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68" r:id="rId6"/>
  </p:sldMasterIdLst>
  <p:notesMasterIdLst>
    <p:notesMasterId r:id="rId68"/>
  </p:notesMasterIdLst>
  <p:handoutMasterIdLst>
    <p:handoutMasterId r:id="rId69"/>
  </p:handoutMasterIdLst>
  <p:sldIdLst>
    <p:sldId id="2147473825" r:id="rId7"/>
    <p:sldId id="308" r:id="rId8"/>
    <p:sldId id="534" r:id="rId9"/>
    <p:sldId id="2147471228" r:id="rId10"/>
    <p:sldId id="2147473826" r:id="rId11"/>
    <p:sldId id="2147471229" r:id="rId12"/>
    <p:sldId id="2147471278" r:id="rId13"/>
    <p:sldId id="2147473783" r:id="rId14"/>
    <p:sldId id="2147471237" r:id="rId15"/>
    <p:sldId id="549" r:id="rId16"/>
    <p:sldId id="466" r:id="rId17"/>
    <p:sldId id="2147473814" r:id="rId18"/>
    <p:sldId id="3261" r:id="rId19"/>
    <p:sldId id="2147473809" r:id="rId20"/>
    <p:sldId id="2147473840" r:id="rId21"/>
    <p:sldId id="2147473802" r:id="rId22"/>
    <p:sldId id="555" r:id="rId23"/>
    <p:sldId id="2147473700" r:id="rId24"/>
    <p:sldId id="557" r:id="rId25"/>
    <p:sldId id="560" r:id="rId26"/>
    <p:sldId id="2147473842" r:id="rId27"/>
    <p:sldId id="2135714520" r:id="rId28"/>
    <p:sldId id="2147473777" r:id="rId29"/>
    <p:sldId id="1536" r:id="rId30"/>
    <p:sldId id="2147473685" r:id="rId31"/>
    <p:sldId id="544" r:id="rId32"/>
    <p:sldId id="2147473817" r:id="rId33"/>
    <p:sldId id="574" r:id="rId34"/>
    <p:sldId id="2147473818" r:id="rId35"/>
    <p:sldId id="2147473690" r:id="rId36"/>
    <p:sldId id="2147473691" r:id="rId37"/>
    <p:sldId id="2147473796" r:id="rId38"/>
    <p:sldId id="546" r:id="rId39"/>
    <p:sldId id="2147473828" r:id="rId40"/>
    <p:sldId id="2147473829" r:id="rId41"/>
    <p:sldId id="2147473830" r:id="rId42"/>
    <p:sldId id="2147473831" r:id="rId43"/>
    <p:sldId id="1747256737" r:id="rId44"/>
    <p:sldId id="2147473843" r:id="rId45"/>
    <p:sldId id="2147473787" r:id="rId46"/>
    <p:sldId id="2147473805" r:id="rId47"/>
    <p:sldId id="2147473838" r:id="rId48"/>
    <p:sldId id="2147473799" r:id="rId49"/>
    <p:sldId id="2147473800" r:id="rId50"/>
    <p:sldId id="579" r:id="rId51"/>
    <p:sldId id="580" r:id="rId52"/>
    <p:sldId id="2147473833" r:id="rId53"/>
    <p:sldId id="2147473834" r:id="rId54"/>
    <p:sldId id="547" r:id="rId55"/>
    <p:sldId id="2141411922" r:id="rId56"/>
    <p:sldId id="2147473806" r:id="rId57"/>
    <p:sldId id="2147473807" r:id="rId58"/>
    <p:sldId id="2147473824" r:id="rId59"/>
    <p:sldId id="2147473832" r:id="rId60"/>
    <p:sldId id="548" r:id="rId61"/>
    <p:sldId id="2141412248" r:id="rId62"/>
    <p:sldId id="1747256443" r:id="rId63"/>
    <p:sldId id="2147473844" r:id="rId64"/>
    <p:sldId id="2147473839" r:id="rId65"/>
    <p:sldId id="2147473837" r:id="rId66"/>
    <p:sldId id="318" r:id="rId67"/>
  </p:sldIdLst>
  <p:sldSz cx="12192000" cy="6858000"/>
  <p:notesSz cx="7315200" cy="9601200"/>
  <p:custDataLst>
    <p:tags r:id="rId70"/>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Default Section" id="{27CE0FBA-5973-4F88-A9F3-E689A9798347}">
          <p14:sldIdLst>
            <p14:sldId id="2147473825"/>
            <p14:sldId id="308"/>
            <p14:sldId id="534"/>
            <p14:sldId id="2147471228"/>
            <p14:sldId id="2147473826"/>
            <p14:sldId id="2147471229"/>
            <p14:sldId id="2147471278"/>
            <p14:sldId id="2147473783"/>
            <p14:sldId id="2147471237"/>
            <p14:sldId id="549"/>
            <p14:sldId id="466"/>
            <p14:sldId id="2147473814"/>
            <p14:sldId id="3261"/>
            <p14:sldId id="2147473809"/>
            <p14:sldId id="2147473840"/>
            <p14:sldId id="2147473802"/>
            <p14:sldId id="555"/>
            <p14:sldId id="2147473700"/>
            <p14:sldId id="557"/>
            <p14:sldId id="560"/>
            <p14:sldId id="2147473842"/>
            <p14:sldId id="2135714520"/>
            <p14:sldId id="2147473777"/>
            <p14:sldId id="1536"/>
            <p14:sldId id="2147473685"/>
            <p14:sldId id="544"/>
            <p14:sldId id="2147473817"/>
            <p14:sldId id="574"/>
            <p14:sldId id="2147473818"/>
            <p14:sldId id="2147473690"/>
            <p14:sldId id="2147473691"/>
            <p14:sldId id="2147473796"/>
            <p14:sldId id="546"/>
            <p14:sldId id="2147473828"/>
            <p14:sldId id="2147473829"/>
            <p14:sldId id="2147473830"/>
            <p14:sldId id="2147473831"/>
            <p14:sldId id="1747256737"/>
            <p14:sldId id="2147473843"/>
            <p14:sldId id="2147473787"/>
            <p14:sldId id="2147473805"/>
            <p14:sldId id="2147473838"/>
            <p14:sldId id="2147473799"/>
            <p14:sldId id="2147473800"/>
            <p14:sldId id="579"/>
            <p14:sldId id="580"/>
            <p14:sldId id="2147473833"/>
            <p14:sldId id="2147473834"/>
            <p14:sldId id="547"/>
            <p14:sldId id="2141411922"/>
            <p14:sldId id="2147473806"/>
            <p14:sldId id="2147473807"/>
            <p14:sldId id="2147473824"/>
            <p14:sldId id="2147473832"/>
            <p14:sldId id="548"/>
            <p14:sldId id="2141412248"/>
            <p14:sldId id="1747256443"/>
            <p14:sldId id="2147473844"/>
            <p14:sldId id="2147473839"/>
            <p14:sldId id="2147473837"/>
            <p14:sldId id="318"/>
          </p14:sldIdLst>
        </p14:section>
      </p14:sectionLst>
    </p:ex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392" userDrawn="1">
          <p15:clr>
            <a:srgbClr val="A4A3A4"/>
          </p15:clr>
        </p15:guide>
        <p15:guide id="10" pos="7680"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3" clrIdx="6"/>
  <p:cmAuthor id="2" name="Melanie Couton" initials="MAC" lastIdx="4" clrIdx="3"/>
  <p:cmAuthor id="3" name="ralfieri" initials="ra" lastIdx="2" clrIdx="8"/>
  <p:cmAuthor id="4" name="Megan Capel" initials="MC" lastIdx="14"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2" clrIdx="1"/>
  <p:cmAuthor id="11" name="alison.heintz@gmail.com" initials="a" lastIdx="6"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Marie Becker" initials="MB" lastIdx="81" clrIdx="15">
    <p:extLst>
      <p:ext uri="{19B8F6BF-5375-455C-9EA6-DF929625EA0E}">
        <p15:presenceInfo xmlns:p15="http://schemas.microsoft.com/office/powerpoint/2012/main" userId="S::mbecker@clinicaloptions.com::a16991b8-7bb5-4da5-98af-c360d036dd20" providerId="AD"/>
      </p:ext>
    </p:extLst>
  </p:cmAuthor>
  <p:cmAuthor id="17" name="Marie Rush" initials="MR" lastIdx="5" clrIdx="16">
    <p:extLst>
      <p:ext uri="{19B8F6BF-5375-455C-9EA6-DF929625EA0E}">
        <p15:presenceInfo xmlns:p15="http://schemas.microsoft.com/office/powerpoint/2012/main" userId="S::mrush@clinicaloptions.com::0630ae8a-d7a0-439a-9d44-e2f536864f0f" providerId="AD"/>
      </p:ext>
    </p:extLst>
  </p:cmAuthor>
  <p:cmAuthor id="18" name="CLINICALOPTIONS\mbecker" initials="C" lastIdx="50" clrIdx="17">
    <p:extLst>
      <p:ext uri="{19B8F6BF-5375-455C-9EA6-DF929625EA0E}">
        <p15:presenceInfo xmlns:p15="http://schemas.microsoft.com/office/powerpoint/2012/main" userId="CLINICALOPTIONS\mbecker" providerId="None"/>
      </p:ext>
    </p:extLst>
  </p:cmAuthor>
  <p:cmAuthor id="19" name="Jaime Flores" initials="JF" lastIdx="1" clrIdx="18">
    <p:extLst>
      <p:ext uri="{19B8F6BF-5375-455C-9EA6-DF929625EA0E}">
        <p15:presenceInfo xmlns:p15="http://schemas.microsoft.com/office/powerpoint/2012/main" userId="S::jaime@jaime-flores.com::8b2dc643-5a6a-415b-b6b2-7c918b013cb7" providerId="AD"/>
      </p:ext>
    </p:extLst>
  </p:cmAuthor>
  <p:cmAuthor id="20" name="CLINICALOPTIONS\tquill" initials="C" lastIdx="5" clrIdx="19">
    <p:extLst>
      <p:ext uri="{19B8F6BF-5375-455C-9EA6-DF929625EA0E}">
        <p15:presenceInfo xmlns:p15="http://schemas.microsoft.com/office/powerpoint/2012/main" userId="CLINICALOPTIONS\tquill" providerId="None"/>
      </p:ext>
    </p:extLst>
  </p:cmAuthor>
  <p:cmAuthor id="21" name="Melanie Couton" initials="" lastIdx="8" clrIdx="20">
    <p:extLst>
      <p:ext uri="{19B8F6BF-5375-455C-9EA6-DF929625EA0E}">
        <p15:presenceInfo xmlns:p15="http://schemas.microsoft.com/office/powerpoint/2012/main" userId="S::mcouton@clinicaloptions.com::b5a8fb1e-a716-46a0-9a38-0d707f5e2bfc" providerId="AD"/>
      </p:ext>
    </p:extLst>
  </p:cmAuthor>
  <p:cmAuthor id="22" name="aboecler@clinicaloptions.com" initials="a" lastIdx="3" clrIdx="21">
    <p:extLst>
      <p:ext uri="{19B8F6BF-5375-455C-9EA6-DF929625EA0E}">
        <p15:presenceInfo xmlns:p15="http://schemas.microsoft.com/office/powerpoint/2012/main" userId="aboecler@clinicaloptions.com" providerId="None"/>
      </p:ext>
    </p:extLst>
  </p:cmAuthor>
  <p:cmAuthor id="23" name="Angeline" initials="A" lastIdx="48" clrIdx="22">
    <p:extLst>
      <p:ext uri="{19B8F6BF-5375-455C-9EA6-DF929625EA0E}">
        <p15:presenceInfo xmlns:p15="http://schemas.microsoft.com/office/powerpoint/2012/main" userId="S::Angeline.Metilda@extentia.com::ed87727e-52b6-4fa5-8589-5ec96b7728b7" providerId="AD"/>
      </p:ext>
    </p:extLst>
  </p:cmAuthor>
  <p:cmAuthor id="24" name="Ramya Moorthy" initials="RM" lastIdx="48" clrIdx="23">
    <p:extLst>
      <p:ext uri="{19B8F6BF-5375-455C-9EA6-DF929625EA0E}">
        <p15:presenceInfo xmlns:p15="http://schemas.microsoft.com/office/powerpoint/2012/main" userId="S::Ramya.Moorthy@extentia.com::99ca4ff7-edd9-4259-9b9b-c765c454ea60" providerId="AD"/>
      </p:ext>
    </p:extLst>
  </p:cmAuthor>
  <p:cmAuthor id="25" name="Dussadee Royal" initials="DR" lastIdx="1" clrIdx="24">
    <p:extLst>
      <p:ext uri="{19B8F6BF-5375-455C-9EA6-DF929625EA0E}">
        <p15:presenceInfo xmlns:p15="http://schemas.microsoft.com/office/powerpoint/2012/main" userId="S::droyal@clinicaloptions.com::51beead8-6fa0-4b98-aeba-37044af35e17" providerId="AD"/>
      </p:ext>
    </p:extLst>
  </p:cmAuthor>
  <p:cmAuthor id="26" name="clinicaloptions\ldonohue" initials="c" lastIdx="5" clrIdx="25">
    <p:extLst>
      <p:ext uri="{19B8F6BF-5375-455C-9EA6-DF929625EA0E}">
        <p15:presenceInfo xmlns:p15="http://schemas.microsoft.com/office/powerpoint/2012/main" userId="clinicaloptions\ldonohu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558" autoAdjust="0"/>
    <p:restoredTop sz="89286" autoAdjust="0"/>
  </p:normalViewPr>
  <p:slideViewPr>
    <p:cSldViewPr snapToGrid="0" showGuides="1">
      <p:cViewPr varScale="1">
        <p:scale>
          <a:sx n="61" d="100"/>
          <a:sy n="61" d="100"/>
        </p:scale>
        <p:origin x="954" y="72"/>
      </p:cViewPr>
      <p:guideLst>
        <p:guide orient="horz" pos="4128"/>
        <p:guide orient="horz" pos="1008"/>
        <p:guide orient="horz" pos="4032"/>
        <p:guide orient="horz" pos="151"/>
        <p:guide orient="horz" pos="264"/>
        <p:guide orient="horz" pos="3912"/>
        <p:guide orient="horz"/>
        <p:guide pos="329"/>
        <p:guide pos="7392"/>
        <p:guide pos="7680"/>
        <p:guide pos="453"/>
        <p:guide pos="724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1" d="100"/>
        <a:sy n="81" d="100"/>
      </p:scale>
      <p:origin x="0" y="-8598"/>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74" Type="http://schemas.openxmlformats.org/officeDocument/2006/relationships/theme" Target="theme/theme1.xml"/><Relationship Id="rId5" Type="http://schemas.openxmlformats.org/officeDocument/2006/relationships/customXml" Target="../customXml/item5.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handoutMaster" Target="handoutMasters/handoutMaster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tags" Target="tags/tag1.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 Type="http://schemas.openxmlformats.org/officeDocument/2006/relationships/slide" Target="slides/slide1.xml"/><Relationship Id="rId71"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err="1"/>
              <a:t>DMFS</a:t>
            </a:r>
            <a:r>
              <a:rPr lang="en-US" i="1" dirty="0"/>
              <a:t>, distant metastasis-free survival; ITT, intention-to-treat; OS, overall survival; QoL, quality of life; RFS, recurrence-free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33784019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err="1"/>
              <a:t>Ipi</a:t>
            </a:r>
            <a:r>
              <a:rPr lang="en-US" i="1" dirty="0"/>
              <a:t>, ipilimumab; Nivo, nivolumab; NR, not reached; OS, overall survival; RFS, recurrence-free survival.</a:t>
            </a:r>
          </a:p>
        </p:txBody>
      </p:sp>
      <p:sp>
        <p:nvSpPr>
          <p:cNvPr id="4" name="Slide Number Placeholder 3"/>
          <p:cNvSpPr>
            <a:spLocks noGrp="1"/>
          </p:cNvSpPr>
          <p:nvPr>
            <p:ph type="sldNum" sz="quarter" idx="5"/>
          </p:nvPr>
        </p:nvSpPr>
        <p:spPr/>
        <p:txBody>
          <a:bodyPr/>
          <a:lstStyle/>
          <a:p>
            <a:fld id="{7F3E041C-9ADD-4A80-B295-8DDE904551EA}" type="slidenum">
              <a:rPr lang="en-US" smtClean="0"/>
              <a:t>5</a:t>
            </a:fld>
            <a:endParaRPr lang="en-US"/>
          </a:p>
        </p:txBody>
      </p:sp>
    </p:spTree>
    <p:extLst>
      <p:ext uri="{BB962C8B-B14F-4D97-AF65-F5344CB8AC3E}">
        <p14:creationId xmlns:p14="http://schemas.microsoft.com/office/powerpoint/2010/main" val="2887227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err="1"/>
              <a:t>DMFS</a:t>
            </a:r>
            <a:r>
              <a:rPr lang="en-US" i="1" dirty="0"/>
              <a:t>, distant metastasis-free survival; ITT, intention-to-treat; OS, overall survival; QoL, quality of life; RFS, recurrence-free survival.</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26607099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DMFS, distant metastasis-free survival; RFS, recurrence-free survival.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815861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DMFS, distant metastasis–free survival; ECOG, Eastern Cooperative Oncology Group; LN, lymph node; RFS, recurrence-free survival; OS, overall survival; PS, performance status.</a:t>
            </a:r>
          </a:p>
        </p:txBody>
      </p:sp>
      <p:sp>
        <p:nvSpPr>
          <p:cNvPr id="4" name="Slide Number Placeholder 3"/>
          <p:cNvSpPr>
            <a:spLocks noGrp="1"/>
          </p:cNvSpPr>
          <p:nvPr>
            <p:ph type="sldNum" sz="quarter" idx="5"/>
          </p:nvPr>
        </p:nvSpPr>
        <p:spPr/>
        <p:txBody>
          <a:bodyPr/>
          <a:lstStyle/>
          <a:p>
            <a:fld id="{D60ABAA2-6C4E-466F-9BAE-1C454D0B2418}" type="slidenum">
              <a:rPr lang="en-US" smtClean="0"/>
              <a:t>8</a:t>
            </a:fld>
            <a:endParaRPr lang="en-US" dirty="0"/>
          </a:p>
        </p:txBody>
      </p:sp>
    </p:spTree>
    <p:extLst>
      <p:ext uri="{BB962C8B-B14F-4D97-AF65-F5344CB8AC3E}">
        <p14:creationId xmlns:p14="http://schemas.microsoft.com/office/powerpoint/2010/main" val="15990530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ITT, intention-to-treat; NR, not reached; Pembro, pembrolizumab; RFS, recurrence-free survival.</a:t>
            </a:r>
          </a:p>
        </p:txBody>
      </p:sp>
      <p:sp>
        <p:nvSpPr>
          <p:cNvPr id="4" name="Slide Number Placeholder 3"/>
          <p:cNvSpPr>
            <a:spLocks noGrp="1"/>
          </p:cNvSpPr>
          <p:nvPr>
            <p:ph type="sldNum" sz="quarter" idx="5"/>
          </p:nvPr>
        </p:nvSpPr>
        <p:spPr/>
        <p:txBody>
          <a:bodyPr/>
          <a:lstStyle/>
          <a:p>
            <a:fld id="{D60ABAA2-6C4E-466F-9BAE-1C454D0B2418}" type="slidenum">
              <a:rPr lang="en-US" smtClean="0"/>
              <a:t>9</a:t>
            </a:fld>
            <a:endParaRPr lang="en-US" dirty="0"/>
          </a:p>
        </p:txBody>
      </p:sp>
    </p:spTree>
    <p:extLst>
      <p:ext uri="{BB962C8B-B14F-4D97-AF65-F5344CB8AC3E}">
        <p14:creationId xmlns:p14="http://schemas.microsoft.com/office/powerpoint/2010/main" val="20649064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DMFS, distant metastasis-free survival; ECOG, Eastern Cooperative Oncology Group; LN, lymph node; OS, overall survival; RFS, recurrence-free survival; PFS2, progression-free survival through next line of therapy; PS, performance status; QoL, quality of life.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60ABAA2-6C4E-466F-9BAE-1C454D0B241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90530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B3B62-59BB-49FF-B232-43DB6C31CF1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29699" name="Rectangle 7"/>
          <p:cNvSpPr txBox="1">
            <a:spLocks noGrp="1" noChangeArrowheads="1"/>
          </p:cNvSpPr>
          <p:nvPr/>
        </p:nvSpPr>
        <p:spPr bwMode="auto">
          <a:xfrm>
            <a:off x="3935042" y="8770945"/>
            <a:ext cx="3011461" cy="462044"/>
          </a:xfrm>
          <a:prstGeom prst="rect">
            <a:avLst/>
          </a:prstGeom>
          <a:noFill/>
          <a:ln w="9525">
            <a:noFill/>
            <a:miter lim="800000"/>
            <a:headEnd/>
            <a:tailEnd/>
          </a:ln>
        </p:spPr>
        <p:txBody>
          <a:bodyPr lIns="91575" tIns="45787" rIns="91575" bIns="45787" anchor="b"/>
          <a:lstStyle/>
          <a:p>
            <a:pPr marL="0" marR="0" lvl="0" indent="0" algn="r" defTabSz="914400" rtl="0" eaLnBrk="1" fontAlgn="auto" latinLnBrk="0" hangingPunct="1">
              <a:lnSpc>
                <a:spcPct val="100000"/>
              </a:lnSpc>
              <a:spcBef>
                <a:spcPts val="0"/>
              </a:spcBef>
              <a:spcAft>
                <a:spcPts val="0"/>
              </a:spcAft>
              <a:buClrTx/>
              <a:buSzTx/>
              <a:buFontTx/>
              <a:buNone/>
              <a:tabLst/>
              <a:defRPr/>
            </a:pPr>
            <a:fld id="{E159860A-213C-4550-A01F-D735DBB3EEF0}"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Slide Image Placeholder 2"/>
          <p:cNvSpPr>
            <a:spLocks noGrp="1" noRot="1" noChangeAspect="1"/>
          </p:cNvSpPr>
          <p:nvPr>
            <p:ph type="sldImg"/>
          </p:nvPr>
        </p:nvSpPr>
        <p:spPr>
          <a:xfrm>
            <a:off x="422275" y="703263"/>
            <a:ext cx="6257925" cy="3521075"/>
          </a:xfrm>
        </p:spPr>
      </p:sp>
      <p:sp>
        <p:nvSpPr>
          <p:cNvPr id="4" name="Notes Placeholder 3"/>
          <p:cNvSpPr>
            <a:spLocks noGrp="1"/>
          </p:cNvSpPr>
          <p:nvPr>
            <p:ph type="body" idx="1"/>
          </p:nvPr>
        </p:nvSpPr>
        <p:spPr/>
        <p:txBody>
          <a:bodyPr/>
          <a:lstStyle/>
          <a:p>
            <a:pPr marL="0" indent="0">
              <a:buFont typeface="Arial" panose="020B0604020202020204" pitchFamily="34" charset="0"/>
              <a:buNone/>
            </a:pPr>
            <a:r>
              <a:rPr lang="en-US" i="1" dirty="0"/>
              <a:t>NA, not available; NIVO, nivolumab; NR, not reached; PBO, placebo; RFS, recurrence-free survival.</a:t>
            </a:r>
          </a:p>
        </p:txBody>
      </p:sp>
    </p:spTree>
    <p:extLst>
      <p:ext uri="{BB962C8B-B14F-4D97-AF65-F5344CB8AC3E}">
        <p14:creationId xmlns:p14="http://schemas.microsoft.com/office/powerpoint/2010/main" val="3564030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ECOG, Eastern Cooperative Oncology Group; </a:t>
            </a:r>
            <a:r>
              <a:rPr lang="en-US" i="1" dirty="0"/>
              <a:t>FFR, freedom from relapse; LN, lymph node; OS, overall survival; PD, progressive disease; PS, performance status; RFS, recurrence-free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6736508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 dabrafenib; NR, not reached; RFS, relapse-free survival; T, trametinib.</a:t>
            </a:r>
          </a:p>
        </p:txBody>
      </p:sp>
      <p:sp>
        <p:nvSpPr>
          <p:cNvPr id="4" name="Slide Number Placeholder 3"/>
          <p:cNvSpPr>
            <a:spLocks noGrp="1"/>
          </p:cNvSpPr>
          <p:nvPr>
            <p:ph type="sldNum" sz="quarter" idx="5"/>
          </p:nvPr>
        </p:nvSpPr>
        <p:spPr/>
        <p:txBody>
          <a:bodyPr/>
          <a:lstStyle/>
          <a:p>
            <a:fld id="{F31475D1-4441-4047-82C3-ABBECA9740AB}" type="slidenum">
              <a:rPr lang="en-US" smtClean="0"/>
              <a:t>13</a:t>
            </a:fld>
            <a:endParaRPr lang="en-US" dirty="0"/>
          </a:p>
        </p:txBody>
      </p:sp>
    </p:spTree>
    <p:extLst>
      <p:ext uri="{BB962C8B-B14F-4D97-AF65-F5344CB8AC3E}">
        <p14:creationId xmlns:p14="http://schemas.microsoft.com/office/powerpoint/2010/main" val="28643811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i="1" dirty="0"/>
              <a:t>DMFS, distant metastasis‒free survival; ECOG, Eastern Cooperative Oncology Group; NGS, next-generation sequencing; PS, performance status; RFS, relapse-free survival.</a:t>
            </a:r>
            <a:endParaRPr lang="en-US" dirty="0"/>
          </a:p>
        </p:txBody>
      </p:sp>
      <p:sp>
        <p:nvSpPr>
          <p:cNvPr id="4" name="Slide Number Placeholder 3"/>
          <p:cNvSpPr>
            <a:spLocks noGrp="1"/>
          </p:cNvSpPr>
          <p:nvPr>
            <p:ph type="sldNum" sz="quarter" idx="5"/>
          </p:nvPr>
        </p:nvSpPr>
        <p:spPr/>
        <p:txBody>
          <a:bodyPr/>
          <a:lstStyle/>
          <a:p>
            <a:fld id="{D60ABAA2-6C4E-466F-9BAE-1C454D0B2418}" type="slidenum">
              <a:rPr lang="en-US" smtClean="0"/>
              <a:t>15</a:t>
            </a:fld>
            <a:endParaRPr lang="en-US" dirty="0"/>
          </a:p>
        </p:txBody>
      </p:sp>
    </p:spTree>
    <p:extLst>
      <p:ext uri="{BB962C8B-B14F-4D97-AF65-F5344CB8AC3E}">
        <p14:creationId xmlns:p14="http://schemas.microsoft.com/office/powerpoint/2010/main" val="12346805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RFS, recurrence-free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16</a:t>
            </a:fld>
            <a:endParaRPr lang="en-US" altLang="en-US" dirty="0"/>
          </a:p>
        </p:txBody>
      </p:sp>
    </p:spTree>
    <p:extLst>
      <p:ext uri="{BB962C8B-B14F-4D97-AF65-F5344CB8AC3E}">
        <p14:creationId xmlns:p14="http://schemas.microsoft.com/office/powerpoint/2010/main" val="1057626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t>EFS, event-free survival; OS, overall survival; Q3W, every 3 wk.</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60ABAA2-6C4E-466F-9BAE-1C454D0B241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41284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t>AE, adverse event; BL, baseline; CR, complete response; pCR, pathologic complete response.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60ABAA2-6C4E-466F-9BAE-1C454D0B241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40964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t>EFS, event-free survival; OS, overall survival.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60ABAA2-6C4E-466F-9BAE-1C454D0B241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21980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DAB, dabrafenib; dx, diagnosis; IO, immunotherapy; IPI, ipilimumab; irAE, immune-related adverse event; MPR, major pathologic response; NIVO, nivolumab; pNR, pathologic nonresponse; pPR, pathologic partial response; pRR, pathologic response rate; PS, performance status; RECIST, Response Evaluation Criteria in Solid Tumors; RFS, relapse-free survival; RR, response rate; RT, radiotherapy; TLND, therapeutic lymph node dissection; TRAM, trametinib; WHO PS, World Health Organization performance status..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20</a:t>
            </a:fld>
            <a:endParaRPr lang="en-US" altLang="en-US" dirty="0"/>
          </a:p>
        </p:txBody>
      </p:sp>
    </p:spTree>
    <p:extLst>
      <p:ext uri="{BB962C8B-B14F-4D97-AF65-F5344CB8AC3E}">
        <p14:creationId xmlns:p14="http://schemas.microsoft.com/office/powerpoint/2010/main" val="19023850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OS, overall survival; RFS, relapse-free survival.</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160931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AJCC, American Joint Committee on Cancer; ECOG PS, Eastern Cooperative Oncology Group performance status; EFS, event-free survival; Nivo, nivolumab; ORR, objective response rate; OS, overall survival; pCR, pathologic complete response; Rela, relatlimab; RECIST, Response Evaluation Criteria in Solid Tumors; RFS, recurrence-free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dirty="0"/>
          </a:p>
        </p:txBody>
      </p:sp>
    </p:spTree>
    <p:extLst>
      <p:ext uri="{BB962C8B-B14F-4D97-AF65-F5344CB8AC3E}">
        <p14:creationId xmlns:p14="http://schemas.microsoft.com/office/powerpoint/2010/main" val="15577653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CR, complete response; NE, not estimable; pCR, pathologic complete response; PD, progressive disease; pNR, pathologic nonresponse; pPR, partial pathologic response; PR, partial response; RECIST, Response Evaluation Criteria in Solid Tumors; SD, stable disease.</a:t>
            </a:r>
            <a:endParaRPr lang="en-US" dirty="0"/>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23</a:t>
            </a:fld>
            <a:endParaRPr lang="en-US" altLang="en-US" dirty="0"/>
          </a:p>
        </p:txBody>
      </p:sp>
    </p:spTree>
    <p:extLst>
      <p:ext uri="{BB962C8B-B14F-4D97-AF65-F5344CB8AC3E}">
        <p14:creationId xmlns:p14="http://schemas.microsoft.com/office/powerpoint/2010/main" val="23413541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AJCC, American Joint Committee on Cancer; ECOG PS, Eastern Cooperative Oncology Group performance status; Ipi, ipilimumab; Nivo, nivolumab; ORR, overall response rate; OS, overall survival; PFS, progression-free survival.</a:t>
            </a:r>
          </a:p>
        </p:txBody>
      </p:sp>
      <p:sp>
        <p:nvSpPr>
          <p:cNvPr id="4" name="Slide Number Placeholder 3"/>
          <p:cNvSpPr>
            <a:spLocks noGrp="1"/>
          </p:cNvSpPr>
          <p:nvPr>
            <p:ph type="sldNum" sz="quarter" idx="5"/>
          </p:nvPr>
        </p:nvSpPr>
        <p:spPr/>
        <p:txBody>
          <a:bodyPr/>
          <a:lstStyle/>
          <a:p>
            <a:pPr marL="0" marR="0" lvl="0" indent="0" algn="r" defTabSz="965200" rtl="0" eaLnBrk="1" fontAlgn="base" latinLnBrk="0" hangingPunct="1">
              <a:lnSpc>
                <a:spcPct val="100000"/>
              </a:lnSpc>
              <a:spcBef>
                <a:spcPct val="0"/>
              </a:spcBef>
              <a:spcAft>
                <a:spcPct val="0"/>
              </a:spcAft>
              <a:buClrTx/>
              <a:buSzTx/>
              <a:buFontTx/>
              <a:buNone/>
              <a:tabLst/>
              <a:defRPr/>
            </a:pPr>
            <a:fld id="{E5C81CE7-472E-4573-A4FD-296CACEEFEFB}" type="slidenum">
              <a:rPr kumimoji="0" 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Calibri" panose="020F0502020204030204" pitchFamily="34" charset="0"/>
              </a:rPr>
              <a:pPr marL="0" marR="0" lvl="0" indent="0" algn="r" defTabSz="965200" rtl="0" eaLnBrk="1" fontAlgn="base" latinLnBrk="0" hangingPunct="1">
                <a:lnSpc>
                  <a:spcPct val="100000"/>
                </a:lnSpc>
                <a:spcBef>
                  <a:spcPct val="0"/>
                </a:spcBef>
                <a:spcAft>
                  <a:spcPct val="0"/>
                </a:spcAft>
                <a:buClrTx/>
                <a:buSzTx/>
                <a:buFontTx/>
                <a:buNone/>
                <a:tabLst/>
                <a:defRPr/>
              </a:pPr>
              <a:t>24</a:t>
            </a:fld>
            <a:endPar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6317918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b="0" i="1" dirty="0">
                <a:solidFill>
                  <a:srgbClr val="000000"/>
                </a:solidFill>
                <a:effectLst/>
                <a:latin typeface="Lato" panose="020F0502020204030203" pitchFamily="34" charset="0"/>
              </a:rPr>
              <a:t>IPI, ipilimumab; NIVO, nivolumab; NR, not reached; </a:t>
            </a:r>
            <a:r>
              <a:rPr lang="en-US" i="1" dirty="0"/>
              <a:t>OS, overall survival; PFS, progression-free survival.</a:t>
            </a:r>
          </a:p>
        </p:txBody>
      </p:sp>
      <p:sp>
        <p:nvSpPr>
          <p:cNvPr id="4" name="Slide Number Placeholder 3"/>
          <p:cNvSpPr>
            <a:spLocks noGrp="1"/>
          </p:cNvSpPr>
          <p:nvPr>
            <p:ph type="sldNum" sz="quarter" idx="5"/>
          </p:nvPr>
        </p:nvSpPr>
        <p:spPr/>
        <p:txBody>
          <a:bodyPr/>
          <a:lstStyle/>
          <a:p>
            <a:fld id="{E5756DE3-BE15-465E-AAD0-D0867DEB03D8}" type="slidenum">
              <a:rPr lang="en-US" smtClean="0"/>
              <a:t>25</a:t>
            </a:fld>
            <a:endParaRPr lang="en-US"/>
          </a:p>
        </p:txBody>
      </p:sp>
    </p:spTree>
    <p:extLst>
      <p:ext uri="{BB962C8B-B14F-4D97-AF65-F5344CB8AC3E}">
        <p14:creationId xmlns:p14="http://schemas.microsoft.com/office/powerpoint/2010/main" val="25509641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BICR, blinded independent central review; ECOG, Eastern Cooperative Oncology Group; FDC, fixed-dose combination; IHC, immunohistochemistry; OS, overall survival; ORR, objective response rate; PFS, progression-free survival; PS, performance status; RECIST, Response Evaluation Criteria in Solid Tumors.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60ABAA2-6C4E-466F-9BAE-1C454D0B2418}"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026655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err="1"/>
              <a:t>mPFS</a:t>
            </a:r>
            <a:r>
              <a:rPr lang="en-US" i="1" dirty="0"/>
              <a:t>, median progression-free survival; </a:t>
            </a:r>
            <a:r>
              <a:rPr lang="en-US" i="1" dirty="0" err="1"/>
              <a:t>Nivo</a:t>
            </a:r>
            <a:r>
              <a:rPr lang="en-US" i="1" dirty="0"/>
              <a:t>, nivolumab; PFS, progression-free survival; Rela, </a:t>
            </a:r>
            <a:r>
              <a:rPr lang="en-US" sz="1200" i="1" kern="1200" dirty="0">
                <a:solidFill>
                  <a:schemeClr val="bg1"/>
                </a:solidFill>
                <a:latin typeface="+mn-lt"/>
                <a:ea typeface="+mn-ea"/>
                <a:cs typeface="+mn-cs"/>
              </a:rPr>
              <a:t>relatlimab.</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27</a:t>
            </a:fld>
            <a:endParaRPr lang="en-US" altLang="en-US" dirty="0"/>
          </a:p>
        </p:txBody>
      </p:sp>
    </p:spTree>
    <p:extLst>
      <p:ext uri="{BB962C8B-B14F-4D97-AF65-F5344CB8AC3E}">
        <p14:creationId xmlns:p14="http://schemas.microsoft.com/office/powerpoint/2010/main" val="38852730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err="1"/>
              <a:t>mOS</a:t>
            </a:r>
            <a:r>
              <a:rPr lang="en-US" i="1" dirty="0"/>
              <a:t>, median overall survival; </a:t>
            </a:r>
            <a:r>
              <a:rPr lang="en-US" i="1" dirty="0" err="1"/>
              <a:t>nivo</a:t>
            </a:r>
            <a:r>
              <a:rPr lang="en-US" i="1" dirty="0"/>
              <a:t>, nivolumab; OS, overall survival; </a:t>
            </a:r>
            <a:r>
              <a:rPr lang="en-US" i="1" dirty="0" err="1"/>
              <a:t>rela</a:t>
            </a:r>
            <a:r>
              <a:rPr lang="en-US" i="1" dirty="0"/>
              <a:t>, </a:t>
            </a:r>
            <a:r>
              <a:rPr lang="en-US" sz="1200" i="1" kern="1200" dirty="0">
                <a:solidFill>
                  <a:schemeClr val="bg1"/>
                </a:solidFill>
                <a:latin typeface="+mn-lt"/>
                <a:ea typeface="+mn-ea"/>
                <a:cs typeface="+mn-cs"/>
              </a:rPr>
              <a:t>relatlimab.</a:t>
            </a: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307342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CR, complete response; DCR, disease control rate; DoR, duration of response; IQR, interquartile range; NE, not estimable; NR, not reached; ORR, objective response rate; PD, progressive disease; PFS, progression-free survival; PR, partial response; SD, stable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29</a:t>
            </a:fld>
            <a:endParaRPr lang="en-US" altLang="en-US" dirty="0"/>
          </a:p>
        </p:txBody>
      </p:sp>
    </p:spTree>
    <p:extLst>
      <p:ext uri="{BB962C8B-B14F-4D97-AF65-F5344CB8AC3E}">
        <p14:creationId xmlns:p14="http://schemas.microsoft.com/office/powerpoint/2010/main" val="7878307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DoR, duration of response; IRC, independent review committee; LDH, lactate dehydrogenase; ORR, overall response rate; OS, overall survival; PFS, progression-free survival.</a:t>
            </a:r>
          </a:p>
        </p:txBody>
      </p:sp>
      <p:sp>
        <p:nvSpPr>
          <p:cNvPr id="4" name="Slide Number Placeholder 3"/>
          <p:cNvSpPr>
            <a:spLocks noGrp="1"/>
          </p:cNvSpPr>
          <p:nvPr>
            <p:ph type="sldNum" sz="quarter" idx="5"/>
          </p:nvPr>
        </p:nvSpPr>
        <p:spPr/>
        <p:txBody>
          <a:bodyPr/>
          <a:lstStyle/>
          <a:p>
            <a:pPr marL="0" marR="0" lvl="0" indent="0" algn="r" defTabSz="965200" rtl="0" eaLnBrk="1" fontAlgn="base" latinLnBrk="0" hangingPunct="1">
              <a:lnSpc>
                <a:spcPct val="100000"/>
              </a:lnSpc>
              <a:spcBef>
                <a:spcPct val="0"/>
              </a:spcBef>
              <a:spcAft>
                <a:spcPct val="0"/>
              </a:spcAft>
              <a:buClrTx/>
              <a:buSzTx/>
              <a:buFontTx/>
              <a:buNone/>
              <a:tabLst/>
              <a:defRPr/>
            </a:pPr>
            <a:fld id="{E5C81CE7-472E-4573-A4FD-296CACEEFEFB}" type="slidenum">
              <a:rPr kumimoji="0" lang="en-US" sz="1200" b="0" i="0" u="none" strike="noStrike" kern="1200" cap="none" spc="0" normalizeH="0" baseline="0" noProof="0" smtClean="0">
                <a:ln>
                  <a:noFill/>
                </a:ln>
                <a:solidFill>
                  <a:srgbClr val="000000"/>
                </a:solidFill>
                <a:effectLst/>
                <a:uLnTx/>
                <a:uFillTx/>
                <a:latin typeface="Calibri" panose="020F0502020204030204"/>
                <a:ea typeface="+mn-ea"/>
                <a:cs typeface="+mn-cs"/>
              </a:rPr>
              <a:pPr marL="0" marR="0" lvl="0" indent="0" algn="r" defTabSz="965200" rtl="0" eaLnBrk="1" fontAlgn="base" latinLnBrk="0" hangingPunct="1">
                <a:lnSpc>
                  <a:spcPct val="100000"/>
                </a:lnSpc>
                <a:spcBef>
                  <a:spcPct val="0"/>
                </a:spcBef>
                <a:spcAft>
                  <a:spcPct val="0"/>
                </a:spcAft>
                <a:buClrTx/>
                <a:buSzTx/>
                <a:buFontTx/>
                <a:buNone/>
                <a:tabLst/>
                <a:defRPr/>
              </a:pPr>
              <a:t>30</a:t>
            </a:fld>
            <a:endParaRPr kumimoji="0" lang="en-US" sz="12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86821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Atezo, atezolizumab; C, cobimetinib, DoR, duration of response; ITT, intention-to-treat; ORR, overall response rate; OS, overall survival; PFS, progression-free survival; V, vemurafenib.</a:t>
            </a:r>
          </a:p>
        </p:txBody>
      </p:sp>
      <p:sp>
        <p:nvSpPr>
          <p:cNvPr id="4" name="Slide Number Placeholder 3"/>
          <p:cNvSpPr>
            <a:spLocks noGrp="1"/>
          </p:cNvSpPr>
          <p:nvPr>
            <p:ph type="sldNum" sz="quarter" idx="5"/>
          </p:nvPr>
        </p:nvSpPr>
        <p:spPr/>
        <p:txBody>
          <a:bodyPr/>
          <a:lstStyle/>
          <a:p>
            <a:pPr marL="0" marR="0" lvl="0" indent="0" algn="r" defTabSz="965200" rtl="0" eaLnBrk="1" fontAlgn="base" latinLnBrk="0" hangingPunct="1">
              <a:lnSpc>
                <a:spcPct val="100000"/>
              </a:lnSpc>
              <a:spcBef>
                <a:spcPct val="0"/>
              </a:spcBef>
              <a:spcAft>
                <a:spcPct val="0"/>
              </a:spcAft>
              <a:buClrTx/>
              <a:buSzTx/>
              <a:buFontTx/>
              <a:buNone/>
              <a:tabLst/>
              <a:defRPr/>
            </a:pPr>
            <a:fld id="{E5C81CE7-472E-4573-A4FD-296CACEEFEFB}" type="slidenum">
              <a:rPr kumimoji="0" 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65200" rtl="0" eaLnBrk="1" fontAlgn="base" latinLnBrk="0" hangingPunct="1">
                <a:lnSpc>
                  <a:spcPct val="100000"/>
                </a:lnSpc>
                <a:spcBef>
                  <a:spcPct val="0"/>
                </a:spcBef>
                <a:spcAft>
                  <a:spcPct val="0"/>
                </a:spcAft>
                <a:buClrTx/>
                <a:buSzTx/>
                <a:buFontTx/>
                <a:buNone/>
                <a:tabLst/>
                <a:defRPr/>
              </a:pPr>
              <a:t>31</a:t>
            </a:fld>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7445066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ALT, alanine aminotransferase; AST, aspartate aminotransferase; atezo, atezolizumab; </a:t>
            </a:r>
            <a:r>
              <a:rPr lang="en-US" i="1" dirty="0" err="1"/>
              <a:t>cobi</a:t>
            </a:r>
            <a:r>
              <a:rPr lang="en-US" i="1" dirty="0"/>
              <a:t>, cobimetinib; CPK, creatine phosphokinase; Gr, grade; </a:t>
            </a:r>
            <a:r>
              <a:rPr lang="en-US" i="1" dirty="0" err="1"/>
              <a:t>vem</a:t>
            </a:r>
            <a:r>
              <a:rPr lang="en-US" i="1" dirty="0"/>
              <a:t>, vemurafenib.</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32</a:t>
            </a:fld>
            <a:endParaRPr lang="en-US" altLang="en-US" dirty="0"/>
          </a:p>
        </p:txBody>
      </p:sp>
    </p:spTree>
    <p:extLst>
      <p:ext uri="{BB962C8B-B14F-4D97-AF65-F5344CB8AC3E}">
        <p14:creationId xmlns:p14="http://schemas.microsoft.com/office/powerpoint/2010/main" val="308254111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OS, overall survival; PFS, progression-free survival.</a:t>
            </a:r>
          </a:p>
        </p:txBody>
      </p:sp>
      <p:sp>
        <p:nvSpPr>
          <p:cNvPr id="4" name="Slide Number Placeholder 3"/>
          <p:cNvSpPr>
            <a:spLocks noGrp="1"/>
          </p:cNvSpPr>
          <p:nvPr>
            <p:ph type="sldNum" sz="quarter" idx="5"/>
          </p:nvPr>
        </p:nvSpPr>
        <p:spPr/>
        <p:txBody>
          <a:bodyPr/>
          <a:lstStyle/>
          <a:p>
            <a:fld id="{7F3E041C-9ADD-4A80-B295-8DDE904551EA}" type="slidenum">
              <a:rPr lang="en-US" smtClean="0"/>
              <a:t>34</a:t>
            </a:fld>
            <a:endParaRPr lang="en-US"/>
          </a:p>
        </p:txBody>
      </p:sp>
    </p:spTree>
    <p:extLst>
      <p:ext uri="{BB962C8B-B14F-4D97-AF65-F5344CB8AC3E}">
        <p14:creationId xmlns:p14="http://schemas.microsoft.com/office/powerpoint/2010/main" val="11094716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Cobi, cobimetinib; OS, overall survival; </a:t>
            </a:r>
            <a:r>
              <a:rPr lang="en-US" i="1" dirty="0" err="1"/>
              <a:t>Pbo</a:t>
            </a:r>
            <a:r>
              <a:rPr lang="en-US" i="1" dirty="0"/>
              <a:t>, placebo; Vem, vemurafenib.</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2E157C-9A31-4C18-86C5-F16EC40B5AED}"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24842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 binimetinib; E, encorafenib; PFS, progression-free survival; V, vemurafenib.</a:t>
            </a:r>
          </a:p>
        </p:txBody>
      </p:sp>
      <p:sp>
        <p:nvSpPr>
          <p:cNvPr id="4" name="Slide Number Placeholder 3"/>
          <p:cNvSpPr>
            <a:spLocks noGrp="1"/>
          </p:cNvSpPr>
          <p:nvPr>
            <p:ph type="sldNum" sz="quarter" idx="5"/>
          </p:nvPr>
        </p:nvSpPr>
        <p:spPr/>
        <p:txBody>
          <a:bodyPr/>
          <a:lstStyle/>
          <a:p>
            <a:pPr marL="0" marR="0" lvl="0" indent="0" algn="r" defTabSz="1218987" rtl="0" eaLnBrk="1" fontAlgn="auto" latinLnBrk="0" hangingPunct="1">
              <a:lnSpc>
                <a:spcPct val="100000"/>
              </a:lnSpc>
              <a:spcBef>
                <a:spcPts val="0"/>
              </a:spcBef>
              <a:spcAft>
                <a:spcPts val="0"/>
              </a:spcAft>
              <a:buClrTx/>
              <a:buSzTx/>
              <a:buFontTx/>
              <a:buNone/>
              <a:tabLst/>
              <a:defRPr/>
            </a:pPr>
            <a:fld id="{E82E157C-9A31-4C18-86C5-F16EC40B5AED}" type="slidenum">
              <a:rPr kumimoji="0" lang="en-US"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r" defTabSz="1218987"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07963255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B, binimetinib; E, encorafenib; OS, overall-free survival; V, vemurafenib.</a:t>
            </a:r>
          </a:p>
          <a:p>
            <a:endParaRPr lang="en-US" dirty="0"/>
          </a:p>
        </p:txBody>
      </p:sp>
      <p:sp>
        <p:nvSpPr>
          <p:cNvPr id="4" name="Slide Number Placeholder 3"/>
          <p:cNvSpPr>
            <a:spLocks noGrp="1"/>
          </p:cNvSpPr>
          <p:nvPr>
            <p:ph type="sldNum" sz="quarter" idx="5"/>
          </p:nvPr>
        </p:nvSpPr>
        <p:spPr/>
        <p:txBody>
          <a:bodyPr/>
          <a:lstStyle/>
          <a:p>
            <a:fld id="{7F3E041C-9ADD-4A80-B295-8DDE904551EA}" type="slidenum">
              <a:rPr lang="en-US" smtClean="0"/>
              <a:t>37</a:t>
            </a:fld>
            <a:endParaRPr lang="en-US"/>
          </a:p>
        </p:txBody>
      </p:sp>
    </p:spTree>
    <p:extLst>
      <p:ext uri="{BB962C8B-B14F-4D97-AF65-F5344CB8AC3E}">
        <p14:creationId xmlns:p14="http://schemas.microsoft.com/office/powerpoint/2010/main" val="37667613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 ECOG PS, Eastern Cooperative Oncology Group performance status; Ipi, ipilimumab; LDH, lactate dehydrogenase; Nivo, nivolumab; ORR, overall response rate; OS, overall survival; PD, progressive disease; PFS, progression-free survival.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01B979-5B84-4D9B-A91A-407644BBD9B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368634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err="1"/>
              <a:t>Ipi</a:t>
            </a:r>
            <a:r>
              <a:rPr lang="en-US" i="1" dirty="0"/>
              <a:t>, ipilimumab; </a:t>
            </a:r>
            <a:r>
              <a:rPr lang="en-US" i="1" dirty="0" err="1"/>
              <a:t>Nivo</a:t>
            </a:r>
            <a:r>
              <a:rPr lang="en-US" i="1" dirty="0"/>
              <a:t>, nivolumab; OS, overall survival; PFS, progression-free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39</a:t>
            </a:fld>
            <a:endParaRPr lang="en-US" altLang="en-US" dirty="0"/>
          </a:p>
        </p:txBody>
      </p:sp>
    </p:spTree>
    <p:extLst>
      <p:ext uri="{BB962C8B-B14F-4D97-AF65-F5344CB8AC3E}">
        <p14:creationId xmlns:p14="http://schemas.microsoft.com/office/powerpoint/2010/main" val="17372195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a:t>
            </a:r>
            <a:r>
              <a:rPr lang="en-US" i="1" dirty="0" err="1"/>
              <a:t>DoR</a:t>
            </a:r>
            <a:r>
              <a:rPr lang="en-US" i="1" dirty="0"/>
              <a:t>, duration of response; ORR, overall response rate; OS, overall survival; PFS, progression-free survival; PR, partial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40</a:t>
            </a:fld>
            <a:endParaRPr lang="en-US" altLang="en-US" dirty="0"/>
          </a:p>
        </p:txBody>
      </p:sp>
    </p:spTree>
    <p:extLst>
      <p:ext uri="{BB962C8B-B14F-4D97-AF65-F5344CB8AC3E}">
        <p14:creationId xmlns:p14="http://schemas.microsoft.com/office/powerpoint/2010/main" val="353278759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PFS, progression-free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41</a:t>
            </a:fld>
            <a:endParaRPr lang="en-US" altLang="en-US" dirty="0"/>
          </a:p>
        </p:txBody>
      </p:sp>
    </p:spTree>
    <p:extLst>
      <p:ext uri="{BB962C8B-B14F-4D97-AF65-F5344CB8AC3E}">
        <p14:creationId xmlns:p14="http://schemas.microsoft.com/office/powerpoint/2010/main" val="427513847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DoR, duration of response; </a:t>
            </a:r>
            <a:r>
              <a:rPr lang="en-US" i="1" dirty="0" err="1"/>
              <a:t>mOS</a:t>
            </a:r>
            <a:r>
              <a:rPr lang="en-US" i="1" dirty="0"/>
              <a:t>, median overall survival; </a:t>
            </a:r>
            <a:r>
              <a:rPr lang="en-US" i="1" dirty="0" err="1"/>
              <a:t>mPFS</a:t>
            </a:r>
            <a:r>
              <a:rPr lang="en-US" i="1" dirty="0"/>
              <a:t>, median progression-free survival; NE, not estimable; NR, not reached; ORR, objective response rate; PD, progressive disease; PR, partial response; SD, stable disease.</a:t>
            </a:r>
            <a:r>
              <a:rPr lang="en-US" dirty="0"/>
              <a:t>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42</a:t>
            </a:fld>
            <a:endParaRPr lang="en-US" altLang="en-US" dirty="0"/>
          </a:p>
        </p:txBody>
      </p:sp>
    </p:spTree>
    <p:extLst>
      <p:ext uri="{BB962C8B-B14F-4D97-AF65-F5344CB8AC3E}">
        <p14:creationId xmlns:p14="http://schemas.microsoft.com/office/powerpoint/2010/main" val="399488664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i="1" u="none" dirty="0"/>
              <a:t>BICR, blinded independent central review; </a:t>
            </a:r>
            <a:r>
              <a:rPr lang="en-US" i="1" u="none" dirty="0" err="1"/>
              <a:t>DoR</a:t>
            </a:r>
            <a:r>
              <a:rPr lang="en-US" i="1" u="none" dirty="0"/>
              <a:t>, duration of response; </a:t>
            </a:r>
            <a:r>
              <a:rPr lang="en-US" i="1" u="none" dirty="0" err="1"/>
              <a:t>iRECIST</a:t>
            </a:r>
            <a:r>
              <a:rPr lang="en-US" i="1" u="none" dirty="0"/>
              <a:t>, immune Response Evaluation Criteria in Solid Tumors; ORR, overall response rate; OS, overall survival; PD, progressive disease; PFS, progression-free survival; RECIST, Response Evaluation Criteria in Solid Tumors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4152859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u="none" dirty="0"/>
              <a:t>BICR, blinded independent central review; CR, complete response; DCR, disease control rate; ORR, overall response rate; PD, progressive disease; PR, partial response; RECIST, Response Evaluation Criteria in Solid Tumors; SD, stable disease.</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8591727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81390">
              <a:defRPr/>
            </a:pPr>
            <a:r>
              <a:rPr lang="en-US" b="0" i="1" dirty="0"/>
              <a:t>DCR, disease control rate; DoR, duration of response; ECOG, Eastern Cooperative Oncology Group; Gen, generation; IL, interleukin; IRC, independent review committee; ORR, objective response rate; OS, overall survival; PFS, progression-free survival; PS, performance status; RECIST, Response Evaluation Criteria in Solid Tumors; TIL, tumor-infiltrating lymphocyte. </a:t>
            </a:r>
          </a:p>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0105755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DoR, duration of response; IRC, independent review committee; NE, not estimable; NR, not reached; ORR, objective response rate; PD, progressive disease; PR, partial response; SD, stable disease; SOD, sum of diameter.</a:t>
            </a:r>
          </a:p>
        </p:txBody>
      </p:sp>
      <p:sp>
        <p:nvSpPr>
          <p:cNvPr id="4" name="Slide Number Placeholder 3"/>
          <p:cNvSpPr>
            <a:spLocks noGrp="1"/>
          </p:cNvSpPr>
          <p:nvPr>
            <p:ph type="sldNum" sz="quarter" idx="5"/>
          </p:nvPr>
        </p:nvSpPr>
        <p:spPr/>
        <p:txBody>
          <a:bodyPr/>
          <a:lstStyle/>
          <a:p>
            <a:pPr marL="0" marR="0" lvl="0" indent="0" algn="r" defTabSz="88139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881390" rtl="0" eaLnBrk="1" fontAlgn="base" latinLnBrk="0" hangingPunct="1">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5336283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DoR, duration of response; NR, not reached.</a:t>
            </a:r>
          </a:p>
        </p:txBody>
      </p:sp>
      <p:sp>
        <p:nvSpPr>
          <p:cNvPr id="4" name="Slide Number Placeholder 3"/>
          <p:cNvSpPr>
            <a:spLocks noGrp="1"/>
          </p:cNvSpPr>
          <p:nvPr>
            <p:ph type="sldNum" sz="quarter" idx="5"/>
          </p:nvPr>
        </p:nvSpPr>
        <p:spPr/>
        <p:txBody>
          <a:bodyPr/>
          <a:lstStyle/>
          <a:p>
            <a:pPr marL="0" marR="0" lvl="0" indent="0" algn="r" defTabSz="88139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881390" rtl="0" eaLnBrk="1" fontAlgn="base" latinLnBrk="0" hangingPunct="1">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8501361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IL, interleukin; NMA-LD, nonmyeloablative lymphodepletion; PD, progressive disease; TEAE, treatment-emergent adverse event.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48</a:t>
            </a:fld>
            <a:endParaRPr lang="en-US" altLang="en-US" dirty="0"/>
          </a:p>
        </p:txBody>
      </p:sp>
    </p:spTree>
    <p:extLst>
      <p:ext uri="{BB962C8B-B14F-4D97-AF65-F5344CB8AC3E}">
        <p14:creationId xmlns:p14="http://schemas.microsoft.com/office/powerpoint/2010/main" val="116395118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TIL, tumor-infiltrating lymphocyte.</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49</a:t>
            </a:fld>
            <a:endParaRPr lang="en-US" altLang="en-US" dirty="0"/>
          </a:p>
        </p:txBody>
      </p:sp>
    </p:spTree>
    <p:extLst>
      <p:ext uri="{BB962C8B-B14F-4D97-AF65-F5344CB8AC3E}">
        <p14:creationId xmlns:p14="http://schemas.microsoft.com/office/powerpoint/2010/main" val="43316098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Ipi, ipilimumab; Nivo, nivolumab; NR, not reached; PFS, progression-free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50</a:t>
            </a:fld>
            <a:endParaRPr lang="en-US" altLang="en-US" dirty="0"/>
          </a:p>
        </p:txBody>
      </p:sp>
    </p:spTree>
    <p:extLst>
      <p:ext uri="{BB962C8B-B14F-4D97-AF65-F5344CB8AC3E}">
        <p14:creationId xmlns:p14="http://schemas.microsoft.com/office/powerpoint/2010/main" val="187332326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baseline="0" dirty="0" err="1"/>
              <a:t>BICR</a:t>
            </a:r>
            <a:r>
              <a:rPr lang="en-US" i="1" baseline="0" dirty="0"/>
              <a:t>, </a:t>
            </a:r>
            <a:r>
              <a:rPr lang="en-US" b="0" i="1" baseline="0" dirty="0">
                <a:solidFill>
                  <a:srgbClr val="4D5156"/>
                </a:solidFill>
                <a:effectLst/>
                <a:latin typeface="Roboto" panose="02000000000000000000" pitchFamily="2" charset="0"/>
              </a:rPr>
              <a:t>b</a:t>
            </a:r>
            <a:r>
              <a:rPr lang="en-US" b="0" i="1" dirty="0">
                <a:solidFill>
                  <a:srgbClr val="4D5156"/>
                </a:solidFill>
                <a:effectLst/>
                <a:latin typeface="Roboto" panose="02000000000000000000" pitchFamily="2" charset="0"/>
              </a:rPr>
              <a:t>linded independent central review; </a:t>
            </a:r>
            <a:r>
              <a:rPr lang="en-US" i="1" baseline="0" dirty="0"/>
              <a:t>NR, not reached; PFS, progression-free survival.</a:t>
            </a:r>
          </a:p>
        </p:txBody>
      </p:sp>
      <p:sp>
        <p:nvSpPr>
          <p:cNvPr id="4" name="Slide Number Placeholder 3"/>
          <p:cNvSpPr>
            <a:spLocks noGrp="1"/>
          </p:cNvSpPr>
          <p:nvPr>
            <p:ph type="sldNum" sz="quarter" idx="10"/>
          </p:nvPr>
        </p:nvSpPr>
        <p:spPr/>
        <p:txBody>
          <a:bodyPr/>
          <a:lstStyle/>
          <a:p>
            <a:fld id="{F2E4953F-501C-498F-811F-52E153962CB2}" type="slidenum">
              <a:rPr lang="en-US" smtClean="0"/>
              <a:t>51</a:t>
            </a:fld>
            <a:endParaRPr lang="en-US" dirty="0"/>
          </a:p>
        </p:txBody>
      </p:sp>
    </p:spTree>
    <p:extLst>
      <p:ext uri="{BB962C8B-B14F-4D97-AF65-F5344CB8AC3E}">
        <p14:creationId xmlns:p14="http://schemas.microsoft.com/office/powerpoint/2010/main" val="19180265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baseline="0" dirty="0" err="1"/>
              <a:t>BICR</a:t>
            </a:r>
            <a:r>
              <a:rPr lang="en-US" i="1" baseline="0" dirty="0"/>
              <a:t>, </a:t>
            </a:r>
            <a:r>
              <a:rPr lang="en-US" b="0" i="1" baseline="0" dirty="0">
                <a:solidFill>
                  <a:srgbClr val="4D5156"/>
                </a:solidFill>
                <a:effectLst/>
                <a:latin typeface="Roboto" panose="02000000000000000000" pitchFamily="2" charset="0"/>
              </a:rPr>
              <a:t>b</a:t>
            </a:r>
            <a:r>
              <a:rPr lang="en-US" b="0" i="1" dirty="0">
                <a:solidFill>
                  <a:srgbClr val="4D5156"/>
                </a:solidFill>
                <a:effectLst/>
                <a:latin typeface="Roboto" panose="02000000000000000000" pitchFamily="2" charset="0"/>
              </a:rPr>
              <a:t>linded independent central review; </a:t>
            </a:r>
            <a:r>
              <a:rPr lang="en-US" i="1" dirty="0"/>
              <a:t>PFS, progression-free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52</a:t>
            </a:fld>
            <a:endParaRPr lang="en-US" altLang="en-US" dirty="0"/>
          </a:p>
        </p:txBody>
      </p:sp>
    </p:spTree>
    <p:extLst>
      <p:ext uri="{BB962C8B-B14F-4D97-AF65-F5344CB8AC3E}">
        <p14:creationId xmlns:p14="http://schemas.microsoft.com/office/powerpoint/2010/main" val="410245111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53</a:t>
            </a:fld>
            <a:endParaRPr lang="en-US" altLang="en-US" dirty="0"/>
          </a:p>
        </p:txBody>
      </p:sp>
    </p:spTree>
    <p:extLst>
      <p:ext uri="{BB962C8B-B14F-4D97-AF65-F5344CB8AC3E}">
        <p14:creationId xmlns:p14="http://schemas.microsoft.com/office/powerpoint/2010/main" val="42721775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 </a:t>
            </a:r>
            <a:r>
              <a:rPr lang="en-US" i="1" dirty="0" err="1"/>
              <a:t>DoR</a:t>
            </a:r>
            <a:r>
              <a:rPr lang="en-US" i="1" dirty="0"/>
              <a:t>, duration of response; OS, overall survival.</a:t>
            </a:r>
          </a:p>
        </p:txBody>
      </p:sp>
      <p:sp>
        <p:nvSpPr>
          <p:cNvPr id="4" name="Slide Number Placeholder 3"/>
          <p:cNvSpPr>
            <a:spLocks noGrp="1"/>
          </p:cNvSpPr>
          <p:nvPr>
            <p:ph type="sldNum" sz="quarter" idx="5"/>
          </p:nvPr>
        </p:nvSpPr>
        <p:spPr/>
        <p:txBody>
          <a:bodyPr/>
          <a:lstStyle/>
          <a:p>
            <a:fld id="{7F3E041C-9ADD-4A80-B295-8DDE904551EA}" type="slidenum">
              <a:rPr lang="en-US" smtClean="0"/>
              <a:t>54</a:t>
            </a:fld>
            <a:endParaRPr lang="en-US"/>
          </a:p>
        </p:txBody>
      </p:sp>
    </p:spTree>
    <p:extLst>
      <p:ext uri="{BB962C8B-B14F-4D97-AF65-F5344CB8AC3E}">
        <p14:creationId xmlns:p14="http://schemas.microsoft.com/office/powerpoint/2010/main" val="19581772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55</a:t>
            </a:fld>
            <a:endParaRPr lang="en-US" altLang="en-US" dirty="0"/>
          </a:p>
        </p:txBody>
      </p:sp>
    </p:spTree>
    <p:extLst>
      <p:ext uri="{BB962C8B-B14F-4D97-AF65-F5344CB8AC3E}">
        <p14:creationId xmlns:p14="http://schemas.microsoft.com/office/powerpoint/2010/main" val="24037205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DRESS, drug reaction with eosinophilia and systemic symptoms.</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375116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bwMode="auto">
          <a:xfrm>
            <a:off x="398463" y="695325"/>
            <a:ext cx="6061075" cy="3409950"/>
          </a:xfrm>
          <a:noFill/>
          <a:ln>
            <a:solidFill>
              <a:srgbClr val="000000"/>
            </a:solidFill>
            <a:miter lim="800000"/>
            <a:headEnd/>
            <a:tailEnd/>
          </a:ln>
        </p:spPr>
      </p:sp>
      <p:sp>
        <p:nvSpPr>
          <p:cNvPr id="110595"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i="1" dirty="0"/>
              <a:t>AE, adverse event; GI, gastrointestinal; ICI, immune checkpoint inhibitor; irAE, immune-related adverse event.</a:t>
            </a:r>
          </a:p>
        </p:txBody>
      </p:sp>
      <p:sp>
        <p:nvSpPr>
          <p:cNvPr id="1105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410C4F2-B321-4DD9-BA33-94D7B05A3034}" type="slidenum">
              <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57</a:t>
            </a:fld>
            <a:endParaRPr kumimoji="0" lang="en-US" sz="12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8385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a:t>
            </a:r>
          </a:p>
        </p:txBody>
      </p:sp>
      <p:sp>
        <p:nvSpPr>
          <p:cNvPr id="4" name="Slide Number Placeholder 3"/>
          <p:cNvSpPr>
            <a:spLocks noGrp="1"/>
          </p:cNvSpPr>
          <p:nvPr>
            <p:ph type="sldNum" sz="quarter" idx="10"/>
          </p:nvPr>
        </p:nvSpPr>
        <p:spPr/>
        <p:txBody>
          <a:bodyPr/>
          <a:lstStyle/>
          <a:p>
            <a:pPr marL="0" marR="0" lvl="0" indent="0" algn="r" defTabSz="931774" rtl="0" eaLnBrk="1" fontAlgn="base" latinLnBrk="0" hangingPunct="1">
              <a:lnSpc>
                <a:spcPct val="100000"/>
              </a:lnSpc>
              <a:spcBef>
                <a:spcPct val="0"/>
              </a:spcBef>
              <a:spcAft>
                <a:spcPct val="0"/>
              </a:spcAft>
              <a:buClrTx/>
              <a:buSzTx/>
              <a:buFontTx/>
              <a:buNone/>
              <a:tabLst/>
              <a:defRPr/>
            </a:pPr>
            <a:fld id="{8266FB2B-8416-4209-A779-32F6F4DDB777}" type="slidenum">
              <a:rPr kumimoji="0" 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31774" rtl="0" eaLnBrk="1" fontAlgn="base" latinLnBrk="0" hangingPunct="1">
                <a:lnSpc>
                  <a:spcPct val="100000"/>
                </a:lnSpc>
                <a:spcBef>
                  <a:spcPct val="0"/>
                </a:spcBef>
                <a:spcAft>
                  <a:spcPct val="0"/>
                </a:spcAft>
                <a:buClrTx/>
                <a:buSzTx/>
                <a:buFontTx/>
                <a:buNone/>
                <a:tabLst/>
                <a:defRPr/>
              </a:pPr>
              <a:t>58</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8336239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2E157C-9A31-4C18-86C5-F16EC40B5AED}"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59</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2630060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solidFill>
                  <a:schemeClr val="tx1"/>
                </a:solidFill>
              </a:rPr>
              <a:t>cSCC, cutaneous squamous cell carcinoma; NSAID, nonsteroidal anti-inflammatory drug.  </a:t>
            </a:r>
            <a:endParaRPr lang="en-US" i="1"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60</a:t>
            </a:fld>
            <a:endParaRPr lang="en-US" altLang="en-US" dirty="0"/>
          </a:p>
        </p:txBody>
      </p:sp>
    </p:spTree>
    <p:extLst>
      <p:ext uri="{BB962C8B-B14F-4D97-AF65-F5344CB8AC3E}">
        <p14:creationId xmlns:p14="http://schemas.microsoft.com/office/powerpoint/2010/main" val="10422419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61</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18006255-39AC-79C5-4E71-A8DE02FDCB5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351220724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4900994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7" name="Group 6">
            <a:extLst>
              <a:ext uri="{FF2B5EF4-FFF2-40B4-BE49-F238E27FC236}">
                <a16:creationId xmlns:a16="http://schemas.microsoft.com/office/drawing/2014/main" id="{E4D17ACB-5516-25D2-E48B-A4C7F3BDF8D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98D290C5-EB50-410E-6A6C-0973D14CB2F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9B9EAFCF-1763-3F84-C8B8-DBAB3E23C1FF}"/>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5287056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E6B75137-ECB0-E00B-D519-6B872BBFAA81}"/>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585480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3738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8" name="Group 7">
            <a:extLst>
              <a:ext uri="{FF2B5EF4-FFF2-40B4-BE49-F238E27FC236}">
                <a16:creationId xmlns:a16="http://schemas.microsoft.com/office/drawing/2014/main" id="{69008E65-2045-3F6A-303F-235DAC0C3240}"/>
              </a:ext>
            </a:extLst>
          </p:cNvPr>
          <p:cNvGrpSpPr/>
          <p:nvPr userDrawn="1"/>
        </p:nvGrpSpPr>
        <p:grpSpPr>
          <a:xfrm>
            <a:off x="8869472" y="6298815"/>
            <a:ext cx="2877113" cy="394353"/>
            <a:chOff x="8869472" y="6298815"/>
            <a:chExt cx="2877113" cy="394353"/>
          </a:xfrm>
        </p:grpSpPr>
        <p:pic>
          <p:nvPicPr>
            <p:cNvPr id="9" name="Picture 8">
              <a:extLst>
                <a:ext uri="{FF2B5EF4-FFF2-40B4-BE49-F238E27FC236}">
                  <a16:creationId xmlns:a16="http://schemas.microsoft.com/office/drawing/2014/main" id="{C0A154C2-C528-39DB-FC7D-550752663FD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10" name="Rectangle 9">
              <a:extLst>
                <a:ext uri="{FF2B5EF4-FFF2-40B4-BE49-F238E27FC236}">
                  <a16:creationId xmlns:a16="http://schemas.microsoft.com/office/drawing/2014/main" id="{0515A257-BC62-5EB9-A590-3D2688374AF3}"/>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97451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62101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2" name="Group 1">
            <a:extLst>
              <a:ext uri="{FF2B5EF4-FFF2-40B4-BE49-F238E27FC236}">
                <a16:creationId xmlns:a16="http://schemas.microsoft.com/office/drawing/2014/main" id="{4066F6AF-1EA9-F447-7A97-0C32F620F35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D41B27B1-853E-18EF-11FB-C0437823B2A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BF7BEC37-3045-25F2-8631-8D6798F2C3E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4125866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981736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6" name="Group 5">
            <a:extLst>
              <a:ext uri="{FF2B5EF4-FFF2-40B4-BE49-F238E27FC236}">
                <a16:creationId xmlns:a16="http://schemas.microsoft.com/office/drawing/2014/main" id="{A2267BC2-A41D-0A3C-C19E-A3001F1D9873}"/>
              </a:ext>
            </a:extLst>
          </p:cNvPr>
          <p:cNvGrpSpPr/>
          <p:nvPr userDrawn="1"/>
        </p:nvGrpSpPr>
        <p:grpSpPr>
          <a:xfrm>
            <a:off x="8869472" y="6298815"/>
            <a:ext cx="2877113" cy="394353"/>
            <a:chOff x="8869472" y="6298815"/>
            <a:chExt cx="2877113" cy="394353"/>
          </a:xfrm>
        </p:grpSpPr>
        <p:pic>
          <p:nvPicPr>
            <p:cNvPr id="7" name="Picture 6">
              <a:extLst>
                <a:ext uri="{FF2B5EF4-FFF2-40B4-BE49-F238E27FC236}">
                  <a16:creationId xmlns:a16="http://schemas.microsoft.com/office/drawing/2014/main" id="{0AD3E426-F5E6-B0EF-645A-E18448B26FC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A6647E97-F0C4-AF3D-CAF5-AD791E3336D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9650652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21970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B350ABEE-B835-0295-1E0C-10840A273924}"/>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0C63BA21-3505-085A-F7F0-1A20866DA84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EEAB877-BBC7-18C6-F5C2-A7FD52B23358}"/>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3548678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16A70B0-67D1-B8CB-00E9-F3C0E39C0240}"/>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177642159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4339017"/>
      </p:ext>
    </p:extLst>
  </p:cSld>
  <p:clrMap bg1="dk2" tx1="lt1" bg2="dk1" tx2="lt2" accent1="accent1" accent2="accent2" accent3="accent3" accent4="accent4" accent5="accent5" accent6="accent6" hlink="hlink" folHlink="folHlink"/>
  <p:sldLayoutIdLst>
    <p:sldLayoutId id="2147484669" r:id="rId1"/>
    <p:sldLayoutId id="2147484670" r:id="rId2"/>
    <p:sldLayoutId id="2147484671" r:id="rId3"/>
    <p:sldLayoutId id="2147484672" r:id="rId4"/>
    <p:sldLayoutId id="2147484673" r:id="rId5"/>
    <p:sldLayoutId id="2147484674" r:id="rId6"/>
    <p:sldLayoutId id="2147484675" r:id="rId7"/>
    <p:sldLayoutId id="2147484676" r:id="rId8"/>
    <p:sldLayoutId id="2147484677" r:id="rId9"/>
    <p:sldLayoutId id="2147484678" r:id="rId10"/>
    <p:sldLayoutId id="2147484679" r:id="rId11"/>
    <p:sldLayoutId id="2147484680" r:id="rId12"/>
    <p:sldLayoutId id="2147484681"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0.xml"/><Relationship Id="rId1" Type="http://schemas.openxmlformats.org/officeDocument/2006/relationships/tags" Target="../tags/tag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0.xml"/></Relationships>
</file>

<file path=ppt/slides/_rels/slide4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0.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0.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2.xml"/><Relationship Id="rId1" Type="http://schemas.openxmlformats.org/officeDocument/2006/relationships/slideLayout" Target="../slideLayouts/slideLayout10.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4.xml"/><Relationship Id="rId1" Type="http://schemas.openxmlformats.org/officeDocument/2006/relationships/slideLayout" Target="../slideLayouts/slideLayout10.xml"/><Relationship Id="rId5" Type="http://schemas.openxmlformats.org/officeDocument/2006/relationships/image" Target="../media/image7.png"/><Relationship Id="rId4" Type="http://schemas.openxmlformats.org/officeDocument/2006/relationships/image" Target="../media/image6.pn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0.xml"/></Relationships>
</file>

<file path=ppt/slides/_rels/slide6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57.xml"/><Relationship Id="rId1" Type="http://schemas.openxmlformats.org/officeDocument/2006/relationships/slideLayout" Target="../slideLayouts/slideLayout13.xml"/><Relationship Id="rId4" Type="http://schemas.openxmlformats.org/officeDocument/2006/relationships/hyperlink" Target="clinicaloptions.com/melanoma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609599" y="1600200"/>
            <a:ext cx="11242877" cy="2057400"/>
          </a:xfrm>
        </p:spPr>
        <p:txBody>
          <a:bodyPr>
            <a:normAutofit/>
          </a:bodyPr>
          <a:lstStyle/>
          <a:p>
            <a:r>
              <a:rPr lang="en-US" altLang="en-US" sz="4000" dirty="0"/>
              <a:t>CCO Think Tank on Melanoma: Optimizing Therapy for Patients in an Evolving Treatment Landscape</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89225"/>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an educational grant from Bristol Myers Squibb.</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FED537CC-322B-A78E-622A-10313EF2DF29}"/>
              </a:ext>
            </a:extLst>
          </p:cNvPr>
          <p:cNvGrpSpPr/>
          <p:nvPr/>
        </p:nvGrpSpPr>
        <p:grpSpPr>
          <a:xfrm>
            <a:off x="4156075" y="3434848"/>
            <a:ext cx="4509943" cy="615278"/>
            <a:chOff x="4156075" y="3330939"/>
            <a:chExt cx="4509943" cy="615278"/>
          </a:xfrm>
        </p:grpSpPr>
        <p:sp>
          <p:nvSpPr>
            <p:cNvPr id="6" name="Rectangle 7">
              <a:extLst>
                <a:ext uri="{FF2B5EF4-FFF2-40B4-BE49-F238E27FC236}">
                  <a16:creationId xmlns:a16="http://schemas.microsoft.com/office/drawing/2014/main" id="{4B922B0A-BB9C-1575-478F-0F8719DD9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a:solidFill>
                    <a:schemeClr val="bg2"/>
                  </a:solidFill>
                  <a:latin typeface="Calibri" panose="020F0502020204030204" pitchFamily="34" charset="0"/>
                </a:rPr>
                <a:t>Slide credit: </a:t>
              </a:r>
              <a:r>
                <a:rPr lang="en-US" altLang="en-US" sz="2000" b="0">
                  <a:solidFill>
                    <a:schemeClr val="bg2"/>
                  </a:solidFill>
                  <a:latin typeface="Calibri" panose="020F0502020204030204" pitchFamily="34" charset="0"/>
                  <a:hlinkClick r:id="rId4"/>
                </a:rPr>
                <a:t>clinicaloptions.com</a:t>
              </a:r>
              <a:endParaRPr lang="en-US" altLang="en-US" sz="2000" b="0">
                <a:solidFill>
                  <a:schemeClr val="bg2"/>
                </a:solidFill>
                <a:latin typeface="Calibri" panose="020F0502020204030204" pitchFamily="34" charset="0"/>
              </a:endParaRPr>
            </a:p>
          </p:txBody>
        </p:sp>
        <p:pic>
          <p:nvPicPr>
            <p:cNvPr id="7" name="Picture 6">
              <a:extLst>
                <a:ext uri="{FF2B5EF4-FFF2-40B4-BE49-F238E27FC236}">
                  <a16:creationId xmlns:a16="http://schemas.microsoft.com/office/drawing/2014/main" id="{0D9B045F-7FA9-BED7-BDAB-8C66709BA83E}"/>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F8F31-7826-5218-A19A-0C7B0C9F1DB5}"/>
              </a:ext>
            </a:extLst>
          </p:cNvPr>
          <p:cNvSpPr>
            <a:spLocks noGrp="1"/>
          </p:cNvSpPr>
          <p:nvPr>
            <p:ph type="title"/>
          </p:nvPr>
        </p:nvSpPr>
        <p:spPr/>
        <p:txBody>
          <a:bodyPr/>
          <a:lstStyle/>
          <a:p>
            <a:r>
              <a:rPr lang="en-US" dirty="0"/>
              <a:t>Faculty</a:t>
            </a:r>
          </a:p>
        </p:txBody>
      </p:sp>
      <p:sp>
        <p:nvSpPr>
          <p:cNvPr id="4" name="Content Placeholder 3">
            <a:extLst>
              <a:ext uri="{FF2B5EF4-FFF2-40B4-BE49-F238E27FC236}">
                <a16:creationId xmlns:a16="http://schemas.microsoft.com/office/drawing/2014/main" id="{C2814547-B57C-8711-CBC6-F7CC01711198}"/>
              </a:ext>
            </a:extLst>
          </p:cNvPr>
          <p:cNvSpPr>
            <a:spLocks noGrp="1"/>
          </p:cNvSpPr>
          <p:nvPr>
            <p:ph idx="1"/>
          </p:nvPr>
        </p:nvSpPr>
        <p:spPr/>
        <p:txBody>
          <a:bodyPr/>
          <a:lstStyle/>
          <a:p>
            <a:pPr marL="0" indent="0">
              <a:buNone/>
            </a:pPr>
            <a:r>
              <a:rPr lang="en-US" sz="2600" b="1" dirty="0">
                <a:solidFill>
                  <a:schemeClr val="accent3"/>
                </a:solidFill>
              </a:rPr>
              <a:t>Evan Lipson, MD</a:t>
            </a:r>
            <a:br>
              <a:rPr lang="en-US" sz="2400" b="1" dirty="0">
                <a:solidFill>
                  <a:schemeClr val="accent3"/>
                </a:solidFill>
              </a:rPr>
            </a:br>
            <a:r>
              <a:rPr lang="en-US" altLang="en-US" sz="2400" dirty="0"/>
              <a:t>Associate Professor of Oncology</a:t>
            </a:r>
            <a:br>
              <a:rPr lang="en-US" altLang="en-US" sz="2400" dirty="0"/>
            </a:br>
            <a:r>
              <a:rPr lang="en-US" altLang="en-US" sz="2400" dirty="0"/>
              <a:t>Melanoma and Cancer Immunology Programs</a:t>
            </a:r>
            <a:br>
              <a:rPr lang="en-US" altLang="en-US" sz="2400" dirty="0"/>
            </a:br>
            <a:r>
              <a:rPr lang="en-US" altLang="en-US" sz="2400" dirty="0"/>
              <a:t>Bloomberg-Kimmel Institute for Cancer Immunotherapy</a:t>
            </a:r>
            <a:br>
              <a:rPr lang="en-US" altLang="en-US" sz="2400" dirty="0"/>
            </a:br>
            <a:r>
              <a:rPr lang="en-US" altLang="en-US" sz="2400" dirty="0"/>
              <a:t>Johns Hopkins University School of Medicine</a:t>
            </a:r>
            <a:br>
              <a:rPr lang="en-US" altLang="en-US" sz="2400" dirty="0"/>
            </a:br>
            <a:r>
              <a:rPr lang="en-US" altLang="en-US" sz="2400" dirty="0"/>
              <a:t>Sidney Kimmel Comprehensive Cancer Center</a:t>
            </a:r>
            <a:br>
              <a:rPr lang="en-US" altLang="en-US" sz="2400" dirty="0"/>
            </a:br>
            <a:r>
              <a:rPr lang="en-US" altLang="en-US" sz="2400" dirty="0"/>
              <a:t>Baltimore, Maryland </a:t>
            </a:r>
          </a:p>
          <a:p>
            <a:pPr marL="0" indent="0">
              <a:buNone/>
            </a:pPr>
            <a:endParaRPr lang="en-US" sz="2400" b="1" dirty="0">
              <a:solidFill>
                <a:schemeClr val="accent3"/>
              </a:solidFill>
            </a:endParaRPr>
          </a:p>
          <a:p>
            <a:pPr marL="0" indent="0">
              <a:buNone/>
            </a:pPr>
            <a:r>
              <a:rPr lang="en-US" sz="2400" b="1" i="0" dirty="0">
                <a:solidFill>
                  <a:schemeClr val="accent3"/>
                </a:solidFill>
                <a:effectLst/>
                <a:latin typeface="+mn-lt"/>
              </a:rPr>
              <a:t>Evan Lipson, MD: </a:t>
            </a:r>
            <a:r>
              <a:rPr lang="en-US" sz="2400" i="1" dirty="0">
                <a:latin typeface="+mn-lt"/>
                <a:cs typeface="Calibri"/>
              </a:rPr>
              <a:t>consultant</a:t>
            </a:r>
            <a:r>
              <a:rPr lang="en-US" sz="2400" i="1" dirty="0">
                <a:latin typeface="Calibri"/>
                <a:cs typeface="Calibri"/>
              </a:rPr>
              <a:t>/advisor/speaker</a:t>
            </a:r>
            <a:r>
              <a:rPr lang="en-US" sz="2400" dirty="0">
                <a:latin typeface="Calibri"/>
                <a:cs typeface="Calibri"/>
              </a:rPr>
              <a:t>: Bristol Myers Squibb, </a:t>
            </a:r>
            <a:r>
              <a:rPr lang="en-US" sz="2400" dirty="0" err="1">
                <a:latin typeface="Calibri"/>
                <a:cs typeface="Calibri"/>
              </a:rPr>
              <a:t>CareDx</a:t>
            </a:r>
            <a:r>
              <a:rPr lang="en-US" sz="2400" dirty="0">
                <a:latin typeface="Calibri"/>
                <a:cs typeface="Calibri"/>
              </a:rPr>
              <a:t>, Eisai, Genentech, </a:t>
            </a:r>
            <a:r>
              <a:rPr lang="en-US" sz="2400" dirty="0" err="1">
                <a:latin typeface="Calibri"/>
                <a:cs typeface="Calibri"/>
              </a:rPr>
              <a:t>Immunocore</a:t>
            </a:r>
            <a:r>
              <a:rPr lang="en-US" sz="2400" dirty="0">
                <a:latin typeface="Calibri"/>
                <a:cs typeface="Calibri"/>
              </a:rPr>
              <a:t>, </a:t>
            </a:r>
            <a:r>
              <a:rPr lang="en-US" sz="2400" dirty="0" err="1">
                <a:latin typeface="Calibri"/>
                <a:cs typeface="Calibri"/>
              </a:rPr>
              <a:t>InstillBio</a:t>
            </a:r>
            <a:r>
              <a:rPr lang="en-US" sz="2400" dirty="0">
                <a:latin typeface="Calibri"/>
                <a:cs typeface="Calibri"/>
              </a:rPr>
              <a:t>; </a:t>
            </a:r>
            <a:r>
              <a:rPr lang="en-US" sz="2400" i="1" dirty="0">
                <a:latin typeface="Calibri"/>
                <a:cs typeface="Calibri"/>
              </a:rPr>
              <a:t>researcher</a:t>
            </a:r>
            <a:r>
              <a:rPr lang="en-US" sz="2400" dirty="0">
                <a:latin typeface="Calibri"/>
                <a:cs typeface="Calibri"/>
              </a:rPr>
              <a:t>: Bristol Myers Squibb, Merck, Sanofi/Regeneron.</a:t>
            </a:r>
          </a:p>
          <a:p>
            <a:pPr marL="0" indent="0">
              <a:buNone/>
            </a:pPr>
            <a:r>
              <a:rPr lang="en-US" sz="2400" b="1" dirty="0">
                <a:solidFill>
                  <a:schemeClr val="accent3"/>
                </a:solidFill>
              </a:rPr>
              <a:t>	</a:t>
            </a:r>
          </a:p>
        </p:txBody>
      </p:sp>
    </p:spTree>
    <p:extLst>
      <p:ext uri="{BB962C8B-B14F-4D97-AF65-F5344CB8AC3E}">
        <p14:creationId xmlns:p14="http://schemas.microsoft.com/office/powerpoint/2010/main" val="30771813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A5588E6-75E2-A7E3-EA0B-EF616096A459}"/>
              </a:ext>
            </a:extLst>
          </p:cNvPr>
          <p:cNvSpPr>
            <a:spLocks noGrp="1"/>
          </p:cNvSpPr>
          <p:nvPr>
            <p:ph type="title"/>
          </p:nvPr>
        </p:nvSpPr>
        <p:spPr/>
        <p:txBody>
          <a:bodyPr/>
          <a:lstStyle/>
          <a:p>
            <a:r>
              <a:rPr lang="en-US" altLang="en-US" dirty="0"/>
              <a:t>CheckMate 238: Adjuvant Nivolumab vs Ipilimumab in Stage III-IV High-Risk Melanoma</a:t>
            </a:r>
            <a:endParaRPr lang="en-US" dirty="0"/>
          </a:p>
        </p:txBody>
      </p:sp>
      <p:sp>
        <p:nvSpPr>
          <p:cNvPr id="4" name="Content Placeholder 3">
            <a:extLst>
              <a:ext uri="{FF2B5EF4-FFF2-40B4-BE49-F238E27FC236}">
                <a16:creationId xmlns:a16="http://schemas.microsoft.com/office/drawing/2014/main" id="{6479FDF9-8684-DAD7-471D-B1485B75B86B}"/>
              </a:ext>
            </a:extLst>
          </p:cNvPr>
          <p:cNvSpPr txBox="1">
            <a:spLocks/>
          </p:cNvSpPr>
          <p:nvPr/>
        </p:nvSpPr>
        <p:spPr>
          <a:xfrm>
            <a:off x="604675" y="1513047"/>
            <a:ext cx="10877529" cy="4650686"/>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Randomized, double-blind phase III trial</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0" marR="0" lvl="0" indent="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endPar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lang="en-US" sz="2400" kern="0" dirty="0">
                <a:solidFill>
                  <a:srgbClr val="000000"/>
                </a:solidFill>
              </a:rPr>
              <a:t>Primary</a:t>
            </a:r>
            <a:r>
              <a:rPr kumimoji="0" lang="en-US" sz="24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endpoint</a:t>
            </a:r>
            <a:r>
              <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RFS in ITT population</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4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Secondary endpoints</a:t>
            </a:r>
            <a:r>
              <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OS, safety, RFS by PD-L1 status, QoL</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4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Exploratory endpoint</a:t>
            </a:r>
            <a:r>
              <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DMFS</a:t>
            </a:r>
          </a:p>
        </p:txBody>
      </p:sp>
      <p:sp>
        <p:nvSpPr>
          <p:cNvPr id="5" name="Text Box 23">
            <a:extLst>
              <a:ext uri="{FF2B5EF4-FFF2-40B4-BE49-F238E27FC236}">
                <a16:creationId xmlns:a16="http://schemas.microsoft.com/office/drawing/2014/main" id="{E3002178-CBE9-2D46-0178-914FD23C0399}"/>
              </a:ext>
            </a:extLst>
          </p:cNvPr>
          <p:cNvSpPr txBox="1">
            <a:spLocks noChangeArrowheads="1"/>
          </p:cNvSpPr>
          <p:nvPr/>
        </p:nvSpPr>
        <p:spPr bwMode="auto">
          <a:xfrm>
            <a:off x="1246238" y="2593866"/>
            <a:ext cx="2350000"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a:t>
            </a:r>
            <a:r>
              <a:rPr kumimoji="0" lang="en-US" alt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r</a:t>
            </a: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esected high-risk stage IIIB, IIIC, or IV melanoma</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906)</a:t>
            </a:r>
          </a:p>
        </p:txBody>
      </p:sp>
      <p:sp>
        <p:nvSpPr>
          <p:cNvPr id="6" name="Rectangle 24">
            <a:extLst>
              <a:ext uri="{FF2B5EF4-FFF2-40B4-BE49-F238E27FC236}">
                <a16:creationId xmlns:a16="http://schemas.microsoft.com/office/drawing/2014/main" id="{0FE8D897-BEAD-3C64-4210-71EAF0504F9B}"/>
              </a:ext>
            </a:extLst>
          </p:cNvPr>
          <p:cNvSpPr>
            <a:spLocks noChangeArrowheads="1"/>
          </p:cNvSpPr>
          <p:nvPr/>
        </p:nvSpPr>
        <p:spPr bwMode="auto">
          <a:xfrm>
            <a:off x="4237800" y="2139928"/>
            <a:ext cx="3913832" cy="1089634"/>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Nivolumab </a:t>
            </a:r>
            <a:b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br>
            <a:r>
              <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3 mg/kg IV Q2W + Placebo</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 = 453)</a:t>
            </a:r>
          </a:p>
        </p:txBody>
      </p:sp>
      <p:sp>
        <p:nvSpPr>
          <p:cNvPr id="7" name="Line 26">
            <a:extLst>
              <a:ext uri="{FF2B5EF4-FFF2-40B4-BE49-F238E27FC236}">
                <a16:creationId xmlns:a16="http://schemas.microsoft.com/office/drawing/2014/main" id="{1A7D8E38-4251-A9A8-1A9D-AB383A9D310B}"/>
              </a:ext>
            </a:extLst>
          </p:cNvPr>
          <p:cNvSpPr>
            <a:spLocks noChangeShapeType="1"/>
          </p:cNvSpPr>
          <p:nvPr/>
        </p:nvSpPr>
        <p:spPr bwMode="auto">
          <a:xfrm>
            <a:off x="3730402" y="3479187"/>
            <a:ext cx="442695" cy="30777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 name="Line 27">
            <a:extLst>
              <a:ext uri="{FF2B5EF4-FFF2-40B4-BE49-F238E27FC236}">
                <a16:creationId xmlns:a16="http://schemas.microsoft.com/office/drawing/2014/main" id="{36369A46-1F61-DDB5-1A27-8C16AB69A082}"/>
              </a:ext>
            </a:extLst>
          </p:cNvPr>
          <p:cNvSpPr>
            <a:spLocks noChangeShapeType="1"/>
          </p:cNvSpPr>
          <p:nvPr/>
        </p:nvSpPr>
        <p:spPr bwMode="auto">
          <a:xfrm flipV="1">
            <a:off x="3735105" y="2929172"/>
            <a:ext cx="433290" cy="29385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Rectangle 28">
            <a:extLst>
              <a:ext uri="{FF2B5EF4-FFF2-40B4-BE49-F238E27FC236}">
                <a16:creationId xmlns:a16="http://schemas.microsoft.com/office/drawing/2014/main" id="{0511E219-853E-3DE4-87EB-5BBDE684F64E}"/>
              </a:ext>
            </a:extLst>
          </p:cNvPr>
          <p:cNvSpPr>
            <a:spLocks noChangeArrowheads="1"/>
          </p:cNvSpPr>
          <p:nvPr/>
        </p:nvSpPr>
        <p:spPr bwMode="auto">
          <a:xfrm>
            <a:off x="4237800" y="3407986"/>
            <a:ext cx="3913832" cy="1089633"/>
          </a:xfrm>
          <a:prstGeom prst="rect">
            <a:avLst/>
          </a:prstGeom>
          <a:solidFill>
            <a:schemeClr val="accent3"/>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Ipilimumab </a:t>
            </a:r>
            <a:b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br>
            <a:r>
              <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10 mg/kg IV Q3W + Placebo</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 = 453)</a:t>
            </a:r>
          </a:p>
        </p:txBody>
      </p:sp>
      <p:sp>
        <p:nvSpPr>
          <p:cNvPr id="10" name="Rectangle 46">
            <a:extLst>
              <a:ext uri="{FF2B5EF4-FFF2-40B4-BE49-F238E27FC236}">
                <a16:creationId xmlns:a16="http://schemas.microsoft.com/office/drawing/2014/main" id="{9171A366-75C8-5E25-6762-4ACC08F6CD2E}"/>
              </a:ext>
            </a:extLst>
          </p:cNvPr>
          <p:cNvSpPr>
            <a:spLocks noChangeArrowheads="1"/>
          </p:cNvSpPr>
          <p:nvPr/>
        </p:nvSpPr>
        <p:spPr bwMode="auto">
          <a:xfrm>
            <a:off x="8689068" y="2664207"/>
            <a:ext cx="2793136"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Treatment up to 1 </a:t>
            </a:r>
            <a:r>
              <a:rPr kumimoji="0" lang="en-US" altLang="en-US" sz="2000" b="0" i="1"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yr</a:t>
            </a:r>
            <a:r>
              <a:rPr kumimoji="0" lang="en-US" altLang="en-US" sz="20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or until recurrence, </a:t>
            </a:r>
            <a:br>
              <a:rPr kumimoji="0" lang="en-US" altLang="en-US" sz="20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20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unacceptable toxicity, or withdrawal</a:t>
            </a:r>
          </a:p>
        </p:txBody>
      </p:sp>
      <p:sp>
        <p:nvSpPr>
          <p:cNvPr id="11" name="Line 52">
            <a:extLst>
              <a:ext uri="{FF2B5EF4-FFF2-40B4-BE49-F238E27FC236}">
                <a16:creationId xmlns:a16="http://schemas.microsoft.com/office/drawing/2014/main" id="{9E6FE8F0-B450-0854-D7C4-91109A25DC4B}"/>
              </a:ext>
            </a:extLst>
          </p:cNvPr>
          <p:cNvSpPr>
            <a:spLocks noChangeShapeType="1"/>
          </p:cNvSpPr>
          <p:nvPr/>
        </p:nvSpPr>
        <p:spPr bwMode="auto">
          <a:xfrm>
            <a:off x="8209643" y="3325926"/>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Text Box 11">
            <a:extLst>
              <a:ext uri="{FF2B5EF4-FFF2-40B4-BE49-F238E27FC236}">
                <a16:creationId xmlns:a16="http://schemas.microsoft.com/office/drawing/2014/main" id="{A3247B71-AF33-F7FE-5D7A-959DA6977538}"/>
              </a:ext>
            </a:extLst>
          </p:cNvPr>
          <p:cNvSpPr txBox="1">
            <a:spLocks noChangeArrowheads="1"/>
          </p:cNvSpPr>
          <p:nvPr/>
        </p:nvSpPr>
        <p:spPr bwMode="auto">
          <a:xfrm>
            <a:off x="414339" y="6375349"/>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defRPr/>
            </a:pPr>
            <a:r>
              <a:rPr kumimoji="0" lang="en-GB"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Larkin. Clin Cancer Res. 2023;[</a:t>
            </a:r>
            <a:r>
              <a:rPr kumimoji="0" lang="en-GB"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Calibri" panose="020F0502020204030204" pitchFamily="34" charset="0"/>
              </a:rPr>
              <a:t>Epub</a:t>
            </a:r>
            <a:r>
              <a:rPr kumimoji="0" lang="en-GB"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a:t>
            </a:r>
            <a:r>
              <a:rPr kumimoji="0" lang="en-GB"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Weber. NEJM. 2017;377:1824. </a:t>
            </a:r>
            <a:endParaRPr kumimoji="0" lang="en-US" sz="1200" b="1" i="0" u="none" strike="noStrike" kern="1200" cap="none" spc="0" normalizeH="0" baseline="0" noProof="0" dirty="0">
              <a:ln>
                <a:noFill/>
              </a:ln>
              <a:solidFill>
                <a:srgbClr val="FEFDDE"/>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15048147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4" name="Group 493">
            <a:extLst>
              <a:ext uri="{FF2B5EF4-FFF2-40B4-BE49-F238E27FC236}">
                <a16:creationId xmlns:a16="http://schemas.microsoft.com/office/drawing/2014/main" id="{BEEA2B60-3C52-6983-7A1D-ED659353C33B}"/>
              </a:ext>
            </a:extLst>
          </p:cNvPr>
          <p:cNvGrpSpPr/>
          <p:nvPr/>
        </p:nvGrpSpPr>
        <p:grpSpPr>
          <a:xfrm>
            <a:off x="6751782" y="3097261"/>
            <a:ext cx="4276436" cy="714278"/>
            <a:chOff x="6751782" y="3097261"/>
            <a:chExt cx="4276436" cy="714278"/>
          </a:xfrm>
        </p:grpSpPr>
        <p:sp>
          <p:nvSpPr>
            <p:cNvPr id="491" name="Freeform: Shape 490">
              <a:extLst>
                <a:ext uri="{FF2B5EF4-FFF2-40B4-BE49-F238E27FC236}">
                  <a16:creationId xmlns:a16="http://schemas.microsoft.com/office/drawing/2014/main" id="{9C113984-7018-E061-73EF-76176A14D67E}"/>
                </a:ext>
              </a:extLst>
            </p:cNvPr>
            <p:cNvSpPr/>
            <p:nvPr/>
          </p:nvSpPr>
          <p:spPr bwMode="auto">
            <a:xfrm>
              <a:off x="6751782" y="3097261"/>
              <a:ext cx="1998133" cy="391006"/>
            </a:xfrm>
            <a:custGeom>
              <a:avLst/>
              <a:gdLst>
                <a:gd name="connsiteX0" fmla="*/ 0 w 1998133"/>
                <a:gd name="connsiteY0" fmla="*/ 0 h 391006"/>
                <a:gd name="connsiteX1" fmla="*/ 286327 w 1998133"/>
                <a:gd name="connsiteY1" fmla="*/ 0 h 391006"/>
                <a:gd name="connsiteX2" fmla="*/ 286327 w 1998133"/>
                <a:gd name="connsiteY2" fmla="*/ 3078 h 391006"/>
                <a:gd name="connsiteX3" fmla="*/ 397163 w 1998133"/>
                <a:gd name="connsiteY3" fmla="*/ 3078 h 391006"/>
                <a:gd name="connsiteX4" fmla="*/ 397163 w 1998133"/>
                <a:gd name="connsiteY4" fmla="*/ 36945 h 391006"/>
                <a:gd name="connsiteX5" fmla="*/ 477212 w 1998133"/>
                <a:gd name="connsiteY5" fmla="*/ 36945 h 391006"/>
                <a:gd name="connsiteX6" fmla="*/ 477212 w 1998133"/>
                <a:gd name="connsiteY6" fmla="*/ 67733 h 391006"/>
                <a:gd name="connsiteX7" fmla="*/ 600363 w 1998133"/>
                <a:gd name="connsiteY7" fmla="*/ 67733 h 391006"/>
                <a:gd name="connsiteX8" fmla="*/ 600363 w 1998133"/>
                <a:gd name="connsiteY8" fmla="*/ 101600 h 391006"/>
                <a:gd name="connsiteX9" fmla="*/ 674254 w 1998133"/>
                <a:gd name="connsiteY9" fmla="*/ 101600 h 391006"/>
                <a:gd name="connsiteX10" fmla="*/ 803563 w 1998133"/>
                <a:gd name="connsiteY10" fmla="*/ 101600 h 391006"/>
                <a:gd name="connsiteX11" fmla="*/ 803563 w 1998133"/>
                <a:gd name="connsiteY11" fmla="*/ 141624 h 391006"/>
                <a:gd name="connsiteX12" fmla="*/ 939030 w 1998133"/>
                <a:gd name="connsiteY12" fmla="*/ 141624 h 391006"/>
                <a:gd name="connsiteX13" fmla="*/ 939030 w 1998133"/>
                <a:gd name="connsiteY13" fmla="*/ 172412 h 391006"/>
                <a:gd name="connsiteX14" fmla="*/ 1034473 w 1998133"/>
                <a:gd name="connsiteY14" fmla="*/ 172412 h 391006"/>
                <a:gd name="connsiteX15" fmla="*/ 1034473 w 1998133"/>
                <a:gd name="connsiteY15" fmla="*/ 209357 h 391006"/>
                <a:gd name="connsiteX16" fmla="*/ 1209963 w 1998133"/>
                <a:gd name="connsiteY16" fmla="*/ 209357 h 391006"/>
                <a:gd name="connsiteX17" fmla="*/ 1209963 w 1998133"/>
                <a:gd name="connsiteY17" fmla="*/ 240145 h 391006"/>
                <a:gd name="connsiteX18" fmla="*/ 1336194 w 1998133"/>
                <a:gd name="connsiteY18" fmla="*/ 240145 h 391006"/>
                <a:gd name="connsiteX19" fmla="*/ 1336194 w 1998133"/>
                <a:gd name="connsiteY19" fmla="*/ 264775 h 391006"/>
                <a:gd name="connsiteX20" fmla="*/ 1425479 w 1998133"/>
                <a:gd name="connsiteY20" fmla="*/ 264775 h 391006"/>
                <a:gd name="connsiteX21" fmla="*/ 1425479 w 1998133"/>
                <a:gd name="connsiteY21" fmla="*/ 286327 h 391006"/>
                <a:gd name="connsiteX22" fmla="*/ 1542473 w 1998133"/>
                <a:gd name="connsiteY22" fmla="*/ 286327 h 391006"/>
                <a:gd name="connsiteX23" fmla="*/ 1542473 w 1998133"/>
                <a:gd name="connsiteY23" fmla="*/ 307878 h 391006"/>
                <a:gd name="connsiteX24" fmla="*/ 1634836 w 1998133"/>
                <a:gd name="connsiteY24" fmla="*/ 307878 h 391006"/>
                <a:gd name="connsiteX25" fmla="*/ 1634836 w 1998133"/>
                <a:gd name="connsiteY25" fmla="*/ 329430 h 391006"/>
                <a:gd name="connsiteX26" fmla="*/ 1757988 w 1998133"/>
                <a:gd name="connsiteY26" fmla="*/ 329430 h 391006"/>
                <a:gd name="connsiteX27" fmla="*/ 1757988 w 1998133"/>
                <a:gd name="connsiteY27" fmla="*/ 354060 h 391006"/>
                <a:gd name="connsiteX28" fmla="*/ 1810327 w 1998133"/>
                <a:gd name="connsiteY28" fmla="*/ 354060 h 391006"/>
                <a:gd name="connsiteX29" fmla="*/ 1810327 w 1998133"/>
                <a:gd name="connsiteY29" fmla="*/ 372533 h 391006"/>
                <a:gd name="connsiteX30" fmla="*/ 1810327 w 1998133"/>
                <a:gd name="connsiteY30" fmla="*/ 391006 h 391006"/>
                <a:gd name="connsiteX31" fmla="*/ 1998133 w 1998133"/>
                <a:gd name="connsiteY31" fmla="*/ 391006 h 3910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98133" h="391006">
                  <a:moveTo>
                    <a:pt x="0" y="0"/>
                  </a:moveTo>
                  <a:lnTo>
                    <a:pt x="286327" y="0"/>
                  </a:lnTo>
                  <a:lnTo>
                    <a:pt x="286327" y="3078"/>
                  </a:lnTo>
                  <a:lnTo>
                    <a:pt x="397163" y="3078"/>
                  </a:lnTo>
                  <a:lnTo>
                    <a:pt x="397163" y="36945"/>
                  </a:lnTo>
                  <a:lnTo>
                    <a:pt x="477212" y="36945"/>
                  </a:lnTo>
                  <a:lnTo>
                    <a:pt x="477212" y="67733"/>
                  </a:lnTo>
                  <a:lnTo>
                    <a:pt x="600363" y="67733"/>
                  </a:lnTo>
                  <a:lnTo>
                    <a:pt x="600363" y="101600"/>
                  </a:lnTo>
                  <a:lnTo>
                    <a:pt x="674254" y="101600"/>
                  </a:lnTo>
                  <a:lnTo>
                    <a:pt x="803563" y="101600"/>
                  </a:lnTo>
                  <a:lnTo>
                    <a:pt x="803563" y="141624"/>
                  </a:lnTo>
                  <a:lnTo>
                    <a:pt x="939030" y="141624"/>
                  </a:lnTo>
                  <a:lnTo>
                    <a:pt x="939030" y="172412"/>
                  </a:lnTo>
                  <a:lnTo>
                    <a:pt x="1034473" y="172412"/>
                  </a:lnTo>
                  <a:lnTo>
                    <a:pt x="1034473" y="209357"/>
                  </a:lnTo>
                  <a:lnTo>
                    <a:pt x="1209963" y="209357"/>
                  </a:lnTo>
                  <a:lnTo>
                    <a:pt x="1209963" y="240145"/>
                  </a:lnTo>
                  <a:lnTo>
                    <a:pt x="1336194" y="240145"/>
                  </a:lnTo>
                  <a:lnTo>
                    <a:pt x="1336194" y="264775"/>
                  </a:lnTo>
                  <a:lnTo>
                    <a:pt x="1425479" y="264775"/>
                  </a:lnTo>
                  <a:lnTo>
                    <a:pt x="1425479" y="286327"/>
                  </a:lnTo>
                  <a:lnTo>
                    <a:pt x="1542473" y="286327"/>
                  </a:lnTo>
                  <a:lnTo>
                    <a:pt x="1542473" y="307878"/>
                  </a:lnTo>
                  <a:lnTo>
                    <a:pt x="1634836" y="307878"/>
                  </a:lnTo>
                  <a:lnTo>
                    <a:pt x="1634836" y="329430"/>
                  </a:lnTo>
                  <a:lnTo>
                    <a:pt x="1757988" y="329430"/>
                  </a:lnTo>
                  <a:lnTo>
                    <a:pt x="1757988" y="354060"/>
                  </a:lnTo>
                  <a:lnTo>
                    <a:pt x="1810327" y="354060"/>
                  </a:lnTo>
                  <a:lnTo>
                    <a:pt x="1810327" y="372533"/>
                  </a:lnTo>
                  <a:lnTo>
                    <a:pt x="1810327" y="391006"/>
                  </a:lnTo>
                  <a:lnTo>
                    <a:pt x="1998133" y="391006"/>
                  </a:lnTo>
                </a:path>
              </a:pathLst>
            </a:custGeom>
            <a:noFill/>
            <a:ln w="28575">
              <a:solidFill>
                <a:schemeClr val="accent3"/>
              </a:solidFill>
              <a:miter lim="800000"/>
              <a:headEnd/>
              <a:tailEnd/>
            </a:ln>
          </p:spPr>
          <p:txBody>
            <a:bodyPr rtlCol="0" anchor="ctr"/>
            <a:lstStyle/>
            <a:p>
              <a:pPr algn="ctr"/>
              <a:endParaRPr lang="en-US"/>
            </a:p>
          </p:txBody>
        </p:sp>
        <p:sp>
          <p:nvSpPr>
            <p:cNvPr id="492" name="Freeform: Shape 491">
              <a:extLst>
                <a:ext uri="{FF2B5EF4-FFF2-40B4-BE49-F238E27FC236}">
                  <a16:creationId xmlns:a16="http://schemas.microsoft.com/office/drawing/2014/main" id="{077F9933-C924-B39B-3627-4CED84BA055D}"/>
                </a:ext>
              </a:extLst>
            </p:cNvPr>
            <p:cNvSpPr/>
            <p:nvPr/>
          </p:nvSpPr>
          <p:spPr bwMode="auto">
            <a:xfrm>
              <a:off x="8731442" y="3503661"/>
              <a:ext cx="1468582" cy="218594"/>
            </a:xfrm>
            <a:custGeom>
              <a:avLst/>
              <a:gdLst>
                <a:gd name="connsiteX0" fmla="*/ 0 w 1468582"/>
                <a:gd name="connsiteY0" fmla="*/ 0 h 218594"/>
                <a:gd name="connsiteX1" fmla="*/ 89285 w 1468582"/>
                <a:gd name="connsiteY1" fmla="*/ 0 h 218594"/>
                <a:gd name="connsiteX2" fmla="*/ 89285 w 1468582"/>
                <a:gd name="connsiteY2" fmla="*/ 12315 h 218594"/>
                <a:gd name="connsiteX3" fmla="*/ 178570 w 1468582"/>
                <a:gd name="connsiteY3" fmla="*/ 12315 h 218594"/>
                <a:gd name="connsiteX4" fmla="*/ 178570 w 1468582"/>
                <a:gd name="connsiteY4" fmla="*/ 40024 h 218594"/>
                <a:gd name="connsiteX5" fmla="*/ 372534 w 1468582"/>
                <a:gd name="connsiteY5" fmla="*/ 40024 h 218594"/>
                <a:gd name="connsiteX6" fmla="*/ 372534 w 1468582"/>
                <a:gd name="connsiteY6" fmla="*/ 55418 h 218594"/>
                <a:gd name="connsiteX7" fmla="*/ 483370 w 1468582"/>
                <a:gd name="connsiteY7" fmla="*/ 55418 h 218594"/>
                <a:gd name="connsiteX8" fmla="*/ 483370 w 1468582"/>
                <a:gd name="connsiteY8" fmla="*/ 89284 h 218594"/>
                <a:gd name="connsiteX9" fmla="*/ 588049 w 1468582"/>
                <a:gd name="connsiteY9" fmla="*/ 89284 h 218594"/>
                <a:gd name="connsiteX10" fmla="*/ 588049 w 1468582"/>
                <a:gd name="connsiteY10" fmla="*/ 101600 h 218594"/>
                <a:gd name="connsiteX11" fmla="*/ 723516 w 1468582"/>
                <a:gd name="connsiteY11" fmla="*/ 101600 h 218594"/>
                <a:gd name="connsiteX12" fmla="*/ 723516 w 1468582"/>
                <a:gd name="connsiteY12" fmla="*/ 129309 h 218594"/>
                <a:gd name="connsiteX13" fmla="*/ 766619 w 1468582"/>
                <a:gd name="connsiteY13" fmla="*/ 129309 h 218594"/>
                <a:gd name="connsiteX14" fmla="*/ 766619 w 1468582"/>
                <a:gd name="connsiteY14" fmla="*/ 141624 h 218594"/>
                <a:gd name="connsiteX15" fmla="*/ 1043710 w 1468582"/>
                <a:gd name="connsiteY15" fmla="*/ 141624 h 218594"/>
                <a:gd name="connsiteX16" fmla="*/ 1043710 w 1468582"/>
                <a:gd name="connsiteY16" fmla="*/ 166254 h 218594"/>
                <a:gd name="connsiteX17" fmla="*/ 1182255 w 1468582"/>
                <a:gd name="connsiteY17" fmla="*/ 166254 h 218594"/>
                <a:gd name="connsiteX18" fmla="*/ 1182255 w 1468582"/>
                <a:gd name="connsiteY18" fmla="*/ 181648 h 218594"/>
                <a:gd name="connsiteX19" fmla="*/ 1302328 w 1468582"/>
                <a:gd name="connsiteY19" fmla="*/ 181648 h 218594"/>
                <a:gd name="connsiteX20" fmla="*/ 1302328 w 1468582"/>
                <a:gd name="connsiteY20" fmla="*/ 218594 h 218594"/>
                <a:gd name="connsiteX21" fmla="*/ 1468582 w 1468582"/>
                <a:gd name="connsiteY21" fmla="*/ 218594 h 218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68582" h="218594">
                  <a:moveTo>
                    <a:pt x="0" y="0"/>
                  </a:moveTo>
                  <a:lnTo>
                    <a:pt x="89285" y="0"/>
                  </a:lnTo>
                  <a:lnTo>
                    <a:pt x="89285" y="12315"/>
                  </a:lnTo>
                  <a:lnTo>
                    <a:pt x="178570" y="12315"/>
                  </a:lnTo>
                  <a:lnTo>
                    <a:pt x="178570" y="40024"/>
                  </a:lnTo>
                  <a:lnTo>
                    <a:pt x="372534" y="40024"/>
                  </a:lnTo>
                  <a:lnTo>
                    <a:pt x="372534" y="55418"/>
                  </a:lnTo>
                  <a:lnTo>
                    <a:pt x="483370" y="55418"/>
                  </a:lnTo>
                  <a:lnTo>
                    <a:pt x="483370" y="89284"/>
                  </a:lnTo>
                  <a:lnTo>
                    <a:pt x="588049" y="89284"/>
                  </a:lnTo>
                  <a:lnTo>
                    <a:pt x="588049" y="101600"/>
                  </a:lnTo>
                  <a:lnTo>
                    <a:pt x="723516" y="101600"/>
                  </a:lnTo>
                  <a:lnTo>
                    <a:pt x="723516" y="129309"/>
                  </a:lnTo>
                  <a:lnTo>
                    <a:pt x="766619" y="129309"/>
                  </a:lnTo>
                  <a:lnTo>
                    <a:pt x="766619" y="141624"/>
                  </a:lnTo>
                  <a:lnTo>
                    <a:pt x="1043710" y="141624"/>
                  </a:lnTo>
                  <a:lnTo>
                    <a:pt x="1043710" y="166254"/>
                  </a:lnTo>
                  <a:lnTo>
                    <a:pt x="1182255" y="166254"/>
                  </a:lnTo>
                  <a:lnTo>
                    <a:pt x="1182255" y="181648"/>
                  </a:lnTo>
                  <a:lnTo>
                    <a:pt x="1302328" y="181648"/>
                  </a:lnTo>
                  <a:lnTo>
                    <a:pt x="1302328" y="218594"/>
                  </a:lnTo>
                  <a:lnTo>
                    <a:pt x="1468582" y="218594"/>
                  </a:lnTo>
                </a:path>
              </a:pathLst>
            </a:custGeom>
            <a:noFill/>
            <a:ln w="28575">
              <a:solidFill>
                <a:schemeClr val="accent3"/>
              </a:solidFill>
              <a:miter lim="800000"/>
              <a:headEnd/>
              <a:tailEnd/>
            </a:ln>
          </p:spPr>
          <p:txBody>
            <a:bodyPr rtlCol="0" anchor="ctr"/>
            <a:lstStyle/>
            <a:p>
              <a:pPr algn="ctr"/>
              <a:endParaRPr lang="en-US"/>
            </a:p>
          </p:txBody>
        </p:sp>
        <p:sp>
          <p:nvSpPr>
            <p:cNvPr id="493" name="Freeform: Shape 492">
              <a:extLst>
                <a:ext uri="{FF2B5EF4-FFF2-40B4-BE49-F238E27FC236}">
                  <a16:creationId xmlns:a16="http://schemas.microsoft.com/office/drawing/2014/main" id="{EBD2C485-D4C9-5973-1F8F-CDF2E29E35FA}"/>
                </a:ext>
              </a:extLst>
            </p:cNvPr>
            <p:cNvSpPr/>
            <p:nvPr/>
          </p:nvSpPr>
          <p:spPr bwMode="auto">
            <a:xfrm>
              <a:off x="10184630" y="3731491"/>
              <a:ext cx="843588" cy="80048"/>
            </a:xfrm>
            <a:custGeom>
              <a:avLst/>
              <a:gdLst>
                <a:gd name="connsiteX0" fmla="*/ 0 w 843588"/>
                <a:gd name="connsiteY0" fmla="*/ 0 h 80048"/>
                <a:gd name="connsiteX1" fmla="*/ 187806 w 843588"/>
                <a:gd name="connsiteY1" fmla="*/ 0 h 80048"/>
                <a:gd name="connsiteX2" fmla="*/ 203200 w 843588"/>
                <a:gd name="connsiteY2" fmla="*/ 15394 h 80048"/>
                <a:gd name="connsiteX3" fmla="*/ 360218 w 843588"/>
                <a:gd name="connsiteY3" fmla="*/ 15394 h 80048"/>
                <a:gd name="connsiteX4" fmla="*/ 360218 w 843588"/>
                <a:gd name="connsiteY4" fmla="*/ 40024 h 80048"/>
                <a:gd name="connsiteX5" fmla="*/ 621915 w 843588"/>
                <a:gd name="connsiteY5" fmla="*/ 40024 h 80048"/>
                <a:gd name="connsiteX6" fmla="*/ 621915 w 843588"/>
                <a:gd name="connsiteY6" fmla="*/ 80048 h 80048"/>
                <a:gd name="connsiteX7" fmla="*/ 843588 w 843588"/>
                <a:gd name="connsiteY7" fmla="*/ 80048 h 80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43588" h="80048">
                  <a:moveTo>
                    <a:pt x="0" y="0"/>
                  </a:moveTo>
                  <a:lnTo>
                    <a:pt x="187806" y="0"/>
                  </a:lnTo>
                  <a:lnTo>
                    <a:pt x="203200" y="15394"/>
                  </a:lnTo>
                  <a:lnTo>
                    <a:pt x="360218" y="15394"/>
                  </a:lnTo>
                  <a:lnTo>
                    <a:pt x="360218" y="40024"/>
                  </a:lnTo>
                  <a:lnTo>
                    <a:pt x="621915" y="40024"/>
                  </a:lnTo>
                  <a:lnTo>
                    <a:pt x="621915" y="80048"/>
                  </a:lnTo>
                  <a:lnTo>
                    <a:pt x="843588" y="80048"/>
                  </a:lnTo>
                </a:path>
              </a:pathLst>
            </a:custGeom>
            <a:noFill/>
            <a:ln w="28575">
              <a:solidFill>
                <a:schemeClr val="accent3"/>
              </a:solidFill>
              <a:miter lim="800000"/>
              <a:headEnd/>
              <a:tailEnd/>
            </a:ln>
          </p:spPr>
          <p:txBody>
            <a:bodyPr rtlCol="0" anchor="ctr"/>
            <a:lstStyle/>
            <a:p>
              <a:pPr algn="ctr"/>
              <a:endParaRPr lang="en-US"/>
            </a:p>
          </p:txBody>
        </p:sp>
      </p:grpSp>
      <p:sp>
        <p:nvSpPr>
          <p:cNvPr id="481" name="TextBox 480">
            <a:extLst>
              <a:ext uri="{FF2B5EF4-FFF2-40B4-BE49-F238E27FC236}">
                <a16:creationId xmlns:a16="http://schemas.microsoft.com/office/drawing/2014/main" id="{E2DDD7A8-CE01-B9F5-8E70-7092AD1B13CD}"/>
              </a:ext>
            </a:extLst>
          </p:cNvPr>
          <p:cNvSpPr txBox="1"/>
          <p:nvPr/>
        </p:nvSpPr>
        <p:spPr bwMode="auto">
          <a:xfrm>
            <a:off x="9704937" y="3700112"/>
            <a:ext cx="4988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accent3"/>
                </a:solidFill>
                <a:latin typeface="Calibri" panose="020F0502020204030204" pitchFamily="34" charset="0"/>
              </a:rPr>
              <a:t>77%</a:t>
            </a:r>
          </a:p>
        </p:txBody>
      </p:sp>
      <p:sp>
        <p:nvSpPr>
          <p:cNvPr id="482" name="TextBox 481">
            <a:extLst>
              <a:ext uri="{FF2B5EF4-FFF2-40B4-BE49-F238E27FC236}">
                <a16:creationId xmlns:a16="http://schemas.microsoft.com/office/drawing/2014/main" id="{5F39ED96-8237-6BBE-97CB-D7265A8006C9}"/>
              </a:ext>
            </a:extLst>
          </p:cNvPr>
          <p:cNvSpPr txBox="1"/>
          <p:nvPr/>
        </p:nvSpPr>
        <p:spPr bwMode="auto">
          <a:xfrm>
            <a:off x="10437816" y="3803890"/>
            <a:ext cx="4988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accent3"/>
                </a:solidFill>
                <a:latin typeface="Calibri" panose="020F0502020204030204" pitchFamily="34" charset="0"/>
              </a:rPr>
              <a:t>72%</a:t>
            </a:r>
          </a:p>
        </p:txBody>
      </p:sp>
      <p:cxnSp>
        <p:nvCxnSpPr>
          <p:cNvPr id="263" name="Straight Connector 262">
            <a:extLst>
              <a:ext uri="{FF2B5EF4-FFF2-40B4-BE49-F238E27FC236}">
                <a16:creationId xmlns:a16="http://schemas.microsoft.com/office/drawing/2014/main" id="{669166AB-941B-96DB-91D9-22D8CBCC46DD}"/>
              </a:ext>
            </a:extLst>
          </p:cNvPr>
          <p:cNvCxnSpPr>
            <a:cxnSpLocks/>
          </p:cNvCxnSpPr>
          <p:nvPr/>
        </p:nvCxnSpPr>
        <p:spPr bwMode="auto">
          <a:xfrm flipV="1">
            <a:off x="4275494" y="4265565"/>
            <a:ext cx="0" cy="1159712"/>
          </a:xfrm>
          <a:prstGeom prst="line">
            <a:avLst/>
          </a:prstGeom>
          <a:noFill/>
          <a:ln w="28575" cap="flat" cmpd="sng" algn="ctr">
            <a:solidFill>
              <a:schemeClr val="tx2"/>
            </a:solidFill>
            <a:prstDash val="sysDash"/>
            <a:round/>
            <a:headEnd type="none" w="med" len="med"/>
            <a:tailEnd type="none" w="med" len="med"/>
          </a:ln>
          <a:effectLst/>
        </p:spPr>
      </p:cxnSp>
      <p:cxnSp>
        <p:nvCxnSpPr>
          <p:cNvPr id="264" name="Straight Connector 263">
            <a:extLst>
              <a:ext uri="{FF2B5EF4-FFF2-40B4-BE49-F238E27FC236}">
                <a16:creationId xmlns:a16="http://schemas.microsoft.com/office/drawing/2014/main" id="{49A760C3-5382-A9AD-9A3F-B9772B829E2A}"/>
              </a:ext>
            </a:extLst>
          </p:cNvPr>
          <p:cNvCxnSpPr>
            <a:cxnSpLocks/>
          </p:cNvCxnSpPr>
          <p:nvPr/>
        </p:nvCxnSpPr>
        <p:spPr bwMode="auto">
          <a:xfrm flipV="1">
            <a:off x="5056685" y="4319328"/>
            <a:ext cx="0" cy="1105949"/>
          </a:xfrm>
          <a:prstGeom prst="line">
            <a:avLst/>
          </a:prstGeom>
          <a:noFill/>
          <a:ln w="28575" cap="flat" cmpd="sng" algn="ctr">
            <a:solidFill>
              <a:schemeClr val="tx2"/>
            </a:solidFill>
            <a:prstDash val="sysDash"/>
            <a:round/>
            <a:headEnd type="none" w="med" len="med"/>
            <a:tailEnd type="none" w="med" len="med"/>
          </a:ln>
          <a:effectLst/>
        </p:spPr>
      </p:cxnSp>
      <p:sp>
        <p:nvSpPr>
          <p:cNvPr id="102" name="Freeform: Shape 101">
            <a:extLst>
              <a:ext uri="{FF2B5EF4-FFF2-40B4-BE49-F238E27FC236}">
                <a16:creationId xmlns:a16="http://schemas.microsoft.com/office/drawing/2014/main" id="{1AAE8C21-0362-B5C0-9687-F7431D8F80D4}"/>
              </a:ext>
            </a:extLst>
          </p:cNvPr>
          <p:cNvSpPr/>
          <p:nvPr/>
        </p:nvSpPr>
        <p:spPr bwMode="auto">
          <a:xfrm>
            <a:off x="1150993" y="3101287"/>
            <a:ext cx="4332210" cy="1422755"/>
          </a:xfrm>
          <a:custGeom>
            <a:avLst/>
            <a:gdLst>
              <a:gd name="connsiteX0" fmla="*/ 0 w 4332210"/>
              <a:gd name="connsiteY0" fmla="*/ 0 h 1422755"/>
              <a:gd name="connsiteX1" fmla="*/ 51155 w 4332210"/>
              <a:gd name="connsiteY1" fmla="*/ 0 h 1422755"/>
              <a:gd name="connsiteX2" fmla="*/ 51155 w 4332210"/>
              <a:gd name="connsiteY2" fmla="*/ 28775 h 1422755"/>
              <a:gd name="connsiteX3" fmla="*/ 99113 w 4332210"/>
              <a:gd name="connsiteY3" fmla="*/ 28775 h 1422755"/>
              <a:gd name="connsiteX4" fmla="*/ 99113 w 4332210"/>
              <a:gd name="connsiteY4" fmla="*/ 83127 h 1422755"/>
              <a:gd name="connsiteX5" fmla="*/ 150269 w 4332210"/>
              <a:gd name="connsiteY5" fmla="*/ 83127 h 1422755"/>
              <a:gd name="connsiteX6" fmla="*/ 150269 w 4332210"/>
              <a:gd name="connsiteY6" fmla="*/ 124691 h 1422755"/>
              <a:gd name="connsiteX7" fmla="*/ 182241 w 4332210"/>
              <a:gd name="connsiteY7" fmla="*/ 124691 h 1422755"/>
              <a:gd name="connsiteX8" fmla="*/ 182241 w 4332210"/>
              <a:gd name="connsiteY8" fmla="*/ 233396 h 1422755"/>
              <a:gd name="connsiteX9" fmla="*/ 211015 w 4332210"/>
              <a:gd name="connsiteY9" fmla="*/ 233396 h 1422755"/>
              <a:gd name="connsiteX10" fmla="*/ 211015 w 4332210"/>
              <a:gd name="connsiteY10" fmla="*/ 390058 h 1422755"/>
              <a:gd name="connsiteX11" fmla="*/ 239790 w 4332210"/>
              <a:gd name="connsiteY11" fmla="*/ 390058 h 1422755"/>
              <a:gd name="connsiteX12" fmla="*/ 239790 w 4332210"/>
              <a:gd name="connsiteY12" fmla="*/ 431622 h 1422755"/>
              <a:gd name="connsiteX13" fmla="*/ 290945 w 4332210"/>
              <a:gd name="connsiteY13" fmla="*/ 431622 h 1422755"/>
              <a:gd name="connsiteX14" fmla="*/ 290945 w 4332210"/>
              <a:gd name="connsiteY14" fmla="*/ 473186 h 1422755"/>
              <a:gd name="connsiteX15" fmla="*/ 335706 w 4332210"/>
              <a:gd name="connsiteY15" fmla="*/ 473186 h 1422755"/>
              <a:gd name="connsiteX16" fmla="*/ 335706 w 4332210"/>
              <a:gd name="connsiteY16" fmla="*/ 498763 h 1422755"/>
              <a:gd name="connsiteX17" fmla="*/ 374073 w 4332210"/>
              <a:gd name="connsiteY17" fmla="*/ 498763 h 1422755"/>
              <a:gd name="connsiteX18" fmla="*/ 374073 w 4332210"/>
              <a:gd name="connsiteY18" fmla="*/ 620257 h 1422755"/>
              <a:gd name="connsiteX19" fmla="*/ 422031 w 4332210"/>
              <a:gd name="connsiteY19" fmla="*/ 620257 h 1422755"/>
              <a:gd name="connsiteX20" fmla="*/ 422031 w 4332210"/>
              <a:gd name="connsiteY20" fmla="*/ 652229 h 1422755"/>
              <a:gd name="connsiteX21" fmla="*/ 441214 w 4332210"/>
              <a:gd name="connsiteY21" fmla="*/ 652229 h 1422755"/>
              <a:gd name="connsiteX22" fmla="*/ 441214 w 4332210"/>
              <a:gd name="connsiteY22" fmla="*/ 677807 h 1422755"/>
              <a:gd name="connsiteX23" fmla="*/ 489172 w 4332210"/>
              <a:gd name="connsiteY23" fmla="*/ 677807 h 1422755"/>
              <a:gd name="connsiteX24" fmla="*/ 489172 w 4332210"/>
              <a:gd name="connsiteY24" fmla="*/ 703384 h 1422755"/>
              <a:gd name="connsiteX25" fmla="*/ 530736 w 4332210"/>
              <a:gd name="connsiteY25" fmla="*/ 703384 h 1422755"/>
              <a:gd name="connsiteX26" fmla="*/ 530736 w 4332210"/>
              <a:gd name="connsiteY26" fmla="*/ 757737 h 1422755"/>
              <a:gd name="connsiteX27" fmla="*/ 559510 w 4332210"/>
              <a:gd name="connsiteY27" fmla="*/ 757737 h 1422755"/>
              <a:gd name="connsiteX28" fmla="*/ 559510 w 4332210"/>
              <a:gd name="connsiteY28" fmla="*/ 815286 h 1422755"/>
              <a:gd name="connsiteX29" fmla="*/ 591483 w 4332210"/>
              <a:gd name="connsiteY29" fmla="*/ 815286 h 1422755"/>
              <a:gd name="connsiteX30" fmla="*/ 591483 w 4332210"/>
              <a:gd name="connsiteY30" fmla="*/ 837667 h 1422755"/>
              <a:gd name="connsiteX31" fmla="*/ 626652 w 4332210"/>
              <a:gd name="connsiteY31" fmla="*/ 837667 h 1422755"/>
              <a:gd name="connsiteX32" fmla="*/ 626652 w 4332210"/>
              <a:gd name="connsiteY32" fmla="*/ 866442 h 1422755"/>
              <a:gd name="connsiteX33" fmla="*/ 725765 w 4332210"/>
              <a:gd name="connsiteY33" fmla="*/ 866442 h 1422755"/>
              <a:gd name="connsiteX34" fmla="*/ 725765 w 4332210"/>
              <a:gd name="connsiteY34" fmla="*/ 901611 h 1422755"/>
              <a:gd name="connsiteX35" fmla="*/ 760934 w 4332210"/>
              <a:gd name="connsiteY35" fmla="*/ 901611 h 1422755"/>
              <a:gd name="connsiteX36" fmla="*/ 760934 w 4332210"/>
              <a:gd name="connsiteY36" fmla="*/ 943175 h 1422755"/>
              <a:gd name="connsiteX37" fmla="*/ 901611 w 4332210"/>
              <a:gd name="connsiteY37" fmla="*/ 943175 h 1422755"/>
              <a:gd name="connsiteX38" fmla="*/ 901611 w 4332210"/>
              <a:gd name="connsiteY38" fmla="*/ 978344 h 1422755"/>
              <a:gd name="connsiteX39" fmla="*/ 943175 w 4332210"/>
              <a:gd name="connsiteY39" fmla="*/ 978344 h 1422755"/>
              <a:gd name="connsiteX40" fmla="*/ 943175 w 4332210"/>
              <a:gd name="connsiteY40" fmla="*/ 1019907 h 1422755"/>
              <a:gd name="connsiteX41" fmla="*/ 1013513 w 4332210"/>
              <a:gd name="connsiteY41" fmla="*/ 1019907 h 1422755"/>
              <a:gd name="connsiteX42" fmla="*/ 1026302 w 4332210"/>
              <a:gd name="connsiteY42" fmla="*/ 1032696 h 1422755"/>
              <a:gd name="connsiteX43" fmla="*/ 1093443 w 4332210"/>
              <a:gd name="connsiteY43" fmla="*/ 1032696 h 1422755"/>
              <a:gd name="connsiteX44" fmla="*/ 1093443 w 4332210"/>
              <a:gd name="connsiteY44" fmla="*/ 1093443 h 1422755"/>
              <a:gd name="connsiteX45" fmla="*/ 1221331 w 4332210"/>
              <a:gd name="connsiteY45" fmla="*/ 1093443 h 1422755"/>
              <a:gd name="connsiteX46" fmla="*/ 1221331 w 4332210"/>
              <a:gd name="connsiteY46" fmla="*/ 1122218 h 1422755"/>
              <a:gd name="connsiteX47" fmla="*/ 1298064 w 4332210"/>
              <a:gd name="connsiteY47" fmla="*/ 1122218 h 1422755"/>
              <a:gd name="connsiteX48" fmla="*/ 1298064 w 4332210"/>
              <a:gd name="connsiteY48" fmla="*/ 1141401 h 1422755"/>
              <a:gd name="connsiteX49" fmla="*/ 1438741 w 4332210"/>
              <a:gd name="connsiteY49" fmla="*/ 1141401 h 1422755"/>
              <a:gd name="connsiteX50" fmla="*/ 1438741 w 4332210"/>
              <a:gd name="connsiteY50" fmla="*/ 1163782 h 1422755"/>
              <a:gd name="connsiteX51" fmla="*/ 1576221 w 4332210"/>
              <a:gd name="connsiteY51" fmla="*/ 1163782 h 1422755"/>
              <a:gd name="connsiteX52" fmla="*/ 1576221 w 4332210"/>
              <a:gd name="connsiteY52" fmla="*/ 1189359 h 1422755"/>
              <a:gd name="connsiteX53" fmla="*/ 1713701 w 4332210"/>
              <a:gd name="connsiteY53" fmla="*/ 1189359 h 1422755"/>
              <a:gd name="connsiteX54" fmla="*/ 1713701 w 4332210"/>
              <a:gd name="connsiteY54" fmla="*/ 1218134 h 1422755"/>
              <a:gd name="connsiteX55" fmla="*/ 1844786 w 4332210"/>
              <a:gd name="connsiteY55" fmla="*/ 1218134 h 1422755"/>
              <a:gd name="connsiteX56" fmla="*/ 1844786 w 4332210"/>
              <a:gd name="connsiteY56" fmla="*/ 1234120 h 1422755"/>
              <a:gd name="connsiteX57" fmla="*/ 1940702 w 4332210"/>
              <a:gd name="connsiteY57" fmla="*/ 1234120 h 1422755"/>
              <a:gd name="connsiteX58" fmla="*/ 1940702 w 4332210"/>
              <a:gd name="connsiteY58" fmla="*/ 1250106 h 1422755"/>
              <a:gd name="connsiteX59" fmla="*/ 2027027 w 4332210"/>
              <a:gd name="connsiteY59" fmla="*/ 1250106 h 1422755"/>
              <a:gd name="connsiteX60" fmla="*/ 2027027 w 4332210"/>
              <a:gd name="connsiteY60" fmla="*/ 1272486 h 1422755"/>
              <a:gd name="connsiteX61" fmla="*/ 2081379 w 4332210"/>
              <a:gd name="connsiteY61" fmla="*/ 1272486 h 1422755"/>
              <a:gd name="connsiteX62" fmla="*/ 2081379 w 4332210"/>
              <a:gd name="connsiteY62" fmla="*/ 1282078 h 1422755"/>
              <a:gd name="connsiteX63" fmla="*/ 2295592 w 4332210"/>
              <a:gd name="connsiteY63" fmla="*/ 1282078 h 1422755"/>
              <a:gd name="connsiteX64" fmla="*/ 2295592 w 4332210"/>
              <a:gd name="connsiteY64" fmla="*/ 1298064 h 1422755"/>
              <a:gd name="connsiteX65" fmla="*/ 2353141 w 4332210"/>
              <a:gd name="connsiteY65" fmla="*/ 1298064 h 1422755"/>
              <a:gd name="connsiteX66" fmla="*/ 2353141 w 4332210"/>
              <a:gd name="connsiteY66" fmla="*/ 1314050 h 1422755"/>
              <a:gd name="connsiteX67" fmla="*/ 2634495 w 4332210"/>
              <a:gd name="connsiteY67" fmla="*/ 1314050 h 1422755"/>
              <a:gd name="connsiteX68" fmla="*/ 2634495 w 4332210"/>
              <a:gd name="connsiteY68" fmla="*/ 1333233 h 1422755"/>
              <a:gd name="connsiteX69" fmla="*/ 2759186 w 4332210"/>
              <a:gd name="connsiteY69" fmla="*/ 1333233 h 1422755"/>
              <a:gd name="connsiteX70" fmla="*/ 2759186 w 4332210"/>
              <a:gd name="connsiteY70" fmla="*/ 1362008 h 1422755"/>
              <a:gd name="connsiteX71" fmla="*/ 2890271 w 4332210"/>
              <a:gd name="connsiteY71" fmla="*/ 1362008 h 1422755"/>
              <a:gd name="connsiteX72" fmla="*/ 2890271 w 4332210"/>
              <a:gd name="connsiteY72" fmla="*/ 1381191 h 1422755"/>
              <a:gd name="connsiteX73" fmla="*/ 3133259 w 4332210"/>
              <a:gd name="connsiteY73" fmla="*/ 1381191 h 1422755"/>
              <a:gd name="connsiteX74" fmla="*/ 3424204 w 4332210"/>
              <a:gd name="connsiteY74" fmla="*/ 1381191 h 1422755"/>
              <a:gd name="connsiteX75" fmla="*/ 3424204 w 4332210"/>
              <a:gd name="connsiteY75" fmla="*/ 1400375 h 1422755"/>
              <a:gd name="connsiteX76" fmla="*/ 3545698 w 4332210"/>
              <a:gd name="connsiteY76" fmla="*/ 1400375 h 1422755"/>
              <a:gd name="connsiteX77" fmla="*/ 3545698 w 4332210"/>
              <a:gd name="connsiteY77" fmla="*/ 1422755 h 1422755"/>
              <a:gd name="connsiteX78" fmla="*/ 4332210 w 4332210"/>
              <a:gd name="connsiteY78" fmla="*/ 1422755 h 1422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4332210" h="1422755">
                <a:moveTo>
                  <a:pt x="0" y="0"/>
                </a:moveTo>
                <a:lnTo>
                  <a:pt x="51155" y="0"/>
                </a:lnTo>
                <a:lnTo>
                  <a:pt x="51155" y="28775"/>
                </a:lnTo>
                <a:lnTo>
                  <a:pt x="99113" y="28775"/>
                </a:lnTo>
                <a:lnTo>
                  <a:pt x="99113" y="83127"/>
                </a:lnTo>
                <a:lnTo>
                  <a:pt x="150269" y="83127"/>
                </a:lnTo>
                <a:lnTo>
                  <a:pt x="150269" y="124691"/>
                </a:lnTo>
                <a:lnTo>
                  <a:pt x="182241" y="124691"/>
                </a:lnTo>
                <a:lnTo>
                  <a:pt x="182241" y="233396"/>
                </a:lnTo>
                <a:lnTo>
                  <a:pt x="211015" y="233396"/>
                </a:lnTo>
                <a:lnTo>
                  <a:pt x="211015" y="390058"/>
                </a:lnTo>
                <a:lnTo>
                  <a:pt x="239790" y="390058"/>
                </a:lnTo>
                <a:lnTo>
                  <a:pt x="239790" y="431622"/>
                </a:lnTo>
                <a:lnTo>
                  <a:pt x="290945" y="431622"/>
                </a:lnTo>
                <a:lnTo>
                  <a:pt x="290945" y="473186"/>
                </a:lnTo>
                <a:lnTo>
                  <a:pt x="335706" y="473186"/>
                </a:lnTo>
                <a:lnTo>
                  <a:pt x="335706" y="498763"/>
                </a:lnTo>
                <a:lnTo>
                  <a:pt x="374073" y="498763"/>
                </a:lnTo>
                <a:lnTo>
                  <a:pt x="374073" y="620257"/>
                </a:lnTo>
                <a:lnTo>
                  <a:pt x="422031" y="620257"/>
                </a:lnTo>
                <a:lnTo>
                  <a:pt x="422031" y="652229"/>
                </a:lnTo>
                <a:lnTo>
                  <a:pt x="441214" y="652229"/>
                </a:lnTo>
                <a:lnTo>
                  <a:pt x="441214" y="677807"/>
                </a:lnTo>
                <a:lnTo>
                  <a:pt x="489172" y="677807"/>
                </a:lnTo>
                <a:lnTo>
                  <a:pt x="489172" y="703384"/>
                </a:lnTo>
                <a:lnTo>
                  <a:pt x="530736" y="703384"/>
                </a:lnTo>
                <a:lnTo>
                  <a:pt x="530736" y="757737"/>
                </a:lnTo>
                <a:lnTo>
                  <a:pt x="559510" y="757737"/>
                </a:lnTo>
                <a:lnTo>
                  <a:pt x="559510" y="815286"/>
                </a:lnTo>
                <a:lnTo>
                  <a:pt x="591483" y="815286"/>
                </a:lnTo>
                <a:lnTo>
                  <a:pt x="591483" y="837667"/>
                </a:lnTo>
                <a:lnTo>
                  <a:pt x="626652" y="837667"/>
                </a:lnTo>
                <a:lnTo>
                  <a:pt x="626652" y="866442"/>
                </a:lnTo>
                <a:lnTo>
                  <a:pt x="725765" y="866442"/>
                </a:lnTo>
                <a:lnTo>
                  <a:pt x="725765" y="901611"/>
                </a:lnTo>
                <a:lnTo>
                  <a:pt x="760934" y="901611"/>
                </a:lnTo>
                <a:lnTo>
                  <a:pt x="760934" y="943175"/>
                </a:lnTo>
                <a:lnTo>
                  <a:pt x="901611" y="943175"/>
                </a:lnTo>
                <a:lnTo>
                  <a:pt x="901611" y="978344"/>
                </a:lnTo>
                <a:lnTo>
                  <a:pt x="943175" y="978344"/>
                </a:lnTo>
                <a:lnTo>
                  <a:pt x="943175" y="1019907"/>
                </a:lnTo>
                <a:lnTo>
                  <a:pt x="1013513" y="1019907"/>
                </a:lnTo>
                <a:lnTo>
                  <a:pt x="1026302" y="1032696"/>
                </a:lnTo>
                <a:lnTo>
                  <a:pt x="1093443" y="1032696"/>
                </a:lnTo>
                <a:lnTo>
                  <a:pt x="1093443" y="1093443"/>
                </a:lnTo>
                <a:lnTo>
                  <a:pt x="1221331" y="1093443"/>
                </a:lnTo>
                <a:lnTo>
                  <a:pt x="1221331" y="1122218"/>
                </a:lnTo>
                <a:lnTo>
                  <a:pt x="1298064" y="1122218"/>
                </a:lnTo>
                <a:lnTo>
                  <a:pt x="1298064" y="1141401"/>
                </a:lnTo>
                <a:lnTo>
                  <a:pt x="1438741" y="1141401"/>
                </a:lnTo>
                <a:lnTo>
                  <a:pt x="1438741" y="1163782"/>
                </a:lnTo>
                <a:lnTo>
                  <a:pt x="1576221" y="1163782"/>
                </a:lnTo>
                <a:lnTo>
                  <a:pt x="1576221" y="1189359"/>
                </a:lnTo>
                <a:lnTo>
                  <a:pt x="1713701" y="1189359"/>
                </a:lnTo>
                <a:lnTo>
                  <a:pt x="1713701" y="1218134"/>
                </a:lnTo>
                <a:lnTo>
                  <a:pt x="1844786" y="1218134"/>
                </a:lnTo>
                <a:lnTo>
                  <a:pt x="1844786" y="1234120"/>
                </a:lnTo>
                <a:lnTo>
                  <a:pt x="1940702" y="1234120"/>
                </a:lnTo>
                <a:lnTo>
                  <a:pt x="1940702" y="1250106"/>
                </a:lnTo>
                <a:lnTo>
                  <a:pt x="2027027" y="1250106"/>
                </a:lnTo>
                <a:lnTo>
                  <a:pt x="2027027" y="1272486"/>
                </a:lnTo>
                <a:lnTo>
                  <a:pt x="2081379" y="1272486"/>
                </a:lnTo>
                <a:lnTo>
                  <a:pt x="2081379" y="1282078"/>
                </a:lnTo>
                <a:lnTo>
                  <a:pt x="2295592" y="1282078"/>
                </a:lnTo>
                <a:lnTo>
                  <a:pt x="2295592" y="1298064"/>
                </a:lnTo>
                <a:lnTo>
                  <a:pt x="2353141" y="1298064"/>
                </a:lnTo>
                <a:lnTo>
                  <a:pt x="2353141" y="1314050"/>
                </a:lnTo>
                <a:lnTo>
                  <a:pt x="2634495" y="1314050"/>
                </a:lnTo>
                <a:lnTo>
                  <a:pt x="2634495" y="1333233"/>
                </a:lnTo>
                <a:lnTo>
                  <a:pt x="2759186" y="1333233"/>
                </a:lnTo>
                <a:lnTo>
                  <a:pt x="2759186" y="1362008"/>
                </a:lnTo>
                <a:lnTo>
                  <a:pt x="2890271" y="1362008"/>
                </a:lnTo>
                <a:lnTo>
                  <a:pt x="2890271" y="1381191"/>
                </a:lnTo>
                <a:lnTo>
                  <a:pt x="3133259" y="1381191"/>
                </a:lnTo>
                <a:lnTo>
                  <a:pt x="3424204" y="1381191"/>
                </a:lnTo>
                <a:lnTo>
                  <a:pt x="3424204" y="1400375"/>
                </a:lnTo>
                <a:lnTo>
                  <a:pt x="3545698" y="1400375"/>
                </a:lnTo>
                <a:lnTo>
                  <a:pt x="3545698" y="1422755"/>
                </a:lnTo>
                <a:lnTo>
                  <a:pt x="4332210" y="1422755"/>
                </a:lnTo>
              </a:path>
            </a:pathLst>
          </a:custGeom>
          <a:noFill/>
          <a:ln w="28575">
            <a:solidFill>
              <a:schemeClr val="accent3"/>
            </a:solidFill>
            <a:miter lim="800000"/>
            <a:headEnd/>
            <a:tailEnd/>
          </a:ln>
        </p:spPr>
        <p:txBody>
          <a:bodyPr rtlCol="0" anchor="ctr"/>
          <a:lstStyle/>
          <a:p>
            <a:pPr algn="ctr"/>
            <a:endParaRPr lang="en-US"/>
          </a:p>
        </p:txBody>
      </p:sp>
      <p:sp>
        <p:nvSpPr>
          <p:cNvPr id="101" name="Freeform: Shape 100">
            <a:extLst>
              <a:ext uri="{FF2B5EF4-FFF2-40B4-BE49-F238E27FC236}">
                <a16:creationId xmlns:a16="http://schemas.microsoft.com/office/drawing/2014/main" id="{2CCF3ED1-0E53-BAAF-BDCA-B030FA06DD30}"/>
              </a:ext>
            </a:extLst>
          </p:cNvPr>
          <p:cNvSpPr/>
          <p:nvPr/>
        </p:nvSpPr>
        <p:spPr bwMode="auto">
          <a:xfrm>
            <a:off x="1141401" y="3085301"/>
            <a:ext cx="4389760" cy="1243712"/>
          </a:xfrm>
          <a:custGeom>
            <a:avLst/>
            <a:gdLst>
              <a:gd name="connsiteX0" fmla="*/ 0 w 4389760"/>
              <a:gd name="connsiteY0" fmla="*/ 0 h 1243712"/>
              <a:gd name="connsiteX1" fmla="*/ 60747 w 4389760"/>
              <a:gd name="connsiteY1" fmla="*/ 0 h 1243712"/>
              <a:gd name="connsiteX2" fmla="*/ 60747 w 4389760"/>
              <a:gd name="connsiteY2" fmla="*/ 25577 h 1243712"/>
              <a:gd name="connsiteX3" fmla="*/ 121494 w 4389760"/>
              <a:gd name="connsiteY3" fmla="*/ 25577 h 1243712"/>
              <a:gd name="connsiteX4" fmla="*/ 121494 w 4389760"/>
              <a:gd name="connsiteY4" fmla="*/ 54352 h 1243712"/>
              <a:gd name="connsiteX5" fmla="*/ 156663 w 4389760"/>
              <a:gd name="connsiteY5" fmla="*/ 54352 h 1243712"/>
              <a:gd name="connsiteX6" fmla="*/ 156663 w 4389760"/>
              <a:gd name="connsiteY6" fmla="*/ 79930 h 1243712"/>
              <a:gd name="connsiteX7" fmla="*/ 182241 w 4389760"/>
              <a:gd name="connsiteY7" fmla="*/ 79930 h 1243712"/>
              <a:gd name="connsiteX8" fmla="*/ 182241 w 4389760"/>
              <a:gd name="connsiteY8" fmla="*/ 105507 h 1243712"/>
              <a:gd name="connsiteX9" fmla="*/ 207819 w 4389760"/>
              <a:gd name="connsiteY9" fmla="*/ 105507 h 1243712"/>
              <a:gd name="connsiteX10" fmla="*/ 207819 w 4389760"/>
              <a:gd name="connsiteY10" fmla="*/ 214212 h 1243712"/>
              <a:gd name="connsiteX11" fmla="*/ 227002 w 4389760"/>
              <a:gd name="connsiteY11" fmla="*/ 214212 h 1243712"/>
              <a:gd name="connsiteX12" fmla="*/ 227002 w 4389760"/>
              <a:gd name="connsiteY12" fmla="*/ 287748 h 1243712"/>
              <a:gd name="connsiteX13" fmla="*/ 249382 w 4389760"/>
              <a:gd name="connsiteY13" fmla="*/ 287748 h 1243712"/>
              <a:gd name="connsiteX14" fmla="*/ 249382 w 4389760"/>
              <a:gd name="connsiteY14" fmla="*/ 335706 h 1243712"/>
              <a:gd name="connsiteX15" fmla="*/ 310129 w 4389760"/>
              <a:gd name="connsiteY15" fmla="*/ 335706 h 1243712"/>
              <a:gd name="connsiteX16" fmla="*/ 310129 w 4389760"/>
              <a:gd name="connsiteY16" fmla="*/ 377270 h 1243712"/>
              <a:gd name="connsiteX17" fmla="*/ 367679 w 4389760"/>
              <a:gd name="connsiteY17" fmla="*/ 377270 h 1243712"/>
              <a:gd name="connsiteX18" fmla="*/ 367679 w 4389760"/>
              <a:gd name="connsiteY18" fmla="*/ 418833 h 1243712"/>
              <a:gd name="connsiteX19" fmla="*/ 386862 w 4389760"/>
              <a:gd name="connsiteY19" fmla="*/ 418833 h 1243712"/>
              <a:gd name="connsiteX20" fmla="*/ 386862 w 4389760"/>
              <a:gd name="connsiteY20" fmla="*/ 485975 h 1243712"/>
              <a:gd name="connsiteX21" fmla="*/ 422031 w 4389760"/>
              <a:gd name="connsiteY21" fmla="*/ 485975 h 1243712"/>
              <a:gd name="connsiteX22" fmla="*/ 422031 w 4389760"/>
              <a:gd name="connsiteY22" fmla="*/ 508355 h 1243712"/>
              <a:gd name="connsiteX23" fmla="*/ 469989 w 4389760"/>
              <a:gd name="connsiteY23" fmla="*/ 508355 h 1243712"/>
              <a:gd name="connsiteX24" fmla="*/ 469989 w 4389760"/>
              <a:gd name="connsiteY24" fmla="*/ 530735 h 1243712"/>
              <a:gd name="connsiteX25" fmla="*/ 540328 w 4389760"/>
              <a:gd name="connsiteY25" fmla="*/ 530735 h 1243712"/>
              <a:gd name="connsiteX26" fmla="*/ 540328 w 4389760"/>
              <a:gd name="connsiteY26" fmla="*/ 572299 h 1243712"/>
              <a:gd name="connsiteX27" fmla="*/ 578694 w 4389760"/>
              <a:gd name="connsiteY27" fmla="*/ 572299 h 1243712"/>
              <a:gd name="connsiteX28" fmla="*/ 578694 w 4389760"/>
              <a:gd name="connsiteY28" fmla="*/ 601074 h 1243712"/>
              <a:gd name="connsiteX29" fmla="*/ 629849 w 4389760"/>
              <a:gd name="connsiteY29" fmla="*/ 601074 h 1243712"/>
              <a:gd name="connsiteX30" fmla="*/ 629849 w 4389760"/>
              <a:gd name="connsiteY30" fmla="*/ 626651 h 1243712"/>
              <a:gd name="connsiteX31" fmla="*/ 681005 w 4389760"/>
              <a:gd name="connsiteY31" fmla="*/ 626651 h 1243712"/>
              <a:gd name="connsiteX32" fmla="*/ 681005 w 4389760"/>
              <a:gd name="connsiteY32" fmla="*/ 658623 h 1243712"/>
              <a:gd name="connsiteX33" fmla="*/ 764132 w 4389760"/>
              <a:gd name="connsiteY33" fmla="*/ 658623 h 1243712"/>
              <a:gd name="connsiteX34" fmla="*/ 764132 w 4389760"/>
              <a:gd name="connsiteY34" fmla="*/ 709779 h 1243712"/>
              <a:gd name="connsiteX35" fmla="*/ 869640 w 4389760"/>
              <a:gd name="connsiteY35" fmla="*/ 709779 h 1243712"/>
              <a:gd name="connsiteX36" fmla="*/ 869640 w 4389760"/>
              <a:gd name="connsiteY36" fmla="*/ 741751 h 1243712"/>
              <a:gd name="connsiteX37" fmla="*/ 943175 w 4389760"/>
              <a:gd name="connsiteY37" fmla="*/ 741751 h 1243712"/>
              <a:gd name="connsiteX38" fmla="*/ 943175 w 4389760"/>
              <a:gd name="connsiteY38" fmla="*/ 799300 h 1243712"/>
              <a:gd name="connsiteX39" fmla="*/ 1051880 w 4389760"/>
              <a:gd name="connsiteY39" fmla="*/ 799300 h 1243712"/>
              <a:gd name="connsiteX40" fmla="*/ 1051880 w 4389760"/>
              <a:gd name="connsiteY40" fmla="*/ 824878 h 1243712"/>
              <a:gd name="connsiteX41" fmla="*/ 1205346 w 4389760"/>
              <a:gd name="connsiteY41" fmla="*/ 824878 h 1243712"/>
              <a:gd name="connsiteX42" fmla="*/ 1205346 w 4389760"/>
              <a:gd name="connsiteY42" fmla="*/ 837667 h 1243712"/>
              <a:gd name="connsiteX43" fmla="*/ 1282079 w 4389760"/>
              <a:gd name="connsiteY43" fmla="*/ 837667 h 1243712"/>
              <a:gd name="connsiteX44" fmla="*/ 1282079 w 4389760"/>
              <a:gd name="connsiteY44" fmla="*/ 866442 h 1243712"/>
              <a:gd name="connsiteX45" fmla="*/ 1406770 w 4389760"/>
              <a:gd name="connsiteY45" fmla="*/ 866442 h 1243712"/>
              <a:gd name="connsiteX46" fmla="*/ 1406770 w 4389760"/>
              <a:gd name="connsiteY46" fmla="*/ 888822 h 1243712"/>
              <a:gd name="connsiteX47" fmla="*/ 1448333 w 4389760"/>
              <a:gd name="connsiteY47" fmla="*/ 888822 h 1243712"/>
              <a:gd name="connsiteX48" fmla="*/ 1448333 w 4389760"/>
              <a:gd name="connsiteY48" fmla="*/ 901611 h 1243712"/>
              <a:gd name="connsiteX49" fmla="*/ 1537855 w 4389760"/>
              <a:gd name="connsiteY49" fmla="*/ 901611 h 1243712"/>
              <a:gd name="connsiteX50" fmla="*/ 1537855 w 4389760"/>
              <a:gd name="connsiteY50" fmla="*/ 914400 h 1243712"/>
              <a:gd name="connsiteX51" fmla="*/ 1617785 w 4389760"/>
              <a:gd name="connsiteY51" fmla="*/ 914400 h 1243712"/>
              <a:gd name="connsiteX52" fmla="*/ 1617785 w 4389760"/>
              <a:gd name="connsiteY52" fmla="*/ 933583 h 1243712"/>
              <a:gd name="connsiteX53" fmla="*/ 1755265 w 4389760"/>
              <a:gd name="connsiteY53" fmla="*/ 933583 h 1243712"/>
              <a:gd name="connsiteX54" fmla="*/ 1755265 w 4389760"/>
              <a:gd name="connsiteY54" fmla="*/ 952766 h 1243712"/>
              <a:gd name="connsiteX55" fmla="*/ 1857575 w 4389760"/>
              <a:gd name="connsiteY55" fmla="*/ 952766 h 1243712"/>
              <a:gd name="connsiteX56" fmla="*/ 1857575 w 4389760"/>
              <a:gd name="connsiteY56" fmla="*/ 959161 h 1243712"/>
              <a:gd name="connsiteX57" fmla="*/ 1963083 w 4389760"/>
              <a:gd name="connsiteY57" fmla="*/ 959161 h 1243712"/>
              <a:gd name="connsiteX58" fmla="*/ 1963083 w 4389760"/>
              <a:gd name="connsiteY58" fmla="*/ 978344 h 1243712"/>
              <a:gd name="connsiteX59" fmla="*/ 2241240 w 4389760"/>
              <a:gd name="connsiteY59" fmla="*/ 978344 h 1243712"/>
              <a:gd name="connsiteX60" fmla="*/ 2241240 w 4389760"/>
              <a:gd name="connsiteY60" fmla="*/ 987935 h 1243712"/>
              <a:gd name="connsiteX61" fmla="*/ 2349944 w 4389760"/>
              <a:gd name="connsiteY61" fmla="*/ 987935 h 1243712"/>
              <a:gd name="connsiteX62" fmla="*/ 2349944 w 4389760"/>
              <a:gd name="connsiteY62" fmla="*/ 1029499 h 1243712"/>
              <a:gd name="connsiteX63" fmla="*/ 2503410 w 4389760"/>
              <a:gd name="connsiteY63" fmla="*/ 1029499 h 1243712"/>
              <a:gd name="connsiteX64" fmla="*/ 2503410 w 4389760"/>
              <a:gd name="connsiteY64" fmla="*/ 1039091 h 1243712"/>
              <a:gd name="connsiteX65" fmla="*/ 2592932 w 4389760"/>
              <a:gd name="connsiteY65" fmla="*/ 1039091 h 1243712"/>
              <a:gd name="connsiteX66" fmla="*/ 2592932 w 4389760"/>
              <a:gd name="connsiteY66" fmla="*/ 1055077 h 1243712"/>
              <a:gd name="connsiteX67" fmla="*/ 2733609 w 4389760"/>
              <a:gd name="connsiteY67" fmla="*/ 1055077 h 1243712"/>
              <a:gd name="connsiteX68" fmla="*/ 2733609 w 4389760"/>
              <a:gd name="connsiteY68" fmla="*/ 1074260 h 1243712"/>
              <a:gd name="connsiteX69" fmla="*/ 2816736 w 4389760"/>
              <a:gd name="connsiteY69" fmla="*/ 1074260 h 1243712"/>
              <a:gd name="connsiteX70" fmla="*/ 2816736 w 4389760"/>
              <a:gd name="connsiteY70" fmla="*/ 1103035 h 1243712"/>
              <a:gd name="connsiteX71" fmla="*/ 2912652 w 4389760"/>
              <a:gd name="connsiteY71" fmla="*/ 1103035 h 1243712"/>
              <a:gd name="connsiteX72" fmla="*/ 2912652 w 4389760"/>
              <a:gd name="connsiteY72" fmla="*/ 1119021 h 1243712"/>
              <a:gd name="connsiteX73" fmla="*/ 3037343 w 4389760"/>
              <a:gd name="connsiteY73" fmla="*/ 1119021 h 1243712"/>
              <a:gd name="connsiteX74" fmla="*/ 3037343 w 4389760"/>
              <a:gd name="connsiteY74" fmla="*/ 1135007 h 1243712"/>
              <a:gd name="connsiteX75" fmla="*/ 3101287 w 4389760"/>
              <a:gd name="connsiteY75" fmla="*/ 1135007 h 1243712"/>
              <a:gd name="connsiteX76" fmla="*/ 3101287 w 4389760"/>
              <a:gd name="connsiteY76" fmla="*/ 1147796 h 1243712"/>
              <a:gd name="connsiteX77" fmla="*/ 3296316 w 4389760"/>
              <a:gd name="connsiteY77" fmla="*/ 1147796 h 1243712"/>
              <a:gd name="connsiteX78" fmla="*/ 3296316 w 4389760"/>
              <a:gd name="connsiteY78" fmla="*/ 1166979 h 1243712"/>
              <a:gd name="connsiteX79" fmla="*/ 3536107 w 4389760"/>
              <a:gd name="connsiteY79" fmla="*/ 1166979 h 1243712"/>
              <a:gd name="connsiteX80" fmla="*/ 3536107 w 4389760"/>
              <a:gd name="connsiteY80" fmla="*/ 1189359 h 1243712"/>
              <a:gd name="connsiteX81" fmla="*/ 3964532 w 4389760"/>
              <a:gd name="connsiteY81" fmla="*/ 1189359 h 1243712"/>
              <a:gd name="connsiteX82" fmla="*/ 3964532 w 4389760"/>
              <a:gd name="connsiteY82" fmla="*/ 1202148 h 1243712"/>
              <a:gd name="connsiteX83" fmla="*/ 3993307 w 4389760"/>
              <a:gd name="connsiteY83" fmla="*/ 1202148 h 1243712"/>
              <a:gd name="connsiteX84" fmla="*/ 3993307 w 4389760"/>
              <a:gd name="connsiteY84" fmla="*/ 1243712 h 1243712"/>
              <a:gd name="connsiteX85" fmla="*/ 4389760 w 4389760"/>
              <a:gd name="connsiteY85" fmla="*/ 1243712 h 1243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4389760" h="1243712">
                <a:moveTo>
                  <a:pt x="0" y="0"/>
                </a:moveTo>
                <a:lnTo>
                  <a:pt x="60747" y="0"/>
                </a:lnTo>
                <a:lnTo>
                  <a:pt x="60747" y="25577"/>
                </a:lnTo>
                <a:lnTo>
                  <a:pt x="121494" y="25577"/>
                </a:lnTo>
                <a:lnTo>
                  <a:pt x="121494" y="54352"/>
                </a:lnTo>
                <a:lnTo>
                  <a:pt x="156663" y="54352"/>
                </a:lnTo>
                <a:lnTo>
                  <a:pt x="156663" y="79930"/>
                </a:lnTo>
                <a:lnTo>
                  <a:pt x="182241" y="79930"/>
                </a:lnTo>
                <a:lnTo>
                  <a:pt x="182241" y="105507"/>
                </a:lnTo>
                <a:lnTo>
                  <a:pt x="207819" y="105507"/>
                </a:lnTo>
                <a:lnTo>
                  <a:pt x="207819" y="214212"/>
                </a:lnTo>
                <a:lnTo>
                  <a:pt x="227002" y="214212"/>
                </a:lnTo>
                <a:lnTo>
                  <a:pt x="227002" y="287748"/>
                </a:lnTo>
                <a:lnTo>
                  <a:pt x="249382" y="287748"/>
                </a:lnTo>
                <a:lnTo>
                  <a:pt x="249382" y="335706"/>
                </a:lnTo>
                <a:lnTo>
                  <a:pt x="310129" y="335706"/>
                </a:lnTo>
                <a:lnTo>
                  <a:pt x="310129" y="377270"/>
                </a:lnTo>
                <a:lnTo>
                  <a:pt x="367679" y="377270"/>
                </a:lnTo>
                <a:lnTo>
                  <a:pt x="367679" y="418833"/>
                </a:lnTo>
                <a:lnTo>
                  <a:pt x="386862" y="418833"/>
                </a:lnTo>
                <a:lnTo>
                  <a:pt x="386862" y="485975"/>
                </a:lnTo>
                <a:lnTo>
                  <a:pt x="422031" y="485975"/>
                </a:lnTo>
                <a:lnTo>
                  <a:pt x="422031" y="508355"/>
                </a:lnTo>
                <a:lnTo>
                  <a:pt x="469989" y="508355"/>
                </a:lnTo>
                <a:lnTo>
                  <a:pt x="469989" y="530735"/>
                </a:lnTo>
                <a:lnTo>
                  <a:pt x="540328" y="530735"/>
                </a:lnTo>
                <a:lnTo>
                  <a:pt x="540328" y="572299"/>
                </a:lnTo>
                <a:lnTo>
                  <a:pt x="578694" y="572299"/>
                </a:lnTo>
                <a:lnTo>
                  <a:pt x="578694" y="601074"/>
                </a:lnTo>
                <a:lnTo>
                  <a:pt x="629849" y="601074"/>
                </a:lnTo>
                <a:lnTo>
                  <a:pt x="629849" y="626651"/>
                </a:lnTo>
                <a:lnTo>
                  <a:pt x="681005" y="626651"/>
                </a:lnTo>
                <a:lnTo>
                  <a:pt x="681005" y="658623"/>
                </a:lnTo>
                <a:lnTo>
                  <a:pt x="764132" y="658623"/>
                </a:lnTo>
                <a:lnTo>
                  <a:pt x="764132" y="709779"/>
                </a:lnTo>
                <a:lnTo>
                  <a:pt x="869640" y="709779"/>
                </a:lnTo>
                <a:lnTo>
                  <a:pt x="869640" y="741751"/>
                </a:lnTo>
                <a:lnTo>
                  <a:pt x="943175" y="741751"/>
                </a:lnTo>
                <a:lnTo>
                  <a:pt x="943175" y="799300"/>
                </a:lnTo>
                <a:lnTo>
                  <a:pt x="1051880" y="799300"/>
                </a:lnTo>
                <a:lnTo>
                  <a:pt x="1051880" y="824878"/>
                </a:lnTo>
                <a:lnTo>
                  <a:pt x="1205346" y="824878"/>
                </a:lnTo>
                <a:lnTo>
                  <a:pt x="1205346" y="837667"/>
                </a:lnTo>
                <a:lnTo>
                  <a:pt x="1282079" y="837667"/>
                </a:lnTo>
                <a:lnTo>
                  <a:pt x="1282079" y="866442"/>
                </a:lnTo>
                <a:lnTo>
                  <a:pt x="1406770" y="866442"/>
                </a:lnTo>
                <a:lnTo>
                  <a:pt x="1406770" y="888822"/>
                </a:lnTo>
                <a:lnTo>
                  <a:pt x="1448333" y="888822"/>
                </a:lnTo>
                <a:lnTo>
                  <a:pt x="1448333" y="901611"/>
                </a:lnTo>
                <a:lnTo>
                  <a:pt x="1537855" y="901611"/>
                </a:lnTo>
                <a:lnTo>
                  <a:pt x="1537855" y="914400"/>
                </a:lnTo>
                <a:lnTo>
                  <a:pt x="1617785" y="914400"/>
                </a:lnTo>
                <a:lnTo>
                  <a:pt x="1617785" y="933583"/>
                </a:lnTo>
                <a:lnTo>
                  <a:pt x="1755265" y="933583"/>
                </a:lnTo>
                <a:lnTo>
                  <a:pt x="1755265" y="952766"/>
                </a:lnTo>
                <a:lnTo>
                  <a:pt x="1857575" y="952766"/>
                </a:lnTo>
                <a:lnTo>
                  <a:pt x="1857575" y="959161"/>
                </a:lnTo>
                <a:lnTo>
                  <a:pt x="1963083" y="959161"/>
                </a:lnTo>
                <a:lnTo>
                  <a:pt x="1963083" y="978344"/>
                </a:lnTo>
                <a:lnTo>
                  <a:pt x="2241240" y="978344"/>
                </a:lnTo>
                <a:lnTo>
                  <a:pt x="2241240" y="987935"/>
                </a:lnTo>
                <a:lnTo>
                  <a:pt x="2349944" y="987935"/>
                </a:lnTo>
                <a:lnTo>
                  <a:pt x="2349944" y="1029499"/>
                </a:lnTo>
                <a:lnTo>
                  <a:pt x="2503410" y="1029499"/>
                </a:lnTo>
                <a:lnTo>
                  <a:pt x="2503410" y="1039091"/>
                </a:lnTo>
                <a:lnTo>
                  <a:pt x="2592932" y="1039091"/>
                </a:lnTo>
                <a:lnTo>
                  <a:pt x="2592932" y="1055077"/>
                </a:lnTo>
                <a:lnTo>
                  <a:pt x="2733609" y="1055077"/>
                </a:lnTo>
                <a:lnTo>
                  <a:pt x="2733609" y="1074260"/>
                </a:lnTo>
                <a:lnTo>
                  <a:pt x="2816736" y="1074260"/>
                </a:lnTo>
                <a:lnTo>
                  <a:pt x="2816736" y="1103035"/>
                </a:lnTo>
                <a:lnTo>
                  <a:pt x="2912652" y="1103035"/>
                </a:lnTo>
                <a:lnTo>
                  <a:pt x="2912652" y="1119021"/>
                </a:lnTo>
                <a:lnTo>
                  <a:pt x="3037343" y="1119021"/>
                </a:lnTo>
                <a:lnTo>
                  <a:pt x="3037343" y="1135007"/>
                </a:lnTo>
                <a:lnTo>
                  <a:pt x="3101287" y="1135007"/>
                </a:lnTo>
                <a:lnTo>
                  <a:pt x="3101287" y="1147796"/>
                </a:lnTo>
                <a:lnTo>
                  <a:pt x="3296316" y="1147796"/>
                </a:lnTo>
                <a:lnTo>
                  <a:pt x="3296316" y="1166979"/>
                </a:lnTo>
                <a:lnTo>
                  <a:pt x="3536107" y="1166979"/>
                </a:lnTo>
                <a:lnTo>
                  <a:pt x="3536107" y="1189359"/>
                </a:lnTo>
                <a:lnTo>
                  <a:pt x="3964532" y="1189359"/>
                </a:lnTo>
                <a:lnTo>
                  <a:pt x="3964532" y="1202148"/>
                </a:lnTo>
                <a:lnTo>
                  <a:pt x="3993307" y="1202148"/>
                </a:lnTo>
                <a:lnTo>
                  <a:pt x="3993307" y="1243712"/>
                </a:lnTo>
                <a:lnTo>
                  <a:pt x="4389760" y="1243712"/>
                </a:lnTo>
              </a:path>
            </a:pathLst>
          </a:custGeom>
          <a:noFill/>
          <a:ln w="28575">
            <a:solidFill>
              <a:schemeClr val="accent1"/>
            </a:solidFill>
            <a:miter lim="800000"/>
            <a:headEnd/>
            <a:tailEnd/>
          </a:ln>
        </p:spPr>
        <p:txBody>
          <a:bodyPr rtlCol="0" anchor="ctr"/>
          <a:lstStyle/>
          <a:p>
            <a:pPr algn="ctr"/>
            <a:endParaRPr lang="en-US"/>
          </a:p>
        </p:txBody>
      </p:sp>
      <p:sp>
        <p:nvSpPr>
          <p:cNvPr id="2" name="Title 1">
            <a:extLst>
              <a:ext uri="{FF2B5EF4-FFF2-40B4-BE49-F238E27FC236}">
                <a16:creationId xmlns:a16="http://schemas.microsoft.com/office/drawing/2014/main" id="{1F0D566B-3F8F-C836-43EB-2601D5900C87}"/>
              </a:ext>
            </a:extLst>
          </p:cNvPr>
          <p:cNvSpPr>
            <a:spLocks noGrp="1"/>
          </p:cNvSpPr>
          <p:nvPr>
            <p:ph type="title"/>
          </p:nvPr>
        </p:nvSpPr>
        <p:spPr/>
        <p:txBody>
          <a:bodyPr/>
          <a:lstStyle/>
          <a:p>
            <a:r>
              <a:rPr lang="en-US" dirty="0" err="1"/>
              <a:t>CheckMate</a:t>
            </a:r>
            <a:r>
              <a:rPr lang="en-US" dirty="0"/>
              <a:t> 238: 5-Yr RFS and OS</a:t>
            </a:r>
          </a:p>
        </p:txBody>
      </p:sp>
      <p:sp>
        <p:nvSpPr>
          <p:cNvPr id="11" name="Text Box 11">
            <a:extLst>
              <a:ext uri="{FF2B5EF4-FFF2-40B4-BE49-F238E27FC236}">
                <a16:creationId xmlns:a16="http://schemas.microsoft.com/office/drawing/2014/main" id="{4C4D3208-23F1-8AD4-8D0E-BF717DF39497}"/>
              </a:ext>
            </a:extLst>
          </p:cNvPr>
          <p:cNvSpPr txBox="1">
            <a:spLocks noChangeArrowheads="1"/>
          </p:cNvSpPr>
          <p:nvPr/>
        </p:nvSpPr>
        <p:spPr bwMode="auto">
          <a:xfrm>
            <a:off x="405713" y="6368893"/>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GB"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Larkin. Clin Cancer Res. 2023;[</a:t>
            </a:r>
            <a:r>
              <a:rPr kumimoji="0" lang="en-GB"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Calibri" panose="020F0502020204030204" pitchFamily="34" charset="0"/>
              </a:rPr>
              <a:t>Epub</a:t>
            </a:r>
            <a:r>
              <a:rPr kumimoji="0" lang="en-GB"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a:t>
            </a:r>
            <a:endParaRPr kumimoji="0" lang="en-US" sz="1200" b="1" i="0" u="none" strike="noStrike" kern="1200" cap="none" spc="0" normalizeH="0" baseline="0" noProof="0" dirty="0">
              <a:ln>
                <a:noFill/>
              </a:ln>
              <a:solidFill>
                <a:srgbClr val="FEFDDE"/>
              </a:solidFill>
              <a:effectLst/>
              <a:uLnTx/>
              <a:uFillTx/>
              <a:latin typeface="Calibri" panose="020F0502020204030204" pitchFamily="34" charset="0"/>
              <a:ea typeface="+mn-ea"/>
              <a:cs typeface="Calibri" panose="020F0502020204030204" pitchFamily="34" charset="0"/>
            </a:endParaRPr>
          </a:p>
        </p:txBody>
      </p:sp>
      <p:sp>
        <p:nvSpPr>
          <p:cNvPr id="3" name="TextBox 2">
            <a:extLst>
              <a:ext uri="{FF2B5EF4-FFF2-40B4-BE49-F238E27FC236}">
                <a16:creationId xmlns:a16="http://schemas.microsoft.com/office/drawing/2014/main" id="{ED325CA3-D4BC-7CF9-D1BB-684CE5F7DEF0}"/>
              </a:ext>
            </a:extLst>
          </p:cNvPr>
          <p:cNvSpPr txBox="1"/>
          <p:nvPr/>
        </p:nvSpPr>
        <p:spPr bwMode="auto">
          <a:xfrm>
            <a:off x="2131094" y="5710465"/>
            <a:ext cx="2384981"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Mo</a:t>
            </a:r>
          </a:p>
        </p:txBody>
      </p:sp>
      <p:sp>
        <p:nvSpPr>
          <p:cNvPr id="4" name="TextBox 3">
            <a:extLst>
              <a:ext uri="{FF2B5EF4-FFF2-40B4-BE49-F238E27FC236}">
                <a16:creationId xmlns:a16="http://schemas.microsoft.com/office/drawing/2014/main" id="{E66DFC85-187E-304E-2813-E56291C35E9E}"/>
              </a:ext>
            </a:extLst>
          </p:cNvPr>
          <p:cNvSpPr txBox="1"/>
          <p:nvPr/>
        </p:nvSpPr>
        <p:spPr bwMode="auto">
          <a:xfrm>
            <a:off x="7608233" y="5739152"/>
            <a:ext cx="2384981"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Mo</a:t>
            </a:r>
          </a:p>
        </p:txBody>
      </p:sp>
      <p:sp>
        <p:nvSpPr>
          <p:cNvPr id="7" name="Rectangle 6">
            <a:extLst>
              <a:ext uri="{FF2B5EF4-FFF2-40B4-BE49-F238E27FC236}">
                <a16:creationId xmlns:a16="http://schemas.microsoft.com/office/drawing/2014/main" id="{B03BE19E-DE27-E31B-B2B9-F6F6F3307C0B}"/>
              </a:ext>
            </a:extLst>
          </p:cNvPr>
          <p:cNvSpPr/>
          <p:nvPr/>
        </p:nvSpPr>
        <p:spPr bwMode="auto">
          <a:xfrm>
            <a:off x="420067" y="1498083"/>
            <a:ext cx="5881750" cy="986935"/>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aphicFrame>
        <p:nvGraphicFramePr>
          <p:cNvPr id="5" name="Table 5">
            <a:extLst>
              <a:ext uri="{FF2B5EF4-FFF2-40B4-BE49-F238E27FC236}">
                <a16:creationId xmlns:a16="http://schemas.microsoft.com/office/drawing/2014/main" id="{AE5E9E31-A6F2-91FC-05A1-358FBE8493AB}"/>
              </a:ext>
            </a:extLst>
          </p:cNvPr>
          <p:cNvGraphicFramePr>
            <a:graphicFrameLocks noGrp="1"/>
          </p:cNvGraphicFramePr>
          <p:nvPr>
            <p:extLst>
              <p:ext uri="{D42A27DB-BD31-4B8C-83A1-F6EECF244321}">
                <p14:modId xmlns:p14="http://schemas.microsoft.com/office/powerpoint/2010/main" val="353933213"/>
              </p:ext>
            </p:extLst>
          </p:nvPr>
        </p:nvGraphicFramePr>
        <p:xfrm>
          <a:off x="1332325" y="1917322"/>
          <a:ext cx="4772026" cy="1219200"/>
        </p:xfrm>
        <a:graphic>
          <a:graphicData uri="http://schemas.openxmlformats.org/drawingml/2006/table">
            <a:tbl>
              <a:tblPr firstRow="1" bandRow="1">
                <a:tableStyleId>{5C22544A-7EE6-4342-B048-85BDC9FD1C3A}</a:tableStyleId>
              </a:tblPr>
              <a:tblGrid>
                <a:gridCol w="2028190">
                  <a:extLst>
                    <a:ext uri="{9D8B030D-6E8A-4147-A177-3AD203B41FA5}">
                      <a16:colId xmlns:a16="http://schemas.microsoft.com/office/drawing/2014/main" val="1772625310"/>
                    </a:ext>
                  </a:extLst>
                </a:gridCol>
                <a:gridCol w="1371918">
                  <a:extLst>
                    <a:ext uri="{9D8B030D-6E8A-4147-A177-3AD203B41FA5}">
                      <a16:colId xmlns:a16="http://schemas.microsoft.com/office/drawing/2014/main" val="2182377743"/>
                    </a:ext>
                  </a:extLst>
                </a:gridCol>
                <a:gridCol w="1371918">
                  <a:extLst>
                    <a:ext uri="{9D8B030D-6E8A-4147-A177-3AD203B41FA5}">
                      <a16:colId xmlns:a16="http://schemas.microsoft.com/office/drawing/2014/main" val="3793464286"/>
                    </a:ext>
                  </a:extLst>
                </a:gridCol>
              </a:tblGrid>
              <a:tr h="181085">
                <a:tc>
                  <a:txBody>
                    <a:bodyPr/>
                    <a:lstStyle/>
                    <a:p>
                      <a:endParaRPr 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400" dirty="0">
                          <a:solidFill>
                            <a:schemeClr val="accent1"/>
                          </a:solidFill>
                        </a:rPr>
                        <a:t>Nivo (n = 453)</a:t>
                      </a:r>
                    </a:p>
                  </a:txBody>
                  <a:tcP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dirty="0" err="1">
                          <a:solidFill>
                            <a:schemeClr val="accent3"/>
                          </a:solidFill>
                        </a:rPr>
                        <a:t>Ipi</a:t>
                      </a:r>
                      <a:r>
                        <a:rPr lang="en-US" sz="1400" dirty="0">
                          <a:solidFill>
                            <a:schemeClr val="accent3"/>
                          </a:solidFill>
                        </a:rPr>
                        <a:t> (n = 453)</a:t>
                      </a:r>
                    </a:p>
                  </a:txBody>
                  <a:tcP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98678007"/>
                  </a:ext>
                </a:extLst>
              </a:tr>
              <a:tr h="181085">
                <a:tc>
                  <a:txBody>
                    <a:bodyPr/>
                    <a:lstStyle/>
                    <a:p>
                      <a:r>
                        <a:rPr lang="en-US" sz="1400" dirty="0">
                          <a:solidFill>
                            <a:schemeClr val="bg1"/>
                          </a:solidFill>
                        </a:rPr>
                        <a:t>Events, n</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sz="1400" dirty="0">
                          <a:solidFill>
                            <a:schemeClr val="bg1"/>
                          </a:solidFill>
                        </a:rPr>
                        <a:t>218</a:t>
                      </a:r>
                    </a:p>
                  </a:txBody>
                  <a:tcP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r>
                        <a:rPr lang="en-US" sz="1400" dirty="0">
                          <a:solidFill>
                            <a:schemeClr val="bg1"/>
                          </a:solidFill>
                        </a:rPr>
                        <a:t>257</a:t>
                      </a:r>
                    </a:p>
                  </a:txBody>
                  <a:tcP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9136854"/>
                  </a:ext>
                </a:extLst>
              </a:tr>
              <a:tr h="181085">
                <a:tc>
                  <a:txBody>
                    <a:bodyPr/>
                    <a:lstStyle/>
                    <a:p>
                      <a:r>
                        <a:rPr lang="en-US" sz="1400" dirty="0">
                          <a:solidFill>
                            <a:schemeClr val="bg1"/>
                          </a:solidFill>
                        </a:rPr>
                        <a:t>Median RFS, </a:t>
                      </a:r>
                      <a:r>
                        <a:rPr lang="en-US" sz="1400" dirty="0" err="1">
                          <a:solidFill>
                            <a:schemeClr val="bg1"/>
                          </a:solidFill>
                        </a:rPr>
                        <a:t>mo</a:t>
                      </a:r>
                      <a:r>
                        <a:rPr lang="en-US" sz="1400" dirty="0">
                          <a:solidFill>
                            <a:schemeClr val="bg1"/>
                          </a:solidFill>
                        </a:rPr>
                        <a:t> (95%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sz="1400" dirty="0">
                          <a:solidFill>
                            <a:schemeClr val="bg1"/>
                          </a:solidFill>
                        </a:rPr>
                        <a:t>61.0 (42.5-NR)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sz="1400" dirty="0">
                          <a:solidFill>
                            <a:schemeClr val="bg1"/>
                          </a:solidFill>
                        </a:rPr>
                        <a:t>24.1 (16.6-35.1)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73475046"/>
                  </a:ext>
                </a:extLst>
              </a:tr>
              <a:tr h="181085">
                <a:tc>
                  <a:txBody>
                    <a:bodyPr/>
                    <a:lstStyle/>
                    <a:p>
                      <a:r>
                        <a:rPr lang="en-US" sz="1400" dirty="0">
                          <a:solidFill>
                            <a:schemeClr val="bg1"/>
                          </a:solidFill>
                        </a:rPr>
                        <a:t>HR (95%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2">
                  <a:txBody>
                    <a:bodyPr/>
                    <a:lstStyle/>
                    <a:p>
                      <a:pPr algn="ctr"/>
                      <a:r>
                        <a:rPr lang="en-US" sz="1400" dirty="0">
                          <a:solidFill>
                            <a:schemeClr val="bg1"/>
                          </a:solidFill>
                        </a:rPr>
                        <a:t>0.72 (0.60-0.86)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pPr algn="ctr"/>
                      <a:endParaRPr lang="en-US" sz="14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316116286"/>
                  </a:ext>
                </a:extLst>
              </a:tr>
            </a:tbl>
          </a:graphicData>
        </a:graphic>
      </p:graphicFrame>
      <p:sp>
        <p:nvSpPr>
          <p:cNvPr id="6" name="TextBox 5">
            <a:extLst>
              <a:ext uri="{FF2B5EF4-FFF2-40B4-BE49-F238E27FC236}">
                <a16:creationId xmlns:a16="http://schemas.microsoft.com/office/drawing/2014/main" id="{BCB061B1-BBEF-4106-1A71-18ECB8FC94D9}"/>
              </a:ext>
            </a:extLst>
          </p:cNvPr>
          <p:cNvSpPr txBox="1"/>
          <p:nvPr/>
        </p:nvSpPr>
        <p:spPr bwMode="auto">
          <a:xfrm>
            <a:off x="3197076" y="1487545"/>
            <a:ext cx="526298" cy="369332"/>
          </a:xfrm>
          <a:prstGeom prst="rect">
            <a:avLst/>
          </a:prstGeom>
          <a:solidFill>
            <a:schemeClr val="tx1"/>
          </a:solidFill>
          <a:ln>
            <a:noFill/>
          </a:ln>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RFS</a:t>
            </a:r>
          </a:p>
        </p:txBody>
      </p:sp>
      <p:sp>
        <p:nvSpPr>
          <p:cNvPr id="9" name="Rectangle 8">
            <a:extLst>
              <a:ext uri="{FF2B5EF4-FFF2-40B4-BE49-F238E27FC236}">
                <a16:creationId xmlns:a16="http://schemas.microsoft.com/office/drawing/2014/main" id="{B29D9908-25D2-7C12-C444-7E1D9309FA4F}"/>
              </a:ext>
            </a:extLst>
          </p:cNvPr>
          <p:cNvSpPr/>
          <p:nvPr/>
        </p:nvSpPr>
        <p:spPr bwMode="auto">
          <a:xfrm>
            <a:off x="7220607" y="1453032"/>
            <a:ext cx="3836276" cy="1031986"/>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aphicFrame>
        <p:nvGraphicFramePr>
          <p:cNvPr id="8" name="Table 5">
            <a:extLst>
              <a:ext uri="{FF2B5EF4-FFF2-40B4-BE49-F238E27FC236}">
                <a16:creationId xmlns:a16="http://schemas.microsoft.com/office/drawing/2014/main" id="{FE1CFA81-99DD-1DE8-A0E7-48206F08B176}"/>
              </a:ext>
            </a:extLst>
          </p:cNvPr>
          <p:cNvGraphicFramePr>
            <a:graphicFrameLocks noGrp="1"/>
          </p:cNvGraphicFramePr>
          <p:nvPr>
            <p:extLst>
              <p:ext uri="{D42A27DB-BD31-4B8C-83A1-F6EECF244321}">
                <p14:modId xmlns:p14="http://schemas.microsoft.com/office/powerpoint/2010/main" val="3314168154"/>
              </p:ext>
            </p:extLst>
          </p:nvPr>
        </p:nvGraphicFramePr>
        <p:xfrm>
          <a:off x="7163053" y="1665746"/>
          <a:ext cx="4772026" cy="1219200"/>
        </p:xfrm>
        <a:graphic>
          <a:graphicData uri="http://schemas.openxmlformats.org/drawingml/2006/table">
            <a:tbl>
              <a:tblPr firstRow="1" bandRow="1">
                <a:tableStyleId>{5C22544A-7EE6-4342-B048-85BDC9FD1C3A}</a:tableStyleId>
              </a:tblPr>
              <a:tblGrid>
                <a:gridCol w="2028190">
                  <a:extLst>
                    <a:ext uri="{9D8B030D-6E8A-4147-A177-3AD203B41FA5}">
                      <a16:colId xmlns:a16="http://schemas.microsoft.com/office/drawing/2014/main" val="1772625310"/>
                    </a:ext>
                  </a:extLst>
                </a:gridCol>
                <a:gridCol w="1371918">
                  <a:extLst>
                    <a:ext uri="{9D8B030D-6E8A-4147-A177-3AD203B41FA5}">
                      <a16:colId xmlns:a16="http://schemas.microsoft.com/office/drawing/2014/main" val="2182377743"/>
                    </a:ext>
                  </a:extLst>
                </a:gridCol>
                <a:gridCol w="1371918">
                  <a:extLst>
                    <a:ext uri="{9D8B030D-6E8A-4147-A177-3AD203B41FA5}">
                      <a16:colId xmlns:a16="http://schemas.microsoft.com/office/drawing/2014/main" val="3793464286"/>
                    </a:ext>
                  </a:extLst>
                </a:gridCol>
              </a:tblGrid>
              <a:tr h="184582">
                <a:tc>
                  <a:txBody>
                    <a:bodyPr/>
                    <a:lstStyle/>
                    <a:p>
                      <a:endParaRPr 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400" dirty="0">
                          <a:solidFill>
                            <a:schemeClr val="accent1"/>
                          </a:solidFill>
                        </a:rPr>
                        <a:t>Nivo (n = 453)</a:t>
                      </a:r>
                    </a:p>
                  </a:txBody>
                  <a:tcP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dirty="0" err="1">
                          <a:solidFill>
                            <a:schemeClr val="accent3"/>
                          </a:solidFill>
                        </a:rPr>
                        <a:t>Ipi</a:t>
                      </a:r>
                      <a:r>
                        <a:rPr lang="en-US" sz="1400" dirty="0">
                          <a:solidFill>
                            <a:schemeClr val="accent3"/>
                          </a:solidFill>
                        </a:rPr>
                        <a:t> (n = 453)</a:t>
                      </a:r>
                    </a:p>
                  </a:txBody>
                  <a:tcP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98678007"/>
                  </a:ext>
                </a:extLst>
              </a:tr>
              <a:tr h="184582">
                <a:tc>
                  <a:txBody>
                    <a:bodyPr/>
                    <a:lstStyle/>
                    <a:p>
                      <a:r>
                        <a:rPr lang="en-US" sz="1400" dirty="0">
                          <a:solidFill>
                            <a:schemeClr val="bg1"/>
                          </a:solidFill>
                        </a:rPr>
                        <a:t>Events, n</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sz="1400" dirty="0">
                          <a:solidFill>
                            <a:schemeClr val="bg1"/>
                          </a:solidFill>
                        </a:rPr>
                        <a:t>108</a:t>
                      </a:r>
                    </a:p>
                  </a:txBody>
                  <a:tcP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r>
                        <a:rPr lang="en-US" sz="1400" dirty="0">
                          <a:solidFill>
                            <a:schemeClr val="bg1"/>
                          </a:solidFill>
                        </a:rPr>
                        <a:t>120</a:t>
                      </a:r>
                    </a:p>
                  </a:txBody>
                  <a:tcP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9136854"/>
                  </a:ext>
                </a:extLst>
              </a:tr>
              <a:tr h="184582">
                <a:tc>
                  <a:txBody>
                    <a:bodyPr/>
                    <a:lstStyle/>
                    <a:p>
                      <a:r>
                        <a:rPr lang="en-US" sz="1400" dirty="0">
                          <a:solidFill>
                            <a:schemeClr val="bg1"/>
                          </a:solidFill>
                        </a:rPr>
                        <a:t>Median OS, </a:t>
                      </a:r>
                      <a:r>
                        <a:rPr lang="en-US" sz="1400" dirty="0" err="1">
                          <a:solidFill>
                            <a:schemeClr val="bg1"/>
                          </a:solidFill>
                        </a:rPr>
                        <a:t>mo</a:t>
                      </a:r>
                      <a:r>
                        <a:rPr lang="en-US" sz="1400" dirty="0">
                          <a:solidFill>
                            <a:schemeClr val="bg1"/>
                          </a:solidFill>
                        </a:rPr>
                        <a:t> (95%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sz="1400" dirty="0">
                          <a:solidFill>
                            <a:schemeClr val="bg1"/>
                          </a:solidFill>
                        </a:rPr>
                        <a:t>NR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sz="1400" dirty="0">
                          <a:solidFill>
                            <a:schemeClr val="bg1"/>
                          </a:solidFill>
                        </a:rPr>
                        <a:t>NR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73475046"/>
                  </a:ext>
                </a:extLst>
              </a:tr>
              <a:tr h="184582">
                <a:tc>
                  <a:txBody>
                    <a:bodyPr/>
                    <a:lstStyle/>
                    <a:p>
                      <a:r>
                        <a:rPr lang="en-US" sz="1400" dirty="0">
                          <a:solidFill>
                            <a:schemeClr val="bg1"/>
                          </a:solidFill>
                        </a:rPr>
                        <a:t>HR (95%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2">
                  <a:txBody>
                    <a:bodyPr/>
                    <a:lstStyle/>
                    <a:p>
                      <a:pPr algn="ctr"/>
                      <a:r>
                        <a:rPr lang="en-US" sz="1400" dirty="0">
                          <a:solidFill>
                            <a:schemeClr val="bg1"/>
                          </a:solidFill>
                        </a:rPr>
                        <a:t>0.86 (0.66-1.12)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pPr algn="ctr"/>
                      <a:endParaRPr lang="en-US" sz="14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316116286"/>
                  </a:ext>
                </a:extLst>
              </a:tr>
            </a:tbl>
          </a:graphicData>
        </a:graphic>
      </p:graphicFrame>
      <p:sp>
        <p:nvSpPr>
          <p:cNvPr id="12" name="TextBox 11">
            <a:extLst>
              <a:ext uri="{FF2B5EF4-FFF2-40B4-BE49-F238E27FC236}">
                <a16:creationId xmlns:a16="http://schemas.microsoft.com/office/drawing/2014/main" id="{B40E844B-8FF5-1C0B-CFF9-4017FEC02A23}"/>
              </a:ext>
            </a:extLst>
          </p:cNvPr>
          <p:cNvSpPr txBox="1"/>
          <p:nvPr/>
        </p:nvSpPr>
        <p:spPr bwMode="auto">
          <a:xfrm>
            <a:off x="8785987" y="1487545"/>
            <a:ext cx="449162" cy="369332"/>
          </a:xfrm>
          <a:prstGeom prst="rect">
            <a:avLst/>
          </a:prstGeom>
          <a:solidFill>
            <a:schemeClr val="tx1"/>
          </a:solidFill>
          <a:ln>
            <a:noFill/>
          </a:ln>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OS</a:t>
            </a:r>
          </a:p>
        </p:txBody>
      </p:sp>
      <p:sp>
        <p:nvSpPr>
          <p:cNvPr id="14" name="Freeform: Shape 13">
            <a:extLst>
              <a:ext uri="{FF2B5EF4-FFF2-40B4-BE49-F238E27FC236}">
                <a16:creationId xmlns:a16="http://schemas.microsoft.com/office/drawing/2014/main" id="{DA6D3FF3-837B-ABD4-5BBD-72BF3D4F71A7}"/>
              </a:ext>
            </a:extLst>
          </p:cNvPr>
          <p:cNvSpPr/>
          <p:nvPr/>
        </p:nvSpPr>
        <p:spPr bwMode="auto">
          <a:xfrm>
            <a:off x="1161826" y="3087445"/>
            <a:ext cx="4475181" cy="2350546"/>
          </a:xfrm>
          <a:custGeom>
            <a:avLst/>
            <a:gdLst>
              <a:gd name="connsiteX0" fmla="*/ 0 w 4475181"/>
              <a:gd name="connsiteY0" fmla="*/ 0 h 2350546"/>
              <a:gd name="connsiteX1" fmla="*/ 0 w 4475181"/>
              <a:gd name="connsiteY1" fmla="*/ 2350546 h 2350546"/>
              <a:gd name="connsiteX2" fmla="*/ 4475181 w 4475181"/>
              <a:gd name="connsiteY2" fmla="*/ 2350546 h 2350546"/>
            </a:gdLst>
            <a:ahLst/>
            <a:cxnLst>
              <a:cxn ang="0">
                <a:pos x="connsiteX0" y="connsiteY0"/>
              </a:cxn>
              <a:cxn ang="0">
                <a:pos x="connsiteX1" y="connsiteY1"/>
              </a:cxn>
              <a:cxn ang="0">
                <a:pos x="connsiteX2" y="connsiteY2"/>
              </a:cxn>
            </a:cxnLst>
            <a:rect l="l" t="t" r="r" b="b"/>
            <a:pathLst>
              <a:path w="4475181" h="2350546">
                <a:moveTo>
                  <a:pt x="0" y="0"/>
                </a:moveTo>
                <a:lnTo>
                  <a:pt x="0" y="2350546"/>
                </a:lnTo>
                <a:lnTo>
                  <a:pt x="4475181" y="2350546"/>
                </a:lnTo>
              </a:path>
            </a:pathLst>
          </a:custGeom>
          <a:noFill/>
          <a:ln w="28575">
            <a:solidFill>
              <a:schemeClr val="bg1"/>
            </a:solidFill>
            <a:miter lim="800000"/>
            <a:headEnd/>
            <a:tailEnd/>
          </a:ln>
        </p:spPr>
        <p:txBody>
          <a:bodyPr rtlCol="0" anchor="ctr"/>
          <a:lstStyle/>
          <a:p>
            <a:pPr algn="ctr"/>
            <a:endParaRPr lang="en-US"/>
          </a:p>
        </p:txBody>
      </p:sp>
      <p:grpSp>
        <p:nvGrpSpPr>
          <p:cNvPr id="27" name="Group 26">
            <a:extLst>
              <a:ext uri="{FF2B5EF4-FFF2-40B4-BE49-F238E27FC236}">
                <a16:creationId xmlns:a16="http://schemas.microsoft.com/office/drawing/2014/main" id="{F8B37A8E-514D-E357-3A86-59DAFB26E280}"/>
              </a:ext>
            </a:extLst>
          </p:cNvPr>
          <p:cNvGrpSpPr/>
          <p:nvPr/>
        </p:nvGrpSpPr>
        <p:grpSpPr>
          <a:xfrm>
            <a:off x="1080910" y="3087353"/>
            <a:ext cx="84038" cy="2345795"/>
            <a:chOff x="2966742" y="1780674"/>
            <a:chExt cx="93306" cy="3145988"/>
          </a:xfrm>
        </p:grpSpPr>
        <p:cxnSp>
          <p:nvCxnSpPr>
            <p:cNvPr id="28" name="Straight Connector 27">
              <a:extLst>
                <a:ext uri="{FF2B5EF4-FFF2-40B4-BE49-F238E27FC236}">
                  <a16:creationId xmlns:a16="http://schemas.microsoft.com/office/drawing/2014/main" id="{0ABD29DF-0C82-E336-329F-6D09639FEA23}"/>
                </a:ext>
              </a:extLst>
            </p:cNvPr>
            <p:cNvCxnSpPr>
              <a:cxnSpLocks/>
            </p:cNvCxnSpPr>
            <p:nvPr/>
          </p:nvCxnSpPr>
          <p:spPr bwMode="auto">
            <a:xfrm>
              <a:off x="2966742" y="1780674"/>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B1F7105F-068F-092A-1386-20E0A1CA96B7}"/>
                </a:ext>
              </a:extLst>
            </p:cNvPr>
            <p:cNvCxnSpPr>
              <a:cxnSpLocks/>
            </p:cNvCxnSpPr>
            <p:nvPr/>
          </p:nvCxnSpPr>
          <p:spPr bwMode="auto">
            <a:xfrm>
              <a:off x="2966742" y="2409872"/>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E3D0351C-EC74-150C-5CDF-1CA4D5567C34}"/>
                </a:ext>
              </a:extLst>
            </p:cNvPr>
            <p:cNvCxnSpPr>
              <a:cxnSpLocks/>
            </p:cNvCxnSpPr>
            <p:nvPr/>
          </p:nvCxnSpPr>
          <p:spPr bwMode="auto">
            <a:xfrm>
              <a:off x="2966742" y="3039070"/>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12BD6130-A572-8EE8-6D96-CB715E53938C}"/>
                </a:ext>
              </a:extLst>
            </p:cNvPr>
            <p:cNvCxnSpPr>
              <a:cxnSpLocks/>
            </p:cNvCxnSpPr>
            <p:nvPr/>
          </p:nvCxnSpPr>
          <p:spPr bwMode="auto">
            <a:xfrm>
              <a:off x="2966742" y="3668268"/>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F1C4834F-79F5-3402-4293-AEEF2392B719}"/>
                </a:ext>
              </a:extLst>
            </p:cNvPr>
            <p:cNvCxnSpPr>
              <a:cxnSpLocks/>
            </p:cNvCxnSpPr>
            <p:nvPr/>
          </p:nvCxnSpPr>
          <p:spPr bwMode="auto">
            <a:xfrm>
              <a:off x="2966742" y="4297466"/>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DE8D358F-E8C8-AAFD-01AE-75253649550B}"/>
                </a:ext>
              </a:extLst>
            </p:cNvPr>
            <p:cNvCxnSpPr>
              <a:cxnSpLocks/>
            </p:cNvCxnSpPr>
            <p:nvPr/>
          </p:nvCxnSpPr>
          <p:spPr bwMode="auto">
            <a:xfrm>
              <a:off x="2966742" y="4926662"/>
              <a:ext cx="93306" cy="0"/>
            </a:xfrm>
            <a:prstGeom prst="line">
              <a:avLst/>
            </a:prstGeom>
            <a:noFill/>
            <a:ln w="28575" cap="flat" cmpd="sng" algn="ctr">
              <a:solidFill>
                <a:schemeClr val="bg1"/>
              </a:solidFill>
              <a:prstDash val="solid"/>
              <a:round/>
              <a:headEnd type="none" w="med" len="med"/>
              <a:tailEnd type="none" w="med" len="med"/>
            </a:ln>
            <a:effectLst/>
          </p:spPr>
        </p:cxnSp>
      </p:grpSp>
      <p:sp>
        <p:nvSpPr>
          <p:cNvPr id="34" name="TextBox 33">
            <a:extLst>
              <a:ext uri="{FF2B5EF4-FFF2-40B4-BE49-F238E27FC236}">
                <a16:creationId xmlns:a16="http://schemas.microsoft.com/office/drawing/2014/main" id="{42CCF8C5-E901-C739-9753-31BC0BFF993F}"/>
              </a:ext>
            </a:extLst>
          </p:cNvPr>
          <p:cNvSpPr txBox="1"/>
          <p:nvPr/>
        </p:nvSpPr>
        <p:spPr bwMode="auto">
          <a:xfrm>
            <a:off x="671859" y="2931458"/>
            <a:ext cx="458779" cy="25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35" name="TextBox 34">
            <a:extLst>
              <a:ext uri="{FF2B5EF4-FFF2-40B4-BE49-F238E27FC236}">
                <a16:creationId xmlns:a16="http://schemas.microsoft.com/office/drawing/2014/main" id="{DD2ADA6C-8B2C-90C7-39FE-8D3403F3ED07}"/>
              </a:ext>
            </a:extLst>
          </p:cNvPr>
          <p:cNvSpPr txBox="1"/>
          <p:nvPr/>
        </p:nvSpPr>
        <p:spPr bwMode="auto">
          <a:xfrm>
            <a:off x="763230" y="3396257"/>
            <a:ext cx="367408" cy="25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36" name="TextBox 35">
            <a:extLst>
              <a:ext uri="{FF2B5EF4-FFF2-40B4-BE49-F238E27FC236}">
                <a16:creationId xmlns:a16="http://schemas.microsoft.com/office/drawing/2014/main" id="{2C5201F4-A44A-10D3-3F40-32DB45EC14BF}"/>
              </a:ext>
            </a:extLst>
          </p:cNvPr>
          <p:cNvSpPr txBox="1"/>
          <p:nvPr/>
        </p:nvSpPr>
        <p:spPr bwMode="auto">
          <a:xfrm>
            <a:off x="778313" y="3871559"/>
            <a:ext cx="367408" cy="25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37" name="TextBox 36">
            <a:extLst>
              <a:ext uri="{FF2B5EF4-FFF2-40B4-BE49-F238E27FC236}">
                <a16:creationId xmlns:a16="http://schemas.microsoft.com/office/drawing/2014/main" id="{7E78CE7F-4379-8E6A-1B35-3DAACE6E978C}"/>
              </a:ext>
            </a:extLst>
          </p:cNvPr>
          <p:cNvSpPr txBox="1"/>
          <p:nvPr/>
        </p:nvSpPr>
        <p:spPr bwMode="auto">
          <a:xfrm>
            <a:off x="778313" y="4340998"/>
            <a:ext cx="367408" cy="25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38" name="TextBox 37">
            <a:extLst>
              <a:ext uri="{FF2B5EF4-FFF2-40B4-BE49-F238E27FC236}">
                <a16:creationId xmlns:a16="http://schemas.microsoft.com/office/drawing/2014/main" id="{7038D834-D75F-EB25-6665-D09F3F3F2555}"/>
              </a:ext>
            </a:extLst>
          </p:cNvPr>
          <p:cNvSpPr txBox="1"/>
          <p:nvPr/>
        </p:nvSpPr>
        <p:spPr bwMode="auto">
          <a:xfrm>
            <a:off x="781676" y="4810571"/>
            <a:ext cx="367408" cy="25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39" name="TextBox 38">
            <a:extLst>
              <a:ext uri="{FF2B5EF4-FFF2-40B4-BE49-F238E27FC236}">
                <a16:creationId xmlns:a16="http://schemas.microsoft.com/office/drawing/2014/main" id="{83C7B6CD-48B9-8C50-A896-C1F8A924E39F}"/>
              </a:ext>
            </a:extLst>
          </p:cNvPr>
          <p:cNvSpPr txBox="1"/>
          <p:nvPr/>
        </p:nvSpPr>
        <p:spPr bwMode="auto">
          <a:xfrm>
            <a:off x="873046" y="5280003"/>
            <a:ext cx="276037" cy="25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40" name="TextBox 39">
            <a:extLst>
              <a:ext uri="{FF2B5EF4-FFF2-40B4-BE49-F238E27FC236}">
                <a16:creationId xmlns:a16="http://schemas.microsoft.com/office/drawing/2014/main" id="{FD82680A-5F3A-8498-9B1A-D29BC0480E7A}"/>
              </a:ext>
            </a:extLst>
          </p:cNvPr>
          <p:cNvSpPr txBox="1"/>
          <p:nvPr/>
        </p:nvSpPr>
        <p:spPr bwMode="auto">
          <a:xfrm rot="16200000">
            <a:off x="203297" y="4073127"/>
            <a:ext cx="8917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RFS (%)</a:t>
            </a:r>
          </a:p>
        </p:txBody>
      </p:sp>
      <p:grpSp>
        <p:nvGrpSpPr>
          <p:cNvPr id="70" name="Group 69">
            <a:extLst>
              <a:ext uri="{FF2B5EF4-FFF2-40B4-BE49-F238E27FC236}">
                <a16:creationId xmlns:a16="http://schemas.microsoft.com/office/drawing/2014/main" id="{BC1B4334-1145-C785-0DBA-34539CB33937}"/>
              </a:ext>
            </a:extLst>
          </p:cNvPr>
          <p:cNvGrpSpPr/>
          <p:nvPr/>
        </p:nvGrpSpPr>
        <p:grpSpPr>
          <a:xfrm>
            <a:off x="1161825" y="5428306"/>
            <a:ext cx="4480233" cy="83666"/>
            <a:chOff x="1161825" y="5428306"/>
            <a:chExt cx="4480233" cy="83666"/>
          </a:xfrm>
        </p:grpSpPr>
        <p:grpSp>
          <p:nvGrpSpPr>
            <p:cNvPr id="42" name="Group 41">
              <a:extLst>
                <a:ext uri="{FF2B5EF4-FFF2-40B4-BE49-F238E27FC236}">
                  <a16:creationId xmlns:a16="http://schemas.microsoft.com/office/drawing/2014/main" id="{848059D0-D047-C37D-090E-D3D1A592F187}"/>
                </a:ext>
              </a:extLst>
            </p:cNvPr>
            <p:cNvGrpSpPr/>
            <p:nvPr/>
          </p:nvGrpSpPr>
          <p:grpSpPr>
            <a:xfrm rot="5400000">
              <a:off x="1610058" y="4980073"/>
              <a:ext cx="82481" cy="978947"/>
              <a:chOff x="2966742" y="1780674"/>
              <a:chExt cx="93306" cy="3145988"/>
            </a:xfrm>
          </p:grpSpPr>
          <p:cxnSp>
            <p:nvCxnSpPr>
              <p:cNvPr id="43" name="Straight Connector 42">
                <a:extLst>
                  <a:ext uri="{FF2B5EF4-FFF2-40B4-BE49-F238E27FC236}">
                    <a16:creationId xmlns:a16="http://schemas.microsoft.com/office/drawing/2014/main" id="{0C264D0D-6531-C637-6D2C-FA7A2E4E06D9}"/>
                  </a:ext>
                </a:extLst>
              </p:cNvPr>
              <p:cNvCxnSpPr>
                <a:cxnSpLocks/>
              </p:cNvCxnSpPr>
              <p:nvPr/>
            </p:nvCxnSpPr>
            <p:spPr bwMode="auto">
              <a:xfrm>
                <a:off x="2966742" y="1780674"/>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150332AF-7895-0D03-7FFF-CE21C25F5341}"/>
                  </a:ext>
                </a:extLst>
              </p:cNvPr>
              <p:cNvCxnSpPr>
                <a:cxnSpLocks/>
              </p:cNvCxnSpPr>
              <p:nvPr/>
            </p:nvCxnSpPr>
            <p:spPr bwMode="auto">
              <a:xfrm>
                <a:off x="2966742" y="2409872"/>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A552A0B8-81F1-97D8-D6D9-AC42CB7C1CBB}"/>
                  </a:ext>
                </a:extLst>
              </p:cNvPr>
              <p:cNvCxnSpPr>
                <a:cxnSpLocks/>
              </p:cNvCxnSpPr>
              <p:nvPr/>
            </p:nvCxnSpPr>
            <p:spPr bwMode="auto">
              <a:xfrm>
                <a:off x="2966742" y="3039070"/>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BDCD939B-5E60-FB47-6867-389AE91C7BBD}"/>
                  </a:ext>
                </a:extLst>
              </p:cNvPr>
              <p:cNvCxnSpPr>
                <a:cxnSpLocks/>
              </p:cNvCxnSpPr>
              <p:nvPr/>
            </p:nvCxnSpPr>
            <p:spPr bwMode="auto">
              <a:xfrm>
                <a:off x="2966742" y="3668268"/>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93DA92BF-F713-40A6-BE84-E2851B7A8B04}"/>
                  </a:ext>
                </a:extLst>
              </p:cNvPr>
              <p:cNvCxnSpPr>
                <a:cxnSpLocks/>
              </p:cNvCxnSpPr>
              <p:nvPr/>
            </p:nvCxnSpPr>
            <p:spPr bwMode="auto">
              <a:xfrm>
                <a:off x="2966742" y="4297466"/>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2664D652-4FAC-93B6-DA9E-0C5638917A2F}"/>
                  </a:ext>
                </a:extLst>
              </p:cNvPr>
              <p:cNvCxnSpPr>
                <a:cxnSpLocks/>
              </p:cNvCxnSpPr>
              <p:nvPr/>
            </p:nvCxnSpPr>
            <p:spPr bwMode="auto">
              <a:xfrm>
                <a:off x="2966742" y="4926662"/>
                <a:ext cx="93306" cy="0"/>
              </a:xfrm>
              <a:prstGeom prst="line">
                <a:avLst/>
              </a:prstGeom>
              <a:noFill/>
              <a:ln w="28575" cap="flat" cmpd="sng" algn="ctr">
                <a:solidFill>
                  <a:schemeClr val="bg1"/>
                </a:solidFill>
                <a:prstDash val="solid"/>
                <a:round/>
                <a:headEnd type="none" w="med" len="med"/>
                <a:tailEnd type="none" w="med" len="med"/>
              </a:ln>
              <a:effectLst/>
            </p:spPr>
          </p:cxnSp>
        </p:grpSp>
        <p:grpSp>
          <p:nvGrpSpPr>
            <p:cNvPr id="49" name="Group 48">
              <a:extLst>
                <a:ext uri="{FF2B5EF4-FFF2-40B4-BE49-F238E27FC236}">
                  <a16:creationId xmlns:a16="http://schemas.microsoft.com/office/drawing/2014/main" id="{2C772249-5CE5-0EB3-5946-0E62B7D91126}"/>
                </a:ext>
              </a:extLst>
            </p:cNvPr>
            <p:cNvGrpSpPr/>
            <p:nvPr/>
          </p:nvGrpSpPr>
          <p:grpSpPr>
            <a:xfrm rot="5400000">
              <a:off x="2783052" y="4980074"/>
              <a:ext cx="82481" cy="978947"/>
              <a:chOff x="2966742" y="1780674"/>
              <a:chExt cx="93306" cy="3145988"/>
            </a:xfrm>
          </p:grpSpPr>
          <p:cxnSp>
            <p:nvCxnSpPr>
              <p:cNvPr id="50" name="Straight Connector 49">
                <a:extLst>
                  <a:ext uri="{FF2B5EF4-FFF2-40B4-BE49-F238E27FC236}">
                    <a16:creationId xmlns:a16="http://schemas.microsoft.com/office/drawing/2014/main" id="{B626B8A3-E2BB-48B2-500E-B72773BE15C6}"/>
                  </a:ext>
                </a:extLst>
              </p:cNvPr>
              <p:cNvCxnSpPr>
                <a:cxnSpLocks/>
              </p:cNvCxnSpPr>
              <p:nvPr/>
            </p:nvCxnSpPr>
            <p:spPr bwMode="auto">
              <a:xfrm>
                <a:off x="2966742" y="1780674"/>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34EF0965-940C-9F19-5A1F-7C4113DBF6FD}"/>
                  </a:ext>
                </a:extLst>
              </p:cNvPr>
              <p:cNvCxnSpPr>
                <a:cxnSpLocks/>
              </p:cNvCxnSpPr>
              <p:nvPr/>
            </p:nvCxnSpPr>
            <p:spPr bwMode="auto">
              <a:xfrm>
                <a:off x="2966742" y="2409872"/>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EF14E705-2F11-04D7-0901-8E9703A5AB1A}"/>
                  </a:ext>
                </a:extLst>
              </p:cNvPr>
              <p:cNvCxnSpPr>
                <a:cxnSpLocks/>
              </p:cNvCxnSpPr>
              <p:nvPr/>
            </p:nvCxnSpPr>
            <p:spPr bwMode="auto">
              <a:xfrm>
                <a:off x="2966742" y="3039070"/>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89EA42EE-409F-65FD-5154-93895040DE21}"/>
                  </a:ext>
                </a:extLst>
              </p:cNvPr>
              <p:cNvCxnSpPr>
                <a:cxnSpLocks/>
              </p:cNvCxnSpPr>
              <p:nvPr/>
            </p:nvCxnSpPr>
            <p:spPr bwMode="auto">
              <a:xfrm>
                <a:off x="2966742" y="3668268"/>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83A5072B-4E68-0325-F947-1F2EA06C7B9B}"/>
                  </a:ext>
                </a:extLst>
              </p:cNvPr>
              <p:cNvCxnSpPr>
                <a:cxnSpLocks/>
              </p:cNvCxnSpPr>
              <p:nvPr/>
            </p:nvCxnSpPr>
            <p:spPr bwMode="auto">
              <a:xfrm>
                <a:off x="2966742" y="4297466"/>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3460A532-A6E1-D362-F745-200CF17E3FD3}"/>
                  </a:ext>
                </a:extLst>
              </p:cNvPr>
              <p:cNvCxnSpPr>
                <a:cxnSpLocks/>
              </p:cNvCxnSpPr>
              <p:nvPr/>
            </p:nvCxnSpPr>
            <p:spPr bwMode="auto">
              <a:xfrm>
                <a:off x="2966742" y="4926662"/>
                <a:ext cx="93306" cy="0"/>
              </a:xfrm>
              <a:prstGeom prst="line">
                <a:avLst/>
              </a:prstGeom>
              <a:noFill/>
              <a:ln w="28575" cap="flat" cmpd="sng" algn="ctr">
                <a:solidFill>
                  <a:schemeClr val="bg1"/>
                </a:solidFill>
                <a:prstDash val="solid"/>
                <a:round/>
                <a:headEnd type="none" w="med" len="med"/>
                <a:tailEnd type="none" w="med" len="med"/>
              </a:ln>
              <a:effectLst/>
            </p:spPr>
          </p:cxnSp>
        </p:grpSp>
        <p:grpSp>
          <p:nvGrpSpPr>
            <p:cNvPr id="56" name="Group 55">
              <a:extLst>
                <a:ext uri="{FF2B5EF4-FFF2-40B4-BE49-F238E27FC236}">
                  <a16:creationId xmlns:a16="http://schemas.microsoft.com/office/drawing/2014/main" id="{46BAF4FB-2084-26D0-F0D8-3DFCB342F9E3}"/>
                </a:ext>
              </a:extLst>
            </p:cNvPr>
            <p:cNvGrpSpPr/>
            <p:nvPr/>
          </p:nvGrpSpPr>
          <p:grpSpPr>
            <a:xfrm rot="5400000">
              <a:off x="3938350" y="4981257"/>
              <a:ext cx="82481" cy="978947"/>
              <a:chOff x="2966742" y="1780674"/>
              <a:chExt cx="93306" cy="3145988"/>
            </a:xfrm>
          </p:grpSpPr>
          <p:cxnSp>
            <p:nvCxnSpPr>
              <p:cNvPr id="57" name="Straight Connector 56">
                <a:extLst>
                  <a:ext uri="{FF2B5EF4-FFF2-40B4-BE49-F238E27FC236}">
                    <a16:creationId xmlns:a16="http://schemas.microsoft.com/office/drawing/2014/main" id="{BB936F3E-FE8C-1491-A919-72F2D51BB51D}"/>
                  </a:ext>
                </a:extLst>
              </p:cNvPr>
              <p:cNvCxnSpPr>
                <a:cxnSpLocks/>
              </p:cNvCxnSpPr>
              <p:nvPr/>
            </p:nvCxnSpPr>
            <p:spPr bwMode="auto">
              <a:xfrm>
                <a:off x="2966742" y="1780674"/>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BF0F69CA-82E0-2C11-35D5-2CC49352A788}"/>
                  </a:ext>
                </a:extLst>
              </p:cNvPr>
              <p:cNvCxnSpPr>
                <a:cxnSpLocks/>
              </p:cNvCxnSpPr>
              <p:nvPr/>
            </p:nvCxnSpPr>
            <p:spPr bwMode="auto">
              <a:xfrm>
                <a:off x="2966742" y="2409872"/>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762DEDEF-90FF-9B9E-6254-239A04CD326E}"/>
                  </a:ext>
                </a:extLst>
              </p:cNvPr>
              <p:cNvCxnSpPr>
                <a:cxnSpLocks/>
              </p:cNvCxnSpPr>
              <p:nvPr/>
            </p:nvCxnSpPr>
            <p:spPr bwMode="auto">
              <a:xfrm>
                <a:off x="2966742" y="3039070"/>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FCFB8C89-FC06-FDB0-86D5-B0430B53572E}"/>
                  </a:ext>
                </a:extLst>
              </p:cNvPr>
              <p:cNvCxnSpPr>
                <a:cxnSpLocks/>
              </p:cNvCxnSpPr>
              <p:nvPr/>
            </p:nvCxnSpPr>
            <p:spPr bwMode="auto">
              <a:xfrm>
                <a:off x="2966742" y="3668268"/>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45B93B1F-CBAB-A5F9-5525-E074317E32CC}"/>
                  </a:ext>
                </a:extLst>
              </p:cNvPr>
              <p:cNvCxnSpPr>
                <a:cxnSpLocks/>
              </p:cNvCxnSpPr>
              <p:nvPr/>
            </p:nvCxnSpPr>
            <p:spPr bwMode="auto">
              <a:xfrm>
                <a:off x="2966742" y="4297466"/>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29CA833E-6116-A255-162A-B54C3C6E6158}"/>
                  </a:ext>
                </a:extLst>
              </p:cNvPr>
              <p:cNvCxnSpPr>
                <a:cxnSpLocks/>
              </p:cNvCxnSpPr>
              <p:nvPr/>
            </p:nvCxnSpPr>
            <p:spPr bwMode="auto">
              <a:xfrm>
                <a:off x="2966742" y="4926662"/>
                <a:ext cx="93306" cy="0"/>
              </a:xfrm>
              <a:prstGeom prst="line">
                <a:avLst/>
              </a:prstGeom>
              <a:noFill/>
              <a:ln w="28575" cap="flat" cmpd="sng" algn="ctr">
                <a:solidFill>
                  <a:schemeClr val="bg1"/>
                </a:solidFill>
                <a:prstDash val="solid"/>
                <a:round/>
                <a:headEnd type="none" w="med" len="med"/>
                <a:tailEnd type="none" w="med" len="med"/>
              </a:ln>
              <a:effectLst/>
            </p:spPr>
          </p:cxnSp>
        </p:grpSp>
        <p:grpSp>
          <p:nvGrpSpPr>
            <p:cNvPr id="63" name="Group 62">
              <a:extLst>
                <a:ext uri="{FF2B5EF4-FFF2-40B4-BE49-F238E27FC236}">
                  <a16:creationId xmlns:a16="http://schemas.microsoft.com/office/drawing/2014/main" id="{AEA71FB9-BF73-8EE1-8123-3E5AD5C15732}"/>
                </a:ext>
              </a:extLst>
            </p:cNvPr>
            <p:cNvGrpSpPr/>
            <p:nvPr/>
          </p:nvGrpSpPr>
          <p:grpSpPr>
            <a:xfrm rot="5400000">
              <a:off x="5111344" y="4981258"/>
              <a:ext cx="82481" cy="978947"/>
              <a:chOff x="2966742" y="1780674"/>
              <a:chExt cx="93306" cy="3145988"/>
            </a:xfrm>
          </p:grpSpPr>
          <p:cxnSp>
            <p:nvCxnSpPr>
              <p:cNvPr id="64" name="Straight Connector 63">
                <a:extLst>
                  <a:ext uri="{FF2B5EF4-FFF2-40B4-BE49-F238E27FC236}">
                    <a16:creationId xmlns:a16="http://schemas.microsoft.com/office/drawing/2014/main" id="{BCF54B82-AC14-0662-B703-E11B9A5BED63}"/>
                  </a:ext>
                </a:extLst>
              </p:cNvPr>
              <p:cNvCxnSpPr>
                <a:cxnSpLocks/>
              </p:cNvCxnSpPr>
              <p:nvPr/>
            </p:nvCxnSpPr>
            <p:spPr bwMode="auto">
              <a:xfrm>
                <a:off x="2966742" y="1780674"/>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A5D78607-ADE6-CA28-6F4B-2AD5AAC889C8}"/>
                  </a:ext>
                </a:extLst>
              </p:cNvPr>
              <p:cNvCxnSpPr>
                <a:cxnSpLocks/>
              </p:cNvCxnSpPr>
              <p:nvPr/>
            </p:nvCxnSpPr>
            <p:spPr bwMode="auto">
              <a:xfrm>
                <a:off x="2966742" y="2409872"/>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5FAC6F78-30BF-E2AD-6A7A-6B366E21D928}"/>
                  </a:ext>
                </a:extLst>
              </p:cNvPr>
              <p:cNvCxnSpPr>
                <a:cxnSpLocks/>
              </p:cNvCxnSpPr>
              <p:nvPr/>
            </p:nvCxnSpPr>
            <p:spPr bwMode="auto">
              <a:xfrm>
                <a:off x="2966742" y="3039070"/>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5496841E-FAAF-E0FA-8FD1-FF2A9158AE66}"/>
                  </a:ext>
                </a:extLst>
              </p:cNvPr>
              <p:cNvCxnSpPr>
                <a:cxnSpLocks/>
              </p:cNvCxnSpPr>
              <p:nvPr/>
            </p:nvCxnSpPr>
            <p:spPr bwMode="auto">
              <a:xfrm>
                <a:off x="2966742" y="3668268"/>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0502BAB8-CD4F-F1E5-C760-53ECDF31A2E1}"/>
                  </a:ext>
                </a:extLst>
              </p:cNvPr>
              <p:cNvCxnSpPr>
                <a:cxnSpLocks/>
              </p:cNvCxnSpPr>
              <p:nvPr/>
            </p:nvCxnSpPr>
            <p:spPr bwMode="auto">
              <a:xfrm>
                <a:off x="2966742" y="4297466"/>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4712FF77-DA13-01EA-88B6-599B4D6BCCD6}"/>
                  </a:ext>
                </a:extLst>
              </p:cNvPr>
              <p:cNvCxnSpPr>
                <a:cxnSpLocks/>
              </p:cNvCxnSpPr>
              <p:nvPr/>
            </p:nvCxnSpPr>
            <p:spPr bwMode="auto">
              <a:xfrm>
                <a:off x="2966742" y="4926662"/>
                <a:ext cx="93306" cy="0"/>
              </a:xfrm>
              <a:prstGeom prst="line">
                <a:avLst/>
              </a:prstGeom>
              <a:noFill/>
              <a:ln w="28575" cap="flat" cmpd="sng" algn="ctr">
                <a:solidFill>
                  <a:schemeClr val="bg1"/>
                </a:solidFill>
                <a:prstDash val="solid"/>
                <a:round/>
                <a:headEnd type="none" w="med" len="med"/>
                <a:tailEnd type="none" w="med" len="med"/>
              </a:ln>
              <a:effectLst/>
            </p:spPr>
          </p:cxnSp>
        </p:grpSp>
      </p:grpSp>
      <p:sp>
        <p:nvSpPr>
          <p:cNvPr id="71" name="TextBox 70">
            <a:extLst>
              <a:ext uri="{FF2B5EF4-FFF2-40B4-BE49-F238E27FC236}">
                <a16:creationId xmlns:a16="http://schemas.microsoft.com/office/drawing/2014/main" id="{767868AC-88D7-A776-1B18-08D337FD6010}"/>
              </a:ext>
            </a:extLst>
          </p:cNvPr>
          <p:cNvSpPr txBox="1"/>
          <p:nvPr/>
        </p:nvSpPr>
        <p:spPr bwMode="auto">
          <a:xfrm>
            <a:off x="1025446" y="5450273"/>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72" name="TextBox 71">
            <a:extLst>
              <a:ext uri="{FF2B5EF4-FFF2-40B4-BE49-F238E27FC236}">
                <a16:creationId xmlns:a16="http://schemas.microsoft.com/office/drawing/2014/main" id="{BAF0D435-7662-2148-AD82-0A3AC48B0EF1}"/>
              </a:ext>
            </a:extLst>
          </p:cNvPr>
          <p:cNvSpPr txBox="1"/>
          <p:nvPr/>
        </p:nvSpPr>
        <p:spPr bwMode="auto">
          <a:xfrm>
            <a:off x="1227446" y="5450273"/>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73" name="TextBox 72">
            <a:extLst>
              <a:ext uri="{FF2B5EF4-FFF2-40B4-BE49-F238E27FC236}">
                <a16:creationId xmlns:a16="http://schemas.microsoft.com/office/drawing/2014/main" id="{6BD1937F-3689-B38F-14F0-1E5A94740970}"/>
              </a:ext>
            </a:extLst>
          </p:cNvPr>
          <p:cNvSpPr txBox="1"/>
          <p:nvPr/>
        </p:nvSpPr>
        <p:spPr bwMode="auto">
          <a:xfrm>
            <a:off x="1413995" y="5450273"/>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74" name="TextBox 73">
            <a:extLst>
              <a:ext uri="{FF2B5EF4-FFF2-40B4-BE49-F238E27FC236}">
                <a16:creationId xmlns:a16="http://schemas.microsoft.com/office/drawing/2014/main" id="{7F6EB057-008A-8612-F393-EB923BD9902D}"/>
              </a:ext>
            </a:extLst>
          </p:cNvPr>
          <p:cNvSpPr txBox="1"/>
          <p:nvPr/>
        </p:nvSpPr>
        <p:spPr bwMode="auto">
          <a:xfrm>
            <a:off x="1615995" y="5450273"/>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9</a:t>
            </a:r>
          </a:p>
        </p:txBody>
      </p:sp>
      <p:sp>
        <p:nvSpPr>
          <p:cNvPr id="75" name="TextBox 74">
            <a:extLst>
              <a:ext uri="{FF2B5EF4-FFF2-40B4-BE49-F238E27FC236}">
                <a16:creationId xmlns:a16="http://schemas.microsoft.com/office/drawing/2014/main" id="{92428293-E5ED-3C5C-1A79-562E02A9512A}"/>
              </a:ext>
            </a:extLst>
          </p:cNvPr>
          <p:cNvSpPr txBox="1"/>
          <p:nvPr/>
        </p:nvSpPr>
        <p:spPr bwMode="auto">
          <a:xfrm>
            <a:off x="1767022"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76" name="TextBox 75">
            <a:extLst>
              <a:ext uri="{FF2B5EF4-FFF2-40B4-BE49-F238E27FC236}">
                <a16:creationId xmlns:a16="http://schemas.microsoft.com/office/drawing/2014/main" id="{687AD533-E24D-465D-DEB6-72A29A11DB8E}"/>
              </a:ext>
            </a:extLst>
          </p:cNvPr>
          <p:cNvSpPr txBox="1"/>
          <p:nvPr/>
        </p:nvSpPr>
        <p:spPr bwMode="auto">
          <a:xfrm>
            <a:off x="1969022"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15</a:t>
            </a:r>
          </a:p>
        </p:txBody>
      </p:sp>
      <p:sp>
        <p:nvSpPr>
          <p:cNvPr id="77" name="TextBox 76">
            <a:extLst>
              <a:ext uri="{FF2B5EF4-FFF2-40B4-BE49-F238E27FC236}">
                <a16:creationId xmlns:a16="http://schemas.microsoft.com/office/drawing/2014/main" id="{CE2F130E-11A7-74ED-B3C3-AE725EEBF5A5}"/>
              </a:ext>
            </a:extLst>
          </p:cNvPr>
          <p:cNvSpPr txBox="1"/>
          <p:nvPr/>
        </p:nvSpPr>
        <p:spPr bwMode="auto">
          <a:xfrm>
            <a:off x="2155571"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78" name="TextBox 77">
            <a:extLst>
              <a:ext uri="{FF2B5EF4-FFF2-40B4-BE49-F238E27FC236}">
                <a16:creationId xmlns:a16="http://schemas.microsoft.com/office/drawing/2014/main" id="{CAEF7A3C-2B47-2D1C-CFEE-D194FE45229D}"/>
              </a:ext>
            </a:extLst>
          </p:cNvPr>
          <p:cNvSpPr txBox="1"/>
          <p:nvPr/>
        </p:nvSpPr>
        <p:spPr bwMode="auto">
          <a:xfrm>
            <a:off x="2357571"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p>
        </p:txBody>
      </p:sp>
      <p:sp>
        <p:nvSpPr>
          <p:cNvPr id="79" name="TextBox 78">
            <a:extLst>
              <a:ext uri="{FF2B5EF4-FFF2-40B4-BE49-F238E27FC236}">
                <a16:creationId xmlns:a16="http://schemas.microsoft.com/office/drawing/2014/main" id="{67F83564-3EC4-66B8-AC67-C5F44BE8534B}"/>
              </a:ext>
            </a:extLst>
          </p:cNvPr>
          <p:cNvSpPr txBox="1"/>
          <p:nvPr/>
        </p:nvSpPr>
        <p:spPr bwMode="auto">
          <a:xfrm>
            <a:off x="2535675"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24</a:t>
            </a:r>
          </a:p>
        </p:txBody>
      </p:sp>
      <p:sp>
        <p:nvSpPr>
          <p:cNvPr id="80" name="TextBox 79">
            <a:extLst>
              <a:ext uri="{FF2B5EF4-FFF2-40B4-BE49-F238E27FC236}">
                <a16:creationId xmlns:a16="http://schemas.microsoft.com/office/drawing/2014/main" id="{5005EE33-EAB7-FB8D-F4AD-C3B2AF5A1992}"/>
              </a:ext>
            </a:extLst>
          </p:cNvPr>
          <p:cNvSpPr txBox="1"/>
          <p:nvPr/>
        </p:nvSpPr>
        <p:spPr bwMode="auto">
          <a:xfrm>
            <a:off x="2737675"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27</a:t>
            </a:r>
          </a:p>
        </p:txBody>
      </p:sp>
      <p:sp>
        <p:nvSpPr>
          <p:cNvPr id="81" name="TextBox 80">
            <a:extLst>
              <a:ext uri="{FF2B5EF4-FFF2-40B4-BE49-F238E27FC236}">
                <a16:creationId xmlns:a16="http://schemas.microsoft.com/office/drawing/2014/main" id="{D71C5C90-10E0-8522-F7FC-C6EB135B3C2A}"/>
              </a:ext>
            </a:extLst>
          </p:cNvPr>
          <p:cNvSpPr txBox="1"/>
          <p:nvPr/>
        </p:nvSpPr>
        <p:spPr bwMode="auto">
          <a:xfrm>
            <a:off x="2924224"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sp>
        <p:nvSpPr>
          <p:cNvPr id="82" name="TextBox 81">
            <a:extLst>
              <a:ext uri="{FF2B5EF4-FFF2-40B4-BE49-F238E27FC236}">
                <a16:creationId xmlns:a16="http://schemas.microsoft.com/office/drawing/2014/main" id="{5A45F92A-AE10-9220-2754-DA074C91B307}"/>
              </a:ext>
            </a:extLst>
          </p:cNvPr>
          <p:cNvSpPr txBox="1"/>
          <p:nvPr/>
        </p:nvSpPr>
        <p:spPr bwMode="auto">
          <a:xfrm>
            <a:off x="3126224"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33</a:t>
            </a:r>
          </a:p>
        </p:txBody>
      </p:sp>
      <p:sp>
        <p:nvSpPr>
          <p:cNvPr id="83" name="TextBox 82">
            <a:extLst>
              <a:ext uri="{FF2B5EF4-FFF2-40B4-BE49-F238E27FC236}">
                <a16:creationId xmlns:a16="http://schemas.microsoft.com/office/drawing/2014/main" id="{A62BE64E-1FA1-315E-9E25-DC917EB32732}"/>
              </a:ext>
            </a:extLst>
          </p:cNvPr>
          <p:cNvSpPr txBox="1"/>
          <p:nvPr/>
        </p:nvSpPr>
        <p:spPr bwMode="auto">
          <a:xfrm>
            <a:off x="3322936"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36</a:t>
            </a:r>
          </a:p>
        </p:txBody>
      </p:sp>
      <p:sp>
        <p:nvSpPr>
          <p:cNvPr id="84" name="TextBox 83">
            <a:extLst>
              <a:ext uri="{FF2B5EF4-FFF2-40B4-BE49-F238E27FC236}">
                <a16:creationId xmlns:a16="http://schemas.microsoft.com/office/drawing/2014/main" id="{07D6406A-3D41-CD2A-6F99-ACF4D1C81794}"/>
              </a:ext>
            </a:extLst>
          </p:cNvPr>
          <p:cNvSpPr txBox="1"/>
          <p:nvPr/>
        </p:nvSpPr>
        <p:spPr bwMode="auto">
          <a:xfrm>
            <a:off x="3524936"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39</a:t>
            </a:r>
          </a:p>
        </p:txBody>
      </p:sp>
      <p:sp>
        <p:nvSpPr>
          <p:cNvPr id="85" name="TextBox 84">
            <a:extLst>
              <a:ext uri="{FF2B5EF4-FFF2-40B4-BE49-F238E27FC236}">
                <a16:creationId xmlns:a16="http://schemas.microsoft.com/office/drawing/2014/main" id="{7F5BB8CE-3F1F-EFBA-ECAE-81503AFADF3E}"/>
              </a:ext>
            </a:extLst>
          </p:cNvPr>
          <p:cNvSpPr txBox="1"/>
          <p:nvPr/>
        </p:nvSpPr>
        <p:spPr bwMode="auto">
          <a:xfrm>
            <a:off x="3711485"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42</a:t>
            </a:r>
          </a:p>
        </p:txBody>
      </p:sp>
      <p:sp>
        <p:nvSpPr>
          <p:cNvPr id="86" name="TextBox 85">
            <a:extLst>
              <a:ext uri="{FF2B5EF4-FFF2-40B4-BE49-F238E27FC236}">
                <a16:creationId xmlns:a16="http://schemas.microsoft.com/office/drawing/2014/main" id="{7259AEE1-A2AB-95F2-C880-7DE3472E6A6B}"/>
              </a:ext>
            </a:extLst>
          </p:cNvPr>
          <p:cNvSpPr txBox="1"/>
          <p:nvPr/>
        </p:nvSpPr>
        <p:spPr bwMode="auto">
          <a:xfrm>
            <a:off x="3913485"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45</a:t>
            </a:r>
          </a:p>
        </p:txBody>
      </p:sp>
      <p:sp>
        <p:nvSpPr>
          <p:cNvPr id="87" name="TextBox 86">
            <a:extLst>
              <a:ext uri="{FF2B5EF4-FFF2-40B4-BE49-F238E27FC236}">
                <a16:creationId xmlns:a16="http://schemas.microsoft.com/office/drawing/2014/main" id="{2D789AE5-C4F3-3F6D-49D9-10785C1D5A3E}"/>
              </a:ext>
            </a:extLst>
          </p:cNvPr>
          <p:cNvSpPr txBox="1"/>
          <p:nvPr/>
        </p:nvSpPr>
        <p:spPr bwMode="auto">
          <a:xfrm>
            <a:off x="4100678"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48</a:t>
            </a:r>
          </a:p>
        </p:txBody>
      </p:sp>
      <p:sp>
        <p:nvSpPr>
          <p:cNvPr id="88" name="TextBox 87">
            <a:extLst>
              <a:ext uri="{FF2B5EF4-FFF2-40B4-BE49-F238E27FC236}">
                <a16:creationId xmlns:a16="http://schemas.microsoft.com/office/drawing/2014/main" id="{D56B723D-554F-56B4-D14D-0D0AD068481D}"/>
              </a:ext>
            </a:extLst>
          </p:cNvPr>
          <p:cNvSpPr txBox="1"/>
          <p:nvPr/>
        </p:nvSpPr>
        <p:spPr bwMode="auto">
          <a:xfrm>
            <a:off x="4287227"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51</a:t>
            </a:r>
          </a:p>
        </p:txBody>
      </p:sp>
      <p:sp>
        <p:nvSpPr>
          <p:cNvPr id="89" name="TextBox 88">
            <a:extLst>
              <a:ext uri="{FF2B5EF4-FFF2-40B4-BE49-F238E27FC236}">
                <a16:creationId xmlns:a16="http://schemas.microsoft.com/office/drawing/2014/main" id="{7E0111CC-9E06-0767-F208-EA19089E6610}"/>
              </a:ext>
            </a:extLst>
          </p:cNvPr>
          <p:cNvSpPr txBox="1"/>
          <p:nvPr/>
        </p:nvSpPr>
        <p:spPr bwMode="auto">
          <a:xfrm>
            <a:off x="4489227"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54</a:t>
            </a:r>
          </a:p>
        </p:txBody>
      </p:sp>
      <p:sp>
        <p:nvSpPr>
          <p:cNvPr id="90" name="TextBox 89">
            <a:extLst>
              <a:ext uri="{FF2B5EF4-FFF2-40B4-BE49-F238E27FC236}">
                <a16:creationId xmlns:a16="http://schemas.microsoft.com/office/drawing/2014/main" id="{9668765F-3E51-A8DE-8157-CD453AF36E89}"/>
              </a:ext>
            </a:extLst>
          </p:cNvPr>
          <p:cNvSpPr txBox="1"/>
          <p:nvPr/>
        </p:nvSpPr>
        <p:spPr bwMode="auto">
          <a:xfrm>
            <a:off x="4685939"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57</a:t>
            </a:r>
          </a:p>
        </p:txBody>
      </p:sp>
      <p:sp>
        <p:nvSpPr>
          <p:cNvPr id="91" name="TextBox 90">
            <a:extLst>
              <a:ext uri="{FF2B5EF4-FFF2-40B4-BE49-F238E27FC236}">
                <a16:creationId xmlns:a16="http://schemas.microsoft.com/office/drawing/2014/main" id="{99DDADC0-52FB-A8A1-FF76-99848C24B2C1}"/>
              </a:ext>
            </a:extLst>
          </p:cNvPr>
          <p:cNvSpPr txBox="1"/>
          <p:nvPr/>
        </p:nvSpPr>
        <p:spPr bwMode="auto">
          <a:xfrm>
            <a:off x="4887939"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92" name="TextBox 91">
            <a:extLst>
              <a:ext uri="{FF2B5EF4-FFF2-40B4-BE49-F238E27FC236}">
                <a16:creationId xmlns:a16="http://schemas.microsoft.com/office/drawing/2014/main" id="{C65BEE0C-48BB-EA28-DBA9-6B17DC369F9F}"/>
              </a:ext>
            </a:extLst>
          </p:cNvPr>
          <p:cNvSpPr txBox="1"/>
          <p:nvPr/>
        </p:nvSpPr>
        <p:spPr bwMode="auto">
          <a:xfrm>
            <a:off x="5074488"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63</a:t>
            </a:r>
          </a:p>
        </p:txBody>
      </p:sp>
      <p:sp>
        <p:nvSpPr>
          <p:cNvPr id="93" name="TextBox 92">
            <a:extLst>
              <a:ext uri="{FF2B5EF4-FFF2-40B4-BE49-F238E27FC236}">
                <a16:creationId xmlns:a16="http://schemas.microsoft.com/office/drawing/2014/main" id="{862B5B15-4FA5-E98D-C007-A35A4EC5563A}"/>
              </a:ext>
            </a:extLst>
          </p:cNvPr>
          <p:cNvSpPr txBox="1"/>
          <p:nvPr/>
        </p:nvSpPr>
        <p:spPr bwMode="auto">
          <a:xfrm>
            <a:off x="5276488"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66</a:t>
            </a:r>
          </a:p>
        </p:txBody>
      </p:sp>
      <p:sp>
        <p:nvSpPr>
          <p:cNvPr id="94" name="TextBox 93">
            <a:extLst>
              <a:ext uri="{FF2B5EF4-FFF2-40B4-BE49-F238E27FC236}">
                <a16:creationId xmlns:a16="http://schemas.microsoft.com/office/drawing/2014/main" id="{2AB3BCF2-1FAD-23D4-EA93-251EC261ECDF}"/>
              </a:ext>
            </a:extLst>
          </p:cNvPr>
          <p:cNvSpPr txBox="1"/>
          <p:nvPr/>
        </p:nvSpPr>
        <p:spPr bwMode="auto">
          <a:xfrm>
            <a:off x="5460903" y="545027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69</a:t>
            </a:r>
          </a:p>
        </p:txBody>
      </p:sp>
      <p:grpSp>
        <p:nvGrpSpPr>
          <p:cNvPr id="192" name="Group 191">
            <a:extLst>
              <a:ext uri="{FF2B5EF4-FFF2-40B4-BE49-F238E27FC236}">
                <a16:creationId xmlns:a16="http://schemas.microsoft.com/office/drawing/2014/main" id="{4DEDA3FD-E4D1-9089-75B6-4C5BC7904EC7}"/>
              </a:ext>
            </a:extLst>
          </p:cNvPr>
          <p:cNvGrpSpPr/>
          <p:nvPr/>
        </p:nvGrpSpPr>
        <p:grpSpPr>
          <a:xfrm>
            <a:off x="4663111" y="3250856"/>
            <a:ext cx="776631" cy="523220"/>
            <a:chOff x="4663111" y="3250856"/>
            <a:chExt cx="776631" cy="523220"/>
          </a:xfrm>
        </p:grpSpPr>
        <p:sp>
          <p:nvSpPr>
            <p:cNvPr id="95" name="TextBox 94">
              <a:extLst>
                <a:ext uri="{FF2B5EF4-FFF2-40B4-BE49-F238E27FC236}">
                  <a16:creationId xmlns:a16="http://schemas.microsoft.com/office/drawing/2014/main" id="{BC4DC63D-5E90-A08A-5ADC-EC40136B1F13}"/>
                </a:ext>
              </a:extLst>
            </p:cNvPr>
            <p:cNvSpPr txBox="1"/>
            <p:nvPr/>
          </p:nvSpPr>
          <p:spPr bwMode="auto">
            <a:xfrm>
              <a:off x="4864263" y="3250856"/>
              <a:ext cx="5754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Aft>
                  <a:spcPct val="0"/>
                </a:spcAft>
                <a:buClrTx/>
                <a:buFontTx/>
                <a:buNone/>
              </a:pPr>
              <a:r>
                <a:rPr lang="en-US" sz="1400" b="0" dirty="0">
                  <a:solidFill>
                    <a:schemeClr val="bg1"/>
                  </a:solidFill>
                  <a:latin typeface="Calibri" panose="020F0502020204030204" pitchFamily="34" charset="0"/>
                </a:rPr>
                <a:t>NIVO</a:t>
              </a:r>
            </a:p>
            <a:p>
              <a:pPr>
                <a:lnSpc>
                  <a:spcPct val="100000"/>
                </a:lnSpc>
                <a:spcAft>
                  <a:spcPct val="0"/>
                </a:spcAft>
                <a:buClrTx/>
                <a:buFontTx/>
                <a:buNone/>
              </a:pPr>
              <a:r>
                <a:rPr lang="en-US" sz="1400" b="0" dirty="0">
                  <a:solidFill>
                    <a:schemeClr val="bg1"/>
                  </a:solidFill>
                  <a:latin typeface="Calibri" panose="020F0502020204030204" pitchFamily="34" charset="0"/>
                </a:rPr>
                <a:t>IPI</a:t>
              </a:r>
            </a:p>
          </p:txBody>
        </p:sp>
        <p:cxnSp>
          <p:nvCxnSpPr>
            <p:cNvPr id="97" name="Straight Connector 96">
              <a:extLst>
                <a:ext uri="{FF2B5EF4-FFF2-40B4-BE49-F238E27FC236}">
                  <a16:creationId xmlns:a16="http://schemas.microsoft.com/office/drawing/2014/main" id="{454E7C0D-55A2-4427-9D2B-3540AE2E6245}"/>
                </a:ext>
              </a:extLst>
            </p:cNvPr>
            <p:cNvCxnSpPr/>
            <p:nvPr/>
          </p:nvCxnSpPr>
          <p:spPr bwMode="auto">
            <a:xfrm>
              <a:off x="4663111" y="3407015"/>
              <a:ext cx="224828" cy="0"/>
            </a:xfrm>
            <a:prstGeom prst="line">
              <a:avLst/>
            </a:prstGeom>
            <a:noFill/>
            <a:ln w="28575" cap="flat" cmpd="sng" algn="ctr">
              <a:solidFill>
                <a:schemeClr val="accent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3392CA3B-E471-B7B0-7A87-B3AB2C64AB43}"/>
                </a:ext>
              </a:extLst>
            </p:cNvPr>
            <p:cNvCxnSpPr/>
            <p:nvPr/>
          </p:nvCxnSpPr>
          <p:spPr bwMode="auto">
            <a:xfrm>
              <a:off x="4669412" y="3618785"/>
              <a:ext cx="224828" cy="0"/>
            </a:xfrm>
            <a:prstGeom prst="line">
              <a:avLst/>
            </a:prstGeom>
            <a:noFill/>
            <a:ln w="28575" cap="flat" cmpd="sng" algn="ctr">
              <a:solidFill>
                <a:schemeClr val="accent3"/>
              </a:solidFill>
              <a:prstDash val="solid"/>
              <a:round/>
              <a:headEnd type="none" w="med" len="med"/>
              <a:tailEnd type="none" w="med" len="med"/>
            </a:ln>
            <a:effectLst/>
          </p:spPr>
        </p:cxnSp>
        <p:sp>
          <p:nvSpPr>
            <p:cNvPr id="99" name="Isosceles Triangle 98">
              <a:extLst>
                <a:ext uri="{FF2B5EF4-FFF2-40B4-BE49-F238E27FC236}">
                  <a16:creationId xmlns:a16="http://schemas.microsoft.com/office/drawing/2014/main" id="{BDD22F4C-2143-393B-18C1-DF8791799E56}"/>
                </a:ext>
              </a:extLst>
            </p:cNvPr>
            <p:cNvSpPr/>
            <p:nvPr/>
          </p:nvSpPr>
          <p:spPr bwMode="auto">
            <a:xfrm>
              <a:off x="4718258" y="3350732"/>
              <a:ext cx="111275" cy="95927"/>
            </a:xfrm>
            <a:prstGeom prst="triangle">
              <a:avLst/>
            </a:prstGeom>
            <a:noFill/>
            <a:ln w="28575">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0" name="Oval 99">
              <a:extLst>
                <a:ext uri="{FF2B5EF4-FFF2-40B4-BE49-F238E27FC236}">
                  <a16:creationId xmlns:a16="http://schemas.microsoft.com/office/drawing/2014/main" id="{B9A5DB4C-6790-2719-1CDF-1BE229462EE2}"/>
                </a:ext>
              </a:extLst>
            </p:cNvPr>
            <p:cNvSpPr/>
            <p:nvPr/>
          </p:nvSpPr>
          <p:spPr bwMode="auto">
            <a:xfrm>
              <a:off x="4731306" y="3569518"/>
              <a:ext cx="95928" cy="95928"/>
            </a:xfrm>
            <a:prstGeom prst="ellipse">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91" name="Group 190">
            <a:extLst>
              <a:ext uri="{FF2B5EF4-FFF2-40B4-BE49-F238E27FC236}">
                <a16:creationId xmlns:a16="http://schemas.microsoft.com/office/drawing/2014/main" id="{A692AD02-8815-066F-7D65-54B94C1AB113}"/>
              </a:ext>
            </a:extLst>
          </p:cNvPr>
          <p:cNvGrpSpPr/>
          <p:nvPr/>
        </p:nvGrpSpPr>
        <p:grpSpPr>
          <a:xfrm>
            <a:off x="1330807" y="3280048"/>
            <a:ext cx="4238061" cy="1072355"/>
            <a:chOff x="1330807" y="3280048"/>
            <a:chExt cx="4238061" cy="1072355"/>
          </a:xfrm>
        </p:grpSpPr>
        <p:sp>
          <p:nvSpPr>
            <p:cNvPr id="103" name="Isosceles Triangle 102">
              <a:extLst>
                <a:ext uri="{FF2B5EF4-FFF2-40B4-BE49-F238E27FC236}">
                  <a16:creationId xmlns:a16="http://schemas.microsoft.com/office/drawing/2014/main" id="{916AEAA7-D5A8-E547-CD40-BB37173AE119}"/>
                </a:ext>
              </a:extLst>
            </p:cNvPr>
            <p:cNvSpPr/>
            <p:nvPr/>
          </p:nvSpPr>
          <p:spPr bwMode="auto">
            <a:xfrm>
              <a:off x="1330807" y="3280048"/>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Isosceles Triangle 103">
              <a:extLst>
                <a:ext uri="{FF2B5EF4-FFF2-40B4-BE49-F238E27FC236}">
                  <a16:creationId xmlns:a16="http://schemas.microsoft.com/office/drawing/2014/main" id="{1F1503CE-C78C-0F77-92E7-AD8F2AED3C4F}"/>
                </a:ext>
              </a:extLst>
            </p:cNvPr>
            <p:cNvSpPr/>
            <p:nvPr/>
          </p:nvSpPr>
          <p:spPr bwMode="auto">
            <a:xfrm>
              <a:off x="1337511" y="3326618"/>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 name="Isosceles Triangle 104">
              <a:extLst>
                <a:ext uri="{FF2B5EF4-FFF2-40B4-BE49-F238E27FC236}">
                  <a16:creationId xmlns:a16="http://schemas.microsoft.com/office/drawing/2014/main" id="{A8D393BA-D1F1-0088-081A-BA5593F8B067}"/>
                </a:ext>
              </a:extLst>
            </p:cNvPr>
            <p:cNvSpPr/>
            <p:nvPr/>
          </p:nvSpPr>
          <p:spPr bwMode="auto">
            <a:xfrm>
              <a:off x="1388274" y="3379649"/>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 name="Isosceles Triangle 105">
              <a:extLst>
                <a:ext uri="{FF2B5EF4-FFF2-40B4-BE49-F238E27FC236}">
                  <a16:creationId xmlns:a16="http://schemas.microsoft.com/office/drawing/2014/main" id="{EB68FD62-4DB8-306E-58E1-33F597498DAF}"/>
                </a:ext>
              </a:extLst>
            </p:cNvPr>
            <p:cNvSpPr/>
            <p:nvPr/>
          </p:nvSpPr>
          <p:spPr bwMode="auto">
            <a:xfrm>
              <a:off x="1857375" y="3752909"/>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 name="Isosceles Triangle 106">
              <a:extLst>
                <a:ext uri="{FF2B5EF4-FFF2-40B4-BE49-F238E27FC236}">
                  <a16:creationId xmlns:a16="http://schemas.microsoft.com/office/drawing/2014/main" id="{2988361E-762E-A88C-BF61-A9031D093740}"/>
                </a:ext>
              </a:extLst>
            </p:cNvPr>
            <p:cNvSpPr/>
            <p:nvPr/>
          </p:nvSpPr>
          <p:spPr bwMode="auto">
            <a:xfrm>
              <a:off x="2044880" y="3825305"/>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 name="Isosceles Triangle 107">
              <a:extLst>
                <a:ext uri="{FF2B5EF4-FFF2-40B4-BE49-F238E27FC236}">
                  <a16:creationId xmlns:a16="http://schemas.microsoft.com/office/drawing/2014/main" id="{E32DA6C9-6750-6F43-C445-8914873639A6}"/>
                </a:ext>
              </a:extLst>
            </p:cNvPr>
            <p:cNvSpPr/>
            <p:nvPr/>
          </p:nvSpPr>
          <p:spPr bwMode="auto">
            <a:xfrm>
              <a:off x="2068288" y="3837587"/>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 name="Isosceles Triangle 108">
              <a:extLst>
                <a:ext uri="{FF2B5EF4-FFF2-40B4-BE49-F238E27FC236}">
                  <a16:creationId xmlns:a16="http://schemas.microsoft.com/office/drawing/2014/main" id="{6AF03B9F-6255-9549-288C-640C50E4AB9D}"/>
                </a:ext>
              </a:extLst>
            </p:cNvPr>
            <p:cNvSpPr/>
            <p:nvPr/>
          </p:nvSpPr>
          <p:spPr bwMode="auto">
            <a:xfrm>
              <a:off x="2151963" y="3841631"/>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 name="Isosceles Triangle 109">
              <a:extLst>
                <a:ext uri="{FF2B5EF4-FFF2-40B4-BE49-F238E27FC236}">
                  <a16:creationId xmlns:a16="http://schemas.microsoft.com/office/drawing/2014/main" id="{116CDBFA-3776-7A6D-E33B-6023A0DB5270}"/>
                </a:ext>
              </a:extLst>
            </p:cNvPr>
            <p:cNvSpPr/>
            <p:nvPr/>
          </p:nvSpPr>
          <p:spPr bwMode="auto">
            <a:xfrm>
              <a:off x="2200563" y="3866942"/>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 name="Isosceles Triangle 110">
              <a:extLst>
                <a:ext uri="{FF2B5EF4-FFF2-40B4-BE49-F238E27FC236}">
                  <a16:creationId xmlns:a16="http://schemas.microsoft.com/office/drawing/2014/main" id="{C80C6F98-2EA5-EEF4-96B9-1AE1B2AA7BB0}"/>
                </a:ext>
              </a:extLst>
            </p:cNvPr>
            <p:cNvSpPr/>
            <p:nvPr/>
          </p:nvSpPr>
          <p:spPr bwMode="auto">
            <a:xfrm>
              <a:off x="2213858" y="3866942"/>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 name="Isosceles Triangle 111">
              <a:extLst>
                <a:ext uri="{FF2B5EF4-FFF2-40B4-BE49-F238E27FC236}">
                  <a16:creationId xmlns:a16="http://schemas.microsoft.com/office/drawing/2014/main" id="{193300A5-6A6C-51A3-1DE4-C06725F6502A}"/>
                </a:ext>
              </a:extLst>
            </p:cNvPr>
            <p:cNvSpPr/>
            <p:nvPr/>
          </p:nvSpPr>
          <p:spPr bwMode="auto">
            <a:xfrm>
              <a:off x="2264621" y="3868403"/>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 name="Isosceles Triangle 112">
              <a:extLst>
                <a:ext uri="{FF2B5EF4-FFF2-40B4-BE49-F238E27FC236}">
                  <a16:creationId xmlns:a16="http://schemas.microsoft.com/office/drawing/2014/main" id="{37A2BFFA-766F-1105-9057-61B73184C509}"/>
                </a:ext>
              </a:extLst>
            </p:cNvPr>
            <p:cNvSpPr/>
            <p:nvPr/>
          </p:nvSpPr>
          <p:spPr bwMode="auto">
            <a:xfrm>
              <a:off x="2384700" y="3896819"/>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 name="Isosceles Triangle 113">
              <a:extLst>
                <a:ext uri="{FF2B5EF4-FFF2-40B4-BE49-F238E27FC236}">
                  <a16:creationId xmlns:a16="http://schemas.microsoft.com/office/drawing/2014/main" id="{C4921A47-CAC2-20C5-C41A-5D8109849361}"/>
                </a:ext>
              </a:extLst>
            </p:cNvPr>
            <p:cNvSpPr/>
            <p:nvPr/>
          </p:nvSpPr>
          <p:spPr bwMode="auto">
            <a:xfrm>
              <a:off x="2411149" y="3898254"/>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 name="Isosceles Triangle 114">
              <a:extLst>
                <a:ext uri="{FF2B5EF4-FFF2-40B4-BE49-F238E27FC236}">
                  <a16:creationId xmlns:a16="http://schemas.microsoft.com/office/drawing/2014/main" id="{27391E2B-00A0-394B-E6E7-EDE59E2FD31E}"/>
                </a:ext>
              </a:extLst>
            </p:cNvPr>
            <p:cNvSpPr/>
            <p:nvPr/>
          </p:nvSpPr>
          <p:spPr bwMode="auto">
            <a:xfrm>
              <a:off x="2522070" y="3926696"/>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 name="Isosceles Triangle 115">
              <a:extLst>
                <a:ext uri="{FF2B5EF4-FFF2-40B4-BE49-F238E27FC236}">
                  <a16:creationId xmlns:a16="http://schemas.microsoft.com/office/drawing/2014/main" id="{5EA9953E-2F4F-7F61-A778-2D9F4C84AC0F}"/>
                </a:ext>
              </a:extLst>
            </p:cNvPr>
            <p:cNvSpPr/>
            <p:nvPr/>
          </p:nvSpPr>
          <p:spPr bwMode="auto">
            <a:xfrm>
              <a:off x="2713059" y="3981032"/>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 name="Isosceles Triangle 116">
              <a:extLst>
                <a:ext uri="{FF2B5EF4-FFF2-40B4-BE49-F238E27FC236}">
                  <a16:creationId xmlns:a16="http://schemas.microsoft.com/office/drawing/2014/main" id="{258621E3-D433-C8FB-32C8-5B3CEDE73385}"/>
                </a:ext>
              </a:extLst>
            </p:cNvPr>
            <p:cNvSpPr/>
            <p:nvPr/>
          </p:nvSpPr>
          <p:spPr bwMode="auto">
            <a:xfrm>
              <a:off x="2794418" y="3998960"/>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 name="Isosceles Triangle 117">
              <a:extLst>
                <a:ext uri="{FF2B5EF4-FFF2-40B4-BE49-F238E27FC236}">
                  <a16:creationId xmlns:a16="http://schemas.microsoft.com/office/drawing/2014/main" id="{74E6088A-C1D1-E459-9422-F8D269407FFC}"/>
                </a:ext>
              </a:extLst>
            </p:cNvPr>
            <p:cNvSpPr/>
            <p:nvPr/>
          </p:nvSpPr>
          <p:spPr bwMode="auto">
            <a:xfrm>
              <a:off x="2866843" y="3998960"/>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 name="Isosceles Triangle 118">
              <a:extLst>
                <a:ext uri="{FF2B5EF4-FFF2-40B4-BE49-F238E27FC236}">
                  <a16:creationId xmlns:a16="http://schemas.microsoft.com/office/drawing/2014/main" id="{B82F0C8C-73A4-38DA-6140-0B3E993440D7}"/>
                </a:ext>
              </a:extLst>
            </p:cNvPr>
            <p:cNvSpPr/>
            <p:nvPr/>
          </p:nvSpPr>
          <p:spPr bwMode="auto">
            <a:xfrm>
              <a:off x="2956306" y="4010909"/>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 name="Isosceles Triangle 119">
              <a:extLst>
                <a:ext uri="{FF2B5EF4-FFF2-40B4-BE49-F238E27FC236}">
                  <a16:creationId xmlns:a16="http://schemas.microsoft.com/office/drawing/2014/main" id="{A55B20DE-5E45-0BBF-0ACE-4F214D5E1EA1}"/>
                </a:ext>
              </a:extLst>
            </p:cNvPr>
            <p:cNvSpPr/>
            <p:nvPr/>
          </p:nvSpPr>
          <p:spPr bwMode="auto">
            <a:xfrm>
              <a:off x="3008748" y="4008998"/>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 name="Isosceles Triangle 120">
              <a:extLst>
                <a:ext uri="{FF2B5EF4-FFF2-40B4-BE49-F238E27FC236}">
                  <a16:creationId xmlns:a16="http://schemas.microsoft.com/office/drawing/2014/main" id="{326FF6CC-52F2-6B9B-3829-BA85B3ED628E}"/>
                </a:ext>
              </a:extLst>
            </p:cNvPr>
            <p:cNvSpPr/>
            <p:nvPr/>
          </p:nvSpPr>
          <p:spPr bwMode="auto">
            <a:xfrm>
              <a:off x="3073270" y="4012195"/>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 name="Isosceles Triangle 121">
              <a:extLst>
                <a:ext uri="{FF2B5EF4-FFF2-40B4-BE49-F238E27FC236}">
                  <a16:creationId xmlns:a16="http://schemas.microsoft.com/office/drawing/2014/main" id="{386C9F55-C188-E251-E4F6-E295DFD77895}"/>
                </a:ext>
              </a:extLst>
            </p:cNvPr>
            <p:cNvSpPr/>
            <p:nvPr/>
          </p:nvSpPr>
          <p:spPr bwMode="auto">
            <a:xfrm>
              <a:off x="3125374" y="4025672"/>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 name="Isosceles Triangle 122">
              <a:extLst>
                <a:ext uri="{FF2B5EF4-FFF2-40B4-BE49-F238E27FC236}">
                  <a16:creationId xmlns:a16="http://schemas.microsoft.com/office/drawing/2014/main" id="{DA3F1CC2-D617-B15B-92EE-064A70CD844F}"/>
                </a:ext>
              </a:extLst>
            </p:cNvPr>
            <p:cNvSpPr/>
            <p:nvPr/>
          </p:nvSpPr>
          <p:spPr bwMode="auto">
            <a:xfrm>
              <a:off x="3149533" y="4026820"/>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 name="Isosceles Triangle 123">
              <a:extLst>
                <a:ext uri="{FF2B5EF4-FFF2-40B4-BE49-F238E27FC236}">
                  <a16:creationId xmlns:a16="http://schemas.microsoft.com/office/drawing/2014/main" id="{3E02C522-F81C-9808-00A5-BEDAAB5698EF}"/>
                </a:ext>
              </a:extLst>
            </p:cNvPr>
            <p:cNvSpPr/>
            <p:nvPr/>
          </p:nvSpPr>
          <p:spPr bwMode="auto">
            <a:xfrm>
              <a:off x="3403496" y="4038875"/>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 name="Isosceles Triangle 124">
              <a:extLst>
                <a:ext uri="{FF2B5EF4-FFF2-40B4-BE49-F238E27FC236}">
                  <a16:creationId xmlns:a16="http://schemas.microsoft.com/office/drawing/2014/main" id="{DE8A6DEF-9671-EAA1-0F34-885EAF8AF3C3}"/>
                </a:ext>
              </a:extLst>
            </p:cNvPr>
            <p:cNvSpPr/>
            <p:nvPr/>
          </p:nvSpPr>
          <p:spPr bwMode="auto">
            <a:xfrm>
              <a:off x="3471016" y="4070737"/>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 name="Isosceles Triangle 125">
              <a:extLst>
                <a:ext uri="{FF2B5EF4-FFF2-40B4-BE49-F238E27FC236}">
                  <a16:creationId xmlns:a16="http://schemas.microsoft.com/office/drawing/2014/main" id="{ADDAEF67-AF68-96EC-F6B3-C2BAD996F87B}"/>
                </a:ext>
              </a:extLst>
            </p:cNvPr>
            <p:cNvSpPr/>
            <p:nvPr/>
          </p:nvSpPr>
          <p:spPr bwMode="auto">
            <a:xfrm>
              <a:off x="3505461" y="4076729"/>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 name="Isosceles Triangle 126">
              <a:extLst>
                <a:ext uri="{FF2B5EF4-FFF2-40B4-BE49-F238E27FC236}">
                  <a16:creationId xmlns:a16="http://schemas.microsoft.com/office/drawing/2014/main" id="{C77A4DE5-00C2-DC8D-D644-D035A5467AF9}"/>
                </a:ext>
              </a:extLst>
            </p:cNvPr>
            <p:cNvSpPr/>
            <p:nvPr/>
          </p:nvSpPr>
          <p:spPr bwMode="auto">
            <a:xfrm>
              <a:off x="3540119" y="4078214"/>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 name="Isosceles Triangle 127">
              <a:extLst>
                <a:ext uri="{FF2B5EF4-FFF2-40B4-BE49-F238E27FC236}">
                  <a16:creationId xmlns:a16="http://schemas.microsoft.com/office/drawing/2014/main" id="{AF2EDAEC-8FFE-0CED-B73B-1875DA825BC7}"/>
                </a:ext>
              </a:extLst>
            </p:cNvPr>
            <p:cNvSpPr/>
            <p:nvPr/>
          </p:nvSpPr>
          <p:spPr bwMode="auto">
            <a:xfrm>
              <a:off x="4158029" y="4174007"/>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 name="Isosceles Triangle 128">
              <a:extLst>
                <a:ext uri="{FF2B5EF4-FFF2-40B4-BE49-F238E27FC236}">
                  <a16:creationId xmlns:a16="http://schemas.microsoft.com/office/drawing/2014/main" id="{7AB2DF84-0923-7015-54ED-CE68441C6492}"/>
                </a:ext>
              </a:extLst>
            </p:cNvPr>
            <p:cNvSpPr/>
            <p:nvPr/>
          </p:nvSpPr>
          <p:spPr bwMode="auto">
            <a:xfrm>
              <a:off x="4189853" y="4183654"/>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 name="Isosceles Triangle 129">
              <a:extLst>
                <a:ext uri="{FF2B5EF4-FFF2-40B4-BE49-F238E27FC236}">
                  <a16:creationId xmlns:a16="http://schemas.microsoft.com/office/drawing/2014/main" id="{61D890F3-3B37-C6DE-37C5-13A9D5B8B71C}"/>
                </a:ext>
              </a:extLst>
            </p:cNvPr>
            <p:cNvSpPr/>
            <p:nvPr/>
          </p:nvSpPr>
          <p:spPr bwMode="auto">
            <a:xfrm>
              <a:off x="4217151" y="4200467"/>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 name="Isosceles Triangle 130">
              <a:extLst>
                <a:ext uri="{FF2B5EF4-FFF2-40B4-BE49-F238E27FC236}">
                  <a16:creationId xmlns:a16="http://schemas.microsoft.com/office/drawing/2014/main" id="{4511DB86-682D-1B2C-128D-22E531B6506A}"/>
                </a:ext>
              </a:extLst>
            </p:cNvPr>
            <p:cNvSpPr/>
            <p:nvPr/>
          </p:nvSpPr>
          <p:spPr bwMode="auto">
            <a:xfrm>
              <a:off x="4244744" y="4201902"/>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 name="Isosceles Triangle 131">
              <a:extLst>
                <a:ext uri="{FF2B5EF4-FFF2-40B4-BE49-F238E27FC236}">
                  <a16:creationId xmlns:a16="http://schemas.microsoft.com/office/drawing/2014/main" id="{F78FD9DF-8CED-2A38-093A-CA3D16B34ED4}"/>
                </a:ext>
              </a:extLst>
            </p:cNvPr>
            <p:cNvSpPr/>
            <p:nvPr/>
          </p:nvSpPr>
          <p:spPr bwMode="auto">
            <a:xfrm>
              <a:off x="4269055" y="4200466"/>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 name="Isosceles Triangle 132">
              <a:extLst>
                <a:ext uri="{FF2B5EF4-FFF2-40B4-BE49-F238E27FC236}">
                  <a16:creationId xmlns:a16="http://schemas.microsoft.com/office/drawing/2014/main" id="{E68234C4-C7CB-14CE-B7D8-CBE80E08FA22}"/>
                </a:ext>
              </a:extLst>
            </p:cNvPr>
            <p:cNvSpPr/>
            <p:nvPr/>
          </p:nvSpPr>
          <p:spPr bwMode="auto">
            <a:xfrm>
              <a:off x="4299827" y="4201500"/>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 name="Isosceles Triangle 133">
              <a:extLst>
                <a:ext uri="{FF2B5EF4-FFF2-40B4-BE49-F238E27FC236}">
                  <a16:creationId xmlns:a16="http://schemas.microsoft.com/office/drawing/2014/main" id="{6DF83CD0-67C9-0A03-2D7E-841ABE885685}"/>
                </a:ext>
              </a:extLst>
            </p:cNvPr>
            <p:cNvSpPr/>
            <p:nvPr/>
          </p:nvSpPr>
          <p:spPr bwMode="auto">
            <a:xfrm>
              <a:off x="4327608" y="4201913"/>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 name="Isosceles Triangle 134">
              <a:extLst>
                <a:ext uri="{FF2B5EF4-FFF2-40B4-BE49-F238E27FC236}">
                  <a16:creationId xmlns:a16="http://schemas.microsoft.com/office/drawing/2014/main" id="{416508AF-9783-9A72-1059-84DCA9C702C4}"/>
                </a:ext>
              </a:extLst>
            </p:cNvPr>
            <p:cNvSpPr/>
            <p:nvPr/>
          </p:nvSpPr>
          <p:spPr bwMode="auto">
            <a:xfrm>
              <a:off x="4403522" y="4203663"/>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 name="Isosceles Triangle 135">
              <a:extLst>
                <a:ext uri="{FF2B5EF4-FFF2-40B4-BE49-F238E27FC236}">
                  <a16:creationId xmlns:a16="http://schemas.microsoft.com/office/drawing/2014/main" id="{B86A260D-E94D-159A-461B-E9535BD52966}"/>
                </a:ext>
              </a:extLst>
            </p:cNvPr>
            <p:cNvSpPr/>
            <p:nvPr/>
          </p:nvSpPr>
          <p:spPr bwMode="auto">
            <a:xfrm>
              <a:off x="4433428" y="4203662"/>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 name="Isosceles Triangle 136">
              <a:extLst>
                <a:ext uri="{FF2B5EF4-FFF2-40B4-BE49-F238E27FC236}">
                  <a16:creationId xmlns:a16="http://schemas.microsoft.com/office/drawing/2014/main" id="{ED6AD3B6-F4AE-8EED-3556-F941A7F31CFE}"/>
                </a:ext>
              </a:extLst>
            </p:cNvPr>
            <p:cNvSpPr/>
            <p:nvPr/>
          </p:nvSpPr>
          <p:spPr bwMode="auto">
            <a:xfrm>
              <a:off x="4486351" y="4203636"/>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 name="Isosceles Triangle 137">
              <a:extLst>
                <a:ext uri="{FF2B5EF4-FFF2-40B4-BE49-F238E27FC236}">
                  <a16:creationId xmlns:a16="http://schemas.microsoft.com/office/drawing/2014/main" id="{83118AC9-F9AF-43C9-EB4F-F98B8653F4E6}"/>
                </a:ext>
              </a:extLst>
            </p:cNvPr>
            <p:cNvSpPr/>
            <p:nvPr/>
          </p:nvSpPr>
          <p:spPr bwMode="auto">
            <a:xfrm>
              <a:off x="4525910" y="4217478"/>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 name="Isosceles Triangle 138">
              <a:extLst>
                <a:ext uri="{FF2B5EF4-FFF2-40B4-BE49-F238E27FC236}">
                  <a16:creationId xmlns:a16="http://schemas.microsoft.com/office/drawing/2014/main" id="{06097CB2-8946-842D-8B34-9DBB6CC8793C}"/>
                </a:ext>
              </a:extLst>
            </p:cNvPr>
            <p:cNvSpPr/>
            <p:nvPr/>
          </p:nvSpPr>
          <p:spPr bwMode="auto">
            <a:xfrm>
              <a:off x="4568790" y="4219925"/>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 name="Isosceles Triangle 139">
              <a:extLst>
                <a:ext uri="{FF2B5EF4-FFF2-40B4-BE49-F238E27FC236}">
                  <a16:creationId xmlns:a16="http://schemas.microsoft.com/office/drawing/2014/main" id="{488DCC50-4563-BF18-20A2-BE287D538C05}"/>
                </a:ext>
              </a:extLst>
            </p:cNvPr>
            <p:cNvSpPr/>
            <p:nvPr/>
          </p:nvSpPr>
          <p:spPr bwMode="auto">
            <a:xfrm>
              <a:off x="4616971" y="4219924"/>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 name="Isosceles Triangle 140">
              <a:extLst>
                <a:ext uri="{FF2B5EF4-FFF2-40B4-BE49-F238E27FC236}">
                  <a16:creationId xmlns:a16="http://schemas.microsoft.com/office/drawing/2014/main" id="{7F5126FB-BF20-9B07-800D-BE712CB9F1EA}"/>
                </a:ext>
              </a:extLst>
            </p:cNvPr>
            <p:cNvSpPr/>
            <p:nvPr/>
          </p:nvSpPr>
          <p:spPr bwMode="auto">
            <a:xfrm>
              <a:off x="4636367" y="4222654"/>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 name="Isosceles Triangle 141">
              <a:extLst>
                <a:ext uri="{FF2B5EF4-FFF2-40B4-BE49-F238E27FC236}">
                  <a16:creationId xmlns:a16="http://schemas.microsoft.com/office/drawing/2014/main" id="{091D7736-5F56-D4CF-6C11-ACA9F90FDA05}"/>
                </a:ext>
              </a:extLst>
            </p:cNvPr>
            <p:cNvSpPr/>
            <p:nvPr/>
          </p:nvSpPr>
          <p:spPr bwMode="auto">
            <a:xfrm>
              <a:off x="4673374" y="4230698"/>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 name="Isosceles Triangle 143">
              <a:extLst>
                <a:ext uri="{FF2B5EF4-FFF2-40B4-BE49-F238E27FC236}">
                  <a16:creationId xmlns:a16="http://schemas.microsoft.com/office/drawing/2014/main" id="{074956C8-4CA9-E8A3-06B5-56AAD26EF329}"/>
                </a:ext>
              </a:extLst>
            </p:cNvPr>
            <p:cNvSpPr/>
            <p:nvPr/>
          </p:nvSpPr>
          <p:spPr bwMode="auto">
            <a:xfrm>
              <a:off x="4701403" y="4222090"/>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 name="Isosceles Triangle 144">
              <a:extLst>
                <a:ext uri="{FF2B5EF4-FFF2-40B4-BE49-F238E27FC236}">
                  <a16:creationId xmlns:a16="http://schemas.microsoft.com/office/drawing/2014/main" id="{7C39A851-603B-82B7-7ED1-376CA364A89A}"/>
                </a:ext>
              </a:extLst>
            </p:cNvPr>
            <p:cNvSpPr/>
            <p:nvPr/>
          </p:nvSpPr>
          <p:spPr bwMode="auto">
            <a:xfrm>
              <a:off x="5052777" y="4235690"/>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 name="Isosceles Triangle 145">
              <a:extLst>
                <a:ext uri="{FF2B5EF4-FFF2-40B4-BE49-F238E27FC236}">
                  <a16:creationId xmlns:a16="http://schemas.microsoft.com/office/drawing/2014/main" id="{53160451-3281-EDED-C02B-4BA00693EBCF}"/>
                </a:ext>
              </a:extLst>
            </p:cNvPr>
            <p:cNvSpPr/>
            <p:nvPr/>
          </p:nvSpPr>
          <p:spPr bwMode="auto">
            <a:xfrm>
              <a:off x="4754083" y="4229699"/>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 name="Isosceles Triangle 146">
              <a:extLst>
                <a:ext uri="{FF2B5EF4-FFF2-40B4-BE49-F238E27FC236}">
                  <a16:creationId xmlns:a16="http://schemas.microsoft.com/office/drawing/2014/main" id="{76BE5956-A930-EDFC-9462-7DAC2CC890F7}"/>
                </a:ext>
              </a:extLst>
            </p:cNvPr>
            <p:cNvSpPr/>
            <p:nvPr/>
          </p:nvSpPr>
          <p:spPr bwMode="auto">
            <a:xfrm>
              <a:off x="4781676" y="4231134"/>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 name="Isosceles Triangle 147">
              <a:extLst>
                <a:ext uri="{FF2B5EF4-FFF2-40B4-BE49-F238E27FC236}">
                  <a16:creationId xmlns:a16="http://schemas.microsoft.com/office/drawing/2014/main" id="{EE858F09-D354-CBAC-F9A4-52FD0B3D7258}"/>
                </a:ext>
              </a:extLst>
            </p:cNvPr>
            <p:cNvSpPr/>
            <p:nvPr/>
          </p:nvSpPr>
          <p:spPr bwMode="auto">
            <a:xfrm>
              <a:off x="4805987" y="4229698"/>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9" name="Isosceles Triangle 148">
              <a:extLst>
                <a:ext uri="{FF2B5EF4-FFF2-40B4-BE49-F238E27FC236}">
                  <a16:creationId xmlns:a16="http://schemas.microsoft.com/office/drawing/2014/main" id="{930699CF-1692-3FFE-6587-EC1677F8ED85}"/>
                </a:ext>
              </a:extLst>
            </p:cNvPr>
            <p:cNvSpPr/>
            <p:nvPr/>
          </p:nvSpPr>
          <p:spPr bwMode="auto">
            <a:xfrm>
              <a:off x="4836759" y="4230732"/>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0" name="Isosceles Triangle 149">
              <a:extLst>
                <a:ext uri="{FF2B5EF4-FFF2-40B4-BE49-F238E27FC236}">
                  <a16:creationId xmlns:a16="http://schemas.microsoft.com/office/drawing/2014/main" id="{2F4B6500-A092-3705-8197-D21203852D42}"/>
                </a:ext>
              </a:extLst>
            </p:cNvPr>
            <p:cNvSpPr/>
            <p:nvPr/>
          </p:nvSpPr>
          <p:spPr bwMode="auto">
            <a:xfrm>
              <a:off x="4864540" y="4231145"/>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1" name="Isosceles Triangle 150">
              <a:extLst>
                <a:ext uri="{FF2B5EF4-FFF2-40B4-BE49-F238E27FC236}">
                  <a16:creationId xmlns:a16="http://schemas.microsoft.com/office/drawing/2014/main" id="{B4E9E3CE-A146-5893-6327-A85CB4B15FC5}"/>
                </a:ext>
              </a:extLst>
            </p:cNvPr>
            <p:cNvSpPr/>
            <p:nvPr/>
          </p:nvSpPr>
          <p:spPr bwMode="auto">
            <a:xfrm>
              <a:off x="4921501" y="4235303"/>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2" name="Isosceles Triangle 151">
              <a:extLst>
                <a:ext uri="{FF2B5EF4-FFF2-40B4-BE49-F238E27FC236}">
                  <a16:creationId xmlns:a16="http://schemas.microsoft.com/office/drawing/2014/main" id="{92B9FEF1-562D-1A3C-83C1-B99B4F2D79D5}"/>
                </a:ext>
              </a:extLst>
            </p:cNvPr>
            <p:cNvSpPr/>
            <p:nvPr/>
          </p:nvSpPr>
          <p:spPr bwMode="auto">
            <a:xfrm>
              <a:off x="4945019" y="4232105"/>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3" name="Isosceles Triangle 152">
              <a:extLst>
                <a:ext uri="{FF2B5EF4-FFF2-40B4-BE49-F238E27FC236}">
                  <a16:creationId xmlns:a16="http://schemas.microsoft.com/office/drawing/2014/main" id="{903E4A64-5C99-3F17-D922-875AC4211470}"/>
                </a:ext>
              </a:extLst>
            </p:cNvPr>
            <p:cNvSpPr/>
            <p:nvPr/>
          </p:nvSpPr>
          <p:spPr bwMode="auto">
            <a:xfrm>
              <a:off x="4981569" y="4233874"/>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4" name="Isosceles Triangle 153">
              <a:extLst>
                <a:ext uri="{FF2B5EF4-FFF2-40B4-BE49-F238E27FC236}">
                  <a16:creationId xmlns:a16="http://schemas.microsoft.com/office/drawing/2014/main" id="{B424AA21-FAA8-5382-3581-F11496B5992E}"/>
                </a:ext>
              </a:extLst>
            </p:cNvPr>
            <p:cNvSpPr/>
            <p:nvPr/>
          </p:nvSpPr>
          <p:spPr bwMode="auto">
            <a:xfrm>
              <a:off x="5010571" y="4237697"/>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5" name="Isosceles Triangle 154">
              <a:extLst>
                <a:ext uri="{FF2B5EF4-FFF2-40B4-BE49-F238E27FC236}">
                  <a16:creationId xmlns:a16="http://schemas.microsoft.com/office/drawing/2014/main" id="{4A1E1759-98FB-3544-F55B-210B04507724}"/>
                </a:ext>
              </a:extLst>
            </p:cNvPr>
            <p:cNvSpPr/>
            <p:nvPr/>
          </p:nvSpPr>
          <p:spPr bwMode="auto">
            <a:xfrm>
              <a:off x="5076621" y="4237070"/>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6" name="Isosceles Triangle 155">
              <a:extLst>
                <a:ext uri="{FF2B5EF4-FFF2-40B4-BE49-F238E27FC236}">
                  <a16:creationId xmlns:a16="http://schemas.microsoft.com/office/drawing/2014/main" id="{8A23EBFF-E2EE-9528-13B0-98B99ECBEB73}"/>
                </a:ext>
              </a:extLst>
            </p:cNvPr>
            <p:cNvSpPr/>
            <p:nvPr/>
          </p:nvSpPr>
          <p:spPr bwMode="auto">
            <a:xfrm>
              <a:off x="5164403" y="4283145"/>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7" name="Isosceles Triangle 156">
              <a:extLst>
                <a:ext uri="{FF2B5EF4-FFF2-40B4-BE49-F238E27FC236}">
                  <a16:creationId xmlns:a16="http://schemas.microsoft.com/office/drawing/2014/main" id="{D9F6EC32-41C1-3082-AEBE-6835CAF6B6B7}"/>
                </a:ext>
              </a:extLst>
            </p:cNvPr>
            <p:cNvSpPr/>
            <p:nvPr/>
          </p:nvSpPr>
          <p:spPr bwMode="auto">
            <a:xfrm>
              <a:off x="5124634" y="4281243"/>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8" name="Isosceles Triangle 157">
              <a:extLst>
                <a:ext uri="{FF2B5EF4-FFF2-40B4-BE49-F238E27FC236}">
                  <a16:creationId xmlns:a16="http://schemas.microsoft.com/office/drawing/2014/main" id="{392D978B-7DEA-6191-956D-49A6FC2A7E70}"/>
                </a:ext>
              </a:extLst>
            </p:cNvPr>
            <p:cNvSpPr/>
            <p:nvPr/>
          </p:nvSpPr>
          <p:spPr bwMode="auto">
            <a:xfrm>
              <a:off x="5194350" y="4286621"/>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7" name="Isosceles Triangle 176">
              <a:extLst>
                <a:ext uri="{FF2B5EF4-FFF2-40B4-BE49-F238E27FC236}">
                  <a16:creationId xmlns:a16="http://schemas.microsoft.com/office/drawing/2014/main" id="{86ED6C2E-15E7-E097-18B7-459C57564A5D}"/>
                </a:ext>
              </a:extLst>
            </p:cNvPr>
            <p:cNvSpPr/>
            <p:nvPr/>
          </p:nvSpPr>
          <p:spPr bwMode="auto">
            <a:xfrm>
              <a:off x="5225423" y="4284737"/>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8" name="Isosceles Triangle 177">
              <a:extLst>
                <a:ext uri="{FF2B5EF4-FFF2-40B4-BE49-F238E27FC236}">
                  <a16:creationId xmlns:a16="http://schemas.microsoft.com/office/drawing/2014/main" id="{289AAD24-C7CA-3262-BF7E-C318A0FB381B}"/>
                </a:ext>
              </a:extLst>
            </p:cNvPr>
            <p:cNvSpPr/>
            <p:nvPr/>
          </p:nvSpPr>
          <p:spPr bwMode="auto">
            <a:xfrm>
              <a:off x="5259125" y="4289452"/>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9" name="Isosceles Triangle 178">
              <a:extLst>
                <a:ext uri="{FF2B5EF4-FFF2-40B4-BE49-F238E27FC236}">
                  <a16:creationId xmlns:a16="http://schemas.microsoft.com/office/drawing/2014/main" id="{FBBC5387-A3DA-722E-DE61-CB8C0BC01150}"/>
                </a:ext>
              </a:extLst>
            </p:cNvPr>
            <p:cNvSpPr/>
            <p:nvPr/>
          </p:nvSpPr>
          <p:spPr bwMode="auto">
            <a:xfrm>
              <a:off x="5286718" y="4290887"/>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 name="Isosceles Triangle 179">
              <a:extLst>
                <a:ext uri="{FF2B5EF4-FFF2-40B4-BE49-F238E27FC236}">
                  <a16:creationId xmlns:a16="http://schemas.microsoft.com/office/drawing/2014/main" id="{4DEEF31A-B08D-8DF9-E157-A25EE97BFAB2}"/>
                </a:ext>
              </a:extLst>
            </p:cNvPr>
            <p:cNvSpPr/>
            <p:nvPr/>
          </p:nvSpPr>
          <p:spPr bwMode="auto">
            <a:xfrm>
              <a:off x="5311029" y="4289451"/>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 name="Isosceles Triangle 180">
              <a:extLst>
                <a:ext uri="{FF2B5EF4-FFF2-40B4-BE49-F238E27FC236}">
                  <a16:creationId xmlns:a16="http://schemas.microsoft.com/office/drawing/2014/main" id="{829FE5AA-8657-3340-D125-23B89E98CCA4}"/>
                </a:ext>
              </a:extLst>
            </p:cNvPr>
            <p:cNvSpPr/>
            <p:nvPr/>
          </p:nvSpPr>
          <p:spPr bwMode="auto">
            <a:xfrm>
              <a:off x="5341801" y="4290485"/>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 name="Isosceles Triangle 181">
              <a:extLst>
                <a:ext uri="{FF2B5EF4-FFF2-40B4-BE49-F238E27FC236}">
                  <a16:creationId xmlns:a16="http://schemas.microsoft.com/office/drawing/2014/main" id="{E7661C74-C171-F580-4947-F6F837705A37}"/>
                </a:ext>
              </a:extLst>
            </p:cNvPr>
            <p:cNvSpPr/>
            <p:nvPr/>
          </p:nvSpPr>
          <p:spPr bwMode="auto">
            <a:xfrm>
              <a:off x="5369582" y="4290898"/>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 name="Isosceles Triangle 182">
              <a:extLst>
                <a:ext uri="{FF2B5EF4-FFF2-40B4-BE49-F238E27FC236}">
                  <a16:creationId xmlns:a16="http://schemas.microsoft.com/office/drawing/2014/main" id="{A198A3F9-BBB5-BFAD-D388-FB9825F0C3F7}"/>
                </a:ext>
              </a:extLst>
            </p:cNvPr>
            <p:cNvSpPr/>
            <p:nvPr/>
          </p:nvSpPr>
          <p:spPr bwMode="auto">
            <a:xfrm>
              <a:off x="5426482" y="4292648"/>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5" name="Isosceles Triangle 184">
              <a:extLst>
                <a:ext uri="{FF2B5EF4-FFF2-40B4-BE49-F238E27FC236}">
                  <a16:creationId xmlns:a16="http://schemas.microsoft.com/office/drawing/2014/main" id="{B465287B-2006-E350-3C4C-4F4A4E995EC1}"/>
                </a:ext>
              </a:extLst>
            </p:cNvPr>
            <p:cNvSpPr/>
            <p:nvPr/>
          </p:nvSpPr>
          <p:spPr bwMode="auto">
            <a:xfrm>
              <a:off x="5499552" y="4292621"/>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61" name="Group 260">
            <a:extLst>
              <a:ext uri="{FF2B5EF4-FFF2-40B4-BE49-F238E27FC236}">
                <a16:creationId xmlns:a16="http://schemas.microsoft.com/office/drawing/2014/main" id="{70F4A811-854B-6ADB-8250-9BC80B0130DF}"/>
              </a:ext>
            </a:extLst>
          </p:cNvPr>
          <p:cNvGrpSpPr/>
          <p:nvPr/>
        </p:nvGrpSpPr>
        <p:grpSpPr>
          <a:xfrm>
            <a:off x="1136506" y="3072045"/>
            <a:ext cx="4372046" cy="1490009"/>
            <a:chOff x="1136506" y="3072045"/>
            <a:chExt cx="4372046" cy="1490009"/>
          </a:xfrm>
        </p:grpSpPr>
        <p:sp>
          <p:nvSpPr>
            <p:cNvPr id="194" name="Isosceles Triangle 193">
              <a:extLst>
                <a:ext uri="{FF2B5EF4-FFF2-40B4-BE49-F238E27FC236}">
                  <a16:creationId xmlns:a16="http://schemas.microsoft.com/office/drawing/2014/main" id="{03817160-2F37-A610-F257-064684A394C3}"/>
                </a:ext>
              </a:extLst>
            </p:cNvPr>
            <p:cNvSpPr/>
            <p:nvPr/>
          </p:nvSpPr>
          <p:spPr bwMode="auto">
            <a:xfrm>
              <a:off x="1293055" y="3204604"/>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5" name="Isosceles Triangle 194">
              <a:extLst>
                <a:ext uri="{FF2B5EF4-FFF2-40B4-BE49-F238E27FC236}">
                  <a16:creationId xmlns:a16="http://schemas.microsoft.com/office/drawing/2014/main" id="{8069D557-22FB-4A4A-BB8A-57966B78A117}"/>
                </a:ext>
              </a:extLst>
            </p:cNvPr>
            <p:cNvSpPr/>
            <p:nvPr/>
          </p:nvSpPr>
          <p:spPr bwMode="auto">
            <a:xfrm>
              <a:off x="1136506" y="3072045"/>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6" name="Isosceles Triangle 195">
              <a:extLst>
                <a:ext uri="{FF2B5EF4-FFF2-40B4-BE49-F238E27FC236}">
                  <a16:creationId xmlns:a16="http://schemas.microsoft.com/office/drawing/2014/main" id="{34872E7D-3BFC-5E32-5BA5-874BA03F2BF5}"/>
                </a:ext>
              </a:extLst>
            </p:cNvPr>
            <p:cNvSpPr/>
            <p:nvPr/>
          </p:nvSpPr>
          <p:spPr bwMode="auto">
            <a:xfrm>
              <a:off x="1305162" y="3270094"/>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7" name="Isosceles Triangle 196">
              <a:extLst>
                <a:ext uri="{FF2B5EF4-FFF2-40B4-BE49-F238E27FC236}">
                  <a16:creationId xmlns:a16="http://schemas.microsoft.com/office/drawing/2014/main" id="{6C3D0F13-379C-B8D1-DA1E-9535EF46DDDA}"/>
                </a:ext>
              </a:extLst>
            </p:cNvPr>
            <p:cNvSpPr/>
            <p:nvPr/>
          </p:nvSpPr>
          <p:spPr bwMode="auto">
            <a:xfrm>
              <a:off x="1327171" y="339820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8" name="Isosceles Triangle 197">
              <a:extLst>
                <a:ext uri="{FF2B5EF4-FFF2-40B4-BE49-F238E27FC236}">
                  <a16:creationId xmlns:a16="http://schemas.microsoft.com/office/drawing/2014/main" id="{E704A456-8C2C-C266-3586-8B29CA9128DD}"/>
                </a:ext>
              </a:extLst>
            </p:cNvPr>
            <p:cNvSpPr/>
            <p:nvPr/>
          </p:nvSpPr>
          <p:spPr bwMode="auto">
            <a:xfrm>
              <a:off x="1497660" y="3650034"/>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 name="Isosceles Triangle 198">
              <a:extLst>
                <a:ext uri="{FF2B5EF4-FFF2-40B4-BE49-F238E27FC236}">
                  <a16:creationId xmlns:a16="http://schemas.microsoft.com/office/drawing/2014/main" id="{200FB74D-4102-FE9D-E18A-96FA9BC9AE12}"/>
                </a:ext>
              </a:extLst>
            </p:cNvPr>
            <p:cNvSpPr/>
            <p:nvPr/>
          </p:nvSpPr>
          <p:spPr bwMode="auto">
            <a:xfrm>
              <a:off x="1330807" y="3430040"/>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0" name="Isosceles Triangle 199">
              <a:extLst>
                <a:ext uri="{FF2B5EF4-FFF2-40B4-BE49-F238E27FC236}">
                  <a16:creationId xmlns:a16="http://schemas.microsoft.com/office/drawing/2014/main" id="{4942B16E-BE00-F929-95D9-9ED7A0C4F0E2}"/>
                </a:ext>
              </a:extLst>
            </p:cNvPr>
            <p:cNvSpPr/>
            <p:nvPr/>
          </p:nvSpPr>
          <p:spPr bwMode="auto">
            <a:xfrm>
              <a:off x="1520672" y="3703247"/>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1" name="Isosceles Triangle 200">
              <a:extLst>
                <a:ext uri="{FF2B5EF4-FFF2-40B4-BE49-F238E27FC236}">
                  <a16:creationId xmlns:a16="http://schemas.microsoft.com/office/drawing/2014/main" id="{53936268-6444-5BB2-CF48-7F37A50681EB}"/>
                </a:ext>
              </a:extLst>
            </p:cNvPr>
            <p:cNvSpPr/>
            <p:nvPr/>
          </p:nvSpPr>
          <p:spPr bwMode="auto">
            <a:xfrm>
              <a:off x="1688898" y="3863678"/>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2" name="Isosceles Triangle 201">
              <a:extLst>
                <a:ext uri="{FF2B5EF4-FFF2-40B4-BE49-F238E27FC236}">
                  <a16:creationId xmlns:a16="http://schemas.microsoft.com/office/drawing/2014/main" id="{8D4C61AF-06BD-662D-D3E1-8DDE49A6B144}"/>
                </a:ext>
              </a:extLst>
            </p:cNvPr>
            <p:cNvSpPr/>
            <p:nvPr/>
          </p:nvSpPr>
          <p:spPr bwMode="auto">
            <a:xfrm>
              <a:off x="1674687" y="3824348"/>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3" name="Isosceles Triangle 202">
              <a:extLst>
                <a:ext uri="{FF2B5EF4-FFF2-40B4-BE49-F238E27FC236}">
                  <a16:creationId xmlns:a16="http://schemas.microsoft.com/office/drawing/2014/main" id="{84C04A52-749B-A0FF-B566-FEBFAFFEB8F6}"/>
                </a:ext>
              </a:extLst>
            </p:cNvPr>
            <p:cNvSpPr/>
            <p:nvPr/>
          </p:nvSpPr>
          <p:spPr bwMode="auto">
            <a:xfrm>
              <a:off x="1629829" y="3771845"/>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4" name="Isosceles Triangle 203">
              <a:extLst>
                <a:ext uri="{FF2B5EF4-FFF2-40B4-BE49-F238E27FC236}">
                  <a16:creationId xmlns:a16="http://schemas.microsoft.com/office/drawing/2014/main" id="{C6C55678-3DCF-133A-DD96-66F2C1A4A339}"/>
                </a:ext>
              </a:extLst>
            </p:cNvPr>
            <p:cNvSpPr/>
            <p:nvPr/>
          </p:nvSpPr>
          <p:spPr bwMode="auto">
            <a:xfrm>
              <a:off x="1846126" y="3960093"/>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5" name="Isosceles Triangle 204">
              <a:extLst>
                <a:ext uri="{FF2B5EF4-FFF2-40B4-BE49-F238E27FC236}">
                  <a16:creationId xmlns:a16="http://schemas.microsoft.com/office/drawing/2014/main" id="{630E1C2C-89B2-F4FD-677F-28500C3EA70F}"/>
                </a:ext>
              </a:extLst>
            </p:cNvPr>
            <p:cNvSpPr/>
            <p:nvPr/>
          </p:nvSpPr>
          <p:spPr bwMode="auto">
            <a:xfrm>
              <a:off x="1698163" y="3895005"/>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6" name="Isosceles Triangle 205">
              <a:extLst>
                <a:ext uri="{FF2B5EF4-FFF2-40B4-BE49-F238E27FC236}">
                  <a16:creationId xmlns:a16="http://schemas.microsoft.com/office/drawing/2014/main" id="{5816A3A7-0EAB-3A7B-BA58-775793F7D62E}"/>
                </a:ext>
              </a:extLst>
            </p:cNvPr>
            <p:cNvSpPr/>
            <p:nvPr/>
          </p:nvSpPr>
          <p:spPr bwMode="auto">
            <a:xfrm>
              <a:off x="2021835" y="4026457"/>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7" name="Isosceles Triangle 206">
              <a:extLst>
                <a:ext uri="{FF2B5EF4-FFF2-40B4-BE49-F238E27FC236}">
                  <a16:creationId xmlns:a16="http://schemas.microsoft.com/office/drawing/2014/main" id="{F4CE73F4-A813-62DF-6364-AAB2465636EF}"/>
                </a:ext>
              </a:extLst>
            </p:cNvPr>
            <p:cNvSpPr/>
            <p:nvPr/>
          </p:nvSpPr>
          <p:spPr bwMode="auto">
            <a:xfrm>
              <a:off x="2061972" y="4068752"/>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8" name="Isosceles Triangle 207">
              <a:extLst>
                <a:ext uri="{FF2B5EF4-FFF2-40B4-BE49-F238E27FC236}">
                  <a16:creationId xmlns:a16="http://schemas.microsoft.com/office/drawing/2014/main" id="{63468748-8279-8860-F431-36D06A7002A7}"/>
                </a:ext>
              </a:extLst>
            </p:cNvPr>
            <p:cNvSpPr/>
            <p:nvPr/>
          </p:nvSpPr>
          <p:spPr bwMode="auto">
            <a:xfrm>
              <a:off x="2237403" y="4153776"/>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9" name="Isosceles Triangle 208">
              <a:extLst>
                <a:ext uri="{FF2B5EF4-FFF2-40B4-BE49-F238E27FC236}">
                  <a16:creationId xmlns:a16="http://schemas.microsoft.com/office/drawing/2014/main" id="{FC1A08F6-0587-C2CA-6D23-24E67464581D}"/>
                </a:ext>
              </a:extLst>
            </p:cNvPr>
            <p:cNvSpPr/>
            <p:nvPr/>
          </p:nvSpPr>
          <p:spPr bwMode="auto">
            <a:xfrm>
              <a:off x="2340516" y="4177315"/>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0" name="Isosceles Triangle 209">
              <a:extLst>
                <a:ext uri="{FF2B5EF4-FFF2-40B4-BE49-F238E27FC236}">
                  <a16:creationId xmlns:a16="http://schemas.microsoft.com/office/drawing/2014/main" id="{74A97A58-9324-0418-E4AE-FB1C6D41FA4B}"/>
                </a:ext>
              </a:extLst>
            </p:cNvPr>
            <p:cNvSpPr/>
            <p:nvPr/>
          </p:nvSpPr>
          <p:spPr bwMode="auto">
            <a:xfrm>
              <a:off x="2383065" y="4186318"/>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 name="Isosceles Triangle 210">
              <a:extLst>
                <a:ext uri="{FF2B5EF4-FFF2-40B4-BE49-F238E27FC236}">
                  <a16:creationId xmlns:a16="http://schemas.microsoft.com/office/drawing/2014/main" id="{41260BF1-2937-6076-726D-C54C06732F5F}"/>
                </a:ext>
              </a:extLst>
            </p:cNvPr>
            <p:cNvSpPr/>
            <p:nvPr/>
          </p:nvSpPr>
          <p:spPr bwMode="auto">
            <a:xfrm>
              <a:off x="2425396" y="421052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 name="Isosceles Triangle 211">
              <a:extLst>
                <a:ext uri="{FF2B5EF4-FFF2-40B4-BE49-F238E27FC236}">
                  <a16:creationId xmlns:a16="http://schemas.microsoft.com/office/drawing/2014/main" id="{9B706441-BC70-F321-F31D-F3B396059D83}"/>
                </a:ext>
              </a:extLst>
            </p:cNvPr>
            <p:cNvSpPr/>
            <p:nvPr/>
          </p:nvSpPr>
          <p:spPr bwMode="auto">
            <a:xfrm>
              <a:off x="2513299" y="4222654"/>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 name="Isosceles Triangle 212">
              <a:extLst>
                <a:ext uri="{FF2B5EF4-FFF2-40B4-BE49-F238E27FC236}">
                  <a16:creationId xmlns:a16="http://schemas.microsoft.com/office/drawing/2014/main" id="{B6B2C434-FC32-B1CA-F1D6-8FD2D785A134}"/>
                </a:ext>
              </a:extLst>
            </p:cNvPr>
            <p:cNvSpPr/>
            <p:nvPr/>
          </p:nvSpPr>
          <p:spPr bwMode="auto">
            <a:xfrm>
              <a:off x="2593271" y="4233182"/>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 name="Isosceles Triangle 213">
              <a:extLst>
                <a:ext uri="{FF2B5EF4-FFF2-40B4-BE49-F238E27FC236}">
                  <a16:creationId xmlns:a16="http://schemas.microsoft.com/office/drawing/2014/main" id="{A43D63AD-C248-146B-E42F-45AAA1CB374E}"/>
                </a:ext>
              </a:extLst>
            </p:cNvPr>
            <p:cNvSpPr/>
            <p:nvPr/>
          </p:nvSpPr>
          <p:spPr bwMode="auto">
            <a:xfrm>
              <a:off x="2530790" y="4225274"/>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5" name="Isosceles Triangle 214">
              <a:extLst>
                <a:ext uri="{FF2B5EF4-FFF2-40B4-BE49-F238E27FC236}">
                  <a16:creationId xmlns:a16="http://schemas.microsoft.com/office/drawing/2014/main" id="{6EB49F75-6F9E-DBB7-4265-54E2CDACD614}"/>
                </a:ext>
              </a:extLst>
            </p:cNvPr>
            <p:cNvSpPr/>
            <p:nvPr/>
          </p:nvSpPr>
          <p:spPr bwMode="auto">
            <a:xfrm>
              <a:off x="2631292" y="4239042"/>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 name="Isosceles Triangle 215">
              <a:extLst>
                <a:ext uri="{FF2B5EF4-FFF2-40B4-BE49-F238E27FC236}">
                  <a16:creationId xmlns:a16="http://schemas.microsoft.com/office/drawing/2014/main" id="{6D8754B9-2E8C-707F-258A-21ECFDEAF1D3}"/>
                </a:ext>
              </a:extLst>
            </p:cNvPr>
            <p:cNvSpPr/>
            <p:nvPr/>
          </p:nvSpPr>
          <p:spPr bwMode="auto">
            <a:xfrm>
              <a:off x="2807574" y="4266346"/>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7" name="Isosceles Triangle 216">
              <a:extLst>
                <a:ext uri="{FF2B5EF4-FFF2-40B4-BE49-F238E27FC236}">
                  <a16:creationId xmlns:a16="http://schemas.microsoft.com/office/drawing/2014/main" id="{7016ACF0-643B-9B21-132C-E8E2A77E7FB0}"/>
                </a:ext>
              </a:extLst>
            </p:cNvPr>
            <p:cNvSpPr/>
            <p:nvPr/>
          </p:nvSpPr>
          <p:spPr bwMode="auto">
            <a:xfrm>
              <a:off x="2862348" y="4272315"/>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8" name="Isosceles Triangle 217">
              <a:extLst>
                <a:ext uri="{FF2B5EF4-FFF2-40B4-BE49-F238E27FC236}">
                  <a16:creationId xmlns:a16="http://schemas.microsoft.com/office/drawing/2014/main" id="{5CCAACD9-029A-34F2-4684-FECE1821630B}"/>
                </a:ext>
              </a:extLst>
            </p:cNvPr>
            <p:cNvSpPr/>
            <p:nvPr/>
          </p:nvSpPr>
          <p:spPr bwMode="auto">
            <a:xfrm>
              <a:off x="2911812" y="4286593"/>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9" name="Isosceles Triangle 218">
              <a:extLst>
                <a:ext uri="{FF2B5EF4-FFF2-40B4-BE49-F238E27FC236}">
                  <a16:creationId xmlns:a16="http://schemas.microsoft.com/office/drawing/2014/main" id="{81E3F2CB-5E79-7038-8745-5CC2A1BFF454}"/>
                </a:ext>
              </a:extLst>
            </p:cNvPr>
            <p:cNvSpPr/>
            <p:nvPr/>
          </p:nvSpPr>
          <p:spPr bwMode="auto">
            <a:xfrm>
              <a:off x="3460225" y="4368917"/>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0" name="Isosceles Triangle 219">
              <a:extLst>
                <a:ext uri="{FF2B5EF4-FFF2-40B4-BE49-F238E27FC236}">
                  <a16:creationId xmlns:a16="http://schemas.microsoft.com/office/drawing/2014/main" id="{7EE9FB83-0BDB-F1E4-47F9-A1245860E366}"/>
                </a:ext>
              </a:extLst>
            </p:cNvPr>
            <p:cNvSpPr/>
            <p:nvPr/>
          </p:nvSpPr>
          <p:spPr bwMode="auto">
            <a:xfrm>
              <a:off x="3103865" y="4323548"/>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1" name="Isosceles Triangle 220">
              <a:extLst>
                <a:ext uri="{FF2B5EF4-FFF2-40B4-BE49-F238E27FC236}">
                  <a16:creationId xmlns:a16="http://schemas.microsoft.com/office/drawing/2014/main" id="{61BED8D4-6016-1B58-FDEC-F5F561824610}"/>
                </a:ext>
              </a:extLst>
            </p:cNvPr>
            <p:cNvSpPr/>
            <p:nvPr/>
          </p:nvSpPr>
          <p:spPr bwMode="auto">
            <a:xfrm>
              <a:off x="3865301" y="4412522"/>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2" name="Isosceles Triangle 221">
              <a:extLst>
                <a:ext uri="{FF2B5EF4-FFF2-40B4-BE49-F238E27FC236}">
                  <a16:creationId xmlns:a16="http://schemas.microsoft.com/office/drawing/2014/main" id="{C076DD24-9A1F-E333-7D12-3FECA716DC30}"/>
                </a:ext>
              </a:extLst>
            </p:cNvPr>
            <p:cNvSpPr/>
            <p:nvPr/>
          </p:nvSpPr>
          <p:spPr bwMode="auto">
            <a:xfrm>
              <a:off x="3814540" y="4398794"/>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 name="Isosceles Triangle 222">
              <a:extLst>
                <a:ext uri="{FF2B5EF4-FFF2-40B4-BE49-F238E27FC236}">
                  <a16:creationId xmlns:a16="http://schemas.microsoft.com/office/drawing/2014/main" id="{718F77A8-2664-0ACA-557D-1442F578748C}"/>
                </a:ext>
              </a:extLst>
            </p:cNvPr>
            <p:cNvSpPr/>
            <p:nvPr/>
          </p:nvSpPr>
          <p:spPr bwMode="auto">
            <a:xfrm>
              <a:off x="4172819" y="4439654"/>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 name="Isosceles Triangle 223">
              <a:extLst>
                <a:ext uri="{FF2B5EF4-FFF2-40B4-BE49-F238E27FC236}">
                  <a16:creationId xmlns:a16="http://schemas.microsoft.com/office/drawing/2014/main" id="{0C18310B-F5B6-9F1A-CA79-318D39BEAD41}"/>
                </a:ext>
              </a:extLst>
            </p:cNvPr>
            <p:cNvSpPr/>
            <p:nvPr/>
          </p:nvSpPr>
          <p:spPr bwMode="auto">
            <a:xfrm>
              <a:off x="4206851" y="4442240"/>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5" name="Isosceles Triangle 224">
              <a:extLst>
                <a:ext uri="{FF2B5EF4-FFF2-40B4-BE49-F238E27FC236}">
                  <a16:creationId xmlns:a16="http://schemas.microsoft.com/office/drawing/2014/main" id="{CD05D2E4-0077-E55B-9164-060C84116E22}"/>
                </a:ext>
              </a:extLst>
            </p:cNvPr>
            <p:cNvSpPr/>
            <p:nvPr/>
          </p:nvSpPr>
          <p:spPr bwMode="auto">
            <a:xfrm>
              <a:off x="4242152" y="4442795"/>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6" name="Isosceles Triangle 225">
              <a:extLst>
                <a:ext uri="{FF2B5EF4-FFF2-40B4-BE49-F238E27FC236}">
                  <a16:creationId xmlns:a16="http://schemas.microsoft.com/office/drawing/2014/main" id="{01C07B53-313E-A6F2-D8BB-657126624F1C}"/>
                </a:ext>
              </a:extLst>
            </p:cNvPr>
            <p:cNvSpPr/>
            <p:nvPr/>
          </p:nvSpPr>
          <p:spPr bwMode="auto">
            <a:xfrm>
              <a:off x="4281461" y="445322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7" name="Isosceles Triangle 226">
              <a:extLst>
                <a:ext uri="{FF2B5EF4-FFF2-40B4-BE49-F238E27FC236}">
                  <a16:creationId xmlns:a16="http://schemas.microsoft.com/office/drawing/2014/main" id="{B1C5A91E-34EA-4381-AEA6-BC7323871A4D}"/>
                </a:ext>
              </a:extLst>
            </p:cNvPr>
            <p:cNvSpPr/>
            <p:nvPr/>
          </p:nvSpPr>
          <p:spPr bwMode="auto">
            <a:xfrm>
              <a:off x="4299506" y="4454906"/>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8" name="Isosceles Triangle 227">
              <a:extLst>
                <a:ext uri="{FF2B5EF4-FFF2-40B4-BE49-F238E27FC236}">
                  <a16:creationId xmlns:a16="http://schemas.microsoft.com/office/drawing/2014/main" id="{7F77FAAB-D00E-046D-EF03-E8634A466265}"/>
                </a:ext>
              </a:extLst>
            </p:cNvPr>
            <p:cNvSpPr/>
            <p:nvPr/>
          </p:nvSpPr>
          <p:spPr bwMode="auto">
            <a:xfrm>
              <a:off x="4372745" y="4454728"/>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9" name="Isosceles Triangle 228">
              <a:extLst>
                <a:ext uri="{FF2B5EF4-FFF2-40B4-BE49-F238E27FC236}">
                  <a16:creationId xmlns:a16="http://schemas.microsoft.com/office/drawing/2014/main" id="{AB4F2E60-BD39-94FE-0912-296BF53356F6}"/>
                </a:ext>
              </a:extLst>
            </p:cNvPr>
            <p:cNvSpPr/>
            <p:nvPr/>
          </p:nvSpPr>
          <p:spPr bwMode="auto">
            <a:xfrm>
              <a:off x="4402153" y="4455045"/>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0" name="Isosceles Triangle 229">
              <a:extLst>
                <a:ext uri="{FF2B5EF4-FFF2-40B4-BE49-F238E27FC236}">
                  <a16:creationId xmlns:a16="http://schemas.microsoft.com/office/drawing/2014/main" id="{315282C1-EF5C-351F-1DEA-A1AF70B50FB9}"/>
                </a:ext>
              </a:extLst>
            </p:cNvPr>
            <p:cNvSpPr/>
            <p:nvPr/>
          </p:nvSpPr>
          <p:spPr bwMode="auto">
            <a:xfrm>
              <a:off x="4474363" y="4456301"/>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1" name="Isosceles Triangle 230">
              <a:extLst>
                <a:ext uri="{FF2B5EF4-FFF2-40B4-BE49-F238E27FC236}">
                  <a16:creationId xmlns:a16="http://schemas.microsoft.com/office/drawing/2014/main" id="{7368BC99-059E-32FA-3FBD-48E1584C2042}"/>
                </a:ext>
              </a:extLst>
            </p:cNvPr>
            <p:cNvSpPr/>
            <p:nvPr/>
          </p:nvSpPr>
          <p:spPr bwMode="auto">
            <a:xfrm>
              <a:off x="4553508" y="4472117"/>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2" name="Isosceles Triangle 231">
              <a:extLst>
                <a:ext uri="{FF2B5EF4-FFF2-40B4-BE49-F238E27FC236}">
                  <a16:creationId xmlns:a16="http://schemas.microsoft.com/office/drawing/2014/main" id="{231B0658-A09A-5C91-3852-4FD5E6A39422}"/>
                </a:ext>
              </a:extLst>
            </p:cNvPr>
            <p:cNvSpPr/>
            <p:nvPr/>
          </p:nvSpPr>
          <p:spPr bwMode="auto">
            <a:xfrm>
              <a:off x="4502630" y="4455637"/>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3" name="Isosceles Triangle 232">
              <a:extLst>
                <a:ext uri="{FF2B5EF4-FFF2-40B4-BE49-F238E27FC236}">
                  <a16:creationId xmlns:a16="http://schemas.microsoft.com/office/drawing/2014/main" id="{FE2C3C1D-B7CE-5E2C-7580-75421F70E5CE}"/>
                </a:ext>
              </a:extLst>
            </p:cNvPr>
            <p:cNvSpPr/>
            <p:nvPr/>
          </p:nvSpPr>
          <p:spPr bwMode="auto">
            <a:xfrm>
              <a:off x="4599183" y="4472050"/>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4" name="Isosceles Triangle 233">
              <a:extLst>
                <a:ext uri="{FF2B5EF4-FFF2-40B4-BE49-F238E27FC236}">
                  <a16:creationId xmlns:a16="http://schemas.microsoft.com/office/drawing/2014/main" id="{63E9880F-F4DA-58B2-2B4C-A9171FA995C3}"/>
                </a:ext>
              </a:extLst>
            </p:cNvPr>
            <p:cNvSpPr/>
            <p:nvPr/>
          </p:nvSpPr>
          <p:spPr bwMode="auto">
            <a:xfrm>
              <a:off x="4634657" y="4472817"/>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5" name="Isosceles Triangle 234">
              <a:extLst>
                <a:ext uri="{FF2B5EF4-FFF2-40B4-BE49-F238E27FC236}">
                  <a16:creationId xmlns:a16="http://schemas.microsoft.com/office/drawing/2014/main" id="{E429C7B2-7AD6-68D6-D39A-1684ECB762A8}"/>
                </a:ext>
              </a:extLst>
            </p:cNvPr>
            <p:cNvSpPr/>
            <p:nvPr/>
          </p:nvSpPr>
          <p:spPr bwMode="auto">
            <a:xfrm>
              <a:off x="4963183"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6" name="Isosceles Triangle 235">
              <a:extLst>
                <a:ext uri="{FF2B5EF4-FFF2-40B4-BE49-F238E27FC236}">
                  <a16:creationId xmlns:a16="http://schemas.microsoft.com/office/drawing/2014/main" id="{2781516D-6C3E-A927-C281-4F1F9AC21E0C}"/>
                </a:ext>
              </a:extLst>
            </p:cNvPr>
            <p:cNvSpPr/>
            <p:nvPr/>
          </p:nvSpPr>
          <p:spPr bwMode="auto">
            <a:xfrm>
              <a:off x="4670136" y="4476238"/>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7" name="Isosceles Triangle 236">
              <a:extLst>
                <a:ext uri="{FF2B5EF4-FFF2-40B4-BE49-F238E27FC236}">
                  <a16:creationId xmlns:a16="http://schemas.microsoft.com/office/drawing/2014/main" id="{1DF03A9C-F6F5-978D-2C96-42C3FB3B72BD}"/>
                </a:ext>
              </a:extLst>
            </p:cNvPr>
            <p:cNvSpPr/>
            <p:nvPr/>
          </p:nvSpPr>
          <p:spPr bwMode="auto">
            <a:xfrm>
              <a:off x="4726757"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8" name="Isosceles Triangle 237">
              <a:extLst>
                <a:ext uri="{FF2B5EF4-FFF2-40B4-BE49-F238E27FC236}">
                  <a16:creationId xmlns:a16="http://schemas.microsoft.com/office/drawing/2014/main" id="{787E24F0-3571-E58D-386E-76100CA614DB}"/>
                </a:ext>
              </a:extLst>
            </p:cNvPr>
            <p:cNvSpPr/>
            <p:nvPr/>
          </p:nvSpPr>
          <p:spPr bwMode="auto">
            <a:xfrm>
              <a:off x="4684373" y="448984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9" name="Isosceles Triangle 238">
              <a:extLst>
                <a:ext uri="{FF2B5EF4-FFF2-40B4-BE49-F238E27FC236}">
                  <a16:creationId xmlns:a16="http://schemas.microsoft.com/office/drawing/2014/main" id="{F89A4E48-A976-B6B7-4130-2FA79C2DCEAF}"/>
                </a:ext>
              </a:extLst>
            </p:cNvPr>
            <p:cNvSpPr/>
            <p:nvPr/>
          </p:nvSpPr>
          <p:spPr bwMode="auto">
            <a:xfrm>
              <a:off x="4770353"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0" name="Isosceles Triangle 239">
              <a:extLst>
                <a:ext uri="{FF2B5EF4-FFF2-40B4-BE49-F238E27FC236}">
                  <a16:creationId xmlns:a16="http://schemas.microsoft.com/office/drawing/2014/main" id="{5CBF053E-FDFE-FFE0-FB07-82BDAC4938E9}"/>
                </a:ext>
              </a:extLst>
            </p:cNvPr>
            <p:cNvSpPr/>
            <p:nvPr/>
          </p:nvSpPr>
          <p:spPr bwMode="auto">
            <a:xfrm>
              <a:off x="4795152"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1" name="Isosceles Triangle 240">
              <a:extLst>
                <a:ext uri="{FF2B5EF4-FFF2-40B4-BE49-F238E27FC236}">
                  <a16:creationId xmlns:a16="http://schemas.microsoft.com/office/drawing/2014/main" id="{225508A3-8BAC-67A5-9E2C-E9AE71239AB5}"/>
                </a:ext>
              </a:extLst>
            </p:cNvPr>
            <p:cNvSpPr/>
            <p:nvPr/>
          </p:nvSpPr>
          <p:spPr bwMode="auto">
            <a:xfrm>
              <a:off x="4845998"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2" name="Isosceles Triangle 241">
              <a:extLst>
                <a:ext uri="{FF2B5EF4-FFF2-40B4-BE49-F238E27FC236}">
                  <a16:creationId xmlns:a16="http://schemas.microsoft.com/office/drawing/2014/main" id="{E5BA1591-368B-83B9-D194-1CD3E04EC776}"/>
                </a:ext>
              </a:extLst>
            </p:cNvPr>
            <p:cNvSpPr/>
            <p:nvPr/>
          </p:nvSpPr>
          <p:spPr bwMode="auto">
            <a:xfrm>
              <a:off x="4866992"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3" name="Isosceles Triangle 242">
              <a:extLst>
                <a:ext uri="{FF2B5EF4-FFF2-40B4-BE49-F238E27FC236}">
                  <a16:creationId xmlns:a16="http://schemas.microsoft.com/office/drawing/2014/main" id="{7E5EFC94-8DD2-D2BF-B1DA-322DFFCB0CCD}"/>
                </a:ext>
              </a:extLst>
            </p:cNvPr>
            <p:cNvSpPr/>
            <p:nvPr/>
          </p:nvSpPr>
          <p:spPr bwMode="auto">
            <a:xfrm>
              <a:off x="4899619"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4" name="Isosceles Triangle 243">
              <a:extLst>
                <a:ext uri="{FF2B5EF4-FFF2-40B4-BE49-F238E27FC236}">
                  <a16:creationId xmlns:a16="http://schemas.microsoft.com/office/drawing/2014/main" id="{522281DB-72BF-7CF6-266F-79DE84A3C169}"/>
                </a:ext>
              </a:extLst>
            </p:cNvPr>
            <p:cNvSpPr/>
            <p:nvPr/>
          </p:nvSpPr>
          <p:spPr bwMode="auto">
            <a:xfrm>
              <a:off x="4925507"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5" name="Isosceles Triangle 244">
              <a:extLst>
                <a:ext uri="{FF2B5EF4-FFF2-40B4-BE49-F238E27FC236}">
                  <a16:creationId xmlns:a16="http://schemas.microsoft.com/office/drawing/2014/main" id="{E322D37D-F923-3DC9-5F72-1B82E9EDFAB1}"/>
                </a:ext>
              </a:extLst>
            </p:cNvPr>
            <p:cNvSpPr/>
            <p:nvPr/>
          </p:nvSpPr>
          <p:spPr bwMode="auto">
            <a:xfrm>
              <a:off x="4984468"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6" name="Isosceles Triangle 245">
              <a:extLst>
                <a:ext uri="{FF2B5EF4-FFF2-40B4-BE49-F238E27FC236}">
                  <a16:creationId xmlns:a16="http://schemas.microsoft.com/office/drawing/2014/main" id="{BAD2A0EC-5BB0-3B1C-5F69-61F405606B37}"/>
                </a:ext>
              </a:extLst>
            </p:cNvPr>
            <p:cNvSpPr/>
            <p:nvPr/>
          </p:nvSpPr>
          <p:spPr bwMode="auto">
            <a:xfrm>
              <a:off x="5064190"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7" name="Isosceles Triangle 246">
              <a:extLst>
                <a:ext uri="{FF2B5EF4-FFF2-40B4-BE49-F238E27FC236}">
                  <a16:creationId xmlns:a16="http://schemas.microsoft.com/office/drawing/2014/main" id="{43D1B42E-5377-7161-5925-11F20C810A29}"/>
                </a:ext>
              </a:extLst>
            </p:cNvPr>
            <p:cNvSpPr/>
            <p:nvPr/>
          </p:nvSpPr>
          <p:spPr bwMode="auto">
            <a:xfrm>
              <a:off x="5028690"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8" name="Isosceles Triangle 247">
              <a:extLst>
                <a:ext uri="{FF2B5EF4-FFF2-40B4-BE49-F238E27FC236}">
                  <a16:creationId xmlns:a16="http://schemas.microsoft.com/office/drawing/2014/main" id="{8701AE72-1D6F-1147-0D42-6F17175B4EE6}"/>
                </a:ext>
              </a:extLst>
            </p:cNvPr>
            <p:cNvSpPr/>
            <p:nvPr/>
          </p:nvSpPr>
          <p:spPr bwMode="auto">
            <a:xfrm>
              <a:off x="5090922"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9" name="Isosceles Triangle 248">
              <a:extLst>
                <a:ext uri="{FF2B5EF4-FFF2-40B4-BE49-F238E27FC236}">
                  <a16:creationId xmlns:a16="http://schemas.microsoft.com/office/drawing/2014/main" id="{AF9FD3DF-38E6-410B-C4AD-98AC28224888}"/>
                </a:ext>
              </a:extLst>
            </p:cNvPr>
            <p:cNvSpPr/>
            <p:nvPr/>
          </p:nvSpPr>
          <p:spPr bwMode="auto">
            <a:xfrm>
              <a:off x="5118660"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0" name="Isosceles Triangle 249">
              <a:extLst>
                <a:ext uri="{FF2B5EF4-FFF2-40B4-BE49-F238E27FC236}">
                  <a16:creationId xmlns:a16="http://schemas.microsoft.com/office/drawing/2014/main" id="{26DAD5F3-285A-C00A-9260-7374AC100487}"/>
                </a:ext>
              </a:extLst>
            </p:cNvPr>
            <p:cNvSpPr/>
            <p:nvPr/>
          </p:nvSpPr>
          <p:spPr bwMode="auto">
            <a:xfrm>
              <a:off x="5148744"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1" name="Isosceles Triangle 250">
              <a:extLst>
                <a:ext uri="{FF2B5EF4-FFF2-40B4-BE49-F238E27FC236}">
                  <a16:creationId xmlns:a16="http://schemas.microsoft.com/office/drawing/2014/main" id="{F0EAA93F-2FA7-F5B7-E4AD-6BF4453EDA44}"/>
                </a:ext>
              </a:extLst>
            </p:cNvPr>
            <p:cNvSpPr/>
            <p:nvPr/>
          </p:nvSpPr>
          <p:spPr bwMode="auto">
            <a:xfrm>
              <a:off x="5173375"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2" name="Isosceles Triangle 251">
              <a:extLst>
                <a:ext uri="{FF2B5EF4-FFF2-40B4-BE49-F238E27FC236}">
                  <a16:creationId xmlns:a16="http://schemas.microsoft.com/office/drawing/2014/main" id="{F4BBE10F-4045-115B-D205-EA9DE06CC714}"/>
                </a:ext>
              </a:extLst>
            </p:cNvPr>
            <p:cNvSpPr/>
            <p:nvPr/>
          </p:nvSpPr>
          <p:spPr bwMode="auto">
            <a:xfrm>
              <a:off x="5195077"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3" name="Isosceles Triangle 252">
              <a:extLst>
                <a:ext uri="{FF2B5EF4-FFF2-40B4-BE49-F238E27FC236}">
                  <a16:creationId xmlns:a16="http://schemas.microsoft.com/office/drawing/2014/main" id="{70D5AA39-F5F5-0F0E-EE43-137F52677629}"/>
                </a:ext>
              </a:extLst>
            </p:cNvPr>
            <p:cNvSpPr/>
            <p:nvPr/>
          </p:nvSpPr>
          <p:spPr bwMode="auto">
            <a:xfrm>
              <a:off x="5222546"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4" name="Isosceles Triangle 253">
              <a:extLst>
                <a:ext uri="{FF2B5EF4-FFF2-40B4-BE49-F238E27FC236}">
                  <a16:creationId xmlns:a16="http://schemas.microsoft.com/office/drawing/2014/main" id="{D7F7B7CC-ABBC-8BE3-44E0-0A4C3AAE8D55}"/>
                </a:ext>
              </a:extLst>
            </p:cNvPr>
            <p:cNvSpPr/>
            <p:nvPr/>
          </p:nvSpPr>
          <p:spPr bwMode="auto">
            <a:xfrm>
              <a:off x="5247345"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5" name="Isosceles Triangle 254">
              <a:extLst>
                <a:ext uri="{FF2B5EF4-FFF2-40B4-BE49-F238E27FC236}">
                  <a16:creationId xmlns:a16="http://schemas.microsoft.com/office/drawing/2014/main" id="{638446AF-3702-D310-1189-090389D06EF6}"/>
                </a:ext>
              </a:extLst>
            </p:cNvPr>
            <p:cNvSpPr/>
            <p:nvPr/>
          </p:nvSpPr>
          <p:spPr bwMode="auto">
            <a:xfrm>
              <a:off x="5298137"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6" name="Isosceles Triangle 255">
              <a:extLst>
                <a:ext uri="{FF2B5EF4-FFF2-40B4-BE49-F238E27FC236}">
                  <a16:creationId xmlns:a16="http://schemas.microsoft.com/office/drawing/2014/main" id="{54062BA9-A363-251D-8EC8-DA9F12BDC09F}"/>
                </a:ext>
              </a:extLst>
            </p:cNvPr>
            <p:cNvSpPr/>
            <p:nvPr/>
          </p:nvSpPr>
          <p:spPr bwMode="auto">
            <a:xfrm>
              <a:off x="5322233"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8" name="Isosceles Triangle 255">
              <a:extLst>
                <a:ext uri="{FF2B5EF4-FFF2-40B4-BE49-F238E27FC236}">
                  <a16:creationId xmlns:a16="http://schemas.microsoft.com/office/drawing/2014/main" id="{F41BF63C-8ACE-7FA7-F0F4-F674A321F6D1}"/>
                </a:ext>
              </a:extLst>
            </p:cNvPr>
            <p:cNvSpPr/>
            <p:nvPr/>
          </p:nvSpPr>
          <p:spPr bwMode="auto">
            <a:xfrm>
              <a:off x="5361346"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9" name="Isosceles Triangle 255">
              <a:extLst>
                <a:ext uri="{FF2B5EF4-FFF2-40B4-BE49-F238E27FC236}">
                  <a16:creationId xmlns:a16="http://schemas.microsoft.com/office/drawing/2014/main" id="{67E05906-94E6-028C-213B-E64FC558A3A0}"/>
                </a:ext>
              </a:extLst>
            </p:cNvPr>
            <p:cNvSpPr/>
            <p:nvPr/>
          </p:nvSpPr>
          <p:spPr bwMode="auto">
            <a:xfrm>
              <a:off x="5446676" y="4502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266" name="TextBox 265">
            <a:extLst>
              <a:ext uri="{FF2B5EF4-FFF2-40B4-BE49-F238E27FC236}">
                <a16:creationId xmlns:a16="http://schemas.microsoft.com/office/drawing/2014/main" id="{B7B6A29B-ECF6-57A1-742C-4F1CACC81A01}"/>
              </a:ext>
            </a:extLst>
          </p:cNvPr>
          <p:cNvSpPr txBox="1"/>
          <p:nvPr/>
        </p:nvSpPr>
        <p:spPr bwMode="auto">
          <a:xfrm>
            <a:off x="4119462" y="3884986"/>
            <a:ext cx="4956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accent1"/>
                </a:solidFill>
                <a:latin typeface="Calibri" panose="020F0502020204030204" pitchFamily="34" charset="0"/>
              </a:rPr>
              <a:t>52%</a:t>
            </a:r>
          </a:p>
        </p:txBody>
      </p:sp>
      <p:sp>
        <p:nvSpPr>
          <p:cNvPr id="267" name="TextBox 266">
            <a:extLst>
              <a:ext uri="{FF2B5EF4-FFF2-40B4-BE49-F238E27FC236}">
                <a16:creationId xmlns:a16="http://schemas.microsoft.com/office/drawing/2014/main" id="{930D0E06-A1FF-19E9-DAC7-C65611F3DE86}"/>
              </a:ext>
            </a:extLst>
          </p:cNvPr>
          <p:cNvSpPr txBox="1"/>
          <p:nvPr/>
        </p:nvSpPr>
        <p:spPr bwMode="auto">
          <a:xfrm>
            <a:off x="4940443" y="3959032"/>
            <a:ext cx="4956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accent1"/>
                </a:solidFill>
                <a:latin typeface="Calibri" panose="020F0502020204030204" pitchFamily="34" charset="0"/>
              </a:rPr>
              <a:t>50%</a:t>
            </a:r>
          </a:p>
        </p:txBody>
      </p:sp>
      <p:sp>
        <p:nvSpPr>
          <p:cNvPr id="268" name="TextBox 267">
            <a:extLst>
              <a:ext uri="{FF2B5EF4-FFF2-40B4-BE49-F238E27FC236}">
                <a16:creationId xmlns:a16="http://schemas.microsoft.com/office/drawing/2014/main" id="{423B2D60-D7CE-6B6B-1910-738A115570C8}"/>
              </a:ext>
            </a:extLst>
          </p:cNvPr>
          <p:cNvSpPr txBox="1"/>
          <p:nvPr/>
        </p:nvSpPr>
        <p:spPr bwMode="auto">
          <a:xfrm>
            <a:off x="4249197" y="4487434"/>
            <a:ext cx="4988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accent3"/>
                </a:solidFill>
                <a:latin typeface="Calibri" panose="020F0502020204030204" pitchFamily="34" charset="0"/>
              </a:rPr>
              <a:t>41%</a:t>
            </a:r>
          </a:p>
        </p:txBody>
      </p:sp>
      <p:sp>
        <p:nvSpPr>
          <p:cNvPr id="269" name="TextBox 268">
            <a:extLst>
              <a:ext uri="{FF2B5EF4-FFF2-40B4-BE49-F238E27FC236}">
                <a16:creationId xmlns:a16="http://schemas.microsoft.com/office/drawing/2014/main" id="{877A3C66-89C6-12F6-CDA2-E72452AA9A51}"/>
              </a:ext>
            </a:extLst>
          </p:cNvPr>
          <p:cNvSpPr txBox="1"/>
          <p:nvPr/>
        </p:nvSpPr>
        <p:spPr bwMode="auto">
          <a:xfrm>
            <a:off x="5020360" y="4515695"/>
            <a:ext cx="4988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accent3"/>
                </a:solidFill>
                <a:latin typeface="Calibri" panose="020F0502020204030204" pitchFamily="34" charset="0"/>
              </a:rPr>
              <a:t>39%</a:t>
            </a:r>
          </a:p>
        </p:txBody>
      </p:sp>
      <p:cxnSp>
        <p:nvCxnSpPr>
          <p:cNvPr id="270" name="Straight Connector 269">
            <a:extLst>
              <a:ext uri="{FF2B5EF4-FFF2-40B4-BE49-F238E27FC236}">
                <a16:creationId xmlns:a16="http://schemas.microsoft.com/office/drawing/2014/main" id="{ECA23A75-80C9-323F-909E-24B76E310571}"/>
              </a:ext>
            </a:extLst>
          </p:cNvPr>
          <p:cNvCxnSpPr>
            <a:cxnSpLocks/>
          </p:cNvCxnSpPr>
          <p:nvPr/>
        </p:nvCxnSpPr>
        <p:spPr bwMode="auto">
          <a:xfrm flipV="1">
            <a:off x="9719033" y="3673787"/>
            <a:ext cx="0" cy="1775243"/>
          </a:xfrm>
          <a:prstGeom prst="line">
            <a:avLst/>
          </a:prstGeom>
          <a:noFill/>
          <a:ln w="28575" cap="flat" cmpd="sng" algn="ctr">
            <a:solidFill>
              <a:schemeClr val="tx2"/>
            </a:solidFill>
            <a:prstDash val="sysDash"/>
            <a:round/>
            <a:headEnd type="none" w="med" len="med"/>
            <a:tailEnd type="none" w="med" len="med"/>
          </a:ln>
          <a:effectLst/>
        </p:spPr>
      </p:cxnSp>
      <p:cxnSp>
        <p:nvCxnSpPr>
          <p:cNvPr id="271" name="Straight Connector 270">
            <a:extLst>
              <a:ext uri="{FF2B5EF4-FFF2-40B4-BE49-F238E27FC236}">
                <a16:creationId xmlns:a16="http://schemas.microsoft.com/office/drawing/2014/main" id="{7E3313C9-3569-EA0A-3AB0-9F9162CE47C0}"/>
              </a:ext>
            </a:extLst>
          </p:cNvPr>
          <p:cNvCxnSpPr>
            <a:cxnSpLocks/>
          </p:cNvCxnSpPr>
          <p:nvPr/>
        </p:nvCxnSpPr>
        <p:spPr bwMode="auto">
          <a:xfrm flipV="1">
            <a:off x="10462491" y="3786755"/>
            <a:ext cx="0" cy="1662275"/>
          </a:xfrm>
          <a:prstGeom prst="line">
            <a:avLst/>
          </a:prstGeom>
          <a:noFill/>
          <a:ln w="28575" cap="flat" cmpd="sng" algn="ctr">
            <a:solidFill>
              <a:schemeClr val="tx2"/>
            </a:solidFill>
            <a:prstDash val="sysDash"/>
            <a:round/>
            <a:headEnd type="none" w="med" len="med"/>
            <a:tailEnd type="none" w="med" len="med"/>
          </a:ln>
          <a:effectLst/>
        </p:spPr>
      </p:cxnSp>
      <p:sp>
        <p:nvSpPr>
          <p:cNvPr id="274" name="TextBox 273">
            <a:extLst>
              <a:ext uri="{FF2B5EF4-FFF2-40B4-BE49-F238E27FC236}">
                <a16:creationId xmlns:a16="http://schemas.microsoft.com/office/drawing/2014/main" id="{28DB0D86-F942-61D3-7741-5467FC26B03A}"/>
              </a:ext>
            </a:extLst>
          </p:cNvPr>
          <p:cNvSpPr txBox="1"/>
          <p:nvPr/>
        </p:nvSpPr>
        <p:spPr bwMode="auto">
          <a:xfrm>
            <a:off x="7780615" y="5734218"/>
            <a:ext cx="2384981"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Mo</a:t>
            </a:r>
          </a:p>
        </p:txBody>
      </p:sp>
      <p:sp>
        <p:nvSpPr>
          <p:cNvPr id="275" name="Freeform: Shape 274">
            <a:extLst>
              <a:ext uri="{FF2B5EF4-FFF2-40B4-BE49-F238E27FC236}">
                <a16:creationId xmlns:a16="http://schemas.microsoft.com/office/drawing/2014/main" id="{F05A272C-15C6-F9C9-19B0-BC910658563F}"/>
              </a:ext>
            </a:extLst>
          </p:cNvPr>
          <p:cNvSpPr/>
          <p:nvPr/>
        </p:nvSpPr>
        <p:spPr bwMode="auto">
          <a:xfrm>
            <a:off x="6737777" y="3111198"/>
            <a:ext cx="4475181" cy="2350546"/>
          </a:xfrm>
          <a:custGeom>
            <a:avLst/>
            <a:gdLst>
              <a:gd name="connsiteX0" fmla="*/ 0 w 4475181"/>
              <a:gd name="connsiteY0" fmla="*/ 0 h 2350546"/>
              <a:gd name="connsiteX1" fmla="*/ 0 w 4475181"/>
              <a:gd name="connsiteY1" fmla="*/ 2350546 h 2350546"/>
              <a:gd name="connsiteX2" fmla="*/ 4475181 w 4475181"/>
              <a:gd name="connsiteY2" fmla="*/ 2350546 h 2350546"/>
            </a:gdLst>
            <a:ahLst/>
            <a:cxnLst>
              <a:cxn ang="0">
                <a:pos x="connsiteX0" y="connsiteY0"/>
              </a:cxn>
              <a:cxn ang="0">
                <a:pos x="connsiteX1" y="connsiteY1"/>
              </a:cxn>
              <a:cxn ang="0">
                <a:pos x="connsiteX2" y="connsiteY2"/>
              </a:cxn>
            </a:cxnLst>
            <a:rect l="l" t="t" r="r" b="b"/>
            <a:pathLst>
              <a:path w="4475181" h="2350546">
                <a:moveTo>
                  <a:pt x="0" y="0"/>
                </a:moveTo>
                <a:lnTo>
                  <a:pt x="0" y="2350546"/>
                </a:lnTo>
                <a:lnTo>
                  <a:pt x="4475181" y="2350546"/>
                </a:lnTo>
              </a:path>
            </a:pathLst>
          </a:custGeom>
          <a:noFill/>
          <a:ln w="28575">
            <a:solidFill>
              <a:schemeClr val="bg1"/>
            </a:solidFill>
            <a:miter lim="800000"/>
            <a:headEnd/>
            <a:tailEnd/>
          </a:ln>
        </p:spPr>
        <p:txBody>
          <a:bodyPr rtlCol="0" anchor="ctr"/>
          <a:lstStyle/>
          <a:p>
            <a:pPr algn="ctr"/>
            <a:endParaRPr lang="en-US"/>
          </a:p>
        </p:txBody>
      </p:sp>
      <p:grpSp>
        <p:nvGrpSpPr>
          <p:cNvPr id="276" name="Group 275">
            <a:extLst>
              <a:ext uri="{FF2B5EF4-FFF2-40B4-BE49-F238E27FC236}">
                <a16:creationId xmlns:a16="http://schemas.microsoft.com/office/drawing/2014/main" id="{DFA32E89-1D46-60BC-A169-7F5831269A9C}"/>
              </a:ext>
            </a:extLst>
          </p:cNvPr>
          <p:cNvGrpSpPr/>
          <p:nvPr/>
        </p:nvGrpSpPr>
        <p:grpSpPr>
          <a:xfrm>
            <a:off x="6656861" y="3111106"/>
            <a:ext cx="84038" cy="2345795"/>
            <a:chOff x="2966742" y="1780674"/>
            <a:chExt cx="93306" cy="3145988"/>
          </a:xfrm>
        </p:grpSpPr>
        <p:cxnSp>
          <p:nvCxnSpPr>
            <p:cNvPr id="277" name="Straight Connector 276">
              <a:extLst>
                <a:ext uri="{FF2B5EF4-FFF2-40B4-BE49-F238E27FC236}">
                  <a16:creationId xmlns:a16="http://schemas.microsoft.com/office/drawing/2014/main" id="{4EDC973E-02DF-BB82-19F4-F78B510EFD27}"/>
                </a:ext>
              </a:extLst>
            </p:cNvPr>
            <p:cNvCxnSpPr>
              <a:cxnSpLocks/>
            </p:cNvCxnSpPr>
            <p:nvPr/>
          </p:nvCxnSpPr>
          <p:spPr bwMode="auto">
            <a:xfrm>
              <a:off x="2966742" y="1780674"/>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278" name="Straight Connector 277">
              <a:extLst>
                <a:ext uri="{FF2B5EF4-FFF2-40B4-BE49-F238E27FC236}">
                  <a16:creationId xmlns:a16="http://schemas.microsoft.com/office/drawing/2014/main" id="{6C2D24D7-4738-2E55-0BD0-42773D445767}"/>
                </a:ext>
              </a:extLst>
            </p:cNvPr>
            <p:cNvCxnSpPr>
              <a:cxnSpLocks/>
            </p:cNvCxnSpPr>
            <p:nvPr/>
          </p:nvCxnSpPr>
          <p:spPr bwMode="auto">
            <a:xfrm>
              <a:off x="2966742" y="2409872"/>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BA8D1766-FE1A-D6D3-7253-65BDE62E826D}"/>
                </a:ext>
              </a:extLst>
            </p:cNvPr>
            <p:cNvCxnSpPr>
              <a:cxnSpLocks/>
            </p:cNvCxnSpPr>
            <p:nvPr/>
          </p:nvCxnSpPr>
          <p:spPr bwMode="auto">
            <a:xfrm>
              <a:off x="2966742" y="3039070"/>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3DD2FA96-041A-0E5C-DB2F-74916E32818B}"/>
                </a:ext>
              </a:extLst>
            </p:cNvPr>
            <p:cNvCxnSpPr>
              <a:cxnSpLocks/>
            </p:cNvCxnSpPr>
            <p:nvPr/>
          </p:nvCxnSpPr>
          <p:spPr bwMode="auto">
            <a:xfrm>
              <a:off x="2966742" y="3668268"/>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281" name="Straight Connector 280">
              <a:extLst>
                <a:ext uri="{FF2B5EF4-FFF2-40B4-BE49-F238E27FC236}">
                  <a16:creationId xmlns:a16="http://schemas.microsoft.com/office/drawing/2014/main" id="{9E2AEE0C-6867-27E3-9583-FA7015F95BF7}"/>
                </a:ext>
              </a:extLst>
            </p:cNvPr>
            <p:cNvCxnSpPr>
              <a:cxnSpLocks/>
            </p:cNvCxnSpPr>
            <p:nvPr/>
          </p:nvCxnSpPr>
          <p:spPr bwMode="auto">
            <a:xfrm>
              <a:off x="2966742" y="4297466"/>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282" name="Straight Connector 281">
              <a:extLst>
                <a:ext uri="{FF2B5EF4-FFF2-40B4-BE49-F238E27FC236}">
                  <a16:creationId xmlns:a16="http://schemas.microsoft.com/office/drawing/2014/main" id="{A37B2BB2-D51E-114D-54D8-E7C8CF466CCA}"/>
                </a:ext>
              </a:extLst>
            </p:cNvPr>
            <p:cNvCxnSpPr>
              <a:cxnSpLocks/>
            </p:cNvCxnSpPr>
            <p:nvPr/>
          </p:nvCxnSpPr>
          <p:spPr bwMode="auto">
            <a:xfrm>
              <a:off x="2966742" y="4926662"/>
              <a:ext cx="93306" cy="0"/>
            </a:xfrm>
            <a:prstGeom prst="line">
              <a:avLst/>
            </a:prstGeom>
            <a:noFill/>
            <a:ln w="28575" cap="flat" cmpd="sng" algn="ctr">
              <a:solidFill>
                <a:schemeClr val="bg1"/>
              </a:solidFill>
              <a:prstDash val="solid"/>
              <a:round/>
              <a:headEnd type="none" w="med" len="med"/>
              <a:tailEnd type="none" w="med" len="med"/>
            </a:ln>
            <a:effectLst/>
          </p:spPr>
        </p:cxnSp>
      </p:grpSp>
      <p:sp>
        <p:nvSpPr>
          <p:cNvPr id="283" name="TextBox 282">
            <a:extLst>
              <a:ext uri="{FF2B5EF4-FFF2-40B4-BE49-F238E27FC236}">
                <a16:creationId xmlns:a16="http://schemas.microsoft.com/office/drawing/2014/main" id="{DAC9F612-6715-31C2-E570-BD1733734D68}"/>
              </a:ext>
            </a:extLst>
          </p:cNvPr>
          <p:cNvSpPr txBox="1"/>
          <p:nvPr/>
        </p:nvSpPr>
        <p:spPr bwMode="auto">
          <a:xfrm>
            <a:off x="6247810" y="2955211"/>
            <a:ext cx="458779" cy="25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284" name="TextBox 283">
            <a:extLst>
              <a:ext uri="{FF2B5EF4-FFF2-40B4-BE49-F238E27FC236}">
                <a16:creationId xmlns:a16="http://schemas.microsoft.com/office/drawing/2014/main" id="{44627F2D-7818-C123-0D34-39C870C0409D}"/>
              </a:ext>
            </a:extLst>
          </p:cNvPr>
          <p:cNvSpPr txBox="1"/>
          <p:nvPr/>
        </p:nvSpPr>
        <p:spPr bwMode="auto">
          <a:xfrm>
            <a:off x="6339181" y="3420010"/>
            <a:ext cx="367408" cy="25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285" name="TextBox 284">
            <a:extLst>
              <a:ext uri="{FF2B5EF4-FFF2-40B4-BE49-F238E27FC236}">
                <a16:creationId xmlns:a16="http://schemas.microsoft.com/office/drawing/2014/main" id="{46880F2E-598C-8F09-71E6-7BF1929CA6BE}"/>
              </a:ext>
            </a:extLst>
          </p:cNvPr>
          <p:cNvSpPr txBox="1"/>
          <p:nvPr/>
        </p:nvSpPr>
        <p:spPr bwMode="auto">
          <a:xfrm>
            <a:off x="6354264" y="3895312"/>
            <a:ext cx="367408" cy="25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286" name="TextBox 285">
            <a:extLst>
              <a:ext uri="{FF2B5EF4-FFF2-40B4-BE49-F238E27FC236}">
                <a16:creationId xmlns:a16="http://schemas.microsoft.com/office/drawing/2014/main" id="{1E821087-CD11-F939-5F0D-D889B0D5BF75}"/>
              </a:ext>
            </a:extLst>
          </p:cNvPr>
          <p:cNvSpPr txBox="1"/>
          <p:nvPr/>
        </p:nvSpPr>
        <p:spPr bwMode="auto">
          <a:xfrm>
            <a:off x="6354264" y="4364751"/>
            <a:ext cx="367408" cy="25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287" name="TextBox 286">
            <a:extLst>
              <a:ext uri="{FF2B5EF4-FFF2-40B4-BE49-F238E27FC236}">
                <a16:creationId xmlns:a16="http://schemas.microsoft.com/office/drawing/2014/main" id="{9992C826-5EE1-BDD9-0700-982727541300}"/>
              </a:ext>
            </a:extLst>
          </p:cNvPr>
          <p:cNvSpPr txBox="1"/>
          <p:nvPr/>
        </p:nvSpPr>
        <p:spPr bwMode="auto">
          <a:xfrm>
            <a:off x="6357627" y="4834324"/>
            <a:ext cx="367408" cy="25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288" name="TextBox 287">
            <a:extLst>
              <a:ext uri="{FF2B5EF4-FFF2-40B4-BE49-F238E27FC236}">
                <a16:creationId xmlns:a16="http://schemas.microsoft.com/office/drawing/2014/main" id="{7FC7A89E-C5CE-50F2-5443-64E8C4CAC685}"/>
              </a:ext>
            </a:extLst>
          </p:cNvPr>
          <p:cNvSpPr txBox="1"/>
          <p:nvPr/>
        </p:nvSpPr>
        <p:spPr bwMode="auto">
          <a:xfrm>
            <a:off x="6448997" y="5303756"/>
            <a:ext cx="276037" cy="25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289" name="TextBox 288">
            <a:extLst>
              <a:ext uri="{FF2B5EF4-FFF2-40B4-BE49-F238E27FC236}">
                <a16:creationId xmlns:a16="http://schemas.microsoft.com/office/drawing/2014/main" id="{44BB5E52-C4C0-76CB-F73D-8B0CA8771013}"/>
              </a:ext>
            </a:extLst>
          </p:cNvPr>
          <p:cNvSpPr txBox="1"/>
          <p:nvPr/>
        </p:nvSpPr>
        <p:spPr bwMode="auto">
          <a:xfrm rot="16200000">
            <a:off x="5817816" y="4096880"/>
            <a:ext cx="8146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OS (%)</a:t>
            </a:r>
          </a:p>
        </p:txBody>
      </p:sp>
      <p:grpSp>
        <p:nvGrpSpPr>
          <p:cNvPr id="343" name="Group 342">
            <a:extLst>
              <a:ext uri="{FF2B5EF4-FFF2-40B4-BE49-F238E27FC236}">
                <a16:creationId xmlns:a16="http://schemas.microsoft.com/office/drawing/2014/main" id="{C3306E9D-0B36-9838-C6B8-5FCC7E084997}"/>
              </a:ext>
            </a:extLst>
          </p:cNvPr>
          <p:cNvGrpSpPr/>
          <p:nvPr/>
        </p:nvGrpSpPr>
        <p:grpSpPr>
          <a:xfrm>
            <a:off x="11047496" y="2849496"/>
            <a:ext cx="776631" cy="523220"/>
            <a:chOff x="4663111" y="3250856"/>
            <a:chExt cx="776631" cy="523220"/>
          </a:xfrm>
        </p:grpSpPr>
        <p:sp>
          <p:nvSpPr>
            <p:cNvPr id="344" name="TextBox 343">
              <a:extLst>
                <a:ext uri="{FF2B5EF4-FFF2-40B4-BE49-F238E27FC236}">
                  <a16:creationId xmlns:a16="http://schemas.microsoft.com/office/drawing/2014/main" id="{B9413C2D-53C7-31B9-D025-65D02722029E}"/>
                </a:ext>
              </a:extLst>
            </p:cNvPr>
            <p:cNvSpPr txBox="1"/>
            <p:nvPr/>
          </p:nvSpPr>
          <p:spPr bwMode="auto">
            <a:xfrm>
              <a:off x="4864263" y="3250856"/>
              <a:ext cx="5754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Aft>
                  <a:spcPct val="0"/>
                </a:spcAft>
                <a:buClrTx/>
                <a:buFontTx/>
                <a:buNone/>
              </a:pPr>
              <a:r>
                <a:rPr lang="en-US" sz="1400" b="0" dirty="0">
                  <a:solidFill>
                    <a:schemeClr val="bg1"/>
                  </a:solidFill>
                  <a:latin typeface="Calibri" panose="020F0502020204030204" pitchFamily="34" charset="0"/>
                </a:rPr>
                <a:t>NIVO</a:t>
              </a:r>
            </a:p>
            <a:p>
              <a:pPr>
                <a:lnSpc>
                  <a:spcPct val="100000"/>
                </a:lnSpc>
                <a:spcAft>
                  <a:spcPct val="0"/>
                </a:spcAft>
                <a:buClrTx/>
                <a:buFontTx/>
                <a:buNone/>
              </a:pPr>
              <a:r>
                <a:rPr lang="en-US" sz="1400" b="0" dirty="0">
                  <a:solidFill>
                    <a:schemeClr val="bg1"/>
                  </a:solidFill>
                  <a:latin typeface="Calibri" panose="020F0502020204030204" pitchFamily="34" charset="0"/>
                </a:rPr>
                <a:t>IPI</a:t>
              </a:r>
            </a:p>
          </p:txBody>
        </p:sp>
        <p:cxnSp>
          <p:nvCxnSpPr>
            <p:cNvPr id="345" name="Straight Connector 344">
              <a:extLst>
                <a:ext uri="{FF2B5EF4-FFF2-40B4-BE49-F238E27FC236}">
                  <a16:creationId xmlns:a16="http://schemas.microsoft.com/office/drawing/2014/main" id="{8B4104C7-F7A2-11DA-9C9C-75A43EE0E171}"/>
                </a:ext>
              </a:extLst>
            </p:cNvPr>
            <p:cNvCxnSpPr/>
            <p:nvPr/>
          </p:nvCxnSpPr>
          <p:spPr bwMode="auto">
            <a:xfrm>
              <a:off x="4663111" y="3407015"/>
              <a:ext cx="224828" cy="0"/>
            </a:xfrm>
            <a:prstGeom prst="line">
              <a:avLst/>
            </a:prstGeom>
            <a:noFill/>
            <a:ln w="28575" cap="flat" cmpd="sng" algn="ctr">
              <a:solidFill>
                <a:schemeClr val="accent1"/>
              </a:solidFill>
              <a:prstDash val="solid"/>
              <a:round/>
              <a:headEnd type="none" w="med" len="med"/>
              <a:tailEnd type="none" w="med" len="med"/>
            </a:ln>
            <a:effectLst/>
          </p:spPr>
        </p:cxnSp>
        <p:cxnSp>
          <p:nvCxnSpPr>
            <p:cNvPr id="346" name="Straight Connector 345">
              <a:extLst>
                <a:ext uri="{FF2B5EF4-FFF2-40B4-BE49-F238E27FC236}">
                  <a16:creationId xmlns:a16="http://schemas.microsoft.com/office/drawing/2014/main" id="{60050BFA-1DCB-B35C-9165-F0503FB246CD}"/>
                </a:ext>
              </a:extLst>
            </p:cNvPr>
            <p:cNvCxnSpPr/>
            <p:nvPr/>
          </p:nvCxnSpPr>
          <p:spPr bwMode="auto">
            <a:xfrm>
              <a:off x="4669412" y="3618785"/>
              <a:ext cx="224828" cy="0"/>
            </a:xfrm>
            <a:prstGeom prst="line">
              <a:avLst/>
            </a:prstGeom>
            <a:noFill/>
            <a:ln w="28575" cap="flat" cmpd="sng" algn="ctr">
              <a:solidFill>
                <a:schemeClr val="accent3"/>
              </a:solidFill>
              <a:prstDash val="solid"/>
              <a:round/>
              <a:headEnd type="none" w="med" len="med"/>
              <a:tailEnd type="none" w="med" len="med"/>
            </a:ln>
            <a:effectLst/>
          </p:spPr>
        </p:cxnSp>
        <p:sp>
          <p:nvSpPr>
            <p:cNvPr id="347" name="Isosceles Triangle 346">
              <a:extLst>
                <a:ext uri="{FF2B5EF4-FFF2-40B4-BE49-F238E27FC236}">
                  <a16:creationId xmlns:a16="http://schemas.microsoft.com/office/drawing/2014/main" id="{B0E42541-7B4A-0598-9666-2EAF474728A1}"/>
                </a:ext>
              </a:extLst>
            </p:cNvPr>
            <p:cNvSpPr/>
            <p:nvPr/>
          </p:nvSpPr>
          <p:spPr bwMode="auto">
            <a:xfrm>
              <a:off x="4718258" y="3350732"/>
              <a:ext cx="111275" cy="95927"/>
            </a:xfrm>
            <a:prstGeom prst="triangle">
              <a:avLst/>
            </a:prstGeom>
            <a:noFill/>
            <a:ln w="28575">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8" name="Oval 347">
              <a:extLst>
                <a:ext uri="{FF2B5EF4-FFF2-40B4-BE49-F238E27FC236}">
                  <a16:creationId xmlns:a16="http://schemas.microsoft.com/office/drawing/2014/main" id="{622C34F8-B0F6-A59A-1257-29D77C0BF80C}"/>
                </a:ext>
              </a:extLst>
            </p:cNvPr>
            <p:cNvSpPr/>
            <p:nvPr/>
          </p:nvSpPr>
          <p:spPr bwMode="auto">
            <a:xfrm>
              <a:off x="4731306" y="3569518"/>
              <a:ext cx="95928" cy="95928"/>
            </a:xfrm>
            <a:prstGeom prst="ellipse">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497" name="Group 496">
            <a:extLst>
              <a:ext uri="{FF2B5EF4-FFF2-40B4-BE49-F238E27FC236}">
                <a16:creationId xmlns:a16="http://schemas.microsoft.com/office/drawing/2014/main" id="{32801F69-2864-5C5C-DC45-0E092FCE2311}"/>
              </a:ext>
            </a:extLst>
          </p:cNvPr>
          <p:cNvGrpSpPr/>
          <p:nvPr/>
        </p:nvGrpSpPr>
        <p:grpSpPr>
          <a:xfrm>
            <a:off x="6786437" y="3066534"/>
            <a:ext cx="4274108" cy="767297"/>
            <a:chOff x="6786437" y="3066534"/>
            <a:chExt cx="4274108" cy="767297"/>
          </a:xfrm>
        </p:grpSpPr>
        <p:sp>
          <p:nvSpPr>
            <p:cNvPr id="414" name="Isosceles Triangle 193">
              <a:extLst>
                <a:ext uri="{FF2B5EF4-FFF2-40B4-BE49-F238E27FC236}">
                  <a16:creationId xmlns:a16="http://schemas.microsoft.com/office/drawing/2014/main" id="{36FA3623-4E37-09B0-8368-8B024B0240A3}"/>
                </a:ext>
              </a:extLst>
            </p:cNvPr>
            <p:cNvSpPr/>
            <p:nvPr/>
          </p:nvSpPr>
          <p:spPr bwMode="auto">
            <a:xfrm>
              <a:off x="7066432" y="3082313"/>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5" name="Isosceles Triangle 194">
              <a:extLst>
                <a:ext uri="{FF2B5EF4-FFF2-40B4-BE49-F238E27FC236}">
                  <a16:creationId xmlns:a16="http://schemas.microsoft.com/office/drawing/2014/main" id="{2AB73F63-D6F9-31F8-2C7E-EF39EE4865C4}"/>
                </a:ext>
              </a:extLst>
            </p:cNvPr>
            <p:cNvSpPr/>
            <p:nvPr/>
          </p:nvSpPr>
          <p:spPr bwMode="auto">
            <a:xfrm>
              <a:off x="6786437" y="3066534"/>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6" name="Isosceles Triangle 195">
              <a:extLst>
                <a:ext uri="{FF2B5EF4-FFF2-40B4-BE49-F238E27FC236}">
                  <a16:creationId xmlns:a16="http://schemas.microsoft.com/office/drawing/2014/main" id="{BA961F0F-38E8-F45D-EC01-095F9A7611CA}"/>
                </a:ext>
              </a:extLst>
            </p:cNvPr>
            <p:cNvSpPr/>
            <p:nvPr/>
          </p:nvSpPr>
          <p:spPr bwMode="auto">
            <a:xfrm>
              <a:off x="7127440" y="3101655"/>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7" name="Isosceles Triangle 196">
              <a:extLst>
                <a:ext uri="{FF2B5EF4-FFF2-40B4-BE49-F238E27FC236}">
                  <a16:creationId xmlns:a16="http://schemas.microsoft.com/office/drawing/2014/main" id="{3E0A44BA-41AC-04D3-F4ED-EAAE0804379B}"/>
                </a:ext>
              </a:extLst>
            </p:cNvPr>
            <p:cNvSpPr/>
            <p:nvPr/>
          </p:nvSpPr>
          <p:spPr bwMode="auto">
            <a:xfrm>
              <a:off x="7281534" y="3136681"/>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8" name="Isosceles Triangle 197">
              <a:extLst>
                <a:ext uri="{FF2B5EF4-FFF2-40B4-BE49-F238E27FC236}">
                  <a16:creationId xmlns:a16="http://schemas.microsoft.com/office/drawing/2014/main" id="{69BC1F84-8DF3-9DA1-EED6-8E54E16D4C34}"/>
                </a:ext>
              </a:extLst>
            </p:cNvPr>
            <p:cNvSpPr/>
            <p:nvPr/>
          </p:nvSpPr>
          <p:spPr bwMode="auto">
            <a:xfrm>
              <a:off x="7363523" y="316129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9" name="Isosceles Triangle 198">
              <a:extLst>
                <a:ext uri="{FF2B5EF4-FFF2-40B4-BE49-F238E27FC236}">
                  <a16:creationId xmlns:a16="http://schemas.microsoft.com/office/drawing/2014/main" id="{F76EC627-2854-2FA6-D080-7371D5F22C00}"/>
                </a:ext>
              </a:extLst>
            </p:cNvPr>
            <p:cNvSpPr/>
            <p:nvPr/>
          </p:nvSpPr>
          <p:spPr bwMode="auto">
            <a:xfrm>
              <a:off x="7244049" y="3123821"/>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0" name="Isosceles Triangle 199">
              <a:extLst>
                <a:ext uri="{FF2B5EF4-FFF2-40B4-BE49-F238E27FC236}">
                  <a16:creationId xmlns:a16="http://schemas.microsoft.com/office/drawing/2014/main" id="{C4858D82-EF43-6446-E309-E1BEF66964BE}"/>
                </a:ext>
              </a:extLst>
            </p:cNvPr>
            <p:cNvSpPr/>
            <p:nvPr/>
          </p:nvSpPr>
          <p:spPr bwMode="auto">
            <a:xfrm>
              <a:off x="7401574" y="3168158"/>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1" name="Isosceles Triangle 200">
              <a:extLst>
                <a:ext uri="{FF2B5EF4-FFF2-40B4-BE49-F238E27FC236}">
                  <a16:creationId xmlns:a16="http://schemas.microsoft.com/office/drawing/2014/main" id="{10323D8A-CC1F-3DF1-61B9-50C0F5F4EF03}"/>
                </a:ext>
              </a:extLst>
            </p:cNvPr>
            <p:cNvSpPr/>
            <p:nvPr/>
          </p:nvSpPr>
          <p:spPr bwMode="auto">
            <a:xfrm>
              <a:off x="7742451" y="324946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2" name="Isosceles Triangle 201">
              <a:extLst>
                <a:ext uri="{FF2B5EF4-FFF2-40B4-BE49-F238E27FC236}">
                  <a16:creationId xmlns:a16="http://schemas.microsoft.com/office/drawing/2014/main" id="{F9BFB686-465A-FBD3-A05C-7B54F2389771}"/>
                </a:ext>
              </a:extLst>
            </p:cNvPr>
            <p:cNvSpPr/>
            <p:nvPr/>
          </p:nvSpPr>
          <p:spPr bwMode="auto">
            <a:xfrm>
              <a:off x="7577139" y="3203517"/>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3" name="Isosceles Triangle 202">
              <a:extLst>
                <a:ext uri="{FF2B5EF4-FFF2-40B4-BE49-F238E27FC236}">
                  <a16:creationId xmlns:a16="http://schemas.microsoft.com/office/drawing/2014/main" id="{53447157-4AEA-F14E-CF45-B0114BA7361F}"/>
                </a:ext>
              </a:extLst>
            </p:cNvPr>
            <p:cNvSpPr/>
            <p:nvPr/>
          </p:nvSpPr>
          <p:spPr bwMode="auto">
            <a:xfrm>
              <a:off x="7491282" y="3188722"/>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4" name="Isosceles Triangle 203">
              <a:extLst>
                <a:ext uri="{FF2B5EF4-FFF2-40B4-BE49-F238E27FC236}">
                  <a16:creationId xmlns:a16="http://schemas.microsoft.com/office/drawing/2014/main" id="{AE0238A1-2657-4C76-6398-0AD25ABAA225}"/>
                </a:ext>
              </a:extLst>
            </p:cNvPr>
            <p:cNvSpPr/>
            <p:nvPr/>
          </p:nvSpPr>
          <p:spPr bwMode="auto">
            <a:xfrm>
              <a:off x="7786992" y="326186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5" name="Isosceles Triangle 204">
              <a:extLst>
                <a:ext uri="{FF2B5EF4-FFF2-40B4-BE49-F238E27FC236}">
                  <a16:creationId xmlns:a16="http://schemas.microsoft.com/office/drawing/2014/main" id="{C006E2D1-CD62-1C36-C316-75DEA5C7FFEC}"/>
                </a:ext>
              </a:extLst>
            </p:cNvPr>
            <p:cNvSpPr/>
            <p:nvPr/>
          </p:nvSpPr>
          <p:spPr bwMode="auto">
            <a:xfrm>
              <a:off x="7680584" y="3230992"/>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6" name="Isosceles Triangle 205">
              <a:extLst>
                <a:ext uri="{FF2B5EF4-FFF2-40B4-BE49-F238E27FC236}">
                  <a16:creationId xmlns:a16="http://schemas.microsoft.com/office/drawing/2014/main" id="{AD2E42D4-96B6-9BDD-E7AC-391956302039}"/>
                </a:ext>
              </a:extLst>
            </p:cNvPr>
            <p:cNvSpPr/>
            <p:nvPr/>
          </p:nvSpPr>
          <p:spPr bwMode="auto">
            <a:xfrm>
              <a:off x="7931034" y="3292764"/>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7" name="Isosceles Triangle 206">
              <a:extLst>
                <a:ext uri="{FF2B5EF4-FFF2-40B4-BE49-F238E27FC236}">
                  <a16:creationId xmlns:a16="http://schemas.microsoft.com/office/drawing/2014/main" id="{0E4FA0F6-7BCD-AC36-9E7A-76B38498BE20}"/>
                </a:ext>
              </a:extLst>
            </p:cNvPr>
            <p:cNvSpPr/>
            <p:nvPr/>
          </p:nvSpPr>
          <p:spPr bwMode="auto">
            <a:xfrm>
              <a:off x="8052265" y="3323161"/>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8" name="Isosceles Triangle 207">
              <a:extLst>
                <a:ext uri="{FF2B5EF4-FFF2-40B4-BE49-F238E27FC236}">
                  <a16:creationId xmlns:a16="http://schemas.microsoft.com/office/drawing/2014/main" id="{E849276A-4666-26DB-F3A8-D9D9B753C6EF}"/>
                </a:ext>
              </a:extLst>
            </p:cNvPr>
            <p:cNvSpPr/>
            <p:nvPr/>
          </p:nvSpPr>
          <p:spPr bwMode="auto">
            <a:xfrm>
              <a:off x="8096984" y="3330217"/>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9" name="Isosceles Triangle 208">
              <a:extLst>
                <a:ext uri="{FF2B5EF4-FFF2-40B4-BE49-F238E27FC236}">
                  <a16:creationId xmlns:a16="http://schemas.microsoft.com/office/drawing/2014/main" id="{5CAD7856-F8A4-49F4-8607-072E86618E02}"/>
                </a:ext>
              </a:extLst>
            </p:cNvPr>
            <p:cNvSpPr/>
            <p:nvPr/>
          </p:nvSpPr>
          <p:spPr bwMode="auto">
            <a:xfrm>
              <a:off x="8228727" y="3352973"/>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0" name="Isosceles Triangle 209">
              <a:extLst>
                <a:ext uri="{FF2B5EF4-FFF2-40B4-BE49-F238E27FC236}">
                  <a16:creationId xmlns:a16="http://schemas.microsoft.com/office/drawing/2014/main" id="{437DF025-3A24-0DCD-4566-77FF19DE2D5C}"/>
                </a:ext>
              </a:extLst>
            </p:cNvPr>
            <p:cNvSpPr/>
            <p:nvPr/>
          </p:nvSpPr>
          <p:spPr bwMode="auto">
            <a:xfrm>
              <a:off x="8308677" y="3376958"/>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1" name="Isosceles Triangle 210">
              <a:extLst>
                <a:ext uri="{FF2B5EF4-FFF2-40B4-BE49-F238E27FC236}">
                  <a16:creationId xmlns:a16="http://schemas.microsoft.com/office/drawing/2014/main" id="{99180497-D5E2-C426-7ABE-59B52E0AA4D6}"/>
                </a:ext>
              </a:extLst>
            </p:cNvPr>
            <p:cNvSpPr/>
            <p:nvPr/>
          </p:nvSpPr>
          <p:spPr bwMode="auto">
            <a:xfrm>
              <a:off x="8364281" y="3390132"/>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2" name="Isosceles Triangle 211">
              <a:extLst>
                <a:ext uri="{FF2B5EF4-FFF2-40B4-BE49-F238E27FC236}">
                  <a16:creationId xmlns:a16="http://schemas.microsoft.com/office/drawing/2014/main" id="{2317FDE2-B520-BACA-CFF6-54574CE099F2}"/>
                </a:ext>
              </a:extLst>
            </p:cNvPr>
            <p:cNvSpPr/>
            <p:nvPr/>
          </p:nvSpPr>
          <p:spPr bwMode="auto">
            <a:xfrm>
              <a:off x="8405899" y="3406587"/>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3" name="Isosceles Triangle 212">
              <a:extLst>
                <a:ext uri="{FF2B5EF4-FFF2-40B4-BE49-F238E27FC236}">
                  <a16:creationId xmlns:a16="http://schemas.microsoft.com/office/drawing/2014/main" id="{20C5AB18-6346-0E00-EEBC-3464B415822D}"/>
                </a:ext>
              </a:extLst>
            </p:cNvPr>
            <p:cNvSpPr/>
            <p:nvPr/>
          </p:nvSpPr>
          <p:spPr bwMode="auto">
            <a:xfrm>
              <a:off x="8901998" y="3504486"/>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4" name="Isosceles Triangle 213">
              <a:extLst>
                <a:ext uri="{FF2B5EF4-FFF2-40B4-BE49-F238E27FC236}">
                  <a16:creationId xmlns:a16="http://schemas.microsoft.com/office/drawing/2014/main" id="{1FBAE086-B537-37AF-D1BA-B0B593AB5A8B}"/>
                </a:ext>
              </a:extLst>
            </p:cNvPr>
            <p:cNvSpPr/>
            <p:nvPr/>
          </p:nvSpPr>
          <p:spPr bwMode="auto">
            <a:xfrm>
              <a:off x="8624406" y="3469628"/>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5" name="Isosceles Triangle 214">
              <a:extLst>
                <a:ext uri="{FF2B5EF4-FFF2-40B4-BE49-F238E27FC236}">
                  <a16:creationId xmlns:a16="http://schemas.microsoft.com/office/drawing/2014/main" id="{1BA18F37-71D9-33DB-1F65-11E144B3B80D}"/>
                </a:ext>
              </a:extLst>
            </p:cNvPr>
            <p:cNvSpPr/>
            <p:nvPr/>
          </p:nvSpPr>
          <p:spPr bwMode="auto">
            <a:xfrm>
              <a:off x="9093197" y="353094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6" name="Isosceles Triangle 215">
              <a:extLst>
                <a:ext uri="{FF2B5EF4-FFF2-40B4-BE49-F238E27FC236}">
                  <a16:creationId xmlns:a16="http://schemas.microsoft.com/office/drawing/2014/main" id="{EC530717-821B-98AA-D5F5-22749A2BABCE}"/>
                </a:ext>
              </a:extLst>
            </p:cNvPr>
            <p:cNvSpPr/>
            <p:nvPr/>
          </p:nvSpPr>
          <p:spPr bwMode="auto">
            <a:xfrm>
              <a:off x="9184836" y="3556309"/>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7" name="Isosceles Triangle 216">
              <a:extLst>
                <a:ext uri="{FF2B5EF4-FFF2-40B4-BE49-F238E27FC236}">
                  <a16:creationId xmlns:a16="http://schemas.microsoft.com/office/drawing/2014/main" id="{8F4E0BE7-2E2E-6EB9-A089-3E64406DA8C2}"/>
                </a:ext>
              </a:extLst>
            </p:cNvPr>
            <p:cNvSpPr/>
            <p:nvPr/>
          </p:nvSpPr>
          <p:spPr bwMode="auto">
            <a:xfrm>
              <a:off x="9208039" y="3563337"/>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8" name="Isosceles Triangle 217">
              <a:extLst>
                <a:ext uri="{FF2B5EF4-FFF2-40B4-BE49-F238E27FC236}">
                  <a16:creationId xmlns:a16="http://schemas.microsoft.com/office/drawing/2014/main" id="{74B67814-C751-AF2F-388A-711723D7327A}"/>
                </a:ext>
              </a:extLst>
            </p:cNvPr>
            <p:cNvSpPr/>
            <p:nvPr/>
          </p:nvSpPr>
          <p:spPr bwMode="auto">
            <a:xfrm>
              <a:off x="9281562" y="3575422"/>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9" name="Isosceles Triangle 218">
              <a:extLst>
                <a:ext uri="{FF2B5EF4-FFF2-40B4-BE49-F238E27FC236}">
                  <a16:creationId xmlns:a16="http://schemas.microsoft.com/office/drawing/2014/main" id="{DA9CF0C2-905F-9F6C-82E5-276C08E174E4}"/>
                </a:ext>
              </a:extLst>
            </p:cNvPr>
            <p:cNvSpPr/>
            <p:nvPr/>
          </p:nvSpPr>
          <p:spPr bwMode="auto">
            <a:xfrm>
              <a:off x="9784145" y="3643492"/>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0" name="Isosceles Triangle 219">
              <a:extLst>
                <a:ext uri="{FF2B5EF4-FFF2-40B4-BE49-F238E27FC236}">
                  <a16:creationId xmlns:a16="http://schemas.microsoft.com/office/drawing/2014/main" id="{6C5013D7-3BEA-546E-7A91-153ED0321E32}"/>
                </a:ext>
              </a:extLst>
            </p:cNvPr>
            <p:cNvSpPr/>
            <p:nvPr/>
          </p:nvSpPr>
          <p:spPr bwMode="auto">
            <a:xfrm>
              <a:off x="9742074" y="3623137"/>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1" name="Isosceles Triangle 220">
              <a:extLst>
                <a:ext uri="{FF2B5EF4-FFF2-40B4-BE49-F238E27FC236}">
                  <a16:creationId xmlns:a16="http://schemas.microsoft.com/office/drawing/2014/main" id="{DA191486-681F-2530-AF7C-6F635446B913}"/>
                </a:ext>
              </a:extLst>
            </p:cNvPr>
            <p:cNvSpPr/>
            <p:nvPr/>
          </p:nvSpPr>
          <p:spPr bwMode="auto">
            <a:xfrm>
              <a:off x="9861612" y="3652684"/>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2" name="Isosceles Triangle 221">
              <a:extLst>
                <a:ext uri="{FF2B5EF4-FFF2-40B4-BE49-F238E27FC236}">
                  <a16:creationId xmlns:a16="http://schemas.microsoft.com/office/drawing/2014/main" id="{8108AF56-5D59-6D9D-754D-27C5C594805B}"/>
                </a:ext>
              </a:extLst>
            </p:cNvPr>
            <p:cNvSpPr/>
            <p:nvPr/>
          </p:nvSpPr>
          <p:spPr bwMode="auto">
            <a:xfrm>
              <a:off x="9820327" y="3648482"/>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3" name="Isosceles Triangle 222">
              <a:extLst>
                <a:ext uri="{FF2B5EF4-FFF2-40B4-BE49-F238E27FC236}">
                  <a16:creationId xmlns:a16="http://schemas.microsoft.com/office/drawing/2014/main" id="{C9DB3228-E379-2E9F-82E9-E7C563739F19}"/>
                </a:ext>
              </a:extLst>
            </p:cNvPr>
            <p:cNvSpPr/>
            <p:nvPr/>
          </p:nvSpPr>
          <p:spPr bwMode="auto">
            <a:xfrm>
              <a:off x="9993364" y="3690417"/>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4" name="Isosceles Triangle 223">
              <a:extLst>
                <a:ext uri="{FF2B5EF4-FFF2-40B4-BE49-F238E27FC236}">
                  <a16:creationId xmlns:a16="http://schemas.microsoft.com/office/drawing/2014/main" id="{34FA5A50-45FD-799D-96F6-576D06B47CD9}"/>
                </a:ext>
              </a:extLst>
            </p:cNvPr>
            <p:cNvSpPr/>
            <p:nvPr/>
          </p:nvSpPr>
          <p:spPr bwMode="auto">
            <a:xfrm>
              <a:off x="10059670" y="3700936"/>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5" name="Isosceles Triangle 224">
              <a:extLst>
                <a:ext uri="{FF2B5EF4-FFF2-40B4-BE49-F238E27FC236}">
                  <a16:creationId xmlns:a16="http://schemas.microsoft.com/office/drawing/2014/main" id="{1F3023DC-3C2B-E2B7-CEB9-B59A9E695CD3}"/>
                </a:ext>
              </a:extLst>
            </p:cNvPr>
            <p:cNvSpPr/>
            <p:nvPr/>
          </p:nvSpPr>
          <p:spPr bwMode="auto">
            <a:xfrm>
              <a:off x="10258474" y="3713565"/>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6" name="Isosceles Triangle 225">
              <a:extLst>
                <a:ext uri="{FF2B5EF4-FFF2-40B4-BE49-F238E27FC236}">
                  <a16:creationId xmlns:a16="http://schemas.microsoft.com/office/drawing/2014/main" id="{55B1AF05-B922-C078-47BD-6066341DEF20}"/>
                </a:ext>
              </a:extLst>
            </p:cNvPr>
            <p:cNvSpPr/>
            <p:nvPr/>
          </p:nvSpPr>
          <p:spPr bwMode="auto">
            <a:xfrm>
              <a:off x="10296556" y="3720864"/>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7" name="Isosceles Triangle 226">
              <a:extLst>
                <a:ext uri="{FF2B5EF4-FFF2-40B4-BE49-F238E27FC236}">
                  <a16:creationId xmlns:a16="http://schemas.microsoft.com/office/drawing/2014/main" id="{A1901989-C886-5C3B-929D-49412B249E5D}"/>
                </a:ext>
              </a:extLst>
            </p:cNvPr>
            <p:cNvSpPr/>
            <p:nvPr/>
          </p:nvSpPr>
          <p:spPr bwMode="auto">
            <a:xfrm>
              <a:off x="10314601" y="3722541"/>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8" name="Isosceles Triangle 227">
              <a:extLst>
                <a:ext uri="{FF2B5EF4-FFF2-40B4-BE49-F238E27FC236}">
                  <a16:creationId xmlns:a16="http://schemas.microsoft.com/office/drawing/2014/main" id="{B40EBCD1-6E0E-34D3-D5B1-ECDB58BBD44C}"/>
                </a:ext>
              </a:extLst>
            </p:cNvPr>
            <p:cNvSpPr/>
            <p:nvPr/>
          </p:nvSpPr>
          <p:spPr bwMode="auto">
            <a:xfrm>
              <a:off x="10387840" y="3722363"/>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9" name="Isosceles Triangle 228">
              <a:extLst>
                <a:ext uri="{FF2B5EF4-FFF2-40B4-BE49-F238E27FC236}">
                  <a16:creationId xmlns:a16="http://schemas.microsoft.com/office/drawing/2014/main" id="{DA04A3A7-F0C7-9972-56CF-F48589681A78}"/>
                </a:ext>
              </a:extLst>
            </p:cNvPr>
            <p:cNvSpPr/>
            <p:nvPr/>
          </p:nvSpPr>
          <p:spPr bwMode="auto">
            <a:xfrm>
              <a:off x="10417248" y="3722680"/>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0" name="Isosceles Triangle 229">
              <a:extLst>
                <a:ext uri="{FF2B5EF4-FFF2-40B4-BE49-F238E27FC236}">
                  <a16:creationId xmlns:a16="http://schemas.microsoft.com/office/drawing/2014/main" id="{33295991-18AD-FA67-A323-015BE0A516FE}"/>
                </a:ext>
              </a:extLst>
            </p:cNvPr>
            <p:cNvSpPr/>
            <p:nvPr/>
          </p:nvSpPr>
          <p:spPr bwMode="auto">
            <a:xfrm>
              <a:off x="10489458" y="3723936"/>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1" name="Isosceles Triangle 230">
              <a:extLst>
                <a:ext uri="{FF2B5EF4-FFF2-40B4-BE49-F238E27FC236}">
                  <a16:creationId xmlns:a16="http://schemas.microsoft.com/office/drawing/2014/main" id="{75255173-FF50-494F-64B4-0F950336AD57}"/>
                </a:ext>
              </a:extLst>
            </p:cNvPr>
            <p:cNvSpPr/>
            <p:nvPr/>
          </p:nvSpPr>
          <p:spPr bwMode="auto">
            <a:xfrm>
              <a:off x="10547756" y="3732992"/>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2" name="Isosceles Triangle 231">
              <a:extLst>
                <a:ext uri="{FF2B5EF4-FFF2-40B4-BE49-F238E27FC236}">
                  <a16:creationId xmlns:a16="http://schemas.microsoft.com/office/drawing/2014/main" id="{B5B732EE-4290-029E-43AD-86ABEDF83913}"/>
                </a:ext>
              </a:extLst>
            </p:cNvPr>
            <p:cNvSpPr/>
            <p:nvPr/>
          </p:nvSpPr>
          <p:spPr bwMode="auto">
            <a:xfrm>
              <a:off x="10517725" y="3731000"/>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3" name="Isosceles Triangle 232">
              <a:extLst>
                <a:ext uri="{FF2B5EF4-FFF2-40B4-BE49-F238E27FC236}">
                  <a16:creationId xmlns:a16="http://schemas.microsoft.com/office/drawing/2014/main" id="{C162F6E8-42D3-5F51-4D94-87BED389755F}"/>
                </a:ext>
              </a:extLst>
            </p:cNvPr>
            <p:cNvSpPr/>
            <p:nvPr/>
          </p:nvSpPr>
          <p:spPr bwMode="auto">
            <a:xfrm>
              <a:off x="10593431" y="3732925"/>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4" name="Isosceles Triangle 233">
              <a:extLst>
                <a:ext uri="{FF2B5EF4-FFF2-40B4-BE49-F238E27FC236}">
                  <a16:creationId xmlns:a16="http://schemas.microsoft.com/office/drawing/2014/main" id="{972AC530-FD4C-9727-34B8-9502C898817A}"/>
                </a:ext>
              </a:extLst>
            </p:cNvPr>
            <p:cNvSpPr/>
            <p:nvPr/>
          </p:nvSpPr>
          <p:spPr bwMode="auto">
            <a:xfrm>
              <a:off x="10628905" y="3733692"/>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6" name="Isosceles Triangle 235">
              <a:extLst>
                <a:ext uri="{FF2B5EF4-FFF2-40B4-BE49-F238E27FC236}">
                  <a16:creationId xmlns:a16="http://schemas.microsoft.com/office/drawing/2014/main" id="{F7A0DB13-F651-B5FE-BCA0-3BFD076A7212}"/>
                </a:ext>
              </a:extLst>
            </p:cNvPr>
            <p:cNvSpPr/>
            <p:nvPr/>
          </p:nvSpPr>
          <p:spPr bwMode="auto">
            <a:xfrm>
              <a:off x="10664384" y="3737113"/>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7" name="Isosceles Triangle 236">
              <a:extLst>
                <a:ext uri="{FF2B5EF4-FFF2-40B4-BE49-F238E27FC236}">
                  <a16:creationId xmlns:a16="http://schemas.microsoft.com/office/drawing/2014/main" id="{42D65007-54FA-B78A-BB51-E648CA2D4B93}"/>
                </a:ext>
              </a:extLst>
            </p:cNvPr>
            <p:cNvSpPr/>
            <p:nvPr/>
          </p:nvSpPr>
          <p:spPr bwMode="auto">
            <a:xfrm>
              <a:off x="10732587" y="3737828"/>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8" name="Isosceles Triangle 237">
              <a:extLst>
                <a:ext uri="{FF2B5EF4-FFF2-40B4-BE49-F238E27FC236}">
                  <a16:creationId xmlns:a16="http://schemas.microsoft.com/office/drawing/2014/main" id="{53F8FF24-5299-BAF3-B0C0-7674D69F6B44}"/>
                </a:ext>
              </a:extLst>
            </p:cNvPr>
            <p:cNvSpPr/>
            <p:nvPr/>
          </p:nvSpPr>
          <p:spPr bwMode="auto">
            <a:xfrm>
              <a:off x="10693544" y="3737827"/>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9" name="Isosceles Triangle 238">
              <a:extLst>
                <a:ext uri="{FF2B5EF4-FFF2-40B4-BE49-F238E27FC236}">
                  <a16:creationId xmlns:a16="http://schemas.microsoft.com/office/drawing/2014/main" id="{E5FD4A68-DFC8-0B63-7B51-A002095E7DFA}"/>
                </a:ext>
              </a:extLst>
            </p:cNvPr>
            <p:cNvSpPr/>
            <p:nvPr/>
          </p:nvSpPr>
          <p:spPr bwMode="auto">
            <a:xfrm>
              <a:off x="10776183" y="3772533"/>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0" name="Isosceles Triangle 239">
              <a:extLst>
                <a:ext uri="{FF2B5EF4-FFF2-40B4-BE49-F238E27FC236}">
                  <a16:creationId xmlns:a16="http://schemas.microsoft.com/office/drawing/2014/main" id="{1556ABFA-C68A-7938-FFAF-4E3530C83A8D}"/>
                </a:ext>
              </a:extLst>
            </p:cNvPr>
            <p:cNvSpPr/>
            <p:nvPr/>
          </p:nvSpPr>
          <p:spPr bwMode="auto">
            <a:xfrm>
              <a:off x="10800982" y="3772533"/>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1" name="Isosceles Triangle 240">
              <a:extLst>
                <a:ext uri="{FF2B5EF4-FFF2-40B4-BE49-F238E27FC236}">
                  <a16:creationId xmlns:a16="http://schemas.microsoft.com/office/drawing/2014/main" id="{21FEEF45-98EF-1F79-7DF8-A8CA89F04AAF}"/>
                </a:ext>
              </a:extLst>
            </p:cNvPr>
            <p:cNvSpPr/>
            <p:nvPr/>
          </p:nvSpPr>
          <p:spPr bwMode="auto">
            <a:xfrm>
              <a:off x="10826443" y="3772533"/>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2" name="Isosceles Triangle 241">
              <a:extLst>
                <a:ext uri="{FF2B5EF4-FFF2-40B4-BE49-F238E27FC236}">
                  <a16:creationId xmlns:a16="http://schemas.microsoft.com/office/drawing/2014/main" id="{70844EFA-6D84-B1AD-600E-59AF15BC0CAC}"/>
                </a:ext>
              </a:extLst>
            </p:cNvPr>
            <p:cNvSpPr/>
            <p:nvPr/>
          </p:nvSpPr>
          <p:spPr bwMode="auto">
            <a:xfrm>
              <a:off x="10847437" y="3772533"/>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5" name="Isosceles Triangle 254">
              <a:extLst>
                <a:ext uri="{FF2B5EF4-FFF2-40B4-BE49-F238E27FC236}">
                  <a16:creationId xmlns:a16="http://schemas.microsoft.com/office/drawing/2014/main" id="{9E58706B-9134-17BA-A86F-D390B60D13A0}"/>
                </a:ext>
              </a:extLst>
            </p:cNvPr>
            <p:cNvSpPr/>
            <p:nvPr/>
          </p:nvSpPr>
          <p:spPr bwMode="auto">
            <a:xfrm>
              <a:off x="10888634" y="3774076"/>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6" name="Isosceles Triangle 255">
              <a:extLst>
                <a:ext uri="{FF2B5EF4-FFF2-40B4-BE49-F238E27FC236}">
                  <a16:creationId xmlns:a16="http://schemas.microsoft.com/office/drawing/2014/main" id="{65BE4D63-1D68-1873-7BDF-54A100E35364}"/>
                </a:ext>
              </a:extLst>
            </p:cNvPr>
            <p:cNvSpPr/>
            <p:nvPr/>
          </p:nvSpPr>
          <p:spPr bwMode="auto">
            <a:xfrm>
              <a:off x="10912730" y="3774076"/>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7" name="Isosceles Triangle 255">
              <a:extLst>
                <a:ext uri="{FF2B5EF4-FFF2-40B4-BE49-F238E27FC236}">
                  <a16:creationId xmlns:a16="http://schemas.microsoft.com/office/drawing/2014/main" id="{E3E7F5E8-5A1E-0A27-6806-6A333FBBCF30}"/>
                </a:ext>
              </a:extLst>
            </p:cNvPr>
            <p:cNvSpPr/>
            <p:nvPr/>
          </p:nvSpPr>
          <p:spPr bwMode="auto">
            <a:xfrm>
              <a:off x="10951843" y="3774076"/>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8" name="Isosceles Triangle 255">
              <a:extLst>
                <a:ext uri="{FF2B5EF4-FFF2-40B4-BE49-F238E27FC236}">
                  <a16:creationId xmlns:a16="http://schemas.microsoft.com/office/drawing/2014/main" id="{867173FE-8C04-16A7-6467-8C0BE56F8283}"/>
                </a:ext>
              </a:extLst>
            </p:cNvPr>
            <p:cNvSpPr/>
            <p:nvPr/>
          </p:nvSpPr>
          <p:spPr bwMode="auto">
            <a:xfrm>
              <a:off x="10998669" y="3774076"/>
              <a:ext cx="61876" cy="59755"/>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479" name="TextBox 478">
            <a:extLst>
              <a:ext uri="{FF2B5EF4-FFF2-40B4-BE49-F238E27FC236}">
                <a16:creationId xmlns:a16="http://schemas.microsoft.com/office/drawing/2014/main" id="{73514280-D8AF-99F0-E25B-2A2B4DF58444}"/>
              </a:ext>
            </a:extLst>
          </p:cNvPr>
          <p:cNvSpPr txBox="1"/>
          <p:nvPr/>
        </p:nvSpPr>
        <p:spPr bwMode="auto">
          <a:xfrm>
            <a:off x="9651300" y="3299904"/>
            <a:ext cx="4988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accent1"/>
                </a:solidFill>
                <a:latin typeface="Calibri" panose="020F0502020204030204" pitchFamily="34" charset="0"/>
              </a:rPr>
              <a:t>78%</a:t>
            </a:r>
          </a:p>
        </p:txBody>
      </p:sp>
      <p:sp>
        <p:nvSpPr>
          <p:cNvPr id="480" name="TextBox 479">
            <a:extLst>
              <a:ext uri="{FF2B5EF4-FFF2-40B4-BE49-F238E27FC236}">
                <a16:creationId xmlns:a16="http://schemas.microsoft.com/office/drawing/2014/main" id="{83FF1779-2165-AC0A-743C-B7FE7ED5ACCA}"/>
              </a:ext>
            </a:extLst>
          </p:cNvPr>
          <p:cNvSpPr txBox="1"/>
          <p:nvPr/>
        </p:nvSpPr>
        <p:spPr bwMode="auto">
          <a:xfrm>
            <a:off x="10380458" y="3333678"/>
            <a:ext cx="4988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accent1"/>
                </a:solidFill>
                <a:latin typeface="Calibri" panose="020F0502020204030204" pitchFamily="34" charset="0"/>
              </a:rPr>
              <a:t>76%</a:t>
            </a:r>
          </a:p>
        </p:txBody>
      </p:sp>
      <p:grpSp>
        <p:nvGrpSpPr>
          <p:cNvPr id="484" name="Group 483">
            <a:extLst>
              <a:ext uri="{FF2B5EF4-FFF2-40B4-BE49-F238E27FC236}">
                <a16:creationId xmlns:a16="http://schemas.microsoft.com/office/drawing/2014/main" id="{01B082D3-AA7A-C588-4B0F-5AABB9A95F1D}"/>
              </a:ext>
            </a:extLst>
          </p:cNvPr>
          <p:cNvGrpSpPr/>
          <p:nvPr/>
        </p:nvGrpSpPr>
        <p:grpSpPr>
          <a:xfrm>
            <a:off x="6737776" y="5468189"/>
            <a:ext cx="4475883" cy="67536"/>
            <a:chOff x="6737776" y="5468189"/>
            <a:chExt cx="4475883" cy="67536"/>
          </a:xfrm>
        </p:grpSpPr>
        <p:grpSp>
          <p:nvGrpSpPr>
            <p:cNvPr id="290" name="Group 289">
              <a:extLst>
                <a:ext uri="{FF2B5EF4-FFF2-40B4-BE49-F238E27FC236}">
                  <a16:creationId xmlns:a16="http://schemas.microsoft.com/office/drawing/2014/main" id="{20AAAD9E-F4B5-4CBA-35C7-A95D1493A31B}"/>
                </a:ext>
              </a:extLst>
            </p:cNvPr>
            <p:cNvGrpSpPr/>
            <p:nvPr/>
          </p:nvGrpSpPr>
          <p:grpSpPr>
            <a:xfrm>
              <a:off x="6737776" y="5478531"/>
              <a:ext cx="4292399" cy="57194"/>
              <a:chOff x="1161825" y="5428306"/>
              <a:chExt cx="4480233" cy="83666"/>
            </a:xfrm>
          </p:grpSpPr>
          <p:grpSp>
            <p:nvGrpSpPr>
              <p:cNvPr id="291" name="Group 290">
                <a:extLst>
                  <a:ext uri="{FF2B5EF4-FFF2-40B4-BE49-F238E27FC236}">
                    <a16:creationId xmlns:a16="http://schemas.microsoft.com/office/drawing/2014/main" id="{CA46666B-9EA9-5BAE-D06A-298D9C777848}"/>
                  </a:ext>
                </a:extLst>
              </p:cNvPr>
              <p:cNvGrpSpPr/>
              <p:nvPr/>
            </p:nvGrpSpPr>
            <p:grpSpPr>
              <a:xfrm rot="5400000">
                <a:off x="1610058" y="4980073"/>
                <a:ext cx="82481" cy="978947"/>
                <a:chOff x="2966742" y="1780674"/>
                <a:chExt cx="93306" cy="3145988"/>
              </a:xfrm>
            </p:grpSpPr>
            <p:cxnSp>
              <p:nvCxnSpPr>
                <p:cNvPr id="313" name="Straight Connector 312">
                  <a:extLst>
                    <a:ext uri="{FF2B5EF4-FFF2-40B4-BE49-F238E27FC236}">
                      <a16:creationId xmlns:a16="http://schemas.microsoft.com/office/drawing/2014/main" id="{65DCE913-342A-F741-B85C-6AB41FE7D2CD}"/>
                    </a:ext>
                  </a:extLst>
                </p:cNvPr>
                <p:cNvCxnSpPr>
                  <a:cxnSpLocks/>
                </p:cNvCxnSpPr>
                <p:nvPr/>
              </p:nvCxnSpPr>
              <p:spPr bwMode="auto">
                <a:xfrm>
                  <a:off x="2966742" y="1780674"/>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14" name="Straight Connector 313">
                  <a:extLst>
                    <a:ext uri="{FF2B5EF4-FFF2-40B4-BE49-F238E27FC236}">
                      <a16:creationId xmlns:a16="http://schemas.microsoft.com/office/drawing/2014/main" id="{2CA3952F-4B65-D2A1-E2F0-593F800CBCE8}"/>
                    </a:ext>
                  </a:extLst>
                </p:cNvPr>
                <p:cNvCxnSpPr>
                  <a:cxnSpLocks/>
                </p:cNvCxnSpPr>
                <p:nvPr/>
              </p:nvCxnSpPr>
              <p:spPr bwMode="auto">
                <a:xfrm>
                  <a:off x="2966742" y="2409872"/>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15" name="Straight Connector 314">
                  <a:extLst>
                    <a:ext uri="{FF2B5EF4-FFF2-40B4-BE49-F238E27FC236}">
                      <a16:creationId xmlns:a16="http://schemas.microsoft.com/office/drawing/2014/main" id="{88E40F8A-06B0-4FB7-2A2C-394A9A0FD59A}"/>
                    </a:ext>
                  </a:extLst>
                </p:cNvPr>
                <p:cNvCxnSpPr>
                  <a:cxnSpLocks/>
                </p:cNvCxnSpPr>
                <p:nvPr/>
              </p:nvCxnSpPr>
              <p:spPr bwMode="auto">
                <a:xfrm>
                  <a:off x="2966742" y="3039070"/>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16" name="Straight Connector 315">
                  <a:extLst>
                    <a:ext uri="{FF2B5EF4-FFF2-40B4-BE49-F238E27FC236}">
                      <a16:creationId xmlns:a16="http://schemas.microsoft.com/office/drawing/2014/main" id="{94AEC7CD-4432-17C2-49B7-00CD398FEF56}"/>
                    </a:ext>
                  </a:extLst>
                </p:cNvPr>
                <p:cNvCxnSpPr>
                  <a:cxnSpLocks/>
                </p:cNvCxnSpPr>
                <p:nvPr/>
              </p:nvCxnSpPr>
              <p:spPr bwMode="auto">
                <a:xfrm>
                  <a:off x="2966742" y="3668268"/>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17" name="Straight Connector 316">
                  <a:extLst>
                    <a:ext uri="{FF2B5EF4-FFF2-40B4-BE49-F238E27FC236}">
                      <a16:creationId xmlns:a16="http://schemas.microsoft.com/office/drawing/2014/main" id="{BB51BF74-8D08-4D68-5FC0-D7B3D91F92E0}"/>
                    </a:ext>
                  </a:extLst>
                </p:cNvPr>
                <p:cNvCxnSpPr>
                  <a:cxnSpLocks/>
                </p:cNvCxnSpPr>
                <p:nvPr/>
              </p:nvCxnSpPr>
              <p:spPr bwMode="auto">
                <a:xfrm>
                  <a:off x="2966742" y="4297466"/>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18" name="Straight Connector 317">
                  <a:extLst>
                    <a:ext uri="{FF2B5EF4-FFF2-40B4-BE49-F238E27FC236}">
                      <a16:creationId xmlns:a16="http://schemas.microsoft.com/office/drawing/2014/main" id="{C8D11B64-3A16-B3A1-7B0D-A030BE8B47C4}"/>
                    </a:ext>
                  </a:extLst>
                </p:cNvPr>
                <p:cNvCxnSpPr>
                  <a:cxnSpLocks/>
                </p:cNvCxnSpPr>
                <p:nvPr/>
              </p:nvCxnSpPr>
              <p:spPr bwMode="auto">
                <a:xfrm>
                  <a:off x="2966742" y="4926662"/>
                  <a:ext cx="93306" cy="0"/>
                </a:xfrm>
                <a:prstGeom prst="line">
                  <a:avLst/>
                </a:prstGeom>
                <a:noFill/>
                <a:ln w="28575" cap="flat" cmpd="sng" algn="ctr">
                  <a:solidFill>
                    <a:schemeClr val="bg1"/>
                  </a:solidFill>
                  <a:prstDash val="solid"/>
                  <a:round/>
                  <a:headEnd type="none" w="med" len="med"/>
                  <a:tailEnd type="none" w="med" len="med"/>
                </a:ln>
                <a:effectLst/>
              </p:spPr>
            </p:cxnSp>
          </p:grpSp>
          <p:grpSp>
            <p:nvGrpSpPr>
              <p:cNvPr id="292" name="Group 291">
                <a:extLst>
                  <a:ext uri="{FF2B5EF4-FFF2-40B4-BE49-F238E27FC236}">
                    <a16:creationId xmlns:a16="http://schemas.microsoft.com/office/drawing/2014/main" id="{FD3BAABD-F874-BCB8-FBBF-D5479354766F}"/>
                  </a:ext>
                </a:extLst>
              </p:cNvPr>
              <p:cNvGrpSpPr/>
              <p:nvPr/>
            </p:nvGrpSpPr>
            <p:grpSpPr>
              <a:xfrm rot="5400000">
                <a:off x="2783052" y="4980074"/>
                <a:ext cx="82481" cy="978947"/>
                <a:chOff x="2966742" y="1780674"/>
                <a:chExt cx="93306" cy="3145988"/>
              </a:xfrm>
            </p:grpSpPr>
            <p:cxnSp>
              <p:nvCxnSpPr>
                <p:cNvPr id="307" name="Straight Connector 306">
                  <a:extLst>
                    <a:ext uri="{FF2B5EF4-FFF2-40B4-BE49-F238E27FC236}">
                      <a16:creationId xmlns:a16="http://schemas.microsoft.com/office/drawing/2014/main" id="{B32C288C-9452-6E45-346A-11B6D148CF2B}"/>
                    </a:ext>
                  </a:extLst>
                </p:cNvPr>
                <p:cNvCxnSpPr>
                  <a:cxnSpLocks/>
                </p:cNvCxnSpPr>
                <p:nvPr/>
              </p:nvCxnSpPr>
              <p:spPr bwMode="auto">
                <a:xfrm>
                  <a:off x="2966742" y="1780674"/>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08" name="Straight Connector 307">
                  <a:extLst>
                    <a:ext uri="{FF2B5EF4-FFF2-40B4-BE49-F238E27FC236}">
                      <a16:creationId xmlns:a16="http://schemas.microsoft.com/office/drawing/2014/main" id="{B000D730-4624-D915-5B90-1AFBD4782727}"/>
                    </a:ext>
                  </a:extLst>
                </p:cNvPr>
                <p:cNvCxnSpPr>
                  <a:cxnSpLocks/>
                </p:cNvCxnSpPr>
                <p:nvPr/>
              </p:nvCxnSpPr>
              <p:spPr bwMode="auto">
                <a:xfrm>
                  <a:off x="2966742" y="2409872"/>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09" name="Straight Connector 308">
                  <a:extLst>
                    <a:ext uri="{FF2B5EF4-FFF2-40B4-BE49-F238E27FC236}">
                      <a16:creationId xmlns:a16="http://schemas.microsoft.com/office/drawing/2014/main" id="{CC2FE758-89F4-54B4-8E76-65F2CDADD97B}"/>
                    </a:ext>
                  </a:extLst>
                </p:cNvPr>
                <p:cNvCxnSpPr>
                  <a:cxnSpLocks/>
                </p:cNvCxnSpPr>
                <p:nvPr/>
              </p:nvCxnSpPr>
              <p:spPr bwMode="auto">
                <a:xfrm>
                  <a:off x="2966742" y="3039070"/>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10" name="Straight Connector 309">
                  <a:extLst>
                    <a:ext uri="{FF2B5EF4-FFF2-40B4-BE49-F238E27FC236}">
                      <a16:creationId xmlns:a16="http://schemas.microsoft.com/office/drawing/2014/main" id="{91C52F5F-6870-BD43-D1CD-53663217F49E}"/>
                    </a:ext>
                  </a:extLst>
                </p:cNvPr>
                <p:cNvCxnSpPr>
                  <a:cxnSpLocks/>
                </p:cNvCxnSpPr>
                <p:nvPr/>
              </p:nvCxnSpPr>
              <p:spPr bwMode="auto">
                <a:xfrm>
                  <a:off x="2966742" y="3668268"/>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11" name="Straight Connector 310">
                  <a:extLst>
                    <a:ext uri="{FF2B5EF4-FFF2-40B4-BE49-F238E27FC236}">
                      <a16:creationId xmlns:a16="http://schemas.microsoft.com/office/drawing/2014/main" id="{3296722F-3A82-242E-1C48-49672CAB3437}"/>
                    </a:ext>
                  </a:extLst>
                </p:cNvPr>
                <p:cNvCxnSpPr>
                  <a:cxnSpLocks/>
                </p:cNvCxnSpPr>
                <p:nvPr/>
              </p:nvCxnSpPr>
              <p:spPr bwMode="auto">
                <a:xfrm>
                  <a:off x="2966742" y="4297466"/>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12" name="Straight Connector 311">
                  <a:extLst>
                    <a:ext uri="{FF2B5EF4-FFF2-40B4-BE49-F238E27FC236}">
                      <a16:creationId xmlns:a16="http://schemas.microsoft.com/office/drawing/2014/main" id="{D225F59D-BC72-DAAA-AF4A-2266AA9E6392}"/>
                    </a:ext>
                  </a:extLst>
                </p:cNvPr>
                <p:cNvCxnSpPr>
                  <a:cxnSpLocks/>
                </p:cNvCxnSpPr>
                <p:nvPr/>
              </p:nvCxnSpPr>
              <p:spPr bwMode="auto">
                <a:xfrm>
                  <a:off x="2966742" y="4926662"/>
                  <a:ext cx="93306" cy="0"/>
                </a:xfrm>
                <a:prstGeom prst="line">
                  <a:avLst/>
                </a:prstGeom>
                <a:noFill/>
                <a:ln w="28575" cap="flat" cmpd="sng" algn="ctr">
                  <a:solidFill>
                    <a:schemeClr val="bg1"/>
                  </a:solidFill>
                  <a:prstDash val="solid"/>
                  <a:round/>
                  <a:headEnd type="none" w="med" len="med"/>
                  <a:tailEnd type="none" w="med" len="med"/>
                </a:ln>
                <a:effectLst/>
              </p:spPr>
            </p:cxnSp>
          </p:grpSp>
          <p:grpSp>
            <p:nvGrpSpPr>
              <p:cNvPr id="293" name="Group 292">
                <a:extLst>
                  <a:ext uri="{FF2B5EF4-FFF2-40B4-BE49-F238E27FC236}">
                    <a16:creationId xmlns:a16="http://schemas.microsoft.com/office/drawing/2014/main" id="{69BABB9D-0542-ECDE-9123-9CCBC9CB0E86}"/>
                  </a:ext>
                </a:extLst>
              </p:cNvPr>
              <p:cNvGrpSpPr/>
              <p:nvPr/>
            </p:nvGrpSpPr>
            <p:grpSpPr>
              <a:xfrm rot="5400000">
                <a:off x="3938350" y="4981257"/>
                <a:ext cx="82481" cy="978947"/>
                <a:chOff x="2966742" y="1780674"/>
                <a:chExt cx="93306" cy="3145988"/>
              </a:xfrm>
            </p:grpSpPr>
            <p:cxnSp>
              <p:nvCxnSpPr>
                <p:cNvPr id="301" name="Straight Connector 300">
                  <a:extLst>
                    <a:ext uri="{FF2B5EF4-FFF2-40B4-BE49-F238E27FC236}">
                      <a16:creationId xmlns:a16="http://schemas.microsoft.com/office/drawing/2014/main" id="{71A9A82C-1EC4-9D52-5067-D3C419084F8F}"/>
                    </a:ext>
                  </a:extLst>
                </p:cNvPr>
                <p:cNvCxnSpPr>
                  <a:cxnSpLocks/>
                </p:cNvCxnSpPr>
                <p:nvPr/>
              </p:nvCxnSpPr>
              <p:spPr bwMode="auto">
                <a:xfrm>
                  <a:off x="2966742" y="1780674"/>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02" name="Straight Connector 301">
                  <a:extLst>
                    <a:ext uri="{FF2B5EF4-FFF2-40B4-BE49-F238E27FC236}">
                      <a16:creationId xmlns:a16="http://schemas.microsoft.com/office/drawing/2014/main" id="{EE045925-F659-4137-0F1E-5FA25EDC63F4}"/>
                    </a:ext>
                  </a:extLst>
                </p:cNvPr>
                <p:cNvCxnSpPr>
                  <a:cxnSpLocks/>
                </p:cNvCxnSpPr>
                <p:nvPr/>
              </p:nvCxnSpPr>
              <p:spPr bwMode="auto">
                <a:xfrm>
                  <a:off x="2966742" y="2409872"/>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03" name="Straight Connector 302">
                  <a:extLst>
                    <a:ext uri="{FF2B5EF4-FFF2-40B4-BE49-F238E27FC236}">
                      <a16:creationId xmlns:a16="http://schemas.microsoft.com/office/drawing/2014/main" id="{3EC1F6C7-79EC-5D13-F501-5301AB437DB1}"/>
                    </a:ext>
                  </a:extLst>
                </p:cNvPr>
                <p:cNvCxnSpPr>
                  <a:cxnSpLocks/>
                </p:cNvCxnSpPr>
                <p:nvPr/>
              </p:nvCxnSpPr>
              <p:spPr bwMode="auto">
                <a:xfrm>
                  <a:off x="2966742" y="3039070"/>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FE3A79FF-B450-690B-5218-565737C99604}"/>
                    </a:ext>
                  </a:extLst>
                </p:cNvPr>
                <p:cNvCxnSpPr>
                  <a:cxnSpLocks/>
                </p:cNvCxnSpPr>
                <p:nvPr/>
              </p:nvCxnSpPr>
              <p:spPr bwMode="auto">
                <a:xfrm>
                  <a:off x="2966742" y="3668268"/>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05" name="Straight Connector 304">
                  <a:extLst>
                    <a:ext uri="{FF2B5EF4-FFF2-40B4-BE49-F238E27FC236}">
                      <a16:creationId xmlns:a16="http://schemas.microsoft.com/office/drawing/2014/main" id="{AF11F44D-E5D5-D4F0-A3F1-387151F430CA}"/>
                    </a:ext>
                  </a:extLst>
                </p:cNvPr>
                <p:cNvCxnSpPr>
                  <a:cxnSpLocks/>
                </p:cNvCxnSpPr>
                <p:nvPr/>
              </p:nvCxnSpPr>
              <p:spPr bwMode="auto">
                <a:xfrm>
                  <a:off x="2966742" y="4297466"/>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06" name="Straight Connector 305">
                  <a:extLst>
                    <a:ext uri="{FF2B5EF4-FFF2-40B4-BE49-F238E27FC236}">
                      <a16:creationId xmlns:a16="http://schemas.microsoft.com/office/drawing/2014/main" id="{C884D0FC-0A56-356D-9A9C-CF3667CAD0D2}"/>
                    </a:ext>
                  </a:extLst>
                </p:cNvPr>
                <p:cNvCxnSpPr>
                  <a:cxnSpLocks/>
                </p:cNvCxnSpPr>
                <p:nvPr/>
              </p:nvCxnSpPr>
              <p:spPr bwMode="auto">
                <a:xfrm>
                  <a:off x="2966742" y="4926662"/>
                  <a:ext cx="93306" cy="0"/>
                </a:xfrm>
                <a:prstGeom prst="line">
                  <a:avLst/>
                </a:prstGeom>
                <a:noFill/>
                <a:ln w="28575" cap="flat" cmpd="sng" algn="ctr">
                  <a:solidFill>
                    <a:schemeClr val="bg1"/>
                  </a:solidFill>
                  <a:prstDash val="solid"/>
                  <a:round/>
                  <a:headEnd type="none" w="med" len="med"/>
                  <a:tailEnd type="none" w="med" len="med"/>
                </a:ln>
                <a:effectLst/>
              </p:spPr>
            </p:cxnSp>
          </p:grpSp>
          <p:grpSp>
            <p:nvGrpSpPr>
              <p:cNvPr id="294" name="Group 293">
                <a:extLst>
                  <a:ext uri="{FF2B5EF4-FFF2-40B4-BE49-F238E27FC236}">
                    <a16:creationId xmlns:a16="http://schemas.microsoft.com/office/drawing/2014/main" id="{2DCD6723-D076-1CB5-B008-081A9EC46ADF}"/>
                  </a:ext>
                </a:extLst>
              </p:cNvPr>
              <p:cNvGrpSpPr/>
              <p:nvPr/>
            </p:nvGrpSpPr>
            <p:grpSpPr>
              <a:xfrm rot="5400000">
                <a:off x="5111344" y="4981258"/>
                <a:ext cx="82481" cy="978947"/>
                <a:chOff x="2966742" y="1780674"/>
                <a:chExt cx="93306" cy="3145988"/>
              </a:xfrm>
            </p:grpSpPr>
            <p:cxnSp>
              <p:nvCxnSpPr>
                <p:cNvPr id="295" name="Straight Connector 294">
                  <a:extLst>
                    <a:ext uri="{FF2B5EF4-FFF2-40B4-BE49-F238E27FC236}">
                      <a16:creationId xmlns:a16="http://schemas.microsoft.com/office/drawing/2014/main" id="{41377AF2-DCDA-E21B-06E9-956EB8593900}"/>
                    </a:ext>
                  </a:extLst>
                </p:cNvPr>
                <p:cNvCxnSpPr>
                  <a:cxnSpLocks/>
                </p:cNvCxnSpPr>
                <p:nvPr/>
              </p:nvCxnSpPr>
              <p:spPr bwMode="auto">
                <a:xfrm>
                  <a:off x="2966742" y="1780674"/>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296" name="Straight Connector 295">
                  <a:extLst>
                    <a:ext uri="{FF2B5EF4-FFF2-40B4-BE49-F238E27FC236}">
                      <a16:creationId xmlns:a16="http://schemas.microsoft.com/office/drawing/2014/main" id="{11093FAA-5F72-1591-1424-CD7116A26E21}"/>
                    </a:ext>
                  </a:extLst>
                </p:cNvPr>
                <p:cNvCxnSpPr>
                  <a:cxnSpLocks/>
                </p:cNvCxnSpPr>
                <p:nvPr/>
              </p:nvCxnSpPr>
              <p:spPr bwMode="auto">
                <a:xfrm>
                  <a:off x="2966742" y="2409872"/>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297" name="Straight Connector 296">
                  <a:extLst>
                    <a:ext uri="{FF2B5EF4-FFF2-40B4-BE49-F238E27FC236}">
                      <a16:creationId xmlns:a16="http://schemas.microsoft.com/office/drawing/2014/main" id="{724CA5E7-7CF3-0DD5-9C39-C26A9460C865}"/>
                    </a:ext>
                  </a:extLst>
                </p:cNvPr>
                <p:cNvCxnSpPr>
                  <a:cxnSpLocks/>
                </p:cNvCxnSpPr>
                <p:nvPr/>
              </p:nvCxnSpPr>
              <p:spPr bwMode="auto">
                <a:xfrm>
                  <a:off x="2966742" y="3039070"/>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298" name="Straight Connector 297">
                  <a:extLst>
                    <a:ext uri="{FF2B5EF4-FFF2-40B4-BE49-F238E27FC236}">
                      <a16:creationId xmlns:a16="http://schemas.microsoft.com/office/drawing/2014/main" id="{41515964-5BE8-62AB-E472-E261432D4D3C}"/>
                    </a:ext>
                  </a:extLst>
                </p:cNvPr>
                <p:cNvCxnSpPr>
                  <a:cxnSpLocks/>
                </p:cNvCxnSpPr>
                <p:nvPr/>
              </p:nvCxnSpPr>
              <p:spPr bwMode="auto">
                <a:xfrm>
                  <a:off x="2966742" y="3668268"/>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299" name="Straight Connector 298">
                  <a:extLst>
                    <a:ext uri="{FF2B5EF4-FFF2-40B4-BE49-F238E27FC236}">
                      <a16:creationId xmlns:a16="http://schemas.microsoft.com/office/drawing/2014/main" id="{6781F3C3-8A81-B9D8-4527-5BA470C366F3}"/>
                    </a:ext>
                  </a:extLst>
                </p:cNvPr>
                <p:cNvCxnSpPr>
                  <a:cxnSpLocks/>
                </p:cNvCxnSpPr>
                <p:nvPr/>
              </p:nvCxnSpPr>
              <p:spPr bwMode="auto">
                <a:xfrm>
                  <a:off x="2966742" y="4297466"/>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300" name="Straight Connector 299">
                  <a:extLst>
                    <a:ext uri="{FF2B5EF4-FFF2-40B4-BE49-F238E27FC236}">
                      <a16:creationId xmlns:a16="http://schemas.microsoft.com/office/drawing/2014/main" id="{A8A18420-9A80-80B4-1049-A76222530471}"/>
                    </a:ext>
                  </a:extLst>
                </p:cNvPr>
                <p:cNvCxnSpPr>
                  <a:cxnSpLocks/>
                </p:cNvCxnSpPr>
                <p:nvPr/>
              </p:nvCxnSpPr>
              <p:spPr bwMode="auto">
                <a:xfrm>
                  <a:off x="2966742" y="4926662"/>
                  <a:ext cx="93306" cy="0"/>
                </a:xfrm>
                <a:prstGeom prst="line">
                  <a:avLst/>
                </a:prstGeom>
                <a:noFill/>
                <a:ln w="28575" cap="flat" cmpd="sng" algn="ctr">
                  <a:solidFill>
                    <a:schemeClr val="bg1"/>
                  </a:solidFill>
                  <a:prstDash val="solid"/>
                  <a:round/>
                  <a:headEnd type="none" w="med" len="med"/>
                  <a:tailEnd type="none" w="med" len="med"/>
                </a:ln>
                <a:effectLst/>
              </p:spPr>
            </p:cxnSp>
          </p:grpSp>
        </p:grpSp>
        <p:cxnSp>
          <p:nvCxnSpPr>
            <p:cNvPr id="483" name="Straight Connector 482">
              <a:extLst>
                <a:ext uri="{FF2B5EF4-FFF2-40B4-BE49-F238E27FC236}">
                  <a16:creationId xmlns:a16="http://schemas.microsoft.com/office/drawing/2014/main" id="{BE67A901-3811-CB0E-0719-EDA62EA8EA89}"/>
                </a:ext>
              </a:extLst>
            </p:cNvPr>
            <p:cNvCxnSpPr>
              <a:cxnSpLocks/>
            </p:cNvCxnSpPr>
            <p:nvPr/>
          </p:nvCxnSpPr>
          <p:spPr bwMode="auto">
            <a:xfrm rot="5400000">
              <a:off x="11185467" y="5496381"/>
              <a:ext cx="56384" cy="0"/>
            </a:xfrm>
            <a:prstGeom prst="line">
              <a:avLst/>
            </a:prstGeom>
            <a:noFill/>
            <a:ln w="28575" cap="flat" cmpd="sng" algn="ctr">
              <a:solidFill>
                <a:schemeClr val="bg1"/>
              </a:solidFill>
              <a:prstDash val="solid"/>
              <a:round/>
              <a:headEnd type="none" w="med" len="med"/>
              <a:tailEnd type="none" w="med" len="med"/>
            </a:ln>
            <a:effectLst/>
          </p:spPr>
        </p:cxnSp>
      </p:grpSp>
      <p:grpSp>
        <p:nvGrpSpPr>
          <p:cNvPr id="487" name="Group 486">
            <a:extLst>
              <a:ext uri="{FF2B5EF4-FFF2-40B4-BE49-F238E27FC236}">
                <a16:creationId xmlns:a16="http://schemas.microsoft.com/office/drawing/2014/main" id="{96278132-00F6-D940-ED25-1D8A98658B34}"/>
              </a:ext>
            </a:extLst>
          </p:cNvPr>
          <p:cNvGrpSpPr/>
          <p:nvPr/>
        </p:nvGrpSpPr>
        <p:grpSpPr>
          <a:xfrm>
            <a:off x="6601397" y="5470731"/>
            <a:ext cx="4800003" cy="311072"/>
            <a:chOff x="6601397" y="5470731"/>
            <a:chExt cx="4800003" cy="311072"/>
          </a:xfrm>
        </p:grpSpPr>
        <p:grpSp>
          <p:nvGrpSpPr>
            <p:cNvPr id="485" name="Group 484">
              <a:extLst>
                <a:ext uri="{FF2B5EF4-FFF2-40B4-BE49-F238E27FC236}">
                  <a16:creationId xmlns:a16="http://schemas.microsoft.com/office/drawing/2014/main" id="{6E1FB17E-C7D0-16BE-72EE-5F7FC85AE2DC}"/>
                </a:ext>
              </a:extLst>
            </p:cNvPr>
            <p:cNvGrpSpPr/>
            <p:nvPr/>
          </p:nvGrpSpPr>
          <p:grpSpPr>
            <a:xfrm>
              <a:off x="6601397" y="5474026"/>
              <a:ext cx="4611561" cy="307777"/>
              <a:chOff x="6601397" y="5474026"/>
              <a:chExt cx="4802865" cy="307777"/>
            </a:xfrm>
          </p:grpSpPr>
          <p:sp>
            <p:nvSpPr>
              <p:cNvPr id="340" name="TextBox 339">
                <a:extLst>
                  <a:ext uri="{FF2B5EF4-FFF2-40B4-BE49-F238E27FC236}">
                    <a16:creationId xmlns:a16="http://schemas.microsoft.com/office/drawing/2014/main" id="{A1984329-CCCB-B8CE-9C03-2D7F45A72A13}"/>
                  </a:ext>
                </a:extLst>
              </p:cNvPr>
              <p:cNvSpPr txBox="1"/>
              <p:nvPr/>
            </p:nvSpPr>
            <p:spPr bwMode="auto">
              <a:xfrm>
                <a:off x="10650439"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63</a:t>
                </a:r>
              </a:p>
            </p:txBody>
          </p:sp>
          <p:sp>
            <p:nvSpPr>
              <p:cNvPr id="342" name="TextBox 341">
                <a:extLst>
                  <a:ext uri="{FF2B5EF4-FFF2-40B4-BE49-F238E27FC236}">
                    <a16:creationId xmlns:a16="http://schemas.microsoft.com/office/drawing/2014/main" id="{7C59B80E-28F3-883E-8E70-8A640C839F7E}"/>
                  </a:ext>
                </a:extLst>
              </p:cNvPr>
              <p:cNvSpPr txBox="1"/>
              <p:nvPr/>
            </p:nvSpPr>
            <p:spPr bwMode="auto">
              <a:xfrm>
                <a:off x="11036854"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69</a:t>
                </a:r>
              </a:p>
            </p:txBody>
          </p:sp>
          <p:sp>
            <p:nvSpPr>
              <p:cNvPr id="341" name="TextBox 340">
                <a:extLst>
                  <a:ext uri="{FF2B5EF4-FFF2-40B4-BE49-F238E27FC236}">
                    <a16:creationId xmlns:a16="http://schemas.microsoft.com/office/drawing/2014/main" id="{4B43992F-73D5-A534-ED24-8B2D8FD1E92D}"/>
                  </a:ext>
                </a:extLst>
              </p:cNvPr>
              <p:cNvSpPr txBox="1"/>
              <p:nvPr/>
            </p:nvSpPr>
            <p:spPr bwMode="auto">
              <a:xfrm>
                <a:off x="10852439"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66</a:t>
                </a:r>
              </a:p>
            </p:txBody>
          </p:sp>
          <p:sp>
            <p:nvSpPr>
              <p:cNvPr id="319" name="TextBox 318">
                <a:extLst>
                  <a:ext uri="{FF2B5EF4-FFF2-40B4-BE49-F238E27FC236}">
                    <a16:creationId xmlns:a16="http://schemas.microsoft.com/office/drawing/2014/main" id="{1818162B-D6F2-3FC3-4E6B-BB50C00BD618}"/>
                  </a:ext>
                </a:extLst>
              </p:cNvPr>
              <p:cNvSpPr txBox="1"/>
              <p:nvPr/>
            </p:nvSpPr>
            <p:spPr bwMode="auto">
              <a:xfrm>
                <a:off x="6601397" y="5474026"/>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320" name="TextBox 319">
                <a:extLst>
                  <a:ext uri="{FF2B5EF4-FFF2-40B4-BE49-F238E27FC236}">
                    <a16:creationId xmlns:a16="http://schemas.microsoft.com/office/drawing/2014/main" id="{82FB6B3B-9A41-BD1E-726A-F785864606C0}"/>
                  </a:ext>
                </a:extLst>
              </p:cNvPr>
              <p:cNvSpPr txBox="1"/>
              <p:nvPr/>
            </p:nvSpPr>
            <p:spPr bwMode="auto">
              <a:xfrm>
                <a:off x="6803397" y="5474026"/>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321" name="TextBox 320">
                <a:extLst>
                  <a:ext uri="{FF2B5EF4-FFF2-40B4-BE49-F238E27FC236}">
                    <a16:creationId xmlns:a16="http://schemas.microsoft.com/office/drawing/2014/main" id="{095C2B28-997E-43A3-266F-08F9DE66081F}"/>
                  </a:ext>
                </a:extLst>
              </p:cNvPr>
              <p:cNvSpPr txBox="1"/>
              <p:nvPr/>
            </p:nvSpPr>
            <p:spPr bwMode="auto">
              <a:xfrm>
                <a:off x="6989946" y="5474026"/>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322" name="TextBox 321">
                <a:extLst>
                  <a:ext uri="{FF2B5EF4-FFF2-40B4-BE49-F238E27FC236}">
                    <a16:creationId xmlns:a16="http://schemas.microsoft.com/office/drawing/2014/main" id="{7925E7B1-C722-9ACA-1859-9236AC10117A}"/>
                  </a:ext>
                </a:extLst>
              </p:cNvPr>
              <p:cNvSpPr txBox="1"/>
              <p:nvPr/>
            </p:nvSpPr>
            <p:spPr bwMode="auto">
              <a:xfrm>
                <a:off x="7191946" y="5474026"/>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9</a:t>
                </a:r>
              </a:p>
            </p:txBody>
          </p:sp>
          <p:sp>
            <p:nvSpPr>
              <p:cNvPr id="323" name="TextBox 322">
                <a:extLst>
                  <a:ext uri="{FF2B5EF4-FFF2-40B4-BE49-F238E27FC236}">
                    <a16:creationId xmlns:a16="http://schemas.microsoft.com/office/drawing/2014/main" id="{FB1FBE92-CBD4-407D-383E-165F86BC5ACD}"/>
                  </a:ext>
                </a:extLst>
              </p:cNvPr>
              <p:cNvSpPr txBox="1"/>
              <p:nvPr/>
            </p:nvSpPr>
            <p:spPr bwMode="auto">
              <a:xfrm>
                <a:off x="7342973"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324" name="TextBox 323">
                <a:extLst>
                  <a:ext uri="{FF2B5EF4-FFF2-40B4-BE49-F238E27FC236}">
                    <a16:creationId xmlns:a16="http://schemas.microsoft.com/office/drawing/2014/main" id="{B440BBA2-F04F-F0B8-E0C0-A79AA36BCFFF}"/>
                  </a:ext>
                </a:extLst>
              </p:cNvPr>
              <p:cNvSpPr txBox="1"/>
              <p:nvPr/>
            </p:nvSpPr>
            <p:spPr bwMode="auto">
              <a:xfrm>
                <a:off x="7544973"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15</a:t>
                </a:r>
              </a:p>
            </p:txBody>
          </p:sp>
          <p:sp>
            <p:nvSpPr>
              <p:cNvPr id="325" name="TextBox 324">
                <a:extLst>
                  <a:ext uri="{FF2B5EF4-FFF2-40B4-BE49-F238E27FC236}">
                    <a16:creationId xmlns:a16="http://schemas.microsoft.com/office/drawing/2014/main" id="{2C4CEA8C-FC8C-9FEB-B516-C324E1548EC8}"/>
                  </a:ext>
                </a:extLst>
              </p:cNvPr>
              <p:cNvSpPr txBox="1"/>
              <p:nvPr/>
            </p:nvSpPr>
            <p:spPr bwMode="auto">
              <a:xfrm>
                <a:off x="7731522"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326" name="TextBox 325">
                <a:extLst>
                  <a:ext uri="{FF2B5EF4-FFF2-40B4-BE49-F238E27FC236}">
                    <a16:creationId xmlns:a16="http://schemas.microsoft.com/office/drawing/2014/main" id="{B249FAC6-C884-441D-B81F-B1FDB04D3ED4}"/>
                  </a:ext>
                </a:extLst>
              </p:cNvPr>
              <p:cNvSpPr txBox="1"/>
              <p:nvPr/>
            </p:nvSpPr>
            <p:spPr bwMode="auto">
              <a:xfrm>
                <a:off x="7933522"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p>
            </p:txBody>
          </p:sp>
          <p:sp>
            <p:nvSpPr>
              <p:cNvPr id="327" name="TextBox 326">
                <a:extLst>
                  <a:ext uri="{FF2B5EF4-FFF2-40B4-BE49-F238E27FC236}">
                    <a16:creationId xmlns:a16="http://schemas.microsoft.com/office/drawing/2014/main" id="{2EB3DFA7-F77D-E09E-0350-01D0B49B6A6B}"/>
                  </a:ext>
                </a:extLst>
              </p:cNvPr>
              <p:cNvSpPr txBox="1"/>
              <p:nvPr/>
            </p:nvSpPr>
            <p:spPr bwMode="auto">
              <a:xfrm>
                <a:off x="8111626"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24</a:t>
                </a:r>
              </a:p>
            </p:txBody>
          </p:sp>
          <p:sp>
            <p:nvSpPr>
              <p:cNvPr id="328" name="TextBox 327">
                <a:extLst>
                  <a:ext uri="{FF2B5EF4-FFF2-40B4-BE49-F238E27FC236}">
                    <a16:creationId xmlns:a16="http://schemas.microsoft.com/office/drawing/2014/main" id="{C966C57D-78DD-CC4A-7CFE-645C69B8B879}"/>
                  </a:ext>
                </a:extLst>
              </p:cNvPr>
              <p:cNvSpPr txBox="1"/>
              <p:nvPr/>
            </p:nvSpPr>
            <p:spPr bwMode="auto">
              <a:xfrm>
                <a:off x="8313626"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27</a:t>
                </a:r>
              </a:p>
            </p:txBody>
          </p:sp>
          <p:sp>
            <p:nvSpPr>
              <p:cNvPr id="329" name="TextBox 328">
                <a:extLst>
                  <a:ext uri="{FF2B5EF4-FFF2-40B4-BE49-F238E27FC236}">
                    <a16:creationId xmlns:a16="http://schemas.microsoft.com/office/drawing/2014/main" id="{02B92230-2598-EB37-2894-60FF82A60E8B}"/>
                  </a:ext>
                </a:extLst>
              </p:cNvPr>
              <p:cNvSpPr txBox="1"/>
              <p:nvPr/>
            </p:nvSpPr>
            <p:spPr bwMode="auto">
              <a:xfrm>
                <a:off x="8500175"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sp>
            <p:nvSpPr>
              <p:cNvPr id="330" name="TextBox 329">
                <a:extLst>
                  <a:ext uri="{FF2B5EF4-FFF2-40B4-BE49-F238E27FC236}">
                    <a16:creationId xmlns:a16="http://schemas.microsoft.com/office/drawing/2014/main" id="{209DF148-0D09-A4EB-2425-1CD054EA2DE0}"/>
                  </a:ext>
                </a:extLst>
              </p:cNvPr>
              <p:cNvSpPr txBox="1"/>
              <p:nvPr/>
            </p:nvSpPr>
            <p:spPr bwMode="auto">
              <a:xfrm>
                <a:off x="8702175"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33</a:t>
                </a:r>
              </a:p>
            </p:txBody>
          </p:sp>
          <p:sp>
            <p:nvSpPr>
              <p:cNvPr id="331" name="TextBox 330">
                <a:extLst>
                  <a:ext uri="{FF2B5EF4-FFF2-40B4-BE49-F238E27FC236}">
                    <a16:creationId xmlns:a16="http://schemas.microsoft.com/office/drawing/2014/main" id="{E22C7CF7-5BC8-5A39-EA3E-6C2CF5E81E42}"/>
                  </a:ext>
                </a:extLst>
              </p:cNvPr>
              <p:cNvSpPr txBox="1"/>
              <p:nvPr/>
            </p:nvSpPr>
            <p:spPr bwMode="auto">
              <a:xfrm>
                <a:off x="8898887"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36</a:t>
                </a:r>
              </a:p>
            </p:txBody>
          </p:sp>
          <p:sp>
            <p:nvSpPr>
              <p:cNvPr id="332" name="TextBox 331">
                <a:extLst>
                  <a:ext uri="{FF2B5EF4-FFF2-40B4-BE49-F238E27FC236}">
                    <a16:creationId xmlns:a16="http://schemas.microsoft.com/office/drawing/2014/main" id="{8056F3C7-CF71-4124-9A34-4D34340C2BD3}"/>
                  </a:ext>
                </a:extLst>
              </p:cNvPr>
              <p:cNvSpPr txBox="1"/>
              <p:nvPr/>
            </p:nvSpPr>
            <p:spPr bwMode="auto">
              <a:xfrm>
                <a:off x="9100887"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39</a:t>
                </a:r>
              </a:p>
            </p:txBody>
          </p:sp>
          <p:sp>
            <p:nvSpPr>
              <p:cNvPr id="333" name="TextBox 332">
                <a:extLst>
                  <a:ext uri="{FF2B5EF4-FFF2-40B4-BE49-F238E27FC236}">
                    <a16:creationId xmlns:a16="http://schemas.microsoft.com/office/drawing/2014/main" id="{96974051-CE30-84A2-9C9E-458367B9F83E}"/>
                  </a:ext>
                </a:extLst>
              </p:cNvPr>
              <p:cNvSpPr txBox="1"/>
              <p:nvPr/>
            </p:nvSpPr>
            <p:spPr bwMode="auto">
              <a:xfrm>
                <a:off x="9287436"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42</a:t>
                </a:r>
              </a:p>
            </p:txBody>
          </p:sp>
          <p:sp>
            <p:nvSpPr>
              <p:cNvPr id="334" name="TextBox 333">
                <a:extLst>
                  <a:ext uri="{FF2B5EF4-FFF2-40B4-BE49-F238E27FC236}">
                    <a16:creationId xmlns:a16="http://schemas.microsoft.com/office/drawing/2014/main" id="{0E8939B2-2672-2C43-7C07-E35596A2720A}"/>
                  </a:ext>
                </a:extLst>
              </p:cNvPr>
              <p:cNvSpPr txBox="1"/>
              <p:nvPr/>
            </p:nvSpPr>
            <p:spPr bwMode="auto">
              <a:xfrm>
                <a:off x="9489436"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45</a:t>
                </a:r>
              </a:p>
            </p:txBody>
          </p:sp>
          <p:sp>
            <p:nvSpPr>
              <p:cNvPr id="335" name="TextBox 334">
                <a:extLst>
                  <a:ext uri="{FF2B5EF4-FFF2-40B4-BE49-F238E27FC236}">
                    <a16:creationId xmlns:a16="http://schemas.microsoft.com/office/drawing/2014/main" id="{408D7987-82B1-D411-4D0C-B8453F5701B6}"/>
                  </a:ext>
                </a:extLst>
              </p:cNvPr>
              <p:cNvSpPr txBox="1"/>
              <p:nvPr/>
            </p:nvSpPr>
            <p:spPr bwMode="auto">
              <a:xfrm>
                <a:off x="9676629"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48</a:t>
                </a:r>
              </a:p>
            </p:txBody>
          </p:sp>
          <p:sp>
            <p:nvSpPr>
              <p:cNvPr id="336" name="TextBox 335">
                <a:extLst>
                  <a:ext uri="{FF2B5EF4-FFF2-40B4-BE49-F238E27FC236}">
                    <a16:creationId xmlns:a16="http://schemas.microsoft.com/office/drawing/2014/main" id="{90D8C5A5-2B19-B81C-C450-9D3BA65CDEFA}"/>
                  </a:ext>
                </a:extLst>
              </p:cNvPr>
              <p:cNvSpPr txBox="1"/>
              <p:nvPr/>
            </p:nvSpPr>
            <p:spPr bwMode="auto">
              <a:xfrm>
                <a:off x="9863178"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51</a:t>
                </a:r>
              </a:p>
            </p:txBody>
          </p:sp>
          <p:sp>
            <p:nvSpPr>
              <p:cNvPr id="337" name="TextBox 336">
                <a:extLst>
                  <a:ext uri="{FF2B5EF4-FFF2-40B4-BE49-F238E27FC236}">
                    <a16:creationId xmlns:a16="http://schemas.microsoft.com/office/drawing/2014/main" id="{99A373E1-1294-A507-A4D8-B72C9A46B770}"/>
                  </a:ext>
                </a:extLst>
              </p:cNvPr>
              <p:cNvSpPr txBox="1"/>
              <p:nvPr/>
            </p:nvSpPr>
            <p:spPr bwMode="auto">
              <a:xfrm>
                <a:off x="10065178"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54</a:t>
                </a:r>
              </a:p>
            </p:txBody>
          </p:sp>
          <p:sp>
            <p:nvSpPr>
              <p:cNvPr id="338" name="TextBox 337">
                <a:extLst>
                  <a:ext uri="{FF2B5EF4-FFF2-40B4-BE49-F238E27FC236}">
                    <a16:creationId xmlns:a16="http://schemas.microsoft.com/office/drawing/2014/main" id="{7EDCF76D-C5C1-DDFC-8756-970B3054DE05}"/>
                  </a:ext>
                </a:extLst>
              </p:cNvPr>
              <p:cNvSpPr txBox="1"/>
              <p:nvPr/>
            </p:nvSpPr>
            <p:spPr bwMode="auto">
              <a:xfrm>
                <a:off x="10261890"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57</a:t>
                </a:r>
              </a:p>
            </p:txBody>
          </p:sp>
          <p:sp>
            <p:nvSpPr>
              <p:cNvPr id="339" name="TextBox 338">
                <a:extLst>
                  <a:ext uri="{FF2B5EF4-FFF2-40B4-BE49-F238E27FC236}">
                    <a16:creationId xmlns:a16="http://schemas.microsoft.com/office/drawing/2014/main" id="{2AC17431-0325-EE8D-71B5-BE5F3ED1023D}"/>
                  </a:ext>
                </a:extLst>
              </p:cNvPr>
              <p:cNvSpPr txBox="1"/>
              <p:nvPr/>
            </p:nvSpPr>
            <p:spPr bwMode="auto">
              <a:xfrm>
                <a:off x="10463890" y="547402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grpSp>
        <p:sp>
          <p:nvSpPr>
            <p:cNvPr id="486" name="TextBox 485">
              <a:extLst>
                <a:ext uri="{FF2B5EF4-FFF2-40B4-BE49-F238E27FC236}">
                  <a16:creationId xmlns:a16="http://schemas.microsoft.com/office/drawing/2014/main" id="{79D29095-8B55-A8C0-6FF8-89D934960239}"/>
                </a:ext>
              </a:extLst>
            </p:cNvPr>
            <p:cNvSpPr txBox="1"/>
            <p:nvPr/>
          </p:nvSpPr>
          <p:spPr bwMode="auto">
            <a:xfrm>
              <a:off x="11033992" y="5470731"/>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72</a:t>
              </a:r>
            </a:p>
          </p:txBody>
        </p:sp>
      </p:grpSp>
      <p:grpSp>
        <p:nvGrpSpPr>
          <p:cNvPr id="495" name="Group 494">
            <a:extLst>
              <a:ext uri="{FF2B5EF4-FFF2-40B4-BE49-F238E27FC236}">
                <a16:creationId xmlns:a16="http://schemas.microsoft.com/office/drawing/2014/main" id="{72C95FBF-F004-6515-BD27-D4D90991CD80}"/>
              </a:ext>
            </a:extLst>
          </p:cNvPr>
          <p:cNvGrpSpPr/>
          <p:nvPr/>
        </p:nvGrpSpPr>
        <p:grpSpPr>
          <a:xfrm>
            <a:off x="6706313" y="3051810"/>
            <a:ext cx="4452950" cy="701521"/>
            <a:chOff x="6706313" y="3051810"/>
            <a:chExt cx="4452950" cy="701521"/>
          </a:xfrm>
        </p:grpSpPr>
        <p:sp>
          <p:nvSpPr>
            <p:cNvPr id="350" name="Isosceles Triangle 349">
              <a:extLst>
                <a:ext uri="{FF2B5EF4-FFF2-40B4-BE49-F238E27FC236}">
                  <a16:creationId xmlns:a16="http://schemas.microsoft.com/office/drawing/2014/main" id="{52DCD620-FE34-CF14-1EE3-2ECFD582B9BA}"/>
                </a:ext>
              </a:extLst>
            </p:cNvPr>
            <p:cNvSpPr/>
            <p:nvPr/>
          </p:nvSpPr>
          <p:spPr bwMode="auto">
            <a:xfrm>
              <a:off x="6706313" y="3051810"/>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1" name="Isosceles Triangle 350">
              <a:extLst>
                <a:ext uri="{FF2B5EF4-FFF2-40B4-BE49-F238E27FC236}">
                  <a16:creationId xmlns:a16="http://schemas.microsoft.com/office/drawing/2014/main" id="{473DD161-A1F9-469D-2E3F-2BA18ED71E17}"/>
                </a:ext>
              </a:extLst>
            </p:cNvPr>
            <p:cNvSpPr/>
            <p:nvPr/>
          </p:nvSpPr>
          <p:spPr bwMode="auto">
            <a:xfrm>
              <a:off x="6815697" y="3052006"/>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2" name="Isosceles Triangle 351">
              <a:extLst>
                <a:ext uri="{FF2B5EF4-FFF2-40B4-BE49-F238E27FC236}">
                  <a16:creationId xmlns:a16="http://schemas.microsoft.com/office/drawing/2014/main" id="{CC0A18F8-8B14-3921-6F00-5CF01CB0E050}"/>
                </a:ext>
              </a:extLst>
            </p:cNvPr>
            <p:cNvSpPr/>
            <p:nvPr/>
          </p:nvSpPr>
          <p:spPr bwMode="auto">
            <a:xfrm>
              <a:off x="6844907" y="3054257"/>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3" name="Isosceles Triangle 352">
              <a:extLst>
                <a:ext uri="{FF2B5EF4-FFF2-40B4-BE49-F238E27FC236}">
                  <a16:creationId xmlns:a16="http://schemas.microsoft.com/office/drawing/2014/main" id="{BD3478F1-1A0B-7F27-840D-3426A68DEDF0}"/>
                </a:ext>
              </a:extLst>
            </p:cNvPr>
            <p:cNvSpPr/>
            <p:nvPr/>
          </p:nvSpPr>
          <p:spPr bwMode="auto">
            <a:xfrm>
              <a:off x="6873720" y="3054257"/>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4" name="Isosceles Triangle 353">
              <a:extLst>
                <a:ext uri="{FF2B5EF4-FFF2-40B4-BE49-F238E27FC236}">
                  <a16:creationId xmlns:a16="http://schemas.microsoft.com/office/drawing/2014/main" id="{1F7563FB-94E5-2961-2436-012EFDFED211}"/>
                </a:ext>
              </a:extLst>
            </p:cNvPr>
            <p:cNvSpPr/>
            <p:nvPr/>
          </p:nvSpPr>
          <p:spPr bwMode="auto">
            <a:xfrm>
              <a:off x="7099844" y="3065958"/>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5" name="Isosceles Triangle 354">
              <a:extLst>
                <a:ext uri="{FF2B5EF4-FFF2-40B4-BE49-F238E27FC236}">
                  <a16:creationId xmlns:a16="http://schemas.microsoft.com/office/drawing/2014/main" id="{57D877AF-CB8A-9054-0705-57F8ED64F3DA}"/>
                </a:ext>
              </a:extLst>
            </p:cNvPr>
            <p:cNvSpPr/>
            <p:nvPr/>
          </p:nvSpPr>
          <p:spPr bwMode="auto">
            <a:xfrm>
              <a:off x="7206681" y="3081067"/>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6" name="Isosceles Triangle 355">
              <a:extLst>
                <a:ext uri="{FF2B5EF4-FFF2-40B4-BE49-F238E27FC236}">
                  <a16:creationId xmlns:a16="http://schemas.microsoft.com/office/drawing/2014/main" id="{E763C1E0-844D-6C64-BC4B-01D2D0F10B93}"/>
                </a:ext>
              </a:extLst>
            </p:cNvPr>
            <p:cNvSpPr/>
            <p:nvPr/>
          </p:nvSpPr>
          <p:spPr bwMode="auto">
            <a:xfrm>
              <a:off x="7260521" y="3115228"/>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7" name="Isosceles Triangle 356">
              <a:extLst>
                <a:ext uri="{FF2B5EF4-FFF2-40B4-BE49-F238E27FC236}">
                  <a16:creationId xmlns:a16="http://schemas.microsoft.com/office/drawing/2014/main" id="{9858BF8E-A6C9-A225-54A0-D4FCD73D76D0}"/>
                </a:ext>
              </a:extLst>
            </p:cNvPr>
            <p:cNvSpPr/>
            <p:nvPr/>
          </p:nvSpPr>
          <p:spPr bwMode="auto">
            <a:xfrm>
              <a:off x="7360775" y="3134501"/>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8" name="Isosceles Triangle 357">
              <a:extLst>
                <a:ext uri="{FF2B5EF4-FFF2-40B4-BE49-F238E27FC236}">
                  <a16:creationId xmlns:a16="http://schemas.microsoft.com/office/drawing/2014/main" id="{9FE39BE1-534C-6881-75DC-798E1EBC6581}"/>
                </a:ext>
              </a:extLst>
            </p:cNvPr>
            <p:cNvSpPr/>
            <p:nvPr/>
          </p:nvSpPr>
          <p:spPr bwMode="auto">
            <a:xfrm>
              <a:off x="7393479" y="3142852"/>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9" name="Isosceles Triangle 358">
              <a:extLst>
                <a:ext uri="{FF2B5EF4-FFF2-40B4-BE49-F238E27FC236}">
                  <a16:creationId xmlns:a16="http://schemas.microsoft.com/office/drawing/2014/main" id="{037D3E2E-AA5F-5574-FDE3-6C4EB1CE56E0}"/>
                </a:ext>
              </a:extLst>
            </p:cNvPr>
            <p:cNvSpPr/>
            <p:nvPr/>
          </p:nvSpPr>
          <p:spPr bwMode="auto">
            <a:xfrm>
              <a:off x="7525981" y="3161300"/>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0" name="Isosceles Triangle 359">
              <a:extLst>
                <a:ext uri="{FF2B5EF4-FFF2-40B4-BE49-F238E27FC236}">
                  <a16:creationId xmlns:a16="http://schemas.microsoft.com/office/drawing/2014/main" id="{BDC21DCF-BCEE-480B-63D2-AE6A376C5B17}"/>
                </a:ext>
              </a:extLst>
            </p:cNvPr>
            <p:cNvSpPr/>
            <p:nvPr/>
          </p:nvSpPr>
          <p:spPr bwMode="auto">
            <a:xfrm>
              <a:off x="7606365" y="3187547"/>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1" name="Isosceles Triangle 360">
              <a:extLst>
                <a:ext uri="{FF2B5EF4-FFF2-40B4-BE49-F238E27FC236}">
                  <a16:creationId xmlns:a16="http://schemas.microsoft.com/office/drawing/2014/main" id="{537A1BA1-606D-27E0-C3AB-FC4E469D103D}"/>
                </a:ext>
              </a:extLst>
            </p:cNvPr>
            <p:cNvSpPr/>
            <p:nvPr/>
          </p:nvSpPr>
          <p:spPr bwMode="auto">
            <a:xfrm>
              <a:off x="7838139" y="3252250"/>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2" name="Isosceles Triangle 361">
              <a:extLst>
                <a:ext uri="{FF2B5EF4-FFF2-40B4-BE49-F238E27FC236}">
                  <a16:creationId xmlns:a16="http://schemas.microsoft.com/office/drawing/2014/main" id="{23B23E86-CCCE-C5FA-EA77-E05BF2657572}"/>
                </a:ext>
              </a:extLst>
            </p:cNvPr>
            <p:cNvSpPr/>
            <p:nvPr/>
          </p:nvSpPr>
          <p:spPr bwMode="auto">
            <a:xfrm>
              <a:off x="7987533" y="3309224"/>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3" name="Isosceles Triangle 362">
              <a:extLst>
                <a:ext uri="{FF2B5EF4-FFF2-40B4-BE49-F238E27FC236}">
                  <a16:creationId xmlns:a16="http://schemas.microsoft.com/office/drawing/2014/main" id="{EB800CC3-4C83-31AC-48C0-02B91C8130B2}"/>
                </a:ext>
              </a:extLst>
            </p:cNvPr>
            <p:cNvSpPr/>
            <p:nvPr/>
          </p:nvSpPr>
          <p:spPr bwMode="auto">
            <a:xfrm>
              <a:off x="8014739" y="3332045"/>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4" name="Isosceles Triangle 363">
              <a:extLst>
                <a:ext uri="{FF2B5EF4-FFF2-40B4-BE49-F238E27FC236}">
                  <a16:creationId xmlns:a16="http://schemas.microsoft.com/office/drawing/2014/main" id="{EE0E5ACE-9E43-B946-D979-F7BC31E87F49}"/>
                </a:ext>
              </a:extLst>
            </p:cNvPr>
            <p:cNvSpPr/>
            <p:nvPr/>
          </p:nvSpPr>
          <p:spPr bwMode="auto">
            <a:xfrm>
              <a:off x="8043884" y="3339101"/>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5" name="Isosceles Triangle 364">
              <a:extLst>
                <a:ext uri="{FF2B5EF4-FFF2-40B4-BE49-F238E27FC236}">
                  <a16:creationId xmlns:a16="http://schemas.microsoft.com/office/drawing/2014/main" id="{7ACE9229-FEB7-F5D2-CE6F-3CEF137681ED}"/>
                </a:ext>
              </a:extLst>
            </p:cNvPr>
            <p:cNvSpPr/>
            <p:nvPr/>
          </p:nvSpPr>
          <p:spPr bwMode="auto">
            <a:xfrm>
              <a:off x="8202095" y="3346832"/>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6" name="Isosceles Triangle 365">
              <a:extLst>
                <a:ext uri="{FF2B5EF4-FFF2-40B4-BE49-F238E27FC236}">
                  <a16:creationId xmlns:a16="http://schemas.microsoft.com/office/drawing/2014/main" id="{7D979318-D015-D39E-89B4-E2EFFE9212C9}"/>
                </a:ext>
              </a:extLst>
            </p:cNvPr>
            <p:cNvSpPr/>
            <p:nvPr/>
          </p:nvSpPr>
          <p:spPr bwMode="auto">
            <a:xfrm>
              <a:off x="8477890" y="3401102"/>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7" name="Isosceles Triangle 366">
              <a:extLst>
                <a:ext uri="{FF2B5EF4-FFF2-40B4-BE49-F238E27FC236}">
                  <a16:creationId xmlns:a16="http://schemas.microsoft.com/office/drawing/2014/main" id="{FFAA36D4-685A-934A-423A-E488AC4028F0}"/>
                </a:ext>
              </a:extLst>
            </p:cNvPr>
            <p:cNvSpPr/>
            <p:nvPr/>
          </p:nvSpPr>
          <p:spPr bwMode="auto">
            <a:xfrm>
              <a:off x="8531970" y="3411138"/>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8" name="Isosceles Triangle 367">
              <a:extLst>
                <a:ext uri="{FF2B5EF4-FFF2-40B4-BE49-F238E27FC236}">
                  <a16:creationId xmlns:a16="http://schemas.microsoft.com/office/drawing/2014/main" id="{47491149-22E7-B36A-F5A6-D4F9A62EE6D4}"/>
                </a:ext>
              </a:extLst>
            </p:cNvPr>
            <p:cNvSpPr/>
            <p:nvPr/>
          </p:nvSpPr>
          <p:spPr bwMode="auto">
            <a:xfrm>
              <a:off x="8627699" y="3428086"/>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9" name="Isosceles Triangle 368">
              <a:extLst>
                <a:ext uri="{FF2B5EF4-FFF2-40B4-BE49-F238E27FC236}">
                  <a16:creationId xmlns:a16="http://schemas.microsoft.com/office/drawing/2014/main" id="{5D8E57AC-04FD-497D-021E-F70C32328D07}"/>
                </a:ext>
              </a:extLst>
            </p:cNvPr>
            <p:cNvSpPr/>
            <p:nvPr/>
          </p:nvSpPr>
          <p:spPr bwMode="auto">
            <a:xfrm>
              <a:off x="8989329" y="3494674"/>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0" name="Isosceles Triangle 369">
              <a:extLst>
                <a:ext uri="{FF2B5EF4-FFF2-40B4-BE49-F238E27FC236}">
                  <a16:creationId xmlns:a16="http://schemas.microsoft.com/office/drawing/2014/main" id="{01A466FA-0A49-3F05-97AF-7B59FDD24D40}"/>
                </a:ext>
              </a:extLst>
            </p:cNvPr>
            <p:cNvSpPr/>
            <p:nvPr/>
          </p:nvSpPr>
          <p:spPr bwMode="auto">
            <a:xfrm>
              <a:off x="8959070" y="3494674"/>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1" name="Isosceles Triangle 370">
              <a:extLst>
                <a:ext uri="{FF2B5EF4-FFF2-40B4-BE49-F238E27FC236}">
                  <a16:creationId xmlns:a16="http://schemas.microsoft.com/office/drawing/2014/main" id="{02566333-C24E-0F4D-3A61-6703A6D2EB47}"/>
                </a:ext>
              </a:extLst>
            </p:cNvPr>
            <p:cNvSpPr/>
            <p:nvPr/>
          </p:nvSpPr>
          <p:spPr bwMode="auto">
            <a:xfrm>
              <a:off x="9005434" y="3492996"/>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2" name="Isosceles Triangle 371">
              <a:extLst>
                <a:ext uri="{FF2B5EF4-FFF2-40B4-BE49-F238E27FC236}">
                  <a16:creationId xmlns:a16="http://schemas.microsoft.com/office/drawing/2014/main" id="{94658B0E-9280-0DBF-110D-46177CB744D6}"/>
                </a:ext>
              </a:extLst>
            </p:cNvPr>
            <p:cNvSpPr/>
            <p:nvPr/>
          </p:nvSpPr>
          <p:spPr bwMode="auto">
            <a:xfrm>
              <a:off x="9112855" y="3503379"/>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3" name="Isosceles Triangle 372">
              <a:extLst>
                <a:ext uri="{FF2B5EF4-FFF2-40B4-BE49-F238E27FC236}">
                  <a16:creationId xmlns:a16="http://schemas.microsoft.com/office/drawing/2014/main" id="{235F4B97-C889-2F3B-4D76-71905C8DFCE0}"/>
                </a:ext>
              </a:extLst>
            </p:cNvPr>
            <p:cNvSpPr/>
            <p:nvPr/>
          </p:nvSpPr>
          <p:spPr bwMode="auto">
            <a:xfrm>
              <a:off x="9308958" y="3524551"/>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4" name="Isosceles Triangle 373">
              <a:extLst>
                <a:ext uri="{FF2B5EF4-FFF2-40B4-BE49-F238E27FC236}">
                  <a16:creationId xmlns:a16="http://schemas.microsoft.com/office/drawing/2014/main" id="{BA491788-A30A-B97C-F260-9A2AD591F46D}"/>
                </a:ext>
              </a:extLst>
            </p:cNvPr>
            <p:cNvSpPr/>
            <p:nvPr/>
          </p:nvSpPr>
          <p:spPr bwMode="auto">
            <a:xfrm>
              <a:off x="9203220" y="3517533"/>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5" name="Isosceles Triangle 374">
              <a:extLst>
                <a:ext uri="{FF2B5EF4-FFF2-40B4-BE49-F238E27FC236}">
                  <a16:creationId xmlns:a16="http://schemas.microsoft.com/office/drawing/2014/main" id="{B2F3B7CB-19F4-7649-90D1-502D7AE0C8DC}"/>
                </a:ext>
              </a:extLst>
            </p:cNvPr>
            <p:cNvSpPr/>
            <p:nvPr/>
          </p:nvSpPr>
          <p:spPr bwMode="auto">
            <a:xfrm>
              <a:off x="9362034" y="3530949"/>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6" name="Isosceles Triangle 375">
              <a:extLst>
                <a:ext uri="{FF2B5EF4-FFF2-40B4-BE49-F238E27FC236}">
                  <a16:creationId xmlns:a16="http://schemas.microsoft.com/office/drawing/2014/main" id="{89DDA7A7-4487-B072-D5CF-7BEB92A1A461}"/>
                </a:ext>
              </a:extLst>
            </p:cNvPr>
            <p:cNvSpPr/>
            <p:nvPr/>
          </p:nvSpPr>
          <p:spPr bwMode="auto">
            <a:xfrm>
              <a:off x="9608576" y="3564999"/>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7" name="Isosceles Triangle 376">
              <a:extLst>
                <a:ext uri="{FF2B5EF4-FFF2-40B4-BE49-F238E27FC236}">
                  <a16:creationId xmlns:a16="http://schemas.microsoft.com/office/drawing/2014/main" id="{CF863A4B-579A-45B2-ECB3-C7171E8DFE17}"/>
                </a:ext>
              </a:extLst>
            </p:cNvPr>
            <p:cNvSpPr/>
            <p:nvPr/>
          </p:nvSpPr>
          <p:spPr bwMode="auto">
            <a:xfrm>
              <a:off x="9802467" y="3600785"/>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8" name="Isosceles Triangle 377">
              <a:extLst>
                <a:ext uri="{FF2B5EF4-FFF2-40B4-BE49-F238E27FC236}">
                  <a16:creationId xmlns:a16="http://schemas.microsoft.com/office/drawing/2014/main" id="{51446863-349D-8770-6DFA-0D848DD16AF1}"/>
                </a:ext>
              </a:extLst>
            </p:cNvPr>
            <p:cNvSpPr/>
            <p:nvPr/>
          </p:nvSpPr>
          <p:spPr bwMode="auto">
            <a:xfrm>
              <a:off x="9635060" y="3569933"/>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9" name="Isosceles Triangle 378">
              <a:extLst>
                <a:ext uri="{FF2B5EF4-FFF2-40B4-BE49-F238E27FC236}">
                  <a16:creationId xmlns:a16="http://schemas.microsoft.com/office/drawing/2014/main" id="{B1A986B9-07BC-DEF0-6578-D00F06F540BF}"/>
                </a:ext>
              </a:extLst>
            </p:cNvPr>
            <p:cNvSpPr/>
            <p:nvPr/>
          </p:nvSpPr>
          <p:spPr bwMode="auto">
            <a:xfrm>
              <a:off x="9922106" y="3602712"/>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0" name="Isosceles Triangle 379">
              <a:extLst>
                <a:ext uri="{FF2B5EF4-FFF2-40B4-BE49-F238E27FC236}">
                  <a16:creationId xmlns:a16="http://schemas.microsoft.com/office/drawing/2014/main" id="{AEADC1D2-74DA-7158-6E85-6E8ACA6E7CE7}"/>
                </a:ext>
              </a:extLst>
            </p:cNvPr>
            <p:cNvSpPr/>
            <p:nvPr/>
          </p:nvSpPr>
          <p:spPr bwMode="auto">
            <a:xfrm>
              <a:off x="9952878" y="3603746"/>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1" name="Isosceles Triangle 380">
              <a:extLst>
                <a:ext uri="{FF2B5EF4-FFF2-40B4-BE49-F238E27FC236}">
                  <a16:creationId xmlns:a16="http://schemas.microsoft.com/office/drawing/2014/main" id="{22D9D7EE-31E9-ABF9-6BD9-C654CCFDEF6F}"/>
                </a:ext>
              </a:extLst>
            </p:cNvPr>
            <p:cNvSpPr/>
            <p:nvPr/>
          </p:nvSpPr>
          <p:spPr bwMode="auto">
            <a:xfrm>
              <a:off x="9980659" y="3604159"/>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2" name="Isosceles Triangle 381">
              <a:extLst>
                <a:ext uri="{FF2B5EF4-FFF2-40B4-BE49-F238E27FC236}">
                  <a16:creationId xmlns:a16="http://schemas.microsoft.com/office/drawing/2014/main" id="{AC1A5E7D-C8F7-6AEF-4258-ED84E0478CD1}"/>
                </a:ext>
              </a:extLst>
            </p:cNvPr>
            <p:cNvSpPr/>
            <p:nvPr/>
          </p:nvSpPr>
          <p:spPr bwMode="auto">
            <a:xfrm>
              <a:off x="10035054" y="3607314"/>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3" name="Isosceles Triangle 382">
              <a:extLst>
                <a:ext uri="{FF2B5EF4-FFF2-40B4-BE49-F238E27FC236}">
                  <a16:creationId xmlns:a16="http://schemas.microsoft.com/office/drawing/2014/main" id="{346DDDCC-651A-885F-ABF8-0A0CF480C035}"/>
                </a:ext>
              </a:extLst>
            </p:cNvPr>
            <p:cNvSpPr/>
            <p:nvPr/>
          </p:nvSpPr>
          <p:spPr bwMode="auto">
            <a:xfrm>
              <a:off x="10102428" y="3616064"/>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4" name="Isosceles Triangle 383">
              <a:extLst>
                <a:ext uri="{FF2B5EF4-FFF2-40B4-BE49-F238E27FC236}">
                  <a16:creationId xmlns:a16="http://schemas.microsoft.com/office/drawing/2014/main" id="{9ACBC1FB-0E9D-8B2A-6063-AC60854481CE}"/>
                </a:ext>
              </a:extLst>
            </p:cNvPr>
            <p:cNvSpPr/>
            <p:nvPr/>
          </p:nvSpPr>
          <p:spPr bwMode="auto">
            <a:xfrm>
              <a:off x="10135123" y="3619142"/>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5" name="Isosceles Triangle 384">
              <a:extLst>
                <a:ext uri="{FF2B5EF4-FFF2-40B4-BE49-F238E27FC236}">
                  <a16:creationId xmlns:a16="http://schemas.microsoft.com/office/drawing/2014/main" id="{41F8C7EF-1476-7B52-1216-281B0DF543DA}"/>
                </a:ext>
              </a:extLst>
            </p:cNvPr>
            <p:cNvSpPr/>
            <p:nvPr/>
          </p:nvSpPr>
          <p:spPr bwMode="auto">
            <a:xfrm>
              <a:off x="10178961" y="3619724"/>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6" name="Isosceles Triangle 385">
              <a:extLst>
                <a:ext uri="{FF2B5EF4-FFF2-40B4-BE49-F238E27FC236}">
                  <a16:creationId xmlns:a16="http://schemas.microsoft.com/office/drawing/2014/main" id="{0A548B91-8C0B-1668-FB30-41B13E236268}"/>
                </a:ext>
              </a:extLst>
            </p:cNvPr>
            <p:cNvSpPr/>
            <p:nvPr/>
          </p:nvSpPr>
          <p:spPr bwMode="auto">
            <a:xfrm>
              <a:off x="10233139" y="3618677"/>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7" name="Isosceles Triangle 386">
              <a:extLst>
                <a:ext uri="{FF2B5EF4-FFF2-40B4-BE49-F238E27FC236}">
                  <a16:creationId xmlns:a16="http://schemas.microsoft.com/office/drawing/2014/main" id="{91FF630E-EF2B-4614-FBDA-7638369C81C9}"/>
                </a:ext>
              </a:extLst>
            </p:cNvPr>
            <p:cNvSpPr/>
            <p:nvPr/>
          </p:nvSpPr>
          <p:spPr bwMode="auto">
            <a:xfrm>
              <a:off x="10273751" y="3619896"/>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8" name="Isosceles Triangle 387">
              <a:extLst>
                <a:ext uri="{FF2B5EF4-FFF2-40B4-BE49-F238E27FC236}">
                  <a16:creationId xmlns:a16="http://schemas.microsoft.com/office/drawing/2014/main" id="{C56DDB3B-3209-52FD-53B6-4844E0582B15}"/>
                </a:ext>
              </a:extLst>
            </p:cNvPr>
            <p:cNvSpPr/>
            <p:nvPr/>
          </p:nvSpPr>
          <p:spPr bwMode="auto">
            <a:xfrm>
              <a:off x="10292589" y="3618677"/>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9" name="Isosceles Triangle 388">
              <a:extLst>
                <a:ext uri="{FF2B5EF4-FFF2-40B4-BE49-F238E27FC236}">
                  <a16:creationId xmlns:a16="http://schemas.microsoft.com/office/drawing/2014/main" id="{0B554C89-C0D9-54EA-2A0A-20931473E9CF}"/>
                </a:ext>
              </a:extLst>
            </p:cNvPr>
            <p:cNvSpPr/>
            <p:nvPr/>
          </p:nvSpPr>
          <p:spPr bwMode="auto">
            <a:xfrm>
              <a:off x="10337583" y="3626843"/>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0" name="Isosceles Triangle 389">
              <a:extLst>
                <a:ext uri="{FF2B5EF4-FFF2-40B4-BE49-F238E27FC236}">
                  <a16:creationId xmlns:a16="http://schemas.microsoft.com/office/drawing/2014/main" id="{58DAE460-D06B-5495-BEC4-2EE06F8A7EB9}"/>
                </a:ext>
              </a:extLst>
            </p:cNvPr>
            <p:cNvSpPr/>
            <p:nvPr/>
          </p:nvSpPr>
          <p:spPr bwMode="auto">
            <a:xfrm>
              <a:off x="10360671" y="3626863"/>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1" name="Isosceles Triangle 390">
              <a:extLst>
                <a:ext uri="{FF2B5EF4-FFF2-40B4-BE49-F238E27FC236}">
                  <a16:creationId xmlns:a16="http://schemas.microsoft.com/office/drawing/2014/main" id="{D460F4F3-5F63-9906-4BC5-40D4763F4A9E}"/>
                </a:ext>
              </a:extLst>
            </p:cNvPr>
            <p:cNvSpPr/>
            <p:nvPr/>
          </p:nvSpPr>
          <p:spPr bwMode="auto">
            <a:xfrm>
              <a:off x="10685516" y="3658533"/>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2" name="Isosceles Triangle 391">
              <a:extLst>
                <a:ext uri="{FF2B5EF4-FFF2-40B4-BE49-F238E27FC236}">
                  <a16:creationId xmlns:a16="http://schemas.microsoft.com/office/drawing/2014/main" id="{A937A879-4BE8-17EC-9C01-86D4CE0F3835}"/>
                </a:ext>
              </a:extLst>
            </p:cNvPr>
            <p:cNvSpPr/>
            <p:nvPr/>
          </p:nvSpPr>
          <p:spPr bwMode="auto">
            <a:xfrm>
              <a:off x="10410223" y="3634566"/>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3" name="Isosceles Triangle 392">
              <a:extLst>
                <a:ext uri="{FF2B5EF4-FFF2-40B4-BE49-F238E27FC236}">
                  <a16:creationId xmlns:a16="http://schemas.microsoft.com/office/drawing/2014/main" id="{D0E98706-5A2E-B92C-415B-AA7C49B8901D}"/>
                </a:ext>
              </a:extLst>
            </p:cNvPr>
            <p:cNvSpPr/>
            <p:nvPr/>
          </p:nvSpPr>
          <p:spPr bwMode="auto">
            <a:xfrm>
              <a:off x="10437816" y="3636001"/>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4" name="Isosceles Triangle 393">
              <a:extLst>
                <a:ext uri="{FF2B5EF4-FFF2-40B4-BE49-F238E27FC236}">
                  <a16:creationId xmlns:a16="http://schemas.microsoft.com/office/drawing/2014/main" id="{EC0509B8-4076-1726-57A5-686EE2A7B9C1}"/>
                </a:ext>
              </a:extLst>
            </p:cNvPr>
            <p:cNvSpPr/>
            <p:nvPr/>
          </p:nvSpPr>
          <p:spPr bwMode="auto">
            <a:xfrm>
              <a:off x="10462127" y="3634565"/>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5" name="Isosceles Triangle 394">
              <a:extLst>
                <a:ext uri="{FF2B5EF4-FFF2-40B4-BE49-F238E27FC236}">
                  <a16:creationId xmlns:a16="http://schemas.microsoft.com/office/drawing/2014/main" id="{A14AE767-0DF5-C815-4FD6-D6C681D0B239}"/>
                </a:ext>
              </a:extLst>
            </p:cNvPr>
            <p:cNvSpPr/>
            <p:nvPr/>
          </p:nvSpPr>
          <p:spPr bwMode="auto">
            <a:xfrm>
              <a:off x="10492899" y="3635599"/>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6" name="Isosceles Triangle 395">
              <a:extLst>
                <a:ext uri="{FF2B5EF4-FFF2-40B4-BE49-F238E27FC236}">
                  <a16:creationId xmlns:a16="http://schemas.microsoft.com/office/drawing/2014/main" id="{207CB1D4-F0D7-2A9F-C969-E5CC1783C33D}"/>
                </a:ext>
              </a:extLst>
            </p:cNvPr>
            <p:cNvSpPr/>
            <p:nvPr/>
          </p:nvSpPr>
          <p:spPr bwMode="auto">
            <a:xfrm>
              <a:off x="10520680" y="3636012"/>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7" name="Isosceles Triangle 396">
              <a:extLst>
                <a:ext uri="{FF2B5EF4-FFF2-40B4-BE49-F238E27FC236}">
                  <a16:creationId xmlns:a16="http://schemas.microsoft.com/office/drawing/2014/main" id="{6A4A61F3-9D60-A415-F4A6-83F8EDBB9B2E}"/>
                </a:ext>
              </a:extLst>
            </p:cNvPr>
            <p:cNvSpPr/>
            <p:nvPr/>
          </p:nvSpPr>
          <p:spPr bwMode="auto">
            <a:xfrm>
              <a:off x="10554240" y="3658146"/>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8" name="Isosceles Triangle 397">
              <a:extLst>
                <a:ext uri="{FF2B5EF4-FFF2-40B4-BE49-F238E27FC236}">
                  <a16:creationId xmlns:a16="http://schemas.microsoft.com/office/drawing/2014/main" id="{C0EACF12-8D1A-B5ED-8B8B-8C705BE05496}"/>
                </a:ext>
              </a:extLst>
            </p:cNvPr>
            <p:cNvSpPr/>
            <p:nvPr/>
          </p:nvSpPr>
          <p:spPr bwMode="auto">
            <a:xfrm>
              <a:off x="10577758" y="3654948"/>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9" name="Isosceles Triangle 398">
              <a:extLst>
                <a:ext uri="{FF2B5EF4-FFF2-40B4-BE49-F238E27FC236}">
                  <a16:creationId xmlns:a16="http://schemas.microsoft.com/office/drawing/2014/main" id="{DD3EE08E-96E8-8413-C216-FB4A052611DC}"/>
                </a:ext>
              </a:extLst>
            </p:cNvPr>
            <p:cNvSpPr/>
            <p:nvPr/>
          </p:nvSpPr>
          <p:spPr bwMode="auto">
            <a:xfrm>
              <a:off x="10614308" y="3656717"/>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0" name="Isosceles Triangle 399">
              <a:extLst>
                <a:ext uri="{FF2B5EF4-FFF2-40B4-BE49-F238E27FC236}">
                  <a16:creationId xmlns:a16="http://schemas.microsoft.com/office/drawing/2014/main" id="{C1923D07-DB97-9BA6-3FCA-C33DACE6D491}"/>
                </a:ext>
              </a:extLst>
            </p:cNvPr>
            <p:cNvSpPr/>
            <p:nvPr/>
          </p:nvSpPr>
          <p:spPr bwMode="auto">
            <a:xfrm>
              <a:off x="10643310" y="3660540"/>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1" name="Isosceles Triangle 400">
              <a:extLst>
                <a:ext uri="{FF2B5EF4-FFF2-40B4-BE49-F238E27FC236}">
                  <a16:creationId xmlns:a16="http://schemas.microsoft.com/office/drawing/2014/main" id="{24947FA0-8BE4-5404-1CC8-BDDF92F5CD20}"/>
                </a:ext>
              </a:extLst>
            </p:cNvPr>
            <p:cNvSpPr/>
            <p:nvPr/>
          </p:nvSpPr>
          <p:spPr bwMode="auto">
            <a:xfrm>
              <a:off x="10709360" y="3659913"/>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2" name="Isosceles Triangle 401">
              <a:extLst>
                <a:ext uri="{FF2B5EF4-FFF2-40B4-BE49-F238E27FC236}">
                  <a16:creationId xmlns:a16="http://schemas.microsoft.com/office/drawing/2014/main" id="{3E32C487-52DA-FA10-1314-69773DAE3F5C}"/>
                </a:ext>
              </a:extLst>
            </p:cNvPr>
            <p:cNvSpPr/>
            <p:nvPr/>
          </p:nvSpPr>
          <p:spPr bwMode="auto">
            <a:xfrm>
              <a:off x="10802773" y="3683688"/>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3" name="Isosceles Triangle 402">
              <a:extLst>
                <a:ext uri="{FF2B5EF4-FFF2-40B4-BE49-F238E27FC236}">
                  <a16:creationId xmlns:a16="http://schemas.microsoft.com/office/drawing/2014/main" id="{583BCC30-4AEE-058E-5C42-71348F915ACF}"/>
                </a:ext>
              </a:extLst>
            </p:cNvPr>
            <p:cNvSpPr/>
            <p:nvPr/>
          </p:nvSpPr>
          <p:spPr bwMode="auto">
            <a:xfrm>
              <a:off x="10752936" y="3658421"/>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4" name="Isosceles Triangle 403">
              <a:extLst>
                <a:ext uri="{FF2B5EF4-FFF2-40B4-BE49-F238E27FC236}">
                  <a16:creationId xmlns:a16="http://schemas.microsoft.com/office/drawing/2014/main" id="{264BB919-9BA0-9BC2-1EBF-00B948E62FD4}"/>
                </a:ext>
              </a:extLst>
            </p:cNvPr>
            <p:cNvSpPr/>
            <p:nvPr/>
          </p:nvSpPr>
          <p:spPr bwMode="auto">
            <a:xfrm>
              <a:off x="10832720" y="3687164"/>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5" name="Isosceles Triangle 404">
              <a:extLst>
                <a:ext uri="{FF2B5EF4-FFF2-40B4-BE49-F238E27FC236}">
                  <a16:creationId xmlns:a16="http://schemas.microsoft.com/office/drawing/2014/main" id="{F819B5BE-5758-EBBA-C7E9-2A4D27D92F1F}"/>
                </a:ext>
              </a:extLst>
            </p:cNvPr>
            <p:cNvSpPr/>
            <p:nvPr/>
          </p:nvSpPr>
          <p:spPr bwMode="auto">
            <a:xfrm>
              <a:off x="10863793" y="3685280"/>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6" name="Isosceles Triangle 405">
              <a:extLst>
                <a:ext uri="{FF2B5EF4-FFF2-40B4-BE49-F238E27FC236}">
                  <a16:creationId xmlns:a16="http://schemas.microsoft.com/office/drawing/2014/main" id="{EB7386C1-5279-7850-E558-484B281B97B2}"/>
                </a:ext>
              </a:extLst>
            </p:cNvPr>
            <p:cNvSpPr/>
            <p:nvPr/>
          </p:nvSpPr>
          <p:spPr bwMode="auto">
            <a:xfrm>
              <a:off x="10922590" y="3691987"/>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7" name="Isosceles Triangle 406">
              <a:extLst>
                <a:ext uri="{FF2B5EF4-FFF2-40B4-BE49-F238E27FC236}">
                  <a16:creationId xmlns:a16="http://schemas.microsoft.com/office/drawing/2014/main" id="{16BC5CBB-B383-D32B-71B3-338ED5C46A52}"/>
                </a:ext>
              </a:extLst>
            </p:cNvPr>
            <p:cNvSpPr/>
            <p:nvPr/>
          </p:nvSpPr>
          <p:spPr bwMode="auto">
            <a:xfrm>
              <a:off x="10950183" y="3693422"/>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8" name="Isosceles Triangle 407">
              <a:extLst>
                <a:ext uri="{FF2B5EF4-FFF2-40B4-BE49-F238E27FC236}">
                  <a16:creationId xmlns:a16="http://schemas.microsoft.com/office/drawing/2014/main" id="{716D8105-7073-5341-3E77-B1026D26AB88}"/>
                </a:ext>
              </a:extLst>
            </p:cNvPr>
            <p:cNvSpPr/>
            <p:nvPr/>
          </p:nvSpPr>
          <p:spPr bwMode="auto">
            <a:xfrm>
              <a:off x="10974494" y="3691986"/>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9" name="Isosceles Triangle 408">
              <a:extLst>
                <a:ext uri="{FF2B5EF4-FFF2-40B4-BE49-F238E27FC236}">
                  <a16:creationId xmlns:a16="http://schemas.microsoft.com/office/drawing/2014/main" id="{7F5A2870-C288-CD8A-2E5F-D3B851A4984C}"/>
                </a:ext>
              </a:extLst>
            </p:cNvPr>
            <p:cNvSpPr/>
            <p:nvPr/>
          </p:nvSpPr>
          <p:spPr bwMode="auto">
            <a:xfrm>
              <a:off x="11005266" y="3693020"/>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0" name="Isosceles Triangle 409">
              <a:extLst>
                <a:ext uri="{FF2B5EF4-FFF2-40B4-BE49-F238E27FC236}">
                  <a16:creationId xmlns:a16="http://schemas.microsoft.com/office/drawing/2014/main" id="{89C3A511-75C7-5E44-9884-C373F39A51B8}"/>
                </a:ext>
              </a:extLst>
            </p:cNvPr>
            <p:cNvSpPr/>
            <p:nvPr/>
          </p:nvSpPr>
          <p:spPr bwMode="auto">
            <a:xfrm>
              <a:off x="11033047" y="3693433"/>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1" name="Isosceles Triangle 410">
              <a:extLst>
                <a:ext uri="{FF2B5EF4-FFF2-40B4-BE49-F238E27FC236}">
                  <a16:creationId xmlns:a16="http://schemas.microsoft.com/office/drawing/2014/main" id="{A59281A1-7026-F337-5825-001A8F66BB63}"/>
                </a:ext>
              </a:extLst>
            </p:cNvPr>
            <p:cNvSpPr/>
            <p:nvPr/>
          </p:nvSpPr>
          <p:spPr bwMode="auto">
            <a:xfrm>
              <a:off x="11089947" y="3692104"/>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2" name="Isosceles Triangle 411">
              <a:extLst>
                <a:ext uri="{FF2B5EF4-FFF2-40B4-BE49-F238E27FC236}">
                  <a16:creationId xmlns:a16="http://schemas.microsoft.com/office/drawing/2014/main" id="{6DC3F693-5500-F38B-E1F5-A25620B50720}"/>
                </a:ext>
              </a:extLst>
            </p:cNvPr>
            <p:cNvSpPr/>
            <p:nvPr/>
          </p:nvSpPr>
          <p:spPr bwMode="auto">
            <a:xfrm>
              <a:off x="10900582" y="3693576"/>
              <a:ext cx="69316" cy="59755"/>
            </a:xfrm>
            <a:prstGeom prst="triangl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490" name="Freeform: Shape 489">
            <a:extLst>
              <a:ext uri="{FF2B5EF4-FFF2-40B4-BE49-F238E27FC236}">
                <a16:creationId xmlns:a16="http://schemas.microsoft.com/office/drawing/2014/main" id="{7F7C06B0-1761-1919-3D62-13BF43A6EA86}"/>
              </a:ext>
            </a:extLst>
          </p:cNvPr>
          <p:cNvSpPr/>
          <p:nvPr/>
        </p:nvSpPr>
        <p:spPr bwMode="auto">
          <a:xfrm>
            <a:off x="6745624" y="3091103"/>
            <a:ext cx="4399588" cy="637309"/>
          </a:xfrm>
          <a:custGeom>
            <a:avLst/>
            <a:gdLst>
              <a:gd name="connsiteX0" fmla="*/ 0 w 4399588"/>
              <a:gd name="connsiteY0" fmla="*/ 0 h 637309"/>
              <a:gd name="connsiteX1" fmla="*/ 224752 w 4399588"/>
              <a:gd name="connsiteY1" fmla="*/ 0 h 637309"/>
              <a:gd name="connsiteX2" fmla="*/ 224752 w 4399588"/>
              <a:gd name="connsiteY2" fmla="*/ 9236 h 637309"/>
              <a:gd name="connsiteX3" fmla="*/ 341746 w 4399588"/>
              <a:gd name="connsiteY3" fmla="*/ 9236 h 637309"/>
              <a:gd name="connsiteX4" fmla="*/ 341746 w 4399588"/>
              <a:gd name="connsiteY4" fmla="*/ 21552 h 637309"/>
              <a:gd name="connsiteX5" fmla="*/ 471055 w 4399588"/>
              <a:gd name="connsiteY5" fmla="*/ 21552 h 637309"/>
              <a:gd name="connsiteX6" fmla="*/ 471055 w 4399588"/>
              <a:gd name="connsiteY6" fmla="*/ 43103 h 637309"/>
              <a:gd name="connsiteX7" fmla="*/ 634231 w 4399588"/>
              <a:gd name="connsiteY7" fmla="*/ 43103 h 637309"/>
              <a:gd name="connsiteX8" fmla="*/ 634231 w 4399588"/>
              <a:gd name="connsiteY8" fmla="*/ 67733 h 637309"/>
              <a:gd name="connsiteX9" fmla="*/ 689649 w 4399588"/>
              <a:gd name="connsiteY9" fmla="*/ 67733 h 637309"/>
              <a:gd name="connsiteX10" fmla="*/ 689649 w 4399588"/>
              <a:gd name="connsiteY10" fmla="*/ 101600 h 637309"/>
              <a:gd name="connsiteX11" fmla="*/ 889770 w 4399588"/>
              <a:gd name="connsiteY11" fmla="*/ 101600 h 637309"/>
              <a:gd name="connsiteX12" fmla="*/ 889770 w 4399588"/>
              <a:gd name="connsiteY12" fmla="*/ 135467 h 637309"/>
              <a:gd name="connsiteX13" fmla="*/ 929794 w 4399588"/>
              <a:gd name="connsiteY13" fmla="*/ 135467 h 637309"/>
              <a:gd name="connsiteX14" fmla="*/ 929794 w 4399588"/>
              <a:gd name="connsiteY14" fmla="*/ 163176 h 637309"/>
              <a:gd name="connsiteX15" fmla="*/ 1062182 w 4399588"/>
              <a:gd name="connsiteY15" fmla="*/ 163176 h 637309"/>
              <a:gd name="connsiteX16" fmla="*/ 1062182 w 4399588"/>
              <a:gd name="connsiteY16" fmla="*/ 181649 h 637309"/>
              <a:gd name="connsiteX17" fmla="*/ 1142231 w 4399588"/>
              <a:gd name="connsiteY17" fmla="*/ 181649 h 637309"/>
              <a:gd name="connsiteX18" fmla="*/ 1142231 w 4399588"/>
              <a:gd name="connsiteY18" fmla="*/ 221673 h 637309"/>
              <a:gd name="connsiteX19" fmla="*/ 1249988 w 4399588"/>
              <a:gd name="connsiteY19" fmla="*/ 221673 h 637309"/>
              <a:gd name="connsiteX20" fmla="*/ 1249988 w 4399588"/>
              <a:gd name="connsiteY20" fmla="*/ 249382 h 637309"/>
              <a:gd name="connsiteX21" fmla="*/ 1305406 w 4399588"/>
              <a:gd name="connsiteY21" fmla="*/ 249382 h 637309"/>
              <a:gd name="connsiteX22" fmla="*/ 1305406 w 4399588"/>
              <a:gd name="connsiteY22" fmla="*/ 289406 h 637309"/>
              <a:gd name="connsiteX23" fmla="*/ 1554788 w 4399588"/>
              <a:gd name="connsiteY23" fmla="*/ 289406 h 637309"/>
              <a:gd name="connsiteX24" fmla="*/ 1554788 w 4399588"/>
              <a:gd name="connsiteY24" fmla="*/ 317115 h 637309"/>
              <a:gd name="connsiteX25" fmla="*/ 1653309 w 4399588"/>
              <a:gd name="connsiteY25" fmla="*/ 317115 h 637309"/>
              <a:gd name="connsiteX26" fmla="*/ 1653309 w 4399588"/>
              <a:gd name="connsiteY26" fmla="*/ 338667 h 637309"/>
              <a:gd name="connsiteX27" fmla="*/ 1785697 w 4399588"/>
              <a:gd name="connsiteY27" fmla="*/ 338667 h 637309"/>
              <a:gd name="connsiteX28" fmla="*/ 1785697 w 4399588"/>
              <a:gd name="connsiteY28" fmla="*/ 360218 h 637309"/>
              <a:gd name="connsiteX29" fmla="*/ 1908849 w 4399588"/>
              <a:gd name="connsiteY29" fmla="*/ 360218 h 637309"/>
              <a:gd name="connsiteX30" fmla="*/ 1908849 w 4399588"/>
              <a:gd name="connsiteY30" fmla="*/ 375612 h 637309"/>
              <a:gd name="connsiteX31" fmla="*/ 1985818 w 4399588"/>
              <a:gd name="connsiteY31" fmla="*/ 375612 h 637309"/>
              <a:gd name="connsiteX32" fmla="*/ 1985818 w 4399588"/>
              <a:gd name="connsiteY32" fmla="*/ 391006 h 637309"/>
              <a:gd name="connsiteX33" fmla="*/ 2065867 w 4399588"/>
              <a:gd name="connsiteY33" fmla="*/ 391006 h 637309"/>
              <a:gd name="connsiteX34" fmla="*/ 2065867 w 4399588"/>
              <a:gd name="connsiteY34" fmla="*/ 409479 h 637309"/>
              <a:gd name="connsiteX35" fmla="*/ 2164388 w 4399588"/>
              <a:gd name="connsiteY35" fmla="*/ 409479 h 637309"/>
              <a:gd name="connsiteX36" fmla="*/ 2164388 w 4399588"/>
              <a:gd name="connsiteY36" fmla="*/ 434109 h 637309"/>
              <a:gd name="connsiteX37" fmla="*/ 2367588 w 4399588"/>
              <a:gd name="connsiteY37" fmla="*/ 434109 h 637309"/>
              <a:gd name="connsiteX38" fmla="*/ 2367588 w 4399588"/>
              <a:gd name="connsiteY38" fmla="*/ 464897 h 637309"/>
              <a:gd name="connsiteX39" fmla="*/ 2604655 w 4399588"/>
              <a:gd name="connsiteY39" fmla="*/ 464897 h 637309"/>
              <a:gd name="connsiteX40" fmla="*/ 2604655 w 4399588"/>
              <a:gd name="connsiteY40" fmla="*/ 480291 h 637309"/>
              <a:gd name="connsiteX41" fmla="*/ 2749358 w 4399588"/>
              <a:gd name="connsiteY41" fmla="*/ 480291 h 637309"/>
              <a:gd name="connsiteX42" fmla="*/ 2749358 w 4399588"/>
              <a:gd name="connsiteY42" fmla="*/ 498764 h 637309"/>
              <a:gd name="connsiteX43" fmla="*/ 2887903 w 4399588"/>
              <a:gd name="connsiteY43" fmla="*/ 498764 h 637309"/>
              <a:gd name="connsiteX44" fmla="*/ 2887903 w 4399588"/>
              <a:gd name="connsiteY44" fmla="*/ 529552 h 637309"/>
              <a:gd name="connsiteX45" fmla="*/ 3023370 w 4399588"/>
              <a:gd name="connsiteY45" fmla="*/ 529552 h 637309"/>
              <a:gd name="connsiteX46" fmla="*/ 3023370 w 4399588"/>
              <a:gd name="connsiteY46" fmla="*/ 544945 h 637309"/>
              <a:gd name="connsiteX47" fmla="*/ 3352800 w 4399588"/>
              <a:gd name="connsiteY47" fmla="*/ 544945 h 637309"/>
              <a:gd name="connsiteX48" fmla="*/ 3352800 w 4399588"/>
              <a:gd name="connsiteY48" fmla="*/ 569576 h 637309"/>
              <a:gd name="connsiteX49" fmla="*/ 3796146 w 4399588"/>
              <a:gd name="connsiteY49" fmla="*/ 569576 h 637309"/>
              <a:gd name="connsiteX50" fmla="*/ 3796146 w 4399588"/>
              <a:gd name="connsiteY50" fmla="*/ 591127 h 637309"/>
              <a:gd name="connsiteX51" fmla="*/ 3842328 w 4399588"/>
              <a:gd name="connsiteY51" fmla="*/ 591127 h 637309"/>
              <a:gd name="connsiteX52" fmla="*/ 3842328 w 4399588"/>
              <a:gd name="connsiteY52" fmla="*/ 612679 h 637309"/>
              <a:gd name="connsiteX53" fmla="*/ 4079394 w 4399588"/>
              <a:gd name="connsiteY53" fmla="*/ 612679 h 637309"/>
              <a:gd name="connsiteX54" fmla="*/ 4079394 w 4399588"/>
              <a:gd name="connsiteY54" fmla="*/ 637309 h 637309"/>
              <a:gd name="connsiteX55" fmla="*/ 4399588 w 4399588"/>
              <a:gd name="connsiteY55" fmla="*/ 637309 h 637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399588" h="637309">
                <a:moveTo>
                  <a:pt x="0" y="0"/>
                </a:moveTo>
                <a:lnTo>
                  <a:pt x="224752" y="0"/>
                </a:lnTo>
                <a:lnTo>
                  <a:pt x="224752" y="9236"/>
                </a:lnTo>
                <a:lnTo>
                  <a:pt x="341746" y="9236"/>
                </a:lnTo>
                <a:lnTo>
                  <a:pt x="341746" y="21552"/>
                </a:lnTo>
                <a:lnTo>
                  <a:pt x="471055" y="21552"/>
                </a:lnTo>
                <a:lnTo>
                  <a:pt x="471055" y="43103"/>
                </a:lnTo>
                <a:lnTo>
                  <a:pt x="634231" y="43103"/>
                </a:lnTo>
                <a:lnTo>
                  <a:pt x="634231" y="67733"/>
                </a:lnTo>
                <a:lnTo>
                  <a:pt x="689649" y="67733"/>
                </a:lnTo>
                <a:lnTo>
                  <a:pt x="689649" y="101600"/>
                </a:lnTo>
                <a:lnTo>
                  <a:pt x="889770" y="101600"/>
                </a:lnTo>
                <a:lnTo>
                  <a:pt x="889770" y="135467"/>
                </a:lnTo>
                <a:lnTo>
                  <a:pt x="929794" y="135467"/>
                </a:lnTo>
                <a:lnTo>
                  <a:pt x="929794" y="163176"/>
                </a:lnTo>
                <a:lnTo>
                  <a:pt x="1062182" y="163176"/>
                </a:lnTo>
                <a:lnTo>
                  <a:pt x="1062182" y="181649"/>
                </a:lnTo>
                <a:lnTo>
                  <a:pt x="1142231" y="181649"/>
                </a:lnTo>
                <a:lnTo>
                  <a:pt x="1142231" y="221673"/>
                </a:lnTo>
                <a:lnTo>
                  <a:pt x="1249988" y="221673"/>
                </a:lnTo>
                <a:lnTo>
                  <a:pt x="1249988" y="249382"/>
                </a:lnTo>
                <a:lnTo>
                  <a:pt x="1305406" y="249382"/>
                </a:lnTo>
                <a:lnTo>
                  <a:pt x="1305406" y="289406"/>
                </a:lnTo>
                <a:lnTo>
                  <a:pt x="1554788" y="289406"/>
                </a:lnTo>
                <a:lnTo>
                  <a:pt x="1554788" y="317115"/>
                </a:lnTo>
                <a:lnTo>
                  <a:pt x="1653309" y="317115"/>
                </a:lnTo>
                <a:lnTo>
                  <a:pt x="1653309" y="338667"/>
                </a:lnTo>
                <a:lnTo>
                  <a:pt x="1785697" y="338667"/>
                </a:lnTo>
                <a:lnTo>
                  <a:pt x="1785697" y="360218"/>
                </a:lnTo>
                <a:lnTo>
                  <a:pt x="1908849" y="360218"/>
                </a:lnTo>
                <a:lnTo>
                  <a:pt x="1908849" y="375612"/>
                </a:lnTo>
                <a:lnTo>
                  <a:pt x="1985818" y="375612"/>
                </a:lnTo>
                <a:lnTo>
                  <a:pt x="1985818" y="391006"/>
                </a:lnTo>
                <a:lnTo>
                  <a:pt x="2065867" y="391006"/>
                </a:lnTo>
                <a:lnTo>
                  <a:pt x="2065867" y="409479"/>
                </a:lnTo>
                <a:lnTo>
                  <a:pt x="2164388" y="409479"/>
                </a:lnTo>
                <a:lnTo>
                  <a:pt x="2164388" y="434109"/>
                </a:lnTo>
                <a:lnTo>
                  <a:pt x="2367588" y="434109"/>
                </a:lnTo>
                <a:lnTo>
                  <a:pt x="2367588" y="464897"/>
                </a:lnTo>
                <a:lnTo>
                  <a:pt x="2604655" y="464897"/>
                </a:lnTo>
                <a:lnTo>
                  <a:pt x="2604655" y="480291"/>
                </a:lnTo>
                <a:lnTo>
                  <a:pt x="2749358" y="480291"/>
                </a:lnTo>
                <a:lnTo>
                  <a:pt x="2749358" y="498764"/>
                </a:lnTo>
                <a:lnTo>
                  <a:pt x="2887903" y="498764"/>
                </a:lnTo>
                <a:lnTo>
                  <a:pt x="2887903" y="529552"/>
                </a:lnTo>
                <a:lnTo>
                  <a:pt x="3023370" y="529552"/>
                </a:lnTo>
                <a:lnTo>
                  <a:pt x="3023370" y="544945"/>
                </a:lnTo>
                <a:lnTo>
                  <a:pt x="3352800" y="544945"/>
                </a:lnTo>
                <a:lnTo>
                  <a:pt x="3352800" y="569576"/>
                </a:lnTo>
                <a:lnTo>
                  <a:pt x="3796146" y="569576"/>
                </a:lnTo>
                <a:lnTo>
                  <a:pt x="3796146" y="591127"/>
                </a:lnTo>
                <a:lnTo>
                  <a:pt x="3842328" y="591127"/>
                </a:lnTo>
                <a:lnTo>
                  <a:pt x="3842328" y="612679"/>
                </a:lnTo>
                <a:lnTo>
                  <a:pt x="4079394" y="612679"/>
                </a:lnTo>
                <a:lnTo>
                  <a:pt x="4079394" y="637309"/>
                </a:lnTo>
                <a:lnTo>
                  <a:pt x="4399588" y="637309"/>
                </a:lnTo>
              </a:path>
            </a:pathLst>
          </a:custGeom>
          <a:noFill/>
          <a:ln w="28575">
            <a:solidFill>
              <a:schemeClr val="accent1"/>
            </a:solidFill>
            <a:miter lim="800000"/>
            <a:headEnd/>
            <a:tailEnd/>
          </a:ln>
        </p:spPr>
        <p:txBody>
          <a:bodyPr rtlCol="0" anchor="ctr"/>
          <a:lstStyle/>
          <a:p>
            <a:pPr algn="ctr"/>
            <a:endParaRPr lang="en-US"/>
          </a:p>
        </p:txBody>
      </p:sp>
    </p:spTree>
    <p:extLst>
      <p:ext uri="{BB962C8B-B14F-4D97-AF65-F5344CB8AC3E}">
        <p14:creationId xmlns:p14="http://schemas.microsoft.com/office/powerpoint/2010/main" val="39782908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a:extLst>
              <a:ext uri="{FF2B5EF4-FFF2-40B4-BE49-F238E27FC236}">
                <a16:creationId xmlns:a16="http://schemas.microsoft.com/office/drawing/2014/main" id="{4E2BCE70-5687-A568-B4AF-B737AA42B1D5}"/>
              </a:ext>
            </a:extLst>
          </p:cNvPr>
          <p:cNvSpPr>
            <a:spLocks noGrp="1"/>
          </p:cNvSpPr>
          <p:nvPr>
            <p:ph type="title"/>
          </p:nvPr>
        </p:nvSpPr>
        <p:spPr/>
        <p:txBody>
          <a:bodyPr/>
          <a:lstStyle/>
          <a:p>
            <a:r>
              <a:rPr lang="en-US" dirty="0"/>
              <a:t>KEYNOTE-054: Adjuvant Pembrolizumab vs </a:t>
            </a:r>
            <a:br>
              <a:rPr lang="en-US" dirty="0"/>
            </a:br>
            <a:r>
              <a:rPr lang="en-US" dirty="0"/>
              <a:t>Placebo for Stage III Melanoma</a:t>
            </a:r>
          </a:p>
        </p:txBody>
      </p:sp>
      <p:sp>
        <p:nvSpPr>
          <p:cNvPr id="3" name="Content Placeholder 5">
            <a:extLst>
              <a:ext uri="{FF2B5EF4-FFF2-40B4-BE49-F238E27FC236}">
                <a16:creationId xmlns:a16="http://schemas.microsoft.com/office/drawing/2014/main" id="{AE8847F3-6510-2262-00E0-000A22348D79}"/>
              </a:ext>
            </a:extLst>
          </p:cNvPr>
          <p:cNvSpPr>
            <a:spLocks noGrp="1"/>
          </p:cNvSpPr>
          <p:nvPr>
            <p:ph idx="1"/>
          </p:nvPr>
        </p:nvSpPr>
        <p:spPr/>
        <p:txBody>
          <a:bodyPr/>
          <a:lstStyle/>
          <a:p>
            <a:r>
              <a:rPr lang="en-US" dirty="0"/>
              <a:t>Randomized, double-blind phase III study</a:t>
            </a:r>
          </a:p>
          <a:p>
            <a:endParaRPr lang="en-US" dirty="0"/>
          </a:p>
          <a:p>
            <a:endParaRPr lang="en-US" dirty="0"/>
          </a:p>
          <a:p>
            <a:endParaRPr lang="en-US" dirty="0"/>
          </a:p>
          <a:p>
            <a:endParaRPr lang="en-US" dirty="0"/>
          </a:p>
          <a:p>
            <a:endParaRPr lang="en-US" dirty="0"/>
          </a:p>
          <a:p>
            <a:r>
              <a:rPr lang="en-US" b="1" dirty="0"/>
              <a:t>Coprimary endpoints</a:t>
            </a:r>
            <a:r>
              <a:rPr lang="en-US" dirty="0"/>
              <a:t>: RFS in ITT population, RFS in PD-L1+ subgroup</a:t>
            </a:r>
          </a:p>
          <a:p>
            <a:r>
              <a:rPr lang="en-US" b="1" dirty="0"/>
              <a:t>Secondary endpoints</a:t>
            </a:r>
            <a:r>
              <a:rPr lang="en-US" dirty="0"/>
              <a:t>: DMFS, OS, safety, QoL</a:t>
            </a:r>
          </a:p>
        </p:txBody>
      </p:sp>
      <p:sp>
        <p:nvSpPr>
          <p:cNvPr id="4" name="Text Box 11">
            <a:extLst>
              <a:ext uri="{FF2B5EF4-FFF2-40B4-BE49-F238E27FC236}">
                <a16:creationId xmlns:a16="http://schemas.microsoft.com/office/drawing/2014/main" id="{CF9504AA-8D22-774D-5414-730E5FEBEDA3}"/>
              </a:ext>
            </a:extLst>
          </p:cNvPr>
          <p:cNvSpPr txBox="1">
            <a:spLocks noChangeArrowheads="1"/>
          </p:cNvSpPr>
          <p:nvPr/>
        </p:nvSpPr>
        <p:spPr bwMode="auto">
          <a:xfrm>
            <a:off x="417512" y="635986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1218987"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Calibri" panose="020F0502020204030204" pitchFamily="34" charset="0"/>
              </a:rPr>
              <a:t>Eggermont</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NEJM. 2018;378:1789. </a:t>
            </a:r>
            <a:r>
              <a:rPr kumimoji="0" lang="en-US" sz="1200" b="0" i="0" u="none" strike="noStrike" kern="0" cap="none" spc="0" normalizeH="0" baseline="0" noProof="0" dirty="0" err="1">
                <a:ln>
                  <a:noFill/>
                </a:ln>
                <a:solidFill>
                  <a:srgbClr val="455560"/>
                </a:solidFill>
                <a:effectLst/>
                <a:uLnTx/>
                <a:uFillTx/>
                <a:latin typeface="Calibri" panose="020F0502020204030204" pitchFamily="34" charset="0"/>
                <a:ea typeface="+mn-ea"/>
                <a:cs typeface="Calibri" panose="020F0502020204030204" pitchFamily="34" charset="0"/>
              </a:rPr>
              <a:t>Eggermont</a:t>
            </a:r>
            <a:r>
              <a:rPr kumimoji="0" lang="en-US" sz="1200" b="0" i="0" u="none" strike="noStrike" kern="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NEJM Evid. 2022;1</a:t>
            </a:r>
            <a:r>
              <a:rPr lang="en-US" sz="1200" b="0" kern="0" dirty="0">
                <a:solidFill>
                  <a:srgbClr val="455560"/>
                </a:solidFill>
                <a:latin typeface="Calibri" panose="020F0502020204030204" pitchFamily="34" charset="0"/>
                <a:cs typeface="Calibri" panose="020F0502020204030204" pitchFamily="34" charset="0"/>
              </a:rPr>
              <a:t>.</a:t>
            </a:r>
            <a:endParaRPr kumimoji="0" lang="en-US" sz="1200" b="0" i="0" u="none" strike="noStrike" kern="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sp>
        <p:nvSpPr>
          <p:cNvPr id="5" name="Text Box 23">
            <a:extLst>
              <a:ext uri="{FF2B5EF4-FFF2-40B4-BE49-F238E27FC236}">
                <a16:creationId xmlns:a16="http://schemas.microsoft.com/office/drawing/2014/main" id="{73FE1C5A-2CEA-1309-657D-2B4B084F3237}"/>
              </a:ext>
            </a:extLst>
          </p:cNvPr>
          <p:cNvSpPr txBox="1">
            <a:spLocks noChangeArrowheads="1"/>
          </p:cNvSpPr>
          <p:nvPr/>
        </p:nvSpPr>
        <p:spPr bwMode="auto">
          <a:xfrm>
            <a:off x="1214224" y="2604768"/>
            <a:ext cx="2617141"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a:t>
            </a:r>
            <a:r>
              <a:rPr kumimoji="0" lang="en-US" alt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r</a:t>
            </a: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esected high-risk stage IIIA, B, C melanoma</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1019)</a:t>
            </a:r>
          </a:p>
        </p:txBody>
      </p:sp>
      <p:sp>
        <p:nvSpPr>
          <p:cNvPr id="6" name="Rectangle 24">
            <a:extLst>
              <a:ext uri="{FF2B5EF4-FFF2-40B4-BE49-F238E27FC236}">
                <a16:creationId xmlns:a16="http://schemas.microsoft.com/office/drawing/2014/main" id="{799E0761-2407-2C28-0703-20DAB90D87A4}"/>
              </a:ext>
            </a:extLst>
          </p:cNvPr>
          <p:cNvSpPr>
            <a:spLocks noChangeArrowheads="1"/>
          </p:cNvSpPr>
          <p:nvPr/>
        </p:nvSpPr>
        <p:spPr bwMode="auto">
          <a:xfrm>
            <a:off x="4443884" y="2189270"/>
            <a:ext cx="3304232" cy="1077218"/>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Pembrolizumab </a:t>
            </a:r>
            <a:b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br>
            <a:r>
              <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200 mg IV Q3W*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 = 514)</a:t>
            </a:r>
          </a:p>
        </p:txBody>
      </p:sp>
      <p:sp>
        <p:nvSpPr>
          <p:cNvPr id="7" name="Line 26">
            <a:extLst>
              <a:ext uri="{FF2B5EF4-FFF2-40B4-BE49-F238E27FC236}">
                <a16:creationId xmlns:a16="http://schemas.microsoft.com/office/drawing/2014/main" id="{D8253B6F-1F13-5311-D693-1318AA88093A}"/>
              </a:ext>
            </a:extLst>
          </p:cNvPr>
          <p:cNvSpPr>
            <a:spLocks noChangeShapeType="1"/>
          </p:cNvSpPr>
          <p:nvPr/>
        </p:nvSpPr>
        <p:spPr bwMode="auto">
          <a:xfrm>
            <a:off x="3936486" y="3543985"/>
            <a:ext cx="442695" cy="30777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 name="Line 27">
            <a:extLst>
              <a:ext uri="{FF2B5EF4-FFF2-40B4-BE49-F238E27FC236}">
                <a16:creationId xmlns:a16="http://schemas.microsoft.com/office/drawing/2014/main" id="{C60844B4-55D3-13D2-30B6-0E84A0FE93FE}"/>
              </a:ext>
            </a:extLst>
          </p:cNvPr>
          <p:cNvSpPr>
            <a:spLocks noChangeShapeType="1"/>
          </p:cNvSpPr>
          <p:nvPr/>
        </p:nvSpPr>
        <p:spPr bwMode="auto">
          <a:xfrm flipV="1">
            <a:off x="3941189" y="2727879"/>
            <a:ext cx="433290" cy="29385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Rectangle 28">
            <a:extLst>
              <a:ext uri="{FF2B5EF4-FFF2-40B4-BE49-F238E27FC236}">
                <a16:creationId xmlns:a16="http://schemas.microsoft.com/office/drawing/2014/main" id="{55180E64-3B3B-8AAC-402E-C1E098B112F8}"/>
              </a:ext>
            </a:extLst>
          </p:cNvPr>
          <p:cNvSpPr>
            <a:spLocks noChangeArrowheads="1"/>
          </p:cNvSpPr>
          <p:nvPr/>
        </p:nvSpPr>
        <p:spPr bwMode="auto">
          <a:xfrm>
            <a:off x="4443884" y="3313152"/>
            <a:ext cx="3304232" cy="1077218"/>
          </a:xfrm>
          <a:prstGeom prst="rect">
            <a:avLst/>
          </a:prstGeom>
          <a:solidFill>
            <a:schemeClr val="accent3"/>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Placebo </a:t>
            </a:r>
            <a:b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br>
            <a:r>
              <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IV Q3W*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 = 505)</a:t>
            </a:r>
          </a:p>
        </p:txBody>
      </p:sp>
      <p:sp>
        <p:nvSpPr>
          <p:cNvPr id="10" name="Line 52">
            <a:extLst>
              <a:ext uri="{FF2B5EF4-FFF2-40B4-BE49-F238E27FC236}">
                <a16:creationId xmlns:a16="http://schemas.microsoft.com/office/drawing/2014/main" id="{7DBAB389-F8A0-D036-D85B-FCD4792B467A}"/>
              </a:ext>
            </a:extLst>
          </p:cNvPr>
          <p:cNvSpPr>
            <a:spLocks noChangeShapeType="1"/>
          </p:cNvSpPr>
          <p:nvPr/>
        </p:nvSpPr>
        <p:spPr bwMode="auto">
          <a:xfrm>
            <a:off x="7748116" y="3390274"/>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1" name="TextBox 10">
            <a:extLst>
              <a:ext uri="{FF2B5EF4-FFF2-40B4-BE49-F238E27FC236}">
                <a16:creationId xmlns:a16="http://schemas.microsoft.com/office/drawing/2014/main" id="{F9F7F0F8-3EF9-7E9C-5568-48BE5A134FCD}"/>
              </a:ext>
            </a:extLst>
          </p:cNvPr>
          <p:cNvSpPr txBox="1"/>
          <p:nvPr/>
        </p:nvSpPr>
        <p:spPr bwMode="auto">
          <a:xfrm>
            <a:off x="4443883" y="4390370"/>
            <a:ext cx="39167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recurrence eligible for crossover </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or repeat treatment with pembrolizumab.</a:t>
            </a:r>
            <a:endParaRPr kumimoji="0" lang="en-GB"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Rectangle 46">
            <a:extLst>
              <a:ext uri="{FF2B5EF4-FFF2-40B4-BE49-F238E27FC236}">
                <a16:creationId xmlns:a16="http://schemas.microsoft.com/office/drawing/2014/main" id="{1D71F9DA-AA30-515D-B403-72D6D33482D3}"/>
              </a:ext>
            </a:extLst>
          </p:cNvPr>
          <p:cNvSpPr>
            <a:spLocks noChangeArrowheads="1"/>
          </p:cNvSpPr>
          <p:nvPr/>
        </p:nvSpPr>
        <p:spPr bwMode="auto">
          <a:xfrm>
            <a:off x="8092172" y="2953470"/>
            <a:ext cx="35020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Treatment administered 18 doses </a:t>
            </a:r>
            <a:b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1 yr) or until recurrence, </a:t>
            </a:r>
            <a:b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unacceptable toxicity, or withdrawal</a:t>
            </a:r>
          </a:p>
        </p:txBody>
      </p:sp>
    </p:spTree>
    <p:extLst>
      <p:ext uri="{BB962C8B-B14F-4D97-AF65-F5344CB8AC3E}">
        <p14:creationId xmlns:p14="http://schemas.microsoft.com/office/powerpoint/2010/main" val="1770549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KEYNOTE-054: 5-Yr RFS and DMFS</a:t>
            </a:r>
            <a:endParaRPr lang="en-US" altLang="en-US" dirty="0"/>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22728" y="6360573"/>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sz="1200" b="0" i="0" u="none" strike="noStrike" kern="0" cap="none" spc="0" normalizeH="0" baseline="0" noProof="0" dirty="0" err="1">
                <a:ln>
                  <a:noFill/>
                </a:ln>
                <a:solidFill>
                  <a:srgbClr val="455560"/>
                </a:solidFill>
                <a:effectLst/>
                <a:uLnTx/>
                <a:uFillTx/>
                <a:latin typeface="Calibri" panose="020F0502020204030204" pitchFamily="34" charset="0"/>
                <a:ea typeface="+mn-ea"/>
                <a:cs typeface="Calibri" panose="020F0502020204030204" pitchFamily="34" charset="0"/>
              </a:rPr>
              <a:t>Eggermont</a:t>
            </a:r>
            <a:r>
              <a:rPr kumimoji="0" lang="en-US" sz="1200" b="0" i="0" u="none" strike="noStrike" kern="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NEJM Evid. 2022;1</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a:t>
            </a:r>
          </a:p>
        </p:txBody>
      </p:sp>
      <p:sp>
        <p:nvSpPr>
          <p:cNvPr id="10" name="TextBox 9">
            <a:extLst>
              <a:ext uri="{FF2B5EF4-FFF2-40B4-BE49-F238E27FC236}">
                <a16:creationId xmlns:a16="http://schemas.microsoft.com/office/drawing/2014/main" id="{52696C53-C041-8484-D370-5600A0230395}"/>
              </a:ext>
            </a:extLst>
          </p:cNvPr>
          <p:cNvSpPr txBox="1"/>
          <p:nvPr/>
        </p:nvSpPr>
        <p:spPr bwMode="auto">
          <a:xfrm>
            <a:off x="1268751" y="1441644"/>
            <a:ext cx="462417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RFS</a:t>
            </a:r>
          </a:p>
        </p:txBody>
      </p:sp>
      <p:sp>
        <p:nvSpPr>
          <p:cNvPr id="11" name="TextBox 10">
            <a:extLst>
              <a:ext uri="{FF2B5EF4-FFF2-40B4-BE49-F238E27FC236}">
                <a16:creationId xmlns:a16="http://schemas.microsoft.com/office/drawing/2014/main" id="{DA4B36F4-57E3-DCD9-83E6-1C7EE1BC2928}"/>
              </a:ext>
            </a:extLst>
          </p:cNvPr>
          <p:cNvSpPr txBox="1"/>
          <p:nvPr/>
        </p:nvSpPr>
        <p:spPr bwMode="auto">
          <a:xfrm>
            <a:off x="7494895" y="1441644"/>
            <a:ext cx="32754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DMFS</a:t>
            </a:r>
          </a:p>
        </p:txBody>
      </p:sp>
      <p:grpSp>
        <p:nvGrpSpPr>
          <p:cNvPr id="30" name="Group 29">
            <a:extLst>
              <a:ext uri="{FF2B5EF4-FFF2-40B4-BE49-F238E27FC236}">
                <a16:creationId xmlns:a16="http://schemas.microsoft.com/office/drawing/2014/main" id="{AFF758F2-120F-194E-0907-4DABFD805A15}"/>
              </a:ext>
            </a:extLst>
          </p:cNvPr>
          <p:cNvGrpSpPr/>
          <p:nvPr/>
        </p:nvGrpSpPr>
        <p:grpSpPr>
          <a:xfrm>
            <a:off x="739905" y="2499751"/>
            <a:ext cx="5368323" cy="2386097"/>
            <a:chOff x="2062908" y="2566862"/>
            <a:chExt cx="5368323" cy="3102777"/>
          </a:xfrm>
        </p:grpSpPr>
        <p:cxnSp>
          <p:nvCxnSpPr>
            <p:cNvPr id="2" name="Straight Connector 1">
              <a:extLst>
                <a:ext uri="{FF2B5EF4-FFF2-40B4-BE49-F238E27FC236}">
                  <a16:creationId xmlns:a16="http://schemas.microsoft.com/office/drawing/2014/main" id="{0EF0DA5E-C966-9D91-B8D9-86AADA264D88}"/>
                </a:ext>
              </a:extLst>
            </p:cNvPr>
            <p:cNvCxnSpPr/>
            <p:nvPr/>
          </p:nvCxnSpPr>
          <p:spPr bwMode="auto">
            <a:xfrm>
              <a:off x="2626659" y="2680447"/>
              <a:ext cx="0" cy="2438400"/>
            </a:xfrm>
            <a:prstGeom prst="line">
              <a:avLst/>
            </a:prstGeom>
            <a:noFill/>
            <a:ln w="28575" cap="flat" cmpd="sng" algn="ctr">
              <a:solidFill>
                <a:schemeClr val="bg1"/>
              </a:solidFill>
              <a:prstDash val="solid"/>
              <a:round/>
              <a:headEnd type="none" w="med" len="med"/>
              <a:tailEnd type="none" w="med" len="med"/>
            </a:ln>
            <a:effectLst/>
          </p:spPr>
        </p:cxnSp>
        <p:cxnSp>
          <p:nvCxnSpPr>
            <p:cNvPr id="3" name="Straight Connector 2">
              <a:extLst>
                <a:ext uri="{FF2B5EF4-FFF2-40B4-BE49-F238E27FC236}">
                  <a16:creationId xmlns:a16="http://schemas.microsoft.com/office/drawing/2014/main" id="{06BF1709-327F-7EF1-C009-FA2BBCAA0CF5}"/>
                </a:ext>
              </a:extLst>
            </p:cNvPr>
            <p:cNvCxnSpPr/>
            <p:nvPr/>
          </p:nvCxnSpPr>
          <p:spPr bwMode="auto">
            <a:xfrm>
              <a:off x="2535219" y="2689973"/>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5" name="Straight Connector 4">
              <a:extLst>
                <a:ext uri="{FF2B5EF4-FFF2-40B4-BE49-F238E27FC236}">
                  <a16:creationId xmlns:a16="http://schemas.microsoft.com/office/drawing/2014/main" id="{4441C6A6-DA7E-0E36-1C18-95C343D7F140}"/>
                </a:ext>
              </a:extLst>
            </p:cNvPr>
            <p:cNvCxnSpPr/>
            <p:nvPr/>
          </p:nvCxnSpPr>
          <p:spPr bwMode="auto">
            <a:xfrm>
              <a:off x="2535219" y="3180511"/>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066D8E73-3CE4-B3A6-3DDF-16B160E719EB}"/>
                </a:ext>
              </a:extLst>
            </p:cNvPr>
            <p:cNvCxnSpPr/>
            <p:nvPr/>
          </p:nvCxnSpPr>
          <p:spPr bwMode="auto">
            <a:xfrm>
              <a:off x="2535219" y="3656761"/>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6359988B-3B72-3361-ED29-61BA68BDA58B}"/>
                </a:ext>
              </a:extLst>
            </p:cNvPr>
            <p:cNvCxnSpPr/>
            <p:nvPr/>
          </p:nvCxnSpPr>
          <p:spPr bwMode="auto">
            <a:xfrm>
              <a:off x="2535219" y="4147299"/>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5EFA318B-CB3C-0F36-352B-028B43E5ECBD}"/>
                </a:ext>
              </a:extLst>
            </p:cNvPr>
            <p:cNvCxnSpPr/>
            <p:nvPr/>
          </p:nvCxnSpPr>
          <p:spPr bwMode="auto">
            <a:xfrm>
              <a:off x="2535219" y="4628311"/>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1435A536-C7CB-AFAC-67B7-05B012906191}"/>
                </a:ext>
              </a:extLst>
            </p:cNvPr>
            <p:cNvCxnSpPr/>
            <p:nvPr/>
          </p:nvCxnSpPr>
          <p:spPr bwMode="auto">
            <a:xfrm>
              <a:off x="2535219" y="510932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03275D5E-FD4D-F365-79A2-53DB1FA645AA}"/>
                </a:ext>
              </a:extLst>
            </p:cNvPr>
            <p:cNvCxnSpPr>
              <a:cxnSpLocks/>
            </p:cNvCxnSpPr>
            <p:nvPr/>
          </p:nvCxnSpPr>
          <p:spPr bwMode="auto">
            <a:xfrm rot="5400000">
              <a:off x="2579988" y="5155044"/>
              <a:ext cx="91440" cy="0"/>
            </a:xfrm>
            <a:prstGeom prst="line">
              <a:avLst/>
            </a:prstGeom>
            <a:noFill/>
            <a:ln w="28575" cap="flat" cmpd="sng" algn="ctr">
              <a:solidFill>
                <a:schemeClr val="bg1"/>
              </a:solidFill>
              <a:prstDash val="solid"/>
              <a:round/>
              <a:headEnd type="none" w="med" len="med"/>
              <a:tailEnd type="none" w="med" len="med"/>
            </a:ln>
            <a:effectLst/>
          </p:spPr>
        </p:cxnSp>
        <p:sp>
          <p:nvSpPr>
            <p:cNvPr id="19" name="TextBox 18">
              <a:extLst>
                <a:ext uri="{FF2B5EF4-FFF2-40B4-BE49-F238E27FC236}">
                  <a16:creationId xmlns:a16="http://schemas.microsoft.com/office/drawing/2014/main" id="{898C37D3-F4DD-9FD2-921B-243FB12AA346}"/>
                </a:ext>
              </a:extLst>
            </p:cNvPr>
            <p:cNvSpPr txBox="1"/>
            <p:nvPr/>
          </p:nvSpPr>
          <p:spPr bwMode="auto">
            <a:xfrm>
              <a:off x="2103693" y="2566862"/>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21" name="TextBox 20">
              <a:extLst>
                <a:ext uri="{FF2B5EF4-FFF2-40B4-BE49-F238E27FC236}">
                  <a16:creationId xmlns:a16="http://schemas.microsoft.com/office/drawing/2014/main" id="{77ABE71D-1A7A-D064-CA2B-9A56203458E2}"/>
                </a:ext>
              </a:extLst>
            </p:cNvPr>
            <p:cNvSpPr txBox="1"/>
            <p:nvPr/>
          </p:nvSpPr>
          <p:spPr bwMode="auto">
            <a:xfrm>
              <a:off x="2103693" y="307645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23" name="TextBox 22">
              <a:extLst>
                <a:ext uri="{FF2B5EF4-FFF2-40B4-BE49-F238E27FC236}">
                  <a16:creationId xmlns:a16="http://schemas.microsoft.com/office/drawing/2014/main" id="{D4C592BA-1AFF-A6F5-5D13-042A891C9733}"/>
                </a:ext>
              </a:extLst>
            </p:cNvPr>
            <p:cNvSpPr txBox="1"/>
            <p:nvPr/>
          </p:nvSpPr>
          <p:spPr bwMode="auto">
            <a:xfrm>
              <a:off x="2103693" y="353841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25" name="TextBox 24">
              <a:extLst>
                <a:ext uri="{FF2B5EF4-FFF2-40B4-BE49-F238E27FC236}">
                  <a16:creationId xmlns:a16="http://schemas.microsoft.com/office/drawing/2014/main" id="{5B5FEF1C-10BF-98E2-F300-FC5BEDE90080}"/>
                </a:ext>
              </a:extLst>
            </p:cNvPr>
            <p:cNvSpPr txBox="1"/>
            <p:nvPr/>
          </p:nvSpPr>
          <p:spPr bwMode="auto">
            <a:xfrm>
              <a:off x="2103693" y="4033711"/>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27" name="TextBox 26">
              <a:extLst>
                <a:ext uri="{FF2B5EF4-FFF2-40B4-BE49-F238E27FC236}">
                  <a16:creationId xmlns:a16="http://schemas.microsoft.com/office/drawing/2014/main" id="{0C51EE48-09CB-60D2-A810-24102E484B3A}"/>
                </a:ext>
              </a:extLst>
            </p:cNvPr>
            <p:cNvSpPr txBox="1"/>
            <p:nvPr/>
          </p:nvSpPr>
          <p:spPr bwMode="auto">
            <a:xfrm>
              <a:off x="2103693" y="4514723"/>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9" name="TextBox 28">
              <a:extLst>
                <a:ext uri="{FF2B5EF4-FFF2-40B4-BE49-F238E27FC236}">
                  <a16:creationId xmlns:a16="http://schemas.microsoft.com/office/drawing/2014/main" id="{49CB50A3-F3C4-A413-7EE1-4A80A1AEEA14}"/>
                </a:ext>
              </a:extLst>
            </p:cNvPr>
            <p:cNvSpPr txBox="1"/>
            <p:nvPr/>
          </p:nvSpPr>
          <p:spPr bwMode="auto">
            <a:xfrm rot="16200000">
              <a:off x="904326" y="3777957"/>
              <a:ext cx="250182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Alive and Recurrence Free (%)</a:t>
              </a:r>
            </a:p>
          </p:txBody>
        </p:sp>
        <p:sp>
          <p:nvSpPr>
            <p:cNvPr id="31" name="TextBox 30">
              <a:extLst>
                <a:ext uri="{FF2B5EF4-FFF2-40B4-BE49-F238E27FC236}">
                  <a16:creationId xmlns:a16="http://schemas.microsoft.com/office/drawing/2014/main" id="{AE541758-DB05-BF35-5684-5AB4234036D2}"/>
                </a:ext>
              </a:extLst>
            </p:cNvPr>
            <p:cNvSpPr txBox="1"/>
            <p:nvPr/>
          </p:nvSpPr>
          <p:spPr bwMode="auto">
            <a:xfrm>
              <a:off x="2103693" y="4989559"/>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cxnSp>
          <p:nvCxnSpPr>
            <p:cNvPr id="32" name="Straight Connector 31">
              <a:extLst>
                <a:ext uri="{FF2B5EF4-FFF2-40B4-BE49-F238E27FC236}">
                  <a16:creationId xmlns:a16="http://schemas.microsoft.com/office/drawing/2014/main" id="{29D26868-77B3-E621-45FE-F5328A916EFA}"/>
                </a:ext>
              </a:extLst>
            </p:cNvPr>
            <p:cNvCxnSpPr>
              <a:cxnSpLocks/>
            </p:cNvCxnSpPr>
            <p:nvPr/>
          </p:nvCxnSpPr>
          <p:spPr bwMode="auto">
            <a:xfrm>
              <a:off x="2619008" y="5109323"/>
              <a:ext cx="4608340"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C2F48C41-BE77-FB5E-3162-DB6D6AC7B433}"/>
                </a:ext>
              </a:extLst>
            </p:cNvPr>
            <p:cNvCxnSpPr>
              <a:cxnSpLocks/>
            </p:cNvCxnSpPr>
            <p:nvPr/>
          </p:nvCxnSpPr>
          <p:spPr bwMode="auto">
            <a:xfrm rot="5400000">
              <a:off x="3235733" y="5155045"/>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EB3C4965-821E-54D3-3E03-CCB0483B65D6}"/>
                </a:ext>
              </a:extLst>
            </p:cNvPr>
            <p:cNvCxnSpPr>
              <a:cxnSpLocks/>
            </p:cNvCxnSpPr>
            <p:nvPr/>
          </p:nvCxnSpPr>
          <p:spPr bwMode="auto">
            <a:xfrm rot="5400000">
              <a:off x="3887835" y="5155047"/>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89279DE3-88FF-87B5-6F6A-F46C4D7EAF95}"/>
                </a:ext>
              </a:extLst>
            </p:cNvPr>
            <p:cNvCxnSpPr>
              <a:cxnSpLocks/>
            </p:cNvCxnSpPr>
            <p:nvPr/>
          </p:nvCxnSpPr>
          <p:spPr bwMode="auto">
            <a:xfrm rot="5400000">
              <a:off x="4550866" y="515504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624D39F4-5132-D34A-0448-9FFFDDDF0BB0}"/>
                </a:ext>
              </a:extLst>
            </p:cNvPr>
            <p:cNvCxnSpPr>
              <a:cxnSpLocks/>
            </p:cNvCxnSpPr>
            <p:nvPr/>
          </p:nvCxnSpPr>
          <p:spPr bwMode="auto">
            <a:xfrm rot="5400000">
              <a:off x="5206611" y="5155049"/>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9C45BAA9-D09F-8FED-8561-CC917BEB36D2}"/>
                </a:ext>
              </a:extLst>
            </p:cNvPr>
            <p:cNvCxnSpPr>
              <a:cxnSpLocks/>
            </p:cNvCxnSpPr>
            <p:nvPr/>
          </p:nvCxnSpPr>
          <p:spPr bwMode="auto">
            <a:xfrm rot="5400000">
              <a:off x="5862358" y="5155051"/>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483F632A-9E5A-89AD-C1BE-80F666AE3A3A}"/>
                </a:ext>
              </a:extLst>
            </p:cNvPr>
            <p:cNvCxnSpPr>
              <a:cxnSpLocks/>
            </p:cNvCxnSpPr>
            <p:nvPr/>
          </p:nvCxnSpPr>
          <p:spPr bwMode="auto">
            <a:xfrm rot="5400000">
              <a:off x="6518103" y="5155052"/>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2A77A1C8-3AF8-04C8-7BD1-E1861A8F4297}"/>
                </a:ext>
              </a:extLst>
            </p:cNvPr>
            <p:cNvCxnSpPr>
              <a:cxnSpLocks/>
            </p:cNvCxnSpPr>
            <p:nvPr/>
          </p:nvCxnSpPr>
          <p:spPr bwMode="auto">
            <a:xfrm rot="5400000">
              <a:off x="7170205" y="5155053"/>
              <a:ext cx="91440" cy="0"/>
            </a:xfrm>
            <a:prstGeom prst="line">
              <a:avLst/>
            </a:prstGeom>
            <a:noFill/>
            <a:ln w="28575" cap="flat" cmpd="sng" algn="ctr">
              <a:solidFill>
                <a:schemeClr val="bg1"/>
              </a:solidFill>
              <a:prstDash val="solid"/>
              <a:round/>
              <a:headEnd type="none" w="med" len="med"/>
              <a:tailEnd type="none" w="med" len="med"/>
            </a:ln>
            <a:effectLst/>
          </p:spPr>
        </p:cxnSp>
        <p:sp>
          <p:nvSpPr>
            <p:cNvPr id="44" name="TextBox 43">
              <a:extLst>
                <a:ext uri="{FF2B5EF4-FFF2-40B4-BE49-F238E27FC236}">
                  <a16:creationId xmlns:a16="http://schemas.microsoft.com/office/drawing/2014/main" id="{A8F1622D-CAFC-F9A3-20C7-0542D255542B}"/>
                </a:ext>
              </a:extLst>
            </p:cNvPr>
            <p:cNvSpPr txBox="1"/>
            <p:nvPr/>
          </p:nvSpPr>
          <p:spPr bwMode="auto">
            <a:xfrm>
              <a:off x="2427369" y="518317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5" name="TextBox 44">
              <a:extLst>
                <a:ext uri="{FF2B5EF4-FFF2-40B4-BE49-F238E27FC236}">
                  <a16:creationId xmlns:a16="http://schemas.microsoft.com/office/drawing/2014/main" id="{5569BA79-6603-8766-7F19-88017F55D4DF}"/>
                </a:ext>
              </a:extLst>
            </p:cNvPr>
            <p:cNvSpPr txBox="1"/>
            <p:nvPr/>
          </p:nvSpPr>
          <p:spPr bwMode="auto">
            <a:xfrm>
              <a:off x="3086757" y="518317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46" name="TextBox 45">
              <a:extLst>
                <a:ext uri="{FF2B5EF4-FFF2-40B4-BE49-F238E27FC236}">
                  <a16:creationId xmlns:a16="http://schemas.microsoft.com/office/drawing/2014/main" id="{024BCB7B-E18D-697A-180A-425A0F50A5FE}"/>
                </a:ext>
              </a:extLst>
            </p:cNvPr>
            <p:cNvSpPr txBox="1"/>
            <p:nvPr/>
          </p:nvSpPr>
          <p:spPr bwMode="auto">
            <a:xfrm>
              <a:off x="3738859" y="518317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47" name="TextBox 46">
              <a:extLst>
                <a:ext uri="{FF2B5EF4-FFF2-40B4-BE49-F238E27FC236}">
                  <a16:creationId xmlns:a16="http://schemas.microsoft.com/office/drawing/2014/main" id="{F1FE6E98-8B37-C7EA-72DF-E728927762BE}"/>
                </a:ext>
              </a:extLst>
            </p:cNvPr>
            <p:cNvSpPr txBox="1"/>
            <p:nvPr/>
          </p:nvSpPr>
          <p:spPr bwMode="auto">
            <a:xfrm>
              <a:off x="4394604" y="518317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48" name="TextBox 47">
              <a:extLst>
                <a:ext uri="{FF2B5EF4-FFF2-40B4-BE49-F238E27FC236}">
                  <a16:creationId xmlns:a16="http://schemas.microsoft.com/office/drawing/2014/main" id="{23DA8543-8F55-1575-E179-39588DD703F5}"/>
                </a:ext>
              </a:extLst>
            </p:cNvPr>
            <p:cNvSpPr txBox="1"/>
            <p:nvPr/>
          </p:nvSpPr>
          <p:spPr bwMode="auto">
            <a:xfrm>
              <a:off x="5061278" y="518317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49" name="TextBox 48">
              <a:extLst>
                <a:ext uri="{FF2B5EF4-FFF2-40B4-BE49-F238E27FC236}">
                  <a16:creationId xmlns:a16="http://schemas.microsoft.com/office/drawing/2014/main" id="{0FF8F779-54D7-DD81-146F-08BBEB02E089}"/>
                </a:ext>
              </a:extLst>
            </p:cNvPr>
            <p:cNvSpPr txBox="1"/>
            <p:nvPr/>
          </p:nvSpPr>
          <p:spPr bwMode="auto">
            <a:xfrm>
              <a:off x="5702451" y="518317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50" name="TextBox 49">
              <a:extLst>
                <a:ext uri="{FF2B5EF4-FFF2-40B4-BE49-F238E27FC236}">
                  <a16:creationId xmlns:a16="http://schemas.microsoft.com/office/drawing/2014/main" id="{E1D11840-9238-7C21-C501-4E7D060A911B}"/>
                </a:ext>
              </a:extLst>
            </p:cNvPr>
            <p:cNvSpPr txBox="1"/>
            <p:nvPr/>
          </p:nvSpPr>
          <p:spPr bwMode="auto">
            <a:xfrm>
              <a:off x="6376411" y="518317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51" name="TextBox 50">
              <a:extLst>
                <a:ext uri="{FF2B5EF4-FFF2-40B4-BE49-F238E27FC236}">
                  <a16:creationId xmlns:a16="http://schemas.microsoft.com/office/drawing/2014/main" id="{29D58597-4913-73AC-4B46-FFC4B193F93B}"/>
                </a:ext>
              </a:extLst>
            </p:cNvPr>
            <p:cNvSpPr txBox="1"/>
            <p:nvPr/>
          </p:nvSpPr>
          <p:spPr bwMode="auto">
            <a:xfrm>
              <a:off x="7017584" y="518317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a:t>
              </a:r>
            </a:p>
          </p:txBody>
        </p:sp>
        <p:sp>
          <p:nvSpPr>
            <p:cNvPr id="52" name="TextBox 51">
              <a:extLst>
                <a:ext uri="{FF2B5EF4-FFF2-40B4-BE49-F238E27FC236}">
                  <a16:creationId xmlns:a16="http://schemas.microsoft.com/office/drawing/2014/main" id="{1654E92D-54B1-0232-DA3A-C4E99016B9C6}"/>
                </a:ext>
              </a:extLst>
            </p:cNvPr>
            <p:cNvSpPr txBox="1"/>
            <p:nvPr/>
          </p:nvSpPr>
          <p:spPr bwMode="auto">
            <a:xfrm>
              <a:off x="2619008" y="5429507"/>
              <a:ext cx="4596916"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Yr</a:t>
              </a:r>
              <a:endPar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336" name="TextBox 9335">
              <a:extLst>
                <a:ext uri="{FF2B5EF4-FFF2-40B4-BE49-F238E27FC236}">
                  <a16:creationId xmlns:a16="http://schemas.microsoft.com/office/drawing/2014/main" id="{82F8E4E0-4B7E-9822-3192-86B5995C5AA8}"/>
                </a:ext>
              </a:extLst>
            </p:cNvPr>
            <p:cNvSpPr txBox="1"/>
            <p:nvPr/>
          </p:nvSpPr>
          <p:spPr bwMode="auto">
            <a:xfrm>
              <a:off x="4965066" y="3267940"/>
              <a:ext cx="246616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5-yr RFS: 55% (95% CI: 51-60)</a:t>
              </a:r>
            </a:p>
          </p:txBody>
        </p:sp>
        <p:sp>
          <p:nvSpPr>
            <p:cNvPr id="9337" name="TextBox 9336">
              <a:extLst>
                <a:ext uri="{FF2B5EF4-FFF2-40B4-BE49-F238E27FC236}">
                  <a16:creationId xmlns:a16="http://schemas.microsoft.com/office/drawing/2014/main" id="{0FF248AA-3E83-BFFF-2413-0A825F429886}"/>
                </a:ext>
              </a:extLst>
            </p:cNvPr>
            <p:cNvSpPr txBox="1"/>
            <p:nvPr/>
          </p:nvSpPr>
          <p:spPr bwMode="auto">
            <a:xfrm>
              <a:off x="3505645" y="4371191"/>
              <a:ext cx="2351407"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5-yr RFS: 38% (95% CI: 34-43)</a:t>
              </a:r>
            </a:p>
          </p:txBody>
        </p:sp>
      </p:grpSp>
      <p:sp>
        <p:nvSpPr>
          <p:cNvPr id="57" name="Oval 5">
            <a:extLst>
              <a:ext uri="{FF2B5EF4-FFF2-40B4-BE49-F238E27FC236}">
                <a16:creationId xmlns:a16="http://schemas.microsoft.com/office/drawing/2014/main" id="{B4CAA7C3-9528-E8F7-00BA-4C712AC80DBE}"/>
              </a:ext>
            </a:extLst>
          </p:cNvPr>
          <p:cNvSpPr>
            <a:spLocks noChangeArrowheads="1"/>
          </p:cNvSpPr>
          <p:nvPr/>
        </p:nvSpPr>
        <p:spPr bwMode="auto">
          <a:xfrm>
            <a:off x="1268751" y="258431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8" name="Oval 6">
            <a:extLst>
              <a:ext uri="{FF2B5EF4-FFF2-40B4-BE49-F238E27FC236}">
                <a16:creationId xmlns:a16="http://schemas.microsoft.com/office/drawing/2014/main" id="{F5012633-8D8E-D8C2-A8C4-C1FDD447E928}"/>
              </a:ext>
            </a:extLst>
          </p:cNvPr>
          <p:cNvSpPr>
            <a:spLocks noChangeArrowheads="1"/>
          </p:cNvSpPr>
          <p:nvPr/>
        </p:nvSpPr>
        <p:spPr bwMode="auto">
          <a:xfrm>
            <a:off x="1411626" y="2681151"/>
            <a:ext cx="61912" cy="60325"/>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9" name="Oval 7">
            <a:extLst>
              <a:ext uri="{FF2B5EF4-FFF2-40B4-BE49-F238E27FC236}">
                <a16:creationId xmlns:a16="http://schemas.microsoft.com/office/drawing/2014/main" id="{A2D9AB0A-3F75-AE9A-3135-CD30670A27B7}"/>
              </a:ext>
            </a:extLst>
          </p:cNvPr>
          <p:cNvSpPr>
            <a:spLocks noChangeArrowheads="1"/>
          </p:cNvSpPr>
          <p:nvPr/>
        </p:nvSpPr>
        <p:spPr bwMode="auto">
          <a:xfrm>
            <a:off x="1417976" y="2700201"/>
            <a:ext cx="58737"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0" name="Oval 8">
            <a:extLst>
              <a:ext uri="{FF2B5EF4-FFF2-40B4-BE49-F238E27FC236}">
                <a16:creationId xmlns:a16="http://schemas.microsoft.com/office/drawing/2014/main" id="{216FBD33-3D67-B28C-26BC-5CD2AF7655F2}"/>
              </a:ext>
            </a:extLst>
          </p:cNvPr>
          <p:cNvSpPr>
            <a:spLocks noChangeArrowheads="1"/>
          </p:cNvSpPr>
          <p:nvPr/>
        </p:nvSpPr>
        <p:spPr bwMode="auto">
          <a:xfrm>
            <a:off x="1417976" y="2770051"/>
            <a:ext cx="58737" cy="58738"/>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1" name="Oval 9">
            <a:extLst>
              <a:ext uri="{FF2B5EF4-FFF2-40B4-BE49-F238E27FC236}">
                <a16:creationId xmlns:a16="http://schemas.microsoft.com/office/drawing/2014/main" id="{6DBF1C86-EA93-50E2-88E0-0D79AEC6FF23}"/>
              </a:ext>
            </a:extLst>
          </p:cNvPr>
          <p:cNvSpPr>
            <a:spLocks noChangeArrowheads="1"/>
          </p:cNvSpPr>
          <p:nvPr/>
        </p:nvSpPr>
        <p:spPr bwMode="auto">
          <a:xfrm>
            <a:off x="1578313" y="288911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2" name="Oval 10">
            <a:extLst>
              <a:ext uri="{FF2B5EF4-FFF2-40B4-BE49-F238E27FC236}">
                <a16:creationId xmlns:a16="http://schemas.microsoft.com/office/drawing/2014/main" id="{CEE586C5-612E-B7E9-1E1C-FF88D5E3B3BE}"/>
              </a:ext>
            </a:extLst>
          </p:cNvPr>
          <p:cNvSpPr>
            <a:spLocks noChangeArrowheads="1"/>
          </p:cNvSpPr>
          <p:nvPr/>
        </p:nvSpPr>
        <p:spPr bwMode="auto">
          <a:xfrm>
            <a:off x="1600538" y="29081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3" name="Oval 11">
            <a:extLst>
              <a:ext uri="{FF2B5EF4-FFF2-40B4-BE49-F238E27FC236}">
                <a16:creationId xmlns:a16="http://schemas.microsoft.com/office/drawing/2014/main" id="{7819A4B9-CF74-51E7-965F-5AEFCA3EB168}"/>
              </a:ext>
            </a:extLst>
          </p:cNvPr>
          <p:cNvSpPr>
            <a:spLocks noChangeArrowheads="1"/>
          </p:cNvSpPr>
          <p:nvPr/>
        </p:nvSpPr>
        <p:spPr bwMode="auto">
          <a:xfrm>
            <a:off x="1852951" y="2998651"/>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16" name="Oval 12">
            <a:extLst>
              <a:ext uri="{FF2B5EF4-FFF2-40B4-BE49-F238E27FC236}">
                <a16:creationId xmlns:a16="http://schemas.microsoft.com/office/drawing/2014/main" id="{ED94332D-D0A9-56BB-B434-3BB7E6ED11F0}"/>
              </a:ext>
            </a:extLst>
          </p:cNvPr>
          <p:cNvSpPr>
            <a:spLocks noChangeArrowheads="1"/>
          </p:cNvSpPr>
          <p:nvPr/>
        </p:nvSpPr>
        <p:spPr bwMode="auto">
          <a:xfrm>
            <a:off x="1881526" y="3005001"/>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17" name="Oval 13">
            <a:extLst>
              <a:ext uri="{FF2B5EF4-FFF2-40B4-BE49-F238E27FC236}">
                <a16:creationId xmlns:a16="http://schemas.microsoft.com/office/drawing/2014/main" id="{D73AC304-7D07-EFCC-96BC-6E0F5B9F6C6B}"/>
              </a:ext>
            </a:extLst>
          </p:cNvPr>
          <p:cNvSpPr>
            <a:spLocks noChangeArrowheads="1"/>
          </p:cNvSpPr>
          <p:nvPr/>
        </p:nvSpPr>
        <p:spPr bwMode="auto">
          <a:xfrm>
            <a:off x="2033926" y="3055801"/>
            <a:ext cx="58737"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19" name="Oval 14">
            <a:extLst>
              <a:ext uri="{FF2B5EF4-FFF2-40B4-BE49-F238E27FC236}">
                <a16:creationId xmlns:a16="http://schemas.microsoft.com/office/drawing/2014/main" id="{6E03404F-852D-377F-BA0C-391BD018ED9B}"/>
              </a:ext>
            </a:extLst>
          </p:cNvPr>
          <p:cNvSpPr>
            <a:spLocks noChangeArrowheads="1"/>
          </p:cNvSpPr>
          <p:nvPr/>
        </p:nvSpPr>
        <p:spPr bwMode="auto">
          <a:xfrm>
            <a:off x="2064088" y="3055801"/>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20" name="Oval 15">
            <a:extLst>
              <a:ext uri="{FF2B5EF4-FFF2-40B4-BE49-F238E27FC236}">
                <a16:creationId xmlns:a16="http://schemas.microsoft.com/office/drawing/2014/main" id="{7C93243E-EF3D-AABB-4768-3F720F9B91F9}"/>
              </a:ext>
            </a:extLst>
          </p:cNvPr>
          <p:cNvSpPr>
            <a:spLocks noChangeArrowheads="1"/>
          </p:cNvSpPr>
          <p:nvPr/>
        </p:nvSpPr>
        <p:spPr bwMode="auto">
          <a:xfrm>
            <a:off x="2245063" y="3093901"/>
            <a:ext cx="60325" cy="58738"/>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22" name="Oval 16">
            <a:extLst>
              <a:ext uri="{FF2B5EF4-FFF2-40B4-BE49-F238E27FC236}">
                <a16:creationId xmlns:a16="http://schemas.microsoft.com/office/drawing/2014/main" id="{07BEF371-C1D1-9D73-29B0-F837CBB37764}"/>
              </a:ext>
            </a:extLst>
          </p:cNvPr>
          <p:cNvSpPr>
            <a:spLocks noChangeArrowheads="1"/>
          </p:cNvSpPr>
          <p:nvPr/>
        </p:nvSpPr>
        <p:spPr bwMode="auto">
          <a:xfrm>
            <a:off x="2276813" y="3100251"/>
            <a:ext cx="57150" cy="58738"/>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23" name="Oval 17">
            <a:extLst>
              <a:ext uri="{FF2B5EF4-FFF2-40B4-BE49-F238E27FC236}">
                <a16:creationId xmlns:a16="http://schemas.microsoft.com/office/drawing/2014/main" id="{832D5C99-9E01-D985-2A93-D7E007894745}"/>
              </a:ext>
            </a:extLst>
          </p:cNvPr>
          <p:cNvSpPr>
            <a:spLocks noChangeArrowheads="1"/>
          </p:cNvSpPr>
          <p:nvPr/>
        </p:nvSpPr>
        <p:spPr bwMode="auto">
          <a:xfrm>
            <a:off x="2497476" y="3146288"/>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24" name="Oval 18">
            <a:extLst>
              <a:ext uri="{FF2B5EF4-FFF2-40B4-BE49-F238E27FC236}">
                <a16:creationId xmlns:a16="http://schemas.microsoft.com/office/drawing/2014/main" id="{F669EA11-B42F-64D1-9340-5073368D1746}"/>
              </a:ext>
            </a:extLst>
          </p:cNvPr>
          <p:cNvSpPr>
            <a:spLocks noChangeArrowheads="1"/>
          </p:cNvSpPr>
          <p:nvPr/>
        </p:nvSpPr>
        <p:spPr bwMode="auto">
          <a:xfrm>
            <a:off x="2608601" y="31748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25" name="Oval 19">
            <a:extLst>
              <a:ext uri="{FF2B5EF4-FFF2-40B4-BE49-F238E27FC236}">
                <a16:creationId xmlns:a16="http://schemas.microsoft.com/office/drawing/2014/main" id="{89D6DBA2-ADAB-9BD0-0251-300AD44BC3D7}"/>
              </a:ext>
            </a:extLst>
          </p:cNvPr>
          <p:cNvSpPr>
            <a:spLocks noChangeArrowheads="1"/>
          </p:cNvSpPr>
          <p:nvPr/>
        </p:nvSpPr>
        <p:spPr bwMode="auto">
          <a:xfrm>
            <a:off x="2746713" y="3193913"/>
            <a:ext cx="57150" cy="60325"/>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26" name="Oval 20">
            <a:extLst>
              <a:ext uri="{FF2B5EF4-FFF2-40B4-BE49-F238E27FC236}">
                <a16:creationId xmlns:a16="http://schemas.microsoft.com/office/drawing/2014/main" id="{A3932449-D2F9-ED02-4F51-B5DC159E998B}"/>
              </a:ext>
            </a:extLst>
          </p:cNvPr>
          <p:cNvSpPr>
            <a:spLocks noChangeArrowheads="1"/>
          </p:cNvSpPr>
          <p:nvPr/>
        </p:nvSpPr>
        <p:spPr bwMode="auto">
          <a:xfrm>
            <a:off x="2803863" y="3193913"/>
            <a:ext cx="57150" cy="60325"/>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27" name="Oval 21">
            <a:extLst>
              <a:ext uri="{FF2B5EF4-FFF2-40B4-BE49-F238E27FC236}">
                <a16:creationId xmlns:a16="http://schemas.microsoft.com/office/drawing/2014/main" id="{48E4956A-14E2-C1BC-3C0D-2AED69667443}"/>
              </a:ext>
            </a:extLst>
          </p:cNvPr>
          <p:cNvSpPr>
            <a:spLocks noChangeArrowheads="1"/>
          </p:cNvSpPr>
          <p:nvPr/>
        </p:nvSpPr>
        <p:spPr bwMode="auto">
          <a:xfrm>
            <a:off x="2943563" y="3222488"/>
            <a:ext cx="60325" cy="61913"/>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28" name="Oval 22">
            <a:extLst>
              <a:ext uri="{FF2B5EF4-FFF2-40B4-BE49-F238E27FC236}">
                <a16:creationId xmlns:a16="http://schemas.microsoft.com/office/drawing/2014/main" id="{4269C24E-C507-691E-C3A2-D163A64FDE9D}"/>
              </a:ext>
            </a:extLst>
          </p:cNvPr>
          <p:cNvSpPr>
            <a:spLocks noChangeArrowheads="1"/>
          </p:cNvSpPr>
          <p:nvPr/>
        </p:nvSpPr>
        <p:spPr bwMode="auto">
          <a:xfrm>
            <a:off x="3053101" y="3232013"/>
            <a:ext cx="57150" cy="61913"/>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29" name="Oval 23">
            <a:extLst>
              <a:ext uri="{FF2B5EF4-FFF2-40B4-BE49-F238E27FC236}">
                <a16:creationId xmlns:a16="http://schemas.microsoft.com/office/drawing/2014/main" id="{002DE18B-60F2-DA79-47F7-C7FBC0548E6F}"/>
              </a:ext>
            </a:extLst>
          </p:cNvPr>
          <p:cNvSpPr>
            <a:spLocks noChangeArrowheads="1"/>
          </p:cNvSpPr>
          <p:nvPr/>
        </p:nvSpPr>
        <p:spPr bwMode="auto">
          <a:xfrm>
            <a:off x="3091201" y="3232013"/>
            <a:ext cx="57150" cy="61913"/>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30" name="Oval 24">
            <a:extLst>
              <a:ext uri="{FF2B5EF4-FFF2-40B4-BE49-F238E27FC236}">
                <a16:creationId xmlns:a16="http://schemas.microsoft.com/office/drawing/2014/main" id="{FDFB73FD-550A-4F48-44D4-57DAA154D0BD}"/>
              </a:ext>
            </a:extLst>
          </p:cNvPr>
          <p:cNvSpPr>
            <a:spLocks noChangeArrowheads="1"/>
          </p:cNvSpPr>
          <p:nvPr/>
        </p:nvSpPr>
        <p:spPr bwMode="auto">
          <a:xfrm>
            <a:off x="3142001" y="3232013"/>
            <a:ext cx="57150" cy="61913"/>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31" name="Oval 25">
            <a:extLst>
              <a:ext uri="{FF2B5EF4-FFF2-40B4-BE49-F238E27FC236}">
                <a16:creationId xmlns:a16="http://schemas.microsoft.com/office/drawing/2014/main" id="{42A4A8E4-961E-F387-5BF4-A8C843E54F84}"/>
              </a:ext>
            </a:extLst>
          </p:cNvPr>
          <p:cNvSpPr>
            <a:spLocks noChangeArrowheads="1"/>
          </p:cNvSpPr>
          <p:nvPr/>
        </p:nvSpPr>
        <p:spPr bwMode="auto">
          <a:xfrm>
            <a:off x="3224551" y="3241538"/>
            <a:ext cx="60325" cy="61913"/>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32" name="Oval 26">
            <a:extLst>
              <a:ext uri="{FF2B5EF4-FFF2-40B4-BE49-F238E27FC236}">
                <a16:creationId xmlns:a16="http://schemas.microsoft.com/office/drawing/2014/main" id="{CAE93342-804B-A273-B28E-F31F190723EE}"/>
              </a:ext>
            </a:extLst>
          </p:cNvPr>
          <p:cNvSpPr>
            <a:spLocks noChangeArrowheads="1"/>
          </p:cNvSpPr>
          <p:nvPr/>
        </p:nvSpPr>
        <p:spPr bwMode="auto">
          <a:xfrm>
            <a:off x="3246776" y="3254238"/>
            <a:ext cx="57150" cy="58738"/>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33" name="Oval 27">
            <a:extLst>
              <a:ext uri="{FF2B5EF4-FFF2-40B4-BE49-F238E27FC236}">
                <a16:creationId xmlns:a16="http://schemas.microsoft.com/office/drawing/2014/main" id="{AFD44858-1C37-A847-BF1E-0E53E584C934}"/>
              </a:ext>
            </a:extLst>
          </p:cNvPr>
          <p:cNvSpPr>
            <a:spLocks noChangeArrowheads="1"/>
          </p:cNvSpPr>
          <p:nvPr/>
        </p:nvSpPr>
        <p:spPr bwMode="auto">
          <a:xfrm>
            <a:off x="3346788" y="3260588"/>
            <a:ext cx="57150" cy="61913"/>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34" name="Oval 28">
            <a:extLst>
              <a:ext uri="{FF2B5EF4-FFF2-40B4-BE49-F238E27FC236}">
                <a16:creationId xmlns:a16="http://schemas.microsoft.com/office/drawing/2014/main" id="{FDD32F61-64A2-A69E-91F9-5B64DAD45D38}"/>
              </a:ext>
            </a:extLst>
          </p:cNvPr>
          <p:cNvSpPr>
            <a:spLocks noChangeArrowheads="1"/>
          </p:cNvSpPr>
          <p:nvPr/>
        </p:nvSpPr>
        <p:spPr bwMode="auto">
          <a:xfrm>
            <a:off x="3467438" y="3284401"/>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35" name="Oval 29">
            <a:extLst>
              <a:ext uri="{FF2B5EF4-FFF2-40B4-BE49-F238E27FC236}">
                <a16:creationId xmlns:a16="http://schemas.microsoft.com/office/drawing/2014/main" id="{BA091287-5E42-8D82-21C0-8D3C48C1FE46}"/>
              </a:ext>
            </a:extLst>
          </p:cNvPr>
          <p:cNvSpPr>
            <a:spLocks noChangeArrowheads="1"/>
          </p:cNvSpPr>
          <p:nvPr/>
        </p:nvSpPr>
        <p:spPr bwMode="auto">
          <a:xfrm>
            <a:off x="3483313" y="3284401"/>
            <a:ext cx="60325"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36" name="Oval 30">
            <a:extLst>
              <a:ext uri="{FF2B5EF4-FFF2-40B4-BE49-F238E27FC236}">
                <a16:creationId xmlns:a16="http://schemas.microsoft.com/office/drawing/2014/main" id="{56E92A69-419A-C823-37DA-516DEBB6EC76}"/>
              </a:ext>
            </a:extLst>
          </p:cNvPr>
          <p:cNvSpPr>
            <a:spLocks noChangeArrowheads="1"/>
          </p:cNvSpPr>
          <p:nvPr/>
        </p:nvSpPr>
        <p:spPr bwMode="auto">
          <a:xfrm>
            <a:off x="3594438" y="3303451"/>
            <a:ext cx="58737"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37" name="Oval 31">
            <a:extLst>
              <a:ext uri="{FF2B5EF4-FFF2-40B4-BE49-F238E27FC236}">
                <a16:creationId xmlns:a16="http://schemas.microsoft.com/office/drawing/2014/main" id="{ADDABE80-472B-2492-3C19-1790BBE2C903}"/>
              </a:ext>
            </a:extLst>
          </p:cNvPr>
          <p:cNvSpPr>
            <a:spLocks noChangeArrowheads="1"/>
          </p:cNvSpPr>
          <p:nvPr/>
        </p:nvSpPr>
        <p:spPr bwMode="auto">
          <a:xfrm>
            <a:off x="3764301" y="3332026"/>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38" name="Oval 32">
            <a:extLst>
              <a:ext uri="{FF2B5EF4-FFF2-40B4-BE49-F238E27FC236}">
                <a16:creationId xmlns:a16="http://schemas.microsoft.com/office/drawing/2014/main" id="{C10677C6-B9D2-CA31-A82C-D723282B6CF4}"/>
              </a:ext>
            </a:extLst>
          </p:cNvPr>
          <p:cNvSpPr>
            <a:spLocks noChangeArrowheads="1"/>
          </p:cNvSpPr>
          <p:nvPr/>
        </p:nvSpPr>
        <p:spPr bwMode="auto">
          <a:xfrm>
            <a:off x="3859551" y="3332026"/>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39" name="Oval 33">
            <a:extLst>
              <a:ext uri="{FF2B5EF4-FFF2-40B4-BE49-F238E27FC236}">
                <a16:creationId xmlns:a16="http://schemas.microsoft.com/office/drawing/2014/main" id="{FEDB5BC4-1E2C-A111-49AC-86AE41F8B193}"/>
              </a:ext>
            </a:extLst>
          </p:cNvPr>
          <p:cNvSpPr>
            <a:spLocks noChangeArrowheads="1"/>
          </p:cNvSpPr>
          <p:nvPr/>
        </p:nvSpPr>
        <p:spPr bwMode="auto">
          <a:xfrm>
            <a:off x="3888126" y="3338376"/>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40" name="Oval 34">
            <a:extLst>
              <a:ext uri="{FF2B5EF4-FFF2-40B4-BE49-F238E27FC236}">
                <a16:creationId xmlns:a16="http://schemas.microsoft.com/office/drawing/2014/main" id="{F30C5F0A-F5E9-C7CB-1615-E3C5F3232052}"/>
              </a:ext>
            </a:extLst>
          </p:cNvPr>
          <p:cNvSpPr>
            <a:spLocks noChangeArrowheads="1"/>
          </p:cNvSpPr>
          <p:nvPr/>
        </p:nvSpPr>
        <p:spPr bwMode="auto">
          <a:xfrm>
            <a:off x="3916701" y="3338376"/>
            <a:ext cx="58737"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41" name="Oval 35">
            <a:extLst>
              <a:ext uri="{FF2B5EF4-FFF2-40B4-BE49-F238E27FC236}">
                <a16:creationId xmlns:a16="http://schemas.microsoft.com/office/drawing/2014/main" id="{3ED848E1-3C44-7034-8802-C95BD5074ABE}"/>
              </a:ext>
            </a:extLst>
          </p:cNvPr>
          <p:cNvSpPr>
            <a:spLocks noChangeArrowheads="1"/>
          </p:cNvSpPr>
          <p:nvPr/>
        </p:nvSpPr>
        <p:spPr bwMode="auto">
          <a:xfrm>
            <a:off x="4067513" y="3338376"/>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42" name="Oval 36">
            <a:extLst>
              <a:ext uri="{FF2B5EF4-FFF2-40B4-BE49-F238E27FC236}">
                <a16:creationId xmlns:a16="http://schemas.microsoft.com/office/drawing/2014/main" id="{6289A1E3-1822-75E0-E6B7-32BD5EE22A3E}"/>
              </a:ext>
            </a:extLst>
          </p:cNvPr>
          <p:cNvSpPr>
            <a:spLocks noChangeArrowheads="1"/>
          </p:cNvSpPr>
          <p:nvPr/>
        </p:nvSpPr>
        <p:spPr bwMode="auto">
          <a:xfrm>
            <a:off x="4089738" y="3347901"/>
            <a:ext cx="60325"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43" name="Oval 37">
            <a:extLst>
              <a:ext uri="{FF2B5EF4-FFF2-40B4-BE49-F238E27FC236}">
                <a16:creationId xmlns:a16="http://schemas.microsoft.com/office/drawing/2014/main" id="{429078C7-61D3-8D33-7408-BE75F00DC498}"/>
              </a:ext>
            </a:extLst>
          </p:cNvPr>
          <p:cNvSpPr>
            <a:spLocks noChangeArrowheads="1"/>
          </p:cNvSpPr>
          <p:nvPr/>
        </p:nvSpPr>
        <p:spPr bwMode="auto">
          <a:xfrm>
            <a:off x="4178638" y="3347901"/>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44" name="Oval 38">
            <a:extLst>
              <a:ext uri="{FF2B5EF4-FFF2-40B4-BE49-F238E27FC236}">
                <a16:creationId xmlns:a16="http://schemas.microsoft.com/office/drawing/2014/main" id="{9418D8B8-C6B0-E74C-BE14-4F4C773A3E4A}"/>
              </a:ext>
            </a:extLst>
          </p:cNvPr>
          <p:cNvSpPr>
            <a:spLocks noChangeArrowheads="1"/>
          </p:cNvSpPr>
          <p:nvPr/>
        </p:nvSpPr>
        <p:spPr bwMode="auto">
          <a:xfrm>
            <a:off x="4200863" y="3347901"/>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45" name="Oval 39">
            <a:extLst>
              <a:ext uri="{FF2B5EF4-FFF2-40B4-BE49-F238E27FC236}">
                <a16:creationId xmlns:a16="http://schemas.microsoft.com/office/drawing/2014/main" id="{A2F2688B-8CD5-60F9-E3D7-93B6F90D2F05}"/>
              </a:ext>
            </a:extLst>
          </p:cNvPr>
          <p:cNvSpPr>
            <a:spLocks noChangeArrowheads="1"/>
          </p:cNvSpPr>
          <p:nvPr/>
        </p:nvSpPr>
        <p:spPr bwMode="auto">
          <a:xfrm>
            <a:off x="4245313" y="3354251"/>
            <a:ext cx="58737"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46" name="Oval 40">
            <a:extLst>
              <a:ext uri="{FF2B5EF4-FFF2-40B4-BE49-F238E27FC236}">
                <a16:creationId xmlns:a16="http://schemas.microsoft.com/office/drawing/2014/main" id="{2852B70F-30CD-8B06-2227-C3674360E265}"/>
              </a:ext>
            </a:extLst>
          </p:cNvPr>
          <p:cNvSpPr>
            <a:spLocks noChangeArrowheads="1"/>
          </p:cNvSpPr>
          <p:nvPr/>
        </p:nvSpPr>
        <p:spPr bwMode="auto">
          <a:xfrm>
            <a:off x="4285001" y="3357426"/>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47" name="Oval 41">
            <a:extLst>
              <a:ext uri="{FF2B5EF4-FFF2-40B4-BE49-F238E27FC236}">
                <a16:creationId xmlns:a16="http://schemas.microsoft.com/office/drawing/2014/main" id="{C07B65AE-B9B6-0E02-2B51-53B502710C94}"/>
              </a:ext>
            </a:extLst>
          </p:cNvPr>
          <p:cNvSpPr>
            <a:spLocks noChangeArrowheads="1"/>
          </p:cNvSpPr>
          <p:nvPr/>
        </p:nvSpPr>
        <p:spPr bwMode="auto">
          <a:xfrm>
            <a:off x="4313576" y="3357426"/>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48" name="Oval 42">
            <a:extLst>
              <a:ext uri="{FF2B5EF4-FFF2-40B4-BE49-F238E27FC236}">
                <a16:creationId xmlns:a16="http://schemas.microsoft.com/office/drawing/2014/main" id="{D510AD5B-34C1-18CB-80B4-F11111C8C1BE}"/>
              </a:ext>
            </a:extLst>
          </p:cNvPr>
          <p:cNvSpPr>
            <a:spLocks noChangeArrowheads="1"/>
          </p:cNvSpPr>
          <p:nvPr/>
        </p:nvSpPr>
        <p:spPr bwMode="auto">
          <a:xfrm>
            <a:off x="4354851" y="3360601"/>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49" name="Oval 43">
            <a:extLst>
              <a:ext uri="{FF2B5EF4-FFF2-40B4-BE49-F238E27FC236}">
                <a16:creationId xmlns:a16="http://schemas.microsoft.com/office/drawing/2014/main" id="{5FFCA1B6-179C-0D27-2084-DCBF04E6B98E}"/>
              </a:ext>
            </a:extLst>
          </p:cNvPr>
          <p:cNvSpPr>
            <a:spLocks noChangeArrowheads="1"/>
          </p:cNvSpPr>
          <p:nvPr/>
        </p:nvSpPr>
        <p:spPr bwMode="auto">
          <a:xfrm>
            <a:off x="4383426" y="3360601"/>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50" name="Oval 44">
            <a:extLst>
              <a:ext uri="{FF2B5EF4-FFF2-40B4-BE49-F238E27FC236}">
                <a16:creationId xmlns:a16="http://schemas.microsoft.com/office/drawing/2014/main" id="{4D730A2D-B587-889A-C004-CEB388E56DA0}"/>
              </a:ext>
            </a:extLst>
          </p:cNvPr>
          <p:cNvSpPr>
            <a:spLocks noChangeArrowheads="1"/>
          </p:cNvSpPr>
          <p:nvPr/>
        </p:nvSpPr>
        <p:spPr bwMode="auto">
          <a:xfrm>
            <a:off x="4399301" y="3360601"/>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51" name="Oval 45">
            <a:extLst>
              <a:ext uri="{FF2B5EF4-FFF2-40B4-BE49-F238E27FC236}">
                <a16:creationId xmlns:a16="http://schemas.microsoft.com/office/drawing/2014/main" id="{77D2E708-E8FF-3532-711C-A1FF9C78C343}"/>
              </a:ext>
            </a:extLst>
          </p:cNvPr>
          <p:cNvSpPr>
            <a:spLocks noChangeArrowheads="1"/>
          </p:cNvSpPr>
          <p:nvPr/>
        </p:nvSpPr>
        <p:spPr bwMode="auto">
          <a:xfrm>
            <a:off x="4408826" y="3366951"/>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52" name="Oval 46">
            <a:extLst>
              <a:ext uri="{FF2B5EF4-FFF2-40B4-BE49-F238E27FC236}">
                <a16:creationId xmlns:a16="http://schemas.microsoft.com/office/drawing/2014/main" id="{76908DA7-5CDE-E683-E0DC-CC0BAE9188AA}"/>
              </a:ext>
            </a:extLst>
          </p:cNvPr>
          <p:cNvSpPr>
            <a:spLocks noChangeArrowheads="1"/>
          </p:cNvSpPr>
          <p:nvPr/>
        </p:nvSpPr>
        <p:spPr bwMode="auto">
          <a:xfrm>
            <a:off x="4437401" y="3366951"/>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53" name="Oval 47">
            <a:extLst>
              <a:ext uri="{FF2B5EF4-FFF2-40B4-BE49-F238E27FC236}">
                <a16:creationId xmlns:a16="http://schemas.microsoft.com/office/drawing/2014/main" id="{1215E2F8-8793-91DC-4A64-CB840B0CAD7F}"/>
              </a:ext>
            </a:extLst>
          </p:cNvPr>
          <p:cNvSpPr>
            <a:spLocks noChangeArrowheads="1"/>
          </p:cNvSpPr>
          <p:nvPr/>
        </p:nvSpPr>
        <p:spPr bwMode="auto">
          <a:xfrm>
            <a:off x="4475501" y="3376476"/>
            <a:ext cx="60325"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54" name="Oval 48">
            <a:extLst>
              <a:ext uri="{FF2B5EF4-FFF2-40B4-BE49-F238E27FC236}">
                <a16:creationId xmlns:a16="http://schemas.microsoft.com/office/drawing/2014/main" id="{F3E51985-DD3B-4990-A3AC-CE974D81A727}"/>
              </a:ext>
            </a:extLst>
          </p:cNvPr>
          <p:cNvSpPr>
            <a:spLocks noChangeArrowheads="1"/>
          </p:cNvSpPr>
          <p:nvPr/>
        </p:nvSpPr>
        <p:spPr bwMode="auto">
          <a:xfrm>
            <a:off x="4507251" y="3376476"/>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55" name="Oval 49">
            <a:extLst>
              <a:ext uri="{FF2B5EF4-FFF2-40B4-BE49-F238E27FC236}">
                <a16:creationId xmlns:a16="http://schemas.microsoft.com/office/drawing/2014/main" id="{B7B0341F-3F96-CF51-9EB8-A858E4B18F28}"/>
              </a:ext>
            </a:extLst>
          </p:cNvPr>
          <p:cNvSpPr>
            <a:spLocks noChangeArrowheads="1"/>
          </p:cNvSpPr>
          <p:nvPr/>
        </p:nvSpPr>
        <p:spPr bwMode="auto">
          <a:xfrm>
            <a:off x="4516776" y="3382826"/>
            <a:ext cx="57150" cy="61913"/>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56" name="Oval 50">
            <a:extLst>
              <a:ext uri="{FF2B5EF4-FFF2-40B4-BE49-F238E27FC236}">
                <a16:creationId xmlns:a16="http://schemas.microsoft.com/office/drawing/2014/main" id="{8E656EED-F3AF-37F4-B8A8-3EF7FFA1DC04}"/>
              </a:ext>
            </a:extLst>
          </p:cNvPr>
          <p:cNvSpPr>
            <a:spLocks noChangeArrowheads="1"/>
          </p:cNvSpPr>
          <p:nvPr/>
        </p:nvSpPr>
        <p:spPr bwMode="auto">
          <a:xfrm>
            <a:off x="4545351" y="3395526"/>
            <a:ext cx="58737" cy="61913"/>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57" name="Oval 51">
            <a:extLst>
              <a:ext uri="{FF2B5EF4-FFF2-40B4-BE49-F238E27FC236}">
                <a16:creationId xmlns:a16="http://schemas.microsoft.com/office/drawing/2014/main" id="{D115F061-3293-C552-8D74-70C6919EE801}"/>
              </a:ext>
            </a:extLst>
          </p:cNvPr>
          <p:cNvSpPr>
            <a:spLocks noChangeArrowheads="1"/>
          </p:cNvSpPr>
          <p:nvPr/>
        </p:nvSpPr>
        <p:spPr bwMode="auto">
          <a:xfrm>
            <a:off x="4570751" y="3395526"/>
            <a:ext cx="58737" cy="58738"/>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58" name="Oval 52">
            <a:extLst>
              <a:ext uri="{FF2B5EF4-FFF2-40B4-BE49-F238E27FC236}">
                <a16:creationId xmlns:a16="http://schemas.microsoft.com/office/drawing/2014/main" id="{F5ADCB21-7E15-003A-D5DD-C71BF2EA18AE}"/>
              </a:ext>
            </a:extLst>
          </p:cNvPr>
          <p:cNvSpPr>
            <a:spLocks noChangeArrowheads="1"/>
          </p:cNvSpPr>
          <p:nvPr/>
        </p:nvSpPr>
        <p:spPr bwMode="auto">
          <a:xfrm>
            <a:off x="4570751" y="3405051"/>
            <a:ext cx="58737" cy="58738"/>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59" name="Oval 53">
            <a:extLst>
              <a:ext uri="{FF2B5EF4-FFF2-40B4-BE49-F238E27FC236}">
                <a16:creationId xmlns:a16="http://schemas.microsoft.com/office/drawing/2014/main" id="{C314CCED-EF06-54D2-9B03-BF58DB85BF8C}"/>
              </a:ext>
            </a:extLst>
          </p:cNvPr>
          <p:cNvSpPr>
            <a:spLocks noChangeArrowheads="1"/>
          </p:cNvSpPr>
          <p:nvPr/>
        </p:nvSpPr>
        <p:spPr bwMode="auto">
          <a:xfrm>
            <a:off x="4616788" y="3411401"/>
            <a:ext cx="57150" cy="61913"/>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60" name="Oval 54">
            <a:extLst>
              <a:ext uri="{FF2B5EF4-FFF2-40B4-BE49-F238E27FC236}">
                <a16:creationId xmlns:a16="http://schemas.microsoft.com/office/drawing/2014/main" id="{EB495692-1253-97F0-5586-58719753DF53}"/>
              </a:ext>
            </a:extLst>
          </p:cNvPr>
          <p:cNvSpPr>
            <a:spLocks noChangeArrowheads="1"/>
          </p:cNvSpPr>
          <p:nvPr/>
        </p:nvSpPr>
        <p:spPr bwMode="auto">
          <a:xfrm>
            <a:off x="4648538" y="3411401"/>
            <a:ext cx="60325" cy="61913"/>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61" name="Oval 55">
            <a:extLst>
              <a:ext uri="{FF2B5EF4-FFF2-40B4-BE49-F238E27FC236}">
                <a16:creationId xmlns:a16="http://schemas.microsoft.com/office/drawing/2014/main" id="{7B781939-5D9B-EBBC-460B-91280D44C6E7}"/>
              </a:ext>
            </a:extLst>
          </p:cNvPr>
          <p:cNvSpPr>
            <a:spLocks noChangeArrowheads="1"/>
          </p:cNvSpPr>
          <p:nvPr/>
        </p:nvSpPr>
        <p:spPr bwMode="auto">
          <a:xfrm>
            <a:off x="4667588" y="3411401"/>
            <a:ext cx="57150" cy="61913"/>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62" name="Oval 56">
            <a:extLst>
              <a:ext uri="{FF2B5EF4-FFF2-40B4-BE49-F238E27FC236}">
                <a16:creationId xmlns:a16="http://schemas.microsoft.com/office/drawing/2014/main" id="{43C851EF-D80E-E650-A566-DD4BE6CA0F7A}"/>
              </a:ext>
            </a:extLst>
          </p:cNvPr>
          <p:cNvSpPr>
            <a:spLocks noChangeArrowheads="1"/>
          </p:cNvSpPr>
          <p:nvPr/>
        </p:nvSpPr>
        <p:spPr bwMode="auto">
          <a:xfrm>
            <a:off x="4708863" y="3417751"/>
            <a:ext cx="57150" cy="58738"/>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63" name="Oval 57">
            <a:extLst>
              <a:ext uri="{FF2B5EF4-FFF2-40B4-BE49-F238E27FC236}">
                <a16:creationId xmlns:a16="http://schemas.microsoft.com/office/drawing/2014/main" id="{04201297-9BD8-D0BD-B832-9A490DA13183}"/>
              </a:ext>
            </a:extLst>
          </p:cNvPr>
          <p:cNvSpPr>
            <a:spLocks noChangeArrowheads="1"/>
          </p:cNvSpPr>
          <p:nvPr/>
        </p:nvSpPr>
        <p:spPr bwMode="auto">
          <a:xfrm>
            <a:off x="4746963" y="3433626"/>
            <a:ext cx="60325" cy="58738"/>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64" name="Oval 58">
            <a:extLst>
              <a:ext uri="{FF2B5EF4-FFF2-40B4-BE49-F238E27FC236}">
                <a16:creationId xmlns:a16="http://schemas.microsoft.com/office/drawing/2014/main" id="{57F648D0-96F3-6236-6128-0B85A8E85AE1}"/>
              </a:ext>
            </a:extLst>
          </p:cNvPr>
          <p:cNvSpPr>
            <a:spLocks noChangeArrowheads="1"/>
          </p:cNvSpPr>
          <p:nvPr/>
        </p:nvSpPr>
        <p:spPr bwMode="auto">
          <a:xfrm>
            <a:off x="4785063" y="3433626"/>
            <a:ext cx="57150" cy="58738"/>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65" name="Oval 59">
            <a:extLst>
              <a:ext uri="{FF2B5EF4-FFF2-40B4-BE49-F238E27FC236}">
                <a16:creationId xmlns:a16="http://schemas.microsoft.com/office/drawing/2014/main" id="{E79CFA65-CEC9-529A-7269-A74616B374C8}"/>
              </a:ext>
            </a:extLst>
          </p:cNvPr>
          <p:cNvSpPr>
            <a:spLocks noChangeArrowheads="1"/>
          </p:cNvSpPr>
          <p:nvPr/>
        </p:nvSpPr>
        <p:spPr bwMode="auto">
          <a:xfrm>
            <a:off x="4886663" y="3473313"/>
            <a:ext cx="58737"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66" name="Oval 60">
            <a:extLst>
              <a:ext uri="{FF2B5EF4-FFF2-40B4-BE49-F238E27FC236}">
                <a16:creationId xmlns:a16="http://schemas.microsoft.com/office/drawing/2014/main" id="{152BD6B7-F78F-5DA6-B4E2-67B25F9D31DC}"/>
              </a:ext>
            </a:extLst>
          </p:cNvPr>
          <p:cNvSpPr>
            <a:spLocks noChangeArrowheads="1"/>
          </p:cNvSpPr>
          <p:nvPr/>
        </p:nvSpPr>
        <p:spPr bwMode="auto">
          <a:xfrm>
            <a:off x="4999376" y="3501888"/>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67" name="Oval 61">
            <a:extLst>
              <a:ext uri="{FF2B5EF4-FFF2-40B4-BE49-F238E27FC236}">
                <a16:creationId xmlns:a16="http://schemas.microsoft.com/office/drawing/2014/main" id="{ABF94A35-8534-21FD-505C-FA1C12BC3173}"/>
              </a:ext>
            </a:extLst>
          </p:cNvPr>
          <p:cNvSpPr>
            <a:spLocks noChangeArrowheads="1"/>
          </p:cNvSpPr>
          <p:nvPr/>
        </p:nvSpPr>
        <p:spPr bwMode="auto">
          <a:xfrm>
            <a:off x="4964451" y="3486013"/>
            <a:ext cx="60325"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68" name="Oval 62">
            <a:extLst>
              <a:ext uri="{FF2B5EF4-FFF2-40B4-BE49-F238E27FC236}">
                <a16:creationId xmlns:a16="http://schemas.microsoft.com/office/drawing/2014/main" id="{87C83F87-30A4-B09E-BF61-DEB390DB7CF5}"/>
              </a:ext>
            </a:extLst>
          </p:cNvPr>
          <p:cNvSpPr>
            <a:spLocks noChangeArrowheads="1"/>
          </p:cNvSpPr>
          <p:nvPr/>
        </p:nvSpPr>
        <p:spPr bwMode="auto">
          <a:xfrm>
            <a:off x="5034301" y="3501888"/>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69" name="Oval 63">
            <a:extLst>
              <a:ext uri="{FF2B5EF4-FFF2-40B4-BE49-F238E27FC236}">
                <a16:creationId xmlns:a16="http://schemas.microsoft.com/office/drawing/2014/main" id="{7D3CAAEF-26F8-F8AC-8FDF-7820EE04C738}"/>
              </a:ext>
            </a:extLst>
          </p:cNvPr>
          <p:cNvSpPr>
            <a:spLocks noChangeArrowheads="1"/>
          </p:cNvSpPr>
          <p:nvPr/>
        </p:nvSpPr>
        <p:spPr bwMode="auto">
          <a:xfrm>
            <a:off x="5056526" y="3501888"/>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70" name="Oval 64">
            <a:extLst>
              <a:ext uri="{FF2B5EF4-FFF2-40B4-BE49-F238E27FC236}">
                <a16:creationId xmlns:a16="http://schemas.microsoft.com/office/drawing/2014/main" id="{D158BA22-17E9-E23D-47BF-4718DC3A0FA1}"/>
              </a:ext>
            </a:extLst>
          </p:cNvPr>
          <p:cNvSpPr>
            <a:spLocks noChangeArrowheads="1"/>
          </p:cNvSpPr>
          <p:nvPr/>
        </p:nvSpPr>
        <p:spPr bwMode="auto">
          <a:xfrm>
            <a:off x="5069226" y="3543163"/>
            <a:ext cx="57150" cy="58738"/>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71" name="Oval 65">
            <a:extLst>
              <a:ext uri="{FF2B5EF4-FFF2-40B4-BE49-F238E27FC236}">
                <a16:creationId xmlns:a16="http://schemas.microsoft.com/office/drawing/2014/main" id="{CE42D0A8-2BC1-312C-6C45-E4912EF8D20F}"/>
              </a:ext>
            </a:extLst>
          </p:cNvPr>
          <p:cNvSpPr>
            <a:spLocks noChangeArrowheads="1"/>
          </p:cNvSpPr>
          <p:nvPr/>
        </p:nvSpPr>
        <p:spPr bwMode="auto">
          <a:xfrm>
            <a:off x="5097801" y="3543163"/>
            <a:ext cx="57150" cy="58738"/>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72" name="Oval 66">
            <a:extLst>
              <a:ext uri="{FF2B5EF4-FFF2-40B4-BE49-F238E27FC236}">
                <a16:creationId xmlns:a16="http://schemas.microsoft.com/office/drawing/2014/main" id="{8DCF1DC8-2E11-852A-4200-BF2FC2943311}"/>
              </a:ext>
            </a:extLst>
          </p:cNvPr>
          <p:cNvSpPr>
            <a:spLocks noChangeArrowheads="1"/>
          </p:cNvSpPr>
          <p:nvPr/>
        </p:nvSpPr>
        <p:spPr bwMode="auto">
          <a:xfrm>
            <a:off x="5126376" y="3543163"/>
            <a:ext cx="57150" cy="58738"/>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73" name="Oval 67">
            <a:extLst>
              <a:ext uri="{FF2B5EF4-FFF2-40B4-BE49-F238E27FC236}">
                <a16:creationId xmlns:a16="http://schemas.microsoft.com/office/drawing/2014/main" id="{39B21B2A-AEE1-7077-E70C-D1389A5EA37C}"/>
              </a:ext>
            </a:extLst>
          </p:cNvPr>
          <p:cNvSpPr>
            <a:spLocks noChangeArrowheads="1"/>
          </p:cNvSpPr>
          <p:nvPr/>
        </p:nvSpPr>
        <p:spPr bwMode="auto">
          <a:xfrm>
            <a:off x="5142251" y="3578088"/>
            <a:ext cx="57150" cy="58738"/>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74" name="Oval 68">
            <a:extLst>
              <a:ext uri="{FF2B5EF4-FFF2-40B4-BE49-F238E27FC236}">
                <a16:creationId xmlns:a16="http://schemas.microsoft.com/office/drawing/2014/main" id="{3EB70637-D465-1EDD-67F0-075013D8A4E8}"/>
              </a:ext>
            </a:extLst>
          </p:cNvPr>
          <p:cNvSpPr>
            <a:spLocks noChangeArrowheads="1"/>
          </p:cNvSpPr>
          <p:nvPr/>
        </p:nvSpPr>
        <p:spPr bwMode="auto">
          <a:xfrm>
            <a:off x="5170826" y="3578088"/>
            <a:ext cx="58737" cy="58738"/>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75" name="Oval 69">
            <a:extLst>
              <a:ext uri="{FF2B5EF4-FFF2-40B4-BE49-F238E27FC236}">
                <a16:creationId xmlns:a16="http://schemas.microsoft.com/office/drawing/2014/main" id="{9F41D3C1-116C-D2DF-5C50-6B2C7865939B}"/>
              </a:ext>
            </a:extLst>
          </p:cNvPr>
          <p:cNvSpPr>
            <a:spLocks noChangeArrowheads="1"/>
          </p:cNvSpPr>
          <p:nvPr/>
        </p:nvSpPr>
        <p:spPr bwMode="auto">
          <a:xfrm>
            <a:off x="5199401" y="3578088"/>
            <a:ext cx="58737" cy="58738"/>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76" name="Oval 70">
            <a:extLst>
              <a:ext uri="{FF2B5EF4-FFF2-40B4-BE49-F238E27FC236}">
                <a16:creationId xmlns:a16="http://schemas.microsoft.com/office/drawing/2014/main" id="{4A4BAED0-EDF3-100E-017E-E350EB65D3B8}"/>
              </a:ext>
            </a:extLst>
          </p:cNvPr>
          <p:cNvSpPr>
            <a:spLocks noChangeArrowheads="1"/>
          </p:cNvSpPr>
          <p:nvPr/>
        </p:nvSpPr>
        <p:spPr bwMode="auto">
          <a:xfrm>
            <a:off x="5229563" y="3578088"/>
            <a:ext cx="60325" cy="58738"/>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77" name="Oval 71">
            <a:extLst>
              <a:ext uri="{FF2B5EF4-FFF2-40B4-BE49-F238E27FC236}">
                <a16:creationId xmlns:a16="http://schemas.microsoft.com/office/drawing/2014/main" id="{9A5D7D83-9B57-3AA4-1FF3-FE0DD247A6B5}"/>
              </a:ext>
            </a:extLst>
          </p:cNvPr>
          <p:cNvSpPr>
            <a:spLocks noChangeArrowheads="1"/>
          </p:cNvSpPr>
          <p:nvPr/>
        </p:nvSpPr>
        <p:spPr bwMode="auto">
          <a:xfrm>
            <a:off x="5318463" y="3578088"/>
            <a:ext cx="57150" cy="58738"/>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78" name="Freeform 72">
            <a:extLst>
              <a:ext uri="{FF2B5EF4-FFF2-40B4-BE49-F238E27FC236}">
                <a16:creationId xmlns:a16="http://schemas.microsoft.com/office/drawing/2014/main" id="{CE9C8EB5-00E0-6058-6533-32A4294EAAA2}"/>
              </a:ext>
            </a:extLst>
          </p:cNvPr>
          <p:cNvSpPr>
            <a:spLocks/>
          </p:cNvSpPr>
          <p:nvPr/>
        </p:nvSpPr>
        <p:spPr bwMode="auto">
          <a:xfrm>
            <a:off x="1297326" y="2612888"/>
            <a:ext cx="4049712" cy="989013"/>
          </a:xfrm>
          <a:custGeom>
            <a:avLst/>
            <a:gdLst>
              <a:gd name="T0" fmla="*/ 12 w 1269"/>
              <a:gd name="T1" fmla="*/ 0 h 308"/>
              <a:gd name="T2" fmla="*/ 23 w 1269"/>
              <a:gd name="T3" fmla="*/ 9 h 308"/>
              <a:gd name="T4" fmla="*/ 36 w 1269"/>
              <a:gd name="T5" fmla="*/ 18 h 308"/>
              <a:gd name="T6" fmla="*/ 45 w 1269"/>
              <a:gd name="T7" fmla="*/ 31 h 308"/>
              <a:gd name="T8" fmla="*/ 49 w 1269"/>
              <a:gd name="T9" fmla="*/ 37 h 308"/>
              <a:gd name="T10" fmla="*/ 51 w 1269"/>
              <a:gd name="T11" fmla="*/ 63 h 308"/>
              <a:gd name="T12" fmla="*/ 56 w 1269"/>
              <a:gd name="T13" fmla="*/ 70 h 308"/>
              <a:gd name="T14" fmla="*/ 69 w 1269"/>
              <a:gd name="T15" fmla="*/ 73 h 308"/>
              <a:gd name="T16" fmla="*/ 81 w 1269"/>
              <a:gd name="T17" fmla="*/ 76 h 308"/>
              <a:gd name="T18" fmla="*/ 88 w 1269"/>
              <a:gd name="T19" fmla="*/ 80 h 308"/>
              <a:gd name="T20" fmla="*/ 95 w 1269"/>
              <a:gd name="T21" fmla="*/ 83 h 308"/>
              <a:gd name="T22" fmla="*/ 101 w 1269"/>
              <a:gd name="T23" fmla="*/ 92 h 308"/>
              <a:gd name="T24" fmla="*/ 118 w 1269"/>
              <a:gd name="T25" fmla="*/ 100 h 308"/>
              <a:gd name="T26" fmla="*/ 132 w 1269"/>
              <a:gd name="T27" fmla="*/ 104 h 308"/>
              <a:gd name="T28" fmla="*/ 139 w 1269"/>
              <a:gd name="T29" fmla="*/ 107 h 308"/>
              <a:gd name="T30" fmla="*/ 145 w 1269"/>
              <a:gd name="T31" fmla="*/ 110 h 308"/>
              <a:gd name="T32" fmla="*/ 150 w 1269"/>
              <a:gd name="T33" fmla="*/ 112 h 308"/>
              <a:gd name="T34" fmla="*/ 152 w 1269"/>
              <a:gd name="T35" fmla="*/ 116 h 308"/>
              <a:gd name="T36" fmla="*/ 160 w 1269"/>
              <a:gd name="T37" fmla="*/ 120 h 308"/>
              <a:gd name="T38" fmla="*/ 166 w 1269"/>
              <a:gd name="T39" fmla="*/ 122 h 308"/>
              <a:gd name="T40" fmla="*/ 174 w 1269"/>
              <a:gd name="T41" fmla="*/ 125 h 308"/>
              <a:gd name="T42" fmla="*/ 184 w 1269"/>
              <a:gd name="T43" fmla="*/ 129 h 308"/>
              <a:gd name="T44" fmla="*/ 201 w 1269"/>
              <a:gd name="T45" fmla="*/ 133 h 308"/>
              <a:gd name="T46" fmla="*/ 218 w 1269"/>
              <a:gd name="T47" fmla="*/ 137 h 308"/>
              <a:gd name="T48" fmla="*/ 222 w 1269"/>
              <a:gd name="T49" fmla="*/ 140 h 308"/>
              <a:gd name="T50" fmla="*/ 235 w 1269"/>
              <a:gd name="T51" fmla="*/ 142 h 308"/>
              <a:gd name="T52" fmla="*/ 265 w 1269"/>
              <a:gd name="T53" fmla="*/ 147 h 308"/>
              <a:gd name="T54" fmla="*/ 271 w 1269"/>
              <a:gd name="T55" fmla="*/ 150 h 308"/>
              <a:gd name="T56" fmla="*/ 276 w 1269"/>
              <a:gd name="T57" fmla="*/ 152 h 308"/>
              <a:gd name="T58" fmla="*/ 305 w 1269"/>
              <a:gd name="T59" fmla="*/ 156 h 308"/>
              <a:gd name="T60" fmla="*/ 320 w 1269"/>
              <a:gd name="T61" fmla="*/ 161 h 308"/>
              <a:gd name="T62" fmla="*/ 330 w 1269"/>
              <a:gd name="T63" fmla="*/ 166 h 308"/>
              <a:gd name="T64" fmla="*/ 337 w 1269"/>
              <a:gd name="T65" fmla="*/ 168 h 308"/>
              <a:gd name="T66" fmla="*/ 362 w 1269"/>
              <a:gd name="T67" fmla="*/ 168 h 308"/>
              <a:gd name="T68" fmla="*/ 373 w 1269"/>
              <a:gd name="T69" fmla="*/ 170 h 308"/>
              <a:gd name="T70" fmla="*/ 385 w 1269"/>
              <a:gd name="T71" fmla="*/ 172 h 308"/>
              <a:gd name="T72" fmla="*/ 409 w 1269"/>
              <a:gd name="T73" fmla="*/ 178 h 308"/>
              <a:gd name="T74" fmla="*/ 420 w 1269"/>
              <a:gd name="T75" fmla="*/ 180 h 308"/>
              <a:gd name="T76" fmla="*/ 441 w 1269"/>
              <a:gd name="T77" fmla="*/ 187 h 308"/>
              <a:gd name="T78" fmla="*/ 510 w 1269"/>
              <a:gd name="T79" fmla="*/ 190 h 308"/>
              <a:gd name="T80" fmla="*/ 516 w 1269"/>
              <a:gd name="T81" fmla="*/ 195 h 308"/>
              <a:gd name="T82" fmla="*/ 559 w 1269"/>
              <a:gd name="T83" fmla="*/ 200 h 308"/>
              <a:gd name="T84" fmla="*/ 598 w 1269"/>
              <a:gd name="T85" fmla="*/ 204 h 308"/>
              <a:gd name="T86" fmla="*/ 613 w 1269"/>
              <a:gd name="T87" fmla="*/ 206 h 308"/>
              <a:gd name="T88" fmla="*/ 636 w 1269"/>
              <a:gd name="T89" fmla="*/ 209 h 308"/>
              <a:gd name="T90" fmla="*/ 660 w 1269"/>
              <a:gd name="T91" fmla="*/ 212 h 308"/>
              <a:gd name="T92" fmla="*/ 699 w 1269"/>
              <a:gd name="T93" fmla="*/ 215 h 308"/>
              <a:gd name="T94" fmla="*/ 709 w 1269"/>
              <a:gd name="T95" fmla="*/ 221 h 308"/>
              <a:gd name="T96" fmla="*/ 731 w 1269"/>
              <a:gd name="T97" fmla="*/ 222 h 308"/>
              <a:gd name="T98" fmla="*/ 743 w 1269"/>
              <a:gd name="T99" fmla="*/ 227 h 308"/>
              <a:gd name="T100" fmla="*/ 762 w 1269"/>
              <a:gd name="T101" fmla="*/ 231 h 308"/>
              <a:gd name="T102" fmla="*/ 812 w 1269"/>
              <a:gd name="T103" fmla="*/ 235 h 308"/>
              <a:gd name="T104" fmla="*/ 886 w 1269"/>
              <a:gd name="T105" fmla="*/ 238 h 308"/>
              <a:gd name="T106" fmla="*/ 963 w 1269"/>
              <a:gd name="T107" fmla="*/ 241 h 308"/>
              <a:gd name="T108" fmla="*/ 1018 w 1269"/>
              <a:gd name="T109" fmla="*/ 249 h 308"/>
              <a:gd name="T110" fmla="*/ 1078 w 1269"/>
              <a:gd name="T111" fmla="*/ 260 h 308"/>
              <a:gd name="T112" fmla="*/ 1104 w 1269"/>
              <a:gd name="T113" fmla="*/ 263 h 308"/>
              <a:gd name="T114" fmla="*/ 1125 w 1269"/>
              <a:gd name="T115" fmla="*/ 269 h 308"/>
              <a:gd name="T116" fmla="*/ 1136 w 1269"/>
              <a:gd name="T117" fmla="*/ 277 h 308"/>
              <a:gd name="T118" fmla="*/ 1158 w 1269"/>
              <a:gd name="T119" fmla="*/ 281 h 308"/>
              <a:gd name="T120" fmla="*/ 1189 w 1269"/>
              <a:gd name="T121" fmla="*/ 284 h 308"/>
              <a:gd name="T122" fmla="*/ 1214 w 1269"/>
              <a:gd name="T123" fmla="*/ 299 h 308"/>
              <a:gd name="T124" fmla="*/ 1269 w 1269"/>
              <a:gd name="T125" fmla="*/ 308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69" h="308">
                <a:moveTo>
                  <a:pt x="0" y="0"/>
                </a:moveTo>
                <a:cubicBezTo>
                  <a:pt x="12" y="0"/>
                  <a:pt x="12" y="0"/>
                  <a:pt x="12" y="0"/>
                </a:cubicBezTo>
                <a:cubicBezTo>
                  <a:pt x="12" y="9"/>
                  <a:pt x="12" y="9"/>
                  <a:pt x="12" y="9"/>
                </a:cubicBezTo>
                <a:cubicBezTo>
                  <a:pt x="23" y="9"/>
                  <a:pt x="23" y="9"/>
                  <a:pt x="23" y="9"/>
                </a:cubicBezTo>
                <a:cubicBezTo>
                  <a:pt x="23" y="18"/>
                  <a:pt x="23" y="18"/>
                  <a:pt x="23" y="18"/>
                </a:cubicBezTo>
                <a:cubicBezTo>
                  <a:pt x="36" y="18"/>
                  <a:pt x="36" y="18"/>
                  <a:pt x="36" y="18"/>
                </a:cubicBezTo>
                <a:cubicBezTo>
                  <a:pt x="36" y="31"/>
                  <a:pt x="36" y="31"/>
                  <a:pt x="36" y="31"/>
                </a:cubicBezTo>
                <a:cubicBezTo>
                  <a:pt x="45" y="31"/>
                  <a:pt x="45" y="31"/>
                  <a:pt x="45" y="31"/>
                </a:cubicBezTo>
                <a:cubicBezTo>
                  <a:pt x="45" y="37"/>
                  <a:pt x="45" y="37"/>
                  <a:pt x="45" y="37"/>
                </a:cubicBezTo>
                <a:cubicBezTo>
                  <a:pt x="49" y="37"/>
                  <a:pt x="49" y="37"/>
                  <a:pt x="49" y="37"/>
                </a:cubicBezTo>
                <a:cubicBezTo>
                  <a:pt x="49" y="63"/>
                  <a:pt x="49" y="63"/>
                  <a:pt x="49" y="63"/>
                </a:cubicBezTo>
                <a:cubicBezTo>
                  <a:pt x="51" y="63"/>
                  <a:pt x="51" y="63"/>
                  <a:pt x="51" y="63"/>
                </a:cubicBezTo>
                <a:cubicBezTo>
                  <a:pt x="51" y="70"/>
                  <a:pt x="51" y="70"/>
                  <a:pt x="51" y="70"/>
                </a:cubicBezTo>
                <a:cubicBezTo>
                  <a:pt x="56" y="70"/>
                  <a:pt x="56" y="70"/>
                  <a:pt x="56" y="70"/>
                </a:cubicBezTo>
                <a:cubicBezTo>
                  <a:pt x="56" y="73"/>
                  <a:pt x="56" y="73"/>
                  <a:pt x="56" y="73"/>
                </a:cubicBezTo>
                <a:cubicBezTo>
                  <a:pt x="69" y="73"/>
                  <a:pt x="69" y="73"/>
                  <a:pt x="69" y="73"/>
                </a:cubicBezTo>
                <a:cubicBezTo>
                  <a:pt x="69" y="76"/>
                  <a:pt x="69" y="76"/>
                  <a:pt x="69" y="76"/>
                </a:cubicBezTo>
                <a:cubicBezTo>
                  <a:pt x="81" y="76"/>
                  <a:pt x="81" y="76"/>
                  <a:pt x="81" y="76"/>
                </a:cubicBezTo>
                <a:cubicBezTo>
                  <a:pt x="81" y="80"/>
                  <a:pt x="81" y="80"/>
                  <a:pt x="81" y="80"/>
                </a:cubicBezTo>
                <a:cubicBezTo>
                  <a:pt x="88" y="80"/>
                  <a:pt x="88" y="80"/>
                  <a:pt x="88" y="80"/>
                </a:cubicBezTo>
                <a:cubicBezTo>
                  <a:pt x="88" y="83"/>
                  <a:pt x="88" y="83"/>
                  <a:pt x="88" y="83"/>
                </a:cubicBezTo>
                <a:cubicBezTo>
                  <a:pt x="95" y="83"/>
                  <a:pt x="95" y="83"/>
                  <a:pt x="95" y="83"/>
                </a:cubicBezTo>
                <a:cubicBezTo>
                  <a:pt x="95" y="92"/>
                  <a:pt x="95" y="92"/>
                  <a:pt x="95" y="92"/>
                </a:cubicBezTo>
                <a:cubicBezTo>
                  <a:pt x="101" y="92"/>
                  <a:pt x="101" y="92"/>
                  <a:pt x="101" y="92"/>
                </a:cubicBezTo>
                <a:cubicBezTo>
                  <a:pt x="101" y="100"/>
                  <a:pt x="101" y="100"/>
                  <a:pt x="101" y="100"/>
                </a:cubicBezTo>
                <a:cubicBezTo>
                  <a:pt x="118" y="100"/>
                  <a:pt x="118" y="100"/>
                  <a:pt x="118" y="100"/>
                </a:cubicBezTo>
                <a:cubicBezTo>
                  <a:pt x="118" y="104"/>
                  <a:pt x="118" y="104"/>
                  <a:pt x="118" y="104"/>
                </a:cubicBezTo>
                <a:cubicBezTo>
                  <a:pt x="132" y="104"/>
                  <a:pt x="132" y="104"/>
                  <a:pt x="132" y="104"/>
                </a:cubicBezTo>
                <a:cubicBezTo>
                  <a:pt x="132" y="107"/>
                  <a:pt x="132" y="107"/>
                  <a:pt x="132" y="107"/>
                </a:cubicBezTo>
                <a:cubicBezTo>
                  <a:pt x="139" y="107"/>
                  <a:pt x="139" y="107"/>
                  <a:pt x="139" y="107"/>
                </a:cubicBezTo>
                <a:cubicBezTo>
                  <a:pt x="139" y="110"/>
                  <a:pt x="139" y="110"/>
                  <a:pt x="139" y="110"/>
                </a:cubicBezTo>
                <a:cubicBezTo>
                  <a:pt x="145" y="110"/>
                  <a:pt x="145" y="110"/>
                  <a:pt x="145" y="110"/>
                </a:cubicBezTo>
                <a:cubicBezTo>
                  <a:pt x="145" y="112"/>
                  <a:pt x="145" y="112"/>
                  <a:pt x="145" y="112"/>
                </a:cubicBezTo>
                <a:cubicBezTo>
                  <a:pt x="150" y="112"/>
                  <a:pt x="150" y="112"/>
                  <a:pt x="150" y="112"/>
                </a:cubicBezTo>
                <a:cubicBezTo>
                  <a:pt x="150" y="116"/>
                  <a:pt x="150" y="116"/>
                  <a:pt x="150" y="116"/>
                </a:cubicBezTo>
                <a:cubicBezTo>
                  <a:pt x="152" y="116"/>
                  <a:pt x="152" y="116"/>
                  <a:pt x="152" y="116"/>
                </a:cubicBezTo>
                <a:cubicBezTo>
                  <a:pt x="152" y="120"/>
                  <a:pt x="152" y="120"/>
                  <a:pt x="152" y="120"/>
                </a:cubicBezTo>
                <a:cubicBezTo>
                  <a:pt x="160" y="120"/>
                  <a:pt x="160" y="120"/>
                  <a:pt x="160" y="120"/>
                </a:cubicBezTo>
                <a:cubicBezTo>
                  <a:pt x="160" y="122"/>
                  <a:pt x="160" y="122"/>
                  <a:pt x="160" y="122"/>
                </a:cubicBezTo>
                <a:cubicBezTo>
                  <a:pt x="166" y="122"/>
                  <a:pt x="166" y="122"/>
                  <a:pt x="166" y="122"/>
                </a:cubicBezTo>
                <a:cubicBezTo>
                  <a:pt x="166" y="125"/>
                  <a:pt x="166" y="125"/>
                  <a:pt x="166" y="125"/>
                </a:cubicBezTo>
                <a:cubicBezTo>
                  <a:pt x="174" y="125"/>
                  <a:pt x="174" y="125"/>
                  <a:pt x="174" y="125"/>
                </a:cubicBezTo>
                <a:cubicBezTo>
                  <a:pt x="174" y="129"/>
                  <a:pt x="174" y="129"/>
                  <a:pt x="174" y="129"/>
                </a:cubicBezTo>
                <a:cubicBezTo>
                  <a:pt x="184" y="129"/>
                  <a:pt x="184" y="129"/>
                  <a:pt x="184" y="129"/>
                </a:cubicBezTo>
                <a:cubicBezTo>
                  <a:pt x="192" y="133"/>
                  <a:pt x="192" y="133"/>
                  <a:pt x="192" y="133"/>
                </a:cubicBezTo>
                <a:cubicBezTo>
                  <a:pt x="201" y="133"/>
                  <a:pt x="201" y="133"/>
                  <a:pt x="201" y="133"/>
                </a:cubicBezTo>
                <a:cubicBezTo>
                  <a:pt x="201" y="137"/>
                  <a:pt x="201" y="137"/>
                  <a:pt x="201" y="137"/>
                </a:cubicBezTo>
                <a:cubicBezTo>
                  <a:pt x="218" y="137"/>
                  <a:pt x="218" y="137"/>
                  <a:pt x="218" y="137"/>
                </a:cubicBezTo>
                <a:cubicBezTo>
                  <a:pt x="218" y="140"/>
                  <a:pt x="218" y="140"/>
                  <a:pt x="218" y="140"/>
                </a:cubicBezTo>
                <a:cubicBezTo>
                  <a:pt x="222" y="140"/>
                  <a:pt x="222" y="140"/>
                  <a:pt x="222" y="140"/>
                </a:cubicBezTo>
                <a:cubicBezTo>
                  <a:pt x="222" y="142"/>
                  <a:pt x="222" y="142"/>
                  <a:pt x="222" y="142"/>
                </a:cubicBezTo>
                <a:cubicBezTo>
                  <a:pt x="235" y="142"/>
                  <a:pt x="235" y="142"/>
                  <a:pt x="235" y="142"/>
                </a:cubicBezTo>
                <a:cubicBezTo>
                  <a:pt x="235" y="147"/>
                  <a:pt x="235" y="147"/>
                  <a:pt x="235" y="147"/>
                </a:cubicBezTo>
                <a:cubicBezTo>
                  <a:pt x="265" y="147"/>
                  <a:pt x="265" y="147"/>
                  <a:pt x="265" y="147"/>
                </a:cubicBezTo>
                <a:cubicBezTo>
                  <a:pt x="265" y="150"/>
                  <a:pt x="265" y="150"/>
                  <a:pt x="265" y="150"/>
                </a:cubicBezTo>
                <a:cubicBezTo>
                  <a:pt x="271" y="150"/>
                  <a:pt x="271" y="150"/>
                  <a:pt x="271" y="150"/>
                </a:cubicBezTo>
                <a:cubicBezTo>
                  <a:pt x="271" y="152"/>
                  <a:pt x="271" y="152"/>
                  <a:pt x="271" y="152"/>
                </a:cubicBezTo>
                <a:cubicBezTo>
                  <a:pt x="276" y="152"/>
                  <a:pt x="276" y="152"/>
                  <a:pt x="276" y="152"/>
                </a:cubicBezTo>
                <a:cubicBezTo>
                  <a:pt x="276" y="156"/>
                  <a:pt x="276" y="156"/>
                  <a:pt x="276" y="156"/>
                </a:cubicBezTo>
                <a:cubicBezTo>
                  <a:pt x="305" y="156"/>
                  <a:pt x="305" y="156"/>
                  <a:pt x="305" y="156"/>
                </a:cubicBezTo>
                <a:cubicBezTo>
                  <a:pt x="305" y="161"/>
                  <a:pt x="305" y="161"/>
                  <a:pt x="305" y="161"/>
                </a:cubicBezTo>
                <a:cubicBezTo>
                  <a:pt x="320" y="161"/>
                  <a:pt x="320" y="161"/>
                  <a:pt x="320" y="161"/>
                </a:cubicBezTo>
                <a:cubicBezTo>
                  <a:pt x="330" y="161"/>
                  <a:pt x="330" y="161"/>
                  <a:pt x="330" y="161"/>
                </a:cubicBezTo>
                <a:cubicBezTo>
                  <a:pt x="330" y="166"/>
                  <a:pt x="330" y="166"/>
                  <a:pt x="330" y="166"/>
                </a:cubicBezTo>
                <a:cubicBezTo>
                  <a:pt x="337" y="166"/>
                  <a:pt x="337" y="166"/>
                  <a:pt x="337" y="166"/>
                </a:cubicBezTo>
                <a:cubicBezTo>
                  <a:pt x="337" y="168"/>
                  <a:pt x="337" y="168"/>
                  <a:pt x="337" y="168"/>
                </a:cubicBezTo>
                <a:cubicBezTo>
                  <a:pt x="353" y="168"/>
                  <a:pt x="353" y="168"/>
                  <a:pt x="353" y="168"/>
                </a:cubicBezTo>
                <a:cubicBezTo>
                  <a:pt x="362" y="168"/>
                  <a:pt x="362" y="168"/>
                  <a:pt x="362" y="168"/>
                </a:cubicBezTo>
                <a:cubicBezTo>
                  <a:pt x="362" y="170"/>
                  <a:pt x="362" y="170"/>
                  <a:pt x="362" y="170"/>
                </a:cubicBezTo>
                <a:cubicBezTo>
                  <a:pt x="373" y="170"/>
                  <a:pt x="373" y="170"/>
                  <a:pt x="373" y="170"/>
                </a:cubicBezTo>
                <a:cubicBezTo>
                  <a:pt x="373" y="172"/>
                  <a:pt x="373" y="172"/>
                  <a:pt x="373" y="172"/>
                </a:cubicBezTo>
                <a:cubicBezTo>
                  <a:pt x="385" y="172"/>
                  <a:pt x="385" y="172"/>
                  <a:pt x="385" y="172"/>
                </a:cubicBezTo>
                <a:cubicBezTo>
                  <a:pt x="385" y="178"/>
                  <a:pt x="385" y="178"/>
                  <a:pt x="385" y="178"/>
                </a:cubicBezTo>
                <a:cubicBezTo>
                  <a:pt x="409" y="178"/>
                  <a:pt x="409" y="178"/>
                  <a:pt x="409" y="178"/>
                </a:cubicBezTo>
                <a:cubicBezTo>
                  <a:pt x="409" y="180"/>
                  <a:pt x="409" y="180"/>
                  <a:pt x="409" y="180"/>
                </a:cubicBezTo>
                <a:cubicBezTo>
                  <a:pt x="420" y="180"/>
                  <a:pt x="420" y="180"/>
                  <a:pt x="420" y="180"/>
                </a:cubicBezTo>
                <a:cubicBezTo>
                  <a:pt x="420" y="187"/>
                  <a:pt x="420" y="187"/>
                  <a:pt x="420" y="187"/>
                </a:cubicBezTo>
                <a:cubicBezTo>
                  <a:pt x="441" y="187"/>
                  <a:pt x="441" y="187"/>
                  <a:pt x="441" y="187"/>
                </a:cubicBezTo>
                <a:cubicBezTo>
                  <a:pt x="441" y="190"/>
                  <a:pt x="441" y="190"/>
                  <a:pt x="441" y="190"/>
                </a:cubicBezTo>
                <a:cubicBezTo>
                  <a:pt x="510" y="190"/>
                  <a:pt x="510" y="190"/>
                  <a:pt x="510" y="190"/>
                </a:cubicBezTo>
                <a:cubicBezTo>
                  <a:pt x="510" y="195"/>
                  <a:pt x="510" y="195"/>
                  <a:pt x="510" y="195"/>
                </a:cubicBezTo>
                <a:cubicBezTo>
                  <a:pt x="516" y="195"/>
                  <a:pt x="516" y="195"/>
                  <a:pt x="516" y="195"/>
                </a:cubicBezTo>
                <a:cubicBezTo>
                  <a:pt x="516" y="200"/>
                  <a:pt x="516" y="200"/>
                  <a:pt x="516" y="200"/>
                </a:cubicBezTo>
                <a:cubicBezTo>
                  <a:pt x="559" y="200"/>
                  <a:pt x="559" y="200"/>
                  <a:pt x="559" y="200"/>
                </a:cubicBezTo>
                <a:cubicBezTo>
                  <a:pt x="559" y="204"/>
                  <a:pt x="559" y="204"/>
                  <a:pt x="559" y="204"/>
                </a:cubicBezTo>
                <a:cubicBezTo>
                  <a:pt x="598" y="204"/>
                  <a:pt x="598" y="204"/>
                  <a:pt x="598" y="204"/>
                </a:cubicBezTo>
                <a:cubicBezTo>
                  <a:pt x="598" y="206"/>
                  <a:pt x="598" y="206"/>
                  <a:pt x="598" y="206"/>
                </a:cubicBezTo>
                <a:cubicBezTo>
                  <a:pt x="613" y="206"/>
                  <a:pt x="613" y="206"/>
                  <a:pt x="613" y="206"/>
                </a:cubicBezTo>
                <a:cubicBezTo>
                  <a:pt x="616" y="209"/>
                  <a:pt x="616" y="209"/>
                  <a:pt x="616" y="209"/>
                </a:cubicBezTo>
                <a:cubicBezTo>
                  <a:pt x="636" y="209"/>
                  <a:pt x="636" y="209"/>
                  <a:pt x="636" y="209"/>
                </a:cubicBezTo>
                <a:cubicBezTo>
                  <a:pt x="636" y="212"/>
                  <a:pt x="636" y="212"/>
                  <a:pt x="636" y="212"/>
                </a:cubicBezTo>
                <a:cubicBezTo>
                  <a:pt x="660" y="212"/>
                  <a:pt x="660" y="212"/>
                  <a:pt x="660" y="212"/>
                </a:cubicBezTo>
                <a:cubicBezTo>
                  <a:pt x="660" y="215"/>
                  <a:pt x="660" y="215"/>
                  <a:pt x="660" y="215"/>
                </a:cubicBezTo>
                <a:cubicBezTo>
                  <a:pt x="699" y="215"/>
                  <a:pt x="699" y="215"/>
                  <a:pt x="699" y="215"/>
                </a:cubicBezTo>
                <a:cubicBezTo>
                  <a:pt x="699" y="221"/>
                  <a:pt x="699" y="221"/>
                  <a:pt x="699" y="221"/>
                </a:cubicBezTo>
                <a:cubicBezTo>
                  <a:pt x="709" y="221"/>
                  <a:pt x="709" y="221"/>
                  <a:pt x="709" y="221"/>
                </a:cubicBezTo>
                <a:cubicBezTo>
                  <a:pt x="709" y="222"/>
                  <a:pt x="709" y="222"/>
                  <a:pt x="709" y="222"/>
                </a:cubicBezTo>
                <a:cubicBezTo>
                  <a:pt x="731" y="222"/>
                  <a:pt x="731" y="222"/>
                  <a:pt x="731" y="222"/>
                </a:cubicBezTo>
                <a:cubicBezTo>
                  <a:pt x="731" y="227"/>
                  <a:pt x="731" y="227"/>
                  <a:pt x="731" y="227"/>
                </a:cubicBezTo>
                <a:cubicBezTo>
                  <a:pt x="743" y="227"/>
                  <a:pt x="743" y="227"/>
                  <a:pt x="743" y="227"/>
                </a:cubicBezTo>
                <a:cubicBezTo>
                  <a:pt x="762" y="227"/>
                  <a:pt x="762" y="227"/>
                  <a:pt x="762" y="227"/>
                </a:cubicBezTo>
                <a:cubicBezTo>
                  <a:pt x="762" y="231"/>
                  <a:pt x="762" y="231"/>
                  <a:pt x="762" y="231"/>
                </a:cubicBezTo>
                <a:cubicBezTo>
                  <a:pt x="812" y="231"/>
                  <a:pt x="812" y="231"/>
                  <a:pt x="812" y="231"/>
                </a:cubicBezTo>
                <a:cubicBezTo>
                  <a:pt x="812" y="235"/>
                  <a:pt x="812" y="235"/>
                  <a:pt x="812" y="235"/>
                </a:cubicBezTo>
                <a:cubicBezTo>
                  <a:pt x="886" y="235"/>
                  <a:pt x="886" y="235"/>
                  <a:pt x="886" y="235"/>
                </a:cubicBezTo>
                <a:cubicBezTo>
                  <a:pt x="886" y="238"/>
                  <a:pt x="886" y="238"/>
                  <a:pt x="886" y="238"/>
                </a:cubicBezTo>
                <a:cubicBezTo>
                  <a:pt x="921" y="238"/>
                  <a:pt x="921" y="238"/>
                  <a:pt x="921" y="238"/>
                </a:cubicBezTo>
                <a:cubicBezTo>
                  <a:pt x="963" y="241"/>
                  <a:pt x="963" y="241"/>
                  <a:pt x="963" y="241"/>
                </a:cubicBezTo>
                <a:cubicBezTo>
                  <a:pt x="985" y="244"/>
                  <a:pt x="985" y="244"/>
                  <a:pt x="985" y="244"/>
                </a:cubicBezTo>
                <a:cubicBezTo>
                  <a:pt x="1018" y="249"/>
                  <a:pt x="1018" y="249"/>
                  <a:pt x="1018" y="249"/>
                </a:cubicBezTo>
                <a:cubicBezTo>
                  <a:pt x="1047" y="259"/>
                  <a:pt x="1047" y="259"/>
                  <a:pt x="1047" y="259"/>
                </a:cubicBezTo>
                <a:cubicBezTo>
                  <a:pt x="1078" y="260"/>
                  <a:pt x="1078" y="260"/>
                  <a:pt x="1078" y="260"/>
                </a:cubicBezTo>
                <a:cubicBezTo>
                  <a:pt x="1093" y="265"/>
                  <a:pt x="1093" y="265"/>
                  <a:pt x="1093" y="265"/>
                </a:cubicBezTo>
                <a:cubicBezTo>
                  <a:pt x="1104" y="263"/>
                  <a:pt x="1104" y="263"/>
                  <a:pt x="1104" y="263"/>
                </a:cubicBezTo>
                <a:cubicBezTo>
                  <a:pt x="1104" y="269"/>
                  <a:pt x="1104" y="269"/>
                  <a:pt x="1104" y="269"/>
                </a:cubicBezTo>
                <a:cubicBezTo>
                  <a:pt x="1125" y="269"/>
                  <a:pt x="1125" y="269"/>
                  <a:pt x="1125" y="269"/>
                </a:cubicBezTo>
                <a:cubicBezTo>
                  <a:pt x="1125" y="277"/>
                  <a:pt x="1125" y="277"/>
                  <a:pt x="1125" y="277"/>
                </a:cubicBezTo>
                <a:cubicBezTo>
                  <a:pt x="1136" y="277"/>
                  <a:pt x="1136" y="277"/>
                  <a:pt x="1136" y="277"/>
                </a:cubicBezTo>
                <a:cubicBezTo>
                  <a:pt x="1136" y="281"/>
                  <a:pt x="1136" y="281"/>
                  <a:pt x="1136" y="281"/>
                </a:cubicBezTo>
                <a:cubicBezTo>
                  <a:pt x="1158" y="281"/>
                  <a:pt x="1158" y="281"/>
                  <a:pt x="1158" y="281"/>
                </a:cubicBezTo>
                <a:cubicBezTo>
                  <a:pt x="1158" y="281"/>
                  <a:pt x="1159" y="284"/>
                  <a:pt x="1158" y="284"/>
                </a:cubicBezTo>
                <a:cubicBezTo>
                  <a:pt x="1158" y="285"/>
                  <a:pt x="1189" y="284"/>
                  <a:pt x="1189" y="284"/>
                </a:cubicBezTo>
                <a:cubicBezTo>
                  <a:pt x="1189" y="299"/>
                  <a:pt x="1189" y="299"/>
                  <a:pt x="1189" y="299"/>
                </a:cubicBezTo>
                <a:cubicBezTo>
                  <a:pt x="1214" y="299"/>
                  <a:pt x="1214" y="299"/>
                  <a:pt x="1214" y="299"/>
                </a:cubicBezTo>
                <a:cubicBezTo>
                  <a:pt x="1214" y="308"/>
                  <a:pt x="1214" y="308"/>
                  <a:pt x="1214" y="308"/>
                </a:cubicBezTo>
                <a:cubicBezTo>
                  <a:pt x="1269" y="308"/>
                  <a:pt x="1269" y="308"/>
                  <a:pt x="1269" y="308"/>
                </a:cubicBezTo>
              </a:path>
            </a:pathLst>
          </a:custGeom>
          <a:noFill/>
          <a:ln w="28575" cap="flat">
            <a:solidFill>
              <a:srgbClr val="01587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79" name="Freeform 73">
            <a:extLst>
              <a:ext uri="{FF2B5EF4-FFF2-40B4-BE49-F238E27FC236}">
                <a16:creationId xmlns:a16="http://schemas.microsoft.com/office/drawing/2014/main" id="{48EC4155-91FE-2E0E-51F6-6B726CB8E896}"/>
              </a:ext>
            </a:extLst>
          </p:cNvPr>
          <p:cNvSpPr>
            <a:spLocks/>
          </p:cNvSpPr>
          <p:nvPr/>
        </p:nvSpPr>
        <p:spPr bwMode="auto">
          <a:xfrm>
            <a:off x="1268751" y="2577963"/>
            <a:ext cx="66675" cy="69850"/>
          </a:xfrm>
          <a:custGeom>
            <a:avLst/>
            <a:gdLst>
              <a:gd name="T0" fmla="*/ 42 w 42"/>
              <a:gd name="T1" fmla="*/ 44 h 44"/>
              <a:gd name="T2" fmla="*/ 20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0"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80" name="Freeform 74">
            <a:extLst>
              <a:ext uri="{FF2B5EF4-FFF2-40B4-BE49-F238E27FC236}">
                <a16:creationId xmlns:a16="http://schemas.microsoft.com/office/drawing/2014/main" id="{71E9E9B4-82BC-71C0-2E3A-13C2FA70F71B}"/>
              </a:ext>
            </a:extLst>
          </p:cNvPr>
          <p:cNvSpPr>
            <a:spLocks/>
          </p:cNvSpPr>
          <p:nvPr/>
        </p:nvSpPr>
        <p:spPr bwMode="auto">
          <a:xfrm>
            <a:off x="1408451" y="2792276"/>
            <a:ext cx="68262" cy="74613"/>
          </a:xfrm>
          <a:custGeom>
            <a:avLst/>
            <a:gdLst>
              <a:gd name="T0" fmla="*/ 43 w 43"/>
              <a:gd name="T1" fmla="*/ 45 h 47"/>
              <a:gd name="T2" fmla="*/ 21 w 43"/>
              <a:gd name="T3" fmla="*/ 0 h 47"/>
              <a:gd name="T4" fmla="*/ 0 w 43"/>
              <a:gd name="T5" fmla="*/ 47 h 47"/>
              <a:gd name="T6" fmla="*/ 43 w 43"/>
              <a:gd name="T7" fmla="*/ 45 h 47"/>
            </a:gdLst>
            <a:ahLst/>
            <a:cxnLst>
              <a:cxn ang="0">
                <a:pos x="T0" y="T1"/>
              </a:cxn>
              <a:cxn ang="0">
                <a:pos x="T2" y="T3"/>
              </a:cxn>
              <a:cxn ang="0">
                <a:pos x="T4" y="T5"/>
              </a:cxn>
              <a:cxn ang="0">
                <a:pos x="T6" y="T7"/>
              </a:cxn>
            </a:cxnLst>
            <a:rect l="0" t="0" r="r" b="b"/>
            <a:pathLst>
              <a:path w="43" h="47">
                <a:moveTo>
                  <a:pt x="43" y="45"/>
                </a:moveTo>
                <a:lnTo>
                  <a:pt x="21" y="0"/>
                </a:lnTo>
                <a:lnTo>
                  <a:pt x="0" y="47"/>
                </a:lnTo>
                <a:lnTo>
                  <a:pt x="43"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81" name="Freeform 75">
            <a:extLst>
              <a:ext uri="{FF2B5EF4-FFF2-40B4-BE49-F238E27FC236}">
                <a16:creationId xmlns:a16="http://schemas.microsoft.com/office/drawing/2014/main" id="{EFB59509-5638-520E-D0E2-F8C60549BE36}"/>
              </a:ext>
            </a:extLst>
          </p:cNvPr>
          <p:cNvSpPr>
            <a:spLocks/>
          </p:cNvSpPr>
          <p:nvPr/>
        </p:nvSpPr>
        <p:spPr bwMode="auto">
          <a:xfrm>
            <a:off x="1451313" y="2889113"/>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82" name="Freeform 76">
            <a:extLst>
              <a:ext uri="{FF2B5EF4-FFF2-40B4-BE49-F238E27FC236}">
                <a16:creationId xmlns:a16="http://schemas.microsoft.com/office/drawing/2014/main" id="{F03494A7-CF0E-4267-2F29-4C2022208EE7}"/>
              </a:ext>
            </a:extLst>
          </p:cNvPr>
          <p:cNvSpPr>
            <a:spLocks/>
          </p:cNvSpPr>
          <p:nvPr/>
        </p:nvSpPr>
        <p:spPr bwMode="auto">
          <a:xfrm>
            <a:off x="1581488" y="3055801"/>
            <a:ext cx="66675" cy="71438"/>
          </a:xfrm>
          <a:custGeom>
            <a:avLst/>
            <a:gdLst>
              <a:gd name="T0" fmla="*/ 42 w 42"/>
              <a:gd name="T1" fmla="*/ 45 h 45"/>
              <a:gd name="T2" fmla="*/ 22 w 42"/>
              <a:gd name="T3" fmla="*/ 0 h 45"/>
              <a:gd name="T4" fmla="*/ 0 w 42"/>
              <a:gd name="T5" fmla="*/ 45 h 45"/>
              <a:gd name="T6" fmla="*/ 42 w 42"/>
              <a:gd name="T7" fmla="*/ 45 h 45"/>
            </a:gdLst>
            <a:ahLst/>
            <a:cxnLst>
              <a:cxn ang="0">
                <a:pos x="T0" y="T1"/>
              </a:cxn>
              <a:cxn ang="0">
                <a:pos x="T2" y="T3"/>
              </a:cxn>
              <a:cxn ang="0">
                <a:pos x="T4" y="T5"/>
              </a:cxn>
              <a:cxn ang="0">
                <a:pos x="T6" y="T7"/>
              </a:cxn>
            </a:cxnLst>
            <a:rect l="0" t="0" r="r" b="b"/>
            <a:pathLst>
              <a:path w="42" h="45">
                <a:moveTo>
                  <a:pt x="42" y="45"/>
                </a:moveTo>
                <a:lnTo>
                  <a:pt x="22" y="0"/>
                </a:lnTo>
                <a:lnTo>
                  <a:pt x="0" y="45"/>
                </a:lnTo>
                <a:lnTo>
                  <a:pt x="42"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83" name="Freeform 77">
            <a:extLst>
              <a:ext uri="{FF2B5EF4-FFF2-40B4-BE49-F238E27FC236}">
                <a16:creationId xmlns:a16="http://schemas.microsoft.com/office/drawing/2014/main" id="{E4A938D8-726A-E031-5429-42F66AB5F54F}"/>
              </a:ext>
            </a:extLst>
          </p:cNvPr>
          <p:cNvSpPr>
            <a:spLocks/>
          </p:cNvSpPr>
          <p:nvPr/>
        </p:nvSpPr>
        <p:spPr bwMode="auto">
          <a:xfrm>
            <a:off x="2027576" y="3347901"/>
            <a:ext cx="68262" cy="69850"/>
          </a:xfrm>
          <a:custGeom>
            <a:avLst/>
            <a:gdLst>
              <a:gd name="T0" fmla="*/ 43 w 43"/>
              <a:gd name="T1" fmla="*/ 44 h 44"/>
              <a:gd name="T2" fmla="*/ 23 w 43"/>
              <a:gd name="T3" fmla="*/ 0 h 44"/>
              <a:gd name="T4" fmla="*/ 0 w 43"/>
              <a:gd name="T5" fmla="*/ 44 h 44"/>
              <a:gd name="T6" fmla="*/ 43 w 43"/>
              <a:gd name="T7" fmla="*/ 44 h 44"/>
            </a:gdLst>
            <a:ahLst/>
            <a:cxnLst>
              <a:cxn ang="0">
                <a:pos x="T0" y="T1"/>
              </a:cxn>
              <a:cxn ang="0">
                <a:pos x="T2" y="T3"/>
              </a:cxn>
              <a:cxn ang="0">
                <a:pos x="T4" y="T5"/>
              </a:cxn>
              <a:cxn ang="0">
                <a:pos x="T6" y="T7"/>
              </a:cxn>
            </a:cxnLst>
            <a:rect l="0" t="0" r="r" b="b"/>
            <a:pathLst>
              <a:path w="43" h="44">
                <a:moveTo>
                  <a:pt x="43" y="44"/>
                </a:moveTo>
                <a:lnTo>
                  <a:pt x="23" y="0"/>
                </a:lnTo>
                <a:lnTo>
                  <a:pt x="0" y="44"/>
                </a:lnTo>
                <a:lnTo>
                  <a:pt x="43"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84" name="Freeform 78">
            <a:extLst>
              <a:ext uri="{FF2B5EF4-FFF2-40B4-BE49-F238E27FC236}">
                <a16:creationId xmlns:a16="http://schemas.microsoft.com/office/drawing/2014/main" id="{C878F71F-92A3-FCAB-C288-FE8383C7C122}"/>
              </a:ext>
            </a:extLst>
          </p:cNvPr>
          <p:cNvSpPr>
            <a:spLocks/>
          </p:cNvSpPr>
          <p:nvPr/>
        </p:nvSpPr>
        <p:spPr bwMode="auto">
          <a:xfrm>
            <a:off x="2111713" y="3389176"/>
            <a:ext cx="66675" cy="71438"/>
          </a:xfrm>
          <a:custGeom>
            <a:avLst/>
            <a:gdLst>
              <a:gd name="T0" fmla="*/ 42 w 42"/>
              <a:gd name="T1" fmla="*/ 45 h 45"/>
              <a:gd name="T2" fmla="*/ 22 w 42"/>
              <a:gd name="T3" fmla="*/ 0 h 45"/>
              <a:gd name="T4" fmla="*/ 0 w 42"/>
              <a:gd name="T5" fmla="*/ 45 h 45"/>
              <a:gd name="T6" fmla="*/ 42 w 42"/>
              <a:gd name="T7" fmla="*/ 45 h 45"/>
            </a:gdLst>
            <a:ahLst/>
            <a:cxnLst>
              <a:cxn ang="0">
                <a:pos x="T0" y="T1"/>
              </a:cxn>
              <a:cxn ang="0">
                <a:pos x="T2" y="T3"/>
              </a:cxn>
              <a:cxn ang="0">
                <a:pos x="T4" y="T5"/>
              </a:cxn>
              <a:cxn ang="0">
                <a:pos x="T6" y="T7"/>
              </a:cxn>
            </a:cxnLst>
            <a:rect l="0" t="0" r="r" b="b"/>
            <a:pathLst>
              <a:path w="42" h="45">
                <a:moveTo>
                  <a:pt x="42" y="45"/>
                </a:moveTo>
                <a:lnTo>
                  <a:pt x="22" y="0"/>
                </a:lnTo>
                <a:lnTo>
                  <a:pt x="0" y="45"/>
                </a:lnTo>
                <a:lnTo>
                  <a:pt x="42"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85" name="Freeform 79">
            <a:extLst>
              <a:ext uri="{FF2B5EF4-FFF2-40B4-BE49-F238E27FC236}">
                <a16:creationId xmlns:a16="http://schemas.microsoft.com/office/drawing/2014/main" id="{E9CA9CC0-D373-C516-5B32-E9483C383D2F}"/>
              </a:ext>
            </a:extLst>
          </p:cNvPr>
          <p:cNvSpPr>
            <a:spLocks/>
          </p:cNvSpPr>
          <p:nvPr/>
        </p:nvSpPr>
        <p:spPr bwMode="auto">
          <a:xfrm>
            <a:off x="2172038" y="3411401"/>
            <a:ext cx="66675" cy="71438"/>
          </a:xfrm>
          <a:custGeom>
            <a:avLst/>
            <a:gdLst>
              <a:gd name="T0" fmla="*/ 42 w 42"/>
              <a:gd name="T1" fmla="*/ 45 h 45"/>
              <a:gd name="T2" fmla="*/ 20 w 42"/>
              <a:gd name="T3" fmla="*/ 0 h 45"/>
              <a:gd name="T4" fmla="*/ 0 w 42"/>
              <a:gd name="T5" fmla="*/ 45 h 45"/>
              <a:gd name="T6" fmla="*/ 42 w 42"/>
              <a:gd name="T7" fmla="*/ 45 h 45"/>
            </a:gdLst>
            <a:ahLst/>
            <a:cxnLst>
              <a:cxn ang="0">
                <a:pos x="T0" y="T1"/>
              </a:cxn>
              <a:cxn ang="0">
                <a:pos x="T2" y="T3"/>
              </a:cxn>
              <a:cxn ang="0">
                <a:pos x="T4" y="T5"/>
              </a:cxn>
              <a:cxn ang="0">
                <a:pos x="T6" y="T7"/>
              </a:cxn>
            </a:cxnLst>
            <a:rect l="0" t="0" r="r" b="b"/>
            <a:pathLst>
              <a:path w="42" h="45">
                <a:moveTo>
                  <a:pt x="42" y="45"/>
                </a:moveTo>
                <a:lnTo>
                  <a:pt x="20" y="0"/>
                </a:lnTo>
                <a:lnTo>
                  <a:pt x="0" y="45"/>
                </a:lnTo>
                <a:lnTo>
                  <a:pt x="42"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86" name="Freeform 80">
            <a:extLst>
              <a:ext uri="{FF2B5EF4-FFF2-40B4-BE49-F238E27FC236}">
                <a16:creationId xmlns:a16="http://schemas.microsoft.com/office/drawing/2014/main" id="{5C7A290F-06BF-0C2A-BFF4-88E986757AAF}"/>
              </a:ext>
            </a:extLst>
          </p:cNvPr>
          <p:cNvSpPr>
            <a:spLocks/>
          </p:cNvSpPr>
          <p:nvPr/>
        </p:nvSpPr>
        <p:spPr bwMode="auto">
          <a:xfrm>
            <a:off x="2359363" y="3473313"/>
            <a:ext cx="68262" cy="69850"/>
          </a:xfrm>
          <a:custGeom>
            <a:avLst/>
            <a:gdLst>
              <a:gd name="T0" fmla="*/ 43 w 43"/>
              <a:gd name="T1" fmla="*/ 44 h 44"/>
              <a:gd name="T2" fmla="*/ 21 w 43"/>
              <a:gd name="T3" fmla="*/ 0 h 44"/>
              <a:gd name="T4" fmla="*/ 0 w 43"/>
              <a:gd name="T5" fmla="*/ 44 h 44"/>
              <a:gd name="T6" fmla="*/ 43 w 43"/>
              <a:gd name="T7" fmla="*/ 44 h 44"/>
            </a:gdLst>
            <a:ahLst/>
            <a:cxnLst>
              <a:cxn ang="0">
                <a:pos x="T0" y="T1"/>
              </a:cxn>
              <a:cxn ang="0">
                <a:pos x="T2" y="T3"/>
              </a:cxn>
              <a:cxn ang="0">
                <a:pos x="T4" y="T5"/>
              </a:cxn>
              <a:cxn ang="0">
                <a:pos x="T6" y="T7"/>
              </a:cxn>
            </a:cxnLst>
            <a:rect l="0" t="0" r="r" b="b"/>
            <a:pathLst>
              <a:path w="43" h="44">
                <a:moveTo>
                  <a:pt x="43" y="44"/>
                </a:moveTo>
                <a:lnTo>
                  <a:pt x="21" y="0"/>
                </a:lnTo>
                <a:lnTo>
                  <a:pt x="0" y="44"/>
                </a:lnTo>
                <a:lnTo>
                  <a:pt x="43"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87" name="Freeform 81">
            <a:extLst>
              <a:ext uri="{FF2B5EF4-FFF2-40B4-BE49-F238E27FC236}">
                <a16:creationId xmlns:a16="http://schemas.microsoft.com/office/drawing/2014/main" id="{96B47818-8372-0CD2-26F8-BC3CC20FBE33}"/>
              </a:ext>
            </a:extLst>
          </p:cNvPr>
          <p:cNvSpPr>
            <a:spLocks/>
          </p:cNvSpPr>
          <p:nvPr/>
        </p:nvSpPr>
        <p:spPr bwMode="auto">
          <a:xfrm>
            <a:off x="2411751" y="3482838"/>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88" name="Freeform 82">
            <a:extLst>
              <a:ext uri="{FF2B5EF4-FFF2-40B4-BE49-F238E27FC236}">
                <a16:creationId xmlns:a16="http://schemas.microsoft.com/office/drawing/2014/main" id="{09EBF7D9-D010-0AE0-03DB-7612CBC96D44}"/>
              </a:ext>
            </a:extLst>
          </p:cNvPr>
          <p:cNvSpPr>
            <a:spLocks/>
          </p:cNvSpPr>
          <p:nvPr/>
        </p:nvSpPr>
        <p:spPr bwMode="auto">
          <a:xfrm>
            <a:off x="2453026" y="3498713"/>
            <a:ext cx="66675" cy="73025"/>
          </a:xfrm>
          <a:custGeom>
            <a:avLst/>
            <a:gdLst>
              <a:gd name="T0" fmla="*/ 42 w 42"/>
              <a:gd name="T1" fmla="*/ 46 h 46"/>
              <a:gd name="T2" fmla="*/ 20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0"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89" name="Freeform 83">
            <a:extLst>
              <a:ext uri="{FF2B5EF4-FFF2-40B4-BE49-F238E27FC236}">
                <a16:creationId xmlns:a16="http://schemas.microsoft.com/office/drawing/2014/main" id="{DFAE8FCA-7F6A-187A-715A-2BE03C1F12FB}"/>
              </a:ext>
            </a:extLst>
          </p:cNvPr>
          <p:cNvSpPr>
            <a:spLocks/>
          </p:cNvSpPr>
          <p:nvPr/>
        </p:nvSpPr>
        <p:spPr bwMode="auto">
          <a:xfrm>
            <a:off x="2551451" y="3533638"/>
            <a:ext cx="66675" cy="74613"/>
          </a:xfrm>
          <a:custGeom>
            <a:avLst/>
            <a:gdLst>
              <a:gd name="T0" fmla="*/ 42 w 42"/>
              <a:gd name="T1" fmla="*/ 47 h 47"/>
              <a:gd name="T2" fmla="*/ 22 w 42"/>
              <a:gd name="T3" fmla="*/ 0 h 47"/>
              <a:gd name="T4" fmla="*/ 0 w 42"/>
              <a:gd name="T5" fmla="*/ 47 h 47"/>
              <a:gd name="T6" fmla="*/ 42 w 42"/>
              <a:gd name="T7" fmla="*/ 47 h 47"/>
            </a:gdLst>
            <a:ahLst/>
            <a:cxnLst>
              <a:cxn ang="0">
                <a:pos x="T0" y="T1"/>
              </a:cxn>
              <a:cxn ang="0">
                <a:pos x="T2" y="T3"/>
              </a:cxn>
              <a:cxn ang="0">
                <a:pos x="T4" y="T5"/>
              </a:cxn>
              <a:cxn ang="0">
                <a:pos x="T6" y="T7"/>
              </a:cxn>
            </a:cxnLst>
            <a:rect l="0" t="0" r="r" b="b"/>
            <a:pathLst>
              <a:path w="42" h="47">
                <a:moveTo>
                  <a:pt x="42" y="47"/>
                </a:moveTo>
                <a:lnTo>
                  <a:pt x="22" y="0"/>
                </a:lnTo>
                <a:lnTo>
                  <a:pt x="0" y="47"/>
                </a:lnTo>
                <a:lnTo>
                  <a:pt x="42" y="47"/>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90" name="Freeform 84">
            <a:extLst>
              <a:ext uri="{FF2B5EF4-FFF2-40B4-BE49-F238E27FC236}">
                <a16:creationId xmlns:a16="http://schemas.microsoft.com/office/drawing/2014/main" id="{D4292EFB-E8ED-44C9-DDAB-52DA94D0372A}"/>
              </a:ext>
            </a:extLst>
          </p:cNvPr>
          <p:cNvSpPr>
            <a:spLocks/>
          </p:cNvSpPr>
          <p:nvPr/>
        </p:nvSpPr>
        <p:spPr bwMode="auto">
          <a:xfrm>
            <a:off x="2749888" y="3571738"/>
            <a:ext cx="66675" cy="71438"/>
          </a:xfrm>
          <a:custGeom>
            <a:avLst/>
            <a:gdLst>
              <a:gd name="T0" fmla="*/ 42 w 42"/>
              <a:gd name="T1" fmla="*/ 45 h 45"/>
              <a:gd name="T2" fmla="*/ 22 w 42"/>
              <a:gd name="T3" fmla="*/ 0 h 45"/>
              <a:gd name="T4" fmla="*/ 0 w 42"/>
              <a:gd name="T5" fmla="*/ 45 h 45"/>
              <a:gd name="T6" fmla="*/ 42 w 42"/>
              <a:gd name="T7" fmla="*/ 45 h 45"/>
            </a:gdLst>
            <a:ahLst/>
            <a:cxnLst>
              <a:cxn ang="0">
                <a:pos x="T0" y="T1"/>
              </a:cxn>
              <a:cxn ang="0">
                <a:pos x="T2" y="T3"/>
              </a:cxn>
              <a:cxn ang="0">
                <a:pos x="T4" y="T5"/>
              </a:cxn>
              <a:cxn ang="0">
                <a:pos x="T6" y="T7"/>
              </a:cxn>
            </a:cxnLst>
            <a:rect l="0" t="0" r="r" b="b"/>
            <a:pathLst>
              <a:path w="42" h="45">
                <a:moveTo>
                  <a:pt x="42" y="45"/>
                </a:moveTo>
                <a:lnTo>
                  <a:pt x="22" y="0"/>
                </a:lnTo>
                <a:lnTo>
                  <a:pt x="0" y="45"/>
                </a:lnTo>
                <a:lnTo>
                  <a:pt x="42"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91" name="Freeform 85">
            <a:extLst>
              <a:ext uri="{FF2B5EF4-FFF2-40B4-BE49-F238E27FC236}">
                <a16:creationId xmlns:a16="http://schemas.microsoft.com/office/drawing/2014/main" id="{39130D7D-D9E2-C401-AE1E-49D79027DFBB}"/>
              </a:ext>
            </a:extLst>
          </p:cNvPr>
          <p:cNvSpPr>
            <a:spLocks/>
          </p:cNvSpPr>
          <p:nvPr/>
        </p:nvSpPr>
        <p:spPr bwMode="auto">
          <a:xfrm>
            <a:off x="3246776" y="3614601"/>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92" name="Freeform 86">
            <a:extLst>
              <a:ext uri="{FF2B5EF4-FFF2-40B4-BE49-F238E27FC236}">
                <a16:creationId xmlns:a16="http://schemas.microsoft.com/office/drawing/2014/main" id="{B5134B55-3066-2AE9-3787-1E671A215D1A}"/>
              </a:ext>
            </a:extLst>
          </p:cNvPr>
          <p:cNvSpPr>
            <a:spLocks/>
          </p:cNvSpPr>
          <p:nvPr/>
        </p:nvSpPr>
        <p:spPr bwMode="auto">
          <a:xfrm>
            <a:off x="3288051" y="3614601"/>
            <a:ext cx="68262" cy="69850"/>
          </a:xfrm>
          <a:custGeom>
            <a:avLst/>
            <a:gdLst>
              <a:gd name="T0" fmla="*/ 43 w 43"/>
              <a:gd name="T1" fmla="*/ 44 h 44"/>
              <a:gd name="T2" fmla="*/ 23 w 43"/>
              <a:gd name="T3" fmla="*/ 0 h 44"/>
              <a:gd name="T4" fmla="*/ 0 w 43"/>
              <a:gd name="T5" fmla="*/ 44 h 44"/>
              <a:gd name="T6" fmla="*/ 43 w 43"/>
              <a:gd name="T7" fmla="*/ 44 h 44"/>
            </a:gdLst>
            <a:ahLst/>
            <a:cxnLst>
              <a:cxn ang="0">
                <a:pos x="T0" y="T1"/>
              </a:cxn>
              <a:cxn ang="0">
                <a:pos x="T2" y="T3"/>
              </a:cxn>
              <a:cxn ang="0">
                <a:pos x="T4" y="T5"/>
              </a:cxn>
              <a:cxn ang="0">
                <a:pos x="T6" y="T7"/>
              </a:cxn>
            </a:cxnLst>
            <a:rect l="0" t="0" r="r" b="b"/>
            <a:pathLst>
              <a:path w="43" h="44">
                <a:moveTo>
                  <a:pt x="43" y="44"/>
                </a:moveTo>
                <a:lnTo>
                  <a:pt x="23" y="0"/>
                </a:lnTo>
                <a:lnTo>
                  <a:pt x="0" y="44"/>
                </a:lnTo>
                <a:lnTo>
                  <a:pt x="43"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93" name="Freeform 87">
            <a:extLst>
              <a:ext uri="{FF2B5EF4-FFF2-40B4-BE49-F238E27FC236}">
                <a16:creationId xmlns:a16="http://schemas.microsoft.com/office/drawing/2014/main" id="{011DB172-90F5-203F-F0D6-F6DCD4C8B0CD}"/>
              </a:ext>
            </a:extLst>
          </p:cNvPr>
          <p:cNvSpPr>
            <a:spLocks/>
          </p:cNvSpPr>
          <p:nvPr/>
        </p:nvSpPr>
        <p:spPr bwMode="auto">
          <a:xfrm>
            <a:off x="3553163" y="3646351"/>
            <a:ext cx="63500" cy="73025"/>
          </a:xfrm>
          <a:custGeom>
            <a:avLst/>
            <a:gdLst>
              <a:gd name="T0" fmla="*/ 40 w 40"/>
              <a:gd name="T1" fmla="*/ 44 h 46"/>
              <a:gd name="T2" fmla="*/ 20 w 40"/>
              <a:gd name="T3" fmla="*/ 0 h 46"/>
              <a:gd name="T4" fmla="*/ 0 w 40"/>
              <a:gd name="T5" fmla="*/ 46 h 46"/>
              <a:gd name="T6" fmla="*/ 40 w 40"/>
              <a:gd name="T7" fmla="*/ 44 h 46"/>
            </a:gdLst>
            <a:ahLst/>
            <a:cxnLst>
              <a:cxn ang="0">
                <a:pos x="T0" y="T1"/>
              </a:cxn>
              <a:cxn ang="0">
                <a:pos x="T2" y="T3"/>
              </a:cxn>
              <a:cxn ang="0">
                <a:pos x="T4" y="T5"/>
              </a:cxn>
              <a:cxn ang="0">
                <a:pos x="T6" y="T7"/>
              </a:cxn>
            </a:cxnLst>
            <a:rect l="0" t="0" r="r" b="b"/>
            <a:pathLst>
              <a:path w="40" h="46">
                <a:moveTo>
                  <a:pt x="40" y="44"/>
                </a:moveTo>
                <a:lnTo>
                  <a:pt x="20" y="0"/>
                </a:lnTo>
                <a:lnTo>
                  <a:pt x="0" y="46"/>
                </a:lnTo>
                <a:lnTo>
                  <a:pt x="40"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94" name="Freeform 88">
            <a:extLst>
              <a:ext uri="{FF2B5EF4-FFF2-40B4-BE49-F238E27FC236}">
                <a16:creationId xmlns:a16="http://schemas.microsoft.com/office/drawing/2014/main" id="{1FE58414-CDA8-5568-67EF-89B8B6AFF55D}"/>
              </a:ext>
            </a:extLst>
          </p:cNvPr>
          <p:cNvSpPr>
            <a:spLocks/>
          </p:cNvSpPr>
          <p:nvPr/>
        </p:nvSpPr>
        <p:spPr bwMode="auto">
          <a:xfrm>
            <a:off x="3945276" y="3659051"/>
            <a:ext cx="68262" cy="73025"/>
          </a:xfrm>
          <a:custGeom>
            <a:avLst/>
            <a:gdLst>
              <a:gd name="T0" fmla="*/ 43 w 43"/>
              <a:gd name="T1" fmla="*/ 46 h 46"/>
              <a:gd name="T2" fmla="*/ 23 w 43"/>
              <a:gd name="T3" fmla="*/ 0 h 46"/>
              <a:gd name="T4" fmla="*/ 0 w 43"/>
              <a:gd name="T5" fmla="*/ 46 h 46"/>
              <a:gd name="T6" fmla="*/ 43 w 43"/>
              <a:gd name="T7" fmla="*/ 46 h 46"/>
            </a:gdLst>
            <a:ahLst/>
            <a:cxnLst>
              <a:cxn ang="0">
                <a:pos x="T0" y="T1"/>
              </a:cxn>
              <a:cxn ang="0">
                <a:pos x="T2" y="T3"/>
              </a:cxn>
              <a:cxn ang="0">
                <a:pos x="T4" y="T5"/>
              </a:cxn>
              <a:cxn ang="0">
                <a:pos x="T6" y="T7"/>
              </a:cxn>
            </a:cxnLst>
            <a:rect l="0" t="0" r="r" b="b"/>
            <a:pathLst>
              <a:path w="43" h="46">
                <a:moveTo>
                  <a:pt x="43" y="46"/>
                </a:moveTo>
                <a:lnTo>
                  <a:pt x="23" y="0"/>
                </a:lnTo>
                <a:lnTo>
                  <a:pt x="0" y="46"/>
                </a:lnTo>
                <a:lnTo>
                  <a:pt x="43"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95" name="Freeform 89">
            <a:extLst>
              <a:ext uri="{FF2B5EF4-FFF2-40B4-BE49-F238E27FC236}">
                <a16:creationId xmlns:a16="http://schemas.microsoft.com/office/drawing/2014/main" id="{A02B62E5-C535-DB7E-81A2-758D1F739193}"/>
              </a:ext>
            </a:extLst>
          </p:cNvPr>
          <p:cNvSpPr>
            <a:spLocks/>
          </p:cNvSpPr>
          <p:nvPr/>
        </p:nvSpPr>
        <p:spPr bwMode="auto">
          <a:xfrm>
            <a:off x="4035763" y="3671751"/>
            <a:ext cx="66675" cy="73025"/>
          </a:xfrm>
          <a:custGeom>
            <a:avLst/>
            <a:gdLst>
              <a:gd name="T0" fmla="*/ 42 w 42"/>
              <a:gd name="T1" fmla="*/ 46 h 46"/>
              <a:gd name="T2" fmla="*/ 22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2"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96" name="Freeform 90">
            <a:extLst>
              <a:ext uri="{FF2B5EF4-FFF2-40B4-BE49-F238E27FC236}">
                <a16:creationId xmlns:a16="http://schemas.microsoft.com/office/drawing/2014/main" id="{9490B263-B4D8-EECE-2F6E-0836B669554B}"/>
              </a:ext>
            </a:extLst>
          </p:cNvPr>
          <p:cNvSpPr>
            <a:spLocks/>
          </p:cNvSpPr>
          <p:nvPr/>
        </p:nvSpPr>
        <p:spPr bwMode="auto">
          <a:xfrm>
            <a:off x="4086563" y="3681276"/>
            <a:ext cx="66675" cy="73025"/>
          </a:xfrm>
          <a:custGeom>
            <a:avLst/>
            <a:gdLst>
              <a:gd name="T0" fmla="*/ 42 w 42"/>
              <a:gd name="T1" fmla="*/ 46 h 46"/>
              <a:gd name="T2" fmla="*/ 22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2"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97" name="Freeform 91">
            <a:extLst>
              <a:ext uri="{FF2B5EF4-FFF2-40B4-BE49-F238E27FC236}">
                <a16:creationId xmlns:a16="http://schemas.microsoft.com/office/drawing/2014/main" id="{3A30FD2C-FAC3-4707-2098-8AE94F2607FD}"/>
              </a:ext>
            </a:extLst>
          </p:cNvPr>
          <p:cNvSpPr>
            <a:spLocks/>
          </p:cNvSpPr>
          <p:nvPr/>
        </p:nvSpPr>
        <p:spPr bwMode="auto">
          <a:xfrm>
            <a:off x="4115138" y="3681276"/>
            <a:ext cx="66675" cy="73025"/>
          </a:xfrm>
          <a:custGeom>
            <a:avLst/>
            <a:gdLst>
              <a:gd name="T0" fmla="*/ 42 w 42"/>
              <a:gd name="T1" fmla="*/ 46 h 46"/>
              <a:gd name="T2" fmla="*/ 22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2"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98" name="Freeform 92">
            <a:extLst>
              <a:ext uri="{FF2B5EF4-FFF2-40B4-BE49-F238E27FC236}">
                <a16:creationId xmlns:a16="http://schemas.microsoft.com/office/drawing/2014/main" id="{7DDED021-7067-CFCD-CD9A-090B1B33EC9A}"/>
              </a:ext>
            </a:extLst>
          </p:cNvPr>
          <p:cNvSpPr>
            <a:spLocks/>
          </p:cNvSpPr>
          <p:nvPr/>
        </p:nvSpPr>
        <p:spPr bwMode="auto">
          <a:xfrm>
            <a:off x="4184988" y="3681276"/>
            <a:ext cx="66675" cy="73025"/>
          </a:xfrm>
          <a:custGeom>
            <a:avLst/>
            <a:gdLst>
              <a:gd name="T0" fmla="*/ 42 w 42"/>
              <a:gd name="T1" fmla="*/ 46 h 46"/>
              <a:gd name="T2" fmla="*/ 22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2"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299" name="Freeform 93">
            <a:extLst>
              <a:ext uri="{FF2B5EF4-FFF2-40B4-BE49-F238E27FC236}">
                <a16:creationId xmlns:a16="http://schemas.microsoft.com/office/drawing/2014/main" id="{3A8E9703-7EED-E7C2-16A5-D8A7C3110903}"/>
              </a:ext>
            </a:extLst>
          </p:cNvPr>
          <p:cNvSpPr>
            <a:spLocks/>
          </p:cNvSpPr>
          <p:nvPr/>
        </p:nvSpPr>
        <p:spPr bwMode="auto">
          <a:xfrm>
            <a:off x="4242138" y="3681276"/>
            <a:ext cx="68262" cy="73025"/>
          </a:xfrm>
          <a:custGeom>
            <a:avLst/>
            <a:gdLst>
              <a:gd name="T0" fmla="*/ 43 w 43"/>
              <a:gd name="T1" fmla="*/ 46 h 46"/>
              <a:gd name="T2" fmla="*/ 23 w 43"/>
              <a:gd name="T3" fmla="*/ 0 h 46"/>
              <a:gd name="T4" fmla="*/ 0 w 43"/>
              <a:gd name="T5" fmla="*/ 46 h 46"/>
              <a:gd name="T6" fmla="*/ 43 w 43"/>
              <a:gd name="T7" fmla="*/ 46 h 46"/>
            </a:gdLst>
            <a:ahLst/>
            <a:cxnLst>
              <a:cxn ang="0">
                <a:pos x="T0" y="T1"/>
              </a:cxn>
              <a:cxn ang="0">
                <a:pos x="T2" y="T3"/>
              </a:cxn>
              <a:cxn ang="0">
                <a:pos x="T4" y="T5"/>
              </a:cxn>
              <a:cxn ang="0">
                <a:pos x="T6" y="T7"/>
              </a:cxn>
            </a:cxnLst>
            <a:rect l="0" t="0" r="r" b="b"/>
            <a:pathLst>
              <a:path w="43" h="46">
                <a:moveTo>
                  <a:pt x="43" y="46"/>
                </a:moveTo>
                <a:lnTo>
                  <a:pt x="23" y="0"/>
                </a:lnTo>
                <a:lnTo>
                  <a:pt x="0" y="46"/>
                </a:lnTo>
                <a:lnTo>
                  <a:pt x="43"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00" name="Freeform 94">
            <a:extLst>
              <a:ext uri="{FF2B5EF4-FFF2-40B4-BE49-F238E27FC236}">
                <a16:creationId xmlns:a16="http://schemas.microsoft.com/office/drawing/2014/main" id="{258FB6C0-03B3-55B7-6250-37635A92729E}"/>
              </a:ext>
            </a:extLst>
          </p:cNvPr>
          <p:cNvSpPr>
            <a:spLocks/>
          </p:cNvSpPr>
          <p:nvPr/>
        </p:nvSpPr>
        <p:spPr bwMode="auto">
          <a:xfrm>
            <a:off x="4278651" y="3681276"/>
            <a:ext cx="66675" cy="73025"/>
          </a:xfrm>
          <a:custGeom>
            <a:avLst/>
            <a:gdLst>
              <a:gd name="T0" fmla="*/ 42 w 42"/>
              <a:gd name="T1" fmla="*/ 46 h 46"/>
              <a:gd name="T2" fmla="*/ 20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0"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01" name="Freeform 95">
            <a:extLst>
              <a:ext uri="{FF2B5EF4-FFF2-40B4-BE49-F238E27FC236}">
                <a16:creationId xmlns:a16="http://schemas.microsoft.com/office/drawing/2014/main" id="{994A99F9-E11F-315E-58E8-B26C765BEF1A}"/>
              </a:ext>
            </a:extLst>
          </p:cNvPr>
          <p:cNvSpPr>
            <a:spLocks/>
          </p:cNvSpPr>
          <p:nvPr/>
        </p:nvSpPr>
        <p:spPr bwMode="auto">
          <a:xfrm>
            <a:off x="4297701" y="3681276"/>
            <a:ext cx="66675" cy="73025"/>
          </a:xfrm>
          <a:custGeom>
            <a:avLst/>
            <a:gdLst>
              <a:gd name="T0" fmla="*/ 42 w 42"/>
              <a:gd name="T1" fmla="*/ 46 h 46"/>
              <a:gd name="T2" fmla="*/ 22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2"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02" name="Freeform 96">
            <a:extLst>
              <a:ext uri="{FF2B5EF4-FFF2-40B4-BE49-F238E27FC236}">
                <a16:creationId xmlns:a16="http://schemas.microsoft.com/office/drawing/2014/main" id="{A4A70C40-D1D7-AF38-2AB1-F3EC2AEC50BC}"/>
              </a:ext>
            </a:extLst>
          </p:cNvPr>
          <p:cNvSpPr>
            <a:spLocks/>
          </p:cNvSpPr>
          <p:nvPr/>
        </p:nvSpPr>
        <p:spPr bwMode="auto">
          <a:xfrm>
            <a:off x="4329451" y="3681276"/>
            <a:ext cx="66675" cy="73025"/>
          </a:xfrm>
          <a:custGeom>
            <a:avLst/>
            <a:gdLst>
              <a:gd name="T0" fmla="*/ 42 w 42"/>
              <a:gd name="T1" fmla="*/ 46 h 46"/>
              <a:gd name="T2" fmla="*/ 22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2"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03" name="Freeform 97">
            <a:extLst>
              <a:ext uri="{FF2B5EF4-FFF2-40B4-BE49-F238E27FC236}">
                <a16:creationId xmlns:a16="http://schemas.microsoft.com/office/drawing/2014/main" id="{97F85C55-24AF-8DED-BF1E-6CA06DA2B2C4}"/>
              </a:ext>
            </a:extLst>
          </p:cNvPr>
          <p:cNvSpPr>
            <a:spLocks/>
          </p:cNvSpPr>
          <p:nvPr/>
        </p:nvSpPr>
        <p:spPr bwMode="auto">
          <a:xfrm>
            <a:off x="4380251" y="3681276"/>
            <a:ext cx="66675" cy="73025"/>
          </a:xfrm>
          <a:custGeom>
            <a:avLst/>
            <a:gdLst>
              <a:gd name="T0" fmla="*/ 42 w 42"/>
              <a:gd name="T1" fmla="*/ 46 h 46"/>
              <a:gd name="T2" fmla="*/ 22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2"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04" name="Freeform 98">
            <a:extLst>
              <a:ext uri="{FF2B5EF4-FFF2-40B4-BE49-F238E27FC236}">
                <a16:creationId xmlns:a16="http://schemas.microsoft.com/office/drawing/2014/main" id="{D8AC32A0-46D0-BE47-97FA-DDF1800B2A44}"/>
              </a:ext>
            </a:extLst>
          </p:cNvPr>
          <p:cNvSpPr>
            <a:spLocks/>
          </p:cNvSpPr>
          <p:nvPr/>
        </p:nvSpPr>
        <p:spPr bwMode="auto">
          <a:xfrm>
            <a:off x="4402476" y="3681276"/>
            <a:ext cx="66675" cy="73025"/>
          </a:xfrm>
          <a:custGeom>
            <a:avLst/>
            <a:gdLst>
              <a:gd name="T0" fmla="*/ 42 w 42"/>
              <a:gd name="T1" fmla="*/ 46 h 46"/>
              <a:gd name="T2" fmla="*/ 22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2"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05" name="Freeform 99">
            <a:extLst>
              <a:ext uri="{FF2B5EF4-FFF2-40B4-BE49-F238E27FC236}">
                <a16:creationId xmlns:a16="http://schemas.microsoft.com/office/drawing/2014/main" id="{A0851A2B-FD2A-C1A4-9F32-C36ECAE11A1B}"/>
              </a:ext>
            </a:extLst>
          </p:cNvPr>
          <p:cNvSpPr>
            <a:spLocks/>
          </p:cNvSpPr>
          <p:nvPr/>
        </p:nvSpPr>
        <p:spPr bwMode="auto">
          <a:xfrm>
            <a:off x="4424701" y="3681276"/>
            <a:ext cx="66675" cy="73025"/>
          </a:xfrm>
          <a:custGeom>
            <a:avLst/>
            <a:gdLst>
              <a:gd name="T0" fmla="*/ 42 w 42"/>
              <a:gd name="T1" fmla="*/ 46 h 46"/>
              <a:gd name="T2" fmla="*/ 22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2"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06" name="Freeform 100">
            <a:extLst>
              <a:ext uri="{FF2B5EF4-FFF2-40B4-BE49-F238E27FC236}">
                <a16:creationId xmlns:a16="http://schemas.microsoft.com/office/drawing/2014/main" id="{FAFAFEB6-5107-149E-9124-9F0A56830A8A}"/>
              </a:ext>
            </a:extLst>
          </p:cNvPr>
          <p:cNvSpPr>
            <a:spLocks/>
          </p:cNvSpPr>
          <p:nvPr/>
        </p:nvSpPr>
        <p:spPr bwMode="auto">
          <a:xfrm>
            <a:off x="4456451" y="3681276"/>
            <a:ext cx="66675" cy="73025"/>
          </a:xfrm>
          <a:custGeom>
            <a:avLst/>
            <a:gdLst>
              <a:gd name="T0" fmla="*/ 42 w 42"/>
              <a:gd name="T1" fmla="*/ 46 h 46"/>
              <a:gd name="T2" fmla="*/ 22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2"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07" name="Freeform 101">
            <a:extLst>
              <a:ext uri="{FF2B5EF4-FFF2-40B4-BE49-F238E27FC236}">
                <a16:creationId xmlns:a16="http://schemas.microsoft.com/office/drawing/2014/main" id="{C24B8251-D9D2-D070-C167-3E2CC577FB52}"/>
              </a:ext>
            </a:extLst>
          </p:cNvPr>
          <p:cNvSpPr>
            <a:spLocks/>
          </p:cNvSpPr>
          <p:nvPr/>
        </p:nvSpPr>
        <p:spPr bwMode="auto">
          <a:xfrm>
            <a:off x="4478676" y="3693976"/>
            <a:ext cx="66675" cy="74613"/>
          </a:xfrm>
          <a:custGeom>
            <a:avLst/>
            <a:gdLst>
              <a:gd name="T0" fmla="*/ 42 w 42"/>
              <a:gd name="T1" fmla="*/ 47 h 47"/>
              <a:gd name="T2" fmla="*/ 22 w 42"/>
              <a:gd name="T3" fmla="*/ 0 h 47"/>
              <a:gd name="T4" fmla="*/ 0 w 42"/>
              <a:gd name="T5" fmla="*/ 47 h 47"/>
              <a:gd name="T6" fmla="*/ 42 w 42"/>
              <a:gd name="T7" fmla="*/ 47 h 47"/>
            </a:gdLst>
            <a:ahLst/>
            <a:cxnLst>
              <a:cxn ang="0">
                <a:pos x="T0" y="T1"/>
              </a:cxn>
              <a:cxn ang="0">
                <a:pos x="T2" y="T3"/>
              </a:cxn>
              <a:cxn ang="0">
                <a:pos x="T4" y="T5"/>
              </a:cxn>
              <a:cxn ang="0">
                <a:pos x="T6" y="T7"/>
              </a:cxn>
            </a:cxnLst>
            <a:rect l="0" t="0" r="r" b="b"/>
            <a:pathLst>
              <a:path w="42" h="47">
                <a:moveTo>
                  <a:pt x="42" y="47"/>
                </a:moveTo>
                <a:lnTo>
                  <a:pt x="22" y="0"/>
                </a:lnTo>
                <a:lnTo>
                  <a:pt x="0" y="47"/>
                </a:lnTo>
                <a:lnTo>
                  <a:pt x="42" y="47"/>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08" name="Freeform 102">
            <a:extLst>
              <a:ext uri="{FF2B5EF4-FFF2-40B4-BE49-F238E27FC236}">
                <a16:creationId xmlns:a16="http://schemas.microsoft.com/office/drawing/2014/main" id="{B9B22D9E-F493-1296-916E-8EEC9BF51117}"/>
              </a:ext>
            </a:extLst>
          </p:cNvPr>
          <p:cNvSpPr>
            <a:spLocks/>
          </p:cNvSpPr>
          <p:nvPr/>
        </p:nvSpPr>
        <p:spPr bwMode="auto">
          <a:xfrm>
            <a:off x="4504076" y="3697151"/>
            <a:ext cx="66675" cy="71438"/>
          </a:xfrm>
          <a:custGeom>
            <a:avLst/>
            <a:gdLst>
              <a:gd name="T0" fmla="*/ 42 w 42"/>
              <a:gd name="T1" fmla="*/ 45 h 45"/>
              <a:gd name="T2" fmla="*/ 22 w 42"/>
              <a:gd name="T3" fmla="*/ 0 h 45"/>
              <a:gd name="T4" fmla="*/ 0 w 42"/>
              <a:gd name="T5" fmla="*/ 45 h 45"/>
              <a:gd name="T6" fmla="*/ 42 w 42"/>
              <a:gd name="T7" fmla="*/ 45 h 45"/>
            </a:gdLst>
            <a:ahLst/>
            <a:cxnLst>
              <a:cxn ang="0">
                <a:pos x="T0" y="T1"/>
              </a:cxn>
              <a:cxn ang="0">
                <a:pos x="T2" y="T3"/>
              </a:cxn>
              <a:cxn ang="0">
                <a:pos x="T4" y="T5"/>
              </a:cxn>
              <a:cxn ang="0">
                <a:pos x="T6" y="T7"/>
              </a:cxn>
            </a:cxnLst>
            <a:rect l="0" t="0" r="r" b="b"/>
            <a:pathLst>
              <a:path w="42" h="45">
                <a:moveTo>
                  <a:pt x="42" y="45"/>
                </a:moveTo>
                <a:lnTo>
                  <a:pt x="22" y="0"/>
                </a:lnTo>
                <a:lnTo>
                  <a:pt x="0" y="45"/>
                </a:lnTo>
                <a:lnTo>
                  <a:pt x="42"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09" name="Freeform 103">
            <a:extLst>
              <a:ext uri="{FF2B5EF4-FFF2-40B4-BE49-F238E27FC236}">
                <a16:creationId xmlns:a16="http://schemas.microsoft.com/office/drawing/2014/main" id="{F4FC2F3A-6CFB-F144-1CD5-F05D14A52F19}"/>
              </a:ext>
            </a:extLst>
          </p:cNvPr>
          <p:cNvSpPr>
            <a:spLocks/>
          </p:cNvSpPr>
          <p:nvPr/>
        </p:nvSpPr>
        <p:spPr bwMode="auto">
          <a:xfrm>
            <a:off x="4513601" y="3706676"/>
            <a:ext cx="68262" cy="71438"/>
          </a:xfrm>
          <a:custGeom>
            <a:avLst/>
            <a:gdLst>
              <a:gd name="T0" fmla="*/ 43 w 43"/>
              <a:gd name="T1" fmla="*/ 45 h 45"/>
              <a:gd name="T2" fmla="*/ 22 w 43"/>
              <a:gd name="T3" fmla="*/ 0 h 45"/>
              <a:gd name="T4" fmla="*/ 0 w 43"/>
              <a:gd name="T5" fmla="*/ 45 h 45"/>
              <a:gd name="T6" fmla="*/ 43 w 43"/>
              <a:gd name="T7" fmla="*/ 45 h 45"/>
            </a:gdLst>
            <a:ahLst/>
            <a:cxnLst>
              <a:cxn ang="0">
                <a:pos x="T0" y="T1"/>
              </a:cxn>
              <a:cxn ang="0">
                <a:pos x="T2" y="T3"/>
              </a:cxn>
              <a:cxn ang="0">
                <a:pos x="T4" y="T5"/>
              </a:cxn>
              <a:cxn ang="0">
                <a:pos x="T6" y="T7"/>
              </a:cxn>
            </a:cxnLst>
            <a:rect l="0" t="0" r="r" b="b"/>
            <a:pathLst>
              <a:path w="43" h="45">
                <a:moveTo>
                  <a:pt x="43" y="45"/>
                </a:moveTo>
                <a:lnTo>
                  <a:pt x="22" y="0"/>
                </a:lnTo>
                <a:lnTo>
                  <a:pt x="0" y="45"/>
                </a:lnTo>
                <a:lnTo>
                  <a:pt x="43"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10" name="Freeform 104">
            <a:extLst>
              <a:ext uri="{FF2B5EF4-FFF2-40B4-BE49-F238E27FC236}">
                <a16:creationId xmlns:a16="http://schemas.microsoft.com/office/drawing/2014/main" id="{B898D600-B461-42FE-556C-735ACF570EDE}"/>
              </a:ext>
            </a:extLst>
          </p:cNvPr>
          <p:cNvSpPr>
            <a:spLocks/>
          </p:cNvSpPr>
          <p:nvPr/>
        </p:nvSpPr>
        <p:spPr bwMode="auto">
          <a:xfrm>
            <a:off x="4542176" y="3706676"/>
            <a:ext cx="68262" cy="71438"/>
          </a:xfrm>
          <a:custGeom>
            <a:avLst/>
            <a:gdLst>
              <a:gd name="T0" fmla="*/ 43 w 43"/>
              <a:gd name="T1" fmla="*/ 45 h 45"/>
              <a:gd name="T2" fmla="*/ 22 w 43"/>
              <a:gd name="T3" fmla="*/ 0 h 45"/>
              <a:gd name="T4" fmla="*/ 0 w 43"/>
              <a:gd name="T5" fmla="*/ 45 h 45"/>
              <a:gd name="T6" fmla="*/ 43 w 43"/>
              <a:gd name="T7" fmla="*/ 45 h 45"/>
            </a:gdLst>
            <a:ahLst/>
            <a:cxnLst>
              <a:cxn ang="0">
                <a:pos x="T0" y="T1"/>
              </a:cxn>
              <a:cxn ang="0">
                <a:pos x="T2" y="T3"/>
              </a:cxn>
              <a:cxn ang="0">
                <a:pos x="T4" y="T5"/>
              </a:cxn>
              <a:cxn ang="0">
                <a:pos x="T6" y="T7"/>
              </a:cxn>
            </a:cxnLst>
            <a:rect l="0" t="0" r="r" b="b"/>
            <a:pathLst>
              <a:path w="43" h="45">
                <a:moveTo>
                  <a:pt x="43" y="45"/>
                </a:moveTo>
                <a:lnTo>
                  <a:pt x="22" y="0"/>
                </a:lnTo>
                <a:lnTo>
                  <a:pt x="0" y="45"/>
                </a:lnTo>
                <a:lnTo>
                  <a:pt x="43"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11" name="Freeform 105">
            <a:extLst>
              <a:ext uri="{FF2B5EF4-FFF2-40B4-BE49-F238E27FC236}">
                <a16:creationId xmlns:a16="http://schemas.microsoft.com/office/drawing/2014/main" id="{25684008-817B-E529-74F0-D0BC55692E50}"/>
              </a:ext>
            </a:extLst>
          </p:cNvPr>
          <p:cNvSpPr>
            <a:spLocks/>
          </p:cNvSpPr>
          <p:nvPr/>
        </p:nvSpPr>
        <p:spPr bwMode="auto">
          <a:xfrm>
            <a:off x="4573926" y="3706676"/>
            <a:ext cx="68262" cy="71438"/>
          </a:xfrm>
          <a:custGeom>
            <a:avLst/>
            <a:gdLst>
              <a:gd name="T0" fmla="*/ 43 w 43"/>
              <a:gd name="T1" fmla="*/ 45 h 45"/>
              <a:gd name="T2" fmla="*/ 23 w 43"/>
              <a:gd name="T3" fmla="*/ 0 h 45"/>
              <a:gd name="T4" fmla="*/ 0 w 43"/>
              <a:gd name="T5" fmla="*/ 45 h 45"/>
              <a:gd name="T6" fmla="*/ 43 w 43"/>
              <a:gd name="T7" fmla="*/ 45 h 45"/>
            </a:gdLst>
            <a:ahLst/>
            <a:cxnLst>
              <a:cxn ang="0">
                <a:pos x="T0" y="T1"/>
              </a:cxn>
              <a:cxn ang="0">
                <a:pos x="T2" y="T3"/>
              </a:cxn>
              <a:cxn ang="0">
                <a:pos x="T4" y="T5"/>
              </a:cxn>
              <a:cxn ang="0">
                <a:pos x="T6" y="T7"/>
              </a:cxn>
            </a:cxnLst>
            <a:rect l="0" t="0" r="r" b="b"/>
            <a:pathLst>
              <a:path w="43" h="45">
                <a:moveTo>
                  <a:pt x="43" y="45"/>
                </a:moveTo>
                <a:lnTo>
                  <a:pt x="23" y="0"/>
                </a:lnTo>
                <a:lnTo>
                  <a:pt x="0" y="45"/>
                </a:lnTo>
                <a:lnTo>
                  <a:pt x="43"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12" name="Freeform 106">
            <a:extLst>
              <a:ext uri="{FF2B5EF4-FFF2-40B4-BE49-F238E27FC236}">
                <a16:creationId xmlns:a16="http://schemas.microsoft.com/office/drawing/2014/main" id="{A70104AF-2E92-5C61-5D09-9CDB690E20D6}"/>
              </a:ext>
            </a:extLst>
          </p:cNvPr>
          <p:cNvSpPr>
            <a:spLocks/>
          </p:cNvSpPr>
          <p:nvPr/>
        </p:nvSpPr>
        <p:spPr bwMode="auto">
          <a:xfrm>
            <a:off x="4607263" y="3706676"/>
            <a:ext cx="63500" cy="71438"/>
          </a:xfrm>
          <a:custGeom>
            <a:avLst/>
            <a:gdLst>
              <a:gd name="T0" fmla="*/ 40 w 40"/>
              <a:gd name="T1" fmla="*/ 45 h 45"/>
              <a:gd name="T2" fmla="*/ 20 w 40"/>
              <a:gd name="T3" fmla="*/ 0 h 45"/>
              <a:gd name="T4" fmla="*/ 0 w 40"/>
              <a:gd name="T5" fmla="*/ 45 h 45"/>
              <a:gd name="T6" fmla="*/ 40 w 40"/>
              <a:gd name="T7" fmla="*/ 45 h 45"/>
            </a:gdLst>
            <a:ahLst/>
            <a:cxnLst>
              <a:cxn ang="0">
                <a:pos x="T0" y="T1"/>
              </a:cxn>
              <a:cxn ang="0">
                <a:pos x="T2" y="T3"/>
              </a:cxn>
              <a:cxn ang="0">
                <a:pos x="T4" y="T5"/>
              </a:cxn>
              <a:cxn ang="0">
                <a:pos x="T6" y="T7"/>
              </a:cxn>
            </a:cxnLst>
            <a:rect l="0" t="0" r="r" b="b"/>
            <a:pathLst>
              <a:path w="40" h="45">
                <a:moveTo>
                  <a:pt x="40" y="45"/>
                </a:moveTo>
                <a:lnTo>
                  <a:pt x="20" y="0"/>
                </a:lnTo>
                <a:lnTo>
                  <a:pt x="0" y="45"/>
                </a:lnTo>
                <a:lnTo>
                  <a:pt x="40"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13" name="Freeform 107">
            <a:extLst>
              <a:ext uri="{FF2B5EF4-FFF2-40B4-BE49-F238E27FC236}">
                <a16:creationId xmlns:a16="http://schemas.microsoft.com/office/drawing/2014/main" id="{29C6AACB-498F-F2C4-82BC-B0A831E13736}"/>
              </a:ext>
            </a:extLst>
          </p:cNvPr>
          <p:cNvSpPr>
            <a:spLocks/>
          </p:cNvSpPr>
          <p:nvPr/>
        </p:nvSpPr>
        <p:spPr bwMode="auto">
          <a:xfrm>
            <a:off x="4619963" y="3706676"/>
            <a:ext cx="66675" cy="71438"/>
          </a:xfrm>
          <a:custGeom>
            <a:avLst/>
            <a:gdLst>
              <a:gd name="T0" fmla="*/ 42 w 42"/>
              <a:gd name="T1" fmla="*/ 45 h 45"/>
              <a:gd name="T2" fmla="*/ 20 w 42"/>
              <a:gd name="T3" fmla="*/ 0 h 45"/>
              <a:gd name="T4" fmla="*/ 0 w 42"/>
              <a:gd name="T5" fmla="*/ 45 h 45"/>
              <a:gd name="T6" fmla="*/ 42 w 42"/>
              <a:gd name="T7" fmla="*/ 45 h 45"/>
            </a:gdLst>
            <a:ahLst/>
            <a:cxnLst>
              <a:cxn ang="0">
                <a:pos x="T0" y="T1"/>
              </a:cxn>
              <a:cxn ang="0">
                <a:pos x="T2" y="T3"/>
              </a:cxn>
              <a:cxn ang="0">
                <a:pos x="T4" y="T5"/>
              </a:cxn>
              <a:cxn ang="0">
                <a:pos x="T6" y="T7"/>
              </a:cxn>
            </a:cxnLst>
            <a:rect l="0" t="0" r="r" b="b"/>
            <a:pathLst>
              <a:path w="42" h="45">
                <a:moveTo>
                  <a:pt x="42" y="45"/>
                </a:moveTo>
                <a:lnTo>
                  <a:pt x="20" y="0"/>
                </a:lnTo>
                <a:lnTo>
                  <a:pt x="0" y="45"/>
                </a:lnTo>
                <a:lnTo>
                  <a:pt x="42"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14" name="Freeform 108">
            <a:extLst>
              <a:ext uri="{FF2B5EF4-FFF2-40B4-BE49-F238E27FC236}">
                <a16:creationId xmlns:a16="http://schemas.microsoft.com/office/drawing/2014/main" id="{D42F11B9-D5F2-DC5F-EE59-53C3C9A95A23}"/>
              </a:ext>
            </a:extLst>
          </p:cNvPr>
          <p:cNvSpPr>
            <a:spLocks/>
          </p:cNvSpPr>
          <p:nvPr/>
        </p:nvSpPr>
        <p:spPr bwMode="auto">
          <a:xfrm>
            <a:off x="4635838" y="3722551"/>
            <a:ext cx="66675" cy="74613"/>
          </a:xfrm>
          <a:custGeom>
            <a:avLst/>
            <a:gdLst>
              <a:gd name="T0" fmla="*/ 42 w 42"/>
              <a:gd name="T1" fmla="*/ 45 h 47"/>
              <a:gd name="T2" fmla="*/ 22 w 42"/>
              <a:gd name="T3" fmla="*/ 0 h 47"/>
              <a:gd name="T4" fmla="*/ 0 w 42"/>
              <a:gd name="T5" fmla="*/ 47 h 47"/>
              <a:gd name="T6" fmla="*/ 42 w 42"/>
              <a:gd name="T7" fmla="*/ 45 h 47"/>
            </a:gdLst>
            <a:ahLst/>
            <a:cxnLst>
              <a:cxn ang="0">
                <a:pos x="T0" y="T1"/>
              </a:cxn>
              <a:cxn ang="0">
                <a:pos x="T2" y="T3"/>
              </a:cxn>
              <a:cxn ang="0">
                <a:pos x="T4" y="T5"/>
              </a:cxn>
              <a:cxn ang="0">
                <a:pos x="T6" y="T7"/>
              </a:cxn>
            </a:cxnLst>
            <a:rect l="0" t="0" r="r" b="b"/>
            <a:pathLst>
              <a:path w="42" h="47">
                <a:moveTo>
                  <a:pt x="42" y="45"/>
                </a:moveTo>
                <a:lnTo>
                  <a:pt x="22" y="0"/>
                </a:lnTo>
                <a:lnTo>
                  <a:pt x="0" y="47"/>
                </a:lnTo>
                <a:lnTo>
                  <a:pt x="42"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15" name="Freeform 109">
            <a:extLst>
              <a:ext uri="{FF2B5EF4-FFF2-40B4-BE49-F238E27FC236}">
                <a16:creationId xmlns:a16="http://schemas.microsoft.com/office/drawing/2014/main" id="{74A91710-3743-0439-DF26-C7A9AFA4E6E0}"/>
              </a:ext>
            </a:extLst>
          </p:cNvPr>
          <p:cNvSpPr>
            <a:spLocks/>
          </p:cNvSpPr>
          <p:nvPr/>
        </p:nvSpPr>
        <p:spPr bwMode="auto">
          <a:xfrm>
            <a:off x="4658063" y="3722551"/>
            <a:ext cx="66675" cy="74613"/>
          </a:xfrm>
          <a:custGeom>
            <a:avLst/>
            <a:gdLst>
              <a:gd name="T0" fmla="*/ 42 w 42"/>
              <a:gd name="T1" fmla="*/ 45 h 47"/>
              <a:gd name="T2" fmla="*/ 22 w 42"/>
              <a:gd name="T3" fmla="*/ 0 h 47"/>
              <a:gd name="T4" fmla="*/ 0 w 42"/>
              <a:gd name="T5" fmla="*/ 47 h 47"/>
              <a:gd name="T6" fmla="*/ 42 w 42"/>
              <a:gd name="T7" fmla="*/ 45 h 47"/>
            </a:gdLst>
            <a:ahLst/>
            <a:cxnLst>
              <a:cxn ang="0">
                <a:pos x="T0" y="T1"/>
              </a:cxn>
              <a:cxn ang="0">
                <a:pos x="T2" y="T3"/>
              </a:cxn>
              <a:cxn ang="0">
                <a:pos x="T4" y="T5"/>
              </a:cxn>
              <a:cxn ang="0">
                <a:pos x="T6" y="T7"/>
              </a:cxn>
            </a:cxnLst>
            <a:rect l="0" t="0" r="r" b="b"/>
            <a:pathLst>
              <a:path w="42" h="47">
                <a:moveTo>
                  <a:pt x="42" y="45"/>
                </a:moveTo>
                <a:lnTo>
                  <a:pt x="22" y="0"/>
                </a:lnTo>
                <a:lnTo>
                  <a:pt x="0" y="47"/>
                </a:lnTo>
                <a:lnTo>
                  <a:pt x="42"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16" name="Freeform 110">
            <a:extLst>
              <a:ext uri="{FF2B5EF4-FFF2-40B4-BE49-F238E27FC236}">
                <a16:creationId xmlns:a16="http://schemas.microsoft.com/office/drawing/2014/main" id="{24B1BB03-F442-6A64-1B25-60858D8BA2C2}"/>
              </a:ext>
            </a:extLst>
          </p:cNvPr>
          <p:cNvSpPr>
            <a:spLocks/>
          </p:cNvSpPr>
          <p:nvPr/>
        </p:nvSpPr>
        <p:spPr bwMode="auto">
          <a:xfrm>
            <a:off x="4712038" y="3722551"/>
            <a:ext cx="63500" cy="74613"/>
          </a:xfrm>
          <a:custGeom>
            <a:avLst/>
            <a:gdLst>
              <a:gd name="T0" fmla="*/ 40 w 40"/>
              <a:gd name="T1" fmla="*/ 45 h 47"/>
              <a:gd name="T2" fmla="*/ 20 w 40"/>
              <a:gd name="T3" fmla="*/ 0 h 47"/>
              <a:gd name="T4" fmla="*/ 0 w 40"/>
              <a:gd name="T5" fmla="*/ 47 h 47"/>
              <a:gd name="T6" fmla="*/ 40 w 40"/>
              <a:gd name="T7" fmla="*/ 45 h 47"/>
            </a:gdLst>
            <a:ahLst/>
            <a:cxnLst>
              <a:cxn ang="0">
                <a:pos x="T0" y="T1"/>
              </a:cxn>
              <a:cxn ang="0">
                <a:pos x="T2" y="T3"/>
              </a:cxn>
              <a:cxn ang="0">
                <a:pos x="T4" y="T5"/>
              </a:cxn>
              <a:cxn ang="0">
                <a:pos x="T6" y="T7"/>
              </a:cxn>
            </a:cxnLst>
            <a:rect l="0" t="0" r="r" b="b"/>
            <a:pathLst>
              <a:path w="40" h="47">
                <a:moveTo>
                  <a:pt x="40" y="45"/>
                </a:moveTo>
                <a:lnTo>
                  <a:pt x="20" y="0"/>
                </a:lnTo>
                <a:lnTo>
                  <a:pt x="0" y="47"/>
                </a:lnTo>
                <a:lnTo>
                  <a:pt x="40"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17" name="Freeform 111">
            <a:extLst>
              <a:ext uri="{FF2B5EF4-FFF2-40B4-BE49-F238E27FC236}">
                <a16:creationId xmlns:a16="http://schemas.microsoft.com/office/drawing/2014/main" id="{D17AF464-25D8-E406-CFA2-010EF7725E54}"/>
              </a:ext>
            </a:extLst>
          </p:cNvPr>
          <p:cNvSpPr>
            <a:spLocks/>
          </p:cNvSpPr>
          <p:nvPr/>
        </p:nvSpPr>
        <p:spPr bwMode="auto">
          <a:xfrm>
            <a:off x="4734263" y="3722551"/>
            <a:ext cx="66675" cy="74613"/>
          </a:xfrm>
          <a:custGeom>
            <a:avLst/>
            <a:gdLst>
              <a:gd name="T0" fmla="*/ 42 w 42"/>
              <a:gd name="T1" fmla="*/ 45 h 47"/>
              <a:gd name="T2" fmla="*/ 20 w 42"/>
              <a:gd name="T3" fmla="*/ 0 h 47"/>
              <a:gd name="T4" fmla="*/ 0 w 42"/>
              <a:gd name="T5" fmla="*/ 47 h 47"/>
              <a:gd name="T6" fmla="*/ 42 w 42"/>
              <a:gd name="T7" fmla="*/ 45 h 47"/>
            </a:gdLst>
            <a:ahLst/>
            <a:cxnLst>
              <a:cxn ang="0">
                <a:pos x="T0" y="T1"/>
              </a:cxn>
              <a:cxn ang="0">
                <a:pos x="T2" y="T3"/>
              </a:cxn>
              <a:cxn ang="0">
                <a:pos x="T4" y="T5"/>
              </a:cxn>
              <a:cxn ang="0">
                <a:pos x="T6" y="T7"/>
              </a:cxn>
            </a:cxnLst>
            <a:rect l="0" t="0" r="r" b="b"/>
            <a:pathLst>
              <a:path w="42" h="47">
                <a:moveTo>
                  <a:pt x="42" y="45"/>
                </a:moveTo>
                <a:lnTo>
                  <a:pt x="20" y="0"/>
                </a:lnTo>
                <a:lnTo>
                  <a:pt x="0" y="47"/>
                </a:lnTo>
                <a:lnTo>
                  <a:pt x="42"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18" name="Freeform 112">
            <a:extLst>
              <a:ext uri="{FF2B5EF4-FFF2-40B4-BE49-F238E27FC236}">
                <a16:creationId xmlns:a16="http://schemas.microsoft.com/office/drawing/2014/main" id="{1FD752AD-5239-C67D-E171-AB32FD11A906}"/>
              </a:ext>
            </a:extLst>
          </p:cNvPr>
          <p:cNvSpPr>
            <a:spLocks/>
          </p:cNvSpPr>
          <p:nvPr/>
        </p:nvSpPr>
        <p:spPr bwMode="auto">
          <a:xfrm>
            <a:off x="4766013" y="3722551"/>
            <a:ext cx="66675" cy="74613"/>
          </a:xfrm>
          <a:custGeom>
            <a:avLst/>
            <a:gdLst>
              <a:gd name="T0" fmla="*/ 42 w 42"/>
              <a:gd name="T1" fmla="*/ 45 h 47"/>
              <a:gd name="T2" fmla="*/ 22 w 42"/>
              <a:gd name="T3" fmla="*/ 0 h 47"/>
              <a:gd name="T4" fmla="*/ 0 w 42"/>
              <a:gd name="T5" fmla="*/ 47 h 47"/>
              <a:gd name="T6" fmla="*/ 42 w 42"/>
              <a:gd name="T7" fmla="*/ 45 h 47"/>
            </a:gdLst>
            <a:ahLst/>
            <a:cxnLst>
              <a:cxn ang="0">
                <a:pos x="T0" y="T1"/>
              </a:cxn>
              <a:cxn ang="0">
                <a:pos x="T2" y="T3"/>
              </a:cxn>
              <a:cxn ang="0">
                <a:pos x="T4" y="T5"/>
              </a:cxn>
              <a:cxn ang="0">
                <a:pos x="T6" y="T7"/>
              </a:cxn>
            </a:cxnLst>
            <a:rect l="0" t="0" r="r" b="b"/>
            <a:pathLst>
              <a:path w="42" h="47">
                <a:moveTo>
                  <a:pt x="42" y="45"/>
                </a:moveTo>
                <a:lnTo>
                  <a:pt x="22" y="0"/>
                </a:lnTo>
                <a:lnTo>
                  <a:pt x="0" y="47"/>
                </a:lnTo>
                <a:lnTo>
                  <a:pt x="42"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19" name="Freeform 113">
            <a:extLst>
              <a:ext uri="{FF2B5EF4-FFF2-40B4-BE49-F238E27FC236}">
                <a16:creationId xmlns:a16="http://schemas.microsoft.com/office/drawing/2014/main" id="{A6AC68C7-7578-DB1C-6B8B-290F685E5D86}"/>
              </a:ext>
            </a:extLst>
          </p:cNvPr>
          <p:cNvSpPr>
            <a:spLocks/>
          </p:cNvSpPr>
          <p:nvPr/>
        </p:nvSpPr>
        <p:spPr bwMode="auto">
          <a:xfrm>
            <a:off x="4823163" y="3722551"/>
            <a:ext cx="66675" cy="74613"/>
          </a:xfrm>
          <a:custGeom>
            <a:avLst/>
            <a:gdLst>
              <a:gd name="T0" fmla="*/ 42 w 42"/>
              <a:gd name="T1" fmla="*/ 45 h 47"/>
              <a:gd name="T2" fmla="*/ 20 w 42"/>
              <a:gd name="T3" fmla="*/ 0 h 47"/>
              <a:gd name="T4" fmla="*/ 0 w 42"/>
              <a:gd name="T5" fmla="*/ 47 h 47"/>
              <a:gd name="T6" fmla="*/ 42 w 42"/>
              <a:gd name="T7" fmla="*/ 45 h 47"/>
            </a:gdLst>
            <a:ahLst/>
            <a:cxnLst>
              <a:cxn ang="0">
                <a:pos x="T0" y="T1"/>
              </a:cxn>
              <a:cxn ang="0">
                <a:pos x="T2" y="T3"/>
              </a:cxn>
              <a:cxn ang="0">
                <a:pos x="T4" y="T5"/>
              </a:cxn>
              <a:cxn ang="0">
                <a:pos x="T6" y="T7"/>
              </a:cxn>
            </a:cxnLst>
            <a:rect l="0" t="0" r="r" b="b"/>
            <a:pathLst>
              <a:path w="42" h="47">
                <a:moveTo>
                  <a:pt x="42" y="45"/>
                </a:moveTo>
                <a:lnTo>
                  <a:pt x="20" y="0"/>
                </a:lnTo>
                <a:lnTo>
                  <a:pt x="0" y="47"/>
                </a:lnTo>
                <a:lnTo>
                  <a:pt x="42"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20" name="Freeform 114">
            <a:extLst>
              <a:ext uri="{FF2B5EF4-FFF2-40B4-BE49-F238E27FC236}">
                <a16:creationId xmlns:a16="http://schemas.microsoft.com/office/drawing/2014/main" id="{84D9CCC2-3483-C880-890D-2FA46A17EA54}"/>
              </a:ext>
            </a:extLst>
          </p:cNvPr>
          <p:cNvSpPr>
            <a:spLocks/>
          </p:cNvSpPr>
          <p:nvPr/>
        </p:nvSpPr>
        <p:spPr bwMode="auto">
          <a:xfrm>
            <a:off x="4861263" y="3722551"/>
            <a:ext cx="68262" cy="74613"/>
          </a:xfrm>
          <a:custGeom>
            <a:avLst/>
            <a:gdLst>
              <a:gd name="T0" fmla="*/ 43 w 43"/>
              <a:gd name="T1" fmla="*/ 45 h 47"/>
              <a:gd name="T2" fmla="*/ 23 w 43"/>
              <a:gd name="T3" fmla="*/ 0 h 47"/>
              <a:gd name="T4" fmla="*/ 0 w 43"/>
              <a:gd name="T5" fmla="*/ 47 h 47"/>
              <a:gd name="T6" fmla="*/ 43 w 43"/>
              <a:gd name="T7" fmla="*/ 45 h 47"/>
            </a:gdLst>
            <a:ahLst/>
            <a:cxnLst>
              <a:cxn ang="0">
                <a:pos x="T0" y="T1"/>
              </a:cxn>
              <a:cxn ang="0">
                <a:pos x="T2" y="T3"/>
              </a:cxn>
              <a:cxn ang="0">
                <a:pos x="T4" y="T5"/>
              </a:cxn>
              <a:cxn ang="0">
                <a:pos x="T6" y="T7"/>
              </a:cxn>
            </a:cxnLst>
            <a:rect l="0" t="0" r="r" b="b"/>
            <a:pathLst>
              <a:path w="43" h="47">
                <a:moveTo>
                  <a:pt x="43" y="45"/>
                </a:moveTo>
                <a:lnTo>
                  <a:pt x="23" y="0"/>
                </a:lnTo>
                <a:lnTo>
                  <a:pt x="0" y="47"/>
                </a:lnTo>
                <a:lnTo>
                  <a:pt x="43"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21" name="Freeform 115">
            <a:extLst>
              <a:ext uri="{FF2B5EF4-FFF2-40B4-BE49-F238E27FC236}">
                <a16:creationId xmlns:a16="http://schemas.microsoft.com/office/drawing/2014/main" id="{EC64783F-7575-3476-0A3B-7BED2CD0407F}"/>
              </a:ext>
            </a:extLst>
          </p:cNvPr>
          <p:cNvSpPr>
            <a:spLocks/>
          </p:cNvSpPr>
          <p:nvPr/>
        </p:nvSpPr>
        <p:spPr bwMode="auto">
          <a:xfrm>
            <a:off x="4964451" y="3722551"/>
            <a:ext cx="66675" cy="74613"/>
          </a:xfrm>
          <a:custGeom>
            <a:avLst/>
            <a:gdLst>
              <a:gd name="T0" fmla="*/ 42 w 42"/>
              <a:gd name="T1" fmla="*/ 45 h 47"/>
              <a:gd name="T2" fmla="*/ 22 w 42"/>
              <a:gd name="T3" fmla="*/ 0 h 47"/>
              <a:gd name="T4" fmla="*/ 0 w 42"/>
              <a:gd name="T5" fmla="*/ 47 h 47"/>
              <a:gd name="T6" fmla="*/ 42 w 42"/>
              <a:gd name="T7" fmla="*/ 45 h 47"/>
            </a:gdLst>
            <a:ahLst/>
            <a:cxnLst>
              <a:cxn ang="0">
                <a:pos x="T0" y="T1"/>
              </a:cxn>
              <a:cxn ang="0">
                <a:pos x="T2" y="T3"/>
              </a:cxn>
              <a:cxn ang="0">
                <a:pos x="T4" y="T5"/>
              </a:cxn>
              <a:cxn ang="0">
                <a:pos x="T6" y="T7"/>
              </a:cxn>
            </a:cxnLst>
            <a:rect l="0" t="0" r="r" b="b"/>
            <a:pathLst>
              <a:path w="42" h="47">
                <a:moveTo>
                  <a:pt x="42" y="45"/>
                </a:moveTo>
                <a:lnTo>
                  <a:pt x="22" y="0"/>
                </a:lnTo>
                <a:lnTo>
                  <a:pt x="0" y="47"/>
                </a:lnTo>
                <a:lnTo>
                  <a:pt x="42"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22" name="Freeform 116">
            <a:extLst>
              <a:ext uri="{FF2B5EF4-FFF2-40B4-BE49-F238E27FC236}">
                <a16:creationId xmlns:a16="http://schemas.microsoft.com/office/drawing/2014/main" id="{04575D97-5A3F-DFFF-AA08-1D65B9A6653F}"/>
              </a:ext>
            </a:extLst>
          </p:cNvPr>
          <p:cNvSpPr>
            <a:spLocks/>
          </p:cNvSpPr>
          <p:nvPr/>
        </p:nvSpPr>
        <p:spPr bwMode="auto">
          <a:xfrm>
            <a:off x="4983501" y="3722551"/>
            <a:ext cx="66675" cy="74613"/>
          </a:xfrm>
          <a:custGeom>
            <a:avLst/>
            <a:gdLst>
              <a:gd name="T0" fmla="*/ 42 w 42"/>
              <a:gd name="T1" fmla="*/ 45 h 47"/>
              <a:gd name="T2" fmla="*/ 22 w 42"/>
              <a:gd name="T3" fmla="*/ 0 h 47"/>
              <a:gd name="T4" fmla="*/ 0 w 42"/>
              <a:gd name="T5" fmla="*/ 47 h 47"/>
              <a:gd name="T6" fmla="*/ 42 w 42"/>
              <a:gd name="T7" fmla="*/ 45 h 47"/>
            </a:gdLst>
            <a:ahLst/>
            <a:cxnLst>
              <a:cxn ang="0">
                <a:pos x="T0" y="T1"/>
              </a:cxn>
              <a:cxn ang="0">
                <a:pos x="T2" y="T3"/>
              </a:cxn>
              <a:cxn ang="0">
                <a:pos x="T4" y="T5"/>
              </a:cxn>
              <a:cxn ang="0">
                <a:pos x="T6" y="T7"/>
              </a:cxn>
            </a:cxnLst>
            <a:rect l="0" t="0" r="r" b="b"/>
            <a:pathLst>
              <a:path w="42" h="47">
                <a:moveTo>
                  <a:pt x="42" y="45"/>
                </a:moveTo>
                <a:lnTo>
                  <a:pt x="22" y="0"/>
                </a:lnTo>
                <a:lnTo>
                  <a:pt x="0" y="47"/>
                </a:lnTo>
                <a:lnTo>
                  <a:pt x="42"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23" name="Freeform 117">
            <a:extLst>
              <a:ext uri="{FF2B5EF4-FFF2-40B4-BE49-F238E27FC236}">
                <a16:creationId xmlns:a16="http://schemas.microsoft.com/office/drawing/2014/main" id="{EC721BA6-0843-5E29-E71D-9BECB10AA962}"/>
              </a:ext>
            </a:extLst>
          </p:cNvPr>
          <p:cNvSpPr>
            <a:spLocks/>
          </p:cNvSpPr>
          <p:nvPr/>
        </p:nvSpPr>
        <p:spPr bwMode="auto">
          <a:xfrm>
            <a:off x="5015251" y="3722551"/>
            <a:ext cx="66675" cy="74613"/>
          </a:xfrm>
          <a:custGeom>
            <a:avLst/>
            <a:gdLst>
              <a:gd name="T0" fmla="*/ 42 w 42"/>
              <a:gd name="T1" fmla="*/ 45 h 47"/>
              <a:gd name="T2" fmla="*/ 20 w 42"/>
              <a:gd name="T3" fmla="*/ 0 h 47"/>
              <a:gd name="T4" fmla="*/ 0 w 42"/>
              <a:gd name="T5" fmla="*/ 47 h 47"/>
              <a:gd name="T6" fmla="*/ 42 w 42"/>
              <a:gd name="T7" fmla="*/ 45 h 47"/>
            </a:gdLst>
            <a:ahLst/>
            <a:cxnLst>
              <a:cxn ang="0">
                <a:pos x="T0" y="T1"/>
              </a:cxn>
              <a:cxn ang="0">
                <a:pos x="T2" y="T3"/>
              </a:cxn>
              <a:cxn ang="0">
                <a:pos x="T4" y="T5"/>
              </a:cxn>
              <a:cxn ang="0">
                <a:pos x="T6" y="T7"/>
              </a:cxn>
            </a:cxnLst>
            <a:rect l="0" t="0" r="r" b="b"/>
            <a:pathLst>
              <a:path w="42" h="47">
                <a:moveTo>
                  <a:pt x="42" y="45"/>
                </a:moveTo>
                <a:lnTo>
                  <a:pt x="20" y="0"/>
                </a:lnTo>
                <a:lnTo>
                  <a:pt x="0" y="47"/>
                </a:lnTo>
                <a:lnTo>
                  <a:pt x="42" y="45"/>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24" name="Freeform 118">
            <a:extLst>
              <a:ext uri="{FF2B5EF4-FFF2-40B4-BE49-F238E27FC236}">
                <a16:creationId xmlns:a16="http://schemas.microsoft.com/office/drawing/2014/main" id="{DD51BF18-0ADC-1E56-111F-F8478BD3FD20}"/>
              </a:ext>
            </a:extLst>
          </p:cNvPr>
          <p:cNvSpPr>
            <a:spLocks/>
          </p:cNvSpPr>
          <p:nvPr/>
        </p:nvSpPr>
        <p:spPr bwMode="auto">
          <a:xfrm>
            <a:off x="5062876" y="3747951"/>
            <a:ext cx="66675" cy="74613"/>
          </a:xfrm>
          <a:custGeom>
            <a:avLst/>
            <a:gdLst>
              <a:gd name="T0" fmla="*/ 42 w 42"/>
              <a:gd name="T1" fmla="*/ 47 h 47"/>
              <a:gd name="T2" fmla="*/ 22 w 42"/>
              <a:gd name="T3" fmla="*/ 0 h 47"/>
              <a:gd name="T4" fmla="*/ 0 w 42"/>
              <a:gd name="T5" fmla="*/ 47 h 47"/>
              <a:gd name="T6" fmla="*/ 42 w 42"/>
              <a:gd name="T7" fmla="*/ 47 h 47"/>
            </a:gdLst>
            <a:ahLst/>
            <a:cxnLst>
              <a:cxn ang="0">
                <a:pos x="T0" y="T1"/>
              </a:cxn>
              <a:cxn ang="0">
                <a:pos x="T2" y="T3"/>
              </a:cxn>
              <a:cxn ang="0">
                <a:pos x="T4" y="T5"/>
              </a:cxn>
              <a:cxn ang="0">
                <a:pos x="T6" y="T7"/>
              </a:cxn>
            </a:cxnLst>
            <a:rect l="0" t="0" r="r" b="b"/>
            <a:pathLst>
              <a:path w="42" h="47">
                <a:moveTo>
                  <a:pt x="42" y="47"/>
                </a:moveTo>
                <a:lnTo>
                  <a:pt x="22" y="0"/>
                </a:lnTo>
                <a:lnTo>
                  <a:pt x="0" y="47"/>
                </a:lnTo>
                <a:lnTo>
                  <a:pt x="42" y="47"/>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25" name="Freeform 119">
            <a:extLst>
              <a:ext uri="{FF2B5EF4-FFF2-40B4-BE49-F238E27FC236}">
                <a16:creationId xmlns:a16="http://schemas.microsoft.com/office/drawing/2014/main" id="{78C78EE7-8B22-226B-087D-D3FF3C91ABB9}"/>
              </a:ext>
            </a:extLst>
          </p:cNvPr>
          <p:cNvSpPr>
            <a:spLocks/>
          </p:cNvSpPr>
          <p:nvPr/>
        </p:nvSpPr>
        <p:spPr bwMode="auto">
          <a:xfrm>
            <a:off x="5094626" y="3747951"/>
            <a:ext cx="66675" cy="74613"/>
          </a:xfrm>
          <a:custGeom>
            <a:avLst/>
            <a:gdLst>
              <a:gd name="T0" fmla="*/ 42 w 42"/>
              <a:gd name="T1" fmla="*/ 47 h 47"/>
              <a:gd name="T2" fmla="*/ 22 w 42"/>
              <a:gd name="T3" fmla="*/ 0 h 47"/>
              <a:gd name="T4" fmla="*/ 0 w 42"/>
              <a:gd name="T5" fmla="*/ 47 h 47"/>
              <a:gd name="T6" fmla="*/ 42 w 42"/>
              <a:gd name="T7" fmla="*/ 47 h 47"/>
            </a:gdLst>
            <a:ahLst/>
            <a:cxnLst>
              <a:cxn ang="0">
                <a:pos x="T0" y="T1"/>
              </a:cxn>
              <a:cxn ang="0">
                <a:pos x="T2" y="T3"/>
              </a:cxn>
              <a:cxn ang="0">
                <a:pos x="T4" y="T5"/>
              </a:cxn>
              <a:cxn ang="0">
                <a:pos x="T6" y="T7"/>
              </a:cxn>
            </a:cxnLst>
            <a:rect l="0" t="0" r="r" b="b"/>
            <a:pathLst>
              <a:path w="42" h="47">
                <a:moveTo>
                  <a:pt x="42" y="47"/>
                </a:moveTo>
                <a:lnTo>
                  <a:pt x="22" y="0"/>
                </a:lnTo>
                <a:lnTo>
                  <a:pt x="0" y="47"/>
                </a:lnTo>
                <a:lnTo>
                  <a:pt x="42" y="47"/>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26" name="Freeform 120">
            <a:extLst>
              <a:ext uri="{FF2B5EF4-FFF2-40B4-BE49-F238E27FC236}">
                <a16:creationId xmlns:a16="http://schemas.microsoft.com/office/drawing/2014/main" id="{D50BDD3E-193F-7952-E44D-524538423AFD}"/>
              </a:ext>
            </a:extLst>
          </p:cNvPr>
          <p:cNvSpPr>
            <a:spLocks/>
          </p:cNvSpPr>
          <p:nvPr/>
        </p:nvSpPr>
        <p:spPr bwMode="auto">
          <a:xfrm>
            <a:off x="5107326" y="3747951"/>
            <a:ext cx="66675" cy="74613"/>
          </a:xfrm>
          <a:custGeom>
            <a:avLst/>
            <a:gdLst>
              <a:gd name="T0" fmla="*/ 42 w 42"/>
              <a:gd name="T1" fmla="*/ 47 h 47"/>
              <a:gd name="T2" fmla="*/ 20 w 42"/>
              <a:gd name="T3" fmla="*/ 0 h 47"/>
              <a:gd name="T4" fmla="*/ 0 w 42"/>
              <a:gd name="T5" fmla="*/ 47 h 47"/>
              <a:gd name="T6" fmla="*/ 42 w 42"/>
              <a:gd name="T7" fmla="*/ 47 h 47"/>
            </a:gdLst>
            <a:ahLst/>
            <a:cxnLst>
              <a:cxn ang="0">
                <a:pos x="T0" y="T1"/>
              </a:cxn>
              <a:cxn ang="0">
                <a:pos x="T2" y="T3"/>
              </a:cxn>
              <a:cxn ang="0">
                <a:pos x="T4" y="T5"/>
              </a:cxn>
              <a:cxn ang="0">
                <a:pos x="T6" y="T7"/>
              </a:cxn>
            </a:cxnLst>
            <a:rect l="0" t="0" r="r" b="b"/>
            <a:pathLst>
              <a:path w="42" h="47">
                <a:moveTo>
                  <a:pt x="42" y="47"/>
                </a:moveTo>
                <a:lnTo>
                  <a:pt x="20" y="0"/>
                </a:lnTo>
                <a:lnTo>
                  <a:pt x="0" y="47"/>
                </a:lnTo>
                <a:lnTo>
                  <a:pt x="42" y="47"/>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27" name="Freeform 121">
            <a:extLst>
              <a:ext uri="{FF2B5EF4-FFF2-40B4-BE49-F238E27FC236}">
                <a16:creationId xmlns:a16="http://schemas.microsoft.com/office/drawing/2014/main" id="{E56FC737-41B1-039C-3E7D-40FF2F35155F}"/>
              </a:ext>
            </a:extLst>
          </p:cNvPr>
          <p:cNvSpPr>
            <a:spLocks/>
          </p:cNvSpPr>
          <p:nvPr/>
        </p:nvSpPr>
        <p:spPr bwMode="auto">
          <a:xfrm>
            <a:off x="5135901" y="3747951"/>
            <a:ext cx="66675" cy="74613"/>
          </a:xfrm>
          <a:custGeom>
            <a:avLst/>
            <a:gdLst>
              <a:gd name="T0" fmla="*/ 42 w 42"/>
              <a:gd name="T1" fmla="*/ 47 h 47"/>
              <a:gd name="T2" fmla="*/ 20 w 42"/>
              <a:gd name="T3" fmla="*/ 0 h 47"/>
              <a:gd name="T4" fmla="*/ 0 w 42"/>
              <a:gd name="T5" fmla="*/ 47 h 47"/>
              <a:gd name="T6" fmla="*/ 42 w 42"/>
              <a:gd name="T7" fmla="*/ 47 h 47"/>
            </a:gdLst>
            <a:ahLst/>
            <a:cxnLst>
              <a:cxn ang="0">
                <a:pos x="T0" y="T1"/>
              </a:cxn>
              <a:cxn ang="0">
                <a:pos x="T2" y="T3"/>
              </a:cxn>
              <a:cxn ang="0">
                <a:pos x="T4" y="T5"/>
              </a:cxn>
              <a:cxn ang="0">
                <a:pos x="T6" y="T7"/>
              </a:cxn>
            </a:cxnLst>
            <a:rect l="0" t="0" r="r" b="b"/>
            <a:pathLst>
              <a:path w="42" h="47">
                <a:moveTo>
                  <a:pt x="42" y="47"/>
                </a:moveTo>
                <a:lnTo>
                  <a:pt x="20" y="0"/>
                </a:lnTo>
                <a:lnTo>
                  <a:pt x="0" y="47"/>
                </a:lnTo>
                <a:lnTo>
                  <a:pt x="42" y="47"/>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28" name="Freeform 122">
            <a:extLst>
              <a:ext uri="{FF2B5EF4-FFF2-40B4-BE49-F238E27FC236}">
                <a16:creationId xmlns:a16="http://schemas.microsoft.com/office/drawing/2014/main" id="{C7B0CEE7-368B-27F0-271D-E9D88EF5AE67}"/>
              </a:ext>
            </a:extLst>
          </p:cNvPr>
          <p:cNvSpPr>
            <a:spLocks/>
          </p:cNvSpPr>
          <p:nvPr/>
        </p:nvSpPr>
        <p:spPr bwMode="auto">
          <a:xfrm>
            <a:off x="5161301" y="3747951"/>
            <a:ext cx="68262" cy="74613"/>
          </a:xfrm>
          <a:custGeom>
            <a:avLst/>
            <a:gdLst>
              <a:gd name="T0" fmla="*/ 43 w 43"/>
              <a:gd name="T1" fmla="*/ 47 h 47"/>
              <a:gd name="T2" fmla="*/ 20 w 43"/>
              <a:gd name="T3" fmla="*/ 0 h 47"/>
              <a:gd name="T4" fmla="*/ 0 w 43"/>
              <a:gd name="T5" fmla="*/ 47 h 47"/>
              <a:gd name="T6" fmla="*/ 43 w 43"/>
              <a:gd name="T7" fmla="*/ 47 h 47"/>
            </a:gdLst>
            <a:ahLst/>
            <a:cxnLst>
              <a:cxn ang="0">
                <a:pos x="T0" y="T1"/>
              </a:cxn>
              <a:cxn ang="0">
                <a:pos x="T2" y="T3"/>
              </a:cxn>
              <a:cxn ang="0">
                <a:pos x="T4" y="T5"/>
              </a:cxn>
              <a:cxn ang="0">
                <a:pos x="T6" y="T7"/>
              </a:cxn>
            </a:cxnLst>
            <a:rect l="0" t="0" r="r" b="b"/>
            <a:pathLst>
              <a:path w="43" h="47">
                <a:moveTo>
                  <a:pt x="43" y="47"/>
                </a:moveTo>
                <a:lnTo>
                  <a:pt x="20" y="0"/>
                </a:lnTo>
                <a:lnTo>
                  <a:pt x="0" y="47"/>
                </a:lnTo>
                <a:lnTo>
                  <a:pt x="43" y="47"/>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29" name="Freeform 123">
            <a:extLst>
              <a:ext uri="{FF2B5EF4-FFF2-40B4-BE49-F238E27FC236}">
                <a16:creationId xmlns:a16="http://schemas.microsoft.com/office/drawing/2014/main" id="{4E6B54A5-F44A-6154-DFCC-C2AC6DEE7AF9}"/>
              </a:ext>
            </a:extLst>
          </p:cNvPr>
          <p:cNvSpPr>
            <a:spLocks/>
          </p:cNvSpPr>
          <p:nvPr/>
        </p:nvSpPr>
        <p:spPr bwMode="auto">
          <a:xfrm>
            <a:off x="5186701" y="3747951"/>
            <a:ext cx="68262" cy="74613"/>
          </a:xfrm>
          <a:custGeom>
            <a:avLst/>
            <a:gdLst>
              <a:gd name="T0" fmla="*/ 43 w 43"/>
              <a:gd name="T1" fmla="*/ 47 h 47"/>
              <a:gd name="T2" fmla="*/ 23 w 43"/>
              <a:gd name="T3" fmla="*/ 0 h 47"/>
              <a:gd name="T4" fmla="*/ 0 w 43"/>
              <a:gd name="T5" fmla="*/ 47 h 47"/>
              <a:gd name="T6" fmla="*/ 43 w 43"/>
              <a:gd name="T7" fmla="*/ 47 h 47"/>
            </a:gdLst>
            <a:ahLst/>
            <a:cxnLst>
              <a:cxn ang="0">
                <a:pos x="T0" y="T1"/>
              </a:cxn>
              <a:cxn ang="0">
                <a:pos x="T2" y="T3"/>
              </a:cxn>
              <a:cxn ang="0">
                <a:pos x="T4" y="T5"/>
              </a:cxn>
              <a:cxn ang="0">
                <a:pos x="T6" y="T7"/>
              </a:cxn>
            </a:cxnLst>
            <a:rect l="0" t="0" r="r" b="b"/>
            <a:pathLst>
              <a:path w="43" h="47">
                <a:moveTo>
                  <a:pt x="43" y="47"/>
                </a:moveTo>
                <a:lnTo>
                  <a:pt x="23" y="0"/>
                </a:lnTo>
                <a:lnTo>
                  <a:pt x="0" y="47"/>
                </a:lnTo>
                <a:lnTo>
                  <a:pt x="43" y="47"/>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30" name="Freeform 124">
            <a:extLst>
              <a:ext uri="{FF2B5EF4-FFF2-40B4-BE49-F238E27FC236}">
                <a16:creationId xmlns:a16="http://schemas.microsoft.com/office/drawing/2014/main" id="{EF576222-72F9-62CE-9BA8-6CB52701DBFB}"/>
              </a:ext>
            </a:extLst>
          </p:cNvPr>
          <p:cNvSpPr>
            <a:spLocks/>
          </p:cNvSpPr>
          <p:nvPr/>
        </p:nvSpPr>
        <p:spPr bwMode="auto">
          <a:xfrm>
            <a:off x="5205751" y="3747951"/>
            <a:ext cx="68262" cy="74613"/>
          </a:xfrm>
          <a:custGeom>
            <a:avLst/>
            <a:gdLst>
              <a:gd name="T0" fmla="*/ 43 w 43"/>
              <a:gd name="T1" fmla="*/ 47 h 47"/>
              <a:gd name="T2" fmla="*/ 23 w 43"/>
              <a:gd name="T3" fmla="*/ 0 h 47"/>
              <a:gd name="T4" fmla="*/ 0 w 43"/>
              <a:gd name="T5" fmla="*/ 47 h 47"/>
              <a:gd name="T6" fmla="*/ 43 w 43"/>
              <a:gd name="T7" fmla="*/ 47 h 47"/>
            </a:gdLst>
            <a:ahLst/>
            <a:cxnLst>
              <a:cxn ang="0">
                <a:pos x="T0" y="T1"/>
              </a:cxn>
              <a:cxn ang="0">
                <a:pos x="T2" y="T3"/>
              </a:cxn>
              <a:cxn ang="0">
                <a:pos x="T4" y="T5"/>
              </a:cxn>
              <a:cxn ang="0">
                <a:pos x="T6" y="T7"/>
              </a:cxn>
            </a:cxnLst>
            <a:rect l="0" t="0" r="r" b="b"/>
            <a:pathLst>
              <a:path w="43" h="47">
                <a:moveTo>
                  <a:pt x="43" y="47"/>
                </a:moveTo>
                <a:lnTo>
                  <a:pt x="23" y="0"/>
                </a:lnTo>
                <a:lnTo>
                  <a:pt x="0" y="47"/>
                </a:lnTo>
                <a:lnTo>
                  <a:pt x="43" y="47"/>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31" name="Freeform 125">
            <a:extLst>
              <a:ext uri="{FF2B5EF4-FFF2-40B4-BE49-F238E27FC236}">
                <a16:creationId xmlns:a16="http://schemas.microsoft.com/office/drawing/2014/main" id="{A3B28C68-6B51-DEFE-A328-B1014E7E1EE3}"/>
              </a:ext>
            </a:extLst>
          </p:cNvPr>
          <p:cNvSpPr>
            <a:spLocks/>
          </p:cNvSpPr>
          <p:nvPr/>
        </p:nvSpPr>
        <p:spPr bwMode="auto">
          <a:xfrm>
            <a:off x="5220038" y="3747951"/>
            <a:ext cx="66675" cy="74613"/>
          </a:xfrm>
          <a:custGeom>
            <a:avLst/>
            <a:gdLst>
              <a:gd name="T0" fmla="*/ 42 w 42"/>
              <a:gd name="T1" fmla="*/ 47 h 47"/>
              <a:gd name="T2" fmla="*/ 22 w 42"/>
              <a:gd name="T3" fmla="*/ 0 h 47"/>
              <a:gd name="T4" fmla="*/ 0 w 42"/>
              <a:gd name="T5" fmla="*/ 47 h 47"/>
              <a:gd name="T6" fmla="*/ 42 w 42"/>
              <a:gd name="T7" fmla="*/ 47 h 47"/>
            </a:gdLst>
            <a:ahLst/>
            <a:cxnLst>
              <a:cxn ang="0">
                <a:pos x="T0" y="T1"/>
              </a:cxn>
              <a:cxn ang="0">
                <a:pos x="T2" y="T3"/>
              </a:cxn>
              <a:cxn ang="0">
                <a:pos x="T4" y="T5"/>
              </a:cxn>
              <a:cxn ang="0">
                <a:pos x="T6" y="T7"/>
              </a:cxn>
            </a:cxnLst>
            <a:rect l="0" t="0" r="r" b="b"/>
            <a:pathLst>
              <a:path w="42" h="47">
                <a:moveTo>
                  <a:pt x="42" y="47"/>
                </a:moveTo>
                <a:lnTo>
                  <a:pt x="22" y="0"/>
                </a:lnTo>
                <a:lnTo>
                  <a:pt x="0" y="47"/>
                </a:lnTo>
                <a:lnTo>
                  <a:pt x="42" y="47"/>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32" name="Freeform 126">
            <a:extLst>
              <a:ext uri="{FF2B5EF4-FFF2-40B4-BE49-F238E27FC236}">
                <a16:creationId xmlns:a16="http://schemas.microsoft.com/office/drawing/2014/main" id="{E0AD26B8-7D8A-C289-06E1-4279018CABF5}"/>
              </a:ext>
            </a:extLst>
          </p:cNvPr>
          <p:cNvSpPr>
            <a:spLocks/>
          </p:cNvSpPr>
          <p:nvPr/>
        </p:nvSpPr>
        <p:spPr bwMode="auto">
          <a:xfrm>
            <a:off x="5235913" y="3747951"/>
            <a:ext cx="66675" cy="74613"/>
          </a:xfrm>
          <a:custGeom>
            <a:avLst/>
            <a:gdLst>
              <a:gd name="T0" fmla="*/ 42 w 42"/>
              <a:gd name="T1" fmla="*/ 47 h 47"/>
              <a:gd name="T2" fmla="*/ 20 w 42"/>
              <a:gd name="T3" fmla="*/ 0 h 47"/>
              <a:gd name="T4" fmla="*/ 0 w 42"/>
              <a:gd name="T5" fmla="*/ 47 h 47"/>
              <a:gd name="T6" fmla="*/ 42 w 42"/>
              <a:gd name="T7" fmla="*/ 47 h 47"/>
            </a:gdLst>
            <a:ahLst/>
            <a:cxnLst>
              <a:cxn ang="0">
                <a:pos x="T0" y="T1"/>
              </a:cxn>
              <a:cxn ang="0">
                <a:pos x="T2" y="T3"/>
              </a:cxn>
              <a:cxn ang="0">
                <a:pos x="T4" y="T5"/>
              </a:cxn>
              <a:cxn ang="0">
                <a:pos x="T6" y="T7"/>
              </a:cxn>
            </a:cxnLst>
            <a:rect l="0" t="0" r="r" b="b"/>
            <a:pathLst>
              <a:path w="42" h="47">
                <a:moveTo>
                  <a:pt x="42" y="47"/>
                </a:moveTo>
                <a:lnTo>
                  <a:pt x="20" y="0"/>
                </a:lnTo>
                <a:lnTo>
                  <a:pt x="0" y="47"/>
                </a:lnTo>
                <a:lnTo>
                  <a:pt x="42" y="47"/>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33" name="Freeform 127">
            <a:extLst>
              <a:ext uri="{FF2B5EF4-FFF2-40B4-BE49-F238E27FC236}">
                <a16:creationId xmlns:a16="http://schemas.microsoft.com/office/drawing/2014/main" id="{70775D05-0495-1A26-FB11-6188DE7624CE}"/>
              </a:ext>
            </a:extLst>
          </p:cNvPr>
          <p:cNvSpPr>
            <a:spLocks/>
          </p:cNvSpPr>
          <p:nvPr/>
        </p:nvSpPr>
        <p:spPr bwMode="auto">
          <a:xfrm>
            <a:off x="5261313" y="3747951"/>
            <a:ext cx="66675" cy="74613"/>
          </a:xfrm>
          <a:custGeom>
            <a:avLst/>
            <a:gdLst>
              <a:gd name="T0" fmla="*/ 42 w 42"/>
              <a:gd name="T1" fmla="*/ 47 h 47"/>
              <a:gd name="T2" fmla="*/ 20 w 42"/>
              <a:gd name="T3" fmla="*/ 0 h 47"/>
              <a:gd name="T4" fmla="*/ 0 w 42"/>
              <a:gd name="T5" fmla="*/ 47 h 47"/>
              <a:gd name="T6" fmla="*/ 42 w 42"/>
              <a:gd name="T7" fmla="*/ 47 h 47"/>
            </a:gdLst>
            <a:ahLst/>
            <a:cxnLst>
              <a:cxn ang="0">
                <a:pos x="T0" y="T1"/>
              </a:cxn>
              <a:cxn ang="0">
                <a:pos x="T2" y="T3"/>
              </a:cxn>
              <a:cxn ang="0">
                <a:pos x="T4" y="T5"/>
              </a:cxn>
              <a:cxn ang="0">
                <a:pos x="T6" y="T7"/>
              </a:cxn>
            </a:cxnLst>
            <a:rect l="0" t="0" r="r" b="b"/>
            <a:pathLst>
              <a:path w="42" h="47">
                <a:moveTo>
                  <a:pt x="42" y="47"/>
                </a:moveTo>
                <a:lnTo>
                  <a:pt x="20" y="0"/>
                </a:lnTo>
                <a:lnTo>
                  <a:pt x="0" y="47"/>
                </a:lnTo>
                <a:lnTo>
                  <a:pt x="42" y="47"/>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34" name="Freeform 128">
            <a:extLst>
              <a:ext uri="{FF2B5EF4-FFF2-40B4-BE49-F238E27FC236}">
                <a16:creationId xmlns:a16="http://schemas.microsoft.com/office/drawing/2014/main" id="{56DF7621-C72E-990C-C050-E94E5A74648D}"/>
              </a:ext>
            </a:extLst>
          </p:cNvPr>
          <p:cNvSpPr>
            <a:spLocks/>
          </p:cNvSpPr>
          <p:nvPr/>
        </p:nvSpPr>
        <p:spPr bwMode="auto">
          <a:xfrm>
            <a:off x="1300501" y="2625588"/>
            <a:ext cx="3992562" cy="1171575"/>
          </a:xfrm>
          <a:custGeom>
            <a:avLst/>
            <a:gdLst>
              <a:gd name="T0" fmla="*/ 22 w 2515"/>
              <a:gd name="T1" fmla="*/ 0 h 738"/>
              <a:gd name="T2" fmla="*/ 38 w 2515"/>
              <a:gd name="T3" fmla="*/ 14 h 738"/>
              <a:gd name="T4" fmla="*/ 48 w 2515"/>
              <a:gd name="T5" fmla="*/ 25 h 738"/>
              <a:gd name="T6" fmla="*/ 68 w 2515"/>
              <a:gd name="T7" fmla="*/ 41 h 738"/>
              <a:gd name="T8" fmla="*/ 82 w 2515"/>
              <a:gd name="T9" fmla="*/ 63 h 738"/>
              <a:gd name="T10" fmla="*/ 95 w 2515"/>
              <a:gd name="T11" fmla="*/ 134 h 738"/>
              <a:gd name="T12" fmla="*/ 115 w 2515"/>
              <a:gd name="T13" fmla="*/ 188 h 738"/>
              <a:gd name="T14" fmla="*/ 149 w 2515"/>
              <a:gd name="T15" fmla="*/ 202 h 738"/>
              <a:gd name="T16" fmla="*/ 163 w 2515"/>
              <a:gd name="T17" fmla="*/ 210 h 738"/>
              <a:gd name="T18" fmla="*/ 177 w 2515"/>
              <a:gd name="T19" fmla="*/ 227 h 738"/>
              <a:gd name="T20" fmla="*/ 187 w 2515"/>
              <a:gd name="T21" fmla="*/ 241 h 738"/>
              <a:gd name="T22" fmla="*/ 187 w 2515"/>
              <a:gd name="T23" fmla="*/ 301 h 738"/>
              <a:gd name="T24" fmla="*/ 207 w 2515"/>
              <a:gd name="T25" fmla="*/ 316 h 738"/>
              <a:gd name="T26" fmla="*/ 229 w 2515"/>
              <a:gd name="T27" fmla="*/ 324 h 738"/>
              <a:gd name="T28" fmla="*/ 245 w 2515"/>
              <a:gd name="T29" fmla="*/ 332 h 738"/>
              <a:gd name="T30" fmla="*/ 265 w 2515"/>
              <a:gd name="T31" fmla="*/ 338 h 738"/>
              <a:gd name="T32" fmla="*/ 279 w 2515"/>
              <a:gd name="T33" fmla="*/ 362 h 738"/>
              <a:gd name="T34" fmla="*/ 288 w 2515"/>
              <a:gd name="T35" fmla="*/ 382 h 738"/>
              <a:gd name="T36" fmla="*/ 294 w 2515"/>
              <a:gd name="T37" fmla="*/ 390 h 738"/>
              <a:gd name="T38" fmla="*/ 320 w 2515"/>
              <a:gd name="T39" fmla="*/ 390 h 738"/>
              <a:gd name="T40" fmla="*/ 344 w 2515"/>
              <a:gd name="T41" fmla="*/ 400 h 738"/>
              <a:gd name="T42" fmla="*/ 376 w 2515"/>
              <a:gd name="T43" fmla="*/ 406 h 738"/>
              <a:gd name="T44" fmla="*/ 376 w 2515"/>
              <a:gd name="T45" fmla="*/ 437 h 738"/>
              <a:gd name="T46" fmla="*/ 390 w 2515"/>
              <a:gd name="T47" fmla="*/ 443 h 738"/>
              <a:gd name="T48" fmla="*/ 402 w 2515"/>
              <a:gd name="T49" fmla="*/ 455 h 738"/>
              <a:gd name="T50" fmla="*/ 432 w 2515"/>
              <a:gd name="T51" fmla="*/ 461 h 738"/>
              <a:gd name="T52" fmla="*/ 446 w 2515"/>
              <a:gd name="T53" fmla="*/ 469 h 738"/>
              <a:gd name="T54" fmla="*/ 478 w 2515"/>
              <a:gd name="T55" fmla="*/ 477 h 738"/>
              <a:gd name="T56" fmla="*/ 511 w 2515"/>
              <a:gd name="T57" fmla="*/ 489 h 738"/>
              <a:gd name="T58" fmla="*/ 531 w 2515"/>
              <a:gd name="T59" fmla="*/ 511 h 738"/>
              <a:gd name="T60" fmla="*/ 569 w 2515"/>
              <a:gd name="T61" fmla="*/ 526 h 738"/>
              <a:gd name="T62" fmla="*/ 595 w 2515"/>
              <a:gd name="T63" fmla="*/ 534 h 738"/>
              <a:gd name="T64" fmla="*/ 629 w 2515"/>
              <a:gd name="T65" fmla="*/ 540 h 738"/>
              <a:gd name="T66" fmla="*/ 657 w 2515"/>
              <a:gd name="T67" fmla="*/ 550 h 738"/>
              <a:gd name="T68" fmla="*/ 688 w 2515"/>
              <a:gd name="T69" fmla="*/ 568 h 738"/>
              <a:gd name="T70" fmla="*/ 720 w 2515"/>
              <a:gd name="T71" fmla="*/ 578 h 738"/>
              <a:gd name="T72" fmla="*/ 746 w 2515"/>
              <a:gd name="T73" fmla="*/ 584 h 738"/>
              <a:gd name="T74" fmla="*/ 780 w 2515"/>
              <a:gd name="T75" fmla="*/ 596 h 738"/>
              <a:gd name="T76" fmla="*/ 810 w 2515"/>
              <a:gd name="T77" fmla="*/ 606 h 738"/>
              <a:gd name="T78" fmla="*/ 913 w 2515"/>
              <a:gd name="T79" fmla="*/ 619 h 738"/>
              <a:gd name="T80" fmla="*/ 939 w 2515"/>
              <a:gd name="T81" fmla="*/ 623 h 738"/>
              <a:gd name="T82" fmla="*/ 1029 w 2515"/>
              <a:gd name="T83" fmla="*/ 633 h 738"/>
              <a:gd name="T84" fmla="*/ 1102 w 2515"/>
              <a:gd name="T85" fmla="*/ 641 h 738"/>
              <a:gd name="T86" fmla="*/ 1248 w 2515"/>
              <a:gd name="T87" fmla="*/ 651 h 738"/>
              <a:gd name="T88" fmla="*/ 1307 w 2515"/>
              <a:gd name="T89" fmla="*/ 659 h 738"/>
              <a:gd name="T90" fmla="*/ 1407 w 2515"/>
              <a:gd name="T91" fmla="*/ 667 h 738"/>
              <a:gd name="T92" fmla="*/ 1580 w 2515"/>
              <a:gd name="T93" fmla="*/ 675 h 738"/>
              <a:gd name="T94" fmla="*/ 1723 w 2515"/>
              <a:gd name="T95" fmla="*/ 691 h 738"/>
              <a:gd name="T96" fmla="*/ 1799 w 2515"/>
              <a:gd name="T97" fmla="*/ 697 h 738"/>
              <a:gd name="T98" fmla="*/ 2046 w 2515"/>
              <a:gd name="T99" fmla="*/ 697 h 738"/>
              <a:gd name="T100" fmla="*/ 2123 w 2515"/>
              <a:gd name="T101" fmla="*/ 711 h 738"/>
              <a:gd name="T102" fmla="*/ 2390 w 2515"/>
              <a:gd name="T103" fmla="*/ 718 h 738"/>
              <a:gd name="T104" fmla="*/ 2515 w 2515"/>
              <a:gd name="T105" fmla="*/ 738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15" h="738">
                <a:moveTo>
                  <a:pt x="0" y="0"/>
                </a:moveTo>
                <a:lnTo>
                  <a:pt x="22" y="0"/>
                </a:lnTo>
                <a:lnTo>
                  <a:pt x="22" y="8"/>
                </a:lnTo>
                <a:lnTo>
                  <a:pt x="38" y="14"/>
                </a:lnTo>
                <a:lnTo>
                  <a:pt x="38" y="25"/>
                </a:lnTo>
                <a:lnTo>
                  <a:pt x="48" y="25"/>
                </a:lnTo>
                <a:lnTo>
                  <a:pt x="48" y="41"/>
                </a:lnTo>
                <a:lnTo>
                  <a:pt x="68" y="41"/>
                </a:lnTo>
                <a:lnTo>
                  <a:pt x="68" y="63"/>
                </a:lnTo>
                <a:lnTo>
                  <a:pt x="82" y="63"/>
                </a:lnTo>
                <a:lnTo>
                  <a:pt x="82" y="134"/>
                </a:lnTo>
                <a:lnTo>
                  <a:pt x="95" y="134"/>
                </a:lnTo>
                <a:lnTo>
                  <a:pt x="95" y="188"/>
                </a:lnTo>
                <a:lnTo>
                  <a:pt x="115" y="188"/>
                </a:lnTo>
                <a:lnTo>
                  <a:pt x="115" y="202"/>
                </a:lnTo>
                <a:lnTo>
                  <a:pt x="149" y="202"/>
                </a:lnTo>
                <a:lnTo>
                  <a:pt x="149" y="210"/>
                </a:lnTo>
                <a:lnTo>
                  <a:pt x="163" y="210"/>
                </a:lnTo>
                <a:lnTo>
                  <a:pt x="163" y="227"/>
                </a:lnTo>
                <a:lnTo>
                  <a:pt x="177" y="227"/>
                </a:lnTo>
                <a:lnTo>
                  <a:pt x="177" y="241"/>
                </a:lnTo>
                <a:lnTo>
                  <a:pt x="187" y="241"/>
                </a:lnTo>
                <a:lnTo>
                  <a:pt x="187" y="263"/>
                </a:lnTo>
                <a:lnTo>
                  <a:pt x="187" y="301"/>
                </a:lnTo>
                <a:lnTo>
                  <a:pt x="207" y="301"/>
                </a:lnTo>
                <a:lnTo>
                  <a:pt x="207" y="316"/>
                </a:lnTo>
                <a:lnTo>
                  <a:pt x="229" y="316"/>
                </a:lnTo>
                <a:lnTo>
                  <a:pt x="229" y="324"/>
                </a:lnTo>
                <a:lnTo>
                  <a:pt x="245" y="324"/>
                </a:lnTo>
                <a:lnTo>
                  <a:pt x="245" y="332"/>
                </a:lnTo>
                <a:lnTo>
                  <a:pt x="265" y="332"/>
                </a:lnTo>
                <a:lnTo>
                  <a:pt x="265" y="338"/>
                </a:lnTo>
                <a:lnTo>
                  <a:pt x="279" y="338"/>
                </a:lnTo>
                <a:lnTo>
                  <a:pt x="279" y="362"/>
                </a:lnTo>
                <a:lnTo>
                  <a:pt x="288" y="362"/>
                </a:lnTo>
                <a:lnTo>
                  <a:pt x="288" y="382"/>
                </a:lnTo>
                <a:lnTo>
                  <a:pt x="294" y="382"/>
                </a:lnTo>
                <a:lnTo>
                  <a:pt x="294" y="390"/>
                </a:lnTo>
                <a:lnTo>
                  <a:pt x="302" y="390"/>
                </a:lnTo>
                <a:lnTo>
                  <a:pt x="320" y="390"/>
                </a:lnTo>
                <a:lnTo>
                  <a:pt x="320" y="400"/>
                </a:lnTo>
                <a:lnTo>
                  <a:pt x="344" y="400"/>
                </a:lnTo>
                <a:lnTo>
                  <a:pt x="344" y="406"/>
                </a:lnTo>
                <a:lnTo>
                  <a:pt x="376" y="406"/>
                </a:lnTo>
                <a:lnTo>
                  <a:pt x="376" y="425"/>
                </a:lnTo>
                <a:lnTo>
                  <a:pt x="376" y="437"/>
                </a:lnTo>
                <a:lnTo>
                  <a:pt x="390" y="437"/>
                </a:lnTo>
                <a:lnTo>
                  <a:pt x="390" y="443"/>
                </a:lnTo>
                <a:lnTo>
                  <a:pt x="402" y="443"/>
                </a:lnTo>
                <a:lnTo>
                  <a:pt x="402" y="455"/>
                </a:lnTo>
                <a:lnTo>
                  <a:pt x="432" y="455"/>
                </a:lnTo>
                <a:lnTo>
                  <a:pt x="432" y="461"/>
                </a:lnTo>
                <a:lnTo>
                  <a:pt x="446" y="461"/>
                </a:lnTo>
                <a:lnTo>
                  <a:pt x="446" y="469"/>
                </a:lnTo>
                <a:lnTo>
                  <a:pt x="446" y="477"/>
                </a:lnTo>
                <a:lnTo>
                  <a:pt x="478" y="477"/>
                </a:lnTo>
                <a:lnTo>
                  <a:pt x="511" y="477"/>
                </a:lnTo>
                <a:lnTo>
                  <a:pt x="511" y="489"/>
                </a:lnTo>
                <a:lnTo>
                  <a:pt x="531" y="489"/>
                </a:lnTo>
                <a:lnTo>
                  <a:pt x="531" y="511"/>
                </a:lnTo>
                <a:lnTo>
                  <a:pt x="569" y="511"/>
                </a:lnTo>
                <a:lnTo>
                  <a:pt x="569" y="526"/>
                </a:lnTo>
                <a:lnTo>
                  <a:pt x="595" y="526"/>
                </a:lnTo>
                <a:lnTo>
                  <a:pt x="595" y="534"/>
                </a:lnTo>
                <a:lnTo>
                  <a:pt x="629" y="534"/>
                </a:lnTo>
                <a:lnTo>
                  <a:pt x="629" y="540"/>
                </a:lnTo>
                <a:lnTo>
                  <a:pt x="657" y="540"/>
                </a:lnTo>
                <a:lnTo>
                  <a:pt x="657" y="550"/>
                </a:lnTo>
                <a:lnTo>
                  <a:pt x="688" y="550"/>
                </a:lnTo>
                <a:lnTo>
                  <a:pt x="688" y="568"/>
                </a:lnTo>
                <a:lnTo>
                  <a:pt x="720" y="568"/>
                </a:lnTo>
                <a:lnTo>
                  <a:pt x="720" y="578"/>
                </a:lnTo>
                <a:lnTo>
                  <a:pt x="746" y="578"/>
                </a:lnTo>
                <a:lnTo>
                  <a:pt x="746" y="584"/>
                </a:lnTo>
                <a:lnTo>
                  <a:pt x="780" y="584"/>
                </a:lnTo>
                <a:lnTo>
                  <a:pt x="780" y="596"/>
                </a:lnTo>
                <a:lnTo>
                  <a:pt x="810" y="596"/>
                </a:lnTo>
                <a:lnTo>
                  <a:pt x="810" y="606"/>
                </a:lnTo>
                <a:lnTo>
                  <a:pt x="913" y="606"/>
                </a:lnTo>
                <a:lnTo>
                  <a:pt x="913" y="619"/>
                </a:lnTo>
                <a:lnTo>
                  <a:pt x="935" y="619"/>
                </a:lnTo>
                <a:lnTo>
                  <a:pt x="939" y="623"/>
                </a:lnTo>
                <a:lnTo>
                  <a:pt x="1029" y="623"/>
                </a:lnTo>
                <a:lnTo>
                  <a:pt x="1029" y="633"/>
                </a:lnTo>
                <a:lnTo>
                  <a:pt x="1102" y="633"/>
                </a:lnTo>
                <a:lnTo>
                  <a:pt x="1102" y="641"/>
                </a:lnTo>
                <a:lnTo>
                  <a:pt x="1248" y="641"/>
                </a:lnTo>
                <a:lnTo>
                  <a:pt x="1248" y="651"/>
                </a:lnTo>
                <a:lnTo>
                  <a:pt x="1307" y="651"/>
                </a:lnTo>
                <a:lnTo>
                  <a:pt x="1307" y="659"/>
                </a:lnTo>
                <a:lnTo>
                  <a:pt x="1407" y="659"/>
                </a:lnTo>
                <a:lnTo>
                  <a:pt x="1407" y="667"/>
                </a:lnTo>
                <a:lnTo>
                  <a:pt x="1580" y="667"/>
                </a:lnTo>
                <a:lnTo>
                  <a:pt x="1580" y="675"/>
                </a:lnTo>
                <a:lnTo>
                  <a:pt x="1723" y="675"/>
                </a:lnTo>
                <a:lnTo>
                  <a:pt x="1723" y="691"/>
                </a:lnTo>
                <a:lnTo>
                  <a:pt x="1805" y="691"/>
                </a:lnTo>
                <a:lnTo>
                  <a:pt x="1799" y="697"/>
                </a:lnTo>
                <a:lnTo>
                  <a:pt x="1990" y="697"/>
                </a:lnTo>
                <a:lnTo>
                  <a:pt x="2046" y="697"/>
                </a:lnTo>
                <a:lnTo>
                  <a:pt x="2046" y="711"/>
                </a:lnTo>
                <a:lnTo>
                  <a:pt x="2123" y="711"/>
                </a:lnTo>
                <a:lnTo>
                  <a:pt x="2131" y="718"/>
                </a:lnTo>
                <a:lnTo>
                  <a:pt x="2390" y="718"/>
                </a:lnTo>
                <a:lnTo>
                  <a:pt x="2390" y="738"/>
                </a:lnTo>
                <a:lnTo>
                  <a:pt x="2515" y="738"/>
                </a:lnTo>
              </a:path>
            </a:pathLst>
          </a:custGeom>
          <a:noFill/>
          <a:ln w="28575" cap="flat">
            <a:solidFill>
              <a:srgbClr val="E1471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aphicFrame>
        <p:nvGraphicFramePr>
          <p:cNvPr id="9335" name="Table 9335">
            <a:extLst>
              <a:ext uri="{FF2B5EF4-FFF2-40B4-BE49-F238E27FC236}">
                <a16:creationId xmlns:a16="http://schemas.microsoft.com/office/drawing/2014/main" id="{49922831-1E72-ADFA-CC4E-90ED5E3466B6}"/>
              </a:ext>
            </a:extLst>
          </p:cNvPr>
          <p:cNvGraphicFramePr>
            <a:graphicFrameLocks noGrp="1"/>
          </p:cNvGraphicFramePr>
          <p:nvPr>
            <p:extLst>
              <p:ext uri="{D42A27DB-BD31-4B8C-83A1-F6EECF244321}">
                <p14:modId xmlns:p14="http://schemas.microsoft.com/office/powerpoint/2010/main" val="2412636706"/>
              </p:ext>
            </p:extLst>
          </p:nvPr>
        </p:nvGraphicFramePr>
        <p:xfrm>
          <a:off x="2019910" y="1883909"/>
          <a:ext cx="3048000" cy="731520"/>
        </p:xfrm>
        <a:graphic>
          <a:graphicData uri="http://schemas.openxmlformats.org/drawingml/2006/table">
            <a:tbl>
              <a:tblPr firstRow="1" bandRow="1">
                <a:tableStyleId>{93296810-A885-4BE3-A3E7-6D5BEEA58F35}</a:tableStyleId>
              </a:tblPr>
              <a:tblGrid>
                <a:gridCol w="1063690">
                  <a:extLst>
                    <a:ext uri="{9D8B030D-6E8A-4147-A177-3AD203B41FA5}">
                      <a16:colId xmlns:a16="http://schemas.microsoft.com/office/drawing/2014/main" val="2447031885"/>
                    </a:ext>
                  </a:extLst>
                </a:gridCol>
                <a:gridCol w="491412">
                  <a:extLst>
                    <a:ext uri="{9D8B030D-6E8A-4147-A177-3AD203B41FA5}">
                      <a16:colId xmlns:a16="http://schemas.microsoft.com/office/drawing/2014/main" val="2921462599"/>
                    </a:ext>
                  </a:extLst>
                </a:gridCol>
                <a:gridCol w="465153">
                  <a:extLst>
                    <a:ext uri="{9D8B030D-6E8A-4147-A177-3AD203B41FA5}">
                      <a16:colId xmlns:a16="http://schemas.microsoft.com/office/drawing/2014/main" val="1776976744"/>
                    </a:ext>
                  </a:extLst>
                </a:gridCol>
                <a:gridCol w="1027745">
                  <a:extLst>
                    <a:ext uri="{9D8B030D-6E8A-4147-A177-3AD203B41FA5}">
                      <a16:colId xmlns:a16="http://schemas.microsoft.com/office/drawing/2014/main" val="2365799372"/>
                    </a:ext>
                  </a:extLst>
                </a:gridCol>
              </a:tblGrid>
              <a:tr h="201735">
                <a:tc>
                  <a:txBody>
                    <a:bodyPr/>
                    <a:lstStyle/>
                    <a:p>
                      <a:pPr algn="l"/>
                      <a:r>
                        <a:rPr lang="en-US" sz="1200" b="1" dirty="0">
                          <a:solidFill>
                            <a:schemeClr val="tx1"/>
                          </a:solidFill>
                        </a:rPr>
                        <a:t>Treatment Arm</a:t>
                      </a:r>
                    </a:p>
                  </a:txBody>
                  <a:tcPr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sz="1200" b="1" dirty="0">
                          <a:solidFill>
                            <a:schemeClr val="tx1"/>
                          </a:solidFill>
                        </a:rPr>
                        <a:t>Event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sz="1200" b="1" dirty="0">
                          <a:solidFill>
                            <a:schemeClr val="tx1"/>
                          </a:solidFill>
                        </a:rPr>
                        <a:t>Total</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sz="1200" b="1" dirty="0">
                          <a:solidFill>
                            <a:schemeClr val="tx1"/>
                          </a:solidFill>
                        </a:rPr>
                        <a:t>HR</a:t>
                      </a:r>
                      <a:br>
                        <a:rPr lang="en-US" sz="1200" b="1" dirty="0">
                          <a:solidFill>
                            <a:schemeClr val="tx1"/>
                          </a:solidFill>
                        </a:rPr>
                      </a:br>
                      <a:r>
                        <a:rPr lang="en-US" sz="1200" b="1" dirty="0">
                          <a:solidFill>
                            <a:schemeClr val="tx1"/>
                          </a:solidFill>
                        </a:rPr>
                        <a:t>(95% CI)</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628254923"/>
                  </a:ext>
                </a:extLst>
              </a:tr>
              <a:tr h="177132">
                <a:tc>
                  <a:txBody>
                    <a:bodyPr/>
                    <a:lstStyle/>
                    <a:p>
                      <a:pPr algn="l"/>
                      <a:r>
                        <a:rPr lang="en-US" sz="1200" b="0" dirty="0">
                          <a:solidFill>
                            <a:schemeClr val="bg1"/>
                          </a:solidFill>
                        </a:rPr>
                        <a:t>Pembrolizumab</a:t>
                      </a:r>
                    </a:p>
                  </a:txBody>
                  <a:tcPr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200" b="0" dirty="0">
                          <a:solidFill>
                            <a:schemeClr val="bg1"/>
                          </a:solidFill>
                        </a:rPr>
                        <a:t>228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200" b="0" dirty="0">
                          <a:solidFill>
                            <a:schemeClr val="bg1"/>
                          </a:solidFill>
                        </a:rPr>
                        <a:t>514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rowSpan="2">
                  <a:txBody>
                    <a:bodyPr/>
                    <a:lstStyle/>
                    <a:p>
                      <a:pPr algn="ctr"/>
                      <a:r>
                        <a:rPr lang="en-US" sz="1200" b="0" dirty="0">
                          <a:solidFill>
                            <a:schemeClr val="bg1"/>
                          </a:solidFill>
                        </a:rPr>
                        <a:t>0.61 </a:t>
                      </a:r>
                    </a:p>
                    <a:p>
                      <a:pPr algn="ctr"/>
                      <a:r>
                        <a:rPr lang="en-US" sz="1200" b="0" dirty="0">
                          <a:solidFill>
                            <a:schemeClr val="bg1"/>
                          </a:solidFill>
                        </a:rPr>
                        <a:t>(0.51-0.72)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421185567"/>
                  </a:ext>
                </a:extLst>
              </a:tr>
              <a:tr h="177132">
                <a:tc>
                  <a:txBody>
                    <a:bodyPr/>
                    <a:lstStyle/>
                    <a:p>
                      <a:pPr algn="l"/>
                      <a:r>
                        <a:rPr lang="en-US" sz="1200" b="0" dirty="0">
                          <a:solidFill>
                            <a:schemeClr val="bg1"/>
                          </a:solidFill>
                        </a:rPr>
                        <a:t>Placebo</a:t>
                      </a:r>
                    </a:p>
                  </a:txBody>
                  <a:tcPr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200" b="0" dirty="0">
                          <a:solidFill>
                            <a:schemeClr val="bg1"/>
                          </a:solidFill>
                        </a:rPr>
                        <a:t>304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200" b="0" dirty="0">
                          <a:solidFill>
                            <a:schemeClr val="bg1"/>
                          </a:solidFill>
                        </a:rPr>
                        <a:t>505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vMerge="1">
                  <a:txBody>
                    <a:bodyPr/>
                    <a:lstStyle/>
                    <a:p>
                      <a:pPr algn="ctr"/>
                      <a:endParaRPr lang="en-US" sz="1200" b="0" dirty="0">
                        <a:solidFill>
                          <a:schemeClr val="bg1"/>
                        </a:solidFill>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185497830"/>
                  </a:ext>
                </a:extLst>
              </a:tr>
            </a:tbl>
          </a:graphicData>
        </a:graphic>
      </p:graphicFrame>
      <p:graphicFrame>
        <p:nvGraphicFramePr>
          <p:cNvPr id="9338" name="Table 9338">
            <a:extLst>
              <a:ext uri="{FF2B5EF4-FFF2-40B4-BE49-F238E27FC236}">
                <a16:creationId xmlns:a16="http://schemas.microsoft.com/office/drawing/2014/main" id="{11F8F6D7-94AE-6371-4421-7558467E08A2}"/>
              </a:ext>
            </a:extLst>
          </p:cNvPr>
          <p:cNvGraphicFramePr>
            <a:graphicFrameLocks noGrp="1"/>
          </p:cNvGraphicFramePr>
          <p:nvPr>
            <p:extLst>
              <p:ext uri="{D42A27DB-BD31-4B8C-83A1-F6EECF244321}">
                <p14:modId xmlns:p14="http://schemas.microsoft.com/office/powerpoint/2010/main" val="4035687639"/>
              </p:ext>
            </p:extLst>
          </p:nvPr>
        </p:nvGraphicFramePr>
        <p:xfrm>
          <a:off x="338443" y="5094057"/>
          <a:ext cx="5899811" cy="523248"/>
        </p:xfrm>
        <a:graphic>
          <a:graphicData uri="http://schemas.openxmlformats.org/drawingml/2006/table">
            <a:tbl>
              <a:tblPr firstRow="1" bandRow="1">
                <a:tableStyleId>{93296810-A885-4BE3-A3E7-6D5BEEA58F35}</a:tableStyleId>
              </a:tblPr>
              <a:tblGrid>
                <a:gridCol w="877078">
                  <a:extLst>
                    <a:ext uri="{9D8B030D-6E8A-4147-A177-3AD203B41FA5}">
                      <a16:colId xmlns:a16="http://schemas.microsoft.com/office/drawing/2014/main" val="2696272069"/>
                    </a:ext>
                  </a:extLst>
                </a:gridCol>
                <a:gridCol w="437341">
                  <a:extLst>
                    <a:ext uri="{9D8B030D-6E8A-4147-A177-3AD203B41FA5}">
                      <a16:colId xmlns:a16="http://schemas.microsoft.com/office/drawing/2014/main" val="772386434"/>
                    </a:ext>
                  </a:extLst>
                </a:gridCol>
                <a:gridCol w="655056">
                  <a:extLst>
                    <a:ext uri="{9D8B030D-6E8A-4147-A177-3AD203B41FA5}">
                      <a16:colId xmlns:a16="http://schemas.microsoft.com/office/drawing/2014/main" val="1599434572"/>
                    </a:ext>
                  </a:extLst>
                </a:gridCol>
                <a:gridCol w="655056">
                  <a:extLst>
                    <a:ext uri="{9D8B030D-6E8A-4147-A177-3AD203B41FA5}">
                      <a16:colId xmlns:a16="http://schemas.microsoft.com/office/drawing/2014/main" val="2337869267"/>
                    </a:ext>
                  </a:extLst>
                </a:gridCol>
                <a:gridCol w="655056">
                  <a:extLst>
                    <a:ext uri="{9D8B030D-6E8A-4147-A177-3AD203B41FA5}">
                      <a16:colId xmlns:a16="http://schemas.microsoft.com/office/drawing/2014/main" val="2655804635"/>
                    </a:ext>
                  </a:extLst>
                </a:gridCol>
                <a:gridCol w="655056">
                  <a:extLst>
                    <a:ext uri="{9D8B030D-6E8A-4147-A177-3AD203B41FA5}">
                      <a16:colId xmlns:a16="http://schemas.microsoft.com/office/drawing/2014/main" val="3605827858"/>
                    </a:ext>
                  </a:extLst>
                </a:gridCol>
                <a:gridCol w="655056">
                  <a:extLst>
                    <a:ext uri="{9D8B030D-6E8A-4147-A177-3AD203B41FA5}">
                      <a16:colId xmlns:a16="http://schemas.microsoft.com/office/drawing/2014/main" val="666940001"/>
                    </a:ext>
                  </a:extLst>
                </a:gridCol>
                <a:gridCol w="655056">
                  <a:extLst>
                    <a:ext uri="{9D8B030D-6E8A-4147-A177-3AD203B41FA5}">
                      <a16:colId xmlns:a16="http://schemas.microsoft.com/office/drawing/2014/main" val="2893021474"/>
                    </a:ext>
                  </a:extLst>
                </a:gridCol>
                <a:gridCol w="655056">
                  <a:extLst>
                    <a:ext uri="{9D8B030D-6E8A-4147-A177-3AD203B41FA5}">
                      <a16:colId xmlns:a16="http://schemas.microsoft.com/office/drawing/2014/main" val="3361312376"/>
                    </a:ext>
                  </a:extLst>
                </a:gridCol>
              </a:tblGrid>
              <a:tr h="174416">
                <a:tc gridSpan="9">
                  <a:txBody>
                    <a:bodyPr/>
                    <a:lstStyle/>
                    <a:p>
                      <a:pPr algn="l"/>
                      <a:r>
                        <a:rPr lang="en-US" sz="1050" b="1" dirty="0">
                          <a:solidFill>
                            <a:schemeClr val="bg1"/>
                          </a:solidFill>
                        </a:rPr>
                        <a:t>Patients at Risk, 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US" sz="1200" b="0" dirty="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hMerge="1">
                  <a:txBody>
                    <a:bodyPr/>
                    <a:lstStyle/>
                    <a:p>
                      <a:pPr algn="ctr"/>
                      <a:endParaRPr lang="en-US" sz="1200" b="0" dirty="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hMerge="1">
                  <a:txBody>
                    <a:bodyPr/>
                    <a:lstStyle/>
                    <a:p>
                      <a:pPr algn="ctr"/>
                      <a:endParaRPr lang="en-US" sz="1200" b="0" dirty="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hMerge="1">
                  <a:txBody>
                    <a:bodyPr/>
                    <a:lstStyle/>
                    <a:p>
                      <a:pPr algn="ctr"/>
                      <a:endParaRPr lang="en-US" sz="1200" b="0" dirty="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hMerge="1">
                  <a:txBody>
                    <a:bodyPr/>
                    <a:lstStyle/>
                    <a:p>
                      <a:pPr algn="ctr"/>
                      <a:endParaRPr lang="en-US" sz="1200" b="0" dirty="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hMerge="1">
                  <a:txBody>
                    <a:bodyPr/>
                    <a:lstStyle/>
                    <a:p>
                      <a:pPr algn="ctr"/>
                      <a:endParaRPr lang="en-US" sz="1200" b="0" dirty="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hMerge="1">
                  <a:txBody>
                    <a:bodyPr/>
                    <a:lstStyle/>
                    <a:p>
                      <a:pPr algn="ctr"/>
                      <a:endParaRPr lang="en-US" sz="1200" b="0" dirty="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hMerge="1">
                  <a:txBody>
                    <a:bodyPr/>
                    <a:lstStyle/>
                    <a:p>
                      <a:pPr algn="ctr"/>
                      <a:endParaRPr lang="en-US" sz="1200" b="0" dirty="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2297564165"/>
                  </a:ext>
                </a:extLst>
              </a:tr>
              <a:tr h="174416">
                <a:tc>
                  <a:txBody>
                    <a:bodyPr/>
                    <a:lstStyle/>
                    <a:p>
                      <a:pPr algn="l"/>
                      <a:r>
                        <a:rPr lang="en-US" sz="1050" b="0" dirty="0">
                          <a:solidFill>
                            <a:srgbClr val="015873"/>
                          </a:solidFill>
                        </a:rPr>
                        <a:t>Pembrolizumab</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050" b="0" dirty="0">
                          <a:solidFill>
                            <a:srgbClr val="015873"/>
                          </a:solidFill>
                        </a:rPr>
                        <a:t>514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015873"/>
                          </a:solidFill>
                        </a:rPr>
                        <a:t>377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015873"/>
                          </a:solidFill>
                        </a:rPr>
                        <a:t>336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015873"/>
                          </a:solidFill>
                        </a:rPr>
                        <a:t>305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015873"/>
                          </a:solidFill>
                        </a:rPr>
                        <a:t>272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015873"/>
                          </a:solidFill>
                        </a:rPr>
                        <a:t>92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015873"/>
                          </a:solidFill>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015873"/>
                          </a:solidFill>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33488396"/>
                  </a:ext>
                </a:extLst>
              </a:tr>
              <a:tr h="174416">
                <a:tc>
                  <a:txBody>
                    <a:bodyPr/>
                    <a:lstStyle/>
                    <a:p>
                      <a:pPr algn="l"/>
                      <a:r>
                        <a:rPr lang="en-US" sz="1050" b="0" dirty="0">
                          <a:solidFill>
                            <a:srgbClr val="E1471D"/>
                          </a:solidFill>
                        </a:rPr>
                        <a:t>Placebo</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050" b="0" dirty="0">
                          <a:solidFill>
                            <a:srgbClr val="E1471D"/>
                          </a:solidFill>
                        </a:rPr>
                        <a:t>505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E1471D"/>
                          </a:solidFill>
                        </a:rPr>
                        <a:t>297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E1471D"/>
                          </a:solidFill>
                        </a:rPr>
                        <a:t>225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E1471D"/>
                          </a:solidFill>
                        </a:rPr>
                        <a:t>208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E1471D"/>
                          </a:solidFill>
                        </a:rPr>
                        <a:t>193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E1471D"/>
                          </a:solidFill>
                        </a:rPr>
                        <a:t>70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E1471D"/>
                          </a:solidFill>
                        </a:rPr>
                        <a:t>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E1471D"/>
                          </a:solidFill>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52997856"/>
                  </a:ext>
                </a:extLst>
              </a:tr>
            </a:tbl>
          </a:graphicData>
        </a:graphic>
      </p:graphicFrame>
      <p:grpSp>
        <p:nvGrpSpPr>
          <p:cNvPr id="9339" name="Group 9338">
            <a:extLst>
              <a:ext uri="{FF2B5EF4-FFF2-40B4-BE49-F238E27FC236}">
                <a16:creationId xmlns:a16="http://schemas.microsoft.com/office/drawing/2014/main" id="{BD60E7AC-8956-B2CC-BA5A-D6C44E76D3E2}"/>
              </a:ext>
            </a:extLst>
          </p:cNvPr>
          <p:cNvGrpSpPr/>
          <p:nvPr/>
        </p:nvGrpSpPr>
        <p:grpSpPr>
          <a:xfrm>
            <a:off x="6501333" y="2499751"/>
            <a:ext cx="5351531" cy="2386097"/>
            <a:chOff x="2062908" y="2566862"/>
            <a:chExt cx="5351531" cy="3102777"/>
          </a:xfrm>
        </p:grpSpPr>
        <p:cxnSp>
          <p:nvCxnSpPr>
            <p:cNvPr id="9340" name="Straight Connector 9339">
              <a:extLst>
                <a:ext uri="{FF2B5EF4-FFF2-40B4-BE49-F238E27FC236}">
                  <a16:creationId xmlns:a16="http://schemas.microsoft.com/office/drawing/2014/main" id="{001F86B1-71CA-49C4-4DFD-6BB4944E6D27}"/>
                </a:ext>
              </a:extLst>
            </p:cNvPr>
            <p:cNvCxnSpPr/>
            <p:nvPr/>
          </p:nvCxnSpPr>
          <p:spPr bwMode="auto">
            <a:xfrm>
              <a:off x="2626659" y="2680447"/>
              <a:ext cx="0" cy="2438400"/>
            </a:xfrm>
            <a:prstGeom prst="line">
              <a:avLst/>
            </a:prstGeom>
            <a:noFill/>
            <a:ln w="28575" cap="flat" cmpd="sng" algn="ctr">
              <a:solidFill>
                <a:schemeClr val="bg1"/>
              </a:solidFill>
              <a:prstDash val="solid"/>
              <a:round/>
              <a:headEnd type="none" w="med" len="med"/>
              <a:tailEnd type="none" w="med" len="med"/>
            </a:ln>
            <a:effectLst/>
          </p:spPr>
        </p:cxnSp>
        <p:cxnSp>
          <p:nvCxnSpPr>
            <p:cNvPr id="9341" name="Straight Connector 9340">
              <a:extLst>
                <a:ext uri="{FF2B5EF4-FFF2-40B4-BE49-F238E27FC236}">
                  <a16:creationId xmlns:a16="http://schemas.microsoft.com/office/drawing/2014/main" id="{D96146FC-3BB2-8E6B-1B34-F38B66FAD4E7}"/>
                </a:ext>
              </a:extLst>
            </p:cNvPr>
            <p:cNvCxnSpPr/>
            <p:nvPr/>
          </p:nvCxnSpPr>
          <p:spPr bwMode="auto">
            <a:xfrm>
              <a:off x="2535219" y="2689973"/>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9343" name="Straight Connector 9342">
              <a:extLst>
                <a:ext uri="{FF2B5EF4-FFF2-40B4-BE49-F238E27FC236}">
                  <a16:creationId xmlns:a16="http://schemas.microsoft.com/office/drawing/2014/main" id="{86EA428E-0E06-E204-D056-F7DBFEA1A600}"/>
                </a:ext>
              </a:extLst>
            </p:cNvPr>
            <p:cNvCxnSpPr/>
            <p:nvPr/>
          </p:nvCxnSpPr>
          <p:spPr bwMode="auto">
            <a:xfrm>
              <a:off x="2535219" y="3180511"/>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9345" name="Straight Connector 9344">
              <a:extLst>
                <a:ext uri="{FF2B5EF4-FFF2-40B4-BE49-F238E27FC236}">
                  <a16:creationId xmlns:a16="http://schemas.microsoft.com/office/drawing/2014/main" id="{0446609E-5558-63BB-B6FA-74A50C78BFBD}"/>
                </a:ext>
              </a:extLst>
            </p:cNvPr>
            <p:cNvCxnSpPr/>
            <p:nvPr/>
          </p:nvCxnSpPr>
          <p:spPr bwMode="auto">
            <a:xfrm>
              <a:off x="2535219" y="3656761"/>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9347" name="Straight Connector 9346">
              <a:extLst>
                <a:ext uri="{FF2B5EF4-FFF2-40B4-BE49-F238E27FC236}">
                  <a16:creationId xmlns:a16="http://schemas.microsoft.com/office/drawing/2014/main" id="{76792088-2025-2E75-C251-62A10099246D}"/>
                </a:ext>
              </a:extLst>
            </p:cNvPr>
            <p:cNvCxnSpPr/>
            <p:nvPr/>
          </p:nvCxnSpPr>
          <p:spPr bwMode="auto">
            <a:xfrm>
              <a:off x="2535219" y="4147299"/>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9349" name="Straight Connector 9348">
              <a:extLst>
                <a:ext uri="{FF2B5EF4-FFF2-40B4-BE49-F238E27FC236}">
                  <a16:creationId xmlns:a16="http://schemas.microsoft.com/office/drawing/2014/main" id="{A9DD3DE2-0AF5-0884-F9A3-52DDD74F38B4}"/>
                </a:ext>
              </a:extLst>
            </p:cNvPr>
            <p:cNvCxnSpPr/>
            <p:nvPr/>
          </p:nvCxnSpPr>
          <p:spPr bwMode="auto">
            <a:xfrm>
              <a:off x="2535219" y="4628311"/>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9351" name="Straight Connector 9350">
              <a:extLst>
                <a:ext uri="{FF2B5EF4-FFF2-40B4-BE49-F238E27FC236}">
                  <a16:creationId xmlns:a16="http://schemas.microsoft.com/office/drawing/2014/main" id="{4D5BC5A1-43B5-7F55-D34E-2281C832F20D}"/>
                </a:ext>
              </a:extLst>
            </p:cNvPr>
            <p:cNvCxnSpPr/>
            <p:nvPr/>
          </p:nvCxnSpPr>
          <p:spPr bwMode="auto">
            <a:xfrm>
              <a:off x="2535219" y="510932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9352" name="Straight Connector 9351">
              <a:extLst>
                <a:ext uri="{FF2B5EF4-FFF2-40B4-BE49-F238E27FC236}">
                  <a16:creationId xmlns:a16="http://schemas.microsoft.com/office/drawing/2014/main" id="{17BC73E8-26BF-AAC3-1F52-DE8FCD608238}"/>
                </a:ext>
              </a:extLst>
            </p:cNvPr>
            <p:cNvCxnSpPr>
              <a:cxnSpLocks/>
            </p:cNvCxnSpPr>
            <p:nvPr/>
          </p:nvCxnSpPr>
          <p:spPr bwMode="auto">
            <a:xfrm rot="5400000">
              <a:off x="2579988" y="5155044"/>
              <a:ext cx="91440" cy="0"/>
            </a:xfrm>
            <a:prstGeom prst="line">
              <a:avLst/>
            </a:prstGeom>
            <a:noFill/>
            <a:ln w="28575" cap="flat" cmpd="sng" algn="ctr">
              <a:solidFill>
                <a:schemeClr val="bg1"/>
              </a:solidFill>
              <a:prstDash val="solid"/>
              <a:round/>
              <a:headEnd type="none" w="med" len="med"/>
              <a:tailEnd type="none" w="med" len="med"/>
            </a:ln>
            <a:effectLst/>
          </p:spPr>
        </p:cxnSp>
        <p:sp>
          <p:nvSpPr>
            <p:cNvPr id="9353" name="TextBox 9352">
              <a:extLst>
                <a:ext uri="{FF2B5EF4-FFF2-40B4-BE49-F238E27FC236}">
                  <a16:creationId xmlns:a16="http://schemas.microsoft.com/office/drawing/2014/main" id="{A56C6B5A-BA32-74FB-2EE4-A391C1DCB4B7}"/>
                </a:ext>
              </a:extLst>
            </p:cNvPr>
            <p:cNvSpPr txBox="1"/>
            <p:nvPr/>
          </p:nvSpPr>
          <p:spPr bwMode="auto">
            <a:xfrm>
              <a:off x="2103693" y="2566862"/>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9355" name="TextBox 9354">
              <a:extLst>
                <a:ext uri="{FF2B5EF4-FFF2-40B4-BE49-F238E27FC236}">
                  <a16:creationId xmlns:a16="http://schemas.microsoft.com/office/drawing/2014/main" id="{DFD0D3FA-3FB9-BD48-C321-7CA2DFF86416}"/>
                </a:ext>
              </a:extLst>
            </p:cNvPr>
            <p:cNvSpPr txBox="1"/>
            <p:nvPr/>
          </p:nvSpPr>
          <p:spPr bwMode="auto">
            <a:xfrm>
              <a:off x="2103693" y="307645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9357" name="TextBox 9356">
              <a:extLst>
                <a:ext uri="{FF2B5EF4-FFF2-40B4-BE49-F238E27FC236}">
                  <a16:creationId xmlns:a16="http://schemas.microsoft.com/office/drawing/2014/main" id="{2E0E3268-1541-9BE6-EF0D-92108E2ABB29}"/>
                </a:ext>
              </a:extLst>
            </p:cNvPr>
            <p:cNvSpPr txBox="1"/>
            <p:nvPr/>
          </p:nvSpPr>
          <p:spPr bwMode="auto">
            <a:xfrm>
              <a:off x="2103693" y="353841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9359" name="TextBox 9358">
              <a:extLst>
                <a:ext uri="{FF2B5EF4-FFF2-40B4-BE49-F238E27FC236}">
                  <a16:creationId xmlns:a16="http://schemas.microsoft.com/office/drawing/2014/main" id="{EF8A75EA-6EB8-55C9-5761-290C61F6346E}"/>
                </a:ext>
              </a:extLst>
            </p:cNvPr>
            <p:cNvSpPr txBox="1"/>
            <p:nvPr/>
          </p:nvSpPr>
          <p:spPr bwMode="auto">
            <a:xfrm>
              <a:off x="2103693" y="4033711"/>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9361" name="TextBox 9360">
              <a:extLst>
                <a:ext uri="{FF2B5EF4-FFF2-40B4-BE49-F238E27FC236}">
                  <a16:creationId xmlns:a16="http://schemas.microsoft.com/office/drawing/2014/main" id="{7B55506A-13B0-D3A3-EB10-80FC60D4A8BC}"/>
                </a:ext>
              </a:extLst>
            </p:cNvPr>
            <p:cNvSpPr txBox="1"/>
            <p:nvPr/>
          </p:nvSpPr>
          <p:spPr bwMode="auto">
            <a:xfrm>
              <a:off x="2103693" y="4514723"/>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9363" name="TextBox 9362">
              <a:extLst>
                <a:ext uri="{FF2B5EF4-FFF2-40B4-BE49-F238E27FC236}">
                  <a16:creationId xmlns:a16="http://schemas.microsoft.com/office/drawing/2014/main" id="{1A1FCE3B-4492-97B0-3BC6-021408870D8D}"/>
                </a:ext>
              </a:extLst>
            </p:cNvPr>
            <p:cNvSpPr txBox="1"/>
            <p:nvPr/>
          </p:nvSpPr>
          <p:spPr bwMode="auto">
            <a:xfrm rot="16200000">
              <a:off x="904326" y="3777957"/>
              <a:ext cx="250182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Alive and Metastasis Free (%)</a:t>
              </a:r>
            </a:p>
          </p:txBody>
        </p:sp>
        <p:sp>
          <p:nvSpPr>
            <p:cNvPr id="9364" name="TextBox 9363">
              <a:extLst>
                <a:ext uri="{FF2B5EF4-FFF2-40B4-BE49-F238E27FC236}">
                  <a16:creationId xmlns:a16="http://schemas.microsoft.com/office/drawing/2014/main" id="{D6FA60C9-93D3-E9AE-31AA-62C9DA183808}"/>
                </a:ext>
              </a:extLst>
            </p:cNvPr>
            <p:cNvSpPr txBox="1"/>
            <p:nvPr/>
          </p:nvSpPr>
          <p:spPr bwMode="auto">
            <a:xfrm>
              <a:off x="2103693" y="4989559"/>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cxnSp>
          <p:nvCxnSpPr>
            <p:cNvPr id="9365" name="Straight Connector 9364">
              <a:extLst>
                <a:ext uri="{FF2B5EF4-FFF2-40B4-BE49-F238E27FC236}">
                  <a16:creationId xmlns:a16="http://schemas.microsoft.com/office/drawing/2014/main" id="{3362F2CB-033C-FAFE-9C51-B0FC83A23B84}"/>
                </a:ext>
              </a:extLst>
            </p:cNvPr>
            <p:cNvCxnSpPr>
              <a:cxnSpLocks/>
            </p:cNvCxnSpPr>
            <p:nvPr/>
          </p:nvCxnSpPr>
          <p:spPr bwMode="auto">
            <a:xfrm>
              <a:off x="2619008" y="5109323"/>
              <a:ext cx="4608340" cy="0"/>
            </a:xfrm>
            <a:prstGeom prst="line">
              <a:avLst/>
            </a:prstGeom>
            <a:noFill/>
            <a:ln w="28575" cap="flat" cmpd="sng" algn="ctr">
              <a:solidFill>
                <a:schemeClr val="bg1"/>
              </a:solidFill>
              <a:prstDash val="solid"/>
              <a:round/>
              <a:headEnd type="none" w="med" len="med"/>
              <a:tailEnd type="none" w="med" len="med"/>
            </a:ln>
            <a:effectLst/>
          </p:spPr>
        </p:cxnSp>
        <p:cxnSp>
          <p:nvCxnSpPr>
            <p:cNvPr id="9366" name="Straight Connector 9365">
              <a:extLst>
                <a:ext uri="{FF2B5EF4-FFF2-40B4-BE49-F238E27FC236}">
                  <a16:creationId xmlns:a16="http://schemas.microsoft.com/office/drawing/2014/main" id="{8B04570F-579F-97E5-C97B-18881A9F1C55}"/>
                </a:ext>
              </a:extLst>
            </p:cNvPr>
            <p:cNvCxnSpPr>
              <a:cxnSpLocks/>
            </p:cNvCxnSpPr>
            <p:nvPr/>
          </p:nvCxnSpPr>
          <p:spPr bwMode="auto">
            <a:xfrm rot="5400000">
              <a:off x="3235733" y="5155045"/>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9367" name="Straight Connector 9366">
              <a:extLst>
                <a:ext uri="{FF2B5EF4-FFF2-40B4-BE49-F238E27FC236}">
                  <a16:creationId xmlns:a16="http://schemas.microsoft.com/office/drawing/2014/main" id="{2223EDFD-EADE-56F8-90EE-09F9D9BB8BAC}"/>
                </a:ext>
              </a:extLst>
            </p:cNvPr>
            <p:cNvCxnSpPr>
              <a:cxnSpLocks/>
            </p:cNvCxnSpPr>
            <p:nvPr/>
          </p:nvCxnSpPr>
          <p:spPr bwMode="auto">
            <a:xfrm rot="5400000">
              <a:off x="3887835" y="5155047"/>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9368" name="Straight Connector 9367">
              <a:extLst>
                <a:ext uri="{FF2B5EF4-FFF2-40B4-BE49-F238E27FC236}">
                  <a16:creationId xmlns:a16="http://schemas.microsoft.com/office/drawing/2014/main" id="{9675870F-D876-B05F-FAAA-5ED4BEB47064}"/>
                </a:ext>
              </a:extLst>
            </p:cNvPr>
            <p:cNvCxnSpPr>
              <a:cxnSpLocks/>
            </p:cNvCxnSpPr>
            <p:nvPr/>
          </p:nvCxnSpPr>
          <p:spPr bwMode="auto">
            <a:xfrm rot="5400000">
              <a:off x="4550866" y="5155048"/>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9369" name="Straight Connector 9368">
              <a:extLst>
                <a:ext uri="{FF2B5EF4-FFF2-40B4-BE49-F238E27FC236}">
                  <a16:creationId xmlns:a16="http://schemas.microsoft.com/office/drawing/2014/main" id="{89525B13-3662-4359-BF1E-506F23A58A5A}"/>
                </a:ext>
              </a:extLst>
            </p:cNvPr>
            <p:cNvCxnSpPr>
              <a:cxnSpLocks/>
            </p:cNvCxnSpPr>
            <p:nvPr/>
          </p:nvCxnSpPr>
          <p:spPr bwMode="auto">
            <a:xfrm rot="5400000">
              <a:off x="5206611" y="5155049"/>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9370" name="Straight Connector 9369">
              <a:extLst>
                <a:ext uri="{FF2B5EF4-FFF2-40B4-BE49-F238E27FC236}">
                  <a16:creationId xmlns:a16="http://schemas.microsoft.com/office/drawing/2014/main" id="{6E1CA629-67D6-4829-7695-807DA2EFDB74}"/>
                </a:ext>
              </a:extLst>
            </p:cNvPr>
            <p:cNvCxnSpPr>
              <a:cxnSpLocks/>
            </p:cNvCxnSpPr>
            <p:nvPr/>
          </p:nvCxnSpPr>
          <p:spPr bwMode="auto">
            <a:xfrm rot="5400000">
              <a:off x="5862358" y="5155051"/>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9371" name="Straight Connector 9370">
              <a:extLst>
                <a:ext uri="{FF2B5EF4-FFF2-40B4-BE49-F238E27FC236}">
                  <a16:creationId xmlns:a16="http://schemas.microsoft.com/office/drawing/2014/main" id="{779D797F-0E53-4CE8-04EB-39EC2546A6F1}"/>
                </a:ext>
              </a:extLst>
            </p:cNvPr>
            <p:cNvCxnSpPr>
              <a:cxnSpLocks/>
            </p:cNvCxnSpPr>
            <p:nvPr/>
          </p:nvCxnSpPr>
          <p:spPr bwMode="auto">
            <a:xfrm rot="5400000">
              <a:off x="6518103" y="5155052"/>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9372" name="Straight Connector 9371">
              <a:extLst>
                <a:ext uri="{FF2B5EF4-FFF2-40B4-BE49-F238E27FC236}">
                  <a16:creationId xmlns:a16="http://schemas.microsoft.com/office/drawing/2014/main" id="{A604B37B-41A2-9990-1EB5-D3ECA9B752DC}"/>
                </a:ext>
              </a:extLst>
            </p:cNvPr>
            <p:cNvCxnSpPr>
              <a:cxnSpLocks/>
            </p:cNvCxnSpPr>
            <p:nvPr/>
          </p:nvCxnSpPr>
          <p:spPr bwMode="auto">
            <a:xfrm rot="5400000">
              <a:off x="7170205" y="5155053"/>
              <a:ext cx="91440" cy="0"/>
            </a:xfrm>
            <a:prstGeom prst="line">
              <a:avLst/>
            </a:prstGeom>
            <a:noFill/>
            <a:ln w="28575" cap="flat" cmpd="sng" algn="ctr">
              <a:solidFill>
                <a:schemeClr val="bg1"/>
              </a:solidFill>
              <a:prstDash val="solid"/>
              <a:round/>
              <a:headEnd type="none" w="med" len="med"/>
              <a:tailEnd type="none" w="med" len="med"/>
            </a:ln>
            <a:effectLst/>
          </p:spPr>
        </p:cxnSp>
        <p:sp>
          <p:nvSpPr>
            <p:cNvPr id="9373" name="TextBox 9372">
              <a:extLst>
                <a:ext uri="{FF2B5EF4-FFF2-40B4-BE49-F238E27FC236}">
                  <a16:creationId xmlns:a16="http://schemas.microsoft.com/office/drawing/2014/main" id="{C19F772F-F557-4A70-7A12-5807C2E2E399}"/>
                </a:ext>
              </a:extLst>
            </p:cNvPr>
            <p:cNvSpPr txBox="1"/>
            <p:nvPr/>
          </p:nvSpPr>
          <p:spPr bwMode="auto">
            <a:xfrm>
              <a:off x="2427369" y="518317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9374" name="TextBox 9373">
              <a:extLst>
                <a:ext uri="{FF2B5EF4-FFF2-40B4-BE49-F238E27FC236}">
                  <a16:creationId xmlns:a16="http://schemas.microsoft.com/office/drawing/2014/main" id="{610362D1-5E0B-4827-8431-35503AA2C633}"/>
                </a:ext>
              </a:extLst>
            </p:cNvPr>
            <p:cNvSpPr txBox="1"/>
            <p:nvPr/>
          </p:nvSpPr>
          <p:spPr bwMode="auto">
            <a:xfrm>
              <a:off x="3086757" y="518317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9375" name="TextBox 9374">
              <a:extLst>
                <a:ext uri="{FF2B5EF4-FFF2-40B4-BE49-F238E27FC236}">
                  <a16:creationId xmlns:a16="http://schemas.microsoft.com/office/drawing/2014/main" id="{5B01EBE6-273E-939E-7E0A-CCD9B41EA459}"/>
                </a:ext>
              </a:extLst>
            </p:cNvPr>
            <p:cNvSpPr txBox="1"/>
            <p:nvPr/>
          </p:nvSpPr>
          <p:spPr bwMode="auto">
            <a:xfrm>
              <a:off x="3738859" y="518317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9376" name="TextBox 9375">
              <a:extLst>
                <a:ext uri="{FF2B5EF4-FFF2-40B4-BE49-F238E27FC236}">
                  <a16:creationId xmlns:a16="http://schemas.microsoft.com/office/drawing/2014/main" id="{5A94F002-B937-B550-18B7-4D6701FD6409}"/>
                </a:ext>
              </a:extLst>
            </p:cNvPr>
            <p:cNvSpPr txBox="1"/>
            <p:nvPr/>
          </p:nvSpPr>
          <p:spPr bwMode="auto">
            <a:xfrm>
              <a:off x="4394604" y="518317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9377" name="TextBox 9376">
              <a:extLst>
                <a:ext uri="{FF2B5EF4-FFF2-40B4-BE49-F238E27FC236}">
                  <a16:creationId xmlns:a16="http://schemas.microsoft.com/office/drawing/2014/main" id="{B7461DEE-7108-A15B-CB90-308329834BE6}"/>
                </a:ext>
              </a:extLst>
            </p:cNvPr>
            <p:cNvSpPr txBox="1"/>
            <p:nvPr/>
          </p:nvSpPr>
          <p:spPr bwMode="auto">
            <a:xfrm>
              <a:off x="5061278" y="518317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9378" name="TextBox 9377">
              <a:extLst>
                <a:ext uri="{FF2B5EF4-FFF2-40B4-BE49-F238E27FC236}">
                  <a16:creationId xmlns:a16="http://schemas.microsoft.com/office/drawing/2014/main" id="{2CBCA038-7F45-9C23-B294-AE4DF9770589}"/>
                </a:ext>
              </a:extLst>
            </p:cNvPr>
            <p:cNvSpPr txBox="1"/>
            <p:nvPr/>
          </p:nvSpPr>
          <p:spPr bwMode="auto">
            <a:xfrm>
              <a:off x="5702451" y="518317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9379" name="TextBox 9378">
              <a:extLst>
                <a:ext uri="{FF2B5EF4-FFF2-40B4-BE49-F238E27FC236}">
                  <a16:creationId xmlns:a16="http://schemas.microsoft.com/office/drawing/2014/main" id="{128C4D25-1AE4-FCEB-8A95-B094477EE385}"/>
                </a:ext>
              </a:extLst>
            </p:cNvPr>
            <p:cNvSpPr txBox="1"/>
            <p:nvPr/>
          </p:nvSpPr>
          <p:spPr bwMode="auto">
            <a:xfrm>
              <a:off x="6376411" y="518317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9380" name="TextBox 9379">
              <a:extLst>
                <a:ext uri="{FF2B5EF4-FFF2-40B4-BE49-F238E27FC236}">
                  <a16:creationId xmlns:a16="http://schemas.microsoft.com/office/drawing/2014/main" id="{AB426B7C-6ADE-9BD6-E19D-2322B977F33A}"/>
                </a:ext>
              </a:extLst>
            </p:cNvPr>
            <p:cNvSpPr txBox="1"/>
            <p:nvPr/>
          </p:nvSpPr>
          <p:spPr bwMode="auto">
            <a:xfrm>
              <a:off x="7017584" y="5183170"/>
              <a:ext cx="396855"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a:t>
              </a:r>
            </a:p>
          </p:txBody>
        </p:sp>
        <p:sp>
          <p:nvSpPr>
            <p:cNvPr id="9381" name="TextBox 9380">
              <a:extLst>
                <a:ext uri="{FF2B5EF4-FFF2-40B4-BE49-F238E27FC236}">
                  <a16:creationId xmlns:a16="http://schemas.microsoft.com/office/drawing/2014/main" id="{26D122A8-40EF-1F41-C8BB-FE711CDD14C2}"/>
                </a:ext>
              </a:extLst>
            </p:cNvPr>
            <p:cNvSpPr txBox="1"/>
            <p:nvPr/>
          </p:nvSpPr>
          <p:spPr bwMode="auto">
            <a:xfrm>
              <a:off x="2619008" y="5429507"/>
              <a:ext cx="4596916"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Yr</a:t>
              </a:r>
              <a:endPar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382" name="TextBox 9381">
              <a:extLst>
                <a:ext uri="{FF2B5EF4-FFF2-40B4-BE49-F238E27FC236}">
                  <a16:creationId xmlns:a16="http://schemas.microsoft.com/office/drawing/2014/main" id="{18E1A9B8-6E58-3BF9-154F-2769EF3B0981}"/>
                </a:ext>
              </a:extLst>
            </p:cNvPr>
            <p:cNvSpPr txBox="1"/>
            <p:nvPr/>
          </p:nvSpPr>
          <p:spPr bwMode="auto">
            <a:xfrm>
              <a:off x="4874529" y="3097943"/>
              <a:ext cx="2282416"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5-yr </a:t>
              </a:r>
              <a:r>
                <a:rPr lang="en-US" sz="1200" b="0" dirty="0">
                  <a:solidFill>
                    <a:srgbClr val="015873"/>
                  </a:solidFill>
                  <a:latin typeface="Calibri" panose="020F0502020204030204" pitchFamily="34" charset="0"/>
                </a:rPr>
                <a:t>D</a:t>
              </a:r>
              <a:r>
                <a:rPr kumimoji="0" lang="en-US" sz="12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MFS: 61% (95% CI: 56-65)</a:t>
              </a:r>
            </a:p>
          </p:txBody>
        </p:sp>
        <p:sp>
          <p:nvSpPr>
            <p:cNvPr id="9383" name="TextBox 9382">
              <a:extLst>
                <a:ext uri="{FF2B5EF4-FFF2-40B4-BE49-F238E27FC236}">
                  <a16:creationId xmlns:a16="http://schemas.microsoft.com/office/drawing/2014/main" id="{9F0F170B-94A3-00F1-1C81-CB2CE5E11D0B}"/>
                </a:ext>
              </a:extLst>
            </p:cNvPr>
            <p:cNvSpPr txBox="1"/>
            <p:nvPr/>
          </p:nvSpPr>
          <p:spPr bwMode="auto">
            <a:xfrm>
              <a:off x="3838211" y="4178974"/>
              <a:ext cx="2026503" cy="2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5-yr </a:t>
              </a:r>
              <a:r>
                <a:rPr lang="en-US" sz="1200" b="0" dirty="0">
                  <a:solidFill>
                    <a:srgbClr val="E1471D"/>
                  </a:solidFill>
                  <a:latin typeface="Calibri" panose="020F0502020204030204" pitchFamily="34" charset="0"/>
                </a:rPr>
                <a:t>D</a:t>
              </a:r>
              <a: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MFS: 44% (95% CI: 40-49)</a:t>
              </a:r>
            </a:p>
          </p:txBody>
        </p:sp>
      </p:grpSp>
      <p:sp>
        <p:nvSpPr>
          <p:cNvPr id="9387" name="AutoShape 130">
            <a:extLst>
              <a:ext uri="{FF2B5EF4-FFF2-40B4-BE49-F238E27FC236}">
                <a16:creationId xmlns:a16="http://schemas.microsoft.com/office/drawing/2014/main" id="{6D8850A9-E741-74AC-ADDC-81CB13DEE6D4}"/>
              </a:ext>
            </a:extLst>
          </p:cNvPr>
          <p:cNvSpPr>
            <a:spLocks noChangeAspect="1" noChangeArrowheads="1" noTextEdit="1"/>
          </p:cNvSpPr>
          <p:nvPr/>
        </p:nvSpPr>
        <p:spPr bwMode="auto">
          <a:xfrm>
            <a:off x="7059023" y="2571613"/>
            <a:ext cx="4059238"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88" name="Oval 132">
            <a:extLst>
              <a:ext uri="{FF2B5EF4-FFF2-40B4-BE49-F238E27FC236}">
                <a16:creationId xmlns:a16="http://schemas.microsoft.com/office/drawing/2014/main" id="{4802AF04-4DB7-2838-E146-CED552690FEF}"/>
              </a:ext>
            </a:extLst>
          </p:cNvPr>
          <p:cNvSpPr>
            <a:spLocks noChangeArrowheads="1"/>
          </p:cNvSpPr>
          <p:nvPr/>
        </p:nvSpPr>
        <p:spPr bwMode="auto">
          <a:xfrm>
            <a:off x="7059023" y="2587488"/>
            <a:ext cx="57150" cy="60325"/>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89" name="Oval 133">
            <a:extLst>
              <a:ext uri="{FF2B5EF4-FFF2-40B4-BE49-F238E27FC236}">
                <a16:creationId xmlns:a16="http://schemas.microsoft.com/office/drawing/2014/main" id="{C680029B-C92D-3AD8-6299-0A9F602F7EC8}"/>
              </a:ext>
            </a:extLst>
          </p:cNvPr>
          <p:cNvSpPr>
            <a:spLocks noChangeArrowheads="1"/>
          </p:cNvSpPr>
          <p:nvPr/>
        </p:nvSpPr>
        <p:spPr bwMode="auto">
          <a:xfrm>
            <a:off x="7206661" y="2631938"/>
            <a:ext cx="57150" cy="60325"/>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90" name="Oval 134">
            <a:extLst>
              <a:ext uri="{FF2B5EF4-FFF2-40B4-BE49-F238E27FC236}">
                <a16:creationId xmlns:a16="http://schemas.microsoft.com/office/drawing/2014/main" id="{685284AC-F870-D68D-4112-1783135070B0}"/>
              </a:ext>
            </a:extLst>
          </p:cNvPr>
          <p:cNvSpPr>
            <a:spLocks noChangeArrowheads="1"/>
          </p:cNvSpPr>
          <p:nvPr/>
        </p:nvSpPr>
        <p:spPr bwMode="auto">
          <a:xfrm>
            <a:off x="7219361" y="2708138"/>
            <a:ext cx="60325"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91" name="Oval 135">
            <a:extLst>
              <a:ext uri="{FF2B5EF4-FFF2-40B4-BE49-F238E27FC236}">
                <a16:creationId xmlns:a16="http://schemas.microsoft.com/office/drawing/2014/main" id="{9CC2C332-ED01-1926-A458-1A513C0EEF29}"/>
              </a:ext>
            </a:extLst>
          </p:cNvPr>
          <p:cNvSpPr>
            <a:spLocks noChangeArrowheads="1"/>
          </p:cNvSpPr>
          <p:nvPr/>
        </p:nvSpPr>
        <p:spPr bwMode="auto">
          <a:xfrm>
            <a:off x="7324136" y="2727188"/>
            <a:ext cx="57150" cy="60325"/>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92" name="Oval 136">
            <a:extLst>
              <a:ext uri="{FF2B5EF4-FFF2-40B4-BE49-F238E27FC236}">
                <a16:creationId xmlns:a16="http://schemas.microsoft.com/office/drawing/2014/main" id="{37D6C704-D3EE-E64B-6890-2228D792EC52}"/>
              </a:ext>
            </a:extLst>
          </p:cNvPr>
          <p:cNvSpPr>
            <a:spLocks noChangeArrowheads="1"/>
          </p:cNvSpPr>
          <p:nvPr/>
        </p:nvSpPr>
        <p:spPr bwMode="auto">
          <a:xfrm>
            <a:off x="7346361" y="2746238"/>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93" name="Oval 137">
            <a:extLst>
              <a:ext uri="{FF2B5EF4-FFF2-40B4-BE49-F238E27FC236}">
                <a16:creationId xmlns:a16="http://schemas.microsoft.com/office/drawing/2014/main" id="{2E6D3F43-729A-8A19-41C7-D5A4F1B4980C}"/>
              </a:ext>
            </a:extLst>
          </p:cNvPr>
          <p:cNvSpPr>
            <a:spLocks noChangeArrowheads="1"/>
          </p:cNvSpPr>
          <p:nvPr/>
        </p:nvSpPr>
        <p:spPr bwMode="auto">
          <a:xfrm>
            <a:off x="7368586" y="2765288"/>
            <a:ext cx="55563"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94" name="Oval 138">
            <a:extLst>
              <a:ext uri="{FF2B5EF4-FFF2-40B4-BE49-F238E27FC236}">
                <a16:creationId xmlns:a16="http://schemas.microsoft.com/office/drawing/2014/main" id="{445A1C04-7247-413C-2334-5223BE4A1900}"/>
              </a:ext>
            </a:extLst>
          </p:cNvPr>
          <p:cNvSpPr>
            <a:spLocks noChangeArrowheads="1"/>
          </p:cNvSpPr>
          <p:nvPr/>
        </p:nvSpPr>
        <p:spPr bwMode="auto">
          <a:xfrm>
            <a:off x="7390811" y="2787513"/>
            <a:ext cx="55563"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95" name="Oval 139">
            <a:extLst>
              <a:ext uri="{FF2B5EF4-FFF2-40B4-BE49-F238E27FC236}">
                <a16:creationId xmlns:a16="http://schemas.microsoft.com/office/drawing/2014/main" id="{E104BC98-BB92-0F28-1709-9722517EE9DC}"/>
              </a:ext>
            </a:extLst>
          </p:cNvPr>
          <p:cNvSpPr>
            <a:spLocks noChangeArrowheads="1"/>
          </p:cNvSpPr>
          <p:nvPr/>
        </p:nvSpPr>
        <p:spPr bwMode="auto">
          <a:xfrm>
            <a:off x="7633698" y="2851013"/>
            <a:ext cx="55563"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96" name="Oval 140">
            <a:extLst>
              <a:ext uri="{FF2B5EF4-FFF2-40B4-BE49-F238E27FC236}">
                <a16:creationId xmlns:a16="http://schemas.microsoft.com/office/drawing/2014/main" id="{7F44FA7A-7586-D060-60DE-011565B17B16}"/>
              </a:ext>
            </a:extLst>
          </p:cNvPr>
          <p:cNvSpPr>
            <a:spLocks noChangeArrowheads="1"/>
          </p:cNvSpPr>
          <p:nvPr/>
        </p:nvSpPr>
        <p:spPr bwMode="auto">
          <a:xfrm>
            <a:off x="7667036" y="2866888"/>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97" name="Oval 141">
            <a:extLst>
              <a:ext uri="{FF2B5EF4-FFF2-40B4-BE49-F238E27FC236}">
                <a16:creationId xmlns:a16="http://schemas.microsoft.com/office/drawing/2014/main" id="{6ED7E177-E365-7A1E-5029-7E670C8B0F81}"/>
              </a:ext>
            </a:extLst>
          </p:cNvPr>
          <p:cNvSpPr>
            <a:spLocks noChangeArrowheads="1"/>
          </p:cNvSpPr>
          <p:nvPr/>
        </p:nvSpPr>
        <p:spPr bwMode="auto">
          <a:xfrm>
            <a:off x="7689261" y="2866888"/>
            <a:ext cx="60325"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98" name="Oval 142">
            <a:extLst>
              <a:ext uri="{FF2B5EF4-FFF2-40B4-BE49-F238E27FC236}">
                <a16:creationId xmlns:a16="http://schemas.microsoft.com/office/drawing/2014/main" id="{315679BF-D72B-E6FF-F4EC-7524A453A54B}"/>
              </a:ext>
            </a:extLst>
          </p:cNvPr>
          <p:cNvSpPr>
            <a:spLocks noChangeArrowheads="1"/>
          </p:cNvSpPr>
          <p:nvPr/>
        </p:nvSpPr>
        <p:spPr bwMode="auto">
          <a:xfrm>
            <a:off x="7822611" y="288911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399" name="Oval 143">
            <a:extLst>
              <a:ext uri="{FF2B5EF4-FFF2-40B4-BE49-F238E27FC236}">
                <a16:creationId xmlns:a16="http://schemas.microsoft.com/office/drawing/2014/main" id="{6D0A0BF8-9BDF-5139-4F0E-6DE6BE72135D}"/>
              </a:ext>
            </a:extLst>
          </p:cNvPr>
          <p:cNvSpPr>
            <a:spLocks noChangeArrowheads="1"/>
          </p:cNvSpPr>
          <p:nvPr/>
        </p:nvSpPr>
        <p:spPr bwMode="auto">
          <a:xfrm>
            <a:off x="7844836" y="2908163"/>
            <a:ext cx="55563"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00" name="Oval 144">
            <a:extLst>
              <a:ext uri="{FF2B5EF4-FFF2-40B4-BE49-F238E27FC236}">
                <a16:creationId xmlns:a16="http://schemas.microsoft.com/office/drawing/2014/main" id="{AD6CD452-9F05-E609-D938-4B6CE03829F5}"/>
              </a:ext>
            </a:extLst>
          </p:cNvPr>
          <p:cNvSpPr>
            <a:spLocks noChangeArrowheads="1"/>
          </p:cNvSpPr>
          <p:nvPr/>
        </p:nvSpPr>
        <p:spPr bwMode="auto">
          <a:xfrm>
            <a:off x="8024223" y="2936738"/>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01" name="Oval 145">
            <a:extLst>
              <a:ext uri="{FF2B5EF4-FFF2-40B4-BE49-F238E27FC236}">
                <a16:creationId xmlns:a16="http://schemas.microsoft.com/office/drawing/2014/main" id="{5AE5AE87-D336-80F9-2A00-239CDD32F234}"/>
              </a:ext>
            </a:extLst>
          </p:cNvPr>
          <p:cNvSpPr>
            <a:spLocks noChangeArrowheads="1"/>
          </p:cNvSpPr>
          <p:nvPr/>
        </p:nvSpPr>
        <p:spPr bwMode="auto">
          <a:xfrm>
            <a:off x="8052798" y="2958963"/>
            <a:ext cx="57150" cy="60325"/>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02" name="Oval 146">
            <a:extLst>
              <a:ext uri="{FF2B5EF4-FFF2-40B4-BE49-F238E27FC236}">
                <a16:creationId xmlns:a16="http://schemas.microsoft.com/office/drawing/2014/main" id="{243B8196-CE0B-5FBE-6234-40FA8508B034}"/>
              </a:ext>
            </a:extLst>
          </p:cNvPr>
          <p:cNvSpPr>
            <a:spLocks noChangeArrowheads="1"/>
          </p:cNvSpPr>
          <p:nvPr/>
        </p:nvSpPr>
        <p:spPr bwMode="auto">
          <a:xfrm>
            <a:off x="8276636" y="3019288"/>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03" name="Oval 147">
            <a:extLst>
              <a:ext uri="{FF2B5EF4-FFF2-40B4-BE49-F238E27FC236}">
                <a16:creationId xmlns:a16="http://schemas.microsoft.com/office/drawing/2014/main" id="{A8D7E44B-4A50-FAFA-508E-3054240B5152}"/>
              </a:ext>
            </a:extLst>
          </p:cNvPr>
          <p:cNvSpPr>
            <a:spLocks noChangeArrowheads="1"/>
          </p:cNvSpPr>
          <p:nvPr/>
        </p:nvSpPr>
        <p:spPr bwMode="auto">
          <a:xfrm>
            <a:off x="8382998" y="30478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04" name="Oval 148">
            <a:extLst>
              <a:ext uri="{FF2B5EF4-FFF2-40B4-BE49-F238E27FC236}">
                <a16:creationId xmlns:a16="http://schemas.microsoft.com/office/drawing/2014/main" id="{0ED650B5-2266-2905-339A-B4E38190D303}"/>
              </a:ext>
            </a:extLst>
          </p:cNvPr>
          <p:cNvSpPr>
            <a:spLocks noChangeArrowheads="1"/>
          </p:cNvSpPr>
          <p:nvPr/>
        </p:nvSpPr>
        <p:spPr bwMode="auto">
          <a:xfrm>
            <a:off x="8516348" y="3070088"/>
            <a:ext cx="60325"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05" name="Oval 149">
            <a:extLst>
              <a:ext uri="{FF2B5EF4-FFF2-40B4-BE49-F238E27FC236}">
                <a16:creationId xmlns:a16="http://schemas.microsoft.com/office/drawing/2014/main" id="{322F411F-0E4E-DF5B-0711-D60E048CCD66}"/>
              </a:ext>
            </a:extLst>
          </p:cNvPr>
          <p:cNvSpPr>
            <a:spLocks noChangeArrowheads="1"/>
          </p:cNvSpPr>
          <p:nvPr/>
        </p:nvSpPr>
        <p:spPr bwMode="auto">
          <a:xfrm>
            <a:off x="8576673" y="3079613"/>
            <a:ext cx="55563"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06" name="Oval 150">
            <a:extLst>
              <a:ext uri="{FF2B5EF4-FFF2-40B4-BE49-F238E27FC236}">
                <a16:creationId xmlns:a16="http://schemas.microsoft.com/office/drawing/2014/main" id="{9FE13241-78B0-C8BC-5FAA-7627EAF486D4}"/>
              </a:ext>
            </a:extLst>
          </p:cNvPr>
          <p:cNvSpPr>
            <a:spLocks noChangeArrowheads="1"/>
          </p:cNvSpPr>
          <p:nvPr/>
        </p:nvSpPr>
        <p:spPr bwMode="auto">
          <a:xfrm>
            <a:off x="8717961" y="30986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07" name="Oval 151">
            <a:extLst>
              <a:ext uri="{FF2B5EF4-FFF2-40B4-BE49-F238E27FC236}">
                <a16:creationId xmlns:a16="http://schemas.microsoft.com/office/drawing/2014/main" id="{D2926576-CDE8-E9C8-2A0D-E98D0C4D5FD7}"/>
              </a:ext>
            </a:extLst>
          </p:cNvPr>
          <p:cNvSpPr>
            <a:spLocks noChangeArrowheads="1"/>
          </p:cNvSpPr>
          <p:nvPr/>
        </p:nvSpPr>
        <p:spPr bwMode="auto">
          <a:xfrm>
            <a:off x="8813211" y="3117713"/>
            <a:ext cx="55563"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08" name="Oval 152">
            <a:extLst>
              <a:ext uri="{FF2B5EF4-FFF2-40B4-BE49-F238E27FC236}">
                <a16:creationId xmlns:a16="http://schemas.microsoft.com/office/drawing/2014/main" id="{79A6FB31-5F01-D8EA-DDBB-AF1B9F8DF869}"/>
              </a:ext>
            </a:extLst>
          </p:cNvPr>
          <p:cNvSpPr>
            <a:spLocks noChangeArrowheads="1"/>
          </p:cNvSpPr>
          <p:nvPr/>
        </p:nvSpPr>
        <p:spPr bwMode="auto">
          <a:xfrm>
            <a:off x="8856073" y="3120888"/>
            <a:ext cx="57150" cy="60325"/>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09" name="Oval 153">
            <a:extLst>
              <a:ext uri="{FF2B5EF4-FFF2-40B4-BE49-F238E27FC236}">
                <a16:creationId xmlns:a16="http://schemas.microsoft.com/office/drawing/2014/main" id="{833F8154-BD12-E7A8-CDB4-B0DD9C5AF708}"/>
              </a:ext>
            </a:extLst>
          </p:cNvPr>
          <p:cNvSpPr>
            <a:spLocks noChangeArrowheads="1"/>
          </p:cNvSpPr>
          <p:nvPr/>
        </p:nvSpPr>
        <p:spPr bwMode="auto">
          <a:xfrm>
            <a:off x="8906873" y="3120888"/>
            <a:ext cx="60325" cy="60325"/>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10" name="Oval 154">
            <a:extLst>
              <a:ext uri="{FF2B5EF4-FFF2-40B4-BE49-F238E27FC236}">
                <a16:creationId xmlns:a16="http://schemas.microsoft.com/office/drawing/2014/main" id="{09B86EBF-DE60-0253-B2C0-712A8C956912}"/>
              </a:ext>
            </a:extLst>
          </p:cNvPr>
          <p:cNvSpPr>
            <a:spLocks noChangeArrowheads="1"/>
          </p:cNvSpPr>
          <p:nvPr/>
        </p:nvSpPr>
        <p:spPr bwMode="auto">
          <a:xfrm>
            <a:off x="8979898" y="3136763"/>
            <a:ext cx="60325" cy="60325"/>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11" name="Oval 155">
            <a:extLst>
              <a:ext uri="{FF2B5EF4-FFF2-40B4-BE49-F238E27FC236}">
                <a16:creationId xmlns:a16="http://schemas.microsoft.com/office/drawing/2014/main" id="{7FD3FB22-FD9F-1F40-CEFC-9BFAFD02DF1E}"/>
              </a:ext>
            </a:extLst>
          </p:cNvPr>
          <p:cNvSpPr>
            <a:spLocks noChangeArrowheads="1"/>
          </p:cNvSpPr>
          <p:nvPr/>
        </p:nvSpPr>
        <p:spPr bwMode="auto">
          <a:xfrm>
            <a:off x="9008473" y="3136763"/>
            <a:ext cx="60325" cy="60325"/>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12" name="Oval 156">
            <a:extLst>
              <a:ext uri="{FF2B5EF4-FFF2-40B4-BE49-F238E27FC236}">
                <a16:creationId xmlns:a16="http://schemas.microsoft.com/office/drawing/2014/main" id="{77FD6016-548E-3258-D631-EF6DDA6F6EAA}"/>
              </a:ext>
            </a:extLst>
          </p:cNvPr>
          <p:cNvSpPr>
            <a:spLocks noChangeArrowheads="1"/>
          </p:cNvSpPr>
          <p:nvPr/>
        </p:nvSpPr>
        <p:spPr bwMode="auto">
          <a:xfrm>
            <a:off x="9102136" y="3149463"/>
            <a:ext cx="60325" cy="60325"/>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13" name="Oval 157">
            <a:extLst>
              <a:ext uri="{FF2B5EF4-FFF2-40B4-BE49-F238E27FC236}">
                <a16:creationId xmlns:a16="http://schemas.microsoft.com/office/drawing/2014/main" id="{84D00033-A4A7-48EA-181B-1E191EE24228}"/>
              </a:ext>
            </a:extLst>
          </p:cNvPr>
          <p:cNvSpPr>
            <a:spLocks noChangeArrowheads="1"/>
          </p:cNvSpPr>
          <p:nvPr/>
        </p:nvSpPr>
        <p:spPr bwMode="auto">
          <a:xfrm>
            <a:off x="9152936" y="3155813"/>
            <a:ext cx="60325"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14" name="Oval 158">
            <a:extLst>
              <a:ext uri="{FF2B5EF4-FFF2-40B4-BE49-F238E27FC236}">
                <a16:creationId xmlns:a16="http://schemas.microsoft.com/office/drawing/2014/main" id="{7452F3ED-8FD2-53D7-9A21-244A83780C17}"/>
              </a:ext>
            </a:extLst>
          </p:cNvPr>
          <p:cNvSpPr>
            <a:spLocks noChangeArrowheads="1"/>
          </p:cNvSpPr>
          <p:nvPr/>
        </p:nvSpPr>
        <p:spPr bwMode="auto">
          <a:xfrm>
            <a:off x="9213261" y="31621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15" name="Oval 159">
            <a:extLst>
              <a:ext uri="{FF2B5EF4-FFF2-40B4-BE49-F238E27FC236}">
                <a16:creationId xmlns:a16="http://schemas.microsoft.com/office/drawing/2014/main" id="{E748B299-0A86-201B-A232-44F3EA98AFF9}"/>
              </a:ext>
            </a:extLst>
          </p:cNvPr>
          <p:cNvSpPr>
            <a:spLocks noChangeArrowheads="1"/>
          </p:cNvSpPr>
          <p:nvPr/>
        </p:nvSpPr>
        <p:spPr bwMode="auto">
          <a:xfrm>
            <a:off x="9241836" y="31621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16" name="Oval 160">
            <a:extLst>
              <a:ext uri="{FF2B5EF4-FFF2-40B4-BE49-F238E27FC236}">
                <a16:creationId xmlns:a16="http://schemas.microsoft.com/office/drawing/2014/main" id="{E7CA9CC0-AFF4-78C1-D7E0-9566E141FA9E}"/>
              </a:ext>
            </a:extLst>
          </p:cNvPr>
          <p:cNvSpPr>
            <a:spLocks noChangeArrowheads="1"/>
          </p:cNvSpPr>
          <p:nvPr/>
        </p:nvSpPr>
        <p:spPr bwMode="auto">
          <a:xfrm>
            <a:off x="9354548" y="31748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17" name="Oval 161">
            <a:extLst>
              <a:ext uri="{FF2B5EF4-FFF2-40B4-BE49-F238E27FC236}">
                <a16:creationId xmlns:a16="http://schemas.microsoft.com/office/drawing/2014/main" id="{B963F801-A8C9-8BAC-7013-14780585516F}"/>
              </a:ext>
            </a:extLst>
          </p:cNvPr>
          <p:cNvSpPr>
            <a:spLocks noChangeArrowheads="1"/>
          </p:cNvSpPr>
          <p:nvPr/>
        </p:nvSpPr>
        <p:spPr bwMode="auto">
          <a:xfrm>
            <a:off x="9298986" y="3174863"/>
            <a:ext cx="55563"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18" name="Oval 162">
            <a:extLst>
              <a:ext uri="{FF2B5EF4-FFF2-40B4-BE49-F238E27FC236}">
                <a16:creationId xmlns:a16="http://schemas.microsoft.com/office/drawing/2014/main" id="{60A8BC0C-3DFB-B021-AA35-7226D668401F}"/>
              </a:ext>
            </a:extLst>
          </p:cNvPr>
          <p:cNvSpPr>
            <a:spLocks noChangeArrowheads="1"/>
          </p:cNvSpPr>
          <p:nvPr/>
        </p:nvSpPr>
        <p:spPr bwMode="auto">
          <a:xfrm>
            <a:off x="9433923" y="3190738"/>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19" name="Oval 163">
            <a:extLst>
              <a:ext uri="{FF2B5EF4-FFF2-40B4-BE49-F238E27FC236}">
                <a16:creationId xmlns:a16="http://schemas.microsoft.com/office/drawing/2014/main" id="{DB1E5A58-E7DA-4011-A6EE-09309310FD26}"/>
              </a:ext>
            </a:extLst>
          </p:cNvPr>
          <p:cNvSpPr>
            <a:spLocks noChangeArrowheads="1"/>
          </p:cNvSpPr>
          <p:nvPr/>
        </p:nvSpPr>
        <p:spPr bwMode="auto">
          <a:xfrm>
            <a:off x="9519648" y="3197088"/>
            <a:ext cx="55563"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20" name="Oval 164">
            <a:extLst>
              <a:ext uri="{FF2B5EF4-FFF2-40B4-BE49-F238E27FC236}">
                <a16:creationId xmlns:a16="http://schemas.microsoft.com/office/drawing/2014/main" id="{DEFB0837-ADA3-0F4A-356E-5A5512685F6E}"/>
              </a:ext>
            </a:extLst>
          </p:cNvPr>
          <p:cNvSpPr>
            <a:spLocks noChangeArrowheads="1"/>
          </p:cNvSpPr>
          <p:nvPr/>
        </p:nvSpPr>
        <p:spPr bwMode="auto">
          <a:xfrm>
            <a:off x="9575211" y="3203438"/>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21" name="Oval 165">
            <a:extLst>
              <a:ext uri="{FF2B5EF4-FFF2-40B4-BE49-F238E27FC236}">
                <a16:creationId xmlns:a16="http://schemas.microsoft.com/office/drawing/2014/main" id="{B3770DDF-0FB3-3582-BC1D-AFA6CB5A6123}"/>
              </a:ext>
            </a:extLst>
          </p:cNvPr>
          <p:cNvSpPr>
            <a:spLocks noChangeArrowheads="1"/>
          </p:cNvSpPr>
          <p:nvPr/>
        </p:nvSpPr>
        <p:spPr bwMode="auto">
          <a:xfrm>
            <a:off x="9603786" y="3203438"/>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22" name="Oval 166">
            <a:extLst>
              <a:ext uri="{FF2B5EF4-FFF2-40B4-BE49-F238E27FC236}">
                <a16:creationId xmlns:a16="http://schemas.microsoft.com/office/drawing/2014/main" id="{DE60DEDF-16A1-425A-B2F1-A05FEDD37907}"/>
              </a:ext>
            </a:extLst>
          </p:cNvPr>
          <p:cNvSpPr>
            <a:spLocks noChangeArrowheads="1"/>
          </p:cNvSpPr>
          <p:nvPr/>
        </p:nvSpPr>
        <p:spPr bwMode="auto">
          <a:xfrm>
            <a:off x="9632361" y="3203438"/>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23" name="Oval 167">
            <a:extLst>
              <a:ext uri="{FF2B5EF4-FFF2-40B4-BE49-F238E27FC236}">
                <a16:creationId xmlns:a16="http://schemas.microsoft.com/office/drawing/2014/main" id="{8F5FEFB0-F5B0-CD62-FE8E-3F423B1C1300}"/>
              </a:ext>
            </a:extLst>
          </p:cNvPr>
          <p:cNvSpPr>
            <a:spLocks noChangeArrowheads="1"/>
          </p:cNvSpPr>
          <p:nvPr/>
        </p:nvSpPr>
        <p:spPr bwMode="auto">
          <a:xfrm>
            <a:off x="9660936" y="3203438"/>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24" name="Oval 168">
            <a:extLst>
              <a:ext uri="{FF2B5EF4-FFF2-40B4-BE49-F238E27FC236}">
                <a16:creationId xmlns:a16="http://schemas.microsoft.com/office/drawing/2014/main" id="{97D1E1D1-90A5-32B0-3119-1B8FB8B28CC1}"/>
              </a:ext>
            </a:extLst>
          </p:cNvPr>
          <p:cNvSpPr>
            <a:spLocks noChangeArrowheads="1"/>
          </p:cNvSpPr>
          <p:nvPr/>
        </p:nvSpPr>
        <p:spPr bwMode="auto">
          <a:xfrm>
            <a:off x="9833973" y="321931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25" name="Oval 169">
            <a:extLst>
              <a:ext uri="{FF2B5EF4-FFF2-40B4-BE49-F238E27FC236}">
                <a16:creationId xmlns:a16="http://schemas.microsoft.com/office/drawing/2014/main" id="{52C63B84-A514-4F45-3C9A-DA297D9242D4}"/>
              </a:ext>
            </a:extLst>
          </p:cNvPr>
          <p:cNvSpPr>
            <a:spLocks noChangeArrowheads="1"/>
          </p:cNvSpPr>
          <p:nvPr/>
        </p:nvSpPr>
        <p:spPr bwMode="auto">
          <a:xfrm>
            <a:off x="9935573" y="32256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26" name="Oval 170">
            <a:extLst>
              <a:ext uri="{FF2B5EF4-FFF2-40B4-BE49-F238E27FC236}">
                <a16:creationId xmlns:a16="http://schemas.microsoft.com/office/drawing/2014/main" id="{AC0B7843-018D-5554-420B-6AA132FDFD35}"/>
              </a:ext>
            </a:extLst>
          </p:cNvPr>
          <p:cNvSpPr>
            <a:spLocks noChangeArrowheads="1"/>
          </p:cNvSpPr>
          <p:nvPr/>
        </p:nvSpPr>
        <p:spPr bwMode="auto">
          <a:xfrm>
            <a:off x="9992723" y="3225663"/>
            <a:ext cx="55563"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27" name="Oval 171">
            <a:extLst>
              <a:ext uri="{FF2B5EF4-FFF2-40B4-BE49-F238E27FC236}">
                <a16:creationId xmlns:a16="http://schemas.microsoft.com/office/drawing/2014/main" id="{4802FDA9-3A90-DD3E-B7FF-7F7A0F0DE3F2}"/>
              </a:ext>
            </a:extLst>
          </p:cNvPr>
          <p:cNvSpPr>
            <a:spLocks noChangeArrowheads="1"/>
          </p:cNvSpPr>
          <p:nvPr/>
        </p:nvSpPr>
        <p:spPr bwMode="auto">
          <a:xfrm>
            <a:off x="10030823" y="3225663"/>
            <a:ext cx="55563"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28" name="Oval 172">
            <a:extLst>
              <a:ext uri="{FF2B5EF4-FFF2-40B4-BE49-F238E27FC236}">
                <a16:creationId xmlns:a16="http://schemas.microsoft.com/office/drawing/2014/main" id="{E5B0C783-A9A0-20D5-89D5-C68E3F55BC6A}"/>
              </a:ext>
            </a:extLst>
          </p:cNvPr>
          <p:cNvSpPr>
            <a:spLocks noChangeArrowheads="1"/>
          </p:cNvSpPr>
          <p:nvPr/>
        </p:nvSpPr>
        <p:spPr bwMode="auto">
          <a:xfrm>
            <a:off x="10057811" y="32256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29" name="Oval 173">
            <a:extLst>
              <a:ext uri="{FF2B5EF4-FFF2-40B4-BE49-F238E27FC236}">
                <a16:creationId xmlns:a16="http://schemas.microsoft.com/office/drawing/2014/main" id="{9122A39E-B7A4-3583-A676-7E44B1310716}"/>
              </a:ext>
            </a:extLst>
          </p:cNvPr>
          <p:cNvSpPr>
            <a:spLocks noChangeArrowheads="1"/>
          </p:cNvSpPr>
          <p:nvPr/>
        </p:nvSpPr>
        <p:spPr bwMode="auto">
          <a:xfrm>
            <a:off x="10086386" y="32256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30" name="Oval 174">
            <a:extLst>
              <a:ext uri="{FF2B5EF4-FFF2-40B4-BE49-F238E27FC236}">
                <a16:creationId xmlns:a16="http://schemas.microsoft.com/office/drawing/2014/main" id="{07A66673-E55D-2C45-EF62-B94ECFFF7A37}"/>
              </a:ext>
            </a:extLst>
          </p:cNvPr>
          <p:cNvSpPr>
            <a:spLocks noChangeArrowheads="1"/>
          </p:cNvSpPr>
          <p:nvPr/>
        </p:nvSpPr>
        <p:spPr bwMode="auto">
          <a:xfrm>
            <a:off x="10099086" y="3241538"/>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31" name="Oval 175">
            <a:extLst>
              <a:ext uri="{FF2B5EF4-FFF2-40B4-BE49-F238E27FC236}">
                <a16:creationId xmlns:a16="http://schemas.microsoft.com/office/drawing/2014/main" id="{8265D749-3EF5-D87A-D634-30C7CE04E3EA}"/>
              </a:ext>
            </a:extLst>
          </p:cNvPr>
          <p:cNvSpPr>
            <a:spLocks noChangeArrowheads="1"/>
          </p:cNvSpPr>
          <p:nvPr/>
        </p:nvSpPr>
        <p:spPr bwMode="auto">
          <a:xfrm>
            <a:off x="10127661" y="3241538"/>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32" name="Oval 176">
            <a:extLst>
              <a:ext uri="{FF2B5EF4-FFF2-40B4-BE49-F238E27FC236}">
                <a16:creationId xmlns:a16="http://schemas.microsoft.com/office/drawing/2014/main" id="{3AE6DCAB-89AB-53C4-1E19-4EC54D75C5BA}"/>
              </a:ext>
            </a:extLst>
          </p:cNvPr>
          <p:cNvSpPr>
            <a:spLocks noChangeArrowheads="1"/>
          </p:cNvSpPr>
          <p:nvPr/>
        </p:nvSpPr>
        <p:spPr bwMode="auto">
          <a:xfrm>
            <a:off x="10143536" y="3241538"/>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33" name="Oval 177">
            <a:extLst>
              <a:ext uri="{FF2B5EF4-FFF2-40B4-BE49-F238E27FC236}">
                <a16:creationId xmlns:a16="http://schemas.microsoft.com/office/drawing/2014/main" id="{0C93C5AD-17BF-CC14-9CFE-9EAC2CDF3085}"/>
              </a:ext>
            </a:extLst>
          </p:cNvPr>
          <p:cNvSpPr>
            <a:spLocks noChangeArrowheads="1"/>
          </p:cNvSpPr>
          <p:nvPr/>
        </p:nvSpPr>
        <p:spPr bwMode="auto">
          <a:xfrm>
            <a:off x="10149886" y="3247888"/>
            <a:ext cx="60325"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34" name="Oval 178">
            <a:extLst>
              <a:ext uri="{FF2B5EF4-FFF2-40B4-BE49-F238E27FC236}">
                <a16:creationId xmlns:a16="http://schemas.microsoft.com/office/drawing/2014/main" id="{94785F55-977D-8687-F49F-0E8A939C8E8A}"/>
              </a:ext>
            </a:extLst>
          </p:cNvPr>
          <p:cNvSpPr>
            <a:spLocks noChangeArrowheads="1"/>
          </p:cNvSpPr>
          <p:nvPr/>
        </p:nvSpPr>
        <p:spPr bwMode="auto">
          <a:xfrm>
            <a:off x="10184811" y="3247888"/>
            <a:ext cx="60325"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35" name="Oval 179">
            <a:extLst>
              <a:ext uri="{FF2B5EF4-FFF2-40B4-BE49-F238E27FC236}">
                <a16:creationId xmlns:a16="http://schemas.microsoft.com/office/drawing/2014/main" id="{83BAE688-A987-83D9-5484-7F7340C4DF7F}"/>
              </a:ext>
            </a:extLst>
          </p:cNvPr>
          <p:cNvSpPr>
            <a:spLocks noChangeArrowheads="1"/>
          </p:cNvSpPr>
          <p:nvPr/>
        </p:nvSpPr>
        <p:spPr bwMode="auto">
          <a:xfrm>
            <a:off x="10213386" y="3260588"/>
            <a:ext cx="60325"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36" name="Oval 180">
            <a:extLst>
              <a:ext uri="{FF2B5EF4-FFF2-40B4-BE49-F238E27FC236}">
                <a16:creationId xmlns:a16="http://schemas.microsoft.com/office/drawing/2014/main" id="{6400A09C-4469-73B0-9A51-D5EC56125B7A}"/>
              </a:ext>
            </a:extLst>
          </p:cNvPr>
          <p:cNvSpPr>
            <a:spLocks noChangeArrowheads="1"/>
          </p:cNvSpPr>
          <p:nvPr/>
        </p:nvSpPr>
        <p:spPr bwMode="auto">
          <a:xfrm>
            <a:off x="10245136" y="3260588"/>
            <a:ext cx="55563"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37" name="Oval 181">
            <a:extLst>
              <a:ext uri="{FF2B5EF4-FFF2-40B4-BE49-F238E27FC236}">
                <a16:creationId xmlns:a16="http://schemas.microsoft.com/office/drawing/2014/main" id="{FF127612-3D8E-C12B-CBAB-E37D3E3C2692}"/>
              </a:ext>
            </a:extLst>
          </p:cNvPr>
          <p:cNvSpPr>
            <a:spLocks noChangeArrowheads="1"/>
          </p:cNvSpPr>
          <p:nvPr/>
        </p:nvSpPr>
        <p:spPr bwMode="auto">
          <a:xfrm>
            <a:off x="10273711" y="3260588"/>
            <a:ext cx="55563"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38" name="Oval 182">
            <a:extLst>
              <a:ext uri="{FF2B5EF4-FFF2-40B4-BE49-F238E27FC236}">
                <a16:creationId xmlns:a16="http://schemas.microsoft.com/office/drawing/2014/main" id="{06E17941-4F64-E144-22D0-4649D5A2028A}"/>
              </a:ext>
            </a:extLst>
          </p:cNvPr>
          <p:cNvSpPr>
            <a:spLocks noChangeArrowheads="1"/>
          </p:cNvSpPr>
          <p:nvPr/>
        </p:nvSpPr>
        <p:spPr bwMode="auto">
          <a:xfrm>
            <a:off x="10319748" y="32764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39" name="Oval 183">
            <a:extLst>
              <a:ext uri="{FF2B5EF4-FFF2-40B4-BE49-F238E27FC236}">
                <a16:creationId xmlns:a16="http://schemas.microsoft.com/office/drawing/2014/main" id="{8C7852B4-93D1-BCF3-337D-19F6F24069A0}"/>
              </a:ext>
            </a:extLst>
          </p:cNvPr>
          <p:cNvSpPr>
            <a:spLocks noChangeArrowheads="1"/>
          </p:cNvSpPr>
          <p:nvPr/>
        </p:nvSpPr>
        <p:spPr bwMode="auto">
          <a:xfrm>
            <a:off x="10348323" y="32764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40" name="Oval 184">
            <a:extLst>
              <a:ext uri="{FF2B5EF4-FFF2-40B4-BE49-F238E27FC236}">
                <a16:creationId xmlns:a16="http://schemas.microsoft.com/office/drawing/2014/main" id="{E76D686E-1AF6-6025-F2EF-F9240B9D2A76}"/>
              </a:ext>
            </a:extLst>
          </p:cNvPr>
          <p:cNvSpPr>
            <a:spLocks noChangeArrowheads="1"/>
          </p:cNvSpPr>
          <p:nvPr/>
        </p:nvSpPr>
        <p:spPr bwMode="auto">
          <a:xfrm>
            <a:off x="10376898" y="32764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41" name="Oval 185">
            <a:extLst>
              <a:ext uri="{FF2B5EF4-FFF2-40B4-BE49-F238E27FC236}">
                <a16:creationId xmlns:a16="http://schemas.microsoft.com/office/drawing/2014/main" id="{4849DDB9-2FC9-13CB-5522-976139D1A845}"/>
              </a:ext>
            </a:extLst>
          </p:cNvPr>
          <p:cNvSpPr>
            <a:spLocks noChangeArrowheads="1"/>
          </p:cNvSpPr>
          <p:nvPr/>
        </p:nvSpPr>
        <p:spPr bwMode="auto">
          <a:xfrm>
            <a:off x="10411823" y="3276463"/>
            <a:ext cx="60325"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42" name="Oval 186">
            <a:extLst>
              <a:ext uri="{FF2B5EF4-FFF2-40B4-BE49-F238E27FC236}">
                <a16:creationId xmlns:a16="http://schemas.microsoft.com/office/drawing/2014/main" id="{980D5AB6-386E-999C-EEAC-00F3D9474809}"/>
              </a:ext>
            </a:extLst>
          </p:cNvPr>
          <p:cNvSpPr>
            <a:spLocks noChangeArrowheads="1"/>
          </p:cNvSpPr>
          <p:nvPr/>
        </p:nvSpPr>
        <p:spPr bwMode="auto">
          <a:xfrm>
            <a:off x="10443573" y="32764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43" name="Oval 187">
            <a:extLst>
              <a:ext uri="{FF2B5EF4-FFF2-40B4-BE49-F238E27FC236}">
                <a16:creationId xmlns:a16="http://schemas.microsoft.com/office/drawing/2014/main" id="{84795E96-3B15-75B7-76AD-87A4D9BF7939}"/>
              </a:ext>
            </a:extLst>
          </p:cNvPr>
          <p:cNvSpPr>
            <a:spLocks noChangeArrowheads="1"/>
          </p:cNvSpPr>
          <p:nvPr/>
        </p:nvSpPr>
        <p:spPr bwMode="auto">
          <a:xfrm>
            <a:off x="10484848" y="3298688"/>
            <a:ext cx="55563"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44" name="Oval 188">
            <a:extLst>
              <a:ext uri="{FF2B5EF4-FFF2-40B4-BE49-F238E27FC236}">
                <a16:creationId xmlns:a16="http://schemas.microsoft.com/office/drawing/2014/main" id="{851F9C06-1C8A-EA23-8FEB-19B341A09DF1}"/>
              </a:ext>
            </a:extLst>
          </p:cNvPr>
          <p:cNvSpPr>
            <a:spLocks noChangeArrowheads="1"/>
          </p:cNvSpPr>
          <p:nvPr/>
        </p:nvSpPr>
        <p:spPr bwMode="auto">
          <a:xfrm>
            <a:off x="10513423" y="3298688"/>
            <a:ext cx="55563"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45" name="Oval 189">
            <a:extLst>
              <a:ext uri="{FF2B5EF4-FFF2-40B4-BE49-F238E27FC236}">
                <a16:creationId xmlns:a16="http://schemas.microsoft.com/office/drawing/2014/main" id="{ACB76AB8-8297-A651-E47B-1737925DF1CC}"/>
              </a:ext>
            </a:extLst>
          </p:cNvPr>
          <p:cNvSpPr>
            <a:spLocks noChangeArrowheads="1"/>
          </p:cNvSpPr>
          <p:nvPr/>
        </p:nvSpPr>
        <p:spPr bwMode="auto">
          <a:xfrm>
            <a:off x="10540411" y="33145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46" name="Oval 190">
            <a:extLst>
              <a:ext uri="{FF2B5EF4-FFF2-40B4-BE49-F238E27FC236}">
                <a16:creationId xmlns:a16="http://schemas.microsoft.com/office/drawing/2014/main" id="{AF1E00F0-92A6-A94F-F3E1-E356F6F1D9E1}"/>
              </a:ext>
            </a:extLst>
          </p:cNvPr>
          <p:cNvSpPr>
            <a:spLocks noChangeArrowheads="1"/>
          </p:cNvSpPr>
          <p:nvPr/>
        </p:nvSpPr>
        <p:spPr bwMode="auto">
          <a:xfrm>
            <a:off x="10597561" y="33145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47" name="Oval 191">
            <a:extLst>
              <a:ext uri="{FF2B5EF4-FFF2-40B4-BE49-F238E27FC236}">
                <a16:creationId xmlns:a16="http://schemas.microsoft.com/office/drawing/2014/main" id="{27553F34-EE08-0229-3D07-151186179D32}"/>
              </a:ext>
            </a:extLst>
          </p:cNvPr>
          <p:cNvSpPr>
            <a:spLocks noChangeArrowheads="1"/>
          </p:cNvSpPr>
          <p:nvPr/>
        </p:nvSpPr>
        <p:spPr bwMode="auto">
          <a:xfrm>
            <a:off x="10629311" y="335901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48" name="Oval 192">
            <a:extLst>
              <a:ext uri="{FF2B5EF4-FFF2-40B4-BE49-F238E27FC236}">
                <a16:creationId xmlns:a16="http://schemas.microsoft.com/office/drawing/2014/main" id="{C4126371-432F-7680-63EF-940650D76FFF}"/>
              </a:ext>
            </a:extLst>
          </p:cNvPr>
          <p:cNvSpPr>
            <a:spLocks noChangeArrowheads="1"/>
          </p:cNvSpPr>
          <p:nvPr/>
        </p:nvSpPr>
        <p:spPr bwMode="auto">
          <a:xfrm>
            <a:off x="10695986" y="338441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49" name="Oval 193">
            <a:extLst>
              <a:ext uri="{FF2B5EF4-FFF2-40B4-BE49-F238E27FC236}">
                <a16:creationId xmlns:a16="http://schemas.microsoft.com/office/drawing/2014/main" id="{8A761113-F352-21B3-413F-EA74F382C45F}"/>
              </a:ext>
            </a:extLst>
          </p:cNvPr>
          <p:cNvSpPr>
            <a:spLocks noChangeArrowheads="1"/>
          </p:cNvSpPr>
          <p:nvPr/>
        </p:nvSpPr>
        <p:spPr bwMode="auto">
          <a:xfrm>
            <a:off x="10724561" y="3384413"/>
            <a:ext cx="58738"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50" name="Oval 194">
            <a:extLst>
              <a:ext uri="{FF2B5EF4-FFF2-40B4-BE49-F238E27FC236}">
                <a16:creationId xmlns:a16="http://schemas.microsoft.com/office/drawing/2014/main" id="{8626F840-A739-0CE2-D072-0DCB6981D4BF}"/>
              </a:ext>
            </a:extLst>
          </p:cNvPr>
          <p:cNvSpPr>
            <a:spLocks noChangeArrowheads="1"/>
          </p:cNvSpPr>
          <p:nvPr/>
        </p:nvSpPr>
        <p:spPr bwMode="auto">
          <a:xfrm>
            <a:off x="10753136" y="3384413"/>
            <a:ext cx="58738"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51" name="Oval 195">
            <a:extLst>
              <a:ext uri="{FF2B5EF4-FFF2-40B4-BE49-F238E27FC236}">
                <a16:creationId xmlns:a16="http://schemas.microsoft.com/office/drawing/2014/main" id="{8F2F66F8-8AB8-8195-6A6E-FD850BFFCCB2}"/>
              </a:ext>
            </a:extLst>
          </p:cNvPr>
          <p:cNvSpPr>
            <a:spLocks noChangeArrowheads="1"/>
          </p:cNvSpPr>
          <p:nvPr/>
        </p:nvSpPr>
        <p:spPr bwMode="auto">
          <a:xfrm>
            <a:off x="10789648" y="338441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52" name="Oval 196">
            <a:extLst>
              <a:ext uri="{FF2B5EF4-FFF2-40B4-BE49-F238E27FC236}">
                <a16:creationId xmlns:a16="http://schemas.microsoft.com/office/drawing/2014/main" id="{ABF8FCB3-D42A-7503-1945-9A1BCA7E4096}"/>
              </a:ext>
            </a:extLst>
          </p:cNvPr>
          <p:cNvSpPr>
            <a:spLocks noChangeArrowheads="1"/>
          </p:cNvSpPr>
          <p:nvPr/>
        </p:nvSpPr>
        <p:spPr bwMode="auto">
          <a:xfrm>
            <a:off x="10808698" y="3425688"/>
            <a:ext cx="60325"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53" name="Oval 197">
            <a:extLst>
              <a:ext uri="{FF2B5EF4-FFF2-40B4-BE49-F238E27FC236}">
                <a16:creationId xmlns:a16="http://schemas.microsoft.com/office/drawing/2014/main" id="{35658C10-53F7-0266-12E4-A47AD4357A5D}"/>
              </a:ext>
            </a:extLst>
          </p:cNvPr>
          <p:cNvSpPr>
            <a:spLocks noChangeArrowheads="1"/>
          </p:cNvSpPr>
          <p:nvPr/>
        </p:nvSpPr>
        <p:spPr bwMode="auto">
          <a:xfrm>
            <a:off x="10837273" y="3425688"/>
            <a:ext cx="60325"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54" name="Oval 198">
            <a:extLst>
              <a:ext uri="{FF2B5EF4-FFF2-40B4-BE49-F238E27FC236}">
                <a16:creationId xmlns:a16="http://schemas.microsoft.com/office/drawing/2014/main" id="{B2F6ECB0-8745-665F-F8D8-5BF7B5527FF4}"/>
              </a:ext>
            </a:extLst>
          </p:cNvPr>
          <p:cNvSpPr>
            <a:spLocks noChangeArrowheads="1"/>
          </p:cNvSpPr>
          <p:nvPr/>
        </p:nvSpPr>
        <p:spPr bwMode="auto">
          <a:xfrm>
            <a:off x="10862673" y="3425688"/>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55" name="Oval 199">
            <a:extLst>
              <a:ext uri="{FF2B5EF4-FFF2-40B4-BE49-F238E27FC236}">
                <a16:creationId xmlns:a16="http://schemas.microsoft.com/office/drawing/2014/main" id="{20C6B642-3357-3605-FB93-5AD6F7DDA3E8}"/>
              </a:ext>
            </a:extLst>
          </p:cNvPr>
          <p:cNvSpPr>
            <a:spLocks noChangeArrowheads="1"/>
          </p:cNvSpPr>
          <p:nvPr/>
        </p:nvSpPr>
        <p:spPr bwMode="auto">
          <a:xfrm>
            <a:off x="10878548" y="34542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56" name="Oval 200">
            <a:extLst>
              <a:ext uri="{FF2B5EF4-FFF2-40B4-BE49-F238E27FC236}">
                <a16:creationId xmlns:a16="http://schemas.microsoft.com/office/drawing/2014/main" id="{8D04B504-2FAF-E506-5A80-B8460AFD3E21}"/>
              </a:ext>
            </a:extLst>
          </p:cNvPr>
          <p:cNvSpPr>
            <a:spLocks noChangeArrowheads="1"/>
          </p:cNvSpPr>
          <p:nvPr/>
        </p:nvSpPr>
        <p:spPr bwMode="auto">
          <a:xfrm>
            <a:off x="10913473" y="34542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57" name="Oval 201">
            <a:extLst>
              <a:ext uri="{FF2B5EF4-FFF2-40B4-BE49-F238E27FC236}">
                <a16:creationId xmlns:a16="http://schemas.microsoft.com/office/drawing/2014/main" id="{867887CD-4AAE-3193-9A1C-1001A88D350B}"/>
              </a:ext>
            </a:extLst>
          </p:cNvPr>
          <p:cNvSpPr>
            <a:spLocks noChangeArrowheads="1"/>
          </p:cNvSpPr>
          <p:nvPr/>
        </p:nvSpPr>
        <p:spPr bwMode="auto">
          <a:xfrm>
            <a:off x="10942048" y="34542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58" name="Oval 202">
            <a:extLst>
              <a:ext uri="{FF2B5EF4-FFF2-40B4-BE49-F238E27FC236}">
                <a16:creationId xmlns:a16="http://schemas.microsoft.com/office/drawing/2014/main" id="{823C97F5-DA39-7C1B-6606-29F34AD963D5}"/>
              </a:ext>
            </a:extLst>
          </p:cNvPr>
          <p:cNvSpPr>
            <a:spLocks noChangeArrowheads="1"/>
          </p:cNvSpPr>
          <p:nvPr/>
        </p:nvSpPr>
        <p:spPr bwMode="auto">
          <a:xfrm>
            <a:off x="10964273" y="3454263"/>
            <a:ext cx="55563"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59" name="Oval 203">
            <a:extLst>
              <a:ext uri="{FF2B5EF4-FFF2-40B4-BE49-F238E27FC236}">
                <a16:creationId xmlns:a16="http://schemas.microsoft.com/office/drawing/2014/main" id="{A0B9FD6F-6405-92AD-5621-3CEAC19D3048}"/>
              </a:ext>
            </a:extLst>
          </p:cNvPr>
          <p:cNvSpPr>
            <a:spLocks noChangeArrowheads="1"/>
          </p:cNvSpPr>
          <p:nvPr/>
        </p:nvSpPr>
        <p:spPr bwMode="auto">
          <a:xfrm>
            <a:off x="10986498" y="3454263"/>
            <a:ext cx="55563"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60" name="Oval 204">
            <a:extLst>
              <a:ext uri="{FF2B5EF4-FFF2-40B4-BE49-F238E27FC236}">
                <a16:creationId xmlns:a16="http://schemas.microsoft.com/office/drawing/2014/main" id="{5D879E95-0BBA-B043-4C2F-3DD32753C2BC}"/>
              </a:ext>
            </a:extLst>
          </p:cNvPr>
          <p:cNvSpPr>
            <a:spLocks noChangeArrowheads="1"/>
          </p:cNvSpPr>
          <p:nvPr/>
        </p:nvSpPr>
        <p:spPr bwMode="auto">
          <a:xfrm>
            <a:off x="11057936" y="3454263"/>
            <a:ext cx="57150" cy="57150"/>
          </a:xfrm>
          <a:prstGeom prst="ellipse">
            <a:avLst/>
          </a:prstGeom>
          <a:solidFill>
            <a:srgbClr val="0158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61" name="Freeform 205">
            <a:extLst>
              <a:ext uri="{FF2B5EF4-FFF2-40B4-BE49-F238E27FC236}">
                <a16:creationId xmlns:a16="http://schemas.microsoft.com/office/drawing/2014/main" id="{E61DA5B1-1032-A5C0-A8C9-FD5AC416C1FA}"/>
              </a:ext>
            </a:extLst>
          </p:cNvPr>
          <p:cNvSpPr>
            <a:spLocks/>
          </p:cNvSpPr>
          <p:nvPr/>
        </p:nvSpPr>
        <p:spPr bwMode="auto">
          <a:xfrm>
            <a:off x="7055848" y="2574788"/>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62" name="Freeform 206">
            <a:extLst>
              <a:ext uri="{FF2B5EF4-FFF2-40B4-BE49-F238E27FC236}">
                <a16:creationId xmlns:a16="http://schemas.microsoft.com/office/drawing/2014/main" id="{241A0D0A-2BDF-E0EF-A12E-B4C21129E0A5}"/>
              </a:ext>
            </a:extLst>
          </p:cNvPr>
          <p:cNvSpPr>
            <a:spLocks/>
          </p:cNvSpPr>
          <p:nvPr/>
        </p:nvSpPr>
        <p:spPr bwMode="auto">
          <a:xfrm>
            <a:off x="7166973" y="2597013"/>
            <a:ext cx="65088" cy="69850"/>
          </a:xfrm>
          <a:custGeom>
            <a:avLst/>
            <a:gdLst>
              <a:gd name="T0" fmla="*/ 41 w 41"/>
              <a:gd name="T1" fmla="*/ 44 h 44"/>
              <a:gd name="T2" fmla="*/ 21 w 41"/>
              <a:gd name="T3" fmla="*/ 0 h 44"/>
              <a:gd name="T4" fmla="*/ 0 w 41"/>
              <a:gd name="T5" fmla="*/ 44 h 44"/>
              <a:gd name="T6" fmla="*/ 41 w 41"/>
              <a:gd name="T7" fmla="*/ 44 h 44"/>
            </a:gdLst>
            <a:ahLst/>
            <a:cxnLst>
              <a:cxn ang="0">
                <a:pos x="T0" y="T1"/>
              </a:cxn>
              <a:cxn ang="0">
                <a:pos x="T2" y="T3"/>
              </a:cxn>
              <a:cxn ang="0">
                <a:pos x="T4" y="T5"/>
              </a:cxn>
              <a:cxn ang="0">
                <a:pos x="T6" y="T7"/>
              </a:cxn>
            </a:cxnLst>
            <a:rect l="0" t="0" r="r" b="b"/>
            <a:pathLst>
              <a:path w="41" h="44">
                <a:moveTo>
                  <a:pt x="41" y="44"/>
                </a:moveTo>
                <a:lnTo>
                  <a:pt x="21" y="0"/>
                </a:lnTo>
                <a:lnTo>
                  <a:pt x="0" y="44"/>
                </a:lnTo>
                <a:lnTo>
                  <a:pt x="41"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63" name="Freeform 207">
            <a:extLst>
              <a:ext uri="{FF2B5EF4-FFF2-40B4-BE49-F238E27FC236}">
                <a16:creationId xmlns:a16="http://schemas.microsoft.com/office/drawing/2014/main" id="{4FA6879E-8147-66E5-3543-566242A74658}"/>
              </a:ext>
            </a:extLst>
          </p:cNvPr>
          <p:cNvSpPr>
            <a:spLocks/>
          </p:cNvSpPr>
          <p:nvPr/>
        </p:nvSpPr>
        <p:spPr bwMode="auto">
          <a:xfrm>
            <a:off x="7190786" y="2631938"/>
            <a:ext cx="66675" cy="69850"/>
          </a:xfrm>
          <a:custGeom>
            <a:avLst/>
            <a:gdLst>
              <a:gd name="T0" fmla="*/ 42 w 42"/>
              <a:gd name="T1" fmla="*/ 44 h 44"/>
              <a:gd name="T2" fmla="*/ 20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0"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64" name="Freeform 208">
            <a:extLst>
              <a:ext uri="{FF2B5EF4-FFF2-40B4-BE49-F238E27FC236}">
                <a16:creationId xmlns:a16="http://schemas.microsoft.com/office/drawing/2014/main" id="{D61DCD43-9DDC-4678-666D-7114BA4024C9}"/>
              </a:ext>
            </a:extLst>
          </p:cNvPr>
          <p:cNvSpPr>
            <a:spLocks/>
          </p:cNvSpPr>
          <p:nvPr/>
        </p:nvSpPr>
        <p:spPr bwMode="auto">
          <a:xfrm>
            <a:off x="7209836" y="2698613"/>
            <a:ext cx="63500" cy="69850"/>
          </a:xfrm>
          <a:custGeom>
            <a:avLst/>
            <a:gdLst>
              <a:gd name="T0" fmla="*/ 40 w 40"/>
              <a:gd name="T1" fmla="*/ 44 h 44"/>
              <a:gd name="T2" fmla="*/ 20 w 40"/>
              <a:gd name="T3" fmla="*/ 0 h 44"/>
              <a:gd name="T4" fmla="*/ 0 w 40"/>
              <a:gd name="T5" fmla="*/ 44 h 44"/>
              <a:gd name="T6" fmla="*/ 40 w 40"/>
              <a:gd name="T7" fmla="*/ 44 h 44"/>
            </a:gdLst>
            <a:ahLst/>
            <a:cxnLst>
              <a:cxn ang="0">
                <a:pos x="T0" y="T1"/>
              </a:cxn>
              <a:cxn ang="0">
                <a:pos x="T2" y="T3"/>
              </a:cxn>
              <a:cxn ang="0">
                <a:pos x="T4" y="T5"/>
              </a:cxn>
              <a:cxn ang="0">
                <a:pos x="T6" y="T7"/>
              </a:cxn>
            </a:cxnLst>
            <a:rect l="0" t="0" r="r" b="b"/>
            <a:pathLst>
              <a:path w="40" h="44">
                <a:moveTo>
                  <a:pt x="40" y="44"/>
                </a:moveTo>
                <a:lnTo>
                  <a:pt x="20" y="0"/>
                </a:lnTo>
                <a:lnTo>
                  <a:pt x="0" y="44"/>
                </a:lnTo>
                <a:lnTo>
                  <a:pt x="40"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65" name="Freeform 209">
            <a:extLst>
              <a:ext uri="{FF2B5EF4-FFF2-40B4-BE49-F238E27FC236}">
                <a16:creationId xmlns:a16="http://schemas.microsoft.com/office/drawing/2014/main" id="{9B519EEC-5B02-E525-06B5-10D8A77FC961}"/>
              </a:ext>
            </a:extLst>
          </p:cNvPr>
          <p:cNvSpPr>
            <a:spLocks/>
          </p:cNvSpPr>
          <p:nvPr/>
        </p:nvSpPr>
        <p:spPr bwMode="auto">
          <a:xfrm>
            <a:off x="7209836" y="2755763"/>
            <a:ext cx="63500" cy="69850"/>
          </a:xfrm>
          <a:custGeom>
            <a:avLst/>
            <a:gdLst>
              <a:gd name="T0" fmla="*/ 40 w 40"/>
              <a:gd name="T1" fmla="*/ 44 h 44"/>
              <a:gd name="T2" fmla="*/ 20 w 40"/>
              <a:gd name="T3" fmla="*/ 0 h 44"/>
              <a:gd name="T4" fmla="*/ 0 w 40"/>
              <a:gd name="T5" fmla="*/ 44 h 44"/>
              <a:gd name="T6" fmla="*/ 40 w 40"/>
              <a:gd name="T7" fmla="*/ 44 h 44"/>
            </a:gdLst>
            <a:ahLst/>
            <a:cxnLst>
              <a:cxn ang="0">
                <a:pos x="T0" y="T1"/>
              </a:cxn>
              <a:cxn ang="0">
                <a:pos x="T2" y="T3"/>
              </a:cxn>
              <a:cxn ang="0">
                <a:pos x="T4" y="T5"/>
              </a:cxn>
              <a:cxn ang="0">
                <a:pos x="T6" y="T7"/>
              </a:cxn>
            </a:cxnLst>
            <a:rect l="0" t="0" r="r" b="b"/>
            <a:pathLst>
              <a:path w="40" h="44">
                <a:moveTo>
                  <a:pt x="40" y="44"/>
                </a:moveTo>
                <a:lnTo>
                  <a:pt x="20" y="0"/>
                </a:lnTo>
                <a:lnTo>
                  <a:pt x="0" y="44"/>
                </a:lnTo>
                <a:lnTo>
                  <a:pt x="40"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66" name="Freeform 210">
            <a:extLst>
              <a:ext uri="{FF2B5EF4-FFF2-40B4-BE49-F238E27FC236}">
                <a16:creationId xmlns:a16="http://schemas.microsoft.com/office/drawing/2014/main" id="{271D1D87-ED98-4507-531C-3B4964396FD0}"/>
              </a:ext>
            </a:extLst>
          </p:cNvPr>
          <p:cNvSpPr>
            <a:spLocks/>
          </p:cNvSpPr>
          <p:nvPr/>
        </p:nvSpPr>
        <p:spPr bwMode="auto">
          <a:xfrm>
            <a:off x="7235236" y="2774813"/>
            <a:ext cx="63500" cy="69850"/>
          </a:xfrm>
          <a:custGeom>
            <a:avLst/>
            <a:gdLst>
              <a:gd name="T0" fmla="*/ 40 w 40"/>
              <a:gd name="T1" fmla="*/ 44 h 44"/>
              <a:gd name="T2" fmla="*/ 20 w 40"/>
              <a:gd name="T3" fmla="*/ 0 h 44"/>
              <a:gd name="T4" fmla="*/ 0 w 40"/>
              <a:gd name="T5" fmla="*/ 44 h 44"/>
              <a:gd name="T6" fmla="*/ 40 w 40"/>
              <a:gd name="T7" fmla="*/ 44 h 44"/>
            </a:gdLst>
            <a:ahLst/>
            <a:cxnLst>
              <a:cxn ang="0">
                <a:pos x="T0" y="T1"/>
              </a:cxn>
              <a:cxn ang="0">
                <a:pos x="T2" y="T3"/>
              </a:cxn>
              <a:cxn ang="0">
                <a:pos x="T4" y="T5"/>
              </a:cxn>
              <a:cxn ang="0">
                <a:pos x="T6" y="T7"/>
              </a:cxn>
            </a:cxnLst>
            <a:rect l="0" t="0" r="r" b="b"/>
            <a:pathLst>
              <a:path w="40" h="44">
                <a:moveTo>
                  <a:pt x="40" y="44"/>
                </a:moveTo>
                <a:lnTo>
                  <a:pt x="20" y="0"/>
                </a:lnTo>
                <a:lnTo>
                  <a:pt x="0" y="44"/>
                </a:lnTo>
                <a:lnTo>
                  <a:pt x="40"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67" name="Freeform 211">
            <a:extLst>
              <a:ext uri="{FF2B5EF4-FFF2-40B4-BE49-F238E27FC236}">
                <a16:creationId xmlns:a16="http://schemas.microsoft.com/office/drawing/2014/main" id="{FE3D532D-D7B8-9AE3-682B-DBABE5151210}"/>
              </a:ext>
            </a:extLst>
          </p:cNvPr>
          <p:cNvSpPr>
            <a:spLocks/>
          </p:cNvSpPr>
          <p:nvPr/>
        </p:nvSpPr>
        <p:spPr bwMode="auto">
          <a:xfrm>
            <a:off x="7340011" y="2828788"/>
            <a:ext cx="66675" cy="69850"/>
          </a:xfrm>
          <a:custGeom>
            <a:avLst/>
            <a:gdLst>
              <a:gd name="T0" fmla="*/ 42 w 42"/>
              <a:gd name="T1" fmla="*/ 44 h 44"/>
              <a:gd name="T2" fmla="*/ 20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0"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68" name="Freeform 212">
            <a:extLst>
              <a:ext uri="{FF2B5EF4-FFF2-40B4-BE49-F238E27FC236}">
                <a16:creationId xmlns:a16="http://schemas.microsoft.com/office/drawing/2014/main" id="{DC749A3E-D46C-23EF-0944-07D39BD4E2E8}"/>
              </a:ext>
            </a:extLst>
          </p:cNvPr>
          <p:cNvSpPr>
            <a:spLocks/>
          </p:cNvSpPr>
          <p:nvPr/>
        </p:nvSpPr>
        <p:spPr bwMode="auto">
          <a:xfrm>
            <a:off x="7365411" y="2885938"/>
            <a:ext cx="65088" cy="73025"/>
          </a:xfrm>
          <a:custGeom>
            <a:avLst/>
            <a:gdLst>
              <a:gd name="T0" fmla="*/ 41 w 41"/>
              <a:gd name="T1" fmla="*/ 46 h 46"/>
              <a:gd name="T2" fmla="*/ 20 w 41"/>
              <a:gd name="T3" fmla="*/ 0 h 46"/>
              <a:gd name="T4" fmla="*/ 0 w 41"/>
              <a:gd name="T5" fmla="*/ 46 h 46"/>
              <a:gd name="T6" fmla="*/ 41 w 41"/>
              <a:gd name="T7" fmla="*/ 46 h 46"/>
            </a:gdLst>
            <a:ahLst/>
            <a:cxnLst>
              <a:cxn ang="0">
                <a:pos x="T0" y="T1"/>
              </a:cxn>
              <a:cxn ang="0">
                <a:pos x="T2" y="T3"/>
              </a:cxn>
              <a:cxn ang="0">
                <a:pos x="T4" y="T5"/>
              </a:cxn>
              <a:cxn ang="0">
                <a:pos x="T6" y="T7"/>
              </a:cxn>
            </a:cxnLst>
            <a:rect l="0" t="0" r="r" b="b"/>
            <a:pathLst>
              <a:path w="41" h="46">
                <a:moveTo>
                  <a:pt x="41" y="46"/>
                </a:moveTo>
                <a:lnTo>
                  <a:pt x="20" y="0"/>
                </a:lnTo>
                <a:lnTo>
                  <a:pt x="0" y="46"/>
                </a:lnTo>
                <a:lnTo>
                  <a:pt x="41"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69" name="Freeform 213">
            <a:extLst>
              <a:ext uri="{FF2B5EF4-FFF2-40B4-BE49-F238E27FC236}">
                <a16:creationId xmlns:a16="http://schemas.microsoft.com/office/drawing/2014/main" id="{F5B7938A-7CF3-1C95-CF83-260FAB8E39D6}"/>
              </a:ext>
            </a:extLst>
          </p:cNvPr>
          <p:cNvSpPr>
            <a:spLocks/>
          </p:cNvSpPr>
          <p:nvPr/>
        </p:nvSpPr>
        <p:spPr bwMode="auto">
          <a:xfrm>
            <a:off x="7522573" y="3012938"/>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70" name="Freeform 214">
            <a:extLst>
              <a:ext uri="{FF2B5EF4-FFF2-40B4-BE49-F238E27FC236}">
                <a16:creationId xmlns:a16="http://schemas.microsoft.com/office/drawing/2014/main" id="{7035623E-D535-1A73-FCE2-3C28303A9252}"/>
              </a:ext>
            </a:extLst>
          </p:cNvPr>
          <p:cNvSpPr>
            <a:spLocks/>
          </p:cNvSpPr>
          <p:nvPr/>
        </p:nvSpPr>
        <p:spPr bwMode="auto">
          <a:xfrm>
            <a:off x="7809911" y="3136763"/>
            <a:ext cx="66675" cy="69850"/>
          </a:xfrm>
          <a:custGeom>
            <a:avLst/>
            <a:gdLst>
              <a:gd name="T0" fmla="*/ 42 w 42"/>
              <a:gd name="T1" fmla="*/ 44 h 44"/>
              <a:gd name="T2" fmla="*/ 20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0"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71" name="Freeform 215">
            <a:extLst>
              <a:ext uri="{FF2B5EF4-FFF2-40B4-BE49-F238E27FC236}">
                <a16:creationId xmlns:a16="http://schemas.microsoft.com/office/drawing/2014/main" id="{FFDED26C-8583-59B4-A9ED-F59E6656B7DC}"/>
              </a:ext>
            </a:extLst>
          </p:cNvPr>
          <p:cNvSpPr>
            <a:spLocks/>
          </p:cNvSpPr>
          <p:nvPr/>
        </p:nvSpPr>
        <p:spPr bwMode="auto">
          <a:xfrm>
            <a:off x="7894048" y="3174863"/>
            <a:ext cx="66675" cy="73025"/>
          </a:xfrm>
          <a:custGeom>
            <a:avLst/>
            <a:gdLst>
              <a:gd name="T0" fmla="*/ 42 w 42"/>
              <a:gd name="T1" fmla="*/ 44 h 46"/>
              <a:gd name="T2" fmla="*/ 22 w 42"/>
              <a:gd name="T3" fmla="*/ 0 h 46"/>
              <a:gd name="T4" fmla="*/ 0 w 42"/>
              <a:gd name="T5" fmla="*/ 46 h 46"/>
              <a:gd name="T6" fmla="*/ 42 w 42"/>
              <a:gd name="T7" fmla="*/ 44 h 46"/>
            </a:gdLst>
            <a:ahLst/>
            <a:cxnLst>
              <a:cxn ang="0">
                <a:pos x="T0" y="T1"/>
              </a:cxn>
              <a:cxn ang="0">
                <a:pos x="T2" y="T3"/>
              </a:cxn>
              <a:cxn ang="0">
                <a:pos x="T4" y="T5"/>
              </a:cxn>
              <a:cxn ang="0">
                <a:pos x="T6" y="T7"/>
              </a:cxn>
            </a:cxnLst>
            <a:rect l="0" t="0" r="r" b="b"/>
            <a:pathLst>
              <a:path w="42" h="46">
                <a:moveTo>
                  <a:pt x="42" y="44"/>
                </a:moveTo>
                <a:lnTo>
                  <a:pt x="22" y="0"/>
                </a:lnTo>
                <a:lnTo>
                  <a:pt x="0" y="46"/>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72" name="Freeform 216">
            <a:extLst>
              <a:ext uri="{FF2B5EF4-FFF2-40B4-BE49-F238E27FC236}">
                <a16:creationId xmlns:a16="http://schemas.microsoft.com/office/drawing/2014/main" id="{FE4AF3CB-DF79-6A8D-46F6-C1AAF1D3F3A6}"/>
              </a:ext>
            </a:extLst>
          </p:cNvPr>
          <p:cNvSpPr>
            <a:spLocks/>
          </p:cNvSpPr>
          <p:nvPr/>
        </p:nvSpPr>
        <p:spPr bwMode="auto">
          <a:xfrm>
            <a:off x="7957548" y="3197088"/>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73" name="Freeform 217">
            <a:extLst>
              <a:ext uri="{FF2B5EF4-FFF2-40B4-BE49-F238E27FC236}">
                <a16:creationId xmlns:a16="http://schemas.microsoft.com/office/drawing/2014/main" id="{C01B822E-0A07-C18F-A7AF-B23403077CD5}"/>
              </a:ext>
            </a:extLst>
          </p:cNvPr>
          <p:cNvSpPr>
            <a:spLocks/>
          </p:cNvSpPr>
          <p:nvPr/>
        </p:nvSpPr>
        <p:spPr bwMode="auto">
          <a:xfrm>
            <a:off x="8136936" y="3263763"/>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74" name="Freeform 218">
            <a:extLst>
              <a:ext uri="{FF2B5EF4-FFF2-40B4-BE49-F238E27FC236}">
                <a16:creationId xmlns:a16="http://schemas.microsoft.com/office/drawing/2014/main" id="{1CAD7B39-03CC-96E5-E947-2D2472C4CBBD}"/>
              </a:ext>
            </a:extLst>
          </p:cNvPr>
          <p:cNvSpPr>
            <a:spLocks/>
          </p:cNvSpPr>
          <p:nvPr/>
        </p:nvSpPr>
        <p:spPr bwMode="auto">
          <a:xfrm>
            <a:off x="8184561" y="3279638"/>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75" name="Freeform 219">
            <a:extLst>
              <a:ext uri="{FF2B5EF4-FFF2-40B4-BE49-F238E27FC236}">
                <a16:creationId xmlns:a16="http://schemas.microsoft.com/office/drawing/2014/main" id="{D09B762C-7FBF-5917-F092-B7D1CBDA95BB}"/>
              </a:ext>
            </a:extLst>
          </p:cNvPr>
          <p:cNvSpPr>
            <a:spLocks/>
          </p:cNvSpPr>
          <p:nvPr/>
        </p:nvSpPr>
        <p:spPr bwMode="auto">
          <a:xfrm>
            <a:off x="8235361" y="3298688"/>
            <a:ext cx="66675" cy="73025"/>
          </a:xfrm>
          <a:custGeom>
            <a:avLst/>
            <a:gdLst>
              <a:gd name="T0" fmla="*/ 42 w 42"/>
              <a:gd name="T1" fmla="*/ 46 h 46"/>
              <a:gd name="T2" fmla="*/ 20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0"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76" name="Freeform 220">
            <a:extLst>
              <a:ext uri="{FF2B5EF4-FFF2-40B4-BE49-F238E27FC236}">
                <a16:creationId xmlns:a16="http://schemas.microsoft.com/office/drawing/2014/main" id="{D5D753A0-3493-25A5-1E36-6384CFDF08FE}"/>
              </a:ext>
            </a:extLst>
          </p:cNvPr>
          <p:cNvSpPr>
            <a:spLocks/>
          </p:cNvSpPr>
          <p:nvPr/>
        </p:nvSpPr>
        <p:spPr bwMode="auto">
          <a:xfrm>
            <a:off x="8330611" y="3320913"/>
            <a:ext cx="65088" cy="73025"/>
          </a:xfrm>
          <a:custGeom>
            <a:avLst/>
            <a:gdLst>
              <a:gd name="T0" fmla="*/ 41 w 41"/>
              <a:gd name="T1" fmla="*/ 46 h 46"/>
              <a:gd name="T2" fmla="*/ 22 w 41"/>
              <a:gd name="T3" fmla="*/ 0 h 46"/>
              <a:gd name="T4" fmla="*/ 0 w 41"/>
              <a:gd name="T5" fmla="*/ 46 h 46"/>
              <a:gd name="T6" fmla="*/ 41 w 41"/>
              <a:gd name="T7" fmla="*/ 46 h 46"/>
            </a:gdLst>
            <a:ahLst/>
            <a:cxnLst>
              <a:cxn ang="0">
                <a:pos x="T0" y="T1"/>
              </a:cxn>
              <a:cxn ang="0">
                <a:pos x="T2" y="T3"/>
              </a:cxn>
              <a:cxn ang="0">
                <a:pos x="T4" y="T5"/>
              </a:cxn>
              <a:cxn ang="0">
                <a:pos x="T6" y="T7"/>
              </a:cxn>
            </a:cxnLst>
            <a:rect l="0" t="0" r="r" b="b"/>
            <a:pathLst>
              <a:path w="41" h="46">
                <a:moveTo>
                  <a:pt x="41" y="46"/>
                </a:moveTo>
                <a:lnTo>
                  <a:pt x="22" y="0"/>
                </a:lnTo>
                <a:lnTo>
                  <a:pt x="0" y="46"/>
                </a:lnTo>
                <a:lnTo>
                  <a:pt x="41"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77" name="Freeform 221">
            <a:extLst>
              <a:ext uri="{FF2B5EF4-FFF2-40B4-BE49-F238E27FC236}">
                <a16:creationId xmlns:a16="http://schemas.microsoft.com/office/drawing/2014/main" id="{F6B9383B-B4D1-8611-7E1D-B08EB1EE0791}"/>
              </a:ext>
            </a:extLst>
          </p:cNvPr>
          <p:cNvSpPr>
            <a:spLocks/>
          </p:cNvSpPr>
          <p:nvPr/>
        </p:nvSpPr>
        <p:spPr bwMode="auto">
          <a:xfrm>
            <a:off x="8465548" y="3359013"/>
            <a:ext cx="66675" cy="69850"/>
          </a:xfrm>
          <a:custGeom>
            <a:avLst/>
            <a:gdLst>
              <a:gd name="T0" fmla="*/ 42 w 42"/>
              <a:gd name="T1" fmla="*/ 44 h 44"/>
              <a:gd name="T2" fmla="*/ 20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0"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78" name="Freeform 222">
            <a:extLst>
              <a:ext uri="{FF2B5EF4-FFF2-40B4-BE49-F238E27FC236}">
                <a16:creationId xmlns:a16="http://schemas.microsoft.com/office/drawing/2014/main" id="{B26CBCC3-C2B2-0BCD-1C46-3CC9628948A3}"/>
              </a:ext>
            </a:extLst>
          </p:cNvPr>
          <p:cNvSpPr>
            <a:spLocks/>
          </p:cNvSpPr>
          <p:nvPr/>
        </p:nvSpPr>
        <p:spPr bwMode="auto">
          <a:xfrm>
            <a:off x="8519523" y="3374888"/>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79" name="Freeform 223">
            <a:extLst>
              <a:ext uri="{FF2B5EF4-FFF2-40B4-BE49-F238E27FC236}">
                <a16:creationId xmlns:a16="http://schemas.microsoft.com/office/drawing/2014/main" id="{23323E17-801C-3303-3CDF-CE54CF31F43C}"/>
              </a:ext>
            </a:extLst>
          </p:cNvPr>
          <p:cNvSpPr>
            <a:spLocks/>
          </p:cNvSpPr>
          <p:nvPr/>
        </p:nvSpPr>
        <p:spPr bwMode="auto">
          <a:xfrm>
            <a:off x="8900523" y="3412988"/>
            <a:ext cx="63500" cy="69850"/>
          </a:xfrm>
          <a:custGeom>
            <a:avLst/>
            <a:gdLst>
              <a:gd name="T0" fmla="*/ 40 w 40"/>
              <a:gd name="T1" fmla="*/ 44 h 44"/>
              <a:gd name="T2" fmla="*/ 20 w 40"/>
              <a:gd name="T3" fmla="*/ 0 h 44"/>
              <a:gd name="T4" fmla="*/ 0 w 40"/>
              <a:gd name="T5" fmla="*/ 44 h 44"/>
              <a:gd name="T6" fmla="*/ 40 w 40"/>
              <a:gd name="T7" fmla="*/ 44 h 44"/>
            </a:gdLst>
            <a:ahLst/>
            <a:cxnLst>
              <a:cxn ang="0">
                <a:pos x="T0" y="T1"/>
              </a:cxn>
              <a:cxn ang="0">
                <a:pos x="T2" y="T3"/>
              </a:cxn>
              <a:cxn ang="0">
                <a:pos x="T4" y="T5"/>
              </a:cxn>
              <a:cxn ang="0">
                <a:pos x="T6" y="T7"/>
              </a:cxn>
            </a:cxnLst>
            <a:rect l="0" t="0" r="r" b="b"/>
            <a:pathLst>
              <a:path w="40" h="44">
                <a:moveTo>
                  <a:pt x="40" y="44"/>
                </a:moveTo>
                <a:lnTo>
                  <a:pt x="20" y="0"/>
                </a:lnTo>
                <a:lnTo>
                  <a:pt x="0" y="44"/>
                </a:lnTo>
                <a:lnTo>
                  <a:pt x="40"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80" name="Freeform 224">
            <a:extLst>
              <a:ext uri="{FF2B5EF4-FFF2-40B4-BE49-F238E27FC236}">
                <a16:creationId xmlns:a16="http://schemas.microsoft.com/office/drawing/2014/main" id="{71EF020A-E921-A64D-9FC2-167EA7FC8430}"/>
              </a:ext>
            </a:extLst>
          </p:cNvPr>
          <p:cNvSpPr>
            <a:spLocks/>
          </p:cNvSpPr>
          <p:nvPr/>
        </p:nvSpPr>
        <p:spPr bwMode="auto">
          <a:xfrm>
            <a:off x="8935448" y="3412988"/>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81" name="Freeform 225">
            <a:extLst>
              <a:ext uri="{FF2B5EF4-FFF2-40B4-BE49-F238E27FC236}">
                <a16:creationId xmlns:a16="http://schemas.microsoft.com/office/drawing/2014/main" id="{5943F091-DD25-EC89-055D-2F8D6A8F5503}"/>
              </a:ext>
            </a:extLst>
          </p:cNvPr>
          <p:cNvSpPr>
            <a:spLocks/>
          </p:cNvSpPr>
          <p:nvPr/>
        </p:nvSpPr>
        <p:spPr bwMode="auto">
          <a:xfrm>
            <a:off x="9008473" y="3422513"/>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82" name="Freeform 226">
            <a:extLst>
              <a:ext uri="{FF2B5EF4-FFF2-40B4-BE49-F238E27FC236}">
                <a16:creationId xmlns:a16="http://schemas.microsoft.com/office/drawing/2014/main" id="{3E32092F-488B-779B-6134-5D919E625B4D}"/>
              </a:ext>
            </a:extLst>
          </p:cNvPr>
          <p:cNvSpPr>
            <a:spLocks/>
          </p:cNvSpPr>
          <p:nvPr/>
        </p:nvSpPr>
        <p:spPr bwMode="auto">
          <a:xfrm>
            <a:off x="9049748" y="3422513"/>
            <a:ext cx="65088" cy="69850"/>
          </a:xfrm>
          <a:custGeom>
            <a:avLst/>
            <a:gdLst>
              <a:gd name="T0" fmla="*/ 41 w 41"/>
              <a:gd name="T1" fmla="*/ 44 h 44"/>
              <a:gd name="T2" fmla="*/ 22 w 41"/>
              <a:gd name="T3" fmla="*/ 0 h 44"/>
              <a:gd name="T4" fmla="*/ 0 w 41"/>
              <a:gd name="T5" fmla="*/ 44 h 44"/>
              <a:gd name="T6" fmla="*/ 41 w 41"/>
              <a:gd name="T7" fmla="*/ 44 h 44"/>
            </a:gdLst>
            <a:ahLst/>
            <a:cxnLst>
              <a:cxn ang="0">
                <a:pos x="T0" y="T1"/>
              </a:cxn>
              <a:cxn ang="0">
                <a:pos x="T2" y="T3"/>
              </a:cxn>
              <a:cxn ang="0">
                <a:pos x="T4" y="T5"/>
              </a:cxn>
              <a:cxn ang="0">
                <a:pos x="T6" y="T7"/>
              </a:cxn>
            </a:cxnLst>
            <a:rect l="0" t="0" r="r" b="b"/>
            <a:pathLst>
              <a:path w="41" h="44">
                <a:moveTo>
                  <a:pt x="41" y="44"/>
                </a:moveTo>
                <a:lnTo>
                  <a:pt x="22" y="0"/>
                </a:lnTo>
                <a:lnTo>
                  <a:pt x="0" y="44"/>
                </a:lnTo>
                <a:lnTo>
                  <a:pt x="41"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83" name="Freeform 227">
            <a:extLst>
              <a:ext uri="{FF2B5EF4-FFF2-40B4-BE49-F238E27FC236}">
                <a16:creationId xmlns:a16="http://schemas.microsoft.com/office/drawing/2014/main" id="{F853EBF6-BB4F-08FB-AC61-4E20315FF52D}"/>
              </a:ext>
            </a:extLst>
          </p:cNvPr>
          <p:cNvSpPr>
            <a:spLocks/>
          </p:cNvSpPr>
          <p:nvPr/>
        </p:nvSpPr>
        <p:spPr bwMode="auto">
          <a:xfrm>
            <a:off x="9133886" y="3435213"/>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84" name="Freeform 228">
            <a:extLst>
              <a:ext uri="{FF2B5EF4-FFF2-40B4-BE49-F238E27FC236}">
                <a16:creationId xmlns:a16="http://schemas.microsoft.com/office/drawing/2014/main" id="{BAA1D3F7-0E74-51A0-FFCC-B29AD3E4878C}"/>
              </a:ext>
            </a:extLst>
          </p:cNvPr>
          <p:cNvSpPr>
            <a:spLocks/>
          </p:cNvSpPr>
          <p:nvPr/>
        </p:nvSpPr>
        <p:spPr bwMode="auto">
          <a:xfrm>
            <a:off x="9311686" y="3470138"/>
            <a:ext cx="65088" cy="69850"/>
          </a:xfrm>
          <a:custGeom>
            <a:avLst/>
            <a:gdLst>
              <a:gd name="T0" fmla="*/ 41 w 41"/>
              <a:gd name="T1" fmla="*/ 44 h 44"/>
              <a:gd name="T2" fmla="*/ 21 w 41"/>
              <a:gd name="T3" fmla="*/ 0 h 44"/>
              <a:gd name="T4" fmla="*/ 0 w 41"/>
              <a:gd name="T5" fmla="*/ 44 h 44"/>
              <a:gd name="T6" fmla="*/ 41 w 41"/>
              <a:gd name="T7" fmla="*/ 44 h 44"/>
            </a:gdLst>
            <a:ahLst/>
            <a:cxnLst>
              <a:cxn ang="0">
                <a:pos x="T0" y="T1"/>
              </a:cxn>
              <a:cxn ang="0">
                <a:pos x="T2" y="T3"/>
              </a:cxn>
              <a:cxn ang="0">
                <a:pos x="T4" y="T5"/>
              </a:cxn>
              <a:cxn ang="0">
                <a:pos x="T6" y="T7"/>
              </a:cxn>
            </a:cxnLst>
            <a:rect l="0" t="0" r="r" b="b"/>
            <a:pathLst>
              <a:path w="41" h="44">
                <a:moveTo>
                  <a:pt x="41" y="44"/>
                </a:moveTo>
                <a:lnTo>
                  <a:pt x="21" y="0"/>
                </a:lnTo>
                <a:lnTo>
                  <a:pt x="0" y="44"/>
                </a:lnTo>
                <a:lnTo>
                  <a:pt x="41"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85" name="Freeform 229">
            <a:extLst>
              <a:ext uri="{FF2B5EF4-FFF2-40B4-BE49-F238E27FC236}">
                <a16:creationId xmlns:a16="http://schemas.microsoft.com/office/drawing/2014/main" id="{4B91C6D2-0D47-683E-6F97-537A176C0AE7}"/>
              </a:ext>
            </a:extLst>
          </p:cNvPr>
          <p:cNvSpPr>
            <a:spLocks/>
          </p:cNvSpPr>
          <p:nvPr/>
        </p:nvSpPr>
        <p:spPr bwMode="auto">
          <a:xfrm>
            <a:off x="9638711" y="3476488"/>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86" name="Freeform 230">
            <a:extLst>
              <a:ext uri="{FF2B5EF4-FFF2-40B4-BE49-F238E27FC236}">
                <a16:creationId xmlns:a16="http://schemas.microsoft.com/office/drawing/2014/main" id="{549BED8C-7169-FB3A-8525-7EC644A57006}"/>
              </a:ext>
            </a:extLst>
          </p:cNvPr>
          <p:cNvSpPr>
            <a:spLocks/>
          </p:cNvSpPr>
          <p:nvPr/>
        </p:nvSpPr>
        <p:spPr bwMode="auto">
          <a:xfrm>
            <a:off x="9695861" y="3476488"/>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87" name="Freeform 231">
            <a:extLst>
              <a:ext uri="{FF2B5EF4-FFF2-40B4-BE49-F238E27FC236}">
                <a16:creationId xmlns:a16="http://schemas.microsoft.com/office/drawing/2014/main" id="{6751A736-3762-9C18-63F3-B19C18581025}"/>
              </a:ext>
            </a:extLst>
          </p:cNvPr>
          <p:cNvSpPr>
            <a:spLocks/>
          </p:cNvSpPr>
          <p:nvPr/>
        </p:nvSpPr>
        <p:spPr bwMode="auto">
          <a:xfrm>
            <a:off x="9787936" y="3495538"/>
            <a:ext cx="65088" cy="73025"/>
          </a:xfrm>
          <a:custGeom>
            <a:avLst/>
            <a:gdLst>
              <a:gd name="T0" fmla="*/ 41 w 41"/>
              <a:gd name="T1" fmla="*/ 44 h 46"/>
              <a:gd name="T2" fmla="*/ 21 w 41"/>
              <a:gd name="T3" fmla="*/ 0 h 46"/>
              <a:gd name="T4" fmla="*/ 0 w 41"/>
              <a:gd name="T5" fmla="*/ 46 h 46"/>
              <a:gd name="T6" fmla="*/ 41 w 41"/>
              <a:gd name="T7" fmla="*/ 44 h 46"/>
            </a:gdLst>
            <a:ahLst/>
            <a:cxnLst>
              <a:cxn ang="0">
                <a:pos x="T0" y="T1"/>
              </a:cxn>
              <a:cxn ang="0">
                <a:pos x="T2" y="T3"/>
              </a:cxn>
              <a:cxn ang="0">
                <a:pos x="T4" y="T5"/>
              </a:cxn>
              <a:cxn ang="0">
                <a:pos x="T6" y="T7"/>
              </a:cxn>
            </a:cxnLst>
            <a:rect l="0" t="0" r="r" b="b"/>
            <a:pathLst>
              <a:path w="41" h="46">
                <a:moveTo>
                  <a:pt x="41" y="44"/>
                </a:moveTo>
                <a:lnTo>
                  <a:pt x="21" y="0"/>
                </a:lnTo>
                <a:lnTo>
                  <a:pt x="0" y="46"/>
                </a:lnTo>
                <a:lnTo>
                  <a:pt x="41"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88" name="Freeform 232">
            <a:extLst>
              <a:ext uri="{FF2B5EF4-FFF2-40B4-BE49-F238E27FC236}">
                <a16:creationId xmlns:a16="http://schemas.microsoft.com/office/drawing/2014/main" id="{0C0D511E-AE3D-D47A-B6C7-75DD0EEF2D4A}"/>
              </a:ext>
            </a:extLst>
          </p:cNvPr>
          <p:cNvSpPr>
            <a:spLocks/>
          </p:cNvSpPr>
          <p:nvPr/>
        </p:nvSpPr>
        <p:spPr bwMode="auto">
          <a:xfrm>
            <a:off x="9833973" y="3505063"/>
            <a:ext cx="66675" cy="73025"/>
          </a:xfrm>
          <a:custGeom>
            <a:avLst/>
            <a:gdLst>
              <a:gd name="T0" fmla="*/ 42 w 42"/>
              <a:gd name="T1" fmla="*/ 46 h 46"/>
              <a:gd name="T2" fmla="*/ 20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0"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89" name="Freeform 233">
            <a:extLst>
              <a:ext uri="{FF2B5EF4-FFF2-40B4-BE49-F238E27FC236}">
                <a16:creationId xmlns:a16="http://schemas.microsoft.com/office/drawing/2014/main" id="{207D80E5-9F38-D776-F5B3-84524097B7D6}"/>
              </a:ext>
            </a:extLst>
          </p:cNvPr>
          <p:cNvSpPr>
            <a:spLocks/>
          </p:cNvSpPr>
          <p:nvPr/>
        </p:nvSpPr>
        <p:spPr bwMode="auto">
          <a:xfrm>
            <a:off x="9868898" y="3505063"/>
            <a:ext cx="66675" cy="73025"/>
          </a:xfrm>
          <a:custGeom>
            <a:avLst/>
            <a:gdLst>
              <a:gd name="T0" fmla="*/ 42 w 42"/>
              <a:gd name="T1" fmla="*/ 46 h 46"/>
              <a:gd name="T2" fmla="*/ 22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2"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90" name="Freeform 234">
            <a:extLst>
              <a:ext uri="{FF2B5EF4-FFF2-40B4-BE49-F238E27FC236}">
                <a16:creationId xmlns:a16="http://schemas.microsoft.com/office/drawing/2014/main" id="{B43CC40E-CEC6-33B7-48CE-2A7C75CEBEEA}"/>
              </a:ext>
            </a:extLst>
          </p:cNvPr>
          <p:cNvSpPr>
            <a:spLocks/>
          </p:cNvSpPr>
          <p:nvPr/>
        </p:nvSpPr>
        <p:spPr bwMode="auto">
          <a:xfrm>
            <a:off x="9932398" y="3505063"/>
            <a:ext cx="66675" cy="73025"/>
          </a:xfrm>
          <a:custGeom>
            <a:avLst/>
            <a:gdLst>
              <a:gd name="T0" fmla="*/ 42 w 42"/>
              <a:gd name="T1" fmla="*/ 46 h 46"/>
              <a:gd name="T2" fmla="*/ 22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2"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91" name="Freeform 235">
            <a:extLst>
              <a:ext uri="{FF2B5EF4-FFF2-40B4-BE49-F238E27FC236}">
                <a16:creationId xmlns:a16="http://schemas.microsoft.com/office/drawing/2014/main" id="{0045AB1E-CEC8-EA81-36D3-FB574A698E81}"/>
              </a:ext>
            </a:extLst>
          </p:cNvPr>
          <p:cNvSpPr>
            <a:spLocks/>
          </p:cNvSpPr>
          <p:nvPr/>
        </p:nvSpPr>
        <p:spPr bwMode="auto">
          <a:xfrm>
            <a:off x="9986373" y="3505063"/>
            <a:ext cx="65088" cy="73025"/>
          </a:xfrm>
          <a:custGeom>
            <a:avLst/>
            <a:gdLst>
              <a:gd name="T0" fmla="*/ 41 w 41"/>
              <a:gd name="T1" fmla="*/ 46 h 46"/>
              <a:gd name="T2" fmla="*/ 22 w 41"/>
              <a:gd name="T3" fmla="*/ 0 h 46"/>
              <a:gd name="T4" fmla="*/ 0 w 41"/>
              <a:gd name="T5" fmla="*/ 46 h 46"/>
              <a:gd name="T6" fmla="*/ 41 w 41"/>
              <a:gd name="T7" fmla="*/ 46 h 46"/>
            </a:gdLst>
            <a:ahLst/>
            <a:cxnLst>
              <a:cxn ang="0">
                <a:pos x="T0" y="T1"/>
              </a:cxn>
              <a:cxn ang="0">
                <a:pos x="T2" y="T3"/>
              </a:cxn>
              <a:cxn ang="0">
                <a:pos x="T4" y="T5"/>
              </a:cxn>
              <a:cxn ang="0">
                <a:pos x="T6" y="T7"/>
              </a:cxn>
            </a:cxnLst>
            <a:rect l="0" t="0" r="r" b="b"/>
            <a:pathLst>
              <a:path w="41" h="46">
                <a:moveTo>
                  <a:pt x="41" y="46"/>
                </a:moveTo>
                <a:lnTo>
                  <a:pt x="22" y="0"/>
                </a:lnTo>
                <a:lnTo>
                  <a:pt x="0" y="46"/>
                </a:lnTo>
                <a:lnTo>
                  <a:pt x="41"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92" name="Freeform 236">
            <a:extLst>
              <a:ext uri="{FF2B5EF4-FFF2-40B4-BE49-F238E27FC236}">
                <a16:creationId xmlns:a16="http://schemas.microsoft.com/office/drawing/2014/main" id="{9F7AB95B-77B9-FFAA-E32D-09026F8636B4}"/>
              </a:ext>
            </a:extLst>
          </p:cNvPr>
          <p:cNvSpPr>
            <a:spLocks/>
          </p:cNvSpPr>
          <p:nvPr/>
        </p:nvSpPr>
        <p:spPr bwMode="auto">
          <a:xfrm>
            <a:off x="10021298" y="3505063"/>
            <a:ext cx="65088" cy="73025"/>
          </a:xfrm>
          <a:custGeom>
            <a:avLst/>
            <a:gdLst>
              <a:gd name="T0" fmla="*/ 41 w 41"/>
              <a:gd name="T1" fmla="*/ 46 h 46"/>
              <a:gd name="T2" fmla="*/ 19 w 41"/>
              <a:gd name="T3" fmla="*/ 0 h 46"/>
              <a:gd name="T4" fmla="*/ 0 w 41"/>
              <a:gd name="T5" fmla="*/ 46 h 46"/>
              <a:gd name="T6" fmla="*/ 41 w 41"/>
              <a:gd name="T7" fmla="*/ 46 h 46"/>
            </a:gdLst>
            <a:ahLst/>
            <a:cxnLst>
              <a:cxn ang="0">
                <a:pos x="T0" y="T1"/>
              </a:cxn>
              <a:cxn ang="0">
                <a:pos x="T2" y="T3"/>
              </a:cxn>
              <a:cxn ang="0">
                <a:pos x="T4" y="T5"/>
              </a:cxn>
              <a:cxn ang="0">
                <a:pos x="T6" y="T7"/>
              </a:cxn>
            </a:cxnLst>
            <a:rect l="0" t="0" r="r" b="b"/>
            <a:pathLst>
              <a:path w="41" h="46">
                <a:moveTo>
                  <a:pt x="41" y="46"/>
                </a:moveTo>
                <a:lnTo>
                  <a:pt x="19" y="0"/>
                </a:lnTo>
                <a:lnTo>
                  <a:pt x="0" y="46"/>
                </a:lnTo>
                <a:lnTo>
                  <a:pt x="41"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93" name="Freeform 237">
            <a:extLst>
              <a:ext uri="{FF2B5EF4-FFF2-40B4-BE49-F238E27FC236}">
                <a16:creationId xmlns:a16="http://schemas.microsoft.com/office/drawing/2014/main" id="{B2E2F80C-EA9A-CBCB-28F1-2296B47E3E4F}"/>
              </a:ext>
            </a:extLst>
          </p:cNvPr>
          <p:cNvSpPr>
            <a:spLocks/>
          </p:cNvSpPr>
          <p:nvPr/>
        </p:nvSpPr>
        <p:spPr bwMode="auto">
          <a:xfrm>
            <a:off x="10048286" y="3517763"/>
            <a:ext cx="66675" cy="73025"/>
          </a:xfrm>
          <a:custGeom>
            <a:avLst/>
            <a:gdLst>
              <a:gd name="T0" fmla="*/ 42 w 42"/>
              <a:gd name="T1" fmla="*/ 46 h 46"/>
              <a:gd name="T2" fmla="*/ 22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2"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94" name="Freeform 238">
            <a:extLst>
              <a:ext uri="{FF2B5EF4-FFF2-40B4-BE49-F238E27FC236}">
                <a16:creationId xmlns:a16="http://schemas.microsoft.com/office/drawing/2014/main" id="{076411E0-8408-C407-139E-BCA4D7732F98}"/>
              </a:ext>
            </a:extLst>
          </p:cNvPr>
          <p:cNvSpPr>
            <a:spLocks/>
          </p:cNvSpPr>
          <p:nvPr/>
        </p:nvSpPr>
        <p:spPr bwMode="auto">
          <a:xfrm>
            <a:off x="10089561" y="3517763"/>
            <a:ext cx="66675" cy="73025"/>
          </a:xfrm>
          <a:custGeom>
            <a:avLst/>
            <a:gdLst>
              <a:gd name="T0" fmla="*/ 42 w 42"/>
              <a:gd name="T1" fmla="*/ 46 h 46"/>
              <a:gd name="T2" fmla="*/ 22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2"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95" name="Freeform 239">
            <a:extLst>
              <a:ext uri="{FF2B5EF4-FFF2-40B4-BE49-F238E27FC236}">
                <a16:creationId xmlns:a16="http://schemas.microsoft.com/office/drawing/2014/main" id="{FD904FE8-1082-96B5-A1A5-825C8B2BE624}"/>
              </a:ext>
            </a:extLst>
          </p:cNvPr>
          <p:cNvSpPr>
            <a:spLocks/>
          </p:cNvSpPr>
          <p:nvPr/>
        </p:nvSpPr>
        <p:spPr bwMode="auto">
          <a:xfrm>
            <a:off x="10121311" y="3524113"/>
            <a:ext cx="66675" cy="73025"/>
          </a:xfrm>
          <a:custGeom>
            <a:avLst/>
            <a:gdLst>
              <a:gd name="T0" fmla="*/ 42 w 42"/>
              <a:gd name="T1" fmla="*/ 46 h 46"/>
              <a:gd name="T2" fmla="*/ 22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2"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96" name="Freeform 240">
            <a:extLst>
              <a:ext uri="{FF2B5EF4-FFF2-40B4-BE49-F238E27FC236}">
                <a16:creationId xmlns:a16="http://schemas.microsoft.com/office/drawing/2014/main" id="{33E3138F-EAD1-E100-8BE9-6EC4546459D4}"/>
              </a:ext>
            </a:extLst>
          </p:cNvPr>
          <p:cNvSpPr>
            <a:spLocks/>
          </p:cNvSpPr>
          <p:nvPr/>
        </p:nvSpPr>
        <p:spPr bwMode="auto">
          <a:xfrm>
            <a:off x="10156236" y="3524113"/>
            <a:ext cx="66675" cy="73025"/>
          </a:xfrm>
          <a:custGeom>
            <a:avLst/>
            <a:gdLst>
              <a:gd name="T0" fmla="*/ 42 w 42"/>
              <a:gd name="T1" fmla="*/ 46 h 46"/>
              <a:gd name="T2" fmla="*/ 20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0"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97" name="Freeform 241">
            <a:extLst>
              <a:ext uri="{FF2B5EF4-FFF2-40B4-BE49-F238E27FC236}">
                <a16:creationId xmlns:a16="http://schemas.microsoft.com/office/drawing/2014/main" id="{F87554C0-1F5B-5423-64A8-37D163FBB4C9}"/>
              </a:ext>
            </a:extLst>
          </p:cNvPr>
          <p:cNvSpPr>
            <a:spLocks/>
          </p:cNvSpPr>
          <p:nvPr/>
        </p:nvSpPr>
        <p:spPr bwMode="auto">
          <a:xfrm>
            <a:off x="10187986" y="3524113"/>
            <a:ext cx="66675" cy="73025"/>
          </a:xfrm>
          <a:custGeom>
            <a:avLst/>
            <a:gdLst>
              <a:gd name="T0" fmla="*/ 42 w 42"/>
              <a:gd name="T1" fmla="*/ 46 h 46"/>
              <a:gd name="T2" fmla="*/ 20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0"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98" name="Freeform 242">
            <a:extLst>
              <a:ext uri="{FF2B5EF4-FFF2-40B4-BE49-F238E27FC236}">
                <a16:creationId xmlns:a16="http://schemas.microsoft.com/office/drawing/2014/main" id="{42D386A4-D488-1EFC-1BC6-061FB0CBB8D3}"/>
              </a:ext>
            </a:extLst>
          </p:cNvPr>
          <p:cNvSpPr>
            <a:spLocks/>
          </p:cNvSpPr>
          <p:nvPr/>
        </p:nvSpPr>
        <p:spPr bwMode="auto">
          <a:xfrm>
            <a:off x="10210211" y="3524113"/>
            <a:ext cx="66675" cy="73025"/>
          </a:xfrm>
          <a:custGeom>
            <a:avLst/>
            <a:gdLst>
              <a:gd name="T0" fmla="*/ 42 w 42"/>
              <a:gd name="T1" fmla="*/ 46 h 46"/>
              <a:gd name="T2" fmla="*/ 22 w 42"/>
              <a:gd name="T3" fmla="*/ 0 h 46"/>
              <a:gd name="T4" fmla="*/ 0 w 42"/>
              <a:gd name="T5" fmla="*/ 46 h 46"/>
              <a:gd name="T6" fmla="*/ 42 w 42"/>
              <a:gd name="T7" fmla="*/ 46 h 46"/>
            </a:gdLst>
            <a:ahLst/>
            <a:cxnLst>
              <a:cxn ang="0">
                <a:pos x="T0" y="T1"/>
              </a:cxn>
              <a:cxn ang="0">
                <a:pos x="T2" y="T3"/>
              </a:cxn>
              <a:cxn ang="0">
                <a:pos x="T4" y="T5"/>
              </a:cxn>
              <a:cxn ang="0">
                <a:pos x="T6" y="T7"/>
              </a:cxn>
            </a:cxnLst>
            <a:rect l="0" t="0" r="r" b="b"/>
            <a:pathLst>
              <a:path w="42" h="46">
                <a:moveTo>
                  <a:pt x="42" y="46"/>
                </a:moveTo>
                <a:lnTo>
                  <a:pt x="22" y="0"/>
                </a:lnTo>
                <a:lnTo>
                  <a:pt x="0" y="46"/>
                </a:lnTo>
                <a:lnTo>
                  <a:pt x="42"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499" name="Freeform 243">
            <a:extLst>
              <a:ext uri="{FF2B5EF4-FFF2-40B4-BE49-F238E27FC236}">
                <a16:creationId xmlns:a16="http://schemas.microsoft.com/office/drawing/2014/main" id="{F33A0384-D0D8-68D5-22A1-F17E38D5DD46}"/>
              </a:ext>
            </a:extLst>
          </p:cNvPr>
          <p:cNvSpPr>
            <a:spLocks/>
          </p:cNvSpPr>
          <p:nvPr/>
        </p:nvSpPr>
        <p:spPr bwMode="auto">
          <a:xfrm>
            <a:off x="10241961" y="3524113"/>
            <a:ext cx="65088" cy="73025"/>
          </a:xfrm>
          <a:custGeom>
            <a:avLst/>
            <a:gdLst>
              <a:gd name="T0" fmla="*/ 41 w 41"/>
              <a:gd name="T1" fmla="*/ 46 h 46"/>
              <a:gd name="T2" fmla="*/ 22 w 41"/>
              <a:gd name="T3" fmla="*/ 0 h 46"/>
              <a:gd name="T4" fmla="*/ 0 w 41"/>
              <a:gd name="T5" fmla="*/ 46 h 46"/>
              <a:gd name="T6" fmla="*/ 41 w 41"/>
              <a:gd name="T7" fmla="*/ 46 h 46"/>
            </a:gdLst>
            <a:ahLst/>
            <a:cxnLst>
              <a:cxn ang="0">
                <a:pos x="T0" y="T1"/>
              </a:cxn>
              <a:cxn ang="0">
                <a:pos x="T2" y="T3"/>
              </a:cxn>
              <a:cxn ang="0">
                <a:pos x="T4" y="T5"/>
              </a:cxn>
              <a:cxn ang="0">
                <a:pos x="T6" y="T7"/>
              </a:cxn>
            </a:cxnLst>
            <a:rect l="0" t="0" r="r" b="b"/>
            <a:pathLst>
              <a:path w="41" h="46">
                <a:moveTo>
                  <a:pt x="41" y="46"/>
                </a:moveTo>
                <a:lnTo>
                  <a:pt x="22" y="0"/>
                </a:lnTo>
                <a:lnTo>
                  <a:pt x="0" y="46"/>
                </a:lnTo>
                <a:lnTo>
                  <a:pt x="41" y="46"/>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00" name="Freeform 244">
            <a:extLst>
              <a:ext uri="{FF2B5EF4-FFF2-40B4-BE49-F238E27FC236}">
                <a16:creationId xmlns:a16="http://schemas.microsoft.com/office/drawing/2014/main" id="{1E0F1944-E8C8-3669-5CB2-990511ECB16F}"/>
              </a:ext>
            </a:extLst>
          </p:cNvPr>
          <p:cNvSpPr>
            <a:spLocks/>
          </p:cNvSpPr>
          <p:nvPr/>
        </p:nvSpPr>
        <p:spPr bwMode="auto">
          <a:xfrm>
            <a:off x="10241961" y="3546338"/>
            <a:ext cx="65088" cy="69850"/>
          </a:xfrm>
          <a:custGeom>
            <a:avLst/>
            <a:gdLst>
              <a:gd name="T0" fmla="*/ 41 w 41"/>
              <a:gd name="T1" fmla="*/ 44 h 44"/>
              <a:gd name="T2" fmla="*/ 22 w 41"/>
              <a:gd name="T3" fmla="*/ 0 h 44"/>
              <a:gd name="T4" fmla="*/ 0 w 41"/>
              <a:gd name="T5" fmla="*/ 44 h 44"/>
              <a:gd name="T6" fmla="*/ 41 w 41"/>
              <a:gd name="T7" fmla="*/ 44 h 44"/>
            </a:gdLst>
            <a:ahLst/>
            <a:cxnLst>
              <a:cxn ang="0">
                <a:pos x="T0" y="T1"/>
              </a:cxn>
              <a:cxn ang="0">
                <a:pos x="T2" y="T3"/>
              </a:cxn>
              <a:cxn ang="0">
                <a:pos x="T4" y="T5"/>
              </a:cxn>
              <a:cxn ang="0">
                <a:pos x="T6" y="T7"/>
              </a:cxn>
            </a:cxnLst>
            <a:rect l="0" t="0" r="r" b="b"/>
            <a:pathLst>
              <a:path w="41" h="44">
                <a:moveTo>
                  <a:pt x="41" y="44"/>
                </a:moveTo>
                <a:lnTo>
                  <a:pt x="22" y="0"/>
                </a:lnTo>
                <a:lnTo>
                  <a:pt x="0" y="44"/>
                </a:lnTo>
                <a:lnTo>
                  <a:pt x="41"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01" name="Freeform 245">
            <a:extLst>
              <a:ext uri="{FF2B5EF4-FFF2-40B4-BE49-F238E27FC236}">
                <a16:creationId xmlns:a16="http://schemas.microsoft.com/office/drawing/2014/main" id="{6197AE20-E33D-0002-7D5F-B5E743D3E324}"/>
              </a:ext>
            </a:extLst>
          </p:cNvPr>
          <p:cNvSpPr>
            <a:spLocks/>
          </p:cNvSpPr>
          <p:nvPr/>
        </p:nvSpPr>
        <p:spPr bwMode="auto">
          <a:xfrm>
            <a:off x="10287998" y="3546338"/>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02" name="Freeform 246">
            <a:extLst>
              <a:ext uri="{FF2B5EF4-FFF2-40B4-BE49-F238E27FC236}">
                <a16:creationId xmlns:a16="http://schemas.microsoft.com/office/drawing/2014/main" id="{EFF0FFBB-A233-302B-185B-1A26C67A321B}"/>
              </a:ext>
            </a:extLst>
          </p:cNvPr>
          <p:cNvSpPr>
            <a:spLocks/>
          </p:cNvSpPr>
          <p:nvPr/>
        </p:nvSpPr>
        <p:spPr bwMode="auto">
          <a:xfrm>
            <a:off x="10329273" y="3546338"/>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03" name="Freeform 247">
            <a:extLst>
              <a:ext uri="{FF2B5EF4-FFF2-40B4-BE49-F238E27FC236}">
                <a16:creationId xmlns:a16="http://schemas.microsoft.com/office/drawing/2014/main" id="{7D4564E9-D578-7BC3-50FF-8AB855458C65}"/>
              </a:ext>
            </a:extLst>
          </p:cNvPr>
          <p:cNvSpPr>
            <a:spLocks/>
          </p:cNvSpPr>
          <p:nvPr/>
        </p:nvSpPr>
        <p:spPr bwMode="auto">
          <a:xfrm>
            <a:off x="10329273" y="3555863"/>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04" name="Freeform 248">
            <a:extLst>
              <a:ext uri="{FF2B5EF4-FFF2-40B4-BE49-F238E27FC236}">
                <a16:creationId xmlns:a16="http://schemas.microsoft.com/office/drawing/2014/main" id="{F7A35B2F-27BC-F36B-E5C4-050D58424AED}"/>
              </a:ext>
            </a:extLst>
          </p:cNvPr>
          <p:cNvSpPr>
            <a:spLocks/>
          </p:cNvSpPr>
          <p:nvPr/>
        </p:nvSpPr>
        <p:spPr bwMode="auto">
          <a:xfrm>
            <a:off x="10392773" y="3555863"/>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05" name="Freeform 249">
            <a:extLst>
              <a:ext uri="{FF2B5EF4-FFF2-40B4-BE49-F238E27FC236}">
                <a16:creationId xmlns:a16="http://schemas.microsoft.com/office/drawing/2014/main" id="{0B4494E8-92B2-4EB2-EF72-581CF545F00D}"/>
              </a:ext>
            </a:extLst>
          </p:cNvPr>
          <p:cNvSpPr>
            <a:spLocks/>
          </p:cNvSpPr>
          <p:nvPr/>
        </p:nvSpPr>
        <p:spPr bwMode="auto">
          <a:xfrm>
            <a:off x="10361023" y="3555863"/>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06" name="Freeform 250">
            <a:extLst>
              <a:ext uri="{FF2B5EF4-FFF2-40B4-BE49-F238E27FC236}">
                <a16:creationId xmlns:a16="http://schemas.microsoft.com/office/drawing/2014/main" id="{35F18272-0E68-D986-248F-AC00C7936AFA}"/>
              </a:ext>
            </a:extLst>
          </p:cNvPr>
          <p:cNvSpPr>
            <a:spLocks/>
          </p:cNvSpPr>
          <p:nvPr/>
        </p:nvSpPr>
        <p:spPr bwMode="auto">
          <a:xfrm>
            <a:off x="10424523" y="3555863"/>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07" name="Freeform 251">
            <a:extLst>
              <a:ext uri="{FF2B5EF4-FFF2-40B4-BE49-F238E27FC236}">
                <a16:creationId xmlns:a16="http://schemas.microsoft.com/office/drawing/2014/main" id="{319EB76D-74EF-F41F-F717-BF05141C1618}"/>
              </a:ext>
            </a:extLst>
          </p:cNvPr>
          <p:cNvSpPr>
            <a:spLocks/>
          </p:cNvSpPr>
          <p:nvPr/>
        </p:nvSpPr>
        <p:spPr bwMode="auto">
          <a:xfrm>
            <a:off x="10459448" y="3555863"/>
            <a:ext cx="65088" cy="69850"/>
          </a:xfrm>
          <a:custGeom>
            <a:avLst/>
            <a:gdLst>
              <a:gd name="T0" fmla="*/ 41 w 41"/>
              <a:gd name="T1" fmla="*/ 44 h 44"/>
              <a:gd name="T2" fmla="*/ 22 w 41"/>
              <a:gd name="T3" fmla="*/ 0 h 44"/>
              <a:gd name="T4" fmla="*/ 0 w 41"/>
              <a:gd name="T5" fmla="*/ 44 h 44"/>
              <a:gd name="T6" fmla="*/ 41 w 41"/>
              <a:gd name="T7" fmla="*/ 44 h 44"/>
            </a:gdLst>
            <a:ahLst/>
            <a:cxnLst>
              <a:cxn ang="0">
                <a:pos x="T0" y="T1"/>
              </a:cxn>
              <a:cxn ang="0">
                <a:pos x="T2" y="T3"/>
              </a:cxn>
              <a:cxn ang="0">
                <a:pos x="T4" y="T5"/>
              </a:cxn>
              <a:cxn ang="0">
                <a:pos x="T6" y="T7"/>
              </a:cxn>
            </a:cxnLst>
            <a:rect l="0" t="0" r="r" b="b"/>
            <a:pathLst>
              <a:path w="41" h="44">
                <a:moveTo>
                  <a:pt x="41" y="44"/>
                </a:moveTo>
                <a:lnTo>
                  <a:pt x="22" y="0"/>
                </a:lnTo>
                <a:lnTo>
                  <a:pt x="0" y="44"/>
                </a:lnTo>
                <a:lnTo>
                  <a:pt x="41"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08" name="Freeform 252">
            <a:extLst>
              <a:ext uri="{FF2B5EF4-FFF2-40B4-BE49-F238E27FC236}">
                <a16:creationId xmlns:a16="http://schemas.microsoft.com/office/drawing/2014/main" id="{953ED110-B06C-82A3-3B3D-BE5BDF0B13EF}"/>
              </a:ext>
            </a:extLst>
          </p:cNvPr>
          <p:cNvSpPr>
            <a:spLocks/>
          </p:cNvSpPr>
          <p:nvPr/>
        </p:nvSpPr>
        <p:spPr bwMode="auto">
          <a:xfrm>
            <a:off x="10491198" y="3555863"/>
            <a:ext cx="65088" cy="69850"/>
          </a:xfrm>
          <a:custGeom>
            <a:avLst/>
            <a:gdLst>
              <a:gd name="T0" fmla="*/ 41 w 41"/>
              <a:gd name="T1" fmla="*/ 44 h 44"/>
              <a:gd name="T2" fmla="*/ 19 w 41"/>
              <a:gd name="T3" fmla="*/ 0 h 44"/>
              <a:gd name="T4" fmla="*/ 0 w 41"/>
              <a:gd name="T5" fmla="*/ 44 h 44"/>
              <a:gd name="T6" fmla="*/ 41 w 41"/>
              <a:gd name="T7" fmla="*/ 44 h 44"/>
            </a:gdLst>
            <a:ahLst/>
            <a:cxnLst>
              <a:cxn ang="0">
                <a:pos x="T0" y="T1"/>
              </a:cxn>
              <a:cxn ang="0">
                <a:pos x="T2" y="T3"/>
              </a:cxn>
              <a:cxn ang="0">
                <a:pos x="T4" y="T5"/>
              </a:cxn>
              <a:cxn ang="0">
                <a:pos x="T6" y="T7"/>
              </a:cxn>
            </a:cxnLst>
            <a:rect l="0" t="0" r="r" b="b"/>
            <a:pathLst>
              <a:path w="41" h="44">
                <a:moveTo>
                  <a:pt x="41" y="44"/>
                </a:moveTo>
                <a:lnTo>
                  <a:pt x="19" y="0"/>
                </a:lnTo>
                <a:lnTo>
                  <a:pt x="0" y="44"/>
                </a:lnTo>
                <a:lnTo>
                  <a:pt x="41"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09" name="Freeform 253">
            <a:extLst>
              <a:ext uri="{FF2B5EF4-FFF2-40B4-BE49-F238E27FC236}">
                <a16:creationId xmlns:a16="http://schemas.microsoft.com/office/drawing/2014/main" id="{E1321E27-E39B-2FCC-0EF2-3B041C9A5F25}"/>
              </a:ext>
            </a:extLst>
          </p:cNvPr>
          <p:cNvSpPr>
            <a:spLocks/>
          </p:cNvSpPr>
          <p:nvPr/>
        </p:nvSpPr>
        <p:spPr bwMode="auto">
          <a:xfrm>
            <a:off x="10521361" y="3555863"/>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10" name="Freeform 254">
            <a:extLst>
              <a:ext uri="{FF2B5EF4-FFF2-40B4-BE49-F238E27FC236}">
                <a16:creationId xmlns:a16="http://schemas.microsoft.com/office/drawing/2014/main" id="{5379E199-3974-8ED0-6AC3-11EEA54D110C}"/>
              </a:ext>
            </a:extLst>
          </p:cNvPr>
          <p:cNvSpPr>
            <a:spLocks/>
          </p:cNvSpPr>
          <p:nvPr/>
        </p:nvSpPr>
        <p:spPr bwMode="auto">
          <a:xfrm>
            <a:off x="10568986" y="3555863"/>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11" name="Freeform 255">
            <a:extLst>
              <a:ext uri="{FF2B5EF4-FFF2-40B4-BE49-F238E27FC236}">
                <a16:creationId xmlns:a16="http://schemas.microsoft.com/office/drawing/2014/main" id="{E36ABE42-900F-B113-3F01-B4E4330B6281}"/>
              </a:ext>
            </a:extLst>
          </p:cNvPr>
          <p:cNvSpPr>
            <a:spLocks/>
          </p:cNvSpPr>
          <p:nvPr/>
        </p:nvSpPr>
        <p:spPr bwMode="auto">
          <a:xfrm>
            <a:off x="10603911" y="3555863"/>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12" name="Freeform 256">
            <a:extLst>
              <a:ext uri="{FF2B5EF4-FFF2-40B4-BE49-F238E27FC236}">
                <a16:creationId xmlns:a16="http://schemas.microsoft.com/office/drawing/2014/main" id="{60525060-6002-6321-5C68-94F5AC782AEA}"/>
              </a:ext>
            </a:extLst>
          </p:cNvPr>
          <p:cNvSpPr>
            <a:spLocks/>
          </p:cNvSpPr>
          <p:nvPr/>
        </p:nvSpPr>
        <p:spPr bwMode="auto">
          <a:xfrm>
            <a:off x="10645186" y="3555863"/>
            <a:ext cx="66675" cy="69850"/>
          </a:xfrm>
          <a:custGeom>
            <a:avLst/>
            <a:gdLst>
              <a:gd name="T0" fmla="*/ 42 w 42"/>
              <a:gd name="T1" fmla="*/ 44 h 44"/>
              <a:gd name="T2" fmla="*/ 20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0"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13" name="Freeform 257">
            <a:extLst>
              <a:ext uri="{FF2B5EF4-FFF2-40B4-BE49-F238E27FC236}">
                <a16:creationId xmlns:a16="http://schemas.microsoft.com/office/drawing/2014/main" id="{A4077CA9-A756-5E01-4567-9E5F9F823DB3}"/>
              </a:ext>
            </a:extLst>
          </p:cNvPr>
          <p:cNvSpPr>
            <a:spLocks/>
          </p:cNvSpPr>
          <p:nvPr/>
        </p:nvSpPr>
        <p:spPr bwMode="auto">
          <a:xfrm>
            <a:off x="10680111" y="3555863"/>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14" name="Freeform 258">
            <a:extLst>
              <a:ext uri="{FF2B5EF4-FFF2-40B4-BE49-F238E27FC236}">
                <a16:creationId xmlns:a16="http://schemas.microsoft.com/office/drawing/2014/main" id="{684FD722-1803-0BDD-5BE4-5F096A39DB8D}"/>
              </a:ext>
            </a:extLst>
          </p:cNvPr>
          <p:cNvSpPr>
            <a:spLocks/>
          </p:cNvSpPr>
          <p:nvPr/>
        </p:nvSpPr>
        <p:spPr bwMode="auto">
          <a:xfrm>
            <a:off x="10715036" y="3555863"/>
            <a:ext cx="65088" cy="69850"/>
          </a:xfrm>
          <a:custGeom>
            <a:avLst/>
            <a:gdLst>
              <a:gd name="T0" fmla="*/ 41 w 41"/>
              <a:gd name="T1" fmla="*/ 44 h 44"/>
              <a:gd name="T2" fmla="*/ 22 w 41"/>
              <a:gd name="T3" fmla="*/ 0 h 44"/>
              <a:gd name="T4" fmla="*/ 0 w 41"/>
              <a:gd name="T5" fmla="*/ 44 h 44"/>
              <a:gd name="T6" fmla="*/ 41 w 41"/>
              <a:gd name="T7" fmla="*/ 44 h 44"/>
            </a:gdLst>
            <a:ahLst/>
            <a:cxnLst>
              <a:cxn ang="0">
                <a:pos x="T0" y="T1"/>
              </a:cxn>
              <a:cxn ang="0">
                <a:pos x="T2" y="T3"/>
              </a:cxn>
              <a:cxn ang="0">
                <a:pos x="T4" y="T5"/>
              </a:cxn>
              <a:cxn ang="0">
                <a:pos x="T6" y="T7"/>
              </a:cxn>
            </a:cxnLst>
            <a:rect l="0" t="0" r="r" b="b"/>
            <a:pathLst>
              <a:path w="41" h="44">
                <a:moveTo>
                  <a:pt x="41" y="44"/>
                </a:moveTo>
                <a:lnTo>
                  <a:pt x="22" y="0"/>
                </a:lnTo>
                <a:lnTo>
                  <a:pt x="0" y="44"/>
                </a:lnTo>
                <a:lnTo>
                  <a:pt x="41"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15" name="Freeform 259">
            <a:extLst>
              <a:ext uri="{FF2B5EF4-FFF2-40B4-BE49-F238E27FC236}">
                <a16:creationId xmlns:a16="http://schemas.microsoft.com/office/drawing/2014/main" id="{C11F10E1-243F-D3FF-23FF-7F1A381CFF19}"/>
              </a:ext>
            </a:extLst>
          </p:cNvPr>
          <p:cNvSpPr>
            <a:spLocks/>
          </p:cNvSpPr>
          <p:nvPr/>
        </p:nvSpPr>
        <p:spPr bwMode="auto">
          <a:xfrm>
            <a:off x="10746786" y="3555863"/>
            <a:ext cx="65088" cy="69850"/>
          </a:xfrm>
          <a:custGeom>
            <a:avLst/>
            <a:gdLst>
              <a:gd name="T0" fmla="*/ 41 w 41"/>
              <a:gd name="T1" fmla="*/ 44 h 44"/>
              <a:gd name="T2" fmla="*/ 19 w 41"/>
              <a:gd name="T3" fmla="*/ 0 h 44"/>
              <a:gd name="T4" fmla="*/ 0 w 41"/>
              <a:gd name="T5" fmla="*/ 44 h 44"/>
              <a:gd name="T6" fmla="*/ 41 w 41"/>
              <a:gd name="T7" fmla="*/ 44 h 44"/>
            </a:gdLst>
            <a:ahLst/>
            <a:cxnLst>
              <a:cxn ang="0">
                <a:pos x="T0" y="T1"/>
              </a:cxn>
              <a:cxn ang="0">
                <a:pos x="T2" y="T3"/>
              </a:cxn>
              <a:cxn ang="0">
                <a:pos x="T4" y="T5"/>
              </a:cxn>
              <a:cxn ang="0">
                <a:pos x="T6" y="T7"/>
              </a:cxn>
            </a:cxnLst>
            <a:rect l="0" t="0" r="r" b="b"/>
            <a:pathLst>
              <a:path w="41" h="44">
                <a:moveTo>
                  <a:pt x="41" y="44"/>
                </a:moveTo>
                <a:lnTo>
                  <a:pt x="19" y="0"/>
                </a:lnTo>
                <a:lnTo>
                  <a:pt x="0" y="44"/>
                </a:lnTo>
                <a:lnTo>
                  <a:pt x="41"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16" name="Freeform 260">
            <a:extLst>
              <a:ext uri="{FF2B5EF4-FFF2-40B4-BE49-F238E27FC236}">
                <a16:creationId xmlns:a16="http://schemas.microsoft.com/office/drawing/2014/main" id="{7D0939F3-8095-43DA-F67D-F6245A4930CE}"/>
              </a:ext>
            </a:extLst>
          </p:cNvPr>
          <p:cNvSpPr>
            <a:spLocks/>
          </p:cNvSpPr>
          <p:nvPr/>
        </p:nvSpPr>
        <p:spPr bwMode="auto">
          <a:xfrm>
            <a:off x="10789648" y="3555863"/>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17" name="Freeform 261">
            <a:extLst>
              <a:ext uri="{FF2B5EF4-FFF2-40B4-BE49-F238E27FC236}">
                <a16:creationId xmlns:a16="http://schemas.microsoft.com/office/drawing/2014/main" id="{4A7A67EA-7634-4C7D-8744-4D2194A17305}"/>
              </a:ext>
            </a:extLst>
          </p:cNvPr>
          <p:cNvSpPr>
            <a:spLocks/>
          </p:cNvSpPr>
          <p:nvPr/>
        </p:nvSpPr>
        <p:spPr bwMode="auto">
          <a:xfrm>
            <a:off x="10799173" y="3593963"/>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18" name="Freeform 262">
            <a:extLst>
              <a:ext uri="{FF2B5EF4-FFF2-40B4-BE49-F238E27FC236}">
                <a16:creationId xmlns:a16="http://schemas.microsoft.com/office/drawing/2014/main" id="{B69FDF76-AFD0-63F4-7413-D838FF51850C}"/>
              </a:ext>
            </a:extLst>
          </p:cNvPr>
          <p:cNvSpPr>
            <a:spLocks/>
          </p:cNvSpPr>
          <p:nvPr/>
        </p:nvSpPr>
        <p:spPr bwMode="auto">
          <a:xfrm>
            <a:off x="10846798" y="3593963"/>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19" name="Freeform 263">
            <a:extLst>
              <a:ext uri="{FF2B5EF4-FFF2-40B4-BE49-F238E27FC236}">
                <a16:creationId xmlns:a16="http://schemas.microsoft.com/office/drawing/2014/main" id="{C2E9CBBE-B370-CCBC-F74B-6C409AA93502}"/>
              </a:ext>
            </a:extLst>
          </p:cNvPr>
          <p:cNvSpPr>
            <a:spLocks/>
          </p:cNvSpPr>
          <p:nvPr/>
        </p:nvSpPr>
        <p:spPr bwMode="auto">
          <a:xfrm>
            <a:off x="10884898" y="3593963"/>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20" name="Freeform 264">
            <a:extLst>
              <a:ext uri="{FF2B5EF4-FFF2-40B4-BE49-F238E27FC236}">
                <a16:creationId xmlns:a16="http://schemas.microsoft.com/office/drawing/2014/main" id="{979E828B-29AA-73D1-E14D-3898729ECA3F}"/>
              </a:ext>
            </a:extLst>
          </p:cNvPr>
          <p:cNvSpPr>
            <a:spLocks/>
          </p:cNvSpPr>
          <p:nvPr/>
        </p:nvSpPr>
        <p:spPr bwMode="auto">
          <a:xfrm>
            <a:off x="10916648" y="3593963"/>
            <a:ext cx="66675" cy="69850"/>
          </a:xfrm>
          <a:custGeom>
            <a:avLst/>
            <a:gdLst>
              <a:gd name="T0" fmla="*/ 42 w 42"/>
              <a:gd name="T1" fmla="*/ 44 h 44"/>
              <a:gd name="T2" fmla="*/ 22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2"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21" name="Freeform 265">
            <a:extLst>
              <a:ext uri="{FF2B5EF4-FFF2-40B4-BE49-F238E27FC236}">
                <a16:creationId xmlns:a16="http://schemas.microsoft.com/office/drawing/2014/main" id="{D6D193A7-CEF2-9649-E91C-385FCA561A74}"/>
              </a:ext>
            </a:extLst>
          </p:cNvPr>
          <p:cNvSpPr>
            <a:spLocks/>
          </p:cNvSpPr>
          <p:nvPr/>
        </p:nvSpPr>
        <p:spPr bwMode="auto">
          <a:xfrm>
            <a:off x="10951573" y="3593963"/>
            <a:ext cx="65088" cy="69850"/>
          </a:xfrm>
          <a:custGeom>
            <a:avLst/>
            <a:gdLst>
              <a:gd name="T0" fmla="*/ 41 w 41"/>
              <a:gd name="T1" fmla="*/ 44 h 44"/>
              <a:gd name="T2" fmla="*/ 22 w 41"/>
              <a:gd name="T3" fmla="*/ 0 h 44"/>
              <a:gd name="T4" fmla="*/ 0 w 41"/>
              <a:gd name="T5" fmla="*/ 44 h 44"/>
              <a:gd name="T6" fmla="*/ 41 w 41"/>
              <a:gd name="T7" fmla="*/ 44 h 44"/>
            </a:gdLst>
            <a:ahLst/>
            <a:cxnLst>
              <a:cxn ang="0">
                <a:pos x="T0" y="T1"/>
              </a:cxn>
              <a:cxn ang="0">
                <a:pos x="T2" y="T3"/>
              </a:cxn>
              <a:cxn ang="0">
                <a:pos x="T4" y="T5"/>
              </a:cxn>
              <a:cxn ang="0">
                <a:pos x="T6" y="T7"/>
              </a:cxn>
            </a:cxnLst>
            <a:rect l="0" t="0" r="r" b="b"/>
            <a:pathLst>
              <a:path w="41" h="44">
                <a:moveTo>
                  <a:pt x="41" y="44"/>
                </a:moveTo>
                <a:lnTo>
                  <a:pt x="22" y="0"/>
                </a:lnTo>
                <a:lnTo>
                  <a:pt x="0" y="44"/>
                </a:lnTo>
                <a:lnTo>
                  <a:pt x="41"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22" name="Freeform 266">
            <a:extLst>
              <a:ext uri="{FF2B5EF4-FFF2-40B4-BE49-F238E27FC236}">
                <a16:creationId xmlns:a16="http://schemas.microsoft.com/office/drawing/2014/main" id="{DEDE60AA-0B9F-170F-A32B-D282CD9E4573}"/>
              </a:ext>
            </a:extLst>
          </p:cNvPr>
          <p:cNvSpPr>
            <a:spLocks/>
          </p:cNvSpPr>
          <p:nvPr/>
        </p:nvSpPr>
        <p:spPr bwMode="auto">
          <a:xfrm>
            <a:off x="10967448" y="3593963"/>
            <a:ext cx="65088" cy="69850"/>
          </a:xfrm>
          <a:custGeom>
            <a:avLst/>
            <a:gdLst>
              <a:gd name="T0" fmla="*/ 41 w 41"/>
              <a:gd name="T1" fmla="*/ 44 h 44"/>
              <a:gd name="T2" fmla="*/ 21 w 41"/>
              <a:gd name="T3" fmla="*/ 0 h 44"/>
              <a:gd name="T4" fmla="*/ 0 w 41"/>
              <a:gd name="T5" fmla="*/ 44 h 44"/>
              <a:gd name="T6" fmla="*/ 41 w 41"/>
              <a:gd name="T7" fmla="*/ 44 h 44"/>
            </a:gdLst>
            <a:ahLst/>
            <a:cxnLst>
              <a:cxn ang="0">
                <a:pos x="T0" y="T1"/>
              </a:cxn>
              <a:cxn ang="0">
                <a:pos x="T2" y="T3"/>
              </a:cxn>
              <a:cxn ang="0">
                <a:pos x="T4" y="T5"/>
              </a:cxn>
              <a:cxn ang="0">
                <a:pos x="T6" y="T7"/>
              </a:cxn>
            </a:cxnLst>
            <a:rect l="0" t="0" r="r" b="b"/>
            <a:pathLst>
              <a:path w="41" h="44">
                <a:moveTo>
                  <a:pt x="41" y="44"/>
                </a:moveTo>
                <a:lnTo>
                  <a:pt x="21" y="0"/>
                </a:lnTo>
                <a:lnTo>
                  <a:pt x="0" y="44"/>
                </a:lnTo>
                <a:lnTo>
                  <a:pt x="41"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23" name="Freeform 267">
            <a:extLst>
              <a:ext uri="{FF2B5EF4-FFF2-40B4-BE49-F238E27FC236}">
                <a16:creationId xmlns:a16="http://schemas.microsoft.com/office/drawing/2014/main" id="{DCABA503-D07C-B321-8C95-FFD7C0DC4F5C}"/>
              </a:ext>
            </a:extLst>
          </p:cNvPr>
          <p:cNvSpPr>
            <a:spLocks/>
          </p:cNvSpPr>
          <p:nvPr/>
        </p:nvSpPr>
        <p:spPr bwMode="auto">
          <a:xfrm>
            <a:off x="11000786" y="3593963"/>
            <a:ext cx="66675" cy="69850"/>
          </a:xfrm>
          <a:custGeom>
            <a:avLst/>
            <a:gdLst>
              <a:gd name="T0" fmla="*/ 42 w 42"/>
              <a:gd name="T1" fmla="*/ 44 h 44"/>
              <a:gd name="T2" fmla="*/ 20 w 42"/>
              <a:gd name="T3" fmla="*/ 0 h 44"/>
              <a:gd name="T4" fmla="*/ 0 w 42"/>
              <a:gd name="T5" fmla="*/ 44 h 44"/>
              <a:gd name="T6" fmla="*/ 42 w 42"/>
              <a:gd name="T7" fmla="*/ 44 h 44"/>
            </a:gdLst>
            <a:ahLst/>
            <a:cxnLst>
              <a:cxn ang="0">
                <a:pos x="T0" y="T1"/>
              </a:cxn>
              <a:cxn ang="0">
                <a:pos x="T2" y="T3"/>
              </a:cxn>
              <a:cxn ang="0">
                <a:pos x="T4" y="T5"/>
              </a:cxn>
              <a:cxn ang="0">
                <a:pos x="T6" y="T7"/>
              </a:cxn>
            </a:cxnLst>
            <a:rect l="0" t="0" r="r" b="b"/>
            <a:pathLst>
              <a:path w="42" h="44">
                <a:moveTo>
                  <a:pt x="42" y="44"/>
                </a:moveTo>
                <a:lnTo>
                  <a:pt x="20" y="0"/>
                </a:lnTo>
                <a:lnTo>
                  <a:pt x="0" y="44"/>
                </a:lnTo>
                <a:lnTo>
                  <a:pt x="42" y="44"/>
                </a:lnTo>
                <a:close/>
              </a:path>
            </a:pathLst>
          </a:custGeom>
          <a:solidFill>
            <a:srgbClr val="E147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24" name="Freeform 268">
            <a:extLst>
              <a:ext uri="{FF2B5EF4-FFF2-40B4-BE49-F238E27FC236}">
                <a16:creationId xmlns:a16="http://schemas.microsoft.com/office/drawing/2014/main" id="{84C60A73-C0E7-25AB-DAAD-147E5CCF9207}"/>
              </a:ext>
            </a:extLst>
          </p:cNvPr>
          <p:cNvSpPr>
            <a:spLocks/>
          </p:cNvSpPr>
          <p:nvPr/>
        </p:nvSpPr>
        <p:spPr bwMode="auto">
          <a:xfrm>
            <a:off x="7087598" y="2616063"/>
            <a:ext cx="3995738" cy="879475"/>
          </a:xfrm>
          <a:custGeom>
            <a:avLst/>
            <a:gdLst>
              <a:gd name="T0" fmla="*/ 17 w 1267"/>
              <a:gd name="T1" fmla="*/ 0 h 277"/>
              <a:gd name="T2" fmla="*/ 38 w 1267"/>
              <a:gd name="T3" fmla="*/ 3 h 277"/>
              <a:gd name="T4" fmla="*/ 47 w 1267"/>
              <a:gd name="T5" fmla="*/ 15 h 277"/>
              <a:gd name="T6" fmla="*/ 51 w 1267"/>
              <a:gd name="T7" fmla="*/ 24 h 277"/>
              <a:gd name="T8" fmla="*/ 84 w 1267"/>
              <a:gd name="T9" fmla="*/ 41 h 277"/>
              <a:gd name="T10" fmla="*/ 93 w 1267"/>
              <a:gd name="T11" fmla="*/ 47 h 277"/>
              <a:gd name="T12" fmla="*/ 107 w 1267"/>
              <a:gd name="T13" fmla="*/ 58 h 277"/>
              <a:gd name="T14" fmla="*/ 135 w 1267"/>
              <a:gd name="T15" fmla="*/ 63 h 277"/>
              <a:gd name="T16" fmla="*/ 143 w 1267"/>
              <a:gd name="T17" fmla="*/ 68 h 277"/>
              <a:gd name="T18" fmla="*/ 149 w 1267"/>
              <a:gd name="T19" fmla="*/ 72 h 277"/>
              <a:gd name="T20" fmla="*/ 165 w 1267"/>
              <a:gd name="T21" fmla="*/ 77 h 277"/>
              <a:gd name="T22" fmla="*/ 182 w 1267"/>
              <a:gd name="T23" fmla="*/ 83 h 277"/>
              <a:gd name="T24" fmla="*/ 196 w 1267"/>
              <a:gd name="T25" fmla="*/ 88 h 277"/>
              <a:gd name="T26" fmla="*/ 219 w 1267"/>
              <a:gd name="T27" fmla="*/ 92 h 277"/>
              <a:gd name="T28" fmla="*/ 245 w 1267"/>
              <a:gd name="T29" fmla="*/ 104 h 277"/>
              <a:gd name="T30" fmla="*/ 285 w 1267"/>
              <a:gd name="T31" fmla="*/ 104 h 277"/>
              <a:gd name="T32" fmla="*/ 306 w 1267"/>
              <a:gd name="T33" fmla="*/ 110 h 277"/>
              <a:gd name="T34" fmla="*/ 318 w 1267"/>
              <a:gd name="T35" fmla="*/ 117 h 277"/>
              <a:gd name="T36" fmla="*/ 349 w 1267"/>
              <a:gd name="T37" fmla="*/ 122 h 277"/>
              <a:gd name="T38" fmla="*/ 364 w 1267"/>
              <a:gd name="T39" fmla="*/ 127 h 277"/>
              <a:gd name="T40" fmla="*/ 386 w 1267"/>
              <a:gd name="T41" fmla="*/ 130 h 277"/>
              <a:gd name="T42" fmla="*/ 402 w 1267"/>
              <a:gd name="T43" fmla="*/ 136 h 277"/>
              <a:gd name="T44" fmla="*/ 418 w 1267"/>
              <a:gd name="T45" fmla="*/ 141 h 277"/>
              <a:gd name="T46" fmla="*/ 443 w 1267"/>
              <a:gd name="T47" fmla="*/ 146 h 277"/>
              <a:gd name="T48" fmla="*/ 467 w 1267"/>
              <a:gd name="T49" fmla="*/ 152 h 277"/>
              <a:gd name="T50" fmla="*/ 481 w 1267"/>
              <a:gd name="T51" fmla="*/ 155 h 277"/>
              <a:gd name="T52" fmla="*/ 510 w 1267"/>
              <a:gd name="T53" fmla="*/ 161 h 277"/>
              <a:gd name="T54" fmla="*/ 556 w 1267"/>
              <a:gd name="T55" fmla="*/ 172 h 277"/>
              <a:gd name="T56" fmla="*/ 586 w 1267"/>
              <a:gd name="T57" fmla="*/ 172 h 277"/>
              <a:gd name="T58" fmla="*/ 630 w 1267"/>
              <a:gd name="T59" fmla="*/ 172 h 277"/>
              <a:gd name="T60" fmla="*/ 665 w 1267"/>
              <a:gd name="T61" fmla="*/ 176 h 277"/>
              <a:gd name="T62" fmla="*/ 692 w 1267"/>
              <a:gd name="T63" fmla="*/ 179 h 277"/>
              <a:gd name="T64" fmla="*/ 728 w 1267"/>
              <a:gd name="T65" fmla="*/ 187 h 277"/>
              <a:gd name="T66" fmla="*/ 741 w 1267"/>
              <a:gd name="T67" fmla="*/ 190 h 277"/>
              <a:gd name="T68" fmla="*/ 803 w 1267"/>
              <a:gd name="T69" fmla="*/ 199 h 277"/>
              <a:gd name="T70" fmla="*/ 942 w 1267"/>
              <a:gd name="T71" fmla="*/ 199 h 277"/>
              <a:gd name="T72" fmla="*/ 982 w 1267"/>
              <a:gd name="T73" fmla="*/ 208 h 277"/>
              <a:gd name="T74" fmla="*/ 1054 w 1267"/>
              <a:gd name="T75" fmla="*/ 217 h 277"/>
              <a:gd name="T76" fmla="*/ 1104 w 1267"/>
              <a:gd name="T77" fmla="*/ 226 h 277"/>
              <a:gd name="T78" fmla="*/ 1127 w 1267"/>
              <a:gd name="T79" fmla="*/ 243 h 277"/>
              <a:gd name="T80" fmla="*/ 1153 w 1267"/>
              <a:gd name="T81" fmla="*/ 252 h 277"/>
              <a:gd name="T82" fmla="*/ 1189 w 1267"/>
              <a:gd name="T83" fmla="*/ 264 h 277"/>
              <a:gd name="T84" fmla="*/ 1208 w 1267"/>
              <a:gd name="T85" fmla="*/ 277 h 277"/>
              <a:gd name="T86" fmla="*/ 1267 w 1267"/>
              <a:gd name="T87" fmla="*/ 273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67" h="277">
                <a:moveTo>
                  <a:pt x="0" y="0"/>
                </a:moveTo>
                <a:cubicBezTo>
                  <a:pt x="17" y="0"/>
                  <a:pt x="17" y="0"/>
                  <a:pt x="17" y="0"/>
                </a:cubicBezTo>
                <a:cubicBezTo>
                  <a:pt x="17" y="3"/>
                  <a:pt x="17" y="3"/>
                  <a:pt x="17" y="3"/>
                </a:cubicBezTo>
                <a:cubicBezTo>
                  <a:pt x="38" y="3"/>
                  <a:pt x="38" y="3"/>
                  <a:pt x="38" y="3"/>
                </a:cubicBezTo>
                <a:cubicBezTo>
                  <a:pt x="38" y="15"/>
                  <a:pt x="38" y="15"/>
                  <a:pt x="38" y="15"/>
                </a:cubicBezTo>
                <a:cubicBezTo>
                  <a:pt x="47" y="15"/>
                  <a:pt x="47" y="15"/>
                  <a:pt x="47" y="15"/>
                </a:cubicBezTo>
                <a:cubicBezTo>
                  <a:pt x="47" y="24"/>
                  <a:pt x="47" y="24"/>
                  <a:pt x="47" y="24"/>
                </a:cubicBezTo>
                <a:cubicBezTo>
                  <a:pt x="51" y="24"/>
                  <a:pt x="51" y="24"/>
                  <a:pt x="51" y="24"/>
                </a:cubicBezTo>
                <a:cubicBezTo>
                  <a:pt x="51" y="41"/>
                  <a:pt x="51" y="41"/>
                  <a:pt x="51" y="41"/>
                </a:cubicBezTo>
                <a:cubicBezTo>
                  <a:pt x="84" y="41"/>
                  <a:pt x="84" y="41"/>
                  <a:pt x="84" y="41"/>
                </a:cubicBezTo>
                <a:cubicBezTo>
                  <a:pt x="84" y="47"/>
                  <a:pt x="84" y="47"/>
                  <a:pt x="84" y="47"/>
                </a:cubicBezTo>
                <a:cubicBezTo>
                  <a:pt x="93" y="47"/>
                  <a:pt x="93" y="47"/>
                  <a:pt x="93" y="47"/>
                </a:cubicBezTo>
                <a:cubicBezTo>
                  <a:pt x="93" y="58"/>
                  <a:pt x="93" y="58"/>
                  <a:pt x="93" y="58"/>
                </a:cubicBezTo>
                <a:cubicBezTo>
                  <a:pt x="107" y="58"/>
                  <a:pt x="107" y="58"/>
                  <a:pt x="107" y="58"/>
                </a:cubicBezTo>
                <a:cubicBezTo>
                  <a:pt x="107" y="63"/>
                  <a:pt x="107" y="63"/>
                  <a:pt x="107" y="63"/>
                </a:cubicBezTo>
                <a:cubicBezTo>
                  <a:pt x="135" y="63"/>
                  <a:pt x="135" y="63"/>
                  <a:pt x="135" y="63"/>
                </a:cubicBezTo>
                <a:cubicBezTo>
                  <a:pt x="135" y="68"/>
                  <a:pt x="135" y="68"/>
                  <a:pt x="135" y="68"/>
                </a:cubicBezTo>
                <a:cubicBezTo>
                  <a:pt x="143" y="68"/>
                  <a:pt x="143" y="68"/>
                  <a:pt x="143" y="68"/>
                </a:cubicBezTo>
                <a:cubicBezTo>
                  <a:pt x="143" y="72"/>
                  <a:pt x="143" y="72"/>
                  <a:pt x="143" y="72"/>
                </a:cubicBezTo>
                <a:cubicBezTo>
                  <a:pt x="149" y="72"/>
                  <a:pt x="149" y="72"/>
                  <a:pt x="149" y="72"/>
                </a:cubicBezTo>
                <a:cubicBezTo>
                  <a:pt x="149" y="77"/>
                  <a:pt x="149" y="77"/>
                  <a:pt x="149" y="77"/>
                </a:cubicBezTo>
                <a:cubicBezTo>
                  <a:pt x="165" y="77"/>
                  <a:pt x="165" y="77"/>
                  <a:pt x="165" y="77"/>
                </a:cubicBezTo>
                <a:cubicBezTo>
                  <a:pt x="165" y="83"/>
                  <a:pt x="165" y="83"/>
                  <a:pt x="165" y="83"/>
                </a:cubicBezTo>
                <a:cubicBezTo>
                  <a:pt x="182" y="83"/>
                  <a:pt x="182" y="83"/>
                  <a:pt x="182" y="83"/>
                </a:cubicBezTo>
                <a:cubicBezTo>
                  <a:pt x="196" y="83"/>
                  <a:pt x="196" y="83"/>
                  <a:pt x="196" y="83"/>
                </a:cubicBezTo>
                <a:cubicBezTo>
                  <a:pt x="196" y="88"/>
                  <a:pt x="196" y="88"/>
                  <a:pt x="196" y="88"/>
                </a:cubicBezTo>
                <a:cubicBezTo>
                  <a:pt x="219" y="88"/>
                  <a:pt x="219" y="88"/>
                  <a:pt x="219" y="88"/>
                </a:cubicBezTo>
                <a:cubicBezTo>
                  <a:pt x="219" y="92"/>
                  <a:pt x="219" y="92"/>
                  <a:pt x="219" y="92"/>
                </a:cubicBezTo>
                <a:cubicBezTo>
                  <a:pt x="245" y="92"/>
                  <a:pt x="245" y="92"/>
                  <a:pt x="245" y="92"/>
                </a:cubicBezTo>
                <a:cubicBezTo>
                  <a:pt x="245" y="104"/>
                  <a:pt x="245" y="104"/>
                  <a:pt x="245" y="104"/>
                </a:cubicBezTo>
                <a:cubicBezTo>
                  <a:pt x="266" y="104"/>
                  <a:pt x="266" y="104"/>
                  <a:pt x="266" y="104"/>
                </a:cubicBezTo>
                <a:cubicBezTo>
                  <a:pt x="285" y="104"/>
                  <a:pt x="285" y="104"/>
                  <a:pt x="285" y="104"/>
                </a:cubicBezTo>
                <a:cubicBezTo>
                  <a:pt x="285" y="110"/>
                  <a:pt x="285" y="110"/>
                  <a:pt x="285" y="110"/>
                </a:cubicBezTo>
                <a:cubicBezTo>
                  <a:pt x="306" y="110"/>
                  <a:pt x="306" y="110"/>
                  <a:pt x="306" y="110"/>
                </a:cubicBezTo>
                <a:cubicBezTo>
                  <a:pt x="312" y="117"/>
                  <a:pt x="312" y="117"/>
                  <a:pt x="312" y="117"/>
                </a:cubicBezTo>
                <a:cubicBezTo>
                  <a:pt x="318" y="117"/>
                  <a:pt x="318" y="117"/>
                  <a:pt x="318" y="117"/>
                </a:cubicBezTo>
                <a:cubicBezTo>
                  <a:pt x="323" y="122"/>
                  <a:pt x="323" y="122"/>
                  <a:pt x="323" y="122"/>
                </a:cubicBezTo>
                <a:cubicBezTo>
                  <a:pt x="349" y="122"/>
                  <a:pt x="349" y="122"/>
                  <a:pt x="349" y="122"/>
                </a:cubicBezTo>
                <a:cubicBezTo>
                  <a:pt x="349" y="127"/>
                  <a:pt x="349" y="127"/>
                  <a:pt x="349" y="127"/>
                </a:cubicBezTo>
                <a:cubicBezTo>
                  <a:pt x="364" y="127"/>
                  <a:pt x="364" y="127"/>
                  <a:pt x="364" y="127"/>
                </a:cubicBezTo>
                <a:cubicBezTo>
                  <a:pt x="364" y="130"/>
                  <a:pt x="364" y="130"/>
                  <a:pt x="364" y="130"/>
                </a:cubicBezTo>
                <a:cubicBezTo>
                  <a:pt x="386" y="130"/>
                  <a:pt x="386" y="130"/>
                  <a:pt x="386" y="130"/>
                </a:cubicBezTo>
                <a:cubicBezTo>
                  <a:pt x="386" y="136"/>
                  <a:pt x="386" y="136"/>
                  <a:pt x="386" y="136"/>
                </a:cubicBezTo>
                <a:cubicBezTo>
                  <a:pt x="402" y="136"/>
                  <a:pt x="402" y="136"/>
                  <a:pt x="402" y="136"/>
                </a:cubicBezTo>
                <a:cubicBezTo>
                  <a:pt x="402" y="141"/>
                  <a:pt x="402" y="141"/>
                  <a:pt x="402" y="141"/>
                </a:cubicBezTo>
                <a:cubicBezTo>
                  <a:pt x="418" y="141"/>
                  <a:pt x="418" y="141"/>
                  <a:pt x="418" y="141"/>
                </a:cubicBezTo>
                <a:cubicBezTo>
                  <a:pt x="418" y="146"/>
                  <a:pt x="418" y="146"/>
                  <a:pt x="418" y="146"/>
                </a:cubicBezTo>
                <a:cubicBezTo>
                  <a:pt x="443" y="146"/>
                  <a:pt x="443" y="146"/>
                  <a:pt x="443" y="146"/>
                </a:cubicBezTo>
                <a:cubicBezTo>
                  <a:pt x="443" y="152"/>
                  <a:pt x="443" y="152"/>
                  <a:pt x="443" y="152"/>
                </a:cubicBezTo>
                <a:cubicBezTo>
                  <a:pt x="467" y="152"/>
                  <a:pt x="467" y="152"/>
                  <a:pt x="467" y="152"/>
                </a:cubicBezTo>
                <a:cubicBezTo>
                  <a:pt x="481" y="152"/>
                  <a:pt x="481" y="152"/>
                  <a:pt x="481" y="152"/>
                </a:cubicBezTo>
                <a:cubicBezTo>
                  <a:pt x="481" y="155"/>
                  <a:pt x="481" y="155"/>
                  <a:pt x="481" y="155"/>
                </a:cubicBezTo>
                <a:cubicBezTo>
                  <a:pt x="510" y="155"/>
                  <a:pt x="510" y="155"/>
                  <a:pt x="510" y="155"/>
                </a:cubicBezTo>
                <a:cubicBezTo>
                  <a:pt x="510" y="161"/>
                  <a:pt x="510" y="161"/>
                  <a:pt x="510" y="161"/>
                </a:cubicBezTo>
                <a:cubicBezTo>
                  <a:pt x="556" y="161"/>
                  <a:pt x="556" y="161"/>
                  <a:pt x="556" y="161"/>
                </a:cubicBezTo>
                <a:cubicBezTo>
                  <a:pt x="556" y="172"/>
                  <a:pt x="556" y="172"/>
                  <a:pt x="556" y="172"/>
                </a:cubicBezTo>
                <a:cubicBezTo>
                  <a:pt x="591" y="172"/>
                  <a:pt x="591" y="172"/>
                  <a:pt x="591" y="172"/>
                </a:cubicBezTo>
                <a:cubicBezTo>
                  <a:pt x="586" y="172"/>
                  <a:pt x="586" y="172"/>
                  <a:pt x="586" y="172"/>
                </a:cubicBezTo>
                <a:cubicBezTo>
                  <a:pt x="619" y="172"/>
                  <a:pt x="619" y="172"/>
                  <a:pt x="619" y="172"/>
                </a:cubicBezTo>
                <a:cubicBezTo>
                  <a:pt x="630" y="172"/>
                  <a:pt x="630" y="172"/>
                  <a:pt x="630" y="172"/>
                </a:cubicBezTo>
                <a:cubicBezTo>
                  <a:pt x="630" y="176"/>
                  <a:pt x="630" y="176"/>
                  <a:pt x="630" y="176"/>
                </a:cubicBezTo>
                <a:cubicBezTo>
                  <a:pt x="665" y="176"/>
                  <a:pt x="665" y="176"/>
                  <a:pt x="665" y="176"/>
                </a:cubicBezTo>
                <a:cubicBezTo>
                  <a:pt x="665" y="179"/>
                  <a:pt x="665" y="179"/>
                  <a:pt x="665" y="179"/>
                </a:cubicBezTo>
                <a:cubicBezTo>
                  <a:pt x="692" y="179"/>
                  <a:pt x="692" y="179"/>
                  <a:pt x="692" y="179"/>
                </a:cubicBezTo>
                <a:cubicBezTo>
                  <a:pt x="728" y="179"/>
                  <a:pt x="728" y="179"/>
                  <a:pt x="728" y="179"/>
                </a:cubicBezTo>
                <a:cubicBezTo>
                  <a:pt x="728" y="187"/>
                  <a:pt x="728" y="187"/>
                  <a:pt x="728" y="187"/>
                </a:cubicBezTo>
                <a:cubicBezTo>
                  <a:pt x="741" y="187"/>
                  <a:pt x="741" y="187"/>
                  <a:pt x="741" y="187"/>
                </a:cubicBezTo>
                <a:cubicBezTo>
                  <a:pt x="741" y="190"/>
                  <a:pt x="741" y="190"/>
                  <a:pt x="741" y="190"/>
                </a:cubicBezTo>
                <a:cubicBezTo>
                  <a:pt x="803" y="190"/>
                  <a:pt x="803" y="190"/>
                  <a:pt x="803" y="190"/>
                </a:cubicBezTo>
                <a:cubicBezTo>
                  <a:pt x="803" y="199"/>
                  <a:pt x="803" y="199"/>
                  <a:pt x="803" y="199"/>
                </a:cubicBezTo>
                <a:cubicBezTo>
                  <a:pt x="912" y="199"/>
                  <a:pt x="912" y="199"/>
                  <a:pt x="912" y="199"/>
                </a:cubicBezTo>
                <a:cubicBezTo>
                  <a:pt x="942" y="199"/>
                  <a:pt x="942" y="199"/>
                  <a:pt x="942" y="199"/>
                </a:cubicBezTo>
                <a:cubicBezTo>
                  <a:pt x="969" y="203"/>
                  <a:pt x="969" y="203"/>
                  <a:pt x="969" y="203"/>
                </a:cubicBezTo>
                <a:cubicBezTo>
                  <a:pt x="969" y="203"/>
                  <a:pt x="978" y="208"/>
                  <a:pt x="982" y="208"/>
                </a:cubicBezTo>
                <a:cubicBezTo>
                  <a:pt x="986" y="208"/>
                  <a:pt x="1034" y="215"/>
                  <a:pt x="1034" y="215"/>
                </a:cubicBezTo>
                <a:cubicBezTo>
                  <a:pt x="1054" y="217"/>
                  <a:pt x="1054" y="217"/>
                  <a:pt x="1054" y="217"/>
                </a:cubicBezTo>
                <a:cubicBezTo>
                  <a:pt x="1082" y="224"/>
                  <a:pt x="1082" y="224"/>
                  <a:pt x="1082" y="224"/>
                </a:cubicBezTo>
                <a:cubicBezTo>
                  <a:pt x="1104" y="226"/>
                  <a:pt x="1104" y="226"/>
                  <a:pt x="1104" y="226"/>
                </a:cubicBezTo>
                <a:cubicBezTo>
                  <a:pt x="1127" y="226"/>
                  <a:pt x="1127" y="226"/>
                  <a:pt x="1127" y="226"/>
                </a:cubicBezTo>
                <a:cubicBezTo>
                  <a:pt x="1127" y="243"/>
                  <a:pt x="1127" y="243"/>
                  <a:pt x="1127" y="243"/>
                </a:cubicBezTo>
                <a:cubicBezTo>
                  <a:pt x="1153" y="243"/>
                  <a:pt x="1153" y="243"/>
                  <a:pt x="1153" y="243"/>
                </a:cubicBezTo>
                <a:cubicBezTo>
                  <a:pt x="1153" y="252"/>
                  <a:pt x="1153" y="252"/>
                  <a:pt x="1153" y="252"/>
                </a:cubicBezTo>
                <a:cubicBezTo>
                  <a:pt x="1189" y="252"/>
                  <a:pt x="1189" y="252"/>
                  <a:pt x="1189" y="252"/>
                </a:cubicBezTo>
                <a:cubicBezTo>
                  <a:pt x="1189" y="264"/>
                  <a:pt x="1189" y="264"/>
                  <a:pt x="1189" y="264"/>
                </a:cubicBezTo>
                <a:cubicBezTo>
                  <a:pt x="1208" y="264"/>
                  <a:pt x="1208" y="264"/>
                  <a:pt x="1208" y="264"/>
                </a:cubicBezTo>
                <a:cubicBezTo>
                  <a:pt x="1208" y="264"/>
                  <a:pt x="1202" y="277"/>
                  <a:pt x="1208" y="277"/>
                </a:cubicBezTo>
                <a:cubicBezTo>
                  <a:pt x="1214" y="277"/>
                  <a:pt x="1267" y="277"/>
                  <a:pt x="1267" y="277"/>
                </a:cubicBezTo>
                <a:cubicBezTo>
                  <a:pt x="1267" y="273"/>
                  <a:pt x="1267" y="273"/>
                  <a:pt x="1267" y="273"/>
                </a:cubicBezTo>
              </a:path>
            </a:pathLst>
          </a:custGeom>
          <a:noFill/>
          <a:ln w="28575" cap="flat">
            <a:solidFill>
              <a:srgbClr val="01587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25" name="Freeform 269">
            <a:extLst>
              <a:ext uri="{FF2B5EF4-FFF2-40B4-BE49-F238E27FC236}">
                <a16:creationId xmlns:a16="http://schemas.microsoft.com/office/drawing/2014/main" id="{6AC41990-9928-F56C-F125-A1648027ED15}"/>
              </a:ext>
            </a:extLst>
          </p:cNvPr>
          <p:cNvSpPr>
            <a:spLocks/>
          </p:cNvSpPr>
          <p:nvPr/>
        </p:nvSpPr>
        <p:spPr bwMode="auto">
          <a:xfrm>
            <a:off x="7087598" y="2619238"/>
            <a:ext cx="754063" cy="565150"/>
          </a:xfrm>
          <a:custGeom>
            <a:avLst/>
            <a:gdLst>
              <a:gd name="T0" fmla="*/ 0 w 475"/>
              <a:gd name="T1" fmla="*/ 0 h 356"/>
              <a:gd name="T2" fmla="*/ 46 w 475"/>
              <a:gd name="T3" fmla="*/ 0 h 356"/>
              <a:gd name="T4" fmla="*/ 46 w 475"/>
              <a:gd name="T5" fmla="*/ 8 h 356"/>
              <a:gd name="T6" fmla="*/ 71 w 475"/>
              <a:gd name="T7" fmla="*/ 8 h 356"/>
              <a:gd name="T8" fmla="*/ 71 w 475"/>
              <a:gd name="T9" fmla="*/ 24 h 356"/>
              <a:gd name="T10" fmla="*/ 91 w 475"/>
              <a:gd name="T11" fmla="*/ 24 h 356"/>
              <a:gd name="T12" fmla="*/ 91 w 475"/>
              <a:gd name="T13" fmla="*/ 86 h 356"/>
              <a:gd name="T14" fmla="*/ 91 w 475"/>
              <a:gd name="T15" fmla="*/ 132 h 356"/>
              <a:gd name="T16" fmla="*/ 145 w 475"/>
              <a:gd name="T17" fmla="*/ 132 h 356"/>
              <a:gd name="T18" fmla="*/ 145 w 475"/>
              <a:gd name="T19" fmla="*/ 148 h 356"/>
              <a:gd name="T20" fmla="*/ 179 w 475"/>
              <a:gd name="T21" fmla="*/ 148 h 356"/>
              <a:gd name="T22" fmla="*/ 179 w 475"/>
              <a:gd name="T23" fmla="*/ 168 h 356"/>
              <a:gd name="T24" fmla="*/ 195 w 475"/>
              <a:gd name="T25" fmla="*/ 168 h 356"/>
              <a:gd name="T26" fmla="*/ 195 w 475"/>
              <a:gd name="T27" fmla="*/ 206 h 356"/>
              <a:gd name="T28" fmla="*/ 216 w 475"/>
              <a:gd name="T29" fmla="*/ 206 h 356"/>
              <a:gd name="T30" fmla="*/ 216 w 475"/>
              <a:gd name="T31" fmla="*/ 220 h 356"/>
              <a:gd name="T32" fmla="*/ 274 w 475"/>
              <a:gd name="T33" fmla="*/ 220 h 356"/>
              <a:gd name="T34" fmla="*/ 274 w 475"/>
              <a:gd name="T35" fmla="*/ 270 h 356"/>
              <a:gd name="T36" fmla="*/ 294 w 475"/>
              <a:gd name="T37" fmla="*/ 270 h 356"/>
              <a:gd name="T38" fmla="*/ 294 w 475"/>
              <a:gd name="T39" fmla="*/ 280 h 356"/>
              <a:gd name="T40" fmla="*/ 353 w 475"/>
              <a:gd name="T41" fmla="*/ 280 h 356"/>
              <a:gd name="T42" fmla="*/ 353 w 475"/>
              <a:gd name="T43" fmla="*/ 292 h 356"/>
              <a:gd name="T44" fmla="*/ 377 w 475"/>
              <a:gd name="T45" fmla="*/ 292 h 356"/>
              <a:gd name="T46" fmla="*/ 377 w 475"/>
              <a:gd name="T47" fmla="*/ 308 h 356"/>
              <a:gd name="T48" fmla="*/ 393 w 475"/>
              <a:gd name="T49" fmla="*/ 308 h 356"/>
              <a:gd name="T50" fmla="*/ 393 w 475"/>
              <a:gd name="T51" fmla="*/ 326 h 356"/>
              <a:gd name="T52" fmla="*/ 431 w 475"/>
              <a:gd name="T53" fmla="*/ 326 h 356"/>
              <a:gd name="T54" fmla="*/ 431 w 475"/>
              <a:gd name="T55" fmla="*/ 336 h 356"/>
              <a:gd name="T56" fmla="*/ 443 w 475"/>
              <a:gd name="T57" fmla="*/ 336 h 356"/>
              <a:gd name="T58" fmla="*/ 443 w 475"/>
              <a:gd name="T59" fmla="*/ 348 h 356"/>
              <a:gd name="T60" fmla="*/ 475 w 475"/>
              <a:gd name="T61" fmla="*/ 348 h 356"/>
              <a:gd name="T62" fmla="*/ 475 w 475"/>
              <a:gd name="T63" fmla="*/ 356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75" h="356">
                <a:moveTo>
                  <a:pt x="0" y="0"/>
                </a:moveTo>
                <a:lnTo>
                  <a:pt x="46" y="0"/>
                </a:lnTo>
                <a:lnTo>
                  <a:pt x="46" y="8"/>
                </a:lnTo>
                <a:lnTo>
                  <a:pt x="71" y="8"/>
                </a:lnTo>
                <a:lnTo>
                  <a:pt x="71" y="24"/>
                </a:lnTo>
                <a:lnTo>
                  <a:pt x="91" y="24"/>
                </a:lnTo>
                <a:lnTo>
                  <a:pt x="91" y="86"/>
                </a:lnTo>
                <a:lnTo>
                  <a:pt x="91" y="132"/>
                </a:lnTo>
                <a:lnTo>
                  <a:pt x="145" y="132"/>
                </a:lnTo>
                <a:lnTo>
                  <a:pt x="145" y="148"/>
                </a:lnTo>
                <a:lnTo>
                  <a:pt x="179" y="148"/>
                </a:lnTo>
                <a:lnTo>
                  <a:pt x="179" y="168"/>
                </a:lnTo>
                <a:lnTo>
                  <a:pt x="195" y="168"/>
                </a:lnTo>
                <a:lnTo>
                  <a:pt x="195" y="206"/>
                </a:lnTo>
                <a:lnTo>
                  <a:pt x="216" y="206"/>
                </a:lnTo>
                <a:lnTo>
                  <a:pt x="216" y="220"/>
                </a:lnTo>
                <a:lnTo>
                  <a:pt x="274" y="220"/>
                </a:lnTo>
                <a:lnTo>
                  <a:pt x="274" y="270"/>
                </a:lnTo>
                <a:lnTo>
                  <a:pt x="294" y="270"/>
                </a:lnTo>
                <a:lnTo>
                  <a:pt x="294" y="280"/>
                </a:lnTo>
                <a:lnTo>
                  <a:pt x="353" y="280"/>
                </a:lnTo>
                <a:lnTo>
                  <a:pt x="353" y="292"/>
                </a:lnTo>
                <a:lnTo>
                  <a:pt x="377" y="292"/>
                </a:lnTo>
                <a:lnTo>
                  <a:pt x="377" y="308"/>
                </a:lnTo>
                <a:lnTo>
                  <a:pt x="393" y="308"/>
                </a:lnTo>
                <a:lnTo>
                  <a:pt x="393" y="326"/>
                </a:lnTo>
                <a:lnTo>
                  <a:pt x="431" y="326"/>
                </a:lnTo>
                <a:lnTo>
                  <a:pt x="431" y="336"/>
                </a:lnTo>
                <a:lnTo>
                  <a:pt x="443" y="336"/>
                </a:lnTo>
                <a:lnTo>
                  <a:pt x="443" y="348"/>
                </a:lnTo>
                <a:lnTo>
                  <a:pt x="475" y="348"/>
                </a:lnTo>
                <a:lnTo>
                  <a:pt x="475" y="356"/>
                </a:lnTo>
              </a:path>
            </a:pathLst>
          </a:custGeom>
          <a:noFill/>
          <a:ln w="28575" cap="flat">
            <a:solidFill>
              <a:srgbClr val="E1471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526" name="Freeform 270">
            <a:extLst>
              <a:ext uri="{FF2B5EF4-FFF2-40B4-BE49-F238E27FC236}">
                <a16:creationId xmlns:a16="http://schemas.microsoft.com/office/drawing/2014/main" id="{AC95B5F0-D442-BEFC-D4F4-6F9CED4ABAF3}"/>
              </a:ext>
            </a:extLst>
          </p:cNvPr>
          <p:cNvSpPr>
            <a:spLocks/>
          </p:cNvSpPr>
          <p:nvPr/>
        </p:nvSpPr>
        <p:spPr bwMode="auto">
          <a:xfrm>
            <a:off x="7841661" y="3197088"/>
            <a:ext cx="3190875" cy="447675"/>
          </a:xfrm>
          <a:custGeom>
            <a:avLst/>
            <a:gdLst>
              <a:gd name="T0" fmla="*/ 0 w 2010"/>
              <a:gd name="T1" fmla="*/ 0 h 282"/>
              <a:gd name="T2" fmla="*/ 55 w 2010"/>
              <a:gd name="T3" fmla="*/ 0 h 282"/>
              <a:gd name="T4" fmla="*/ 55 w 2010"/>
              <a:gd name="T5" fmla="*/ 22 h 282"/>
              <a:gd name="T6" fmla="*/ 95 w 2010"/>
              <a:gd name="T7" fmla="*/ 22 h 282"/>
              <a:gd name="T8" fmla="*/ 101 w 2010"/>
              <a:gd name="T9" fmla="*/ 30 h 282"/>
              <a:gd name="T10" fmla="*/ 101 w 2010"/>
              <a:gd name="T11" fmla="*/ 36 h 282"/>
              <a:gd name="T12" fmla="*/ 139 w 2010"/>
              <a:gd name="T13" fmla="*/ 36 h 282"/>
              <a:gd name="T14" fmla="*/ 139 w 2010"/>
              <a:gd name="T15" fmla="*/ 42 h 282"/>
              <a:gd name="T16" fmla="*/ 165 w 2010"/>
              <a:gd name="T17" fmla="*/ 42 h 282"/>
              <a:gd name="T18" fmla="*/ 165 w 2010"/>
              <a:gd name="T19" fmla="*/ 52 h 282"/>
              <a:gd name="T20" fmla="*/ 186 w 2010"/>
              <a:gd name="T21" fmla="*/ 52 h 282"/>
              <a:gd name="T22" fmla="*/ 186 w 2010"/>
              <a:gd name="T23" fmla="*/ 64 h 282"/>
              <a:gd name="T24" fmla="*/ 206 w 2010"/>
              <a:gd name="T25" fmla="*/ 64 h 282"/>
              <a:gd name="T26" fmla="*/ 206 w 2010"/>
              <a:gd name="T27" fmla="*/ 78 h 282"/>
              <a:gd name="T28" fmla="*/ 238 w 2010"/>
              <a:gd name="T29" fmla="*/ 78 h 282"/>
              <a:gd name="T30" fmla="*/ 238 w 2010"/>
              <a:gd name="T31" fmla="*/ 88 h 282"/>
              <a:gd name="T32" fmla="*/ 268 w 2010"/>
              <a:gd name="T33" fmla="*/ 88 h 282"/>
              <a:gd name="T34" fmla="*/ 268 w 2010"/>
              <a:gd name="T35" fmla="*/ 102 h 282"/>
              <a:gd name="T36" fmla="*/ 308 w 2010"/>
              <a:gd name="T37" fmla="*/ 102 h 282"/>
              <a:gd name="T38" fmla="*/ 308 w 2010"/>
              <a:gd name="T39" fmla="*/ 110 h 282"/>
              <a:gd name="T40" fmla="*/ 328 w 2010"/>
              <a:gd name="T41" fmla="*/ 110 h 282"/>
              <a:gd name="T42" fmla="*/ 328 w 2010"/>
              <a:gd name="T43" fmla="*/ 118 h 282"/>
              <a:gd name="T44" fmla="*/ 357 w 2010"/>
              <a:gd name="T45" fmla="*/ 118 h 282"/>
              <a:gd name="T46" fmla="*/ 357 w 2010"/>
              <a:gd name="T47" fmla="*/ 130 h 282"/>
              <a:gd name="T48" fmla="*/ 419 w 2010"/>
              <a:gd name="T49" fmla="*/ 130 h 282"/>
              <a:gd name="T50" fmla="*/ 413 w 2010"/>
              <a:gd name="T51" fmla="*/ 134 h 282"/>
              <a:gd name="T52" fmla="*/ 506 w 2010"/>
              <a:gd name="T53" fmla="*/ 134 h 282"/>
              <a:gd name="T54" fmla="*/ 506 w 2010"/>
              <a:gd name="T55" fmla="*/ 142 h 282"/>
              <a:gd name="T56" fmla="*/ 542 w 2010"/>
              <a:gd name="T57" fmla="*/ 142 h 282"/>
              <a:gd name="T58" fmla="*/ 542 w 2010"/>
              <a:gd name="T59" fmla="*/ 146 h 282"/>
              <a:gd name="T60" fmla="*/ 633 w 2010"/>
              <a:gd name="T61" fmla="*/ 146 h 282"/>
              <a:gd name="T62" fmla="*/ 633 w 2010"/>
              <a:gd name="T63" fmla="*/ 156 h 282"/>
              <a:gd name="T64" fmla="*/ 731 w 2010"/>
              <a:gd name="T65" fmla="*/ 156 h 282"/>
              <a:gd name="T66" fmla="*/ 731 w 2010"/>
              <a:gd name="T67" fmla="*/ 164 h 282"/>
              <a:gd name="T68" fmla="*/ 781 w 2010"/>
              <a:gd name="T69" fmla="*/ 164 h 282"/>
              <a:gd name="T70" fmla="*/ 781 w 2010"/>
              <a:gd name="T71" fmla="*/ 176 h 282"/>
              <a:gd name="T72" fmla="*/ 834 w 2010"/>
              <a:gd name="T73" fmla="*/ 176 h 282"/>
              <a:gd name="T74" fmla="*/ 834 w 2010"/>
              <a:gd name="T75" fmla="*/ 184 h 282"/>
              <a:gd name="T76" fmla="*/ 888 w 2010"/>
              <a:gd name="T77" fmla="*/ 184 h 282"/>
              <a:gd name="T78" fmla="*/ 888 w 2010"/>
              <a:gd name="T79" fmla="*/ 188 h 282"/>
              <a:gd name="T80" fmla="*/ 947 w 2010"/>
              <a:gd name="T81" fmla="*/ 188 h 282"/>
              <a:gd name="T82" fmla="*/ 947 w 2010"/>
              <a:gd name="T83" fmla="*/ 198 h 282"/>
              <a:gd name="T84" fmla="*/ 1106 w 2010"/>
              <a:gd name="T85" fmla="*/ 198 h 282"/>
              <a:gd name="T86" fmla="*/ 1110 w 2010"/>
              <a:gd name="T87" fmla="*/ 202 h 282"/>
              <a:gd name="T88" fmla="*/ 1220 w 2010"/>
              <a:gd name="T89" fmla="*/ 202 h 282"/>
              <a:gd name="T90" fmla="*/ 1220 w 2010"/>
              <a:gd name="T91" fmla="*/ 210 h 282"/>
              <a:gd name="T92" fmla="*/ 1247 w 2010"/>
              <a:gd name="T93" fmla="*/ 210 h 282"/>
              <a:gd name="T94" fmla="*/ 1247 w 2010"/>
              <a:gd name="T95" fmla="*/ 226 h 282"/>
              <a:gd name="T96" fmla="*/ 1297 w 2010"/>
              <a:gd name="T97" fmla="*/ 226 h 282"/>
              <a:gd name="T98" fmla="*/ 1359 w 2010"/>
              <a:gd name="T99" fmla="*/ 226 h 282"/>
              <a:gd name="T100" fmla="*/ 1534 w 2010"/>
              <a:gd name="T101" fmla="*/ 226 h 282"/>
              <a:gd name="T102" fmla="*/ 1534 w 2010"/>
              <a:gd name="T103" fmla="*/ 252 h 282"/>
              <a:gd name="T104" fmla="*/ 1710 w 2010"/>
              <a:gd name="T105" fmla="*/ 252 h 282"/>
              <a:gd name="T106" fmla="*/ 1879 w 2010"/>
              <a:gd name="T107" fmla="*/ 252 h 282"/>
              <a:gd name="T108" fmla="*/ 1879 w 2010"/>
              <a:gd name="T109" fmla="*/ 282 h 282"/>
              <a:gd name="T110" fmla="*/ 2010 w 2010"/>
              <a:gd name="T111" fmla="*/ 28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10" h="282">
                <a:moveTo>
                  <a:pt x="0" y="0"/>
                </a:moveTo>
                <a:lnTo>
                  <a:pt x="55" y="0"/>
                </a:lnTo>
                <a:lnTo>
                  <a:pt x="55" y="22"/>
                </a:lnTo>
                <a:lnTo>
                  <a:pt x="95" y="22"/>
                </a:lnTo>
                <a:lnTo>
                  <a:pt x="101" y="30"/>
                </a:lnTo>
                <a:lnTo>
                  <a:pt x="101" y="36"/>
                </a:lnTo>
                <a:lnTo>
                  <a:pt x="139" y="36"/>
                </a:lnTo>
                <a:lnTo>
                  <a:pt x="139" y="42"/>
                </a:lnTo>
                <a:lnTo>
                  <a:pt x="165" y="42"/>
                </a:lnTo>
                <a:lnTo>
                  <a:pt x="165" y="52"/>
                </a:lnTo>
                <a:lnTo>
                  <a:pt x="186" y="52"/>
                </a:lnTo>
                <a:lnTo>
                  <a:pt x="186" y="64"/>
                </a:lnTo>
                <a:lnTo>
                  <a:pt x="206" y="64"/>
                </a:lnTo>
                <a:lnTo>
                  <a:pt x="206" y="78"/>
                </a:lnTo>
                <a:lnTo>
                  <a:pt x="238" y="78"/>
                </a:lnTo>
                <a:lnTo>
                  <a:pt x="238" y="88"/>
                </a:lnTo>
                <a:lnTo>
                  <a:pt x="268" y="88"/>
                </a:lnTo>
                <a:lnTo>
                  <a:pt x="268" y="102"/>
                </a:lnTo>
                <a:lnTo>
                  <a:pt x="308" y="102"/>
                </a:lnTo>
                <a:lnTo>
                  <a:pt x="308" y="110"/>
                </a:lnTo>
                <a:lnTo>
                  <a:pt x="328" y="110"/>
                </a:lnTo>
                <a:lnTo>
                  <a:pt x="328" y="118"/>
                </a:lnTo>
                <a:lnTo>
                  <a:pt x="357" y="118"/>
                </a:lnTo>
                <a:lnTo>
                  <a:pt x="357" y="130"/>
                </a:lnTo>
                <a:lnTo>
                  <a:pt x="419" y="130"/>
                </a:lnTo>
                <a:lnTo>
                  <a:pt x="413" y="134"/>
                </a:lnTo>
                <a:lnTo>
                  <a:pt x="506" y="134"/>
                </a:lnTo>
                <a:lnTo>
                  <a:pt x="506" y="142"/>
                </a:lnTo>
                <a:lnTo>
                  <a:pt x="542" y="142"/>
                </a:lnTo>
                <a:lnTo>
                  <a:pt x="542" y="146"/>
                </a:lnTo>
                <a:lnTo>
                  <a:pt x="633" y="146"/>
                </a:lnTo>
                <a:lnTo>
                  <a:pt x="633" y="156"/>
                </a:lnTo>
                <a:lnTo>
                  <a:pt x="731" y="156"/>
                </a:lnTo>
                <a:lnTo>
                  <a:pt x="731" y="164"/>
                </a:lnTo>
                <a:lnTo>
                  <a:pt x="781" y="164"/>
                </a:lnTo>
                <a:lnTo>
                  <a:pt x="781" y="176"/>
                </a:lnTo>
                <a:lnTo>
                  <a:pt x="834" y="176"/>
                </a:lnTo>
                <a:lnTo>
                  <a:pt x="834" y="184"/>
                </a:lnTo>
                <a:lnTo>
                  <a:pt x="888" y="184"/>
                </a:lnTo>
                <a:lnTo>
                  <a:pt x="888" y="188"/>
                </a:lnTo>
                <a:lnTo>
                  <a:pt x="947" y="188"/>
                </a:lnTo>
                <a:lnTo>
                  <a:pt x="947" y="198"/>
                </a:lnTo>
                <a:lnTo>
                  <a:pt x="1106" y="198"/>
                </a:lnTo>
                <a:lnTo>
                  <a:pt x="1110" y="202"/>
                </a:lnTo>
                <a:lnTo>
                  <a:pt x="1220" y="202"/>
                </a:lnTo>
                <a:lnTo>
                  <a:pt x="1220" y="210"/>
                </a:lnTo>
                <a:lnTo>
                  <a:pt x="1247" y="210"/>
                </a:lnTo>
                <a:lnTo>
                  <a:pt x="1247" y="226"/>
                </a:lnTo>
                <a:lnTo>
                  <a:pt x="1297" y="226"/>
                </a:lnTo>
                <a:lnTo>
                  <a:pt x="1359" y="226"/>
                </a:lnTo>
                <a:lnTo>
                  <a:pt x="1534" y="226"/>
                </a:lnTo>
                <a:lnTo>
                  <a:pt x="1534" y="252"/>
                </a:lnTo>
                <a:lnTo>
                  <a:pt x="1710" y="252"/>
                </a:lnTo>
                <a:lnTo>
                  <a:pt x="1879" y="252"/>
                </a:lnTo>
                <a:lnTo>
                  <a:pt x="1879" y="282"/>
                </a:lnTo>
                <a:lnTo>
                  <a:pt x="2010" y="282"/>
                </a:lnTo>
              </a:path>
            </a:pathLst>
          </a:custGeom>
          <a:noFill/>
          <a:ln w="28575" cap="flat">
            <a:solidFill>
              <a:srgbClr val="E1471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aphicFrame>
        <p:nvGraphicFramePr>
          <p:cNvPr id="9527" name="Table 9335">
            <a:extLst>
              <a:ext uri="{FF2B5EF4-FFF2-40B4-BE49-F238E27FC236}">
                <a16:creationId xmlns:a16="http://schemas.microsoft.com/office/drawing/2014/main" id="{7D26F14B-C3B9-F925-5F38-6A54EB938CD7}"/>
              </a:ext>
            </a:extLst>
          </p:cNvPr>
          <p:cNvGraphicFramePr>
            <a:graphicFrameLocks noGrp="1"/>
          </p:cNvGraphicFramePr>
          <p:nvPr>
            <p:extLst>
              <p:ext uri="{D42A27DB-BD31-4B8C-83A1-F6EECF244321}">
                <p14:modId xmlns:p14="http://schemas.microsoft.com/office/powerpoint/2010/main" val="3247894996"/>
              </p:ext>
            </p:extLst>
          </p:nvPr>
        </p:nvGraphicFramePr>
        <p:xfrm>
          <a:off x="7859342" y="1894066"/>
          <a:ext cx="3048000" cy="731520"/>
        </p:xfrm>
        <a:graphic>
          <a:graphicData uri="http://schemas.openxmlformats.org/drawingml/2006/table">
            <a:tbl>
              <a:tblPr firstRow="1" bandRow="1">
                <a:tableStyleId>{93296810-A885-4BE3-A3E7-6D5BEEA58F35}</a:tableStyleId>
              </a:tblPr>
              <a:tblGrid>
                <a:gridCol w="1063690">
                  <a:extLst>
                    <a:ext uri="{9D8B030D-6E8A-4147-A177-3AD203B41FA5}">
                      <a16:colId xmlns:a16="http://schemas.microsoft.com/office/drawing/2014/main" val="2447031885"/>
                    </a:ext>
                  </a:extLst>
                </a:gridCol>
                <a:gridCol w="491412">
                  <a:extLst>
                    <a:ext uri="{9D8B030D-6E8A-4147-A177-3AD203B41FA5}">
                      <a16:colId xmlns:a16="http://schemas.microsoft.com/office/drawing/2014/main" val="2921462599"/>
                    </a:ext>
                  </a:extLst>
                </a:gridCol>
                <a:gridCol w="465153">
                  <a:extLst>
                    <a:ext uri="{9D8B030D-6E8A-4147-A177-3AD203B41FA5}">
                      <a16:colId xmlns:a16="http://schemas.microsoft.com/office/drawing/2014/main" val="1776976744"/>
                    </a:ext>
                  </a:extLst>
                </a:gridCol>
                <a:gridCol w="1027745">
                  <a:extLst>
                    <a:ext uri="{9D8B030D-6E8A-4147-A177-3AD203B41FA5}">
                      <a16:colId xmlns:a16="http://schemas.microsoft.com/office/drawing/2014/main" val="2365799372"/>
                    </a:ext>
                  </a:extLst>
                </a:gridCol>
              </a:tblGrid>
              <a:tr h="280848">
                <a:tc>
                  <a:txBody>
                    <a:bodyPr/>
                    <a:lstStyle/>
                    <a:p>
                      <a:pPr algn="l"/>
                      <a:r>
                        <a:rPr lang="en-US" sz="1200" b="1" dirty="0">
                          <a:solidFill>
                            <a:schemeClr val="tx1"/>
                          </a:solidFill>
                        </a:rPr>
                        <a:t>Treatment Arm</a:t>
                      </a:r>
                    </a:p>
                  </a:txBody>
                  <a:tcPr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sz="1200" b="1" dirty="0">
                          <a:solidFill>
                            <a:schemeClr val="tx1"/>
                          </a:solidFill>
                        </a:rPr>
                        <a:t>Event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sz="1200" b="1" dirty="0">
                          <a:solidFill>
                            <a:schemeClr val="tx1"/>
                          </a:solidFill>
                        </a:rPr>
                        <a:t>Total</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sz="1200" b="1" dirty="0">
                          <a:solidFill>
                            <a:schemeClr val="tx1"/>
                          </a:solidFill>
                        </a:rPr>
                        <a:t>HR</a:t>
                      </a:r>
                      <a:br>
                        <a:rPr lang="en-US" sz="1200" b="1" dirty="0">
                          <a:solidFill>
                            <a:schemeClr val="tx1"/>
                          </a:solidFill>
                        </a:rPr>
                      </a:br>
                      <a:r>
                        <a:rPr lang="en-US" sz="1200" b="1" dirty="0">
                          <a:solidFill>
                            <a:schemeClr val="tx1"/>
                          </a:solidFill>
                        </a:rPr>
                        <a:t>(95% CI)</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628254923"/>
                  </a:ext>
                </a:extLst>
              </a:tr>
              <a:tr h="177132">
                <a:tc>
                  <a:txBody>
                    <a:bodyPr/>
                    <a:lstStyle/>
                    <a:p>
                      <a:pPr algn="l"/>
                      <a:r>
                        <a:rPr lang="en-US" sz="1200" b="0" dirty="0">
                          <a:solidFill>
                            <a:schemeClr val="bg1"/>
                          </a:solidFill>
                        </a:rPr>
                        <a:t>Pembrolizumab</a:t>
                      </a:r>
                    </a:p>
                  </a:txBody>
                  <a:tcPr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200" b="0" dirty="0">
                          <a:solidFill>
                            <a:schemeClr val="bg1"/>
                          </a:solidFill>
                        </a:rPr>
                        <a:t>201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r>
                        <a:rPr lang="en-US" sz="1200" b="0" dirty="0">
                          <a:solidFill>
                            <a:schemeClr val="bg1"/>
                          </a:solidFill>
                        </a:rPr>
                        <a:t>514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rowSpan="2">
                  <a:txBody>
                    <a:bodyPr/>
                    <a:lstStyle/>
                    <a:p>
                      <a:pPr algn="ctr"/>
                      <a:r>
                        <a:rPr lang="en-US" sz="1200" b="0" dirty="0">
                          <a:solidFill>
                            <a:schemeClr val="bg1"/>
                          </a:solidFill>
                        </a:rPr>
                        <a:t>0.62 </a:t>
                      </a:r>
                    </a:p>
                    <a:p>
                      <a:pPr algn="ctr"/>
                      <a:r>
                        <a:rPr lang="en-US" sz="1200" b="0" dirty="0">
                          <a:solidFill>
                            <a:schemeClr val="bg1"/>
                          </a:solidFill>
                        </a:rPr>
                        <a:t>(0.52-0.75)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421185567"/>
                  </a:ext>
                </a:extLst>
              </a:tr>
              <a:tr h="177132">
                <a:tc>
                  <a:txBody>
                    <a:bodyPr/>
                    <a:lstStyle/>
                    <a:p>
                      <a:pPr algn="l"/>
                      <a:r>
                        <a:rPr lang="en-US" sz="1200" b="0" dirty="0">
                          <a:solidFill>
                            <a:schemeClr val="bg1"/>
                          </a:solidFill>
                        </a:rPr>
                        <a:t>Placebo</a:t>
                      </a:r>
                    </a:p>
                  </a:txBody>
                  <a:tcPr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200" b="0" dirty="0">
                          <a:solidFill>
                            <a:schemeClr val="bg1"/>
                          </a:solidFill>
                        </a:rPr>
                        <a:t>269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algn="ctr"/>
                      <a:r>
                        <a:rPr lang="en-US" sz="1200" b="0" dirty="0">
                          <a:solidFill>
                            <a:schemeClr val="bg1"/>
                          </a:solidFill>
                        </a:rPr>
                        <a:t>505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vMerge="1">
                  <a:txBody>
                    <a:bodyPr/>
                    <a:lstStyle/>
                    <a:p>
                      <a:pPr algn="ctr"/>
                      <a:endParaRPr lang="en-US" sz="1200" b="0" dirty="0">
                        <a:solidFill>
                          <a:schemeClr val="bg1"/>
                        </a:solidFill>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185497830"/>
                  </a:ext>
                </a:extLst>
              </a:tr>
            </a:tbl>
          </a:graphicData>
        </a:graphic>
      </p:graphicFrame>
      <p:graphicFrame>
        <p:nvGraphicFramePr>
          <p:cNvPr id="9528" name="Table 9338">
            <a:extLst>
              <a:ext uri="{FF2B5EF4-FFF2-40B4-BE49-F238E27FC236}">
                <a16:creationId xmlns:a16="http://schemas.microsoft.com/office/drawing/2014/main" id="{4F568E21-2E01-6924-756C-E86EE91CCF19}"/>
              </a:ext>
            </a:extLst>
          </p:cNvPr>
          <p:cNvGraphicFramePr>
            <a:graphicFrameLocks noGrp="1"/>
          </p:cNvGraphicFramePr>
          <p:nvPr>
            <p:extLst>
              <p:ext uri="{D42A27DB-BD31-4B8C-83A1-F6EECF244321}">
                <p14:modId xmlns:p14="http://schemas.microsoft.com/office/powerpoint/2010/main" val="3550381239"/>
              </p:ext>
            </p:extLst>
          </p:nvPr>
        </p:nvGraphicFramePr>
        <p:xfrm>
          <a:off x="6098803" y="5094057"/>
          <a:ext cx="5899811" cy="523248"/>
        </p:xfrm>
        <a:graphic>
          <a:graphicData uri="http://schemas.openxmlformats.org/drawingml/2006/table">
            <a:tbl>
              <a:tblPr firstRow="1" bandRow="1">
                <a:tableStyleId>{93296810-A885-4BE3-A3E7-6D5BEEA58F35}</a:tableStyleId>
              </a:tblPr>
              <a:tblGrid>
                <a:gridCol w="877078">
                  <a:extLst>
                    <a:ext uri="{9D8B030D-6E8A-4147-A177-3AD203B41FA5}">
                      <a16:colId xmlns:a16="http://schemas.microsoft.com/office/drawing/2014/main" val="2696272069"/>
                    </a:ext>
                  </a:extLst>
                </a:gridCol>
                <a:gridCol w="437341">
                  <a:extLst>
                    <a:ext uri="{9D8B030D-6E8A-4147-A177-3AD203B41FA5}">
                      <a16:colId xmlns:a16="http://schemas.microsoft.com/office/drawing/2014/main" val="772386434"/>
                    </a:ext>
                  </a:extLst>
                </a:gridCol>
                <a:gridCol w="655056">
                  <a:extLst>
                    <a:ext uri="{9D8B030D-6E8A-4147-A177-3AD203B41FA5}">
                      <a16:colId xmlns:a16="http://schemas.microsoft.com/office/drawing/2014/main" val="1599434572"/>
                    </a:ext>
                  </a:extLst>
                </a:gridCol>
                <a:gridCol w="655056">
                  <a:extLst>
                    <a:ext uri="{9D8B030D-6E8A-4147-A177-3AD203B41FA5}">
                      <a16:colId xmlns:a16="http://schemas.microsoft.com/office/drawing/2014/main" val="2337869267"/>
                    </a:ext>
                  </a:extLst>
                </a:gridCol>
                <a:gridCol w="655056">
                  <a:extLst>
                    <a:ext uri="{9D8B030D-6E8A-4147-A177-3AD203B41FA5}">
                      <a16:colId xmlns:a16="http://schemas.microsoft.com/office/drawing/2014/main" val="2655804635"/>
                    </a:ext>
                  </a:extLst>
                </a:gridCol>
                <a:gridCol w="655056">
                  <a:extLst>
                    <a:ext uri="{9D8B030D-6E8A-4147-A177-3AD203B41FA5}">
                      <a16:colId xmlns:a16="http://schemas.microsoft.com/office/drawing/2014/main" val="3605827858"/>
                    </a:ext>
                  </a:extLst>
                </a:gridCol>
                <a:gridCol w="655056">
                  <a:extLst>
                    <a:ext uri="{9D8B030D-6E8A-4147-A177-3AD203B41FA5}">
                      <a16:colId xmlns:a16="http://schemas.microsoft.com/office/drawing/2014/main" val="666940001"/>
                    </a:ext>
                  </a:extLst>
                </a:gridCol>
                <a:gridCol w="655056">
                  <a:extLst>
                    <a:ext uri="{9D8B030D-6E8A-4147-A177-3AD203B41FA5}">
                      <a16:colId xmlns:a16="http://schemas.microsoft.com/office/drawing/2014/main" val="2893021474"/>
                    </a:ext>
                  </a:extLst>
                </a:gridCol>
                <a:gridCol w="655056">
                  <a:extLst>
                    <a:ext uri="{9D8B030D-6E8A-4147-A177-3AD203B41FA5}">
                      <a16:colId xmlns:a16="http://schemas.microsoft.com/office/drawing/2014/main" val="3361312376"/>
                    </a:ext>
                  </a:extLst>
                </a:gridCol>
              </a:tblGrid>
              <a:tr h="174416">
                <a:tc gridSpan="9">
                  <a:txBody>
                    <a:bodyPr/>
                    <a:lstStyle/>
                    <a:p>
                      <a:pPr algn="l"/>
                      <a:r>
                        <a:rPr lang="en-US" sz="1050" b="1" dirty="0">
                          <a:solidFill>
                            <a:schemeClr val="bg1"/>
                          </a:solidFill>
                        </a:rPr>
                        <a:t>Patients at Risk, 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US" sz="1200" b="0" dirty="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hMerge="1">
                  <a:txBody>
                    <a:bodyPr/>
                    <a:lstStyle/>
                    <a:p>
                      <a:pPr algn="ctr"/>
                      <a:endParaRPr lang="en-US" sz="1200" b="0" dirty="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hMerge="1">
                  <a:txBody>
                    <a:bodyPr/>
                    <a:lstStyle/>
                    <a:p>
                      <a:pPr algn="ctr"/>
                      <a:endParaRPr lang="en-US" sz="1200" b="0" dirty="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hMerge="1">
                  <a:txBody>
                    <a:bodyPr/>
                    <a:lstStyle/>
                    <a:p>
                      <a:pPr algn="ctr"/>
                      <a:endParaRPr lang="en-US" sz="1200" b="0" dirty="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hMerge="1">
                  <a:txBody>
                    <a:bodyPr/>
                    <a:lstStyle/>
                    <a:p>
                      <a:pPr algn="ctr"/>
                      <a:endParaRPr lang="en-US" sz="1200" b="0" dirty="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hMerge="1">
                  <a:txBody>
                    <a:bodyPr/>
                    <a:lstStyle/>
                    <a:p>
                      <a:pPr algn="ctr"/>
                      <a:endParaRPr lang="en-US" sz="1200" b="0" dirty="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hMerge="1">
                  <a:txBody>
                    <a:bodyPr/>
                    <a:lstStyle/>
                    <a:p>
                      <a:pPr algn="ctr"/>
                      <a:endParaRPr lang="en-US" sz="1200" b="0" dirty="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tc hMerge="1">
                  <a:txBody>
                    <a:bodyPr/>
                    <a:lstStyle/>
                    <a:p>
                      <a:pPr algn="ctr"/>
                      <a:endParaRPr lang="en-US" sz="1200" b="0" dirty="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2297564165"/>
                  </a:ext>
                </a:extLst>
              </a:tr>
              <a:tr h="174416">
                <a:tc>
                  <a:txBody>
                    <a:bodyPr/>
                    <a:lstStyle/>
                    <a:p>
                      <a:pPr algn="l"/>
                      <a:r>
                        <a:rPr lang="en-US" sz="1050" b="0" dirty="0">
                          <a:solidFill>
                            <a:srgbClr val="015873"/>
                          </a:solidFill>
                        </a:rPr>
                        <a:t>Pembrolizumab</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050" b="0" dirty="0">
                          <a:solidFill>
                            <a:srgbClr val="015873"/>
                          </a:solidFill>
                        </a:rPr>
                        <a:t>514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015873"/>
                          </a:solidFill>
                        </a:rPr>
                        <a:t>409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015873"/>
                          </a:solidFill>
                        </a:rPr>
                        <a:t>357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015873"/>
                          </a:solidFill>
                        </a:rPr>
                        <a:t>320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015873"/>
                          </a:solidFill>
                        </a:rPr>
                        <a:t>288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015873"/>
                          </a:solidFill>
                        </a:rPr>
                        <a:t>99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015873"/>
                          </a:solidFill>
                        </a:rPr>
                        <a:t>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015873"/>
                          </a:solidFill>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33488396"/>
                  </a:ext>
                </a:extLst>
              </a:tr>
              <a:tr h="174416">
                <a:tc>
                  <a:txBody>
                    <a:bodyPr/>
                    <a:lstStyle/>
                    <a:p>
                      <a:pPr algn="l"/>
                      <a:r>
                        <a:rPr lang="en-US" sz="1050" b="0" dirty="0">
                          <a:solidFill>
                            <a:srgbClr val="E1471D"/>
                          </a:solidFill>
                        </a:rPr>
                        <a:t>Placebo</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050" b="0" dirty="0">
                          <a:solidFill>
                            <a:srgbClr val="E1471D"/>
                          </a:solidFill>
                        </a:rPr>
                        <a:t>505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E1471D"/>
                          </a:solidFill>
                        </a:rPr>
                        <a:t>341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E1471D"/>
                          </a:solidFill>
                        </a:rPr>
                        <a:t>266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E1471D"/>
                          </a:solidFill>
                        </a:rPr>
                        <a:t>239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E1471D"/>
                          </a:solidFill>
                        </a:rPr>
                        <a:t>220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E1471D"/>
                          </a:solidFill>
                        </a:rPr>
                        <a:t>84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E1471D"/>
                          </a:solidFill>
                        </a:rPr>
                        <a:t>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050" b="0" dirty="0">
                          <a:solidFill>
                            <a:srgbClr val="E1471D"/>
                          </a:solidFill>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52997856"/>
                  </a:ext>
                </a:extLst>
              </a:tr>
            </a:tbl>
          </a:graphicData>
        </a:graphic>
      </p:graphicFrame>
      <p:cxnSp>
        <p:nvCxnSpPr>
          <p:cNvPr id="4" name="Straight Connector 3">
            <a:extLst>
              <a:ext uri="{FF2B5EF4-FFF2-40B4-BE49-F238E27FC236}">
                <a16:creationId xmlns:a16="http://schemas.microsoft.com/office/drawing/2014/main" id="{9F6F50F7-3468-F529-3403-0F68540C1957}"/>
              </a:ext>
            </a:extLst>
          </p:cNvPr>
          <p:cNvCxnSpPr>
            <a:cxnSpLocks/>
          </p:cNvCxnSpPr>
          <p:nvPr/>
        </p:nvCxnSpPr>
        <p:spPr bwMode="auto">
          <a:xfrm>
            <a:off x="10353576" y="3276463"/>
            <a:ext cx="0" cy="1204837"/>
          </a:xfrm>
          <a:prstGeom prst="line">
            <a:avLst/>
          </a:prstGeom>
          <a:noFill/>
          <a:ln w="28575" cap="flat" cmpd="sng" algn="ctr">
            <a:solidFill>
              <a:schemeClr val="bg1">
                <a:lumMod val="50000"/>
                <a:lumOff val="50000"/>
              </a:schemeClr>
            </a:solidFill>
            <a:prstDash val="sysDash"/>
            <a:round/>
            <a:headEnd type="none" w="med" len="med"/>
            <a:tailEnd type="none" w="med" len="med"/>
          </a:ln>
          <a:effectLst/>
        </p:spPr>
      </p:cxnSp>
      <p:cxnSp>
        <p:nvCxnSpPr>
          <p:cNvPr id="7" name="Straight Connector 6">
            <a:extLst>
              <a:ext uri="{FF2B5EF4-FFF2-40B4-BE49-F238E27FC236}">
                <a16:creationId xmlns:a16="http://schemas.microsoft.com/office/drawing/2014/main" id="{F5262B34-A907-9925-F374-8F662391CEF1}"/>
              </a:ext>
            </a:extLst>
          </p:cNvPr>
          <p:cNvCxnSpPr>
            <a:cxnSpLocks/>
          </p:cNvCxnSpPr>
          <p:nvPr/>
        </p:nvCxnSpPr>
        <p:spPr bwMode="auto">
          <a:xfrm>
            <a:off x="4584943" y="3412447"/>
            <a:ext cx="0" cy="1046628"/>
          </a:xfrm>
          <a:prstGeom prst="line">
            <a:avLst/>
          </a:prstGeom>
          <a:noFill/>
          <a:ln w="28575" cap="flat" cmpd="sng" algn="ctr">
            <a:solidFill>
              <a:schemeClr val="bg1">
                <a:lumMod val="50000"/>
                <a:lumOff val="50000"/>
              </a:schemeClr>
            </a:solidFill>
            <a:prstDash val="sysDash"/>
            <a:round/>
            <a:headEnd type="none" w="med" len="med"/>
            <a:tailEnd type="none" w="med" len="med"/>
          </a:ln>
          <a:effectLst/>
        </p:spPr>
      </p:cxnSp>
      <p:grpSp>
        <p:nvGrpSpPr>
          <p:cNvPr id="16" name="Group 15">
            <a:extLst>
              <a:ext uri="{FF2B5EF4-FFF2-40B4-BE49-F238E27FC236}">
                <a16:creationId xmlns:a16="http://schemas.microsoft.com/office/drawing/2014/main" id="{30F740D7-EBB1-A212-54BD-B4F78F329E6F}"/>
              </a:ext>
            </a:extLst>
          </p:cNvPr>
          <p:cNvGrpSpPr/>
          <p:nvPr/>
        </p:nvGrpSpPr>
        <p:grpSpPr>
          <a:xfrm>
            <a:off x="5774350" y="1696173"/>
            <a:ext cx="1535536" cy="369332"/>
            <a:chOff x="6053712" y="1795878"/>
            <a:chExt cx="1535536" cy="369332"/>
          </a:xfrm>
        </p:grpSpPr>
        <p:sp>
          <p:nvSpPr>
            <p:cNvPr id="6" name="TextBox 5">
              <a:extLst>
                <a:ext uri="{FF2B5EF4-FFF2-40B4-BE49-F238E27FC236}">
                  <a16:creationId xmlns:a16="http://schemas.microsoft.com/office/drawing/2014/main" id="{0F53A255-C720-F434-17B8-A12F4DE703CD}"/>
                </a:ext>
              </a:extLst>
            </p:cNvPr>
            <p:cNvSpPr txBox="1"/>
            <p:nvPr/>
          </p:nvSpPr>
          <p:spPr bwMode="auto">
            <a:xfrm>
              <a:off x="6380995" y="1795878"/>
              <a:ext cx="12082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Pembrolizumab </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Placebo</a:t>
              </a:r>
            </a:p>
          </p:txBody>
        </p:sp>
        <p:cxnSp>
          <p:nvCxnSpPr>
            <p:cNvPr id="12" name="Straight Connector 11">
              <a:extLst>
                <a:ext uri="{FF2B5EF4-FFF2-40B4-BE49-F238E27FC236}">
                  <a16:creationId xmlns:a16="http://schemas.microsoft.com/office/drawing/2014/main" id="{334E9A03-C5E4-7CA2-2CC7-5FA2CEBA3C09}"/>
                </a:ext>
              </a:extLst>
            </p:cNvPr>
            <p:cNvCxnSpPr/>
            <p:nvPr/>
          </p:nvCxnSpPr>
          <p:spPr bwMode="auto">
            <a:xfrm>
              <a:off x="6053712" y="1884066"/>
              <a:ext cx="243295" cy="0"/>
            </a:xfrm>
            <a:prstGeom prst="line">
              <a:avLst/>
            </a:prstGeom>
            <a:noFill/>
            <a:ln w="28575" cap="flat" cmpd="sng" algn="ctr">
              <a:solidFill>
                <a:schemeClr val="accent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472A6EB1-A94E-689F-0210-A14A97A0E272}"/>
                </a:ext>
              </a:extLst>
            </p:cNvPr>
            <p:cNvCxnSpPr/>
            <p:nvPr/>
          </p:nvCxnSpPr>
          <p:spPr bwMode="auto">
            <a:xfrm>
              <a:off x="6053712" y="2080504"/>
              <a:ext cx="243295" cy="0"/>
            </a:xfrm>
            <a:prstGeom prst="line">
              <a:avLst/>
            </a:prstGeom>
            <a:noFill/>
            <a:ln w="28575" cap="flat" cmpd="sng" algn="ctr">
              <a:solidFill>
                <a:schemeClr val="accent3"/>
              </a:solidFill>
              <a:prstDash val="solid"/>
              <a:round/>
              <a:headEnd type="none" w="med" len="med"/>
              <a:tailEnd type="none" w="med" len="med"/>
            </a:ln>
            <a:effectLst/>
          </p:spPr>
        </p:cxnSp>
      </p:grpSp>
    </p:spTree>
    <p:extLst>
      <p:ext uri="{BB962C8B-B14F-4D97-AF65-F5344CB8AC3E}">
        <p14:creationId xmlns:p14="http://schemas.microsoft.com/office/powerpoint/2010/main" val="3224163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KEYNOTE-716: Adjuvant Pembrolizumab vs Placebo in High-risk, Resected, Stage II Melanoma</a:t>
            </a:r>
            <a:endParaRPr lang="en-US" altLang="en-US" dirty="0"/>
          </a:p>
        </p:txBody>
      </p:sp>
      <p:sp>
        <p:nvSpPr>
          <p:cNvPr id="5" name="Content Placeholder 4">
            <a:extLst>
              <a:ext uri="{FF2B5EF4-FFF2-40B4-BE49-F238E27FC236}">
                <a16:creationId xmlns:a16="http://schemas.microsoft.com/office/drawing/2014/main" id="{D1F49E7F-18D9-C145-B873-6A567368717A}"/>
              </a:ext>
            </a:extLst>
          </p:cNvPr>
          <p:cNvSpPr txBox="1">
            <a:spLocks/>
          </p:cNvSpPr>
          <p:nvPr/>
        </p:nvSpPr>
        <p:spPr bwMode="auto">
          <a:xfrm>
            <a:off x="604838" y="1512888"/>
            <a:ext cx="10877550" cy="449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200" b="0" kern="0" dirty="0"/>
              <a:t>Multicenter, randomized, double-blind, placebo-controlled phase III trial</a:t>
            </a:r>
            <a:endParaRPr lang="en-US" sz="2200" b="0" kern="0" dirty="0"/>
          </a:p>
        </p:txBody>
      </p:sp>
      <p:sp>
        <p:nvSpPr>
          <p:cNvPr id="6" name="Rectangle 3">
            <a:extLst>
              <a:ext uri="{FF2B5EF4-FFF2-40B4-BE49-F238E27FC236}">
                <a16:creationId xmlns:a16="http://schemas.microsoft.com/office/drawing/2014/main" id="{45AFB2D1-E83F-0A44-8583-34262308AF35}"/>
              </a:ext>
            </a:extLst>
          </p:cNvPr>
          <p:cNvSpPr txBox="1">
            <a:spLocks noChangeArrowheads="1"/>
          </p:cNvSpPr>
          <p:nvPr/>
        </p:nvSpPr>
        <p:spPr bwMode="auto">
          <a:xfrm>
            <a:off x="604674" y="5092536"/>
            <a:ext cx="10877529" cy="759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200" kern="0" dirty="0"/>
              <a:t>Primary endpoint: </a:t>
            </a:r>
            <a:r>
              <a:rPr lang="en-US" altLang="en-US" sz="2200" b="0" kern="0" dirty="0"/>
              <a:t>investigator-assessed RFS</a:t>
            </a:r>
          </a:p>
          <a:p>
            <a:pPr>
              <a:spcBef>
                <a:spcPts val="600"/>
              </a:spcBef>
            </a:pPr>
            <a:r>
              <a:rPr lang="en-US" altLang="en-US" sz="2200" kern="0" dirty="0"/>
              <a:t>Key secondary endpoints: </a:t>
            </a:r>
            <a:r>
              <a:rPr lang="en-US" altLang="en-US" sz="2200" b="0" kern="0" dirty="0"/>
              <a:t>DMFS, OS, safety</a:t>
            </a:r>
          </a:p>
        </p:txBody>
      </p:sp>
      <p:sp>
        <p:nvSpPr>
          <p:cNvPr id="7" name="Text Box 45">
            <a:extLst>
              <a:ext uri="{FF2B5EF4-FFF2-40B4-BE49-F238E27FC236}">
                <a16:creationId xmlns:a16="http://schemas.microsoft.com/office/drawing/2014/main" id="{A14908CD-8542-9641-8EFC-65771FA40DE8}"/>
              </a:ext>
            </a:extLst>
          </p:cNvPr>
          <p:cNvSpPr txBox="1">
            <a:spLocks noChangeArrowheads="1"/>
          </p:cNvSpPr>
          <p:nvPr/>
        </p:nvSpPr>
        <p:spPr bwMode="auto">
          <a:xfrm>
            <a:off x="604674" y="2658272"/>
            <a:ext cx="256857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aged ≥12 yr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with newly diagnosed, resected, high-risk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stage IIB/C melanoma; negative sentinel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LN biopsy;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ECOG PS 0 or 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976)</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 name="Rectangle 49">
            <a:extLst>
              <a:ext uri="{FF2B5EF4-FFF2-40B4-BE49-F238E27FC236}">
                <a16:creationId xmlns:a16="http://schemas.microsoft.com/office/drawing/2014/main" id="{0737AD12-523C-A744-BAC8-C48AF2347987}"/>
              </a:ext>
            </a:extLst>
          </p:cNvPr>
          <p:cNvSpPr>
            <a:spLocks noChangeArrowheads="1"/>
          </p:cNvSpPr>
          <p:nvPr/>
        </p:nvSpPr>
        <p:spPr bwMode="auto">
          <a:xfrm>
            <a:off x="4024313" y="2658271"/>
            <a:ext cx="3114511" cy="1151247"/>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Pembrolizumab</a:t>
            </a:r>
          </a:p>
          <a:p>
            <a:pPr algn="ctr" eaLnBrk="0" fontAlgn="base" hangingPunct="0">
              <a:lnSpc>
                <a:spcPct val="100000"/>
              </a:lnSpc>
              <a:spcBef>
                <a:spcPct val="0"/>
              </a:spcBef>
              <a:spcAft>
                <a:spcPct val="0"/>
              </a:spcAft>
              <a:buClrTx/>
              <a:buNone/>
              <a:defRPr/>
            </a:pPr>
            <a:r>
              <a:rPr lang="en-US" altLang="en-US" sz="1800" b="0" dirty="0">
                <a:solidFill>
                  <a:srgbClr val="FFFFFF"/>
                </a:solidFill>
                <a:latin typeface="Calibri" panose="020F0502020204030204" pitchFamily="34" charset="0"/>
                <a:cs typeface="Arial" panose="020B0604020202020204" pitchFamily="34" charset="0"/>
              </a:rPr>
              <a:t>200 mg (or 2 mg/kg pediatric) </a:t>
            </a:r>
            <a:br>
              <a:rPr lang="en-US" altLang="en-US" sz="1800" b="0" dirty="0">
                <a:solidFill>
                  <a:srgbClr val="FFFFFF"/>
                </a:solidFill>
                <a:latin typeface="Calibri" panose="020F0502020204030204" pitchFamily="34" charset="0"/>
                <a:cs typeface="Arial" panose="020B0604020202020204" pitchFamily="34" charset="0"/>
              </a:rPr>
            </a:br>
            <a:r>
              <a:rPr lang="en-US" altLang="en-US" sz="1800" b="0" dirty="0">
                <a:solidFill>
                  <a:srgbClr val="FFFFFF"/>
                </a:solidFill>
                <a:latin typeface="Calibri" panose="020F0502020204030204" pitchFamily="34" charset="0"/>
                <a:cs typeface="Arial" panose="020B0604020202020204" pitchFamily="34" charset="0"/>
              </a:rPr>
              <a:t>IV Q3W for 17 cycles</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800" dirty="0">
                <a:solidFill>
                  <a:srgbClr val="FFFFFF"/>
                </a:solidFill>
                <a:latin typeface="Calibri" panose="020F0502020204030204" pitchFamily="34" charset="0"/>
                <a:cs typeface="Arial" panose="020B0604020202020204" pitchFamily="34" charset="0"/>
              </a:rPr>
              <a:t>(n = 487)</a:t>
            </a:r>
            <a:endPar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 name="Rectangle 50">
            <a:extLst>
              <a:ext uri="{FF2B5EF4-FFF2-40B4-BE49-F238E27FC236}">
                <a16:creationId xmlns:a16="http://schemas.microsoft.com/office/drawing/2014/main" id="{D32252CD-8CC2-3541-BBC5-D48C39B24F5A}"/>
              </a:ext>
            </a:extLst>
          </p:cNvPr>
          <p:cNvSpPr>
            <a:spLocks noChangeArrowheads="1"/>
          </p:cNvSpPr>
          <p:nvPr/>
        </p:nvSpPr>
        <p:spPr bwMode="auto">
          <a:xfrm>
            <a:off x="4024312" y="3924535"/>
            <a:ext cx="3114511" cy="1127665"/>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Placebo</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IV Q3W for 17 cycles</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800" dirty="0">
                <a:solidFill>
                  <a:srgbClr val="FFFFFF"/>
                </a:solidFill>
                <a:latin typeface="Calibri" panose="020F0502020204030204" pitchFamily="34" charset="0"/>
                <a:cs typeface="Arial" panose="020B0604020202020204" pitchFamily="34" charset="0"/>
              </a:rPr>
              <a:t>(n = 489)</a:t>
            </a:r>
            <a:endPar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 name="Line 52">
            <a:extLst>
              <a:ext uri="{FF2B5EF4-FFF2-40B4-BE49-F238E27FC236}">
                <a16:creationId xmlns:a16="http://schemas.microsoft.com/office/drawing/2014/main" id="{3BCE1A61-3115-024D-81E6-E49BDFBC9A10}"/>
              </a:ext>
            </a:extLst>
          </p:cNvPr>
          <p:cNvSpPr>
            <a:spLocks noChangeShapeType="1"/>
          </p:cNvSpPr>
          <p:nvPr/>
        </p:nvSpPr>
        <p:spPr bwMode="auto">
          <a:xfrm>
            <a:off x="7138823" y="3842176"/>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 name="Line 53">
            <a:extLst>
              <a:ext uri="{FF2B5EF4-FFF2-40B4-BE49-F238E27FC236}">
                <a16:creationId xmlns:a16="http://schemas.microsoft.com/office/drawing/2014/main" id="{2F93E1C2-384A-A149-90C6-F56ED0FBE7BE}"/>
              </a:ext>
            </a:extLst>
          </p:cNvPr>
          <p:cNvSpPr>
            <a:spLocks noChangeShapeType="1"/>
          </p:cNvSpPr>
          <p:nvPr/>
        </p:nvSpPr>
        <p:spPr bwMode="auto">
          <a:xfrm>
            <a:off x="3287713" y="3759001"/>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5" name="Line 54">
            <a:extLst>
              <a:ext uri="{FF2B5EF4-FFF2-40B4-BE49-F238E27FC236}">
                <a16:creationId xmlns:a16="http://schemas.microsoft.com/office/drawing/2014/main" id="{8C56CF58-6215-734F-92EF-BB9A83CEC72C}"/>
              </a:ext>
            </a:extLst>
          </p:cNvPr>
          <p:cNvSpPr>
            <a:spLocks noChangeShapeType="1"/>
          </p:cNvSpPr>
          <p:nvPr/>
        </p:nvSpPr>
        <p:spPr bwMode="auto">
          <a:xfrm flipV="1">
            <a:off x="3287713" y="3158925"/>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 name="Rectangle 1">
            <a:extLst>
              <a:ext uri="{FF2B5EF4-FFF2-40B4-BE49-F238E27FC236}">
                <a16:creationId xmlns:a16="http://schemas.microsoft.com/office/drawing/2014/main" id="{2EF42DC7-43B1-D246-A7BE-AC9F696193A6}"/>
              </a:ext>
            </a:extLst>
          </p:cNvPr>
          <p:cNvSpPr/>
          <p:nvPr/>
        </p:nvSpPr>
        <p:spPr bwMode="auto">
          <a:xfrm>
            <a:off x="7618248" y="2658271"/>
            <a:ext cx="479425" cy="2393929"/>
          </a:xfrm>
          <a:prstGeom prst="rect">
            <a:avLst/>
          </a:prstGeom>
          <a:solidFill>
            <a:schemeClr val="bg2"/>
          </a:solidFill>
          <a:ln w="0">
            <a:solidFill>
              <a:schemeClr val="bg1"/>
            </a:solidFill>
            <a:miter lim="800000"/>
            <a:headEnd/>
            <a:tailEnd/>
          </a:ln>
        </p:spPr>
        <p:txBody>
          <a:bodyPr vert="vert270"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Recurrence</a:t>
            </a:r>
          </a:p>
        </p:txBody>
      </p:sp>
      <p:sp>
        <p:nvSpPr>
          <p:cNvPr id="17" name="Rectangle 49">
            <a:extLst>
              <a:ext uri="{FF2B5EF4-FFF2-40B4-BE49-F238E27FC236}">
                <a16:creationId xmlns:a16="http://schemas.microsoft.com/office/drawing/2014/main" id="{F8A6F6D3-FE4F-814A-9115-BF1252B6DCDB}"/>
              </a:ext>
            </a:extLst>
          </p:cNvPr>
          <p:cNvSpPr>
            <a:spLocks noChangeArrowheads="1"/>
          </p:cNvSpPr>
          <p:nvPr/>
        </p:nvSpPr>
        <p:spPr bwMode="auto">
          <a:xfrm>
            <a:off x="8577097" y="2936933"/>
            <a:ext cx="3010229" cy="1810485"/>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Pembrolizumab</a:t>
            </a:r>
          </a:p>
          <a:p>
            <a:pPr algn="ctr" eaLnBrk="0" fontAlgn="base" hangingPunct="0">
              <a:lnSpc>
                <a:spcPct val="100000"/>
              </a:lnSpc>
              <a:spcBef>
                <a:spcPct val="0"/>
              </a:spcBef>
              <a:spcAft>
                <a:spcPct val="0"/>
              </a:spcAft>
              <a:buClrTx/>
              <a:buNone/>
              <a:defRPr/>
            </a:pPr>
            <a:r>
              <a:rPr lang="en-US" altLang="en-US" sz="1800" b="0" dirty="0">
                <a:solidFill>
                  <a:srgbClr val="FFFFFF"/>
                </a:solidFill>
                <a:latin typeface="Calibri" panose="020F0502020204030204" pitchFamily="34" charset="0"/>
                <a:cs typeface="Arial" panose="020B0604020202020204" pitchFamily="34" charset="0"/>
              </a:rPr>
              <a:t>200 mg (or 2 mg/kg pediatric) </a:t>
            </a:r>
            <a:br>
              <a:rPr lang="en-US" altLang="en-US" sz="1800" b="0" dirty="0">
                <a:solidFill>
                  <a:srgbClr val="FFFFFF"/>
                </a:solidFill>
                <a:latin typeface="Calibri" panose="020F0502020204030204" pitchFamily="34" charset="0"/>
                <a:cs typeface="Arial" panose="020B0604020202020204" pitchFamily="34" charset="0"/>
              </a:rPr>
            </a:br>
            <a:r>
              <a:rPr lang="en-US" altLang="en-US" sz="1800" b="0" dirty="0">
                <a:solidFill>
                  <a:srgbClr val="FFFFFF"/>
                </a:solidFill>
                <a:latin typeface="Calibri" panose="020F0502020204030204" pitchFamily="34" charset="0"/>
                <a:cs typeface="Arial" panose="020B0604020202020204" pitchFamily="34" charset="0"/>
              </a:rPr>
              <a:t>IV Q3W until progression </a:t>
            </a:r>
            <a:br>
              <a:rPr lang="en-US" altLang="en-US" sz="1800" b="0" dirty="0">
                <a:solidFill>
                  <a:srgbClr val="FFFFFF"/>
                </a:solidFill>
                <a:latin typeface="Calibri" panose="020F0502020204030204" pitchFamily="34" charset="0"/>
                <a:cs typeface="Arial" panose="020B0604020202020204" pitchFamily="34" charset="0"/>
              </a:rPr>
            </a:br>
            <a:r>
              <a:rPr lang="en-US" altLang="en-US" sz="1800" b="0" dirty="0">
                <a:solidFill>
                  <a:srgbClr val="FFFFFF"/>
                </a:solidFill>
                <a:latin typeface="Calibri" panose="020F0502020204030204" pitchFamily="34" charset="0"/>
                <a:cs typeface="Arial" panose="020B0604020202020204" pitchFamily="34" charset="0"/>
              </a:rPr>
              <a:t>or recurrence, up to 2 yr</a:t>
            </a:r>
          </a:p>
        </p:txBody>
      </p:sp>
      <p:sp>
        <p:nvSpPr>
          <p:cNvPr id="18" name="Line 52">
            <a:extLst>
              <a:ext uri="{FF2B5EF4-FFF2-40B4-BE49-F238E27FC236}">
                <a16:creationId xmlns:a16="http://schemas.microsoft.com/office/drawing/2014/main" id="{22EB93DA-B615-D843-B8F3-36EAEF55B9DC}"/>
              </a:ext>
            </a:extLst>
          </p:cNvPr>
          <p:cNvSpPr>
            <a:spLocks noChangeShapeType="1"/>
          </p:cNvSpPr>
          <p:nvPr/>
        </p:nvSpPr>
        <p:spPr bwMode="auto">
          <a:xfrm>
            <a:off x="8097673" y="3832976"/>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 name="TextBox 18">
            <a:extLst>
              <a:ext uri="{FF2B5EF4-FFF2-40B4-BE49-F238E27FC236}">
                <a16:creationId xmlns:a16="http://schemas.microsoft.com/office/drawing/2014/main" id="{E289D178-8A83-474A-8871-72BB8EBC7B02}"/>
              </a:ext>
            </a:extLst>
          </p:cNvPr>
          <p:cNvSpPr txBox="1"/>
          <p:nvPr/>
        </p:nvSpPr>
        <p:spPr bwMode="auto">
          <a:xfrm>
            <a:off x="2333644" y="1892877"/>
            <a:ext cx="224029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Stratification by T category </a:t>
            </a:r>
            <a:br>
              <a:rPr lang="en-US" sz="1400" b="0" i="1" dirty="0">
                <a:solidFill>
                  <a:schemeClr val="bg1"/>
                </a:solidFill>
                <a:latin typeface="Calibri" panose="020F0502020204030204" pitchFamily="34" charset="0"/>
              </a:rPr>
            </a:br>
            <a:r>
              <a:rPr lang="en-US" sz="1400" b="0" i="1" dirty="0">
                <a:solidFill>
                  <a:schemeClr val="bg1"/>
                </a:solidFill>
                <a:latin typeface="Calibri" panose="020F0502020204030204" pitchFamily="34" charset="0"/>
              </a:rPr>
              <a:t>(3b vs 4a vs 4b),</a:t>
            </a:r>
            <a:br>
              <a:rPr lang="en-US" sz="1400" b="0" i="1" dirty="0">
                <a:solidFill>
                  <a:schemeClr val="bg1"/>
                </a:solidFill>
                <a:latin typeface="Calibri" panose="020F0502020204030204" pitchFamily="34" charset="0"/>
              </a:rPr>
            </a:br>
            <a:r>
              <a:rPr lang="en-US" sz="1400" b="0" i="1" dirty="0">
                <a:solidFill>
                  <a:schemeClr val="bg1"/>
                </a:solidFill>
                <a:latin typeface="Calibri" panose="020F0502020204030204" pitchFamily="34" charset="0"/>
              </a:rPr>
              <a:t>pediatric status</a:t>
            </a:r>
          </a:p>
        </p:txBody>
      </p:sp>
      <p:cxnSp>
        <p:nvCxnSpPr>
          <p:cNvPr id="20" name="Straight Arrow Connector 19">
            <a:extLst>
              <a:ext uri="{FF2B5EF4-FFF2-40B4-BE49-F238E27FC236}">
                <a16:creationId xmlns:a16="http://schemas.microsoft.com/office/drawing/2014/main" id="{F53F8E30-5F84-BC43-BD9E-C56CE1857356}"/>
              </a:ext>
            </a:extLst>
          </p:cNvPr>
          <p:cNvCxnSpPr>
            <a:cxnSpLocks/>
          </p:cNvCxnSpPr>
          <p:nvPr/>
        </p:nvCxnSpPr>
        <p:spPr>
          <a:xfrm>
            <a:off x="3453791" y="2588661"/>
            <a:ext cx="0" cy="570264"/>
          </a:xfrm>
          <a:prstGeom prst="straightConnector1">
            <a:avLst/>
          </a:prstGeom>
          <a:noFill/>
          <a:ln w="28575" cap="flat" cmpd="sng" algn="ctr">
            <a:solidFill>
              <a:schemeClr val="bg1"/>
            </a:solidFill>
            <a:prstDash val="sysDot"/>
            <a:headEnd type="none" w="med" len="med"/>
            <a:tailEnd type="triangle" w="med" len="med"/>
          </a:ln>
          <a:effectLst/>
        </p:spPr>
      </p:cxnSp>
      <p:sp>
        <p:nvSpPr>
          <p:cNvPr id="16" name="TextBox 15">
            <a:extLst>
              <a:ext uri="{FF2B5EF4-FFF2-40B4-BE49-F238E27FC236}">
                <a16:creationId xmlns:a16="http://schemas.microsoft.com/office/drawing/2014/main" id="{4E5B0D26-14B4-0547-8210-7E34483EF480}"/>
              </a:ext>
            </a:extLst>
          </p:cNvPr>
          <p:cNvSpPr txBox="1"/>
          <p:nvPr/>
        </p:nvSpPr>
        <p:spPr bwMode="auto">
          <a:xfrm>
            <a:off x="4339432" y="2235885"/>
            <a:ext cx="25600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Part 1: Adjuvant Therapy</a:t>
            </a:r>
          </a:p>
        </p:txBody>
      </p:sp>
      <p:sp>
        <p:nvSpPr>
          <p:cNvPr id="23" name="TextBox 22">
            <a:extLst>
              <a:ext uri="{FF2B5EF4-FFF2-40B4-BE49-F238E27FC236}">
                <a16:creationId xmlns:a16="http://schemas.microsoft.com/office/drawing/2014/main" id="{F5F43212-9654-AA40-82A1-57A5BA0BEB50}"/>
              </a:ext>
            </a:extLst>
          </p:cNvPr>
          <p:cNvSpPr txBox="1"/>
          <p:nvPr/>
        </p:nvSpPr>
        <p:spPr bwMode="auto">
          <a:xfrm>
            <a:off x="8551922" y="2232371"/>
            <a:ext cx="30460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Part 2: Rechallenge/Crossover</a:t>
            </a:r>
          </a:p>
        </p:txBody>
      </p:sp>
      <p:sp>
        <p:nvSpPr>
          <p:cNvPr id="3" name="Text Box 11">
            <a:extLst>
              <a:ext uri="{FF2B5EF4-FFF2-40B4-BE49-F238E27FC236}">
                <a16:creationId xmlns:a16="http://schemas.microsoft.com/office/drawing/2014/main" id="{5E8471CA-3E21-604B-CD43-9DAD0F6B4C39}"/>
              </a:ext>
            </a:extLst>
          </p:cNvPr>
          <p:cNvSpPr txBox="1">
            <a:spLocks noChangeArrowheads="1"/>
          </p:cNvSpPr>
          <p:nvPr/>
        </p:nvSpPr>
        <p:spPr bwMode="auto">
          <a:xfrm>
            <a:off x="417143" y="6363045"/>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sz="1200" b="0" i="0" u="none" strike="noStrike" kern="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Long. Lancet Oncol. 2022;23:1378.</a:t>
            </a:r>
            <a:endParaRPr kumimoji="0" lang="en-US" sz="1200" b="1" i="0" u="none" strike="noStrike" kern="1200" cap="none" spc="0" normalizeH="0" baseline="0" noProof="0" dirty="0">
              <a:ln>
                <a:noFill/>
              </a:ln>
              <a:solidFill>
                <a:srgbClr val="FEFDDE"/>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1516035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KEYNOTE-716: RFS in ITT Population</a:t>
            </a:r>
            <a:endParaRPr lang="en-US" altLang="en-US" dirty="0"/>
          </a:p>
        </p:txBody>
      </p:sp>
      <p:sp>
        <p:nvSpPr>
          <p:cNvPr id="8" name="Text Box 15">
            <a:extLst>
              <a:ext uri="{FF2B5EF4-FFF2-40B4-BE49-F238E27FC236}">
                <a16:creationId xmlns:a16="http://schemas.microsoft.com/office/drawing/2014/main" id="{C937BAC8-4E6D-6FB4-F26A-8CED26298052}"/>
              </a:ext>
            </a:extLst>
          </p:cNvPr>
          <p:cNvSpPr txBox="1">
            <a:spLocks noChangeArrowheads="1"/>
          </p:cNvSpPr>
          <p:nvPr/>
        </p:nvSpPr>
        <p:spPr bwMode="auto">
          <a:xfrm>
            <a:off x="441326" y="636034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Luke. ASCO 2023. Abstr LBA9505. </a:t>
            </a:r>
            <a:endParaRPr lang="en-US" altLang="en-US" sz="1200" b="0" dirty="0">
              <a:solidFill>
                <a:schemeClr val="bg2"/>
              </a:solidFill>
              <a:latin typeface="Calibri" panose="020F0502020204030204" pitchFamily="34" charset="0"/>
            </a:endParaRPr>
          </a:p>
        </p:txBody>
      </p:sp>
      <p:sp>
        <p:nvSpPr>
          <p:cNvPr id="31800" name="TextBox 31799">
            <a:extLst>
              <a:ext uri="{FF2B5EF4-FFF2-40B4-BE49-F238E27FC236}">
                <a16:creationId xmlns:a16="http://schemas.microsoft.com/office/drawing/2014/main" id="{FA6C58D8-9071-CC30-D402-1B2F25EB7CBC}"/>
              </a:ext>
            </a:extLst>
          </p:cNvPr>
          <p:cNvSpPr txBox="1"/>
          <p:nvPr/>
        </p:nvSpPr>
        <p:spPr bwMode="auto">
          <a:xfrm>
            <a:off x="3244242" y="1479226"/>
            <a:ext cx="592481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RFS</a:t>
            </a:r>
            <a:endParaRPr lang="en-US" sz="2000" baseline="30000" dirty="0">
              <a:solidFill>
                <a:schemeClr val="bg1"/>
              </a:solidFill>
              <a:latin typeface="Calibri" panose="020F0502020204030204" pitchFamily="34" charset="0"/>
            </a:endParaRPr>
          </a:p>
        </p:txBody>
      </p:sp>
      <p:sp>
        <p:nvSpPr>
          <p:cNvPr id="31801" name="TextBox 31800">
            <a:extLst>
              <a:ext uri="{FF2B5EF4-FFF2-40B4-BE49-F238E27FC236}">
                <a16:creationId xmlns:a16="http://schemas.microsoft.com/office/drawing/2014/main" id="{B0F60BAE-BEA6-52AA-60AE-E9DE267E57DD}"/>
              </a:ext>
            </a:extLst>
          </p:cNvPr>
          <p:cNvSpPr txBox="1"/>
          <p:nvPr/>
        </p:nvSpPr>
        <p:spPr bwMode="auto">
          <a:xfrm>
            <a:off x="1566645" y="5662136"/>
            <a:ext cx="1506631" cy="738664"/>
          </a:xfrm>
          <a:prstGeom prst="rect">
            <a:avLst/>
          </a:prstGeom>
          <a:solidFill>
            <a:schemeClr val="tx1"/>
          </a:solidFill>
          <a:ln>
            <a:noFill/>
          </a:ln>
        </p:spPr>
        <p:txBody>
          <a:bodyPr wrap="none" rtlCol="0">
            <a:spAutoFit/>
          </a:bodyPr>
          <a:lstStyle/>
          <a:p>
            <a:pPr algn="r">
              <a:lnSpc>
                <a:spcPct val="100000"/>
              </a:lnSpc>
              <a:spcBef>
                <a:spcPct val="50000"/>
              </a:spcBef>
              <a:spcAft>
                <a:spcPct val="0"/>
              </a:spcAft>
              <a:buClrTx/>
              <a:buFontTx/>
              <a:buNone/>
            </a:pPr>
            <a:r>
              <a:rPr lang="en-US" sz="1400" dirty="0">
                <a:solidFill>
                  <a:schemeClr val="bg1"/>
                </a:solidFill>
                <a:latin typeface="Calibri" panose="020F0502020204030204" pitchFamily="34" charset="0"/>
              </a:rPr>
              <a:t>Patients at Risk, n</a:t>
            </a:r>
            <a:br>
              <a:rPr lang="en-US" sz="1400" dirty="0">
                <a:solidFill>
                  <a:schemeClr val="bg1"/>
                </a:solidFill>
                <a:latin typeface="Calibri" panose="020F0502020204030204" pitchFamily="34" charset="0"/>
              </a:rPr>
            </a:br>
            <a:r>
              <a:rPr lang="en-US" sz="1400" dirty="0" err="1">
                <a:solidFill>
                  <a:schemeClr val="accent1"/>
                </a:solidFill>
                <a:latin typeface="Calibri" panose="020F0502020204030204" pitchFamily="34" charset="0"/>
              </a:rPr>
              <a:t>Pembro</a:t>
            </a:r>
            <a:br>
              <a:rPr lang="en-US" sz="1400" dirty="0">
                <a:solidFill>
                  <a:schemeClr val="accent1"/>
                </a:solidFill>
                <a:latin typeface="Calibri" panose="020F0502020204030204" pitchFamily="34" charset="0"/>
              </a:rPr>
            </a:br>
            <a:r>
              <a:rPr lang="en-US" sz="1400" dirty="0">
                <a:solidFill>
                  <a:schemeClr val="accent3"/>
                </a:solidFill>
                <a:latin typeface="Calibri" panose="020F0502020204030204" pitchFamily="34" charset="0"/>
              </a:rPr>
              <a:t>Placebo</a:t>
            </a:r>
          </a:p>
        </p:txBody>
      </p:sp>
      <p:graphicFrame>
        <p:nvGraphicFramePr>
          <p:cNvPr id="31802" name="Table 31801">
            <a:extLst>
              <a:ext uri="{FF2B5EF4-FFF2-40B4-BE49-F238E27FC236}">
                <a16:creationId xmlns:a16="http://schemas.microsoft.com/office/drawing/2014/main" id="{050E246B-780E-80CB-C9D2-730B2D0F2790}"/>
              </a:ext>
            </a:extLst>
          </p:cNvPr>
          <p:cNvGraphicFramePr>
            <a:graphicFrameLocks noGrp="1"/>
          </p:cNvGraphicFramePr>
          <p:nvPr/>
        </p:nvGraphicFramePr>
        <p:xfrm>
          <a:off x="3341169" y="3848197"/>
          <a:ext cx="3981847" cy="1341168"/>
        </p:xfrm>
        <a:graphic>
          <a:graphicData uri="http://schemas.openxmlformats.org/drawingml/2006/table">
            <a:tbl>
              <a:tblPr/>
              <a:tblGrid>
                <a:gridCol w="1402769">
                  <a:extLst>
                    <a:ext uri="{9D8B030D-6E8A-4147-A177-3AD203B41FA5}">
                      <a16:colId xmlns:a16="http://schemas.microsoft.com/office/drawing/2014/main" val="790030230"/>
                    </a:ext>
                  </a:extLst>
                </a:gridCol>
                <a:gridCol w="1406770">
                  <a:extLst>
                    <a:ext uri="{9D8B030D-6E8A-4147-A177-3AD203B41FA5}">
                      <a16:colId xmlns:a16="http://schemas.microsoft.com/office/drawing/2014/main" val="233400185"/>
                    </a:ext>
                  </a:extLst>
                </a:gridCol>
                <a:gridCol w="1172308">
                  <a:extLst>
                    <a:ext uri="{9D8B030D-6E8A-4147-A177-3AD203B41FA5}">
                      <a16:colId xmlns:a16="http://schemas.microsoft.com/office/drawing/2014/main" val="1408042965"/>
                    </a:ext>
                  </a:extLst>
                </a:gridCol>
              </a:tblGrid>
              <a:tr h="1495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0" i="0" u="none" strike="noStrike" cap="none" normalizeH="0" baseline="0" dirty="0">
                        <a:ln>
                          <a:noFill/>
                        </a:ln>
                        <a:solidFill>
                          <a:sysClr val="windowText" lastClr="000000"/>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1"/>
                          </a:solidFill>
                          <a:effectLst/>
                          <a:latin typeface="Calibri" panose="020F0502020204030204" pitchFamily="34" charset="0"/>
                        </a:rPr>
                        <a:t>Pembrolizumab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1"/>
                          </a:solidFill>
                          <a:effectLst/>
                          <a:latin typeface="Calibri" panose="020F0502020204030204" pitchFamily="34" charset="0"/>
                        </a:rPr>
                        <a:t>(n = 487)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3"/>
                          </a:solidFill>
                          <a:effectLst/>
                          <a:latin typeface="Calibri" panose="020F0502020204030204" pitchFamily="34" charset="0"/>
                        </a:rPr>
                        <a:t>Placebo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accent3"/>
                          </a:solidFill>
                          <a:effectLst/>
                          <a:latin typeface="Calibri" panose="020F0502020204030204" pitchFamily="34" charset="0"/>
                        </a:rPr>
                        <a:t>(n = 489)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2666146192"/>
                  </a:ext>
                </a:extLst>
              </a:tr>
              <a:tr h="1495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RFS, </a:t>
                      </a:r>
                      <a:r>
                        <a:rPr kumimoji="0" lang="en-US" sz="1400" b="0" i="0" u="none" strike="noStrike" kern="1200" cap="none" normalizeH="0" baseline="0" dirty="0" err="1">
                          <a:ln>
                            <a:noFill/>
                          </a:ln>
                          <a:solidFill>
                            <a:schemeClr val="bg2">
                              <a:lumMod val="10000"/>
                            </a:schemeClr>
                          </a:solidFill>
                          <a:effectLst/>
                          <a:latin typeface="Calibri" panose="020F0502020204030204" pitchFamily="34" charset="0"/>
                          <a:ea typeface="+mn-ea"/>
                          <a:cs typeface="+mn-cs"/>
                        </a:rPr>
                        <a:t>mo</a:t>
                      </a: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NR (NR-NR)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NR (NR-NR)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371670408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0.62 (0.49-0.79)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289349959"/>
                  </a:ext>
                </a:extLst>
              </a:tr>
            </a:tbl>
          </a:graphicData>
        </a:graphic>
      </p:graphicFrame>
      <p:sp>
        <p:nvSpPr>
          <p:cNvPr id="31804" name="TextBox 31803">
            <a:extLst>
              <a:ext uri="{FF2B5EF4-FFF2-40B4-BE49-F238E27FC236}">
                <a16:creationId xmlns:a16="http://schemas.microsoft.com/office/drawing/2014/main" id="{83A1C337-33A8-2448-41E5-16071D1AB4D2}"/>
              </a:ext>
            </a:extLst>
          </p:cNvPr>
          <p:cNvSpPr txBox="1"/>
          <p:nvPr/>
        </p:nvSpPr>
        <p:spPr bwMode="auto">
          <a:xfrm>
            <a:off x="3029703" y="5877580"/>
            <a:ext cx="458780"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487</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489</a:t>
            </a:r>
          </a:p>
        </p:txBody>
      </p:sp>
      <p:sp>
        <p:nvSpPr>
          <p:cNvPr id="31805" name="TextBox 31804">
            <a:extLst>
              <a:ext uri="{FF2B5EF4-FFF2-40B4-BE49-F238E27FC236}">
                <a16:creationId xmlns:a16="http://schemas.microsoft.com/office/drawing/2014/main" id="{9C418EE0-F5F8-28F4-F09A-27AE84251B55}"/>
              </a:ext>
            </a:extLst>
          </p:cNvPr>
          <p:cNvSpPr txBox="1"/>
          <p:nvPr/>
        </p:nvSpPr>
        <p:spPr bwMode="auto">
          <a:xfrm>
            <a:off x="3374284" y="5877580"/>
            <a:ext cx="458780"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472</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477</a:t>
            </a:r>
          </a:p>
        </p:txBody>
      </p:sp>
      <p:sp>
        <p:nvSpPr>
          <p:cNvPr id="31806" name="TextBox 31805">
            <a:extLst>
              <a:ext uri="{FF2B5EF4-FFF2-40B4-BE49-F238E27FC236}">
                <a16:creationId xmlns:a16="http://schemas.microsoft.com/office/drawing/2014/main" id="{3BB8A6BA-0AA8-E1C3-D06B-FBAB51762C77}"/>
              </a:ext>
            </a:extLst>
          </p:cNvPr>
          <p:cNvSpPr txBox="1"/>
          <p:nvPr/>
        </p:nvSpPr>
        <p:spPr bwMode="auto">
          <a:xfrm>
            <a:off x="3718865" y="5877580"/>
            <a:ext cx="458780"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457</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452</a:t>
            </a:r>
          </a:p>
        </p:txBody>
      </p:sp>
      <p:sp>
        <p:nvSpPr>
          <p:cNvPr id="31807" name="TextBox 31806">
            <a:extLst>
              <a:ext uri="{FF2B5EF4-FFF2-40B4-BE49-F238E27FC236}">
                <a16:creationId xmlns:a16="http://schemas.microsoft.com/office/drawing/2014/main" id="{5B30B1E6-EB37-05D7-C2A9-245ED27804F5}"/>
              </a:ext>
            </a:extLst>
          </p:cNvPr>
          <p:cNvSpPr txBox="1"/>
          <p:nvPr/>
        </p:nvSpPr>
        <p:spPr bwMode="auto">
          <a:xfrm>
            <a:off x="4063446" y="5877580"/>
            <a:ext cx="458780"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441</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430</a:t>
            </a:r>
          </a:p>
        </p:txBody>
      </p:sp>
      <p:sp>
        <p:nvSpPr>
          <p:cNvPr id="31808" name="TextBox 31807">
            <a:extLst>
              <a:ext uri="{FF2B5EF4-FFF2-40B4-BE49-F238E27FC236}">
                <a16:creationId xmlns:a16="http://schemas.microsoft.com/office/drawing/2014/main" id="{653D5AAE-1789-8A68-90CC-3C2F93E2FD62}"/>
              </a:ext>
            </a:extLst>
          </p:cNvPr>
          <p:cNvSpPr txBox="1"/>
          <p:nvPr/>
        </p:nvSpPr>
        <p:spPr bwMode="auto">
          <a:xfrm>
            <a:off x="4408027" y="5877580"/>
            <a:ext cx="458780"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426</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395</a:t>
            </a:r>
          </a:p>
        </p:txBody>
      </p:sp>
      <p:sp>
        <p:nvSpPr>
          <p:cNvPr id="31809" name="TextBox 31808">
            <a:extLst>
              <a:ext uri="{FF2B5EF4-FFF2-40B4-BE49-F238E27FC236}">
                <a16:creationId xmlns:a16="http://schemas.microsoft.com/office/drawing/2014/main" id="{68995D48-346D-7A71-42FA-44EEC5EED14B}"/>
              </a:ext>
            </a:extLst>
          </p:cNvPr>
          <p:cNvSpPr txBox="1"/>
          <p:nvPr/>
        </p:nvSpPr>
        <p:spPr bwMode="auto">
          <a:xfrm>
            <a:off x="4752608" y="5877580"/>
            <a:ext cx="458780"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413</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478</a:t>
            </a:r>
          </a:p>
        </p:txBody>
      </p:sp>
      <p:sp>
        <p:nvSpPr>
          <p:cNvPr id="31810" name="TextBox 31809">
            <a:extLst>
              <a:ext uri="{FF2B5EF4-FFF2-40B4-BE49-F238E27FC236}">
                <a16:creationId xmlns:a16="http://schemas.microsoft.com/office/drawing/2014/main" id="{5AF1F8E3-1E66-FAC5-D783-52564D068809}"/>
              </a:ext>
            </a:extLst>
          </p:cNvPr>
          <p:cNvSpPr txBox="1"/>
          <p:nvPr/>
        </p:nvSpPr>
        <p:spPr bwMode="auto">
          <a:xfrm>
            <a:off x="5097189" y="5877580"/>
            <a:ext cx="458779"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400</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363</a:t>
            </a:r>
          </a:p>
        </p:txBody>
      </p:sp>
      <p:sp>
        <p:nvSpPr>
          <p:cNvPr id="31811" name="TextBox 31810">
            <a:extLst>
              <a:ext uri="{FF2B5EF4-FFF2-40B4-BE49-F238E27FC236}">
                <a16:creationId xmlns:a16="http://schemas.microsoft.com/office/drawing/2014/main" id="{6F6FD42E-8035-03BA-D273-D9FEA023F8CB}"/>
              </a:ext>
            </a:extLst>
          </p:cNvPr>
          <p:cNvSpPr txBox="1"/>
          <p:nvPr/>
        </p:nvSpPr>
        <p:spPr bwMode="auto">
          <a:xfrm>
            <a:off x="5441770" y="5877580"/>
            <a:ext cx="458779"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390</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350</a:t>
            </a:r>
          </a:p>
        </p:txBody>
      </p:sp>
      <p:sp>
        <p:nvSpPr>
          <p:cNvPr id="31812" name="TextBox 31811">
            <a:extLst>
              <a:ext uri="{FF2B5EF4-FFF2-40B4-BE49-F238E27FC236}">
                <a16:creationId xmlns:a16="http://schemas.microsoft.com/office/drawing/2014/main" id="{E4F9613F-618A-A81B-C6D7-751C8F15582E}"/>
              </a:ext>
            </a:extLst>
          </p:cNvPr>
          <p:cNvSpPr txBox="1"/>
          <p:nvPr/>
        </p:nvSpPr>
        <p:spPr bwMode="auto">
          <a:xfrm>
            <a:off x="5786351" y="5877580"/>
            <a:ext cx="458779"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371</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331</a:t>
            </a:r>
          </a:p>
        </p:txBody>
      </p:sp>
      <p:sp>
        <p:nvSpPr>
          <p:cNvPr id="31813" name="TextBox 31812">
            <a:extLst>
              <a:ext uri="{FF2B5EF4-FFF2-40B4-BE49-F238E27FC236}">
                <a16:creationId xmlns:a16="http://schemas.microsoft.com/office/drawing/2014/main" id="{48E04216-B5DA-02B4-8655-C035F84A86DD}"/>
              </a:ext>
            </a:extLst>
          </p:cNvPr>
          <p:cNvSpPr txBox="1"/>
          <p:nvPr/>
        </p:nvSpPr>
        <p:spPr bwMode="auto">
          <a:xfrm>
            <a:off x="6130932" y="5877580"/>
            <a:ext cx="458780"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353</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311</a:t>
            </a:r>
          </a:p>
        </p:txBody>
      </p:sp>
      <p:sp>
        <p:nvSpPr>
          <p:cNvPr id="31814" name="TextBox 31813">
            <a:extLst>
              <a:ext uri="{FF2B5EF4-FFF2-40B4-BE49-F238E27FC236}">
                <a16:creationId xmlns:a16="http://schemas.microsoft.com/office/drawing/2014/main" id="{272C0D28-195D-5DBF-28FD-E68D413FEEEA}"/>
              </a:ext>
            </a:extLst>
          </p:cNvPr>
          <p:cNvSpPr txBox="1"/>
          <p:nvPr/>
        </p:nvSpPr>
        <p:spPr bwMode="auto">
          <a:xfrm>
            <a:off x="6475513" y="5877580"/>
            <a:ext cx="458779"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300</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252</a:t>
            </a:r>
          </a:p>
        </p:txBody>
      </p:sp>
      <p:sp>
        <p:nvSpPr>
          <p:cNvPr id="31815" name="TextBox 31814">
            <a:extLst>
              <a:ext uri="{FF2B5EF4-FFF2-40B4-BE49-F238E27FC236}">
                <a16:creationId xmlns:a16="http://schemas.microsoft.com/office/drawing/2014/main" id="{1269175C-6516-E5F5-4D27-E63EFB8BB50E}"/>
              </a:ext>
            </a:extLst>
          </p:cNvPr>
          <p:cNvSpPr txBox="1"/>
          <p:nvPr/>
        </p:nvSpPr>
        <p:spPr bwMode="auto">
          <a:xfrm>
            <a:off x="6820094" y="5877580"/>
            <a:ext cx="458780"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254</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210</a:t>
            </a:r>
          </a:p>
        </p:txBody>
      </p:sp>
      <p:sp>
        <p:nvSpPr>
          <p:cNvPr id="31816" name="TextBox 31815">
            <a:extLst>
              <a:ext uri="{FF2B5EF4-FFF2-40B4-BE49-F238E27FC236}">
                <a16:creationId xmlns:a16="http://schemas.microsoft.com/office/drawing/2014/main" id="{B1AEB9D0-C0E9-7D83-B531-5E4751F4533D}"/>
              </a:ext>
            </a:extLst>
          </p:cNvPr>
          <p:cNvSpPr txBox="1"/>
          <p:nvPr/>
        </p:nvSpPr>
        <p:spPr bwMode="auto">
          <a:xfrm>
            <a:off x="7164675" y="5877580"/>
            <a:ext cx="458779"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173</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149</a:t>
            </a:r>
          </a:p>
        </p:txBody>
      </p:sp>
      <p:sp>
        <p:nvSpPr>
          <p:cNvPr id="31817" name="TextBox 31816">
            <a:extLst>
              <a:ext uri="{FF2B5EF4-FFF2-40B4-BE49-F238E27FC236}">
                <a16:creationId xmlns:a16="http://schemas.microsoft.com/office/drawing/2014/main" id="{20CB1DAD-9EC9-7B2C-BEE0-FD7336663C51}"/>
              </a:ext>
            </a:extLst>
          </p:cNvPr>
          <p:cNvSpPr txBox="1"/>
          <p:nvPr/>
        </p:nvSpPr>
        <p:spPr bwMode="auto">
          <a:xfrm>
            <a:off x="7509256" y="5877580"/>
            <a:ext cx="458780"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117</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113</a:t>
            </a:r>
          </a:p>
        </p:txBody>
      </p:sp>
      <p:sp>
        <p:nvSpPr>
          <p:cNvPr id="31818" name="TextBox 31817">
            <a:extLst>
              <a:ext uri="{FF2B5EF4-FFF2-40B4-BE49-F238E27FC236}">
                <a16:creationId xmlns:a16="http://schemas.microsoft.com/office/drawing/2014/main" id="{3604C897-C579-CCC9-009D-64AB4C78579F}"/>
              </a:ext>
            </a:extLst>
          </p:cNvPr>
          <p:cNvSpPr txBox="1"/>
          <p:nvPr/>
        </p:nvSpPr>
        <p:spPr bwMode="auto">
          <a:xfrm>
            <a:off x="7899523" y="5877580"/>
            <a:ext cx="367408"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62</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51</a:t>
            </a:r>
          </a:p>
        </p:txBody>
      </p:sp>
      <p:sp>
        <p:nvSpPr>
          <p:cNvPr id="31819" name="TextBox 31818">
            <a:extLst>
              <a:ext uri="{FF2B5EF4-FFF2-40B4-BE49-F238E27FC236}">
                <a16:creationId xmlns:a16="http://schemas.microsoft.com/office/drawing/2014/main" id="{33C7698B-1424-74CD-9570-AF0AD243660B}"/>
              </a:ext>
            </a:extLst>
          </p:cNvPr>
          <p:cNvSpPr txBox="1"/>
          <p:nvPr/>
        </p:nvSpPr>
        <p:spPr bwMode="auto">
          <a:xfrm>
            <a:off x="8244104" y="5877580"/>
            <a:ext cx="367408"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18</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30</a:t>
            </a:r>
          </a:p>
        </p:txBody>
      </p:sp>
      <p:sp>
        <p:nvSpPr>
          <p:cNvPr id="31820" name="TextBox 31819">
            <a:extLst>
              <a:ext uri="{FF2B5EF4-FFF2-40B4-BE49-F238E27FC236}">
                <a16:creationId xmlns:a16="http://schemas.microsoft.com/office/drawing/2014/main" id="{372B96C6-55D4-E7E0-3B3C-42496CFE3179}"/>
              </a:ext>
            </a:extLst>
          </p:cNvPr>
          <p:cNvSpPr txBox="1"/>
          <p:nvPr/>
        </p:nvSpPr>
        <p:spPr bwMode="auto">
          <a:xfrm>
            <a:off x="8634370" y="5877580"/>
            <a:ext cx="276038"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4</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7</a:t>
            </a:r>
          </a:p>
        </p:txBody>
      </p:sp>
      <p:sp>
        <p:nvSpPr>
          <p:cNvPr id="31821" name="TextBox 31820">
            <a:extLst>
              <a:ext uri="{FF2B5EF4-FFF2-40B4-BE49-F238E27FC236}">
                <a16:creationId xmlns:a16="http://schemas.microsoft.com/office/drawing/2014/main" id="{34806B08-E1B0-2142-1E0C-C6AEF2DF9929}"/>
              </a:ext>
            </a:extLst>
          </p:cNvPr>
          <p:cNvSpPr txBox="1"/>
          <p:nvPr/>
        </p:nvSpPr>
        <p:spPr bwMode="auto">
          <a:xfrm>
            <a:off x="8978949" y="5877580"/>
            <a:ext cx="276038" cy="523220"/>
          </a:xfrm>
          <a:prstGeom prst="rect">
            <a:avLst/>
          </a:prstGeom>
          <a:no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0</a:t>
            </a:r>
            <a:br>
              <a:rPr lang="en-US" sz="1400" b="0" dirty="0">
                <a:solidFill>
                  <a:schemeClr val="accent1"/>
                </a:solidFill>
                <a:latin typeface="Calibri" panose="020F0502020204030204" pitchFamily="34" charset="0"/>
              </a:rPr>
            </a:br>
            <a:r>
              <a:rPr lang="en-US" sz="1400" b="0" dirty="0">
                <a:solidFill>
                  <a:schemeClr val="accent3"/>
                </a:solidFill>
                <a:latin typeface="Calibri" panose="020F0502020204030204" pitchFamily="34" charset="0"/>
              </a:rPr>
              <a:t>0</a:t>
            </a:r>
          </a:p>
        </p:txBody>
      </p:sp>
      <p:sp>
        <p:nvSpPr>
          <p:cNvPr id="31823" name="TextBox 31822">
            <a:extLst>
              <a:ext uri="{FF2B5EF4-FFF2-40B4-BE49-F238E27FC236}">
                <a16:creationId xmlns:a16="http://schemas.microsoft.com/office/drawing/2014/main" id="{F9A82440-DD14-5C89-D6F3-05790328B42B}"/>
              </a:ext>
            </a:extLst>
          </p:cNvPr>
          <p:cNvSpPr txBox="1"/>
          <p:nvPr/>
        </p:nvSpPr>
        <p:spPr bwMode="auto">
          <a:xfrm>
            <a:off x="3286126" y="5541662"/>
            <a:ext cx="582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sp>
        <p:nvSpPr>
          <p:cNvPr id="31824" name="TextBox 31823">
            <a:extLst>
              <a:ext uri="{FF2B5EF4-FFF2-40B4-BE49-F238E27FC236}">
                <a16:creationId xmlns:a16="http://schemas.microsoft.com/office/drawing/2014/main" id="{EDB6AE16-5080-72A9-BC78-D58B2057068A}"/>
              </a:ext>
            </a:extLst>
          </p:cNvPr>
          <p:cNvSpPr txBox="1"/>
          <p:nvPr/>
        </p:nvSpPr>
        <p:spPr bwMode="auto">
          <a:xfrm rot="16200000">
            <a:off x="698627" y="3418613"/>
            <a:ext cx="37843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RFS (%)</a:t>
            </a:r>
          </a:p>
        </p:txBody>
      </p:sp>
      <p:cxnSp>
        <p:nvCxnSpPr>
          <p:cNvPr id="31825" name="Straight Connector 31824">
            <a:extLst>
              <a:ext uri="{FF2B5EF4-FFF2-40B4-BE49-F238E27FC236}">
                <a16:creationId xmlns:a16="http://schemas.microsoft.com/office/drawing/2014/main" id="{20B05BBB-346C-83D3-67E0-B2FEADAC680F}"/>
              </a:ext>
            </a:extLst>
          </p:cNvPr>
          <p:cNvCxnSpPr>
            <a:cxnSpLocks/>
          </p:cNvCxnSpPr>
          <p:nvPr/>
        </p:nvCxnSpPr>
        <p:spPr bwMode="auto">
          <a:xfrm>
            <a:off x="3259248" y="5287224"/>
            <a:ext cx="5884752" cy="0"/>
          </a:xfrm>
          <a:prstGeom prst="line">
            <a:avLst/>
          </a:prstGeom>
          <a:noFill/>
          <a:ln w="28575" cap="flat" cmpd="sng" algn="ctr">
            <a:solidFill>
              <a:schemeClr val="bg1"/>
            </a:solidFill>
            <a:prstDash val="solid"/>
            <a:round/>
            <a:headEnd type="none" w="med" len="med"/>
            <a:tailEnd type="none" w="med" len="med"/>
          </a:ln>
          <a:effectLst/>
        </p:spPr>
      </p:cxnSp>
      <p:cxnSp>
        <p:nvCxnSpPr>
          <p:cNvPr id="31826" name="Straight Connector 31825">
            <a:extLst>
              <a:ext uri="{FF2B5EF4-FFF2-40B4-BE49-F238E27FC236}">
                <a16:creationId xmlns:a16="http://schemas.microsoft.com/office/drawing/2014/main" id="{394D512F-35D9-FF57-11D6-BE6EC43F80DB}"/>
              </a:ext>
            </a:extLst>
          </p:cNvPr>
          <p:cNvCxnSpPr/>
          <p:nvPr/>
        </p:nvCxnSpPr>
        <p:spPr bwMode="auto">
          <a:xfrm flipV="1">
            <a:off x="3268301" y="2000816"/>
            <a:ext cx="0" cy="3286408"/>
          </a:xfrm>
          <a:prstGeom prst="line">
            <a:avLst/>
          </a:prstGeom>
          <a:noFill/>
          <a:ln w="28575" cap="flat" cmpd="sng" algn="ctr">
            <a:solidFill>
              <a:schemeClr val="bg1"/>
            </a:solidFill>
            <a:prstDash val="solid"/>
            <a:round/>
            <a:headEnd type="none" w="med" len="med"/>
            <a:tailEnd type="none" w="med" len="med"/>
          </a:ln>
          <a:effectLst/>
        </p:spPr>
      </p:cxnSp>
      <p:cxnSp>
        <p:nvCxnSpPr>
          <p:cNvPr id="31827" name="Straight Connector 31826">
            <a:extLst>
              <a:ext uri="{FF2B5EF4-FFF2-40B4-BE49-F238E27FC236}">
                <a16:creationId xmlns:a16="http://schemas.microsoft.com/office/drawing/2014/main" id="{5CD26A72-9005-A505-AD67-0D1918779F04}"/>
              </a:ext>
            </a:extLst>
          </p:cNvPr>
          <p:cNvCxnSpPr>
            <a:cxnSpLocks/>
          </p:cNvCxnSpPr>
          <p:nvPr/>
        </p:nvCxnSpPr>
        <p:spPr bwMode="auto">
          <a:xfrm flipH="1">
            <a:off x="3195873" y="200081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1828" name="Straight Connector 31827">
            <a:extLst>
              <a:ext uri="{FF2B5EF4-FFF2-40B4-BE49-F238E27FC236}">
                <a16:creationId xmlns:a16="http://schemas.microsoft.com/office/drawing/2014/main" id="{C9CAA7A5-3F51-0A5B-ABCB-2042C590D96F}"/>
              </a:ext>
            </a:extLst>
          </p:cNvPr>
          <p:cNvCxnSpPr>
            <a:cxnSpLocks/>
          </p:cNvCxnSpPr>
          <p:nvPr/>
        </p:nvCxnSpPr>
        <p:spPr bwMode="auto">
          <a:xfrm flipH="1">
            <a:off x="3195873" y="265809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1829" name="Straight Connector 31828">
            <a:extLst>
              <a:ext uri="{FF2B5EF4-FFF2-40B4-BE49-F238E27FC236}">
                <a16:creationId xmlns:a16="http://schemas.microsoft.com/office/drawing/2014/main" id="{1ACF4976-F8D4-E2E4-D404-4DE13D09CBDD}"/>
              </a:ext>
            </a:extLst>
          </p:cNvPr>
          <p:cNvCxnSpPr>
            <a:cxnSpLocks/>
          </p:cNvCxnSpPr>
          <p:nvPr/>
        </p:nvCxnSpPr>
        <p:spPr bwMode="auto">
          <a:xfrm flipH="1">
            <a:off x="3195873" y="331538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1830" name="Straight Connector 31829">
            <a:extLst>
              <a:ext uri="{FF2B5EF4-FFF2-40B4-BE49-F238E27FC236}">
                <a16:creationId xmlns:a16="http://schemas.microsoft.com/office/drawing/2014/main" id="{75863B82-CB99-E647-567F-6394FDBD6B27}"/>
              </a:ext>
            </a:extLst>
          </p:cNvPr>
          <p:cNvCxnSpPr>
            <a:cxnSpLocks/>
          </p:cNvCxnSpPr>
          <p:nvPr/>
        </p:nvCxnSpPr>
        <p:spPr bwMode="auto">
          <a:xfrm flipH="1">
            <a:off x="3195873" y="397266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1831" name="Straight Connector 31830">
            <a:extLst>
              <a:ext uri="{FF2B5EF4-FFF2-40B4-BE49-F238E27FC236}">
                <a16:creationId xmlns:a16="http://schemas.microsoft.com/office/drawing/2014/main" id="{888930D9-7537-7D7D-636E-3592E631F7CB}"/>
              </a:ext>
            </a:extLst>
          </p:cNvPr>
          <p:cNvCxnSpPr>
            <a:cxnSpLocks/>
          </p:cNvCxnSpPr>
          <p:nvPr/>
        </p:nvCxnSpPr>
        <p:spPr bwMode="auto">
          <a:xfrm flipH="1">
            <a:off x="3195873" y="462994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1832" name="Straight Connector 31831">
            <a:extLst>
              <a:ext uri="{FF2B5EF4-FFF2-40B4-BE49-F238E27FC236}">
                <a16:creationId xmlns:a16="http://schemas.microsoft.com/office/drawing/2014/main" id="{89320418-BD79-5E3F-18E0-693D221C90E3}"/>
              </a:ext>
            </a:extLst>
          </p:cNvPr>
          <p:cNvCxnSpPr>
            <a:cxnSpLocks/>
          </p:cNvCxnSpPr>
          <p:nvPr/>
        </p:nvCxnSpPr>
        <p:spPr bwMode="auto">
          <a:xfrm flipH="1">
            <a:off x="3195873" y="528722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1833" name="Straight Connector 31832">
            <a:extLst>
              <a:ext uri="{FF2B5EF4-FFF2-40B4-BE49-F238E27FC236}">
                <a16:creationId xmlns:a16="http://schemas.microsoft.com/office/drawing/2014/main" id="{344E038F-EA23-1D82-A921-D83D8F091255}"/>
              </a:ext>
            </a:extLst>
          </p:cNvPr>
          <p:cNvCxnSpPr>
            <a:cxnSpLocks/>
          </p:cNvCxnSpPr>
          <p:nvPr/>
        </p:nvCxnSpPr>
        <p:spPr bwMode="auto">
          <a:xfrm>
            <a:off x="3259248" y="5278170"/>
            <a:ext cx="0" cy="63375"/>
          </a:xfrm>
          <a:prstGeom prst="line">
            <a:avLst/>
          </a:prstGeom>
          <a:noFill/>
          <a:ln w="28575" cap="flat" cmpd="sng" algn="ctr">
            <a:solidFill>
              <a:schemeClr val="bg1"/>
            </a:solidFill>
            <a:prstDash val="solid"/>
            <a:round/>
            <a:headEnd type="none" w="med" len="med"/>
            <a:tailEnd type="none" w="med" len="med"/>
          </a:ln>
          <a:effectLst/>
        </p:spPr>
      </p:cxnSp>
      <p:cxnSp>
        <p:nvCxnSpPr>
          <p:cNvPr id="31834" name="Straight Connector 31833">
            <a:extLst>
              <a:ext uri="{FF2B5EF4-FFF2-40B4-BE49-F238E27FC236}">
                <a16:creationId xmlns:a16="http://schemas.microsoft.com/office/drawing/2014/main" id="{54933812-26A1-8166-EE18-A5333D3321C5}"/>
              </a:ext>
            </a:extLst>
          </p:cNvPr>
          <p:cNvCxnSpPr>
            <a:cxnSpLocks/>
          </p:cNvCxnSpPr>
          <p:nvPr/>
        </p:nvCxnSpPr>
        <p:spPr bwMode="auto">
          <a:xfrm>
            <a:off x="3604966" y="5278170"/>
            <a:ext cx="0" cy="63375"/>
          </a:xfrm>
          <a:prstGeom prst="line">
            <a:avLst/>
          </a:prstGeom>
          <a:noFill/>
          <a:ln w="28575" cap="flat" cmpd="sng" algn="ctr">
            <a:solidFill>
              <a:schemeClr val="bg1"/>
            </a:solidFill>
            <a:prstDash val="solid"/>
            <a:round/>
            <a:headEnd type="none" w="med" len="med"/>
            <a:tailEnd type="none" w="med" len="med"/>
          </a:ln>
          <a:effectLst/>
        </p:spPr>
      </p:cxnSp>
      <p:cxnSp>
        <p:nvCxnSpPr>
          <p:cNvPr id="31835" name="Straight Connector 31834">
            <a:extLst>
              <a:ext uri="{FF2B5EF4-FFF2-40B4-BE49-F238E27FC236}">
                <a16:creationId xmlns:a16="http://schemas.microsoft.com/office/drawing/2014/main" id="{91963D32-F1A6-12DB-F8B6-D5785A20C4B8}"/>
              </a:ext>
            </a:extLst>
          </p:cNvPr>
          <p:cNvCxnSpPr>
            <a:cxnSpLocks/>
          </p:cNvCxnSpPr>
          <p:nvPr/>
        </p:nvCxnSpPr>
        <p:spPr bwMode="auto">
          <a:xfrm>
            <a:off x="3950684" y="5278170"/>
            <a:ext cx="0" cy="63375"/>
          </a:xfrm>
          <a:prstGeom prst="line">
            <a:avLst/>
          </a:prstGeom>
          <a:noFill/>
          <a:ln w="28575" cap="flat" cmpd="sng" algn="ctr">
            <a:solidFill>
              <a:schemeClr val="bg1"/>
            </a:solidFill>
            <a:prstDash val="solid"/>
            <a:round/>
            <a:headEnd type="none" w="med" len="med"/>
            <a:tailEnd type="none" w="med" len="med"/>
          </a:ln>
          <a:effectLst/>
        </p:spPr>
      </p:cxnSp>
      <p:cxnSp>
        <p:nvCxnSpPr>
          <p:cNvPr id="31836" name="Straight Connector 31835">
            <a:extLst>
              <a:ext uri="{FF2B5EF4-FFF2-40B4-BE49-F238E27FC236}">
                <a16:creationId xmlns:a16="http://schemas.microsoft.com/office/drawing/2014/main" id="{DF081008-7E05-AD4D-598B-4AC58A5A9E3E}"/>
              </a:ext>
            </a:extLst>
          </p:cNvPr>
          <p:cNvCxnSpPr>
            <a:cxnSpLocks/>
          </p:cNvCxnSpPr>
          <p:nvPr/>
        </p:nvCxnSpPr>
        <p:spPr bwMode="auto">
          <a:xfrm>
            <a:off x="4296402" y="5278170"/>
            <a:ext cx="0" cy="63375"/>
          </a:xfrm>
          <a:prstGeom prst="line">
            <a:avLst/>
          </a:prstGeom>
          <a:noFill/>
          <a:ln w="28575" cap="flat" cmpd="sng" algn="ctr">
            <a:solidFill>
              <a:schemeClr val="bg1"/>
            </a:solidFill>
            <a:prstDash val="solid"/>
            <a:round/>
            <a:headEnd type="none" w="med" len="med"/>
            <a:tailEnd type="none" w="med" len="med"/>
          </a:ln>
          <a:effectLst/>
        </p:spPr>
      </p:cxnSp>
      <p:cxnSp>
        <p:nvCxnSpPr>
          <p:cNvPr id="31837" name="Straight Connector 31836">
            <a:extLst>
              <a:ext uri="{FF2B5EF4-FFF2-40B4-BE49-F238E27FC236}">
                <a16:creationId xmlns:a16="http://schemas.microsoft.com/office/drawing/2014/main" id="{2D222DF4-BE7A-EADA-CA13-B23F7B8AF6AD}"/>
              </a:ext>
            </a:extLst>
          </p:cNvPr>
          <p:cNvCxnSpPr>
            <a:cxnSpLocks/>
          </p:cNvCxnSpPr>
          <p:nvPr/>
        </p:nvCxnSpPr>
        <p:spPr bwMode="auto">
          <a:xfrm>
            <a:off x="4642120" y="5278170"/>
            <a:ext cx="0" cy="63375"/>
          </a:xfrm>
          <a:prstGeom prst="line">
            <a:avLst/>
          </a:prstGeom>
          <a:noFill/>
          <a:ln w="28575" cap="flat" cmpd="sng" algn="ctr">
            <a:solidFill>
              <a:schemeClr val="bg1"/>
            </a:solidFill>
            <a:prstDash val="solid"/>
            <a:round/>
            <a:headEnd type="none" w="med" len="med"/>
            <a:tailEnd type="none" w="med" len="med"/>
          </a:ln>
          <a:effectLst/>
        </p:spPr>
      </p:cxnSp>
      <p:cxnSp>
        <p:nvCxnSpPr>
          <p:cNvPr id="31838" name="Straight Connector 31837">
            <a:extLst>
              <a:ext uri="{FF2B5EF4-FFF2-40B4-BE49-F238E27FC236}">
                <a16:creationId xmlns:a16="http://schemas.microsoft.com/office/drawing/2014/main" id="{6B8CF1A3-9BB0-40F8-55CB-4CD8211BFC1D}"/>
              </a:ext>
            </a:extLst>
          </p:cNvPr>
          <p:cNvCxnSpPr>
            <a:cxnSpLocks/>
          </p:cNvCxnSpPr>
          <p:nvPr/>
        </p:nvCxnSpPr>
        <p:spPr bwMode="auto">
          <a:xfrm>
            <a:off x="4987838" y="5278170"/>
            <a:ext cx="0" cy="63375"/>
          </a:xfrm>
          <a:prstGeom prst="line">
            <a:avLst/>
          </a:prstGeom>
          <a:noFill/>
          <a:ln w="28575" cap="flat" cmpd="sng" algn="ctr">
            <a:solidFill>
              <a:schemeClr val="bg1"/>
            </a:solidFill>
            <a:prstDash val="solid"/>
            <a:round/>
            <a:headEnd type="none" w="med" len="med"/>
            <a:tailEnd type="none" w="med" len="med"/>
          </a:ln>
          <a:effectLst/>
        </p:spPr>
      </p:cxnSp>
      <p:cxnSp>
        <p:nvCxnSpPr>
          <p:cNvPr id="31839" name="Straight Connector 31838">
            <a:extLst>
              <a:ext uri="{FF2B5EF4-FFF2-40B4-BE49-F238E27FC236}">
                <a16:creationId xmlns:a16="http://schemas.microsoft.com/office/drawing/2014/main" id="{0512BBE9-D6BE-3497-EBBB-2E09FA8981FC}"/>
              </a:ext>
            </a:extLst>
          </p:cNvPr>
          <p:cNvCxnSpPr>
            <a:cxnSpLocks/>
          </p:cNvCxnSpPr>
          <p:nvPr/>
        </p:nvCxnSpPr>
        <p:spPr bwMode="auto">
          <a:xfrm>
            <a:off x="5333556" y="5278170"/>
            <a:ext cx="0" cy="63375"/>
          </a:xfrm>
          <a:prstGeom prst="line">
            <a:avLst/>
          </a:prstGeom>
          <a:noFill/>
          <a:ln w="28575" cap="flat" cmpd="sng" algn="ctr">
            <a:solidFill>
              <a:schemeClr val="bg1"/>
            </a:solidFill>
            <a:prstDash val="solid"/>
            <a:round/>
            <a:headEnd type="none" w="med" len="med"/>
            <a:tailEnd type="none" w="med" len="med"/>
          </a:ln>
          <a:effectLst/>
        </p:spPr>
      </p:cxnSp>
      <p:cxnSp>
        <p:nvCxnSpPr>
          <p:cNvPr id="31840" name="Straight Connector 31839">
            <a:extLst>
              <a:ext uri="{FF2B5EF4-FFF2-40B4-BE49-F238E27FC236}">
                <a16:creationId xmlns:a16="http://schemas.microsoft.com/office/drawing/2014/main" id="{E153D93A-53CA-464D-7F33-A99B65B78CEE}"/>
              </a:ext>
            </a:extLst>
          </p:cNvPr>
          <p:cNvCxnSpPr>
            <a:cxnSpLocks/>
          </p:cNvCxnSpPr>
          <p:nvPr/>
        </p:nvCxnSpPr>
        <p:spPr bwMode="auto">
          <a:xfrm>
            <a:off x="5679274" y="5278170"/>
            <a:ext cx="0" cy="63375"/>
          </a:xfrm>
          <a:prstGeom prst="line">
            <a:avLst/>
          </a:prstGeom>
          <a:noFill/>
          <a:ln w="28575" cap="flat" cmpd="sng" algn="ctr">
            <a:solidFill>
              <a:schemeClr val="bg1"/>
            </a:solidFill>
            <a:prstDash val="solid"/>
            <a:round/>
            <a:headEnd type="none" w="med" len="med"/>
            <a:tailEnd type="none" w="med" len="med"/>
          </a:ln>
          <a:effectLst/>
        </p:spPr>
      </p:cxnSp>
      <p:cxnSp>
        <p:nvCxnSpPr>
          <p:cNvPr id="31841" name="Straight Connector 31840">
            <a:extLst>
              <a:ext uri="{FF2B5EF4-FFF2-40B4-BE49-F238E27FC236}">
                <a16:creationId xmlns:a16="http://schemas.microsoft.com/office/drawing/2014/main" id="{57BE474A-6A7C-0F0B-39CD-F161CD311A16}"/>
              </a:ext>
            </a:extLst>
          </p:cNvPr>
          <p:cNvCxnSpPr>
            <a:cxnSpLocks/>
          </p:cNvCxnSpPr>
          <p:nvPr/>
        </p:nvCxnSpPr>
        <p:spPr bwMode="auto">
          <a:xfrm>
            <a:off x="6024992" y="5278170"/>
            <a:ext cx="0" cy="63375"/>
          </a:xfrm>
          <a:prstGeom prst="line">
            <a:avLst/>
          </a:prstGeom>
          <a:noFill/>
          <a:ln w="28575" cap="flat" cmpd="sng" algn="ctr">
            <a:solidFill>
              <a:schemeClr val="bg1"/>
            </a:solidFill>
            <a:prstDash val="solid"/>
            <a:round/>
            <a:headEnd type="none" w="med" len="med"/>
            <a:tailEnd type="none" w="med" len="med"/>
          </a:ln>
          <a:effectLst/>
        </p:spPr>
      </p:cxnSp>
      <p:cxnSp>
        <p:nvCxnSpPr>
          <p:cNvPr id="31842" name="Straight Connector 31841">
            <a:extLst>
              <a:ext uri="{FF2B5EF4-FFF2-40B4-BE49-F238E27FC236}">
                <a16:creationId xmlns:a16="http://schemas.microsoft.com/office/drawing/2014/main" id="{7BF18E1E-52D5-14D1-5C14-C4C02B6B9ED2}"/>
              </a:ext>
            </a:extLst>
          </p:cNvPr>
          <p:cNvCxnSpPr>
            <a:cxnSpLocks/>
          </p:cNvCxnSpPr>
          <p:nvPr/>
        </p:nvCxnSpPr>
        <p:spPr bwMode="auto">
          <a:xfrm>
            <a:off x="6370710" y="5278170"/>
            <a:ext cx="0" cy="63375"/>
          </a:xfrm>
          <a:prstGeom prst="line">
            <a:avLst/>
          </a:prstGeom>
          <a:noFill/>
          <a:ln w="28575" cap="flat" cmpd="sng" algn="ctr">
            <a:solidFill>
              <a:schemeClr val="bg1"/>
            </a:solidFill>
            <a:prstDash val="solid"/>
            <a:round/>
            <a:headEnd type="none" w="med" len="med"/>
            <a:tailEnd type="none" w="med" len="med"/>
          </a:ln>
          <a:effectLst/>
        </p:spPr>
      </p:cxnSp>
      <p:cxnSp>
        <p:nvCxnSpPr>
          <p:cNvPr id="31843" name="Straight Connector 31842">
            <a:extLst>
              <a:ext uri="{FF2B5EF4-FFF2-40B4-BE49-F238E27FC236}">
                <a16:creationId xmlns:a16="http://schemas.microsoft.com/office/drawing/2014/main" id="{A4524622-8C12-3A87-E5B5-48C03B4E8E3C}"/>
              </a:ext>
            </a:extLst>
          </p:cNvPr>
          <p:cNvCxnSpPr>
            <a:cxnSpLocks/>
          </p:cNvCxnSpPr>
          <p:nvPr/>
        </p:nvCxnSpPr>
        <p:spPr bwMode="auto">
          <a:xfrm>
            <a:off x="6716428" y="5278170"/>
            <a:ext cx="0" cy="63375"/>
          </a:xfrm>
          <a:prstGeom prst="line">
            <a:avLst/>
          </a:prstGeom>
          <a:noFill/>
          <a:ln w="28575" cap="flat" cmpd="sng" algn="ctr">
            <a:solidFill>
              <a:schemeClr val="bg1"/>
            </a:solidFill>
            <a:prstDash val="solid"/>
            <a:round/>
            <a:headEnd type="none" w="med" len="med"/>
            <a:tailEnd type="none" w="med" len="med"/>
          </a:ln>
          <a:effectLst/>
        </p:spPr>
      </p:cxnSp>
      <p:cxnSp>
        <p:nvCxnSpPr>
          <p:cNvPr id="31844" name="Straight Connector 31843">
            <a:extLst>
              <a:ext uri="{FF2B5EF4-FFF2-40B4-BE49-F238E27FC236}">
                <a16:creationId xmlns:a16="http://schemas.microsoft.com/office/drawing/2014/main" id="{331959F1-4C19-EF4D-85C7-8D5C3E716143}"/>
              </a:ext>
            </a:extLst>
          </p:cNvPr>
          <p:cNvCxnSpPr>
            <a:cxnSpLocks/>
          </p:cNvCxnSpPr>
          <p:nvPr/>
        </p:nvCxnSpPr>
        <p:spPr bwMode="auto">
          <a:xfrm>
            <a:off x="7062146" y="5278170"/>
            <a:ext cx="0" cy="63375"/>
          </a:xfrm>
          <a:prstGeom prst="line">
            <a:avLst/>
          </a:prstGeom>
          <a:noFill/>
          <a:ln w="28575" cap="flat" cmpd="sng" algn="ctr">
            <a:solidFill>
              <a:schemeClr val="bg1"/>
            </a:solidFill>
            <a:prstDash val="solid"/>
            <a:round/>
            <a:headEnd type="none" w="med" len="med"/>
            <a:tailEnd type="none" w="med" len="med"/>
          </a:ln>
          <a:effectLst/>
        </p:spPr>
      </p:cxnSp>
      <p:cxnSp>
        <p:nvCxnSpPr>
          <p:cNvPr id="31845" name="Straight Connector 31844">
            <a:extLst>
              <a:ext uri="{FF2B5EF4-FFF2-40B4-BE49-F238E27FC236}">
                <a16:creationId xmlns:a16="http://schemas.microsoft.com/office/drawing/2014/main" id="{871B34FA-CF0C-716C-5D2A-49331E4179B2}"/>
              </a:ext>
            </a:extLst>
          </p:cNvPr>
          <p:cNvCxnSpPr>
            <a:cxnSpLocks/>
          </p:cNvCxnSpPr>
          <p:nvPr/>
        </p:nvCxnSpPr>
        <p:spPr bwMode="auto">
          <a:xfrm>
            <a:off x="7407864" y="5278170"/>
            <a:ext cx="0" cy="63375"/>
          </a:xfrm>
          <a:prstGeom prst="line">
            <a:avLst/>
          </a:prstGeom>
          <a:noFill/>
          <a:ln w="28575" cap="flat" cmpd="sng" algn="ctr">
            <a:solidFill>
              <a:schemeClr val="bg1"/>
            </a:solidFill>
            <a:prstDash val="solid"/>
            <a:round/>
            <a:headEnd type="none" w="med" len="med"/>
            <a:tailEnd type="none" w="med" len="med"/>
          </a:ln>
          <a:effectLst/>
        </p:spPr>
      </p:cxnSp>
      <p:cxnSp>
        <p:nvCxnSpPr>
          <p:cNvPr id="31846" name="Straight Connector 31845">
            <a:extLst>
              <a:ext uri="{FF2B5EF4-FFF2-40B4-BE49-F238E27FC236}">
                <a16:creationId xmlns:a16="http://schemas.microsoft.com/office/drawing/2014/main" id="{FE5008AE-AED9-130E-6AB1-9C47E89DA448}"/>
              </a:ext>
            </a:extLst>
          </p:cNvPr>
          <p:cNvCxnSpPr>
            <a:cxnSpLocks/>
          </p:cNvCxnSpPr>
          <p:nvPr/>
        </p:nvCxnSpPr>
        <p:spPr bwMode="auto">
          <a:xfrm>
            <a:off x="7753582" y="5278170"/>
            <a:ext cx="0" cy="63375"/>
          </a:xfrm>
          <a:prstGeom prst="line">
            <a:avLst/>
          </a:prstGeom>
          <a:noFill/>
          <a:ln w="28575" cap="flat" cmpd="sng" algn="ctr">
            <a:solidFill>
              <a:schemeClr val="bg1"/>
            </a:solidFill>
            <a:prstDash val="solid"/>
            <a:round/>
            <a:headEnd type="none" w="med" len="med"/>
            <a:tailEnd type="none" w="med" len="med"/>
          </a:ln>
          <a:effectLst/>
        </p:spPr>
      </p:cxnSp>
      <p:cxnSp>
        <p:nvCxnSpPr>
          <p:cNvPr id="31847" name="Straight Connector 31846">
            <a:extLst>
              <a:ext uri="{FF2B5EF4-FFF2-40B4-BE49-F238E27FC236}">
                <a16:creationId xmlns:a16="http://schemas.microsoft.com/office/drawing/2014/main" id="{18188B3D-5BDD-9957-A6E0-3F5398A68613}"/>
              </a:ext>
            </a:extLst>
          </p:cNvPr>
          <p:cNvCxnSpPr>
            <a:cxnSpLocks/>
          </p:cNvCxnSpPr>
          <p:nvPr/>
        </p:nvCxnSpPr>
        <p:spPr bwMode="auto">
          <a:xfrm>
            <a:off x="8099300" y="5278170"/>
            <a:ext cx="0" cy="63375"/>
          </a:xfrm>
          <a:prstGeom prst="line">
            <a:avLst/>
          </a:prstGeom>
          <a:noFill/>
          <a:ln w="28575" cap="flat" cmpd="sng" algn="ctr">
            <a:solidFill>
              <a:schemeClr val="bg1"/>
            </a:solidFill>
            <a:prstDash val="solid"/>
            <a:round/>
            <a:headEnd type="none" w="med" len="med"/>
            <a:tailEnd type="none" w="med" len="med"/>
          </a:ln>
          <a:effectLst/>
        </p:spPr>
      </p:cxnSp>
      <p:cxnSp>
        <p:nvCxnSpPr>
          <p:cNvPr id="31848" name="Straight Connector 31847">
            <a:extLst>
              <a:ext uri="{FF2B5EF4-FFF2-40B4-BE49-F238E27FC236}">
                <a16:creationId xmlns:a16="http://schemas.microsoft.com/office/drawing/2014/main" id="{7C22C10C-B290-3814-2DD5-0F83379B5A6E}"/>
              </a:ext>
            </a:extLst>
          </p:cNvPr>
          <p:cNvCxnSpPr>
            <a:cxnSpLocks/>
          </p:cNvCxnSpPr>
          <p:nvPr/>
        </p:nvCxnSpPr>
        <p:spPr bwMode="auto">
          <a:xfrm>
            <a:off x="8445018" y="5278170"/>
            <a:ext cx="0" cy="63375"/>
          </a:xfrm>
          <a:prstGeom prst="line">
            <a:avLst/>
          </a:prstGeom>
          <a:noFill/>
          <a:ln w="28575" cap="flat" cmpd="sng" algn="ctr">
            <a:solidFill>
              <a:schemeClr val="bg1"/>
            </a:solidFill>
            <a:prstDash val="solid"/>
            <a:round/>
            <a:headEnd type="none" w="med" len="med"/>
            <a:tailEnd type="none" w="med" len="med"/>
          </a:ln>
          <a:effectLst/>
        </p:spPr>
      </p:cxnSp>
      <p:cxnSp>
        <p:nvCxnSpPr>
          <p:cNvPr id="31849" name="Straight Connector 31848">
            <a:extLst>
              <a:ext uri="{FF2B5EF4-FFF2-40B4-BE49-F238E27FC236}">
                <a16:creationId xmlns:a16="http://schemas.microsoft.com/office/drawing/2014/main" id="{6D25877E-40BB-43D1-4C3C-9A881C92A991}"/>
              </a:ext>
            </a:extLst>
          </p:cNvPr>
          <p:cNvCxnSpPr>
            <a:cxnSpLocks/>
          </p:cNvCxnSpPr>
          <p:nvPr/>
        </p:nvCxnSpPr>
        <p:spPr bwMode="auto">
          <a:xfrm>
            <a:off x="8790736" y="5278170"/>
            <a:ext cx="0" cy="63375"/>
          </a:xfrm>
          <a:prstGeom prst="line">
            <a:avLst/>
          </a:prstGeom>
          <a:noFill/>
          <a:ln w="28575" cap="flat" cmpd="sng" algn="ctr">
            <a:solidFill>
              <a:schemeClr val="bg1"/>
            </a:solidFill>
            <a:prstDash val="solid"/>
            <a:round/>
            <a:headEnd type="none" w="med" len="med"/>
            <a:tailEnd type="none" w="med" len="med"/>
          </a:ln>
          <a:effectLst/>
        </p:spPr>
      </p:cxnSp>
      <p:cxnSp>
        <p:nvCxnSpPr>
          <p:cNvPr id="31850" name="Straight Connector 31849">
            <a:extLst>
              <a:ext uri="{FF2B5EF4-FFF2-40B4-BE49-F238E27FC236}">
                <a16:creationId xmlns:a16="http://schemas.microsoft.com/office/drawing/2014/main" id="{E33714A8-A2BB-2493-D9BA-C5D4B6823E45}"/>
              </a:ext>
            </a:extLst>
          </p:cNvPr>
          <p:cNvCxnSpPr>
            <a:cxnSpLocks/>
          </p:cNvCxnSpPr>
          <p:nvPr/>
        </p:nvCxnSpPr>
        <p:spPr bwMode="auto">
          <a:xfrm>
            <a:off x="9136456" y="5278170"/>
            <a:ext cx="0" cy="63375"/>
          </a:xfrm>
          <a:prstGeom prst="line">
            <a:avLst/>
          </a:prstGeom>
          <a:noFill/>
          <a:ln w="28575" cap="flat" cmpd="sng" algn="ctr">
            <a:solidFill>
              <a:schemeClr val="bg1"/>
            </a:solidFill>
            <a:prstDash val="solid"/>
            <a:round/>
            <a:headEnd type="none" w="med" len="med"/>
            <a:tailEnd type="none" w="med" len="med"/>
          </a:ln>
          <a:effectLst/>
        </p:spPr>
      </p:cxnSp>
      <p:sp>
        <p:nvSpPr>
          <p:cNvPr id="31851" name="TextBox 31850">
            <a:extLst>
              <a:ext uri="{FF2B5EF4-FFF2-40B4-BE49-F238E27FC236}">
                <a16:creationId xmlns:a16="http://schemas.microsoft.com/office/drawing/2014/main" id="{862C0C06-B188-DE32-9EFA-D23E8B95108A}"/>
              </a:ext>
            </a:extLst>
          </p:cNvPr>
          <p:cNvSpPr txBox="1"/>
          <p:nvPr/>
        </p:nvSpPr>
        <p:spPr bwMode="auto">
          <a:xfrm>
            <a:off x="8863343"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51</a:t>
            </a:r>
          </a:p>
        </p:txBody>
      </p:sp>
      <p:sp>
        <p:nvSpPr>
          <p:cNvPr id="31852" name="TextBox 31851">
            <a:extLst>
              <a:ext uri="{FF2B5EF4-FFF2-40B4-BE49-F238E27FC236}">
                <a16:creationId xmlns:a16="http://schemas.microsoft.com/office/drawing/2014/main" id="{B7B503AB-53B9-5D50-6538-8DBFC55C80A6}"/>
              </a:ext>
            </a:extLst>
          </p:cNvPr>
          <p:cNvSpPr txBox="1"/>
          <p:nvPr/>
        </p:nvSpPr>
        <p:spPr bwMode="auto">
          <a:xfrm>
            <a:off x="3004242"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1853" name="TextBox 31852">
            <a:extLst>
              <a:ext uri="{FF2B5EF4-FFF2-40B4-BE49-F238E27FC236}">
                <a16:creationId xmlns:a16="http://schemas.microsoft.com/office/drawing/2014/main" id="{C1B8D1F9-6900-7AA3-C97F-6752CEC86766}"/>
              </a:ext>
            </a:extLst>
          </p:cNvPr>
          <p:cNvSpPr txBox="1"/>
          <p:nvPr/>
        </p:nvSpPr>
        <p:spPr bwMode="auto">
          <a:xfrm>
            <a:off x="3348895"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31854" name="TextBox 31853">
            <a:extLst>
              <a:ext uri="{FF2B5EF4-FFF2-40B4-BE49-F238E27FC236}">
                <a16:creationId xmlns:a16="http://schemas.microsoft.com/office/drawing/2014/main" id="{9B653944-EFC8-38B1-8505-B0A49F022C73}"/>
              </a:ext>
            </a:extLst>
          </p:cNvPr>
          <p:cNvSpPr txBox="1"/>
          <p:nvPr/>
        </p:nvSpPr>
        <p:spPr bwMode="auto">
          <a:xfrm>
            <a:off x="3693548"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31855" name="TextBox 31854">
            <a:extLst>
              <a:ext uri="{FF2B5EF4-FFF2-40B4-BE49-F238E27FC236}">
                <a16:creationId xmlns:a16="http://schemas.microsoft.com/office/drawing/2014/main" id="{0D688B17-7F1B-238E-4347-74FFB7B749AC}"/>
              </a:ext>
            </a:extLst>
          </p:cNvPr>
          <p:cNvSpPr txBox="1"/>
          <p:nvPr/>
        </p:nvSpPr>
        <p:spPr bwMode="auto">
          <a:xfrm>
            <a:off x="4038201"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31856" name="TextBox 31855">
            <a:extLst>
              <a:ext uri="{FF2B5EF4-FFF2-40B4-BE49-F238E27FC236}">
                <a16:creationId xmlns:a16="http://schemas.microsoft.com/office/drawing/2014/main" id="{607CDEE9-20A3-BB53-5B5E-17DF49B4BE67}"/>
              </a:ext>
            </a:extLst>
          </p:cNvPr>
          <p:cNvSpPr txBox="1"/>
          <p:nvPr/>
        </p:nvSpPr>
        <p:spPr bwMode="auto">
          <a:xfrm>
            <a:off x="4382854"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1857" name="TextBox 31856">
            <a:extLst>
              <a:ext uri="{FF2B5EF4-FFF2-40B4-BE49-F238E27FC236}">
                <a16:creationId xmlns:a16="http://schemas.microsoft.com/office/drawing/2014/main" id="{BB13598B-64C6-BDEE-62FB-8DB204B2CDAD}"/>
              </a:ext>
            </a:extLst>
          </p:cNvPr>
          <p:cNvSpPr txBox="1"/>
          <p:nvPr/>
        </p:nvSpPr>
        <p:spPr bwMode="auto">
          <a:xfrm>
            <a:off x="4727507"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31858" name="TextBox 31857">
            <a:extLst>
              <a:ext uri="{FF2B5EF4-FFF2-40B4-BE49-F238E27FC236}">
                <a16:creationId xmlns:a16="http://schemas.microsoft.com/office/drawing/2014/main" id="{387B016F-71C8-566E-D8B7-D19AFA8AC37E}"/>
              </a:ext>
            </a:extLst>
          </p:cNvPr>
          <p:cNvSpPr txBox="1"/>
          <p:nvPr/>
        </p:nvSpPr>
        <p:spPr bwMode="auto">
          <a:xfrm>
            <a:off x="5072160"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31859" name="TextBox 31858">
            <a:extLst>
              <a:ext uri="{FF2B5EF4-FFF2-40B4-BE49-F238E27FC236}">
                <a16:creationId xmlns:a16="http://schemas.microsoft.com/office/drawing/2014/main" id="{7E4AA0A8-E279-7EDD-693F-B3CFCBAC744B}"/>
              </a:ext>
            </a:extLst>
          </p:cNvPr>
          <p:cNvSpPr txBox="1"/>
          <p:nvPr/>
        </p:nvSpPr>
        <p:spPr bwMode="auto">
          <a:xfrm>
            <a:off x="5416813"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31860" name="TextBox 31859">
            <a:extLst>
              <a:ext uri="{FF2B5EF4-FFF2-40B4-BE49-F238E27FC236}">
                <a16:creationId xmlns:a16="http://schemas.microsoft.com/office/drawing/2014/main" id="{0B7433CF-0432-BC5E-37C2-CA544E094C59}"/>
              </a:ext>
            </a:extLst>
          </p:cNvPr>
          <p:cNvSpPr txBox="1"/>
          <p:nvPr/>
        </p:nvSpPr>
        <p:spPr bwMode="auto">
          <a:xfrm>
            <a:off x="5761466"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31861" name="TextBox 31860">
            <a:extLst>
              <a:ext uri="{FF2B5EF4-FFF2-40B4-BE49-F238E27FC236}">
                <a16:creationId xmlns:a16="http://schemas.microsoft.com/office/drawing/2014/main" id="{DBC83061-50BF-B0B3-EC4A-A5C087F50C16}"/>
              </a:ext>
            </a:extLst>
          </p:cNvPr>
          <p:cNvSpPr txBox="1"/>
          <p:nvPr/>
        </p:nvSpPr>
        <p:spPr bwMode="auto">
          <a:xfrm>
            <a:off x="6106119"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31862" name="TextBox 31861">
            <a:extLst>
              <a:ext uri="{FF2B5EF4-FFF2-40B4-BE49-F238E27FC236}">
                <a16:creationId xmlns:a16="http://schemas.microsoft.com/office/drawing/2014/main" id="{A2AA3B47-3D2B-AA2A-C7C1-585BC6A2E00C}"/>
              </a:ext>
            </a:extLst>
          </p:cNvPr>
          <p:cNvSpPr txBox="1"/>
          <p:nvPr/>
        </p:nvSpPr>
        <p:spPr bwMode="auto">
          <a:xfrm>
            <a:off x="6450772"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31863" name="TextBox 31862">
            <a:extLst>
              <a:ext uri="{FF2B5EF4-FFF2-40B4-BE49-F238E27FC236}">
                <a16:creationId xmlns:a16="http://schemas.microsoft.com/office/drawing/2014/main" id="{E06F8B0F-B93B-FFF9-4498-497C33416ED1}"/>
              </a:ext>
            </a:extLst>
          </p:cNvPr>
          <p:cNvSpPr txBox="1"/>
          <p:nvPr/>
        </p:nvSpPr>
        <p:spPr bwMode="auto">
          <a:xfrm>
            <a:off x="6795425"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sp>
        <p:nvSpPr>
          <p:cNvPr id="31864" name="TextBox 31863">
            <a:extLst>
              <a:ext uri="{FF2B5EF4-FFF2-40B4-BE49-F238E27FC236}">
                <a16:creationId xmlns:a16="http://schemas.microsoft.com/office/drawing/2014/main" id="{3C673567-CF97-6CF0-4833-4371A2AB85BE}"/>
              </a:ext>
            </a:extLst>
          </p:cNvPr>
          <p:cNvSpPr txBox="1"/>
          <p:nvPr/>
        </p:nvSpPr>
        <p:spPr bwMode="auto">
          <a:xfrm>
            <a:off x="7140078"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31865" name="TextBox 31864">
            <a:extLst>
              <a:ext uri="{FF2B5EF4-FFF2-40B4-BE49-F238E27FC236}">
                <a16:creationId xmlns:a16="http://schemas.microsoft.com/office/drawing/2014/main" id="{69D56268-5F13-D165-9593-CC97378E22B0}"/>
              </a:ext>
            </a:extLst>
          </p:cNvPr>
          <p:cNvSpPr txBox="1"/>
          <p:nvPr/>
        </p:nvSpPr>
        <p:spPr bwMode="auto">
          <a:xfrm>
            <a:off x="7484731"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39</a:t>
            </a:r>
          </a:p>
        </p:txBody>
      </p:sp>
      <p:sp>
        <p:nvSpPr>
          <p:cNvPr id="31866" name="TextBox 31865">
            <a:extLst>
              <a:ext uri="{FF2B5EF4-FFF2-40B4-BE49-F238E27FC236}">
                <a16:creationId xmlns:a16="http://schemas.microsoft.com/office/drawing/2014/main" id="{B3FAAFE8-8C75-1785-E575-C178E68963A0}"/>
              </a:ext>
            </a:extLst>
          </p:cNvPr>
          <p:cNvSpPr txBox="1"/>
          <p:nvPr/>
        </p:nvSpPr>
        <p:spPr bwMode="auto">
          <a:xfrm>
            <a:off x="7829384"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31867" name="TextBox 31866">
            <a:extLst>
              <a:ext uri="{FF2B5EF4-FFF2-40B4-BE49-F238E27FC236}">
                <a16:creationId xmlns:a16="http://schemas.microsoft.com/office/drawing/2014/main" id="{32F5350C-6ED9-0EC9-6271-9BD91C65977D}"/>
              </a:ext>
            </a:extLst>
          </p:cNvPr>
          <p:cNvSpPr txBox="1"/>
          <p:nvPr/>
        </p:nvSpPr>
        <p:spPr bwMode="auto">
          <a:xfrm>
            <a:off x="8174037"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45</a:t>
            </a:r>
          </a:p>
        </p:txBody>
      </p:sp>
      <p:sp>
        <p:nvSpPr>
          <p:cNvPr id="31868" name="TextBox 31867">
            <a:extLst>
              <a:ext uri="{FF2B5EF4-FFF2-40B4-BE49-F238E27FC236}">
                <a16:creationId xmlns:a16="http://schemas.microsoft.com/office/drawing/2014/main" id="{1C3C0295-6940-C615-0388-1A007AEEBD98}"/>
              </a:ext>
            </a:extLst>
          </p:cNvPr>
          <p:cNvSpPr txBox="1"/>
          <p:nvPr/>
        </p:nvSpPr>
        <p:spPr bwMode="auto">
          <a:xfrm>
            <a:off x="8518690" y="5303821"/>
            <a:ext cx="5069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31869" name="TextBox 31868">
            <a:extLst>
              <a:ext uri="{FF2B5EF4-FFF2-40B4-BE49-F238E27FC236}">
                <a16:creationId xmlns:a16="http://schemas.microsoft.com/office/drawing/2014/main" id="{11603FB9-4980-BE4F-09F3-5A2069E02C2A}"/>
              </a:ext>
            </a:extLst>
          </p:cNvPr>
          <p:cNvSpPr txBox="1"/>
          <p:nvPr/>
        </p:nvSpPr>
        <p:spPr bwMode="auto">
          <a:xfrm>
            <a:off x="2670772" y="1816728"/>
            <a:ext cx="58092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1870" name="TextBox 31869">
            <a:extLst>
              <a:ext uri="{FF2B5EF4-FFF2-40B4-BE49-F238E27FC236}">
                <a16:creationId xmlns:a16="http://schemas.microsoft.com/office/drawing/2014/main" id="{9AD7B938-106D-3A1F-B2D3-17AFF17E93D1}"/>
              </a:ext>
            </a:extLst>
          </p:cNvPr>
          <p:cNvSpPr txBox="1"/>
          <p:nvPr/>
        </p:nvSpPr>
        <p:spPr bwMode="auto">
          <a:xfrm>
            <a:off x="2670772" y="2472501"/>
            <a:ext cx="58092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1871" name="TextBox 31870">
            <a:extLst>
              <a:ext uri="{FF2B5EF4-FFF2-40B4-BE49-F238E27FC236}">
                <a16:creationId xmlns:a16="http://schemas.microsoft.com/office/drawing/2014/main" id="{40729BCD-00FC-B2EB-E822-A7315CBA986A}"/>
              </a:ext>
            </a:extLst>
          </p:cNvPr>
          <p:cNvSpPr txBox="1"/>
          <p:nvPr/>
        </p:nvSpPr>
        <p:spPr bwMode="auto">
          <a:xfrm>
            <a:off x="2670772" y="3128274"/>
            <a:ext cx="58092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1872" name="TextBox 31871">
            <a:extLst>
              <a:ext uri="{FF2B5EF4-FFF2-40B4-BE49-F238E27FC236}">
                <a16:creationId xmlns:a16="http://schemas.microsoft.com/office/drawing/2014/main" id="{8264A747-4CEE-1B77-8A28-AC19CE5D9B28}"/>
              </a:ext>
            </a:extLst>
          </p:cNvPr>
          <p:cNvSpPr txBox="1"/>
          <p:nvPr/>
        </p:nvSpPr>
        <p:spPr bwMode="auto">
          <a:xfrm>
            <a:off x="2670772" y="3784047"/>
            <a:ext cx="58092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1873" name="TextBox 31872">
            <a:extLst>
              <a:ext uri="{FF2B5EF4-FFF2-40B4-BE49-F238E27FC236}">
                <a16:creationId xmlns:a16="http://schemas.microsoft.com/office/drawing/2014/main" id="{A0F3486E-A84B-48CD-CF26-C2F2C2897D38}"/>
              </a:ext>
            </a:extLst>
          </p:cNvPr>
          <p:cNvSpPr txBox="1"/>
          <p:nvPr/>
        </p:nvSpPr>
        <p:spPr bwMode="auto">
          <a:xfrm>
            <a:off x="2670772" y="4439820"/>
            <a:ext cx="58092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1874" name="TextBox 31873">
            <a:extLst>
              <a:ext uri="{FF2B5EF4-FFF2-40B4-BE49-F238E27FC236}">
                <a16:creationId xmlns:a16="http://schemas.microsoft.com/office/drawing/2014/main" id="{10001088-49E5-9989-6A02-BA75FF316897}"/>
              </a:ext>
            </a:extLst>
          </p:cNvPr>
          <p:cNvSpPr txBox="1"/>
          <p:nvPr/>
        </p:nvSpPr>
        <p:spPr bwMode="auto">
          <a:xfrm>
            <a:off x="2670772" y="5095592"/>
            <a:ext cx="58092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cxnSp>
        <p:nvCxnSpPr>
          <p:cNvPr id="31984" name="Straight Connector 31983">
            <a:extLst>
              <a:ext uri="{FF2B5EF4-FFF2-40B4-BE49-F238E27FC236}">
                <a16:creationId xmlns:a16="http://schemas.microsoft.com/office/drawing/2014/main" id="{2DE9836F-F454-9B36-2108-6F14BDA4561F}"/>
              </a:ext>
            </a:extLst>
          </p:cNvPr>
          <p:cNvCxnSpPr>
            <a:stCxn id="31864" idx="0"/>
          </p:cNvCxnSpPr>
          <p:nvPr/>
        </p:nvCxnSpPr>
        <p:spPr bwMode="auto">
          <a:xfrm flipV="1">
            <a:off x="7393575" y="2039815"/>
            <a:ext cx="0" cy="3264006"/>
          </a:xfrm>
          <a:prstGeom prst="line">
            <a:avLst/>
          </a:prstGeom>
          <a:noFill/>
          <a:ln w="28575" cap="flat" cmpd="sng" algn="ctr">
            <a:solidFill>
              <a:schemeClr val="bg1"/>
            </a:solidFill>
            <a:prstDash val="sysDot"/>
            <a:round/>
            <a:headEnd type="none" w="med" len="med"/>
            <a:tailEnd type="none" w="med" len="med"/>
          </a:ln>
          <a:effectLst/>
        </p:spPr>
      </p:cxnSp>
      <p:grpSp>
        <p:nvGrpSpPr>
          <p:cNvPr id="31998" name="Group 31997">
            <a:extLst>
              <a:ext uri="{FF2B5EF4-FFF2-40B4-BE49-F238E27FC236}">
                <a16:creationId xmlns:a16="http://schemas.microsoft.com/office/drawing/2014/main" id="{6FE5D511-D64C-2A01-8FD4-2A95E5B299F3}"/>
              </a:ext>
            </a:extLst>
          </p:cNvPr>
          <p:cNvGrpSpPr/>
          <p:nvPr/>
        </p:nvGrpSpPr>
        <p:grpSpPr>
          <a:xfrm>
            <a:off x="3260617" y="2007220"/>
            <a:ext cx="5852160" cy="1302462"/>
            <a:chOff x="3260617" y="2007220"/>
            <a:chExt cx="5852160" cy="1302462"/>
          </a:xfrm>
        </p:grpSpPr>
        <p:sp>
          <p:nvSpPr>
            <p:cNvPr id="31993" name="Freeform 31992">
              <a:extLst>
                <a:ext uri="{FF2B5EF4-FFF2-40B4-BE49-F238E27FC236}">
                  <a16:creationId xmlns:a16="http://schemas.microsoft.com/office/drawing/2014/main" id="{A33734EE-0803-FB42-B327-B336B1D8DA5A}"/>
                </a:ext>
              </a:extLst>
            </p:cNvPr>
            <p:cNvSpPr/>
            <p:nvPr/>
          </p:nvSpPr>
          <p:spPr bwMode="auto">
            <a:xfrm>
              <a:off x="6985124" y="3140183"/>
              <a:ext cx="2127653" cy="169499"/>
            </a:xfrm>
            <a:custGeom>
              <a:avLst/>
              <a:gdLst>
                <a:gd name="connsiteX0" fmla="*/ 2127653 w 2127653"/>
                <a:gd name="connsiteY0" fmla="*/ 169499 h 169499"/>
                <a:gd name="connsiteX1" fmla="*/ 1115122 w 2127653"/>
                <a:gd name="connsiteY1" fmla="*/ 169499 h 169499"/>
                <a:gd name="connsiteX2" fmla="*/ 1115122 w 2127653"/>
                <a:gd name="connsiteY2" fmla="*/ 147197 h 169499"/>
                <a:gd name="connsiteX3" fmla="*/ 740441 w 2127653"/>
                <a:gd name="connsiteY3" fmla="*/ 147197 h 169499"/>
                <a:gd name="connsiteX4" fmla="*/ 740441 w 2127653"/>
                <a:gd name="connsiteY4" fmla="*/ 129355 h 169499"/>
                <a:gd name="connsiteX5" fmla="*/ 642310 w 2127653"/>
                <a:gd name="connsiteY5" fmla="*/ 129355 h 169499"/>
                <a:gd name="connsiteX6" fmla="*/ 642310 w 2127653"/>
                <a:gd name="connsiteY6" fmla="*/ 102592 h 169499"/>
                <a:gd name="connsiteX7" fmla="*/ 463891 w 2127653"/>
                <a:gd name="connsiteY7" fmla="*/ 102592 h 169499"/>
                <a:gd name="connsiteX8" fmla="*/ 463891 w 2127653"/>
                <a:gd name="connsiteY8" fmla="*/ 35684 h 169499"/>
                <a:gd name="connsiteX9" fmla="*/ 370220 w 2127653"/>
                <a:gd name="connsiteY9" fmla="*/ 35684 h 169499"/>
                <a:gd name="connsiteX10" fmla="*/ 370220 w 2127653"/>
                <a:gd name="connsiteY10" fmla="*/ 0 h 169499"/>
                <a:gd name="connsiteX11" fmla="*/ 0 w 2127653"/>
                <a:gd name="connsiteY11" fmla="*/ 0 h 169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27653" h="169499">
                  <a:moveTo>
                    <a:pt x="2127653" y="169499"/>
                  </a:moveTo>
                  <a:lnTo>
                    <a:pt x="1115122" y="169499"/>
                  </a:lnTo>
                  <a:lnTo>
                    <a:pt x="1115122" y="147197"/>
                  </a:lnTo>
                  <a:lnTo>
                    <a:pt x="740441" y="147197"/>
                  </a:lnTo>
                  <a:lnTo>
                    <a:pt x="740441" y="129355"/>
                  </a:lnTo>
                  <a:lnTo>
                    <a:pt x="642310" y="129355"/>
                  </a:lnTo>
                  <a:lnTo>
                    <a:pt x="642310" y="102592"/>
                  </a:lnTo>
                  <a:lnTo>
                    <a:pt x="463891" y="102592"/>
                  </a:lnTo>
                  <a:lnTo>
                    <a:pt x="463891" y="35684"/>
                  </a:lnTo>
                  <a:lnTo>
                    <a:pt x="370220" y="35684"/>
                  </a:lnTo>
                  <a:lnTo>
                    <a:pt x="370220" y="0"/>
                  </a:lnTo>
                  <a:lnTo>
                    <a:pt x="0" y="0"/>
                  </a:lnTo>
                </a:path>
              </a:pathLst>
            </a:custGeom>
            <a:noFill/>
            <a:ln w="28575">
              <a:solidFill>
                <a:schemeClr val="accent3"/>
              </a:solidFill>
              <a:miter lim="800000"/>
              <a:headEnd/>
              <a:tailEnd/>
            </a:ln>
          </p:spPr>
          <p:txBody>
            <a:bodyPr rtlCol="0" anchor="ctr"/>
            <a:lstStyle/>
            <a:p>
              <a:pPr algn="ctr"/>
              <a:endParaRPr lang="en-US"/>
            </a:p>
          </p:txBody>
        </p:sp>
        <p:sp>
          <p:nvSpPr>
            <p:cNvPr id="31994" name="Freeform 31993">
              <a:extLst>
                <a:ext uri="{FF2B5EF4-FFF2-40B4-BE49-F238E27FC236}">
                  <a16:creationId xmlns:a16="http://schemas.microsoft.com/office/drawing/2014/main" id="{AE83F2C5-D6E0-7CD5-40AF-B8599A650666}"/>
                </a:ext>
              </a:extLst>
            </p:cNvPr>
            <p:cNvSpPr/>
            <p:nvPr/>
          </p:nvSpPr>
          <p:spPr bwMode="auto">
            <a:xfrm>
              <a:off x="3260617" y="2007220"/>
              <a:ext cx="1266778" cy="481732"/>
            </a:xfrm>
            <a:custGeom>
              <a:avLst/>
              <a:gdLst>
                <a:gd name="connsiteX0" fmla="*/ 0 w 1266778"/>
                <a:gd name="connsiteY0" fmla="*/ 0 h 481732"/>
                <a:gd name="connsiteX1" fmla="*/ 84749 w 1266778"/>
                <a:gd name="connsiteY1" fmla="*/ 0 h 481732"/>
                <a:gd name="connsiteX2" fmla="*/ 84749 w 1266778"/>
                <a:gd name="connsiteY2" fmla="*/ 17841 h 481732"/>
                <a:gd name="connsiteX3" fmla="*/ 173959 w 1266778"/>
                <a:gd name="connsiteY3" fmla="*/ 17841 h 481732"/>
                <a:gd name="connsiteX4" fmla="*/ 258708 w 1266778"/>
                <a:gd name="connsiteY4" fmla="*/ 17841 h 481732"/>
                <a:gd name="connsiteX5" fmla="*/ 258708 w 1266778"/>
                <a:gd name="connsiteY5" fmla="*/ 49065 h 481732"/>
                <a:gd name="connsiteX6" fmla="*/ 352378 w 1266778"/>
                <a:gd name="connsiteY6" fmla="*/ 49065 h 481732"/>
                <a:gd name="connsiteX7" fmla="*/ 352378 w 1266778"/>
                <a:gd name="connsiteY7" fmla="*/ 71367 h 481732"/>
                <a:gd name="connsiteX8" fmla="*/ 401443 w 1266778"/>
                <a:gd name="connsiteY8" fmla="*/ 71367 h 481732"/>
                <a:gd name="connsiteX9" fmla="*/ 401443 w 1266778"/>
                <a:gd name="connsiteY9" fmla="*/ 89209 h 481732"/>
                <a:gd name="connsiteX10" fmla="*/ 495114 w 1266778"/>
                <a:gd name="connsiteY10" fmla="*/ 89209 h 481732"/>
                <a:gd name="connsiteX11" fmla="*/ 495114 w 1266778"/>
                <a:gd name="connsiteY11" fmla="*/ 107051 h 481732"/>
                <a:gd name="connsiteX12" fmla="*/ 548640 w 1266778"/>
                <a:gd name="connsiteY12" fmla="*/ 107051 h 481732"/>
                <a:gd name="connsiteX13" fmla="*/ 548640 w 1266778"/>
                <a:gd name="connsiteY13" fmla="*/ 124893 h 481732"/>
                <a:gd name="connsiteX14" fmla="*/ 646770 w 1266778"/>
                <a:gd name="connsiteY14" fmla="*/ 124893 h 481732"/>
                <a:gd name="connsiteX15" fmla="*/ 646770 w 1266778"/>
                <a:gd name="connsiteY15" fmla="*/ 187340 h 481732"/>
                <a:gd name="connsiteX16" fmla="*/ 727059 w 1266778"/>
                <a:gd name="connsiteY16" fmla="*/ 187340 h 481732"/>
                <a:gd name="connsiteX17" fmla="*/ 727059 w 1266778"/>
                <a:gd name="connsiteY17" fmla="*/ 276550 h 481732"/>
                <a:gd name="connsiteX18" fmla="*/ 807348 w 1266778"/>
                <a:gd name="connsiteY18" fmla="*/ 276550 h 481732"/>
                <a:gd name="connsiteX19" fmla="*/ 807348 w 1266778"/>
                <a:gd name="connsiteY19" fmla="*/ 285471 h 481732"/>
                <a:gd name="connsiteX20" fmla="*/ 856413 w 1266778"/>
                <a:gd name="connsiteY20" fmla="*/ 285471 h 481732"/>
                <a:gd name="connsiteX21" fmla="*/ 856413 w 1266778"/>
                <a:gd name="connsiteY21" fmla="*/ 303313 h 481732"/>
                <a:gd name="connsiteX22" fmla="*/ 967925 w 1266778"/>
                <a:gd name="connsiteY22" fmla="*/ 303313 h 481732"/>
                <a:gd name="connsiteX23" fmla="*/ 967925 w 1266778"/>
                <a:gd name="connsiteY23" fmla="*/ 330076 h 481732"/>
                <a:gd name="connsiteX24" fmla="*/ 1061596 w 1266778"/>
                <a:gd name="connsiteY24" fmla="*/ 330076 h 481732"/>
                <a:gd name="connsiteX25" fmla="*/ 1061596 w 1266778"/>
                <a:gd name="connsiteY25" fmla="*/ 343457 h 481732"/>
                <a:gd name="connsiteX26" fmla="*/ 1119582 w 1266778"/>
                <a:gd name="connsiteY26" fmla="*/ 343457 h 481732"/>
                <a:gd name="connsiteX27" fmla="*/ 1119582 w 1266778"/>
                <a:gd name="connsiteY27" fmla="*/ 388062 h 481732"/>
                <a:gd name="connsiteX28" fmla="*/ 1266778 w 1266778"/>
                <a:gd name="connsiteY28" fmla="*/ 388062 h 481732"/>
                <a:gd name="connsiteX29" fmla="*/ 1266778 w 1266778"/>
                <a:gd name="connsiteY29" fmla="*/ 481732 h 481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266778" h="481732">
                  <a:moveTo>
                    <a:pt x="0" y="0"/>
                  </a:moveTo>
                  <a:lnTo>
                    <a:pt x="84749" y="0"/>
                  </a:lnTo>
                  <a:lnTo>
                    <a:pt x="84749" y="17841"/>
                  </a:lnTo>
                  <a:lnTo>
                    <a:pt x="173959" y="17841"/>
                  </a:lnTo>
                  <a:lnTo>
                    <a:pt x="258708" y="17841"/>
                  </a:lnTo>
                  <a:lnTo>
                    <a:pt x="258708" y="49065"/>
                  </a:lnTo>
                  <a:lnTo>
                    <a:pt x="352378" y="49065"/>
                  </a:lnTo>
                  <a:lnTo>
                    <a:pt x="352378" y="71367"/>
                  </a:lnTo>
                  <a:lnTo>
                    <a:pt x="401443" y="71367"/>
                  </a:lnTo>
                  <a:lnTo>
                    <a:pt x="401443" y="89209"/>
                  </a:lnTo>
                  <a:lnTo>
                    <a:pt x="495114" y="89209"/>
                  </a:lnTo>
                  <a:lnTo>
                    <a:pt x="495114" y="107051"/>
                  </a:lnTo>
                  <a:lnTo>
                    <a:pt x="548640" y="107051"/>
                  </a:lnTo>
                  <a:lnTo>
                    <a:pt x="548640" y="124893"/>
                  </a:lnTo>
                  <a:lnTo>
                    <a:pt x="646770" y="124893"/>
                  </a:lnTo>
                  <a:lnTo>
                    <a:pt x="646770" y="187340"/>
                  </a:lnTo>
                  <a:lnTo>
                    <a:pt x="727059" y="187340"/>
                  </a:lnTo>
                  <a:lnTo>
                    <a:pt x="727059" y="276550"/>
                  </a:lnTo>
                  <a:lnTo>
                    <a:pt x="807348" y="276550"/>
                  </a:lnTo>
                  <a:lnTo>
                    <a:pt x="807348" y="285471"/>
                  </a:lnTo>
                  <a:lnTo>
                    <a:pt x="856413" y="285471"/>
                  </a:lnTo>
                  <a:lnTo>
                    <a:pt x="856413" y="303313"/>
                  </a:lnTo>
                  <a:lnTo>
                    <a:pt x="967925" y="303313"/>
                  </a:lnTo>
                  <a:lnTo>
                    <a:pt x="967925" y="330076"/>
                  </a:lnTo>
                  <a:lnTo>
                    <a:pt x="1061596" y="330076"/>
                  </a:lnTo>
                  <a:lnTo>
                    <a:pt x="1061596" y="343457"/>
                  </a:lnTo>
                  <a:lnTo>
                    <a:pt x="1119582" y="343457"/>
                  </a:lnTo>
                  <a:lnTo>
                    <a:pt x="1119582" y="388062"/>
                  </a:lnTo>
                  <a:lnTo>
                    <a:pt x="1266778" y="388062"/>
                  </a:lnTo>
                  <a:lnTo>
                    <a:pt x="1266778" y="481732"/>
                  </a:lnTo>
                </a:path>
              </a:pathLst>
            </a:custGeom>
            <a:noFill/>
            <a:ln w="28575">
              <a:solidFill>
                <a:schemeClr val="accent3"/>
              </a:solidFill>
              <a:miter lim="800000"/>
              <a:headEnd/>
              <a:tailEnd/>
            </a:ln>
          </p:spPr>
          <p:txBody>
            <a:bodyPr rtlCol="0" anchor="ctr"/>
            <a:lstStyle/>
            <a:p>
              <a:pPr algn="ctr"/>
              <a:endParaRPr lang="en-US"/>
            </a:p>
          </p:txBody>
        </p:sp>
        <p:sp>
          <p:nvSpPr>
            <p:cNvPr id="31997" name="Freeform 31996">
              <a:extLst>
                <a:ext uri="{FF2B5EF4-FFF2-40B4-BE49-F238E27FC236}">
                  <a16:creationId xmlns:a16="http://schemas.microsoft.com/office/drawing/2014/main" id="{D381A176-1413-F618-54D6-A436194C2A36}"/>
                </a:ext>
              </a:extLst>
            </p:cNvPr>
            <p:cNvSpPr/>
            <p:nvPr/>
          </p:nvSpPr>
          <p:spPr bwMode="auto">
            <a:xfrm>
              <a:off x="4522935" y="2488952"/>
              <a:ext cx="2480031" cy="642310"/>
            </a:xfrm>
            <a:custGeom>
              <a:avLst/>
              <a:gdLst>
                <a:gd name="connsiteX0" fmla="*/ 0 w 2480031"/>
                <a:gd name="connsiteY0" fmla="*/ 0 h 642310"/>
                <a:gd name="connsiteX1" fmla="*/ 44605 w 2480031"/>
                <a:gd name="connsiteY1" fmla="*/ 0 h 642310"/>
                <a:gd name="connsiteX2" fmla="*/ 44605 w 2480031"/>
                <a:gd name="connsiteY2" fmla="*/ 0 h 642310"/>
                <a:gd name="connsiteX3" fmla="*/ 115972 w 2480031"/>
                <a:gd name="connsiteY3" fmla="*/ 0 h 642310"/>
                <a:gd name="connsiteX4" fmla="*/ 115972 w 2480031"/>
                <a:gd name="connsiteY4" fmla="*/ 66908 h 642310"/>
                <a:gd name="connsiteX5" fmla="*/ 191801 w 2480031"/>
                <a:gd name="connsiteY5" fmla="*/ 66908 h 642310"/>
                <a:gd name="connsiteX6" fmla="*/ 191801 w 2480031"/>
                <a:gd name="connsiteY6" fmla="*/ 120433 h 642310"/>
                <a:gd name="connsiteX7" fmla="*/ 388062 w 2480031"/>
                <a:gd name="connsiteY7" fmla="*/ 120433 h 642310"/>
                <a:gd name="connsiteX8" fmla="*/ 388062 w 2480031"/>
                <a:gd name="connsiteY8" fmla="*/ 142736 h 642310"/>
                <a:gd name="connsiteX9" fmla="*/ 454969 w 2480031"/>
                <a:gd name="connsiteY9" fmla="*/ 142736 h 642310"/>
                <a:gd name="connsiteX10" fmla="*/ 454969 w 2480031"/>
                <a:gd name="connsiteY10" fmla="*/ 160578 h 642310"/>
                <a:gd name="connsiteX11" fmla="*/ 606626 w 2480031"/>
                <a:gd name="connsiteY11" fmla="*/ 160578 h 642310"/>
                <a:gd name="connsiteX12" fmla="*/ 606626 w 2480031"/>
                <a:gd name="connsiteY12" fmla="*/ 196262 h 642310"/>
                <a:gd name="connsiteX13" fmla="*/ 722599 w 2480031"/>
                <a:gd name="connsiteY13" fmla="*/ 196262 h 642310"/>
                <a:gd name="connsiteX14" fmla="*/ 722599 w 2480031"/>
                <a:gd name="connsiteY14" fmla="*/ 196262 h 642310"/>
                <a:gd name="connsiteX15" fmla="*/ 722599 w 2480031"/>
                <a:gd name="connsiteY15" fmla="*/ 231946 h 642310"/>
                <a:gd name="connsiteX16" fmla="*/ 798427 w 2480031"/>
                <a:gd name="connsiteY16" fmla="*/ 231946 h 642310"/>
                <a:gd name="connsiteX17" fmla="*/ 798427 w 2480031"/>
                <a:gd name="connsiteY17" fmla="*/ 245327 h 642310"/>
                <a:gd name="connsiteX18" fmla="*/ 816269 w 2480031"/>
                <a:gd name="connsiteY18" fmla="*/ 245327 h 642310"/>
                <a:gd name="connsiteX19" fmla="*/ 816269 w 2480031"/>
                <a:gd name="connsiteY19" fmla="*/ 272090 h 642310"/>
                <a:gd name="connsiteX20" fmla="*/ 972386 w 2480031"/>
                <a:gd name="connsiteY20" fmla="*/ 272090 h 642310"/>
                <a:gd name="connsiteX21" fmla="*/ 972386 w 2480031"/>
                <a:gd name="connsiteY21" fmla="*/ 312234 h 642310"/>
                <a:gd name="connsiteX22" fmla="*/ 1289081 w 2480031"/>
                <a:gd name="connsiteY22" fmla="*/ 312234 h 642310"/>
                <a:gd name="connsiteX23" fmla="*/ 1289081 w 2480031"/>
                <a:gd name="connsiteY23" fmla="*/ 312234 h 642310"/>
                <a:gd name="connsiteX24" fmla="*/ 1311383 w 2480031"/>
                <a:gd name="connsiteY24" fmla="*/ 334536 h 642310"/>
                <a:gd name="connsiteX25" fmla="*/ 1405053 w 2480031"/>
                <a:gd name="connsiteY25" fmla="*/ 334536 h 642310"/>
                <a:gd name="connsiteX26" fmla="*/ 1405053 w 2480031"/>
                <a:gd name="connsiteY26" fmla="*/ 379142 h 642310"/>
                <a:gd name="connsiteX27" fmla="*/ 1503184 w 2480031"/>
                <a:gd name="connsiteY27" fmla="*/ 379142 h 642310"/>
                <a:gd name="connsiteX28" fmla="*/ 1503184 w 2480031"/>
                <a:gd name="connsiteY28" fmla="*/ 428207 h 642310"/>
                <a:gd name="connsiteX29" fmla="*/ 1503184 w 2480031"/>
                <a:gd name="connsiteY29" fmla="*/ 428207 h 642310"/>
                <a:gd name="connsiteX30" fmla="*/ 1561170 w 2480031"/>
                <a:gd name="connsiteY30" fmla="*/ 428207 h 642310"/>
                <a:gd name="connsiteX31" fmla="*/ 1668222 w 2480031"/>
                <a:gd name="connsiteY31" fmla="*/ 428207 h 642310"/>
                <a:gd name="connsiteX32" fmla="*/ 1668222 w 2480031"/>
                <a:gd name="connsiteY32" fmla="*/ 468351 h 642310"/>
                <a:gd name="connsiteX33" fmla="*/ 1748511 w 2480031"/>
                <a:gd name="connsiteY33" fmla="*/ 468351 h 642310"/>
                <a:gd name="connsiteX34" fmla="*/ 1748511 w 2480031"/>
                <a:gd name="connsiteY34" fmla="*/ 495114 h 642310"/>
                <a:gd name="connsiteX35" fmla="*/ 1935851 w 2480031"/>
                <a:gd name="connsiteY35" fmla="*/ 495114 h 642310"/>
                <a:gd name="connsiteX36" fmla="*/ 1935851 w 2480031"/>
                <a:gd name="connsiteY36" fmla="*/ 512956 h 642310"/>
                <a:gd name="connsiteX37" fmla="*/ 2007219 w 2480031"/>
                <a:gd name="connsiteY37" fmla="*/ 512956 h 642310"/>
                <a:gd name="connsiteX38" fmla="*/ 2007219 w 2480031"/>
                <a:gd name="connsiteY38" fmla="*/ 539719 h 642310"/>
                <a:gd name="connsiteX39" fmla="*/ 2212402 w 2480031"/>
                <a:gd name="connsiteY39" fmla="*/ 539719 h 642310"/>
                <a:gd name="connsiteX40" fmla="*/ 2212402 w 2480031"/>
                <a:gd name="connsiteY40" fmla="*/ 539719 h 642310"/>
                <a:gd name="connsiteX41" fmla="*/ 2239165 w 2480031"/>
                <a:gd name="connsiteY41" fmla="*/ 539719 h 642310"/>
                <a:gd name="connsiteX42" fmla="*/ 2239165 w 2480031"/>
                <a:gd name="connsiteY42" fmla="*/ 602166 h 642310"/>
                <a:gd name="connsiteX43" fmla="*/ 2261467 w 2480031"/>
                <a:gd name="connsiteY43" fmla="*/ 602166 h 642310"/>
                <a:gd name="connsiteX44" fmla="*/ 2261467 w 2480031"/>
                <a:gd name="connsiteY44" fmla="*/ 642310 h 642310"/>
                <a:gd name="connsiteX45" fmla="*/ 2480031 w 2480031"/>
                <a:gd name="connsiteY45" fmla="*/ 642310 h 642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480031" h="642310">
                  <a:moveTo>
                    <a:pt x="0" y="0"/>
                  </a:moveTo>
                  <a:lnTo>
                    <a:pt x="44605" y="0"/>
                  </a:lnTo>
                  <a:lnTo>
                    <a:pt x="44605" y="0"/>
                  </a:lnTo>
                  <a:lnTo>
                    <a:pt x="115972" y="0"/>
                  </a:lnTo>
                  <a:lnTo>
                    <a:pt x="115972" y="66908"/>
                  </a:lnTo>
                  <a:lnTo>
                    <a:pt x="191801" y="66908"/>
                  </a:lnTo>
                  <a:lnTo>
                    <a:pt x="191801" y="120433"/>
                  </a:lnTo>
                  <a:lnTo>
                    <a:pt x="388062" y="120433"/>
                  </a:lnTo>
                  <a:lnTo>
                    <a:pt x="388062" y="142736"/>
                  </a:lnTo>
                  <a:lnTo>
                    <a:pt x="454969" y="142736"/>
                  </a:lnTo>
                  <a:lnTo>
                    <a:pt x="454969" y="160578"/>
                  </a:lnTo>
                  <a:lnTo>
                    <a:pt x="606626" y="160578"/>
                  </a:lnTo>
                  <a:lnTo>
                    <a:pt x="606626" y="196262"/>
                  </a:lnTo>
                  <a:lnTo>
                    <a:pt x="722599" y="196262"/>
                  </a:lnTo>
                  <a:lnTo>
                    <a:pt x="722599" y="196262"/>
                  </a:lnTo>
                  <a:lnTo>
                    <a:pt x="722599" y="231946"/>
                  </a:lnTo>
                  <a:lnTo>
                    <a:pt x="798427" y="231946"/>
                  </a:lnTo>
                  <a:lnTo>
                    <a:pt x="798427" y="245327"/>
                  </a:lnTo>
                  <a:lnTo>
                    <a:pt x="816269" y="245327"/>
                  </a:lnTo>
                  <a:lnTo>
                    <a:pt x="816269" y="272090"/>
                  </a:lnTo>
                  <a:lnTo>
                    <a:pt x="972386" y="272090"/>
                  </a:lnTo>
                  <a:lnTo>
                    <a:pt x="972386" y="312234"/>
                  </a:lnTo>
                  <a:lnTo>
                    <a:pt x="1289081" y="312234"/>
                  </a:lnTo>
                  <a:lnTo>
                    <a:pt x="1289081" y="312234"/>
                  </a:lnTo>
                  <a:lnTo>
                    <a:pt x="1311383" y="334536"/>
                  </a:lnTo>
                  <a:lnTo>
                    <a:pt x="1405053" y="334536"/>
                  </a:lnTo>
                  <a:lnTo>
                    <a:pt x="1405053" y="379142"/>
                  </a:lnTo>
                  <a:lnTo>
                    <a:pt x="1503184" y="379142"/>
                  </a:lnTo>
                  <a:lnTo>
                    <a:pt x="1503184" y="428207"/>
                  </a:lnTo>
                  <a:lnTo>
                    <a:pt x="1503184" y="428207"/>
                  </a:lnTo>
                  <a:lnTo>
                    <a:pt x="1561170" y="428207"/>
                  </a:lnTo>
                  <a:lnTo>
                    <a:pt x="1668222" y="428207"/>
                  </a:lnTo>
                  <a:lnTo>
                    <a:pt x="1668222" y="468351"/>
                  </a:lnTo>
                  <a:lnTo>
                    <a:pt x="1748511" y="468351"/>
                  </a:lnTo>
                  <a:lnTo>
                    <a:pt x="1748511" y="495114"/>
                  </a:lnTo>
                  <a:lnTo>
                    <a:pt x="1935851" y="495114"/>
                  </a:lnTo>
                  <a:lnTo>
                    <a:pt x="1935851" y="512956"/>
                  </a:lnTo>
                  <a:lnTo>
                    <a:pt x="2007219" y="512956"/>
                  </a:lnTo>
                  <a:lnTo>
                    <a:pt x="2007219" y="539719"/>
                  </a:lnTo>
                  <a:lnTo>
                    <a:pt x="2212402" y="539719"/>
                  </a:lnTo>
                  <a:lnTo>
                    <a:pt x="2212402" y="539719"/>
                  </a:lnTo>
                  <a:lnTo>
                    <a:pt x="2239165" y="539719"/>
                  </a:lnTo>
                  <a:lnTo>
                    <a:pt x="2239165" y="602166"/>
                  </a:lnTo>
                  <a:lnTo>
                    <a:pt x="2261467" y="602166"/>
                  </a:lnTo>
                  <a:lnTo>
                    <a:pt x="2261467" y="642310"/>
                  </a:lnTo>
                  <a:lnTo>
                    <a:pt x="2480031" y="642310"/>
                  </a:lnTo>
                </a:path>
              </a:pathLst>
            </a:custGeom>
            <a:noFill/>
            <a:ln w="28575">
              <a:solidFill>
                <a:schemeClr val="accent3"/>
              </a:solidFill>
              <a:miter lim="800000"/>
              <a:headEnd/>
              <a:tailEnd/>
            </a:ln>
          </p:spPr>
          <p:txBody>
            <a:bodyPr rtlCol="0" anchor="ctr"/>
            <a:lstStyle/>
            <a:p>
              <a:pPr algn="ctr"/>
              <a:endParaRPr lang="en-US"/>
            </a:p>
          </p:txBody>
        </p:sp>
      </p:grpSp>
      <p:grpSp>
        <p:nvGrpSpPr>
          <p:cNvPr id="31992" name="Group 31991">
            <a:extLst>
              <a:ext uri="{FF2B5EF4-FFF2-40B4-BE49-F238E27FC236}">
                <a16:creationId xmlns:a16="http://schemas.microsoft.com/office/drawing/2014/main" id="{3820DCC7-53AD-5016-C89E-AE96C5A9DB9A}"/>
              </a:ext>
            </a:extLst>
          </p:cNvPr>
          <p:cNvGrpSpPr/>
          <p:nvPr/>
        </p:nvGrpSpPr>
        <p:grpSpPr>
          <a:xfrm>
            <a:off x="3269538" y="1993838"/>
            <a:ext cx="5611293" cy="1057136"/>
            <a:chOff x="3269538" y="1993838"/>
            <a:chExt cx="5611293" cy="1057136"/>
          </a:xfrm>
        </p:grpSpPr>
        <p:sp>
          <p:nvSpPr>
            <p:cNvPr id="31985" name="Freeform 31984">
              <a:extLst>
                <a:ext uri="{FF2B5EF4-FFF2-40B4-BE49-F238E27FC236}">
                  <a16:creationId xmlns:a16="http://schemas.microsoft.com/office/drawing/2014/main" id="{40F24938-3326-1AB6-0CA0-DA04E2833FA9}"/>
                </a:ext>
              </a:extLst>
            </p:cNvPr>
            <p:cNvSpPr/>
            <p:nvPr/>
          </p:nvSpPr>
          <p:spPr bwMode="auto">
            <a:xfrm>
              <a:off x="7417791" y="2769963"/>
              <a:ext cx="1463040" cy="281011"/>
            </a:xfrm>
            <a:custGeom>
              <a:avLst/>
              <a:gdLst>
                <a:gd name="connsiteX0" fmla="*/ 1463040 w 1463040"/>
                <a:gd name="connsiteY0" fmla="*/ 281011 h 281011"/>
                <a:gd name="connsiteX1" fmla="*/ 789507 w 1463040"/>
                <a:gd name="connsiteY1" fmla="*/ 281011 h 281011"/>
                <a:gd name="connsiteX2" fmla="*/ 789507 w 1463040"/>
                <a:gd name="connsiteY2" fmla="*/ 236406 h 281011"/>
                <a:gd name="connsiteX3" fmla="*/ 718139 w 1463040"/>
                <a:gd name="connsiteY3" fmla="*/ 236406 h 281011"/>
                <a:gd name="connsiteX4" fmla="*/ 718139 w 1463040"/>
                <a:gd name="connsiteY4" fmla="*/ 120433 h 281011"/>
                <a:gd name="connsiteX5" fmla="*/ 642310 w 1463040"/>
                <a:gd name="connsiteY5" fmla="*/ 120433 h 281011"/>
                <a:gd name="connsiteX6" fmla="*/ 642310 w 1463040"/>
                <a:gd name="connsiteY6" fmla="*/ 98131 h 281011"/>
                <a:gd name="connsiteX7" fmla="*/ 307774 w 1463040"/>
                <a:gd name="connsiteY7" fmla="*/ 98131 h 281011"/>
                <a:gd name="connsiteX8" fmla="*/ 307774 w 1463040"/>
                <a:gd name="connsiteY8" fmla="*/ 66907 h 281011"/>
                <a:gd name="connsiteX9" fmla="*/ 147196 w 1463040"/>
                <a:gd name="connsiteY9" fmla="*/ 66907 h 281011"/>
                <a:gd name="connsiteX10" fmla="*/ 147196 w 1463040"/>
                <a:gd name="connsiteY10" fmla="*/ 49065 h 281011"/>
                <a:gd name="connsiteX11" fmla="*/ 75829 w 1463040"/>
                <a:gd name="connsiteY11" fmla="*/ 49065 h 281011"/>
                <a:gd name="connsiteX12" fmla="*/ 75829 w 1463040"/>
                <a:gd name="connsiteY12" fmla="*/ 49065 h 281011"/>
                <a:gd name="connsiteX13" fmla="*/ 75829 w 1463040"/>
                <a:gd name="connsiteY13" fmla="*/ 0 h 281011"/>
                <a:gd name="connsiteX14" fmla="*/ 0 w 1463040"/>
                <a:gd name="connsiteY14" fmla="*/ 0 h 281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3040" h="281011">
                  <a:moveTo>
                    <a:pt x="1463040" y="281011"/>
                  </a:moveTo>
                  <a:lnTo>
                    <a:pt x="789507" y="281011"/>
                  </a:lnTo>
                  <a:lnTo>
                    <a:pt x="789507" y="236406"/>
                  </a:lnTo>
                  <a:lnTo>
                    <a:pt x="718139" y="236406"/>
                  </a:lnTo>
                  <a:lnTo>
                    <a:pt x="718139" y="120433"/>
                  </a:lnTo>
                  <a:lnTo>
                    <a:pt x="642310" y="120433"/>
                  </a:lnTo>
                  <a:lnTo>
                    <a:pt x="642310" y="98131"/>
                  </a:lnTo>
                  <a:lnTo>
                    <a:pt x="307774" y="98131"/>
                  </a:lnTo>
                  <a:lnTo>
                    <a:pt x="307774" y="66907"/>
                  </a:lnTo>
                  <a:lnTo>
                    <a:pt x="147196" y="66907"/>
                  </a:lnTo>
                  <a:lnTo>
                    <a:pt x="147196" y="49065"/>
                  </a:lnTo>
                  <a:lnTo>
                    <a:pt x="75829" y="49065"/>
                  </a:lnTo>
                  <a:lnTo>
                    <a:pt x="75829" y="49065"/>
                  </a:lnTo>
                  <a:lnTo>
                    <a:pt x="75829" y="0"/>
                  </a:lnTo>
                  <a:lnTo>
                    <a:pt x="0" y="0"/>
                  </a:lnTo>
                </a:path>
              </a:pathLst>
            </a:custGeom>
            <a:noFill/>
            <a:ln w="28575">
              <a:solidFill>
                <a:schemeClr val="accent1"/>
              </a:solidFill>
              <a:miter lim="800000"/>
              <a:headEnd/>
              <a:tailEnd/>
            </a:ln>
          </p:spPr>
          <p:txBody>
            <a:bodyPr rtlCol="0" anchor="ctr"/>
            <a:lstStyle/>
            <a:p>
              <a:pPr algn="ctr"/>
              <a:endParaRPr lang="en-US"/>
            </a:p>
          </p:txBody>
        </p:sp>
        <p:sp>
          <p:nvSpPr>
            <p:cNvPr id="31987" name="Freeform 31986">
              <a:extLst>
                <a:ext uri="{FF2B5EF4-FFF2-40B4-BE49-F238E27FC236}">
                  <a16:creationId xmlns:a16="http://schemas.microsoft.com/office/drawing/2014/main" id="{E20C3DBA-3816-4002-57FC-CA45869149D9}"/>
                </a:ext>
              </a:extLst>
            </p:cNvPr>
            <p:cNvSpPr/>
            <p:nvPr/>
          </p:nvSpPr>
          <p:spPr bwMode="auto">
            <a:xfrm>
              <a:off x="3269538" y="1993838"/>
              <a:ext cx="883176" cy="187341"/>
            </a:xfrm>
            <a:custGeom>
              <a:avLst/>
              <a:gdLst>
                <a:gd name="connsiteX0" fmla="*/ 0 w 883176"/>
                <a:gd name="connsiteY0" fmla="*/ 0 h 187341"/>
                <a:gd name="connsiteX1" fmla="*/ 325615 w 883176"/>
                <a:gd name="connsiteY1" fmla="*/ 0 h 187341"/>
                <a:gd name="connsiteX2" fmla="*/ 325615 w 883176"/>
                <a:gd name="connsiteY2" fmla="*/ 31223 h 187341"/>
                <a:gd name="connsiteX3" fmla="*/ 437127 w 883176"/>
                <a:gd name="connsiteY3" fmla="*/ 31223 h 187341"/>
                <a:gd name="connsiteX4" fmla="*/ 437127 w 883176"/>
                <a:gd name="connsiteY4" fmla="*/ 62447 h 187341"/>
                <a:gd name="connsiteX5" fmla="*/ 548640 w 883176"/>
                <a:gd name="connsiteY5" fmla="*/ 62447 h 187341"/>
                <a:gd name="connsiteX6" fmla="*/ 548640 w 883176"/>
                <a:gd name="connsiteY6" fmla="*/ 93670 h 187341"/>
                <a:gd name="connsiteX7" fmla="*/ 660152 w 883176"/>
                <a:gd name="connsiteY7" fmla="*/ 93670 h 187341"/>
                <a:gd name="connsiteX8" fmla="*/ 660152 w 883176"/>
                <a:gd name="connsiteY8" fmla="*/ 124894 h 187341"/>
                <a:gd name="connsiteX9" fmla="*/ 735980 w 883176"/>
                <a:gd name="connsiteY9" fmla="*/ 124894 h 187341"/>
                <a:gd name="connsiteX10" fmla="*/ 735980 w 883176"/>
                <a:gd name="connsiteY10" fmla="*/ 165038 h 187341"/>
                <a:gd name="connsiteX11" fmla="*/ 798427 w 883176"/>
                <a:gd name="connsiteY11" fmla="*/ 165038 h 187341"/>
                <a:gd name="connsiteX12" fmla="*/ 798427 w 883176"/>
                <a:gd name="connsiteY12" fmla="*/ 187341 h 187341"/>
                <a:gd name="connsiteX13" fmla="*/ 883176 w 883176"/>
                <a:gd name="connsiteY13" fmla="*/ 187341 h 187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3176" h="187341">
                  <a:moveTo>
                    <a:pt x="0" y="0"/>
                  </a:moveTo>
                  <a:lnTo>
                    <a:pt x="325615" y="0"/>
                  </a:lnTo>
                  <a:lnTo>
                    <a:pt x="325615" y="31223"/>
                  </a:lnTo>
                  <a:lnTo>
                    <a:pt x="437127" y="31223"/>
                  </a:lnTo>
                  <a:lnTo>
                    <a:pt x="437127" y="62447"/>
                  </a:lnTo>
                  <a:lnTo>
                    <a:pt x="548640" y="62447"/>
                  </a:lnTo>
                  <a:lnTo>
                    <a:pt x="548640" y="93670"/>
                  </a:lnTo>
                  <a:lnTo>
                    <a:pt x="660152" y="93670"/>
                  </a:lnTo>
                  <a:lnTo>
                    <a:pt x="660152" y="124894"/>
                  </a:lnTo>
                  <a:lnTo>
                    <a:pt x="735980" y="124894"/>
                  </a:lnTo>
                  <a:lnTo>
                    <a:pt x="735980" y="165038"/>
                  </a:lnTo>
                  <a:lnTo>
                    <a:pt x="798427" y="165038"/>
                  </a:lnTo>
                  <a:lnTo>
                    <a:pt x="798427" y="187341"/>
                  </a:lnTo>
                  <a:lnTo>
                    <a:pt x="883176" y="187341"/>
                  </a:lnTo>
                </a:path>
              </a:pathLst>
            </a:custGeom>
            <a:noFill/>
            <a:ln w="28575">
              <a:solidFill>
                <a:schemeClr val="accent1"/>
              </a:solidFill>
              <a:miter lim="800000"/>
              <a:headEnd/>
              <a:tailEnd/>
            </a:ln>
          </p:spPr>
          <p:txBody>
            <a:bodyPr rtlCol="0" anchor="ctr"/>
            <a:lstStyle/>
            <a:p>
              <a:pPr algn="ctr"/>
              <a:endParaRPr lang="en-US"/>
            </a:p>
          </p:txBody>
        </p:sp>
        <p:sp>
          <p:nvSpPr>
            <p:cNvPr id="31988" name="Freeform 31987">
              <a:extLst>
                <a:ext uri="{FF2B5EF4-FFF2-40B4-BE49-F238E27FC236}">
                  <a16:creationId xmlns:a16="http://schemas.microsoft.com/office/drawing/2014/main" id="{8282C3B3-2892-8030-B088-6818F69DAB3F}"/>
                </a:ext>
              </a:extLst>
            </p:cNvPr>
            <p:cNvSpPr/>
            <p:nvPr/>
          </p:nvSpPr>
          <p:spPr bwMode="auto">
            <a:xfrm>
              <a:off x="4143793" y="2194560"/>
              <a:ext cx="981307" cy="191801"/>
            </a:xfrm>
            <a:custGeom>
              <a:avLst/>
              <a:gdLst>
                <a:gd name="connsiteX0" fmla="*/ 0 w 981307"/>
                <a:gd name="connsiteY0" fmla="*/ 0 h 191801"/>
                <a:gd name="connsiteX1" fmla="*/ 89210 w 981307"/>
                <a:gd name="connsiteY1" fmla="*/ 0 h 191801"/>
                <a:gd name="connsiteX2" fmla="*/ 89210 w 981307"/>
                <a:gd name="connsiteY2" fmla="*/ 22302 h 191801"/>
                <a:gd name="connsiteX3" fmla="*/ 196262 w 981307"/>
                <a:gd name="connsiteY3" fmla="*/ 22302 h 191801"/>
                <a:gd name="connsiteX4" fmla="*/ 196262 w 981307"/>
                <a:gd name="connsiteY4" fmla="*/ 40144 h 191801"/>
                <a:gd name="connsiteX5" fmla="*/ 401444 w 981307"/>
                <a:gd name="connsiteY5" fmla="*/ 40144 h 191801"/>
                <a:gd name="connsiteX6" fmla="*/ 401444 w 981307"/>
                <a:gd name="connsiteY6" fmla="*/ 80289 h 191801"/>
                <a:gd name="connsiteX7" fmla="*/ 428207 w 981307"/>
                <a:gd name="connsiteY7" fmla="*/ 80289 h 191801"/>
                <a:gd name="connsiteX8" fmla="*/ 428207 w 981307"/>
                <a:gd name="connsiteY8" fmla="*/ 98131 h 191801"/>
                <a:gd name="connsiteX9" fmla="*/ 553101 w 981307"/>
                <a:gd name="connsiteY9" fmla="*/ 98131 h 191801"/>
                <a:gd name="connsiteX10" fmla="*/ 553101 w 981307"/>
                <a:gd name="connsiteY10" fmla="*/ 115973 h 191801"/>
                <a:gd name="connsiteX11" fmla="*/ 620008 w 981307"/>
                <a:gd name="connsiteY11" fmla="*/ 115973 h 191801"/>
                <a:gd name="connsiteX12" fmla="*/ 620008 w 981307"/>
                <a:gd name="connsiteY12" fmla="*/ 133815 h 191801"/>
                <a:gd name="connsiteX13" fmla="*/ 713678 w 981307"/>
                <a:gd name="connsiteY13" fmla="*/ 133815 h 191801"/>
                <a:gd name="connsiteX14" fmla="*/ 713678 w 981307"/>
                <a:gd name="connsiteY14" fmla="*/ 147196 h 191801"/>
                <a:gd name="connsiteX15" fmla="*/ 798427 w 981307"/>
                <a:gd name="connsiteY15" fmla="*/ 147196 h 191801"/>
                <a:gd name="connsiteX16" fmla="*/ 798427 w 981307"/>
                <a:gd name="connsiteY16" fmla="*/ 165038 h 191801"/>
                <a:gd name="connsiteX17" fmla="*/ 901019 w 981307"/>
                <a:gd name="connsiteY17" fmla="*/ 165038 h 191801"/>
                <a:gd name="connsiteX18" fmla="*/ 901019 w 981307"/>
                <a:gd name="connsiteY18" fmla="*/ 191801 h 191801"/>
                <a:gd name="connsiteX19" fmla="*/ 981307 w 981307"/>
                <a:gd name="connsiteY19" fmla="*/ 191801 h 191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81307" h="191801">
                  <a:moveTo>
                    <a:pt x="0" y="0"/>
                  </a:moveTo>
                  <a:lnTo>
                    <a:pt x="89210" y="0"/>
                  </a:lnTo>
                  <a:lnTo>
                    <a:pt x="89210" y="22302"/>
                  </a:lnTo>
                  <a:lnTo>
                    <a:pt x="196262" y="22302"/>
                  </a:lnTo>
                  <a:lnTo>
                    <a:pt x="196262" y="40144"/>
                  </a:lnTo>
                  <a:lnTo>
                    <a:pt x="401444" y="40144"/>
                  </a:lnTo>
                  <a:lnTo>
                    <a:pt x="401444" y="80289"/>
                  </a:lnTo>
                  <a:lnTo>
                    <a:pt x="428207" y="80289"/>
                  </a:lnTo>
                  <a:lnTo>
                    <a:pt x="428207" y="98131"/>
                  </a:lnTo>
                  <a:lnTo>
                    <a:pt x="553101" y="98131"/>
                  </a:lnTo>
                  <a:lnTo>
                    <a:pt x="553101" y="115973"/>
                  </a:lnTo>
                  <a:lnTo>
                    <a:pt x="620008" y="115973"/>
                  </a:lnTo>
                  <a:lnTo>
                    <a:pt x="620008" y="133815"/>
                  </a:lnTo>
                  <a:lnTo>
                    <a:pt x="713678" y="133815"/>
                  </a:lnTo>
                  <a:lnTo>
                    <a:pt x="713678" y="147196"/>
                  </a:lnTo>
                  <a:lnTo>
                    <a:pt x="798427" y="147196"/>
                  </a:lnTo>
                  <a:lnTo>
                    <a:pt x="798427" y="165038"/>
                  </a:lnTo>
                  <a:lnTo>
                    <a:pt x="901019" y="165038"/>
                  </a:lnTo>
                  <a:lnTo>
                    <a:pt x="901019" y="191801"/>
                  </a:lnTo>
                  <a:lnTo>
                    <a:pt x="981307" y="191801"/>
                  </a:lnTo>
                </a:path>
              </a:pathLst>
            </a:custGeom>
            <a:noFill/>
            <a:ln w="28575">
              <a:solidFill>
                <a:schemeClr val="accent1"/>
              </a:solidFill>
              <a:miter lim="800000"/>
              <a:headEnd/>
              <a:tailEnd/>
            </a:ln>
          </p:spPr>
          <p:txBody>
            <a:bodyPr rtlCol="0" anchor="ctr"/>
            <a:lstStyle/>
            <a:p>
              <a:pPr algn="ctr"/>
              <a:endParaRPr lang="en-US"/>
            </a:p>
          </p:txBody>
        </p:sp>
        <p:sp>
          <p:nvSpPr>
            <p:cNvPr id="31989" name="Freeform 31988">
              <a:extLst>
                <a:ext uri="{FF2B5EF4-FFF2-40B4-BE49-F238E27FC236}">
                  <a16:creationId xmlns:a16="http://schemas.microsoft.com/office/drawing/2014/main" id="{FE9D8456-F8C4-CDED-66BC-434F29E3EDAC}"/>
                </a:ext>
              </a:extLst>
            </p:cNvPr>
            <p:cNvSpPr/>
            <p:nvPr/>
          </p:nvSpPr>
          <p:spPr bwMode="auto">
            <a:xfrm>
              <a:off x="5116180" y="2399742"/>
              <a:ext cx="579863" cy="80289"/>
            </a:xfrm>
            <a:custGeom>
              <a:avLst/>
              <a:gdLst>
                <a:gd name="connsiteX0" fmla="*/ 0 w 579863"/>
                <a:gd name="connsiteY0" fmla="*/ 0 h 80289"/>
                <a:gd name="connsiteX1" fmla="*/ 71367 w 579863"/>
                <a:gd name="connsiteY1" fmla="*/ 0 h 80289"/>
                <a:gd name="connsiteX2" fmla="*/ 71367 w 579863"/>
                <a:gd name="connsiteY2" fmla="*/ 17842 h 80289"/>
                <a:gd name="connsiteX3" fmla="*/ 187340 w 579863"/>
                <a:gd name="connsiteY3" fmla="*/ 17842 h 80289"/>
                <a:gd name="connsiteX4" fmla="*/ 187340 w 579863"/>
                <a:gd name="connsiteY4" fmla="*/ 40145 h 80289"/>
                <a:gd name="connsiteX5" fmla="*/ 245326 w 579863"/>
                <a:gd name="connsiteY5" fmla="*/ 40145 h 80289"/>
                <a:gd name="connsiteX6" fmla="*/ 245326 w 579863"/>
                <a:gd name="connsiteY6" fmla="*/ 66908 h 80289"/>
                <a:gd name="connsiteX7" fmla="*/ 388062 w 579863"/>
                <a:gd name="connsiteY7" fmla="*/ 66908 h 80289"/>
                <a:gd name="connsiteX8" fmla="*/ 388062 w 579863"/>
                <a:gd name="connsiteY8" fmla="*/ 80289 h 80289"/>
                <a:gd name="connsiteX9" fmla="*/ 579863 w 579863"/>
                <a:gd name="connsiteY9" fmla="*/ 80289 h 80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9863" h="80289">
                  <a:moveTo>
                    <a:pt x="0" y="0"/>
                  </a:moveTo>
                  <a:lnTo>
                    <a:pt x="71367" y="0"/>
                  </a:lnTo>
                  <a:lnTo>
                    <a:pt x="71367" y="17842"/>
                  </a:lnTo>
                  <a:lnTo>
                    <a:pt x="187340" y="17842"/>
                  </a:lnTo>
                  <a:lnTo>
                    <a:pt x="187340" y="40145"/>
                  </a:lnTo>
                  <a:lnTo>
                    <a:pt x="245326" y="40145"/>
                  </a:lnTo>
                  <a:lnTo>
                    <a:pt x="245326" y="66908"/>
                  </a:lnTo>
                  <a:lnTo>
                    <a:pt x="388062" y="66908"/>
                  </a:lnTo>
                  <a:lnTo>
                    <a:pt x="388062" y="80289"/>
                  </a:lnTo>
                  <a:lnTo>
                    <a:pt x="579863" y="80289"/>
                  </a:lnTo>
                </a:path>
              </a:pathLst>
            </a:custGeom>
            <a:noFill/>
            <a:ln w="28575">
              <a:solidFill>
                <a:schemeClr val="accent1"/>
              </a:solidFill>
              <a:miter lim="800000"/>
              <a:headEnd/>
              <a:tailEnd/>
            </a:ln>
          </p:spPr>
          <p:txBody>
            <a:bodyPr rtlCol="0" anchor="ctr"/>
            <a:lstStyle/>
            <a:p>
              <a:pPr algn="ctr"/>
              <a:endParaRPr lang="en-US" dirty="0"/>
            </a:p>
          </p:txBody>
        </p:sp>
        <p:sp>
          <p:nvSpPr>
            <p:cNvPr id="31991" name="Freeform 31990">
              <a:extLst>
                <a:ext uri="{FF2B5EF4-FFF2-40B4-BE49-F238E27FC236}">
                  <a16:creationId xmlns:a16="http://schemas.microsoft.com/office/drawing/2014/main" id="{D3D36207-C6BF-FBF5-AC9B-CA3F47808298}"/>
                </a:ext>
              </a:extLst>
            </p:cNvPr>
            <p:cNvSpPr/>
            <p:nvPr/>
          </p:nvSpPr>
          <p:spPr bwMode="auto">
            <a:xfrm>
              <a:off x="7217069" y="2765501"/>
              <a:ext cx="231946" cy="0"/>
            </a:xfrm>
            <a:custGeom>
              <a:avLst/>
              <a:gdLst>
                <a:gd name="connsiteX0" fmla="*/ 0 w 231946"/>
                <a:gd name="connsiteY0" fmla="*/ 0 h 0"/>
                <a:gd name="connsiteX1" fmla="*/ 231946 w 231946"/>
                <a:gd name="connsiteY1" fmla="*/ 0 h 0"/>
              </a:gdLst>
              <a:ahLst/>
              <a:cxnLst>
                <a:cxn ang="0">
                  <a:pos x="connsiteX0" y="connsiteY0"/>
                </a:cxn>
                <a:cxn ang="0">
                  <a:pos x="connsiteX1" y="connsiteY1"/>
                </a:cxn>
              </a:cxnLst>
              <a:rect l="l" t="t" r="r" b="b"/>
              <a:pathLst>
                <a:path w="231946">
                  <a:moveTo>
                    <a:pt x="0" y="0"/>
                  </a:moveTo>
                  <a:lnTo>
                    <a:pt x="231946" y="0"/>
                  </a:lnTo>
                </a:path>
              </a:pathLst>
            </a:custGeom>
            <a:noFill/>
            <a:ln w="28575">
              <a:solidFill>
                <a:schemeClr val="accent1"/>
              </a:solidFill>
              <a:miter lim="800000"/>
              <a:headEnd/>
              <a:tailEnd/>
            </a:ln>
          </p:spPr>
          <p:txBody>
            <a:bodyPr rtlCol="0" anchor="ctr"/>
            <a:lstStyle/>
            <a:p>
              <a:pPr algn="ctr"/>
              <a:endParaRPr lang="en-US"/>
            </a:p>
          </p:txBody>
        </p:sp>
        <p:sp>
          <p:nvSpPr>
            <p:cNvPr id="31990" name="Freeform 31989">
              <a:extLst>
                <a:ext uri="{FF2B5EF4-FFF2-40B4-BE49-F238E27FC236}">
                  <a16:creationId xmlns:a16="http://schemas.microsoft.com/office/drawing/2014/main" id="{BF0B4919-34E4-DDA6-8D98-6150E1EBC19E}"/>
                </a:ext>
              </a:extLst>
            </p:cNvPr>
            <p:cNvSpPr/>
            <p:nvPr/>
          </p:nvSpPr>
          <p:spPr bwMode="auto">
            <a:xfrm>
              <a:off x="5687122" y="2493413"/>
              <a:ext cx="1561171" cy="254247"/>
            </a:xfrm>
            <a:custGeom>
              <a:avLst/>
              <a:gdLst>
                <a:gd name="connsiteX0" fmla="*/ 0 w 1561171"/>
                <a:gd name="connsiteY0" fmla="*/ 0 h 254247"/>
                <a:gd name="connsiteX1" fmla="*/ 138275 w 1561171"/>
                <a:gd name="connsiteY1" fmla="*/ 0 h 254247"/>
                <a:gd name="connsiteX2" fmla="*/ 138275 w 1561171"/>
                <a:gd name="connsiteY2" fmla="*/ 31223 h 254247"/>
                <a:gd name="connsiteX3" fmla="*/ 205182 w 1561171"/>
                <a:gd name="connsiteY3" fmla="*/ 31223 h 254247"/>
                <a:gd name="connsiteX4" fmla="*/ 205182 w 1561171"/>
                <a:gd name="connsiteY4" fmla="*/ 44605 h 254247"/>
                <a:gd name="connsiteX5" fmla="*/ 316695 w 1561171"/>
                <a:gd name="connsiteY5" fmla="*/ 44605 h 254247"/>
                <a:gd name="connsiteX6" fmla="*/ 316695 w 1561171"/>
                <a:gd name="connsiteY6" fmla="*/ 66907 h 254247"/>
                <a:gd name="connsiteX7" fmla="*/ 379141 w 1561171"/>
                <a:gd name="connsiteY7" fmla="*/ 66907 h 254247"/>
                <a:gd name="connsiteX8" fmla="*/ 379141 w 1561171"/>
                <a:gd name="connsiteY8" fmla="*/ 84749 h 254247"/>
                <a:gd name="connsiteX9" fmla="*/ 477272 w 1561171"/>
                <a:gd name="connsiteY9" fmla="*/ 84749 h 254247"/>
                <a:gd name="connsiteX10" fmla="*/ 477272 w 1561171"/>
                <a:gd name="connsiteY10" fmla="*/ 120433 h 254247"/>
                <a:gd name="connsiteX11" fmla="*/ 704757 w 1561171"/>
                <a:gd name="connsiteY11" fmla="*/ 120433 h 254247"/>
                <a:gd name="connsiteX12" fmla="*/ 704757 w 1561171"/>
                <a:gd name="connsiteY12" fmla="*/ 142735 h 254247"/>
                <a:gd name="connsiteX13" fmla="*/ 793967 w 1561171"/>
                <a:gd name="connsiteY13" fmla="*/ 142735 h 254247"/>
                <a:gd name="connsiteX14" fmla="*/ 793967 w 1561171"/>
                <a:gd name="connsiteY14" fmla="*/ 160577 h 254247"/>
                <a:gd name="connsiteX15" fmla="*/ 990228 w 1561171"/>
                <a:gd name="connsiteY15" fmla="*/ 160577 h 254247"/>
                <a:gd name="connsiteX16" fmla="*/ 990228 w 1561171"/>
                <a:gd name="connsiteY16" fmla="*/ 200722 h 254247"/>
                <a:gd name="connsiteX17" fmla="*/ 1061596 w 1561171"/>
                <a:gd name="connsiteY17" fmla="*/ 200722 h 254247"/>
                <a:gd name="connsiteX18" fmla="*/ 1061596 w 1561171"/>
                <a:gd name="connsiteY18" fmla="*/ 240866 h 254247"/>
                <a:gd name="connsiteX19" fmla="*/ 1280160 w 1561171"/>
                <a:gd name="connsiteY19" fmla="*/ 240866 h 254247"/>
                <a:gd name="connsiteX20" fmla="*/ 1280160 w 1561171"/>
                <a:gd name="connsiteY20" fmla="*/ 254247 h 254247"/>
                <a:gd name="connsiteX21" fmla="*/ 1561171 w 1561171"/>
                <a:gd name="connsiteY21" fmla="*/ 254247 h 254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61171" h="254247">
                  <a:moveTo>
                    <a:pt x="0" y="0"/>
                  </a:moveTo>
                  <a:lnTo>
                    <a:pt x="138275" y="0"/>
                  </a:lnTo>
                  <a:lnTo>
                    <a:pt x="138275" y="31223"/>
                  </a:lnTo>
                  <a:lnTo>
                    <a:pt x="205182" y="31223"/>
                  </a:lnTo>
                  <a:lnTo>
                    <a:pt x="205182" y="44605"/>
                  </a:lnTo>
                  <a:lnTo>
                    <a:pt x="316695" y="44605"/>
                  </a:lnTo>
                  <a:lnTo>
                    <a:pt x="316695" y="66907"/>
                  </a:lnTo>
                  <a:lnTo>
                    <a:pt x="379141" y="66907"/>
                  </a:lnTo>
                  <a:lnTo>
                    <a:pt x="379141" y="84749"/>
                  </a:lnTo>
                  <a:lnTo>
                    <a:pt x="477272" y="84749"/>
                  </a:lnTo>
                  <a:lnTo>
                    <a:pt x="477272" y="120433"/>
                  </a:lnTo>
                  <a:lnTo>
                    <a:pt x="704757" y="120433"/>
                  </a:lnTo>
                  <a:lnTo>
                    <a:pt x="704757" y="142735"/>
                  </a:lnTo>
                  <a:lnTo>
                    <a:pt x="793967" y="142735"/>
                  </a:lnTo>
                  <a:lnTo>
                    <a:pt x="793967" y="160577"/>
                  </a:lnTo>
                  <a:lnTo>
                    <a:pt x="990228" y="160577"/>
                  </a:lnTo>
                  <a:lnTo>
                    <a:pt x="990228" y="200722"/>
                  </a:lnTo>
                  <a:lnTo>
                    <a:pt x="1061596" y="200722"/>
                  </a:lnTo>
                  <a:lnTo>
                    <a:pt x="1061596" y="240866"/>
                  </a:lnTo>
                  <a:lnTo>
                    <a:pt x="1280160" y="240866"/>
                  </a:lnTo>
                  <a:lnTo>
                    <a:pt x="1280160" y="254247"/>
                  </a:lnTo>
                  <a:lnTo>
                    <a:pt x="1561171" y="254247"/>
                  </a:lnTo>
                </a:path>
              </a:pathLst>
            </a:custGeom>
            <a:noFill/>
            <a:ln w="28575">
              <a:solidFill>
                <a:schemeClr val="accent1"/>
              </a:solidFill>
              <a:miter lim="800000"/>
              <a:headEnd/>
              <a:tailEnd/>
            </a:ln>
          </p:spPr>
          <p:txBody>
            <a:bodyPr rtlCol="0" anchor="ctr"/>
            <a:lstStyle/>
            <a:p>
              <a:pPr algn="ctr"/>
              <a:endParaRPr lang="en-US"/>
            </a:p>
          </p:txBody>
        </p:sp>
      </p:grpSp>
      <p:grpSp>
        <p:nvGrpSpPr>
          <p:cNvPr id="32090" name="Group 32089">
            <a:extLst>
              <a:ext uri="{FF2B5EF4-FFF2-40B4-BE49-F238E27FC236}">
                <a16:creationId xmlns:a16="http://schemas.microsoft.com/office/drawing/2014/main" id="{E3716C14-3D95-7EFE-5565-612D1E6E82B2}"/>
              </a:ext>
            </a:extLst>
          </p:cNvPr>
          <p:cNvGrpSpPr/>
          <p:nvPr/>
        </p:nvGrpSpPr>
        <p:grpSpPr>
          <a:xfrm>
            <a:off x="3360978" y="1950726"/>
            <a:ext cx="5734050" cy="1360273"/>
            <a:chOff x="3360978" y="1950726"/>
            <a:chExt cx="5734050" cy="1360273"/>
          </a:xfrm>
        </p:grpSpPr>
        <p:cxnSp>
          <p:nvCxnSpPr>
            <p:cNvPr id="31879" name="Straight Connector 31878">
              <a:extLst>
                <a:ext uri="{FF2B5EF4-FFF2-40B4-BE49-F238E27FC236}">
                  <a16:creationId xmlns:a16="http://schemas.microsoft.com/office/drawing/2014/main" id="{453DE252-F0AE-7396-CC64-F13FB330AE0A}"/>
                </a:ext>
              </a:extLst>
            </p:cNvPr>
            <p:cNvCxnSpPr>
              <a:cxnSpLocks/>
            </p:cNvCxnSpPr>
            <p:nvPr/>
          </p:nvCxnSpPr>
          <p:spPr bwMode="auto">
            <a:xfrm>
              <a:off x="3360978" y="1950726"/>
              <a:ext cx="0" cy="68048"/>
            </a:xfrm>
            <a:prstGeom prst="line">
              <a:avLst/>
            </a:prstGeom>
            <a:noFill/>
            <a:ln w="28575" cap="flat" cmpd="sng" algn="ctr">
              <a:solidFill>
                <a:schemeClr val="accent3"/>
              </a:solidFill>
              <a:prstDash val="solid"/>
              <a:round/>
              <a:headEnd type="none" w="med" len="med"/>
              <a:tailEnd type="none" w="med" len="med"/>
            </a:ln>
            <a:effectLst/>
          </p:spPr>
        </p:cxnSp>
        <p:sp>
          <p:nvSpPr>
            <p:cNvPr id="31995" name="Freeform 31994">
              <a:extLst>
                <a:ext uri="{FF2B5EF4-FFF2-40B4-BE49-F238E27FC236}">
                  <a16:creationId xmlns:a16="http://schemas.microsoft.com/office/drawing/2014/main" id="{44B46B9E-BF76-3A04-9AC8-FEFDA08F3A26}"/>
                </a:ext>
              </a:extLst>
            </p:cNvPr>
            <p:cNvSpPr/>
            <p:nvPr/>
          </p:nvSpPr>
          <p:spPr bwMode="auto">
            <a:xfrm>
              <a:off x="4536316" y="2493413"/>
              <a:ext cx="0" cy="0"/>
            </a:xfrm>
            <a:custGeom>
              <a:avLst/>
              <a:gdLst>
                <a:gd name="connsiteX0" fmla="*/ 0 w 0"/>
                <a:gd name="connsiteY0" fmla="*/ 0 h 0"/>
                <a:gd name="connsiteX1" fmla="*/ 0 w 0"/>
                <a:gd name="connsiteY1" fmla="*/ 0 h 0"/>
                <a:gd name="connsiteX2" fmla="*/ 0 w 0"/>
                <a:gd name="connsiteY2" fmla="*/ 0 h 0"/>
              </a:gdLst>
              <a:ahLst/>
              <a:cxnLst>
                <a:cxn ang="0">
                  <a:pos x="connsiteX0" y="connsiteY0"/>
                </a:cxn>
                <a:cxn ang="0">
                  <a:pos x="connsiteX1" y="connsiteY1"/>
                </a:cxn>
                <a:cxn ang="0">
                  <a:pos x="connsiteX2" y="connsiteY2"/>
                </a:cxn>
              </a:cxnLst>
              <a:rect l="l" t="t" r="r" b="b"/>
              <a:pathLst>
                <a:path>
                  <a:moveTo>
                    <a:pt x="0" y="0"/>
                  </a:moveTo>
                  <a:lnTo>
                    <a:pt x="0" y="0"/>
                  </a:lnTo>
                  <a:lnTo>
                    <a:pt x="0" y="0"/>
                  </a:lnTo>
                  <a:close/>
                </a:path>
              </a:pathLst>
            </a:cu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31999" name="Straight Connector 31998">
              <a:extLst>
                <a:ext uri="{FF2B5EF4-FFF2-40B4-BE49-F238E27FC236}">
                  <a16:creationId xmlns:a16="http://schemas.microsoft.com/office/drawing/2014/main" id="{7D5FC930-1644-0B99-65C0-31B61BD1FE23}"/>
                </a:ext>
              </a:extLst>
            </p:cNvPr>
            <p:cNvCxnSpPr>
              <a:cxnSpLocks/>
            </p:cNvCxnSpPr>
            <p:nvPr/>
          </p:nvCxnSpPr>
          <p:spPr bwMode="auto">
            <a:xfrm>
              <a:off x="3942003" y="21253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00" name="Straight Connector 31999">
              <a:extLst>
                <a:ext uri="{FF2B5EF4-FFF2-40B4-BE49-F238E27FC236}">
                  <a16:creationId xmlns:a16="http://schemas.microsoft.com/office/drawing/2014/main" id="{C05B9E81-C516-EA11-DC42-04B5212EB77C}"/>
                </a:ext>
              </a:extLst>
            </p:cNvPr>
            <p:cNvCxnSpPr>
              <a:cxnSpLocks/>
            </p:cNvCxnSpPr>
            <p:nvPr/>
          </p:nvCxnSpPr>
          <p:spPr bwMode="auto">
            <a:xfrm>
              <a:off x="4043603" y="22047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01" name="Straight Connector 32000">
              <a:extLst>
                <a:ext uri="{FF2B5EF4-FFF2-40B4-BE49-F238E27FC236}">
                  <a16:creationId xmlns:a16="http://schemas.microsoft.com/office/drawing/2014/main" id="{A33B7688-30C5-C30A-14A8-3278419F5BD8}"/>
                </a:ext>
              </a:extLst>
            </p:cNvPr>
            <p:cNvCxnSpPr>
              <a:cxnSpLocks/>
            </p:cNvCxnSpPr>
            <p:nvPr/>
          </p:nvCxnSpPr>
          <p:spPr bwMode="auto">
            <a:xfrm>
              <a:off x="4097578" y="22174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02" name="Straight Connector 32001">
              <a:extLst>
                <a:ext uri="{FF2B5EF4-FFF2-40B4-BE49-F238E27FC236}">
                  <a16:creationId xmlns:a16="http://schemas.microsoft.com/office/drawing/2014/main" id="{B32D6C04-0F2E-F19B-E634-00229F1D529D}"/>
                </a:ext>
              </a:extLst>
            </p:cNvPr>
            <p:cNvCxnSpPr>
              <a:cxnSpLocks/>
            </p:cNvCxnSpPr>
            <p:nvPr/>
          </p:nvCxnSpPr>
          <p:spPr bwMode="auto">
            <a:xfrm>
              <a:off x="4303953" y="22587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03" name="Straight Connector 32002">
              <a:extLst>
                <a:ext uri="{FF2B5EF4-FFF2-40B4-BE49-F238E27FC236}">
                  <a16:creationId xmlns:a16="http://schemas.microsoft.com/office/drawing/2014/main" id="{71996B24-87CB-82A6-7D03-AE94B60583CB}"/>
                </a:ext>
              </a:extLst>
            </p:cNvPr>
            <p:cNvCxnSpPr>
              <a:cxnSpLocks/>
            </p:cNvCxnSpPr>
            <p:nvPr/>
          </p:nvCxnSpPr>
          <p:spPr bwMode="auto">
            <a:xfrm>
              <a:off x="4332528" y="22841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04" name="Straight Connector 32003">
              <a:extLst>
                <a:ext uri="{FF2B5EF4-FFF2-40B4-BE49-F238E27FC236}">
                  <a16:creationId xmlns:a16="http://schemas.microsoft.com/office/drawing/2014/main" id="{96385D1F-9097-DF01-8DEB-E8E6742BF603}"/>
                </a:ext>
              </a:extLst>
            </p:cNvPr>
            <p:cNvCxnSpPr>
              <a:cxnSpLocks/>
            </p:cNvCxnSpPr>
            <p:nvPr/>
          </p:nvCxnSpPr>
          <p:spPr bwMode="auto">
            <a:xfrm>
              <a:off x="4850053" y="25349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05" name="Straight Connector 32004">
              <a:extLst>
                <a:ext uri="{FF2B5EF4-FFF2-40B4-BE49-F238E27FC236}">
                  <a16:creationId xmlns:a16="http://schemas.microsoft.com/office/drawing/2014/main" id="{EDA1004B-019F-A509-BC9A-73149E6200E2}"/>
                </a:ext>
              </a:extLst>
            </p:cNvPr>
            <p:cNvCxnSpPr>
              <a:cxnSpLocks/>
            </p:cNvCxnSpPr>
            <p:nvPr/>
          </p:nvCxnSpPr>
          <p:spPr bwMode="auto">
            <a:xfrm>
              <a:off x="4900853" y="25381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06" name="Straight Connector 32005">
              <a:extLst>
                <a:ext uri="{FF2B5EF4-FFF2-40B4-BE49-F238E27FC236}">
                  <a16:creationId xmlns:a16="http://schemas.microsoft.com/office/drawing/2014/main" id="{048AC9D5-29C4-CFC9-AB4E-B70221A14B92}"/>
                </a:ext>
              </a:extLst>
            </p:cNvPr>
            <p:cNvCxnSpPr>
              <a:cxnSpLocks/>
            </p:cNvCxnSpPr>
            <p:nvPr/>
          </p:nvCxnSpPr>
          <p:spPr bwMode="auto">
            <a:xfrm>
              <a:off x="4948478" y="25635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07" name="Straight Connector 32006">
              <a:extLst>
                <a:ext uri="{FF2B5EF4-FFF2-40B4-BE49-F238E27FC236}">
                  <a16:creationId xmlns:a16="http://schemas.microsoft.com/office/drawing/2014/main" id="{3C877BF1-A23B-B1A3-B75F-3DAB78311BD7}"/>
                </a:ext>
              </a:extLst>
            </p:cNvPr>
            <p:cNvCxnSpPr>
              <a:cxnSpLocks/>
            </p:cNvCxnSpPr>
            <p:nvPr/>
          </p:nvCxnSpPr>
          <p:spPr bwMode="auto">
            <a:xfrm>
              <a:off x="5062778" y="25825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08" name="Straight Connector 32007">
              <a:extLst>
                <a:ext uri="{FF2B5EF4-FFF2-40B4-BE49-F238E27FC236}">
                  <a16:creationId xmlns:a16="http://schemas.microsoft.com/office/drawing/2014/main" id="{91EEFAF8-0799-9278-939C-6A364E6F0488}"/>
                </a:ext>
              </a:extLst>
            </p:cNvPr>
            <p:cNvCxnSpPr>
              <a:cxnSpLocks/>
            </p:cNvCxnSpPr>
            <p:nvPr/>
          </p:nvCxnSpPr>
          <p:spPr bwMode="auto">
            <a:xfrm>
              <a:off x="5348528" y="26682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09" name="Straight Connector 32008">
              <a:extLst>
                <a:ext uri="{FF2B5EF4-FFF2-40B4-BE49-F238E27FC236}">
                  <a16:creationId xmlns:a16="http://schemas.microsoft.com/office/drawing/2014/main" id="{30C284AC-AE80-0D65-0E7E-47FAB29324D4}"/>
                </a:ext>
              </a:extLst>
            </p:cNvPr>
            <p:cNvCxnSpPr>
              <a:cxnSpLocks/>
            </p:cNvCxnSpPr>
            <p:nvPr/>
          </p:nvCxnSpPr>
          <p:spPr bwMode="auto">
            <a:xfrm>
              <a:off x="5421553" y="26905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10" name="Straight Connector 32009">
              <a:extLst>
                <a:ext uri="{FF2B5EF4-FFF2-40B4-BE49-F238E27FC236}">
                  <a16:creationId xmlns:a16="http://schemas.microsoft.com/office/drawing/2014/main" id="{F09F58A7-B6BA-0D98-7AD6-F0B010BE7320}"/>
                </a:ext>
              </a:extLst>
            </p:cNvPr>
            <p:cNvCxnSpPr>
              <a:cxnSpLocks/>
            </p:cNvCxnSpPr>
            <p:nvPr/>
          </p:nvCxnSpPr>
          <p:spPr bwMode="auto">
            <a:xfrm>
              <a:off x="5561253" y="27254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11" name="Straight Connector 32010">
              <a:extLst>
                <a:ext uri="{FF2B5EF4-FFF2-40B4-BE49-F238E27FC236}">
                  <a16:creationId xmlns:a16="http://schemas.microsoft.com/office/drawing/2014/main" id="{F13C4567-E25D-1234-6EF4-2390BEBA45E5}"/>
                </a:ext>
              </a:extLst>
            </p:cNvPr>
            <p:cNvCxnSpPr>
              <a:cxnSpLocks/>
            </p:cNvCxnSpPr>
            <p:nvPr/>
          </p:nvCxnSpPr>
          <p:spPr bwMode="auto">
            <a:xfrm>
              <a:off x="5685078" y="27317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12" name="Straight Connector 32011">
              <a:extLst>
                <a:ext uri="{FF2B5EF4-FFF2-40B4-BE49-F238E27FC236}">
                  <a16:creationId xmlns:a16="http://schemas.microsoft.com/office/drawing/2014/main" id="{AB14F0F4-203D-8F38-A6D3-73CCE9BA30D6}"/>
                </a:ext>
              </a:extLst>
            </p:cNvPr>
            <p:cNvCxnSpPr>
              <a:cxnSpLocks/>
            </p:cNvCxnSpPr>
            <p:nvPr/>
          </p:nvCxnSpPr>
          <p:spPr bwMode="auto">
            <a:xfrm>
              <a:off x="5926378" y="27635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13" name="Straight Connector 32012">
              <a:extLst>
                <a:ext uri="{FF2B5EF4-FFF2-40B4-BE49-F238E27FC236}">
                  <a16:creationId xmlns:a16="http://schemas.microsoft.com/office/drawing/2014/main" id="{342FA1E1-BB22-FDAC-8B3C-BEC3B1310149}"/>
                </a:ext>
              </a:extLst>
            </p:cNvPr>
            <p:cNvCxnSpPr>
              <a:cxnSpLocks/>
            </p:cNvCxnSpPr>
            <p:nvPr/>
          </p:nvCxnSpPr>
          <p:spPr bwMode="auto">
            <a:xfrm>
              <a:off x="5954953" y="27984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14" name="Straight Connector 32013">
              <a:extLst>
                <a:ext uri="{FF2B5EF4-FFF2-40B4-BE49-F238E27FC236}">
                  <a16:creationId xmlns:a16="http://schemas.microsoft.com/office/drawing/2014/main" id="{D99B18F7-79DA-A799-30C0-FE296E71E9D6}"/>
                </a:ext>
              </a:extLst>
            </p:cNvPr>
            <p:cNvCxnSpPr>
              <a:cxnSpLocks/>
            </p:cNvCxnSpPr>
            <p:nvPr/>
          </p:nvCxnSpPr>
          <p:spPr bwMode="auto">
            <a:xfrm>
              <a:off x="5993053" y="28016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15" name="Straight Connector 32014">
              <a:extLst>
                <a:ext uri="{FF2B5EF4-FFF2-40B4-BE49-F238E27FC236}">
                  <a16:creationId xmlns:a16="http://schemas.microsoft.com/office/drawing/2014/main" id="{CB413FA2-F10F-F12E-8AEF-C7D70FB7C7AA}"/>
                </a:ext>
              </a:extLst>
            </p:cNvPr>
            <p:cNvCxnSpPr>
              <a:cxnSpLocks/>
            </p:cNvCxnSpPr>
            <p:nvPr/>
          </p:nvCxnSpPr>
          <p:spPr bwMode="auto">
            <a:xfrm>
              <a:off x="6027978" y="28016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16" name="Straight Connector 32015">
              <a:extLst>
                <a:ext uri="{FF2B5EF4-FFF2-40B4-BE49-F238E27FC236}">
                  <a16:creationId xmlns:a16="http://schemas.microsoft.com/office/drawing/2014/main" id="{15EDA449-6E2D-B8C2-998D-FAA18143AA9A}"/>
                </a:ext>
              </a:extLst>
            </p:cNvPr>
            <p:cNvCxnSpPr>
              <a:cxnSpLocks/>
            </p:cNvCxnSpPr>
            <p:nvPr/>
          </p:nvCxnSpPr>
          <p:spPr bwMode="auto">
            <a:xfrm>
              <a:off x="6059728" y="28460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17" name="Straight Connector 32016">
              <a:extLst>
                <a:ext uri="{FF2B5EF4-FFF2-40B4-BE49-F238E27FC236}">
                  <a16:creationId xmlns:a16="http://schemas.microsoft.com/office/drawing/2014/main" id="{8BCA6D3A-D630-F649-E2DA-926FD321BD31}"/>
                </a:ext>
              </a:extLst>
            </p:cNvPr>
            <p:cNvCxnSpPr>
              <a:cxnSpLocks/>
            </p:cNvCxnSpPr>
            <p:nvPr/>
          </p:nvCxnSpPr>
          <p:spPr bwMode="auto">
            <a:xfrm>
              <a:off x="6269278" y="28905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18" name="Straight Connector 32017">
              <a:extLst>
                <a:ext uri="{FF2B5EF4-FFF2-40B4-BE49-F238E27FC236}">
                  <a16:creationId xmlns:a16="http://schemas.microsoft.com/office/drawing/2014/main" id="{EB876C1D-158F-FE53-0676-FECB8049214F}"/>
                </a:ext>
              </a:extLst>
            </p:cNvPr>
            <p:cNvCxnSpPr>
              <a:cxnSpLocks/>
            </p:cNvCxnSpPr>
            <p:nvPr/>
          </p:nvCxnSpPr>
          <p:spPr bwMode="auto">
            <a:xfrm>
              <a:off x="6094653" y="28556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19" name="Straight Connector 32018">
              <a:extLst>
                <a:ext uri="{FF2B5EF4-FFF2-40B4-BE49-F238E27FC236}">
                  <a16:creationId xmlns:a16="http://schemas.microsoft.com/office/drawing/2014/main" id="{9030098A-5510-8A23-0423-93E131A4A6F3}"/>
                </a:ext>
              </a:extLst>
            </p:cNvPr>
            <p:cNvCxnSpPr>
              <a:cxnSpLocks/>
            </p:cNvCxnSpPr>
            <p:nvPr/>
          </p:nvCxnSpPr>
          <p:spPr bwMode="auto">
            <a:xfrm>
              <a:off x="6132753" y="28556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20" name="Straight Connector 32019">
              <a:extLst>
                <a:ext uri="{FF2B5EF4-FFF2-40B4-BE49-F238E27FC236}">
                  <a16:creationId xmlns:a16="http://schemas.microsoft.com/office/drawing/2014/main" id="{27E2990B-8D2A-C523-6940-EFCB24D128BB}"/>
                </a:ext>
              </a:extLst>
            </p:cNvPr>
            <p:cNvCxnSpPr>
              <a:cxnSpLocks/>
            </p:cNvCxnSpPr>
            <p:nvPr/>
          </p:nvCxnSpPr>
          <p:spPr bwMode="auto">
            <a:xfrm>
              <a:off x="6364528" y="29095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21" name="Straight Connector 32020">
              <a:extLst>
                <a:ext uri="{FF2B5EF4-FFF2-40B4-BE49-F238E27FC236}">
                  <a16:creationId xmlns:a16="http://schemas.microsoft.com/office/drawing/2014/main" id="{59272C23-9540-0CD4-D11B-472CE29A6631}"/>
                </a:ext>
              </a:extLst>
            </p:cNvPr>
            <p:cNvCxnSpPr>
              <a:cxnSpLocks/>
            </p:cNvCxnSpPr>
            <p:nvPr/>
          </p:nvCxnSpPr>
          <p:spPr bwMode="auto">
            <a:xfrm>
              <a:off x="6389928" y="29095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22" name="Straight Connector 32021">
              <a:extLst>
                <a:ext uri="{FF2B5EF4-FFF2-40B4-BE49-F238E27FC236}">
                  <a16:creationId xmlns:a16="http://schemas.microsoft.com/office/drawing/2014/main" id="{85E4714C-B518-186E-7F87-69E761FD72DA}"/>
                </a:ext>
              </a:extLst>
            </p:cNvPr>
            <p:cNvCxnSpPr>
              <a:cxnSpLocks/>
            </p:cNvCxnSpPr>
            <p:nvPr/>
          </p:nvCxnSpPr>
          <p:spPr bwMode="auto">
            <a:xfrm>
              <a:off x="6523278" y="29349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23" name="Straight Connector 32022">
              <a:extLst>
                <a:ext uri="{FF2B5EF4-FFF2-40B4-BE49-F238E27FC236}">
                  <a16:creationId xmlns:a16="http://schemas.microsoft.com/office/drawing/2014/main" id="{44E8195A-035A-F8CE-B2A0-394C4FBF39CD}"/>
                </a:ext>
              </a:extLst>
            </p:cNvPr>
            <p:cNvCxnSpPr>
              <a:cxnSpLocks/>
            </p:cNvCxnSpPr>
            <p:nvPr/>
          </p:nvCxnSpPr>
          <p:spPr bwMode="auto">
            <a:xfrm>
              <a:off x="6551853" y="29540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24" name="Straight Connector 32023">
              <a:extLst>
                <a:ext uri="{FF2B5EF4-FFF2-40B4-BE49-F238E27FC236}">
                  <a16:creationId xmlns:a16="http://schemas.microsoft.com/office/drawing/2014/main" id="{38600BE5-74C5-7461-AAC6-71A6424B2698}"/>
                </a:ext>
              </a:extLst>
            </p:cNvPr>
            <p:cNvCxnSpPr>
              <a:cxnSpLocks/>
            </p:cNvCxnSpPr>
            <p:nvPr/>
          </p:nvCxnSpPr>
          <p:spPr bwMode="auto">
            <a:xfrm>
              <a:off x="6580428" y="29540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25" name="Straight Connector 32024">
              <a:extLst>
                <a:ext uri="{FF2B5EF4-FFF2-40B4-BE49-F238E27FC236}">
                  <a16:creationId xmlns:a16="http://schemas.microsoft.com/office/drawing/2014/main" id="{041D1568-87EF-A09C-A538-D48D096A1421}"/>
                </a:ext>
              </a:extLst>
            </p:cNvPr>
            <p:cNvCxnSpPr>
              <a:cxnSpLocks/>
            </p:cNvCxnSpPr>
            <p:nvPr/>
          </p:nvCxnSpPr>
          <p:spPr bwMode="auto">
            <a:xfrm>
              <a:off x="6440728" y="29095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26" name="Straight Connector 32025">
              <a:extLst>
                <a:ext uri="{FF2B5EF4-FFF2-40B4-BE49-F238E27FC236}">
                  <a16:creationId xmlns:a16="http://schemas.microsoft.com/office/drawing/2014/main" id="{7B5B98FE-5785-0E61-A824-EBCD76917F13}"/>
                </a:ext>
              </a:extLst>
            </p:cNvPr>
            <p:cNvCxnSpPr>
              <a:cxnSpLocks/>
            </p:cNvCxnSpPr>
            <p:nvPr/>
          </p:nvCxnSpPr>
          <p:spPr bwMode="auto">
            <a:xfrm>
              <a:off x="6475653" y="29191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27" name="Straight Connector 32026">
              <a:extLst>
                <a:ext uri="{FF2B5EF4-FFF2-40B4-BE49-F238E27FC236}">
                  <a16:creationId xmlns:a16="http://schemas.microsoft.com/office/drawing/2014/main" id="{6F8E1A31-BE81-2871-2A1E-BB963EE2DE9C}"/>
                </a:ext>
              </a:extLst>
            </p:cNvPr>
            <p:cNvCxnSpPr>
              <a:cxnSpLocks/>
            </p:cNvCxnSpPr>
            <p:nvPr/>
          </p:nvCxnSpPr>
          <p:spPr bwMode="auto">
            <a:xfrm>
              <a:off x="6466128" y="29159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28" name="Straight Connector 32027">
              <a:extLst>
                <a:ext uri="{FF2B5EF4-FFF2-40B4-BE49-F238E27FC236}">
                  <a16:creationId xmlns:a16="http://schemas.microsoft.com/office/drawing/2014/main" id="{DAC98CD1-0EB1-0140-B5E8-5C268D782C89}"/>
                </a:ext>
              </a:extLst>
            </p:cNvPr>
            <p:cNvCxnSpPr>
              <a:cxnSpLocks/>
            </p:cNvCxnSpPr>
            <p:nvPr/>
          </p:nvCxnSpPr>
          <p:spPr bwMode="auto">
            <a:xfrm>
              <a:off x="6656628" y="29603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29" name="Straight Connector 32028">
              <a:extLst>
                <a:ext uri="{FF2B5EF4-FFF2-40B4-BE49-F238E27FC236}">
                  <a16:creationId xmlns:a16="http://schemas.microsoft.com/office/drawing/2014/main" id="{E864338F-FF33-92A6-56CE-DD13288E4417}"/>
                </a:ext>
              </a:extLst>
            </p:cNvPr>
            <p:cNvCxnSpPr>
              <a:cxnSpLocks/>
            </p:cNvCxnSpPr>
            <p:nvPr/>
          </p:nvCxnSpPr>
          <p:spPr bwMode="auto">
            <a:xfrm>
              <a:off x="6761403" y="29635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30" name="Straight Connector 32029">
              <a:extLst>
                <a:ext uri="{FF2B5EF4-FFF2-40B4-BE49-F238E27FC236}">
                  <a16:creationId xmlns:a16="http://schemas.microsoft.com/office/drawing/2014/main" id="{9691E283-1AF5-FF3C-AC34-2BFE95563456}"/>
                </a:ext>
              </a:extLst>
            </p:cNvPr>
            <p:cNvCxnSpPr>
              <a:cxnSpLocks/>
            </p:cNvCxnSpPr>
            <p:nvPr/>
          </p:nvCxnSpPr>
          <p:spPr bwMode="auto">
            <a:xfrm>
              <a:off x="6685203" y="29603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31" name="Straight Connector 32030">
              <a:extLst>
                <a:ext uri="{FF2B5EF4-FFF2-40B4-BE49-F238E27FC236}">
                  <a16:creationId xmlns:a16="http://schemas.microsoft.com/office/drawing/2014/main" id="{9B99CA61-200A-8CAA-FEB1-1CCE0F4E3A99}"/>
                </a:ext>
              </a:extLst>
            </p:cNvPr>
            <p:cNvCxnSpPr>
              <a:cxnSpLocks/>
            </p:cNvCxnSpPr>
            <p:nvPr/>
          </p:nvCxnSpPr>
          <p:spPr bwMode="auto">
            <a:xfrm>
              <a:off x="6716953" y="29635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32" name="Straight Connector 32031">
              <a:extLst>
                <a:ext uri="{FF2B5EF4-FFF2-40B4-BE49-F238E27FC236}">
                  <a16:creationId xmlns:a16="http://schemas.microsoft.com/office/drawing/2014/main" id="{97B4ED6D-E2C3-65F2-094C-76C27922B033}"/>
                </a:ext>
              </a:extLst>
            </p:cNvPr>
            <p:cNvCxnSpPr>
              <a:cxnSpLocks/>
            </p:cNvCxnSpPr>
            <p:nvPr/>
          </p:nvCxnSpPr>
          <p:spPr bwMode="auto">
            <a:xfrm>
              <a:off x="6739178" y="29635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33" name="Straight Connector 32032">
              <a:extLst>
                <a:ext uri="{FF2B5EF4-FFF2-40B4-BE49-F238E27FC236}">
                  <a16:creationId xmlns:a16="http://schemas.microsoft.com/office/drawing/2014/main" id="{62ACD6A8-E8EC-6F4B-5EA5-D28B96070167}"/>
                </a:ext>
              </a:extLst>
            </p:cNvPr>
            <p:cNvCxnSpPr>
              <a:cxnSpLocks/>
            </p:cNvCxnSpPr>
            <p:nvPr/>
          </p:nvCxnSpPr>
          <p:spPr bwMode="auto">
            <a:xfrm>
              <a:off x="6789978" y="30238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34" name="Straight Connector 32033">
              <a:extLst>
                <a:ext uri="{FF2B5EF4-FFF2-40B4-BE49-F238E27FC236}">
                  <a16:creationId xmlns:a16="http://schemas.microsoft.com/office/drawing/2014/main" id="{0A925EA5-ED09-EFB0-8139-101278684B83}"/>
                </a:ext>
              </a:extLst>
            </p:cNvPr>
            <p:cNvCxnSpPr>
              <a:cxnSpLocks/>
            </p:cNvCxnSpPr>
            <p:nvPr/>
          </p:nvCxnSpPr>
          <p:spPr bwMode="auto">
            <a:xfrm>
              <a:off x="6974128" y="30492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35" name="Straight Connector 32034">
              <a:extLst>
                <a:ext uri="{FF2B5EF4-FFF2-40B4-BE49-F238E27FC236}">
                  <a16:creationId xmlns:a16="http://schemas.microsoft.com/office/drawing/2014/main" id="{FBC15BDF-B7B5-9C57-3899-F7E8B8D7300E}"/>
                </a:ext>
              </a:extLst>
            </p:cNvPr>
            <p:cNvCxnSpPr>
              <a:cxnSpLocks/>
            </p:cNvCxnSpPr>
            <p:nvPr/>
          </p:nvCxnSpPr>
          <p:spPr bwMode="auto">
            <a:xfrm>
              <a:off x="6932853" y="30492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36" name="Straight Connector 32035">
              <a:extLst>
                <a:ext uri="{FF2B5EF4-FFF2-40B4-BE49-F238E27FC236}">
                  <a16:creationId xmlns:a16="http://schemas.microsoft.com/office/drawing/2014/main" id="{298E174E-11FD-CD72-D8A9-2C995763DC89}"/>
                </a:ext>
              </a:extLst>
            </p:cNvPr>
            <p:cNvCxnSpPr>
              <a:cxnSpLocks/>
            </p:cNvCxnSpPr>
            <p:nvPr/>
          </p:nvCxnSpPr>
          <p:spPr bwMode="auto">
            <a:xfrm>
              <a:off x="6812203" y="30492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37" name="Straight Connector 32036">
              <a:extLst>
                <a:ext uri="{FF2B5EF4-FFF2-40B4-BE49-F238E27FC236}">
                  <a16:creationId xmlns:a16="http://schemas.microsoft.com/office/drawing/2014/main" id="{309C8B8D-4343-A1BE-0799-5CC24EFD92B9}"/>
                </a:ext>
              </a:extLst>
            </p:cNvPr>
            <p:cNvCxnSpPr>
              <a:cxnSpLocks/>
            </p:cNvCxnSpPr>
            <p:nvPr/>
          </p:nvCxnSpPr>
          <p:spPr bwMode="auto">
            <a:xfrm>
              <a:off x="6843953" y="30492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38" name="Straight Connector 32037">
              <a:extLst>
                <a:ext uri="{FF2B5EF4-FFF2-40B4-BE49-F238E27FC236}">
                  <a16:creationId xmlns:a16="http://schemas.microsoft.com/office/drawing/2014/main" id="{346B1FC7-A891-67A2-8B55-DA8CD5B01676}"/>
                </a:ext>
              </a:extLst>
            </p:cNvPr>
            <p:cNvCxnSpPr>
              <a:cxnSpLocks/>
            </p:cNvCxnSpPr>
            <p:nvPr/>
          </p:nvCxnSpPr>
          <p:spPr bwMode="auto">
            <a:xfrm>
              <a:off x="6872528" y="30492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39" name="Straight Connector 32038">
              <a:extLst>
                <a:ext uri="{FF2B5EF4-FFF2-40B4-BE49-F238E27FC236}">
                  <a16:creationId xmlns:a16="http://schemas.microsoft.com/office/drawing/2014/main" id="{EDAE6D12-82ED-FBFA-2B44-B658FD467E4A}"/>
                </a:ext>
              </a:extLst>
            </p:cNvPr>
            <p:cNvCxnSpPr>
              <a:cxnSpLocks/>
            </p:cNvCxnSpPr>
            <p:nvPr/>
          </p:nvCxnSpPr>
          <p:spPr bwMode="auto">
            <a:xfrm>
              <a:off x="6901103" y="30492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40" name="Straight Connector 32039">
              <a:extLst>
                <a:ext uri="{FF2B5EF4-FFF2-40B4-BE49-F238E27FC236}">
                  <a16:creationId xmlns:a16="http://schemas.microsoft.com/office/drawing/2014/main" id="{7DA7F702-D1EE-8E09-B7B3-4DBA394EB418}"/>
                </a:ext>
              </a:extLst>
            </p:cNvPr>
            <p:cNvCxnSpPr>
              <a:cxnSpLocks/>
            </p:cNvCxnSpPr>
            <p:nvPr/>
          </p:nvCxnSpPr>
          <p:spPr bwMode="auto">
            <a:xfrm>
              <a:off x="7050328" y="30715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41" name="Straight Connector 32040">
              <a:extLst>
                <a:ext uri="{FF2B5EF4-FFF2-40B4-BE49-F238E27FC236}">
                  <a16:creationId xmlns:a16="http://schemas.microsoft.com/office/drawing/2014/main" id="{758138B4-A0A1-1087-A4D2-5EA7851AD16E}"/>
                </a:ext>
              </a:extLst>
            </p:cNvPr>
            <p:cNvCxnSpPr>
              <a:cxnSpLocks/>
            </p:cNvCxnSpPr>
            <p:nvPr/>
          </p:nvCxnSpPr>
          <p:spPr bwMode="auto">
            <a:xfrm>
              <a:off x="7139228" y="30715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42" name="Straight Connector 32041">
              <a:extLst>
                <a:ext uri="{FF2B5EF4-FFF2-40B4-BE49-F238E27FC236}">
                  <a16:creationId xmlns:a16="http://schemas.microsoft.com/office/drawing/2014/main" id="{CFDE2AC0-B00D-72E3-87D2-34BDCD826FA3}"/>
                </a:ext>
              </a:extLst>
            </p:cNvPr>
            <p:cNvCxnSpPr>
              <a:cxnSpLocks/>
            </p:cNvCxnSpPr>
            <p:nvPr/>
          </p:nvCxnSpPr>
          <p:spPr bwMode="auto">
            <a:xfrm>
              <a:off x="7082078" y="30715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43" name="Straight Connector 32042">
              <a:extLst>
                <a:ext uri="{FF2B5EF4-FFF2-40B4-BE49-F238E27FC236}">
                  <a16:creationId xmlns:a16="http://schemas.microsoft.com/office/drawing/2014/main" id="{EA418206-2D2A-386D-0964-F09F605CC329}"/>
                </a:ext>
              </a:extLst>
            </p:cNvPr>
            <p:cNvCxnSpPr>
              <a:cxnSpLocks/>
            </p:cNvCxnSpPr>
            <p:nvPr/>
          </p:nvCxnSpPr>
          <p:spPr bwMode="auto">
            <a:xfrm>
              <a:off x="7117003" y="30715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44" name="Straight Connector 32043">
              <a:extLst>
                <a:ext uri="{FF2B5EF4-FFF2-40B4-BE49-F238E27FC236}">
                  <a16:creationId xmlns:a16="http://schemas.microsoft.com/office/drawing/2014/main" id="{F1990634-345E-8A47-059A-19FA6C21C436}"/>
                </a:ext>
              </a:extLst>
            </p:cNvPr>
            <p:cNvCxnSpPr>
              <a:cxnSpLocks/>
            </p:cNvCxnSpPr>
            <p:nvPr/>
          </p:nvCxnSpPr>
          <p:spPr bwMode="auto">
            <a:xfrm>
              <a:off x="7196378" y="30715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45" name="Straight Connector 32044">
              <a:extLst>
                <a:ext uri="{FF2B5EF4-FFF2-40B4-BE49-F238E27FC236}">
                  <a16:creationId xmlns:a16="http://schemas.microsoft.com/office/drawing/2014/main" id="{976A5503-EEA3-6300-CC22-4E917899B12F}"/>
                </a:ext>
              </a:extLst>
            </p:cNvPr>
            <p:cNvCxnSpPr>
              <a:cxnSpLocks/>
            </p:cNvCxnSpPr>
            <p:nvPr/>
          </p:nvCxnSpPr>
          <p:spPr bwMode="auto">
            <a:xfrm>
              <a:off x="7336078" y="30746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46" name="Straight Connector 32045">
              <a:extLst>
                <a:ext uri="{FF2B5EF4-FFF2-40B4-BE49-F238E27FC236}">
                  <a16:creationId xmlns:a16="http://schemas.microsoft.com/office/drawing/2014/main" id="{5FDB1381-0BEC-9511-0AD5-A88F885D41EE}"/>
                </a:ext>
              </a:extLst>
            </p:cNvPr>
            <p:cNvCxnSpPr>
              <a:cxnSpLocks/>
            </p:cNvCxnSpPr>
            <p:nvPr/>
          </p:nvCxnSpPr>
          <p:spPr bwMode="auto">
            <a:xfrm>
              <a:off x="7234478" y="30715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47" name="Straight Connector 32046">
              <a:extLst>
                <a:ext uri="{FF2B5EF4-FFF2-40B4-BE49-F238E27FC236}">
                  <a16:creationId xmlns:a16="http://schemas.microsoft.com/office/drawing/2014/main" id="{D729E648-6B51-B527-CAC5-52F748DB4043}"/>
                </a:ext>
              </a:extLst>
            </p:cNvPr>
            <p:cNvCxnSpPr>
              <a:cxnSpLocks/>
            </p:cNvCxnSpPr>
            <p:nvPr/>
          </p:nvCxnSpPr>
          <p:spPr bwMode="auto">
            <a:xfrm>
              <a:off x="7263053" y="30715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48" name="Straight Connector 32047">
              <a:extLst>
                <a:ext uri="{FF2B5EF4-FFF2-40B4-BE49-F238E27FC236}">
                  <a16:creationId xmlns:a16="http://schemas.microsoft.com/office/drawing/2014/main" id="{97960C8E-B3EA-A5C9-1A1A-E774072B3190}"/>
                </a:ext>
              </a:extLst>
            </p:cNvPr>
            <p:cNvCxnSpPr>
              <a:cxnSpLocks/>
            </p:cNvCxnSpPr>
            <p:nvPr/>
          </p:nvCxnSpPr>
          <p:spPr bwMode="auto">
            <a:xfrm>
              <a:off x="7294803" y="30746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49" name="Straight Connector 32048">
              <a:extLst>
                <a:ext uri="{FF2B5EF4-FFF2-40B4-BE49-F238E27FC236}">
                  <a16:creationId xmlns:a16="http://schemas.microsoft.com/office/drawing/2014/main" id="{BC0FE68A-FBFE-522F-DEBB-137285C8B94B}"/>
                </a:ext>
              </a:extLst>
            </p:cNvPr>
            <p:cNvCxnSpPr>
              <a:cxnSpLocks/>
            </p:cNvCxnSpPr>
            <p:nvPr/>
          </p:nvCxnSpPr>
          <p:spPr bwMode="auto">
            <a:xfrm>
              <a:off x="7386878" y="31000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50" name="Straight Connector 32049">
              <a:extLst>
                <a:ext uri="{FF2B5EF4-FFF2-40B4-BE49-F238E27FC236}">
                  <a16:creationId xmlns:a16="http://schemas.microsoft.com/office/drawing/2014/main" id="{68C22D92-BB86-0498-6256-65F121A91D8A}"/>
                </a:ext>
              </a:extLst>
            </p:cNvPr>
            <p:cNvCxnSpPr>
              <a:cxnSpLocks/>
            </p:cNvCxnSpPr>
            <p:nvPr/>
          </p:nvCxnSpPr>
          <p:spPr bwMode="auto">
            <a:xfrm>
              <a:off x="7415453" y="31032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51" name="Straight Connector 32050">
              <a:extLst>
                <a:ext uri="{FF2B5EF4-FFF2-40B4-BE49-F238E27FC236}">
                  <a16:creationId xmlns:a16="http://schemas.microsoft.com/office/drawing/2014/main" id="{F63433DF-0A63-6B42-CB5B-42FFEDA90FE4}"/>
                </a:ext>
              </a:extLst>
            </p:cNvPr>
            <p:cNvCxnSpPr>
              <a:cxnSpLocks/>
            </p:cNvCxnSpPr>
            <p:nvPr/>
          </p:nvCxnSpPr>
          <p:spPr bwMode="auto">
            <a:xfrm>
              <a:off x="7447203" y="31064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52" name="Straight Connector 32051">
              <a:extLst>
                <a:ext uri="{FF2B5EF4-FFF2-40B4-BE49-F238E27FC236}">
                  <a16:creationId xmlns:a16="http://schemas.microsoft.com/office/drawing/2014/main" id="{139725CF-B541-4928-47AF-70B80D5DB139}"/>
                </a:ext>
              </a:extLst>
            </p:cNvPr>
            <p:cNvCxnSpPr>
              <a:cxnSpLocks/>
            </p:cNvCxnSpPr>
            <p:nvPr/>
          </p:nvCxnSpPr>
          <p:spPr bwMode="auto">
            <a:xfrm>
              <a:off x="7475778" y="31667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53" name="Straight Connector 32052">
              <a:extLst>
                <a:ext uri="{FF2B5EF4-FFF2-40B4-BE49-F238E27FC236}">
                  <a16:creationId xmlns:a16="http://schemas.microsoft.com/office/drawing/2014/main" id="{9664E87E-DD07-E80F-C30B-478EE1126554}"/>
                </a:ext>
              </a:extLst>
            </p:cNvPr>
            <p:cNvCxnSpPr>
              <a:cxnSpLocks/>
            </p:cNvCxnSpPr>
            <p:nvPr/>
          </p:nvCxnSpPr>
          <p:spPr bwMode="auto">
            <a:xfrm>
              <a:off x="7564678" y="31699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54" name="Straight Connector 32053">
              <a:extLst>
                <a:ext uri="{FF2B5EF4-FFF2-40B4-BE49-F238E27FC236}">
                  <a16:creationId xmlns:a16="http://schemas.microsoft.com/office/drawing/2014/main" id="{F6397BEF-6F88-927C-79F6-7C6004ABA3D7}"/>
                </a:ext>
              </a:extLst>
            </p:cNvPr>
            <p:cNvCxnSpPr>
              <a:cxnSpLocks/>
            </p:cNvCxnSpPr>
            <p:nvPr/>
          </p:nvCxnSpPr>
          <p:spPr bwMode="auto">
            <a:xfrm>
              <a:off x="7507528" y="31667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55" name="Straight Connector 32054">
              <a:extLst>
                <a:ext uri="{FF2B5EF4-FFF2-40B4-BE49-F238E27FC236}">
                  <a16:creationId xmlns:a16="http://schemas.microsoft.com/office/drawing/2014/main" id="{CB93CCB0-D794-7489-A670-EACDAB039CB0}"/>
                </a:ext>
              </a:extLst>
            </p:cNvPr>
            <p:cNvCxnSpPr>
              <a:cxnSpLocks/>
            </p:cNvCxnSpPr>
            <p:nvPr/>
          </p:nvCxnSpPr>
          <p:spPr bwMode="auto">
            <a:xfrm>
              <a:off x="7539278" y="31699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56" name="Straight Connector 32055">
              <a:extLst>
                <a:ext uri="{FF2B5EF4-FFF2-40B4-BE49-F238E27FC236}">
                  <a16:creationId xmlns:a16="http://schemas.microsoft.com/office/drawing/2014/main" id="{679D060F-44B8-924E-AB54-8D6775E365EA}"/>
                </a:ext>
              </a:extLst>
            </p:cNvPr>
            <p:cNvCxnSpPr>
              <a:cxnSpLocks/>
            </p:cNvCxnSpPr>
            <p:nvPr/>
          </p:nvCxnSpPr>
          <p:spPr bwMode="auto">
            <a:xfrm>
              <a:off x="7615478" y="31794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57" name="Straight Connector 32056">
              <a:extLst>
                <a:ext uri="{FF2B5EF4-FFF2-40B4-BE49-F238E27FC236}">
                  <a16:creationId xmlns:a16="http://schemas.microsoft.com/office/drawing/2014/main" id="{C6B823AE-238F-88BA-F04A-6300625E317F}"/>
                </a:ext>
              </a:extLst>
            </p:cNvPr>
            <p:cNvCxnSpPr>
              <a:cxnSpLocks/>
            </p:cNvCxnSpPr>
            <p:nvPr/>
          </p:nvCxnSpPr>
          <p:spPr bwMode="auto">
            <a:xfrm>
              <a:off x="7656753" y="32016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58" name="Straight Connector 32057">
              <a:extLst>
                <a:ext uri="{FF2B5EF4-FFF2-40B4-BE49-F238E27FC236}">
                  <a16:creationId xmlns:a16="http://schemas.microsoft.com/office/drawing/2014/main" id="{0B636210-45D4-7CD9-E0B3-9479C94987F5}"/>
                </a:ext>
              </a:extLst>
            </p:cNvPr>
            <p:cNvCxnSpPr>
              <a:cxnSpLocks/>
            </p:cNvCxnSpPr>
            <p:nvPr/>
          </p:nvCxnSpPr>
          <p:spPr bwMode="auto">
            <a:xfrm>
              <a:off x="7701203" y="32048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59" name="Straight Connector 32058">
              <a:extLst>
                <a:ext uri="{FF2B5EF4-FFF2-40B4-BE49-F238E27FC236}">
                  <a16:creationId xmlns:a16="http://schemas.microsoft.com/office/drawing/2014/main" id="{E0C29B65-75CA-9483-781F-98E1BA8C1104}"/>
                </a:ext>
              </a:extLst>
            </p:cNvPr>
            <p:cNvCxnSpPr>
              <a:cxnSpLocks/>
            </p:cNvCxnSpPr>
            <p:nvPr/>
          </p:nvCxnSpPr>
          <p:spPr bwMode="auto">
            <a:xfrm>
              <a:off x="7678978" y="32048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60" name="Straight Connector 32059">
              <a:extLst>
                <a:ext uri="{FF2B5EF4-FFF2-40B4-BE49-F238E27FC236}">
                  <a16:creationId xmlns:a16="http://schemas.microsoft.com/office/drawing/2014/main" id="{DD6727E0-1784-859E-965F-67F8C3C37206}"/>
                </a:ext>
              </a:extLst>
            </p:cNvPr>
            <p:cNvCxnSpPr>
              <a:cxnSpLocks/>
            </p:cNvCxnSpPr>
            <p:nvPr/>
          </p:nvCxnSpPr>
          <p:spPr bwMode="auto">
            <a:xfrm>
              <a:off x="7755178" y="32175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61" name="Straight Connector 32060">
              <a:extLst>
                <a:ext uri="{FF2B5EF4-FFF2-40B4-BE49-F238E27FC236}">
                  <a16:creationId xmlns:a16="http://schemas.microsoft.com/office/drawing/2014/main" id="{0E3B7958-0FF8-349A-1350-E1496026E5EF}"/>
                </a:ext>
              </a:extLst>
            </p:cNvPr>
            <p:cNvCxnSpPr>
              <a:cxnSpLocks/>
            </p:cNvCxnSpPr>
            <p:nvPr/>
          </p:nvCxnSpPr>
          <p:spPr bwMode="auto">
            <a:xfrm>
              <a:off x="7780578" y="32143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62" name="Straight Connector 32061">
              <a:extLst>
                <a:ext uri="{FF2B5EF4-FFF2-40B4-BE49-F238E27FC236}">
                  <a16:creationId xmlns:a16="http://schemas.microsoft.com/office/drawing/2014/main" id="{556C5DA6-CDCB-6F13-1E5A-F9E851701A15}"/>
                </a:ext>
              </a:extLst>
            </p:cNvPr>
            <p:cNvCxnSpPr>
              <a:cxnSpLocks/>
            </p:cNvCxnSpPr>
            <p:nvPr/>
          </p:nvCxnSpPr>
          <p:spPr bwMode="auto">
            <a:xfrm>
              <a:off x="7825028" y="32143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63" name="Straight Connector 32062">
              <a:extLst>
                <a:ext uri="{FF2B5EF4-FFF2-40B4-BE49-F238E27FC236}">
                  <a16:creationId xmlns:a16="http://schemas.microsoft.com/office/drawing/2014/main" id="{626A346B-7FCD-EB55-8274-EB8C6E326D75}"/>
                </a:ext>
              </a:extLst>
            </p:cNvPr>
            <p:cNvCxnSpPr>
              <a:cxnSpLocks/>
            </p:cNvCxnSpPr>
            <p:nvPr/>
          </p:nvCxnSpPr>
          <p:spPr bwMode="auto">
            <a:xfrm>
              <a:off x="7901228" y="32175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64" name="Straight Connector 32063">
              <a:extLst>
                <a:ext uri="{FF2B5EF4-FFF2-40B4-BE49-F238E27FC236}">
                  <a16:creationId xmlns:a16="http://schemas.microsoft.com/office/drawing/2014/main" id="{451C814A-4080-968E-E16B-3FF90F55EA13}"/>
                </a:ext>
              </a:extLst>
            </p:cNvPr>
            <p:cNvCxnSpPr>
              <a:cxnSpLocks/>
            </p:cNvCxnSpPr>
            <p:nvPr/>
          </p:nvCxnSpPr>
          <p:spPr bwMode="auto">
            <a:xfrm>
              <a:off x="9095028" y="32429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65" name="Straight Connector 32064">
              <a:extLst>
                <a:ext uri="{FF2B5EF4-FFF2-40B4-BE49-F238E27FC236}">
                  <a16:creationId xmlns:a16="http://schemas.microsoft.com/office/drawing/2014/main" id="{5801C729-FF16-8742-2A95-AD69B761C5E1}"/>
                </a:ext>
              </a:extLst>
            </p:cNvPr>
            <p:cNvCxnSpPr>
              <a:cxnSpLocks/>
            </p:cNvCxnSpPr>
            <p:nvPr/>
          </p:nvCxnSpPr>
          <p:spPr bwMode="auto">
            <a:xfrm>
              <a:off x="7853603" y="32143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66" name="Straight Connector 32065">
              <a:extLst>
                <a:ext uri="{FF2B5EF4-FFF2-40B4-BE49-F238E27FC236}">
                  <a16:creationId xmlns:a16="http://schemas.microsoft.com/office/drawing/2014/main" id="{D6B7E0E8-6DC3-C09C-16A4-685FE19016F9}"/>
                </a:ext>
              </a:extLst>
            </p:cNvPr>
            <p:cNvCxnSpPr>
              <a:cxnSpLocks/>
            </p:cNvCxnSpPr>
            <p:nvPr/>
          </p:nvCxnSpPr>
          <p:spPr bwMode="auto">
            <a:xfrm>
              <a:off x="7875828" y="32143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67" name="Straight Connector 32066">
              <a:extLst>
                <a:ext uri="{FF2B5EF4-FFF2-40B4-BE49-F238E27FC236}">
                  <a16:creationId xmlns:a16="http://schemas.microsoft.com/office/drawing/2014/main" id="{A31AEAAC-8ECF-0B9B-893B-6815E650A214}"/>
                </a:ext>
              </a:extLst>
            </p:cNvPr>
            <p:cNvCxnSpPr>
              <a:cxnSpLocks/>
            </p:cNvCxnSpPr>
            <p:nvPr/>
          </p:nvCxnSpPr>
          <p:spPr bwMode="auto">
            <a:xfrm>
              <a:off x="7996478" y="32175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68" name="Straight Connector 32067">
              <a:extLst>
                <a:ext uri="{FF2B5EF4-FFF2-40B4-BE49-F238E27FC236}">
                  <a16:creationId xmlns:a16="http://schemas.microsoft.com/office/drawing/2014/main" id="{EC817C52-5FD5-3628-F7DD-931D95D6707D}"/>
                </a:ext>
              </a:extLst>
            </p:cNvPr>
            <p:cNvCxnSpPr>
              <a:cxnSpLocks/>
            </p:cNvCxnSpPr>
            <p:nvPr/>
          </p:nvCxnSpPr>
          <p:spPr bwMode="auto">
            <a:xfrm>
              <a:off x="8104428" y="32175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69" name="Straight Connector 32068">
              <a:extLst>
                <a:ext uri="{FF2B5EF4-FFF2-40B4-BE49-F238E27FC236}">
                  <a16:creationId xmlns:a16="http://schemas.microsoft.com/office/drawing/2014/main" id="{C2B964CB-2E18-0BAE-A2FF-57DF027F9C30}"/>
                </a:ext>
              </a:extLst>
            </p:cNvPr>
            <p:cNvCxnSpPr>
              <a:cxnSpLocks/>
            </p:cNvCxnSpPr>
            <p:nvPr/>
          </p:nvCxnSpPr>
          <p:spPr bwMode="auto">
            <a:xfrm>
              <a:off x="8034578" y="32175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70" name="Straight Connector 32069">
              <a:extLst>
                <a:ext uri="{FF2B5EF4-FFF2-40B4-BE49-F238E27FC236}">
                  <a16:creationId xmlns:a16="http://schemas.microsoft.com/office/drawing/2014/main" id="{3765C1FA-FC0A-F144-0274-FD69DBD3D67B}"/>
                </a:ext>
              </a:extLst>
            </p:cNvPr>
            <p:cNvCxnSpPr>
              <a:cxnSpLocks/>
            </p:cNvCxnSpPr>
            <p:nvPr/>
          </p:nvCxnSpPr>
          <p:spPr bwMode="auto">
            <a:xfrm>
              <a:off x="8066328" y="32143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71" name="Straight Connector 32070">
              <a:extLst>
                <a:ext uri="{FF2B5EF4-FFF2-40B4-BE49-F238E27FC236}">
                  <a16:creationId xmlns:a16="http://schemas.microsoft.com/office/drawing/2014/main" id="{17A9EDAD-DA2F-3843-84AB-BFCC65012341}"/>
                </a:ext>
              </a:extLst>
            </p:cNvPr>
            <p:cNvCxnSpPr>
              <a:cxnSpLocks/>
            </p:cNvCxnSpPr>
            <p:nvPr/>
          </p:nvCxnSpPr>
          <p:spPr bwMode="auto">
            <a:xfrm>
              <a:off x="8139353" y="32366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72" name="Straight Connector 32071">
              <a:extLst>
                <a:ext uri="{FF2B5EF4-FFF2-40B4-BE49-F238E27FC236}">
                  <a16:creationId xmlns:a16="http://schemas.microsoft.com/office/drawing/2014/main" id="{127B5FBC-6509-003D-36B0-9CA5438BD197}"/>
                </a:ext>
              </a:extLst>
            </p:cNvPr>
            <p:cNvCxnSpPr>
              <a:cxnSpLocks/>
            </p:cNvCxnSpPr>
            <p:nvPr/>
          </p:nvCxnSpPr>
          <p:spPr bwMode="auto">
            <a:xfrm>
              <a:off x="8250478" y="32366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73" name="Straight Connector 32072">
              <a:extLst>
                <a:ext uri="{FF2B5EF4-FFF2-40B4-BE49-F238E27FC236}">
                  <a16:creationId xmlns:a16="http://schemas.microsoft.com/office/drawing/2014/main" id="{77507E15-F950-4A30-2E80-45600F1747C7}"/>
                </a:ext>
              </a:extLst>
            </p:cNvPr>
            <p:cNvCxnSpPr>
              <a:cxnSpLocks/>
            </p:cNvCxnSpPr>
            <p:nvPr/>
          </p:nvCxnSpPr>
          <p:spPr bwMode="auto">
            <a:xfrm>
              <a:off x="8174278" y="32397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74" name="Straight Connector 32073">
              <a:extLst>
                <a:ext uri="{FF2B5EF4-FFF2-40B4-BE49-F238E27FC236}">
                  <a16:creationId xmlns:a16="http://schemas.microsoft.com/office/drawing/2014/main" id="{A47EF49C-D980-EAC5-F9F5-0DBC1FE190FB}"/>
                </a:ext>
              </a:extLst>
            </p:cNvPr>
            <p:cNvCxnSpPr>
              <a:cxnSpLocks/>
            </p:cNvCxnSpPr>
            <p:nvPr/>
          </p:nvCxnSpPr>
          <p:spPr bwMode="auto">
            <a:xfrm>
              <a:off x="8209203" y="32397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75" name="Straight Connector 32074">
              <a:extLst>
                <a:ext uri="{FF2B5EF4-FFF2-40B4-BE49-F238E27FC236}">
                  <a16:creationId xmlns:a16="http://schemas.microsoft.com/office/drawing/2014/main" id="{4748B671-CFD2-FFF3-33D2-FA81B032C992}"/>
                </a:ext>
              </a:extLst>
            </p:cNvPr>
            <p:cNvCxnSpPr>
              <a:cxnSpLocks/>
            </p:cNvCxnSpPr>
            <p:nvPr/>
          </p:nvCxnSpPr>
          <p:spPr bwMode="auto">
            <a:xfrm>
              <a:off x="8329853" y="323977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76" name="Straight Connector 32075">
              <a:extLst>
                <a:ext uri="{FF2B5EF4-FFF2-40B4-BE49-F238E27FC236}">
                  <a16:creationId xmlns:a16="http://schemas.microsoft.com/office/drawing/2014/main" id="{365B6A0D-48D4-2B63-86BA-34ED574A3573}"/>
                </a:ext>
              </a:extLst>
            </p:cNvPr>
            <p:cNvCxnSpPr>
              <a:cxnSpLocks/>
            </p:cNvCxnSpPr>
            <p:nvPr/>
          </p:nvCxnSpPr>
          <p:spPr bwMode="auto">
            <a:xfrm>
              <a:off x="8377478" y="32366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77" name="Straight Connector 32076">
              <a:extLst>
                <a:ext uri="{FF2B5EF4-FFF2-40B4-BE49-F238E27FC236}">
                  <a16:creationId xmlns:a16="http://schemas.microsoft.com/office/drawing/2014/main" id="{D10DD0C8-7774-1FD1-E23F-AED52B52DE20}"/>
                </a:ext>
              </a:extLst>
            </p:cNvPr>
            <p:cNvCxnSpPr>
              <a:cxnSpLocks/>
            </p:cNvCxnSpPr>
            <p:nvPr/>
          </p:nvCxnSpPr>
          <p:spPr bwMode="auto">
            <a:xfrm>
              <a:off x="8437803" y="32366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78" name="Straight Connector 32077">
              <a:extLst>
                <a:ext uri="{FF2B5EF4-FFF2-40B4-BE49-F238E27FC236}">
                  <a16:creationId xmlns:a16="http://schemas.microsoft.com/office/drawing/2014/main" id="{718F7D68-7DCC-7524-C70A-DB16ADBC951E}"/>
                </a:ext>
              </a:extLst>
            </p:cNvPr>
            <p:cNvCxnSpPr>
              <a:cxnSpLocks/>
            </p:cNvCxnSpPr>
            <p:nvPr/>
          </p:nvCxnSpPr>
          <p:spPr bwMode="auto">
            <a:xfrm>
              <a:off x="8409228" y="32366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79" name="Straight Connector 32078">
              <a:extLst>
                <a:ext uri="{FF2B5EF4-FFF2-40B4-BE49-F238E27FC236}">
                  <a16:creationId xmlns:a16="http://schemas.microsoft.com/office/drawing/2014/main" id="{B8184DE9-8143-12FF-4E32-C77FEDA1A6FF}"/>
                </a:ext>
              </a:extLst>
            </p:cNvPr>
            <p:cNvCxnSpPr>
              <a:cxnSpLocks/>
            </p:cNvCxnSpPr>
            <p:nvPr/>
          </p:nvCxnSpPr>
          <p:spPr bwMode="auto">
            <a:xfrm>
              <a:off x="8488603" y="32334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80" name="Straight Connector 32079">
              <a:extLst>
                <a:ext uri="{FF2B5EF4-FFF2-40B4-BE49-F238E27FC236}">
                  <a16:creationId xmlns:a16="http://schemas.microsoft.com/office/drawing/2014/main" id="{1D980A29-7440-B17D-53EC-AC43843FD033}"/>
                </a:ext>
              </a:extLst>
            </p:cNvPr>
            <p:cNvCxnSpPr>
              <a:cxnSpLocks/>
            </p:cNvCxnSpPr>
            <p:nvPr/>
          </p:nvCxnSpPr>
          <p:spPr bwMode="auto">
            <a:xfrm>
              <a:off x="8583853" y="32334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81" name="Straight Connector 32080">
              <a:extLst>
                <a:ext uri="{FF2B5EF4-FFF2-40B4-BE49-F238E27FC236}">
                  <a16:creationId xmlns:a16="http://schemas.microsoft.com/office/drawing/2014/main" id="{5B14BF03-8386-48A5-54A6-E3B5D2014901}"/>
                </a:ext>
              </a:extLst>
            </p:cNvPr>
            <p:cNvCxnSpPr>
              <a:cxnSpLocks/>
            </p:cNvCxnSpPr>
            <p:nvPr/>
          </p:nvCxnSpPr>
          <p:spPr bwMode="auto">
            <a:xfrm>
              <a:off x="8523528" y="32334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82" name="Straight Connector 32081">
              <a:extLst>
                <a:ext uri="{FF2B5EF4-FFF2-40B4-BE49-F238E27FC236}">
                  <a16:creationId xmlns:a16="http://schemas.microsoft.com/office/drawing/2014/main" id="{8B847650-79B8-C1CA-6A3F-9FCE6F0862DE}"/>
                </a:ext>
              </a:extLst>
            </p:cNvPr>
            <p:cNvCxnSpPr>
              <a:cxnSpLocks/>
            </p:cNvCxnSpPr>
            <p:nvPr/>
          </p:nvCxnSpPr>
          <p:spPr bwMode="auto">
            <a:xfrm>
              <a:off x="8555278" y="32334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83" name="Straight Connector 32082">
              <a:extLst>
                <a:ext uri="{FF2B5EF4-FFF2-40B4-BE49-F238E27FC236}">
                  <a16:creationId xmlns:a16="http://schemas.microsoft.com/office/drawing/2014/main" id="{7FAA2271-4FA3-2C17-BC44-B074CD7AD850}"/>
                </a:ext>
              </a:extLst>
            </p:cNvPr>
            <p:cNvCxnSpPr>
              <a:cxnSpLocks/>
            </p:cNvCxnSpPr>
            <p:nvPr/>
          </p:nvCxnSpPr>
          <p:spPr bwMode="auto">
            <a:xfrm>
              <a:off x="8637828" y="32366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84" name="Straight Connector 32083">
              <a:extLst>
                <a:ext uri="{FF2B5EF4-FFF2-40B4-BE49-F238E27FC236}">
                  <a16:creationId xmlns:a16="http://schemas.microsoft.com/office/drawing/2014/main" id="{BDCFAAAB-16B7-4C73-53C4-9E4781F7D250}"/>
                </a:ext>
              </a:extLst>
            </p:cNvPr>
            <p:cNvCxnSpPr>
              <a:cxnSpLocks/>
            </p:cNvCxnSpPr>
            <p:nvPr/>
          </p:nvCxnSpPr>
          <p:spPr bwMode="auto">
            <a:xfrm>
              <a:off x="8707678" y="32334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85" name="Straight Connector 32084">
              <a:extLst>
                <a:ext uri="{FF2B5EF4-FFF2-40B4-BE49-F238E27FC236}">
                  <a16:creationId xmlns:a16="http://schemas.microsoft.com/office/drawing/2014/main" id="{7BE2E408-5D36-144D-A113-C8F50C4D4DD1}"/>
                </a:ext>
              </a:extLst>
            </p:cNvPr>
            <p:cNvCxnSpPr>
              <a:cxnSpLocks/>
            </p:cNvCxnSpPr>
            <p:nvPr/>
          </p:nvCxnSpPr>
          <p:spPr bwMode="auto">
            <a:xfrm>
              <a:off x="8672753" y="323660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86" name="Straight Connector 32085">
              <a:extLst>
                <a:ext uri="{FF2B5EF4-FFF2-40B4-BE49-F238E27FC236}">
                  <a16:creationId xmlns:a16="http://schemas.microsoft.com/office/drawing/2014/main" id="{94B38005-BB85-8269-0D0F-A3B52FFBF804}"/>
                </a:ext>
              </a:extLst>
            </p:cNvPr>
            <p:cNvCxnSpPr>
              <a:cxnSpLocks/>
            </p:cNvCxnSpPr>
            <p:nvPr/>
          </p:nvCxnSpPr>
          <p:spPr bwMode="auto">
            <a:xfrm>
              <a:off x="8758478" y="32334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87" name="Straight Connector 32086">
              <a:extLst>
                <a:ext uri="{FF2B5EF4-FFF2-40B4-BE49-F238E27FC236}">
                  <a16:creationId xmlns:a16="http://schemas.microsoft.com/office/drawing/2014/main" id="{E08BC84B-01AE-83D2-5EA7-1A689B433E21}"/>
                </a:ext>
              </a:extLst>
            </p:cNvPr>
            <p:cNvCxnSpPr>
              <a:cxnSpLocks/>
            </p:cNvCxnSpPr>
            <p:nvPr/>
          </p:nvCxnSpPr>
          <p:spPr bwMode="auto">
            <a:xfrm>
              <a:off x="8872778" y="3230251"/>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88" name="Straight Connector 32087">
              <a:extLst>
                <a:ext uri="{FF2B5EF4-FFF2-40B4-BE49-F238E27FC236}">
                  <a16:creationId xmlns:a16="http://schemas.microsoft.com/office/drawing/2014/main" id="{21DCF460-30CE-A638-B92F-99C73AF5118B}"/>
                </a:ext>
              </a:extLst>
            </p:cNvPr>
            <p:cNvCxnSpPr>
              <a:cxnSpLocks/>
            </p:cNvCxnSpPr>
            <p:nvPr/>
          </p:nvCxnSpPr>
          <p:spPr bwMode="auto">
            <a:xfrm>
              <a:off x="8796578" y="3233426"/>
              <a:ext cx="0" cy="68048"/>
            </a:xfrm>
            <a:prstGeom prst="line">
              <a:avLst/>
            </a:prstGeom>
            <a:noFill/>
            <a:ln w="28575" cap="flat" cmpd="sng" algn="ctr">
              <a:solidFill>
                <a:schemeClr val="accent3"/>
              </a:solidFill>
              <a:prstDash val="solid"/>
              <a:round/>
              <a:headEnd type="none" w="med" len="med"/>
              <a:tailEnd type="none" w="med" len="med"/>
            </a:ln>
            <a:effectLst/>
          </p:spPr>
        </p:cxnSp>
        <p:cxnSp>
          <p:nvCxnSpPr>
            <p:cNvPr id="32089" name="Straight Connector 32088">
              <a:extLst>
                <a:ext uri="{FF2B5EF4-FFF2-40B4-BE49-F238E27FC236}">
                  <a16:creationId xmlns:a16="http://schemas.microsoft.com/office/drawing/2014/main" id="{7D352BB3-EA14-B7CF-035D-A040E5298322}"/>
                </a:ext>
              </a:extLst>
            </p:cNvPr>
            <p:cNvCxnSpPr>
              <a:cxnSpLocks/>
            </p:cNvCxnSpPr>
            <p:nvPr/>
          </p:nvCxnSpPr>
          <p:spPr bwMode="auto">
            <a:xfrm>
              <a:off x="8831503" y="3230251"/>
              <a:ext cx="0" cy="68048"/>
            </a:xfrm>
            <a:prstGeom prst="line">
              <a:avLst/>
            </a:prstGeom>
            <a:noFill/>
            <a:ln w="28575" cap="flat" cmpd="sng" algn="ctr">
              <a:solidFill>
                <a:schemeClr val="accent3"/>
              </a:solidFill>
              <a:prstDash val="solid"/>
              <a:round/>
              <a:headEnd type="none" w="med" len="med"/>
              <a:tailEnd type="none" w="med" len="med"/>
            </a:ln>
            <a:effectLst/>
          </p:spPr>
        </p:cxnSp>
      </p:grpSp>
      <p:grpSp>
        <p:nvGrpSpPr>
          <p:cNvPr id="32188" name="Group 32187">
            <a:extLst>
              <a:ext uri="{FF2B5EF4-FFF2-40B4-BE49-F238E27FC236}">
                <a16:creationId xmlns:a16="http://schemas.microsoft.com/office/drawing/2014/main" id="{FFC361C8-4DA4-E402-DCF8-C26D33A805FD}"/>
              </a:ext>
            </a:extLst>
          </p:cNvPr>
          <p:cNvGrpSpPr/>
          <p:nvPr/>
        </p:nvGrpSpPr>
        <p:grpSpPr>
          <a:xfrm>
            <a:off x="3281486" y="1929560"/>
            <a:ext cx="5584524" cy="1121676"/>
            <a:chOff x="3281486" y="1929560"/>
            <a:chExt cx="5584524" cy="1121676"/>
          </a:xfrm>
        </p:grpSpPr>
        <p:cxnSp>
          <p:nvCxnSpPr>
            <p:cNvPr id="32091" name="Straight Connector 32090">
              <a:extLst>
                <a:ext uri="{FF2B5EF4-FFF2-40B4-BE49-F238E27FC236}">
                  <a16:creationId xmlns:a16="http://schemas.microsoft.com/office/drawing/2014/main" id="{1A28A7A6-4522-C9C9-9E08-B6A86DCF9E19}"/>
                </a:ext>
              </a:extLst>
            </p:cNvPr>
            <p:cNvCxnSpPr>
              <a:cxnSpLocks/>
            </p:cNvCxnSpPr>
            <p:nvPr/>
          </p:nvCxnSpPr>
          <p:spPr bwMode="auto">
            <a:xfrm>
              <a:off x="3281486" y="1929560"/>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092" name="Straight Connector 32091">
              <a:extLst>
                <a:ext uri="{FF2B5EF4-FFF2-40B4-BE49-F238E27FC236}">
                  <a16:creationId xmlns:a16="http://schemas.microsoft.com/office/drawing/2014/main" id="{DACE48F3-52EF-35FC-7604-0EDD0EFE84F0}"/>
                </a:ext>
              </a:extLst>
            </p:cNvPr>
            <p:cNvCxnSpPr>
              <a:cxnSpLocks/>
            </p:cNvCxnSpPr>
            <p:nvPr/>
          </p:nvCxnSpPr>
          <p:spPr bwMode="auto">
            <a:xfrm>
              <a:off x="3354864" y="1931442"/>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093" name="Straight Connector 32092">
              <a:extLst>
                <a:ext uri="{FF2B5EF4-FFF2-40B4-BE49-F238E27FC236}">
                  <a16:creationId xmlns:a16="http://schemas.microsoft.com/office/drawing/2014/main" id="{0570C989-D057-FAC8-D17D-69BD37283885}"/>
                </a:ext>
              </a:extLst>
            </p:cNvPr>
            <p:cNvCxnSpPr>
              <a:cxnSpLocks/>
            </p:cNvCxnSpPr>
            <p:nvPr/>
          </p:nvCxnSpPr>
          <p:spPr bwMode="auto">
            <a:xfrm>
              <a:off x="3503500" y="1940848"/>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094" name="Straight Connector 32093">
              <a:extLst>
                <a:ext uri="{FF2B5EF4-FFF2-40B4-BE49-F238E27FC236}">
                  <a16:creationId xmlns:a16="http://schemas.microsoft.com/office/drawing/2014/main" id="{8547CA91-8775-8341-A9F5-2B5AF1892EE9}"/>
                </a:ext>
              </a:extLst>
            </p:cNvPr>
            <p:cNvCxnSpPr>
              <a:cxnSpLocks/>
            </p:cNvCxnSpPr>
            <p:nvPr/>
          </p:nvCxnSpPr>
          <p:spPr bwMode="auto">
            <a:xfrm>
              <a:off x="3599457" y="1957782"/>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095" name="Straight Connector 32094">
              <a:extLst>
                <a:ext uri="{FF2B5EF4-FFF2-40B4-BE49-F238E27FC236}">
                  <a16:creationId xmlns:a16="http://schemas.microsoft.com/office/drawing/2014/main" id="{207D05F3-2826-AAB1-5D93-4F3FEE7E23D5}"/>
                </a:ext>
              </a:extLst>
            </p:cNvPr>
            <p:cNvCxnSpPr>
              <a:cxnSpLocks/>
            </p:cNvCxnSpPr>
            <p:nvPr/>
          </p:nvCxnSpPr>
          <p:spPr bwMode="auto">
            <a:xfrm>
              <a:off x="3834641" y="2012346"/>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096" name="Straight Connector 32095">
              <a:extLst>
                <a:ext uri="{FF2B5EF4-FFF2-40B4-BE49-F238E27FC236}">
                  <a16:creationId xmlns:a16="http://schemas.microsoft.com/office/drawing/2014/main" id="{08C3579B-C35D-6653-3D1E-057947859B6A}"/>
                </a:ext>
              </a:extLst>
            </p:cNvPr>
            <p:cNvCxnSpPr>
              <a:cxnSpLocks/>
            </p:cNvCxnSpPr>
            <p:nvPr/>
          </p:nvCxnSpPr>
          <p:spPr bwMode="auto">
            <a:xfrm>
              <a:off x="3915544" y="2021754"/>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097" name="Straight Connector 32096">
              <a:extLst>
                <a:ext uri="{FF2B5EF4-FFF2-40B4-BE49-F238E27FC236}">
                  <a16:creationId xmlns:a16="http://schemas.microsoft.com/office/drawing/2014/main" id="{2FA6C345-536A-8159-A2A1-ECB4C0A46189}"/>
                </a:ext>
              </a:extLst>
            </p:cNvPr>
            <p:cNvCxnSpPr>
              <a:cxnSpLocks/>
            </p:cNvCxnSpPr>
            <p:nvPr/>
          </p:nvCxnSpPr>
          <p:spPr bwMode="auto">
            <a:xfrm>
              <a:off x="3988923" y="2049975"/>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098" name="Straight Connector 32097">
              <a:extLst>
                <a:ext uri="{FF2B5EF4-FFF2-40B4-BE49-F238E27FC236}">
                  <a16:creationId xmlns:a16="http://schemas.microsoft.com/office/drawing/2014/main" id="{3CF4E051-C040-C27A-EDF2-7CC80185D1B0}"/>
                </a:ext>
              </a:extLst>
            </p:cNvPr>
            <p:cNvCxnSpPr>
              <a:cxnSpLocks/>
            </p:cNvCxnSpPr>
            <p:nvPr/>
          </p:nvCxnSpPr>
          <p:spPr bwMode="auto">
            <a:xfrm>
              <a:off x="4160137" y="2123354"/>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099" name="Straight Connector 32098">
              <a:extLst>
                <a:ext uri="{FF2B5EF4-FFF2-40B4-BE49-F238E27FC236}">
                  <a16:creationId xmlns:a16="http://schemas.microsoft.com/office/drawing/2014/main" id="{F401316A-E4B2-4063-1EA2-6D7032A88F27}"/>
                </a:ext>
              </a:extLst>
            </p:cNvPr>
            <p:cNvCxnSpPr>
              <a:cxnSpLocks/>
            </p:cNvCxnSpPr>
            <p:nvPr/>
          </p:nvCxnSpPr>
          <p:spPr bwMode="auto">
            <a:xfrm>
              <a:off x="4368982" y="2162864"/>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00" name="Straight Connector 32099">
              <a:extLst>
                <a:ext uri="{FF2B5EF4-FFF2-40B4-BE49-F238E27FC236}">
                  <a16:creationId xmlns:a16="http://schemas.microsoft.com/office/drawing/2014/main" id="{2A0B3AA9-DE73-0879-0E23-41B6CB039E5B}"/>
                </a:ext>
              </a:extLst>
            </p:cNvPr>
            <p:cNvCxnSpPr>
              <a:cxnSpLocks/>
            </p:cNvCxnSpPr>
            <p:nvPr/>
          </p:nvCxnSpPr>
          <p:spPr bwMode="auto">
            <a:xfrm>
              <a:off x="4393441" y="2160983"/>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01" name="Straight Connector 32100">
              <a:extLst>
                <a:ext uri="{FF2B5EF4-FFF2-40B4-BE49-F238E27FC236}">
                  <a16:creationId xmlns:a16="http://schemas.microsoft.com/office/drawing/2014/main" id="{7CD74012-AFCC-C622-E022-196B91533D8C}"/>
                </a:ext>
              </a:extLst>
            </p:cNvPr>
            <p:cNvCxnSpPr>
              <a:cxnSpLocks/>
            </p:cNvCxnSpPr>
            <p:nvPr/>
          </p:nvCxnSpPr>
          <p:spPr bwMode="auto">
            <a:xfrm>
              <a:off x="4628626" y="2223072"/>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02" name="Straight Connector 32101">
              <a:extLst>
                <a:ext uri="{FF2B5EF4-FFF2-40B4-BE49-F238E27FC236}">
                  <a16:creationId xmlns:a16="http://schemas.microsoft.com/office/drawing/2014/main" id="{3933CB62-EE2D-C448-BC77-F8FA92B5B1C1}"/>
                </a:ext>
              </a:extLst>
            </p:cNvPr>
            <p:cNvCxnSpPr>
              <a:cxnSpLocks/>
            </p:cNvCxnSpPr>
            <p:nvPr/>
          </p:nvCxnSpPr>
          <p:spPr bwMode="auto">
            <a:xfrm>
              <a:off x="4705767" y="2232480"/>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03" name="Straight Connector 32102">
              <a:extLst>
                <a:ext uri="{FF2B5EF4-FFF2-40B4-BE49-F238E27FC236}">
                  <a16:creationId xmlns:a16="http://schemas.microsoft.com/office/drawing/2014/main" id="{D8BD232F-1C36-B852-3672-801BABD4DA4B}"/>
                </a:ext>
              </a:extLst>
            </p:cNvPr>
            <p:cNvCxnSpPr>
              <a:cxnSpLocks/>
            </p:cNvCxnSpPr>
            <p:nvPr/>
          </p:nvCxnSpPr>
          <p:spPr bwMode="auto">
            <a:xfrm>
              <a:off x="4760330" y="2241887"/>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04" name="Straight Connector 32103">
              <a:extLst>
                <a:ext uri="{FF2B5EF4-FFF2-40B4-BE49-F238E27FC236}">
                  <a16:creationId xmlns:a16="http://schemas.microsoft.com/office/drawing/2014/main" id="{118C4137-BF5C-A574-E03B-01C1D39B8D3E}"/>
                </a:ext>
              </a:extLst>
            </p:cNvPr>
            <p:cNvCxnSpPr>
              <a:cxnSpLocks/>
            </p:cNvCxnSpPr>
            <p:nvPr/>
          </p:nvCxnSpPr>
          <p:spPr bwMode="auto">
            <a:xfrm>
              <a:off x="4871337" y="2270109"/>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05" name="Straight Connector 32104">
              <a:extLst>
                <a:ext uri="{FF2B5EF4-FFF2-40B4-BE49-F238E27FC236}">
                  <a16:creationId xmlns:a16="http://schemas.microsoft.com/office/drawing/2014/main" id="{73C32281-2723-DAD3-D90D-457D3DF2BC6F}"/>
                </a:ext>
              </a:extLst>
            </p:cNvPr>
            <p:cNvCxnSpPr>
              <a:cxnSpLocks/>
            </p:cNvCxnSpPr>
            <p:nvPr/>
          </p:nvCxnSpPr>
          <p:spPr bwMode="auto">
            <a:xfrm>
              <a:off x="4967293" y="2287042"/>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06" name="Straight Connector 32105">
              <a:extLst>
                <a:ext uri="{FF2B5EF4-FFF2-40B4-BE49-F238E27FC236}">
                  <a16:creationId xmlns:a16="http://schemas.microsoft.com/office/drawing/2014/main" id="{E62D2584-9E04-BA73-1500-D8A92C8563A4}"/>
                </a:ext>
              </a:extLst>
            </p:cNvPr>
            <p:cNvCxnSpPr>
              <a:cxnSpLocks/>
            </p:cNvCxnSpPr>
            <p:nvPr/>
          </p:nvCxnSpPr>
          <p:spPr bwMode="auto">
            <a:xfrm>
              <a:off x="5157322" y="2330317"/>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07" name="Straight Connector 32106">
              <a:extLst>
                <a:ext uri="{FF2B5EF4-FFF2-40B4-BE49-F238E27FC236}">
                  <a16:creationId xmlns:a16="http://schemas.microsoft.com/office/drawing/2014/main" id="{045CE8DA-0B50-EF77-D3DE-474255BE2C65}"/>
                </a:ext>
              </a:extLst>
            </p:cNvPr>
            <p:cNvCxnSpPr>
              <a:cxnSpLocks/>
            </p:cNvCxnSpPr>
            <p:nvPr/>
          </p:nvCxnSpPr>
          <p:spPr bwMode="auto">
            <a:xfrm>
              <a:off x="5298434" y="2347249"/>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08" name="Straight Connector 32107">
              <a:extLst>
                <a:ext uri="{FF2B5EF4-FFF2-40B4-BE49-F238E27FC236}">
                  <a16:creationId xmlns:a16="http://schemas.microsoft.com/office/drawing/2014/main" id="{E07E6379-616F-C94D-683E-154B3B8E850B}"/>
                </a:ext>
              </a:extLst>
            </p:cNvPr>
            <p:cNvCxnSpPr>
              <a:cxnSpLocks/>
            </p:cNvCxnSpPr>
            <p:nvPr/>
          </p:nvCxnSpPr>
          <p:spPr bwMode="auto">
            <a:xfrm>
              <a:off x="5228819" y="2345368"/>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09" name="Straight Connector 32108">
              <a:extLst>
                <a:ext uri="{FF2B5EF4-FFF2-40B4-BE49-F238E27FC236}">
                  <a16:creationId xmlns:a16="http://schemas.microsoft.com/office/drawing/2014/main" id="{9EC77E7A-58C2-0383-50A4-253F1462D4F3}"/>
                </a:ext>
              </a:extLst>
            </p:cNvPr>
            <p:cNvCxnSpPr>
              <a:cxnSpLocks/>
            </p:cNvCxnSpPr>
            <p:nvPr/>
          </p:nvCxnSpPr>
          <p:spPr bwMode="auto">
            <a:xfrm>
              <a:off x="5601353" y="2413101"/>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10" name="Straight Connector 32109">
              <a:extLst>
                <a:ext uri="{FF2B5EF4-FFF2-40B4-BE49-F238E27FC236}">
                  <a16:creationId xmlns:a16="http://schemas.microsoft.com/office/drawing/2014/main" id="{6BBB48C1-F2A5-A5C0-9A72-8B77210C21D6}"/>
                </a:ext>
              </a:extLst>
            </p:cNvPr>
            <p:cNvCxnSpPr>
              <a:cxnSpLocks/>
            </p:cNvCxnSpPr>
            <p:nvPr/>
          </p:nvCxnSpPr>
          <p:spPr bwMode="auto">
            <a:xfrm>
              <a:off x="5686019" y="2414982"/>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11" name="Straight Connector 32110">
              <a:extLst>
                <a:ext uri="{FF2B5EF4-FFF2-40B4-BE49-F238E27FC236}">
                  <a16:creationId xmlns:a16="http://schemas.microsoft.com/office/drawing/2014/main" id="{7DAFBDB0-3230-295A-1D00-1075830E2B17}"/>
                </a:ext>
              </a:extLst>
            </p:cNvPr>
            <p:cNvCxnSpPr>
              <a:cxnSpLocks/>
            </p:cNvCxnSpPr>
            <p:nvPr/>
          </p:nvCxnSpPr>
          <p:spPr bwMode="auto">
            <a:xfrm>
              <a:off x="5838420" y="2450730"/>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12" name="Straight Connector 32111">
              <a:extLst>
                <a:ext uri="{FF2B5EF4-FFF2-40B4-BE49-F238E27FC236}">
                  <a16:creationId xmlns:a16="http://schemas.microsoft.com/office/drawing/2014/main" id="{D41D39D9-F9B1-965E-9752-7A947D3125B4}"/>
                </a:ext>
              </a:extLst>
            </p:cNvPr>
            <p:cNvCxnSpPr>
              <a:cxnSpLocks/>
            </p:cNvCxnSpPr>
            <p:nvPr/>
          </p:nvCxnSpPr>
          <p:spPr bwMode="auto">
            <a:xfrm>
              <a:off x="5889220" y="2452611"/>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13" name="Straight Connector 32112">
              <a:extLst>
                <a:ext uri="{FF2B5EF4-FFF2-40B4-BE49-F238E27FC236}">
                  <a16:creationId xmlns:a16="http://schemas.microsoft.com/office/drawing/2014/main" id="{241ADCF5-C953-D0E7-347A-C8064C4C9ACC}"/>
                </a:ext>
              </a:extLst>
            </p:cNvPr>
            <p:cNvCxnSpPr>
              <a:cxnSpLocks/>
            </p:cNvCxnSpPr>
            <p:nvPr/>
          </p:nvCxnSpPr>
          <p:spPr bwMode="auto">
            <a:xfrm>
              <a:off x="6305028" y="2544805"/>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14" name="Straight Connector 32113">
              <a:extLst>
                <a:ext uri="{FF2B5EF4-FFF2-40B4-BE49-F238E27FC236}">
                  <a16:creationId xmlns:a16="http://schemas.microsoft.com/office/drawing/2014/main" id="{8598D622-2095-A5E2-3D12-B7832FAD4192}"/>
                </a:ext>
              </a:extLst>
            </p:cNvPr>
            <p:cNvCxnSpPr>
              <a:cxnSpLocks/>
            </p:cNvCxnSpPr>
            <p:nvPr/>
          </p:nvCxnSpPr>
          <p:spPr bwMode="auto">
            <a:xfrm>
              <a:off x="6325724" y="2542923"/>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15" name="Straight Connector 32114">
              <a:extLst>
                <a:ext uri="{FF2B5EF4-FFF2-40B4-BE49-F238E27FC236}">
                  <a16:creationId xmlns:a16="http://schemas.microsoft.com/office/drawing/2014/main" id="{206AA231-3B9B-073E-FA45-5F793D8D9D7F}"/>
                </a:ext>
              </a:extLst>
            </p:cNvPr>
            <p:cNvCxnSpPr>
              <a:cxnSpLocks/>
            </p:cNvCxnSpPr>
            <p:nvPr/>
          </p:nvCxnSpPr>
          <p:spPr bwMode="auto">
            <a:xfrm>
              <a:off x="6402865" y="2559856"/>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16" name="Straight Connector 32115">
              <a:extLst>
                <a:ext uri="{FF2B5EF4-FFF2-40B4-BE49-F238E27FC236}">
                  <a16:creationId xmlns:a16="http://schemas.microsoft.com/office/drawing/2014/main" id="{6C172D1C-130F-0815-4763-1C026CF4B0D8}"/>
                </a:ext>
              </a:extLst>
            </p:cNvPr>
            <p:cNvCxnSpPr>
              <a:cxnSpLocks/>
            </p:cNvCxnSpPr>
            <p:nvPr/>
          </p:nvCxnSpPr>
          <p:spPr bwMode="auto">
            <a:xfrm>
              <a:off x="5987057" y="2471427"/>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17" name="Straight Connector 32116">
              <a:extLst>
                <a:ext uri="{FF2B5EF4-FFF2-40B4-BE49-F238E27FC236}">
                  <a16:creationId xmlns:a16="http://schemas.microsoft.com/office/drawing/2014/main" id="{E0273831-F726-DB6A-1A77-86678407643B}"/>
                </a:ext>
              </a:extLst>
            </p:cNvPr>
            <p:cNvCxnSpPr>
              <a:cxnSpLocks/>
            </p:cNvCxnSpPr>
            <p:nvPr/>
          </p:nvCxnSpPr>
          <p:spPr bwMode="auto">
            <a:xfrm>
              <a:off x="6011517" y="2477071"/>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18" name="Straight Connector 32117">
              <a:extLst>
                <a:ext uri="{FF2B5EF4-FFF2-40B4-BE49-F238E27FC236}">
                  <a16:creationId xmlns:a16="http://schemas.microsoft.com/office/drawing/2014/main" id="{1580704B-66FC-0FE0-DAA8-F18B254C5F9D}"/>
                </a:ext>
              </a:extLst>
            </p:cNvPr>
            <p:cNvCxnSpPr>
              <a:cxnSpLocks/>
            </p:cNvCxnSpPr>
            <p:nvPr/>
          </p:nvCxnSpPr>
          <p:spPr bwMode="auto">
            <a:xfrm>
              <a:off x="6175206" y="2516582"/>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19" name="Straight Connector 32118">
              <a:extLst>
                <a:ext uri="{FF2B5EF4-FFF2-40B4-BE49-F238E27FC236}">
                  <a16:creationId xmlns:a16="http://schemas.microsoft.com/office/drawing/2014/main" id="{79DAC1B1-DCCC-8DF9-F3B3-41DE1517CFA1}"/>
                </a:ext>
              </a:extLst>
            </p:cNvPr>
            <p:cNvCxnSpPr>
              <a:cxnSpLocks/>
            </p:cNvCxnSpPr>
            <p:nvPr/>
          </p:nvCxnSpPr>
          <p:spPr bwMode="auto">
            <a:xfrm>
              <a:off x="6149152" y="2510938"/>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20" name="Straight Connector 32119">
              <a:extLst>
                <a:ext uri="{FF2B5EF4-FFF2-40B4-BE49-F238E27FC236}">
                  <a16:creationId xmlns:a16="http://schemas.microsoft.com/office/drawing/2014/main" id="{FBB59E31-4113-6DFA-0C7B-11EEBF697C4D}"/>
                </a:ext>
              </a:extLst>
            </p:cNvPr>
            <p:cNvCxnSpPr>
              <a:cxnSpLocks/>
            </p:cNvCxnSpPr>
            <p:nvPr/>
          </p:nvCxnSpPr>
          <p:spPr bwMode="auto">
            <a:xfrm>
              <a:off x="6069659" y="2497767"/>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21" name="Straight Connector 32120">
              <a:extLst>
                <a:ext uri="{FF2B5EF4-FFF2-40B4-BE49-F238E27FC236}">
                  <a16:creationId xmlns:a16="http://schemas.microsoft.com/office/drawing/2014/main" id="{202A121A-A80E-52C1-2150-729F3CA6CE15}"/>
                </a:ext>
              </a:extLst>
            </p:cNvPr>
            <p:cNvCxnSpPr>
              <a:cxnSpLocks/>
            </p:cNvCxnSpPr>
            <p:nvPr/>
          </p:nvCxnSpPr>
          <p:spPr bwMode="auto">
            <a:xfrm>
              <a:off x="6041620" y="2488360"/>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22" name="Straight Connector 32121">
              <a:extLst>
                <a:ext uri="{FF2B5EF4-FFF2-40B4-BE49-F238E27FC236}">
                  <a16:creationId xmlns:a16="http://schemas.microsoft.com/office/drawing/2014/main" id="{2B90B353-9668-C1F5-18CB-1949B8439EA5}"/>
                </a:ext>
              </a:extLst>
            </p:cNvPr>
            <p:cNvCxnSpPr>
              <a:cxnSpLocks/>
            </p:cNvCxnSpPr>
            <p:nvPr/>
          </p:nvCxnSpPr>
          <p:spPr bwMode="auto">
            <a:xfrm>
              <a:off x="6097881" y="2507175"/>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23" name="Straight Connector 32122">
              <a:extLst>
                <a:ext uri="{FF2B5EF4-FFF2-40B4-BE49-F238E27FC236}">
                  <a16:creationId xmlns:a16="http://schemas.microsoft.com/office/drawing/2014/main" id="{E6ACAC1A-1798-1AA2-DC37-FD41A69E7C2F}"/>
                </a:ext>
              </a:extLst>
            </p:cNvPr>
            <p:cNvCxnSpPr>
              <a:cxnSpLocks/>
            </p:cNvCxnSpPr>
            <p:nvPr/>
          </p:nvCxnSpPr>
          <p:spPr bwMode="auto">
            <a:xfrm>
              <a:off x="6122811" y="2509056"/>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24" name="Straight Connector 32123">
              <a:extLst>
                <a:ext uri="{FF2B5EF4-FFF2-40B4-BE49-F238E27FC236}">
                  <a16:creationId xmlns:a16="http://schemas.microsoft.com/office/drawing/2014/main" id="{A337BD7C-2B3D-CC46-07E6-36CCFFC31C7F}"/>
                </a:ext>
              </a:extLst>
            </p:cNvPr>
            <p:cNvCxnSpPr>
              <a:cxnSpLocks/>
            </p:cNvCxnSpPr>
            <p:nvPr/>
          </p:nvCxnSpPr>
          <p:spPr bwMode="auto">
            <a:xfrm>
              <a:off x="6467122" y="2561738"/>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25" name="Straight Connector 32124">
              <a:extLst>
                <a:ext uri="{FF2B5EF4-FFF2-40B4-BE49-F238E27FC236}">
                  <a16:creationId xmlns:a16="http://schemas.microsoft.com/office/drawing/2014/main" id="{03E40E38-7ACB-402B-D35A-ECB094105221}"/>
                </a:ext>
              </a:extLst>
            </p:cNvPr>
            <p:cNvCxnSpPr>
              <a:cxnSpLocks/>
            </p:cNvCxnSpPr>
            <p:nvPr/>
          </p:nvCxnSpPr>
          <p:spPr bwMode="auto">
            <a:xfrm>
              <a:off x="6502871" y="2578671"/>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26" name="Straight Connector 32125">
              <a:extLst>
                <a:ext uri="{FF2B5EF4-FFF2-40B4-BE49-F238E27FC236}">
                  <a16:creationId xmlns:a16="http://schemas.microsoft.com/office/drawing/2014/main" id="{7976A44D-64A3-9C73-2614-30E580F44F83}"/>
                </a:ext>
              </a:extLst>
            </p:cNvPr>
            <p:cNvCxnSpPr>
              <a:cxnSpLocks/>
            </p:cNvCxnSpPr>
            <p:nvPr/>
          </p:nvCxnSpPr>
          <p:spPr bwMode="auto">
            <a:xfrm>
              <a:off x="6572485" y="2580553"/>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27" name="Straight Connector 32126">
              <a:extLst>
                <a:ext uri="{FF2B5EF4-FFF2-40B4-BE49-F238E27FC236}">
                  <a16:creationId xmlns:a16="http://schemas.microsoft.com/office/drawing/2014/main" id="{00753CA4-E949-20B1-A0B5-B9F8901A6612}"/>
                </a:ext>
              </a:extLst>
            </p:cNvPr>
            <p:cNvCxnSpPr>
              <a:cxnSpLocks/>
            </p:cNvCxnSpPr>
            <p:nvPr/>
          </p:nvCxnSpPr>
          <p:spPr bwMode="auto">
            <a:xfrm>
              <a:off x="6892337" y="2667100"/>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28" name="Straight Connector 32127">
              <a:extLst>
                <a:ext uri="{FF2B5EF4-FFF2-40B4-BE49-F238E27FC236}">
                  <a16:creationId xmlns:a16="http://schemas.microsoft.com/office/drawing/2014/main" id="{83D85356-0087-0545-7EB0-323A9D1BC5A7}"/>
                </a:ext>
              </a:extLst>
            </p:cNvPr>
            <p:cNvCxnSpPr>
              <a:cxnSpLocks/>
            </p:cNvCxnSpPr>
            <p:nvPr/>
          </p:nvCxnSpPr>
          <p:spPr bwMode="auto">
            <a:xfrm>
              <a:off x="6826486" y="2657693"/>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29" name="Straight Connector 32128">
              <a:extLst>
                <a:ext uri="{FF2B5EF4-FFF2-40B4-BE49-F238E27FC236}">
                  <a16:creationId xmlns:a16="http://schemas.microsoft.com/office/drawing/2014/main" id="{6A65576E-3AAF-646A-9628-578E68659AF6}"/>
                </a:ext>
              </a:extLst>
            </p:cNvPr>
            <p:cNvCxnSpPr>
              <a:cxnSpLocks/>
            </p:cNvCxnSpPr>
            <p:nvPr/>
          </p:nvCxnSpPr>
          <p:spPr bwMode="auto">
            <a:xfrm>
              <a:off x="6538620" y="2580552"/>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30" name="Straight Connector 32129">
              <a:extLst>
                <a:ext uri="{FF2B5EF4-FFF2-40B4-BE49-F238E27FC236}">
                  <a16:creationId xmlns:a16="http://schemas.microsoft.com/office/drawing/2014/main" id="{D6CE0122-97BF-4A99-19A7-0A5F5F49B166}"/>
                </a:ext>
              </a:extLst>
            </p:cNvPr>
            <p:cNvCxnSpPr>
              <a:cxnSpLocks/>
            </p:cNvCxnSpPr>
            <p:nvPr/>
          </p:nvCxnSpPr>
          <p:spPr bwMode="auto">
            <a:xfrm>
              <a:off x="6600707" y="2582434"/>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31" name="Straight Connector 32130">
              <a:extLst>
                <a:ext uri="{FF2B5EF4-FFF2-40B4-BE49-F238E27FC236}">
                  <a16:creationId xmlns:a16="http://schemas.microsoft.com/office/drawing/2014/main" id="{8B575AD7-6897-5B6D-C091-CA61FFCF0164}"/>
                </a:ext>
              </a:extLst>
            </p:cNvPr>
            <p:cNvCxnSpPr>
              <a:cxnSpLocks/>
            </p:cNvCxnSpPr>
            <p:nvPr/>
          </p:nvCxnSpPr>
          <p:spPr bwMode="auto">
            <a:xfrm>
              <a:off x="6636456" y="2584316"/>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32" name="Straight Connector 32131">
              <a:extLst>
                <a:ext uri="{FF2B5EF4-FFF2-40B4-BE49-F238E27FC236}">
                  <a16:creationId xmlns:a16="http://schemas.microsoft.com/office/drawing/2014/main" id="{7FF455DE-188A-5890-F853-C35FA44A8FC8}"/>
                </a:ext>
              </a:extLst>
            </p:cNvPr>
            <p:cNvCxnSpPr>
              <a:cxnSpLocks/>
            </p:cNvCxnSpPr>
            <p:nvPr/>
          </p:nvCxnSpPr>
          <p:spPr bwMode="auto">
            <a:xfrm>
              <a:off x="6675966" y="2582434"/>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33" name="Straight Connector 32132">
              <a:extLst>
                <a:ext uri="{FF2B5EF4-FFF2-40B4-BE49-F238E27FC236}">
                  <a16:creationId xmlns:a16="http://schemas.microsoft.com/office/drawing/2014/main" id="{28EFFA7A-409A-3CA9-7C92-D1B0F60E0637}"/>
                </a:ext>
              </a:extLst>
            </p:cNvPr>
            <p:cNvCxnSpPr>
              <a:cxnSpLocks/>
            </p:cNvCxnSpPr>
            <p:nvPr/>
          </p:nvCxnSpPr>
          <p:spPr bwMode="auto">
            <a:xfrm>
              <a:off x="6704188" y="2618183"/>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34" name="Straight Connector 32133">
              <a:extLst>
                <a:ext uri="{FF2B5EF4-FFF2-40B4-BE49-F238E27FC236}">
                  <a16:creationId xmlns:a16="http://schemas.microsoft.com/office/drawing/2014/main" id="{1021F395-1FBA-4FE5-3C88-9395205AEE1D}"/>
                </a:ext>
              </a:extLst>
            </p:cNvPr>
            <p:cNvCxnSpPr>
              <a:cxnSpLocks/>
            </p:cNvCxnSpPr>
            <p:nvPr/>
          </p:nvCxnSpPr>
          <p:spPr bwMode="auto">
            <a:xfrm>
              <a:off x="6736174" y="2620064"/>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35" name="Straight Connector 32134">
              <a:extLst>
                <a:ext uri="{FF2B5EF4-FFF2-40B4-BE49-F238E27FC236}">
                  <a16:creationId xmlns:a16="http://schemas.microsoft.com/office/drawing/2014/main" id="{8481BD7A-D0F1-6816-DE74-174B3D06E1AF}"/>
                </a:ext>
              </a:extLst>
            </p:cNvPr>
            <p:cNvCxnSpPr>
              <a:cxnSpLocks/>
            </p:cNvCxnSpPr>
            <p:nvPr/>
          </p:nvCxnSpPr>
          <p:spPr bwMode="auto">
            <a:xfrm>
              <a:off x="6768158" y="2659574"/>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36" name="Straight Connector 32135">
              <a:extLst>
                <a:ext uri="{FF2B5EF4-FFF2-40B4-BE49-F238E27FC236}">
                  <a16:creationId xmlns:a16="http://schemas.microsoft.com/office/drawing/2014/main" id="{25BF4B09-2CFB-80D2-F821-8A5197AA55E8}"/>
                </a:ext>
              </a:extLst>
            </p:cNvPr>
            <p:cNvCxnSpPr>
              <a:cxnSpLocks/>
            </p:cNvCxnSpPr>
            <p:nvPr/>
          </p:nvCxnSpPr>
          <p:spPr bwMode="auto">
            <a:xfrm>
              <a:off x="6792617" y="2661455"/>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37" name="Straight Connector 32136">
              <a:extLst>
                <a:ext uri="{FF2B5EF4-FFF2-40B4-BE49-F238E27FC236}">
                  <a16:creationId xmlns:a16="http://schemas.microsoft.com/office/drawing/2014/main" id="{07C9201E-222D-16E3-59F2-97E55AD26005}"/>
                </a:ext>
              </a:extLst>
            </p:cNvPr>
            <p:cNvCxnSpPr>
              <a:cxnSpLocks/>
            </p:cNvCxnSpPr>
            <p:nvPr/>
          </p:nvCxnSpPr>
          <p:spPr bwMode="auto">
            <a:xfrm>
              <a:off x="6933729" y="2663337"/>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38" name="Straight Connector 32137">
              <a:extLst>
                <a:ext uri="{FF2B5EF4-FFF2-40B4-BE49-F238E27FC236}">
                  <a16:creationId xmlns:a16="http://schemas.microsoft.com/office/drawing/2014/main" id="{3404F3FB-C951-997C-83A1-7E08926F7ADD}"/>
                </a:ext>
              </a:extLst>
            </p:cNvPr>
            <p:cNvCxnSpPr>
              <a:cxnSpLocks/>
            </p:cNvCxnSpPr>
            <p:nvPr/>
          </p:nvCxnSpPr>
          <p:spPr bwMode="auto">
            <a:xfrm>
              <a:off x="6965714" y="2661455"/>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39" name="Straight Connector 32138">
              <a:extLst>
                <a:ext uri="{FF2B5EF4-FFF2-40B4-BE49-F238E27FC236}">
                  <a16:creationId xmlns:a16="http://schemas.microsoft.com/office/drawing/2014/main" id="{BA176E08-36B1-E667-DA78-D012B72F7904}"/>
                </a:ext>
              </a:extLst>
            </p:cNvPr>
            <p:cNvCxnSpPr>
              <a:cxnSpLocks/>
            </p:cNvCxnSpPr>
            <p:nvPr/>
          </p:nvCxnSpPr>
          <p:spPr bwMode="auto">
            <a:xfrm>
              <a:off x="7057907" y="2674626"/>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40" name="Straight Connector 32139">
              <a:extLst>
                <a:ext uri="{FF2B5EF4-FFF2-40B4-BE49-F238E27FC236}">
                  <a16:creationId xmlns:a16="http://schemas.microsoft.com/office/drawing/2014/main" id="{5ABDDD9C-97C8-4E0C-D61B-7FECBEED1946}"/>
                </a:ext>
              </a:extLst>
            </p:cNvPr>
            <p:cNvCxnSpPr>
              <a:cxnSpLocks/>
            </p:cNvCxnSpPr>
            <p:nvPr/>
          </p:nvCxnSpPr>
          <p:spPr bwMode="auto">
            <a:xfrm>
              <a:off x="7127522" y="2672744"/>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41" name="Straight Connector 32140">
              <a:extLst>
                <a:ext uri="{FF2B5EF4-FFF2-40B4-BE49-F238E27FC236}">
                  <a16:creationId xmlns:a16="http://schemas.microsoft.com/office/drawing/2014/main" id="{40C47261-628D-FFD5-540F-ED07E700A030}"/>
                </a:ext>
              </a:extLst>
            </p:cNvPr>
            <p:cNvCxnSpPr>
              <a:cxnSpLocks/>
            </p:cNvCxnSpPr>
            <p:nvPr/>
          </p:nvCxnSpPr>
          <p:spPr bwMode="auto">
            <a:xfrm>
              <a:off x="7232885" y="2672744"/>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42" name="Straight Connector 32141">
              <a:extLst>
                <a:ext uri="{FF2B5EF4-FFF2-40B4-BE49-F238E27FC236}">
                  <a16:creationId xmlns:a16="http://schemas.microsoft.com/office/drawing/2014/main" id="{93DEED07-B98B-5F4B-783B-5118FFC8D08E}"/>
                </a:ext>
              </a:extLst>
            </p:cNvPr>
            <p:cNvCxnSpPr>
              <a:cxnSpLocks/>
            </p:cNvCxnSpPr>
            <p:nvPr/>
          </p:nvCxnSpPr>
          <p:spPr bwMode="auto">
            <a:xfrm>
              <a:off x="7091773" y="2670863"/>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43" name="Straight Connector 32142">
              <a:extLst>
                <a:ext uri="{FF2B5EF4-FFF2-40B4-BE49-F238E27FC236}">
                  <a16:creationId xmlns:a16="http://schemas.microsoft.com/office/drawing/2014/main" id="{DE1F8242-1D46-60D2-9D87-0B749F06F2FE}"/>
                </a:ext>
              </a:extLst>
            </p:cNvPr>
            <p:cNvCxnSpPr>
              <a:cxnSpLocks/>
            </p:cNvCxnSpPr>
            <p:nvPr/>
          </p:nvCxnSpPr>
          <p:spPr bwMode="auto">
            <a:xfrm>
              <a:off x="7165151" y="2672744"/>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44" name="Straight Connector 32143">
              <a:extLst>
                <a:ext uri="{FF2B5EF4-FFF2-40B4-BE49-F238E27FC236}">
                  <a16:creationId xmlns:a16="http://schemas.microsoft.com/office/drawing/2014/main" id="{CD80A91E-2C6A-98B1-FAD0-4BE812B69C41}"/>
                </a:ext>
              </a:extLst>
            </p:cNvPr>
            <p:cNvCxnSpPr>
              <a:cxnSpLocks/>
            </p:cNvCxnSpPr>
            <p:nvPr/>
          </p:nvCxnSpPr>
          <p:spPr bwMode="auto">
            <a:xfrm>
              <a:off x="7197136" y="2670863"/>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45" name="Straight Connector 32144">
              <a:extLst>
                <a:ext uri="{FF2B5EF4-FFF2-40B4-BE49-F238E27FC236}">
                  <a16:creationId xmlns:a16="http://schemas.microsoft.com/office/drawing/2014/main" id="{59F547F4-D857-6F01-E9E1-6157EFF3CF9A}"/>
                </a:ext>
              </a:extLst>
            </p:cNvPr>
            <p:cNvCxnSpPr>
              <a:cxnSpLocks/>
            </p:cNvCxnSpPr>
            <p:nvPr/>
          </p:nvCxnSpPr>
          <p:spPr bwMode="auto">
            <a:xfrm>
              <a:off x="7567787" y="2751766"/>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46" name="Straight Connector 32145">
              <a:extLst>
                <a:ext uri="{FF2B5EF4-FFF2-40B4-BE49-F238E27FC236}">
                  <a16:creationId xmlns:a16="http://schemas.microsoft.com/office/drawing/2014/main" id="{90798024-B33C-E928-B272-5259A90C9376}"/>
                </a:ext>
              </a:extLst>
            </p:cNvPr>
            <p:cNvCxnSpPr>
              <a:cxnSpLocks/>
            </p:cNvCxnSpPr>
            <p:nvPr/>
          </p:nvCxnSpPr>
          <p:spPr bwMode="auto">
            <a:xfrm>
              <a:off x="7524514" y="2738597"/>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47" name="Straight Connector 32146">
              <a:extLst>
                <a:ext uri="{FF2B5EF4-FFF2-40B4-BE49-F238E27FC236}">
                  <a16:creationId xmlns:a16="http://schemas.microsoft.com/office/drawing/2014/main" id="{DC885F85-206C-0C16-A19A-8E2A476D6AB8}"/>
                </a:ext>
              </a:extLst>
            </p:cNvPr>
            <p:cNvCxnSpPr>
              <a:cxnSpLocks/>
            </p:cNvCxnSpPr>
            <p:nvPr/>
          </p:nvCxnSpPr>
          <p:spPr bwMode="auto">
            <a:xfrm>
              <a:off x="7485002" y="2695322"/>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48" name="Straight Connector 32147">
              <a:extLst>
                <a:ext uri="{FF2B5EF4-FFF2-40B4-BE49-F238E27FC236}">
                  <a16:creationId xmlns:a16="http://schemas.microsoft.com/office/drawing/2014/main" id="{55B19549-E84E-F37D-B7A3-A633BF1F63AD}"/>
                </a:ext>
              </a:extLst>
            </p:cNvPr>
            <p:cNvCxnSpPr>
              <a:cxnSpLocks/>
            </p:cNvCxnSpPr>
            <p:nvPr/>
          </p:nvCxnSpPr>
          <p:spPr bwMode="auto">
            <a:xfrm>
              <a:off x="7453017" y="2697204"/>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49" name="Straight Connector 32148">
              <a:extLst>
                <a:ext uri="{FF2B5EF4-FFF2-40B4-BE49-F238E27FC236}">
                  <a16:creationId xmlns:a16="http://schemas.microsoft.com/office/drawing/2014/main" id="{B4B5701E-7D2E-8349-940D-BE8569434062}"/>
                </a:ext>
              </a:extLst>
            </p:cNvPr>
            <p:cNvCxnSpPr>
              <a:cxnSpLocks/>
            </p:cNvCxnSpPr>
            <p:nvPr/>
          </p:nvCxnSpPr>
          <p:spPr bwMode="auto">
            <a:xfrm>
              <a:off x="7597891" y="2770581"/>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50" name="Straight Connector 32149">
              <a:extLst>
                <a:ext uri="{FF2B5EF4-FFF2-40B4-BE49-F238E27FC236}">
                  <a16:creationId xmlns:a16="http://schemas.microsoft.com/office/drawing/2014/main" id="{83A7FE45-785D-9D03-75B1-F80EEEABF730}"/>
                </a:ext>
              </a:extLst>
            </p:cNvPr>
            <p:cNvCxnSpPr>
              <a:cxnSpLocks/>
            </p:cNvCxnSpPr>
            <p:nvPr/>
          </p:nvCxnSpPr>
          <p:spPr bwMode="auto">
            <a:xfrm>
              <a:off x="7626113" y="2772463"/>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51" name="Straight Connector 32150">
              <a:extLst>
                <a:ext uri="{FF2B5EF4-FFF2-40B4-BE49-F238E27FC236}">
                  <a16:creationId xmlns:a16="http://schemas.microsoft.com/office/drawing/2014/main" id="{253CCDEB-11DC-8C10-2666-DAE30D8A7F88}"/>
                </a:ext>
              </a:extLst>
            </p:cNvPr>
            <p:cNvCxnSpPr>
              <a:cxnSpLocks/>
            </p:cNvCxnSpPr>
            <p:nvPr/>
          </p:nvCxnSpPr>
          <p:spPr bwMode="auto">
            <a:xfrm>
              <a:off x="7270513" y="2687796"/>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52" name="Straight Connector 32151">
              <a:extLst>
                <a:ext uri="{FF2B5EF4-FFF2-40B4-BE49-F238E27FC236}">
                  <a16:creationId xmlns:a16="http://schemas.microsoft.com/office/drawing/2014/main" id="{2789F73F-E3FA-ABEB-0BEC-A71DA30E5179}"/>
                </a:ext>
              </a:extLst>
            </p:cNvPr>
            <p:cNvCxnSpPr>
              <a:cxnSpLocks/>
            </p:cNvCxnSpPr>
            <p:nvPr/>
          </p:nvCxnSpPr>
          <p:spPr bwMode="auto">
            <a:xfrm>
              <a:off x="7419150" y="2693441"/>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53" name="Straight Connector 32152">
              <a:extLst>
                <a:ext uri="{FF2B5EF4-FFF2-40B4-BE49-F238E27FC236}">
                  <a16:creationId xmlns:a16="http://schemas.microsoft.com/office/drawing/2014/main" id="{84ACD50C-A3E5-2E54-F64D-0F04EC9B00F8}"/>
                </a:ext>
              </a:extLst>
            </p:cNvPr>
            <p:cNvCxnSpPr>
              <a:cxnSpLocks/>
            </p:cNvCxnSpPr>
            <p:nvPr/>
          </p:nvCxnSpPr>
          <p:spPr bwMode="auto">
            <a:xfrm>
              <a:off x="7304380" y="2687796"/>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54" name="Straight Connector 32153">
              <a:extLst>
                <a:ext uri="{FF2B5EF4-FFF2-40B4-BE49-F238E27FC236}">
                  <a16:creationId xmlns:a16="http://schemas.microsoft.com/office/drawing/2014/main" id="{CBB1E3E7-7E97-2E92-AC60-F2077C2261A8}"/>
                </a:ext>
              </a:extLst>
            </p:cNvPr>
            <p:cNvCxnSpPr>
              <a:cxnSpLocks/>
            </p:cNvCxnSpPr>
            <p:nvPr/>
          </p:nvCxnSpPr>
          <p:spPr bwMode="auto">
            <a:xfrm>
              <a:off x="7351417" y="2693440"/>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55" name="Straight Connector 32154">
              <a:extLst>
                <a:ext uri="{FF2B5EF4-FFF2-40B4-BE49-F238E27FC236}">
                  <a16:creationId xmlns:a16="http://schemas.microsoft.com/office/drawing/2014/main" id="{DD138441-8E73-417D-377F-3DF28ABB03C7}"/>
                </a:ext>
              </a:extLst>
            </p:cNvPr>
            <p:cNvCxnSpPr>
              <a:cxnSpLocks/>
            </p:cNvCxnSpPr>
            <p:nvPr/>
          </p:nvCxnSpPr>
          <p:spPr bwMode="auto">
            <a:xfrm>
              <a:off x="7379639" y="2691559"/>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56" name="Straight Connector 32155">
              <a:extLst>
                <a:ext uri="{FF2B5EF4-FFF2-40B4-BE49-F238E27FC236}">
                  <a16:creationId xmlns:a16="http://schemas.microsoft.com/office/drawing/2014/main" id="{9B6B1319-780E-CF93-3556-2B087347AE2B}"/>
                </a:ext>
              </a:extLst>
            </p:cNvPr>
            <p:cNvCxnSpPr>
              <a:cxnSpLocks/>
            </p:cNvCxnSpPr>
            <p:nvPr/>
          </p:nvCxnSpPr>
          <p:spPr bwMode="auto">
            <a:xfrm>
              <a:off x="7328839" y="2689677"/>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57" name="Straight Connector 32156">
              <a:extLst>
                <a:ext uri="{FF2B5EF4-FFF2-40B4-BE49-F238E27FC236}">
                  <a16:creationId xmlns:a16="http://schemas.microsoft.com/office/drawing/2014/main" id="{48674D50-FF76-0BFE-0613-0925C1DD21B6}"/>
                </a:ext>
              </a:extLst>
            </p:cNvPr>
            <p:cNvCxnSpPr>
              <a:cxnSpLocks/>
            </p:cNvCxnSpPr>
            <p:nvPr/>
          </p:nvCxnSpPr>
          <p:spPr bwMode="auto">
            <a:xfrm>
              <a:off x="7691965" y="2774344"/>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58" name="Straight Connector 32157">
              <a:extLst>
                <a:ext uri="{FF2B5EF4-FFF2-40B4-BE49-F238E27FC236}">
                  <a16:creationId xmlns:a16="http://schemas.microsoft.com/office/drawing/2014/main" id="{2539234A-A2CF-314A-7032-9C0831F6393F}"/>
                </a:ext>
              </a:extLst>
            </p:cNvPr>
            <p:cNvCxnSpPr>
              <a:cxnSpLocks/>
            </p:cNvCxnSpPr>
            <p:nvPr/>
          </p:nvCxnSpPr>
          <p:spPr bwMode="auto">
            <a:xfrm>
              <a:off x="7791683" y="2787514"/>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59" name="Straight Connector 32158">
              <a:extLst>
                <a:ext uri="{FF2B5EF4-FFF2-40B4-BE49-F238E27FC236}">
                  <a16:creationId xmlns:a16="http://schemas.microsoft.com/office/drawing/2014/main" id="{7FF37178-682E-7FB1-EDBD-BFD36F68F204}"/>
                </a:ext>
              </a:extLst>
            </p:cNvPr>
            <p:cNvCxnSpPr>
              <a:cxnSpLocks/>
            </p:cNvCxnSpPr>
            <p:nvPr/>
          </p:nvCxnSpPr>
          <p:spPr bwMode="auto">
            <a:xfrm>
              <a:off x="7755936" y="2789396"/>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60" name="Straight Connector 32159">
              <a:extLst>
                <a:ext uri="{FF2B5EF4-FFF2-40B4-BE49-F238E27FC236}">
                  <a16:creationId xmlns:a16="http://schemas.microsoft.com/office/drawing/2014/main" id="{1DF27C1C-13B1-F88A-45A9-3E58868798B6}"/>
                </a:ext>
              </a:extLst>
            </p:cNvPr>
            <p:cNvCxnSpPr>
              <a:cxnSpLocks/>
            </p:cNvCxnSpPr>
            <p:nvPr/>
          </p:nvCxnSpPr>
          <p:spPr bwMode="auto">
            <a:xfrm>
              <a:off x="7723950" y="2776225"/>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61" name="Straight Connector 32160">
              <a:extLst>
                <a:ext uri="{FF2B5EF4-FFF2-40B4-BE49-F238E27FC236}">
                  <a16:creationId xmlns:a16="http://schemas.microsoft.com/office/drawing/2014/main" id="{148D8999-180F-B99F-1CC8-B3A5794D761F}"/>
                </a:ext>
              </a:extLst>
            </p:cNvPr>
            <p:cNvCxnSpPr>
              <a:cxnSpLocks/>
            </p:cNvCxnSpPr>
            <p:nvPr/>
          </p:nvCxnSpPr>
          <p:spPr bwMode="auto">
            <a:xfrm>
              <a:off x="7868825" y="2789396"/>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62" name="Straight Connector 32161">
              <a:extLst>
                <a:ext uri="{FF2B5EF4-FFF2-40B4-BE49-F238E27FC236}">
                  <a16:creationId xmlns:a16="http://schemas.microsoft.com/office/drawing/2014/main" id="{D961720B-0A12-014D-DE04-7CAC786E1767}"/>
                </a:ext>
              </a:extLst>
            </p:cNvPr>
            <p:cNvCxnSpPr>
              <a:cxnSpLocks/>
            </p:cNvCxnSpPr>
            <p:nvPr/>
          </p:nvCxnSpPr>
          <p:spPr bwMode="auto">
            <a:xfrm>
              <a:off x="7897047" y="2791277"/>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63" name="Straight Connector 32162">
              <a:extLst>
                <a:ext uri="{FF2B5EF4-FFF2-40B4-BE49-F238E27FC236}">
                  <a16:creationId xmlns:a16="http://schemas.microsoft.com/office/drawing/2014/main" id="{075E7090-4B65-D5E1-09E1-FE5AF03506F1}"/>
                </a:ext>
              </a:extLst>
            </p:cNvPr>
            <p:cNvCxnSpPr>
              <a:cxnSpLocks/>
            </p:cNvCxnSpPr>
            <p:nvPr/>
          </p:nvCxnSpPr>
          <p:spPr bwMode="auto">
            <a:xfrm>
              <a:off x="7925270" y="2793159"/>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64" name="Straight Connector 32163">
              <a:extLst>
                <a:ext uri="{FF2B5EF4-FFF2-40B4-BE49-F238E27FC236}">
                  <a16:creationId xmlns:a16="http://schemas.microsoft.com/office/drawing/2014/main" id="{C1119F85-4B6C-1CAA-D5EF-9A9FDCCA4962}"/>
                </a:ext>
              </a:extLst>
            </p:cNvPr>
            <p:cNvCxnSpPr>
              <a:cxnSpLocks/>
            </p:cNvCxnSpPr>
            <p:nvPr/>
          </p:nvCxnSpPr>
          <p:spPr bwMode="auto">
            <a:xfrm>
              <a:off x="7991121" y="2795040"/>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65" name="Straight Connector 32164">
              <a:extLst>
                <a:ext uri="{FF2B5EF4-FFF2-40B4-BE49-F238E27FC236}">
                  <a16:creationId xmlns:a16="http://schemas.microsoft.com/office/drawing/2014/main" id="{EF715327-9543-F3EA-B1EF-5EB57966B77F}"/>
                </a:ext>
              </a:extLst>
            </p:cNvPr>
            <p:cNvCxnSpPr>
              <a:cxnSpLocks/>
            </p:cNvCxnSpPr>
            <p:nvPr/>
          </p:nvCxnSpPr>
          <p:spPr bwMode="auto">
            <a:xfrm>
              <a:off x="8023106" y="2793159"/>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66" name="Straight Connector 32165">
              <a:extLst>
                <a:ext uri="{FF2B5EF4-FFF2-40B4-BE49-F238E27FC236}">
                  <a16:creationId xmlns:a16="http://schemas.microsoft.com/office/drawing/2014/main" id="{41C0BF24-9AFD-AC13-A76E-DB933FF92345}"/>
                </a:ext>
              </a:extLst>
            </p:cNvPr>
            <p:cNvCxnSpPr>
              <a:cxnSpLocks/>
            </p:cNvCxnSpPr>
            <p:nvPr/>
          </p:nvCxnSpPr>
          <p:spPr bwMode="auto">
            <a:xfrm>
              <a:off x="8058855" y="2791277"/>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67" name="Straight Connector 32166">
              <a:extLst>
                <a:ext uri="{FF2B5EF4-FFF2-40B4-BE49-F238E27FC236}">
                  <a16:creationId xmlns:a16="http://schemas.microsoft.com/office/drawing/2014/main" id="{8B3CB756-EBFA-ABA5-E9EC-F57FC0D68D57}"/>
                </a:ext>
              </a:extLst>
            </p:cNvPr>
            <p:cNvCxnSpPr>
              <a:cxnSpLocks/>
            </p:cNvCxnSpPr>
            <p:nvPr/>
          </p:nvCxnSpPr>
          <p:spPr bwMode="auto">
            <a:xfrm>
              <a:off x="8090839" y="2811974"/>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68" name="Straight Connector 32167">
              <a:extLst>
                <a:ext uri="{FF2B5EF4-FFF2-40B4-BE49-F238E27FC236}">
                  <a16:creationId xmlns:a16="http://schemas.microsoft.com/office/drawing/2014/main" id="{F93D6553-6211-58A1-85E2-4D3086F47F43}"/>
                </a:ext>
              </a:extLst>
            </p:cNvPr>
            <p:cNvCxnSpPr>
              <a:cxnSpLocks/>
            </p:cNvCxnSpPr>
            <p:nvPr/>
          </p:nvCxnSpPr>
          <p:spPr bwMode="auto">
            <a:xfrm>
              <a:off x="8122825" y="2813855"/>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69" name="Straight Connector 32168">
              <a:extLst>
                <a:ext uri="{FF2B5EF4-FFF2-40B4-BE49-F238E27FC236}">
                  <a16:creationId xmlns:a16="http://schemas.microsoft.com/office/drawing/2014/main" id="{9B07C7DF-8B45-BDDC-CD6F-E605F465781E}"/>
                </a:ext>
              </a:extLst>
            </p:cNvPr>
            <p:cNvCxnSpPr>
              <a:cxnSpLocks/>
            </p:cNvCxnSpPr>
            <p:nvPr/>
          </p:nvCxnSpPr>
          <p:spPr bwMode="auto">
            <a:xfrm>
              <a:off x="8719254" y="2977544"/>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70" name="Straight Connector 32169">
              <a:extLst>
                <a:ext uri="{FF2B5EF4-FFF2-40B4-BE49-F238E27FC236}">
                  <a16:creationId xmlns:a16="http://schemas.microsoft.com/office/drawing/2014/main" id="{15709E1C-F71C-57CA-7FDC-5709AA362A08}"/>
                </a:ext>
              </a:extLst>
            </p:cNvPr>
            <p:cNvCxnSpPr>
              <a:cxnSpLocks/>
            </p:cNvCxnSpPr>
            <p:nvPr/>
          </p:nvCxnSpPr>
          <p:spPr bwMode="auto">
            <a:xfrm>
              <a:off x="8747477" y="2975662"/>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71" name="Straight Connector 32170">
              <a:extLst>
                <a:ext uri="{FF2B5EF4-FFF2-40B4-BE49-F238E27FC236}">
                  <a16:creationId xmlns:a16="http://schemas.microsoft.com/office/drawing/2014/main" id="{926AC87F-B649-D286-7428-509DBAA593C5}"/>
                </a:ext>
              </a:extLst>
            </p:cNvPr>
            <p:cNvCxnSpPr>
              <a:cxnSpLocks/>
            </p:cNvCxnSpPr>
            <p:nvPr/>
          </p:nvCxnSpPr>
          <p:spPr bwMode="auto">
            <a:xfrm>
              <a:off x="8689151" y="2981307"/>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72" name="Straight Connector 32171">
              <a:extLst>
                <a:ext uri="{FF2B5EF4-FFF2-40B4-BE49-F238E27FC236}">
                  <a16:creationId xmlns:a16="http://schemas.microsoft.com/office/drawing/2014/main" id="{24CBECFB-1F4C-721F-1A54-364BF4D7664A}"/>
                </a:ext>
              </a:extLst>
            </p:cNvPr>
            <p:cNvCxnSpPr>
              <a:cxnSpLocks/>
            </p:cNvCxnSpPr>
            <p:nvPr/>
          </p:nvCxnSpPr>
          <p:spPr bwMode="auto">
            <a:xfrm>
              <a:off x="8811446" y="2983188"/>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73" name="Straight Connector 32172">
              <a:extLst>
                <a:ext uri="{FF2B5EF4-FFF2-40B4-BE49-F238E27FC236}">
                  <a16:creationId xmlns:a16="http://schemas.microsoft.com/office/drawing/2014/main" id="{8EE071DF-EAC7-FD1B-C539-D5F0992AB626}"/>
                </a:ext>
              </a:extLst>
            </p:cNvPr>
            <p:cNvCxnSpPr>
              <a:cxnSpLocks/>
            </p:cNvCxnSpPr>
            <p:nvPr/>
          </p:nvCxnSpPr>
          <p:spPr bwMode="auto">
            <a:xfrm>
              <a:off x="8866010" y="2981307"/>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74" name="Straight Connector 32173">
              <a:extLst>
                <a:ext uri="{FF2B5EF4-FFF2-40B4-BE49-F238E27FC236}">
                  <a16:creationId xmlns:a16="http://schemas.microsoft.com/office/drawing/2014/main" id="{D8C03A10-1976-2F3A-32BA-BBA860A91960}"/>
                </a:ext>
              </a:extLst>
            </p:cNvPr>
            <p:cNvCxnSpPr>
              <a:cxnSpLocks/>
            </p:cNvCxnSpPr>
            <p:nvPr/>
          </p:nvCxnSpPr>
          <p:spPr bwMode="auto">
            <a:xfrm>
              <a:off x="8841550" y="2983188"/>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75" name="Straight Connector 32174">
              <a:extLst>
                <a:ext uri="{FF2B5EF4-FFF2-40B4-BE49-F238E27FC236}">
                  <a16:creationId xmlns:a16="http://schemas.microsoft.com/office/drawing/2014/main" id="{2C7F1DCB-D04F-F82A-C877-F725677FED8C}"/>
                </a:ext>
              </a:extLst>
            </p:cNvPr>
            <p:cNvCxnSpPr>
              <a:cxnSpLocks/>
            </p:cNvCxnSpPr>
            <p:nvPr/>
          </p:nvCxnSpPr>
          <p:spPr bwMode="auto">
            <a:xfrm>
              <a:off x="8162336" y="2924862"/>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76" name="Straight Connector 32175">
              <a:extLst>
                <a:ext uri="{FF2B5EF4-FFF2-40B4-BE49-F238E27FC236}">
                  <a16:creationId xmlns:a16="http://schemas.microsoft.com/office/drawing/2014/main" id="{5371A510-175D-0B87-59C6-F80624A1C3BB}"/>
                </a:ext>
              </a:extLst>
            </p:cNvPr>
            <p:cNvCxnSpPr>
              <a:cxnSpLocks/>
            </p:cNvCxnSpPr>
            <p:nvPr/>
          </p:nvCxnSpPr>
          <p:spPr bwMode="auto">
            <a:xfrm>
              <a:off x="8228187" y="2975662"/>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77" name="Straight Connector 32176">
              <a:extLst>
                <a:ext uri="{FF2B5EF4-FFF2-40B4-BE49-F238E27FC236}">
                  <a16:creationId xmlns:a16="http://schemas.microsoft.com/office/drawing/2014/main" id="{DCED5505-8A45-040C-05E6-074E1B4486D9}"/>
                </a:ext>
              </a:extLst>
            </p:cNvPr>
            <p:cNvCxnSpPr>
              <a:cxnSpLocks/>
            </p:cNvCxnSpPr>
            <p:nvPr/>
          </p:nvCxnSpPr>
          <p:spPr bwMode="auto">
            <a:xfrm>
              <a:off x="8184913" y="2924862"/>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78" name="Straight Connector 32177">
              <a:extLst>
                <a:ext uri="{FF2B5EF4-FFF2-40B4-BE49-F238E27FC236}">
                  <a16:creationId xmlns:a16="http://schemas.microsoft.com/office/drawing/2014/main" id="{2FCD8270-0D58-AC36-FCCB-EC1DCE9272E5}"/>
                </a:ext>
              </a:extLst>
            </p:cNvPr>
            <p:cNvCxnSpPr>
              <a:cxnSpLocks/>
            </p:cNvCxnSpPr>
            <p:nvPr/>
          </p:nvCxnSpPr>
          <p:spPr bwMode="auto">
            <a:xfrm>
              <a:off x="8290275" y="2977543"/>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79" name="Straight Connector 32178">
              <a:extLst>
                <a:ext uri="{FF2B5EF4-FFF2-40B4-BE49-F238E27FC236}">
                  <a16:creationId xmlns:a16="http://schemas.microsoft.com/office/drawing/2014/main" id="{ED7AF9E4-6091-EF1E-E79C-EBE46263E362}"/>
                </a:ext>
              </a:extLst>
            </p:cNvPr>
            <p:cNvCxnSpPr>
              <a:cxnSpLocks/>
            </p:cNvCxnSpPr>
            <p:nvPr/>
          </p:nvCxnSpPr>
          <p:spPr bwMode="auto">
            <a:xfrm>
              <a:off x="8258291" y="2979425"/>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80" name="Straight Connector 32179">
              <a:extLst>
                <a:ext uri="{FF2B5EF4-FFF2-40B4-BE49-F238E27FC236}">
                  <a16:creationId xmlns:a16="http://schemas.microsoft.com/office/drawing/2014/main" id="{97101974-09F6-795B-9018-3A7BC72B5B15}"/>
                </a:ext>
              </a:extLst>
            </p:cNvPr>
            <p:cNvCxnSpPr>
              <a:cxnSpLocks/>
            </p:cNvCxnSpPr>
            <p:nvPr/>
          </p:nvCxnSpPr>
          <p:spPr bwMode="auto">
            <a:xfrm>
              <a:off x="8342958" y="2977543"/>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81" name="Straight Connector 32180">
              <a:extLst>
                <a:ext uri="{FF2B5EF4-FFF2-40B4-BE49-F238E27FC236}">
                  <a16:creationId xmlns:a16="http://schemas.microsoft.com/office/drawing/2014/main" id="{0BDB0A15-89ED-20ED-A417-8DD3C3B9B69F}"/>
                </a:ext>
              </a:extLst>
            </p:cNvPr>
            <p:cNvCxnSpPr>
              <a:cxnSpLocks/>
            </p:cNvCxnSpPr>
            <p:nvPr/>
          </p:nvCxnSpPr>
          <p:spPr bwMode="auto">
            <a:xfrm>
              <a:off x="8389994" y="2979425"/>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82" name="Straight Connector 32181">
              <a:extLst>
                <a:ext uri="{FF2B5EF4-FFF2-40B4-BE49-F238E27FC236}">
                  <a16:creationId xmlns:a16="http://schemas.microsoft.com/office/drawing/2014/main" id="{C8C31710-B1B1-1043-629D-EB6FCE654711}"/>
                </a:ext>
              </a:extLst>
            </p:cNvPr>
            <p:cNvCxnSpPr>
              <a:cxnSpLocks/>
            </p:cNvCxnSpPr>
            <p:nvPr/>
          </p:nvCxnSpPr>
          <p:spPr bwMode="auto">
            <a:xfrm>
              <a:off x="8452083" y="2977543"/>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83" name="Straight Connector 32182">
              <a:extLst>
                <a:ext uri="{FF2B5EF4-FFF2-40B4-BE49-F238E27FC236}">
                  <a16:creationId xmlns:a16="http://schemas.microsoft.com/office/drawing/2014/main" id="{DBEABA3F-C457-222A-D71A-939A96A6CC01}"/>
                </a:ext>
              </a:extLst>
            </p:cNvPr>
            <p:cNvCxnSpPr>
              <a:cxnSpLocks/>
            </p:cNvCxnSpPr>
            <p:nvPr/>
          </p:nvCxnSpPr>
          <p:spPr bwMode="auto">
            <a:xfrm>
              <a:off x="8472780" y="2979425"/>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84" name="Straight Connector 32183">
              <a:extLst>
                <a:ext uri="{FF2B5EF4-FFF2-40B4-BE49-F238E27FC236}">
                  <a16:creationId xmlns:a16="http://schemas.microsoft.com/office/drawing/2014/main" id="{102D5BF6-5C34-DB15-B79B-4CD8A96C8575}"/>
                </a:ext>
              </a:extLst>
            </p:cNvPr>
            <p:cNvCxnSpPr>
              <a:cxnSpLocks/>
            </p:cNvCxnSpPr>
            <p:nvPr/>
          </p:nvCxnSpPr>
          <p:spPr bwMode="auto">
            <a:xfrm>
              <a:off x="8516053" y="2977543"/>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85" name="Straight Connector 32184">
              <a:extLst>
                <a:ext uri="{FF2B5EF4-FFF2-40B4-BE49-F238E27FC236}">
                  <a16:creationId xmlns:a16="http://schemas.microsoft.com/office/drawing/2014/main" id="{487480BD-FD69-FD48-D984-2C8ED7212520}"/>
                </a:ext>
              </a:extLst>
            </p:cNvPr>
            <p:cNvCxnSpPr>
              <a:cxnSpLocks/>
            </p:cNvCxnSpPr>
            <p:nvPr/>
          </p:nvCxnSpPr>
          <p:spPr bwMode="auto">
            <a:xfrm>
              <a:off x="8570616" y="2975661"/>
              <a:ext cx="0" cy="68048"/>
            </a:xfrm>
            <a:prstGeom prst="line">
              <a:avLst/>
            </a:prstGeom>
            <a:noFill/>
            <a:ln w="28575" cap="flat" cmpd="sng" algn="ctr">
              <a:solidFill>
                <a:schemeClr val="accent1"/>
              </a:solidFill>
              <a:prstDash val="solid"/>
              <a:round/>
              <a:headEnd type="none" w="med" len="med"/>
              <a:tailEnd type="none" w="med" len="med"/>
            </a:ln>
            <a:effectLst/>
          </p:spPr>
        </p:cxnSp>
        <p:cxnSp>
          <p:nvCxnSpPr>
            <p:cNvPr id="32186" name="Straight Connector 32185">
              <a:extLst>
                <a:ext uri="{FF2B5EF4-FFF2-40B4-BE49-F238E27FC236}">
                  <a16:creationId xmlns:a16="http://schemas.microsoft.com/office/drawing/2014/main" id="{4B370BD9-568D-6F60-4748-8224C7E2FF1D}"/>
                </a:ext>
              </a:extLst>
            </p:cNvPr>
            <p:cNvCxnSpPr>
              <a:cxnSpLocks/>
            </p:cNvCxnSpPr>
            <p:nvPr/>
          </p:nvCxnSpPr>
          <p:spPr bwMode="auto">
            <a:xfrm>
              <a:off x="8542394" y="2977543"/>
              <a:ext cx="0" cy="68048"/>
            </a:xfrm>
            <a:prstGeom prst="line">
              <a:avLst/>
            </a:prstGeom>
            <a:noFill/>
            <a:ln w="28575" cap="flat" cmpd="sng" algn="ctr">
              <a:solidFill>
                <a:schemeClr val="accent1"/>
              </a:solidFill>
              <a:prstDash val="solid"/>
              <a:round/>
              <a:headEnd type="none" w="med" len="med"/>
              <a:tailEnd type="none" w="med" len="med"/>
            </a:ln>
            <a:effectLst/>
          </p:spPr>
        </p:cxnSp>
      </p:grpSp>
      <p:sp>
        <p:nvSpPr>
          <p:cNvPr id="2" name="TextBox 1">
            <a:extLst>
              <a:ext uri="{FF2B5EF4-FFF2-40B4-BE49-F238E27FC236}">
                <a16:creationId xmlns:a16="http://schemas.microsoft.com/office/drawing/2014/main" id="{97DCB039-613D-0CE7-869D-3DBF6A52B379}"/>
              </a:ext>
            </a:extLst>
          </p:cNvPr>
          <p:cNvSpPr txBox="1"/>
          <p:nvPr/>
        </p:nvSpPr>
        <p:spPr bwMode="auto">
          <a:xfrm>
            <a:off x="7749301" y="1845806"/>
            <a:ext cx="1733015" cy="830997"/>
          </a:xfrm>
          <a:prstGeom prst="rect">
            <a:avLst/>
          </a:prstGeom>
          <a:noFill/>
          <a:ln>
            <a:noFill/>
          </a:ln>
        </p:spPr>
        <p:txBody>
          <a:bodyPr wrap="square" rtlCol="0">
            <a:spAutoFit/>
          </a:bodyPr>
          <a:lstStyle/>
          <a:p>
            <a:pPr>
              <a:lnSpc>
                <a:spcPct val="100000"/>
              </a:lnSpc>
              <a:spcBef>
                <a:spcPct val="50000"/>
              </a:spcBef>
              <a:spcAft>
                <a:spcPct val="0"/>
              </a:spcAft>
              <a:buClrTx/>
              <a:buFontTx/>
              <a:buNone/>
            </a:pPr>
            <a:r>
              <a:rPr lang="en-US" sz="1600" dirty="0">
                <a:solidFill>
                  <a:schemeClr val="bg1"/>
                </a:solidFill>
                <a:latin typeface="Calibri" panose="020F0502020204030204" pitchFamily="34" charset="0"/>
              </a:rPr>
              <a:t>36-mo rate</a:t>
            </a:r>
            <a:br>
              <a:rPr lang="en-US" sz="1600" b="0" dirty="0">
                <a:solidFill>
                  <a:schemeClr val="bg1"/>
                </a:solidFill>
                <a:latin typeface="Calibri" panose="020F0502020204030204" pitchFamily="34" charset="0"/>
              </a:rPr>
            </a:br>
            <a:r>
              <a:rPr lang="en-US" sz="1600" b="0" dirty="0">
                <a:solidFill>
                  <a:schemeClr val="accent1"/>
                </a:solidFill>
                <a:latin typeface="Calibri" panose="020F0502020204030204" pitchFamily="34" charset="0"/>
              </a:rPr>
              <a:t>76.2%</a:t>
            </a:r>
            <a:br>
              <a:rPr lang="en-US" sz="1600" b="0" dirty="0">
                <a:solidFill>
                  <a:schemeClr val="accent1"/>
                </a:solidFill>
                <a:latin typeface="Calibri" panose="020F0502020204030204" pitchFamily="34" charset="0"/>
              </a:rPr>
            </a:br>
            <a:r>
              <a:rPr lang="en-US" sz="1600" b="0" dirty="0">
                <a:solidFill>
                  <a:schemeClr val="accent3"/>
                </a:solidFill>
                <a:latin typeface="Calibri" panose="020F0502020204030204" pitchFamily="34" charset="0"/>
              </a:rPr>
              <a:t>63.4%</a:t>
            </a:r>
          </a:p>
        </p:txBody>
      </p:sp>
      <p:sp>
        <p:nvSpPr>
          <p:cNvPr id="4" name="TextBox 3">
            <a:extLst>
              <a:ext uri="{FF2B5EF4-FFF2-40B4-BE49-F238E27FC236}">
                <a16:creationId xmlns:a16="http://schemas.microsoft.com/office/drawing/2014/main" id="{AA26FF42-75F4-B3D1-A16A-DD342F1F0FF2}"/>
              </a:ext>
            </a:extLst>
          </p:cNvPr>
          <p:cNvSpPr txBox="1"/>
          <p:nvPr/>
        </p:nvSpPr>
        <p:spPr bwMode="auto">
          <a:xfrm>
            <a:off x="7991121" y="4744402"/>
            <a:ext cx="31093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sz="1800" b="0" dirty="0">
                <a:solidFill>
                  <a:schemeClr val="bg1"/>
                </a:solidFill>
                <a:latin typeface="Calibri" panose="020F0502020204030204" pitchFamily="34" charset="0"/>
              </a:rPr>
              <a:t>Median follow-up of 39.4 </a:t>
            </a:r>
            <a:r>
              <a:rPr lang="en-US" sz="1800" b="0" dirty="0" err="1">
                <a:solidFill>
                  <a:schemeClr val="bg1"/>
                </a:solidFill>
                <a:latin typeface="Calibri" panose="020F0502020204030204" pitchFamily="34" charset="0"/>
              </a:rPr>
              <a:t>mo</a:t>
            </a:r>
            <a:endParaRPr lang="en-US" b="0" dirty="0"/>
          </a:p>
        </p:txBody>
      </p:sp>
    </p:spTree>
    <p:extLst>
      <p:ext uri="{BB962C8B-B14F-4D97-AF65-F5344CB8AC3E}">
        <p14:creationId xmlns:p14="http://schemas.microsoft.com/office/powerpoint/2010/main" val="34965585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CheckMate 76K: Adjuvant Nivolumab vs Placebo in Resected Stage IIB/IIC Melanoma</a:t>
            </a:r>
            <a:endParaRPr lang="en-US" altLang="en-US" dirty="0"/>
          </a:p>
        </p:txBody>
      </p:sp>
      <p:sp>
        <p:nvSpPr>
          <p:cNvPr id="5" name="Content Placeholder 4">
            <a:extLst>
              <a:ext uri="{FF2B5EF4-FFF2-40B4-BE49-F238E27FC236}">
                <a16:creationId xmlns:a16="http://schemas.microsoft.com/office/drawing/2014/main" id="{D1F49E7F-18D9-C145-B873-6A567368717A}"/>
              </a:ext>
            </a:extLst>
          </p:cNvPr>
          <p:cNvSpPr txBox="1">
            <a:spLocks/>
          </p:cNvSpPr>
          <p:nvPr/>
        </p:nvSpPr>
        <p:spPr bwMode="auto">
          <a:xfrm>
            <a:off x="604838" y="1512888"/>
            <a:ext cx="10877550" cy="449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alt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Multicenter, randomized, double-blind, placebo-controlled phase III trial</a:t>
            </a:r>
            <a:endPar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 name="Rectangle 3">
            <a:extLst>
              <a:ext uri="{FF2B5EF4-FFF2-40B4-BE49-F238E27FC236}">
                <a16:creationId xmlns:a16="http://schemas.microsoft.com/office/drawing/2014/main" id="{45AFB2D1-E83F-0A44-8583-34262308AF35}"/>
              </a:ext>
            </a:extLst>
          </p:cNvPr>
          <p:cNvSpPr txBox="1">
            <a:spLocks noChangeArrowheads="1"/>
          </p:cNvSpPr>
          <p:nvPr/>
        </p:nvSpPr>
        <p:spPr bwMode="auto">
          <a:xfrm>
            <a:off x="614463" y="4938611"/>
            <a:ext cx="6144912" cy="132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endpoint: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investigator-assessed RFS</a:t>
            </a:r>
          </a:p>
          <a:p>
            <a:pPr marL="342900" marR="0" lvl="0" indent="-342900" algn="l" defTabSz="914400" rtl="0" eaLnBrk="1" fontAlgn="base" latinLnBrk="0" hangingPunct="1">
              <a:lnSpc>
                <a:spcPct val="90000"/>
              </a:lnSpc>
              <a:spcBef>
                <a:spcPts val="600"/>
              </a:spcBef>
              <a:spcAft>
                <a:spcPts val="700"/>
              </a:spcAft>
              <a:buClr>
                <a:srgbClr val="000000"/>
              </a:buClr>
              <a:buSzTx/>
              <a:buFont typeface="Wingdings" panose="05000000000000000000" pitchFamily="2" charset="2"/>
              <a:buChar char="§"/>
              <a:tabLst/>
              <a:defRPr/>
            </a:pP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Secondary endpoints: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OS, PFS2, DMFS and safety</a:t>
            </a:r>
          </a:p>
          <a:p>
            <a:pPr marL="342900" marR="0" lvl="0" indent="-342900" algn="l" defTabSz="914400" rtl="0" eaLnBrk="1" fontAlgn="base" latinLnBrk="0" hangingPunct="1">
              <a:lnSpc>
                <a:spcPct val="90000"/>
              </a:lnSpc>
              <a:spcBef>
                <a:spcPts val="600"/>
              </a:spcBef>
              <a:spcAft>
                <a:spcPts val="700"/>
              </a:spcAft>
              <a:buClr>
                <a:srgbClr val="000000"/>
              </a:buClr>
              <a:buSzTx/>
              <a:buFont typeface="Wingdings" panose="05000000000000000000" pitchFamily="2" charset="2"/>
              <a:buChar char="§"/>
              <a:tabLst/>
              <a:defRPr/>
            </a:pPr>
            <a:r>
              <a:rPr kumimoji="0" lang="en-US" alt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Exploratory endpoints: </a:t>
            </a: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freedom from relapse, treatment-free interval, QoL</a:t>
            </a:r>
          </a:p>
        </p:txBody>
      </p:sp>
      <p:sp>
        <p:nvSpPr>
          <p:cNvPr id="7" name="Text Box 45">
            <a:extLst>
              <a:ext uri="{FF2B5EF4-FFF2-40B4-BE49-F238E27FC236}">
                <a16:creationId xmlns:a16="http://schemas.microsoft.com/office/drawing/2014/main" id="{A14908CD-8542-9641-8EFC-65771FA40DE8}"/>
              </a:ext>
            </a:extLst>
          </p:cNvPr>
          <p:cNvSpPr txBox="1">
            <a:spLocks noChangeArrowheads="1"/>
          </p:cNvSpPr>
          <p:nvPr/>
        </p:nvSpPr>
        <p:spPr bwMode="auto">
          <a:xfrm>
            <a:off x="443564" y="2639543"/>
            <a:ext cx="2729686"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aged ≥12 yr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with newly diagnosed, resected, stage IIB/IIC melanoma; negative sentinel LN biopsy;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ECOG PS 0/1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790)</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 name="Rectangle 49">
            <a:extLst>
              <a:ext uri="{FF2B5EF4-FFF2-40B4-BE49-F238E27FC236}">
                <a16:creationId xmlns:a16="http://schemas.microsoft.com/office/drawing/2014/main" id="{0737AD12-523C-A744-BAC8-C48AF2347987}"/>
              </a:ext>
            </a:extLst>
          </p:cNvPr>
          <p:cNvSpPr>
            <a:spLocks noChangeArrowheads="1"/>
          </p:cNvSpPr>
          <p:nvPr/>
        </p:nvSpPr>
        <p:spPr bwMode="auto">
          <a:xfrm>
            <a:off x="4024313" y="2458241"/>
            <a:ext cx="3114511" cy="1151247"/>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Nivolumab </a:t>
            </a:r>
            <a:b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480 mg IV Q4W for 12 mo</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526)</a:t>
            </a:r>
          </a:p>
        </p:txBody>
      </p:sp>
      <p:sp>
        <p:nvSpPr>
          <p:cNvPr id="11" name="Rectangle 50">
            <a:extLst>
              <a:ext uri="{FF2B5EF4-FFF2-40B4-BE49-F238E27FC236}">
                <a16:creationId xmlns:a16="http://schemas.microsoft.com/office/drawing/2014/main" id="{D32252CD-8CC2-3541-BBC5-D48C39B24F5A}"/>
              </a:ext>
            </a:extLst>
          </p:cNvPr>
          <p:cNvSpPr>
            <a:spLocks noChangeArrowheads="1"/>
          </p:cNvSpPr>
          <p:nvPr/>
        </p:nvSpPr>
        <p:spPr bwMode="auto">
          <a:xfrm>
            <a:off x="4024312" y="3724505"/>
            <a:ext cx="3114511" cy="1127665"/>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Placebo</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IV Q4W for 12 mo</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264)</a:t>
            </a:r>
          </a:p>
        </p:txBody>
      </p:sp>
      <p:sp>
        <p:nvSpPr>
          <p:cNvPr id="13" name="Line 52">
            <a:extLst>
              <a:ext uri="{FF2B5EF4-FFF2-40B4-BE49-F238E27FC236}">
                <a16:creationId xmlns:a16="http://schemas.microsoft.com/office/drawing/2014/main" id="{3BCE1A61-3115-024D-81E6-E49BDFBC9A10}"/>
              </a:ext>
            </a:extLst>
          </p:cNvPr>
          <p:cNvSpPr>
            <a:spLocks noChangeShapeType="1"/>
          </p:cNvSpPr>
          <p:nvPr/>
        </p:nvSpPr>
        <p:spPr bwMode="auto">
          <a:xfrm>
            <a:off x="7138823" y="3642146"/>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 name="Line 53">
            <a:extLst>
              <a:ext uri="{FF2B5EF4-FFF2-40B4-BE49-F238E27FC236}">
                <a16:creationId xmlns:a16="http://schemas.microsoft.com/office/drawing/2014/main" id="{2F93E1C2-384A-A149-90C6-F56ED0FBE7BE}"/>
              </a:ext>
            </a:extLst>
          </p:cNvPr>
          <p:cNvSpPr>
            <a:spLocks noChangeShapeType="1"/>
          </p:cNvSpPr>
          <p:nvPr/>
        </p:nvSpPr>
        <p:spPr bwMode="auto">
          <a:xfrm>
            <a:off x="3287713" y="3558971"/>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5" name="Line 54">
            <a:extLst>
              <a:ext uri="{FF2B5EF4-FFF2-40B4-BE49-F238E27FC236}">
                <a16:creationId xmlns:a16="http://schemas.microsoft.com/office/drawing/2014/main" id="{8C56CF58-6215-734F-92EF-BB9A83CEC72C}"/>
              </a:ext>
            </a:extLst>
          </p:cNvPr>
          <p:cNvSpPr>
            <a:spLocks noChangeShapeType="1"/>
          </p:cNvSpPr>
          <p:nvPr/>
        </p:nvSpPr>
        <p:spPr bwMode="auto">
          <a:xfrm flipV="1">
            <a:off x="3287713" y="2958895"/>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 name="Rectangle 1">
            <a:extLst>
              <a:ext uri="{FF2B5EF4-FFF2-40B4-BE49-F238E27FC236}">
                <a16:creationId xmlns:a16="http://schemas.microsoft.com/office/drawing/2014/main" id="{2EF42DC7-43B1-D246-A7BE-AC9F696193A6}"/>
              </a:ext>
            </a:extLst>
          </p:cNvPr>
          <p:cNvSpPr/>
          <p:nvPr/>
        </p:nvSpPr>
        <p:spPr bwMode="auto">
          <a:xfrm>
            <a:off x="7618248" y="2458241"/>
            <a:ext cx="479425" cy="2393929"/>
          </a:xfrm>
          <a:prstGeom prst="rect">
            <a:avLst/>
          </a:prstGeom>
          <a:solidFill>
            <a:schemeClr val="bg2"/>
          </a:solidFill>
          <a:ln w="0">
            <a:solidFill>
              <a:schemeClr val="bg1"/>
            </a:solidFill>
            <a:miter lim="800000"/>
            <a:headEnd/>
            <a:tailEnd/>
          </a:ln>
        </p:spPr>
        <p:txBody>
          <a:bodyPr vert="vert270" rtlCol="0" anchor="ctr" anchorCtr="0"/>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Recurrence ≤3 yr</a:t>
            </a:r>
          </a:p>
        </p:txBody>
      </p:sp>
      <p:sp>
        <p:nvSpPr>
          <p:cNvPr id="17" name="Rectangle 49">
            <a:extLst>
              <a:ext uri="{FF2B5EF4-FFF2-40B4-BE49-F238E27FC236}">
                <a16:creationId xmlns:a16="http://schemas.microsoft.com/office/drawing/2014/main" id="{F8A6F6D3-FE4F-814A-9115-BF1252B6DCDB}"/>
              </a:ext>
            </a:extLst>
          </p:cNvPr>
          <p:cNvSpPr>
            <a:spLocks noChangeArrowheads="1"/>
          </p:cNvSpPr>
          <p:nvPr/>
        </p:nvSpPr>
        <p:spPr bwMode="auto">
          <a:xfrm>
            <a:off x="8577097" y="3180856"/>
            <a:ext cx="3010229" cy="93790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Nivolumab </a:t>
            </a:r>
            <a:b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480 mg IV Q4W</a:t>
            </a:r>
          </a:p>
        </p:txBody>
      </p:sp>
      <p:sp>
        <p:nvSpPr>
          <p:cNvPr id="18" name="Line 52">
            <a:extLst>
              <a:ext uri="{FF2B5EF4-FFF2-40B4-BE49-F238E27FC236}">
                <a16:creationId xmlns:a16="http://schemas.microsoft.com/office/drawing/2014/main" id="{22EB93DA-B615-D843-B8F3-36EAEF55B9DC}"/>
              </a:ext>
            </a:extLst>
          </p:cNvPr>
          <p:cNvSpPr>
            <a:spLocks noChangeShapeType="1"/>
          </p:cNvSpPr>
          <p:nvPr/>
        </p:nvSpPr>
        <p:spPr bwMode="auto">
          <a:xfrm>
            <a:off x="8097673" y="3632946"/>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 name="TextBox 18">
            <a:extLst>
              <a:ext uri="{FF2B5EF4-FFF2-40B4-BE49-F238E27FC236}">
                <a16:creationId xmlns:a16="http://schemas.microsoft.com/office/drawing/2014/main" id="{E289D178-8A83-474A-8871-72BB8EBC7B02}"/>
              </a:ext>
            </a:extLst>
          </p:cNvPr>
          <p:cNvSpPr txBox="1"/>
          <p:nvPr/>
        </p:nvSpPr>
        <p:spPr bwMode="auto">
          <a:xfrm>
            <a:off x="2357657" y="1892877"/>
            <a:ext cx="21922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Stratification by T category </a:t>
            </a:r>
            <a:b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(3b vs 4a vs 4b)</a:t>
            </a:r>
          </a:p>
        </p:txBody>
      </p:sp>
      <p:cxnSp>
        <p:nvCxnSpPr>
          <p:cNvPr id="20" name="Straight Arrow Connector 19">
            <a:extLst>
              <a:ext uri="{FF2B5EF4-FFF2-40B4-BE49-F238E27FC236}">
                <a16:creationId xmlns:a16="http://schemas.microsoft.com/office/drawing/2014/main" id="{F53F8E30-5F84-BC43-BD9E-C56CE1857356}"/>
              </a:ext>
            </a:extLst>
          </p:cNvPr>
          <p:cNvCxnSpPr>
            <a:cxnSpLocks/>
          </p:cNvCxnSpPr>
          <p:nvPr/>
        </p:nvCxnSpPr>
        <p:spPr>
          <a:xfrm>
            <a:off x="3453791" y="2388631"/>
            <a:ext cx="0" cy="570264"/>
          </a:xfrm>
          <a:prstGeom prst="straightConnector1">
            <a:avLst/>
          </a:prstGeom>
          <a:noFill/>
          <a:ln w="28575" cap="flat" cmpd="sng" algn="ctr">
            <a:solidFill>
              <a:schemeClr val="bg1"/>
            </a:solidFill>
            <a:prstDash val="sysDot"/>
            <a:headEnd type="none" w="med" len="med"/>
            <a:tailEnd type="triangle" w="med" len="med"/>
          </a:ln>
          <a:effectLst/>
        </p:spPr>
      </p:cxnSp>
      <p:sp>
        <p:nvSpPr>
          <p:cNvPr id="9" name="Rectangle 3">
            <a:extLst>
              <a:ext uri="{FF2B5EF4-FFF2-40B4-BE49-F238E27FC236}">
                <a16:creationId xmlns:a16="http://schemas.microsoft.com/office/drawing/2014/main" id="{9FB787F0-26EC-932C-E34B-7F345A1EE5C8}"/>
              </a:ext>
            </a:extLst>
          </p:cNvPr>
          <p:cNvSpPr txBox="1">
            <a:spLocks noChangeArrowheads="1"/>
          </p:cNvSpPr>
          <p:nvPr/>
        </p:nvSpPr>
        <p:spPr bwMode="auto">
          <a:xfrm>
            <a:off x="6672039" y="4952272"/>
            <a:ext cx="5262726" cy="1537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600"/>
              </a:spcBef>
              <a:spcAft>
                <a:spcPts val="700"/>
              </a:spcAft>
              <a:buClr>
                <a:srgbClr val="000000"/>
              </a:buClr>
              <a:buSzTx/>
              <a:buFont typeface="Wingdings" panose="05000000000000000000" pitchFamily="2" charset="2"/>
              <a:buChar char="§"/>
              <a:tabLst/>
              <a:defRPr/>
            </a:pP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Data cutoff for interim analysis: June 28, 2022 (135 RFS events)</a:t>
            </a:r>
          </a:p>
          <a:p>
            <a:pPr marL="342900" marR="0" lvl="0" indent="-342900" algn="l" defTabSz="914400" rtl="0" eaLnBrk="1" fontAlgn="base" latinLnBrk="0" hangingPunct="1">
              <a:lnSpc>
                <a:spcPct val="90000"/>
              </a:lnSpc>
              <a:spcBef>
                <a:spcPts val="600"/>
              </a:spcBef>
              <a:spcAft>
                <a:spcPts val="700"/>
              </a:spcAft>
              <a:buClr>
                <a:srgbClr val="000000"/>
              </a:buClr>
              <a:buSzTx/>
              <a:buFont typeface="Wingdings" panose="05000000000000000000" pitchFamily="2" charset="2"/>
              <a:buChar char="§"/>
              <a:tabLst/>
              <a:defRPr/>
            </a:pP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Median follow-up: nivolumab 15.8 mo, placebo 15.9 mo</a:t>
            </a:r>
          </a:p>
        </p:txBody>
      </p:sp>
      <p:sp>
        <p:nvSpPr>
          <p:cNvPr id="4" name="TextBox 3">
            <a:extLst>
              <a:ext uri="{FF2B5EF4-FFF2-40B4-BE49-F238E27FC236}">
                <a16:creationId xmlns:a16="http://schemas.microsoft.com/office/drawing/2014/main" id="{0E7B3B95-3C2F-D1BC-CBAD-3E100AD82FA1}"/>
              </a:ext>
            </a:extLst>
          </p:cNvPr>
          <p:cNvSpPr txBox="1"/>
          <p:nvPr/>
        </p:nvSpPr>
        <p:spPr bwMode="auto">
          <a:xfrm>
            <a:off x="8586484" y="2116122"/>
            <a:ext cx="301022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Optional on protocol open-label treatment after first recurrence (≥6 mo after nivolumab treatment or any time after placebo)</a:t>
            </a:r>
          </a:p>
        </p:txBody>
      </p:sp>
      <p:sp>
        <p:nvSpPr>
          <p:cNvPr id="8" name="Text Box 15">
            <a:extLst>
              <a:ext uri="{FF2B5EF4-FFF2-40B4-BE49-F238E27FC236}">
                <a16:creationId xmlns:a16="http://schemas.microsoft.com/office/drawing/2014/main" id="{1F07E8DF-1076-B66D-969B-215900145AF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Long. SMR 2022. LBA.</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3" name="TextBox 2">
            <a:extLst>
              <a:ext uri="{FF2B5EF4-FFF2-40B4-BE49-F238E27FC236}">
                <a16:creationId xmlns:a16="http://schemas.microsoft.com/office/drawing/2014/main" id="{E11A0627-6DB1-6B5D-47D5-2B6F2AE0F6B5}"/>
              </a:ext>
            </a:extLst>
          </p:cNvPr>
          <p:cNvSpPr txBox="1"/>
          <p:nvPr/>
        </p:nvSpPr>
        <p:spPr bwMode="auto">
          <a:xfrm>
            <a:off x="3303379" y="3263614"/>
            <a:ext cx="4812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Tree>
    <p:extLst>
      <p:ext uri="{BB962C8B-B14F-4D97-AF65-F5344CB8AC3E}">
        <p14:creationId xmlns:p14="http://schemas.microsoft.com/office/powerpoint/2010/main" val="160837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Phase III </a:t>
            </a:r>
            <a:r>
              <a:rPr lang="en-US" dirty="0" err="1"/>
              <a:t>CheckMate</a:t>
            </a:r>
            <a:r>
              <a:rPr lang="en-US" dirty="0"/>
              <a:t> 76K of Adjuvant Nivolumab vs Placebo in Stage IIB/C Melanoma: RFS</a:t>
            </a:r>
          </a:p>
        </p:txBody>
      </p:sp>
      <p:grpSp>
        <p:nvGrpSpPr>
          <p:cNvPr id="4" name="Group 3">
            <a:extLst>
              <a:ext uri="{FF2B5EF4-FFF2-40B4-BE49-F238E27FC236}">
                <a16:creationId xmlns:a16="http://schemas.microsoft.com/office/drawing/2014/main" id="{5F537028-C968-9432-E65E-DB05D89A346E}"/>
              </a:ext>
            </a:extLst>
          </p:cNvPr>
          <p:cNvGrpSpPr/>
          <p:nvPr/>
        </p:nvGrpSpPr>
        <p:grpSpPr>
          <a:xfrm>
            <a:off x="2079843" y="1647427"/>
            <a:ext cx="325519" cy="3541520"/>
            <a:chOff x="2025252" y="1651976"/>
            <a:chExt cx="325519" cy="3541520"/>
          </a:xfrm>
        </p:grpSpPr>
        <p:sp>
          <p:nvSpPr>
            <p:cNvPr id="1223" name="Rectangle 37">
              <a:extLst>
                <a:ext uri="{FF2B5EF4-FFF2-40B4-BE49-F238E27FC236}">
                  <a16:creationId xmlns:a16="http://schemas.microsoft.com/office/drawing/2014/main" id="{41E8AD42-3ED9-A574-47AA-460F3C66E3ED}"/>
                </a:ext>
              </a:extLst>
            </p:cNvPr>
            <p:cNvSpPr>
              <a:spLocks noChangeArrowheads="1"/>
            </p:cNvSpPr>
            <p:nvPr/>
          </p:nvSpPr>
          <p:spPr bwMode="auto">
            <a:xfrm>
              <a:off x="2025252" y="1651976"/>
              <a:ext cx="31258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100</a:t>
              </a:r>
            </a:p>
          </p:txBody>
        </p:sp>
        <p:sp>
          <p:nvSpPr>
            <p:cNvPr id="1225" name="Rectangle 39">
              <a:extLst>
                <a:ext uri="{FF2B5EF4-FFF2-40B4-BE49-F238E27FC236}">
                  <a16:creationId xmlns:a16="http://schemas.microsoft.com/office/drawing/2014/main" id="{CB346C69-1C71-F040-774B-5B65FCEE6139}"/>
                </a:ext>
              </a:extLst>
            </p:cNvPr>
            <p:cNvSpPr>
              <a:spLocks noChangeArrowheads="1"/>
            </p:cNvSpPr>
            <p:nvPr/>
          </p:nvSpPr>
          <p:spPr bwMode="auto">
            <a:xfrm>
              <a:off x="2135913" y="2305892"/>
              <a:ext cx="20839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80</a:t>
              </a:r>
            </a:p>
          </p:txBody>
        </p:sp>
        <p:sp>
          <p:nvSpPr>
            <p:cNvPr id="1227" name="Rectangle 41">
              <a:extLst>
                <a:ext uri="{FF2B5EF4-FFF2-40B4-BE49-F238E27FC236}">
                  <a16:creationId xmlns:a16="http://schemas.microsoft.com/office/drawing/2014/main" id="{0D3698EE-AB6B-DE13-3100-CEC73A03AC7B}"/>
                </a:ext>
              </a:extLst>
            </p:cNvPr>
            <p:cNvSpPr>
              <a:spLocks noChangeArrowheads="1"/>
            </p:cNvSpPr>
            <p:nvPr/>
          </p:nvSpPr>
          <p:spPr bwMode="auto">
            <a:xfrm>
              <a:off x="2135913" y="2972668"/>
              <a:ext cx="20839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60</a:t>
              </a:r>
            </a:p>
          </p:txBody>
        </p:sp>
        <p:sp>
          <p:nvSpPr>
            <p:cNvPr id="1229" name="Rectangle 43">
              <a:extLst>
                <a:ext uri="{FF2B5EF4-FFF2-40B4-BE49-F238E27FC236}">
                  <a16:creationId xmlns:a16="http://schemas.microsoft.com/office/drawing/2014/main" id="{6C8C18C4-6648-2FF8-B4B5-CD0733EA4DDB}"/>
                </a:ext>
              </a:extLst>
            </p:cNvPr>
            <p:cNvSpPr>
              <a:spLocks noChangeArrowheads="1"/>
            </p:cNvSpPr>
            <p:nvPr/>
          </p:nvSpPr>
          <p:spPr bwMode="auto">
            <a:xfrm>
              <a:off x="2135913" y="3637304"/>
              <a:ext cx="20839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40</a:t>
              </a:r>
            </a:p>
          </p:txBody>
        </p:sp>
        <p:sp>
          <p:nvSpPr>
            <p:cNvPr id="1231" name="Rectangle 45">
              <a:extLst>
                <a:ext uri="{FF2B5EF4-FFF2-40B4-BE49-F238E27FC236}">
                  <a16:creationId xmlns:a16="http://schemas.microsoft.com/office/drawing/2014/main" id="{5D910188-25F6-900D-4980-BF4AEDDBD531}"/>
                </a:ext>
              </a:extLst>
            </p:cNvPr>
            <p:cNvSpPr>
              <a:spLocks noChangeArrowheads="1"/>
            </p:cNvSpPr>
            <p:nvPr/>
          </p:nvSpPr>
          <p:spPr bwMode="auto">
            <a:xfrm>
              <a:off x="2135913" y="4299795"/>
              <a:ext cx="20839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20</a:t>
              </a:r>
            </a:p>
          </p:txBody>
        </p:sp>
        <p:sp>
          <p:nvSpPr>
            <p:cNvPr id="1233" name="Rectangle 47">
              <a:extLst>
                <a:ext uri="{FF2B5EF4-FFF2-40B4-BE49-F238E27FC236}">
                  <a16:creationId xmlns:a16="http://schemas.microsoft.com/office/drawing/2014/main" id="{CFC6FD5C-06D7-7141-C23E-2DD1B86CCA79}"/>
                </a:ext>
              </a:extLst>
            </p:cNvPr>
            <p:cNvSpPr>
              <a:spLocks noChangeArrowheads="1"/>
            </p:cNvSpPr>
            <p:nvPr/>
          </p:nvSpPr>
          <p:spPr bwMode="auto">
            <a:xfrm>
              <a:off x="2246575" y="4947275"/>
              <a:ext cx="10419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0</a:t>
              </a:r>
            </a:p>
          </p:txBody>
        </p:sp>
      </p:grpSp>
      <p:sp>
        <p:nvSpPr>
          <p:cNvPr id="1234" name="Rectangle 148">
            <a:extLst>
              <a:ext uri="{FF2B5EF4-FFF2-40B4-BE49-F238E27FC236}">
                <a16:creationId xmlns:a16="http://schemas.microsoft.com/office/drawing/2014/main" id="{0ECC5E44-B66C-76D6-DB9A-49B9A201BAD4}"/>
              </a:ext>
            </a:extLst>
          </p:cNvPr>
          <p:cNvSpPr>
            <a:spLocks noChangeArrowheads="1"/>
          </p:cNvSpPr>
          <p:nvPr/>
        </p:nvSpPr>
        <p:spPr bwMode="auto">
          <a:xfrm rot="16200000">
            <a:off x="1527227" y="3232696"/>
            <a:ext cx="75314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4362" rtl="0" eaLnBrk="1" fontAlgn="auto" latinLnBrk="0" hangingPunct="1">
              <a:lnSpc>
                <a:spcPct val="100000"/>
              </a:lnSpc>
              <a:spcBef>
                <a:spcPts val="0"/>
              </a:spcBef>
              <a:spcAft>
                <a:spcPts val="0"/>
              </a:spcAft>
              <a:buClrTx/>
              <a:buSzTx/>
              <a:buFontTx/>
              <a:buNone/>
              <a:tabLst/>
              <a:defRPr/>
            </a:pPr>
            <a:r>
              <a:rPr kumimoji="0" lang="en-US" altLang="en-US" sz="1800" b="1" i="0" u="none" strike="noStrike" kern="1200" cap="none" spc="0" normalizeH="0" baseline="0" noProof="0">
                <a:ln>
                  <a:noFill/>
                </a:ln>
                <a:solidFill>
                  <a:srgbClr val="433F3F"/>
                </a:solidFill>
                <a:effectLst/>
                <a:uLnTx/>
                <a:uFillTx/>
                <a:latin typeface="Calibri"/>
                <a:ea typeface="+mn-ea"/>
                <a:cs typeface="Times New Roman" panose="02020603050405020304" pitchFamily="18" charset="0"/>
              </a:rPr>
              <a:t>RFS (%)</a:t>
            </a:r>
            <a:endParaRPr kumimoji="0" lang="en-US" altLang="en-US" sz="1800" b="1" i="0" u="none" strike="noStrike" kern="1200" cap="none" spc="0" normalizeH="0" baseline="0" noProof="0" dirty="0">
              <a:ln>
                <a:noFill/>
              </a:ln>
              <a:solidFill>
                <a:srgbClr val="433F3F"/>
              </a:solidFill>
              <a:effectLst/>
              <a:uLnTx/>
              <a:uFillTx/>
              <a:latin typeface="Calibri"/>
              <a:ea typeface="+mn-ea"/>
              <a:cs typeface="Times New Roman" panose="02020603050405020304" pitchFamily="18" charset="0"/>
            </a:endParaRPr>
          </a:p>
        </p:txBody>
      </p:sp>
      <p:sp>
        <p:nvSpPr>
          <p:cNvPr id="1235" name="Rectangle 48">
            <a:extLst>
              <a:ext uri="{FF2B5EF4-FFF2-40B4-BE49-F238E27FC236}">
                <a16:creationId xmlns:a16="http://schemas.microsoft.com/office/drawing/2014/main" id="{C319CE02-EBB7-3C1B-9924-2359B456E72E}"/>
              </a:ext>
            </a:extLst>
          </p:cNvPr>
          <p:cNvSpPr>
            <a:spLocks noChangeArrowheads="1"/>
          </p:cNvSpPr>
          <p:nvPr/>
        </p:nvSpPr>
        <p:spPr bwMode="auto">
          <a:xfrm>
            <a:off x="2447831" y="5148724"/>
            <a:ext cx="8549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0</a:t>
            </a:r>
          </a:p>
        </p:txBody>
      </p:sp>
      <p:sp>
        <p:nvSpPr>
          <p:cNvPr id="1236" name="Rectangle 49">
            <a:extLst>
              <a:ext uri="{FF2B5EF4-FFF2-40B4-BE49-F238E27FC236}">
                <a16:creationId xmlns:a16="http://schemas.microsoft.com/office/drawing/2014/main" id="{0F01F8AB-6EAA-1298-BC6C-A42B629D4027}"/>
              </a:ext>
            </a:extLst>
          </p:cNvPr>
          <p:cNvSpPr>
            <a:spLocks noChangeArrowheads="1"/>
          </p:cNvSpPr>
          <p:nvPr/>
        </p:nvSpPr>
        <p:spPr bwMode="auto">
          <a:xfrm>
            <a:off x="3178317" y="5148724"/>
            <a:ext cx="8549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3</a:t>
            </a:r>
          </a:p>
        </p:txBody>
      </p:sp>
      <p:sp>
        <p:nvSpPr>
          <p:cNvPr id="1237" name="Rectangle 50">
            <a:extLst>
              <a:ext uri="{FF2B5EF4-FFF2-40B4-BE49-F238E27FC236}">
                <a16:creationId xmlns:a16="http://schemas.microsoft.com/office/drawing/2014/main" id="{40550766-B945-A625-B7F2-A5AB009AB431}"/>
              </a:ext>
            </a:extLst>
          </p:cNvPr>
          <p:cNvSpPr>
            <a:spLocks noChangeArrowheads="1"/>
          </p:cNvSpPr>
          <p:nvPr/>
        </p:nvSpPr>
        <p:spPr bwMode="auto">
          <a:xfrm>
            <a:off x="3909077" y="5148724"/>
            <a:ext cx="8549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6</a:t>
            </a:r>
          </a:p>
        </p:txBody>
      </p:sp>
      <p:sp>
        <p:nvSpPr>
          <p:cNvPr id="1238" name="Rectangle 51">
            <a:extLst>
              <a:ext uri="{FF2B5EF4-FFF2-40B4-BE49-F238E27FC236}">
                <a16:creationId xmlns:a16="http://schemas.microsoft.com/office/drawing/2014/main" id="{448565CC-32F7-A5D8-0089-368A432BC931}"/>
              </a:ext>
            </a:extLst>
          </p:cNvPr>
          <p:cNvSpPr>
            <a:spLocks noChangeArrowheads="1"/>
          </p:cNvSpPr>
          <p:nvPr/>
        </p:nvSpPr>
        <p:spPr bwMode="auto">
          <a:xfrm>
            <a:off x="4630867" y="5148724"/>
            <a:ext cx="8549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9</a:t>
            </a:r>
          </a:p>
        </p:txBody>
      </p:sp>
      <p:sp>
        <p:nvSpPr>
          <p:cNvPr id="1239" name="Rectangle 52">
            <a:extLst>
              <a:ext uri="{FF2B5EF4-FFF2-40B4-BE49-F238E27FC236}">
                <a16:creationId xmlns:a16="http://schemas.microsoft.com/office/drawing/2014/main" id="{0008372D-80AF-C0AD-8C48-A0001A045CAE}"/>
              </a:ext>
            </a:extLst>
          </p:cNvPr>
          <p:cNvSpPr>
            <a:spLocks noChangeArrowheads="1"/>
          </p:cNvSpPr>
          <p:nvPr/>
        </p:nvSpPr>
        <p:spPr bwMode="auto">
          <a:xfrm>
            <a:off x="5232365" y="5148725"/>
            <a:ext cx="36228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12</a:t>
            </a:r>
          </a:p>
        </p:txBody>
      </p:sp>
      <p:sp>
        <p:nvSpPr>
          <p:cNvPr id="1240" name="Rectangle 53">
            <a:extLst>
              <a:ext uri="{FF2B5EF4-FFF2-40B4-BE49-F238E27FC236}">
                <a16:creationId xmlns:a16="http://schemas.microsoft.com/office/drawing/2014/main" id="{70946528-E84B-F903-93E4-9E17DB22DF7E}"/>
              </a:ext>
            </a:extLst>
          </p:cNvPr>
          <p:cNvSpPr>
            <a:spLocks noChangeArrowheads="1"/>
          </p:cNvSpPr>
          <p:nvPr/>
        </p:nvSpPr>
        <p:spPr bwMode="auto">
          <a:xfrm>
            <a:off x="5985641" y="5148724"/>
            <a:ext cx="27055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15</a:t>
            </a:r>
          </a:p>
        </p:txBody>
      </p:sp>
      <p:sp>
        <p:nvSpPr>
          <p:cNvPr id="1241" name="Rectangle 54">
            <a:extLst>
              <a:ext uri="{FF2B5EF4-FFF2-40B4-BE49-F238E27FC236}">
                <a16:creationId xmlns:a16="http://schemas.microsoft.com/office/drawing/2014/main" id="{4C2102E9-35DF-8BC1-4CB5-59B6C65ACAE7}"/>
              </a:ext>
            </a:extLst>
          </p:cNvPr>
          <p:cNvSpPr>
            <a:spLocks noChangeArrowheads="1"/>
          </p:cNvSpPr>
          <p:nvPr/>
        </p:nvSpPr>
        <p:spPr bwMode="auto">
          <a:xfrm>
            <a:off x="6738334" y="5148724"/>
            <a:ext cx="23008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18</a:t>
            </a:r>
          </a:p>
        </p:txBody>
      </p:sp>
      <p:sp>
        <p:nvSpPr>
          <p:cNvPr id="1242" name="Rectangle 55">
            <a:extLst>
              <a:ext uri="{FF2B5EF4-FFF2-40B4-BE49-F238E27FC236}">
                <a16:creationId xmlns:a16="http://schemas.microsoft.com/office/drawing/2014/main" id="{6882705A-7B5A-8FE2-AD24-05AF2016B31E}"/>
              </a:ext>
            </a:extLst>
          </p:cNvPr>
          <p:cNvSpPr>
            <a:spLocks noChangeArrowheads="1"/>
          </p:cNvSpPr>
          <p:nvPr/>
        </p:nvSpPr>
        <p:spPr bwMode="auto">
          <a:xfrm>
            <a:off x="7459391" y="5148724"/>
            <a:ext cx="21611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21</a:t>
            </a:r>
          </a:p>
        </p:txBody>
      </p:sp>
      <p:sp>
        <p:nvSpPr>
          <p:cNvPr id="1243" name="Rectangle 56">
            <a:extLst>
              <a:ext uri="{FF2B5EF4-FFF2-40B4-BE49-F238E27FC236}">
                <a16:creationId xmlns:a16="http://schemas.microsoft.com/office/drawing/2014/main" id="{526E9BE6-2894-23C7-26C8-5BECC1145182}"/>
              </a:ext>
            </a:extLst>
          </p:cNvPr>
          <p:cNvSpPr>
            <a:spLocks noChangeArrowheads="1"/>
          </p:cNvSpPr>
          <p:nvPr/>
        </p:nvSpPr>
        <p:spPr bwMode="auto">
          <a:xfrm>
            <a:off x="8185253" y="5148724"/>
            <a:ext cx="2257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24</a:t>
            </a:r>
          </a:p>
        </p:txBody>
      </p:sp>
      <p:sp>
        <p:nvSpPr>
          <p:cNvPr id="1244" name="Rectangle 57">
            <a:extLst>
              <a:ext uri="{FF2B5EF4-FFF2-40B4-BE49-F238E27FC236}">
                <a16:creationId xmlns:a16="http://schemas.microsoft.com/office/drawing/2014/main" id="{7A3E21FF-E168-BDCF-648A-FB5814315F9B}"/>
              </a:ext>
            </a:extLst>
          </p:cNvPr>
          <p:cNvSpPr>
            <a:spLocks noChangeArrowheads="1"/>
          </p:cNvSpPr>
          <p:nvPr/>
        </p:nvSpPr>
        <p:spPr bwMode="auto">
          <a:xfrm>
            <a:off x="8901201" y="5148724"/>
            <a:ext cx="2257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27</a:t>
            </a:r>
          </a:p>
        </p:txBody>
      </p:sp>
      <p:sp>
        <p:nvSpPr>
          <p:cNvPr id="1245" name="Rectangle 58">
            <a:extLst>
              <a:ext uri="{FF2B5EF4-FFF2-40B4-BE49-F238E27FC236}">
                <a16:creationId xmlns:a16="http://schemas.microsoft.com/office/drawing/2014/main" id="{2FFE89C8-5925-5B7D-5603-9897046AA6D7}"/>
              </a:ext>
            </a:extLst>
          </p:cNvPr>
          <p:cNvSpPr>
            <a:spLocks noChangeArrowheads="1"/>
          </p:cNvSpPr>
          <p:nvPr/>
        </p:nvSpPr>
        <p:spPr bwMode="auto">
          <a:xfrm>
            <a:off x="9626586" y="5148724"/>
            <a:ext cx="24074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30</a:t>
            </a:r>
          </a:p>
        </p:txBody>
      </p:sp>
      <p:sp>
        <p:nvSpPr>
          <p:cNvPr id="1246" name="Rectangle 67">
            <a:extLst>
              <a:ext uri="{FF2B5EF4-FFF2-40B4-BE49-F238E27FC236}">
                <a16:creationId xmlns:a16="http://schemas.microsoft.com/office/drawing/2014/main" id="{CFE0406B-925E-176D-EF6D-3701CD0ACBF9}"/>
              </a:ext>
            </a:extLst>
          </p:cNvPr>
          <p:cNvSpPr>
            <a:spLocks noChangeArrowheads="1"/>
          </p:cNvSpPr>
          <p:nvPr/>
        </p:nvSpPr>
        <p:spPr bwMode="auto">
          <a:xfrm>
            <a:off x="10342660" y="5148724"/>
            <a:ext cx="29025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33</a:t>
            </a:r>
          </a:p>
        </p:txBody>
      </p:sp>
      <p:sp>
        <p:nvSpPr>
          <p:cNvPr id="1247" name="Rectangle 425">
            <a:extLst>
              <a:ext uri="{FF2B5EF4-FFF2-40B4-BE49-F238E27FC236}">
                <a16:creationId xmlns:a16="http://schemas.microsoft.com/office/drawing/2014/main" id="{7016291C-2273-755F-C1E5-E792B4D86F02}"/>
              </a:ext>
            </a:extLst>
          </p:cNvPr>
          <p:cNvSpPr>
            <a:spLocks noChangeArrowheads="1"/>
          </p:cNvSpPr>
          <p:nvPr/>
        </p:nvSpPr>
        <p:spPr bwMode="auto">
          <a:xfrm>
            <a:off x="6212099" y="5306938"/>
            <a:ext cx="54932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800" b="1" i="0" u="none" strike="noStrike" kern="1200" cap="none" spc="0" normalizeH="0" baseline="0" noProof="0" dirty="0">
                <a:ln>
                  <a:noFill/>
                </a:ln>
                <a:solidFill>
                  <a:srgbClr val="433F3F"/>
                </a:solidFill>
                <a:effectLst/>
                <a:uLnTx/>
                <a:uFillTx/>
                <a:latin typeface="Calibri"/>
                <a:ea typeface="+mn-ea"/>
                <a:cs typeface="Times New Roman" panose="02020603050405020304" pitchFamily="18" charset="0"/>
              </a:rPr>
              <a:t>Mo</a:t>
            </a:r>
          </a:p>
        </p:txBody>
      </p:sp>
      <p:grpSp>
        <p:nvGrpSpPr>
          <p:cNvPr id="13" name="Group 12">
            <a:extLst>
              <a:ext uri="{FF2B5EF4-FFF2-40B4-BE49-F238E27FC236}">
                <a16:creationId xmlns:a16="http://schemas.microsoft.com/office/drawing/2014/main" id="{6F9F490B-E9CF-B5AD-606E-BA69C7521303}"/>
              </a:ext>
            </a:extLst>
          </p:cNvPr>
          <p:cNvGrpSpPr/>
          <p:nvPr/>
        </p:nvGrpSpPr>
        <p:grpSpPr>
          <a:xfrm>
            <a:off x="1198880" y="5420143"/>
            <a:ext cx="9469120" cy="740919"/>
            <a:chOff x="1198880" y="5420143"/>
            <a:chExt cx="9469120" cy="740919"/>
          </a:xfrm>
        </p:grpSpPr>
        <p:grpSp>
          <p:nvGrpSpPr>
            <p:cNvPr id="12" name="Group 11">
              <a:extLst>
                <a:ext uri="{FF2B5EF4-FFF2-40B4-BE49-F238E27FC236}">
                  <a16:creationId xmlns:a16="http://schemas.microsoft.com/office/drawing/2014/main" id="{49E03F29-3C30-E2EA-A0F9-9BF42445F57E}"/>
                </a:ext>
              </a:extLst>
            </p:cNvPr>
            <p:cNvGrpSpPr/>
            <p:nvPr/>
          </p:nvGrpSpPr>
          <p:grpSpPr>
            <a:xfrm>
              <a:off x="1198880" y="5420143"/>
              <a:ext cx="9469120" cy="466080"/>
              <a:chOff x="1198880" y="5420143"/>
              <a:chExt cx="9469120" cy="466080"/>
            </a:xfrm>
          </p:grpSpPr>
          <p:sp>
            <p:nvSpPr>
              <p:cNvPr id="1207" name="Rectangle 68">
                <a:extLst>
                  <a:ext uri="{FF2B5EF4-FFF2-40B4-BE49-F238E27FC236}">
                    <a16:creationId xmlns:a16="http://schemas.microsoft.com/office/drawing/2014/main" id="{42BF73BC-8B10-A9B9-AF9B-892C42A1E919}"/>
                  </a:ext>
                </a:extLst>
              </p:cNvPr>
              <p:cNvSpPr>
                <a:spLocks noChangeArrowheads="1"/>
              </p:cNvSpPr>
              <p:nvPr/>
            </p:nvSpPr>
            <p:spPr bwMode="auto">
              <a:xfrm>
                <a:off x="2285821" y="5640001"/>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526</a:t>
                </a:r>
              </a:p>
            </p:txBody>
          </p:sp>
          <p:sp>
            <p:nvSpPr>
              <p:cNvPr id="1208" name="Rectangle 70">
                <a:extLst>
                  <a:ext uri="{FF2B5EF4-FFF2-40B4-BE49-F238E27FC236}">
                    <a16:creationId xmlns:a16="http://schemas.microsoft.com/office/drawing/2014/main" id="{340732A5-F96C-BACD-993F-9B9E38DB314E}"/>
                  </a:ext>
                </a:extLst>
              </p:cNvPr>
              <p:cNvSpPr>
                <a:spLocks noChangeArrowheads="1"/>
              </p:cNvSpPr>
              <p:nvPr/>
            </p:nvSpPr>
            <p:spPr bwMode="auto">
              <a:xfrm>
                <a:off x="3016308" y="5640001"/>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492</a:t>
                </a:r>
              </a:p>
            </p:txBody>
          </p:sp>
          <p:sp>
            <p:nvSpPr>
              <p:cNvPr id="1209" name="Rectangle 72">
                <a:extLst>
                  <a:ext uri="{FF2B5EF4-FFF2-40B4-BE49-F238E27FC236}">
                    <a16:creationId xmlns:a16="http://schemas.microsoft.com/office/drawing/2014/main" id="{6B053221-A3EA-6601-83AB-7EFE0007597F}"/>
                  </a:ext>
                </a:extLst>
              </p:cNvPr>
              <p:cNvSpPr>
                <a:spLocks noChangeArrowheads="1"/>
              </p:cNvSpPr>
              <p:nvPr/>
            </p:nvSpPr>
            <p:spPr bwMode="auto">
              <a:xfrm>
                <a:off x="3747067" y="5640001"/>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444</a:t>
                </a:r>
              </a:p>
            </p:txBody>
          </p:sp>
          <p:sp>
            <p:nvSpPr>
              <p:cNvPr id="1210" name="Rectangle 74">
                <a:extLst>
                  <a:ext uri="{FF2B5EF4-FFF2-40B4-BE49-F238E27FC236}">
                    <a16:creationId xmlns:a16="http://schemas.microsoft.com/office/drawing/2014/main" id="{78A6394D-6367-A476-758B-FDCEF960F446}"/>
                  </a:ext>
                </a:extLst>
              </p:cNvPr>
              <p:cNvSpPr>
                <a:spLocks noChangeArrowheads="1"/>
              </p:cNvSpPr>
              <p:nvPr/>
            </p:nvSpPr>
            <p:spPr bwMode="auto">
              <a:xfrm>
                <a:off x="4468857" y="5640001"/>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364</a:t>
                </a:r>
              </a:p>
            </p:txBody>
          </p:sp>
          <p:sp>
            <p:nvSpPr>
              <p:cNvPr id="1211" name="Rectangle 76">
                <a:extLst>
                  <a:ext uri="{FF2B5EF4-FFF2-40B4-BE49-F238E27FC236}">
                    <a16:creationId xmlns:a16="http://schemas.microsoft.com/office/drawing/2014/main" id="{1A43060B-A8DA-6E69-B8E3-64982CE37507}"/>
                  </a:ext>
                </a:extLst>
              </p:cNvPr>
              <p:cNvSpPr>
                <a:spLocks noChangeArrowheads="1"/>
              </p:cNvSpPr>
              <p:nvPr/>
            </p:nvSpPr>
            <p:spPr bwMode="auto">
              <a:xfrm>
                <a:off x="5188135" y="5640001"/>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261</a:t>
                </a:r>
              </a:p>
            </p:txBody>
          </p:sp>
          <p:sp>
            <p:nvSpPr>
              <p:cNvPr id="1212" name="Rectangle 78">
                <a:extLst>
                  <a:ext uri="{FF2B5EF4-FFF2-40B4-BE49-F238E27FC236}">
                    <a16:creationId xmlns:a16="http://schemas.microsoft.com/office/drawing/2014/main" id="{07A47E6F-8DA9-2A7F-C738-1EA90EBE9536}"/>
                  </a:ext>
                </a:extLst>
              </p:cNvPr>
              <p:cNvSpPr>
                <a:spLocks noChangeArrowheads="1"/>
              </p:cNvSpPr>
              <p:nvPr/>
            </p:nvSpPr>
            <p:spPr bwMode="auto">
              <a:xfrm>
                <a:off x="5916400" y="5640001"/>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185</a:t>
                </a:r>
              </a:p>
            </p:txBody>
          </p:sp>
          <p:sp>
            <p:nvSpPr>
              <p:cNvPr id="1213" name="Rectangle 80">
                <a:extLst>
                  <a:ext uri="{FF2B5EF4-FFF2-40B4-BE49-F238E27FC236}">
                    <a16:creationId xmlns:a16="http://schemas.microsoft.com/office/drawing/2014/main" id="{45404207-08B2-491E-FCD2-03A7B5EEF5CF}"/>
                  </a:ext>
                </a:extLst>
              </p:cNvPr>
              <p:cNvSpPr>
                <a:spLocks noChangeArrowheads="1"/>
              </p:cNvSpPr>
              <p:nvPr/>
            </p:nvSpPr>
            <p:spPr bwMode="auto">
              <a:xfrm>
                <a:off x="6642867" y="5640001"/>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116</a:t>
                </a:r>
              </a:p>
            </p:txBody>
          </p:sp>
          <p:sp>
            <p:nvSpPr>
              <p:cNvPr id="1214" name="Rectangle 82">
                <a:extLst>
                  <a:ext uri="{FF2B5EF4-FFF2-40B4-BE49-F238E27FC236}">
                    <a16:creationId xmlns:a16="http://schemas.microsoft.com/office/drawing/2014/main" id="{281B34C3-8560-785A-6ED1-81F473C06F22}"/>
                  </a:ext>
                </a:extLst>
              </p:cNvPr>
              <p:cNvSpPr>
                <a:spLocks noChangeArrowheads="1"/>
              </p:cNvSpPr>
              <p:nvPr/>
            </p:nvSpPr>
            <p:spPr bwMode="auto">
              <a:xfrm>
                <a:off x="7363926" y="5640001"/>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54</a:t>
                </a:r>
              </a:p>
            </p:txBody>
          </p:sp>
          <p:sp>
            <p:nvSpPr>
              <p:cNvPr id="1215" name="Rectangle 84">
                <a:extLst>
                  <a:ext uri="{FF2B5EF4-FFF2-40B4-BE49-F238E27FC236}">
                    <a16:creationId xmlns:a16="http://schemas.microsoft.com/office/drawing/2014/main" id="{4CFF9968-39B9-221A-7E34-08A7960A6E88}"/>
                  </a:ext>
                </a:extLst>
              </p:cNvPr>
              <p:cNvSpPr>
                <a:spLocks noChangeArrowheads="1"/>
              </p:cNvSpPr>
              <p:nvPr/>
            </p:nvSpPr>
            <p:spPr bwMode="auto">
              <a:xfrm>
                <a:off x="8089786" y="5640001"/>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19</a:t>
                </a:r>
              </a:p>
            </p:txBody>
          </p:sp>
          <p:sp>
            <p:nvSpPr>
              <p:cNvPr id="1216" name="Rectangle 86">
                <a:extLst>
                  <a:ext uri="{FF2B5EF4-FFF2-40B4-BE49-F238E27FC236}">
                    <a16:creationId xmlns:a16="http://schemas.microsoft.com/office/drawing/2014/main" id="{D7A92DF9-AF74-A97D-FBE7-EB4B639ECD7A}"/>
                  </a:ext>
                </a:extLst>
              </p:cNvPr>
              <p:cNvSpPr>
                <a:spLocks noChangeArrowheads="1"/>
              </p:cNvSpPr>
              <p:nvPr/>
            </p:nvSpPr>
            <p:spPr bwMode="auto">
              <a:xfrm>
                <a:off x="8817024" y="5640001"/>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6</a:t>
                </a:r>
              </a:p>
            </p:txBody>
          </p:sp>
          <p:sp>
            <p:nvSpPr>
              <p:cNvPr id="1217" name="Rectangle 88">
                <a:extLst>
                  <a:ext uri="{FF2B5EF4-FFF2-40B4-BE49-F238E27FC236}">
                    <a16:creationId xmlns:a16="http://schemas.microsoft.com/office/drawing/2014/main" id="{B8EBB5C1-C9D5-A252-CD46-C12F55F60B0D}"/>
                  </a:ext>
                </a:extLst>
              </p:cNvPr>
              <p:cNvSpPr>
                <a:spLocks noChangeArrowheads="1"/>
              </p:cNvSpPr>
              <p:nvPr/>
            </p:nvSpPr>
            <p:spPr bwMode="auto">
              <a:xfrm>
                <a:off x="9542410" y="5640001"/>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2</a:t>
                </a:r>
              </a:p>
            </p:txBody>
          </p:sp>
          <p:sp>
            <p:nvSpPr>
              <p:cNvPr id="1218" name="Rectangle 106">
                <a:extLst>
                  <a:ext uri="{FF2B5EF4-FFF2-40B4-BE49-F238E27FC236}">
                    <a16:creationId xmlns:a16="http://schemas.microsoft.com/office/drawing/2014/main" id="{C2DC139F-8E5D-46FB-99D3-1863A0C0A6B9}"/>
                  </a:ext>
                </a:extLst>
              </p:cNvPr>
              <p:cNvSpPr>
                <a:spLocks noChangeArrowheads="1"/>
              </p:cNvSpPr>
              <p:nvPr/>
            </p:nvSpPr>
            <p:spPr bwMode="auto">
              <a:xfrm>
                <a:off x="10258484" y="5640001"/>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0</a:t>
                </a:r>
              </a:p>
            </p:txBody>
          </p:sp>
          <p:sp>
            <p:nvSpPr>
              <p:cNvPr id="1219" name="Rectangle 190">
                <a:extLst>
                  <a:ext uri="{FF2B5EF4-FFF2-40B4-BE49-F238E27FC236}">
                    <a16:creationId xmlns:a16="http://schemas.microsoft.com/office/drawing/2014/main" id="{CE15836B-0CA5-1CCD-B021-50395A7C9184}"/>
                  </a:ext>
                </a:extLst>
              </p:cNvPr>
              <p:cNvSpPr>
                <a:spLocks noChangeArrowheads="1"/>
              </p:cNvSpPr>
              <p:nvPr/>
            </p:nvSpPr>
            <p:spPr bwMode="auto">
              <a:xfrm>
                <a:off x="1198880" y="5420143"/>
                <a:ext cx="149618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r" defTabSz="913942" rtl="0" eaLnBrk="1" fontAlgn="auto" latinLnBrk="0" hangingPunct="1">
                  <a:lnSpc>
                    <a:spcPct val="100000"/>
                  </a:lnSpc>
                  <a:spcBef>
                    <a:spcPts val="0"/>
                  </a:spcBef>
                  <a:spcAft>
                    <a:spcPts val="0"/>
                  </a:spcAft>
                  <a:buClrTx/>
                  <a:buSzTx/>
                  <a:buFontTx/>
                  <a:buNone/>
                  <a:tabLst/>
                  <a:defRPr/>
                </a:pPr>
                <a:r>
                  <a:rPr kumimoji="0" lang="en-US" altLang="en-US" sz="1600" b="1" i="0" u="none" strike="noStrike" kern="1200" cap="none" spc="0" normalizeH="0" baseline="0" noProof="0" dirty="0">
                    <a:ln>
                      <a:noFill/>
                    </a:ln>
                    <a:solidFill>
                      <a:srgbClr val="433F3F"/>
                    </a:solidFill>
                    <a:effectLst/>
                    <a:uLnTx/>
                    <a:uFillTx/>
                    <a:latin typeface="Calibri"/>
                    <a:ea typeface="+mn-ea"/>
                    <a:cs typeface="Times New Roman" panose="02020603050405020304" pitchFamily="18" charset="0"/>
                  </a:rPr>
                  <a:t>Patients at Risk, n</a:t>
                </a:r>
              </a:p>
            </p:txBody>
          </p:sp>
          <p:sp>
            <p:nvSpPr>
              <p:cNvPr id="1220" name="Rectangle 194">
                <a:extLst>
                  <a:ext uri="{FF2B5EF4-FFF2-40B4-BE49-F238E27FC236}">
                    <a16:creationId xmlns:a16="http://schemas.microsoft.com/office/drawing/2014/main" id="{01DE8218-14B1-ABCF-10FE-1AAD53D88D59}"/>
                  </a:ext>
                </a:extLst>
              </p:cNvPr>
              <p:cNvSpPr>
                <a:spLocks noChangeArrowheads="1"/>
              </p:cNvSpPr>
              <p:nvPr/>
            </p:nvSpPr>
            <p:spPr bwMode="auto">
              <a:xfrm>
                <a:off x="1605280" y="5640002"/>
                <a:ext cx="58201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r" defTabSz="913942" rtl="0" eaLnBrk="1" fontAlgn="auto" latinLnBrk="0" hangingPunct="1">
                  <a:lnSpc>
                    <a:spcPct val="100000"/>
                  </a:lnSpc>
                  <a:spcBef>
                    <a:spcPts val="0"/>
                  </a:spcBef>
                  <a:spcAft>
                    <a:spcPts val="0"/>
                  </a:spcAft>
                  <a:buClrTx/>
                  <a:buSzTx/>
                  <a:buFontTx/>
                  <a:buNone/>
                  <a:tabLst/>
                  <a:defRPr/>
                </a:pPr>
                <a:r>
                  <a:rPr kumimoji="0" lang="en-US" altLang="en-US" sz="1600" b="1" i="0" u="none" strike="noStrike" kern="1200" cap="none" spc="0" normalizeH="0" baseline="0" noProof="0" dirty="0">
                    <a:ln>
                      <a:noFill/>
                    </a:ln>
                    <a:solidFill>
                      <a:srgbClr val="015873"/>
                    </a:solidFill>
                    <a:effectLst/>
                    <a:uLnTx/>
                    <a:uFillTx/>
                    <a:latin typeface="Calibri"/>
                    <a:ea typeface="+mn-ea"/>
                    <a:cs typeface="Times New Roman" panose="02020603050405020304" pitchFamily="18" charset="0"/>
                  </a:rPr>
                  <a:t>NIVO</a:t>
                </a:r>
              </a:p>
            </p:txBody>
          </p:sp>
        </p:grpSp>
        <p:grpSp>
          <p:nvGrpSpPr>
            <p:cNvPr id="11" name="Group 10">
              <a:extLst>
                <a:ext uri="{FF2B5EF4-FFF2-40B4-BE49-F238E27FC236}">
                  <a16:creationId xmlns:a16="http://schemas.microsoft.com/office/drawing/2014/main" id="{C02EBFA2-608C-0F10-4B85-05FB305287DE}"/>
                </a:ext>
              </a:extLst>
            </p:cNvPr>
            <p:cNvGrpSpPr/>
            <p:nvPr/>
          </p:nvGrpSpPr>
          <p:grpSpPr>
            <a:xfrm>
              <a:off x="1524000" y="5914840"/>
              <a:ext cx="9144000" cy="246222"/>
              <a:chOff x="1524000" y="5914840"/>
              <a:chExt cx="9144000" cy="246222"/>
            </a:xfrm>
          </p:grpSpPr>
          <p:sp>
            <p:nvSpPr>
              <p:cNvPr id="1221" name="Rectangle 195">
                <a:extLst>
                  <a:ext uri="{FF2B5EF4-FFF2-40B4-BE49-F238E27FC236}">
                    <a16:creationId xmlns:a16="http://schemas.microsoft.com/office/drawing/2014/main" id="{1E023273-C10F-54B8-8F04-C0A19CE7807E}"/>
                  </a:ext>
                </a:extLst>
              </p:cNvPr>
              <p:cNvSpPr>
                <a:spLocks noChangeArrowheads="1"/>
              </p:cNvSpPr>
              <p:nvPr/>
            </p:nvSpPr>
            <p:spPr bwMode="auto">
              <a:xfrm>
                <a:off x="1524000" y="5914841"/>
                <a:ext cx="66329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r" defTabSz="913942" rtl="0" eaLnBrk="1" fontAlgn="auto" latinLnBrk="0" hangingPunct="1">
                  <a:lnSpc>
                    <a:spcPct val="100000"/>
                  </a:lnSpc>
                  <a:spcBef>
                    <a:spcPts val="0"/>
                  </a:spcBef>
                  <a:spcAft>
                    <a:spcPts val="0"/>
                  </a:spcAft>
                  <a:buClrTx/>
                  <a:buSzTx/>
                  <a:buFontTx/>
                  <a:buNone/>
                  <a:tabLst/>
                  <a:defRPr/>
                </a:pPr>
                <a:r>
                  <a:rPr kumimoji="0" lang="en-US" altLang="en-US" sz="1600" b="1" i="0" u="none" strike="noStrike" kern="1200" cap="none" spc="0" normalizeH="0" baseline="0" noProof="0" dirty="0">
                    <a:ln>
                      <a:noFill/>
                    </a:ln>
                    <a:solidFill>
                      <a:srgbClr val="E1471D"/>
                    </a:solidFill>
                    <a:effectLst/>
                    <a:uLnTx/>
                    <a:uFillTx/>
                    <a:latin typeface="Calibri"/>
                    <a:ea typeface="+mn-ea"/>
                    <a:cs typeface="Times New Roman" panose="02020603050405020304" pitchFamily="18" charset="0"/>
                  </a:rPr>
                  <a:t>PBO</a:t>
                </a:r>
              </a:p>
            </p:txBody>
          </p:sp>
          <p:sp>
            <p:nvSpPr>
              <p:cNvPr id="1248" name="Rectangle 68">
                <a:extLst>
                  <a:ext uri="{FF2B5EF4-FFF2-40B4-BE49-F238E27FC236}">
                    <a16:creationId xmlns:a16="http://schemas.microsoft.com/office/drawing/2014/main" id="{1E444BF0-EEA7-B9D2-3769-78A7D4525525}"/>
                  </a:ext>
                </a:extLst>
              </p:cNvPr>
              <p:cNvSpPr>
                <a:spLocks noChangeArrowheads="1"/>
              </p:cNvSpPr>
              <p:nvPr/>
            </p:nvSpPr>
            <p:spPr bwMode="auto">
              <a:xfrm>
                <a:off x="2285821" y="5914840"/>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264</a:t>
                </a:r>
              </a:p>
            </p:txBody>
          </p:sp>
          <p:sp>
            <p:nvSpPr>
              <p:cNvPr id="1249" name="Rectangle 70">
                <a:extLst>
                  <a:ext uri="{FF2B5EF4-FFF2-40B4-BE49-F238E27FC236}">
                    <a16:creationId xmlns:a16="http://schemas.microsoft.com/office/drawing/2014/main" id="{09104062-F463-383A-FD46-A6012F8F49C2}"/>
                  </a:ext>
                </a:extLst>
              </p:cNvPr>
              <p:cNvSpPr>
                <a:spLocks noChangeArrowheads="1"/>
              </p:cNvSpPr>
              <p:nvPr/>
            </p:nvSpPr>
            <p:spPr bwMode="auto">
              <a:xfrm>
                <a:off x="3016308" y="5914840"/>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243</a:t>
                </a:r>
              </a:p>
            </p:txBody>
          </p:sp>
          <p:sp>
            <p:nvSpPr>
              <p:cNvPr id="1250" name="Rectangle 72">
                <a:extLst>
                  <a:ext uri="{FF2B5EF4-FFF2-40B4-BE49-F238E27FC236}">
                    <a16:creationId xmlns:a16="http://schemas.microsoft.com/office/drawing/2014/main" id="{8D1EEA49-8FB7-3C49-D1F7-F01249746444}"/>
                  </a:ext>
                </a:extLst>
              </p:cNvPr>
              <p:cNvSpPr>
                <a:spLocks noChangeArrowheads="1"/>
              </p:cNvSpPr>
              <p:nvPr/>
            </p:nvSpPr>
            <p:spPr bwMode="auto">
              <a:xfrm>
                <a:off x="3747067" y="5914840"/>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205</a:t>
                </a:r>
              </a:p>
            </p:txBody>
          </p:sp>
          <p:sp>
            <p:nvSpPr>
              <p:cNvPr id="1251" name="Rectangle 74">
                <a:extLst>
                  <a:ext uri="{FF2B5EF4-FFF2-40B4-BE49-F238E27FC236}">
                    <a16:creationId xmlns:a16="http://schemas.microsoft.com/office/drawing/2014/main" id="{16DC980F-5024-9DBE-4171-ACAE15F2A00B}"/>
                  </a:ext>
                </a:extLst>
              </p:cNvPr>
              <p:cNvSpPr>
                <a:spLocks noChangeArrowheads="1"/>
              </p:cNvSpPr>
              <p:nvPr/>
            </p:nvSpPr>
            <p:spPr bwMode="auto">
              <a:xfrm>
                <a:off x="4468857" y="5914840"/>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161</a:t>
                </a:r>
              </a:p>
            </p:txBody>
          </p:sp>
          <p:sp>
            <p:nvSpPr>
              <p:cNvPr id="1252" name="Rectangle 76">
                <a:extLst>
                  <a:ext uri="{FF2B5EF4-FFF2-40B4-BE49-F238E27FC236}">
                    <a16:creationId xmlns:a16="http://schemas.microsoft.com/office/drawing/2014/main" id="{7748A628-4863-EE2B-DFEF-A5EE908EA254}"/>
                  </a:ext>
                </a:extLst>
              </p:cNvPr>
              <p:cNvSpPr>
                <a:spLocks noChangeArrowheads="1"/>
              </p:cNvSpPr>
              <p:nvPr/>
            </p:nvSpPr>
            <p:spPr bwMode="auto">
              <a:xfrm>
                <a:off x="5188135" y="5914840"/>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119</a:t>
                </a:r>
              </a:p>
            </p:txBody>
          </p:sp>
          <p:sp>
            <p:nvSpPr>
              <p:cNvPr id="1253" name="Rectangle 78">
                <a:extLst>
                  <a:ext uri="{FF2B5EF4-FFF2-40B4-BE49-F238E27FC236}">
                    <a16:creationId xmlns:a16="http://schemas.microsoft.com/office/drawing/2014/main" id="{04789DA7-4D9B-C174-670F-2E3216892B31}"/>
                  </a:ext>
                </a:extLst>
              </p:cNvPr>
              <p:cNvSpPr>
                <a:spLocks noChangeArrowheads="1"/>
              </p:cNvSpPr>
              <p:nvPr/>
            </p:nvSpPr>
            <p:spPr bwMode="auto">
              <a:xfrm>
                <a:off x="5916400" y="5914840"/>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77</a:t>
                </a:r>
              </a:p>
            </p:txBody>
          </p:sp>
          <p:sp>
            <p:nvSpPr>
              <p:cNvPr id="1254" name="Rectangle 80">
                <a:extLst>
                  <a:ext uri="{FF2B5EF4-FFF2-40B4-BE49-F238E27FC236}">
                    <a16:creationId xmlns:a16="http://schemas.microsoft.com/office/drawing/2014/main" id="{D8BA0E0B-E0F8-E942-80C1-DBE6DD842BA2}"/>
                  </a:ext>
                </a:extLst>
              </p:cNvPr>
              <p:cNvSpPr>
                <a:spLocks noChangeArrowheads="1"/>
              </p:cNvSpPr>
              <p:nvPr/>
            </p:nvSpPr>
            <p:spPr bwMode="auto">
              <a:xfrm>
                <a:off x="6642867" y="5914840"/>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40</a:t>
                </a:r>
              </a:p>
            </p:txBody>
          </p:sp>
          <p:sp>
            <p:nvSpPr>
              <p:cNvPr id="1255" name="Rectangle 82">
                <a:extLst>
                  <a:ext uri="{FF2B5EF4-FFF2-40B4-BE49-F238E27FC236}">
                    <a16:creationId xmlns:a16="http://schemas.microsoft.com/office/drawing/2014/main" id="{844153F2-DC13-8FCB-CB4D-FBAE16005993}"/>
                  </a:ext>
                </a:extLst>
              </p:cNvPr>
              <p:cNvSpPr>
                <a:spLocks noChangeArrowheads="1"/>
              </p:cNvSpPr>
              <p:nvPr/>
            </p:nvSpPr>
            <p:spPr bwMode="auto">
              <a:xfrm>
                <a:off x="7363926" y="5914840"/>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20</a:t>
                </a:r>
              </a:p>
            </p:txBody>
          </p:sp>
          <p:sp>
            <p:nvSpPr>
              <p:cNvPr id="1256" name="Rectangle 84">
                <a:extLst>
                  <a:ext uri="{FF2B5EF4-FFF2-40B4-BE49-F238E27FC236}">
                    <a16:creationId xmlns:a16="http://schemas.microsoft.com/office/drawing/2014/main" id="{A48BF791-A25B-F95D-5468-26B5C2D2C887}"/>
                  </a:ext>
                </a:extLst>
              </p:cNvPr>
              <p:cNvSpPr>
                <a:spLocks noChangeArrowheads="1"/>
              </p:cNvSpPr>
              <p:nvPr/>
            </p:nvSpPr>
            <p:spPr bwMode="auto">
              <a:xfrm>
                <a:off x="8089786" y="5914840"/>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11</a:t>
                </a:r>
              </a:p>
            </p:txBody>
          </p:sp>
          <p:sp>
            <p:nvSpPr>
              <p:cNvPr id="1257" name="Rectangle 86">
                <a:extLst>
                  <a:ext uri="{FF2B5EF4-FFF2-40B4-BE49-F238E27FC236}">
                    <a16:creationId xmlns:a16="http://schemas.microsoft.com/office/drawing/2014/main" id="{E677CF54-1F0B-9204-7B77-F640E5DE780E}"/>
                  </a:ext>
                </a:extLst>
              </p:cNvPr>
              <p:cNvSpPr>
                <a:spLocks noChangeArrowheads="1"/>
              </p:cNvSpPr>
              <p:nvPr/>
            </p:nvSpPr>
            <p:spPr bwMode="auto">
              <a:xfrm>
                <a:off x="8817024" y="5914840"/>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3</a:t>
                </a:r>
              </a:p>
            </p:txBody>
          </p:sp>
          <p:sp>
            <p:nvSpPr>
              <p:cNvPr id="1258" name="Rectangle 88">
                <a:extLst>
                  <a:ext uri="{FF2B5EF4-FFF2-40B4-BE49-F238E27FC236}">
                    <a16:creationId xmlns:a16="http://schemas.microsoft.com/office/drawing/2014/main" id="{0A8A4CE0-6987-EB17-2C7D-14564423DE8E}"/>
                  </a:ext>
                </a:extLst>
              </p:cNvPr>
              <p:cNvSpPr>
                <a:spLocks noChangeArrowheads="1"/>
              </p:cNvSpPr>
              <p:nvPr/>
            </p:nvSpPr>
            <p:spPr bwMode="auto">
              <a:xfrm>
                <a:off x="9542410" y="5914840"/>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2</a:t>
                </a:r>
              </a:p>
            </p:txBody>
          </p:sp>
          <p:sp>
            <p:nvSpPr>
              <p:cNvPr id="1259" name="Rectangle 106">
                <a:extLst>
                  <a:ext uri="{FF2B5EF4-FFF2-40B4-BE49-F238E27FC236}">
                    <a16:creationId xmlns:a16="http://schemas.microsoft.com/office/drawing/2014/main" id="{1E7915E7-F834-69DF-7229-ACBDC7E3F073}"/>
                  </a:ext>
                </a:extLst>
              </p:cNvPr>
              <p:cNvSpPr>
                <a:spLocks noChangeArrowheads="1"/>
              </p:cNvSpPr>
              <p:nvPr/>
            </p:nvSpPr>
            <p:spPr bwMode="auto">
              <a:xfrm>
                <a:off x="10258484" y="5914840"/>
                <a:ext cx="4095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0</a:t>
                </a:r>
              </a:p>
            </p:txBody>
          </p:sp>
        </p:grpSp>
      </p:grpSp>
      <p:sp>
        <p:nvSpPr>
          <p:cNvPr id="1260" name="Rectangle 327">
            <a:extLst>
              <a:ext uri="{FF2B5EF4-FFF2-40B4-BE49-F238E27FC236}">
                <a16:creationId xmlns:a16="http://schemas.microsoft.com/office/drawing/2014/main" id="{F809EB7A-9750-4C1C-DEBF-496E04550F03}"/>
              </a:ext>
            </a:extLst>
          </p:cNvPr>
          <p:cNvSpPr>
            <a:spLocks noChangeArrowheads="1"/>
          </p:cNvSpPr>
          <p:nvPr/>
        </p:nvSpPr>
        <p:spPr bwMode="auto">
          <a:xfrm>
            <a:off x="5222729" y="1603003"/>
            <a:ext cx="146382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89% </a:t>
            </a:r>
          </a:p>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(95% CI: 86-92) </a:t>
            </a:r>
          </a:p>
        </p:txBody>
      </p:sp>
      <p:sp>
        <p:nvSpPr>
          <p:cNvPr id="1261" name="Rectangle 329">
            <a:extLst>
              <a:ext uri="{FF2B5EF4-FFF2-40B4-BE49-F238E27FC236}">
                <a16:creationId xmlns:a16="http://schemas.microsoft.com/office/drawing/2014/main" id="{006D972C-94CF-C621-3041-7E0EB324D297}"/>
              </a:ext>
            </a:extLst>
          </p:cNvPr>
          <p:cNvSpPr>
            <a:spLocks noChangeArrowheads="1"/>
          </p:cNvSpPr>
          <p:nvPr/>
        </p:nvSpPr>
        <p:spPr bwMode="auto">
          <a:xfrm>
            <a:off x="4035387" y="2505599"/>
            <a:ext cx="157980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79%</a:t>
            </a:r>
            <a:r>
              <a:rPr kumimoji="0" lang="en-US" altLang="en-US" sz="12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 </a:t>
            </a:r>
          </a:p>
          <a:p>
            <a:pPr marL="0" marR="0" lvl="0" indent="0" algn="ctr" defTabSz="913942"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(95% CI: 74-84)</a:t>
            </a:r>
          </a:p>
        </p:txBody>
      </p:sp>
      <p:sp>
        <p:nvSpPr>
          <p:cNvPr id="1262" name="Freeform 1261">
            <a:extLst>
              <a:ext uri="{FF2B5EF4-FFF2-40B4-BE49-F238E27FC236}">
                <a16:creationId xmlns:a16="http://schemas.microsoft.com/office/drawing/2014/main" id="{EBD738C0-56C1-D76C-1681-7625D5CD5A1D}"/>
              </a:ext>
            </a:extLst>
          </p:cNvPr>
          <p:cNvSpPr/>
          <p:nvPr/>
        </p:nvSpPr>
        <p:spPr>
          <a:xfrm>
            <a:off x="5395899" y="2109419"/>
            <a:ext cx="13554" cy="2926241"/>
          </a:xfrm>
          <a:custGeom>
            <a:avLst/>
            <a:gdLst>
              <a:gd name="connsiteX0" fmla="*/ 0 w 9520"/>
              <a:gd name="connsiteY0" fmla="*/ 1795939 h 1795938"/>
              <a:gd name="connsiteX1" fmla="*/ 0 w 9520"/>
              <a:gd name="connsiteY1" fmla="*/ 0 h 1795938"/>
            </a:gdLst>
            <a:ahLst/>
            <a:cxnLst>
              <a:cxn ang="0">
                <a:pos x="connsiteX0" y="connsiteY0"/>
              </a:cxn>
              <a:cxn ang="0">
                <a:pos x="connsiteX1" y="connsiteY1"/>
              </a:cxn>
            </a:cxnLst>
            <a:rect l="l" t="t" r="r" b="b"/>
            <a:pathLst>
              <a:path w="9520" h="1795938">
                <a:moveTo>
                  <a:pt x="0" y="1795939"/>
                </a:moveTo>
                <a:lnTo>
                  <a:pt x="0" y="0"/>
                </a:lnTo>
              </a:path>
            </a:pathLst>
          </a:custGeom>
          <a:ln w="28575" cap="flat">
            <a:solidFill>
              <a:schemeClr val="tx2"/>
            </a:solidFill>
            <a:prstDash val="lgDash"/>
            <a:round/>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63" name="Freeform 1262">
            <a:extLst>
              <a:ext uri="{FF2B5EF4-FFF2-40B4-BE49-F238E27FC236}">
                <a16:creationId xmlns:a16="http://schemas.microsoft.com/office/drawing/2014/main" id="{18C84017-DB4E-C1B0-AE37-8765D66C0B4B}"/>
              </a:ext>
            </a:extLst>
          </p:cNvPr>
          <p:cNvSpPr/>
          <p:nvPr/>
        </p:nvSpPr>
        <p:spPr>
          <a:xfrm>
            <a:off x="2495982" y="1748500"/>
            <a:ext cx="7978434" cy="3296479"/>
          </a:xfrm>
          <a:custGeom>
            <a:avLst/>
            <a:gdLst>
              <a:gd name="connsiteX0" fmla="*/ 0 w 5603789"/>
              <a:gd name="connsiteY0" fmla="*/ 0 h 2315337"/>
              <a:gd name="connsiteX1" fmla="*/ 0 w 5603789"/>
              <a:gd name="connsiteY1" fmla="*/ 0 h 2315337"/>
              <a:gd name="connsiteX2" fmla="*/ 0 w 5603789"/>
              <a:gd name="connsiteY2" fmla="*/ 2315337 h 2315337"/>
              <a:gd name="connsiteX3" fmla="*/ 5603790 w 5603789"/>
              <a:gd name="connsiteY3" fmla="*/ 2315337 h 2315337"/>
            </a:gdLst>
            <a:ahLst/>
            <a:cxnLst>
              <a:cxn ang="0">
                <a:pos x="connsiteX0" y="connsiteY0"/>
              </a:cxn>
              <a:cxn ang="0">
                <a:pos x="connsiteX1" y="connsiteY1"/>
              </a:cxn>
              <a:cxn ang="0">
                <a:pos x="connsiteX2" y="connsiteY2"/>
              </a:cxn>
              <a:cxn ang="0">
                <a:pos x="connsiteX3" y="connsiteY3"/>
              </a:cxn>
            </a:cxnLst>
            <a:rect l="l" t="t" r="r" b="b"/>
            <a:pathLst>
              <a:path w="5603789" h="2315337">
                <a:moveTo>
                  <a:pt x="0" y="0"/>
                </a:moveTo>
                <a:lnTo>
                  <a:pt x="0" y="0"/>
                </a:lnTo>
                <a:lnTo>
                  <a:pt x="0" y="2315337"/>
                </a:lnTo>
                <a:lnTo>
                  <a:pt x="5603790" y="2315337"/>
                </a:lnTo>
              </a:path>
            </a:pathLst>
          </a:custGeom>
          <a:noFill/>
          <a:ln w="28575" cap="sq">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64" name="Freeform 1263">
            <a:extLst>
              <a:ext uri="{FF2B5EF4-FFF2-40B4-BE49-F238E27FC236}">
                <a16:creationId xmlns:a16="http://schemas.microsoft.com/office/drawing/2014/main" id="{348EB915-A04E-9034-6AC5-469E9C3E0697}"/>
              </a:ext>
            </a:extLst>
          </p:cNvPr>
          <p:cNvSpPr/>
          <p:nvPr/>
        </p:nvSpPr>
        <p:spPr>
          <a:xfrm>
            <a:off x="2417501" y="1749855"/>
            <a:ext cx="76584" cy="13562"/>
          </a:xfrm>
          <a:custGeom>
            <a:avLst/>
            <a:gdLst>
              <a:gd name="connsiteX0" fmla="*/ 53790 w 53790"/>
              <a:gd name="connsiteY0" fmla="*/ 0 h 9525"/>
              <a:gd name="connsiteX1" fmla="*/ 53790 w 53790"/>
              <a:gd name="connsiteY1" fmla="*/ 0 h 9525"/>
              <a:gd name="connsiteX2" fmla="*/ 0 w 53790"/>
              <a:gd name="connsiteY2" fmla="*/ 0 h 9525"/>
            </a:gdLst>
            <a:ahLst/>
            <a:cxnLst>
              <a:cxn ang="0">
                <a:pos x="connsiteX0" y="connsiteY0"/>
              </a:cxn>
              <a:cxn ang="0">
                <a:pos x="connsiteX1" y="connsiteY1"/>
              </a:cxn>
              <a:cxn ang="0">
                <a:pos x="connsiteX2" y="connsiteY2"/>
              </a:cxn>
            </a:cxnLst>
            <a:rect l="l" t="t" r="r" b="b"/>
            <a:pathLst>
              <a:path w="53790" h="9525">
                <a:moveTo>
                  <a:pt x="53790" y="0"/>
                </a:moveTo>
                <a:lnTo>
                  <a:pt x="53790" y="0"/>
                </a:lnTo>
                <a:lnTo>
                  <a:pt x="0" y="0"/>
                </a:lnTo>
              </a:path>
            </a:pathLst>
          </a:custGeom>
          <a:solidFill>
            <a:schemeClr val="bg1"/>
          </a:solid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66" name="Freeform 1265">
            <a:extLst>
              <a:ext uri="{FF2B5EF4-FFF2-40B4-BE49-F238E27FC236}">
                <a16:creationId xmlns:a16="http://schemas.microsoft.com/office/drawing/2014/main" id="{D64426C2-1B99-C828-5743-B78C14025B4D}"/>
              </a:ext>
            </a:extLst>
          </p:cNvPr>
          <p:cNvSpPr/>
          <p:nvPr/>
        </p:nvSpPr>
        <p:spPr>
          <a:xfrm>
            <a:off x="2417501" y="2410832"/>
            <a:ext cx="76584" cy="13562"/>
          </a:xfrm>
          <a:custGeom>
            <a:avLst/>
            <a:gdLst>
              <a:gd name="connsiteX0" fmla="*/ 53790 w 53790"/>
              <a:gd name="connsiteY0" fmla="*/ 0 h 9525"/>
              <a:gd name="connsiteX1" fmla="*/ 53790 w 53790"/>
              <a:gd name="connsiteY1" fmla="*/ 0 h 9525"/>
              <a:gd name="connsiteX2" fmla="*/ 0 w 53790"/>
              <a:gd name="connsiteY2" fmla="*/ 0 h 9525"/>
            </a:gdLst>
            <a:ahLst/>
            <a:cxnLst>
              <a:cxn ang="0">
                <a:pos x="connsiteX0" y="connsiteY0"/>
              </a:cxn>
              <a:cxn ang="0">
                <a:pos x="connsiteX1" y="connsiteY1"/>
              </a:cxn>
              <a:cxn ang="0">
                <a:pos x="connsiteX2" y="connsiteY2"/>
              </a:cxn>
            </a:cxnLst>
            <a:rect l="l" t="t" r="r" b="b"/>
            <a:pathLst>
              <a:path w="53790" h="9525">
                <a:moveTo>
                  <a:pt x="53790" y="0"/>
                </a:moveTo>
                <a:lnTo>
                  <a:pt x="53790" y="0"/>
                </a:lnTo>
                <a:lnTo>
                  <a:pt x="0" y="0"/>
                </a:lnTo>
              </a:path>
            </a:pathLst>
          </a:custGeom>
          <a:solidFill>
            <a:schemeClr val="bg1"/>
          </a:solid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68" name="Freeform 1267">
            <a:extLst>
              <a:ext uri="{FF2B5EF4-FFF2-40B4-BE49-F238E27FC236}">
                <a16:creationId xmlns:a16="http://schemas.microsoft.com/office/drawing/2014/main" id="{0B70F172-3AC7-BF2B-25AC-8587042A856F}"/>
              </a:ext>
            </a:extLst>
          </p:cNvPr>
          <p:cNvSpPr/>
          <p:nvPr/>
        </p:nvSpPr>
        <p:spPr>
          <a:xfrm>
            <a:off x="2417501" y="3065437"/>
            <a:ext cx="76584" cy="13562"/>
          </a:xfrm>
          <a:custGeom>
            <a:avLst/>
            <a:gdLst>
              <a:gd name="connsiteX0" fmla="*/ 53790 w 53790"/>
              <a:gd name="connsiteY0" fmla="*/ 0 h 9525"/>
              <a:gd name="connsiteX1" fmla="*/ 53790 w 53790"/>
              <a:gd name="connsiteY1" fmla="*/ 0 h 9525"/>
              <a:gd name="connsiteX2" fmla="*/ 0 w 53790"/>
              <a:gd name="connsiteY2" fmla="*/ 0 h 9525"/>
            </a:gdLst>
            <a:ahLst/>
            <a:cxnLst>
              <a:cxn ang="0">
                <a:pos x="connsiteX0" y="connsiteY0"/>
              </a:cxn>
              <a:cxn ang="0">
                <a:pos x="connsiteX1" y="connsiteY1"/>
              </a:cxn>
              <a:cxn ang="0">
                <a:pos x="connsiteX2" y="connsiteY2"/>
              </a:cxn>
            </a:cxnLst>
            <a:rect l="l" t="t" r="r" b="b"/>
            <a:pathLst>
              <a:path w="53790" h="9525">
                <a:moveTo>
                  <a:pt x="53790" y="0"/>
                </a:moveTo>
                <a:lnTo>
                  <a:pt x="53790" y="0"/>
                </a:lnTo>
                <a:lnTo>
                  <a:pt x="0" y="0"/>
                </a:lnTo>
              </a:path>
            </a:pathLst>
          </a:custGeom>
          <a:solidFill>
            <a:schemeClr val="bg1"/>
          </a:solid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70" name="Freeform 1269">
            <a:extLst>
              <a:ext uri="{FF2B5EF4-FFF2-40B4-BE49-F238E27FC236}">
                <a16:creationId xmlns:a16="http://schemas.microsoft.com/office/drawing/2014/main" id="{24CC440E-AB77-41DF-48CC-B47AFBABE369}"/>
              </a:ext>
            </a:extLst>
          </p:cNvPr>
          <p:cNvSpPr/>
          <p:nvPr/>
        </p:nvSpPr>
        <p:spPr>
          <a:xfrm>
            <a:off x="2417501" y="3726413"/>
            <a:ext cx="76584" cy="13562"/>
          </a:xfrm>
          <a:custGeom>
            <a:avLst/>
            <a:gdLst>
              <a:gd name="connsiteX0" fmla="*/ 53790 w 53790"/>
              <a:gd name="connsiteY0" fmla="*/ 0 h 9525"/>
              <a:gd name="connsiteX1" fmla="*/ 53790 w 53790"/>
              <a:gd name="connsiteY1" fmla="*/ 0 h 9525"/>
              <a:gd name="connsiteX2" fmla="*/ 0 w 53790"/>
              <a:gd name="connsiteY2" fmla="*/ 0 h 9525"/>
            </a:gdLst>
            <a:ahLst/>
            <a:cxnLst>
              <a:cxn ang="0">
                <a:pos x="connsiteX0" y="connsiteY0"/>
              </a:cxn>
              <a:cxn ang="0">
                <a:pos x="connsiteX1" y="connsiteY1"/>
              </a:cxn>
              <a:cxn ang="0">
                <a:pos x="connsiteX2" y="connsiteY2"/>
              </a:cxn>
            </a:cxnLst>
            <a:rect l="l" t="t" r="r" b="b"/>
            <a:pathLst>
              <a:path w="53790" h="9525">
                <a:moveTo>
                  <a:pt x="53790" y="0"/>
                </a:moveTo>
                <a:lnTo>
                  <a:pt x="53790" y="0"/>
                </a:lnTo>
                <a:lnTo>
                  <a:pt x="0" y="0"/>
                </a:lnTo>
              </a:path>
            </a:pathLst>
          </a:custGeom>
          <a:solidFill>
            <a:schemeClr val="bg1"/>
          </a:solid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72" name="Freeform 1271">
            <a:extLst>
              <a:ext uri="{FF2B5EF4-FFF2-40B4-BE49-F238E27FC236}">
                <a16:creationId xmlns:a16="http://schemas.microsoft.com/office/drawing/2014/main" id="{EF83D120-1E96-09CC-00CB-0103C060C480}"/>
              </a:ext>
            </a:extLst>
          </p:cNvPr>
          <p:cNvSpPr/>
          <p:nvPr/>
        </p:nvSpPr>
        <p:spPr>
          <a:xfrm>
            <a:off x="2417501" y="4389561"/>
            <a:ext cx="76584" cy="13562"/>
          </a:xfrm>
          <a:custGeom>
            <a:avLst/>
            <a:gdLst>
              <a:gd name="connsiteX0" fmla="*/ 53790 w 53790"/>
              <a:gd name="connsiteY0" fmla="*/ 0 h 9525"/>
              <a:gd name="connsiteX1" fmla="*/ 53790 w 53790"/>
              <a:gd name="connsiteY1" fmla="*/ 0 h 9525"/>
              <a:gd name="connsiteX2" fmla="*/ 0 w 53790"/>
              <a:gd name="connsiteY2" fmla="*/ 0 h 9525"/>
            </a:gdLst>
            <a:ahLst/>
            <a:cxnLst>
              <a:cxn ang="0">
                <a:pos x="connsiteX0" y="connsiteY0"/>
              </a:cxn>
              <a:cxn ang="0">
                <a:pos x="connsiteX1" y="connsiteY1"/>
              </a:cxn>
              <a:cxn ang="0">
                <a:pos x="connsiteX2" y="connsiteY2"/>
              </a:cxn>
            </a:cxnLst>
            <a:rect l="l" t="t" r="r" b="b"/>
            <a:pathLst>
              <a:path w="53790" h="9525">
                <a:moveTo>
                  <a:pt x="53790" y="0"/>
                </a:moveTo>
                <a:lnTo>
                  <a:pt x="53790" y="0"/>
                </a:lnTo>
                <a:lnTo>
                  <a:pt x="0" y="0"/>
                </a:lnTo>
              </a:path>
            </a:pathLst>
          </a:custGeom>
          <a:solidFill>
            <a:schemeClr val="bg1"/>
          </a:solid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74" name="Freeform 1273">
            <a:extLst>
              <a:ext uri="{FF2B5EF4-FFF2-40B4-BE49-F238E27FC236}">
                <a16:creationId xmlns:a16="http://schemas.microsoft.com/office/drawing/2014/main" id="{6F97FE1A-BDD1-025D-8D01-BA1A6D6FC14F}"/>
              </a:ext>
            </a:extLst>
          </p:cNvPr>
          <p:cNvSpPr/>
          <p:nvPr/>
        </p:nvSpPr>
        <p:spPr>
          <a:xfrm>
            <a:off x="2423329" y="5044978"/>
            <a:ext cx="76584" cy="13562"/>
          </a:xfrm>
          <a:custGeom>
            <a:avLst/>
            <a:gdLst>
              <a:gd name="connsiteX0" fmla="*/ 53790 w 53790"/>
              <a:gd name="connsiteY0" fmla="*/ 0 h 9525"/>
              <a:gd name="connsiteX1" fmla="*/ 53790 w 53790"/>
              <a:gd name="connsiteY1" fmla="*/ 0 h 9525"/>
              <a:gd name="connsiteX2" fmla="*/ 0 w 53790"/>
              <a:gd name="connsiteY2" fmla="*/ 0 h 9525"/>
            </a:gdLst>
            <a:ahLst/>
            <a:cxnLst>
              <a:cxn ang="0">
                <a:pos x="connsiteX0" y="connsiteY0"/>
              </a:cxn>
              <a:cxn ang="0">
                <a:pos x="connsiteX1" y="connsiteY1"/>
              </a:cxn>
              <a:cxn ang="0">
                <a:pos x="connsiteX2" y="connsiteY2"/>
              </a:cxn>
            </a:cxnLst>
            <a:rect l="l" t="t" r="r" b="b"/>
            <a:pathLst>
              <a:path w="53790" h="9525">
                <a:moveTo>
                  <a:pt x="53790" y="0"/>
                </a:moveTo>
                <a:lnTo>
                  <a:pt x="53790" y="0"/>
                </a:lnTo>
                <a:lnTo>
                  <a:pt x="0" y="0"/>
                </a:lnTo>
              </a:path>
            </a:pathLst>
          </a:custGeom>
          <a:solidFill>
            <a:schemeClr val="bg1"/>
          </a:solid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a:ea typeface="+mn-ea"/>
              <a:cs typeface="+mn-cs"/>
            </a:endParaRPr>
          </a:p>
        </p:txBody>
      </p:sp>
      <p:grpSp>
        <p:nvGrpSpPr>
          <p:cNvPr id="14" name="Group 13">
            <a:extLst>
              <a:ext uri="{FF2B5EF4-FFF2-40B4-BE49-F238E27FC236}">
                <a16:creationId xmlns:a16="http://schemas.microsoft.com/office/drawing/2014/main" id="{AC9FA796-A453-F9D9-2260-338FCEE39736}"/>
              </a:ext>
            </a:extLst>
          </p:cNvPr>
          <p:cNvGrpSpPr/>
          <p:nvPr/>
        </p:nvGrpSpPr>
        <p:grpSpPr>
          <a:xfrm>
            <a:off x="2495982" y="5046333"/>
            <a:ext cx="7991989" cy="83672"/>
            <a:chOff x="2495982" y="5046333"/>
            <a:chExt cx="7991989" cy="83672"/>
          </a:xfrm>
        </p:grpSpPr>
        <p:sp>
          <p:nvSpPr>
            <p:cNvPr id="1276" name="Freeform 1275">
              <a:extLst>
                <a:ext uri="{FF2B5EF4-FFF2-40B4-BE49-F238E27FC236}">
                  <a16:creationId xmlns:a16="http://schemas.microsoft.com/office/drawing/2014/main" id="{9BA66E37-0BBA-8E9E-E8EE-B70346AD31CD}"/>
                </a:ext>
              </a:extLst>
            </p:cNvPr>
            <p:cNvSpPr/>
            <p:nvPr/>
          </p:nvSpPr>
          <p:spPr>
            <a:xfrm>
              <a:off x="2495982" y="5046333"/>
              <a:ext cx="13554" cy="83672"/>
            </a:xfrm>
            <a:custGeom>
              <a:avLst/>
              <a:gdLst>
                <a:gd name="connsiteX0" fmla="*/ 0 w 9520"/>
                <a:gd name="connsiteY0" fmla="*/ 0 h 58769"/>
                <a:gd name="connsiteX1" fmla="*/ 0 w 9520"/>
                <a:gd name="connsiteY1" fmla="*/ 0 h 58769"/>
                <a:gd name="connsiteX2" fmla="*/ 0 w 9520"/>
                <a:gd name="connsiteY2" fmla="*/ 58769 h 58769"/>
              </a:gdLst>
              <a:ahLst/>
              <a:cxnLst>
                <a:cxn ang="0">
                  <a:pos x="connsiteX0" y="connsiteY0"/>
                </a:cxn>
                <a:cxn ang="0">
                  <a:pos x="connsiteX1" y="connsiteY1"/>
                </a:cxn>
                <a:cxn ang="0">
                  <a:pos x="connsiteX2" y="connsiteY2"/>
                </a:cxn>
              </a:cxnLst>
              <a:rect l="l" t="t" r="r" b="b"/>
              <a:pathLst>
                <a:path w="9520" h="58769">
                  <a:moveTo>
                    <a:pt x="0" y="0"/>
                  </a:moveTo>
                  <a:lnTo>
                    <a:pt x="0" y="0"/>
                  </a:lnTo>
                  <a:lnTo>
                    <a:pt x="0" y="58769"/>
                  </a:lnTo>
                </a:path>
              </a:pathLst>
            </a:custGeom>
            <a:no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33F3F"/>
                </a:solidFill>
                <a:effectLst/>
                <a:uLnTx/>
                <a:uFillTx/>
                <a:latin typeface="Calibri"/>
                <a:ea typeface="+mn-ea"/>
                <a:cs typeface="+mn-cs"/>
              </a:endParaRPr>
            </a:p>
          </p:txBody>
        </p:sp>
        <p:sp>
          <p:nvSpPr>
            <p:cNvPr id="1277" name="Freeform 1276">
              <a:extLst>
                <a:ext uri="{FF2B5EF4-FFF2-40B4-BE49-F238E27FC236}">
                  <a16:creationId xmlns:a16="http://schemas.microsoft.com/office/drawing/2014/main" id="{A7C65C53-BFF3-9B26-2B55-90DFC52EC7B2}"/>
                </a:ext>
              </a:extLst>
            </p:cNvPr>
            <p:cNvSpPr/>
            <p:nvPr/>
          </p:nvSpPr>
          <p:spPr>
            <a:xfrm>
              <a:off x="3221295" y="5046333"/>
              <a:ext cx="13554" cy="83672"/>
            </a:xfrm>
            <a:custGeom>
              <a:avLst/>
              <a:gdLst>
                <a:gd name="connsiteX0" fmla="*/ 0 w 9520"/>
                <a:gd name="connsiteY0" fmla="*/ 0 h 58769"/>
                <a:gd name="connsiteX1" fmla="*/ 0 w 9520"/>
                <a:gd name="connsiteY1" fmla="*/ 0 h 58769"/>
                <a:gd name="connsiteX2" fmla="*/ 0 w 9520"/>
                <a:gd name="connsiteY2" fmla="*/ 58769 h 58769"/>
              </a:gdLst>
              <a:ahLst/>
              <a:cxnLst>
                <a:cxn ang="0">
                  <a:pos x="connsiteX0" y="connsiteY0"/>
                </a:cxn>
                <a:cxn ang="0">
                  <a:pos x="connsiteX1" y="connsiteY1"/>
                </a:cxn>
                <a:cxn ang="0">
                  <a:pos x="connsiteX2" y="connsiteY2"/>
                </a:cxn>
              </a:cxnLst>
              <a:rect l="l" t="t" r="r" b="b"/>
              <a:pathLst>
                <a:path w="9520" h="58769">
                  <a:moveTo>
                    <a:pt x="0" y="0"/>
                  </a:moveTo>
                  <a:lnTo>
                    <a:pt x="0" y="0"/>
                  </a:lnTo>
                  <a:lnTo>
                    <a:pt x="0" y="58769"/>
                  </a:lnTo>
                </a:path>
              </a:pathLst>
            </a:custGeom>
            <a:no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33F3F"/>
                </a:solidFill>
                <a:effectLst/>
                <a:uLnTx/>
                <a:uFillTx/>
                <a:latin typeface="Calibri"/>
                <a:ea typeface="+mn-ea"/>
                <a:cs typeface="+mn-cs"/>
              </a:endParaRPr>
            </a:p>
          </p:txBody>
        </p:sp>
        <p:sp>
          <p:nvSpPr>
            <p:cNvPr id="1278" name="Freeform 1277">
              <a:extLst>
                <a:ext uri="{FF2B5EF4-FFF2-40B4-BE49-F238E27FC236}">
                  <a16:creationId xmlns:a16="http://schemas.microsoft.com/office/drawing/2014/main" id="{124B824E-D80F-F1AB-831E-B288CA60F634}"/>
                </a:ext>
              </a:extLst>
            </p:cNvPr>
            <p:cNvSpPr/>
            <p:nvPr/>
          </p:nvSpPr>
          <p:spPr>
            <a:xfrm>
              <a:off x="3946607" y="5046333"/>
              <a:ext cx="13554" cy="83672"/>
            </a:xfrm>
            <a:custGeom>
              <a:avLst/>
              <a:gdLst>
                <a:gd name="connsiteX0" fmla="*/ 0 w 9520"/>
                <a:gd name="connsiteY0" fmla="*/ 0 h 58769"/>
                <a:gd name="connsiteX1" fmla="*/ 0 w 9520"/>
                <a:gd name="connsiteY1" fmla="*/ 0 h 58769"/>
                <a:gd name="connsiteX2" fmla="*/ 0 w 9520"/>
                <a:gd name="connsiteY2" fmla="*/ 58769 h 58769"/>
              </a:gdLst>
              <a:ahLst/>
              <a:cxnLst>
                <a:cxn ang="0">
                  <a:pos x="connsiteX0" y="connsiteY0"/>
                </a:cxn>
                <a:cxn ang="0">
                  <a:pos x="connsiteX1" y="connsiteY1"/>
                </a:cxn>
                <a:cxn ang="0">
                  <a:pos x="connsiteX2" y="connsiteY2"/>
                </a:cxn>
              </a:cxnLst>
              <a:rect l="l" t="t" r="r" b="b"/>
              <a:pathLst>
                <a:path w="9520" h="58769">
                  <a:moveTo>
                    <a:pt x="0" y="0"/>
                  </a:moveTo>
                  <a:lnTo>
                    <a:pt x="0" y="0"/>
                  </a:lnTo>
                  <a:lnTo>
                    <a:pt x="0" y="58769"/>
                  </a:lnTo>
                </a:path>
              </a:pathLst>
            </a:custGeom>
            <a:no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33F3F"/>
                </a:solidFill>
                <a:effectLst/>
                <a:uLnTx/>
                <a:uFillTx/>
                <a:latin typeface="Calibri"/>
                <a:ea typeface="+mn-ea"/>
                <a:cs typeface="+mn-cs"/>
              </a:endParaRPr>
            </a:p>
          </p:txBody>
        </p:sp>
        <p:sp>
          <p:nvSpPr>
            <p:cNvPr id="1279" name="Freeform 1278">
              <a:extLst>
                <a:ext uri="{FF2B5EF4-FFF2-40B4-BE49-F238E27FC236}">
                  <a16:creationId xmlns:a16="http://schemas.microsoft.com/office/drawing/2014/main" id="{3FC7D10C-3399-8070-58CE-B5D045DADDD2}"/>
                </a:ext>
              </a:extLst>
            </p:cNvPr>
            <p:cNvSpPr/>
            <p:nvPr/>
          </p:nvSpPr>
          <p:spPr>
            <a:xfrm>
              <a:off x="4671920" y="5046333"/>
              <a:ext cx="13554" cy="83672"/>
            </a:xfrm>
            <a:custGeom>
              <a:avLst/>
              <a:gdLst>
                <a:gd name="connsiteX0" fmla="*/ 0 w 9520"/>
                <a:gd name="connsiteY0" fmla="*/ 0 h 58769"/>
                <a:gd name="connsiteX1" fmla="*/ 0 w 9520"/>
                <a:gd name="connsiteY1" fmla="*/ 0 h 58769"/>
                <a:gd name="connsiteX2" fmla="*/ 0 w 9520"/>
                <a:gd name="connsiteY2" fmla="*/ 58769 h 58769"/>
              </a:gdLst>
              <a:ahLst/>
              <a:cxnLst>
                <a:cxn ang="0">
                  <a:pos x="connsiteX0" y="connsiteY0"/>
                </a:cxn>
                <a:cxn ang="0">
                  <a:pos x="connsiteX1" y="connsiteY1"/>
                </a:cxn>
                <a:cxn ang="0">
                  <a:pos x="connsiteX2" y="connsiteY2"/>
                </a:cxn>
              </a:cxnLst>
              <a:rect l="l" t="t" r="r" b="b"/>
              <a:pathLst>
                <a:path w="9520" h="58769">
                  <a:moveTo>
                    <a:pt x="0" y="0"/>
                  </a:moveTo>
                  <a:lnTo>
                    <a:pt x="0" y="0"/>
                  </a:lnTo>
                  <a:lnTo>
                    <a:pt x="0" y="58769"/>
                  </a:lnTo>
                </a:path>
              </a:pathLst>
            </a:custGeom>
            <a:no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33F3F"/>
                </a:solidFill>
                <a:effectLst/>
                <a:uLnTx/>
                <a:uFillTx/>
                <a:latin typeface="Calibri"/>
                <a:ea typeface="+mn-ea"/>
                <a:cs typeface="+mn-cs"/>
              </a:endParaRPr>
            </a:p>
          </p:txBody>
        </p:sp>
        <p:sp>
          <p:nvSpPr>
            <p:cNvPr id="1280" name="Freeform 1279">
              <a:extLst>
                <a:ext uri="{FF2B5EF4-FFF2-40B4-BE49-F238E27FC236}">
                  <a16:creationId xmlns:a16="http://schemas.microsoft.com/office/drawing/2014/main" id="{50432DF8-D161-FF53-A0E6-25E5946ADCA7}"/>
                </a:ext>
              </a:extLst>
            </p:cNvPr>
            <p:cNvSpPr/>
            <p:nvPr/>
          </p:nvSpPr>
          <p:spPr>
            <a:xfrm>
              <a:off x="5397232" y="5046333"/>
              <a:ext cx="13554" cy="83672"/>
            </a:xfrm>
            <a:custGeom>
              <a:avLst/>
              <a:gdLst>
                <a:gd name="connsiteX0" fmla="*/ 0 w 9520"/>
                <a:gd name="connsiteY0" fmla="*/ 0 h 58769"/>
                <a:gd name="connsiteX1" fmla="*/ 0 w 9520"/>
                <a:gd name="connsiteY1" fmla="*/ 0 h 58769"/>
                <a:gd name="connsiteX2" fmla="*/ 0 w 9520"/>
                <a:gd name="connsiteY2" fmla="*/ 58769 h 58769"/>
              </a:gdLst>
              <a:ahLst/>
              <a:cxnLst>
                <a:cxn ang="0">
                  <a:pos x="connsiteX0" y="connsiteY0"/>
                </a:cxn>
                <a:cxn ang="0">
                  <a:pos x="connsiteX1" y="connsiteY1"/>
                </a:cxn>
                <a:cxn ang="0">
                  <a:pos x="connsiteX2" y="connsiteY2"/>
                </a:cxn>
              </a:cxnLst>
              <a:rect l="l" t="t" r="r" b="b"/>
              <a:pathLst>
                <a:path w="9520" h="58769">
                  <a:moveTo>
                    <a:pt x="0" y="0"/>
                  </a:moveTo>
                  <a:lnTo>
                    <a:pt x="0" y="0"/>
                  </a:lnTo>
                  <a:lnTo>
                    <a:pt x="0" y="58769"/>
                  </a:lnTo>
                </a:path>
              </a:pathLst>
            </a:custGeom>
            <a:no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33F3F"/>
                </a:solidFill>
                <a:effectLst/>
                <a:uLnTx/>
                <a:uFillTx/>
                <a:latin typeface="Calibri"/>
                <a:ea typeface="+mn-ea"/>
                <a:cs typeface="+mn-cs"/>
              </a:endParaRPr>
            </a:p>
          </p:txBody>
        </p:sp>
        <p:sp>
          <p:nvSpPr>
            <p:cNvPr id="1281" name="Freeform 1280">
              <a:extLst>
                <a:ext uri="{FF2B5EF4-FFF2-40B4-BE49-F238E27FC236}">
                  <a16:creationId xmlns:a16="http://schemas.microsoft.com/office/drawing/2014/main" id="{4E84EF52-ECF3-A1BB-44A6-43C8FF1D2AC6}"/>
                </a:ext>
              </a:extLst>
            </p:cNvPr>
            <p:cNvSpPr/>
            <p:nvPr/>
          </p:nvSpPr>
          <p:spPr>
            <a:xfrm>
              <a:off x="6122543" y="5046333"/>
              <a:ext cx="13554" cy="83672"/>
            </a:xfrm>
            <a:custGeom>
              <a:avLst/>
              <a:gdLst>
                <a:gd name="connsiteX0" fmla="*/ 0 w 9520"/>
                <a:gd name="connsiteY0" fmla="*/ 0 h 58769"/>
                <a:gd name="connsiteX1" fmla="*/ 0 w 9520"/>
                <a:gd name="connsiteY1" fmla="*/ 0 h 58769"/>
                <a:gd name="connsiteX2" fmla="*/ 0 w 9520"/>
                <a:gd name="connsiteY2" fmla="*/ 58769 h 58769"/>
              </a:gdLst>
              <a:ahLst/>
              <a:cxnLst>
                <a:cxn ang="0">
                  <a:pos x="connsiteX0" y="connsiteY0"/>
                </a:cxn>
                <a:cxn ang="0">
                  <a:pos x="connsiteX1" y="connsiteY1"/>
                </a:cxn>
                <a:cxn ang="0">
                  <a:pos x="connsiteX2" y="connsiteY2"/>
                </a:cxn>
              </a:cxnLst>
              <a:rect l="l" t="t" r="r" b="b"/>
              <a:pathLst>
                <a:path w="9520" h="58769">
                  <a:moveTo>
                    <a:pt x="0" y="0"/>
                  </a:moveTo>
                  <a:lnTo>
                    <a:pt x="0" y="0"/>
                  </a:lnTo>
                  <a:lnTo>
                    <a:pt x="0" y="58769"/>
                  </a:lnTo>
                </a:path>
              </a:pathLst>
            </a:custGeom>
            <a:no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33F3F"/>
                </a:solidFill>
                <a:effectLst/>
                <a:uLnTx/>
                <a:uFillTx/>
                <a:latin typeface="Calibri"/>
                <a:ea typeface="+mn-ea"/>
                <a:cs typeface="+mn-cs"/>
              </a:endParaRPr>
            </a:p>
          </p:txBody>
        </p:sp>
        <p:sp>
          <p:nvSpPr>
            <p:cNvPr id="1282" name="Freeform 1281">
              <a:extLst>
                <a:ext uri="{FF2B5EF4-FFF2-40B4-BE49-F238E27FC236}">
                  <a16:creationId xmlns:a16="http://schemas.microsoft.com/office/drawing/2014/main" id="{5FF360E9-368D-5A16-DA76-151D550A25E3}"/>
                </a:ext>
              </a:extLst>
            </p:cNvPr>
            <p:cNvSpPr/>
            <p:nvPr/>
          </p:nvSpPr>
          <p:spPr>
            <a:xfrm>
              <a:off x="6847856" y="5046333"/>
              <a:ext cx="13554" cy="83672"/>
            </a:xfrm>
            <a:custGeom>
              <a:avLst/>
              <a:gdLst>
                <a:gd name="connsiteX0" fmla="*/ 0 w 9520"/>
                <a:gd name="connsiteY0" fmla="*/ 0 h 58769"/>
                <a:gd name="connsiteX1" fmla="*/ 0 w 9520"/>
                <a:gd name="connsiteY1" fmla="*/ 0 h 58769"/>
                <a:gd name="connsiteX2" fmla="*/ 0 w 9520"/>
                <a:gd name="connsiteY2" fmla="*/ 58769 h 58769"/>
              </a:gdLst>
              <a:ahLst/>
              <a:cxnLst>
                <a:cxn ang="0">
                  <a:pos x="connsiteX0" y="connsiteY0"/>
                </a:cxn>
                <a:cxn ang="0">
                  <a:pos x="connsiteX1" y="connsiteY1"/>
                </a:cxn>
                <a:cxn ang="0">
                  <a:pos x="connsiteX2" y="connsiteY2"/>
                </a:cxn>
              </a:cxnLst>
              <a:rect l="l" t="t" r="r" b="b"/>
              <a:pathLst>
                <a:path w="9520" h="58769">
                  <a:moveTo>
                    <a:pt x="0" y="0"/>
                  </a:moveTo>
                  <a:lnTo>
                    <a:pt x="0" y="0"/>
                  </a:lnTo>
                  <a:lnTo>
                    <a:pt x="0" y="58769"/>
                  </a:lnTo>
                </a:path>
              </a:pathLst>
            </a:custGeom>
            <a:no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33F3F"/>
                </a:solidFill>
                <a:effectLst/>
                <a:uLnTx/>
                <a:uFillTx/>
                <a:latin typeface="Calibri"/>
                <a:ea typeface="+mn-ea"/>
                <a:cs typeface="+mn-cs"/>
              </a:endParaRPr>
            </a:p>
          </p:txBody>
        </p:sp>
        <p:sp>
          <p:nvSpPr>
            <p:cNvPr id="1283" name="Freeform 1282">
              <a:extLst>
                <a:ext uri="{FF2B5EF4-FFF2-40B4-BE49-F238E27FC236}">
                  <a16:creationId xmlns:a16="http://schemas.microsoft.com/office/drawing/2014/main" id="{EF71E9CC-1EAC-24F6-1529-D5C0EBDF0005}"/>
                </a:ext>
              </a:extLst>
            </p:cNvPr>
            <p:cNvSpPr/>
            <p:nvPr/>
          </p:nvSpPr>
          <p:spPr>
            <a:xfrm>
              <a:off x="7573169" y="5046333"/>
              <a:ext cx="13554" cy="83672"/>
            </a:xfrm>
            <a:custGeom>
              <a:avLst/>
              <a:gdLst>
                <a:gd name="connsiteX0" fmla="*/ 0 w 9520"/>
                <a:gd name="connsiteY0" fmla="*/ 0 h 58769"/>
                <a:gd name="connsiteX1" fmla="*/ 0 w 9520"/>
                <a:gd name="connsiteY1" fmla="*/ 0 h 58769"/>
                <a:gd name="connsiteX2" fmla="*/ 0 w 9520"/>
                <a:gd name="connsiteY2" fmla="*/ 58769 h 58769"/>
              </a:gdLst>
              <a:ahLst/>
              <a:cxnLst>
                <a:cxn ang="0">
                  <a:pos x="connsiteX0" y="connsiteY0"/>
                </a:cxn>
                <a:cxn ang="0">
                  <a:pos x="connsiteX1" y="connsiteY1"/>
                </a:cxn>
                <a:cxn ang="0">
                  <a:pos x="connsiteX2" y="connsiteY2"/>
                </a:cxn>
              </a:cxnLst>
              <a:rect l="l" t="t" r="r" b="b"/>
              <a:pathLst>
                <a:path w="9520" h="58769">
                  <a:moveTo>
                    <a:pt x="0" y="0"/>
                  </a:moveTo>
                  <a:lnTo>
                    <a:pt x="0" y="0"/>
                  </a:lnTo>
                  <a:lnTo>
                    <a:pt x="0" y="58769"/>
                  </a:lnTo>
                </a:path>
              </a:pathLst>
            </a:custGeom>
            <a:no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33F3F"/>
                </a:solidFill>
                <a:effectLst/>
                <a:uLnTx/>
                <a:uFillTx/>
                <a:latin typeface="Calibri"/>
                <a:ea typeface="+mn-ea"/>
                <a:cs typeface="+mn-cs"/>
              </a:endParaRPr>
            </a:p>
          </p:txBody>
        </p:sp>
        <p:sp>
          <p:nvSpPr>
            <p:cNvPr id="1284" name="Freeform 1283">
              <a:extLst>
                <a:ext uri="{FF2B5EF4-FFF2-40B4-BE49-F238E27FC236}">
                  <a16:creationId xmlns:a16="http://schemas.microsoft.com/office/drawing/2014/main" id="{7669DEF8-23EF-B7B0-DD91-20D2BC292C18}"/>
                </a:ext>
              </a:extLst>
            </p:cNvPr>
            <p:cNvSpPr/>
            <p:nvPr/>
          </p:nvSpPr>
          <p:spPr>
            <a:xfrm>
              <a:off x="8298481" y="5046333"/>
              <a:ext cx="13554" cy="83672"/>
            </a:xfrm>
            <a:custGeom>
              <a:avLst/>
              <a:gdLst>
                <a:gd name="connsiteX0" fmla="*/ 0 w 9520"/>
                <a:gd name="connsiteY0" fmla="*/ 0 h 58769"/>
                <a:gd name="connsiteX1" fmla="*/ 0 w 9520"/>
                <a:gd name="connsiteY1" fmla="*/ 0 h 58769"/>
                <a:gd name="connsiteX2" fmla="*/ 0 w 9520"/>
                <a:gd name="connsiteY2" fmla="*/ 58769 h 58769"/>
              </a:gdLst>
              <a:ahLst/>
              <a:cxnLst>
                <a:cxn ang="0">
                  <a:pos x="connsiteX0" y="connsiteY0"/>
                </a:cxn>
                <a:cxn ang="0">
                  <a:pos x="connsiteX1" y="connsiteY1"/>
                </a:cxn>
                <a:cxn ang="0">
                  <a:pos x="connsiteX2" y="connsiteY2"/>
                </a:cxn>
              </a:cxnLst>
              <a:rect l="l" t="t" r="r" b="b"/>
              <a:pathLst>
                <a:path w="9520" h="58769">
                  <a:moveTo>
                    <a:pt x="0" y="0"/>
                  </a:moveTo>
                  <a:lnTo>
                    <a:pt x="0" y="0"/>
                  </a:lnTo>
                  <a:lnTo>
                    <a:pt x="0" y="58769"/>
                  </a:lnTo>
                </a:path>
              </a:pathLst>
            </a:custGeom>
            <a:no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33F3F"/>
                </a:solidFill>
                <a:effectLst/>
                <a:uLnTx/>
                <a:uFillTx/>
                <a:latin typeface="Calibri"/>
                <a:ea typeface="+mn-ea"/>
                <a:cs typeface="+mn-cs"/>
              </a:endParaRPr>
            </a:p>
          </p:txBody>
        </p:sp>
        <p:sp>
          <p:nvSpPr>
            <p:cNvPr id="1285" name="Freeform 1284">
              <a:extLst>
                <a:ext uri="{FF2B5EF4-FFF2-40B4-BE49-F238E27FC236}">
                  <a16:creationId xmlns:a16="http://schemas.microsoft.com/office/drawing/2014/main" id="{389D74EB-29E6-F6CF-1ED7-7156A03F04C9}"/>
                </a:ext>
              </a:extLst>
            </p:cNvPr>
            <p:cNvSpPr/>
            <p:nvPr/>
          </p:nvSpPr>
          <p:spPr>
            <a:xfrm>
              <a:off x="9023794" y="5046333"/>
              <a:ext cx="13554" cy="83672"/>
            </a:xfrm>
            <a:custGeom>
              <a:avLst/>
              <a:gdLst>
                <a:gd name="connsiteX0" fmla="*/ 0 w 9520"/>
                <a:gd name="connsiteY0" fmla="*/ 0 h 58769"/>
                <a:gd name="connsiteX1" fmla="*/ 0 w 9520"/>
                <a:gd name="connsiteY1" fmla="*/ 0 h 58769"/>
                <a:gd name="connsiteX2" fmla="*/ 0 w 9520"/>
                <a:gd name="connsiteY2" fmla="*/ 58769 h 58769"/>
              </a:gdLst>
              <a:ahLst/>
              <a:cxnLst>
                <a:cxn ang="0">
                  <a:pos x="connsiteX0" y="connsiteY0"/>
                </a:cxn>
                <a:cxn ang="0">
                  <a:pos x="connsiteX1" y="connsiteY1"/>
                </a:cxn>
                <a:cxn ang="0">
                  <a:pos x="connsiteX2" y="connsiteY2"/>
                </a:cxn>
              </a:cxnLst>
              <a:rect l="l" t="t" r="r" b="b"/>
              <a:pathLst>
                <a:path w="9520" h="58769">
                  <a:moveTo>
                    <a:pt x="0" y="0"/>
                  </a:moveTo>
                  <a:lnTo>
                    <a:pt x="0" y="0"/>
                  </a:lnTo>
                  <a:lnTo>
                    <a:pt x="0" y="58769"/>
                  </a:lnTo>
                </a:path>
              </a:pathLst>
            </a:custGeom>
            <a:no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33F3F"/>
                </a:solidFill>
                <a:effectLst/>
                <a:uLnTx/>
                <a:uFillTx/>
                <a:latin typeface="Calibri"/>
                <a:ea typeface="+mn-ea"/>
                <a:cs typeface="+mn-cs"/>
              </a:endParaRPr>
            </a:p>
          </p:txBody>
        </p:sp>
        <p:sp>
          <p:nvSpPr>
            <p:cNvPr id="1286" name="Freeform 1285">
              <a:extLst>
                <a:ext uri="{FF2B5EF4-FFF2-40B4-BE49-F238E27FC236}">
                  <a16:creationId xmlns:a16="http://schemas.microsoft.com/office/drawing/2014/main" id="{742227D5-B750-9AAB-BFD3-AF05ABB3D533}"/>
                </a:ext>
              </a:extLst>
            </p:cNvPr>
            <p:cNvSpPr/>
            <p:nvPr/>
          </p:nvSpPr>
          <p:spPr>
            <a:xfrm>
              <a:off x="9749106" y="5046333"/>
              <a:ext cx="13554" cy="83672"/>
            </a:xfrm>
            <a:custGeom>
              <a:avLst/>
              <a:gdLst>
                <a:gd name="connsiteX0" fmla="*/ 0 w 9520"/>
                <a:gd name="connsiteY0" fmla="*/ 0 h 58769"/>
                <a:gd name="connsiteX1" fmla="*/ 0 w 9520"/>
                <a:gd name="connsiteY1" fmla="*/ 0 h 58769"/>
                <a:gd name="connsiteX2" fmla="*/ 0 w 9520"/>
                <a:gd name="connsiteY2" fmla="*/ 58769 h 58769"/>
              </a:gdLst>
              <a:ahLst/>
              <a:cxnLst>
                <a:cxn ang="0">
                  <a:pos x="connsiteX0" y="connsiteY0"/>
                </a:cxn>
                <a:cxn ang="0">
                  <a:pos x="connsiteX1" y="connsiteY1"/>
                </a:cxn>
                <a:cxn ang="0">
                  <a:pos x="connsiteX2" y="connsiteY2"/>
                </a:cxn>
              </a:cxnLst>
              <a:rect l="l" t="t" r="r" b="b"/>
              <a:pathLst>
                <a:path w="9520" h="58769">
                  <a:moveTo>
                    <a:pt x="0" y="0"/>
                  </a:moveTo>
                  <a:lnTo>
                    <a:pt x="0" y="0"/>
                  </a:lnTo>
                  <a:lnTo>
                    <a:pt x="0" y="58769"/>
                  </a:lnTo>
                </a:path>
              </a:pathLst>
            </a:custGeom>
            <a:no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33F3F"/>
                </a:solidFill>
                <a:effectLst/>
                <a:uLnTx/>
                <a:uFillTx/>
                <a:latin typeface="Calibri"/>
                <a:ea typeface="+mn-ea"/>
                <a:cs typeface="+mn-cs"/>
              </a:endParaRPr>
            </a:p>
          </p:txBody>
        </p:sp>
        <p:sp>
          <p:nvSpPr>
            <p:cNvPr id="1287" name="Freeform 1286">
              <a:extLst>
                <a:ext uri="{FF2B5EF4-FFF2-40B4-BE49-F238E27FC236}">
                  <a16:creationId xmlns:a16="http://schemas.microsoft.com/office/drawing/2014/main" id="{D066741F-B2F7-6BA9-5495-B4170279A0A6}"/>
                </a:ext>
              </a:extLst>
            </p:cNvPr>
            <p:cNvSpPr/>
            <p:nvPr/>
          </p:nvSpPr>
          <p:spPr>
            <a:xfrm>
              <a:off x="10474417" y="5046333"/>
              <a:ext cx="13554" cy="83672"/>
            </a:xfrm>
            <a:custGeom>
              <a:avLst/>
              <a:gdLst>
                <a:gd name="connsiteX0" fmla="*/ 0 w 9520"/>
                <a:gd name="connsiteY0" fmla="*/ 0 h 58769"/>
                <a:gd name="connsiteX1" fmla="*/ 0 w 9520"/>
                <a:gd name="connsiteY1" fmla="*/ 0 h 58769"/>
                <a:gd name="connsiteX2" fmla="*/ 0 w 9520"/>
                <a:gd name="connsiteY2" fmla="*/ 58769 h 58769"/>
              </a:gdLst>
              <a:ahLst/>
              <a:cxnLst>
                <a:cxn ang="0">
                  <a:pos x="connsiteX0" y="connsiteY0"/>
                </a:cxn>
                <a:cxn ang="0">
                  <a:pos x="connsiteX1" y="connsiteY1"/>
                </a:cxn>
                <a:cxn ang="0">
                  <a:pos x="connsiteX2" y="connsiteY2"/>
                </a:cxn>
              </a:cxnLst>
              <a:rect l="l" t="t" r="r" b="b"/>
              <a:pathLst>
                <a:path w="9520" h="58769">
                  <a:moveTo>
                    <a:pt x="0" y="0"/>
                  </a:moveTo>
                  <a:lnTo>
                    <a:pt x="0" y="0"/>
                  </a:lnTo>
                  <a:lnTo>
                    <a:pt x="0" y="58769"/>
                  </a:lnTo>
                </a:path>
              </a:pathLst>
            </a:custGeom>
            <a:noFill/>
            <a:ln w="28575" cap="flat">
              <a:solidFill>
                <a:schemeClr val="bg1"/>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33F3F"/>
                </a:solidFill>
                <a:effectLst/>
                <a:uLnTx/>
                <a:uFillTx/>
                <a:latin typeface="Calibri"/>
                <a:ea typeface="+mn-ea"/>
                <a:cs typeface="+mn-cs"/>
              </a:endParaRPr>
            </a:p>
          </p:txBody>
        </p:sp>
      </p:grpSp>
      <p:grpSp>
        <p:nvGrpSpPr>
          <p:cNvPr id="10" name="Group 9">
            <a:extLst>
              <a:ext uri="{FF2B5EF4-FFF2-40B4-BE49-F238E27FC236}">
                <a16:creationId xmlns:a16="http://schemas.microsoft.com/office/drawing/2014/main" id="{E0CDA1B6-78BC-CC08-6BE6-C8025D652D61}"/>
              </a:ext>
            </a:extLst>
          </p:cNvPr>
          <p:cNvGrpSpPr/>
          <p:nvPr/>
        </p:nvGrpSpPr>
        <p:grpSpPr>
          <a:xfrm>
            <a:off x="2461419" y="1716359"/>
            <a:ext cx="7476641" cy="1681598"/>
            <a:chOff x="2461419" y="1716359"/>
            <a:chExt cx="7476641" cy="1681598"/>
          </a:xfrm>
        </p:grpSpPr>
        <p:sp>
          <p:nvSpPr>
            <p:cNvPr id="1289" name="Freeform 1288">
              <a:extLst>
                <a:ext uri="{FF2B5EF4-FFF2-40B4-BE49-F238E27FC236}">
                  <a16:creationId xmlns:a16="http://schemas.microsoft.com/office/drawing/2014/main" id="{FF5D7A13-2B04-7D0B-595C-3E00F7E5E428}"/>
                </a:ext>
              </a:extLst>
            </p:cNvPr>
            <p:cNvSpPr/>
            <p:nvPr/>
          </p:nvSpPr>
          <p:spPr>
            <a:xfrm>
              <a:off x="2496526" y="1749856"/>
              <a:ext cx="7405885" cy="1615284"/>
            </a:xfrm>
            <a:custGeom>
              <a:avLst/>
              <a:gdLst>
                <a:gd name="connsiteX0" fmla="*/ 0 w 5201648"/>
                <a:gd name="connsiteY0" fmla="*/ 0 h 1134522"/>
                <a:gd name="connsiteX1" fmla="*/ 20659 w 5201648"/>
                <a:gd name="connsiteY1" fmla="*/ 0 h 1134522"/>
                <a:gd name="connsiteX2" fmla="*/ 161942 w 5201648"/>
                <a:gd name="connsiteY2" fmla="*/ 0 h 1134522"/>
                <a:gd name="connsiteX3" fmla="*/ 161942 w 5201648"/>
                <a:gd name="connsiteY3" fmla="*/ 10382 h 1134522"/>
                <a:gd name="connsiteX4" fmla="*/ 183172 w 5201648"/>
                <a:gd name="connsiteY4" fmla="*/ 10382 h 1134522"/>
                <a:gd name="connsiteX5" fmla="*/ 183172 w 5201648"/>
                <a:gd name="connsiteY5" fmla="*/ 16192 h 1134522"/>
                <a:gd name="connsiteX6" fmla="*/ 302177 w 5201648"/>
                <a:gd name="connsiteY6" fmla="*/ 16192 h 1134522"/>
                <a:gd name="connsiteX7" fmla="*/ 302177 w 5201648"/>
                <a:gd name="connsiteY7" fmla="*/ 26479 h 1134522"/>
                <a:gd name="connsiteX8" fmla="*/ 317124 w 5201648"/>
                <a:gd name="connsiteY8" fmla="*/ 26479 h 1134522"/>
                <a:gd name="connsiteX9" fmla="*/ 317124 w 5201648"/>
                <a:gd name="connsiteY9" fmla="*/ 33433 h 1134522"/>
                <a:gd name="connsiteX10" fmla="*/ 330833 w 5201648"/>
                <a:gd name="connsiteY10" fmla="*/ 33433 h 1134522"/>
                <a:gd name="connsiteX11" fmla="*/ 330833 w 5201648"/>
                <a:gd name="connsiteY11" fmla="*/ 43148 h 1134522"/>
                <a:gd name="connsiteX12" fmla="*/ 457930 w 5201648"/>
                <a:gd name="connsiteY12" fmla="*/ 43148 h 1134522"/>
                <a:gd name="connsiteX13" fmla="*/ 457930 w 5201648"/>
                <a:gd name="connsiteY13" fmla="*/ 53531 h 1134522"/>
                <a:gd name="connsiteX14" fmla="*/ 471640 w 5201648"/>
                <a:gd name="connsiteY14" fmla="*/ 53531 h 1134522"/>
                <a:gd name="connsiteX15" fmla="*/ 471640 w 5201648"/>
                <a:gd name="connsiteY15" fmla="*/ 84582 h 1134522"/>
                <a:gd name="connsiteX16" fmla="*/ 486015 w 5201648"/>
                <a:gd name="connsiteY16" fmla="*/ 84582 h 1134522"/>
                <a:gd name="connsiteX17" fmla="*/ 486015 w 5201648"/>
                <a:gd name="connsiteY17" fmla="*/ 111633 h 1134522"/>
                <a:gd name="connsiteX18" fmla="*/ 501534 w 5201648"/>
                <a:gd name="connsiteY18" fmla="*/ 111633 h 1134522"/>
                <a:gd name="connsiteX19" fmla="*/ 501534 w 5201648"/>
                <a:gd name="connsiteY19" fmla="*/ 123063 h 1134522"/>
                <a:gd name="connsiteX20" fmla="*/ 586074 w 5201648"/>
                <a:gd name="connsiteY20" fmla="*/ 123063 h 1134522"/>
                <a:gd name="connsiteX21" fmla="*/ 586074 w 5201648"/>
                <a:gd name="connsiteY21" fmla="*/ 133445 h 1134522"/>
                <a:gd name="connsiteX22" fmla="*/ 642340 w 5201648"/>
                <a:gd name="connsiteY22" fmla="*/ 133445 h 1134522"/>
                <a:gd name="connsiteX23" fmla="*/ 642340 w 5201648"/>
                <a:gd name="connsiteY23" fmla="*/ 151829 h 1134522"/>
                <a:gd name="connsiteX24" fmla="*/ 741257 w 5201648"/>
                <a:gd name="connsiteY24" fmla="*/ 151829 h 1134522"/>
                <a:gd name="connsiteX25" fmla="*/ 741257 w 5201648"/>
                <a:gd name="connsiteY25" fmla="*/ 159925 h 1134522"/>
                <a:gd name="connsiteX26" fmla="*/ 832652 w 5201648"/>
                <a:gd name="connsiteY26" fmla="*/ 159925 h 1134522"/>
                <a:gd name="connsiteX27" fmla="*/ 832652 w 5201648"/>
                <a:gd name="connsiteY27" fmla="*/ 165640 h 1134522"/>
                <a:gd name="connsiteX28" fmla="*/ 923382 w 5201648"/>
                <a:gd name="connsiteY28" fmla="*/ 165640 h 1134522"/>
                <a:gd name="connsiteX29" fmla="*/ 923382 w 5201648"/>
                <a:gd name="connsiteY29" fmla="*/ 177165 h 1134522"/>
                <a:gd name="connsiteX30" fmla="*/ 945278 w 5201648"/>
                <a:gd name="connsiteY30" fmla="*/ 177165 h 1134522"/>
                <a:gd name="connsiteX31" fmla="*/ 945278 w 5201648"/>
                <a:gd name="connsiteY31" fmla="*/ 203644 h 1134522"/>
                <a:gd name="connsiteX32" fmla="*/ 959654 w 5201648"/>
                <a:gd name="connsiteY32" fmla="*/ 203644 h 1134522"/>
                <a:gd name="connsiteX33" fmla="*/ 959654 w 5201648"/>
                <a:gd name="connsiteY33" fmla="*/ 235839 h 1134522"/>
                <a:gd name="connsiteX34" fmla="*/ 983741 w 5201648"/>
                <a:gd name="connsiteY34" fmla="*/ 235839 h 1134522"/>
                <a:gd name="connsiteX35" fmla="*/ 983741 w 5201648"/>
                <a:gd name="connsiteY35" fmla="*/ 244983 h 1134522"/>
                <a:gd name="connsiteX36" fmla="*/ 995260 w 5201648"/>
                <a:gd name="connsiteY36" fmla="*/ 244983 h 1134522"/>
                <a:gd name="connsiteX37" fmla="*/ 995260 w 5201648"/>
                <a:gd name="connsiteY37" fmla="*/ 269748 h 1134522"/>
                <a:gd name="connsiteX38" fmla="*/ 1010207 w 5201648"/>
                <a:gd name="connsiteY38" fmla="*/ 269748 h 1134522"/>
                <a:gd name="connsiteX39" fmla="*/ 1010207 w 5201648"/>
                <a:gd name="connsiteY39" fmla="*/ 296799 h 1134522"/>
                <a:gd name="connsiteX40" fmla="*/ 1023441 w 5201648"/>
                <a:gd name="connsiteY40" fmla="*/ 296799 h 1134522"/>
                <a:gd name="connsiteX41" fmla="*/ 1023441 w 5201648"/>
                <a:gd name="connsiteY41" fmla="*/ 309372 h 1134522"/>
                <a:gd name="connsiteX42" fmla="*/ 1028582 w 5201648"/>
                <a:gd name="connsiteY42" fmla="*/ 309372 h 1134522"/>
                <a:gd name="connsiteX43" fmla="*/ 1028582 w 5201648"/>
                <a:gd name="connsiteY43" fmla="*/ 320326 h 1134522"/>
                <a:gd name="connsiteX44" fmla="*/ 1037245 w 5201648"/>
                <a:gd name="connsiteY44" fmla="*/ 320326 h 1134522"/>
                <a:gd name="connsiteX45" fmla="*/ 1037245 w 5201648"/>
                <a:gd name="connsiteY45" fmla="*/ 351949 h 1134522"/>
                <a:gd name="connsiteX46" fmla="*/ 1057333 w 5201648"/>
                <a:gd name="connsiteY46" fmla="*/ 351949 h 1134522"/>
                <a:gd name="connsiteX47" fmla="*/ 1057333 w 5201648"/>
                <a:gd name="connsiteY47" fmla="*/ 373190 h 1134522"/>
                <a:gd name="connsiteX48" fmla="*/ 1074565 w 5201648"/>
                <a:gd name="connsiteY48" fmla="*/ 373190 h 1134522"/>
                <a:gd name="connsiteX49" fmla="*/ 1074565 w 5201648"/>
                <a:gd name="connsiteY49" fmla="*/ 385858 h 1134522"/>
                <a:gd name="connsiteX50" fmla="*/ 1095796 w 5201648"/>
                <a:gd name="connsiteY50" fmla="*/ 385858 h 1134522"/>
                <a:gd name="connsiteX51" fmla="*/ 1095796 w 5201648"/>
                <a:gd name="connsiteY51" fmla="*/ 395097 h 1134522"/>
                <a:gd name="connsiteX52" fmla="*/ 1234317 w 5201648"/>
                <a:gd name="connsiteY52" fmla="*/ 395097 h 1134522"/>
                <a:gd name="connsiteX53" fmla="*/ 1234317 w 5201648"/>
                <a:gd name="connsiteY53" fmla="*/ 404241 h 1134522"/>
                <a:gd name="connsiteX54" fmla="*/ 1412539 w 5201648"/>
                <a:gd name="connsiteY54" fmla="*/ 404241 h 1134522"/>
                <a:gd name="connsiteX55" fmla="*/ 1412539 w 5201648"/>
                <a:gd name="connsiteY55" fmla="*/ 418052 h 1134522"/>
                <a:gd name="connsiteX56" fmla="*/ 1588951 w 5201648"/>
                <a:gd name="connsiteY56" fmla="*/ 418052 h 1134522"/>
                <a:gd name="connsiteX57" fmla="*/ 1588951 w 5201648"/>
                <a:gd name="connsiteY57" fmla="*/ 426149 h 1134522"/>
                <a:gd name="connsiteX58" fmla="*/ 1744704 w 5201648"/>
                <a:gd name="connsiteY58" fmla="*/ 426149 h 1134522"/>
                <a:gd name="connsiteX59" fmla="*/ 1744704 w 5201648"/>
                <a:gd name="connsiteY59" fmla="*/ 441674 h 1134522"/>
                <a:gd name="connsiteX60" fmla="*/ 1873991 w 5201648"/>
                <a:gd name="connsiteY60" fmla="*/ 441674 h 1134522"/>
                <a:gd name="connsiteX61" fmla="*/ 1873991 w 5201648"/>
                <a:gd name="connsiteY61" fmla="*/ 453771 h 1134522"/>
                <a:gd name="connsiteX62" fmla="*/ 2005658 w 5201648"/>
                <a:gd name="connsiteY62" fmla="*/ 453771 h 1134522"/>
                <a:gd name="connsiteX63" fmla="*/ 2005658 w 5201648"/>
                <a:gd name="connsiteY63" fmla="*/ 471583 h 1134522"/>
                <a:gd name="connsiteX64" fmla="*/ 2023461 w 5201648"/>
                <a:gd name="connsiteY64" fmla="*/ 471583 h 1134522"/>
                <a:gd name="connsiteX65" fmla="*/ 2023461 w 5201648"/>
                <a:gd name="connsiteY65" fmla="*/ 484823 h 1134522"/>
                <a:gd name="connsiteX66" fmla="*/ 2043549 w 5201648"/>
                <a:gd name="connsiteY66" fmla="*/ 484823 h 1134522"/>
                <a:gd name="connsiteX67" fmla="*/ 2043549 w 5201648"/>
                <a:gd name="connsiteY67" fmla="*/ 511207 h 1134522"/>
                <a:gd name="connsiteX68" fmla="*/ 2048119 w 5201648"/>
                <a:gd name="connsiteY68" fmla="*/ 511207 h 1134522"/>
                <a:gd name="connsiteX69" fmla="*/ 2048119 w 5201648"/>
                <a:gd name="connsiteY69" fmla="*/ 539401 h 1134522"/>
                <a:gd name="connsiteX70" fmla="*/ 2048119 w 5201648"/>
                <a:gd name="connsiteY70" fmla="*/ 548640 h 1134522"/>
                <a:gd name="connsiteX71" fmla="*/ 2062495 w 5201648"/>
                <a:gd name="connsiteY71" fmla="*/ 548640 h 1134522"/>
                <a:gd name="connsiteX72" fmla="*/ 2062495 w 5201648"/>
                <a:gd name="connsiteY72" fmla="*/ 565309 h 1134522"/>
                <a:gd name="connsiteX73" fmla="*/ 2076299 w 5201648"/>
                <a:gd name="connsiteY73" fmla="*/ 565309 h 1134522"/>
                <a:gd name="connsiteX74" fmla="*/ 2076299 w 5201648"/>
                <a:gd name="connsiteY74" fmla="*/ 598646 h 1134522"/>
                <a:gd name="connsiteX75" fmla="*/ 2444167 w 5201648"/>
                <a:gd name="connsiteY75" fmla="*/ 598646 h 1134522"/>
                <a:gd name="connsiteX76" fmla="*/ 2444167 w 5201648"/>
                <a:gd name="connsiteY76" fmla="*/ 625697 h 1134522"/>
                <a:gd name="connsiteX77" fmla="*/ 2501575 w 5201648"/>
                <a:gd name="connsiteY77" fmla="*/ 625697 h 1134522"/>
                <a:gd name="connsiteX78" fmla="*/ 2501575 w 5201648"/>
                <a:gd name="connsiteY78" fmla="*/ 646367 h 1134522"/>
                <a:gd name="connsiteX79" fmla="*/ 2584402 w 5201648"/>
                <a:gd name="connsiteY79" fmla="*/ 646367 h 1134522"/>
                <a:gd name="connsiteX80" fmla="*/ 2584402 w 5201648"/>
                <a:gd name="connsiteY80" fmla="*/ 664750 h 1134522"/>
                <a:gd name="connsiteX81" fmla="*/ 2663135 w 5201648"/>
                <a:gd name="connsiteY81" fmla="*/ 664750 h 1134522"/>
                <a:gd name="connsiteX82" fmla="*/ 2663135 w 5201648"/>
                <a:gd name="connsiteY82" fmla="*/ 688943 h 1134522"/>
                <a:gd name="connsiteX83" fmla="*/ 2726922 w 5201648"/>
                <a:gd name="connsiteY83" fmla="*/ 688943 h 1134522"/>
                <a:gd name="connsiteX84" fmla="*/ 2726922 w 5201648"/>
                <a:gd name="connsiteY84" fmla="*/ 711899 h 1134522"/>
                <a:gd name="connsiteX85" fmla="*/ 2735490 w 5201648"/>
                <a:gd name="connsiteY85" fmla="*/ 711899 h 1134522"/>
                <a:gd name="connsiteX86" fmla="*/ 2735490 w 5201648"/>
                <a:gd name="connsiteY86" fmla="*/ 733235 h 1134522"/>
                <a:gd name="connsiteX87" fmla="*/ 2903335 w 5201648"/>
                <a:gd name="connsiteY87" fmla="*/ 733235 h 1134522"/>
                <a:gd name="connsiteX88" fmla="*/ 2903335 w 5201648"/>
                <a:gd name="connsiteY88" fmla="*/ 752189 h 1134522"/>
                <a:gd name="connsiteX89" fmla="*/ 2980355 w 5201648"/>
                <a:gd name="connsiteY89" fmla="*/ 752189 h 1134522"/>
                <a:gd name="connsiteX90" fmla="*/ 2980355 w 5201648"/>
                <a:gd name="connsiteY90" fmla="*/ 776859 h 1134522"/>
                <a:gd name="connsiteX91" fmla="*/ 3042999 w 5201648"/>
                <a:gd name="connsiteY91" fmla="*/ 776859 h 1134522"/>
                <a:gd name="connsiteX92" fmla="*/ 3042999 w 5201648"/>
                <a:gd name="connsiteY92" fmla="*/ 805624 h 1134522"/>
                <a:gd name="connsiteX93" fmla="*/ 3071179 w 5201648"/>
                <a:gd name="connsiteY93" fmla="*/ 805624 h 1134522"/>
                <a:gd name="connsiteX94" fmla="*/ 3071179 w 5201648"/>
                <a:gd name="connsiteY94" fmla="*/ 848201 h 1134522"/>
                <a:gd name="connsiteX95" fmla="*/ 3121732 w 5201648"/>
                <a:gd name="connsiteY95" fmla="*/ 848201 h 1134522"/>
                <a:gd name="connsiteX96" fmla="*/ 3121732 w 5201648"/>
                <a:gd name="connsiteY96" fmla="*/ 905732 h 1134522"/>
                <a:gd name="connsiteX97" fmla="*/ 3674009 w 5201648"/>
                <a:gd name="connsiteY97" fmla="*/ 905732 h 1134522"/>
                <a:gd name="connsiteX98" fmla="*/ 3674009 w 5201648"/>
                <a:gd name="connsiteY98" fmla="*/ 978122 h 1134522"/>
                <a:gd name="connsiteX99" fmla="*/ 4012554 w 5201648"/>
                <a:gd name="connsiteY99" fmla="*/ 978122 h 1134522"/>
                <a:gd name="connsiteX100" fmla="*/ 4012554 w 5201648"/>
                <a:gd name="connsiteY100" fmla="*/ 1047750 h 1134522"/>
                <a:gd name="connsiteX101" fmla="*/ 4048160 w 5201648"/>
                <a:gd name="connsiteY101" fmla="*/ 1047750 h 1134522"/>
                <a:gd name="connsiteX102" fmla="*/ 4048160 w 5201648"/>
                <a:gd name="connsiteY102" fmla="*/ 1062133 h 1134522"/>
                <a:gd name="connsiteX103" fmla="*/ 4068915 w 5201648"/>
                <a:gd name="connsiteY103" fmla="*/ 1062133 h 1134522"/>
                <a:gd name="connsiteX104" fmla="*/ 4068915 w 5201648"/>
                <a:gd name="connsiteY104" fmla="*/ 1134523 h 1134522"/>
                <a:gd name="connsiteX105" fmla="*/ 5201649 w 5201648"/>
                <a:gd name="connsiteY105" fmla="*/ 1134523 h 1134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5201648" h="1134522">
                  <a:moveTo>
                    <a:pt x="0" y="0"/>
                  </a:moveTo>
                  <a:lnTo>
                    <a:pt x="20659" y="0"/>
                  </a:lnTo>
                  <a:lnTo>
                    <a:pt x="161942" y="0"/>
                  </a:lnTo>
                  <a:lnTo>
                    <a:pt x="161942" y="10382"/>
                  </a:lnTo>
                  <a:lnTo>
                    <a:pt x="183172" y="10382"/>
                  </a:lnTo>
                  <a:lnTo>
                    <a:pt x="183172" y="16192"/>
                  </a:lnTo>
                  <a:lnTo>
                    <a:pt x="302177" y="16192"/>
                  </a:lnTo>
                  <a:lnTo>
                    <a:pt x="302177" y="26479"/>
                  </a:lnTo>
                  <a:lnTo>
                    <a:pt x="317124" y="26479"/>
                  </a:lnTo>
                  <a:lnTo>
                    <a:pt x="317124" y="33433"/>
                  </a:lnTo>
                  <a:lnTo>
                    <a:pt x="330833" y="33433"/>
                  </a:lnTo>
                  <a:lnTo>
                    <a:pt x="330833" y="43148"/>
                  </a:lnTo>
                  <a:lnTo>
                    <a:pt x="457930" y="43148"/>
                  </a:lnTo>
                  <a:lnTo>
                    <a:pt x="457930" y="53531"/>
                  </a:lnTo>
                  <a:lnTo>
                    <a:pt x="471640" y="53531"/>
                  </a:lnTo>
                  <a:lnTo>
                    <a:pt x="471640" y="84582"/>
                  </a:lnTo>
                  <a:lnTo>
                    <a:pt x="486015" y="84582"/>
                  </a:lnTo>
                  <a:lnTo>
                    <a:pt x="486015" y="111633"/>
                  </a:lnTo>
                  <a:lnTo>
                    <a:pt x="501534" y="111633"/>
                  </a:lnTo>
                  <a:lnTo>
                    <a:pt x="501534" y="123063"/>
                  </a:lnTo>
                  <a:lnTo>
                    <a:pt x="586074" y="123063"/>
                  </a:lnTo>
                  <a:lnTo>
                    <a:pt x="586074" y="133445"/>
                  </a:lnTo>
                  <a:lnTo>
                    <a:pt x="642340" y="133445"/>
                  </a:lnTo>
                  <a:lnTo>
                    <a:pt x="642340" y="151829"/>
                  </a:lnTo>
                  <a:lnTo>
                    <a:pt x="741257" y="151829"/>
                  </a:lnTo>
                  <a:lnTo>
                    <a:pt x="741257" y="159925"/>
                  </a:lnTo>
                  <a:lnTo>
                    <a:pt x="832652" y="159925"/>
                  </a:lnTo>
                  <a:lnTo>
                    <a:pt x="832652" y="165640"/>
                  </a:lnTo>
                  <a:lnTo>
                    <a:pt x="923382" y="165640"/>
                  </a:lnTo>
                  <a:lnTo>
                    <a:pt x="923382" y="177165"/>
                  </a:lnTo>
                  <a:lnTo>
                    <a:pt x="945278" y="177165"/>
                  </a:lnTo>
                  <a:lnTo>
                    <a:pt x="945278" y="203644"/>
                  </a:lnTo>
                  <a:lnTo>
                    <a:pt x="959654" y="203644"/>
                  </a:lnTo>
                  <a:lnTo>
                    <a:pt x="959654" y="235839"/>
                  </a:lnTo>
                  <a:lnTo>
                    <a:pt x="983741" y="235839"/>
                  </a:lnTo>
                  <a:lnTo>
                    <a:pt x="983741" y="244983"/>
                  </a:lnTo>
                  <a:lnTo>
                    <a:pt x="995260" y="244983"/>
                  </a:lnTo>
                  <a:lnTo>
                    <a:pt x="995260" y="269748"/>
                  </a:lnTo>
                  <a:lnTo>
                    <a:pt x="1010207" y="269748"/>
                  </a:lnTo>
                  <a:lnTo>
                    <a:pt x="1010207" y="296799"/>
                  </a:lnTo>
                  <a:lnTo>
                    <a:pt x="1023441" y="296799"/>
                  </a:lnTo>
                  <a:lnTo>
                    <a:pt x="1023441" y="309372"/>
                  </a:lnTo>
                  <a:lnTo>
                    <a:pt x="1028582" y="309372"/>
                  </a:lnTo>
                  <a:lnTo>
                    <a:pt x="1028582" y="320326"/>
                  </a:lnTo>
                  <a:lnTo>
                    <a:pt x="1037245" y="320326"/>
                  </a:lnTo>
                  <a:lnTo>
                    <a:pt x="1037245" y="351949"/>
                  </a:lnTo>
                  <a:lnTo>
                    <a:pt x="1057333" y="351949"/>
                  </a:lnTo>
                  <a:lnTo>
                    <a:pt x="1057333" y="373190"/>
                  </a:lnTo>
                  <a:lnTo>
                    <a:pt x="1074565" y="373190"/>
                  </a:lnTo>
                  <a:lnTo>
                    <a:pt x="1074565" y="385858"/>
                  </a:lnTo>
                  <a:lnTo>
                    <a:pt x="1095796" y="385858"/>
                  </a:lnTo>
                  <a:lnTo>
                    <a:pt x="1095796" y="395097"/>
                  </a:lnTo>
                  <a:lnTo>
                    <a:pt x="1234317" y="395097"/>
                  </a:lnTo>
                  <a:lnTo>
                    <a:pt x="1234317" y="404241"/>
                  </a:lnTo>
                  <a:lnTo>
                    <a:pt x="1412539" y="404241"/>
                  </a:lnTo>
                  <a:lnTo>
                    <a:pt x="1412539" y="418052"/>
                  </a:lnTo>
                  <a:lnTo>
                    <a:pt x="1588951" y="418052"/>
                  </a:lnTo>
                  <a:lnTo>
                    <a:pt x="1588951" y="426149"/>
                  </a:lnTo>
                  <a:lnTo>
                    <a:pt x="1744704" y="426149"/>
                  </a:lnTo>
                  <a:lnTo>
                    <a:pt x="1744704" y="441674"/>
                  </a:lnTo>
                  <a:lnTo>
                    <a:pt x="1873991" y="441674"/>
                  </a:lnTo>
                  <a:lnTo>
                    <a:pt x="1873991" y="453771"/>
                  </a:lnTo>
                  <a:lnTo>
                    <a:pt x="2005658" y="453771"/>
                  </a:lnTo>
                  <a:lnTo>
                    <a:pt x="2005658" y="471583"/>
                  </a:lnTo>
                  <a:lnTo>
                    <a:pt x="2023461" y="471583"/>
                  </a:lnTo>
                  <a:lnTo>
                    <a:pt x="2023461" y="484823"/>
                  </a:lnTo>
                  <a:lnTo>
                    <a:pt x="2043549" y="484823"/>
                  </a:lnTo>
                  <a:lnTo>
                    <a:pt x="2043549" y="511207"/>
                  </a:lnTo>
                  <a:lnTo>
                    <a:pt x="2048119" y="511207"/>
                  </a:lnTo>
                  <a:lnTo>
                    <a:pt x="2048119" y="539401"/>
                  </a:lnTo>
                  <a:lnTo>
                    <a:pt x="2048119" y="548640"/>
                  </a:lnTo>
                  <a:lnTo>
                    <a:pt x="2062495" y="548640"/>
                  </a:lnTo>
                  <a:lnTo>
                    <a:pt x="2062495" y="565309"/>
                  </a:lnTo>
                  <a:lnTo>
                    <a:pt x="2076299" y="565309"/>
                  </a:lnTo>
                  <a:lnTo>
                    <a:pt x="2076299" y="598646"/>
                  </a:lnTo>
                  <a:lnTo>
                    <a:pt x="2444167" y="598646"/>
                  </a:lnTo>
                  <a:lnTo>
                    <a:pt x="2444167" y="625697"/>
                  </a:lnTo>
                  <a:lnTo>
                    <a:pt x="2501575" y="625697"/>
                  </a:lnTo>
                  <a:lnTo>
                    <a:pt x="2501575" y="646367"/>
                  </a:lnTo>
                  <a:lnTo>
                    <a:pt x="2584402" y="646367"/>
                  </a:lnTo>
                  <a:lnTo>
                    <a:pt x="2584402" y="664750"/>
                  </a:lnTo>
                  <a:lnTo>
                    <a:pt x="2663135" y="664750"/>
                  </a:lnTo>
                  <a:lnTo>
                    <a:pt x="2663135" y="688943"/>
                  </a:lnTo>
                  <a:lnTo>
                    <a:pt x="2726922" y="688943"/>
                  </a:lnTo>
                  <a:lnTo>
                    <a:pt x="2726922" y="711899"/>
                  </a:lnTo>
                  <a:lnTo>
                    <a:pt x="2735490" y="711899"/>
                  </a:lnTo>
                  <a:lnTo>
                    <a:pt x="2735490" y="733235"/>
                  </a:lnTo>
                  <a:lnTo>
                    <a:pt x="2903335" y="733235"/>
                  </a:lnTo>
                  <a:lnTo>
                    <a:pt x="2903335" y="752189"/>
                  </a:lnTo>
                  <a:lnTo>
                    <a:pt x="2980355" y="752189"/>
                  </a:lnTo>
                  <a:lnTo>
                    <a:pt x="2980355" y="776859"/>
                  </a:lnTo>
                  <a:lnTo>
                    <a:pt x="3042999" y="776859"/>
                  </a:lnTo>
                  <a:lnTo>
                    <a:pt x="3042999" y="805624"/>
                  </a:lnTo>
                  <a:lnTo>
                    <a:pt x="3071179" y="805624"/>
                  </a:lnTo>
                  <a:lnTo>
                    <a:pt x="3071179" y="848201"/>
                  </a:lnTo>
                  <a:lnTo>
                    <a:pt x="3121732" y="848201"/>
                  </a:lnTo>
                  <a:lnTo>
                    <a:pt x="3121732" y="905732"/>
                  </a:lnTo>
                  <a:lnTo>
                    <a:pt x="3674009" y="905732"/>
                  </a:lnTo>
                  <a:lnTo>
                    <a:pt x="3674009" y="978122"/>
                  </a:lnTo>
                  <a:lnTo>
                    <a:pt x="4012554" y="978122"/>
                  </a:lnTo>
                  <a:lnTo>
                    <a:pt x="4012554" y="1047750"/>
                  </a:lnTo>
                  <a:lnTo>
                    <a:pt x="4048160" y="1047750"/>
                  </a:lnTo>
                  <a:lnTo>
                    <a:pt x="4048160" y="1062133"/>
                  </a:lnTo>
                  <a:lnTo>
                    <a:pt x="4068915" y="1062133"/>
                  </a:lnTo>
                  <a:lnTo>
                    <a:pt x="4068915" y="1134523"/>
                  </a:lnTo>
                  <a:lnTo>
                    <a:pt x="5201649" y="1134523"/>
                  </a:lnTo>
                </a:path>
              </a:pathLst>
            </a:custGeom>
            <a:noFill/>
            <a:ln w="28575"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grpSp>
          <p:nvGrpSpPr>
            <p:cNvPr id="9" name="Group 8">
              <a:extLst>
                <a:ext uri="{FF2B5EF4-FFF2-40B4-BE49-F238E27FC236}">
                  <a16:creationId xmlns:a16="http://schemas.microsoft.com/office/drawing/2014/main" id="{41B46DE2-238F-7D92-F0DE-5DAE02CC304C}"/>
                </a:ext>
              </a:extLst>
            </p:cNvPr>
            <p:cNvGrpSpPr/>
            <p:nvPr/>
          </p:nvGrpSpPr>
          <p:grpSpPr>
            <a:xfrm>
              <a:off x="2461419" y="1716359"/>
              <a:ext cx="7476641" cy="1681598"/>
              <a:chOff x="2461419" y="1716359"/>
              <a:chExt cx="7476641" cy="1681598"/>
            </a:xfrm>
          </p:grpSpPr>
          <p:sp>
            <p:nvSpPr>
              <p:cNvPr id="1290" name="Freeform 1289">
                <a:extLst>
                  <a:ext uri="{FF2B5EF4-FFF2-40B4-BE49-F238E27FC236}">
                    <a16:creationId xmlns:a16="http://schemas.microsoft.com/office/drawing/2014/main" id="{82060007-DEB3-D5BF-FBEB-56628CC55E25}"/>
                  </a:ext>
                </a:extLst>
              </p:cNvPr>
              <p:cNvSpPr/>
              <p:nvPr/>
            </p:nvSpPr>
            <p:spPr>
              <a:xfrm>
                <a:off x="2461419" y="1716359"/>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91" name="Freeform 1290">
                <a:extLst>
                  <a:ext uri="{FF2B5EF4-FFF2-40B4-BE49-F238E27FC236}">
                    <a16:creationId xmlns:a16="http://schemas.microsoft.com/office/drawing/2014/main" id="{C502C34E-EBEA-C280-9688-5095A2597D56}"/>
                  </a:ext>
                </a:extLst>
              </p:cNvPr>
              <p:cNvSpPr/>
              <p:nvPr/>
            </p:nvSpPr>
            <p:spPr>
              <a:xfrm>
                <a:off x="3133598" y="1831494"/>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92" name="Freeform 1291">
                <a:extLst>
                  <a:ext uri="{FF2B5EF4-FFF2-40B4-BE49-F238E27FC236}">
                    <a16:creationId xmlns:a16="http://schemas.microsoft.com/office/drawing/2014/main" id="{9FF46D80-0728-C13C-FEE1-E8B1EEB92EDC}"/>
                  </a:ext>
                </a:extLst>
              </p:cNvPr>
              <p:cNvSpPr/>
              <p:nvPr/>
            </p:nvSpPr>
            <p:spPr>
              <a:xfrm>
                <a:off x="3157317" y="1871771"/>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93" name="Freeform 1292">
                <a:extLst>
                  <a:ext uri="{FF2B5EF4-FFF2-40B4-BE49-F238E27FC236}">
                    <a16:creationId xmlns:a16="http://schemas.microsoft.com/office/drawing/2014/main" id="{F01D510F-A314-4EB3-3649-ECF0ADDA3AC3}"/>
                  </a:ext>
                </a:extLst>
              </p:cNvPr>
              <p:cNvSpPr/>
              <p:nvPr/>
            </p:nvSpPr>
            <p:spPr>
              <a:xfrm>
                <a:off x="3732309" y="1954766"/>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94" name="Freeform 1293">
                <a:extLst>
                  <a:ext uri="{FF2B5EF4-FFF2-40B4-BE49-F238E27FC236}">
                    <a16:creationId xmlns:a16="http://schemas.microsoft.com/office/drawing/2014/main" id="{C26ECEA6-E50C-8655-20D9-B21C3E837A3C}"/>
                  </a:ext>
                </a:extLst>
              </p:cNvPr>
              <p:cNvSpPr/>
              <p:nvPr/>
            </p:nvSpPr>
            <p:spPr>
              <a:xfrm>
                <a:off x="3810113" y="1998569"/>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95" name="Freeform 1294">
                <a:extLst>
                  <a:ext uri="{FF2B5EF4-FFF2-40B4-BE49-F238E27FC236}">
                    <a16:creationId xmlns:a16="http://schemas.microsoft.com/office/drawing/2014/main" id="{3377D781-35F7-881C-3FCF-1DAF515FC57C}"/>
                  </a:ext>
                </a:extLst>
              </p:cNvPr>
              <p:cNvSpPr/>
              <p:nvPr/>
            </p:nvSpPr>
            <p:spPr>
              <a:xfrm>
                <a:off x="3822989" y="1998569"/>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96" name="Freeform 1295">
                <a:extLst>
                  <a:ext uri="{FF2B5EF4-FFF2-40B4-BE49-F238E27FC236}">
                    <a16:creationId xmlns:a16="http://schemas.microsoft.com/office/drawing/2014/main" id="{41739496-650C-E246-8B12-2F9EE1B314F5}"/>
                  </a:ext>
                </a:extLst>
              </p:cNvPr>
              <p:cNvSpPr/>
              <p:nvPr/>
            </p:nvSpPr>
            <p:spPr>
              <a:xfrm>
                <a:off x="3843593" y="2045490"/>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97" name="Freeform 1296">
                <a:extLst>
                  <a:ext uri="{FF2B5EF4-FFF2-40B4-BE49-F238E27FC236}">
                    <a16:creationId xmlns:a16="http://schemas.microsoft.com/office/drawing/2014/main" id="{C69B3E99-AE0D-1A61-3298-43121C1BB11C}"/>
                  </a:ext>
                </a:extLst>
              </p:cNvPr>
              <p:cNvSpPr/>
              <p:nvPr/>
            </p:nvSpPr>
            <p:spPr>
              <a:xfrm>
                <a:off x="3859587" y="2059053"/>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98" name="Freeform 1297">
                <a:extLst>
                  <a:ext uri="{FF2B5EF4-FFF2-40B4-BE49-F238E27FC236}">
                    <a16:creationId xmlns:a16="http://schemas.microsoft.com/office/drawing/2014/main" id="{2FA0FA6C-ED47-BC7D-639E-92EAC4BEAFFC}"/>
                  </a:ext>
                </a:extLst>
              </p:cNvPr>
              <p:cNvSpPr/>
              <p:nvPr/>
            </p:nvSpPr>
            <p:spPr>
              <a:xfrm>
                <a:off x="3875041" y="2075190"/>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99" name="Freeform 1298">
                <a:extLst>
                  <a:ext uri="{FF2B5EF4-FFF2-40B4-BE49-F238E27FC236}">
                    <a16:creationId xmlns:a16="http://schemas.microsoft.com/office/drawing/2014/main" id="{9BAB9332-120D-0169-9263-1309F8E68E82}"/>
                  </a:ext>
                </a:extLst>
              </p:cNvPr>
              <p:cNvSpPr/>
              <p:nvPr/>
            </p:nvSpPr>
            <p:spPr>
              <a:xfrm>
                <a:off x="3890493" y="2097702"/>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00" name="Freeform 1299">
                <a:extLst>
                  <a:ext uri="{FF2B5EF4-FFF2-40B4-BE49-F238E27FC236}">
                    <a16:creationId xmlns:a16="http://schemas.microsoft.com/office/drawing/2014/main" id="{939A3289-D221-ECF2-57D3-1909AF237A99}"/>
                  </a:ext>
                </a:extLst>
              </p:cNvPr>
              <p:cNvSpPr/>
              <p:nvPr/>
            </p:nvSpPr>
            <p:spPr>
              <a:xfrm>
                <a:off x="3896999" y="2108009"/>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01" name="Freeform 1300">
                <a:extLst>
                  <a:ext uri="{FF2B5EF4-FFF2-40B4-BE49-F238E27FC236}">
                    <a16:creationId xmlns:a16="http://schemas.microsoft.com/office/drawing/2014/main" id="{99EEC9B4-CB0E-C05C-B24A-0EEF42F54EBE}"/>
                  </a:ext>
                </a:extLst>
              </p:cNvPr>
              <p:cNvSpPr/>
              <p:nvPr/>
            </p:nvSpPr>
            <p:spPr>
              <a:xfrm>
                <a:off x="3909198" y="2131740"/>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02" name="Freeform 1301">
                <a:extLst>
                  <a:ext uri="{FF2B5EF4-FFF2-40B4-BE49-F238E27FC236}">
                    <a16:creationId xmlns:a16="http://schemas.microsoft.com/office/drawing/2014/main" id="{CE178F8B-6337-ABAC-573F-2B3B9A56AC1B}"/>
                  </a:ext>
                </a:extLst>
              </p:cNvPr>
              <p:cNvSpPr/>
              <p:nvPr/>
            </p:nvSpPr>
            <p:spPr>
              <a:xfrm>
                <a:off x="3929801" y="2184495"/>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03" name="Freeform 1302">
                <a:extLst>
                  <a:ext uri="{FF2B5EF4-FFF2-40B4-BE49-F238E27FC236}">
                    <a16:creationId xmlns:a16="http://schemas.microsoft.com/office/drawing/2014/main" id="{DA7336F5-A068-2ED5-1BD0-E14D7D97D541}"/>
                  </a:ext>
                </a:extLst>
              </p:cNvPr>
              <p:cNvSpPr/>
              <p:nvPr/>
            </p:nvSpPr>
            <p:spPr>
              <a:xfrm>
                <a:off x="3938069" y="2210260"/>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04" name="Freeform 1303">
                <a:extLst>
                  <a:ext uri="{FF2B5EF4-FFF2-40B4-BE49-F238E27FC236}">
                    <a16:creationId xmlns:a16="http://schemas.microsoft.com/office/drawing/2014/main" id="{5308383A-A440-DFBE-9F64-6FB353DC61E8}"/>
                  </a:ext>
                </a:extLst>
              </p:cNvPr>
              <p:cNvSpPr/>
              <p:nvPr/>
            </p:nvSpPr>
            <p:spPr>
              <a:xfrm>
                <a:off x="3960028" y="2237925"/>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05" name="Freeform 1304">
                <a:extLst>
                  <a:ext uri="{FF2B5EF4-FFF2-40B4-BE49-F238E27FC236}">
                    <a16:creationId xmlns:a16="http://schemas.microsoft.com/office/drawing/2014/main" id="{FB88545B-EA1B-6C2D-1E09-EE2DDCF865FD}"/>
                  </a:ext>
                </a:extLst>
              </p:cNvPr>
              <p:cNvSpPr/>
              <p:nvPr/>
            </p:nvSpPr>
            <p:spPr>
              <a:xfrm>
                <a:off x="3977377" y="2253386"/>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06" name="Freeform 1305">
                <a:extLst>
                  <a:ext uri="{FF2B5EF4-FFF2-40B4-BE49-F238E27FC236}">
                    <a16:creationId xmlns:a16="http://schemas.microsoft.com/office/drawing/2014/main" id="{CCB5CE1C-2C9E-9223-E6C0-758D5EBBCA9B}"/>
                  </a:ext>
                </a:extLst>
              </p:cNvPr>
              <p:cNvSpPr/>
              <p:nvPr/>
            </p:nvSpPr>
            <p:spPr>
              <a:xfrm>
                <a:off x="4001776" y="2274947"/>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07" name="Freeform 1306">
                <a:extLst>
                  <a:ext uri="{FF2B5EF4-FFF2-40B4-BE49-F238E27FC236}">
                    <a16:creationId xmlns:a16="http://schemas.microsoft.com/office/drawing/2014/main" id="{6FFD11BE-3F69-D169-160D-738256B973B3}"/>
                  </a:ext>
                </a:extLst>
              </p:cNvPr>
              <p:cNvSpPr/>
              <p:nvPr/>
            </p:nvSpPr>
            <p:spPr>
              <a:xfrm>
                <a:off x="4011401" y="2274947"/>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08" name="Freeform 1307">
                <a:extLst>
                  <a:ext uri="{FF2B5EF4-FFF2-40B4-BE49-F238E27FC236}">
                    <a16:creationId xmlns:a16="http://schemas.microsoft.com/office/drawing/2014/main" id="{DEE89969-AEC2-B8F6-48E2-40737C3297A5}"/>
                  </a:ext>
                </a:extLst>
              </p:cNvPr>
              <p:cNvSpPr/>
              <p:nvPr/>
            </p:nvSpPr>
            <p:spPr>
              <a:xfrm>
                <a:off x="4021024" y="2274947"/>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09" name="Freeform 1308">
                <a:extLst>
                  <a:ext uri="{FF2B5EF4-FFF2-40B4-BE49-F238E27FC236}">
                    <a16:creationId xmlns:a16="http://schemas.microsoft.com/office/drawing/2014/main" id="{AD8C6221-5792-F053-3B37-FA2387A83D84}"/>
                  </a:ext>
                </a:extLst>
              </p:cNvPr>
              <p:cNvSpPr/>
              <p:nvPr/>
            </p:nvSpPr>
            <p:spPr>
              <a:xfrm>
                <a:off x="4030784" y="2274947"/>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10" name="Freeform 1309">
                <a:extLst>
                  <a:ext uri="{FF2B5EF4-FFF2-40B4-BE49-F238E27FC236}">
                    <a16:creationId xmlns:a16="http://schemas.microsoft.com/office/drawing/2014/main" id="{772C2E6E-1A4E-F18D-B1A7-8B93BB9B6E94}"/>
                  </a:ext>
                </a:extLst>
              </p:cNvPr>
              <p:cNvSpPr/>
              <p:nvPr/>
            </p:nvSpPr>
            <p:spPr>
              <a:xfrm>
                <a:off x="4185714" y="2274947"/>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11" name="Freeform 1310">
                <a:extLst>
                  <a:ext uri="{FF2B5EF4-FFF2-40B4-BE49-F238E27FC236}">
                    <a16:creationId xmlns:a16="http://schemas.microsoft.com/office/drawing/2014/main" id="{8BBECDFA-B14A-1F6E-2634-FB82EB2BA12C}"/>
                  </a:ext>
                </a:extLst>
              </p:cNvPr>
              <p:cNvSpPr/>
              <p:nvPr/>
            </p:nvSpPr>
            <p:spPr>
              <a:xfrm>
                <a:off x="4264874" y="2292306"/>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12" name="Freeform 1311">
                <a:extLst>
                  <a:ext uri="{FF2B5EF4-FFF2-40B4-BE49-F238E27FC236}">
                    <a16:creationId xmlns:a16="http://schemas.microsoft.com/office/drawing/2014/main" id="{DF878834-7357-AEBA-BEE1-0BA3A91BDE7F}"/>
                  </a:ext>
                </a:extLst>
              </p:cNvPr>
              <p:cNvSpPr/>
              <p:nvPr/>
            </p:nvSpPr>
            <p:spPr>
              <a:xfrm>
                <a:off x="5124785" y="2356452"/>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13" name="Freeform 1312">
                <a:extLst>
                  <a:ext uri="{FF2B5EF4-FFF2-40B4-BE49-F238E27FC236}">
                    <a16:creationId xmlns:a16="http://schemas.microsoft.com/office/drawing/2014/main" id="{1FF59093-A98C-60B5-20C8-BBC52F8174B7}"/>
                  </a:ext>
                </a:extLst>
              </p:cNvPr>
              <p:cNvSpPr/>
              <p:nvPr/>
            </p:nvSpPr>
            <p:spPr>
              <a:xfrm>
                <a:off x="5140237" y="2356452"/>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14" name="Freeform 1313">
                <a:extLst>
                  <a:ext uri="{FF2B5EF4-FFF2-40B4-BE49-F238E27FC236}">
                    <a16:creationId xmlns:a16="http://schemas.microsoft.com/office/drawing/2014/main" id="{A093A8F8-1D6E-7433-32A0-FFF139225195}"/>
                  </a:ext>
                </a:extLst>
              </p:cNvPr>
              <p:cNvSpPr/>
              <p:nvPr/>
            </p:nvSpPr>
            <p:spPr>
              <a:xfrm>
                <a:off x="5155689" y="2356452"/>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15" name="Freeform 1314">
                <a:extLst>
                  <a:ext uri="{FF2B5EF4-FFF2-40B4-BE49-F238E27FC236}">
                    <a16:creationId xmlns:a16="http://schemas.microsoft.com/office/drawing/2014/main" id="{9AED8BAB-535C-798B-F99A-7501A86C198D}"/>
                  </a:ext>
                </a:extLst>
              </p:cNvPr>
              <p:cNvSpPr/>
              <p:nvPr/>
            </p:nvSpPr>
            <p:spPr>
              <a:xfrm>
                <a:off x="5171141" y="2356452"/>
                <a:ext cx="72382" cy="69975"/>
              </a:xfrm>
              <a:custGeom>
                <a:avLst/>
                <a:gdLst>
                  <a:gd name="connsiteX0" fmla="*/ 50839 w 50839"/>
                  <a:gd name="connsiteY0" fmla="*/ 23813 h 49148"/>
                  <a:gd name="connsiteX1" fmla="*/ 50839 w 50839"/>
                  <a:gd name="connsiteY1" fmla="*/ 23813 h 49148"/>
                  <a:gd name="connsiteX2" fmla="*/ 26181 w 50839"/>
                  <a:gd name="connsiteY2" fmla="*/ 49149 h 49148"/>
                  <a:gd name="connsiteX3" fmla="*/ 0 w 50839"/>
                  <a:gd name="connsiteY3" fmla="*/ 23813 h 49148"/>
                  <a:gd name="connsiteX4" fmla="*/ 26181 w 50839"/>
                  <a:gd name="connsiteY4" fmla="*/ 0 h 49148"/>
                  <a:gd name="connsiteX5" fmla="*/ 50839 w 50839"/>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9"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16" name="Freeform 1315">
                <a:extLst>
                  <a:ext uri="{FF2B5EF4-FFF2-40B4-BE49-F238E27FC236}">
                    <a16:creationId xmlns:a16="http://schemas.microsoft.com/office/drawing/2014/main" id="{01FDFDCB-744C-1634-F266-5FABB561E56B}"/>
                  </a:ext>
                </a:extLst>
              </p:cNvPr>
              <p:cNvSpPr/>
              <p:nvPr/>
            </p:nvSpPr>
            <p:spPr>
              <a:xfrm>
                <a:off x="5191067" y="2356452"/>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17" name="Freeform 1316">
                <a:extLst>
                  <a:ext uri="{FF2B5EF4-FFF2-40B4-BE49-F238E27FC236}">
                    <a16:creationId xmlns:a16="http://schemas.microsoft.com/office/drawing/2014/main" id="{77E5BDCB-2D64-C84F-9795-9511292D10BA}"/>
                  </a:ext>
                </a:extLst>
              </p:cNvPr>
              <p:cNvSpPr/>
              <p:nvPr/>
            </p:nvSpPr>
            <p:spPr>
              <a:xfrm>
                <a:off x="5254774" y="2356452"/>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18" name="Freeform 1317">
                <a:extLst>
                  <a:ext uri="{FF2B5EF4-FFF2-40B4-BE49-F238E27FC236}">
                    <a16:creationId xmlns:a16="http://schemas.microsoft.com/office/drawing/2014/main" id="{491D5113-2BD8-5992-8A6F-6507226B339F}"/>
                  </a:ext>
                </a:extLst>
              </p:cNvPr>
              <p:cNvSpPr/>
              <p:nvPr/>
            </p:nvSpPr>
            <p:spPr>
              <a:xfrm>
                <a:off x="5276055" y="2356452"/>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19" name="Freeform 1318">
                <a:extLst>
                  <a:ext uri="{FF2B5EF4-FFF2-40B4-BE49-F238E27FC236}">
                    <a16:creationId xmlns:a16="http://schemas.microsoft.com/office/drawing/2014/main" id="{40489832-199E-ACB3-5323-9ED7A4A4212B}"/>
                  </a:ext>
                </a:extLst>
              </p:cNvPr>
              <p:cNvSpPr/>
              <p:nvPr/>
            </p:nvSpPr>
            <p:spPr>
              <a:xfrm>
                <a:off x="5290151" y="2356452"/>
                <a:ext cx="72382" cy="69975"/>
              </a:xfrm>
              <a:custGeom>
                <a:avLst/>
                <a:gdLst>
                  <a:gd name="connsiteX0" fmla="*/ 50839 w 50839"/>
                  <a:gd name="connsiteY0" fmla="*/ 23813 h 49148"/>
                  <a:gd name="connsiteX1" fmla="*/ 50839 w 50839"/>
                  <a:gd name="connsiteY1" fmla="*/ 23813 h 49148"/>
                  <a:gd name="connsiteX2" fmla="*/ 26181 w 50839"/>
                  <a:gd name="connsiteY2" fmla="*/ 49149 h 49148"/>
                  <a:gd name="connsiteX3" fmla="*/ 0 w 50839"/>
                  <a:gd name="connsiteY3" fmla="*/ 23813 h 49148"/>
                  <a:gd name="connsiteX4" fmla="*/ 26181 w 50839"/>
                  <a:gd name="connsiteY4" fmla="*/ 0 h 49148"/>
                  <a:gd name="connsiteX5" fmla="*/ 50839 w 50839"/>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9"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20" name="Freeform 1319">
                <a:extLst>
                  <a:ext uri="{FF2B5EF4-FFF2-40B4-BE49-F238E27FC236}">
                    <a16:creationId xmlns:a16="http://schemas.microsoft.com/office/drawing/2014/main" id="{34F316DA-0D69-B849-76EE-DAF81CFC09AF}"/>
                  </a:ext>
                </a:extLst>
              </p:cNvPr>
              <p:cNvSpPr/>
              <p:nvPr/>
            </p:nvSpPr>
            <p:spPr>
              <a:xfrm>
                <a:off x="5304248" y="2356452"/>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21" name="Freeform 1320">
                <a:extLst>
                  <a:ext uri="{FF2B5EF4-FFF2-40B4-BE49-F238E27FC236}">
                    <a16:creationId xmlns:a16="http://schemas.microsoft.com/office/drawing/2014/main" id="{6DB319F0-738C-984E-6030-248D5E10763D}"/>
                  </a:ext>
                </a:extLst>
              </p:cNvPr>
              <p:cNvSpPr/>
              <p:nvPr/>
            </p:nvSpPr>
            <p:spPr>
              <a:xfrm>
                <a:off x="5318481" y="2356452"/>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22" name="Freeform 1321">
                <a:extLst>
                  <a:ext uri="{FF2B5EF4-FFF2-40B4-BE49-F238E27FC236}">
                    <a16:creationId xmlns:a16="http://schemas.microsoft.com/office/drawing/2014/main" id="{351CA4A2-439A-E331-4521-9118C1B01924}"/>
                  </a:ext>
                </a:extLst>
              </p:cNvPr>
              <p:cNvSpPr/>
              <p:nvPr/>
            </p:nvSpPr>
            <p:spPr>
              <a:xfrm>
                <a:off x="5336915" y="2390897"/>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23" name="Freeform 1322">
                <a:extLst>
                  <a:ext uri="{FF2B5EF4-FFF2-40B4-BE49-F238E27FC236}">
                    <a16:creationId xmlns:a16="http://schemas.microsoft.com/office/drawing/2014/main" id="{9098E800-2144-EB1E-DD38-F991629DF013}"/>
                  </a:ext>
                </a:extLst>
              </p:cNvPr>
              <p:cNvSpPr/>
              <p:nvPr/>
            </p:nvSpPr>
            <p:spPr>
              <a:xfrm>
                <a:off x="5354401" y="2400118"/>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24" name="Freeform 1323">
                <a:extLst>
                  <a:ext uri="{FF2B5EF4-FFF2-40B4-BE49-F238E27FC236}">
                    <a16:creationId xmlns:a16="http://schemas.microsoft.com/office/drawing/2014/main" id="{F4CD313C-7C34-B020-FFF0-5B40D508DFF9}"/>
                  </a:ext>
                </a:extLst>
              </p:cNvPr>
              <p:cNvSpPr/>
              <p:nvPr/>
            </p:nvSpPr>
            <p:spPr>
              <a:xfrm>
                <a:off x="5363619" y="2402831"/>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25" name="Freeform 1324">
                <a:extLst>
                  <a:ext uri="{FF2B5EF4-FFF2-40B4-BE49-F238E27FC236}">
                    <a16:creationId xmlns:a16="http://schemas.microsoft.com/office/drawing/2014/main" id="{13C4F407-D575-31CD-5B24-A6E96F4CD34A}"/>
                  </a:ext>
                </a:extLst>
              </p:cNvPr>
              <p:cNvSpPr/>
              <p:nvPr/>
            </p:nvSpPr>
            <p:spPr>
              <a:xfrm>
                <a:off x="5377443" y="2413952"/>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26" name="Freeform 1325">
                <a:extLst>
                  <a:ext uri="{FF2B5EF4-FFF2-40B4-BE49-F238E27FC236}">
                    <a16:creationId xmlns:a16="http://schemas.microsoft.com/office/drawing/2014/main" id="{68063035-FDC6-CF22-E80C-ECAF13CC4ABC}"/>
                  </a:ext>
                </a:extLst>
              </p:cNvPr>
              <p:cNvSpPr/>
              <p:nvPr/>
            </p:nvSpPr>
            <p:spPr>
              <a:xfrm>
                <a:off x="5376495" y="2457348"/>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27" name="Freeform 1326">
                <a:extLst>
                  <a:ext uri="{FF2B5EF4-FFF2-40B4-BE49-F238E27FC236}">
                    <a16:creationId xmlns:a16="http://schemas.microsoft.com/office/drawing/2014/main" id="{0E8A290C-4FE3-BAB4-F6D3-10B6EA3B9BDB}"/>
                  </a:ext>
                </a:extLst>
              </p:cNvPr>
              <p:cNvSpPr/>
              <p:nvPr/>
            </p:nvSpPr>
            <p:spPr>
              <a:xfrm>
                <a:off x="5378393" y="2487860"/>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28" name="Freeform 1327">
                <a:extLst>
                  <a:ext uri="{FF2B5EF4-FFF2-40B4-BE49-F238E27FC236}">
                    <a16:creationId xmlns:a16="http://schemas.microsoft.com/office/drawing/2014/main" id="{CB7E89ED-A326-AE9A-2638-0AD4207A667E}"/>
                  </a:ext>
                </a:extLst>
              </p:cNvPr>
              <p:cNvSpPr/>
              <p:nvPr/>
            </p:nvSpPr>
            <p:spPr>
              <a:xfrm>
                <a:off x="5413499" y="2566380"/>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29" name="Freeform 1328">
                <a:extLst>
                  <a:ext uri="{FF2B5EF4-FFF2-40B4-BE49-F238E27FC236}">
                    <a16:creationId xmlns:a16="http://schemas.microsoft.com/office/drawing/2014/main" id="{C619E229-98A6-7DDA-FF2A-D3978D106EF4}"/>
                  </a:ext>
                </a:extLst>
              </p:cNvPr>
              <p:cNvSpPr/>
              <p:nvPr/>
            </p:nvSpPr>
            <p:spPr>
              <a:xfrm>
                <a:off x="5424614" y="2566380"/>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30" name="Freeform 1329">
                <a:extLst>
                  <a:ext uri="{FF2B5EF4-FFF2-40B4-BE49-F238E27FC236}">
                    <a16:creationId xmlns:a16="http://schemas.microsoft.com/office/drawing/2014/main" id="{EE4A1974-E439-A62F-0A23-F2D03BDF6845}"/>
                  </a:ext>
                </a:extLst>
              </p:cNvPr>
              <p:cNvSpPr/>
              <p:nvPr/>
            </p:nvSpPr>
            <p:spPr>
              <a:xfrm>
                <a:off x="5469751" y="2566380"/>
                <a:ext cx="72382" cy="69975"/>
              </a:xfrm>
              <a:custGeom>
                <a:avLst/>
                <a:gdLst>
                  <a:gd name="connsiteX0" fmla="*/ 50839 w 50839"/>
                  <a:gd name="connsiteY0" fmla="*/ 23813 h 49148"/>
                  <a:gd name="connsiteX1" fmla="*/ 50839 w 50839"/>
                  <a:gd name="connsiteY1" fmla="*/ 23813 h 49148"/>
                  <a:gd name="connsiteX2" fmla="*/ 26181 w 50839"/>
                  <a:gd name="connsiteY2" fmla="*/ 49149 h 49148"/>
                  <a:gd name="connsiteX3" fmla="*/ 0 w 50839"/>
                  <a:gd name="connsiteY3" fmla="*/ 23813 h 49148"/>
                  <a:gd name="connsiteX4" fmla="*/ 26181 w 50839"/>
                  <a:gd name="connsiteY4" fmla="*/ 0 h 49148"/>
                  <a:gd name="connsiteX5" fmla="*/ 50839 w 50839"/>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9"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31" name="Freeform 1330">
                <a:extLst>
                  <a:ext uri="{FF2B5EF4-FFF2-40B4-BE49-F238E27FC236}">
                    <a16:creationId xmlns:a16="http://schemas.microsoft.com/office/drawing/2014/main" id="{9EB555EC-18B5-D6F7-21E1-94499B5EDD31}"/>
                  </a:ext>
                </a:extLst>
              </p:cNvPr>
              <p:cNvSpPr/>
              <p:nvPr/>
            </p:nvSpPr>
            <p:spPr>
              <a:xfrm>
                <a:off x="5480867" y="2566380"/>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32" name="Freeform 1331">
                <a:extLst>
                  <a:ext uri="{FF2B5EF4-FFF2-40B4-BE49-F238E27FC236}">
                    <a16:creationId xmlns:a16="http://schemas.microsoft.com/office/drawing/2014/main" id="{214E7D3B-7E60-AE3A-1FA5-D8D146014985}"/>
                  </a:ext>
                </a:extLst>
              </p:cNvPr>
              <p:cNvSpPr/>
              <p:nvPr/>
            </p:nvSpPr>
            <p:spPr>
              <a:xfrm>
                <a:off x="5569514" y="2566380"/>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33" name="Freeform 1332">
                <a:extLst>
                  <a:ext uri="{FF2B5EF4-FFF2-40B4-BE49-F238E27FC236}">
                    <a16:creationId xmlns:a16="http://schemas.microsoft.com/office/drawing/2014/main" id="{C7A83E11-FF24-2F58-B262-397602B0A0DE}"/>
                  </a:ext>
                </a:extLst>
              </p:cNvPr>
              <p:cNvSpPr/>
              <p:nvPr/>
            </p:nvSpPr>
            <p:spPr>
              <a:xfrm>
                <a:off x="5580629" y="2566380"/>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34" name="Freeform 1333">
                <a:extLst>
                  <a:ext uri="{FF2B5EF4-FFF2-40B4-BE49-F238E27FC236}">
                    <a16:creationId xmlns:a16="http://schemas.microsoft.com/office/drawing/2014/main" id="{6E3D1F0D-D421-BC07-AD5E-B5B8EED99D92}"/>
                  </a:ext>
                </a:extLst>
              </p:cNvPr>
              <p:cNvSpPr/>
              <p:nvPr/>
            </p:nvSpPr>
            <p:spPr>
              <a:xfrm>
                <a:off x="5708043" y="2566380"/>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35" name="Freeform 1334">
                <a:extLst>
                  <a:ext uri="{FF2B5EF4-FFF2-40B4-BE49-F238E27FC236}">
                    <a16:creationId xmlns:a16="http://schemas.microsoft.com/office/drawing/2014/main" id="{6D876F4D-A898-B561-6744-D1051C89F679}"/>
                  </a:ext>
                </a:extLst>
              </p:cNvPr>
              <p:cNvSpPr/>
              <p:nvPr/>
            </p:nvSpPr>
            <p:spPr>
              <a:xfrm>
                <a:off x="5937796" y="2600555"/>
                <a:ext cx="72382" cy="69976"/>
              </a:xfrm>
              <a:custGeom>
                <a:avLst/>
                <a:gdLst>
                  <a:gd name="connsiteX0" fmla="*/ 50839 w 50839"/>
                  <a:gd name="connsiteY0" fmla="*/ 23813 h 49149"/>
                  <a:gd name="connsiteX1" fmla="*/ 50839 w 50839"/>
                  <a:gd name="connsiteY1" fmla="*/ 23813 h 49149"/>
                  <a:gd name="connsiteX2" fmla="*/ 26181 w 50839"/>
                  <a:gd name="connsiteY2" fmla="*/ 49149 h 49149"/>
                  <a:gd name="connsiteX3" fmla="*/ 0 w 50839"/>
                  <a:gd name="connsiteY3" fmla="*/ 23813 h 49149"/>
                  <a:gd name="connsiteX4" fmla="*/ 26181 w 50839"/>
                  <a:gd name="connsiteY4" fmla="*/ 0 h 49149"/>
                  <a:gd name="connsiteX5" fmla="*/ 50839 w 50839"/>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9"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36" name="Freeform 1335">
                <a:extLst>
                  <a:ext uri="{FF2B5EF4-FFF2-40B4-BE49-F238E27FC236}">
                    <a16:creationId xmlns:a16="http://schemas.microsoft.com/office/drawing/2014/main" id="{4B054453-304B-C509-3101-3D84232058A2}"/>
                  </a:ext>
                </a:extLst>
              </p:cNvPr>
              <p:cNvSpPr/>
              <p:nvPr/>
            </p:nvSpPr>
            <p:spPr>
              <a:xfrm>
                <a:off x="6306213" y="2691957"/>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37" name="Freeform 1336">
                <a:extLst>
                  <a:ext uri="{FF2B5EF4-FFF2-40B4-BE49-F238E27FC236}">
                    <a16:creationId xmlns:a16="http://schemas.microsoft.com/office/drawing/2014/main" id="{D17DBDEA-4958-4477-0C17-39965FE5B7BE}"/>
                  </a:ext>
                </a:extLst>
              </p:cNvPr>
              <p:cNvSpPr/>
              <p:nvPr/>
            </p:nvSpPr>
            <p:spPr>
              <a:xfrm>
                <a:off x="6510210" y="2758543"/>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38" name="Freeform 1337">
                <a:extLst>
                  <a:ext uri="{FF2B5EF4-FFF2-40B4-BE49-F238E27FC236}">
                    <a16:creationId xmlns:a16="http://schemas.microsoft.com/office/drawing/2014/main" id="{73733FEA-30A1-823B-91DC-982FD74E8050}"/>
                  </a:ext>
                </a:extLst>
              </p:cNvPr>
              <p:cNvSpPr/>
              <p:nvPr/>
            </p:nvSpPr>
            <p:spPr>
              <a:xfrm>
                <a:off x="6583135" y="2758543"/>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39" name="Freeform 1338">
                <a:extLst>
                  <a:ext uri="{FF2B5EF4-FFF2-40B4-BE49-F238E27FC236}">
                    <a16:creationId xmlns:a16="http://schemas.microsoft.com/office/drawing/2014/main" id="{0F77B874-BA73-407D-D875-012B51557705}"/>
                  </a:ext>
                </a:extLst>
              </p:cNvPr>
              <p:cNvSpPr/>
              <p:nvPr/>
            </p:nvSpPr>
            <p:spPr>
              <a:xfrm>
                <a:off x="6679237" y="2786208"/>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40" name="Freeform 1339">
                <a:extLst>
                  <a:ext uri="{FF2B5EF4-FFF2-40B4-BE49-F238E27FC236}">
                    <a16:creationId xmlns:a16="http://schemas.microsoft.com/office/drawing/2014/main" id="{8433E33E-037A-EFFF-408F-3471DD1A1556}"/>
                  </a:ext>
                </a:extLst>
              </p:cNvPr>
              <p:cNvSpPr/>
              <p:nvPr/>
            </p:nvSpPr>
            <p:spPr>
              <a:xfrm>
                <a:off x="6671783" y="2786208"/>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41" name="Freeform 1340">
                <a:extLst>
                  <a:ext uri="{FF2B5EF4-FFF2-40B4-BE49-F238E27FC236}">
                    <a16:creationId xmlns:a16="http://schemas.microsoft.com/office/drawing/2014/main" id="{45F1DE27-34F0-E295-EEF4-7B74F5F6F8D2}"/>
                  </a:ext>
                </a:extLst>
              </p:cNvPr>
              <p:cNvSpPr/>
              <p:nvPr/>
            </p:nvSpPr>
            <p:spPr>
              <a:xfrm>
                <a:off x="6644132" y="2786208"/>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42" name="Freeform 1341">
                <a:extLst>
                  <a:ext uri="{FF2B5EF4-FFF2-40B4-BE49-F238E27FC236}">
                    <a16:creationId xmlns:a16="http://schemas.microsoft.com/office/drawing/2014/main" id="{A2ADFEA0-4F9C-AB7D-A042-FCBC50BB9AB5}"/>
                  </a:ext>
                </a:extLst>
              </p:cNvPr>
              <p:cNvSpPr/>
              <p:nvPr/>
            </p:nvSpPr>
            <p:spPr>
              <a:xfrm>
                <a:off x="6722614" y="2819433"/>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43" name="Freeform 1342">
                <a:extLst>
                  <a:ext uri="{FF2B5EF4-FFF2-40B4-BE49-F238E27FC236}">
                    <a16:creationId xmlns:a16="http://schemas.microsoft.com/office/drawing/2014/main" id="{DCDAF3D2-5727-10AF-8BC6-54E0448F3FCB}"/>
                  </a:ext>
                </a:extLst>
              </p:cNvPr>
              <p:cNvSpPr/>
              <p:nvPr/>
            </p:nvSpPr>
            <p:spPr>
              <a:xfrm>
                <a:off x="6733592" y="2819433"/>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44" name="Freeform 1343">
                <a:extLst>
                  <a:ext uri="{FF2B5EF4-FFF2-40B4-BE49-F238E27FC236}">
                    <a16:creationId xmlns:a16="http://schemas.microsoft.com/office/drawing/2014/main" id="{72D1186C-172C-860A-A999-69F8223F8337}"/>
                  </a:ext>
                </a:extLst>
              </p:cNvPr>
              <p:cNvSpPr/>
              <p:nvPr/>
            </p:nvSpPr>
            <p:spPr>
              <a:xfrm>
                <a:off x="6744708" y="2819433"/>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45" name="Freeform 1344">
                <a:extLst>
                  <a:ext uri="{FF2B5EF4-FFF2-40B4-BE49-F238E27FC236}">
                    <a16:creationId xmlns:a16="http://schemas.microsoft.com/office/drawing/2014/main" id="{9FBE466C-499F-089D-3F40-0B09479B7EB1}"/>
                  </a:ext>
                </a:extLst>
              </p:cNvPr>
              <p:cNvSpPr/>
              <p:nvPr/>
            </p:nvSpPr>
            <p:spPr>
              <a:xfrm>
                <a:off x="6755823" y="2819433"/>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46" name="Freeform 1345">
                <a:extLst>
                  <a:ext uri="{FF2B5EF4-FFF2-40B4-BE49-F238E27FC236}">
                    <a16:creationId xmlns:a16="http://schemas.microsoft.com/office/drawing/2014/main" id="{1DACBB12-0AF9-BC90-D109-2CD0F560CDA9}"/>
                  </a:ext>
                </a:extLst>
              </p:cNvPr>
              <p:cNvSpPr/>
              <p:nvPr/>
            </p:nvSpPr>
            <p:spPr>
              <a:xfrm>
                <a:off x="6766937" y="2819433"/>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47" name="Freeform 1346">
                <a:extLst>
                  <a:ext uri="{FF2B5EF4-FFF2-40B4-BE49-F238E27FC236}">
                    <a16:creationId xmlns:a16="http://schemas.microsoft.com/office/drawing/2014/main" id="{25FC4BF4-E37A-B89D-7791-0C099AC256A6}"/>
                  </a:ext>
                </a:extLst>
              </p:cNvPr>
              <p:cNvSpPr/>
              <p:nvPr/>
            </p:nvSpPr>
            <p:spPr>
              <a:xfrm>
                <a:off x="6777917" y="2819433"/>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48" name="Freeform 1347">
                <a:extLst>
                  <a:ext uri="{FF2B5EF4-FFF2-40B4-BE49-F238E27FC236}">
                    <a16:creationId xmlns:a16="http://schemas.microsoft.com/office/drawing/2014/main" id="{930464A7-7F6D-3351-A884-B3B612355A07}"/>
                  </a:ext>
                </a:extLst>
              </p:cNvPr>
              <p:cNvSpPr/>
              <p:nvPr/>
            </p:nvSpPr>
            <p:spPr>
              <a:xfrm>
                <a:off x="6798248" y="2860117"/>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49" name="Freeform 1348">
                <a:extLst>
                  <a:ext uri="{FF2B5EF4-FFF2-40B4-BE49-F238E27FC236}">
                    <a16:creationId xmlns:a16="http://schemas.microsoft.com/office/drawing/2014/main" id="{8816DC05-BAB3-9315-1CD2-00A0095AFA90}"/>
                  </a:ext>
                </a:extLst>
              </p:cNvPr>
              <p:cNvSpPr/>
              <p:nvPr/>
            </p:nvSpPr>
            <p:spPr>
              <a:xfrm>
                <a:off x="6809363" y="2860117"/>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50" name="Freeform 1349">
                <a:extLst>
                  <a:ext uri="{FF2B5EF4-FFF2-40B4-BE49-F238E27FC236}">
                    <a16:creationId xmlns:a16="http://schemas.microsoft.com/office/drawing/2014/main" id="{D6BDD13E-0CA3-B331-05C2-BCA3747FDE7F}"/>
                  </a:ext>
                </a:extLst>
              </p:cNvPr>
              <p:cNvSpPr/>
              <p:nvPr/>
            </p:nvSpPr>
            <p:spPr>
              <a:xfrm>
                <a:off x="6820478" y="2860117"/>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51" name="Freeform 1350">
                <a:extLst>
                  <a:ext uri="{FF2B5EF4-FFF2-40B4-BE49-F238E27FC236}">
                    <a16:creationId xmlns:a16="http://schemas.microsoft.com/office/drawing/2014/main" id="{76AF7BE7-A8D6-7195-5C8C-310D15B82097}"/>
                  </a:ext>
                </a:extLst>
              </p:cNvPr>
              <p:cNvSpPr/>
              <p:nvPr/>
            </p:nvSpPr>
            <p:spPr>
              <a:xfrm>
                <a:off x="6834305" y="2920194"/>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52" name="Freeform 1351">
                <a:extLst>
                  <a:ext uri="{FF2B5EF4-FFF2-40B4-BE49-F238E27FC236}">
                    <a16:creationId xmlns:a16="http://schemas.microsoft.com/office/drawing/2014/main" id="{7F22016E-B0E6-EA9C-AFFB-273924B66212}"/>
                  </a:ext>
                </a:extLst>
              </p:cNvPr>
              <p:cNvSpPr/>
              <p:nvPr/>
            </p:nvSpPr>
            <p:spPr>
              <a:xfrm>
                <a:off x="6865616" y="2920194"/>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53" name="Freeform 1352">
                <a:extLst>
                  <a:ext uri="{FF2B5EF4-FFF2-40B4-BE49-F238E27FC236}">
                    <a16:creationId xmlns:a16="http://schemas.microsoft.com/office/drawing/2014/main" id="{419BEC35-DE8D-8DEE-BDE8-BDE5E2B5CC6F}"/>
                  </a:ext>
                </a:extLst>
              </p:cNvPr>
              <p:cNvSpPr/>
              <p:nvPr/>
            </p:nvSpPr>
            <p:spPr>
              <a:xfrm>
                <a:off x="6878628" y="2920194"/>
                <a:ext cx="72381" cy="69976"/>
              </a:xfrm>
              <a:custGeom>
                <a:avLst/>
                <a:gdLst>
                  <a:gd name="connsiteX0" fmla="*/ 50839 w 50838"/>
                  <a:gd name="connsiteY0" fmla="*/ 23813 h 49149"/>
                  <a:gd name="connsiteX1" fmla="*/ 50839 w 50838"/>
                  <a:gd name="connsiteY1" fmla="*/ 23813 h 49149"/>
                  <a:gd name="connsiteX2" fmla="*/ 26181 w 50838"/>
                  <a:gd name="connsiteY2" fmla="*/ 49149 h 49149"/>
                  <a:gd name="connsiteX3" fmla="*/ 0 w 50838"/>
                  <a:gd name="connsiteY3" fmla="*/ 23813 h 49149"/>
                  <a:gd name="connsiteX4" fmla="*/ 26181 w 50838"/>
                  <a:gd name="connsiteY4" fmla="*/ 0 h 49149"/>
                  <a:gd name="connsiteX5" fmla="*/ 50839 w 50838"/>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54" name="Freeform 1353">
                <a:extLst>
                  <a:ext uri="{FF2B5EF4-FFF2-40B4-BE49-F238E27FC236}">
                    <a16:creationId xmlns:a16="http://schemas.microsoft.com/office/drawing/2014/main" id="{586FC6F8-1058-B244-C9AA-0D0AD3F2E864}"/>
                  </a:ext>
                </a:extLst>
              </p:cNvPr>
              <p:cNvSpPr/>
              <p:nvPr/>
            </p:nvSpPr>
            <p:spPr>
              <a:xfrm>
                <a:off x="6909939" y="3003324"/>
                <a:ext cx="72382" cy="69975"/>
              </a:xfrm>
              <a:custGeom>
                <a:avLst/>
                <a:gdLst>
                  <a:gd name="connsiteX0" fmla="*/ 50839 w 50839"/>
                  <a:gd name="connsiteY0" fmla="*/ 23813 h 49148"/>
                  <a:gd name="connsiteX1" fmla="*/ 50839 w 50839"/>
                  <a:gd name="connsiteY1" fmla="*/ 23813 h 49148"/>
                  <a:gd name="connsiteX2" fmla="*/ 26181 w 50839"/>
                  <a:gd name="connsiteY2" fmla="*/ 49149 h 49148"/>
                  <a:gd name="connsiteX3" fmla="*/ 0 w 50839"/>
                  <a:gd name="connsiteY3" fmla="*/ 23813 h 49148"/>
                  <a:gd name="connsiteX4" fmla="*/ 26181 w 50839"/>
                  <a:gd name="connsiteY4" fmla="*/ 0 h 49148"/>
                  <a:gd name="connsiteX5" fmla="*/ 50839 w 50839"/>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9"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55" name="Freeform 1354">
                <a:extLst>
                  <a:ext uri="{FF2B5EF4-FFF2-40B4-BE49-F238E27FC236}">
                    <a16:creationId xmlns:a16="http://schemas.microsoft.com/office/drawing/2014/main" id="{C3D903AA-75C0-85CB-A6E4-4D2ECE54600D}"/>
                  </a:ext>
                </a:extLst>
              </p:cNvPr>
              <p:cNvSpPr/>
              <p:nvPr/>
            </p:nvSpPr>
            <p:spPr>
              <a:xfrm>
                <a:off x="7046571" y="3003324"/>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56" name="Freeform 1355">
                <a:extLst>
                  <a:ext uri="{FF2B5EF4-FFF2-40B4-BE49-F238E27FC236}">
                    <a16:creationId xmlns:a16="http://schemas.microsoft.com/office/drawing/2014/main" id="{BF7AD43E-F041-5CEC-72CA-3EC05491B0F0}"/>
                  </a:ext>
                </a:extLst>
              </p:cNvPr>
              <p:cNvSpPr/>
              <p:nvPr/>
            </p:nvSpPr>
            <p:spPr>
              <a:xfrm>
                <a:off x="7116784" y="3003324"/>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57" name="Freeform 1356">
                <a:extLst>
                  <a:ext uri="{FF2B5EF4-FFF2-40B4-BE49-F238E27FC236}">
                    <a16:creationId xmlns:a16="http://schemas.microsoft.com/office/drawing/2014/main" id="{54584D54-B82E-59FD-43EC-3372FF672421}"/>
                  </a:ext>
                </a:extLst>
              </p:cNvPr>
              <p:cNvSpPr/>
              <p:nvPr/>
            </p:nvSpPr>
            <p:spPr>
              <a:xfrm>
                <a:off x="5535357" y="2566380"/>
                <a:ext cx="72381" cy="69975"/>
              </a:xfrm>
              <a:custGeom>
                <a:avLst/>
                <a:gdLst>
                  <a:gd name="connsiteX0" fmla="*/ 50839 w 50838"/>
                  <a:gd name="connsiteY0" fmla="*/ 23813 h 49148"/>
                  <a:gd name="connsiteX1" fmla="*/ 50839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9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58" name="Freeform 1357">
                <a:extLst>
                  <a:ext uri="{FF2B5EF4-FFF2-40B4-BE49-F238E27FC236}">
                    <a16:creationId xmlns:a16="http://schemas.microsoft.com/office/drawing/2014/main" id="{E29647A9-2E97-692C-28D4-F3688356EC1A}"/>
                  </a:ext>
                </a:extLst>
              </p:cNvPr>
              <p:cNvSpPr/>
              <p:nvPr/>
            </p:nvSpPr>
            <p:spPr>
              <a:xfrm>
                <a:off x="8144909" y="3102593"/>
                <a:ext cx="72382" cy="69975"/>
              </a:xfrm>
              <a:custGeom>
                <a:avLst/>
                <a:gdLst>
                  <a:gd name="connsiteX0" fmla="*/ 50839 w 50839"/>
                  <a:gd name="connsiteY0" fmla="*/ 23813 h 49148"/>
                  <a:gd name="connsiteX1" fmla="*/ 50839 w 50839"/>
                  <a:gd name="connsiteY1" fmla="*/ 23813 h 49148"/>
                  <a:gd name="connsiteX2" fmla="*/ 26181 w 50839"/>
                  <a:gd name="connsiteY2" fmla="*/ 49149 h 49148"/>
                  <a:gd name="connsiteX3" fmla="*/ 0 w 50839"/>
                  <a:gd name="connsiteY3" fmla="*/ 23813 h 49148"/>
                  <a:gd name="connsiteX4" fmla="*/ 26181 w 50839"/>
                  <a:gd name="connsiteY4" fmla="*/ 0 h 49148"/>
                  <a:gd name="connsiteX5" fmla="*/ 50839 w 50839"/>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9"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59" name="Freeform 1358">
                <a:extLst>
                  <a:ext uri="{FF2B5EF4-FFF2-40B4-BE49-F238E27FC236}">
                    <a16:creationId xmlns:a16="http://schemas.microsoft.com/office/drawing/2014/main" id="{D6641F9A-08C7-91E0-39F7-2E8B2662747D}"/>
                  </a:ext>
                </a:extLst>
              </p:cNvPr>
              <p:cNvSpPr/>
              <p:nvPr/>
            </p:nvSpPr>
            <p:spPr>
              <a:xfrm>
                <a:off x="8183675" y="3207828"/>
                <a:ext cx="72382" cy="69976"/>
              </a:xfrm>
              <a:custGeom>
                <a:avLst/>
                <a:gdLst>
                  <a:gd name="connsiteX0" fmla="*/ 50839 w 50839"/>
                  <a:gd name="connsiteY0" fmla="*/ 23813 h 49149"/>
                  <a:gd name="connsiteX1" fmla="*/ 50839 w 50839"/>
                  <a:gd name="connsiteY1" fmla="*/ 23813 h 49149"/>
                  <a:gd name="connsiteX2" fmla="*/ 26181 w 50839"/>
                  <a:gd name="connsiteY2" fmla="*/ 49149 h 49149"/>
                  <a:gd name="connsiteX3" fmla="*/ 0 w 50839"/>
                  <a:gd name="connsiteY3" fmla="*/ 23813 h 49149"/>
                  <a:gd name="connsiteX4" fmla="*/ 26181 w 50839"/>
                  <a:gd name="connsiteY4" fmla="*/ 0 h 49149"/>
                  <a:gd name="connsiteX5" fmla="*/ 50839 w 50839"/>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9"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60" name="Freeform 1359">
                <a:extLst>
                  <a:ext uri="{FF2B5EF4-FFF2-40B4-BE49-F238E27FC236}">
                    <a16:creationId xmlns:a16="http://schemas.microsoft.com/office/drawing/2014/main" id="{FDFFB90B-7FFF-6707-5380-377552356EBE}"/>
                  </a:ext>
                </a:extLst>
              </p:cNvPr>
              <p:cNvSpPr/>
              <p:nvPr/>
            </p:nvSpPr>
            <p:spPr>
              <a:xfrm>
                <a:off x="8244536" y="3207828"/>
                <a:ext cx="72382" cy="69976"/>
              </a:xfrm>
              <a:custGeom>
                <a:avLst/>
                <a:gdLst>
                  <a:gd name="connsiteX0" fmla="*/ 50839 w 50839"/>
                  <a:gd name="connsiteY0" fmla="*/ 23813 h 49149"/>
                  <a:gd name="connsiteX1" fmla="*/ 50839 w 50839"/>
                  <a:gd name="connsiteY1" fmla="*/ 23813 h 49149"/>
                  <a:gd name="connsiteX2" fmla="*/ 26181 w 50839"/>
                  <a:gd name="connsiteY2" fmla="*/ 49149 h 49149"/>
                  <a:gd name="connsiteX3" fmla="*/ 0 w 50839"/>
                  <a:gd name="connsiteY3" fmla="*/ 23813 h 49149"/>
                  <a:gd name="connsiteX4" fmla="*/ 26181 w 50839"/>
                  <a:gd name="connsiteY4" fmla="*/ 0 h 49149"/>
                  <a:gd name="connsiteX5" fmla="*/ 50839 w 50839"/>
                  <a:gd name="connsiteY5" fmla="*/ 23813 h 49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9" h="49149">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61" name="Freeform 1360">
                <a:extLst>
                  <a:ext uri="{FF2B5EF4-FFF2-40B4-BE49-F238E27FC236}">
                    <a16:creationId xmlns:a16="http://schemas.microsoft.com/office/drawing/2014/main" id="{F603E484-6A06-608D-03D6-746A584DB607}"/>
                  </a:ext>
                </a:extLst>
              </p:cNvPr>
              <p:cNvSpPr/>
              <p:nvPr/>
            </p:nvSpPr>
            <p:spPr>
              <a:xfrm>
                <a:off x="8254702" y="3327982"/>
                <a:ext cx="72382" cy="69975"/>
              </a:xfrm>
              <a:custGeom>
                <a:avLst/>
                <a:gdLst>
                  <a:gd name="connsiteX0" fmla="*/ 50839 w 50839"/>
                  <a:gd name="connsiteY0" fmla="*/ 23813 h 49148"/>
                  <a:gd name="connsiteX1" fmla="*/ 50839 w 50839"/>
                  <a:gd name="connsiteY1" fmla="*/ 23813 h 49148"/>
                  <a:gd name="connsiteX2" fmla="*/ 26181 w 50839"/>
                  <a:gd name="connsiteY2" fmla="*/ 49149 h 49148"/>
                  <a:gd name="connsiteX3" fmla="*/ 0 w 50839"/>
                  <a:gd name="connsiteY3" fmla="*/ 23813 h 49148"/>
                  <a:gd name="connsiteX4" fmla="*/ 26181 w 50839"/>
                  <a:gd name="connsiteY4" fmla="*/ 0 h 49148"/>
                  <a:gd name="connsiteX5" fmla="*/ 50839 w 50839"/>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9"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62" name="Freeform 1361">
                <a:extLst>
                  <a:ext uri="{FF2B5EF4-FFF2-40B4-BE49-F238E27FC236}">
                    <a16:creationId xmlns:a16="http://schemas.microsoft.com/office/drawing/2014/main" id="{AD099B4A-6A03-76C5-3068-0CB5E3783A6A}"/>
                  </a:ext>
                </a:extLst>
              </p:cNvPr>
              <p:cNvSpPr/>
              <p:nvPr/>
            </p:nvSpPr>
            <p:spPr>
              <a:xfrm>
                <a:off x="8299026" y="3327982"/>
                <a:ext cx="72382" cy="69975"/>
              </a:xfrm>
              <a:custGeom>
                <a:avLst/>
                <a:gdLst>
                  <a:gd name="connsiteX0" fmla="*/ 50839 w 50839"/>
                  <a:gd name="connsiteY0" fmla="*/ 23813 h 49148"/>
                  <a:gd name="connsiteX1" fmla="*/ 50839 w 50839"/>
                  <a:gd name="connsiteY1" fmla="*/ 23813 h 49148"/>
                  <a:gd name="connsiteX2" fmla="*/ 26181 w 50839"/>
                  <a:gd name="connsiteY2" fmla="*/ 49149 h 49148"/>
                  <a:gd name="connsiteX3" fmla="*/ 0 w 50839"/>
                  <a:gd name="connsiteY3" fmla="*/ 23813 h 49148"/>
                  <a:gd name="connsiteX4" fmla="*/ 26181 w 50839"/>
                  <a:gd name="connsiteY4" fmla="*/ 0 h 49148"/>
                  <a:gd name="connsiteX5" fmla="*/ 50839 w 50839"/>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9"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63" name="Freeform 1362">
                <a:extLst>
                  <a:ext uri="{FF2B5EF4-FFF2-40B4-BE49-F238E27FC236}">
                    <a16:creationId xmlns:a16="http://schemas.microsoft.com/office/drawing/2014/main" id="{BAF1C5BA-7C85-3EA7-D6D6-00FB821FE6B4}"/>
                  </a:ext>
                </a:extLst>
              </p:cNvPr>
              <p:cNvSpPr/>
              <p:nvPr/>
            </p:nvSpPr>
            <p:spPr>
              <a:xfrm>
                <a:off x="8312038" y="3327982"/>
                <a:ext cx="72381" cy="69975"/>
              </a:xfrm>
              <a:custGeom>
                <a:avLst/>
                <a:gdLst>
                  <a:gd name="connsiteX0" fmla="*/ 50838 w 50838"/>
                  <a:gd name="connsiteY0" fmla="*/ 23813 h 49148"/>
                  <a:gd name="connsiteX1" fmla="*/ 50838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8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8" y="23813"/>
                    </a:moveTo>
                    <a:lnTo>
                      <a:pt x="50838" y="23813"/>
                    </a:lnTo>
                    <a:cubicBezTo>
                      <a:pt x="50838" y="38005"/>
                      <a:pt x="39319" y="49149"/>
                      <a:pt x="26181" y="49149"/>
                    </a:cubicBezTo>
                    <a:cubicBezTo>
                      <a:pt x="11615" y="49149"/>
                      <a:pt x="0" y="38005"/>
                      <a:pt x="0" y="23813"/>
                    </a:cubicBezTo>
                    <a:cubicBezTo>
                      <a:pt x="0" y="11144"/>
                      <a:pt x="11519" y="0"/>
                      <a:pt x="26181" y="0"/>
                    </a:cubicBezTo>
                    <a:cubicBezTo>
                      <a:pt x="39224" y="0"/>
                      <a:pt x="50838" y="11144"/>
                      <a:pt x="50838"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64" name="Freeform 1363">
                <a:extLst>
                  <a:ext uri="{FF2B5EF4-FFF2-40B4-BE49-F238E27FC236}">
                    <a16:creationId xmlns:a16="http://schemas.microsoft.com/office/drawing/2014/main" id="{E1F8FF24-4381-7E54-5C3E-D8EC8BE4D641}"/>
                  </a:ext>
                </a:extLst>
              </p:cNvPr>
              <p:cNvSpPr/>
              <p:nvPr/>
            </p:nvSpPr>
            <p:spPr>
              <a:xfrm>
                <a:off x="8350805" y="3327982"/>
                <a:ext cx="72381" cy="69975"/>
              </a:xfrm>
              <a:custGeom>
                <a:avLst/>
                <a:gdLst>
                  <a:gd name="connsiteX0" fmla="*/ 50838 w 50838"/>
                  <a:gd name="connsiteY0" fmla="*/ 23813 h 49148"/>
                  <a:gd name="connsiteX1" fmla="*/ 50838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8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8" y="23813"/>
                    </a:moveTo>
                    <a:lnTo>
                      <a:pt x="50838" y="23813"/>
                    </a:lnTo>
                    <a:cubicBezTo>
                      <a:pt x="50838" y="38005"/>
                      <a:pt x="39319" y="49149"/>
                      <a:pt x="26181" y="49149"/>
                    </a:cubicBezTo>
                    <a:cubicBezTo>
                      <a:pt x="11615" y="49149"/>
                      <a:pt x="0" y="38005"/>
                      <a:pt x="0" y="23813"/>
                    </a:cubicBezTo>
                    <a:cubicBezTo>
                      <a:pt x="0" y="11144"/>
                      <a:pt x="11520" y="0"/>
                      <a:pt x="26181" y="0"/>
                    </a:cubicBezTo>
                    <a:cubicBezTo>
                      <a:pt x="39224" y="0"/>
                      <a:pt x="50838" y="11144"/>
                      <a:pt x="50838"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65" name="Freeform 1364">
                <a:extLst>
                  <a:ext uri="{FF2B5EF4-FFF2-40B4-BE49-F238E27FC236}">
                    <a16:creationId xmlns:a16="http://schemas.microsoft.com/office/drawing/2014/main" id="{1B6032DA-AA58-C827-1803-C59FE15D0255}"/>
                  </a:ext>
                </a:extLst>
              </p:cNvPr>
              <p:cNvSpPr/>
              <p:nvPr/>
            </p:nvSpPr>
            <p:spPr>
              <a:xfrm>
                <a:off x="8825355" y="3327982"/>
                <a:ext cx="72381" cy="69975"/>
              </a:xfrm>
              <a:custGeom>
                <a:avLst/>
                <a:gdLst>
                  <a:gd name="connsiteX0" fmla="*/ 50838 w 50838"/>
                  <a:gd name="connsiteY0" fmla="*/ 23813 h 49148"/>
                  <a:gd name="connsiteX1" fmla="*/ 50838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8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8" y="23813"/>
                    </a:moveTo>
                    <a:lnTo>
                      <a:pt x="50838" y="23813"/>
                    </a:lnTo>
                    <a:cubicBezTo>
                      <a:pt x="50838" y="38005"/>
                      <a:pt x="39319" y="49149"/>
                      <a:pt x="26181" y="49149"/>
                    </a:cubicBezTo>
                    <a:cubicBezTo>
                      <a:pt x="11615" y="49149"/>
                      <a:pt x="0" y="38005"/>
                      <a:pt x="0" y="23813"/>
                    </a:cubicBezTo>
                    <a:cubicBezTo>
                      <a:pt x="0" y="11144"/>
                      <a:pt x="11519" y="0"/>
                      <a:pt x="26181" y="0"/>
                    </a:cubicBezTo>
                    <a:cubicBezTo>
                      <a:pt x="39224" y="0"/>
                      <a:pt x="50838" y="11144"/>
                      <a:pt x="50838"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66" name="Freeform 1365">
                <a:extLst>
                  <a:ext uri="{FF2B5EF4-FFF2-40B4-BE49-F238E27FC236}">
                    <a16:creationId xmlns:a16="http://schemas.microsoft.com/office/drawing/2014/main" id="{04D6190F-C53F-8715-7BF8-B07687854D3F}"/>
                  </a:ext>
                </a:extLst>
              </p:cNvPr>
              <p:cNvSpPr/>
              <p:nvPr/>
            </p:nvSpPr>
            <p:spPr>
              <a:xfrm>
                <a:off x="9676455" y="3327982"/>
                <a:ext cx="72382" cy="69975"/>
              </a:xfrm>
              <a:custGeom>
                <a:avLst/>
                <a:gdLst>
                  <a:gd name="connsiteX0" fmla="*/ 50839 w 50839"/>
                  <a:gd name="connsiteY0" fmla="*/ 23813 h 49148"/>
                  <a:gd name="connsiteX1" fmla="*/ 50839 w 50839"/>
                  <a:gd name="connsiteY1" fmla="*/ 23813 h 49148"/>
                  <a:gd name="connsiteX2" fmla="*/ 26181 w 50839"/>
                  <a:gd name="connsiteY2" fmla="*/ 49149 h 49148"/>
                  <a:gd name="connsiteX3" fmla="*/ 0 w 50839"/>
                  <a:gd name="connsiteY3" fmla="*/ 23813 h 49148"/>
                  <a:gd name="connsiteX4" fmla="*/ 26181 w 50839"/>
                  <a:gd name="connsiteY4" fmla="*/ 0 h 49148"/>
                  <a:gd name="connsiteX5" fmla="*/ 50839 w 50839"/>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9"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67" name="Freeform 1366">
                <a:extLst>
                  <a:ext uri="{FF2B5EF4-FFF2-40B4-BE49-F238E27FC236}">
                    <a16:creationId xmlns:a16="http://schemas.microsoft.com/office/drawing/2014/main" id="{60029F15-409B-6ABA-F4FC-305411153B97}"/>
                  </a:ext>
                </a:extLst>
              </p:cNvPr>
              <p:cNvSpPr/>
              <p:nvPr/>
            </p:nvSpPr>
            <p:spPr>
              <a:xfrm>
                <a:off x="9810376" y="3327982"/>
                <a:ext cx="72382" cy="69975"/>
              </a:xfrm>
              <a:custGeom>
                <a:avLst/>
                <a:gdLst>
                  <a:gd name="connsiteX0" fmla="*/ 50839 w 50839"/>
                  <a:gd name="connsiteY0" fmla="*/ 23813 h 49148"/>
                  <a:gd name="connsiteX1" fmla="*/ 50839 w 50839"/>
                  <a:gd name="connsiteY1" fmla="*/ 23813 h 49148"/>
                  <a:gd name="connsiteX2" fmla="*/ 26181 w 50839"/>
                  <a:gd name="connsiteY2" fmla="*/ 49149 h 49148"/>
                  <a:gd name="connsiteX3" fmla="*/ 0 w 50839"/>
                  <a:gd name="connsiteY3" fmla="*/ 23813 h 49148"/>
                  <a:gd name="connsiteX4" fmla="*/ 26181 w 50839"/>
                  <a:gd name="connsiteY4" fmla="*/ 0 h 49148"/>
                  <a:gd name="connsiteX5" fmla="*/ 50839 w 50839"/>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9" h="49148">
                    <a:moveTo>
                      <a:pt x="50839" y="23813"/>
                    </a:moveTo>
                    <a:lnTo>
                      <a:pt x="50839" y="23813"/>
                    </a:lnTo>
                    <a:cubicBezTo>
                      <a:pt x="50839" y="38005"/>
                      <a:pt x="39319" y="49149"/>
                      <a:pt x="26181" y="49149"/>
                    </a:cubicBezTo>
                    <a:cubicBezTo>
                      <a:pt x="11615" y="49149"/>
                      <a:pt x="0" y="38005"/>
                      <a:pt x="0" y="23813"/>
                    </a:cubicBezTo>
                    <a:cubicBezTo>
                      <a:pt x="0" y="11144"/>
                      <a:pt x="11520" y="0"/>
                      <a:pt x="26181" y="0"/>
                    </a:cubicBezTo>
                    <a:cubicBezTo>
                      <a:pt x="39224" y="0"/>
                      <a:pt x="50839" y="11144"/>
                      <a:pt x="50839"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68" name="Freeform 1367">
                <a:extLst>
                  <a:ext uri="{FF2B5EF4-FFF2-40B4-BE49-F238E27FC236}">
                    <a16:creationId xmlns:a16="http://schemas.microsoft.com/office/drawing/2014/main" id="{0E6BFA30-C829-BB53-74B1-F5ABB515C08E}"/>
                  </a:ext>
                </a:extLst>
              </p:cNvPr>
              <p:cNvSpPr/>
              <p:nvPr/>
            </p:nvSpPr>
            <p:spPr>
              <a:xfrm>
                <a:off x="9865679" y="3327982"/>
                <a:ext cx="72381" cy="69975"/>
              </a:xfrm>
              <a:custGeom>
                <a:avLst/>
                <a:gdLst>
                  <a:gd name="connsiteX0" fmla="*/ 50838 w 50838"/>
                  <a:gd name="connsiteY0" fmla="*/ 23813 h 49148"/>
                  <a:gd name="connsiteX1" fmla="*/ 50838 w 50838"/>
                  <a:gd name="connsiteY1" fmla="*/ 23813 h 49148"/>
                  <a:gd name="connsiteX2" fmla="*/ 26181 w 50838"/>
                  <a:gd name="connsiteY2" fmla="*/ 49149 h 49148"/>
                  <a:gd name="connsiteX3" fmla="*/ 0 w 50838"/>
                  <a:gd name="connsiteY3" fmla="*/ 23813 h 49148"/>
                  <a:gd name="connsiteX4" fmla="*/ 26181 w 50838"/>
                  <a:gd name="connsiteY4" fmla="*/ 0 h 49148"/>
                  <a:gd name="connsiteX5" fmla="*/ 50838 w 50838"/>
                  <a:gd name="connsiteY5" fmla="*/ 23813 h 49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838" h="49148">
                    <a:moveTo>
                      <a:pt x="50838" y="23813"/>
                    </a:moveTo>
                    <a:lnTo>
                      <a:pt x="50838" y="23813"/>
                    </a:lnTo>
                    <a:cubicBezTo>
                      <a:pt x="50838" y="38005"/>
                      <a:pt x="39319" y="49149"/>
                      <a:pt x="26181" y="49149"/>
                    </a:cubicBezTo>
                    <a:cubicBezTo>
                      <a:pt x="11615" y="49149"/>
                      <a:pt x="0" y="38005"/>
                      <a:pt x="0" y="23813"/>
                    </a:cubicBezTo>
                    <a:cubicBezTo>
                      <a:pt x="0" y="11144"/>
                      <a:pt x="11519" y="0"/>
                      <a:pt x="26181" y="0"/>
                    </a:cubicBezTo>
                    <a:cubicBezTo>
                      <a:pt x="39224" y="0"/>
                      <a:pt x="50838" y="11144"/>
                      <a:pt x="50838" y="23813"/>
                    </a:cubicBezTo>
                    <a:close/>
                  </a:path>
                </a:pathLst>
              </a:custGeom>
              <a:noFill/>
              <a:ln w="12700" cap="flat">
                <a:solidFill>
                  <a:srgbClr val="E1471D"/>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grpSp>
      </p:grpSp>
      <p:grpSp>
        <p:nvGrpSpPr>
          <p:cNvPr id="6" name="Group 5">
            <a:extLst>
              <a:ext uri="{FF2B5EF4-FFF2-40B4-BE49-F238E27FC236}">
                <a16:creationId xmlns:a16="http://schemas.microsoft.com/office/drawing/2014/main" id="{199FCFD1-EC1E-B855-6EEC-D202DEDC284E}"/>
              </a:ext>
            </a:extLst>
          </p:cNvPr>
          <p:cNvGrpSpPr/>
          <p:nvPr/>
        </p:nvGrpSpPr>
        <p:grpSpPr>
          <a:xfrm>
            <a:off x="2471663" y="1716263"/>
            <a:ext cx="7388985" cy="1402699"/>
            <a:chOff x="2695337" y="1320329"/>
            <a:chExt cx="7388985" cy="1402699"/>
          </a:xfrm>
        </p:grpSpPr>
        <p:sp>
          <p:nvSpPr>
            <p:cNvPr id="1523" name="Freeform 1522">
              <a:extLst>
                <a:ext uri="{FF2B5EF4-FFF2-40B4-BE49-F238E27FC236}">
                  <a16:creationId xmlns:a16="http://schemas.microsoft.com/office/drawing/2014/main" id="{29685D73-49C5-864E-A2A5-E84E5DABEF85}"/>
                </a:ext>
              </a:extLst>
            </p:cNvPr>
            <p:cNvSpPr/>
            <p:nvPr/>
          </p:nvSpPr>
          <p:spPr>
            <a:xfrm>
              <a:off x="2729403" y="1357950"/>
              <a:ext cx="7326454" cy="1337413"/>
            </a:xfrm>
            <a:custGeom>
              <a:avLst/>
              <a:gdLst>
                <a:gd name="connsiteX0" fmla="*/ 0 w 5145859"/>
                <a:gd name="connsiteY0" fmla="*/ 0 h 939355"/>
                <a:gd name="connsiteX1" fmla="*/ 20659 w 5145859"/>
                <a:gd name="connsiteY1" fmla="*/ 0 h 939355"/>
                <a:gd name="connsiteX2" fmla="*/ 20659 w 5145859"/>
                <a:gd name="connsiteY2" fmla="*/ 5715 h 939355"/>
                <a:gd name="connsiteX3" fmla="*/ 133095 w 5145859"/>
                <a:gd name="connsiteY3" fmla="*/ 5715 h 939355"/>
                <a:gd name="connsiteX4" fmla="*/ 133095 w 5145859"/>
                <a:gd name="connsiteY4" fmla="*/ 11335 h 939355"/>
                <a:gd name="connsiteX5" fmla="*/ 169177 w 5145859"/>
                <a:gd name="connsiteY5" fmla="*/ 11335 h 939355"/>
                <a:gd name="connsiteX6" fmla="*/ 169177 w 5145859"/>
                <a:gd name="connsiteY6" fmla="*/ 16097 h 939355"/>
                <a:gd name="connsiteX7" fmla="*/ 189741 w 5145859"/>
                <a:gd name="connsiteY7" fmla="*/ 16097 h 939355"/>
                <a:gd name="connsiteX8" fmla="*/ 189741 w 5145859"/>
                <a:gd name="connsiteY8" fmla="*/ 22003 h 939355"/>
                <a:gd name="connsiteX9" fmla="*/ 231821 w 5145859"/>
                <a:gd name="connsiteY9" fmla="*/ 22003 h 939355"/>
                <a:gd name="connsiteX10" fmla="*/ 231821 w 5145859"/>
                <a:gd name="connsiteY10" fmla="*/ 26479 h 939355"/>
                <a:gd name="connsiteX11" fmla="*/ 315791 w 5145859"/>
                <a:gd name="connsiteY11" fmla="*/ 26479 h 939355"/>
                <a:gd name="connsiteX12" fmla="*/ 315791 w 5145859"/>
                <a:gd name="connsiteY12" fmla="*/ 32385 h 939355"/>
                <a:gd name="connsiteX13" fmla="*/ 329596 w 5145859"/>
                <a:gd name="connsiteY13" fmla="*/ 32385 h 939355"/>
                <a:gd name="connsiteX14" fmla="*/ 329596 w 5145859"/>
                <a:gd name="connsiteY14" fmla="*/ 37433 h 939355"/>
                <a:gd name="connsiteX15" fmla="*/ 345399 w 5145859"/>
                <a:gd name="connsiteY15" fmla="*/ 37433 h 939355"/>
                <a:gd name="connsiteX16" fmla="*/ 345399 w 5145859"/>
                <a:gd name="connsiteY16" fmla="*/ 43244 h 939355"/>
                <a:gd name="connsiteX17" fmla="*/ 410138 w 5145859"/>
                <a:gd name="connsiteY17" fmla="*/ 43244 h 939355"/>
                <a:gd name="connsiteX18" fmla="*/ 410138 w 5145859"/>
                <a:gd name="connsiteY18" fmla="*/ 48482 h 939355"/>
                <a:gd name="connsiteX19" fmla="*/ 471259 w 5145859"/>
                <a:gd name="connsiteY19" fmla="*/ 48482 h 939355"/>
                <a:gd name="connsiteX20" fmla="*/ 471259 w 5145859"/>
                <a:gd name="connsiteY20" fmla="*/ 69532 h 939355"/>
                <a:gd name="connsiteX21" fmla="*/ 563321 w 5145859"/>
                <a:gd name="connsiteY21" fmla="*/ 69532 h 939355"/>
                <a:gd name="connsiteX22" fmla="*/ 563321 w 5145859"/>
                <a:gd name="connsiteY22" fmla="*/ 74771 h 939355"/>
                <a:gd name="connsiteX23" fmla="*/ 684230 w 5145859"/>
                <a:gd name="connsiteY23" fmla="*/ 74771 h 939355"/>
                <a:gd name="connsiteX24" fmla="*/ 684230 w 5145859"/>
                <a:gd name="connsiteY24" fmla="*/ 83534 h 939355"/>
                <a:gd name="connsiteX25" fmla="*/ 790382 w 5145859"/>
                <a:gd name="connsiteY25" fmla="*/ 83534 h 939355"/>
                <a:gd name="connsiteX26" fmla="*/ 790382 w 5145859"/>
                <a:gd name="connsiteY26" fmla="*/ 90868 h 939355"/>
                <a:gd name="connsiteX27" fmla="*/ 819038 w 5145859"/>
                <a:gd name="connsiteY27" fmla="*/ 90868 h 939355"/>
                <a:gd name="connsiteX28" fmla="*/ 819038 w 5145859"/>
                <a:gd name="connsiteY28" fmla="*/ 96965 h 939355"/>
                <a:gd name="connsiteX29" fmla="*/ 925190 w 5145859"/>
                <a:gd name="connsiteY29" fmla="*/ 96965 h 939355"/>
                <a:gd name="connsiteX30" fmla="*/ 925190 w 5145859"/>
                <a:gd name="connsiteY30" fmla="*/ 108680 h 939355"/>
                <a:gd name="connsiteX31" fmla="*/ 941470 w 5145859"/>
                <a:gd name="connsiteY31" fmla="*/ 108680 h 939355"/>
                <a:gd name="connsiteX32" fmla="*/ 941470 w 5145859"/>
                <a:gd name="connsiteY32" fmla="*/ 116681 h 939355"/>
                <a:gd name="connsiteX33" fmla="*/ 1011159 w 5145859"/>
                <a:gd name="connsiteY33" fmla="*/ 116681 h 939355"/>
                <a:gd name="connsiteX34" fmla="*/ 1011159 w 5145859"/>
                <a:gd name="connsiteY34" fmla="*/ 127064 h 939355"/>
                <a:gd name="connsiteX35" fmla="*/ 1030676 w 5145859"/>
                <a:gd name="connsiteY35" fmla="*/ 127064 h 939355"/>
                <a:gd name="connsiteX36" fmla="*/ 1030676 w 5145859"/>
                <a:gd name="connsiteY36" fmla="*/ 135636 h 939355"/>
                <a:gd name="connsiteX37" fmla="*/ 1046766 w 5145859"/>
                <a:gd name="connsiteY37" fmla="*/ 135636 h 939355"/>
                <a:gd name="connsiteX38" fmla="*/ 1046766 w 5145859"/>
                <a:gd name="connsiteY38" fmla="*/ 147923 h 939355"/>
                <a:gd name="connsiteX39" fmla="*/ 1134068 w 5145859"/>
                <a:gd name="connsiteY39" fmla="*/ 147923 h 939355"/>
                <a:gd name="connsiteX40" fmla="*/ 1134068 w 5145859"/>
                <a:gd name="connsiteY40" fmla="*/ 155829 h 939355"/>
                <a:gd name="connsiteX41" fmla="*/ 1192427 w 5145859"/>
                <a:gd name="connsiteY41" fmla="*/ 155829 h 939355"/>
                <a:gd name="connsiteX42" fmla="*/ 1192427 w 5145859"/>
                <a:gd name="connsiteY42" fmla="*/ 166211 h 939355"/>
                <a:gd name="connsiteX43" fmla="*/ 1342754 w 5145859"/>
                <a:gd name="connsiteY43" fmla="*/ 166211 h 939355"/>
                <a:gd name="connsiteX44" fmla="*/ 1342754 w 5145859"/>
                <a:gd name="connsiteY44" fmla="*/ 170783 h 939355"/>
                <a:gd name="connsiteX45" fmla="*/ 1370744 w 5145859"/>
                <a:gd name="connsiteY45" fmla="*/ 170783 h 939355"/>
                <a:gd name="connsiteX46" fmla="*/ 1370744 w 5145859"/>
                <a:gd name="connsiteY46" fmla="*/ 181356 h 939355"/>
                <a:gd name="connsiteX47" fmla="*/ 1412634 w 5145859"/>
                <a:gd name="connsiteY47" fmla="*/ 181356 h 939355"/>
                <a:gd name="connsiteX48" fmla="*/ 1412634 w 5145859"/>
                <a:gd name="connsiteY48" fmla="*/ 187452 h 939355"/>
                <a:gd name="connsiteX49" fmla="*/ 1476040 w 5145859"/>
                <a:gd name="connsiteY49" fmla="*/ 187452 h 939355"/>
                <a:gd name="connsiteX50" fmla="*/ 1476040 w 5145859"/>
                <a:gd name="connsiteY50" fmla="*/ 192500 h 939355"/>
                <a:gd name="connsiteX51" fmla="*/ 1631507 w 5145859"/>
                <a:gd name="connsiteY51" fmla="*/ 192500 h 939355"/>
                <a:gd name="connsiteX52" fmla="*/ 1631507 w 5145859"/>
                <a:gd name="connsiteY52" fmla="*/ 197453 h 939355"/>
                <a:gd name="connsiteX53" fmla="*/ 1640266 w 5145859"/>
                <a:gd name="connsiteY53" fmla="*/ 197453 h 939355"/>
                <a:gd name="connsiteX54" fmla="*/ 1640266 w 5145859"/>
                <a:gd name="connsiteY54" fmla="*/ 201740 h 939355"/>
                <a:gd name="connsiteX55" fmla="*/ 1679871 w 5145859"/>
                <a:gd name="connsiteY55" fmla="*/ 201740 h 939355"/>
                <a:gd name="connsiteX56" fmla="*/ 1679871 w 5145859"/>
                <a:gd name="connsiteY56" fmla="*/ 207836 h 939355"/>
                <a:gd name="connsiteX57" fmla="*/ 1709289 w 5145859"/>
                <a:gd name="connsiteY57" fmla="*/ 207836 h 939355"/>
                <a:gd name="connsiteX58" fmla="*/ 1709289 w 5145859"/>
                <a:gd name="connsiteY58" fmla="*/ 213265 h 939355"/>
                <a:gd name="connsiteX59" fmla="*/ 1836005 w 5145859"/>
                <a:gd name="connsiteY59" fmla="*/ 213265 h 939355"/>
                <a:gd name="connsiteX60" fmla="*/ 1836005 w 5145859"/>
                <a:gd name="connsiteY60" fmla="*/ 220313 h 939355"/>
                <a:gd name="connsiteX61" fmla="*/ 1867041 w 5145859"/>
                <a:gd name="connsiteY61" fmla="*/ 220313 h 939355"/>
                <a:gd name="connsiteX62" fmla="*/ 1867041 w 5145859"/>
                <a:gd name="connsiteY62" fmla="*/ 228695 h 939355"/>
                <a:gd name="connsiteX63" fmla="*/ 1932923 w 5145859"/>
                <a:gd name="connsiteY63" fmla="*/ 228695 h 939355"/>
                <a:gd name="connsiteX64" fmla="*/ 1932923 w 5145859"/>
                <a:gd name="connsiteY64" fmla="*/ 234791 h 939355"/>
                <a:gd name="connsiteX65" fmla="*/ 1994424 w 5145859"/>
                <a:gd name="connsiteY65" fmla="*/ 234791 h 939355"/>
                <a:gd name="connsiteX66" fmla="*/ 1994424 w 5145859"/>
                <a:gd name="connsiteY66" fmla="*/ 243840 h 939355"/>
                <a:gd name="connsiteX67" fmla="*/ 2032887 w 5145859"/>
                <a:gd name="connsiteY67" fmla="*/ 243840 h 939355"/>
                <a:gd name="connsiteX68" fmla="*/ 2032887 w 5145859"/>
                <a:gd name="connsiteY68" fmla="*/ 258794 h 939355"/>
                <a:gd name="connsiteX69" fmla="*/ 2168742 w 5145859"/>
                <a:gd name="connsiteY69" fmla="*/ 258794 h 939355"/>
                <a:gd name="connsiteX70" fmla="*/ 2168742 w 5145859"/>
                <a:gd name="connsiteY70" fmla="*/ 272415 h 939355"/>
                <a:gd name="connsiteX71" fmla="*/ 2181404 w 5145859"/>
                <a:gd name="connsiteY71" fmla="*/ 272415 h 939355"/>
                <a:gd name="connsiteX72" fmla="*/ 2181404 w 5145859"/>
                <a:gd name="connsiteY72" fmla="*/ 279845 h 939355"/>
                <a:gd name="connsiteX73" fmla="*/ 2203777 w 5145859"/>
                <a:gd name="connsiteY73" fmla="*/ 279845 h 939355"/>
                <a:gd name="connsiteX74" fmla="*/ 2203777 w 5145859"/>
                <a:gd name="connsiteY74" fmla="*/ 288893 h 939355"/>
                <a:gd name="connsiteX75" fmla="*/ 2479868 w 5145859"/>
                <a:gd name="connsiteY75" fmla="*/ 288893 h 939355"/>
                <a:gd name="connsiteX76" fmla="*/ 2479868 w 5145859"/>
                <a:gd name="connsiteY76" fmla="*/ 304800 h 939355"/>
                <a:gd name="connsiteX77" fmla="*/ 2713403 w 5145859"/>
                <a:gd name="connsiteY77" fmla="*/ 304800 h 939355"/>
                <a:gd name="connsiteX78" fmla="*/ 2713403 w 5145859"/>
                <a:gd name="connsiteY78" fmla="*/ 309944 h 939355"/>
                <a:gd name="connsiteX79" fmla="*/ 2936561 w 5145859"/>
                <a:gd name="connsiteY79" fmla="*/ 309944 h 939355"/>
                <a:gd name="connsiteX80" fmla="*/ 2936561 w 5145859"/>
                <a:gd name="connsiteY80" fmla="*/ 324517 h 939355"/>
                <a:gd name="connsiteX81" fmla="*/ 3046712 w 5145859"/>
                <a:gd name="connsiteY81" fmla="*/ 324517 h 939355"/>
                <a:gd name="connsiteX82" fmla="*/ 3046712 w 5145859"/>
                <a:gd name="connsiteY82" fmla="*/ 352806 h 939355"/>
                <a:gd name="connsiteX83" fmla="*/ 3076415 w 5145859"/>
                <a:gd name="connsiteY83" fmla="*/ 352806 h 939355"/>
                <a:gd name="connsiteX84" fmla="*/ 3076415 w 5145859"/>
                <a:gd name="connsiteY84" fmla="*/ 373190 h 939355"/>
                <a:gd name="connsiteX85" fmla="*/ 3150103 w 5145859"/>
                <a:gd name="connsiteY85" fmla="*/ 373190 h 939355"/>
                <a:gd name="connsiteX86" fmla="*/ 3150103 w 5145859"/>
                <a:gd name="connsiteY86" fmla="*/ 400336 h 939355"/>
                <a:gd name="connsiteX87" fmla="*/ 3228456 w 5145859"/>
                <a:gd name="connsiteY87" fmla="*/ 400336 h 939355"/>
                <a:gd name="connsiteX88" fmla="*/ 3228456 w 5145859"/>
                <a:gd name="connsiteY88" fmla="*/ 426625 h 939355"/>
                <a:gd name="connsiteX89" fmla="*/ 3235025 w 5145859"/>
                <a:gd name="connsiteY89" fmla="*/ 426625 h 939355"/>
                <a:gd name="connsiteX90" fmla="*/ 3235025 w 5145859"/>
                <a:gd name="connsiteY90" fmla="*/ 459867 h 939355"/>
                <a:gd name="connsiteX91" fmla="*/ 3404963 w 5145859"/>
                <a:gd name="connsiteY91" fmla="*/ 459867 h 939355"/>
                <a:gd name="connsiteX92" fmla="*/ 3404963 w 5145859"/>
                <a:gd name="connsiteY92" fmla="*/ 485870 h 939355"/>
                <a:gd name="connsiteX93" fmla="*/ 3418768 w 5145859"/>
                <a:gd name="connsiteY93" fmla="*/ 485870 h 939355"/>
                <a:gd name="connsiteX94" fmla="*/ 3418768 w 5145859"/>
                <a:gd name="connsiteY94" fmla="*/ 518065 h 939355"/>
                <a:gd name="connsiteX95" fmla="*/ 3956194 w 5145859"/>
                <a:gd name="connsiteY95" fmla="*/ 518065 h 939355"/>
                <a:gd name="connsiteX96" fmla="*/ 3956194 w 5145859"/>
                <a:gd name="connsiteY96" fmla="*/ 554546 h 939355"/>
                <a:gd name="connsiteX97" fmla="*/ 4018647 w 5145859"/>
                <a:gd name="connsiteY97" fmla="*/ 554546 h 939355"/>
                <a:gd name="connsiteX98" fmla="*/ 4018647 w 5145859"/>
                <a:gd name="connsiteY98" fmla="*/ 596170 h 939355"/>
                <a:gd name="connsiteX99" fmla="*/ 4846634 w 5145859"/>
                <a:gd name="connsiteY99" fmla="*/ 596170 h 939355"/>
                <a:gd name="connsiteX100" fmla="*/ 4846634 w 5145859"/>
                <a:gd name="connsiteY100" fmla="*/ 939356 h 939355"/>
                <a:gd name="connsiteX101" fmla="*/ 5145860 w 5145859"/>
                <a:gd name="connsiteY101" fmla="*/ 939356 h 939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145859" h="939355">
                  <a:moveTo>
                    <a:pt x="0" y="0"/>
                  </a:moveTo>
                  <a:lnTo>
                    <a:pt x="20659" y="0"/>
                  </a:lnTo>
                  <a:lnTo>
                    <a:pt x="20659" y="5715"/>
                  </a:lnTo>
                  <a:lnTo>
                    <a:pt x="133095" y="5715"/>
                  </a:lnTo>
                  <a:lnTo>
                    <a:pt x="133095" y="11335"/>
                  </a:lnTo>
                  <a:lnTo>
                    <a:pt x="169177" y="11335"/>
                  </a:lnTo>
                  <a:lnTo>
                    <a:pt x="169177" y="16097"/>
                  </a:lnTo>
                  <a:lnTo>
                    <a:pt x="189741" y="16097"/>
                  </a:lnTo>
                  <a:lnTo>
                    <a:pt x="189741" y="22003"/>
                  </a:lnTo>
                  <a:lnTo>
                    <a:pt x="231821" y="22003"/>
                  </a:lnTo>
                  <a:lnTo>
                    <a:pt x="231821" y="26479"/>
                  </a:lnTo>
                  <a:lnTo>
                    <a:pt x="315791" y="26479"/>
                  </a:lnTo>
                  <a:lnTo>
                    <a:pt x="315791" y="32385"/>
                  </a:lnTo>
                  <a:lnTo>
                    <a:pt x="329596" y="32385"/>
                  </a:lnTo>
                  <a:lnTo>
                    <a:pt x="329596" y="37433"/>
                  </a:lnTo>
                  <a:lnTo>
                    <a:pt x="345399" y="37433"/>
                  </a:lnTo>
                  <a:lnTo>
                    <a:pt x="345399" y="43244"/>
                  </a:lnTo>
                  <a:lnTo>
                    <a:pt x="410138" y="43244"/>
                  </a:lnTo>
                  <a:lnTo>
                    <a:pt x="410138" y="48482"/>
                  </a:lnTo>
                  <a:lnTo>
                    <a:pt x="471259" y="48482"/>
                  </a:lnTo>
                  <a:lnTo>
                    <a:pt x="471259" y="69532"/>
                  </a:lnTo>
                  <a:lnTo>
                    <a:pt x="563321" y="69532"/>
                  </a:lnTo>
                  <a:lnTo>
                    <a:pt x="563321" y="74771"/>
                  </a:lnTo>
                  <a:lnTo>
                    <a:pt x="684230" y="74771"/>
                  </a:lnTo>
                  <a:lnTo>
                    <a:pt x="684230" y="83534"/>
                  </a:lnTo>
                  <a:lnTo>
                    <a:pt x="790382" y="83534"/>
                  </a:lnTo>
                  <a:lnTo>
                    <a:pt x="790382" y="90868"/>
                  </a:lnTo>
                  <a:lnTo>
                    <a:pt x="819038" y="90868"/>
                  </a:lnTo>
                  <a:lnTo>
                    <a:pt x="819038" y="96965"/>
                  </a:lnTo>
                  <a:lnTo>
                    <a:pt x="925190" y="96965"/>
                  </a:lnTo>
                  <a:lnTo>
                    <a:pt x="925190" y="108680"/>
                  </a:lnTo>
                  <a:lnTo>
                    <a:pt x="941470" y="108680"/>
                  </a:lnTo>
                  <a:lnTo>
                    <a:pt x="941470" y="116681"/>
                  </a:lnTo>
                  <a:lnTo>
                    <a:pt x="1011159" y="116681"/>
                  </a:lnTo>
                  <a:lnTo>
                    <a:pt x="1011159" y="127064"/>
                  </a:lnTo>
                  <a:lnTo>
                    <a:pt x="1030676" y="127064"/>
                  </a:lnTo>
                  <a:lnTo>
                    <a:pt x="1030676" y="135636"/>
                  </a:lnTo>
                  <a:lnTo>
                    <a:pt x="1046766" y="135636"/>
                  </a:lnTo>
                  <a:lnTo>
                    <a:pt x="1046766" y="147923"/>
                  </a:lnTo>
                  <a:lnTo>
                    <a:pt x="1134068" y="147923"/>
                  </a:lnTo>
                  <a:lnTo>
                    <a:pt x="1134068" y="155829"/>
                  </a:lnTo>
                  <a:lnTo>
                    <a:pt x="1192427" y="155829"/>
                  </a:lnTo>
                  <a:lnTo>
                    <a:pt x="1192427" y="166211"/>
                  </a:lnTo>
                  <a:lnTo>
                    <a:pt x="1342754" y="166211"/>
                  </a:lnTo>
                  <a:lnTo>
                    <a:pt x="1342754" y="170783"/>
                  </a:lnTo>
                  <a:lnTo>
                    <a:pt x="1370744" y="170783"/>
                  </a:lnTo>
                  <a:lnTo>
                    <a:pt x="1370744" y="181356"/>
                  </a:lnTo>
                  <a:lnTo>
                    <a:pt x="1412634" y="181356"/>
                  </a:lnTo>
                  <a:lnTo>
                    <a:pt x="1412634" y="187452"/>
                  </a:lnTo>
                  <a:lnTo>
                    <a:pt x="1476040" y="187452"/>
                  </a:lnTo>
                  <a:lnTo>
                    <a:pt x="1476040" y="192500"/>
                  </a:lnTo>
                  <a:lnTo>
                    <a:pt x="1631507" y="192500"/>
                  </a:lnTo>
                  <a:lnTo>
                    <a:pt x="1631507" y="197453"/>
                  </a:lnTo>
                  <a:lnTo>
                    <a:pt x="1640266" y="197453"/>
                  </a:lnTo>
                  <a:lnTo>
                    <a:pt x="1640266" y="201740"/>
                  </a:lnTo>
                  <a:lnTo>
                    <a:pt x="1679871" y="201740"/>
                  </a:lnTo>
                  <a:lnTo>
                    <a:pt x="1679871" y="207836"/>
                  </a:lnTo>
                  <a:lnTo>
                    <a:pt x="1709289" y="207836"/>
                  </a:lnTo>
                  <a:lnTo>
                    <a:pt x="1709289" y="213265"/>
                  </a:lnTo>
                  <a:lnTo>
                    <a:pt x="1836005" y="213265"/>
                  </a:lnTo>
                  <a:lnTo>
                    <a:pt x="1836005" y="220313"/>
                  </a:lnTo>
                  <a:lnTo>
                    <a:pt x="1867041" y="220313"/>
                  </a:lnTo>
                  <a:lnTo>
                    <a:pt x="1867041" y="228695"/>
                  </a:lnTo>
                  <a:lnTo>
                    <a:pt x="1932923" y="228695"/>
                  </a:lnTo>
                  <a:lnTo>
                    <a:pt x="1932923" y="234791"/>
                  </a:lnTo>
                  <a:lnTo>
                    <a:pt x="1994424" y="234791"/>
                  </a:lnTo>
                  <a:lnTo>
                    <a:pt x="1994424" y="243840"/>
                  </a:lnTo>
                  <a:lnTo>
                    <a:pt x="2032887" y="243840"/>
                  </a:lnTo>
                  <a:lnTo>
                    <a:pt x="2032887" y="258794"/>
                  </a:lnTo>
                  <a:lnTo>
                    <a:pt x="2168742" y="258794"/>
                  </a:lnTo>
                  <a:lnTo>
                    <a:pt x="2168742" y="272415"/>
                  </a:lnTo>
                  <a:lnTo>
                    <a:pt x="2181404" y="272415"/>
                  </a:lnTo>
                  <a:lnTo>
                    <a:pt x="2181404" y="279845"/>
                  </a:lnTo>
                  <a:lnTo>
                    <a:pt x="2203777" y="279845"/>
                  </a:lnTo>
                  <a:lnTo>
                    <a:pt x="2203777" y="288893"/>
                  </a:lnTo>
                  <a:lnTo>
                    <a:pt x="2479868" y="288893"/>
                  </a:lnTo>
                  <a:lnTo>
                    <a:pt x="2479868" y="304800"/>
                  </a:lnTo>
                  <a:lnTo>
                    <a:pt x="2713403" y="304800"/>
                  </a:lnTo>
                  <a:lnTo>
                    <a:pt x="2713403" y="309944"/>
                  </a:lnTo>
                  <a:lnTo>
                    <a:pt x="2936561" y="309944"/>
                  </a:lnTo>
                  <a:lnTo>
                    <a:pt x="2936561" y="324517"/>
                  </a:lnTo>
                  <a:lnTo>
                    <a:pt x="3046712" y="324517"/>
                  </a:lnTo>
                  <a:lnTo>
                    <a:pt x="3046712" y="352806"/>
                  </a:lnTo>
                  <a:lnTo>
                    <a:pt x="3076415" y="352806"/>
                  </a:lnTo>
                  <a:lnTo>
                    <a:pt x="3076415" y="373190"/>
                  </a:lnTo>
                  <a:lnTo>
                    <a:pt x="3150103" y="373190"/>
                  </a:lnTo>
                  <a:lnTo>
                    <a:pt x="3150103" y="400336"/>
                  </a:lnTo>
                  <a:lnTo>
                    <a:pt x="3228456" y="400336"/>
                  </a:lnTo>
                  <a:lnTo>
                    <a:pt x="3228456" y="426625"/>
                  </a:lnTo>
                  <a:lnTo>
                    <a:pt x="3235025" y="426625"/>
                  </a:lnTo>
                  <a:lnTo>
                    <a:pt x="3235025" y="459867"/>
                  </a:lnTo>
                  <a:lnTo>
                    <a:pt x="3404963" y="459867"/>
                  </a:lnTo>
                  <a:lnTo>
                    <a:pt x="3404963" y="485870"/>
                  </a:lnTo>
                  <a:lnTo>
                    <a:pt x="3418768" y="485870"/>
                  </a:lnTo>
                  <a:lnTo>
                    <a:pt x="3418768" y="518065"/>
                  </a:lnTo>
                  <a:lnTo>
                    <a:pt x="3956194" y="518065"/>
                  </a:lnTo>
                  <a:lnTo>
                    <a:pt x="3956194" y="554546"/>
                  </a:lnTo>
                  <a:lnTo>
                    <a:pt x="4018647" y="554546"/>
                  </a:lnTo>
                  <a:lnTo>
                    <a:pt x="4018647" y="596170"/>
                  </a:lnTo>
                  <a:lnTo>
                    <a:pt x="4846634" y="596170"/>
                  </a:lnTo>
                  <a:lnTo>
                    <a:pt x="4846634" y="939356"/>
                  </a:lnTo>
                  <a:lnTo>
                    <a:pt x="5145860" y="939356"/>
                  </a:lnTo>
                </a:path>
              </a:pathLst>
            </a:custGeom>
            <a:noFill/>
            <a:ln w="28575"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grpSp>
          <p:nvGrpSpPr>
            <p:cNvPr id="5" name="Group 4">
              <a:extLst>
                <a:ext uri="{FF2B5EF4-FFF2-40B4-BE49-F238E27FC236}">
                  <a16:creationId xmlns:a16="http://schemas.microsoft.com/office/drawing/2014/main" id="{4FB12CB4-A5A6-594D-E1E7-6772566FD0CC}"/>
                </a:ext>
              </a:extLst>
            </p:cNvPr>
            <p:cNvGrpSpPr/>
            <p:nvPr/>
          </p:nvGrpSpPr>
          <p:grpSpPr>
            <a:xfrm>
              <a:off x="2695337" y="1320329"/>
              <a:ext cx="7388985" cy="1402699"/>
              <a:chOff x="2695337" y="1320329"/>
              <a:chExt cx="7388985" cy="1402699"/>
            </a:xfrm>
          </p:grpSpPr>
          <p:sp>
            <p:nvSpPr>
              <p:cNvPr id="1370" name="Freeform 1369">
                <a:extLst>
                  <a:ext uri="{FF2B5EF4-FFF2-40B4-BE49-F238E27FC236}">
                    <a16:creationId xmlns:a16="http://schemas.microsoft.com/office/drawing/2014/main" id="{9B55D48B-4478-984C-8C97-0CA4BDB6E53F}"/>
                  </a:ext>
                </a:extLst>
              </p:cNvPr>
              <p:cNvSpPr/>
              <p:nvPr/>
            </p:nvSpPr>
            <p:spPr>
              <a:xfrm>
                <a:off x="3369321" y="1398227"/>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71" name="Freeform 1370">
                <a:extLst>
                  <a:ext uri="{FF2B5EF4-FFF2-40B4-BE49-F238E27FC236}">
                    <a16:creationId xmlns:a16="http://schemas.microsoft.com/office/drawing/2014/main" id="{570F3D05-FAC8-2360-4E43-C9EA20172A7E}"/>
                  </a:ext>
                </a:extLst>
              </p:cNvPr>
              <p:cNvSpPr/>
              <p:nvPr/>
            </p:nvSpPr>
            <p:spPr>
              <a:xfrm>
                <a:off x="3936586" y="1447725"/>
                <a:ext cx="72246" cy="72417"/>
              </a:xfrm>
              <a:custGeom>
                <a:avLst/>
                <a:gdLst>
                  <a:gd name="connsiteX0" fmla="*/ 50744 w 50743"/>
                  <a:gd name="connsiteY0" fmla="*/ 50864 h 50863"/>
                  <a:gd name="connsiteX1" fmla="*/ 50744 w 50743"/>
                  <a:gd name="connsiteY1" fmla="*/ 50864 h 50863"/>
                  <a:gd name="connsiteX2" fmla="*/ 24943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4943"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72" name="Freeform 1371">
                <a:extLst>
                  <a:ext uri="{FF2B5EF4-FFF2-40B4-BE49-F238E27FC236}">
                    <a16:creationId xmlns:a16="http://schemas.microsoft.com/office/drawing/2014/main" id="{43681B89-CEC7-859F-AC84-908F13C491A3}"/>
                  </a:ext>
                </a:extLst>
              </p:cNvPr>
              <p:cNvSpPr/>
              <p:nvPr/>
            </p:nvSpPr>
            <p:spPr>
              <a:xfrm>
                <a:off x="3982401" y="1447725"/>
                <a:ext cx="72246" cy="72417"/>
              </a:xfrm>
              <a:custGeom>
                <a:avLst/>
                <a:gdLst>
                  <a:gd name="connsiteX0" fmla="*/ 50744 w 50743"/>
                  <a:gd name="connsiteY0" fmla="*/ 50864 h 50863"/>
                  <a:gd name="connsiteX1" fmla="*/ 50744 w 50743"/>
                  <a:gd name="connsiteY1" fmla="*/ 50864 h 50863"/>
                  <a:gd name="connsiteX2" fmla="*/ 25039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5039"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73" name="Freeform 1372">
                <a:extLst>
                  <a:ext uri="{FF2B5EF4-FFF2-40B4-BE49-F238E27FC236}">
                    <a16:creationId xmlns:a16="http://schemas.microsoft.com/office/drawing/2014/main" id="{461B5538-6A85-F6E8-91D9-87CD987A7950}"/>
                  </a:ext>
                </a:extLst>
              </p:cNvPr>
              <p:cNvSpPr/>
              <p:nvPr/>
            </p:nvSpPr>
            <p:spPr>
              <a:xfrm>
                <a:off x="4014525" y="1469423"/>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74" name="Freeform 1373">
                <a:extLst>
                  <a:ext uri="{FF2B5EF4-FFF2-40B4-BE49-F238E27FC236}">
                    <a16:creationId xmlns:a16="http://schemas.microsoft.com/office/drawing/2014/main" id="{4C454EAD-6ECF-53AF-DE83-BD84DB759E8B}"/>
                  </a:ext>
                </a:extLst>
              </p:cNvPr>
              <p:cNvSpPr/>
              <p:nvPr/>
            </p:nvSpPr>
            <p:spPr>
              <a:xfrm>
                <a:off x="4028351" y="1471728"/>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75" name="Freeform 1374">
                <a:extLst>
                  <a:ext uri="{FF2B5EF4-FFF2-40B4-BE49-F238E27FC236}">
                    <a16:creationId xmlns:a16="http://schemas.microsoft.com/office/drawing/2014/main" id="{A9A3A514-C302-86C2-20C8-3E1C80334F9A}"/>
                  </a:ext>
                </a:extLst>
              </p:cNvPr>
              <p:cNvSpPr/>
              <p:nvPr/>
            </p:nvSpPr>
            <p:spPr>
              <a:xfrm>
                <a:off x="4048005" y="1477967"/>
                <a:ext cx="72381" cy="72281"/>
              </a:xfrm>
              <a:custGeom>
                <a:avLst/>
                <a:gdLst>
                  <a:gd name="connsiteX0" fmla="*/ 50839 w 50838"/>
                  <a:gd name="connsiteY0" fmla="*/ 50768 h 50768"/>
                  <a:gd name="connsiteX1" fmla="*/ 50839 w 50838"/>
                  <a:gd name="connsiteY1" fmla="*/ 50768 h 50768"/>
                  <a:gd name="connsiteX2" fmla="*/ 25039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76" name="Freeform 1375">
                <a:extLst>
                  <a:ext uri="{FF2B5EF4-FFF2-40B4-BE49-F238E27FC236}">
                    <a16:creationId xmlns:a16="http://schemas.microsoft.com/office/drawing/2014/main" id="{EACAB885-396B-1404-D088-BCE60E766446}"/>
                  </a:ext>
                </a:extLst>
              </p:cNvPr>
              <p:cNvSpPr/>
              <p:nvPr/>
            </p:nvSpPr>
            <p:spPr>
              <a:xfrm>
                <a:off x="4058849" y="1477967"/>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77" name="Freeform 1376">
                <a:extLst>
                  <a:ext uri="{FF2B5EF4-FFF2-40B4-BE49-F238E27FC236}">
                    <a16:creationId xmlns:a16="http://schemas.microsoft.com/office/drawing/2014/main" id="{0DF1B330-F9BB-8AB2-2910-497C8C9B3DD7}"/>
                  </a:ext>
                </a:extLst>
              </p:cNvPr>
              <p:cNvSpPr/>
              <p:nvPr/>
            </p:nvSpPr>
            <p:spPr>
              <a:xfrm>
                <a:off x="4069693" y="1477967"/>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78" name="Freeform 1377">
                <a:extLst>
                  <a:ext uri="{FF2B5EF4-FFF2-40B4-BE49-F238E27FC236}">
                    <a16:creationId xmlns:a16="http://schemas.microsoft.com/office/drawing/2014/main" id="{B5B4C2C2-7F02-FEC1-AAA4-BACD42EA1E3E}"/>
                  </a:ext>
                </a:extLst>
              </p:cNvPr>
              <p:cNvSpPr/>
              <p:nvPr/>
            </p:nvSpPr>
            <p:spPr>
              <a:xfrm>
                <a:off x="4080536" y="1477967"/>
                <a:ext cx="72246" cy="72281"/>
              </a:xfrm>
              <a:custGeom>
                <a:avLst/>
                <a:gdLst>
                  <a:gd name="connsiteX0" fmla="*/ 50744 w 50743"/>
                  <a:gd name="connsiteY0" fmla="*/ 50768 h 50768"/>
                  <a:gd name="connsiteX1" fmla="*/ 50744 w 50743"/>
                  <a:gd name="connsiteY1" fmla="*/ 50768 h 50768"/>
                  <a:gd name="connsiteX2" fmla="*/ 25038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8"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79" name="Freeform 1378">
                <a:extLst>
                  <a:ext uri="{FF2B5EF4-FFF2-40B4-BE49-F238E27FC236}">
                    <a16:creationId xmlns:a16="http://schemas.microsoft.com/office/drawing/2014/main" id="{933C4226-C21F-2A81-7F4E-324DF2B125B2}"/>
                  </a:ext>
                </a:extLst>
              </p:cNvPr>
              <p:cNvSpPr/>
              <p:nvPr/>
            </p:nvSpPr>
            <p:spPr>
              <a:xfrm>
                <a:off x="4080536" y="1490714"/>
                <a:ext cx="72246" cy="72281"/>
              </a:xfrm>
              <a:custGeom>
                <a:avLst/>
                <a:gdLst>
                  <a:gd name="connsiteX0" fmla="*/ 50744 w 50743"/>
                  <a:gd name="connsiteY0" fmla="*/ 50768 h 50768"/>
                  <a:gd name="connsiteX1" fmla="*/ 50744 w 50743"/>
                  <a:gd name="connsiteY1" fmla="*/ 50768 h 50768"/>
                  <a:gd name="connsiteX2" fmla="*/ 25038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8"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80" name="Freeform 1379">
                <a:extLst>
                  <a:ext uri="{FF2B5EF4-FFF2-40B4-BE49-F238E27FC236}">
                    <a16:creationId xmlns:a16="http://schemas.microsoft.com/office/drawing/2014/main" id="{271DEF5B-830A-59E6-EEA7-65B71A222BE1}"/>
                  </a:ext>
                </a:extLst>
              </p:cNvPr>
              <p:cNvSpPr/>
              <p:nvPr/>
            </p:nvSpPr>
            <p:spPr>
              <a:xfrm>
                <a:off x="4090566" y="1490714"/>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81" name="Freeform 1380">
                <a:extLst>
                  <a:ext uri="{FF2B5EF4-FFF2-40B4-BE49-F238E27FC236}">
                    <a16:creationId xmlns:a16="http://schemas.microsoft.com/office/drawing/2014/main" id="{E85ED7E8-3473-B262-A5BD-194EBF5A2110}"/>
                  </a:ext>
                </a:extLst>
              </p:cNvPr>
              <p:cNvSpPr/>
              <p:nvPr/>
            </p:nvSpPr>
            <p:spPr>
              <a:xfrm>
                <a:off x="4100598" y="1490714"/>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82" name="Freeform 1381">
                <a:extLst>
                  <a:ext uri="{FF2B5EF4-FFF2-40B4-BE49-F238E27FC236}">
                    <a16:creationId xmlns:a16="http://schemas.microsoft.com/office/drawing/2014/main" id="{81F30B61-AD06-BD11-2D6C-5B7CD585D595}"/>
                  </a:ext>
                </a:extLst>
              </p:cNvPr>
              <p:cNvSpPr/>
              <p:nvPr/>
            </p:nvSpPr>
            <p:spPr>
              <a:xfrm>
                <a:off x="4110628" y="1490714"/>
                <a:ext cx="72246" cy="72281"/>
              </a:xfrm>
              <a:custGeom>
                <a:avLst/>
                <a:gdLst>
                  <a:gd name="connsiteX0" fmla="*/ 50744 w 50743"/>
                  <a:gd name="connsiteY0" fmla="*/ 50768 h 50768"/>
                  <a:gd name="connsiteX1" fmla="*/ 50744 w 50743"/>
                  <a:gd name="connsiteY1" fmla="*/ 50768 h 50768"/>
                  <a:gd name="connsiteX2" fmla="*/ 25038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8"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83" name="Freeform 1382">
                <a:extLst>
                  <a:ext uri="{FF2B5EF4-FFF2-40B4-BE49-F238E27FC236}">
                    <a16:creationId xmlns:a16="http://schemas.microsoft.com/office/drawing/2014/main" id="{F63ADDB6-4CC6-5DA4-A650-86B09861290C}"/>
                  </a:ext>
                </a:extLst>
              </p:cNvPr>
              <p:cNvSpPr/>
              <p:nvPr/>
            </p:nvSpPr>
            <p:spPr>
              <a:xfrm>
                <a:off x="4120659" y="1490714"/>
                <a:ext cx="72381" cy="72281"/>
              </a:xfrm>
              <a:custGeom>
                <a:avLst/>
                <a:gdLst>
                  <a:gd name="connsiteX0" fmla="*/ 50839 w 50838"/>
                  <a:gd name="connsiteY0" fmla="*/ 50768 h 50768"/>
                  <a:gd name="connsiteX1" fmla="*/ 50839 w 50838"/>
                  <a:gd name="connsiteY1" fmla="*/ 50768 h 50768"/>
                  <a:gd name="connsiteX2" fmla="*/ 25039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84" name="Freeform 1383">
                <a:extLst>
                  <a:ext uri="{FF2B5EF4-FFF2-40B4-BE49-F238E27FC236}">
                    <a16:creationId xmlns:a16="http://schemas.microsoft.com/office/drawing/2014/main" id="{30AD0D9E-4B19-ED4A-1435-6C53BA2F6EE3}"/>
                  </a:ext>
                </a:extLst>
              </p:cNvPr>
              <p:cNvSpPr/>
              <p:nvPr/>
            </p:nvSpPr>
            <p:spPr>
              <a:xfrm>
                <a:off x="4130689" y="1490714"/>
                <a:ext cx="72381" cy="72281"/>
              </a:xfrm>
              <a:custGeom>
                <a:avLst/>
                <a:gdLst>
                  <a:gd name="connsiteX0" fmla="*/ 50839 w 50838"/>
                  <a:gd name="connsiteY0" fmla="*/ 50768 h 50768"/>
                  <a:gd name="connsiteX1" fmla="*/ 50839 w 50838"/>
                  <a:gd name="connsiteY1" fmla="*/ 50768 h 50768"/>
                  <a:gd name="connsiteX2" fmla="*/ 25039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85" name="Freeform 1384">
                <a:extLst>
                  <a:ext uri="{FF2B5EF4-FFF2-40B4-BE49-F238E27FC236}">
                    <a16:creationId xmlns:a16="http://schemas.microsoft.com/office/drawing/2014/main" id="{7876407C-DB62-B03E-9BD5-58FA8B1C6AE1}"/>
                  </a:ext>
                </a:extLst>
              </p:cNvPr>
              <p:cNvSpPr/>
              <p:nvPr/>
            </p:nvSpPr>
            <p:spPr>
              <a:xfrm>
                <a:off x="4140855" y="1490714"/>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86" name="Freeform 1385">
                <a:extLst>
                  <a:ext uri="{FF2B5EF4-FFF2-40B4-BE49-F238E27FC236}">
                    <a16:creationId xmlns:a16="http://schemas.microsoft.com/office/drawing/2014/main" id="{2FA666EA-0174-38D2-10B4-BB913BBFEBFA}"/>
                  </a:ext>
                </a:extLst>
              </p:cNvPr>
              <p:cNvSpPr/>
              <p:nvPr/>
            </p:nvSpPr>
            <p:spPr>
              <a:xfrm>
                <a:off x="4140855" y="1504955"/>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87" name="Freeform 1386">
                <a:extLst>
                  <a:ext uri="{FF2B5EF4-FFF2-40B4-BE49-F238E27FC236}">
                    <a16:creationId xmlns:a16="http://schemas.microsoft.com/office/drawing/2014/main" id="{0F5536E1-AA63-8791-AF8B-32B0B2A0E8CA}"/>
                  </a:ext>
                </a:extLst>
              </p:cNvPr>
              <p:cNvSpPr/>
              <p:nvPr/>
            </p:nvSpPr>
            <p:spPr>
              <a:xfrm>
                <a:off x="4151563" y="1504955"/>
                <a:ext cx="72381" cy="72281"/>
              </a:xfrm>
              <a:custGeom>
                <a:avLst/>
                <a:gdLst>
                  <a:gd name="connsiteX0" fmla="*/ 50839 w 50838"/>
                  <a:gd name="connsiteY0" fmla="*/ 50768 h 50768"/>
                  <a:gd name="connsiteX1" fmla="*/ 50839 w 50838"/>
                  <a:gd name="connsiteY1" fmla="*/ 50768 h 50768"/>
                  <a:gd name="connsiteX2" fmla="*/ 25039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88" name="Freeform 1387">
                <a:extLst>
                  <a:ext uri="{FF2B5EF4-FFF2-40B4-BE49-F238E27FC236}">
                    <a16:creationId xmlns:a16="http://schemas.microsoft.com/office/drawing/2014/main" id="{9535D131-9A65-E8D5-E754-827E372B3082}"/>
                  </a:ext>
                </a:extLst>
              </p:cNvPr>
              <p:cNvSpPr/>
              <p:nvPr/>
            </p:nvSpPr>
            <p:spPr>
              <a:xfrm>
                <a:off x="4162406" y="1504955"/>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89" name="Freeform 1388">
                <a:extLst>
                  <a:ext uri="{FF2B5EF4-FFF2-40B4-BE49-F238E27FC236}">
                    <a16:creationId xmlns:a16="http://schemas.microsoft.com/office/drawing/2014/main" id="{5DAC0B79-CBAE-CB60-C31E-38D18A214EF3}"/>
                  </a:ext>
                </a:extLst>
              </p:cNvPr>
              <p:cNvSpPr/>
              <p:nvPr/>
            </p:nvSpPr>
            <p:spPr>
              <a:xfrm>
                <a:off x="4162001" y="1512277"/>
                <a:ext cx="72381" cy="72417"/>
              </a:xfrm>
              <a:custGeom>
                <a:avLst/>
                <a:gdLst>
                  <a:gd name="connsiteX0" fmla="*/ 50839 w 50838"/>
                  <a:gd name="connsiteY0" fmla="*/ 50864 h 50863"/>
                  <a:gd name="connsiteX1" fmla="*/ 50839 w 50838"/>
                  <a:gd name="connsiteY1" fmla="*/ 50864 h 50863"/>
                  <a:gd name="connsiteX2" fmla="*/ 25039 w 50838"/>
                  <a:gd name="connsiteY2" fmla="*/ 0 h 50863"/>
                  <a:gd name="connsiteX3" fmla="*/ 0 w 50838"/>
                  <a:gd name="connsiteY3" fmla="*/ 50864 h 50863"/>
                  <a:gd name="connsiteX4" fmla="*/ 50839 w 50838"/>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863">
                    <a:moveTo>
                      <a:pt x="50839" y="50864"/>
                    </a:moveTo>
                    <a:lnTo>
                      <a:pt x="50839" y="50864"/>
                    </a:lnTo>
                    <a:lnTo>
                      <a:pt x="25039" y="0"/>
                    </a:lnTo>
                    <a:lnTo>
                      <a:pt x="0" y="50864"/>
                    </a:lnTo>
                    <a:lnTo>
                      <a:pt x="50839"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90" name="Freeform 1389">
                <a:extLst>
                  <a:ext uri="{FF2B5EF4-FFF2-40B4-BE49-F238E27FC236}">
                    <a16:creationId xmlns:a16="http://schemas.microsoft.com/office/drawing/2014/main" id="{EE3C631E-CC25-03F8-5EA3-58A238C189ED}"/>
                  </a:ext>
                </a:extLst>
              </p:cNvPr>
              <p:cNvSpPr/>
              <p:nvPr/>
            </p:nvSpPr>
            <p:spPr>
              <a:xfrm>
                <a:off x="4172844" y="1512277"/>
                <a:ext cx="72246" cy="72417"/>
              </a:xfrm>
              <a:custGeom>
                <a:avLst/>
                <a:gdLst>
                  <a:gd name="connsiteX0" fmla="*/ 50744 w 50743"/>
                  <a:gd name="connsiteY0" fmla="*/ 50864 h 50863"/>
                  <a:gd name="connsiteX1" fmla="*/ 50744 w 50743"/>
                  <a:gd name="connsiteY1" fmla="*/ 50864 h 50863"/>
                  <a:gd name="connsiteX2" fmla="*/ 25039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5039"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91" name="Freeform 1390">
                <a:extLst>
                  <a:ext uri="{FF2B5EF4-FFF2-40B4-BE49-F238E27FC236}">
                    <a16:creationId xmlns:a16="http://schemas.microsoft.com/office/drawing/2014/main" id="{B7FAB2A5-658B-07A9-BDA7-ABF715BDDCA4}"/>
                  </a:ext>
                </a:extLst>
              </p:cNvPr>
              <p:cNvSpPr/>
              <p:nvPr/>
            </p:nvSpPr>
            <p:spPr>
              <a:xfrm>
                <a:off x="4183689" y="1512277"/>
                <a:ext cx="72246" cy="72417"/>
              </a:xfrm>
              <a:custGeom>
                <a:avLst/>
                <a:gdLst>
                  <a:gd name="connsiteX0" fmla="*/ 50744 w 50743"/>
                  <a:gd name="connsiteY0" fmla="*/ 50864 h 50863"/>
                  <a:gd name="connsiteX1" fmla="*/ 50744 w 50743"/>
                  <a:gd name="connsiteY1" fmla="*/ 50864 h 50863"/>
                  <a:gd name="connsiteX2" fmla="*/ 25038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5038"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92" name="Freeform 1391">
                <a:extLst>
                  <a:ext uri="{FF2B5EF4-FFF2-40B4-BE49-F238E27FC236}">
                    <a16:creationId xmlns:a16="http://schemas.microsoft.com/office/drawing/2014/main" id="{42D9E35C-2F4C-9AEC-6BAB-F10F14FCD01F}"/>
                  </a:ext>
                </a:extLst>
              </p:cNvPr>
              <p:cNvSpPr/>
              <p:nvPr/>
            </p:nvSpPr>
            <p:spPr>
              <a:xfrm>
                <a:off x="4191007" y="1525024"/>
                <a:ext cx="72246" cy="72417"/>
              </a:xfrm>
              <a:custGeom>
                <a:avLst/>
                <a:gdLst>
                  <a:gd name="connsiteX0" fmla="*/ 50744 w 50743"/>
                  <a:gd name="connsiteY0" fmla="*/ 50864 h 50863"/>
                  <a:gd name="connsiteX1" fmla="*/ 50744 w 50743"/>
                  <a:gd name="connsiteY1" fmla="*/ 50864 h 50863"/>
                  <a:gd name="connsiteX2" fmla="*/ 25039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5039"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93" name="Freeform 1392">
                <a:extLst>
                  <a:ext uri="{FF2B5EF4-FFF2-40B4-BE49-F238E27FC236}">
                    <a16:creationId xmlns:a16="http://schemas.microsoft.com/office/drawing/2014/main" id="{9544AA7A-8EA9-0CF0-8FF3-A05CA756E2E7}"/>
                  </a:ext>
                </a:extLst>
              </p:cNvPr>
              <p:cNvSpPr/>
              <p:nvPr/>
            </p:nvSpPr>
            <p:spPr>
              <a:xfrm>
                <a:off x="4199954" y="1525024"/>
                <a:ext cx="72246" cy="72417"/>
              </a:xfrm>
              <a:custGeom>
                <a:avLst/>
                <a:gdLst>
                  <a:gd name="connsiteX0" fmla="*/ 50744 w 50743"/>
                  <a:gd name="connsiteY0" fmla="*/ 50864 h 50863"/>
                  <a:gd name="connsiteX1" fmla="*/ 50744 w 50743"/>
                  <a:gd name="connsiteY1" fmla="*/ 50864 h 50863"/>
                  <a:gd name="connsiteX2" fmla="*/ 24943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4943"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94" name="Freeform 1393">
                <a:extLst>
                  <a:ext uri="{FF2B5EF4-FFF2-40B4-BE49-F238E27FC236}">
                    <a16:creationId xmlns:a16="http://schemas.microsoft.com/office/drawing/2014/main" id="{F3CDFCC5-88F5-7B8A-8D31-271DC407C3E5}"/>
                  </a:ext>
                </a:extLst>
              </p:cNvPr>
              <p:cNvSpPr/>
              <p:nvPr/>
            </p:nvSpPr>
            <p:spPr>
              <a:xfrm>
                <a:off x="4208764" y="1525024"/>
                <a:ext cx="72246" cy="72417"/>
              </a:xfrm>
              <a:custGeom>
                <a:avLst/>
                <a:gdLst>
                  <a:gd name="connsiteX0" fmla="*/ 50744 w 50743"/>
                  <a:gd name="connsiteY0" fmla="*/ 50864 h 50863"/>
                  <a:gd name="connsiteX1" fmla="*/ 50744 w 50743"/>
                  <a:gd name="connsiteY1" fmla="*/ 50864 h 50863"/>
                  <a:gd name="connsiteX2" fmla="*/ 25039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5039"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95" name="Freeform 1394">
                <a:extLst>
                  <a:ext uri="{FF2B5EF4-FFF2-40B4-BE49-F238E27FC236}">
                    <a16:creationId xmlns:a16="http://schemas.microsoft.com/office/drawing/2014/main" id="{D1F63378-BB65-451C-0A49-6CF3B55E0B0A}"/>
                  </a:ext>
                </a:extLst>
              </p:cNvPr>
              <p:cNvSpPr/>
              <p:nvPr/>
            </p:nvSpPr>
            <p:spPr>
              <a:xfrm>
                <a:off x="4217711" y="1525024"/>
                <a:ext cx="72246" cy="72417"/>
              </a:xfrm>
              <a:custGeom>
                <a:avLst/>
                <a:gdLst>
                  <a:gd name="connsiteX0" fmla="*/ 50744 w 50743"/>
                  <a:gd name="connsiteY0" fmla="*/ 50864 h 50863"/>
                  <a:gd name="connsiteX1" fmla="*/ 50744 w 50743"/>
                  <a:gd name="connsiteY1" fmla="*/ 50864 h 50863"/>
                  <a:gd name="connsiteX2" fmla="*/ 24943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4943"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96" name="Freeform 1395">
                <a:extLst>
                  <a:ext uri="{FF2B5EF4-FFF2-40B4-BE49-F238E27FC236}">
                    <a16:creationId xmlns:a16="http://schemas.microsoft.com/office/drawing/2014/main" id="{F3A423D3-7A2F-746B-2B36-804F566EE162}"/>
                  </a:ext>
                </a:extLst>
              </p:cNvPr>
              <p:cNvSpPr/>
              <p:nvPr/>
            </p:nvSpPr>
            <p:spPr>
              <a:xfrm>
                <a:off x="4226521" y="1525024"/>
                <a:ext cx="72381" cy="72417"/>
              </a:xfrm>
              <a:custGeom>
                <a:avLst/>
                <a:gdLst>
                  <a:gd name="connsiteX0" fmla="*/ 50839 w 50838"/>
                  <a:gd name="connsiteY0" fmla="*/ 50864 h 50863"/>
                  <a:gd name="connsiteX1" fmla="*/ 50839 w 50838"/>
                  <a:gd name="connsiteY1" fmla="*/ 50864 h 50863"/>
                  <a:gd name="connsiteX2" fmla="*/ 25039 w 50838"/>
                  <a:gd name="connsiteY2" fmla="*/ 0 h 50863"/>
                  <a:gd name="connsiteX3" fmla="*/ 0 w 50838"/>
                  <a:gd name="connsiteY3" fmla="*/ 50864 h 50863"/>
                  <a:gd name="connsiteX4" fmla="*/ 50839 w 50838"/>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863">
                    <a:moveTo>
                      <a:pt x="50839" y="50864"/>
                    </a:moveTo>
                    <a:lnTo>
                      <a:pt x="50839" y="50864"/>
                    </a:lnTo>
                    <a:lnTo>
                      <a:pt x="25039" y="0"/>
                    </a:lnTo>
                    <a:lnTo>
                      <a:pt x="0" y="50864"/>
                    </a:lnTo>
                    <a:lnTo>
                      <a:pt x="50839"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97" name="Freeform 1396">
                <a:extLst>
                  <a:ext uri="{FF2B5EF4-FFF2-40B4-BE49-F238E27FC236}">
                    <a16:creationId xmlns:a16="http://schemas.microsoft.com/office/drawing/2014/main" id="{E3D3D610-884A-B4DB-112B-9030B997BE74}"/>
                  </a:ext>
                </a:extLst>
              </p:cNvPr>
              <p:cNvSpPr/>
              <p:nvPr/>
            </p:nvSpPr>
            <p:spPr>
              <a:xfrm>
                <a:off x="4235466" y="1525024"/>
                <a:ext cx="72246" cy="72417"/>
              </a:xfrm>
              <a:custGeom>
                <a:avLst/>
                <a:gdLst>
                  <a:gd name="connsiteX0" fmla="*/ 50744 w 50743"/>
                  <a:gd name="connsiteY0" fmla="*/ 50864 h 50863"/>
                  <a:gd name="connsiteX1" fmla="*/ 50744 w 50743"/>
                  <a:gd name="connsiteY1" fmla="*/ 50864 h 50863"/>
                  <a:gd name="connsiteX2" fmla="*/ 25039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5039"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98" name="Freeform 1397">
                <a:extLst>
                  <a:ext uri="{FF2B5EF4-FFF2-40B4-BE49-F238E27FC236}">
                    <a16:creationId xmlns:a16="http://schemas.microsoft.com/office/drawing/2014/main" id="{D912E43B-1F3E-A1B5-3050-F410E5E7F739}"/>
                  </a:ext>
                </a:extLst>
              </p:cNvPr>
              <p:cNvSpPr/>
              <p:nvPr/>
            </p:nvSpPr>
            <p:spPr>
              <a:xfrm>
                <a:off x="4244278" y="1525024"/>
                <a:ext cx="72381" cy="72417"/>
              </a:xfrm>
              <a:custGeom>
                <a:avLst/>
                <a:gdLst>
                  <a:gd name="connsiteX0" fmla="*/ 50839 w 50838"/>
                  <a:gd name="connsiteY0" fmla="*/ 50864 h 50863"/>
                  <a:gd name="connsiteX1" fmla="*/ 50839 w 50838"/>
                  <a:gd name="connsiteY1" fmla="*/ 50864 h 50863"/>
                  <a:gd name="connsiteX2" fmla="*/ 25038 w 50838"/>
                  <a:gd name="connsiteY2" fmla="*/ 0 h 50863"/>
                  <a:gd name="connsiteX3" fmla="*/ 0 w 50838"/>
                  <a:gd name="connsiteY3" fmla="*/ 50864 h 50863"/>
                  <a:gd name="connsiteX4" fmla="*/ 50839 w 50838"/>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863">
                    <a:moveTo>
                      <a:pt x="50839" y="50864"/>
                    </a:moveTo>
                    <a:lnTo>
                      <a:pt x="50839" y="50864"/>
                    </a:lnTo>
                    <a:lnTo>
                      <a:pt x="25038" y="0"/>
                    </a:lnTo>
                    <a:lnTo>
                      <a:pt x="0" y="50864"/>
                    </a:lnTo>
                    <a:lnTo>
                      <a:pt x="50839"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399" name="Freeform 1398">
                <a:extLst>
                  <a:ext uri="{FF2B5EF4-FFF2-40B4-BE49-F238E27FC236}">
                    <a16:creationId xmlns:a16="http://schemas.microsoft.com/office/drawing/2014/main" id="{29AD3A52-922B-0180-DC3F-4485D186F04E}"/>
                  </a:ext>
                </a:extLst>
              </p:cNvPr>
              <p:cNvSpPr/>
              <p:nvPr/>
            </p:nvSpPr>
            <p:spPr>
              <a:xfrm>
                <a:off x="4253223" y="1525024"/>
                <a:ext cx="72246" cy="72417"/>
              </a:xfrm>
              <a:custGeom>
                <a:avLst/>
                <a:gdLst>
                  <a:gd name="connsiteX0" fmla="*/ 50744 w 50743"/>
                  <a:gd name="connsiteY0" fmla="*/ 50864 h 50863"/>
                  <a:gd name="connsiteX1" fmla="*/ 50744 w 50743"/>
                  <a:gd name="connsiteY1" fmla="*/ 50864 h 50863"/>
                  <a:gd name="connsiteX2" fmla="*/ 25039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5039"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00" name="Freeform 1399">
                <a:extLst>
                  <a:ext uri="{FF2B5EF4-FFF2-40B4-BE49-F238E27FC236}">
                    <a16:creationId xmlns:a16="http://schemas.microsoft.com/office/drawing/2014/main" id="{B6223288-B0D5-5232-976E-00A02B31AEB6}"/>
                  </a:ext>
                </a:extLst>
              </p:cNvPr>
              <p:cNvSpPr/>
              <p:nvPr/>
            </p:nvSpPr>
            <p:spPr>
              <a:xfrm>
                <a:off x="4262169" y="1525024"/>
                <a:ext cx="72246" cy="72417"/>
              </a:xfrm>
              <a:custGeom>
                <a:avLst/>
                <a:gdLst>
                  <a:gd name="connsiteX0" fmla="*/ 50744 w 50743"/>
                  <a:gd name="connsiteY0" fmla="*/ 50864 h 50863"/>
                  <a:gd name="connsiteX1" fmla="*/ 50744 w 50743"/>
                  <a:gd name="connsiteY1" fmla="*/ 50864 h 50863"/>
                  <a:gd name="connsiteX2" fmla="*/ 24943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4943"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01" name="Freeform 1400">
                <a:extLst>
                  <a:ext uri="{FF2B5EF4-FFF2-40B4-BE49-F238E27FC236}">
                    <a16:creationId xmlns:a16="http://schemas.microsoft.com/office/drawing/2014/main" id="{2A624150-D0AF-46F2-9B66-90A19A74D60B}"/>
                  </a:ext>
                </a:extLst>
              </p:cNvPr>
              <p:cNvSpPr/>
              <p:nvPr/>
            </p:nvSpPr>
            <p:spPr>
              <a:xfrm>
                <a:off x="4270981" y="1525024"/>
                <a:ext cx="72246" cy="72417"/>
              </a:xfrm>
              <a:custGeom>
                <a:avLst/>
                <a:gdLst>
                  <a:gd name="connsiteX0" fmla="*/ 50743 w 50743"/>
                  <a:gd name="connsiteY0" fmla="*/ 50864 h 50863"/>
                  <a:gd name="connsiteX1" fmla="*/ 50743 w 50743"/>
                  <a:gd name="connsiteY1" fmla="*/ 50864 h 50863"/>
                  <a:gd name="connsiteX2" fmla="*/ 25038 w 50743"/>
                  <a:gd name="connsiteY2" fmla="*/ 0 h 50863"/>
                  <a:gd name="connsiteX3" fmla="*/ 0 w 50743"/>
                  <a:gd name="connsiteY3" fmla="*/ 50864 h 50863"/>
                  <a:gd name="connsiteX4" fmla="*/ 50743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3" y="50864"/>
                    </a:moveTo>
                    <a:lnTo>
                      <a:pt x="50743" y="50864"/>
                    </a:lnTo>
                    <a:lnTo>
                      <a:pt x="25038" y="0"/>
                    </a:lnTo>
                    <a:lnTo>
                      <a:pt x="0" y="50864"/>
                    </a:lnTo>
                    <a:lnTo>
                      <a:pt x="50743"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02" name="Freeform 1401">
                <a:extLst>
                  <a:ext uri="{FF2B5EF4-FFF2-40B4-BE49-F238E27FC236}">
                    <a16:creationId xmlns:a16="http://schemas.microsoft.com/office/drawing/2014/main" id="{5CE59964-CE2C-8BAC-C0BF-4658558CD876}"/>
                  </a:ext>
                </a:extLst>
              </p:cNvPr>
              <p:cNvSpPr/>
              <p:nvPr/>
            </p:nvSpPr>
            <p:spPr>
              <a:xfrm>
                <a:off x="4279926" y="1525024"/>
                <a:ext cx="72246" cy="72417"/>
              </a:xfrm>
              <a:custGeom>
                <a:avLst/>
                <a:gdLst>
                  <a:gd name="connsiteX0" fmla="*/ 50744 w 50743"/>
                  <a:gd name="connsiteY0" fmla="*/ 50864 h 50863"/>
                  <a:gd name="connsiteX1" fmla="*/ 50744 w 50743"/>
                  <a:gd name="connsiteY1" fmla="*/ 50864 h 50863"/>
                  <a:gd name="connsiteX2" fmla="*/ 24943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4943"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03" name="Freeform 1402">
                <a:extLst>
                  <a:ext uri="{FF2B5EF4-FFF2-40B4-BE49-F238E27FC236}">
                    <a16:creationId xmlns:a16="http://schemas.microsoft.com/office/drawing/2014/main" id="{77C5C17B-C9EF-963C-7998-DBE27096C471}"/>
                  </a:ext>
                </a:extLst>
              </p:cNvPr>
              <p:cNvSpPr/>
              <p:nvPr/>
            </p:nvSpPr>
            <p:spPr>
              <a:xfrm>
                <a:off x="4295378" y="1525024"/>
                <a:ext cx="72246" cy="72417"/>
              </a:xfrm>
              <a:custGeom>
                <a:avLst/>
                <a:gdLst>
                  <a:gd name="connsiteX0" fmla="*/ 50744 w 50743"/>
                  <a:gd name="connsiteY0" fmla="*/ 50864 h 50863"/>
                  <a:gd name="connsiteX1" fmla="*/ 50744 w 50743"/>
                  <a:gd name="connsiteY1" fmla="*/ 50864 h 50863"/>
                  <a:gd name="connsiteX2" fmla="*/ 24943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4943"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04" name="Freeform 1403">
                <a:extLst>
                  <a:ext uri="{FF2B5EF4-FFF2-40B4-BE49-F238E27FC236}">
                    <a16:creationId xmlns:a16="http://schemas.microsoft.com/office/drawing/2014/main" id="{955FAF47-D7F3-36C5-F9F7-8917C6F1F021}"/>
                  </a:ext>
                </a:extLst>
              </p:cNvPr>
              <p:cNvSpPr/>
              <p:nvPr/>
            </p:nvSpPr>
            <p:spPr>
              <a:xfrm>
                <a:off x="4310832" y="1525024"/>
                <a:ext cx="72246" cy="72417"/>
              </a:xfrm>
              <a:custGeom>
                <a:avLst/>
                <a:gdLst>
                  <a:gd name="connsiteX0" fmla="*/ 50744 w 50743"/>
                  <a:gd name="connsiteY0" fmla="*/ 50864 h 50863"/>
                  <a:gd name="connsiteX1" fmla="*/ 50744 w 50743"/>
                  <a:gd name="connsiteY1" fmla="*/ 50864 h 50863"/>
                  <a:gd name="connsiteX2" fmla="*/ 24943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4943"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05" name="Freeform 1404">
                <a:extLst>
                  <a:ext uri="{FF2B5EF4-FFF2-40B4-BE49-F238E27FC236}">
                    <a16:creationId xmlns:a16="http://schemas.microsoft.com/office/drawing/2014/main" id="{8D8F54D9-E7E8-D7C3-40BF-2025974680A4}"/>
                  </a:ext>
                </a:extLst>
              </p:cNvPr>
              <p:cNvSpPr/>
              <p:nvPr/>
            </p:nvSpPr>
            <p:spPr>
              <a:xfrm>
                <a:off x="4371827" y="1535873"/>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06" name="Freeform 1405">
                <a:extLst>
                  <a:ext uri="{FF2B5EF4-FFF2-40B4-BE49-F238E27FC236}">
                    <a16:creationId xmlns:a16="http://schemas.microsoft.com/office/drawing/2014/main" id="{B0F78BAF-BFBA-5FD1-EC23-97C8216FF0D0}"/>
                  </a:ext>
                </a:extLst>
              </p:cNvPr>
              <p:cNvSpPr/>
              <p:nvPr/>
            </p:nvSpPr>
            <p:spPr>
              <a:xfrm>
                <a:off x="4350140" y="1535873"/>
                <a:ext cx="72381" cy="72281"/>
              </a:xfrm>
              <a:custGeom>
                <a:avLst/>
                <a:gdLst>
                  <a:gd name="connsiteX0" fmla="*/ 50839 w 50838"/>
                  <a:gd name="connsiteY0" fmla="*/ 50768 h 50768"/>
                  <a:gd name="connsiteX1" fmla="*/ 50839 w 50838"/>
                  <a:gd name="connsiteY1" fmla="*/ 50768 h 50768"/>
                  <a:gd name="connsiteX2" fmla="*/ 25038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8"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07" name="Freeform 1406">
                <a:extLst>
                  <a:ext uri="{FF2B5EF4-FFF2-40B4-BE49-F238E27FC236}">
                    <a16:creationId xmlns:a16="http://schemas.microsoft.com/office/drawing/2014/main" id="{5F3069C4-16FB-48EF-9483-E1A394DC288B}"/>
                  </a:ext>
                </a:extLst>
              </p:cNvPr>
              <p:cNvSpPr/>
              <p:nvPr/>
            </p:nvSpPr>
            <p:spPr>
              <a:xfrm>
                <a:off x="4338212" y="1535873"/>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08" name="Freeform 1407">
                <a:extLst>
                  <a:ext uri="{FF2B5EF4-FFF2-40B4-BE49-F238E27FC236}">
                    <a16:creationId xmlns:a16="http://schemas.microsoft.com/office/drawing/2014/main" id="{3F232992-3350-9DFC-5C02-08B0C7F9C4B8}"/>
                  </a:ext>
                </a:extLst>
              </p:cNvPr>
              <p:cNvSpPr/>
              <p:nvPr/>
            </p:nvSpPr>
            <p:spPr>
              <a:xfrm>
                <a:off x="4326284" y="1535873"/>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09" name="Freeform 1408">
                <a:extLst>
                  <a:ext uri="{FF2B5EF4-FFF2-40B4-BE49-F238E27FC236}">
                    <a16:creationId xmlns:a16="http://schemas.microsoft.com/office/drawing/2014/main" id="{52275288-D55A-C8B8-A8CE-697A0AA550DB}"/>
                  </a:ext>
                </a:extLst>
              </p:cNvPr>
              <p:cNvSpPr/>
              <p:nvPr/>
            </p:nvSpPr>
            <p:spPr>
              <a:xfrm>
                <a:off x="4512118" y="1553639"/>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10" name="Freeform 1409">
                <a:extLst>
                  <a:ext uri="{FF2B5EF4-FFF2-40B4-BE49-F238E27FC236}">
                    <a16:creationId xmlns:a16="http://schemas.microsoft.com/office/drawing/2014/main" id="{D4AC991C-B428-8C0A-E2A5-0A6B1AEFC0CB}"/>
                  </a:ext>
                </a:extLst>
              </p:cNvPr>
              <p:cNvSpPr/>
              <p:nvPr/>
            </p:nvSpPr>
            <p:spPr>
              <a:xfrm>
                <a:off x="4603206" y="1553639"/>
                <a:ext cx="72381" cy="72281"/>
              </a:xfrm>
              <a:custGeom>
                <a:avLst/>
                <a:gdLst>
                  <a:gd name="connsiteX0" fmla="*/ 50839 w 50838"/>
                  <a:gd name="connsiteY0" fmla="*/ 50768 h 50768"/>
                  <a:gd name="connsiteX1" fmla="*/ 50839 w 50838"/>
                  <a:gd name="connsiteY1" fmla="*/ 50768 h 50768"/>
                  <a:gd name="connsiteX2" fmla="*/ 25039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11" name="Freeform 1410">
                <a:extLst>
                  <a:ext uri="{FF2B5EF4-FFF2-40B4-BE49-F238E27FC236}">
                    <a16:creationId xmlns:a16="http://schemas.microsoft.com/office/drawing/2014/main" id="{BFDA7E45-FE65-C826-B573-0D4CCA8F17C5}"/>
                  </a:ext>
                </a:extLst>
              </p:cNvPr>
              <p:cNvSpPr/>
              <p:nvPr/>
            </p:nvSpPr>
            <p:spPr>
              <a:xfrm>
                <a:off x="4697954" y="1574931"/>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12" name="Freeform 1411">
                <a:extLst>
                  <a:ext uri="{FF2B5EF4-FFF2-40B4-BE49-F238E27FC236}">
                    <a16:creationId xmlns:a16="http://schemas.microsoft.com/office/drawing/2014/main" id="{D196E4D7-4F14-1CFD-BFC4-72240FE0AA45}"/>
                  </a:ext>
                </a:extLst>
              </p:cNvPr>
              <p:cNvSpPr/>
              <p:nvPr/>
            </p:nvSpPr>
            <p:spPr>
              <a:xfrm>
                <a:off x="4768167" y="1574931"/>
                <a:ext cx="72381" cy="72281"/>
              </a:xfrm>
              <a:custGeom>
                <a:avLst/>
                <a:gdLst>
                  <a:gd name="connsiteX0" fmla="*/ 50839 w 50838"/>
                  <a:gd name="connsiteY0" fmla="*/ 50768 h 50768"/>
                  <a:gd name="connsiteX1" fmla="*/ 50839 w 50838"/>
                  <a:gd name="connsiteY1" fmla="*/ 50768 h 50768"/>
                  <a:gd name="connsiteX2" fmla="*/ 25039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13" name="Freeform 1412">
                <a:extLst>
                  <a:ext uri="{FF2B5EF4-FFF2-40B4-BE49-F238E27FC236}">
                    <a16:creationId xmlns:a16="http://schemas.microsoft.com/office/drawing/2014/main" id="{CFFE74FC-60A4-8832-87D7-3AF56096597C}"/>
                  </a:ext>
                </a:extLst>
              </p:cNvPr>
              <p:cNvSpPr/>
              <p:nvPr/>
            </p:nvSpPr>
            <p:spPr>
              <a:xfrm>
                <a:off x="4789855" y="1584558"/>
                <a:ext cx="72246" cy="72417"/>
              </a:xfrm>
              <a:custGeom>
                <a:avLst/>
                <a:gdLst>
                  <a:gd name="connsiteX0" fmla="*/ 50744 w 50743"/>
                  <a:gd name="connsiteY0" fmla="*/ 50864 h 50863"/>
                  <a:gd name="connsiteX1" fmla="*/ 50744 w 50743"/>
                  <a:gd name="connsiteY1" fmla="*/ 50864 h 50863"/>
                  <a:gd name="connsiteX2" fmla="*/ 25038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5038"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14" name="Freeform 1413">
                <a:extLst>
                  <a:ext uri="{FF2B5EF4-FFF2-40B4-BE49-F238E27FC236}">
                    <a16:creationId xmlns:a16="http://schemas.microsoft.com/office/drawing/2014/main" id="{252901CE-B00C-2ADF-65AF-7C563FF76E80}"/>
                  </a:ext>
                </a:extLst>
              </p:cNvPr>
              <p:cNvSpPr/>
              <p:nvPr/>
            </p:nvSpPr>
            <p:spPr>
              <a:xfrm>
                <a:off x="4917405" y="1584558"/>
                <a:ext cx="72246" cy="72417"/>
              </a:xfrm>
              <a:custGeom>
                <a:avLst/>
                <a:gdLst>
                  <a:gd name="connsiteX0" fmla="*/ 50744 w 50743"/>
                  <a:gd name="connsiteY0" fmla="*/ 50864 h 50863"/>
                  <a:gd name="connsiteX1" fmla="*/ 50744 w 50743"/>
                  <a:gd name="connsiteY1" fmla="*/ 50864 h 50863"/>
                  <a:gd name="connsiteX2" fmla="*/ 24943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4943"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15" name="Freeform 1414">
                <a:extLst>
                  <a:ext uri="{FF2B5EF4-FFF2-40B4-BE49-F238E27FC236}">
                    <a16:creationId xmlns:a16="http://schemas.microsoft.com/office/drawing/2014/main" id="{27791D50-AD03-0D7B-982C-04EBC875EB21}"/>
                  </a:ext>
                </a:extLst>
              </p:cNvPr>
              <p:cNvSpPr/>
              <p:nvPr/>
            </p:nvSpPr>
            <p:spPr>
              <a:xfrm>
                <a:off x="4956713" y="1584558"/>
                <a:ext cx="72382" cy="72417"/>
              </a:xfrm>
              <a:custGeom>
                <a:avLst/>
                <a:gdLst>
                  <a:gd name="connsiteX0" fmla="*/ 50839 w 50839"/>
                  <a:gd name="connsiteY0" fmla="*/ 50864 h 50863"/>
                  <a:gd name="connsiteX1" fmla="*/ 50839 w 50839"/>
                  <a:gd name="connsiteY1" fmla="*/ 50864 h 50863"/>
                  <a:gd name="connsiteX2" fmla="*/ 25039 w 50839"/>
                  <a:gd name="connsiteY2" fmla="*/ 0 h 50863"/>
                  <a:gd name="connsiteX3" fmla="*/ 0 w 50839"/>
                  <a:gd name="connsiteY3" fmla="*/ 50864 h 50863"/>
                  <a:gd name="connsiteX4" fmla="*/ 50839 w 50839"/>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9" h="50863">
                    <a:moveTo>
                      <a:pt x="50839" y="50864"/>
                    </a:moveTo>
                    <a:lnTo>
                      <a:pt x="50839" y="50864"/>
                    </a:lnTo>
                    <a:lnTo>
                      <a:pt x="25039" y="0"/>
                    </a:lnTo>
                    <a:lnTo>
                      <a:pt x="0" y="50864"/>
                    </a:lnTo>
                    <a:lnTo>
                      <a:pt x="50839"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16" name="Freeform 1415">
                <a:extLst>
                  <a:ext uri="{FF2B5EF4-FFF2-40B4-BE49-F238E27FC236}">
                    <a16:creationId xmlns:a16="http://schemas.microsoft.com/office/drawing/2014/main" id="{3D324E15-227D-BAF3-0242-E9EDFD3B3B19}"/>
                  </a:ext>
                </a:extLst>
              </p:cNvPr>
              <p:cNvSpPr/>
              <p:nvPr/>
            </p:nvSpPr>
            <p:spPr>
              <a:xfrm>
                <a:off x="5207068" y="1619005"/>
                <a:ext cx="72381" cy="72281"/>
              </a:xfrm>
              <a:custGeom>
                <a:avLst/>
                <a:gdLst>
                  <a:gd name="connsiteX0" fmla="*/ 50839 w 50838"/>
                  <a:gd name="connsiteY0" fmla="*/ 50768 h 50768"/>
                  <a:gd name="connsiteX1" fmla="*/ 50839 w 50838"/>
                  <a:gd name="connsiteY1" fmla="*/ 50768 h 50768"/>
                  <a:gd name="connsiteX2" fmla="*/ 25039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17" name="Freeform 1416">
                <a:extLst>
                  <a:ext uri="{FF2B5EF4-FFF2-40B4-BE49-F238E27FC236}">
                    <a16:creationId xmlns:a16="http://schemas.microsoft.com/office/drawing/2014/main" id="{817FD4E6-614A-B0AF-47CB-42B0DB3F8047}"/>
                  </a:ext>
                </a:extLst>
              </p:cNvPr>
              <p:cNvSpPr/>
              <p:nvPr/>
            </p:nvSpPr>
            <p:spPr>
              <a:xfrm>
                <a:off x="5232958" y="1619005"/>
                <a:ext cx="72381" cy="72281"/>
              </a:xfrm>
              <a:custGeom>
                <a:avLst/>
                <a:gdLst>
                  <a:gd name="connsiteX0" fmla="*/ 50839 w 50838"/>
                  <a:gd name="connsiteY0" fmla="*/ 50768 h 50768"/>
                  <a:gd name="connsiteX1" fmla="*/ 50839 w 50838"/>
                  <a:gd name="connsiteY1" fmla="*/ 50768 h 50768"/>
                  <a:gd name="connsiteX2" fmla="*/ 25039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18" name="Freeform 1417">
                <a:extLst>
                  <a:ext uri="{FF2B5EF4-FFF2-40B4-BE49-F238E27FC236}">
                    <a16:creationId xmlns:a16="http://schemas.microsoft.com/office/drawing/2014/main" id="{542CD302-8D3B-995F-5EF1-4C6463A63D5F}"/>
                  </a:ext>
                </a:extLst>
              </p:cNvPr>
              <p:cNvSpPr/>
              <p:nvPr/>
            </p:nvSpPr>
            <p:spPr>
              <a:xfrm>
                <a:off x="5320385" y="1621310"/>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19" name="Freeform 1418">
                <a:extLst>
                  <a:ext uri="{FF2B5EF4-FFF2-40B4-BE49-F238E27FC236}">
                    <a16:creationId xmlns:a16="http://schemas.microsoft.com/office/drawing/2014/main" id="{0CE71CBF-6836-B774-B88B-D3E00788C1D6}"/>
                  </a:ext>
                </a:extLst>
              </p:cNvPr>
              <p:cNvSpPr/>
              <p:nvPr/>
            </p:nvSpPr>
            <p:spPr>
              <a:xfrm>
                <a:off x="5428552" y="1636769"/>
                <a:ext cx="72246" cy="72281"/>
              </a:xfrm>
              <a:custGeom>
                <a:avLst/>
                <a:gdLst>
                  <a:gd name="connsiteX0" fmla="*/ 50744 w 50743"/>
                  <a:gd name="connsiteY0" fmla="*/ 50768 h 50768"/>
                  <a:gd name="connsiteX1" fmla="*/ 50744 w 50743"/>
                  <a:gd name="connsiteY1" fmla="*/ 50768 h 50768"/>
                  <a:gd name="connsiteX2" fmla="*/ 24944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4"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20" name="Freeform 1419">
                <a:extLst>
                  <a:ext uri="{FF2B5EF4-FFF2-40B4-BE49-F238E27FC236}">
                    <a16:creationId xmlns:a16="http://schemas.microsoft.com/office/drawing/2014/main" id="{19A9EEE4-85D4-321E-5965-A4A20B54220B}"/>
                  </a:ext>
                </a:extLst>
              </p:cNvPr>
              <p:cNvSpPr/>
              <p:nvPr/>
            </p:nvSpPr>
            <p:spPr>
              <a:xfrm>
                <a:off x="5388295" y="1636769"/>
                <a:ext cx="72246" cy="72281"/>
              </a:xfrm>
              <a:custGeom>
                <a:avLst/>
                <a:gdLst>
                  <a:gd name="connsiteX0" fmla="*/ 50743 w 50743"/>
                  <a:gd name="connsiteY0" fmla="*/ 50768 h 50768"/>
                  <a:gd name="connsiteX1" fmla="*/ 50743 w 50743"/>
                  <a:gd name="connsiteY1" fmla="*/ 50768 h 50768"/>
                  <a:gd name="connsiteX2" fmla="*/ 25038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8"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21" name="Freeform 1420">
                <a:extLst>
                  <a:ext uri="{FF2B5EF4-FFF2-40B4-BE49-F238E27FC236}">
                    <a16:creationId xmlns:a16="http://schemas.microsoft.com/office/drawing/2014/main" id="{E2862E01-B3F5-1D42-A8FE-236CC5E7034D}"/>
                  </a:ext>
                </a:extLst>
              </p:cNvPr>
              <p:cNvSpPr/>
              <p:nvPr/>
            </p:nvSpPr>
            <p:spPr>
              <a:xfrm>
                <a:off x="5375960" y="1636769"/>
                <a:ext cx="72246" cy="72281"/>
              </a:xfrm>
              <a:custGeom>
                <a:avLst/>
                <a:gdLst>
                  <a:gd name="connsiteX0" fmla="*/ 50743 w 50743"/>
                  <a:gd name="connsiteY0" fmla="*/ 50768 h 50768"/>
                  <a:gd name="connsiteX1" fmla="*/ 50743 w 50743"/>
                  <a:gd name="connsiteY1" fmla="*/ 50768 h 50768"/>
                  <a:gd name="connsiteX2" fmla="*/ 25038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8"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22" name="Freeform 1421">
                <a:extLst>
                  <a:ext uri="{FF2B5EF4-FFF2-40B4-BE49-F238E27FC236}">
                    <a16:creationId xmlns:a16="http://schemas.microsoft.com/office/drawing/2014/main" id="{1BD7A329-8DA1-18E7-541C-A411A3A29227}"/>
                  </a:ext>
                </a:extLst>
              </p:cNvPr>
              <p:cNvSpPr/>
              <p:nvPr/>
            </p:nvSpPr>
            <p:spPr>
              <a:xfrm>
                <a:off x="5363626" y="1636769"/>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23" name="Freeform 1422">
                <a:extLst>
                  <a:ext uri="{FF2B5EF4-FFF2-40B4-BE49-F238E27FC236}">
                    <a16:creationId xmlns:a16="http://schemas.microsoft.com/office/drawing/2014/main" id="{B3E3AA71-FE4D-22D1-5CB2-D57C388292DF}"/>
                  </a:ext>
                </a:extLst>
              </p:cNvPr>
              <p:cNvSpPr/>
              <p:nvPr/>
            </p:nvSpPr>
            <p:spPr>
              <a:xfrm>
                <a:off x="5351290" y="1636769"/>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24" name="Freeform 1423">
                <a:extLst>
                  <a:ext uri="{FF2B5EF4-FFF2-40B4-BE49-F238E27FC236}">
                    <a16:creationId xmlns:a16="http://schemas.microsoft.com/office/drawing/2014/main" id="{D84BF2A5-36F9-A277-F2B6-E3374C7E0936}"/>
                  </a:ext>
                </a:extLst>
              </p:cNvPr>
              <p:cNvSpPr/>
              <p:nvPr/>
            </p:nvSpPr>
            <p:spPr>
              <a:xfrm>
                <a:off x="5338820" y="1636769"/>
                <a:ext cx="72381" cy="72281"/>
              </a:xfrm>
              <a:custGeom>
                <a:avLst/>
                <a:gdLst>
                  <a:gd name="connsiteX0" fmla="*/ 50839 w 50838"/>
                  <a:gd name="connsiteY0" fmla="*/ 50768 h 50768"/>
                  <a:gd name="connsiteX1" fmla="*/ 50839 w 50838"/>
                  <a:gd name="connsiteY1" fmla="*/ 50768 h 50768"/>
                  <a:gd name="connsiteX2" fmla="*/ 25039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25" name="Freeform 1424">
                <a:extLst>
                  <a:ext uri="{FF2B5EF4-FFF2-40B4-BE49-F238E27FC236}">
                    <a16:creationId xmlns:a16="http://schemas.microsoft.com/office/drawing/2014/main" id="{CD7FA14A-C5FB-81B0-8AE8-4E9FCF8E850B}"/>
                  </a:ext>
                </a:extLst>
              </p:cNvPr>
              <p:cNvSpPr/>
              <p:nvPr/>
            </p:nvSpPr>
            <p:spPr>
              <a:xfrm>
                <a:off x="5459863" y="1647619"/>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26" name="Freeform 1425">
                <a:extLst>
                  <a:ext uri="{FF2B5EF4-FFF2-40B4-BE49-F238E27FC236}">
                    <a16:creationId xmlns:a16="http://schemas.microsoft.com/office/drawing/2014/main" id="{295686FD-35A9-768C-C653-1A0D3E7F5F1D}"/>
                  </a:ext>
                </a:extLst>
              </p:cNvPr>
              <p:cNvSpPr/>
              <p:nvPr/>
            </p:nvSpPr>
            <p:spPr>
              <a:xfrm>
                <a:off x="5488734" y="1654129"/>
                <a:ext cx="72382" cy="72417"/>
              </a:xfrm>
              <a:custGeom>
                <a:avLst/>
                <a:gdLst>
                  <a:gd name="connsiteX0" fmla="*/ 50839 w 50839"/>
                  <a:gd name="connsiteY0" fmla="*/ 50863 h 50863"/>
                  <a:gd name="connsiteX1" fmla="*/ 50839 w 50839"/>
                  <a:gd name="connsiteY1" fmla="*/ 50863 h 50863"/>
                  <a:gd name="connsiteX2" fmla="*/ 25039 w 50839"/>
                  <a:gd name="connsiteY2" fmla="*/ 0 h 50863"/>
                  <a:gd name="connsiteX3" fmla="*/ 0 w 50839"/>
                  <a:gd name="connsiteY3" fmla="*/ 50863 h 50863"/>
                  <a:gd name="connsiteX4" fmla="*/ 50839 w 50839"/>
                  <a:gd name="connsiteY4" fmla="*/ 50863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9" h="50863">
                    <a:moveTo>
                      <a:pt x="50839" y="50863"/>
                    </a:moveTo>
                    <a:lnTo>
                      <a:pt x="50839" y="50863"/>
                    </a:lnTo>
                    <a:lnTo>
                      <a:pt x="25039" y="0"/>
                    </a:lnTo>
                    <a:lnTo>
                      <a:pt x="0" y="50863"/>
                    </a:lnTo>
                    <a:lnTo>
                      <a:pt x="50839" y="50863"/>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27" name="Freeform 1426">
                <a:extLst>
                  <a:ext uri="{FF2B5EF4-FFF2-40B4-BE49-F238E27FC236}">
                    <a16:creationId xmlns:a16="http://schemas.microsoft.com/office/drawing/2014/main" id="{649E5DC2-5422-7B49-D62A-59C95482E260}"/>
                  </a:ext>
                </a:extLst>
              </p:cNvPr>
              <p:cNvSpPr/>
              <p:nvPr/>
            </p:nvSpPr>
            <p:spPr>
              <a:xfrm>
                <a:off x="5500392" y="1654129"/>
                <a:ext cx="72246" cy="72417"/>
              </a:xfrm>
              <a:custGeom>
                <a:avLst/>
                <a:gdLst>
                  <a:gd name="connsiteX0" fmla="*/ 50743 w 50743"/>
                  <a:gd name="connsiteY0" fmla="*/ 50863 h 50863"/>
                  <a:gd name="connsiteX1" fmla="*/ 50743 w 50743"/>
                  <a:gd name="connsiteY1" fmla="*/ 50863 h 50863"/>
                  <a:gd name="connsiteX2" fmla="*/ 24943 w 50743"/>
                  <a:gd name="connsiteY2" fmla="*/ 0 h 50863"/>
                  <a:gd name="connsiteX3" fmla="*/ 0 w 50743"/>
                  <a:gd name="connsiteY3" fmla="*/ 50863 h 50863"/>
                  <a:gd name="connsiteX4" fmla="*/ 50743 w 50743"/>
                  <a:gd name="connsiteY4" fmla="*/ 50863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3" y="50863"/>
                    </a:moveTo>
                    <a:lnTo>
                      <a:pt x="50743" y="50863"/>
                    </a:lnTo>
                    <a:lnTo>
                      <a:pt x="24943" y="0"/>
                    </a:lnTo>
                    <a:lnTo>
                      <a:pt x="0" y="50863"/>
                    </a:lnTo>
                    <a:lnTo>
                      <a:pt x="50743" y="50863"/>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28" name="Freeform 1427">
                <a:extLst>
                  <a:ext uri="{FF2B5EF4-FFF2-40B4-BE49-F238E27FC236}">
                    <a16:creationId xmlns:a16="http://schemas.microsoft.com/office/drawing/2014/main" id="{94189413-01BB-4700-19CA-31EC4C3D20CE}"/>
                  </a:ext>
                </a:extLst>
              </p:cNvPr>
              <p:cNvSpPr/>
              <p:nvPr/>
            </p:nvSpPr>
            <p:spPr>
              <a:xfrm>
                <a:off x="5511913" y="1654129"/>
                <a:ext cx="72381" cy="72417"/>
              </a:xfrm>
              <a:custGeom>
                <a:avLst/>
                <a:gdLst>
                  <a:gd name="connsiteX0" fmla="*/ 50839 w 50838"/>
                  <a:gd name="connsiteY0" fmla="*/ 50863 h 50863"/>
                  <a:gd name="connsiteX1" fmla="*/ 50839 w 50838"/>
                  <a:gd name="connsiteY1" fmla="*/ 50863 h 50863"/>
                  <a:gd name="connsiteX2" fmla="*/ 25039 w 50838"/>
                  <a:gd name="connsiteY2" fmla="*/ 0 h 50863"/>
                  <a:gd name="connsiteX3" fmla="*/ 0 w 50838"/>
                  <a:gd name="connsiteY3" fmla="*/ 50863 h 50863"/>
                  <a:gd name="connsiteX4" fmla="*/ 50839 w 50838"/>
                  <a:gd name="connsiteY4" fmla="*/ 50863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863">
                    <a:moveTo>
                      <a:pt x="50839" y="50863"/>
                    </a:moveTo>
                    <a:lnTo>
                      <a:pt x="50839" y="50863"/>
                    </a:lnTo>
                    <a:lnTo>
                      <a:pt x="25039" y="0"/>
                    </a:lnTo>
                    <a:lnTo>
                      <a:pt x="0" y="50863"/>
                    </a:lnTo>
                    <a:lnTo>
                      <a:pt x="50839" y="50863"/>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29" name="Freeform 1428">
                <a:extLst>
                  <a:ext uri="{FF2B5EF4-FFF2-40B4-BE49-F238E27FC236}">
                    <a16:creationId xmlns:a16="http://schemas.microsoft.com/office/drawing/2014/main" id="{94B92A2E-2B1B-E1E0-99D1-012890273A19}"/>
                  </a:ext>
                </a:extLst>
              </p:cNvPr>
              <p:cNvSpPr/>
              <p:nvPr/>
            </p:nvSpPr>
            <p:spPr>
              <a:xfrm>
                <a:off x="5523571" y="1654129"/>
                <a:ext cx="72246" cy="72417"/>
              </a:xfrm>
              <a:custGeom>
                <a:avLst/>
                <a:gdLst>
                  <a:gd name="connsiteX0" fmla="*/ 50744 w 50743"/>
                  <a:gd name="connsiteY0" fmla="*/ 50863 h 50863"/>
                  <a:gd name="connsiteX1" fmla="*/ 50744 w 50743"/>
                  <a:gd name="connsiteY1" fmla="*/ 50863 h 50863"/>
                  <a:gd name="connsiteX2" fmla="*/ 24943 w 50743"/>
                  <a:gd name="connsiteY2" fmla="*/ 0 h 50863"/>
                  <a:gd name="connsiteX3" fmla="*/ 0 w 50743"/>
                  <a:gd name="connsiteY3" fmla="*/ 50863 h 50863"/>
                  <a:gd name="connsiteX4" fmla="*/ 50744 w 50743"/>
                  <a:gd name="connsiteY4" fmla="*/ 50863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3"/>
                    </a:moveTo>
                    <a:lnTo>
                      <a:pt x="50744" y="50863"/>
                    </a:lnTo>
                    <a:lnTo>
                      <a:pt x="24943" y="0"/>
                    </a:lnTo>
                    <a:lnTo>
                      <a:pt x="0" y="50863"/>
                    </a:lnTo>
                    <a:lnTo>
                      <a:pt x="50744" y="50863"/>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30" name="Freeform 1429">
                <a:extLst>
                  <a:ext uri="{FF2B5EF4-FFF2-40B4-BE49-F238E27FC236}">
                    <a16:creationId xmlns:a16="http://schemas.microsoft.com/office/drawing/2014/main" id="{B7688EFC-1BDA-88CF-A91F-BC66F823A9D5}"/>
                  </a:ext>
                </a:extLst>
              </p:cNvPr>
              <p:cNvSpPr/>
              <p:nvPr/>
            </p:nvSpPr>
            <p:spPr>
              <a:xfrm>
                <a:off x="5535092" y="1654129"/>
                <a:ext cx="72381" cy="72417"/>
              </a:xfrm>
              <a:custGeom>
                <a:avLst/>
                <a:gdLst>
                  <a:gd name="connsiteX0" fmla="*/ 50839 w 50838"/>
                  <a:gd name="connsiteY0" fmla="*/ 50863 h 50863"/>
                  <a:gd name="connsiteX1" fmla="*/ 50839 w 50838"/>
                  <a:gd name="connsiteY1" fmla="*/ 50863 h 50863"/>
                  <a:gd name="connsiteX2" fmla="*/ 25039 w 50838"/>
                  <a:gd name="connsiteY2" fmla="*/ 0 h 50863"/>
                  <a:gd name="connsiteX3" fmla="*/ 0 w 50838"/>
                  <a:gd name="connsiteY3" fmla="*/ 50863 h 50863"/>
                  <a:gd name="connsiteX4" fmla="*/ 50839 w 50838"/>
                  <a:gd name="connsiteY4" fmla="*/ 50863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863">
                    <a:moveTo>
                      <a:pt x="50839" y="50863"/>
                    </a:moveTo>
                    <a:lnTo>
                      <a:pt x="50839" y="50863"/>
                    </a:lnTo>
                    <a:lnTo>
                      <a:pt x="25039" y="0"/>
                    </a:lnTo>
                    <a:lnTo>
                      <a:pt x="0" y="50863"/>
                    </a:lnTo>
                    <a:lnTo>
                      <a:pt x="50839" y="50863"/>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31" name="Freeform 1430">
                <a:extLst>
                  <a:ext uri="{FF2B5EF4-FFF2-40B4-BE49-F238E27FC236}">
                    <a16:creationId xmlns:a16="http://schemas.microsoft.com/office/drawing/2014/main" id="{05535EF9-7A80-50F2-A7A7-D10D3B88B1C7}"/>
                  </a:ext>
                </a:extLst>
              </p:cNvPr>
              <p:cNvSpPr/>
              <p:nvPr/>
            </p:nvSpPr>
            <p:spPr>
              <a:xfrm>
                <a:off x="5555560" y="1668910"/>
                <a:ext cx="72381" cy="72281"/>
              </a:xfrm>
              <a:custGeom>
                <a:avLst/>
                <a:gdLst>
                  <a:gd name="connsiteX0" fmla="*/ 50839 w 50838"/>
                  <a:gd name="connsiteY0" fmla="*/ 50768 h 50768"/>
                  <a:gd name="connsiteX1" fmla="*/ 50839 w 50838"/>
                  <a:gd name="connsiteY1" fmla="*/ 50768 h 50768"/>
                  <a:gd name="connsiteX2" fmla="*/ 25038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8"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32" name="Freeform 1431">
                <a:extLst>
                  <a:ext uri="{FF2B5EF4-FFF2-40B4-BE49-F238E27FC236}">
                    <a16:creationId xmlns:a16="http://schemas.microsoft.com/office/drawing/2014/main" id="{7E87F4C8-0501-39C6-5D31-13BDA85CFA4B}"/>
                  </a:ext>
                </a:extLst>
              </p:cNvPr>
              <p:cNvSpPr/>
              <p:nvPr/>
            </p:nvSpPr>
            <p:spPr>
              <a:xfrm>
                <a:off x="5567216" y="1668910"/>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33" name="Freeform 1432">
                <a:extLst>
                  <a:ext uri="{FF2B5EF4-FFF2-40B4-BE49-F238E27FC236}">
                    <a16:creationId xmlns:a16="http://schemas.microsoft.com/office/drawing/2014/main" id="{4D151FDF-6769-33E5-D9FD-0804BBE4DB56}"/>
                  </a:ext>
                </a:extLst>
              </p:cNvPr>
              <p:cNvSpPr/>
              <p:nvPr/>
            </p:nvSpPr>
            <p:spPr>
              <a:xfrm>
                <a:off x="5578739" y="1668910"/>
                <a:ext cx="72381" cy="72281"/>
              </a:xfrm>
              <a:custGeom>
                <a:avLst/>
                <a:gdLst>
                  <a:gd name="connsiteX0" fmla="*/ 50839 w 50838"/>
                  <a:gd name="connsiteY0" fmla="*/ 50768 h 50768"/>
                  <a:gd name="connsiteX1" fmla="*/ 50839 w 50838"/>
                  <a:gd name="connsiteY1" fmla="*/ 50768 h 50768"/>
                  <a:gd name="connsiteX2" fmla="*/ 25039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34" name="Freeform 1433">
                <a:extLst>
                  <a:ext uri="{FF2B5EF4-FFF2-40B4-BE49-F238E27FC236}">
                    <a16:creationId xmlns:a16="http://schemas.microsoft.com/office/drawing/2014/main" id="{90E12D7C-2D35-EC91-5941-B9F49A82D2B3}"/>
                  </a:ext>
                </a:extLst>
              </p:cNvPr>
              <p:cNvSpPr/>
              <p:nvPr/>
            </p:nvSpPr>
            <p:spPr>
              <a:xfrm>
                <a:off x="5596224" y="1683962"/>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35" name="Freeform 1434">
                <a:extLst>
                  <a:ext uri="{FF2B5EF4-FFF2-40B4-BE49-F238E27FC236}">
                    <a16:creationId xmlns:a16="http://schemas.microsoft.com/office/drawing/2014/main" id="{0E053601-D9D4-F051-A563-AAF3A34AA3F9}"/>
                  </a:ext>
                </a:extLst>
              </p:cNvPr>
              <p:cNvSpPr/>
              <p:nvPr/>
            </p:nvSpPr>
            <p:spPr>
              <a:xfrm>
                <a:off x="5607339" y="1683962"/>
                <a:ext cx="72382" cy="72281"/>
              </a:xfrm>
              <a:custGeom>
                <a:avLst/>
                <a:gdLst>
                  <a:gd name="connsiteX0" fmla="*/ 50839 w 50839"/>
                  <a:gd name="connsiteY0" fmla="*/ 50768 h 50768"/>
                  <a:gd name="connsiteX1" fmla="*/ 50839 w 50839"/>
                  <a:gd name="connsiteY1" fmla="*/ 50768 h 50768"/>
                  <a:gd name="connsiteX2" fmla="*/ 25039 w 50839"/>
                  <a:gd name="connsiteY2" fmla="*/ 0 h 50768"/>
                  <a:gd name="connsiteX3" fmla="*/ 0 w 50839"/>
                  <a:gd name="connsiteY3" fmla="*/ 50768 h 50768"/>
                  <a:gd name="connsiteX4" fmla="*/ 50839 w 50839"/>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9"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36" name="Freeform 1435">
                <a:extLst>
                  <a:ext uri="{FF2B5EF4-FFF2-40B4-BE49-F238E27FC236}">
                    <a16:creationId xmlns:a16="http://schemas.microsoft.com/office/drawing/2014/main" id="{025B55F6-9F97-CF41-F768-DB002FA1F3C6}"/>
                  </a:ext>
                </a:extLst>
              </p:cNvPr>
              <p:cNvSpPr/>
              <p:nvPr/>
            </p:nvSpPr>
            <p:spPr>
              <a:xfrm>
                <a:off x="5618590" y="1683962"/>
                <a:ext cx="72246" cy="72281"/>
              </a:xfrm>
              <a:custGeom>
                <a:avLst/>
                <a:gdLst>
                  <a:gd name="connsiteX0" fmla="*/ 50743 w 50743"/>
                  <a:gd name="connsiteY0" fmla="*/ 50768 h 50768"/>
                  <a:gd name="connsiteX1" fmla="*/ 50743 w 50743"/>
                  <a:gd name="connsiteY1" fmla="*/ 50768 h 50768"/>
                  <a:gd name="connsiteX2" fmla="*/ 25039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9"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37" name="Freeform 1436">
                <a:extLst>
                  <a:ext uri="{FF2B5EF4-FFF2-40B4-BE49-F238E27FC236}">
                    <a16:creationId xmlns:a16="http://schemas.microsoft.com/office/drawing/2014/main" id="{B9A709E7-4AAB-E8E3-E59F-89B7AD2CA0C9}"/>
                  </a:ext>
                </a:extLst>
              </p:cNvPr>
              <p:cNvSpPr/>
              <p:nvPr/>
            </p:nvSpPr>
            <p:spPr>
              <a:xfrm>
                <a:off x="5629840" y="1683962"/>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38" name="Freeform 1437">
                <a:extLst>
                  <a:ext uri="{FF2B5EF4-FFF2-40B4-BE49-F238E27FC236}">
                    <a16:creationId xmlns:a16="http://schemas.microsoft.com/office/drawing/2014/main" id="{537F6D17-18A8-E3BE-CE10-2C75C866DCE1}"/>
                  </a:ext>
                </a:extLst>
              </p:cNvPr>
              <p:cNvSpPr/>
              <p:nvPr/>
            </p:nvSpPr>
            <p:spPr>
              <a:xfrm>
                <a:off x="5640954" y="1683962"/>
                <a:ext cx="72381" cy="72281"/>
              </a:xfrm>
              <a:custGeom>
                <a:avLst/>
                <a:gdLst>
                  <a:gd name="connsiteX0" fmla="*/ 50839 w 50838"/>
                  <a:gd name="connsiteY0" fmla="*/ 50768 h 50768"/>
                  <a:gd name="connsiteX1" fmla="*/ 50839 w 50838"/>
                  <a:gd name="connsiteY1" fmla="*/ 50768 h 50768"/>
                  <a:gd name="connsiteX2" fmla="*/ 25039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39" name="Freeform 1438">
                <a:extLst>
                  <a:ext uri="{FF2B5EF4-FFF2-40B4-BE49-F238E27FC236}">
                    <a16:creationId xmlns:a16="http://schemas.microsoft.com/office/drawing/2014/main" id="{24976CE7-01AA-EF14-9CE0-2B61F8B96319}"/>
                  </a:ext>
                </a:extLst>
              </p:cNvPr>
              <p:cNvSpPr/>
              <p:nvPr/>
            </p:nvSpPr>
            <p:spPr>
              <a:xfrm>
                <a:off x="5652204" y="1683962"/>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40" name="Freeform 1439">
                <a:extLst>
                  <a:ext uri="{FF2B5EF4-FFF2-40B4-BE49-F238E27FC236}">
                    <a16:creationId xmlns:a16="http://schemas.microsoft.com/office/drawing/2014/main" id="{C52F2D5B-CDA5-52B8-E366-BC61B1A7A4E7}"/>
                  </a:ext>
                </a:extLst>
              </p:cNvPr>
              <p:cNvSpPr/>
              <p:nvPr/>
            </p:nvSpPr>
            <p:spPr>
              <a:xfrm>
                <a:off x="5663455" y="1683962"/>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41" name="Freeform 1440">
                <a:extLst>
                  <a:ext uri="{FF2B5EF4-FFF2-40B4-BE49-F238E27FC236}">
                    <a16:creationId xmlns:a16="http://schemas.microsoft.com/office/drawing/2014/main" id="{E0CC338D-EDE6-FAF0-796C-D2CE27B47D2F}"/>
                  </a:ext>
                </a:extLst>
              </p:cNvPr>
              <p:cNvSpPr/>
              <p:nvPr/>
            </p:nvSpPr>
            <p:spPr>
              <a:xfrm>
                <a:off x="5674570" y="1683962"/>
                <a:ext cx="72381" cy="72281"/>
              </a:xfrm>
              <a:custGeom>
                <a:avLst/>
                <a:gdLst>
                  <a:gd name="connsiteX0" fmla="*/ 50839 w 50838"/>
                  <a:gd name="connsiteY0" fmla="*/ 50768 h 50768"/>
                  <a:gd name="connsiteX1" fmla="*/ 50839 w 50838"/>
                  <a:gd name="connsiteY1" fmla="*/ 50768 h 50768"/>
                  <a:gd name="connsiteX2" fmla="*/ 25039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42" name="Freeform 1441">
                <a:extLst>
                  <a:ext uri="{FF2B5EF4-FFF2-40B4-BE49-F238E27FC236}">
                    <a16:creationId xmlns:a16="http://schemas.microsoft.com/office/drawing/2014/main" id="{3BE36F6E-CAD3-4D21-6DE6-D83C9FBE03DA}"/>
                  </a:ext>
                </a:extLst>
              </p:cNvPr>
              <p:cNvSpPr/>
              <p:nvPr/>
            </p:nvSpPr>
            <p:spPr>
              <a:xfrm>
                <a:off x="5685821" y="1683962"/>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43" name="Freeform 1442">
                <a:extLst>
                  <a:ext uri="{FF2B5EF4-FFF2-40B4-BE49-F238E27FC236}">
                    <a16:creationId xmlns:a16="http://schemas.microsoft.com/office/drawing/2014/main" id="{85012F23-0D0E-0805-67A4-D83357CDBEAB}"/>
                  </a:ext>
                </a:extLst>
              </p:cNvPr>
              <p:cNvSpPr/>
              <p:nvPr/>
            </p:nvSpPr>
            <p:spPr>
              <a:xfrm>
                <a:off x="5697071" y="1683962"/>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44" name="Freeform 1443">
                <a:extLst>
                  <a:ext uri="{FF2B5EF4-FFF2-40B4-BE49-F238E27FC236}">
                    <a16:creationId xmlns:a16="http://schemas.microsoft.com/office/drawing/2014/main" id="{C13265B2-F1DC-1BC2-9FA5-325BEE9468FB}"/>
                  </a:ext>
                </a:extLst>
              </p:cNvPr>
              <p:cNvSpPr/>
              <p:nvPr/>
            </p:nvSpPr>
            <p:spPr>
              <a:xfrm>
                <a:off x="5708185" y="1683962"/>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45" name="Freeform 1444">
                <a:extLst>
                  <a:ext uri="{FF2B5EF4-FFF2-40B4-BE49-F238E27FC236}">
                    <a16:creationId xmlns:a16="http://schemas.microsoft.com/office/drawing/2014/main" id="{E3C062C0-8086-E140-EDAC-805087E5E356}"/>
                  </a:ext>
                </a:extLst>
              </p:cNvPr>
              <p:cNvSpPr/>
              <p:nvPr/>
            </p:nvSpPr>
            <p:spPr>
              <a:xfrm>
                <a:off x="5719436" y="1683962"/>
                <a:ext cx="72246" cy="72281"/>
              </a:xfrm>
              <a:custGeom>
                <a:avLst/>
                <a:gdLst>
                  <a:gd name="connsiteX0" fmla="*/ 50743 w 50743"/>
                  <a:gd name="connsiteY0" fmla="*/ 50768 h 50768"/>
                  <a:gd name="connsiteX1" fmla="*/ 50743 w 50743"/>
                  <a:gd name="connsiteY1" fmla="*/ 50768 h 50768"/>
                  <a:gd name="connsiteX2" fmla="*/ 25039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9"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46" name="Freeform 1445">
                <a:extLst>
                  <a:ext uri="{FF2B5EF4-FFF2-40B4-BE49-F238E27FC236}">
                    <a16:creationId xmlns:a16="http://schemas.microsoft.com/office/drawing/2014/main" id="{B7A83FFC-B963-BB6B-6CEF-1DCBD96D2B57}"/>
                  </a:ext>
                </a:extLst>
              </p:cNvPr>
              <p:cNvSpPr/>
              <p:nvPr/>
            </p:nvSpPr>
            <p:spPr>
              <a:xfrm>
                <a:off x="5730686" y="1683962"/>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47" name="Freeform 1446">
                <a:extLst>
                  <a:ext uri="{FF2B5EF4-FFF2-40B4-BE49-F238E27FC236}">
                    <a16:creationId xmlns:a16="http://schemas.microsoft.com/office/drawing/2014/main" id="{194649AD-B1A5-C37A-DE0E-4C128A74B919}"/>
                  </a:ext>
                </a:extLst>
              </p:cNvPr>
              <p:cNvSpPr/>
              <p:nvPr/>
            </p:nvSpPr>
            <p:spPr>
              <a:xfrm>
                <a:off x="5741801" y="1683962"/>
                <a:ext cx="72246" cy="72281"/>
              </a:xfrm>
              <a:custGeom>
                <a:avLst/>
                <a:gdLst>
                  <a:gd name="connsiteX0" fmla="*/ 50743 w 50743"/>
                  <a:gd name="connsiteY0" fmla="*/ 50768 h 50768"/>
                  <a:gd name="connsiteX1" fmla="*/ 50743 w 50743"/>
                  <a:gd name="connsiteY1" fmla="*/ 50768 h 50768"/>
                  <a:gd name="connsiteX2" fmla="*/ 25039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9"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48" name="Freeform 1447">
                <a:extLst>
                  <a:ext uri="{FF2B5EF4-FFF2-40B4-BE49-F238E27FC236}">
                    <a16:creationId xmlns:a16="http://schemas.microsoft.com/office/drawing/2014/main" id="{4E91D769-EC1E-8AF2-3F85-BF85E83991F2}"/>
                  </a:ext>
                </a:extLst>
              </p:cNvPr>
              <p:cNvSpPr/>
              <p:nvPr/>
            </p:nvSpPr>
            <p:spPr>
              <a:xfrm>
                <a:off x="5767691" y="1683962"/>
                <a:ext cx="72246" cy="72281"/>
              </a:xfrm>
              <a:custGeom>
                <a:avLst/>
                <a:gdLst>
                  <a:gd name="connsiteX0" fmla="*/ 50743 w 50743"/>
                  <a:gd name="connsiteY0" fmla="*/ 50768 h 50768"/>
                  <a:gd name="connsiteX1" fmla="*/ 50743 w 50743"/>
                  <a:gd name="connsiteY1" fmla="*/ 50768 h 50768"/>
                  <a:gd name="connsiteX2" fmla="*/ 25039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9"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49" name="Freeform 1448">
                <a:extLst>
                  <a:ext uri="{FF2B5EF4-FFF2-40B4-BE49-F238E27FC236}">
                    <a16:creationId xmlns:a16="http://schemas.microsoft.com/office/drawing/2014/main" id="{3DD302A2-195E-F7A0-7944-4DD5EE655AFE}"/>
                  </a:ext>
                </a:extLst>
              </p:cNvPr>
              <p:cNvSpPr/>
              <p:nvPr/>
            </p:nvSpPr>
            <p:spPr>
              <a:xfrm>
                <a:off x="5787481" y="1700237"/>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50" name="Freeform 1449">
                <a:extLst>
                  <a:ext uri="{FF2B5EF4-FFF2-40B4-BE49-F238E27FC236}">
                    <a16:creationId xmlns:a16="http://schemas.microsoft.com/office/drawing/2014/main" id="{C5088424-9B08-9508-ADC4-2E13D1DAD5F1}"/>
                  </a:ext>
                </a:extLst>
              </p:cNvPr>
              <p:cNvSpPr/>
              <p:nvPr/>
            </p:nvSpPr>
            <p:spPr>
              <a:xfrm>
                <a:off x="5816759" y="1714883"/>
                <a:ext cx="72246" cy="72281"/>
              </a:xfrm>
              <a:custGeom>
                <a:avLst/>
                <a:gdLst>
                  <a:gd name="connsiteX0" fmla="*/ 50743 w 50743"/>
                  <a:gd name="connsiteY0" fmla="*/ 50768 h 50768"/>
                  <a:gd name="connsiteX1" fmla="*/ 50743 w 50743"/>
                  <a:gd name="connsiteY1" fmla="*/ 50768 h 50768"/>
                  <a:gd name="connsiteX2" fmla="*/ 25039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9"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51" name="Freeform 1450">
                <a:extLst>
                  <a:ext uri="{FF2B5EF4-FFF2-40B4-BE49-F238E27FC236}">
                    <a16:creationId xmlns:a16="http://schemas.microsoft.com/office/drawing/2014/main" id="{5A4A3B5E-0CF9-1724-EF6C-001E6AE08E4F}"/>
                  </a:ext>
                </a:extLst>
              </p:cNvPr>
              <p:cNvSpPr/>
              <p:nvPr/>
            </p:nvSpPr>
            <p:spPr>
              <a:xfrm>
                <a:off x="5830314" y="1714883"/>
                <a:ext cx="72246" cy="72281"/>
              </a:xfrm>
              <a:custGeom>
                <a:avLst/>
                <a:gdLst>
                  <a:gd name="connsiteX0" fmla="*/ 50743 w 50743"/>
                  <a:gd name="connsiteY0" fmla="*/ 50768 h 50768"/>
                  <a:gd name="connsiteX1" fmla="*/ 50743 w 50743"/>
                  <a:gd name="connsiteY1" fmla="*/ 50768 h 50768"/>
                  <a:gd name="connsiteX2" fmla="*/ 25039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9"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52" name="Freeform 1451">
                <a:extLst>
                  <a:ext uri="{FF2B5EF4-FFF2-40B4-BE49-F238E27FC236}">
                    <a16:creationId xmlns:a16="http://schemas.microsoft.com/office/drawing/2014/main" id="{DD8F3A66-7D5D-115B-DA46-CD1C99962DCA}"/>
                  </a:ext>
                </a:extLst>
              </p:cNvPr>
              <p:cNvSpPr/>
              <p:nvPr/>
            </p:nvSpPr>
            <p:spPr>
              <a:xfrm>
                <a:off x="5830314" y="1731427"/>
                <a:ext cx="72246" cy="72417"/>
              </a:xfrm>
              <a:custGeom>
                <a:avLst/>
                <a:gdLst>
                  <a:gd name="connsiteX0" fmla="*/ 50743 w 50743"/>
                  <a:gd name="connsiteY0" fmla="*/ 50864 h 50863"/>
                  <a:gd name="connsiteX1" fmla="*/ 50743 w 50743"/>
                  <a:gd name="connsiteY1" fmla="*/ 50864 h 50863"/>
                  <a:gd name="connsiteX2" fmla="*/ 25039 w 50743"/>
                  <a:gd name="connsiteY2" fmla="*/ 0 h 50863"/>
                  <a:gd name="connsiteX3" fmla="*/ 0 w 50743"/>
                  <a:gd name="connsiteY3" fmla="*/ 50864 h 50863"/>
                  <a:gd name="connsiteX4" fmla="*/ 50743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3" y="50864"/>
                    </a:moveTo>
                    <a:lnTo>
                      <a:pt x="50743" y="50864"/>
                    </a:lnTo>
                    <a:lnTo>
                      <a:pt x="25039" y="0"/>
                    </a:lnTo>
                    <a:lnTo>
                      <a:pt x="0" y="50864"/>
                    </a:lnTo>
                    <a:lnTo>
                      <a:pt x="50743"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53" name="Freeform 1452">
                <a:extLst>
                  <a:ext uri="{FF2B5EF4-FFF2-40B4-BE49-F238E27FC236}">
                    <a16:creationId xmlns:a16="http://schemas.microsoft.com/office/drawing/2014/main" id="{8F6CA6E2-408E-D553-AE20-7D1AF25A2B08}"/>
                  </a:ext>
                </a:extLst>
              </p:cNvPr>
              <p:cNvSpPr/>
              <p:nvPr/>
            </p:nvSpPr>
            <p:spPr>
              <a:xfrm>
                <a:off x="5865150" y="1731427"/>
                <a:ext cx="72246" cy="72417"/>
              </a:xfrm>
              <a:custGeom>
                <a:avLst/>
                <a:gdLst>
                  <a:gd name="connsiteX0" fmla="*/ 50743 w 50743"/>
                  <a:gd name="connsiteY0" fmla="*/ 50864 h 50863"/>
                  <a:gd name="connsiteX1" fmla="*/ 50743 w 50743"/>
                  <a:gd name="connsiteY1" fmla="*/ 50864 h 50863"/>
                  <a:gd name="connsiteX2" fmla="*/ 24943 w 50743"/>
                  <a:gd name="connsiteY2" fmla="*/ 0 h 50863"/>
                  <a:gd name="connsiteX3" fmla="*/ 0 w 50743"/>
                  <a:gd name="connsiteY3" fmla="*/ 50864 h 50863"/>
                  <a:gd name="connsiteX4" fmla="*/ 50743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3" y="50864"/>
                    </a:moveTo>
                    <a:lnTo>
                      <a:pt x="50743" y="50864"/>
                    </a:lnTo>
                    <a:lnTo>
                      <a:pt x="24943" y="0"/>
                    </a:lnTo>
                    <a:lnTo>
                      <a:pt x="0" y="50864"/>
                    </a:lnTo>
                    <a:lnTo>
                      <a:pt x="50743"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54" name="Freeform 1453">
                <a:extLst>
                  <a:ext uri="{FF2B5EF4-FFF2-40B4-BE49-F238E27FC236}">
                    <a16:creationId xmlns:a16="http://schemas.microsoft.com/office/drawing/2014/main" id="{9E44DD8A-FB12-A69B-9382-E252136E0AB3}"/>
                  </a:ext>
                </a:extLst>
              </p:cNvPr>
              <p:cNvSpPr/>
              <p:nvPr/>
            </p:nvSpPr>
            <p:spPr>
              <a:xfrm>
                <a:off x="5914489" y="1731427"/>
                <a:ext cx="72381" cy="72417"/>
              </a:xfrm>
              <a:custGeom>
                <a:avLst/>
                <a:gdLst>
                  <a:gd name="connsiteX0" fmla="*/ 50839 w 50838"/>
                  <a:gd name="connsiteY0" fmla="*/ 50864 h 50863"/>
                  <a:gd name="connsiteX1" fmla="*/ 50839 w 50838"/>
                  <a:gd name="connsiteY1" fmla="*/ 50864 h 50863"/>
                  <a:gd name="connsiteX2" fmla="*/ 25039 w 50838"/>
                  <a:gd name="connsiteY2" fmla="*/ 0 h 50863"/>
                  <a:gd name="connsiteX3" fmla="*/ 0 w 50838"/>
                  <a:gd name="connsiteY3" fmla="*/ 50864 h 50863"/>
                  <a:gd name="connsiteX4" fmla="*/ 50839 w 50838"/>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863">
                    <a:moveTo>
                      <a:pt x="50839" y="50864"/>
                    </a:moveTo>
                    <a:lnTo>
                      <a:pt x="50839" y="50864"/>
                    </a:lnTo>
                    <a:lnTo>
                      <a:pt x="25039" y="0"/>
                    </a:lnTo>
                    <a:lnTo>
                      <a:pt x="0" y="50864"/>
                    </a:lnTo>
                    <a:lnTo>
                      <a:pt x="50839"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55" name="Freeform 1454">
                <a:extLst>
                  <a:ext uri="{FF2B5EF4-FFF2-40B4-BE49-F238E27FC236}">
                    <a16:creationId xmlns:a16="http://schemas.microsoft.com/office/drawing/2014/main" id="{480590A6-F630-F207-BA38-6D1ACFD0AEBF}"/>
                  </a:ext>
                </a:extLst>
              </p:cNvPr>
              <p:cNvSpPr/>
              <p:nvPr/>
            </p:nvSpPr>
            <p:spPr>
              <a:xfrm>
                <a:off x="5978737" y="1731427"/>
                <a:ext cx="72246" cy="72417"/>
              </a:xfrm>
              <a:custGeom>
                <a:avLst/>
                <a:gdLst>
                  <a:gd name="connsiteX0" fmla="*/ 50743 w 50743"/>
                  <a:gd name="connsiteY0" fmla="*/ 50864 h 50863"/>
                  <a:gd name="connsiteX1" fmla="*/ 50743 w 50743"/>
                  <a:gd name="connsiteY1" fmla="*/ 50864 h 50863"/>
                  <a:gd name="connsiteX2" fmla="*/ 24943 w 50743"/>
                  <a:gd name="connsiteY2" fmla="*/ 0 h 50863"/>
                  <a:gd name="connsiteX3" fmla="*/ 0 w 50743"/>
                  <a:gd name="connsiteY3" fmla="*/ 50864 h 50863"/>
                  <a:gd name="connsiteX4" fmla="*/ 50743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3" y="50864"/>
                    </a:moveTo>
                    <a:lnTo>
                      <a:pt x="50743" y="50864"/>
                    </a:lnTo>
                    <a:lnTo>
                      <a:pt x="24943" y="0"/>
                    </a:lnTo>
                    <a:lnTo>
                      <a:pt x="0" y="50864"/>
                    </a:lnTo>
                    <a:lnTo>
                      <a:pt x="50743"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56" name="Freeform 1455">
                <a:extLst>
                  <a:ext uri="{FF2B5EF4-FFF2-40B4-BE49-F238E27FC236}">
                    <a16:creationId xmlns:a16="http://schemas.microsoft.com/office/drawing/2014/main" id="{C00498B0-4AC6-0A54-A8C8-9720784A1417}"/>
                  </a:ext>
                </a:extLst>
              </p:cNvPr>
              <p:cNvSpPr/>
              <p:nvPr/>
            </p:nvSpPr>
            <p:spPr>
              <a:xfrm>
                <a:off x="5989853" y="1731427"/>
                <a:ext cx="72246" cy="72417"/>
              </a:xfrm>
              <a:custGeom>
                <a:avLst/>
                <a:gdLst>
                  <a:gd name="connsiteX0" fmla="*/ 50744 w 50743"/>
                  <a:gd name="connsiteY0" fmla="*/ 50864 h 50863"/>
                  <a:gd name="connsiteX1" fmla="*/ 50744 w 50743"/>
                  <a:gd name="connsiteY1" fmla="*/ 50864 h 50863"/>
                  <a:gd name="connsiteX2" fmla="*/ 25039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5039"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57" name="Freeform 1456">
                <a:extLst>
                  <a:ext uri="{FF2B5EF4-FFF2-40B4-BE49-F238E27FC236}">
                    <a16:creationId xmlns:a16="http://schemas.microsoft.com/office/drawing/2014/main" id="{D509A792-0BB5-9204-F029-F014B0453A0B}"/>
                  </a:ext>
                </a:extLst>
              </p:cNvPr>
              <p:cNvSpPr/>
              <p:nvPr/>
            </p:nvSpPr>
            <p:spPr>
              <a:xfrm>
                <a:off x="6106558" y="1731427"/>
                <a:ext cx="72246" cy="72417"/>
              </a:xfrm>
              <a:custGeom>
                <a:avLst/>
                <a:gdLst>
                  <a:gd name="connsiteX0" fmla="*/ 50743 w 50743"/>
                  <a:gd name="connsiteY0" fmla="*/ 50864 h 50863"/>
                  <a:gd name="connsiteX1" fmla="*/ 50743 w 50743"/>
                  <a:gd name="connsiteY1" fmla="*/ 50864 h 50863"/>
                  <a:gd name="connsiteX2" fmla="*/ 25039 w 50743"/>
                  <a:gd name="connsiteY2" fmla="*/ 0 h 50863"/>
                  <a:gd name="connsiteX3" fmla="*/ 0 w 50743"/>
                  <a:gd name="connsiteY3" fmla="*/ 50864 h 50863"/>
                  <a:gd name="connsiteX4" fmla="*/ 50743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3" y="50864"/>
                    </a:moveTo>
                    <a:lnTo>
                      <a:pt x="50743" y="50864"/>
                    </a:lnTo>
                    <a:lnTo>
                      <a:pt x="25039" y="0"/>
                    </a:lnTo>
                    <a:lnTo>
                      <a:pt x="0" y="50864"/>
                    </a:lnTo>
                    <a:lnTo>
                      <a:pt x="50743"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58" name="Freeform 1457">
                <a:extLst>
                  <a:ext uri="{FF2B5EF4-FFF2-40B4-BE49-F238E27FC236}">
                    <a16:creationId xmlns:a16="http://schemas.microsoft.com/office/drawing/2014/main" id="{953043DD-35C0-E9A4-F39B-06B8250DA961}"/>
                  </a:ext>
                </a:extLst>
              </p:cNvPr>
              <p:cNvSpPr/>
              <p:nvPr/>
            </p:nvSpPr>
            <p:spPr>
              <a:xfrm>
                <a:off x="6156034" y="1731427"/>
                <a:ext cx="72246" cy="72417"/>
              </a:xfrm>
              <a:custGeom>
                <a:avLst/>
                <a:gdLst>
                  <a:gd name="connsiteX0" fmla="*/ 50743 w 50743"/>
                  <a:gd name="connsiteY0" fmla="*/ 50864 h 50863"/>
                  <a:gd name="connsiteX1" fmla="*/ 50743 w 50743"/>
                  <a:gd name="connsiteY1" fmla="*/ 50864 h 50863"/>
                  <a:gd name="connsiteX2" fmla="*/ 24943 w 50743"/>
                  <a:gd name="connsiteY2" fmla="*/ 0 h 50863"/>
                  <a:gd name="connsiteX3" fmla="*/ 0 w 50743"/>
                  <a:gd name="connsiteY3" fmla="*/ 50864 h 50863"/>
                  <a:gd name="connsiteX4" fmla="*/ 50743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3" y="50864"/>
                    </a:moveTo>
                    <a:lnTo>
                      <a:pt x="50743" y="50864"/>
                    </a:lnTo>
                    <a:lnTo>
                      <a:pt x="24943" y="0"/>
                    </a:lnTo>
                    <a:lnTo>
                      <a:pt x="0" y="50864"/>
                    </a:lnTo>
                    <a:lnTo>
                      <a:pt x="50743"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59" name="Freeform 1458">
                <a:extLst>
                  <a:ext uri="{FF2B5EF4-FFF2-40B4-BE49-F238E27FC236}">
                    <a16:creationId xmlns:a16="http://schemas.microsoft.com/office/drawing/2014/main" id="{B6426402-E4D5-4DF2-84E7-603176AFF92F}"/>
                  </a:ext>
                </a:extLst>
              </p:cNvPr>
              <p:cNvSpPr/>
              <p:nvPr/>
            </p:nvSpPr>
            <p:spPr>
              <a:xfrm>
                <a:off x="6387818" y="1743496"/>
                <a:ext cx="72246" cy="72281"/>
              </a:xfrm>
              <a:custGeom>
                <a:avLst/>
                <a:gdLst>
                  <a:gd name="connsiteX0" fmla="*/ 50743 w 50743"/>
                  <a:gd name="connsiteY0" fmla="*/ 50768 h 50768"/>
                  <a:gd name="connsiteX1" fmla="*/ 50743 w 50743"/>
                  <a:gd name="connsiteY1" fmla="*/ 50768 h 50768"/>
                  <a:gd name="connsiteX2" fmla="*/ 25039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9"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60" name="Freeform 1459">
                <a:extLst>
                  <a:ext uri="{FF2B5EF4-FFF2-40B4-BE49-F238E27FC236}">
                    <a16:creationId xmlns:a16="http://schemas.microsoft.com/office/drawing/2014/main" id="{B0F1476A-464C-E2D6-6EED-6121B5F41282}"/>
                  </a:ext>
                </a:extLst>
              </p:cNvPr>
              <p:cNvSpPr/>
              <p:nvPr/>
            </p:nvSpPr>
            <p:spPr>
              <a:xfrm>
                <a:off x="6729398" y="1757330"/>
                <a:ext cx="72246" cy="72417"/>
              </a:xfrm>
              <a:custGeom>
                <a:avLst/>
                <a:gdLst>
                  <a:gd name="connsiteX0" fmla="*/ 50744 w 50743"/>
                  <a:gd name="connsiteY0" fmla="*/ 50864 h 50863"/>
                  <a:gd name="connsiteX1" fmla="*/ 50744 w 50743"/>
                  <a:gd name="connsiteY1" fmla="*/ 50864 h 50863"/>
                  <a:gd name="connsiteX2" fmla="*/ 24944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4944"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61" name="Freeform 1460">
                <a:extLst>
                  <a:ext uri="{FF2B5EF4-FFF2-40B4-BE49-F238E27FC236}">
                    <a16:creationId xmlns:a16="http://schemas.microsoft.com/office/drawing/2014/main" id="{16D9E714-4A3D-B35F-EE25-CE9FD4216E5D}"/>
                  </a:ext>
                </a:extLst>
              </p:cNvPr>
              <p:cNvSpPr/>
              <p:nvPr/>
            </p:nvSpPr>
            <p:spPr>
              <a:xfrm>
                <a:off x="6816282" y="1757330"/>
                <a:ext cx="72246" cy="72417"/>
              </a:xfrm>
              <a:custGeom>
                <a:avLst/>
                <a:gdLst>
                  <a:gd name="connsiteX0" fmla="*/ 50744 w 50743"/>
                  <a:gd name="connsiteY0" fmla="*/ 50864 h 50863"/>
                  <a:gd name="connsiteX1" fmla="*/ 50744 w 50743"/>
                  <a:gd name="connsiteY1" fmla="*/ 50864 h 50863"/>
                  <a:gd name="connsiteX2" fmla="*/ 25039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5039"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62" name="Freeform 1461">
                <a:extLst>
                  <a:ext uri="{FF2B5EF4-FFF2-40B4-BE49-F238E27FC236}">
                    <a16:creationId xmlns:a16="http://schemas.microsoft.com/office/drawing/2014/main" id="{993E2769-3FD6-FE97-6497-8F89345BD144}"/>
                  </a:ext>
                </a:extLst>
              </p:cNvPr>
              <p:cNvSpPr/>
              <p:nvPr/>
            </p:nvSpPr>
            <p:spPr>
              <a:xfrm>
                <a:off x="6841359" y="1757330"/>
                <a:ext cx="72246" cy="72417"/>
              </a:xfrm>
              <a:custGeom>
                <a:avLst/>
                <a:gdLst>
                  <a:gd name="connsiteX0" fmla="*/ 50744 w 50743"/>
                  <a:gd name="connsiteY0" fmla="*/ 50864 h 50863"/>
                  <a:gd name="connsiteX1" fmla="*/ 50744 w 50743"/>
                  <a:gd name="connsiteY1" fmla="*/ 50864 h 50863"/>
                  <a:gd name="connsiteX2" fmla="*/ 25039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5039"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63" name="Freeform 1462">
                <a:extLst>
                  <a:ext uri="{FF2B5EF4-FFF2-40B4-BE49-F238E27FC236}">
                    <a16:creationId xmlns:a16="http://schemas.microsoft.com/office/drawing/2014/main" id="{A09F5799-EF75-F4AC-B38A-A2624DE19434}"/>
                  </a:ext>
                </a:extLst>
              </p:cNvPr>
              <p:cNvSpPr/>
              <p:nvPr/>
            </p:nvSpPr>
            <p:spPr>
              <a:xfrm>
                <a:off x="6850712" y="1757330"/>
                <a:ext cx="72246" cy="72417"/>
              </a:xfrm>
              <a:custGeom>
                <a:avLst/>
                <a:gdLst>
                  <a:gd name="connsiteX0" fmla="*/ 50743 w 50743"/>
                  <a:gd name="connsiteY0" fmla="*/ 50864 h 50863"/>
                  <a:gd name="connsiteX1" fmla="*/ 50743 w 50743"/>
                  <a:gd name="connsiteY1" fmla="*/ 50864 h 50863"/>
                  <a:gd name="connsiteX2" fmla="*/ 24943 w 50743"/>
                  <a:gd name="connsiteY2" fmla="*/ 0 h 50863"/>
                  <a:gd name="connsiteX3" fmla="*/ 0 w 50743"/>
                  <a:gd name="connsiteY3" fmla="*/ 50864 h 50863"/>
                  <a:gd name="connsiteX4" fmla="*/ 50743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3" y="50864"/>
                    </a:moveTo>
                    <a:lnTo>
                      <a:pt x="50743" y="50864"/>
                    </a:lnTo>
                    <a:lnTo>
                      <a:pt x="24943" y="0"/>
                    </a:lnTo>
                    <a:lnTo>
                      <a:pt x="0" y="50864"/>
                    </a:lnTo>
                    <a:lnTo>
                      <a:pt x="50743"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64" name="Freeform 1463">
                <a:extLst>
                  <a:ext uri="{FF2B5EF4-FFF2-40B4-BE49-F238E27FC236}">
                    <a16:creationId xmlns:a16="http://schemas.microsoft.com/office/drawing/2014/main" id="{67CDC62A-955A-3FE9-93DA-F262546B36B3}"/>
                  </a:ext>
                </a:extLst>
              </p:cNvPr>
              <p:cNvSpPr/>
              <p:nvPr/>
            </p:nvSpPr>
            <p:spPr>
              <a:xfrm>
                <a:off x="6859929" y="1757330"/>
                <a:ext cx="72246" cy="72417"/>
              </a:xfrm>
              <a:custGeom>
                <a:avLst/>
                <a:gdLst>
                  <a:gd name="connsiteX0" fmla="*/ 50744 w 50743"/>
                  <a:gd name="connsiteY0" fmla="*/ 50864 h 50863"/>
                  <a:gd name="connsiteX1" fmla="*/ 50744 w 50743"/>
                  <a:gd name="connsiteY1" fmla="*/ 50864 h 50863"/>
                  <a:gd name="connsiteX2" fmla="*/ 25039 w 50743"/>
                  <a:gd name="connsiteY2" fmla="*/ 0 h 50863"/>
                  <a:gd name="connsiteX3" fmla="*/ 0 w 50743"/>
                  <a:gd name="connsiteY3" fmla="*/ 50864 h 50863"/>
                  <a:gd name="connsiteX4" fmla="*/ 50744 w 50743"/>
                  <a:gd name="connsiteY4" fmla="*/ 50864 h 5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863">
                    <a:moveTo>
                      <a:pt x="50744" y="50864"/>
                    </a:moveTo>
                    <a:lnTo>
                      <a:pt x="50744" y="50864"/>
                    </a:lnTo>
                    <a:lnTo>
                      <a:pt x="25039" y="0"/>
                    </a:lnTo>
                    <a:lnTo>
                      <a:pt x="0" y="50864"/>
                    </a:lnTo>
                    <a:lnTo>
                      <a:pt x="50744" y="50864"/>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65" name="Freeform 1464">
                <a:extLst>
                  <a:ext uri="{FF2B5EF4-FFF2-40B4-BE49-F238E27FC236}">
                    <a16:creationId xmlns:a16="http://schemas.microsoft.com/office/drawing/2014/main" id="{E019935C-DDF3-9D2B-9D5C-310A3069843F}"/>
                  </a:ext>
                </a:extLst>
              </p:cNvPr>
              <p:cNvSpPr/>
              <p:nvPr/>
            </p:nvSpPr>
            <p:spPr>
              <a:xfrm>
                <a:off x="6879312" y="1773603"/>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66" name="Freeform 1465">
                <a:extLst>
                  <a:ext uri="{FF2B5EF4-FFF2-40B4-BE49-F238E27FC236}">
                    <a16:creationId xmlns:a16="http://schemas.microsoft.com/office/drawing/2014/main" id="{1D0F7FB5-647E-D8E9-64BA-1D21FFA61CFA}"/>
                  </a:ext>
                </a:extLst>
              </p:cNvPr>
              <p:cNvSpPr/>
              <p:nvPr/>
            </p:nvSpPr>
            <p:spPr>
              <a:xfrm>
                <a:off x="6928381" y="1773603"/>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67" name="Freeform 1466">
                <a:extLst>
                  <a:ext uri="{FF2B5EF4-FFF2-40B4-BE49-F238E27FC236}">
                    <a16:creationId xmlns:a16="http://schemas.microsoft.com/office/drawing/2014/main" id="{827F78DE-12B7-D3CC-A885-CB3C28CE04CC}"/>
                  </a:ext>
                </a:extLst>
              </p:cNvPr>
              <p:cNvSpPr/>
              <p:nvPr/>
            </p:nvSpPr>
            <p:spPr>
              <a:xfrm>
                <a:off x="6940309" y="1773603"/>
                <a:ext cx="72246" cy="72281"/>
              </a:xfrm>
              <a:custGeom>
                <a:avLst/>
                <a:gdLst>
                  <a:gd name="connsiteX0" fmla="*/ 50743 w 50743"/>
                  <a:gd name="connsiteY0" fmla="*/ 50768 h 50768"/>
                  <a:gd name="connsiteX1" fmla="*/ 50743 w 50743"/>
                  <a:gd name="connsiteY1" fmla="*/ 50768 h 50768"/>
                  <a:gd name="connsiteX2" fmla="*/ 25038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8"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68" name="Freeform 1467">
                <a:extLst>
                  <a:ext uri="{FF2B5EF4-FFF2-40B4-BE49-F238E27FC236}">
                    <a16:creationId xmlns:a16="http://schemas.microsoft.com/office/drawing/2014/main" id="{8FCAA27C-D867-861A-E49E-B63582A73620}"/>
                  </a:ext>
                </a:extLst>
              </p:cNvPr>
              <p:cNvSpPr/>
              <p:nvPr/>
            </p:nvSpPr>
            <p:spPr>
              <a:xfrm>
                <a:off x="6952237" y="1773603"/>
                <a:ext cx="72381" cy="72281"/>
              </a:xfrm>
              <a:custGeom>
                <a:avLst/>
                <a:gdLst>
                  <a:gd name="connsiteX0" fmla="*/ 50839 w 50838"/>
                  <a:gd name="connsiteY0" fmla="*/ 50768 h 50768"/>
                  <a:gd name="connsiteX1" fmla="*/ 50839 w 50838"/>
                  <a:gd name="connsiteY1" fmla="*/ 50768 h 50768"/>
                  <a:gd name="connsiteX2" fmla="*/ 25039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69" name="Freeform 1468">
                <a:extLst>
                  <a:ext uri="{FF2B5EF4-FFF2-40B4-BE49-F238E27FC236}">
                    <a16:creationId xmlns:a16="http://schemas.microsoft.com/office/drawing/2014/main" id="{82EBA465-4158-A7B8-312F-0716A9A75259}"/>
                  </a:ext>
                </a:extLst>
              </p:cNvPr>
              <p:cNvSpPr/>
              <p:nvPr/>
            </p:nvSpPr>
            <p:spPr>
              <a:xfrm>
                <a:off x="6964301" y="1773603"/>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70" name="Freeform 1469">
                <a:extLst>
                  <a:ext uri="{FF2B5EF4-FFF2-40B4-BE49-F238E27FC236}">
                    <a16:creationId xmlns:a16="http://schemas.microsoft.com/office/drawing/2014/main" id="{94101B14-6993-B2FF-3DA5-6CA27522C4EB}"/>
                  </a:ext>
                </a:extLst>
              </p:cNvPr>
              <p:cNvSpPr/>
              <p:nvPr/>
            </p:nvSpPr>
            <p:spPr>
              <a:xfrm>
                <a:off x="6976229" y="1773603"/>
                <a:ext cx="72246" cy="72281"/>
              </a:xfrm>
              <a:custGeom>
                <a:avLst/>
                <a:gdLst>
                  <a:gd name="connsiteX0" fmla="*/ 50743 w 50743"/>
                  <a:gd name="connsiteY0" fmla="*/ 50768 h 50768"/>
                  <a:gd name="connsiteX1" fmla="*/ 50743 w 50743"/>
                  <a:gd name="connsiteY1" fmla="*/ 50768 h 50768"/>
                  <a:gd name="connsiteX2" fmla="*/ 25039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9"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71" name="Freeform 1470">
                <a:extLst>
                  <a:ext uri="{FF2B5EF4-FFF2-40B4-BE49-F238E27FC236}">
                    <a16:creationId xmlns:a16="http://schemas.microsoft.com/office/drawing/2014/main" id="{32A74EB8-F316-590E-67A9-01C2ECF0D2D8}"/>
                  </a:ext>
                </a:extLst>
              </p:cNvPr>
              <p:cNvSpPr/>
              <p:nvPr/>
            </p:nvSpPr>
            <p:spPr>
              <a:xfrm>
                <a:off x="6988157" y="1773603"/>
                <a:ext cx="72381" cy="72281"/>
              </a:xfrm>
              <a:custGeom>
                <a:avLst/>
                <a:gdLst>
                  <a:gd name="connsiteX0" fmla="*/ 50839 w 50838"/>
                  <a:gd name="connsiteY0" fmla="*/ 50768 h 50768"/>
                  <a:gd name="connsiteX1" fmla="*/ 50839 w 50838"/>
                  <a:gd name="connsiteY1" fmla="*/ 50768 h 50768"/>
                  <a:gd name="connsiteX2" fmla="*/ 25038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8"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72" name="Freeform 1471">
                <a:extLst>
                  <a:ext uri="{FF2B5EF4-FFF2-40B4-BE49-F238E27FC236}">
                    <a16:creationId xmlns:a16="http://schemas.microsoft.com/office/drawing/2014/main" id="{06B7B36D-7230-C468-6A88-F75218011D2B}"/>
                  </a:ext>
                </a:extLst>
              </p:cNvPr>
              <p:cNvSpPr/>
              <p:nvPr/>
            </p:nvSpPr>
            <p:spPr>
              <a:xfrm>
                <a:off x="7000221" y="1773603"/>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73" name="Freeform 1472">
                <a:extLst>
                  <a:ext uri="{FF2B5EF4-FFF2-40B4-BE49-F238E27FC236}">
                    <a16:creationId xmlns:a16="http://schemas.microsoft.com/office/drawing/2014/main" id="{E9CC27C9-98A9-694E-0A40-33AA7283D6FC}"/>
                  </a:ext>
                </a:extLst>
              </p:cNvPr>
              <p:cNvSpPr/>
              <p:nvPr/>
            </p:nvSpPr>
            <p:spPr>
              <a:xfrm>
                <a:off x="7012149" y="1773603"/>
                <a:ext cx="72246" cy="72281"/>
              </a:xfrm>
              <a:custGeom>
                <a:avLst/>
                <a:gdLst>
                  <a:gd name="connsiteX0" fmla="*/ 50743 w 50743"/>
                  <a:gd name="connsiteY0" fmla="*/ 50768 h 50768"/>
                  <a:gd name="connsiteX1" fmla="*/ 50743 w 50743"/>
                  <a:gd name="connsiteY1" fmla="*/ 50768 h 50768"/>
                  <a:gd name="connsiteX2" fmla="*/ 25039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9"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74" name="Freeform 1473">
                <a:extLst>
                  <a:ext uri="{FF2B5EF4-FFF2-40B4-BE49-F238E27FC236}">
                    <a16:creationId xmlns:a16="http://schemas.microsoft.com/office/drawing/2014/main" id="{094194E7-DDA9-10DD-081D-44D38B1830B3}"/>
                  </a:ext>
                </a:extLst>
              </p:cNvPr>
              <p:cNvSpPr/>
              <p:nvPr/>
            </p:nvSpPr>
            <p:spPr>
              <a:xfrm>
                <a:off x="7024077" y="1773603"/>
                <a:ext cx="72381" cy="72281"/>
              </a:xfrm>
              <a:custGeom>
                <a:avLst/>
                <a:gdLst>
                  <a:gd name="connsiteX0" fmla="*/ 50839 w 50838"/>
                  <a:gd name="connsiteY0" fmla="*/ 50768 h 50768"/>
                  <a:gd name="connsiteX1" fmla="*/ 50839 w 50838"/>
                  <a:gd name="connsiteY1" fmla="*/ 50768 h 50768"/>
                  <a:gd name="connsiteX2" fmla="*/ 25039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75" name="Freeform 1474">
                <a:extLst>
                  <a:ext uri="{FF2B5EF4-FFF2-40B4-BE49-F238E27FC236}">
                    <a16:creationId xmlns:a16="http://schemas.microsoft.com/office/drawing/2014/main" id="{71C974EC-DD06-E190-3983-35FD13B01C3A}"/>
                  </a:ext>
                </a:extLst>
              </p:cNvPr>
              <p:cNvSpPr/>
              <p:nvPr/>
            </p:nvSpPr>
            <p:spPr>
              <a:xfrm>
                <a:off x="7036141" y="1773603"/>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76" name="Freeform 1475">
                <a:extLst>
                  <a:ext uri="{FF2B5EF4-FFF2-40B4-BE49-F238E27FC236}">
                    <a16:creationId xmlns:a16="http://schemas.microsoft.com/office/drawing/2014/main" id="{66FA14B5-931A-BEB0-18CC-1B10910B2FB6}"/>
                  </a:ext>
                </a:extLst>
              </p:cNvPr>
              <p:cNvSpPr/>
              <p:nvPr/>
            </p:nvSpPr>
            <p:spPr>
              <a:xfrm>
                <a:off x="7031804" y="1818897"/>
                <a:ext cx="72381" cy="72281"/>
              </a:xfrm>
              <a:custGeom>
                <a:avLst/>
                <a:gdLst>
                  <a:gd name="connsiteX0" fmla="*/ 50839 w 50838"/>
                  <a:gd name="connsiteY0" fmla="*/ 50768 h 50768"/>
                  <a:gd name="connsiteX1" fmla="*/ 50839 w 50838"/>
                  <a:gd name="connsiteY1" fmla="*/ 50768 h 50768"/>
                  <a:gd name="connsiteX2" fmla="*/ 25038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8"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77" name="Freeform 1476">
                <a:extLst>
                  <a:ext uri="{FF2B5EF4-FFF2-40B4-BE49-F238E27FC236}">
                    <a16:creationId xmlns:a16="http://schemas.microsoft.com/office/drawing/2014/main" id="{55787596-E2BC-A10D-7991-8D403B972EC2}"/>
                  </a:ext>
                </a:extLst>
              </p:cNvPr>
              <p:cNvSpPr/>
              <p:nvPr/>
            </p:nvSpPr>
            <p:spPr>
              <a:xfrm>
                <a:off x="7043867" y="1818897"/>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78" name="Freeform 1477">
                <a:extLst>
                  <a:ext uri="{FF2B5EF4-FFF2-40B4-BE49-F238E27FC236}">
                    <a16:creationId xmlns:a16="http://schemas.microsoft.com/office/drawing/2014/main" id="{AF52FE77-DE73-EA8C-3C92-E6B8DFC50AF6}"/>
                  </a:ext>
                </a:extLst>
              </p:cNvPr>
              <p:cNvSpPr/>
              <p:nvPr/>
            </p:nvSpPr>
            <p:spPr>
              <a:xfrm>
                <a:off x="7055795" y="1818897"/>
                <a:ext cx="72246" cy="72281"/>
              </a:xfrm>
              <a:custGeom>
                <a:avLst/>
                <a:gdLst>
                  <a:gd name="connsiteX0" fmla="*/ 50743 w 50743"/>
                  <a:gd name="connsiteY0" fmla="*/ 50768 h 50768"/>
                  <a:gd name="connsiteX1" fmla="*/ 50743 w 50743"/>
                  <a:gd name="connsiteY1" fmla="*/ 50768 h 50768"/>
                  <a:gd name="connsiteX2" fmla="*/ 25039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9"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79" name="Freeform 1478">
                <a:extLst>
                  <a:ext uri="{FF2B5EF4-FFF2-40B4-BE49-F238E27FC236}">
                    <a16:creationId xmlns:a16="http://schemas.microsoft.com/office/drawing/2014/main" id="{3923710D-818A-B57B-6822-73406F1E4176}"/>
                  </a:ext>
                </a:extLst>
              </p:cNvPr>
              <p:cNvSpPr/>
              <p:nvPr/>
            </p:nvSpPr>
            <p:spPr>
              <a:xfrm>
                <a:off x="7067859" y="1818897"/>
                <a:ext cx="72246" cy="72281"/>
              </a:xfrm>
              <a:custGeom>
                <a:avLst/>
                <a:gdLst>
                  <a:gd name="connsiteX0" fmla="*/ 50744 w 50743"/>
                  <a:gd name="connsiteY0" fmla="*/ 50768 h 50768"/>
                  <a:gd name="connsiteX1" fmla="*/ 50744 w 50743"/>
                  <a:gd name="connsiteY1" fmla="*/ 50768 h 50768"/>
                  <a:gd name="connsiteX2" fmla="*/ 24944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4"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80" name="Freeform 1479">
                <a:extLst>
                  <a:ext uri="{FF2B5EF4-FFF2-40B4-BE49-F238E27FC236}">
                    <a16:creationId xmlns:a16="http://schemas.microsoft.com/office/drawing/2014/main" id="{D212CEE2-1F5D-CB23-FF22-C7EB202BC042}"/>
                  </a:ext>
                </a:extLst>
              </p:cNvPr>
              <p:cNvSpPr/>
              <p:nvPr/>
            </p:nvSpPr>
            <p:spPr>
              <a:xfrm>
                <a:off x="7079786" y="1818897"/>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81" name="Freeform 1480">
                <a:extLst>
                  <a:ext uri="{FF2B5EF4-FFF2-40B4-BE49-F238E27FC236}">
                    <a16:creationId xmlns:a16="http://schemas.microsoft.com/office/drawing/2014/main" id="{7F13C393-AAF3-923D-EF97-A08D8CD93217}"/>
                  </a:ext>
                </a:extLst>
              </p:cNvPr>
              <p:cNvSpPr/>
              <p:nvPr/>
            </p:nvSpPr>
            <p:spPr>
              <a:xfrm>
                <a:off x="7085615" y="1848597"/>
                <a:ext cx="72246" cy="72281"/>
              </a:xfrm>
              <a:custGeom>
                <a:avLst/>
                <a:gdLst>
                  <a:gd name="connsiteX0" fmla="*/ 50744 w 50743"/>
                  <a:gd name="connsiteY0" fmla="*/ 50768 h 50768"/>
                  <a:gd name="connsiteX1" fmla="*/ 50744 w 50743"/>
                  <a:gd name="connsiteY1" fmla="*/ 50768 h 50768"/>
                  <a:gd name="connsiteX2" fmla="*/ 24944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4"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82" name="Freeform 1481">
                <a:extLst>
                  <a:ext uri="{FF2B5EF4-FFF2-40B4-BE49-F238E27FC236}">
                    <a16:creationId xmlns:a16="http://schemas.microsoft.com/office/drawing/2014/main" id="{7BFBBFB4-8AF3-6C95-F5CD-A38DCC020B1A}"/>
                  </a:ext>
                </a:extLst>
              </p:cNvPr>
              <p:cNvSpPr/>
              <p:nvPr/>
            </p:nvSpPr>
            <p:spPr>
              <a:xfrm>
                <a:off x="7096730" y="1848597"/>
                <a:ext cx="72381" cy="72281"/>
              </a:xfrm>
              <a:custGeom>
                <a:avLst/>
                <a:gdLst>
                  <a:gd name="connsiteX0" fmla="*/ 50839 w 50838"/>
                  <a:gd name="connsiteY0" fmla="*/ 50768 h 50768"/>
                  <a:gd name="connsiteX1" fmla="*/ 50839 w 50838"/>
                  <a:gd name="connsiteY1" fmla="*/ 50768 h 50768"/>
                  <a:gd name="connsiteX2" fmla="*/ 25039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83" name="Freeform 1482">
                <a:extLst>
                  <a:ext uri="{FF2B5EF4-FFF2-40B4-BE49-F238E27FC236}">
                    <a16:creationId xmlns:a16="http://schemas.microsoft.com/office/drawing/2014/main" id="{B4A3472F-1ECE-161F-DEEE-8D013A80A7AA}"/>
                  </a:ext>
                </a:extLst>
              </p:cNvPr>
              <p:cNvSpPr/>
              <p:nvPr/>
            </p:nvSpPr>
            <p:spPr>
              <a:xfrm>
                <a:off x="7107980" y="1848597"/>
                <a:ext cx="72246" cy="72281"/>
              </a:xfrm>
              <a:custGeom>
                <a:avLst/>
                <a:gdLst>
                  <a:gd name="connsiteX0" fmla="*/ 50743 w 50743"/>
                  <a:gd name="connsiteY0" fmla="*/ 50768 h 50768"/>
                  <a:gd name="connsiteX1" fmla="*/ 50743 w 50743"/>
                  <a:gd name="connsiteY1" fmla="*/ 50768 h 50768"/>
                  <a:gd name="connsiteX2" fmla="*/ 25039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9"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84" name="Freeform 1483">
                <a:extLst>
                  <a:ext uri="{FF2B5EF4-FFF2-40B4-BE49-F238E27FC236}">
                    <a16:creationId xmlns:a16="http://schemas.microsoft.com/office/drawing/2014/main" id="{5AB01C17-F0FA-15F0-F158-6669E680F674}"/>
                  </a:ext>
                </a:extLst>
              </p:cNvPr>
              <p:cNvSpPr/>
              <p:nvPr/>
            </p:nvSpPr>
            <p:spPr>
              <a:xfrm>
                <a:off x="7119231" y="1848597"/>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85" name="Freeform 1484">
                <a:extLst>
                  <a:ext uri="{FF2B5EF4-FFF2-40B4-BE49-F238E27FC236}">
                    <a16:creationId xmlns:a16="http://schemas.microsoft.com/office/drawing/2014/main" id="{DB0F21E9-D47A-CE5E-5255-BAE020D0330D}"/>
                  </a:ext>
                </a:extLst>
              </p:cNvPr>
              <p:cNvSpPr/>
              <p:nvPr/>
            </p:nvSpPr>
            <p:spPr>
              <a:xfrm>
                <a:off x="7130346" y="1848597"/>
                <a:ext cx="72381" cy="72281"/>
              </a:xfrm>
              <a:custGeom>
                <a:avLst/>
                <a:gdLst>
                  <a:gd name="connsiteX0" fmla="*/ 50839 w 50838"/>
                  <a:gd name="connsiteY0" fmla="*/ 50768 h 50768"/>
                  <a:gd name="connsiteX1" fmla="*/ 50839 w 50838"/>
                  <a:gd name="connsiteY1" fmla="*/ 50768 h 50768"/>
                  <a:gd name="connsiteX2" fmla="*/ 25039 w 50838"/>
                  <a:gd name="connsiteY2" fmla="*/ 0 h 50768"/>
                  <a:gd name="connsiteX3" fmla="*/ 0 w 50838"/>
                  <a:gd name="connsiteY3" fmla="*/ 50768 h 50768"/>
                  <a:gd name="connsiteX4" fmla="*/ 50839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86" name="Freeform 1485">
                <a:extLst>
                  <a:ext uri="{FF2B5EF4-FFF2-40B4-BE49-F238E27FC236}">
                    <a16:creationId xmlns:a16="http://schemas.microsoft.com/office/drawing/2014/main" id="{7E392AD0-1C7F-E75E-3024-4F05FB355BDC}"/>
                  </a:ext>
                </a:extLst>
              </p:cNvPr>
              <p:cNvSpPr/>
              <p:nvPr/>
            </p:nvSpPr>
            <p:spPr>
              <a:xfrm>
                <a:off x="7141595" y="1848597"/>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87" name="Freeform 1486">
                <a:extLst>
                  <a:ext uri="{FF2B5EF4-FFF2-40B4-BE49-F238E27FC236}">
                    <a16:creationId xmlns:a16="http://schemas.microsoft.com/office/drawing/2014/main" id="{8CE8364B-6245-018E-DF91-44EF75ABCED5}"/>
                  </a:ext>
                </a:extLst>
              </p:cNvPr>
              <p:cNvSpPr/>
              <p:nvPr/>
            </p:nvSpPr>
            <p:spPr>
              <a:xfrm>
                <a:off x="7152846" y="1848597"/>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88" name="Freeform 1487">
                <a:extLst>
                  <a:ext uri="{FF2B5EF4-FFF2-40B4-BE49-F238E27FC236}">
                    <a16:creationId xmlns:a16="http://schemas.microsoft.com/office/drawing/2014/main" id="{E6CCD1A0-29C6-CD6A-FB23-5035E47FECF7}"/>
                  </a:ext>
                </a:extLst>
              </p:cNvPr>
              <p:cNvSpPr/>
              <p:nvPr/>
            </p:nvSpPr>
            <p:spPr>
              <a:xfrm>
                <a:off x="7163961" y="1848597"/>
                <a:ext cx="72246" cy="72281"/>
              </a:xfrm>
              <a:custGeom>
                <a:avLst/>
                <a:gdLst>
                  <a:gd name="connsiteX0" fmla="*/ 50743 w 50743"/>
                  <a:gd name="connsiteY0" fmla="*/ 50768 h 50768"/>
                  <a:gd name="connsiteX1" fmla="*/ 50743 w 50743"/>
                  <a:gd name="connsiteY1" fmla="*/ 50768 h 50768"/>
                  <a:gd name="connsiteX2" fmla="*/ 25038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8"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89" name="Freeform 1488">
                <a:extLst>
                  <a:ext uri="{FF2B5EF4-FFF2-40B4-BE49-F238E27FC236}">
                    <a16:creationId xmlns:a16="http://schemas.microsoft.com/office/drawing/2014/main" id="{F1B78A8E-D8A8-69DC-FEFC-3B5B1B3A1BBB}"/>
                  </a:ext>
                </a:extLst>
              </p:cNvPr>
              <p:cNvSpPr/>
              <p:nvPr/>
            </p:nvSpPr>
            <p:spPr>
              <a:xfrm>
                <a:off x="7175212" y="1848597"/>
                <a:ext cx="72246" cy="72281"/>
              </a:xfrm>
              <a:custGeom>
                <a:avLst/>
                <a:gdLst>
                  <a:gd name="connsiteX0" fmla="*/ 50743 w 50743"/>
                  <a:gd name="connsiteY0" fmla="*/ 50768 h 50768"/>
                  <a:gd name="connsiteX1" fmla="*/ 50743 w 50743"/>
                  <a:gd name="connsiteY1" fmla="*/ 50768 h 50768"/>
                  <a:gd name="connsiteX2" fmla="*/ 25039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9"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90" name="Freeform 1489">
                <a:extLst>
                  <a:ext uri="{FF2B5EF4-FFF2-40B4-BE49-F238E27FC236}">
                    <a16:creationId xmlns:a16="http://schemas.microsoft.com/office/drawing/2014/main" id="{A866EC58-F588-D3AF-CAB7-9C0264DB9E2C}"/>
                  </a:ext>
                </a:extLst>
              </p:cNvPr>
              <p:cNvSpPr/>
              <p:nvPr/>
            </p:nvSpPr>
            <p:spPr>
              <a:xfrm>
                <a:off x="7176432" y="1882229"/>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91" name="Freeform 1490">
                <a:extLst>
                  <a:ext uri="{FF2B5EF4-FFF2-40B4-BE49-F238E27FC236}">
                    <a16:creationId xmlns:a16="http://schemas.microsoft.com/office/drawing/2014/main" id="{27CE5687-8BEC-F865-0003-871BDE47E0EA}"/>
                  </a:ext>
                </a:extLst>
              </p:cNvPr>
              <p:cNvSpPr/>
              <p:nvPr/>
            </p:nvSpPr>
            <p:spPr>
              <a:xfrm>
                <a:off x="7213437" y="1882229"/>
                <a:ext cx="72246" cy="72281"/>
              </a:xfrm>
              <a:custGeom>
                <a:avLst/>
                <a:gdLst>
                  <a:gd name="connsiteX0" fmla="*/ 50743 w 50743"/>
                  <a:gd name="connsiteY0" fmla="*/ 50768 h 50768"/>
                  <a:gd name="connsiteX1" fmla="*/ 50743 w 50743"/>
                  <a:gd name="connsiteY1" fmla="*/ 50768 h 50768"/>
                  <a:gd name="connsiteX2" fmla="*/ 25039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9"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92" name="Freeform 1491">
                <a:extLst>
                  <a:ext uri="{FF2B5EF4-FFF2-40B4-BE49-F238E27FC236}">
                    <a16:creationId xmlns:a16="http://schemas.microsoft.com/office/drawing/2014/main" id="{6709C7CA-8DCB-26D1-AE96-01FE30987C59}"/>
                  </a:ext>
                </a:extLst>
              </p:cNvPr>
              <p:cNvSpPr/>
              <p:nvPr/>
            </p:nvSpPr>
            <p:spPr>
              <a:xfrm>
                <a:off x="7264131" y="1882229"/>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93" name="Freeform 1492">
                <a:extLst>
                  <a:ext uri="{FF2B5EF4-FFF2-40B4-BE49-F238E27FC236}">
                    <a16:creationId xmlns:a16="http://schemas.microsoft.com/office/drawing/2014/main" id="{FD950D5C-FF09-83E4-E766-5F89F39B2E72}"/>
                  </a:ext>
                </a:extLst>
              </p:cNvPr>
              <p:cNvSpPr/>
              <p:nvPr/>
            </p:nvSpPr>
            <p:spPr>
              <a:xfrm>
                <a:off x="7374195" y="1968478"/>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94" name="Freeform 1493">
                <a:extLst>
                  <a:ext uri="{FF2B5EF4-FFF2-40B4-BE49-F238E27FC236}">
                    <a16:creationId xmlns:a16="http://schemas.microsoft.com/office/drawing/2014/main" id="{7A167E83-EE67-CA51-7B50-92405FEAB515}"/>
                  </a:ext>
                </a:extLst>
              </p:cNvPr>
              <p:cNvSpPr/>
              <p:nvPr/>
            </p:nvSpPr>
            <p:spPr>
              <a:xfrm>
                <a:off x="7485072" y="1968478"/>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95" name="Freeform 1494">
                <a:extLst>
                  <a:ext uri="{FF2B5EF4-FFF2-40B4-BE49-F238E27FC236}">
                    <a16:creationId xmlns:a16="http://schemas.microsoft.com/office/drawing/2014/main" id="{BC6ABEB3-D22C-820A-3AA2-DEFA0A741667}"/>
                  </a:ext>
                </a:extLst>
              </p:cNvPr>
              <p:cNvSpPr/>
              <p:nvPr/>
            </p:nvSpPr>
            <p:spPr>
              <a:xfrm>
                <a:off x="7650439" y="2051609"/>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96" name="Freeform 1495">
                <a:extLst>
                  <a:ext uri="{FF2B5EF4-FFF2-40B4-BE49-F238E27FC236}">
                    <a16:creationId xmlns:a16="http://schemas.microsoft.com/office/drawing/2014/main" id="{5FAA7492-F92D-02B7-DF0B-25A2D41E4F42}"/>
                  </a:ext>
                </a:extLst>
              </p:cNvPr>
              <p:cNvSpPr/>
              <p:nvPr/>
            </p:nvSpPr>
            <p:spPr>
              <a:xfrm>
                <a:off x="7690562" y="2051609"/>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97" name="Freeform 1496">
                <a:extLst>
                  <a:ext uri="{FF2B5EF4-FFF2-40B4-BE49-F238E27FC236}">
                    <a16:creationId xmlns:a16="http://schemas.microsoft.com/office/drawing/2014/main" id="{01826DA7-F394-8F16-B5D5-C9E5698B9478}"/>
                  </a:ext>
                </a:extLst>
              </p:cNvPr>
              <p:cNvSpPr/>
              <p:nvPr/>
            </p:nvSpPr>
            <p:spPr>
              <a:xfrm>
                <a:off x="7724584" y="2051609"/>
                <a:ext cx="72246" cy="72281"/>
              </a:xfrm>
              <a:custGeom>
                <a:avLst/>
                <a:gdLst>
                  <a:gd name="connsiteX0" fmla="*/ 50743 w 50743"/>
                  <a:gd name="connsiteY0" fmla="*/ 50768 h 50768"/>
                  <a:gd name="connsiteX1" fmla="*/ 50743 w 50743"/>
                  <a:gd name="connsiteY1" fmla="*/ 50768 h 50768"/>
                  <a:gd name="connsiteX2" fmla="*/ 25039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9"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98" name="Freeform 1497">
                <a:extLst>
                  <a:ext uri="{FF2B5EF4-FFF2-40B4-BE49-F238E27FC236}">
                    <a16:creationId xmlns:a16="http://schemas.microsoft.com/office/drawing/2014/main" id="{700E8950-1E19-4DC8-B1A4-C02778C6E8BF}"/>
                  </a:ext>
                </a:extLst>
              </p:cNvPr>
              <p:cNvSpPr/>
              <p:nvPr/>
            </p:nvSpPr>
            <p:spPr>
              <a:xfrm>
                <a:off x="7817705" y="2051609"/>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499" name="Freeform 1498">
                <a:extLst>
                  <a:ext uri="{FF2B5EF4-FFF2-40B4-BE49-F238E27FC236}">
                    <a16:creationId xmlns:a16="http://schemas.microsoft.com/office/drawing/2014/main" id="{1E7062AE-98DC-968F-0A2B-98B37905971C}"/>
                  </a:ext>
                </a:extLst>
              </p:cNvPr>
              <p:cNvSpPr/>
              <p:nvPr/>
            </p:nvSpPr>
            <p:spPr>
              <a:xfrm>
                <a:off x="8074702" y="2051609"/>
                <a:ext cx="72246" cy="72281"/>
              </a:xfrm>
              <a:custGeom>
                <a:avLst/>
                <a:gdLst>
                  <a:gd name="connsiteX0" fmla="*/ 50744 w 50743"/>
                  <a:gd name="connsiteY0" fmla="*/ 50768 h 50768"/>
                  <a:gd name="connsiteX1" fmla="*/ 50744 w 50743"/>
                  <a:gd name="connsiteY1" fmla="*/ 50768 h 50768"/>
                  <a:gd name="connsiteX2" fmla="*/ 24944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4"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00" name="Freeform 1499">
                <a:extLst>
                  <a:ext uri="{FF2B5EF4-FFF2-40B4-BE49-F238E27FC236}">
                    <a16:creationId xmlns:a16="http://schemas.microsoft.com/office/drawing/2014/main" id="{2E81A1A9-D431-02A6-1398-F680DF825591}"/>
                  </a:ext>
                </a:extLst>
              </p:cNvPr>
              <p:cNvSpPr/>
              <p:nvPr/>
            </p:nvSpPr>
            <p:spPr>
              <a:xfrm>
                <a:off x="8217976" y="2051609"/>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01" name="Freeform 1500">
                <a:extLst>
                  <a:ext uri="{FF2B5EF4-FFF2-40B4-BE49-F238E27FC236}">
                    <a16:creationId xmlns:a16="http://schemas.microsoft.com/office/drawing/2014/main" id="{D98751B2-3C30-F6E5-599E-1649B82FB402}"/>
                  </a:ext>
                </a:extLst>
              </p:cNvPr>
              <p:cNvSpPr/>
              <p:nvPr/>
            </p:nvSpPr>
            <p:spPr>
              <a:xfrm>
                <a:off x="8258910" y="2051609"/>
                <a:ext cx="72246" cy="72281"/>
              </a:xfrm>
              <a:custGeom>
                <a:avLst/>
                <a:gdLst>
                  <a:gd name="connsiteX0" fmla="*/ 50743 w 50743"/>
                  <a:gd name="connsiteY0" fmla="*/ 50768 h 50768"/>
                  <a:gd name="connsiteX1" fmla="*/ 50743 w 50743"/>
                  <a:gd name="connsiteY1" fmla="*/ 50768 h 50768"/>
                  <a:gd name="connsiteX2" fmla="*/ 25038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8"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02" name="Freeform 1501">
                <a:extLst>
                  <a:ext uri="{FF2B5EF4-FFF2-40B4-BE49-F238E27FC236}">
                    <a16:creationId xmlns:a16="http://schemas.microsoft.com/office/drawing/2014/main" id="{B072133B-08CB-628E-2F68-914C3027E3DC}"/>
                  </a:ext>
                </a:extLst>
              </p:cNvPr>
              <p:cNvSpPr/>
              <p:nvPr/>
            </p:nvSpPr>
            <p:spPr>
              <a:xfrm>
                <a:off x="8320720" y="2102599"/>
                <a:ext cx="72246" cy="72281"/>
              </a:xfrm>
              <a:custGeom>
                <a:avLst/>
                <a:gdLst>
                  <a:gd name="connsiteX0" fmla="*/ 50743 w 50743"/>
                  <a:gd name="connsiteY0" fmla="*/ 50768 h 50768"/>
                  <a:gd name="connsiteX1" fmla="*/ 50743 w 50743"/>
                  <a:gd name="connsiteY1" fmla="*/ 50768 h 50768"/>
                  <a:gd name="connsiteX2" fmla="*/ 25038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8"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03" name="Freeform 1502">
                <a:extLst>
                  <a:ext uri="{FF2B5EF4-FFF2-40B4-BE49-F238E27FC236}">
                    <a16:creationId xmlns:a16="http://schemas.microsoft.com/office/drawing/2014/main" id="{7D2B1B4A-4016-B0E4-C233-BBA221CCD073}"/>
                  </a:ext>
                </a:extLst>
              </p:cNvPr>
              <p:cNvSpPr/>
              <p:nvPr/>
            </p:nvSpPr>
            <p:spPr>
              <a:xfrm>
                <a:off x="8361248" y="2102599"/>
                <a:ext cx="72382" cy="72281"/>
              </a:xfrm>
              <a:custGeom>
                <a:avLst/>
                <a:gdLst>
                  <a:gd name="connsiteX0" fmla="*/ 50839 w 50839"/>
                  <a:gd name="connsiteY0" fmla="*/ 50768 h 50768"/>
                  <a:gd name="connsiteX1" fmla="*/ 50839 w 50839"/>
                  <a:gd name="connsiteY1" fmla="*/ 50768 h 50768"/>
                  <a:gd name="connsiteX2" fmla="*/ 25039 w 50839"/>
                  <a:gd name="connsiteY2" fmla="*/ 0 h 50768"/>
                  <a:gd name="connsiteX3" fmla="*/ 0 w 50839"/>
                  <a:gd name="connsiteY3" fmla="*/ 50768 h 50768"/>
                  <a:gd name="connsiteX4" fmla="*/ 50839 w 50839"/>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9"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04" name="Freeform 1503">
                <a:extLst>
                  <a:ext uri="{FF2B5EF4-FFF2-40B4-BE49-F238E27FC236}">
                    <a16:creationId xmlns:a16="http://schemas.microsoft.com/office/drawing/2014/main" id="{7C4B63D9-2E07-7D02-CB54-BED4AD3636A8}"/>
                  </a:ext>
                </a:extLst>
              </p:cNvPr>
              <p:cNvSpPr/>
              <p:nvPr/>
            </p:nvSpPr>
            <p:spPr>
              <a:xfrm>
                <a:off x="8401912" y="2102599"/>
                <a:ext cx="72246" cy="72281"/>
              </a:xfrm>
              <a:custGeom>
                <a:avLst/>
                <a:gdLst>
                  <a:gd name="connsiteX0" fmla="*/ 50744 w 50743"/>
                  <a:gd name="connsiteY0" fmla="*/ 50768 h 50768"/>
                  <a:gd name="connsiteX1" fmla="*/ 50744 w 50743"/>
                  <a:gd name="connsiteY1" fmla="*/ 50768 h 50768"/>
                  <a:gd name="connsiteX2" fmla="*/ 24944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4"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05" name="Freeform 1504">
                <a:extLst>
                  <a:ext uri="{FF2B5EF4-FFF2-40B4-BE49-F238E27FC236}">
                    <a16:creationId xmlns:a16="http://schemas.microsoft.com/office/drawing/2014/main" id="{2051E00F-ACCF-8A0E-678D-30C74ED58837}"/>
                  </a:ext>
                </a:extLst>
              </p:cNvPr>
              <p:cNvSpPr/>
              <p:nvPr/>
            </p:nvSpPr>
            <p:spPr>
              <a:xfrm>
                <a:off x="8595474" y="2163626"/>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06" name="Freeform 1505">
                <a:extLst>
                  <a:ext uri="{FF2B5EF4-FFF2-40B4-BE49-F238E27FC236}">
                    <a16:creationId xmlns:a16="http://schemas.microsoft.com/office/drawing/2014/main" id="{98551E49-38CB-D03B-E071-271443083426}"/>
                  </a:ext>
                </a:extLst>
              </p:cNvPr>
              <p:cNvSpPr/>
              <p:nvPr/>
            </p:nvSpPr>
            <p:spPr>
              <a:xfrm>
                <a:off x="8711773" y="2163626"/>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07" name="Freeform 1506">
                <a:extLst>
                  <a:ext uri="{FF2B5EF4-FFF2-40B4-BE49-F238E27FC236}">
                    <a16:creationId xmlns:a16="http://schemas.microsoft.com/office/drawing/2014/main" id="{82F6F489-967E-D233-9E29-7D9CB1A4800D}"/>
                  </a:ext>
                </a:extLst>
              </p:cNvPr>
              <p:cNvSpPr/>
              <p:nvPr/>
            </p:nvSpPr>
            <p:spPr>
              <a:xfrm>
                <a:off x="8788629" y="2163626"/>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08" name="Freeform 1507">
                <a:extLst>
                  <a:ext uri="{FF2B5EF4-FFF2-40B4-BE49-F238E27FC236}">
                    <a16:creationId xmlns:a16="http://schemas.microsoft.com/office/drawing/2014/main" id="{4535D11D-49E1-4016-EFB6-679A5233A232}"/>
                  </a:ext>
                </a:extLst>
              </p:cNvPr>
              <p:cNvSpPr/>
              <p:nvPr/>
            </p:nvSpPr>
            <p:spPr>
              <a:xfrm>
                <a:off x="8865483" y="2163626"/>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09" name="Freeform 1508">
                <a:extLst>
                  <a:ext uri="{FF2B5EF4-FFF2-40B4-BE49-F238E27FC236}">
                    <a16:creationId xmlns:a16="http://schemas.microsoft.com/office/drawing/2014/main" id="{66B9BE5F-FF1D-ADF8-FA19-E53DA9E6B10B}"/>
                  </a:ext>
                </a:extLst>
              </p:cNvPr>
              <p:cNvSpPr/>
              <p:nvPr/>
            </p:nvSpPr>
            <p:spPr>
              <a:xfrm>
                <a:off x="9090763" y="2163626"/>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10" name="Freeform 1509">
                <a:extLst>
                  <a:ext uri="{FF2B5EF4-FFF2-40B4-BE49-F238E27FC236}">
                    <a16:creationId xmlns:a16="http://schemas.microsoft.com/office/drawing/2014/main" id="{95386762-EED2-6256-3B70-8D06FFA0DC16}"/>
                  </a:ext>
                </a:extLst>
              </p:cNvPr>
              <p:cNvSpPr/>
              <p:nvPr/>
            </p:nvSpPr>
            <p:spPr>
              <a:xfrm>
                <a:off x="9251115" y="2163626"/>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11" name="Freeform 1510">
                <a:extLst>
                  <a:ext uri="{FF2B5EF4-FFF2-40B4-BE49-F238E27FC236}">
                    <a16:creationId xmlns:a16="http://schemas.microsoft.com/office/drawing/2014/main" id="{6F8F6407-A811-7893-16DA-BE67FFB24C66}"/>
                  </a:ext>
                </a:extLst>
              </p:cNvPr>
              <p:cNvSpPr/>
              <p:nvPr/>
            </p:nvSpPr>
            <p:spPr>
              <a:xfrm>
                <a:off x="8577988" y="2163626"/>
                <a:ext cx="72381" cy="72281"/>
              </a:xfrm>
              <a:custGeom>
                <a:avLst/>
                <a:gdLst>
                  <a:gd name="connsiteX0" fmla="*/ 50838 w 50838"/>
                  <a:gd name="connsiteY0" fmla="*/ 50768 h 50768"/>
                  <a:gd name="connsiteX1" fmla="*/ 50838 w 50838"/>
                  <a:gd name="connsiteY1" fmla="*/ 50768 h 50768"/>
                  <a:gd name="connsiteX2" fmla="*/ 25039 w 50838"/>
                  <a:gd name="connsiteY2" fmla="*/ 0 h 50768"/>
                  <a:gd name="connsiteX3" fmla="*/ 0 w 50838"/>
                  <a:gd name="connsiteY3" fmla="*/ 50768 h 50768"/>
                  <a:gd name="connsiteX4" fmla="*/ 50838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8" y="50768"/>
                    </a:moveTo>
                    <a:lnTo>
                      <a:pt x="50838" y="50768"/>
                    </a:lnTo>
                    <a:lnTo>
                      <a:pt x="25039" y="0"/>
                    </a:lnTo>
                    <a:lnTo>
                      <a:pt x="0" y="50768"/>
                    </a:lnTo>
                    <a:lnTo>
                      <a:pt x="50838"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12" name="Freeform 1511">
                <a:extLst>
                  <a:ext uri="{FF2B5EF4-FFF2-40B4-BE49-F238E27FC236}">
                    <a16:creationId xmlns:a16="http://schemas.microsoft.com/office/drawing/2014/main" id="{D883C66D-01FA-4666-BF1B-E62551A9D422}"/>
                  </a:ext>
                </a:extLst>
              </p:cNvPr>
              <p:cNvSpPr/>
              <p:nvPr/>
            </p:nvSpPr>
            <p:spPr>
              <a:xfrm>
                <a:off x="8560638" y="2163626"/>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13" name="Freeform 1512">
                <a:extLst>
                  <a:ext uri="{FF2B5EF4-FFF2-40B4-BE49-F238E27FC236}">
                    <a16:creationId xmlns:a16="http://schemas.microsoft.com/office/drawing/2014/main" id="{49ABE93C-7766-979E-CA49-DEC3046CEA2C}"/>
                  </a:ext>
                </a:extLst>
              </p:cNvPr>
              <p:cNvSpPr/>
              <p:nvPr/>
            </p:nvSpPr>
            <p:spPr>
              <a:xfrm>
                <a:off x="8537460" y="2163626"/>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14" name="Freeform 1513">
                <a:extLst>
                  <a:ext uri="{FF2B5EF4-FFF2-40B4-BE49-F238E27FC236}">
                    <a16:creationId xmlns:a16="http://schemas.microsoft.com/office/drawing/2014/main" id="{EAFADB9A-A884-8FF2-0BA4-EB358F61C65D}"/>
                  </a:ext>
                </a:extLst>
              </p:cNvPr>
              <p:cNvSpPr/>
              <p:nvPr/>
            </p:nvSpPr>
            <p:spPr>
              <a:xfrm>
                <a:off x="8524718" y="2163626"/>
                <a:ext cx="72246" cy="72281"/>
              </a:xfrm>
              <a:custGeom>
                <a:avLst/>
                <a:gdLst>
                  <a:gd name="connsiteX0" fmla="*/ 50743 w 50743"/>
                  <a:gd name="connsiteY0" fmla="*/ 50768 h 50768"/>
                  <a:gd name="connsiteX1" fmla="*/ 50743 w 50743"/>
                  <a:gd name="connsiteY1" fmla="*/ 50768 h 50768"/>
                  <a:gd name="connsiteX2" fmla="*/ 25038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8"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15" name="Freeform 1514">
                <a:extLst>
                  <a:ext uri="{FF2B5EF4-FFF2-40B4-BE49-F238E27FC236}">
                    <a16:creationId xmlns:a16="http://schemas.microsoft.com/office/drawing/2014/main" id="{68A96666-F225-567A-BE7D-9921E1985618}"/>
                  </a:ext>
                </a:extLst>
              </p:cNvPr>
              <p:cNvSpPr/>
              <p:nvPr/>
            </p:nvSpPr>
            <p:spPr>
              <a:xfrm>
                <a:off x="8511977" y="2163626"/>
                <a:ext cx="72246" cy="72281"/>
              </a:xfrm>
              <a:custGeom>
                <a:avLst/>
                <a:gdLst>
                  <a:gd name="connsiteX0" fmla="*/ 50743 w 50743"/>
                  <a:gd name="connsiteY0" fmla="*/ 50768 h 50768"/>
                  <a:gd name="connsiteX1" fmla="*/ 50743 w 50743"/>
                  <a:gd name="connsiteY1" fmla="*/ 50768 h 50768"/>
                  <a:gd name="connsiteX2" fmla="*/ 25038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8"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16" name="Freeform 1515">
                <a:extLst>
                  <a:ext uri="{FF2B5EF4-FFF2-40B4-BE49-F238E27FC236}">
                    <a16:creationId xmlns:a16="http://schemas.microsoft.com/office/drawing/2014/main" id="{C9AA7E61-5CAC-6C90-4C5A-C1F6932BB88D}"/>
                  </a:ext>
                </a:extLst>
              </p:cNvPr>
              <p:cNvSpPr/>
              <p:nvPr/>
            </p:nvSpPr>
            <p:spPr>
              <a:xfrm>
                <a:off x="8499236" y="2163626"/>
                <a:ext cx="72246" cy="72281"/>
              </a:xfrm>
              <a:custGeom>
                <a:avLst/>
                <a:gdLst>
                  <a:gd name="connsiteX0" fmla="*/ 50743 w 50743"/>
                  <a:gd name="connsiteY0" fmla="*/ 50768 h 50768"/>
                  <a:gd name="connsiteX1" fmla="*/ 50743 w 50743"/>
                  <a:gd name="connsiteY1" fmla="*/ 50768 h 50768"/>
                  <a:gd name="connsiteX2" fmla="*/ 25039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9"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17" name="Freeform 1516">
                <a:extLst>
                  <a:ext uri="{FF2B5EF4-FFF2-40B4-BE49-F238E27FC236}">
                    <a16:creationId xmlns:a16="http://schemas.microsoft.com/office/drawing/2014/main" id="{FCF84545-0321-D529-D199-906F3DCFDA9C}"/>
                  </a:ext>
                </a:extLst>
              </p:cNvPr>
              <p:cNvSpPr/>
              <p:nvPr/>
            </p:nvSpPr>
            <p:spPr>
              <a:xfrm>
                <a:off x="8486495" y="2163626"/>
                <a:ext cx="72246" cy="72281"/>
              </a:xfrm>
              <a:custGeom>
                <a:avLst/>
                <a:gdLst>
                  <a:gd name="connsiteX0" fmla="*/ 50743 w 50743"/>
                  <a:gd name="connsiteY0" fmla="*/ 50768 h 50768"/>
                  <a:gd name="connsiteX1" fmla="*/ 50743 w 50743"/>
                  <a:gd name="connsiteY1" fmla="*/ 50768 h 50768"/>
                  <a:gd name="connsiteX2" fmla="*/ 25039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9"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18" name="Freeform 1517">
                <a:extLst>
                  <a:ext uri="{FF2B5EF4-FFF2-40B4-BE49-F238E27FC236}">
                    <a16:creationId xmlns:a16="http://schemas.microsoft.com/office/drawing/2014/main" id="{8268792F-9930-CBC1-7354-DF07F5918CEF}"/>
                  </a:ext>
                </a:extLst>
              </p:cNvPr>
              <p:cNvSpPr/>
              <p:nvPr/>
            </p:nvSpPr>
            <p:spPr>
              <a:xfrm>
                <a:off x="8473752" y="2163626"/>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19" name="Freeform 1518">
                <a:extLst>
                  <a:ext uri="{FF2B5EF4-FFF2-40B4-BE49-F238E27FC236}">
                    <a16:creationId xmlns:a16="http://schemas.microsoft.com/office/drawing/2014/main" id="{DB29DE86-E4F6-02D6-63F9-DB2A61644733}"/>
                  </a:ext>
                </a:extLst>
              </p:cNvPr>
              <p:cNvSpPr/>
              <p:nvPr/>
            </p:nvSpPr>
            <p:spPr>
              <a:xfrm>
                <a:off x="8461011" y="2163626"/>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20" name="Freeform 1519">
                <a:extLst>
                  <a:ext uri="{FF2B5EF4-FFF2-40B4-BE49-F238E27FC236}">
                    <a16:creationId xmlns:a16="http://schemas.microsoft.com/office/drawing/2014/main" id="{1D6A0942-3A50-06A7-0F26-9155CA998A68}"/>
                  </a:ext>
                </a:extLst>
              </p:cNvPr>
              <p:cNvSpPr/>
              <p:nvPr/>
            </p:nvSpPr>
            <p:spPr>
              <a:xfrm>
                <a:off x="8448270" y="2163626"/>
                <a:ext cx="72246" cy="72281"/>
              </a:xfrm>
              <a:custGeom>
                <a:avLst/>
                <a:gdLst>
                  <a:gd name="connsiteX0" fmla="*/ 50743 w 50743"/>
                  <a:gd name="connsiteY0" fmla="*/ 50768 h 50768"/>
                  <a:gd name="connsiteX1" fmla="*/ 50743 w 50743"/>
                  <a:gd name="connsiteY1" fmla="*/ 50768 h 50768"/>
                  <a:gd name="connsiteX2" fmla="*/ 24943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4943"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21" name="Freeform 1520">
                <a:extLst>
                  <a:ext uri="{FF2B5EF4-FFF2-40B4-BE49-F238E27FC236}">
                    <a16:creationId xmlns:a16="http://schemas.microsoft.com/office/drawing/2014/main" id="{24CF618E-71C9-223E-917F-71707697A707}"/>
                  </a:ext>
                </a:extLst>
              </p:cNvPr>
              <p:cNvSpPr/>
              <p:nvPr/>
            </p:nvSpPr>
            <p:spPr>
              <a:xfrm>
                <a:off x="8435529" y="2163626"/>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22" name="Freeform 1521">
                <a:extLst>
                  <a:ext uri="{FF2B5EF4-FFF2-40B4-BE49-F238E27FC236}">
                    <a16:creationId xmlns:a16="http://schemas.microsoft.com/office/drawing/2014/main" id="{DADC8430-1710-7439-719D-C88599890A01}"/>
                  </a:ext>
                </a:extLst>
              </p:cNvPr>
              <p:cNvSpPr/>
              <p:nvPr/>
            </p:nvSpPr>
            <p:spPr>
              <a:xfrm>
                <a:off x="8422787" y="2163626"/>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24" name="Freeform 1523">
                <a:extLst>
                  <a:ext uri="{FF2B5EF4-FFF2-40B4-BE49-F238E27FC236}">
                    <a16:creationId xmlns:a16="http://schemas.microsoft.com/office/drawing/2014/main" id="{E388F2AD-2370-5641-1CBC-43C5D8DF180C}"/>
                  </a:ext>
                </a:extLst>
              </p:cNvPr>
              <p:cNvSpPr/>
              <p:nvPr/>
            </p:nvSpPr>
            <p:spPr>
              <a:xfrm>
                <a:off x="9839661" y="2650747"/>
                <a:ext cx="72382" cy="72281"/>
              </a:xfrm>
              <a:custGeom>
                <a:avLst/>
                <a:gdLst>
                  <a:gd name="connsiteX0" fmla="*/ 50839 w 50839"/>
                  <a:gd name="connsiteY0" fmla="*/ 50768 h 50768"/>
                  <a:gd name="connsiteX1" fmla="*/ 50839 w 50839"/>
                  <a:gd name="connsiteY1" fmla="*/ 50768 h 50768"/>
                  <a:gd name="connsiteX2" fmla="*/ 25039 w 50839"/>
                  <a:gd name="connsiteY2" fmla="*/ 0 h 50768"/>
                  <a:gd name="connsiteX3" fmla="*/ 0 w 50839"/>
                  <a:gd name="connsiteY3" fmla="*/ 50768 h 50768"/>
                  <a:gd name="connsiteX4" fmla="*/ 50839 w 50839"/>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9" h="50768">
                    <a:moveTo>
                      <a:pt x="50839" y="50768"/>
                    </a:moveTo>
                    <a:lnTo>
                      <a:pt x="50839" y="50768"/>
                    </a:lnTo>
                    <a:lnTo>
                      <a:pt x="25039" y="0"/>
                    </a:lnTo>
                    <a:lnTo>
                      <a:pt x="0" y="50768"/>
                    </a:lnTo>
                    <a:lnTo>
                      <a:pt x="50839"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25" name="Freeform 1524">
                <a:extLst>
                  <a:ext uri="{FF2B5EF4-FFF2-40B4-BE49-F238E27FC236}">
                    <a16:creationId xmlns:a16="http://schemas.microsoft.com/office/drawing/2014/main" id="{3174C899-9514-D6E3-D208-D811F068E635}"/>
                  </a:ext>
                </a:extLst>
              </p:cNvPr>
              <p:cNvSpPr/>
              <p:nvPr/>
            </p:nvSpPr>
            <p:spPr>
              <a:xfrm>
                <a:off x="9930884" y="2650747"/>
                <a:ext cx="72246" cy="72281"/>
              </a:xfrm>
              <a:custGeom>
                <a:avLst/>
                <a:gdLst>
                  <a:gd name="connsiteX0" fmla="*/ 50743 w 50743"/>
                  <a:gd name="connsiteY0" fmla="*/ 50768 h 50768"/>
                  <a:gd name="connsiteX1" fmla="*/ 50743 w 50743"/>
                  <a:gd name="connsiteY1" fmla="*/ 50768 h 50768"/>
                  <a:gd name="connsiteX2" fmla="*/ 25039 w 50743"/>
                  <a:gd name="connsiteY2" fmla="*/ 0 h 50768"/>
                  <a:gd name="connsiteX3" fmla="*/ 0 w 50743"/>
                  <a:gd name="connsiteY3" fmla="*/ 50768 h 50768"/>
                  <a:gd name="connsiteX4" fmla="*/ 50743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3" y="50768"/>
                    </a:moveTo>
                    <a:lnTo>
                      <a:pt x="50743" y="50768"/>
                    </a:lnTo>
                    <a:lnTo>
                      <a:pt x="25039" y="0"/>
                    </a:lnTo>
                    <a:lnTo>
                      <a:pt x="0" y="50768"/>
                    </a:lnTo>
                    <a:lnTo>
                      <a:pt x="50743"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26" name="Freeform 1525">
                <a:extLst>
                  <a:ext uri="{FF2B5EF4-FFF2-40B4-BE49-F238E27FC236}">
                    <a16:creationId xmlns:a16="http://schemas.microsoft.com/office/drawing/2014/main" id="{A039D38C-42D0-B427-B17F-D93C48E894F3}"/>
                  </a:ext>
                </a:extLst>
              </p:cNvPr>
              <p:cNvSpPr/>
              <p:nvPr/>
            </p:nvSpPr>
            <p:spPr>
              <a:xfrm>
                <a:off x="9971412" y="2650747"/>
                <a:ext cx="72381" cy="72281"/>
              </a:xfrm>
              <a:custGeom>
                <a:avLst/>
                <a:gdLst>
                  <a:gd name="connsiteX0" fmla="*/ 50838 w 50838"/>
                  <a:gd name="connsiteY0" fmla="*/ 50768 h 50768"/>
                  <a:gd name="connsiteX1" fmla="*/ 50838 w 50838"/>
                  <a:gd name="connsiteY1" fmla="*/ 50768 h 50768"/>
                  <a:gd name="connsiteX2" fmla="*/ 25039 w 50838"/>
                  <a:gd name="connsiteY2" fmla="*/ 0 h 50768"/>
                  <a:gd name="connsiteX3" fmla="*/ 0 w 50838"/>
                  <a:gd name="connsiteY3" fmla="*/ 50768 h 50768"/>
                  <a:gd name="connsiteX4" fmla="*/ 50838 w 50838"/>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838" h="50768">
                    <a:moveTo>
                      <a:pt x="50838" y="50768"/>
                    </a:moveTo>
                    <a:lnTo>
                      <a:pt x="50838" y="50768"/>
                    </a:lnTo>
                    <a:lnTo>
                      <a:pt x="25039" y="0"/>
                    </a:lnTo>
                    <a:lnTo>
                      <a:pt x="0" y="50768"/>
                    </a:lnTo>
                    <a:lnTo>
                      <a:pt x="50838"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27" name="Freeform 1526">
                <a:extLst>
                  <a:ext uri="{FF2B5EF4-FFF2-40B4-BE49-F238E27FC236}">
                    <a16:creationId xmlns:a16="http://schemas.microsoft.com/office/drawing/2014/main" id="{4F774DA9-A198-DA1E-443D-A9A330C6D871}"/>
                  </a:ext>
                </a:extLst>
              </p:cNvPr>
              <p:cNvSpPr/>
              <p:nvPr/>
            </p:nvSpPr>
            <p:spPr>
              <a:xfrm>
                <a:off x="10012076" y="2650747"/>
                <a:ext cx="72246" cy="72281"/>
              </a:xfrm>
              <a:custGeom>
                <a:avLst/>
                <a:gdLst>
                  <a:gd name="connsiteX0" fmla="*/ 50744 w 50743"/>
                  <a:gd name="connsiteY0" fmla="*/ 50768 h 50768"/>
                  <a:gd name="connsiteX1" fmla="*/ 50744 w 50743"/>
                  <a:gd name="connsiteY1" fmla="*/ 50768 h 50768"/>
                  <a:gd name="connsiteX2" fmla="*/ 24943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4943"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528" name="Freeform 1527">
                <a:extLst>
                  <a:ext uri="{FF2B5EF4-FFF2-40B4-BE49-F238E27FC236}">
                    <a16:creationId xmlns:a16="http://schemas.microsoft.com/office/drawing/2014/main" id="{76B3C1E7-E234-6A7F-DADD-29DBA4259D03}"/>
                  </a:ext>
                </a:extLst>
              </p:cNvPr>
              <p:cNvSpPr/>
              <p:nvPr/>
            </p:nvSpPr>
            <p:spPr>
              <a:xfrm>
                <a:off x="2695337" y="1320329"/>
                <a:ext cx="72246" cy="72281"/>
              </a:xfrm>
              <a:custGeom>
                <a:avLst/>
                <a:gdLst>
                  <a:gd name="connsiteX0" fmla="*/ 50744 w 50743"/>
                  <a:gd name="connsiteY0" fmla="*/ 50768 h 50768"/>
                  <a:gd name="connsiteX1" fmla="*/ 50744 w 50743"/>
                  <a:gd name="connsiteY1" fmla="*/ 50768 h 50768"/>
                  <a:gd name="connsiteX2" fmla="*/ 25039 w 50743"/>
                  <a:gd name="connsiteY2" fmla="*/ 0 h 50768"/>
                  <a:gd name="connsiteX3" fmla="*/ 0 w 50743"/>
                  <a:gd name="connsiteY3" fmla="*/ 50768 h 50768"/>
                  <a:gd name="connsiteX4" fmla="*/ 50744 w 50743"/>
                  <a:gd name="connsiteY4" fmla="*/ 50768 h 50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3" h="50768">
                    <a:moveTo>
                      <a:pt x="50744" y="50768"/>
                    </a:moveTo>
                    <a:lnTo>
                      <a:pt x="50744" y="50768"/>
                    </a:lnTo>
                    <a:lnTo>
                      <a:pt x="25039" y="0"/>
                    </a:lnTo>
                    <a:lnTo>
                      <a:pt x="0" y="50768"/>
                    </a:lnTo>
                    <a:lnTo>
                      <a:pt x="50744" y="50768"/>
                    </a:lnTo>
                    <a:close/>
                  </a:path>
                </a:pathLst>
              </a:custGeom>
              <a:noFill/>
              <a:ln w="12700" cap="flat">
                <a:solidFill>
                  <a:srgbClr val="015873"/>
                </a:solidFill>
                <a:prstDash val="solid"/>
                <a:miter/>
              </a:ln>
            </p:spPr>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grpSp>
      </p:grpSp>
      <p:grpSp>
        <p:nvGrpSpPr>
          <p:cNvPr id="8" name="Group 7">
            <a:extLst>
              <a:ext uri="{FF2B5EF4-FFF2-40B4-BE49-F238E27FC236}">
                <a16:creationId xmlns:a16="http://schemas.microsoft.com/office/drawing/2014/main" id="{EF8468CC-9E64-BB99-910D-D1D41164CD44}"/>
              </a:ext>
            </a:extLst>
          </p:cNvPr>
          <p:cNvGrpSpPr/>
          <p:nvPr/>
        </p:nvGrpSpPr>
        <p:grpSpPr>
          <a:xfrm>
            <a:off x="2834171" y="4446188"/>
            <a:ext cx="787801" cy="405025"/>
            <a:chOff x="2887213" y="4352072"/>
            <a:chExt cx="787801" cy="405025"/>
          </a:xfrm>
        </p:grpSpPr>
        <p:sp>
          <p:nvSpPr>
            <p:cNvPr id="1529" name="Rectangle 416">
              <a:extLst>
                <a:ext uri="{FF2B5EF4-FFF2-40B4-BE49-F238E27FC236}">
                  <a16:creationId xmlns:a16="http://schemas.microsoft.com/office/drawing/2014/main" id="{7A8FA1C0-1762-3A3D-4707-0D176B085BCE}"/>
                </a:ext>
              </a:extLst>
            </p:cNvPr>
            <p:cNvSpPr>
              <a:spLocks noChangeArrowheads="1"/>
            </p:cNvSpPr>
            <p:nvPr/>
          </p:nvSpPr>
          <p:spPr bwMode="auto">
            <a:xfrm>
              <a:off x="3183421" y="4352072"/>
              <a:ext cx="40913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3942" rtl="0" eaLnBrk="1" fontAlgn="auto" latinLnBrk="0" hangingPunct="1">
                <a:lnSpc>
                  <a:spcPct val="100000"/>
                </a:lnSpc>
                <a:spcBef>
                  <a:spcPts val="0"/>
                </a:spcBef>
                <a:spcAft>
                  <a:spcPts val="0"/>
                </a:spcAft>
                <a:buClrTx/>
                <a:buSzTx/>
                <a:buFontTx/>
                <a:buNone/>
                <a:tabLst/>
                <a:defRPr/>
              </a:pPr>
              <a:r>
                <a:rPr kumimoji="0" lang="en-US" altLang="en-US" sz="1400" b="1" i="0" u="none" strike="noStrike" kern="1200" cap="none" spc="0" normalizeH="0" baseline="0" noProof="0" dirty="0">
                  <a:ln>
                    <a:noFill/>
                  </a:ln>
                  <a:solidFill>
                    <a:srgbClr val="015873"/>
                  </a:solidFill>
                  <a:effectLst/>
                  <a:uLnTx/>
                  <a:uFillTx/>
                  <a:latin typeface="Calibri"/>
                  <a:ea typeface="+mn-ea"/>
                  <a:cs typeface="Times New Roman" panose="02020603050405020304" pitchFamily="18" charset="0"/>
                </a:rPr>
                <a:t>NIVO</a:t>
              </a:r>
            </a:p>
          </p:txBody>
        </p:sp>
        <p:sp>
          <p:nvSpPr>
            <p:cNvPr id="1530" name="Rectangle 418">
              <a:extLst>
                <a:ext uri="{FF2B5EF4-FFF2-40B4-BE49-F238E27FC236}">
                  <a16:creationId xmlns:a16="http://schemas.microsoft.com/office/drawing/2014/main" id="{E4D13C55-8F18-9016-FDC1-C577F94D5D1D}"/>
                </a:ext>
              </a:extLst>
            </p:cNvPr>
            <p:cNvSpPr>
              <a:spLocks noChangeArrowheads="1"/>
            </p:cNvSpPr>
            <p:nvPr/>
          </p:nvSpPr>
          <p:spPr bwMode="auto">
            <a:xfrm>
              <a:off x="3183419" y="4541653"/>
              <a:ext cx="491595" cy="21544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3942" rtl="0" eaLnBrk="1" fontAlgn="auto" latinLnBrk="0" hangingPunct="1">
                <a:lnSpc>
                  <a:spcPct val="100000"/>
                </a:lnSpc>
                <a:spcBef>
                  <a:spcPts val="0"/>
                </a:spcBef>
                <a:spcAft>
                  <a:spcPts val="0"/>
                </a:spcAft>
                <a:buClrTx/>
                <a:buSzTx/>
                <a:buFontTx/>
                <a:buNone/>
                <a:tabLst/>
                <a:defRPr/>
              </a:pPr>
              <a:r>
                <a:rPr kumimoji="0" lang="en-US" altLang="en-US" sz="1400" b="1" i="0" u="none" strike="noStrike" kern="1200" cap="none" spc="0" normalizeH="0" baseline="0" noProof="0" dirty="0">
                  <a:ln>
                    <a:noFill/>
                  </a:ln>
                  <a:solidFill>
                    <a:srgbClr val="E1471D"/>
                  </a:solidFill>
                  <a:effectLst/>
                  <a:uLnTx/>
                  <a:uFillTx/>
                  <a:latin typeface="Calibri"/>
                  <a:ea typeface="+mn-ea"/>
                  <a:cs typeface="Times New Roman" panose="02020603050405020304" pitchFamily="18" charset="0"/>
                </a:rPr>
                <a:t>PBO</a:t>
              </a:r>
            </a:p>
          </p:txBody>
        </p:sp>
        <p:sp>
          <p:nvSpPr>
            <p:cNvPr id="1531" name="Freeform 420">
              <a:extLst>
                <a:ext uri="{FF2B5EF4-FFF2-40B4-BE49-F238E27FC236}">
                  <a16:creationId xmlns:a16="http://schemas.microsoft.com/office/drawing/2014/main" id="{BF8342C0-C558-5004-29EB-E8BBD744924C}"/>
                </a:ext>
              </a:extLst>
            </p:cNvPr>
            <p:cNvSpPr>
              <a:spLocks/>
            </p:cNvSpPr>
            <p:nvPr/>
          </p:nvSpPr>
          <p:spPr bwMode="auto">
            <a:xfrm>
              <a:off x="2887213" y="4459012"/>
              <a:ext cx="215783" cy="0"/>
            </a:xfrm>
            <a:custGeom>
              <a:avLst/>
              <a:gdLst>
                <a:gd name="T0" fmla="*/ 0 w 182"/>
                <a:gd name="T1" fmla="*/ 0 w 182"/>
                <a:gd name="T2" fmla="*/ 182 w 182"/>
              </a:gdLst>
              <a:ahLst/>
              <a:cxnLst>
                <a:cxn ang="0">
                  <a:pos x="T0" y="0"/>
                </a:cxn>
                <a:cxn ang="0">
                  <a:pos x="T1" y="0"/>
                </a:cxn>
                <a:cxn ang="0">
                  <a:pos x="T2" y="0"/>
                </a:cxn>
              </a:cxnLst>
              <a:rect l="0" t="0" r="r" b="b"/>
              <a:pathLst>
                <a:path w="182">
                  <a:moveTo>
                    <a:pt x="0" y="0"/>
                  </a:moveTo>
                  <a:lnTo>
                    <a:pt x="0" y="0"/>
                  </a:lnTo>
                  <a:lnTo>
                    <a:pt x="182" y="0"/>
                  </a:lnTo>
                </a:path>
              </a:pathLst>
            </a:custGeom>
            <a:noFill/>
            <a:ln w="28575" cap="flat">
              <a:solidFill>
                <a:srgbClr val="01587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392" tIns="45696" rIns="91392" bIns="45696" numCol="1" anchor="t" anchorCtr="0" compatLnSpc="1">
              <a:prstTxWarp prst="textNoShape">
                <a:avLst/>
              </a:prstTxWarp>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Calibri"/>
                <a:ea typeface="+mn-ea"/>
                <a:cs typeface="Times New Roman" panose="02020603050405020304" pitchFamily="18" charset="0"/>
              </a:endParaRPr>
            </a:p>
          </p:txBody>
        </p:sp>
        <p:sp>
          <p:nvSpPr>
            <p:cNvPr id="1532" name="Freeform 421">
              <a:extLst>
                <a:ext uri="{FF2B5EF4-FFF2-40B4-BE49-F238E27FC236}">
                  <a16:creationId xmlns:a16="http://schemas.microsoft.com/office/drawing/2014/main" id="{1A90EA64-EB4E-7787-4F52-E90523985221}"/>
                </a:ext>
              </a:extLst>
            </p:cNvPr>
            <p:cNvSpPr>
              <a:spLocks/>
            </p:cNvSpPr>
            <p:nvPr/>
          </p:nvSpPr>
          <p:spPr bwMode="auto">
            <a:xfrm>
              <a:off x="2959794" y="4420420"/>
              <a:ext cx="70620" cy="66464"/>
            </a:xfrm>
            <a:custGeom>
              <a:avLst/>
              <a:gdLst>
                <a:gd name="T0" fmla="*/ 60 w 60"/>
                <a:gd name="T1" fmla="*/ 53 h 53"/>
                <a:gd name="T2" fmla="*/ 60 w 60"/>
                <a:gd name="T3" fmla="*/ 53 h 53"/>
                <a:gd name="T4" fmla="*/ 30 w 60"/>
                <a:gd name="T5" fmla="*/ 0 h 53"/>
                <a:gd name="T6" fmla="*/ 0 w 60"/>
                <a:gd name="T7" fmla="*/ 53 h 53"/>
                <a:gd name="T8" fmla="*/ 60 w 60"/>
                <a:gd name="T9" fmla="*/ 53 h 53"/>
                <a:gd name="T10" fmla="*/ 60 w 60"/>
                <a:gd name="T11" fmla="*/ 53 h 53"/>
              </a:gdLst>
              <a:ahLst/>
              <a:cxnLst>
                <a:cxn ang="0">
                  <a:pos x="T0" y="T1"/>
                </a:cxn>
                <a:cxn ang="0">
                  <a:pos x="T2" y="T3"/>
                </a:cxn>
                <a:cxn ang="0">
                  <a:pos x="T4" y="T5"/>
                </a:cxn>
                <a:cxn ang="0">
                  <a:pos x="T6" y="T7"/>
                </a:cxn>
                <a:cxn ang="0">
                  <a:pos x="T8" y="T9"/>
                </a:cxn>
                <a:cxn ang="0">
                  <a:pos x="T10" y="T11"/>
                </a:cxn>
              </a:cxnLst>
              <a:rect l="0" t="0" r="r" b="b"/>
              <a:pathLst>
                <a:path w="60" h="53">
                  <a:moveTo>
                    <a:pt x="60" y="53"/>
                  </a:moveTo>
                  <a:lnTo>
                    <a:pt x="60" y="53"/>
                  </a:lnTo>
                  <a:lnTo>
                    <a:pt x="30" y="0"/>
                  </a:lnTo>
                  <a:lnTo>
                    <a:pt x="0" y="53"/>
                  </a:lnTo>
                  <a:lnTo>
                    <a:pt x="60" y="53"/>
                  </a:lnTo>
                  <a:lnTo>
                    <a:pt x="60" y="53"/>
                  </a:lnTo>
                  <a:close/>
                </a:path>
              </a:pathLst>
            </a:custGeom>
            <a:noFill/>
            <a:ln w="12700" cap="flat">
              <a:solidFill>
                <a:srgbClr val="01587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392" tIns="45696" rIns="91392" bIns="45696" numCol="1" anchor="t" anchorCtr="0" compatLnSpc="1">
              <a:prstTxWarp prst="textNoShape">
                <a:avLst/>
              </a:prstTxWarp>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Calibri"/>
                <a:ea typeface="+mn-ea"/>
                <a:cs typeface="Times New Roman" panose="02020603050405020304" pitchFamily="18" charset="0"/>
              </a:endParaRPr>
            </a:p>
          </p:txBody>
        </p:sp>
        <p:grpSp>
          <p:nvGrpSpPr>
            <p:cNvPr id="7" name="Group 6">
              <a:extLst>
                <a:ext uri="{FF2B5EF4-FFF2-40B4-BE49-F238E27FC236}">
                  <a16:creationId xmlns:a16="http://schemas.microsoft.com/office/drawing/2014/main" id="{CD146974-4CE5-03E4-8CE1-07300B1F231A}"/>
                </a:ext>
              </a:extLst>
            </p:cNvPr>
            <p:cNvGrpSpPr/>
            <p:nvPr/>
          </p:nvGrpSpPr>
          <p:grpSpPr>
            <a:xfrm>
              <a:off x="2887213" y="4603569"/>
              <a:ext cx="215783" cy="83617"/>
              <a:chOff x="2887213" y="4660719"/>
              <a:chExt cx="215783" cy="83617"/>
            </a:xfrm>
          </p:grpSpPr>
          <p:sp>
            <p:nvSpPr>
              <p:cNvPr id="1533" name="Freeform 422">
                <a:extLst>
                  <a:ext uri="{FF2B5EF4-FFF2-40B4-BE49-F238E27FC236}">
                    <a16:creationId xmlns:a16="http://schemas.microsoft.com/office/drawing/2014/main" id="{3BE675C5-DAE5-FA3F-3A25-B0129D8A0462}"/>
                  </a:ext>
                </a:extLst>
              </p:cNvPr>
              <p:cNvSpPr>
                <a:spLocks/>
              </p:cNvSpPr>
              <p:nvPr/>
            </p:nvSpPr>
            <p:spPr bwMode="auto">
              <a:xfrm>
                <a:off x="2887213" y="4703598"/>
                <a:ext cx="215783" cy="0"/>
              </a:xfrm>
              <a:custGeom>
                <a:avLst/>
                <a:gdLst>
                  <a:gd name="T0" fmla="*/ 0 w 182"/>
                  <a:gd name="T1" fmla="*/ 0 w 182"/>
                  <a:gd name="T2" fmla="*/ 182 w 182"/>
                </a:gdLst>
                <a:ahLst/>
                <a:cxnLst>
                  <a:cxn ang="0">
                    <a:pos x="T0" y="0"/>
                  </a:cxn>
                  <a:cxn ang="0">
                    <a:pos x="T1" y="0"/>
                  </a:cxn>
                  <a:cxn ang="0">
                    <a:pos x="T2" y="0"/>
                  </a:cxn>
                </a:cxnLst>
                <a:rect l="0" t="0" r="r" b="b"/>
                <a:pathLst>
                  <a:path w="182">
                    <a:moveTo>
                      <a:pt x="0" y="0"/>
                    </a:moveTo>
                    <a:lnTo>
                      <a:pt x="0" y="0"/>
                    </a:lnTo>
                    <a:lnTo>
                      <a:pt x="182" y="0"/>
                    </a:lnTo>
                  </a:path>
                </a:pathLst>
              </a:custGeom>
              <a:noFill/>
              <a:ln w="28575" cap="flat">
                <a:solidFill>
                  <a:srgbClr val="E1471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392" tIns="45696" rIns="91392" bIns="45696" numCol="1" anchor="t" anchorCtr="0" compatLnSpc="1">
                <a:prstTxWarp prst="textNoShape">
                  <a:avLst/>
                </a:prstTxWarp>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Calibri"/>
                  <a:ea typeface="+mn-ea"/>
                  <a:cs typeface="Times New Roman" panose="02020603050405020304" pitchFamily="18" charset="0"/>
                </a:endParaRPr>
              </a:p>
            </p:txBody>
          </p:sp>
          <p:sp>
            <p:nvSpPr>
              <p:cNvPr id="1534" name="Freeform 423">
                <a:extLst>
                  <a:ext uri="{FF2B5EF4-FFF2-40B4-BE49-F238E27FC236}">
                    <a16:creationId xmlns:a16="http://schemas.microsoft.com/office/drawing/2014/main" id="{F67621D2-41AD-2C45-D050-9A178AC776E7}"/>
                  </a:ext>
                </a:extLst>
              </p:cNvPr>
              <p:cNvSpPr>
                <a:spLocks/>
              </p:cNvSpPr>
              <p:nvPr/>
            </p:nvSpPr>
            <p:spPr bwMode="auto">
              <a:xfrm>
                <a:off x="2955872" y="4660719"/>
                <a:ext cx="76505" cy="83617"/>
              </a:xfrm>
              <a:custGeom>
                <a:avLst/>
                <a:gdLst>
                  <a:gd name="T0" fmla="*/ 65 w 65"/>
                  <a:gd name="T1" fmla="*/ 32 h 64"/>
                  <a:gd name="T2" fmla="*/ 65 w 65"/>
                  <a:gd name="T3" fmla="*/ 32 h 64"/>
                  <a:gd name="T4" fmla="*/ 33 w 65"/>
                  <a:gd name="T5" fmla="*/ 64 h 64"/>
                  <a:gd name="T6" fmla="*/ 0 w 65"/>
                  <a:gd name="T7" fmla="*/ 32 h 64"/>
                  <a:gd name="T8" fmla="*/ 33 w 65"/>
                  <a:gd name="T9" fmla="*/ 0 h 64"/>
                  <a:gd name="T10" fmla="*/ 65 w 65"/>
                  <a:gd name="T11" fmla="*/ 32 h 64"/>
                  <a:gd name="T12" fmla="*/ 65 w 65"/>
                  <a:gd name="T13" fmla="*/ 32 h 64"/>
                </a:gdLst>
                <a:ahLst/>
                <a:cxnLst>
                  <a:cxn ang="0">
                    <a:pos x="T0" y="T1"/>
                  </a:cxn>
                  <a:cxn ang="0">
                    <a:pos x="T2" y="T3"/>
                  </a:cxn>
                  <a:cxn ang="0">
                    <a:pos x="T4" y="T5"/>
                  </a:cxn>
                  <a:cxn ang="0">
                    <a:pos x="T6" y="T7"/>
                  </a:cxn>
                  <a:cxn ang="0">
                    <a:pos x="T8" y="T9"/>
                  </a:cxn>
                  <a:cxn ang="0">
                    <a:pos x="T10" y="T11"/>
                  </a:cxn>
                  <a:cxn ang="0">
                    <a:pos x="T12" y="T13"/>
                  </a:cxn>
                </a:cxnLst>
                <a:rect l="0" t="0" r="r" b="b"/>
                <a:pathLst>
                  <a:path w="65" h="64">
                    <a:moveTo>
                      <a:pt x="65" y="32"/>
                    </a:moveTo>
                    <a:lnTo>
                      <a:pt x="65" y="32"/>
                    </a:lnTo>
                    <a:cubicBezTo>
                      <a:pt x="65" y="49"/>
                      <a:pt x="50" y="64"/>
                      <a:pt x="33" y="64"/>
                    </a:cubicBezTo>
                    <a:cubicBezTo>
                      <a:pt x="15" y="64"/>
                      <a:pt x="0" y="49"/>
                      <a:pt x="0" y="32"/>
                    </a:cubicBezTo>
                    <a:cubicBezTo>
                      <a:pt x="0" y="14"/>
                      <a:pt x="15" y="0"/>
                      <a:pt x="33" y="0"/>
                    </a:cubicBezTo>
                    <a:cubicBezTo>
                      <a:pt x="50" y="0"/>
                      <a:pt x="65" y="14"/>
                      <a:pt x="65" y="32"/>
                    </a:cubicBezTo>
                    <a:lnTo>
                      <a:pt x="65" y="32"/>
                    </a:lnTo>
                    <a:close/>
                  </a:path>
                </a:pathLst>
              </a:custGeom>
              <a:noFill/>
              <a:ln w="12700" cap="flat">
                <a:solidFill>
                  <a:srgbClr val="E1471D"/>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392" tIns="45696" rIns="91392" bIns="45696" numCol="1" anchor="t" anchorCtr="0" compatLnSpc="1">
                <a:prstTxWarp prst="textNoShape">
                  <a:avLst/>
                </a:prstTxWarp>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0" marR="0" lvl="0" indent="0" algn="l" defTabSz="914362"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Calibri"/>
                  <a:ea typeface="+mn-ea"/>
                  <a:cs typeface="Times New Roman" panose="02020603050405020304" pitchFamily="18" charset="0"/>
                </a:endParaRPr>
              </a:p>
            </p:txBody>
          </p:sp>
        </p:grpSp>
      </p:grpSp>
      <p:graphicFrame>
        <p:nvGraphicFramePr>
          <p:cNvPr id="1536" name="Google Shape;388;p11">
            <a:extLst>
              <a:ext uri="{FF2B5EF4-FFF2-40B4-BE49-F238E27FC236}">
                <a16:creationId xmlns:a16="http://schemas.microsoft.com/office/drawing/2014/main" id="{FE251520-8279-7E94-9F08-0A3C7C08B9C4}"/>
              </a:ext>
            </a:extLst>
          </p:cNvPr>
          <p:cNvGraphicFramePr/>
          <p:nvPr>
            <p:extLst>
              <p:ext uri="{D42A27DB-BD31-4B8C-83A1-F6EECF244321}">
                <p14:modId xmlns:p14="http://schemas.microsoft.com/office/powerpoint/2010/main" val="1140161148"/>
              </p:ext>
            </p:extLst>
          </p:nvPr>
        </p:nvGraphicFramePr>
        <p:xfrm>
          <a:off x="5884557" y="3599274"/>
          <a:ext cx="4598235" cy="1376956"/>
        </p:xfrm>
        <a:graphic>
          <a:graphicData uri="http://schemas.openxmlformats.org/drawingml/2006/table">
            <a:tbl>
              <a:tblPr firstRow="1">
                <a:tableStyleId>{2D5ABB26-0587-4C30-8999-92F81FD0307C}</a:tableStyleId>
              </a:tblPr>
              <a:tblGrid>
                <a:gridCol w="2065643">
                  <a:extLst>
                    <a:ext uri="{9D8B030D-6E8A-4147-A177-3AD203B41FA5}">
                      <a16:colId xmlns:a16="http://schemas.microsoft.com/office/drawing/2014/main" val="20000"/>
                    </a:ext>
                  </a:extLst>
                </a:gridCol>
                <a:gridCol w="1099911">
                  <a:extLst>
                    <a:ext uri="{9D8B030D-6E8A-4147-A177-3AD203B41FA5}">
                      <a16:colId xmlns:a16="http://schemas.microsoft.com/office/drawing/2014/main" val="20001"/>
                    </a:ext>
                  </a:extLst>
                </a:gridCol>
                <a:gridCol w="1432681">
                  <a:extLst>
                    <a:ext uri="{9D8B030D-6E8A-4147-A177-3AD203B41FA5}">
                      <a16:colId xmlns:a16="http://schemas.microsoft.com/office/drawing/2014/main" val="20002"/>
                    </a:ext>
                  </a:extLst>
                </a:gridCol>
              </a:tblGrid>
              <a:tr h="278943">
                <a:tc>
                  <a:txBody>
                    <a:bodyPr/>
                    <a:lstStyle/>
                    <a:p>
                      <a:pPr marL="0" marR="0" lvl="0" indent="0" algn="ctr" rtl="0">
                        <a:lnSpc>
                          <a:spcPct val="85000"/>
                        </a:lnSpc>
                        <a:spcBef>
                          <a:spcPts val="0"/>
                        </a:spcBef>
                        <a:spcAft>
                          <a:spcPts val="0"/>
                        </a:spcAft>
                        <a:buNone/>
                      </a:pPr>
                      <a:endParaRPr sz="1400" b="1" u="none" strike="noStrike" cap="none" dirty="0">
                        <a:solidFill>
                          <a:schemeClr val="bg1"/>
                        </a:solidFill>
                        <a:latin typeface="+mn-lt"/>
                        <a:ea typeface="Trebuchet MS"/>
                        <a:cs typeface="Trebuchet MS"/>
                        <a:sym typeface="Trebuchet MS"/>
                      </a:endParaRPr>
                    </a:p>
                  </a:txBody>
                  <a:tcPr marL="81226" marR="81226" marT="0" marB="0" anchor="ctr"/>
                </a:tc>
                <a:tc>
                  <a:txBody>
                    <a:bodyPr/>
                    <a:lstStyle/>
                    <a:p>
                      <a:pPr marL="0" marR="0" lvl="0" indent="0" algn="ctr" rtl="0">
                        <a:lnSpc>
                          <a:spcPct val="85000"/>
                        </a:lnSpc>
                        <a:spcBef>
                          <a:spcPts val="0"/>
                        </a:spcBef>
                        <a:spcAft>
                          <a:spcPts val="0"/>
                        </a:spcAft>
                        <a:buNone/>
                      </a:pPr>
                      <a:r>
                        <a:rPr lang="en-US" sz="1400" b="1" u="none" strike="noStrike" cap="none" dirty="0">
                          <a:solidFill>
                            <a:schemeClr val="accent1"/>
                          </a:solidFill>
                          <a:sym typeface="Trebuchet MS"/>
                        </a:rPr>
                        <a:t>NIVO</a:t>
                      </a:r>
                      <a:r>
                        <a:rPr lang="en-US" sz="1400" b="1" u="none" strike="noStrike" cap="none" dirty="0">
                          <a:solidFill>
                            <a:schemeClr val="bg1"/>
                          </a:solidFill>
                          <a:sym typeface="Trebuchet MS"/>
                        </a:rPr>
                        <a:t> </a:t>
                      </a:r>
                      <a:br>
                        <a:rPr lang="en-US" sz="1400" b="1" u="none" strike="noStrike" cap="none" dirty="0">
                          <a:solidFill>
                            <a:schemeClr val="bg1"/>
                          </a:solidFill>
                          <a:sym typeface="Trebuchet MS"/>
                        </a:rPr>
                      </a:br>
                      <a:r>
                        <a:rPr lang="en-US" sz="1400" b="0" u="none" strike="noStrike" cap="none" dirty="0">
                          <a:solidFill>
                            <a:schemeClr val="bg1"/>
                          </a:solidFill>
                          <a:sym typeface="Trebuchet MS"/>
                        </a:rPr>
                        <a:t>(n = 526) </a:t>
                      </a:r>
                      <a:endParaRPr sz="1400" b="0" dirty="0">
                        <a:solidFill>
                          <a:schemeClr val="bg1"/>
                        </a:solidFill>
                        <a:latin typeface="+mn-lt"/>
                      </a:endParaRPr>
                    </a:p>
                  </a:txBody>
                  <a:tcPr marL="81226" marR="81226" marT="0" marB="0" anchor="ctr">
                    <a:lnB w="12700" cap="flat" cmpd="sng" algn="ctr">
                      <a:solidFill>
                        <a:schemeClr val="bg1"/>
                      </a:solidFill>
                      <a:prstDash val="solid"/>
                      <a:round/>
                      <a:headEnd type="none" w="med" len="med"/>
                      <a:tailEnd type="none" w="med" len="med"/>
                    </a:lnB>
                  </a:tcPr>
                </a:tc>
                <a:tc>
                  <a:txBody>
                    <a:bodyPr/>
                    <a:lstStyle/>
                    <a:p>
                      <a:pPr marL="0" marR="0" lvl="0" indent="0" algn="ctr" rtl="0">
                        <a:lnSpc>
                          <a:spcPct val="85000"/>
                        </a:lnSpc>
                        <a:spcBef>
                          <a:spcPts val="0"/>
                        </a:spcBef>
                        <a:spcAft>
                          <a:spcPts val="0"/>
                        </a:spcAft>
                        <a:buNone/>
                      </a:pPr>
                      <a:r>
                        <a:rPr lang="en-US" sz="1400" b="1" u="none" strike="noStrike" cap="none" dirty="0">
                          <a:solidFill>
                            <a:schemeClr val="accent3"/>
                          </a:solidFill>
                          <a:sym typeface="Trebuchet MS"/>
                        </a:rPr>
                        <a:t>PBO</a:t>
                      </a:r>
                      <a:r>
                        <a:rPr lang="en-US" sz="1400" b="1" u="none" strike="noStrike" cap="none" dirty="0">
                          <a:solidFill>
                            <a:schemeClr val="bg1"/>
                          </a:solidFill>
                          <a:sym typeface="Trebuchet MS"/>
                        </a:rPr>
                        <a:t> </a:t>
                      </a:r>
                      <a:br>
                        <a:rPr lang="en-US" sz="1400" b="1" u="none" strike="noStrike" cap="none" dirty="0">
                          <a:solidFill>
                            <a:schemeClr val="bg1"/>
                          </a:solidFill>
                          <a:sym typeface="Trebuchet MS"/>
                        </a:rPr>
                      </a:br>
                      <a:r>
                        <a:rPr lang="en-US" sz="1400" b="0" u="none" strike="noStrike" cap="none" dirty="0">
                          <a:solidFill>
                            <a:schemeClr val="bg1"/>
                          </a:solidFill>
                          <a:sym typeface="Trebuchet MS"/>
                        </a:rPr>
                        <a:t>(n = 264) </a:t>
                      </a:r>
                      <a:endParaRPr sz="1400" b="0" u="none" strike="noStrike" cap="none" dirty="0">
                        <a:solidFill>
                          <a:schemeClr val="bg1"/>
                        </a:solidFill>
                        <a:latin typeface="+mn-lt"/>
                        <a:ea typeface="Trebuchet MS"/>
                        <a:cs typeface="Trebuchet MS"/>
                        <a:sym typeface="Trebuchet MS"/>
                      </a:endParaRPr>
                    </a:p>
                  </a:txBody>
                  <a:tcPr marL="81226" marR="81226" marT="0" marB="0" anchor="ctr">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0"/>
                  </a:ext>
                </a:extLst>
              </a:tr>
              <a:tr h="231968">
                <a:tc>
                  <a:txBody>
                    <a:bodyPr/>
                    <a:lstStyle/>
                    <a:p>
                      <a:pPr marL="0" marR="0" lvl="0" indent="0" algn="l" rtl="0">
                        <a:lnSpc>
                          <a:spcPct val="85000"/>
                        </a:lnSpc>
                        <a:spcBef>
                          <a:spcPts val="0"/>
                        </a:spcBef>
                        <a:spcAft>
                          <a:spcPts val="0"/>
                        </a:spcAft>
                        <a:buNone/>
                      </a:pPr>
                      <a:r>
                        <a:rPr lang="en-US" sz="1400" b="0" u="none" strike="noStrike" cap="none" dirty="0">
                          <a:solidFill>
                            <a:schemeClr val="bg1"/>
                          </a:solidFill>
                          <a:sym typeface="Trebuchet MS"/>
                        </a:rPr>
                        <a:t>Events, n</a:t>
                      </a:r>
                      <a:endParaRPr sz="1400" b="0" dirty="0">
                        <a:solidFill>
                          <a:schemeClr val="bg1"/>
                        </a:solidFill>
                        <a:latin typeface="+mn-lt"/>
                      </a:endParaRPr>
                    </a:p>
                  </a:txBody>
                  <a:tcPr marL="60935" marR="60935" marT="0" marB="0" anchor="ctr"/>
                </a:tc>
                <a:tc>
                  <a:txBody>
                    <a:bodyPr/>
                    <a:lstStyle/>
                    <a:p>
                      <a:pPr marL="0" marR="0" lvl="0" indent="0" algn="ctr" rtl="0">
                        <a:lnSpc>
                          <a:spcPct val="85000"/>
                        </a:lnSpc>
                        <a:spcBef>
                          <a:spcPts val="0"/>
                        </a:spcBef>
                        <a:spcAft>
                          <a:spcPts val="0"/>
                        </a:spcAft>
                        <a:buNone/>
                      </a:pPr>
                      <a:r>
                        <a:rPr lang="en-US" sz="1400" b="0" u="none" strike="noStrike" cap="none" dirty="0">
                          <a:solidFill>
                            <a:schemeClr val="bg1"/>
                          </a:solidFill>
                          <a:sym typeface="Trebuchet MS"/>
                        </a:rPr>
                        <a:t>66</a:t>
                      </a:r>
                      <a:endParaRPr lang="en-US" sz="1400" b="0" dirty="0">
                        <a:solidFill>
                          <a:schemeClr val="bg1"/>
                        </a:solidFill>
                        <a:latin typeface="+mn-lt"/>
                      </a:endParaRPr>
                    </a:p>
                  </a:txBody>
                  <a:tcPr marL="60935" marR="60935" marT="0" marB="0" anchor="ctr">
                    <a:lnT w="12700" cap="flat" cmpd="sng" algn="ctr">
                      <a:solidFill>
                        <a:schemeClr val="bg1"/>
                      </a:solidFill>
                      <a:prstDash val="solid"/>
                      <a:round/>
                      <a:headEnd type="none" w="med" len="med"/>
                      <a:tailEnd type="none" w="med" len="med"/>
                    </a:lnT>
                  </a:tcPr>
                </a:tc>
                <a:tc>
                  <a:txBody>
                    <a:bodyPr/>
                    <a:lstStyle/>
                    <a:p>
                      <a:pPr marL="0" marR="0" lvl="0" indent="0" algn="ctr" rtl="0">
                        <a:lnSpc>
                          <a:spcPct val="85000"/>
                        </a:lnSpc>
                        <a:spcBef>
                          <a:spcPts val="0"/>
                        </a:spcBef>
                        <a:spcAft>
                          <a:spcPts val="0"/>
                        </a:spcAft>
                        <a:buNone/>
                      </a:pPr>
                      <a:r>
                        <a:rPr lang="en-US" sz="1400" b="0" u="none" strike="noStrike" cap="none" dirty="0">
                          <a:solidFill>
                            <a:schemeClr val="bg1"/>
                          </a:solidFill>
                          <a:sym typeface="Trebuchet MS"/>
                        </a:rPr>
                        <a:t>69</a:t>
                      </a:r>
                      <a:endParaRPr lang="en-US" sz="1400" b="0" dirty="0">
                        <a:solidFill>
                          <a:schemeClr val="bg1"/>
                        </a:solidFill>
                        <a:latin typeface="+mn-lt"/>
                      </a:endParaRPr>
                    </a:p>
                  </a:txBody>
                  <a:tcPr marL="60935" marR="60935"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10001"/>
                  </a:ext>
                </a:extLst>
              </a:tr>
              <a:tr h="231968">
                <a:tc>
                  <a:txBody>
                    <a:bodyPr/>
                    <a:lstStyle/>
                    <a:p>
                      <a:pPr marL="0" marR="0" lvl="0" indent="0" algn="l" rtl="0">
                        <a:lnSpc>
                          <a:spcPct val="85000"/>
                        </a:lnSpc>
                        <a:spcBef>
                          <a:spcPts val="0"/>
                        </a:spcBef>
                        <a:spcAft>
                          <a:spcPts val="0"/>
                        </a:spcAft>
                        <a:buNone/>
                      </a:pPr>
                      <a:r>
                        <a:rPr lang="en-US" sz="1400" b="0" u="none" strike="noStrike" cap="none" dirty="0">
                          <a:solidFill>
                            <a:schemeClr val="bg1"/>
                          </a:solidFill>
                          <a:sym typeface="Trebuchet MS"/>
                        </a:rPr>
                        <a:t>Median, mo </a:t>
                      </a:r>
                      <a:r>
                        <a:rPr lang="en-US" sz="1400" b="0" u="none" strike="noStrike" cap="none">
                          <a:solidFill>
                            <a:schemeClr val="bg1"/>
                          </a:solidFill>
                          <a:sym typeface="Trebuchet MS"/>
                        </a:rPr>
                        <a:t>(95% </a:t>
                      </a:r>
                      <a:r>
                        <a:rPr lang="en-US" sz="1400" b="0" u="none" strike="noStrike" cap="none" dirty="0">
                          <a:solidFill>
                            <a:schemeClr val="bg1"/>
                          </a:solidFill>
                          <a:sym typeface="Trebuchet MS"/>
                        </a:rPr>
                        <a:t>CI)</a:t>
                      </a:r>
                      <a:endParaRPr sz="1400" b="0" u="none" strike="noStrike" cap="none" dirty="0">
                        <a:solidFill>
                          <a:schemeClr val="bg1"/>
                        </a:solidFill>
                        <a:latin typeface="+mn-lt"/>
                        <a:ea typeface="Trebuchet MS"/>
                        <a:cs typeface="Trebuchet MS"/>
                        <a:sym typeface="Trebuchet MS"/>
                      </a:endParaRPr>
                    </a:p>
                  </a:txBody>
                  <a:tcPr marL="60935" marR="60935" marT="0" marB="0" anchor="ctr"/>
                </a:tc>
                <a:tc>
                  <a:txBody>
                    <a:bodyPr/>
                    <a:lstStyle/>
                    <a:p>
                      <a:pPr marL="0" marR="0" lvl="0" indent="0" algn="ctr" rtl="0">
                        <a:lnSpc>
                          <a:spcPct val="85000"/>
                        </a:lnSpc>
                        <a:spcBef>
                          <a:spcPts val="0"/>
                        </a:spcBef>
                        <a:spcAft>
                          <a:spcPts val="0"/>
                        </a:spcAft>
                        <a:buClr>
                          <a:schemeClr val="dk2"/>
                        </a:buClr>
                        <a:buSzPts val="1100"/>
                        <a:buFont typeface="Trebuchet MS"/>
                        <a:buNone/>
                      </a:pPr>
                      <a:r>
                        <a:rPr lang="en-US" sz="1400" b="0" u="none" strike="noStrike" cap="none" dirty="0">
                          <a:solidFill>
                            <a:schemeClr val="bg1"/>
                          </a:solidFill>
                          <a:sym typeface="Trebuchet MS"/>
                        </a:rPr>
                        <a:t>NR (28.5-NA)</a:t>
                      </a:r>
                      <a:endParaRPr lang="en-US" sz="1400" baseline="30000" dirty="0">
                        <a:solidFill>
                          <a:schemeClr val="bg1"/>
                        </a:solidFill>
                        <a:latin typeface="+mn-lt"/>
                      </a:endParaRPr>
                    </a:p>
                  </a:txBody>
                  <a:tcPr marL="60935" marR="60935" marT="0" marB="0" anchor="ctr"/>
                </a:tc>
                <a:tc>
                  <a:txBody>
                    <a:bodyPr/>
                    <a:lstStyle/>
                    <a:p>
                      <a:pPr marL="0" marR="0" lvl="0" indent="0" algn="ctr" rtl="0">
                        <a:lnSpc>
                          <a:spcPct val="85000"/>
                        </a:lnSpc>
                        <a:spcBef>
                          <a:spcPts val="0"/>
                        </a:spcBef>
                        <a:spcAft>
                          <a:spcPts val="0"/>
                        </a:spcAft>
                        <a:buClr>
                          <a:schemeClr val="dk2"/>
                        </a:buClr>
                        <a:buSzPts val="1100"/>
                        <a:buFont typeface="Trebuchet MS"/>
                        <a:buNone/>
                      </a:pPr>
                      <a:r>
                        <a:rPr lang="en-US" sz="1400" b="0" u="none" strike="noStrike" cap="none" dirty="0">
                          <a:solidFill>
                            <a:schemeClr val="bg1"/>
                          </a:solidFill>
                          <a:sym typeface="Trebuchet MS"/>
                        </a:rPr>
                        <a:t>NR (21.6-NA)</a:t>
                      </a:r>
                      <a:endParaRPr lang="en-US" sz="1400" dirty="0">
                        <a:solidFill>
                          <a:schemeClr val="bg1"/>
                        </a:solidFill>
                        <a:latin typeface="+mn-lt"/>
                      </a:endParaRPr>
                    </a:p>
                  </a:txBody>
                  <a:tcPr marL="60935" marR="60935" marT="0" marB="0" anchor="ctr"/>
                </a:tc>
                <a:extLst>
                  <a:ext uri="{0D108BD9-81ED-4DB2-BD59-A6C34878D82A}">
                    <a16:rowId xmlns:a16="http://schemas.microsoft.com/office/drawing/2014/main" val="10002"/>
                  </a:ext>
                </a:extLst>
              </a:tr>
              <a:tr h="231968">
                <a:tc>
                  <a:txBody>
                    <a:bodyPr/>
                    <a:lstStyle/>
                    <a:p>
                      <a:pPr marL="0" marR="0" lvl="0" indent="0" algn="l" defTabSz="914400" rtl="0" eaLnBrk="1" fontAlgn="auto" latinLnBrk="0" hangingPunct="1">
                        <a:lnSpc>
                          <a:spcPct val="85000"/>
                        </a:lnSpc>
                        <a:spcBef>
                          <a:spcPts val="0"/>
                        </a:spcBef>
                        <a:spcAft>
                          <a:spcPts val="0"/>
                        </a:spcAft>
                        <a:buClrTx/>
                        <a:buSzTx/>
                        <a:buFontTx/>
                        <a:buNone/>
                        <a:tabLst/>
                        <a:defRPr/>
                      </a:pPr>
                      <a:r>
                        <a:rPr lang="en-US" sz="1400" b="0" u="none" strike="noStrike" cap="none" dirty="0">
                          <a:solidFill>
                            <a:schemeClr val="bg1"/>
                          </a:solidFill>
                          <a:sym typeface="Trebuchet MS"/>
                        </a:rPr>
                        <a:t>Stratified HR </a:t>
                      </a:r>
                      <a:r>
                        <a:rPr lang="en-US" sz="1400" b="0" u="none" strike="noStrike" cap="none">
                          <a:solidFill>
                            <a:schemeClr val="bg1"/>
                          </a:solidFill>
                          <a:sym typeface="Trebuchet MS"/>
                        </a:rPr>
                        <a:t>(95% </a:t>
                      </a:r>
                      <a:r>
                        <a:rPr lang="en-US" sz="1400" b="0" u="none" strike="noStrike" cap="none" dirty="0">
                          <a:solidFill>
                            <a:schemeClr val="bg1"/>
                          </a:solidFill>
                          <a:sym typeface="Trebuchet MS"/>
                        </a:rPr>
                        <a:t>CI)</a:t>
                      </a:r>
                      <a:endParaRPr lang="en-US" sz="1400" b="0" dirty="0">
                        <a:solidFill>
                          <a:schemeClr val="bg1"/>
                        </a:solidFill>
                        <a:latin typeface="+mn-lt"/>
                      </a:endParaRPr>
                    </a:p>
                  </a:txBody>
                  <a:tcPr marL="60935" marR="60935" marT="0" marB="0" anchor="ctr"/>
                </a:tc>
                <a:tc gridSpan="2">
                  <a:txBody>
                    <a:bodyPr/>
                    <a:lstStyle/>
                    <a:p>
                      <a:pPr marL="0" marR="0" lvl="0" indent="0" algn="ctr" defTabSz="914400" rtl="0" eaLnBrk="1" fontAlgn="auto" latinLnBrk="0" hangingPunct="1">
                        <a:lnSpc>
                          <a:spcPct val="85000"/>
                        </a:lnSpc>
                        <a:spcBef>
                          <a:spcPts val="0"/>
                        </a:spcBef>
                        <a:spcAft>
                          <a:spcPts val="0"/>
                        </a:spcAft>
                        <a:buClr>
                          <a:schemeClr val="dk2"/>
                        </a:buClr>
                        <a:buSzPts val="1100"/>
                        <a:buFont typeface="Trebuchet MS"/>
                        <a:buNone/>
                        <a:tabLst/>
                        <a:defRPr/>
                      </a:pPr>
                      <a:r>
                        <a:rPr lang="en-US" sz="1400" b="0" u="none" strike="noStrike" cap="none" dirty="0">
                          <a:solidFill>
                            <a:schemeClr val="bg1"/>
                          </a:solidFill>
                          <a:sym typeface="Trebuchet MS"/>
                        </a:rPr>
                        <a:t>0.42 (0.30-0.59)</a:t>
                      </a:r>
                      <a:endParaRPr lang="en-US" sz="1400" dirty="0">
                        <a:solidFill>
                          <a:schemeClr val="bg1"/>
                        </a:solidFill>
                        <a:latin typeface="+mn-lt"/>
                      </a:endParaRPr>
                    </a:p>
                  </a:txBody>
                  <a:tcPr marL="91416" marR="91416" marT="45708" marB="45708" anchor="ctr"/>
                </a:tc>
                <a:tc hMerge="1">
                  <a:txBody>
                    <a:bodyPr/>
                    <a:lstStyle/>
                    <a:p>
                      <a:endParaRPr lang="en-US"/>
                    </a:p>
                  </a:txBody>
                  <a:tcPr/>
                </a:tc>
                <a:extLst>
                  <a:ext uri="{0D108BD9-81ED-4DB2-BD59-A6C34878D82A}">
                    <a16:rowId xmlns:a16="http://schemas.microsoft.com/office/drawing/2014/main" val="1983986602"/>
                  </a:ext>
                </a:extLst>
              </a:tr>
              <a:tr h="231968">
                <a:tc>
                  <a:txBody>
                    <a:bodyPr/>
                    <a:lstStyle/>
                    <a:p>
                      <a:pPr marL="0" marR="0" lvl="0" indent="0" algn="l" rtl="0">
                        <a:lnSpc>
                          <a:spcPct val="85000"/>
                        </a:lnSpc>
                        <a:spcBef>
                          <a:spcPts val="0"/>
                        </a:spcBef>
                        <a:spcAft>
                          <a:spcPts val="0"/>
                        </a:spcAft>
                        <a:buNone/>
                      </a:pPr>
                      <a:r>
                        <a:rPr lang="en-US" sz="1400" b="0" dirty="0">
                          <a:solidFill>
                            <a:schemeClr val="bg1"/>
                          </a:solidFill>
                        </a:rPr>
                        <a:t>Stratified, log-rank </a:t>
                      </a:r>
                      <a:r>
                        <a:rPr lang="en-US" sz="1400" b="0" i="1" dirty="0">
                          <a:solidFill>
                            <a:schemeClr val="bg1"/>
                          </a:solidFill>
                        </a:rPr>
                        <a:t>P</a:t>
                      </a:r>
                      <a:r>
                        <a:rPr lang="en-US" sz="1400" b="0" dirty="0">
                          <a:solidFill>
                            <a:schemeClr val="bg1"/>
                          </a:solidFill>
                        </a:rPr>
                        <a:t> value</a:t>
                      </a:r>
                      <a:endParaRPr sz="1400" b="0" i="0" baseline="30000" dirty="0">
                        <a:solidFill>
                          <a:schemeClr val="bg1"/>
                        </a:solidFill>
                        <a:latin typeface="+mn-lt"/>
                      </a:endParaRPr>
                    </a:p>
                  </a:txBody>
                  <a:tcPr marL="60935" marR="60935" marT="0" marB="0" anchor="ctr"/>
                </a:tc>
                <a:tc gridSpan="2">
                  <a:txBody>
                    <a:bodyPr/>
                    <a:lstStyle/>
                    <a:p>
                      <a:pPr marL="0" marR="0" lvl="0" indent="0" algn="ctr" rtl="0">
                        <a:lnSpc>
                          <a:spcPct val="85000"/>
                        </a:lnSpc>
                        <a:spcBef>
                          <a:spcPts val="0"/>
                        </a:spcBef>
                        <a:spcAft>
                          <a:spcPts val="0"/>
                        </a:spcAft>
                        <a:buClr>
                          <a:schemeClr val="dk2"/>
                        </a:buClr>
                        <a:buSzPts val="1100"/>
                        <a:buFont typeface="Trebuchet MS"/>
                        <a:buNone/>
                      </a:pPr>
                      <a:r>
                        <a:rPr lang="en-US" sz="1400" dirty="0">
                          <a:solidFill>
                            <a:schemeClr val="bg1"/>
                          </a:solidFill>
                        </a:rPr>
                        <a:t>&lt;.0001</a:t>
                      </a:r>
                      <a:endParaRPr lang="en-US" sz="1400" dirty="0">
                        <a:solidFill>
                          <a:schemeClr val="bg1"/>
                        </a:solidFill>
                        <a:latin typeface="+mn-lt"/>
                      </a:endParaRPr>
                    </a:p>
                  </a:txBody>
                  <a:tcPr marL="91416" marR="91416" marT="45708" marB="45708" anchor="ctr"/>
                </a:tc>
                <a:tc hMerge="1">
                  <a:txBody>
                    <a:bodyPr/>
                    <a:lstStyle/>
                    <a:p>
                      <a:endParaRPr lang="en-US"/>
                    </a:p>
                  </a:txBody>
                  <a:tcPr/>
                </a:tc>
                <a:extLst>
                  <a:ext uri="{0D108BD9-81ED-4DB2-BD59-A6C34878D82A}">
                    <a16:rowId xmlns:a16="http://schemas.microsoft.com/office/drawing/2014/main" val="10003"/>
                  </a:ext>
                </a:extLst>
              </a:tr>
            </a:tbl>
          </a:graphicData>
        </a:graphic>
      </p:graphicFrame>
      <p:sp>
        <p:nvSpPr>
          <p:cNvPr id="3" name="Text Box 15">
            <a:extLst>
              <a:ext uri="{FF2B5EF4-FFF2-40B4-BE49-F238E27FC236}">
                <a16:creationId xmlns:a16="http://schemas.microsoft.com/office/drawing/2014/main" id="{A2B23EC1-EF56-0D00-99B2-A569D90CE742}"/>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Long. SMR Congress 2022. LBA.</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custDataLst>
      <p:tags r:id="rId1"/>
    </p:custDataLst>
    <p:extLst>
      <p:ext uri="{BB962C8B-B14F-4D97-AF65-F5344CB8AC3E}">
        <p14:creationId xmlns:p14="http://schemas.microsoft.com/office/powerpoint/2010/main" val="24480885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084C6-822C-9CD6-E7BD-1FD35E0D0AAF}"/>
              </a:ext>
            </a:extLst>
          </p:cNvPr>
          <p:cNvSpPr>
            <a:spLocks noGrp="1"/>
          </p:cNvSpPr>
          <p:nvPr>
            <p:ph type="title"/>
          </p:nvPr>
        </p:nvSpPr>
        <p:spPr/>
        <p:txBody>
          <a:bodyPr/>
          <a:lstStyle/>
          <a:p>
            <a:r>
              <a:rPr lang="en-US" altLang="en-US" dirty="0"/>
              <a:t>COMBI-AD: Adjuvant Dabrafenib/Trametinib vs Placebo in </a:t>
            </a:r>
            <a:r>
              <a:rPr lang="en-US" altLang="en-US" i="1" dirty="0"/>
              <a:t>BRAF</a:t>
            </a:r>
            <a:r>
              <a:rPr lang="en-US" altLang="en-US" dirty="0"/>
              <a:t> V600E/K–Mutant Melanoma</a:t>
            </a:r>
            <a:endParaRPr lang="en-US" dirty="0"/>
          </a:p>
        </p:txBody>
      </p:sp>
      <p:sp>
        <p:nvSpPr>
          <p:cNvPr id="3" name="Content Placeholder 2">
            <a:extLst>
              <a:ext uri="{FF2B5EF4-FFF2-40B4-BE49-F238E27FC236}">
                <a16:creationId xmlns:a16="http://schemas.microsoft.com/office/drawing/2014/main" id="{507A5D86-B28C-9EE8-07D8-B7E7718BFF70}"/>
              </a:ext>
            </a:extLst>
          </p:cNvPr>
          <p:cNvSpPr>
            <a:spLocks noGrp="1"/>
          </p:cNvSpPr>
          <p:nvPr>
            <p:ph idx="1"/>
          </p:nvPr>
        </p:nvSpPr>
        <p:spPr/>
        <p:txBody>
          <a:body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Multicenter, randomized, double-blind, placebo-controlled phase III trial</a:t>
            </a:r>
            <a:endPar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endParaRPr lang="en-US" sz="2400" dirty="0"/>
          </a:p>
          <a:p>
            <a:endParaRPr lang="en-US" sz="2400" dirty="0"/>
          </a:p>
          <a:p>
            <a:endParaRPr lang="en-US" sz="2400" dirty="0"/>
          </a:p>
          <a:p>
            <a:endParaRPr lang="en-US" sz="2400" dirty="0"/>
          </a:p>
          <a:p>
            <a:endParaRPr lang="en-US" sz="2400" dirty="0"/>
          </a:p>
          <a:p>
            <a:endParaRPr lang="en-US" sz="2400" b="1" dirty="0"/>
          </a:p>
          <a:p>
            <a:r>
              <a:rPr lang="en-US" sz="2400" b="1" dirty="0"/>
              <a:t>Primary endpoint</a:t>
            </a:r>
            <a:r>
              <a:rPr lang="en-US" sz="2400" dirty="0"/>
              <a:t>: RFS</a:t>
            </a:r>
          </a:p>
          <a:p>
            <a:r>
              <a:rPr lang="en-US" sz="2400" b="1" dirty="0"/>
              <a:t>Secondary endpoints</a:t>
            </a:r>
            <a:r>
              <a:rPr lang="en-US" sz="2400" dirty="0"/>
              <a:t>: OS, DMFS, FFR, safety</a:t>
            </a:r>
          </a:p>
        </p:txBody>
      </p:sp>
      <p:sp>
        <p:nvSpPr>
          <p:cNvPr id="4" name="Text Box 45">
            <a:extLst>
              <a:ext uri="{FF2B5EF4-FFF2-40B4-BE49-F238E27FC236}">
                <a16:creationId xmlns:a16="http://schemas.microsoft.com/office/drawing/2014/main" id="{D9662AB3-B51C-376C-3298-F4987C8F4AD0}"/>
              </a:ext>
            </a:extLst>
          </p:cNvPr>
          <p:cNvSpPr txBox="1">
            <a:spLocks noChangeArrowheads="1"/>
          </p:cNvSpPr>
          <p:nvPr/>
        </p:nvSpPr>
        <p:spPr bwMode="auto">
          <a:xfrm>
            <a:off x="613822" y="2871364"/>
            <a:ext cx="3559720"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Adult patients with completely resected stage IIIA with LN met &gt;1 mm or stage IIIB or IIIC cutaneous melanoma ; </a:t>
            </a:r>
            <a:r>
              <a:rPr kumimoji="0" lang="en-GB"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BRAF</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V600E/K mutation; disease-free ≤12 </a:t>
            </a:r>
            <a:r>
              <a:rPr kumimoji="0" lang="en-GB" altLang="en-US" sz="16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wk</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before randomization; no prior systemic therapy; ECOG PS 0/1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870)</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5" name="Rectangle 49">
            <a:extLst>
              <a:ext uri="{FF2B5EF4-FFF2-40B4-BE49-F238E27FC236}">
                <a16:creationId xmlns:a16="http://schemas.microsoft.com/office/drawing/2014/main" id="{C84AEAB2-D842-5E90-241A-169CF1C99D85}"/>
              </a:ext>
            </a:extLst>
          </p:cNvPr>
          <p:cNvSpPr>
            <a:spLocks noChangeArrowheads="1"/>
          </p:cNvSpPr>
          <p:nvPr/>
        </p:nvSpPr>
        <p:spPr bwMode="auto">
          <a:xfrm>
            <a:off x="4827103" y="2628058"/>
            <a:ext cx="3114511" cy="1151247"/>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Dabrafenib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150 mg BID + </a:t>
            </a:r>
            <a:b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Trametinib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2mg QD</a:t>
            </a:r>
            <a:b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438)</a:t>
            </a:r>
          </a:p>
        </p:txBody>
      </p:sp>
      <p:sp>
        <p:nvSpPr>
          <p:cNvPr id="6" name="Rectangle 50">
            <a:extLst>
              <a:ext uri="{FF2B5EF4-FFF2-40B4-BE49-F238E27FC236}">
                <a16:creationId xmlns:a16="http://schemas.microsoft.com/office/drawing/2014/main" id="{A61F5B9C-44E6-1C29-B541-54EBAAB7BA57}"/>
              </a:ext>
            </a:extLst>
          </p:cNvPr>
          <p:cNvSpPr>
            <a:spLocks noChangeArrowheads="1"/>
          </p:cNvSpPr>
          <p:nvPr/>
        </p:nvSpPr>
        <p:spPr bwMode="auto">
          <a:xfrm>
            <a:off x="4827102" y="3894322"/>
            <a:ext cx="3114511" cy="1127665"/>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Matched Placebos</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432)</a:t>
            </a:r>
          </a:p>
        </p:txBody>
      </p:sp>
      <p:sp>
        <p:nvSpPr>
          <p:cNvPr id="7" name="Line 53">
            <a:extLst>
              <a:ext uri="{FF2B5EF4-FFF2-40B4-BE49-F238E27FC236}">
                <a16:creationId xmlns:a16="http://schemas.microsoft.com/office/drawing/2014/main" id="{4A435ECB-5E74-FEAA-E0B1-89A66CF26E3B}"/>
              </a:ext>
            </a:extLst>
          </p:cNvPr>
          <p:cNvSpPr>
            <a:spLocks noChangeShapeType="1"/>
          </p:cNvSpPr>
          <p:nvPr/>
        </p:nvSpPr>
        <p:spPr bwMode="auto">
          <a:xfrm>
            <a:off x="4090503" y="3728788"/>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8" name="Line 54">
            <a:extLst>
              <a:ext uri="{FF2B5EF4-FFF2-40B4-BE49-F238E27FC236}">
                <a16:creationId xmlns:a16="http://schemas.microsoft.com/office/drawing/2014/main" id="{DAEE5545-B608-F642-6338-F9874A3EDB12}"/>
              </a:ext>
            </a:extLst>
          </p:cNvPr>
          <p:cNvSpPr>
            <a:spLocks noChangeShapeType="1"/>
          </p:cNvSpPr>
          <p:nvPr/>
        </p:nvSpPr>
        <p:spPr bwMode="auto">
          <a:xfrm flipV="1">
            <a:off x="4090503" y="3128712"/>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TextBox 8">
            <a:extLst>
              <a:ext uri="{FF2B5EF4-FFF2-40B4-BE49-F238E27FC236}">
                <a16:creationId xmlns:a16="http://schemas.microsoft.com/office/drawing/2014/main" id="{8D00084D-253D-465D-2EE0-350B89E36649}"/>
              </a:ext>
            </a:extLst>
          </p:cNvPr>
          <p:cNvSpPr txBox="1"/>
          <p:nvPr/>
        </p:nvSpPr>
        <p:spPr bwMode="auto">
          <a:xfrm>
            <a:off x="8569284" y="3203681"/>
            <a:ext cx="291291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For 12 </a:t>
            </a:r>
            <a:r>
              <a:rPr lang="en-US" b="0" dirty="0" err="1">
                <a:solidFill>
                  <a:schemeClr val="bg1"/>
                </a:solidFill>
                <a:latin typeface="Calibri" panose="020F0502020204030204" pitchFamily="34" charset="0"/>
              </a:rPr>
              <a:t>mo</a:t>
            </a:r>
            <a:r>
              <a:rPr lang="en-US" b="0" dirty="0">
                <a:solidFill>
                  <a:schemeClr val="bg1"/>
                </a:solidFill>
                <a:latin typeface="Calibri" panose="020F0502020204030204" pitchFamily="34" charset="0"/>
              </a:rPr>
              <a:t>, or PD, unacceptable toxicity, withdrawal of consent, or death</a:t>
            </a:r>
          </a:p>
        </p:txBody>
      </p:sp>
      <p:sp>
        <p:nvSpPr>
          <p:cNvPr id="10" name="TextBox 9">
            <a:extLst>
              <a:ext uri="{FF2B5EF4-FFF2-40B4-BE49-F238E27FC236}">
                <a16:creationId xmlns:a16="http://schemas.microsoft.com/office/drawing/2014/main" id="{65A6404C-3B84-984B-B8E3-AB4DE86A4F28}"/>
              </a:ext>
            </a:extLst>
          </p:cNvPr>
          <p:cNvSpPr txBox="1"/>
          <p:nvPr/>
        </p:nvSpPr>
        <p:spPr bwMode="auto">
          <a:xfrm>
            <a:off x="2753260" y="2062694"/>
            <a:ext cx="30066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Stratification by BRAF mutation status </a:t>
            </a:r>
            <a:b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(V600E, V600K), stage (IIIA, IIIB, IIIC)</a:t>
            </a:r>
          </a:p>
        </p:txBody>
      </p:sp>
      <p:cxnSp>
        <p:nvCxnSpPr>
          <p:cNvPr id="11" name="Straight Arrow Connector 10">
            <a:extLst>
              <a:ext uri="{FF2B5EF4-FFF2-40B4-BE49-F238E27FC236}">
                <a16:creationId xmlns:a16="http://schemas.microsoft.com/office/drawing/2014/main" id="{827CF680-47A4-999D-70CF-9E5C5C658455}"/>
              </a:ext>
            </a:extLst>
          </p:cNvPr>
          <p:cNvCxnSpPr>
            <a:cxnSpLocks/>
          </p:cNvCxnSpPr>
          <p:nvPr/>
        </p:nvCxnSpPr>
        <p:spPr>
          <a:xfrm>
            <a:off x="4256581" y="2558448"/>
            <a:ext cx="0" cy="570264"/>
          </a:xfrm>
          <a:prstGeom prst="straightConnector1">
            <a:avLst/>
          </a:prstGeom>
          <a:noFill/>
          <a:ln w="28575" cap="flat" cmpd="sng" algn="ctr">
            <a:solidFill>
              <a:schemeClr val="bg1"/>
            </a:solidFill>
            <a:prstDash val="sysDot"/>
            <a:headEnd type="none" w="med" len="med"/>
            <a:tailEnd type="triangle" w="med" len="med"/>
          </a:ln>
          <a:effectLst/>
        </p:spPr>
      </p:cxnSp>
      <p:sp>
        <p:nvSpPr>
          <p:cNvPr id="12" name="Text Box 11">
            <a:extLst>
              <a:ext uri="{FF2B5EF4-FFF2-40B4-BE49-F238E27FC236}">
                <a16:creationId xmlns:a16="http://schemas.microsoft.com/office/drawing/2014/main" id="{EA45CC49-35E6-0736-20F3-32660D1043CF}"/>
              </a:ext>
            </a:extLst>
          </p:cNvPr>
          <p:cNvSpPr txBox="1">
            <a:spLocks noChangeArrowheads="1"/>
          </p:cNvSpPr>
          <p:nvPr/>
        </p:nvSpPr>
        <p:spPr bwMode="auto">
          <a:xfrm>
            <a:off x="397848" y="6379526"/>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Dummer. NEJM. 2020;383:1139.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cxnSp>
        <p:nvCxnSpPr>
          <p:cNvPr id="14" name="Straight Arrow Connector 13">
            <a:extLst>
              <a:ext uri="{FF2B5EF4-FFF2-40B4-BE49-F238E27FC236}">
                <a16:creationId xmlns:a16="http://schemas.microsoft.com/office/drawing/2014/main" id="{5E6BF1DF-39A8-C94F-7FF4-51E0D6F1D011}"/>
              </a:ext>
            </a:extLst>
          </p:cNvPr>
          <p:cNvCxnSpPr>
            <a:cxnSpLocks/>
          </p:cNvCxnSpPr>
          <p:nvPr/>
        </p:nvCxnSpPr>
        <p:spPr bwMode="auto">
          <a:xfrm>
            <a:off x="8065696" y="3800419"/>
            <a:ext cx="457200" cy="1"/>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11138045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0D0B6-F991-44BA-9BF1-05AF45F48229}"/>
              </a:ext>
            </a:extLst>
          </p:cNvPr>
          <p:cNvSpPr>
            <a:spLocks noGrp="1"/>
          </p:cNvSpPr>
          <p:nvPr>
            <p:ph type="title"/>
          </p:nvPr>
        </p:nvSpPr>
        <p:spPr/>
        <p:txBody>
          <a:bodyPr/>
          <a:lstStyle/>
          <a:p>
            <a:r>
              <a:rPr lang="en-US" altLang="en-US" dirty="0"/>
              <a:t>Phase III COMBI-AD Adjuvant Dabrafenib/Trametinib vs Placebo: 5-Yr RFS </a:t>
            </a:r>
            <a:endParaRPr lang="en-US" dirty="0"/>
          </a:p>
        </p:txBody>
      </p:sp>
      <p:sp>
        <p:nvSpPr>
          <p:cNvPr id="6" name="Text Box 11">
            <a:extLst>
              <a:ext uri="{FF2B5EF4-FFF2-40B4-BE49-F238E27FC236}">
                <a16:creationId xmlns:a16="http://schemas.microsoft.com/office/drawing/2014/main" id="{FDFAAB44-D88D-41AF-A678-D3631E32AC5E}"/>
              </a:ext>
            </a:extLst>
          </p:cNvPr>
          <p:cNvSpPr txBox="1">
            <a:spLocks noChangeArrowheads="1"/>
          </p:cNvSpPr>
          <p:nvPr/>
        </p:nvSpPr>
        <p:spPr bwMode="auto">
          <a:xfrm>
            <a:off x="397848" y="6379526"/>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Dummer. NEJM. 2020;383:1139.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sp>
        <p:nvSpPr>
          <p:cNvPr id="7" name="TextBox 6">
            <a:extLst>
              <a:ext uri="{FF2B5EF4-FFF2-40B4-BE49-F238E27FC236}">
                <a16:creationId xmlns:a16="http://schemas.microsoft.com/office/drawing/2014/main" id="{909494B9-57B4-4224-A4E3-23A07D353C96}"/>
              </a:ext>
            </a:extLst>
          </p:cNvPr>
          <p:cNvSpPr txBox="1"/>
          <p:nvPr/>
        </p:nvSpPr>
        <p:spPr bwMode="auto">
          <a:xfrm rot="16200000">
            <a:off x="873902" y="3306484"/>
            <a:ext cx="2954655" cy="369332"/>
          </a:xfrm>
          <a:prstGeom prst="rect">
            <a:avLst/>
          </a:prstGeom>
          <a:solidFill>
            <a:schemeClr val="tx1"/>
          </a:solidFill>
          <a:ln>
            <a:noFill/>
          </a:ln>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RFS (%)		</a:t>
            </a:r>
          </a:p>
        </p:txBody>
      </p:sp>
      <p:graphicFrame>
        <p:nvGraphicFramePr>
          <p:cNvPr id="9" name="Table 11">
            <a:extLst>
              <a:ext uri="{FF2B5EF4-FFF2-40B4-BE49-F238E27FC236}">
                <a16:creationId xmlns:a16="http://schemas.microsoft.com/office/drawing/2014/main" id="{DE297211-7C08-4D59-96F8-16416DFABE40}"/>
              </a:ext>
            </a:extLst>
          </p:cNvPr>
          <p:cNvGraphicFramePr>
            <a:graphicFrameLocks noGrp="1"/>
          </p:cNvGraphicFramePr>
          <p:nvPr/>
        </p:nvGraphicFramePr>
        <p:xfrm>
          <a:off x="7273081" y="1496524"/>
          <a:ext cx="4477733" cy="1249680"/>
        </p:xfrm>
        <a:graphic>
          <a:graphicData uri="http://schemas.openxmlformats.org/drawingml/2006/table">
            <a:tbl>
              <a:tblPr firstRow="1" bandRow="1">
                <a:tableStyleId>{2D5ABB26-0587-4C30-8999-92F81FD0307C}</a:tableStyleId>
              </a:tblPr>
              <a:tblGrid>
                <a:gridCol w="1618011">
                  <a:extLst>
                    <a:ext uri="{9D8B030D-6E8A-4147-A177-3AD203B41FA5}">
                      <a16:colId xmlns:a16="http://schemas.microsoft.com/office/drawing/2014/main" val="1719487295"/>
                    </a:ext>
                  </a:extLst>
                </a:gridCol>
                <a:gridCol w="1429861">
                  <a:extLst>
                    <a:ext uri="{9D8B030D-6E8A-4147-A177-3AD203B41FA5}">
                      <a16:colId xmlns:a16="http://schemas.microsoft.com/office/drawing/2014/main" val="3236817602"/>
                    </a:ext>
                  </a:extLst>
                </a:gridCol>
                <a:gridCol w="1429861">
                  <a:extLst>
                    <a:ext uri="{9D8B030D-6E8A-4147-A177-3AD203B41FA5}">
                      <a16:colId xmlns:a16="http://schemas.microsoft.com/office/drawing/2014/main" val="2907619700"/>
                    </a:ext>
                  </a:extLst>
                </a:gridCol>
              </a:tblGrid>
              <a:tr h="0">
                <a:tc>
                  <a:txBody>
                    <a:bodyPr/>
                    <a:lstStyle/>
                    <a:p>
                      <a:endParaRPr lang="en-US" sz="16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600" b="1" dirty="0">
                          <a:solidFill>
                            <a:schemeClr val="accent1"/>
                          </a:solidFill>
                          <a:latin typeface="Calibri" panose="020F0502020204030204" pitchFamily="34" charset="0"/>
                          <a:cs typeface="Calibri" panose="020F0502020204030204" pitchFamily="34" charset="0"/>
                        </a:rPr>
                        <a:t>D + T</a:t>
                      </a:r>
                      <a:br>
                        <a:rPr lang="en-US" sz="1600" dirty="0">
                          <a:solidFill>
                            <a:schemeClr val="bg1"/>
                          </a:solidFill>
                          <a:latin typeface="Calibri" panose="020F0502020204030204" pitchFamily="34" charset="0"/>
                          <a:cs typeface="Calibri" panose="020F0502020204030204" pitchFamily="34" charset="0"/>
                        </a:rPr>
                      </a:br>
                      <a:r>
                        <a:rPr lang="en-US" sz="1600" dirty="0">
                          <a:solidFill>
                            <a:schemeClr val="bg1"/>
                          </a:solidFill>
                          <a:latin typeface="Calibri" panose="020F0502020204030204" pitchFamily="34" charset="0"/>
                          <a:cs typeface="Calibri" panose="020F0502020204030204" pitchFamily="34" charset="0"/>
                        </a:rPr>
                        <a:t>(n = 438)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600" b="1" dirty="0">
                          <a:solidFill>
                            <a:schemeClr val="accent3"/>
                          </a:solidFill>
                          <a:latin typeface="Calibri" panose="020F0502020204030204" pitchFamily="34" charset="0"/>
                          <a:cs typeface="Calibri" panose="020F0502020204030204" pitchFamily="34" charset="0"/>
                        </a:rPr>
                        <a:t>Placebo</a:t>
                      </a:r>
                      <a:br>
                        <a:rPr lang="en-US" sz="1600" dirty="0">
                          <a:solidFill>
                            <a:schemeClr val="bg1"/>
                          </a:solidFill>
                          <a:latin typeface="Calibri" panose="020F0502020204030204" pitchFamily="34" charset="0"/>
                          <a:cs typeface="Calibri" panose="020F0502020204030204" pitchFamily="34" charset="0"/>
                        </a:rPr>
                      </a:br>
                      <a:r>
                        <a:rPr lang="en-US" sz="1600" dirty="0">
                          <a:solidFill>
                            <a:schemeClr val="bg1"/>
                          </a:solidFill>
                          <a:latin typeface="Calibri" panose="020F0502020204030204" pitchFamily="34" charset="0"/>
                          <a:cs typeface="Calibri" panose="020F0502020204030204" pitchFamily="34" charset="0"/>
                        </a:rPr>
                        <a:t>(n = 432)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526894054"/>
                  </a:ext>
                </a:extLst>
              </a:tr>
              <a:tr h="0">
                <a:tc>
                  <a:txBody>
                    <a:bodyPr/>
                    <a:lstStyle/>
                    <a:p>
                      <a:r>
                        <a:rPr lang="en-US" sz="1600" dirty="0">
                          <a:solidFill>
                            <a:schemeClr val="bg1"/>
                          </a:solidFill>
                          <a:latin typeface="Calibri" panose="020F0502020204030204" pitchFamily="34" charset="0"/>
                          <a:cs typeface="Calibri" panose="020F0502020204030204" pitchFamily="34" charset="0"/>
                        </a:rPr>
                        <a:t>Median RFS, mo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NR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16.6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4045978452"/>
                  </a:ext>
                </a:extLst>
              </a:tr>
              <a:tr h="0">
                <a:tc>
                  <a:txBody>
                    <a:bodyPr/>
                    <a:lstStyle/>
                    <a:p>
                      <a:endParaRPr lang="en-US" sz="1600" dirty="0">
                        <a:solidFill>
                          <a:schemeClr val="bg1"/>
                        </a:solidFill>
                        <a:latin typeface="Calibri" panose="020F0502020204030204" pitchFamily="34" charset="0"/>
                        <a:cs typeface="Calibri" panose="020F050202020403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gridSpan="2">
                  <a:txBody>
                    <a:bodyPr/>
                    <a:lstStyle/>
                    <a:p>
                      <a:pPr algn="ctr"/>
                      <a:r>
                        <a:rPr lang="en-US" sz="1600" dirty="0">
                          <a:solidFill>
                            <a:schemeClr val="bg1"/>
                          </a:solidFill>
                          <a:latin typeface="Calibri" panose="020F0502020204030204" pitchFamily="34" charset="0"/>
                          <a:cs typeface="Calibri" panose="020F0502020204030204" pitchFamily="34" charset="0"/>
                        </a:rPr>
                        <a:t>HR: 0.51 (95% CI: 0.42-0.61)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endParaRPr lang="en-US" dirty="0">
                        <a:solidFill>
                          <a:schemeClr val="bg1"/>
                        </a:solidFill>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554460400"/>
                  </a:ext>
                </a:extLst>
              </a:tr>
            </a:tbl>
          </a:graphicData>
        </a:graphic>
      </p:graphicFrame>
      <p:sp>
        <p:nvSpPr>
          <p:cNvPr id="13" name="TextBox 12">
            <a:extLst>
              <a:ext uri="{FF2B5EF4-FFF2-40B4-BE49-F238E27FC236}">
                <a16:creationId xmlns:a16="http://schemas.microsoft.com/office/drawing/2014/main" id="{324950AA-C3E2-4C89-B1B6-12CDCD658513}"/>
              </a:ext>
            </a:extLst>
          </p:cNvPr>
          <p:cNvSpPr txBox="1"/>
          <p:nvPr/>
        </p:nvSpPr>
        <p:spPr bwMode="auto">
          <a:xfrm>
            <a:off x="7202032" y="2888488"/>
            <a:ext cx="498855" cy="307777"/>
          </a:xfrm>
          <a:prstGeom prst="rect">
            <a:avLst/>
          </a:prstGeom>
          <a:solidFill>
            <a:schemeClr val="tx1"/>
          </a:solid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55%</a:t>
            </a:r>
          </a:p>
        </p:txBody>
      </p:sp>
      <p:sp>
        <p:nvSpPr>
          <p:cNvPr id="14" name="TextBox 13">
            <a:extLst>
              <a:ext uri="{FF2B5EF4-FFF2-40B4-BE49-F238E27FC236}">
                <a16:creationId xmlns:a16="http://schemas.microsoft.com/office/drawing/2014/main" id="{495C134D-6979-4F2E-AB9E-B042FB86FD0F}"/>
              </a:ext>
            </a:extLst>
          </p:cNvPr>
          <p:cNvSpPr txBox="1"/>
          <p:nvPr/>
        </p:nvSpPr>
        <p:spPr bwMode="auto">
          <a:xfrm>
            <a:off x="8139339" y="2921080"/>
            <a:ext cx="1189487" cy="307777"/>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52%</a:t>
            </a:r>
          </a:p>
        </p:txBody>
      </p:sp>
      <p:sp>
        <p:nvSpPr>
          <p:cNvPr id="15" name="TextBox 14">
            <a:extLst>
              <a:ext uri="{FF2B5EF4-FFF2-40B4-BE49-F238E27FC236}">
                <a16:creationId xmlns:a16="http://schemas.microsoft.com/office/drawing/2014/main" id="{D2BF8EDB-26B9-4979-AB82-E3208D653CE8}"/>
              </a:ext>
            </a:extLst>
          </p:cNvPr>
          <p:cNvSpPr txBox="1"/>
          <p:nvPr/>
        </p:nvSpPr>
        <p:spPr bwMode="auto">
          <a:xfrm>
            <a:off x="7305040" y="3860267"/>
            <a:ext cx="495649" cy="307777"/>
          </a:xfrm>
          <a:prstGeom prst="rect">
            <a:avLst/>
          </a:prstGeom>
          <a:solidFill>
            <a:schemeClr val="tx1"/>
          </a:solid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38%</a:t>
            </a:r>
          </a:p>
        </p:txBody>
      </p:sp>
      <p:sp>
        <p:nvSpPr>
          <p:cNvPr id="16" name="TextBox 15">
            <a:extLst>
              <a:ext uri="{FF2B5EF4-FFF2-40B4-BE49-F238E27FC236}">
                <a16:creationId xmlns:a16="http://schemas.microsoft.com/office/drawing/2014/main" id="{7B28E094-29BA-4492-84AE-DB20D9D0F1FC}"/>
              </a:ext>
            </a:extLst>
          </p:cNvPr>
          <p:cNvSpPr txBox="1"/>
          <p:nvPr/>
        </p:nvSpPr>
        <p:spPr bwMode="auto">
          <a:xfrm>
            <a:off x="8403717" y="3951468"/>
            <a:ext cx="495649" cy="307777"/>
          </a:xfrm>
          <a:prstGeom prst="rect">
            <a:avLst/>
          </a:prstGeom>
          <a:solidFill>
            <a:schemeClr val="tx1"/>
          </a:solid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36%</a:t>
            </a:r>
          </a:p>
        </p:txBody>
      </p:sp>
      <p:sp>
        <p:nvSpPr>
          <p:cNvPr id="18" name="TextBox 17">
            <a:extLst>
              <a:ext uri="{FF2B5EF4-FFF2-40B4-BE49-F238E27FC236}">
                <a16:creationId xmlns:a16="http://schemas.microsoft.com/office/drawing/2014/main" id="{B186E86D-322E-4E2E-83B4-D8B2DB958AB8}"/>
              </a:ext>
            </a:extLst>
          </p:cNvPr>
          <p:cNvSpPr txBox="1"/>
          <p:nvPr/>
        </p:nvSpPr>
        <p:spPr bwMode="auto">
          <a:xfrm>
            <a:off x="3011055" y="5283479"/>
            <a:ext cx="7102763" cy="369332"/>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Mo</a:t>
            </a:r>
          </a:p>
        </p:txBody>
      </p:sp>
      <p:sp>
        <p:nvSpPr>
          <p:cNvPr id="4" name="TextBox 3">
            <a:extLst>
              <a:ext uri="{FF2B5EF4-FFF2-40B4-BE49-F238E27FC236}">
                <a16:creationId xmlns:a16="http://schemas.microsoft.com/office/drawing/2014/main" id="{E9B27E82-259A-451E-9BCF-DD71E572DEF9}"/>
              </a:ext>
            </a:extLst>
          </p:cNvPr>
          <p:cNvSpPr txBox="1"/>
          <p:nvPr/>
        </p:nvSpPr>
        <p:spPr bwMode="auto">
          <a:xfrm>
            <a:off x="1317294" y="5539094"/>
            <a:ext cx="1506631" cy="738664"/>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Patients at Risk, n</a:t>
            </a:r>
            <a:b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chemeClr val="accent1"/>
                </a:solidFill>
                <a:effectLst/>
                <a:uLnTx/>
                <a:uFillTx/>
                <a:latin typeface="Calibri" panose="020F0502020204030204" pitchFamily="34" charset="0"/>
                <a:ea typeface="+mn-ea"/>
                <a:cs typeface="Calibri" panose="020F0502020204030204" pitchFamily="34" charset="0"/>
              </a:rPr>
              <a:t>D + T</a:t>
            </a:r>
            <a:br>
              <a:rPr kumimoji="0" lang="en-US" sz="1400" b="0" i="0" u="none" strike="noStrike" kern="1200" cap="none" spc="0" normalizeH="0" baseline="0" noProof="0" dirty="0">
                <a:ln>
                  <a:noFill/>
                </a:ln>
                <a:solidFill>
                  <a:schemeClr val="accent1"/>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chemeClr val="accent3"/>
                </a:solidFill>
                <a:effectLst/>
                <a:uLnTx/>
                <a:uFillTx/>
                <a:latin typeface="Calibri" panose="020F0502020204030204" pitchFamily="34" charset="0"/>
                <a:ea typeface="+mn-ea"/>
                <a:cs typeface="Calibri" panose="020F0502020204030204" pitchFamily="34" charset="0"/>
              </a:rPr>
              <a:t>Placebo</a:t>
            </a:r>
          </a:p>
        </p:txBody>
      </p:sp>
      <p:sp>
        <p:nvSpPr>
          <p:cNvPr id="8" name="Rectangle 7">
            <a:extLst>
              <a:ext uri="{FF2B5EF4-FFF2-40B4-BE49-F238E27FC236}">
                <a16:creationId xmlns:a16="http://schemas.microsoft.com/office/drawing/2014/main" id="{6B27579C-ECBE-4454-A03B-1240D8837E4F}"/>
              </a:ext>
            </a:extLst>
          </p:cNvPr>
          <p:cNvSpPr/>
          <p:nvPr/>
        </p:nvSpPr>
        <p:spPr bwMode="auto">
          <a:xfrm>
            <a:off x="4716379" y="1740108"/>
            <a:ext cx="597618" cy="349815"/>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2" name="TextBox 21">
            <a:extLst>
              <a:ext uri="{FF2B5EF4-FFF2-40B4-BE49-F238E27FC236}">
                <a16:creationId xmlns:a16="http://schemas.microsoft.com/office/drawing/2014/main" id="{9F601DD5-E2F4-4829-A1A4-1E5D32E5DEBA}"/>
              </a:ext>
            </a:extLst>
          </p:cNvPr>
          <p:cNvSpPr txBox="1"/>
          <p:nvPr/>
        </p:nvSpPr>
        <p:spPr bwMode="auto">
          <a:xfrm>
            <a:off x="3381587" y="4328779"/>
            <a:ext cx="19699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Dabrafenib + Trametinib</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Placebo</a:t>
            </a:r>
          </a:p>
        </p:txBody>
      </p:sp>
      <p:cxnSp>
        <p:nvCxnSpPr>
          <p:cNvPr id="23" name="Straight Connector 22">
            <a:extLst>
              <a:ext uri="{FF2B5EF4-FFF2-40B4-BE49-F238E27FC236}">
                <a16:creationId xmlns:a16="http://schemas.microsoft.com/office/drawing/2014/main" id="{6FC68454-2AC6-45E2-BE6D-D1E345278264}"/>
              </a:ext>
            </a:extLst>
          </p:cNvPr>
          <p:cNvCxnSpPr/>
          <p:nvPr/>
        </p:nvCxnSpPr>
        <p:spPr bwMode="auto">
          <a:xfrm>
            <a:off x="3162997" y="4497146"/>
            <a:ext cx="227826" cy="0"/>
          </a:xfrm>
          <a:prstGeom prst="line">
            <a:avLst/>
          </a:prstGeom>
          <a:noFill/>
          <a:ln w="28575" cap="flat" cmpd="sng" algn="ctr">
            <a:solidFill>
              <a:schemeClr val="accent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EDF84DD1-AD7F-4310-83AD-28EC928F110C}"/>
              </a:ext>
            </a:extLst>
          </p:cNvPr>
          <p:cNvCxnSpPr/>
          <p:nvPr/>
        </p:nvCxnSpPr>
        <p:spPr bwMode="auto">
          <a:xfrm>
            <a:off x="3162997" y="4708158"/>
            <a:ext cx="227826" cy="0"/>
          </a:xfrm>
          <a:prstGeom prst="line">
            <a:avLst/>
          </a:prstGeom>
          <a:noFill/>
          <a:ln w="28575" cap="flat" cmpd="sng" algn="ctr">
            <a:solidFill>
              <a:schemeClr val="accent3"/>
            </a:solidFill>
            <a:prstDash val="solid"/>
            <a:round/>
            <a:headEnd type="none" w="med" len="med"/>
            <a:tailEnd type="none" w="med" len="med"/>
          </a:ln>
          <a:effectLst/>
        </p:spPr>
      </p:cxnSp>
      <p:sp>
        <p:nvSpPr>
          <p:cNvPr id="26" name="TextBox 25">
            <a:extLst>
              <a:ext uri="{FF2B5EF4-FFF2-40B4-BE49-F238E27FC236}">
                <a16:creationId xmlns:a16="http://schemas.microsoft.com/office/drawing/2014/main" id="{2C4A2BAD-FA17-40A0-8913-64769529DE33}"/>
              </a:ext>
            </a:extLst>
          </p:cNvPr>
          <p:cNvSpPr txBox="1"/>
          <p:nvPr/>
        </p:nvSpPr>
        <p:spPr bwMode="auto">
          <a:xfrm>
            <a:off x="2781665" y="5754538"/>
            <a:ext cx="458779"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438</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432</a:t>
            </a:r>
          </a:p>
        </p:txBody>
      </p:sp>
      <p:sp>
        <p:nvSpPr>
          <p:cNvPr id="28" name="TextBox 27">
            <a:extLst>
              <a:ext uri="{FF2B5EF4-FFF2-40B4-BE49-F238E27FC236}">
                <a16:creationId xmlns:a16="http://schemas.microsoft.com/office/drawing/2014/main" id="{4F492F6C-1FA2-4F94-B059-4327C8A7B902}"/>
              </a:ext>
            </a:extLst>
          </p:cNvPr>
          <p:cNvSpPr txBox="1"/>
          <p:nvPr/>
        </p:nvSpPr>
        <p:spPr bwMode="auto">
          <a:xfrm>
            <a:off x="3141059" y="5754538"/>
            <a:ext cx="458779"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405</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322</a:t>
            </a:r>
          </a:p>
        </p:txBody>
      </p:sp>
      <p:sp>
        <p:nvSpPr>
          <p:cNvPr id="30" name="TextBox 29">
            <a:extLst>
              <a:ext uri="{FF2B5EF4-FFF2-40B4-BE49-F238E27FC236}">
                <a16:creationId xmlns:a16="http://schemas.microsoft.com/office/drawing/2014/main" id="{EB0966AA-7BB6-4A00-A15D-87E7F1617366}"/>
              </a:ext>
            </a:extLst>
          </p:cNvPr>
          <p:cNvSpPr txBox="1"/>
          <p:nvPr/>
        </p:nvSpPr>
        <p:spPr bwMode="auto">
          <a:xfrm>
            <a:off x="3500454" y="5754538"/>
            <a:ext cx="458779"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381</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263</a:t>
            </a:r>
          </a:p>
        </p:txBody>
      </p:sp>
      <p:sp>
        <p:nvSpPr>
          <p:cNvPr id="32" name="TextBox 31">
            <a:extLst>
              <a:ext uri="{FF2B5EF4-FFF2-40B4-BE49-F238E27FC236}">
                <a16:creationId xmlns:a16="http://schemas.microsoft.com/office/drawing/2014/main" id="{CF92CC7F-A634-470D-AE91-99BEB9C19F94}"/>
              </a:ext>
            </a:extLst>
          </p:cNvPr>
          <p:cNvSpPr txBox="1"/>
          <p:nvPr/>
        </p:nvSpPr>
        <p:spPr bwMode="auto">
          <a:xfrm>
            <a:off x="3859849" y="5754538"/>
            <a:ext cx="458779"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354</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219</a:t>
            </a:r>
          </a:p>
        </p:txBody>
      </p:sp>
      <p:sp>
        <p:nvSpPr>
          <p:cNvPr id="34" name="TextBox 33">
            <a:extLst>
              <a:ext uri="{FF2B5EF4-FFF2-40B4-BE49-F238E27FC236}">
                <a16:creationId xmlns:a16="http://schemas.microsoft.com/office/drawing/2014/main" id="{098A61D8-9126-4374-BA60-E0E97B1C8B4D}"/>
              </a:ext>
            </a:extLst>
          </p:cNvPr>
          <p:cNvSpPr txBox="1"/>
          <p:nvPr/>
        </p:nvSpPr>
        <p:spPr bwMode="auto">
          <a:xfrm>
            <a:off x="4219244" y="5754538"/>
            <a:ext cx="458779"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324</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199</a:t>
            </a:r>
          </a:p>
        </p:txBody>
      </p:sp>
      <p:sp>
        <p:nvSpPr>
          <p:cNvPr id="36" name="TextBox 35">
            <a:extLst>
              <a:ext uri="{FF2B5EF4-FFF2-40B4-BE49-F238E27FC236}">
                <a16:creationId xmlns:a16="http://schemas.microsoft.com/office/drawing/2014/main" id="{351588C6-2F76-4B15-8940-F0E4BCAF18B6}"/>
              </a:ext>
            </a:extLst>
          </p:cNvPr>
          <p:cNvSpPr txBox="1"/>
          <p:nvPr/>
        </p:nvSpPr>
        <p:spPr bwMode="auto">
          <a:xfrm>
            <a:off x="4578639" y="5754538"/>
            <a:ext cx="458779"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281</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178</a:t>
            </a:r>
          </a:p>
        </p:txBody>
      </p:sp>
      <p:sp>
        <p:nvSpPr>
          <p:cNvPr id="38" name="TextBox 37">
            <a:extLst>
              <a:ext uri="{FF2B5EF4-FFF2-40B4-BE49-F238E27FC236}">
                <a16:creationId xmlns:a16="http://schemas.microsoft.com/office/drawing/2014/main" id="{9D4C5859-7F8D-4596-8B37-B817A514A4B3}"/>
              </a:ext>
            </a:extLst>
          </p:cNvPr>
          <p:cNvSpPr txBox="1"/>
          <p:nvPr/>
        </p:nvSpPr>
        <p:spPr bwMode="auto">
          <a:xfrm>
            <a:off x="4938034" y="5754538"/>
            <a:ext cx="458779"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262</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168</a:t>
            </a:r>
          </a:p>
        </p:txBody>
      </p:sp>
      <p:sp>
        <p:nvSpPr>
          <p:cNvPr id="40" name="TextBox 39">
            <a:extLst>
              <a:ext uri="{FF2B5EF4-FFF2-40B4-BE49-F238E27FC236}">
                <a16:creationId xmlns:a16="http://schemas.microsoft.com/office/drawing/2014/main" id="{D3EFEA21-4285-4AE1-8C5C-8949020139FB}"/>
              </a:ext>
            </a:extLst>
          </p:cNvPr>
          <p:cNvSpPr txBox="1"/>
          <p:nvPr/>
        </p:nvSpPr>
        <p:spPr bwMode="auto">
          <a:xfrm>
            <a:off x="5297429" y="5754538"/>
            <a:ext cx="458779"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249</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164</a:t>
            </a:r>
          </a:p>
        </p:txBody>
      </p:sp>
      <p:sp>
        <p:nvSpPr>
          <p:cNvPr id="42" name="TextBox 41">
            <a:extLst>
              <a:ext uri="{FF2B5EF4-FFF2-40B4-BE49-F238E27FC236}">
                <a16:creationId xmlns:a16="http://schemas.microsoft.com/office/drawing/2014/main" id="{8263D78D-4D78-425C-906F-4E71FDF6CD7B}"/>
              </a:ext>
            </a:extLst>
          </p:cNvPr>
          <p:cNvSpPr txBox="1"/>
          <p:nvPr/>
        </p:nvSpPr>
        <p:spPr bwMode="auto">
          <a:xfrm>
            <a:off x="5656824" y="5754538"/>
            <a:ext cx="458779"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236</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157</a:t>
            </a:r>
          </a:p>
        </p:txBody>
      </p:sp>
      <p:sp>
        <p:nvSpPr>
          <p:cNvPr id="44" name="TextBox 43">
            <a:extLst>
              <a:ext uri="{FF2B5EF4-FFF2-40B4-BE49-F238E27FC236}">
                <a16:creationId xmlns:a16="http://schemas.microsoft.com/office/drawing/2014/main" id="{64A44A6C-E01D-4D43-9B8B-2ACF94B0D16A}"/>
              </a:ext>
            </a:extLst>
          </p:cNvPr>
          <p:cNvSpPr txBox="1"/>
          <p:nvPr/>
        </p:nvSpPr>
        <p:spPr bwMode="auto">
          <a:xfrm>
            <a:off x="6016219" y="5754538"/>
            <a:ext cx="458779"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229</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147</a:t>
            </a:r>
          </a:p>
        </p:txBody>
      </p:sp>
      <p:sp>
        <p:nvSpPr>
          <p:cNvPr id="46" name="TextBox 45">
            <a:extLst>
              <a:ext uri="{FF2B5EF4-FFF2-40B4-BE49-F238E27FC236}">
                <a16:creationId xmlns:a16="http://schemas.microsoft.com/office/drawing/2014/main" id="{C0DF498D-2B4E-4D4A-8553-5D282BE36800}"/>
              </a:ext>
            </a:extLst>
          </p:cNvPr>
          <p:cNvSpPr txBox="1"/>
          <p:nvPr/>
        </p:nvSpPr>
        <p:spPr bwMode="auto">
          <a:xfrm>
            <a:off x="6375614" y="5754538"/>
            <a:ext cx="458779"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221</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143</a:t>
            </a:r>
          </a:p>
        </p:txBody>
      </p:sp>
      <p:sp>
        <p:nvSpPr>
          <p:cNvPr id="48" name="TextBox 47">
            <a:extLst>
              <a:ext uri="{FF2B5EF4-FFF2-40B4-BE49-F238E27FC236}">
                <a16:creationId xmlns:a16="http://schemas.microsoft.com/office/drawing/2014/main" id="{83047608-636D-41B1-9546-16077A9C5BB8}"/>
              </a:ext>
            </a:extLst>
          </p:cNvPr>
          <p:cNvSpPr txBox="1"/>
          <p:nvPr/>
        </p:nvSpPr>
        <p:spPr bwMode="auto">
          <a:xfrm>
            <a:off x="6735009" y="5754538"/>
            <a:ext cx="458779"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213</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139</a:t>
            </a:r>
          </a:p>
        </p:txBody>
      </p:sp>
      <p:sp>
        <p:nvSpPr>
          <p:cNvPr id="50" name="TextBox 49">
            <a:extLst>
              <a:ext uri="{FF2B5EF4-FFF2-40B4-BE49-F238E27FC236}">
                <a16:creationId xmlns:a16="http://schemas.microsoft.com/office/drawing/2014/main" id="{58FF01F6-404E-43DA-8CEA-59818EAC654E}"/>
              </a:ext>
            </a:extLst>
          </p:cNvPr>
          <p:cNvSpPr txBox="1"/>
          <p:nvPr/>
        </p:nvSpPr>
        <p:spPr bwMode="auto">
          <a:xfrm>
            <a:off x="7094404" y="5754538"/>
            <a:ext cx="458779"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204</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136</a:t>
            </a:r>
          </a:p>
        </p:txBody>
      </p:sp>
      <p:sp>
        <p:nvSpPr>
          <p:cNvPr id="52" name="TextBox 51">
            <a:extLst>
              <a:ext uri="{FF2B5EF4-FFF2-40B4-BE49-F238E27FC236}">
                <a16:creationId xmlns:a16="http://schemas.microsoft.com/office/drawing/2014/main" id="{BACE04DE-D928-467F-AED6-28D8C57CB12A}"/>
              </a:ext>
            </a:extLst>
          </p:cNvPr>
          <p:cNvSpPr txBox="1"/>
          <p:nvPr/>
        </p:nvSpPr>
        <p:spPr bwMode="auto">
          <a:xfrm>
            <a:off x="7453799" y="5754538"/>
            <a:ext cx="458779"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199</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133</a:t>
            </a:r>
          </a:p>
        </p:txBody>
      </p:sp>
      <p:sp>
        <p:nvSpPr>
          <p:cNvPr id="54" name="TextBox 53">
            <a:extLst>
              <a:ext uri="{FF2B5EF4-FFF2-40B4-BE49-F238E27FC236}">
                <a16:creationId xmlns:a16="http://schemas.microsoft.com/office/drawing/2014/main" id="{68D6F75B-37BF-4D2F-B620-D3EBB5DB1D4C}"/>
              </a:ext>
            </a:extLst>
          </p:cNvPr>
          <p:cNvSpPr txBox="1"/>
          <p:nvPr/>
        </p:nvSpPr>
        <p:spPr bwMode="auto">
          <a:xfrm>
            <a:off x="7813194" y="5754538"/>
            <a:ext cx="458779"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176</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121</a:t>
            </a:r>
          </a:p>
        </p:txBody>
      </p:sp>
      <p:sp>
        <p:nvSpPr>
          <p:cNvPr id="56" name="TextBox 55">
            <a:extLst>
              <a:ext uri="{FF2B5EF4-FFF2-40B4-BE49-F238E27FC236}">
                <a16:creationId xmlns:a16="http://schemas.microsoft.com/office/drawing/2014/main" id="{5CEB89B1-D7F5-4674-BDB5-749B5BFE42A4}"/>
              </a:ext>
            </a:extLst>
          </p:cNvPr>
          <p:cNvSpPr txBox="1"/>
          <p:nvPr/>
        </p:nvSpPr>
        <p:spPr bwMode="auto">
          <a:xfrm>
            <a:off x="8172589" y="5754538"/>
            <a:ext cx="458779"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133</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99</a:t>
            </a:r>
          </a:p>
        </p:txBody>
      </p:sp>
      <p:sp>
        <p:nvSpPr>
          <p:cNvPr id="58" name="TextBox 57">
            <a:extLst>
              <a:ext uri="{FF2B5EF4-FFF2-40B4-BE49-F238E27FC236}">
                <a16:creationId xmlns:a16="http://schemas.microsoft.com/office/drawing/2014/main" id="{33E9314E-C08D-45BE-9893-C9BDE7FEBB6F}"/>
              </a:ext>
            </a:extLst>
          </p:cNvPr>
          <p:cNvSpPr txBox="1"/>
          <p:nvPr/>
        </p:nvSpPr>
        <p:spPr bwMode="auto">
          <a:xfrm>
            <a:off x="8577670" y="5754538"/>
            <a:ext cx="367408"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92</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69</a:t>
            </a:r>
          </a:p>
        </p:txBody>
      </p:sp>
      <p:sp>
        <p:nvSpPr>
          <p:cNvPr id="60" name="TextBox 59">
            <a:extLst>
              <a:ext uri="{FF2B5EF4-FFF2-40B4-BE49-F238E27FC236}">
                <a16:creationId xmlns:a16="http://schemas.microsoft.com/office/drawing/2014/main" id="{94742785-8344-40C4-8760-961DCC47AA84}"/>
              </a:ext>
            </a:extLst>
          </p:cNvPr>
          <p:cNvSpPr txBox="1"/>
          <p:nvPr/>
        </p:nvSpPr>
        <p:spPr bwMode="auto">
          <a:xfrm>
            <a:off x="8937065" y="5754538"/>
            <a:ext cx="367408"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45</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35</a:t>
            </a:r>
          </a:p>
        </p:txBody>
      </p:sp>
      <p:sp>
        <p:nvSpPr>
          <p:cNvPr id="62" name="TextBox 61">
            <a:extLst>
              <a:ext uri="{FF2B5EF4-FFF2-40B4-BE49-F238E27FC236}">
                <a16:creationId xmlns:a16="http://schemas.microsoft.com/office/drawing/2014/main" id="{286EB960-CB26-4A85-8898-1057E8792078}"/>
              </a:ext>
            </a:extLst>
          </p:cNvPr>
          <p:cNvSpPr txBox="1"/>
          <p:nvPr/>
        </p:nvSpPr>
        <p:spPr bwMode="auto">
          <a:xfrm>
            <a:off x="9296460" y="5754538"/>
            <a:ext cx="367408"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17</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13</a:t>
            </a:r>
          </a:p>
        </p:txBody>
      </p:sp>
      <p:sp>
        <p:nvSpPr>
          <p:cNvPr id="64" name="TextBox 63">
            <a:extLst>
              <a:ext uri="{FF2B5EF4-FFF2-40B4-BE49-F238E27FC236}">
                <a16:creationId xmlns:a16="http://schemas.microsoft.com/office/drawing/2014/main" id="{113A8D52-B0DA-4370-99D0-291CC70FBB77}"/>
              </a:ext>
            </a:extLst>
          </p:cNvPr>
          <p:cNvSpPr txBox="1"/>
          <p:nvPr/>
        </p:nvSpPr>
        <p:spPr bwMode="auto">
          <a:xfrm>
            <a:off x="9701540" y="5754538"/>
            <a:ext cx="276038"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a:t>
            </a:r>
          </a:p>
        </p:txBody>
      </p:sp>
      <p:sp>
        <p:nvSpPr>
          <p:cNvPr id="66" name="TextBox 65">
            <a:extLst>
              <a:ext uri="{FF2B5EF4-FFF2-40B4-BE49-F238E27FC236}">
                <a16:creationId xmlns:a16="http://schemas.microsoft.com/office/drawing/2014/main" id="{8A680859-5BE5-436D-A5BC-0AAE8A4A2976}"/>
              </a:ext>
            </a:extLst>
          </p:cNvPr>
          <p:cNvSpPr txBox="1"/>
          <p:nvPr/>
        </p:nvSpPr>
        <p:spPr bwMode="auto">
          <a:xfrm>
            <a:off x="10060944" y="5754538"/>
            <a:ext cx="276038" cy="523220"/>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cxnSp>
        <p:nvCxnSpPr>
          <p:cNvPr id="68" name="Straight Connector 67">
            <a:extLst>
              <a:ext uri="{FF2B5EF4-FFF2-40B4-BE49-F238E27FC236}">
                <a16:creationId xmlns:a16="http://schemas.microsoft.com/office/drawing/2014/main" id="{1254ACEE-CCC5-431C-9DB4-ED9D4B14DA1F}"/>
              </a:ext>
            </a:extLst>
          </p:cNvPr>
          <p:cNvCxnSpPr>
            <a:cxnSpLocks/>
          </p:cNvCxnSpPr>
          <p:nvPr/>
        </p:nvCxnSpPr>
        <p:spPr bwMode="auto">
          <a:xfrm>
            <a:off x="3001818" y="1961195"/>
            <a:ext cx="0" cy="2942630"/>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9D6B7D4B-BF3E-4B80-A087-956CA7D41A25}"/>
              </a:ext>
            </a:extLst>
          </p:cNvPr>
          <p:cNvCxnSpPr>
            <a:cxnSpLocks/>
          </p:cNvCxnSpPr>
          <p:nvPr/>
        </p:nvCxnSpPr>
        <p:spPr bwMode="auto">
          <a:xfrm>
            <a:off x="3001818" y="4903825"/>
            <a:ext cx="7160201" cy="0"/>
          </a:xfrm>
          <a:prstGeom prst="line">
            <a:avLst/>
          </a:prstGeom>
          <a:noFill/>
          <a:ln w="28575" cap="flat" cmpd="sng" algn="ctr">
            <a:solidFill>
              <a:schemeClr val="bg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39AFAE3F-BC1E-4227-A340-4E299C8F18C8}"/>
              </a:ext>
            </a:extLst>
          </p:cNvPr>
          <p:cNvCxnSpPr>
            <a:cxnSpLocks/>
          </p:cNvCxnSpPr>
          <p:nvPr/>
        </p:nvCxnSpPr>
        <p:spPr bwMode="auto">
          <a:xfrm flipV="1">
            <a:off x="7305040" y="3315855"/>
            <a:ext cx="0" cy="1587970"/>
          </a:xfrm>
          <a:prstGeom prst="line">
            <a:avLst/>
          </a:prstGeom>
          <a:noFill/>
          <a:ln w="28575" cap="flat" cmpd="sng" algn="ctr">
            <a:solidFill>
              <a:schemeClr val="bg1"/>
            </a:solidFill>
            <a:prstDash val="sysDot"/>
            <a:round/>
            <a:headEnd type="none" w="med" len="med"/>
            <a:tailEnd type="none" w="med" len="med"/>
          </a:ln>
          <a:effectLst/>
        </p:spPr>
      </p:cxnSp>
      <p:cxnSp>
        <p:nvCxnSpPr>
          <p:cNvPr id="76" name="Straight Connector 75">
            <a:extLst>
              <a:ext uri="{FF2B5EF4-FFF2-40B4-BE49-F238E27FC236}">
                <a16:creationId xmlns:a16="http://schemas.microsoft.com/office/drawing/2014/main" id="{2E35A4C5-523B-4F2E-85AE-E1A45F63C14A}"/>
              </a:ext>
            </a:extLst>
          </p:cNvPr>
          <p:cNvCxnSpPr>
            <a:cxnSpLocks/>
          </p:cNvCxnSpPr>
          <p:nvPr/>
        </p:nvCxnSpPr>
        <p:spPr bwMode="auto">
          <a:xfrm flipV="1">
            <a:off x="8383506" y="3429000"/>
            <a:ext cx="0" cy="1474825"/>
          </a:xfrm>
          <a:prstGeom prst="line">
            <a:avLst/>
          </a:prstGeom>
          <a:noFill/>
          <a:ln w="28575" cap="flat" cmpd="sng" algn="ctr">
            <a:solidFill>
              <a:schemeClr val="bg1"/>
            </a:solidFill>
            <a:prstDash val="sysDot"/>
            <a:round/>
            <a:headEnd type="none" w="med" len="med"/>
            <a:tailEnd type="none" w="med" len="med"/>
          </a:ln>
          <a:effectLst/>
        </p:spPr>
      </p:cxnSp>
      <p:cxnSp>
        <p:nvCxnSpPr>
          <p:cNvPr id="79" name="Straight Connector 78">
            <a:extLst>
              <a:ext uri="{FF2B5EF4-FFF2-40B4-BE49-F238E27FC236}">
                <a16:creationId xmlns:a16="http://schemas.microsoft.com/office/drawing/2014/main" id="{6E99C5FD-101B-44EA-B4DF-649E129AAF37}"/>
              </a:ext>
            </a:extLst>
          </p:cNvPr>
          <p:cNvCxnSpPr/>
          <p:nvPr/>
        </p:nvCxnSpPr>
        <p:spPr bwMode="auto">
          <a:xfrm>
            <a:off x="3001818" y="3429000"/>
            <a:ext cx="6118951" cy="0"/>
          </a:xfrm>
          <a:prstGeom prst="line">
            <a:avLst/>
          </a:prstGeom>
          <a:noFill/>
          <a:ln w="28575" cap="flat" cmpd="sng" algn="ctr">
            <a:solidFill>
              <a:schemeClr val="bg1"/>
            </a:solidFill>
            <a:prstDash val="sysDot"/>
            <a:round/>
            <a:headEnd type="none" w="med" len="med"/>
            <a:tailEnd type="none" w="med" len="med"/>
          </a:ln>
          <a:effectLst/>
        </p:spPr>
      </p:cxnSp>
      <p:cxnSp>
        <p:nvCxnSpPr>
          <p:cNvPr id="81" name="Straight Connector 80">
            <a:extLst>
              <a:ext uri="{FF2B5EF4-FFF2-40B4-BE49-F238E27FC236}">
                <a16:creationId xmlns:a16="http://schemas.microsoft.com/office/drawing/2014/main" id="{15EDA35A-CB38-41E2-AE54-5ACC2B6A7F83}"/>
              </a:ext>
            </a:extLst>
          </p:cNvPr>
          <p:cNvCxnSpPr>
            <a:cxnSpLocks/>
          </p:cNvCxnSpPr>
          <p:nvPr/>
        </p:nvCxnSpPr>
        <p:spPr bwMode="auto">
          <a:xfrm flipH="1">
            <a:off x="2927926" y="196119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E54C3749-EB0D-4880-8BE1-AD706B7CFBF4}"/>
              </a:ext>
            </a:extLst>
          </p:cNvPr>
          <p:cNvCxnSpPr>
            <a:cxnSpLocks/>
          </p:cNvCxnSpPr>
          <p:nvPr/>
        </p:nvCxnSpPr>
        <p:spPr bwMode="auto">
          <a:xfrm flipH="1">
            <a:off x="2927926" y="225545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05B37F49-0C83-40C1-AC31-808DFF1E08AC}"/>
              </a:ext>
            </a:extLst>
          </p:cNvPr>
          <p:cNvCxnSpPr>
            <a:cxnSpLocks/>
          </p:cNvCxnSpPr>
          <p:nvPr/>
        </p:nvCxnSpPr>
        <p:spPr bwMode="auto">
          <a:xfrm flipH="1">
            <a:off x="2927926" y="254972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F5A4EADE-1586-4401-9F36-5AEB0E34CE28}"/>
              </a:ext>
            </a:extLst>
          </p:cNvPr>
          <p:cNvCxnSpPr>
            <a:cxnSpLocks/>
          </p:cNvCxnSpPr>
          <p:nvPr/>
        </p:nvCxnSpPr>
        <p:spPr bwMode="auto">
          <a:xfrm flipH="1">
            <a:off x="2927926" y="284398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BC18E014-E8E9-4557-9EB5-75C0C4C7E56B}"/>
              </a:ext>
            </a:extLst>
          </p:cNvPr>
          <p:cNvCxnSpPr>
            <a:cxnSpLocks/>
          </p:cNvCxnSpPr>
          <p:nvPr/>
        </p:nvCxnSpPr>
        <p:spPr bwMode="auto">
          <a:xfrm flipH="1">
            <a:off x="2927926" y="313824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4069F541-E686-4EE6-8726-7BD6CD5EE1DB}"/>
              </a:ext>
            </a:extLst>
          </p:cNvPr>
          <p:cNvCxnSpPr>
            <a:cxnSpLocks/>
          </p:cNvCxnSpPr>
          <p:nvPr/>
        </p:nvCxnSpPr>
        <p:spPr bwMode="auto">
          <a:xfrm flipH="1">
            <a:off x="2927926" y="343251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C0A36AD1-7AB7-4D9D-A773-AC6B0F79EC97}"/>
              </a:ext>
            </a:extLst>
          </p:cNvPr>
          <p:cNvCxnSpPr>
            <a:cxnSpLocks/>
          </p:cNvCxnSpPr>
          <p:nvPr/>
        </p:nvCxnSpPr>
        <p:spPr bwMode="auto">
          <a:xfrm flipH="1">
            <a:off x="2927926" y="372677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329BDF6B-9C29-4CDF-932E-8427768A6531}"/>
              </a:ext>
            </a:extLst>
          </p:cNvPr>
          <p:cNvCxnSpPr>
            <a:cxnSpLocks/>
          </p:cNvCxnSpPr>
          <p:nvPr/>
        </p:nvCxnSpPr>
        <p:spPr bwMode="auto">
          <a:xfrm flipH="1">
            <a:off x="2927926" y="402103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04A3635D-C569-4107-A606-8471F4DCBA4A}"/>
              </a:ext>
            </a:extLst>
          </p:cNvPr>
          <p:cNvCxnSpPr>
            <a:cxnSpLocks/>
          </p:cNvCxnSpPr>
          <p:nvPr/>
        </p:nvCxnSpPr>
        <p:spPr bwMode="auto">
          <a:xfrm flipH="1">
            <a:off x="2927926" y="431529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41F98E29-6C8B-47C9-8870-A0A974B0EE03}"/>
              </a:ext>
            </a:extLst>
          </p:cNvPr>
          <p:cNvCxnSpPr>
            <a:cxnSpLocks/>
          </p:cNvCxnSpPr>
          <p:nvPr/>
        </p:nvCxnSpPr>
        <p:spPr bwMode="auto">
          <a:xfrm flipH="1">
            <a:off x="2927926" y="460956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184DDF0E-129D-446B-B39D-2850F927BC53}"/>
              </a:ext>
            </a:extLst>
          </p:cNvPr>
          <p:cNvCxnSpPr>
            <a:cxnSpLocks/>
          </p:cNvCxnSpPr>
          <p:nvPr/>
        </p:nvCxnSpPr>
        <p:spPr bwMode="auto">
          <a:xfrm flipH="1">
            <a:off x="2927926" y="4903825"/>
            <a:ext cx="64008" cy="0"/>
          </a:xfrm>
          <a:prstGeom prst="line">
            <a:avLst/>
          </a:prstGeom>
          <a:noFill/>
          <a:ln w="28575" cap="flat" cmpd="sng" algn="ctr">
            <a:solidFill>
              <a:schemeClr val="bg1"/>
            </a:solidFill>
            <a:prstDash val="solid"/>
            <a:round/>
            <a:headEnd type="none" w="med" len="med"/>
            <a:tailEnd type="none" w="med" len="med"/>
          </a:ln>
          <a:effectLst/>
        </p:spPr>
      </p:cxnSp>
      <p:sp>
        <p:nvSpPr>
          <p:cNvPr id="92" name="TextBox 91">
            <a:extLst>
              <a:ext uri="{FF2B5EF4-FFF2-40B4-BE49-F238E27FC236}">
                <a16:creationId xmlns:a16="http://schemas.microsoft.com/office/drawing/2014/main" id="{3CD055D1-0312-43FE-8BFF-40C9B1FEEAE3}"/>
              </a:ext>
            </a:extLst>
          </p:cNvPr>
          <p:cNvSpPr txBox="1"/>
          <p:nvPr/>
        </p:nvSpPr>
        <p:spPr bwMode="auto">
          <a:xfrm>
            <a:off x="2236135" y="1778702"/>
            <a:ext cx="724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100</a:t>
            </a:r>
          </a:p>
        </p:txBody>
      </p:sp>
      <p:sp>
        <p:nvSpPr>
          <p:cNvPr id="94" name="TextBox 93">
            <a:extLst>
              <a:ext uri="{FF2B5EF4-FFF2-40B4-BE49-F238E27FC236}">
                <a16:creationId xmlns:a16="http://schemas.microsoft.com/office/drawing/2014/main" id="{AC95338B-5E2E-4778-B802-2D62B8C96E06}"/>
              </a:ext>
            </a:extLst>
          </p:cNvPr>
          <p:cNvSpPr txBox="1"/>
          <p:nvPr/>
        </p:nvSpPr>
        <p:spPr bwMode="auto">
          <a:xfrm>
            <a:off x="2236135" y="2072335"/>
            <a:ext cx="724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90</a:t>
            </a:r>
          </a:p>
        </p:txBody>
      </p:sp>
      <p:sp>
        <p:nvSpPr>
          <p:cNvPr id="96" name="TextBox 95">
            <a:extLst>
              <a:ext uri="{FF2B5EF4-FFF2-40B4-BE49-F238E27FC236}">
                <a16:creationId xmlns:a16="http://schemas.microsoft.com/office/drawing/2014/main" id="{E8E984DA-F05F-44BB-B676-02FA1B9F009E}"/>
              </a:ext>
            </a:extLst>
          </p:cNvPr>
          <p:cNvSpPr txBox="1"/>
          <p:nvPr/>
        </p:nvSpPr>
        <p:spPr bwMode="auto">
          <a:xfrm>
            <a:off x="2236135" y="2365968"/>
            <a:ext cx="724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80</a:t>
            </a:r>
          </a:p>
        </p:txBody>
      </p:sp>
      <p:sp>
        <p:nvSpPr>
          <p:cNvPr id="98" name="TextBox 97">
            <a:extLst>
              <a:ext uri="{FF2B5EF4-FFF2-40B4-BE49-F238E27FC236}">
                <a16:creationId xmlns:a16="http://schemas.microsoft.com/office/drawing/2014/main" id="{0B5342DD-A87D-44AA-92C2-45A71CE9E4F4}"/>
              </a:ext>
            </a:extLst>
          </p:cNvPr>
          <p:cNvSpPr txBox="1"/>
          <p:nvPr/>
        </p:nvSpPr>
        <p:spPr bwMode="auto">
          <a:xfrm>
            <a:off x="2236135" y="2659601"/>
            <a:ext cx="724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70</a:t>
            </a:r>
          </a:p>
        </p:txBody>
      </p:sp>
      <p:sp>
        <p:nvSpPr>
          <p:cNvPr id="100" name="TextBox 99">
            <a:extLst>
              <a:ext uri="{FF2B5EF4-FFF2-40B4-BE49-F238E27FC236}">
                <a16:creationId xmlns:a16="http://schemas.microsoft.com/office/drawing/2014/main" id="{E8915C42-E048-49BB-8E3D-D7E9F02AE1A1}"/>
              </a:ext>
            </a:extLst>
          </p:cNvPr>
          <p:cNvSpPr txBox="1"/>
          <p:nvPr/>
        </p:nvSpPr>
        <p:spPr bwMode="auto">
          <a:xfrm>
            <a:off x="2236135" y="2953234"/>
            <a:ext cx="724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60</a:t>
            </a:r>
          </a:p>
        </p:txBody>
      </p:sp>
      <p:sp>
        <p:nvSpPr>
          <p:cNvPr id="102" name="TextBox 101">
            <a:extLst>
              <a:ext uri="{FF2B5EF4-FFF2-40B4-BE49-F238E27FC236}">
                <a16:creationId xmlns:a16="http://schemas.microsoft.com/office/drawing/2014/main" id="{8C603EB2-7A6F-476C-94DE-7DBD4069A643}"/>
              </a:ext>
            </a:extLst>
          </p:cNvPr>
          <p:cNvSpPr txBox="1"/>
          <p:nvPr/>
        </p:nvSpPr>
        <p:spPr bwMode="auto">
          <a:xfrm>
            <a:off x="2236135" y="3246867"/>
            <a:ext cx="724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50</a:t>
            </a:r>
          </a:p>
        </p:txBody>
      </p:sp>
      <p:sp>
        <p:nvSpPr>
          <p:cNvPr id="104" name="TextBox 103">
            <a:extLst>
              <a:ext uri="{FF2B5EF4-FFF2-40B4-BE49-F238E27FC236}">
                <a16:creationId xmlns:a16="http://schemas.microsoft.com/office/drawing/2014/main" id="{12B3C376-D18C-43FB-8BA8-4685589EBC02}"/>
              </a:ext>
            </a:extLst>
          </p:cNvPr>
          <p:cNvSpPr txBox="1"/>
          <p:nvPr/>
        </p:nvSpPr>
        <p:spPr bwMode="auto">
          <a:xfrm>
            <a:off x="2236135" y="3540500"/>
            <a:ext cx="724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40</a:t>
            </a:r>
          </a:p>
        </p:txBody>
      </p:sp>
      <p:sp>
        <p:nvSpPr>
          <p:cNvPr id="106" name="TextBox 105">
            <a:extLst>
              <a:ext uri="{FF2B5EF4-FFF2-40B4-BE49-F238E27FC236}">
                <a16:creationId xmlns:a16="http://schemas.microsoft.com/office/drawing/2014/main" id="{5E1F9AC9-CFBE-425C-B417-2165C5F4B92E}"/>
              </a:ext>
            </a:extLst>
          </p:cNvPr>
          <p:cNvSpPr txBox="1"/>
          <p:nvPr/>
        </p:nvSpPr>
        <p:spPr bwMode="auto">
          <a:xfrm>
            <a:off x="2236135" y="3834133"/>
            <a:ext cx="724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30</a:t>
            </a:r>
          </a:p>
        </p:txBody>
      </p:sp>
      <p:sp>
        <p:nvSpPr>
          <p:cNvPr id="108" name="TextBox 107">
            <a:extLst>
              <a:ext uri="{FF2B5EF4-FFF2-40B4-BE49-F238E27FC236}">
                <a16:creationId xmlns:a16="http://schemas.microsoft.com/office/drawing/2014/main" id="{DF041C36-5E4E-4977-B7FA-9EF9DD5C3AEC}"/>
              </a:ext>
            </a:extLst>
          </p:cNvPr>
          <p:cNvSpPr txBox="1"/>
          <p:nvPr/>
        </p:nvSpPr>
        <p:spPr bwMode="auto">
          <a:xfrm>
            <a:off x="2236135" y="4127766"/>
            <a:ext cx="724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20</a:t>
            </a:r>
          </a:p>
        </p:txBody>
      </p:sp>
      <p:sp>
        <p:nvSpPr>
          <p:cNvPr id="110" name="TextBox 109">
            <a:extLst>
              <a:ext uri="{FF2B5EF4-FFF2-40B4-BE49-F238E27FC236}">
                <a16:creationId xmlns:a16="http://schemas.microsoft.com/office/drawing/2014/main" id="{469CDF40-E06F-493B-BDF8-8F055EED7554}"/>
              </a:ext>
            </a:extLst>
          </p:cNvPr>
          <p:cNvSpPr txBox="1"/>
          <p:nvPr/>
        </p:nvSpPr>
        <p:spPr bwMode="auto">
          <a:xfrm>
            <a:off x="2236135" y="4421399"/>
            <a:ext cx="724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a:t>
            </a:r>
          </a:p>
        </p:txBody>
      </p:sp>
      <p:sp>
        <p:nvSpPr>
          <p:cNvPr id="112" name="TextBox 111">
            <a:extLst>
              <a:ext uri="{FF2B5EF4-FFF2-40B4-BE49-F238E27FC236}">
                <a16:creationId xmlns:a16="http://schemas.microsoft.com/office/drawing/2014/main" id="{6DFDD999-6BED-4319-BF37-342F0CCB0F2E}"/>
              </a:ext>
            </a:extLst>
          </p:cNvPr>
          <p:cNvSpPr txBox="1"/>
          <p:nvPr/>
        </p:nvSpPr>
        <p:spPr bwMode="auto">
          <a:xfrm>
            <a:off x="2236135" y="4715030"/>
            <a:ext cx="724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cxnSp>
        <p:nvCxnSpPr>
          <p:cNvPr id="114" name="Straight Connector 113">
            <a:extLst>
              <a:ext uri="{FF2B5EF4-FFF2-40B4-BE49-F238E27FC236}">
                <a16:creationId xmlns:a16="http://schemas.microsoft.com/office/drawing/2014/main" id="{3E8EF663-11F1-49A5-87E4-783EEBE1193D}"/>
              </a:ext>
            </a:extLst>
          </p:cNvPr>
          <p:cNvCxnSpPr>
            <a:cxnSpLocks/>
          </p:cNvCxnSpPr>
          <p:nvPr/>
        </p:nvCxnSpPr>
        <p:spPr bwMode="auto">
          <a:xfrm>
            <a:off x="2999169"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C0104125-1425-460C-92B8-3E137F85AFE8}"/>
              </a:ext>
            </a:extLst>
          </p:cNvPr>
          <p:cNvCxnSpPr>
            <a:cxnSpLocks/>
          </p:cNvCxnSpPr>
          <p:nvPr/>
        </p:nvCxnSpPr>
        <p:spPr bwMode="auto">
          <a:xfrm>
            <a:off x="3357312"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1EFC68BD-290D-450B-BDAE-E9A734CD71A3}"/>
              </a:ext>
            </a:extLst>
          </p:cNvPr>
          <p:cNvCxnSpPr>
            <a:cxnSpLocks/>
          </p:cNvCxnSpPr>
          <p:nvPr/>
        </p:nvCxnSpPr>
        <p:spPr bwMode="auto">
          <a:xfrm>
            <a:off x="3715455"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FFD9C85A-25E9-44C5-B15F-DC64C0F58504}"/>
              </a:ext>
            </a:extLst>
          </p:cNvPr>
          <p:cNvCxnSpPr>
            <a:cxnSpLocks/>
          </p:cNvCxnSpPr>
          <p:nvPr/>
        </p:nvCxnSpPr>
        <p:spPr bwMode="auto">
          <a:xfrm>
            <a:off x="4073598"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5FBB0380-797B-4F12-8914-5673B6654E0B}"/>
              </a:ext>
            </a:extLst>
          </p:cNvPr>
          <p:cNvCxnSpPr>
            <a:cxnSpLocks/>
          </p:cNvCxnSpPr>
          <p:nvPr/>
        </p:nvCxnSpPr>
        <p:spPr bwMode="auto">
          <a:xfrm>
            <a:off x="4431741"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4DF43ACC-B3DF-4BF7-B5B1-B0B2A66CA89D}"/>
              </a:ext>
            </a:extLst>
          </p:cNvPr>
          <p:cNvCxnSpPr>
            <a:cxnSpLocks/>
          </p:cNvCxnSpPr>
          <p:nvPr/>
        </p:nvCxnSpPr>
        <p:spPr bwMode="auto">
          <a:xfrm>
            <a:off x="4789884"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906916BE-1E4C-4E7E-A5EF-379F51768B5F}"/>
              </a:ext>
            </a:extLst>
          </p:cNvPr>
          <p:cNvCxnSpPr>
            <a:cxnSpLocks/>
          </p:cNvCxnSpPr>
          <p:nvPr/>
        </p:nvCxnSpPr>
        <p:spPr bwMode="auto">
          <a:xfrm>
            <a:off x="5148027"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726287FD-3F22-4D89-844F-B58B7BD5A6A7}"/>
              </a:ext>
            </a:extLst>
          </p:cNvPr>
          <p:cNvCxnSpPr>
            <a:cxnSpLocks/>
          </p:cNvCxnSpPr>
          <p:nvPr/>
        </p:nvCxnSpPr>
        <p:spPr bwMode="auto">
          <a:xfrm>
            <a:off x="5506170"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8F571A15-7C53-4BBC-9971-C6104BE8BFEC}"/>
              </a:ext>
            </a:extLst>
          </p:cNvPr>
          <p:cNvCxnSpPr>
            <a:cxnSpLocks/>
          </p:cNvCxnSpPr>
          <p:nvPr/>
        </p:nvCxnSpPr>
        <p:spPr bwMode="auto">
          <a:xfrm>
            <a:off x="5864313"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E537AE88-082C-48E9-A2C9-CE16A156F0D2}"/>
              </a:ext>
            </a:extLst>
          </p:cNvPr>
          <p:cNvCxnSpPr>
            <a:cxnSpLocks/>
          </p:cNvCxnSpPr>
          <p:nvPr/>
        </p:nvCxnSpPr>
        <p:spPr bwMode="auto">
          <a:xfrm>
            <a:off x="6222456"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83A31661-CB06-4917-8882-EDB30B5C90D7}"/>
              </a:ext>
            </a:extLst>
          </p:cNvPr>
          <p:cNvCxnSpPr>
            <a:cxnSpLocks/>
          </p:cNvCxnSpPr>
          <p:nvPr/>
        </p:nvCxnSpPr>
        <p:spPr bwMode="auto">
          <a:xfrm>
            <a:off x="6580599"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A82612FF-2012-425A-9E54-F9119A6285F2}"/>
              </a:ext>
            </a:extLst>
          </p:cNvPr>
          <p:cNvCxnSpPr>
            <a:cxnSpLocks/>
          </p:cNvCxnSpPr>
          <p:nvPr/>
        </p:nvCxnSpPr>
        <p:spPr bwMode="auto">
          <a:xfrm>
            <a:off x="6938742"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200DDBB9-4578-4A8E-8EE0-D7716D0BB954}"/>
              </a:ext>
            </a:extLst>
          </p:cNvPr>
          <p:cNvCxnSpPr>
            <a:cxnSpLocks/>
          </p:cNvCxnSpPr>
          <p:nvPr/>
        </p:nvCxnSpPr>
        <p:spPr bwMode="auto">
          <a:xfrm>
            <a:off x="7296885"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8D631294-F6DB-4CA9-8A36-1B8049A774D1}"/>
              </a:ext>
            </a:extLst>
          </p:cNvPr>
          <p:cNvCxnSpPr>
            <a:cxnSpLocks/>
          </p:cNvCxnSpPr>
          <p:nvPr/>
        </p:nvCxnSpPr>
        <p:spPr bwMode="auto">
          <a:xfrm>
            <a:off x="7655028"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F705749D-B7EE-40A8-8115-8787BF443354}"/>
              </a:ext>
            </a:extLst>
          </p:cNvPr>
          <p:cNvCxnSpPr>
            <a:cxnSpLocks/>
          </p:cNvCxnSpPr>
          <p:nvPr/>
        </p:nvCxnSpPr>
        <p:spPr bwMode="auto">
          <a:xfrm>
            <a:off x="8013171"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641CD44F-38D6-49D9-8DC1-40E43234FB24}"/>
              </a:ext>
            </a:extLst>
          </p:cNvPr>
          <p:cNvCxnSpPr>
            <a:cxnSpLocks/>
          </p:cNvCxnSpPr>
          <p:nvPr/>
        </p:nvCxnSpPr>
        <p:spPr bwMode="auto">
          <a:xfrm>
            <a:off x="8371314"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101C695E-67CA-4E14-A8C6-465F63AD761F}"/>
              </a:ext>
            </a:extLst>
          </p:cNvPr>
          <p:cNvCxnSpPr>
            <a:cxnSpLocks/>
          </p:cNvCxnSpPr>
          <p:nvPr/>
        </p:nvCxnSpPr>
        <p:spPr bwMode="auto">
          <a:xfrm>
            <a:off x="8729457"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B772996C-20B5-46D2-9591-48FC561F49EC}"/>
              </a:ext>
            </a:extLst>
          </p:cNvPr>
          <p:cNvCxnSpPr>
            <a:cxnSpLocks/>
          </p:cNvCxnSpPr>
          <p:nvPr/>
        </p:nvCxnSpPr>
        <p:spPr bwMode="auto">
          <a:xfrm>
            <a:off x="9087600"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BDE52E1A-231D-4C95-837C-CC5BC2FAF725}"/>
              </a:ext>
            </a:extLst>
          </p:cNvPr>
          <p:cNvCxnSpPr>
            <a:cxnSpLocks/>
          </p:cNvCxnSpPr>
          <p:nvPr/>
        </p:nvCxnSpPr>
        <p:spPr bwMode="auto">
          <a:xfrm>
            <a:off x="9445743"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1B00AD43-732A-4F47-81E1-5A98BD636106}"/>
              </a:ext>
            </a:extLst>
          </p:cNvPr>
          <p:cNvCxnSpPr>
            <a:cxnSpLocks/>
          </p:cNvCxnSpPr>
          <p:nvPr/>
        </p:nvCxnSpPr>
        <p:spPr bwMode="auto">
          <a:xfrm>
            <a:off x="9803886" y="490841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1CDFD57A-33F8-4F0E-90AA-276E37E10DB6}"/>
              </a:ext>
            </a:extLst>
          </p:cNvPr>
          <p:cNvCxnSpPr>
            <a:cxnSpLocks/>
          </p:cNvCxnSpPr>
          <p:nvPr/>
        </p:nvCxnSpPr>
        <p:spPr bwMode="auto">
          <a:xfrm>
            <a:off x="10162019" y="4908413"/>
            <a:ext cx="0" cy="64008"/>
          </a:xfrm>
          <a:prstGeom prst="line">
            <a:avLst/>
          </a:prstGeom>
          <a:noFill/>
          <a:ln w="28575" cap="flat" cmpd="sng" algn="ctr">
            <a:solidFill>
              <a:schemeClr val="bg1"/>
            </a:solidFill>
            <a:prstDash val="solid"/>
            <a:round/>
            <a:headEnd type="none" w="med" len="med"/>
            <a:tailEnd type="none" w="med" len="med"/>
          </a:ln>
          <a:effectLst/>
        </p:spPr>
      </p:cxnSp>
      <p:sp>
        <p:nvSpPr>
          <p:cNvPr id="136" name="TextBox 135">
            <a:extLst>
              <a:ext uri="{FF2B5EF4-FFF2-40B4-BE49-F238E27FC236}">
                <a16:creationId xmlns:a16="http://schemas.microsoft.com/office/drawing/2014/main" id="{9106114F-AF56-443B-A96A-273C16F28A53}"/>
              </a:ext>
            </a:extLst>
          </p:cNvPr>
          <p:cNvSpPr txBox="1"/>
          <p:nvPr/>
        </p:nvSpPr>
        <p:spPr bwMode="auto">
          <a:xfrm>
            <a:off x="9925066"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80</a:t>
            </a:r>
          </a:p>
        </p:txBody>
      </p:sp>
      <p:sp>
        <p:nvSpPr>
          <p:cNvPr id="138" name="TextBox 137">
            <a:extLst>
              <a:ext uri="{FF2B5EF4-FFF2-40B4-BE49-F238E27FC236}">
                <a16:creationId xmlns:a16="http://schemas.microsoft.com/office/drawing/2014/main" id="{0E4376E4-3564-44FF-8A16-03AB0C5A2FFA}"/>
              </a:ext>
            </a:extLst>
          </p:cNvPr>
          <p:cNvSpPr txBox="1"/>
          <p:nvPr/>
        </p:nvSpPr>
        <p:spPr bwMode="auto">
          <a:xfrm>
            <a:off x="2763722"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p>
        </p:txBody>
      </p:sp>
      <p:sp>
        <p:nvSpPr>
          <p:cNvPr id="140" name="TextBox 139">
            <a:extLst>
              <a:ext uri="{FF2B5EF4-FFF2-40B4-BE49-F238E27FC236}">
                <a16:creationId xmlns:a16="http://schemas.microsoft.com/office/drawing/2014/main" id="{809B655B-3737-4352-BFAC-15D5D5996BDC}"/>
              </a:ext>
            </a:extLst>
          </p:cNvPr>
          <p:cNvSpPr txBox="1"/>
          <p:nvPr/>
        </p:nvSpPr>
        <p:spPr bwMode="auto">
          <a:xfrm>
            <a:off x="3121789"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a:t>
            </a:r>
          </a:p>
        </p:txBody>
      </p:sp>
      <p:sp>
        <p:nvSpPr>
          <p:cNvPr id="142" name="TextBox 141">
            <a:extLst>
              <a:ext uri="{FF2B5EF4-FFF2-40B4-BE49-F238E27FC236}">
                <a16:creationId xmlns:a16="http://schemas.microsoft.com/office/drawing/2014/main" id="{0C2C40EA-04CD-4150-8D7D-957B5104C277}"/>
              </a:ext>
            </a:extLst>
          </p:cNvPr>
          <p:cNvSpPr txBox="1"/>
          <p:nvPr/>
        </p:nvSpPr>
        <p:spPr bwMode="auto">
          <a:xfrm>
            <a:off x="3479856"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a:t>
            </a:r>
          </a:p>
        </p:txBody>
      </p:sp>
      <p:sp>
        <p:nvSpPr>
          <p:cNvPr id="144" name="TextBox 143">
            <a:extLst>
              <a:ext uri="{FF2B5EF4-FFF2-40B4-BE49-F238E27FC236}">
                <a16:creationId xmlns:a16="http://schemas.microsoft.com/office/drawing/2014/main" id="{027FBB64-E5FB-48F1-8981-B80E190D6D9C}"/>
              </a:ext>
            </a:extLst>
          </p:cNvPr>
          <p:cNvSpPr txBox="1"/>
          <p:nvPr/>
        </p:nvSpPr>
        <p:spPr bwMode="auto">
          <a:xfrm>
            <a:off x="3837923"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12</a:t>
            </a:r>
          </a:p>
        </p:txBody>
      </p:sp>
      <p:sp>
        <p:nvSpPr>
          <p:cNvPr id="146" name="TextBox 145">
            <a:extLst>
              <a:ext uri="{FF2B5EF4-FFF2-40B4-BE49-F238E27FC236}">
                <a16:creationId xmlns:a16="http://schemas.microsoft.com/office/drawing/2014/main" id="{0FBE4F99-5620-4914-966A-CA77838128B1}"/>
              </a:ext>
            </a:extLst>
          </p:cNvPr>
          <p:cNvSpPr txBox="1"/>
          <p:nvPr/>
        </p:nvSpPr>
        <p:spPr bwMode="auto">
          <a:xfrm>
            <a:off x="4195990"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16</a:t>
            </a:r>
          </a:p>
        </p:txBody>
      </p:sp>
      <p:sp>
        <p:nvSpPr>
          <p:cNvPr id="148" name="TextBox 147">
            <a:extLst>
              <a:ext uri="{FF2B5EF4-FFF2-40B4-BE49-F238E27FC236}">
                <a16:creationId xmlns:a16="http://schemas.microsoft.com/office/drawing/2014/main" id="{D21880A5-381C-4ACE-9082-08EC985B3B5A}"/>
              </a:ext>
            </a:extLst>
          </p:cNvPr>
          <p:cNvSpPr txBox="1"/>
          <p:nvPr/>
        </p:nvSpPr>
        <p:spPr bwMode="auto">
          <a:xfrm>
            <a:off x="4554057"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20</a:t>
            </a:r>
          </a:p>
        </p:txBody>
      </p:sp>
      <p:sp>
        <p:nvSpPr>
          <p:cNvPr id="150" name="TextBox 149">
            <a:extLst>
              <a:ext uri="{FF2B5EF4-FFF2-40B4-BE49-F238E27FC236}">
                <a16:creationId xmlns:a16="http://schemas.microsoft.com/office/drawing/2014/main" id="{A2BF250A-4D74-43ED-B1CB-9E8AA7A834DA}"/>
              </a:ext>
            </a:extLst>
          </p:cNvPr>
          <p:cNvSpPr txBox="1"/>
          <p:nvPr/>
        </p:nvSpPr>
        <p:spPr bwMode="auto">
          <a:xfrm>
            <a:off x="4912124"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24</a:t>
            </a:r>
          </a:p>
        </p:txBody>
      </p:sp>
      <p:sp>
        <p:nvSpPr>
          <p:cNvPr id="152" name="TextBox 151">
            <a:extLst>
              <a:ext uri="{FF2B5EF4-FFF2-40B4-BE49-F238E27FC236}">
                <a16:creationId xmlns:a16="http://schemas.microsoft.com/office/drawing/2014/main" id="{251B88FD-4887-48A5-B2A9-8EAEC07A6926}"/>
              </a:ext>
            </a:extLst>
          </p:cNvPr>
          <p:cNvSpPr txBox="1"/>
          <p:nvPr/>
        </p:nvSpPr>
        <p:spPr bwMode="auto">
          <a:xfrm>
            <a:off x="5270191"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28</a:t>
            </a:r>
          </a:p>
        </p:txBody>
      </p:sp>
      <p:sp>
        <p:nvSpPr>
          <p:cNvPr id="154" name="TextBox 153">
            <a:extLst>
              <a:ext uri="{FF2B5EF4-FFF2-40B4-BE49-F238E27FC236}">
                <a16:creationId xmlns:a16="http://schemas.microsoft.com/office/drawing/2014/main" id="{0A47271A-5FA7-45E0-A895-459F22E2DC0C}"/>
              </a:ext>
            </a:extLst>
          </p:cNvPr>
          <p:cNvSpPr txBox="1"/>
          <p:nvPr/>
        </p:nvSpPr>
        <p:spPr bwMode="auto">
          <a:xfrm>
            <a:off x="5628258"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32</a:t>
            </a:r>
          </a:p>
        </p:txBody>
      </p:sp>
      <p:sp>
        <p:nvSpPr>
          <p:cNvPr id="156" name="TextBox 155">
            <a:extLst>
              <a:ext uri="{FF2B5EF4-FFF2-40B4-BE49-F238E27FC236}">
                <a16:creationId xmlns:a16="http://schemas.microsoft.com/office/drawing/2014/main" id="{318D9ED9-DB33-4BC2-96A1-4458EFC9CA48}"/>
              </a:ext>
            </a:extLst>
          </p:cNvPr>
          <p:cNvSpPr txBox="1"/>
          <p:nvPr/>
        </p:nvSpPr>
        <p:spPr bwMode="auto">
          <a:xfrm>
            <a:off x="5986325"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36</a:t>
            </a:r>
          </a:p>
        </p:txBody>
      </p:sp>
      <p:sp>
        <p:nvSpPr>
          <p:cNvPr id="158" name="TextBox 157">
            <a:extLst>
              <a:ext uri="{FF2B5EF4-FFF2-40B4-BE49-F238E27FC236}">
                <a16:creationId xmlns:a16="http://schemas.microsoft.com/office/drawing/2014/main" id="{56E554C2-9CD8-4E3D-B440-8E876DBBF7DD}"/>
              </a:ext>
            </a:extLst>
          </p:cNvPr>
          <p:cNvSpPr txBox="1"/>
          <p:nvPr/>
        </p:nvSpPr>
        <p:spPr bwMode="auto">
          <a:xfrm>
            <a:off x="6344392"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40</a:t>
            </a:r>
          </a:p>
        </p:txBody>
      </p:sp>
      <p:sp>
        <p:nvSpPr>
          <p:cNvPr id="160" name="TextBox 159">
            <a:extLst>
              <a:ext uri="{FF2B5EF4-FFF2-40B4-BE49-F238E27FC236}">
                <a16:creationId xmlns:a16="http://schemas.microsoft.com/office/drawing/2014/main" id="{6B228762-11CE-44F1-A2B9-D2452671AD8F}"/>
              </a:ext>
            </a:extLst>
          </p:cNvPr>
          <p:cNvSpPr txBox="1"/>
          <p:nvPr/>
        </p:nvSpPr>
        <p:spPr bwMode="auto">
          <a:xfrm>
            <a:off x="6702459"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41</a:t>
            </a:r>
          </a:p>
        </p:txBody>
      </p:sp>
      <p:sp>
        <p:nvSpPr>
          <p:cNvPr id="162" name="TextBox 161">
            <a:extLst>
              <a:ext uri="{FF2B5EF4-FFF2-40B4-BE49-F238E27FC236}">
                <a16:creationId xmlns:a16="http://schemas.microsoft.com/office/drawing/2014/main" id="{A940ED76-C245-4184-A5B6-04DA6585E50F}"/>
              </a:ext>
            </a:extLst>
          </p:cNvPr>
          <p:cNvSpPr txBox="1"/>
          <p:nvPr/>
        </p:nvSpPr>
        <p:spPr bwMode="auto">
          <a:xfrm>
            <a:off x="7060526"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48</a:t>
            </a:r>
          </a:p>
        </p:txBody>
      </p:sp>
      <p:sp>
        <p:nvSpPr>
          <p:cNvPr id="164" name="TextBox 163">
            <a:extLst>
              <a:ext uri="{FF2B5EF4-FFF2-40B4-BE49-F238E27FC236}">
                <a16:creationId xmlns:a16="http://schemas.microsoft.com/office/drawing/2014/main" id="{FB6695FD-63D3-48FA-9A44-42A222AC7CBB}"/>
              </a:ext>
            </a:extLst>
          </p:cNvPr>
          <p:cNvSpPr txBox="1"/>
          <p:nvPr/>
        </p:nvSpPr>
        <p:spPr bwMode="auto">
          <a:xfrm>
            <a:off x="7418593"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52</a:t>
            </a:r>
          </a:p>
        </p:txBody>
      </p:sp>
      <p:sp>
        <p:nvSpPr>
          <p:cNvPr id="166" name="TextBox 165">
            <a:extLst>
              <a:ext uri="{FF2B5EF4-FFF2-40B4-BE49-F238E27FC236}">
                <a16:creationId xmlns:a16="http://schemas.microsoft.com/office/drawing/2014/main" id="{B358D1D2-CF3B-4FE4-A82A-8DBA40F35ACE}"/>
              </a:ext>
            </a:extLst>
          </p:cNvPr>
          <p:cNvSpPr txBox="1"/>
          <p:nvPr/>
        </p:nvSpPr>
        <p:spPr bwMode="auto">
          <a:xfrm>
            <a:off x="7776660"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56</a:t>
            </a:r>
          </a:p>
        </p:txBody>
      </p:sp>
      <p:sp>
        <p:nvSpPr>
          <p:cNvPr id="168" name="TextBox 167">
            <a:extLst>
              <a:ext uri="{FF2B5EF4-FFF2-40B4-BE49-F238E27FC236}">
                <a16:creationId xmlns:a16="http://schemas.microsoft.com/office/drawing/2014/main" id="{CEFC9D79-2C2D-421A-900D-D185E4082D1E}"/>
              </a:ext>
            </a:extLst>
          </p:cNvPr>
          <p:cNvSpPr txBox="1"/>
          <p:nvPr/>
        </p:nvSpPr>
        <p:spPr bwMode="auto">
          <a:xfrm>
            <a:off x="8134727"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60</a:t>
            </a:r>
          </a:p>
        </p:txBody>
      </p:sp>
      <p:sp>
        <p:nvSpPr>
          <p:cNvPr id="170" name="TextBox 169">
            <a:extLst>
              <a:ext uri="{FF2B5EF4-FFF2-40B4-BE49-F238E27FC236}">
                <a16:creationId xmlns:a16="http://schemas.microsoft.com/office/drawing/2014/main" id="{7F4B76A9-6575-4357-A0D9-BA6C0A7A95C9}"/>
              </a:ext>
            </a:extLst>
          </p:cNvPr>
          <p:cNvSpPr txBox="1"/>
          <p:nvPr/>
        </p:nvSpPr>
        <p:spPr bwMode="auto">
          <a:xfrm>
            <a:off x="8492794"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64</a:t>
            </a:r>
          </a:p>
        </p:txBody>
      </p:sp>
      <p:sp>
        <p:nvSpPr>
          <p:cNvPr id="172" name="TextBox 171">
            <a:extLst>
              <a:ext uri="{FF2B5EF4-FFF2-40B4-BE49-F238E27FC236}">
                <a16:creationId xmlns:a16="http://schemas.microsoft.com/office/drawing/2014/main" id="{F6334F47-B274-4F4B-9B75-FDFB2BC3116C}"/>
              </a:ext>
            </a:extLst>
          </p:cNvPr>
          <p:cNvSpPr txBox="1"/>
          <p:nvPr/>
        </p:nvSpPr>
        <p:spPr bwMode="auto">
          <a:xfrm>
            <a:off x="8850861"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68</a:t>
            </a:r>
          </a:p>
        </p:txBody>
      </p:sp>
      <p:sp>
        <p:nvSpPr>
          <p:cNvPr id="174" name="TextBox 173">
            <a:extLst>
              <a:ext uri="{FF2B5EF4-FFF2-40B4-BE49-F238E27FC236}">
                <a16:creationId xmlns:a16="http://schemas.microsoft.com/office/drawing/2014/main" id="{DBE1C365-DFB5-40AA-B82E-3996B6A102DD}"/>
              </a:ext>
            </a:extLst>
          </p:cNvPr>
          <p:cNvSpPr txBox="1"/>
          <p:nvPr/>
        </p:nvSpPr>
        <p:spPr bwMode="auto">
          <a:xfrm>
            <a:off x="9208928"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72</a:t>
            </a:r>
          </a:p>
        </p:txBody>
      </p:sp>
      <p:sp>
        <p:nvSpPr>
          <p:cNvPr id="176" name="TextBox 175">
            <a:extLst>
              <a:ext uri="{FF2B5EF4-FFF2-40B4-BE49-F238E27FC236}">
                <a16:creationId xmlns:a16="http://schemas.microsoft.com/office/drawing/2014/main" id="{570A11D8-8503-424A-9516-20354F580C7C}"/>
              </a:ext>
            </a:extLst>
          </p:cNvPr>
          <p:cNvSpPr txBox="1"/>
          <p:nvPr/>
        </p:nvSpPr>
        <p:spPr bwMode="auto">
          <a:xfrm>
            <a:off x="9566995" y="4921624"/>
            <a:ext cx="4883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76</a:t>
            </a:r>
          </a:p>
        </p:txBody>
      </p:sp>
      <p:sp>
        <p:nvSpPr>
          <p:cNvPr id="183" name="Freeform: Shape 182">
            <a:extLst>
              <a:ext uri="{FF2B5EF4-FFF2-40B4-BE49-F238E27FC236}">
                <a16:creationId xmlns:a16="http://schemas.microsoft.com/office/drawing/2014/main" id="{439E0F60-0BEB-4F2B-9FDE-9B0644A8E3E9}"/>
              </a:ext>
            </a:extLst>
          </p:cNvPr>
          <p:cNvSpPr/>
          <p:nvPr/>
        </p:nvSpPr>
        <p:spPr bwMode="auto">
          <a:xfrm>
            <a:off x="3057525" y="1952625"/>
            <a:ext cx="6829425" cy="1933575"/>
          </a:xfrm>
          <a:custGeom>
            <a:avLst/>
            <a:gdLst>
              <a:gd name="connsiteX0" fmla="*/ 6829425 w 6829425"/>
              <a:gd name="connsiteY0" fmla="*/ 1933575 h 1933575"/>
              <a:gd name="connsiteX1" fmla="*/ 5857875 w 6829425"/>
              <a:gd name="connsiteY1" fmla="*/ 1933575 h 1933575"/>
              <a:gd name="connsiteX2" fmla="*/ 5857875 w 6829425"/>
              <a:gd name="connsiteY2" fmla="*/ 1895475 h 1933575"/>
              <a:gd name="connsiteX3" fmla="*/ 5310188 w 6829425"/>
              <a:gd name="connsiteY3" fmla="*/ 1895475 h 1933575"/>
              <a:gd name="connsiteX4" fmla="*/ 5310188 w 6829425"/>
              <a:gd name="connsiteY4" fmla="*/ 1857375 h 1933575"/>
              <a:gd name="connsiteX5" fmla="*/ 4695825 w 6829425"/>
              <a:gd name="connsiteY5" fmla="*/ 1857375 h 1933575"/>
              <a:gd name="connsiteX6" fmla="*/ 4695825 w 6829425"/>
              <a:gd name="connsiteY6" fmla="*/ 1833563 h 1933575"/>
              <a:gd name="connsiteX7" fmla="*/ 3805238 w 6829425"/>
              <a:gd name="connsiteY7" fmla="*/ 1833563 h 1933575"/>
              <a:gd name="connsiteX8" fmla="*/ 3805238 w 6829425"/>
              <a:gd name="connsiteY8" fmla="*/ 1819275 h 1933575"/>
              <a:gd name="connsiteX9" fmla="*/ 3709988 w 6829425"/>
              <a:gd name="connsiteY9" fmla="*/ 1819275 h 1933575"/>
              <a:gd name="connsiteX10" fmla="*/ 3709988 w 6829425"/>
              <a:gd name="connsiteY10" fmla="*/ 1800225 h 1933575"/>
              <a:gd name="connsiteX11" fmla="*/ 3357563 w 6829425"/>
              <a:gd name="connsiteY11" fmla="*/ 1800225 h 1933575"/>
              <a:gd name="connsiteX12" fmla="*/ 3357563 w 6829425"/>
              <a:gd name="connsiteY12" fmla="*/ 1785938 h 1933575"/>
              <a:gd name="connsiteX13" fmla="*/ 3062288 w 6829425"/>
              <a:gd name="connsiteY13" fmla="*/ 1785938 h 1933575"/>
              <a:gd name="connsiteX14" fmla="*/ 3062288 w 6829425"/>
              <a:gd name="connsiteY14" fmla="*/ 1771650 h 1933575"/>
              <a:gd name="connsiteX15" fmla="*/ 2909888 w 6829425"/>
              <a:gd name="connsiteY15" fmla="*/ 1771650 h 1933575"/>
              <a:gd name="connsiteX16" fmla="*/ 2909888 w 6829425"/>
              <a:gd name="connsiteY16" fmla="*/ 1747838 h 1933575"/>
              <a:gd name="connsiteX17" fmla="*/ 2857500 w 6829425"/>
              <a:gd name="connsiteY17" fmla="*/ 1747838 h 1933575"/>
              <a:gd name="connsiteX18" fmla="*/ 2857500 w 6829425"/>
              <a:gd name="connsiteY18" fmla="*/ 1724025 h 1933575"/>
              <a:gd name="connsiteX19" fmla="*/ 2486025 w 6829425"/>
              <a:gd name="connsiteY19" fmla="*/ 1724025 h 1933575"/>
              <a:gd name="connsiteX20" fmla="*/ 2486025 w 6829425"/>
              <a:gd name="connsiteY20" fmla="*/ 1681163 h 1933575"/>
              <a:gd name="connsiteX21" fmla="*/ 2124075 w 6829425"/>
              <a:gd name="connsiteY21" fmla="*/ 1681163 h 1933575"/>
              <a:gd name="connsiteX22" fmla="*/ 2124075 w 6829425"/>
              <a:gd name="connsiteY22" fmla="*/ 1638300 h 1933575"/>
              <a:gd name="connsiteX23" fmla="*/ 1914525 w 6829425"/>
              <a:gd name="connsiteY23" fmla="*/ 1638300 h 1933575"/>
              <a:gd name="connsiteX24" fmla="*/ 1914525 w 6829425"/>
              <a:gd name="connsiteY24" fmla="*/ 1624013 h 1933575"/>
              <a:gd name="connsiteX25" fmla="*/ 1685925 w 6829425"/>
              <a:gd name="connsiteY25" fmla="*/ 1624013 h 1933575"/>
              <a:gd name="connsiteX26" fmla="*/ 1685925 w 6829425"/>
              <a:gd name="connsiteY26" fmla="*/ 1547813 h 1933575"/>
              <a:gd name="connsiteX27" fmla="*/ 1476375 w 6829425"/>
              <a:gd name="connsiteY27" fmla="*/ 1547813 h 1933575"/>
              <a:gd name="connsiteX28" fmla="*/ 1476375 w 6829425"/>
              <a:gd name="connsiteY28" fmla="*/ 1490663 h 1933575"/>
              <a:gd name="connsiteX29" fmla="*/ 1404938 w 6829425"/>
              <a:gd name="connsiteY29" fmla="*/ 1490663 h 1933575"/>
              <a:gd name="connsiteX30" fmla="*/ 1404938 w 6829425"/>
              <a:gd name="connsiteY30" fmla="*/ 1443038 h 1933575"/>
              <a:gd name="connsiteX31" fmla="*/ 1214438 w 6829425"/>
              <a:gd name="connsiteY31" fmla="*/ 1443038 h 1933575"/>
              <a:gd name="connsiteX32" fmla="*/ 1214438 w 6829425"/>
              <a:gd name="connsiteY32" fmla="*/ 1400175 h 1933575"/>
              <a:gd name="connsiteX33" fmla="*/ 1185863 w 6829425"/>
              <a:gd name="connsiteY33" fmla="*/ 1400175 h 1933575"/>
              <a:gd name="connsiteX34" fmla="*/ 1185863 w 6829425"/>
              <a:gd name="connsiteY34" fmla="*/ 1347788 h 1933575"/>
              <a:gd name="connsiteX35" fmla="*/ 1081088 w 6829425"/>
              <a:gd name="connsiteY35" fmla="*/ 1347788 h 1933575"/>
              <a:gd name="connsiteX36" fmla="*/ 1081088 w 6829425"/>
              <a:gd name="connsiteY36" fmla="*/ 1347788 h 1933575"/>
              <a:gd name="connsiteX37" fmla="*/ 985838 w 6829425"/>
              <a:gd name="connsiteY37" fmla="*/ 1347788 h 1933575"/>
              <a:gd name="connsiteX38" fmla="*/ 985838 w 6829425"/>
              <a:gd name="connsiteY38" fmla="*/ 1281113 h 1933575"/>
              <a:gd name="connsiteX39" fmla="*/ 933450 w 6829425"/>
              <a:gd name="connsiteY39" fmla="*/ 1281113 h 1933575"/>
              <a:gd name="connsiteX40" fmla="*/ 933450 w 6829425"/>
              <a:gd name="connsiteY40" fmla="*/ 1200150 h 1933575"/>
              <a:gd name="connsiteX41" fmla="*/ 752475 w 6829425"/>
              <a:gd name="connsiteY41" fmla="*/ 1200150 h 1933575"/>
              <a:gd name="connsiteX42" fmla="*/ 752475 w 6829425"/>
              <a:gd name="connsiteY42" fmla="*/ 1143000 h 1933575"/>
              <a:gd name="connsiteX43" fmla="*/ 690563 w 6829425"/>
              <a:gd name="connsiteY43" fmla="*/ 1143000 h 1933575"/>
              <a:gd name="connsiteX44" fmla="*/ 690563 w 6829425"/>
              <a:gd name="connsiteY44" fmla="*/ 1057275 h 1933575"/>
              <a:gd name="connsiteX45" fmla="*/ 590550 w 6829425"/>
              <a:gd name="connsiteY45" fmla="*/ 1057275 h 1933575"/>
              <a:gd name="connsiteX46" fmla="*/ 590550 w 6829425"/>
              <a:gd name="connsiteY46" fmla="*/ 1057275 h 1933575"/>
              <a:gd name="connsiteX47" fmla="*/ 561975 w 6829425"/>
              <a:gd name="connsiteY47" fmla="*/ 1028700 h 1933575"/>
              <a:gd name="connsiteX48" fmla="*/ 561975 w 6829425"/>
              <a:gd name="connsiteY48" fmla="*/ 985838 h 1933575"/>
              <a:gd name="connsiteX49" fmla="*/ 466725 w 6829425"/>
              <a:gd name="connsiteY49" fmla="*/ 985838 h 1933575"/>
              <a:gd name="connsiteX50" fmla="*/ 466725 w 6829425"/>
              <a:gd name="connsiteY50" fmla="*/ 923925 h 1933575"/>
              <a:gd name="connsiteX51" fmla="*/ 466725 w 6829425"/>
              <a:gd name="connsiteY51" fmla="*/ 923925 h 1933575"/>
              <a:gd name="connsiteX52" fmla="*/ 466725 w 6829425"/>
              <a:gd name="connsiteY52" fmla="*/ 923925 h 1933575"/>
              <a:gd name="connsiteX53" fmla="*/ 442913 w 6829425"/>
              <a:gd name="connsiteY53" fmla="*/ 923925 h 1933575"/>
              <a:gd name="connsiteX54" fmla="*/ 442913 w 6829425"/>
              <a:gd name="connsiteY54" fmla="*/ 752475 h 1933575"/>
              <a:gd name="connsiteX55" fmla="*/ 400050 w 6829425"/>
              <a:gd name="connsiteY55" fmla="*/ 752475 h 1933575"/>
              <a:gd name="connsiteX56" fmla="*/ 400050 w 6829425"/>
              <a:gd name="connsiteY56" fmla="*/ 704850 h 1933575"/>
              <a:gd name="connsiteX57" fmla="*/ 309563 w 6829425"/>
              <a:gd name="connsiteY57" fmla="*/ 704850 h 1933575"/>
              <a:gd name="connsiteX58" fmla="*/ 276225 w 6829425"/>
              <a:gd name="connsiteY58" fmla="*/ 704850 h 1933575"/>
              <a:gd name="connsiteX59" fmla="*/ 276225 w 6829425"/>
              <a:gd name="connsiteY59" fmla="*/ 619125 h 1933575"/>
              <a:gd name="connsiteX60" fmla="*/ 214313 w 6829425"/>
              <a:gd name="connsiteY60" fmla="*/ 619125 h 1933575"/>
              <a:gd name="connsiteX61" fmla="*/ 214313 w 6829425"/>
              <a:gd name="connsiteY61" fmla="*/ 557213 h 1933575"/>
              <a:gd name="connsiteX62" fmla="*/ 214313 w 6829425"/>
              <a:gd name="connsiteY62" fmla="*/ 557213 h 1933575"/>
              <a:gd name="connsiteX63" fmla="*/ 214313 w 6829425"/>
              <a:gd name="connsiteY63" fmla="*/ 323850 h 1933575"/>
              <a:gd name="connsiteX64" fmla="*/ 152400 w 6829425"/>
              <a:gd name="connsiteY64" fmla="*/ 323850 h 1933575"/>
              <a:gd name="connsiteX65" fmla="*/ 152400 w 6829425"/>
              <a:gd name="connsiteY65" fmla="*/ 271463 h 1933575"/>
              <a:gd name="connsiteX66" fmla="*/ 114300 w 6829425"/>
              <a:gd name="connsiteY66" fmla="*/ 271463 h 1933575"/>
              <a:gd name="connsiteX67" fmla="*/ 114300 w 6829425"/>
              <a:gd name="connsiteY67" fmla="*/ 128588 h 1933575"/>
              <a:gd name="connsiteX68" fmla="*/ 66675 w 6829425"/>
              <a:gd name="connsiteY68" fmla="*/ 138113 h 1933575"/>
              <a:gd name="connsiteX69" fmla="*/ 42863 w 6829425"/>
              <a:gd name="connsiteY69" fmla="*/ 138113 h 1933575"/>
              <a:gd name="connsiteX70" fmla="*/ 42863 w 6829425"/>
              <a:gd name="connsiteY70" fmla="*/ 61913 h 1933575"/>
              <a:gd name="connsiteX71" fmla="*/ 0 w 6829425"/>
              <a:gd name="connsiteY71" fmla="*/ 61913 h 1933575"/>
              <a:gd name="connsiteX72" fmla="*/ 0 w 6829425"/>
              <a:gd name="connsiteY72" fmla="*/ 0 h 1933575"/>
              <a:gd name="connsiteX73" fmla="*/ 0 w 6829425"/>
              <a:gd name="connsiteY73" fmla="*/ 0 h 1933575"/>
              <a:gd name="connsiteX0" fmla="*/ 6829425 w 6829425"/>
              <a:gd name="connsiteY0" fmla="*/ 1933575 h 1933575"/>
              <a:gd name="connsiteX1" fmla="*/ 5857875 w 6829425"/>
              <a:gd name="connsiteY1" fmla="*/ 1933575 h 1933575"/>
              <a:gd name="connsiteX2" fmla="*/ 5857875 w 6829425"/>
              <a:gd name="connsiteY2" fmla="*/ 1895475 h 1933575"/>
              <a:gd name="connsiteX3" fmla="*/ 5310188 w 6829425"/>
              <a:gd name="connsiteY3" fmla="*/ 1895475 h 1933575"/>
              <a:gd name="connsiteX4" fmla="*/ 5310188 w 6829425"/>
              <a:gd name="connsiteY4" fmla="*/ 1857375 h 1933575"/>
              <a:gd name="connsiteX5" fmla="*/ 4695825 w 6829425"/>
              <a:gd name="connsiteY5" fmla="*/ 1857375 h 1933575"/>
              <a:gd name="connsiteX6" fmla="*/ 4695825 w 6829425"/>
              <a:gd name="connsiteY6" fmla="*/ 1833563 h 1933575"/>
              <a:gd name="connsiteX7" fmla="*/ 3805238 w 6829425"/>
              <a:gd name="connsiteY7" fmla="*/ 1833563 h 1933575"/>
              <a:gd name="connsiteX8" fmla="*/ 3805238 w 6829425"/>
              <a:gd name="connsiteY8" fmla="*/ 1819275 h 1933575"/>
              <a:gd name="connsiteX9" fmla="*/ 3709988 w 6829425"/>
              <a:gd name="connsiteY9" fmla="*/ 1819275 h 1933575"/>
              <a:gd name="connsiteX10" fmla="*/ 3709988 w 6829425"/>
              <a:gd name="connsiteY10" fmla="*/ 1800225 h 1933575"/>
              <a:gd name="connsiteX11" fmla="*/ 3357563 w 6829425"/>
              <a:gd name="connsiteY11" fmla="*/ 1800225 h 1933575"/>
              <a:gd name="connsiteX12" fmla="*/ 3357563 w 6829425"/>
              <a:gd name="connsiteY12" fmla="*/ 1785938 h 1933575"/>
              <a:gd name="connsiteX13" fmla="*/ 3062288 w 6829425"/>
              <a:gd name="connsiteY13" fmla="*/ 1785938 h 1933575"/>
              <a:gd name="connsiteX14" fmla="*/ 3062288 w 6829425"/>
              <a:gd name="connsiteY14" fmla="*/ 1771650 h 1933575"/>
              <a:gd name="connsiteX15" fmla="*/ 2909888 w 6829425"/>
              <a:gd name="connsiteY15" fmla="*/ 1771650 h 1933575"/>
              <a:gd name="connsiteX16" fmla="*/ 2909888 w 6829425"/>
              <a:gd name="connsiteY16" fmla="*/ 1747838 h 1933575"/>
              <a:gd name="connsiteX17" fmla="*/ 2857500 w 6829425"/>
              <a:gd name="connsiteY17" fmla="*/ 1747838 h 1933575"/>
              <a:gd name="connsiteX18" fmla="*/ 2857500 w 6829425"/>
              <a:gd name="connsiteY18" fmla="*/ 1724025 h 1933575"/>
              <a:gd name="connsiteX19" fmla="*/ 2486025 w 6829425"/>
              <a:gd name="connsiteY19" fmla="*/ 1724025 h 1933575"/>
              <a:gd name="connsiteX20" fmla="*/ 2486025 w 6829425"/>
              <a:gd name="connsiteY20" fmla="*/ 1681163 h 1933575"/>
              <a:gd name="connsiteX21" fmla="*/ 2124075 w 6829425"/>
              <a:gd name="connsiteY21" fmla="*/ 1681163 h 1933575"/>
              <a:gd name="connsiteX22" fmla="*/ 2124075 w 6829425"/>
              <a:gd name="connsiteY22" fmla="*/ 1638300 h 1933575"/>
              <a:gd name="connsiteX23" fmla="*/ 1914525 w 6829425"/>
              <a:gd name="connsiteY23" fmla="*/ 1638300 h 1933575"/>
              <a:gd name="connsiteX24" fmla="*/ 1914525 w 6829425"/>
              <a:gd name="connsiteY24" fmla="*/ 1624013 h 1933575"/>
              <a:gd name="connsiteX25" fmla="*/ 1685925 w 6829425"/>
              <a:gd name="connsiteY25" fmla="*/ 1624013 h 1933575"/>
              <a:gd name="connsiteX26" fmla="*/ 1685925 w 6829425"/>
              <a:gd name="connsiteY26" fmla="*/ 1547813 h 1933575"/>
              <a:gd name="connsiteX27" fmla="*/ 1476375 w 6829425"/>
              <a:gd name="connsiteY27" fmla="*/ 1547813 h 1933575"/>
              <a:gd name="connsiteX28" fmla="*/ 1476375 w 6829425"/>
              <a:gd name="connsiteY28" fmla="*/ 1490663 h 1933575"/>
              <a:gd name="connsiteX29" fmla="*/ 1404938 w 6829425"/>
              <a:gd name="connsiteY29" fmla="*/ 1490663 h 1933575"/>
              <a:gd name="connsiteX30" fmla="*/ 1404938 w 6829425"/>
              <a:gd name="connsiteY30" fmla="*/ 1443038 h 1933575"/>
              <a:gd name="connsiteX31" fmla="*/ 1214438 w 6829425"/>
              <a:gd name="connsiteY31" fmla="*/ 1443038 h 1933575"/>
              <a:gd name="connsiteX32" fmla="*/ 1214438 w 6829425"/>
              <a:gd name="connsiteY32" fmla="*/ 1400175 h 1933575"/>
              <a:gd name="connsiteX33" fmla="*/ 1185863 w 6829425"/>
              <a:gd name="connsiteY33" fmla="*/ 1400175 h 1933575"/>
              <a:gd name="connsiteX34" fmla="*/ 1185863 w 6829425"/>
              <a:gd name="connsiteY34" fmla="*/ 1347788 h 1933575"/>
              <a:gd name="connsiteX35" fmla="*/ 1081088 w 6829425"/>
              <a:gd name="connsiteY35" fmla="*/ 1347788 h 1933575"/>
              <a:gd name="connsiteX36" fmla="*/ 1081088 w 6829425"/>
              <a:gd name="connsiteY36" fmla="*/ 1347788 h 1933575"/>
              <a:gd name="connsiteX37" fmla="*/ 985838 w 6829425"/>
              <a:gd name="connsiteY37" fmla="*/ 1347788 h 1933575"/>
              <a:gd name="connsiteX38" fmla="*/ 985838 w 6829425"/>
              <a:gd name="connsiteY38" fmla="*/ 1281113 h 1933575"/>
              <a:gd name="connsiteX39" fmla="*/ 933450 w 6829425"/>
              <a:gd name="connsiteY39" fmla="*/ 1281113 h 1933575"/>
              <a:gd name="connsiteX40" fmla="*/ 933450 w 6829425"/>
              <a:gd name="connsiteY40" fmla="*/ 1200150 h 1933575"/>
              <a:gd name="connsiteX41" fmla="*/ 752475 w 6829425"/>
              <a:gd name="connsiteY41" fmla="*/ 1200150 h 1933575"/>
              <a:gd name="connsiteX42" fmla="*/ 752475 w 6829425"/>
              <a:gd name="connsiteY42" fmla="*/ 1143000 h 1933575"/>
              <a:gd name="connsiteX43" fmla="*/ 690563 w 6829425"/>
              <a:gd name="connsiteY43" fmla="*/ 1143000 h 1933575"/>
              <a:gd name="connsiteX44" fmla="*/ 690563 w 6829425"/>
              <a:gd name="connsiteY44" fmla="*/ 1057275 h 1933575"/>
              <a:gd name="connsiteX45" fmla="*/ 590550 w 6829425"/>
              <a:gd name="connsiteY45" fmla="*/ 1057275 h 1933575"/>
              <a:gd name="connsiteX46" fmla="*/ 590550 w 6829425"/>
              <a:gd name="connsiteY46" fmla="*/ 1057275 h 1933575"/>
              <a:gd name="connsiteX47" fmla="*/ 561975 w 6829425"/>
              <a:gd name="connsiteY47" fmla="*/ 1028700 h 1933575"/>
              <a:gd name="connsiteX48" fmla="*/ 561975 w 6829425"/>
              <a:gd name="connsiteY48" fmla="*/ 985838 h 1933575"/>
              <a:gd name="connsiteX49" fmla="*/ 466725 w 6829425"/>
              <a:gd name="connsiteY49" fmla="*/ 985838 h 1933575"/>
              <a:gd name="connsiteX50" fmla="*/ 466725 w 6829425"/>
              <a:gd name="connsiteY50" fmla="*/ 923925 h 1933575"/>
              <a:gd name="connsiteX51" fmla="*/ 466725 w 6829425"/>
              <a:gd name="connsiteY51" fmla="*/ 923925 h 1933575"/>
              <a:gd name="connsiteX52" fmla="*/ 466725 w 6829425"/>
              <a:gd name="connsiteY52" fmla="*/ 923925 h 1933575"/>
              <a:gd name="connsiteX53" fmla="*/ 442913 w 6829425"/>
              <a:gd name="connsiteY53" fmla="*/ 923925 h 1933575"/>
              <a:gd name="connsiteX54" fmla="*/ 442913 w 6829425"/>
              <a:gd name="connsiteY54" fmla="*/ 752475 h 1933575"/>
              <a:gd name="connsiteX55" fmla="*/ 400050 w 6829425"/>
              <a:gd name="connsiteY55" fmla="*/ 752475 h 1933575"/>
              <a:gd name="connsiteX56" fmla="*/ 400050 w 6829425"/>
              <a:gd name="connsiteY56" fmla="*/ 704850 h 1933575"/>
              <a:gd name="connsiteX57" fmla="*/ 309563 w 6829425"/>
              <a:gd name="connsiteY57" fmla="*/ 704850 h 1933575"/>
              <a:gd name="connsiteX58" fmla="*/ 276225 w 6829425"/>
              <a:gd name="connsiteY58" fmla="*/ 704850 h 1933575"/>
              <a:gd name="connsiteX59" fmla="*/ 276225 w 6829425"/>
              <a:gd name="connsiteY59" fmla="*/ 619125 h 1933575"/>
              <a:gd name="connsiteX60" fmla="*/ 214313 w 6829425"/>
              <a:gd name="connsiteY60" fmla="*/ 619125 h 1933575"/>
              <a:gd name="connsiteX61" fmla="*/ 214313 w 6829425"/>
              <a:gd name="connsiteY61" fmla="*/ 557213 h 1933575"/>
              <a:gd name="connsiteX62" fmla="*/ 214313 w 6829425"/>
              <a:gd name="connsiteY62" fmla="*/ 557213 h 1933575"/>
              <a:gd name="connsiteX63" fmla="*/ 214313 w 6829425"/>
              <a:gd name="connsiteY63" fmla="*/ 323850 h 1933575"/>
              <a:gd name="connsiteX64" fmla="*/ 152400 w 6829425"/>
              <a:gd name="connsiteY64" fmla="*/ 323850 h 1933575"/>
              <a:gd name="connsiteX65" fmla="*/ 152400 w 6829425"/>
              <a:gd name="connsiteY65" fmla="*/ 271463 h 1933575"/>
              <a:gd name="connsiteX66" fmla="*/ 114300 w 6829425"/>
              <a:gd name="connsiteY66" fmla="*/ 271463 h 1933575"/>
              <a:gd name="connsiteX67" fmla="*/ 114300 w 6829425"/>
              <a:gd name="connsiteY67" fmla="*/ 128588 h 1933575"/>
              <a:gd name="connsiteX68" fmla="*/ 66675 w 6829425"/>
              <a:gd name="connsiteY68" fmla="*/ 138113 h 1933575"/>
              <a:gd name="connsiteX69" fmla="*/ 61913 w 6829425"/>
              <a:gd name="connsiteY69" fmla="*/ 100013 h 1933575"/>
              <a:gd name="connsiteX70" fmla="*/ 42863 w 6829425"/>
              <a:gd name="connsiteY70" fmla="*/ 61913 h 1933575"/>
              <a:gd name="connsiteX71" fmla="*/ 0 w 6829425"/>
              <a:gd name="connsiteY71" fmla="*/ 61913 h 1933575"/>
              <a:gd name="connsiteX72" fmla="*/ 0 w 6829425"/>
              <a:gd name="connsiteY72" fmla="*/ 0 h 1933575"/>
              <a:gd name="connsiteX73" fmla="*/ 0 w 6829425"/>
              <a:gd name="connsiteY73" fmla="*/ 0 h 1933575"/>
              <a:gd name="connsiteX0" fmla="*/ 6829425 w 6829425"/>
              <a:gd name="connsiteY0" fmla="*/ 1933575 h 1933575"/>
              <a:gd name="connsiteX1" fmla="*/ 5857875 w 6829425"/>
              <a:gd name="connsiteY1" fmla="*/ 1933575 h 1933575"/>
              <a:gd name="connsiteX2" fmla="*/ 5857875 w 6829425"/>
              <a:gd name="connsiteY2" fmla="*/ 1895475 h 1933575"/>
              <a:gd name="connsiteX3" fmla="*/ 5310188 w 6829425"/>
              <a:gd name="connsiteY3" fmla="*/ 1895475 h 1933575"/>
              <a:gd name="connsiteX4" fmla="*/ 5310188 w 6829425"/>
              <a:gd name="connsiteY4" fmla="*/ 1857375 h 1933575"/>
              <a:gd name="connsiteX5" fmla="*/ 4695825 w 6829425"/>
              <a:gd name="connsiteY5" fmla="*/ 1857375 h 1933575"/>
              <a:gd name="connsiteX6" fmla="*/ 4695825 w 6829425"/>
              <a:gd name="connsiteY6" fmla="*/ 1833563 h 1933575"/>
              <a:gd name="connsiteX7" fmla="*/ 3805238 w 6829425"/>
              <a:gd name="connsiteY7" fmla="*/ 1833563 h 1933575"/>
              <a:gd name="connsiteX8" fmla="*/ 3805238 w 6829425"/>
              <a:gd name="connsiteY8" fmla="*/ 1819275 h 1933575"/>
              <a:gd name="connsiteX9" fmla="*/ 3709988 w 6829425"/>
              <a:gd name="connsiteY9" fmla="*/ 1819275 h 1933575"/>
              <a:gd name="connsiteX10" fmla="*/ 3709988 w 6829425"/>
              <a:gd name="connsiteY10" fmla="*/ 1800225 h 1933575"/>
              <a:gd name="connsiteX11" fmla="*/ 3357563 w 6829425"/>
              <a:gd name="connsiteY11" fmla="*/ 1800225 h 1933575"/>
              <a:gd name="connsiteX12" fmla="*/ 3357563 w 6829425"/>
              <a:gd name="connsiteY12" fmla="*/ 1785938 h 1933575"/>
              <a:gd name="connsiteX13" fmla="*/ 3062288 w 6829425"/>
              <a:gd name="connsiteY13" fmla="*/ 1785938 h 1933575"/>
              <a:gd name="connsiteX14" fmla="*/ 3062288 w 6829425"/>
              <a:gd name="connsiteY14" fmla="*/ 1771650 h 1933575"/>
              <a:gd name="connsiteX15" fmla="*/ 2909888 w 6829425"/>
              <a:gd name="connsiteY15" fmla="*/ 1771650 h 1933575"/>
              <a:gd name="connsiteX16" fmla="*/ 2909888 w 6829425"/>
              <a:gd name="connsiteY16" fmla="*/ 1747838 h 1933575"/>
              <a:gd name="connsiteX17" fmla="*/ 2857500 w 6829425"/>
              <a:gd name="connsiteY17" fmla="*/ 1747838 h 1933575"/>
              <a:gd name="connsiteX18" fmla="*/ 2857500 w 6829425"/>
              <a:gd name="connsiteY18" fmla="*/ 1724025 h 1933575"/>
              <a:gd name="connsiteX19" fmla="*/ 2486025 w 6829425"/>
              <a:gd name="connsiteY19" fmla="*/ 1724025 h 1933575"/>
              <a:gd name="connsiteX20" fmla="*/ 2486025 w 6829425"/>
              <a:gd name="connsiteY20" fmla="*/ 1681163 h 1933575"/>
              <a:gd name="connsiteX21" fmla="*/ 2124075 w 6829425"/>
              <a:gd name="connsiteY21" fmla="*/ 1681163 h 1933575"/>
              <a:gd name="connsiteX22" fmla="*/ 2124075 w 6829425"/>
              <a:gd name="connsiteY22" fmla="*/ 1638300 h 1933575"/>
              <a:gd name="connsiteX23" fmla="*/ 1914525 w 6829425"/>
              <a:gd name="connsiteY23" fmla="*/ 1638300 h 1933575"/>
              <a:gd name="connsiteX24" fmla="*/ 1914525 w 6829425"/>
              <a:gd name="connsiteY24" fmla="*/ 1624013 h 1933575"/>
              <a:gd name="connsiteX25" fmla="*/ 1685925 w 6829425"/>
              <a:gd name="connsiteY25" fmla="*/ 1624013 h 1933575"/>
              <a:gd name="connsiteX26" fmla="*/ 1685925 w 6829425"/>
              <a:gd name="connsiteY26" fmla="*/ 1547813 h 1933575"/>
              <a:gd name="connsiteX27" fmla="*/ 1476375 w 6829425"/>
              <a:gd name="connsiteY27" fmla="*/ 1547813 h 1933575"/>
              <a:gd name="connsiteX28" fmla="*/ 1476375 w 6829425"/>
              <a:gd name="connsiteY28" fmla="*/ 1490663 h 1933575"/>
              <a:gd name="connsiteX29" fmla="*/ 1404938 w 6829425"/>
              <a:gd name="connsiteY29" fmla="*/ 1490663 h 1933575"/>
              <a:gd name="connsiteX30" fmla="*/ 1404938 w 6829425"/>
              <a:gd name="connsiteY30" fmla="*/ 1443038 h 1933575"/>
              <a:gd name="connsiteX31" fmla="*/ 1214438 w 6829425"/>
              <a:gd name="connsiteY31" fmla="*/ 1443038 h 1933575"/>
              <a:gd name="connsiteX32" fmla="*/ 1214438 w 6829425"/>
              <a:gd name="connsiteY32" fmla="*/ 1400175 h 1933575"/>
              <a:gd name="connsiteX33" fmla="*/ 1185863 w 6829425"/>
              <a:gd name="connsiteY33" fmla="*/ 1400175 h 1933575"/>
              <a:gd name="connsiteX34" fmla="*/ 1185863 w 6829425"/>
              <a:gd name="connsiteY34" fmla="*/ 1347788 h 1933575"/>
              <a:gd name="connsiteX35" fmla="*/ 1081088 w 6829425"/>
              <a:gd name="connsiteY35" fmla="*/ 1347788 h 1933575"/>
              <a:gd name="connsiteX36" fmla="*/ 1081088 w 6829425"/>
              <a:gd name="connsiteY36" fmla="*/ 1347788 h 1933575"/>
              <a:gd name="connsiteX37" fmla="*/ 985838 w 6829425"/>
              <a:gd name="connsiteY37" fmla="*/ 1347788 h 1933575"/>
              <a:gd name="connsiteX38" fmla="*/ 985838 w 6829425"/>
              <a:gd name="connsiteY38" fmla="*/ 1281113 h 1933575"/>
              <a:gd name="connsiteX39" fmla="*/ 933450 w 6829425"/>
              <a:gd name="connsiteY39" fmla="*/ 1281113 h 1933575"/>
              <a:gd name="connsiteX40" fmla="*/ 933450 w 6829425"/>
              <a:gd name="connsiteY40" fmla="*/ 1200150 h 1933575"/>
              <a:gd name="connsiteX41" fmla="*/ 752475 w 6829425"/>
              <a:gd name="connsiteY41" fmla="*/ 1200150 h 1933575"/>
              <a:gd name="connsiteX42" fmla="*/ 752475 w 6829425"/>
              <a:gd name="connsiteY42" fmla="*/ 1143000 h 1933575"/>
              <a:gd name="connsiteX43" fmla="*/ 690563 w 6829425"/>
              <a:gd name="connsiteY43" fmla="*/ 1143000 h 1933575"/>
              <a:gd name="connsiteX44" fmla="*/ 690563 w 6829425"/>
              <a:gd name="connsiteY44" fmla="*/ 1057275 h 1933575"/>
              <a:gd name="connsiteX45" fmla="*/ 590550 w 6829425"/>
              <a:gd name="connsiteY45" fmla="*/ 1057275 h 1933575"/>
              <a:gd name="connsiteX46" fmla="*/ 590550 w 6829425"/>
              <a:gd name="connsiteY46" fmla="*/ 1057275 h 1933575"/>
              <a:gd name="connsiteX47" fmla="*/ 561975 w 6829425"/>
              <a:gd name="connsiteY47" fmla="*/ 1028700 h 1933575"/>
              <a:gd name="connsiteX48" fmla="*/ 561975 w 6829425"/>
              <a:gd name="connsiteY48" fmla="*/ 985838 h 1933575"/>
              <a:gd name="connsiteX49" fmla="*/ 466725 w 6829425"/>
              <a:gd name="connsiteY49" fmla="*/ 985838 h 1933575"/>
              <a:gd name="connsiteX50" fmla="*/ 466725 w 6829425"/>
              <a:gd name="connsiteY50" fmla="*/ 923925 h 1933575"/>
              <a:gd name="connsiteX51" fmla="*/ 466725 w 6829425"/>
              <a:gd name="connsiteY51" fmla="*/ 923925 h 1933575"/>
              <a:gd name="connsiteX52" fmla="*/ 466725 w 6829425"/>
              <a:gd name="connsiteY52" fmla="*/ 923925 h 1933575"/>
              <a:gd name="connsiteX53" fmla="*/ 442913 w 6829425"/>
              <a:gd name="connsiteY53" fmla="*/ 923925 h 1933575"/>
              <a:gd name="connsiteX54" fmla="*/ 442913 w 6829425"/>
              <a:gd name="connsiteY54" fmla="*/ 752475 h 1933575"/>
              <a:gd name="connsiteX55" fmla="*/ 400050 w 6829425"/>
              <a:gd name="connsiteY55" fmla="*/ 752475 h 1933575"/>
              <a:gd name="connsiteX56" fmla="*/ 400050 w 6829425"/>
              <a:gd name="connsiteY56" fmla="*/ 704850 h 1933575"/>
              <a:gd name="connsiteX57" fmla="*/ 309563 w 6829425"/>
              <a:gd name="connsiteY57" fmla="*/ 704850 h 1933575"/>
              <a:gd name="connsiteX58" fmla="*/ 276225 w 6829425"/>
              <a:gd name="connsiteY58" fmla="*/ 704850 h 1933575"/>
              <a:gd name="connsiteX59" fmla="*/ 276225 w 6829425"/>
              <a:gd name="connsiteY59" fmla="*/ 619125 h 1933575"/>
              <a:gd name="connsiteX60" fmla="*/ 214313 w 6829425"/>
              <a:gd name="connsiteY60" fmla="*/ 619125 h 1933575"/>
              <a:gd name="connsiteX61" fmla="*/ 214313 w 6829425"/>
              <a:gd name="connsiteY61" fmla="*/ 557213 h 1933575"/>
              <a:gd name="connsiteX62" fmla="*/ 214313 w 6829425"/>
              <a:gd name="connsiteY62" fmla="*/ 557213 h 1933575"/>
              <a:gd name="connsiteX63" fmla="*/ 214313 w 6829425"/>
              <a:gd name="connsiteY63" fmla="*/ 323850 h 1933575"/>
              <a:gd name="connsiteX64" fmla="*/ 152400 w 6829425"/>
              <a:gd name="connsiteY64" fmla="*/ 323850 h 1933575"/>
              <a:gd name="connsiteX65" fmla="*/ 152400 w 6829425"/>
              <a:gd name="connsiteY65" fmla="*/ 271463 h 1933575"/>
              <a:gd name="connsiteX66" fmla="*/ 114300 w 6829425"/>
              <a:gd name="connsiteY66" fmla="*/ 271463 h 1933575"/>
              <a:gd name="connsiteX67" fmla="*/ 114300 w 6829425"/>
              <a:gd name="connsiteY67" fmla="*/ 128588 h 1933575"/>
              <a:gd name="connsiteX68" fmla="*/ 76200 w 6829425"/>
              <a:gd name="connsiteY68" fmla="*/ 114300 h 1933575"/>
              <a:gd name="connsiteX69" fmla="*/ 61913 w 6829425"/>
              <a:gd name="connsiteY69" fmla="*/ 100013 h 1933575"/>
              <a:gd name="connsiteX70" fmla="*/ 42863 w 6829425"/>
              <a:gd name="connsiteY70" fmla="*/ 61913 h 1933575"/>
              <a:gd name="connsiteX71" fmla="*/ 0 w 6829425"/>
              <a:gd name="connsiteY71" fmla="*/ 61913 h 1933575"/>
              <a:gd name="connsiteX72" fmla="*/ 0 w 6829425"/>
              <a:gd name="connsiteY72" fmla="*/ 0 h 1933575"/>
              <a:gd name="connsiteX73" fmla="*/ 0 w 6829425"/>
              <a:gd name="connsiteY73" fmla="*/ 0 h 1933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6829425" h="1933575">
                <a:moveTo>
                  <a:pt x="6829425" y="1933575"/>
                </a:moveTo>
                <a:lnTo>
                  <a:pt x="5857875" y="1933575"/>
                </a:lnTo>
                <a:lnTo>
                  <a:pt x="5857875" y="1895475"/>
                </a:lnTo>
                <a:lnTo>
                  <a:pt x="5310188" y="1895475"/>
                </a:lnTo>
                <a:lnTo>
                  <a:pt x="5310188" y="1857375"/>
                </a:lnTo>
                <a:lnTo>
                  <a:pt x="4695825" y="1857375"/>
                </a:lnTo>
                <a:lnTo>
                  <a:pt x="4695825" y="1833563"/>
                </a:lnTo>
                <a:lnTo>
                  <a:pt x="3805238" y="1833563"/>
                </a:lnTo>
                <a:lnTo>
                  <a:pt x="3805238" y="1819275"/>
                </a:lnTo>
                <a:lnTo>
                  <a:pt x="3709988" y="1819275"/>
                </a:lnTo>
                <a:lnTo>
                  <a:pt x="3709988" y="1800225"/>
                </a:lnTo>
                <a:lnTo>
                  <a:pt x="3357563" y="1800225"/>
                </a:lnTo>
                <a:lnTo>
                  <a:pt x="3357563" y="1785938"/>
                </a:lnTo>
                <a:lnTo>
                  <a:pt x="3062288" y="1785938"/>
                </a:lnTo>
                <a:lnTo>
                  <a:pt x="3062288" y="1771650"/>
                </a:lnTo>
                <a:lnTo>
                  <a:pt x="2909888" y="1771650"/>
                </a:lnTo>
                <a:lnTo>
                  <a:pt x="2909888" y="1747838"/>
                </a:lnTo>
                <a:lnTo>
                  <a:pt x="2857500" y="1747838"/>
                </a:lnTo>
                <a:lnTo>
                  <a:pt x="2857500" y="1724025"/>
                </a:lnTo>
                <a:lnTo>
                  <a:pt x="2486025" y="1724025"/>
                </a:lnTo>
                <a:lnTo>
                  <a:pt x="2486025" y="1681163"/>
                </a:lnTo>
                <a:lnTo>
                  <a:pt x="2124075" y="1681163"/>
                </a:lnTo>
                <a:lnTo>
                  <a:pt x="2124075" y="1638300"/>
                </a:lnTo>
                <a:lnTo>
                  <a:pt x="1914525" y="1638300"/>
                </a:lnTo>
                <a:lnTo>
                  <a:pt x="1914525" y="1624013"/>
                </a:lnTo>
                <a:lnTo>
                  <a:pt x="1685925" y="1624013"/>
                </a:lnTo>
                <a:lnTo>
                  <a:pt x="1685925" y="1547813"/>
                </a:lnTo>
                <a:lnTo>
                  <a:pt x="1476375" y="1547813"/>
                </a:lnTo>
                <a:lnTo>
                  <a:pt x="1476375" y="1490663"/>
                </a:lnTo>
                <a:lnTo>
                  <a:pt x="1404938" y="1490663"/>
                </a:lnTo>
                <a:lnTo>
                  <a:pt x="1404938" y="1443038"/>
                </a:lnTo>
                <a:lnTo>
                  <a:pt x="1214438" y="1443038"/>
                </a:lnTo>
                <a:lnTo>
                  <a:pt x="1214438" y="1400175"/>
                </a:lnTo>
                <a:lnTo>
                  <a:pt x="1185863" y="1400175"/>
                </a:lnTo>
                <a:lnTo>
                  <a:pt x="1185863" y="1347788"/>
                </a:lnTo>
                <a:lnTo>
                  <a:pt x="1081088" y="1347788"/>
                </a:lnTo>
                <a:lnTo>
                  <a:pt x="1081088" y="1347788"/>
                </a:lnTo>
                <a:lnTo>
                  <a:pt x="985838" y="1347788"/>
                </a:lnTo>
                <a:lnTo>
                  <a:pt x="985838" y="1281113"/>
                </a:lnTo>
                <a:lnTo>
                  <a:pt x="933450" y="1281113"/>
                </a:lnTo>
                <a:lnTo>
                  <a:pt x="933450" y="1200150"/>
                </a:lnTo>
                <a:lnTo>
                  <a:pt x="752475" y="1200150"/>
                </a:lnTo>
                <a:lnTo>
                  <a:pt x="752475" y="1143000"/>
                </a:lnTo>
                <a:lnTo>
                  <a:pt x="690563" y="1143000"/>
                </a:lnTo>
                <a:lnTo>
                  <a:pt x="690563" y="1057275"/>
                </a:lnTo>
                <a:lnTo>
                  <a:pt x="590550" y="1057275"/>
                </a:lnTo>
                <a:lnTo>
                  <a:pt x="590550" y="1057275"/>
                </a:lnTo>
                <a:lnTo>
                  <a:pt x="561975" y="1028700"/>
                </a:lnTo>
                <a:lnTo>
                  <a:pt x="561975" y="985838"/>
                </a:lnTo>
                <a:lnTo>
                  <a:pt x="466725" y="985838"/>
                </a:lnTo>
                <a:lnTo>
                  <a:pt x="466725" y="923925"/>
                </a:lnTo>
                <a:lnTo>
                  <a:pt x="466725" y="923925"/>
                </a:lnTo>
                <a:lnTo>
                  <a:pt x="466725" y="923925"/>
                </a:lnTo>
                <a:lnTo>
                  <a:pt x="442913" y="923925"/>
                </a:lnTo>
                <a:lnTo>
                  <a:pt x="442913" y="752475"/>
                </a:lnTo>
                <a:lnTo>
                  <a:pt x="400050" y="752475"/>
                </a:lnTo>
                <a:lnTo>
                  <a:pt x="400050" y="704850"/>
                </a:lnTo>
                <a:lnTo>
                  <a:pt x="309563" y="704850"/>
                </a:lnTo>
                <a:lnTo>
                  <a:pt x="276225" y="704850"/>
                </a:lnTo>
                <a:lnTo>
                  <a:pt x="276225" y="619125"/>
                </a:lnTo>
                <a:lnTo>
                  <a:pt x="214313" y="619125"/>
                </a:lnTo>
                <a:lnTo>
                  <a:pt x="214313" y="557213"/>
                </a:lnTo>
                <a:lnTo>
                  <a:pt x="214313" y="557213"/>
                </a:lnTo>
                <a:lnTo>
                  <a:pt x="214313" y="323850"/>
                </a:lnTo>
                <a:lnTo>
                  <a:pt x="152400" y="323850"/>
                </a:lnTo>
                <a:lnTo>
                  <a:pt x="152400" y="271463"/>
                </a:lnTo>
                <a:lnTo>
                  <a:pt x="114300" y="271463"/>
                </a:lnTo>
                <a:lnTo>
                  <a:pt x="114300" y="128588"/>
                </a:lnTo>
                <a:lnTo>
                  <a:pt x="76200" y="114300"/>
                </a:lnTo>
                <a:lnTo>
                  <a:pt x="61913" y="100013"/>
                </a:lnTo>
                <a:lnTo>
                  <a:pt x="42863" y="61913"/>
                </a:lnTo>
                <a:lnTo>
                  <a:pt x="0" y="61913"/>
                </a:lnTo>
                <a:lnTo>
                  <a:pt x="0" y="0"/>
                </a:lnTo>
                <a:lnTo>
                  <a:pt x="0" y="0"/>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nvGrpSpPr>
          <p:cNvPr id="179" name="Group 178">
            <a:extLst>
              <a:ext uri="{FF2B5EF4-FFF2-40B4-BE49-F238E27FC236}">
                <a16:creationId xmlns:a16="http://schemas.microsoft.com/office/drawing/2014/main" id="{5701847E-42B1-4B86-B842-FA48E630ACE0}"/>
              </a:ext>
            </a:extLst>
          </p:cNvPr>
          <p:cNvGrpSpPr/>
          <p:nvPr/>
        </p:nvGrpSpPr>
        <p:grpSpPr>
          <a:xfrm>
            <a:off x="3019425" y="1966913"/>
            <a:ext cx="7091363" cy="1457325"/>
            <a:chOff x="3019425" y="1966913"/>
            <a:chExt cx="7091363" cy="1457325"/>
          </a:xfrm>
        </p:grpSpPr>
        <p:sp>
          <p:nvSpPr>
            <p:cNvPr id="177" name="Freeform: Shape 176">
              <a:extLst>
                <a:ext uri="{FF2B5EF4-FFF2-40B4-BE49-F238E27FC236}">
                  <a16:creationId xmlns:a16="http://schemas.microsoft.com/office/drawing/2014/main" id="{CCFC68CB-4768-47DA-A7DF-B17C9B5D7D47}"/>
                </a:ext>
              </a:extLst>
            </p:cNvPr>
            <p:cNvSpPr/>
            <p:nvPr/>
          </p:nvSpPr>
          <p:spPr bwMode="auto">
            <a:xfrm>
              <a:off x="4095750" y="2328863"/>
              <a:ext cx="6015038" cy="1095375"/>
            </a:xfrm>
            <a:custGeom>
              <a:avLst/>
              <a:gdLst>
                <a:gd name="connsiteX0" fmla="*/ 5995988 w 5995988"/>
                <a:gd name="connsiteY0" fmla="*/ 1095375 h 1095375"/>
                <a:gd name="connsiteX1" fmla="*/ 4972050 w 5995988"/>
                <a:gd name="connsiteY1" fmla="*/ 1095375 h 1095375"/>
                <a:gd name="connsiteX2" fmla="*/ 4972050 w 5995988"/>
                <a:gd name="connsiteY2" fmla="*/ 1057275 h 1095375"/>
                <a:gd name="connsiteX3" fmla="*/ 4510088 w 5995988"/>
                <a:gd name="connsiteY3" fmla="*/ 1057275 h 1095375"/>
                <a:gd name="connsiteX4" fmla="*/ 4495800 w 5995988"/>
                <a:gd name="connsiteY4" fmla="*/ 1042987 h 1095375"/>
                <a:gd name="connsiteX5" fmla="*/ 4195763 w 5995988"/>
                <a:gd name="connsiteY5" fmla="*/ 1042987 h 1095375"/>
                <a:gd name="connsiteX6" fmla="*/ 4195763 w 5995988"/>
                <a:gd name="connsiteY6" fmla="*/ 1004887 h 1095375"/>
                <a:gd name="connsiteX7" fmla="*/ 3800475 w 5995988"/>
                <a:gd name="connsiteY7" fmla="*/ 1004887 h 1095375"/>
                <a:gd name="connsiteX8" fmla="*/ 3800475 w 5995988"/>
                <a:gd name="connsiteY8" fmla="*/ 976312 h 1095375"/>
                <a:gd name="connsiteX9" fmla="*/ 3376613 w 5995988"/>
                <a:gd name="connsiteY9" fmla="*/ 976312 h 1095375"/>
                <a:gd name="connsiteX10" fmla="*/ 3167063 w 5995988"/>
                <a:gd name="connsiteY10" fmla="*/ 976312 h 1095375"/>
                <a:gd name="connsiteX11" fmla="*/ 3167063 w 5995988"/>
                <a:gd name="connsiteY11" fmla="*/ 952500 h 1095375"/>
                <a:gd name="connsiteX12" fmla="*/ 3038475 w 5995988"/>
                <a:gd name="connsiteY12" fmla="*/ 952500 h 1095375"/>
                <a:gd name="connsiteX13" fmla="*/ 3038475 w 5995988"/>
                <a:gd name="connsiteY13" fmla="*/ 923925 h 1095375"/>
                <a:gd name="connsiteX14" fmla="*/ 2847975 w 5995988"/>
                <a:gd name="connsiteY14" fmla="*/ 923925 h 1095375"/>
                <a:gd name="connsiteX15" fmla="*/ 2795588 w 5995988"/>
                <a:gd name="connsiteY15" fmla="*/ 923925 h 1095375"/>
                <a:gd name="connsiteX16" fmla="*/ 2795588 w 5995988"/>
                <a:gd name="connsiteY16" fmla="*/ 890587 h 1095375"/>
                <a:gd name="connsiteX17" fmla="*/ 2519363 w 5995988"/>
                <a:gd name="connsiteY17" fmla="*/ 890587 h 1095375"/>
                <a:gd name="connsiteX18" fmla="*/ 2519363 w 5995988"/>
                <a:gd name="connsiteY18" fmla="*/ 866775 h 1095375"/>
                <a:gd name="connsiteX19" fmla="*/ 2381250 w 5995988"/>
                <a:gd name="connsiteY19" fmla="*/ 866775 h 1095375"/>
                <a:gd name="connsiteX20" fmla="*/ 2381250 w 5995988"/>
                <a:gd name="connsiteY20" fmla="*/ 842962 h 1095375"/>
                <a:gd name="connsiteX21" fmla="*/ 2262188 w 5995988"/>
                <a:gd name="connsiteY21" fmla="*/ 842962 h 1095375"/>
                <a:gd name="connsiteX22" fmla="*/ 2262188 w 5995988"/>
                <a:gd name="connsiteY22" fmla="*/ 828675 h 1095375"/>
                <a:gd name="connsiteX23" fmla="*/ 2033588 w 5995988"/>
                <a:gd name="connsiteY23" fmla="*/ 828675 h 1095375"/>
                <a:gd name="connsiteX24" fmla="*/ 2033588 w 5995988"/>
                <a:gd name="connsiteY24" fmla="*/ 804862 h 1095375"/>
                <a:gd name="connsiteX25" fmla="*/ 1852613 w 5995988"/>
                <a:gd name="connsiteY25" fmla="*/ 804862 h 1095375"/>
                <a:gd name="connsiteX26" fmla="*/ 1852613 w 5995988"/>
                <a:gd name="connsiteY26" fmla="*/ 804862 h 1095375"/>
                <a:gd name="connsiteX27" fmla="*/ 1862138 w 5995988"/>
                <a:gd name="connsiteY27" fmla="*/ 795337 h 1095375"/>
                <a:gd name="connsiteX28" fmla="*/ 1657350 w 5995988"/>
                <a:gd name="connsiteY28" fmla="*/ 795337 h 1095375"/>
                <a:gd name="connsiteX29" fmla="*/ 1657350 w 5995988"/>
                <a:gd name="connsiteY29" fmla="*/ 747712 h 1095375"/>
                <a:gd name="connsiteX30" fmla="*/ 1476375 w 5995988"/>
                <a:gd name="connsiteY30" fmla="*/ 747712 h 1095375"/>
                <a:gd name="connsiteX31" fmla="*/ 1476375 w 5995988"/>
                <a:gd name="connsiteY31" fmla="*/ 700087 h 1095375"/>
                <a:gd name="connsiteX32" fmla="*/ 1333500 w 5995988"/>
                <a:gd name="connsiteY32" fmla="*/ 700087 h 1095375"/>
                <a:gd name="connsiteX33" fmla="*/ 1333500 w 5995988"/>
                <a:gd name="connsiteY33" fmla="*/ 671512 h 1095375"/>
                <a:gd name="connsiteX34" fmla="*/ 1295400 w 5995988"/>
                <a:gd name="connsiteY34" fmla="*/ 671512 h 1095375"/>
                <a:gd name="connsiteX35" fmla="*/ 1295400 w 5995988"/>
                <a:gd name="connsiteY35" fmla="*/ 671512 h 1095375"/>
                <a:gd name="connsiteX36" fmla="*/ 1190625 w 5995988"/>
                <a:gd name="connsiteY36" fmla="*/ 671512 h 1095375"/>
                <a:gd name="connsiteX37" fmla="*/ 1190625 w 5995988"/>
                <a:gd name="connsiteY37" fmla="*/ 614362 h 1095375"/>
                <a:gd name="connsiteX38" fmla="*/ 952500 w 5995988"/>
                <a:gd name="connsiteY38" fmla="*/ 614362 h 1095375"/>
                <a:gd name="connsiteX39" fmla="*/ 952500 w 5995988"/>
                <a:gd name="connsiteY39" fmla="*/ 576262 h 1095375"/>
                <a:gd name="connsiteX40" fmla="*/ 895350 w 5995988"/>
                <a:gd name="connsiteY40" fmla="*/ 576262 h 1095375"/>
                <a:gd name="connsiteX41" fmla="*/ 895350 w 5995988"/>
                <a:gd name="connsiteY41" fmla="*/ 528637 h 1095375"/>
                <a:gd name="connsiteX42" fmla="*/ 847725 w 5995988"/>
                <a:gd name="connsiteY42" fmla="*/ 528637 h 1095375"/>
                <a:gd name="connsiteX43" fmla="*/ 847725 w 5995988"/>
                <a:gd name="connsiteY43" fmla="*/ 495300 h 1095375"/>
                <a:gd name="connsiteX44" fmla="*/ 638175 w 5995988"/>
                <a:gd name="connsiteY44" fmla="*/ 495300 h 1095375"/>
                <a:gd name="connsiteX45" fmla="*/ 638175 w 5995988"/>
                <a:gd name="connsiteY45" fmla="*/ 433387 h 1095375"/>
                <a:gd name="connsiteX46" fmla="*/ 638175 w 5995988"/>
                <a:gd name="connsiteY46" fmla="*/ 433387 h 1095375"/>
                <a:gd name="connsiteX47" fmla="*/ 609600 w 5995988"/>
                <a:gd name="connsiteY47" fmla="*/ 433387 h 1095375"/>
                <a:gd name="connsiteX48" fmla="*/ 609600 w 5995988"/>
                <a:gd name="connsiteY48" fmla="*/ 381000 h 1095375"/>
                <a:gd name="connsiteX49" fmla="*/ 495300 w 5995988"/>
                <a:gd name="connsiteY49" fmla="*/ 381000 h 1095375"/>
                <a:gd name="connsiteX50" fmla="*/ 495300 w 5995988"/>
                <a:gd name="connsiteY50" fmla="*/ 352425 h 1095375"/>
                <a:gd name="connsiteX51" fmla="*/ 428625 w 5995988"/>
                <a:gd name="connsiteY51" fmla="*/ 352425 h 1095375"/>
                <a:gd name="connsiteX52" fmla="*/ 428625 w 5995988"/>
                <a:gd name="connsiteY52" fmla="*/ 323850 h 1095375"/>
                <a:gd name="connsiteX53" fmla="*/ 390525 w 5995988"/>
                <a:gd name="connsiteY53" fmla="*/ 323850 h 1095375"/>
                <a:gd name="connsiteX54" fmla="*/ 390525 w 5995988"/>
                <a:gd name="connsiteY54" fmla="*/ 252412 h 1095375"/>
                <a:gd name="connsiteX55" fmla="*/ 390525 w 5995988"/>
                <a:gd name="connsiteY55" fmla="*/ 252412 h 1095375"/>
                <a:gd name="connsiteX56" fmla="*/ 361950 w 5995988"/>
                <a:gd name="connsiteY56" fmla="*/ 223837 h 1095375"/>
                <a:gd name="connsiteX57" fmla="*/ 333375 w 5995988"/>
                <a:gd name="connsiteY57" fmla="*/ 195262 h 1095375"/>
                <a:gd name="connsiteX58" fmla="*/ 304800 w 5995988"/>
                <a:gd name="connsiteY58" fmla="*/ 166687 h 1095375"/>
                <a:gd name="connsiteX59" fmla="*/ 190500 w 5995988"/>
                <a:gd name="connsiteY59" fmla="*/ 166687 h 1095375"/>
                <a:gd name="connsiteX60" fmla="*/ 190500 w 5995988"/>
                <a:gd name="connsiteY60" fmla="*/ 123825 h 1095375"/>
                <a:gd name="connsiteX61" fmla="*/ 133350 w 5995988"/>
                <a:gd name="connsiteY61" fmla="*/ 123825 h 1095375"/>
                <a:gd name="connsiteX62" fmla="*/ 133350 w 5995988"/>
                <a:gd name="connsiteY62" fmla="*/ 38100 h 1095375"/>
                <a:gd name="connsiteX63" fmla="*/ 76200 w 5995988"/>
                <a:gd name="connsiteY63" fmla="*/ 38100 h 1095375"/>
                <a:gd name="connsiteX64" fmla="*/ 76200 w 5995988"/>
                <a:gd name="connsiteY64" fmla="*/ 0 h 1095375"/>
                <a:gd name="connsiteX65" fmla="*/ 0 w 5995988"/>
                <a:gd name="connsiteY65" fmla="*/ 0 h 1095375"/>
                <a:gd name="connsiteX0" fmla="*/ 6015038 w 6015038"/>
                <a:gd name="connsiteY0" fmla="*/ 1095375 h 1095375"/>
                <a:gd name="connsiteX1" fmla="*/ 4991100 w 6015038"/>
                <a:gd name="connsiteY1" fmla="*/ 1095375 h 1095375"/>
                <a:gd name="connsiteX2" fmla="*/ 4991100 w 6015038"/>
                <a:gd name="connsiteY2" fmla="*/ 1057275 h 1095375"/>
                <a:gd name="connsiteX3" fmla="*/ 4529138 w 6015038"/>
                <a:gd name="connsiteY3" fmla="*/ 1057275 h 1095375"/>
                <a:gd name="connsiteX4" fmla="*/ 4514850 w 6015038"/>
                <a:gd name="connsiteY4" fmla="*/ 1042987 h 1095375"/>
                <a:gd name="connsiteX5" fmla="*/ 4214813 w 6015038"/>
                <a:gd name="connsiteY5" fmla="*/ 1042987 h 1095375"/>
                <a:gd name="connsiteX6" fmla="*/ 4214813 w 6015038"/>
                <a:gd name="connsiteY6" fmla="*/ 1004887 h 1095375"/>
                <a:gd name="connsiteX7" fmla="*/ 3819525 w 6015038"/>
                <a:gd name="connsiteY7" fmla="*/ 1004887 h 1095375"/>
                <a:gd name="connsiteX8" fmla="*/ 3819525 w 6015038"/>
                <a:gd name="connsiteY8" fmla="*/ 976312 h 1095375"/>
                <a:gd name="connsiteX9" fmla="*/ 3395663 w 6015038"/>
                <a:gd name="connsiteY9" fmla="*/ 976312 h 1095375"/>
                <a:gd name="connsiteX10" fmla="*/ 3186113 w 6015038"/>
                <a:gd name="connsiteY10" fmla="*/ 976312 h 1095375"/>
                <a:gd name="connsiteX11" fmla="*/ 3186113 w 6015038"/>
                <a:gd name="connsiteY11" fmla="*/ 952500 h 1095375"/>
                <a:gd name="connsiteX12" fmla="*/ 3057525 w 6015038"/>
                <a:gd name="connsiteY12" fmla="*/ 952500 h 1095375"/>
                <a:gd name="connsiteX13" fmla="*/ 3057525 w 6015038"/>
                <a:gd name="connsiteY13" fmla="*/ 923925 h 1095375"/>
                <a:gd name="connsiteX14" fmla="*/ 2867025 w 6015038"/>
                <a:gd name="connsiteY14" fmla="*/ 923925 h 1095375"/>
                <a:gd name="connsiteX15" fmla="*/ 2814638 w 6015038"/>
                <a:gd name="connsiteY15" fmla="*/ 923925 h 1095375"/>
                <a:gd name="connsiteX16" fmla="*/ 2814638 w 6015038"/>
                <a:gd name="connsiteY16" fmla="*/ 890587 h 1095375"/>
                <a:gd name="connsiteX17" fmla="*/ 2538413 w 6015038"/>
                <a:gd name="connsiteY17" fmla="*/ 890587 h 1095375"/>
                <a:gd name="connsiteX18" fmla="*/ 2538413 w 6015038"/>
                <a:gd name="connsiteY18" fmla="*/ 866775 h 1095375"/>
                <a:gd name="connsiteX19" fmla="*/ 2400300 w 6015038"/>
                <a:gd name="connsiteY19" fmla="*/ 866775 h 1095375"/>
                <a:gd name="connsiteX20" fmla="*/ 2400300 w 6015038"/>
                <a:gd name="connsiteY20" fmla="*/ 842962 h 1095375"/>
                <a:gd name="connsiteX21" fmla="*/ 2281238 w 6015038"/>
                <a:gd name="connsiteY21" fmla="*/ 842962 h 1095375"/>
                <a:gd name="connsiteX22" fmla="*/ 2281238 w 6015038"/>
                <a:gd name="connsiteY22" fmla="*/ 828675 h 1095375"/>
                <a:gd name="connsiteX23" fmla="*/ 2052638 w 6015038"/>
                <a:gd name="connsiteY23" fmla="*/ 828675 h 1095375"/>
                <a:gd name="connsiteX24" fmla="*/ 2052638 w 6015038"/>
                <a:gd name="connsiteY24" fmla="*/ 804862 h 1095375"/>
                <a:gd name="connsiteX25" fmla="*/ 1871663 w 6015038"/>
                <a:gd name="connsiteY25" fmla="*/ 804862 h 1095375"/>
                <a:gd name="connsiteX26" fmla="*/ 1871663 w 6015038"/>
                <a:gd name="connsiteY26" fmla="*/ 804862 h 1095375"/>
                <a:gd name="connsiteX27" fmla="*/ 1881188 w 6015038"/>
                <a:gd name="connsiteY27" fmla="*/ 795337 h 1095375"/>
                <a:gd name="connsiteX28" fmla="*/ 1676400 w 6015038"/>
                <a:gd name="connsiteY28" fmla="*/ 795337 h 1095375"/>
                <a:gd name="connsiteX29" fmla="*/ 1676400 w 6015038"/>
                <a:gd name="connsiteY29" fmla="*/ 747712 h 1095375"/>
                <a:gd name="connsiteX30" fmla="*/ 1495425 w 6015038"/>
                <a:gd name="connsiteY30" fmla="*/ 747712 h 1095375"/>
                <a:gd name="connsiteX31" fmla="*/ 1495425 w 6015038"/>
                <a:gd name="connsiteY31" fmla="*/ 700087 h 1095375"/>
                <a:gd name="connsiteX32" fmla="*/ 1352550 w 6015038"/>
                <a:gd name="connsiteY32" fmla="*/ 700087 h 1095375"/>
                <a:gd name="connsiteX33" fmla="*/ 1352550 w 6015038"/>
                <a:gd name="connsiteY33" fmla="*/ 671512 h 1095375"/>
                <a:gd name="connsiteX34" fmla="*/ 1314450 w 6015038"/>
                <a:gd name="connsiteY34" fmla="*/ 671512 h 1095375"/>
                <a:gd name="connsiteX35" fmla="*/ 1314450 w 6015038"/>
                <a:gd name="connsiteY35" fmla="*/ 671512 h 1095375"/>
                <a:gd name="connsiteX36" fmla="*/ 1209675 w 6015038"/>
                <a:gd name="connsiteY36" fmla="*/ 671512 h 1095375"/>
                <a:gd name="connsiteX37" fmla="*/ 1209675 w 6015038"/>
                <a:gd name="connsiteY37" fmla="*/ 614362 h 1095375"/>
                <a:gd name="connsiteX38" fmla="*/ 971550 w 6015038"/>
                <a:gd name="connsiteY38" fmla="*/ 614362 h 1095375"/>
                <a:gd name="connsiteX39" fmla="*/ 971550 w 6015038"/>
                <a:gd name="connsiteY39" fmla="*/ 576262 h 1095375"/>
                <a:gd name="connsiteX40" fmla="*/ 914400 w 6015038"/>
                <a:gd name="connsiteY40" fmla="*/ 576262 h 1095375"/>
                <a:gd name="connsiteX41" fmla="*/ 914400 w 6015038"/>
                <a:gd name="connsiteY41" fmla="*/ 528637 h 1095375"/>
                <a:gd name="connsiteX42" fmla="*/ 866775 w 6015038"/>
                <a:gd name="connsiteY42" fmla="*/ 528637 h 1095375"/>
                <a:gd name="connsiteX43" fmla="*/ 866775 w 6015038"/>
                <a:gd name="connsiteY43" fmla="*/ 495300 h 1095375"/>
                <a:gd name="connsiteX44" fmla="*/ 657225 w 6015038"/>
                <a:gd name="connsiteY44" fmla="*/ 495300 h 1095375"/>
                <a:gd name="connsiteX45" fmla="*/ 657225 w 6015038"/>
                <a:gd name="connsiteY45" fmla="*/ 433387 h 1095375"/>
                <a:gd name="connsiteX46" fmla="*/ 657225 w 6015038"/>
                <a:gd name="connsiteY46" fmla="*/ 433387 h 1095375"/>
                <a:gd name="connsiteX47" fmla="*/ 628650 w 6015038"/>
                <a:gd name="connsiteY47" fmla="*/ 433387 h 1095375"/>
                <a:gd name="connsiteX48" fmla="*/ 628650 w 6015038"/>
                <a:gd name="connsiteY48" fmla="*/ 381000 h 1095375"/>
                <a:gd name="connsiteX49" fmla="*/ 514350 w 6015038"/>
                <a:gd name="connsiteY49" fmla="*/ 381000 h 1095375"/>
                <a:gd name="connsiteX50" fmla="*/ 514350 w 6015038"/>
                <a:gd name="connsiteY50" fmla="*/ 352425 h 1095375"/>
                <a:gd name="connsiteX51" fmla="*/ 447675 w 6015038"/>
                <a:gd name="connsiteY51" fmla="*/ 352425 h 1095375"/>
                <a:gd name="connsiteX52" fmla="*/ 447675 w 6015038"/>
                <a:gd name="connsiteY52" fmla="*/ 323850 h 1095375"/>
                <a:gd name="connsiteX53" fmla="*/ 409575 w 6015038"/>
                <a:gd name="connsiteY53" fmla="*/ 323850 h 1095375"/>
                <a:gd name="connsiteX54" fmla="*/ 409575 w 6015038"/>
                <a:gd name="connsiteY54" fmla="*/ 252412 h 1095375"/>
                <a:gd name="connsiteX55" fmla="*/ 409575 w 6015038"/>
                <a:gd name="connsiteY55" fmla="*/ 252412 h 1095375"/>
                <a:gd name="connsiteX56" fmla="*/ 381000 w 6015038"/>
                <a:gd name="connsiteY56" fmla="*/ 223837 h 1095375"/>
                <a:gd name="connsiteX57" fmla="*/ 352425 w 6015038"/>
                <a:gd name="connsiteY57" fmla="*/ 195262 h 1095375"/>
                <a:gd name="connsiteX58" fmla="*/ 323850 w 6015038"/>
                <a:gd name="connsiteY58" fmla="*/ 166687 h 1095375"/>
                <a:gd name="connsiteX59" fmla="*/ 209550 w 6015038"/>
                <a:gd name="connsiteY59" fmla="*/ 166687 h 1095375"/>
                <a:gd name="connsiteX60" fmla="*/ 209550 w 6015038"/>
                <a:gd name="connsiteY60" fmla="*/ 123825 h 1095375"/>
                <a:gd name="connsiteX61" fmla="*/ 152400 w 6015038"/>
                <a:gd name="connsiteY61" fmla="*/ 123825 h 1095375"/>
                <a:gd name="connsiteX62" fmla="*/ 152400 w 6015038"/>
                <a:gd name="connsiteY62" fmla="*/ 38100 h 1095375"/>
                <a:gd name="connsiteX63" fmla="*/ 95250 w 6015038"/>
                <a:gd name="connsiteY63" fmla="*/ 38100 h 1095375"/>
                <a:gd name="connsiteX64" fmla="*/ 95250 w 6015038"/>
                <a:gd name="connsiteY64" fmla="*/ 0 h 1095375"/>
                <a:gd name="connsiteX65" fmla="*/ 0 w 6015038"/>
                <a:gd name="connsiteY65" fmla="*/ 0 h 1095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6015038" h="1095375">
                  <a:moveTo>
                    <a:pt x="6015038" y="1095375"/>
                  </a:moveTo>
                  <a:lnTo>
                    <a:pt x="4991100" y="1095375"/>
                  </a:lnTo>
                  <a:lnTo>
                    <a:pt x="4991100" y="1057275"/>
                  </a:lnTo>
                  <a:lnTo>
                    <a:pt x="4529138" y="1057275"/>
                  </a:lnTo>
                  <a:lnTo>
                    <a:pt x="4514850" y="1042987"/>
                  </a:lnTo>
                  <a:lnTo>
                    <a:pt x="4214813" y="1042987"/>
                  </a:lnTo>
                  <a:lnTo>
                    <a:pt x="4214813" y="1004887"/>
                  </a:lnTo>
                  <a:lnTo>
                    <a:pt x="3819525" y="1004887"/>
                  </a:lnTo>
                  <a:lnTo>
                    <a:pt x="3819525" y="976312"/>
                  </a:lnTo>
                  <a:lnTo>
                    <a:pt x="3395663" y="976312"/>
                  </a:lnTo>
                  <a:lnTo>
                    <a:pt x="3186113" y="976312"/>
                  </a:lnTo>
                  <a:lnTo>
                    <a:pt x="3186113" y="952500"/>
                  </a:lnTo>
                  <a:lnTo>
                    <a:pt x="3057525" y="952500"/>
                  </a:lnTo>
                  <a:lnTo>
                    <a:pt x="3057525" y="923925"/>
                  </a:lnTo>
                  <a:lnTo>
                    <a:pt x="2867025" y="923925"/>
                  </a:lnTo>
                  <a:lnTo>
                    <a:pt x="2814638" y="923925"/>
                  </a:lnTo>
                  <a:lnTo>
                    <a:pt x="2814638" y="890587"/>
                  </a:lnTo>
                  <a:lnTo>
                    <a:pt x="2538413" y="890587"/>
                  </a:lnTo>
                  <a:lnTo>
                    <a:pt x="2538413" y="866775"/>
                  </a:lnTo>
                  <a:lnTo>
                    <a:pt x="2400300" y="866775"/>
                  </a:lnTo>
                  <a:lnTo>
                    <a:pt x="2400300" y="842962"/>
                  </a:lnTo>
                  <a:lnTo>
                    <a:pt x="2281238" y="842962"/>
                  </a:lnTo>
                  <a:lnTo>
                    <a:pt x="2281238" y="828675"/>
                  </a:lnTo>
                  <a:lnTo>
                    <a:pt x="2052638" y="828675"/>
                  </a:lnTo>
                  <a:lnTo>
                    <a:pt x="2052638" y="804862"/>
                  </a:lnTo>
                  <a:lnTo>
                    <a:pt x="1871663" y="804862"/>
                  </a:lnTo>
                  <a:lnTo>
                    <a:pt x="1871663" y="804862"/>
                  </a:lnTo>
                  <a:lnTo>
                    <a:pt x="1881188" y="795337"/>
                  </a:lnTo>
                  <a:lnTo>
                    <a:pt x="1676400" y="795337"/>
                  </a:lnTo>
                  <a:lnTo>
                    <a:pt x="1676400" y="747712"/>
                  </a:lnTo>
                  <a:lnTo>
                    <a:pt x="1495425" y="747712"/>
                  </a:lnTo>
                  <a:lnTo>
                    <a:pt x="1495425" y="700087"/>
                  </a:lnTo>
                  <a:lnTo>
                    <a:pt x="1352550" y="700087"/>
                  </a:lnTo>
                  <a:lnTo>
                    <a:pt x="1352550" y="671512"/>
                  </a:lnTo>
                  <a:lnTo>
                    <a:pt x="1314450" y="671512"/>
                  </a:lnTo>
                  <a:lnTo>
                    <a:pt x="1314450" y="671512"/>
                  </a:lnTo>
                  <a:lnTo>
                    <a:pt x="1209675" y="671512"/>
                  </a:lnTo>
                  <a:lnTo>
                    <a:pt x="1209675" y="614362"/>
                  </a:lnTo>
                  <a:lnTo>
                    <a:pt x="971550" y="614362"/>
                  </a:lnTo>
                  <a:lnTo>
                    <a:pt x="971550" y="576262"/>
                  </a:lnTo>
                  <a:lnTo>
                    <a:pt x="914400" y="576262"/>
                  </a:lnTo>
                  <a:lnTo>
                    <a:pt x="914400" y="528637"/>
                  </a:lnTo>
                  <a:lnTo>
                    <a:pt x="866775" y="528637"/>
                  </a:lnTo>
                  <a:lnTo>
                    <a:pt x="866775" y="495300"/>
                  </a:lnTo>
                  <a:lnTo>
                    <a:pt x="657225" y="495300"/>
                  </a:lnTo>
                  <a:lnTo>
                    <a:pt x="657225" y="433387"/>
                  </a:lnTo>
                  <a:lnTo>
                    <a:pt x="657225" y="433387"/>
                  </a:lnTo>
                  <a:lnTo>
                    <a:pt x="628650" y="433387"/>
                  </a:lnTo>
                  <a:lnTo>
                    <a:pt x="628650" y="381000"/>
                  </a:lnTo>
                  <a:lnTo>
                    <a:pt x="514350" y="381000"/>
                  </a:lnTo>
                  <a:lnTo>
                    <a:pt x="514350" y="352425"/>
                  </a:lnTo>
                  <a:lnTo>
                    <a:pt x="447675" y="352425"/>
                  </a:lnTo>
                  <a:lnTo>
                    <a:pt x="447675" y="323850"/>
                  </a:lnTo>
                  <a:lnTo>
                    <a:pt x="409575" y="323850"/>
                  </a:lnTo>
                  <a:lnTo>
                    <a:pt x="409575" y="252412"/>
                  </a:lnTo>
                  <a:lnTo>
                    <a:pt x="409575" y="252412"/>
                  </a:lnTo>
                  <a:lnTo>
                    <a:pt x="381000" y="223837"/>
                  </a:lnTo>
                  <a:lnTo>
                    <a:pt x="352425" y="195262"/>
                  </a:lnTo>
                  <a:lnTo>
                    <a:pt x="323850" y="166687"/>
                  </a:lnTo>
                  <a:lnTo>
                    <a:pt x="209550" y="166687"/>
                  </a:lnTo>
                  <a:lnTo>
                    <a:pt x="209550" y="123825"/>
                  </a:lnTo>
                  <a:lnTo>
                    <a:pt x="152400" y="123825"/>
                  </a:lnTo>
                  <a:lnTo>
                    <a:pt x="152400" y="38100"/>
                  </a:lnTo>
                  <a:lnTo>
                    <a:pt x="95250" y="38100"/>
                  </a:lnTo>
                  <a:lnTo>
                    <a:pt x="95250" y="0"/>
                  </a:lnTo>
                  <a:lnTo>
                    <a:pt x="0" y="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78" name="Freeform: Shape 177">
              <a:extLst>
                <a:ext uri="{FF2B5EF4-FFF2-40B4-BE49-F238E27FC236}">
                  <a16:creationId xmlns:a16="http://schemas.microsoft.com/office/drawing/2014/main" id="{3E2CFBFC-01E9-41F0-A1DA-F142B61FF456}"/>
                </a:ext>
              </a:extLst>
            </p:cNvPr>
            <p:cNvSpPr/>
            <p:nvPr/>
          </p:nvSpPr>
          <p:spPr bwMode="auto">
            <a:xfrm>
              <a:off x="3019425" y="1966913"/>
              <a:ext cx="1090613" cy="357187"/>
            </a:xfrm>
            <a:custGeom>
              <a:avLst/>
              <a:gdLst>
                <a:gd name="connsiteX0" fmla="*/ 0 w 1090613"/>
                <a:gd name="connsiteY0" fmla="*/ 0 h 357187"/>
                <a:gd name="connsiteX1" fmla="*/ 233363 w 1090613"/>
                <a:gd name="connsiteY1" fmla="*/ 0 h 357187"/>
                <a:gd name="connsiteX2" fmla="*/ 233363 w 1090613"/>
                <a:gd name="connsiteY2" fmla="*/ 38100 h 357187"/>
                <a:gd name="connsiteX3" fmla="*/ 376238 w 1090613"/>
                <a:gd name="connsiteY3" fmla="*/ 38100 h 357187"/>
                <a:gd name="connsiteX4" fmla="*/ 376238 w 1090613"/>
                <a:gd name="connsiteY4" fmla="*/ 66675 h 357187"/>
                <a:gd name="connsiteX5" fmla="*/ 466725 w 1090613"/>
                <a:gd name="connsiteY5" fmla="*/ 66675 h 357187"/>
                <a:gd name="connsiteX6" fmla="*/ 466725 w 1090613"/>
                <a:gd name="connsiteY6" fmla="*/ 123825 h 357187"/>
                <a:gd name="connsiteX7" fmla="*/ 685800 w 1090613"/>
                <a:gd name="connsiteY7" fmla="*/ 123825 h 357187"/>
                <a:gd name="connsiteX8" fmla="*/ 685800 w 1090613"/>
                <a:gd name="connsiteY8" fmla="*/ 185737 h 357187"/>
                <a:gd name="connsiteX9" fmla="*/ 800100 w 1090613"/>
                <a:gd name="connsiteY9" fmla="*/ 185737 h 357187"/>
                <a:gd name="connsiteX10" fmla="*/ 800100 w 1090613"/>
                <a:gd name="connsiteY10" fmla="*/ 223837 h 357187"/>
                <a:gd name="connsiteX11" fmla="*/ 957263 w 1090613"/>
                <a:gd name="connsiteY11" fmla="*/ 223837 h 357187"/>
                <a:gd name="connsiteX12" fmla="*/ 957263 w 1090613"/>
                <a:gd name="connsiteY12" fmla="*/ 290512 h 357187"/>
                <a:gd name="connsiteX13" fmla="*/ 1000125 w 1090613"/>
                <a:gd name="connsiteY13" fmla="*/ 290512 h 357187"/>
                <a:gd name="connsiteX14" fmla="*/ 1000125 w 1090613"/>
                <a:gd name="connsiteY14" fmla="*/ 338137 h 357187"/>
                <a:gd name="connsiteX15" fmla="*/ 1081088 w 1090613"/>
                <a:gd name="connsiteY15" fmla="*/ 338137 h 357187"/>
                <a:gd name="connsiteX16" fmla="*/ 1081088 w 1090613"/>
                <a:gd name="connsiteY16" fmla="*/ 357187 h 357187"/>
                <a:gd name="connsiteX17" fmla="*/ 1090613 w 1090613"/>
                <a:gd name="connsiteY17" fmla="*/ 357187 h 357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90613" h="357187">
                  <a:moveTo>
                    <a:pt x="0" y="0"/>
                  </a:moveTo>
                  <a:lnTo>
                    <a:pt x="233363" y="0"/>
                  </a:lnTo>
                  <a:lnTo>
                    <a:pt x="233363" y="38100"/>
                  </a:lnTo>
                  <a:lnTo>
                    <a:pt x="376238" y="38100"/>
                  </a:lnTo>
                  <a:lnTo>
                    <a:pt x="376238" y="66675"/>
                  </a:lnTo>
                  <a:lnTo>
                    <a:pt x="466725" y="66675"/>
                  </a:lnTo>
                  <a:lnTo>
                    <a:pt x="466725" y="123825"/>
                  </a:lnTo>
                  <a:lnTo>
                    <a:pt x="685800" y="123825"/>
                  </a:lnTo>
                  <a:lnTo>
                    <a:pt x="685800" y="185737"/>
                  </a:lnTo>
                  <a:lnTo>
                    <a:pt x="800100" y="185737"/>
                  </a:lnTo>
                  <a:lnTo>
                    <a:pt x="800100" y="223837"/>
                  </a:lnTo>
                  <a:lnTo>
                    <a:pt x="957263" y="223837"/>
                  </a:lnTo>
                  <a:lnTo>
                    <a:pt x="957263" y="290512"/>
                  </a:lnTo>
                  <a:lnTo>
                    <a:pt x="1000125" y="290512"/>
                  </a:lnTo>
                  <a:lnTo>
                    <a:pt x="1000125" y="338137"/>
                  </a:lnTo>
                  <a:lnTo>
                    <a:pt x="1081088" y="338137"/>
                  </a:lnTo>
                  <a:lnTo>
                    <a:pt x="1081088" y="357187"/>
                  </a:lnTo>
                  <a:lnTo>
                    <a:pt x="1090613" y="357187"/>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pSp>
    </p:spTree>
    <p:extLst>
      <p:ext uri="{BB962C8B-B14F-4D97-AF65-F5344CB8AC3E}">
        <p14:creationId xmlns:p14="http://schemas.microsoft.com/office/powerpoint/2010/main" val="2726183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C17AF-67B1-AC21-BB1C-6235019AC2CA}"/>
              </a:ext>
            </a:extLst>
          </p:cNvPr>
          <p:cNvSpPr>
            <a:spLocks noGrp="1"/>
          </p:cNvSpPr>
          <p:nvPr>
            <p:ph type="title"/>
          </p:nvPr>
        </p:nvSpPr>
        <p:spPr>
          <a:noFill/>
        </p:spPr>
        <p:txBody>
          <a:bodyPr/>
          <a:lstStyle/>
          <a:p>
            <a:r>
              <a:rPr lang="en-US" dirty="0"/>
              <a:t>Interactive Decision Tool Patient Case 1</a:t>
            </a:r>
          </a:p>
        </p:txBody>
      </p:sp>
      <p:sp>
        <p:nvSpPr>
          <p:cNvPr id="7" name="Content Placeholder 6">
            <a:extLst>
              <a:ext uri="{FF2B5EF4-FFF2-40B4-BE49-F238E27FC236}">
                <a16:creationId xmlns:a16="http://schemas.microsoft.com/office/drawing/2014/main" id="{B2D3E743-3AE4-EE6B-64B0-38BFD71B5252}"/>
              </a:ext>
            </a:extLst>
          </p:cNvPr>
          <p:cNvSpPr>
            <a:spLocks noGrp="1"/>
          </p:cNvSpPr>
          <p:nvPr>
            <p:ph idx="1"/>
          </p:nvPr>
        </p:nvSpPr>
        <p:spPr/>
        <p:txBody>
          <a:bodyPr/>
          <a:lstStyle/>
          <a:p>
            <a:r>
              <a:rPr lang="en-US" sz="2000" b="0" dirty="0">
                <a:solidFill>
                  <a:schemeClr val="bg1"/>
                </a:solidFill>
                <a:latin typeface="+mn-lt"/>
              </a:rPr>
              <a:t>A patient with stage IIIA wild-type </a:t>
            </a:r>
            <a:r>
              <a:rPr lang="en-US" sz="2000" b="0" i="1" dirty="0">
                <a:solidFill>
                  <a:schemeClr val="bg1"/>
                </a:solidFill>
                <a:latin typeface="+mn-lt"/>
              </a:rPr>
              <a:t>BRAF</a:t>
            </a:r>
            <a:r>
              <a:rPr lang="en-US" sz="2000" b="0" dirty="0">
                <a:solidFill>
                  <a:schemeClr val="bg1"/>
                </a:solidFill>
                <a:latin typeface="+mn-lt"/>
              </a:rPr>
              <a:t> melanoma after resection, with 1 positive lymph node ≥1mm</a:t>
            </a:r>
            <a:endParaRPr lang="en-US" sz="2000" dirty="0"/>
          </a:p>
        </p:txBody>
      </p:sp>
      <p:graphicFrame>
        <p:nvGraphicFramePr>
          <p:cNvPr id="8" name="Table 4">
            <a:extLst>
              <a:ext uri="{FF2B5EF4-FFF2-40B4-BE49-F238E27FC236}">
                <a16:creationId xmlns:a16="http://schemas.microsoft.com/office/drawing/2014/main" id="{2ECF2D64-EAF2-867B-156F-A73D62AA7D9E}"/>
              </a:ext>
            </a:extLst>
          </p:cNvPr>
          <p:cNvGraphicFramePr>
            <a:graphicFrameLocks/>
          </p:cNvGraphicFramePr>
          <p:nvPr>
            <p:extLst>
              <p:ext uri="{D42A27DB-BD31-4B8C-83A1-F6EECF244321}">
                <p14:modId xmlns:p14="http://schemas.microsoft.com/office/powerpoint/2010/main" val="3346299465"/>
              </p:ext>
            </p:extLst>
          </p:nvPr>
        </p:nvGraphicFramePr>
        <p:xfrm>
          <a:off x="657225" y="2501716"/>
          <a:ext cx="10877550" cy="3681730"/>
        </p:xfrm>
        <a:graphic>
          <a:graphicData uri="http://schemas.openxmlformats.org/drawingml/2006/table">
            <a:tbl>
              <a:tblPr firstRow="1" bandRow="1">
                <a:tableStyleId>{5C22544A-7EE6-4342-B048-85BDC9FD1C3A}</a:tableStyleId>
              </a:tblPr>
              <a:tblGrid>
                <a:gridCol w="3625850">
                  <a:extLst>
                    <a:ext uri="{9D8B030D-6E8A-4147-A177-3AD203B41FA5}">
                      <a16:colId xmlns:a16="http://schemas.microsoft.com/office/drawing/2014/main" val="3820150334"/>
                    </a:ext>
                  </a:extLst>
                </a:gridCol>
                <a:gridCol w="3625850">
                  <a:extLst>
                    <a:ext uri="{9D8B030D-6E8A-4147-A177-3AD203B41FA5}">
                      <a16:colId xmlns:a16="http://schemas.microsoft.com/office/drawing/2014/main" val="1165015103"/>
                    </a:ext>
                  </a:extLst>
                </a:gridCol>
                <a:gridCol w="3625850">
                  <a:extLst>
                    <a:ext uri="{9D8B030D-6E8A-4147-A177-3AD203B41FA5}">
                      <a16:colId xmlns:a16="http://schemas.microsoft.com/office/drawing/2014/main" val="1386530980"/>
                    </a:ext>
                  </a:extLst>
                </a:gridCol>
              </a:tblGrid>
              <a:tr h="370840">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dirty="0">
                          <a:solidFill>
                            <a:schemeClr val="tx1"/>
                          </a:solidFill>
                        </a:rPr>
                        <a:t>Recommendation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dirty="0">
                          <a:solidFill>
                            <a:schemeClr val="tx1"/>
                          </a:solidFill>
                        </a:rPr>
                        <a:t>Comment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967190901"/>
                  </a:ext>
                </a:extLst>
              </a:tr>
              <a:tr h="370840">
                <a:tc>
                  <a:txBody>
                    <a:bodyPr/>
                    <a:lstStyle/>
                    <a:p>
                      <a:r>
                        <a:rPr lang="en-US" dirty="0">
                          <a:solidFill>
                            <a:schemeClr val="bg1"/>
                          </a:solidFill>
                        </a:rPr>
                        <a:t>Expert 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bg1"/>
                          </a:solidFill>
                          <a:latin typeface="+mn-lt"/>
                          <a:ea typeface="+mn-ea"/>
                          <a:cs typeface="+mn-cs"/>
                        </a:rPr>
                        <a:t>Anti‒PD-1 monotherapy</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b="0" i="0" u="none" strike="noStrike" dirty="0">
                          <a:solidFill>
                            <a:schemeClr val="bg1"/>
                          </a:solidFill>
                          <a:effectLst/>
                          <a:latin typeface="+mn-lt"/>
                        </a:rPr>
                        <a:t>Observation is also an option; a conversation with the patient about risk/benefit should take place.</a:t>
                      </a:r>
                    </a:p>
                  </a:txBody>
                  <a:tcPr marL="6350" marR="6350" marT="635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3345192"/>
                  </a:ext>
                </a:extLst>
              </a:tr>
              <a:tr h="548640">
                <a:tc>
                  <a:txBody>
                    <a:bodyPr/>
                    <a:lstStyle/>
                    <a:p>
                      <a:r>
                        <a:rPr lang="en-US" dirty="0">
                          <a:solidFill>
                            <a:schemeClr val="bg1"/>
                          </a:solidFill>
                        </a:rPr>
                        <a:t>Expert 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bg1"/>
                          </a:solidFill>
                          <a:latin typeface="+mn-lt"/>
                          <a:ea typeface="+mn-ea"/>
                          <a:cs typeface="+mn-cs"/>
                        </a:rPr>
                        <a:t>Anti‒PD-1 monotherapy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latinLnBrk="0" hangingPunct="1"/>
                      <a:endParaRPr lang="en-US" sz="1800" kern="1200" dirty="0">
                        <a:solidFill>
                          <a:schemeClr val="bg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658881368"/>
                  </a:ext>
                </a:extLst>
              </a:tr>
              <a:tr h="370840">
                <a:tc>
                  <a:txBody>
                    <a:bodyPr/>
                    <a:lstStyle/>
                    <a:p>
                      <a:r>
                        <a:rPr lang="en-US" dirty="0">
                          <a:solidFill>
                            <a:schemeClr val="bg1"/>
                          </a:solidFill>
                        </a:rPr>
                        <a:t>Expert 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bg1"/>
                          </a:solidFill>
                          <a:latin typeface="+mn-lt"/>
                          <a:ea typeface="+mn-ea"/>
                          <a:cs typeface="+mn-cs"/>
                        </a:rPr>
                        <a:t>Anti‒PD-1 monotherapy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800" b="0" i="0" u="none" strike="noStrike" dirty="0">
                          <a:solidFill>
                            <a:schemeClr val="bg1"/>
                          </a:solidFill>
                          <a:effectLst/>
                          <a:latin typeface="+mn-lt"/>
                        </a:rPr>
                        <a:t>Anti‒PD-1 monotherapy with pembrolizumab or nivolumab; observation is also an option</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66828629"/>
                  </a:ext>
                </a:extLst>
              </a:tr>
              <a:tr h="370840">
                <a:tc>
                  <a:txBody>
                    <a:bodyPr/>
                    <a:lstStyle/>
                    <a:p>
                      <a:r>
                        <a:rPr lang="en-US" dirty="0">
                          <a:solidFill>
                            <a:schemeClr val="bg1"/>
                          </a:solidFill>
                        </a:rPr>
                        <a:t>Expert 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bg1"/>
                          </a:solidFill>
                          <a:latin typeface="+mn-lt"/>
                          <a:ea typeface="+mn-ea"/>
                          <a:cs typeface="+mn-cs"/>
                        </a:rPr>
                        <a:t>Anti‒PD-1 monotherapy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b="0" i="0" u="none" strike="noStrike" dirty="0">
                          <a:solidFill>
                            <a:schemeClr val="bg1"/>
                          </a:solidFill>
                          <a:effectLst/>
                          <a:latin typeface="+mn-lt"/>
                        </a:rPr>
                        <a:t>Anti‒PD-1 monotherapy with pembrolizumab or nivolumab</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75967143"/>
                  </a:ext>
                </a:extLst>
              </a:tr>
              <a:tr h="548640">
                <a:tc>
                  <a:txBody>
                    <a:bodyPr/>
                    <a:lstStyle/>
                    <a:p>
                      <a:r>
                        <a:rPr lang="en-US" dirty="0">
                          <a:solidFill>
                            <a:schemeClr val="bg1"/>
                          </a:solidFill>
                        </a:rPr>
                        <a:t>Expert 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dirty="0">
                          <a:solidFill>
                            <a:schemeClr val="bg1"/>
                          </a:solidFill>
                        </a:rPr>
                        <a:t>Observation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endParaRPr lang="en-US"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243063131"/>
                  </a:ext>
                </a:extLst>
              </a:tr>
            </a:tbl>
          </a:graphicData>
        </a:graphic>
      </p:graphicFrame>
    </p:spTree>
    <p:extLst>
      <p:ext uri="{BB962C8B-B14F-4D97-AF65-F5344CB8AC3E}">
        <p14:creationId xmlns:p14="http://schemas.microsoft.com/office/powerpoint/2010/main" val="33958710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a:xfrm>
            <a:off x="609759" y="238127"/>
            <a:ext cx="11064240" cy="1103313"/>
          </a:xfrm>
        </p:spPr>
        <p:txBody>
          <a:bodyPr/>
          <a:lstStyle/>
          <a:p>
            <a:r>
              <a:rPr lang="en-US" altLang="en-US" sz="3600" dirty="0"/>
              <a:t>KEYNOTE-942:</a:t>
            </a:r>
            <a:r>
              <a:rPr lang="en-US" dirty="0"/>
              <a:t> Adjuvant Therapy With a Personalized Neoantigen Vaccine + Pembrolizumab vs Pembrolizumab</a:t>
            </a:r>
            <a:endParaRPr lang="en-US" altLang="en-US" dirty="0"/>
          </a:p>
        </p:txBody>
      </p:sp>
      <p:sp>
        <p:nvSpPr>
          <p:cNvPr id="9" name="Content Placeholder 8">
            <a:extLst>
              <a:ext uri="{FF2B5EF4-FFF2-40B4-BE49-F238E27FC236}">
                <a16:creationId xmlns:a16="http://schemas.microsoft.com/office/drawing/2014/main" id="{E4168E60-6194-A62A-935E-5F6443C8679A}"/>
              </a:ext>
            </a:extLst>
          </p:cNvPr>
          <p:cNvSpPr>
            <a:spLocks noGrp="1"/>
          </p:cNvSpPr>
          <p:nvPr>
            <p:ph idx="1"/>
          </p:nvPr>
        </p:nvSpPr>
        <p:spPr/>
        <p:txBody>
          <a:bodyPr/>
          <a:lstStyle/>
          <a:p>
            <a:r>
              <a:rPr lang="en-US" sz="2000" b="0" kern="0" dirty="0"/>
              <a:t>Randomized, open-label phase II trial</a:t>
            </a:r>
          </a:p>
          <a:p>
            <a:endParaRPr lang="en-US" sz="2400" dirty="0"/>
          </a:p>
          <a:p>
            <a:endParaRPr lang="en-US" sz="2400" b="0" kern="0" dirty="0"/>
          </a:p>
          <a:p>
            <a:endParaRPr lang="en-US" sz="2400" dirty="0"/>
          </a:p>
          <a:p>
            <a:endParaRPr lang="en-US" sz="2400" b="0" kern="0" dirty="0"/>
          </a:p>
          <a:p>
            <a:endParaRPr lang="en-US" sz="2400" dirty="0"/>
          </a:p>
          <a:p>
            <a:endParaRPr lang="en-US" sz="2400" b="0" kern="0" dirty="0"/>
          </a:p>
          <a:p>
            <a:r>
              <a:rPr lang="en-US" sz="2000" b="1" kern="0" dirty="0"/>
              <a:t>Primary endpoint: </a:t>
            </a:r>
            <a:r>
              <a:rPr lang="en-US" sz="2000" b="0" kern="0" dirty="0"/>
              <a:t>Investigator assessed RFS</a:t>
            </a:r>
          </a:p>
          <a:p>
            <a:r>
              <a:rPr lang="en-US" sz="2000" b="1" kern="0" dirty="0">
                <a:solidFill>
                  <a:schemeClr val="bg1"/>
                </a:solidFill>
              </a:rPr>
              <a:t>Secondary endpoints: </a:t>
            </a:r>
            <a:r>
              <a:rPr lang="en-US" sz="2000" b="0" kern="0" dirty="0"/>
              <a:t>DMFS, safety, tolerability</a:t>
            </a:r>
            <a:endParaRPr lang="en-US" sz="2000" b="0" kern="0" dirty="0">
              <a:solidFill>
                <a:schemeClr val="bg1"/>
              </a:solidFill>
            </a:endParaRPr>
          </a:p>
          <a:p>
            <a:endParaRPr lang="en-US" sz="1800" b="0" kern="0" dirty="0"/>
          </a:p>
          <a:p>
            <a:endParaRPr lang="en-US" sz="2400" b="0" kern="0" dirty="0"/>
          </a:p>
          <a:p>
            <a:endParaRPr lang="en-US" sz="2400" dirty="0"/>
          </a:p>
        </p:txBody>
      </p:sp>
      <p:sp>
        <p:nvSpPr>
          <p:cNvPr id="5" name="Text Box 15">
            <a:extLst>
              <a:ext uri="{FF2B5EF4-FFF2-40B4-BE49-F238E27FC236}">
                <a16:creationId xmlns:a16="http://schemas.microsoft.com/office/drawing/2014/main" id="{EE9415AB-3955-CC72-ABCB-0F314A7F096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Khattak. AACR 2023. </a:t>
            </a: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Abstr</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CT001. </a:t>
            </a:r>
            <a:r>
              <a:rPr lang="en-US" altLang="en-US" sz="1200" b="0" dirty="0">
                <a:solidFill>
                  <a:schemeClr val="bg2"/>
                </a:solidFill>
                <a:latin typeface="Calibri" panose="020F0502020204030204" pitchFamily="34" charset="0"/>
              </a:rPr>
              <a:t>Khattak. ASCO 2023. Abstr LBA9503.</a:t>
            </a:r>
          </a:p>
        </p:txBody>
      </p:sp>
      <p:sp>
        <p:nvSpPr>
          <p:cNvPr id="6" name="Rectangle 49">
            <a:extLst>
              <a:ext uri="{FF2B5EF4-FFF2-40B4-BE49-F238E27FC236}">
                <a16:creationId xmlns:a16="http://schemas.microsoft.com/office/drawing/2014/main" id="{F0D7923A-CE6F-A9E0-40E7-4AC0431CA379}"/>
              </a:ext>
            </a:extLst>
          </p:cNvPr>
          <p:cNvSpPr>
            <a:spLocks noChangeArrowheads="1"/>
          </p:cNvSpPr>
          <p:nvPr/>
        </p:nvSpPr>
        <p:spPr bwMode="auto">
          <a:xfrm>
            <a:off x="5167189" y="2283182"/>
            <a:ext cx="4572000" cy="1376001"/>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rPr>
              <a:t>mRNA-4157 (V940) </a:t>
            </a:r>
            <a:r>
              <a:rPr lang="en-US" altLang="en-US" sz="1600" b="0" dirty="0">
                <a:solidFill>
                  <a:schemeClr val="tx1"/>
                </a:solidFill>
                <a:latin typeface="Calibri" panose="020F0502020204030204" pitchFamily="34" charset="0"/>
              </a:rPr>
              <a:t>1 mg IM Q3W, max 9 doses</a:t>
            </a:r>
            <a:r>
              <a:rPr lang="en-US" altLang="en-US" sz="1600" dirty="0">
                <a:solidFill>
                  <a:schemeClr val="tx1"/>
                </a:solidFill>
                <a:latin typeface="Calibri" panose="020F0502020204030204" pitchFamily="34" charset="0"/>
              </a:rPr>
              <a:t> </a:t>
            </a:r>
            <a:r>
              <a:rPr lang="en-US" altLang="en-US" sz="1600" b="0" dirty="0">
                <a:solidFill>
                  <a:schemeClr val="tx1"/>
                </a:solidFill>
                <a:latin typeface="Calibri" panose="020F0502020204030204" pitchFamily="34" charset="0"/>
              </a:rPr>
              <a:t>+</a:t>
            </a:r>
            <a:r>
              <a:rPr lang="en-US" altLang="en-US" sz="1600" dirty="0">
                <a:solidFill>
                  <a:schemeClr val="tx1"/>
                </a:solidFill>
                <a:latin typeface="Calibri" panose="020F0502020204030204" pitchFamily="34" charset="0"/>
              </a:rPr>
              <a:t> Pembrolizumab </a:t>
            </a:r>
            <a:br>
              <a:rPr lang="en-US" altLang="en-US" sz="1600" dirty="0">
                <a:solidFill>
                  <a:schemeClr val="tx1"/>
                </a:solidFill>
                <a:latin typeface="Calibri" panose="020F0502020204030204" pitchFamily="34" charset="0"/>
              </a:rPr>
            </a:br>
            <a:r>
              <a:rPr lang="en-US" altLang="en-US" sz="1600" b="0" dirty="0">
                <a:solidFill>
                  <a:schemeClr val="tx1"/>
                </a:solidFill>
                <a:latin typeface="Calibri" panose="020F0502020204030204" pitchFamily="34" charset="0"/>
              </a:rPr>
              <a:t>200 mg IV Q3W, max 18 cycles within 1 yr</a:t>
            </a:r>
          </a:p>
          <a:p>
            <a:pPr algn="ctr">
              <a:lnSpc>
                <a:spcPct val="100000"/>
              </a:lnSpc>
              <a:spcBef>
                <a:spcPct val="0"/>
              </a:spcBef>
              <a:spcAft>
                <a:spcPct val="0"/>
              </a:spcAft>
              <a:buClrTx/>
              <a:buFontTx/>
              <a:buNone/>
            </a:pPr>
            <a:r>
              <a:rPr lang="en-US" altLang="en-US" sz="1600" b="0" dirty="0">
                <a:solidFill>
                  <a:schemeClr val="tx1"/>
                </a:solidFill>
                <a:latin typeface="Calibri" panose="020F0502020204030204" pitchFamily="34" charset="0"/>
              </a:rPr>
              <a:t>(n = 107)</a:t>
            </a:r>
          </a:p>
        </p:txBody>
      </p:sp>
      <p:cxnSp>
        <p:nvCxnSpPr>
          <p:cNvPr id="7" name="Straight Arrow Connector 6">
            <a:extLst>
              <a:ext uri="{FF2B5EF4-FFF2-40B4-BE49-F238E27FC236}">
                <a16:creationId xmlns:a16="http://schemas.microsoft.com/office/drawing/2014/main" id="{CEF2F461-0B2D-B55D-95D8-D86723FBBCC9}"/>
              </a:ext>
            </a:extLst>
          </p:cNvPr>
          <p:cNvCxnSpPr>
            <a:cxnSpLocks/>
          </p:cNvCxnSpPr>
          <p:nvPr/>
        </p:nvCxnSpPr>
        <p:spPr bwMode="auto">
          <a:xfrm flipV="1">
            <a:off x="4014997" y="3282299"/>
            <a:ext cx="1065777" cy="376884"/>
          </a:xfrm>
          <a:prstGeom prst="straightConnector1">
            <a:avLst/>
          </a:prstGeom>
          <a:noFill/>
          <a:ln w="28575" cap="flat" cmpd="sng" algn="ctr">
            <a:solidFill>
              <a:schemeClr val="bg1"/>
            </a:solidFill>
            <a:prstDash val="solid"/>
            <a:round/>
            <a:headEnd type="none" w="med" len="med"/>
            <a:tailEnd type="triangle"/>
          </a:ln>
          <a:effectLst/>
        </p:spPr>
      </p:cxnSp>
      <p:sp>
        <p:nvSpPr>
          <p:cNvPr id="8" name="Text Box 45">
            <a:extLst>
              <a:ext uri="{FF2B5EF4-FFF2-40B4-BE49-F238E27FC236}">
                <a16:creationId xmlns:a16="http://schemas.microsoft.com/office/drawing/2014/main" id="{84ADD983-4A66-04FA-2CE9-49711AFE1A51}"/>
              </a:ext>
            </a:extLst>
          </p:cNvPr>
          <p:cNvSpPr txBox="1">
            <a:spLocks noChangeArrowheads="1"/>
          </p:cNvSpPr>
          <p:nvPr/>
        </p:nvSpPr>
        <p:spPr bwMode="auto">
          <a:xfrm>
            <a:off x="684073" y="2877371"/>
            <a:ext cx="3330924"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0" dirty="0">
                <a:solidFill>
                  <a:schemeClr val="bg1"/>
                </a:solidFill>
                <a:latin typeface="Calibri" panose="020F0502020204030204" pitchFamily="34" charset="0"/>
              </a:rPr>
              <a:t>Patients with stage IIIB, IIIC, IIID, or IV cutaneous melanoma with complete surgical resection ≤13 wk prior to first pembrolizumab dose; disease free </a:t>
            </a:r>
            <a:br>
              <a:rPr lang="en-US" altLang="en-US" sz="1600" b="0" dirty="0">
                <a:solidFill>
                  <a:schemeClr val="bg1"/>
                </a:solidFill>
                <a:latin typeface="Calibri" panose="020F0502020204030204" pitchFamily="34" charset="0"/>
              </a:rPr>
            </a:br>
            <a:r>
              <a:rPr lang="en-US" altLang="en-US" sz="1600" b="0" dirty="0">
                <a:solidFill>
                  <a:schemeClr val="bg1"/>
                </a:solidFill>
                <a:latin typeface="Calibri" panose="020F0502020204030204" pitchFamily="34" charset="0"/>
              </a:rPr>
              <a:t>at study entry; ECOG PS 0-1; </a:t>
            </a:r>
            <a:br>
              <a:rPr lang="en-US" altLang="en-US" sz="1600" b="0" dirty="0">
                <a:solidFill>
                  <a:schemeClr val="bg1"/>
                </a:solidFill>
                <a:latin typeface="Calibri" panose="020F0502020204030204" pitchFamily="34" charset="0"/>
              </a:rPr>
            </a:br>
            <a:r>
              <a:rPr lang="en-US" altLang="en-US" sz="1600" b="0" dirty="0">
                <a:solidFill>
                  <a:schemeClr val="bg1"/>
                </a:solidFill>
                <a:latin typeface="Calibri" panose="020F0502020204030204" pitchFamily="34" charset="0"/>
              </a:rPr>
              <a:t>tissue available for NGS </a:t>
            </a:r>
          </a:p>
          <a:p>
            <a:pPr algn="ctr">
              <a:lnSpc>
                <a:spcPct val="100000"/>
              </a:lnSpc>
              <a:spcBef>
                <a:spcPct val="0"/>
              </a:spcBef>
              <a:spcAft>
                <a:spcPct val="0"/>
              </a:spcAft>
              <a:buClrTx/>
              <a:buFontTx/>
              <a:buNone/>
            </a:pPr>
            <a:r>
              <a:rPr lang="en-US" altLang="en-US" sz="1600" b="0" dirty="0">
                <a:solidFill>
                  <a:schemeClr val="bg1"/>
                </a:solidFill>
                <a:latin typeface="Calibri" panose="020F0502020204030204" pitchFamily="34" charset="0"/>
              </a:rPr>
              <a:t>(N = 157)</a:t>
            </a:r>
          </a:p>
        </p:txBody>
      </p:sp>
      <p:cxnSp>
        <p:nvCxnSpPr>
          <p:cNvPr id="10" name="Straight Arrow Connector 9">
            <a:extLst>
              <a:ext uri="{FF2B5EF4-FFF2-40B4-BE49-F238E27FC236}">
                <a16:creationId xmlns:a16="http://schemas.microsoft.com/office/drawing/2014/main" id="{4C40DB5B-46EE-688A-82F0-BACB2849F591}"/>
              </a:ext>
            </a:extLst>
          </p:cNvPr>
          <p:cNvCxnSpPr>
            <a:cxnSpLocks/>
            <a:stCxn id="8" idx="3"/>
          </p:cNvCxnSpPr>
          <p:nvPr/>
        </p:nvCxnSpPr>
        <p:spPr bwMode="auto">
          <a:xfrm>
            <a:off x="4014997" y="3785312"/>
            <a:ext cx="1065777" cy="458616"/>
          </a:xfrm>
          <a:prstGeom prst="straightConnector1">
            <a:avLst/>
          </a:prstGeom>
          <a:noFill/>
          <a:ln w="28575" cap="flat" cmpd="sng" algn="ctr">
            <a:solidFill>
              <a:schemeClr val="bg1"/>
            </a:solidFill>
            <a:prstDash val="solid"/>
            <a:round/>
            <a:headEnd type="none" w="med" len="med"/>
            <a:tailEnd type="triangle"/>
          </a:ln>
          <a:effectLst/>
        </p:spPr>
      </p:cxnSp>
      <p:sp>
        <p:nvSpPr>
          <p:cNvPr id="14" name="TextBox 13">
            <a:extLst>
              <a:ext uri="{FF2B5EF4-FFF2-40B4-BE49-F238E27FC236}">
                <a16:creationId xmlns:a16="http://schemas.microsoft.com/office/drawing/2014/main" id="{797A9617-EDDE-B36A-2ECB-3BD2E911DA99}"/>
              </a:ext>
            </a:extLst>
          </p:cNvPr>
          <p:cNvSpPr txBox="1"/>
          <p:nvPr/>
        </p:nvSpPr>
        <p:spPr bwMode="auto">
          <a:xfrm>
            <a:off x="3255485" y="1951634"/>
            <a:ext cx="3031818"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Stratified by disease stage</a:t>
            </a:r>
          </a:p>
        </p:txBody>
      </p:sp>
      <p:cxnSp>
        <p:nvCxnSpPr>
          <p:cNvPr id="15" name="Straight Arrow Connector 14">
            <a:extLst>
              <a:ext uri="{FF2B5EF4-FFF2-40B4-BE49-F238E27FC236}">
                <a16:creationId xmlns:a16="http://schemas.microsoft.com/office/drawing/2014/main" id="{367B4B4B-2C93-1FF5-335B-0F6B8D348E40}"/>
              </a:ext>
            </a:extLst>
          </p:cNvPr>
          <p:cNvCxnSpPr>
            <a:cxnSpLocks/>
          </p:cNvCxnSpPr>
          <p:nvPr/>
        </p:nvCxnSpPr>
        <p:spPr bwMode="auto">
          <a:xfrm>
            <a:off x="4608687" y="2225800"/>
            <a:ext cx="0" cy="701146"/>
          </a:xfrm>
          <a:prstGeom prst="straightConnector1">
            <a:avLst/>
          </a:prstGeom>
          <a:noFill/>
          <a:ln w="12700" cap="flat" cmpd="sng" algn="ctr">
            <a:solidFill>
              <a:schemeClr val="bg1"/>
            </a:solidFill>
            <a:prstDash val="sysDash"/>
            <a:round/>
            <a:headEnd type="none" w="med" len="med"/>
            <a:tailEnd type="triangle"/>
          </a:ln>
          <a:effectLst/>
        </p:spPr>
      </p:cxnSp>
      <p:sp>
        <p:nvSpPr>
          <p:cNvPr id="2" name="TextBox 1">
            <a:extLst>
              <a:ext uri="{FF2B5EF4-FFF2-40B4-BE49-F238E27FC236}">
                <a16:creationId xmlns:a16="http://schemas.microsoft.com/office/drawing/2014/main" id="{53DCD6D5-8E23-F16D-95B3-29C32AA0C49D}"/>
              </a:ext>
            </a:extLst>
          </p:cNvPr>
          <p:cNvSpPr txBox="1"/>
          <p:nvPr/>
        </p:nvSpPr>
        <p:spPr bwMode="auto">
          <a:xfrm>
            <a:off x="4432188" y="3566237"/>
            <a:ext cx="457541"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2:1</a:t>
            </a:r>
          </a:p>
        </p:txBody>
      </p:sp>
      <p:sp>
        <p:nvSpPr>
          <p:cNvPr id="13" name="Rectangle 49">
            <a:extLst>
              <a:ext uri="{FF2B5EF4-FFF2-40B4-BE49-F238E27FC236}">
                <a16:creationId xmlns:a16="http://schemas.microsoft.com/office/drawing/2014/main" id="{CC7ABCE2-F0C0-F6E0-B192-1D0630540258}"/>
              </a:ext>
            </a:extLst>
          </p:cNvPr>
          <p:cNvSpPr>
            <a:spLocks noChangeArrowheads="1"/>
          </p:cNvSpPr>
          <p:nvPr/>
        </p:nvSpPr>
        <p:spPr bwMode="auto">
          <a:xfrm>
            <a:off x="5161707" y="3841142"/>
            <a:ext cx="4572000" cy="1376001"/>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rPr>
              <a:t>Pembrolizumab </a:t>
            </a:r>
          </a:p>
          <a:p>
            <a:pPr algn="ctr">
              <a:lnSpc>
                <a:spcPct val="100000"/>
              </a:lnSpc>
              <a:spcBef>
                <a:spcPct val="0"/>
              </a:spcBef>
              <a:spcAft>
                <a:spcPct val="0"/>
              </a:spcAft>
              <a:buClrTx/>
              <a:buFontTx/>
              <a:buNone/>
            </a:pPr>
            <a:r>
              <a:rPr lang="en-US" altLang="en-US" sz="1600" b="0" dirty="0">
                <a:solidFill>
                  <a:schemeClr val="tx1"/>
                </a:solidFill>
                <a:latin typeface="Calibri" panose="020F0502020204030204" pitchFamily="34" charset="0"/>
              </a:rPr>
              <a:t>200 mg IV Q3W, max 18 cycles within 1 yr</a:t>
            </a:r>
          </a:p>
          <a:p>
            <a:pPr algn="ctr">
              <a:lnSpc>
                <a:spcPct val="100000"/>
              </a:lnSpc>
              <a:spcBef>
                <a:spcPct val="0"/>
              </a:spcBef>
              <a:spcAft>
                <a:spcPct val="0"/>
              </a:spcAft>
              <a:buClrTx/>
              <a:buFontTx/>
              <a:buNone/>
            </a:pPr>
            <a:r>
              <a:rPr lang="en-US" altLang="en-US" sz="1600" b="0" dirty="0">
                <a:solidFill>
                  <a:schemeClr val="tx1"/>
                </a:solidFill>
                <a:latin typeface="Calibri" panose="020F0502020204030204" pitchFamily="34" charset="0"/>
              </a:rPr>
              <a:t>(n = 50)</a:t>
            </a:r>
          </a:p>
        </p:txBody>
      </p:sp>
      <p:cxnSp>
        <p:nvCxnSpPr>
          <p:cNvPr id="17" name="Straight Arrow Connector 16">
            <a:extLst>
              <a:ext uri="{FF2B5EF4-FFF2-40B4-BE49-F238E27FC236}">
                <a16:creationId xmlns:a16="http://schemas.microsoft.com/office/drawing/2014/main" id="{3CA22945-97C6-2940-0EE4-78D7DEFD39E9}"/>
              </a:ext>
            </a:extLst>
          </p:cNvPr>
          <p:cNvCxnSpPr/>
          <p:nvPr/>
        </p:nvCxnSpPr>
        <p:spPr bwMode="auto">
          <a:xfrm>
            <a:off x="9909672" y="3740149"/>
            <a:ext cx="572877" cy="0"/>
          </a:xfrm>
          <a:prstGeom prst="straightConnector1">
            <a:avLst/>
          </a:prstGeom>
          <a:noFill/>
          <a:ln w="28575" cap="flat" cmpd="sng" algn="ctr">
            <a:solidFill>
              <a:schemeClr val="bg1"/>
            </a:solidFill>
            <a:prstDash val="solid"/>
            <a:round/>
            <a:headEnd type="none" w="med" len="med"/>
            <a:tailEnd type="triangle"/>
          </a:ln>
          <a:effectLst/>
        </p:spPr>
      </p:cxnSp>
      <p:sp>
        <p:nvSpPr>
          <p:cNvPr id="19" name="TextBox 18">
            <a:extLst>
              <a:ext uri="{FF2B5EF4-FFF2-40B4-BE49-F238E27FC236}">
                <a16:creationId xmlns:a16="http://schemas.microsoft.com/office/drawing/2014/main" id="{24D0A404-A353-C237-3D86-1E6797E501BB}"/>
              </a:ext>
            </a:extLst>
          </p:cNvPr>
          <p:cNvSpPr txBox="1"/>
          <p:nvPr/>
        </p:nvSpPr>
        <p:spPr bwMode="auto">
          <a:xfrm>
            <a:off x="10366873" y="3166710"/>
            <a:ext cx="163600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Follow-up:</a:t>
            </a:r>
            <a:br>
              <a:rPr lang="en-US" sz="1600" b="0" i="1" dirty="0">
                <a:solidFill>
                  <a:schemeClr val="bg1"/>
                </a:solidFill>
                <a:latin typeface="Calibri" panose="020F0502020204030204" pitchFamily="34" charset="0"/>
              </a:rPr>
            </a:br>
            <a:r>
              <a:rPr lang="en-US" sz="1600" b="0" i="1" dirty="0">
                <a:solidFill>
                  <a:schemeClr val="bg1"/>
                </a:solidFill>
                <a:latin typeface="Calibri" panose="020F0502020204030204" pitchFamily="34" charset="0"/>
              </a:rPr>
              <a:t>3 yr after first dose of pembrolizumab </a:t>
            </a:r>
          </a:p>
        </p:txBody>
      </p:sp>
    </p:spTree>
    <p:extLst>
      <p:ext uri="{BB962C8B-B14F-4D97-AF65-F5344CB8AC3E}">
        <p14:creationId xmlns:p14="http://schemas.microsoft.com/office/powerpoint/2010/main" val="19211440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2162B-B47E-5CD4-F0EB-6ECA83D45666}"/>
              </a:ext>
            </a:extLst>
          </p:cNvPr>
          <p:cNvSpPr>
            <a:spLocks noGrp="1"/>
          </p:cNvSpPr>
          <p:nvPr>
            <p:ph type="title"/>
          </p:nvPr>
        </p:nvSpPr>
        <p:spPr/>
        <p:txBody>
          <a:bodyPr/>
          <a:lstStyle/>
          <a:p>
            <a:r>
              <a:rPr lang="en-US" dirty="0"/>
              <a:t>mRNA-4157-P201/KEYNOTE-942: RFS</a:t>
            </a:r>
          </a:p>
        </p:txBody>
      </p:sp>
      <p:sp>
        <p:nvSpPr>
          <p:cNvPr id="5" name="Text Box 15">
            <a:extLst>
              <a:ext uri="{FF2B5EF4-FFF2-40B4-BE49-F238E27FC236}">
                <a16:creationId xmlns:a16="http://schemas.microsoft.com/office/drawing/2014/main" id="{27B9D0B3-93C9-327C-522B-1E6F563E085D}"/>
              </a:ext>
            </a:extLst>
          </p:cNvPr>
          <p:cNvSpPr txBox="1">
            <a:spLocks noChangeArrowheads="1"/>
          </p:cNvSpPr>
          <p:nvPr/>
        </p:nvSpPr>
        <p:spPr bwMode="auto">
          <a:xfrm>
            <a:off x="448376" y="6361054"/>
            <a:ext cx="7643854"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Khattak. AACR 2023. </a:t>
            </a: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Abstr</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CT001.</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cxnSp>
        <p:nvCxnSpPr>
          <p:cNvPr id="7" name="Straight Connector 6">
            <a:extLst>
              <a:ext uri="{FF2B5EF4-FFF2-40B4-BE49-F238E27FC236}">
                <a16:creationId xmlns:a16="http://schemas.microsoft.com/office/drawing/2014/main" id="{7B429C38-D1F7-DA00-CE8B-120A40C37D67}"/>
              </a:ext>
            </a:extLst>
          </p:cNvPr>
          <p:cNvCxnSpPr/>
          <p:nvPr/>
        </p:nvCxnSpPr>
        <p:spPr bwMode="auto">
          <a:xfrm flipV="1">
            <a:off x="2957052" y="2120322"/>
            <a:ext cx="0" cy="2551471"/>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1E445411-3A9C-6A2C-532B-59AD11D69366}"/>
              </a:ext>
            </a:extLst>
          </p:cNvPr>
          <p:cNvCxnSpPr>
            <a:cxnSpLocks/>
          </p:cNvCxnSpPr>
          <p:nvPr/>
        </p:nvCxnSpPr>
        <p:spPr bwMode="auto">
          <a:xfrm>
            <a:off x="2964426" y="4664419"/>
            <a:ext cx="7042355"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5E90D4C6-5336-437B-82BE-23F1C5A5ADAC}"/>
              </a:ext>
            </a:extLst>
          </p:cNvPr>
          <p:cNvCxnSpPr>
            <a:cxnSpLocks/>
          </p:cNvCxnSpPr>
          <p:nvPr/>
        </p:nvCxnSpPr>
        <p:spPr bwMode="auto">
          <a:xfrm flipH="1">
            <a:off x="2898058" y="2120322"/>
            <a:ext cx="66368"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969B4EFA-5910-F272-B0F3-96FA1B51819D}"/>
              </a:ext>
            </a:extLst>
          </p:cNvPr>
          <p:cNvCxnSpPr>
            <a:cxnSpLocks/>
          </p:cNvCxnSpPr>
          <p:nvPr/>
        </p:nvCxnSpPr>
        <p:spPr bwMode="auto">
          <a:xfrm flipH="1">
            <a:off x="2898058" y="2629141"/>
            <a:ext cx="66368"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539E631A-9AD3-53C0-6898-85E6653933A6}"/>
              </a:ext>
            </a:extLst>
          </p:cNvPr>
          <p:cNvCxnSpPr>
            <a:cxnSpLocks/>
          </p:cNvCxnSpPr>
          <p:nvPr/>
        </p:nvCxnSpPr>
        <p:spPr bwMode="auto">
          <a:xfrm flipH="1">
            <a:off x="2898058" y="3137960"/>
            <a:ext cx="66368"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725B1BF0-C55E-8E37-EE6B-92AC79C05D33}"/>
              </a:ext>
            </a:extLst>
          </p:cNvPr>
          <p:cNvCxnSpPr>
            <a:cxnSpLocks/>
          </p:cNvCxnSpPr>
          <p:nvPr/>
        </p:nvCxnSpPr>
        <p:spPr bwMode="auto">
          <a:xfrm flipH="1">
            <a:off x="2898058" y="3646779"/>
            <a:ext cx="6636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AC8621FC-8068-89CC-5D6E-5CCCD14712A7}"/>
              </a:ext>
            </a:extLst>
          </p:cNvPr>
          <p:cNvCxnSpPr>
            <a:cxnSpLocks/>
          </p:cNvCxnSpPr>
          <p:nvPr/>
        </p:nvCxnSpPr>
        <p:spPr bwMode="auto">
          <a:xfrm flipH="1">
            <a:off x="2898058" y="4155598"/>
            <a:ext cx="6636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318652F6-A1BA-9BFF-9AE7-14FB27F522D3}"/>
              </a:ext>
            </a:extLst>
          </p:cNvPr>
          <p:cNvCxnSpPr>
            <a:cxnSpLocks/>
          </p:cNvCxnSpPr>
          <p:nvPr/>
        </p:nvCxnSpPr>
        <p:spPr bwMode="auto">
          <a:xfrm flipH="1">
            <a:off x="2898058" y="4664419"/>
            <a:ext cx="6636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C46F25FD-E5D6-7B00-380F-7680C86801F0}"/>
              </a:ext>
            </a:extLst>
          </p:cNvPr>
          <p:cNvCxnSpPr>
            <a:cxnSpLocks/>
          </p:cNvCxnSpPr>
          <p:nvPr/>
        </p:nvCxnSpPr>
        <p:spPr bwMode="auto">
          <a:xfrm>
            <a:off x="2957052" y="466441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E7C87C76-6B42-C239-CC0D-76320F107F70}"/>
              </a:ext>
            </a:extLst>
          </p:cNvPr>
          <p:cNvCxnSpPr>
            <a:cxnSpLocks/>
          </p:cNvCxnSpPr>
          <p:nvPr/>
        </p:nvCxnSpPr>
        <p:spPr bwMode="auto">
          <a:xfrm>
            <a:off x="3805392" y="466441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6C28CFD4-DB39-CBA9-3E4D-3E59D478286D}"/>
              </a:ext>
            </a:extLst>
          </p:cNvPr>
          <p:cNvCxnSpPr>
            <a:cxnSpLocks/>
          </p:cNvCxnSpPr>
          <p:nvPr/>
        </p:nvCxnSpPr>
        <p:spPr bwMode="auto">
          <a:xfrm>
            <a:off x="4653732" y="466441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39F9F887-E2AC-E9DD-FAF2-01FA637EFF54}"/>
              </a:ext>
            </a:extLst>
          </p:cNvPr>
          <p:cNvCxnSpPr>
            <a:cxnSpLocks/>
          </p:cNvCxnSpPr>
          <p:nvPr/>
        </p:nvCxnSpPr>
        <p:spPr bwMode="auto">
          <a:xfrm>
            <a:off x="5502072" y="466441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2CFD693F-649B-3D9C-CF3D-675CB1CF29A7}"/>
              </a:ext>
            </a:extLst>
          </p:cNvPr>
          <p:cNvCxnSpPr>
            <a:cxnSpLocks/>
          </p:cNvCxnSpPr>
          <p:nvPr/>
        </p:nvCxnSpPr>
        <p:spPr bwMode="auto">
          <a:xfrm>
            <a:off x="6350412" y="466441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332FAC66-AE51-229C-F74F-88084AC9B212}"/>
              </a:ext>
            </a:extLst>
          </p:cNvPr>
          <p:cNvCxnSpPr>
            <a:cxnSpLocks/>
          </p:cNvCxnSpPr>
          <p:nvPr/>
        </p:nvCxnSpPr>
        <p:spPr bwMode="auto">
          <a:xfrm>
            <a:off x="7198752" y="466441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8FD9BCB8-BE98-00BF-633C-99A4508AB24E}"/>
              </a:ext>
            </a:extLst>
          </p:cNvPr>
          <p:cNvCxnSpPr>
            <a:cxnSpLocks/>
          </p:cNvCxnSpPr>
          <p:nvPr/>
        </p:nvCxnSpPr>
        <p:spPr bwMode="auto">
          <a:xfrm>
            <a:off x="8047092" y="466441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DC060AF8-C4ED-4C16-90E2-A421F78F35C1}"/>
              </a:ext>
            </a:extLst>
          </p:cNvPr>
          <p:cNvCxnSpPr>
            <a:cxnSpLocks/>
          </p:cNvCxnSpPr>
          <p:nvPr/>
        </p:nvCxnSpPr>
        <p:spPr bwMode="auto">
          <a:xfrm>
            <a:off x="8895432" y="466441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0926433C-F0FF-0E44-92DE-743E7293D320}"/>
              </a:ext>
            </a:extLst>
          </p:cNvPr>
          <p:cNvCxnSpPr>
            <a:cxnSpLocks/>
          </p:cNvCxnSpPr>
          <p:nvPr/>
        </p:nvCxnSpPr>
        <p:spPr bwMode="auto">
          <a:xfrm>
            <a:off x="9743768" y="4664419"/>
            <a:ext cx="0" cy="64008"/>
          </a:xfrm>
          <a:prstGeom prst="line">
            <a:avLst/>
          </a:prstGeom>
          <a:noFill/>
          <a:ln w="28575" cap="flat" cmpd="sng" algn="ctr">
            <a:solidFill>
              <a:schemeClr val="bg1"/>
            </a:solidFill>
            <a:prstDash val="solid"/>
            <a:round/>
            <a:headEnd type="none" w="med" len="med"/>
            <a:tailEnd type="none" w="med" len="med"/>
          </a:ln>
          <a:effectLst/>
        </p:spPr>
      </p:cxnSp>
      <p:sp>
        <p:nvSpPr>
          <p:cNvPr id="27" name="TextBox 26">
            <a:extLst>
              <a:ext uri="{FF2B5EF4-FFF2-40B4-BE49-F238E27FC236}">
                <a16:creationId xmlns:a16="http://schemas.microsoft.com/office/drawing/2014/main" id="{C7F20F6B-D5FA-4ED9-4BF8-C05A7A639B48}"/>
              </a:ext>
            </a:extLst>
          </p:cNvPr>
          <p:cNvSpPr txBox="1"/>
          <p:nvPr/>
        </p:nvSpPr>
        <p:spPr bwMode="auto">
          <a:xfrm>
            <a:off x="9446342" y="4661961"/>
            <a:ext cx="6046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160</a:t>
            </a:r>
          </a:p>
        </p:txBody>
      </p:sp>
      <p:sp>
        <p:nvSpPr>
          <p:cNvPr id="28" name="TextBox 27">
            <a:extLst>
              <a:ext uri="{FF2B5EF4-FFF2-40B4-BE49-F238E27FC236}">
                <a16:creationId xmlns:a16="http://schemas.microsoft.com/office/drawing/2014/main" id="{1FAC7FA8-E6F0-ED13-EF5C-A8C7C197E58E}"/>
              </a:ext>
            </a:extLst>
          </p:cNvPr>
          <p:cNvSpPr txBox="1"/>
          <p:nvPr/>
        </p:nvSpPr>
        <p:spPr bwMode="auto">
          <a:xfrm>
            <a:off x="2652251" y="4661961"/>
            <a:ext cx="6046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29" name="TextBox 28">
            <a:extLst>
              <a:ext uri="{FF2B5EF4-FFF2-40B4-BE49-F238E27FC236}">
                <a16:creationId xmlns:a16="http://schemas.microsoft.com/office/drawing/2014/main" id="{E9920FBB-C206-3584-B562-66363456E819}"/>
              </a:ext>
            </a:extLst>
          </p:cNvPr>
          <p:cNvSpPr txBox="1"/>
          <p:nvPr/>
        </p:nvSpPr>
        <p:spPr bwMode="auto">
          <a:xfrm>
            <a:off x="3501512" y="4661961"/>
            <a:ext cx="6046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0" name="TextBox 29">
            <a:extLst>
              <a:ext uri="{FF2B5EF4-FFF2-40B4-BE49-F238E27FC236}">
                <a16:creationId xmlns:a16="http://schemas.microsoft.com/office/drawing/2014/main" id="{4B4E3174-79EF-5185-EC01-9FEC1235F7DC}"/>
              </a:ext>
            </a:extLst>
          </p:cNvPr>
          <p:cNvSpPr txBox="1"/>
          <p:nvPr/>
        </p:nvSpPr>
        <p:spPr bwMode="auto">
          <a:xfrm>
            <a:off x="4350773" y="4661961"/>
            <a:ext cx="6046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1" name="TextBox 30">
            <a:extLst>
              <a:ext uri="{FF2B5EF4-FFF2-40B4-BE49-F238E27FC236}">
                <a16:creationId xmlns:a16="http://schemas.microsoft.com/office/drawing/2014/main" id="{1AA36B72-7BA3-7F08-4151-FA8594CEEB37}"/>
              </a:ext>
            </a:extLst>
          </p:cNvPr>
          <p:cNvSpPr txBox="1"/>
          <p:nvPr/>
        </p:nvSpPr>
        <p:spPr bwMode="auto">
          <a:xfrm>
            <a:off x="5200034" y="4661961"/>
            <a:ext cx="6046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2" name="TextBox 31">
            <a:extLst>
              <a:ext uri="{FF2B5EF4-FFF2-40B4-BE49-F238E27FC236}">
                <a16:creationId xmlns:a16="http://schemas.microsoft.com/office/drawing/2014/main" id="{C59098E6-3DC5-918A-2C8D-F15300A4F723}"/>
              </a:ext>
            </a:extLst>
          </p:cNvPr>
          <p:cNvSpPr txBox="1"/>
          <p:nvPr/>
        </p:nvSpPr>
        <p:spPr bwMode="auto">
          <a:xfrm>
            <a:off x="6049295" y="4661961"/>
            <a:ext cx="6046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3" name="TextBox 32">
            <a:extLst>
              <a:ext uri="{FF2B5EF4-FFF2-40B4-BE49-F238E27FC236}">
                <a16:creationId xmlns:a16="http://schemas.microsoft.com/office/drawing/2014/main" id="{0CB7CB3F-5CC4-C697-5683-677B6D97BAD3}"/>
              </a:ext>
            </a:extLst>
          </p:cNvPr>
          <p:cNvSpPr txBox="1"/>
          <p:nvPr/>
        </p:nvSpPr>
        <p:spPr bwMode="auto">
          <a:xfrm>
            <a:off x="6898556" y="4661961"/>
            <a:ext cx="6046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4" name="TextBox 33">
            <a:extLst>
              <a:ext uri="{FF2B5EF4-FFF2-40B4-BE49-F238E27FC236}">
                <a16:creationId xmlns:a16="http://schemas.microsoft.com/office/drawing/2014/main" id="{313209B8-73F6-3AB7-29A4-7663FD72CD1A}"/>
              </a:ext>
            </a:extLst>
          </p:cNvPr>
          <p:cNvSpPr txBox="1"/>
          <p:nvPr/>
        </p:nvSpPr>
        <p:spPr bwMode="auto">
          <a:xfrm>
            <a:off x="7747817" y="4661961"/>
            <a:ext cx="6046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120</a:t>
            </a:r>
          </a:p>
        </p:txBody>
      </p:sp>
      <p:sp>
        <p:nvSpPr>
          <p:cNvPr id="35" name="TextBox 34">
            <a:extLst>
              <a:ext uri="{FF2B5EF4-FFF2-40B4-BE49-F238E27FC236}">
                <a16:creationId xmlns:a16="http://schemas.microsoft.com/office/drawing/2014/main" id="{D8617318-867A-42F9-1733-20EBDB8C1BD2}"/>
              </a:ext>
            </a:extLst>
          </p:cNvPr>
          <p:cNvSpPr txBox="1"/>
          <p:nvPr/>
        </p:nvSpPr>
        <p:spPr bwMode="auto">
          <a:xfrm>
            <a:off x="8597078" y="4661961"/>
            <a:ext cx="6046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140</a:t>
            </a:r>
          </a:p>
        </p:txBody>
      </p:sp>
      <p:sp>
        <p:nvSpPr>
          <p:cNvPr id="36" name="TextBox 35">
            <a:extLst>
              <a:ext uri="{FF2B5EF4-FFF2-40B4-BE49-F238E27FC236}">
                <a16:creationId xmlns:a16="http://schemas.microsoft.com/office/drawing/2014/main" id="{E2700464-889E-9355-DFA9-C197E55DC9B4}"/>
              </a:ext>
            </a:extLst>
          </p:cNvPr>
          <p:cNvSpPr txBox="1"/>
          <p:nvPr/>
        </p:nvSpPr>
        <p:spPr bwMode="auto">
          <a:xfrm>
            <a:off x="2329013" y="1923677"/>
            <a:ext cx="6046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7" name="TextBox 36">
            <a:extLst>
              <a:ext uri="{FF2B5EF4-FFF2-40B4-BE49-F238E27FC236}">
                <a16:creationId xmlns:a16="http://schemas.microsoft.com/office/drawing/2014/main" id="{20B08A2F-E5D4-7E8F-AF12-51A69BE34E9F}"/>
              </a:ext>
            </a:extLst>
          </p:cNvPr>
          <p:cNvSpPr txBox="1"/>
          <p:nvPr/>
        </p:nvSpPr>
        <p:spPr bwMode="auto">
          <a:xfrm>
            <a:off x="2329013" y="2432988"/>
            <a:ext cx="6046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8" name="TextBox 37">
            <a:extLst>
              <a:ext uri="{FF2B5EF4-FFF2-40B4-BE49-F238E27FC236}">
                <a16:creationId xmlns:a16="http://schemas.microsoft.com/office/drawing/2014/main" id="{F8CE8FBA-AA6D-9901-2644-9C3EA94DF977}"/>
              </a:ext>
            </a:extLst>
          </p:cNvPr>
          <p:cNvSpPr txBox="1"/>
          <p:nvPr/>
        </p:nvSpPr>
        <p:spPr bwMode="auto">
          <a:xfrm>
            <a:off x="2329013" y="2942299"/>
            <a:ext cx="6046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9" name="TextBox 38">
            <a:extLst>
              <a:ext uri="{FF2B5EF4-FFF2-40B4-BE49-F238E27FC236}">
                <a16:creationId xmlns:a16="http://schemas.microsoft.com/office/drawing/2014/main" id="{26589A18-B9BA-0B60-11AB-A90C325155DA}"/>
              </a:ext>
            </a:extLst>
          </p:cNvPr>
          <p:cNvSpPr txBox="1"/>
          <p:nvPr/>
        </p:nvSpPr>
        <p:spPr bwMode="auto">
          <a:xfrm>
            <a:off x="2329013" y="3451610"/>
            <a:ext cx="6046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40" name="TextBox 39">
            <a:extLst>
              <a:ext uri="{FF2B5EF4-FFF2-40B4-BE49-F238E27FC236}">
                <a16:creationId xmlns:a16="http://schemas.microsoft.com/office/drawing/2014/main" id="{F85227DC-5530-A766-C240-3052B1DEDC3D}"/>
              </a:ext>
            </a:extLst>
          </p:cNvPr>
          <p:cNvSpPr txBox="1"/>
          <p:nvPr/>
        </p:nvSpPr>
        <p:spPr bwMode="auto">
          <a:xfrm>
            <a:off x="2329013" y="3960921"/>
            <a:ext cx="6046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1" name="TextBox 40">
            <a:extLst>
              <a:ext uri="{FF2B5EF4-FFF2-40B4-BE49-F238E27FC236}">
                <a16:creationId xmlns:a16="http://schemas.microsoft.com/office/drawing/2014/main" id="{B176A215-58AB-B7CA-B4FF-13EB22FC5DE9}"/>
              </a:ext>
            </a:extLst>
          </p:cNvPr>
          <p:cNvSpPr txBox="1"/>
          <p:nvPr/>
        </p:nvSpPr>
        <p:spPr bwMode="auto">
          <a:xfrm>
            <a:off x="2329013" y="4470232"/>
            <a:ext cx="6046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2" name="TextBox 41">
            <a:extLst>
              <a:ext uri="{FF2B5EF4-FFF2-40B4-BE49-F238E27FC236}">
                <a16:creationId xmlns:a16="http://schemas.microsoft.com/office/drawing/2014/main" id="{5AFC6EB1-9D86-AE96-4250-534DAD05A2E3}"/>
              </a:ext>
            </a:extLst>
          </p:cNvPr>
          <p:cNvSpPr txBox="1"/>
          <p:nvPr/>
        </p:nvSpPr>
        <p:spPr bwMode="auto">
          <a:xfrm rot="16200000">
            <a:off x="1102942" y="3199798"/>
            <a:ext cx="25227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RFS (%)</a:t>
            </a:r>
          </a:p>
        </p:txBody>
      </p:sp>
      <p:sp>
        <p:nvSpPr>
          <p:cNvPr id="43" name="TextBox 42">
            <a:extLst>
              <a:ext uri="{FF2B5EF4-FFF2-40B4-BE49-F238E27FC236}">
                <a16:creationId xmlns:a16="http://schemas.microsoft.com/office/drawing/2014/main" id="{B77C2C5A-413C-7466-0140-9E7C684D190A}"/>
              </a:ext>
            </a:extLst>
          </p:cNvPr>
          <p:cNvSpPr txBox="1"/>
          <p:nvPr/>
        </p:nvSpPr>
        <p:spPr bwMode="auto">
          <a:xfrm>
            <a:off x="2913682" y="4992414"/>
            <a:ext cx="68734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err="1">
                <a:solidFill>
                  <a:schemeClr val="bg1"/>
                </a:solidFill>
                <a:latin typeface="Calibri" panose="020F0502020204030204" pitchFamily="34" charset="0"/>
              </a:rPr>
              <a:t>Wk</a:t>
            </a:r>
            <a:r>
              <a:rPr lang="en-US" b="1" dirty="0">
                <a:solidFill>
                  <a:schemeClr val="bg1"/>
                </a:solidFill>
                <a:latin typeface="Calibri" panose="020F0502020204030204" pitchFamily="34" charset="0"/>
              </a:rPr>
              <a:t> From First Dose of Pembrolizumab</a:t>
            </a:r>
          </a:p>
        </p:txBody>
      </p:sp>
      <p:sp>
        <p:nvSpPr>
          <p:cNvPr id="44" name="TextBox 43">
            <a:extLst>
              <a:ext uri="{FF2B5EF4-FFF2-40B4-BE49-F238E27FC236}">
                <a16:creationId xmlns:a16="http://schemas.microsoft.com/office/drawing/2014/main" id="{C1E591D2-B723-2E7C-3A2D-D329B229AB86}"/>
              </a:ext>
            </a:extLst>
          </p:cNvPr>
          <p:cNvSpPr txBox="1"/>
          <p:nvPr/>
        </p:nvSpPr>
        <p:spPr bwMode="auto">
          <a:xfrm>
            <a:off x="-96393" y="5313947"/>
            <a:ext cx="2987474" cy="738664"/>
          </a:xfrm>
          <a:prstGeom prst="rect">
            <a:avLst/>
          </a:prstGeom>
          <a:noFill/>
          <a:ln>
            <a:noFill/>
          </a:ln>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Patients at Risk, n</a:t>
            </a:r>
            <a:br>
              <a:rPr kumimoji="0" lang="en-US" sz="1400" b="1"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br>
            <a:r>
              <a:rPr kumimoji="0" lang="en-US" sz="140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t>mRNA-4157 (v940) + pembrolizumab</a:t>
            </a:r>
            <a:br>
              <a:rPr kumimoji="0" lang="en-US" sz="140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br>
            <a:r>
              <a:rPr lang="en-US" sz="1400" dirty="0">
                <a:solidFill>
                  <a:schemeClr val="accent3"/>
                </a:solidFill>
                <a:latin typeface="Calibri"/>
              </a:rPr>
              <a:t>P</a:t>
            </a:r>
            <a:r>
              <a:rPr kumimoji="0" lang="en-US" sz="1400" i="0" u="none" strike="noStrike" kern="1200" cap="none" spc="0" normalizeH="0" baseline="0" noProof="0" dirty="0" err="1">
                <a:ln>
                  <a:noFill/>
                </a:ln>
                <a:solidFill>
                  <a:schemeClr val="accent3"/>
                </a:solidFill>
                <a:effectLst/>
                <a:uLnTx/>
                <a:uFillTx/>
                <a:latin typeface="Calibri"/>
                <a:ea typeface="+mn-ea"/>
                <a:cs typeface="Arial" panose="020B0604020202020204" pitchFamily="34" charset="0"/>
              </a:rPr>
              <a:t>embrolizumab</a:t>
            </a:r>
            <a:endParaRPr kumimoji="0" lang="en-US" sz="1400" i="0" u="none" strike="noStrike" kern="1200" cap="none" spc="0" normalizeH="0" baseline="0" noProof="0" dirty="0">
              <a:ln>
                <a:noFill/>
              </a:ln>
              <a:solidFill>
                <a:schemeClr val="accent3"/>
              </a:solidFill>
              <a:effectLst/>
              <a:uLnTx/>
              <a:uFillTx/>
              <a:latin typeface="Calibri"/>
              <a:ea typeface="+mn-ea"/>
              <a:cs typeface="Arial" panose="020B0604020202020204" pitchFamily="34" charset="0"/>
            </a:endParaRPr>
          </a:p>
        </p:txBody>
      </p:sp>
      <p:sp>
        <p:nvSpPr>
          <p:cNvPr id="45" name="TextBox 44">
            <a:extLst>
              <a:ext uri="{FF2B5EF4-FFF2-40B4-BE49-F238E27FC236}">
                <a16:creationId xmlns:a16="http://schemas.microsoft.com/office/drawing/2014/main" id="{0EB851E9-59C8-4185-DF90-5E3A906AB72D}"/>
              </a:ext>
            </a:extLst>
          </p:cNvPr>
          <p:cNvSpPr txBox="1"/>
          <p:nvPr/>
        </p:nvSpPr>
        <p:spPr bwMode="auto">
          <a:xfrm>
            <a:off x="2630802" y="5542233"/>
            <a:ext cx="656166" cy="523220"/>
          </a:xfrm>
          <a:prstGeom prst="rect">
            <a:avLst/>
          </a:prstGeom>
          <a:noFill/>
          <a:ln>
            <a:no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t>107</a:t>
            </a:r>
            <a:b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br>
            <a:r>
              <a:rPr kumimoji="0" lang="en-US" sz="1400" b="0" i="0" u="none" strike="noStrike" kern="1200" cap="none" spc="0" normalizeH="0" baseline="0" noProof="0" dirty="0">
                <a:ln>
                  <a:noFill/>
                </a:ln>
                <a:solidFill>
                  <a:schemeClr val="accent3"/>
                </a:solidFill>
                <a:effectLst/>
                <a:uLnTx/>
                <a:uFillTx/>
                <a:latin typeface="Calibri"/>
                <a:ea typeface="+mn-ea"/>
                <a:cs typeface="Arial" panose="020B0604020202020204" pitchFamily="34" charset="0"/>
              </a:rPr>
              <a:t>50</a:t>
            </a:r>
          </a:p>
        </p:txBody>
      </p:sp>
      <p:sp>
        <p:nvSpPr>
          <p:cNvPr id="46" name="TextBox 45">
            <a:extLst>
              <a:ext uri="{FF2B5EF4-FFF2-40B4-BE49-F238E27FC236}">
                <a16:creationId xmlns:a16="http://schemas.microsoft.com/office/drawing/2014/main" id="{63D90C29-EA2F-6C41-1FC9-1008ACC1F2E0}"/>
              </a:ext>
            </a:extLst>
          </p:cNvPr>
          <p:cNvSpPr txBox="1"/>
          <p:nvPr/>
        </p:nvSpPr>
        <p:spPr bwMode="auto">
          <a:xfrm>
            <a:off x="3481594" y="5542233"/>
            <a:ext cx="656166" cy="523220"/>
          </a:xfrm>
          <a:prstGeom prst="rect">
            <a:avLst/>
          </a:prstGeom>
          <a:noFill/>
          <a:ln>
            <a:no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t>92</a:t>
            </a:r>
            <a:b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br>
            <a:r>
              <a:rPr lang="en-US" sz="1400" b="0" dirty="0">
                <a:solidFill>
                  <a:schemeClr val="accent3"/>
                </a:solidFill>
                <a:latin typeface="Calibri"/>
                <a:cs typeface="Arial" panose="020B0604020202020204" pitchFamily="34" charset="0"/>
              </a:rPr>
              <a:t>42</a:t>
            </a:r>
            <a:endParaRPr kumimoji="0" lang="en-US" sz="1400" b="0" i="0" u="none" strike="noStrike" kern="1200" cap="none" spc="0" normalizeH="0" baseline="0" noProof="0" dirty="0">
              <a:ln>
                <a:noFill/>
              </a:ln>
              <a:solidFill>
                <a:schemeClr val="accent3"/>
              </a:solidFill>
              <a:effectLst/>
              <a:uLnTx/>
              <a:uFillTx/>
              <a:latin typeface="Calibri"/>
              <a:ea typeface="+mn-ea"/>
              <a:cs typeface="Arial" panose="020B0604020202020204" pitchFamily="34" charset="0"/>
            </a:endParaRPr>
          </a:p>
        </p:txBody>
      </p:sp>
      <p:sp>
        <p:nvSpPr>
          <p:cNvPr id="47" name="TextBox 46">
            <a:extLst>
              <a:ext uri="{FF2B5EF4-FFF2-40B4-BE49-F238E27FC236}">
                <a16:creationId xmlns:a16="http://schemas.microsoft.com/office/drawing/2014/main" id="{139E4C3C-4CB6-CD3D-3EDD-E6E97D64BC08}"/>
              </a:ext>
            </a:extLst>
          </p:cNvPr>
          <p:cNvSpPr txBox="1"/>
          <p:nvPr/>
        </p:nvSpPr>
        <p:spPr bwMode="auto">
          <a:xfrm>
            <a:off x="5183178" y="5542233"/>
            <a:ext cx="656166" cy="523220"/>
          </a:xfrm>
          <a:prstGeom prst="rect">
            <a:avLst/>
          </a:prstGeom>
          <a:noFill/>
          <a:ln>
            <a:no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t>73</a:t>
            </a:r>
            <a:b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br>
            <a:r>
              <a:rPr kumimoji="0" lang="en-US" sz="1400" b="0" i="0" u="none" strike="noStrike" kern="1200" cap="none" spc="0" normalizeH="0" baseline="0" noProof="0" dirty="0">
                <a:ln>
                  <a:noFill/>
                </a:ln>
                <a:solidFill>
                  <a:schemeClr val="accent3"/>
                </a:solidFill>
                <a:effectLst/>
                <a:uLnTx/>
                <a:uFillTx/>
                <a:latin typeface="Calibri"/>
                <a:ea typeface="+mn-ea"/>
                <a:cs typeface="Arial" panose="020B0604020202020204" pitchFamily="34" charset="0"/>
              </a:rPr>
              <a:t>37</a:t>
            </a:r>
          </a:p>
        </p:txBody>
      </p:sp>
      <p:sp>
        <p:nvSpPr>
          <p:cNvPr id="48" name="TextBox 47">
            <a:extLst>
              <a:ext uri="{FF2B5EF4-FFF2-40B4-BE49-F238E27FC236}">
                <a16:creationId xmlns:a16="http://schemas.microsoft.com/office/drawing/2014/main" id="{53D47259-4D20-3031-D130-A4CCEE67B753}"/>
              </a:ext>
            </a:extLst>
          </p:cNvPr>
          <p:cNvSpPr txBox="1"/>
          <p:nvPr/>
        </p:nvSpPr>
        <p:spPr bwMode="auto">
          <a:xfrm>
            <a:off x="6033970" y="5542233"/>
            <a:ext cx="656166" cy="523220"/>
          </a:xfrm>
          <a:prstGeom prst="rect">
            <a:avLst/>
          </a:prstGeom>
          <a:noFill/>
          <a:ln>
            <a:no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t>49</a:t>
            </a:r>
            <a:b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br>
            <a:r>
              <a:rPr kumimoji="0" lang="en-US" sz="1400" b="0" i="0" u="none" strike="noStrike" kern="1200" cap="none" spc="0" normalizeH="0" baseline="0" noProof="0" dirty="0">
                <a:ln>
                  <a:noFill/>
                </a:ln>
                <a:solidFill>
                  <a:schemeClr val="accent3"/>
                </a:solidFill>
                <a:effectLst/>
                <a:uLnTx/>
                <a:uFillTx/>
                <a:latin typeface="Calibri"/>
                <a:ea typeface="+mn-ea"/>
                <a:cs typeface="Arial" panose="020B0604020202020204" pitchFamily="34" charset="0"/>
              </a:rPr>
              <a:t>28</a:t>
            </a:r>
          </a:p>
        </p:txBody>
      </p:sp>
      <p:sp>
        <p:nvSpPr>
          <p:cNvPr id="49" name="TextBox 48">
            <a:extLst>
              <a:ext uri="{FF2B5EF4-FFF2-40B4-BE49-F238E27FC236}">
                <a16:creationId xmlns:a16="http://schemas.microsoft.com/office/drawing/2014/main" id="{6D196A6B-025D-A715-76F0-E716A44A55D3}"/>
              </a:ext>
            </a:extLst>
          </p:cNvPr>
          <p:cNvSpPr txBox="1"/>
          <p:nvPr/>
        </p:nvSpPr>
        <p:spPr bwMode="auto">
          <a:xfrm>
            <a:off x="6884762" y="5542233"/>
            <a:ext cx="656166" cy="523220"/>
          </a:xfrm>
          <a:prstGeom prst="rect">
            <a:avLst/>
          </a:prstGeom>
          <a:noFill/>
          <a:ln>
            <a:no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t>24</a:t>
            </a:r>
            <a:b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br>
            <a:r>
              <a:rPr kumimoji="0" lang="en-US" sz="1400" b="0" i="0" u="none" strike="noStrike" kern="1200" cap="none" spc="0" normalizeH="0" baseline="0" noProof="0" dirty="0">
                <a:ln>
                  <a:noFill/>
                </a:ln>
                <a:solidFill>
                  <a:schemeClr val="accent3"/>
                </a:solidFill>
                <a:effectLst/>
                <a:uLnTx/>
                <a:uFillTx/>
                <a:latin typeface="Calibri"/>
                <a:ea typeface="+mn-ea"/>
                <a:cs typeface="Arial" panose="020B0604020202020204" pitchFamily="34" charset="0"/>
              </a:rPr>
              <a:t>13</a:t>
            </a:r>
          </a:p>
        </p:txBody>
      </p:sp>
      <p:sp>
        <p:nvSpPr>
          <p:cNvPr id="50" name="TextBox 49">
            <a:extLst>
              <a:ext uri="{FF2B5EF4-FFF2-40B4-BE49-F238E27FC236}">
                <a16:creationId xmlns:a16="http://schemas.microsoft.com/office/drawing/2014/main" id="{15223358-4F72-4159-3EFD-E6E1475942FC}"/>
              </a:ext>
            </a:extLst>
          </p:cNvPr>
          <p:cNvSpPr txBox="1"/>
          <p:nvPr/>
        </p:nvSpPr>
        <p:spPr bwMode="auto">
          <a:xfrm>
            <a:off x="7735554" y="5542233"/>
            <a:ext cx="656166" cy="523220"/>
          </a:xfrm>
          <a:prstGeom prst="rect">
            <a:avLst/>
          </a:prstGeom>
          <a:noFill/>
          <a:ln>
            <a:no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t>20</a:t>
            </a:r>
            <a:b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br>
            <a:r>
              <a:rPr kumimoji="0" lang="en-US" sz="1400" b="0" i="0" u="none" strike="noStrike" kern="1200" cap="none" spc="0" normalizeH="0" baseline="0" noProof="0" dirty="0">
                <a:ln>
                  <a:noFill/>
                </a:ln>
                <a:solidFill>
                  <a:schemeClr val="accent3"/>
                </a:solidFill>
                <a:effectLst/>
                <a:uLnTx/>
                <a:uFillTx/>
                <a:latin typeface="Calibri"/>
                <a:ea typeface="+mn-ea"/>
                <a:cs typeface="Arial" panose="020B0604020202020204" pitchFamily="34" charset="0"/>
              </a:rPr>
              <a:t>6</a:t>
            </a:r>
          </a:p>
        </p:txBody>
      </p:sp>
      <p:sp>
        <p:nvSpPr>
          <p:cNvPr id="51" name="TextBox 50">
            <a:extLst>
              <a:ext uri="{FF2B5EF4-FFF2-40B4-BE49-F238E27FC236}">
                <a16:creationId xmlns:a16="http://schemas.microsoft.com/office/drawing/2014/main" id="{FE3EF3B8-6922-6158-2B9C-CED9D7C45016}"/>
              </a:ext>
            </a:extLst>
          </p:cNvPr>
          <p:cNvSpPr txBox="1"/>
          <p:nvPr/>
        </p:nvSpPr>
        <p:spPr bwMode="auto">
          <a:xfrm>
            <a:off x="8586346" y="5542233"/>
            <a:ext cx="656166" cy="523220"/>
          </a:xfrm>
          <a:prstGeom prst="rect">
            <a:avLst/>
          </a:prstGeom>
          <a:noFill/>
          <a:ln>
            <a:no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t>8</a:t>
            </a:r>
            <a:b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br>
            <a:r>
              <a:rPr kumimoji="0" lang="en-US" sz="1400" b="0" i="0" u="none" strike="noStrike" kern="1200" cap="none" spc="0" normalizeH="0" baseline="0" noProof="0" dirty="0">
                <a:ln>
                  <a:noFill/>
                </a:ln>
                <a:solidFill>
                  <a:schemeClr val="accent3"/>
                </a:solidFill>
                <a:effectLst/>
                <a:uLnTx/>
                <a:uFillTx/>
                <a:latin typeface="Calibri"/>
                <a:ea typeface="+mn-ea"/>
                <a:cs typeface="Arial" panose="020B0604020202020204" pitchFamily="34" charset="0"/>
              </a:rPr>
              <a:t>1</a:t>
            </a:r>
          </a:p>
        </p:txBody>
      </p:sp>
      <p:sp>
        <p:nvSpPr>
          <p:cNvPr id="52" name="TextBox 51">
            <a:extLst>
              <a:ext uri="{FF2B5EF4-FFF2-40B4-BE49-F238E27FC236}">
                <a16:creationId xmlns:a16="http://schemas.microsoft.com/office/drawing/2014/main" id="{17C1D26A-7AF9-23D1-7ACB-A802582A951B}"/>
              </a:ext>
            </a:extLst>
          </p:cNvPr>
          <p:cNvSpPr txBox="1"/>
          <p:nvPr/>
        </p:nvSpPr>
        <p:spPr bwMode="auto">
          <a:xfrm>
            <a:off x="4332386" y="5542233"/>
            <a:ext cx="656166" cy="523220"/>
          </a:xfrm>
          <a:prstGeom prst="rect">
            <a:avLst/>
          </a:prstGeom>
          <a:noFill/>
          <a:ln>
            <a:no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t>85</a:t>
            </a:r>
            <a:b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br>
            <a:r>
              <a:rPr lang="en-US" sz="1400" b="0" dirty="0">
                <a:solidFill>
                  <a:schemeClr val="accent3"/>
                </a:solidFill>
                <a:latin typeface="Calibri"/>
                <a:cs typeface="Arial" panose="020B0604020202020204" pitchFamily="34" charset="0"/>
              </a:rPr>
              <a:t>4</a:t>
            </a:r>
            <a:r>
              <a:rPr kumimoji="0" lang="en-US" sz="1400" b="0" i="0" u="none" strike="noStrike" kern="1200" cap="none" spc="0" normalizeH="0" baseline="0" noProof="0" dirty="0">
                <a:ln>
                  <a:noFill/>
                </a:ln>
                <a:solidFill>
                  <a:schemeClr val="accent3"/>
                </a:solidFill>
                <a:effectLst/>
                <a:uLnTx/>
                <a:uFillTx/>
                <a:latin typeface="Calibri"/>
                <a:ea typeface="+mn-ea"/>
                <a:cs typeface="Arial" panose="020B0604020202020204" pitchFamily="34" charset="0"/>
              </a:rPr>
              <a:t>0</a:t>
            </a:r>
          </a:p>
        </p:txBody>
      </p:sp>
      <p:sp>
        <p:nvSpPr>
          <p:cNvPr id="53" name="TextBox 52">
            <a:extLst>
              <a:ext uri="{FF2B5EF4-FFF2-40B4-BE49-F238E27FC236}">
                <a16:creationId xmlns:a16="http://schemas.microsoft.com/office/drawing/2014/main" id="{C7CB2E38-310F-9545-3998-9B269D1EF35A}"/>
              </a:ext>
            </a:extLst>
          </p:cNvPr>
          <p:cNvSpPr txBox="1"/>
          <p:nvPr/>
        </p:nvSpPr>
        <p:spPr bwMode="auto">
          <a:xfrm>
            <a:off x="9437141" y="5542233"/>
            <a:ext cx="656166" cy="523220"/>
          </a:xfrm>
          <a:prstGeom prst="rect">
            <a:avLst/>
          </a:prstGeom>
          <a:noFill/>
          <a:ln>
            <a:no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t>1</a:t>
            </a:r>
            <a:br>
              <a:rPr kumimoji="0" lang="en-US" sz="1400" b="0" i="0" u="none" strike="noStrike" kern="1200" cap="none" spc="0" normalizeH="0" baseline="0" noProof="0" dirty="0">
                <a:ln>
                  <a:noFill/>
                </a:ln>
                <a:solidFill>
                  <a:schemeClr val="accent1"/>
                </a:solidFill>
                <a:effectLst/>
                <a:uLnTx/>
                <a:uFillTx/>
                <a:latin typeface="Calibri"/>
                <a:ea typeface="+mn-ea"/>
                <a:cs typeface="Arial" panose="020B0604020202020204" pitchFamily="34" charset="0"/>
              </a:rPr>
            </a:br>
            <a:r>
              <a:rPr kumimoji="0" lang="en-US" sz="1400" b="0" i="0" u="none" strike="noStrike" kern="1200" cap="none" spc="0" normalizeH="0" baseline="0" noProof="0" dirty="0">
                <a:ln>
                  <a:noFill/>
                </a:ln>
                <a:solidFill>
                  <a:schemeClr val="accent3"/>
                </a:solidFill>
                <a:effectLst/>
                <a:uLnTx/>
                <a:uFillTx/>
                <a:latin typeface="Calibri"/>
                <a:ea typeface="+mn-ea"/>
                <a:cs typeface="Arial" panose="020B0604020202020204" pitchFamily="34" charset="0"/>
              </a:rPr>
              <a:t>0</a:t>
            </a:r>
          </a:p>
        </p:txBody>
      </p:sp>
      <p:cxnSp>
        <p:nvCxnSpPr>
          <p:cNvPr id="55" name="Straight Connector 54">
            <a:extLst>
              <a:ext uri="{FF2B5EF4-FFF2-40B4-BE49-F238E27FC236}">
                <a16:creationId xmlns:a16="http://schemas.microsoft.com/office/drawing/2014/main" id="{C0C30B87-FCDA-2CA7-B391-FB927AF1EC2B}"/>
              </a:ext>
            </a:extLst>
          </p:cNvPr>
          <p:cNvCxnSpPr>
            <a:cxnSpLocks/>
          </p:cNvCxnSpPr>
          <p:nvPr/>
        </p:nvCxnSpPr>
        <p:spPr bwMode="auto">
          <a:xfrm flipV="1">
            <a:off x="5281575" y="2210111"/>
            <a:ext cx="0" cy="2450592"/>
          </a:xfrm>
          <a:prstGeom prst="line">
            <a:avLst/>
          </a:prstGeom>
          <a:noFill/>
          <a:ln w="28575" cap="flat" cmpd="sng" algn="ctr">
            <a:solidFill>
              <a:schemeClr val="bg1"/>
            </a:solidFill>
            <a:prstDash val="sysDot"/>
            <a:round/>
            <a:headEnd type="none" w="med" len="med"/>
            <a:tailEnd type="none" w="med" len="med"/>
          </a:ln>
          <a:effectLst/>
        </p:spPr>
      </p:cxnSp>
      <p:cxnSp>
        <p:nvCxnSpPr>
          <p:cNvPr id="56" name="Straight Connector 55">
            <a:extLst>
              <a:ext uri="{FF2B5EF4-FFF2-40B4-BE49-F238E27FC236}">
                <a16:creationId xmlns:a16="http://schemas.microsoft.com/office/drawing/2014/main" id="{DA15E53C-5309-42A8-358D-30B90D476AE8}"/>
              </a:ext>
            </a:extLst>
          </p:cNvPr>
          <p:cNvCxnSpPr>
            <a:cxnSpLocks/>
          </p:cNvCxnSpPr>
          <p:nvPr/>
        </p:nvCxnSpPr>
        <p:spPr bwMode="auto">
          <a:xfrm flipV="1">
            <a:off x="6348375" y="2210111"/>
            <a:ext cx="0" cy="2450592"/>
          </a:xfrm>
          <a:prstGeom prst="line">
            <a:avLst/>
          </a:prstGeom>
          <a:noFill/>
          <a:ln w="28575" cap="flat" cmpd="sng" algn="ctr">
            <a:solidFill>
              <a:schemeClr val="bg1"/>
            </a:solidFill>
            <a:prstDash val="sysDot"/>
            <a:round/>
            <a:headEnd type="none" w="med" len="med"/>
            <a:tailEnd type="none" w="med" len="med"/>
          </a:ln>
          <a:effectLst/>
        </p:spPr>
      </p:cxnSp>
      <p:sp>
        <p:nvSpPr>
          <p:cNvPr id="57" name="TextBox 56">
            <a:extLst>
              <a:ext uri="{FF2B5EF4-FFF2-40B4-BE49-F238E27FC236}">
                <a16:creationId xmlns:a16="http://schemas.microsoft.com/office/drawing/2014/main" id="{B0369A19-699F-3FF3-450A-2E6C70FE1FCB}"/>
              </a:ext>
            </a:extLst>
          </p:cNvPr>
          <p:cNvSpPr txBox="1"/>
          <p:nvPr/>
        </p:nvSpPr>
        <p:spPr bwMode="auto">
          <a:xfrm>
            <a:off x="9100109" y="2224741"/>
            <a:ext cx="16605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 Censored</a:t>
            </a:r>
          </a:p>
        </p:txBody>
      </p:sp>
      <p:sp>
        <p:nvSpPr>
          <p:cNvPr id="58" name="TextBox 57">
            <a:extLst>
              <a:ext uri="{FF2B5EF4-FFF2-40B4-BE49-F238E27FC236}">
                <a16:creationId xmlns:a16="http://schemas.microsoft.com/office/drawing/2014/main" id="{DA66831B-9A31-3C02-B010-16ED180FE7D5}"/>
              </a:ext>
            </a:extLst>
          </p:cNvPr>
          <p:cNvSpPr txBox="1"/>
          <p:nvPr/>
        </p:nvSpPr>
        <p:spPr bwMode="auto">
          <a:xfrm>
            <a:off x="4654906" y="1740720"/>
            <a:ext cx="1248460"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b="1" dirty="0">
                <a:solidFill>
                  <a:schemeClr val="bg1"/>
                </a:solidFill>
                <a:latin typeface="Calibri" panose="020F0502020204030204" pitchFamily="34" charset="0"/>
              </a:rPr>
              <a:t>12-mo</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RFS</a:t>
            </a:r>
          </a:p>
        </p:txBody>
      </p:sp>
      <p:sp>
        <p:nvSpPr>
          <p:cNvPr id="59" name="TextBox 58">
            <a:extLst>
              <a:ext uri="{FF2B5EF4-FFF2-40B4-BE49-F238E27FC236}">
                <a16:creationId xmlns:a16="http://schemas.microsoft.com/office/drawing/2014/main" id="{34BA8E79-9682-BC53-558E-BDE68888F131}"/>
              </a:ext>
            </a:extLst>
          </p:cNvPr>
          <p:cNvSpPr txBox="1"/>
          <p:nvPr/>
        </p:nvSpPr>
        <p:spPr bwMode="auto">
          <a:xfrm>
            <a:off x="5831434" y="1739501"/>
            <a:ext cx="1030223"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b="1" dirty="0">
                <a:solidFill>
                  <a:schemeClr val="bg1"/>
                </a:solidFill>
                <a:latin typeface="Calibri" panose="020F0502020204030204" pitchFamily="34" charset="0"/>
              </a:rPr>
              <a:t>18-mo</a:t>
            </a:r>
            <a:br>
              <a:rPr lang="en-US" sz="1600" b="1" dirty="0">
                <a:solidFill>
                  <a:schemeClr val="bg1"/>
                </a:solidFill>
                <a:latin typeface="Calibri" panose="020F0502020204030204" pitchFamily="34" charset="0"/>
              </a:rPr>
            </a:br>
            <a:r>
              <a:rPr lang="en-US" sz="1600" b="1" dirty="0">
                <a:solidFill>
                  <a:schemeClr val="bg1"/>
                </a:solidFill>
                <a:latin typeface="Calibri" panose="020F0502020204030204" pitchFamily="34" charset="0"/>
              </a:rPr>
              <a:t>RFS</a:t>
            </a:r>
          </a:p>
        </p:txBody>
      </p:sp>
      <p:sp>
        <p:nvSpPr>
          <p:cNvPr id="60" name="TextBox 59">
            <a:extLst>
              <a:ext uri="{FF2B5EF4-FFF2-40B4-BE49-F238E27FC236}">
                <a16:creationId xmlns:a16="http://schemas.microsoft.com/office/drawing/2014/main" id="{AF6C5030-943E-B1B5-DD57-67341260343E}"/>
              </a:ext>
            </a:extLst>
          </p:cNvPr>
          <p:cNvSpPr txBox="1"/>
          <p:nvPr/>
        </p:nvSpPr>
        <p:spPr bwMode="auto">
          <a:xfrm>
            <a:off x="4061156" y="2742913"/>
            <a:ext cx="1248460"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600" b="1" dirty="0">
                <a:solidFill>
                  <a:schemeClr val="bg1"/>
                </a:solidFill>
                <a:latin typeface="Calibri" panose="020F0502020204030204" pitchFamily="34" charset="0"/>
              </a:rPr>
              <a:t>77.1%</a:t>
            </a:r>
          </a:p>
        </p:txBody>
      </p:sp>
      <p:sp>
        <p:nvSpPr>
          <p:cNvPr id="61" name="TextBox 60">
            <a:extLst>
              <a:ext uri="{FF2B5EF4-FFF2-40B4-BE49-F238E27FC236}">
                <a16:creationId xmlns:a16="http://schemas.microsoft.com/office/drawing/2014/main" id="{ACBD87C7-5E5B-2F61-7735-BB72C3CD023D}"/>
              </a:ext>
            </a:extLst>
          </p:cNvPr>
          <p:cNvSpPr txBox="1"/>
          <p:nvPr/>
        </p:nvSpPr>
        <p:spPr bwMode="auto">
          <a:xfrm>
            <a:off x="5259630" y="2258890"/>
            <a:ext cx="1248460"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90000"/>
              </a:lnSpc>
              <a:spcBef>
                <a:spcPct val="50000"/>
              </a:spcBef>
              <a:spcAft>
                <a:spcPct val="0"/>
              </a:spcAft>
              <a:buClrTx/>
              <a:buFontTx/>
              <a:buNone/>
            </a:pPr>
            <a:r>
              <a:rPr lang="en-US" sz="1600" b="1" dirty="0">
                <a:solidFill>
                  <a:schemeClr val="bg1"/>
                </a:solidFill>
                <a:latin typeface="Calibri" panose="020F0502020204030204" pitchFamily="34" charset="0"/>
              </a:rPr>
              <a:t>83.4%</a:t>
            </a:r>
          </a:p>
        </p:txBody>
      </p:sp>
      <p:sp>
        <p:nvSpPr>
          <p:cNvPr id="63" name="TextBox 62">
            <a:extLst>
              <a:ext uri="{FF2B5EF4-FFF2-40B4-BE49-F238E27FC236}">
                <a16:creationId xmlns:a16="http://schemas.microsoft.com/office/drawing/2014/main" id="{FB780357-E6BE-8A7E-C29A-BCBF1AF7D878}"/>
              </a:ext>
            </a:extLst>
          </p:cNvPr>
          <p:cNvSpPr txBox="1"/>
          <p:nvPr/>
        </p:nvSpPr>
        <p:spPr bwMode="auto">
          <a:xfrm>
            <a:off x="5647333" y="3119646"/>
            <a:ext cx="741275"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sz="1600" b="1" dirty="0">
                <a:solidFill>
                  <a:schemeClr val="bg1"/>
                </a:solidFill>
                <a:latin typeface="Calibri" panose="020F0502020204030204" pitchFamily="34" charset="0"/>
              </a:rPr>
              <a:t>62.2%</a:t>
            </a:r>
          </a:p>
        </p:txBody>
      </p:sp>
      <p:graphicFrame>
        <p:nvGraphicFramePr>
          <p:cNvPr id="64" name="Table 9335">
            <a:extLst>
              <a:ext uri="{FF2B5EF4-FFF2-40B4-BE49-F238E27FC236}">
                <a16:creationId xmlns:a16="http://schemas.microsoft.com/office/drawing/2014/main" id="{E199AADD-2B6E-C077-8147-CEB406C5244C}"/>
              </a:ext>
            </a:extLst>
          </p:cNvPr>
          <p:cNvGraphicFramePr>
            <a:graphicFrameLocks noGrp="1"/>
          </p:cNvGraphicFramePr>
          <p:nvPr>
            <p:extLst>
              <p:ext uri="{D42A27DB-BD31-4B8C-83A1-F6EECF244321}">
                <p14:modId xmlns:p14="http://schemas.microsoft.com/office/powerpoint/2010/main" val="2364927864"/>
              </p:ext>
            </p:extLst>
          </p:nvPr>
        </p:nvGraphicFramePr>
        <p:xfrm>
          <a:off x="5945204" y="3604248"/>
          <a:ext cx="5897270" cy="932688"/>
        </p:xfrm>
        <a:graphic>
          <a:graphicData uri="http://schemas.openxmlformats.org/drawingml/2006/table">
            <a:tbl>
              <a:tblPr firstRow="1" bandRow="1">
                <a:tableStyleId>{93296810-A885-4BE3-A3E7-6D5BEEA58F35}</a:tableStyleId>
              </a:tblPr>
              <a:tblGrid>
                <a:gridCol w="3218688">
                  <a:extLst>
                    <a:ext uri="{9D8B030D-6E8A-4147-A177-3AD203B41FA5}">
                      <a16:colId xmlns:a16="http://schemas.microsoft.com/office/drawing/2014/main" val="2447031885"/>
                    </a:ext>
                  </a:extLst>
                </a:gridCol>
                <a:gridCol w="1083355">
                  <a:extLst>
                    <a:ext uri="{9D8B030D-6E8A-4147-A177-3AD203B41FA5}">
                      <a16:colId xmlns:a16="http://schemas.microsoft.com/office/drawing/2014/main" val="2921462599"/>
                    </a:ext>
                  </a:extLst>
                </a:gridCol>
                <a:gridCol w="1595227">
                  <a:extLst>
                    <a:ext uri="{9D8B030D-6E8A-4147-A177-3AD203B41FA5}">
                      <a16:colId xmlns:a16="http://schemas.microsoft.com/office/drawing/2014/main" val="2365799372"/>
                    </a:ext>
                  </a:extLst>
                </a:gridCol>
              </a:tblGrid>
              <a:tr h="292608">
                <a:tc>
                  <a:txBody>
                    <a:bodyPr/>
                    <a:lstStyle/>
                    <a:p>
                      <a:pPr algn="l">
                        <a:lnSpc>
                          <a:spcPct val="100000"/>
                        </a:lnSpc>
                        <a:spcBef>
                          <a:spcPts val="1000"/>
                        </a:spcBef>
                        <a:spcAft>
                          <a:spcPts val="700"/>
                        </a:spcAft>
                      </a:pPr>
                      <a:endParaRPr lang="en-US" sz="1400" b="1" dirty="0">
                        <a:solidFill>
                          <a:schemeClr val="bg1"/>
                        </a:solidFill>
                      </a:endParaRPr>
                    </a:p>
                  </a:txBody>
                  <a:tcPr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0000"/>
                        </a:lnSpc>
                        <a:spcBef>
                          <a:spcPts val="1000"/>
                        </a:spcBef>
                        <a:spcAft>
                          <a:spcPts val="700"/>
                        </a:spcAft>
                      </a:pPr>
                      <a:r>
                        <a:rPr lang="en-US" sz="1400" b="1" dirty="0">
                          <a:solidFill>
                            <a:schemeClr val="bg1"/>
                          </a:solidFill>
                        </a:rPr>
                        <a:t>Events </a:t>
                      </a:r>
                      <a:br>
                        <a:rPr lang="en-US" sz="1400" b="1" dirty="0">
                          <a:solidFill>
                            <a:schemeClr val="bg1"/>
                          </a:solidFill>
                        </a:rPr>
                      </a:br>
                      <a:r>
                        <a:rPr lang="en-US" sz="1400" b="1" dirty="0">
                          <a:solidFill>
                            <a:schemeClr val="bg1"/>
                          </a:solidFill>
                        </a:rPr>
                        <a:t>(n/N)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0000"/>
                        </a:lnSpc>
                        <a:spcBef>
                          <a:spcPts val="1000"/>
                        </a:spcBef>
                        <a:spcAft>
                          <a:spcPts val="700"/>
                        </a:spcAft>
                      </a:pPr>
                      <a:r>
                        <a:rPr lang="en-US" sz="1400" b="1" dirty="0">
                          <a:solidFill>
                            <a:schemeClr val="bg1"/>
                          </a:solidFill>
                        </a:rPr>
                        <a:t>HR</a:t>
                      </a:r>
                      <a:br>
                        <a:rPr lang="en-US" sz="1400" b="1" dirty="0">
                          <a:solidFill>
                            <a:schemeClr val="bg1"/>
                          </a:solidFill>
                        </a:rPr>
                      </a:br>
                      <a:r>
                        <a:rPr lang="en-US" sz="1400" b="1" dirty="0">
                          <a:solidFill>
                            <a:schemeClr val="bg1"/>
                          </a:solidFill>
                        </a:rPr>
                        <a:t>(95% CI)</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28254923"/>
                  </a:ext>
                </a:extLst>
              </a:tr>
              <a:tr h="292608">
                <a:tc>
                  <a:txBody>
                    <a:bodyPr/>
                    <a:lstStyle/>
                    <a:p>
                      <a:pPr marL="0" marR="0" lvl="0" indent="0" algn="r" defTabSz="914400" rtl="0" eaLnBrk="1" fontAlgn="auto" latinLnBrk="0" hangingPunct="1">
                        <a:lnSpc>
                          <a:spcPct val="100000"/>
                        </a:lnSpc>
                        <a:spcBef>
                          <a:spcPts val="1000"/>
                        </a:spcBef>
                        <a:spcAft>
                          <a:spcPts val="700"/>
                        </a:spcAft>
                        <a:buClrTx/>
                        <a:buSzTx/>
                        <a:buFontTx/>
                        <a:buNone/>
                        <a:tabLst/>
                        <a:defRPr/>
                      </a:pPr>
                      <a:r>
                        <a:rPr lang="en-US" sz="1400" b="0" dirty="0">
                          <a:solidFill>
                            <a:schemeClr val="accent1"/>
                          </a:solidFill>
                        </a:rPr>
                        <a:t>mRNA-4157 (V940) + pembrolizumab</a:t>
                      </a:r>
                    </a:p>
                  </a:txBody>
                  <a:tcPr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0000"/>
                        </a:lnSpc>
                        <a:spcBef>
                          <a:spcPts val="1000"/>
                        </a:spcBef>
                        <a:spcAft>
                          <a:spcPts val="700"/>
                        </a:spcAft>
                      </a:pPr>
                      <a:r>
                        <a:rPr lang="en-US" sz="1400" b="0" dirty="0">
                          <a:solidFill>
                            <a:schemeClr val="bg1"/>
                          </a:solidFill>
                        </a:rPr>
                        <a:t>24/107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algn="ctr">
                        <a:lnSpc>
                          <a:spcPct val="100000"/>
                        </a:lnSpc>
                        <a:spcBef>
                          <a:spcPts val="1000"/>
                        </a:spcBef>
                        <a:spcAft>
                          <a:spcPts val="700"/>
                        </a:spcAft>
                      </a:pPr>
                      <a:r>
                        <a:rPr lang="en-US" sz="1400" b="0" dirty="0">
                          <a:solidFill>
                            <a:schemeClr val="bg1"/>
                          </a:solidFill>
                        </a:rPr>
                        <a:t>0.561 (0.309-1.017)</a:t>
                      </a:r>
                      <a:br>
                        <a:rPr lang="en-US" sz="1400" b="0" dirty="0">
                          <a:solidFill>
                            <a:schemeClr val="bg1"/>
                          </a:solidFill>
                        </a:rPr>
                      </a:br>
                      <a:r>
                        <a:rPr lang="en-US" sz="1400" b="0" i="1" dirty="0">
                          <a:solidFill>
                            <a:schemeClr val="bg1"/>
                          </a:solidFill>
                        </a:rPr>
                        <a:t>P</a:t>
                      </a:r>
                      <a:r>
                        <a:rPr lang="en-US" sz="1400" b="0" dirty="0">
                          <a:solidFill>
                            <a:schemeClr val="bg1"/>
                          </a:solidFill>
                        </a:rPr>
                        <a:t> = .0266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21185567"/>
                  </a:ext>
                </a:extLst>
              </a:tr>
              <a:tr h="146304">
                <a:tc>
                  <a:txBody>
                    <a:bodyPr/>
                    <a:lstStyle/>
                    <a:p>
                      <a:pPr marL="0" marR="0" lvl="0" indent="0" algn="r" defTabSz="914400" rtl="0" eaLnBrk="1" fontAlgn="auto" latinLnBrk="0" hangingPunct="1">
                        <a:lnSpc>
                          <a:spcPct val="100000"/>
                        </a:lnSpc>
                        <a:spcBef>
                          <a:spcPts val="1000"/>
                        </a:spcBef>
                        <a:spcAft>
                          <a:spcPts val="700"/>
                        </a:spcAft>
                        <a:buClrTx/>
                        <a:buSzTx/>
                        <a:buFontTx/>
                        <a:buNone/>
                        <a:tabLst/>
                        <a:defRPr/>
                      </a:pPr>
                      <a:r>
                        <a:rPr lang="en-US" sz="1400" b="0" dirty="0">
                          <a:solidFill>
                            <a:schemeClr val="accent3"/>
                          </a:solidFill>
                        </a:rPr>
                        <a:t>pembrolizumab</a:t>
                      </a:r>
                    </a:p>
                  </a:txBody>
                  <a:tcPr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0000"/>
                        </a:lnSpc>
                        <a:spcBef>
                          <a:spcPts val="1000"/>
                        </a:spcBef>
                        <a:spcAft>
                          <a:spcPts val="700"/>
                        </a:spcAft>
                      </a:pPr>
                      <a:r>
                        <a:rPr lang="en-US" sz="1400" b="0" dirty="0">
                          <a:solidFill>
                            <a:schemeClr val="bg1"/>
                          </a:solidFill>
                        </a:rPr>
                        <a:t>20/50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a:lnSpc>
                          <a:spcPct val="100000"/>
                        </a:lnSpc>
                        <a:spcBef>
                          <a:spcPts val="1000"/>
                        </a:spcBef>
                        <a:spcAft>
                          <a:spcPts val="700"/>
                        </a:spcAft>
                      </a:pPr>
                      <a:endParaRPr lang="en-US" sz="1600" b="0" dirty="0">
                        <a:solidFill>
                          <a:schemeClr val="bg1"/>
                        </a:solidFill>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4051694066"/>
                  </a:ext>
                </a:extLst>
              </a:tr>
            </a:tbl>
          </a:graphicData>
        </a:graphic>
      </p:graphicFrame>
      <p:sp>
        <p:nvSpPr>
          <p:cNvPr id="65" name="Freeform 64">
            <a:extLst>
              <a:ext uri="{FF2B5EF4-FFF2-40B4-BE49-F238E27FC236}">
                <a16:creationId xmlns:a16="http://schemas.microsoft.com/office/drawing/2014/main" id="{C931B82A-C298-B764-5711-032BF604B697}"/>
              </a:ext>
            </a:extLst>
          </p:cNvPr>
          <p:cNvSpPr/>
          <p:nvPr/>
        </p:nvSpPr>
        <p:spPr bwMode="auto">
          <a:xfrm>
            <a:off x="3118585" y="2144851"/>
            <a:ext cx="6843562" cy="1135781"/>
          </a:xfrm>
          <a:custGeom>
            <a:avLst/>
            <a:gdLst>
              <a:gd name="connsiteX0" fmla="*/ 6843562 w 6843562"/>
              <a:gd name="connsiteY0" fmla="*/ 1135781 h 1135781"/>
              <a:gd name="connsiteX1" fmla="*/ 6420051 w 6843562"/>
              <a:gd name="connsiteY1" fmla="*/ 1135781 h 1135781"/>
              <a:gd name="connsiteX2" fmla="*/ 6420051 w 6843562"/>
              <a:gd name="connsiteY2" fmla="*/ 765209 h 1135781"/>
              <a:gd name="connsiteX3" fmla="*/ 5188017 w 6843562"/>
              <a:gd name="connsiteY3" fmla="*/ 765209 h 1135781"/>
              <a:gd name="connsiteX4" fmla="*/ 5188017 w 6843562"/>
              <a:gd name="connsiteY4" fmla="*/ 630455 h 1135781"/>
              <a:gd name="connsiteX5" fmla="*/ 5139891 w 6843562"/>
              <a:gd name="connsiteY5" fmla="*/ 630455 h 1135781"/>
              <a:gd name="connsiteX6" fmla="*/ 4109988 w 6843562"/>
              <a:gd name="connsiteY6" fmla="*/ 630455 h 1135781"/>
              <a:gd name="connsiteX7" fmla="*/ 4109988 w 6843562"/>
              <a:gd name="connsiteY7" fmla="*/ 548640 h 1135781"/>
              <a:gd name="connsiteX8" fmla="*/ 2882767 w 6843562"/>
              <a:gd name="connsiteY8" fmla="*/ 548640 h 1135781"/>
              <a:gd name="connsiteX9" fmla="*/ 2882767 w 6843562"/>
              <a:gd name="connsiteY9" fmla="*/ 524577 h 1135781"/>
              <a:gd name="connsiteX10" fmla="*/ 2589196 w 6843562"/>
              <a:gd name="connsiteY10" fmla="*/ 524577 h 1135781"/>
              <a:gd name="connsiteX11" fmla="*/ 2589196 w 6843562"/>
              <a:gd name="connsiteY11" fmla="*/ 524577 h 1135781"/>
              <a:gd name="connsiteX12" fmla="*/ 2589196 w 6843562"/>
              <a:gd name="connsiteY12" fmla="*/ 476451 h 1135781"/>
              <a:gd name="connsiteX13" fmla="*/ 2526632 w 6843562"/>
              <a:gd name="connsiteY13" fmla="*/ 476451 h 1135781"/>
              <a:gd name="connsiteX14" fmla="*/ 2526632 w 6843562"/>
              <a:gd name="connsiteY14" fmla="*/ 462013 h 1135781"/>
              <a:gd name="connsiteX15" fmla="*/ 2295626 w 6843562"/>
              <a:gd name="connsiteY15" fmla="*/ 462013 h 1135781"/>
              <a:gd name="connsiteX16" fmla="*/ 2295626 w 6843562"/>
              <a:gd name="connsiteY16" fmla="*/ 433137 h 1135781"/>
              <a:gd name="connsiteX17" fmla="*/ 1819175 w 6843562"/>
              <a:gd name="connsiteY17" fmla="*/ 433137 h 1135781"/>
              <a:gd name="connsiteX18" fmla="*/ 1819175 w 6843562"/>
              <a:gd name="connsiteY18" fmla="*/ 404261 h 1135781"/>
              <a:gd name="connsiteX19" fmla="*/ 1554480 w 6843562"/>
              <a:gd name="connsiteY19" fmla="*/ 404261 h 1135781"/>
              <a:gd name="connsiteX20" fmla="*/ 1554480 w 6843562"/>
              <a:gd name="connsiteY20" fmla="*/ 380198 h 1135781"/>
              <a:gd name="connsiteX21" fmla="*/ 1467853 w 6843562"/>
              <a:gd name="connsiteY21" fmla="*/ 380198 h 1135781"/>
              <a:gd name="connsiteX22" fmla="*/ 1467853 w 6843562"/>
              <a:gd name="connsiteY22" fmla="*/ 356135 h 1135781"/>
              <a:gd name="connsiteX23" fmla="*/ 1102093 w 6843562"/>
              <a:gd name="connsiteY23" fmla="*/ 356135 h 1135781"/>
              <a:gd name="connsiteX24" fmla="*/ 1102093 w 6843562"/>
              <a:gd name="connsiteY24" fmla="*/ 322447 h 1135781"/>
              <a:gd name="connsiteX25" fmla="*/ 1068404 w 6843562"/>
              <a:gd name="connsiteY25" fmla="*/ 322447 h 1135781"/>
              <a:gd name="connsiteX26" fmla="*/ 1068404 w 6843562"/>
              <a:gd name="connsiteY26" fmla="*/ 303196 h 1135781"/>
              <a:gd name="connsiteX27" fmla="*/ 1044341 w 6843562"/>
              <a:gd name="connsiteY27" fmla="*/ 303196 h 1135781"/>
              <a:gd name="connsiteX28" fmla="*/ 1044341 w 6843562"/>
              <a:gd name="connsiteY28" fmla="*/ 274320 h 1135781"/>
              <a:gd name="connsiteX29" fmla="*/ 952901 w 6843562"/>
              <a:gd name="connsiteY29" fmla="*/ 274320 h 1135781"/>
              <a:gd name="connsiteX30" fmla="*/ 952901 w 6843562"/>
              <a:gd name="connsiteY30" fmla="*/ 245445 h 1135781"/>
              <a:gd name="connsiteX31" fmla="*/ 794084 w 6843562"/>
              <a:gd name="connsiteY31" fmla="*/ 245445 h 1135781"/>
              <a:gd name="connsiteX32" fmla="*/ 794084 w 6843562"/>
              <a:gd name="connsiteY32" fmla="*/ 231007 h 1135781"/>
              <a:gd name="connsiteX33" fmla="*/ 620830 w 6843562"/>
              <a:gd name="connsiteY33" fmla="*/ 231007 h 1135781"/>
              <a:gd name="connsiteX34" fmla="*/ 620830 w 6843562"/>
              <a:gd name="connsiteY34" fmla="*/ 206943 h 1135781"/>
              <a:gd name="connsiteX35" fmla="*/ 539015 w 6843562"/>
              <a:gd name="connsiteY35" fmla="*/ 206943 h 1135781"/>
              <a:gd name="connsiteX36" fmla="*/ 539015 w 6843562"/>
              <a:gd name="connsiteY36" fmla="*/ 178068 h 1135781"/>
              <a:gd name="connsiteX37" fmla="*/ 539015 w 6843562"/>
              <a:gd name="connsiteY37" fmla="*/ 178068 h 1135781"/>
              <a:gd name="connsiteX38" fmla="*/ 519764 w 6843562"/>
              <a:gd name="connsiteY38" fmla="*/ 158817 h 1135781"/>
              <a:gd name="connsiteX39" fmla="*/ 500514 w 6843562"/>
              <a:gd name="connsiteY39" fmla="*/ 158817 h 1135781"/>
              <a:gd name="connsiteX40" fmla="*/ 500514 w 6843562"/>
              <a:gd name="connsiteY40" fmla="*/ 77002 h 1135781"/>
              <a:gd name="connsiteX41" fmla="*/ 490889 w 6843562"/>
              <a:gd name="connsiteY41" fmla="*/ 67377 h 1135781"/>
              <a:gd name="connsiteX42" fmla="*/ 490889 w 6843562"/>
              <a:gd name="connsiteY42" fmla="*/ 19251 h 1135781"/>
              <a:gd name="connsiteX43" fmla="*/ 399449 w 6843562"/>
              <a:gd name="connsiteY43" fmla="*/ 19251 h 1135781"/>
              <a:gd name="connsiteX44" fmla="*/ 399449 w 6843562"/>
              <a:gd name="connsiteY44" fmla="*/ 0 h 1135781"/>
              <a:gd name="connsiteX45" fmla="*/ 0 w 6843562"/>
              <a:gd name="connsiteY45" fmla="*/ 0 h 1135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6843562" h="1135781">
                <a:moveTo>
                  <a:pt x="6843562" y="1135781"/>
                </a:moveTo>
                <a:lnTo>
                  <a:pt x="6420051" y="1135781"/>
                </a:lnTo>
                <a:lnTo>
                  <a:pt x="6420051" y="765209"/>
                </a:lnTo>
                <a:lnTo>
                  <a:pt x="5188017" y="765209"/>
                </a:lnTo>
                <a:lnTo>
                  <a:pt x="5188017" y="630455"/>
                </a:lnTo>
                <a:lnTo>
                  <a:pt x="5139891" y="630455"/>
                </a:lnTo>
                <a:lnTo>
                  <a:pt x="4109988" y="630455"/>
                </a:lnTo>
                <a:lnTo>
                  <a:pt x="4109988" y="548640"/>
                </a:lnTo>
                <a:lnTo>
                  <a:pt x="2882767" y="548640"/>
                </a:lnTo>
                <a:lnTo>
                  <a:pt x="2882767" y="524577"/>
                </a:lnTo>
                <a:lnTo>
                  <a:pt x="2589196" y="524577"/>
                </a:lnTo>
                <a:lnTo>
                  <a:pt x="2589196" y="524577"/>
                </a:lnTo>
                <a:lnTo>
                  <a:pt x="2589196" y="476451"/>
                </a:lnTo>
                <a:lnTo>
                  <a:pt x="2526632" y="476451"/>
                </a:lnTo>
                <a:lnTo>
                  <a:pt x="2526632" y="462013"/>
                </a:lnTo>
                <a:lnTo>
                  <a:pt x="2295626" y="462013"/>
                </a:lnTo>
                <a:lnTo>
                  <a:pt x="2295626" y="433137"/>
                </a:lnTo>
                <a:lnTo>
                  <a:pt x="1819175" y="433137"/>
                </a:lnTo>
                <a:lnTo>
                  <a:pt x="1819175" y="404261"/>
                </a:lnTo>
                <a:lnTo>
                  <a:pt x="1554480" y="404261"/>
                </a:lnTo>
                <a:lnTo>
                  <a:pt x="1554480" y="380198"/>
                </a:lnTo>
                <a:lnTo>
                  <a:pt x="1467853" y="380198"/>
                </a:lnTo>
                <a:lnTo>
                  <a:pt x="1467853" y="356135"/>
                </a:lnTo>
                <a:lnTo>
                  <a:pt x="1102093" y="356135"/>
                </a:lnTo>
                <a:lnTo>
                  <a:pt x="1102093" y="322447"/>
                </a:lnTo>
                <a:lnTo>
                  <a:pt x="1068404" y="322447"/>
                </a:lnTo>
                <a:lnTo>
                  <a:pt x="1068404" y="303196"/>
                </a:lnTo>
                <a:lnTo>
                  <a:pt x="1044341" y="303196"/>
                </a:lnTo>
                <a:lnTo>
                  <a:pt x="1044341" y="274320"/>
                </a:lnTo>
                <a:lnTo>
                  <a:pt x="952901" y="274320"/>
                </a:lnTo>
                <a:lnTo>
                  <a:pt x="952901" y="245445"/>
                </a:lnTo>
                <a:lnTo>
                  <a:pt x="794084" y="245445"/>
                </a:lnTo>
                <a:lnTo>
                  <a:pt x="794084" y="231007"/>
                </a:lnTo>
                <a:lnTo>
                  <a:pt x="620830" y="231007"/>
                </a:lnTo>
                <a:lnTo>
                  <a:pt x="620830" y="206943"/>
                </a:lnTo>
                <a:lnTo>
                  <a:pt x="539015" y="206943"/>
                </a:lnTo>
                <a:lnTo>
                  <a:pt x="539015" y="178068"/>
                </a:lnTo>
                <a:lnTo>
                  <a:pt x="539015" y="178068"/>
                </a:lnTo>
                <a:lnTo>
                  <a:pt x="519764" y="158817"/>
                </a:lnTo>
                <a:lnTo>
                  <a:pt x="500514" y="158817"/>
                </a:lnTo>
                <a:lnTo>
                  <a:pt x="500514" y="77002"/>
                </a:lnTo>
                <a:lnTo>
                  <a:pt x="490889" y="67377"/>
                </a:lnTo>
                <a:lnTo>
                  <a:pt x="490889" y="19251"/>
                </a:lnTo>
                <a:lnTo>
                  <a:pt x="399449" y="19251"/>
                </a:lnTo>
                <a:lnTo>
                  <a:pt x="399449" y="0"/>
                </a:lnTo>
                <a:lnTo>
                  <a:pt x="0" y="0"/>
                </a:lnTo>
              </a:path>
            </a:pathLst>
          </a:custGeom>
          <a:noFill/>
          <a:ln w="28575">
            <a:solidFill>
              <a:schemeClr val="accent1"/>
            </a:solidFill>
            <a:miter lim="800000"/>
            <a:headEnd/>
            <a:tailEnd/>
          </a:ln>
        </p:spPr>
        <p:txBody>
          <a:bodyPr rtlCol="0" anchor="ctr"/>
          <a:lstStyle/>
          <a:p>
            <a:pPr algn="ctr"/>
            <a:endParaRPr lang="en-US"/>
          </a:p>
        </p:txBody>
      </p:sp>
      <p:sp>
        <p:nvSpPr>
          <p:cNvPr id="66" name="Freeform 65">
            <a:extLst>
              <a:ext uri="{FF2B5EF4-FFF2-40B4-BE49-F238E27FC236}">
                <a16:creationId xmlns:a16="http://schemas.microsoft.com/office/drawing/2014/main" id="{0F400688-8984-3A93-CC63-1041B68D4F8E}"/>
              </a:ext>
            </a:extLst>
          </p:cNvPr>
          <p:cNvSpPr/>
          <p:nvPr/>
        </p:nvSpPr>
        <p:spPr bwMode="auto">
          <a:xfrm>
            <a:off x="3113773" y="2140039"/>
            <a:ext cx="6593305" cy="1207970"/>
          </a:xfrm>
          <a:custGeom>
            <a:avLst/>
            <a:gdLst>
              <a:gd name="connsiteX0" fmla="*/ 6593305 w 6593305"/>
              <a:gd name="connsiteY0" fmla="*/ 1207970 h 1207970"/>
              <a:gd name="connsiteX1" fmla="*/ 4605688 w 6593305"/>
              <a:gd name="connsiteY1" fmla="*/ 1207970 h 1207970"/>
              <a:gd name="connsiteX2" fmla="*/ 4605688 w 6593305"/>
              <a:gd name="connsiteY2" fmla="*/ 1063591 h 1207970"/>
              <a:gd name="connsiteX3" fmla="*/ 3931920 w 6593305"/>
              <a:gd name="connsiteY3" fmla="*/ 1063591 h 1207970"/>
              <a:gd name="connsiteX4" fmla="*/ 3931920 w 6593305"/>
              <a:gd name="connsiteY4" fmla="*/ 986589 h 1207970"/>
              <a:gd name="connsiteX5" fmla="*/ 3123398 w 6593305"/>
              <a:gd name="connsiteY5" fmla="*/ 986589 h 1207970"/>
              <a:gd name="connsiteX6" fmla="*/ 3123398 w 6593305"/>
              <a:gd name="connsiteY6" fmla="*/ 933650 h 1207970"/>
              <a:gd name="connsiteX7" fmla="*/ 3046395 w 6593305"/>
              <a:gd name="connsiteY7" fmla="*/ 933650 h 1207970"/>
              <a:gd name="connsiteX8" fmla="*/ 3046395 w 6593305"/>
              <a:gd name="connsiteY8" fmla="*/ 880711 h 1207970"/>
              <a:gd name="connsiteX9" fmla="*/ 3017520 w 6593305"/>
              <a:gd name="connsiteY9" fmla="*/ 880711 h 1207970"/>
              <a:gd name="connsiteX10" fmla="*/ 3017520 w 6593305"/>
              <a:gd name="connsiteY10" fmla="*/ 818147 h 1207970"/>
              <a:gd name="connsiteX11" fmla="*/ 3017520 w 6593305"/>
              <a:gd name="connsiteY11" fmla="*/ 818147 h 1207970"/>
              <a:gd name="connsiteX12" fmla="*/ 2983831 w 6593305"/>
              <a:gd name="connsiteY12" fmla="*/ 818147 h 1207970"/>
              <a:gd name="connsiteX13" fmla="*/ 2983831 w 6593305"/>
              <a:gd name="connsiteY13" fmla="*/ 765208 h 1207970"/>
              <a:gd name="connsiteX14" fmla="*/ 2560320 w 6593305"/>
              <a:gd name="connsiteY14" fmla="*/ 765208 h 1207970"/>
              <a:gd name="connsiteX15" fmla="*/ 2560320 w 6593305"/>
              <a:gd name="connsiteY15" fmla="*/ 664143 h 1207970"/>
              <a:gd name="connsiteX16" fmla="*/ 2560320 w 6593305"/>
              <a:gd name="connsiteY16" fmla="*/ 664143 h 1207970"/>
              <a:gd name="connsiteX17" fmla="*/ 2526631 w 6593305"/>
              <a:gd name="connsiteY17" fmla="*/ 664143 h 1207970"/>
              <a:gd name="connsiteX18" fmla="*/ 2526631 w 6593305"/>
              <a:gd name="connsiteY18" fmla="*/ 606391 h 1207970"/>
              <a:gd name="connsiteX19" fmla="*/ 1982804 w 6593305"/>
              <a:gd name="connsiteY19" fmla="*/ 606391 h 1207970"/>
              <a:gd name="connsiteX20" fmla="*/ 1982804 w 6593305"/>
              <a:gd name="connsiteY20" fmla="*/ 553452 h 1207970"/>
              <a:gd name="connsiteX21" fmla="*/ 1814362 w 6593305"/>
              <a:gd name="connsiteY21" fmla="*/ 553452 h 1207970"/>
              <a:gd name="connsiteX22" fmla="*/ 1814362 w 6593305"/>
              <a:gd name="connsiteY22" fmla="*/ 495701 h 1207970"/>
              <a:gd name="connsiteX23" fmla="*/ 1708484 w 6593305"/>
              <a:gd name="connsiteY23" fmla="*/ 495701 h 1207970"/>
              <a:gd name="connsiteX24" fmla="*/ 1708484 w 6593305"/>
              <a:gd name="connsiteY24" fmla="*/ 437949 h 1207970"/>
              <a:gd name="connsiteX25" fmla="*/ 1487103 w 6593305"/>
              <a:gd name="connsiteY25" fmla="*/ 437949 h 1207970"/>
              <a:gd name="connsiteX26" fmla="*/ 1487103 w 6593305"/>
              <a:gd name="connsiteY26" fmla="*/ 385010 h 1207970"/>
              <a:gd name="connsiteX27" fmla="*/ 1058779 w 6593305"/>
              <a:gd name="connsiteY27" fmla="*/ 385010 h 1207970"/>
              <a:gd name="connsiteX28" fmla="*/ 1058779 w 6593305"/>
              <a:gd name="connsiteY28" fmla="*/ 327259 h 1207970"/>
              <a:gd name="connsiteX29" fmla="*/ 736332 w 6593305"/>
              <a:gd name="connsiteY29" fmla="*/ 327259 h 1207970"/>
              <a:gd name="connsiteX30" fmla="*/ 736332 w 6593305"/>
              <a:gd name="connsiteY30" fmla="*/ 274320 h 1207970"/>
              <a:gd name="connsiteX31" fmla="*/ 534202 w 6593305"/>
              <a:gd name="connsiteY31" fmla="*/ 274320 h 1207970"/>
              <a:gd name="connsiteX32" fmla="*/ 534202 w 6593305"/>
              <a:gd name="connsiteY32" fmla="*/ 221381 h 1207970"/>
              <a:gd name="connsiteX33" fmla="*/ 481263 w 6593305"/>
              <a:gd name="connsiteY33" fmla="*/ 221381 h 1207970"/>
              <a:gd name="connsiteX34" fmla="*/ 481263 w 6593305"/>
              <a:gd name="connsiteY34" fmla="*/ 168442 h 1207970"/>
              <a:gd name="connsiteX35" fmla="*/ 399448 w 6593305"/>
              <a:gd name="connsiteY35" fmla="*/ 168442 h 1207970"/>
              <a:gd name="connsiteX36" fmla="*/ 399448 w 6593305"/>
              <a:gd name="connsiteY36" fmla="*/ 110690 h 1207970"/>
              <a:gd name="connsiteX37" fmla="*/ 298383 w 6593305"/>
              <a:gd name="connsiteY37" fmla="*/ 110690 h 1207970"/>
              <a:gd name="connsiteX38" fmla="*/ 298383 w 6593305"/>
              <a:gd name="connsiteY38" fmla="*/ 57751 h 1207970"/>
              <a:gd name="connsiteX39" fmla="*/ 211755 w 6593305"/>
              <a:gd name="connsiteY39" fmla="*/ 57751 h 1207970"/>
              <a:gd name="connsiteX40" fmla="*/ 211755 w 6593305"/>
              <a:gd name="connsiteY40" fmla="*/ 0 h 1207970"/>
              <a:gd name="connsiteX41" fmla="*/ 0 w 6593305"/>
              <a:gd name="connsiteY41" fmla="*/ 0 h 1207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6593305" h="1207970">
                <a:moveTo>
                  <a:pt x="6593305" y="1207970"/>
                </a:moveTo>
                <a:lnTo>
                  <a:pt x="4605688" y="1207970"/>
                </a:lnTo>
                <a:lnTo>
                  <a:pt x="4605688" y="1063591"/>
                </a:lnTo>
                <a:lnTo>
                  <a:pt x="3931920" y="1063591"/>
                </a:lnTo>
                <a:lnTo>
                  <a:pt x="3931920" y="986589"/>
                </a:lnTo>
                <a:lnTo>
                  <a:pt x="3123398" y="986589"/>
                </a:lnTo>
                <a:lnTo>
                  <a:pt x="3123398" y="933650"/>
                </a:lnTo>
                <a:lnTo>
                  <a:pt x="3046395" y="933650"/>
                </a:lnTo>
                <a:lnTo>
                  <a:pt x="3046395" y="880711"/>
                </a:lnTo>
                <a:lnTo>
                  <a:pt x="3017520" y="880711"/>
                </a:lnTo>
                <a:lnTo>
                  <a:pt x="3017520" y="818147"/>
                </a:lnTo>
                <a:lnTo>
                  <a:pt x="3017520" y="818147"/>
                </a:lnTo>
                <a:lnTo>
                  <a:pt x="2983831" y="818147"/>
                </a:lnTo>
                <a:lnTo>
                  <a:pt x="2983831" y="765208"/>
                </a:lnTo>
                <a:lnTo>
                  <a:pt x="2560320" y="765208"/>
                </a:lnTo>
                <a:lnTo>
                  <a:pt x="2560320" y="664143"/>
                </a:lnTo>
                <a:lnTo>
                  <a:pt x="2560320" y="664143"/>
                </a:lnTo>
                <a:lnTo>
                  <a:pt x="2526631" y="664143"/>
                </a:lnTo>
                <a:lnTo>
                  <a:pt x="2526631" y="606391"/>
                </a:lnTo>
                <a:lnTo>
                  <a:pt x="1982804" y="606391"/>
                </a:lnTo>
                <a:lnTo>
                  <a:pt x="1982804" y="553452"/>
                </a:lnTo>
                <a:lnTo>
                  <a:pt x="1814362" y="553452"/>
                </a:lnTo>
                <a:lnTo>
                  <a:pt x="1814362" y="495701"/>
                </a:lnTo>
                <a:lnTo>
                  <a:pt x="1708484" y="495701"/>
                </a:lnTo>
                <a:lnTo>
                  <a:pt x="1708484" y="437949"/>
                </a:lnTo>
                <a:lnTo>
                  <a:pt x="1487103" y="437949"/>
                </a:lnTo>
                <a:lnTo>
                  <a:pt x="1487103" y="385010"/>
                </a:lnTo>
                <a:lnTo>
                  <a:pt x="1058779" y="385010"/>
                </a:lnTo>
                <a:lnTo>
                  <a:pt x="1058779" y="327259"/>
                </a:lnTo>
                <a:lnTo>
                  <a:pt x="736332" y="327259"/>
                </a:lnTo>
                <a:lnTo>
                  <a:pt x="736332" y="274320"/>
                </a:lnTo>
                <a:lnTo>
                  <a:pt x="534202" y="274320"/>
                </a:lnTo>
                <a:lnTo>
                  <a:pt x="534202" y="221381"/>
                </a:lnTo>
                <a:lnTo>
                  <a:pt x="481263" y="221381"/>
                </a:lnTo>
                <a:lnTo>
                  <a:pt x="481263" y="168442"/>
                </a:lnTo>
                <a:lnTo>
                  <a:pt x="399448" y="168442"/>
                </a:lnTo>
                <a:lnTo>
                  <a:pt x="399448" y="110690"/>
                </a:lnTo>
                <a:lnTo>
                  <a:pt x="298383" y="110690"/>
                </a:lnTo>
                <a:lnTo>
                  <a:pt x="298383" y="57751"/>
                </a:lnTo>
                <a:lnTo>
                  <a:pt x="211755" y="57751"/>
                </a:lnTo>
                <a:lnTo>
                  <a:pt x="211755" y="0"/>
                </a:lnTo>
                <a:lnTo>
                  <a:pt x="0" y="0"/>
                </a:lnTo>
              </a:path>
            </a:pathLst>
          </a:custGeom>
          <a:noFill/>
          <a:ln w="28575">
            <a:solidFill>
              <a:schemeClr val="accent3"/>
            </a:solidFill>
            <a:miter lim="800000"/>
            <a:headEnd/>
            <a:tailEnd/>
          </a:ln>
        </p:spPr>
        <p:txBody>
          <a:bodyPr rtlCol="0" anchor="ctr"/>
          <a:lstStyle/>
          <a:p>
            <a:pPr algn="ctr"/>
            <a:endParaRPr lang="en-US"/>
          </a:p>
        </p:txBody>
      </p:sp>
      <p:grpSp>
        <p:nvGrpSpPr>
          <p:cNvPr id="120" name="Group 119">
            <a:extLst>
              <a:ext uri="{FF2B5EF4-FFF2-40B4-BE49-F238E27FC236}">
                <a16:creationId xmlns:a16="http://schemas.microsoft.com/office/drawing/2014/main" id="{BFCA3360-C97B-FA6C-AAEC-42C9FDB4A3C3}"/>
              </a:ext>
            </a:extLst>
          </p:cNvPr>
          <p:cNvGrpSpPr/>
          <p:nvPr/>
        </p:nvGrpSpPr>
        <p:grpSpPr>
          <a:xfrm>
            <a:off x="3498783" y="1966784"/>
            <a:ext cx="6561221" cy="1486665"/>
            <a:chOff x="3498783" y="2338939"/>
            <a:chExt cx="6561221" cy="1486665"/>
          </a:xfrm>
        </p:grpSpPr>
        <p:sp>
          <p:nvSpPr>
            <p:cNvPr id="62" name="TextBox 61">
              <a:extLst>
                <a:ext uri="{FF2B5EF4-FFF2-40B4-BE49-F238E27FC236}">
                  <a16:creationId xmlns:a16="http://schemas.microsoft.com/office/drawing/2014/main" id="{2B52B250-4F93-BC60-106F-3F52CDDA5FA0}"/>
                </a:ext>
              </a:extLst>
            </p:cNvPr>
            <p:cNvSpPr txBox="1"/>
            <p:nvPr/>
          </p:nvSpPr>
          <p:spPr bwMode="auto">
            <a:xfrm>
              <a:off x="6319116" y="2724924"/>
              <a:ext cx="1248460"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90000"/>
                </a:lnSpc>
                <a:spcBef>
                  <a:spcPct val="50000"/>
                </a:spcBef>
                <a:spcAft>
                  <a:spcPct val="0"/>
                </a:spcAft>
                <a:buClrTx/>
                <a:buFontTx/>
                <a:buNone/>
              </a:pPr>
              <a:r>
                <a:rPr lang="en-US" sz="1600" b="1" dirty="0">
                  <a:solidFill>
                    <a:schemeClr val="bg1"/>
                  </a:solidFill>
                  <a:latin typeface="Calibri" panose="020F0502020204030204" pitchFamily="34" charset="0"/>
                </a:rPr>
                <a:t>78.6%</a:t>
              </a:r>
            </a:p>
          </p:txBody>
        </p:sp>
        <p:sp>
          <p:nvSpPr>
            <p:cNvPr id="67" name="TextBox 66">
              <a:extLst>
                <a:ext uri="{FF2B5EF4-FFF2-40B4-BE49-F238E27FC236}">
                  <a16:creationId xmlns:a16="http://schemas.microsoft.com/office/drawing/2014/main" id="{7E83267C-3426-7AE6-0B5D-587B8708546A}"/>
                </a:ext>
              </a:extLst>
            </p:cNvPr>
            <p:cNvSpPr txBox="1"/>
            <p:nvPr/>
          </p:nvSpPr>
          <p:spPr bwMode="auto">
            <a:xfrm>
              <a:off x="3498783" y="2338939"/>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68" name="TextBox 67">
              <a:extLst>
                <a:ext uri="{FF2B5EF4-FFF2-40B4-BE49-F238E27FC236}">
                  <a16:creationId xmlns:a16="http://schemas.microsoft.com/office/drawing/2014/main" id="{202E52D3-F6D9-1268-F1AD-E2354F7739BA}"/>
                </a:ext>
              </a:extLst>
            </p:cNvPr>
            <p:cNvSpPr txBox="1"/>
            <p:nvPr/>
          </p:nvSpPr>
          <p:spPr bwMode="auto">
            <a:xfrm>
              <a:off x="3545305" y="2481714"/>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69" name="TextBox 68">
              <a:extLst>
                <a:ext uri="{FF2B5EF4-FFF2-40B4-BE49-F238E27FC236}">
                  <a16:creationId xmlns:a16="http://schemas.microsoft.com/office/drawing/2014/main" id="{855F6EFF-7E9A-A53F-8039-CC77D55E1616}"/>
                </a:ext>
              </a:extLst>
            </p:cNvPr>
            <p:cNvSpPr txBox="1"/>
            <p:nvPr/>
          </p:nvSpPr>
          <p:spPr bwMode="auto">
            <a:xfrm>
              <a:off x="3808395" y="2533048"/>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70" name="TextBox 69">
              <a:extLst>
                <a:ext uri="{FF2B5EF4-FFF2-40B4-BE49-F238E27FC236}">
                  <a16:creationId xmlns:a16="http://schemas.microsoft.com/office/drawing/2014/main" id="{B8C0B4B4-78C0-385A-626C-ABF3BBB8712F}"/>
                </a:ext>
              </a:extLst>
            </p:cNvPr>
            <p:cNvSpPr txBox="1"/>
            <p:nvPr/>
          </p:nvSpPr>
          <p:spPr bwMode="auto">
            <a:xfrm>
              <a:off x="4061861" y="2584383"/>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71" name="TextBox 70">
              <a:extLst>
                <a:ext uri="{FF2B5EF4-FFF2-40B4-BE49-F238E27FC236}">
                  <a16:creationId xmlns:a16="http://schemas.microsoft.com/office/drawing/2014/main" id="{8FB70322-C13B-1058-0A72-A0F2C475E693}"/>
                </a:ext>
              </a:extLst>
            </p:cNvPr>
            <p:cNvSpPr txBox="1"/>
            <p:nvPr/>
          </p:nvSpPr>
          <p:spPr bwMode="auto">
            <a:xfrm>
              <a:off x="4993907" y="2741596"/>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72" name="TextBox 71">
              <a:extLst>
                <a:ext uri="{FF2B5EF4-FFF2-40B4-BE49-F238E27FC236}">
                  <a16:creationId xmlns:a16="http://schemas.microsoft.com/office/drawing/2014/main" id="{EA029FB7-C2A6-73E5-C054-C83245C5EDA0}"/>
                </a:ext>
              </a:extLst>
            </p:cNvPr>
            <p:cNvSpPr txBox="1"/>
            <p:nvPr/>
          </p:nvSpPr>
          <p:spPr bwMode="auto">
            <a:xfrm>
              <a:off x="5050055" y="2739992"/>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73" name="TextBox 72">
              <a:extLst>
                <a:ext uri="{FF2B5EF4-FFF2-40B4-BE49-F238E27FC236}">
                  <a16:creationId xmlns:a16="http://schemas.microsoft.com/office/drawing/2014/main" id="{993D5B27-38F1-CD73-8082-DEA805C272F6}"/>
                </a:ext>
              </a:extLst>
            </p:cNvPr>
            <p:cNvSpPr txBox="1"/>
            <p:nvPr/>
          </p:nvSpPr>
          <p:spPr bwMode="auto">
            <a:xfrm>
              <a:off x="5072514" y="2743200"/>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74" name="TextBox 73">
              <a:extLst>
                <a:ext uri="{FF2B5EF4-FFF2-40B4-BE49-F238E27FC236}">
                  <a16:creationId xmlns:a16="http://schemas.microsoft.com/office/drawing/2014/main" id="{0EB06419-C91C-2DD9-F87E-DB95930F9E34}"/>
                </a:ext>
              </a:extLst>
            </p:cNvPr>
            <p:cNvSpPr txBox="1"/>
            <p:nvPr/>
          </p:nvSpPr>
          <p:spPr bwMode="auto">
            <a:xfrm>
              <a:off x="5417419" y="2780097"/>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75" name="TextBox 74">
              <a:extLst>
                <a:ext uri="{FF2B5EF4-FFF2-40B4-BE49-F238E27FC236}">
                  <a16:creationId xmlns:a16="http://schemas.microsoft.com/office/drawing/2014/main" id="{C4CEAD78-AB52-C411-1845-391027C7D479}"/>
                </a:ext>
              </a:extLst>
            </p:cNvPr>
            <p:cNvSpPr txBox="1"/>
            <p:nvPr/>
          </p:nvSpPr>
          <p:spPr bwMode="auto">
            <a:xfrm>
              <a:off x="5733449" y="2841057"/>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76" name="TextBox 75">
              <a:extLst>
                <a:ext uri="{FF2B5EF4-FFF2-40B4-BE49-F238E27FC236}">
                  <a16:creationId xmlns:a16="http://schemas.microsoft.com/office/drawing/2014/main" id="{0C64AE88-C632-8F53-55D3-85ED9278A11F}"/>
                </a:ext>
              </a:extLst>
            </p:cNvPr>
            <p:cNvSpPr txBox="1"/>
            <p:nvPr/>
          </p:nvSpPr>
          <p:spPr bwMode="auto">
            <a:xfrm>
              <a:off x="5468753" y="2778493"/>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77" name="TextBox 76">
              <a:extLst>
                <a:ext uri="{FF2B5EF4-FFF2-40B4-BE49-F238E27FC236}">
                  <a16:creationId xmlns:a16="http://schemas.microsoft.com/office/drawing/2014/main" id="{E9979F9F-EEA6-A7AB-5086-FFBA5B7EA916}"/>
                </a:ext>
              </a:extLst>
            </p:cNvPr>
            <p:cNvSpPr txBox="1"/>
            <p:nvPr/>
          </p:nvSpPr>
          <p:spPr bwMode="auto">
            <a:xfrm>
              <a:off x="5510463" y="2776889"/>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78" name="TextBox 77">
              <a:extLst>
                <a:ext uri="{FF2B5EF4-FFF2-40B4-BE49-F238E27FC236}">
                  <a16:creationId xmlns:a16="http://schemas.microsoft.com/office/drawing/2014/main" id="{A3747E1A-F44A-DC4D-16C1-64BBFC4ECDC5}"/>
                </a:ext>
              </a:extLst>
            </p:cNvPr>
            <p:cNvSpPr txBox="1"/>
            <p:nvPr/>
          </p:nvSpPr>
          <p:spPr bwMode="auto">
            <a:xfrm>
              <a:off x="5532922" y="2775284"/>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80" name="TextBox 79">
              <a:extLst>
                <a:ext uri="{FF2B5EF4-FFF2-40B4-BE49-F238E27FC236}">
                  <a16:creationId xmlns:a16="http://schemas.microsoft.com/office/drawing/2014/main" id="{C3667BF9-BFE9-1FFD-ED66-1852D3A25E21}"/>
                </a:ext>
              </a:extLst>
            </p:cNvPr>
            <p:cNvSpPr txBox="1"/>
            <p:nvPr/>
          </p:nvSpPr>
          <p:spPr bwMode="auto">
            <a:xfrm>
              <a:off x="5945204" y="2865120"/>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81" name="TextBox 80">
              <a:extLst>
                <a:ext uri="{FF2B5EF4-FFF2-40B4-BE49-F238E27FC236}">
                  <a16:creationId xmlns:a16="http://schemas.microsoft.com/office/drawing/2014/main" id="{C62E083A-9217-A6B7-38DF-ACAF087D1911}"/>
                </a:ext>
              </a:extLst>
            </p:cNvPr>
            <p:cNvSpPr txBox="1"/>
            <p:nvPr/>
          </p:nvSpPr>
          <p:spPr bwMode="auto">
            <a:xfrm>
              <a:off x="5975683" y="2868329"/>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82" name="TextBox 81">
              <a:extLst>
                <a:ext uri="{FF2B5EF4-FFF2-40B4-BE49-F238E27FC236}">
                  <a16:creationId xmlns:a16="http://schemas.microsoft.com/office/drawing/2014/main" id="{C56EB97F-78F5-6367-5C72-21A675605300}"/>
                </a:ext>
              </a:extLst>
            </p:cNvPr>
            <p:cNvSpPr txBox="1"/>
            <p:nvPr/>
          </p:nvSpPr>
          <p:spPr bwMode="auto">
            <a:xfrm>
              <a:off x="6014186" y="2866724"/>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85" name="TextBox 84">
              <a:extLst>
                <a:ext uri="{FF2B5EF4-FFF2-40B4-BE49-F238E27FC236}">
                  <a16:creationId xmlns:a16="http://schemas.microsoft.com/office/drawing/2014/main" id="{BC255139-CA42-E30C-D54F-767F21E559EE}"/>
                </a:ext>
              </a:extLst>
            </p:cNvPr>
            <p:cNvSpPr txBox="1"/>
            <p:nvPr/>
          </p:nvSpPr>
          <p:spPr bwMode="auto">
            <a:xfrm>
              <a:off x="6096000" y="2865119"/>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86" name="TextBox 85">
              <a:extLst>
                <a:ext uri="{FF2B5EF4-FFF2-40B4-BE49-F238E27FC236}">
                  <a16:creationId xmlns:a16="http://schemas.microsoft.com/office/drawing/2014/main" id="{43A2F2D7-A485-0100-1891-F1655637A364}"/>
                </a:ext>
              </a:extLst>
            </p:cNvPr>
            <p:cNvSpPr txBox="1"/>
            <p:nvPr/>
          </p:nvSpPr>
          <p:spPr bwMode="auto">
            <a:xfrm>
              <a:off x="6030228" y="2868329"/>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87" name="TextBox 86">
              <a:extLst>
                <a:ext uri="{FF2B5EF4-FFF2-40B4-BE49-F238E27FC236}">
                  <a16:creationId xmlns:a16="http://schemas.microsoft.com/office/drawing/2014/main" id="{82A237A7-28F3-7FA4-C0BF-0FAA63CCE2CB}"/>
                </a:ext>
              </a:extLst>
            </p:cNvPr>
            <p:cNvSpPr txBox="1"/>
            <p:nvPr/>
          </p:nvSpPr>
          <p:spPr bwMode="auto">
            <a:xfrm>
              <a:off x="6057500" y="2866724"/>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88" name="TextBox 87">
              <a:extLst>
                <a:ext uri="{FF2B5EF4-FFF2-40B4-BE49-F238E27FC236}">
                  <a16:creationId xmlns:a16="http://schemas.microsoft.com/office/drawing/2014/main" id="{25B321FC-11A9-3BB2-3079-35DC43A65374}"/>
                </a:ext>
              </a:extLst>
            </p:cNvPr>
            <p:cNvSpPr txBox="1"/>
            <p:nvPr/>
          </p:nvSpPr>
          <p:spPr bwMode="auto">
            <a:xfrm>
              <a:off x="6426469" y="2874745"/>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89" name="TextBox 88">
              <a:extLst>
                <a:ext uri="{FF2B5EF4-FFF2-40B4-BE49-F238E27FC236}">
                  <a16:creationId xmlns:a16="http://schemas.microsoft.com/office/drawing/2014/main" id="{67D5397E-EBE5-B981-3309-56832B871A97}"/>
                </a:ext>
              </a:extLst>
            </p:cNvPr>
            <p:cNvSpPr txBox="1"/>
            <p:nvPr/>
          </p:nvSpPr>
          <p:spPr bwMode="auto">
            <a:xfrm>
              <a:off x="6593307" y="2868328"/>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90" name="TextBox 89">
              <a:extLst>
                <a:ext uri="{FF2B5EF4-FFF2-40B4-BE49-F238E27FC236}">
                  <a16:creationId xmlns:a16="http://schemas.microsoft.com/office/drawing/2014/main" id="{8AE9C925-39F0-1127-668D-1F0D2629C5D7}"/>
                </a:ext>
              </a:extLst>
            </p:cNvPr>
            <p:cNvSpPr txBox="1"/>
            <p:nvPr/>
          </p:nvSpPr>
          <p:spPr bwMode="auto">
            <a:xfrm>
              <a:off x="6476199" y="2871536"/>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91" name="TextBox 90">
              <a:extLst>
                <a:ext uri="{FF2B5EF4-FFF2-40B4-BE49-F238E27FC236}">
                  <a16:creationId xmlns:a16="http://schemas.microsoft.com/office/drawing/2014/main" id="{7685BB91-6020-8E4E-8B32-FEF73B1B1140}"/>
                </a:ext>
              </a:extLst>
            </p:cNvPr>
            <p:cNvSpPr txBox="1"/>
            <p:nvPr/>
          </p:nvSpPr>
          <p:spPr bwMode="auto">
            <a:xfrm>
              <a:off x="6503470" y="2869932"/>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92" name="TextBox 91">
              <a:extLst>
                <a:ext uri="{FF2B5EF4-FFF2-40B4-BE49-F238E27FC236}">
                  <a16:creationId xmlns:a16="http://schemas.microsoft.com/office/drawing/2014/main" id="{DBD77B39-F534-2BA5-FD55-2A5867C0F208}"/>
                </a:ext>
              </a:extLst>
            </p:cNvPr>
            <p:cNvSpPr txBox="1"/>
            <p:nvPr/>
          </p:nvSpPr>
          <p:spPr bwMode="auto">
            <a:xfrm>
              <a:off x="6530742" y="2873140"/>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93" name="TextBox 92">
              <a:extLst>
                <a:ext uri="{FF2B5EF4-FFF2-40B4-BE49-F238E27FC236}">
                  <a16:creationId xmlns:a16="http://schemas.microsoft.com/office/drawing/2014/main" id="{86D26B01-0AA8-E419-8E0E-CC010AA22267}"/>
                </a:ext>
              </a:extLst>
            </p:cNvPr>
            <p:cNvSpPr txBox="1"/>
            <p:nvPr/>
          </p:nvSpPr>
          <p:spPr bwMode="auto">
            <a:xfrm>
              <a:off x="6553200" y="2871536"/>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94" name="TextBox 93">
              <a:extLst>
                <a:ext uri="{FF2B5EF4-FFF2-40B4-BE49-F238E27FC236}">
                  <a16:creationId xmlns:a16="http://schemas.microsoft.com/office/drawing/2014/main" id="{0A76C40E-6185-4681-C0D7-981F34B52AFE}"/>
                </a:ext>
              </a:extLst>
            </p:cNvPr>
            <p:cNvSpPr txBox="1"/>
            <p:nvPr/>
          </p:nvSpPr>
          <p:spPr bwMode="auto">
            <a:xfrm>
              <a:off x="6744101" y="2874744"/>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95" name="TextBox 94">
              <a:extLst>
                <a:ext uri="{FF2B5EF4-FFF2-40B4-BE49-F238E27FC236}">
                  <a16:creationId xmlns:a16="http://schemas.microsoft.com/office/drawing/2014/main" id="{9B10CB8C-9C02-801C-E901-2E4D6C3B62A7}"/>
                </a:ext>
              </a:extLst>
            </p:cNvPr>
            <p:cNvSpPr txBox="1"/>
            <p:nvPr/>
          </p:nvSpPr>
          <p:spPr bwMode="auto">
            <a:xfrm>
              <a:off x="6901313" y="2873140"/>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96" name="TextBox 95">
              <a:extLst>
                <a:ext uri="{FF2B5EF4-FFF2-40B4-BE49-F238E27FC236}">
                  <a16:creationId xmlns:a16="http://schemas.microsoft.com/office/drawing/2014/main" id="{1D2FA97E-548A-7024-0C21-EF4ABAEAD6AA}"/>
                </a:ext>
              </a:extLst>
            </p:cNvPr>
            <p:cNvSpPr txBox="1"/>
            <p:nvPr/>
          </p:nvSpPr>
          <p:spPr bwMode="auto">
            <a:xfrm>
              <a:off x="6986337" y="2871536"/>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97" name="TextBox 96">
              <a:extLst>
                <a:ext uri="{FF2B5EF4-FFF2-40B4-BE49-F238E27FC236}">
                  <a16:creationId xmlns:a16="http://schemas.microsoft.com/office/drawing/2014/main" id="{789A3070-2CCB-8253-A106-827AC8ADBF35}"/>
                </a:ext>
              </a:extLst>
            </p:cNvPr>
            <p:cNvSpPr txBox="1"/>
            <p:nvPr/>
          </p:nvSpPr>
          <p:spPr bwMode="auto">
            <a:xfrm>
              <a:off x="7148362" y="2946934"/>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98" name="TextBox 97">
              <a:extLst>
                <a:ext uri="{FF2B5EF4-FFF2-40B4-BE49-F238E27FC236}">
                  <a16:creationId xmlns:a16="http://schemas.microsoft.com/office/drawing/2014/main" id="{4F425BAC-AAD3-BEFF-A418-327436A49908}"/>
                </a:ext>
              </a:extLst>
            </p:cNvPr>
            <p:cNvSpPr txBox="1"/>
            <p:nvPr/>
          </p:nvSpPr>
          <p:spPr bwMode="auto">
            <a:xfrm>
              <a:off x="7098632" y="2873140"/>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99" name="TextBox 98">
              <a:extLst>
                <a:ext uri="{FF2B5EF4-FFF2-40B4-BE49-F238E27FC236}">
                  <a16:creationId xmlns:a16="http://schemas.microsoft.com/office/drawing/2014/main" id="{E99F1A1A-F586-9C84-41A6-950BF79B99E3}"/>
                </a:ext>
              </a:extLst>
            </p:cNvPr>
            <p:cNvSpPr txBox="1"/>
            <p:nvPr/>
          </p:nvSpPr>
          <p:spPr bwMode="auto">
            <a:xfrm>
              <a:off x="7010400" y="2871536"/>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0" name="TextBox 99">
              <a:extLst>
                <a:ext uri="{FF2B5EF4-FFF2-40B4-BE49-F238E27FC236}">
                  <a16:creationId xmlns:a16="http://schemas.microsoft.com/office/drawing/2014/main" id="{88A34CB9-8571-F403-7CF0-70783C955D7F}"/>
                </a:ext>
              </a:extLst>
            </p:cNvPr>
            <p:cNvSpPr txBox="1"/>
            <p:nvPr/>
          </p:nvSpPr>
          <p:spPr bwMode="auto">
            <a:xfrm>
              <a:off x="7032859" y="2869932"/>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1" name="TextBox 100">
              <a:extLst>
                <a:ext uri="{FF2B5EF4-FFF2-40B4-BE49-F238E27FC236}">
                  <a16:creationId xmlns:a16="http://schemas.microsoft.com/office/drawing/2014/main" id="{095713D5-9B13-BF9D-51F9-33692223D454}"/>
                </a:ext>
              </a:extLst>
            </p:cNvPr>
            <p:cNvSpPr txBox="1"/>
            <p:nvPr/>
          </p:nvSpPr>
          <p:spPr bwMode="auto">
            <a:xfrm>
              <a:off x="7050505" y="2873141"/>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2" name="TextBox 101">
              <a:extLst>
                <a:ext uri="{FF2B5EF4-FFF2-40B4-BE49-F238E27FC236}">
                  <a16:creationId xmlns:a16="http://schemas.microsoft.com/office/drawing/2014/main" id="{88DA00DA-207E-55BA-FA4E-7D5AA34DA221}"/>
                </a:ext>
              </a:extLst>
            </p:cNvPr>
            <p:cNvSpPr txBox="1"/>
            <p:nvPr/>
          </p:nvSpPr>
          <p:spPr bwMode="auto">
            <a:xfrm>
              <a:off x="7077777" y="2871536"/>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3" name="TextBox 102">
              <a:extLst>
                <a:ext uri="{FF2B5EF4-FFF2-40B4-BE49-F238E27FC236}">
                  <a16:creationId xmlns:a16="http://schemas.microsoft.com/office/drawing/2014/main" id="{A30679CB-DE8B-746A-9FCC-D36753F0DF7D}"/>
                </a:ext>
              </a:extLst>
            </p:cNvPr>
            <p:cNvSpPr txBox="1"/>
            <p:nvPr/>
          </p:nvSpPr>
          <p:spPr bwMode="auto">
            <a:xfrm>
              <a:off x="7437121" y="2946934"/>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4" name="TextBox 103">
              <a:extLst>
                <a:ext uri="{FF2B5EF4-FFF2-40B4-BE49-F238E27FC236}">
                  <a16:creationId xmlns:a16="http://schemas.microsoft.com/office/drawing/2014/main" id="{4FEF69CE-1F7A-A80C-4D8E-B008B2903A48}"/>
                </a:ext>
              </a:extLst>
            </p:cNvPr>
            <p:cNvSpPr txBox="1"/>
            <p:nvPr/>
          </p:nvSpPr>
          <p:spPr bwMode="auto">
            <a:xfrm>
              <a:off x="7526956" y="2950142"/>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5" name="TextBox 104">
              <a:extLst>
                <a:ext uri="{FF2B5EF4-FFF2-40B4-BE49-F238E27FC236}">
                  <a16:creationId xmlns:a16="http://schemas.microsoft.com/office/drawing/2014/main" id="{3A5055A5-79A1-7193-8015-E8BE6B883393}"/>
                </a:ext>
              </a:extLst>
            </p:cNvPr>
            <p:cNvSpPr txBox="1"/>
            <p:nvPr/>
          </p:nvSpPr>
          <p:spPr bwMode="auto">
            <a:xfrm>
              <a:off x="7482038" y="2948538"/>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6" name="TextBox 105">
              <a:extLst>
                <a:ext uri="{FF2B5EF4-FFF2-40B4-BE49-F238E27FC236}">
                  <a16:creationId xmlns:a16="http://schemas.microsoft.com/office/drawing/2014/main" id="{53138A10-7768-2043-430A-ABE5DE3BDAF2}"/>
                </a:ext>
              </a:extLst>
            </p:cNvPr>
            <p:cNvSpPr txBox="1"/>
            <p:nvPr/>
          </p:nvSpPr>
          <p:spPr bwMode="auto">
            <a:xfrm>
              <a:off x="8115702" y="2946934"/>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7" name="TextBox 106">
              <a:extLst>
                <a:ext uri="{FF2B5EF4-FFF2-40B4-BE49-F238E27FC236}">
                  <a16:creationId xmlns:a16="http://schemas.microsoft.com/office/drawing/2014/main" id="{1EE7A4AA-6D99-F433-C284-362604CF5D74}"/>
                </a:ext>
              </a:extLst>
            </p:cNvPr>
            <p:cNvSpPr txBox="1"/>
            <p:nvPr/>
          </p:nvSpPr>
          <p:spPr bwMode="auto">
            <a:xfrm>
              <a:off x="7661710" y="2940517"/>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8" name="TextBox 107">
              <a:extLst>
                <a:ext uri="{FF2B5EF4-FFF2-40B4-BE49-F238E27FC236}">
                  <a16:creationId xmlns:a16="http://schemas.microsoft.com/office/drawing/2014/main" id="{23A9BA33-F6CB-61D8-8E08-5737DE06CE22}"/>
                </a:ext>
              </a:extLst>
            </p:cNvPr>
            <p:cNvSpPr txBox="1"/>
            <p:nvPr/>
          </p:nvSpPr>
          <p:spPr bwMode="auto">
            <a:xfrm>
              <a:off x="8152599" y="2950143"/>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09" name="TextBox 108">
              <a:extLst>
                <a:ext uri="{FF2B5EF4-FFF2-40B4-BE49-F238E27FC236}">
                  <a16:creationId xmlns:a16="http://schemas.microsoft.com/office/drawing/2014/main" id="{A08E9366-41DD-2E63-527B-7B629C9837E9}"/>
                </a:ext>
              </a:extLst>
            </p:cNvPr>
            <p:cNvSpPr txBox="1"/>
            <p:nvPr/>
          </p:nvSpPr>
          <p:spPr bwMode="auto">
            <a:xfrm>
              <a:off x="9113521" y="3083733"/>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0" name="TextBox 109">
              <a:extLst>
                <a:ext uri="{FF2B5EF4-FFF2-40B4-BE49-F238E27FC236}">
                  <a16:creationId xmlns:a16="http://schemas.microsoft.com/office/drawing/2014/main" id="{586D183C-AEEF-9136-1417-9E338B7A421E}"/>
                </a:ext>
              </a:extLst>
            </p:cNvPr>
            <p:cNvSpPr txBox="1"/>
            <p:nvPr/>
          </p:nvSpPr>
          <p:spPr bwMode="auto">
            <a:xfrm>
              <a:off x="9347736" y="3078920"/>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1" name="TextBox 110">
              <a:extLst>
                <a:ext uri="{FF2B5EF4-FFF2-40B4-BE49-F238E27FC236}">
                  <a16:creationId xmlns:a16="http://schemas.microsoft.com/office/drawing/2014/main" id="{C4268830-F427-C626-03E4-7B302489BBAA}"/>
                </a:ext>
              </a:extLst>
            </p:cNvPr>
            <p:cNvSpPr txBox="1"/>
            <p:nvPr/>
          </p:nvSpPr>
          <p:spPr bwMode="auto">
            <a:xfrm>
              <a:off x="9606013" y="3448252"/>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2" name="TextBox 111">
              <a:extLst>
                <a:ext uri="{FF2B5EF4-FFF2-40B4-BE49-F238E27FC236}">
                  <a16:creationId xmlns:a16="http://schemas.microsoft.com/office/drawing/2014/main" id="{5454FDBC-DC77-542F-B721-1400F6D138B4}"/>
                </a:ext>
              </a:extLst>
            </p:cNvPr>
            <p:cNvSpPr txBox="1"/>
            <p:nvPr/>
          </p:nvSpPr>
          <p:spPr bwMode="auto">
            <a:xfrm>
              <a:off x="9464844" y="3448251"/>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3" name="TextBox 112">
              <a:extLst>
                <a:ext uri="{FF2B5EF4-FFF2-40B4-BE49-F238E27FC236}">
                  <a16:creationId xmlns:a16="http://schemas.microsoft.com/office/drawing/2014/main" id="{521B9955-ECED-30C2-14E8-33FBCA87B300}"/>
                </a:ext>
              </a:extLst>
            </p:cNvPr>
            <p:cNvSpPr txBox="1"/>
            <p:nvPr/>
          </p:nvSpPr>
          <p:spPr bwMode="auto">
            <a:xfrm>
              <a:off x="9848249" y="3448252"/>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4" name="TextBox 113">
              <a:extLst>
                <a:ext uri="{FF2B5EF4-FFF2-40B4-BE49-F238E27FC236}">
                  <a16:creationId xmlns:a16="http://schemas.microsoft.com/office/drawing/2014/main" id="{72229547-4EA9-C74E-7CD9-D5946F91E546}"/>
                </a:ext>
              </a:extLst>
            </p:cNvPr>
            <p:cNvSpPr txBox="1"/>
            <p:nvPr/>
          </p:nvSpPr>
          <p:spPr bwMode="auto">
            <a:xfrm>
              <a:off x="9657348" y="3456272"/>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5" name="TextBox 114">
              <a:extLst>
                <a:ext uri="{FF2B5EF4-FFF2-40B4-BE49-F238E27FC236}">
                  <a16:creationId xmlns:a16="http://schemas.microsoft.com/office/drawing/2014/main" id="{4B1C98F4-01DB-B9AF-B939-6A936B0EE050}"/>
                </a:ext>
              </a:extLst>
            </p:cNvPr>
            <p:cNvSpPr txBox="1"/>
            <p:nvPr/>
          </p:nvSpPr>
          <p:spPr bwMode="auto">
            <a:xfrm>
              <a:off x="8236019" y="3078920"/>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6" name="TextBox 115">
              <a:extLst>
                <a:ext uri="{FF2B5EF4-FFF2-40B4-BE49-F238E27FC236}">
                  <a16:creationId xmlns:a16="http://schemas.microsoft.com/office/drawing/2014/main" id="{09D4BF9F-649B-788C-8541-CE5ED45A65BF}"/>
                </a:ext>
              </a:extLst>
            </p:cNvPr>
            <p:cNvSpPr txBox="1"/>
            <p:nvPr/>
          </p:nvSpPr>
          <p:spPr bwMode="auto">
            <a:xfrm>
              <a:off x="8268104" y="3082128"/>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7" name="TextBox 116">
              <a:extLst>
                <a:ext uri="{FF2B5EF4-FFF2-40B4-BE49-F238E27FC236}">
                  <a16:creationId xmlns:a16="http://schemas.microsoft.com/office/drawing/2014/main" id="{884F2A0F-5C55-2163-4076-62CF27A6E95A}"/>
                </a:ext>
              </a:extLst>
            </p:cNvPr>
            <p:cNvSpPr txBox="1"/>
            <p:nvPr/>
          </p:nvSpPr>
          <p:spPr bwMode="auto">
            <a:xfrm>
              <a:off x="8319438" y="3074107"/>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8" name="TextBox 117">
              <a:extLst>
                <a:ext uri="{FF2B5EF4-FFF2-40B4-BE49-F238E27FC236}">
                  <a16:creationId xmlns:a16="http://schemas.microsoft.com/office/drawing/2014/main" id="{C107347C-28C7-3DB5-ED1C-9E3BB53631DE}"/>
                </a:ext>
              </a:extLst>
            </p:cNvPr>
            <p:cNvSpPr txBox="1"/>
            <p:nvPr/>
          </p:nvSpPr>
          <p:spPr bwMode="auto">
            <a:xfrm>
              <a:off x="8399648" y="3078919"/>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sp>
          <p:nvSpPr>
            <p:cNvPr id="119" name="TextBox 118">
              <a:extLst>
                <a:ext uri="{FF2B5EF4-FFF2-40B4-BE49-F238E27FC236}">
                  <a16:creationId xmlns:a16="http://schemas.microsoft.com/office/drawing/2014/main" id="{36DF1499-25FB-8E8F-6D25-C59D16E69FCF}"/>
                </a:ext>
              </a:extLst>
            </p:cNvPr>
            <p:cNvSpPr txBox="1"/>
            <p:nvPr/>
          </p:nvSpPr>
          <p:spPr bwMode="auto">
            <a:xfrm>
              <a:off x="8460608" y="3088545"/>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1"/>
                  </a:solidFill>
                  <a:latin typeface="Calibri" panose="020F0502020204030204" pitchFamily="34" charset="0"/>
                </a:rPr>
                <a:t>+</a:t>
              </a:r>
            </a:p>
          </p:txBody>
        </p:sp>
      </p:grpSp>
      <p:grpSp>
        <p:nvGrpSpPr>
          <p:cNvPr id="143" name="Group 142">
            <a:extLst>
              <a:ext uri="{FF2B5EF4-FFF2-40B4-BE49-F238E27FC236}">
                <a16:creationId xmlns:a16="http://schemas.microsoft.com/office/drawing/2014/main" id="{3BA294E8-259C-7194-9592-B988DA8A7769}"/>
              </a:ext>
            </a:extLst>
          </p:cNvPr>
          <p:cNvGrpSpPr/>
          <p:nvPr/>
        </p:nvGrpSpPr>
        <p:grpSpPr>
          <a:xfrm>
            <a:off x="3013157" y="1942207"/>
            <a:ext cx="6783700" cy="1578753"/>
            <a:chOff x="3013157" y="2314362"/>
            <a:chExt cx="6783700" cy="1578753"/>
          </a:xfrm>
        </p:grpSpPr>
        <p:sp>
          <p:nvSpPr>
            <p:cNvPr id="79" name="TextBox 78">
              <a:extLst>
                <a:ext uri="{FF2B5EF4-FFF2-40B4-BE49-F238E27FC236}">
                  <a16:creationId xmlns:a16="http://schemas.microsoft.com/office/drawing/2014/main" id="{685E5DEE-E951-681B-E82B-758C56259656}"/>
                </a:ext>
              </a:extLst>
            </p:cNvPr>
            <p:cNvSpPr txBox="1"/>
            <p:nvPr/>
          </p:nvSpPr>
          <p:spPr bwMode="auto">
            <a:xfrm>
              <a:off x="3013157" y="2314362"/>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21" name="TextBox 120">
              <a:extLst>
                <a:ext uri="{FF2B5EF4-FFF2-40B4-BE49-F238E27FC236}">
                  <a16:creationId xmlns:a16="http://schemas.microsoft.com/office/drawing/2014/main" id="{1201BF67-ECED-383E-56E9-CF36D8B9580E}"/>
                </a:ext>
              </a:extLst>
            </p:cNvPr>
            <p:cNvSpPr txBox="1"/>
            <p:nvPr/>
          </p:nvSpPr>
          <p:spPr bwMode="auto">
            <a:xfrm>
              <a:off x="6720470" y="3302925"/>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22" name="TextBox 121">
              <a:extLst>
                <a:ext uri="{FF2B5EF4-FFF2-40B4-BE49-F238E27FC236}">
                  <a16:creationId xmlns:a16="http://schemas.microsoft.com/office/drawing/2014/main" id="{AA9D6123-68B8-0781-7042-562B1E9BA5D9}"/>
                </a:ext>
              </a:extLst>
            </p:cNvPr>
            <p:cNvSpPr txBox="1"/>
            <p:nvPr/>
          </p:nvSpPr>
          <p:spPr bwMode="auto">
            <a:xfrm>
              <a:off x="6486573" y="3303740"/>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23" name="TextBox 122">
              <a:extLst>
                <a:ext uri="{FF2B5EF4-FFF2-40B4-BE49-F238E27FC236}">
                  <a16:creationId xmlns:a16="http://schemas.microsoft.com/office/drawing/2014/main" id="{11F9DF63-53FD-7DA6-1005-22E570ED3758}"/>
                </a:ext>
              </a:extLst>
            </p:cNvPr>
            <p:cNvSpPr txBox="1"/>
            <p:nvPr/>
          </p:nvSpPr>
          <p:spPr bwMode="auto">
            <a:xfrm>
              <a:off x="6267346" y="3299665"/>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24" name="TextBox 123">
              <a:extLst>
                <a:ext uri="{FF2B5EF4-FFF2-40B4-BE49-F238E27FC236}">
                  <a16:creationId xmlns:a16="http://schemas.microsoft.com/office/drawing/2014/main" id="{33AB68F4-02FF-E604-D575-86C4F2FA89EF}"/>
                </a:ext>
              </a:extLst>
            </p:cNvPr>
            <p:cNvSpPr txBox="1"/>
            <p:nvPr/>
          </p:nvSpPr>
          <p:spPr bwMode="auto">
            <a:xfrm>
              <a:off x="5559134" y="3007089"/>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25" name="TextBox 124">
              <a:extLst>
                <a:ext uri="{FF2B5EF4-FFF2-40B4-BE49-F238E27FC236}">
                  <a16:creationId xmlns:a16="http://schemas.microsoft.com/office/drawing/2014/main" id="{C499F4B5-BD16-6552-5DBF-479344A56DC0}"/>
                </a:ext>
              </a:extLst>
            </p:cNvPr>
            <p:cNvSpPr txBox="1"/>
            <p:nvPr/>
          </p:nvSpPr>
          <p:spPr bwMode="auto">
            <a:xfrm>
              <a:off x="6559921" y="3298850"/>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26" name="TextBox 125">
              <a:extLst>
                <a:ext uri="{FF2B5EF4-FFF2-40B4-BE49-F238E27FC236}">
                  <a16:creationId xmlns:a16="http://schemas.microsoft.com/office/drawing/2014/main" id="{0181B545-EE8C-C633-ECA5-FD12A2039909}"/>
                </a:ext>
              </a:extLst>
            </p:cNvPr>
            <p:cNvSpPr txBox="1"/>
            <p:nvPr/>
          </p:nvSpPr>
          <p:spPr bwMode="auto">
            <a:xfrm>
              <a:off x="6521616" y="3304555"/>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27" name="TextBox 126">
              <a:extLst>
                <a:ext uri="{FF2B5EF4-FFF2-40B4-BE49-F238E27FC236}">
                  <a16:creationId xmlns:a16="http://schemas.microsoft.com/office/drawing/2014/main" id="{A5CF72C3-85A0-8322-66EF-E98672937377}"/>
                </a:ext>
              </a:extLst>
            </p:cNvPr>
            <p:cNvSpPr txBox="1"/>
            <p:nvPr/>
          </p:nvSpPr>
          <p:spPr bwMode="auto">
            <a:xfrm>
              <a:off x="7054610" y="3373013"/>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28" name="TextBox 127">
              <a:extLst>
                <a:ext uri="{FF2B5EF4-FFF2-40B4-BE49-F238E27FC236}">
                  <a16:creationId xmlns:a16="http://schemas.microsoft.com/office/drawing/2014/main" id="{48513A7F-F940-8E14-4C97-5262461CCA9E}"/>
                </a:ext>
              </a:extLst>
            </p:cNvPr>
            <p:cNvSpPr txBox="1"/>
            <p:nvPr/>
          </p:nvSpPr>
          <p:spPr bwMode="auto">
            <a:xfrm>
              <a:off x="7021196" y="3373828"/>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29" name="TextBox 128">
              <a:extLst>
                <a:ext uri="{FF2B5EF4-FFF2-40B4-BE49-F238E27FC236}">
                  <a16:creationId xmlns:a16="http://schemas.microsoft.com/office/drawing/2014/main" id="{D3C05434-942F-88A5-ECA8-0FFE8E6172B5}"/>
                </a:ext>
              </a:extLst>
            </p:cNvPr>
            <p:cNvSpPr txBox="1"/>
            <p:nvPr/>
          </p:nvSpPr>
          <p:spPr bwMode="auto">
            <a:xfrm>
              <a:off x="6958443" y="3374643"/>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30" name="TextBox 129">
              <a:extLst>
                <a:ext uri="{FF2B5EF4-FFF2-40B4-BE49-F238E27FC236}">
                  <a16:creationId xmlns:a16="http://schemas.microsoft.com/office/drawing/2014/main" id="{88BD8F33-0D3A-28BB-6B3A-E5EEDFFCDBFA}"/>
                </a:ext>
              </a:extLst>
            </p:cNvPr>
            <p:cNvSpPr txBox="1"/>
            <p:nvPr/>
          </p:nvSpPr>
          <p:spPr bwMode="auto">
            <a:xfrm>
              <a:off x="9585102" y="3517263"/>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31" name="TextBox 130">
              <a:extLst>
                <a:ext uri="{FF2B5EF4-FFF2-40B4-BE49-F238E27FC236}">
                  <a16:creationId xmlns:a16="http://schemas.microsoft.com/office/drawing/2014/main" id="{0000DC45-F0D9-68EC-A47D-54912E95055A}"/>
                </a:ext>
              </a:extLst>
            </p:cNvPr>
            <p:cNvSpPr txBox="1"/>
            <p:nvPr/>
          </p:nvSpPr>
          <p:spPr bwMode="auto">
            <a:xfrm>
              <a:off x="7255909" y="3378717"/>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32" name="TextBox 131">
              <a:extLst>
                <a:ext uri="{FF2B5EF4-FFF2-40B4-BE49-F238E27FC236}">
                  <a16:creationId xmlns:a16="http://schemas.microsoft.com/office/drawing/2014/main" id="{EBC50451-3E2C-E3E3-0B2D-8AA3A61CDD98}"/>
                </a:ext>
              </a:extLst>
            </p:cNvPr>
            <p:cNvSpPr txBox="1"/>
            <p:nvPr/>
          </p:nvSpPr>
          <p:spPr bwMode="auto">
            <a:xfrm>
              <a:off x="7105138" y="3374643"/>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33" name="TextBox 132">
              <a:extLst>
                <a:ext uri="{FF2B5EF4-FFF2-40B4-BE49-F238E27FC236}">
                  <a16:creationId xmlns:a16="http://schemas.microsoft.com/office/drawing/2014/main" id="{529BFB8A-30B3-0E96-C555-081E81B3FED5}"/>
                </a:ext>
              </a:extLst>
            </p:cNvPr>
            <p:cNvSpPr txBox="1"/>
            <p:nvPr/>
          </p:nvSpPr>
          <p:spPr bwMode="auto">
            <a:xfrm>
              <a:off x="7321107" y="3375458"/>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34" name="TextBox 133">
              <a:extLst>
                <a:ext uri="{FF2B5EF4-FFF2-40B4-BE49-F238E27FC236}">
                  <a16:creationId xmlns:a16="http://schemas.microsoft.com/office/drawing/2014/main" id="{6426119E-33DF-934C-4540-A36F66706600}"/>
                </a:ext>
              </a:extLst>
            </p:cNvPr>
            <p:cNvSpPr txBox="1"/>
            <p:nvPr/>
          </p:nvSpPr>
          <p:spPr bwMode="auto">
            <a:xfrm>
              <a:off x="7130402" y="3375458"/>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35" name="TextBox 134">
              <a:extLst>
                <a:ext uri="{FF2B5EF4-FFF2-40B4-BE49-F238E27FC236}">
                  <a16:creationId xmlns:a16="http://schemas.microsoft.com/office/drawing/2014/main" id="{F6B1F679-E2C8-C7FC-16F6-3C070263D1D4}"/>
                </a:ext>
              </a:extLst>
            </p:cNvPr>
            <p:cNvSpPr txBox="1"/>
            <p:nvPr/>
          </p:nvSpPr>
          <p:spPr bwMode="auto">
            <a:xfrm>
              <a:off x="7649540" y="3522968"/>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36" name="TextBox 135">
              <a:extLst>
                <a:ext uri="{FF2B5EF4-FFF2-40B4-BE49-F238E27FC236}">
                  <a16:creationId xmlns:a16="http://schemas.microsoft.com/office/drawing/2014/main" id="{BB99412D-C788-5DFE-E5D6-F0A522DA06C6}"/>
                </a:ext>
              </a:extLst>
            </p:cNvPr>
            <p:cNvSpPr txBox="1"/>
            <p:nvPr/>
          </p:nvSpPr>
          <p:spPr bwMode="auto">
            <a:xfrm>
              <a:off x="7826389" y="3523783"/>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37" name="TextBox 136">
              <a:extLst>
                <a:ext uri="{FF2B5EF4-FFF2-40B4-BE49-F238E27FC236}">
                  <a16:creationId xmlns:a16="http://schemas.microsoft.com/office/drawing/2014/main" id="{B56F5353-C1BF-D823-D3E0-4E8E615E8CC3}"/>
                </a:ext>
              </a:extLst>
            </p:cNvPr>
            <p:cNvSpPr txBox="1"/>
            <p:nvPr/>
          </p:nvSpPr>
          <p:spPr bwMode="auto">
            <a:xfrm>
              <a:off x="7744077" y="3519708"/>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38" name="TextBox 137">
              <a:extLst>
                <a:ext uri="{FF2B5EF4-FFF2-40B4-BE49-F238E27FC236}">
                  <a16:creationId xmlns:a16="http://schemas.microsoft.com/office/drawing/2014/main" id="{4A4BB542-BAFD-97F5-4ADF-60E847713428}"/>
                </a:ext>
              </a:extLst>
            </p:cNvPr>
            <p:cNvSpPr txBox="1"/>
            <p:nvPr/>
          </p:nvSpPr>
          <p:spPr bwMode="auto">
            <a:xfrm>
              <a:off x="7710663" y="3515634"/>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39" name="TextBox 138">
              <a:extLst>
                <a:ext uri="{FF2B5EF4-FFF2-40B4-BE49-F238E27FC236}">
                  <a16:creationId xmlns:a16="http://schemas.microsoft.com/office/drawing/2014/main" id="{227934F9-1EBA-02A5-6B61-67386CD8A89E}"/>
                </a:ext>
              </a:extLst>
            </p:cNvPr>
            <p:cNvSpPr txBox="1"/>
            <p:nvPr/>
          </p:nvSpPr>
          <p:spPr bwMode="auto">
            <a:xfrm>
              <a:off x="8282774" y="3515633"/>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40" name="TextBox 139">
              <a:extLst>
                <a:ext uri="{FF2B5EF4-FFF2-40B4-BE49-F238E27FC236}">
                  <a16:creationId xmlns:a16="http://schemas.microsoft.com/office/drawing/2014/main" id="{6914FF8B-3E85-DF1D-0965-E1A1B0400225}"/>
                </a:ext>
              </a:extLst>
            </p:cNvPr>
            <p:cNvSpPr txBox="1"/>
            <p:nvPr/>
          </p:nvSpPr>
          <p:spPr bwMode="auto">
            <a:xfrm>
              <a:off x="8371607" y="3516448"/>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41" name="TextBox 140">
              <a:extLst>
                <a:ext uri="{FF2B5EF4-FFF2-40B4-BE49-F238E27FC236}">
                  <a16:creationId xmlns:a16="http://schemas.microsoft.com/office/drawing/2014/main" id="{CD88A0D8-F41A-0DF6-9EFF-ACB5C06FDF5E}"/>
                </a:ext>
              </a:extLst>
            </p:cNvPr>
            <p:cNvSpPr txBox="1"/>
            <p:nvPr/>
          </p:nvSpPr>
          <p:spPr bwMode="auto">
            <a:xfrm>
              <a:off x="8201277" y="3517264"/>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sp>
          <p:nvSpPr>
            <p:cNvPr id="142" name="TextBox 141">
              <a:extLst>
                <a:ext uri="{FF2B5EF4-FFF2-40B4-BE49-F238E27FC236}">
                  <a16:creationId xmlns:a16="http://schemas.microsoft.com/office/drawing/2014/main" id="{05C98A2C-BFE9-5066-8857-8E4A222BDCB6}"/>
                </a:ext>
              </a:extLst>
            </p:cNvPr>
            <p:cNvSpPr txBox="1"/>
            <p:nvPr/>
          </p:nvSpPr>
          <p:spPr bwMode="auto">
            <a:xfrm>
              <a:off x="8445770" y="3522152"/>
              <a:ext cx="2117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accent3"/>
                  </a:solidFill>
                  <a:latin typeface="Calibri" panose="020F0502020204030204" pitchFamily="34" charset="0"/>
                </a:rPr>
                <a:t>+</a:t>
              </a:r>
            </a:p>
          </p:txBody>
        </p:sp>
      </p:grpSp>
    </p:spTree>
    <p:extLst>
      <p:ext uri="{BB962C8B-B14F-4D97-AF65-F5344CB8AC3E}">
        <p14:creationId xmlns:p14="http://schemas.microsoft.com/office/powerpoint/2010/main" val="27622506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sz="3600" dirty="0"/>
              <a:t>SWOG S1801: Adjuvant Pembrolizumab </a:t>
            </a:r>
            <a:r>
              <a:rPr lang="en-US" altLang="en-US" sz="3600" dirty="0">
                <a:cs typeface="Calibri" panose="020F0502020204030204" pitchFamily="34" charset="0"/>
              </a:rPr>
              <a:t>± Neoadjuvant </a:t>
            </a:r>
            <a:r>
              <a:rPr lang="en-US" altLang="en-US" sz="3600" dirty="0"/>
              <a:t>Pembrolizumab in Resectable Stage III-IV Melanoma</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48376" y="6386455"/>
            <a:ext cx="7643854"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fontAlgn="auto" hangingPunct="1">
              <a:spcBef>
                <a:spcPts val="0"/>
              </a:spcBef>
              <a:spcAft>
                <a:spcPts val="0"/>
              </a:spcAf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Patel. NEJM. 2023;388:813.</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3" name="Content Placeholder 2">
            <a:extLst>
              <a:ext uri="{FF2B5EF4-FFF2-40B4-BE49-F238E27FC236}">
                <a16:creationId xmlns:a16="http://schemas.microsoft.com/office/drawing/2014/main" id="{3FCCD9AC-0528-8EB5-C3C7-28B07A67167E}"/>
              </a:ext>
            </a:extLst>
          </p:cNvPr>
          <p:cNvSpPr txBox="1">
            <a:spLocks/>
          </p:cNvSpPr>
          <p:nvPr/>
        </p:nvSpPr>
        <p:spPr bwMode="auto">
          <a:xfrm>
            <a:off x="614835" y="1533367"/>
            <a:ext cx="10877529" cy="810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b="0" kern="0" dirty="0"/>
              <a:t>Multicenter, randomized, open-label phase II study</a:t>
            </a:r>
            <a:endParaRPr lang="en-US" sz="2000" b="0" kern="0" baseline="30000" dirty="0"/>
          </a:p>
        </p:txBody>
      </p:sp>
      <p:sp>
        <p:nvSpPr>
          <p:cNvPr id="5" name="Content Placeholder 2">
            <a:extLst>
              <a:ext uri="{FF2B5EF4-FFF2-40B4-BE49-F238E27FC236}">
                <a16:creationId xmlns:a16="http://schemas.microsoft.com/office/drawing/2014/main" id="{6939E944-8B72-D9A9-450B-6147BC4C0F02}"/>
              </a:ext>
            </a:extLst>
          </p:cNvPr>
          <p:cNvSpPr txBox="1">
            <a:spLocks/>
          </p:cNvSpPr>
          <p:nvPr/>
        </p:nvSpPr>
        <p:spPr bwMode="auto">
          <a:xfrm>
            <a:off x="619920" y="5153177"/>
            <a:ext cx="11124776" cy="89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b="1" dirty="0"/>
              <a:t>Primary endpoint: </a:t>
            </a:r>
            <a:r>
              <a:rPr lang="en-US" sz="2000" b="0" dirty="0"/>
              <a:t>EFS (time from randomization to first of: progression or toxicity preventing surgery; no adjuvant therapy within 84 days of surgery; postsurgery melanoma recurrence; death)</a:t>
            </a:r>
          </a:p>
          <a:p>
            <a:r>
              <a:rPr lang="en-US" sz="2000" b="1" kern="0" dirty="0"/>
              <a:t>Secondary endpoints: </a:t>
            </a:r>
            <a:r>
              <a:rPr lang="en-US" sz="2000" b="0" kern="0" dirty="0"/>
              <a:t>OS, safety</a:t>
            </a:r>
            <a:endParaRPr lang="en-US" sz="2000" b="0" kern="0" baseline="30000" dirty="0"/>
          </a:p>
        </p:txBody>
      </p:sp>
      <p:sp>
        <p:nvSpPr>
          <p:cNvPr id="6" name="Rectangle 49">
            <a:extLst>
              <a:ext uri="{FF2B5EF4-FFF2-40B4-BE49-F238E27FC236}">
                <a16:creationId xmlns:a16="http://schemas.microsoft.com/office/drawing/2014/main" id="{FAE22ADE-F51E-65B7-E2F7-096327FA8BCA}"/>
              </a:ext>
            </a:extLst>
          </p:cNvPr>
          <p:cNvSpPr>
            <a:spLocks noChangeArrowheads="1"/>
          </p:cNvSpPr>
          <p:nvPr/>
        </p:nvSpPr>
        <p:spPr bwMode="auto">
          <a:xfrm>
            <a:off x="4132525" y="3535202"/>
            <a:ext cx="2451834" cy="820189"/>
          </a:xfrm>
          <a:prstGeom prst="rect">
            <a:avLst/>
          </a:prstGeom>
          <a:solidFill>
            <a:schemeClr val="bg2"/>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tx1"/>
                </a:solidFill>
                <a:latin typeface="Calibri" panose="020F0502020204030204" pitchFamily="34" charset="0"/>
              </a:rPr>
              <a:t>Surgery </a:t>
            </a:r>
          </a:p>
          <a:p>
            <a:pPr algn="ctr">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rPr>
              <a:t>(n = 159)</a:t>
            </a:r>
            <a:endParaRPr lang="en-US" altLang="en-US" sz="1600" b="0" dirty="0">
              <a:solidFill>
                <a:schemeClr val="tx1"/>
              </a:solidFill>
              <a:latin typeface="Calibri" panose="020F0502020204030204" pitchFamily="34" charset="0"/>
            </a:endParaRPr>
          </a:p>
        </p:txBody>
      </p:sp>
      <p:sp>
        <p:nvSpPr>
          <p:cNvPr id="7" name="Rectangle 50">
            <a:extLst>
              <a:ext uri="{FF2B5EF4-FFF2-40B4-BE49-F238E27FC236}">
                <a16:creationId xmlns:a16="http://schemas.microsoft.com/office/drawing/2014/main" id="{442B4B61-2AD8-ABCD-8CEB-13FFAE583427}"/>
              </a:ext>
            </a:extLst>
          </p:cNvPr>
          <p:cNvSpPr>
            <a:spLocks noChangeArrowheads="1"/>
          </p:cNvSpPr>
          <p:nvPr/>
        </p:nvSpPr>
        <p:spPr bwMode="auto">
          <a:xfrm>
            <a:off x="4130275" y="2621624"/>
            <a:ext cx="2454084" cy="82018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tx1"/>
                </a:solidFill>
                <a:latin typeface="Calibri" panose="020F0502020204030204" pitchFamily="34" charset="0"/>
              </a:rPr>
              <a:t>Pembrolizumab</a:t>
            </a:r>
            <a:r>
              <a:rPr lang="en-US" altLang="en-US" sz="1600" b="0" dirty="0">
                <a:solidFill>
                  <a:schemeClr val="tx1"/>
                </a:solidFill>
                <a:latin typeface="Calibri" panose="020F0502020204030204" pitchFamily="34" charset="0"/>
              </a:rPr>
              <a:t> </a:t>
            </a:r>
          </a:p>
          <a:p>
            <a:pPr algn="ctr">
              <a:lnSpc>
                <a:spcPct val="100000"/>
              </a:lnSpc>
              <a:spcBef>
                <a:spcPct val="0"/>
              </a:spcBef>
              <a:spcAft>
                <a:spcPct val="0"/>
              </a:spcAft>
              <a:buClrTx/>
              <a:buFontTx/>
              <a:buNone/>
            </a:pPr>
            <a:r>
              <a:rPr lang="en-US" altLang="en-US" sz="1600" b="0" dirty="0">
                <a:solidFill>
                  <a:schemeClr val="tx1"/>
                </a:solidFill>
                <a:latin typeface="Calibri" panose="020F0502020204030204" pitchFamily="34" charset="0"/>
              </a:rPr>
              <a:t>200 mg IV Q3W (x 3 cycles)</a:t>
            </a:r>
            <a:endParaRPr lang="en-US" altLang="en-US" sz="1400" b="1" dirty="0">
              <a:solidFill>
                <a:schemeClr val="tx1"/>
              </a:solidFill>
              <a:latin typeface="Calibri" panose="020F0502020204030204" pitchFamily="34" charset="0"/>
            </a:endParaRPr>
          </a:p>
          <a:p>
            <a:pPr algn="ctr">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rPr>
              <a:t>(n = 154)</a:t>
            </a:r>
            <a:endParaRPr lang="en-US" altLang="en-US" sz="1600" b="0" dirty="0">
              <a:solidFill>
                <a:schemeClr val="tx1"/>
              </a:solidFill>
              <a:latin typeface="Calibri" panose="020F0502020204030204" pitchFamily="34" charset="0"/>
            </a:endParaRPr>
          </a:p>
        </p:txBody>
      </p:sp>
      <p:sp>
        <p:nvSpPr>
          <p:cNvPr id="8" name="Line 53">
            <a:extLst>
              <a:ext uri="{FF2B5EF4-FFF2-40B4-BE49-F238E27FC236}">
                <a16:creationId xmlns:a16="http://schemas.microsoft.com/office/drawing/2014/main" id="{892FBA89-3E3F-380E-3F8F-5A05E77956C3}"/>
              </a:ext>
            </a:extLst>
          </p:cNvPr>
          <p:cNvSpPr>
            <a:spLocks noChangeShapeType="1"/>
          </p:cNvSpPr>
          <p:nvPr/>
        </p:nvSpPr>
        <p:spPr bwMode="auto">
          <a:xfrm>
            <a:off x="3211816" y="3788788"/>
            <a:ext cx="761201" cy="23791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9" name="Line 54">
            <a:extLst>
              <a:ext uri="{FF2B5EF4-FFF2-40B4-BE49-F238E27FC236}">
                <a16:creationId xmlns:a16="http://schemas.microsoft.com/office/drawing/2014/main" id="{E4826BD8-896A-3B34-5078-91CBC019515E}"/>
              </a:ext>
            </a:extLst>
          </p:cNvPr>
          <p:cNvSpPr>
            <a:spLocks noChangeShapeType="1"/>
          </p:cNvSpPr>
          <p:nvPr/>
        </p:nvSpPr>
        <p:spPr bwMode="auto">
          <a:xfrm flipV="1">
            <a:off x="3211816" y="3046803"/>
            <a:ext cx="785204" cy="21345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0" name="Text Box 45">
            <a:extLst>
              <a:ext uri="{FF2B5EF4-FFF2-40B4-BE49-F238E27FC236}">
                <a16:creationId xmlns:a16="http://schemas.microsoft.com/office/drawing/2014/main" id="{FBB2D363-F782-C5E0-57BD-03AE89EBA0BC}"/>
              </a:ext>
            </a:extLst>
          </p:cNvPr>
          <p:cNvSpPr txBox="1">
            <a:spLocks noChangeArrowheads="1"/>
          </p:cNvSpPr>
          <p:nvPr/>
        </p:nvSpPr>
        <p:spPr bwMode="auto">
          <a:xfrm>
            <a:off x="609760" y="2997298"/>
            <a:ext cx="221656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Patients with resectable stage IIIB-IV clinically assessable melanoma*</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(N = 313)</a:t>
            </a:r>
            <a:endParaRPr lang="en-US" altLang="en-US" sz="1600" b="0" dirty="0">
              <a:solidFill>
                <a:schemeClr val="bg1"/>
              </a:solidFill>
              <a:latin typeface="Calibri" panose="020F0502020204030204" pitchFamily="34" charset="0"/>
            </a:endParaRPr>
          </a:p>
        </p:txBody>
      </p:sp>
      <p:sp>
        <p:nvSpPr>
          <p:cNvPr id="15" name="Rectangle 14">
            <a:extLst>
              <a:ext uri="{FF2B5EF4-FFF2-40B4-BE49-F238E27FC236}">
                <a16:creationId xmlns:a16="http://schemas.microsoft.com/office/drawing/2014/main" id="{714849D4-279C-B496-E606-AD669FE73AF2}"/>
              </a:ext>
            </a:extLst>
          </p:cNvPr>
          <p:cNvSpPr/>
          <p:nvPr/>
        </p:nvSpPr>
        <p:spPr>
          <a:xfrm>
            <a:off x="3737132" y="1925389"/>
            <a:ext cx="648351" cy="307777"/>
          </a:xfrm>
          <a:prstGeom prst="rect">
            <a:avLst/>
          </a:prstGeom>
        </p:spPr>
        <p:txBody>
          <a:bodyPr wrap="square">
            <a:spAutoFit/>
          </a:bodyPr>
          <a:lstStyle/>
          <a:p>
            <a:pPr lvl="0" algn="ctr">
              <a:spcBef>
                <a:spcPct val="0"/>
              </a:spcBef>
              <a:spcAft>
                <a:spcPct val="0"/>
              </a:spcAft>
              <a:defRPr/>
            </a:pPr>
            <a:r>
              <a:rPr kumimoji="0" lang="en-GB"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Scan</a:t>
            </a:r>
            <a:endPar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cxnSp>
        <p:nvCxnSpPr>
          <p:cNvPr id="16" name="Straight Arrow Connector 15">
            <a:extLst>
              <a:ext uri="{FF2B5EF4-FFF2-40B4-BE49-F238E27FC236}">
                <a16:creationId xmlns:a16="http://schemas.microsoft.com/office/drawing/2014/main" id="{AFFD00F6-2284-87DD-0F0F-5A88BA42BE73}"/>
              </a:ext>
            </a:extLst>
          </p:cNvPr>
          <p:cNvCxnSpPr>
            <a:cxnSpLocks/>
          </p:cNvCxnSpPr>
          <p:nvPr/>
        </p:nvCxnSpPr>
        <p:spPr bwMode="auto">
          <a:xfrm>
            <a:off x="4061308" y="2223662"/>
            <a:ext cx="0" cy="360000"/>
          </a:xfrm>
          <a:prstGeom prst="straightConnector1">
            <a:avLst/>
          </a:prstGeom>
          <a:noFill/>
          <a:ln w="28575" cap="flat" cmpd="sng" algn="ctr">
            <a:solidFill>
              <a:schemeClr val="bg1"/>
            </a:solidFill>
            <a:prstDash val="solid"/>
            <a:round/>
            <a:headEnd type="none" w="med" len="med"/>
            <a:tailEnd type="triangle"/>
          </a:ln>
          <a:effectLst/>
        </p:spPr>
      </p:cxnSp>
      <p:sp>
        <p:nvSpPr>
          <p:cNvPr id="2" name="Rectangle 49">
            <a:extLst>
              <a:ext uri="{FF2B5EF4-FFF2-40B4-BE49-F238E27FC236}">
                <a16:creationId xmlns:a16="http://schemas.microsoft.com/office/drawing/2014/main" id="{272294EE-D40E-3A11-F987-9BAF6FDA0BCA}"/>
              </a:ext>
            </a:extLst>
          </p:cNvPr>
          <p:cNvSpPr>
            <a:spLocks noChangeArrowheads="1"/>
          </p:cNvSpPr>
          <p:nvPr/>
        </p:nvSpPr>
        <p:spPr bwMode="auto">
          <a:xfrm>
            <a:off x="6746045" y="2605318"/>
            <a:ext cx="2451834" cy="820189"/>
          </a:xfrm>
          <a:prstGeom prst="rect">
            <a:avLst/>
          </a:prstGeom>
          <a:solidFill>
            <a:schemeClr val="bg2"/>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tx1"/>
                </a:solidFill>
                <a:latin typeface="Calibri" panose="020F0502020204030204" pitchFamily="34" charset="0"/>
              </a:rPr>
              <a:t>Surgery </a:t>
            </a:r>
          </a:p>
        </p:txBody>
      </p:sp>
      <p:sp>
        <p:nvSpPr>
          <p:cNvPr id="13" name="Rectangle 50">
            <a:extLst>
              <a:ext uri="{FF2B5EF4-FFF2-40B4-BE49-F238E27FC236}">
                <a16:creationId xmlns:a16="http://schemas.microsoft.com/office/drawing/2014/main" id="{B44C5B9F-115C-0580-422E-736BC4E8CFE6}"/>
              </a:ext>
            </a:extLst>
          </p:cNvPr>
          <p:cNvSpPr>
            <a:spLocks noChangeArrowheads="1"/>
          </p:cNvSpPr>
          <p:nvPr/>
        </p:nvSpPr>
        <p:spPr bwMode="auto">
          <a:xfrm>
            <a:off x="6726590" y="3520879"/>
            <a:ext cx="2454084" cy="820189"/>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tx1"/>
                </a:solidFill>
                <a:latin typeface="Calibri" panose="020F0502020204030204" pitchFamily="34" charset="0"/>
              </a:rPr>
              <a:t>Pembrolizumab</a:t>
            </a:r>
            <a:r>
              <a:rPr lang="en-US" altLang="en-US" sz="1600" b="0" dirty="0">
                <a:solidFill>
                  <a:schemeClr val="tx1"/>
                </a:solidFill>
                <a:latin typeface="Calibri" panose="020F0502020204030204" pitchFamily="34" charset="0"/>
              </a:rPr>
              <a:t> </a:t>
            </a:r>
          </a:p>
          <a:p>
            <a:pPr algn="ctr">
              <a:lnSpc>
                <a:spcPct val="100000"/>
              </a:lnSpc>
              <a:spcBef>
                <a:spcPct val="0"/>
              </a:spcBef>
              <a:spcAft>
                <a:spcPct val="0"/>
              </a:spcAft>
              <a:buClrTx/>
              <a:buFontTx/>
              <a:buNone/>
            </a:pPr>
            <a:r>
              <a:rPr lang="en-US" altLang="en-US" sz="1600" b="0" dirty="0">
                <a:solidFill>
                  <a:schemeClr val="tx1"/>
                </a:solidFill>
                <a:latin typeface="Calibri" panose="020F0502020204030204" pitchFamily="34" charset="0"/>
              </a:rPr>
              <a:t>200 mg IV Q3W </a:t>
            </a:r>
          </a:p>
          <a:p>
            <a:pPr algn="ctr">
              <a:lnSpc>
                <a:spcPct val="100000"/>
              </a:lnSpc>
              <a:spcBef>
                <a:spcPct val="0"/>
              </a:spcBef>
              <a:spcAft>
                <a:spcPct val="0"/>
              </a:spcAft>
              <a:buClrTx/>
              <a:buFontTx/>
              <a:buNone/>
            </a:pPr>
            <a:r>
              <a:rPr lang="en-US" altLang="en-US" sz="1600" b="0" dirty="0">
                <a:solidFill>
                  <a:schemeClr val="tx1"/>
                </a:solidFill>
                <a:latin typeface="Calibri" panose="020F0502020204030204" pitchFamily="34" charset="0"/>
              </a:rPr>
              <a:t>(x 18 cycles)</a:t>
            </a:r>
            <a:endParaRPr lang="en-US" altLang="en-US" sz="1400" b="1" dirty="0">
              <a:solidFill>
                <a:schemeClr val="tx1"/>
              </a:solidFill>
              <a:latin typeface="Calibri" panose="020F0502020204030204" pitchFamily="34" charset="0"/>
            </a:endParaRPr>
          </a:p>
        </p:txBody>
      </p:sp>
      <p:sp>
        <p:nvSpPr>
          <p:cNvPr id="14" name="Rectangle 50">
            <a:extLst>
              <a:ext uri="{FF2B5EF4-FFF2-40B4-BE49-F238E27FC236}">
                <a16:creationId xmlns:a16="http://schemas.microsoft.com/office/drawing/2014/main" id="{F75FC032-B0E2-D1F3-C147-931E765D1BCD}"/>
              </a:ext>
            </a:extLst>
          </p:cNvPr>
          <p:cNvSpPr>
            <a:spLocks noChangeArrowheads="1"/>
          </p:cNvSpPr>
          <p:nvPr/>
        </p:nvSpPr>
        <p:spPr bwMode="auto">
          <a:xfrm>
            <a:off x="9331134" y="2601797"/>
            <a:ext cx="2454084" cy="82018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tx1"/>
                </a:solidFill>
                <a:latin typeface="Calibri" panose="020F0502020204030204" pitchFamily="34" charset="0"/>
              </a:rPr>
              <a:t>Pembrolizumab</a:t>
            </a:r>
            <a:r>
              <a:rPr lang="en-US" altLang="en-US" sz="1600" b="0" dirty="0">
                <a:solidFill>
                  <a:schemeClr val="tx1"/>
                </a:solidFill>
                <a:latin typeface="Calibri" panose="020F0502020204030204" pitchFamily="34" charset="0"/>
              </a:rPr>
              <a:t> </a:t>
            </a:r>
          </a:p>
          <a:p>
            <a:pPr algn="ctr">
              <a:lnSpc>
                <a:spcPct val="100000"/>
              </a:lnSpc>
              <a:spcBef>
                <a:spcPct val="0"/>
              </a:spcBef>
              <a:spcAft>
                <a:spcPct val="0"/>
              </a:spcAft>
              <a:buClrTx/>
              <a:buFontTx/>
              <a:buNone/>
            </a:pPr>
            <a:r>
              <a:rPr lang="en-US" altLang="en-US" sz="1600" b="0" dirty="0">
                <a:solidFill>
                  <a:schemeClr val="tx1"/>
                </a:solidFill>
                <a:latin typeface="Calibri" panose="020F0502020204030204" pitchFamily="34" charset="0"/>
              </a:rPr>
              <a:t>200 mg IV Q3W </a:t>
            </a:r>
          </a:p>
          <a:p>
            <a:pPr algn="ctr">
              <a:lnSpc>
                <a:spcPct val="100000"/>
              </a:lnSpc>
              <a:spcBef>
                <a:spcPct val="0"/>
              </a:spcBef>
              <a:spcAft>
                <a:spcPct val="0"/>
              </a:spcAft>
              <a:buClrTx/>
              <a:buFontTx/>
              <a:buNone/>
            </a:pPr>
            <a:r>
              <a:rPr lang="en-US" altLang="en-US" sz="1600" b="0" dirty="0">
                <a:solidFill>
                  <a:schemeClr val="tx1"/>
                </a:solidFill>
                <a:latin typeface="Calibri" panose="020F0502020204030204" pitchFamily="34" charset="0"/>
              </a:rPr>
              <a:t>(x 15 cycles)</a:t>
            </a:r>
            <a:endParaRPr lang="en-US" altLang="en-US" sz="1400" b="1" dirty="0">
              <a:solidFill>
                <a:schemeClr val="tx1"/>
              </a:solidFill>
              <a:latin typeface="Calibri" panose="020F0502020204030204" pitchFamily="34" charset="0"/>
            </a:endParaRPr>
          </a:p>
        </p:txBody>
      </p:sp>
      <p:sp>
        <p:nvSpPr>
          <p:cNvPr id="18" name="Rectangle 17">
            <a:extLst>
              <a:ext uri="{FF2B5EF4-FFF2-40B4-BE49-F238E27FC236}">
                <a16:creationId xmlns:a16="http://schemas.microsoft.com/office/drawing/2014/main" id="{0B3BD677-D80C-5F60-D2C9-DDF758A677EA}"/>
              </a:ext>
            </a:extLst>
          </p:cNvPr>
          <p:cNvSpPr/>
          <p:nvPr/>
        </p:nvSpPr>
        <p:spPr>
          <a:xfrm>
            <a:off x="6401228" y="1925389"/>
            <a:ext cx="648351" cy="307777"/>
          </a:xfrm>
          <a:prstGeom prst="rect">
            <a:avLst/>
          </a:prstGeom>
        </p:spPr>
        <p:txBody>
          <a:bodyPr wrap="square">
            <a:spAutoFit/>
          </a:bodyPr>
          <a:lstStyle/>
          <a:p>
            <a:pPr lvl="0" algn="ctr">
              <a:spcBef>
                <a:spcPct val="0"/>
              </a:spcBef>
              <a:spcAft>
                <a:spcPct val="0"/>
              </a:spcAft>
              <a:defRPr/>
            </a:pPr>
            <a:r>
              <a:rPr kumimoji="0" lang="en-GB"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Scan</a:t>
            </a:r>
            <a:endPar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cxnSp>
        <p:nvCxnSpPr>
          <p:cNvPr id="19" name="Straight Arrow Connector 18">
            <a:extLst>
              <a:ext uri="{FF2B5EF4-FFF2-40B4-BE49-F238E27FC236}">
                <a16:creationId xmlns:a16="http://schemas.microsoft.com/office/drawing/2014/main" id="{805ED373-39C5-2707-07BB-9324A50C6AC7}"/>
              </a:ext>
            </a:extLst>
          </p:cNvPr>
          <p:cNvCxnSpPr>
            <a:cxnSpLocks/>
          </p:cNvCxnSpPr>
          <p:nvPr/>
        </p:nvCxnSpPr>
        <p:spPr bwMode="auto">
          <a:xfrm>
            <a:off x="6725404" y="2223662"/>
            <a:ext cx="0" cy="360000"/>
          </a:xfrm>
          <a:prstGeom prst="straightConnector1">
            <a:avLst/>
          </a:prstGeom>
          <a:noFill/>
          <a:ln w="28575" cap="flat" cmpd="sng" algn="ctr">
            <a:solidFill>
              <a:schemeClr val="bg1"/>
            </a:solidFill>
            <a:prstDash val="solid"/>
            <a:round/>
            <a:headEnd type="none" w="med" len="med"/>
            <a:tailEnd type="triangle"/>
          </a:ln>
          <a:effectLst/>
        </p:spPr>
      </p:cxnSp>
      <p:sp>
        <p:nvSpPr>
          <p:cNvPr id="20" name="Rectangle 19">
            <a:extLst>
              <a:ext uri="{FF2B5EF4-FFF2-40B4-BE49-F238E27FC236}">
                <a16:creationId xmlns:a16="http://schemas.microsoft.com/office/drawing/2014/main" id="{216651CB-01A8-AB23-37A2-59A018474328}"/>
              </a:ext>
            </a:extLst>
          </p:cNvPr>
          <p:cNvSpPr/>
          <p:nvPr/>
        </p:nvSpPr>
        <p:spPr>
          <a:xfrm>
            <a:off x="3737132" y="4731585"/>
            <a:ext cx="648351" cy="307777"/>
          </a:xfrm>
          <a:prstGeom prst="rect">
            <a:avLst/>
          </a:prstGeom>
        </p:spPr>
        <p:txBody>
          <a:bodyPr wrap="square">
            <a:spAutoFit/>
          </a:bodyPr>
          <a:lstStyle/>
          <a:p>
            <a:pPr lvl="0" algn="ctr">
              <a:spcBef>
                <a:spcPct val="0"/>
              </a:spcBef>
              <a:spcAft>
                <a:spcPct val="0"/>
              </a:spcAft>
              <a:defRPr/>
            </a:pPr>
            <a:r>
              <a:rPr kumimoji="0" lang="en-GB"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Scan</a:t>
            </a:r>
            <a:endPar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cxnSp>
        <p:nvCxnSpPr>
          <p:cNvPr id="21" name="Straight Arrow Connector 20">
            <a:extLst>
              <a:ext uri="{FF2B5EF4-FFF2-40B4-BE49-F238E27FC236}">
                <a16:creationId xmlns:a16="http://schemas.microsoft.com/office/drawing/2014/main" id="{73A64E4C-16CB-65DC-BD75-D8427A2DB119}"/>
              </a:ext>
            </a:extLst>
          </p:cNvPr>
          <p:cNvCxnSpPr>
            <a:cxnSpLocks/>
          </p:cNvCxnSpPr>
          <p:nvPr/>
        </p:nvCxnSpPr>
        <p:spPr bwMode="auto">
          <a:xfrm flipV="1">
            <a:off x="4061927" y="4403897"/>
            <a:ext cx="0" cy="315799"/>
          </a:xfrm>
          <a:prstGeom prst="straightConnector1">
            <a:avLst/>
          </a:prstGeom>
          <a:noFill/>
          <a:ln w="28575" cap="flat" cmpd="sng" algn="ctr">
            <a:solidFill>
              <a:schemeClr val="bg1"/>
            </a:solidFill>
            <a:prstDash val="solid"/>
            <a:round/>
            <a:headEnd type="none" w="med" len="med"/>
            <a:tailEnd type="triangle"/>
          </a:ln>
          <a:effectLst/>
        </p:spPr>
      </p:cxnSp>
      <p:sp>
        <p:nvSpPr>
          <p:cNvPr id="23" name="Rectangle 22">
            <a:extLst>
              <a:ext uri="{FF2B5EF4-FFF2-40B4-BE49-F238E27FC236}">
                <a16:creationId xmlns:a16="http://schemas.microsoft.com/office/drawing/2014/main" id="{18B52505-77D7-7962-D676-21BA381B63E0}"/>
              </a:ext>
            </a:extLst>
          </p:cNvPr>
          <p:cNvSpPr/>
          <p:nvPr/>
        </p:nvSpPr>
        <p:spPr>
          <a:xfrm>
            <a:off x="6401228" y="4731585"/>
            <a:ext cx="648351" cy="307777"/>
          </a:xfrm>
          <a:prstGeom prst="rect">
            <a:avLst/>
          </a:prstGeom>
        </p:spPr>
        <p:txBody>
          <a:bodyPr wrap="square">
            <a:spAutoFit/>
          </a:bodyPr>
          <a:lstStyle/>
          <a:p>
            <a:pPr lvl="0" algn="ctr">
              <a:spcBef>
                <a:spcPct val="0"/>
              </a:spcBef>
              <a:spcAft>
                <a:spcPct val="0"/>
              </a:spcAft>
              <a:defRPr/>
            </a:pPr>
            <a:r>
              <a:rPr kumimoji="0" lang="en-GB"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Scan</a:t>
            </a:r>
            <a:endPar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cxnSp>
        <p:nvCxnSpPr>
          <p:cNvPr id="24" name="Straight Arrow Connector 23">
            <a:extLst>
              <a:ext uri="{FF2B5EF4-FFF2-40B4-BE49-F238E27FC236}">
                <a16:creationId xmlns:a16="http://schemas.microsoft.com/office/drawing/2014/main" id="{3EA389DF-E4BB-753A-853D-BA17D11447A9}"/>
              </a:ext>
            </a:extLst>
          </p:cNvPr>
          <p:cNvCxnSpPr>
            <a:cxnSpLocks/>
          </p:cNvCxnSpPr>
          <p:nvPr/>
        </p:nvCxnSpPr>
        <p:spPr bwMode="auto">
          <a:xfrm flipV="1">
            <a:off x="6726023" y="4403897"/>
            <a:ext cx="0" cy="315799"/>
          </a:xfrm>
          <a:prstGeom prst="straightConnector1">
            <a:avLst/>
          </a:prstGeom>
          <a:noFill/>
          <a:ln w="28575" cap="flat" cmpd="sng" algn="ctr">
            <a:solidFill>
              <a:schemeClr val="bg1"/>
            </a:solidFill>
            <a:prstDash val="solid"/>
            <a:round/>
            <a:headEnd type="none" w="med" len="med"/>
            <a:tailEnd type="triangle"/>
          </a:ln>
          <a:effectLst/>
        </p:spPr>
      </p:cxnSp>
      <p:sp>
        <p:nvSpPr>
          <p:cNvPr id="27" name="TextBox 26">
            <a:extLst>
              <a:ext uri="{FF2B5EF4-FFF2-40B4-BE49-F238E27FC236}">
                <a16:creationId xmlns:a16="http://schemas.microsoft.com/office/drawing/2014/main" id="{DCD56A0A-33E4-D770-B80F-593910D8BBA7}"/>
              </a:ext>
            </a:extLst>
          </p:cNvPr>
          <p:cNvSpPr txBox="1"/>
          <p:nvPr/>
        </p:nvSpPr>
        <p:spPr bwMode="auto">
          <a:xfrm>
            <a:off x="4434758" y="4372695"/>
            <a:ext cx="17829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Adjuvant Arm</a:t>
            </a:r>
          </a:p>
        </p:txBody>
      </p:sp>
      <p:sp>
        <p:nvSpPr>
          <p:cNvPr id="28" name="TextBox 27">
            <a:extLst>
              <a:ext uri="{FF2B5EF4-FFF2-40B4-BE49-F238E27FC236}">
                <a16:creationId xmlns:a16="http://schemas.microsoft.com/office/drawing/2014/main" id="{7E5DAEE3-A288-7595-8B73-AD311F039484}"/>
              </a:ext>
            </a:extLst>
          </p:cNvPr>
          <p:cNvSpPr txBox="1"/>
          <p:nvPr/>
        </p:nvSpPr>
        <p:spPr bwMode="auto">
          <a:xfrm>
            <a:off x="4511508" y="2356507"/>
            <a:ext cx="17829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Neoadjuvant Arm</a:t>
            </a:r>
          </a:p>
        </p:txBody>
      </p:sp>
      <p:sp>
        <p:nvSpPr>
          <p:cNvPr id="31" name="TextBox 30">
            <a:extLst>
              <a:ext uri="{FF2B5EF4-FFF2-40B4-BE49-F238E27FC236}">
                <a16:creationId xmlns:a16="http://schemas.microsoft.com/office/drawing/2014/main" id="{58204167-C407-82C4-5E56-E1474E81A1C9}"/>
              </a:ext>
            </a:extLst>
          </p:cNvPr>
          <p:cNvSpPr txBox="1"/>
          <p:nvPr/>
        </p:nvSpPr>
        <p:spPr bwMode="auto">
          <a:xfrm>
            <a:off x="609759" y="4202572"/>
            <a:ext cx="289404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*Adjuvant radiation permitted, concomitant radiation and pembrolizumab not permitted, brain metastases and uveal melanoma excluded.</a:t>
            </a:r>
          </a:p>
        </p:txBody>
      </p:sp>
      <p:sp>
        <p:nvSpPr>
          <p:cNvPr id="11" name="Rectangle 10">
            <a:extLst>
              <a:ext uri="{FF2B5EF4-FFF2-40B4-BE49-F238E27FC236}">
                <a16:creationId xmlns:a16="http://schemas.microsoft.com/office/drawing/2014/main" id="{CAE275CB-3366-B8A6-A81F-264029BE80C7}"/>
              </a:ext>
            </a:extLst>
          </p:cNvPr>
          <p:cNvSpPr/>
          <p:nvPr/>
        </p:nvSpPr>
        <p:spPr>
          <a:xfrm>
            <a:off x="8856498" y="1925389"/>
            <a:ext cx="648351" cy="307777"/>
          </a:xfrm>
          <a:prstGeom prst="rect">
            <a:avLst/>
          </a:prstGeom>
        </p:spPr>
        <p:txBody>
          <a:bodyPr wrap="square">
            <a:spAutoFit/>
          </a:bodyPr>
          <a:lstStyle/>
          <a:p>
            <a:pPr lvl="0" algn="ctr">
              <a:spcBef>
                <a:spcPct val="0"/>
              </a:spcBef>
              <a:spcAft>
                <a:spcPct val="0"/>
              </a:spcAft>
              <a:defRPr/>
            </a:pPr>
            <a:r>
              <a:rPr kumimoji="0" lang="en-GB"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Scan</a:t>
            </a:r>
            <a:endPar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cxnSp>
        <p:nvCxnSpPr>
          <p:cNvPr id="12" name="Straight Arrow Connector 11">
            <a:extLst>
              <a:ext uri="{FF2B5EF4-FFF2-40B4-BE49-F238E27FC236}">
                <a16:creationId xmlns:a16="http://schemas.microsoft.com/office/drawing/2014/main" id="{18F0D234-1836-2A8D-EE5B-BFA1348F0D15}"/>
              </a:ext>
            </a:extLst>
          </p:cNvPr>
          <p:cNvCxnSpPr>
            <a:cxnSpLocks/>
          </p:cNvCxnSpPr>
          <p:nvPr/>
        </p:nvCxnSpPr>
        <p:spPr bwMode="auto">
          <a:xfrm>
            <a:off x="9180674" y="2223662"/>
            <a:ext cx="0" cy="360000"/>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24275595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sz="3600" dirty="0"/>
              <a:t>SWOG S1801: Radiographic Response Prior to Surgery</a:t>
            </a:r>
            <a:endParaRPr lang="en-US" altLang="en-US" dirty="0"/>
          </a:p>
        </p:txBody>
      </p:sp>
      <p:sp>
        <p:nvSpPr>
          <p:cNvPr id="5" name="TextBox 4">
            <a:extLst>
              <a:ext uri="{FF2B5EF4-FFF2-40B4-BE49-F238E27FC236}">
                <a16:creationId xmlns:a16="http://schemas.microsoft.com/office/drawing/2014/main" id="{54DC3C62-B077-41C7-2817-537FD08BCE6F}"/>
              </a:ext>
            </a:extLst>
          </p:cNvPr>
          <p:cNvSpPr txBox="1"/>
          <p:nvPr/>
        </p:nvSpPr>
        <p:spPr bwMode="auto">
          <a:xfrm rot="16200000">
            <a:off x="-1149680" y="3443113"/>
            <a:ext cx="3605875" cy="369332"/>
          </a:xfrm>
          <a:prstGeom prst="rect">
            <a:avLst/>
          </a:prstGeom>
          <a:noFill/>
          <a:ln>
            <a:solidFill>
              <a:schemeClr val="tx1"/>
            </a:solid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Change in Tumor Volume From BL</a:t>
            </a:r>
          </a:p>
        </p:txBody>
      </p:sp>
      <p:sp>
        <p:nvSpPr>
          <p:cNvPr id="7" name="TextBox 6">
            <a:extLst>
              <a:ext uri="{FF2B5EF4-FFF2-40B4-BE49-F238E27FC236}">
                <a16:creationId xmlns:a16="http://schemas.microsoft.com/office/drawing/2014/main" id="{661483B4-FFB5-4250-B41C-6B3B4976C551}"/>
              </a:ext>
            </a:extLst>
          </p:cNvPr>
          <p:cNvSpPr txBox="1"/>
          <p:nvPr/>
        </p:nvSpPr>
        <p:spPr bwMode="auto">
          <a:xfrm>
            <a:off x="8453689" y="1518583"/>
            <a:ext cx="3325559" cy="260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spcBef>
                <a:spcPct val="50000"/>
              </a:spcBef>
              <a:buFont typeface="Wingdings" panose="05000000000000000000" pitchFamily="2" charset="2"/>
              <a:buChar char="§"/>
            </a:pPr>
            <a:r>
              <a:rPr lang="en-US" sz="2000" b="0" dirty="0">
                <a:solidFill>
                  <a:schemeClr val="bg1"/>
                </a:solidFill>
                <a:latin typeface="Calibri" panose="020F0502020204030204" pitchFamily="34" charset="0"/>
              </a:rPr>
              <a:t>1 patient with CR refused surgery</a:t>
            </a:r>
          </a:p>
          <a:p>
            <a:pPr marL="285750" indent="-285750" algn="l">
              <a:lnSpc>
                <a:spcPct val="100000"/>
              </a:lnSpc>
              <a:spcBef>
                <a:spcPct val="50000"/>
              </a:spcBef>
              <a:spcAft>
                <a:spcPct val="0"/>
              </a:spcAft>
              <a:buClrTx/>
              <a:buFont typeface="Wingdings" panose="05000000000000000000" pitchFamily="2" charset="2"/>
              <a:buChar char="§"/>
            </a:pPr>
            <a:r>
              <a:rPr lang="en-US" sz="2000" b="0" dirty="0">
                <a:solidFill>
                  <a:schemeClr val="bg1"/>
                </a:solidFill>
                <a:latin typeface="Calibri" panose="020F0502020204030204" pitchFamily="34" charset="0"/>
              </a:rPr>
              <a:t>On local review:</a:t>
            </a:r>
          </a:p>
          <a:p>
            <a:pPr marL="800100" lvl="1" indent="-342900">
              <a:spcBef>
                <a:spcPct val="50000"/>
              </a:spcBef>
              <a:buFont typeface="Calibri" panose="020F0502020204030204" pitchFamily="34" charset="0"/>
              <a:buChar char="–"/>
            </a:pPr>
            <a:r>
              <a:rPr lang="en-US" b="0" dirty="0">
                <a:solidFill>
                  <a:schemeClr val="bg1"/>
                </a:solidFill>
                <a:latin typeface="Calibri" panose="020F0502020204030204" pitchFamily="34" charset="0"/>
              </a:rPr>
              <a:t>21% of patients with submitted pathology report achieved a pCR</a:t>
            </a:r>
          </a:p>
          <a:p>
            <a:pPr marL="285750" indent="-285750" algn="l">
              <a:lnSpc>
                <a:spcPct val="100000"/>
              </a:lnSpc>
              <a:spcBef>
                <a:spcPct val="50000"/>
              </a:spcBef>
              <a:spcAft>
                <a:spcPct val="0"/>
              </a:spcAft>
              <a:buClrTx/>
              <a:buFont typeface="Wingdings" panose="05000000000000000000" pitchFamily="2" charset="2"/>
              <a:buChar char="§"/>
            </a:pPr>
            <a:endParaRPr lang="en-US" sz="2000" b="0" dirty="0">
              <a:solidFill>
                <a:schemeClr val="bg1"/>
              </a:solidFill>
              <a:latin typeface="Calibri" panose="020F0502020204030204" pitchFamily="34" charset="0"/>
            </a:endParaRPr>
          </a:p>
        </p:txBody>
      </p:sp>
      <p:cxnSp>
        <p:nvCxnSpPr>
          <p:cNvPr id="8" name="Straight Connector 7">
            <a:extLst>
              <a:ext uri="{FF2B5EF4-FFF2-40B4-BE49-F238E27FC236}">
                <a16:creationId xmlns:a16="http://schemas.microsoft.com/office/drawing/2014/main" id="{2A1B692D-4671-F38C-AA86-C430445A37C4}"/>
              </a:ext>
            </a:extLst>
          </p:cNvPr>
          <p:cNvCxnSpPr/>
          <p:nvPr/>
        </p:nvCxnSpPr>
        <p:spPr bwMode="auto">
          <a:xfrm>
            <a:off x="1348967" y="1674891"/>
            <a:ext cx="0" cy="4001632"/>
          </a:xfrm>
          <a:prstGeom prst="line">
            <a:avLst/>
          </a:prstGeom>
          <a:noFill/>
          <a:ln w="28575" cap="flat" cmpd="sng" algn="ctr">
            <a:solidFill>
              <a:schemeClr val="bg1"/>
            </a:solidFill>
            <a:prstDash val="solid"/>
            <a:round/>
            <a:headEnd type="none" w="med" len="med"/>
            <a:tailEnd type="none" w="med" len="med"/>
          </a:ln>
          <a:effectLst/>
        </p:spPr>
      </p:cxnSp>
      <p:grpSp>
        <p:nvGrpSpPr>
          <p:cNvPr id="9" name="Group 8">
            <a:extLst>
              <a:ext uri="{FF2B5EF4-FFF2-40B4-BE49-F238E27FC236}">
                <a16:creationId xmlns:a16="http://schemas.microsoft.com/office/drawing/2014/main" id="{EAD7441B-A622-62E8-B3D6-6E21F09C9557}"/>
              </a:ext>
            </a:extLst>
          </p:cNvPr>
          <p:cNvGrpSpPr/>
          <p:nvPr/>
        </p:nvGrpSpPr>
        <p:grpSpPr>
          <a:xfrm>
            <a:off x="1270899" y="1674891"/>
            <a:ext cx="78068" cy="4001632"/>
            <a:chOff x="1335556" y="1966259"/>
            <a:chExt cx="78069" cy="2127623"/>
          </a:xfrm>
        </p:grpSpPr>
        <p:cxnSp>
          <p:nvCxnSpPr>
            <p:cNvPr id="10" name="Straight Connector 9">
              <a:extLst>
                <a:ext uri="{FF2B5EF4-FFF2-40B4-BE49-F238E27FC236}">
                  <a16:creationId xmlns:a16="http://schemas.microsoft.com/office/drawing/2014/main" id="{EA372EB7-D4BB-478B-0E05-8EA62F5489DF}"/>
                </a:ext>
              </a:extLst>
            </p:cNvPr>
            <p:cNvCxnSpPr>
              <a:cxnSpLocks/>
            </p:cNvCxnSpPr>
            <p:nvPr/>
          </p:nvCxnSpPr>
          <p:spPr bwMode="auto">
            <a:xfrm>
              <a:off x="1335556" y="1966259"/>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45EED96A-0299-B74D-91C4-2A2C87D057F6}"/>
                </a:ext>
              </a:extLst>
            </p:cNvPr>
            <p:cNvCxnSpPr>
              <a:cxnSpLocks/>
            </p:cNvCxnSpPr>
            <p:nvPr/>
          </p:nvCxnSpPr>
          <p:spPr bwMode="auto">
            <a:xfrm>
              <a:off x="1335556" y="2391784"/>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9E1135AE-511B-F292-5C5E-24389FDDC7B2}"/>
                </a:ext>
              </a:extLst>
            </p:cNvPr>
            <p:cNvCxnSpPr>
              <a:cxnSpLocks/>
            </p:cNvCxnSpPr>
            <p:nvPr/>
          </p:nvCxnSpPr>
          <p:spPr bwMode="auto">
            <a:xfrm>
              <a:off x="1335556" y="2817309"/>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B1B318DE-262A-B086-AE83-570EE8BE0D6D}"/>
                </a:ext>
              </a:extLst>
            </p:cNvPr>
            <p:cNvCxnSpPr>
              <a:cxnSpLocks/>
            </p:cNvCxnSpPr>
            <p:nvPr/>
          </p:nvCxnSpPr>
          <p:spPr bwMode="auto">
            <a:xfrm>
              <a:off x="1335556" y="3242834"/>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E7C2765C-01C1-8683-88A2-5F8ADA720462}"/>
                </a:ext>
              </a:extLst>
            </p:cNvPr>
            <p:cNvCxnSpPr>
              <a:cxnSpLocks/>
            </p:cNvCxnSpPr>
            <p:nvPr/>
          </p:nvCxnSpPr>
          <p:spPr bwMode="auto">
            <a:xfrm>
              <a:off x="1335556" y="3668359"/>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A85A1217-BFFD-A0F6-FE64-5A556A910C49}"/>
                </a:ext>
              </a:extLst>
            </p:cNvPr>
            <p:cNvCxnSpPr>
              <a:cxnSpLocks/>
            </p:cNvCxnSpPr>
            <p:nvPr/>
          </p:nvCxnSpPr>
          <p:spPr bwMode="auto">
            <a:xfrm>
              <a:off x="1335556" y="4093882"/>
              <a:ext cx="78069" cy="0"/>
            </a:xfrm>
            <a:prstGeom prst="line">
              <a:avLst/>
            </a:prstGeom>
            <a:noFill/>
            <a:ln w="28575" cap="flat" cmpd="sng" algn="ctr">
              <a:solidFill>
                <a:schemeClr val="bg1"/>
              </a:solidFill>
              <a:prstDash val="solid"/>
              <a:round/>
              <a:headEnd type="none" w="med" len="med"/>
              <a:tailEnd type="none" w="med" len="med"/>
            </a:ln>
            <a:effectLst/>
          </p:spPr>
        </p:cxnSp>
      </p:grpSp>
      <p:sp>
        <p:nvSpPr>
          <p:cNvPr id="16" name="TextBox 15">
            <a:extLst>
              <a:ext uri="{FF2B5EF4-FFF2-40B4-BE49-F238E27FC236}">
                <a16:creationId xmlns:a16="http://schemas.microsoft.com/office/drawing/2014/main" id="{BF5ED66F-2DD4-5A33-EAAD-4E416D506811}"/>
              </a:ext>
            </a:extLst>
          </p:cNvPr>
          <p:cNvSpPr txBox="1"/>
          <p:nvPr/>
        </p:nvSpPr>
        <p:spPr bwMode="auto">
          <a:xfrm>
            <a:off x="804795" y="1475386"/>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150</a:t>
            </a:r>
          </a:p>
        </p:txBody>
      </p:sp>
      <p:sp>
        <p:nvSpPr>
          <p:cNvPr id="17" name="TextBox 16">
            <a:extLst>
              <a:ext uri="{FF2B5EF4-FFF2-40B4-BE49-F238E27FC236}">
                <a16:creationId xmlns:a16="http://schemas.microsoft.com/office/drawing/2014/main" id="{6B49F515-5C5F-B613-46E0-FDCB734B732B}"/>
              </a:ext>
            </a:extLst>
          </p:cNvPr>
          <p:cNvSpPr txBox="1"/>
          <p:nvPr/>
        </p:nvSpPr>
        <p:spPr bwMode="auto">
          <a:xfrm>
            <a:off x="798819" y="2270236"/>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100</a:t>
            </a:r>
          </a:p>
        </p:txBody>
      </p:sp>
      <p:sp>
        <p:nvSpPr>
          <p:cNvPr id="18" name="TextBox 17">
            <a:extLst>
              <a:ext uri="{FF2B5EF4-FFF2-40B4-BE49-F238E27FC236}">
                <a16:creationId xmlns:a16="http://schemas.microsoft.com/office/drawing/2014/main" id="{1024BFAE-FBDE-121D-AAA0-F32764A86C46}"/>
              </a:ext>
            </a:extLst>
          </p:cNvPr>
          <p:cNvSpPr txBox="1"/>
          <p:nvPr/>
        </p:nvSpPr>
        <p:spPr bwMode="auto">
          <a:xfrm>
            <a:off x="906443" y="308873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50</a:t>
            </a:r>
          </a:p>
        </p:txBody>
      </p:sp>
      <p:sp>
        <p:nvSpPr>
          <p:cNvPr id="19" name="TextBox 18">
            <a:extLst>
              <a:ext uri="{FF2B5EF4-FFF2-40B4-BE49-F238E27FC236}">
                <a16:creationId xmlns:a16="http://schemas.microsoft.com/office/drawing/2014/main" id="{6D488736-FC31-70E3-A35A-4D1B6C736069}"/>
              </a:ext>
            </a:extLst>
          </p:cNvPr>
          <p:cNvSpPr txBox="1"/>
          <p:nvPr/>
        </p:nvSpPr>
        <p:spPr bwMode="auto">
          <a:xfrm>
            <a:off x="712915" y="5488734"/>
            <a:ext cx="6062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-100</a:t>
            </a:r>
          </a:p>
        </p:txBody>
      </p:sp>
      <p:sp>
        <p:nvSpPr>
          <p:cNvPr id="20" name="TextBox 19">
            <a:extLst>
              <a:ext uri="{FF2B5EF4-FFF2-40B4-BE49-F238E27FC236}">
                <a16:creationId xmlns:a16="http://schemas.microsoft.com/office/drawing/2014/main" id="{7B2D5DD8-8BB5-010E-D685-413B4D510A87}"/>
              </a:ext>
            </a:extLst>
          </p:cNvPr>
          <p:cNvSpPr txBox="1"/>
          <p:nvPr/>
        </p:nvSpPr>
        <p:spPr bwMode="auto">
          <a:xfrm>
            <a:off x="846749" y="4693509"/>
            <a:ext cx="489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-50</a:t>
            </a:r>
          </a:p>
        </p:txBody>
      </p:sp>
      <p:sp>
        <p:nvSpPr>
          <p:cNvPr id="21" name="TextBox 20">
            <a:extLst>
              <a:ext uri="{FF2B5EF4-FFF2-40B4-BE49-F238E27FC236}">
                <a16:creationId xmlns:a16="http://schemas.microsoft.com/office/drawing/2014/main" id="{38355387-6AE9-261D-F8BC-75D45F312E19}"/>
              </a:ext>
            </a:extLst>
          </p:cNvPr>
          <p:cNvSpPr txBox="1"/>
          <p:nvPr/>
        </p:nvSpPr>
        <p:spPr bwMode="auto">
          <a:xfrm>
            <a:off x="1028326" y="3893187"/>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0</a:t>
            </a:r>
          </a:p>
        </p:txBody>
      </p:sp>
      <p:sp>
        <p:nvSpPr>
          <p:cNvPr id="26" name="TextBox 25">
            <a:extLst>
              <a:ext uri="{FF2B5EF4-FFF2-40B4-BE49-F238E27FC236}">
                <a16:creationId xmlns:a16="http://schemas.microsoft.com/office/drawing/2014/main" id="{41761AB4-BFB0-7878-4E23-E3EA823AE548}"/>
              </a:ext>
            </a:extLst>
          </p:cNvPr>
          <p:cNvSpPr txBox="1"/>
          <p:nvPr/>
        </p:nvSpPr>
        <p:spPr bwMode="auto">
          <a:xfrm>
            <a:off x="6193100" y="3258447"/>
            <a:ext cx="4283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PR</a:t>
            </a:r>
          </a:p>
        </p:txBody>
      </p:sp>
      <p:sp>
        <p:nvSpPr>
          <p:cNvPr id="27" name="TextBox 26">
            <a:extLst>
              <a:ext uri="{FF2B5EF4-FFF2-40B4-BE49-F238E27FC236}">
                <a16:creationId xmlns:a16="http://schemas.microsoft.com/office/drawing/2014/main" id="{FB6C5C13-D80C-3A90-D46D-09796098C397}"/>
              </a:ext>
            </a:extLst>
          </p:cNvPr>
          <p:cNvSpPr txBox="1"/>
          <p:nvPr/>
        </p:nvSpPr>
        <p:spPr bwMode="auto">
          <a:xfrm>
            <a:off x="7779512" y="3279947"/>
            <a:ext cx="4331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CR</a:t>
            </a:r>
          </a:p>
        </p:txBody>
      </p:sp>
      <p:sp>
        <p:nvSpPr>
          <p:cNvPr id="28" name="Freeform: Shape 27">
            <a:extLst>
              <a:ext uri="{FF2B5EF4-FFF2-40B4-BE49-F238E27FC236}">
                <a16:creationId xmlns:a16="http://schemas.microsoft.com/office/drawing/2014/main" id="{58E2CCCE-59DE-87A6-4982-8CFD39AD755A}"/>
              </a:ext>
            </a:extLst>
          </p:cNvPr>
          <p:cNvSpPr/>
          <p:nvPr/>
        </p:nvSpPr>
        <p:spPr bwMode="auto">
          <a:xfrm>
            <a:off x="5058205" y="3649545"/>
            <a:ext cx="2698114" cy="110263"/>
          </a:xfrm>
          <a:custGeom>
            <a:avLst/>
            <a:gdLst>
              <a:gd name="connsiteX0" fmla="*/ 0 w 2588653"/>
              <a:gd name="connsiteY0" fmla="*/ 115910 h 122350"/>
              <a:gd name="connsiteX1" fmla="*/ 0 w 2588653"/>
              <a:gd name="connsiteY1" fmla="*/ 0 h 122350"/>
              <a:gd name="connsiteX2" fmla="*/ 2588653 w 2588653"/>
              <a:gd name="connsiteY2" fmla="*/ 0 h 122350"/>
              <a:gd name="connsiteX3" fmla="*/ 2588653 w 2588653"/>
              <a:gd name="connsiteY3" fmla="*/ 122350 h 122350"/>
            </a:gdLst>
            <a:ahLst/>
            <a:cxnLst>
              <a:cxn ang="0">
                <a:pos x="connsiteX0" y="connsiteY0"/>
              </a:cxn>
              <a:cxn ang="0">
                <a:pos x="connsiteX1" y="connsiteY1"/>
              </a:cxn>
              <a:cxn ang="0">
                <a:pos x="connsiteX2" y="connsiteY2"/>
              </a:cxn>
              <a:cxn ang="0">
                <a:pos x="connsiteX3" y="connsiteY3"/>
              </a:cxn>
            </a:cxnLst>
            <a:rect l="l" t="t" r="r" b="b"/>
            <a:pathLst>
              <a:path w="2588653" h="122350">
                <a:moveTo>
                  <a:pt x="0" y="115910"/>
                </a:moveTo>
                <a:lnTo>
                  <a:pt x="0" y="0"/>
                </a:lnTo>
                <a:lnTo>
                  <a:pt x="2588653" y="0"/>
                </a:lnTo>
                <a:lnTo>
                  <a:pt x="2588653" y="122350"/>
                </a:lnTo>
              </a:path>
            </a:pathLst>
          </a:custGeom>
          <a:noFill/>
          <a:ln w="28575">
            <a:solidFill>
              <a:schemeClr val="bg1"/>
            </a:solidFill>
            <a:miter lim="800000"/>
            <a:headEnd/>
            <a:tailEnd/>
          </a:ln>
        </p:spPr>
        <p:txBody>
          <a:bodyPr rtlCol="0" anchor="ctr"/>
          <a:lstStyle/>
          <a:p>
            <a:pPr algn="ctr"/>
            <a:endParaRPr lang="en-US" dirty="0"/>
          </a:p>
        </p:txBody>
      </p:sp>
      <p:sp>
        <p:nvSpPr>
          <p:cNvPr id="29" name="Freeform: Shape 28">
            <a:extLst>
              <a:ext uri="{FF2B5EF4-FFF2-40B4-BE49-F238E27FC236}">
                <a16:creationId xmlns:a16="http://schemas.microsoft.com/office/drawing/2014/main" id="{1A10EB6D-3B8C-B251-3EA4-02FFC8E0DA0A}"/>
              </a:ext>
            </a:extLst>
          </p:cNvPr>
          <p:cNvSpPr/>
          <p:nvPr/>
        </p:nvSpPr>
        <p:spPr bwMode="auto">
          <a:xfrm>
            <a:off x="7799924" y="3649279"/>
            <a:ext cx="431339" cy="110530"/>
          </a:xfrm>
          <a:custGeom>
            <a:avLst/>
            <a:gdLst>
              <a:gd name="connsiteX0" fmla="*/ 0 w 2588653"/>
              <a:gd name="connsiteY0" fmla="*/ 115910 h 122350"/>
              <a:gd name="connsiteX1" fmla="*/ 0 w 2588653"/>
              <a:gd name="connsiteY1" fmla="*/ 0 h 122350"/>
              <a:gd name="connsiteX2" fmla="*/ 2588653 w 2588653"/>
              <a:gd name="connsiteY2" fmla="*/ 0 h 122350"/>
              <a:gd name="connsiteX3" fmla="*/ 2588653 w 2588653"/>
              <a:gd name="connsiteY3" fmla="*/ 122350 h 122350"/>
            </a:gdLst>
            <a:ahLst/>
            <a:cxnLst>
              <a:cxn ang="0">
                <a:pos x="connsiteX0" y="connsiteY0"/>
              </a:cxn>
              <a:cxn ang="0">
                <a:pos x="connsiteX1" y="connsiteY1"/>
              </a:cxn>
              <a:cxn ang="0">
                <a:pos x="connsiteX2" y="connsiteY2"/>
              </a:cxn>
              <a:cxn ang="0">
                <a:pos x="connsiteX3" y="connsiteY3"/>
              </a:cxn>
            </a:cxnLst>
            <a:rect l="l" t="t" r="r" b="b"/>
            <a:pathLst>
              <a:path w="2588653" h="122350">
                <a:moveTo>
                  <a:pt x="0" y="115910"/>
                </a:moveTo>
                <a:lnTo>
                  <a:pt x="0" y="0"/>
                </a:lnTo>
                <a:lnTo>
                  <a:pt x="2588653" y="0"/>
                </a:lnTo>
                <a:lnTo>
                  <a:pt x="2588653" y="122350"/>
                </a:lnTo>
              </a:path>
            </a:pathLst>
          </a:custGeom>
          <a:noFill/>
          <a:ln w="28575">
            <a:solidFill>
              <a:schemeClr val="bg1"/>
            </a:solidFill>
            <a:miter lim="800000"/>
            <a:headEnd/>
            <a:tailEnd/>
          </a:ln>
        </p:spPr>
        <p:txBody>
          <a:bodyPr rtlCol="0" anchor="ctr"/>
          <a:lstStyle/>
          <a:p>
            <a:pPr algn="ctr"/>
            <a:endParaRPr lang="en-US" dirty="0"/>
          </a:p>
        </p:txBody>
      </p:sp>
      <p:sp>
        <p:nvSpPr>
          <p:cNvPr id="30" name="TextBox 29">
            <a:extLst>
              <a:ext uri="{FF2B5EF4-FFF2-40B4-BE49-F238E27FC236}">
                <a16:creationId xmlns:a16="http://schemas.microsoft.com/office/drawing/2014/main" id="{6DCDC1B3-790F-6A8E-A3C8-FA1F99E5AB43}"/>
              </a:ext>
            </a:extLst>
          </p:cNvPr>
          <p:cNvSpPr txBox="1"/>
          <p:nvPr/>
        </p:nvSpPr>
        <p:spPr bwMode="auto">
          <a:xfrm>
            <a:off x="6524323" y="1484241"/>
            <a:ext cx="134530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b="0" dirty="0">
                <a:solidFill>
                  <a:schemeClr val="bg1"/>
                </a:solidFill>
                <a:latin typeface="Calibri" panose="020F0502020204030204" pitchFamily="34" charset="0"/>
              </a:rPr>
              <a:t>Stage IIIB</a:t>
            </a:r>
          </a:p>
          <a:p>
            <a:pPr algn="l">
              <a:lnSpc>
                <a:spcPct val="100000"/>
              </a:lnSpc>
              <a:spcBef>
                <a:spcPts val="0"/>
              </a:spcBef>
              <a:spcAft>
                <a:spcPct val="0"/>
              </a:spcAft>
              <a:buClrTx/>
              <a:buFontTx/>
              <a:buNone/>
            </a:pPr>
            <a:r>
              <a:rPr lang="en-US" b="0" dirty="0">
                <a:solidFill>
                  <a:schemeClr val="bg1"/>
                </a:solidFill>
                <a:latin typeface="Calibri" panose="020F0502020204030204" pitchFamily="34" charset="0"/>
              </a:rPr>
              <a:t>Stage IIIC</a:t>
            </a:r>
          </a:p>
          <a:p>
            <a:pPr algn="l">
              <a:lnSpc>
                <a:spcPct val="100000"/>
              </a:lnSpc>
              <a:spcBef>
                <a:spcPts val="0"/>
              </a:spcBef>
              <a:spcAft>
                <a:spcPct val="0"/>
              </a:spcAft>
              <a:buClrTx/>
              <a:buFontTx/>
              <a:buNone/>
            </a:pPr>
            <a:r>
              <a:rPr lang="en-US" b="0" dirty="0">
                <a:solidFill>
                  <a:schemeClr val="bg1"/>
                </a:solidFill>
                <a:latin typeface="Calibri" panose="020F0502020204030204" pitchFamily="34" charset="0"/>
              </a:rPr>
              <a:t>Stage IIID/IV</a:t>
            </a:r>
          </a:p>
        </p:txBody>
      </p:sp>
      <p:sp>
        <p:nvSpPr>
          <p:cNvPr id="31" name="Rectangle 30">
            <a:extLst>
              <a:ext uri="{FF2B5EF4-FFF2-40B4-BE49-F238E27FC236}">
                <a16:creationId xmlns:a16="http://schemas.microsoft.com/office/drawing/2014/main" id="{E1A785E0-DEAB-E246-CF39-DEF52F21DADA}"/>
              </a:ext>
            </a:extLst>
          </p:cNvPr>
          <p:cNvSpPr/>
          <p:nvPr/>
        </p:nvSpPr>
        <p:spPr bwMode="auto">
          <a:xfrm>
            <a:off x="6389505" y="1610599"/>
            <a:ext cx="134818" cy="13481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 name="Rectangle 31">
            <a:extLst>
              <a:ext uri="{FF2B5EF4-FFF2-40B4-BE49-F238E27FC236}">
                <a16:creationId xmlns:a16="http://schemas.microsoft.com/office/drawing/2014/main" id="{4C10143A-449C-7E76-DB68-FE7D0242238E}"/>
              </a:ext>
            </a:extLst>
          </p:cNvPr>
          <p:cNvSpPr/>
          <p:nvPr/>
        </p:nvSpPr>
        <p:spPr bwMode="auto">
          <a:xfrm>
            <a:off x="6389505" y="1878743"/>
            <a:ext cx="134818" cy="134818"/>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 name="Rectangle 32">
            <a:extLst>
              <a:ext uri="{FF2B5EF4-FFF2-40B4-BE49-F238E27FC236}">
                <a16:creationId xmlns:a16="http://schemas.microsoft.com/office/drawing/2014/main" id="{DC9D6964-9C1E-27CF-2389-03853FD8274B}"/>
              </a:ext>
            </a:extLst>
          </p:cNvPr>
          <p:cNvSpPr/>
          <p:nvPr/>
        </p:nvSpPr>
        <p:spPr bwMode="auto">
          <a:xfrm>
            <a:off x="6390354" y="2151338"/>
            <a:ext cx="134818" cy="134818"/>
          </a:xfrm>
          <a:prstGeom prst="rect">
            <a:avLst/>
          </a:prstGeom>
          <a:solidFill>
            <a:schemeClr val="accent2">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31794" name="Group 31793">
            <a:extLst>
              <a:ext uri="{FF2B5EF4-FFF2-40B4-BE49-F238E27FC236}">
                <a16:creationId xmlns:a16="http://schemas.microsoft.com/office/drawing/2014/main" id="{39752DD9-04DF-B545-E556-5639D5C6A8B5}"/>
              </a:ext>
            </a:extLst>
          </p:cNvPr>
          <p:cNvGrpSpPr/>
          <p:nvPr/>
        </p:nvGrpSpPr>
        <p:grpSpPr>
          <a:xfrm>
            <a:off x="1508770" y="1674891"/>
            <a:ext cx="1956186" cy="2402962"/>
            <a:chOff x="1508770" y="1674891"/>
            <a:chExt cx="1956186" cy="2402962"/>
          </a:xfrm>
        </p:grpSpPr>
        <p:cxnSp>
          <p:nvCxnSpPr>
            <p:cNvPr id="36" name="Straight Connector 35">
              <a:extLst>
                <a:ext uri="{FF2B5EF4-FFF2-40B4-BE49-F238E27FC236}">
                  <a16:creationId xmlns:a16="http://schemas.microsoft.com/office/drawing/2014/main" id="{7E20E58A-4E51-2030-7596-AD219C02D9CC}"/>
                </a:ext>
              </a:extLst>
            </p:cNvPr>
            <p:cNvCxnSpPr/>
            <p:nvPr/>
          </p:nvCxnSpPr>
          <p:spPr bwMode="auto">
            <a:xfrm flipV="1">
              <a:off x="1508770" y="1674891"/>
              <a:ext cx="0" cy="2396858"/>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453216BA-5CDA-E68A-60FE-EDEE0D0E4A89}"/>
                </a:ext>
              </a:extLst>
            </p:cNvPr>
            <p:cNvCxnSpPr/>
            <p:nvPr/>
          </p:nvCxnSpPr>
          <p:spPr bwMode="auto">
            <a:xfrm flipV="1">
              <a:off x="1556482" y="1674891"/>
              <a:ext cx="0" cy="2396858"/>
            </a:xfrm>
            <a:prstGeom prst="line">
              <a:avLst/>
            </a:prstGeom>
            <a:noFill/>
            <a:ln w="38100" cap="flat" cmpd="sng" algn="ctr">
              <a:solidFill>
                <a:schemeClr val="accent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2FDC3DD7-6A2E-89E1-3640-80477F142D22}"/>
                </a:ext>
              </a:extLst>
            </p:cNvPr>
            <p:cNvCxnSpPr/>
            <p:nvPr/>
          </p:nvCxnSpPr>
          <p:spPr bwMode="auto">
            <a:xfrm flipV="1">
              <a:off x="1604194" y="1674891"/>
              <a:ext cx="0" cy="2396858"/>
            </a:xfrm>
            <a:prstGeom prst="line">
              <a:avLst/>
            </a:prstGeom>
            <a:noFill/>
            <a:ln w="38100" cap="flat" cmpd="sng" algn="ctr">
              <a:solidFill>
                <a:schemeClr val="accent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E3A36743-781D-2B86-F575-1768B18C4D09}"/>
                </a:ext>
              </a:extLst>
            </p:cNvPr>
            <p:cNvCxnSpPr/>
            <p:nvPr/>
          </p:nvCxnSpPr>
          <p:spPr bwMode="auto">
            <a:xfrm flipV="1">
              <a:off x="1651906" y="1674891"/>
              <a:ext cx="0" cy="2396858"/>
            </a:xfrm>
            <a:prstGeom prst="line">
              <a:avLst/>
            </a:prstGeom>
            <a:noFill/>
            <a:ln w="38100" cap="flat" cmpd="sng" algn="ctr">
              <a:solidFill>
                <a:schemeClr val="accent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7E26F753-2A90-C61B-CA4B-8658D25807C9}"/>
                </a:ext>
              </a:extLst>
            </p:cNvPr>
            <p:cNvCxnSpPr>
              <a:cxnSpLocks/>
            </p:cNvCxnSpPr>
            <p:nvPr/>
          </p:nvCxnSpPr>
          <p:spPr bwMode="auto">
            <a:xfrm flipV="1">
              <a:off x="1699618" y="2151338"/>
              <a:ext cx="0" cy="1920411"/>
            </a:xfrm>
            <a:prstGeom prst="line">
              <a:avLst/>
            </a:prstGeom>
            <a:noFill/>
            <a:ln w="38100" cap="flat" cmpd="sng" algn="ctr">
              <a:solidFill>
                <a:schemeClr val="accent2"/>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49F90119-4414-FA1C-8891-8C9931B9330E}"/>
                </a:ext>
              </a:extLst>
            </p:cNvPr>
            <p:cNvCxnSpPr>
              <a:cxnSpLocks/>
            </p:cNvCxnSpPr>
            <p:nvPr/>
          </p:nvCxnSpPr>
          <p:spPr bwMode="auto">
            <a:xfrm flipV="1">
              <a:off x="1747330" y="2482907"/>
              <a:ext cx="0" cy="1588842"/>
            </a:xfrm>
            <a:prstGeom prst="line">
              <a:avLst/>
            </a:prstGeom>
            <a:noFill/>
            <a:ln w="38100" cap="flat" cmpd="sng" algn="ctr">
              <a:solidFill>
                <a:schemeClr val="accent2"/>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5E96E4FC-76BC-8060-DE55-4B5E755AB425}"/>
                </a:ext>
              </a:extLst>
            </p:cNvPr>
            <p:cNvCxnSpPr>
              <a:cxnSpLocks/>
            </p:cNvCxnSpPr>
            <p:nvPr/>
          </p:nvCxnSpPr>
          <p:spPr bwMode="auto">
            <a:xfrm flipV="1">
              <a:off x="1795042" y="2543356"/>
              <a:ext cx="0" cy="1528393"/>
            </a:xfrm>
            <a:prstGeom prst="line">
              <a:avLst/>
            </a:prstGeom>
            <a:noFill/>
            <a:ln w="38100" cap="flat" cmpd="sng" algn="ctr">
              <a:solidFill>
                <a:schemeClr val="accent2"/>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EBB96409-A5E2-1422-0553-5F03660788E5}"/>
                </a:ext>
              </a:extLst>
            </p:cNvPr>
            <p:cNvCxnSpPr>
              <a:cxnSpLocks/>
            </p:cNvCxnSpPr>
            <p:nvPr/>
          </p:nvCxnSpPr>
          <p:spPr bwMode="auto">
            <a:xfrm flipV="1">
              <a:off x="1842754" y="2943870"/>
              <a:ext cx="0" cy="1127879"/>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2354C5EE-0234-0811-42DC-E2C361619FDF}"/>
                </a:ext>
              </a:extLst>
            </p:cNvPr>
            <p:cNvCxnSpPr>
              <a:cxnSpLocks/>
            </p:cNvCxnSpPr>
            <p:nvPr/>
          </p:nvCxnSpPr>
          <p:spPr bwMode="auto">
            <a:xfrm flipV="1">
              <a:off x="1890466" y="3148407"/>
              <a:ext cx="0" cy="923342"/>
            </a:xfrm>
            <a:prstGeom prst="line">
              <a:avLst/>
            </a:prstGeom>
            <a:noFill/>
            <a:ln w="38100" cap="flat" cmpd="sng" algn="ctr">
              <a:solidFill>
                <a:schemeClr val="accent2"/>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0D8B4DB4-EF55-6B6C-06BB-1F63175887D7}"/>
                </a:ext>
              </a:extLst>
            </p:cNvPr>
            <p:cNvCxnSpPr>
              <a:cxnSpLocks/>
            </p:cNvCxnSpPr>
            <p:nvPr/>
          </p:nvCxnSpPr>
          <p:spPr bwMode="auto">
            <a:xfrm flipV="1">
              <a:off x="1938178" y="3306649"/>
              <a:ext cx="0" cy="764197"/>
            </a:xfrm>
            <a:prstGeom prst="line">
              <a:avLst/>
            </a:prstGeom>
            <a:noFill/>
            <a:ln w="38100" cap="flat" cmpd="sng" algn="ctr">
              <a:solidFill>
                <a:schemeClr val="accent2"/>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A9B26E9B-3A75-BDC7-1C24-F340C89C41B4}"/>
                </a:ext>
              </a:extLst>
            </p:cNvPr>
            <p:cNvCxnSpPr>
              <a:cxnSpLocks/>
            </p:cNvCxnSpPr>
            <p:nvPr/>
          </p:nvCxnSpPr>
          <p:spPr bwMode="auto">
            <a:xfrm flipV="1">
              <a:off x="1985890" y="3333182"/>
              <a:ext cx="0" cy="728474"/>
            </a:xfrm>
            <a:prstGeom prst="line">
              <a:avLst/>
            </a:prstGeom>
            <a:noFill/>
            <a:ln w="38100" cap="flat" cmpd="sng" algn="ctr">
              <a:solidFill>
                <a:schemeClr val="accent2"/>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2E2996DA-207B-E6A7-4CE4-7EF8F5A3035F}"/>
                </a:ext>
              </a:extLst>
            </p:cNvPr>
            <p:cNvCxnSpPr>
              <a:cxnSpLocks/>
            </p:cNvCxnSpPr>
            <p:nvPr/>
          </p:nvCxnSpPr>
          <p:spPr bwMode="auto">
            <a:xfrm flipV="1">
              <a:off x="2033602" y="3337777"/>
              <a:ext cx="0" cy="728474"/>
            </a:xfrm>
            <a:prstGeom prst="line">
              <a:avLst/>
            </a:prstGeom>
            <a:noFill/>
            <a:ln w="38100" cap="flat" cmpd="sng" algn="ctr">
              <a:solidFill>
                <a:schemeClr val="accent2"/>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18342D4F-95DA-464D-BC86-84A3920B7CF2}"/>
                </a:ext>
              </a:extLst>
            </p:cNvPr>
            <p:cNvCxnSpPr>
              <a:cxnSpLocks/>
            </p:cNvCxnSpPr>
            <p:nvPr/>
          </p:nvCxnSpPr>
          <p:spPr bwMode="auto">
            <a:xfrm flipV="1">
              <a:off x="2081314" y="3438518"/>
              <a:ext cx="0" cy="639335"/>
            </a:xfrm>
            <a:prstGeom prst="line">
              <a:avLst/>
            </a:prstGeom>
            <a:noFill/>
            <a:ln w="38100" cap="flat" cmpd="sng" algn="ctr">
              <a:solidFill>
                <a:schemeClr val="accent2"/>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39C404E4-5FAF-FF99-4568-3EB40F946F9B}"/>
                </a:ext>
              </a:extLst>
            </p:cNvPr>
            <p:cNvCxnSpPr>
              <a:cxnSpLocks/>
            </p:cNvCxnSpPr>
            <p:nvPr/>
          </p:nvCxnSpPr>
          <p:spPr bwMode="auto">
            <a:xfrm flipV="1">
              <a:off x="2129026" y="3507809"/>
              <a:ext cx="0" cy="570044"/>
            </a:xfrm>
            <a:prstGeom prst="line">
              <a:avLst/>
            </a:prstGeom>
            <a:noFill/>
            <a:ln w="38100" cap="flat" cmpd="sng" algn="ctr">
              <a:solidFill>
                <a:schemeClr val="accent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97D00D20-A359-50C5-5B60-FCC461AFA18A}"/>
                </a:ext>
              </a:extLst>
            </p:cNvPr>
            <p:cNvCxnSpPr>
              <a:cxnSpLocks/>
            </p:cNvCxnSpPr>
            <p:nvPr/>
          </p:nvCxnSpPr>
          <p:spPr bwMode="auto">
            <a:xfrm flipV="1">
              <a:off x="2176738" y="3522067"/>
              <a:ext cx="0" cy="555786"/>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EF854F72-1C93-73A8-1363-3BB773136982}"/>
                </a:ext>
              </a:extLst>
            </p:cNvPr>
            <p:cNvCxnSpPr>
              <a:cxnSpLocks/>
            </p:cNvCxnSpPr>
            <p:nvPr/>
          </p:nvCxnSpPr>
          <p:spPr bwMode="auto">
            <a:xfrm flipV="1">
              <a:off x="2224450" y="3587078"/>
              <a:ext cx="0" cy="490775"/>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1744" name="Straight Connector 31743">
              <a:extLst>
                <a:ext uri="{FF2B5EF4-FFF2-40B4-BE49-F238E27FC236}">
                  <a16:creationId xmlns:a16="http://schemas.microsoft.com/office/drawing/2014/main" id="{445AE54B-EBCD-053B-47AD-99DD7B9CB247}"/>
                </a:ext>
              </a:extLst>
            </p:cNvPr>
            <p:cNvCxnSpPr>
              <a:cxnSpLocks/>
            </p:cNvCxnSpPr>
            <p:nvPr/>
          </p:nvCxnSpPr>
          <p:spPr bwMode="auto">
            <a:xfrm flipV="1">
              <a:off x="2272162" y="3669079"/>
              <a:ext cx="0" cy="408774"/>
            </a:xfrm>
            <a:prstGeom prst="line">
              <a:avLst/>
            </a:prstGeom>
            <a:noFill/>
            <a:ln w="38100" cap="flat" cmpd="sng" algn="ctr">
              <a:solidFill>
                <a:schemeClr val="accent2"/>
              </a:solidFill>
              <a:prstDash val="solid"/>
              <a:round/>
              <a:headEnd type="none" w="med" len="med"/>
              <a:tailEnd type="none" w="med" len="med"/>
            </a:ln>
            <a:effectLst/>
          </p:spPr>
        </p:cxnSp>
        <p:cxnSp>
          <p:nvCxnSpPr>
            <p:cNvPr id="31745" name="Straight Connector 31744">
              <a:extLst>
                <a:ext uri="{FF2B5EF4-FFF2-40B4-BE49-F238E27FC236}">
                  <a16:creationId xmlns:a16="http://schemas.microsoft.com/office/drawing/2014/main" id="{96B04DE5-34E1-F4D8-D207-92FCD7A53ADF}"/>
                </a:ext>
              </a:extLst>
            </p:cNvPr>
            <p:cNvCxnSpPr>
              <a:cxnSpLocks/>
            </p:cNvCxnSpPr>
            <p:nvPr/>
          </p:nvCxnSpPr>
          <p:spPr bwMode="auto">
            <a:xfrm flipV="1">
              <a:off x="2319874" y="3682864"/>
              <a:ext cx="0" cy="394989"/>
            </a:xfrm>
            <a:prstGeom prst="line">
              <a:avLst/>
            </a:prstGeom>
            <a:noFill/>
            <a:ln w="38100" cap="flat" cmpd="sng" algn="ctr">
              <a:solidFill>
                <a:schemeClr val="accent2"/>
              </a:solidFill>
              <a:prstDash val="solid"/>
              <a:round/>
              <a:headEnd type="none" w="med" len="med"/>
              <a:tailEnd type="none" w="med" len="med"/>
            </a:ln>
            <a:effectLst/>
          </p:spPr>
        </p:cxnSp>
        <p:cxnSp>
          <p:nvCxnSpPr>
            <p:cNvPr id="31747" name="Straight Connector 31746">
              <a:extLst>
                <a:ext uri="{FF2B5EF4-FFF2-40B4-BE49-F238E27FC236}">
                  <a16:creationId xmlns:a16="http://schemas.microsoft.com/office/drawing/2014/main" id="{7F77F6DC-D97E-0592-2610-D3D78020485A}"/>
                </a:ext>
              </a:extLst>
            </p:cNvPr>
            <p:cNvCxnSpPr>
              <a:cxnSpLocks/>
            </p:cNvCxnSpPr>
            <p:nvPr/>
          </p:nvCxnSpPr>
          <p:spPr bwMode="auto">
            <a:xfrm flipV="1">
              <a:off x="2367586" y="3697419"/>
              <a:ext cx="0" cy="380434"/>
            </a:xfrm>
            <a:prstGeom prst="line">
              <a:avLst/>
            </a:prstGeom>
            <a:noFill/>
            <a:ln w="38100" cap="flat" cmpd="sng" algn="ctr">
              <a:solidFill>
                <a:schemeClr val="accent2"/>
              </a:solidFill>
              <a:prstDash val="solid"/>
              <a:round/>
              <a:headEnd type="none" w="med" len="med"/>
              <a:tailEnd type="none" w="med" len="med"/>
            </a:ln>
            <a:effectLst/>
          </p:spPr>
        </p:cxnSp>
        <p:cxnSp>
          <p:nvCxnSpPr>
            <p:cNvPr id="31751" name="Straight Connector 31750">
              <a:extLst>
                <a:ext uri="{FF2B5EF4-FFF2-40B4-BE49-F238E27FC236}">
                  <a16:creationId xmlns:a16="http://schemas.microsoft.com/office/drawing/2014/main" id="{8CC4F6EB-2586-4589-C1A9-CEA46D329D65}"/>
                </a:ext>
              </a:extLst>
            </p:cNvPr>
            <p:cNvCxnSpPr>
              <a:cxnSpLocks/>
            </p:cNvCxnSpPr>
            <p:nvPr/>
          </p:nvCxnSpPr>
          <p:spPr bwMode="auto">
            <a:xfrm flipV="1">
              <a:off x="2415298" y="3711204"/>
              <a:ext cx="0" cy="350452"/>
            </a:xfrm>
            <a:prstGeom prst="line">
              <a:avLst/>
            </a:prstGeom>
            <a:noFill/>
            <a:ln w="38100" cap="flat" cmpd="sng" algn="ctr">
              <a:solidFill>
                <a:schemeClr val="accent1"/>
              </a:solidFill>
              <a:prstDash val="solid"/>
              <a:round/>
              <a:headEnd type="none" w="med" len="med"/>
              <a:tailEnd type="none" w="med" len="med"/>
            </a:ln>
            <a:effectLst/>
          </p:spPr>
        </p:cxnSp>
        <p:cxnSp>
          <p:nvCxnSpPr>
            <p:cNvPr id="31753" name="Straight Connector 31752">
              <a:extLst>
                <a:ext uri="{FF2B5EF4-FFF2-40B4-BE49-F238E27FC236}">
                  <a16:creationId xmlns:a16="http://schemas.microsoft.com/office/drawing/2014/main" id="{36DDCA76-CD0A-2727-C1BD-5E96D2FDAB8E}"/>
                </a:ext>
              </a:extLst>
            </p:cNvPr>
            <p:cNvCxnSpPr>
              <a:cxnSpLocks/>
            </p:cNvCxnSpPr>
            <p:nvPr/>
          </p:nvCxnSpPr>
          <p:spPr bwMode="auto">
            <a:xfrm flipV="1">
              <a:off x="2463010" y="3724989"/>
              <a:ext cx="0" cy="350452"/>
            </a:xfrm>
            <a:prstGeom prst="line">
              <a:avLst/>
            </a:prstGeom>
            <a:noFill/>
            <a:ln w="38100" cap="flat" cmpd="sng" algn="ctr">
              <a:solidFill>
                <a:schemeClr val="accent1"/>
              </a:solidFill>
              <a:prstDash val="solid"/>
              <a:round/>
              <a:headEnd type="none" w="med" len="med"/>
              <a:tailEnd type="none" w="med" len="med"/>
            </a:ln>
            <a:effectLst/>
          </p:spPr>
        </p:cxnSp>
        <p:cxnSp>
          <p:nvCxnSpPr>
            <p:cNvPr id="31755" name="Straight Connector 31754">
              <a:extLst>
                <a:ext uri="{FF2B5EF4-FFF2-40B4-BE49-F238E27FC236}">
                  <a16:creationId xmlns:a16="http://schemas.microsoft.com/office/drawing/2014/main" id="{D3839AEC-B8D1-5226-8473-90C25D8FBF3D}"/>
                </a:ext>
              </a:extLst>
            </p:cNvPr>
            <p:cNvCxnSpPr>
              <a:cxnSpLocks/>
            </p:cNvCxnSpPr>
            <p:nvPr/>
          </p:nvCxnSpPr>
          <p:spPr bwMode="auto">
            <a:xfrm flipV="1">
              <a:off x="2510722" y="3736709"/>
              <a:ext cx="0" cy="338732"/>
            </a:xfrm>
            <a:prstGeom prst="line">
              <a:avLst/>
            </a:prstGeom>
            <a:noFill/>
            <a:ln w="38100" cap="flat" cmpd="sng" algn="ctr">
              <a:solidFill>
                <a:schemeClr val="accent6"/>
              </a:solidFill>
              <a:prstDash val="solid"/>
              <a:round/>
              <a:headEnd type="none" w="med" len="med"/>
              <a:tailEnd type="none" w="med" len="med"/>
            </a:ln>
            <a:effectLst/>
          </p:spPr>
        </p:cxnSp>
        <p:cxnSp>
          <p:nvCxnSpPr>
            <p:cNvPr id="31757" name="Straight Connector 31756">
              <a:extLst>
                <a:ext uri="{FF2B5EF4-FFF2-40B4-BE49-F238E27FC236}">
                  <a16:creationId xmlns:a16="http://schemas.microsoft.com/office/drawing/2014/main" id="{B219F466-061E-E51C-4767-8ED2E92F6738}"/>
                </a:ext>
              </a:extLst>
            </p:cNvPr>
            <p:cNvCxnSpPr>
              <a:cxnSpLocks/>
            </p:cNvCxnSpPr>
            <p:nvPr/>
          </p:nvCxnSpPr>
          <p:spPr bwMode="auto">
            <a:xfrm flipV="1">
              <a:off x="2558434" y="3734526"/>
              <a:ext cx="0" cy="338732"/>
            </a:xfrm>
            <a:prstGeom prst="line">
              <a:avLst/>
            </a:prstGeom>
            <a:noFill/>
            <a:ln w="38100" cap="flat" cmpd="sng" algn="ctr">
              <a:solidFill>
                <a:schemeClr val="accent6"/>
              </a:solidFill>
              <a:prstDash val="solid"/>
              <a:round/>
              <a:headEnd type="none" w="med" len="med"/>
              <a:tailEnd type="none" w="med" len="med"/>
            </a:ln>
            <a:effectLst/>
          </p:spPr>
        </p:cxnSp>
        <p:cxnSp>
          <p:nvCxnSpPr>
            <p:cNvPr id="31758" name="Straight Connector 31757">
              <a:extLst>
                <a:ext uri="{FF2B5EF4-FFF2-40B4-BE49-F238E27FC236}">
                  <a16:creationId xmlns:a16="http://schemas.microsoft.com/office/drawing/2014/main" id="{A76901BC-AB12-0F61-ED72-24DE6FB3DB7C}"/>
                </a:ext>
              </a:extLst>
            </p:cNvPr>
            <p:cNvCxnSpPr>
              <a:cxnSpLocks/>
            </p:cNvCxnSpPr>
            <p:nvPr/>
          </p:nvCxnSpPr>
          <p:spPr bwMode="auto">
            <a:xfrm flipV="1">
              <a:off x="2606146" y="3734526"/>
              <a:ext cx="0" cy="338732"/>
            </a:xfrm>
            <a:prstGeom prst="line">
              <a:avLst/>
            </a:prstGeom>
            <a:noFill/>
            <a:ln w="38100" cap="flat" cmpd="sng" algn="ctr">
              <a:solidFill>
                <a:schemeClr val="accent6"/>
              </a:solidFill>
              <a:prstDash val="solid"/>
              <a:round/>
              <a:headEnd type="none" w="med" len="med"/>
              <a:tailEnd type="none" w="med" len="med"/>
            </a:ln>
            <a:effectLst/>
          </p:spPr>
        </p:cxnSp>
        <p:cxnSp>
          <p:nvCxnSpPr>
            <p:cNvPr id="31759" name="Straight Connector 31758">
              <a:extLst>
                <a:ext uri="{FF2B5EF4-FFF2-40B4-BE49-F238E27FC236}">
                  <a16:creationId xmlns:a16="http://schemas.microsoft.com/office/drawing/2014/main" id="{F289BBD3-4BA7-F2F5-877A-2B78B9010DD8}"/>
                </a:ext>
              </a:extLst>
            </p:cNvPr>
            <p:cNvCxnSpPr>
              <a:cxnSpLocks/>
            </p:cNvCxnSpPr>
            <p:nvPr/>
          </p:nvCxnSpPr>
          <p:spPr bwMode="auto">
            <a:xfrm flipV="1">
              <a:off x="2653858" y="3753364"/>
              <a:ext cx="0" cy="317482"/>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1761" name="Straight Connector 31760">
              <a:extLst>
                <a:ext uri="{FF2B5EF4-FFF2-40B4-BE49-F238E27FC236}">
                  <a16:creationId xmlns:a16="http://schemas.microsoft.com/office/drawing/2014/main" id="{FAC03EC2-0242-0CD3-9C72-59318C37336E}"/>
                </a:ext>
              </a:extLst>
            </p:cNvPr>
            <p:cNvCxnSpPr>
              <a:cxnSpLocks/>
            </p:cNvCxnSpPr>
            <p:nvPr/>
          </p:nvCxnSpPr>
          <p:spPr bwMode="auto">
            <a:xfrm flipV="1">
              <a:off x="2701570" y="3792831"/>
              <a:ext cx="0" cy="278015"/>
            </a:xfrm>
            <a:prstGeom prst="line">
              <a:avLst/>
            </a:prstGeom>
            <a:noFill/>
            <a:ln w="38100" cap="flat" cmpd="sng" algn="ctr">
              <a:solidFill>
                <a:schemeClr val="accent1"/>
              </a:solidFill>
              <a:prstDash val="solid"/>
              <a:round/>
              <a:headEnd type="none" w="med" len="med"/>
              <a:tailEnd type="none" w="med" len="med"/>
            </a:ln>
            <a:effectLst/>
          </p:spPr>
        </p:cxnSp>
        <p:cxnSp>
          <p:nvCxnSpPr>
            <p:cNvPr id="31763" name="Straight Connector 31762">
              <a:extLst>
                <a:ext uri="{FF2B5EF4-FFF2-40B4-BE49-F238E27FC236}">
                  <a16:creationId xmlns:a16="http://schemas.microsoft.com/office/drawing/2014/main" id="{A428B370-ED05-349E-4E86-885B7845CC91}"/>
                </a:ext>
              </a:extLst>
            </p:cNvPr>
            <p:cNvCxnSpPr>
              <a:cxnSpLocks/>
            </p:cNvCxnSpPr>
            <p:nvPr/>
          </p:nvCxnSpPr>
          <p:spPr bwMode="auto">
            <a:xfrm flipV="1">
              <a:off x="2749282" y="3807139"/>
              <a:ext cx="0" cy="270714"/>
            </a:xfrm>
            <a:prstGeom prst="line">
              <a:avLst/>
            </a:prstGeom>
            <a:noFill/>
            <a:ln w="38100" cap="flat" cmpd="sng" algn="ctr">
              <a:solidFill>
                <a:schemeClr val="accent1"/>
              </a:solidFill>
              <a:prstDash val="solid"/>
              <a:round/>
              <a:headEnd type="none" w="med" len="med"/>
              <a:tailEnd type="none" w="med" len="med"/>
            </a:ln>
            <a:effectLst/>
          </p:spPr>
        </p:cxnSp>
        <p:cxnSp>
          <p:nvCxnSpPr>
            <p:cNvPr id="31765" name="Straight Connector 31764">
              <a:extLst>
                <a:ext uri="{FF2B5EF4-FFF2-40B4-BE49-F238E27FC236}">
                  <a16:creationId xmlns:a16="http://schemas.microsoft.com/office/drawing/2014/main" id="{85A23856-CFE2-EC26-F74E-F1CCEFE194FD}"/>
                </a:ext>
              </a:extLst>
            </p:cNvPr>
            <p:cNvCxnSpPr>
              <a:cxnSpLocks/>
            </p:cNvCxnSpPr>
            <p:nvPr/>
          </p:nvCxnSpPr>
          <p:spPr bwMode="auto">
            <a:xfrm flipV="1">
              <a:off x="2796994" y="3823275"/>
              <a:ext cx="0" cy="254578"/>
            </a:xfrm>
            <a:prstGeom prst="line">
              <a:avLst/>
            </a:prstGeom>
            <a:noFill/>
            <a:ln w="38100" cap="flat" cmpd="sng" algn="ctr">
              <a:solidFill>
                <a:schemeClr val="accent2"/>
              </a:solidFill>
              <a:prstDash val="solid"/>
              <a:round/>
              <a:headEnd type="none" w="med" len="med"/>
              <a:tailEnd type="none" w="med" len="med"/>
            </a:ln>
            <a:effectLst/>
          </p:spPr>
        </p:cxnSp>
        <p:cxnSp>
          <p:nvCxnSpPr>
            <p:cNvPr id="31767" name="Straight Connector 31766">
              <a:extLst>
                <a:ext uri="{FF2B5EF4-FFF2-40B4-BE49-F238E27FC236}">
                  <a16:creationId xmlns:a16="http://schemas.microsoft.com/office/drawing/2014/main" id="{76B42300-0352-4364-1EDC-52AA2F37899F}"/>
                </a:ext>
              </a:extLst>
            </p:cNvPr>
            <p:cNvCxnSpPr>
              <a:cxnSpLocks/>
            </p:cNvCxnSpPr>
            <p:nvPr/>
          </p:nvCxnSpPr>
          <p:spPr bwMode="auto">
            <a:xfrm flipV="1">
              <a:off x="2844706" y="3833192"/>
              <a:ext cx="0" cy="244661"/>
            </a:xfrm>
            <a:prstGeom prst="line">
              <a:avLst/>
            </a:prstGeom>
            <a:noFill/>
            <a:ln w="38100" cap="flat" cmpd="sng" algn="ctr">
              <a:solidFill>
                <a:schemeClr val="accent1"/>
              </a:solidFill>
              <a:prstDash val="solid"/>
              <a:round/>
              <a:headEnd type="none" w="med" len="med"/>
              <a:tailEnd type="none" w="med" len="med"/>
            </a:ln>
            <a:effectLst/>
          </p:spPr>
        </p:cxnSp>
        <p:cxnSp>
          <p:nvCxnSpPr>
            <p:cNvPr id="31769" name="Straight Connector 31768">
              <a:extLst>
                <a:ext uri="{FF2B5EF4-FFF2-40B4-BE49-F238E27FC236}">
                  <a16:creationId xmlns:a16="http://schemas.microsoft.com/office/drawing/2014/main" id="{67B854FD-03E3-8B24-4F70-4718EFD02DD0}"/>
                </a:ext>
              </a:extLst>
            </p:cNvPr>
            <p:cNvCxnSpPr>
              <a:cxnSpLocks/>
            </p:cNvCxnSpPr>
            <p:nvPr/>
          </p:nvCxnSpPr>
          <p:spPr bwMode="auto">
            <a:xfrm flipV="1">
              <a:off x="2892418" y="3833192"/>
              <a:ext cx="0" cy="244661"/>
            </a:xfrm>
            <a:prstGeom prst="line">
              <a:avLst/>
            </a:prstGeom>
            <a:noFill/>
            <a:ln w="38100" cap="flat" cmpd="sng" algn="ctr">
              <a:solidFill>
                <a:schemeClr val="accent1"/>
              </a:solidFill>
              <a:prstDash val="solid"/>
              <a:round/>
              <a:headEnd type="none" w="med" len="med"/>
              <a:tailEnd type="none" w="med" len="med"/>
            </a:ln>
            <a:effectLst/>
          </p:spPr>
        </p:cxnSp>
        <p:cxnSp>
          <p:nvCxnSpPr>
            <p:cNvPr id="31770" name="Straight Connector 31769">
              <a:extLst>
                <a:ext uri="{FF2B5EF4-FFF2-40B4-BE49-F238E27FC236}">
                  <a16:creationId xmlns:a16="http://schemas.microsoft.com/office/drawing/2014/main" id="{CC44CDF6-ECC1-26CB-35D3-F4947887723A}"/>
                </a:ext>
              </a:extLst>
            </p:cNvPr>
            <p:cNvCxnSpPr>
              <a:cxnSpLocks/>
            </p:cNvCxnSpPr>
            <p:nvPr/>
          </p:nvCxnSpPr>
          <p:spPr bwMode="auto">
            <a:xfrm flipV="1">
              <a:off x="2940130" y="3873466"/>
              <a:ext cx="0" cy="197380"/>
            </a:xfrm>
            <a:prstGeom prst="line">
              <a:avLst/>
            </a:prstGeom>
            <a:noFill/>
            <a:ln w="38100" cap="flat" cmpd="sng" algn="ctr">
              <a:solidFill>
                <a:schemeClr val="accent2"/>
              </a:solidFill>
              <a:prstDash val="solid"/>
              <a:round/>
              <a:headEnd type="none" w="med" len="med"/>
              <a:tailEnd type="none" w="med" len="med"/>
            </a:ln>
            <a:effectLst/>
          </p:spPr>
        </p:cxnSp>
        <p:cxnSp>
          <p:nvCxnSpPr>
            <p:cNvPr id="31772" name="Straight Connector 31771">
              <a:extLst>
                <a:ext uri="{FF2B5EF4-FFF2-40B4-BE49-F238E27FC236}">
                  <a16:creationId xmlns:a16="http://schemas.microsoft.com/office/drawing/2014/main" id="{3CDAF40E-DEEF-4AD3-83DB-5644CFC271B5}"/>
                </a:ext>
              </a:extLst>
            </p:cNvPr>
            <p:cNvCxnSpPr>
              <a:cxnSpLocks/>
            </p:cNvCxnSpPr>
            <p:nvPr/>
          </p:nvCxnSpPr>
          <p:spPr bwMode="auto">
            <a:xfrm flipV="1">
              <a:off x="2987842" y="3902915"/>
              <a:ext cx="0" cy="167931"/>
            </a:xfrm>
            <a:prstGeom prst="line">
              <a:avLst/>
            </a:prstGeom>
            <a:noFill/>
            <a:ln w="38100" cap="flat" cmpd="sng" algn="ctr">
              <a:solidFill>
                <a:schemeClr val="accent1"/>
              </a:solidFill>
              <a:prstDash val="solid"/>
              <a:round/>
              <a:headEnd type="none" w="med" len="med"/>
              <a:tailEnd type="none" w="med" len="med"/>
            </a:ln>
            <a:effectLst/>
          </p:spPr>
        </p:cxnSp>
        <p:cxnSp>
          <p:nvCxnSpPr>
            <p:cNvPr id="31774" name="Straight Connector 31773">
              <a:extLst>
                <a:ext uri="{FF2B5EF4-FFF2-40B4-BE49-F238E27FC236}">
                  <a16:creationId xmlns:a16="http://schemas.microsoft.com/office/drawing/2014/main" id="{B3EA5512-3FD1-4ADF-945F-B6DB1C06D1E1}"/>
                </a:ext>
              </a:extLst>
            </p:cNvPr>
            <p:cNvCxnSpPr>
              <a:cxnSpLocks/>
            </p:cNvCxnSpPr>
            <p:nvPr/>
          </p:nvCxnSpPr>
          <p:spPr bwMode="auto">
            <a:xfrm flipV="1">
              <a:off x="3035554" y="3900215"/>
              <a:ext cx="0" cy="177638"/>
            </a:xfrm>
            <a:prstGeom prst="line">
              <a:avLst/>
            </a:prstGeom>
            <a:noFill/>
            <a:ln w="38100" cap="flat" cmpd="sng" algn="ctr">
              <a:solidFill>
                <a:schemeClr val="accent2"/>
              </a:solidFill>
              <a:prstDash val="solid"/>
              <a:round/>
              <a:headEnd type="none" w="med" len="med"/>
              <a:tailEnd type="none" w="med" len="med"/>
            </a:ln>
            <a:effectLst/>
          </p:spPr>
        </p:cxnSp>
        <p:cxnSp>
          <p:nvCxnSpPr>
            <p:cNvPr id="31776" name="Straight Connector 31775">
              <a:extLst>
                <a:ext uri="{FF2B5EF4-FFF2-40B4-BE49-F238E27FC236}">
                  <a16:creationId xmlns:a16="http://schemas.microsoft.com/office/drawing/2014/main" id="{649F235B-31CC-6B74-9F10-44426A575768}"/>
                </a:ext>
              </a:extLst>
            </p:cNvPr>
            <p:cNvCxnSpPr>
              <a:cxnSpLocks/>
            </p:cNvCxnSpPr>
            <p:nvPr/>
          </p:nvCxnSpPr>
          <p:spPr bwMode="auto">
            <a:xfrm flipV="1">
              <a:off x="3083266" y="3919112"/>
              <a:ext cx="0" cy="158741"/>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1778" name="Straight Connector 31777">
              <a:extLst>
                <a:ext uri="{FF2B5EF4-FFF2-40B4-BE49-F238E27FC236}">
                  <a16:creationId xmlns:a16="http://schemas.microsoft.com/office/drawing/2014/main" id="{8AD99FB1-2721-B53C-454E-F5FF56163552}"/>
                </a:ext>
              </a:extLst>
            </p:cNvPr>
            <p:cNvCxnSpPr>
              <a:cxnSpLocks/>
            </p:cNvCxnSpPr>
            <p:nvPr/>
          </p:nvCxnSpPr>
          <p:spPr bwMode="auto">
            <a:xfrm flipV="1">
              <a:off x="3130978" y="3919112"/>
              <a:ext cx="0" cy="158741"/>
            </a:xfrm>
            <a:prstGeom prst="line">
              <a:avLst/>
            </a:prstGeom>
            <a:noFill/>
            <a:ln w="38100" cap="flat" cmpd="sng" algn="ctr">
              <a:solidFill>
                <a:schemeClr val="accent2"/>
              </a:solidFill>
              <a:prstDash val="solid"/>
              <a:round/>
              <a:headEnd type="none" w="med" len="med"/>
              <a:tailEnd type="none" w="med" len="med"/>
            </a:ln>
            <a:effectLst/>
          </p:spPr>
        </p:cxnSp>
        <p:cxnSp>
          <p:nvCxnSpPr>
            <p:cNvPr id="31780" name="Straight Connector 31779">
              <a:extLst>
                <a:ext uri="{FF2B5EF4-FFF2-40B4-BE49-F238E27FC236}">
                  <a16:creationId xmlns:a16="http://schemas.microsoft.com/office/drawing/2014/main" id="{9909CC08-F121-3043-B9A3-AF16C7EDFDBB}"/>
                </a:ext>
              </a:extLst>
            </p:cNvPr>
            <p:cNvCxnSpPr>
              <a:cxnSpLocks/>
            </p:cNvCxnSpPr>
            <p:nvPr/>
          </p:nvCxnSpPr>
          <p:spPr bwMode="auto">
            <a:xfrm flipV="1">
              <a:off x="3178690" y="3972156"/>
              <a:ext cx="0" cy="105697"/>
            </a:xfrm>
            <a:prstGeom prst="line">
              <a:avLst/>
            </a:prstGeom>
            <a:noFill/>
            <a:ln w="38100" cap="flat" cmpd="sng" algn="ctr">
              <a:solidFill>
                <a:schemeClr val="accent1"/>
              </a:solidFill>
              <a:prstDash val="solid"/>
              <a:round/>
              <a:headEnd type="none" w="med" len="med"/>
              <a:tailEnd type="none" w="med" len="med"/>
            </a:ln>
            <a:effectLst/>
          </p:spPr>
        </p:cxnSp>
        <p:cxnSp>
          <p:nvCxnSpPr>
            <p:cNvPr id="31782" name="Straight Connector 31781">
              <a:extLst>
                <a:ext uri="{FF2B5EF4-FFF2-40B4-BE49-F238E27FC236}">
                  <a16:creationId xmlns:a16="http://schemas.microsoft.com/office/drawing/2014/main" id="{8C1DE844-24BC-413A-D95F-B69D47A758B5}"/>
                </a:ext>
              </a:extLst>
            </p:cNvPr>
            <p:cNvCxnSpPr>
              <a:cxnSpLocks/>
            </p:cNvCxnSpPr>
            <p:nvPr/>
          </p:nvCxnSpPr>
          <p:spPr bwMode="auto">
            <a:xfrm flipV="1">
              <a:off x="3226402" y="3981723"/>
              <a:ext cx="0" cy="96130"/>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1784" name="Straight Connector 31783">
              <a:extLst>
                <a:ext uri="{FF2B5EF4-FFF2-40B4-BE49-F238E27FC236}">
                  <a16:creationId xmlns:a16="http://schemas.microsoft.com/office/drawing/2014/main" id="{CBD8A3E7-052E-25DA-3773-92FE9748C1B1}"/>
                </a:ext>
              </a:extLst>
            </p:cNvPr>
            <p:cNvCxnSpPr>
              <a:cxnSpLocks/>
            </p:cNvCxnSpPr>
            <p:nvPr/>
          </p:nvCxnSpPr>
          <p:spPr bwMode="auto">
            <a:xfrm flipV="1">
              <a:off x="3274114" y="3998224"/>
              <a:ext cx="0" cy="79629"/>
            </a:xfrm>
            <a:prstGeom prst="line">
              <a:avLst/>
            </a:prstGeom>
            <a:noFill/>
            <a:ln w="38100" cap="flat" cmpd="sng" algn="ctr">
              <a:solidFill>
                <a:schemeClr val="accent1"/>
              </a:solidFill>
              <a:prstDash val="solid"/>
              <a:round/>
              <a:headEnd type="none" w="med" len="med"/>
              <a:tailEnd type="none" w="med" len="med"/>
            </a:ln>
            <a:effectLst/>
          </p:spPr>
        </p:cxnSp>
        <p:cxnSp>
          <p:nvCxnSpPr>
            <p:cNvPr id="31787" name="Straight Connector 31786">
              <a:extLst>
                <a:ext uri="{FF2B5EF4-FFF2-40B4-BE49-F238E27FC236}">
                  <a16:creationId xmlns:a16="http://schemas.microsoft.com/office/drawing/2014/main" id="{16450D32-774F-7986-59CF-580566EF59D3}"/>
                </a:ext>
              </a:extLst>
            </p:cNvPr>
            <p:cNvCxnSpPr>
              <a:cxnSpLocks/>
            </p:cNvCxnSpPr>
            <p:nvPr/>
          </p:nvCxnSpPr>
          <p:spPr bwMode="auto">
            <a:xfrm flipV="1">
              <a:off x="3321826" y="4029599"/>
              <a:ext cx="0" cy="45842"/>
            </a:xfrm>
            <a:prstGeom prst="line">
              <a:avLst/>
            </a:prstGeom>
            <a:noFill/>
            <a:ln w="38100" cap="flat" cmpd="sng" algn="ctr">
              <a:solidFill>
                <a:schemeClr val="accent2"/>
              </a:solidFill>
              <a:prstDash val="solid"/>
              <a:round/>
              <a:headEnd type="none" w="med" len="med"/>
              <a:tailEnd type="none" w="med" len="med"/>
            </a:ln>
            <a:effectLst/>
          </p:spPr>
        </p:cxnSp>
        <p:cxnSp>
          <p:nvCxnSpPr>
            <p:cNvPr id="31789" name="Straight Connector 31788">
              <a:extLst>
                <a:ext uri="{FF2B5EF4-FFF2-40B4-BE49-F238E27FC236}">
                  <a16:creationId xmlns:a16="http://schemas.microsoft.com/office/drawing/2014/main" id="{FFA8DAD3-ADD1-01CF-7866-3528F1674B29}"/>
                </a:ext>
              </a:extLst>
            </p:cNvPr>
            <p:cNvCxnSpPr>
              <a:cxnSpLocks/>
            </p:cNvCxnSpPr>
            <p:nvPr/>
          </p:nvCxnSpPr>
          <p:spPr bwMode="auto">
            <a:xfrm flipV="1">
              <a:off x="3369538" y="4029788"/>
              <a:ext cx="0" cy="41058"/>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1791" name="Straight Connector 31790">
              <a:extLst>
                <a:ext uri="{FF2B5EF4-FFF2-40B4-BE49-F238E27FC236}">
                  <a16:creationId xmlns:a16="http://schemas.microsoft.com/office/drawing/2014/main" id="{2C1AFD86-DA80-1CCE-89F1-B366A429D89A}"/>
                </a:ext>
              </a:extLst>
            </p:cNvPr>
            <p:cNvCxnSpPr>
              <a:cxnSpLocks/>
            </p:cNvCxnSpPr>
            <p:nvPr/>
          </p:nvCxnSpPr>
          <p:spPr bwMode="auto">
            <a:xfrm flipV="1">
              <a:off x="3417250" y="4043330"/>
              <a:ext cx="0" cy="34523"/>
            </a:xfrm>
            <a:prstGeom prst="line">
              <a:avLst/>
            </a:prstGeom>
            <a:noFill/>
            <a:ln w="38100" cap="flat" cmpd="sng" algn="ctr">
              <a:solidFill>
                <a:schemeClr val="accent2"/>
              </a:solidFill>
              <a:prstDash val="solid"/>
              <a:round/>
              <a:headEnd type="none" w="med" len="med"/>
              <a:tailEnd type="none" w="med" len="med"/>
            </a:ln>
            <a:effectLst/>
          </p:spPr>
        </p:cxnSp>
        <p:cxnSp>
          <p:nvCxnSpPr>
            <p:cNvPr id="31793" name="Straight Connector 31792">
              <a:extLst>
                <a:ext uri="{FF2B5EF4-FFF2-40B4-BE49-F238E27FC236}">
                  <a16:creationId xmlns:a16="http://schemas.microsoft.com/office/drawing/2014/main" id="{489151DA-17B2-FD47-E0BB-9287B243BF94}"/>
                </a:ext>
              </a:extLst>
            </p:cNvPr>
            <p:cNvCxnSpPr>
              <a:cxnSpLocks/>
            </p:cNvCxnSpPr>
            <p:nvPr/>
          </p:nvCxnSpPr>
          <p:spPr bwMode="auto">
            <a:xfrm flipV="1">
              <a:off x="3464956" y="4043330"/>
              <a:ext cx="0" cy="34523"/>
            </a:xfrm>
            <a:prstGeom prst="line">
              <a:avLst/>
            </a:prstGeom>
            <a:noFill/>
            <a:ln w="38100" cap="flat" cmpd="sng" algn="ctr">
              <a:solidFill>
                <a:schemeClr val="accent1"/>
              </a:solidFill>
              <a:prstDash val="solid"/>
              <a:round/>
              <a:headEnd type="none" w="med" len="med"/>
              <a:tailEnd type="none" w="med" len="med"/>
            </a:ln>
            <a:effectLst/>
          </p:spPr>
        </p:cxnSp>
      </p:grpSp>
      <p:grpSp>
        <p:nvGrpSpPr>
          <p:cNvPr id="31979" name="Group 31978">
            <a:extLst>
              <a:ext uri="{FF2B5EF4-FFF2-40B4-BE49-F238E27FC236}">
                <a16:creationId xmlns:a16="http://schemas.microsoft.com/office/drawing/2014/main" id="{56B7C1F4-85CC-1B63-5A94-AD2884EB24D7}"/>
              </a:ext>
            </a:extLst>
          </p:cNvPr>
          <p:cNvGrpSpPr/>
          <p:nvPr/>
        </p:nvGrpSpPr>
        <p:grpSpPr>
          <a:xfrm>
            <a:off x="3932424" y="4061656"/>
            <a:ext cx="4233693" cy="1618185"/>
            <a:chOff x="3932424" y="4061656"/>
            <a:chExt cx="4233693" cy="1618185"/>
          </a:xfrm>
        </p:grpSpPr>
        <p:cxnSp>
          <p:nvCxnSpPr>
            <p:cNvPr id="31796" name="Straight Connector 31795">
              <a:extLst>
                <a:ext uri="{FF2B5EF4-FFF2-40B4-BE49-F238E27FC236}">
                  <a16:creationId xmlns:a16="http://schemas.microsoft.com/office/drawing/2014/main" id="{8A0617DA-AEC1-2E73-057B-6CD66EBF5773}"/>
                </a:ext>
              </a:extLst>
            </p:cNvPr>
            <p:cNvCxnSpPr>
              <a:cxnSpLocks/>
            </p:cNvCxnSpPr>
            <p:nvPr/>
          </p:nvCxnSpPr>
          <p:spPr bwMode="auto">
            <a:xfrm>
              <a:off x="5883464" y="4075884"/>
              <a:ext cx="0" cy="617625"/>
            </a:xfrm>
            <a:prstGeom prst="line">
              <a:avLst/>
            </a:prstGeom>
            <a:noFill/>
            <a:ln w="38100" cap="flat" cmpd="sng" algn="ctr">
              <a:solidFill>
                <a:schemeClr val="accent1"/>
              </a:solidFill>
              <a:prstDash val="solid"/>
              <a:round/>
              <a:headEnd type="none" w="med" len="med"/>
              <a:tailEnd type="none" w="med" len="med"/>
            </a:ln>
            <a:effectLst/>
          </p:spPr>
        </p:cxnSp>
        <p:cxnSp>
          <p:nvCxnSpPr>
            <p:cNvPr id="31797" name="Straight Connector 31796">
              <a:extLst>
                <a:ext uri="{FF2B5EF4-FFF2-40B4-BE49-F238E27FC236}">
                  <a16:creationId xmlns:a16="http://schemas.microsoft.com/office/drawing/2014/main" id="{1924D303-4043-7902-7F20-D2EDA9709B4A}"/>
                </a:ext>
              </a:extLst>
            </p:cNvPr>
            <p:cNvCxnSpPr>
              <a:cxnSpLocks/>
            </p:cNvCxnSpPr>
            <p:nvPr/>
          </p:nvCxnSpPr>
          <p:spPr bwMode="auto">
            <a:xfrm>
              <a:off x="5835908" y="4075884"/>
              <a:ext cx="0" cy="617625"/>
            </a:xfrm>
            <a:prstGeom prst="line">
              <a:avLst/>
            </a:prstGeom>
            <a:noFill/>
            <a:ln w="38100" cap="flat" cmpd="sng" algn="ctr">
              <a:solidFill>
                <a:schemeClr val="accent2"/>
              </a:solidFill>
              <a:prstDash val="solid"/>
              <a:round/>
              <a:headEnd type="none" w="med" len="med"/>
              <a:tailEnd type="none" w="med" len="med"/>
            </a:ln>
            <a:effectLst/>
          </p:spPr>
        </p:cxnSp>
        <p:cxnSp>
          <p:nvCxnSpPr>
            <p:cNvPr id="31798" name="Straight Connector 31797">
              <a:extLst>
                <a:ext uri="{FF2B5EF4-FFF2-40B4-BE49-F238E27FC236}">
                  <a16:creationId xmlns:a16="http://schemas.microsoft.com/office/drawing/2014/main" id="{761F2C8C-27B2-1E5F-3358-96D6D3FE08E5}"/>
                </a:ext>
              </a:extLst>
            </p:cNvPr>
            <p:cNvCxnSpPr>
              <a:cxnSpLocks/>
            </p:cNvCxnSpPr>
            <p:nvPr/>
          </p:nvCxnSpPr>
          <p:spPr bwMode="auto">
            <a:xfrm>
              <a:off x="5788352" y="4076787"/>
              <a:ext cx="0" cy="595669"/>
            </a:xfrm>
            <a:prstGeom prst="line">
              <a:avLst/>
            </a:prstGeom>
            <a:noFill/>
            <a:ln w="38100" cap="flat" cmpd="sng" algn="ctr">
              <a:solidFill>
                <a:schemeClr val="accent1"/>
              </a:solidFill>
              <a:prstDash val="solid"/>
              <a:round/>
              <a:headEnd type="none" w="med" len="med"/>
              <a:tailEnd type="none" w="med" len="med"/>
            </a:ln>
            <a:effectLst/>
          </p:spPr>
        </p:cxnSp>
        <p:cxnSp>
          <p:nvCxnSpPr>
            <p:cNvPr id="31799" name="Straight Connector 31798">
              <a:extLst>
                <a:ext uri="{FF2B5EF4-FFF2-40B4-BE49-F238E27FC236}">
                  <a16:creationId xmlns:a16="http://schemas.microsoft.com/office/drawing/2014/main" id="{C2F776CC-7102-8CD0-615C-886AE8487A74}"/>
                </a:ext>
              </a:extLst>
            </p:cNvPr>
            <p:cNvCxnSpPr>
              <a:cxnSpLocks/>
            </p:cNvCxnSpPr>
            <p:nvPr/>
          </p:nvCxnSpPr>
          <p:spPr bwMode="auto">
            <a:xfrm>
              <a:off x="5740796" y="4075885"/>
              <a:ext cx="0" cy="583691"/>
            </a:xfrm>
            <a:prstGeom prst="line">
              <a:avLst/>
            </a:prstGeom>
            <a:noFill/>
            <a:ln w="38100" cap="flat" cmpd="sng" algn="ctr">
              <a:solidFill>
                <a:schemeClr val="accent1"/>
              </a:solidFill>
              <a:prstDash val="solid"/>
              <a:round/>
              <a:headEnd type="none" w="med" len="med"/>
              <a:tailEnd type="none" w="med" len="med"/>
            </a:ln>
            <a:effectLst/>
          </p:spPr>
        </p:cxnSp>
        <p:cxnSp>
          <p:nvCxnSpPr>
            <p:cNvPr id="31800" name="Straight Connector 31799">
              <a:extLst>
                <a:ext uri="{FF2B5EF4-FFF2-40B4-BE49-F238E27FC236}">
                  <a16:creationId xmlns:a16="http://schemas.microsoft.com/office/drawing/2014/main" id="{CC721D09-33CD-F924-2F86-5985C20492FC}"/>
                </a:ext>
              </a:extLst>
            </p:cNvPr>
            <p:cNvCxnSpPr>
              <a:cxnSpLocks/>
            </p:cNvCxnSpPr>
            <p:nvPr/>
          </p:nvCxnSpPr>
          <p:spPr bwMode="auto">
            <a:xfrm>
              <a:off x="5693240" y="4075884"/>
              <a:ext cx="0" cy="583692"/>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1801" name="Straight Connector 31800">
              <a:extLst>
                <a:ext uri="{FF2B5EF4-FFF2-40B4-BE49-F238E27FC236}">
                  <a16:creationId xmlns:a16="http://schemas.microsoft.com/office/drawing/2014/main" id="{3CD23CD1-2ECB-BAE8-0F9C-5227924C8E92}"/>
                </a:ext>
              </a:extLst>
            </p:cNvPr>
            <p:cNvCxnSpPr>
              <a:cxnSpLocks/>
            </p:cNvCxnSpPr>
            <p:nvPr/>
          </p:nvCxnSpPr>
          <p:spPr bwMode="auto">
            <a:xfrm>
              <a:off x="5645684" y="4075885"/>
              <a:ext cx="0" cy="563085"/>
            </a:xfrm>
            <a:prstGeom prst="line">
              <a:avLst/>
            </a:prstGeom>
            <a:noFill/>
            <a:ln w="38100" cap="flat" cmpd="sng" algn="ctr">
              <a:solidFill>
                <a:schemeClr val="accent1"/>
              </a:solidFill>
              <a:prstDash val="solid"/>
              <a:round/>
              <a:headEnd type="none" w="med" len="med"/>
              <a:tailEnd type="none" w="med" len="med"/>
            </a:ln>
            <a:effectLst/>
          </p:spPr>
        </p:cxnSp>
        <p:cxnSp>
          <p:nvCxnSpPr>
            <p:cNvPr id="31802" name="Straight Connector 31801">
              <a:extLst>
                <a:ext uri="{FF2B5EF4-FFF2-40B4-BE49-F238E27FC236}">
                  <a16:creationId xmlns:a16="http://schemas.microsoft.com/office/drawing/2014/main" id="{4BE0B6C7-97CE-6610-986D-0444D0C625DF}"/>
                </a:ext>
              </a:extLst>
            </p:cNvPr>
            <p:cNvCxnSpPr>
              <a:cxnSpLocks/>
            </p:cNvCxnSpPr>
            <p:nvPr/>
          </p:nvCxnSpPr>
          <p:spPr bwMode="auto">
            <a:xfrm>
              <a:off x="5598128" y="4075884"/>
              <a:ext cx="0" cy="563086"/>
            </a:xfrm>
            <a:prstGeom prst="line">
              <a:avLst/>
            </a:prstGeom>
            <a:noFill/>
            <a:ln w="38100" cap="flat" cmpd="sng" algn="ctr">
              <a:solidFill>
                <a:schemeClr val="accent2"/>
              </a:solidFill>
              <a:prstDash val="solid"/>
              <a:round/>
              <a:headEnd type="none" w="med" len="med"/>
              <a:tailEnd type="none" w="med" len="med"/>
            </a:ln>
            <a:effectLst/>
          </p:spPr>
        </p:cxnSp>
        <p:cxnSp>
          <p:nvCxnSpPr>
            <p:cNvPr id="31803" name="Straight Connector 31802">
              <a:extLst>
                <a:ext uri="{FF2B5EF4-FFF2-40B4-BE49-F238E27FC236}">
                  <a16:creationId xmlns:a16="http://schemas.microsoft.com/office/drawing/2014/main" id="{892F924E-CC41-B3CC-CDF8-1AD4135484FD}"/>
                </a:ext>
              </a:extLst>
            </p:cNvPr>
            <p:cNvCxnSpPr>
              <a:cxnSpLocks/>
            </p:cNvCxnSpPr>
            <p:nvPr/>
          </p:nvCxnSpPr>
          <p:spPr bwMode="auto">
            <a:xfrm>
              <a:off x="5550572" y="4070732"/>
              <a:ext cx="0" cy="568238"/>
            </a:xfrm>
            <a:prstGeom prst="line">
              <a:avLst/>
            </a:prstGeom>
            <a:noFill/>
            <a:ln w="38100" cap="flat" cmpd="sng" algn="ctr">
              <a:solidFill>
                <a:schemeClr val="accent2"/>
              </a:solidFill>
              <a:prstDash val="solid"/>
              <a:round/>
              <a:headEnd type="none" w="med" len="med"/>
              <a:tailEnd type="none" w="med" len="med"/>
            </a:ln>
            <a:effectLst/>
          </p:spPr>
        </p:cxnSp>
        <p:cxnSp>
          <p:nvCxnSpPr>
            <p:cNvPr id="31804" name="Straight Connector 31803">
              <a:extLst>
                <a:ext uri="{FF2B5EF4-FFF2-40B4-BE49-F238E27FC236}">
                  <a16:creationId xmlns:a16="http://schemas.microsoft.com/office/drawing/2014/main" id="{8DDAF404-AA9B-42E2-5A84-6E0F3B89D4CB}"/>
                </a:ext>
              </a:extLst>
            </p:cNvPr>
            <p:cNvCxnSpPr>
              <a:cxnSpLocks/>
            </p:cNvCxnSpPr>
            <p:nvPr/>
          </p:nvCxnSpPr>
          <p:spPr bwMode="auto">
            <a:xfrm>
              <a:off x="5503016" y="4075885"/>
              <a:ext cx="0" cy="550029"/>
            </a:xfrm>
            <a:prstGeom prst="line">
              <a:avLst/>
            </a:prstGeom>
            <a:noFill/>
            <a:ln w="38100" cap="flat" cmpd="sng" algn="ctr">
              <a:solidFill>
                <a:schemeClr val="accent2"/>
              </a:solidFill>
              <a:prstDash val="solid"/>
              <a:round/>
              <a:headEnd type="none" w="med" len="med"/>
              <a:tailEnd type="none" w="med" len="med"/>
            </a:ln>
            <a:effectLst/>
          </p:spPr>
        </p:cxnSp>
        <p:cxnSp>
          <p:nvCxnSpPr>
            <p:cNvPr id="31805" name="Straight Connector 31804">
              <a:extLst>
                <a:ext uri="{FF2B5EF4-FFF2-40B4-BE49-F238E27FC236}">
                  <a16:creationId xmlns:a16="http://schemas.microsoft.com/office/drawing/2014/main" id="{56A2012A-0CBF-2FF3-2B11-5C64BEC95EAD}"/>
                </a:ext>
              </a:extLst>
            </p:cNvPr>
            <p:cNvCxnSpPr>
              <a:cxnSpLocks/>
            </p:cNvCxnSpPr>
            <p:nvPr/>
          </p:nvCxnSpPr>
          <p:spPr bwMode="auto">
            <a:xfrm>
              <a:off x="5455460" y="4076787"/>
              <a:ext cx="0" cy="549127"/>
            </a:xfrm>
            <a:prstGeom prst="line">
              <a:avLst/>
            </a:prstGeom>
            <a:noFill/>
            <a:ln w="38100" cap="flat" cmpd="sng" algn="ctr">
              <a:solidFill>
                <a:schemeClr val="accent1"/>
              </a:solidFill>
              <a:prstDash val="solid"/>
              <a:round/>
              <a:headEnd type="none" w="med" len="med"/>
              <a:tailEnd type="none" w="med" len="med"/>
            </a:ln>
            <a:effectLst/>
          </p:spPr>
        </p:cxnSp>
        <p:cxnSp>
          <p:nvCxnSpPr>
            <p:cNvPr id="31806" name="Straight Connector 31805">
              <a:extLst>
                <a:ext uri="{FF2B5EF4-FFF2-40B4-BE49-F238E27FC236}">
                  <a16:creationId xmlns:a16="http://schemas.microsoft.com/office/drawing/2014/main" id="{B7B3BF7D-46C5-7232-E507-8FC055776F2C}"/>
                </a:ext>
              </a:extLst>
            </p:cNvPr>
            <p:cNvCxnSpPr>
              <a:cxnSpLocks/>
            </p:cNvCxnSpPr>
            <p:nvPr/>
          </p:nvCxnSpPr>
          <p:spPr bwMode="auto">
            <a:xfrm>
              <a:off x="5407904" y="4085978"/>
              <a:ext cx="0" cy="527234"/>
            </a:xfrm>
            <a:prstGeom prst="line">
              <a:avLst/>
            </a:prstGeom>
            <a:noFill/>
            <a:ln w="38100" cap="flat" cmpd="sng" algn="ctr">
              <a:solidFill>
                <a:schemeClr val="accent1"/>
              </a:solidFill>
              <a:prstDash val="solid"/>
              <a:round/>
              <a:headEnd type="none" w="med" len="med"/>
              <a:tailEnd type="none" w="med" len="med"/>
            </a:ln>
            <a:effectLst/>
          </p:spPr>
        </p:cxnSp>
        <p:cxnSp>
          <p:nvCxnSpPr>
            <p:cNvPr id="31807" name="Straight Connector 31806">
              <a:extLst>
                <a:ext uri="{FF2B5EF4-FFF2-40B4-BE49-F238E27FC236}">
                  <a16:creationId xmlns:a16="http://schemas.microsoft.com/office/drawing/2014/main" id="{9371C7AE-693B-164F-C9C1-3B77B75A829D}"/>
                </a:ext>
              </a:extLst>
            </p:cNvPr>
            <p:cNvCxnSpPr>
              <a:cxnSpLocks/>
            </p:cNvCxnSpPr>
            <p:nvPr/>
          </p:nvCxnSpPr>
          <p:spPr bwMode="auto">
            <a:xfrm>
              <a:off x="5360348" y="4081383"/>
              <a:ext cx="0" cy="531829"/>
            </a:xfrm>
            <a:prstGeom prst="line">
              <a:avLst/>
            </a:prstGeom>
            <a:noFill/>
            <a:ln w="38100" cap="flat" cmpd="sng" algn="ctr">
              <a:solidFill>
                <a:schemeClr val="accent2"/>
              </a:solidFill>
              <a:prstDash val="solid"/>
              <a:round/>
              <a:headEnd type="none" w="med" len="med"/>
              <a:tailEnd type="none" w="med" len="med"/>
            </a:ln>
            <a:effectLst/>
          </p:spPr>
        </p:cxnSp>
        <p:cxnSp>
          <p:nvCxnSpPr>
            <p:cNvPr id="31808" name="Straight Connector 31807">
              <a:extLst>
                <a:ext uri="{FF2B5EF4-FFF2-40B4-BE49-F238E27FC236}">
                  <a16:creationId xmlns:a16="http://schemas.microsoft.com/office/drawing/2014/main" id="{EB79047C-3D8D-74E3-80DB-18B7C9FF2A55}"/>
                </a:ext>
              </a:extLst>
            </p:cNvPr>
            <p:cNvCxnSpPr>
              <a:cxnSpLocks/>
            </p:cNvCxnSpPr>
            <p:nvPr/>
          </p:nvCxnSpPr>
          <p:spPr bwMode="auto">
            <a:xfrm>
              <a:off x="5312792" y="4064628"/>
              <a:ext cx="0" cy="548584"/>
            </a:xfrm>
            <a:prstGeom prst="line">
              <a:avLst/>
            </a:prstGeom>
            <a:noFill/>
            <a:ln w="38100" cap="flat" cmpd="sng" algn="ctr">
              <a:solidFill>
                <a:schemeClr val="accent1"/>
              </a:solidFill>
              <a:prstDash val="solid"/>
              <a:round/>
              <a:headEnd type="none" w="med" len="med"/>
              <a:tailEnd type="none" w="med" len="med"/>
            </a:ln>
            <a:effectLst/>
          </p:spPr>
        </p:cxnSp>
        <p:cxnSp>
          <p:nvCxnSpPr>
            <p:cNvPr id="31809" name="Straight Connector 31808">
              <a:extLst>
                <a:ext uri="{FF2B5EF4-FFF2-40B4-BE49-F238E27FC236}">
                  <a16:creationId xmlns:a16="http://schemas.microsoft.com/office/drawing/2014/main" id="{99EC12BC-7736-6793-082A-B38A81E8CD24}"/>
                </a:ext>
              </a:extLst>
            </p:cNvPr>
            <p:cNvCxnSpPr>
              <a:cxnSpLocks/>
            </p:cNvCxnSpPr>
            <p:nvPr/>
          </p:nvCxnSpPr>
          <p:spPr bwMode="auto">
            <a:xfrm>
              <a:off x="5265236" y="4069781"/>
              <a:ext cx="0" cy="526010"/>
            </a:xfrm>
            <a:prstGeom prst="line">
              <a:avLst/>
            </a:prstGeom>
            <a:noFill/>
            <a:ln w="38100" cap="flat" cmpd="sng" algn="ctr">
              <a:solidFill>
                <a:schemeClr val="accent2"/>
              </a:solidFill>
              <a:prstDash val="solid"/>
              <a:round/>
              <a:headEnd type="none" w="med" len="med"/>
              <a:tailEnd type="none" w="med" len="med"/>
            </a:ln>
            <a:effectLst/>
          </p:spPr>
        </p:cxnSp>
        <p:cxnSp>
          <p:nvCxnSpPr>
            <p:cNvPr id="31810" name="Straight Connector 31809">
              <a:extLst>
                <a:ext uri="{FF2B5EF4-FFF2-40B4-BE49-F238E27FC236}">
                  <a16:creationId xmlns:a16="http://schemas.microsoft.com/office/drawing/2014/main" id="{647BF07D-8753-5364-445A-42490B4C6462}"/>
                </a:ext>
              </a:extLst>
            </p:cNvPr>
            <p:cNvCxnSpPr>
              <a:cxnSpLocks/>
            </p:cNvCxnSpPr>
            <p:nvPr/>
          </p:nvCxnSpPr>
          <p:spPr bwMode="auto">
            <a:xfrm>
              <a:off x="5217680" y="4069781"/>
              <a:ext cx="0" cy="526010"/>
            </a:xfrm>
            <a:prstGeom prst="line">
              <a:avLst/>
            </a:prstGeom>
            <a:noFill/>
            <a:ln w="38100" cap="flat" cmpd="sng" algn="ctr">
              <a:solidFill>
                <a:schemeClr val="accent2"/>
              </a:solidFill>
              <a:prstDash val="solid"/>
              <a:round/>
              <a:headEnd type="none" w="med" len="med"/>
              <a:tailEnd type="none" w="med" len="med"/>
            </a:ln>
            <a:effectLst/>
          </p:spPr>
        </p:cxnSp>
        <p:cxnSp>
          <p:nvCxnSpPr>
            <p:cNvPr id="31811" name="Straight Connector 31810">
              <a:extLst>
                <a:ext uri="{FF2B5EF4-FFF2-40B4-BE49-F238E27FC236}">
                  <a16:creationId xmlns:a16="http://schemas.microsoft.com/office/drawing/2014/main" id="{8F578068-44C9-8874-51B1-1EB05641CB46}"/>
                </a:ext>
              </a:extLst>
            </p:cNvPr>
            <p:cNvCxnSpPr>
              <a:cxnSpLocks/>
            </p:cNvCxnSpPr>
            <p:nvPr/>
          </p:nvCxnSpPr>
          <p:spPr bwMode="auto">
            <a:xfrm>
              <a:off x="5170124" y="4069780"/>
              <a:ext cx="0" cy="526011"/>
            </a:xfrm>
            <a:prstGeom prst="line">
              <a:avLst/>
            </a:prstGeom>
            <a:noFill/>
            <a:ln w="38100" cap="flat" cmpd="sng" algn="ctr">
              <a:solidFill>
                <a:schemeClr val="accent1"/>
              </a:solidFill>
              <a:prstDash val="solid"/>
              <a:round/>
              <a:headEnd type="none" w="med" len="med"/>
              <a:tailEnd type="none" w="med" len="med"/>
            </a:ln>
            <a:effectLst/>
          </p:spPr>
        </p:cxnSp>
        <p:cxnSp>
          <p:nvCxnSpPr>
            <p:cNvPr id="31812" name="Straight Connector 31811">
              <a:extLst>
                <a:ext uri="{FF2B5EF4-FFF2-40B4-BE49-F238E27FC236}">
                  <a16:creationId xmlns:a16="http://schemas.microsoft.com/office/drawing/2014/main" id="{E2E8FDF3-A7CD-FFFC-B784-EFFE49585E7E}"/>
                </a:ext>
              </a:extLst>
            </p:cNvPr>
            <p:cNvCxnSpPr>
              <a:cxnSpLocks/>
            </p:cNvCxnSpPr>
            <p:nvPr/>
          </p:nvCxnSpPr>
          <p:spPr bwMode="auto">
            <a:xfrm>
              <a:off x="5122568" y="4069781"/>
              <a:ext cx="0" cy="526010"/>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1813" name="Straight Connector 31812">
              <a:extLst>
                <a:ext uri="{FF2B5EF4-FFF2-40B4-BE49-F238E27FC236}">
                  <a16:creationId xmlns:a16="http://schemas.microsoft.com/office/drawing/2014/main" id="{048CB451-3ED6-1E1C-7B10-6EB66E9DA9AD}"/>
                </a:ext>
              </a:extLst>
            </p:cNvPr>
            <p:cNvCxnSpPr>
              <a:cxnSpLocks/>
            </p:cNvCxnSpPr>
            <p:nvPr/>
          </p:nvCxnSpPr>
          <p:spPr bwMode="auto">
            <a:xfrm>
              <a:off x="5075012" y="4069780"/>
              <a:ext cx="0" cy="503011"/>
            </a:xfrm>
            <a:prstGeom prst="line">
              <a:avLst/>
            </a:prstGeom>
            <a:noFill/>
            <a:ln w="38100" cap="flat" cmpd="sng" algn="ctr">
              <a:solidFill>
                <a:schemeClr val="accent2"/>
              </a:solidFill>
              <a:prstDash val="solid"/>
              <a:round/>
              <a:headEnd type="none" w="med" len="med"/>
              <a:tailEnd type="none" w="med" len="med"/>
            </a:ln>
            <a:effectLst/>
          </p:spPr>
        </p:cxnSp>
        <p:cxnSp>
          <p:nvCxnSpPr>
            <p:cNvPr id="31814" name="Straight Connector 31813">
              <a:extLst>
                <a:ext uri="{FF2B5EF4-FFF2-40B4-BE49-F238E27FC236}">
                  <a16:creationId xmlns:a16="http://schemas.microsoft.com/office/drawing/2014/main" id="{13CCFF0A-DD62-351B-6F76-57D8AB63655C}"/>
                </a:ext>
              </a:extLst>
            </p:cNvPr>
            <p:cNvCxnSpPr>
              <a:cxnSpLocks/>
            </p:cNvCxnSpPr>
            <p:nvPr/>
          </p:nvCxnSpPr>
          <p:spPr bwMode="auto">
            <a:xfrm>
              <a:off x="5027456" y="4069781"/>
              <a:ext cx="0" cy="503010"/>
            </a:xfrm>
            <a:prstGeom prst="line">
              <a:avLst/>
            </a:prstGeom>
            <a:noFill/>
            <a:ln w="38100" cap="flat" cmpd="sng" algn="ctr">
              <a:solidFill>
                <a:schemeClr val="accent1"/>
              </a:solidFill>
              <a:prstDash val="solid"/>
              <a:round/>
              <a:headEnd type="none" w="med" len="med"/>
              <a:tailEnd type="none" w="med" len="med"/>
            </a:ln>
            <a:effectLst/>
          </p:spPr>
        </p:cxnSp>
        <p:cxnSp>
          <p:nvCxnSpPr>
            <p:cNvPr id="31815" name="Straight Connector 31814">
              <a:extLst>
                <a:ext uri="{FF2B5EF4-FFF2-40B4-BE49-F238E27FC236}">
                  <a16:creationId xmlns:a16="http://schemas.microsoft.com/office/drawing/2014/main" id="{7F4D1013-41B4-7185-F8DB-BC73898016C1}"/>
                </a:ext>
              </a:extLst>
            </p:cNvPr>
            <p:cNvCxnSpPr>
              <a:cxnSpLocks/>
            </p:cNvCxnSpPr>
            <p:nvPr/>
          </p:nvCxnSpPr>
          <p:spPr bwMode="auto">
            <a:xfrm>
              <a:off x="4979900" y="4074212"/>
              <a:ext cx="0" cy="463344"/>
            </a:xfrm>
            <a:prstGeom prst="line">
              <a:avLst/>
            </a:prstGeom>
            <a:noFill/>
            <a:ln w="38100" cap="flat" cmpd="sng" algn="ctr">
              <a:solidFill>
                <a:schemeClr val="accent2"/>
              </a:solidFill>
              <a:prstDash val="solid"/>
              <a:round/>
              <a:headEnd type="none" w="med" len="med"/>
              <a:tailEnd type="none" w="med" len="med"/>
            </a:ln>
            <a:effectLst/>
          </p:spPr>
        </p:cxnSp>
        <p:cxnSp>
          <p:nvCxnSpPr>
            <p:cNvPr id="31816" name="Straight Connector 31815">
              <a:extLst>
                <a:ext uri="{FF2B5EF4-FFF2-40B4-BE49-F238E27FC236}">
                  <a16:creationId xmlns:a16="http://schemas.microsoft.com/office/drawing/2014/main" id="{B7BA0323-C7D2-9E2A-A9B7-0BDFF30705E4}"/>
                </a:ext>
              </a:extLst>
            </p:cNvPr>
            <p:cNvCxnSpPr>
              <a:cxnSpLocks/>
            </p:cNvCxnSpPr>
            <p:nvPr/>
          </p:nvCxnSpPr>
          <p:spPr bwMode="auto">
            <a:xfrm>
              <a:off x="4932344" y="4072193"/>
              <a:ext cx="0" cy="435587"/>
            </a:xfrm>
            <a:prstGeom prst="line">
              <a:avLst/>
            </a:prstGeom>
            <a:noFill/>
            <a:ln w="38100" cap="flat" cmpd="sng" algn="ctr">
              <a:solidFill>
                <a:schemeClr val="accent2"/>
              </a:solidFill>
              <a:prstDash val="solid"/>
              <a:round/>
              <a:headEnd type="none" w="med" len="med"/>
              <a:tailEnd type="none" w="med" len="med"/>
            </a:ln>
            <a:effectLst/>
          </p:spPr>
        </p:cxnSp>
        <p:cxnSp>
          <p:nvCxnSpPr>
            <p:cNvPr id="31817" name="Straight Connector 31816">
              <a:extLst>
                <a:ext uri="{FF2B5EF4-FFF2-40B4-BE49-F238E27FC236}">
                  <a16:creationId xmlns:a16="http://schemas.microsoft.com/office/drawing/2014/main" id="{A3022144-9646-327A-33C1-C2A2E8749DE8}"/>
                </a:ext>
              </a:extLst>
            </p:cNvPr>
            <p:cNvCxnSpPr>
              <a:cxnSpLocks/>
            </p:cNvCxnSpPr>
            <p:nvPr/>
          </p:nvCxnSpPr>
          <p:spPr bwMode="auto">
            <a:xfrm>
              <a:off x="4884788" y="4072193"/>
              <a:ext cx="0" cy="435587"/>
            </a:xfrm>
            <a:prstGeom prst="line">
              <a:avLst/>
            </a:prstGeom>
            <a:noFill/>
            <a:ln w="38100" cap="flat" cmpd="sng" algn="ctr">
              <a:solidFill>
                <a:schemeClr val="accent2"/>
              </a:solidFill>
              <a:prstDash val="solid"/>
              <a:round/>
              <a:headEnd type="none" w="med" len="med"/>
              <a:tailEnd type="none" w="med" len="med"/>
            </a:ln>
            <a:effectLst/>
          </p:spPr>
        </p:cxnSp>
        <p:cxnSp>
          <p:nvCxnSpPr>
            <p:cNvPr id="31818" name="Straight Connector 31817">
              <a:extLst>
                <a:ext uri="{FF2B5EF4-FFF2-40B4-BE49-F238E27FC236}">
                  <a16:creationId xmlns:a16="http://schemas.microsoft.com/office/drawing/2014/main" id="{4F56F94F-1AC9-1B44-4DDB-44FFC8AAFA94}"/>
                </a:ext>
              </a:extLst>
            </p:cNvPr>
            <p:cNvCxnSpPr>
              <a:cxnSpLocks/>
            </p:cNvCxnSpPr>
            <p:nvPr/>
          </p:nvCxnSpPr>
          <p:spPr bwMode="auto">
            <a:xfrm>
              <a:off x="4837232" y="4074376"/>
              <a:ext cx="0" cy="433404"/>
            </a:xfrm>
            <a:prstGeom prst="line">
              <a:avLst/>
            </a:prstGeom>
            <a:noFill/>
            <a:ln w="38100" cap="flat" cmpd="sng" algn="ctr">
              <a:solidFill>
                <a:schemeClr val="accent1"/>
              </a:solidFill>
              <a:prstDash val="solid"/>
              <a:round/>
              <a:headEnd type="none" w="med" len="med"/>
              <a:tailEnd type="none" w="med" len="med"/>
            </a:ln>
            <a:effectLst/>
          </p:spPr>
        </p:cxnSp>
        <p:cxnSp>
          <p:nvCxnSpPr>
            <p:cNvPr id="31819" name="Straight Connector 31818">
              <a:extLst>
                <a:ext uri="{FF2B5EF4-FFF2-40B4-BE49-F238E27FC236}">
                  <a16:creationId xmlns:a16="http://schemas.microsoft.com/office/drawing/2014/main" id="{E5C03548-A47D-82A4-A3EE-E588ADBBF72C}"/>
                </a:ext>
              </a:extLst>
            </p:cNvPr>
            <p:cNvCxnSpPr>
              <a:cxnSpLocks/>
            </p:cNvCxnSpPr>
            <p:nvPr/>
          </p:nvCxnSpPr>
          <p:spPr bwMode="auto">
            <a:xfrm>
              <a:off x="4789676" y="4074376"/>
              <a:ext cx="0" cy="404179"/>
            </a:xfrm>
            <a:prstGeom prst="line">
              <a:avLst/>
            </a:prstGeom>
            <a:noFill/>
            <a:ln w="38100" cap="flat" cmpd="sng" algn="ctr">
              <a:solidFill>
                <a:schemeClr val="accent1"/>
              </a:solidFill>
              <a:prstDash val="solid"/>
              <a:round/>
              <a:headEnd type="none" w="med" len="med"/>
              <a:tailEnd type="none" w="med" len="med"/>
            </a:ln>
            <a:effectLst/>
          </p:spPr>
        </p:cxnSp>
        <p:cxnSp>
          <p:nvCxnSpPr>
            <p:cNvPr id="31820" name="Straight Connector 31819">
              <a:extLst>
                <a:ext uri="{FF2B5EF4-FFF2-40B4-BE49-F238E27FC236}">
                  <a16:creationId xmlns:a16="http://schemas.microsoft.com/office/drawing/2014/main" id="{801E1680-08D2-6558-A813-BAE224BCCB18}"/>
                </a:ext>
              </a:extLst>
            </p:cNvPr>
            <p:cNvCxnSpPr>
              <a:cxnSpLocks/>
            </p:cNvCxnSpPr>
            <p:nvPr/>
          </p:nvCxnSpPr>
          <p:spPr bwMode="auto">
            <a:xfrm>
              <a:off x="4742120" y="4076788"/>
              <a:ext cx="0" cy="385247"/>
            </a:xfrm>
            <a:prstGeom prst="line">
              <a:avLst/>
            </a:prstGeom>
            <a:noFill/>
            <a:ln w="38100" cap="flat" cmpd="sng" algn="ctr">
              <a:solidFill>
                <a:schemeClr val="accent2"/>
              </a:solidFill>
              <a:prstDash val="solid"/>
              <a:round/>
              <a:headEnd type="none" w="med" len="med"/>
              <a:tailEnd type="none" w="med" len="med"/>
            </a:ln>
            <a:effectLst/>
          </p:spPr>
        </p:cxnSp>
        <p:cxnSp>
          <p:nvCxnSpPr>
            <p:cNvPr id="31821" name="Straight Connector 31820">
              <a:extLst>
                <a:ext uri="{FF2B5EF4-FFF2-40B4-BE49-F238E27FC236}">
                  <a16:creationId xmlns:a16="http://schemas.microsoft.com/office/drawing/2014/main" id="{B63A70E7-21FF-11B8-CE15-C13C33BD7648}"/>
                </a:ext>
              </a:extLst>
            </p:cNvPr>
            <p:cNvCxnSpPr>
              <a:cxnSpLocks/>
            </p:cNvCxnSpPr>
            <p:nvPr/>
          </p:nvCxnSpPr>
          <p:spPr bwMode="auto">
            <a:xfrm>
              <a:off x="4694564" y="4076787"/>
              <a:ext cx="0" cy="387455"/>
            </a:xfrm>
            <a:prstGeom prst="line">
              <a:avLst/>
            </a:prstGeom>
            <a:noFill/>
            <a:ln w="38100" cap="flat" cmpd="sng" algn="ctr">
              <a:solidFill>
                <a:schemeClr val="accent1"/>
              </a:solidFill>
              <a:prstDash val="solid"/>
              <a:round/>
              <a:headEnd type="none" w="med" len="med"/>
              <a:tailEnd type="none" w="med" len="med"/>
            </a:ln>
            <a:effectLst/>
          </p:spPr>
        </p:cxnSp>
        <p:cxnSp>
          <p:nvCxnSpPr>
            <p:cNvPr id="31822" name="Straight Connector 31821">
              <a:extLst>
                <a:ext uri="{FF2B5EF4-FFF2-40B4-BE49-F238E27FC236}">
                  <a16:creationId xmlns:a16="http://schemas.microsoft.com/office/drawing/2014/main" id="{86029F8D-56D6-9CC0-9AAB-4A80F031FD3A}"/>
                </a:ext>
              </a:extLst>
            </p:cNvPr>
            <p:cNvCxnSpPr>
              <a:cxnSpLocks/>
            </p:cNvCxnSpPr>
            <p:nvPr/>
          </p:nvCxnSpPr>
          <p:spPr bwMode="auto">
            <a:xfrm>
              <a:off x="4647008" y="4069781"/>
              <a:ext cx="0" cy="341144"/>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1823" name="Straight Connector 31822">
              <a:extLst>
                <a:ext uri="{FF2B5EF4-FFF2-40B4-BE49-F238E27FC236}">
                  <a16:creationId xmlns:a16="http://schemas.microsoft.com/office/drawing/2014/main" id="{1C2F1E74-9F58-536D-1449-488EE6E0DD26}"/>
                </a:ext>
              </a:extLst>
            </p:cNvPr>
            <p:cNvCxnSpPr>
              <a:cxnSpLocks/>
            </p:cNvCxnSpPr>
            <p:nvPr/>
          </p:nvCxnSpPr>
          <p:spPr bwMode="auto">
            <a:xfrm>
              <a:off x="4599452" y="4067205"/>
              <a:ext cx="0" cy="332950"/>
            </a:xfrm>
            <a:prstGeom prst="line">
              <a:avLst/>
            </a:prstGeom>
            <a:noFill/>
            <a:ln w="38100" cap="flat" cmpd="sng" algn="ctr">
              <a:solidFill>
                <a:schemeClr val="accent2"/>
              </a:solidFill>
              <a:prstDash val="solid"/>
              <a:round/>
              <a:headEnd type="none" w="med" len="med"/>
              <a:tailEnd type="none" w="med" len="med"/>
            </a:ln>
            <a:effectLst/>
          </p:spPr>
        </p:cxnSp>
        <p:cxnSp>
          <p:nvCxnSpPr>
            <p:cNvPr id="31824" name="Straight Connector 31823">
              <a:extLst>
                <a:ext uri="{FF2B5EF4-FFF2-40B4-BE49-F238E27FC236}">
                  <a16:creationId xmlns:a16="http://schemas.microsoft.com/office/drawing/2014/main" id="{EB313505-8F87-349A-AA55-C671B291C91D}"/>
                </a:ext>
              </a:extLst>
            </p:cNvPr>
            <p:cNvCxnSpPr>
              <a:cxnSpLocks/>
            </p:cNvCxnSpPr>
            <p:nvPr/>
          </p:nvCxnSpPr>
          <p:spPr bwMode="auto">
            <a:xfrm>
              <a:off x="4551896" y="4069780"/>
              <a:ext cx="0" cy="330504"/>
            </a:xfrm>
            <a:prstGeom prst="line">
              <a:avLst/>
            </a:prstGeom>
            <a:noFill/>
            <a:ln w="38100" cap="flat" cmpd="sng" algn="ctr">
              <a:solidFill>
                <a:schemeClr val="accent1"/>
              </a:solidFill>
              <a:prstDash val="solid"/>
              <a:round/>
              <a:headEnd type="none" w="med" len="med"/>
              <a:tailEnd type="none" w="med" len="med"/>
            </a:ln>
            <a:effectLst/>
          </p:spPr>
        </p:cxnSp>
        <p:cxnSp>
          <p:nvCxnSpPr>
            <p:cNvPr id="31825" name="Straight Connector 31824">
              <a:extLst>
                <a:ext uri="{FF2B5EF4-FFF2-40B4-BE49-F238E27FC236}">
                  <a16:creationId xmlns:a16="http://schemas.microsoft.com/office/drawing/2014/main" id="{86482638-DAFA-698E-6C87-4ED94EA3CD0C}"/>
                </a:ext>
              </a:extLst>
            </p:cNvPr>
            <p:cNvCxnSpPr>
              <a:cxnSpLocks/>
            </p:cNvCxnSpPr>
            <p:nvPr/>
          </p:nvCxnSpPr>
          <p:spPr bwMode="auto">
            <a:xfrm>
              <a:off x="4504340" y="4069780"/>
              <a:ext cx="0" cy="330504"/>
            </a:xfrm>
            <a:prstGeom prst="line">
              <a:avLst/>
            </a:prstGeom>
            <a:noFill/>
            <a:ln w="38100" cap="flat" cmpd="sng" algn="ctr">
              <a:solidFill>
                <a:schemeClr val="accent1"/>
              </a:solidFill>
              <a:prstDash val="solid"/>
              <a:round/>
              <a:headEnd type="none" w="med" len="med"/>
              <a:tailEnd type="none" w="med" len="med"/>
            </a:ln>
            <a:effectLst/>
          </p:spPr>
        </p:cxnSp>
        <p:cxnSp>
          <p:nvCxnSpPr>
            <p:cNvPr id="31826" name="Straight Connector 31825">
              <a:extLst>
                <a:ext uri="{FF2B5EF4-FFF2-40B4-BE49-F238E27FC236}">
                  <a16:creationId xmlns:a16="http://schemas.microsoft.com/office/drawing/2014/main" id="{FBF4C9F0-A6E6-69C4-7E8B-147EB4E8BF9B}"/>
                </a:ext>
              </a:extLst>
            </p:cNvPr>
            <p:cNvCxnSpPr>
              <a:cxnSpLocks/>
            </p:cNvCxnSpPr>
            <p:nvPr/>
          </p:nvCxnSpPr>
          <p:spPr bwMode="auto">
            <a:xfrm>
              <a:off x="4456784" y="4074212"/>
              <a:ext cx="0" cy="325943"/>
            </a:xfrm>
            <a:prstGeom prst="line">
              <a:avLst/>
            </a:prstGeom>
            <a:noFill/>
            <a:ln w="38100" cap="flat" cmpd="sng" algn="ctr">
              <a:solidFill>
                <a:schemeClr val="accent1"/>
              </a:solidFill>
              <a:prstDash val="solid"/>
              <a:round/>
              <a:headEnd type="none" w="med" len="med"/>
              <a:tailEnd type="none" w="med" len="med"/>
            </a:ln>
            <a:effectLst/>
          </p:spPr>
        </p:cxnSp>
        <p:cxnSp>
          <p:nvCxnSpPr>
            <p:cNvPr id="31827" name="Straight Connector 31826">
              <a:extLst>
                <a:ext uri="{FF2B5EF4-FFF2-40B4-BE49-F238E27FC236}">
                  <a16:creationId xmlns:a16="http://schemas.microsoft.com/office/drawing/2014/main" id="{77532443-015F-726E-CD3E-1D239BDD3F44}"/>
                </a:ext>
              </a:extLst>
            </p:cNvPr>
            <p:cNvCxnSpPr>
              <a:cxnSpLocks/>
            </p:cNvCxnSpPr>
            <p:nvPr/>
          </p:nvCxnSpPr>
          <p:spPr bwMode="auto">
            <a:xfrm>
              <a:off x="4409228" y="4076787"/>
              <a:ext cx="0" cy="292832"/>
            </a:xfrm>
            <a:prstGeom prst="line">
              <a:avLst/>
            </a:prstGeom>
            <a:noFill/>
            <a:ln w="38100" cap="flat" cmpd="sng" algn="ctr">
              <a:solidFill>
                <a:schemeClr val="accent1"/>
              </a:solidFill>
              <a:prstDash val="solid"/>
              <a:round/>
              <a:headEnd type="none" w="med" len="med"/>
              <a:tailEnd type="none" w="med" len="med"/>
            </a:ln>
            <a:effectLst/>
          </p:spPr>
        </p:cxnSp>
        <p:cxnSp>
          <p:nvCxnSpPr>
            <p:cNvPr id="31828" name="Straight Connector 31827">
              <a:extLst>
                <a:ext uri="{FF2B5EF4-FFF2-40B4-BE49-F238E27FC236}">
                  <a16:creationId xmlns:a16="http://schemas.microsoft.com/office/drawing/2014/main" id="{4540B320-9AA2-89DF-D695-A93AFB506A65}"/>
                </a:ext>
              </a:extLst>
            </p:cNvPr>
            <p:cNvCxnSpPr>
              <a:cxnSpLocks/>
            </p:cNvCxnSpPr>
            <p:nvPr/>
          </p:nvCxnSpPr>
          <p:spPr bwMode="auto">
            <a:xfrm>
              <a:off x="4361672" y="4064629"/>
              <a:ext cx="0" cy="285022"/>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1829" name="Straight Connector 31828">
              <a:extLst>
                <a:ext uri="{FF2B5EF4-FFF2-40B4-BE49-F238E27FC236}">
                  <a16:creationId xmlns:a16="http://schemas.microsoft.com/office/drawing/2014/main" id="{C2A46256-FAF6-7E80-1E67-46CE7CC1EC24}"/>
                </a:ext>
              </a:extLst>
            </p:cNvPr>
            <p:cNvCxnSpPr>
              <a:cxnSpLocks/>
            </p:cNvCxnSpPr>
            <p:nvPr/>
          </p:nvCxnSpPr>
          <p:spPr bwMode="auto">
            <a:xfrm>
              <a:off x="4314116" y="4069780"/>
              <a:ext cx="0" cy="277894"/>
            </a:xfrm>
            <a:prstGeom prst="line">
              <a:avLst/>
            </a:prstGeom>
            <a:noFill/>
            <a:ln w="38100" cap="flat" cmpd="sng" algn="ctr">
              <a:solidFill>
                <a:schemeClr val="accent2"/>
              </a:solidFill>
              <a:prstDash val="solid"/>
              <a:round/>
              <a:headEnd type="none" w="med" len="med"/>
              <a:tailEnd type="none" w="med" len="med"/>
            </a:ln>
            <a:effectLst/>
          </p:spPr>
        </p:cxnSp>
        <p:cxnSp>
          <p:nvCxnSpPr>
            <p:cNvPr id="31830" name="Straight Connector 31829">
              <a:extLst>
                <a:ext uri="{FF2B5EF4-FFF2-40B4-BE49-F238E27FC236}">
                  <a16:creationId xmlns:a16="http://schemas.microsoft.com/office/drawing/2014/main" id="{B46941C2-A4C3-9781-1CEA-83BCF9C56B51}"/>
                </a:ext>
              </a:extLst>
            </p:cNvPr>
            <p:cNvCxnSpPr>
              <a:cxnSpLocks/>
            </p:cNvCxnSpPr>
            <p:nvPr/>
          </p:nvCxnSpPr>
          <p:spPr bwMode="auto">
            <a:xfrm>
              <a:off x="4266560" y="4069780"/>
              <a:ext cx="0" cy="277894"/>
            </a:xfrm>
            <a:prstGeom prst="line">
              <a:avLst/>
            </a:prstGeom>
            <a:noFill/>
            <a:ln w="38100" cap="flat" cmpd="sng" algn="ctr">
              <a:solidFill>
                <a:schemeClr val="accent2"/>
              </a:solidFill>
              <a:prstDash val="solid"/>
              <a:round/>
              <a:headEnd type="none" w="med" len="med"/>
              <a:tailEnd type="none" w="med" len="med"/>
            </a:ln>
            <a:effectLst/>
          </p:spPr>
        </p:cxnSp>
        <p:cxnSp>
          <p:nvCxnSpPr>
            <p:cNvPr id="31831" name="Straight Connector 31830">
              <a:extLst>
                <a:ext uri="{FF2B5EF4-FFF2-40B4-BE49-F238E27FC236}">
                  <a16:creationId xmlns:a16="http://schemas.microsoft.com/office/drawing/2014/main" id="{CF48B35D-BA28-E7B0-6BC7-30A6E1F68E78}"/>
                </a:ext>
              </a:extLst>
            </p:cNvPr>
            <p:cNvCxnSpPr>
              <a:cxnSpLocks/>
            </p:cNvCxnSpPr>
            <p:nvPr/>
          </p:nvCxnSpPr>
          <p:spPr bwMode="auto">
            <a:xfrm>
              <a:off x="4219004" y="4064628"/>
              <a:ext cx="0" cy="236077"/>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1832" name="Straight Connector 31831">
              <a:extLst>
                <a:ext uri="{FF2B5EF4-FFF2-40B4-BE49-F238E27FC236}">
                  <a16:creationId xmlns:a16="http://schemas.microsoft.com/office/drawing/2014/main" id="{B47CF7F9-CAE8-E78F-ADBF-B14A813A2865}"/>
                </a:ext>
              </a:extLst>
            </p:cNvPr>
            <p:cNvCxnSpPr>
              <a:cxnSpLocks/>
            </p:cNvCxnSpPr>
            <p:nvPr/>
          </p:nvCxnSpPr>
          <p:spPr bwMode="auto">
            <a:xfrm>
              <a:off x="4171448" y="4062053"/>
              <a:ext cx="0" cy="222581"/>
            </a:xfrm>
            <a:prstGeom prst="line">
              <a:avLst/>
            </a:prstGeom>
            <a:noFill/>
            <a:ln w="38100" cap="flat" cmpd="sng" algn="ctr">
              <a:solidFill>
                <a:schemeClr val="accent2"/>
              </a:solidFill>
              <a:prstDash val="solid"/>
              <a:round/>
              <a:headEnd type="none" w="med" len="med"/>
              <a:tailEnd type="none" w="med" len="med"/>
            </a:ln>
            <a:effectLst/>
          </p:spPr>
        </p:cxnSp>
        <p:cxnSp>
          <p:nvCxnSpPr>
            <p:cNvPr id="31833" name="Straight Connector 31832">
              <a:extLst>
                <a:ext uri="{FF2B5EF4-FFF2-40B4-BE49-F238E27FC236}">
                  <a16:creationId xmlns:a16="http://schemas.microsoft.com/office/drawing/2014/main" id="{4017D5DB-DB20-ED4A-D96D-0768FF7BDAA1}"/>
                </a:ext>
              </a:extLst>
            </p:cNvPr>
            <p:cNvCxnSpPr>
              <a:cxnSpLocks/>
            </p:cNvCxnSpPr>
            <p:nvPr/>
          </p:nvCxnSpPr>
          <p:spPr bwMode="auto">
            <a:xfrm>
              <a:off x="4123892" y="4072356"/>
              <a:ext cx="0" cy="211462"/>
            </a:xfrm>
            <a:prstGeom prst="line">
              <a:avLst/>
            </a:prstGeom>
            <a:noFill/>
            <a:ln w="38100" cap="flat" cmpd="sng" algn="ctr">
              <a:solidFill>
                <a:schemeClr val="accent2"/>
              </a:solidFill>
              <a:prstDash val="solid"/>
              <a:round/>
              <a:headEnd type="none" w="med" len="med"/>
              <a:tailEnd type="none" w="med" len="med"/>
            </a:ln>
            <a:effectLst/>
          </p:spPr>
        </p:cxnSp>
        <p:cxnSp>
          <p:nvCxnSpPr>
            <p:cNvPr id="31834" name="Straight Connector 31833">
              <a:extLst>
                <a:ext uri="{FF2B5EF4-FFF2-40B4-BE49-F238E27FC236}">
                  <a16:creationId xmlns:a16="http://schemas.microsoft.com/office/drawing/2014/main" id="{204FCD00-50C6-25B6-7C17-101435BF1E01}"/>
                </a:ext>
              </a:extLst>
            </p:cNvPr>
            <p:cNvCxnSpPr>
              <a:cxnSpLocks/>
            </p:cNvCxnSpPr>
            <p:nvPr/>
          </p:nvCxnSpPr>
          <p:spPr bwMode="auto">
            <a:xfrm>
              <a:off x="4076336" y="4072193"/>
              <a:ext cx="0" cy="132945"/>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1835" name="Straight Connector 31834">
              <a:extLst>
                <a:ext uri="{FF2B5EF4-FFF2-40B4-BE49-F238E27FC236}">
                  <a16:creationId xmlns:a16="http://schemas.microsoft.com/office/drawing/2014/main" id="{D8880F62-8E70-D629-FBF5-0F00035DC198}"/>
                </a:ext>
              </a:extLst>
            </p:cNvPr>
            <p:cNvCxnSpPr>
              <a:cxnSpLocks/>
            </p:cNvCxnSpPr>
            <p:nvPr/>
          </p:nvCxnSpPr>
          <p:spPr bwMode="auto">
            <a:xfrm>
              <a:off x="4028780" y="4069964"/>
              <a:ext cx="0" cy="139007"/>
            </a:xfrm>
            <a:prstGeom prst="line">
              <a:avLst/>
            </a:prstGeom>
            <a:noFill/>
            <a:ln w="38100" cap="flat" cmpd="sng" algn="ctr">
              <a:solidFill>
                <a:schemeClr val="accent1"/>
              </a:solidFill>
              <a:prstDash val="solid"/>
              <a:round/>
              <a:headEnd type="none" w="med" len="med"/>
              <a:tailEnd type="none" w="med" len="med"/>
            </a:ln>
            <a:effectLst/>
          </p:spPr>
        </p:cxnSp>
        <p:cxnSp>
          <p:nvCxnSpPr>
            <p:cNvPr id="31836" name="Straight Connector 31835">
              <a:extLst>
                <a:ext uri="{FF2B5EF4-FFF2-40B4-BE49-F238E27FC236}">
                  <a16:creationId xmlns:a16="http://schemas.microsoft.com/office/drawing/2014/main" id="{5850E13F-C7C1-43FE-E7C9-AB46342E372C}"/>
                </a:ext>
              </a:extLst>
            </p:cNvPr>
            <p:cNvCxnSpPr>
              <a:cxnSpLocks/>
            </p:cNvCxnSpPr>
            <p:nvPr/>
          </p:nvCxnSpPr>
          <p:spPr bwMode="auto">
            <a:xfrm flipH="1">
              <a:off x="3979980" y="4069780"/>
              <a:ext cx="1244" cy="105698"/>
            </a:xfrm>
            <a:prstGeom prst="line">
              <a:avLst/>
            </a:prstGeom>
            <a:noFill/>
            <a:ln w="38100" cap="flat" cmpd="sng" algn="ctr">
              <a:solidFill>
                <a:schemeClr val="accent1"/>
              </a:solidFill>
              <a:prstDash val="solid"/>
              <a:round/>
              <a:headEnd type="none" w="med" len="med"/>
              <a:tailEnd type="none" w="med" len="med"/>
            </a:ln>
            <a:effectLst/>
          </p:spPr>
        </p:cxnSp>
        <p:cxnSp>
          <p:nvCxnSpPr>
            <p:cNvPr id="31837" name="Straight Connector 31836">
              <a:extLst>
                <a:ext uri="{FF2B5EF4-FFF2-40B4-BE49-F238E27FC236}">
                  <a16:creationId xmlns:a16="http://schemas.microsoft.com/office/drawing/2014/main" id="{820C6CD8-8CD9-6ABF-76D0-0B249D52589B}"/>
                </a:ext>
              </a:extLst>
            </p:cNvPr>
            <p:cNvCxnSpPr>
              <a:cxnSpLocks/>
            </p:cNvCxnSpPr>
            <p:nvPr/>
          </p:nvCxnSpPr>
          <p:spPr bwMode="auto">
            <a:xfrm>
              <a:off x="3932424" y="4069780"/>
              <a:ext cx="0" cy="103779"/>
            </a:xfrm>
            <a:prstGeom prst="line">
              <a:avLst/>
            </a:prstGeom>
            <a:noFill/>
            <a:ln w="38100" cap="flat" cmpd="sng" algn="ctr">
              <a:solidFill>
                <a:schemeClr val="accent2"/>
              </a:solidFill>
              <a:prstDash val="solid"/>
              <a:round/>
              <a:headEnd type="none" w="med" len="med"/>
              <a:tailEnd type="none" w="med" len="med"/>
            </a:ln>
            <a:effectLst/>
          </p:spPr>
        </p:cxnSp>
        <p:cxnSp>
          <p:nvCxnSpPr>
            <p:cNvPr id="31894" name="Straight Connector 31893">
              <a:extLst>
                <a:ext uri="{FF2B5EF4-FFF2-40B4-BE49-F238E27FC236}">
                  <a16:creationId xmlns:a16="http://schemas.microsoft.com/office/drawing/2014/main" id="{336AE562-B8EC-95A9-3A52-4ED8CA2ED5BE}"/>
                </a:ext>
              </a:extLst>
            </p:cNvPr>
            <p:cNvCxnSpPr>
              <a:cxnSpLocks/>
            </p:cNvCxnSpPr>
            <p:nvPr/>
          </p:nvCxnSpPr>
          <p:spPr bwMode="auto">
            <a:xfrm>
              <a:off x="5931020" y="4073308"/>
              <a:ext cx="0" cy="617625"/>
            </a:xfrm>
            <a:prstGeom prst="line">
              <a:avLst/>
            </a:prstGeom>
            <a:noFill/>
            <a:ln w="38100" cap="flat" cmpd="sng" algn="ctr">
              <a:solidFill>
                <a:schemeClr val="accent1"/>
              </a:solidFill>
              <a:prstDash val="solid"/>
              <a:round/>
              <a:headEnd type="none" w="med" len="med"/>
              <a:tailEnd type="none" w="med" len="med"/>
            </a:ln>
            <a:effectLst/>
          </p:spPr>
        </p:cxnSp>
        <p:cxnSp>
          <p:nvCxnSpPr>
            <p:cNvPr id="31895" name="Straight Connector 31894">
              <a:extLst>
                <a:ext uri="{FF2B5EF4-FFF2-40B4-BE49-F238E27FC236}">
                  <a16:creationId xmlns:a16="http://schemas.microsoft.com/office/drawing/2014/main" id="{C2F35CA2-D98E-F9B9-D6AD-5ED495D0360E}"/>
                </a:ext>
              </a:extLst>
            </p:cNvPr>
            <p:cNvCxnSpPr>
              <a:cxnSpLocks/>
            </p:cNvCxnSpPr>
            <p:nvPr/>
          </p:nvCxnSpPr>
          <p:spPr bwMode="auto">
            <a:xfrm>
              <a:off x="5978576" y="4069780"/>
              <a:ext cx="0" cy="631710"/>
            </a:xfrm>
            <a:prstGeom prst="line">
              <a:avLst/>
            </a:prstGeom>
            <a:noFill/>
            <a:ln w="38100" cap="flat" cmpd="sng" algn="ctr">
              <a:solidFill>
                <a:schemeClr val="accent2"/>
              </a:solidFill>
              <a:prstDash val="solid"/>
              <a:round/>
              <a:headEnd type="none" w="med" len="med"/>
              <a:tailEnd type="none" w="med" len="med"/>
            </a:ln>
            <a:effectLst/>
          </p:spPr>
        </p:cxnSp>
        <p:cxnSp>
          <p:nvCxnSpPr>
            <p:cNvPr id="31897" name="Straight Connector 31896">
              <a:extLst>
                <a:ext uri="{FF2B5EF4-FFF2-40B4-BE49-F238E27FC236}">
                  <a16:creationId xmlns:a16="http://schemas.microsoft.com/office/drawing/2014/main" id="{24211665-C6BF-2E4A-70BE-31CA9D7AC127}"/>
                </a:ext>
              </a:extLst>
            </p:cNvPr>
            <p:cNvCxnSpPr>
              <a:cxnSpLocks/>
            </p:cNvCxnSpPr>
            <p:nvPr/>
          </p:nvCxnSpPr>
          <p:spPr bwMode="auto">
            <a:xfrm>
              <a:off x="6026132" y="4061656"/>
              <a:ext cx="0" cy="655718"/>
            </a:xfrm>
            <a:prstGeom prst="line">
              <a:avLst/>
            </a:prstGeom>
            <a:noFill/>
            <a:ln w="38100" cap="flat" cmpd="sng" algn="ctr">
              <a:solidFill>
                <a:schemeClr val="accent2"/>
              </a:solidFill>
              <a:prstDash val="solid"/>
              <a:round/>
              <a:headEnd type="none" w="med" len="med"/>
              <a:tailEnd type="none" w="med" len="med"/>
            </a:ln>
            <a:effectLst/>
          </p:spPr>
        </p:cxnSp>
        <p:cxnSp>
          <p:nvCxnSpPr>
            <p:cNvPr id="31899" name="Straight Connector 31898">
              <a:extLst>
                <a:ext uri="{FF2B5EF4-FFF2-40B4-BE49-F238E27FC236}">
                  <a16:creationId xmlns:a16="http://schemas.microsoft.com/office/drawing/2014/main" id="{B272251F-A07B-37D0-78A6-8C3153A26A91}"/>
                </a:ext>
              </a:extLst>
            </p:cNvPr>
            <p:cNvCxnSpPr>
              <a:cxnSpLocks/>
            </p:cNvCxnSpPr>
            <p:nvPr/>
          </p:nvCxnSpPr>
          <p:spPr bwMode="auto">
            <a:xfrm>
              <a:off x="6073688" y="4076787"/>
              <a:ext cx="0" cy="640587"/>
            </a:xfrm>
            <a:prstGeom prst="line">
              <a:avLst/>
            </a:prstGeom>
            <a:noFill/>
            <a:ln w="38100" cap="flat" cmpd="sng" algn="ctr">
              <a:solidFill>
                <a:schemeClr val="accent1"/>
              </a:solidFill>
              <a:prstDash val="solid"/>
              <a:round/>
              <a:headEnd type="none" w="med" len="med"/>
              <a:tailEnd type="none" w="med" len="med"/>
            </a:ln>
            <a:effectLst/>
          </p:spPr>
        </p:cxnSp>
        <p:cxnSp>
          <p:nvCxnSpPr>
            <p:cNvPr id="31902" name="Straight Connector 31901">
              <a:extLst>
                <a:ext uri="{FF2B5EF4-FFF2-40B4-BE49-F238E27FC236}">
                  <a16:creationId xmlns:a16="http://schemas.microsoft.com/office/drawing/2014/main" id="{62CEE85E-155C-4F1A-F56F-B4F22CDD76A1}"/>
                </a:ext>
              </a:extLst>
            </p:cNvPr>
            <p:cNvCxnSpPr>
              <a:cxnSpLocks/>
            </p:cNvCxnSpPr>
            <p:nvPr/>
          </p:nvCxnSpPr>
          <p:spPr bwMode="auto">
            <a:xfrm>
              <a:off x="6121244" y="4061656"/>
              <a:ext cx="0" cy="655718"/>
            </a:xfrm>
            <a:prstGeom prst="line">
              <a:avLst/>
            </a:prstGeom>
            <a:noFill/>
            <a:ln w="38100" cap="flat" cmpd="sng" algn="ctr">
              <a:solidFill>
                <a:schemeClr val="accent2"/>
              </a:solidFill>
              <a:prstDash val="solid"/>
              <a:round/>
              <a:headEnd type="none" w="med" len="med"/>
              <a:tailEnd type="none" w="med" len="med"/>
            </a:ln>
            <a:effectLst/>
          </p:spPr>
        </p:cxnSp>
        <p:cxnSp>
          <p:nvCxnSpPr>
            <p:cNvPr id="31903" name="Straight Connector 31902">
              <a:extLst>
                <a:ext uri="{FF2B5EF4-FFF2-40B4-BE49-F238E27FC236}">
                  <a16:creationId xmlns:a16="http://schemas.microsoft.com/office/drawing/2014/main" id="{E698F61A-D0E1-E056-FEAD-4370CFF39745}"/>
                </a:ext>
              </a:extLst>
            </p:cNvPr>
            <p:cNvCxnSpPr>
              <a:cxnSpLocks/>
            </p:cNvCxnSpPr>
            <p:nvPr/>
          </p:nvCxnSpPr>
          <p:spPr bwMode="auto">
            <a:xfrm>
              <a:off x="6168800" y="4076787"/>
              <a:ext cx="0" cy="655718"/>
            </a:xfrm>
            <a:prstGeom prst="line">
              <a:avLst/>
            </a:prstGeom>
            <a:noFill/>
            <a:ln w="38100" cap="flat" cmpd="sng" algn="ctr">
              <a:solidFill>
                <a:schemeClr val="accent2"/>
              </a:solidFill>
              <a:prstDash val="solid"/>
              <a:round/>
              <a:headEnd type="none" w="med" len="med"/>
              <a:tailEnd type="none" w="med" len="med"/>
            </a:ln>
            <a:effectLst/>
          </p:spPr>
        </p:cxnSp>
        <p:cxnSp>
          <p:nvCxnSpPr>
            <p:cNvPr id="31904" name="Straight Connector 31903">
              <a:extLst>
                <a:ext uri="{FF2B5EF4-FFF2-40B4-BE49-F238E27FC236}">
                  <a16:creationId xmlns:a16="http://schemas.microsoft.com/office/drawing/2014/main" id="{D983F31A-B3DE-5C6F-D7BB-5BF041B5BFF6}"/>
                </a:ext>
              </a:extLst>
            </p:cNvPr>
            <p:cNvCxnSpPr>
              <a:cxnSpLocks/>
            </p:cNvCxnSpPr>
            <p:nvPr/>
          </p:nvCxnSpPr>
          <p:spPr bwMode="auto">
            <a:xfrm>
              <a:off x="6216356" y="4076787"/>
              <a:ext cx="0" cy="655718"/>
            </a:xfrm>
            <a:prstGeom prst="line">
              <a:avLst/>
            </a:prstGeom>
            <a:noFill/>
            <a:ln w="38100" cap="flat" cmpd="sng" algn="ctr">
              <a:solidFill>
                <a:schemeClr val="accent2"/>
              </a:solidFill>
              <a:prstDash val="solid"/>
              <a:round/>
              <a:headEnd type="none" w="med" len="med"/>
              <a:tailEnd type="none" w="med" len="med"/>
            </a:ln>
            <a:effectLst/>
          </p:spPr>
        </p:cxnSp>
        <p:cxnSp>
          <p:nvCxnSpPr>
            <p:cNvPr id="31905" name="Straight Connector 31904">
              <a:extLst>
                <a:ext uri="{FF2B5EF4-FFF2-40B4-BE49-F238E27FC236}">
                  <a16:creationId xmlns:a16="http://schemas.microsoft.com/office/drawing/2014/main" id="{2B0CF916-5139-1E63-D300-AB7245069C24}"/>
                </a:ext>
              </a:extLst>
            </p:cNvPr>
            <p:cNvCxnSpPr>
              <a:cxnSpLocks/>
            </p:cNvCxnSpPr>
            <p:nvPr/>
          </p:nvCxnSpPr>
          <p:spPr bwMode="auto">
            <a:xfrm>
              <a:off x="6263912" y="4076787"/>
              <a:ext cx="0" cy="676753"/>
            </a:xfrm>
            <a:prstGeom prst="line">
              <a:avLst/>
            </a:prstGeom>
            <a:noFill/>
            <a:ln w="38100" cap="flat" cmpd="sng" algn="ctr">
              <a:solidFill>
                <a:schemeClr val="accent2"/>
              </a:solidFill>
              <a:prstDash val="solid"/>
              <a:round/>
              <a:headEnd type="none" w="med" len="med"/>
              <a:tailEnd type="none" w="med" len="med"/>
            </a:ln>
            <a:effectLst/>
          </p:spPr>
        </p:cxnSp>
        <p:cxnSp>
          <p:nvCxnSpPr>
            <p:cNvPr id="31907" name="Straight Connector 31906">
              <a:extLst>
                <a:ext uri="{FF2B5EF4-FFF2-40B4-BE49-F238E27FC236}">
                  <a16:creationId xmlns:a16="http://schemas.microsoft.com/office/drawing/2014/main" id="{3B415848-AB64-E880-D545-3F2342A3ECD6}"/>
                </a:ext>
              </a:extLst>
            </p:cNvPr>
            <p:cNvCxnSpPr>
              <a:cxnSpLocks/>
            </p:cNvCxnSpPr>
            <p:nvPr/>
          </p:nvCxnSpPr>
          <p:spPr bwMode="auto">
            <a:xfrm>
              <a:off x="6311468" y="4069780"/>
              <a:ext cx="0" cy="683760"/>
            </a:xfrm>
            <a:prstGeom prst="line">
              <a:avLst/>
            </a:prstGeom>
            <a:noFill/>
            <a:ln w="38100" cap="flat" cmpd="sng" algn="ctr">
              <a:solidFill>
                <a:schemeClr val="accent1"/>
              </a:solidFill>
              <a:prstDash val="solid"/>
              <a:round/>
              <a:headEnd type="none" w="med" len="med"/>
              <a:tailEnd type="none" w="med" len="med"/>
            </a:ln>
            <a:effectLst/>
          </p:spPr>
        </p:cxnSp>
        <p:cxnSp>
          <p:nvCxnSpPr>
            <p:cNvPr id="31909" name="Straight Connector 31908">
              <a:extLst>
                <a:ext uri="{FF2B5EF4-FFF2-40B4-BE49-F238E27FC236}">
                  <a16:creationId xmlns:a16="http://schemas.microsoft.com/office/drawing/2014/main" id="{5CAC62E7-0648-4C9E-4902-9611E2EDACB9}"/>
                </a:ext>
              </a:extLst>
            </p:cNvPr>
            <p:cNvCxnSpPr>
              <a:cxnSpLocks/>
            </p:cNvCxnSpPr>
            <p:nvPr/>
          </p:nvCxnSpPr>
          <p:spPr bwMode="auto">
            <a:xfrm>
              <a:off x="6359024" y="4076787"/>
              <a:ext cx="0" cy="687485"/>
            </a:xfrm>
            <a:prstGeom prst="line">
              <a:avLst/>
            </a:prstGeom>
            <a:noFill/>
            <a:ln w="38100" cap="flat" cmpd="sng" algn="ctr">
              <a:solidFill>
                <a:schemeClr val="accent2"/>
              </a:solidFill>
              <a:prstDash val="solid"/>
              <a:round/>
              <a:headEnd type="none" w="med" len="med"/>
              <a:tailEnd type="none" w="med" len="med"/>
            </a:ln>
            <a:effectLst/>
          </p:spPr>
        </p:cxnSp>
        <p:cxnSp>
          <p:nvCxnSpPr>
            <p:cNvPr id="31911" name="Straight Connector 31910">
              <a:extLst>
                <a:ext uri="{FF2B5EF4-FFF2-40B4-BE49-F238E27FC236}">
                  <a16:creationId xmlns:a16="http://schemas.microsoft.com/office/drawing/2014/main" id="{1FFD9DDA-F610-F531-0CEF-DFCC13E7EEF6}"/>
                </a:ext>
              </a:extLst>
            </p:cNvPr>
            <p:cNvCxnSpPr>
              <a:cxnSpLocks/>
            </p:cNvCxnSpPr>
            <p:nvPr/>
          </p:nvCxnSpPr>
          <p:spPr bwMode="auto">
            <a:xfrm>
              <a:off x="6406580" y="4077039"/>
              <a:ext cx="0" cy="687485"/>
            </a:xfrm>
            <a:prstGeom prst="line">
              <a:avLst/>
            </a:prstGeom>
            <a:noFill/>
            <a:ln w="38100" cap="flat" cmpd="sng" algn="ctr">
              <a:solidFill>
                <a:schemeClr val="accent2"/>
              </a:solidFill>
              <a:prstDash val="solid"/>
              <a:round/>
              <a:headEnd type="none" w="med" len="med"/>
              <a:tailEnd type="none" w="med" len="med"/>
            </a:ln>
            <a:effectLst/>
          </p:spPr>
        </p:cxnSp>
        <p:cxnSp>
          <p:nvCxnSpPr>
            <p:cNvPr id="31912" name="Straight Connector 31911">
              <a:extLst>
                <a:ext uri="{FF2B5EF4-FFF2-40B4-BE49-F238E27FC236}">
                  <a16:creationId xmlns:a16="http://schemas.microsoft.com/office/drawing/2014/main" id="{78BDB47E-CD83-887C-A560-C275819F4FDC}"/>
                </a:ext>
              </a:extLst>
            </p:cNvPr>
            <p:cNvCxnSpPr>
              <a:cxnSpLocks/>
            </p:cNvCxnSpPr>
            <p:nvPr/>
          </p:nvCxnSpPr>
          <p:spPr bwMode="auto">
            <a:xfrm>
              <a:off x="6454136" y="4069780"/>
              <a:ext cx="0" cy="713862"/>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1914" name="Straight Connector 31913">
              <a:extLst>
                <a:ext uri="{FF2B5EF4-FFF2-40B4-BE49-F238E27FC236}">
                  <a16:creationId xmlns:a16="http://schemas.microsoft.com/office/drawing/2014/main" id="{86437995-43C5-8B6D-3F77-F8A3C01915A1}"/>
                </a:ext>
              </a:extLst>
            </p:cNvPr>
            <p:cNvCxnSpPr>
              <a:cxnSpLocks/>
            </p:cNvCxnSpPr>
            <p:nvPr/>
          </p:nvCxnSpPr>
          <p:spPr bwMode="auto">
            <a:xfrm>
              <a:off x="6501692" y="4061656"/>
              <a:ext cx="0" cy="726246"/>
            </a:xfrm>
            <a:prstGeom prst="line">
              <a:avLst/>
            </a:prstGeom>
            <a:noFill/>
            <a:ln w="38100" cap="flat" cmpd="sng" algn="ctr">
              <a:solidFill>
                <a:schemeClr val="accent1"/>
              </a:solidFill>
              <a:prstDash val="solid"/>
              <a:round/>
              <a:headEnd type="none" w="med" len="med"/>
              <a:tailEnd type="none" w="med" len="med"/>
            </a:ln>
            <a:effectLst/>
          </p:spPr>
        </p:cxnSp>
        <p:cxnSp>
          <p:nvCxnSpPr>
            <p:cNvPr id="31916" name="Straight Connector 31915">
              <a:extLst>
                <a:ext uri="{FF2B5EF4-FFF2-40B4-BE49-F238E27FC236}">
                  <a16:creationId xmlns:a16="http://schemas.microsoft.com/office/drawing/2014/main" id="{AEE9CC85-D5EC-1F49-7433-70CB837EF36B}"/>
                </a:ext>
              </a:extLst>
            </p:cNvPr>
            <p:cNvCxnSpPr>
              <a:cxnSpLocks/>
            </p:cNvCxnSpPr>
            <p:nvPr/>
          </p:nvCxnSpPr>
          <p:spPr bwMode="auto">
            <a:xfrm>
              <a:off x="6549248" y="4061656"/>
              <a:ext cx="0" cy="726246"/>
            </a:xfrm>
            <a:prstGeom prst="line">
              <a:avLst/>
            </a:prstGeom>
            <a:noFill/>
            <a:ln w="38100" cap="flat" cmpd="sng" algn="ctr">
              <a:solidFill>
                <a:schemeClr val="accent1"/>
              </a:solidFill>
              <a:prstDash val="solid"/>
              <a:round/>
              <a:headEnd type="none" w="med" len="med"/>
              <a:tailEnd type="none" w="med" len="med"/>
            </a:ln>
            <a:effectLst/>
          </p:spPr>
        </p:cxnSp>
        <p:cxnSp>
          <p:nvCxnSpPr>
            <p:cNvPr id="31917" name="Straight Connector 31916">
              <a:extLst>
                <a:ext uri="{FF2B5EF4-FFF2-40B4-BE49-F238E27FC236}">
                  <a16:creationId xmlns:a16="http://schemas.microsoft.com/office/drawing/2014/main" id="{DB8E2326-9E40-ED83-2E0A-D580D65C0D87}"/>
                </a:ext>
              </a:extLst>
            </p:cNvPr>
            <p:cNvCxnSpPr>
              <a:cxnSpLocks/>
            </p:cNvCxnSpPr>
            <p:nvPr/>
          </p:nvCxnSpPr>
          <p:spPr bwMode="auto">
            <a:xfrm>
              <a:off x="6596804" y="4072388"/>
              <a:ext cx="0" cy="726246"/>
            </a:xfrm>
            <a:prstGeom prst="line">
              <a:avLst/>
            </a:prstGeom>
            <a:noFill/>
            <a:ln w="38100" cap="flat" cmpd="sng" algn="ctr">
              <a:solidFill>
                <a:schemeClr val="accent1"/>
              </a:solidFill>
              <a:prstDash val="solid"/>
              <a:round/>
              <a:headEnd type="none" w="med" len="med"/>
              <a:tailEnd type="none" w="med" len="med"/>
            </a:ln>
            <a:effectLst/>
          </p:spPr>
        </p:cxnSp>
        <p:cxnSp>
          <p:nvCxnSpPr>
            <p:cNvPr id="31918" name="Straight Connector 31917">
              <a:extLst>
                <a:ext uri="{FF2B5EF4-FFF2-40B4-BE49-F238E27FC236}">
                  <a16:creationId xmlns:a16="http://schemas.microsoft.com/office/drawing/2014/main" id="{794C367D-BD37-F9A7-5492-B879C7F862C4}"/>
                </a:ext>
              </a:extLst>
            </p:cNvPr>
            <p:cNvCxnSpPr>
              <a:cxnSpLocks/>
            </p:cNvCxnSpPr>
            <p:nvPr/>
          </p:nvCxnSpPr>
          <p:spPr bwMode="auto">
            <a:xfrm>
              <a:off x="6644360" y="4080826"/>
              <a:ext cx="0" cy="732988"/>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1920" name="Straight Connector 31919">
              <a:extLst>
                <a:ext uri="{FF2B5EF4-FFF2-40B4-BE49-F238E27FC236}">
                  <a16:creationId xmlns:a16="http://schemas.microsoft.com/office/drawing/2014/main" id="{30A116E7-C0A1-AF96-A127-4D13CF2C2C8A}"/>
                </a:ext>
              </a:extLst>
            </p:cNvPr>
            <p:cNvCxnSpPr>
              <a:cxnSpLocks/>
            </p:cNvCxnSpPr>
            <p:nvPr/>
          </p:nvCxnSpPr>
          <p:spPr bwMode="auto">
            <a:xfrm>
              <a:off x="6691916" y="4061656"/>
              <a:ext cx="0" cy="752770"/>
            </a:xfrm>
            <a:prstGeom prst="line">
              <a:avLst/>
            </a:prstGeom>
            <a:noFill/>
            <a:ln w="38100" cap="flat" cmpd="sng" algn="ctr">
              <a:solidFill>
                <a:schemeClr val="accent1"/>
              </a:solidFill>
              <a:prstDash val="solid"/>
              <a:round/>
              <a:headEnd type="none" w="med" len="med"/>
              <a:tailEnd type="none" w="med" len="med"/>
            </a:ln>
            <a:effectLst/>
          </p:spPr>
        </p:cxnSp>
        <p:cxnSp>
          <p:nvCxnSpPr>
            <p:cNvPr id="31921" name="Straight Connector 31920">
              <a:extLst>
                <a:ext uri="{FF2B5EF4-FFF2-40B4-BE49-F238E27FC236}">
                  <a16:creationId xmlns:a16="http://schemas.microsoft.com/office/drawing/2014/main" id="{41783535-6277-636B-B431-80EF2BE54054}"/>
                </a:ext>
              </a:extLst>
            </p:cNvPr>
            <p:cNvCxnSpPr>
              <a:cxnSpLocks/>
            </p:cNvCxnSpPr>
            <p:nvPr/>
          </p:nvCxnSpPr>
          <p:spPr bwMode="auto">
            <a:xfrm>
              <a:off x="6739472" y="4072356"/>
              <a:ext cx="0" cy="755378"/>
            </a:xfrm>
            <a:prstGeom prst="line">
              <a:avLst/>
            </a:prstGeom>
            <a:noFill/>
            <a:ln w="38100" cap="flat" cmpd="sng" algn="ctr">
              <a:solidFill>
                <a:schemeClr val="accent1"/>
              </a:solidFill>
              <a:prstDash val="solid"/>
              <a:round/>
              <a:headEnd type="none" w="med" len="med"/>
              <a:tailEnd type="none" w="med" len="med"/>
            </a:ln>
            <a:effectLst/>
          </p:spPr>
        </p:cxnSp>
        <p:cxnSp>
          <p:nvCxnSpPr>
            <p:cNvPr id="31924" name="Straight Connector 31923">
              <a:extLst>
                <a:ext uri="{FF2B5EF4-FFF2-40B4-BE49-F238E27FC236}">
                  <a16:creationId xmlns:a16="http://schemas.microsoft.com/office/drawing/2014/main" id="{E8B93B98-BF4C-B9EE-6317-E38673AEAF6C}"/>
                </a:ext>
              </a:extLst>
            </p:cNvPr>
            <p:cNvCxnSpPr>
              <a:cxnSpLocks/>
            </p:cNvCxnSpPr>
            <p:nvPr/>
          </p:nvCxnSpPr>
          <p:spPr bwMode="auto">
            <a:xfrm>
              <a:off x="6787028" y="4072356"/>
              <a:ext cx="0" cy="755378"/>
            </a:xfrm>
            <a:prstGeom prst="line">
              <a:avLst/>
            </a:prstGeom>
            <a:noFill/>
            <a:ln w="38100" cap="flat" cmpd="sng" algn="ctr">
              <a:solidFill>
                <a:schemeClr val="accent2"/>
              </a:solidFill>
              <a:prstDash val="solid"/>
              <a:round/>
              <a:headEnd type="none" w="med" len="med"/>
              <a:tailEnd type="none" w="med" len="med"/>
            </a:ln>
            <a:effectLst/>
          </p:spPr>
        </p:cxnSp>
        <p:cxnSp>
          <p:nvCxnSpPr>
            <p:cNvPr id="31925" name="Straight Connector 31924">
              <a:extLst>
                <a:ext uri="{FF2B5EF4-FFF2-40B4-BE49-F238E27FC236}">
                  <a16:creationId xmlns:a16="http://schemas.microsoft.com/office/drawing/2014/main" id="{2A5E9B60-DC92-A951-6851-4047F787CFE1}"/>
                </a:ext>
              </a:extLst>
            </p:cNvPr>
            <p:cNvCxnSpPr>
              <a:cxnSpLocks/>
            </p:cNvCxnSpPr>
            <p:nvPr/>
          </p:nvCxnSpPr>
          <p:spPr bwMode="auto">
            <a:xfrm>
              <a:off x="6834584" y="4070210"/>
              <a:ext cx="0" cy="755378"/>
            </a:xfrm>
            <a:prstGeom prst="line">
              <a:avLst/>
            </a:prstGeom>
            <a:noFill/>
            <a:ln w="38100" cap="flat" cmpd="sng" algn="ctr">
              <a:solidFill>
                <a:schemeClr val="accent2"/>
              </a:solidFill>
              <a:prstDash val="solid"/>
              <a:round/>
              <a:headEnd type="none" w="med" len="med"/>
              <a:tailEnd type="none" w="med" len="med"/>
            </a:ln>
            <a:effectLst/>
          </p:spPr>
        </p:cxnSp>
        <p:cxnSp>
          <p:nvCxnSpPr>
            <p:cNvPr id="31926" name="Straight Connector 31925">
              <a:extLst>
                <a:ext uri="{FF2B5EF4-FFF2-40B4-BE49-F238E27FC236}">
                  <a16:creationId xmlns:a16="http://schemas.microsoft.com/office/drawing/2014/main" id="{9FA019C9-AC51-A1FA-952E-D55CFA04CBC7}"/>
                </a:ext>
              </a:extLst>
            </p:cNvPr>
            <p:cNvCxnSpPr>
              <a:cxnSpLocks/>
            </p:cNvCxnSpPr>
            <p:nvPr/>
          </p:nvCxnSpPr>
          <p:spPr bwMode="auto">
            <a:xfrm>
              <a:off x="6882140" y="4071635"/>
              <a:ext cx="0" cy="755378"/>
            </a:xfrm>
            <a:prstGeom prst="line">
              <a:avLst/>
            </a:prstGeom>
            <a:noFill/>
            <a:ln w="38100" cap="flat" cmpd="sng" algn="ctr">
              <a:solidFill>
                <a:schemeClr val="accent1"/>
              </a:solidFill>
              <a:prstDash val="solid"/>
              <a:round/>
              <a:headEnd type="none" w="med" len="med"/>
              <a:tailEnd type="none" w="med" len="med"/>
            </a:ln>
            <a:effectLst/>
          </p:spPr>
        </p:cxnSp>
        <p:cxnSp>
          <p:nvCxnSpPr>
            <p:cNvPr id="31927" name="Straight Connector 31926">
              <a:extLst>
                <a:ext uri="{FF2B5EF4-FFF2-40B4-BE49-F238E27FC236}">
                  <a16:creationId xmlns:a16="http://schemas.microsoft.com/office/drawing/2014/main" id="{BFC3A7D3-13AE-BCFC-7039-4A71ECB8E386}"/>
                </a:ext>
              </a:extLst>
            </p:cNvPr>
            <p:cNvCxnSpPr>
              <a:cxnSpLocks/>
            </p:cNvCxnSpPr>
            <p:nvPr/>
          </p:nvCxnSpPr>
          <p:spPr bwMode="auto">
            <a:xfrm>
              <a:off x="6929696" y="4069780"/>
              <a:ext cx="0" cy="755378"/>
            </a:xfrm>
            <a:prstGeom prst="line">
              <a:avLst/>
            </a:prstGeom>
            <a:noFill/>
            <a:ln w="38100" cap="flat" cmpd="sng" algn="ctr">
              <a:solidFill>
                <a:schemeClr val="accent1"/>
              </a:solidFill>
              <a:prstDash val="solid"/>
              <a:round/>
              <a:headEnd type="none" w="med" len="med"/>
              <a:tailEnd type="none" w="med" len="med"/>
            </a:ln>
            <a:effectLst/>
          </p:spPr>
        </p:cxnSp>
        <p:cxnSp>
          <p:nvCxnSpPr>
            <p:cNvPr id="31928" name="Straight Connector 31927">
              <a:extLst>
                <a:ext uri="{FF2B5EF4-FFF2-40B4-BE49-F238E27FC236}">
                  <a16:creationId xmlns:a16="http://schemas.microsoft.com/office/drawing/2014/main" id="{F91B0E5F-1A26-7EBF-766C-0ECBF9D9CD9A}"/>
                </a:ext>
              </a:extLst>
            </p:cNvPr>
            <p:cNvCxnSpPr>
              <a:cxnSpLocks/>
            </p:cNvCxnSpPr>
            <p:nvPr/>
          </p:nvCxnSpPr>
          <p:spPr bwMode="auto">
            <a:xfrm>
              <a:off x="6977252" y="4069780"/>
              <a:ext cx="0" cy="771262"/>
            </a:xfrm>
            <a:prstGeom prst="line">
              <a:avLst/>
            </a:prstGeom>
            <a:noFill/>
            <a:ln w="38100" cap="flat" cmpd="sng" algn="ctr">
              <a:solidFill>
                <a:schemeClr val="accent1"/>
              </a:solidFill>
              <a:prstDash val="solid"/>
              <a:round/>
              <a:headEnd type="none" w="med" len="med"/>
              <a:tailEnd type="none" w="med" len="med"/>
            </a:ln>
            <a:effectLst/>
          </p:spPr>
        </p:cxnSp>
        <p:cxnSp>
          <p:nvCxnSpPr>
            <p:cNvPr id="31930" name="Straight Connector 31929">
              <a:extLst>
                <a:ext uri="{FF2B5EF4-FFF2-40B4-BE49-F238E27FC236}">
                  <a16:creationId xmlns:a16="http://schemas.microsoft.com/office/drawing/2014/main" id="{A10179C8-5C75-1FF8-41AB-C93077ED8744}"/>
                </a:ext>
              </a:extLst>
            </p:cNvPr>
            <p:cNvCxnSpPr>
              <a:cxnSpLocks/>
            </p:cNvCxnSpPr>
            <p:nvPr/>
          </p:nvCxnSpPr>
          <p:spPr bwMode="auto">
            <a:xfrm>
              <a:off x="7024808" y="4069780"/>
              <a:ext cx="0" cy="788610"/>
            </a:xfrm>
            <a:prstGeom prst="line">
              <a:avLst/>
            </a:prstGeom>
            <a:noFill/>
            <a:ln w="38100" cap="flat" cmpd="sng" algn="ctr">
              <a:solidFill>
                <a:schemeClr val="accent2"/>
              </a:solidFill>
              <a:prstDash val="solid"/>
              <a:round/>
              <a:headEnd type="none" w="med" len="med"/>
              <a:tailEnd type="none" w="med" len="med"/>
            </a:ln>
            <a:effectLst/>
          </p:spPr>
        </p:cxnSp>
        <p:cxnSp>
          <p:nvCxnSpPr>
            <p:cNvPr id="31931" name="Straight Connector 31930">
              <a:extLst>
                <a:ext uri="{FF2B5EF4-FFF2-40B4-BE49-F238E27FC236}">
                  <a16:creationId xmlns:a16="http://schemas.microsoft.com/office/drawing/2014/main" id="{922B5CF9-4D65-28C9-1E55-4F258502D7AF}"/>
                </a:ext>
              </a:extLst>
            </p:cNvPr>
            <p:cNvCxnSpPr>
              <a:cxnSpLocks/>
            </p:cNvCxnSpPr>
            <p:nvPr/>
          </p:nvCxnSpPr>
          <p:spPr bwMode="auto">
            <a:xfrm>
              <a:off x="7072364" y="4076787"/>
              <a:ext cx="0" cy="800029"/>
            </a:xfrm>
            <a:prstGeom prst="line">
              <a:avLst/>
            </a:prstGeom>
            <a:noFill/>
            <a:ln w="38100" cap="flat" cmpd="sng" algn="ctr">
              <a:solidFill>
                <a:schemeClr val="accent2"/>
              </a:solidFill>
              <a:prstDash val="solid"/>
              <a:round/>
              <a:headEnd type="none" w="med" len="med"/>
              <a:tailEnd type="none" w="med" len="med"/>
            </a:ln>
            <a:effectLst/>
          </p:spPr>
        </p:cxnSp>
        <p:cxnSp>
          <p:nvCxnSpPr>
            <p:cNvPr id="31937" name="Straight Connector 31936">
              <a:extLst>
                <a:ext uri="{FF2B5EF4-FFF2-40B4-BE49-F238E27FC236}">
                  <a16:creationId xmlns:a16="http://schemas.microsoft.com/office/drawing/2014/main" id="{4D293847-F263-6F9C-41D6-BE445E0FBEE2}"/>
                </a:ext>
              </a:extLst>
            </p:cNvPr>
            <p:cNvCxnSpPr>
              <a:cxnSpLocks/>
            </p:cNvCxnSpPr>
            <p:nvPr/>
          </p:nvCxnSpPr>
          <p:spPr bwMode="auto">
            <a:xfrm>
              <a:off x="7119920" y="4076787"/>
              <a:ext cx="0" cy="801446"/>
            </a:xfrm>
            <a:prstGeom prst="line">
              <a:avLst/>
            </a:prstGeom>
            <a:noFill/>
            <a:ln w="38100" cap="flat" cmpd="sng" algn="ctr">
              <a:solidFill>
                <a:schemeClr val="accent1"/>
              </a:solidFill>
              <a:prstDash val="solid"/>
              <a:round/>
              <a:headEnd type="none" w="med" len="med"/>
              <a:tailEnd type="none" w="med" len="med"/>
            </a:ln>
            <a:effectLst/>
          </p:spPr>
        </p:cxnSp>
        <p:cxnSp>
          <p:nvCxnSpPr>
            <p:cNvPr id="31938" name="Straight Connector 31937">
              <a:extLst>
                <a:ext uri="{FF2B5EF4-FFF2-40B4-BE49-F238E27FC236}">
                  <a16:creationId xmlns:a16="http://schemas.microsoft.com/office/drawing/2014/main" id="{F072A5EF-F5E6-BEC6-E3DE-95CBFCD2A433}"/>
                </a:ext>
              </a:extLst>
            </p:cNvPr>
            <p:cNvCxnSpPr>
              <a:cxnSpLocks/>
            </p:cNvCxnSpPr>
            <p:nvPr/>
          </p:nvCxnSpPr>
          <p:spPr bwMode="auto">
            <a:xfrm>
              <a:off x="7167476" y="4069780"/>
              <a:ext cx="0" cy="824337"/>
            </a:xfrm>
            <a:prstGeom prst="line">
              <a:avLst/>
            </a:prstGeom>
            <a:noFill/>
            <a:ln w="38100" cap="flat" cmpd="sng" algn="ctr">
              <a:solidFill>
                <a:schemeClr val="accent1"/>
              </a:solidFill>
              <a:prstDash val="solid"/>
              <a:round/>
              <a:headEnd type="none" w="med" len="med"/>
              <a:tailEnd type="none" w="med" len="med"/>
            </a:ln>
            <a:effectLst/>
          </p:spPr>
        </p:cxnSp>
        <p:cxnSp>
          <p:nvCxnSpPr>
            <p:cNvPr id="31943" name="Straight Connector 31942">
              <a:extLst>
                <a:ext uri="{FF2B5EF4-FFF2-40B4-BE49-F238E27FC236}">
                  <a16:creationId xmlns:a16="http://schemas.microsoft.com/office/drawing/2014/main" id="{E6699A18-7B9D-DB4F-1CAD-84ECAE7266CC}"/>
                </a:ext>
              </a:extLst>
            </p:cNvPr>
            <p:cNvCxnSpPr>
              <a:cxnSpLocks/>
            </p:cNvCxnSpPr>
            <p:nvPr/>
          </p:nvCxnSpPr>
          <p:spPr bwMode="auto">
            <a:xfrm>
              <a:off x="7215032" y="4076787"/>
              <a:ext cx="0" cy="831977"/>
            </a:xfrm>
            <a:prstGeom prst="line">
              <a:avLst/>
            </a:prstGeom>
            <a:noFill/>
            <a:ln w="38100" cap="flat" cmpd="sng" algn="ctr">
              <a:solidFill>
                <a:schemeClr val="accent2"/>
              </a:solidFill>
              <a:prstDash val="solid"/>
              <a:round/>
              <a:headEnd type="none" w="med" len="med"/>
              <a:tailEnd type="none" w="med" len="med"/>
            </a:ln>
            <a:effectLst/>
          </p:spPr>
        </p:cxnSp>
        <p:cxnSp>
          <p:nvCxnSpPr>
            <p:cNvPr id="31945" name="Straight Connector 31944">
              <a:extLst>
                <a:ext uri="{FF2B5EF4-FFF2-40B4-BE49-F238E27FC236}">
                  <a16:creationId xmlns:a16="http://schemas.microsoft.com/office/drawing/2014/main" id="{AA001A8A-F72B-69FD-77E1-72B810629AB9}"/>
                </a:ext>
              </a:extLst>
            </p:cNvPr>
            <p:cNvCxnSpPr>
              <a:cxnSpLocks/>
            </p:cNvCxnSpPr>
            <p:nvPr/>
          </p:nvCxnSpPr>
          <p:spPr bwMode="auto">
            <a:xfrm>
              <a:off x="7262588" y="4069780"/>
              <a:ext cx="0" cy="957119"/>
            </a:xfrm>
            <a:prstGeom prst="line">
              <a:avLst/>
            </a:prstGeom>
            <a:noFill/>
            <a:ln w="38100" cap="flat" cmpd="sng" algn="ctr">
              <a:solidFill>
                <a:schemeClr val="accent1"/>
              </a:solidFill>
              <a:prstDash val="solid"/>
              <a:round/>
              <a:headEnd type="none" w="med" len="med"/>
              <a:tailEnd type="none" w="med" len="med"/>
            </a:ln>
            <a:effectLst/>
          </p:spPr>
        </p:cxnSp>
        <p:cxnSp>
          <p:nvCxnSpPr>
            <p:cNvPr id="31948" name="Straight Connector 31947">
              <a:extLst>
                <a:ext uri="{FF2B5EF4-FFF2-40B4-BE49-F238E27FC236}">
                  <a16:creationId xmlns:a16="http://schemas.microsoft.com/office/drawing/2014/main" id="{62C3C1E8-C624-C440-3B98-44DF5B3CC96C}"/>
                </a:ext>
              </a:extLst>
            </p:cNvPr>
            <p:cNvCxnSpPr>
              <a:cxnSpLocks/>
            </p:cNvCxnSpPr>
            <p:nvPr/>
          </p:nvCxnSpPr>
          <p:spPr bwMode="auto">
            <a:xfrm>
              <a:off x="7310144" y="4076787"/>
              <a:ext cx="0" cy="980902"/>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1950" name="Straight Connector 31949">
              <a:extLst>
                <a:ext uri="{FF2B5EF4-FFF2-40B4-BE49-F238E27FC236}">
                  <a16:creationId xmlns:a16="http://schemas.microsoft.com/office/drawing/2014/main" id="{A9BB6AF9-BBBE-84B7-089F-4B3C3E3397ED}"/>
                </a:ext>
              </a:extLst>
            </p:cNvPr>
            <p:cNvCxnSpPr>
              <a:cxnSpLocks/>
            </p:cNvCxnSpPr>
            <p:nvPr/>
          </p:nvCxnSpPr>
          <p:spPr bwMode="auto">
            <a:xfrm>
              <a:off x="7357700" y="4076787"/>
              <a:ext cx="0" cy="1040691"/>
            </a:xfrm>
            <a:prstGeom prst="line">
              <a:avLst/>
            </a:prstGeom>
            <a:noFill/>
            <a:ln w="38100" cap="flat" cmpd="sng" algn="ctr">
              <a:solidFill>
                <a:schemeClr val="accent2"/>
              </a:solidFill>
              <a:prstDash val="solid"/>
              <a:round/>
              <a:headEnd type="none" w="med" len="med"/>
              <a:tailEnd type="none" w="med" len="med"/>
            </a:ln>
            <a:effectLst/>
          </p:spPr>
        </p:cxnSp>
        <p:cxnSp>
          <p:nvCxnSpPr>
            <p:cNvPr id="31952" name="Straight Connector 31951">
              <a:extLst>
                <a:ext uri="{FF2B5EF4-FFF2-40B4-BE49-F238E27FC236}">
                  <a16:creationId xmlns:a16="http://schemas.microsoft.com/office/drawing/2014/main" id="{5FA27A7C-A1FD-AD3B-2D35-252349ED8518}"/>
                </a:ext>
              </a:extLst>
            </p:cNvPr>
            <p:cNvCxnSpPr>
              <a:cxnSpLocks/>
            </p:cNvCxnSpPr>
            <p:nvPr/>
          </p:nvCxnSpPr>
          <p:spPr bwMode="auto">
            <a:xfrm>
              <a:off x="7405256" y="4069780"/>
              <a:ext cx="0" cy="1176049"/>
            </a:xfrm>
            <a:prstGeom prst="line">
              <a:avLst/>
            </a:prstGeom>
            <a:noFill/>
            <a:ln w="38100" cap="flat" cmpd="sng" algn="ctr">
              <a:solidFill>
                <a:schemeClr val="accent2"/>
              </a:solidFill>
              <a:prstDash val="solid"/>
              <a:round/>
              <a:headEnd type="none" w="med" len="med"/>
              <a:tailEnd type="none" w="med" len="med"/>
            </a:ln>
            <a:effectLst/>
          </p:spPr>
        </p:cxnSp>
        <p:cxnSp>
          <p:nvCxnSpPr>
            <p:cNvPr id="31954" name="Straight Connector 31953">
              <a:extLst>
                <a:ext uri="{FF2B5EF4-FFF2-40B4-BE49-F238E27FC236}">
                  <a16:creationId xmlns:a16="http://schemas.microsoft.com/office/drawing/2014/main" id="{C9025BD3-5847-C77E-2A6E-DF7AD18A2255}"/>
                </a:ext>
              </a:extLst>
            </p:cNvPr>
            <p:cNvCxnSpPr>
              <a:cxnSpLocks/>
            </p:cNvCxnSpPr>
            <p:nvPr/>
          </p:nvCxnSpPr>
          <p:spPr bwMode="auto">
            <a:xfrm>
              <a:off x="7452812" y="4061656"/>
              <a:ext cx="0" cy="1230717"/>
            </a:xfrm>
            <a:prstGeom prst="line">
              <a:avLst/>
            </a:prstGeom>
            <a:noFill/>
            <a:ln w="38100" cap="flat" cmpd="sng" algn="ctr">
              <a:solidFill>
                <a:schemeClr val="accent1"/>
              </a:solidFill>
              <a:prstDash val="solid"/>
              <a:round/>
              <a:headEnd type="none" w="med" len="med"/>
              <a:tailEnd type="none" w="med" len="med"/>
            </a:ln>
            <a:effectLst/>
          </p:spPr>
        </p:cxnSp>
        <p:cxnSp>
          <p:nvCxnSpPr>
            <p:cNvPr id="31956" name="Straight Connector 31955">
              <a:extLst>
                <a:ext uri="{FF2B5EF4-FFF2-40B4-BE49-F238E27FC236}">
                  <a16:creationId xmlns:a16="http://schemas.microsoft.com/office/drawing/2014/main" id="{26237A17-1106-0F7F-5D35-D053D63B7B40}"/>
                </a:ext>
              </a:extLst>
            </p:cNvPr>
            <p:cNvCxnSpPr>
              <a:cxnSpLocks/>
            </p:cNvCxnSpPr>
            <p:nvPr/>
          </p:nvCxnSpPr>
          <p:spPr bwMode="auto">
            <a:xfrm>
              <a:off x="7500368" y="4069780"/>
              <a:ext cx="0" cy="1258796"/>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1958" name="Straight Connector 31957">
              <a:extLst>
                <a:ext uri="{FF2B5EF4-FFF2-40B4-BE49-F238E27FC236}">
                  <a16:creationId xmlns:a16="http://schemas.microsoft.com/office/drawing/2014/main" id="{94FACF91-0DE5-8679-0DB7-9C74F18E3DEB}"/>
                </a:ext>
              </a:extLst>
            </p:cNvPr>
            <p:cNvCxnSpPr>
              <a:cxnSpLocks/>
            </p:cNvCxnSpPr>
            <p:nvPr/>
          </p:nvCxnSpPr>
          <p:spPr bwMode="auto">
            <a:xfrm>
              <a:off x="7547924" y="4069780"/>
              <a:ext cx="0" cy="1294012"/>
            </a:xfrm>
            <a:prstGeom prst="line">
              <a:avLst/>
            </a:prstGeom>
            <a:noFill/>
            <a:ln w="38100" cap="flat" cmpd="sng" algn="ctr">
              <a:solidFill>
                <a:schemeClr val="accent1"/>
              </a:solidFill>
              <a:prstDash val="solid"/>
              <a:round/>
              <a:headEnd type="none" w="med" len="med"/>
              <a:tailEnd type="none" w="med" len="med"/>
            </a:ln>
            <a:effectLst/>
          </p:spPr>
        </p:cxnSp>
        <p:cxnSp>
          <p:nvCxnSpPr>
            <p:cNvPr id="31960" name="Straight Connector 31959">
              <a:extLst>
                <a:ext uri="{FF2B5EF4-FFF2-40B4-BE49-F238E27FC236}">
                  <a16:creationId xmlns:a16="http://schemas.microsoft.com/office/drawing/2014/main" id="{1B0BEC04-ABC8-9C5E-4554-F7DC25085708}"/>
                </a:ext>
              </a:extLst>
            </p:cNvPr>
            <p:cNvCxnSpPr>
              <a:cxnSpLocks/>
            </p:cNvCxnSpPr>
            <p:nvPr/>
          </p:nvCxnSpPr>
          <p:spPr bwMode="auto">
            <a:xfrm>
              <a:off x="7595480" y="4076787"/>
              <a:ext cx="0" cy="1303203"/>
            </a:xfrm>
            <a:prstGeom prst="line">
              <a:avLst/>
            </a:prstGeom>
            <a:noFill/>
            <a:ln w="38100" cap="flat" cmpd="sng" algn="ctr">
              <a:solidFill>
                <a:schemeClr val="accent1"/>
              </a:solidFill>
              <a:prstDash val="solid"/>
              <a:round/>
              <a:headEnd type="none" w="med" len="med"/>
              <a:tailEnd type="none" w="med" len="med"/>
            </a:ln>
            <a:effectLst/>
          </p:spPr>
        </p:cxnSp>
        <p:cxnSp>
          <p:nvCxnSpPr>
            <p:cNvPr id="31961" name="Straight Connector 31960">
              <a:extLst>
                <a:ext uri="{FF2B5EF4-FFF2-40B4-BE49-F238E27FC236}">
                  <a16:creationId xmlns:a16="http://schemas.microsoft.com/office/drawing/2014/main" id="{F137CDCE-3CE0-0C64-43A9-418A25E1A99E}"/>
                </a:ext>
              </a:extLst>
            </p:cNvPr>
            <p:cNvCxnSpPr>
              <a:cxnSpLocks/>
            </p:cNvCxnSpPr>
            <p:nvPr/>
          </p:nvCxnSpPr>
          <p:spPr bwMode="auto">
            <a:xfrm>
              <a:off x="7643036" y="4069780"/>
              <a:ext cx="0" cy="1341498"/>
            </a:xfrm>
            <a:prstGeom prst="line">
              <a:avLst/>
            </a:prstGeom>
            <a:noFill/>
            <a:ln w="38100" cap="flat" cmpd="sng" algn="ctr">
              <a:solidFill>
                <a:schemeClr val="accent1"/>
              </a:solidFill>
              <a:prstDash val="solid"/>
              <a:round/>
              <a:headEnd type="none" w="med" len="med"/>
              <a:tailEnd type="none" w="med" len="med"/>
            </a:ln>
            <a:effectLst/>
          </p:spPr>
        </p:cxnSp>
        <p:cxnSp>
          <p:nvCxnSpPr>
            <p:cNvPr id="31964" name="Straight Connector 31963">
              <a:extLst>
                <a:ext uri="{FF2B5EF4-FFF2-40B4-BE49-F238E27FC236}">
                  <a16:creationId xmlns:a16="http://schemas.microsoft.com/office/drawing/2014/main" id="{4C496568-5371-0AAE-5431-01E60E315916}"/>
                </a:ext>
              </a:extLst>
            </p:cNvPr>
            <p:cNvCxnSpPr>
              <a:cxnSpLocks/>
            </p:cNvCxnSpPr>
            <p:nvPr/>
          </p:nvCxnSpPr>
          <p:spPr bwMode="auto">
            <a:xfrm>
              <a:off x="7690592" y="4076787"/>
              <a:ext cx="0" cy="1347127"/>
            </a:xfrm>
            <a:prstGeom prst="line">
              <a:avLst/>
            </a:prstGeom>
            <a:noFill/>
            <a:ln w="38100" cap="flat" cmpd="sng" algn="ctr">
              <a:solidFill>
                <a:schemeClr val="accent2"/>
              </a:solidFill>
              <a:prstDash val="solid"/>
              <a:round/>
              <a:headEnd type="none" w="med" len="med"/>
              <a:tailEnd type="none" w="med" len="med"/>
            </a:ln>
            <a:effectLst/>
          </p:spPr>
        </p:cxnSp>
        <p:cxnSp>
          <p:nvCxnSpPr>
            <p:cNvPr id="31967" name="Straight Connector 31966">
              <a:extLst>
                <a:ext uri="{FF2B5EF4-FFF2-40B4-BE49-F238E27FC236}">
                  <a16:creationId xmlns:a16="http://schemas.microsoft.com/office/drawing/2014/main" id="{FF2A644F-A20C-8420-D1C7-613FEDA5F0A0}"/>
                </a:ext>
              </a:extLst>
            </p:cNvPr>
            <p:cNvCxnSpPr>
              <a:cxnSpLocks/>
            </p:cNvCxnSpPr>
            <p:nvPr/>
          </p:nvCxnSpPr>
          <p:spPr bwMode="auto">
            <a:xfrm>
              <a:off x="7738148" y="4076787"/>
              <a:ext cx="0" cy="1428811"/>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1969" name="Straight Connector 31968">
              <a:extLst>
                <a:ext uri="{FF2B5EF4-FFF2-40B4-BE49-F238E27FC236}">
                  <a16:creationId xmlns:a16="http://schemas.microsoft.com/office/drawing/2014/main" id="{DB9895FB-F846-3DF6-B830-D6C5C5F315F8}"/>
                </a:ext>
              </a:extLst>
            </p:cNvPr>
            <p:cNvCxnSpPr>
              <a:cxnSpLocks/>
            </p:cNvCxnSpPr>
            <p:nvPr/>
          </p:nvCxnSpPr>
          <p:spPr bwMode="auto">
            <a:xfrm>
              <a:off x="7785704" y="4069780"/>
              <a:ext cx="0" cy="1606743"/>
            </a:xfrm>
            <a:prstGeom prst="line">
              <a:avLst/>
            </a:prstGeom>
            <a:noFill/>
            <a:ln w="38100" cap="flat" cmpd="sng" algn="ctr">
              <a:solidFill>
                <a:schemeClr val="accent2"/>
              </a:solidFill>
              <a:prstDash val="solid"/>
              <a:round/>
              <a:headEnd type="none" w="med" len="med"/>
              <a:tailEnd type="none" w="med" len="med"/>
            </a:ln>
            <a:effectLst/>
          </p:spPr>
        </p:cxnSp>
        <p:cxnSp>
          <p:nvCxnSpPr>
            <p:cNvPr id="31971" name="Straight Connector 31970">
              <a:extLst>
                <a:ext uri="{FF2B5EF4-FFF2-40B4-BE49-F238E27FC236}">
                  <a16:creationId xmlns:a16="http://schemas.microsoft.com/office/drawing/2014/main" id="{EB115066-58BD-408E-5F17-13A0B74EB425}"/>
                </a:ext>
              </a:extLst>
            </p:cNvPr>
            <p:cNvCxnSpPr>
              <a:cxnSpLocks/>
            </p:cNvCxnSpPr>
            <p:nvPr/>
          </p:nvCxnSpPr>
          <p:spPr bwMode="auto">
            <a:xfrm>
              <a:off x="7833260" y="4069780"/>
              <a:ext cx="0" cy="1606743"/>
            </a:xfrm>
            <a:prstGeom prst="line">
              <a:avLst/>
            </a:prstGeom>
            <a:noFill/>
            <a:ln w="38100" cap="flat" cmpd="sng" algn="ctr">
              <a:solidFill>
                <a:schemeClr val="accent2"/>
              </a:solidFill>
              <a:prstDash val="solid"/>
              <a:round/>
              <a:headEnd type="none" w="med" len="med"/>
              <a:tailEnd type="none" w="med" len="med"/>
            </a:ln>
            <a:effectLst/>
          </p:spPr>
        </p:cxnSp>
        <p:cxnSp>
          <p:nvCxnSpPr>
            <p:cNvPr id="31972" name="Straight Connector 31971">
              <a:extLst>
                <a:ext uri="{FF2B5EF4-FFF2-40B4-BE49-F238E27FC236}">
                  <a16:creationId xmlns:a16="http://schemas.microsoft.com/office/drawing/2014/main" id="{6145BA15-F0F3-3D3D-86CB-284DE1301ADF}"/>
                </a:ext>
              </a:extLst>
            </p:cNvPr>
            <p:cNvCxnSpPr>
              <a:cxnSpLocks/>
            </p:cNvCxnSpPr>
            <p:nvPr/>
          </p:nvCxnSpPr>
          <p:spPr bwMode="auto">
            <a:xfrm>
              <a:off x="7880816" y="4072828"/>
              <a:ext cx="0" cy="1606743"/>
            </a:xfrm>
            <a:prstGeom prst="line">
              <a:avLst/>
            </a:prstGeom>
            <a:noFill/>
            <a:ln w="38100" cap="flat" cmpd="sng" algn="ctr">
              <a:solidFill>
                <a:schemeClr val="accent1"/>
              </a:solidFill>
              <a:prstDash val="solid"/>
              <a:round/>
              <a:headEnd type="none" w="med" len="med"/>
              <a:tailEnd type="none" w="med" len="med"/>
            </a:ln>
            <a:effectLst/>
          </p:spPr>
        </p:cxnSp>
        <p:cxnSp>
          <p:nvCxnSpPr>
            <p:cNvPr id="31973" name="Straight Connector 31972">
              <a:extLst>
                <a:ext uri="{FF2B5EF4-FFF2-40B4-BE49-F238E27FC236}">
                  <a16:creationId xmlns:a16="http://schemas.microsoft.com/office/drawing/2014/main" id="{A81883C1-6F55-CA3A-37CD-2936B4F9EAEF}"/>
                </a:ext>
              </a:extLst>
            </p:cNvPr>
            <p:cNvCxnSpPr>
              <a:cxnSpLocks/>
            </p:cNvCxnSpPr>
            <p:nvPr/>
          </p:nvCxnSpPr>
          <p:spPr bwMode="auto">
            <a:xfrm>
              <a:off x="7928372" y="4069780"/>
              <a:ext cx="0" cy="1606743"/>
            </a:xfrm>
            <a:prstGeom prst="line">
              <a:avLst/>
            </a:prstGeom>
            <a:noFill/>
            <a:ln w="38100" cap="flat" cmpd="sng" algn="ctr">
              <a:solidFill>
                <a:schemeClr val="accent1"/>
              </a:solidFill>
              <a:prstDash val="solid"/>
              <a:round/>
              <a:headEnd type="none" w="med" len="med"/>
              <a:tailEnd type="none" w="med" len="med"/>
            </a:ln>
            <a:effectLst/>
          </p:spPr>
        </p:cxnSp>
        <p:cxnSp>
          <p:nvCxnSpPr>
            <p:cNvPr id="31974" name="Straight Connector 31973">
              <a:extLst>
                <a:ext uri="{FF2B5EF4-FFF2-40B4-BE49-F238E27FC236}">
                  <a16:creationId xmlns:a16="http://schemas.microsoft.com/office/drawing/2014/main" id="{BE00E01B-6EE1-B582-E6B9-9A2FDAF2D580}"/>
                </a:ext>
              </a:extLst>
            </p:cNvPr>
            <p:cNvCxnSpPr>
              <a:cxnSpLocks/>
            </p:cNvCxnSpPr>
            <p:nvPr/>
          </p:nvCxnSpPr>
          <p:spPr bwMode="auto">
            <a:xfrm>
              <a:off x="7975928" y="4069780"/>
              <a:ext cx="0" cy="1606743"/>
            </a:xfrm>
            <a:prstGeom prst="line">
              <a:avLst/>
            </a:prstGeom>
            <a:noFill/>
            <a:ln w="38100" cap="flat" cmpd="sng" algn="ctr">
              <a:solidFill>
                <a:schemeClr val="accent2">
                  <a:lumMod val="40000"/>
                  <a:lumOff val="60000"/>
                </a:schemeClr>
              </a:solidFill>
              <a:prstDash val="solid"/>
              <a:round/>
              <a:headEnd type="none" w="med" len="med"/>
              <a:tailEnd type="none" w="med" len="med"/>
            </a:ln>
            <a:effectLst/>
          </p:spPr>
        </p:cxnSp>
        <p:cxnSp>
          <p:nvCxnSpPr>
            <p:cNvPr id="31975" name="Straight Connector 31974">
              <a:extLst>
                <a:ext uri="{FF2B5EF4-FFF2-40B4-BE49-F238E27FC236}">
                  <a16:creationId xmlns:a16="http://schemas.microsoft.com/office/drawing/2014/main" id="{D2EA2871-1AED-221B-AB0D-BE8544F5CC86}"/>
                </a:ext>
              </a:extLst>
            </p:cNvPr>
            <p:cNvCxnSpPr>
              <a:cxnSpLocks/>
            </p:cNvCxnSpPr>
            <p:nvPr/>
          </p:nvCxnSpPr>
          <p:spPr bwMode="auto">
            <a:xfrm>
              <a:off x="8023484" y="4072828"/>
              <a:ext cx="0" cy="1606743"/>
            </a:xfrm>
            <a:prstGeom prst="line">
              <a:avLst/>
            </a:prstGeom>
            <a:noFill/>
            <a:ln w="38100" cap="flat" cmpd="sng" algn="ctr">
              <a:solidFill>
                <a:schemeClr val="accent1"/>
              </a:solidFill>
              <a:prstDash val="solid"/>
              <a:round/>
              <a:headEnd type="none" w="med" len="med"/>
              <a:tailEnd type="none" w="med" len="med"/>
            </a:ln>
            <a:effectLst/>
          </p:spPr>
        </p:cxnSp>
        <p:cxnSp>
          <p:nvCxnSpPr>
            <p:cNvPr id="31976" name="Straight Connector 31975">
              <a:extLst>
                <a:ext uri="{FF2B5EF4-FFF2-40B4-BE49-F238E27FC236}">
                  <a16:creationId xmlns:a16="http://schemas.microsoft.com/office/drawing/2014/main" id="{2530CF28-2E91-C923-2205-6C849BFD3727}"/>
                </a:ext>
              </a:extLst>
            </p:cNvPr>
            <p:cNvCxnSpPr>
              <a:cxnSpLocks/>
            </p:cNvCxnSpPr>
            <p:nvPr/>
          </p:nvCxnSpPr>
          <p:spPr bwMode="auto">
            <a:xfrm>
              <a:off x="8071040" y="4072828"/>
              <a:ext cx="0" cy="1606743"/>
            </a:xfrm>
            <a:prstGeom prst="line">
              <a:avLst/>
            </a:prstGeom>
            <a:noFill/>
            <a:ln w="38100" cap="flat" cmpd="sng" algn="ctr">
              <a:solidFill>
                <a:schemeClr val="accent2"/>
              </a:solidFill>
              <a:prstDash val="solid"/>
              <a:round/>
              <a:headEnd type="none" w="med" len="med"/>
              <a:tailEnd type="none" w="med" len="med"/>
            </a:ln>
            <a:effectLst/>
          </p:spPr>
        </p:cxnSp>
        <p:cxnSp>
          <p:nvCxnSpPr>
            <p:cNvPr id="31977" name="Straight Connector 31976">
              <a:extLst>
                <a:ext uri="{FF2B5EF4-FFF2-40B4-BE49-F238E27FC236}">
                  <a16:creationId xmlns:a16="http://schemas.microsoft.com/office/drawing/2014/main" id="{0C3E75B2-C3F3-F4F0-1CA2-66F385A02261}"/>
                </a:ext>
              </a:extLst>
            </p:cNvPr>
            <p:cNvCxnSpPr>
              <a:cxnSpLocks/>
            </p:cNvCxnSpPr>
            <p:nvPr/>
          </p:nvCxnSpPr>
          <p:spPr bwMode="auto">
            <a:xfrm>
              <a:off x="8118596" y="4072828"/>
              <a:ext cx="0" cy="1606743"/>
            </a:xfrm>
            <a:prstGeom prst="line">
              <a:avLst/>
            </a:prstGeom>
            <a:noFill/>
            <a:ln w="38100" cap="flat" cmpd="sng" algn="ctr">
              <a:solidFill>
                <a:schemeClr val="accent2"/>
              </a:solidFill>
              <a:prstDash val="solid"/>
              <a:round/>
              <a:headEnd type="none" w="med" len="med"/>
              <a:tailEnd type="none" w="med" len="med"/>
            </a:ln>
            <a:effectLst/>
          </p:spPr>
        </p:cxnSp>
        <p:cxnSp>
          <p:nvCxnSpPr>
            <p:cNvPr id="31978" name="Straight Connector 31977">
              <a:extLst>
                <a:ext uri="{FF2B5EF4-FFF2-40B4-BE49-F238E27FC236}">
                  <a16:creationId xmlns:a16="http://schemas.microsoft.com/office/drawing/2014/main" id="{A0BECCB4-57D8-74B1-C2A6-6026FBDE063E}"/>
                </a:ext>
              </a:extLst>
            </p:cNvPr>
            <p:cNvCxnSpPr>
              <a:cxnSpLocks/>
            </p:cNvCxnSpPr>
            <p:nvPr/>
          </p:nvCxnSpPr>
          <p:spPr bwMode="auto">
            <a:xfrm>
              <a:off x="8166117" y="4073098"/>
              <a:ext cx="0" cy="1606743"/>
            </a:xfrm>
            <a:prstGeom prst="line">
              <a:avLst/>
            </a:prstGeom>
            <a:noFill/>
            <a:ln w="38100" cap="flat" cmpd="sng" algn="ctr">
              <a:solidFill>
                <a:schemeClr val="accent1"/>
              </a:solidFill>
              <a:prstDash val="solid"/>
              <a:round/>
              <a:headEnd type="none" w="med" len="med"/>
              <a:tailEnd type="none" w="med" len="med"/>
            </a:ln>
            <a:effectLst/>
          </p:spPr>
        </p:cxnSp>
      </p:grpSp>
      <p:cxnSp>
        <p:nvCxnSpPr>
          <p:cNvPr id="23" name="Straight Connector 22">
            <a:extLst>
              <a:ext uri="{FF2B5EF4-FFF2-40B4-BE49-F238E27FC236}">
                <a16:creationId xmlns:a16="http://schemas.microsoft.com/office/drawing/2014/main" id="{184688B3-47C5-5126-EE93-09539EB69852}"/>
              </a:ext>
            </a:extLst>
          </p:cNvPr>
          <p:cNvCxnSpPr/>
          <p:nvPr/>
        </p:nvCxnSpPr>
        <p:spPr bwMode="auto">
          <a:xfrm>
            <a:off x="1348966" y="4071749"/>
            <a:ext cx="691684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5464B2B0-0937-E2C8-7AAD-1D42C4DA7686}"/>
              </a:ext>
            </a:extLst>
          </p:cNvPr>
          <p:cNvCxnSpPr/>
          <p:nvPr/>
        </p:nvCxnSpPr>
        <p:spPr bwMode="auto">
          <a:xfrm>
            <a:off x="1358019" y="3753370"/>
            <a:ext cx="6916848" cy="0"/>
          </a:xfrm>
          <a:prstGeom prst="line">
            <a:avLst/>
          </a:prstGeom>
          <a:noFill/>
          <a:ln w="28575" cap="flat" cmpd="sng" algn="ctr">
            <a:solidFill>
              <a:schemeClr val="tx2"/>
            </a:solidFill>
            <a:prstDash val="sysDash"/>
            <a:round/>
            <a:headEnd type="none" w="med" len="med"/>
            <a:tailEnd type="none" w="med" len="med"/>
          </a:ln>
          <a:effectLst/>
        </p:spPr>
      </p:cxnSp>
      <p:cxnSp>
        <p:nvCxnSpPr>
          <p:cNvPr id="25" name="Straight Connector 24">
            <a:extLst>
              <a:ext uri="{FF2B5EF4-FFF2-40B4-BE49-F238E27FC236}">
                <a16:creationId xmlns:a16="http://schemas.microsoft.com/office/drawing/2014/main" id="{78B816F9-4AD3-866A-4B76-A3476D2F5B75}"/>
              </a:ext>
            </a:extLst>
          </p:cNvPr>
          <p:cNvCxnSpPr/>
          <p:nvPr/>
        </p:nvCxnSpPr>
        <p:spPr bwMode="auto">
          <a:xfrm>
            <a:off x="1358019" y="4566673"/>
            <a:ext cx="6916848" cy="0"/>
          </a:xfrm>
          <a:prstGeom prst="line">
            <a:avLst/>
          </a:prstGeom>
          <a:noFill/>
          <a:ln w="28575" cap="flat" cmpd="sng" algn="ctr">
            <a:solidFill>
              <a:schemeClr val="tx2"/>
            </a:solidFill>
            <a:prstDash val="sysDash"/>
            <a:round/>
            <a:headEnd type="none" w="med" len="med"/>
            <a:tailEnd type="none" w="med" len="med"/>
          </a:ln>
          <a:effectLst/>
        </p:spPr>
      </p:cxnSp>
      <p:sp>
        <p:nvSpPr>
          <p:cNvPr id="22" name="Text Box 15">
            <a:extLst>
              <a:ext uri="{FF2B5EF4-FFF2-40B4-BE49-F238E27FC236}">
                <a16:creationId xmlns:a16="http://schemas.microsoft.com/office/drawing/2014/main" id="{89A54670-4D67-13BE-B4C7-E291BC9A7B09}"/>
              </a:ext>
            </a:extLst>
          </p:cNvPr>
          <p:cNvSpPr txBox="1">
            <a:spLocks noChangeArrowheads="1"/>
          </p:cNvSpPr>
          <p:nvPr/>
        </p:nvSpPr>
        <p:spPr bwMode="auto">
          <a:xfrm>
            <a:off x="448376" y="6395981"/>
            <a:ext cx="7643854"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fontAlgn="auto" hangingPunct="1">
              <a:spcBef>
                <a:spcPts val="0"/>
              </a:spcBef>
              <a:spcAft>
                <a:spcPts val="0"/>
              </a:spcAf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Patel. NEJM. 2023;388:823.</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3" name="TextBox 2">
            <a:extLst>
              <a:ext uri="{FF2B5EF4-FFF2-40B4-BE49-F238E27FC236}">
                <a16:creationId xmlns:a16="http://schemas.microsoft.com/office/drawing/2014/main" id="{930BF2DF-B543-32B0-19EB-844CBCB9829F}"/>
              </a:ext>
            </a:extLst>
          </p:cNvPr>
          <p:cNvSpPr txBox="1"/>
          <p:nvPr/>
        </p:nvSpPr>
        <p:spPr bwMode="auto">
          <a:xfrm>
            <a:off x="971195" y="5806337"/>
            <a:ext cx="792229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*Patient with PD and no f/u scan (n = 1); patients who discontinued neoadjuvant therapy due to AE (n = 2).</a:t>
            </a:r>
          </a:p>
        </p:txBody>
      </p:sp>
      <p:sp>
        <p:nvSpPr>
          <p:cNvPr id="4" name="TextBox 3">
            <a:extLst>
              <a:ext uri="{FF2B5EF4-FFF2-40B4-BE49-F238E27FC236}">
                <a16:creationId xmlns:a16="http://schemas.microsoft.com/office/drawing/2014/main" id="{C7FDBD7A-F00C-FDBA-E2EA-B2CE506220D6}"/>
              </a:ext>
            </a:extLst>
          </p:cNvPr>
          <p:cNvSpPr txBox="1"/>
          <p:nvPr/>
        </p:nvSpPr>
        <p:spPr bwMode="auto">
          <a:xfrm>
            <a:off x="2383115" y="3573049"/>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100" b="0" dirty="0">
                <a:solidFill>
                  <a:schemeClr val="bg1"/>
                </a:solidFill>
                <a:latin typeface="Calibri" panose="020F0502020204030204" pitchFamily="34" charset="0"/>
              </a:rPr>
              <a:t>*</a:t>
            </a:r>
          </a:p>
        </p:txBody>
      </p:sp>
      <p:sp>
        <p:nvSpPr>
          <p:cNvPr id="35" name="TextBox 34">
            <a:extLst>
              <a:ext uri="{FF2B5EF4-FFF2-40B4-BE49-F238E27FC236}">
                <a16:creationId xmlns:a16="http://schemas.microsoft.com/office/drawing/2014/main" id="{BF41C668-EB6C-6FB2-8B9D-FD17C05F0536}"/>
              </a:ext>
            </a:extLst>
          </p:cNvPr>
          <p:cNvSpPr txBox="1"/>
          <p:nvPr/>
        </p:nvSpPr>
        <p:spPr bwMode="auto">
          <a:xfrm>
            <a:off x="2433858" y="3573049"/>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100" b="0" dirty="0">
                <a:solidFill>
                  <a:schemeClr val="bg1"/>
                </a:solidFill>
                <a:latin typeface="Calibri" panose="020F0502020204030204" pitchFamily="34" charset="0"/>
              </a:rPr>
              <a:t>*</a:t>
            </a:r>
          </a:p>
        </p:txBody>
      </p:sp>
      <p:sp>
        <p:nvSpPr>
          <p:cNvPr id="41" name="TextBox 40">
            <a:extLst>
              <a:ext uri="{FF2B5EF4-FFF2-40B4-BE49-F238E27FC236}">
                <a16:creationId xmlns:a16="http://schemas.microsoft.com/office/drawing/2014/main" id="{268EB71E-592C-7DD5-2503-1720E2E08C31}"/>
              </a:ext>
            </a:extLst>
          </p:cNvPr>
          <p:cNvSpPr txBox="1"/>
          <p:nvPr/>
        </p:nvSpPr>
        <p:spPr bwMode="auto">
          <a:xfrm>
            <a:off x="2484601" y="3573049"/>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100" b="0" dirty="0">
                <a:solidFill>
                  <a:schemeClr val="bg1"/>
                </a:solidFill>
                <a:latin typeface="Calibri" panose="020F0502020204030204" pitchFamily="34" charset="0"/>
              </a:rPr>
              <a:t>*</a:t>
            </a:r>
          </a:p>
        </p:txBody>
      </p:sp>
    </p:spTree>
    <p:extLst>
      <p:ext uri="{BB962C8B-B14F-4D97-AF65-F5344CB8AC3E}">
        <p14:creationId xmlns:p14="http://schemas.microsoft.com/office/powerpoint/2010/main" val="19524839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sz="3600" dirty="0"/>
              <a:t>SWOG S1801: Survival</a:t>
            </a:r>
            <a:endParaRPr lang="en-US" altLang="en-US" dirty="0"/>
          </a:p>
        </p:txBody>
      </p:sp>
      <p:sp>
        <p:nvSpPr>
          <p:cNvPr id="12" name="TextBox 11">
            <a:extLst>
              <a:ext uri="{FF2B5EF4-FFF2-40B4-BE49-F238E27FC236}">
                <a16:creationId xmlns:a16="http://schemas.microsoft.com/office/drawing/2014/main" id="{7E12F823-4146-3D30-9981-5CBC677EC3CE}"/>
              </a:ext>
            </a:extLst>
          </p:cNvPr>
          <p:cNvSpPr txBox="1"/>
          <p:nvPr/>
        </p:nvSpPr>
        <p:spPr bwMode="auto">
          <a:xfrm>
            <a:off x="2442631" y="1476009"/>
            <a:ext cx="26230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EFS (Primary Endpoint)</a:t>
            </a:r>
          </a:p>
        </p:txBody>
      </p:sp>
      <p:sp>
        <p:nvSpPr>
          <p:cNvPr id="13" name="TextBox 12">
            <a:extLst>
              <a:ext uri="{FF2B5EF4-FFF2-40B4-BE49-F238E27FC236}">
                <a16:creationId xmlns:a16="http://schemas.microsoft.com/office/drawing/2014/main" id="{752D85A5-35F5-83A7-8ADE-232791D3D23E}"/>
              </a:ext>
            </a:extLst>
          </p:cNvPr>
          <p:cNvSpPr txBox="1"/>
          <p:nvPr/>
        </p:nvSpPr>
        <p:spPr bwMode="auto">
          <a:xfrm>
            <a:off x="8935520" y="1476009"/>
            <a:ext cx="47961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OS</a:t>
            </a:r>
          </a:p>
        </p:txBody>
      </p:sp>
      <p:sp>
        <p:nvSpPr>
          <p:cNvPr id="14" name="Content Placeholder 2">
            <a:extLst>
              <a:ext uri="{FF2B5EF4-FFF2-40B4-BE49-F238E27FC236}">
                <a16:creationId xmlns:a16="http://schemas.microsoft.com/office/drawing/2014/main" id="{7F298D59-52C0-C5A7-DF95-A7C4ECB77461}"/>
              </a:ext>
            </a:extLst>
          </p:cNvPr>
          <p:cNvSpPr txBox="1">
            <a:spLocks/>
          </p:cNvSpPr>
          <p:nvPr/>
        </p:nvSpPr>
        <p:spPr bwMode="auto">
          <a:xfrm>
            <a:off x="610521" y="5223466"/>
            <a:ext cx="11279155" cy="110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Aft>
                <a:spcPts val="400"/>
              </a:spcAft>
            </a:pPr>
            <a:r>
              <a:rPr lang="en-US" sz="1600" b="0" dirty="0"/>
              <a:t>Disease progression prevented surgery in 8% of patients in neoadjuvant arm</a:t>
            </a:r>
          </a:p>
          <a:p>
            <a:pPr>
              <a:spcAft>
                <a:spcPts val="400"/>
              </a:spcAft>
            </a:pPr>
            <a:r>
              <a:rPr lang="en-US" sz="1600" b="0" dirty="0"/>
              <a:t>Residual disease or metastasis occurred before adjuvant therapy in 6.5% of patients in neoadjuvant arm and 11% in adjuvant arm</a:t>
            </a:r>
          </a:p>
          <a:p>
            <a:pPr>
              <a:spcAft>
                <a:spcPts val="400"/>
              </a:spcAft>
            </a:pPr>
            <a:r>
              <a:rPr lang="en-US" sz="1600" b="0" dirty="0"/>
              <a:t>Disease progression occurred in 20% of patients in neoadjuvant arm and 40% in adjuvant arm</a:t>
            </a:r>
          </a:p>
        </p:txBody>
      </p:sp>
      <p:sp>
        <p:nvSpPr>
          <p:cNvPr id="2" name="TextBox 1">
            <a:extLst>
              <a:ext uri="{FF2B5EF4-FFF2-40B4-BE49-F238E27FC236}">
                <a16:creationId xmlns:a16="http://schemas.microsoft.com/office/drawing/2014/main" id="{96278DE7-AAAD-FB32-96FE-CE8F3F3058CB}"/>
              </a:ext>
            </a:extLst>
          </p:cNvPr>
          <p:cNvSpPr txBox="1"/>
          <p:nvPr/>
        </p:nvSpPr>
        <p:spPr bwMode="auto">
          <a:xfrm rot="16200000">
            <a:off x="-22368" y="2696733"/>
            <a:ext cx="2303566" cy="369332"/>
          </a:xfrm>
          <a:prstGeom prst="rect">
            <a:avLst/>
          </a:prstGeom>
          <a:solidFill>
            <a:schemeClr val="tx1"/>
          </a:solidFill>
          <a:ln>
            <a:solidFill>
              <a:schemeClr val="tx1"/>
            </a:solid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EFS Probability</a:t>
            </a:r>
          </a:p>
        </p:txBody>
      </p:sp>
      <p:sp>
        <p:nvSpPr>
          <p:cNvPr id="3" name="TextBox 2">
            <a:extLst>
              <a:ext uri="{FF2B5EF4-FFF2-40B4-BE49-F238E27FC236}">
                <a16:creationId xmlns:a16="http://schemas.microsoft.com/office/drawing/2014/main" id="{7DD392BE-1E8D-A507-F20E-6895731ECC69}"/>
              </a:ext>
            </a:extLst>
          </p:cNvPr>
          <p:cNvSpPr txBox="1"/>
          <p:nvPr/>
        </p:nvSpPr>
        <p:spPr bwMode="auto">
          <a:xfrm rot="16200000">
            <a:off x="5332794" y="2837274"/>
            <a:ext cx="2303566" cy="369332"/>
          </a:xfrm>
          <a:prstGeom prst="rect">
            <a:avLst/>
          </a:prstGeom>
          <a:solidFill>
            <a:schemeClr val="tx1"/>
          </a:solidFill>
          <a:ln>
            <a:solidFill>
              <a:schemeClr val="tx1"/>
            </a:solid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OS Probability</a:t>
            </a:r>
          </a:p>
        </p:txBody>
      </p:sp>
      <p:sp>
        <p:nvSpPr>
          <p:cNvPr id="5" name="TextBox 4">
            <a:extLst>
              <a:ext uri="{FF2B5EF4-FFF2-40B4-BE49-F238E27FC236}">
                <a16:creationId xmlns:a16="http://schemas.microsoft.com/office/drawing/2014/main" id="{576493D3-A1ED-B15F-0AD7-FFB7031FFDC0}"/>
              </a:ext>
            </a:extLst>
          </p:cNvPr>
          <p:cNvSpPr txBox="1"/>
          <p:nvPr/>
        </p:nvSpPr>
        <p:spPr bwMode="auto">
          <a:xfrm>
            <a:off x="1617804" y="4229378"/>
            <a:ext cx="3904305" cy="369332"/>
          </a:xfrm>
          <a:prstGeom prst="rect">
            <a:avLst/>
          </a:prstGeom>
          <a:noFill/>
          <a:ln>
            <a:solidFill>
              <a:schemeClr val="tx1"/>
            </a:solid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 From Randomization</a:t>
            </a:r>
          </a:p>
        </p:txBody>
      </p:sp>
      <p:sp>
        <p:nvSpPr>
          <p:cNvPr id="7" name="TextBox 6">
            <a:extLst>
              <a:ext uri="{FF2B5EF4-FFF2-40B4-BE49-F238E27FC236}">
                <a16:creationId xmlns:a16="http://schemas.microsoft.com/office/drawing/2014/main" id="{6464610A-FACF-4868-A690-9801E9401DF2}"/>
              </a:ext>
            </a:extLst>
          </p:cNvPr>
          <p:cNvSpPr txBox="1"/>
          <p:nvPr/>
        </p:nvSpPr>
        <p:spPr bwMode="auto">
          <a:xfrm>
            <a:off x="1846491" y="3346953"/>
            <a:ext cx="3904305" cy="523220"/>
          </a:xfrm>
          <a:prstGeom prst="rect">
            <a:avLst/>
          </a:prstGeom>
          <a:solidFill>
            <a:schemeClr val="tx1"/>
          </a:solidFill>
          <a:ln>
            <a:solidFill>
              <a:schemeClr val="tx1"/>
            </a:solidFill>
          </a:ln>
        </p:spPr>
        <p:txBody>
          <a:bodyPr wrap="square" rtlCol="0">
            <a:spAutoFit/>
          </a:bodyPr>
          <a:lstStyle/>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HR: 0.58 (95% CI: 0.39-0.87; </a:t>
            </a:r>
            <a:r>
              <a:rPr lang="en-US" sz="1400" b="0" i="1" dirty="0">
                <a:solidFill>
                  <a:schemeClr val="bg1"/>
                </a:solidFill>
                <a:latin typeface="Calibri" panose="020F0502020204030204" pitchFamily="34" charset="0"/>
              </a:rPr>
              <a:t>P =</a:t>
            </a:r>
            <a:r>
              <a:rPr lang="en-US" sz="1400" b="0" dirty="0">
                <a:solidFill>
                  <a:schemeClr val="bg1"/>
                </a:solidFill>
                <a:latin typeface="Calibri" panose="020F0502020204030204" pitchFamily="34" charset="0"/>
              </a:rPr>
              <a:t> .004)</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2-yr EFS: 72% vs 49%</a:t>
            </a:r>
          </a:p>
        </p:txBody>
      </p:sp>
      <p:sp>
        <p:nvSpPr>
          <p:cNvPr id="10" name="Freeform: Shape 9">
            <a:extLst>
              <a:ext uri="{FF2B5EF4-FFF2-40B4-BE49-F238E27FC236}">
                <a16:creationId xmlns:a16="http://schemas.microsoft.com/office/drawing/2014/main" id="{7C59C324-D0DA-4592-19A1-6BED84311D04}"/>
              </a:ext>
            </a:extLst>
          </p:cNvPr>
          <p:cNvSpPr/>
          <p:nvPr/>
        </p:nvSpPr>
        <p:spPr bwMode="auto">
          <a:xfrm>
            <a:off x="1808968" y="1773236"/>
            <a:ext cx="3753223" cy="2139576"/>
          </a:xfrm>
          <a:custGeom>
            <a:avLst/>
            <a:gdLst>
              <a:gd name="connsiteX0" fmla="*/ 0 w 3753223"/>
              <a:gd name="connsiteY0" fmla="*/ 0 h 2139576"/>
              <a:gd name="connsiteX1" fmla="*/ 0 w 3753223"/>
              <a:gd name="connsiteY1" fmla="*/ 2139576 h 2139576"/>
              <a:gd name="connsiteX2" fmla="*/ 3753223 w 3753223"/>
              <a:gd name="connsiteY2" fmla="*/ 2139576 h 2139576"/>
            </a:gdLst>
            <a:ahLst/>
            <a:cxnLst>
              <a:cxn ang="0">
                <a:pos x="connsiteX0" y="connsiteY0"/>
              </a:cxn>
              <a:cxn ang="0">
                <a:pos x="connsiteX1" y="connsiteY1"/>
              </a:cxn>
              <a:cxn ang="0">
                <a:pos x="connsiteX2" y="connsiteY2"/>
              </a:cxn>
            </a:cxnLst>
            <a:rect l="l" t="t" r="r" b="b"/>
            <a:pathLst>
              <a:path w="3753223" h="2139576">
                <a:moveTo>
                  <a:pt x="0" y="0"/>
                </a:moveTo>
                <a:lnTo>
                  <a:pt x="0" y="2139576"/>
                </a:lnTo>
                <a:lnTo>
                  <a:pt x="3753223" y="2139576"/>
                </a:lnTo>
              </a:path>
            </a:pathLst>
          </a:custGeom>
          <a:noFill/>
          <a:ln w="28575">
            <a:solidFill>
              <a:schemeClr val="bg1"/>
            </a:solidFill>
            <a:miter lim="800000"/>
            <a:headEnd/>
            <a:tailEnd/>
          </a:ln>
        </p:spPr>
        <p:txBody>
          <a:bodyPr rtlCol="0" anchor="ctr"/>
          <a:lstStyle/>
          <a:p>
            <a:pPr algn="ctr"/>
            <a:endParaRPr lang="en-US" dirty="0"/>
          </a:p>
        </p:txBody>
      </p:sp>
      <p:grpSp>
        <p:nvGrpSpPr>
          <p:cNvPr id="22" name="Group 21">
            <a:extLst>
              <a:ext uri="{FF2B5EF4-FFF2-40B4-BE49-F238E27FC236}">
                <a16:creationId xmlns:a16="http://schemas.microsoft.com/office/drawing/2014/main" id="{A753FD87-9FEA-1B66-598F-F4B50A0A30AD}"/>
              </a:ext>
            </a:extLst>
          </p:cNvPr>
          <p:cNvGrpSpPr/>
          <p:nvPr/>
        </p:nvGrpSpPr>
        <p:grpSpPr>
          <a:xfrm>
            <a:off x="1728101" y="1785189"/>
            <a:ext cx="78069" cy="2127623"/>
            <a:chOff x="1335556" y="1966259"/>
            <a:chExt cx="78069" cy="2127623"/>
          </a:xfrm>
        </p:grpSpPr>
        <p:cxnSp>
          <p:nvCxnSpPr>
            <p:cNvPr id="16" name="Straight Connector 15">
              <a:extLst>
                <a:ext uri="{FF2B5EF4-FFF2-40B4-BE49-F238E27FC236}">
                  <a16:creationId xmlns:a16="http://schemas.microsoft.com/office/drawing/2014/main" id="{263E4F38-5A77-B9F9-015C-77597CF9B2DD}"/>
                </a:ext>
              </a:extLst>
            </p:cNvPr>
            <p:cNvCxnSpPr>
              <a:cxnSpLocks/>
            </p:cNvCxnSpPr>
            <p:nvPr/>
          </p:nvCxnSpPr>
          <p:spPr bwMode="auto">
            <a:xfrm>
              <a:off x="1335556" y="1966259"/>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93FC76A5-4FDE-3D6A-7E66-550E144DC367}"/>
                </a:ext>
              </a:extLst>
            </p:cNvPr>
            <p:cNvCxnSpPr>
              <a:cxnSpLocks/>
            </p:cNvCxnSpPr>
            <p:nvPr/>
          </p:nvCxnSpPr>
          <p:spPr bwMode="auto">
            <a:xfrm>
              <a:off x="1335556" y="2391784"/>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9452330C-5D33-7BE0-B3CF-8F0E47C096AE}"/>
                </a:ext>
              </a:extLst>
            </p:cNvPr>
            <p:cNvCxnSpPr>
              <a:cxnSpLocks/>
            </p:cNvCxnSpPr>
            <p:nvPr/>
          </p:nvCxnSpPr>
          <p:spPr bwMode="auto">
            <a:xfrm>
              <a:off x="1335556" y="2817309"/>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0B402D4F-F51A-0CC4-0655-6CFF54F83607}"/>
                </a:ext>
              </a:extLst>
            </p:cNvPr>
            <p:cNvCxnSpPr>
              <a:cxnSpLocks/>
            </p:cNvCxnSpPr>
            <p:nvPr/>
          </p:nvCxnSpPr>
          <p:spPr bwMode="auto">
            <a:xfrm>
              <a:off x="1335556" y="3242834"/>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5991360F-E51F-BE57-4638-379DE0645308}"/>
                </a:ext>
              </a:extLst>
            </p:cNvPr>
            <p:cNvCxnSpPr>
              <a:cxnSpLocks/>
            </p:cNvCxnSpPr>
            <p:nvPr/>
          </p:nvCxnSpPr>
          <p:spPr bwMode="auto">
            <a:xfrm>
              <a:off x="1335556" y="3668359"/>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4916442E-A1F5-1EA7-1586-44C150AF96A8}"/>
                </a:ext>
              </a:extLst>
            </p:cNvPr>
            <p:cNvCxnSpPr>
              <a:cxnSpLocks/>
            </p:cNvCxnSpPr>
            <p:nvPr/>
          </p:nvCxnSpPr>
          <p:spPr bwMode="auto">
            <a:xfrm>
              <a:off x="1335556" y="4093882"/>
              <a:ext cx="78069"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 name="Group 30">
            <a:extLst>
              <a:ext uri="{FF2B5EF4-FFF2-40B4-BE49-F238E27FC236}">
                <a16:creationId xmlns:a16="http://schemas.microsoft.com/office/drawing/2014/main" id="{F13402EC-A3B9-ADE2-561B-7ADC92C2101A}"/>
              </a:ext>
            </a:extLst>
          </p:cNvPr>
          <p:cNvGrpSpPr/>
          <p:nvPr/>
        </p:nvGrpSpPr>
        <p:grpSpPr>
          <a:xfrm>
            <a:off x="1812756" y="3915717"/>
            <a:ext cx="3429694" cy="86703"/>
            <a:chOff x="1408259" y="4096787"/>
            <a:chExt cx="3429694" cy="86703"/>
          </a:xfrm>
        </p:grpSpPr>
        <p:grpSp>
          <p:nvGrpSpPr>
            <p:cNvPr id="23" name="Group 22">
              <a:extLst>
                <a:ext uri="{FF2B5EF4-FFF2-40B4-BE49-F238E27FC236}">
                  <a16:creationId xmlns:a16="http://schemas.microsoft.com/office/drawing/2014/main" id="{467B02BF-35F3-CB03-8F37-C92E0EC13332}"/>
                </a:ext>
              </a:extLst>
            </p:cNvPr>
            <p:cNvGrpSpPr/>
            <p:nvPr/>
          </p:nvGrpSpPr>
          <p:grpSpPr>
            <a:xfrm rot="5400000">
              <a:off x="2802250" y="2706587"/>
              <a:ext cx="82912" cy="2870893"/>
              <a:chOff x="1335556" y="1966259"/>
              <a:chExt cx="78069" cy="2127623"/>
            </a:xfrm>
          </p:grpSpPr>
          <p:cxnSp>
            <p:nvCxnSpPr>
              <p:cNvPr id="24" name="Straight Connector 23">
                <a:extLst>
                  <a:ext uri="{FF2B5EF4-FFF2-40B4-BE49-F238E27FC236}">
                    <a16:creationId xmlns:a16="http://schemas.microsoft.com/office/drawing/2014/main" id="{F0371728-5405-3673-0435-296DFDC7B7FC}"/>
                  </a:ext>
                </a:extLst>
              </p:cNvPr>
              <p:cNvCxnSpPr>
                <a:cxnSpLocks/>
              </p:cNvCxnSpPr>
              <p:nvPr/>
            </p:nvCxnSpPr>
            <p:spPr bwMode="auto">
              <a:xfrm>
                <a:off x="1335556" y="1966259"/>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34F7D69E-A0E9-122B-40FE-2694BE1BAE41}"/>
                  </a:ext>
                </a:extLst>
              </p:cNvPr>
              <p:cNvCxnSpPr>
                <a:cxnSpLocks/>
              </p:cNvCxnSpPr>
              <p:nvPr/>
            </p:nvCxnSpPr>
            <p:spPr bwMode="auto">
              <a:xfrm>
                <a:off x="1335556" y="2391784"/>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98BA2291-BEEB-50F5-A8F3-20A23BDFAAD2}"/>
                  </a:ext>
                </a:extLst>
              </p:cNvPr>
              <p:cNvCxnSpPr>
                <a:cxnSpLocks/>
              </p:cNvCxnSpPr>
              <p:nvPr/>
            </p:nvCxnSpPr>
            <p:spPr bwMode="auto">
              <a:xfrm>
                <a:off x="1335556" y="2817309"/>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12A5891A-4104-B36A-061A-813957C657BD}"/>
                  </a:ext>
                </a:extLst>
              </p:cNvPr>
              <p:cNvCxnSpPr>
                <a:cxnSpLocks/>
              </p:cNvCxnSpPr>
              <p:nvPr/>
            </p:nvCxnSpPr>
            <p:spPr bwMode="auto">
              <a:xfrm>
                <a:off x="1335556" y="3242834"/>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FE7C885A-C2C0-8757-E11A-7FBF9819D18A}"/>
                  </a:ext>
                </a:extLst>
              </p:cNvPr>
              <p:cNvCxnSpPr>
                <a:cxnSpLocks/>
              </p:cNvCxnSpPr>
              <p:nvPr/>
            </p:nvCxnSpPr>
            <p:spPr bwMode="auto">
              <a:xfrm>
                <a:off x="1335556" y="3668359"/>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98403BAB-5D34-FE5E-5388-BD359F7DD6C3}"/>
                  </a:ext>
                </a:extLst>
              </p:cNvPr>
              <p:cNvCxnSpPr>
                <a:cxnSpLocks/>
              </p:cNvCxnSpPr>
              <p:nvPr/>
            </p:nvCxnSpPr>
            <p:spPr bwMode="auto">
              <a:xfrm>
                <a:off x="1335556" y="4093882"/>
                <a:ext cx="78069" cy="0"/>
              </a:xfrm>
              <a:prstGeom prst="line">
                <a:avLst/>
              </a:prstGeom>
              <a:noFill/>
              <a:ln w="28575" cap="flat" cmpd="sng" algn="ctr">
                <a:solidFill>
                  <a:schemeClr val="bg1"/>
                </a:solidFill>
                <a:prstDash val="solid"/>
                <a:round/>
                <a:headEnd type="none" w="med" len="med"/>
                <a:tailEnd type="none" w="med" len="med"/>
              </a:ln>
              <a:effectLst/>
            </p:spPr>
          </p:cxnSp>
        </p:grpSp>
        <p:cxnSp>
          <p:nvCxnSpPr>
            <p:cNvPr id="30" name="Straight Connector 29">
              <a:extLst>
                <a:ext uri="{FF2B5EF4-FFF2-40B4-BE49-F238E27FC236}">
                  <a16:creationId xmlns:a16="http://schemas.microsoft.com/office/drawing/2014/main" id="{898C0313-BFFF-DA37-31B2-2B42C72CF767}"/>
                </a:ext>
              </a:extLst>
            </p:cNvPr>
            <p:cNvCxnSpPr>
              <a:cxnSpLocks/>
            </p:cNvCxnSpPr>
            <p:nvPr/>
          </p:nvCxnSpPr>
          <p:spPr bwMode="auto">
            <a:xfrm rot="5400000">
              <a:off x="4796497" y="4138243"/>
              <a:ext cx="82912" cy="0"/>
            </a:xfrm>
            <a:prstGeom prst="line">
              <a:avLst/>
            </a:prstGeom>
            <a:noFill/>
            <a:ln w="28575" cap="flat" cmpd="sng" algn="ctr">
              <a:solidFill>
                <a:schemeClr val="bg1"/>
              </a:solidFill>
              <a:prstDash val="solid"/>
              <a:round/>
              <a:headEnd type="none" w="med" len="med"/>
              <a:tailEnd type="none" w="med" len="med"/>
            </a:ln>
            <a:effectLst/>
          </p:spPr>
        </p:cxnSp>
      </p:grpSp>
      <p:sp>
        <p:nvSpPr>
          <p:cNvPr id="32" name="TextBox 31">
            <a:extLst>
              <a:ext uri="{FF2B5EF4-FFF2-40B4-BE49-F238E27FC236}">
                <a16:creationId xmlns:a16="http://schemas.microsoft.com/office/drawing/2014/main" id="{F5263802-E984-D468-1CA1-049ED933F11C}"/>
              </a:ext>
            </a:extLst>
          </p:cNvPr>
          <p:cNvSpPr txBox="1"/>
          <p:nvPr/>
        </p:nvSpPr>
        <p:spPr bwMode="auto">
          <a:xfrm>
            <a:off x="1302742" y="1595703"/>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1.0</a:t>
            </a:r>
          </a:p>
        </p:txBody>
      </p:sp>
      <p:sp>
        <p:nvSpPr>
          <p:cNvPr id="34" name="TextBox 33">
            <a:extLst>
              <a:ext uri="{FF2B5EF4-FFF2-40B4-BE49-F238E27FC236}">
                <a16:creationId xmlns:a16="http://schemas.microsoft.com/office/drawing/2014/main" id="{E6463714-3491-25C3-F13B-5E80CA674032}"/>
              </a:ext>
            </a:extLst>
          </p:cNvPr>
          <p:cNvSpPr txBox="1"/>
          <p:nvPr/>
        </p:nvSpPr>
        <p:spPr bwMode="auto">
          <a:xfrm>
            <a:off x="1296766" y="2020792"/>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0.8</a:t>
            </a:r>
          </a:p>
        </p:txBody>
      </p:sp>
      <p:sp>
        <p:nvSpPr>
          <p:cNvPr id="35" name="TextBox 34">
            <a:extLst>
              <a:ext uri="{FF2B5EF4-FFF2-40B4-BE49-F238E27FC236}">
                <a16:creationId xmlns:a16="http://schemas.microsoft.com/office/drawing/2014/main" id="{37351968-0757-8441-C3F5-B4236E2F5B5B}"/>
              </a:ext>
            </a:extLst>
          </p:cNvPr>
          <p:cNvSpPr txBox="1"/>
          <p:nvPr/>
        </p:nvSpPr>
        <p:spPr bwMode="auto">
          <a:xfrm>
            <a:off x="1287370" y="2453509"/>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0.6</a:t>
            </a:r>
          </a:p>
        </p:txBody>
      </p:sp>
      <p:sp>
        <p:nvSpPr>
          <p:cNvPr id="36" name="TextBox 35">
            <a:extLst>
              <a:ext uri="{FF2B5EF4-FFF2-40B4-BE49-F238E27FC236}">
                <a16:creationId xmlns:a16="http://schemas.microsoft.com/office/drawing/2014/main" id="{0D7A3DDE-02A6-9605-8397-23A4506F50F1}"/>
              </a:ext>
            </a:extLst>
          </p:cNvPr>
          <p:cNvSpPr txBox="1"/>
          <p:nvPr/>
        </p:nvSpPr>
        <p:spPr bwMode="auto">
          <a:xfrm>
            <a:off x="1281394" y="2878598"/>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0.4</a:t>
            </a:r>
          </a:p>
        </p:txBody>
      </p:sp>
      <p:sp>
        <p:nvSpPr>
          <p:cNvPr id="37" name="TextBox 36">
            <a:extLst>
              <a:ext uri="{FF2B5EF4-FFF2-40B4-BE49-F238E27FC236}">
                <a16:creationId xmlns:a16="http://schemas.microsoft.com/office/drawing/2014/main" id="{74FC2BFD-41E0-5D3B-DCFF-06D1DE1CA2DC}"/>
              </a:ext>
            </a:extLst>
          </p:cNvPr>
          <p:cNvSpPr txBox="1"/>
          <p:nvPr/>
        </p:nvSpPr>
        <p:spPr bwMode="auto">
          <a:xfrm>
            <a:off x="1298210" y="3293620"/>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0.2</a:t>
            </a:r>
          </a:p>
        </p:txBody>
      </p:sp>
      <p:sp>
        <p:nvSpPr>
          <p:cNvPr id="38" name="TextBox 37">
            <a:extLst>
              <a:ext uri="{FF2B5EF4-FFF2-40B4-BE49-F238E27FC236}">
                <a16:creationId xmlns:a16="http://schemas.microsoft.com/office/drawing/2014/main" id="{08704EC7-D4E9-80E8-B03B-420E9957A68B}"/>
              </a:ext>
            </a:extLst>
          </p:cNvPr>
          <p:cNvSpPr txBox="1"/>
          <p:nvPr/>
        </p:nvSpPr>
        <p:spPr bwMode="auto">
          <a:xfrm>
            <a:off x="1466962" y="3718709"/>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0</a:t>
            </a:r>
          </a:p>
        </p:txBody>
      </p:sp>
      <p:sp>
        <p:nvSpPr>
          <p:cNvPr id="39" name="TextBox 38">
            <a:extLst>
              <a:ext uri="{FF2B5EF4-FFF2-40B4-BE49-F238E27FC236}">
                <a16:creationId xmlns:a16="http://schemas.microsoft.com/office/drawing/2014/main" id="{750AECE4-CF75-F0FD-8F84-631A53B2250E}"/>
              </a:ext>
            </a:extLst>
          </p:cNvPr>
          <p:cNvSpPr txBox="1"/>
          <p:nvPr/>
        </p:nvSpPr>
        <p:spPr bwMode="auto">
          <a:xfrm>
            <a:off x="1665339" y="3936106"/>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0</a:t>
            </a:r>
          </a:p>
        </p:txBody>
      </p:sp>
      <p:sp>
        <p:nvSpPr>
          <p:cNvPr id="40" name="TextBox 39">
            <a:extLst>
              <a:ext uri="{FF2B5EF4-FFF2-40B4-BE49-F238E27FC236}">
                <a16:creationId xmlns:a16="http://schemas.microsoft.com/office/drawing/2014/main" id="{7A5E0FA4-A097-EABB-6213-F23CAADE85C1}"/>
              </a:ext>
            </a:extLst>
          </p:cNvPr>
          <p:cNvSpPr txBox="1"/>
          <p:nvPr/>
        </p:nvSpPr>
        <p:spPr bwMode="auto">
          <a:xfrm>
            <a:off x="2230483" y="3939391"/>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6</a:t>
            </a:r>
          </a:p>
        </p:txBody>
      </p:sp>
      <p:sp>
        <p:nvSpPr>
          <p:cNvPr id="41" name="TextBox 40">
            <a:extLst>
              <a:ext uri="{FF2B5EF4-FFF2-40B4-BE49-F238E27FC236}">
                <a16:creationId xmlns:a16="http://schemas.microsoft.com/office/drawing/2014/main" id="{A815B373-3AD2-943B-9687-361270B59080}"/>
              </a:ext>
            </a:extLst>
          </p:cNvPr>
          <p:cNvSpPr txBox="1"/>
          <p:nvPr/>
        </p:nvSpPr>
        <p:spPr bwMode="auto">
          <a:xfrm>
            <a:off x="2763526" y="391900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12</a:t>
            </a:r>
          </a:p>
        </p:txBody>
      </p:sp>
      <p:sp>
        <p:nvSpPr>
          <p:cNvPr id="42" name="TextBox 41">
            <a:extLst>
              <a:ext uri="{FF2B5EF4-FFF2-40B4-BE49-F238E27FC236}">
                <a16:creationId xmlns:a16="http://schemas.microsoft.com/office/drawing/2014/main" id="{09681B17-EAD3-14FD-8413-E4D33BA93A4A}"/>
              </a:ext>
            </a:extLst>
          </p:cNvPr>
          <p:cNvSpPr txBox="1"/>
          <p:nvPr/>
        </p:nvSpPr>
        <p:spPr bwMode="auto">
          <a:xfrm>
            <a:off x="3328670" y="392228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18</a:t>
            </a:r>
          </a:p>
        </p:txBody>
      </p:sp>
      <p:sp>
        <p:nvSpPr>
          <p:cNvPr id="43" name="TextBox 42">
            <a:extLst>
              <a:ext uri="{FF2B5EF4-FFF2-40B4-BE49-F238E27FC236}">
                <a16:creationId xmlns:a16="http://schemas.microsoft.com/office/drawing/2014/main" id="{EB9FF233-D501-479C-E430-84D1AA24B646}"/>
              </a:ext>
            </a:extLst>
          </p:cNvPr>
          <p:cNvSpPr txBox="1"/>
          <p:nvPr/>
        </p:nvSpPr>
        <p:spPr bwMode="auto">
          <a:xfrm>
            <a:off x="3885140" y="393013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24</a:t>
            </a:r>
          </a:p>
        </p:txBody>
      </p:sp>
      <p:sp>
        <p:nvSpPr>
          <p:cNvPr id="44" name="TextBox 43">
            <a:extLst>
              <a:ext uri="{FF2B5EF4-FFF2-40B4-BE49-F238E27FC236}">
                <a16:creationId xmlns:a16="http://schemas.microsoft.com/office/drawing/2014/main" id="{273B6E58-A6DF-585D-1380-42AF198B39F8}"/>
              </a:ext>
            </a:extLst>
          </p:cNvPr>
          <p:cNvSpPr txBox="1"/>
          <p:nvPr/>
        </p:nvSpPr>
        <p:spPr bwMode="auto">
          <a:xfrm>
            <a:off x="4476692" y="390974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30</a:t>
            </a:r>
          </a:p>
        </p:txBody>
      </p:sp>
      <p:sp>
        <p:nvSpPr>
          <p:cNvPr id="45" name="TextBox 44">
            <a:extLst>
              <a:ext uri="{FF2B5EF4-FFF2-40B4-BE49-F238E27FC236}">
                <a16:creationId xmlns:a16="http://schemas.microsoft.com/office/drawing/2014/main" id="{05B619C3-3AAA-600D-7316-DE02778375E8}"/>
              </a:ext>
            </a:extLst>
          </p:cNvPr>
          <p:cNvSpPr txBox="1"/>
          <p:nvPr/>
        </p:nvSpPr>
        <p:spPr bwMode="auto">
          <a:xfrm>
            <a:off x="5041836" y="391302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36</a:t>
            </a:r>
          </a:p>
        </p:txBody>
      </p:sp>
      <p:sp>
        <p:nvSpPr>
          <p:cNvPr id="46" name="TextBox 45">
            <a:extLst>
              <a:ext uri="{FF2B5EF4-FFF2-40B4-BE49-F238E27FC236}">
                <a16:creationId xmlns:a16="http://schemas.microsoft.com/office/drawing/2014/main" id="{A44F5E83-9ED5-6DA7-F8C5-1F35D7E37C4A}"/>
              </a:ext>
            </a:extLst>
          </p:cNvPr>
          <p:cNvSpPr txBox="1"/>
          <p:nvPr/>
        </p:nvSpPr>
        <p:spPr bwMode="auto">
          <a:xfrm>
            <a:off x="554236" y="4575823"/>
            <a:ext cx="112293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Adjuvant</a:t>
            </a:r>
          </a:p>
          <a:p>
            <a:pPr algn="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Neoadjuvant</a:t>
            </a:r>
          </a:p>
        </p:txBody>
      </p:sp>
      <p:sp>
        <p:nvSpPr>
          <p:cNvPr id="47" name="TextBox 46">
            <a:extLst>
              <a:ext uri="{FF2B5EF4-FFF2-40B4-BE49-F238E27FC236}">
                <a16:creationId xmlns:a16="http://schemas.microsoft.com/office/drawing/2014/main" id="{9AE9D8DA-B270-15D6-7BB2-A295102AFD6C}"/>
              </a:ext>
            </a:extLst>
          </p:cNvPr>
          <p:cNvSpPr txBox="1"/>
          <p:nvPr/>
        </p:nvSpPr>
        <p:spPr bwMode="auto">
          <a:xfrm>
            <a:off x="2197621" y="4577419"/>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98</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96</a:t>
            </a:r>
          </a:p>
        </p:txBody>
      </p:sp>
      <p:sp>
        <p:nvSpPr>
          <p:cNvPr id="48" name="TextBox 47">
            <a:extLst>
              <a:ext uri="{FF2B5EF4-FFF2-40B4-BE49-F238E27FC236}">
                <a16:creationId xmlns:a16="http://schemas.microsoft.com/office/drawing/2014/main" id="{F3A561BA-9BC8-FBA9-8BAF-250D181ED9D3}"/>
              </a:ext>
            </a:extLst>
          </p:cNvPr>
          <p:cNvSpPr txBox="1"/>
          <p:nvPr/>
        </p:nvSpPr>
        <p:spPr bwMode="auto">
          <a:xfrm>
            <a:off x="2789174" y="4557032"/>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69</a:t>
            </a:r>
          </a:p>
        </p:txBody>
      </p:sp>
      <p:sp>
        <p:nvSpPr>
          <p:cNvPr id="49" name="TextBox 48">
            <a:extLst>
              <a:ext uri="{FF2B5EF4-FFF2-40B4-BE49-F238E27FC236}">
                <a16:creationId xmlns:a16="http://schemas.microsoft.com/office/drawing/2014/main" id="{56E37721-5E71-50C8-BCA0-FE013D909F27}"/>
              </a:ext>
            </a:extLst>
          </p:cNvPr>
          <p:cNvSpPr txBox="1"/>
          <p:nvPr/>
        </p:nvSpPr>
        <p:spPr bwMode="auto">
          <a:xfrm>
            <a:off x="3354318" y="4560317"/>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46</a:t>
            </a:r>
          </a:p>
        </p:txBody>
      </p:sp>
      <p:sp>
        <p:nvSpPr>
          <p:cNvPr id="50" name="TextBox 49">
            <a:extLst>
              <a:ext uri="{FF2B5EF4-FFF2-40B4-BE49-F238E27FC236}">
                <a16:creationId xmlns:a16="http://schemas.microsoft.com/office/drawing/2014/main" id="{74EC2B6F-01CF-D43B-B209-F71B6B1EB63D}"/>
              </a:ext>
            </a:extLst>
          </p:cNvPr>
          <p:cNvSpPr txBox="1"/>
          <p:nvPr/>
        </p:nvSpPr>
        <p:spPr bwMode="auto">
          <a:xfrm>
            <a:off x="3910788" y="4568158"/>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25</a:t>
            </a:r>
          </a:p>
        </p:txBody>
      </p:sp>
      <p:sp>
        <p:nvSpPr>
          <p:cNvPr id="51" name="TextBox 50">
            <a:extLst>
              <a:ext uri="{FF2B5EF4-FFF2-40B4-BE49-F238E27FC236}">
                <a16:creationId xmlns:a16="http://schemas.microsoft.com/office/drawing/2014/main" id="{B3EF3527-99DF-0EB6-F52A-7BBE59D46681}"/>
              </a:ext>
            </a:extLst>
          </p:cNvPr>
          <p:cNvSpPr txBox="1"/>
          <p:nvPr/>
        </p:nvSpPr>
        <p:spPr bwMode="auto">
          <a:xfrm>
            <a:off x="4502340" y="4547771"/>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17</a:t>
            </a:r>
          </a:p>
        </p:txBody>
      </p:sp>
      <p:sp>
        <p:nvSpPr>
          <p:cNvPr id="52" name="TextBox 51">
            <a:extLst>
              <a:ext uri="{FF2B5EF4-FFF2-40B4-BE49-F238E27FC236}">
                <a16:creationId xmlns:a16="http://schemas.microsoft.com/office/drawing/2014/main" id="{94CDB7EA-5339-322D-6FFE-0E699841C911}"/>
              </a:ext>
            </a:extLst>
          </p:cNvPr>
          <p:cNvSpPr txBox="1"/>
          <p:nvPr/>
        </p:nvSpPr>
        <p:spPr bwMode="auto">
          <a:xfrm>
            <a:off x="5113169" y="4551056"/>
            <a:ext cx="27603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p:txBody>
      </p:sp>
      <p:sp>
        <p:nvSpPr>
          <p:cNvPr id="53" name="TextBox 52">
            <a:extLst>
              <a:ext uri="{FF2B5EF4-FFF2-40B4-BE49-F238E27FC236}">
                <a16:creationId xmlns:a16="http://schemas.microsoft.com/office/drawing/2014/main" id="{EBD31417-829F-322C-A254-211CE112B9A4}"/>
              </a:ext>
            </a:extLst>
          </p:cNvPr>
          <p:cNvSpPr txBox="1"/>
          <p:nvPr/>
        </p:nvSpPr>
        <p:spPr bwMode="auto">
          <a:xfrm>
            <a:off x="713527" y="4380369"/>
            <a:ext cx="15066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dirty="0">
                <a:solidFill>
                  <a:schemeClr val="bg1"/>
                </a:solidFill>
                <a:latin typeface="Calibri" panose="020F0502020204030204" pitchFamily="34" charset="0"/>
              </a:rPr>
              <a:t>Patients at Risk, n</a:t>
            </a:r>
          </a:p>
        </p:txBody>
      </p:sp>
      <p:sp>
        <p:nvSpPr>
          <p:cNvPr id="54" name="TextBox 53">
            <a:extLst>
              <a:ext uri="{FF2B5EF4-FFF2-40B4-BE49-F238E27FC236}">
                <a16:creationId xmlns:a16="http://schemas.microsoft.com/office/drawing/2014/main" id="{19108E13-F11B-B765-A7F9-15AF546A6753}"/>
              </a:ext>
            </a:extLst>
          </p:cNvPr>
          <p:cNvSpPr txBox="1"/>
          <p:nvPr/>
        </p:nvSpPr>
        <p:spPr bwMode="auto">
          <a:xfrm>
            <a:off x="1573587" y="4573784"/>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159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154</a:t>
            </a:r>
          </a:p>
        </p:txBody>
      </p:sp>
      <p:cxnSp>
        <p:nvCxnSpPr>
          <p:cNvPr id="58" name="Straight Connector 57">
            <a:extLst>
              <a:ext uri="{FF2B5EF4-FFF2-40B4-BE49-F238E27FC236}">
                <a16:creationId xmlns:a16="http://schemas.microsoft.com/office/drawing/2014/main" id="{A1EDE91E-5AB8-C98C-0DB4-CCA4C4EAC6DA}"/>
              </a:ext>
            </a:extLst>
          </p:cNvPr>
          <p:cNvCxnSpPr/>
          <p:nvPr/>
        </p:nvCxnSpPr>
        <p:spPr bwMode="auto">
          <a:xfrm>
            <a:off x="4109470" y="2382168"/>
            <a:ext cx="0" cy="1527575"/>
          </a:xfrm>
          <a:prstGeom prst="line">
            <a:avLst/>
          </a:prstGeom>
          <a:noFill/>
          <a:ln w="28575" cap="flat" cmpd="sng" algn="ctr">
            <a:solidFill>
              <a:schemeClr val="tx2"/>
            </a:solidFill>
            <a:prstDash val="sysDash"/>
            <a:round/>
            <a:headEnd type="none" w="med" len="med"/>
            <a:tailEnd type="none" w="med" len="med"/>
          </a:ln>
          <a:effectLst/>
        </p:spPr>
      </p:cxnSp>
      <p:sp>
        <p:nvSpPr>
          <p:cNvPr id="55" name="Freeform: Shape 54">
            <a:extLst>
              <a:ext uri="{FF2B5EF4-FFF2-40B4-BE49-F238E27FC236}">
                <a16:creationId xmlns:a16="http://schemas.microsoft.com/office/drawing/2014/main" id="{C0836527-16D3-6AB9-E934-19FE93B4CEB4}"/>
              </a:ext>
            </a:extLst>
          </p:cNvPr>
          <p:cNvSpPr/>
          <p:nvPr/>
        </p:nvSpPr>
        <p:spPr bwMode="auto">
          <a:xfrm>
            <a:off x="1792728" y="1774190"/>
            <a:ext cx="3769463" cy="607978"/>
          </a:xfrm>
          <a:custGeom>
            <a:avLst/>
            <a:gdLst>
              <a:gd name="connsiteX0" fmla="*/ 0 w 3740285"/>
              <a:gd name="connsiteY0" fmla="*/ 0 h 607978"/>
              <a:gd name="connsiteX1" fmla="*/ 282102 w 3740285"/>
              <a:gd name="connsiteY1" fmla="*/ 0 h 607978"/>
              <a:gd name="connsiteX2" fmla="*/ 282102 w 3740285"/>
              <a:gd name="connsiteY2" fmla="*/ 442608 h 607978"/>
              <a:gd name="connsiteX3" fmla="*/ 466927 w 3740285"/>
              <a:gd name="connsiteY3" fmla="*/ 442608 h 607978"/>
              <a:gd name="connsiteX4" fmla="*/ 466927 w 3740285"/>
              <a:gd name="connsiteY4" fmla="*/ 442608 h 607978"/>
              <a:gd name="connsiteX5" fmla="*/ 710119 w 3740285"/>
              <a:gd name="connsiteY5" fmla="*/ 442608 h 607978"/>
              <a:gd name="connsiteX6" fmla="*/ 710119 w 3740285"/>
              <a:gd name="connsiteY6" fmla="*/ 491246 h 607978"/>
              <a:gd name="connsiteX7" fmla="*/ 967902 w 3740285"/>
              <a:gd name="connsiteY7" fmla="*/ 491246 h 607978"/>
              <a:gd name="connsiteX8" fmla="*/ 967902 w 3740285"/>
              <a:gd name="connsiteY8" fmla="*/ 564204 h 607978"/>
              <a:gd name="connsiteX9" fmla="*/ 1040859 w 3740285"/>
              <a:gd name="connsiteY9" fmla="*/ 564204 h 607978"/>
              <a:gd name="connsiteX10" fmla="*/ 1040859 w 3740285"/>
              <a:gd name="connsiteY10" fmla="*/ 593387 h 607978"/>
              <a:gd name="connsiteX11" fmla="*/ 1133272 w 3740285"/>
              <a:gd name="connsiteY11" fmla="*/ 593387 h 607978"/>
              <a:gd name="connsiteX12" fmla="*/ 1133272 w 3740285"/>
              <a:gd name="connsiteY12" fmla="*/ 607978 h 607978"/>
              <a:gd name="connsiteX13" fmla="*/ 3740285 w 3740285"/>
              <a:gd name="connsiteY13" fmla="*/ 607978 h 607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740285" h="607978">
                <a:moveTo>
                  <a:pt x="0" y="0"/>
                </a:moveTo>
                <a:lnTo>
                  <a:pt x="282102" y="0"/>
                </a:lnTo>
                <a:lnTo>
                  <a:pt x="282102" y="442608"/>
                </a:lnTo>
                <a:lnTo>
                  <a:pt x="466927" y="442608"/>
                </a:lnTo>
                <a:lnTo>
                  <a:pt x="466927" y="442608"/>
                </a:lnTo>
                <a:lnTo>
                  <a:pt x="710119" y="442608"/>
                </a:lnTo>
                <a:lnTo>
                  <a:pt x="710119" y="491246"/>
                </a:lnTo>
                <a:lnTo>
                  <a:pt x="967902" y="491246"/>
                </a:lnTo>
                <a:lnTo>
                  <a:pt x="967902" y="564204"/>
                </a:lnTo>
                <a:lnTo>
                  <a:pt x="1040859" y="564204"/>
                </a:lnTo>
                <a:lnTo>
                  <a:pt x="1040859" y="593387"/>
                </a:lnTo>
                <a:lnTo>
                  <a:pt x="1133272" y="593387"/>
                </a:lnTo>
                <a:lnTo>
                  <a:pt x="1133272" y="607978"/>
                </a:lnTo>
                <a:lnTo>
                  <a:pt x="3740285" y="607978"/>
                </a:lnTo>
              </a:path>
            </a:pathLst>
          </a:custGeom>
          <a:noFill/>
          <a:ln w="28575">
            <a:solidFill>
              <a:schemeClr val="accent1"/>
            </a:solidFill>
            <a:miter lim="800000"/>
            <a:headEnd/>
            <a:tailEnd/>
          </a:ln>
        </p:spPr>
        <p:txBody>
          <a:bodyPr rtlCol="0" anchor="ctr"/>
          <a:lstStyle/>
          <a:p>
            <a:pPr algn="ctr"/>
            <a:endParaRPr lang="en-US" dirty="0"/>
          </a:p>
        </p:txBody>
      </p:sp>
      <p:sp>
        <p:nvSpPr>
          <p:cNvPr id="56" name="Freeform: Shape 55">
            <a:extLst>
              <a:ext uri="{FF2B5EF4-FFF2-40B4-BE49-F238E27FC236}">
                <a16:creationId xmlns:a16="http://schemas.microsoft.com/office/drawing/2014/main" id="{AAACDAE0-9225-216C-2449-253689F1A929}"/>
              </a:ext>
            </a:extLst>
          </p:cNvPr>
          <p:cNvSpPr/>
          <p:nvPr/>
        </p:nvSpPr>
        <p:spPr bwMode="auto">
          <a:xfrm>
            <a:off x="1812183" y="1774190"/>
            <a:ext cx="3501957" cy="1133272"/>
          </a:xfrm>
          <a:custGeom>
            <a:avLst/>
            <a:gdLst>
              <a:gd name="connsiteX0" fmla="*/ 0 w 3501957"/>
              <a:gd name="connsiteY0" fmla="*/ 0 h 1133272"/>
              <a:gd name="connsiteX1" fmla="*/ 262647 w 3501957"/>
              <a:gd name="connsiteY1" fmla="*/ 0 h 1133272"/>
              <a:gd name="connsiteX2" fmla="*/ 262647 w 3501957"/>
              <a:gd name="connsiteY2" fmla="*/ 379378 h 1133272"/>
              <a:gd name="connsiteX3" fmla="*/ 306421 w 3501957"/>
              <a:gd name="connsiteY3" fmla="*/ 379378 h 1133272"/>
              <a:gd name="connsiteX4" fmla="*/ 306421 w 3501957"/>
              <a:gd name="connsiteY4" fmla="*/ 423153 h 1133272"/>
              <a:gd name="connsiteX5" fmla="*/ 350196 w 3501957"/>
              <a:gd name="connsiteY5" fmla="*/ 423153 h 1133272"/>
              <a:gd name="connsiteX6" fmla="*/ 350196 w 3501957"/>
              <a:gd name="connsiteY6" fmla="*/ 457200 h 1133272"/>
              <a:gd name="connsiteX7" fmla="*/ 384242 w 3501957"/>
              <a:gd name="connsiteY7" fmla="*/ 457200 h 1133272"/>
              <a:gd name="connsiteX8" fmla="*/ 384242 w 3501957"/>
              <a:gd name="connsiteY8" fmla="*/ 486383 h 1133272"/>
              <a:gd name="connsiteX9" fmla="*/ 447472 w 3501957"/>
              <a:gd name="connsiteY9" fmla="*/ 486383 h 1133272"/>
              <a:gd name="connsiteX10" fmla="*/ 447472 w 3501957"/>
              <a:gd name="connsiteY10" fmla="*/ 530157 h 1133272"/>
              <a:gd name="connsiteX11" fmla="*/ 500974 w 3501957"/>
              <a:gd name="connsiteY11" fmla="*/ 530157 h 1133272"/>
              <a:gd name="connsiteX12" fmla="*/ 500974 w 3501957"/>
              <a:gd name="connsiteY12" fmla="*/ 593387 h 1133272"/>
              <a:gd name="connsiteX13" fmla="*/ 559340 w 3501957"/>
              <a:gd name="connsiteY13" fmla="*/ 593387 h 1133272"/>
              <a:gd name="connsiteX14" fmla="*/ 564204 w 3501957"/>
              <a:gd name="connsiteY14" fmla="*/ 598251 h 1133272"/>
              <a:gd name="connsiteX15" fmla="*/ 607979 w 3501957"/>
              <a:gd name="connsiteY15" fmla="*/ 598251 h 1133272"/>
              <a:gd name="connsiteX16" fmla="*/ 607979 w 3501957"/>
              <a:gd name="connsiteY16" fmla="*/ 656617 h 1133272"/>
              <a:gd name="connsiteX17" fmla="*/ 646889 w 3501957"/>
              <a:gd name="connsiteY17" fmla="*/ 656617 h 1133272"/>
              <a:gd name="connsiteX18" fmla="*/ 646889 w 3501957"/>
              <a:gd name="connsiteY18" fmla="*/ 695527 h 1133272"/>
              <a:gd name="connsiteX19" fmla="*/ 787940 w 3501957"/>
              <a:gd name="connsiteY19" fmla="*/ 695527 h 1133272"/>
              <a:gd name="connsiteX20" fmla="*/ 787940 w 3501957"/>
              <a:gd name="connsiteY20" fmla="*/ 710119 h 1133272"/>
              <a:gd name="connsiteX21" fmla="*/ 846306 w 3501957"/>
              <a:gd name="connsiteY21" fmla="*/ 710119 h 1133272"/>
              <a:gd name="connsiteX22" fmla="*/ 846306 w 3501957"/>
              <a:gd name="connsiteY22" fmla="*/ 749029 h 1133272"/>
              <a:gd name="connsiteX23" fmla="*/ 914400 w 3501957"/>
              <a:gd name="connsiteY23" fmla="*/ 749029 h 1133272"/>
              <a:gd name="connsiteX24" fmla="*/ 914400 w 3501957"/>
              <a:gd name="connsiteY24" fmla="*/ 783076 h 1133272"/>
              <a:gd name="connsiteX25" fmla="*/ 972766 w 3501957"/>
              <a:gd name="connsiteY25" fmla="*/ 783076 h 1133272"/>
              <a:gd name="connsiteX26" fmla="*/ 972766 w 3501957"/>
              <a:gd name="connsiteY26" fmla="*/ 807395 h 1133272"/>
              <a:gd name="connsiteX27" fmla="*/ 1035996 w 3501957"/>
              <a:gd name="connsiteY27" fmla="*/ 807395 h 1133272"/>
              <a:gd name="connsiteX28" fmla="*/ 1035996 w 3501957"/>
              <a:gd name="connsiteY28" fmla="*/ 831714 h 1133272"/>
              <a:gd name="connsiteX29" fmla="*/ 1084634 w 3501957"/>
              <a:gd name="connsiteY29" fmla="*/ 831714 h 1133272"/>
              <a:gd name="connsiteX30" fmla="*/ 1084634 w 3501957"/>
              <a:gd name="connsiteY30" fmla="*/ 836578 h 1133272"/>
              <a:gd name="connsiteX31" fmla="*/ 1206230 w 3501957"/>
              <a:gd name="connsiteY31" fmla="*/ 836578 h 1133272"/>
              <a:gd name="connsiteX32" fmla="*/ 1206230 w 3501957"/>
              <a:gd name="connsiteY32" fmla="*/ 865761 h 1133272"/>
              <a:gd name="connsiteX33" fmla="*/ 1264596 w 3501957"/>
              <a:gd name="connsiteY33" fmla="*/ 865761 h 1133272"/>
              <a:gd name="connsiteX34" fmla="*/ 1264596 w 3501957"/>
              <a:gd name="connsiteY34" fmla="*/ 894944 h 1133272"/>
              <a:gd name="connsiteX35" fmla="*/ 1308370 w 3501957"/>
              <a:gd name="connsiteY35" fmla="*/ 894944 h 1133272"/>
              <a:gd name="connsiteX36" fmla="*/ 1308370 w 3501957"/>
              <a:gd name="connsiteY36" fmla="*/ 909536 h 1133272"/>
              <a:gd name="connsiteX37" fmla="*/ 1366736 w 3501957"/>
              <a:gd name="connsiteY37" fmla="*/ 909536 h 1133272"/>
              <a:gd name="connsiteX38" fmla="*/ 1366736 w 3501957"/>
              <a:gd name="connsiteY38" fmla="*/ 943583 h 1133272"/>
              <a:gd name="connsiteX39" fmla="*/ 1415374 w 3501957"/>
              <a:gd name="connsiteY39" fmla="*/ 943583 h 1133272"/>
              <a:gd name="connsiteX40" fmla="*/ 1415374 w 3501957"/>
              <a:gd name="connsiteY40" fmla="*/ 982493 h 1133272"/>
              <a:gd name="connsiteX41" fmla="*/ 1459149 w 3501957"/>
              <a:gd name="connsiteY41" fmla="*/ 982493 h 1133272"/>
              <a:gd name="connsiteX42" fmla="*/ 1459149 w 3501957"/>
              <a:gd name="connsiteY42" fmla="*/ 1006812 h 1133272"/>
              <a:gd name="connsiteX43" fmla="*/ 1498059 w 3501957"/>
              <a:gd name="connsiteY43" fmla="*/ 1006812 h 1133272"/>
              <a:gd name="connsiteX44" fmla="*/ 1498059 w 3501957"/>
              <a:gd name="connsiteY44" fmla="*/ 1006812 h 1133272"/>
              <a:gd name="connsiteX45" fmla="*/ 1498059 w 3501957"/>
              <a:gd name="connsiteY45" fmla="*/ 1031131 h 1133272"/>
              <a:gd name="connsiteX46" fmla="*/ 1624519 w 3501957"/>
              <a:gd name="connsiteY46" fmla="*/ 1031131 h 1133272"/>
              <a:gd name="connsiteX47" fmla="*/ 1624519 w 3501957"/>
              <a:gd name="connsiteY47" fmla="*/ 1079770 h 1133272"/>
              <a:gd name="connsiteX48" fmla="*/ 2373549 w 3501957"/>
              <a:gd name="connsiteY48" fmla="*/ 1079770 h 1133272"/>
              <a:gd name="connsiteX49" fmla="*/ 2373549 w 3501957"/>
              <a:gd name="connsiteY49" fmla="*/ 1133272 h 1133272"/>
              <a:gd name="connsiteX50" fmla="*/ 3501957 w 3501957"/>
              <a:gd name="connsiteY50" fmla="*/ 1133272 h 1133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501957" h="1133272">
                <a:moveTo>
                  <a:pt x="0" y="0"/>
                </a:moveTo>
                <a:lnTo>
                  <a:pt x="262647" y="0"/>
                </a:lnTo>
                <a:lnTo>
                  <a:pt x="262647" y="379378"/>
                </a:lnTo>
                <a:lnTo>
                  <a:pt x="306421" y="379378"/>
                </a:lnTo>
                <a:lnTo>
                  <a:pt x="306421" y="423153"/>
                </a:lnTo>
                <a:lnTo>
                  <a:pt x="350196" y="423153"/>
                </a:lnTo>
                <a:lnTo>
                  <a:pt x="350196" y="457200"/>
                </a:lnTo>
                <a:lnTo>
                  <a:pt x="384242" y="457200"/>
                </a:lnTo>
                <a:lnTo>
                  <a:pt x="384242" y="486383"/>
                </a:lnTo>
                <a:lnTo>
                  <a:pt x="447472" y="486383"/>
                </a:lnTo>
                <a:lnTo>
                  <a:pt x="447472" y="530157"/>
                </a:lnTo>
                <a:lnTo>
                  <a:pt x="500974" y="530157"/>
                </a:lnTo>
                <a:lnTo>
                  <a:pt x="500974" y="593387"/>
                </a:lnTo>
                <a:lnTo>
                  <a:pt x="559340" y="593387"/>
                </a:lnTo>
                <a:lnTo>
                  <a:pt x="564204" y="598251"/>
                </a:lnTo>
                <a:lnTo>
                  <a:pt x="607979" y="598251"/>
                </a:lnTo>
                <a:lnTo>
                  <a:pt x="607979" y="656617"/>
                </a:lnTo>
                <a:lnTo>
                  <a:pt x="646889" y="656617"/>
                </a:lnTo>
                <a:lnTo>
                  <a:pt x="646889" y="695527"/>
                </a:lnTo>
                <a:lnTo>
                  <a:pt x="787940" y="695527"/>
                </a:lnTo>
                <a:lnTo>
                  <a:pt x="787940" y="710119"/>
                </a:lnTo>
                <a:lnTo>
                  <a:pt x="846306" y="710119"/>
                </a:lnTo>
                <a:lnTo>
                  <a:pt x="846306" y="749029"/>
                </a:lnTo>
                <a:lnTo>
                  <a:pt x="914400" y="749029"/>
                </a:lnTo>
                <a:lnTo>
                  <a:pt x="914400" y="783076"/>
                </a:lnTo>
                <a:lnTo>
                  <a:pt x="972766" y="783076"/>
                </a:lnTo>
                <a:lnTo>
                  <a:pt x="972766" y="807395"/>
                </a:lnTo>
                <a:lnTo>
                  <a:pt x="1035996" y="807395"/>
                </a:lnTo>
                <a:lnTo>
                  <a:pt x="1035996" y="831714"/>
                </a:lnTo>
                <a:lnTo>
                  <a:pt x="1084634" y="831714"/>
                </a:lnTo>
                <a:lnTo>
                  <a:pt x="1084634" y="836578"/>
                </a:lnTo>
                <a:lnTo>
                  <a:pt x="1206230" y="836578"/>
                </a:lnTo>
                <a:lnTo>
                  <a:pt x="1206230" y="865761"/>
                </a:lnTo>
                <a:lnTo>
                  <a:pt x="1264596" y="865761"/>
                </a:lnTo>
                <a:lnTo>
                  <a:pt x="1264596" y="894944"/>
                </a:lnTo>
                <a:lnTo>
                  <a:pt x="1308370" y="894944"/>
                </a:lnTo>
                <a:lnTo>
                  <a:pt x="1308370" y="909536"/>
                </a:lnTo>
                <a:lnTo>
                  <a:pt x="1366736" y="909536"/>
                </a:lnTo>
                <a:lnTo>
                  <a:pt x="1366736" y="943583"/>
                </a:lnTo>
                <a:lnTo>
                  <a:pt x="1415374" y="943583"/>
                </a:lnTo>
                <a:lnTo>
                  <a:pt x="1415374" y="982493"/>
                </a:lnTo>
                <a:lnTo>
                  <a:pt x="1459149" y="982493"/>
                </a:lnTo>
                <a:lnTo>
                  <a:pt x="1459149" y="1006812"/>
                </a:lnTo>
                <a:lnTo>
                  <a:pt x="1498059" y="1006812"/>
                </a:lnTo>
                <a:lnTo>
                  <a:pt x="1498059" y="1006812"/>
                </a:lnTo>
                <a:lnTo>
                  <a:pt x="1498059" y="1031131"/>
                </a:lnTo>
                <a:lnTo>
                  <a:pt x="1624519" y="1031131"/>
                </a:lnTo>
                <a:lnTo>
                  <a:pt x="1624519" y="1079770"/>
                </a:lnTo>
                <a:lnTo>
                  <a:pt x="2373549" y="1079770"/>
                </a:lnTo>
                <a:lnTo>
                  <a:pt x="2373549" y="1133272"/>
                </a:lnTo>
                <a:lnTo>
                  <a:pt x="3501957" y="1133272"/>
                </a:lnTo>
              </a:path>
            </a:pathLst>
          </a:custGeom>
          <a:noFill/>
          <a:ln w="28575">
            <a:solidFill>
              <a:schemeClr val="accent3"/>
            </a:solidFill>
            <a:miter lim="800000"/>
            <a:headEnd/>
            <a:tailEnd/>
          </a:ln>
        </p:spPr>
        <p:txBody>
          <a:bodyPr rtlCol="0" anchor="ctr"/>
          <a:lstStyle/>
          <a:p>
            <a:pPr algn="ctr"/>
            <a:endParaRPr lang="en-US" dirty="0"/>
          </a:p>
        </p:txBody>
      </p:sp>
      <p:sp>
        <p:nvSpPr>
          <p:cNvPr id="59" name="TextBox 58">
            <a:extLst>
              <a:ext uri="{FF2B5EF4-FFF2-40B4-BE49-F238E27FC236}">
                <a16:creationId xmlns:a16="http://schemas.microsoft.com/office/drawing/2014/main" id="{9D018C6F-CF33-ECA6-F8FC-A41D51EC7FF4}"/>
              </a:ext>
            </a:extLst>
          </p:cNvPr>
          <p:cNvSpPr txBox="1"/>
          <p:nvPr/>
        </p:nvSpPr>
        <p:spPr bwMode="auto">
          <a:xfrm>
            <a:off x="3494756" y="1793017"/>
            <a:ext cx="13878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accent1"/>
                </a:solidFill>
                <a:latin typeface="Calibri" panose="020F0502020204030204" pitchFamily="34" charset="0"/>
              </a:rPr>
              <a:t>Neoadjuvant</a:t>
            </a:r>
          </a:p>
          <a:p>
            <a:pPr algn="ctr">
              <a:lnSpc>
                <a:spcPct val="100000"/>
              </a:lnSpc>
              <a:spcBef>
                <a:spcPts val="0"/>
              </a:spcBef>
              <a:spcAft>
                <a:spcPct val="0"/>
              </a:spcAft>
              <a:buClrTx/>
              <a:buFontTx/>
              <a:buNone/>
            </a:pPr>
            <a:r>
              <a:rPr lang="en-US" b="0">
                <a:solidFill>
                  <a:schemeClr val="accent1"/>
                </a:solidFill>
                <a:latin typeface="Calibri" panose="020F0502020204030204" pitchFamily="34" charset="0"/>
              </a:rPr>
              <a:t>72%</a:t>
            </a:r>
            <a:endParaRPr lang="en-US" b="0" dirty="0">
              <a:solidFill>
                <a:schemeClr val="accent1"/>
              </a:solidFill>
              <a:latin typeface="Calibri" panose="020F0502020204030204" pitchFamily="34" charset="0"/>
            </a:endParaRPr>
          </a:p>
        </p:txBody>
      </p:sp>
      <p:sp>
        <p:nvSpPr>
          <p:cNvPr id="60" name="TextBox 59">
            <a:extLst>
              <a:ext uri="{FF2B5EF4-FFF2-40B4-BE49-F238E27FC236}">
                <a16:creationId xmlns:a16="http://schemas.microsoft.com/office/drawing/2014/main" id="{10C1DDEC-92D7-D784-7EE3-482F93F1DCBC}"/>
              </a:ext>
            </a:extLst>
          </p:cNvPr>
          <p:cNvSpPr txBox="1"/>
          <p:nvPr/>
        </p:nvSpPr>
        <p:spPr bwMode="auto">
          <a:xfrm>
            <a:off x="3129760" y="2805405"/>
            <a:ext cx="102393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accent3"/>
                </a:solidFill>
                <a:latin typeface="Calibri" panose="020F0502020204030204" pitchFamily="34" charset="0"/>
              </a:rPr>
              <a:t>Adjuvant</a:t>
            </a:r>
          </a:p>
          <a:p>
            <a:pPr algn="ctr">
              <a:lnSpc>
                <a:spcPct val="100000"/>
              </a:lnSpc>
              <a:spcBef>
                <a:spcPts val="0"/>
              </a:spcBef>
              <a:spcAft>
                <a:spcPct val="0"/>
              </a:spcAft>
              <a:buClrTx/>
              <a:buFontTx/>
              <a:buNone/>
            </a:pPr>
            <a:r>
              <a:rPr lang="en-US" b="0" dirty="0">
                <a:solidFill>
                  <a:schemeClr val="accent3"/>
                </a:solidFill>
                <a:latin typeface="Calibri" panose="020F0502020204030204" pitchFamily="34" charset="0"/>
              </a:rPr>
              <a:t>49%</a:t>
            </a:r>
          </a:p>
        </p:txBody>
      </p:sp>
      <p:sp>
        <p:nvSpPr>
          <p:cNvPr id="62" name="TextBox 61">
            <a:extLst>
              <a:ext uri="{FF2B5EF4-FFF2-40B4-BE49-F238E27FC236}">
                <a16:creationId xmlns:a16="http://schemas.microsoft.com/office/drawing/2014/main" id="{052D7898-6BB9-65AC-76CC-CD19BC9951A7}"/>
              </a:ext>
            </a:extLst>
          </p:cNvPr>
          <p:cNvSpPr txBox="1"/>
          <p:nvPr/>
        </p:nvSpPr>
        <p:spPr bwMode="auto">
          <a:xfrm>
            <a:off x="6950489" y="4246480"/>
            <a:ext cx="3904305" cy="369332"/>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 From Randomization</a:t>
            </a:r>
          </a:p>
        </p:txBody>
      </p:sp>
      <p:sp>
        <p:nvSpPr>
          <p:cNvPr id="63" name="TextBox 62">
            <a:extLst>
              <a:ext uri="{FF2B5EF4-FFF2-40B4-BE49-F238E27FC236}">
                <a16:creationId xmlns:a16="http://schemas.microsoft.com/office/drawing/2014/main" id="{94CC29DF-D2C8-810B-93D5-5C3A721CCC42}"/>
              </a:ext>
            </a:extLst>
          </p:cNvPr>
          <p:cNvSpPr txBox="1"/>
          <p:nvPr/>
        </p:nvSpPr>
        <p:spPr bwMode="auto">
          <a:xfrm>
            <a:off x="7179176" y="3364055"/>
            <a:ext cx="3904305" cy="307777"/>
          </a:xfrm>
          <a:prstGeom prst="rect">
            <a:avLst/>
          </a:prstGeom>
          <a:solidFill>
            <a:schemeClr val="tx1"/>
          </a:solidFill>
          <a:ln>
            <a:solidFill>
              <a:schemeClr val="tx1"/>
            </a:solidFill>
          </a:ln>
        </p:spPr>
        <p:txBody>
          <a:bodyPr wrap="square" rtlCol="0">
            <a:spAutoFit/>
          </a:bodyPr>
          <a:lstStyle/>
          <a:p>
            <a:pPr>
              <a:lnSpc>
                <a:spcPct val="100000"/>
              </a:lnSpc>
              <a:spcBef>
                <a:spcPts val="0"/>
              </a:spcBef>
              <a:spcAft>
                <a:spcPct val="0"/>
              </a:spcAft>
              <a:buClrTx/>
              <a:buFontTx/>
              <a:buNone/>
            </a:pPr>
            <a:r>
              <a:rPr lang="it-IT" sz="1400" b="0" dirty="0">
                <a:solidFill>
                  <a:schemeClr val="bg1"/>
                </a:solidFill>
                <a:latin typeface="Calibri" panose="020F0502020204030204" pitchFamily="34" charset="0"/>
              </a:rPr>
              <a:t>HR: 0.63 (95% CI: 0.32-1.24; P = .18)</a:t>
            </a:r>
          </a:p>
        </p:txBody>
      </p:sp>
      <p:sp>
        <p:nvSpPr>
          <p:cNvPr id="31744" name="Freeform: Shape 31743">
            <a:extLst>
              <a:ext uri="{FF2B5EF4-FFF2-40B4-BE49-F238E27FC236}">
                <a16:creationId xmlns:a16="http://schemas.microsoft.com/office/drawing/2014/main" id="{EB1B7934-808C-2CDE-FD78-3174E9C117E6}"/>
              </a:ext>
            </a:extLst>
          </p:cNvPr>
          <p:cNvSpPr/>
          <p:nvPr/>
        </p:nvSpPr>
        <p:spPr bwMode="auto">
          <a:xfrm>
            <a:off x="7141653" y="1790338"/>
            <a:ext cx="3753223" cy="2139576"/>
          </a:xfrm>
          <a:custGeom>
            <a:avLst/>
            <a:gdLst>
              <a:gd name="connsiteX0" fmla="*/ 0 w 3753223"/>
              <a:gd name="connsiteY0" fmla="*/ 0 h 2139576"/>
              <a:gd name="connsiteX1" fmla="*/ 0 w 3753223"/>
              <a:gd name="connsiteY1" fmla="*/ 2139576 h 2139576"/>
              <a:gd name="connsiteX2" fmla="*/ 3753223 w 3753223"/>
              <a:gd name="connsiteY2" fmla="*/ 2139576 h 2139576"/>
            </a:gdLst>
            <a:ahLst/>
            <a:cxnLst>
              <a:cxn ang="0">
                <a:pos x="connsiteX0" y="connsiteY0"/>
              </a:cxn>
              <a:cxn ang="0">
                <a:pos x="connsiteX1" y="connsiteY1"/>
              </a:cxn>
              <a:cxn ang="0">
                <a:pos x="connsiteX2" y="connsiteY2"/>
              </a:cxn>
            </a:cxnLst>
            <a:rect l="l" t="t" r="r" b="b"/>
            <a:pathLst>
              <a:path w="3753223" h="2139576">
                <a:moveTo>
                  <a:pt x="0" y="0"/>
                </a:moveTo>
                <a:lnTo>
                  <a:pt x="0" y="2139576"/>
                </a:lnTo>
                <a:lnTo>
                  <a:pt x="3753223" y="2139576"/>
                </a:lnTo>
              </a:path>
            </a:pathLst>
          </a:custGeom>
          <a:noFill/>
          <a:ln w="28575">
            <a:solidFill>
              <a:schemeClr val="bg1"/>
            </a:solidFill>
            <a:miter lim="800000"/>
            <a:headEnd/>
            <a:tailEnd/>
          </a:ln>
        </p:spPr>
        <p:txBody>
          <a:bodyPr rtlCol="0" anchor="ctr"/>
          <a:lstStyle/>
          <a:p>
            <a:pPr algn="ctr"/>
            <a:endParaRPr lang="en-US" dirty="0"/>
          </a:p>
        </p:txBody>
      </p:sp>
      <p:grpSp>
        <p:nvGrpSpPr>
          <p:cNvPr id="31745" name="Group 31744">
            <a:extLst>
              <a:ext uri="{FF2B5EF4-FFF2-40B4-BE49-F238E27FC236}">
                <a16:creationId xmlns:a16="http://schemas.microsoft.com/office/drawing/2014/main" id="{F37B865D-F1C5-FC5A-DD45-F46FF608F0C0}"/>
              </a:ext>
            </a:extLst>
          </p:cNvPr>
          <p:cNvGrpSpPr/>
          <p:nvPr/>
        </p:nvGrpSpPr>
        <p:grpSpPr>
          <a:xfrm>
            <a:off x="7060786" y="1802291"/>
            <a:ext cx="78069" cy="2127623"/>
            <a:chOff x="1335556" y="1966259"/>
            <a:chExt cx="78069" cy="2127623"/>
          </a:xfrm>
        </p:grpSpPr>
        <p:cxnSp>
          <p:nvCxnSpPr>
            <p:cNvPr id="31747" name="Straight Connector 31746">
              <a:extLst>
                <a:ext uri="{FF2B5EF4-FFF2-40B4-BE49-F238E27FC236}">
                  <a16:creationId xmlns:a16="http://schemas.microsoft.com/office/drawing/2014/main" id="{368C83F2-6AF7-C26D-4C4A-2C03A1D973FC}"/>
                </a:ext>
              </a:extLst>
            </p:cNvPr>
            <p:cNvCxnSpPr>
              <a:cxnSpLocks/>
            </p:cNvCxnSpPr>
            <p:nvPr/>
          </p:nvCxnSpPr>
          <p:spPr bwMode="auto">
            <a:xfrm>
              <a:off x="1335556" y="1966259"/>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31748" name="Straight Connector 31747">
              <a:extLst>
                <a:ext uri="{FF2B5EF4-FFF2-40B4-BE49-F238E27FC236}">
                  <a16:creationId xmlns:a16="http://schemas.microsoft.com/office/drawing/2014/main" id="{AA5BEB42-C98F-D90F-525B-FBEA74DA3379}"/>
                </a:ext>
              </a:extLst>
            </p:cNvPr>
            <p:cNvCxnSpPr>
              <a:cxnSpLocks/>
            </p:cNvCxnSpPr>
            <p:nvPr/>
          </p:nvCxnSpPr>
          <p:spPr bwMode="auto">
            <a:xfrm>
              <a:off x="1335556" y="2391784"/>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31749" name="Straight Connector 31748">
              <a:extLst>
                <a:ext uri="{FF2B5EF4-FFF2-40B4-BE49-F238E27FC236}">
                  <a16:creationId xmlns:a16="http://schemas.microsoft.com/office/drawing/2014/main" id="{59000735-396F-E091-B6CA-5EE5592B60E4}"/>
                </a:ext>
              </a:extLst>
            </p:cNvPr>
            <p:cNvCxnSpPr>
              <a:cxnSpLocks/>
            </p:cNvCxnSpPr>
            <p:nvPr/>
          </p:nvCxnSpPr>
          <p:spPr bwMode="auto">
            <a:xfrm>
              <a:off x="1335556" y="2817309"/>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31750" name="Straight Connector 31749">
              <a:extLst>
                <a:ext uri="{FF2B5EF4-FFF2-40B4-BE49-F238E27FC236}">
                  <a16:creationId xmlns:a16="http://schemas.microsoft.com/office/drawing/2014/main" id="{AC975F7C-D0BE-81A5-02B8-84FBE9B3F86A}"/>
                </a:ext>
              </a:extLst>
            </p:cNvPr>
            <p:cNvCxnSpPr>
              <a:cxnSpLocks/>
            </p:cNvCxnSpPr>
            <p:nvPr/>
          </p:nvCxnSpPr>
          <p:spPr bwMode="auto">
            <a:xfrm>
              <a:off x="1335556" y="3242834"/>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31751" name="Straight Connector 31750">
              <a:extLst>
                <a:ext uri="{FF2B5EF4-FFF2-40B4-BE49-F238E27FC236}">
                  <a16:creationId xmlns:a16="http://schemas.microsoft.com/office/drawing/2014/main" id="{18ECC002-4D17-3A23-643B-036A2B8099B0}"/>
                </a:ext>
              </a:extLst>
            </p:cNvPr>
            <p:cNvCxnSpPr>
              <a:cxnSpLocks/>
            </p:cNvCxnSpPr>
            <p:nvPr/>
          </p:nvCxnSpPr>
          <p:spPr bwMode="auto">
            <a:xfrm>
              <a:off x="1335556" y="3668359"/>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31752" name="Straight Connector 31751">
              <a:extLst>
                <a:ext uri="{FF2B5EF4-FFF2-40B4-BE49-F238E27FC236}">
                  <a16:creationId xmlns:a16="http://schemas.microsoft.com/office/drawing/2014/main" id="{B87A0E99-8C72-3DC1-45BD-514EA049169F}"/>
                </a:ext>
              </a:extLst>
            </p:cNvPr>
            <p:cNvCxnSpPr>
              <a:cxnSpLocks/>
            </p:cNvCxnSpPr>
            <p:nvPr/>
          </p:nvCxnSpPr>
          <p:spPr bwMode="auto">
            <a:xfrm>
              <a:off x="1335556" y="4093882"/>
              <a:ext cx="78069"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753" name="Group 31752">
            <a:extLst>
              <a:ext uri="{FF2B5EF4-FFF2-40B4-BE49-F238E27FC236}">
                <a16:creationId xmlns:a16="http://schemas.microsoft.com/office/drawing/2014/main" id="{D5326CC0-07E9-B1F4-D8F3-5C6097333EEE}"/>
              </a:ext>
            </a:extLst>
          </p:cNvPr>
          <p:cNvGrpSpPr/>
          <p:nvPr/>
        </p:nvGrpSpPr>
        <p:grpSpPr>
          <a:xfrm>
            <a:off x="7145441" y="3932819"/>
            <a:ext cx="3429694" cy="86703"/>
            <a:chOff x="1408259" y="4096787"/>
            <a:chExt cx="3429694" cy="86703"/>
          </a:xfrm>
        </p:grpSpPr>
        <p:grpSp>
          <p:nvGrpSpPr>
            <p:cNvPr id="31754" name="Group 31753">
              <a:extLst>
                <a:ext uri="{FF2B5EF4-FFF2-40B4-BE49-F238E27FC236}">
                  <a16:creationId xmlns:a16="http://schemas.microsoft.com/office/drawing/2014/main" id="{28888101-9BBE-E01C-9F84-D11F16575BD0}"/>
                </a:ext>
              </a:extLst>
            </p:cNvPr>
            <p:cNvGrpSpPr/>
            <p:nvPr/>
          </p:nvGrpSpPr>
          <p:grpSpPr>
            <a:xfrm rot="5400000">
              <a:off x="2802250" y="2706587"/>
              <a:ext cx="82912" cy="2870893"/>
              <a:chOff x="1335556" y="1966259"/>
              <a:chExt cx="78069" cy="2127623"/>
            </a:xfrm>
          </p:grpSpPr>
          <p:cxnSp>
            <p:nvCxnSpPr>
              <p:cNvPr id="31756" name="Straight Connector 31755">
                <a:extLst>
                  <a:ext uri="{FF2B5EF4-FFF2-40B4-BE49-F238E27FC236}">
                    <a16:creationId xmlns:a16="http://schemas.microsoft.com/office/drawing/2014/main" id="{088D1C34-9B79-09FC-D54B-9B6CB57F267E}"/>
                  </a:ext>
                </a:extLst>
              </p:cNvPr>
              <p:cNvCxnSpPr>
                <a:cxnSpLocks/>
              </p:cNvCxnSpPr>
              <p:nvPr/>
            </p:nvCxnSpPr>
            <p:spPr bwMode="auto">
              <a:xfrm>
                <a:off x="1335556" y="1966259"/>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31757" name="Straight Connector 31756">
                <a:extLst>
                  <a:ext uri="{FF2B5EF4-FFF2-40B4-BE49-F238E27FC236}">
                    <a16:creationId xmlns:a16="http://schemas.microsoft.com/office/drawing/2014/main" id="{61902B48-8BE1-A281-0EE1-739EDD95D02F}"/>
                  </a:ext>
                </a:extLst>
              </p:cNvPr>
              <p:cNvCxnSpPr>
                <a:cxnSpLocks/>
              </p:cNvCxnSpPr>
              <p:nvPr/>
            </p:nvCxnSpPr>
            <p:spPr bwMode="auto">
              <a:xfrm>
                <a:off x="1335556" y="2391784"/>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31758" name="Straight Connector 31757">
                <a:extLst>
                  <a:ext uri="{FF2B5EF4-FFF2-40B4-BE49-F238E27FC236}">
                    <a16:creationId xmlns:a16="http://schemas.microsoft.com/office/drawing/2014/main" id="{6AE7916F-62D0-A598-2EC8-82F10B328EA1}"/>
                  </a:ext>
                </a:extLst>
              </p:cNvPr>
              <p:cNvCxnSpPr>
                <a:cxnSpLocks/>
              </p:cNvCxnSpPr>
              <p:nvPr/>
            </p:nvCxnSpPr>
            <p:spPr bwMode="auto">
              <a:xfrm>
                <a:off x="1335556" y="2817309"/>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31759" name="Straight Connector 31758">
                <a:extLst>
                  <a:ext uri="{FF2B5EF4-FFF2-40B4-BE49-F238E27FC236}">
                    <a16:creationId xmlns:a16="http://schemas.microsoft.com/office/drawing/2014/main" id="{E8FF2C89-2E94-511A-37EA-6ACA495D3E2E}"/>
                  </a:ext>
                </a:extLst>
              </p:cNvPr>
              <p:cNvCxnSpPr>
                <a:cxnSpLocks/>
              </p:cNvCxnSpPr>
              <p:nvPr/>
            </p:nvCxnSpPr>
            <p:spPr bwMode="auto">
              <a:xfrm>
                <a:off x="1335556" y="3242834"/>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31760" name="Straight Connector 31759">
                <a:extLst>
                  <a:ext uri="{FF2B5EF4-FFF2-40B4-BE49-F238E27FC236}">
                    <a16:creationId xmlns:a16="http://schemas.microsoft.com/office/drawing/2014/main" id="{05EBD800-5D13-973E-CED3-8DC295C4BB14}"/>
                  </a:ext>
                </a:extLst>
              </p:cNvPr>
              <p:cNvCxnSpPr>
                <a:cxnSpLocks/>
              </p:cNvCxnSpPr>
              <p:nvPr/>
            </p:nvCxnSpPr>
            <p:spPr bwMode="auto">
              <a:xfrm>
                <a:off x="1335556" y="3668359"/>
                <a:ext cx="78069" cy="0"/>
              </a:xfrm>
              <a:prstGeom prst="line">
                <a:avLst/>
              </a:prstGeom>
              <a:noFill/>
              <a:ln w="28575" cap="flat" cmpd="sng" algn="ctr">
                <a:solidFill>
                  <a:schemeClr val="bg1"/>
                </a:solidFill>
                <a:prstDash val="solid"/>
                <a:round/>
                <a:headEnd type="none" w="med" len="med"/>
                <a:tailEnd type="none" w="med" len="med"/>
              </a:ln>
              <a:effectLst/>
            </p:spPr>
          </p:cxnSp>
          <p:cxnSp>
            <p:nvCxnSpPr>
              <p:cNvPr id="31761" name="Straight Connector 31760">
                <a:extLst>
                  <a:ext uri="{FF2B5EF4-FFF2-40B4-BE49-F238E27FC236}">
                    <a16:creationId xmlns:a16="http://schemas.microsoft.com/office/drawing/2014/main" id="{DE60FB95-C9DF-B5E2-B766-71242AAE6119}"/>
                  </a:ext>
                </a:extLst>
              </p:cNvPr>
              <p:cNvCxnSpPr>
                <a:cxnSpLocks/>
              </p:cNvCxnSpPr>
              <p:nvPr/>
            </p:nvCxnSpPr>
            <p:spPr bwMode="auto">
              <a:xfrm>
                <a:off x="1335556" y="4093882"/>
                <a:ext cx="78069" cy="0"/>
              </a:xfrm>
              <a:prstGeom prst="line">
                <a:avLst/>
              </a:prstGeom>
              <a:noFill/>
              <a:ln w="28575" cap="flat" cmpd="sng" algn="ctr">
                <a:solidFill>
                  <a:schemeClr val="bg1"/>
                </a:solidFill>
                <a:prstDash val="solid"/>
                <a:round/>
                <a:headEnd type="none" w="med" len="med"/>
                <a:tailEnd type="none" w="med" len="med"/>
              </a:ln>
              <a:effectLst/>
            </p:spPr>
          </p:cxnSp>
        </p:grpSp>
        <p:cxnSp>
          <p:nvCxnSpPr>
            <p:cNvPr id="31755" name="Straight Connector 31754">
              <a:extLst>
                <a:ext uri="{FF2B5EF4-FFF2-40B4-BE49-F238E27FC236}">
                  <a16:creationId xmlns:a16="http://schemas.microsoft.com/office/drawing/2014/main" id="{4640C163-3AFC-728C-1001-02599EAD81E9}"/>
                </a:ext>
              </a:extLst>
            </p:cNvPr>
            <p:cNvCxnSpPr>
              <a:cxnSpLocks/>
            </p:cNvCxnSpPr>
            <p:nvPr/>
          </p:nvCxnSpPr>
          <p:spPr bwMode="auto">
            <a:xfrm rot="5400000">
              <a:off x="4796497" y="4138243"/>
              <a:ext cx="82912" cy="0"/>
            </a:xfrm>
            <a:prstGeom prst="line">
              <a:avLst/>
            </a:prstGeom>
            <a:noFill/>
            <a:ln w="28575" cap="flat" cmpd="sng" algn="ctr">
              <a:solidFill>
                <a:schemeClr val="bg1"/>
              </a:solidFill>
              <a:prstDash val="solid"/>
              <a:round/>
              <a:headEnd type="none" w="med" len="med"/>
              <a:tailEnd type="none" w="med" len="med"/>
            </a:ln>
            <a:effectLst/>
          </p:spPr>
        </p:cxnSp>
      </p:grpSp>
      <p:sp>
        <p:nvSpPr>
          <p:cNvPr id="31762" name="TextBox 31761">
            <a:extLst>
              <a:ext uri="{FF2B5EF4-FFF2-40B4-BE49-F238E27FC236}">
                <a16:creationId xmlns:a16="http://schemas.microsoft.com/office/drawing/2014/main" id="{F456F31A-812A-12AA-7317-7B3AAEC8D4FB}"/>
              </a:ext>
            </a:extLst>
          </p:cNvPr>
          <p:cNvSpPr txBox="1"/>
          <p:nvPr/>
        </p:nvSpPr>
        <p:spPr bwMode="auto">
          <a:xfrm>
            <a:off x="6635427" y="1612805"/>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1.0</a:t>
            </a:r>
          </a:p>
        </p:txBody>
      </p:sp>
      <p:sp>
        <p:nvSpPr>
          <p:cNvPr id="31763" name="TextBox 31762">
            <a:extLst>
              <a:ext uri="{FF2B5EF4-FFF2-40B4-BE49-F238E27FC236}">
                <a16:creationId xmlns:a16="http://schemas.microsoft.com/office/drawing/2014/main" id="{205FCBB0-7D42-6B86-DEE1-2A61694B768E}"/>
              </a:ext>
            </a:extLst>
          </p:cNvPr>
          <p:cNvSpPr txBox="1"/>
          <p:nvPr/>
        </p:nvSpPr>
        <p:spPr bwMode="auto">
          <a:xfrm>
            <a:off x="6629451" y="2037894"/>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0.8</a:t>
            </a:r>
          </a:p>
        </p:txBody>
      </p:sp>
      <p:sp>
        <p:nvSpPr>
          <p:cNvPr id="31764" name="TextBox 31763">
            <a:extLst>
              <a:ext uri="{FF2B5EF4-FFF2-40B4-BE49-F238E27FC236}">
                <a16:creationId xmlns:a16="http://schemas.microsoft.com/office/drawing/2014/main" id="{CE45749C-1FC2-9A9A-305A-80AA52EEC6F2}"/>
              </a:ext>
            </a:extLst>
          </p:cNvPr>
          <p:cNvSpPr txBox="1"/>
          <p:nvPr/>
        </p:nvSpPr>
        <p:spPr bwMode="auto">
          <a:xfrm>
            <a:off x="6620055" y="2470611"/>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0.6</a:t>
            </a:r>
          </a:p>
        </p:txBody>
      </p:sp>
      <p:sp>
        <p:nvSpPr>
          <p:cNvPr id="31765" name="TextBox 31764">
            <a:extLst>
              <a:ext uri="{FF2B5EF4-FFF2-40B4-BE49-F238E27FC236}">
                <a16:creationId xmlns:a16="http://schemas.microsoft.com/office/drawing/2014/main" id="{CB8D07A8-347D-5D9F-CADA-AA1E3C198A1C}"/>
              </a:ext>
            </a:extLst>
          </p:cNvPr>
          <p:cNvSpPr txBox="1"/>
          <p:nvPr/>
        </p:nvSpPr>
        <p:spPr bwMode="auto">
          <a:xfrm>
            <a:off x="6614079" y="2895700"/>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0.4</a:t>
            </a:r>
          </a:p>
        </p:txBody>
      </p:sp>
      <p:sp>
        <p:nvSpPr>
          <p:cNvPr id="31766" name="TextBox 31765">
            <a:extLst>
              <a:ext uri="{FF2B5EF4-FFF2-40B4-BE49-F238E27FC236}">
                <a16:creationId xmlns:a16="http://schemas.microsoft.com/office/drawing/2014/main" id="{AE85B40C-07AE-B835-08CC-4DDF908E0ACB}"/>
              </a:ext>
            </a:extLst>
          </p:cNvPr>
          <p:cNvSpPr txBox="1"/>
          <p:nvPr/>
        </p:nvSpPr>
        <p:spPr bwMode="auto">
          <a:xfrm>
            <a:off x="6630895" y="3310722"/>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0.2</a:t>
            </a:r>
          </a:p>
        </p:txBody>
      </p:sp>
      <p:sp>
        <p:nvSpPr>
          <p:cNvPr id="31767" name="TextBox 31766">
            <a:extLst>
              <a:ext uri="{FF2B5EF4-FFF2-40B4-BE49-F238E27FC236}">
                <a16:creationId xmlns:a16="http://schemas.microsoft.com/office/drawing/2014/main" id="{B065BF06-C504-E240-C711-AA95BE1D3659}"/>
              </a:ext>
            </a:extLst>
          </p:cNvPr>
          <p:cNvSpPr txBox="1"/>
          <p:nvPr/>
        </p:nvSpPr>
        <p:spPr bwMode="auto">
          <a:xfrm>
            <a:off x="6799647" y="3735811"/>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b="0" dirty="0">
                <a:solidFill>
                  <a:schemeClr val="bg1"/>
                </a:solidFill>
                <a:latin typeface="Calibri" panose="020F0502020204030204" pitchFamily="34" charset="0"/>
              </a:rPr>
              <a:t>0</a:t>
            </a:r>
          </a:p>
        </p:txBody>
      </p:sp>
      <p:sp>
        <p:nvSpPr>
          <p:cNvPr id="31768" name="TextBox 31767">
            <a:extLst>
              <a:ext uri="{FF2B5EF4-FFF2-40B4-BE49-F238E27FC236}">
                <a16:creationId xmlns:a16="http://schemas.microsoft.com/office/drawing/2014/main" id="{624E1AEE-486D-4BA1-8628-2D2068220F0D}"/>
              </a:ext>
            </a:extLst>
          </p:cNvPr>
          <p:cNvSpPr txBox="1"/>
          <p:nvPr/>
        </p:nvSpPr>
        <p:spPr bwMode="auto">
          <a:xfrm>
            <a:off x="6998024" y="3953208"/>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0</a:t>
            </a:r>
          </a:p>
        </p:txBody>
      </p:sp>
      <p:sp>
        <p:nvSpPr>
          <p:cNvPr id="31769" name="TextBox 31768">
            <a:extLst>
              <a:ext uri="{FF2B5EF4-FFF2-40B4-BE49-F238E27FC236}">
                <a16:creationId xmlns:a16="http://schemas.microsoft.com/office/drawing/2014/main" id="{2FF4F0AC-9D8D-817A-F773-5F73ECF2C6CF}"/>
              </a:ext>
            </a:extLst>
          </p:cNvPr>
          <p:cNvSpPr txBox="1"/>
          <p:nvPr/>
        </p:nvSpPr>
        <p:spPr bwMode="auto">
          <a:xfrm>
            <a:off x="7563168" y="3956493"/>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6</a:t>
            </a:r>
          </a:p>
        </p:txBody>
      </p:sp>
      <p:sp>
        <p:nvSpPr>
          <p:cNvPr id="31770" name="TextBox 31769">
            <a:extLst>
              <a:ext uri="{FF2B5EF4-FFF2-40B4-BE49-F238E27FC236}">
                <a16:creationId xmlns:a16="http://schemas.microsoft.com/office/drawing/2014/main" id="{C385D1EB-3A28-59C3-1EB0-F636F944EE44}"/>
              </a:ext>
            </a:extLst>
          </p:cNvPr>
          <p:cNvSpPr txBox="1"/>
          <p:nvPr/>
        </p:nvSpPr>
        <p:spPr bwMode="auto">
          <a:xfrm>
            <a:off x="8096211" y="393610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12</a:t>
            </a:r>
          </a:p>
        </p:txBody>
      </p:sp>
      <p:sp>
        <p:nvSpPr>
          <p:cNvPr id="31771" name="TextBox 31770">
            <a:extLst>
              <a:ext uri="{FF2B5EF4-FFF2-40B4-BE49-F238E27FC236}">
                <a16:creationId xmlns:a16="http://schemas.microsoft.com/office/drawing/2014/main" id="{57FDE5F2-B682-9583-24A0-D4A62F665552}"/>
              </a:ext>
            </a:extLst>
          </p:cNvPr>
          <p:cNvSpPr txBox="1"/>
          <p:nvPr/>
        </p:nvSpPr>
        <p:spPr bwMode="auto">
          <a:xfrm>
            <a:off x="8661355" y="393939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18</a:t>
            </a:r>
          </a:p>
        </p:txBody>
      </p:sp>
      <p:sp>
        <p:nvSpPr>
          <p:cNvPr id="31772" name="TextBox 31771">
            <a:extLst>
              <a:ext uri="{FF2B5EF4-FFF2-40B4-BE49-F238E27FC236}">
                <a16:creationId xmlns:a16="http://schemas.microsoft.com/office/drawing/2014/main" id="{29FC0E87-FFFA-69D3-7A3F-2DD12C34EB80}"/>
              </a:ext>
            </a:extLst>
          </p:cNvPr>
          <p:cNvSpPr txBox="1"/>
          <p:nvPr/>
        </p:nvSpPr>
        <p:spPr bwMode="auto">
          <a:xfrm>
            <a:off x="9217825" y="394723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24</a:t>
            </a:r>
          </a:p>
        </p:txBody>
      </p:sp>
      <p:sp>
        <p:nvSpPr>
          <p:cNvPr id="31773" name="TextBox 31772">
            <a:extLst>
              <a:ext uri="{FF2B5EF4-FFF2-40B4-BE49-F238E27FC236}">
                <a16:creationId xmlns:a16="http://schemas.microsoft.com/office/drawing/2014/main" id="{282FD21C-1B7F-E3CE-262A-7BF9CE41D25B}"/>
              </a:ext>
            </a:extLst>
          </p:cNvPr>
          <p:cNvSpPr txBox="1"/>
          <p:nvPr/>
        </p:nvSpPr>
        <p:spPr bwMode="auto">
          <a:xfrm>
            <a:off x="9809377" y="392684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30</a:t>
            </a:r>
          </a:p>
        </p:txBody>
      </p:sp>
      <p:sp>
        <p:nvSpPr>
          <p:cNvPr id="31774" name="TextBox 31773">
            <a:extLst>
              <a:ext uri="{FF2B5EF4-FFF2-40B4-BE49-F238E27FC236}">
                <a16:creationId xmlns:a16="http://schemas.microsoft.com/office/drawing/2014/main" id="{5A8D27B0-9A95-A7BB-14CA-D8A7C0061CEA}"/>
              </a:ext>
            </a:extLst>
          </p:cNvPr>
          <p:cNvSpPr txBox="1"/>
          <p:nvPr/>
        </p:nvSpPr>
        <p:spPr bwMode="auto">
          <a:xfrm>
            <a:off x="10374521" y="393013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36</a:t>
            </a:r>
          </a:p>
        </p:txBody>
      </p:sp>
      <p:sp>
        <p:nvSpPr>
          <p:cNvPr id="31775" name="TextBox 31774">
            <a:extLst>
              <a:ext uri="{FF2B5EF4-FFF2-40B4-BE49-F238E27FC236}">
                <a16:creationId xmlns:a16="http://schemas.microsoft.com/office/drawing/2014/main" id="{DE6292D9-B9D6-EB91-0BE4-B03FF120D78F}"/>
              </a:ext>
            </a:extLst>
          </p:cNvPr>
          <p:cNvSpPr txBox="1"/>
          <p:nvPr/>
        </p:nvSpPr>
        <p:spPr bwMode="auto">
          <a:xfrm>
            <a:off x="7484620" y="4594521"/>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124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124</a:t>
            </a:r>
          </a:p>
        </p:txBody>
      </p:sp>
      <p:sp>
        <p:nvSpPr>
          <p:cNvPr id="31776" name="TextBox 31775">
            <a:extLst>
              <a:ext uri="{FF2B5EF4-FFF2-40B4-BE49-F238E27FC236}">
                <a16:creationId xmlns:a16="http://schemas.microsoft.com/office/drawing/2014/main" id="{CA240BCC-5BF1-13D1-36A7-0FF55EDCCA85}"/>
              </a:ext>
            </a:extLst>
          </p:cNvPr>
          <p:cNvSpPr txBox="1"/>
          <p:nvPr/>
        </p:nvSpPr>
        <p:spPr bwMode="auto">
          <a:xfrm>
            <a:off x="8121859" y="4574134"/>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93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90</a:t>
            </a:r>
          </a:p>
        </p:txBody>
      </p:sp>
      <p:sp>
        <p:nvSpPr>
          <p:cNvPr id="31777" name="TextBox 31776">
            <a:extLst>
              <a:ext uri="{FF2B5EF4-FFF2-40B4-BE49-F238E27FC236}">
                <a16:creationId xmlns:a16="http://schemas.microsoft.com/office/drawing/2014/main" id="{4C6F3B90-9C33-3F1E-A06B-AC589E92FC05}"/>
              </a:ext>
            </a:extLst>
          </p:cNvPr>
          <p:cNvSpPr txBox="1"/>
          <p:nvPr/>
        </p:nvSpPr>
        <p:spPr bwMode="auto">
          <a:xfrm>
            <a:off x="8687003" y="4577419"/>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59</a:t>
            </a:r>
          </a:p>
        </p:txBody>
      </p:sp>
      <p:sp>
        <p:nvSpPr>
          <p:cNvPr id="31778" name="TextBox 31777">
            <a:extLst>
              <a:ext uri="{FF2B5EF4-FFF2-40B4-BE49-F238E27FC236}">
                <a16:creationId xmlns:a16="http://schemas.microsoft.com/office/drawing/2014/main" id="{075A6B7D-50E0-046D-8DE1-774B619A3E7C}"/>
              </a:ext>
            </a:extLst>
          </p:cNvPr>
          <p:cNvSpPr txBox="1"/>
          <p:nvPr/>
        </p:nvSpPr>
        <p:spPr bwMode="auto">
          <a:xfrm>
            <a:off x="9243473" y="4585260"/>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30</a:t>
            </a:r>
          </a:p>
        </p:txBody>
      </p:sp>
      <p:sp>
        <p:nvSpPr>
          <p:cNvPr id="31779" name="TextBox 31778">
            <a:extLst>
              <a:ext uri="{FF2B5EF4-FFF2-40B4-BE49-F238E27FC236}">
                <a16:creationId xmlns:a16="http://schemas.microsoft.com/office/drawing/2014/main" id="{92EBD341-9640-11DD-01BB-9C6C1DA4E2D1}"/>
              </a:ext>
            </a:extLst>
          </p:cNvPr>
          <p:cNvSpPr txBox="1"/>
          <p:nvPr/>
        </p:nvSpPr>
        <p:spPr bwMode="auto">
          <a:xfrm>
            <a:off x="9835025" y="4564873"/>
            <a:ext cx="3674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19</a:t>
            </a:r>
          </a:p>
        </p:txBody>
      </p:sp>
      <p:sp>
        <p:nvSpPr>
          <p:cNvPr id="31780" name="TextBox 31779">
            <a:extLst>
              <a:ext uri="{FF2B5EF4-FFF2-40B4-BE49-F238E27FC236}">
                <a16:creationId xmlns:a16="http://schemas.microsoft.com/office/drawing/2014/main" id="{83594D51-4F4B-7BC1-D28C-6751FCDC2345}"/>
              </a:ext>
            </a:extLst>
          </p:cNvPr>
          <p:cNvSpPr txBox="1"/>
          <p:nvPr/>
        </p:nvSpPr>
        <p:spPr bwMode="auto">
          <a:xfrm>
            <a:off x="10445854" y="4568158"/>
            <a:ext cx="27603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p:txBody>
      </p:sp>
      <p:sp>
        <p:nvSpPr>
          <p:cNvPr id="31781" name="TextBox 31780">
            <a:extLst>
              <a:ext uri="{FF2B5EF4-FFF2-40B4-BE49-F238E27FC236}">
                <a16:creationId xmlns:a16="http://schemas.microsoft.com/office/drawing/2014/main" id="{0D926C78-518D-4F6F-9713-BA7714C429BA}"/>
              </a:ext>
            </a:extLst>
          </p:cNvPr>
          <p:cNvSpPr txBox="1"/>
          <p:nvPr/>
        </p:nvSpPr>
        <p:spPr bwMode="auto">
          <a:xfrm>
            <a:off x="6046212" y="4397471"/>
            <a:ext cx="15066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dirty="0">
                <a:solidFill>
                  <a:schemeClr val="bg1"/>
                </a:solidFill>
                <a:latin typeface="Calibri" panose="020F0502020204030204" pitchFamily="34" charset="0"/>
              </a:rPr>
              <a:t>Patients at Risk, n</a:t>
            </a:r>
          </a:p>
        </p:txBody>
      </p:sp>
      <p:sp>
        <p:nvSpPr>
          <p:cNvPr id="31782" name="TextBox 31781">
            <a:extLst>
              <a:ext uri="{FF2B5EF4-FFF2-40B4-BE49-F238E27FC236}">
                <a16:creationId xmlns:a16="http://schemas.microsoft.com/office/drawing/2014/main" id="{EC24670B-A739-99B0-E93C-6CA22131C39A}"/>
              </a:ext>
            </a:extLst>
          </p:cNvPr>
          <p:cNvSpPr txBox="1"/>
          <p:nvPr/>
        </p:nvSpPr>
        <p:spPr bwMode="auto">
          <a:xfrm>
            <a:off x="6906272" y="4601160"/>
            <a:ext cx="4587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159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154</a:t>
            </a:r>
          </a:p>
        </p:txBody>
      </p:sp>
      <p:sp>
        <p:nvSpPr>
          <p:cNvPr id="31786" name="TextBox 31785">
            <a:extLst>
              <a:ext uri="{FF2B5EF4-FFF2-40B4-BE49-F238E27FC236}">
                <a16:creationId xmlns:a16="http://schemas.microsoft.com/office/drawing/2014/main" id="{F91563A6-E957-E44C-7F55-2D07CE501E47}"/>
              </a:ext>
            </a:extLst>
          </p:cNvPr>
          <p:cNvSpPr txBox="1"/>
          <p:nvPr/>
        </p:nvSpPr>
        <p:spPr bwMode="auto">
          <a:xfrm>
            <a:off x="9939869" y="1795194"/>
            <a:ext cx="13878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accent1"/>
                </a:solidFill>
                <a:latin typeface="Calibri" panose="020F0502020204030204" pitchFamily="34" charset="0"/>
              </a:rPr>
              <a:t>Neoadjuvant</a:t>
            </a:r>
          </a:p>
        </p:txBody>
      </p:sp>
      <p:sp>
        <p:nvSpPr>
          <p:cNvPr id="31787" name="TextBox 31786">
            <a:extLst>
              <a:ext uri="{FF2B5EF4-FFF2-40B4-BE49-F238E27FC236}">
                <a16:creationId xmlns:a16="http://schemas.microsoft.com/office/drawing/2014/main" id="{7C69E314-4A6B-750B-2103-D8903C49903C}"/>
              </a:ext>
            </a:extLst>
          </p:cNvPr>
          <p:cNvSpPr txBox="1"/>
          <p:nvPr/>
        </p:nvSpPr>
        <p:spPr bwMode="auto">
          <a:xfrm>
            <a:off x="8798266" y="2379561"/>
            <a:ext cx="10239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accent3"/>
                </a:solidFill>
                <a:latin typeface="Calibri" panose="020F0502020204030204" pitchFamily="34" charset="0"/>
              </a:rPr>
              <a:t>Adjuvant</a:t>
            </a:r>
          </a:p>
        </p:txBody>
      </p:sp>
      <p:sp>
        <p:nvSpPr>
          <p:cNvPr id="31789" name="Freeform: Shape 31788">
            <a:extLst>
              <a:ext uri="{FF2B5EF4-FFF2-40B4-BE49-F238E27FC236}">
                <a16:creationId xmlns:a16="http://schemas.microsoft.com/office/drawing/2014/main" id="{C6DD0EBC-72D1-9AF0-0E1E-0696371967FE}"/>
              </a:ext>
            </a:extLst>
          </p:cNvPr>
          <p:cNvSpPr/>
          <p:nvPr/>
        </p:nvSpPr>
        <p:spPr bwMode="auto">
          <a:xfrm>
            <a:off x="7158055" y="1806942"/>
            <a:ext cx="3741390" cy="429877"/>
          </a:xfrm>
          <a:custGeom>
            <a:avLst/>
            <a:gdLst>
              <a:gd name="connsiteX0" fmla="*/ 0 w 3741390"/>
              <a:gd name="connsiteY0" fmla="*/ 0 h 429877"/>
              <a:gd name="connsiteX1" fmla="*/ 382518 w 3741390"/>
              <a:gd name="connsiteY1" fmla="*/ 0 h 429877"/>
              <a:gd name="connsiteX2" fmla="*/ 382518 w 3741390"/>
              <a:gd name="connsiteY2" fmla="*/ 14572 h 429877"/>
              <a:gd name="connsiteX3" fmla="*/ 462665 w 3741390"/>
              <a:gd name="connsiteY3" fmla="*/ 14572 h 429877"/>
              <a:gd name="connsiteX4" fmla="*/ 462665 w 3741390"/>
              <a:gd name="connsiteY4" fmla="*/ 40073 h 429877"/>
              <a:gd name="connsiteX5" fmla="*/ 721320 w 3741390"/>
              <a:gd name="connsiteY5" fmla="*/ 40073 h 429877"/>
              <a:gd name="connsiteX6" fmla="*/ 721320 w 3741390"/>
              <a:gd name="connsiteY6" fmla="*/ 54645 h 429877"/>
              <a:gd name="connsiteX7" fmla="*/ 823324 w 3741390"/>
              <a:gd name="connsiteY7" fmla="*/ 54645 h 429877"/>
              <a:gd name="connsiteX8" fmla="*/ 823324 w 3741390"/>
              <a:gd name="connsiteY8" fmla="*/ 80146 h 429877"/>
              <a:gd name="connsiteX9" fmla="*/ 910757 w 3741390"/>
              <a:gd name="connsiteY9" fmla="*/ 80146 h 429877"/>
              <a:gd name="connsiteX10" fmla="*/ 910757 w 3741390"/>
              <a:gd name="connsiteY10" fmla="*/ 102005 h 429877"/>
              <a:gd name="connsiteX11" fmla="*/ 1103837 w 3741390"/>
              <a:gd name="connsiteY11" fmla="*/ 102005 h 429877"/>
              <a:gd name="connsiteX12" fmla="*/ 1103837 w 3741390"/>
              <a:gd name="connsiteY12" fmla="*/ 145721 h 429877"/>
              <a:gd name="connsiteX13" fmla="*/ 1256845 w 3741390"/>
              <a:gd name="connsiteY13" fmla="*/ 145721 h 429877"/>
              <a:gd name="connsiteX14" fmla="*/ 1256845 w 3741390"/>
              <a:gd name="connsiteY14" fmla="*/ 178508 h 429877"/>
              <a:gd name="connsiteX15" fmla="*/ 1530072 w 3741390"/>
              <a:gd name="connsiteY15" fmla="*/ 178508 h 429877"/>
              <a:gd name="connsiteX16" fmla="*/ 1530072 w 3741390"/>
              <a:gd name="connsiteY16" fmla="*/ 225868 h 429877"/>
              <a:gd name="connsiteX17" fmla="*/ 2200389 w 3741390"/>
              <a:gd name="connsiteY17" fmla="*/ 225868 h 429877"/>
              <a:gd name="connsiteX18" fmla="*/ 2200389 w 3741390"/>
              <a:gd name="connsiteY18" fmla="*/ 276870 h 429877"/>
              <a:gd name="connsiteX19" fmla="*/ 2673982 w 3741390"/>
              <a:gd name="connsiteY19" fmla="*/ 276870 h 429877"/>
              <a:gd name="connsiteX20" fmla="*/ 2673982 w 3741390"/>
              <a:gd name="connsiteY20" fmla="*/ 429877 h 429877"/>
              <a:gd name="connsiteX21" fmla="*/ 3741390 w 3741390"/>
              <a:gd name="connsiteY21" fmla="*/ 429877 h 429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741390" h="429877">
                <a:moveTo>
                  <a:pt x="0" y="0"/>
                </a:moveTo>
                <a:lnTo>
                  <a:pt x="382518" y="0"/>
                </a:lnTo>
                <a:lnTo>
                  <a:pt x="382518" y="14572"/>
                </a:lnTo>
                <a:lnTo>
                  <a:pt x="462665" y="14572"/>
                </a:lnTo>
                <a:lnTo>
                  <a:pt x="462665" y="40073"/>
                </a:lnTo>
                <a:lnTo>
                  <a:pt x="721320" y="40073"/>
                </a:lnTo>
                <a:lnTo>
                  <a:pt x="721320" y="54645"/>
                </a:lnTo>
                <a:lnTo>
                  <a:pt x="823324" y="54645"/>
                </a:lnTo>
                <a:lnTo>
                  <a:pt x="823324" y="80146"/>
                </a:lnTo>
                <a:lnTo>
                  <a:pt x="910757" y="80146"/>
                </a:lnTo>
                <a:lnTo>
                  <a:pt x="910757" y="102005"/>
                </a:lnTo>
                <a:lnTo>
                  <a:pt x="1103837" y="102005"/>
                </a:lnTo>
                <a:lnTo>
                  <a:pt x="1103837" y="145721"/>
                </a:lnTo>
                <a:lnTo>
                  <a:pt x="1256845" y="145721"/>
                </a:lnTo>
                <a:lnTo>
                  <a:pt x="1256845" y="178508"/>
                </a:lnTo>
                <a:lnTo>
                  <a:pt x="1530072" y="178508"/>
                </a:lnTo>
                <a:lnTo>
                  <a:pt x="1530072" y="225868"/>
                </a:lnTo>
                <a:lnTo>
                  <a:pt x="2200389" y="225868"/>
                </a:lnTo>
                <a:lnTo>
                  <a:pt x="2200389" y="276870"/>
                </a:lnTo>
                <a:lnTo>
                  <a:pt x="2673982" y="276870"/>
                </a:lnTo>
                <a:lnTo>
                  <a:pt x="2673982" y="429877"/>
                </a:lnTo>
                <a:lnTo>
                  <a:pt x="3741390" y="429877"/>
                </a:lnTo>
              </a:path>
            </a:pathLst>
          </a:custGeom>
          <a:noFill/>
          <a:ln w="28575">
            <a:solidFill>
              <a:schemeClr val="accent1"/>
            </a:solidFill>
            <a:miter lim="800000"/>
            <a:headEnd/>
            <a:tailEnd/>
          </a:ln>
        </p:spPr>
        <p:txBody>
          <a:bodyPr rtlCol="0" anchor="ctr"/>
          <a:lstStyle/>
          <a:p>
            <a:pPr algn="ctr"/>
            <a:endParaRPr lang="en-US" dirty="0"/>
          </a:p>
        </p:txBody>
      </p:sp>
      <p:sp>
        <p:nvSpPr>
          <p:cNvPr id="31790" name="Freeform: Shape 31789">
            <a:extLst>
              <a:ext uri="{FF2B5EF4-FFF2-40B4-BE49-F238E27FC236}">
                <a16:creationId xmlns:a16="http://schemas.microsoft.com/office/drawing/2014/main" id="{4F8A2477-C4CF-D50E-5FEE-F9D593865BC1}"/>
              </a:ext>
            </a:extLst>
          </p:cNvPr>
          <p:cNvSpPr/>
          <p:nvPr/>
        </p:nvSpPr>
        <p:spPr bwMode="auto">
          <a:xfrm>
            <a:off x="7147126" y="1806942"/>
            <a:ext cx="3766891" cy="859754"/>
          </a:xfrm>
          <a:custGeom>
            <a:avLst/>
            <a:gdLst>
              <a:gd name="connsiteX0" fmla="*/ 0 w 3766891"/>
              <a:gd name="connsiteY0" fmla="*/ 0 h 859754"/>
              <a:gd name="connsiteX1" fmla="*/ 364303 w 3766891"/>
              <a:gd name="connsiteY1" fmla="*/ 0 h 859754"/>
              <a:gd name="connsiteX2" fmla="*/ 364303 w 3766891"/>
              <a:gd name="connsiteY2" fmla="*/ 40073 h 859754"/>
              <a:gd name="connsiteX3" fmla="*/ 524596 w 3766891"/>
              <a:gd name="connsiteY3" fmla="*/ 40073 h 859754"/>
              <a:gd name="connsiteX4" fmla="*/ 524596 w 3766891"/>
              <a:gd name="connsiteY4" fmla="*/ 65574 h 859754"/>
              <a:gd name="connsiteX5" fmla="*/ 637530 w 3766891"/>
              <a:gd name="connsiteY5" fmla="*/ 65574 h 859754"/>
              <a:gd name="connsiteX6" fmla="*/ 637530 w 3766891"/>
              <a:gd name="connsiteY6" fmla="*/ 83789 h 859754"/>
              <a:gd name="connsiteX7" fmla="*/ 710390 w 3766891"/>
              <a:gd name="connsiteY7" fmla="*/ 83789 h 859754"/>
              <a:gd name="connsiteX8" fmla="*/ 710390 w 3766891"/>
              <a:gd name="connsiteY8" fmla="*/ 102005 h 859754"/>
              <a:gd name="connsiteX9" fmla="*/ 794180 w 3766891"/>
              <a:gd name="connsiteY9" fmla="*/ 102005 h 859754"/>
              <a:gd name="connsiteX10" fmla="*/ 794180 w 3766891"/>
              <a:gd name="connsiteY10" fmla="*/ 116577 h 859754"/>
              <a:gd name="connsiteX11" fmla="*/ 867041 w 3766891"/>
              <a:gd name="connsiteY11" fmla="*/ 116577 h 859754"/>
              <a:gd name="connsiteX12" fmla="*/ 867041 w 3766891"/>
              <a:gd name="connsiteY12" fmla="*/ 153007 h 859754"/>
              <a:gd name="connsiteX13" fmla="*/ 1227700 w 3766891"/>
              <a:gd name="connsiteY13" fmla="*/ 153007 h 859754"/>
              <a:gd name="connsiteX14" fmla="*/ 1227700 w 3766891"/>
              <a:gd name="connsiteY14" fmla="*/ 196723 h 859754"/>
              <a:gd name="connsiteX15" fmla="*/ 1449925 w 3766891"/>
              <a:gd name="connsiteY15" fmla="*/ 196723 h 859754"/>
              <a:gd name="connsiteX16" fmla="*/ 1449925 w 3766891"/>
              <a:gd name="connsiteY16" fmla="*/ 229511 h 859754"/>
              <a:gd name="connsiteX17" fmla="*/ 1500927 w 3766891"/>
              <a:gd name="connsiteY17" fmla="*/ 229511 h 859754"/>
              <a:gd name="connsiteX18" fmla="*/ 1500927 w 3766891"/>
              <a:gd name="connsiteY18" fmla="*/ 247726 h 859754"/>
              <a:gd name="connsiteX19" fmla="*/ 1628433 w 3766891"/>
              <a:gd name="connsiteY19" fmla="*/ 247726 h 859754"/>
              <a:gd name="connsiteX20" fmla="*/ 1628433 w 3766891"/>
              <a:gd name="connsiteY20" fmla="*/ 284156 h 859754"/>
              <a:gd name="connsiteX21" fmla="*/ 1686722 w 3766891"/>
              <a:gd name="connsiteY21" fmla="*/ 284156 h 859754"/>
              <a:gd name="connsiteX22" fmla="*/ 1686722 w 3766891"/>
              <a:gd name="connsiteY22" fmla="*/ 306014 h 859754"/>
              <a:gd name="connsiteX23" fmla="*/ 1708580 w 3766891"/>
              <a:gd name="connsiteY23" fmla="*/ 306014 h 859754"/>
              <a:gd name="connsiteX24" fmla="*/ 1708580 w 3766891"/>
              <a:gd name="connsiteY24" fmla="*/ 338801 h 859754"/>
              <a:gd name="connsiteX25" fmla="*/ 1752296 w 3766891"/>
              <a:gd name="connsiteY25" fmla="*/ 338801 h 859754"/>
              <a:gd name="connsiteX26" fmla="*/ 1752296 w 3766891"/>
              <a:gd name="connsiteY26" fmla="*/ 367946 h 859754"/>
              <a:gd name="connsiteX27" fmla="*/ 1850658 w 3766891"/>
              <a:gd name="connsiteY27" fmla="*/ 367946 h 859754"/>
              <a:gd name="connsiteX28" fmla="*/ 1850658 w 3766891"/>
              <a:gd name="connsiteY28" fmla="*/ 400733 h 859754"/>
              <a:gd name="connsiteX29" fmla="*/ 2120242 w 3766891"/>
              <a:gd name="connsiteY29" fmla="*/ 400733 h 859754"/>
              <a:gd name="connsiteX30" fmla="*/ 2120242 w 3766891"/>
              <a:gd name="connsiteY30" fmla="*/ 444449 h 859754"/>
              <a:gd name="connsiteX31" fmla="*/ 2418970 w 3766891"/>
              <a:gd name="connsiteY31" fmla="*/ 444449 h 859754"/>
              <a:gd name="connsiteX32" fmla="*/ 2418970 w 3766891"/>
              <a:gd name="connsiteY32" fmla="*/ 488166 h 859754"/>
              <a:gd name="connsiteX33" fmla="*/ 2939923 w 3766891"/>
              <a:gd name="connsiteY33" fmla="*/ 488166 h 859754"/>
              <a:gd name="connsiteX34" fmla="*/ 2939923 w 3766891"/>
              <a:gd name="connsiteY34" fmla="*/ 619315 h 859754"/>
              <a:gd name="connsiteX35" fmla="*/ 3191292 w 3766891"/>
              <a:gd name="connsiteY35" fmla="*/ 619315 h 859754"/>
              <a:gd name="connsiteX36" fmla="*/ 3191292 w 3766891"/>
              <a:gd name="connsiteY36" fmla="*/ 859754 h 859754"/>
              <a:gd name="connsiteX37" fmla="*/ 3766891 w 3766891"/>
              <a:gd name="connsiteY37" fmla="*/ 859754 h 85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766891" h="859754">
                <a:moveTo>
                  <a:pt x="0" y="0"/>
                </a:moveTo>
                <a:lnTo>
                  <a:pt x="364303" y="0"/>
                </a:lnTo>
                <a:lnTo>
                  <a:pt x="364303" y="40073"/>
                </a:lnTo>
                <a:lnTo>
                  <a:pt x="524596" y="40073"/>
                </a:lnTo>
                <a:lnTo>
                  <a:pt x="524596" y="65574"/>
                </a:lnTo>
                <a:lnTo>
                  <a:pt x="637530" y="65574"/>
                </a:lnTo>
                <a:lnTo>
                  <a:pt x="637530" y="83789"/>
                </a:lnTo>
                <a:lnTo>
                  <a:pt x="710390" y="83789"/>
                </a:lnTo>
                <a:lnTo>
                  <a:pt x="710390" y="102005"/>
                </a:lnTo>
                <a:lnTo>
                  <a:pt x="794180" y="102005"/>
                </a:lnTo>
                <a:lnTo>
                  <a:pt x="794180" y="116577"/>
                </a:lnTo>
                <a:lnTo>
                  <a:pt x="867041" y="116577"/>
                </a:lnTo>
                <a:lnTo>
                  <a:pt x="867041" y="153007"/>
                </a:lnTo>
                <a:lnTo>
                  <a:pt x="1227700" y="153007"/>
                </a:lnTo>
                <a:lnTo>
                  <a:pt x="1227700" y="196723"/>
                </a:lnTo>
                <a:lnTo>
                  <a:pt x="1449925" y="196723"/>
                </a:lnTo>
                <a:lnTo>
                  <a:pt x="1449925" y="229511"/>
                </a:lnTo>
                <a:lnTo>
                  <a:pt x="1500927" y="229511"/>
                </a:lnTo>
                <a:lnTo>
                  <a:pt x="1500927" y="247726"/>
                </a:lnTo>
                <a:lnTo>
                  <a:pt x="1628433" y="247726"/>
                </a:lnTo>
                <a:lnTo>
                  <a:pt x="1628433" y="284156"/>
                </a:lnTo>
                <a:lnTo>
                  <a:pt x="1686722" y="284156"/>
                </a:lnTo>
                <a:lnTo>
                  <a:pt x="1686722" y="306014"/>
                </a:lnTo>
                <a:lnTo>
                  <a:pt x="1708580" y="306014"/>
                </a:lnTo>
                <a:lnTo>
                  <a:pt x="1708580" y="338801"/>
                </a:lnTo>
                <a:lnTo>
                  <a:pt x="1752296" y="338801"/>
                </a:lnTo>
                <a:lnTo>
                  <a:pt x="1752296" y="367946"/>
                </a:lnTo>
                <a:lnTo>
                  <a:pt x="1850658" y="367946"/>
                </a:lnTo>
                <a:lnTo>
                  <a:pt x="1850658" y="400733"/>
                </a:lnTo>
                <a:lnTo>
                  <a:pt x="2120242" y="400733"/>
                </a:lnTo>
                <a:lnTo>
                  <a:pt x="2120242" y="444449"/>
                </a:lnTo>
                <a:lnTo>
                  <a:pt x="2418970" y="444449"/>
                </a:lnTo>
                <a:lnTo>
                  <a:pt x="2418970" y="488166"/>
                </a:lnTo>
                <a:lnTo>
                  <a:pt x="2939923" y="488166"/>
                </a:lnTo>
                <a:lnTo>
                  <a:pt x="2939923" y="619315"/>
                </a:lnTo>
                <a:lnTo>
                  <a:pt x="3191292" y="619315"/>
                </a:lnTo>
                <a:lnTo>
                  <a:pt x="3191292" y="859754"/>
                </a:lnTo>
                <a:lnTo>
                  <a:pt x="3766891" y="859754"/>
                </a:lnTo>
              </a:path>
            </a:pathLst>
          </a:custGeom>
          <a:noFill/>
          <a:ln w="28575">
            <a:solidFill>
              <a:schemeClr val="accent3"/>
            </a:solidFill>
            <a:miter lim="800000"/>
            <a:headEnd/>
            <a:tailEnd/>
          </a:ln>
        </p:spPr>
        <p:txBody>
          <a:bodyPr rtlCol="0" anchor="ctr"/>
          <a:lstStyle/>
          <a:p>
            <a:pPr algn="ctr"/>
            <a:endParaRPr lang="en-US" dirty="0"/>
          </a:p>
        </p:txBody>
      </p:sp>
      <p:sp>
        <p:nvSpPr>
          <p:cNvPr id="11" name="Text Box 15">
            <a:extLst>
              <a:ext uri="{FF2B5EF4-FFF2-40B4-BE49-F238E27FC236}">
                <a16:creationId xmlns:a16="http://schemas.microsoft.com/office/drawing/2014/main" id="{91B38E34-6159-6E77-DCC4-A2BAD5286CDD}"/>
              </a:ext>
            </a:extLst>
          </p:cNvPr>
          <p:cNvSpPr txBox="1">
            <a:spLocks noChangeArrowheads="1"/>
          </p:cNvSpPr>
          <p:nvPr/>
        </p:nvSpPr>
        <p:spPr bwMode="auto">
          <a:xfrm>
            <a:off x="448376" y="6395980"/>
            <a:ext cx="7643854"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fontAlgn="auto" hangingPunct="1">
              <a:spcBef>
                <a:spcPts val="0"/>
              </a:spcBef>
              <a:spcAft>
                <a:spcPts val="0"/>
              </a:spcAf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Patel. NEJM. 2023;388:823.</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4" name="TextBox 3">
            <a:extLst>
              <a:ext uri="{FF2B5EF4-FFF2-40B4-BE49-F238E27FC236}">
                <a16:creationId xmlns:a16="http://schemas.microsoft.com/office/drawing/2014/main" id="{3F429E75-85B8-16D6-8189-D4DB86237C63}"/>
              </a:ext>
            </a:extLst>
          </p:cNvPr>
          <p:cNvSpPr txBox="1"/>
          <p:nvPr/>
        </p:nvSpPr>
        <p:spPr bwMode="auto">
          <a:xfrm>
            <a:off x="5917247" y="4590527"/>
            <a:ext cx="112293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Adjuvant</a:t>
            </a:r>
          </a:p>
          <a:p>
            <a:pPr algn="r">
              <a:lnSpc>
                <a:spcPct val="100000"/>
              </a:lnSpc>
              <a:spcBef>
                <a:spcPts val="0"/>
              </a:spcBef>
              <a:spcAft>
                <a:spcPct val="0"/>
              </a:spcAft>
              <a:buClrTx/>
              <a:buFontTx/>
              <a:buNone/>
            </a:pPr>
            <a:r>
              <a:rPr lang="en-US" sz="1400" b="0" dirty="0">
                <a:solidFill>
                  <a:schemeClr val="accent1"/>
                </a:solidFill>
                <a:latin typeface="Calibri" panose="020F0502020204030204" pitchFamily="34" charset="0"/>
              </a:rPr>
              <a:t>Neoadjuvant</a:t>
            </a:r>
          </a:p>
        </p:txBody>
      </p:sp>
      <p:sp>
        <p:nvSpPr>
          <p:cNvPr id="6" name="TextBox 5">
            <a:extLst>
              <a:ext uri="{FF2B5EF4-FFF2-40B4-BE49-F238E27FC236}">
                <a16:creationId xmlns:a16="http://schemas.microsoft.com/office/drawing/2014/main" id="{CF3FC30C-297B-F07E-964B-959A67634360}"/>
              </a:ext>
            </a:extLst>
          </p:cNvPr>
          <p:cNvSpPr txBox="1"/>
          <p:nvPr/>
        </p:nvSpPr>
        <p:spPr bwMode="auto">
          <a:xfrm>
            <a:off x="7170377" y="3573321"/>
            <a:ext cx="15594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Data are immature</a:t>
            </a:r>
          </a:p>
        </p:txBody>
      </p:sp>
    </p:spTree>
    <p:extLst>
      <p:ext uri="{BB962C8B-B14F-4D97-AF65-F5344CB8AC3E}">
        <p14:creationId xmlns:p14="http://schemas.microsoft.com/office/powerpoint/2010/main" val="23764069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sz="3600" dirty="0" err="1">
                <a:cs typeface="Calibri" panose="020F0502020204030204" pitchFamily="34" charset="0"/>
              </a:rPr>
              <a:t>OpACIN</a:t>
            </a:r>
            <a:r>
              <a:rPr lang="en-US" sz="3600" dirty="0">
                <a:cs typeface="Calibri" panose="020F0502020204030204" pitchFamily="34" charset="0"/>
              </a:rPr>
              <a:t>-neo: </a:t>
            </a:r>
            <a:r>
              <a:rPr lang="en-US" dirty="0"/>
              <a:t>Different Doses of </a:t>
            </a:r>
            <a:br>
              <a:rPr lang="en-US" dirty="0"/>
            </a:br>
            <a:r>
              <a:rPr lang="en-US" dirty="0"/>
              <a:t>Neoadjuvant Ipilimumab/Nivolumab</a:t>
            </a:r>
            <a:endParaRPr lang="en-US" altLang="en-US" dirty="0">
              <a:cs typeface="Calibri" panose="020F0502020204030204" pitchFamily="34" charset="0"/>
            </a:endParaRPr>
          </a:p>
        </p:txBody>
      </p:sp>
      <p:sp>
        <p:nvSpPr>
          <p:cNvPr id="5" name="Content Placeholder 4">
            <a:extLst>
              <a:ext uri="{FF2B5EF4-FFF2-40B4-BE49-F238E27FC236}">
                <a16:creationId xmlns:a16="http://schemas.microsoft.com/office/drawing/2014/main" id="{45BD3D92-F4ED-010C-536D-01935AB144F8}"/>
              </a:ext>
            </a:extLst>
          </p:cNvPr>
          <p:cNvSpPr>
            <a:spLocks noGrp="1"/>
          </p:cNvSpPr>
          <p:nvPr>
            <p:ph idx="1"/>
          </p:nvPr>
        </p:nvSpPr>
        <p:spPr/>
        <p:txBody>
          <a:bodyPr/>
          <a:lstStyle/>
          <a:p>
            <a:r>
              <a:rPr lang="en-US" dirty="0">
                <a:cs typeface="Calibri" panose="020F0502020204030204" pitchFamily="34" charset="0"/>
              </a:rPr>
              <a:t>R</a:t>
            </a:r>
            <a:r>
              <a:rPr lang="en-US" sz="2800" b="0" kern="0" dirty="0">
                <a:cs typeface="Calibri" panose="020F0502020204030204" pitchFamily="34" charset="0"/>
              </a:rPr>
              <a:t>andomized, multicenter, open-label phase II trial </a:t>
            </a:r>
          </a:p>
          <a:p>
            <a:endParaRPr lang="en-US" dirty="0">
              <a:cs typeface="Calibri" panose="020F0502020204030204" pitchFamily="34" charset="0"/>
            </a:endParaRPr>
          </a:p>
          <a:p>
            <a:endParaRPr lang="en-US" dirty="0">
              <a:cs typeface="Calibri" panose="020F0502020204030204" pitchFamily="34" charset="0"/>
            </a:endParaRPr>
          </a:p>
          <a:p>
            <a:endParaRPr lang="en-US" dirty="0">
              <a:cs typeface="Calibri" panose="020F0502020204030204" pitchFamily="34" charset="0"/>
            </a:endParaRPr>
          </a:p>
          <a:p>
            <a:endParaRPr lang="en-US" dirty="0">
              <a:cs typeface="Calibri" panose="020F0502020204030204" pitchFamily="34" charset="0"/>
            </a:endParaRPr>
          </a:p>
          <a:p>
            <a:endParaRPr lang="en-US" dirty="0">
              <a:cs typeface="Calibri" panose="020F0502020204030204" pitchFamily="34" charset="0"/>
            </a:endParaRPr>
          </a:p>
          <a:p>
            <a:r>
              <a:rPr lang="en-US" b="1" dirty="0">
                <a:cs typeface="Calibri" panose="020F0502020204030204" pitchFamily="34" charset="0"/>
              </a:rPr>
              <a:t>Primary endpoint</a:t>
            </a:r>
            <a:r>
              <a:rPr lang="en-US" dirty="0">
                <a:cs typeface="Calibri" panose="020F0502020204030204" pitchFamily="34" charset="0"/>
              </a:rPr>
              <a:t>: grade 3/4 irAEs within 12 </a:t>
            </a:r>
            <a:r>
              <a:rPr lang="en-US" dirty="0" err="1">
                <a:cs typeface="Calibri" panose="020F0502020204030204" pitchFamily="34" charset="0"/>
              </a:rPr>
              <a:t>wk</a:t>
            </a:r>
            <a:r>
              <a:rPr lang="en-US" dirty="0">
                <a:cs typeface="Calibri" panose="020F0502020204030204" pitchFamily="34" charset="0"/>
              </a:rPr>
              <a:t>; response rate by RECIST 1.1 at </a:t>
            </a:r>
            <a:r>
              <a:rPr lang="en-US" dirty="0" err="1">
                <a:cs typeface="Calibri" panose="020F0502020204030204" pitchFamily="34" charset="0"/>
              </a:rPr>
              <a:t>Wk</a:t>
            </a:r>
            <a:r>
              <a:rPr lang="en-US" dirty="0">
                <a:cs typeface="Calibri" panose="020F0502020204030204" pitchFamily="34" charset="0"/>
              </a:rPr>
              <a:t> 6; pathologic response rate at </a:t>
            </a:r>
            <a:r>
              <a:rPr lang="en-US" dirty="0" err="1">
                <a:cs typeface="Calibri" panose="020F0502020204030204" pitchFamily="34" charset="0"/>
              </a:rPr>
              <a:t>Wk</a:t>
            </a:r>
            <a:r>
              <a:rPr lang="en-US" dirty="0">
                <a:cs typeface="Calibri" panose="020F0502020204030204" pitchFamily="34" charset="0"/>
              </a:rPr>
              <a:t> 6</a:t>
            </a:r>
            <a:endParaRPr lang="en-US" dirty="0"/>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85740"/>
            <a:ext cx="68339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err="1">
                <a:solidFill>
                  <a:schemeClr val="bg2"/>
                </a:solidFill>
                <a:latin typeface="Calibri" panose="020F0502020204030204" pitchFamily="34" charset="0"/>
                <a:cs typeface="Calibri" panose="020F0502020204030204" pitchFamily="34" charset="0"/>
              </a:rPr>
              <a:t>Versluis</a:t>
            </a:r>
            <a:r>
              <a:rPr lang="en-US" altLang="en-US" sz="1200" b="0" dirty="0">
                <a:solidFill>
                  <a:schemeClr val="bg2"/>
                </a:solidFill>
                <a:latin typeface="Calibri" panose="020F0502020204030204" pitchFamily="34" charset="0"/>
                <a:cs typeface="Calibri" panose="020F0502020204030204" pitchFamily="34" charset="0"/>
              </a:rPr>
              <a:t>. Ann Oncol. 2023;34:420</a:t>
            </a:r>
          </a:p>
        </p:txBody>
      </p:sp>
      <p:sp>
        <p:nvSpPr>
          <p:cNvPr id="3" name="Text Box 23">
            <a:extLst>
              <a:ext uri="{FF2B5EF4-FFF2-40B4-BE49-F238E27FC236}">
                <a16:creationId xmlns:a16="http://schemas.microsoft.com/office/drawing/2014/main" id="{2321E2A7-72AC-0D68-EFF6-3227BABCA941}"/>
              </a:ext>
            </a:extLst>
          </p:cNvPr>
          <p:cNvSpPr txBox="1">
            <a:spLocks noChangeArrowheads="1"/>
          </p:cNvSpPr>
          <p:nvPr/>
        </p:nvSpPr>
        <p:spPr bwMode="auto">
          <a:xfrm>
            <a:off x="850748" y="2635234"/>
            <a:ext cx="1984753"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pPr>
            <a:r>
              <a:rPr lang="en-GB" altLang="en-US" sz="1600" b="0" dirty="0">
                <a:solidFill>
                  <a:schemeClr val="bg1"/>
                </a:solidFill>
                <a:latin typeface="Calibri" panose="020F0502020204030204" pitchFamily="34" charset="0"/>
                <a:cs typeface="Calibri" panose="020F0502020204030204" pitchFamily="34" charset="0"/>
              </a:rPr>
              <a:t>Stage IIIB/C de novo or recurrent melanoma; ≥1 macroscopic lymph node metastases; WHO PS ≤1; no prior IO or RT</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cs typeface="Calibri" panose="020F0502020204030204" pitchFamily="34" charset="0"/>
              </a:rPr>
              <a:t>(N = 86)</a:t>
            </a:r>
            <a:endParaRPr lang="en-US" altLang="en-US" sz="1600" b="0" dirty="0">
              <a:solidFill>
                <a:schemeClr val="bg1"/>
              </a:solidFill>
              <a:latin typeface="Calibri" panose="020F0502020204030204" pitchFamily="34" charset="0"/>
              <a:cs typeface="Calibri" panose="020F0502020204030204" pitchFamily="34" charset="0"/>
            </a:endParaRPr>
          </a:p>
        </p:txBody>
      </p:sp>
      <p:sp>
        <p:nvSpPr>
          <p:cNvPr id="6" name="Line 33">
            <a:extLst>
              <a:ext uri="{FF2B5EF4-FFF2-40B4-BE49-F238E27FC236}">
                <a16:creationId xmlns:a16="http://schemas.microsoft.com/office/drawing/2014/main" id="{05A5EB43-1F38-B63A-4152-A12B94992BA9}"/>
              </a:ext>
            </a:extLst>
          </p:cNvPr>
          <p:cNvSpPr>
            <a:spLocks noChangeShapeType="1"/>
          </p:cNvSpPr>
          <p:nvPr/>
        </p:nvSpPr>
        <p:spPr bwMode="auto">
          <a:xfrm>
            <a:off x="7587502" y="3440530"/>
            <a:ext cx="36000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cs typeface="Calibri" panose="020F0502020204030204" pitchFamily="34" charset="0"/>
            </a:endParaRPr>
          </a:p>
        </p:txBody>
      </p:sp>
      <p:sp>
        <p:nvSpPr>
          <p:cNvPr id="40" name="Rectangle 24">
            <a:extLst>
              <a:ext uri="{FF2B5EF4-FFF2-40B4-BE49-F238E27FC236}">
                <a16:creationId xmlns:a16="http://schemas.microsoft.com/office/drawing/2014/main" id="{15A54C91-C29B-DBA3-44F5-3023FF42833D}"/>
              </a:ext>
            </a:extLst>
          </p:cNvPr>
          <p:cNvSpPr>
            <a:spLocks noChangeArrowheads="1"/>
          </p:cNvSpPr>
          <p:nvPr/>
        </p:nvSpPr>
        <p:spPr bwMode="auto">
          <a:xfrm>
            <a:off x="3378206" y="2365773"/>
            <a:ext cx="4114800" cy="640080"/>
          </a:xfrm>
          <a:prstGeom prst="rect">
            <a:avLst/>
          </a:prstGeom>
          <a:solidFill>
            <a:schemeClr val="accent1"/>
          </a:solidFill>
          <a:ln w="9525">
            <a:noFill/>
            <a:miter lim="800000"/>
            <a:headEnd/>
            <a:tailEnd/>
          </a:ln>
        </p:spPr>
        <p:txBody>
          <a:bodyPr wrap="none" anchor="ctr" anchorCtr="1"/>
          <a:lstStyle/>
          <a:p>
            <a:pPr algn="ctr">
              <a:defRPr/>
            </a:pPr>
            <a:r>
              <a:rPr lang="en-US" sz="1600" b="1" dirty="0">
                <a:latin typeface="Calibri" panose="020F0502020204030204" pitchFamily="34" charset="0"/>
                <a:cs typeface="Calibri" panose="020F0502020204030204" pitchFamily="34" charset="0"/>
              </a:rPr>
              <a:t>IPI </a:t>
            </a:r>
            <a:r>
              <a:rPr lang="en-US" sz="1600" b="0" dirty="0">
                <a:latin typeface="Calibri" panose="020F0502020204030204" pitchFamily="34" charset="0"/>
                <a:cs typeface="Calibri" panose="020F0502020204030204" pitchFamily="34" charset="0"/>
              </a:rPr>
              <a:t>3 mg/kg IV </a:t>
            </a:r>
            <a:r>
              <a:rPr lang="en-US" sz="1600" dirty="0">
                <a:latin typeface="Calibri" panose="020F0502020204030204" pitchFamily="34" charset="0"/>
                <a:cs typeface="Calibri" panose="020F0502020204030204" pitchFamily="34" charset="0"/>
              </a:rPr>
              <a:t>+ </a:t>
            </a:r>
            <a:r>
              <a:rPr lang="en-US" sz="1600" b="1" dirty="0">
                <a:latin typeface="Calibri" panose="020F0502020204030204" pitchFamily="34" charset="0"/>
                <a:cs typeface="Calibri" panose="020F0502020204030204" pitchFamily="34" charset="0"/>
              </a:rPr>
              <a:t>NIVO </a:t>
            </a:r>
            <a:r>
              <a:rPr lang="en-US" sz="1600" b="0" dirty="0">
                <a:latin typeface="Calibri" panose="020F0502020204030204" pitchFamily="34" charset="0"/>
                <a:cs typeface="Calibri" panose="020F0502020204030204" pitchFamily="34" charset="0"/>
              </a:rPr>
              <a:t>1 mg/kg IV</a:t>
            </a:r>
          </a:p>
          <a:p>
            <a:pPr algn="ctr">
              <a:defRPr/>
            </a:pPr>
            <a:r>
              <a:rPr lang="en-US" sz="1600" b="0" dirty="0">
                <a:latin typeface="Calibri" panose="020F0502020204030204" pitchFamily="34" charset="0"/>
                <a:cs typeface="Calibri" panose="020F0502020204030204" pitchFamily="34" charset="0"/>
              </a:rPr>
              <a:t>2 cycles Q3W (n = 30)</a:t>
            </a:r>
          </a:p>
        </p:txBody>
      </p:sp>
      <p:sp>
        <p:nvSpPr>
          <p:cNvPr id="41" name="Rectangle 24">
            <a:extLst>
              <a:ext uri="{FF2B5EF4-FFF2-40B4-BE49-F238E27FC236}">
                <a16:creationId xmlns:a16="http://schemas.microsoft.com/office/drawing/2014/main" id="{DEC10837-B829-C0BA-2A2A-65203D136611}"/>
              </a:ext>
            </a:extLst>
          </p:cNvPr>
          <p:cNvSpPr>
            <a:spLocks noChangeArrowheads="1"/>
          </p:cNvSpPr>
          <p:nvPr/>
        </p:nvSpPr>
        <p:spPr bwMode="auto">
          <a:xfrm>
            <a:off x="3378206" y="3120490"/>
            <a:ext cx="4114800" cy="640080"/>
          </a:xfrm>
          <a:prstGeom prst="rect">
            <a:avLst/>
          </a:prstGeom>
          <a:solidFill>
            <a:schemeClr val="accent3"/>
          </a:solidFill>
          <a:ln w="9525">
            <a:noFill/>
            <a:miter lim="800000"/>
            <a:headEnd/>
            <a:tailEnd/>
          </a:ln>
        </p:spPr>
        <p:txBody>
          <a:bodyPr wrap="none" anchor="ctr" anchorCtr="1"/>
          <a:lstStyle/>
          <a:p>
            <a:pPr algn="ctr">
              <a:defRPr/>
            </a:pPr>
            <a:r>
              <a:rPr lang="en-US" sz="1600" b="1" dirty="0">
                <a:latin typeface="Calibri" panose="020F0502020204030204" pitchFamily="34" charset="0"/>
                <a:cs typeface="Calibri" panose="020F0502020204030204" pitchFamily="34" charset="0"/>
              </a:rPr>
              <a:t>IPI </a:t>
            </a:r>
            <a:r>
              <a:rPr lang="en-US" sz="1600" b="0" dirty="0">
                <a:latin typeface="Calibri" panose="020F0502020204030204" pitchFamily="34" charset="0"/>
                <a:cs typeface="Calibri" panose="020F0502020204030204" pitchFamily="34" charset="0"/>
              </a:rPr>
              <a:t>1 mg/kg IV </a:t>
            </a:r>
            <a:r>
              <a:rPr lang="en-US" sz="1600" dirty="0">
                <a:latin typeface="Calibri" panose="020F0502020204030204" pitchFamily="34" charset="0"/>
                <a:cs typeface="Calibri" panose="020F0502020204030204" pitchFamily="34" charset="0"/>
              </a:rPr>
              <a:t>+ </a:t>
            </a:r>
            <a:r>
              <a:rPr lang="en-US" sz="1600" b="1" dirty="0">
                <a:latin typeface="Calibri" panose="020F0502020204030204" pitchFamily="34" charset="0"/>
                <a:cs typeface="Calibri" panose="020F0502020204030204" pitchFamily="34" charset="0"/>
              </a:rPr>
              <a:t>NIVO </a:t>
            </a:r>
            <a:r>
              <a:rPr lang="en-US" sz="1600" b="0" dirty="0">
                <a:latin typeface="Calibri" panose="020F0502020204030204" pitchFamily="34" charset="0"/>
                <a:cs typeface="Calibri" panose="020F0502020204030204" pitchFamily="34" charset="0"/>
              </a:rPr>
              <a:t>3 mg/kg IV </a:t>
            </a:r>
          </a:p>
          <a:p>
            <a:pPr algn="ctr">
              <a:defRPr/>
            </a:pPr>
            <a:r>
              <a:rPr lang="en-US" sz="1600" b="0" dirty="0">
                <a:latin typeface="Calibri" panose="020F0502020204030204" pitchFamily="34" charset="0"/>
                <a:cs typeface="Calibri" panose="020F0502020204030204" pitchFamily="34" charset="0"/>
              </a:rPr>
              <a:t>2 cycles Q3W (n = 30)</a:t>
            </a:r>
          </a:p>
        </p:txBody>
      </p:sp>
      <p:sp>
        <p:nvSpPr>
          <p:cNvPr id="42" name="Rectangle 24">
            <a:extLst>
              <a:ext uri="{FF2B5EF4-FFF2-40B4-BE49-F238E27FC236}">
                <a16:creationId xmlns:a16="http://schemas.microsoft.com/office/drawing/2014/main" id="{9D4E1015-7D97-565F-5256-1EC13E0C7B23}"/>
              </a:ext>
            </a:extLst>
          </p:cNvPr>
          <p:cNvSpPr>
            <a:spLocks noChangeArrowheads="1"/>
          </p:cNvSpPr>
          <p:nvPr/>
        </p:nvSpPr>
        <p:spPr bwMode="auto">
          <a:xfrm>
            <a:off x="3378206" y="3875207"/>
            <a:ext cx="4114800" cy="640080"/>
          </a:xfrm>
          <a:prstGeom prst="rect">
            <a:avLst/>
          </a:prstGeom>
          <a:solidFill>
            <a:schemeClr val="accent4"/>
          </a:solidFill>
          <a:ln w="9525">
            <a:noFill/>
            <a:miter lim="800000"/>
            <a:headEnd/>
            <a:tailEnd/>
          </a:ln>
        </p:spPr>
        <p:txBody>
          <a:bodyPr wrap="none" anchor="ctr" anchorCtr="1"/>
          <a:lstStyle/>
          <a:p>
            <a:pPr algn="ctr">
              <a:defRPr/>
            </a:pPr>
            <a:r>
              <a:rPr lang="en-US" sz="1600" b="1" dirty="0">
                <a:latin typeface="Calibri" panose="020F0502020204030204" pitchFamily="34" charset="0"/>
                <a:cs typeface="Calibri" panose="020F0502020204030204" pitchFamily="34" charset="0"/>
              </a:rPr>
              <a:t>IPI </a:t>
            </a:r>
            <a:r>
              <a:rPr lang="en-US" sz="1600" b="0" dirty="0">
                <a:latin typeface="Calibri" panose="020F0502020204030204" pitchFamily="34" charset="0"/>
                <a:cs typeface="Calibri" panose="020F0502020204030204" pitchFamily="34" charset="0"/>
              </a:rPr>
              <a:t>3 mg/kg IV (Q3W) →</a:t>
            </a:r>
            <a:r>
              <a:rPr lang="en-US" sz="1600" dirty="0">
                <a:latin typeface="Calibri" panose="020F0502020204030204" pitchFamily="34" charset="0"/>
                <a:cs typeface="Calibri" panose="020F0502020204030204" pitchFamily="34" charset="0"/>
              </a:rPr>
              <a:t> </a:t>
            </a:r>
            <a:r>
              <a:rPr lang="en-US" sz="1600" b="1" dirty="0">
                <a:latin typeface="Calibri" panose="020F0502020204030204" pitchFamily="34" charset="0"/>
                <a:cs typeface="Calibri" panose="020F0502020204030204" pitchFamily="34" charset="0"/>
              </a:rPr>
              <a:t>NIVO </a:t>
            </a:r>
            <a:r>
              <a:rPr lang="en-US" sz="1600" b="0" dirty="0">
                <a:latin typeface="Calibri" panose="020F0502020204030204" pitchFamily="34" charset="0"/>
                <a:cs typeface="Calibri" panose="020F0502020204030204" pitchFamily="34" charset="0"/>
              </a:rPr>
              <a:t>3 mg/kg</a:t>
            </a:r>
            <a:r>
              <a:rPr lang="en-US" sz="1600" b="1" dirty="0">
                <a:latin typeface="Calibri" panose="020F0502020204030204" pitchFamily="34" charset="0"/>
                <a:cs typeface="Calibri" panose="020F0502020204030204" pitchFamily="34" charset="0"/>
              </a:rPr>
              <a:t> </a:t>
            </a:r>
            <a:r>
              <a:rPr lang="en-US" sz="1600" b="0" dirty="0">
                <a:latin typeface="Calibri" panose="020F0502020204030204" pitchFamily="34" charset="0"/>
                <a:cs typeface="Calibri" panose="020F0502020204030204" pitchFamily="34" charset="0"/>
              </a:rPr>
              <a:t>IV (Q2W)</a:t>
            </a:r>
            <a:r>
              <a:rPr lang="en-US" sz="1600" dirty="0">
                <a:latin typeface="Calibri" panose="020F0502020204030204" pitchFamily="34" charset="0"/>
                <a:cs typeface="Calibri" panose="020F0502020204030204" pitchFamily="34" charset="0"/>
              </a:rPr>
              <a:t> </a:t>
            </a:r>
          </a:p>
          <a:p>
            <a:pPr algn="ctr">
              <a:defRPr/>
            </a:pPr>
            <a:r>
              <a:rPr lang="en-US" sz="1600" b="0" dirty="0">
                <a:latin typeface="Calibri" panose="020F0502020204030204" pitchFamily="34" charset="0"/>
                <a:cs typeface="Calibri" panose="020F0502020204030204" pitchFamily="34" charset="0"/>
              </a:rPr>
              <a:t>2 cycles each (n = 26)</a:t>
            </a:r>
          </a:p>
        </p:txBody>
      </p:sp>
      <p:sp>
        <p:nvSpPr>
          <p:cNvPr id="44" name="TextBox 43">
            <a:extLst>
              <a:ext uri="{FF2B5EF4-FFF2-40B4-BE49-F238E27FC236}">
                <a16:creationId xmlns:a16="http://schemas.microsoft.com/office/drawing/2014/main" id="{41879BF9-0980-69D1-8422-48A3912D31FC}"/>
              </a:ext>
            </a:extLst>
          </p:cNvPr>
          <p:cNvSpPr txBox="1"/>
          <p:nvPr/>
        </p:nvSpPr>
        <p:spPr bwMode="auto">
          <a:xfrm>
            <a:off x="9159434" y="3271253"/>
            <a:ext cx="10013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i="1" dirty="0">
                <a:solidFill>
                  <a:schemeClr val="bg1"/>
                </a:solidFill>
                <a:latin typeface="Calibri" panose="020F0502020204030204" pitchFamily="34" charset="0"/>
                <a:cs typeface="Calibri" panose="020F0502020204030204" pitchFamily="34" charset="0"/>
              </a:rPr>
              <a:t>Follow-up</a:t>
            </a:r>
          </a:p>
        </p:txBody>
      </p:sp>
      <p:sp>
        <p:nvSpPr>
          <p:cNvPr id="9217" name="Rectangle 24">
            <a:extLst>
              <a:ext uri="{FF2B5EF4-FFF2-40B4-BE49-F238E27FC236}">
                <a16:creationId xmlns:a16="http://schemas.microsoft.com/office/drawing/2014/main" id="{91D9B73A-F37C-829B-67DD-183F5F561DA5}"/>
              </a:ext>
            </a:extLst>
          </p:cNvPr>
          <p:cNvSpPr>
            <a:spLocks noChangeArrowheads="1"/>
          </p:cNvSpPr>
          <p:nvPr/>
        </p:nvSpPr>
        <p:spPr bwMode="auto">
          <a:xfrm>
            <a:off x="7970029" y="3194731"/>
            <a:ext cx="645415" cy="491599"/>
          </a:xfrm>
          <a:prstGeom prst="rect">
            <a:avLst/>
          </a:prstGeom>
          <a:solidFill>
            <a:schemeClr val="bg2"/>
          </a:solidFill>
          <a:ln w="9525">
            <a:noFill/>
            <a:miter lim="800000"/>
            <a:headEnd/>
            <a:tailEnd/>
          </a:ln>
        </p:spPr>
        <p:txBody>
          <a:bodyPr wrap="square" anchor="ctr" anchorCtr="1"/>
          <a:lstStyle/>
          <a:p>
            <a:pPr algn="ctr">
              <a:defRPr/>
            </a:pPr>
            <a:r>
              <a:rPr lang="en-US" sz="1600" dirty="0">
                <a:latin typeface="Calibri" panose="020F0502020204030204" pitchFamily="34" charset="0"/>
                <a:cs typeface="Calibri" panose="020F0502020204030204" pitchFamily="34" charset="0"/>
              </a:rPr>
              <a:t>TLND</a:t>
            </a:r>
          </a:p>
        </p:txBody>
      </p:sp>
      <p:sp>
        <p:nvSpPr>
          <p:cNvPr id="9219" name="Rectangle 24">
            <a:extLst>
              <a:ext uri="{FF2B5EF4-FFF2-40B4-BE49-F238E27FC236}">
                <a16:creationId xmlns:a16="http://schemas.microsoft.com/office/drawing/2014/main" id="{9ACE0301-F5E1-07FA-5B13-66EB2F2369EC}"/>
              </a:ext>
            </a:extLst>
          </p:cNvPr>
          <p:cNvSpPr>
            <a:spLocks noChangeArrowheads="1"/>
          </p:cNvSpPr>
          <p:nvPr/>
        </p:nvSpPr>
        <p:spPr bwMode="auto">
          <a:xfrm>
            <a:off x="7958766" y="3949448"/>
            <a:ext cx="645415" cy="491599"/>
          </a:xfrm>
          <a:prstGeom prst="rect">
            <a:avLst/>
          </a:prstGeom>
          <a:solidFill>
            <a:schemeClr val="bg2"/>
          </a:solidFill>
          <a:ln w="9525">
            <a:noFill/>
            <a:miter lim="800000"/>
            <a:headEnd/>
            <a:tailEnd/>
          </a:ln>
        </p:spPr>
        <p:txBody>
          <a:bodyPr wrap="square" anchor="ctr" anchorCtr="1"/>
          <a:lstStyle/>
          <a:p>
            <a:pPr algn="ctr">
              <a:defRPr/>
            </a:pPr>
            <a:r>
              <a:rPr lang="en-US" sz="1600" dirty="0">
                <a:latin typeface="Calibri" panose="020F0502020204030204" pitchFamily="34" charset="0"/>
                <a:cs typeface="Calibri" panose="020F0502020204030204" pitchFamily="34" charset="0"/>
              </a:rPr>
              <a:t>TLND</a:t>
            </a:r>
          </a:p>
        </p:txBody>
      </p:sp>
      <p:sp>
        <p:nvSpPr>
          <p:cNvPr id="9220" name="Rectangle 24">
            <a:extLst>
              <a:ext uri="{FF2B5EF4-FFF2-40B4-BE49-F238E27FC236}">
                <a16:creationId xmlns:a16="http://schemas.microsoft.com/office/drawing/2014/main" id="{A49CC723-D955-B3C0-767E-C374BBCDAE47}"/>
              </a:ext>
            </a:extLst>
          </p:cNvPr>
          <p:cNvSpPr>
            <a:spLocks noChangeArrowheads="1"/>
          </p:cNvSpPr>
          <p:nvPr/>
        </p:nvSpPr>
        <p:spPr bwMode="auto">
          <a:xfrm>
            <a:off x="7947502" y="2446577"/>
            <a:ext cx="645415" cy="478472"/>
          </a:xfrm>
          <a:prstGeom prst="rect">
            <a:avLst/>
          </a:prstGeom>
          <a:solidFill>
            <a:schemeClr val="bg2"/>
          </a:solidFill>
          <a:ln w="9525">
            <a:noFill/>
            <a:miter lim="800000"/>
            <a:headEnd/>
            <a:tailEnd/>
          </a:ln>
        </p:spPr>
        <p:txBody>
          <a:bodyPr wrap="square" anchor="ctr" anchorCtr="1"/>
          <a:lstStyle/>
          <a:p>
            <a:pPr algn="ctr">
              <a:defRPr/>
            </a:pPr>
            <a:r>
              <a:rPr lang="en-US" sz="1600" dirty="0">
                <a:latin typeface="Calibri" panose="020F0502020204030204" pitchFamily="34" charset="0"/>
                <a:cs typeface="Calibri" panose="020F0502020204030204" pitchFamily="34" charset="0"/>
              </a:rPr>
              <a:t>TLND</a:t>
            </a:r>
          </a:p>
        </p:txBody>
      </p:sp>
      <p:sp>
        <p:nvSpPr>
          <p:cNvPr id="9222" name="Line 33">
            <a:extLst>
              <a:ext uri="{FF2B5EF4-FFF2-40B4-BE49-F238E27FC236}">
                <a16:creationId xmlns:a16="http://schemas.microsoft.com/office/drawing/2014/main" id="{DE205BCF-2216-45F7-2B8E-7B3DF7989AE2}"/>
              </a:ext>
            </a:extLst>
          </p:cNvPr>
          <p:cNvSpPr>
            <a:spLocks noChangeShapeType="1"/>
          </p:cNvSpPr>
          <p:nvPr/>
        </p:nvSpPr>
        <p:spPr bwMode="auto">
          <a:xfrm>
            <a:off x="7564975" y="2685813"/>
            <a:ext cx="36000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cs typeface="Calibri" panose="020F0502020204030204" pitchFamily="34" charset="0"/>
            </a:endParaRPr>
          </a:p>
        </p:txBody>
      </p:sp>
      <p:sp>
        <p:nvSpPr>
          <p:cNvPr id="9223" name="Line 33">
            <a:extLst>
              <a:ext uri="{FF2B5EF4-FFF2-40B4-BE49-F238E27FC236}">
                <a16:creationId xmlns:a16="http://schemas.microsoft.com/office/drawing/2014/main" id="{56838321-2607-9908-F3D3-D631FD344792}"/>
              </a:ext>
            </a:extLst>
          </p:cNvPr>
          <p:cNvSpPr>
            <a:spLocks noChangeShapeType="1"/>
          </p:cNvSpPr>
          <p:nvPr/>
        </p:nvSpPr>
        <p:spPr bwMode="auto">
          <a:xfrm>
            <a:off x="7576239" y="4195247"/>
            <a:ext cx="36000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cs typeface="Calibri" panose="020F0502020204030204" pitchFamily="34" charset="0"/>
            </a:endParaRPr>
          </a:p>
        </p:txBody>
      </p:sp>
      <p:sp>
        <p:nvSpPr>
          <p:cNvPr id="9237" name="Line 32">
            <a:extLst>
              <a:ext uri="{FF2B5EF4-FFF2-40B4-BE49-F238E27FC236}">
                <a16:creationId xmlns:a16="http://schemas.microsoft.com/office/drawing/2014/main" id="{48318EDC-424C-36DB-9838-581AC7B7A25E}"/>
              </a:ext>
            </a:extLst>
          </p:cNvPr>
          <p:cNvSpPr>
            <a:spLocks noChangeShapeType="1"/>
          </p:cNvSpPr>
          <p:nvPr/>
        </p:nvSpPr>
        <p:spPr bwMode="auto">
          <a:xfrm>
            <a:off x="2765641" y="3701734"/>
            <a:ext cx="530403" cy="291863"/>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9238" name="Line 32">
            <a:extLst>
              <a:ext uri="{FF2B5EF4-FFF2-40B4-BE49-F238E27FC236}">
                <a16:creationId xmlns:a16="http://schemas.microsoft.com/office/drawing/2014/main" id="{6BC49B09-C856-5F61-DA76-DE7A9F7AB4D1}"/>
              </a:ext>
            </a:extLst>
          </p:cNvPr>
          <p:cNvSpPr>
            <a:spLocks noChangeShapeType="1"/>
          </p:cNvSpPr>
          <p:nvPr/>
        </p:nvSpPr>
        <p:spPr bwMode="auto">
          <a:xfrm flipV="1">
            <a:off x="2769835" y="2827600"/>
            <a:ext cx="530403" cy="46481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9239" name="Line 32">
            <a:extLst>
              <a:ext uri="{FF2B5EF4-FFF2-40B4-BE49-F238E27FC236}">
                <a16:creationId xmlns:a16="http://schemas.microsoft.com/office/drawing/2014/main" id="{8D31AF6C-80A0-0E6A-00D7-B07BF8CED4CE}"/>
              </a:ext>
            </a:extLst>
          </p:cNvPr>
          <p:cNvSpPr>
            <a:spLocks noChangeShapeType="1"/>
          </p:cNvSpPr>
          <p:nvPr/>
        </p:nvSpPr>
        <p:spPr bwMode="auto">
          <a:xfrm flipV="1">
            <a:off x="2783821" y="3484782"/>
            <a:ext cx="530403"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cs typeface="Calibri" panose="020F0502020204030204" pitchFamily="34" charset="0"/>
            </a:endParaRPr>
          </a:p>
        </p:txBody>
      </p:sp>
      <p:sp>
        <p:nvSpPr>
          <p:cNvPr id="9240" name="TextBox 9239">
            <a:extLst>
              <a:ext uri="{FF2B5EF4-FFF2-40B4-BE49-F238E27FC236}">
                <a16:creationId xmlns:a16="http://schemas.microsoft.com/office/drawing/2014/main" id="{923C8F17-8B48-30FD-4432-8C90989A915D}"/>
              </a:ext>
            </a:extLst>
          </p:cNvPr>
          <p:cNvSpPr txBox="1"/>
          <p:nvPr/>
        </p:nvSpPr>
        <p:spPr bwMode="auto">
          <a:xfrm>
            <a:off x="2824091" y="3160330"/>
            <a:ext cx="7143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1:1:1</a:t>
            </a:r>
          </a:p>
        </p:txBody>
      </p:sp>
      <p:sp>
        <p:nvSpPr>
          <p:cNvPr id="7" name="TextBox 6">
            <a:extLst>
              <a:ext uri="{FF2B5EF4-FFF2-40B4-BE49-F238E27FC236}">
                <a16:creationId xmlns:a16="http://schemas.microsoft.com/office/drawing/2014/main" id="{043ECDA6-8AED-ABFD-A9C9-D56343CE3A97}"/>
              </a:ext>
            </a:extLst>
          </p:cNvPr>
          <p:cNvSpPr txBox="1"/>
          <p:nvPr/>
        </p:nvSpPr>
        <p:spPr bwMode="auto">
          <a:xfrm>
            <a:off x="7849569" y="2046631"/>
            <a:ext cx="6639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err="1">
                <a:solidFill>
                  <a:schemeClr val="bg1"/>
                </a:solidFill>
                <a:latin typeface="Calibri" panose="020F0502020204030204" pitchFamily="34" charset="0"/>
              </a:rPr>
              <a:t>Wk</a:t>
            </a:r>
            <a:r>
              <a:rPr lang="en-US" b="0" dirty="0">
                <a:solidFill>
                  <a:schemeClr val="bg1"/>
                </a:solidFill>
                <a:latin typeface="Calibri" panose="020F0502020204030204" pitchFamily="34" charset="0"/>
              </a:rPr>
              <a:t> 6</a:t>
            </a:r>
          </a:p>
        </p:txBody>
      </p:sp>
      <p:sp>
        <p:nvSpPr>
          <p:cNvPr id="8" name="Right Brace 7">
            <a:extLst>
              <a:ext uri="{FF2B5EF4-FFF2-40B4-BE49-F238E27FC236}">
                <a16:creationId xmlns:a16="http://schemas.microsoft.com/office/drawing/2014/main" id="{980519E0-2158-8B72-9ACB-D3858B85F633}"/>
              </a:ext>
            </a:extLst>
          </p:cNvPr>
          <p:cNvSpPr/>
          <p:nvPr/>
        </p:nvSpPr>
        <p:spPr bwMode="auto">
          <a:xfrm>
            <a:off x="8735902" y="2415963"/>
            <a:ext cx="378478" cy="2025084"/>
          </a:xfrm>
          <a:prstGeom prst="rightBrace">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a:p>
        </p:txBody>
      </p:sp>
    </p:spTree>
    <p:extLst>
      <p:ext uri="{BB962C8B-B14F-4D97-AF65-F5344CB8AC3E}">
        <p14:creationId xmlns:p14="http://schemas.microsoft.com/office/powerpoint/2010/main" val="14781517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41097-C293-D5D7-A672-9F25FE590124}"/>
              </a:ext>
            </a:extLst>
          </p:cNvPr>
          <p:cNvSpPr>
            <a:spLocks noGrp="1"/>
          </p:cNvSpPr>
          <p:nvPr>
            <p:ph type="title"/>
          </p:nvPr>
        </p:nvSpPr>
        <p:spPr/>
        <p:txBody>
          <a:bodyPr/>
          <a:lstStyle/>
          <a:p>
            <a:r>
              <a:rPr lang="en-US" sz="3600" dirty="0" err="1">
                <a:cs typeface="Calibri" panose="020F0502020204030204" pitchFamily="34" charset="0"/>
              </a:rPr>
              <a:t>OpACIN</a:t>
            </a:r>
            <a:r>
              <a:rPr lang="en-US" sz="3600" dirty="0">
                <a:cs typeface="Calibri" panose="020F0502020204030204" pitchFamily="34" charset="0"/>
              </a:rPr>
              <a:t>-neo: RFS and OS by Pathologic Response</a:t>
            </a:r>
            <a:endParaRPr lang="en-US" dirty="0"/>
          </a:p>
        </p:txBody>
      </p:sp>
      <p:sp>
        <p:nvSpPr>
          <p:cNvPr id="12" name="Text Box 11">
            <a:extLst>
              <a:ext uri="{FF2B5EF4-FFF2-40B4-BE49-F238E27FC236}">
                <a16:creationId xmlns:a16="http://schemas.microsoft.com/office/drawing/2014/main" id="{51CE6952-6C80-2971-0AA8-474E7939E1E2}"/>
              </a:ext>
            </a:extLst>
          </p:cNvPr>
          <p:cNvSpPr txBox="1">
            <a:spLocks noChangeArrowheads="1"/>
          </p:cNvSpPr>
          <p:nvPr/>
        </p:nvSpPr>
        <p:spPr bwMode="auto">
          <a:xfrm>
            <a:off x="423766" y="6404594"/>
            <a:ext cx="68339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Calibri" panose="020F0502020204030204" pitchFamily="34" charset="0"/>
              </a:rPr>
              <a:t>Versluis</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Ann Oncol. 2023;34:420</a:t>
            </a:r>
          </a:p>
        </p:txBody>
      </p:sp>
      <p:sp>
        <p:nvSpPr>
          <p:cNvPr id="26" name="TextBox 25">
            <a:extLst>
              <a:ext uri="{FF2B5EF4-FFF2-40B4-BE49-F238E27FC236}">
                <a16:creationId xmlns:a16="http://schemas.microsoft.com/office/drawing/2014/main" id="{F54B6E63-25DA-70AD-A3C9-8615B737B729}"/>
              </a:ext>
            </a:extLst>
          </p:cNvPr>
          <p:cNvSpPr txBox="1"/>
          <p:nvPr/>
        </p:nvSpPr>
        <p:spPr bwMode="auto">
          <a:xfrm>
            <a:off x="9471530" y="1471613"/>
            <a:ext cx="4491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OS</a:t>
            </a:r>
          </a:p>
        </p:txBody>
      </p:sp>
      <p:sp>
        <p:nvSpPr>
          <p:cNvPr id="27" name="TextBox 26">
            <a:extLst>
              <a:ext uri="{FF2B5EF4-FFF2-40B4-BE49-F238E27FC236}">
                <a16:creationId xmlns:a16="http://schemas.microsoft.com/office/drawing/2014/main" id="{01296270-1FD4-7EF4-E111-8F066C814691}"/>
              </a:ext>
            </a:extLst>
          </p:cNvPr>
          <p:cNvSpPr txBox="1"/>
          <p:nvPr/>
        </p:nvSpPr>
        <p:spPr bwMode="auto">
          <a:xfrm>
            <a:off x="3485299" y="1471613"/>
            <a:ext cx="579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RFS </a:t>
            </a:r>
          </a:p>
        </p:txBody>
      </p:sp>
      <p:grpSp>
        <p:nvGrpSpPr>
          <p:cNvPr id="141" name="Group 140">
            <a:extLst>
              <a:ext uri="{FF2B5EF4-FFF2-40B4-BE49-F238E27FC236}">
                <a16:creationId xmlns:a16="http://schemas.microsoft.com/office/drawing/2014/main" id="{642F2571-265E-920C-7AD6-A31F69EB80C2}"/>
              </a:ext>
            </a:extLst>
          </p:cNvPr>
          <p:cNvGrpSpPr/>
          <p:nvPr/>
        </p:nvGrpSpPr>
        <p:grpSpPr>
          <a:xfrm>
            <a:off x="6615378" y="1715064"/>
            <a:ext cx="5152861" cy="3482971"/>
            <a:chOff x="6210912" y="1587999"/>
            <a:chExt cx="5152861" cy="3482971"/>
          </a:xfrm>
        </p:grpSpPr>
        <p:grpSp>
          <p:nvGrpSpPr>
            <p:cNvPr id="97" name="Group 96">
              <a:extLst>
                <a:ext uri="{FF2B5EF4-FFF2-40B4-BE49-F238E27FC236}">
                  <a16:creationId xmlns:a16="http://schemas.microsoft.com/office/drawing/2014/main" id="{AA8D0142-BD21-39A0-34A9-E0E15E55C27B}"/>
                </a:ext>
              </a:extLst>
            </p:cNvPr>
            <p:cNvGrpSpPr/>
            <p:nvPr/>
          </p:nvGrpSpPr>
          <p:grpSpPr>
            <a:xfrm>
              <a:off x="6739857" y="4732416"/>
              <a:ext cx="4623916" cy="338554"/>
              <a:chOff x="1641517" y="4732416"/>
              <a:chExt cx="4717689" cy="338554"/>
            </a:xfrm>
          </p:grpSpPr>
          <p:sp>
            <p:nvSpPr>
              <p:cNvPr id="129" name="TextBox 128">
                <a:extLst>
                  <a:ext uri="{FF2B5EF4-FFF2-40B4-BE49-F238E27FC236}">
                    <a16:creationId xmlns:a16="http://schemas.microsoft.com/office/drawing/2014/main" id="{DFB43BB0-1C1B-F5A7-3182-457ADABB449F}"/>
                  </a:ext>
                </a:extLst>
              </p:cNvPr>
              <p:cNvSpPr txBox="1"/>
              <p:nvPr/>
            </p:nvSpPr>
            <p:spPr bwMode="auto">
              <a:xfrm>
                <a:off x="1641517"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131" name="TextBox 130">
                <a:extLst>
                  <a:ext uri="{FF2B5EF4-FFF2-40B4-BE49-F238E27FC236}">
                    <a16:creationId xmlns:a16="http://schemas.microsoft.com/office/drawing/2014/main" id="{8060081C-C90A-C40A-D434-1DE8ED4DFE8D}"/>
                  </a:ext>
                </a:extLst>
              </p:cNvPr>
              <p:cNvSpPr txBox="1"/>
              <p:nvPr/>
            </p:nvSpPr>
            <p:spPr bwMode="auto">
              <a:xfrm>
                <a:off x="2475556"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sp>
            <p:nvSpPr>
              <p:cNvPr id="133" name="TextBox 132">
                <a:extLst>
                  <a:ext uri="{FF2B5EF4-FFF2-40B4-BE49-F238E27FC236}">
                    <a16:creationId xmlns:a16="http://schemas.microsoft.com/office/drawing/2014/main" id="{98E88B6B-DBC4-1CAD-D3D8-860D4BB0341A}"/>
                  </a:ext>
                </a:extLst>
              </p:cNvPr>
              <p:cNvSpPr txBox="1"/>
              <p:nvPr/>
            </p:nvSpPr>
            <p:spPr bwMode="auto">
              <a:xfrm>
                <a:off x="3309595"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135" name="TextBox 134">
                <a:extLst>
                  <a:ext uri="{FF2B5EF4-FFF2-40B4-BE49-F238E27FC236}">
                    <a16:creationId xmlns:a16="http://schemas.microsoft.com/office/drawing/2014/main" id="{0FB665C7-AE51-F72C-CC80-D605E5742A51}"/>
                  </a:ext>
                </a:extLst>
              </p:cNvPr>
              <p:cNvSpPr txBox="1"/>
              <p:nvPr/>
            </p:nvSpPr>
            <p:spPr bwMode="auto">
              <a:xfrm>
                <a:off x="4143634"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36</a:t>
                </a:r>
              </a:p>
            </p:txBody>
          </p:sp>
          <p:sp>
            <p:nvSpPr>
              <p:cNvPr id="137" name="TextBox 136">
                <a:extLst>
                  <a:ext uri="{FF2B5EF4-FFF2-40B4-BE49-F238E27FC236}">
                    <a16:creationId xmlns:a16="http://schemas.microsoft.com/office/drawing/2014/main" id="{9EAD28B6-0D9B-BCCC-6863-F992BF10F447}"/>
                  </a:ext>
                </a:extLst>
              </p:cNvPr>
              <p:cNvSpPr txBox="1"/>
              <p:nvPr/>
            </p:nvSpPr>
            <p:spPr bwMode="auto">
              <a:xfrm>
                <a:off x="4977673"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48</a:t>
                </a:r>
              </a:p>
            </p:txBody>
          </p:sp>
          <p:sp>
            <p:nvSpPr>
              <p:cNvPr id="139" name="TextBox 138">
                <a:extLst>
                  <a:ext uri="{FF2B5EF4-FFF2-40B4-BE49-F238E27FC236}">
                    <a16:creationId xmlns:a16="http://schemas.microsoft.com/office/drawing/2014/main" id="{F689CCDB-6BF4-FBD8-D634-D13FDD54B8B4}"/>
                  </a:ext>
                </a:extLst>
              </p:cNvPr>
              <p:cNvSpPr txBox="1"/>
              <p:nvPr/>
            </p:nvSpPr>
            <p:spPr bwMode="auto">
              <a:xfrm>
                <a:off x="5811712"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grpSp>
        <p:grpSp>
          <p:nvGrpSpPr>
            <p:cNvPr id="98" name="Group 97">
              <a:extLst>
                <a:ext uri="{FF2B5EF4-FFF2-40B4-BE49-F238E27FC236}">
                  <a16:creationId xmlns:a16="http://schemas.microsoft.com/office/drawing/2014/main" id="{F9E0D033-7777-A6F0-469B-C932DDDFC39C}"/>
                </a:ext>
              </a:extLst>
            </p:cNvPr>
            <p:cNvGrpSpPr/>
            <p:nvPr/>
          </p:nvGrpSpPr>
          <p:grpSpPr>
            <a:xfrm>
              <a:off x="6210912" y="1587999"/>
              <a:ext cx="793417" cy="3281132"/>
              <a:chOff x="1101845" y="1587999"/>
              <a:chExt cx="809507" cy="3281132"/>
            </a:xfrm>
          </p:grpSpPr>
          <p:sp>
            <p:nvSpPr>
              <p:cNvPr id="122" name="TextBox 121">
                <a:extLst>
                  <a:ext uri="{FF2B5EF4-FFF2-40B4-BE49-F238E27FC236}">
                    <a16:creationId xmlns:a16="http://schemas.microsoft.com/office/drawing/2014/main" id="{ADA0913B-59DA-5D0C-8CCB-81D178A54C76}"/>
                  </a:ext>
                </a:extLst>
              </p:cNvPr>
              <p:cNvSpPr txBox="1"/>
              <p:nvPr/>
            </p:nvSpPr>
            <p:spPr bwMode="auto">
              <a:xfrm>
                <a:off x="1101845" y="1587999"/>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123" name="TextBox 122">
                <a:extLst>
                  <a:ext uri="{FF2B5EF4-FFF2-40B4-BE49-F238E27FC236}">
                    <a16:creationId xmlns:a16="http://schemas.microsoft.com/office/drawing/2014/main" id="{FAAB777F-F6C1-2DB8-4F37-24E37E1745CB}"/>
                  </a:ext>
                </a:extLst>
              </p:cNvPr>
              <p:cNvSpPr txBox="1"/>
              <p:nvPr/>
            </p:nvSpPr>
            <p:spPr bwMode="auto">
              <a:xfrm>
                <a:off x="1101845" y="2182671"/>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124" name="TextBox 123">
                <a:extLst>
                  <a:ext uri="{FF2B5EF4-FFF2-40B4-BE49-F238E27FC236}">
                    <a16:creationId xmlns:a16="http://schemas.microsoft.com/office/drawing/2014/main" id="{6E7DEDB3-9363-2EAD-EEAB-6A374148DD9B}"/>
                  </a:ext>
                </a:extLst>
              </p:cNvPr>
              <p:cNvSpPr txBox="1"/>
              <p:nvPr/>
            </p:nvSpPr>
            <p:spPr bwMode="auto">
              <a:xfrm>
                <a:off x="1101845" y="2777343"/>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125" name="TextBox 124">
                <a:extLst>
                  <a:ext uri="{FF2B5EF4-FFF2-40B4-BE49-F238E27FC236}">
                    <a16:creationId xmlns:a16="http://schemas.microsoft.com/office/drawing/2014/main" id="{EEC7CF1B-B890-FD2C-BF1A-E437B14796AD}"/>
                  </a:ext>
                </a:extLst>
              </p:cNvPr>
              <p:cNvSpPr txBox="1"/>
              <p:nvPr/>
            </p:nvSpPr>
            <p:spPr bwMode="auto">
              <a:xfrm>
                <a:off x="1101845" y="3372015"/>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126" name="TextBox 125">
                <a:extLst>
                  <a:ext uri="{FF2B5EF4-FFF2-40B4-BE49-F238E27FC236}">
                    <a16:creationId xmlns:a16="http://schemas.microsoft.com/office/drawing/2014/main" id="{5D2CA607-27FB-57A8-15B2-0DBAEF7F55A4}"/>
                  </a:ext>
                </a:extLst>
              </p:cNvPr>
              <p:cNvSpPr txBox="1"/>
              <p:nvPr/>
            </p:nvSpPr>
            <p:spPr bwMode="auto">
              <a:xfrm>
                <a:off x="1101845" y="3966687"/>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127" name="TextBox 126">
                <a:extLst>
                  <a:ext uri="{FF2B5EF4-FFF2-40B4-BE49-F238E27FC236}">
                    <a16:creationId xmlns:a16="http://schemas.microsoft.com/office/drawing/2014/main" id="{78431588-B9F5-BCCA-F07A-7072DE68E492}"/>
                  </a:ext>
                </a:extLst>
              </p:cNvPr>
              <p:cNvSpPr txBox="1"/>
              <p:nvPr/>
            </p:nvSpPr>
            <p:spPr bwMode="auto">
              <a:xfrm>
                <a:off x="1101845" y="4561354"/>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grpSp>
          <p:nvGrpSpPr>
            <p:cNvPr id="99" name="Group 98">
              <a:extLst>
                <a:ext uri="{FF2B5EF4-FFF2-40B4-BE49-F238E27FC236}">
                  <a16:creationId xmlns:a16="http://schemas.microsoft.com/office/drawing/2014/main" id="{DF7FD127-47D7-CFA8-CFF6-44363FE74E27}"/>
                </a:ext>
              </a:extLst>
            </p:cNvPr>
            <p:cNvGrpSpPr/>
            <p:nvPr/>
          </p:nvGrpSpPr>
          <p:grpSpPr>
            <a:xfrm>
              <a:off x="7004329" y="1755951"/>
              <a:ext cx="4091138" cy="2979576"/>
              <a:chOff x="1519317" y="1755951"/>
              <a:chExt cx="4174106" cy="2979576"/>
            </a:xfrm>
          </p:grpSpPr>
          <p:cxnSp>
            <p:nvCxnSpPr>
              <p:cNvPr id="120" name="Straight Connector 119">
                <a:extLst>
                  <a:ext uri="{FF2B5EF4-FFF2-40B4-BE49-F238E27FC236}">
                    <a16:creationId xmlns:a16="http://schemas.microsoft.com/office/drawing/2014/main" id="{45705C8E-8395-7FA3-E437-B440185DE723}"/>
                  </a:ext>
                </a:extLst>
              </p:cNvPr>
              <p:cNvCxnSpPr>
                <a:cxnSpLocks/>
              </p:cNvCxnSpPr>
              <p:nvPr/>
            </p:nvCxnSpPr>
            <p:spPr bwMode="auto">
              <a:xfrm>
                <a:off x="1519317" y="1755951"/>
                <a:ext cx="0" cy="2979576"/>
              </a:xfrm>
              <a:prstGeom prst="line">
                <a:avLst/>
              </a:prstGeom>
              <a:noFill/>
              <a:ln w="28575" cap="flat" cmpd="sng" algn="ctr">
                <a:solidFill>
                  <a:schemeClr val="bg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047EA357-3C0C-09F2-A301-EBD3959B3792}"/>
                  </a:ext>
                </a:extLst>
              </p:cNvPr>
              <p:cNvCxnSpPr>
                <a:cxnSpLocks/>
                <a:endCxn id="139" idx="0"/>
              </p:cNvCxnSpPr>
              <p:nvPr/>
            </p:nvCxnSpPr>
            <p:spPr bwMode="auto">
              <a:xfrm>
                <a:off x="1527138" y="4729307"/>
                <a:ext cx="4166285" cy="3109"/>
              </a:xfrm>
              <a:prstGeom prst="line">
                <a:avLst/>
              </a:prstGeom>
              <a:noFill/>
              <a:ln w="28575" cap="flat" cmpd="sng" algn="ctr">
                <a:solidFill>
                  <a:schemeClr val="bg1"/>
                </a:solidFill>
                <a:prstDash val="solid"/>
                <a:round/>
                <a:headEnd type="none" w="med" len="med"/>
                <a:tailEnd type="none" w="med" len="med"/>
              </a:ln>
              <a:effectLst/>
            </p:spPr>
          </p:cxnSp>
        </p:grpSp>
        <p:grpSp>
          <p:nvGrpSpPr>
            <p:cNvPr id="100" name="Group 99">
              <a:extLst>
                <a:ext uri="{FF2B5EF4-FFF2-40B4-BE49-F238E27FC236}">
                  <a16:creationId xmlns:a16="http://schemas.microsoft.com/office/drawing/2014/main" id="{22C386CE-40DE-1399-8707-1891C31C6D94}"/>
                </a:ext>
              </a:extLst>
            </p:cNvPr>
            <p:cNvGrpSpPr/>
            <p:nvPr/>
          </p:nvGrpSpPr>
          <p:grpSpPr>
            <a:xfrm>
              <a:off x="6935334" y="1762171"/>
              <a:ext cx="78882" cy="2967136"/>
              <a:chOff x="1840958" y="1762171"/>
              <a:chExt cx="80482" cy="2967136"/>
            </a:xfrm>
          </p:grpSpPr>
          <p:cxnSp>
            <p:nvCxnSpPr>
              <p:cNvPr id="114" name="Straight Connector 113">
                <a:extLst>
                  <a:ext uri="{FF2B5EF4-FFF2-40B4-BE49-F238E27FC236}">
                    <a16:creationId xmlns:a16="http://schemas.microsoft.com/office/drawing/2014/main" id="{74005551-436A-E8C0-E50D-231E718EBE25}"/>
                  </a:ext>
                </a:extLst>
              </p:cNvPr>
              <p:cNvCxnSpPr>
                <a:cxnSpLocks/>
              </p:cNvCxnSpPr>
              <p:nvPr/>
            </p:nvCxnSpPr>
            <p:spPr bwMode="auto">
              <a:xfrm flipH="1">
                <a:off x="1840958" y="1762171"/>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409EC01F-7305-463B-5099-0017957F9B3A}"/>
                  </a:ext>
                </a:extLst>
              </p:cNvPr>
              <p:cNvCxnSpPr>
                <a:cxnSpLocks/>
              </p:cNvCxnSpPr>
              <p:nvPr/>
            </p:nvCxnSpPr>
            <p:spPr bwMode="auto">
              <a:xfrm flipH="1">
                <a:off x="1840958" y="2355599"/>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43439D94-81E2-AE18-31EB-76A784BFB10A}"/>
                  </a:ext>
                </a:extLst>
              </p:cNvPr>
              <p:cNvCxnSpPr>
                <a:cxnSpLocks/>
              </p:cNvCxnSpPr>
              <p:nvPr/>
            </p:nvCxnSpPr>
            <p:spPr bwMode="auto">
              <a:xfrm flipH="1">
                <a:off x="1840958" y="2949027"/>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CD61EE15-F434-B650-FBF0-B13DFDC42597}"/>
                  </a:ext>
                </a:extLst>
              </p:cNvPr>
              <p:cNvCxnSpPr>
                <a:cxnSpLocks/>
              </p:cNvCxnSpPr>
              <p:nvPr/>
            </p:nvCxnSpPr>
            <p:spPr bwMode="auto">
              <a:xfrm flipH="1">
                <a:off x="1840958" y="3542455"/>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A51FB047-232C-43B7-07FA-A72327DBCF16}"/>
                  </a:ext>
                </a:extLst>
              </p:cNvPr>
              <p:cNvCxnSpPr>
                <a:cxnSpLocks/>
              </p:cNvCxnSpPr>
              <p:nvPr/>
            </p:nvCxnSpPr>
            <p:spPr bwMode="auto">
              <a:xfrm flipH="1">
                <a:off x="1840958" y="4135883"/>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1E5A874D-37D3-AAE2-65AD-2C0B2BB92C1A}"/>
                  </a:ext>
                </a:extLst>
              </p:cNvPr>
              <p:cNvCxnSpPr>
                <a:cxnSpLocks/>
              </p:cNvCxnSpPr>
              <p:nvPr/>
            </p:nvCxnSpPr>
            <p:spPr bwMode="auto">
              <a:xfrm flipH="1">
                <a:off x="1840958" y="4729307"/>
                <a:ext cx="80482" cy="0"/>
              </a:xfrm>
              <a:prstGeom prst="line">
                <a:avLst/>
              </a:prstGeom>
              <a:noFill/>
              <a:ln w="28575" cap="flat" cmpd="sng" algn="ctr">
                <a:solidFill>
                  <a:schemeClr val="bg1"/>
                </a:solidFill>
                <a:prstDash val="solid"/>
                <a:round/>
                <a:headEnd type="none" w="med" len="med"/>
                <a:tailEnd type="none" w="med" len="med"/>
              </a:ln>
              <a:effectLst/>
            </p:spPr>
          </p:cxnSp>
        </p:grpSp>
        <p:grpSp>
          <p:nvGrpSpPr>
            <p:cNvPr id="101" name="Group 100">
              <a:extLst>
                <a:ext uri="{FF2B5EF4-FFF2-40B4-BE49-F238E27FC236}">
                  <a16:creationId xmlns:a16="http://schemas.microsoft.com/office/drawing/2014/main" id="{53C06C40-E33A-9555-8CDF-DF0D04E9DAD4}"/>
                </a:ext>
              </a:extLst>
            </p:cNvPr>
            <p:cNvGrpSpPr/>
            <p:nvPr/>
          </p:nvGrpSpPr>
          <p:grpSpPr>
            <a:xfrm>
              <a:off x="7004329" y="4723086"/>
              <a:ext cx="4087304" cy="64008"/>
              <a:chOff x="1911352" y="4723086"/>
              <a:chExt cx="4170195" cy="64008"/>
            </a:xfrm>
          </p:grpSpPr>
          <p:cxnSp>
            <p:nvCxnSpPr>
              <p:cNvPr id="102" name="Straight Connector 101">
                <a:extLst>
                  <a:ext uri="{FF2B5EF4-FFF2-40B4-BE49-F238E27FC236}">
                    <a16:creationId xmlns:a16="http://schemas.microsoft.com/office/drawing/2014/main" id="{BC05724D-2495-8752-2B1E-F2B525B96531}"/>
                  </a:ext>
                </a:extLst>
              </p:cNvPr>
              <p:cNvCxnSpPr>
                <a:cxnSpLocks/>
              </p:cNvCxnSpPr>
              <p:nvPr/>
            </p:nvCxnSpPr>
            <p:spPr bwMode="auto">
              <a:xfrm>
                <a:off x="1911352"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48DF7061-8D43-73CA-A8AC-EEAA552E98E8}"/>
                  </a:ext>
                </a:extLst>
              </p:cNvPr>
              <p:cNvCxnSpPr>
                <a:cxnSpLocks/>
              </p:cNvCxnSpPr>
              <p:nvPr/>
            </p:nvCxnSpPr>
            <p:spPr bwMode="auto">
              <a:xfrm>
                <a:off x="2745391"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E3B08385-F6C7-DBF3-9AB2-09C429F5B27A}"/>
                  </a:ext>
                </a:extLst>
              </p:cNvPr>
              <p:cNvCxnSpPr>
                <a:cxnSpLocks/>
              </p:cNvCxnSpPr>
              <p:nvPr/>
            </p:nvCxnSpPr>
            <p:spPr bwMode="auto">
              <a:xfrm>
                <a:off x="3579430"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559EE9FD-0D3C-9CBB-28BD-30966F12BAA2}"/>
                  </a:ext>
                </a:extLst>
              </p:cNvPr>
              <p:cNvCxnSpPr>
                <a:cxnSpLocks/>
              </p:cNvCxnSpPr>
              <p:nvPr/>
            </p:nvCxnSpPr>
            <p:spPr bwMode="auto">
              <a:xfrm>
                <a:off x="4413469"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AE4F6AE4-5097-9C98-238E-E8861A4F6419}"/>
                  </a:ext>
                </a:extLst>
              </p:cNvPr>
              <p:cNvCxnSpPr>
                <a:cxnSpLocks/>
              </p:cNvCxnSpPr>
              <p:nvPr/>
            </p:nvCxnSpPr>
            <p:spPr bwMode="auto">
              <a:xfrm>
                <a:off x="5247508"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8C4F800E-E422-D945-2BF4-27FC1013D68A}"/>
                  </a:ext>
                </a:extLst>
              </p:cNvPr>
              <p:cNvCxnSpPr>
                <a:cxnSpLocks/>
              </p:cNvCxnSpPr>
              <p:nvPr/>
            </p:nvCxnSpPr>
            <p:spPr bwMode="auto">
              <a:xfrm>
                <a:off x="6081547" y="4723086"/>
                <a:ext cx="0" cy="64008"/>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174" name="Group 173">
            <a:extLst>
              <a:ext uri="{FF2B5EF4-FFF2-40B4-BE49-F238E27FC236}">
                <a16:creationId xmlns:a16="http://schemas.microsoft.com/office/drawing/2014/main" id="{759BB26E-2A7C-195D-1565-2B6D00D99D3C}"/>
              </a:ext>
            </a:extLst>
          </p:cNvPr>
          <p:cNvGrpSpPr/>
          <p:nvPr/>
        </p:nvGrpSpPr>
        <p:grpSpPr>
          <a:xfrm>
            <a:off x="939401" y="1715064"/>
            <a:ext cx="5152861" cy="3482971"/>
            <a:chOff x="6210912" y="1587999"/>
            <a:chExt cx="5152861" cy="3482971"/>
          </a:xfrm>
        </p:grpSpPr>
        <p:grpSp>
          <p:nvGrpSpPr>
            <p:cNvPr id="175" name="Group 174">
              <a:extLst>
                <a:ext uri="{FF2B5EF4-FFF2-40B4-BE49-F238E27FC236}">
                  <a16:creationId xmlns:a16="http://schemas.microsoft.com/office/drawing/2014/main" id="{8D23BEAD-BBDF-992D-1625-B0AA78FBB1EA}"/>
                </a:ext>
              </a:extLst>
            </p:cNvPr>
            <p:cNvGrpSpPr/>
            <p:nvPr/>
          </p:nvGrpSpPr>
          <p:grpSpPr>
            <a:xfrm>
              <a:off x="6739857" y="4732416"/>
              <a:ext cx="4623916" cy="338554"/>
              <a:chOff x="1641517" y="4732416"/>
              <a:chExt cx="4717689" cy="338554"/>
            </a:xfrm>
          </p:grpSpPr>
          <p:sp>
            <p:nvSpPr>
              <p:cNvPr id="200" name="TextBox 199">
                <a:extLst>
                  <a:ext uri="{FF2B5EF4-FFF2-40B4-BE49-F238E27FC236}">
                    <a16:creationId xmlns:a16="http://schemas.microsoft.com/office/drawing/2014/main" id="{0ECAB95C-E81D-5B1C-9A40-327879A01078}"/>
                  </a:ext>
                </a:extLst>
              </p:cNvPr>
              <p:cNvSpPr txBox="1"/>
              <p:nvPr/>
            </p:nvSpPr>
            <p:spPr bwMode="auto">
              <a:xfrm>
                <a:off x="1641517"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201" name="TextBox 200">
                <a:extLst>
                  <a:ext uri="{FF2B5EF4-FFF2-40B4-BE49-F238E27FC236}">
                    <a16:creationId xmlns:a16="http://schemas.microsoft.com/office/drawing/2014/main" id="{EB4C14F7-8906-4AF7-04C1-A0BC3907506B}"/>
                  </a:ext>
                </a:extLst>
              </p:cNvPr>
              <p:cNvSpPr txBox="1"/>
              <p:nvPr/>
            </p:nvSpPr>
            <p:spPr bwMode="auto">
              <a:xfrm>
                <a:off x="2475556"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sp>
            <p:nvSpPr>
              <p:cNvPr id="202" name="TextBox 201">
                <a:extLst>
                  <a:ext uri="{FF2B5EF4-FFF2-40B4-BE49-F238E27FC236}">
                    <a16:creationId xmlns:a16="http://schemas.microsoft.com/office/drawing/2014/main" id="{FF18AC41-69CD-68A4-28EF-62C2188A58CF}"/>
                  </a:ext>
                </a:extLst>
              </p:cNvPr>
              <p:cNvSpPr txBox="1"/>
              <p:nvPr/>
            </p:nvSpPr>
            <p:spPr bwMode="auto">
              <a:xfrm>
                <a:off x="3309595"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203" name="TextBox 202">
                <a:extLst>
                  <a:ext uri="{FF2B5EF4-FFF2-40B4-BE49-F238E27FC236}">
                    <a16:creationId xmlns:a16="http://schemas.microsoft.com/office/drawing/2014/main" id="{7C878A70-495A-8558-AB23-1DB528A8EF17}"/>
                  </a:ext>
                </a:extLst>
              </p:cNvPr>
              <p:cNvSpPr txBox="1"/>
              <p:nvPr/>
            </p:nvSpPr>
            <p:spPr bwMode="auto">
              <a:xfrm>
                <a:off x="4143634"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36</a:t>
                </a:r>
              </a:p>
            </p:txBody>
          </p:sp>
          <p:sp>
            <p:nvSpPr>
              <p:cNvPr id="204" name="TextBox 203">
                <a:extLst>
                  <a:ext uri="{FF2B5EF4-FFF2-40B4-BE49-F238E27FC236}">
                    <a16:creationId xmlns:a16="http://schemas.microsoft.com/office/drawing/2014/main" id="{AB5E899C-4F1D-D00A-0F9B-9E03B2D551E6}"/>
                  </a:ext>
                </a:extLst>
              </p:cNvPr>
              <p:cNvSpPr txBox="1"/>
              <p:nvPr/>
            </p:nvSpPr>
            <p:spPr bwMode="auto">
              <a:xfrm>
                <a:off x="4977673"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48</a:t>
                </a:r>
              </a:p>
            </p:txBody>
          </p:sp>
          <p:sp>
            <p:nvSpPr>
              <p:cNvPr id="205" name="TextBox 204">
                <a:extLst>
                  <a:ext uri="{FF2B5EF4-FFF2-40B4-BE49-F238E27FC236}">
                    <a16:creationId xmlns:a16="http://schemas.microsoft.com/office/drawing/2014/main" id="{1081CBA5-20FD-8445-6C18-00CE34B177BD}"/>
                  </a:ext>
                </a:extLst>
              </p:cNvPr>
              <p:cNvSpPr txBox="1"/>
              <p:nvPr/>
            </p:nvSpPr>
            <p:spPr bwMode="auto">
              <a:xfrm>
                <a:off x="5811712"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grpSp>
        <p:grpSp>
          <p:nvGrpSpPr>
            <p:cNvPr id="176" name="Group 175">
              <a:extLst>
                <a:ext uri="{FF2B5EF4-FFF2-40B4-BE49-F238E27FC236}">
                  <a16:creationId xmlns:a16="http://schemas.microsoft.com/office/drawing/2014/main" id="{2C5CF7D4-C06C-52D0-3485-14C0E71B8907}"/>
                </a:ext>
              </a:extLst>
            </p:cNvPr>
            <p:cNvGrpSpPr/>
            <p:nvPr/>
          </p:nvGrpSpPr>
          <p:grpSpPr>
            <a:xfrm>
              <a:off x="6210912" y="1587999"/>
              <a:ext cx="793417" cy="3281132"/>
              <a:chOff x="1101845" y="1587999"/>
              <a:chExt cx="809507" cy="3281132"/>
            </a:xfrm>
          </p:grpSpPr>
          <p:sp>
            <p:nvSpPr>
              <p:cNvPr id="194" name="TextBox 193">
                <a:extLst>
                  <a:ext uri="{FF2B5EF4-FFF2-40B4-BE49-F238E27FC236}">
                    <a16:creationId xmlns:a16="http://schemas.microsoft.com/office/drawing/2014/main" id="{2AC7DBF0-990F-B67C-E774-F48C34DD23CC}"/>
                  </a:ext>
                </a:extLst>
              </p:cNvPr>
              <p:cNvSpPr txBox="1"/>
              <p:nvPr/>
            </p:nvSpPr>
            <p:spPr bwMode="auto">
              <a:xfrm>
                <a:off x="1101845" y="1587999"/>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195" name="TextBox 194">
                <a:extLst>
                  <a:ext uri="{FF2B5EF4-FFF2-40B4-BE49-F238E27FC236}">
                    <a16:creationId xmlns:a16="http://schemas.microsoft.com/office/drawing/2014/main" id="{13E4250C-4B90-8CD1-FE03-C7EF97DA0651}"/>
                  </a:ext>
                </a:extLst>
              </p:cNvPr>
              <p:cNvSpPr txBox="1"/>
              <p:nvPr/>
            </p:nvSpPr>
            <p:spPr bwMode="auto">
              <a:xfrm>
                <a:off x="1101845" y="2182671"/>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196" name="TextBox 195">
                <a:extLst>
                  <a:ext uri="{FF2B5EF4-FFF2-40B4-BE49-F238E27FC236}">
                    <a16:creationId xmlns:a16="http://schemas.microsoft.com/office/drawing/2014/main" id="{5A3584E4-0D42-396D-58D5-8E143C2609DA}"/>
                  </a:ext>
                </a:extLst>
              </p:cNvPr>
              <p:cNvSpPr txBox="1"/>
              <p:nvPr/>
            </p:nvSpPr>
            <p:spPr bwMode="auto">
              <a:xfrm>
                <a:off x="1101845" y="2777343"/>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197" name="TextBox 196">
                <a:extLst>
                  <a:ext uri="{FF2B5EF4-FFF2-40B4-BE49-F238E27FC236}">
                    <a16:creationId xmlns:a16="http://schemas.microsoft.com/office/drawing/2014/main" id="{CB2D257F-EE84-AAE1-8E97-9CF270C7109A}"/>
                  </a:ext>
                </a:extLst>
              </p:cNvPr>
              <p:cNvSpPr txBox="1"/>
              <p:nvPr/>
            </p:nvSpPr>
            <p:spPr bwMode="auto">
              <a:xfrm>
                <a:off x="1101845" y="3372015"/>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198" name="TextBox 197">
                <a:extLst>
                  <a:ext uri="{FF2B5EF4-FFF2-40B4-BE49-F238E27FC236}">
                    <a16:creationId xmlns:a16="http://schemas.microsoft.com/office/drawing/2014/main" id="{CB05FC09-C9D5-49FD-6750-8DCDA30DB0FA}"/>
                  </a:ext>
                </a:extLst>
              </p:cNvPr>
              <p:cNvSpPr txBox="1"/>
              <p:nvPr/>
            </p:nvSpPr>
            <p:spPr bwMode="auto">
              <a:xfrm>
                <a:off x="1101845" y="3966687"/>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199" name="TextBox 198">
                <a:extLst>
                  <a:ext uri="{FF2B5EF4-FFF2-40B4-BE49-F238E27FC236}">
                    <a16:creationId xmlns:a16="http://schemas.microsoft.com/office/drawing/2014/main" id="{EB2ABD21-27ED-08DC-55B1-481E7BB78A4F}"/>
                  </a:ext>
                </a:extLst>
              </p:cNvPr>
              <p:cNvSpPr txBox="1"/>
              <p:nvPr/>
            </p:nvSpPr>
            <p:spPr bwMode="auto">
              <a:xfrm>
                <a:off x="1101845" y="4561354"/>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grpSp>
          <p:nvGrpSpPr>
            <p:cNvPr id="177" name="Group 176">
              <a:extLst>
                <a:ext uri="{FF2B5EF4-FFF2-40B4-BE49-F238E27FC236}">
                  <a16:creationId xmlns:a16="http://schemas.microsoft.com/office/drawing/2014/main" id="{5683700C-E2CF-0C65-B62F-A259E593F679}"/>
                </a:ext>
              </a:extLst>
            </p:cNvPr>
            <p:cNvGrpSpPr/>
            <p:nvPr/>
          </p:nvGrpSpPr>
          <p:grpSpPr>
            <a:xfrm>
              <a:off x="7004329" y="1755951"/>
              <a:ext cx="4091138" cy="2979576"/>
              <a:chOff x="1519317" y="1755951"/>
              <a:chExt cx="4174106" cy="2979576"/>
            </a:xfrm>
          </p:grpSpPr>
          <p:cxnSp>
            <p:nvCxnSpPr>
              <p:cNvPr id="192" name="Straight Connector 191">
                <a:extLst>
                  <a:ext uri="{FF2B5EF4-FFF2-40B4-BE49-F238E27FC236}">
                    <a16:creationId xmlns:a16="http://schemas.microsoft.com/office/drawing/2014/main" id="{ABE26443-FECC-05AD-AC77-D5AEA5E1204E}"/>
                  </a:ext>
                </a:extLst>
              </p:cNvPr>
              <p:cNvCxnSpPr>
                <a:cxnSpLocks/>
              </p:cNvCxnSpPr>
              <p:nvPr/>
            </p:nvCxnSpPr>
            <p:spPr bwMode="auto">
              <a:xfrm>
                <a:off x="1519317" y="1755951"/>
                <a:ext cx="0" cy="2979576"/>
              </a:xfrm>
              <a:prstGeom prst="line">
                <a:avLst/>
              </a:prstGeom>
              <a:noFill/>
              <a:ln w="28575" cap="flat" cmpd="sng" algn="ctr">
                <a:solidFill>
                  <a:schemeClr val="bg1"/>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002CEB19-0126-C302-F497-0886E7215553}"/>
                  </a:ext>
                </a:extLst>
              </p:cNvPr>
              <p:cNvCxnSpPr>
                <a:cxnSpLocks/>
                <a:endCxn id="205" idx="0"/>
              </p:cNvCxnSpPr>
              <p:nvPr/>
            </p:nvCxnSpPr>
            <p:spPr bwMode="auto">
              <a:xfrm>
                <a:off x="1527138" y="4729307"/>
                <a:ext cx="4166285" cy="3109"/>
              </a:xfrm>
              <a:prstGeom prst="line">
                <a:avLst/>
              </a:prstGeom>
              <a:noFill/>
              <a:ln w="28575" cap="flat" cmpd="sng" algn="ctr">
                <a:solidFill>
                  <a:schemeClr val="bg1"/>
                </a:solidFill>
                <a:prstDash val="solid"/>
                <a:round/>
                <a:headEnd type="none" w="med" len="med"/>
                <a:tailEnd type="none" w="med" len="med"/>
              </a:ln>
              <a:effectLst/>
            </p:spPr>
          </p:cxnSp>
        </p:grpSp>
        <p:grpSp>
          <p:nvGrpSpPr>
            <p:cNvPr id="178" name="Group 177">
              <a:extLst>
                <a:ext uri="{FF2B5EF4-FFF2-40B4-BE49-F238E27FC236}">
                  <a16:creationId xmlns:a16="http://schemas.microsoft.com/office/drawing/2014/main" id="{2FE2020C-B293-6B82-361C-0335D1C3E96A}"/>
                </a:ext>
              </a:extLst>
            </p:cNvPr>
            <p:cNvGrpSpPr/>
            <p:nvPr/>
          </p:nvGrpSpPr>
          <p:grpSpPr>
            <a:xfrm>
              <a:off x="6935334" y="1762171"/>
              <a:ext cx="78882" cy="2967136"/>
              <a:chOff x="1840958" y="1762171"/>
              <a:chExt cx="80482" cy="2967136"/>
            </a:xfrm>
          </p:grpSpPr>
          <p:cxnSp>
            <p:nvCxnSpPr>
              <p:cNvPr id="186" name="Straight Connector 185">
                <a:extLst>
                  <a:ext uri="{FF2B5EF4-FFF2-40B4-BE49-F238E27FC236}">
                    <a16:creationId xmlns:a16="http://schemas.microsoft.com/office/drawing/2014/main" id="{C70A7D79-49D7-0FDF-8CF3-9920B5AAD3F4}"/>
                  </a:ext>
                </a:extLst>
              </p:cNvPr>
              <p:cNvCxnSpPr>
                <a:cxnSpLocks/>
              </p:cNvCxnSpPr>
              <p:nvPr/>
            </p:nvCxnSpPr>
            <p:spPr bwMode="auto">
              <a:xfrm flipH="1">
                <a:off x="1840958" y="1762171"/>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0FB4DEDF-5CE4-CFBA-9FDE-C72FE34796C4}"/>
                  </a:ext>
                </a:extLst>
              </p:cNvPr>
              <p:cNvCxnSpPr>
                <a:cxnSpLocks/>
              </p:cNvCxnSpPr>
              <p:nvPr/>
            </p:nvCxnSpPr>
            <p:spPr bwMode="auto">
              <a:xfrm flipH="1">
                <a:off x="1840958" y="2355599"/>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188" name="Straight Connector 187">
                <a:extLst>
                  <a:ext uri="{FF2B5EF4-FFF2-40B4-BE49-F238E27FC236}">
                    <a16:creationId xmlns:a16="http://schemas.microsoft.com/office/drawing/2014/main" id="{81925ECE-6347-43E4-EC19-B05B0E8E4187}"/>
                  </a:ext>
                </a:extLst>
              </p:cNvPr>
              <p:cNvCxnSpPr>
                <a:cxnSpLocks/>
              </p:cNvCxnSpPr>
              <p:nvPr/>
            </p:nvCxnSpPr>
            <p:spPr bwMode="auto">
              <a:xfrm flipH="1">
                <a:off x="1840958" y="2949027"/>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189" name="Straight Connector 188">
                <a:extLst>
                  <a:ext uri="{FF2B5EF4-FFF2-40B4-BE49-F238E27FC236}">
                    <a16:creationId xmlns:a16="http://schemas.microsoft.com/office/drawing/2014/main" id="{D6F4F838-597F-2EC8-0F5F-433702791DC0}"/>
                  </a:ext>
                </a:extLst>
              </p:cNvPr>
              <p:cNvCxnSpPr>
                <a:cxnSpLocks/>
              </p:cNvCxnSpPr>
              <p:nvPr/>
            </p:nvCxnSpPr>
            <p:spPr bwMode="auto">
              <a:xfrm flipH="1">
                <a:off x="1840958" y="3542455"/>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EE0BB07D-309D-20A7-1B17-F9CB52F04CD1}"/>
                  </a:ext>
                </a:extLst>
              </p:cNvPr>
              <p:cNvCxnSpPr>
                <a:cxnSpLocks/>
              </p:cNvCxnSpPr>
              <p:nvPr/>
            </p:nvCxnSpPr>
            <p:spPr bwMode="auto">
              <a:xfrm flipH="1">
                <a:off x="1840958" y="4135883"/>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592E10F2-E849-C050-D1DF-5E99360A9429}"/>
                  </a:ext>
                </a:extLst>
              </p:cNvPr>
              <p:cNvCxnSpPr>
                <a:cxnSpLocks/>
              </p:cNvCxnSpPr>
              <p:nvPr/>
            </p:nvCxnSpPr>
            <p:spPr bwMode="auto">
              <a:xfrm flipH="1">
                <a:off x="1840958" y="4729307"/>
                <a:ext cx="80482" cy="0"/>
              </a:xfrm>
              <a:prstGeom prst="line">
                <a:avLst/>
              </a:prstGeom>
              <a:noFill/>
              <a:ln w="28575" cap="flat" cmpd="sng" algn="ctr">
                <a:solidFill>
                  <a:schemeClr val="bg1"/>
                </a:solidFill>
                <a:prstDash val="solid"/>
                <a:round/>
                <a:headEnd type="none" w="med" len="med"/>
                <a:tailEnd type="none" w="med" len="med"/>
              </a:ln>
              <a:effectLst/>
            </p:spPr>
          </p:cxnSp>
        </p:grpSp>
        <p:grpSp>
          <p:nvGrpSpPr>
            <p:cNvPr id="179" name="Group 178">
              <a:extLst>
                <a:ext uri="{FF2B5EF4-FFF2-40B4-BE49-F238E27FC236}">
                  <a16:creationId xmlns:a16="http://schemas.microsoft.com/office/drawing/2014/main" id="{5EE3553D-8C28-CF47-2E32-FD1EB36BA9FE}"/>
                </a:ext>
              </a:extLst>
            </p:cNvPr>
            <p:cNvGrpSpPr/>
            <p:nvPr/>
          </p:nvGrpSpPr>
          <p:grpSpPr>
            <a:xfrm>
              <a:off x="7004329" y="4723086"/>
              <a:ext cx="4087304" cy="64008"/>
              <a:chOff x="1911352" y="4723086"/>
              <a:chExt cx="4170195" cy="64008"/>
            </a:xfrm>
          </p:grpSpPr>
          <p:cxnSp>
            <p:nvCxnSpPr>
              <p:cNvPr id="180" name="Straight Connector 179">
                <a:extLst>
                  <a:ext uri="{FF2B5EF4-FFF2-40B4-BE49-F238E27FC236}">
                    <a16:creationId xmlns:a16="http://schemas.microsoft.com/office/drawing/2014/main" id="{1BC1824A-2145-FD9F-F694-160DFB6246F6}"/>
                  </a:ext>
                </a:extLst>
              </p:cNvPr>
              <p:cNvCxnSpPr>
                <a:cxnSpLocks/>
              </p:cNvCxnSpPr>
              <p:nvPr/>
            </p:nvCxnSpPr>
            <p:spPr bwMode="auto">
              <a:xfrm>
                <a:off x="1911352"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EFB3095E-F0D4-A4CC-FFB5-1F8B3F61694B}"/>
                  </a:ext>
                </a:extLst>
              </p:cNvPr>
              <p:cNvCxnSpPr>
                <a:cxnSpLocks/>
              </p:cNvCxnSpPr>
              <p:nvPr/>
            </p:nvCxnSpPr>
            <p:spPr bwMode="auto">
              <a:xfrm>
                <a:off x="2745391"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95ED2F1A-A01D-C886-61E3-B82BE08EE38D}"/>
                  </a:ext>
                </a:extLst>
              </p:cNvPr>
              <p:cNvCxnSpPr>
                <a:cxnSpLocks/>
              </p:cNvCxnSpPr>
              <p:nvPr/>
            </p:nvCxnSpPr>
            <p:spPr bwMode="auto">
              <a:xfrm>
                <a:off x="3579430"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3C0E7ECA-AC3D-339A-21C7-23BEF5E69FFF}"/>
                  </a:ext>
                </a:extLst>
              </p:cNvPr>
              <p:cNvCxnSpPr>
                <a:cxnSpLocks/>
              </p:cNvCxnSpPr>
              <p:nvPr/>
            </p:nvCxnSpPr>
            <p:spPr bwMode="auto">
              <a:xfrm>
                <a:off x="4413469"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E0A3589E-970F-62F5-1DA6-C985A3DEAC26}"/>
                  </a:ext>
                </a:extLst>
              </p:cNvPr>
              <p:cNvCxnSpPr>
                <a:cxnSpLocks/>
              </p:cNvCxnSpPr>
              <p:nvPr/>
            </p:nvCxnSpPr>
            <p:spPr bwMode="auto">
              <a:xfrm>
                <a:off x="5247508"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85" name="Straight Connector 184">
                <a:extLst>
                  <a:ext uri="{FF2B5EF4-FFF2-40B4-BE49-F238E27FC236}">
                    <a16:creationId xmlns:a16="http://schemas.microsoft.com/office/drawing/2014/main" id="{7D78CC3F-91BE-E07B-8E3A-37FF69CE0307}"/>
                  </a:ext>
                </a:extLst>
              </p:cNvPr>
              <p:cNvCxnSpPr>
                <a:cxnSpLocks/>
              </p:cNvCxnSpPr>
              <p:nvPr/>
            </p:nvCxnSpPr>
            <p:spPr bwMode="auto">
              <a:xfrm>
                <a:off x="6081547" y="4723086"/>
                <a:ext cx="0" cy="64008"/>
              </a:xfrm>
              <a:prstGeom prst="line">
                <a:avLst/>
              </a:prstGeom>
              <a:noFill/>
              <a:ln w="28575" cap="flat" cmpd="sng" algn="ctr">
                <a:solidFill>
                  <a:schemeClr val="bg1"/>
                </a:solidFill>
                <a:prstDash val="solid"/>
                <a:round/>
                <a:headEnd type="none" w="med" len="med"/>
                <a:tailEnd type="none" w="med" len="med"/>
              </a:ln>
              <a:effectLst/>
            </p:spPr>
          </p:cxnSp>
        </p:grpSp>
      </p:grpSp>
      <p:sp>
        <p:nvSpPr>
          <p:cNvPr id="206" name="TextBox 205">
            <a:extLst>
              <a:ext uri="{FF2B5EF4-FFF2-40B4-BE49-F238E27FC236}">
                <a16:creationId xmlns:a16="http://schemas.microsoft.com/office/drawing/2014/main" id="{E7E9514A-9712-D944-CB7E-35FDC8155040}"/>
              </a:ext>
            </a:extLst>
          </p:cNvPr>
          <p:cNvSpPr txBox="1"/>
          <p:nvPr/>
        </p:nvSpPr>
        <p:spPr bwMode="auto">
          <a:xfrm rot="16200000">
            <a:off x="-391818" y="3168020"/>
            <a:ext cx="3048000" cy="369332"/>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RFS (%)</a:t>
            </a:r>
          </a:p>
        </p:txBody>
      </p:sp>
      <p:sp>
        <p:nvSpPr>
          <p:cNvPr id="207" name="TextBox 206">
            <a:extLst>
              <a:ext uri="{FF2B5EF4-FFF2-40B4-BE49-F238E27FC236}">
                <a16:creationId xmlns:a16="http://schemas.microsoft.com/office/drawing/2014/main" id="{EC336C92-62AA-D4AA-4218-A2B97203F336}"/>
              </a:ext>
            </a:extLst>
          </p:cNvPr>
          <p:cNvSpPr txBox="1"/>
          <p:nvPr/>
        </p:nvSpPr>
        <p:spPr bwMode="auto">
          <a:xfrm>
            <a:off x="1588307" y="5096405"/>
            <a:ext cx="4441244" cy="338554"/>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Since Surgery</a:t>
            </a:r>
          </a:p>
        </p:txBody>
      </p:sp>
      <p:sp>
        <p:nvSpPr>
          <p:cNvPr id="208" name="TextBox 207">
            <a:extLst>
              <a:ext uri="{FF2B5EF4-FFF2-40B4-BE49-F238E27FC236}">
                <a16:creationId xmlns:a16="http://schemas.microsoft.com/office/drawing/2014/main" id="{8639F062-E7AD-EC11-2109-A6B1838A3C25}"/>
              </a:ext>
            </a:extLst>
          </p:cNvPr>
          <p:cNvSpPr txBox="1"/>
          <p:nvPr/>
        </p:nvSpPr>
        <p:spPr bwMode="auto">
          <a:xfrm rot="16200000">
            <a:off x="5391875" y="3168020"/>
            <a:ext cx="3048000" cy="369332"/>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OS (%)</a:t>
            </a:r>
          </a:p>
        </p:txBody>
      </p:sp>
      <p:sp>
        <p:nvSpPr>
          <p:cNvPr id="209" name="TextBox 208">
            <a:extLst>
              <a:ext uri="{FF2B5EF4-FFF2-40B4-BE49-F238E27FC236}">
                <a16:creationId xmlns:a16="http://schemas.microsoft.com/office/drawing/2014/main" id="{9C37FBFD-5EE6-103D-7EA4-AEB1FAFC5BA0}"/>
              </a:ext>
            </a:extLst>
          </p:cNvPr>
          <p:cNvSpPr txBox="1"/>
          <p:nvPr/>
        </p:nvSpPr>
        <p:spPr bwMode="auto">
          <a:xfrm>
            <a:off x="7307793" y="5096405"/>
            <a:ext cx="4441244" cy="338554"/>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 Since Surgery</a:t>
            </a:r>
          </a:p>
        </p:txBody>
      </p:sp>
      <p:grpSp>
        <p:nvGrpSpPr>
          <p:cNvPr id="210" name="Group 209">
            <a:extLst>
              <a:ext uri="{FF2B5EF4-FFF2-40B4-BE49-F238E27FC236}">
                <a16:creationId xmlns:a16="http://schemas.microsoft.com/office/drawing/2014/main" id="{1A4AC2AA-08CF-6021-4874-771F9E8EEF1F}"/>
              </a:ext>
            </a:extLst>
          </p:cNvPr>
          <p:cNvGrpSpPr/>
          <p:nvPr/>
        </p:nvGrpSpPr>
        <p:grpSpPr>
          <a:xfrm>
            <a:off x="1948354" y="3956878"/>
            <a:ext cx="2084680" cy="830997"/>
            <a:chOff x="5469302" y="2224347"/>
            <a:chExt cx="1222640" cy="830997"/>
          </a:xfrm>
          <a:solidFill>
            <a:schemeClr val="tx1"/>
          </a:solidFill>
        </p:grpSpPr>
        <p:cxnSp>
          <p:nvCxnSpPr>
            <p:cNvPr id="211" name="Straight Connector 210">
              <a:extLst>
                <a:ext uri="{FF2B5EF4-FFF2-40B4-BE49-F238E27FC236}">
                  <a16:creationId xmlns:a16="http://schemas.microsoft.com/office/drawing/2014/main" id="{D75231C6-746C-7C4A-2675-C2BB092EAF79}"/>
                </a:ext>
              </a:extLst>
            </p:cNvPr>
            <p:cNvCxnSpPr>
              <a:cxnSpLocks/>
            </p:cNvCxnSpPr>
            <p:nvPr/>
          </p:nvCxnSpPr>
          <p:spPr bwMode="auto">
            <a:xfrm>
              <a:off x="5469302" y="2392218"/>
              <a:ext cx="274320" cy="0"/>
            </a:xfrm>
            <a:prstGeom prst="line">
              <a:avLst/>
            </a:prstGeom>
            <a:grpFill/>
            <a:ln w="28575" cap="flat" cmpd="sng" algn="ctr">
              <a:solidFill>
                <a:schemeClr val="accent6"/>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FD2B1091-D66D-0E59-1205-D01EE7BE6C31}"/>
                </a:ext>
              </a:extLst>
            </p:cNvPr>
            <p:cNvCxnSpPr>
              <a:cxnSpLocks/>
            </p:cNvCxnSpPr>
            <p:nvPr/>
          </p:nvCxnSpPr>
          <p:spPr bwMode="auto">
            <a:xfrm>
              <a:off x="5469302" y="2617964"/>
              <a:ext cx="274320" cy="0"/>
            </a:xfrm>
            <a:prstGeom prst="line">
              <a:avLst/>
            </a:prstGeom>
            <a:grpFill/>
            <a:ln w="28575" cap="flat" cmpd="sng" algn="ctr">
              <a:solidFill>
                <a:schemeClr val="accent3"/>
              </a:solidFill>
              <a:prstDash val="solid"/>
              <a:round/>
              <a:headEnd type="none" w="med" len="med"/>
              <a:tailEnd type="none" w="med" len="med"/>
            </a:ln>
            <a:effectLst/>
          </p:spPr>
        </p:cxnSp>
        <p:sp>
          <p:nvSpPr>
            <p:cNvPr id="213" name="TextBox 212">
              <a:extLst>
                <a:ext uri="{FF2B5EF4-FFF2-40B4-BE49-F238E27FC236}">
                  <a16:creationId xmlns:a16="http://schemas.microsoft.com/office/drawing/2014/main" id="{C219B636-9F1B-402A-BBCF-CCF1E605F6A7}"/>
                </a:ext>
              </a:extLst>
            </p:cNvPr>
            <p:cNvSpPr txBox="1"/>
            <p:nvPr/>
          </p:nvSpPr>
          <p:spPr bwMode="auto">
            <a:xfrm>
              <a:off x="5719534" y="2224347"/>
              <a:ext cx="972408" cy="830997"/>
            </a:xfrm>
            <a:prstGeom prst="rect">
              <a:avLst/>
            </a:prstGeom>
            <a:no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cs typeface="Arial" panose="020B0604020202020204" pitchFamily="34" charset="0"/>
                </a:rPr>
                <a:t>Path response</a:t>
              </a:r>
            </a:p>
            <a:p>
              <a:pPr marL="0" marR="0" lvl="0" indent="0" algn="l" defTabSz="914400" rtl="0" eaLnBrk="0" fontAlgn="base" latinLnBrk="0" hangingPunct="0">
                <a:lnSpc>
                  <a:spcPct val="100000"/>
                </a:lnSpc>
                <a:spcAft>
                  <a:spcPct val="0"/>
                </a:spcAft>
                <a:buClrTx/>
                <a:buSzTx/>
                <a:buFontTx/>
                <a:buNone/>
                <a:tabLst/>
                <a:defRPr/>
              </a:pPr>
              <a:r>
                <a:rPr lang="en-US" sz="1600" b="0" dirty="0">
                  <a:solidFill>
                    <a:schemeClr val="bg1"/>
                  </a:solidFill>
                  <a:latin typeface="Calibri" panose="020F0502020204030204" pitchFamily="34" charset="0"/>
                  <a:cs typeface="Arial" panose="020B0604020202020204" pitchFamily="34" charset="0"/>
                </a:rPr>
                <a:t>No path response</a:t>
              </a:r>
            </a:p>
            <a:p>
              <a:pPr marL="0" marR="0" lvl="0" indent="0" algn="l" defTabSz="914400" rtl="0" eaLnBrk="0" fontAlgn="base" latinLnBrk="0" hangingPunct="0">
                <a:lnSpc>
                  <a:spcPct val="100000"/>
                </a:lnSpc>
                <a:spcAft>
                  <a:spcPct val="0"/>
                </a:spcAft>
                <a:buClrTx/>
                <a:buSzTx/>
                <a:buFontTx/>
                <a:buNone/>
                <a:tabLst/>
                <a:defRPr/>
              </a:pPr>
              <a:r>
                <a:rPr kumimoji="0" lang="en-US" sz="1600" b="0" i="1" u="none" strike="noStrike" kern="1200" cap="none" spc="0" normalizeH="0" baseline="0" noProof="0" dirty="0">
                  <a:ln>
                    <a:noFill/>
                  </a:ln>
                  <a:solidFill>
                    <a:schemeClr val="bg1"/>
                  </a:solidFill>
                  <a:effectLst/>
                  <a:uLnTx/>
                  <a:uFillTx/>
                  <a:latin typeface="Calibri" panose="020F0502020204030204" pitchFamily="34" charset="0"/>
                  <a:cs typeface="Arial" panose="020B0604020202020204" pitchFamily="34" charset="0"/>
                </a:rPr>
                <a:t>P</a:t>
              </a: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cs typeface="Arial" panose="020B0604020202020204" pitchFamily="34" charset="0"/>
                </a:rPr>
                <a:t> &lt;.0001</a:t>
              </a:r>
            </a:p>
          </p:txBody>
        </p:sp>
      </p:grpSp>
      <p:sp>
        <p:nvSpPr>
          <p:cNvPr id="214" name="TextBox 213">
            <a:extLst>
              <a:ext uri="{FF2B5EF4-FFF2-40B4-BE49-F238E27FC236}">
                <a16:creationId xmlns:a16="http://schemas.microsoft.com/office/drawing/2014/main" id="{C9EE222D-80CA-A661-3493-88D0486DBAAB}"/>
              </a:ext>
            </a:extLst>
          </p:cNvPr>
          <p:cNvSpPr txBox="1"/>
          <p:nvPr/>
        </p:nvSpPr>
        <p:spPr bwMode="auto">
          <a:xfrm>
            <a:off x="-8651" y="5214113"/>
            <a:ext cx="169669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spcBef>
                <a:spcPct val="50000"/>
              </a:spcBef>
              <a:spcAft>
                <a:spcPct val="0"/>
              </a:spcAf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rPr>
              <a:t>Patients at Risk, n</a:t>
            </a:r>
            <a:b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rPr>
            </a:br>
            <a:r>
              <a:rPr kumimoji="0" lang="en-US" sz="1400" b="1" i="0" u="none" strike="noStrike" kern="1200" cap="none" spc="0" normalizeH="0" baseline="0" noProof="0" dirty="0">
                <a:ln>
                  <a:noFill/>
                </a:ln>
                <a:solidFill>
                  <a:schemeClr val="accent6"/>
                </a:solidFill>
                <a:effectLst/>
                <a:uLnTx/>
                <a:uFillTx/>
                <a:latin typeface="Calibri" panose="020F0502020204030204" pitchFamily="34" charset="0"/>
                <a:cs typeface="Arial" panose="020B0604020202020204" pitchFamily="34" charset="0"/>
              </a:rPr>
              <a:t>Path response</a:t>
            </a:r>
          </a:p>
          <a:p>
            <a:pPr marL="0" marR="0" lvl="0" indent="0" algn="r" defTabSz="914400" rtl="0" eaLnBrk="0" fontAlgn="base" latinLnBrk="0" hangingPunct="0">
              <a:lnSpc>
                <a:spcPct val="100000"/>
              </a:lnSpc>
              <a:spcAft>
                <a:spcPct val="0"/>
              </a:spcAft>
              <a:buClrTx/>
              <a:buSzTx/>
              <a:buFontTx/>
              <a:buNone/>
              <a:tabLst/>
              <a:defRPr/>
            </a:pPr>
            <a:r>
              <a:rPr lang="en-US" sz="1400" b="1" dirty="0">
                <a:solidFill>
                  <a:schemeClr val="accent3"/>
                </a:solidFill>
                <a:latin typeface="Calibri" panose="020F0502020204030204" pitchFamily="34" charset="0"/>
                <a:cs typeface="Arial" panose="020B0604020202020204" pitchFamily="34" charset="0"/>
              </a:rPr>
              <a:t>No path response</a:t>
            </a:r>
          </a:p>
        </p:txBody>
      </p:sp>
      <p:grpSp>
        <p:nvGrpSpPr>
          <p:cNvPr id="215" name="Group 214">
            <a:extLst>
              <a:ext uri="{FF2B5EF4-FFF2-40B4-BE49-F238E27FC236}">
                <a16:creationId xmlns:a16="http://schemas.microsoft.com/office/drawing/2014/main" id="{855BDBDF-9FA8-3074-60D9-049D0FF5A473}"/>
              </a:ext>
            </a:extLst>
          </p:cNvPr>
          <p:cNvGrpSpPr/>
          <p:nvPr/>
        </p:nvGrpSpPr>
        <p:grpSpPr>
          <a:xfrm>
            <a:off x="7512026" y="3956878"/>
            <a:ext cx="2084680" cy="830997"/>
            <a:chOff x="5469302" y="2224347"/>
            <a:chExt cx="1222640" cy="830997"/>
          </a:xfrm>
          <a:solidFill>
            <a:schemeClr val="tx1"/>
          </a:solidFill>
        </p:grpSpPr>
        <p:cxnSp>
          <p:nvCxnSpPr>
            <p:cNvPr id="216" name="Straight Connector 215">
              <a:extLst>
                <a:ext uri="{FF2B5EF4-FFF2-40B4-BE49-F238E27FC236}">
                  <a16:creationId xmlns:a16="http://schemas.microsoft.com/office/drawing/2014/main" id="{221A2514-6B6F-C6CA-6600-91EB46125B35}"/>
                </a:ext>
              </a:extLst>
            </p:cNvPr>
            <p:cNvCxnSpPr>
              <a:cxnSpLocks/>
            </p:cNvCxnSpPr>
            <p:nvPr/>
          </p:nvCxnSpPr>
          <p:spPr bwMode="auto">
            <a:xfrm>
              <a:off x="5469302" y="2392218"/>
              <a:ext cx="274320" cy="0"/>
            </a:xfrm>
            <a:prstGeom prst="line">
              <a:avLst/>
            </a:prstGeom>
            <a:grpFill/>
            <a:ln w="28575" cap="flat" cmpd="sng" algn="ctr">
              <a:solidFill>
                <a:schemeClr val="accent6"/>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9BA0C0A2-4F26-CDCF-5692-0705A5454F01}"/>
                </a:ext>
              </a:extLst>
            </p:cNvPr>
            <p:cNvCxnSpPr>
              <a:cxnSpLocks/>
            </p:cNvCxnSpPr>
            <p:nvPr/>
          </p:nvCxnSpPr>
          <p:spPr bwMode="auto">
            <a:xfrm>
              <a:off x="5469302" y="2617964"/>
              <a:ext cx="274320" cy="0"/>
            </a:xfrm>
            <a:prstGeom prst="line">
              <a:avLst/>
            </a:prstGeom>
            <a:grpFill/>
            <a:ln w="28575" cap="flat" cmpd="sng" algn="ctr">
              <a:solidFill>
                <a:schemeClr val="accent3"/>
              </a:solidFill>
              <a:prstDash val="solid"/>
              <a:round/>
              <a:headEnd type="none" w="med" len="med"/>
              <a:tailEnd type="none" w="med" len="med"/>
            </a:ln>
            <a:effectLst/>
          </p:spPr>
        </p:cxnSp>
        <p:sp>
          <p:nvSpPr>
            <p:cNvPr id="218" name="TextBox 217">
              <a:extLst>
                <a:ext uri="{FF2B5EF4-FFF2-40B4-BE49-F238E27FC236}">
                  <a16:creationId xmlns:a16="http://schemas.microsoft.com/office/drawing/2014/main" id="{82B1F2B3-26CF-6F1F-E6E8-B86C8C208D8A}"/>
                </a:ext>
              </a:extLst>
            </p:cNvPr>
            <p:cNvSpPr txBox="1"/>
            <p:nvPr/>
          </p:nvSpPr>
          <p:spPr bwMode="auto">
            <a:xfrm>
              <a:off x="5719534" y="2224347"/>
              <a:ext cx="972408" cy="830997"/>
            </a:xfrm>
            <a:prstGeom prst="rect">
              <a:avLst/>
            </a:prstGeom>
            <a:no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cs typeface="Arial" panose="020B0604020202020204" pitchFamily="34" charset="0"/>
                </a:rPr>
                <a:t>Path response</a:t>
              </a:r>
            </a:p>
            <a:p>
              <a:pPr marL="0" marR="0" lvl="0" indent="0" algn="l" defTabSz="914400" rtl="0" eaLnBrk="0" fontAlgn="base" latinLnBrk="0" hangingPunct="0">
                <a:lnSpc>
                  <a:spcPct val="100000"/>
                </a:lnSpc>
                <a:spcAft>
                  <a:spcPct val="0"/>
                </a:spcAft>
                <a:buClrTx/>
                <a:buSzTx/>
                <a:buFontTx/>
                <a:buNone/>
                <a:tabLst/>
                <a:defRPr/>
              </a:pPr>
              <a:r>
                <a:rPr lang="en-US" sz="1600" b="0" dirty="0">
                  <a:solidFill>
                    <a:schemeClr val="bg1"/>
                  </a:solidFill>
                  <a:latin typeface="Calibri" panose="020F0502020204030204" pitchFamily="34" charset="0"/>
                  <a:cs typeface="Arial" panose="020B0604020202020204" pitchFamily="34" charset="0"/>
                </a:rPr>
                <a:t>No path response</a:t>
              </a:r>
            </a:p>
            <a:p>
              <a:pPr marL="0" marR="0" lvl="0" indent="0" algn="l" defTabSz="914400" rtl="0" eaLnBrk="0" fontAlgn="base" latinLnBrk="0" hangingPunct="0">
                <a:lnSpc>
                  <a:spcPct val="100000"/>
                </a:lnSpc>
                <a:spcAft>
                  <a:spcPct val="0"/>
                </a:spcAft>
                <a:buClrTx/>
                <a:buSzTx/>
                <a:buFontTx/>
                <a:buNone/>
                <a:tabLst/>
                <a:defRPr/>
              </a:pPr>
              <a:r>
                <a:rPr kumimoji="0" lang="en-US" sz="1600" b="0" i="1" u="none" strike="noStrike" kern="1200" cap="none" spc="0" normalizeH="0" baseline="0" noProof="0" dirty="0">
                  <a:ln>
                    <a:noFill/>
                  </a:ln>
                  <a:solidFill>
                    <a:schemeClr val="bg1"/>
                  </a:solidFill>
                  <a:effectLst/>
                  <a:uLnTx/>
                  <a:uFillTx/>
                  <a:latin typeface="Calibri" panose="020F0502020204030204" pitchFamily="34" charset="0"/>
                  <a:cs typeface="Arial" panose="020B0604020202020204" pitchFamily="34" charset="0"/>
                </a:rPr>
                <a:t>P</a:t>
              </a: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cs typeface="Arial" panose="020B0604020202020204" pitchFamily="34" charset="0"/>
                </a:rPr>
                <a:t> &lt;.0001</a:t>
              </a:r>
            </a:p>
          </p:txBody>
        </p:sp>
      </p:grpSp>
      <p:grpSp>
        <p:nvGrpSpPr>
          <p:cNvPr id="225" name="Group 224">
            <a:extLst>
              <a:ext uri="{FF2B5EF4-FFF2-40B4-BE49-F238E27FC236}">
                <a16:creationId xmlns:a16="http://schemas.microsoft.com/office/drawing/2014/main" id="{4C6D7BCC-6C3C-D75D-4F83-7B12B531DD1C}"/>
              </a:ext>
            </a:extLst>
          </p:cNvPr>
          <p:cNvGrpSpPr/>
          <p:nvPr/>
        </p:nvGrpSpPr>
        <p:grpSpPr>
          <a:xfrm>
            <a:off x="1471105" y="5429557"/>
            <a:ext cx="4623916" cy="523220"/>
            <a:chOff x="1342687" y="4884816"/>
            <a:chExt cx="4623916" cy="523220"/>
          </a:xfrm>
        </p:grpSpPr>
        <p:sp>
          <p:nvSpPr>
            <p:cNvPr id="219" name="TextBox 218">
              <a:extLst>
                <a:ext uri="{FF2B5EF4-FFF2-40B4-BE49-F238E27FC236}">
                  <a16:creationId xmlns:a16="http://schemas.microsoft.com/office/drawing/2014/main" id="{8E5B96C8-4254-8595-5431-AD4D0F98259E}"/>
                </a:ext>
              </a:extLst>
            </p:cNvPr>
            <p:cNvSpPr txBox="1"/>
            <p:nvPr/>
          </p:nvSpPr>
          <p:spPr bwMode="auto">
            <a:xfrm>
              <a:off x="1342687" y="4884816"/>
              <a:ext cx="5366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64</a:t>
              </a:r>
            </a:p>
            <a:p>
              <a:pPr algn="ctr">
                <a:lnSpc>
                  <a:spcPct val="100000"/>
                </a:lnSpc>
                <a:spcAft>
                  <a:spcPct val="0"/>
                </a:spcAft>
                <a:buClrTx/>
                <a:buFontTx/>
                <a:buNone/>
              </a:pPr>
              <a:r>
                <a:rPr lang="en-US" sz="1400" b="0" dirty="0">
                  <a:solidFill>
                    <a:schemeClr val="bg1"/>
                  </a:solidFill>
                  <a:latin typeface="Calibri" panose="020F0502020204030204" pitchFamily="34" charset="0"/>
                </a:rPr>
                <a:t>19</a:t>
              </a:r>
            </a:p>
          </p:txBody>
        </p:sp>
        <p:sp>
          <p:nvSpPr>
            <p:cNvPr id="220" name="TextBox 219">
              <a:extLst>
                <a:ext uri="{FF2B5EF4-FFF2-40B4-BE49-F238E27FC236}">
                  <a16:creationId xmlns:a16="http://schemas.microsoft.com/office/drawing/2014/main" id="{DD2730E9-6A43-D238-56DB-FF1C84A5ABBA}"/>
                </a:ext>
              </a:extLst>
            </p:cNvPr>
            <p:cNvSpPr txBox="1"/>
            <p:nvPr/>
          </p:nvSpPr>
          <p:spPr bwMode="auto">
            <a:xfrm>
              <a:off x="2160148" y="4884816"/>
              <a:ext cx="5366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63</a:t>
              </a:r>
            </a:p>
            <a:p>
              <a:pPr algn="ctr">
                <a:lnSpc>
                  <a:spcPct val="100000"/>
                </a:lnSpc>
                <a:spcAft>
                  <a:spcPct val="0"/>
                </a:spcAft>
                <a:buClrTx/>
                <a:buFontTx/>
                <a:buNone/>
              </a:pPr>
              <a:r>
                <a:rPr lang="en-US" sz="1400" b="0" dirty="0">
                  <a:solidFill>
                    <a:schemeClr val="bg1"/>
                  </a:solidFill>
                  <a:latin typeface="Calibri" panose="020F0502020204030204" pitchFamily="34" charset="0"/>
                </a:rPr>
                <a:t>9</a:t>
              </a:r>
            </a:p>
          </p:txBody>
        </p:sp>
        <p:sp>
          <p:nvSpPr>
            <p:cNvPr id="221" name="TextBox 220">
              <a:extLst>
                <a:ext uri="{FF2B5EF4-FFF2-40B4-BE49-F238E27FC236}">
                  <a16:creationId xmlns:a16="http://schemas.microsoft.com/office/drawing/2014/main" id="{C59CF616-CDCF-8007-6445-1859B6C53AC8}"/>
                </a:ext>
              </a:extLst>
            </p:cNvPr>
            <p:cNvSpPr txBox="1"/>
            <p:nvPr/>
          </p:nvSpPr>
          <p:spPr bwMode="auto">
            <a:xfrm>
              <a:off x="2977609" y="4884816"/>
              <a:ext cx="5366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62</a:t>
              </a:r>
            </a:p>
            <a:p>
              <a:pPr algn="ctr">
                <a:lnSpc>
                  <a:spcPct val="100000"/>
                </a:lnSpc>
                <a:spcAft>
                  <a:spcPct val="0"/>
                </a:spcAft>
                <a:buClrTx/>
                <a:buFontTx/>
                <a:buNone/>
              </a:pPr>
              <a:r>
                <a:rPr lang="en-US" sz="1400" b="0" dirty="0">
                  <a:solidFill>
                    <a:schemeClr val="bg1"/>
                  </a:solidFill>
                  <a:latin typeface="Calibri" panose="020F0502020204030204" pitchFamily="34" charset="0"/>
                </a:rPr>
                <a:t>8</a:t>
              </a:r>
            </a:p>
          </p:txBody>
        </p:sp>
        <p:sp>
          <p:nvSpPr>
            <p:cNvPr id="222" name="TextBox 221">
              <a:extLst>
                <a:ext uri="{FF2B5EF4-FFF2-40B4-BE49-F238E27FC236}">
                  <a16:creationId xmlns:a16="http://schemas.microsoft.com/office/drawing/2014/main" id="{AC30522C-A87F-F206-0F03-CF9A2772C870}"/>
                </a:ext>
              </a:extLst>
            </p:cNvPr>
            <p:cNvSpPr txBox="1"/>
            <p:nvPr/>
          </p:nvSpPr>
          <p:spPr bwMode="auto">
            <a:xfrm>
              <a:off x="3795070" y="4884816"/>
              <a:ext cx="5366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61</a:t>
              </a:r>
            </a:p>
            <a:p>
              <a:pPr algn="ctr">
                <a:lnSpc>
                  <a:spcPct val="100000"/>
                </a:lnSpc>
                <a:spcAft>
                  <a:spcPct val="0"/>
                </a:spcAft>
                <a:buClrTx/>
                <a:buFontTx/>
                <a:buNone/>
              </a:pPr>
              <a:r>
                <a:rPr lang="en-US" sz="1400" b="0" dirty="0">
                  <a:solidFill>
                    <a:schemeClr val="bg1"/>
                  </a:solidFill>
                  <a:latin typeface="Calibri" panose="020F0502020204030204" pitchFamily="34" charset="0"/>
                </a:rPr>
                <a:t>7</a:t>
              </a:r>
            </a:p>
          </p:txBody>
        </p:sp>
        <p:sp>
          <p:nvSpPr>
            <p:cNvPr id="223" name="TextBox 222">
              <a:extLst>
                <a:ext uri="{FF2B5EF4-FFF2-40B4-BE49-F238E27FC236}">
                  <a16:creationId xmlns:a16="http://schemas.microsoft.com/office/drawing/2014/main" id="{21744315-4CF5-076B-D53E-38FB230BB03F}"/>
                </a:ext>
              </a:extLst>
            </p:cNvPr>
            <p:cNvSpPr txBox="1"/>
            <p:nvPr/>
          </p:nvSpPr>
          <p:spPr bwMode="auto">
            <a:xfrm>
              <a:off x="4612531" y="4884816"/>
              <a:ext cx="5366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14</a:t>
              </a:r>
            </a:p>
            <a:p>
              <a:pPr algn="ctr">
                <a:lnSpc>
                  <a:spcPct val="100000"/>
                </a:lnSpc>
                <a:spcAft>
                  <a:spcPct val="0"/>
                </a:spcAft>
                <a:buClrTx/>
                <a:buFontTx/>
                <a:buNone/>
              </a:pPr>
              <a:r>
                <a:rPr lang="en-US" sz="1400" b="0" dirty="0">
                  <a:solidFill>
                    <a:schemeClr val="bg1"/>
                  </a:solidFill>
                  <a:latin typeface="Calibri" panose="020F0502020204030204" pitchFamily="34" charset="0"/>
                </a:rPr>
                <a:t>1</a:t>
              </a:r>
            </a:p>
          </p:txBody>
        </p:sp>
        <p:sp>
          <p:nvSpPr>
            <p:cNvPr id="224" name="TextBox 223">
              <a:extLst>
                <a:ext uri="{FF2B5EF4-FFF2-40B4-BE49-F238E27FC236}">
                  <a16:creationId xmlns:a16="http://schemas.microsoft.com/office/drawing/2014/main" id="{B3ACF1FC-BE50-1B86-0140-7343C41CE421}"/>
                </a:ext>
              </a:extLst>
            </p:cNvPr>
            <p:cNvSpPr txBox="1"/>
            <p:nvPr/>
          </p:nvSpPr>
          <p:spPr bwMode="auto">
            <a:xfrm>
              <a:off x="5429991" y="4884816"/>
              <a:ext cx="5366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0</a:t>
              </a:r>
            </a:p>
            <a:p>
              <a:pPr algn="ctr">
                <a:lnSpc>
                  <a:spcPct val="100000"/>
                </a:lnSpc>
                <a:spcAft>
                  <a:spcPct val="0"/>
                </a:spcAft>
                <a:buClrTx/>
                <a:buFontTx/>
                <a:buNone/>
              </a:pPr>
              <a:r>
                <a:rPr lang="en-US" sz="1400" b="0" dirty="0">
                  <a:solidFill>
                    <a:schemeClr val="bg1"/>
                  </a:solidFill>
                  <a:latin typeface="Calibri" panose="020F0502020204030204" pitchFamily="34" charset="0"/>
                </a:rPr>
                <a:t>0</a:t>
              </a:r>
            </a:p>
          </p:txBody>
        </p:sp>
      </p:grpSp>
      <p:sp>
        <p:nvSpPr>
          <p:cNvPr id="233" name="TextBox 232">
            <a:extLst>
              <a:ext uri="{FF2B5EF4-FFF2-40B4-BE49-F238E27FC236}">
                <a16:creationId xmlns:a16="http://schemas.microsoft.com/office/drawing/2014/main" id="{32452AFF-CB24-E268-98E0-994FAC8DC14A}"/>
              </a:ext>
            </a:extLst>
          </p:cNvPr>
          <p:cNvSpPr txBox="1"/>
          <p:nvPr/>
        </p:nvSpPr>
        <p:spPr bwMode="auto">
          <a:xfrm>
            <a:off x="5860294" y="5214113"/>
            <a:ext cx="151996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spcBef>
                <a:spcPct val="50000"/>
              </a:spcBef>
              <a:spcAft>
                <a:spcPct val="0"/>
              </a:spcAf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rPr>
              <a:t>Patients at Risk, n</a:t>
            </a:r>
            <a:br>
              <a:rPr kumimoji="0" lang="en-US" sz="1400" b="1" i="0"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rPr>
            </a:br>
            <a:r>
              <a:rPr kumimoji="0" lang="en-US" sz="1400" b="1" i="0" u="none" strike="noStrike" kern="1200" cap="none" spc="0" normalizeH="0" baseline="0" noProof="0" dirty="0">
                <a:ln>
                  <a:noFill/>
                </a:ln>
                <a:solidFill>
                  <a:schemeClr val="accent6"/>
                </a:solidFill>
                <a:effectLst/>
                <a:uLnTx/>
                <a:uFillTx/>
                <a:latin typeface="Calibri" panose="020F0502020204030204" pitchFamily="34" charset="0"/>
                <a:cs typeface="Arial" panose="020B0604020202020204" pitchFamily="34" charset="0"/>
              </a:rPr>
              <a:t>Path response</a:t>
            </a:r>
          </a:p>
          <a:p>
            <a:pPr marL="0" marR="0" lvl="0" indent="0" algn="r" defTabSz="914400" rtl="0" eaLnBrk="0" fontAlgn="base" latinLnBrk="0" hangingPunct="0">
              <a:lnSpc>
                <a:spcPct val="100000"/>
              </a:lnSpc>
              <a:spcAft>
                <a:spcPct val="0"/>
              </a:spcAft>
              <a:buClrTx/>
              <a:buSzTx/>
              <a:buFontTx/>
              <a:buNone/>
              <a:tabLst/>
              <a:defRPr/>
            </a:pPr>
            <a:r>
              <a:rPr lang="en-US" sz="1400" b="1" dirty="0">
                <a:solidFill>
                  <a:schemeClr val="accent3"/>
                </a:solidFill>
                <a:latin typeface="Calibri" panose="020F0502020204030204" pitchFamily="34" charset="0"/>
                <a:cs typeface="Arial" panose="020B0604020202020204" pitchFamily="34" charset="0"/>
              </a:rPr>
              <a:t>No path response</a:t>
            </a:r>
          </a:p>
        </p:txBody>
      </p:sp>
      <p:grpSp>
        <p:nvGrpSpPr>
          <p:cNvPr id="234" name="Group 233">
            <a:extLst>
              <a:ext uri="{FF2B5EF4-FFF2-40B4-BE49-F238E27FC236}">
                <a16:creationId xmlns:a16="http://schemas.microsoft.com/office/drawing/2014/main" id="{C2882A85-2E83-3274-E36F-EA9C807E28A6}"/>
              </a:ext>
            </a:extLst>
          </p:cNvPr>
          <p:cNvGrpSpPr/>
          <p:nvPr/>
        </p:nvGrpSpPr>
        <p:grpSpPr>
          <a:xfrm>
            <a:off x="7155423" y="5429557"/>
            <a:ext cx="4623916" cy="523220"/>
            <a:chOff x="1342687" y="4884816"/>
            <a:chExt cx="4623916" cy="523220"/>
          </a:xfrm>
        </p:grpSpPr>
        <p:sp>
          <p:nvSpPr>
            <p:cNvPr id="235" name="TextBox 234">
              <a:extLst>
                <a:ext uri="{FF2B5EF4-FFF2-40B4-BE49-F238E27FC236}">
                  <a16:creationId xmlns:a16="http://schemas.microsoft.com/office/drawing/2014/main" id="{354105C3-11B4-E5D3-D965-267511741645}"/>
                </a:ext>
              </a:extLst>
            </p:cNvPr>
            <p:cNvSpPr txBox="1"/>
            <p:nvPr/>
          </p:nvSpPr>
          <p:spPr bwMode="auto">
            <a:xfrm>
              <a:off x="1342687" y="4884816"/>
              <a:ext cx="5366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64</a:t>
              </a:r>
            </a:p>
            <a:p>
              <a:pPr algn="ctr">
                <a:lnSpc>
                  <a:spcPct val="100000"/>
                </a:lnSpc>
                <a:spcAft>
                  <a:spcPct val="0"/>
                </a:spcAft>
                <a:buClrTx/>
                <a:buFontTx/>
                <a:buNone/>
              </a:pPr>
              <a:r>
                <a:rPr lang="en-US" sz="1400" b="0" dirty="0">
                  <a:solidFill>
                    <a:schemeClr val="bg1"/>
                  </a:solidFill>
                  <a:latin typeface="Calibri" panose="020F0502020204030204" pitchFamily="34" charset="0"/>
                </a:rPr>
                <a:t>21</a:t>
              </a:r>
            </a:p>
          </p:txBody>
        </p:sp>
        <p:sp>
          <p:nvSpPr>
            <p:cNvPr id="236" name="TextBox 235">
              <a:extLst>
                <a:ext uri="{FF2B5EF4-FFF2-40B4-BE49-F238E27FC236}">
                  <a16:creationId xmlns:a16="http://schemas.microsoft.com/office/drawing/2014/main" id="{ECBCCB73-C5D8-A374-25AD-0B912462FF6B}"/>
                </a:ext>
              </a:extLst>
            </p:cNvPr>
            <p:cNvSpPr txBox="1"/>
            <p:nvPr/>
          </p:nvSpPr>
          <p:spPr bwMode="auto">
            <a:xfrm>
              <a:off x="2160148" y="4884816"/>
              <a:ext cx="5366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63</a:t>
              </a:r>
            </a:p>
            <a:p>
              <a:pPr algn="ctr">
                <a:lnSpc>
                  <a:spcPct val="100000"/>
                </a:lnSpc>
                <a:spcAft>
                  <a:spcPct val="0"/>
                </a:spcAft>
                <a:buClrTx/>
                <a:buFontTx/>
                <a:buNone/>
              </a:pPr>
              <a:r>
                <a:rPr lang="en-US" sz="1400" b="0" dirty="0">
                  <a:solidFill>
                    <a:schemeClr val="bg1"/>
                  </a:solidFill>
                  <a:latin typeface="Calibri" panose="020F0502020204030204" pitchFamily="34" charset="0"/>
                </a:rPr>
                <a:t>20</a:t>
              </a:r>
            </a:p>
          </p:txBody>
        </p:sp>
        <p:sp>
          <p:nvSpPr>
            <p:cNvPr id="237" name="TextBox 236">
              <a:extLst>
                <a:ext uri="{FF2B5EF4-FFF2-40B4-BE49-F238E27FC236}">
                  <a16:creationId xmlns:a16="http://schemas.microsoft.com/office/drawing/2014/main" id="{85AE070A-5B67-F1F7-ADD3-2A1D00BF84A4}"/>
                </a:ext>
              </a:extLst>
            </p:cNvPr>
            <p:cNvSpPr txBox="1"/>
            <p:nvPr/>
          </p:nvSpPr>
          <p:spPr bwMode="auto">
            <a:xfrm>
              <a:off x="2977609" y="4884816"/>
              <a:ext cx="5366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63</a:t>
              </a:r>
            </a:p>
            <a:p>
              <a:pPr algn="ctr">
                <a:lnSpc>
                  <a:spcPct val="100000"/>
                </a:lnSpc>
                <a:spcAft>
                  <a:spcPct val="0"/>
                </a:spcAft>
                <a:buClrTx/>
                <a:buFontTx/>
                <a:buNone/>
              </a:pPr>
              <a:r>
                <a:rPr lang="en-US" sz="1400" b="0" dirty="0">
                  <a:solidFill>
                    <a:schemeClr val="bg1"/>
                  </a:solidFill>
                  <a:latin typeface="Calibri" panose="020F0502020204030204" pitchFamily="34" charset="0"/>
                </a:rPr>
                <a:t>18</a:t>
              </a:r>
            </a:p>
          </p:txBody>
        </p:sp>
        <p:sp>
          <p:nvSpPr>
            <p:cNvPr id="238" name="TextBox 237">
              <a:extLst>
                <a:ext uri="{FF2B5EF4-FFF2-40B4-BE49-F238E27FC236}">
                  <a16:creationId xmlns:a16="http://schemas.microsoft.com/office/drawing/2014/main" id="{86E8934B-59F1-8EFE-287A-8FA7534BD2B8}"/>
                </a:ext>
              </a:extLst>
            </p:cNvPr>
            <p:cNvSpPr txBox="1"/>
            <p:nvPr/>
          </p:nvSpPr>
          <p:spPr bwMode="auto">
            <a:xfrm>
              <a:off x="3795070" y="4884816"/>
              <a:ext cx="5366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63</a:t>
              </a:r>
            </a:p>
            <a:p>
              <a:pPr algn="ctr">
                <a:lnSpc>
                  <a:spcPct val="100000"/>
                </a:lnSpc>
                <a:spcAft>
                  <a:spcPct val="0"/>
                </a:spcAft>
                <a:buClrTx/>
                <a:buFontTx/>
                <a:buNone/>
              </a:pPr>
              <a:r>
                <a:rPr lang="en-US" sz="1400" b="0" dirty="0">
                  <a:solidFill>
                    <a:schemeClr val="bg1"/>
                  </a:solidFill>
                  <a:latin typeface="Calibri" panose="020F0502020204030204" pitchFamily="34" charset="0"/>
                </a:rPr>
                <a:t>15</a:t>
              </a:r>
            </a:p>
          </p:txBody>
        </p:sp>
        <p:sp>
          <p:nvSpPr>
            <p:cNvPr id="239" name="TextBox 238">
              <a:extLst>
                <a:ext uri="{FF2B5EF4-FFF2-40B4-BE49-F238E27FC236}">
                  <a16:creationId xmlns:a16="http://schemas.microsoft.com/office/drawing/2014/main" id="{7510D40C-69F7-8048-803D-4A46D27C38DC}"/>
                </a:ext>
              </a:extLst>
            </p:cNvPr>
            <p:cNvSpPr txBox="1"/>
            <p:nvPr/>
          </p:nvSpPr>
          <p:spPr bwMode="auto">
            <a:xfrm>
              <a:off x="4612531" y="4884816"/>
              <a:ext cx="5366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26</a:t>
              </a:r>
            </a:p>
            <a:p>
              <a:pPr algn="ctr">
                <a:lnSpc>
                  <a:spcPct val="100000"/>
                </a:lnSpc>
                <a:spcAft>
                  <a:spcPct val="0"/>
                </a:spcAft>
                <a:buClrTx/>
                <a:buFontTx/>
                <a:buNone/>
              </a:pPr>
              <a:r>
                <a:rPr lang="en-US" sz="1400" b="0" dirty="0">
                  <a:solidFill>
                    <a:schemeClr val="bg1"/>
                  </a:solidFill>
                  <a:latin typeface="Calibri" panose="020F0502020204030204" pitchFamily="34" charset="0"/>
                </a:rPr>
                <a:t>5</a:t>
              </a:r>
            </a:p>
          </p:txBody>
        </p:sp>
        <p:sp>
          <p:nvSpPr>
            <p:cNvPr id="240" name="TextBox 239">
              <a:extLst>
                <a:ext uri="{FF2B5EF4-FFF2-40B4-BE49-F238E27FC236}">
                  <a16:creationId xmlns:a16="http://schemas.microsoft.com/office/drawing/2014/main" id="{97038EBE-7AD2-D166-7213-8F5F013B82F7}"/>
                </a:ext>
              </a:extLst>
            </p:cNvPr>
            <p:cNvSpPr txBox="1"/>
            <p:nvPr/>
          </p:nvSpPr>
          <p:spPr bwMode="auto">
            <a:xfrm>
              <a:off x="5429991" y="4884816"/>
              <a:ext cx="5366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0</a:t>
              </a:r>
            </a:p>
            <a:p>
              <a:pPr algn="ctr">
                <a:lnSpc>
                  <a:spcPct val="100000"/>
                </a:lnSpc>
                <a:spcAft>
                  <a:spcPct val="0"/>
                </a:spcAft>
                <a:buClrTx/>
                <a:buFontTx/>
                <a:buNone/>
              </a:pPr>
              <a:r>
                <a:rPr lang="en-US" sz="1400" b="0" dirty="0">
                  <a:solidFill>
                    <a:schemeClr val="bg1"/>
                  </a:solidFill>
                  <a:latin typeface="Calibri" panose="020F0502020204030204" pitchFamily="34" charset="0"/>
                </a:rPr>
                <a:t>0</a:t>
              </a:r>
            </a:p>
          </p:txBody>
        </p:sp>
      </p:grpSp>
      <p:sp>
        <p:nvSpPr>
          <p:cNvPr id="241" name="Freeform: Shape 240">
            <a:extLst>
              <a:ext uri="{FF2B5EF4-FFF2-40B4-BE49-F238E27FC236}">
                <a16:creationId xmlns:a16="http://schemas.microsoft.com/office/drawing/2014/main" id="{7A28D16F-889F-97D5-51AE-A25F42F656CB}"/>
              </a:ext>
            </a:extLst>
          </p:cNvPr>
          <p:cNvSpPr/>
          <p:nvPr/>
        </p:nvSpPr>
        <p:spPr bwMode="auto">
          <a:xfrm>
            <a:off x="1824284" y="1901890"/>
            <a:ext cx="3451225" cy="1866900"/>
          </a:xfrm>
          <a:custGeom>
            <a:avLst/>
            <a:gdLst>
              <a:gd name="connsiteX0" fmla="*/ 0 w 3451225"/>
              <a:gd name="connsiteY0" fmla="*/ 0 h 1866900"/>
              <a:gd name="connsiteX1" fmla="*/ 0 w 3451225"/>
              <a:gd name="connsiteY1" fmla="*/ 142875 h 1866900"/>
              <a:gd name="connsiteX2" fmla="*/ 12700 w 3451225"/>
              <a:gd name="connsiteY2" fmla="*/ 142875 h 1866900"/>
              <a:gd name="connsiteX3" fmla="*/ 12700 w 3451225"/>
              <a:gd name="connsiteY3" fmla="*/ 307975 h 1866900"/>
              <a:gd name="connsiteX4" fmla="*/ 28575 w 3451225"/>
              <a:gd name="connsiteY4" fmla="*/ 307975 h 1866900"/>
              <a:gd name="connsiteX5" fmla="*/ 28575 w 3451225"/>
              <a:gd name="connsiteY5" fmla="*/ 457200 h 1866900"/>
              <a:gd name="connsiteX6" fmla="*/ 161925 w 3451225"/>
              <a:gd name="connsiteY6" fmla="*/ 457200 h 1866900"/>
              <a:gd name="connsiteX7" fmla="*/ 171450 w 3451225"/>
              <a:gd name="connsiteY7" fmla="*/ 457200 h 1866900"/>
              <a:gd name="connsiteX8" fmla="*/ 171450 w 3451225"/>
              <a:gd name="connsiteY8" fmla="*/ 755650 h 1866900"/>
              <a:gd name="connsiteX9" fmla="*/ 374650 w 3451225"/>
              <a:gd name="connsiteY9" fmla="*/ 755650 h 1866900"/>
              <a:gd name="connsiteX10" fmla="*/ 374650 w 3451225"/>
              <a:gd name="connsiteY10" fmla="*/ 917575 h 1866900"/>
              <a:gd name="connsiteX11" fmla="*/ 409575 w 3451225"/>
              <a:gd name="connsiteY11" fmla="*/ 917575 h 1866900"/>
              <a:gd name="connsiteX12" fmla="*/ 409575 w 3451225"/>
              <a:gd name="connsiteY12" fmla="*/ 1076325 h 1866900"/>
              <a:gd name="connsiteX13" fmla="*/ 501650 w 3451225"/>
              <a:gd name="connsiteY13" fmla="*/ 1076325 h 1866900"/>
              <a:gd name="connsiteX14" fmla="*/ 501650 w 3451225"/>
              <a:gd name="connsiteY14" fmla="*/ 1247775 h 1866900"/>
              <a:gd name="connsiteX15" fmla="*/ 533400 w 3451225"/>
              <a:gd name="connsiteY15" fmla="*/ 1247775 h 1866900"/>
              <a:gd name="connsiteX16" fmla="*/ 533400 w 3451225"/>
              <a:gd name="connsiteY16" fmla="*/ 1397000 h 1866900"/>
              <a:gd name="connsiteX17" fmla="*/ 574675 w 3451225"/>
              <a:gd name="connsiteY17" fmla="*/ 1397000 h 1866900"/>
              <a:gd name="connsiteX18" fmla="*/ 574675 w 3451225"/>
              <a:gd name="connsiteY18" fmla="*/ 1539875 h 1866900"/>
              <a:gd name="connsiteX19" fmla="*/ 1349375 w 3451225"/>
              <a:gd name="connsiteY19" fmla="*/ 1539875 h 1866900"/>
              <a:gd name="connsiteX20" fmla="*/ 1349375 w 3451225"/>
              <a:gd name="connsiteY20" fmla="*/ 1701800 h 1866900"/>
              <a:gd name="connsiteX21" fmla="*/ 1917700 w 3451225"/>
              <a:gd name="connsiteY21" fmla="*/ 1701800 h 1866900"/>
              <a:gd name="connsiteX22" fmla="*/ 1917700 w 3451225"/>
              <a:gd name="connsiteY22" fmla="*/ 1866900 h 1866900"/>
              <a:gd name="connsiteX23" fmla="*/ 3451225 w 3451225"/>
              <a:gd name="connsiteY23" fmla="*/ 1866900 h 186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451225" h="1866900">
                <a:moveTo>
                  <a:pt x="0" y="0"/>
                </a:moveTo>
                <a:lnTo>
                  <a:pt x="0" y="142875"/>
                </a:lnTo>
                <a:lnTo>
                  <a:pt x="12700" y="142875"/>
                </a:lnTo>
                <a:lnTo>
                  <a:pt x="12700" y="307975"/>
                </a:lnTo>
                <a:lnTo>
                  <a:pt x="28575" y="307975"/>
                </a:lnTo>
                <a:lnTo>
                  <a:pt x="28575" y="457200"/>
                </a:lnTo>
                <a:lnTo>
                  <a:pt x="161925" y="457200"/>
                </a:lnTo>
                <a:lnTo>
                  <a:pt x="171450" y="457200"/>
                </a:lnTo>
                <a:lnTo>
                  <a:pt x="171450" y="755650"/>
                </a:lnTo>
                <a:lnTo>
                  <a:pt x="374650" y="755650"/>
                </a:lnTo>
                <a:lnTo>
                  <a:pt x="374650" y="917575"/>
                </a:lnTo>
                <a:lnTo>
                  <a:pt x="409575" y="917575"/>
                </a:lnTo>
                <a:lnTo>
                  <a:pt x="409575" y="1076325"/>
                </a:lnTo>
                <a:lnTo>
                  <a:pt x="501650" y="1076325"/>
                </a:lnTo>
                <a:lnTo>
                  <a:pt x="501650" y="1247775"/>
                </a:lnTo>
                <a:lnTo>
                  <a:pt x="533400" y="1247775"/>
                </a:lnTo>
                <a:lnTo>
                  <a:pt x="533400" y="1397000"/>
                </a:lnTo>
                <a:lnTo>
                  <a:pt x="574675" y="1397000"/>
                </a:lnTo>
                <a:lnTo>
                  <a:pt x="574675" y="1539875"/>
                </a:lnTo>
                <a:lnTo>
                  <a:pt x="1349375" y="1539875"/>
                </a:lnTo>
                <a:lnTo>
                  <a:pt x="1349375" y="1701800"/>
                </a:lnTo>
                <a:lnTo>
                  <a:pt x="1917700" y="1701800"/>
                </a:lnTo>
                <a:lnTo>
                  <a:pt x="1917700" y="1866900"/>
                </a:lnTo>
                <a:lnTo>
                  <a:pt x="3451225" y="1866900"/>
                </a:lnTo>
              </a:path>
            </a:pathLst>
          </a:custGeom>
          <a:noFill/>
          <a:ln w="28575">
            <a:solidFill>
              <a:schemeClr val="accent3"/>
            </a:solidFill>
            <a:miter lim="800000"/>
            <a:headEnd/>
            <a:tailEnd/>
          </a:ln>
        </p:spPr>
        <p:txBody>
          <a:bodyPr rtlCol="0" anchor="ctr"/>
          <a:lstStyle/>
          <a:p>
            <a:pPr algn="ctr"/>
            <a:endParaRPr lang="en-US"/>
          </a:p>
        </p:txBody>
      </p:sp>
      <p:grpSp>
        <p:nvGrpSpPr>
          <p:cNvPr id="250" name="Group 249">
            <a:extLst>
              <a:ext uri="{FF2B5EF4-FFF2-40B4-BE49-F238E27FC236}">
                <a16:creationId xmlns:a16="http://schemas.microsoft.com/office/drawing/2014/main" id="{95578F20-F0F8-D607-CF01-B2256449FFC7}"/>
              </a:ext>
            </a:extLst>
          </p:cNvPr>
          <p:cNvGrpSpPr/>
          <p:nvPr/>
        </p:nvGrpSpPr>
        <p:grpSpPr>
          <a:xfrm>
            <a:off x="4282799" y="3688939"/>
            <a:ext cx="989893" cy="152876"/>
            <a:chOff x="4004740" y="3561874"/>
            <a:chExt cx="989893" cy="152876"/>
          </a:xfrm>
        </p:grpSpPr>
        <p:cxnSp>
          <p:nvCxnSpPr>
            <p:cNvPr id="243" name="Straight Connector 242">
              <a:extLst>
                <a:ext uri="{FF2B5EF4-FFF2-40B4-BE49-F238E27FC236}">
                  <a16:creationId xmlns:a16="http://schemas.microsoft.com/office/drawing/2014/main" id="{8DF4FABB-FF25-92A5-7C3C-FA279A9330D2}"/>
                </a:ext>
              </a:extLst>
            </p:cNvPr>
            <p:cNvCxnSpPr>
              <a:cxnSpLocks/>
            </p:cNvCxnSpPr>
            <p:nvPr/>
          </p:nvCxnSpPr>
          <p:spPr bwMode="auto">
            <a:xfrm>
              <a:off x="4004740" y="3561874"/>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45" name="Straight Connector 244">
              <a:extLst>
                <a:ext uri="{FF2B5EF4-FFF2-40B4-BE49-F238E27FC236}">
                  <a16:creationId xmlns:a16="http://schemas.microsoft.com/office/drawing/2014/main" id="{866BF98C-A7D9-9C64-B945-A3174BE203DE}"/>
                </a:ext>
              </a:extLst>
            </p:cNvPr>
            <p:cNvCxnSpPr>
              <a:cxnSpLocks/>
            </p:cNvCxnSpPr>
            <p:nvPr/>
          </p:nvCxnSpPr>
          <p:spPr bwMode="auto">
            <a:xfrm>
              <a:off x="4106340" y="3561874"/>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46" name="Straight Connector 245">
              <a:extLst>
                <a:ext uri="{FF2B5EF4-FFF2-40B4-BE49-F238E27FC236}">
                  <a16:creationId xmlns:a16="http://schemas.microsoft.com/office/drawing/2014/main" id="{1CB1B7C8-88F8-01CD-70D3-AB3A9B048A8F}"/>
                </a:ext>
              </a:extLst>
            </p:cNvPr>
            <p:cNvCxnSpPr>
              <a:cxnSpLocks/>
            </p:cNvCxnSpPr>
            <p:nvPr/>
          </p:nvCxnSpPr>
          <p:spPr bwMode="auto">
            <a:xfrm>
              <a:off x="4236515" y="3561874"/>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47" name="Straight Connector 246">
              <a:extLst>
                <a:ext uri="{FF2B5EF4-FFF2-40B4-BE49-F238E27FC236}">
                  <a16:creationId xmlns:a16="http://schemas.microsoft.com/office/drawing/2014/main" id="{9C539583-EBCA-8DCA-C55E-4F069FF73037}"/>
                </a:ext>
              </a:extLst>
            </p:cNvPr>
            <p:cNvCxnSpPr>
              <a:cxnSpLocks/>
            </p:cNvCxnSpPr>
            <p:nvPr/>
          </p:nvCxnSpPr>
          <p:spPr bwMode="auto">
            <a:xfrm>
              <a:off x="4287315" y="3561874"/>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BDC97A5E-4B5D-1F7B-7A0E-83804E9FE75B}"/>
                </a:ext>
              </a:extLst>
            </p:cNvPr>
            <p:cNvCxnSpPr>
              <a:cxnSpLocks/>
            </p:cNvCxnSpPr>
            <p:nvPr/>
          </p:nvCxnSpPr>
          <p:spPr bwMode="auto">
            <a:xfrm>
              <a:off x="4525440" y="3561874"/>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49" name="Straight Connector 248">
              <a:extLst>
                <a:ext uri="{FF2B5EF4-FFF2-40B4-BE49-F238E27FC236}">
                  <a16:creationId xmlns:a16="http://schemas.microsoft.com/office/drawing/2014/main" id="{D677036F-428E-B6A1-4C3B-92739B186C65}"/>
                </a:ext>
              </a:extLst>
            </p:cNvPr>
            <p:cNvCxnSpPr>
              <a:cxnSpLocks/>
            </p:cNvCxnSpPr>
            <p:nvPr/>
          </p:nvCxnSpPr>
          <p:spPr bwMode="auto">
            <a:xfrm>
              <a:off x="4994633" y="3561874"/>
              <a:ext cx="0" cy="152876"/>
            </a:xfrm>
            <a:prstGeom prst="line">
              <a:avLst/>
            </a:prstGeom>
            <a:noFill/>
            <a:ln w="28575" cap="flat" cmpd="sng" algn="ctr">
              <a:solidFill>
                <a:schemeClr val="accent3"/>
              </a:solidFill>
              <a:prstDash val="solid"/>
              <a:round/>
              <a:headEnd type="none" w="med" len="med"/>
              <a:tailEnd type="none" w="med" len="med"/>
            </a:ln>
            <a:effectLst/>
          </p:spPr>
        </p:cxnSp>
      </p:grpSp>
      <p:sp>
        <p:nvSpPr>
          <p:cNvPr id="251" name="Freeform: Shape 250">
            <a:extLst>
              <a:ext uri="{FF2B5EF4-FFF2-40B4-BE49-F238E27FC236}">
                <a16:creationId xmlns:a16="http://schemas.microsoft.com/office/drawing/2014/main" id="{B991F63A-946A-76DD-891F-1111ECCC6092}"/>
              </a:ext>
            </a:extLst>
          </p:cNvPr>
          <p:cNvSpPr/>
          <p:nvPr/>
        </p:nvSpPr>
        <p:spPr bwMode="auto">
          <a:xfrm>
            <a:off x="1756815" y="1889190"/>
            <a:ext cx="3890963" cy="133350"/>
          </a:xfrm>
          <a:custGeom>
            <a:avLst/>
            <a:gdLst>
              <a:gd name="connsiteX0" fmla="*/ 0 w 3890963"/>
              <a:gd name="connsiteY0" fmla="*/ 0 h 133350"/>
              <a:gd name="connsiteX1" fmla="*/ 485775 w 3890963"/>
              <a:gd name="connsiteY1" fmla="*/ 0 h 133350"/>
              <a:gd name="connsiteX2" fmla="*/ 485775 w 3890963"/>
              <a:gd name="connsiteY2" fmla="*/ 42863 h 133350"/>
              <a:gd name="connsiteX3" fmla="*/ 554832 w 3890963"/>
              <a:gd name="connsiteY3" fmla="*/ 42863 h 133350"/>
              <a:gd name="connsiteX4" fmla="*/ 554832 w 3890963"/>
              <a:gd name="connsiteY4" fmla="*/ 92869 h 133350"/>
              <a:gd name="connsiteX5" fmla="*/ 2416969 w 3890963"/>
              <a:gd name="connsiteY5" fmla="*/ 92869 h 133350"/>
              <a:gd name="connsiteX6" fmla="*/ 2416969 w 3890963"/>
              <a:gd name="connsiteY6" fmla="*/ 133350 h 133350"/>
              <a:gd name="connsiteX7" fmla="*/ 3890963 w 3890963"/>
              <a:gd name="connsiteY7" fmla="*/ 133350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90963" h="133350">
                <a:moveTo>
                  <a:pt x="0" y="0"/>
                </a:moveTo>
                <a:lnTo>
                  <a:pt x="485775" y="0"/>
                </a:lnTo>
                <a:lnTo>
                  <a:pt x="485775" y="42863"/>
                </a:lnTo>
                <a:lnTo>
                  <a:pt x="554832" y="42863"/>
                </a:lnTo>
                <a:lnTo>
                  <a:pt x="554832" y="92869"/>
                </a:lnTo>
                <a:lnTo>
                  <a:pt x="2416969" y="92869"/>
                </a:lnTo>
                <a:lnTo>
                  <a:pt x="2416969" y="133350"/>
                </a:lnTo>
                <a:lnTo>
                  <a:pt x="3890963" y="133350"/>
                </a:lnTo>
              </a:path>
            </a:pathLst>
          </a:custGeom>
          <a:noFill/>
          <a:ln w="28575">
            <a:solidFill>
              <a:schemeClr val="accent6"/>
            </a:solidFill>
            <a:miter lim="800000"/>
            <a:headEnd/>
            <a:tailEnd/>
          </a:ln>
        </p:spPr>
        <p:txBody>
          <a:bodyPr rtlCol="0" anchor="ctr"/>
          <a:lstStyle/>
          <a:p>
            <a:pPr algn="ctr"/>
            <a:endParaRPr lang="en-US"/>
          </a:p>
        </p:txBody>
      </p:sp>
      <p:grpSp>
        <p:nvGrpSpPr>
          <p:cNvPr id="279" name="Group 278">
            <a:extLst>
              <a:ext uri="{FF2B5EF4-FFF2-40B4-BE49-F238E27FC236}">
                <a16:creationId xmlns:a16="http://schemas.microsoft.com/office/drawing/2014/main" id="{B51BAF47-985C-59DC-B494-291A160BA275}"/>
              </a:ext>
            </a:extLst>
          </p:cNvPr>
          <p:cNvGrpSpPr/>
          <p:nvPr/>
        </p:nvGrpSpPr>
        <p:grpSpPr>
          <a:xfrm>
            <a:off x="4242318" y="1946102"/>
            <a:ext cx="1405460" cy="152876"/>
            <a:chOff x="3964259" y="1819037"/>
            <a:chExt cx="1405460" cy="152876"/>
          </a:xfrm>
        </p:grpSpPr>
        <p:cxnSp>
          <p:nvCxnSpPr>
            <p:cNvPr id="252" name="Straight Connector 251">
              <a:extLst>
                <a:ext uri="{FF2B5EF4-FFF2-40B4-BE49-F238E27FC236}">
                  <a16:creationId xmlns:a16="http://schemas.microsoft.com/office/drawing/2014/main" id="{E5266D62-1349-7DE5-684E-C6EFB4C1E3DD}"/>
                </a:ext>
              </a:extLst>
            </p:cNvPr>
            <p:cNvCxnSpPr>
              <a:cxnSpLocks/>
            </p:cNvCxnSpPr>
            <p:nvPr/>
          </p:nvCxnSpPr>
          <p:spPr bwMode="auto">
            <a:xfrm>
              <a:off x="3964259"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53" name="Straight Connector 252">
              <a:extLst>
                <a:ext uri="{FF2B5EF4-FFF2-40B4-BE49-F238E27FC236}">
                  <a16:creationId xmlns:a16="http://schemas.microsoft.com/office/drawing/2014/main" id="{5DEF530B-4EF2-1CAF-145E-2B8DE45D872E}"/>
                </a:ext>
              </a:extLst>
            </p:cNvPr>
            <p:cNvCxnSpPr>
              <a:cxnSpLocks/>
            </p:cNvCxnSpPr>
            <p:nvPr/>
          </p:nvCxnSpPr>
          <p:spPr bwMode="auto">
            <a:xfrm>
              <a:off x="4004740"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8231D919-2157-BA45-80C6-E51998B8BE2E}"/>
                </a:ext>
              </a:extLst>
            </p:cNvPr>
            <p:cNvCxnSpPr>
              <a:cxnSpLocks/>
            </p:cNvCxnSpPr>
            <p:nvPr/>
          </p:nvCxnSpPr>
          <p:spPr bwMode="auto">
            <a:xfrm>
              <a:off x="4135709"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15085032-D0D6-CF5F-BE90-1558E9D4F8C3}"/>
                </a:ext>
              </a:extLst>
            </p:cNvPr>
            <p:cNvCxnSpPr>
              <a:cxnSpLocks/>
            </p:cNvCxnSpPr>
            <p:nvPr/>
          </p:nvCxnSpPr>
          <p:spPr bwMode="auto">
            <a:xfrm>
              <a:off x="4202384"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12919D9A-E1A4-279F-5665-A59DD49562C0}"/>
                </a:ext>
              </a:extLst>
            </p:cNvPr>
            <p:cNvCxnSpPr>
              <a:cxnSpLocks/>
            </p:cNvCxnSpPr>
            <p:nvPr/>
          </p:nvCxnSpPr>
          <p:spPr bwMode="auto">
            <a:xfrm>
              <a:off x="4233611"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4198DFC6-CFBF-A8AF-A156-584DD088B6A2}"/>
                </a:ext>
              </a:extLst>
            </p:cNvPr>
            <p:cNvCxnSpPr>
              <a:cxnSpLocks/>
            </p:cNvCxnSpPr>
            <p:nvPr/>
          </p:nvCxnSpPr>
          <p:spPr bwMode="auto">
            <a:xfrm>
              <a:off x="4284682"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C3DF2498-4500-C96E-F441-DBC1436BA45E}"/>
                </a:ext>
              </a:extLst>
            </p:cNvPr>
            <p:cNvCxnSpPr>
              <a:cxnSpLocks/>
            </p:cNvCxnSpPr>
            <p:nvPr/>
          </p:nvCxnSpPr>
          <p:spPr bwMode="auto">
            <a:xfrm>
              <a:off x="4346595"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5C4C4C6A-4C43-43A4-62E9-F55F847C9DB9}"/>
                </a:ext>
              </a:extLst>
            </p:cNvPr>
            <p:cNvCxnSpPr>
              <a:cxnSpLocks/>
            </p:cNvCxnSpPr>
            <p:nvPr/>
          </p:nvCxnSpPr>
          <p:spPr bwMode="auto">
            <a:xfrm>
              <a:off x="4308495"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165A27D0-3959-0A74-7607-C5AA7F1B9646}"/>
                </a:ext>
              </a:extLst>
            </p:cNvPr>
            <p:cNvCxnSpPr>
              <a:cxnSpLocks/>
            </p:cNvCxnSpPr>
            <p:nvPr/>
          </p:nvCxnSpPr>
          <p:spPr bwMode="auto">
            <a:xfrm>
              <a:off x="4406126"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4BEA735B-ECE5-CC71-F1FD-976FCC932B8C}"/>
                </a:ext>
              </a:extLst>
            </p:cNvPr>
            <p:cNvCxnSpPr>
              <a:cxnSpLocks/>
            </p:cNvCxnSpPr>
            <p:nvPr/>
          </p:nvCxnSpPr>
          <p:spPr bwMode="auto">
            <a:xfrm>
              <a:off x="4437083"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6230D60E-C253-A5D3-A3D9-60FB5308F78D}"/>
                </a:ext>
              </a:extLst>
            </p:cNvPr>
            <p:cNvCxnSpPr>
              <a:cxnSpLocks/>
            </p:cNvCxnSpPr>
            <p:nvPr/>
          </p:nvCxnSpPr>
          <p:spPr bwMode="auto">
            <a:xfrm>
              <a:off x="4463326"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778C1623-556D-54B0-7D20-533580C0B2BF}"/>
                </a:ext>
              </a:extLst>
            </p:cNvPr>
            <p:cNvCxnSpPr>
              <a:cxnSpLocks/>
            </p:cNvCxnSpPr>
            <p:nvPr/>
          </p:nvCxnSpPr>
          <p:spPr bwMode="auto">
            <a:xfrm>
              <a:off x="4503807"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109073CA-6C97-7C62-4419-E79801B194EB}"/>
                </a:ext>
              </a:extLst>
            </p:cNvPr>
            <p:cNvCxnSpPr>
              <a:cxnSpLocks/>
            </p:cNvCxnSpPr>
            <p:nvPr/>
          </p:nvCxnSpPr>
          <p:spPr bwMode="auto">
            <a:xfrm>
              <a:off x="4565719"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8A841F35-FE40-390E-2245-6F1C668BD84C}"/>
                </a:ext>
              </a:extLst>
            </p:cNvPr>
            <p:cNvCxnSpPr>
              <a:cxnSpLocks/>
            </p:cNvCxnSpPr>
            <p:nvPr/>
          </p:nvCxnSpPr>
          <p:spPr bwMode="auto">
            <a:xfrm>
              <a:off x="4594294"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F3CA36DF-EC43-F4FB-9400-603F2DBCEC3F}"/>
                </a:ext>
              </a:extLst>
            </p:cNvPr>
            <p:cNvCxnSpPr>
              <a:cxnSpLocks/>
            </p:cNvCxnSpPr>
            <p:nvPr/>
          </p:nvCxnSpPr>
          <p:spPr bwMode="auto">
            <a:xfrm>
              <a:off x="4620488"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969CB2F5-08A3-04D3-1646-1B29AFA87375}"/>
                </a:ext>
              </a:extLst>
            </p:cNvPr>
            <p:cNvCxnSpPr>
              <a:cxnSpLocks/>
            </p:cNvCxnSpPr>
            <p:nvPr/>
          </p:nvCxnSpPr>
          <p:spPr bwMode="auto">
            <a:xfrm>
              <a:off x="4651444"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01F8A031-EDEC-9DC2-CD81-03D51DFB04D5}"/>
                </a:ext>
              </a:extLst>
            </p:cNvPr>
            <p:cNvCxnSpPr>
              <a:cxnSpLocks/>
            </p:cNvCxnSpPr>
            <p:nvPr/>
          </p:nvCxnSpPr>
          <p:spPr bwMode="auto">
            <a:xfrm>
              <a:off x="4675257"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69" name="Straight Connector 268">
              <a:extLst>
                <a:ext uri="{FF2B5EF4-FFF2-40B4-BE49-F238E27FC236}">
                  <a16:creationId xmlns:a16="http://schemas.microsoft.com/office/drawing/2014/main" id="{A9F8CC2B-D01A-47AD-8049-77E7EC37DF27}"/>
                </a:ext>
              </a:extLst>
            </p:cNvPr>
            <p:cNvCxnSpPr>
              <a:cxnSpLocks/>
            </p:cNvCxnSpPr>
            <p:nvPr/>
          </p:nvCxnSpPr>
          <p:spPr bwMode="auto">
            <a:xfrm>
              <a:off x="4715940"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BEC38622-5710-4F6D-2DE9-84392D0461DF}"/>
                </a:ext>
              </a:extLst>
            </p:cNvPr>
            <p:cNvCxnSpPr>
              <a:cxnSpLocks/>
            </p:cNvCxnSpPr>
            <p:nvPr/>
          </p:nvCxnSpPr>
          <p:spPr bwMode="auto">
            <a:xfrm>
              <a:off x="4754040"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B0D07F5D-813F-E185-63A1-E88AB09E3B74}"/>
                </a:ext>
              </a:extLst>
            </p:cNvPr>
            <p:cNvCxnSpPr>
              <a:cxnSpLocks/>
            </p:cNvCxnSpPr>
            <p:nvPr/>
          </p:nvCxnSpPr>
          <p:spPr bwMode="auto">
            <a:xfrm>
              <a:off x="4827859"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3F7518C8-6076-957A-B1EC-A23691A1CD24}"/>
                </a:ext>
              </a:extLst>
            </p:cNvPr>
            <p:cNvCxnSpPr>
              <a:cxnSpLocks/>
            </p:cNvCxnSpPr>
            <p:nvPr/>
          </p:nvCxnSpPr>
          <p:spPr bwMode="auto">
            <a:xfrm>
              <a:off x="4913584"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73" name="Straight Connector 272">
              <a:extLst>
                <a:ext uri="{FF2B5EF4-FFF2-40B4-BE49-F238E27FC236}">
                  <a16:creationId xmlns:a16="http://schemas.microsoft.com/office/drawing/2014/main" id="{0CC9EEDC-BF53-56DC-1627-F6E1A3AEE795}"/>
                </a:ext>
              </a:extLst>
            </p:cNvPr>
            <p:cNvCxnSpPr>
              <a:cxnSpLocks/>
            </p:cNvCxnSpPr>
            <p:nvPr/>
          </p:nvCxnSpPr>
          <p:spPr bwMode="auto">
            <a:xfrm>
              <a:off x="4956446"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74" name="Straight Connector 273">
              <a:extLst>
                <a:ext uri="{FF2B5EF4-FFF2-40B4-BE49-F238E27FC236}">
                  <a16:creationId xmlns:a16="http://schemas.microsoft.com/office/drawing/2014/main" id="{BD8E8360-0C02-FF97-26BD-28BF08EB9174}"/>
                </a:ext>
              </a:extLst>
            </p:cNvPr>
            <p:cNvCxnSpPr>
              <a:cxnSpLocks/>
            </p:cNvCxnSpPr>
            <p:nvPr/>
          </p:nvCxnSpPr>
          <p:spPr bwMode="auto">
            <a:xfrm>
              <a:off x="5015977"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75" name="Straight Connector 274">
              <a:extLst>
                <a:ext uri="{FF2B5EF4-FFF2-40B4-BE49-F238E27FC236}">
                  <a16:creationId xmlns:a16="http://schemas.microsoft.com/office/drawing/2014/main" id="{1047ACB5-E18C-6D06-E424-2A6DDDEFBA1D}"/>
                </a:ext>
              </a:extLst>
            </p:cNvPr>
            <p:cNvCxnSpPr>
              <a:cxnSpLocks/>
            </p:cNvCxnSpPr>
            <p:nvPr/>
          </p:nvCxnSpPr>
          <p:spPr bwMode="auto">
            <a:xfrm>
              <a:off x="5168377"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76" name="Straight Connector 275">
              <a:extLst>
                <a:ext uri="{FF2B5EF4-FFF2-40B4-BE49-F238E27FC236}">
                  <a16:creationId xmlns:a16="http://schemas.microsoft.com/office/drawing/2014/main" id="{B83D8ECF-93E2-C642-1BDB-D5BCB571AAC1}"/>
                </a:ext>
              </a:extLst>
            </p:cNvPr>
            <p:cNvCxnSpPr>
              <a:cxnSpLocks/>
            </p:cNvCxnSpPr>
            <p:nvPr/>
          </p:nvCxnSpPr>
          <p:spPr bwMode="auto">
            <a:xfrm>
              <a:off x="5206477"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77" name="Straight Connector 276">
              <a:extLst>
                <a:ext uri="{FF2B5EF4-FFF2-40B4-BE49-F238E27FC236}">
                  <a16:creationId xmlns:a16="http://schemas.microsoft.com/office/drawing/2014/main" id="{3A187108-312D-7C8D-CDDB-DE69C2820FA0}"/>
                </a:ext>
              </a:extLst>
            </p:cNvPr>
            <p:cNvCxnSpPr>
              <a:cxnSpLocks/>
            </p:cNvCxnSpPr>
            <p:nvPr/>
          </p:nvCxnSpPr>
          <p:spPr bwMode="auto">
            <a:xfrm>
              <a:off x="5299346" y="1819037"/>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78" name="Straight Connector 277">
              <a:extLst>
                <a:ext uri="{FF2B5EF4-FFF2-40B4-BE49-F238E27FC236}">
                  <a16:creationId xmlns:a16="http://schemas.microsoft.com/office/drawing/2014/main" id="{3A41A6D9-776C-0825-D5FC-F846B629D9AA}"/>
                </a:ext>
              </a:extLst>
            </p:cNvPr>
            <p:cNvCxnSpPr>
              <a:cxnSpLocks/>
            </p:cNvCxnSpPr>
            <p:nvPr/>
          </p:nvCxnSpPr>
          <p:spPr bwMode="auto">
            <a:xfrm>
              <a:off x="5369719" y="1819037"/>
              <a:ext cx="0" cy="152876"/>
            </a:xfrm>
            <a:prstGeom prst="line">
              <a:avLst/>
            </a:prstGeom>
            <a:noFill/>
            <a:ln w="28575" cap="flat" cmpd="sng" algn="ctr">
              <a:solidFill>
                <a:schemeClr val="accent6"/>
              </a:solidFill>
              <a:prstDash val="solid"/>
              <a:round/>
              <a:headEnd type="none" w="med" len="med"/>
              <a:tailEnd type="none" w="med" len="med"/>
            </a:ln>
            <a:effectLst/>
          </p:spPr>
        </p:cxnSp>
      </p:grpSp>
      <p:sp>
        <p:nvSpPr>
          <p:cNvPr id="280" name="Freeform: Shape 279">
            <a:extLst>
              <a:ext uri="{FF2B5EF4-FFF2-40B4-BE49-F238E27FC236}">
                <a16:creationId xmlns:a16="http://schemas.microsoft.com/office/drawing/2014/main" id="{8ACB576A-8312-2776-FA8C-74ADC28300F8}"/>
              </a:ext>
            </a:extLst>
          </p:cNvPr>
          <p:cNvSpPr/>
          <p:nvPr/>
        </p:nvSpPr>
        <p:spPr bwMode="auto">
          <a:xfrm>
            <a:off x="7843491" y="1908240"/>
            <a:ext cx="3452813" cy="833438"/>
          </a:xfrm>
          <a:custGeom>
            <a:avLst/>
            <a:gdLst>
              <a:gd name="connsiteX0" fmla="*/ 0 w 3452813"/>
              <a:gd name="connsiteY0" fmla="*/ 0 h 814388"/>
              <a:gd name="connsiteX1" fmla="*/ 0 w 3452813"/>
              <a:gd name="connsiteY1" fmla="*/ 119063 h 814388"/>
              <a:gd name="connsiteX2" fmla="*/ 800100 w 3452813"/>
              <a:gd name="connsiteY2" fmla="*/ 119063 h 814388"/>
              <a:gd name="connsiteX3" fmla="*/ 800100 w 3452813"/>
              <a:gd name="connsiteY3" fmla="*/ 257175 h 814388"/>
              <a:gd name="connsiteX4" fmla="*/ 1062038 w 3452813"/>
              <a:gd name="connsiteY4" fmla="*/ 257175 h 814388"/>
              <a:gd name="connsiteX5" fmla="*/ 1062038 w 3452813"/>
              <a:gd name="connsiteY5" fmla="*/ 390525 h 814388"/>
              <a:gd name="connsiteX6" fmla="*/ 1404938 w 3452813"/>
              <a:gd name="connsiteY6" fmla="*/ 390525 h 814388"/>
              <a:gd name="connsiteX7" fmla="*/ 1404938 w 3452813"/>
              <a:gd name="connsiteY7" fmla="*/ 523875 h 814388"/>
              <a:gd name="connsiteX8" fmla="*/ 1733550 w 3452813"/>
              <a:gd name="connsiteY8" fmla="*/ 523875 h 814388"/>
              <a:gd name="connsiteX9" fmla="*/ 1733550 w 3452813"/>
              <a:gd name="connsiteY9" fmla="*/ 671513 h 814388"/>
              <a:gd name="connsiteX10" fmla="*/ 1838325 w 3452813"/>
              <a:gd name="connsiteY10" fmla="*/ 671513 h 814388"/>
              <a:gd name="connsiteX11" fmla="*/ 1838325 w 3452813"/>
              <a:gd name="connsiteY11" fmla="*/ 814388 h 814388"/>
              <a:gd name="connsiteX12" fmla="*/ 3452813 w 3452813"/>
              <a:gd name="connsiteY12" fmla="*/ 814388 h 814388"/>
              <a:gd name="connsiteX0" fmla="*/ 0 w 3452813"/>
              <a:gd name="connsiteY0" fmla="*/ 0 h 833438"/>
              <a:gd name="connsiteX1" fmla="*/ 0 w 3452813"/>
              <a:gd name="connsiteY1" fmla="*/ 138113 h 833438"/>
              <a:gd name="connsiteX2" fmla="*/ 800100 w 3452813"/>
              <a:gd name="connsiteY2" fmla="*/ 138113 h 833438"/>
              <a:gd name="connsiteX3" fmla="*/ 800100 w 3452813"/>
              <a:gd name="connsiteY3" fmla="*/ 276225 h 833438"/>
              <a:gd name="connsiteX4" fmla="*/ 1062038 w 3452813"/>
              <a:gd name="connsiteY4" fmla="*/ 276225 h 833438"/>
              <a:gd name="connsiteX5" fmla="*/ 1062038 w 3452813"/>
              <a:gd name="connsiteY5" fmla="*/ 409575 h 833438"/>
              <a:gd name="connsiteX6" fmla="*/ 1404938 w 3452813"/>
              <a:gd name="connsiteY6" fmla="*/ 409575 h 833438"/>
              <a:gd name="connsiteX7" fmla="*/ 1404938 w 3452813"/>
              <a:gd name="connsiteY7" fmla="*/ 542925 h 833438"/>
              <a:gd name="connsiteX8" fmla="*/ 1733550 w 3452813"/>
              <a:gd name="connsiteY8" fmla="*/ 542925 h 833438"/>
              <a:gd name="connsiteX9" fmla="*/ 1733550 w 3452813"/>
              <a:gd name="connsiteY9" fmla="*/ 690563 h 833438"/>
              <a:gd name="connsiteX10" fmla="*/ 1838325 w 3452813"/>
              <a:gd name="connsiteY10" fmla="*/ 690563 h 833438"/>
              <a:gd name="connsiteX11" fmla="*/ 1838325 w 3452813"/>
              <a:gd name="connsiteY11" fmla="*/ 833438 h 833438"/>
              <a:gd name="connsiteX12" fmla="*/ 3452813 w 3452813"/>
              <a:gd name="connsiteY12" fmla="*/ 833438 h 833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52813" h="833438">
                <a:moveTo>
                  <a:pt x="0" y="0"/>
                </a:moveTo>
                <a:lnTo>
                  <a:pt x="0" y="138113"/>
                </a:lnTo>
                <a:lnTo>
                  <a:pt x="800100" y="138113"/>
                </a:lnTo>
                <a:lnTo>
                  <a:pt x="800100" y="276225"/>
                </a:lnTo>
                <a:lnTo>
                  <a:pt x="1062038" y="276225"/>
                </a:lnTo>
                <a:lnTo>
                  <a:pt x="1062038" y="409575"/>
                </a:lnTo>
                <a:lnTo>
                  <a:pt x="1404938" y="409575"/>
                </a:lnTo>
                <a:lnTo>
                  <a:pt x="1404938" y="542925"/>
                </a:lnTo>
                <a:lnTo>
                  <a:pt x="1733550" y="542925"/>
                </a:lnTo>
                <a:lnTo>
                  <a:pt x="1733550" y="690563"/>
                </a:lnTo>
                <a:lnTo>
                  <a:pt x="1838325" y="690563"/>
                </a:lnTo>
                <a:lnTo>
                  <a:pt x="1838325" y="833438"/>
                </a:lnTo>
                <a:lnTo>
                  <a:pt x="3452813" y="833438"/>
                </a:lnTo>
              </a:path>
            </a:pathLst>
          </a:custGeom>
          <a:noFill/>
          <a:ln w="28575">
            <a:solidFill>
              <a:schemeClr val="accent3"/>
            </a:solidFill>
            <a:miter lim="800000"/>
            <a:headEnd/>
            <a:tailEnd/>
          </a:ln>
        </p:spPr>
        <p:txBody>
          <a:bodyPr rtlCol="0" anchor="ctr"/>
          <a:lstStyle/>
          <a:p>
            <a:pPr algn="ctr"/>
            <a:endParaRPr lang="en-US"/>
          </a:p>
        </p:txBody>
      </p:sp>
      <p:grpSp>
        <p:nvGrpSpPr>
          <p:cNvPr id="295" name="Group 294">
            <a:extLst>
              <a:ext uri="{FF2B5EF4-FFF2-40B4-BE49-F238E27FC236}">
                <a16:creationId xmlns:a16="http://schemas.microsoft.com/office/drawing/2014/main" id="{F68B2EB4-994C-D77A-A17B-591E86131462}"/>
              </a:ext>
            </a:extLst>
          </p:cNvPr>
          <p:cNvGrpSpPr/>
          <p:nvPr/>
        </p:nvGrpSpPr>
        <p:grpSpPr>
          <a:xfrm>
            <a:off x="10037774" y="2668175"/>
            <a:ext cx="1252718" cy="152876"/>
            <a:chOff x="9633308" y="2541110"/>
            <a:chExt cx="1252718" cy="152876"/>
          </a:xfrm>
        </p:grpSpPr>
        <p:cxnSp>
          <p:nvCxnSpPr>
            <p:cNvPr id="281" name="Straight Connector 280">
              <a:extLst>
                <a:ext uri="{FF2B5EF4-FFF2-40B4-BE49-F238E27FC236}">
                  <a16:creationId xmlns:a16="http://schemas.microsoft.com/office/drawing/2014/main" id="{C7A10768-4F76-ED12-F71D-D2E3B7B55948}"/>
                </a:ext>
              </a:extLst>
            </p:cNvPr>
            <p:cNvCxnSpPr>
              <a:cxnSpLocks/>
            </p:cNvCxnSpPr>
            <p:nvPr/>
          </p:nvCxnSpPr>
          <p:spPr bwMode="auto">
            <a:xfrm>
              <a:off x="9633308" y="2541110"/>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82" name="Straight Connector 281">
              <a:extLst>
                <a:ext uri="{FF2B5EF4-FFF2-40B4-BE49-F238E27FC236}">
                  <a16:creationId xmlns:a16="http://schemas.microsoft.com/office/drawing/2014/main" id="{AC9E3D6E-35B3-9908-3DA8-AA4776CAB2CA}"/>
                </a:ext>
              </a:extLst>
            </p:cNvPr>
            <p:cNvCxnSpPr>
              <a:cxnSpLocks/>
            </p:cNvCxnSpPr>
            <p:nvPr/>
          </p:nvCxnSpPr>
          <p:spPr bwMode="auto">
            <a:xfrm>
              <a:off x="9680933" y="2541110"/>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83" name="Straight Connector 282">
              <a:extLst>
                <a:ext uri="{FF2B5EF4-FFF2-40B4-BE49-F238E27FC236}">
                  <a16:creationId xmlns:a16="http://schemas.microsoft.com/office/drawing/2014/main" id="{BEFC2222-C1A0-A75A-DE4A-0E52127E0AB7}"/>
                </a:ext>
              </a:extLst>
            </p:cNvPr>
            <p:cNvCxnSpPr>
              <a:cxnSpLocks/>
            </p:cNvCxnSpPr>
            <p:nvPr/>
          </p:nvCxnSpPr>
          <p:spPr bwMode="auto">
            <a:xfrm>
              <a:off x="9795233" y="2541110"/>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84" name="Straight Connector 283">
              <a:extLst>
                <a:ext uri="{FF2B5EF4-FFF2-40B4-BE49-F238E27FC236}">
                  <a16:creationId xmlns:a16="http://schemas.microsoft.com/office/drawing/2014/main" id="{619608B7-A597-171E-3725-CC4487B494E8}"/>
                </a:ext>
              </a:extLst>
            </p:cNvPr>
            <p:cNvCxnSpPr>
              <a:cxnSpLocks/>
            </p:cNvCxnSpPr>
            <p:nvPr/>
          </p:nvCxnSpPr>
          <p:spPr bwMode="auto">
            <a:xfrm>
              <a:off x="9890483" y="2541110"/>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85" name="Straight Connector 284">
              <a:extLst>
                <a:ext uri="{FF2B5EF4-FFF2-40B4-BE49-F238E27FC236}">
                  <a16:creationId xmlns:a16="http://schemas.microsoft.com/office/drawing/2014/main" id="{2D0CB0E8-775F-D220-5DFB-27DC4FB5A7A9}"/>
                </a:ext>
              </a:extLst>
            </p:cNvPr>
            <p:cNvCxnSpPr>
              <a:cxnSpLocks/>
            </p:cNvCxnSpPr>
            <p:nvPr/>
          </p:nvCxnSpPr>
          <p:spPr bwMode="auto">
            <a:xfrm>
              <a:off x="9933344" y="2541110"/>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86" name="Straight Connector 285">
              <a:extLst>
                <a:ext uri="{FF2B5EF4-FFF2-40B4-BE49-F238E27FC236}">
                  <a16:creationId xmlns:a16="http://schemas.microsoft.com/office/drawing/2014/main" id="{FE0911B8-A58D-EDE6-761E-0E771EC1A4E0}"/>
                </a:ext>
              </a:extLst>
            </p:cNvPr>
            <p:cNvCxnSpPr>
              <a:cxnSpLocks/>
            </p:cNvCxnSpPr>
            <p:nvPr/>
          </p:nvCxnSpPr>
          <p:spPr bwMode="auto">
            <a:xfrm>
              <a:off x="9970367" y="2541110"/>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38B0AD40-6773-B123-8BE9-2FB9B1F9F74E}"/>
                </a:ext>
              </a:extLst>
            </p:cNvPr>
            <p:cNvCxnSpPr>
              <a:cxnSpLocks/>
            </p:cNvCxnSpPr>
            <p:nvPr/>
          </p:nvCxnSpPr>
          <p:spPr bwMode="auto">
            <a:xfrm>
              <a:off x="10203729" y="2541110"/>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88" name="Straight Connector 287">
              <a:extLst>
                <a:ext uri="{FF2B5EF4-FFF2-40B4-BE49-F238E27FC236}">
                  <a16:creationId xmlns:a16="http://schemas.microsoft.com/office/drawing/2014/main" id="{F72017A5-6860-C308-740F-B63147E3A0E3}"/>
                </a:ext>
              </a:extLst>
            </p:cNvPr>
            <p:cNvCxnSpPr>
              <a:cxnSpLocks/>
            </p:cNvCxnSpPr>
            <p:nvPr/>
          </p:nvCxnSpPr>
          <p:spPr bwMode="auto">
            <a:xfrm>
              <a:off x="10222779" y="2541110"/>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89" name="Straight Connector 288">
              <a:extLst>
                <a:ext uri="{FF2B5EF4-FFF2-40B4-BE49-F238E27FC236}">
                  <a16:creationId xmlns:a16="http://schemas.microsoft.com/office/drawing/2014/main" id="{BA84128E-F202-5869-1304-A94482A7EEC3}"/>
                </a:ext>
              </a:extLst>
            </p:cNvPr>
            <p:cNvCxnSpPr>
              <a:cxnSpLocks/>
            </p:cNvCxnSpPr>
            <p:nvPr/>
          </p:nvCxnSpPr>
          <p:spPr bwMode="auto">
            <a:xfrm>
              <a:off x="10248049" y="2541110"/>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90" name="Straight Connector 289">
              <a:extLst>
                <a:ext uri="{FF2B5EF4-FFF2-40B4-BE49-F238E27FC236}">
                  <a16:creationId xmlns:a16="http://schemas.microsoft.com/office/drawing/2014/main" id="{16B5F3D8-67C9-983C-E3B5-68D4C147C651}"/>
                </a:ext>
              </a:extLst>
            </p:cNvPr>
            <p:cNvCxnSpPr>
              <a:cxnSpLocks/>
            </p:cNvCxnSpPr>
            <p:nvPr/>
          </p:nvCxnSpPr>
          <p:spPr bwMode="auto">
            <a:xfrm>
              <a:off x="10457599" y="2541110"/>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7CC41074-BBEA-95DD-B4C0-E9FE22B8BD71}"/>
                </a:ext>
              </a:extLst>
            </p:cNvPr>
            <p:cNvCxnSpPr>
              <a:cxnSpLocks/>
            </p:cNvCxnSpPr>
            <p:nvPr/>
          </p:nvCxnSpPr>
          <p:spPr bwMode="auto">
            <a:xfrm>
              <a:off x="10557413" y="2541110"/>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37385350-35D6-9E61-77D8-67C6F6A9ABB6}"/>
                </a:ext>
              </a:extLst>
            </p:cNvPr>
            <p:cNvCxnSpPr>
              <a:cxnSpLocks/>
            </p:cNvCxnSpPr>
            <p:nvPr/>
          </p:nvCxnSpPr>
          <p:spPr bwMode="auto">
            <a:xfrm>
              <a:off x="10690763" y="2541110"/>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93" name="Straight Connector 292">
              <a:extLst>
                <a:ext uri="{FF2B5EF4-FFF2-40B4-BE49-F238E27FC236}">
                  <a16:creationId xmlns:a16="http://schemas.microsoft.com/office/drawing/2014/main" id="{5923561E-8191-D8C0-3BE9-4D21371AEC73}"/>
                </a:ext>
              </a:extLst>
            </p:cNvPr>
            <p:cNvCxnSpPr>
              <a:cxnSpLocks/>
            </p:cNvCxnSpPr>
            <p:nvPr/>
          </p:nvCxnSpPr>
          <p:spPr bwMode="auto">
            <a:xfrm>
              <a:off x="10738388" y="2541110"/>
              <a:ext cx="0" cy="152876"/>
            </a:xfrm>
            <a:prstGeom prst="line">
              <a:avLst/>
            </a:prstGeom>
            <a:noFill/>
            <a:ln w="28575" cap="flat" cmpd="sng" algn="ctr">
              <a:solidFill>
                <a:schemeClr val="accent3"/>
              </a:solidFill>
              <a:prstDash val="solid"/>
              <a:round/>
              <a:headEnd type="none" w="med" len="med"/>
              <a:tailEnd type="none" w="med" len="med"/>
            </a:ln>
            <a:effectLst/>
          </p:spPr>
        </p:cxnSp>
        <p:cxnSp>
          <p:nvCxnSpPr>
            <p:cNvPr id="294" name="Straight Connector 293">
              <a:extLst>
                <a:ext uri="{FF2B5EF4-FFF2-40B4-BE49-F238E27FC236}">
                  <a16:creationId xmlns:a16="http://schemas.microsoft.com/office/drawing/2014/main" id="{DA7DEB54-AB58-D322-B00D-467B659147D5}"/>
                </a:ext>
              </a:extLst>
            </p:cNvPr>
            <p:cNvCxnSpPr>
              <a:cxnSpLocks/>
            </p:cNvCxnSpPr>
            <p:nvPr/>
          </p:nvCxnSpPr>
          <p:spPr bwMode="auto">
            <a:xfrm>
              <a:off x="10886026" y="2541110"/>
              <a:ext cx="0" cy="152876"/>
            </a:xfrm>
            <a:prstGeom prst="line">
              <a:avLst/>
            </a:prstGeom>
            <a:noFill/>
            <a:ln w="28575" cap="flat" cmpd="sng" algn="ctr">
              <a:solidFill>
                <a:schemeClr val="accent3"/>
              </a:solidFill>
              <a:prstDash val="solid"/>
              <a:round/>
              <a:headEnd type="none" w="med" len="med"/>
              <a:tailEnd type="none" w="med" len="med"/>
            </a:ln>
            <a:effectLst/>
          </p:spPr>
        </p:cxnSp>
      </p:grpSp>
      <p:sp>
        <p:nvSpPr>
          <p:cNvPr id="296" name="Freeform: Shape 295">
            <a:extLst>
              <a:ext uri="{FF2B5EF4-FFF2-40B4-BE49-F238E27FC236}">
                <a16:creationId xmlns:a16="http://schemas.microsoft.com/office/drawing/2014/main" id="{EE4C1A6F-2993-816A-E61F-0947CD76A103}"/>
              </a:ext>
            </a:extLst>
          </p:cNvPr>
          <p:cNvSpPr/>
          <p:nvPr/>
        </p:nvSpPr>
        <p:spPr bwMode="auto">
          <a:xfrm>
            <a:off x="7414868" y="1893952"/>
            <a:ext cx="4024312" cy="47202"/>
          </a:xfrm>
          <a:custGeom>
            <a:avLst/>
            <a:gdLst>
              <a:gd name="connsiteX0" fmla="*/ 0 w 4014788"/>
              <a:gd name="connsiteY0" fmla="*/ 0 h 47625"/>
              <a:gd name="connsiteX1" fmla="*/ 581025 w 4014788"/>
              <a:gd name="connsiteY1" fmla="*/ 0 h 47625"/>
              <a:gd name="connsiteX2" fmla="*/ 581025 w 4014788"/>
              <a:gd name="connsiteY2" fmla="*/ 47625 h 47625"/>
              <a:gd name="connsiteX3" fmla="*/ 4014788 w 4014788"/>
              <a:gd name="connsiteY3" fmla="*/ 47625 h 47625"/>
              <a:gd name="connsiteX0" fmla="*/ 0 w 4014788"/>
              <a:gd name="connsiteY0" fmla="*/ 0 h 47625"/>
              <a:gd name="connsiteX1" fmla="*/ 576263 w 4014788"/>
              <a:gd name="connsiteY1" fmla="*/ 4364 h 47625"/>
              <a:gd name="connsiteX2" fmla="*/ 581025 w 4014788"/>
              <a:gd name="connsiteY2" fmla="*/ 47625 h 47625"/>
              <a:gd name="connsiteX3" fmla="*/ 4014788 w 4014788"/>
              <a:gd name="connsiteY3" fmla="*/ 47625 h 47625"/>
              <a:gd name="connsiteX0" fmla="*/ 0 w 4014788"/>
              <a:gd name="connsiteY0" fmla="*/ 13095 h 43261"/>
              <a:gd name="connsiteX1" fmla="*/ 576263 w 4014788"/>
              <a:gd name="connsiteY1" fmla="*/ 0 h 43261"/>
              <a:gd name="connsiteX2" fmla="*/ 581025 w 4014788"/>
              <a:gd name="connsiteY2" fmla="*/ 43261 h 43261"/>
              <a:gd name="connsiteX3" fmla="*/ 4014788 w 4014788"/>
              <a:gd name="connsiteY3" fmla="*/ 43261 h 43261"/>
              <a:gd name="connsiteX0" fmla="*/ 0 w 4010025"/>
              <a:gd name="connsiteY0" fmla="*/ 0 h 51991"/>
              <a:gd name="connsiteX1" fmla="*/ 571500 w 4010025"/>
              <a:gd name="connsiteY1" fmla="*/ 8730 h 51991"/>
              <a:gd name="connsiteX2" fmla="*/ 576262 w 4010025"/>
              <a:gd name="connsiteY2" fmla="*/ 51991 h 51991"/>
              <a:gd name="connsiteX3" fmla="*/ 4010025 w 4010025"/>
              <a:gd name="connsiteY3" fmla="*/ 51991 h 51991"/>
              <a:gd name="connsiteX0" fmla="*/ 0 w 4005262"/>
              <a:gd name="connsiteY0" fmla="*/ 8730 h 43261"/>
              <a:gd name="connsiteX1" fmla="*/ 566737 w 4005262"/>
              <a:gd name="connsiteY1" fmla="*/ 0 h 43261"/>
              <a:gd name="connsiteX2" fmla="*/ 571499 w 4005262"/>
              <a:gd name="connsiteY2" fmla="*/ 43261 h 43261"/>
              <a:gd name="connsiteX3" fmla="*/ 4005262 w 4005262"/>
              <a:gd name="connsiteY3" fmla="*/ 43261 h 43261"/>
              <a:gd name="connsiteX0" fmla="*/ 0 w 4019550"/>
              <a:gd name="connsiteY0" fmla="*/ 0 h 51991"/>
              <a:gd name="connsiteX1" fmla="*/ 581025 w 4019550"/>
              <a:gd name="connsiteY1" fmla="*/ 8730 h 51991"/>
              <a:gd name="connsiteX2" fmla="*/ 585787 w 4019550"/>
              <a:gd name="connsiteY2" fmla="*/ 51991 h 51991"/>
              <a:gd name="connsiteX3" fmla="*/ 4019550 w 4019550"/>
              <a:gd name="connsiteY3" fmla="*/ 51991 h 51991"/>
              <a:gd name="connsiteX0" fmla="*/ 0 w 4019550"/>
              <a:gd name="connsiteY0" fmla="*/ 8730 h 43261"/>
              <a:gd name="connsiteX1" fmla="*/ 581025 w 4019550"/>
              <a:gd name="connsiteY1" fmla="*/ 0 h 43261"/>
              <a:gd name="connsiteX2" fmla="*/ 585787 w 4019550"/>
              <a:gd name="connsiteY2" fmla="*/ 43261 h 43261"/>
              <a:gd name="connsiteX3" fmla="*/ 4019550 w 4019550"/>
              <a:gd name="connsiteY3" fmla="*/ 43261 h 43261"/>
              <a:gd name="connsiteX0" fmla="*/ 0 w 4024312"/>
              <a:gd name="connsiteY0" fmla="*/ 4365 h 43261"/>
              <a:gd name="connsiteX1" fmla="*/ 585787 w 4024312"/>
              <a:gd name="connsiteY1" fmla="*/ 0 h 43261"/>
              <a:gd name="connsiteX2" fmla="*/ 590549 w 4024312"/>
              <a:gd name="connsiteY2" fmla="*/ 43261 h 43261"/>
              <a:gd name="connsiteX3" fmla="*/ 4024312 w 4024312"/>
              <a:gd name="connsiteY3" fmla="*/ 43261 h 43261"/>
            </a:gdLst>
            <a:ahLst/>
            <a:cxnLst>
              <a:cxn ang="0">
                <a:pos x="connsiteX0" y="connsiteY0"/>
              </a:cxn>
              <a:cxn ang="0">
                <a:pos x="connsiteX1" y="connsiteY1"/>
              </a:cxn>
              <a:cxn ang="0">
                <a:pos x="connsiteX2" y="connsiteY2"/>
              </a:cxn>
              <a:cxn ang="0">
                <a:pos x="connsiteX3" y="connsiteY3"/>
              </a:cxn>
            </a:cxnLst>
            <a:rect l="l" t="t" r="r" b="b"/>
            <a:pathLst>
              <a:path w="4024312" h="43261">
                <a:moveTo>
                  <a:pt x="0" y="4365"/>
                </a:moveTo>
                <a:lnTo>
                  <a:pt x="585787" y="0"/>
                </a:lnTo>
                <a:lnTo>
                  <a:pt x="590549" y="43261"/>
                </a:lnTo>
                <a:lnTo>
                  <a:pt x="4024312" y="43261"/>
                </a:lnTo>
              </a:path>
            </a:pathLst>
          </a:custGeom>
          <a:noFill/>
          <a:ln w="28575">
            <a:solidFill>
              <a:schemeClr val="accent6"/>
            </a:solidFill>
            <a:miter lim="800000"/>
            <a:headEnd/>
            <a:tailEnd/>
          </a:ln>
        </p:spPr>
        <p:txBody>
          <a:bodyPr rtlCol="0" anchor="ctr"/>
          <a:lstStyle/>
          <a:p>
            <a:pPr algn="ctr"/>
            <a:endParaRPr lang="en-US"/>
          </a:p>
        </p:txBody>
      </p:sp>
      <p:grpSp>
        <p:nvGrpSpPr>
          <p:cNvPr id="326" name="Group 325">
            <a:extLst>
              <a:ext uri="{FF2B5EF4-FFF2-40B4-BE49-F238E27FC236}">
                <a16:creationId xmlns:a16="http://schemas.microsoft.com/office/drawing/2014/main" id="{466128F4-3482-750A-1AC4-C482D62745A5}"/>
              </a:ext>
            </a:extLst>
          </p:cNvPr>
          <p:cNvGrpSpPr/>
          <p:nvPr/>
        </p:nvGrpSpPr>
        <p:grpSpPr>
          <a:xfrm>
            <a:off x="10028248" y="1873490"/>
            <a:ext cx="1420458" cy="152876"/>
            <a:chOff x="9623782" y="1746425"/>
            <a:chExt cx="1420458" cy="152876"/>
          </a:xfrm>
        </p:grpSpPr>
        <p:cxnSp>
          <p:nvCxnSpPr>
            <p:cNvPr id="297" name="Straight Connector 296">
              <a:extLst>
                <a:ext uri="{FF2B5EF4-FFF2-40B4-BE49-F238E27FC236}">
                  <a16:creationId xmlns:a16="http://schemas.microsoft.com/office/drawing/2014/main" id="{9EF2ACAC-BD3F-A8DF-B713-297E0D523047}"/>
                </a:ext>
              </a:extLst>
            </p:cNvPr>
            <p:cNvCxnSpPr>
              <a:cxnSpLocks/>
            </p:cNvCxnSpPr>
            <p:nvPr/>
          </p:nvCxnSpPr>
          <p:spPr bwMode="auto">
            <a:xfrm>
              <a:off x="9623782"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98" name="Straight Connector 297">
              <a:extLst>
                <a:ext uri="{FF2B5EF4-FFF2-40B4-BE49-F238E27FC236}">
                  <a16:creationId xmlns:a16="http://schemas.microsoft.com/office/drawing/2014/main" id="{444B3A1A-96A0-4CCD-6687-08A94D57F047}"/>
                </a:ext>
              </a:extLst>
            </p:cNvPr>
            <p:cNvCxnSpPr>
              <a:cxnSpLocks/>
            </p:cNvCxnSpPr>
            <p:nvPr/>
          </p:nvCxnSpPr>
          <p:spPr bwMode="auto">
            <a:xfrm>
              <a:off x="9680933"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299" name="Straight Connector 298">
              <a:extLst>
                <a:ext uri="{FF2B5EF4-FFF2-40B4-BE49-F238E27FC236}">
                  <a16:creationId xmlns:a16="http://schemas.microsoft.com/office/drawing/2014/main" id="{0E877824-1346-3529-9E57-0007C172F77D}"/>
                </a:ext>
              </a:extLst>
            </p:cNvPr>
            <p:cNvCxnSpPr>
              <a:cxnSpLocks/>
            </p:cNvCxnSpPr>
            <p:nvPr/>
          </p:nvCxnSpPr>
          <p:spPr bwMode="auto">
            <a:xfrm>
              <a:off x="9794003"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00" name="Straight Connector 299">
              <a:extLst>
                <a:ext uri="{FF2B5EF4-FFF2-40B4-BE49-F238E27FC236}">
                  <a16:creationId xmlns:a16="http://schemas.microsoft.com/office/drawing/2014/main" id="{D3751A09-2E63-FF9A-54B8-B747CBFDB295}"/>
                </a:ext>
              </a:extLst>
            </p:cNvPr>
            <p:cNvCxnSpPr>
              <a:cxnSpLocks/>
            </p:cNvCxnSpPr>
            <p:nvPr/>
          </p:nvCxnSpPr>
          <p:spPr bwMode="auto">
            <a:xfrm>
              <a:off x="9878498"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01" name="Straight Connector 300">
              <a:extLst>
                <a:ext uri="{FF2B5EF4-FFF2-40B4-BE49-F238E27FC236}">
                  <a16:creationId xmlns:a16="http://schemas.microsoft.com/office/drawing/2014/main" id="{C38843A2-0042-245F-C431-C5FD1AE0FFD2}"/>
                </a:ext>
              </a:extLst>
            </p:cNvPr>
            <p:cNvCxnSpPr>
              <a:cxnSpLocks/>
            </p:cNvCxnSpPr>
            <p:nvPr/>
          </p:nvCxnSpPr>
          <p:spPr bwMode="auto">
            <a:xfrm>
              <a:off x="9904772"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02" name="Straight Connector 301">
              <a:extLst>
                <a:ext uri="{FF2B5EF4-FFF2-40B4-BE49-F238E27FC236}">
                  <a16:creationId xmlns:a16="http://schemas.microsoft.com/office/drawing/2014/main" id="{5D81C625-3FDD-E60A-0520-4DE4E0317F02}"/>
                </a:ext>
              </a:extLst>
            </p:cNvPr>
            <p:cNvCxnSpPr>
              <a:cxnSpLocks/>
            </p:cNvCxnSpPr>
            <p:nvPr/>
          </p:nvCxnSpPr>
          <p:spPr bwMode="auto">
            <a:xfrm>
              <a:off x="9954850"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03" name="Straight Connector 302">
              <a:extLst>
                <a:ext uri="{FF2B5EF4-FFF2-40B4-BE49-F238E27FC236}">
                  <a16:creationId xmlns:a16="http://schemas.microsoft.com/office/drawing/2014/main" id="{605D7F30-5416-C83F-02BF-52AA6000D313}"/>
                </a:ext>
              </a:extLst>
            </p:cNvPr>
            <p:cNvCxnSpPr>
              <a:cxnSpLocks/>
            </p:cNvCxnSpPr>
            <p:nvPr/>
          </p:nvCxnSpPr>
          <p:spPr bwMode="auto">
            <a:xfrm>
              <a:off x="9976354"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A0B6766B-F858-D92D-8B13-706ADA7A0E5F}"/>
                </a:ext>
              </a:extLst>
            </p:cNvPr>
            <p:cNvCxnSpPr>
              <a:cxnSpLocks/>
            </p:cNvCxnSpPr>
            <p:nvPr/>
          </p:nvCxnSpPr>
          <p:spPr bwMode="auto">
            <a:xfrm>
              <a:off x="10000665"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05" name="Straight Connector 304">
              <a:extLst>
                <a:ext uri="{FF2B5EF4-FFF2-40B4-BE49-F238E27FC236}">
                  <a16:creationId xmlns:a16="http://schemas.microsoft.com/office/drawing/2014/main" id="{EB19B2B5-09C0-F414-895C-6402CC9F8946}"/>
                </a:ext>
              </a:extLst>
            </p:cNvPr>
            <p:cNvCxnSpPr>
              <a:cxnSpLocks/>
            </p:cNvCxnSpPr>
            <p:nvPr/>
          </p:nvCxnSpPr>
          <p:spPr bwMode="auto">
            <a:xfrm>
              <a:off x="10020216"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06" name="Straight Connector 305">
              <a:extLst>
                <a:ext uri="{FF2B5EF4-FFF2-40B4-BE49-F238E27FC236}">
                  <a16:creationId xmlns:a16="http://schemas.microsoft.com/office/drawing/2014/main" id="{6A1DF051-BA57-5DFA-780C-740967D5DBA0}"/>
                </a:ext>
              </a:extLst>
            </p:cNvPr>
            <p:cNvCxnSpPr>
              <a:cxnSpLocks/>
            </p:cNvCxnSpPr>
            <p:nvPr/>
          </p:nvCxnSpPr>
          <p:spPr bwMode="auto">
            <a:xfrm>
              <a:off x="10086891"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07" name="Straight Connector 306">
              <a:extLst>
                <a:ext uri="{FF2B5EF4-FFF2-40B4-BE49-F238E27FC236}">
                  <a16:creationId xmlns:a16="http://schemas.microsoft.com/office/drawing/2014/main" id="{B92AB158-FEC4-5A8C-4CB5-1158EFD4E013}"/>
                </a:ext>
              </a:extLst>
            </p:cNvPr>
            <p:cNvCxnSpPr>
              <a:cxnSpLocks/>
            </p:cNvCxnSpPr>
            <p:nvPr/>
          </p:nvCxnSpPr>
          <p:spPr bwMode="auto">
            <a:xfrm>
              <a:off x="10110701"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08" name="Straight Connector 307">
              <a:extLst>
                <a:ext uri="{FF2B5EF4-FFF2-40B4-BE49-F238E27FC236}">
                  <a16:creationId xmlns:a16="http://schemas.microsoft.com/office/drawing/2014/main" id="{907FADD5-CF18-B5B9-C16C-4B7D78AEC68C}"/>
                </a:ext>
              </a:extLst>
            </p:cNvPr>
            <p:cNvCxnSpPr>
              <a:cxnSpLocks/>
            </p:cNvCxnSpPr>
            <p:nvPr/>
          </p:nvCxnSpPr>
          <p:spPr bwMode="auto">
            <a:xfrm>
              <a:off x="10139276"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09" name="Straight Connector 308">
              <a:extLst>
                <a:ext uri="{FF2B5EF4-FFF2-40B4-BE49-F238E27FC236}">
                  <a16:creationId xmlns:a16="http://schemas.microsoft.com/office/drawing/2014/main" id="{C81C03B2-D549-C0BC-7B87-73B4BF49BC7B}"/>
                </a:ext>
              </a:extLst>
            </p:cNvPr>
            <p:cNvCxnSpPr>
              <a:cxnSpLocks/>
            </p:cNvCxnSpPr>
            <p:nvPr/>
          </p:nvCxnSpPr>
          <p:spPr bwMode="auto">
            <a:xfrm>
              <a:off x="10194203"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10" name="Straight Connector 309">
              <a:extLst>
                <a:ext uri="{FF2B5EF4-FFF2-40B4-BE49-F238E27FC236}">
                  <a16:creationId xmlns:a16="http://schemas.microsoft.com/office/drawing/2014/main" id="{8504DBAF-D6CF-33D8-169F-1B260482E1DE}"/>
                </a:ext>
              </a:extLst>
            </p:cNvPr>
            <p:cNvCxnSpPr>
              <a:cxnSpLocks/>
            </p:cNvCxnSpPr>
            <p:nvPr/>
          </p:nvCxnSpPr>
          <p:spPr bwMode="auto">
            <a:xfrm>
              <a:off x="10222779"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11" name="Straight Connector 310">
              <a:extLst>
                <a:ext uri="{FF2B5EF4-FFF2-40B4-BE49-F238E27FC236}">
                  <a16:creationId xmlns:a16="http://schemas.microsoft.com/office/drawing/2014/main" id="{4084FBC8-73A7-D066-9ABD-74BF4C58659D}"/>
                </a:ext>
              </a:extLst>
            </p:cNvPr>
            <p:cNvCxnSpPr>
              <a:cxnSpLocks/>
            </p:cNvCxnSpPr>
            <p:nvPr/>
          </p:nvCxnSpPr>
          <p:spPr bwMode="auto">
            <a:xfrm>
              <a:off x="10274172"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12" name="Straight Connector 311">
              <a:extLst>
                <a:ext uri="{FF2B5EF4-FFF2-40B4-BE49-F238E27FC236}">
                  <a16:creationId xmlns:a16="http://schemas.microsoft.com/office/drawing/2014/main" id="{8E561E40-EB0A-6571-A82E-4DBFD957C909}"/>
                </a:ext>
              </a:extLst>
            </p:cNvPr>
            <p:cNvCxnSpPr>
              <a:cxnSpLocks/>
            </p:cNvCxnSpPr>
            <p:nvPr/>
          </p:nvCxnSpPr>
          <p:spPr bwMode="auto">
            <a:xfrm>
              <a:off x="10297983"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13" name="Straight Connector 312">
              <a:extLst>
                <a:ext uri="{FF2B5EF4-FFF2-40B4-BE49-F238E27FC236}">
                  <a16:creationId xmlns:a16="http://schemas.microsoft.com/office/drawing/2014/main" id="{7814F8FF-3FE6-8797-7DF4-CA903654D8B7}"/>
                </a:ext>
              </a:extLst>
            </p:cNvPr>
            <p:cNvCxnSpPr>
              <a:cxnSpLocks/>
            </p:cNvCxnSpPr>
            <p:nvPr/>
          </p:nvCxnSpPr>
          <p:spPr bwMode="auto">
            <a:xfrm>
              <a:off x="10326558"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14" name="Straight Connector 313">
              <a:extLst>
                <a:ext uri="{FF2B5EF4-FFF2-40B4-BE49-F238E27FC236}">
                  <a16:creationId xmlns:a16="http://schemas.microsoft.com/office/drawing/2014/main" id="{A1ED1F90-95A7-F645-2053-307DE802F854}"/>
                </a:ext>
              </a:extLst>
            </p:cNvPr>
            <p:cNvCxnSpPr>
              <a:cxnSpLocks/>
            </p:cNvCxnSpPr>
            <p:nvPr/>
          </p:nvCxnSpPr>
          <p:spPr bwMode="auto">
            <a:xfrm>
              <a:off x="10345608"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15" name="Straight Connector 314">
              <a:extLst>
                <a:ext uri="{FF2B5EF4-FFF2-40B4-BE49-F238E27FC236}">
                  <a16:creationId xmlns:a16="http://schemas.microsoft.com/office/drawing/2014/main" id="{CA150198-AC2C-2817-4118-98C0705B92D8}"/>
                </a:ext>
              </a:extLst>
            </p:cNvPr>
            <p:cNvCxnSpPr>
              <a:cxnSpLocks/>
            </p:cNvCxnSpPr>
            <p:nvPr/>
          </p:nvCxnSpPr>
          <p:spPr bwMode="auto">
            <a:xfrm>
              <a:off x="10369420"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16" name="Straight Connector 315">
              <a:extLst>
                <a:ext uri="{FF2B5EF4-FFF2-40B4-BE49-F238E27FC236}">
                  <a16:creationId xmlns:a16="http://schemas.microsoft.com/office/drawing/2014/main" id="{AA7B6F0E-807F-8D3B-0E38-638E4DD1AC5B}"/>
                </a:ext>
              </a:extLst>
            </p:cNvPr>
            <p:cNvCxnSpPr>
              <a:cxnSpLocks/>
            </p:cNvCxnSpPr>
            <p:nvPr/>
          </p:nvCxnSpPr>
          <p:spPr bwMode="auto">
            <a:xfrm>
              <a:off x="10412282"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17" name="Straight Connector 316">
              <a:extLst>
                <a:ext uri="{FF2B5EF4-FFF2-40B4-BE49-F238E27FC236}">
                  <a16:creationId xmlns:a16="http://schemas.microsoft.com/office/drawing/2014/main" id="{F6EE50D0-A9C2-1B46-F61F-029D50E684B1}"/>
                </a:ext>
              </a:extLst>
            </p:cNvPr>
            <p:cNvCxnSpPr>
              <a:cxnSpLocks/>
            </p:cNvCxnSpPr>
            <p:nvPr/>
          </p:nvCxnSpPr>
          <p:spPr bwMode="auto">
            <a:xfrm>
              <a:off x="10435241"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18" name="Straight Connector 317">
              <a:extLst>
                <a:ext uri="{FF2B5EF4-FFF2-40B4-BE49-F238E27FC236}">
                  <a16:creationId xmlns:a16="http://schemas.microsoft.com/office/drawing/2014/main" id="{F557D8B9-6237-68E8-BA10-7A01979ACE1E}"/>
                </a:ext>
              </a:extLst>
            </p:cNvPr>
            <p:cNvCxnSpPr>
              <a:cxnSpLocks/>
            </p:cNvCxnSpPr>
            <p:nvPr/>
          </p:nvCxnSpPr>
          <p:spPr bwMode="auto">
            <a:xfrm>
              <a:off x="10546313"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19" name="Straight Connector 318">
              <a:extLst>
                <a:ext uri="{FF2B5EF4-FFF2-40B4-BE49-F238E27FC236}">
                  <a16:creationId xmlns:a16="http://schemas.microsoft.com/office/drawing/2014/main" id="{E232B049-3498-4F42-92E7-1AB414322E26}"/>
                </a:ext>
              </a:extLst>
            </p:cNvPr>
            <p:cNvCxnSpPr>
              <a:cxnSpLocks/>
            </p:cNvCxnSpPr>
            <p:nvPr/>
          </p:nvCxnSpPr>
          <p:spPr bwMode="auto">
            <a:xfrm>
              <a:off x="10608226"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20" name="Straight Connector 319">
              <a:extLst>
                <a:ext uri="{FF2B5EF4-FFF2-40B4-BE49-F238E27FC236}">
                  <a16:creationId xmlns:a16="http://schemas.microsoft.com/office/drawing/2014/main" id="{EA1555E1-2739-552F-2D0C-4AF63B69862F}"/>
                </a:ext>
              </a:extLst>
            </p:cNvPr>
            <p:cNvCxnSpPr>
              <a:cxnSpLocks/>
            </p:cNvCxnSpPr>
            <p:nvPr/>
          </p:nvCxnSpPr>
          <p:spPr bwMode="auto">
            <a:xfrm>
              <a:off x="10690763"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21" name="Straight Connector 320">
              <a:extLst>
                <a:ext uri="{FF2B5EF4-FFF2-40B4-BE49-F238E27FC236}">
                  <a16:creationId xmlns:a16="http://schemas.microsoft.com/office/drawing/2014/main" id="{F314F768-86F1-ABCA-1570-ED9E481A1E39}"/>
                </a:ext>
              </a:extLst>
            </p:cNvPr>
            <p:cNvCxnSpPr>
              <a:cxnSpLocks/>
            </p:cNvCxnSpPr>
            <p:nvPr/>
          </p:nvCxnSpPr>
          <p:spPr bwMode="auto">
            <a:xfrm>
              <a:off x="10643138"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22" name="Straight Connector 321">
              <a:extLst>
                <a:ext uri="{FF2B5EF4-FFF2-40B4-BE49-F238E27FC236}">
                  <a16:creationId xmlns:a16="http://schemas.microsoft.com/office/drawing/2014/main" id="{A0EC6CEF-ABE3-7497-9FF4-661F9C8A9B7B}"/>
                </a:ext>
              </a:extLst>
            </p:cNvPr>
            <p:cNvCxnSpPr>
              <a:cxnSpLocks/>
            </p:cNvCxnSpPr>
            <p:nvPr/>
          </p:nvCxnSpPr>
          <p:spPr bwMode="auto">
            <a:xfrm>
              <a:off x="10841974"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23" name="Straight Connector 322">
              <a:extLst>
                <a:ext uri="{FF2B5EF4-FFF2-40B4-BE49-F238E27FC236}">
                  <a16:creationId xmlns:a16="http://schemas.microsoft.com/office/drawing/2014/main" id="{73717C1D-3920-5F9A-34F0-FA8A5051F584}"/>
                </a:ext>
              </a:extLst>
            </p:cNvPr>
            <p:cNvCxnSpPr>
              <a:cxnSpLocks/>
            </p:cNvCxnSpPr>
            <p:nvPr/>
          </p:nvCxnSpPr>
          <p:spPr bwMode="auto">
            <a:xfrm>
              <a:off x="10888550"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24" name="Straight Connector 323">
              <a:extLst>
                <a:ext uri="{FF2B5EF4-FFF2-40B4-BE49-F238E27FC236}">
                  <a16:creationId xmlns:a16="http://schemas.microsoft.com/office/drawing/2014/main" id="{1FEE2F01-3FD3-1F87-AAB5-781277B04735}"/>
                </a:ext>
              </a:extLst>
            </p:cNvPr>
            <p:cNvCxnSpPr>
              <a:cxnSpLocks/>
            </p:cNvCxnSpPr>
            <p:nvPr/>
          </p:nvCxnSpPr>
          <p:spPr bwMode="auto">
            <a:xfrm>
              <a:off x="10993325" y="1746425"/>
              <a:ext cx="0" cy="152876"/>
            </a:xfrm>
            <a:prstGeom prst="line">
              <a:avLst/>
            </a:prstGeom>
            <a:noFill/>
            <a:ln w="28575" cap="flat" cmpd="sng" algn="ctr">
              <a:solidFill>
                <a:schemeClr val="accent6"/>
              </a:solidFill>
              <a:prstDash val="solid"/>
              <a:round/>
              <a:headEnd type="none" w="med" len="med"/>
              <a:tailEnd type="none" w="med" len="med"/>
            </a:ln>
            <a:effectLst/>
          </p:spPr>
        </p:cxnSp>
        <p:cxnSp>
          <p:nvCxnSpPr>
            <p:cNvPr id="325" name="Straight Connector 324">
              <a:extLst>
                <a:ext uri="{FF2B5EF4-FFF2-40B4-BE49-F238E27FC236}">
                  <a16:creationId xmlns:a16="http://schemas.microsoft.com/office/drawing/2014/main" id="{477379E1-5A36-1C84-9DC5-E467ECC0F351}"/>
                </a:ext>
              </a:extLst>
            </p:cNvPr>
            <p:cNvCxnSpPr>
              <a:cxnSpLocks/>
            </p:cNvCxnSpPr>
            <p:nvPr/>
          </p:nvCxnSpPr>
          <p:spPr bwMode="auto">
            <a:xfrm>
              <a:off x="11044240" y="1746425"/>
              <a:ext cx="0" cy="152876"/>
            </a:xfrm>
            <a:prstGeom prst="line">
              <a:avLst/>
            </a:prstGeom>
            <a:noFill/>
            <a:ln w="28575" cap="flat" cmpd="sng" algn="ctr">
              <a:solidFill>
                <a:schemeClr val="accent6"/>
              </a:solidFill>
              <a:prstDash val="solid"/>
              <a:round/>
              <a:headEnd type="none" w="med" len="med"/>
              <a:tailEnd type="none" w="med" len="med"/>
            </a:ln>
            <a:effectLst/>
          </p:spPr>
        </p:cxnSp>
      </p:grpSp>
    </p:spTree>
    <p:extLst>
      <p:ext uri="{BB962C8B-B14F-4D97-AF65-F5344CB8AC3E}">
        <p14:creationId xmlns:p14="http://schemas.microsoft.com/office/powerpoint/2010/main" val="40635682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Neoadjuvant Relatlimab + </a:t>
            </a:r>
            <a:r>
              <a:rPr lang="en-US" altLang="en-US" sz="3600" dirty="0"/>
              <a:t>Nivolumab</a:t>
            </a:r>
            <a:r>
              <a:rPr lang="en-US" dirty="0"/>
              <a:t> for </a:t>
            </a:r>
            <a:br>
              <a:rPr lang="en-US" dirty="0"/>
            </a:br>
            <a:r>
              <a:rPr lang="en-US" dirty="0"/>
              <a:t>Resectable Stage IIIB/C/D or IV Melanoma</a:t>
            </a:r>
          </a:p>
        </p:txBody>
      </p:sp>
      <p:sp>
        <p:nvSpPr>
          <p:cNvPr id="3" name="Content Placeholder 2">
            <a:extLst>
              <a:ext uri="{FF2B5EF4-FFF2-40B4-BE49-F238E27FC236}">
                <a16:creationId xmlns:a16="http://schemas.microsoft.com/office/drawing/2014/main" id="{19A2A031-9DAB-41D3-BA55-0E35CA968060}"/>
              </a:ext>
            </a:extLst>
          </p:cNvPr>
          <p:cNvSpPr>
            <a:spLocks noGrp="1"/>
          </p:cNvSpPr>
          <p:nvPr>
            <p:ph idx="1"/>
          </p:nvPr>
        </p:nvSpPr>
        <p:spPr/>
        <p:txBody>
          <a:bodyPr/>
          <a:lstStyle/>
          <a:p>
            <a:r>
              <a:rPr lang="en-US" sz="2600" dirty="0"/>
              <a:t>Investigator-initiated, single-arm phase II study</a:t>
            </a:r>
          </a:p>
          <a:p>
            <a:endParaRPr lang="en-US" sz="2600" dirty="0"/>
          </a:p>
          <a:p>
            <a:endParaRPr lang="en-US" sz="2600" dirty="0"/>
          </a:p>
          <a:p>
            <a:endParaRPr lang="en-US" sz="2600" dirty="0"/>
          </a:p>
          <a:p>
            <a:endParaRPr lang="en-US" sz="2600" dirty="0"/>
          </a:p>
          <a:p>
            <a:endParaRPr lang="en-US" sz="1000" dirty="0"/>
          </a:p>
          <a:p>
            <a:r>
              <a:rPr lang="en-US" sz="2600" b="1" dirty="0"/>
              <a:t>Primary endpoint</a:t>
            </a:r>
            <a:r>
              <a:rPr lang="en-US" sz="2600" dirty="0"/>
              <a:t>: pCR</a:t>
            </a:r>
          </a:p>
          <a:p>
            <a:r>
              <a:rPr lang="en-US" sz="2600" b="1" dirty="0"/>
              <a:t>Secondary endpoints</a:t>
            </a:r>
            <a:r>
              <a:rPr lang="en-US" sz="2600" dirty="0"/>
              <a:t>: ORR, RFS, EFS, OS, safety, mechanisms of response, radiographic response by RECIST 1.1</a:t>
            </a:r>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36501" y="636202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Amaria. ASCO 2021. Abstr 9502. Amaria. Nature. 2022;611:155.</a:t>
            </a:r>
            <a:endParaRPr lang="en-US" altLang="en-US" sz="1200" b="0" dirty="0">
              <a:solidFill>
                <a:schemeClr val="bg2"/>
              </a:solidFill>
              <a:latin typeface="Calibri" panose="020F0502020204030204" pitchFamily="34" charset="0"/>
            </a:endParaRPr>
          </a:p>
        </p:txBody>
      </p:sp>
      <p:sp>
        <p:nvSpPr>
          <p:cNvPr id="8" name="Text Box 45">
            <a:extLst>
              <a:ext uri="{FF2B5EF4-FFF2-40B4-BE49-F238E27FC236}">
                <a16:creationId xmlns:a16="http://schemas.microsoft.com/office/drawing/2014/main" id="{948D55F7-F2C1-CB44-BF2A-D18C74C49F28}"/>
              </a:ext>
            </a:extLst>
          </p:cNvPr>
          <p:cNvSpPr txBox="1">
            <a:spLocks noChangeArrowheads="1"/>
          </p:cNvSpPr>
          <p:nvPr/>
        </p:nvSpPr>
        <p:spPr bwMode="auto">
          <a:xfrm>
            <a:off x="463692" y="2322230"/>
            <a:ext cx="2568575"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Patients with resectable clinical stage IIIB/C/D (AJCC 7) or </a:t>
            </a:r>
          </a:p>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oligometastatic (&lt;3 sites) stage IV melanoma, ECOG PS 0/1</a:t>
            </a:r>
          </a:p>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(N = 30)</a:t>
            </a:r>
          </a:p>
        </p:txBody>
      </p:sp>
      <p:sp>
        <p:nvSpPr>
          <p:cNvPr id="11" name="Rectangle 49">
            <a:extLst>
              <a:ext uri="{FF2B5EF4-FFF2-40B4-BE49-F238E27FC236}">
                <a16:creationId xmlns:a16="http://schemas.microsoft.com/office/drawing/2014/main" id="{B77A9618-244B-7A4E-9829-F1705EF355B0}"/>
              </a:ext>
            </a:extLst>
          </p:cNvPr>
          <p:cNvSpPr>
            <a:spLocks noChangeArrowheads="1"/>
          </p:cNvSpPr>
          <p:nvPr/>
        </p:nvSpPr>
        <p:spPr bwMode="auto">
          <a:xfrm>
            <a:off x="3436330" y="2490648"/>
            <a:ext cx="1841526" cy="1754325"/>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Rela</a:t>
            </a:r>
            <a:r>
              <a:rPr lang="en-US" altLang="en-US" sz="1800" dirty="0">
                <a:solidFill>
                  <a:schemeClr val="tx1"/>
                </a:solidFill>
                <a:latin typeface="Calibri" panose="020F0502020204030204" pitchFamily="34" charset="0"/>
              </a:rPr>
              <a:t> </a:t>
            </a:r>
            <a:r>
              <a:rPr lang="en-US" altLang="en-US" sz="1800" b="0" dirty="0">
                <a:solidFill>
                  <a:schemeClr val="tx1"/>
                </a:solidFill>
                <a:latin typeface="Calibri" panose="020F0502020204030204" pitchFamily="34" charset="0"/>
              </a:rPr>
              <a:t>160 mg IV + </a:t>
            </a:r>
          </a:p>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Nivo</a:t>
            </a:r>
            <a:r>
              <a:rPr lang="en-US" altLang="en-US" sz="1800" dirty="0">
                <a:solidFill>
                  <a:schemeClr val="tx1"/>
                </a:solidFill>
                <a:latin typeface="Calibri" panose="020F0502020204030204" pitchFamily="34" charset="0"/>
              </a:rPr>
              <a:t> </a:t>
            </a:r>
            <a:r>
              <a:rPr lang="en-US" altLang="en-US" sz="1800" b="0" dirty="0">
                <a:solidFill>
                  <a:schemeClr val="tx1"/>
                </a:solidFill>
                <a:latin typeface="Calibri" panose="020F0502020204030204" pitchFamily="34" charset="0"/>
              </a:rPr>
              <a:t>480 mg IV Q4W x 2 doses</a:t>
            </a:r>
          </a:p>
        </p:txBody>
      </p:sp>
      <p:sp>
        <p:nvSpPr>
          <p:cNvPr id="12" name="Rectangle 50">
            <a:extLst>
              <a:ext uri="{FF2B5EF4-FFF2-40B4-BE49-F238E27FC236}">
                <a16:creationId xmlns:a16="http://schemas.microsoft.com/office/drawing/2014/main" id="{06B1291B-F702-624E-9A19-EA9BF76542D1}"/>
              </a:ext>
            </a:extLst>
          </p:cNvPr>
          <p:cNvSpPr>
            <a:spLocks noChangeArrowheads="1"/>
          </p:cNvSpPr>
          <p:nvPr/>
        </p:nvSpPr>
        <p:spPr bwMode="auto">
          <a:xfrm>
            <a:off x="5643616" y="2151912"/>
            <a:ext cx="1718761" cy="2371962"/>
          </a:xfrm>
          <a:prstGeom prst="rect">
            <a:avLst/>
          </a:prstGeom>
          <a:solidFill>
            <a:schemeClr val="accent2"/>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CT scans for response (RECIST 1.1)</a:t>
            </a:r>
          </a:p>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Surgical resection for assessment of pCR</a:t>
            </a:r>
          </a:p>
        </p:txBody>
      </p:sp>
      <p:sp>
        <p:nvSpPr>
          <p:cNvPr id="14" name="Line 52">
            <a:extLst>
              <a:ext uri="{FF2B5EF4-FFF2-40B4-BE49-F238E27FC236}">
                <a16:creationId xmlns:a16="http://schemas.microsoft.com/office/drawing/2014/main" id="{20D11652-193A-5E48-8213-2F3E41207AD0}"/>
              </a:ext>
            </a:extLst>
          </p:cNvPr>
          <p:cNvSpPr>
            <a:spLocks noChangeShapeType="1"/>
          </p:cNvSpPr>
          <p:nvPr/>
        </p:nvSpPr>
        <p:spPr bwMode="auto">
          <a:xfrm>
            <a:off x="5277856" y="3354553"/>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1" name="Line 52">
            <a:extLst>
              <a:ext uri="{FF2B5EF4-FFF2-40B4-BE49-F238E27FC236}">
                <a16:creationId xmlns:a16="http://schemas.microsoft.com/office/drawing/2014/main" id="{54053E22-02BD-A440-BAE6-200D5E299479}"/>
              </a:ext>
            </a:extLst>
          </p:cNvPr>
          <p:cNvSpPr>
            <a:spLocks noChangeShapeType="1"/>
          </p:cNvSpPr>
          <p:nvPr/>
        </p:nvSpPr>
        <p:spPr bwMode="auto">
          <a:xfrm>
            <a:off x="3070570" y="3354553"/>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2" name="Rectangle 49">
            <a:extLst>
              <a:ext uri="{FF2B5EF4-FFF2-40B4-BE49-F238E27FC236}">
                <a16:creationId xmlns:a16="http://schemas.microsoft.com/office/drawing/2014/main" id="{C44515EB-61AC-D84B-84A4-9ADBA2CDB00C}"/>
              </a:ext>
            </a:extLst>
          </p:cNvPr>
          <p:cNvSpPr>
            <a:spLocks noChangeArrowheads="1"/>
          </p:cNvSpPr>
          <p:nvPr/>
        </p:nvSpPr>
        <p:spPr bwMode="auto">
          <a:xfrm>
            <a:off x="7728137" y="2490648"/>
            <a:ext cx="1841526" cy="1754325"/>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Rela</a:t>
            </a:r>
            <a:r>
              <a:rPr lang="en-US" altLang="en-US" sz="1800" dirty="0">
                <a:solidFill>
                  <a:schemeClr val="tx1"/>
                </a:solidFill>
                <a:latin typeface="Calibri" panose="020F0502020204030204" pitchFamily="34" charset="0"/>
              </a:rPr>
              <a:t> </a:t>
            </a:r>
            <a:r>
              <a:rPr lang="en-US" altLang="en-US" sz="1800" b="0" dirty="0">
                <a:solidFill>
                  <a:schemeClr val="tx1"/>
                </a:solidFill>
                <a:latin typeface="Calibri" panose="020F0502020204030204" pitchFamily="34" charset="0"/>
              </a:rPr>
              <a:t>160 mg IV + </a:t>
            </a:r>
          </a:p>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Nivo</a:t>
            </a:r>
            <a:r>
              <a:rPr lang="en-US" altLang="en-US" sz="1800" dirty="0">
                <a:solidFill>
                  <a:schemeClr val="tx1"/>
                </a:solidFill>
                <a:latin typeface="Calibri" panose="020F0502020204030204" pitchFamily="34" charset="0"/>
              </a:rPr>
              <a:t> </a:t>
            </a:r>
            <a:r>
              <a:rPr lang="en-US" altLang="en-US" sz="1800" b="0" dirty="0">
                <a:solidFill>
                  <a:schemeClr val="tx1"/>
                </a:solidFill>
                <a:latin typeface="Calibri" panose="020F0502020204030204" pitchFamily="34" charset="0"/>
              </a:rPr>
              <a:t>480 mg IV Q4W x 10 doses</a:t>
            </a:r>
          </a:p>
        </p:txBody>
      </p:sp>
      <p:sp>
        <p:nvSpPr>
          <p:cNvPr id="24" name="Line 52">
            <a:extLst>
              <a:ext uri="{FF2B5EF4-FFF2-40B4-BE49-F238E27FC236}">
                <a16:creationId xmlns:a16="http://schemas.microsoft.com/office/drawing/2014/main" id="{43174EA0-DD87-5345-8744-183F23AB88F6}"/>
              </a:ext>
            </a:extLst>
          </p:cNvPr>
          <p:cNvSpPr>
            <a:spLocks noChangeShapeType="1"/>
          </p:cNvSpPr>
          <p:nvPr/>
        </p:nvSpPr>
        <p:spPr bwMode="auto">
          <a:xfrm>
            <a:off x="9569663" y="3354553"/>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5" name="Line 52">
            <a:extLst>
              <a:ext uri="{FF2B5EF4-FFF2-40B4-BE49-F238E27FC236}">
                <a16:creationId xmlns:a16="http://schemas.microsoft.com/office/drawing/2014/main" id="{2655C4AC-76D0-E847-A868-25C42D0DF836}"/>
              </a:ext>
            </a:extLst>
          </p:cNvPr>
          <p:cNvSpPr>
            <a:spLocks noChangeShapeType="1"/>
          </p:cNvSpPr>
          <p:nvPr/>
        </p:nvSpPr>
        <p:spPr bwMode="auto">
          <a:xfrm>
            <a:off x="7362377" y="3354553"/>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6" name="Text Box 45">
            <a:extLst>
              <a:ext uri="{FF2B5EF4-FFF2-40B4-BE49-F238E27FC236}">
                <a16:creationId xmlns:a16="http://schemas.microsoft.com/office/drawing/2014/main" id="{B513A146-D8B6-A04E-B64B-F63BCDE64709}"/>
              </a:ext>
            </a:extLst>
          </p:cNvPr>
          <p:cNvSpPr txBox="1">
            <a:spLocks noChangeArrowheads="1"/>
          </p:cNvSpPr>
          <p:nvPr/>
        </p:nvSpPr>
        <p:spPr bwMode="auto">
          <a:xfrm>
            <a:off x="9964333" y="3169887"/>
            <a:ext cx="15973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800" b="0" i="1" dirty="0">
                <a:solidFill>
                  <a:schemeClr val="bg1"/>
                </a:solidFill>
                <a:latin typeface="Calibri" panose="020F0502020204030204" pitchFamily="34" charset="0"/>
              </a:rPr>
              <a:t>2-yr follow-up</a:t>
            </a:r>
          </a:p>
        </p:txBody>
      </p:sp>
      <p:sp>
        <p:nvSpPr>
          <p:cNvPr id="9" name="TextBox 8">
            <a:extLst>
              <a:ext uri="{FF2B5EF4-FFF2-40B4-BE49-F238E27FC236}">
                <a16:creationId xmlns:a16="http://schemas.microsoft.com/office/drawing/2014/main" id="{427522D9-B98B-4ECA-84A6-04B02E2DC455}"/>
              </a:ext>
            </a:extLst>
          </p:cNvPr>
          <p:cNvSpPr txBox="1"/>
          <p:nvPr/>
        </p:nvSpPr>
        <p:spPr bwMode="auto">
          <a:xfrm>
            <a:off x="3648758" y="2068397"/>
            <a:ext cx="14166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Neoadjuvant</a:t>
            </a:r>
          </a:p>
        </p:txBody>
      </p:sp>
      <p:sp>
        <p:nvSpPr>
          <p:cNvPr id="18" name="TextBox 17">
            <a:extLst>
              <a:ext uri="{FF2B5EF4-FFF2-40B4-BE49-F238E27FC236}">
                <a16:creationId xmlns:a16="http://schemas.microsoft.com/office/drawing/2014/main" id="{64205AF4-ED79-42C4-A100-3F27883772AD}"/>
              </a:ext>
            </a:extLst>
          </p:cNvPr>
          <p:cNvSpPr txBox="1"/>
          <p:nvPr/>
        </p:nvSpPr>
        <p:spPr bwMode="auto">
          <a:xfrm>
            <a:off x="8123307" y="2068397"/>
            <a:ext cx="10511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Adjuvant</a:t>
            </a:r>
          </a:p>
        </p:txBody>
      </p:sp>
    </p:spTree>
    <p:extLst>
      <p:ext uri="{BB962C8B-B14F-4D97-AF65-F5344CB8AC3E}">
        <p14:creationId xmlns:p14="http://schemas.microsoft.com/office/powerpoint/2010/main" val="8659199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 name="Table 149">
            <a:extLst>
              <a:ext uri="{FF2B5EF4-FFF2-40B4-BE49-F238E27FC236}">
                <a16:creationId xmlns:a16="http://schemas.microsoft.com/office/drawing/2014/main" id="{3B5D7623-E1A0-E6F1-3254-948F9949288B}"/>
              </a:ext>
            </a:extLst>
          </p:cNvPr>
          <p:cNvGraphicFramePr>
            <a:graphicFrameLocks noGrp="1"/>
          </p:cNvGraphicFramePr>
          <p:nvPr>
            <p:extLst>
              <p:ext uri="{D42A27DB-BD31-4B8C-83A1-F6EECF244321}">
                <p14:modId xmlns:p14="http://schemas.microsoft.com/office/powerpoint/2010/main" val="3708388237"/>
              </p:ext>
            </p:extLst>
          </p:nvPr>
        </p:nvGraphicFramePr>
        <p:xfrm>
          <a:off x="7056579" y="6086106"/>
          <a:ext cx="4166355" cy="160020"/>
        </p:xfrm>
        <a:graphic>
          <a:graphicData uri="http://schemas.openxmlformats.org/drawingml/2006/table">
            <a:tbl>
              <a:tblPr firstRow="1" bandRow="1">
                <a:tableStyleId>{93296810-A885-4BE3-A3E7-6D5BEEA58F35}</a:tableStyleId>
              </a:tblPr>
              <a:tblGrid>
                <a:gridCol w="1001987">
                  <a:extLst>
                    <a:ext uri="{9D8B030D-6E8A-4147-A177-3AD203B41FA5}">
                      <a16:colId xmlns:a16="http://schemas.microsoft.com/office/drawing/2014/main" val="2295936335"/>
                    </a:ext>
                  </a:extLst>
                </a:gridCol>
                <a:gridCol w="395546">
                  <a:extLst>
                    <a:ext uri="{9D8B030D-6E8A-4147-A177-3AD203B41FA5}">
                      <a16:colId xmlns:a16="http://schemas.microsoft.com/office/drawing/2014/main" val="3360383672"/>
                    </a:ext>
                  </a:extLst>
                </a:gridCol>
                <a:gridCol w="395546">
                  <a:extLst>
                    <a:ext uri="{9D8B030D-6E8A-4147-A177-3AD203B41FA5}">
                      <a16:colId xmlns:a16="http://schemas.microsoft.com/office/drawing/2014/main" val="1703348448"/>
                    </a:ext>
                  </a:extLst>
                </a:gridCol>
                <a:gridCol w="395546">
                  <a:extLst>
                    <a:ext uri="{9D8B030D-6E8A-4147-A177-3AD203B41FA5}">
                      <a16:colId xmlns:a16="http://schemas.microsoft.com/office/drawing/2014/main" val="2974487491"/>
                    </a:ext>
                  </a:extLst>
                </a:gridCol>
                <a:gridCol w="395546">
                  <a:extLst>
                    <a:ext uri="{9D8B030D-6E8A-4147-A177-3AD203B41FA5}">
                      <a16:colId xmlns:a16="http://schemas.microsoft.com/office/drawing/2014/main" val="2425552404"/>
                    </a:ext>
                  </a:extLst>
                </a:gridCol>
                <a:gridCol w="395546">
                  <a:extLst>
                    <a:ext uri="{9D8B030D-6E8A-4147-A177-3AD203B41FA5}">
                      <a16:colId xmlns:a16="http://schemas.microsoft.com/office/drawing/2014/main" val="1575224335"/>
                    </a:ext>
                  </a:extLst>
                </a:gridCol>
                <a:gridCol w="395546">
                  <a:extLst>
                    <a:ext uri="{9D8B030D-6E8A-4147-A177-3AD203B41FA5}">
                      <a16:colId xmlns:a16="http://schemas.microsoft.com/office/drawing/2014/main" val="1547292074"/>
                    </a:ext>
                  </a:extLst>
                </a:gridCol>
                <a:gridCol w="395546">
                  <a:extLst>
                    <a:ext uri="{9D8B030D-6E8A-4147-A177-3AD203B41FA5}">
                      <a16:colId xmlns:a16="http://schemas.microsoft.com/office/drawing/2014/main" val="801757588"/>
                    </a:ext>
                  </a:extLst>
                </a:gridCol>
                <a:gridCol w="395546">
                  <a:extLst>
                    <a:ext uri="{9D8B030D-6E8A-4147-A177-3AD203B41FA5}">
                      <a16:colId xmlns:a16="http://schemas.microsoft.com/office/drawing/2014/main" val="2630416317"/>
                    </a:ext>
                  </a:extLst>
                </a:gridCol>
              </a:tblGrid>
              <a:tr h="111576">
                <a:tc>
                  <a:txBody>
                    <a:bodyPr/>
                    <a:lstStyle/>
                    <a:p>
                      <a:pPr algn="r"/>
                      <a:r>
                        <a:rPr lang="en-US" sz="1050" b="0" dirty="0">
                          <a:solidFill>
                            <a:schemeClr val="bg1"/>
                          </a:solidFill>
                          <a:latin typeface="Calibri" panose="020F0502020204030204" pitchFamily="34" charset="0"/>
                          <a:cs typeface="Calibri" panose="020F0502020204030204" pitchFamily="34" charset="0"/>
                        </a:rPr>
                        <a:t>Patients at risk, n</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900"/>
                        </a:lnSpc>
                      </a:pPr>
                      <a:r>
                        <a:rPr lang="en-US" sz="1050" b="0" dirty="0">
                          <a:solidFill>
                            <a:schemeClr val="bg1"/>
                          </a:solidFill>
                          <a:latin typeface="Calibri" panose="020F0502020204030204" pitchFamily="34" charset="0"/>
                          <a:cs typeface="Calibri" panose="020F0502020204030204" pitchFamily="34" charset="0"/>
                        </a:rPr>
                        <a:t>30</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900"/>
                        </a:lnSpc>
                      </a:pPr>
                      <a:r>
                        <a:rPr lang="en-US" sz="1050" b="0" dirty="0">
                          <a:solidFill>
                            <a:schemeClr val="bg1"/>
                          </a:solidFill>
                          <a:latin typeface="Calibri" panose="020F0502020204030204" pitchFamily="34" charset="0"/>
                          <a:cs typeface="Calibri" panose="020F0502020204030204" pitchFamily="34" charset="0"/>
                        </a:rPr>
                        <a:t>30</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900"/>
                        </a:lnSpc>
                      </a:pPr>
                      <a:r>
                        <a:rPr lang="en-US" sz="1050" b="0" dirty="0">
                          <a:solidFill>
                            <a:schemeClr val="bg1"/>
                          </a:solidFill>
                          <a:latin typeface="Calibri" panose="020F0502020204030204" pitchFamily="34" charset="0"/>
                          <a:cs typeface="Calibri" panose="020F0502020204030204" pitchFamily="34" charset="0"/>
                        </a:rPr>
                        <a:t>28</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900"/>
                        </a:lnSpc>
                      </a:pPr>
                      <a:r>
                        <a:rPr lang="en-US" sz="1050" b="0" dirty="0">
                          <a:solidFill>
                            <a:schemeClr val="bg1"/>
                          </a:solidFill>
                          <a:latin typeface="Calibri" panose="020F0502020204030204" pitchFamily="34" charset="0"/>
                          <a:cs typeface="Calibri" panose="020F0502020204030204" pitchFamily="34" charset="0"/>
                        </a:rPr>
                        <a:t>24</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900"/>
                        </a:lnSpc>
                      </a:pPr>
                      <a:r>
                        <a:rPr lang="en-US" sz="1050" b="0" dirty="0">
                          <a:solidFill>
                            <a:schemeClr val="bg1"/>
                          </a:solidFill>
                          <a:latin typeface="Calibri" panose="020F0502020204030204" pitchFamily="34" charset="0"/>
                          <a:cs typeface="Calibri" panose="020F0502020204030204" pitchFamily="34" charset="0"/>
                        </a:rPr>
                        <a:t>18</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900"/>
                        </a:lnSpc>
                      </a:pPr>
                      <a:r>
                        <a:rPr lang="en-US" sz="1050" b="0" dirty="0">
                          <a:solidFill>
                            <a:schemeClr val="bg1"/>
                          </a:solidFill>
                          <a:latin typeface="Calibri" panose="020F0502020204030204" pitchFamily="34" charset="0"/>
                          <a:cs typeface="Calibri" panose="020F0502020204030204" pitchFamily="34" charset="0"/>
                        </a:rPr>
                        <a:t>12</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900"/>
                        </a:lnSpc>
                      </a:pPr>
                      <a:r>
                        <a:rPr lang="en-US" sz="1050" b="0" dirty="0">
                          <a:solidFill>
                            <a:schemeClr val="bg1"/>
                          </a:solidFill>
                          <a:latin typeface="Calibri" panose="020F0502020204030204" pitchFamily="34" charset="0"/>
                          <a:cs typeface="Calibri" panose="020F0502020204030204" pitchFamily="34" charset="0"/>
                        </a:rPr>
                        <a:t>1</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900"/>
                        </a:lnSpc>
                      </a:pPr>
                      <a:r>
                        <a:rPr lang="en-US" sz="1050" b="0" dirty="0">
                          <a:solidFill>
                            <a:schemeClr val="bg1"/>
                          </a:solidFill>
                          <a:latin typeface="Calibri" panose="020F0502020204030204" pitchFamily="34" charset="0"/>
                          <a:cs typeface="Calibri" panose="020F0502020204030204" pitchFamily="34" charset="0"/>
                        </a:rPr>
                        <a:t>0</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22007513"/>
                  </a:ext>
                </a:extLst>
              </a:tr>
            </a:tbl>
          </a:graphicData>
        </a:graphic>
      </p:graphicFrame>
      <p:graphicFrame>
        <p:nvGraphicFramePr>
          <p:cNvPr id="181" name="Table 149">
            <a:extLst>
              <a:ext uri="{FF2B5EF4-FFF2-40B4-BE49-F238E27FC236}">
                <a16:creationId xmlns:a16="http://schemas.microsoft.com/office/drawing/2014/main" id="{4CA0199C-C6D2-DEAB-6B3F-52E95D3CD7BC}"/>
              </a:ext>
            </a:extLst>
          </p:cNvPr>
          <p:cNvGraphicFramePr>
            <a:graphicFrameLocks noGrp="1"/>
          </p:cNvGraphicFramePr>
          <p:nvPr/>
        </p:nvGraphicFramePr>
        <p:xfrm>
          <a:off x="7056579" y="3611834"/>
          <a:ext cx="4166355" cy="260858"/>
        </p:xfrm>
        <a:graphic>
          <a:graphicData uri="http://schemas.openxmlformats.org/drawingml/2006/table">
            <a:tbl>
              <a:tblPr firstRow="1" bandRow="1">
                <a:tableStyleId>{93296810-A885-4BE3-A3E7-6D5BEEA58F35}</a:tableStyleId>
              </a:tblPr>
              <a:tblGrid>
                <a:gridCol w="1001987">
                  <a:extLst>
                    <a:ext uri="{9D8B030D-6E8A-4147-A177-3AD203B41FA5}">
                      <a16:colId xmlns:a16="http://schemas.microsoft.com/office/drawing/2014/main" val="2295936335"/>
                    </a:ext>
                  </a:extLst>
                </a:gridCol>
                <a:gridCol w="395546">
                  <a:extLst>
                    <a:ext uri="{9D8B030D-6E8A-4147-A177-3AD203B41FA5}">
                      <a16:colId xmlns:a16="http://schemas.microsoft.com/office/drawing/2014/main" val="3360383672"/>
                    </a:ext>
                  </a:extLst>
                </a:gridCol>
                <a:gridCol w="395546">
                  <a:extLst>
                    <a:ext uri="{9D8B030D-6E8A-4147-A177-3AD203B41FA5}">
                      <a16:colId xmlns:a16="http://schemas.microsoft.com/office/drawing/2014/main" val="1703348448"/>
                    </a:ext>
                  </a:extLst>
                </a:gridCol>
                <a:gridCol w="395546">
                  <a:extLst>
                    <a:ext uri="{9D8B030D-6E8A-4147-A177-3AD203B41FA5}">
                      <a16:colId xmlns:a16="http://schemas.microsoft.com/office/drawing/2014/main" val="2974487491"/>
                    </a:ext>
                  </a:extLst>
                </a:gridCol>
                <a:gridCol w="395546">
                  <a:extLst>
                    <a:ext uri="{9D8B030D-6E8A-4147-A177-3AD203B41FA5}">
                      <a16:colId xmlns:a16="http://schemas.microsoft.com/office/drawing/2014/main" val="2425552404"/>
                    </a:ext>
                  </a:extLst>
                </a:gridCol>
                <a:gridCol w="395546">
                  <a:extLst>
                    <a:ext uri="{9D8B030D-6E8A-4147-A177-3AD203B41FA5}">
                      <a16:colId xmlns:a16="http://schemas.microsoft.com/office/drawing/2014/main" val="1575224335"/>
                    </a:ext>
                  </a:extLst>
                </a:gridCol>
                <a:gridCol w="395546">
                  <a:extLst>
                    <a:ext uri="{9D8B030D-6E8A-4147-A177-3AD203B41FA5}">
                      <a16:colId xmlns:a16="http://schemas.microsoft.com/office/drawing/2014/main" val="1547292074"/>
                    </a:ext>
                  </a:extLst>
                </a:gridCol>
                <a:gridCol w="395546">
                  <a:extLst>
                    <a:ext uri="{9D8B030D-6E8A-4147-A177-3AD203B41FA5}">
                      <a16:colId xmlns:a16="http://schemas.microsoft.com/office/drawing/2014/main" val="801757588"/>
                    </a:ext>
                  </a:extLst>
                </a:gridCol>
                <a:gridCol w="395546">
                  <a:extLst>
                    <a:ext uri="{9D8B030D-6E8A-4147-A177-3AD203B41FA5}">
                      <a16:colId xmlns:a16="http://schemas.microsoft.com/office/drawing/2014/main" val="2630416317"/>
                    </a:ext>
                  </a:extLst>
                </a:gridCol>
              </a:tblGrid>
              <a:tr h="109806">
                <a:tc>
                  <a:txBody>
                    <a:bodyPr/>
                    <a:lstStyle/>
                    <a:p>
                      <a:pPr algn="r">
                        <a:lnSpc>
                          <a:spcPts val="1000"/>
                        </a:lnSpc>
                      </a:pPr>
                      <a:r>
                        <a:rPr lang="en-US" sz="1050" b="0" dirty="0">
                          <a:solidFill>
                            <a:schemeClr val="bg1"/>
                          </a:solidFill>
                          <a:latin typeface="Calibri" panose="020F0502020204030204" pitchFamily="34" charset="0"/>
                          <a:cs typeface="Calibri" panose="020F0502020204030204" pitchFamily="34" charset="0"/>
                        </a:rPr>
                        <a:t>Path response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000"/>
                        </a:lnSpc>
                      </a:pPr>
                      <a:r>
                        <a:rPr lang="en-US" sz="1050" b="0" dirty="0">
                          <a:solidFill>
                            <a:schemeClr val="bg1"/>
                          </a:solidFill>
                          <a:latin typeface="Calibri" panose="020F0502020204030204" pitchFamily="34" charset="0"/>
                          <a:cs typeface="Calibri" panose="020F0502020204030204" pitchFamily="34" charset="0"/>
                        </a:rPr>
                        <a:t>21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000"/>
                        </a:lnSpc>
                      </a:pPr>
                      <a:r>
                        <a:rPr lang="en-US" sz="1050" b="0" dirty="0">
                          <a:solidFill>
                            <a:schemeClr val="bg1"/>
                          </a:solidFill>
                          <a:latin typeface="Calibri" panose="020F0502020204030204" pitchFamily="34" charset="0"/>
                          <a:cs typeface="Calibri" panose="020F0502020204030204" pitchFamily="34" charset="0"/>
                        </a:rPr>
                        <a:t>21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000"/>
                        </a:lnSpc>
                      </a:pPr>
                      <a:r>
                        <a:rPr lang="en-US" sz="1050" b="0" dirty="0">
                          <a:solidFill>
                            <a:schemeClr val="bg1"/>
                          </a:solidFill>
                          <a:latin typeface="Calibri" panose="020F0502020204030204" pitchFamily="34" charset="0"/>
                          <a:cs typeface="Calibri" panose="020F0502020204030204" pitchFamily="34" charset="0"/>
                        </a:rPr>
                        <a:t>19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000"/>
                        </a:lnSpc>
                      </a:pPr>
                      <a:r>
                        <a:rPr lang="en-US" sz="1050" b="0" dirty="0">
                          <a:solidFill>
                            <a:schemeClr val="bg1"/>
                          </a:solidFill>
                          <a:latin typeface="Calibri" panose="020F0502020204030204" pitchFamily="34" charset="0"/>
                          <a:cs typeface="Calibri" panose="020F0502020204030204" pitchFamily="34" charset="0"/>
                        </a:rPr>
                        <a:t>16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000"/>
                        </a:lnSpc>
                      </a:pPr>
                      <a:r>
                        <a:rPr lang="en-US" sz="1050" b="0" dirty="0">
                          <a:solidFill>
                            <a:schemeClr val="bg1"/>
                          </a:solidFill>
                          <a:latin typeface="Calibri" panose="020F0502020204030204" pitchFamily="34" charset="0"/>
                          <a:cs typeface="Calibri" panose="020F0502020204030204" pitchFamily="34" charset="0"/>
                        </a:rPr>
                        <a:t>12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000"/>
                        </a:lnSpc>
                      </a:pPr>
                      <a:r>
                        <a:rPr lang="en-US" sz="1050" b="0" dirty="0">
                          <a:solidFill>
                            <a:schemeClr val="bg1"/>
                          </a:solidFill>
                          <a:latin typeface="Calibri" panose="020F0502020204030204" pitchFamily="34" charset="0"/>
                          <a:cs typeface="Calibri" panose="020F0502020204030204" pitchFamily="34" charset="0"/>
                        </a:rPr>
                        <a:t>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000"/>
                        </a:lnSpc>
                      </a:pPr>
                      <a:r>
                        <a:rPr lang="en-US" sz="1050" b="0" dirty="0">
                          <a:solidFill>
                            <a:schemeClr val="bg1"/>
                          </a:solidFill>
                          <a:latin typeface="Calibri" panose="020F0502020204030204" pitchFamily="34" charset="0"/>
                          <a:cs typeface="Calibri" panose="020F050202020403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000"/>
                        </a:lnSpc>
                      </a:pPr>
                      <a:r>
                        <a:rPr lang="en-US" sz="1050" b="0" dirty="0">
                          <a:solidFill>
                            <a:schemeClr val="bg1"/>
                          </a:solidFill>
                          <a:latin typeface="Calibri" panose="020F0502020204030204" pitchFamily="34" charset="0"/>
                          <a:cs typeface="Calibri" panose="020F050202020403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22007513"/>
                  </a:ext>
                </a:extLst>
              </a:tr>
              <a:tr h="109806">
                <a:tc>
                  <a:txBody>
                    <a:bodyPr/>
                    <a:lstStyle/>
                    <a:p>
                      <a:pPr algn="r">
                        <a:lnSpc>
                          <a:spcPts val="1000"/>
                        </a:lnSpc>
                      </a:pPr>
                      <a:r>
                        <a:rPr lang="en-US" sz="1050" dirty="0">
                          <a:solidFill>
                            <a:schemeClr val="bg1"/>
                          </a:solidFill>
                          <a:latin typeface="Calibri" panose="020F0502020204030204" pitchFamily="34" charset="0"/>
                          <a:cs typeface="Calibri" panose="020F0502020204030204" pitchFamily="34" charset="0"/>
                        </a:rPr>
                        <a:t>No path response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000"/>
                        </a:lnSpc>
                      </a:pPr>
                      <a:r>
                        <a:rPr lang="en-US" sz="1050" dirty="0">
                          <a:solidFill>
                            <a:schemeClr val="bg1"/>
                          </a:solidFill>
                          <a:latin typeface="Calibri" panose="020F0502020204030204" pitchFamily="34" charset="0"/>
                          <a:cs typeface="Calibri" panose="020F0502020204030204" pitchFamily="34" charset="0"/>
                        </a:rPr>
                        <a:t>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000"/>
                        </a:lnSpc>
                      </a:pPr>
                      <a:r>
                        <a:rPr lang="en-US" sz="1050" dirty="0">
                          <a:solidFill>
                            <a:schemeClr val="bg1"/>
                          </a:solidFill>
                          <a:latin typeface="Calibri" panose="020F0502020204030204" pitchFamily="34" charset="0"/>
                          <a:cs typeface="Calibri" panose="020F0502020204030204" pitchFamily="34" charset="0"/>
                        </a:rPr>
                        <a:t>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000"/>
                        </a:lnSpc>
                      </a:pPr>
                      <a:r>
                        <a:rPr lang="en-US" sz="1050" dirty="0">
                          <a:solidFill>
                            <a:schemeClr val="bg1"/>
                          </a:solidFill>
                          <a:latin typeface="Calibri" panose="020F0502020204030204" pitchFamily="34" charset="0"/>
                          <a:cs typeface="Calibri" panose="020F0502020204030204" pitchFamily="34" charset="0"/>
                        </a:rPr>
                        <a:t>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000"/>
                        </a:lnSpc>
                      </a:pPr>
                      <a:r>
                        <a:rPr lang="en-US" sz="1050" dirty="0">
                          <a:solidFill>
                            <a:schemeClr val="bg1"/>
                          </a:solidFill>
                          <a:latin typeface="Calibri" panose="020F0502020204030204" pitchFamily="34" charset="0"/>
                          <a:cs typeface="Calibri" panose="020F0502020204030204" pitchFamily="34" charset="0"/>
                        </a:rPr>
                        <a:t>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000"/>
                        </a:lnSpc>
                      </a:pPr>
                      <a:r>
                        <a:rPr lang="en-US" sz="1050" dirty="0">
                          <a:solidFill>
                            <a:schemeClr val="bg1"/>
                          </a:solidFill>
                          <a:latin typeface="Calibri" panose="020F0502020204030204" pitchFamily="34" charset="0"/>
                          <a:cs typeface="Calibri" panose="020F0502020204030204" pitchFamily="34" charset="0"/>
                        </a:rPr>
                        <a:t>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000"/>
                        </a:lnSpc>
                      </a:pPr>
                      <a:r>
                        <a:rPr lang="en-US" sz="1050" dirty="0">
                          <a:solidFill>
                            <a:schemeClr val="bg1"/>
                          </a:solidFill>
                          <a:latin typeface="Calibri" panose="020F0502020204030204" pitchFamily="34" charset="0"/>
                          <a:cs typeface="Calibri" panose="020F050202020403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000"/>
                        </a:lnSpc>
                      </a:pPr>
                      <a:r>
                        <a:rPr lang="en-US" sz="1050" dirty="0">
                          <a:solidFill>
                            <a:schemeClr val="bg1"/>
                          </a:solidFill>
                          <a:latin typeface="Calibri" panose="020F0502020204030204" pitchFamily="34" charset="0"/>
                          <a:cs typeface="Calibri" panose="020F050202020403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ts val="1000"/>
                        </a:lnSpc>
                      </a:pPr>
                      <a:r>
                        <a:rPr lang="en-US" sz="1050" dirty="0">
                          <a:solidFill>
                            <a:schemeClr val="bg1"/>
                          </a:solidFill>
                          <a:latin typeface="Calibri" panose="020F0502020204030204" pitchFamily="34" charset="0"/>
                          <a:cs typeface="Calibri" panose="020F050202020403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7861595"/>
                  </a:ext>
                </a:extLst>
              </a:tr>
            </a:tbl>
          </a:graphicData>
        </a:graphic>
      </p:graphicFrame>
      <p:sp>
        <p:nvSpPr>
          <p:cNvPr id="2" name="Title 1">
            <a:extLst>
              <a:ext uri="{FF2B5EF4-FFF2-40B4-BE49-F238E27FC236}">
                <a16:creationId xmlns:a16="http://schemas.microsoft.com/office/drawing/2014/main" id="{9186B544-743C-443D-AE0E-25F41CF2A945}"/>
              </a:ext>
            </a:extLst>
          </p:cNvPr>
          <p:cNvSpPr>
            <a:spLocks noGrp="1"/>
          </p:cNvSpPr>
          <p:nvPr>
            <p:ph type="title"/>
          </p:nvPr>
        </p:nvSpPr>
        <p:spPr/>
        <p:txBody>
          <a:bodyPr/>
          <a:lstStyle/>
          <a:p>
            <a:r>
              <a:rPr lang="en-US" dirty="0"/>
              <a:t>Neoadjuvant Relatlimab + </a:t>
            </a:r>
            <a:r>
              <a:rPr lang="en-US" altLang="en-US" sz="3600" dirty="0"/>
              <a:t>Nivolumab</a:t>
            </a:r>
            <a:r>
              <a:rPr lang="en-US" dirty="0"/>
              <a:t>: Efficacy</a:t>
            </a:r>
          </a:p>
        </p:txBody>
      </p:sp>
      <p:sp>
        <p:nvSpPr>
          <p:cNvPr id="20" name="Text Box 15">
            <a:extLst>
              <a:ext uri="{FF2B5EF4-FFF2-40B4-BE49-F238E27FC236}">
                <a16:creationId xmlns:a16="http://schemas.microsoft.com/office/drawing/2014/main" id="{587D3052-CB76-4F3A-76CF-D55B95B85B66}"/>
              </a:ext>
            </a:extLst>
          </p:cNvPr>
          <p:cNvSpPr txBox="1">
            <a:spLocks noChangeArrowheads="1"/>
          </p:cNvSpPr>
          <p:nvPr/>
        </p:nvSpPr>
        <p:spPr bwMode="auto">
          <a:xfrm>
            <a:off x="460252" y="640326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Amaria. ASCO 2021. Abstr 9502. Amaria. Nature. 2022;611:155.</a:t>
            </a:r>
            <a:endParaRPr lang="en-US" altLang="en-US" sz="1200" b="0" dirty="0">
              <a:solidFill>
                <a:schemeClr val="bg2"/>
              </a:solidFill>
              <a:latin typeface="Calibri" panose="020F0502020204030204" pitchFamily="34" charset="0"/>
            </a:endParaRPr>
          </a:p>
        </p:txBody>
      </p:sp>
      <p:sp>
        <p:nvSpPr>
          <p:cNvPr id="5" name="TextBox 4">
            <a:extLst>
              <a:ext uri="{FF2B5EF4-FFF2-40B4-BE49-F238E27FC236}">
                <a16:creationId xmlns:a16="http://schemas.microsoft.com/office/drawing/2014/main" id="{68B29922-D823-840D-66AC-262BD4A92AA4}"/>
              </a:ext>
            </a:extLst>
          </p:cNvPr>
          <p:cNvSpPr txBox="1"/>
          <p:nvPr/>
        </p:nvSpPr>
        <p:spPr>
          <a:xfrm>
            <a:off x="719138" y="5176179"/>
            <a:ext cx="6502934" cy="1200329"/>
          </a:xfrm>
          <a:prstGeom prst="rect">
            <a:avLst/>
          </a:prstGeom>
          <a:noFill/>
        </p:spPr>
        <p:txBody>
          <a:bodyPr wrap="square" rtlCol="0">
            <a:spAutoFit/>
          </a:bodyPr>
          <a:lstStyle/>
          <a:p>
            <a:pPr marL="166688" indent="-166688" eaLnBrk="1" fontAlgn="auto" hangingPunct="1">
              <a:spcBef>
                <a:spcPts val="0"/>
              </a:spcBef>
              <a:spcAft>
                <a:spcPts val="0"/>
              </a:spcAft>
              <a:buFont typeface="Wingdings" panose="05000000000000000000" pitchFamily="2" charset="2"/>
              <a:buChar char="§"/>
            </a:pPr>
            <a:r>
              <a:rPr lang="en-US" b="0" dirty="0">
                <a:solidFill>
                  <a:schemeClr val="bg1"/>
                </a:solidFill>
                <a:latin typeface="Calibri" panose="020F0502020204030204" pitchFamily="34" charset="0"/>
                <a:cs typeface="Calibri" panose="020F0502020204030204" pitchFamily="34" charset="0"/>
              </a:rPr>
              <a:t>Among patients with pCR/near pCR (n = 19) a response of radiographic PR observed in 15, 3 SD, and 1 PD</a:t>
            </a:r>
          </a:p>
          <a:p>
            <a:pPr marL="166688" indent="-166688" eaLnBrk="1" fontAlgn="auto" hangingPunct="1">
              <a:spcBef>
                <a:spcPts val="0"/>
              </a:spcBef>
              <a:spcAft>
                <a:spcPts val="0"/>
              </a:spcAft>
              <a:buFont typeface="Wingdings" panose="05000000000000000000" pitchFamily="2" charset="2"/>
              <a:buChar char="§"/>
            </a:pPr>
            <a:r>
              <a:rPr lang="en-US" b="0" dirty="0">
                <a:solidFill>
                  <a:schemeClr val="bg1"/>
                </a:solidFill>
                <a:latin typeface="Calibri" panose="020F0502020204030204" pitchFamily="34" charset="0"/>
                <a:cs typeface="Calibri" panose="020F0502020204030204" pitchFamily="34" charset="0"/>
              </a:rPr>
              <a:t>In patients with pNR (n = 8), only 1 had radiographic PD, 7 had SD</a:t>
            </a:r>
          </a:p>
          <a:p>
            <a:pPr marL="166688" indent="-166688" eaLnBrk="1" fontAlgn="auto" hangingPunct="1">
              <a:spcBef>
                <a:spcPts val="0"/>
              </a:spcBef>
              <a:spcAft>
                <a:spcPts val="0"/>
              </a:spcAft>
              <a:buFont typeface="Wingdings" panose="05000000000000000000" pitchFamily="2" charset="2"/>
              <a:buChar char="§"/>
            </a:pPr>
            <a:r>
              <a:rPr lang="en-US" b="0" dirty="0">
                <a:solidFill>
                  <a:schemeClr val="bg1"/>
                </a:solidFill>
                <a:latin typeface="Calibri" panose="020F0502020204030204" pitchFamily="34" charset="0"/>
                <a:cs typeface="Calibri" panose="020F0502020204030204" pitchFamily="34" charset="0"/>
              </a:rPr>
              <a:t>No patients achieved a CR by RECIST 1.1</a:t>
            </a:r>
          </a:p>
        </p:txBody>
      </p:sp>
      <p:sp>
        <p:nvSpPr>
          <p:cNvPr id="21" name="TextBox 20">
            <a:extLst>
              <a:ext uri="{FF2B5EF4-FFF2-40B4-BE49-F238E27FC236}">
                <a16:creationId xmlns:a16="http://schemas.microsoft.com/office/drawing/2014/main" id="{25D05ECA-3C61-CDEC-9276-07869A19C220}"/>
              </a:ext>
            </a:extLst>
          </p:cNvPr>
          <p:cNvSpPr txBox="1"/>
          <p:nvPr/>
        </p:nvSpPr>
        <p:spPr bwMode="auto">
          <a:xfrm>
            <a:off x="1142453" y="1488448"/>
            <a:ext cx="55234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Radiographic Response</a:t>
            </a:r>
          </a:p>
        </p:txBody>
      </p:sp>
      <p:grpSp>
        <p:nvGrpSpPr>
          <p:cNvPr id="24" name="Group 23">
            <a:extLst>
              <a:ext uri="{FF2B5EF4-FFF2-40B4-BE49-F238E27FC236}">
                <a16:creationId xmlns:a16="http://schemas.microsoft.com/office/drawing/2014/main" id="{A9A8A3CA-F225-04EC-2760-835F72D3481A}"/>
              </a:ext>
            </a:extLst>
          </p:cNvPr>
          <p:cNvGrpSpPr/>
          <p:nvPr/>
        </p:nvGrpSpPr>
        <p:grpSpPr>
          <a:xfrm>
            <a:off x="5784457" y="1544068"/>
            <a:ext cx="1129395" cy="1323439"/>
            <a:chOff x="10148646" y="1927996"/>
            <a:chExt cx="1129395" cy="1323439"/>
          </a:xfrm>
        </p:grpSpPr>
        <p:sp>
          <p:nvSpPr>
            <p:cNvPr id="25" name="TextBox 24">
              <a:extLst>
                <a:ext uri="{FF2B5EF4-FFF2-40B4-BE49-F238E27FC236}">
                  <a16:creationId xmlns:a16="http://schemas.microsoft.com/office/drawing/2014/main" id="{79EA37A9-195C-DB03-6807-9C186988426B}"/>
                </a:ext>
              </a:extLst>
            </p:cNvPr>
            <p:cNvSpPr txBox="1"/>
            <p:nvPr/>
          </p:nvSpPr>
          <p:spPr bwMode="auto">
            <a:xfrm>
              <a:off x="10312712" y="1927996"/>
              <a:ext cx="96532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ts val="0"/>
                </a:spcBef>
                <a:spcAft>
                  <a:spcPct val="0"/>
                </a:spcAft>
                <a:buClrTx/>
                <a:buFontTx/>
                <a:buNone/>
              </a:pPr>
              <a:r>
                <a:rPr lang="en-US" sz="1600" b="0" dirty="0">
                  <a:solidFill>
                    <a:schemeClr val="bg1"/>
                  </a:solidFill>
                  <a:latin typeface="Calibri" panose="020F0502020204030204" pitchFamily="34" charset="0"/>
                </a:rPr>
                <a:t>pCR</a:t>
              </a:r>
            </a:p>
            <a:p>
              <a:pPr>
                <a:lnSpc>
                  <a:spcPct val="100000"/>
                </a:lnSpc>
                <a:spcBef>
                  <a:spcPts val="0"/>
                </a:spcBef>
                <a:spcAft>
                  <a:spcPct val="0"/>
                </a:spcAft>
                <a:buClrTx/>
                <a:buFontTx/>
                <a:buNone/>
              </a:pPr>
              <a:r>
                <a:rPr lang="en-US" sz="1600" b="0" dirty="0">
                  <a:solidFill>
                    <a:schemeClr val="bg1"/>
                  </a:solidFill>
                  <a:latin typeface="Calibri" panose="020F0502020204030204" pitchFamily="34" charset="0"/>
                </a:rPr>
                <a:t>Near pCR</a:t>
              </a:r>
            </a:p>
            <a:p>
              <a:pPr>
                <a:lnSpc>
                  <a:spcPct val="100000"/>
                </a:lnSpc>
                <a:spcBef>
                  <a:spcPts val="0"/>
                </a:spcBef>
                <a:spcAft>
                  <a:spcPct val="0"/>
                </a:spcAft>
                <a:buClrTx/>
                <a:buFontTx/>
                <a:buNone/>
              </a:pPr>
              <a:r>
                <a:rPr lang="en-US" sz="1600" b="0" dirty="0">
                  <a:solidFill>
                    <a:schemeClr val="bg1"/>
                  </a:solidFill>
                  <a:latin typeface="Calibri" panose="020F0502020204030204" pitchFamily="34" charset="0"/>
                </a:rPr>
                <a:t>pPR</a:t>
              </a:r>
            </a:p>
            <a:p>
              <a:pPr>
                <a:lnSpc>
                  <a:spcPct val="100000"/>
                </a:lnSpc>
                <a:spcBef>
                  <a:spcPts val="0"/>
                </a:spcBef>
                <a:spcAft>
                  <a:spcPct val="0"/>
                </a:spcAft>
                <a:buClrTx/>
                <a:buFontTx/>
                <a:buNone/>
              </a:pPr>
              <a:r>
                <a:rPr lang="en-US" sz="1600" b="0" dirty="0">
                  <a:solidFill>
                    <a:schemeClr val="bg1"/>
                  </a:solidFill>
                  <a:latin typeface="Calibri" panose="020F0502020204030204" pitchFamily="34" charset="0"/>
                </a:rPr>
                <a:t>pNR</a:t>
              </a:r>
            </a:p>
            <a:p>
              <a:pPr>
                <a:lnSpc>
                  <a:spcPct val="100000"/>
                </a:lnSpc>
                <a:spcBef>
                  <a:spcPts val="0"/>
                </a:spcBef>
                <a:spcAft>
                  <a:spcPct val="0"/>
                </a:spcAft>
                <a:buClrTx/>
                <a:buFontTx/>
                <a:buNone/>
              </a:pPr>
              <a:r>
                <a:rPr lang="en-US" sz="1600" b="0" dirty="0">
                  <a:solidFill>
                    <a:schemeClr val="bg1"/>
                  </a:solidFill>
                  <a:latin typeface="Calibri" panose="020F0502020204030204" pitchFamily="34" charset="0"/>
                </a:rPr>
                <a:t>NE</a:t>
              </a:r>
            </a:p>
          </p:txBody>
        </p:sp>
        <p:sp>
          <p:nvSpPr>
            <p:cNvPr id="26" name="Rectangle 25">
              <a:extLst>
                <a:ext uri="{FF2B5EF4-FFF2-40B4-BE49-F238E27FC236}">
                  <a16:creationId xmlns:a16="http://schemas.microsoft.com/office/drawing/2014/main" id="{034012A3-1386-3D15-2244-DFF18074FD4E}"/>
                </a:ext>
              </a:extLst>
            </p:cNvPr>
            <p:cNvSpPr/>
            <p:nvPr/>
          </p:nvSpPr>
          <p:spPr bwMode="auto">
            <a:xfrm>
              <a:off x="10161558" y="2039415"/>
              <a:ext cx="135869" cy="135869"/>
            </a:xfrm>
            <a:prstGeom prst="rect">
              <a:avLst/>
            </a:prstGeom>
            <a:solidFill>
              <a:schemeClr val="accent1"/>
            </a:solidFill>
            <a:ln w="9525">
              <a:solidFill>
                <a:schemeClr val="bg1"/>
              </a:solidFill>
              <a:round/>
              <a:headEnd/>
              <a:tailEnd/>
            </a:ln>
          </p:spPr>
          <p:txBody>
            <a:bodyPr rtlCol="0" anchor="ctr"/>
            <a:lstStyle/>
            <a:p>
              <a:pPr algn="l"/>
              <a:endParaRPr lang="en-US" sz="1600" dirty="0">
                <a:solidFill>
                  <a:schemeClr val="bg1"/>
                </a:solidFill>
                <a:latin typeface="Calibri" panose="020F0502020204030204" pitchFamily="34" charset="0"/>
              </a:endParaRPr>
            </a:p>
          </p:txBody>
        </p:sp>
        <p:sp>
          <p:nvSpPr>
            <p:cNvPr id="27" name="Rectangle 26">
              <a:extLst>
                <a:ext uri="{FF2B5EF4-FFF2-40B4-BE49-F238E27FC236}">
                  <a16:creationId xmlns:a16="http://schemas.microsoft.com/office/drawing/2014/main" id="{C0F9C7D1-D231-381E-A7A6-660FDFD7492A}"/>
                </a:ext>
              </a:extLst>
            </p:cNvPr>
            <p:cNvSpPr/>
            <p:nvPr/>
          </p:nvSpPr>
          <p:spPr bwMode="auto">
            <a:xfrm>
              <a:off x="10153001" y="2278131"/>
              <a:ext cx="137160" cy="137160"/>
            </a:xfrm>
            <a:prstGeom prst="rect">
              <a:avLst/>
            </a:prstGeom>
            <a:solidFill>
              <a:schemeClr val="accent3"/>
            </a:solidFill>
            <a:ln w="9525">
              <a:solidFill>
                <a:schemeClr val="bg1"/>
              </a:solidFill>
              <a:round/>
              <a:headEnd/>
              <a:tailEnd/>
            </a:ln>
          </p:spPr>
          <p:txBody>
            <a:bodyPr rtlCol="0" anchor="ctr"/>
            <a:lstStyle/>
            <a:p>
              <a:pPr algn="l"/>
              <a:endParaRPr lang="en-US" sz="1600" dirty="0">
                <a:solidFill>
                  <a:schemeClr val="bg1"/>
                </a:solidFill>
                <a:latin typeface="Calibri" panose="020F0502020204030204" pitchFamily="34" charset="0"/>
              </a:endParaRPr>
            </a:p>
          </p:txBody>
        </p:sp>
        <p:sp>
          <p:nvSpPr>
            <p:cNvPr id="28" name="Rectangle 27">
              <a:extLst>
                <a:ext uri="{FF2B5EF4-FFF2-40B4-BE49-F238E27FC236}">
                  <a16:creationId xmlns:a16="http://schemas.microsoft.com/office/drawing/2014/main" id="{CF337EC2-E8F2-864A-E6F2-D5E054B67FD1}"/>
                </a:ext>
              </a:extLst>
            </p:cNvPr>
            <p:cNvSpPr/>
            <p:nvPr/>
          </p:nvSpPr>
          <p:spPr bwMode="auto">
            <a:xfrm>
              <a:off x="10154183" y="2518138"/>
              <a:ext cx="135869" cy="135869"/>
            </a:xfrm>
            <a:prstGeom prst="rect">
              <a:avLst/>
            </a:prstGeom>
            <a:solidFill>
              <a:schemeClr val="accent4"/>
            </a:solidFill>
            <a:ln w="9525">
              <a:solidFill>
                <a:schemeClr val="bg1"/>
              </a:solidFill>
              <a:round/>
              <a:headEnd/>
              <a:tailEnd/>
            </a:ln>
          </p:spPr>
          <p:txBody>
            <a:bodyPr rtlCol="0" anchor="ctr"/>
            <a:lstStyle/>
            <a:p>
              <a:pPr algn="l"/>
              <a:endParaRPr lang="en-US" sz="1600" dirty="0">
                <a:solidFill>
                  <a:schemeClr val="bg1"/>
                </a:solidFill>
                <a:latin typeface="Calibri" panose="020F0502020204030204" pitchFamily="34" charset="0"/>
              </a:endParaRPr>
            </a:p>
          </p:txBody>
        </p:sp>
        <p:sp>
          <p:nvSpPr>
            <p:cNvPr id="35" name="Rectangle 34">
              <a:extLst>
                <a:ext uri="{FF2B5EF4-FFF2-40B4-BE49-F238E27FC236}">
                  <a16:creationId xmlns:a16="http://schemas.microsoft.com/office/drawing/2014/main" id="{421B74D8-018D-EBBD-A8EC-3CD9BAD1FB52}"/>
                </a:ext>
              </a:extLst>
            </p:cNvPr>
            <p:cNvSpPr/>
            <p:nvPr/>
          </p:nvSpPr>
          <p:spPr bwMode="auto">
            <a:xfrm>
              <a:off x="10148646" y="2756854"/>
              <a:ext cx="135869" cy="135869"/>
            </a:xfrm>
            <a:prstGeom prst="rect">
              <a:avLst/>
            </a:prstGeom>
            <a:solidFill>
              <a:schemeClr val="accent6"/>
            </a:solidFill>
            <a:ln w="9525">
              <a:solidFill>
                <a:schemeClr val="bg1"/>
              </a:solidFill>
              <a:round/>
              <a:headEnd/>
              <a:tailEnd/>
            </a:ln>
          </p:spPr>
          <p:txBody>
            <a:bodyPr rtlCol="0" anchor="ctr"/>
            <a:lstStyle/>
            <a:p>
              <a:pPr algn="l"/>
              <a:endParaRPr lang="en-US" sz="1600" dirty="0">
                <a:solidFill>
                  <a:schemeClr val="bg1"/>
                </a:solidFill>
                <a:latin typeface="Calibri" panose="020F0502020204030204" pitchFamily="34" charset="0"/>
              </a:endParaRPr>
            </a:p>
          </p:txBody>
        </p:sp>
        <p:sp>
          <p:nvSpPr>
            <p:cNvPr id="36" name="Rectangle 35">
              <a:extLst>
                <a:ext uri="{FF2B5EF4-FFF2-40B4-BE49-F238E27FC236}">
                  <a16:creationId xmlns:a16="http://schemas.microsoft.com/office/drawing/2014/main" id="{22827CA0-1568-AC5D-CCE7-B20A18139AF4}"/>
                </a:ext>
              </a:extLst>
            </p:cNvPr>
            <p:cNvSpPr/>
            <p:nvPr/>
          </p:nvSpPr>
          <p:spPr bwMode="auto">
            <a:xfrm>
              <a:off x="10151012" y="2995572"/>
              <a:ext cx="135869" cy="135869"/>
            </a:xfrm>
            <a:prstGeom prst="rect">
              <a:avLst/>
            </a:prstGeom>
            <a:solidFill>
              <a:schemeClr val="accent5"/>
            </a:solidFill>
            <a:ln w="9525">
              <a:solidFill>
                <a:schemeClr val="bg1"/>
              </a:solidFill>
              <a:round/>
              <a:headEnd/>
              <a:tailEnd/>
            </a:ln>
          </p:spPr>
          <p:txBody>
            <a:bodyPr rtlCol="0" anchor="ctr"/>
            <a:lstStyle/>
            <a:p>
              <a:pPr algn="l"/>
              <a:endParaRPr lang="en-US" sz="1600" dirty="0">
                <a:solidFill>
                  <a:schemeClr val="bg1"/>
                </a:solidFill>
                <a:latin typeface="Calibri" panose="020F0502020204030204" pitchFamily="34" charset="0"/>
              </a:endParaRPr>
            </a:p>
          </p:txBody>
        </p:sp>
      </p:grpSp>
      <p:grpSp>
        <p:nvGrpSpPr>
          <p:cNvPr id="37" name="Group 36">
            <a:extLst>
              <a:ext uri="{FF2B5EF4-FFF2-40B4-BE49-F238E27FC236}">
                <a16:creationId xmlns:a16="http://schemas.microsoft.com/office/drawing/2014/main" id="{B9F3353F-9FB1-C736-8D08-86F1A1D32AEE}"/>
              </a:ext>
            </a:extLst>
          </p:cNvPr>
          <p:cNvGrpSpPr/>
          <p:nvPr/>
        </p:nvGrpSpPr>
        <p:grpSpPr>
          <a:xfrm>
            <a:off x="482495" y="1669202"/>
            <a:ext cx="6150101" cy="3462230"/>
            <a:chOff x="-1537718" y="1968979"/>
            <a:chExt cx="8170314" cy="3462230"/>
          </a:xfrm>
        </p:grpSpPr>
        <p:sp>
          <p:nvSpPr>
            <p:cNvPr id="38" name="TextBox 37">
              <a:extLst>
                <a:ext uri="{FF2B5EF4-FFF2-40B4-BE49-F238E27FC236}">
                  <a16:creationId xmlns:a16="http://schemas.microsoft.com/office/drawing/2014/main" id="{EED2C13B-8851-966C-5E28-C2E2BB7E8A5D}"/>
                </a:ext>
              </a:extLst>
            </p:cNvPr>
            <p:cNvSpPr txBox="1"/>
            <p:nvPr/>
          </p:nvSpPr>
          <p:spPr>
            <a:xfrm rot="16200000">
              <a:off x="-2827658" y="3303826"/>
              <a:ext cx="3029644" cy="449764"/>
            </a:xfrm>
            <a:prstGeom prst="rect">
              <a:avLst/>
            </a:prstGeom>
            <a:noFill/>
          </p:spPr>
          <p:txBody>
            <a:bodyPr wrap="square" rtlCol="0">
              <a:spAutoFit/>
            </a:bodyPr>
            <a:lstStyle/>
            <a:p>
              <a:pPr algn="ctr" eaLnBrk="1" fontAlgn="auto" hangingPunct="1">
                <a:spcBef>
                  <a:spcPts val="0"/>
                </a:spcBef>
                <a:spcAft>
                  <a:spcPts val="0"/>
                </a:spcAft>
              </a:pPr>
              <a:r>
                <a:rPr lang="en-US" sz="1600" dirty="0">
                  <a:solidFill>
                    <a:schemeClr val="bg1"/>
                  </a:solidFill>
                  <a:latin typeface="Calibri" panose="020F0502020204030204" pitchFamily="34" charset="0"/>
                  <a:cs typeface="Calibri" panose="020F0502020204030204" pitchFamily="34" charset="0"/>
                </a:rPr>
                <a:t>Radiographic </a:t>
              </a:r>
              <a:r>
                <a:rPr lang="en-US" sz="1600">
                  <a:solidFill>
                    <a:schemeClr val="bg1"/>
                  </a:solidFill>
                  <a:latin typeface="Calibri" panose="020F0502020204030204" pitchFamily="34" charset="0"/>
                  <a:cs typeface="Calibri" panose="020F0502020204030204" pitchFamily="34" charset="0"/>
                </a:rPr>
                <a:t>Response (%)</a:t>
              </a:r>
              <a:endParaRPr lang="en-US" sz="1600" dirty="0">
                <a:solidFill>
                  <a:schemeClr val="bg1"/>
                </a:solidFill>
                <a:latin typeface="Calibri" panose="020F0502020204030204" pitchFamily="34" charset="0"/>
                <a:cs typeface="Calibri" panose="020F0502020204030204" pitchFamily="34" charset="0"/>
              </a:endParaRPr>
            </a:p>
          </p:txBody>
        </p:sp>
        <p:cxnSp>
          <p:nvCxnSpPr>
            <p:cNvPr id="39" name="Straight Connector 38">
              <a:extLst>
                <a:ext uri="{FF2B5EF4-FFF2-40B4-BE49-F238E27FC236}">
                  <a16:creationId xmlns:a16="http://schemas.microsoft.com/office/drawing/2014/main" id="{1260A9A9-B13E-F447-D4CA-215E4A6C193A}"/>
                </a:ext>
              </a:extLst>
            </p:cNvPr>
            <p:cNvCxnSpPr>
              <a:cxnSpLocks/>
            </p:cNvCxnSpPr>
            <p:nvPr/>
          </p:nvCxnSpPr>
          <p:spPr>
            <a:xfrm>
              <a:off x="-730721" y="4319697"/>
              <a:ext cx="7277172" cy="0"/>
            </a:xfrm>
            <a:prstGeom prst="line">
              <a:avLst/>
            </a:prstGeom>
            <a:noFill/>
            <a:ln w="19050" cap="flat" cmpd="sng" algn="ctr">
              <a:solidFill>
                <a:srgbClr val="002457"/>
              </a:solidFill>
              <a:prstDash val="solid"/>
              <a:miter lim="800000"/>
            </a:ln>
            <a:effectLst/>
          </p:spPr>
        </p:cxnSp>
        <p:cxnSp>
          <p:nvCxnSpPr>
            <p:cNvPr id="40" name="Straight Connector 39">
              <a:extLst>
                <a:ext uri="{FF2B5EF4-FFF2-40B4-BE49-F238E27FC236}">
                  <a16:creationId xmlns:a16="http://schemas.microsoft.com/office/drawing/2014/main" id="{C616E3BC-2013-D8F0-24A0-2F10747F64C8}"/>
                </a:ext>
              </a:extLst>
            </p:cNvPr>
            <p:cNvCxnSpPr/>
            <p:nvPr/>
          </p:nvCxnSpPr>
          <p:spPr bwMode="auto">
            <a:xfrm>
              <a:off x="-698892" y="3089379"/>
              <a:ext cx="7291294" cy="0"/>
            </a:xfrm>
            <a:prstGeom prst="line">
              <a:avLst/>
            </a:prstGeom>
            <a:noFill/>
            <a:ln w="28575" cap="flat" cmpd="sng" algn="ctr">
              <a:solidFill>
                <a:schemeClr val="tx2">
                  <a:lumMod val="75000"/>
                </a:schemeClr>
              </a:solidFill>
              <a:prstDash val="sysDash"/>
              <a:round/>
              <a:headEnd type="none" w="med" len="med"/>
              <a:tailEnd type="none" w="med" len="med"/>
            </a:ln>
            <a:effectLst/>
          </p:spPr>
        </p:cxnSp>
        <p:cxnSp>
          <p:nvCxnSpPr>
            <p:cNvPr id="41" name="Straight Connector 40">
              <a:extLst>
                <a:ext uri="{FF2B5EF4-FFF2-40B4-BE49-F238E27FC236}">
                  <a16:creationId xmlns:a16="http://schemas.microsoft.com/office/drawing/2014/main" id="{62D6E398-4291-6B95-8739-9E7635629768}"/>
                </a:ext>
              </a:extLst>
            </p:cNvPr>
            <p:cNvCxnSpPr/>
            <p:nvPr/>
          </p:nvCxnSpPr>
          <p:spPr bwMode="auto">
            <a:xfrm>
              <a:off x="-658698" y="4319697"/>
              <a:ext cx="7291294" cy="0"/>
            </a:xfrm>
            <a:prstGeom prst="line">
              <a:avLst/>
            </a:prstGeom>
            <a:noFill/>
            <a:ln w="28575" cap="flat" cmpd="sng" algn="ctr">
              <a:solidFill>
                <a:schemeClr val="tx2">
                  <a:lumMod val="75000"/>
                </a:schemeClr>
              </a:solidFill>
              <a:prstDash val="sysDash"/>
              <a:round/>
              <a:headEnd type="none" w="med" len="med"/>
              <a:tailEnd type="none" w="med" len="med"/>
            </a:ln>
            <a:effectLst/>
          </p:spPr>
        </p:cxnSp>
        <p:cxnSp>
          <p:nvCxnSpPr>
            <p:cNvPr id="42" name="Straight Connector 41">
              <a:extLst>
                <a:ext uri="{FF2B5EF4-FFF2-40B4-BE49-F238E27FC236}">
                  <a16:creationId xmlns:a16="http://schemas.microsoft.com/office/drawing/2014/main" id="{34B42C63-2C1C-13CF-38EB-5A4FCB886D2C}"/>
                </a:ext>
              </a:extLst>
            </p:cNvPr>
            <p:cNvCxnSpPr/>
            <p:nvPr/>
          </p:nvCxnSpPr>
          <p:spPr bwMode="auto">
            <a:xfrm>
              <a:off x="-658698" y="2145084"/>
              <a:ext cx="0" cy="3286125"/>
            </a:xfrm>
            <a:prstGeom prst="line">
              <a:avLst/>
            </a:prstGeom>
            <a:noFill/>
            <a:ln w="28575" cap="flat" cmpd="sng" algn="ctr">
              <a:solidFill>
                <a:schemeClr val="bg1"/>
              </a:solidFill>
              <a:prstDash val="solid"/>
              <a:round/>
              <a:headEnd type="none" w="med" len="med"/>
              <a:tailEnd type="none" w="med" len="med"/>
            </a:ln>
            <a:effectLst/>
          </p:spPr>
        </p:cxnSp>
        <p:sp>
          <p:nvSpPr>
            <p:cNvPr id="43" name="TextBox 42">
              <a:extLst>
                <a:ext uri="{FF2B5EF4-FFF2-40B4-BE49-F238E27FC236}">
                  <a16:creationId xmlns:a16="http://schemas.microsoft.com/office/drawing/2014/main" id="{663491E7-D42A-C4CD-2293-E3F100E8E0CC}"/>
                </a:ext>
              </a:extLst>
            </p:cNvPr>
            <p:cNvSpPr txBox="1"/>
            <p:nvPr/>
          </p:nvSpPr>
          <p:spPr bwMode="auto">
            <a:xfrm>
              <a:off x="-1201478" y="1968979"/>
              <a:ext cx="4880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44" name="TextBox 43">
              <a:extLst>
                <a:ext uri="{FF2B5EF4-FFF2-40B4-BE49-F238E27FC236}">
                  <a16:creationId xmlns:a16="http://schemas.microsoft.com/office/drawing/2014/main" id="{0CE1C47D-4891-4930-2DE9-5D5755C456EB}"/>
                </a:ext>
              </a:extLst>
            </p:cNvPr>
            <p:cNvSpPr txBox="1"/>
            <p:nvPr/>
          </p:nvSpPr>
          <p:spPr bwMode="auto">
            <a:xfrm>
              <a:off x="-1201478" y="2441613"/>
              <a:ext cx="4880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45" name="TextBox 44">
              <a:extLst>
                <a:ext uri="{FF2B5EF4-FFF2-40B4-BE49-F238E27FC236}">
                  <a16:creationId xmlns:a16="http://schemas.microsoft.com/office/drawing/2014/main" id="{F39DB6F6-54E8-1E7B-F28C-500C76294DA6}"/>
                </a:ext>
              </a:extLst>
            </p:cNvPr>
            <p:cNvSpPr txBox="1"/>
            <p:nvPr/>
          </p:nvSpPr>
          <p:spPr bwMode="auto">
            <a:xfrm>
              <a:off x="-1203753" y="2899782"/>
              <a:ext cx="4880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64" name="TextBox 63">
              <a:extLst>
                <a:ext uri="{FF2B5EF4-FFF2-40B4-BE49-F238E27FC236}">
                  <a16:creationId xmlns:a16="http://schemas.microsoft.com/office/drawing/2014/main" id="{198CAE06-A82B-5628-7F3A-46F228F71C46}"/>
                </a:ext>
              </a:extLst>
            </p:cNvPr>
            <p:cNvSpPr txBox="1"/>
            <p:nvPr/>
          </p:nvSpPr>
          <p:spPr bwMode="auto">
            <a:xfrm>
              <a:off x="-1073855" y="3362865"/>
              <a:ext cx="3667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100" name="TextBox 99">
              <a:extLst>
                <a:ext uri="{FF2B5EF4-FFF2-40B4-BE49-F238E27FC236}">
                  <a16:creationId xmlns:a16="http://schemas.microsoft.com/office/drawing/2014/main" id="{F22778BA-32B5-382C-F06F-0C8C62A8C13D}"/>
                </a:ext>
              </a:extLst>
            </p:cNvPr>
            <p:cNvSpPr txBox="1"/>
            <p:nvPr/>
          </p:nvSpPr>
          <p:spPr bwMode="auto">
            <a:xfrm>
              <a:off x="-1267643" y="3842332"/>
              <a:ext cx="5605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grpSp>
          <p:nvGrpSpPr>
            <p:cNvPr id="101" name="Group 100">
              <a:extLst>
                <a:ext uri="{FF2B5EF4-FFF2-40B4-BE49-F238E27FC236}">
                  <a16:creationId xmlns:a16="http://schemas.microsoft.com/office/drawing/2014/main" id="{BFC7B72A-95A7-68E4-12BE-178A830E9015}"/>
                </a:ext>
              </a:extLst>
            </p:cNvPr>
            <p:cNvGrpSpPr/>
            <p:nvPr/>
          </p:nvGrpSpPr>
          <p:grpSpPr>
            <a:xfrm>
              <a:off x="-745734" y="2156197"/>
              <a:ext cx="85651" cy="3265212"/>
              <a:chOff x="2265639" y="1782763"/>
              <a:chExt cx="85651" cy="3265212"/>
            </a:xfrm>
          </p:grpSpPr>
          <p:grpSp>
            <p:nvGrpSpPr>
              <p:cNvPr id="136" name="Group 135">
                <a:extLst>
                  <a:ext uri="{FF2B5EF4-FFF2-40B4-BE49-F238E27FC236}">
                    <a16:creationId xmlns:a16="http://schemas.microsoft.com/office/drawing/2014/main" id="{15D75462-0E17-C002-A48F-C18CCA870E54}"/>
                  </a:ext>
                </a:extLst>
              </p:cNvPr>
              <p:cNvGrpSpPr/>
              <p:nvPr/>
            </p:nvGrpSpPr>
            <p:grpSpPr>
              <a:xfrm>
                <a:off x="2266530" y="1782763"/>
                <a:ext cx="84760" cy="2332954"/>
                <a:chOff x="3322320" y="1684439"/>
                <a:chExt cx="112542" cy="3260690"/>
              </a:xfrm>
            </p:grpSpPr>
            <p:cxnSp>
              <p:nvCxnSpPr>
                <p:cNvPr id="140" name="Straight Connector 139">
                  <a:extLst>
                    <a:ext uri="{FF2B5EF4-FFF2-40B4-BE49-F238E27FC236}">
                      <a16:creationId xmlns:a16="http://schemas.microsoft.com/office/drawing/2014/main" id="{8ED3F0FA-9287-1E1A-274E-627E440742D8}"/>
                    </a:ext>
                  </a:extLst>
                </p:cNvPr>
                <p:cNvCxnSpPr>
                  <a:cxnSpLocks/>
                </p:cNvCxnSpPr>
                <p:nvPr/>
              </p:nvCxnSpPr>
              <p:spPr bwMode="auto">
                <a:xfrm>
                  <a:off x="3322320" y="1684439"/>
                  <a:ext cx="112542" cy="0"/>
                </a:xfrm>
                <a:prstGeom prst="line">
                  <a:avLst/>
                </a:prstGeom>
                <a:noFill/>
                <a:ln w="28575" cap="flat" cmpd="sng" algn="ctr">
                  <a:solidFill>
                    <a:schemeClr val="bg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1C8331A2-C701-07C9-0CA0-12F42A3024CC}"/>
                    </a:ext>
                  </a:extLst>
                </p:cNvPr>
                <p:cNvCxnSpPr>
                  <a:cxnSpLocks/>
                </p:cNvCxnSpPr>
                <p:nvPr/>
              </p:nvCxnSpPr>
              <p:spPr bwMode="auto">
                <a:xfrm>
                  <a:off x="3322320" y="2336577"/>
                  <a:ext cx="112542" cy="0"/>
                </a:xfrm>
                <a:prstGeom prst="line">
                  <a:avLst/>
                </a:prstGeom>
                <a:noFill/>
                <a:ln w="28575" cap="flat" cmpd="sng" algn="ctr">
                  <a:solidFill>
                    <a:schemeClr val="bg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FA9438BA-97C4-F9C0-0FB6-9A453ABF2DEF}"/>
                    </a:ext>
                  </a:extLst>
                </p:cNvPr>
                <p:cNvCxnSpPr>
                  <a:cxnSpLocks/>
                </p:cNvCxnSpPr>
                <p:nvPr/>
              </p:nvCxnSpPr>
              <p:spPr bwMode="auto">
                <a:xfrm>
                  <a:off x="3322320" y="2988715"/>
                  <a:ext cx="112542" cy="0"/>
                </a:xfrm>
                <a:prstGeom prst="line">
                  <a:avLst/>
                </a:prstGeom>
                <a:noFill/>
                <a:ln w="28575" cap="flat" cmpd="sng" algn="ctr">
                  <a:solidFill>
                    <a:schemeClr val="bg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C65AB8DF-E063-2788-55B3-66F5EBA4BBF0}"/>
                    </a:ext>
                  </a:extLst>
                </p:cNvPr>
                <p:cNvCxnSpPr>
                  <a:cxnSpLocks/>
                </p:cNvCxnSpPr>
                <p:nvPr/>
              </p:nvCxnSpPr>
              <p:spPr bwMode="auto">
                <a:xfrm>
                  <a:off x="3322320" y="3640853"/>
                  <a:ext cx="112542" cy="0"/>
                </a:xfrm>
                <a:prstGeom prst="line">
                  <a:avLst/>
                </a:prstGeom>
                <a:noFill/>
                <a:ln w="28575" cap="flat" cmpd="sng" algn="ctr">
                  <a:solidFill>
                    <a:schemeClr val="bg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535618A9-7CBB-72F7-1483-4D73D32337B5}"/>
                    </a:ext>
                  </a:extLst>
                </p:cNvPr>
                <p:cNvCxnSpPr>
                  <a:cxnSpLocks/>
                </p:cNvCxnSpPr>
                <p:nvPr/>
              </p:nvCxnSpPr>
              <p:spPr bwMode="auto">
                <a:xfrm>
                  <a:off x="3322320" y="4292991"/>
                  <a:ext cx="112542" cy="0"/>
                </a:xfrm>
                <a:prstGeom prst="line">
                  <a:avLst/>
                </a:prstGeom>
                <a:noFill/>
                <a:ln w="28575" cap="flat" cmpd="sng" algn="ctr">
                  <a:solidFill>
                    <a:schemeClr val="bg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8E9FE172-448B-29D2-9A73-AE26C95D594B}"/>
                    </a:ext>
                  </a:extLst>
                </p:cNvPr>
                <p:cNvCxnSpPr>
                  <a:cxnSpLocks/>
                </p:cNvCxnSpPr>
                <p:nvPr/>
              </p:nvCxnSpPr>
              <p:spPr bwMode="auto">
                <a:xfrm>
                  <a:off x="3322320" y="4945129"/>
                  <a:ext cx="112542" cy="0"/>
                </a:xfrm>
                <a:prstGeom prst="line">
                  <a:avLst/>
                </a:prstGeom>
                <a:noFill/>
                <a:ln w="28575" cap="flat" cmpd="sng" algn="ctr">
                  <a:solidFill>
                    <a:schemeClr val="bg1"/>
                  </a:solidFill>
                  <a:prstDash val="solid"/>
                  <a:round/>
                  <a:headEnd type="none" w="med" len="med"/>
                  <a:tailEnd type="none" w="med" len="med"/>
                </a:ln>
                <a:effectLst/>
              </p:spPr>
            </p:cxnSp>
          </p:grpSp>
          <p:grpSp>
            <p:nvGrpSpPr>
              <p:cNvPr id="137" name="Group 136">
                <a:extLst>
                  <a:ext uri="{FF2B5EF4-FFF2-40B4-BE49-F238E27FC236}">
                    <a16:creationId xmlns:a16="http://schemas.microsoft.com/office/drawing/2014/main" id="{966E8A93-DD34-AEDF-E060-9E52704378EF}"/>
                  </a:ext>
                </a:extLst>
              </p:cNvPr>
              <p:cNvGrpSpPr/>
              <p:nvPr/>
            </p:nvGrpSpPr>
            <p:grpSpPr>
              <a:xfrm>
                <a:off x="2265639" y="4581384"/>
                <a:ext cx="84760" cy="466591"/>
                <a:chOff x="2418930" y="3801526"/>
                <a:chExt cx="84760" cy="466591"/>
              </a:xfrm>
            </p:grpSpPr>
            <p:cxnSp>
              <p:nvCxnSpPr>
                <p:cNvPr id="138" name="Straight Connector 137">
                  <a:extLst>
                    <a:ext uri="{FF2B5EF4-FFF2-40B4-BE49-F238E27FC236}">
                      <a16:creationId xmlns:a16="http://schemas.microsoft.com/office/drawing/2014/main" id="{E2124D96-84FF-465E-C4BA-665A26E97638}"/>
                    </a:ext>
                  </a:extLst>
                </p:cNvPr>
                <p:cNvCxnSpPr>
                  <a:cxnSpLocks/>
                </p:cNvCxnSpPr>
                <p:nvPr/>
              </p:nvCxnSpPr>
              <p:spPr bwMode="auto">
                <a:xfrm>
                  <a:off x="2418930" y="3801526"/>
                  <a:ext cx="84760" cy="0"/>
                </a:xfrm>
                <a:prstGeom prst="line">
                  <a:avLst/>
                </a:prstGeom>
                <a:noFill/>
                <a:ln w="28575" cap="flat" cmpd="sng" algn="ctr">
                  <a:solidFill>
                    <a:schemeClr val="bg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0D5ACA6A-975E-E4C7-979B-20FECE925D8A}"/>
                    </a:ext>
                  </a:extLst>
                </p:cNvPr>
                <p:cNvCxnSpPr>
                  <a:cxnSpLocks/>
                </p:cNvCxnSpPr>
                <p:nvPr/>
              </p:nvCxnSpPr>
              <p:spPr bwMode="auto">
                <a:xfrm>
                  <a:off x="2418930" y="4268117"/>
                  <a:ext cx="84760" cy="0"/>
                </a:xfrm>
                <a:prstGeom prst="line">
                  <a:avLst/>
                </a:prstGeom>
                <a:noFill/>
                <a:ln w="28575" cap="flat" cmpd="sng" algn="ctr">
                  <a:solidFill>
                    <a:schemeClr val="bg1"/>
                  </a:solidFill>
                  <a:prstDash val="solid"/>
                  <a:round/>
                  <a:headEnd type="none" w="med" len="med"/>
                  <a:tailEnd type="none" w="med" len="med"/>
                </a:ln>
                <a:effectLst/>
              </p:spPr>
            </p:cxnSp>
          </p:grpSp>
        </p:grpSp>
        <p:sp>
          <p:nvSpPr>
            <p:cNvPr id="102" name="TextBox 101">
              <a:extLst>
                <a:ext uri="{FF2B5EF4-FFF2-40B4-BE49-F238E27FC236}">
                  <a16:creationId xmlns:a16="http://schemas.microsoft.com/office/drawing/2014/main" id="{DF9DC5DF-AF93-C62E-BB5E-C48F83F37D82}"/>
                </a:ext>
              </a:extLst>
            </p:cNvPr>
            <p:cNvSpPr txBox="1"/>
            <p:nvPr/>
          </p:nvSpPr>
          <p:spPr bwMode="auto">
            <a:xfrm>
              <a:off x="-1251935" y="4303472"/>
              <a:ext cx="5605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103" name="TextBox 102">
              <a:extLst>
                <a:ext uri="{FF2B5EF4-FFF2-40B4-BE49-F238E27FC236}">
                  <a16:creationId xmlns:a16="http://schemas.microsoft.com/office/drawing/2014/main" id="{0B8D174E-C801-6AEE-8F7E-BB5D36E6A5B4}"/>
                </a:ext>
              </a:extLst>
            </p:cNvPr>
            <p:cNvSpPr txBox="1"/>
            <p:nvPr/>
          </p:nvSpPr>
          <p:spPr bwMode="auto">
            <a:xfrm>
              <a:off x="-1254210" y="4761641"/>
              <a:ext cx="5605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grpSp>
          <p:nvGrpSpPr>
            <p:cNvPr id="104" name="Group 103">
              <a:extLst>
                <a:ext uri="{FF2B5EF4-FFF2-40B4-BE49-F238E27FC236}">
                  <a16:creationId xmlns:a16="http://schemas.microsoft.com/office/drawing/2014/main" id="{DB6A1B45-CE85-CA15-1CE0-1AB34B2FA808}"/>
                </a:ext>
              </a:extLst>
            </p:cNvPr>
            <p:cNvGrpSpPr/>
            <p:nvPr/>
          </p:nvGrpSpPr>
          <p:grpSpPr>
            <a:xfrm>
              <a:off x="-601738" y="2514613"/>
              <a:ext cx="7194141" cy="2511051"/>
              <a:chOff x="2409635" y="2141179"/>
              <a:chExt cx="7194141" cy="2511051"/>
            </a:xfrm>
          </p:grpSpPr>
          <p:sp>
            <p:nvSpPr>
              <p:cNvPr id="106" name="Rectangle 105">
                <a:extLst>
                  <a:ext uri="{FF2B5EF4-FFF2-40B4-BE49-F238E27FC236}">
                    <a16:creationId xmlns:a16="http://schemas.microsoft.com/office/drawing/2014/main" id="{1FEE3EDE-BC68-5124-7291-9A1036CCA5AA}"/>
                  </a:ext>
                </a:extLst>
              </p:cNvPr>
              <p:cNvSpPr/>
              <p:nvPr/>
            </p:nvSpPr>
            <p:spPr bwMode="auto">
              <a:xfrm>
                <a:off x="2409635" y="2141179"/>
                <a:ext cx="170067" cy="1026634"/>
              </a:xfrm>
              <a:prstGeom prst="rect">
                <a:avLst/>
              </a:prstGeom>
              <a:solidFill>
                <a:schemeClr val="accent1"/>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07" name="Rectangle 106">
                <a:extLst>
                  <a:ext uri="{FF2B5EF4-FFF2-40B4-BE49-F238E27FC236}">
                    <a16:creationId xmlns:a16="http://schemas.microsoft.com/office/drawing/2014/main" id="{0A085961-0C7E-656C-D407-9F4027C2BF54}"/>
                  </a:ext>
                </a:extLst>
              </p:cNvPr>
              <p:cNvSpPr/>
              <p:nvPr/>
            </p:nvSpPr>
            <p:spPr bwMode="auto">
              <a:xfrm>
                <a:off x="3862889" y="3069831"/>
                <a:ext cx="170067" cy="112703"/>
              </a:xfrm>
              <a:prstGeom prst="rect">
                <a:avLst/>
              </a:prstGeom>
              <a:solidFill>
                <a:schemeClr val="accent1"/>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08" name="Rectangle 107">
                <a:extLst>
                  <a:ext uri="{FF2B5EF4-FFF2-40B4-BE49-F238E27FC236}">
                    <a16:creationId xmlns:a16="http://schemas.microsoft.com/office/drawing/2014/main" id="{632D1988-0C95-2569-E1CF-0AE2A08C460E}"/>
                  </a:ext>
                </a:extLst>
              </p:cNvPr>
              <p:cNvSpPr/>
              <p:nvPr/>
            </p:nvSpPr>
            <p:spPr bwMode="auto">
              <a:xfrm>
                <a:off x="5316142" y="3173356"/>
                <a:ext cx="170067" cy="636590"/>
              </a:xfrm>
              <a:prstGeom prst="rect">
                <a:avLst/>
              </a:prstGeom>
              <a:solidFill>
                <a:schemeClr val="accent1"/>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09" name="Rectangle 108">
                <a:extLst>
                  <a:ext uri="{FF2B5EF4-FFF2-40B4-BE49-F238E27FC236}">
                    <a16:creationId xmlns:a16="http://schemas.microsoft.com/office/drawing/2014/main" id="{4C186C1D-208A-4197-A3A3-2D4F3EDC93B0}"/>
                  </a:ext>
                </a:extLst>
              </p:cNvPr>
              <p:cNvSpPr/>
              <p:nvPr/>
            </p:nvSpPr>
            <p:spPr bwMode="auto">
              <a:xfrm>
                <a:off x="5558352" y="3182534"/>
                <a:ext cx="170067" cy="717554"/>
              </a:xfrm>
              <a:prstGeom prst="rect">
                <a:avLst/>
              </a:prstGeom>
              <a:solidFill>
                <a:schemeClr val="accent1"/>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10" name="Rectangle 109">
                <a:extLst>
                  <a:ext uri="{FF2B5EF4-FFF2-40B4-BE49-F238E27FC236}">
                    <a16:creationId xmlns:a16="http://schemas.microsoft.com/office/drawing/2014/main" id="{77129896-230C-001D-1D12-175036E8643B}"/>
                  </a:ext>
                </a:extLst>
              </p:cNvPr>
              <p:cNvSpPr/>
              <p:nvPr/>
            </p:nvSpPr>
            <p:spPr bwMode="auto">
              <a:xfrm>
                <a:off x="5800561" y="3182534"/>
                <a:ext cx="170067" cy="763729"/>
              </a:xfrm>
              <a:prstGeom prst="rect">
                <a:avLst/>
              </a:prstGeom>
              <a:solidFill>
                <a:schemeClr val="accent1"/>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11" name="Rectangle 110">
                <a:extLst>
                  <a:ext uri="{FF2B5EF4-FFF2-40B4-BE49-F238E27FC236}">
                    <a16:creationId xmlns:a16="http://schemas.microsoft.com/office/drawing/2014/main" id="{059AC08F-8972-1C3A-C6AE-536669DF5EEA}"/>
                  </a:ext>
                </a:extLst>
              </p:cNvPr>
              <p:cNvSpPr/>
              <p:nvPr/>
            </p:nvSpPr>
            <p:spPr bwMode="auto">
              <a:xfrm>
                <a:off x="6042770" y="3175174"/>
                <a:ext cx="170067" cy="884346"/>
              </a:xfrm>
              <a:prstGeom prst="rect">
                <a:avLst/>
              </a:prstGeom>
              <a:solidFill>
                <a:schemeClr val="accent1"/>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12" name="Rectangle 111">
                <a:extLst>
                  <a:ext uri="{FF2B5EF4-FFF2-40B4-BE49-F238E27FC236}">
                    <a16:creationId xmlns:a16="http://schemas.microsoft.com/office/drawing/2014/main" id="{C887AD0A-525D-EFEF-52CB-7A6EE436E73F}"/>
                  </a:ext>
                </a:extLst>
              </p:cNvPr>
              <p:cNvSpPr/>
              <p:nvPr/>
            </p:nvSpPr>
            <p:spPr bwMode="auto">
              <a:xfrm>
                <a:off x="6284978" y="3182534"/>
                <a:ext cx="170067" cy="906903"/>
              </a:xfrm>
              <a:prstGeom prst="rect">
                <a:avLst/>
              </a:prstGeom>
              <a:solidFill>
                <a:schemeClr val="accent1"/>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13" name="Rectangle 112">
                <a:extLst>
                  <a:ext uri="{FF2B5EF4-FFF2-40B4-BE49-F238E27FC236}">
                    <a16:creationId xmlns:a16="http://schemas.microsoft.com/office/drawing/2014/main" id="{6F6C0C37-7BF8-31C7-645C-8959495A8FBB}"/>
                  </a:ext>
                </a:extLst>
              </p:cNvPr>
              <p:cNvSpPr/>
              <p:nvPr/>
            </p:nvSpPr>
            <p:spPr bwMode="auto">
              <a:xfrm>
                <a:off x="6769397" y="3182535"/>
                <a:ext cx="170067" cy="953744"/>
              </a:xfrm>
              <a:prstGeom prst="rect">
                <a:avLst/>
              </a:prstGeom>
              <a:solidFill>
                <a:schemeClr val="accent1"/>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14" name="Rectangle 113">
                <a:extLst>
                  <a:ext uri="{FF2B5EF4-FFF2-40B4-BE49-F238E27FC236}">
                    <a16:creationId xmlns:a16="http://schemas.microsoft.com/office/drawing/2014/main" id="{1E0E84BA-531E-E977-43C4-5F8876493CAA}"/>
                  </a:ext>
                </a:extLst>
              </p:cNvPr>
              <p:cNvSpPr/>
              <p:nvPr/>
            </p:nvSpPr>
            <p:spPr bwMode="auto">
              <a:xfrm>
                <a:off x="7011606" y="3167812"/>
                <a:ext cx="170067" cy="1119006"/>
              </a:xfrm>
              <a:prstGeom prst="rect">
                <a:avLst/>
              </a:prstGeom>
              <a:solidFill>
                <a:schemeClr val="accent1"/>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15" name="Rectangle 114">
                <a:extLst>
                  <a:ext uri="{FF2B5EF4-FFF2-40B4-BE49-F238E27FC236}">
                    <a16:creationId xmlns:a16="http://schemas.microsoft.com/office/drawing/2014/main" id="{6405794B-7953-6D4D-058E-B8D9E25E3AAC}"/>
                  </a:ext>
                </a:extLst>
              </p:cNvPr>
              <p:cNvSpPr/>
              <p:nvPr/>
            </p:nvSpPr>
            <p:spPr bwMode="auto">
              <a:xfrm>
                <a:off x="7253817" y="3182534"/>
                <a:ext cx="170067" cy="1119006"/>
              </a:xfrm>
              <a:prstGeom prst="rect">
                <a:avLst/>
              </a:prstGeom>
              <a:solidFill>
                <a:schemeClr val="accent1"/>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16" name="Rectangle 115">
                <a:extLst>
                  <a:ext uri="{FF2B5EF4-FFF2-40B4-BE49-F238E27FC236}">
                    <a16:creationId xmlns:a16="http://schemas.microsoft.com/office/drawing/2014/main" id="{E48EC2BF-FF33-BFD4-2658-D2574253F3A6}"/>
                  </a:ext>
                </a:extLst>
              </p:cNvPr>
              <p:cNvSpPr/>
              <p:nvPr/>
            </p:nvSpPr>
            <p:spPr bwMode="auto">
              <a:xfrm>
                <a:off x="7496025" y="3175173"/>
                <a:ext cx="170067" cy="1149905"/>
              </a:xfrm>
              <a:prstGeom prst="rect">
                <a:avLst/>
              </a:prstGeom>
              <a:solidFill>
                <a:schemeClr val="accent1"/>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17" name="Rectangle 116">
                <a:extLst>
                  <a:ext uri="{FF2B5EF4-FFF2-40B4-BE49-F238E27FC236}">
                    <a16:creationId xmlns:a16="http://schemas.microsoft.com/office/drawing/2014/main" id="{BF22B418-0087-6867-261D-FF9B24929084}"/>
                  </a:ext>
                </a:extLst>
              </p:cNvPr>
              <p:cNvSpPr/>
              <p:nvPr/>
            </p:nvSpPr>
            <p:spPr bwMode="auto">
              <a:xfrm>
                <a:off x="7738232" y="3175173"/>
                <a:ext cx="170067" cy="1169620"/>
              </a:xfrm>
              <a:prstGeom prst="rect">
                <a:avLst/>
              </a:prstGeom>
              <a:solidFill>
                <a:schemeClr val="accent1"/>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18" name="Rectangle 117">
                <a:extLst>
                  <a:ext uri="{FF2B5EF4-FFF2-40B4-BE49-F238E27FC236}">
                    <a16:creationId xmlns:a16="http://schemas.microsoft.com/office/drawing/2014/main" id="{442B7CF1-9EF6-200A-B4AD-F252A48B8F23}"/>
                  </a:ext>
                </a:extLst>
              </p:cNvPr>
              <p:cNvSpPr/>
              <p:nvPr/>
            </p:nvSpPr>
            <p:spPr bwMode="auto">
              <a:xfrm>
                <a:off x="8222651" y="3182534"/>
                <a:ext cx="170067" cy="1245132"/>
              </a:xfrm>
              <a:prstGeom prst="rect">
                <a:avLst/>
              </a:prstGeom>
              <a:solidFill>
                <a:schemeClr val="accent1"/>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19" name="Rectangle 118">
                <a:extLst>
                  <a:ext uri="{FF2B5EF4-FFF2-40B4-BE49-F238E27FC236}">
                    <a16:creationId xmlns:a16="http://schemas.microsoft.com/office/drawing/2014/main" id="{D46293B9-73E6-1D79-2D90-EC05C11527BE}"/>
                  </a:ext>
                </a:extLst>
              </p:cNvPr>
              <p:cNvSpPr/>
              <p:nvPr/>
            </p:nvSpPr>
            <p:spPr bwMode="auto">
              <a:xfrm>
                <a:off x="8464859" y="3188076"/>
                <a:ext cx="170067" cy="1245132"/>
              </a:xfrm>
              <a:prstGeom prst="rect">
                <a:avLst/>
              </a:prstGeom>
              <a:solidFill>
                <a:schemeClr val="accent1"/>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20" name="Rectangle 119">
                <a:extLst>
                  <a:ext uri="{FF2B5EF4-FFF2-40B4-BE49-F238E27FC236}">
                    <a16:creationId xmlns:a16="http://schemas.microsoft.com/office/drawing/2014/main" id="{9FD740D8-C410-D6D6-B474-85667920D2D6}"/>
                  </a:ext>
                </a:extLst>
              </p:cNvPr>
              <p:cNvSpPr/>
              <p:nvPr/>
            </p:nvSpPr>
            <p:spPr bwMode="auto">
              <a:xfrm>
                <a:off x="8707070" y="3193625"/>
                <a:ext cx="170067" cy="1245132"/>
              </a:xfrm>
              <a:prstGeom prst="rect">
                <a:avLst/>
              </a:prstGeom>
              <a:solidFill>
                <a:schemeClr val="accent1"/>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21" name="Rectangle 120">
                <a:extLst>
                  <a:ext uri="{FF2B5EF4-FFF2-40B4-BE49-F238E27FC236}">
                    <a16:creationId xmlns:a16="http://schemas.microsoft.com/office/drawing/2014/main" id="{B4DB2A21-EBFA-E46B-FC59-67F8D2511F4B}"/>
                  </a:ext>
                </a:extLst>
              </p:cNvPr>
              <p:cNvSpPr/>
              <p:nvPr/>
            </p:nvSpPr>
            <p:spPr bwMode="auto">
              <a:xfrm>
                <a:off x="9191487" y="3180715"/>
                <a:ext cx="170067" cy="1471515"/>
              </a:xfrm>
              <a:prstGeom prst="rect">
                <a:avLst/>
              </a:prstGeom>
              <a:solidFill>
                <a:schemeClr val="accent1"/>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22" name="Rectangle 121">
                <a:extLst>
                  <a:ext uri="{FF2B5EF4-FFF2-40B4-BE49-F238E27FC236}">
                    <a16:creationId xmlns:a16="http://schemas.microsoft.com/office/drawing/2014/main" id="{4468A323-B741-B656-BDBF-ACF78BB14009}"/>
                  </a:ext>
                </a:extLst>
              </p:cNvPr>
              <p:cNvSpPr/>
              <p:nvPr/>
            </p:nvSpPr>
            <p:spPr bwMode="auto">
              <a:xfrm>
                <a:off x="9433709" y="3178649"/>
                <a:ext cx="170067" cy="1471515"/>
              </a:xfrm>
              <a:prstGeom prst="rect">
                <a:avLst/>
              </a:prstGeom>
              <a:solidFill>
                <a:schemeClr val="accent1"/>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23" name="Rectangle 122">
                <a:extLst>
                  <a:ext uri="{FF2B5EF4-FFF2-40B4-BE49-F238E27FC236}">
                    <a16:creationId xmlns:a16="http://schemas.microsoft.com/office/drawing/2014/main" id="{581F5B9C-349C-7620-11FE-AE1564B1A147}"/>
                  </a:ext>
                </a:extLst>
              </p:cNvPr>
              <p:cNvSpPr/>
              <p:nvPr/>
            </p:nvSpPr>
            <p:spPr bwMode="auto">
              <a:xfrm>
                <a:off x="7980442" y="3167812"/>
                <a:ext cx="170067" cy="1193607"/>
              </a:xfrm>
              <a:prstGeom prst="rect">
                <a:avLst/>
              </a:prstGeom>
              <a:solidFill>
                <a:schemeClr val="accent3"/>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24" name="Rectangle 123">
                <a:extLst>
                  <a:ext uri="{FF2B5EF4-FFF2-40B4-BE49-F238E27FC236}">
                    <a16:creationId xmlns:a16="http://schemas.microsoft.com/office/drawing/2014/main" id="{42C4A941-4544-5A42-08B9-5CB2D2BF3F93}"/>
                  </a:ext>
                </a:extLst>
              </p:cNvPr>
              <p:cNvSpPr/>
              <p:nvPr/>
            </p:nvSpPr>
            <p:spPr bwMode="auto">
              <a:xfrm>
                <a:off x="5073935" y="3188076"/>
                <a:ext cx="170067" cy="582081"/>
              </a:xfrm>
              <a:prstGeom prst="rect">
                <a:avLst/>
              </a:prstGeom>
              <a:solidFill>
                <a:schemeClr val="accent3"/>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25" name="Rectangle 124">
                <a:extLst>
                  <a:ext uri="{FF2B5EF4-FFF2-40B4-BE49-F238E27FC236}">
                    <a16:creationId xmlns:a16="http://schemas.microsoft.com/office/drawing/2014/main" id="{92A3CDC8-845A-AD82-75AE-E258D7EE94D7}"/>
                  </a:ext>
                </a:extLst>
              </p:cNvPr>
              <p:cNvSpPr/>
              <p:nvPr/>
            </p:nvSpPr>
            <p:spPr bwMode="auto">
              <a:xfrm>
                <a:off x="8949278" y="3167812"/>
                <a:ext cx="170067" cy="1374462"/>
              </a:xfrm>
              <a:prstGeom prst="rect">
                <a:avLst/>
              </a:prstGeom>
              <a:solidFill>
                <a:schemeClr val="accent4"/>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26" name="Rectangle 125">
                <a:extLst>
                  <a:ext uri="{FF2B5EF4-FFF2-40B4-BE49-F238E27FC236}">
                    <a16:creationId xmlns:a16="http://schemas.microsoft.com/office/drawing/2014/main" id="{D08F19EE-11D7-9228-6EDD-988B4EFF8CEB}"/>
                  </a:ext>
                </a:extLst>
              </p:cNvPr>
              <p:cNvSpPr/>
              <p:nvPr/>
            </p:nvSpPr>
            <p:spPr bwMode="auto">
              <a:xfrm>
                <a:off x="6527186" y="3175173"/>
                <a:ext cx="170067" cy="941058"/>
              </a:xfrm>
              <a:prstGeom prst="rect">
                <a:avLst/>
              </a:prstGeom>
              <a:solidFill>
                <a:schemeClr val="accent4"/>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27" name="Rectangle 126">
                <a:extLst>
                  <a:ext uri="{FF2B5EF4-FFF2-40B4-BE49-F238E27FC236}">
                    <a16:creationId xmlns:a16="http://schemas.microsoft.com/office/drawing/2014/main" id="{8FEB7D42-1B7D-DFFA-5149-AE9BFA56E55E}"/>
                  </a:ext>
                </a:extLst>
              </p:cNvPr>
              <p:cNvSpPr/>
              <p:nvPr/>
            </p:nvSpPr>
            <p:spPr bwMode="auto">
              <a:xfrm>
                <a:off x="4831725" y="3182534"/>
                <a:ext cx="170067" cy="512191"/>
              </a:xfrm>
              <a:prstGeom prst="rect">
                <a:avLst/>
              </a:prstGeom>
              <a:solidFill>
                <a:schemeClr val="accent6"/>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28" name="Rectangle 127">
                <a:extLst>
                  <a:ext uri="{FF2B5EF4-FFF2-40B4-BE49-F238E27FC236}">
                    <a16:creationId xmlns:a16="http://schemas.microsoft.com/office/drawing/2014/main" id="{EAFEF359-06A5-C7F2-FD6B-B2E5D2F05ACE}"/>
                  </a:ext>
                </a:extLst>
              </p:cNvPr>
              <p:cNvSpPr/>
              <p:nvPr/>
            </p:nvSpPr>
            <p:spPr bwMode="auto">
              <a:xfrm>
                <a:off x="4589516" y="3182534"/>
                <a:ext cx="170067" cy="128540"/>
              </a:xfrm>
              <a:prstGeom prst="rect">
                <a:avLst/>
              </a:prstGeom>
              <a:solidFill>
                <a:schemeClr val="accent6"/>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29" name="Rectangle 128">
                <a:extLst>
                  <a:ext uri="{FF2B5EF4-FFF2-40B4-BE49-F238E27FC236}">
                    <a16:creationId xmlns:a16="http://schemas.microsoft.com/office/drawing/2014/main" id="{63EF47C8-2AD0-58E2-E4EB-D7E0262F3FCE}"/>
                  </a:ext>
                </a:extLst>
              </p:cNvPr>
              <p:cNvSpPr/>
              <p:nvPr/>
            </p:nvSpPr>
            <p:spPr bwMode="auto">
              <a:xfrm>
                <a:off x="4347307" y="3167811"/>
                <a:ext cx="170067" cy="64875"/>
              </a:xfrm>
              <a:prstGeom prst="rect">
                <a:avLst/>
              </a:prstGeom>
              <a:solidFill>
                <a:schemeClr val="accent6"/>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30" name="Rectangle 129">
                <a:extLst>
                  <a:ext uri="{FF2B5EF4-FFF2-40B4-BE49-F238E27FC236}">
                    <a16:creationId xmlns:a16="http://schemas.microsoft.com/office/drawing/2014/main" id="{129F8546-392A-7150-0900-B08E3A4E5C12}"/>
                  </a:ext>
                </a:extLst>
              </p:cNvPr>
              <p:cNvSpPr/>
              <p:nvPr/>
            </p:nvSpPr>
            <p:spPr bwMode="auto">
              <a:xfrm>
                <a:off x="4105099" y="3091852"/>
                <a:ext cx="170067" cy="101773"/>
              </a:xfrm>
              <a:prstGeom prst="rect">
                <a:avLst/>
              </a:prstGeom>
              <a:solidFill>
                <a:schemeClr val="accent6"/>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31" name="Rectangle 130">
                <a:extLst>
                  <a:ext uri="{FF2B5EF4-FFF2-40B4-BE49-F238E27FC236}">
                    <a16:creationId xmlns:a16="http://schemas.microsoft.com/office/drawing/2014/main" id="{870D8348-2A5E-F4EC-0FEA-A30EC5010C6F}"/>
                  </a:ext>
                </a:extLst>
              </p:cNvPr>
              <p:cNvSpPr/>
              <p:nvPr/>
            </p:nvSpPr>
            <p:spPr bwMode="auto">
              <a:xfrm>
                <a:off x="3620680" y="3038530"/>
                <a:ext cx="170067" cy="155094"/>
              </a:xfrm>
              <a:prstGeom prst="rect">
                <a:avLst/>
              </a:prstGeom>
              <a:solidFill>
                <a:schemeClr val="accent6"/>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32" name="Rectangle 131">
                <a:extLst>
                  <a:ext uri="{FF2B5EF4-FFF2-40B4-BE49-F238E27FC236}">
                    <a16:creationId xmlns:a16="http://schemas.microsoft.com/office/drawing/2014/main" id="{D3A2794E-1961-86C5-9A68-53647660B877}"/>
                  </a:ext>
                </a:extLst>
              </p:cNvPr>
              <p:cNvSpPr/>
              <p:nvPr/>
            </p:nvSpPr>
            <p:spPr bwMode="auto">
              <a:xfrm>
                <a:off x="3378471" y="2923654"/>
                <a:ext cx="170067" cy="258879"/>
              </a:xfrm>
              <a:prstGeom prst="rect">
                <a:avLst/>
              </a:prstGeom>
              <a:solidFill>
                <a:schemeClr val="accent6"/>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33" name="Rectangle 132">
                <a:extLst>
                  <a:ext uri="{FF2B5EF4-FFF2-40B4-BE49-F238E27FC236}">
                    <a16:creationId xmlns:a16="http://schemas.microsoft.com/office/drawing/2014/main" id="{7BD10508-2551-9271-D7E9-29DCF05D6EB3}"/>
                  </a:ext>
                </a:extLst>
              </p:cNvPr>
              <p:cNvSpPr/>
              <p:nvPr/>
            </p:nvSpPr>
            <p:spPr bwMode="auto">
              <a:xfrm>
                <a:off x="3136262" y="2836900"/>
                <a:ext cx="170067" cy="345633"/>
              </a:xfrm>
              <a:prstGeom prst="rect">
                <a:avLst/>
              </a:prstGeom>
              <a:solidFill>
                <a:schemeClr val="accent6"/>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34" name="Rectangle 133">
                <a:extLst>
                  <a:ext uri="{FF2B5EF4-FFF2-40B4-BE49-F238E27FC236}">
                    <a16:creationId xmlns:a16="http://schemas.microsoft.com/office/drawing/2014/main" id="{2D50E1B5-4ECB-0025-A3D7-87EEF7860DBB}"/>
                  </a:ext>
                </a:extLst>
              </p:cNvPr>
              <p:cNvSpPr/>
              <p:nvPr/>
            </p:nvSpPr>
            <p:spPr bwMode="auto">
              <a:xfrm>
                <a:off x="2651844" y="2208823"/>
                <a:ext cx="170067" cy="966350"/>
              </a:xfrm>
              <a:prstGeom prst="rect">
                <a:avLst/>
              </a:prstGeom>
              <a:solidFill>
                <a:schemeClr val="accent6"/>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sp>
            <p:nvSpPr>
              <p:cNvPr id="135" name="Rectangle 134">
                <a:extLst>
                  <a:ext uri="{FF2B5EF4-FFF2-40B4-BE49-F238E27FC236}">
                    <a16:creationId xmlns:a16="http://schemas.microsoft.com/office/drawing/2014/main" id="{7C4F638C-1BD7-039D-777F-9FD45EE4360A}"/>
                  </a:ext>
                </a:extLst>
              </p:cNvPr>
              <p:cNvSpPr/>
              <p:nvPr/>
            </p:nvSpPr>
            <p:spPr bwMode="auto">
              <a:xfrm>
                <a:off x="2894054" y="2600820"/>
                <a:ext cx="170067" cy="574353"/>
              </a:xfrm>
              <a:prstGeom prst="rect">
                <a:avLst/>
              </a:prstGeom>
              <a:solidFill>
                <a:schemeClr val="accent5"/>
              </a:solidFill>
              <a:ln w="9525">
                <a:solidFill>
                  <a:schemeClr val="bg1"/>
                </a:solidFill>
                <a:round/>
                <a:headEnd/>
                <a:tailEnd/>
              </a:ln>
            </p:spPr>
            <p:txBody>
              <a:bodyPr rtlCol="0" anchor="ctr"/>
              <a:lstStyle/>
              <a:p>
                <a:pPr algn="l"/>
                <a:endParaRPr lang="en-US" sz="1400" dirty="0">
                  <a:solidFill>
                    <a:schemeClr val="bg1"/>
                  </a:solidFill>
                  <a:latin typeface="Calibri" panose="020F0502020204030204" pitchFamily="34" charset="0"/>
                </a:endParaRPr>
              </a:p>
            </p:txBody>
          </p:sp>
        </p:grpSp>
        <p:cxnSp>
          <p:nvCxnSpPr>
            <p:cNvPr id="105" name="Straight Connector 104">
              <a:extLst>
                <a:ext uri="{FF2B5EF4-FFF2-40B4-BE49-F238E27FC236}">
                  <a16:creationId xmlns:a16="http://schemas.microsoft.com/office/drawing/2014/main" id="{6AD6515C-3DD4-7E12-FE34-0B245F62AFD9}"/>
                </a:ext>
              </a:extLst>
            </p:cNvPr>
            <p:cNvCxnSpPr/>
            <p:nvPr/>
          </p:nvCxnSpPr>
          <p:spPr bwMode="auto">
            <a:xfrm>
              <a:off x="-668597" y="3548607"/>
              <a:ext cx="7291294" cy="0"/>
            </a:xfrm>
            <a:prstGeom prst="line">
              <a:avLst/>
            </a:prstGeom>
            <a:noFill/>
            <a:ln w="28575" cap="flat" cmpd="sng" algn="ctr">
              <a:solidFill>
                <a:schemeClr val="bg1"/>
              </a:solidFill>
              <a:prstDash val="solid"/>
              <a:round/>
              <a:headEnd type="none" w="med" len="med"/>
              <a:tailEnd type="none" w="med" len="med"/>
            </a:ln>
            <a:effectLst/>
          </p:spPr>
        </p:cxnSp>
      </p:grpSp>
      <p:sp>
        <p:nvSpPr>
          <p:cNvPr id="148" name="TextBox 147">
            <a:extLst>
              <a:ext uri="{FF2B5EF4-FFF2-40B4-BE49-F238E27FC236}">
                <a16:creationId xmlns:a16="http://schemas.microsoft.com/office/drawing/2014/main" id="{64DEB9E5-A4CF-CC34-EADC-F8F45A483BB0}"/>
              </a:ext>
            </a:extLst>
          </p:cNvPr>
          <p:cNvSpPr txBox="1"/>
          <p:nvPr/>
        </p:nvSpPr>
        <p:spPr bwMode="auto">
          <a:xfrm>
            <a:off x="8210573" y="1242063"/>
            <a:ext cx="27885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RFS</a:t>
            </a:r>
          </a:p>
        </p:txBody>
      </p:sp>
      <p:sp>
        <p:nvSpPr>
          <p:cNvPr id="149" name="TextBox 148">
            <a:extLst>
              <a:ext uri="{FF2B5EF4-FFF2-40B4-BE49-F238E27FC236}">
                <a16:creationId xmlns:a16="http://schemas.microsoft.com/office/drawing/2014/main" id="{99E9FF25-C308-CCBE-9DDA-3FE7236D32F8}"/>
              </a:ext>
            </a:extLst>
          </p:cNvPr>
          <p:cNvSpPr txBox="1"/>
          <p:nvPr/>
        </p:nvSpPr>
        <p:spPr bwMode="auto">
          <a:xfrm>
            <a:off x="8231228" y="3813076"/>
            <a:ext cx="283618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OS</a:t>
            </a:r>
          </a:p>
        </p:txBody>
      </p:sp>
      <p:sp>
        <p:nvSpPr>
          <p:cNvPr id="150" name="TextBox 149">
            <a:extLst>
              <a:ext uri="{FF2B5EF4-FFF2-40B4-BE49-F238E27FC236}">
                <a16:creationId xmlns:a16="http://schemas.microsoft.com/office/drawing/2014/main" id="{67D13776-028D-79F2-852A-A15F9EE91CD1}"/>
              </a:ext>
            </a:extLst>
          </p:cNvPr>
          <p:cNvSpPr txBox="1"/>
          <p:nvPr/>
        </p:nvSpPr>
        <p:spPr bwMode="auto">
          <a:xfrm>
            <a:off x="7892759" y="3121330"/>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151" name="TextBox 150">
            <a:extLst>
              <a:ext uri="{FF2B5EF4-FFF2-40B4-BE49-F238E27FC236}">
                <a16:creationId xmlns:a16="http://schemas.microsoft.com/office/drawing/2014/main" id="{07BC88CA-A8C4-74F1-5799-D97FB49287B7}"/>
              </a:ext>
            </a:extLst>
          </p:cNvPr>
          <p:cNvSpPr txBox="1"/>
          <p:nvPr/>
        </p:nvSpPr>
        <p:spPr bwMode="auto">
          <a:xfrm>
            <a:off x="8830480" y="3429598"/>
            <a:ext cx="165878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Mo After Surgery</a:t>
            </a:r>
          </a:p>
        </p:txBody>
      </p:sp>
      <p:cxnSp>
        <p:nvCxnSpPr>
          <p:cNvPr id="152" name="Straight Connector 151">
            <a:extLst>
              <a:ext uri="{FF2B5EF4-FFF2-40B4-BE49-F238E27FC236}">
                <a16:creationId xmlns:a16="http://schemas.microsoft.com/office/drawing/2014/main" id="{EF2CA793-7631-4CDF-4071-31841C35C723}"/>
              </a:ext>
            </a:extLst>
          </p:cNvPr>
          <p:cNvCxnSpPr/>
          <p:nvPr/>
        </p:nvCxnSpPr>
        <p:spPr bwMode="auto">
          <a:xfrm>
            <a:off x="8641115" y="1548137"/>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8A0C879F-0527-84B5-1D78-475E245C2CDB}"/>
              </a:ext>
            </a:extLst>
          </p:cNvPr>
          <p:cNvCxnSpPr/>
          <p:nvPr/>
        </p:nvCxnSpPr>
        <p:spPr bwMode="auto">
          <a:xfrm>
            <a:off x="8984803" y="1548137"/>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70BEC0F1-B090-27FF-F590-D1798B3B42E3}"/>
              </a:ext>
            </a:extLst>
          </p:cNvPr>
          <p:cNvCxnSpPr/>
          <p:nvPr/>
        </p:nvCxnSpPr>
        <p:spPr bwMode="auto">
          <a:xfrm>
            <a:off x="9120386" y="1548137"/>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DEA8BA03-0286-1C43-EE56-136CAFB1BA92}"/>
              </a:ext>
            </a:extLst>
          </p:cNvPr>
          <p:cNvCxnSpPr/>
          <p:nvPr/>
        </p:nvCxnSpPr>
        <p:spPr bwMode="auto">
          <a:xfrm>
            <a:off x="9337950" y="1548137"/>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A1F87D8B-4030-58C2-0A30-E0D20E684B2F}"/>
              </a:ext>
            </a:extLst>
          </p:cNvPr>
          <p:cNvCxnSpPr/>
          <p:nvPr/>
        </p:nvCxnSpPr>
        <p:spPr bwMode="auto">
          <a:xfrm>
            <a:off x="9353715" y="1548137"/>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89B63D4B-BB6A-8ABD-F0EE-6C0030E1490E}"/>
              </a:ext>
            </a:extLst>
          </p:cNvPr>
          <p:cNvCxnSpPr/>
          <p:nvPr/>
        </p:nvCxnSpPr>
        <p:spPr bwMode="auto">
          <a:xfrm>
            <a:off x="9435696" y="1548137"/>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BC324881-F850-BB68-F873-3F48F5B41DD8}"/>
              </a:ext>
            </a:extLst>
          </p:cNvPr>
          <p:cNvCxnSpPr/>
          <p:nvPr/>
        </p:nvCxnSpPr>
        <p:spPr bwMode="auto">
          <a:xfrm>
            <a:off x="9517677" y="1548137"/>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E45501E4-FED8-6F14-A290-F470EFF7A7C5}"/>
              </a:ext>
            </a:extLst>
          </p:cNvPr>
          <p:cNvCxnSpPr>
            <a:cxnSpLocks/>
          </p:cNvCxnSpPr>
          <p:nvPr/>
        </p:nvCxnSpPr>
        <p:spPr bwMode="auto">
          <a:xfrm rot="16200000">
            <a:off x="9517467" y="1551289"/>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F5670D94-2CC5-5253-D10B-81FA46E0DE5A}"/>
              </a:ext>
            </a:extLst>
          </p:cNvPr>
          <p:cNvCxnSpPr/>
          <p:nvPr/>
        </p:nvCxnSpPr>
        <p:spPr bwMode="auto">
          <a:xfrm>
            <a:off x="10022174" y="1677414"/>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F174EA70-D5F2-F84A-F507-D59DEAB3D1EA}"/>
              </a:ext>
            </a:extLst>
          </p:cNvPr>
          <p:cNvCxnSpPr/>
          <p:nvPr/>
        </p:nvCxnSpPr>
        <p:spPr bwMode="auto">
          <a:xfrm>
            <a:off x="10044245" y="1677414"/>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41ED6223-B21A-23C6-5874-9EFA051DE1C8}"/>
              </a:ext>
            </a:extLst>
          </p:cNvPr>
          <p:cNvCxnSpPr>
            <a:cxnSpLocks/>
          </p:cNvCxnSpPr>
          <p:nvPr/>
        </p:nvCxnSpPr>
        <p:spPr bwMode="auto">
          <a:xfrm>
            <a:off x="10069470" y="1677414"/>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63" name="Straight Connector 162">
            <a:extLst>
              <a:ext uri="{FF2B5EF4-FFF2-40B4-BE49-F238E27FC236}">
                <a16:creationId xmlns:a16="http://schemas.microsoft.com/office/drawing/2014/main" id="{39000523-8667-15D2-6B14-C68E83805266}"/>
              </a:ext>
            </a:extLst>
          </p:cNvPr>
          <p:cNvCxnSpPr>
            <a:cxnSpLocks/>
          </p:cNvCxnSpPr>
          <p:nvPr/>
        </p:nvCxnSpPr>
        <p:spPr bwMode="auto">
          <a:xfrm>
            <a:off x="10145145" y="1677414"/>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3196B8D3-E298-CEB9-4579-89D96D111E27}"/>
              </a:ext>
            </a:extLst>
          </p:cNvPr>
          <p:cNvCxnSpPr>
            <a:cxnSpLocks/>
          </p:cNvCxnSpPr>
          <p:nvPr/>
        </p:nvCxnSpPr>
        <p:spPr bwMode="auto">
          <a:xfrm>
            <a:off x="10214514" y="1677414"/>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CE8D9D6D-9491-099A-8D25-AD46E360E17B}"/>
              </a:ext>
            </a:extLst>
          </p:cNvPr>
          <p:cNvCxnSpPr>
            <a:cxnSpLocks/>
          </p:cNvCxnSpPr>
          <p:nvPr/>
        </p:nvCxnSpPr>
        <p:spPr bwMode="auto">
          <a:xfrm>
            <a:off x="10230279" y="1677414"/>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66" name="Straight Connector 165">
            <a:extLst>
              <a:ext uri="{FF2B5EF4-FFF2-40B4-BE49-F238E27FC236}">
                <a16:creationId xmlns:a16="http://schemas.microsoft.com/office/drawing/2014/main" id="{4DE764D8-48DB-6CD6-DB29-6A3E3C34E301}"/>
              </a:ext>
            </a:extLst>
          </p:cNvPr>
          <p:cNvCxnSpPr>
            <a:cxnSpLocks/>
          </p:cNvCxnSpPr>
          <p:nvPr/>
        </p:nvCxnSpPr>
        <p:spPr bwMode="auto">
          <a:xfrm>
            <a:off x="10258657" y="1677414"/>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E31C0C5C-4234-820D-7BCD-F272505F82B2}"/>
              </a:ext>
            </a:extLst>
          </p:cNvPr>
          <p:cNvCxnSpPr>
            <a:cxnSpLocks/>
          </p:cNvCxnSpPr>
          <p:nvPr/>
        </p:nvCxnSpPr>
        <p:spPr bwMode="auto">
          <a:xfrm>
            <a:off x="10356404" y="1677414"/>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7FD3720A-D9EE-6958-14E0-1699DFDD40CE}"/>
              </a:ext>
            </a:extLst>
          </p:cNvPr>
          <p:cNvCxnSpPr>
            <a:cxnSpLocks/>
          </p:cNvCxnSpPr>
          <p:nvPr/>
        </p:nvCxnSpPr>
        <p:spPr bwMode="auto">
          <a:xfrm>
            <a:off x="10419466" y="1677414"/>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7C9B73D3-F92A-A680-7E19-5E3345BEB4BF}"/>
              </a:ext>
            </a:extLst>
          </p:cNvPr>
          <p:cNvCxnSpPr>
            <a:cxnSpLocks/>
          </p:cNvCxnSpPr>
          <p:nvPr/>
        </p:nvCxnSpPr>
        <p:spPr bwMode="auto">
          <a:xfrm>
            <a:off x="10816757" y="1677414"/>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6549D839-47F9-31DA-E5E7-87F6BE0A1E52}"/>
              </a:ext>
            </a:extLst>
          </p:cNvPr>
          <p:cNvCxnSpPr>
            <a:cxnSpLocks/>
          </p:cNvCxnSpPr>
          <p:nvPr/>
        </p:nvCxnSpPr>
        <p:spPr bwMode="auto">
          <a:xfrm rot="16200000">
            <a:off x="10816547" y="1680565"/>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9904AFEC-ED97-13E4-D15D-2F82A05AB1C1}"/>
              </a:ext>
            </a:extLst>
          </p:cNvPr>
          <p:cNvCxnSpPr/>
          <p:nvPr/>
        </p:nvCxnSpPr>
        <p:spPr bwMode="auto">
          <a:xfrm>
            <a:off x="9085702" y="1753089"/>
            <a:ext cx="0" cy="85227"/>
          </a:xfrm>
          <a:prstGeom prst="line">
            <a:avLst/>
          </a:prstGeom>
          <a:noFill/>
          <a:ln w="19050" cap="flat" cmpd="sng" algn="ctr">
            <a:solidFill>
              <a:schemeClr val="accent3"/>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5EA0780C-91B2-E93E-4865-8B2A330646B7}"/>
              </a:ext>
            </a:extLst>
          </p:cNvPr>
          <p:cNvCxnSpPr/>
          <p:nvPr/>
        </p:nvCxnSpPr>
        <p:spPr bwMode="auto">
          <a:xfrm>
            <a:off x="9867671" y="2002184"/>
            <a:ext cx="0" cy="85227"/>
          </a:xfrm>
          <a:prstGeom prst="line">
            <a:avLst/>
          </a:prstGeom>
          <a:noFill/>
          <a:ln w="19050" cap="flat" cmpd="sng" algn="ctr">
            <a:solidFill>
              <a:schemeClr val="accent3"/>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179D333B-F9D4-A655-2EDA-4C838EAF6D7D}"/>
              </a:ext>
            </a:extLst>
          </p:cNvPr>
          <p:cNvCxnSpPr/>
          <p:nvPr/>
        </p:nvCxnSpPr>
        <p:spPr bwMode="auto">
          <a:xfrm>
            <a:off x="10141991" y="2301729"/>
            <a:ext cx="0" cy="85227"/>
          </a:xfrm>
          <a:prstGeom prst="line">
            <a:avLst/>
          </a:prstGeom>
          <a:noFill/>
          <a:ln w="19050" cap="flat" cmpd="sng" algn="ctr">
            <a:solidFill>
              <a:schemeClr val="accent3"/>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65AE2BD4-DAB5-EC08-C087-8BC731ABE67D}"/>
              </a:ext>
            </a:extLst>
          </p:cNvPr>
          <p:cNvCxnSpPr/>
          <p:nvPr/>
        </p:nvCxnSpPr>
        <p:spPr bwMode="auto">
          <a:xfrm>
            <a:off x="10201900" y="2301729"/>
            <a:ext cx="0" cy="85227"/>
          </a:xfrm>
          <a:prstGeom prst="line">
            <a:avLst/>
          </a:prstGeom>
          <a:noFill/>
          <a:ln w="19050" cap="flat" cmpd="sng" algn="ctr">
            <a:solidFill>
              <a:schemeClr val="accent3"/>
            </a:solidFill>
            <a:prstDash val="solid"/>
            <a:round/>
            <a:headEnd type="none" w="med" len="med"/>
            <a:tailEnd type="none" w="med" len="med"/>
          </a:ln>
          <a:effectLst/>
        </p:spPr>
      </p:cxnSp>
      <p:sp>
        <p:nvSpPr>
          <p:cNvPr id="175" name="Freeform: Shape 174">
            <a:extLst>
              <a:ext uri="{FF2B5EF4-FFF2-40B4-BE49-F238E27FC236}">
                <a16:creationId xmlns:a16="http://schemas.microsoft.com/office/drawing/2014/main" id="{653D2A91-467B-81AE-3A26-531E2766B231}"/>
              </a:ext>
            </a:extLst>
          </p:cNvPr>
          <p:cNvSpPr/>
          <p:nvPr/>
        </p:nvSpPr>
        <p:spPr bwMode="auto">
          <a:xfrm>
            <a:off x="8246818" y="1590027"/>
            <a:ext cx="2576086" cy="132430"/>
          </a:xfrm>
          <a:custGeom>
            <a:avLst/>
            <a:gdLst>
              <a:gd name="connsiteX0" fmla="*/ 0 w 2576086"/>
              <a:gd name="connsiteY0" fmla="*/ 0 h 132430"/>
              <a:gd name="connsiteX1" fmla="*/ 1280160 w 2576086"/>
              <a:gd name="connsiteY1" fmla="*/ 0 h 132430"/>
              <a:gd name="connsiteX2" fmla="*/ 1280160 w 2576086"/>
              <a:gd name="connsiteY2" fmla="*/ 132430 h 132430"/>
              <a:gd name="connsiteX3" fmla="*/ 2576086 w 2576086"/>
              <a:gd name="connsiteY3" fmla="*/ 132430 h 132430"/>
            </a:gdLst>
            <a:ahLst/>
            <a:cxnLst>
              <a:cxn ang="0">
                <a:pos x="connsiteX0" y="connsiteY0"/>
              </a:cxn>
              <a:cxn ang="0">
                <a:pos x="connsiteX1" y="connsiteY1"/>
              </a:cxn>
              <a:cxn ang="0">
                <a:pos x="connsiteX2" y="connsiteY2"/>
              </a:cxn>
              <a:cxn ang="0">
                <a:pos x="connsiteX3" y="connsiteY3"/>
              </a:cxn>
            </a:cxnLst>
            <a:rect l="l" t="t" r="r" b="b"/>
            <a:pathLst>
              <a:path w="2576086" h="132430">
                <a:moveTo>
                  <a:pt x="0" y="0"/>
                </a:moveTo>
                <a:lnTo>
                  <a:pt x="1280160" y="0"/>
                </a:lnTo>
                <a:lnTo>
                  <a:pt x="1280160" y="132430"/>
                </a:lnTo>
                <a:lnTo>
                  <a:pt x="2576086" y="132430"/>
                </a:lnTo>
              </a:path>
            </a:pathLst>
          </a:custGeom>
          <a:noFill/>
          <a:ln w="28575">
            <a:solidFill>
              <a:schemeClr val="accent1"/>
            </a:solidFill>
            <a:miter lim="800000"/>
            <a:headEnd/>
            <a:tailEnd/>
          </a:ln>
        </p:spPr>
        <p:txBody>
          <a:bodyPr rtlCol="0" anchor="ctr"/>
          <a:lstStyle/>
          <a:p>
            <a:pPr algn="ctr"/>
            <a:endParaRPr lang="en-US" dirty="0"/>
          </a:p>
        </p:txBody>
      </p:sp>
      <p:sp>
        <p:nvSpPr>
          <p:cNvPr id="176" name="Freeform: Shape 175">
            <a:extLst>
              <a:ext uri="{FF2B5EF4-FFF2-40B4-BE49-F238E27FC236}">
                <a16:creationId xmlns:a16="http://schemas.microsoft.com/office/drawing/2014/main" id="{66B02F6D-0D60-BD24-B94D-FE282DB2D2EB}"/>
              </a:ext>
            </a:extLst>
          </p:cNvPr>
          <p:cNvSpPr/>
          <p:nvPr/>
        </p:nvSpPr>
        <p:spPr bwMode="auto">
          <a:xfrm>
            <a:off x="8243665" y="1583720"/>
            <a:ext cx="2024292" cy="1655380"/>
          </a:xfrm>
          <a:custGeom>
            <a:avLst/>
            <a:gdLst>
              <a:gd name="connsiteX0" fmla="*/ 0 w 2024292"/>
              <a:gd name="connsiteY0" fmla="*/ 0 h 1519796"/>
              <a:gd name="connsiteX1" fmla="*/ 75675 w 2024292"/>
              <a:gd name="connsiteY1" fmla="*/ 0 h 1519796"/>
              <a:gd name="connsiteX2" fmla="*/ 75675 w 2024292"/>
              <a:gd name="connsiteY2" fmla="*/ 217565 h 1519796"/>
              <a:gd name="connsiteX3" fmla="*/ 1034218 w 2024292"/>
              <a:gd name="connsiteY3" fmla="*/ 217565 h 1519796"/>
              <a:gd name="connsiteX4" fmla="*/ 1034218 w 2024292"/>
              <a:gd name="connsiteY4" fmla="*/ 457200 h 1519796"/>
              <a:gd name="connsiteX5" fmla="*/ 1062596 w 2024292"/>
              <a:gd name="connsiteY5" fmla="*/ 457200 h 1519796"/>
              <a:gd name="connsiteX6" fmla="*/ 1762585 w 2024292"/>
              <a:gd name="connsiteY6" fmla="*/ 457200 h 1519796"/>
              <a:gd name="connsiteX7" fmla="*/ 1762585 w 2024292"/>
              <a:gd name="connsiteY7" fmla="*/ 756745 h 1519796"/>
              <a:gd name="connsiteX8" fmla="*/ 2024292 w 2024292"/>
              <a:gd name="connsiteY8" fmla="*/ 756745 h 1519796"/>
              <a:gd name="connsiteX9" fmla="*/ 2024292 w 2024292"/>
              <a:gd name="connsiteY9" fmla="*/ 1519796 h 1519796"/>
              <a:gd name="connsiteX0" fmla="*/ 0 w 2024292"/>
              <a:gd name="connsiteY0" fmla="*/ 0 h 1655380"/>
              <a:gd name="connsiteX1" fmla="*/ 75675 w 2024292"/>
              <a:gd name="connsiteY1" fmla="*/ 0 h 1655380"/>
              <a:gd name="connsiteX2" fmla="*/ 75675 w 2024292"/>
              <a:gd name="connsiteY2" fmla="*/ 217565 h 1655380"/>
              <a:gd name="connsiteX3" fmla="*/ 1034218 w 2024292"/>
              <a:gd name="connsiteY3" fmla="*/ 217565 h 1655380"/>
              <a:gd name="connsiteX4" fmla="*/ 1034218 w 2024292"/>
              <a:gd name="connsiteY4" fmla="*/ 457200 h 1655380"/>
              <a:gd name="connsiteX5" fmla="*/ 1062596 w 2024292"/>
              <a:gd name="connsiteY5" fmla="*/ 457200 h 1655380"/>
              <a:gd name="connsiteX6" fmla="*/ 1762585 w 2024292"/>
              <a:gd name="connsiteY6" fmla="*/ 457200 h 1655380"/>
              <a:gd name="connsiteX7" fmla="*/ 1762585 w 2024292"/>
              <a:gd name="connsiteY7" fmla="*/ 756745 h 1655380"/>
              <a:gd name="connsiteX8" fmla="*/ 2024292 w 2024292"/>
              <a:gd name="connsiteY8" fmla="*/ 756745 h 1655380"/>
              <a:gd name="connsiteX9" fmla="*/ 2024292 w 2024292"/>
              <a:gd name="connsiteY9" fmla="*/ 1655380 h 1655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24292" h="1655380">
                <a:moveTo>
                  <a:pt x="0" y="0"/>
                </a:moveTo>
                <a:lnTo>
                  <a:pt x="75675" y="0"/>
                </a:lnTo>
                <a:lnTo>
                  <a:pt x="75675" y="217565"/>
                </a:lnTo>
                <a:lnTo>
                  <a:pt x="1034218" y="217565"/>
                </a:lnTo>
                <a:lnTo>
                  <a:pt x="1034218" y="457200"/>
                </a:lnTo>
                <a:lnTo>
                  <a:pt x="1062596" y="457200"/>
                </a:lnTo>
                <a:lnTo>
                  <a:pt x="1762585" y="457200"/>
                </a:lnTo>
                <a:lnTo>
                  <a:pt x="1762585" y="756745"/>
                </a:lnTo>
                <a:lnTo>
                  <a:pt x="2024292" y="756745"/>
                </a:lnTo>
                <a:lnTo>
                  <a:pt x="2024292" y="1655380"/>
                </a:lnTo>
              </a:path>
            </a:pathLst>
          </a:custGeom>
          <a:noFill/>
          <a:ln w="28575">
            <a:solidFill>
              <a:schemeClr val="accent3"/>
            </a:solidFill>
            <a:miter lim="800000"/>
            <a:headEnd/>
            <a:tailEnd/>
          </a:ln>
        </p:spPr>
        <p:txBody>
          <a:bodyPr rtlCol="0" anchor="ctr"/>
          <a:lstStyle/>
          <a:p>
            <a:pPr algn="ctr"/>
            <a:endParaRPr lang="en-US" dirty="0"/>
          </a:p>
        </p:txBody>
      </p:sp>
      <p:sp>
        <p:nvSpPr>
          <p:cNvPr id="177" name="TextBox 176">
            <a:extLst>
              <a:ext uri="{FF2B5EF4-FFF2-40B4-BE49-F238E27FC236}">
                <a16:creationId xmlns:a16="http://schemas.microsoft.com/office/drawing/2014/main" id="{4FBF7682-0783-3A16-32E8-A5775D137153}"/>
              </a:ext>
            </a:extLst>
          </p:cNvPr>
          <p:cNvSpPr txBox="1"/>
          <p:nvPr/>
        </p:nvSpPr>
        <p:spPr bwMode="auto">
          <a:xfrm>
            <a:off x="10327849" y="2986850"/>
            <a:ext cx="65632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i="1" dirty="0">
                <a:solidFill>
                  <a:schemeClr val="bg1"/>
                </a:solidFill>
                <a:latin typeface="Calibri" panose="020F0502020204030204" pitchFamily="34" charset="0"/>
              </a:rPr>
              <a:t>P </a:t>
            </a:r>
            <a:r>
              <a:rPr lang="en-US" sz="1200" b="0" dirty="0">
                <a:solidFill>
                  <a:schemeClr val="bg1"/>
                </a:solidFill>
                <a:latin typeface="Calibri" panose="020F0502020204030204" pitchFamily="34" charset="0"/>
              </a:rPr>
              <a:t>= .005</a:t>
            </a:r>
          </a:p>
        </p:txBody>
      </p:sp>
      <p:sp>
        <p:nvSpPr>
          <p:cNvPr id="178" name="TextBox 177">
            <a:extLst>
              <a:ext uri="{FF2B5EF4-FFF2-40B4-BE49-F238E27FC236}">
                <a16:creationId xmlns:a16="http://schemas.microsoft.com/office/drawing/2014/main" id="{DB9CB107-90EA-D6D7-2C53-56676E26AA65}"/>
              </a:ext>
            </a:extLst>
          </p:cNvPr>
          <p:cNvSpPr txBox="1"/>
          <p:nvPr/>
        </p:nvSpPr>
        <p:spPr bwMode="auto">
          <a:xfrm>
            <a:off x="8601426" y="2837956"/>
            <a:ext cx="14159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Path response</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No path response</a:t>
            </a:r>
          </a:p>
        </p:txBody>
      </p:sp>
      <p:cxnSp>
        <p:nvCxnSpPr>
          <p:cNvPr id="179" name="Straight Connector 178">
            <a:extLst>
              <a:ext uri="{FF2B5EF4-FFF2-40B4-BE49-F238E27FC236}">
                <a16:creationId xmlns:a16="http://schemas.microsoft.com/office/drawing/2014/main" id="{ACE26533-C38B-30ED-8ECC-CF9DC12A318C}"/>
              </a:ext>
            </a:extLst>
          </p:cNvPr>
          <p:cNvCxnSpPr/>
          <p:nvPr/>
        </p:nvCxnSpPr>
        <p:spPr bwMode="auto">
          <a:xfrm>
            <a:off x="8377224" y="2929991"/>
            <a:ext cx="187935" cy="0"/>
          </a:xfrm>
          <a:prstGeom prst="line">
            <a:avLst/>
          </a:prstGeom>
          <a:noFill/>
          <a:ln w="28575" cap="flat" cmpd="sng" algn="ctr">
            <a:solidFill>
              <a:schemeClr val="accent1"/>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2C2C8B3A-5A4D-2819-4877-902D5AC0BA5A}"/>
              </a:ext>
            </a:extLst>
          </p:cNvPr>
          <p:cNvCxnSpPr/>
          <p:nvPr/>
        </p:nvCxnSpPr>
        <p:spPr bwMode="auto">
          <a:xfrm>
            <a:off x="8377224" y="3116024"/>
            <a:ext cx="187935" cy="0"/>
          </a:xfrm>
          <a:prstGeom prst="line">
            <a:avLst/>
          </a:prstGeom>
          <a:noFill/>
          <a:ln w="28575" cap="flat" cmpd="sng" algn="ctr">
            <a:solidFill>
              <a:schemeClr val="accent3"/>
            </a:solidFill>
            <a:prstDash val="solid"/>
            <a:round/>
            <a:headEnd type="none" w="med" len="med"/>
            <a:tailEnd type="none" w="med" len="med"/>
          </a:ln>
          <a:effectLst/>
        </p:spPr>
      </p:cxnSp>
      <p:grpSp>
        <p:nvGrpSpPr>
          <p:cNvPr id="182" name="Group 181">
            <a:extLst>
              <a:ext uri="{FF2B5EF4-FFF2-40B4-BE49-F238E27FC236}">
                <a16:creationId xmlns:a16="http://schemas.microsoft.com/office/drawing/2014/main" id="{71C0CBDE-8024-B57D-CCD9-9FF6CBE30383}"/>
              </a:ext>
            </a:extLst>
          </p:cNvPr>
          <p:cNvGrpSpPr/>
          <p:nvPr/>
        </p:nvGrpSpPr>
        <p:grpSpPr>
          <a:xfrm>
            <a:off x="7644170" y="1483029"/>
            <a:ext cx="3484722" cy="2000659"/>
            <a:chOff x="7935956" y="1649281"/>
            <a:chExt cx="3484722" cy="2000659"/>
          </a:xfrm>
        </p:grpSpPr>
        <p:cxnSp>
          <p:nvCxnSpPr>
            <p:cNvPr id="183" name="Straight Connector 182">
              <a:extLst>
                <a:ext uri="{FF2B5EF4-FFF2-40B4-BE49-F238E27FC236}">
                  <a16:creationId xmlns:a16="http://schemas.microsoft.com/office/drawing/2014/main" id="{A177B8D7-6C8F-9372-898A-DC853FB91287}"/>
                </a:ext>
              </a:extLst>
            </p:cNvPr>
            <p:cNvCxnSpPr/>
            <p:nvPr/>
          </p:nvCxnSpPr>
          <p:spPr bwMode="auto">
            <a:xfrm>
              <a:off x="8530735" y="1754546"/>
              <a:ext cx="0" cy="1652394"/>
            </a:xfrm>
            <a:prstGeom prst="line">
              <a:avLst/>
            </a:prstGeom>
            <a:noFill/>
            <a:ln w="28575" cap="flat" cmpd="sng" algn="ctr">
              <a:solidFill>
                <a:schemeClr val="bg1"/>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BD7D16D2-7CE9-8799-6907-CEC0DDF173F9}"/>
                </a:ext>
              </a:extLst>
            </p:cNvPr>
            <p:cNvCxnSpPr/>
            <p:nvPr/>
          </p:nvCxnSpPr>
          <p:spPr bwMode="auto">
            <a:xfrm>
              <a:off x="8471334" y="1759570"/>
              <a:ext cx="45146" cy="0"/>
            </a:xfrm>
            <a:prstGeom prst="line">
              <a:avLst/>
            </a:prstGeom>
            <a:noFill/>
            <a:ln w="28575" cap="flat" cmpd="sng" algn="ctr">
              <a:solidFill>
                <a:schemeClr val="bg1"/>
              </a:solidFill>
              <a:prstDash val="solid"/>
              <a:round/>
              <a:headEnd type="none" w="med" len="med"/>
              <a:tailEnd type="none" w="med" len="med"/>
            </a:ln>
            <a:effectLst/>
          </p:spPr>
        </p:cxnSp>
        <p:cxnSp>
          <p:nvCxnSpPr>
            <p:cNvPr id="185" name="Straight Connector 184">
              <a:extLst>
                <a:ext uri="{FF2B5EF4-FFF2-40B4-BE49-F238E27FC236}">
                  <a16:creationId xmlns:a16="http://schemas.microsoft.com/office/drawing/2014/main" id="{81568407-0B57-44D5-FE78-BCDE009F9D09}"/>
                </a:ext>
              </a:extLst>
            </p:cNvPr>
            <p:cNvCxnSpPr/>
            <p:nvPr/>
          </p:nvCxnSpPr>
          <p:spPr bwMode="auto">
            <a:xfrm>
              <a:off x="8471334" y="207830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6" name="Straight Connector 185">
              <a:extLst>
                <a:ext uri="{FF2B5EF4-FFF2-40B4-BE49-F238E27FC236}">
                  <a16:creationId xmlns:a16="http://schemas.microsoft.com/office/drawing/2014/main" id="{2AF28E19-E528-9D1A-A1DD-BD5E82A61247}"/>
                </a:ext>
              </a:extLst>
            </p:cNvPr>
            <p:cNvCxnSpPr/>
            <p:nvPr/>
          </p:nvCxnSpPr>
          <p:spPr bwMode="auto">
            <a:xfrm>
              <a:off x="8471334" y="241793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9CAE373A-7571-D57A-7DB5-A837B77217BE}"/>
                </a:ext>
              </a:extLst>
            </p:cNvPr>
            <p:cNvCxnSpPr/>
            <p:nvPr/>
          </p:nvCxnSpPr>
          <p:spPr bwMode="auto">
            <a:xfrm>
              <a:off x="8471334" y="275237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8" name="Straight Connector 187">
              <a:extLst>
                <a:ext uri="{FF2B5EF4-FFF2-40B4-BE49-F238E27FC236}">
                  <a16:creationId xmlns:a16="http://schemas.microsoft.com/office/drawing/2014/main" id="{96769379-FC98-A6E9-E505-0E3486996F8C}"/>
                </a:ext>
              </a:extLst>
            </p:cNvPr>
            <p:cNvCxnSpPr/>
            <p:nvPr/>
          </p:nvCxnSpPr>
          <p:spPr bwMode="auto">
            <a:xfrm>
              <a:off x="8471334" y="307833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9" name="Straight Connector 188">
              <a:extLst>
                <a:ext uri="{FF2B5EF4-FFF2-40B4-BE49-F238E27FC236}">
                  <a16:creationId xmlns:a16="http://schemas.microsoft.com/office/drawing/2014/main" id="{638927B4-C7ED-7BEF-E68E-A1ECF692F0EF}"/>
                </a:ext>
              </a:extLst>
            </p:cNvPr>
            <p:cNvCxnSpPr/>
            <p:nvPr/>
          </p:nvCxnSpPr>
          <p:spPr bwMode="auto">
            <a:xfrm>
              <a:off x="8471334" y="341277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9F20D6F5-178F-CEA7-4A9F-9B3CE11F95D4}"/>
                </a:ext>
              </a:extLst>
            </p:cNvPr>
            <p:cNvCxnSpPr>
              <a:cxnSpLocks/>
            </p:cNvCxnSpPr>
            <p:nvPr/>
          </p:nvCxnSpPr>
          <p:spPr bwMode="auto">
            <a:xfrm rot="16200000">
              <a:off x="8498731" y="34439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12E965B7-6E75-8548-14AA-DFDD2C59C59E}"/>
                </a:ext>
              </a:extLst>
            </p:cNvPr>
            <p:cNvCxnSpPr>
              <a:cxnSpLocks/>
            </p:cNvCxnSpPr>
            <p:nvPr/>
          </p:nvCxnSpPr>
          <p:spPr bwMode="auto">
            <a:xfrm rot="16200000">
              <a:off x="8900897" y="34439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2" name="Straight Connector 191">
              <a:extLst>
                <a:ext uri="{FF2B5EF4-FFF2-40B4-BE49-F238E27FC236}">
                  <a16:creationId xmlns:a16="http://schemas.microsoft.com/office/drawing/2014/main" id="{B2B473B6-305D-7C30-F870-0AD0511EA1A8}"/>
                </a:ext>
              </a:extLst>
            </p:cNvPr>
            <p:cNvCxnSpPr>
              <a:cxnSpLocks/>
            </p:cNvCxnSpPr>
            <p:nvPr/>
          </p:nvCxnSpPr>
          <p:spPr bwMode="auto">
            <a:xfrm rot="16200000">
              <a:off x="9286130" y="34439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C45B9EC2-3DE3-3246-6827-5E31495E2CE4}"/>
                </a:ext>
              </a:extLst>
            </p:cNvPr>
            <p:cNvCxnSpPr>
              <a:cxnSpLocks/>
            </p:cNvCxnSpPr>
            <p:nvPr/>
          </p:nvCxnSpPr>
          <p:spPr bwMode="auto">
            <a:xfrm rot="16200000">
              <a:off x="9684063" y="34439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8F680338-E064-14B1-A7D1-EBA0C3EF6086}"/>
                </a:ext>
              </a:extLst>
            </p:cNvPr>
            <p:cNvCxnSpPr>
              <a:cxnSpLocks/>
            </p:cNvCxnSpPr>
            <p:nvPr/>
          </p:nvCxnSpPr>
          <p:spPr bwMode="auto">
            <a:xfrm rot="16200000">
              <a:off x="10081996" y="34439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90595094-535B-3C22-6E5F-A3152A93CCEB}"/>
                </a:ext>
              </a:extLst>
            </p:cNvPr>
            <p:cNvCxnSpPr>
              <a:cxnSpLocks/>
            </p:cNvCxnSpPr>
            <p:nvPr/>
          </p:nvCxnSpPr>
          <p:spPr bwMode="auto">
            <a:xfrm rot="16200000">
              <a:off x="10475696" y="34439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3D2FC507-DBCE-9AFB-8E4E-B468004FBAD3}"/>
                </a:ext>
              </a:extLst>
            </p:cNvPr>
            <p:cNvCxnSpPr>
              <a:cxnSpLocks/>
            </p:cNvCxnSpPr>
            <p:nvPr/>
          </p:nvCxnSpPr>
          <p:spPr bwMode="auto">
            <a:xfrm rot="16200000">
              <a:off x="10869396" y="34439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1533D17F-95FC-2126-0401-35B73E512A53}"/>
                </a:ext>
              </a:extLst>
            </p:cNvPr>
            <p:cNvCxnSpPr>
              <a:cxnSpLocks/>
            </p:cNvCxnSpPr>
            <p:nvPr/>
          </p:nvCxnSpPr>
          <p:spPr bwMode="auto">
            <a:xfrm rot="16200000">
              <a:off x="11258862" y="3443968"/>
              <a:ext cx="64008" cy="0"/>
            </a:xfrm>
            <a:prstGeom prst="line">
              <a:avLst/>
            </a:prstGeom>
            <a:noFill/>
            <a:ln w="28575" cap="flat" cmpd="sng" algn="ctr">
              <a:solidFill>
                <a:schemeClr val="bg1"/>
              </a:solidFill>
              <a:prstDash val="solid"/>
              <a:round/>
              <a:headEnd type="none" w="med" len="med"/>
              <a:tailEnd type="none" w="med" len="med"/>
            </a:ln>
            <a:effectLst/>
          </p:spPr>
        </p:cxnSp>
        <p:sp>
          <p:nvSpPr>
            <p:cNvPr id="198" name="TextBox 197">
              <a:extLst>
                <a:ext uri="{FF2B5EF4-FFF2-40B4-BE49-F238E27FC236}">
                  <a16:creationId xmlns:a16="http://schemas.microsoft.com/office/drawing/2014/main" id="{39674865-0BDF-213C-EECF-46F3D1CF97FC}"/>
                </a:ext>
              </a:extLst>
            </p:cNvPr>
            <p:cNvSpPr txBox="1"/>
            <p:nvPr/>
          </p:nvSpPr>
          <p:spPr bwMode="auto">
            <a:xfrm>
              <a:off x="8184545" y="1649281"/>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199" name="TextBox 198">
              <a:extLst>
                <a:ext uri="{FF2B5EF4-FFF2-40B4-BE49-F238E27FC236}">
                  <a16:creationId xmlns:a16="http://schemas.microsoft.com/office/drawing/2014/main" id="{80692DFF-CFF9-112B-29E8-7ABFFDAFBBB9}"/>
                </a:ext>
              </a:extLst>
            </p:cNvPr>
            <p:cNvSpPr txBox="1"/>
            <p:nvPr/>
          </p:nvSpPr>
          <p:spPr bwMode="auto">
            <a:xfrm>
              <a:off x="8184545" y="1975248"/>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08</a:t>
              </a:r>
            </a:p>
          </p:txBody>
        </p:sp>
        <p:sp>
          <p:nvSpPr>
            <p:cNvPr id="200" name="TextBox 199">
              <a:extLst>
                <a:ext uri="{FF2B5EF4-FFF2-40B4-BE49-F238E27FC236}">
                  <a16:creationId xmlns:a16="http://schemas.microsoft.com/office/drawing/2014/main" id="{09567371-ACB4-713B-42DD-5E263A196775}"/>
                </a:ext>
              </a:extLst>
            </p:cNvPr>
            <p:cNvSpPr txBox="1"/>
            <p:nvPr/>
          </p:nvSpPr>
          <p:spPr bwMode="auto">
            <a:xfrm>
              <a:off x="8184545" y="2301215"/>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06</a:t>
              </a:r>
            </a:p>
          </p:txBody>
        </p:sp>
        <p:sp>
          <p:nvSpPr>
            <p:cNvPr id="201" name="TextBox 200">
              <a:extLst>
                <a:ext uri="{FF2B5EF4-FFF2-40B4-BE49-F238E27FC236}">
                  <a16:creationId xmlns:a16="http://schemas.microsoft.com/office/drawing/2014/main" id="{8591DC7C-4D14-8EB0-BA54-34F572D9E1DE}"/>
                </a:ext>
              </a:extLst>
            </p:cNvPr>
            <p:cNvSpPr txBox="1"/>
            <p:nvPr/>
          </p:nvSpPr>
          <p:spPr bwMode="auto">
            <a:xfrm>
              <a:off x="8184545" y="2631415"/>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04</a:t>
              </a:r>
            </a:p>
          </p:txBody>
        </p:sp>
        <p:sp>
          <p:nvSpPr>
            <p:cNvPr id="202" name="TextBox 201">
              <a:extLst>
                <a:ext uri="{FF2B5EF4-FFF2-40B4-BE49-F238E27FC236}">
                  <a16:creationId xmlns:a16="http://schemas.microsoft.com/office/drawing/2014/main" id="{87C8E959-1ED5-3908-3122-18696DD67CA9}"/>
                </a:ext>
              </a:extLst>
            </p:cNvPr>
            <p:cNvSpPr txBox="1"/>
            <p:nvPr/>
          </p:nvSpPr>
          <p:spPr bwMode="auto">
            <a:xfrm>
              <a:off x="8184545" y="2965849"/>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02</a:t>
              </a:r>
            </a:p>
          </p:txBody>
        </p:sp>
        <p:sp>
          <p:nvSpPr>
            <p:cNvPr id="203" name="TextBox 202">
              <a:extLst>
                <a:ext uri="{FF2B5EF4-FFF2-40B4-BE49-F238E27FC236}">
                  <a16:creationId xmlns:a16="http://schemas.microsoft.com/office/drawing/2014/main" id="{C5FE6077-DFCF-A295-6454-1667B59F33B4}"/>
                </a:ext>
              </a:extLst>
            </p:cNvPr>
            <p:cNvSpPr txBox="1"/>
            <p:nvPr/>
          </p:nvSpPr>
          <p:spPr bwMode="auto">
            <a:xfrm>
              <a:off x="8407862" y="3465274"/>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204" name="TextBox 203">
              <a:extLst>
                <a:ext uri="{FF2B5EF4-FFF2-40B4-BE49-F238E27FC236}">
                  <a16:creationId xmlns:a16="http://schemas.microsoft.com/office/drawing/2014/main" id="{7651F85B-D29A-560E-AE4F-0CA2DBA81E50}"/>
                </a:ext>
              </a:extLst>
            </p:cNvPr>
            <p:cNvSpPr txBox="1"/>
            <p:nvPr/>
          </p:nvSpPr>
          <p:spPr bwMode="auto">
            <a:xfrm>
              <a:off x="8805796" y="3465274"/>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a:t>
              </a:r>
            </a:p>
          </p:txBody>
        </p:sp>
        <p:sp>
          <p:nvSpPr>
            <p:cNvPr id="205" name="TextBox 204">
              <a:extLst>
                <a:ext uri="{FF2B5EF4-FFF2-40B4-BE49-F238E27FC236}">
                  <a16:creationId xmlns:a16="http://schemas.microsoft.com/office/drawing/2014/main" id="{91E874FE-8D55-7DA3-6D1C-F68C592E05C7}"/>
                </a:ext>
              </a:extLst>
            </p:cNvPr>
            <p:cNvSpPr txBox="1"/>
            <p:nvPr/>
          </p:nvSpPr>
          <p:spPr bwMode="auto">
            <a:xfrm>
              <a:off x="9199496" y="3465274"/>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206" name="TextBox 205">
              <a:extLst>
                <a:ext uri="{FF2B5EF4-FFF2-40B4-BE49-F238E27FC236}">
                  <a16:creationId xmlns:a16="http://schemas.microsoft.com/office/drawing/2014/main" id="{B7223DC3-D907-83BB-68E6-850B0A55DA05}"/>
                </a:ext>
              </a:extLst>
            </p:cNvPr>
            <p:cNvSpPr txBox="1"/>
            <p:nvPr/>
          </p:nvSpPr>
          <p:spPr bwMode="auto">
            <a:xfrm>
              <a:off x="9588962" y="3465274"/>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15</a:t>
              </a:r>
            </a:p>
          </p:txBody>
        </p:sp>
        <p:sp>
          <p:nvSpPr>
            <p:cNvPr id="207" name="TextBox 206">
              <a:extLst>
                <a:ext uri="{FF2B5EF4-FFF2-40B4-BE49-F238E27FC236}">
                  <a16:creationId xmlns:a16="http://schemas.microsoft.com/office/drawing/2014/main" id="{3DB00D82-2B76-3158-F73D-4DAA9103CAF4}"/>
                </a:ext>
              </a:extLst>
            </p:cNvPr>
            <p:cNvSpPr txBox="1"/>
            <p:nvPr/>
          </p:nvSpPr>
          <p:spPr bwMode="auto">
            <a:xfrm>
              <a:off x="9986896" y="3465274"/>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a:t>
              </a:r>
            </a:p>
          </p:txBody>
        </p:sp>
        <p:sp>
          <p:nvSpPr>
            <p:cNvPr id="208" name="TextBox 207">
              <a:extLst>
                <a:ext uri="{FF2B5EF4-FFF2-40B4-BE49-F238E27FC236}">
                  <a16:creationId xmlns:a16="http://schemas.microsoft.com/office/drawing/2014/main" id="{37C53F47-B8CE-1B68-FB75-2BBE73B9B1D3}"/>
                </a:ext>
              </a:extLst>
            </p:cNvPr>
            <p:cNvSpPr txBox="1"/>
            <p:nvPr/>
          </p:nvSpPr>
          <p:spPr bwMode="auto">
            <a:xfrm>
              <a:off x="10372129" y="3465274"/>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25</a:t>
              </a:r>
            </a:p>
          </p:txBody>
        </p:sp>
        <p:sp>
          <p:nvSpPr>
            <p:cNvPr id="209" name="TextBox 208">
              <a:extLst>
                <a:ext uri="{FF2B5EF4-FFF2-40B4-BE49-F238E27FC236}">
                  <a16:creationId xmlns:a16="http://schemas.microsoft.com/office/drawing/2014/main" id="{47A85E10-E44A-B6B6-0F84-EAE380A522AF}"/>
                </a:ext>
              </a:extLst>
            </p:cNvPr>
            <p:cNvSpPr txBox="1"/>
            <p:nvPr/>
          </p:nvSpPr>
          <p:spPr bwMode="auto">
            <a:xfrm>
              <a:off x="10774296" y="3465274"/>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a:t>
              </a:r>
            </a:p>
          </p:txBody>
        </p:sp>
        <p:sp>
          <p:nvSpPr>
            <p:cNvPr id="210" name="TextBox 209">
              <a:extLst>
                <a:ext uri="{FF2B5EF4-FFF2-40B4-BE49-F238E27FC236}">
                  <a16:creationId xmlns:a16="http://schemas.microsoft.com/office/drawing/2014/main" id="{D711A022-B0AF-2DCD-A2A3-8F07599D3A92}"/>
                </a:ext>
              </a:extLst>
            </p:cNvPr>
            <p:cNvSpPr txBox="1"/>
            <p:nvPr/>
          </p:nvSpPr>
          <p:spPr bwMode="auto">
            <a:xfrm>
              <a:off x="11159530" y="3465274"/>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35</a:t>
              </a:r>
            </a:p>
          </p:txBody>
        </p:sp>
        <p:cxnSp>
          <p:nvCxnSpPr>
            <p:cNvPr id="211" name="Straight Connector 210">
              <a:extLst>
                <a:ext uri="{FF2B5EF4-FFF2-40B4-BE49-F238E27FC236}">
                  <a16:creationId xmlns:a16="http://schemas.microsoft.com/office/drawing/2014/main" id="{64087776-3A4A-56F6-35C4-D06486D1817C}"/>
                </a:ext>
              </a:extLst>
            </p:cNvPr>
            <p:cNvCxnSpPr/>
            <p:nvPr/>
          </p:nvCxnSpPr>
          <p:spPr bwMode="auto">
            <a:xfrm>
              <a:off x="8532658" y="3411964"/>
              <a:ext cx="2764101" cy="0"/>
            </a:xfrm>
            <a:prstGeom prst="line">
              <a:avLst/>
            </a:prstGeom>
            <a:noFill/>
            <a:ln w="28575" cap="flat" cmpd="sng" algn="ctr">
              <a:solidFill>
                <a:schemeClr val="bg1"/>
              </a:solidFill>
              <a:prstDash val="solid"/>
              <a:round/>
              <a:headEnd type="none" w="med" len="med"/>
              <a:tailEnd type="none" w="med" len="med"/>
            </a:ln>
            <a:effectLst/>
          </p:spPr>
        </p:cxnSp>
        <p:sp>
          <p:nvSpPr>
            <p:cNvPr id="212" name="TextBox 211">
              <a:extLst>
                <a:ext uri="{FF2B5EF4-FFF2-40B4-BE49-F238E27FC236}">
                  <a16:creationId xmlns:a16="http://schemas.microsoft.com/office/drawing/2014/main" id="{6D36962B-E54C-638B-7BA9-861342DC7118}"/>
                </a:ext>
              </a:extLst>
            </p:cNvPr>
            <p:cNvSpPr txBox="1"/>
            <p:nvPr/>
          </p:nvSpPr>
          <p:spPr bwMode="auto">
            <a:xfrm rot="16200000">
              <a:off x="7091025" y="2503168"/>
              <a:ext cx="187452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RFS Probability</a:t>
              </a:r>
            </a:p>
          </p:txBody>
        </p:sp>
      </p:grpSp>
      <p:grpSp>
        <p:nvGrpSpPr>
          <p:cNvPr id="213" name="Group 212">
            <a:extLst>
              <a:ext uri="{FF2B5EF4-FFF2-40B4-BE49-F238E27FC236}">
                <a16:creationId xmlns:a16="http://schemas.microsoft.com/office/drawing/2014/main" id="{EFC34B0F-F806-547E-FDBA-5C7381F3078A}"/>
              </a:ext>
            </a:extLst>
          </p:cNvPr>
          <p:cNvGrpSpPr/>
          <p:nvPr/>
        </p:nvGrpSpPr>
        <p:grpSpPr>
          <a:xfrm>
            <a:off x="7644170" y="3961455"/>
            <a:ext cx="3484722" cy="2000659"/>
            <a:chOff x="7935956" y="1649281"/>
            <a:chExt cx="3484722" cy="2000659"/>
          </a:xfrm>
        </p:grpSpPr>
        <p:cxnSp>
          <p:nvCxnSpPr>
            <p:cNvPr id="214" name="Straight Connector 213">
              <a:extLst>
                <a:ext uri="{FF2B5EF4-FFF2-40B4-BE49-F238E27FC236}">
                  <a16:creationId xmlns:a16="http://schemas.microsoft.com/office/drawing/2014/main" id="{B4699B67-58DF-60F1-D8D1-486FDEF9A735}"/>
                </a:ext>
              </a:extLst>
            </p:cNvPr>
            <p:cNvCxnSpPr/>
            <p:nvPr/>
          </p:nvCxnSpPr>
          <p:spPr bwMode="auto">
            <a:xfrm>
              <a:off x="8530735" y="1754546"/>
              <a:ext cx="0" cy="1652394"/>
            </a:xfrm>
            <a:prstGeom prst="line">
              <a:avLst/>
            </a:prstGeom>
            <a:noFill/>
            <a:ln w="28575" cap="flat" cmpd="sng" algn="ctr">
              <a:solidFill>
                <a:schemeClr val="bg1"/>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B3EE0C54-B52A-56AC-2A25-1CED461DA413}"/>
                </a:ext>
              </a:extLst>
            </p:cNvPr>
            <p:cNvCxnSpPr/>
            <p:nvPr/>
          </p:nvCxnSpPr>
          <p:spPr bwMode="auto">
            <a:xfrm>
              <a:off x="8471334" y="1759570"/>
              <a:ext cx="45146" cy="0"/>
            </a:xfrm>
            <a:prstGeom prst="line">
              <a:avLst/>
            </a:prstGeom>
            <a:noFill/>
            <a:ln w="28575" cap="flat" cmpd="sng" algn="ctr">
              <a:solidFill>
                <a:schemeClr val="bg1"/>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2B3CE5F6-AA68-1948-26AA-4B2736FFAECE}"/>
                </a:ext>
              </a:extLst>
            </p:cNvPr>
            <p:cNvCxnSpPr/>
            <p:nvPr/>
          </p:nvCxnSpPr>
          <p:spPr bwMode="auto">
            <a:xfrm>
              <a:off x="8471334" y="207830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BFD25F07-A105-A8FA-3548-8835006A03B0}"/>
                </a:ext>
              </a:extLst>
            </p:cNvPr>
            <p:cNvCxnSpPr/>
            <p:nvPr/>
          </p:nvCxnSpPr>
          <p:spPr bwMode="auto">
            <a:xfrm>
              <a:off x="8471334" y="241793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5A204FAF-8BDA-8D24-6B0F-EC3D3CD248D5}"/>
                </a:ext>
              </a:extLst>
            </p:cNvPr>
            <p:cNvCxnSpPr/>
            <p:nvPr/>
          </p:nvCxnSpPr>
          <p:spPr bwMode="auto">
            <a:xfrm>
              <a:off x="8471334" y="275237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3BB71E78-139E-B4F3-03B9-8EACA8AAB5B0}"/>
                </a:ext>
              </a:extLst>
            </p:cNvPr>
            <p:cNvCxnSpPr/>
            <p:nvPr/>
          </p:nvCxnSpPr>
          <p:spPr bwMode="auto">
            <a:xfrm>
              <a:off x="8471334" y="307833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7139C868-D411-2EEA-AF65-D2B68F236235}"/>
                </a:ext>
              </a:extLst>
            </p:cNvPr>
            <p:cNvCxnSpPr/>
            <p:nvPr/>
          </p:nvCxnSpPr>
          <p:spPr bwMode="auto">
            <a:xfrm>
              <a:off x="8471334" y="341277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4F85712E-C2FE-3136-2027-3F88600B46D3}"/>
                </a:ext>
              </a:extLst>
            </p:cNvPr>
            <p:cNvCxnSpPr>
              <a:cxnSpLocks/>
            </p:cNvCxnSpPr>
            <p:nvPr/>
          </p:nvCxnSpPr>
          <p:spPr bwMode="auto">
            <a:xfrm rot="16200000">
              <a:off x="8498731" y="34439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2D2DADBA-824C-E97B-7951-958A37133F91}"/>
                </a:ext>
              </a:extLst>
            </p:cNvPr>
            <p:cNvCxnSpPr>
              <a:cxnSpLocks/>
            </p:cNvCxnSpPr>
            <p:nvPr/>
          </p:nvCxnSpPr>
          <p:spPr bwMode="auto">
            <a:xfrm rot="16200000">
              <a:off x="8900897" y="34439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E07D51F4-C138-4418-4D74-F66A96672408}"/>
                </a:ext>
              </a:extLst>
            </p:cNvPr>
            <p:cNvCxnSpPr>
              <a:cxnSpLocks/>
            </p:cNvCxnSpPr>
            <p:nvPr/>
          </p:nvCxnSpPr>
          <p:spPr bwMode="auto">
            <a:xfrm rot="16200000">
              <a:off x="9286130" y="34439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4" name="Straight Connector 223">
              <a:extLst>
                <a:ext uri="{FF2B5EF4-FFF2-40B4-BE49-F238E27FC236}">
                  <a16:creationId xmlns:a16="http://schemas.microsoft.com/office/drawing/2014/main" id="{ECB95991-B356-8DA0-035D-C3D0D4721B5E}"/>
                </a:ext>
              </a:extLst>
            </p:cNvPr>
            <p:cNvCxnSpPr>
              <a:cxnSpLocks/>
            </p:cNvCxnSpPr>
            <p:nvPr/>
          </p:nvCxnSpPr>
          <p:spPr bwMode="auto">
            <a:xfrm rot="16200000">
              <a:off x="9684063" y="34439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64AF71EC-F21D-E164-617B-141108B688C2}"/>
                </a:ext>
              </a:extLst>
            </p:cNvPr>
            <p:cNvCxnSpPr>
              <a:cxnSpLocks/>
            </p:cNvCxnSpPr>
            <p:nvPr/>
          </p:nvCxnSpPr>
          <p:spPr bwMode="auto">
            <a:xfrm rot="16200000">
              <a:off x="10081996" y="34439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96A52DBB-C6AC-B4B5-656B-52B47F070BDF}"/>
                </a:ext>
              </a:extLst>
            </p:cNvPr>
            <p:cNvCxnSpPr>
              <a:cxnSpLocks/>
            </p:cNvCxnSpPr>
            <p:nvPr/>
          </p:nvCxnSpPr>
          <p:spPr bwMode="auto">
            <a:xfrm rot="16200000">
              <a:off x="10475696" y="34439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7" name="Straight Connector 226">
              <a:extLst>
                <a:ext uri="{FF2B5EF4-FFF2-40B4-BE49-F238E27FC236}">
                  <a16:creationId xmlns:a16="http://schemas.microsoft.com/office/drawing/2014/main" id="{604A8301-33B2-9A2E-477C-EEE9DD449316}"/>
                </a:ext>
              </a:extLst>
            </p:cNvPr>
            <p:cNvCxnSpPr>
              <a:cxnSpLocks/>
            </p:cNvCxnSpPr>
            <p:nvPr/>
          </p:nvCxnSpPr>
          <p:spPr bwMode="auto">
            <a:xfrm rot="16200000">
              <a:off x="10869396" y="34439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8" name="Straight Connector 227">
              <a:extLst>
                <a:ext uri="{FF2B5EF4-FFF2-40B4-BE49-F238E27FC236}">
                  <a16:creationId xmlns:a16="http://schemas.microsoft.com/office/drawing/2014/main" id="{2467115A-2C4D-172C-AAAD-C0F27DE780CE}"/>
                </a:ext>
              </a:extLst>
            </p:cNvPr>
            <p:cNvCxnSpPr>
              <a:cxnSpLocks/>
            </p:cNvCxnSpPr>
            <p:nvPr/>
          </p:nvCxnSpPr>
          <p:spPr bwMode="auto">
            <a:xfrm rot="16200000">
              <a:off x="11258862" y="3443968"/>
              <a:ext cx="64008" cy="0"/>
            </a:xfrm>
            <a:prstGeom prst="line">
              <a:avLst/>
            </a:prstGeom>
            <a:noFill/>
            <a:ln w="28575" cap="flat" cmpd="sng" algn="ctr">
              <a:solidFill>
                <a:schemeClr val="bg1"/>
              </a:solidFill>
              <a:prstDash val="solid"/>
              <a:round/>
              <a:headEnd type="none" w="med" len="med"/>
              <a:tailEnd type="none" w="med" len="med"/>
            </a:ln>
            <a:effectLst/>
          </p:spPr>
        </p:cxnSp>
        <p:sp>
          <p:nvSpPr>
            <p:cNvPr id="229" name="TextBox 228">
              <a:extLst>
                <a:ext uri="{FF2B5EF4-FFF2-40B4-BE49-F238E27FC236}">
                  <a16:creationId xmlns:a16="http://schemas.microsoft.com/office/drawing/2014/main" id="{3E0B2CE8-6355-2E59-2064-E5980E847A82}"/>
                </a:ext>
              </a:extLst>
            </p:cNvPr>
            <p:cNvSpPr txBox="1"/>
            <p:nvPr/>
          </p:nvSpPr>
          <p:spPr bwMode="auto">
            <a:xfrm>
              <a:off x="8184545" y="1649281"/>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230" name="TextBox 229">
              <a:extLst>
                <a:ext uri="{FF2B5EF4-FFF2-40B4-BE49-F238E27FC236}">
                  <a16:creationId xmlns:a16="http://schemas.microsoft.com/office/drawing/2014/main" id="{1F783D16-A8B1-B2CD-9FE4-DF8D600E7D94}"/>
                </a:ext>
              </a:extLst>
            </p:cNvPr>
            <p:cNvSpPr txBox="1"/>
            <p:nvPr/>
          </p:nvSpPr>
          <p:spPr bwMode="auto">
            <a:xfrm>
              <a:off x="8184545" y="1975248"/>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08</a:t>
              </a:r>
            </a:p>
          </p:txBody>
        </p:sp>
        <p:sp>
          <p:nvSpPr>
            <p:cNvPr id="231" name="TextBox 230">
              <a:extLst>
                <a:ext uri="{FF2B5EF4-FFF2-40B4-BE49-F238E27FC236}">
                  <a16:creationId xmlns:a16="http://schemas.microsoft.com/office/drawing/2014/main" id="{609CA565-A8F8-FF41-08DA-BDCA5089D950}"/>
                </a:ext>
              </a:extLst>
            </p:cNvPr>
            <p:cNvSpPr txBox="1"/>
            <p:nvPr/>
          </p:nvSpPr>
          <p:spPr bwMode="auto">
            <a:xfrm>
              <a:off x="8184545" y="2301215"/>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06</a:t>
              </a:r>
            </a:p>
          </p:txBody>
        </p:sp>
        <p:sp>
          <p:nvSpPr>
            <p:cNvPr id="232" name="TextBox 231">
              <a:extLst>
                <a:ext uri="{FF2B5EF4-FFF2-40B4-BE49-F238E27FC236}">
                  <a16:creationId xmlns:a16="http://schemas.microsoft.com/office/drawing/2014/main" id="{62EC5FCC-2E51-7B08-E434-0599D1C3B79C}"/>
                </a:ext>
              </a:extLst>
            </p:cNvPr>
            <p:cNvSpPr txBox="1"/>
            <p:nvPr/>
          </p:nvSpPr>
          <p:spPr bwMode="auto">
            <a:xfrm>
              <a:off x="8184545" y="2631415"/>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04</a:t>
              </a:r>
            </a:p>
          </p:txBody>
        </p:sp>
        <p:sp>
          <p:nvSpPr>
            <p:cNvPr id="233" name="TextBox 232">
              <a:extLst>
                <a:ext uri="{FF2B5EF4-FFF2-40B4-BE49-F238E27FC236}">
                  <a16:creationId xmlns:a16="http://schemas.microsoft.com/office/drawing/2014/main" id="{D53AA60C-BFF4-B626-76CB-3C8260DB2A51}"/>
                </a:ext>
              </a:extLst>
            </p:cNvPr>
            <p:cNvSpPr txBox="1"/>
            <p:nvPr/>
          </p:nvSpPr>
          <p:spPr bwMode="auto">
            <a:xfrm>
              <a:off x="8184545" y="2965849"/>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02</a:t>
              </a:r>
            </a:p>
          </p:txBody>
        </p:sp>
        <p:sp>
          <p:nvSpPr>
            <p:cNvPr id="234" name="TextBox 233">
              <a:extLst>
                <a:ext uri="{FF2B5EF4-FFF2-40B4-BE49-F238E27FC236}">
                  <a16:creationId xmlns:a16="http://schemas.microsoft.com/office/drawing/2014/main" id="{46EEF875-AF3A-A137-8B97-3BE03A638F02}"/>
                </a:ext>
              </a:extLst>
            </p:cNvPr>
            <p:cNvSpPr txBox="1"/>
            <p:nvPr/>
          </p:nvSpPr>
          <p:spPr bwMode="auto">
            <a:xfrm>
              <a:off x="8407862" y="3465274"/>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235" name="TextBox 234">
              <a:extLst>
                <a:ext uri="{FF2B5EF4-FFF2-40B4-BE49-F238E27FC236}">
                  <a16:creationId xmlns:a16="http://schemas.microsoft.com/office/drawing/2014/main" id="{9112F37F-C9B7-F2CC-9FC1-92A79D8C7B39}"/>
                </a:ext>
              </a:extLst>
            </p:cNvPr>
            <p:cNvSpPr txBox="1"/>
            <p:nvPr/>
          </p:nvSpPr>
          <p:spPr bwMode="auto">
            <a:xfrm>
              <a:off x="8805796" y="3465274"/>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a:t>
              </a:r>
            </a:p>
          </p:txBody>
        </p:sp>
        <p:sp>
          <p:nvSpPr>
            <p:cNvPr id="236" name="TextBox 235">
              <a:extLst>
                <a:ext uri="{FF2B5EF4-FFF2-40B4-BE49-F238E27FC236}">
                  <a16:creationId xmlns:a16="http://schemas.microsoft.com/office/drawing/2014/main" id="{5907A017-B219-9A94-9CCC-19D84B51A413}"/>
                </a:ext>
              </a:extLst>
            </p:cNvPr>
            <p:cNvSpPr txBox="1"/>
            <p:nvPr/>
          </p:nvSpPr>
          <p:spPr bwMode="auto">
            <a:xfrm>
              <a:off x="9199496" y="3465274"/>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237" name="TextBox 236">
              <a:extLst>
                <a:ext uri="{FF2B5EF4-FFF2-40B4-BE49-F238E27FC236}">
                  <a16:creationId xmlns:a16="http://schemas.microsoft.com/office/drawing/2014/main" id="{EF84A5FA-886B-C10D-79B5-8556CC4545E9}"/>
                </a:ext>
              </a:extLst>
            </p:cNvPr>
            <p:cNvSpPr txBox="1"/>
            <p:nvPr/>
          </p:nvSpPr>
          <p:spPr bwMode="auto">
            <a:xfrm>
              <a:off x="9588962" y="3465274"/>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15</a:t>
              </a:r>
            </a:p>
          </p:txBody>
        </p:sp>
        <p:sp>
          <p:nvSpPr>
            <p:cNvPr id="238" name="TextBox 237">
              <a:extLst>
                <a:ext uri="{FF2B5EF4-FFF2-40B4-BE49-F238E27FC236}">
                  <a16:creationId xmlns:a16="http://schemas.microsoft.com/office/drawing/2014/main" id="{51FB0667-C84C-0B00-3BF1-E4E7491CABBF}"/>
                </a:ext>
              </a:extLst>
            </p:cNvPr>
            <p:cNvSpPr txBox="1"/>
            <p:nvPr/>
          </p:nvSpPr>
          <p:spPr bwMode="auto">
            <a:xfrm>
              <a:off x="9986896" y="3465274"/>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a:t>
              </a:r>
            </a:p>
          </p:txBody>
        </p:sp>
        <p:sp>
          <p:nvSpPr>
            <p:cNvPr id="239" name="TextBox 238">
              <a:extLst>
                <a:ext uri="{FF2B5EF4-FFF2-40B4-BE49-F238E27FC236}">
                  <a16:creationId xmlns:a16="http://schemas.microsoft.com/office/drawing/2014/main" id="{2E42252C-F064-5D3C-CC15-469812785F97}"/>
                </a:ext>
              </a:extLst>
            </p:cNvPr>
            <p:cNvSpPr txBox="1"/>
            <p:nvPr/>
          </p:nvSpPr>
          <p:spPr bwMode="auto">
            <a:xfrm>
              <a:off x="10372129" y="3465274"/>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25</a:t>
              </a:r>
            </a:p>
          </p:txBody>
        </p:sp>
        <p:sp>
          <p:nvSpPr>
            <p:cNvPr id="240" name="TextBox 239">
              <a:extLst>
                <a:ext uri="{FF2B5EF4-FFF2-40B4-BE49-F238E27FC236}">
                  <a16:creationId xmlns:a16="http://schemas.microsoft.com/office/drawing/2014/main" id="{3E8A0529-31EE-7D56-7CCF-D95172558453}"/>
                </a:ext>
              </a:extLst>
            </p:cNvPr>
            <p:cNvSpPr txBox="1"/>
            <p:nvPr/>
          </p:nvSpPr>
          <p:spPr bwMode="auto">
            <a:xfrm>
              <a:off x="10774296" y="3465274"/>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a:t>
              </a:r>
            </a:p>
          </p:txBody>
        </p:sp>
        <p:sp>
          <p:nvSpPr>
            <p:cNvPr id="241" name="TextBox 240">
              <a:extLst>
                <a:ext uri="{FF2B5EF4-FFF2-40B4-BE49-F238E27FC236}">
                  <a16:creationId xmlns:a16="http://schemas.microsoft.com/office/drawing/2014/main" id="{8176D8A7-C41B-3D6A-061B-B98137816E77}"/>
                </a:ext>
              </a:extLst>
            </p:cNvPr>
            <p:cNvSpPr txBox="1"/>
            <p:nvPr/>
          </p:nvSpPr>
          <p:spPr bwMode="auto">
            <a:xfrm>
              <a:off x="11159530" y="3465274"/>
              <a:ext cx="261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35</a:t>
              </a:r>
            </a:p>
          </p:txBody>
        </p:sp>
        <p:cxnSp>
          <p:nvCxnSpPr>
            <p:cNvPr id="242" name="Straight Connector 241">
              <a:extLst>
                <a:ext uri="{FF2B5EF4-FFF2-40B4-BE49-F238E27FC236}">
                  <a16:creationId xmlns:a16="http://schemas.microsoft.com/office/drawing/2014/main" id="{8FE90091-83B4-C6F2-B789-E01995F1F094}"/>
                </a:ext>
              </a:extLst>
            </p:cNvPr>
            <p:cNvCxnSpPr/>
            <p:nvPr/>
          </p:nvCxnSpPr>
          <p:spPr bwMode="auto">
            <a:xfrm>
              <a:off x="8532658" y="3411964"/>
              <a:ext cx="2764101" cy="0"/>
            </a:xfrm>
            <a:prstGeom prst="line">
              <a:avLst/>
            </a:prstGeom>
            <a:noFill/>
            <a:ln w="28575" cap="flat" cmpd="sng" algn="ctr">
              <a:solidFill>
                <a:schemeClr val="bg1"/>
              </a:solidFill>
              <a:prstDash val="solid"/>
              <a:round/>
              <a:headEnd type="none" w="med" len="med"/>
              <a:tailEnd type="none" w="med" len="med"/>
            </a:ln>
            <a:effectLst/>
          </p:spPr>
        </p:cxnSp>
        <p:sp>
          <p:nvSpPr>
            <p:cNvPr id="243" name="TextBox 242">
              <a:extLst>
                <a:ext uri="{FF2B5EF4-FFF2-40B4-BE49-F238E27FC236}">
                  <a16:creationId xmlns:a16="http://schemas.microsoft.com/office/drawing/2014/main" id="{8CA33FD3-1AF7-D704-868B-2ECB9DE03582}"/>
                </a:ext>
              </a:extLst>
            </p:cNvPr>
            <p:cNvSpPr txBox="1"/>
            <p:nvPr/>
          </p:nvSpPr>
          <p:spPr bwMode="auto">
            <a:xfrm rot="16200000">
              <a:off x="7091025" y="2503168"/>
              <a:ext cx="187452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OS Probability</a:t>
              </a:r>
            </a:p>
          </p:txBody>
        </p:sp>
      </p:grpSp>
      <p:sp>
        <p:nvSpPr>
          <p:cNvPr id="244" name="TextBox 243">
            <a:extLst>
              <a:ext uri="{FF2B5EF4-FFF2-40B4-BE49-F238E27FC236}">
                <a16:creationId xmlns:a16="http://schemas.microsoft.com/office/drawing/2014/main" id="{27519CD9-F70A-2DAC-2C2C-2E4BCE144943}"/>
              </a:ext>
            </a:extLst>
          </p:cNvPr>
          <p:cNvSpPr txBox="1"/>
          <p:nvPr/>
        </p:nvSpPr>
        <p:spPr bwMode="auto">
          <a:xfrm>
            <a:off x="8171039" y="5922338"/>
            <a:ext cx="281313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Mo After Neoadjuvant Therapy</a:t>
            </a:r>
          </a:p>
        </p:txBody>
      </p:sp>
      <p:cxnSp>
        <p:nvCxnSpPr>
          <p:cNvPr id="245" name="Straight Connector 244">
            <a:extLst>
              <a:ext uri="{FF2B5EF4-FFF2-40B4-BE49-F238E27FC236}">
                <a16:creationId xmlns:a16="http://schemas.microsoft.com/office/drawing/2014/main" id="{5E02A1B3-7A05-372F-5F6C-60E4871AF71A}"/>
              </a:ext>
            </a:extLst>
          </p:cNvPr>
          <p:cNvCxnSpPr>
            <a:cxnSpLocks/>
          </p:cNvCxnSpPr>
          <p:nvPr/>
        </p:nvCxnSpPr>
        <p:spPr bwMode="auto">
          <a:xfrm>
            <a:off x="8801681" y="4015163"/>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46" name="Straight Connector 245">
            <a:extLst>
              <a:ext uri="{FF2B5EF4-FFF2-40B4-BE49-F238E27FC236}">
                <a16:creationId xmlns:a16="http://schemas.microsoft.com/office/drawing/2014/main" id="{71477122-74D0-3261-96F9-66937251802B}"/>
              </a:ext>
            </a:extLst>
          </p:cNvPr>
          <p:cNvCxnSpPr>
            <a:cxnSpLocks/>
          </p:cNvCxnSpPr>
          <p:nvPr/>
        </p:nvCxnSpPr>
        <p:spPr bwMode="auto">
          <a:xfrm>
            <a:off x="9140482" y="4073452"/>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47" name="Straight Connector 246">
            <a:extLst>
              <a:ext uri="{FF2B5EF4-FFF2-40B4-BE49-F238E27FC236}">
                <a16:creationId xmlns:a16="http://schemas.microsoft.com/office/drawing/2014/main" id="{90153A46-A5CA-B0ED-E3C5-05FE344932BC}"/>
              </a:ext>
            </a:extLst>
          </p:cNvPr>
          <p:cNvCxnSpPr>
            <a:cxnSpLocks/>
          </p:cNvCxnSpPr>
          <p:nvPr/>
        </p:nvCxnSpPr>
        <p:spPr bwMode="auto">
          <a:xfrm>
            <a:off x="9235201" y="4131740"/>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25D13C57-EBC2-27D1-0317-BAF0F39BE714}"/>
              </a:ext>
            </a:extLst>
          </p:cNvPr>
          <p:cNvCxnSpPr>
            <a:cxnSpLocks/>
          </p:cNvCxnSpPr>
          <p:nvPr/>
        </p:nvCxnSpPr>
        <p:spPr bwMode="auto">
          <a:xfrm>
            <a:off x="9271631" y="4131740"/>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49" name="Straight Connector 248">
            <a:extLst>
              <a:ext uri="{FF2B5EF4-FFF2-40B4-BE49-F238E27FC236}">
                <a16:creationId xmlns:a16="http://schemas.microsoft.com/office/drawing/2014/main" id="{F35FC1AB-FFEC-8F50-32BC-FC2703675A57}"/>
              </a:ext>
            </a:extLst>
          </p:cNvPr>
          <p:cNvCxnSpPr>
            <a:cxnSpLocks/>
          </p:cNvCxnSpPr>
          <p:nvPr/>
        </p:nvCxnSpPr>
        <p:spPr bwMode="auto">
          <a:xfrm>
            <a:off x="9504785" y="4131740"/>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39C5B79C-5209-EE0D-38E9-A7A21C793146}"/>
              </a:ext>
            </a:extLst>
          </p:cNvPr>
          <p:cNvCxnSpPr>
            <a:cxnSpLocks/>
          </p:cNvCxnSpPr>
          <p:nvPr/>
        </p:nvCxnSpPr>
        <p:spPr bwMode="auto">
          <a:xfrm>
            <a:off x="9548501" y="4131740"/>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936F0304-2500-C497-3F65-458F821A310B}"/>
              </a:ext>
            </a:extLst>
          </p:cNvPr>
          <p:cNvCxnSpPr>
            <a:cxnSpLocks/>
          </p:cNvCxnSpPr>
          <p:nvPr/>
        </p:nvCxnSpPr>
        <p:spPr bwMode="auto">
          <a:xfrm>
            <a:off x="9625005" y="4131740"/>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52" name="Straight Connector 251">
            <a:extLst>
              <a:ext uri="{FF2B5EF4-FFF2-40B4-BE49-F238E27FC236}">
                <a16:creationId xmlns:a16="http://schemas.microsoft.com/office/drawing/2014/main" id="{1997AF55-12DC-D62B-CC48-53E97775731D}"/>
              </a:ext>
            </a:extLst>
          </p:cNvPr>
          <p:cNvCxnSpPr>
            <a:cxnSpLocks/>
          </p:cNvCxnSpPr>
          <p:nvPr/>
        </p:nvCxnSpPr>
        <p:spPr bwMode="auto">
          <a:xfrm>
            <a:off x="9665078" y="4131740"/>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53" name="Straight Connector 252">
            <a:extLst>
              <a:ext uri="{FF2B5EF4-FFF2-40B4-BE49-F238E27FC236}">
                <a16:creationId xmlns:a16="http://schemas.microsoft.com/office/drawing/2014/main" id="{85178DFD-0E41-DDAE-8DA9-E09E2B0450D4}"/>
              </a:ext>
            </a:extLst>
          </p:cNvPr>
          <p:cNvCxnSpPr>
            <a:cxnSpLocks/>
          </p:cNvCxnSpPr>
          <p:nvPr/>
        </p:nvCxnSpPr>
        <p:spPr bwMode="auto">
          <a:xfrm>
            <a:off x="9963807" y="4215530"/>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8B93F607-8E82-47FA-57DF-DF578572BB2A}"/>
              </a:ext>
            </a:extLst>
          </p:cNvPr>
          <p:cNvCxnSpPr>
            <a:cxnSpLocks/>
          </p:cNvCxnSpPr>
          <p:nvPr/>
        </p:nvCxnSpPr>
        <p:spPr bwMode="auto">
          <a:xfrm>
            <a:off x="10018452" y="4215530"/>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862D176C-D4CF-0F9B-589B-B1602EA018A3}"/>
              </a:ext>
            </a:extLst>
          </p:cNvPr>
          <p:cNvCxnSpPr>
            <a:cxnSpLocks/>
          </p:cNvCxnSpPr>
          <p:nvPr/>
        </p:nvCxnSpPr>
        <p:spPr bwMode="auto">
          <a:xfrm>
            <a:off x="10142315" y="4215530"/>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00581C64-F215-86F9-610D-3082779FCE9B}"/>
              </a:ext>
            </a:extLst>
          </p:cNvPr>
          <p:cNvCxnSpPr>
            <a:cxnSpLocks/>
          </p:cNvCxnSpPr>
          <p:nvPr/>
        </p:nvCxnSpPr>
        <p:spPr bwMode="auto">
          <a:xfrm rot="16200000">
            <a:off x="10143162" y="4210808"/>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6FC25E47-576F-B322-E7B7-345F9E8EA8D5}"/>
              </a:ext>
            </a:extLst>
          </p:cNvPr>
          <p:cNvCxnSpPr>
            <a:cxnSpLocks/>
          </p:cNvCxnSpPr>
          <p:nvPr/>
        </p:nvCxnSpPr>
        <p:spPr bwMode="auto">
          <a:xfrm>
            <a:off x="10178745" y="4313892"/>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7237841E-924C-A468-4D95-CB016942FE4D}"/>
              </a:ext>
            </a:extLst>
          </p:cNvPr>
          <p:cNvCxnSpPr>
            <a:cxnSpLocks/>
          </p:cNvCxnSpPr>
          <p:nvPr/>
        </p:nvCxnSpPr>
        <p:spPr bwMode="auto">
          <a:xfrm>
            <a:off x="10200177" y="4313892"/>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42B3DBCA-1150-2C22-EF97-B779D7546832}"/>
              </a:ext>
            </a:extLst>
          </p:cNvPr>
          <p:cNvCxnSpPr>
            <a:cxnSpLocks/>
          </p:cNvCxnSpPr>
          <p:nvPr/>
        </p:nvCxnSpPr>
        <p:spPr bwMode="auto">
          <a:xfrm>
            <a:off x="10231133" y="4313892"/>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5BC44D27-93BD-221F-0C1E-CA1F0D55D659}"/>
              </a:ext>
            </a:extLst>
          </p:cNvPr>
          <p:cNvCxnSpPr>
            <a:cxnSpLocks/>
          </p:cNvCxnSpPr>
          <p:nvPr/>
        </p:nvCxnSpPr>
        <p:spPr bwMode="auto">
          <a:xfrm>
            <a:off x="10266852" y="4313892"/>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329C4DFA-7BB1-E00D-4BCC-3AE083FE9A07}"/>
              </a:ext>
            </a:extLst>
          </p:cNvPr>
          <p:cNvCxnSpPr>
            <a:cxnSpLocks/>
          </p:cNvCxnSpPr>
          <p:nvPr/>
        </p:nvCxnSpPr>
        <p:spPr bwMode="auto">
          <a:xfrm>
            <a:off x="10302571" y="4313892"/>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8B1605E1-BDE5-422D-7691-A8B8AD024941}"/>
              </a:ext>
            </a:extLst>
          </p:cNvPr>
          <p:cNvCxnSpPr>
            <a:cxnSpLocks/>
          </p:cNvCxnSpPr>
          <p:nvPr/>
        </p:nvCxnSpPr>
        <p:spPr bwMode="auto">
          <a:xfrm>
            <a:off x="10343052" y="4313892"/>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A1942003-B73E-088F-1832-0D4A4461B19F}"/>
              </a:ext>
            </a:extLst>
          </p:cNvPr>
          <p:cNvCxnSpPr>
            <a:cxnSpLocks/>
          </p:cNvCxnSpPr>
          <p:nvPr/>
        </p:nvCxnSpPr>
        <p:spPr bwMode="auto">
          <a:xfrm>
            <a:off x="10376390" y="4313892"/>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F9502E0D-89DD-BFFB-A753-2AA6A4A3E661}"/>
              </a:ext>
            </a:extLst>
          </p:cNvPr>
          <p:cNvCxnSpPr>
            <a:cxnSpLocks/>
          </p:cNvCxnSpPr>
          <p:nvPr/>
        </p:nvCxnSpPr>
        <p:spPr bwMode="auto">
          <a:xfrm>
            <a:off x="10407346" y="4313892"/>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DC84FDE2-7CC0-2B3A-432E-3AE40838E3D2}"/>
              </a:ext>
            </a:extLst>
          </p:cNvPr>
          <p:cNvCxnSpPr>
            <a:cxnSpLocks/>
          </p:cNvCxnSpPr>
          <p:nvPr/>
        </p:nvCxnSpPr>
        <p:spPr bwMode="auto">
          <a:xfrm>
            <a:off x="10502596" y="4313892"/>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7757A30C-4C9B-D2CC-727B-A1397A874D44}"/>
              </a:ext>
            </a:extLst>
          </p:cNvPr>
          <p:cNvCxnSpPr>
            <a:cxnSpLocks/>
          </p:cNvCxnSpPr>
          <p:nvPr/>
        </p:nvCxnSpPr>
        <p:spPr bwMode="auto">
          <a:xfrm>
            <a:off x="10559746" y="4313892"/>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B006B1BC-8B39-DDF5-C095-F1698E8B4006}"/>
              </a:ext>
            </a:extLst>
          </p:cNvPr>
          <p:cNvCxnSpPr>
            <a:cxnSpLocks/>
          </p:cNvCxnSpPr>
          <p:nvPr/>
        </p:nvCxnSpPr>
        <p:spPr bwMode="auto">
          <a:xfrm>
            <a:off x="10571652" y="4313892"/>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5E25C8FE-6E4C-64B8-46FD-7C8C00E07D5A}"/>
              </a:ext>
            </a:extLst>
          </p:cNvPr>
          <p:cNvCxnSpPr>
            <a:cxnSpLocks/>
          </p:cNvCxnSpPr>
          <p:nvPr/>
        </p:nvCxnSpPr>
        <p:spPr bwMode="auto">
          <a:xfrm>
            <a:off x="10962177" y="4313892"/>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69" name="Straight Connector 268">
            <a:extLst>
              <a:ext uri="{FF2B5EF4-FFF2-40B4-BE49-F238E27FC236}">
                <a16:creationId xmlns:a16="http://schemas.microsoft.com/office/drawing/2014/main" id="{62C04334-ADA5-333E-D589-A2C8A631A1B1}"/>
              </a:ext>
            </a:extLst>
          </p:cNvPr>
          <p:cNvCxnSpPr>
            <a:cxnSpLocks/>
          </p:cNvCxnSpPr>
          <p:nvPr/>
        </p:nvCxnSpPr>
        <p:spPr bwMode="auto">
          <a:xfrm rot="16200000">
            <a:off x="10959932" y="4313201"/>
            <a:ext cx="0" cy="85227"/>
          </a:xfrm>
          <a:prstGeom prst="line">
            <a:avLst/>
          </a:prstGeom>
          <a:noFill/>
          <a:ln w="19050" cap="flat" cmpd="sng" algn="ctr">
            <a:solidFill>
              <a:schemeClr val="accent1"/>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496AAC0A-E301-D9FB-EDC5-D9F0B7797F55}"/>
              </a:ext>
            </a:extLst>
          </p:cNvPr>
          <p:cNvCxnSpPr>
            <a:cxnSpLocks/>
          </p:cNvCxnSpPr>
          <p:nvPr/>
        </p:nvCxnSpPr>
        <p:spPr bwMode="auto">
          <a:xfrm rot="16200000">
            <a:off x="10181264" y="4313201"/>
            <a:ext cx="0" cy="85227"/>
          </a:xfrm>
          <a:prstGeom prst="line">
            <a:avLst/>
          </a:prstGeom>
          <a:noFill/>
          <a:ln w="19050" cap="flat" cmpd="sng" algn="ctr">
            <a:solidFill>
              <a:schemeClr val="accent1"/>
            </a:solidFill>
            <a:prstDash val="solid"/>
            <a:round/>
            <a:headEnd type="none" w="med" len="med"/>
            <a:tailEnd type="none" w="med" len="med"/>
          </a:ln>
          <a:effectLst/>
        </p:spPr>
      </p:cxnSp>
      <p:sp>
        <p:nvSpPr>
          <p:cNvPr id="271" name="Freeform: Shape 270">
            <a:extLst>
              <a:ext uri="{FF2B5EF4-FFF2-40B4-BE49-F238E27FC236}">
                <a16:creationId xmlns:a16="http://schemas.microsoft.com/office/drawing/2014/main" id="{F2B1422B-F54A-3C1B-FAE7-CC619421D4C9}"/>
              </a:ext>
            </a:extLst>
          </p:cNvPr>
          <p:cNvSpPr/>
          <p:nvPr/>
        </p:nvSpPr>
        <p:spPr bwMode="auto">
          <a:xfrm>
            <a:off x="8237852" y="4061896"/>
            <a:ext cx="2728912" cy="295275"/>
          </a:xfrm>
          <a:custGeom>
            <a:avLst/>
            <a:gdLst>
              <a:gd name="connsiteX0" fmla="*/ 0 w 2728912"/>
              <a:gd name="connsiteY0" fmla="*/ 0 h 295275"/>
              <a:gd name="connsiteX1" fmla="*/ 650081 w 2728912"/>
              <a:gd name="connsiteY1" fmla="*/ 0 h 295275"/>
              <a:gd name="connsiteX2" fmla="*/ 650081 w 2728912"/>
              <a:gd name="connsiteY2" fmla="*/ 59531 h 295275"/>
              <a:gd name="connsiteX3" fmla="*/ 940593 w 2728912"/>
              <a:gd name="connsiteY3" fmla="*/ 59531 h 295275"/>
              <a:gd name="connsiteX4" fmla="*/ 940593 w 2728912"/>
              <a:gd name="connsiteY4" fmla="*/ 111918 h 295275"/>
              <a:gd name="connsiteX5" fmla="*/ 1466850 w 2728912"/>
              <a:gd name="connsiteY5" fmla="*/ 111918 h 295275"/>
              <a:gd name="connsiteX6" fmla="*/ 1466850 w 2728912"/>
              <a:gd name="connsiteY6" fmla="*/ 195262 h 295275"/>
              <a:gd name="connsiteX7" fmla="*/ 1926431 w 2728912"/>
              <a:gd name="connsiteY7" fmla="*/ 195262 h 295275"/>
              <a:gd name="connsiteX8" fmla="*/ 1926431 w 2728912"/>
              <a:gd name="connsiteY8" fmla="*/ 295275 h 295275"/>
              <a:gd name="connsiteX9" fmla="*/ 2724150 w 2728912"/>
              <a:gd name="connsiteY9" fmla="*/ 295275 h 295275"/>
              <a:gd name="connsiteX10" fmla="*/ 2719387 w 2728912"/>
              <a:gd name="connsiteY10" fmla="*/ 290512 h 295275"/>
              <a:gd name="connsiteX11" fmla="*/ 2728912 w 2728912"/>
              <a:gd name="connsiteY11" fmla="*/ 290512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28912" h="295275">
                <a:moveTo>
                  <a:pt x="0" y="0"/>
                </a:moveTo>
                <a:lnTo>
                  <a:pt x="650081" y="0"/>
                </a:lnTo>
                <a:lnTo>
                  <a:pt x="650081" y="59531"/>
                </a:lnTo>
                <a:lnTo>
                  <a:pt x="940593" y="59531"/>
                </a:lnTo>
                <a:lnTo>
                  <a:pt x="940593" y="111918"/>
                </a:lnTo>
                <a:lnTo>
                  <a:pt x="1466850" y="111918"/>
                </a:lnTo>
                <a:lnTo>
                  <a:pt x="1466850" y="195262"/>
                </a:lnTo>
                <a:lnTo>
                  <a:pt x="1926431" y="195262"/>
                </a:lnTo>
                <a:lnTo>
                  <a:pt x="1926431" y="295275"/>
                </a:lnTo>
                <a:lnTo>
                  <a:pt x="2724150" y="295275"/>
                </a:lnTo>
                <a:lnTo>
                  <a:pt x="2719387" y="290512"/>
                </a:lnTo>
                <a:lnTo>
                  <a:pt x="2728912" y="290512"/>
                </a:lnTo>
              </a:path>
            </a:pathLst>
          </a:custGeom>
          <a:noFill/>
          <a:ln w="28575">
            <a:solidFill>
              <a:schemeClr val="accent1"/>
            </a:solidFill>
            <a:miter lim="800000"/>
            <a:headEnd/>
            <a:tailEnd/>
          </a:ln>
        </p:spPr>
        <p:txBody>
          <a:bodyPr rtlCol="0" anchor="ctr"/>
          <a:lstStyle/>
          <a:p>
            <a:pPr algn="ctr"/>
            <a:endParaRPr lang="en-US" dirty="0"/>
          </a:p>
        </p:txBody>
      </p:sp>
    </p:spTree>
    <p:extLst>
      <p:ext uri="{BB962C8B-B14F-4D97-AF65-F5344CB8AC3E}">
        <p14:creationId xmlns:p14="http://schemas.microsoft.com/office/powerpoint/2010/main" val="38665436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7603D-83C5-463E-AD32-5493C6DFE67D}"/>
              </a:ext>
            </a:extLst>
          </p:cNvPr>
          <p:cNvSpPr>
            <a:spLocks noGrp="1"/>
          </p:cNvSpPr>
          <p:nvPr>
            <p:ph type="title"/>
          </p:nvPr>
        </p:nvSpPr>
        <p:spPr/>
        <p:txBody>
          <a:bodyPr/>
          <a:lstStyle/>
          <a:p>
            <a:r>
              <a:rPr lang="en-US" altLang="en-US" dirty="0" err="1"/>
              <a:t>CheckMate</a:t>
            </a:r>
            <a:r>
              <a:rPr lang="en-US" altLang="en-US" dirty="0"/>
              <a:t> 067: Nivolumab + Ipilimumab or Nivolumab vs Ipilimumab for First-line Treatment of Melanoma</a:t>
            </a:r>
            <a:endParaRPr lang="en-US" dirty="0"/>
          </a:p>
        </p:txBody>
      </p:sp>
      <p:sp>
        <p:nvSpPr>
          <p:cNvPr id="19" name="Content Placeholder 18">
            <a:extLst>
              <a:ext uri="{FF2B5EF4-FFF2-40B4-BE49-F238E27FC236}">
                <a16:creationId xmlns:a16="http://schemas.microsoft.com/office/drawing/2014/main" id="{F3DF60AC-D184-C742-84B6-D3F56E1CC225}"/>
              </a:ext>
            </a:extLst>
          </p:cNvPr>
          <p:cNvSpPr>
            <a:spLocks noGrp="1"/>
          </p:cNvSpPr>
          <p:nvPr>
            <p:ph idx="1"/>
          </p:nvPr>
        </p:nvSpPr>
        <p:spPr/>
        <p:txBody>
          <a:bodyPr/>
          <a:lstStyle/>
          <a:p>
            <a:r>
              <a:rPr lang="en-US" altLang="en-US" sz="2400" kern="1200" dirty="0">
                <a:solidFill>
                  <a:srgbClr val="000000"/>
                </a:solidFill>
                <a:ea typeface="ＭＳ Ｐゴシック" pitchFamily="34" charset="-128"/>
                <a:cs typeface="Calibri" panose="020F0502020204030204" pitchFamily="34" charset="0"/>
              </a:rPr>
              <a:t>Randomized, double-blind phase III study</a:t>
            </a:r>
          </a:p>
          <a:p>
            <a:endParaRPr lang="en-US" altLang="en-US" sz="2400" kern="1200" dirty="0">
              <a:solidFill>
                <a:srgbClr val="000000"/>
              </a:solidFill>
              <a:ea typeface="ＭＳ Ｐゴシック" pitchFamily="34" charset="-128"/>
              <a:cs typeface="Calibri" panose="020F0502020204030204" pitchFamily="34" charset="0"/>
            </a:endParaRPr>
          </a:p>
          <a:p>
            <a:endParaRPr lang="en-US" altLang="en-US" sz="2400" kern="1200" dirty="0">
              <a:solidFill>
                <a:srgbClr val="000000"/>
              </a:solidFill>
              <a:ea typeface="ＭＳ Ｐゴシック" pitchFamily="34" charset="-128"/>
              <a:cs typeface="Calibri" panose="020F0502020204030204" pitchFamily="34" charset="0"/>
            </a:endParaRPr>
          </a:p>
          <a:p>
            <a:endParaRPr lang="en-US" altLang="en-US" sz="2400" kern="1200" dirty="0">
              <a:solidFill>
                <a:srgbClr val="000000"/>
              </a:solidFill>
              <a:ea typeface="ＭＳ Ｐゴシック" pitchFamily="34" charset="-128"/>
              <a:cs typeface="Calibri" panose="020F0502020204030204" pitchFamily="34" charset="0"/>
            </a:endParaRPr>
          </a:p>
          <a:p>
            <a:endParaRPr lang="en-US" altLang="en-US" sz="2400" kern="1200" dirty="0">
              <a:solidFill>
                <a:srgbClr val="000000"/>
              </a:solidFill>
              <a:ea typeface="ＭＳ Ｐゴシック" pitchFamily="34" charset="-128"/>
              <a:cs typeface="Calibri" panose="020F0502020204030204" pitchFamily="34" charset="0"/>
            </a:endParaRPr>
          </a:p>
          <a:p>
            <a:endParaRPr lang="en-US" altLang="en-US" sz="2400" kern="1200" dirty="0">
              <a:solidFill>
                <a:srgbClr val="000000"/>
              </a:solidFill>
              <a:ea typeface="ＭＳ Ｐゴシック" pitchFamily="34" charset="-128"/>
              <a:cs typeface="Calibri" panose="020F0502020204030204" pitchFamily="34" charset="0"/>
            </a:endParaRPr>
          </a:p>
          <a:p>
            <a:pPr marL="0" indent="0">
              <a:buNone/>
            </a:pPr>
            <a:r>
              <a:rPr lang="en-US" altLang="en-US" sz="2400" kern="1200" dirty="0">
                <a:solidFill>
                  <a:srgbClr val="000000"/>
                </a:solidFill>
                <a:ea typeface="ＭＳ Ｐゴシック" pitchFamily="34" charset="-128"/>
                <a:cs typeface="Calibri" panose="020F0502020204030204" pitchFamily="34" charset="0"/>
              </a:rPr>
              <a:t> </a:t>
            </a:r>
          </a:p>
          <a:p>
            <a:pPr lvl="0" eaLnBrk="0" hangingPunct="0">
              <a:spcAft>
                <a:spcPts val="400"/>
              </a:spcAft>
              <a:buClrTx/>
              <a:defRPr/>
            </a:pPr>
            <a:r>
              <a:rPr lang="en-US" altLang="en-US" sz="2400" b="1" kern="1200" dirty="0">
                <a:solidFill>
                  <a:srgbClr val="000000"/>
                </a:solidFill>
                <a:ea typeface="ＭＳ Ｐゴシック" pitchFamily="34" charset="-128"/>
                <a:cs typeface="Calibri" panose="020F0502020204030204" pitchFamily="34" charset="0"/>
              </a:rPr>
              <a:t>Coprimary endpoints</a:t>
            </a:r>
            <a:r>
              <a:rPr lang="en-US" altLang="en-US" sz="2400" kern="1200" dirty="0">
                <a:solidFill>
                  <a:srgbClr val="000000"/>
                </a:solidFill>
                <a:ea typeface="ＭＳ Ｐゴシック" pitchFamily="34" charset="-128"/>
                <a:cs typeface="Calibri" panose="020F0502020204030204" pitchFamily="34" charset="0"/>
              </a:rPr>
              <a:t>*: PFS, OS </a:t>
            </a:r>
          </a:p>
          <a:p>
            <a:pPr lvl="0" eaLnBrk="0" hangingPunct="0">
              <a:buClrTx/>
              <a:defRPr/>
            </a:pPr>
            <a:r>
              <a:rPr lang="en-US" altLang="en-US" sz="2400" b="1" kern="1200" dirty="0">
                <a:solidFill>
                  <a:srgbClr val="000000"/>
                </a:solidFill>
                <a:ea typeface="ＭＳ Ｐゴシック" pitchFamily="34" charset="-128"/>
                <a:cs typeface="Calibri" panose="020F0502020204030204" pitchFamily="34" charset="0"/>
              </a:rPr>
              <a:t>Secondary endpoints</a:t>
            </a:r>
            <a:r>
              <a:rPr lang="en-US" altLang="en-US" sz="2400" kern="1200" dirty="0">
                <a:solidFill>
                  <a:srgbClr val="000000"/>
                </a:solidFill>
                <a:ea typeface="ＭＳ Ｐゴシック" pitchFamily="34" charset="-128"/>
                <a:cs typeface="Calibri" panose="020F0502020204030204" pitchFamily="34" charset="0"/>
              </a:rPr>
              <a:t>: ORR, tumor PD-L1 expression and efficacy, safety</a:t>
            </a:r>
          </a:p>
          <a:p>
            <a:endParaRPr lang="en-US" sz="2400" dirty="0"/>
          </a:p>
        </p:txBody>
      </p:sp>
      <p:sp>
        <p:nvSpPr>
          <p:cNvPr id="4" name="Text Box 45">
            <a:extLst>
              <a:ext uri="{FF2B5EF4-FFF2-40B4-BE49-F238E27FC236}">
                <a16:creationId xmlns:a16="http://schemas.microsoft.com/office/drawing/2014/main" id="{3024E2CD-0106-4A64-97D8-33CC32FF3844}"/>
              </a:ext>
            </a:extLst>
          </p:cNvPr>
          <p:cNvSpPr txBox="1">
            <a:spLocks noChangeArrowheads="1"/>
          </p:cNvSpPr>
          <p:nvPr/>
        </p:nvSpPr>
        <p:spPr bwMode="auto">
          <a:xfrm>
            <a:off x="1292771" y="3247768"/>
            <a:ext cx="223234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Previously untreated patients with unresectable stage III/IV melanoma and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ECOG PS 0/1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(N = 945)</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endParaRPr>
          </a:p>
        </p:txBody>
      </p:sp>
      <p:sp>
        <p:nvSpPr>
          <p:cNvPr id="5" name="Rectangle 4">
            <a:extLst>
              <a:ext uri="{FF2B5EF4-FFF2-40B4-BE49-F238E27FC236}">
                <a16:creationId xmlns:a16="http://schemas.microsoft.com/office/drawing/2014/main" id="{1FA583AF-EC4B-4C0A-9635-476849609AF6}"/>
              </a:ext>
            </a:extLst>
          </p:cNvPr>
          <p:cNvSpPr>
            <a:spLocks noChangeArrowheads="1"/>
          </p:cNvSpPr>
          <p:nvPr/>
        </p:nvSpPr>
        <p:spPr bwMode="auto">
          <a:xfrm>
            <a:off x="4248150" y="2559325"/>
            <a:ext cx="3746500" cy="822325"/>
          </a:xfrm>
          <a:prstGeom prst="rect">
            <a:avLst/>
          </a:prstGeom>
          <a:solidFill>
            <a:schemeClr val="accent1"/>
          </a:solidFill>
          <a:ln>
            <a:noFill/>
          </a:ln>
        </p:spPr>
        <p:txBody>
          <a:bodyPr wrap="none" anchor="ctr" anchorCtr="1"/>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err="1">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Nivo</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 1 mg/kg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 </a:t>
            </a:r>
            <a:r>
              <a:rPr kumimoji="0" lang="en-US" altLang="en-US" sz="1600" b="1" i="0" u="none" strike="noStrike" kern="1200" cap="none" spc="0" normalizeH="0" baseline="0" noProof="0" dirty="0" err="1">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Ipi</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 3 mg/kg Q3W for </a:t>
            </a:r>
            <a:b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b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4 doses</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 then </a:t>
            </a:r>
            <a:r>
              <a:rPr kumimoji="0" lang="en-US" altLang="en-US" sz="1600" b="1" i="0" u="none" strike="noStrike" kern="1200" cap="none" spc="0" normalizeH="0" baseline="0" noProof="0" dirty="0" err="1">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Nivo</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3 mg/kg Q2W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(n = 314)</a:t>
            </a:r>
          </a:p>
        </p:txBody>
      </p:sp>
      <p:sp>
        <p:nvSpPr>
          <p:cNvPr id="6" name="Rectangle 5">
            <a:extLst>
              <a:ext uri="{FF2B5EF4-FFF2-40B4-BE49-F238E27FC236}">
                <a16:creationId xmlns:a16="http://schemas.microsoft.com/office/drawing/2014/main" id="{1847BB4B-359A-4A3B-9258-F98E7CE18B29}"/>
              </a:ext>
            </a:extLst>
          </p:cNvPr>
          <p:cNvSpPr>
            <a:spLocks noChangeArrowheads="1"/>
          </p:cNvSpPr>
          <p:nvPr/>
        </p:nvSpPr>
        <p:spPr bwMode="auto">
          <a:xfrm>
            <a:off x="4248150" y="3489600"/>
            <a:ext cx="3746500" cy="822325"/>
          </a:xfrm>
          <a:prstGeom prst="rect">
            <a:avLst/>
          </a:prstGeom>
          <a:solidFill>
            <a:schemeClr val="accent4"/>
          </a:solidFill>
          <a:ln>
            <a:noFill/>
          </a:ln>
        </p:spPr>
        <p:txBody>
          <a:bodyPr wrap="none" anchor="ctr" anchorCtr="1"/>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Nivo 3 mg/kg Q2W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Placebo</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(n = 316)</a:t>
            </a:r>
          </a:p>
        </p:txBody>
      </p:sp>
      <p:sp>
        <p:nvSpPr>
          <p:cNvPr id="7" name="Line 53">
            <a:extLst>
              <a:ext uri="{FF2B5EF4-FFF2-40B4-BE49-F238E27FC236}">
                <a16:creationId xmlns:a16="http://schemas.microsoft.com/office/drawing/2014/main" id="{18462A98-F5B1-4327-A218-6F2A45714A94}"/>
              </a:ext>
            </a:extLst>
          </p:cNvPr>
          <p:cNvSpPr>
            <a:spLocks noChangeShapeType="1"/>
          </p:cNvSpPr>
          <p:nvPr/>
        </p:nvSpPr>
        <p:spPr bwMode="auto">
          <a:xfrm>
            <a:off x="3625850" y="4465913"/>
            <a:ext cx="549275"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endParaRPr>
          </a:p>
        </p:txBody>
      </p:sp>
      <p:sp>
        <p:nvSpPr>
          <p:cNvPr id="8" name="Line 54">
            <a:extLst>
              <a:ext uri="{FF2B5EF4-FFF2-40B4-BE49-F238E27FC236}">
                <a16:creationId xmlns:a16="http://schemas.microsoft.com/office/drawing/2014/main" id="{118F6DDE-E3DF-4D23-9D62-1B5814CEB22C}"/>
              </a:ext>
            </a:extLst>
          </p:cNvPr>
          <p:cNvSpPr>
            <a:spLocks noChangeShapeType="1"/>
          </p:cNvSpPr>
          <p:nvPr/>
        </p:nvSpPr>
        <p:spPr bwMode="auto">
          <a:xfrm flipV="1">
            <a:off x="3652838" y="2954613"/>
            <a:ext cx="549275"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endParaRPr>
          </a:p>
        </p:txBody>
      </p:sp>
      <p:sp>
        <p:nvSpPr>
          <p:cNvPr id="9" name="Rectangle 8">
            <a:extLst>
              <a:ext uri="{FF2B5EF4-FFF2-40B4-BE49-F238E27FC236}">
                <a16:creationId xmlns:a16="http://schemas.microsoft.com/office/drawing/2014/main" id="{F177E225-4654-4C63-957A-4AD3F94E7523}"/>
              </a:ext>
            </a:extLst>
          </p:cNvPr>
          <p:cNvSpPr>
            <a:spLocks noChangeArrowheads="1"/>
          </p:cNvSpPr>
          <p:nvPr/>
        </p:nvSpPr>
        <p:spPr bwMode="auto">
          <a:xfrm>
            <a:off x="8463889" y="3699756"/>
            <a:ext cx="2403803" cy="535531"/>
          </a:xfrm>
          <a:prstGeom prst="rect">
            <a:avLst/>
          </a:prstGeom>
          <a:noFill/>
          <a:ln w="9525">
            <a:noFill/>
            <a:miter lim="800000"/>
            <a:headEnd/>
            <a:tailEnd/>
          </a:ln>
        </p:spPr>
        <p:txBody>
          <a:bodyPr wrap="square" anchor="ctr">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9pPr>
          </a:lstStyle>
          <a:p>
            <a:pPr marL="0" marR="0" lvl="0" indent="0" algn="ctr" defTabSz="914400" rtl="0" eaLnBrk="1" fontAlgn="base" latinLnBrk="0" hangingPunct="1">
              <a:lnSpc>
                <a:spcPct val="90000"/>
              </a:lnSpc>
              <a:spcBef>
                <a:spcPct val="35000"/>
              </a:spcBef>
              <a:spcAft>
                <a:spcPct val="25000"/>
              </a:spcAft>
              <a:buClr>
                <a:srgbClr val="600030"/>
              </a:buClr>
              <a:buSzTx/>
              <a:buFont typeface="Arial" pitchFamily="34" charset="0"/>
              <a:buNone/>
              <a:tabLst>
                <a:tab pos="228600" algn="l"/>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Until disease progression or unacceptable toxicity</a:t>
            </a:r>
          </a:p>
        </p:txBody>
      </p:sp>
      <p:cxnSp>
        <p:nvCxnSpPr>
          <p:cNvPr id="10" name="Straight Arrow Connector 9">
            <a:extLst>
              <a:ext uri="{FF2B5EF4-FFF2-40B4-BE49-F238E27FC236}">
                <a16:creationId xmlns:a16="http://schemas.microsoft.com/office/drawing/2014/main" id="{BC811573-E668-46D6-B9AA-F1FCF0F79475}"/>
              </a:ext>
            </a:extLst>
          </p:cNvPr>
          <p:cNvCxnSpPr>
            <a:cxnSpLocks noChangeShapeType="1"/>
          </p:cNvCxnSpPr>
          <p:nvPr/>
        </p:nvCxnSpPr>
        <p:spPr bwMode="auto">
          <a:xfrm>
            <a:off x="8083550" y="3969025"/>
            <a:ext cx="457200" cy="0"/>
          </a:xfrm>
          <a:prstGeom prst="straightConnector1">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cxnSp>
      <p:sp>
        <p:nvSpPr>
          <p:cNvPr id="11" name="TextBox 2">
            <a:extLst>
              <a:ext uri="{FF2B5EF4-FFF2-40B4-BE49-F238E27FC236}">
                <a16:creationId xmlns:a16="http://schemas.microsoft.com/office/drawing/2014/main" id="{0407641D-2816-4D1D-80C0-8EF40D96DA13}"/>
              </a:ext>
            </a:extLst>
          </p:cNvPr>
          <p:cNvSpPr txBox="1">
            <a:spLocks noChangeArrowheads="1"/>
          </p:cNvSpPr>
          <p:nvPr/>
        </p:nvSpPr>
        <p:spPr bwMode="auto">
          <a:xfrm>
            <a:off x="1791494" y="2000175"/>
            <a:ext cx="4304506"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9pPr>
          </a:lstStyle>
          <a:p>
            <a:pPr marL="0" marR="0" lvl="0" indent="0" algn="ctr" defTabSz="914400" rtl="0" eaLnBrk="1" fontAlgn="base" latinLnBrk="0" hangingPunct="1">
              <a:lnSpc>
                <a:spcPct val="90000"/>
              </a:lnSpc>
              <a:spcBef>
                <a:spcPct val="35000"/>
              </a:spcBef>
              <a:spcAft>
                <a:spcPct val="25000"/>
              </a:spcAft>
              <a:buClr>
                <a:srgbClr val="015873"/>
              </a:buClr>
              <a:buSzTx/>
              <a:buFont typeface="Arial" panose="020B0604020202020204" pitchFamily="34" charset="0"/>
              <a:buNone/>
              <a:tabLst/>
              <a:defRPr/>
            </a:pP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Stratified by PD-L1 expression (&lt;5% vs ≥5%), </a:t>
            </a:r>
            <a:b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b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BRAF status, and AJCC M stage</a:t>
            </a:r>
          </a:p>
        </p:txBody>
      </p:sp>
      <p:cxnSp>
        <p:nvCxnSpPr>
          <p:cNvPr id="12" name="Straight Arrow Connector 11">
            <a:extLst>
              <a:ext uri="{FF2B5EF4-FFF2-40B4-BE49-F238E27FC236}">
                <a16:creationId xmlns:a16="http://schemas.microsoft.com/office/drawing/2014/main" id="{E540C336-C850-4FEC-B7E4-DE691A78FF2A}"/>
              </a:ext>
            </a:extLst>
          </p:cNvPr>
          <p:cNvCxnSpPr>
            <a:cxnSpLocks noChangeShapeType="1"/>
          </p:cNvCxnSpPr>
          <p:nvPr/>
        </p:nvCxnSpPr>
        <p:spPr bwMode="auto">
          <a:xfrm>
            <a:off x="3711575" y="2502175"/>
            <a:ext cx="0" cy="425450"/>
          </a:xfrm>
          <a:prstGeom prst="straightConnector1">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cxnSp>
      <p:sp>
        <p:nvSpPr>
          <p:cNvPr id="13" name="Rectangle 12">
            <a:extLst>
              <a:ext uri="{FF2B5EF4-FFF2-40B4-BE49-F238E27FC236}">
                <a16:creationId xmlns:a16="http://schemas.microsoft.com/office/drawing/2014/main" id="{43FB8448-6FA7-4A51-8AA0-C16FB264D7AE}"/>
              </a:ext>
            </a:extLst>
          </p:cNvPr>
          <p:cNvSpPr>
            <a:spLocks noChangeArrowheads="1"/>
          </p:cNvSpPr>
          <p:nvPr/>
        </p:nvSpPr>
        <p:spPr bwMode="auto">
          <a:xfrm>
            <a:off x="4235450" y="4396063"/>
            <a:ext cx="3746500" cy="822325"/>
          </a:xfrm>
          <a:prstGeom prst="rect">
            <a:avLst/>
          </a:prstGeom>
          <a:solidFill>
            <a:schemeClr val="accent3"/>
          </a:solidFill>
          <a:ln>
            <a:noFill/>
          </a:ln>
        </p:spPr>
        <p:txBody>
          <a:bodyPr wrap="none" anchor="ctr" anchorCtr="1"/>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Ipi 3</a:t>
            </a:r>
            <a:r>
              <a:rPr kumimoji="0" lang="en-US" altLang="en-US" sz="1600" b="0" i="0" u="none" strike="noStrike" kern="1200" cap="none" spc="0" normalizeH="0" baseline="0" noProof="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 </a:t>
            </a:r>
            <a:r>
              <a:rPr kumimoji="0" lang="en-US" altLang="en-US" sz="1600" b="1" i="0" u="none" strike="noStrike" kern="1200" cap="none" spc="0" normalizeH="0" baseline="0" noProof="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mg/kg Q3W for 4 doses </a:t>
            </a:r>
            <a:r>
              <a:rPr kumimoji="0" lang="en-US" altLang="en-US" sz="1600" b="0" i="0" u="none" strike="noStrike" kern="1200" cap="none" spc="0" normalizeH="0" baseline="0" noProof="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 </a:t>
            </a:r>
            <a:r>
              <a:rPr kumimoji="0" lang="en-US" altLang="en-US" sz="1600" b="1" i="0" u="none" strike="noStrike" kern="1200" cap="none" spc="0" normalizeH="0" baseline="0" noProof="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Placebo</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(n = 315)</a:t>
            </a:r>
          </a:p>
        </p:txBody>
      </p:sp>
      <p:sp>
        <p:nvSpPr>
          <p:cNvPr id="14" name="Line 54">
            <a:extLst>
              <a:ext uri="{FF2B5EF4-FFF2-40B4-BE49-F238E27FC236}">
                <a16:creationId xmlns:a16="http://schemas.microsoft.com/office/drawing/2014/main" id="{9524316C-66C4-4C74-AE40-812B2DFD3EE0}"/>
              </a:ext>
            </a:extLst>
          </p:cNvPr>
          <p:cNvSpPr>
            <a:spLocks noChangeShapeType="1"/>
          </p:cNvSpPr>
          <p:nvPr/>
        </p:nvSpPr>
        <p:spPr bwMode="auto">
          <a:xfrm flipV="1">
            <a:off x="3646488" y="3900763"/>
            <a:ext cx="549275" cy="3175"/>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endParaRPr>
          </a:p>
        </p:txBody>
      </p:sp>
      <p:sp>
        <p:nvSpPr>
          <p:cNvPr id="21" name="Text Box 11">
            <a:extLst>
              <a:ext uri="{FF2B5EF4-FFF2-40B4-BE49-F238E27FC236}">
                <a16:creationId xmlns:a16="http://schemas.microsoft.com/office/drawing/2014/main" id="{08D61352-EB06-493B-9F03-A67EBD558419}"/>
              </a:ext>
            </a:extLst>
          </p:cNvPr>
          <p:cNvSpPr txBox="1">
            <a:spLocks noChangeArrowheads="1"/>
          </p:cNvSpPr>
          <p:nvPr/>
        </p:nvSpPr>
        <p:spPr bwMode="auto">
          <a:xfrm>
            <a:off x="409039" y="6367262"/>
            <a:ext cx="80126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da-DK"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rPr>
              <a:t>Larkin. NEJM. 2019:381:1535. Wolchok. JCO. 2022;40:127.</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endParaRPr>
          </a:p>
        </p:txBody>
      </p:sp>
      <p:sp>
        <p:nvSpPr>
          <p:cNvPr id="27" name="TextBox 28">
            <a:extLst>
              <a:ext uri="{FF2B5EF4-FFF2-40B4-BE49-F238E27FC236}">
                <a16:creationId xmlns:a16="http://schemas.microsoft.com/office/drawing/2014/main" id="{FA96192E-3765-43ED-BA52-EFA3C4287134}"/>
              </a:ext>
            </a:extLst>
          </p:cNvPr>
          <p:cNvSpPr txBox="1">
            <a:spLocks noChangeArrowheads="1"/>
          </p:cNvSpPr>
          <p:nvPr/>
        </p:nvSpPr>
        <p:spPr bwMode="auto">
          <a:xfrm>
            <a:off x="369315" y="6107308"/>
            <a:ext cx="49530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*Study not powered to compare </a:t>
            </a:r>
            <a:r>
              <a:rPr kumimoji="0" lang="en-GB" altLang="en-US" sz="16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nivo</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 </a:t>
            </a:r>
            <a:r>
              <a:rPr kumimoji="0" lang="en-GB" altLang="en-US" sz="16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ipi</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vs </a:t>
            </a:r>
            <a:r>
              <a:rPr kumimoji="0" lang="en-GB" altLang="en-US" sz="16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Calibri" panose="020F0502020204030204" pitchFamily="34" charset="0"/>
              </a:rPr>
              <a:t>nivo</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
            </a:r>
          </a:p>
        </p:txBody>
      </p:sp>
    </p:spTree>
    <p:extLst>
      <p:ext uri="{BB962C8B-B14F-4D97-AF65-F5344CB8AC3E}">
        <p14:creationId xmlns:p14="http://schemas.microsoft.com/office/powerpoint/2010/main" val="6787032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C4781-2AE5-5F79-F206-75A7623D0BEA}"/>
              </a:ext>
            </a:extLst>
          </p:cNvPr>
          <p:cNvSpPr>
            <a:spLocks noGrp="1"/>
          </p:cNvSpPr>
          <p:nvPr>
            <p:ph type="title"/>
          </p:nvPr>
        </p:nvSpPr>
        <p:spPr/>
        <p:txBody>
          <a:bodyPr/>
          <a:lstStyle/>
          <a:p>
            <a:r>
              <a:rPr lang="en-US" dirty="0"/>
              <a:t>CheckMate 067: OS and PFS at 7.5-Yr Follow-up</a:t>
            </a:r>
          </a:p>
        </p:txBody>
      </p:sp>
      <p:sp>
        <p:nvSpPr>
          <p:cNvPr id="4" name="Text Box 15">
            <a:extLst>
              <a:ext uri="{FF2B5EF4-FFF2-40B4-BE49-F238E27FC236}">
                <a16:creationId xmlns:a16="http://schemas.microsoft.com/office/drawing/2014/main" id="{2B29D517-28E2-1503-F2A3-9833D1866404}"/>
              </a:ext>
            </a:extLst>
          </p:cNvPr>
          <p:cNvSpPr txBox="1">
            <a:spLocks noChangeArrowheads="1"/>
          </p:cNvSpPr>
          <p:nvPr/>
        </p:nvSpPr>
        <p:spPr bwMode="auto">
          <a:xfrm>
            <a:off x="412751" y="6388915"/>
            <a:ext cx="2105966"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Hodi. ASCO 2022. </a:t>
            </a: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Calibri" panose="020F0502020204030204" pitchFamily="34" charset="0"/>
              </a:rPr>
              <a:t>Abstr</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 9522.</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p:txBody>
      </p:sp>
      <p:graphicFrame>
        <p:nvGraphicFramePr>
          <p:cNvPr id="3" name="Table 4">
            <a:extLst>
              <a:ext uri="{FF2B5EF4-FFF2-40B4-BE49-F238E27FC236}">
                <a16:creationId xmlns:a16="http://schemas.microsoft.com/office/drawing/2014/main" id="{2D33E5A4-9A2D-A951-6686-4E433EAC9623}"/>
              </a:ext>
            </a:extLst>
          </p:cNvPr>
          <p:cNvGraphicFramePr>
            <a:graphicFrameLocks noGrp="1"/>
          </p:cNvGraphicFramePr>
          <p:nvPr/>
        </p:nvGraphicFramePr>
        <p:xfrm>
          <a:off x="804944" y="1552191"/>
          <a:ext cx="5159251" cy="1036320"/>
        </p:xfrm>
        <a:graphic>
          <a:graphicData uri="http://schemas.openxmlformats.org/drawingml/2006/table">
            <a:tbl>
              <a:tblPr firstRow="1" bandRow="1">
                <a:tableStyleId>{5C22544A-7EE6-4342-B048-85BDC9FD1C3A}</a:tableStyleId>
              </a:tblPr>
              <a:tblGrid>
                <a:gridCol w="1587818">
                  <a:extLst>
                    <a:ext uri="{9D8B030D-6E8A-4147-A177-3AD203B41FA5}">
                      <a16:colId xmlns:a16="http://schemas.microsoft.com/office/drawing/2014/main" val="1574045172"/>
                    </a:ext>
                  </a:extLst>
                </a:gridCol>
                <a:gridCol w="1347395">
                  <a:extLst>
                    <a:ext uri="{9D8B030D-6E8A-4147-A177-3AD203B41FA5}">
                      <a16:colId xmlns:a16="http://schemas.microsoft.com/office/drawing/2014/main" val="893742425"/>
                    </a:ext>
                  </a:extLst>
                </a:gridCol>
                <a:gridCol w="1103692">
                  <a:extLst>
                    <a:ext uri="{9D8B030D-6E8A-4147-A177-3AD203B41FA5}">
                      <a16:colId xmlns:a16="http://schemas.microsoft.com/office/drawing/2014/main" val="494400073"/>
                    </a:ext>
                  </a:extLst>
                </a:gridCol>
                <a:gridCol w="1120346">
                  <a:extLst>
                    <a:ext uri="{9D8B030D-6E8A-4147-A177-3AD203B41FA5}">
                      <a16:colId xmlns:a16="http://schemas.microsoft.com/office/drawing/2014/main" val="516155485"/>
                    </a:ext>
                  </a:extLst>
                </a:gridCol>
              </a:tblGrid>
              <a:tr h="0">
                <a:tc>
                  <a:txBody>
                    <a:bodyPr/>
                    <a:lstStyle/>
                    <a:p>
                      <a:endParaRPr lang="en-US" sz="1100" dirty="0">
                        <a:solidFill>
                          <a:schemeClr val="bg1"/>
                        </a:solidFill>
                        <a:latin typeface="+mn-lt"/>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tx1"/>
                          </a:solidFill>
                          <a:latin typeface="+mn-lt"/>
                        </a:rPr>
                        <a:t>Nivo + </a:t>
                      </a:r>
                      <a:r>
                        <a:rPr lang="en-US" sz="1100" dirty="0" err="1">
                          <a:solidFill>
                            <a:schemeClr val="tx1"/>
                          </a:solidFill>
                          <a:latin typeface="+mn-lt"/>
                        </a:rPr>
                        <a:t>Ipi</a:t>
                      </a:r>
                      <a:r>
                        <a:rPr lang="en-US" sz="1100" dirty="0">
                          <a:solidFill>
                            <a:schemeClr val="tx1"/>
                          </a:solidFill>
                          <a:latin typeface="+mn-lt"/>
                        </a:rPr>
                        <a:t> (n = 314)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err="1">
                          <a:solidFill>
                            <a:schemeClr val="tx1"/>
                          </a:solidFill>
                          <a:latin typeface="+mn-lt"/>
                          <a:cs typeface="Calibri" panose="020F0502020204030204" pitchFamily="34" charset="0"/>
                        </a:rPr>
                        <a:t>Nivo</a:t>
                      </a:r>
                      <a:r>
                        <a:rPr lang="en-GB" sz="1100" b="1" dirty="0">
                          <a:solidFill>
                            <a:schemeClr val="tx1"/>
                          </a:solidFill>
                          <a:latin typeface="+mn-lt"/>
                          <a:cs typeface="Calibri" panose="020F0502020204030204" pitchFamily="34" charset="0"/>
                        </a:rPr>
                        <a:t> (n = 316)</a:t>
                      </a:r>
                      <a:endParaRPr lang="en-GB" sz="1100" b="1" dirty="0">
                        <a:solidFill>
                          <a:schemeClr val="tx1"/>
                        </a:solidFill>
                        <a:latin typeface="+mn-lt"/>
                        <a:ea typeface="MS Mincho"/>
                        <a:cs typeface="Calibri" panose="020F050202020403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4"/>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err="1">
                          <a:solidFill>
                            <a:schemeClr val="tx1"/>
                          </a:solidFill>
                          <a:latin typeface="+mn-lt"/>
                          <a:ea typeface="MS Mincho"/>
                          <a:cs typeface="Calibri" panose="020F0502020204030204" pitchFamily="34" charset="0"/>
                        </a:rPr>
                        <a:t>Ipi</a:t>
                      </a:r>
                      <a:r>
                        <a:rPr lang="en-GB" sz="1100" b="1" dirty="0">
                          <a:solidFill>
                            <a:schemeClr val="tx1"/>
                          </a:solidFill>
                          <a:latin typeface="+mn-lt"/>
                          <a:ea typeface="MS Mincho"/>
                          <a:cs typeface="Calibri" panose="020F0502020204030204" pitchFamily="34" charset="0"/>
                        </a:rPr>
                        <a:t> (n</a:t>
                      </a:r>
                      <a:r>
                        <a:rPr lang="en-GB" sz="1100" b="1" baseline="0" dirty="0">
                          <a:solidFill>
                            <a:schemeClr val="tx1"/>
                          </a:solidFill>
                          <a:latin typeface="+mn-lt"/>
                          <a:ea typeface="MS Mincho"/>
                          <a:cs typeface="Calibri" panose="020F0502020204030204" pitchFamily="34" charset="0"/>
                        </a:rPr>
                        <a:t> = 315)</a:t>
                      </a:r>
                      <a:endParaRPr lang="en-GB" sz="1100" b="1" dirty="0">
                        <a:solidFill>
                          <a:schemeClr val="tx1"/>
                        </a:solidFill>
                        <a:latin typeface="+mn-lt"/>
                        <a:ea typeface="MS Mincho"/>
                        <a:cs typeface="Calibri" panose="020F050202020403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946150165"/>
                  </a:ext>
                </a:extLst>
              </a:tr>
              <a:tr h="0">
                <a:tc>
                  <a:txBody>
                    <a:bodyPr/>
                    <a:lstStyle/>
                    <a:p>
                      <a:r>
                        <a:rPr lang="en-US" sz="1100" dirty="0">
                          <a:solidFill>
                            <a:schemeClr val="bg1"/>
                          </a:solidFill>
                          <a:latin typeface="+mn-lt"/>
                        </a:rPr>
                        <a:t>Median OS, </a:t>
                      </a:r>
                      <a:r>
                        <a:rPr lang="en-US" sz="1100" dirty="0" err="1">
                          <a:solidFill>
                            <a:schemeClr val="bg1"/>
                          </a:solidFill>
                          <a:latin typeface="+mn-lt"/>
                        </a:rPr>
                        <a:t>mo</a:t>
                      </a:r>
                      <a:r>
                        <a:rPr lang="en-US" sz="1100" dirty="0">
                          <a:solidFill>
                            <a:schemeClr val="bg1"/>
                          </a:solidFill>
                          <a:latin typeface="+mn-lt"/>
                        </a:rPr>
                        <a:t> </a:t>
                      </a:r>
                      <a:r>
                        <a:rPr lang="en-US" sz="1100">
                          <a:solidFill>
                            <a:schemeClr val="bg1"/>
                          </a:solidFill>
                          <a:latin typeface="+mn-lt"/>
                        </a:rPr>
                        <a:t>(95% </a:t>
                      </a:r>
                      <a:r>
                        <a:rPr lang="en-US" sz="1100" dirty="0">
                          <a:solidFill>
                            <a:schemeClr val="bg1"/>
                          </a:solidFill>
                          <a:latin typeface="+mn-lt"/>
                        </a:rPr>
                        <a:t>CI)</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72.1 (38.2-NR)</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36.9 (28.2-58.7)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19.9 (16.8-24.6)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73037483"/>
                  </a:ext>
                </a:extLst>
              </a:tr>
              <a:tr h="0">
                <a:tc>
                  <a:txBody>
                    <a:bodyPr/>
                    <a:lstStyle/>
                    <a:p>
                      <a:r>
                        <a:rPr lang="en-US" sz="1100" dirty="0">
                          <a:solidFill>
                            <a:schemeClr val="bg1"/>
                          </a:solidFill>
                          <a:latin typeface="+mn-lt"/>
                        </a:rPr>
                        <a:t>HR </a:t>
                      </a:r>
                      <a:r>
                        <a:rPr lang="en-US" sz="1100">
                          <a:solidFill>
                            <a:schemeClr val="bg1"/>
                          </a:solidFill>
                          <a:latin typeface="+mn-lt"/>
                        </a:rPr>
                        <a:t>(95% </a:t>
                      </a:r>
                      <a:r>
                        <a:rPr lang="en-US" sz="1100" dirty="0">
                          <a:solidFill>
                            <a:schemeClr val="bg1"/>
                          </a:solidFill>
                          <a:latin typeface="+mn-lt"/>
                        </a:rPr>
                        <a:t>CI vs IPI)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0.53 (0.44-0.65)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0.63 (0.52-0.77)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62281312"/>
                  </a:ext>
                </a:extLst>
              </a:tr>
              <a:tr h="0">
                <a:tc>
                  <a:txBody>
                    <a:bodyPr/>
                    <a:lstStyle/>
                    <a:p>
                      <a:r>
                        <a:rPr lang="en-US" sz="1100" dirty="0">
                          <a:solidFill>
                            <a:schemeClr val="bg1"/>
                          </a:solidFill>
                          <a:latin typeface="+mn-lt"/>
                        </a:rPr>
                        <a:t>HR </a:t>
                      </a:r>
                      <a:r>
                        <a:rPr lang="en-US" sz="1100">
                          <a:solidFill>
                            <a:schemeClr val="bg1"/>
                          </a:solidFill>
                          <a:latin typeface="+mn-lt"/>
                        </a:rPr>
                        <a:t>(95% </a:t>
                      </a:r>
                      <a:r>
                        <a:rPr lang="en-US" sz="1100" dirty="0">
                          <a:solidFill>
                            <a:schemeClr val="bg1"/>
                          </a:solidFill>
                          <a:latin typeface="+mn-lt"/>
                        </a:rPr>
                        <a:t>CI vs NIVO)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0.84 (0.68-1.04)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bg1"/>
                          </a:solidFill>
                          <a:latin typeface="+mn-lt"/>
                        </a:rPr>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bg1"/>
                          </a:solidFill>
                          <a:latin typeface="+mn-lt"/>
                        </a:rPr>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824639999"/>
                  </a:ext>
                </a:extLst>
              </a:tr>
            </a:tbl>
          </a:graphicData>
        </a:graphic>
      </p:graphicFrame>
      <p:graphicFrame>
        <p:nvGraphicFramePr>
          <p:cNvPr id="5" name="Table 4">
            <a:extLst>
              <a:ext uri="{FF2B5EF4-FFF2-40B4-BE49-F238E27FC236}">
                <a16:creationId xmlns:a16="http://schemas.microsoft.com/office/drawing/2014/main" id="{16ED9763-2B79-031F-471D-75E472B465D8}"/>
              </a:ext>
            </a:extLst>
          </p:cNvPr>
          <p:cNvGraphicFramePr>
            <a:graphicFrameLocks noGrp="1"/>
          </p:cNvGraphicFramePr>
          <p:nvPr/>
        </p:nvGraphicFramePr>
        <p:xfrm>
          <a:off x="6635557" y="1552191"/>
          <a:ext cx="5161027" cy="1036320"/>
        </p:xfrm>
        <a:graphic>
          <a:graphicData uri="http://schemas.openxmlformats.org/drawingml/2006/table">
            <a:tbl>
              <a:tblPr firstRow="1" bandRow="1">
                <a:tableStyleId>{5C22544A-7EE6-4342-B048-85BDC9FD1C3A}</a:tableStyleId>
              </a:tblPr>
              <a:tblGrid>
                <a:gridCol w="1602281">
                  <a:extLst>
                    <a:ext uri="{9D8B030D-6E8A-4147-A177-3AD203B41FA5}">
                      <a16:colId xmlns:a16="http://schemas.microsoft.com/office/drawing/2014/main" val="1574045172"/>
                    </a:ext>
                  </a:extLst>
                </a:gridCol>
                <a:gridCol w="1334530">
                  <a:extLst>
                    <a:ext uri="{9D8B030D-6E8A-4147-A177-3AD203B41FA5}">
                      <a16:colId xmlns:a16="http://schemas.microsoft.com/office/drawing/2014/main" val="893742425"/>
                    </a:ext>
                  </a:extLst>
                </a:gridCol>
                <a:gridCol w="1178011">
                  <a:extLst>
                    <a:ext uri="{9D8B030D-6E8A-4147-A177-3AD203B41FA5}">
                      <a16:colId xmlns:a16="http://schemas.microsoft.com/office/drawing/2014/main" val="494400073"/>
                    </a:ext>
                  </a:extLst>
                </a:gridCol>
                <a:gridCol w="1046205">
                  <a:extLst>
                    <a:ext uri="{9D8B030D-6E8A-4147-A177-3AD203B41FA5}">
                      <a16:colId xmlns:a16="http://schemas.microsoft.com/office/drawing/2014/main" val="516155485"/>
                    </a:ext>
                  </a:extLst>
                </a:gridCol>
              </a:tblGrid>
              <a:tr h="182880">
                <a:tc>
                  <a:txBody>
                    <a:bodyPr/>
                    <a:lstStyle/>
                    <a:p>
                      <a:endParaRPr lang="en-US" sz="1100" dirty="0">
                        <a:solidFill>
                          <a:schemeClr val="bg1"/>
                        </a:solidFill>
                        <a:latin typeface="+mn-lt"/>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tx1"/>
                          </a:solidFill>
                          <a:latin typeface="+mn-lt"/>
                        </a:rPr>
                        <a:t>Nivo + </a:t>
                      </a:r>
                      <a:r>
                        <a:rPr lang="en-US" sz="1100" dirty="0" err="1">
                          <a:solidFill>
                            <a:schemeClr val="tx1"/>
                          </a:solidFill>
                          <a:latin typeface="+mn-lt"/>
                        </a:rPr>
                        <a:t>Ipi</a:t>
                      </a:r>
                      <a:r>
                        <a:rPr lang="en-US" sz="1100" dirty="0">
                          <a:solidFill>
                            <a:schemeClr val="tx1"/>
                          </a:solidFill>
                          <a:latin typeface="+mn-lt"/>
                        </a:rPr>
                        <a:t> (n = 314)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err="1">
                          <a:solidFill>
                            <a:schemeClr val="tx1"/>
                          </a:solidFill>
                          <a:latin typeface="+mn-lt"/>
                          <a:cs typeface="Calibri" panose="020F0502020204030204" pitchFamily="34" charset="0"/>
                        </a:rPr>
                        <a:t>Nivo</a:t>
                      </a:r>
                      <a:r>
                        <a:rPr lang="en-GB" sz="1100" b="1" dirty="0">
                          <a:solidFill>
                            <a:schemeClr val="tx1"/>
                          </a:solidFill>
                          <a:latin typeface="+mn-lt"/>
                          <a:cs typeface="Calibri" panose="020F0502020204030204" pitchFamily="34" charset="0"/>
                        </a:rPr>
                        <a:t> (n = 316)</a:t>
                      </a:r>
                      <a:endParaRPr lang="en-GB" sz="1100" b="1" dirty="0">
                        <a:solidFill>
                          <a:schemeClr val="tx1"/>
                        </a:solidFill>
                        <a:latin typeface="+mn-lt"/>
                        <a:ea typeface="MS Mincho"/>
                        <a:cs typeface="Calibri" panose="020F050202020403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4"/>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err="1">
                          <a:solidFill>
                            <a:schemeClr val="tx1"/>
                          </a:solidFill>
                          <a:latin typeface="+mn-lt"/>
                          <a:ea typeface="MS Mincho"/>
                          <a:cs typeface="Calibri" panose="020F0502020204030204" pitchFamily="34" charset="0"/>
                        </a:rPr>
                        <a:t>Ipi</a:t>
                      </a:r>
                      <a:r>
                        <a:rPr lang="en-GB" sz="1100" b="1" dirty="0">
                          <a:solidFill>
                            <a:schemeClr val="tx1"/>
                          </a:solidFill>
                          <a:latin typeface="+mn-lt"/>
                          <a:ea typeface="MS Mincho"/>
                          <a:cs typeface="Calibri" panose="020F0502020204030204" pitchFamily="34" charset="0"/>
                        </a:rPr>
                        <a:t> (n</a:t>
                      </a:r>
                      <a:r>
                        <a:rPr lang="en-GB" sz="1100" b="1" baseline="0" dirty="0">
                          <a:solidFill>
                            <a:schemeClr val="tx1"/>
                          </a:solidFill>
                          <a:latin typeface="+mn-lt"/>
                          <a:ea typeface="MS Mincho"/>
                          <a:cs typeface="Calibri" panose="020F0502020204030204" pitchFamily="34" charset="0"/>
                        </a:rPr>
                        <a:t> = 315)</a:t>
                      </a:r>
                      <a:endParaRPr lang="en-GB" sz="1100" b="1" dirty="0">
                        <a:solidFill>
                          <a:schemeClr val="tx1"/>
                        </a:solidFill>
                        <a:latin typeface="+mn-lt"/>
                        <a:ea typeface="MS Mincho"/>
                        <a:cs typeface="Calibri" panose="020F050202020403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946150165"/>
                  </a:ext>
                </a:extLst>
              </a:tr>
              <a:tr h="182880">
                <a:tc>
                  <a:txBody>
                    <a:bodyPr/>
                    <a:lstStyle/>
                    <a:p>
                      <a:r>
                        <a:rPr lang="en-US" sz="1100" dirty="0">
                          <a:solidFill>
                            <a:schemeClr val="bg1"/>
                          </a:solidFill>
                          <a:latin typeface="+mn-lt"/>
                        </a:rPr>
                        <a:t>Median PFS, </a:t>
                      </a:r>
                      <a:r>
                        <a:rPr lang="en-US" sz="1100" dirty="0" err="1">
                          <a:solidFill>
                            <a:schemeClr val="bg1"/>
                          </a:solidFill>
                          <a:latin typeface="+mn-lt"/>
                        </a:rPr>
                        <a:t>mo</a:t>
                      </a:r>
                      <a:r>
                        <a:rPr lang="en-US" sz="1100" dirty="0">
                          <a:solidFill>
                            <a:schemeClr val="bg1"/>
                          </a:solidFill>
                          <a:latin typeface="+mn-lt"/>
                        </a:rPr>
                        <a:t> </a:t>
                      </a:r>
                      <a:r>
                        <a:rPr lang="en-US" sz="1100">
                          <a:solidFill>
                            <a:schemeClr val="bg1"/>
                          </a:solidFill>
                          <a:latin typeface="+mn-lt"/>
                        </a:rPr>
                        <a:t>(95% </a:t>
                      </a:r>
                      <a:r>
                        <a:rPr lang="en-US" sz="1100" dirty="0">
                          <a:solidFill>
                            <a:schemeClr val="bg1"/>
                          </a:solidFill>
                          <a:latin typeface="+mn-lt"/>
                        </a:rPr>
                        <a:t>CI)</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11.5 (8.9-20.0)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6.9 (5.1-10.2)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2.9 (2.8-3.1)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73037483"/>
                  </a:ext>
                </a:extLst>
              </a:tr>
              <a:tr h="182880">
                <a:tc>
                  <a:txBody>
                    <a:bodyPr/>
                    <a:lstStyle/>
                    <a:p>
                      <a:r>
                        <a:rPr lang="en-US" sz="1100" dirty="0">
                          <a:solidFill>
                            <a:schemeClr val="bg1"/>
                          </a:solidFill>
                          <a:latin typeface="+mn-lt"/>
                        </a:rPr>
                        <a:t>HR </a:t>
                      </a:r>
                      <a:r>
                        <a:rPr lang="en-US" sz="1100">
                          <a:solidFill>
                            <a:schemeClr val="bg1"/>
                          </a:solidFill>
                          <a:latin typeface="+mn-lt"/>
                        </a:rPr>
                        <a:t>(95% </a:t>
                      </a:r>
                      <a:r>
                        <a:rPr lang="en-US" sz="1100" dirty="0">
                          <a:solidFill>
                            <a:schemeClr val="bg1"/>
                          </a:solidFill>
                          <a:latin typeface="+mn-lt"/>
                        </a:rPr>
                        <a:t>CI vs IPI)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0.42 (0.35-0.51)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0.53 (0.44-0.64)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bg1"/>
                          </a:solidFill>
                          <a:latin typeface="+mn-lt"/>
                        </a:rPr>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62281312"/>
                  </a:ext>
                </a:extLst>
              </a:tr>
              <a:tr h="182880">
                <a:tc>
                  <a:txBody>
                    <a:bodyPr/>
                    <a:lstStyle/>
                    <a:p>
                      <a:r>
                        <a:rPr lang="en-US" sz="1100" dirty="0">
                          <a:solidFill>
                            <a:schemeClr val="bg1"/>
                          </a:solidFill>
                          <a:latin typeface="+mn-lt"/>
                        </a:rPr>
                        <a:t>HR </a:t>
                      </a:r>
                      <a:r>
                        <a:rPr lang="en-US" sz="1100">
                          <a:solidFill>
                            <a:schemeClr val="bg1"/>
                          </a:solidFill>
                          <a:latin typeface="+mn-lt"/>
                        </a:rPr>
                        <a:t>(95% </a:t>
                      </a:r>
                      <a:r>
                        <a:rPr lang="en-US" sz="1100" dirty="0">
                          <a:solidFill>
                            <a:schemeClr val="bg1"/>
                          </a:solidFill>
                          <a:latin typeface="+mn-lt"/>
                        </a:rPr>
                        <a:t>CI vs NIVO)</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100" dirty="0">
                          <a:solidFill>
                            <a:schemeClr val="bg1"/>
                          </a:solidFill>
                          <a:latin typeface="+mn-lt"/>
                        </a:rPr>
                        <a:t>0.79 (0.62-0.97)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bg1"/>
                          </a:solidFill>
                          <a:latin typeface="+mn-lt"/>
                        </a:rPr>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bg1"/>
                          </a:solidFill>
                          <a:latin typeface="+mn-lt"/>
                        </a:rPr>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824639999"/>
                  </a:ext>
                </a:extLst>
              </a:tr>
            </a:tbl>
          </a:graphicData>
        </a:graphic>
      </p:graphicFrame>
      <p:sp>
        <p:nvSpPr>
          <p:cNvPr id="7" name="TextBox 6">
            <a:extLst>
              <a:ext uri="{FF2B5EF4-FFF2-40B4-BE49-F238E27FC236}">
                <a16:creationId xmlns:a16="http://schemas.microsoft.com/office/drawing/2014/main" id="{098095BA-69DF-85A6-6FFC-2946758354B0}"/>
              </a:ext>
            </a:extLst>
          </p:cNvPr>
          <p:cNvSpPr txBox="1"/>
          <p:nvPr/>
        </p:nvSpPr>
        <p:spPr bwMode="auto">
          <a:xfrm>
            <a:off x="846408" y="1493766"/>
            <a:ext cx="4491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OS</a:t>
            </a:r>
          </a:p>
        </p:txBody>
      </p:sp>
      <p:sp>
        <p:nvSpPr>
          <p:cNvPr id="8" name="TextBox 7">
            <a:extLst>
              <a:ext uri="{FF2B5EF4-FFF2-40B4-BE49-F238E27FC236}">
                <a16:creationId xmlns:a16="http://schemas.microsoft.com/office/drawing/2014/main" id="{2891C09D-C298-C8D2-BE03-A75A886EEFE4}"/>
              </a:ext>
            </a:extLst>
          </p:cNvPr>
          <p:cNvSpPr txBox="1"/>
          <p:nvPr/>
        </p:nvSpPr>
        <p:spPr bwMode="auto">
          <a:xfrm>
            <a:off x="6617852" y="1493766"/>
            <a:ext cx="5198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PFS</a:t>
            </a:r>
          </a:p>
        </p:txBody>
      </p:sp>
      <p:grpSp>
        <p:nvGrpSpPr>
          <p:cNvPr id="181" name="Group 180">
            <a:extLst>
              <a:ext uri="{FF2B5EF4-FFF2-40B4-BE49-F238E27FC236}">
                <a16:creationId xmlns:a16="http://schemas.microsoft.com/office/drawing/2014/main" id="{8D7C082E-2BAE-1653-862D-756ABA5FDCAB}"/>
              </a:ext>
            </a:extLst>
          </p:cNvPr>
          <p:cNvGrpSpPr/>
          <p:nvPr/>
        </p:nvGrpSpPr>
        <p:grpSpPr>
          <a:xfrm>
            <a:off x="-1720" y="5405942"/>
            <a:ext cx="6106171" cy="584775"/>
            <a:chOff x="77975" y="5322227"/>
            <a:chExt cx="6106171" cy="584775"/>
          </a:xfrm>
        </p:grpSpPr>
        <p:sp>
          <p:nvSpPr>
            <p:cNvPr id="10" name="TextBox 9">
              <a:extLst>
                <a:ext uri="{FF2B5EF4-FFF2-40B4-BE49-F238E27FC236}">
                  <a16:creationId xmlns:a16="http://schemas.microsoft.com/office/drawing/2014/main" id="{6E7B9F12-2A87-9E62-FBC4-719977E35889}"/>
                </a:ext>
              </a:extLst>
            </p:cNvPr>
            <p:cNvSpPr txBox="1"/>
            <p:nvPr/>
          </p:nvSpPr>
          <p:spPr bwMode="auto">
            <a:xfrm>
              <a:off x="77975" y="5322227"/>
              <a:ext cx="819455" cy="584775"/>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800" dirty="0">
                  <a:solidFill>
                    <a:schemeClr val="bg1"/>
                  </a:solidFill>
                  <a:latin typeface="Calibri" panose="020F0502020204030204" pitchFamily="34" charset="0"/>
                </a:rPr>
                <a:t>Patients at risk</a:t>
              </a:r>
              <a:br>
                <a:rPr lang="en-US" sz="800" dirty="0">
                  <a:solidFill>
                    <a:schemeClr val="bg1"/>
                  </a:solidFill>
                  <a:latin typeface="Calibri" panose="020F0502020204030204" pitchFamily="34" charset="0"/>
                </a:rPr>
              </a:br>
              <a:r>
                <a:rPr lang="en-US" sz="800" dirty="0">
                  <a:solidFill>
                    <a:schemeClr val="accent1"/>
                  </a:solidFill>
                  <a:latin typeface="Calibri" panose="020F0502020204030204" pitchFamily="34" charset="0"/>
                </a:rPr>
                <a:t>NIVO+IPI</a:t>
              </a:r>
              <a:br>
                <a:rPr lang="en-US" sz="800" dirty="0">
                  <a:solidFill>
                    <a:schemeClr val="bg1"/>
                  </a:solidFill>
                  <a:latin typeface="Calibri" panose="020F0502020204030204" pitchFamily="34" charset="0"/>
                </a:rPr>
              </a:br>
              <a:r>
                <a:rPr lang="en-US" sz="800" dirty="0">
                  <a:solidFill>
                    <a:schemeClr val="accent4"/>
                  </a:solidFill>
                  <a:latin typeface="Calibri" panose="020F0502020204030204" pitchFamily="34" charset="0"/>
                </a:rPr>
                <a:t>NIVO</a:t>
              </a:r>
              <a:br>
                <a:rPr lang="en-US" sz="800" dirty="0">
                  <a:solidFill>
                    <a:schemeClr val="bg1"/>
                  </a:solidFill>
                  <a:latin typeface="Calibri" panose="020F0502020204030204" pitchFamily="34" charset="0"/>
                </a:rPr>
              </a:br>
              <a:r>
                <a:rPr lang="en-US" sz="800" dirty="0">
                  <a:solidFill>
                    <a:schemeClr val="accent3"/>
                  </a:solidFill>
                  <a:latin typeface="Calibri" panose="020F0502020204030204" pitchFamily="34" charset="0"/>
                </a:rPr>
                <a:t>IPI</a:t>
              </a:r>
            </a:p>
          </p:txBody>
        </p:sp>
        <p:grpSp>
          <p:nvGrpSpPr>
            <p:cNvPr id="144" name="Group 143">
              <a:extLst>
                <a:ext uri="{FF2B5EF4-FFF2-40B4-BE49-F238E27FC236}">
                  <a16:creationId xmlns:a16="http://schemas.microsoft.com/office/drawing/2014/main" id="{E850DF89-05C3-DBE4-9AE2-9CC934E636CE}"/>
                </a:ext>
              </a:extLst>
            </p:cNvPr>
            <p:cNvGrpSpPr/>
            <p:nvPr/>
          </p:nvGrpSpPr>
          <p:grpSpPr>
            <a:xfrm>
              <a:off x="823682" y="5443008"/>
              <a:ext cx="5360464" cy="461665"/>
              <a:chOff x="823682" y="5443008"/>
              <a:chExt cx="5360464" cy="461665"/>
            </a:xfrm>
          </p:grpSpPr>
          <p:sp>
            <p:nvSpPr>
              <p:cNvPr id="84" name="TextBox 83">
                <a:extLst>
                  <a:ext uri="{FF2B5EF4-FFF2-40B4-BE49-F238E27FC236}">
                    <a16:creationId xmlns:a16="http://schemas.microsoft.com/office/drawing/2014/main" id="{A134BE17-F567-1027-156A-B810BA23E2D2}"/>
                  </a:ext>
                </a:extLst>
              </p:cNvPr>
              <p:cNvSpPr txBox="1"/>
              <p:nvPr/>
            </p:nvSpPr>
            <p:spPr bwMode="auto">
              <a:xfrm>
                <a:off x="974452" y="5443008"/>
                <a:ext cx="3193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292</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292</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285</a:t>
                </a:r>
              </a:p>
            </p:txBody>
          </p:sp>
          <p:sp>
            <p:nvSpPr>
              <p:cNvPr id="67" name="TextBox 66">
                <a:extLst>
                  <a:ext uri="{FF2B5EF4-FFF2-40B4-BE49-F238E27FC236}">
                    <a16:creationId xmlns:a16="http://schemas.microsoft.com/office/drawing/2014/main" id="{018AC099-A8FB-3C2F-5324-6A3AE574C289}"/>
                  </a:ext>
                </a:extLst>
              </p:cNvPr>
              <p:cNvSpPr txBox="1"/>
              <p:nvPr/>
            </p:nvSpPr>
            <p:spPr bwMode="auto">
              <a:xfrm>
                <a:off x="1125373" y="5443008"/>
                <a:ext cx="3193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265</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266</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253</a:t>
                </a:r>
              </a:p>
            </p:txBody>
          </p:sp>
          <p:sp>
            <p:nvSpPr>
              <p:cNvPr id="68" name="TextBox 67">
                <a:extLst>
                  <a:ext uri="{FF2B5EF4-FFF2-40B4-BE49-F238E27FC236}">
                    <a16:creationId xmlns:a16="http://schemas.microsoft.com/office/drawing/2014/main" id="{F5C13606-C428-291F-BB3A-776820CC9518}"/>
                  </a:ext>
                </a:extLst>
              </p:cNvPr>
              <p:cNvSpPr txBox="1"/>
              <p:nvPr/>
            </p:nvSpPr>
            <p:spPr bwMode="auto">
              <a:xfrm>
                <a:off x="1375477" y="5443008"/>
                <a:ext cx="4414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227</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231</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203</a:t>
                </a:r>
              </a:p>
            </p:txBody>
          </p:sp>
          <p:sp>
            <p:nvSpPr>
              <p:cNvPr id="69" name="TextBox 68">
                <a:extLst>
                  <a:ext uri="{FF2B5EF4-FFF2-40B4-BE49-F238E27FC236}">
                    <a16:creationId xmlns:a16="http://schemas.microsoft.com/office/drawing/2014/main" id="{7749207A-DEC4-C06D-22B1-775BE6D34AE0}"/>
                  </a:ext>
                </a:extLst>
              </p:cNvPr>
              <p:cNvSpPr txBox="1"/>
              <p:nvPr/>
            </p:nvSpPr>
            <p:spPr bwMode="auto">
              <a:xfrm>
                <a:off x="1737768" y="5443008"/>
                <a:ext cx="3193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210</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201</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163</a:t>
                </a:r>
              </a:p>
            </p:txBody>
          </p:sp>
          <p:sp>
            <p:nvSpPr>
              <p:cNvPr id="70" name="TextBox 69">
                <a:extLst>
                  <a:ext uri="{FF2B5EF4-FFF2-40B4-BE49-F238E27FC236}">
                    <a16:creationId xmlns:a16="http://schemas.microsoft.com/office/drawing/2014/main" id="{DBE1A63D-186D-E809-0F46-AA3181B887B9}"/>
                  </a:ext>
                </a:extLst>
              </p:cNvPr>
              <p:cNvSpPr txBox="1"/>
              <p:nvPr/>
            </p:nvSpPr>
            <p:spPr bwMode="auto">
              <a:xfrm>
                <a:off x="1999158" y="5443008"/>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199</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181</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135</a:t>
                </a:r>
              </a:p>
            </p:txBody>
          </p:sp>
          <p:sp>
            <p:nvSpPr>
              <p:cNvPr id="71" name="TextBox 70">
                <a:extLst>
                  <a:ext uri="{FF2B5EF4-FFF2-40B4-BE49-F238E27FC236}">
                    <a16:creationId xmlns:a16="http://schemas.microsoft.com/office/drawing/2014/main" id="{D63319D6-7F20-D0C9-3A4B-589EEA36773A}"/>
                  </a:ext>
                </a:extLst>
              </p:cNvPr>
              <p:cNvSpPr txBox="1"/>
              <p:nvPr/>
            </p:nvSpPr>
            <p:spPr bwMode="auto">
              <a:xfrm>
                <a:off x="2344383" y="5443008"/>
                <a:ext cx="3193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187</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171</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113</a:t>
                </a:r>
              </a:p>
            </p:txBody>
          </p:sp>
          <p:sp>
            <p:nvSpPr>
              <p:cNvPr id="72" name="TextBox 71">
                <a:extLst>
                  <a:ext uri="{FF2B5EF4-FFF2-40B4-BE49-F238E27FC236}">
                    <a16:creationId xmlns:a16="http://schemas.microsoft.com/office/drawing/2014/main" id="{ED5DE7AB-4E5A-7015-75EF-DDC476CBD25F}"/>
                  </a:ext>
                </a:extLst>
              </p:cNvPr>
              <p:cNvSpPr txBox="1"/>
              <p:nvPr/>
            </p:nvSpPr>
            <p:spPr bwMode="auto">
              <a:xfrm>
                <a:off x="2755340" y="5443008"/>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172</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150</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95</a:t>
                </a:r>
              </a:p>
            </p:txBody>
          </p:sp>
          <p:sp>
            <p:nvSpPr>
              <p:cNvPr id="73" name="TextBox 72">
                <a:extLst>
                  <a:ext uri="{FF2B5EF4-FFF2-40B4-BE49-F238E27FC236}">
                    <a16:creationId xmlns:a16="http://schemas.microsoft.com/office/drawing/2014/main" id="{128BB455-D51F-8779-B96B-5B7F98E53EEC}"/>
                  </a:ext>
                </a:extLst>
              </p:cNvPr>
              <p:cNvSpPr txBox="1"/>
              <p:nvPr/>
            </p:nvSpPr>
            <p:spPr bwMode="auto">
              <a:xfrm>
                <a:off x="2952346" y="5443008"/>
                <a:ext cx="3193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169</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145</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94</a:t>
                </a:r>
              </a:p>
            </p:txBody>
          </p:sp>
          <p:sp>
            <p:nvSpPr>
              <p:cNvPr id="74" name="TextBox 73">
                <a:extLst>
                  <a:ext uri="{FF2B5EF4-FFF2-40B4-BE49-F238E27FC236}">
                    <a16:creationId xmlns:a16="http://schemas.microsoft.com/office/drawing/2014/main" id="{F2FB3A1C-E057-6DC5-20D6-DC59A831A233}"/>
                  </a:ext>
                </a:extLst>
              </p:cNvPr>
              <p:cNvSpPr txBox="1"/>
              <p:nvPr/>
            </p:nvSpPr>
            <p:spPr bwMode="auto">
              <a:xfrm>
                <a:off x="3391842" y="5443008"/>
                <a:ext cx="35592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159</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139</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84</a:t>
                </a:r>
              </a:p>
            </p:txBody>
          </p:sp>
          <p:sp>
            <p:nvSpPr>
              <p:cNvPr id="75" name="TextBox 74">
                <a:extLst>
                  <a:ext uri="{FF2B5EF4-FFF2-40B4-BE49-F238E27FC236}">
                    <a16:creationId xmlns:a16="http://schemas.microsoft.com/office/drawing/2014/main" id="{C9587A3C-1140-5E38-A299-D8FC91C9DD65}"/>
                  </a:ext>
                </a:extLst>
              </p:cNvPr>
              <p:cNvSpPr txBox="1"/>
              <p:nvPr/>
            </p:nvSpPr>
            <p:spPr bwMode="auto">
              <a:xfrm>
                <a:off x="823682" y="5443008"/>
                <a:ext cx="3193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314</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316</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315</a:t>
                </a:r>
              </a:p>
            </p:txBody>
          </p:sp>
          <p:sp>
            <p:nvSpPr>
              <p:cNvPr id="76" name="TextBox 75">
                <a:extLst>
                  <a:ext uri="{FF2B5EF4-FFF2-40B4-BE49-F238E27FC236}">
                    <a16:creationId xmlns:a16="http://schemas.microsoft.com/office/drawing/2014/main" id="{0594FB8D-4955-663B-740E-4A892F09FEC2}"/>
                  </a:ext>
                </a:extLst>
              </p:cNvPr>
              <p:cNvSpPr txBox="1"/>
              <p:nvPr/>
            </p:nvSpPr>
            <p:spPr bwMode="auto">
              <a:xfrm>
                <a:off x="1282799" y="5443008"/>
                <a:ext cx="3193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248</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245</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227</a:t>
                </a:r>
              </a:p>
            </p:txBody>
          </p:sp>
          <p:sp>
            <p:nvSpPr>
              <p:cNvPr id="77" name="TextBox 76">
                <a:extLst>
                  <a:ext uri="{FF2B5EF4-FFF2-40B4-BE49-F238E27FC236}">
                    <a16:creationId xmlns:a16="http://schemas.microsoft.com/office/drawing/2014/main" id="{DDEE6F17-E701-2688-3486-44D815736094}"/>
                  </a:ext>
                </a:extLst>
              </p:cNvPr>
              <p:cNvSpPr txBox="1"/>
              <p:nvPr/>
            </p:nvSpPr>
            <p:spPr bwMode="auto">
              <a:xfrm>
                <a:off x="1521806" y="5443008"/>
                <a:ext cx="446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222</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214</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181</a:t>
                </a:r>
              </a:p>
            </p:txBody>
          </p:sp>
          <p:sp>
            <p:nvSpPr>
              <p:cNvPr id="78" name="TextBox 77">
                <a:extLst>
                  <a:ext uri="{FF2B5EF4-FFF2-40B4-BE49-F238E27FC236}">
                    <a16:creationId xmlns:a16="http://schemas.microsoft.com/office/drawing/2014/main" id="{E41FC8C5-CEFA-5D8B-6CDD-0A5DD9574C0D}"/>
                  </a:ext>
                </a:extLst>
              </p:cNvPr>
              <p:cNvSpPr txBox="1"/>
              <p:nvPr/>
            </p:nvSpPr>
            <p:spPr bwMode="auto">
              <a:xfrm>
                <a:off x="1891357" y="5443008"/>
                <a:ext cx="3193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201</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191</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148</a:t>
                </a:r>
              </a:p>
            </p:txBody>
          </p:sp>
          <p:sp>
            <p:nvSpPr>
              <p:cNvPr id="79" name="TextBox 78">
                <a:extLst>
                  <a:ext uri="{FF2B5EF4-FFF2-40B4-BE49-F238E27FC236}">
                    <a16:creationId xmlns:a16="http://schemas.microsoft.com/office/drawing/2014/main" id="{01623DCE-E97D-E100-04BD-C956F8F5E3AB}"/>
                  </a:ext>
                </a:extLst>
              </p:cNvPr>
              <p:cNvSpPr txBox="1"/>
              <p:nvPr/>
            </p:nvSpPr>
            <p:spPr bwMode="auto">
              <a:xfrm>
                <a:off x="2147574" y="5443008"/>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193</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175</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128</a:t>
                </a:r>
              </a:p>
            </p:txBody>
          </p:sp>
          <p:sp>
            <p:nvSpPr>
              <p:cNvPr id="80" name="TextBox 79">
                <a:extLst>
                  <a:ext uri="{FF2B5EF4-FFF2-40B4-BE49-F238E27FC236}">
                    <a16:creationId xmlns:a16="http://schemas.microsoft.com/office/drawing/2014/main" id="{309BF6C9-2450-FDDE-9286-E39FF8FF2639}"/>
                  </a:ext>
                </a:extLst>
              </p:cNvPr>
              <p:cNvSpPr txBox="1"/>
              <p:nvPr/>
            </p:nvSpPr>
            <p:spPr bwMode="auto">
              <a:xfrm>
                <a:off x="2495688" y="5443008"/>
                <a:ext cx="3193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181</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164</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107</a:t>
                </a:r>
              </a:p>
            </p:txBody>
          </p:sp>
          <p:sp>
            <p:nvSpPr>
              <p:cNvPr id="81" name="TextBox 80">
                <a:extLst>
                  <a:ext uri="{FF2B5EF4-FFF2-40B4-BE49-F238E27FC236}">
                    <a16:creationId xmlns:a16="http://schemas.microsoft.com/office/drawing/2014/main" id="{417DCB8B-D387-AA78-C792-A9D73B8697B7}"/>
                  </a:ext>
                </a:extLst>
              </p:cNvPr>
              <p:cNvSpPr txBox="1"/>
              <p:nvPr/>
            </p:nvSpPr>
            <p:spPr bwMode="auto">
              <a:xfrm>
                <a:off x="2604138" y="5443008"/>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179</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158</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100</a:t>
                </a:r>
              </a:p>
            </p:txBody>
          </p:sp>
          <p:sp>
            <p:nvSpPr>
              <p:cNvPr id="82" name="TextBox 81">
                <a:extLst>
                  <a:ext uri="{FF2B5EF4-FFF2-40B4-BE49-F238E27FC236}">
                    <a16:creationId xmlns:a16="http://schemas.microsoft.com/office/drawing/2014/main" id="{009C681F-E368-15BA-A05C-D402A2A7846C}"/>
                  </a:ext>
                </a:extLst>
              </p:cNvPr>
              <p:cNvSpPr txBox="1"/>
              <p:nvPr/>
            </p:nvSpPr>
            <p:spPr bwMode="auto">
              <a:xfrm>
                <a:off x="3107034" y="5443008"/>
                <a:ext cx="3193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164</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142</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91</a:t>
                </a:r>
              </a:p>
            </p:txBody>
          </p:sp>
          <p:sp>
            <p:nvSpPr>
              <p:cNvPr id="83" name="TextBox 82">
                <a:extLst>
                  <a:ext uri="{FF2B5EF4-FFF2-40B4-BE49-F238E27FC236}">
                    <a16:creationId xmlns:a16="http://schemas.microsoft.com/office/drawing/2014/main" id="{82780EDE-6C15-B0A4-C46A-9F3112D94308}"/>
                  </a:ext>
                </a:extLst>
              </p:cNvPr>
              <p:cNvSpPr txBox="1"/>
              <p:nvPr/>
            </p:nvSpPr>
            <p:spPr bwMode="auto">
              <a:xfrm>
                <a:off x="3236601" y="5443008"/>
                <a:ext cx="355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163</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141</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87</a:t>
                </a:r>
              </a:p>
            </p:txBody>
          </p:sp>
          <p:sp>
            <p:nvSpPr>
              <p:cNvPr id="85" name="TextBox 84">
                <a:extLst>
                  <a:ext uri="{FF2B5EF4-FFF2-40B4-BE49-F238E27FC236}">
                    <a16:creationId xmlns:a16="http://schemas.microsoft.com/office/drawing/2014/main" id="{C2FB4858-882F-762A-974A-A41113AF849D}"/>
                  </a:ext>
                </a:extLst>
              </p:cNvPr>
              <p:cNvSpPr txBox="1"/>
              <p:nvPr/>
            </p:nvSpPr>
            <p:spPr bwMode="auto">
              <a:xfrm>
                <a:off x="4909959" y="5443008"/>
                <a:ext cx="355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143</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121</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63</a:t>
                </a:r>
              </a:p>
            </p:txBody>
          </p:sp>
          <p:sp>
            <p:nvSpPr>
              <p:cNvPr id="129" name="TextBox 128">
                <a:extLst>
                  <a:ext uri="{FF2B5EF4-FFF2-40B4-BE49-F238E27FC236}">
                    <a16:creationId xmlns:a16="http://schemas.microsoft.com/office/drawing/2014/main" id="{21F2FAFD-E789-F23A-6B59-EC0B1DE9E450}"/>
                  </a:ext>
                </a:extLst>
              </p:cNvPr>
              <p:cNvSpPr txBox="1"/>
              <p:nvPr/>
            </p:nvSpPr>
            <p:spPr bwMode="auto">
              <a:xfrm>
                <a:off x="3713201" y="5443008"/>
                <a:ext cx="3193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157</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137</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77</a:t>
                </a:r>
              </a:p>
            </p:txBody>
          </p:sp>
          <p:sp>
            <p:nvSpPr>
              <p:cNvPr id="130" name="TextBox 129">
                <a:extLst>
                  <a:ext uri="{FF2B5EF4-FFF2-40B4-BE49-F238E27FC236}">
                    <a16:creationId xmlns:a16="http://schemas.microsoft.com/office/drawing/2014/main" id="{3554CCFA-FAB7-6A8C-F5E9-E456E1B4EA1B}"/>
                  </a:ext>
                </a:extLst>
              </p:cNvPr>
              <p:cNvSpPr txBox="1"/>
              <p:nvPr/>
            </p:nvSpPr>
            <p:spPr bwMode="auto">
              <a:xfrm>
                <a:off x="4128079" y="5443008"/>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153</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130</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68</a:t>
                </a:r>
              </a:p>
            </p:txBody>
          </p:sp>
          <p:sp>
            <p:nvSpPr>
              <p:cNvPr id="131" name="TextBox 130">
                <a:extLst>
                  <a:ext uri="{FF2B5EF4-FFF2-40B4-BE49-F238E27FC236}">
                    <a16:creationId xmlns:a16="http://schemas.microsoft.com/office/drawing/2014/main" id="{4281D56F-C5B1-708A-28F9-68A185E448C1}"/>
                  </a:ext>
                </a:extLst>
              </p:cNvPr>
              <p:cNvSpPr txBox="1"/>
              <p:nvPr/>
            </p:nvSpPr>
            <p:spPr bwMode="auto">
              <a:xfrm>
                <a:off x="4321284" y="5443008"/>
                <a:ext cx="3193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150</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128</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64</a:t>
                </a:r>
              </a:p>
            </p:txBody>
          </p:sp>
          <p:sp>
            <p:nvSpPr>
              <p:cNvPr id="132" name="TextBox 131">
                <a:extLst>
                  <a:ext uri="{FF2B5EF4-FFF2-40B4-BE49-F238E27FC236}">
                    <a16:creationId xmlns:a16="http://schemas.microsoft.com/office/drawing/2014/main" id="{FC9AFCD0-5892-952F-0B0A-C69863420232}"/>
                  </a:ext>
                </a:extLst>
              </p:cNvPr>
              <p:cNvSpPr txBox="1"/>
              <p:nvPr/>
            </p:nvSpPr>
            <p:spPr bwMode="auto">
              <a:xfrm>
                <a:off x="4610352" y="5443008"/>
                <a:ext cx="35592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145</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124</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63</a:t>
                </a:r>
              </a:p>
            </p:txBody>
          </p:sp>
          <p:sp>
            <p:nvSpPr>
              <p:cNvPr id="133" name="TextBox 132">
                <a:extLst>
                  <a:ext uri="{FF2B5EF4-FFF2-40B4-BE49-F238E27FC236}">
                    <a16:creationId xmlns:a16="http://schemas.microsoft.com/office/drawing/2014/main" id="{116E0B71-760F-2A35-49CA-5F4349A7418C}"/>
                  </a:ext>
                </a:extLst>
              </p:cNvPr>
              <p:cNvSpPr txBox="1"/>
              <p:nvPr/>
            </p:nvSpPr>
            <p:spPr bwMode="auto">
              <a:xfrm>
                <a:off x="3517663" y="5443008"/>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158</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137</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81</a:t>
                </a:r>
              </a:p>
            </p:txBody>
          </p:sp>
          <p:sp>
            <p:nvSpPr>
              <p:cNvPr id="134" name="TextBox 133">
                <a:extLst>
                  <a:ext uri="{FF2B5EF4-FFF2-40B4-BE49-F238E27FC236}">
                    <a16:creationId xmlns:a16="http://schemas.microsoft.com/office/drawing/2014/main" id="{4F6B205B-155E-F672-091F-53F2BC8D9D93}"/>
                  </a:ext>
                </a:extLst>
              </p:cNvPr>
              <p:cNvSpPr txBox="1"/>
              <p:nvPr/>
            </p:nvSpPr>
            <p:spPr bwMode="auto">
              <a:xfrm>
                <a:off x="4018185" y="5443008"/>
                <a:ext cx="3193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154</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132</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70</a:t>
                </a:r>
              </a:p>
            </p:txBody>
          </p:sp>
          <p:sp>
            <p:nvSpPr>
              <p:cNvPr id="135" name="TextBox 134">
                <a:extLst>
                  <a:ext uri="{FF2B5EF4-FFF2-40B4-BE49-F238E27FC236}">
                    <a16:creationId xmlns:a16="http://schemas.microsoft.com/office/drawing/2014/main" id="{20D90CC8-D66C-25B2-D1CC-51E0962FF557}"/>
                  </a:ext>
                </a:extLst>
              </p:cNvPr>
              <p:cNvSpPr txBox="1"/>
              <p:nvPr/>
            </p:nvSpPr>
            <p:spPr bwMode="auto">
              <a:xfrm>
                <a:off x="3821919" y="5443008"/>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156</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134</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75</a:t>
                </a:r>
              </a:p>
            </p:txBody>
          </p:sp>
          <p:sp>
            <p:nvSpPr>
              <p:cNvPr id="136" name="TextBox 135">
                <a:extLst>
                  <a:ext uri="{FF2B5EF4-FFF2-40B4-BE49-F238E27FC236}">
                    <a16:creationId xmlns:a16="http://schemas.microsoft.com/office/drawing/2014/main" id="{E6F4841E-E459-50BA-8451-3DBC422ED1D1}"/>
                  </a:ext>
                </a:extLst>
              </p:cNvPr>
              <p:cNvSpPr txBox="1"/>
              <p:nvPr/>
            </p:nvSpPr>
            <p:spPr bwMode="auto">
              <a:xfrm>
                <a:off x="4779725" y="5443008"/>
                <a:ext cx="3193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144</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123</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63</a:t>
                </a:r>
              </a:p>
            </p:txBody>
          </p:sp>
          <p:sp>
            <p:nvSpPr>
              <p:cNvPr id="137" name="TextBox 136">
                <a:extLst>
                  <a:ext uri="{FF2B5EF4-FFF2-40B4-BE49-F238E27FC236}">
                    <a16:creationId xmlns:a16="http://schemas.microsoft.com/office/drawing/2014/main" id="{D662C275-A211-155E-3FDC-AAEE7E866E74}"/>
                  </a:ext>
                </a:extLst>
              </p:cNvPr>
              <p:cNvSpPr txBox="1"/>
              <p:nvPr/>
            </p:nvSpPr>
            <p:spPr bwMode="auto">
              <a:xfrm>
                <a:off x="4456927" y="5443008"/>
                <a:ext cx="355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147</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126</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64</a:t>
                </a:r>
              </a:p>
            </p:txBody>
          </p:sp>
          <p:sp>
            <p:nvSpPr>
              <p:cNvPr id="138" name="TextBox 137">
                <a:extLst>
                  <a:ext uri="{FF2B5EF4-FFF2-40B4-BE49-F238E27FC236}">
                    <a16:creationId xmlns:a16="http://schemas.microsoft.com/office/drawing/2014/main" id="{45572364-865D-B234-3509-BB6D08F944DA}"/>
                  </a:ext>
                </a:extLst>
              </p:cNvPr>
              <p:cNvSpPr txBox="1"/>
              <p:nvPr/>
            </p:nvSpPr>
            <p:spPr bwMode="auto">
              <a:xfrm>
                <a:off x="5064377" y="5443008"/>
                <a:ext cx="355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141</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120</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63</a:t>
                </a:r>
              </a:p>
            </p:txBody>
          </p:sp>
          <p:sp>
            <p:nvSpPr>
              <p:cNvPr id="139" name="TextBox 138">
                <a:extLst>
                  <a:ext uri="{FF2B5EF4-FFF2-40B4-BE49-F238E27FC236}">
                    <a16:creationId xmlns:a16="http://schemas.microsoft.com/office/drawing/2014/main" id="{8D376074-7DBB-95A2-5E66-AB236460AC4E}"/>
                  </a:ext>
                </a:extLst>
              </p:cNvPr>
              <p:cNvSpPr txBox="1"/>
              <p:nvPr/>
            </p:nvSpPr>
            <p:spPr bwMode="auto">
              <a:xfrm>
                <a:off x="5828224" y="5443008"/>
                <a:ext cx="355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0</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0</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0</a:t>
                </a:r>
              </a:p>
            </p:txBody>
          </p:sp>
          <p:sp>
            <p:nvSpPr>
              <p:cNvPr id="140" name="TextBox 139">
                <a:extLst>
                  <a:ext uri="{FF2B5EF4-FFF2-40B4-BE49-F238E27FC236}">
                    <a16:creationId xmlns:a16="http://schemas.microsoft.com/office/drawing/2014/main" id="{E14EF90C-6933-FBCC-959C-4E28E95406CD}"/>
                  </a:ext>
                </a:extLst>
              </p:cNvPr>
              <p:cNvSpPr txBox="1"/>
              <p:nvPr/>
            </p:nvSpPr>
            <p:spPr bwMode="auto">
              <a:xfrm>
                <a:off x="5735392" y="5443008"/>
                <a:ext cx="2295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7</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4</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5</a:t>
                </a:r>
              </a:p>
            </p:txBody>
          </p:sp>
          <p:sp>
            <p:nvSpPr>
              <p:cNvPr id="141" name="TextBox 140">
                <a:extLst>
                  <a:ext uri="{FF2B5EF4-FFF2-40B4-BE49-F238E27FC236}">
                    <a16:creationId xmlns:a16="http://schemas.microsoft.com/office/drawing/2014/main" id="{228279E0-AA26-023F-8F1E-E02C39AFB77A}"/>
                  </a:ext>
                </a:extLst>
              </p:cNvPr>
              <p:cNvSpPr txBox="1"/>
              <p:nvPr/>
            </p:nvSpPr>
            <p:spPr bwMode="auto">
              <a:xfrm>
                <a:off x="5193951" y="5443008"/>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138</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118</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62</a:t>
                </a:r>
              </a:p>
            </p:txBody>
          </p:sp>
          <p:sp>
            <p:nvSpPr>
              <p:cNvPr id="142" name="TextBox 141">
                <a:extLst>
                  <a:ext uri="{FF2B5EF4-FFF2-40B4-BE49-F238E27FC236}">
                    <a16:creationId xmlns:a16="http://schemas.microsoft.com/office/drawing/2014/main" id="{974B1C37-2F9B-D51D-71B5-9DFBC4E7163F}"/>
                  </a:ext>
                </a:extLst>
              </p:cNvPr>
              <p:cNvSpPr txBox="1"/>
              <p:nvPr/>
            </p:nvSpPr>
            <p:spPr bwMode="auto">
              <a:xfrm>
                <a:off x="5344820" y="5443008"/>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129</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107</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57</a:t>
                </a:r>
              </a:p>
            </p:txBody>
          </p:sp>
          <p:sp>
            <p:nvSpPr>
              <p:cNvPr id="143" name="TextBox 142">
                <a:extLst>
                  <a:ext uri="{FF2B5EF4-FFF2-40B4-BE49-F238E27FC236}">
                    <a16:creationId xmlns:a16="http://schemas.microsoft.com/office/drawing/2014/main" id="{D1E61377-BC5A-2C50-E8A6-E91A4D10D6EB}"/>
                  </a:ext>
                </a:extLst>
              </p:cNvPr>
              <p:cNvSpPr txBox="1"/>
              <p:nvPr/>
            </p:nvSpPr>
            <p:spPr bwMode="auto">
              <a:xfrm>
                <a:off x="5518836" y="5443008"/>
                <a:ext cx="355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58</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54</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24</a:t>
                </a:r>
              </a:p>
            </p:txBody>
          </p:sp>
        </p:grpSp>
      </p:grpSp>
      <p:grpSp>
        <p:nvGrpSpPr>
          <p:cNvPr id="894" name="Group 893">
            <a:extLst>
              <a:ext uri="{FF2B5EF4-FFF2-40B4-BE49-F238E27FC236}">
                <a16:creationId xmlns:a16="http://schemas.microsoft.com/office/drawing/2014/main" id="{3B49E4FD-F49A-AAD9-99A0-D053A075909C}"/>
              </a:ext>
            </a:extLst>
          </p:cNvPr>
          <p:cNvGrpSpPr/>
          <p:nvPr/>
        </p:nvGrpSpPr>
        <p:grpSpPr>
          <a:xfrm>
            <a:off x="5839463" y="5400947"/>
            <a:ext cx="6106171" cy="584775"/>
            <a:chOff x="5839463" y="5574572"/>
            <a:chExt cx="6106171" cy="584775"/>
          </a:xfrm>
        </p:grpSpPr>
        <p:sp>
          <p:nvSpPr>
            <p:cNvPr id="227" name="TextBox 226">
              <a:extLst>
                <a:ext uri="{FF2B5EF4-FFF2-40B4-BE49-F238E27FC236}">
                  <a16:creationId xmlns:a16="http://schemas.microsoft.com/office/drawing/2014/main" id="{9E3CD346-6254-BEC0-CFA5-EBED51434439}"/>
                </a:ext>
              </a:extLst>
            </p:cNvPr>
            <p:cNvSpPr txBox="1"/>
            <p:nvPr/>
          </p:nvSpPr>
          <p:spPr bwMode="auto">
            <a:xfrm>
              <a:off x="11280324" y="5695353"/>
              <a:ext cx="355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10</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5</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3</a:t>
              </a:r>
            </a:p>
          </p:txBody>
        </p:sp>
        <p:sp>
          <p:nvSpPr>
            <p:cNvPr id="222" name="TextBox 221">
              <a:extLst>
                <a:ext uri="{FF2B5EF4-FFF2-40B4-BE49-F238E27FC236}">
                  <a16:creationId xmlns:a16="http://schemas.microsoft.com/office/drawing/2014/main" id="{9188F3CA-AC1E-FD2A-F183-7A2250D5622A}"/>
                </a:ext>
              </a:extLst>
            </p:cNvPr>
            <p:cNvSpPr txBox="1"/>
            <p:nvPr/>
          </p:nvSpPr>
          <p:spPr bwMode="auto">
            <a:xfrm>
              <a:off x="10825865" y="5695353"/>
              <a:ext cx="355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57</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44</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9</a:t>
              </a:r>
            </a:p>
          </p:txBody>
        </p:sp>
        <p:sp>
          <p:nvSpPr>
            <p:cNvPr id="225" name="TextBox 224">
              <a:extLst>
                <a:ext uri="{FF2B5EF4-FFF2-40B4-BE49-F238E27FC236}">
                  <a16:creationId xmlns:a16="http://schemas.microsoft.com/office/drawing/2014/main" id="{61F26B6A-09CD-4EAC-3436-F2F5C5149E05}"/>
                </a:ext>
              </a:extLst>
            </p:cNvPr>
            <p:cNvSpPr txBox="1"/>
            <p:nvPr/>
          </p:nvSpPr>
          <p:spPr bwMode="auto">
            <a:xfrm>
              <a:off x="10955439" y="5695353"/>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50</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37</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9</a:t>
              </a:r>
            </a:p>
          </p:txBody>
        </p:sp>
        <p:sp>
          <p:nvSpPr>
            <p:cNvPr id="216" name="TextBox 215">
              <a:extLst>
                <a:ext uri="{FF2B5EF4-FFF2-40B4-BE49-F238E27FC236}">
                  <a16:creationId xmlns:a16="http://schemas.microsoft.com/office/drawing/2014/main" id="{7A1E6098-62D4-5517-943A-85DAB60E2512}"/>
                </a:ext>
              </a:extLst>
            </p:cNvPr>
            <p:cNvSpPr txBox="1"/>
            <p:nvPr/>
          </p:nvSpPr>
          <p:spPr bwMode="auto">
            <a:xfrm>
              <a:off x="10371840" y="5695353"/>
              <a:ext cx="35592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68</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53</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9</a:t>
              </a:r>
            </a:p>
          </p:txBody>
        </p:sp>
        <p:sp>
          <p:nvSpPr>
            <p:cNvPr id="221" name="TextBox 220">
              <a:extLst>
                <a:ext uri="{FF2B5EF4-FFF2-40B4-BE49-F238E27FC236}">
                  <a16:creationId xmlns:a16="http://schemas.microsoft.com/office/drawing/2014/main" id="{325628E7-4762-0522-FAD5-1520EE7BDFB5}"/>
                </a:ext>
              </a:extLst>
            </p:cNvPr>
            <p:cNvSpPr txBox="1"/>
            <p:nvPr/>
          </p:nvSpPr>
          <p:spPr bwMode="auto">
            <a:xfrm>
              <a:off x="10218415" y="5695353"/>
              <a:ext cx="355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70</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54</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10</a:t>
              </a:r>
            </a:p>
          </p:txBody>
        </p:sp>
        <p:sp>
          <p:nvSpPr>
            <p:cNvPr id="214" name="TextBox 213">
              <a:extLst>
                <a:ext uri="{FF2B5EF4-FFF2-40B4-BE49-F238E27FC236}">
                  <a16:creationId xmlns:a16="http://schemas.microsoft.com/office/drawing/2014/main" id="{9941835A-FD83-C7C2-60B7-16A96791C26C}"/>
                </a:ext>
              </a:extLst>
            </p:cNvPr>
            <p:cNvSpPr txBox="1"/>
            <p:nvPr/>
          </p:nvSpPr>
          <p:spPr bwMode="auto">
            <a:xfrm>
              <a:off x="9889567" y="5695353"/>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76</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57</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11</a:t>
              </a:r>
            </a:p>
          </p:txBody>
        </p:sp>
        <p:sp>
          <p:nvSpPr>
            <p:cNvPr id="218" name="TextBox 217">
              <a:extLst>
                <a:ext uri="{FF2B5EF4-FFF2-40B4-BE49-F238E27FC236}">
                  <a16:creationId xmlns:a16="http://schemas.microsoft.com/office/drawing/2014/main" id="{FCD336C8-AA18-8992-0252-830D8982B0BA}"/>
                </a:ext>
              </a:extLst>
            </p:cNvPr>
            <p:cNvSpPr txBox="1"/>
            <p:nvPr/>
          </p:nvSpPr>
          <p:spPr bwMode="auto">
            <a:xfrm>
              <a:off x="9802115" y="5695353"/>
              <a:ext cx="2744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77</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58</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11</a:t>
              </a:r>
            </a:p>
          </p:txBody>
        </p:sp>
        <p:sp>
          <p:nvSpPr>
            <p:cNvPr id="219" name="TextBox 218">
              <a:extLst>
                <a:ext uri="{FF2B5EF4-FFF2-40B4-BE49-F238E27FC236}">
                  <a16:creationId xmlns:a16="http://schemas.microsoft.com/office/drawing/2014/main" id="{19E7CD03-143F-15D0-D27A-6663A4AE40BD}"/>
                </a:ext>
              </a:extLst>
            </p:cNvPr>
            <p:cNvSpPr txBox="1"/>
            <p:nvPr/>
          </p:nvSpPr>
          <p:spPr bwMode="auto">
            <a:xfrm>
              <a:off x="9583407" y="5695353"/>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78</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62</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12</a:t>
              </a:r>
            </a:p>
          </p:txBody>
        </p:sp>
        <p:sp>
          <p:nvSpPr>
            <p:cNvPr id="217" name="TextBox 216">
              <a:extLst>
                <a:ext uri="{FF2B5EF4-FFF2-40B4-BE49-F238E27FC236}">
                  <a16:creationId xmlns:a16="http://schemas.microsoft.com/office/drawing/2014/main" id="{42E499B1-095B-6ABF-1D90-6D1EEC623663}"/>
                </a:ext>
              </a:extLst>
            </p:cNvPr>
            <p:cNvSpPr txBox="1"/>
            <p:nvPr/>
          </p:nvSpPr>
          <p:spPr bwMode="auto">
            <a:xfrm>
              <a:off x="9279151" y="5695353"/>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84</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66</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15</a:t>
              </a:r>
            </a:p>
          </p:txBody>
        </p:sp>
        <p:sp>
          <p:nvSpPr>
            <p:cNvPr id="210" name="TextBox 209">
              <a:extLst>
                <a:ext uri="{FF2B5EF4-FFF2-40B4-BE49-F238E27FC236}">
                  <a16:creationId xmlns:a16="http://schemas.microsoft.com/office/drawing/2014/main" id="{39F268C4-A312-8F2E-9796-7280FCD8B2BA}"/>
                </a:ext>
              </a:extLst>
            </p:cNvPr>
            <p:cNvSpPr txBox="1"/>
            <p:nvPr/>
          </p:nvSpPr>
          <p:spPr bwMode="auto">
            <a:xfrm>
              <a:off x="8998089" y="5695353"/>
              <a:ext cx="355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87</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69</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16</a:t>
              </a:r>
            </a:p>
          </p:txBody>
        </p:sp>
        <p:sp>
          <p:nvSpPr>
            <p:cNvPr id="208" name="TextBox 207">
              <a:extLst>
                <a:ext uri="{FF2B5EF4-FFF2-40B4-BE49-F238E27FC236}">
                  <a16:creationId xmlns:a16="http://schemas.microsoft.com/office/drawing/2014/main" id="{18A5B6B3-3A0B-8FCD-F4DA-0AFAE9B23386}"/>
                </a:ext>
              </a:extLst>
            </p:cNvPr>
            <p:cNvSpPr txBox="1"/>
            <p:nvPr/>
          </p:nvSpPr>
          <p:spPr bwMode="auto">
            <a:xfrm>
              <a:off x="8365626" y="5695353"/>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99</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78</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21</a:t>
              </a:r>
            </a:p>
          </p:txBody>
        </p:sp>
        <p:sp>
          <p:nvSpPr>
            <p:cNvPr id="198" name="TextBox 197">
              <a:extLst>
                <a:ext uri="{FF2B5EF4-FFF2-40B4-BE49-F238E27FC236}">
                  <a16:creationId xmlns:a16="http://schemas.microsoft.com/office/drawing/2014/main" id="{F011BB2A-8085-56EB-F6DA-4028BAE552D1}"/>
                </a:ext>
              </a:extLst>
            </p:cNvPr>
            <p:cNvSpPr txBox="1"/>
            <p:nvPr/>
          </p:nvSpPr>
          <p:spPr bwMode="auto">
            <a:xfrm>
              <a:off x="8105871" y="5695353"/>
              <a:ext cx="3193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103</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84</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28</a:t>
              </a:r>
            </a:p>
          </p:txBody>
        </p:sp>
        <p:sp>
          <p:nvSpPr>
            <p:cNvPr id="204" name="TextBox 203">
              <a:extLst>
                <a:ext uri="{FF2B5EF4-FFF2-40B4-BE49-F238E27FC236}">
                  <a16:creationId xmlns:a16="http://schemas.microsoft.com/office/drawing/2014/main" id="{DAD39629-14A5-A191-6073-932D0C5999F4}"/>
                </a:ext>
              </a:extLst>
            </p:cNvPr>
            <p:cNvSpPr txBox="1"/>
            <p:nvPr/>
          </p:nvSpPr>
          <p:spPr bwMode="auto">
            <a:xfrm>
              <a:off x="7283294" y="5695353"/>
              <a:ext cx="446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133</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112</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42</a:t>
              </a:r>
            </a:p>
          </p:txBody>
        </p:sp>
        <p:sp>
          <p:nvSpPr>
            <p:cNvPr id="192" name="TextBox 191">
              <a:extLst>
                <a:ext uri="{FF2B5EF4-FFF2-40B4-BE49-F238E27FC236}">
                  <a16:creationId xmlns:a16="http://schemas.microsoft.com/office/drawing/2014/main" id="{D6E5B10C-029E-6A74-56D4-5645C13CC4A1}"/>
                </a:ext>
              </a:extLst>
            </p:cNvPr>
            <p:cNvSpPr txBox="1"/>
            <p:nvPr/>
          </p:nvSpPr>
          <p:spPr bwMode="auto">
            <a:xfrm>
              <a:off x="5839463" y="5574572"/>
              <a:ext cx="819455" cy="584775"/>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800" dirty="0">
                  <a:solidFill>
                    <a:schemeClr val="bg1"/>
                  </a:solidFill>
                  <a:latin typeface="Calibri" panose="020F0502020204030204" pitchFamily="34" charset="0"/>
                </a:rPr>
                <a:t>Patients at risk</a:t>
              </a:r>
              <a:br>
                <a:rPr lang="en-US" sz="800" dirty="0">
                  <a:solidFill>
                    <a:schemeClr val="bg1"/>
                  </a:solidFill>
                  <a:latin typeface="Calibri" panose="020F0502020204030204" pitchFamily="34" charset="0"/>
                </a:rPr>
              </a:br>
              <a:r>
                <a:rPr lang="en-US" sz="800" dirty="0">
                  <a:solidFill>
                    <a:schemeClr val="accent1"/>
                  </a:solidFill>
                  <a:latin typeface="Calibri" panose="020F0502020204030204" pitchFamily="34" charset="0"/>
                </a:rPr>
                <a:t>NIVO+IPI</a:t>
              </a:r>
              <a:br>
                <a:rPr lang="en-US" sz="800" dirty="0">
                  <a:solidFill>
                    <a:schemeClr val="bg1"/>
                  </a:solidFill>
                  <a:latin typeface="Calibri" panose="020F0502020204030204" pitchFamily="34" charset="0"/>
                </a:rPr>
              </a:br>
              <a:r>
                <a:rPr lang="en-US" sz="800" dirty="0">
                  <a:solidFill>
                    <a:schemeClr val="accent4"/>
                  </a:solidFill>
                  <a:latin typeface="Calibri" panose="020F0502020204030204" pitchFamily="34" charset="0"/>
                </a:rPr>
                <a:t>NIVO</a:t>
              </a:r>
              <a:br>
                <a:rPr lang="en-US" sz="800" dirty="0">
                  <a:solidFill>
                    <a:schemeClr val="bg1"/>
                  </a:solidFill>
                  <a:latin typeface="Calibri" panose="020F0502020204030204" pitchFamily="34" charset="0"/>
                </a:rPr>
              </a:br>
              <a:r>
                <a:rPr lang="en-US" sz="800" dirty="0">
                  <a:solidFill>
                    <a:schemeClr val="accent3"/>
                  </a:solidFill>
                  <a:latin typeface="Calibri" panose="020F0502020204030204" pitchFamily="34" charset="0"/>
                </a:rPr>
                <a:t>IPI</a:t>
              </a:r>
            </a:p>
          </p:txBody>
        </p:sp>
        <p:sp>
          <p:nvSpPr>
            <p:cNvPr id="199" name="TextBox 198">
              <a:extLst>
                <a:ext uri="{FF2B5EF4-FFF2-40B4-BE49-F238E27FC236}">
                  <a16:creationId xmlns:a16="http://schemas.microsoft.com/office/drawing/2014/main" id="{5F35E733-4370-7C71-575C-F6B2A15DAD33}"/>
                </a:ext>
              </a:extLst>
            </p:cNvPr>
            <p:cNvSpPr txBox="1"/>
            <p:nvPr/>
          </p:nvSpPr>
          <p:spPr bwMode="auto">
            <a:xfrm>
              <a:off x="8516828" y="5695353"/>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95</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76</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19</a:t>
              </a:r>
            </a:p>
          </p:txBody>
        </p:sp>
        <p:sp>
          <p:nvSpPr>
            <p:cNvPr id="201" name="TextBox 200">
              <a:extLst>
                <a:ext uri="{FF2B5EF4-FFF2-40B4-BE49-F238E27FC236}">
                  <a16:creationId xmlns:a16="http://schemas.microsoft.com/office/drawing/2014/main" id="{9D9D5431-B74B-F40E-5F37-615C19140142}"/>
                </a:ext>
              </a:extLst>
            </p:cNvPr>
            <p:cNvSpPr txBox="1"/>
            <p:nvPr/>
          </p:nvSpPr>
          <p:spPr bwMode="auto">
            <a:xfrm>
              <a:off x="9153330" y="5695353"/>
              <a:ext cx="35592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86</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67</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15</a:t>
              </a:r>
            </a:p>
          </p:txBody>
        </p:sp>
        <p:sp>
          <p:nvSpPr>
            <p:cNvPr id="202" name="TextBox 201">
              <a:extLst>
                <a:ext uri="{FF2B5EF4-FFF2-40B4-BE49-F238E27FC236}">
                  <a16:creationId xmlns:a16="http://schemas.microsoft.com/office/drawing/2014/main" id="{C55EB531-D023-76A8-D92B-91D203C1A66B}"/>
                </a:ext>
              </a:extLst>
            </p:cNvPr>
            <p:cNvSpPr txBox="1"/>
            <p:nvPr/>
          </p:nvSpPr>
          <p:spPr bwMode="auto">
            <a:xfrm>
              <a:off x="6585170" y="5695353"/>
              <a:ext cx="3193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314</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316</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315</a:t>
              </a:r>
            </a:p>
          </p:txBody>
        </p:sp>
        <p:sp>
          <p:nvSpPr>
            <p:cNvPr id="205" name="TextBox 204">
              <a:extLst>
                <a:ext uri="{FF2B5EF4-FFF2-40B4-BE49-F238E27FC236}">
                  <a16:creationId xmlns:a16="http://schemas.microsoft.com/office/drawing/2014/main" id="{E83CB406-5E83-E407-3853-CD4BC3EB931C}"/>
                </a:ext>
              </a:extLst>
            </p:cNvPr>
            <p:cNvSpPr txBox="1"/>
            <p:nvPr/>
          </p:nvSpPr>
          <p:spPr bwMode="auto">
            <a:xfrm>
              <a:off x="7652845" y="5695353"/>
              <a:ext cx="3193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119</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103</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32</a:t>
              </a:r>
            </a:p>
          </p:txBody>
        </p:sp>
        <p:sp>
          <p:nvSpPr>
            <p:cNvPr id="206" name="TextBox 205">
              <a:extLst>
                <a:ext uri="{FF2B5EF4-FFF2-40B4-BE49-F238E27FC236}">
                  <a16:creationId xmlns:a16="http://schemas.microsoft.com/office/drawing/2014/main" id="{BD16750A-8152-27D5-7683-9574C075E12C}"/>
                </a:ext>
              </a:extLst>
            </p:cNvPr>
            <p:cNvSpPr txBox="1"/>
            <p:nvPr/>
          </p:nvSpPr>
          <p:spPr bwMode="auto">
            <a:xfrm>
              <a:off x="7909062" y="5695353"/>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106</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89</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29</a:t>
              </a:r>
            </a:p>
          </p:txBody>
        </p:sp>
        <p:sp>
          <p:nvSpPr>
            <p:cNvPr id="207" name="TextBox 206">
              <a:extLst>
                <a:ext uri="{FF2B5EF4-FFF2-40B4-BE49-F238E27FC236}">
                  <a16:creationId xmlns:a16="http://schemas.microsoft.com/office/drawing/2014/main" id="{9166C380-0A71-3C2B-6682-0AB7416692AA}"/>
                </a:ext>
              </a:extLst>
            </p:cNvPr>
            <p:cNvSpPr txBox="1"/>
            <p:nvPr/>
          </p:nvSpPr>
          <p:spPr bwMode="auto">
            <a:xfrm>
              <a:off x="8257176" y="5695353"/>
              <a:ext cx="3193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100</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80</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26</a:t>
              </a:r>
            </a:p>
          </p:txBody>
        </p:sp>
        <p:sp>
          <p:nvSpPr>
            <p:cNvPr id="209" name="TextBox 208">
              <a:extLst>
                <a:ext uri="{FF2B5EF4-FFF2-40B4-BE49-F238E27FC236}">
                  <a16:creationId xmlns:a16="http://schemas.microsoft.com/office/drawing/2014/main" id="{FB2D0CD7-1695-0D23-C191-1712EF90CD5D}"/>
                </a:ext>
              </a:extLst>
            </p:cNvPr>
            <p:cNvSpPr txBox="1"/>
            <p:nvPr/>
          </p:nvSpPr>
          <p:spPr bwMode="auto">
            <a:xfrm>
              <a:off x="8890964" y="5695353"/>
              <a:ext cx="2744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92</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71</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18</a:t>
              </a:r>
            </a:p>
          </p:txBody>
        </p:sp>
        <p:sp>
          <p:nvSpPr>
            <p:cNvPr id="211" name="TextBox 210">
              <a:extLst>
                <a:ext uri="{FF2B5EF4-FFF2-40B4-BE49-F238E27FC236}">
                  <a16:creationId xmlns:a16="http://schemas.microsoft.com/office/drawing/2014/main" id="{998153DA-2C41-6B04-8E36-4E179CEEE7DF}"/>
                </a:ext>
              </a:extLst>
            </p:cNvPr>
            <p:cNvSpPr txBox="1"/>
            <p:nvPr/>
          </p:nvSpPr>
          <p:spPr bwMode="auto">
            <a:xfrm>
              <a:off x="6735940" y="5695353"/>
              <a:ext cx="3193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219</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177</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135</a:t>
              </a:r>
            </a:p>
          </p:txBody>
        </p:sp>
        <p:sp>
          <p:nvSpPr>
            <p:cNvPr id="212" name="TextBox 211">
              <a:extLst>
                <a:ext uri="{FF2B5EF4-FFF2-40B4-BE49-F238E27FC236}">
                  <a16:creationId xmlns:a16="http://schemas.microsoft.com/office/drawing/2014/main" id="{57D46EA2-81C4-B474-7A43-B77A3C8721A5}"/>
                </a:ext>
              </a:extLst>
            </p:cNvPr>
            <p:cNvSpPr txBox="1"/>
            <p:nvPr/>
          </p:nvSpPr>
          <p:spPr bwMode="auto">
            <a:xfrm>
              <a:off x="10671447" y="5695353"/>
              <a:ext cx="355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63</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49</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9</a:t>
              </a:r>
            </a:p>
          </p:txBody>
        </p:sp>
        <p:sp>
          <p:nvSpPr>
            <p:cNvPr id="213" name="TextBox 212">
              <a:extLst>
                <a:ext uri="{FF2B5EF4-FFF2-40B4-BE49-F238E27FC236}">
                  <a16:creationId xmlns:a16="http://schemas.microsoft.com/office/drawing/2014/main" id="{B9A26633-8B69-059F-AD1F-4BD885398B13}"/>
                </a:ext>
              </a:extLst>
            </p:cNvPr>
            <p:cNvSpPr txBox="1"/>
            <p:nvPr/>
          </p:nvSpPr>
          <p:spPr bwMode="auto">
            <a:xfrm>
              <a:off x="9497131" y="5695353"/>
              <a:ext cx="2744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81</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65</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15</a:t>
              </a:r>
            </a:p>
          </p:txBody>
        </p:sp>
        <p:sp>
          <p:nvSpPr>
            <p:cNvPr id="215" name="TextBox 214">
              <a:extLst>
                <a:ext uri="{FF2B5EF4-FFF2-40B4-BE49-F238E27FC236}">
                  <a16:creationId xmlns:a16="http://schemas.microsoft.com/office/drawing/2014/main" id="{74EFF3A7-D930-D500-BFE6-E0CBE1E23511}"/>
                </a:ext>
              </a:extLst>
            </p:cNvPr>
            <p:cNvSpPr txBox="1"/>
            <p:nvPr/>
          </p:nvSpPr>
          <p:spPr bwMode="auto">
            <a:xfrm>
              <a:off x="10105214" y="5695353"/>
              <a:ext cx="2744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72</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56</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10</a:t>
              </a:r>
            </a:p>
          </p:txBody>
        </p:sp>
        <p:sp>
          <p:nvSpPr>
            <p:cNvPr id="220" name="TextBox 219">
              <a:extLst>
                <a:ext uri="{FF2B5EF4-FFF2-40B4-BE49-F238E27FC236}">
                  <a16:creationId xmlns:a16="http://schemas.microsoft.com/office/drawing/2014/main" id="{B06884FF-332F-2338-24AD-66F5E4449D96}"/>
                </a:ext>
              </a:extLst>
            </p:cNvPr>
            <p:cNvSpPr txBox="1"/>
            <p:nvPr/>
          </p:nvSpPr>
          <p:spPr bwMode="auto">
            <a:xfrm>
              <a:off x="10563655" y="5695353"/>
              <a:ext cx="2744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66</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50</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9</a:t>
              </a:r>
            </a:p>
          </p:txBody>
        </p:sp>
        <p:sp>
          <p:nvSpPr>
            <p:cNvPr id="223" name="TextBox 222">
              <a:extLst>
                <a:ext uri="{FF2B5EF4-FFF2-40B4-BE49-F238E27FC236}">
                  <a16:creationId xmlns:a16="http://schemas.microsoft.com/office/drawing/2014/main" id="{53218337-C9DA-BA81-D228-D22FBAE76784}"/>
                </a:ext>
              </a:extLst>
            </p:cNvPr>
            <p:cNvSpPr txBox="1"/>
            <p:nvPr/>
          </p:nvSpPr>
          <p:spPr bwMode="auto">
            <a:xfrm>
              <a:off x="11589712" y="5695353"/>
              <a:ext cx="355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0</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0</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0</a:t>
              </a:r>
            </a:p>
          </p:txBody>
        </p:sp>
        <p:sp>
          <p:nvSpPr>
            <p:cNvPr id="224" name="TextBox 223">
              <a:extLst>
                <a:ext uri="{FF2B5EF4-FFF2-40B4-BE49-F238E27FC236}">
                  <a16:creationId xmlns:a16="http://schemas.microsoft.com/office/drawing/2014/main" id="{6B78AD2D-CD88-DFEB-A960-1D691D68687D}"/>
                </a:ext>
              </a:extLst>
            </p:cNvPr>
            <p:cNvSpPr txBox="1"/>
            <p:nvPr/>
          </p:nvSpPr>
          <p:spPr bwMode="auto">
            <a:xfrm>
              <a:off x="11496880" y="5695353"/>
              <a:ext cx="2295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0</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a:t>
              </a:r>
            </a:p>
          </p:txBody>
        </p:sp>
        <p:sp>
          <p:nvSpPr>
            <p:cNvPr id="226" name="TextBox 225">
              <a:extLst>
                <a:ext uri="{FF2B5EF4-FFF2-40B4-BE49-F238E27FC236}">
                  <a16:creationId xmlns:a16="http://schemas.microsoft.com/office/drawing/2014/main" id="{55411C8D-FDC1-E42E-6FA0-769ECE9DCD00}"/>
                </a:ext>
              </a:extLst>
            </p:cNvPr>
            <p:cNvSpPr txBox="1"/>
            <p:nvPr/>
          </p:nvSpPr>
          <p:spPr bwMode="auto">
            <a:xfrm>
              <a:off x="11106308" y="5695353"/>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33</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21</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7</a:t>
              </a:r>
            </a:p>
          </p:txBody>
        </p:sp>
        <p:sp>
          <p:nvSpPr>
            <p:cNvPr id="195" name="TextBox 194">
              <a:extLst>
                <a:ext uri="{FF2B5EF4-FFF2-40B4-BE49-F238E27FC236}">
                  <a16:creationId xmlns:a16="http://schemas.microsoft.com/office/drawing/2014/main" id="{B04CBC12-4714-5C4A-850B-126534F61020}"/>
                </a:ext>
              </a:extLst>
            </p:cNvPr>
            <p:cNvSpPr txBox="1"/>
            <p:nvPr/>
          </p:nvSpPr>
          <p:spPr bwMode="auto">
            <a:xfrm>
              <a:off x="7136965" y="5695353"/>
              <a:ext cx="4414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138</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120</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46</a:t>
              </a:r>
            </a:p>
          </p:txBody>
        </p:sp>
        <p:sp>
          <p:nvSpPr>
            <p:cNvPr id="203" name="TextBox 202">
              <a:extLst>
                <a:ext uri="{FF2B5EF4-FFF2-40B4-BE49-F238E27FC236}">
                  <a16:creationId xmlns:a16="http://schemas.microsoft.com/office/drawing/2014/main" id="{81EC376D-669E-650D-B073-8F10DFC0A11F}"/>
                </a:ext>
              </a:extLst>
            </p:cNvPr>
            <p:cNvSpPr txBox="1"/>
            <p:nvPr/>
          </p:nvSpPr>
          <p:spPr bwMode="auto">
            <a:xfrm>
              <a:off x="7044287" y="5695353"/>
              <a:ext cx="3193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156</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132</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58</a:t>
              </a:r>
            </a:p>
          </p:txBody>
        </p:sp>
        <p:sp>
          <p:nvSpPr>
            <p:cNvPr id="194" name="TextBox 193">
              <a:extLst>
                <a:ext uri="{FF2B5EF4-FFF2-40B4-BE49-F238E27FC236}">
                  <a16:creationId xmlns:a16="http://schemas.microsoft.com/office/drawing/2014/main" id="{6AD07947-074A-4319-30C5-5D369ACE6C04}"/>
                </a:ext>
              </a:extLst>
            </p:cNvPr>
            <p:cNvSpPr txBox="1"/>
            <p:nvPr/>
          </p:nvSpPr>
          <p:spPr bwMode="auto">
            <a:xfrm>
              <a:off x="6886861" y="5695353"/>
              <a:ext cx="3193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175</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151</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78</a:t>
              </a:r>
            </a:p>
          </p:txBody>
        </p:sp>
        <p:sp>
          <p:nvSpPr>
            <p:cNvPr id="196" name="TextBox 195">
              <a:extLst>
                <a:ext uri="{FF2B5EF4-FFF2-40B4-BE49-F238E27FC236}">
                  <a16:creationId xmlns:a16="http://schemas.microsoft.com/office/drawing/2014/main" id="{1593198D-5C36-BBFB-BF67-21A0BF6B54EF}"/>
                </a:ext>
              </a:extLst>
            </p:cNvPr>
            <p:cNvSpPr txBox="1"/>
            <p:nvPr/>
          </p:nvSpPr>
          <p:spPr bwMode="auto">
            <a:xfrm>
              <a:off x="7499256" y="5695353"/>
              <a:ext cx="3193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126</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106</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34</a:t>
              </a:r>
            </a:p>
          </p:txBody>
        </p:sp>
        <p:sp>
          <p:nvSpPr>
            <p:cNvPr id="197" name="TextBox 196">
              <a:extLst>
                <a:ext uri="{FF2B5EF4-FFF2-40B4-BE49-F238E27FC236}">
                  <a16:creationId xmlns:a16="http://schemas.microsoft.com/office/drawing/2014/main" id="{7B64A3E8-506A-1C67-A7CA-64C979524B04}"/>
                </a:ext>
              </a:extLst>
            </p:cNvPr>
            <p:cNvSpPr txBox="1"/>
            <p:nvPr/>
          </p:nvSpPr>
          <p:spPr bwMode="auto">
            <a:xfrm>
              <a:off x="7760646" y="5695353"/>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112</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97</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31</a:t>
              </a:r>
            </a:p>
          </p:txBody>
        </p:sp>
        <p:sp>
          <p:nvSpPr>
            <p:cNvPr id="200" name="TextBox 199">
              <a:extLst>
                <a:ext uri="{FF2B5EF4-FFF2-40B4-BE49-F238E27FC236}">
                  <a16:creationId xmlns:a16="http://schemas.microsoft.com/office/drawing/2014/main" id="{1FDB613B-0AAB-5B44-DD08-CD61537C8419}"/>
                </a:ext>
              </a:extLst>
            </p:cNvPr>
            <p:cNvSpPr txBox="1"/>
            <p:nvPr/>
          </p:nvSpPr>
          <p:spPr bwMode="auto">
            <a:xfrm>
              <a:off x="8736276" y="5695353"/>
              <a:ext cx="2744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800" b="0" spc="-50" dirty="0">
                  <a:solidFill>
                    <a:schemeClr val="bg1"/>
                  </a:solidFill>
                  <a:latin typeface="Calibri" panose="020F0502020204030204" pitchFamily="34" charset="0"/>
                </a:rPr>
                <a:t>93</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73</a:t>
              </a:r>
              <a:br>
                <a:rPr lang="en-US" sz="800" b="0" spc="-50" dirty="0">
                  <a:solidFill>
                    <a:schemeClr val="bg1"/>
                  </a:solidFill>
                  <a:latin typeface="Calibri" panose="020F0502020204030204" pitchFamily="34" charset="0"/>
                </a:rPr>
              </a:br>
              <a:r>
                <a:rPr lang="en-US" sz="800" b="0" spc="-50" dirty="0">
                  <a:solidFill>
                    <a:schemeClr val="bg1"/>
                  </a:solidFill>
                  <a:latin typeface="Calibri" panose="020F0502020204030204" pitchFamily="34" charset="0"/>
                </a:rPr>
                <a:t>18</a:t>
              </a:r>
            </a:p>
          </p:txBody>
        </p:sp>
      </p:grpSp>
      <p:grpSp>
        <p:nvGrpSpPr>
          <p:cNvPr id="892" name="Group 891">
            <a:extLst>
              <a:ext uri="{FF2B5EF4-FFF2-40B4-BE49-F238E27FC236}">
                <a16:creationId xmlns:a16="http://schemas.microsoft.com/office/drawing/2014/main" id="{7EAFDDAF-71E2-D9CC-8155-420A8C8ADABF}"/>
              </a:ext>
            </a:extLst>
          </p:cNvPr>
          <p:cNvGrpSpPr/>
          <p:nvPr/>
        </p:nvGrpSpPr>
        <p:grpSpPr>
          <a:xfrm>
            <a:off x="252221" y="2512050"/>
            <a:ext cx="5829537" cy="3027054"/>
            <a:chOff x="252221" y="2512050"/>
            <a:chExt cx="5829537" cy="3027054"/>
          </a:xfrm>
        </p:grpSpPr>
        <p:grpSp>
          <p:nvGrpSpPr>
            <p:cNvPr id="877" name="Group 876">
              <a:extLst>
                <a:ext uri="{FF2B5EF4-FFF2-40B4-BE49-F238E27FC236}">
                  <a16:creationId xmlns:a16="http://schemas.microsoft.com/office/drawing/2014/main" id="{F75C2DDE-9761-0CB8-2FDB-6057D55A8BE0}"/>
                </a:ext>
              </a:extLst>
            </p:cNvPr>
            <p:cNvGrpSpPr/>
            <p:nvPr/>
          </p:nvGrpSpPr>
          <p:grpSpPr>
            <a:xfrm>
              <a:off x="980616" y="2812843"/>
              <a:ext cx="468335" cy="570528"/>
              <a:chOff x="980616" y="2812843"/>
              <a:chExt cx="468335" cy="570528"/>
            </a:xfrm>
            <a:noFill/>
          </p:grpSpPr>
          <p:sp>
            <p:nvSpPr>
              <p:cNvPr id="316" name="Oval 315">
                <a:extLst>
                  <a:ext uri="{FF2B5EF4-FFF2-40B4-BE49-F238E27FC236}">
                    <a16:creationId xmlns:a16="http://schemas.microsoft.com/office/drawing/2014/main" id="{A06ED074-AF17-5C1F-8969-14E65D6039E3}"/>
                  </a:ext>
                </a:extLst>
              </p:cNvPr>
              <p:cNvSpPr/>
              <p:nvPr/>
            </p:nvSpPr>
            <p:spPr bwMode="auto">
              <a:xfrm>
                <a:off x="980616" y="2812843"/>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9" name="Oval 568">
                <a:extLst>
                  <a:ext uri="{FF2B5EF4-FFF2-40B4-BE49-F238E27FC236}">
                    <a16:creationId xmlns:a16="http://schemas.microsoft.com/office/drawing/2014/main" id="{94BDE903-BC59-AF67-3293-A609F9DFE635}"/>
                  </a:ext>
                </a:extLst>
              </p:cNvPr>
              <p:cNvSpPr/>
              <p:nvPr/>
            </p:nvSpPr>
            <p:spPr bwMode="auto">
              <a:xfrm>
                <a:off x="1158522" y="3043050"/>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1" name="Oval 570">
                <a:extLst>
                  <a:ext uri="{FF2B5EF4-FFF2-40B4-BE49-F238E27FC236}">
                    <a16:creationId xmlns:a16="http://schemas.microsoft.com/office/drawing/2014/main" id="{70458E61-63DC-C7E0-5288-C703491763D7}"/>
                  </a:ext>
                </a:extLst>
              </p:cNvPr>
              <p:cNvSpPr/>
              <p:nvPr/>
            </p:nvSpPr>
            <p:spPr bwMode="auto">
              <a:xfrm>
                <a:off x="1046634" y="2914447"/>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8" name="Oval 577">
                <a:extLst>
                  <a:ext uri="{FF2B5EF4-FFF2-40B4-BE49-F238E27FC236}">
                    <a16:creationId xmlns:a16="http://schemas.microsoft.com/office/drawing/2014/main" id="{CEF79103-8B14-4068-ECEA-4444D4B5CA8E}"/>
                  </a:ext>
                </a:extLst>
              </p:cNvPr>
              <p:cNvSpPr/>
              <p:nvPr/>
            </p:nvSpPr>
            <p:spPr bwMode="auto">
              <a:xfrm>
                <a:off x="1012486" y="2861622"/>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9" name="Oval 578">
                <a:extLst>
                  <a:ext uri="{FF2B5EF4-FFF2-40B4-BE49-F238E27FC236}">
                    <a16:creationId xmlns:a16="http://schemas.microsoft.com/office/drawing/2014/main" id="{DF781B2B-C53E-07AE-339B-9BC253DD5A67}"/>
                  </a:ext>
                </a:extLst>
              </p:cNvPr>
              <p:cNvSpPr/>
              <p:nvPr/>
            </p:nvSpPr>
            <p:spPr bwMode="auto">
              <a:xfrm>
                <a:off x="1077540" y="2944353"/>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0" name="Oval 569">
                <a:extLst>
                  <a:ext uri="{FF2B5EF4-FFF2-40B4-BE49-F238E27FC236}">
                    <a16:creationId xmlns:a16="http://schemas.microsoft.com/office/drawing/2014/main" id="{16AF65C5-13E0-D5A9-3921-8D25813CAEDE}"/>
                  </a:ext>
                </a:extLst>
              </p:cNvPr>
              <p:cNvSpPr/>
              <p:nvPr/>
            </p:nvSpPr>
            <p:spPr bwMode="auto">
              <a:xfrm>
                <a:off x="1359097" y="3293517"/>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314" name="Triangle 313">
              <a:extLst>
                <a:ext uri="{FF2B5EF4-FFF2-40B4-BE49-F238E27FC236}">
                  <a16:creationId xmlns:a16="http://schemas.microsoft.com/office/drawing/2014/main" id="{8C69E95A-219D-32CE-8E20-23A27ADB5B72}"/>
                </a:ext>
              </a:extLst>
            </p:cNvPr>
            <p:cNvSpPr/>
            <p:nvPr/>
          </p:nvSpPr>
          <p:spPr bwMode="auto">
            <a:xfrm>
              <a:off x="1156261" y="2929656"/>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3" name="Oval 572">
              <a:extLst>
                <a:ext uri="{FF2B5EF4-FFF2-40B4-BE49-F238E27FC236}">
                  <a16:creationId xmlns:a16="http://schemas.microsoft.com/office/drawing/2014/main" id="{1A59B9EE-2E6B-8138-04C0-48859AA73D7E}"/>
                </a:ext>
              </a:extLst>
            </p:cNvPr>
            <p:cNvSpPr/>
            <p:nvPr/>
          </p:nvSpPr>
          <p:spPr bwMode="auto">
            <a:xfrm>
              <a:off x="943089" y="2634179"/>
              <a:ext cx="89854" cy="89854"/>
            </a:xfrm>
            <a:prstGeom prst="ellipse">
              <a:avLst/>
            </a:prstGeom>
            <a:solidFill>
              <a:schemeClr val="tx1"/>
            </a:solid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327" name="Straight Connector 326">
              <a:extLst>
                <a:ext uri="{FF2B5EF4-FFF2-40B4-BE49-F238E27FC236}">
                  <a16:creationId xmlns:a16="http://schemas.microsoft.com/office/drawing/2014/main" id="{E76F0D35-BDA8-8910-AE3F-F9065AA0A7FA}"/>
                </a:ext>
              </a:extLst>
            </p:cNvPr>
            <p:cNvCxnSpPr/>
            <p:nvPr/>
          </p:nvCxnSpPr>
          <p:spPr bwMode="auto">
            <a:xfrm>
              <a:off x="3951539" y="3796844"/>
              <a:ext cx="0" cy="1262442"/>
            </a:xfrm>
            <a:prstGeom prst="line">
              <a:avLst/>
            </a:prstGeom>
            <a:noFill/>
            <a:ln w="19050" cap="flat" cmpd="sng" algn="ctr">
              <a:solidFill>
                <a:schemeClr val="tx1">
                  <a:lumMod val="50000"/>
                </a:schemeClr>
              </a:solidFill>
              <a:prstDash val="sysDash"/>
              <a:round/>
              <a:headEnd type="none" w="med" len="med"/>
              <a:tailEnd type="none" w="med" len="med"/>
            </a:ln>
            <a:effectLst/>
          </p:spPr>
        </p:cxnSp>
        <p:cxnSp>
          <p:nvCxnSpPr>
            <p:cNvPr id="328" name="Straight Connector 327">
              <a:extLst>
                <a:ext uri="{FF2B5EF4-FFF2-40B4-BE49-F238E27FC236}">
                  <a16:creationId xmlns:a16="http://schemas.microsoft.com/office/drawing/2014/main" id="{597FE25C-A439-4C06-3631-7316ADE35D75}"/>
                </a:ext>
              </a:extLst>
            </p:cNvPr>
            <p:cNvCxnSpPr/>
            <p:nvPr/>
          </p:nvCxnSpPr>
          <p:spPr bwMode="auto">
            <a:xfrm>
              <a:off x="4553498" y="3827076"/>
              <a:ext cx="0" cy="1207008"/>
            </a:xfrm>
            <a:prstGeom prst="line">
              <a:avLst/>
            </a:prstGeom>
            <a:noFill/>
            <a:ln w="19050" cap="flat" cmpd="sng" algn="ctr">
              <a:solidFill>
                <a:schemeClr val="tx1">
                  <a:lumMod val="50000"/>
                </a:schemeClr>
              </a:solidFill>
              <a:prstDash val="sysDash"/>
              <a:round/>
              <a:headEnd type="none" w="med" len="med"/>
              <a:tailEnd type="none" w="med" len="med"/>
            </a:ln>
            <a:effectLst/>
          </p:spPr>
        </p:cxnSp>
        <p:cxnSp>
          <p:nvCxnSpPr>
            <p:cNvPr id="329" name="Straight Connector 328">
              <a:extLst>
                <a:ext uri="{FF2B5EF4-FFF2-40B4-BE49-F238E27FC236}">
                  <a16:creationId xmlns:a16="http://schemas.microsoft.com/office/drawing/2014/main" id="{0C56C3D9-2286-013C-5CAE-A0FAD70489D1}"/>
                </a:ext>
              </a:extLst>
            </p:cNvPr>
            <p:cNvCxnSpPr/>
            <p:nvPr/>
          </p:nvCxnSpPr>
          <p:spPr bwMode="auto">
            <a:xfrm>
              <a:off x="5472960" y="3907598"/>
              <a:ext cx="0" cy="1133856"/>
            </a:xfrm>
            <a:prstGeom prst="line">
              <a:avLst/>
            </a:prstGeom>
            <a:noFill/>
            <a:ln w="19050" cap="flat" cmpd="sng" algn="ctr">
              <a:solidFill>
                <a:schemeClr val="tx1">
                  <a:lumMod val="50000"/>
                </a:schemeClr>
              </a:solidFill>
              <a:prstDash val="sysDash"/>
              <a:round/>
              <a:headEnd type="none" w="med" len="med"/>
              <a:tailEnd type="none" w="med" len="med"/>
            </a:ln>
            <a:effectLst/>
          </p:spPr>
        </p:cxnSp>
        <p:sp>
          <p:nvSpPr>
            <p:cNvPr id="9" name="TextBox 8">
              <a:extLst>
                <a:ext uri="{FF2B5EF4-FFF2-40B4-BE49-F238E27FC236}">
                  <a16:creationId xmlns:a16="http://schemas.microsoft.com/office/drawing/2014/main" id="{E98A5F1F-F54E-7BAE-4278-80315387EFC6}"/>
                </a:ext>
              </a:extLst>
            </p:cNvPr>
            <p:cNvSpPr txBox="1"/>
            <p:nvPr/>
          </p:nvSpPr>
          <p:spPr bwMode="auto">
            <a:xfrm rot="16200000">
              <a:off x="29563" y="3662812"/>
              <a:ext cx="8146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OS (%)</a:t>
              </a:r>
            </a:p>
          </p:txBody>
        </p:sp>
        <p:sp>
          <p:nvSpPr>
            <p:cNvPr id="11" name="Freeform 10">
              <a:extLst>
                <a:ext uri="{FF2B5EF4-FFF2-40B4-BE49-F238E27FC236}">
                  <a16:creationId xmlns:a16="http://schemas.microsoft.com/office/drawing/2014/main" id="{A4E66328-A7CF-7374-F6AE-F46DC7158188}"/>
                </a:ext>
              </a:extLst>
            </p:cNvPr>
            <p:cNvSpPr/>
            <p:nvPr/>
          </p:nvSpPr>
          <p:spPr bwMode="auto">
            <a:xfrm>
              <a:off x="902537" y="2670767"/>
              <a:ext cx="5113768" cy="2373148"/>
            </a:xfrm>
            <a:custGeom>
              <a:avLst/>
              <a:gdLst>
                <a:gd name="connsiteX0" fmla="*/ 0 w 5061097"/>
                <a:gd name="connsiteY0" fmla="*/ 0 h 2259418"/>
                <a:gd name="connsiteX1" fmla="*/ 0 w 5061097"/>
                <a:gd name="connsiteY1" fmla="*/ 2259418 h 2259418"/>
                <a:gd name="connsiteX2" fmla="*/ 5061097 w 5061097"/>
                <a:gd name="connsiteY2" fmla="*/ 2259418 h 2259418"/>
              </a:gdLst>
              <a:ahLst/>
              <a:cxnLst>
                <a:cxn ang="0">
                  <a:pos x="connsiteX0" y="connsiteY0"/>
                </a:cxn>
                <a:cxn ang="0">
                  <a:pos x="connsiteX1" y="connsiteY1"/>
                </a:cxn>
                <a:cxn ang="0">
                  <a:pos x="connsiteX2" y="connsiteY2"/>
                </a:cxn>
              </a:cxnLst>
              <a:rect l="l" t="t" r="r" b="b"/>
              <a:pathLst>
                <a:path w="5061097" h="2259418">
                  <a:moveTo>
                    <a:pt x="0" y="0"/>
                  </a:moveTo>
                  <a:lnTo>
                    <a:pt x="0" y="2259418"/>
                  </a:lnTo>
                  <a:lnTo>
                    <a:pt x="5061097" y="2259418"/>
                  </a:lnTo>
                </a:path>
              </a:pathLst>
            </a:custGeom>
            <a:noFill/>
            <a:ln w="28575">
              <a:solidFill>
                <a:schemeClr val="bg1"/>
              </a:solidFill>
              <a:miter lim="800000"/>
              <a:headEnd/>
              <a:tailEnd/>
            </a:ln>
          </p:spPr>
          <p:txBody>
            <a:bodyPr rtlCol="0" anchor="ctr"/>
            <a:lstStyle/>
            <a:p>
              <a:pPr algn="ctr"/>
              <a:endParaRPr lang="en-US"/>
            </a:p>
          </p:txBody>
        </p:sp>
        <p:sp>
          <p:nvSpPr>
            <p:cNvPr id="21" name="TextBox 20">
              <a:extLst>
                <a:ext uri="{FF2B5EF4-FFF2-40B4-BE49-F238E27FC236}">
                  <a16:creationId xmlns:a16="http://schemas.microsoft.com/office/drawing/2014/main" id="{0E1BDC3C-D961-88BA-9DB8-0FBCA60BB64C}"/>
                </a:ext>
              </a:extLst>
            </p:cNvPr>
            <p:cNvSpPr txBox="1"/>
            <p:nvPr/>
          </p:nvSpPr>
          <p:spPr bwMode="auto">
            <a:xfrm>
              <a:off x="3197697" y="5231327"/>
              <a:ext cx="4379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Mo</a:t>
              </a:r>
            </a:p>
          </p:txBody>
        </p:sp>
        <p:grpSp>
          <p:nvGrpSpPr>
            <p:cNvPr id="22" name="Group 21">
              <a:extLst>
                <a:ext uri="{FF2B5EF4-FFF2-40B4-BE49-F238E27FC236}">
                  <a16:creationId xmlns:a16="http://schemas.microsoft.com/office/drawing/2014/main" id="{BDEDADBE-CBA9-B5E2-DB27-722AD26622D5}"/>
                </a:ext>
              </a:extLst>
            </p:cNvPr>
            <p:cNvGrpSpPr/>
            <p:nvPr/>
          </p:nvGrpSpPr>
          <p:grpSpPr>
            <a:xfrm>
              <a:off x="448900" y="2512050"/>
              <a:ext cx="458779" cy="2724912"/>
              <a:chOff x="877106" y="2764430"/>
              <a:chExt cx="458779" cy="2348909"/>
            </a:xfrm>
          </p:grpSpPr>
          <p:sp>
            <p:nvSpPr>
              <p:cNvPr id="23" name="TextBox 22">
                <a:extLst>
                  <a:ext uri="{FF2B5EF4-FFF2-40B4-BE49-F238E27FC236}">
                    <a16:creationId xmlns:a16="http://schemas.microsoft.com/office/drawing/2014/main" id="{24D53DA5-BDC1-5054-76A1-580F73FD14A3}"/>
                  </a:ext>
                </a:extLst>
              </p:cNvPr>
              <p:cNvSpPr txBox="1"/>
              <p:nvPr/>
            </p:nvSpPr>
            <p:spPr bwMode="auto">
              <a:xfrm>
                <a:off x="877106" y="2764430"/>
                <a:ext cx="4587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24" name="TextBox 23">
                <a:extLst>
                  <a:ext uri="{FF2B5EF4-FFF2-40B4-BE49-F238E27FC236}">
                    <a16:creationId xmlns:a16="http://schemas.microsoft.com/office/drawing/2014/main" id="{3A3BD504-A9BE-33AD-49FE-FA0FBD518951}"/>
                  </a:ext>
                </a:extLst>
              </p:cNvPr>
              <p:cNvSpPr txBox="1"/>
              <p:nvPr/>
            </p:nvSpPr>
            <p:spPr bwMode="auto">
              <a:xfrm>
                <a:off x="968477" y="317265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25" name="TextBox 24">
                <a:extLst>
                  <a:ext uri="{FF2B5EF4-FFF2-40B4-BE49-F238E27FC236}">
                    <a16:creationId xmlns:a16="http://schemas.microsoft.com/office/drawing/2014/main" id="{BEA330C6-1AFC-36F5-7EAD-36B4819FDE86}"/>
                  </a:ext>
                </a:extLst>
              </p:cNvPr>
              <p:cNvSpPr txBox="1"/>
              <p:nvPr/>
            </p:nvSpPr>
            <p:spPr bwMode="auto">
              <a:xfrm>
                <a:off x="968477" y="3580882"/>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26" name="TextBox 25">
                <a:extLst>
                  <a:ext uri="{FF2B5EF4-FFF2-40B4-BE49-F238E27FC236}">
                    <a16:creationId xmlns:a16="http://schemas.microsoft.com/office/drawing/2014/main" id="{02D8A34C-7B8F-2F90-8EE6-781DE1610C81}"/>
                  </a:ext>
                </a:extLst>
              </p:cNvPr>
              <p:cNvSpPr txBox="1"/>
              <p:nvPr/>
            </p:nvSpPr>
            <p:spPr bwMode="auto">
              <a:xfrm>
                <a:off x="968477" y="398910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27" name="TextBox 26">
                <a:extLst>
                  <a:ext uri="{FF2B5EF4-FFF2-40B4-BE49-F238E27FC236}">
                    <a16:creationId xmlns:a16="http://schemas.microsoft.com/office/drawing/2014/main" id="{1BDA6B03-6D65-5E1C-200E-35014D339787}"/>
                  </a:ext>
                </a:extLst>
              </p:cNvPr>
              <p:cNvSpPr txBox="1"/>
              <p:nvPr/>
            </p:nvSpPr>
            <p:spPr bwMode="auto">
              <a:xfrm>
                <a:off x="1059848" y="4805562"/>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28" name="TextBox 27">
                <a:extLst>
                  <a:ext uri="{FF2B5EF4-FFF2-40B4-BE49-F238E27FC236}">
                    <a16:creationId xmlns:a16="http://schemas.microsoft.com/office/drawing/2014/main" id="{736C4AD1-9F36-C6CD-E1DD-DAF326603B3B}"/>
                  </a:ext>
                </a:extLst>
              </p:cNvPr>
              <p:cNvSpPr txBox="1"/>
              <p:nvPr/>
            </p:nvSpPr>
            <p:spPr bwMode="auto">
              <a:xfrm>
                <a:off x="968477" y="439733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grpSp>
        <p:grpSp>
          <p:nvGrpSpPr>
            <p:cNvPr id="180" name="Group 179">
              <a:extLst>
                <a:ext uri="{FF2B5EF4-FFF2-40B4-BE49-F238E27FC236}">
                  <a16:creationId xmlns:a16="http://schemas.microsoft.com/office/drawing/2014/main" id="{0466FB0A-7203-247A-72E9-5B2D24C7D2BF}"/>
                </a:ext>
              </a:extLst>
            </p:cNvPr>
            <p:cNvGrpSpPr/>
            <p:nvPr/>
          </p:nvGrpSpPr>
          <p:grpSpPr>
            <a:xfrm>
              <a:off x="838529" y="2667646"/>
              <a:ext cx="64008" cy="2376275"/>
              <a:chOff x="918224" y="2598196"/>
              <a:chExt cx="64008" cy="2376275"/>
            </a:xfrm>
          </p:grpSpPr>
          <p:cxnSp>
            <p:nvCxnSpPr>
              <p:cNvPr id="30" name="Straight Connector 29">
                <a:extLst>
                  <a:ext uri="{FF2B5EF4-FFF2-40B4-BE49-F238E27FC236}">
                    <a16:creationId xmlns:a16="http://schemas.microsoft.com/office/drawing/2014/main" id="{8C1A2E31-CEFD-E1A7-0D24-46DC2540531F}"/>
                  </a:ext>
                </a:extLst>
              </p:cNvPr>
              <p:cNvCxnSpPr>
                <a:cxnSpLocks/>
              </p:cNvCxnSpPr>
              <p:nvPr/>
            </p:nvCxnSpPr>
            <p:spPr bwMode="auto">
              <a:xfrm>
                <a:off x="918224" y="259819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E740B9C8-CD9B-4D6B-CBBA-9FB88A98A9C3}"/>
                  </a:ext>
                </a:extLst>
              </p:cNvPr>
              <p:cNvCxnSpPr>
                <a:cxnSpLocks/>
              </p:cNvCxnSpPr>
              <p:nvPr/>
            </p:nvCxnSpPr>
            <p:spPr bwMode="auto">
              <a:xfrm>
                <a:off x="918224" y="449594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F5D9A942-2A18-0339-45A7-B89CBF106EC9}"/>
                  </a:ext>
                </a:extLst>
              </p:cNvPr>
              <p:cNvCxnSpPr>
                <a:cxnSpLocks/>
              </p:cNvCxnSpPr>
              <p:nvPr/>
            </p:nvCxnSpPr>
            <p:spPr bwMode="auto">
              <a:xfrm>
                <a:off x="918224" y="497447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6AC70297-D20C-3C7C-5AAE-038301309364}"/>
                  </a:ext>
                </a:extLst>
              </p:cNvPr>
              <p:cNvCxnSpPr>
                <a:cxnSpLocks/>
              </p:cNvCxnSpPr>
              <p:nvPr/>
            </p:nvCxnSpPr>
            <p:spPr bwMode="auto">
              <a:xfrm>
                <a:off x="918224" y="306037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74EA2AF2-CFD0-51A3-9807-8D3279303CB1}"/>
                  </a:ext>
                </a:extLst>
              </p:cNvPr>
              <p:cNvCxnSpPr>
                <a:cxnSpLocks/>
              </p:cNvCxnSpPr>
              <p:nvPr/>
            </p:nvCxnSpPr>
            <p:spPr bwMode="auto">
              <a:xfrm>
                <a:off x="918224" y="353889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096BC371-0C94-C8B8-0DAA-673FF58178B2}"/>
                  </a:ext>
                </a:extLst>
              </p:cNvPr>
              <p:cNvCxnSpPr>
                <a:cxnSpLocks/>
              </p:cNvCxnSpPr>
              <p:nvPr/>
            </p:nvCxnSpPr>
            <p:spPr bwMode="auto">
              <a:xfrm>
                <a:off x="918224" y="4017421"/>
                <a:ext cx="64008" cy="0"/>
              </a:xfrm>
              <a:prstGeom prst="line">
                <a:avLst/>
              </a:prstGeom>
              <a:noFill/>
              <a:ln w="28575" cap="flat" cmpd="sng" algn="ctr">
                <a:solidFill>
                  <a:schemeClr val="bg1"/>
                </a:solidFill>
                <a:prstDash val="solid"/>
                <a:round/>
                <a:headEnd type="none" w="med" len="med"/>
                <a:tailEnd type="none" w="med" len="med"/>
              </a:ln>
              <a:effectLst/>
            </p:spPr>
          </p:cxnSp>
        </p:grpSp>
        <p:grpSp>
          <p:nvGrpSpPr>
            <p:cNvPr id="111" name="Group 110">
              <a:extLst>
                <a:ext uri="{FF2B5EF4-FFF2-40B4-BE49-F238E27FC236}">
                  <a16:creationId xmlns:a16="http://schemas.microsoft.com/office/drawing/2014/main" id="{9269883C-85F0-74A2-2108-100F86DD88B8}"/>
                </a:ext>
              </a:extLst>
            </p:cNvPr>
            <p:cNvGrpSpPr/>
            <p:nvPr/>
          </p:nvGrpSpPr>
          <p:grpSpPr>
            <a:xfrm>
              <a:off x="902537" y="5037254"/>
              <a:ext cx="5020056" cy="64008"/>
              <a:chOff x="982232" y="4839324"/>
              <a:chExt cx="4707072" cy="82297"/>
            </a:xfrm>
          </p:grpSpPr>
          <p:cxnSp>
            <p:nvCxnSpPr>
              <p:cNvPr id="37" name="Straight Connector 36">
                <a:extLst>
                  <a:ext uri="{FF2B5EF4-FFF2-40B4-BE49-F238E27FC236}">
                    <a16:creationId xmlns:a16="http://schemas.microsoft.com/office/drawing/2014/main" id="{3591B24A-77D0-7130-060B-99E13F88D97E}"/>
                  </a:ext>
                </a:extLst>
              </p:cNvPr>
              <p:cNvCxnSpPr>
                <a:cxnSpLocks/>
              </p:cNvCxnSpPr>
              <p:nvPr/>
            </p:nvCxnSpPr>
            <p:spPr bwMode="auto">
              <a:xfrm rot="16200000">
                <a:off x="941084"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BB989338-84AA-AC40-F26C-DE147647BF08}"/>
                  </a:ext>
                </a:extLst>
              </p:cNvPr>
              <p:cNvCxnSpPr>
                <a:cxnSpLocks/>
              </p:cNvCxnSpPr>
              <p:nvPr/>
            </p:nvCxnSpPr>
            <p:spPr bwMode="auto">
              <a:xfrm rot="16200000">
                <a:off x="1083723"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91FBE969-3E81-2D6C-45CB-2D2F855BCC73}"/>
                  </a:ext>
                </a:extLst>
              </p:cNvPr>
              <p:cNvCxnSpPr>
                <a:cxnSpLocks/>
              </p:cNvCxnSpPr>
              <p:nvPr/>
            </p:nvCxnSpPr>
            <p:spPr bwMode="auto">
              <a:xfrm rot="16200000">
                <a:off x="1226362"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BB0F7D9D-6230-11A0-C635-B3989586FC11}"/>
                  </a:ext>
                </a:extLst>
              </p:cNvPr>
              <p:cNvCxnSpPr>
                <a:cxnSpLocks/>
              </p:cNvCxnSpPr>
              <p:nvPr/>
            </p:nvCxnSpPr>
            <p:spPr bwMode="auto">
              <a:xfrm rot="16200000">
                <a:off x="1369001"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036F9F75-D2DF-6A8C-529B-CF393C3B472A}"/>
                  </a:ext>
                </a:extLst>
              </p:cNvPr>
              <p:cNvCxnSpPr>
                <a:cxnSpLocks/>
              </p:cNvCxnSpPr>
              <p:nvPr/>
            </p:nvCxnSpPr>
            <p:spPr bwMode="auto">
              <a:xfrm rot="16200000">
                <a:off x="1511640"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E045B2BD-4DB0-D8CF-B932-2684DBE2CB5F}"/>
                  </a:ext>
                </a:extLst>
              </p:cNvPr>
              <p:cNvCxnSpPr>
                <a:cxnSpLocks/>
              </p:cNvCxnSpPr>
              <p:nvPr/>
            </p:nvCxnSpPr>
            <p:spPr bwMode="auto">
              <a:xfrm rot="16200000">
                <a:off x="1654279"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0F689E8D-7B7C-D896-2E96-E8277F8E0650}"/>
                  </a:ext>
                </a:extLst>
              </p:cNvPr>
              <p:cNvCxnSpPr>
                <a:cxnSpLocks/>
              </p:cNvCxnSpPr>
              <p:nvPr/>
            </p:nvCxnSpPr>
            <p:spPr bwMode="auto">
              <a:xfrm rot="16200000">
                <a:off x="1796918"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2D7084A9-AC4C-45F4-8054-21258FAB7DA4}"/>
                  </a:ext>
                </a:extLst>
              </p:cNvPr>
              <p:cNvCxnSpPr>
                <a:cxnSpLocks/>
              </p:cNvCxnSpPr>
              <p:nvPr/>
            </p:nvCxnSpPr>
            <p:spPr bwMode="auto">
              <a:xfrm rot="16200000">
                <a:off x="1939557"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D226C900-05D2-632B-8892-49BFCD74219D}"/>
                  </a:ext>
                </a:extLst>
              </p:cNvPr>
              <p:cNvCxnSpPr>
                <a:cxnSpLocks/>
              </p:cNvCxnSpPr>
              <p:nvPr/>
            </p:nvCxnSpPr>
            <p:spPr bwMode="auto">
              <a:xfrm rot="16200000">
                <a:off x="2082196"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CF890C0D-A280-173D-7B58-AD35DB6A4540}"/>
                  </a:ext>
                </a:extLst>
              </p:cNvPr>
              <p:cNvCxnSpPr>
                <a:cxnSpLocks/>
              </p:cNvCxnSpPr>
              <p:nvPr/>
            </p:nvCxnSpPr>
            <p:spPr bwMode="auto">
              <a:xfrm rot="16200000">
                <a:off x="2224835"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CCFA045F-929F-0D98-8F27-D87BA9401D0E}"/>
                  </a:ext>
                </a:extLst>
              </p:cNvPr>
              <p:cNvCxnSpPr>
                <a:cxnSpLocks/>
              </p:cNvCxnSpPr>
              <p:nvPr/>
            </p:nvCxnSpPr>
            <p:spPr bwMode="auto">
              <a:xfrm rot="16200000">
                <a:off x="2367474"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34D18C53-214D-351C-0523-1D78543B00D1}"/>
                  </a:ext>
                </a:extLst>
              </p:cNvPr>
              <p:cNvCxnSpPr>
                <a:cxnSpLocks/>
              </p:cNvCxnSpPr>
              <p:nvPr/>
            </p:nvCxnSpPr>
            <p:spPr bwMode="auto">
              <a:xfrm rot="16200000">
                <a:off x="2510113"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04F40A5F-75CF-00D4-28C8-5F5A1380CAE4}"/>
                  </a:ext>
                </a:extLst>
              </p:cNvPr>
              <p:cNvCxnSpPr>
                <a:cxnSpLocks/>
              </p:cNvCxnSpPr>
              <p:nvPr/>
            </p:nvCxnSpPr>
            <p:spPr bwMode="auto">
              <a:xfrm rot="16200000">
                <a:off x="2652752"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5CC3FDF4-39C3-87B2-EB01-23FBADBB8AEB}"/>
                  </a:ext>
                </a:extLst>
              </p:cNvPr>
              <p:cNvCxnSpPr>
                <a:cxnSpLocks/>
              </p:cNvCxnSpPr>
              <p:nvPr/>
            </p:nvCxnSpPr>
            <p:spPr bwMode="auto">
              <a:xfrm rot="16200000">
                <a:off x="2795391"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857A42B4-99A7-7B8B-259F-122929D7931D}"/>
                  </a:ext>
                </a:extLst>
              </p:cNvPr>
              <p:cNvCxnSpPr>
                <a:cxnSpLocks/>
              </p:cNvCxnSpPr>
              <p:nvPr/>
            </p:nvCxnSpPr>
            <p:spPr bwMode="auto">
              <a:xfrm rot="16200000">
                <a:off x="2938030"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BE39AD68-EB1A-8CE1-E187-A9780091DCF9}"/>
                  </a:ext>
                </a:extLst>
              </p:cNvPr>
              <p:cNvCxnSpPr>
                <a:cxnSpLocks/>
              </p:cNvCxnSpPr>
              <p:nvPr/>
            </p:nvCxnSpPr>
            <p:spPr bwMode="auto">
              <a:xfrm rot="16200000">
                <a:off x="3080669"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C5B76E3D-9E92-417B-2B68-D7D2F5923D70}"/>
                  </a:ext>
                </a:extLst>
              </p:cNvPr>
              <p:cNvCxnSpPr>
                <a:cxnSpLocks/>
              </p:cNvCxnSpPr>
              <p:nvPr/>
            </p:nvCxnSpPr>
            <p:spPr bwMode="auto">
              <a:xfrm rot="16200000">
                <a:off x="3223308"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CB71B2E8-BC26-197B-D674-B8F42F4923FE}"/>
                  </a:ext>
                </a:extLst>
              </p:cNvPr>
              <p:cNvCxnSpPr>
                <a:cxnSpLocks/>
              </p:cNvCxnSpPr>
              <p:nvPr/>
            </p:nvCxnSpPr>
            <p:spPr bwMode="auto">
              <a:xfrm rot="16200000">
                <a:off x="3365947"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48A79A39-55B6-FB60-FFC8-804ED6883B5C}"/>
                  </a:ext>
                </a:extLst>
              </p:cNvPr>
              <p:cNvCxnSpPr>
                <a:cxnSpLocks/>
              </p:cNvCxnSpPr>
              <p:nvPr/>
            </p:nvCxnSpPr>
            <p:spPr bwMode="auto">
              <a:xfrm rot="16200000">
                <a:off x="3508586"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13B3E53F-3CFC-B34D-7C98-7E03C044A946}"/>
                  </a:ext>
                </a:extLst>
              </p:cNvPr>
              <p:cNvCxnSpPr>
                <a:cxnSpLocks/>
              </p:cNvCxnSpPr>
              <p:nvPr/>
            </p:nvCxnSpPr>
            <p:spPr bwMode="auto">
              <a:xfrm rot="16200000">
                <a:off x="3651225"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5C3BEA1D-D028-DD54-716A-9523128BBE2B}"/>
                  </a:ext>
                </a:extLst>
              </p:cNvPr>
              <p:cNvCxnSpPr>
                <a:cxnSpLocks/>
              </p:cNvCxnSpPr>
              <p:nvPr/>
            </p:nvCxnSpPr>
            <p:spPr bwMode="auto">
              <a:xfrm rot="16200000">
                <a:off x="3793864"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DFA1A9EF-C29F-FD2C-7749-A0A24E660D8B}"/>
                  </a:ext>
                </a:extLst>
              </p:cNvPr>
              <p:cNvCxnSpPr>
                <a:cxnSpLocks/>
              </p:cNvCxnSpPr>
              <p:nvPr/>
            </p:nvCxnSpPr>
            <p:spPr bwMode="auto">
              <a:xfrm rot="16200000">
                <a:off x="3936503"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245259CB-E5C9-2335-1AB2-EEEBE1824333}"/>
                  </a:ext>
                </a:extLst>
              </p:cNvPr>
              <p:cNvCxnSpPr>
                <a:cxnSpLocks/>
              </p:cNvCxnSpPr>
              <p:nvPr/>
            </p:nvCxnSpPr>
            <p:spPr bwMode="auto">
              <a:xfrm rot="16200000">
                <a:off x="4079142"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88328C80-99D3-736C-3FB5-DA231DBBE0A1}"/>
                  </a:ext>
                </a:extLst>
              </p:cNvPr>
              <p:cNvCxnSpPr>
                <a:cxnSpLocks/>
              </p:cNvCxnSpPr>
              <p:nvPr/>
            </p:nvCxnSpPr>
            <p:spPr bwMode="auto">
              <a:xfrm rot="16200000">
                <a:off x="4221781"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8FA2208B-9C68-58C2-81DC-EF1E1ED3694D}"/>
                  </a:ext>
                </a:extLst>
              </p:cNvPr>
              <p:cNvCxnSpPr>
                <a:cxnSpLocks/>
              </p:cNvCxnSpPr>
              <p:nvPr/>
            </p:nvCxnSpPr>
            <p:spPr bwMode="auto">
              <a:xfrm rot="16200000">
                <a:off x="4364420"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4578BED4-3D34-10CF-D841-52D80268E332}"/>
                  </a:ext>
                </a:extLst>
              </p:cNvPr>
              <p:cNvCxnSpPr>
                <a:cxnSpLocks/>
              </p:cNvCxnSpPr>
              <p:nvPr/>
            </p:nvCxnSpPr>
            <p:spPr bwMode="auto">
              <a:xfrm rot="16200000">
                <a:off x="4507059"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9E2F7C98-3C6D-26CC-8C7A-ABFB71F3D9E2}"/>
                  </a:ext>
                </a:extLst>
              </p:cNvPr>
              <p:cNvCxnSpPr>
                <a:cxnSpLocks/>
              </p:cNvCxnSpPr>
              <p:nvPr/>
            </p:nvCxnSpPr>
            <p:spPr bwMode="auto">
              <a:xfrm rot="16200000">
                <a:off x="4649698"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231EDE40-1B6D-FD34-5659-FFDD2E7D8753}"/>
                  </a:ext>
                </a:extLst>
              </p:cNvPr>
              <p:cNvCxnSpPr>
                <a:cxnSpLocks/>
              </p:cNvCxnSpPr>
              <p:nvPr/>
            </p:nvCxnSpPr>
            <p:spPr bwMode="auto">
              <a:xfrm rot="16200000">
                <a:off x="4792337"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44CAC413-9FCF-76C3-A49D-87E1018EF3E8}"/>
                  </a:ext>
                </a:extLst>
              </p:cNvPr>
              <p:cNvCxnSpPr>
                <a:cxnSpLocks/>
              </p:cNvCxnSpPr>
              <p:nvPr/>
            </p:nvCxnSpPr>
            <p:spPr bwMode="auto">
              <a:xfrm rot="16200000">
                <a:off x="4934976"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B25862C8-3FE6-28E1-C6CC-FBDBA8D5BFBA}"/>
                  </a:ext>
                </a:extLst>
              </p:cNvPr>
              <p:cNvCxnSpPr>
                <a:cxnSpLocks/>
              </p:cNvCxnSpPr>
              <p:nvPr/>
            </p:nvCxnSpPr>
            <p:spPr bwMode="auto">
              <a:xfrm rot="16200000">
                <a:off x="5077615"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7AFFAA76-FFC7-55A7-A547-87BF3AE32A1E}"/>
                  </a:ext>
                </a:extLst>
              </p:cNvPr>
              <p:cNvCxnSpPr>
                <a:cxnSpLocks/>
              </p:cNvCxnSpPr>
              <p:nvPr/>
            </p:nvCxnSpPr>
            <p:spPr bwMode="auto">
              <a:xfrm rot="16200000">
                <a:off x="5220254"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18FB1D6C-C7F7-FF4F-9DC1-EE60AD34BAEE}"/>
                  </a:ext>
                </a:extLst>
              </p:cNvPr>
              <p:cNvCxnSpPr>
                <a:cxnSpLocks/>
              </p:cNvCxnSpPr>
              <p:nvPr/>
            </p:nvCxnSpPr>
            <p:spPr bwMode="auto">
              <a:xfrm rot="16200000">
                <a:off x="5362893"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2CF7D7E7-2F8D-9792-ACDF-6B2FF8D948B4}"/>
                  </a:ext>
                </a:extLst>
              </p:cNvPr>
              <p:cNvCxnSpPr>
                <a:cxnSpLocks/>
              </p:cNvCxnSpPr>
              <p:nvPr/>
            </p:nvCxnSpPr>
            <p:spPr bwMode="auto">
              <a:xfrm rot="16200000">
                <a:off x="5505532"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0C089E06-4746-8CBE-0232-9E74421CE455}"/>
                  </a:ext>
                </a:extLst>
              </p:cNvPr>
              <p:cNvCxnSpPr>
                <a:cxnSpLocks/>
              </p:cNvCxnSpPr>
              <p:nvPr/>
            </p:nvCxnSpPr>
            <p:spPr bwMode="auto">
              <a:xfrm rot="16200000">
                <a:off x="5648156" y="4880473"/>
                <a:ext cx="8229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28" name="Group 127">
              <a:extLst>
                <a:ext uri="{FF2B5EF4-FFF2-40B4-BE49-F238E27FC236}">
                  <a16:creationId xmlns:a16="http://schemas.microsoft.com/office/drawing/2014/main" id="{2A31EC9D-EAB7-9E40-07ED-F447B83B8412}"/>
                </a:ext>
              </a:extLst>
            </p:cNvPr>
            <p:cNvGrpSpPr/>
            <p:nvPr/>
          </p:nvGrpSpPr>
          <p:grpSpPr>
            <a:xfrm>
              <a:off x="773201" y="5043915"/>
              <a:ext cx="5308557" cy="261610"/>
              <a:chOff x="852896" y="4974465"/>
              <a:chExt cx="5308557" cy="261610"/>
            </a:xfrm>
          </p:grpSpPr>
          <p:sp>
            <p:nvSpPr>
              <p:cNvPr id="12" name="TextBox 11">
                <a:extLst>
                  <a:ext uri="{FF2B5EF4-FFF2-40B4-BE49-F238E27FC236}">
                    <a16:creationId xmlns:a16="http://schemas.microsoft.com/office/drawing/2014/main" id="{B10DFA7C-CB04-4CF9-33E0-47125F4089B4}"/>
                  </a:ext>
                </a:extLst>
              </p:cNvPr>
              <p:cNvSpPr txBox="1"/>
              <p:nvPr/>
            </p:nvSpPr>
            <p:spPr bwMode="auto">
              <a:xfrm>
                <a:off x="1167003" y="4974465"/>
                <a:ext cx="25039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6</a:t>
                </a:r>
              </a:p>
            </p:txBody>
          </p:sp>
          <p:sp>
            <p:nvSpPr>
              <p:cNvPr id="13" name="TextBox 12">
                <a:extLst>
                  <a:ext uri="{FF2B5EF4-FFF2-40B4-BE49-F238E27FC236}">
                    <a16:creationId xmlns:a16="http://schemas.microsoft.com/office/drawing/2014/main" id="{2DDD2EC6-D3E3-2B78-C4F9-6D9C47318CCE}"/>
                  </a:ext>
                </a:extLst>
              </p:cNvPr>
              <p:cNvSpPr txBox="1"/>
              <p:nvPr/>
            </p:nvSpPr>
            <p:spPr bwMode="auto">
              <a:xfrm>
                <a:off x="1422123" y="4974465"/>
                <a:ext cx="33257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12</a:t>
                </a:r>
              </a:p>
            </p:txBody>
          </p:sp>
          <p:sp>
            <p:nvSpPr>
              <p:cNvPr id="14" name="TextBox 13">
                <a:extLst>
                  <a:ext uri="{FF2B5EF4-FFF2-40B4-BE49-F238E27FC236}">
                    <a16:creationId xmlns:a16="http://schemas.microsoft.com/office/drawing/2014/main" id="{027FA991-B01B-F804-474E-6696451E0C78}"/>
                  </a:ext>
                </a:extLst>
              </p:cNvPr>
              <p:cNvSpPr txBox="1"/>
              <p:nvPr/>
            </p:nvSpPr>
            <p:spPr bwMode="auto">
              <a:xfrm>
                <a:off x="1737726"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18</a:t>
                </a:r>
              </a:p>
            </p:txBody>
          </p:sp>
          <p:sp>
            <p:nvSpPr>
              <p:cNvPr id="15" name="TextBox 14">
                <a:extLst>
                  <a:ext uri="{FF2B5EF4-FFF2-40B4-BE49-F238E27FC236}">
                    <a16:creationId xmlns:a16="http://schemas.microsoft.com/office/drawing/2014/main" id="{A6C716FD-F25C-ABC4-4B44-29604D2836BD}"/>
                  </a:ext>
                </a:extLst>
              </p:cNvPr>
              <p:cNvSpPr txBox="1"/>
              <p:nvPr/>
            </p:nvSpPr>
            <p:spPr bwMode="auto">
              <a:xfrm>
                <a:off x="2018687" y="4974465"/>
                <a:ext cx="357695"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24</a:t>
                </a:r>
              </a:p>
            </p:txBody>
          </p:sp>
          <p:sp>
            <p:nvSpPr>
              <p:cNvPr id="16" name="TextBox 15">
                <a:extLst>
                  <a:ext uri="{FF2B5EF4-FFF2-40B4-BE49-F238E27FC236}">
                    <a16:creationId xmlns:a16="http://schemas.microsoft.com/office/drawing/2014/main" id="{7306B787-B329-656C-1B3C-FC4DBA32D958}"/>
                  </a:ext>
                </a:extLst>
              </p:cNvPr>
              <p:cNvSpPr txBox="1"/>
              <p:nvPr/>
            </p:nvSpPr>
            <p:spPr bwMode="auto">
              <a:xfrm>
                <a:off x="2344080"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30</a:t>
                </a:r>
              </a:p>
            </p:txBody>
          </p:sp>
          <p:sp>
            <p:nvSpPr>
              <p:cNvPr id="17" name="TextBox 16">
                <a:extLst>
                  <a:ext uri="{FF2B5EF4-FFF2-40B4-BE49-F238E27FC236}">
                    <a16:creationId xmlns:a16="http://schemas.microsoft.com/office/drawing/2014/main" id="{A5EB1403-A338-6D36-104F-703740C01423}"/>
                  </a:ext>
                </a:extLst>
              </p:cNvPr>
              <p:cNvSpPr txBox="1"/>
              <p:nvPr/>
            </p:nvSpPr>
            <p:spPr bwMode="auto">
              <a:xfrm>
                <a:off x="2644086" y="4974465"/>
                <a:ext cx="33140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36</a:t>
                </a:r>
              </a:p>
            </p:txBody>
          </p:sp>
          <p:sp>
            <p:nvSpPr>
              <p:cNvPr id="18" name="TextBox 17">
                <a:extLst>
                  <a:ext uri="{FF2B5EF4-FFF2-40B4-BE49-F238E27FC236}">
                    <a16:creationId xmlns:a16="http://schemas.microsoft.com/office/drawing/2014/main" id="{D5E621D5-B739-25C8-24D9-7F3EF95636F6}"/>
                  </a:ext>
                </a:extLst>
              </p:cNvPr>
              <p:cNvSpPr txBox="1"/>
              <p:nvPr/>
            </p:nvSpPr>
            <p:spPr bwMode="auto">
              <a:xfrm>
                <a:off x="2953706"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42</a:t>
                </a:r>
              </a:p>
            </p:txBody>
          </p:sp>
          <p:sp>
            <p:nvSpPr>
              <p:cNvPr id="19" name="TextBox 18">
                <a:extLst>
                  <a:ext uri="{FF2B5EF4-FFF2-40B4-BE49-F238E27FC236}">
                    <a16:creationId xmlns:a16="http://schemas.microsoft.com/office/drawing/2014/main" id="{FFE89D9C-4E37-94DA-A440-66255545D81D}"/>
                  </a:ext>
                </a:extLst>
              </p:cNvPr>
              <p:cNvSpPr txBox="1"/>
              <p:nvPr/>
            </p:nvSpPr>
            <p:spPr bwMode="auto">
              <a:xfrm>
                <a:off x="3251420" y="4974465"/>
                <a:ext cx="32873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48</a:t>
                </a:r>
              </a:p>
            </p:txBody>
          </p:sp>
          <p:sp>
            <p:nvSpPr>
              <p:cNvPr id="20" name="TextBox 19">
                <a:extLst>
                  <a:ext uri="{FF2B5EF4-FFF2-40B4-BE49-F238E27FC236}">
                    <a16:creationId xmlns:a16="http://schemas.microsoft.com/office/drawing/2014/main" id="{1FEC1066-4021-9D20-0778-E1C3555DDD6B}"/>
                  </a:ext>
                </a:extLst>
              </p:cNvPr>
              <p:cNvSpPr txBox="1"/>
              <p:nvPr/>
            </p:nvSpPr>
            <p:spPr bwMode="auto">
              <a:xfrm>
                <a:off x="852896" y="4974465"/>
                <a:ext cx="25039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0</a:t>
                </a:r>
              </a:p>
            </p:txBody>
          </p:sp>
          <p:sp>
            <p:nvSpPr>
              <p:cNvPr id="56" name="TextBox 55">
                <a:extLst>
                  <a:ext uri="{FF2B5EF4-FFF2-40B4-BE49-F238E27FC236}">
                    <a16:creationId xmlns:a16="http://schemas.microsoft.com/office/drawing/2014/main" id="{3A6850AB-BEDD-5E84-6776-B109FAE7D0FC}"/>
                  </a:ext>
                </a:extLst>
              </p:cNvPr>
              <p:cNvSpPr txBox="1"/>
              <p:nvPr/>
            </p:nvSpPr>
            <p:spPr bwMode="auto">
              <a:xfrm>
                <a:off x="1315433" y="4974465"/>
                <a:ext cx="25039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9</a:t>
                </a:r>
              </a:p>
            </p:txBody>
          </p:sp>
          <p:sp>
            <p:nvSpPr>
              <p:cNvPr id="57" name="TextBox 56">
                <a:extLst>
                  <a:ext uri="{FF2B5EF4-FFF2-40B4-BE49-F238E27FC236}">
                    <a16:creationId xmlns:a16="http://schemas.microsoft.com/office/drawing/2014/main" id="{57990C03-AE39-F3F2-9551-2E82AC8B3933}"/>
                  </a:ext>
                </a:extLst>
              </p:cNvPr>
              <p:cNvSpPr txBox="1"/>
              <p:nvPr/>
            </p:nvSpPr>
            <p:spPr bwMode="auto">
              <a:xfrm>
                <a:off x="1563565" y="4974465"/>
                <a:ext cx="3629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15</a:t>
                </a:r>
              </a:p>
            </p:txBody>
          </p:sp>
          <p:sp>
            <p:nvSpPr>
              <p:cNvPr id="58" name="TextBox 57">
                <a:extLst>
                  <a:ext uri="{FF2B5EF4-FFF2-40B4-BE49-F238E27FC236}">
                    <a16:creationId xmlns:a16="http://schemas.microsoft.com/office/drawing/2014/main" id="{10036204-BD59-8FB2-EB5B-A9A62DE8BFA7}"/>
                  </a:ext>
                </a:extLst>
              </p:cNvPr>
              <p:cNvSpPr txBox="1"/>
              <p:nvPr/>
            </p:nvSpPr>
            <p:spPr bwMode="auto">
              <a:xfrm>
                <a:off x="1895517"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21</a:t>
                </a:r>
              </a:p>
            </p:txBody>
          </p:sp>
          <p:sp>
            <p:nvSpPr>
              <p:cNvPr id="59" name="TextBox 58">
                <a:extLst>
                  <a:ext uri="{FF2B5EF4-FFF2-40B4-BE49-F238E27FC236}">
                    <a16:creationId xmlns:a16="http://schemas.microsoft.com/office/drawing/2014/main" id="{7FF3E94E-10AF-5CD7-2200-B944255C6BF7}"/>
                  </a:ext>
                </a:extLst>
              </p:cNvPr>
              <p:cNvSpPr txBox="1"/>
              <p:nvPr/>
            </p:nvSpPr>
            <p:spPr bwMode="auto">
              <a:xfrm>
                <a:off x="2187316" y="4974465"/>
                <a:ext cx="33140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27</a:t>
                </a:r>
              </a:p>
            </p:txBody>
          </p:sp>
          <p:sp>
            <p:nvSpPr>
              <p:cNvPr id="60" name="TextBox 59">
                <a:extLst>
                  <a:ext uri="{FF2B5EF4-FFF2-40B4-BE49-F238E27FC236}">
                    <a16:creationId xmlns:a16="http://schemas.microsoft.com/office/drawing/2014/main" id="{AF49FCCC-779B-B913-9DF1-D294ED4EE969}"/>
                  </a:ext>
                </a:extLst>
              </p:cNvPr>
              <p:cNvSpPr txBox="1"/>
              <p:nvPr/>
            </p:nvSpPr>
            <p:spPr bwMode="auto">
              <a:xfrm>
                <a:off x="2505589"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33</a:t>
                </a:r>
              </a:p>
            </p:txBody>
          </p:sp>
          <p:sp>
            <p:nvSpPr>
              <p:cNvPr id="61" name="TextBox 60">
                <a:extLst>
                  <a:ext uri="{FF2B5EF4-FFF2-40B4-BE49-F238E27FC236}">
                    <a16:creationId xmlns:a16="http://schemas.microsoft.com/office/drawing/2014/main" id="{FE77C853-2415-2C87-3415-8E97F3702ECA}"/>
                  </a:ext>
                </a:extLst>
              </p:cNvPr>
              <p:cNvSpPr txBox="1"/>
              <p:nvPr/>
            </p:nvSpPr>
            <p:spPr bwMode="auto">
              <a:xfrm>
                <a:off x="2797399" y="4974465"/>
                <a:ext cx="32873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39</a:t>
                </a:r>
              </a:p>
            </p:txBody>
          </p:sp>
          <p:sp>
            <p:nvSpPr>
              <p:cNvPr id="62" name="TextBox 61">
                <a:extLst>
                  <a:ext uri="{FF2B5EF4-FFF2-40B4-BE49-F238E27FC236}">
                    <a16:creationId xmlns:a16="http://schemas.microsoft.com/office/drawing/2014/main" id="{72645C4E-28B9-58C5-7645-6051EA3AE787}"/>
                  </a:ext>
                </a:extLst>
              </p:cNvPr>
              <p:cNvSpPr txBox="1"/>
              <p:nvPr/>
            </p:nvSpPr>
            <p:spPr bwMode="auto">
              <a:xfrm>
                <a:off x="3107769"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45</a:t>
                </a:r>
              </a:p>
            </p:txBody>
          </p:sp>
          <p:sp>
            <p:nvSpPr>
              <p:cNvPr id="63" name="TextBox 62">
                <a:extLst>
                  <a:ext uri="{FF2B5EF4-FFF2-40B4-BE49-F238E27FC236}">
                    <a16:creationId xmlns:a16="http://schemas.microsoft.com/office/drawing/2014/main" id="{7CA1A4B6-6C0D-9A5D-C451-09FED21ECCBD}"/>
                  </a:ext>
                </a:extLst>
              </p:cNvPr>
              <p:cNvSpPr txBox="1"/>
              <p:nvPr/>
            </p:nvSpPr>
            <p:spPr bwMode="auto">
              <a:xfrm>
                <a:off x="3384095" y="4974465"/>
                <a:ext cx="37346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51</a:t>
                </a:r>
              </a:p>
            </p:txBody>
          </p:sp>
          <p:sp>
            <p:nvSpPr>
              <p:cNvPr id="64" name="TextBox 63">
                <a:extLst>
                  <a:ext uri="{FF2B5EF4-FFF2-40B4-BE49-F238E27FC236}">
                    <a16:creationId xmlns:a16="http://schemas.microsoft.com/office/drawing/2014/main" id="{3CA11C24-9903-7B17-F233-6EF7C8778CE0}"/>
                  </a:ext>
                </a:extLst>
              </p:cNvPr>
              <p:cNvSpPr txBox="1"/>
              <p:nvPr/>
            </p:nvSpPr>
            <p:spPr bwMode="auto">
              <a:xfrm>
                <a:off x="1011410" y="4974465"/>
                <a:ext cx="25039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3</a:t>
                </a:r>
              </a:p>
            </p:txBody>
          </p:sp>
          <p:sp>
            <p:nvSpPr>
              <p:cNvPr id="65" name="TextBox 64">
                <a:extLst>
                  <a:ext uri="{FF2B5EF4-FFF2-40B4-BE49-F238E27FC236}">
                    <a16:creationId xmlns:a16="http://schemas.microsoft.com/office/drawing/2014/main" id="{B6CCD331-8993-2096-4A6C-D27C3F46404C}"/>
                  </a:ext>
                </a:extLst>
              </p:cNvPr>
              <p:cNvSpPr txBox="1"/>
              <p:nvPr/>
            </p:nvSpPr>
            <p:spPr bwMode="auto">
              <a:xfrm>
                <a:off x="3548929" y="4974465"/>
                <a:ext cx="35128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54</a:t>
                </a:r>
              </a:p>
            </p:txBody>
          </p:sp>
          <p:sp>
            <p:nvSpPr>
              <p:cNvPr id="112" name="TextBox 111">
                <a:extLst>
                  <a:ext uri="{FF2B5EF4-FFF2-40B4-BE49-F238E27FC236}">
                    <a16:creationId xmlns:a16="http://schemas.microsoft.com/office/drawing/2014/main" id="{046AE489-27C2-966E-63F4-0D3F0F6D9857}"/>
                  </a:ext>
                </a:extLst>
              </p:cNvPr>
              <p:cNvSpPr txBox="1"/>
              <p:nvPr/>
            </p:nvSpPr>
            <p:spPr bwMode="auto">
              <a:xfrm>
                <a:off x="3715121"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57</a:t>
                </a:r>
              </a:p>
            </p:txBody>
          </p:sp>
          <p:sp>
            <p:nvSpPr>
              <p:cNvPr id="113" name="TextBox 112">
                <a:extLst>
                  <a:ext uri="{FF2B5EF4-FFF2-40B4-BE49-F238E27FC236}">
                    <a16:creationId xmlns:a16="http://schemas.microsoft.com/office/drawing/2014/main" id="{E0486676-9704-05A8-D0DA-D9324DB5854C}"/>
                  </a:ext>
                </a:extLst>
              </p:cNvPr>
              <p:cNvSpPr txBox="1"/>
              <p:nvPr/>
            </p:nvSpPr>
            <p:spPr bwMode="auto">
              <a:xfrm>
                <a:off x="3866936"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60</a:t>
                </a:r>
              </a:p>
            </p:txBody>
          </p:sp>
          <p:sp>
            <p:nvSpPr>
              <p:cNvPr id="114" name="TextBox 113">
                <a:extLst>
                  <a:ext uri="{FF2B5EF4-FFF2-40B4-BE49-F238E27FC236}">
                    <a16:creationId xmlns:a16="http://schemas.microsoft.com/office/drawing/2014/main" id="{936000D1-7F8B-A801-F343-227F9995EE38}"/>
                  </a:ext>
                </a:extLst>
              </p:cNvPr>
              <p:cNvSpPr txBox="1"/>
              <p:nvPr/>
            </p:nvSpPr>
            <p:spPr bwMode="auto">
              <a:xfrm>
                <a:off x="4019059"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63</a:t>
                </a:r>
              </a:p>
            </p:txBody>
          </p:sp>
          <p:sp>
            <p:nvSpPr>
              <p:cNvPr id="115" name="TextBox 114">
                <a:extLst>
                  <a:ext uri="{FF2B5EF4-FFF2-40B4-BE49-F238E27FC236}">
                    <a16:creationId xmlns:a16="http://schemas.microsoft.com/office/drawing/2014/main" id="{F6B78F2A-C799-644A-5B18-F4ADEE056721}"/>
                  </a:ext>
                </a:extLst>
              </p:cNvPr>
              <p:cNvSpPr txBox="1"/>
              <p:nvPr/>
            </p:nvSpPr>
            <p:spPr bwMode="auto">
              <a:xfrm>
                <a:off x="4171917"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66</a:t>
                </a:r>
              </a:p>
            </p:txBody>
          </p:sp>
          <p:sp>
            <p:nvSpPr>
              <p:cNvPr id="116" name="TextBox 115">
                <a:extLst>
                  <a:ext uri="{FF2B5EF4-FFF2-40B4-BE49-F238E27FC236}">
                    <a16:creationId xmlns:a16="http://schemas.microsoft.com/office/drawing/2014/main" id="{6CC426AC-4AE1-CF27-CEF3-912159136CDA}"/>
                  </a:ext>
                </a:extLst>
              </p:cNvPr>
              <p:cNvSpPr txBox="1"/>
              <p:nvPr/>
            </p:nvSpPr>
            <p:spPr bwMode="auto">
              <a:xfrm>
                <a:off x="4325322"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69</a:t>
                </a:r>
              </a:p>
            </p:txBody>
          </p:sp>
          <p:sp>
            <p:nvSpPr>
              <p:cNvPr id="117" name="TextBox 116">
                <a:extLst>
                  <a:ext uri="{FF2B5EF4-FFF2-40B4-BE49-F238E27FC236}">
                    <a16:creationId xmlns:a16="http://schemas.microsoft.com/office/drawing/2014/main" id="{78DE8408-34E6-F401-1586-55652195635A}"/>
                  </a:ext>
                </a:extLst>
              </p:cNvPr>
              <p:cNvSpPr txBox="1"/>
              <p:nvPr/>
            </p:nvSpPr>
            <p:spPr bwMode="auto">
              <a:xfrm>
                <a:off x="4477182"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72</a:t>
                </a:r>
              </a:p>
            </p:txBody>
          </p:sp>
          <p:sp>
            <p:nvSpPr>
              <p:cNvPr id="118" name="TextBox 117">
                <a:extLst>
                  <a:ext uri="{FF2B5EF4-FFF2-40B4-BE49-F238E27FC236}">
                    <a16:creationId xmlns:a16="http://schemas.microsoft.com/office/drawing/2014/main" id="{957C813B-8D42-7A92-D2A7-652D365FBE65}"/>
                  </a:ext>
                </a:extLst>
              </p:cNvPr>
              <p:cNvSpPr txBox="1"/>
              <p:nvPr/>
            </p:nvSpPr>
            <p:spPr bwMode="auto">
              <a:xfrm>
                <a:off x="4623917"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75</a:t>
                </a:r>
              </a:p>
            </p:txBody>
          </p:sp>
          <p:sp>
            <p:nvSpPr>
              <p:cNvPr id="119" name="TextBox 118">
                <a:extLst>
                  <a:ext uri="{FF2B5EF4-FFF2-40B4-BE49-F238E27FC236}">
                    <a16:creationId xmlns:a16="http://schemas.microsoft.com/office/drawing/2014/main" id="{AC87552F-912A-79B3-BD55-0934DEB3F147}"/>
                  </a:ext>
                </a:extLst>
              </p:cNvPr>
              <p:cNvSpPr txBox="1"/>
              <p:nvPr/>
            </p:nvSpPr>
            <p:spPr bwMode="auto">
              <a:xfrm>
                <a:off x="4779300"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78</a:t>
                </a:r>
              </a:p>
            </p:txBody>
          </p:sp>
          <p:sp>
            <p:nvSpPr>
              <p:cNvPr id="120" name="TextBox 119">
                <a:extLst>
                  <a:ext uri="{FF2B5EF4-FFF2-40B4-BE49-F238E27FC236}">
                    <a16:creationId xmlns:a16="http://schemas.microsoft.com/office/drawing/2014/main" id="{25775B76-088E-108B-CE03-9B9CEAEA023B}"/>
                  </a:ext>
                </a:extLst>
              </p:cNvPr>
              <p:cNvSpPr txBox="1"/>
              <p:nvPr/>
            </p:nvSpPr>
            <p:spPr bwMode="auto">
              <a:xfrm>
                <a:off x="4932878"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81</a:t>
                </a:r>
              </a:p>
            </p:txBody>
          </p:sp>
          <p:sp>
            <p:nvSpPr>
              <p:cNvPr id="121" name="TextBox 120">
                <a:extLst>
                  <a:ext uri="{FF2B5EF4-FFF2-40B4-BE49-F238E27FC236}">
                    <a16:creationId xmlns:a16="http://schemas.microsoft.com/office/drawing/2014/main" id="{0C8C3E6D-8813-6B4B-1B1D-3809BDD9B5E9}"/>
                  </a:ext>
                </a:extLst>
              </p:cNvPr>
              <p:cNvSpPr txBox="1"/>
              <p:nvPr/>
            </p:nvSpPr>
            <p:spPr bwMode="auto">
              <a:xfrm>
                <a:off x="5086646"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84</a:t>
                </a:r>
              </a:p>
            </p:txBody>
          </p:sp>
          <p:sp>
            <p:nvSpPr>
              <p:cNvPr id="122" name="TextBox 121">
                <a:extLst>
                  <a:ext uri="{FF2B5EF4-FFF2-40B4-BE49-F238E27FC236}">
                    <a16:creationId xmlns:a16="http://schemas.microsoft.com/office/drawing/2014/main" id="{B485215F-BD07-910F-E10E-8719A3D20535}"/>
                  </a:ext>
                </a:extLst>
              </p:cNvPr>
              <p:cNvSpPr txBox="1"/>
              <p:nvPr/>
            </p:nvSpPr>
            <p:spPr bwMode="auto">
              <a:xfrm>
                <a:off x="5236542"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87</a:t>
                </a:r>
              </a:p>
            </p:txBody>
          </p:sp>
          <p:sp>
            <p:nvSpPr>
              <p:cNvPr id="123" name="TextBox 122">
                <a:extLst>
                  <a:ext uri="{FF2B5EF4-FFF2-40B4-BE49-F238E27FC236}">
                    <a16:creationId xmlns:a16="http://schemas.microsoft.com/office/drawing/2014/main" id="{22EB5061-8DEA-D723-2918-020117C96C38}"/>
                  </a:ext>
                </a:extLst>
              </p:cNvPr>
              <p:cNvSpPr txBox="1"/>
              <p:nvPr/>
            </p:nvSpPr>
            <p:spPr bwMode="auto">
              <a:xfrm>
                <a:off x="5391680"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90</a:t>
                </a:r>
              </a:p>
            </p:txBody>
          </p:sp>
          <p:sp>
            <p:nvSpPr>
              <p:cNvPr id="124" name="TextBox 123">
                <a:extLst>
                  <a:ext uri="{FF2B5EF4-FFF2-40B4-BE49-F238E27FC236}">
                    <a16:creationId xmlns:a16="http://schemas.microsoft.com/office/drawing/2014/main" id="{5B775D2C-0A7B-559D-4B60-5E5473D635E9}"/>
                  </a:ext>
                </a:extLst>
              </p:cNvPr>
              <p:cNvSpPr txBox="1"/>
              <p:nvPr/>
            </p:nvSpPr>
            <p:spPr bwMode="auto">
              <a:xfrm>
                <a:off x="5543328"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93</a:t>
                </a:r>
              </a:p>
            </p:txBody>
          </p:sp>
          <p:sp>
            <p:nvSpPr>
              <p:cNvPr id="125" name="TextBox 124">
                <a:extLst>
                  <a:ext uri="{FF2B5EF4-FFF2-40B4-BE49-F238E27FC236}">
                    <a16:creationId xmlns:a16="http://schemas.microsoft.com/office/drawing/2014/main" id="{A8AB15F5-B4D1-D73C-DB02-68F2CAD48788}"/>
                  </a:ext>
                </a:extLst>
              </p:cNvPr>
              <p:cNvSpPr txBox="1"/>
              <p:nvPr/>
            </p:nvSpPr>
            <p:spPr bwMode="auto">
              <a:xfrm>
                <a:off x="5695959"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96</a:t>
                </a:r>
              </a:p>
            </p:txBody>
          </p:sp>
          <p:sp>
            <p:nvSpPr>
              <p:cNvPr id="126" name="TextBox 125">
                <a:extLst>
                  <a:ext uri="{FF2B5EF4-FFF2-40B4-BE49-F238E27FC236}">
                    <a16:creationId xmlns:a16="http://schemas.microsoft.com/office/drawing/2014/main" id="{E4E2A8B2-3E81-59BC-A8A0-8C4CC4BC98FA}"/>
                  </a:ext>
                </a:extLst>
              </p:cNvPr>
              <p:cNvSpPr txBox="1"/>
              <p:nvPr/>
            </p:nvSpPr>
            <p:spPr bwMode="auto">
              <a:xfrm>
                <a:off x="5845340"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99</a:t>
                </a:r>
              </a:p>
            </p:txBody>
          </p:sp>
        </p:grpSp>
        <p:sp>
          <p:nvSpPr>
            <p:cNvPr id="317" name="TextBox 316">
              <a:extLst>
                <a:ext uri="{FF2B5EF4-FFF2-40B4-BE49-F238E27FC236}">
                  <a16:creationId xmlns:a16="http://schemas.microsoft.com/office/drawing/2014/main" id="{13294343-15BD-4855-8F23-8DBFB2F4F174}"/>
                </a:ext>
              </a:extLst>
            </p:cNvPr>
            <p:cNvSpPr txBox="1"/>
            <p:nvPr/>
          </p:nvSpPr>
          <p:spPr bwMode="auto">
            <a:xfrm>
              <a:off x="3892802" y="3550077"/>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015873"/>
                  </a:solidFill>
                  <a:latin typeface="Calibri" panose="020F0502020204030204" pitchFamily="34" charset="0"/>
                </a:rPr>
                <a:t>52%</a:t>
              </a:r>
              <a:endParaRPr lang="en-US" sz="1200" b="0" dirty="0">
                <a:solidFill>
                  <a:srgbClr val="015873"/>
                </a:solidFill>
                <a:latin typeface="Calibri" panose="020F0502020204030204" pitchFamily="34" charset="0"/>
              </a:endParaRPr>
            </a:p>
          </p:txBody>
        </p:sp>
        <p:sp>
          <p:nvSpPr>
            <p:cNvPr id="318" name="TextBox 317">
              <a:extLst>
                <a:ext uri="{FF2B5EF4-FFF2-40B4-BE49-F238E27FC236}">
                  <a16:creationId xmlns:a16="http://schemas.microsoft.com/office/drawing/2014/main" id="{8E7BD0B2-EFFA-7C9B-5A1E-4B313329CE0F}"/>
                </a:ext>
              </a:extLst>
            </p:cNvPr>
            <p:cNvSpPr txBox="1"/>
            <p:nvPr/>
          </p:nvSpPr>
          <p:spPr bwMode="auto">
            <a:xfrm>
              <a:off x="4506970" y="3572172"/>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015873"/>
                  </a:solidFill>
                  <a:latin typeface="Calibri" panose="020F0502020204030204" pitchFamily="34" charset="0"/>
                </a:rPr>
                <a:t>50%</a:t>
              </a:r>
              <a:endParaRPr lang="en-US" sz="1200" b="0" dirty="0">
                <a:solidFill>
                  <a:srgbClr val="015873"/>
                </a:solidFill>
                <a:latin typeface="Calibri" panose="020F0502020204030204" pitchFamily="34" charset="0"/>
              </a:endParaRPr>
            </a:p>
          </p:txBody>
        </p:sp>
        <p:sp>
          <p:nvSpPr>
            <p:cNvPr id="319" name="TextBox 318">
              <a:extLst>
                <a:ext uri="{FF2B5EF4-FFF2-40B4-BE49-F238E27FC236}">
                  <a16:creationId xmlns:a16="http://schemas.microsoft.com/office/drawing/2014/main" id="{9F32687F-4FDD-7557-9FCD-9BBE3A5EA659}"/>
                </a:ext>
              </a:extLst>
            </p:cNvPr>
            <p:cNvSpPr txBox="1"/>
            <p:nvPr/>
          </p:nvSpPr>
          <p:spPr bwMode="auto">
            <a:xfrm>
              <a:off x="5427560" y="3580342"/>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015873"/>
                  </a:solidFill>
                  <a:latin typeface="Calibri" panose="020F0502020204030204" pitchFamily="34" charset="0"/>
                </a:rPr>
                <a:t>48%</a:t>
              </a:r>
              <a:endParaRPr lang="en-US" sz="1200" b="0" dirty="0">
                <a:solidFill>
                  <a:srgbClr val="015873"/>
                </a:solidFill>
                <a:latin typeface="Calibri" panose="020F0502020204030204" pitchFamily="34" charset="0"/>
              </a:endParaRPr>
            </a:p>
          </p:txBody>
        </p:sp>
        <p:sp>
          <p:nvSpPr>
            <p:cNvPr id="320" name="TextBox 319">
              <a:extLst>
                <a:ext uri="{FF2B5EF4-FFF2-40B4-BE49-F238E27FC236}">
                  <a16:creationId xmlns:a16="http://schemas.microsoft.com/office/drawing/2014/main" id="{60226AEB-2C6B-1E46-5413-FDF064DD8B1F}"/>
                </a:ext>
              </a:extLst>
            </p:cNvPr>
            <p:cNvSpPr txBox="1"/>
            <p:nvPr/>
          </p:nvSpPr>
          <p:spPr bwMode="auto">
            <a:xfrm>
              <a:off x="3892802" y="4045802"/>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00823B"/>
                  </a:solidFill>
                  <a:latin typeface="Calibri" panose="020F0502020204030204" pitchFamily="34" charset="0"/>
                </a:rPr>
                <a:t>44%</a:t>
              </a:r>
              <a:endParaRPr lang="en-US" sz="1200" b="0" dirty="0">
                <a:solidFill>
                  <a:srgbClr val="00823B"/>
                </a:solidFill>
                <a:latin typeface="Calibri" panose="020F0502020204030204" pitchFamily="34" charset="0"/>
              </a:endParaRPr>
            </a:p>
          </p:txBody>
        </p:sp>
        <p:sp>
          <p:nvSpPr>
            <p:cNvPr id="321" name="TextBox 320">
              <a:extLst>
                <a:ext uri="{FF2B5EF4-FFF2-40B4-BE49-F238E27FC236}">
                  <a16:creationId xmlns:a16="http://schemas.microsoft.com/office/drawing/2014/main" id="{45A771A6-1762-8D9A-6FDF-9CF760D455EC}"/>
                </a:ext>
              </a:extLst>
            </p:cNvPr>
            <p:cNvSpPr txBox="1"/>
            <p:nvPr/>
          </p:nvSpPr>
          <p:spPr bwMode="auto">
            <a:xfrm>
              <a:off x="4506970" y="4067897"/>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00823B"/>
                  </a:solidFill>
                  <a:latin typeface="Calibri" panose="020F0502020204030204" pitchFamily="34" charset="0"/>
                </a:rPr>
                <a:t>43%</a:t>
              </a:r>
              <a:endParaRPr lang="en-US" sz="1200" b="0" dirty="0">
                <a:solidFill>
                  <a:srgbClr val="00823B"/>
                </a:solidFill>
                <a:latin typeface="Calibri" panose="020F0502020204030204" pitchFamily="34" charset="0"/>
              </a:endParaRPr>
            </a:p>
          </p:txBody>
        </p:sp>
        <p:sp>
          <p:nvSpPr>
            <p:cNvPr id="322" name="TextBox 321">
              <a:extLst>
                <a:ext uri="{FF2B5EF4-FFF2-40B4-BE49-F238E27FC236}">
                  <a16:creationId xmlns:a16="http://schemas.microsoft.com/office/drawing/2014/main" id="{207B88D7-57AF-7F13-6A0F-70C822E5CB85}"/>
                </a:ext>
              </a:extLst>
            </p:cNvPr>
            <p:cNvSpPr txBox="1"/>
            <p:nvPr/>
          </p:nvSpPr>
          <p:spPr bwMode="auto">
            <a:xfrm>
              <a:off x="5427560" y="4107327"/>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00823B"/>
                  </a:solidFill>
                  <a:latin typeface="Calibri" panose="020F0502020204030204" pitchFamily="34" charset="0"/>
                </a:rPr>
                <a:t>42%</a:t>
              </a:r>
              <a:endParaRPr lang="en-US" sz="1200" b="0" dirty="0">
                <a:solidFill>
                  <a:srgbClr val="00823B"/>
                </a:solidFill>
                <a:latin typeface="Calibri" panose="020F0502020204030204" pitchFamily="34" charset="0"/>
              </a:endParaRPr>
            </a:p>
          </p:txBody>
        </p:sp>
        <p:sp>
          <p:nvSpPr>
            <p:cNvPr id="323" name="TextBox 322">
              <a:extLst>
                <a:ext uri="{FF2B5EF4-FFF2-40B4-BE49-F238E27FC236}">
                  <a16:creationId xmlns:a16="http://schemas.microsoft.com/office/drawing/2014/main" id="{D747DB37-0FFD-F773-C892-44732FA68A35}"/>
                </a:ext>
              </a:extLst>
            </p:cNvPr>
            <p:cNvSpPr txBox="1"/>
            <p:nvPr/>
          </p:nvSpPr>
          <p:spPr bwMode="auto">
            <a:xfrm>
              <a:off x="3892802" y="4478982"/>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E1471D"/>
                  </a:solidFill>
                  <a:latin typeface="Calibri" panose="020F0502020204030204" pitchFamily="34" charset="0"/>
                </a:rPr>
                <a:t>26%</a:t>
              </a:r>
              <a:endParaRPr lang="en-US" sz="1200" b="0" dirty="0">
                <a:solidFill>
                  <a:srgbClr val="E1471D"/>
                </a:solidFill>
                <a:latin typeface="Calibri" panose="020F0502020204030204" pitchFamily="34" charset="0"/>
              </a:endParaRPr>
            </a:p>
          </p:txBody>
        </p:sp>
        <p:sp>
          <p:nvSpPr>
            <p:cNvPr id="324" name="TextBox 323">
              <a:extLst>
                <a:ext uri="{FF2B5EF4-FFF2-40B4-BE49-F238E27FC236}">
                  <a16:creationId xmlns:a16="http://schemas.microsoft.com/office/drawing/2014/main" id="{0E99233F-0261-03EA-F5AE-B375630E572E}"/>
                </a:ext>
              </a:extLst>
            </p:cNvPr>
            <p:cNvSpPr txBox="1"/>
            <p:nvPr/>
          </p:nvSpPr>
          <p:spPr bwMode="auto">
            <a:xfrm>
              <a:off x="4506970" y="4501077"/>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E1471D"/>
                  </a:solidFill>
                  <a:latin typeface="Calibri" panose="020F0502020204030204" pitchFamily="34" charset="0"/>
                </a:rPr>
                <a:t>23%</a:t>
              </a:r>
              <a:endParaRPr lang="en-US" sz="1200" b="0" dirty="0">
                <a:solidFill>
                  <a:srgbClr val="E1471D"/>
                </a:solidFill>
                <a:latin typeface="Calibri" panose="020F0502020204030204" pitchFamily="34" charset="0"/>
              </a:endParaRPr>
            </a:p>
          </p:txBody>
        </p:sp>
        <p:sp>
          <p:nvSpPr>
            <p:cNvPr id="325" name="TextBox 324">
              <a:extLst>
                <a:ext uri="{FF2B5EF4-FFF2-40B4-BE49-F238E27FC236}">
                  <a16:creationId xmlns:a16="http://schemas.microsoft.com/office/drawing/2014/main" id="{7F58A2E5-B701-3ED8-E7A1-F921F262865B}"/>
                </a:ext>
              </a:extLst>
            </p:cNvPr>
            <p:cNvSpPr txBox="1"/>
            <p:nvPr/>
          </p:nvSpPr>
          <p:spPr bwMode="auto">
            <a:xfrm>
              <a:off x="5427560" y="4517062"/>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E1471D"/>
                  </a:solidFill>
                  <a:latin typeface="Calibri" panose="020F0502020204030204" pitchFamily="34" charset="0"/>
                </a:rPr>
                <a:t>22%</a:t>
              </a:r>
              <a:endParaRPr lang="en-US" sz="1200" b="0" dirty="0">
                <a:solidFill>
                  <a:srgbClr val="E1471D"/>
                </a:solidFill>
                <a:latin typeface="Calibri" panose="020F0502020204030204" pitchFamily="34" charset="0"/>
              </a:endParaRPr>
            </a:p>
          </p:txBody>
        </p:sp>
        <p:grpSp>
          <p:nvGrpSpPr>
            <p:cNvPr id="600" name="Group 599">
              <a:extLst>
                <a:ext uri="{FF2B5EF4-FFF2-40B4-BE49-F238E27FC236}">
                  <a16:creationId xmlns:a16="http://schemas.microsoft.com/office/drawing/2014/main" id="{4EDBF59A-53A7-EE0F-7DF0-70D6F3390126}"/>
                </a:ext>
              </a:extLst>
            </p:cNvPr>
            <p:cNvGrpSpPr/>
            <p:nvPr/>
          </p:nvGrpSpPr>
          <p:grpSpPr>
            <a:xfrm>
              <a:off x="3825980" y="2673842"/>
              <a:ext cx="1193768" cy="646331"/>
              <a:chOff x="3825980" y="2673842"/>
              <a:chExt cx="1193768" cy="646331"/>
            </a:xfrm>
          </p:grpSpPr>
          <p:sp>
            <p:nvSpPr>
              <p:cNvPr id="308" name="TextBox 307">
                <a:extLst>
                  <a:ext uri="{FF2B5EF4-FFF2-40B4-BE49-F238E27FC236}">
                    <a16:creationId xmlns:a16="http://schemas.microsoft.com/office/drawing/2014/main" id="{E2303AED-CB86-AA8E-AD65-9CF0EB29CB9A}"/>
                  </a:ext>
                </a:extLst>
              </p:cNvPr>
              <p:cNvSpPr txBox="1"/>
              <p:nvPr/>
            </p:nvSpPr>
            <p:spPr bwMode="auto">
              <a:xfrm>
                <a:off x="4257808" y="2673842"/>
                <a:ext cx="761940" cy="646331"/>
              </a:xfrm>
              <a:prstGeom prst="rect">
                <a:avLst/>
              </a:prstGeom>
              <a:noFill/>
              <a:ln>
                <a:noFill/>
              </a:ln>
            </p:spPr>
            <p:txBody>
              <a:bodyPr wrap="none" rtlCol="0">
                <a:spAutoFit/>
              </a:bodyPr>
              <a:lstStyle/>
              <a:p>
                <a:pPr>
                  <a:lnSpc>
                    <a:spcPct val="100000"/>
                  </a:lnSpc>
                  <a:spcBef>
                    <a:spcPct val="50000"/>
                  </a:spcBef>
                  <a:spcAft>
                    <a:spcPct val="0"/>
                  </a:spcAft>
                  <a:buClrTx/>
                  <a:buFontTx/>
                  <a:buNone/>
                </a:pPr>
                <a:r>
                  <a:rPr lang="en-US" sz="1200" b="1" dirty="0" err="1">
                    <a:solidFill>
                      <a:schemeClr val="accent1"/>
                    </a:solidFill>
                    <a:latin typeface="Calibri" panose="020F0502020204030204" pitchFamily="34" charset="0"/>
                  </a:rPr>
                  <a:t>NIVO+IPI</a:t>
                </a:r>
                <a:br>
                  <a:rPr lang="en-US" sz="1200" b="1" dirty="0">
                    <a:solidFill>
                      <a:schemeClr val="bg1"/>
                    </a:solidFill>
                    <a:latin typeface="Calibri" panose="020F0502020204030204" pitchFamily="34" charset="0"/>
                  </a:rPr>
                </a:br>
                <a:r>
                  <a:rPr lang="en-US" sz="1200" b="1" dirty="0">
                    <a:solidFill>
                      <a:srgbClr val="00823B"/>
                    </a:solidFill>
                    <a:latin typeface="Calibri" panose="020F0502020204030204" pitchFamily="34" charset="0"/>
                  </a:rPr>
                  <a:t>NIVO</a:t>
                </a:r>
                <a:br>
                  <a:rPr lang="en-US" sz="1200" b="1" dirty="0">
                    <a:solidFill>
                      <a:schemeClr val="accent3"/>
                    </a:solidFill>
                    <a:latin typeface="Calibri" panose="020F0502020204030204" pitchFamily="34" charset="0"/>
                  </a:rPr>
                </a:br>
                <a:r>
                  <a:rPr lang="en-US" sz="1200" b="1" dirty="0">
                    <a:solidFill>
                      <a:schemeClr val="accent3"/>
                    </a:solidFill>
                    <a:latin typeface="Calibri" panose="020F0502020204030204" pitchFamily="34" charset="0"/>
                  </a:rPr>
                  <a:t>IPI</a:t>
                </a:r>
              </a:p>
            </p:txBody>
          </p:sp>
          <p:cxnSp>
            <p:nvCxnSpPr>
              <p:cNvPr id="310" name="Straight Connector 309">
                <a:extLst>
                  <a:ext uri="{FF2B5EF4-FFF2-40B4-BE49-F238E27FC236}">
                    <a16:creationId xmlns:a16="http://schemas.microsoft.com/office/drawing/2014/main" id="{1BBD01B3-7A84-5EAF-D749-CA93D990C83E}"/>
                  </a:ext>
                </a:extLst>
              </p:cNvPr>
              <p:cNvCxnSpPr>
                <a:cxnSpLocks/>
              </p:cNvCxnSpPr>
              <p:nvPr/>
            </p:nvCxnSpPr>
            <p:spPr bwMode="auto">
              <a:xfrm flipH="1">
                <a:off x="3825980" y="2818312"/>
                <a:ext cx="459498" cy="0"/>
              </a:xfrm>
              <a:prstGeom prst="line">
                <a:avLst/>
              </a:prstGeom>
              <a:noFill/>
              <a:ln w="28575" cap="flat" cmpd="sng" algn="ctr">
                <a:solidFill>
                  <a:srgbClr val="015873"/>
                </a:solidFill>
                <a:prstDash val="solid"/>
                <a:round/>
                <a:headEnd type="none" w="med" len="med"/>
                <a:tailEnd type="none" w="med" len="med"/>
              </a:ln>
              <a:effectLst/>
            </p:spPr>
          </p:cxnSp>
          <p:cxnSp>
            <p:nvCxnSpPr>
              <p:cNvPr id="311" name="Straight Connector 310">
                <a:extLst>
                  <a:ext uri="{FF2B5EF4-FFF2-40B4-BE49-F238E27FC236}">
                    <a16:creationId xmlns:a16="http://schemas.microsoft.com/office/drawing/2014/main" id="{D2F6376D-9E7F-0278-C8F1-A64445258A2F}"/>
                  </a:ext>
                </a:extLst>
              </p:cNvPr>
              <p:cNvCxnSpPr>
                <a:cxnSpLocks/>
              </p:cNvCxnSpPr>
              <p:nvPr/>
            </p:nvCxnSpPr>
            <p:spPr bwMode="auto">
              <a:xfrm flipH="1">
                <a:off x="3825980" y="2999735"/>
                <a:ext cx="459498" cy="0"/>
              </a:xfrm>
              <a:prstGeom prst="line">
                <a:avLst/>
              </a:prstGeom>
              <a:noFill/>
              <a:ln w="28575" cap="flat" cmpd="sng" algn="ctr">
                <a:solidFill>
                  <a:srgbClr val="00823B"/>
                </a:solidFill>
                <a:prstDash val="solid"/>
                <a:round/>
                <a:headEnd type="none" w="med" len="med"/>
                <a:tailEnd type="none" w="med" len="med"/>
              </a:ln>
              <a:effectLst/>
            </p:spPr>
          </p:cxnSp>
          <p:cxnSp>
            <p:nvCxnSpPr>
              <p:cNvPr id="312" name="Straight Connector 311">
                <a:extLst>
                  <a:ext uri="{FF2B5EF4-FFF2-40B4-BE49-F238E27FC236}">
                    <a16:creationId xmlns:a16="http://schemas.microsoft.com/office/drawing/2014/main" id="{FE44497C-F02A-1243-0696-0C8D92047911}"/>
                  </a:ext>
                </a:extLst>
              </p:cNvPr>
              <p:cNvCxnSpPr>
                <a:cxnSpLocks/>
              </p:cNvCxnSpPr>
              <p:nvPr/>
            </p:nvCxnSpPr>
            <p:spPr bwMode="auto">
              <a:xfrm flipH="1">
                <a:off x="3825980" y="3181157"/>
                <a:ext cx="459498" cy="0"/>
              </a:xfrm>
              <a:prstGeom prst="line">
                <a:avLst/>
              </a:prstGeom>
              <a:noFill/>
              <a:ln w="28575" cap="flat" cmpd="sng" algn="ctr">
                <a:solidFill>
                  <a:srgbClr val="E1471D"/>
                </a:solidFill>
                <a:prstDash val="solid"/>
                <a:round/>
                <a:headEnd type="none" w="med" len="med"/>
                <a:tailEnd type="none" w="med" len="med"/>
              </a:ln>
              <a:effectLst/>
            </p:spPr>
          </p:cxnSp>
          <p:sp>
            <p:nvSpPr>
              <p:cNvPr id="313" name="Triangle 312">
                <a:extLst>
                  <a:ext uri="{FF2B5EF4-FFF2-40B4-BE49-F238E27FC236}">
                    <a16:creationId xmlns:a16="http://schemas.microsoft.com/office/drawing/2014/main" id="{010B5C78-0172-D694-4E9E-588D7F3CB7B2}"/>
                  </a:ext>
                </a:extLst>
              </p:cNvPr>
              <p:cNvSpPr/>
              <p:nvPr/>
            </p:nvSpPr>
            <p:spPr bwMode="auto">
              <a:xfrm>
                <a:off x="4014036" y="2945646"/>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5" name="Oval 314">
                <a:extLst>
                  <a:ext uri="{FF2B5EF4-FFF2-40B4-BE49-F238E27FC236}">
                    <a16:creationId xmlns:a16="http://schemas.microsoft.com/office/drawing/2014/main" id="{9EF0C3EE-8217-AC5B-64BA-7A0EF73398A2}"/>
                  </a:ext>
                </a:extLst>
              </p:cNvPr>
              <p:cNvSpPr/>
              <p:nvPr/>
            </p:nvSpPr>
            <p:spPr bwMode="auto">
              <a:xfrm>
                <a:off x="4014036" y="3139999"/>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337" name="Group 336">
                <a:extLst>
                  <a:ext uri="{FF2B5EF4-FFF2-40B4-BE49-F238E27FC236}">
                    <a16:creationId xmlns:a16="http://schemas.microsoft.com/office/drawing/2014/main" id="{7814BF2A-8C6B-AB08-977F-12A0D90581BE}"/>
                  </a:ext>
                </a:extLst>
              </p:cNvPr>
              <p:cNvGrpSpPr/>
              <p:nvPr/>
            </p:nvGrpSpPr>
            <p:grpSpPr>
              <a:xfrm>
                <a:off x="3988176" y="2730821"/>
                <a:ext cx="137160" cy="181423"/>
                <a:chOff x="2324540" y="2831652"/>
                <a:chExt cx="137160" cy="181423"/>
              </a:xfrm>
            </p:grpSpPr>
            <p:grpSp>
              <p:nvGrpSpPr>
                <p:cNvPr id="336" name="Group 335">
                  <a:extLst>
                    <a:ext uri="{FF2B5EF4-FFF2-40B4-BE49-F238E27FC236}">
                      <a16:creationId xmlns:a16="http://schemas.microsoft.com/office/drawing/2014/main" id="{2F3BAA73-F708-0164-F740-067A00D4D697}"/>
                    </a:ext>
                  </a:extLst>
                </p:cNvPr>
                <p:cNvGrpSpPr/>
                <p:nvPr/>
              </p:nvGrpSpPr>
              <p:grpSpPr>
                <a:xfrm>
                  <a:off x="2324540" y="2876643"/>
                  <a:ext cx="137160" cy="91440"/>
                  <a:chOff x="2324540" y="2862927"/>
                  <a:chExt cx="119036" cy="118872"/>
                </a:xfrm>
              </p:grpSpPr>
              <p:cxnSp>
                <p:nvCxnSpPr>
                  <p:cNvPr id="331" name="Straight Connector 330">
                    <a:extLst>
                      <a:ext uri="{FF2B5EF4-FFF2-40B4-BE49-F238E27FC236}">
                        <a16:creationId xmlns:a16="http://schemas.microsoft.com/office/drawing/2014/main" id="{95BA29E7-617F-8F61-E3B0-1E3BCCB2C315}"/>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332" name="Straight Connector 331">
                    <a:extLst>
                      <a:ext uri="{FF2B5EF4-FFF2-40B4-BE49-F238E27FC236}">
                        <a16:creationId xmlns:a16="http://schemas.microsoft.com/office/drawing/2014/main" id="{B3B245D3-FB70-C90F-CDCB-36CD3CB7A997}"/>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335" name="Straight Connector 334">
                  <a:extLst>
                    <a:ext uri="{FF2B5EF4-FFF2-40B4-BE49-F238E27FC236}">
                      <a16:creationId xmlns:a16="http://schemas.microsoft.com/office/drawing/2014/main" id="{CD951B38-07B5-E7A5-D9DB-91DD9466E374}"/>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grpSp>
          <p:nvGrpSpPr>
            <p:cNvPr id="879" name="Group 878">
              <a:extLst>
                <a:ext uri="{FF2B5EF4-FFF2-40B4-BE49-F238E27FC236}">
                  <a16:creationId xmlns:a16="http://schemas.microsoft.com/office/drawing/2014/main" id="{02F75A32-4663-90E3-63A5-54FC654329E6}"/>
                </a:ext>
              </a:extLst>
            </p:cNvPr>
            <p:cNvGrpSpPr/>
            <p:nvPr/>
          </p:nvGrpSpPr>
          <p:grpSpPr>
            <a:xfrm>
              <a:off x="2526291" y="3575593"/>
              <a:ext cx="403450" cy="188986"/>
              <a:chOff x="2526291" y="3575593"/>
              <a:chExt cx="403450" cy="188986"/>
            </a:xfrm>
          </p:grpSpPr>
          <p:grpSp>
            <p:nvGrpSpPr>
              <p:cNvPr id="338" name="Group 337">
                <a:extLst>
                  <a:ext uri="{FF2B5EF4-FFF2-40B4-BE49-F238E27FC236}">
                    <a16:creationId xmlns:a16="http://schemas.microsoft.com/office/drawing/2014/main" id="{AFDECF2A-9F60-B8E8-FA5C-CF4AD348404D}"/>
                  </a:ext>
                </a:extLst>
              </p:cNvPr>
              <p:cNvGrpSpPr/>
              <p:nvPr/>
            </p:nvGrpSpPr>
            <p:grpSpPr>
              <a:xfrm>
                <a:off x="2526291" y="3575593"/>
                <a:ext cx="118872" cy="118872"/>
                <a:chOff x="2324540" y="2831652"/>
                <a:chExt cx="137160" cy="181423"/>
              </a:xfrm>
            </p:grpSpPr>
            <p:grpSp>
              <p:nvGrpSpPr>
                <p:cNvPr id="339" name="Group 338">
                  <a:extLst>
                    <a:ext uri="{FF2B5EF4-FFF2-40B4-BE49-F238E27FC236}">
                      <a16:creationId xmlns:a16="http://schemas.microsoft.com/office/drawing/2014/main" id="{BEB03957-B47C-2153-7BDE-D1ADA7D43D6C}"/>
                    </a:ext>
                  </a:extLst>
                </p:cNvPr>
                <p:cNvGrpSpPr/>
                <p:nvPr/>
              </p:nvGrpSpPr>
              <p:grpSpPr>
                <a:xfrm>
                  <a:off x="2324540" y="2876643"/>
                  <a:ext cx="137160" cy="91440"/>
                  <a:chOff x="2324540" y="2862927"/>
                  <a:chExt cx="119036" cy="118872"/>
                </a:xfrm>
              </p:grpSpPr>
              <p:cxnSp>
                <p:nvCxnSpPr>
                  <p:cNvPr id="341" name="Straight Connector 340">
                    <a:extLst>
                      <a:ext uri="{FF2B5EF4-FFF2-40B4-BE49-F238E27FC236}">
                        <a16:creationId xmlns:a16="http://schemas.microsoft.com/office/drawing/2014/main" id="{18EC9904-8184-B9D1-BF47-679E46F6368F}"/>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342" name="Straight Connector 341">
                    <a:extLst>
                      <a:ext uri="{FF2B5EF4-FFF2-40B4-BE49-F238E27FC236}">
                        <a16:creationId xmlns:a16="http://schemas.microsoft.com/office/drawing/2014/main" id="{F7781906-1491-9598-CE37-70FBEF71FA24}"/>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340" name="Straight Connector 339">
                  <a:extLst>
                    <a:ext uri="{FF2B5EF4-FFF2-40B4-BE49-F238E27FC236}">
                      <a16:creationId xmlns:a16="http://schemas.microsoft.com/office/drawing/2014/main" id="{BEAD1060-FE4C-A526-C6AE-8B97E920E7EA}"/>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343" name="Group 342">
                <a:extLst>
                  <a:ext uri="{FF2B5EF4-FFF2-40B4-BE49-F238E27FC236}">
                    <a16:creationId xmlns:a16="http://schemas.microsoft.com/office/drawing/2014/main" id="{40E5CFDE-78EB-929F-6D1F-F6F59D304FB2}"/>
                  </a:ext>
                </a:extLst>
              </p:cNvPr>
              <p:cNvGrpSpPr/>
              <p:nvPr/>
            </p:nvGrpSpPr>
            <p:grpSpPr>
              <a:xfrm>
                <a:off x="2810869" y="3645707"/>
                <a:ext cx="118872" cy="118872"/>
                <a:chOff x="2324540" y="2831652"/>
                <a:chExt cx="137160" cy="181423"/>
              </a:xfrm>
            </p:grpSpPr>
            <p:grpSp>
              <p:nvGrpSpPr>
                <p:cNvPr id="344" name="Group 343">
                  <a:extLst>
                    <a:ext uri="{FF2B5EF4-FFF2-40B4-BE49-F238E27FC236}">
                      <a16:creationId xmlns:a16="http://schemas.microsoft.com/office/drawing/2014/main" id="{DC66DC0E-A234-2158-8F20-114168C93F7E}"/>
                    </a:ext>
                  </a:extLst>
                </p:cNvPr>
                <p:cNvGrpSpPr/>
                <p:nvPr/>
              </p:nvGrpSpPr>
              <p:grpSpPr>
                <a:xfrm>
                  <a:off x="2324540" y="2876643"/>
                  <a:ext cx="137160" cy="91440"/>
                  <a:chOff x="2324540" y="2862927"/>
                  <a:chExt cx="119036" cy="118872"/>
                </a:xfrm>
              </p:grpSpPr>
              <p:cxnSp>
                <p:nvCxnSpPr>
                  <p:cNvPr id="346" name="Straight Connector 345">
                    <a:extLst>
                      <a:ext uri="{FF2B5EF4-FFF2-40B4-BE49-F238E27FC236}">
                        <a16:creationId xmlns:a16="http://schemas.microsoft.com/office/drawing/2014/main" id="{AAFFF0FB-199A-FC3C-BF3B-C8D09102F27E}"/>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347" name="Straight Connector 346">
                    <a:extLst>
                      <a:ext uri="{FF2B5EF4-FFF2-40B4-BE49-F238E27FC236}">
                        <a16:creationId xmlns:a16="http://schemas.microsoft.com/office/drawing/2014/main" id="{138173A2-3FE6-A804-342E-479833CDBA16}"/>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345" name="Straight Connector 344">
                  <a:extLst>
                    <a:ext uri="{FF2B5EF4-FFF2-40B4-BE49-F238E27FC236}">
                      <a16:creationId xmlns:a16="http://schemas.microsoft.com/office/drawing/2014/main" id="{F6E2D47B-04FB-8AFB-24F4-26D01501F9E3}"/>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grpSp>
          <p:nvGrpSpPr>
            <p:cNvPr id="872" name="Group 871">
              <a:extLst>
                <a:ext uri="{FF2B5EF4-FFF2-40B4-BE49-F238E27FC236}">
                  <a16:creationId xmlns:a16="http://schemas.microsoft.com/office/drawing/2014/main" id="{BF83C0D5-95F2-A60C-FDC7-F7AA6A674D6C}"/>
                </a:ext>
              </a:extLst>
            </p:cNvPr>
            <p:cNvGrpSpPr/>
            <p:nvPr/>
          </p:nvGrpSpPr>
          <p:grpSpPr>
            <a:xfrm>
              <a:off x="1541408" y="3274232"/>
              <a:ext cx="1660915" cy="668452"/>
              <a:chOff x="1541408" y="3274232"/>
              <a:chExt cx="1660915" cy="668452"/>
            </a:xfrm>
          </p:grpSpPr>
          <p:sp>
            <p:nvSpPr>
              <p:cNvPr id="536" name="Triangle 535">
                <a:extLst>
                  <a:ext uri="{FF2B5EF4-FFF2-40B4-BE49-F238E27FC236}">
                    <a16:creationId xmlns:a16="http://schemas.microsoft.com/office/drawing/2014/main" id="{83F80308-23A3-560A-87EB-2378D17E9CFD}"/>
                  </a:ext>
                </a:extLst>
              </p:cNvPr>
              <p:cNvSpPr/>
              <p:nvPr/>
            </p:nvSpPr>
            <p:spPr bwMode="auto">
              <a:xfrm>
                <a:off x="1541408" y="3274232"/>
                <a:ext cx="93686" cy="91882"/>
              </a:xfrm>
              <a:prstGeom prst="triangle">
                <a:avLst/>
              </a:prstGeom>
              <a:solidFill>
                <a:schemeClr val="tx1"/>
              </a:solid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567" name="Group 566">
                <a:extLst>
                  <a:ext uri="{FF2B5EF4-FFF2-40B4-BE49-F238E27FC236}">
                    <a16:creationId xmlns:a16="http://schemas.microsoft.com/office/drawing/2014/main" id="{A3C0B9FA-77AA-0E91-EF8D-E83A62D3D3F4}"/>
                  </a:ext>
                </a:extLst>
              </p:cNvPr>
              <p:cNvGrpSpPr/>
              <p:nvPr/>
            </p:nvGrpSpPr>
            <p:grpSpPr>
              <a:xfrm>
                <a:off x="2705554" y="3792509"/>
                <a:ext cx="496769" cy="150175"/>
                <a:chOff x="2705554" y="3792509"/>
                <a:chExt cx="496769" cy="150175"/>
              </a:xfrm>
            </p:grpSpPr>
            <p:sp>
              <p:nvSpPr>
                <p:cNvPr id="537" name="Triangle 536">
                  <a:extLst>
                    <a:ext uri="{FF2B5EF4-FFF2-40B4-BE49-F238E27FC236}">
                      <a16:creationId xmlns:a16="http://schemas.microsoft.com/office/drawing/2014/main" id="{8DE49F1D-50F8-9601-5C21-922D1EB58B8F}"/>
                    </a:ext>
                  </a:extLst>
                </p:cNvPr>
                <p:cNvSpPr/>
                <p:nvPr/>
              </p:nvSpPr>
              <p:spPr bwMode="auto">
                <a:xfrm>
                  <a:off x="2705554" y="3792509"/>
                  <a:ext cx="93686" cy="91882"/>
                </a:xfrm>
                <a:prstGeom prst="triangle">
                  <a:avLst/>
                </a:prstGeom>
                <a:solidFill>
                  <a:schemeClr val="tx1"/>
                </a:solid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8" name="Triangle 537">
                  <a:extLst>
                    <a:ext uri="{FF2B5EF4-FFF2-40B4-BE49-F238E27FC236}">
                      <a16:creationId xmlns:a16="http://schemas.microsoft.com/office/drawing/2014/main" id="{8EAD3DEE-6386-BD9C-8802-4BBAD0525DA0}"/>
                    </a:ext>
                  </a:extLst>
                </p:cNvPr>
                <p:cNvSpPr/>
                <p:nvPr/>
              </p:nvSpPr>
              <p:spPr bwMode="auto">
                <a:xfrm>
                  <a:off x="2845768" y="3809118"/>
                  <a:ext cx="93686" cy="91882"/>
                </a:xfrm>
                <a:prstGeom prst="triangle">
                  <a:avLst/>
                </a:prstGeom>
                <a:solidFill>
                  <a:schemeClr val="tx1"/>
                </a:solid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9" name="Triangle 538">
                  <a:extLst>
                    <a:ext uri="{FF2B5EF4-FFF2-40B4-BE49-F238E27FC236}">
                      <a16:creationId xmlns:a16="http://schemas.microsoft.com/office/drawing/2014/main" id="{EEB441D1-5132-605D-BA6C-34AE66463F76}"/>
                    </a:ext>
                  </a:extLst>
                </p:cNvPr>
                <p:cNvSpPr/>
                <p:nvPr/>
              </p:nvSpPr>
              <p:spPr bwMode="auto">
                <a:xfrm>
                  <a:off x="3108637" y="3850802"/>
                  <a:ext cx="93686" cy="91882"/>
                </a:xfrm>
                <a:prstGeom prst="triangle">
                  <a:avLst/>
                </a:prstGeom>
                <a:solidFill>
                  <a:schemeClr val="tx1"/>
                </a:solid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grpSp>
          <p:nvGrpSpPr>
            <p:cNvPr id="878" name="Group 877">
              <a:extLst>
                <a:ext uri="{FF2B5EF4-FFF2-40B4-BE49-F238E27FC236}">
                  <a16:creationId xmlns:a16="http://schemas.microsoft.com/office/drawing/2014/main" id="{28AE552B-070C-14EE-9945-0770D1AFE4E4}"/>
                </a:ext>
              </a:extLst>
            </p:cNvPr>
            <p:cNvGrpSpPr/>
            <p:nvPr/>
          </p:nvGrpSpPr>
          <p:grpSpPr>
            <a:xfrm>
              <a:off x="3388626" y="3719541"/>
              <a:ext cx="2592660" cy="344320"/>
              <a:chOff x="3388626" y="3719541"/>
              <a:chExt cx="2592660" cy="344320"/>
            </a:xfrm>
          </p:grpSpPr>
          <p:grpSp>
            <p:nvGrpSpPr>
              <p:cNvPr id="348" name="Group 347">
                <a:extLst>
                  <a:ext uri="{FF2B5EF4-FFF2-40B4-BE49-F238E27FC236}">
                    <a16:creationId xmlns:a16="http://schemas.microsoft.com/office/drawing/2014/main" id="{2D17203F-ACE7-76BB-A073-ED98E7E7D6A2}"/>
                  </a:ext>
                </a:extLst>
              </p:cNvPr>
              <p:cNvGrpSpPr/>
              <p:nvPr/>
            </p:nvGrpSpPr>
            <p:grpSpPr>
              <a:xfrm>
                <a:off x="3388626" y="3719541"/>
                <a:ext cx="118872" cy="118872"/>
                <a:chOff x="2324540" y="2831652"/>
                <a:chExt cx="137160" cy="181423"/>
              </a:xfrm>
            </p:grpSpPr>
            <p:grpSp>
              <p:nvGrpSpPr>
                <p:cNvPr id="349" name="Group 348">
                  <a:extLst>
                    <a:ext uri="{FF2B5EF4-FFF2-40B4-BE49-F238E27FC236}">
                      <a16:creationId xmlns:a16="http://schemas.microsoft.com/office/drawing/2014/main" id="{D67AC8E7-6068-49EC-EF04-584F2896731E}"/>
                    </a:ext>
                  </a:extLst>
                </p:cNvPr>
                <p:cNvGrpSpPr/>
                <p:nvPr/>
              </p:nvGrpSpPr>
              <p:grpSpPr>
                <a:xfrm>
                  <a:off x="2324540" y="2876643"/>
                  <a:ext cx="137160" cy="91440"/>
                  <a:chOff x="2324540" y="2862927"/>
                  <a:chExt cx="119036" cy="118872"/>
                </a:xfrm>
              </p:grpSpPr>
              <p:cxnSp>
                <p:nvCxnSpPr>
                  <p:cNvPr id="351" name="Straight Connector 350">
                    <a:extLst>
                      <a:ext uri="{FF2B5EF4-FFF2-40B4-BE49-F238E27FC236}">
                        <a16:creationId xmlns:a16="http://schemas.microsoft.com/office/drawing/2014/main" id="{B75D88B7-5EF1-50B6-1746-B23F3BFA7B9F}"/>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352" name="Straight Connector 351">
                    <a:extLst>
                      <a:ext uri="{FF2B5EF4-FFF2-40B4-BE49-F238E27FC236}">
                        <a16:creationId xmlns:a16="http://schemas.microsoft.com/office/drawing/2014/main" id="{F24620AD-15C4-92B5-7664-1835F361ABA6}"/>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350" name="Straight Connector 349">
                  <a:extLst>
                    <a:ext uri="{FF2B5EF4-FFF2-40B4-BE49-F238E27FC236}">
                      <a16:creationId xmlns:a16="http://schemas.microsoft.com/office/drawing/2014/main" id="{D9881473-77C8-B6FD-6AF4-7CBCA895CE4D}"/>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353" name="Group 352">
                <a:extLst>
                  <a:ext uri="{FF2B5EF4-FFF2-40B4-BE49-F238E27FC236}">
                    <a16:creationId xmlns:a16="http://schemas.microsoft.com/office/drawing/2014/main" id="{385BFDAD-C9AB-2610-BE53-FF39B15E68B3}"/>
                  </a:ext>
                </a:extLst>
              </p:cNvPr>
              <p:cNvGrpSpPr/>
              <p:nvPr/>
            </p:nvGrpSpPr>
            <p:grpSpPr>
              <a:xfrm>
                <a:off x="3651902" y="3756981"/>
                <a:ext cx="118872" cy="118872"/>
                <a:chOff x="2324540" y="2831652"/>
                <a:chExt cx="137160" cy="181423"/>
              </a:xfrm>
            </p:grpSpPr>
            <p:grpSp>
              <p:nvGrpSpPr>
                <p:cNvPr id="354" name="Group 353">
                  <a:extLst>
                    <a:ext uri="{FF2B5EF4-FFF2-40B4-BE49-F238E27FC236}">
                      <a16:creationId xmlns:a16="http://schemas.microsoft.com/office/drawing/2014/main" id="{E56D7078-BB2E-859E-5788-44015D892A61}"/>
                    </a:ext>
                  </a:extLst>
                </p:cNvPr>
                <p:cNvGrpSpPr/>
                <p:nvPr/>
              </p:nvGrpSpPr>
              <p:grpSpPr>
                <a:xfrm>
                  <a:off x="2324540" y="2876643"/>
                  <a:ext cx="137160" cy="91440"/>
                  <a:chOff x="2324540" y="2862927"/>
                  <a:chExt cx="119036" cy="118872"/>
                </a:xfrm>
              </p:grpSpPr>
              <p:cxnSp>
                <p:nvCxnSpPr>
                  <p:cNvPr id="356" name="Straight Connector 355">
                    <a:extLst>
                      <a:ext uri="{FF2B5EF4-FFF2-40B4-BE49-F238E27FC236}">
                        <a16:creationId xmlns:a16="http://schemas.microsoft.com/office/drawing/2014/main" id="{A5A92872-6C51-67AF-1960-FBB0FD6F1ACF}"/>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357" name="Straight Connector 356">
                    <a:extLst>
                      <a:ext uri="{FF2B5EF4-FFF2-40B4-BE49-F238E27FC236}">
                        <a16:creationId xmlns:a16="http://schemas.microsoft.com/office/drawing/2014/main" id="{4C897F4F-05CB-8656-E7AB-C364029DA82A}"/>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355" name="Straight Connector 354">
                  <a:extLst>
                    <a:ext uri="{FF2B5EF4-FFF2-40B4-BE49-F238E27FC236}">
                      <a16:creationId xmlns:a16="http://schemas.microsoft.com/office/drawing/2014/main" id="{BF968E4A-FB9D-71F9-ED6A-ACBDBC7C5CAB}"/>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358" name="Group 357">
                <a:extLst>
                  <a:ext uri="{FF2B5EF4-FFF2-40B4-BE49-F238E27FC236}">
                    <a16:creationId xmlns:a16="http://schemas.microsoft.com/office/drawing/2014/main" id="{38E35BED-D71A-A53F-B3C5-0B85A961476F}"/>
                  </a:ext>
                </a:extLst>
              </p:cNvPr>
              <p:cNvGrpSpPr/>
              <p:nvPr/>
            </p:nvGrpSpPr>
            <p:grpSpPr>
              <a:xfrm>
                <a:off x="3558292" y="3753108"/>
                <a:ext cx="118872" cy="118872"/>
                <a:chOff x="2324540" y="2831652"/>
                <a:chExt cx="137160" cy="181423"/>
              </a:xfrm>
            </p:grpSpPr>
            <p:grpSp>
              <p:nvGrpSpPr>
                <p:cNvPr id="359" name="Group 358">
                  <a:extLst>
                    <a:ext uri="{FF2B5EF4-FFF2-40B4-BE49-F238E27FC236}">
                      <a16:creationId xmlns:a16="http://schemas.microsoft.com/office/drawing/2014/main" id="{9330084A-8A11-5D1D-CF9A-52D9F487229B}"/>
                    </a:ext>
                  </a:extLst>
                </p:cNvPr>
                <p:cNvGrpSpPr/>
                <p:nvPr/>
              </p:nvGrpSpPr>
              <p:grpSpPr>
                <a:xfrm>
                  <a:off x="2324540" y="2876643"/>
                  <a:ext cx="137160" cy="91440"/>
                  <a:chOff x="2324540" y="2862927"/>
                  <a:chExt cx="119036" cy="118872"/>
                </a:xfrm>
              </p:grpSpPr>
              <p:cxnSp>
                <p:nvCxnSpPr>
                  <p:cNvPr id="361" name="Straight Connector 360">
                    <a:extLst>
                      <a:ext uri="{FF2B5EF4-FFF2-40B4-BE49-F238E27FC236}">
                        <a16:creationId xmlns:a16="http://schemas.microsoft.com/office/drawing/2014/main" id="{95C37649-E5CB-4AC8-5623-6A96902557D5}"/>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362" name="Straight Connector 361">
                    <a:extLst>
                      <a:ext uri="{FF2B5EF4-FFF2-40B4-BE49-F238E27FC236}">
                        <a16:creationId xmlns:a16="http://schemas.microsoft.com/office/drawing/2014/main" id="{BD269397-2A72-DDEC-F46C-53915E2C4263}"/>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360" name="Straight Connector 359">
                  <a:extLst>
                    <a:ext uri="{FF2B5EF4-FFF2-40B4-BE49-F238E27FC236}">
                      <a16:creationId xmlns:a16="http://schemas.microsoft.com/office/drawing/2014/main" id="{9E26300C-36A4-D9EC-CA5D-976D581282E9}"/>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363" name="Group 362">
                <a:extLst>
                  <a:ext uri="{FF2B5EF4-FFF2-40B4-BE49-F238E27FC236}">
                    <a16:creationId xmlns:a16="http://schemas.microsoft.com/office/drawing/2014/main" id="{F372BB1A-6CAB-BC55-C62C-E29142DEE34F}"/>
                  </a:ext>
                </a:extLst>
              </p:cNvPr>
              <p:cNvGrpSpPr/>
              <p:nvPr/>
            </p:nvGrpSpPr>
            <p:grpSpPr>
              <a:xfrm>
                <a:off x="4204894" y="3756049"/>
                <a:ext cx="118872" cy="118872"/>
                <a:chOff x="2324540" y="2831652"/>
                <a:chExt cx="137160" cy="181423"/>
              </a:xfrm>
            </p:grpSpPr>
            <p:grpSp>
              <p:nvGrpSpPr>
                <p:cNvPr id="364" name="Group 363">
                  <a:extLst>
                    <a:ext uri="{FF2B5EF4-FFF2-40B4-BE49-F238E27FC236}">
                      <a16:creationId xmlns:a16="http://schemas.microsoft.com/office/drawing/2014/main" id="{204541FD-9430-19CD-183C-6DFE8538AFE9}"/>
                    </a:ext>
                  </a:extLst>
                </p:cNvPr>
                <p:cNvGrpSpPr/>
                <p:nvPr/>
              </p:nvGrpSpPr>
              <p:grpSpPr>
                <a:xfrm>
                  <a:off x="2324540" y="2876643"/>
                  <a:ext cx="137160" cy="91440"/>
                  <a:chOff x="2324540" y="2862927"/>
                  <a:chExt cx="119036" cy="118872"/>
                </a:xfrm>
              </p:grpSpPr>
              <p:cxnSp>
                <p:nvCxnSpPr>
                  <p:cNvPr id="366" name="Straight Connector 365">
                    <a:extLst>
                      <a:ext uri="{FF2B5EF4-FFF2-40B4-BE49-F238E27FC236}">
                        <a16:creationId xmlns:a16="http://schemas.microsoft.com/office/drawing/2014/main" id="{F93D33D5-05A3-988B-CADF-52C363C0ECA6}"/>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367" name="Straight Connector 366">
                    <a:extLst>
                      <a:ext uri="{FF2B5EF4-FFF2-40B4-BE49-F238E27FC236}">
                        <a16:creationId xmlns:a16="http://schemas.microsoft.com/office/drawing/2014/main" id="{C2B12BEE-A528-4D5C-1F95-08060F0BD3D5}"/>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365" name="Straight Connector 364">
                  <a:extLst>
                    <a:ext uri="{FF2B5EF4-FFF2-40B4-BE49-F238E27FC236}">
                      <a16:creationId xmlns:a16="http://schemas.microsoft.com/office/drawing/2014/main" id="{DA7DE2A9-F23F-FB18-ACB8-1B243194220F}"/>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368" name="Group 367">
                <a:extLst>
                  <a:ext uri="{FF2B5EF4-FFF2-40B4-BE49-F238E27FC236}">
                    <a16:creationId xmlns:a16="http://schemas.microsoft.com/office/drawing/2014/main" id="{3DBE1DCE-B9F7-116F-BB43-2AFCE7398BA4}"/>
                  </a:ext>
                </a:extLst>
              </p:cNvPr>
              <p:cNvGrpSpPr/>
              <p:nvPr/>
            </p:nvGrpSpPr>
            <p:grpSpPr>
              <a:xfrm>
                <a:off x="4313263" y="3756123"/>
                <a:ext cx="118872" cy="118872"/>
                <a:chOff x="2324540" y="2831652"/>
                <a:chExt cx="137160" cy="181423"/>
              </a:xfrm>
            </p:grpSpPr>
            <p:grpSp>
              <p:nvGrpSpPr>
                <p:cNvPr id="369" name="Group 368">
                  <a:extLst>
                    <a:ext uri="{FF2B5EF4-FFF2-40B4-BE49-F238E27FC236}">
                      <a16:creationId xmlns:a16="http://schemas.microsoft.com/office/drawing/2014/main" id="{DAA57ABD-B93E-129C-0694-D326FD2BB434}"/>
                    </a:ext>
                  </a:extLst>
                </p:cNvPr>
                <p:cNvGrpSpPr/>
                <p:nvPr/>
              </p:nvGrpSpPr>
              <p:grpSpPr>
                <a:xfrm>
                  <a:off x="2324540" y="2876643"/>
                  <a:ext cx="137160" cy="91440"/>
                  <a:chOff x="2324540" y="2862927"/>
                  <a:chExt cx="119036" cy="118872"/>
                </a:xfrm>
              </p:grpSpPr>
              <p:cxnSp>
                <p:nvCxnSpPr>
                  <p:cNvPr id="371" name="Straight Connector 370">
                    <a:extLst>
                      <a:ext uri="{FF2B5EF4-FFF2-40B4-BE49-F238E27FC236}">
                        <a16:creationId xmlns:a16="http://schemas.microsoft.com/office/drawing/2014/main" id="{EDF5F695-E10C-D105-137F-4B78CB040F71}"/>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372" name="Straight Connector 371">
                    <a:extLst>
                      <a:ext uri="{FF2B5EF4-FFF2-40B4-BE49-F238E27FC236}">
                        <a16:creationId xmlns:a16="http://schemas.microsoft.com/office/drawing/2014/main" id="{78A6A9CF-6646-FC79-59CE-686DF9BB97E3}"/>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370" name="Straight Connector 369">
                  <a:extLst>
                    <a:ext uri="{FF2B5EF4-FFF2-40B4-BE49-F238E27FC236}">
                      <a16:creationId xmlns:a16="http://schemas.microsoft.com/office/drawing/2014/main" id="{CD3D8241-1889-C6F6-059E-AECCDF4B615B}"/>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373" name="Group 372">
                <a:extLst>
                  <a:ext uri="{FF2B5EF4-FFF2-40B4-BE49-F238E27FC236}">
                    <a16:creationId xmlns:a16="http://schemas.microsoft.com/office/drawing/2014/main" id="{077AAB10-E9D7-CFA5-2DC1-1F56C19738DF}"/>
                  </a:ext>
                </a:extLst>
              </p:cNvPr>
              <p:cNvGrpSpPr/>
              <p:nvPr/>
            </p:nvGrpSpPr>
            <p:grpSpPr>
              <a:xfrm>
                <a:off x="4482005" y="3762514"/>
                <a:ext cx="118872" cy="118872"/>
                <a:chOff x="2324540" y="2831652"/>
                <a:chExt cx="137160" cy="181423"/>
              </a:xfrm>
            </p:grpSpPr>
            <p:grpSp>
              <p:nvGrpSpPr>
                <p:cNvPr id="374" name="Group 373">
                  <a:extLst>
                    <a:ext uri="{FF2B5EF4-FFF2-40B4-BE49-F238E27FC236}">
                      <a16:creationId xmlns:a16="http://schemas.microsoft.com/office/drawing/2014/main" id="{3BCF9ECD-7B89-5DE0-ED45-52DA30DC7A59}"/>
                    </a:ext>
                  </a:extLst>
                </p:cNvPr>
                <p:cNvGrpSpPr/>
                <p:nvPr/>
              </p:nvGrpSpPr>
              <p:grpSpPr>
                <a:xfrm>
                  <a:off x="2324540" y="2876643"/>
                  <a:ext cx="137160" cy="91440"/>
                  <a:chOff x="2324540" y="2862927"/>
                  <a:chExt cx="119036" cy="118872"/>
                </a:xfrm>
              </p:grpSpPr>
              <p:cxnSp>
                <p:nvCxnSpPr>
                  <p:cNvPr id="376" name="Straight Connector 375">
                    <a:extLst>
                      <a:ext uri="{FF2B5EF4-FFF2-40B4-BE49-F238E27FC236}">
                        <a16:creationId xmlns:a16="http://schemas.microsoft.com/office/drawing/2014/main" id="{E08EFC14-042C-5D86-0D8D-2D35C3A4B43A}"/>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377" name="Straight Connector 376">
                    <a:extLst>
                      <a:ext uri="{FF2B5EF4-FFF2-40B4-BE49-F238E27FC236}">
                        <a16:creationId xmlns:a16="http://schemas.microsoft.com/office/drawing/2014/main" id="{BD652F5E-3D0F-3AD0-1F7C-3F37C3563702}"/>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375" name="Straight Connector 374">
                  <a:extLst>
                    <a:ext uri="{FF2B5EF4-FFF2-40B4-BE49-F238E27FC236}">
                      <a16:creationId xmlns:a16="http://schemas.microsoft.com/office/drawing/2014/main" id="{2CADE4D1-192C-37A8-7564-89294EC1AFED}"/>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378" name="Group 377">
                <a:extLst>
                  <a:ext uri="{FF2B5EF4-FFF2-40B4-BE49-F238E27FC236}">
                    <a16:creationId xmlns:a16="http://schemas.microsoft.com/office/drawing/2014/main" id="{0F14A63F-A173-CA19-2FF2-935BC5E0E6C9}"/>
                  </a:ext>
                </a:extLst>
              </p:cNvPr>
              <p:cNvGrpSpPr/>
              <p:nvPr/>
            </p:nvGrpSpPr>
            <p:grpSpPr>
              <a:xfrm>
                <a:off x="5218641" y="3830758"/>
                <a:ext cx="118872" cy="118872"/>
                <a:chOff x="2324540" y="2831652"/>
                <a:chExt cx="137160" cy="181423"/>
              </a:xfrm>
            </p:grpSpPr>
            <p:grpSp>
              <p:nvGrpSpPr>
                <p:cNvPr id="379" name="Group 378">
                  <a:extLst>
                    <a:ext uri="{FF2B5EF4-FFF2-40B4-BE49-F238E27FC236}">
                      <a16:creationId xmlns:a16="http://schemas.microsoft.com/office/drawing/2014/main" id="{919E9BEF-4942-C2D6-A146-A99858E71D03}"/>
                    </a:ext>
                  </a:extLst>
                </p:cNvPr>
                <p:cNvGrpSpPr/>
                <p:nvPr/>
              </p:nvGrpSpPr>
              <p:grpSpPr>
                <a:xfrm>
                  <a:off x="2324540" y="2876643"/>
                  <a:ext cx="137160" cy="91440"/>
                  <a:chOff x="2324540" y="2862927"/>
                  <a:chExt cx="119036" cy="118872"/>
                </a:xfrm>
              </p:grpSpPr>
              <p:cxnSp>
                <p:nvCxnSpPr>
                  <p:cNvPr id="381" name="Straight Connector 380">
                    <a:extLst>
                      <a:ext uri="{FF2B5EF4-FFF2-40B4-BE49-F238E27FC236}">
                        <a16:creationId xmlns:a16="http://schemas.microsoft.com/office/drawing/2014/main" id="{C18060B4-EAF2-16E5-4CA8-36990134D13D}"/>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382" name="Straight Connector 381">
                    <a:extLst>
                      <a:ext uri="{FF2B5EF4-FFF2-40B4-BE49-F238E27FC236}">
                        <a16:creationId xmlns:a16="http://schemas.microsoft.com/office/drawing/2014/main" id="{8A2CA94C-3BA3-9686-50F6-8950EFF685F4}"/>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380" name="Straight Connector 379">
                  <a:extLst>
                    <a:ext uri="{FF2B5EF4-FFF2-40B4-BE49-F238E27FC236}">
                      <a16:creationId xmlns:a16="http://schemas.microsoft.com/office/drawing/2014/main" id="{3B1D6C36-1AD2-A778-7D97-3C5867253D32}"/>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383" name="Group 382">
                <a:extLst>
                  <a:ext uri="{FF2B5EF4-FFF2-40B4-BE49-F238E27FC236}">
                    <a16:creationId xmlns:a16="http://schemas.microsoft.com/office/drawing/2014/main" id="{0EE1C159-9635-D964-1F92-A081EEBCCE00}"/>
                  </a:ext>
                </a:extLst>
              </p:cNvPr>
              <p:cNvGrpSpPr/>
              <p:nvPr/>
            </p:nvGrpSpPr>
            <p:grpSpPr>
              <a:xfrm>
                <a:off x="4592544" y="3787642"/>
                <a:ext cx="118872" cy="118872"/>
                <a:chOff x="2324540" y="2831652"/>
                <a:chExt cx="137160" cy="181423"/>
              </a:xfrm>
            </p:grpSpPr>
            <p:grpSp>
              <p:nvGrpSpPr>
                <p:cNvPr id="384" name="Group 383">
                  <a:extLst>
                    <a:ext uri="{FF2B5EF4-FFF2-40B4-BE49-F238E27FC236}">
                      <a16:creationId xmlns:a16="http://schemas.microsoft.com/office/drawing/2014/main" id="{61C3CEC4-FF3E-1B4B-ABCE-A5D8C86145A8}"/>
                    </a:ext>
                  </a:extLst>
                </p:cNvPr>
                <p:cNvGrpSpPr/>
                <p:nvPr/>
              </p:nvGrpSpPr>
              <p:grpSpPr>
                <a:xfrm>
                  <a:off x="2324540" y="2876643"/>
                  <a:ext cx="137160" cy="91440"/>
                  <a:chOff x="2324540" y="2862927"/>
                  <a:chExt cx="119036" cy="118872"/>
                </a:xfrm>
              </p:grpSpPr>
              <p:cxnSp>
                <p:nvCxnSpPr>
                  <p:cNvPr id="386" name="Straight Connector 385">
                    <a:extLst>
                      <a:ext uri="{FF2B5EF4-FFF2-40B4-BE49-F238E27FC236}">
                        <a16:creationId xmlns:a16="http://schemas.microsoft.com/office/drawing/2014/main" id="{9A030661-BB4F-EE0C-3A0F-CCF31088BDA2}"/>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387" name="Straight Connector 386">
                    <a:extLst>
                      <a:ext uri="{FF2B5EF4-FFF2-40B4-BE49-F238E27FC236}">
                        <a16:creationId xmlns:a16="http://schemas.microsoft.com/office/drawing/2014/main" id="{35F501FD-2D22-A56F-EFBF-BB2941F42B86}"/>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385" name="Straight Connector 384">
                  <a:extLst>
                    <a:ext uri="{FF2B5EF4-FFF2-40B4-BE49-F238E27FC236}">
                      <a16:creationId xmlns:a16="http://schemas.microsoft.com/office/drawing/2014/main" id="{CDB27CF2-9C81-5EC9-B84E-3430335CCEFE}"/>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388" name="Group 387">
                <a:extLst>
                  <a:ext uri="{FF2B5EF4-FFF2-40B4-BE49-F238E27FC236}">
                    <a16:creationId xmlns:a16="http://schemas.microsoft.com/office/drawing/2014/main" id="{71DC5C0D-A664-9CA6-EEED-E906A6E72776}"/>
                  </a:ext>
                </a:extLst>
              </p:cNvPr>
              <p:cNvGrpSpPr/>
              <p:nvPr/>
            </p:nvGrpSpPr>
            <p:grpSpPr>
              <a:xfrm>
                <a:off x="5294734" y="3840299"/>
                <a:ext cx="118872" cy="118872"/>
                <a:chOff x="2324540" y="2831652"/>
                <a:chExt cx="137160" cy="181423"/>
              </a:xfrm>
            </p:grpSpPr>
            <p:grpSp>
              <p:nvGrpSpPr>
                <p:cNvPr id="389" name="Group 388">
                  <a:extLst>
                    <a:ext uri="{FF2B5EF4-FFF2-40B4-BE49-F238E27FC236}">
                      <a16:creationId xmlns:a16="http://schemas.microsoft.com/office/drawing/2014/main" id="{3CC73276-0813-9231-EBD2-CC0B2663C110}"/>
                    </a:ext>
                  </a:extLst>
                </p:cNvPr>
                <p:cNvGrpSpPr/>
                <p:nvPr/>
              </p:nvGrpSpPr>
              <p:grpSpPr>
                <a:xfrm>
                  <a:off x="2324540" y="2876643"/>
                  <a:ext cx="137160" cy="91440"/>
                  <a:chOff x="2324540" y="2862927"/>
                  <a:chExt cx="119036" cy="118872"/>
                </a:xfrm>
              </p:grpSpPr>
              <p:cxnSp>
                <p:nvCxnSpPr>
                  <p:cNvPr id="391" name="Straight Connector 390">
                    <a:extLst>
                      <a:ext uri="{FF2B5EF4-FFF2-40B4-BE49-F238E27FC236}">
                        <a16:creationId xmlns:a16="http://schemas.microsoft.com/office/drawing/2014/main" id="{7CDC2083-9017-7F06-9291-164130FC6C28}"/>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392" name="Straight Connector 391">
                    <a:extLst>
                      <a:ext uri="{FF2B5EF4-FFF2-40B4-BE49-F238E27FC236}">
                        <a16:creationId xmlns:a16="http://schemas.microsoft.com/office/drawing/2014/main" id="{FAE443CD-ABA2-F064-8D98-537B48D95CB8}"/>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390" name="Straight Connector 389">
                  <a:extLst>
                    <a:ext uri="{FF2B5EF4-FFF2-40B4-BE49-F238E27FC236}">
                      <a16:creationId xmlns:a16="http://schemas.microsoft.com/office/drawing/2014/main" id="{37D50C41-7CF9-736C-BCCC-4B805A85CA89}"/>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393" name="Group 392">
                <a:extLst>
                  <a:ext uri="{FF2B5EF4-FFF2-40B4-BE49-F238E27FC236}">
                    <a16:creationId xmlns:a16="http://schemas.microsoft.com/office/drawing/2014/main" id="{FDC40A7A-C25F-934F-9A1E-DE84AA8AD885}"/>
                  </a:ext>
                </a:extLst>
              </p:cNvPr>
              <p:cNvGrpSpPr/>
              <p:nvPr/>
            </p:nvGrpSpPr>
            <p:grpSpPr>
              <a:xfrm>
                <a:off x="5862414" y="3867229"/>
                <a:ext cx="118872" cy="118872"/>
                <a:chOff x="2324540" y="2831652"/>
                <a:chExt cx="137160" cy="181423"/>
              </a:xfrm>
            </p:grpSpPr>
            <p:grpSp>
              <p:nvGrpSpPr>
                <p:cNvPr id="394" name="Group 393">
                  <a:extLst>
                    <a:ext uri="{FF2B5EF4-FFF2-40B4-BE49-F238E27FC236}">
                      <a16:creationId xmlns:a16="http://schemas.microsoft.com/office/drawing/2014/main" id="{D23C9865-5BA9-1423-1D0F-FE1C60614441}"/>
                    </a:ext>
                  </a:extLst>
                </p:cNvPr>
                <p:cNvGrpSpPr/>
                <p:nvPr/>
              </p:nvGrpSpPr>
              <p:grpSpPr>
                <a:xfrm>
                  <a:off x="2324540" y="2876643"/>
                  <a:ext cx="137160" cy="91440"/>
                  <a:chOff x="2324540" y="2862927"/>
                  <a:chExt cx="119036" cy="118872"/>
                </a:xfrm>
              </p:grpSpPr>
              <p:cxnSp>
                <p:nvCxnSpPr>
                  <p:cNvPr id="396" name="Straight Connector 395">
                    <a:extLst>
                      <a:ext uri="{FF2B5EF4-FFF2-40B4-BE49-F238E27FC236}">
                        <a16:creationId xmlns:a16="http://schemas.microsoft.com/office/drawing/2014/main" id="{7287FC7D-7E6B-E4D6-A80C-13A8F7124502}"/>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397" name="Straight Connector 396">
                    <a:extLst>
                      <a:ext uri="{FF2B5EF4-FFF2-40B4-BE49-F238E27FC236}">
                        <a16:creationId xmlns:a16="http://schemas.microsoft.com/office/drawing/2014/main" id="{7C72ED72-B060-F422-C713-EA248411766E}"/>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395" name="Straight Connector 394">
                  <a:extLst>
                    <a:ext uri="{FF2B5EF4-FFF2-40B4-BE49-F238E27FC236}">
                      <a16:creationId xmlns:a16="http://schemas.microsoft.com/office/drawing/2014/main" id="{6A56E78B-C41B-4E8F-7142-4AA73EF2703D}"/>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398" name="Group 397">
                <a:extLst>
                  <a:ext uri="{FF2B5EF4-FFF2-40B4-BE49-F238E27FC236}">
                    <a16:creationId xmlns:a16="http://schemas.microsoft.com/office/drawing/2014/main" id="{751230BF-A47C-E755-E64D-CBF1BA427CF1}"/>
                  </a:ext>
                </a:extLst>
              </p:cNvPr>
              <p:cNvGrpSpPr/>
              <p:nvPr/>
            </p:nvGrpSpPr>
            <p:grpSpPr>
              <a:xfrm>
                <a:off x="5384969" y="3840300"/>
                <a:ext cx="118872" cy="118872"/>
                <a:chOff x="2324540" y="2831652"/>
                <a:chExt cx="137160" cy="181423"/>
              </a:xfrm>
            </p:grpSpPr>
            <p:grpSp>
              <p:nvGrpSpPr>
                <p:cNvPr id="399" name="Group 398">
                  <a:extLst>
                    <a:ext uri="{FF2B5EF4-FFF2-40B4-BE49-F238E27FC236}">
                      <a16:creationId xmlns:a16="http://schemas.microsoft.com/office/drawing/2014/main" id="{F16FE293-850C-5BEB-741E-1E26D2083B6A}"/>
                    </a:ext>
                  </a:extLst>
                </p:cNvPr>
                <p:cNvGrpSpPr/>
                <p:nvPr/>
              </p:nvGrpSpPr>
              <p:grpSpPr>
                <a:xfrm>
                  <a:off x="2324540" y="2876643"/>
                  <a:ext cx="137160" cy="91440"/>
                  <a:chOff x="2324540" y="2862927"/>
                  <a:chExt cx="119036" cy="118872"/>
                </a:xfrm>
              </p:grpSpPr>
              <p:cxnSp>
                <p:nvCxnSpPr>
                  <p:cNvPr id="401" name="Straight Connector 400">
                    <a:extLst>
                      <a:ext uri="{FF2B5EF4-FFF2-40B4-BE49-F238E27FC236}">
                        <a16:creationId xmlns:a16="http://schemas.microsoft.com/office/drawing/2014/main" id="{7FBEB56C-5218-2D1D-6F90-71D9719032A1}"/>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02" name="Straight Connector 401">
                    <a:extLst>
                      <a:ext uri="{FF2B5EF4-FFF2-40B4-BE49-F238E27FC236}">
                        <a16:creationId xmlns:a16="http://schemas.microsoft.com/office/drawing/2014/main" id="{3E600936-1E32-51A7-EF2B-B45059509827}"/>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00" name="Straight Connector 399">
                  <a:extLst>
                    <a:ext uri="{FF2B5EF4-FFF2-40B4-BE49-F238E27FC236}">
                      <a16:creationId xmlns:a16="http://schemas.microsoft.com/office/drawing/2014/main" id="{53850B26-2EB3-76CE-44E7-B8AC32BAF536}"/>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403" name="Group 402">
                <a:extLst>
                  <a:ext uri="{FF2B5EF4-FFF2-40B4-BE49-F238E27FC236}">
                    <a16:creationId xmlns:a16="http://schemas.microsoft.com/office/drawing/2014/main" id="{918AB9DE-A011-DF3C-7A59-178DC645A0B1}"/>
                  </a:ext>
                </a:extLst>
              </p:cNvPr>
              <p:cNvGrpSpPr/>
              <p:nvPr/>
            </p:nvGrpSpPr>
            <p:grpSpPr>
              <a:xfrm>
                <a:off x="5439141" y="3846932"/>
                <a:ext cx="118872" cy="118872"/>
                <a:chOff x="2324540" y="2831652"/>
                <a:chExt cx="137160" cy="181423"/>
              </a:xfrm>
            </p:grpSpPr>
            <p:grpSp>
              <p:nvGrpSpPr>
                <p:cNvPr id="404" name="Group 403">
                  <a:extLst>
                    <a:ext uri="{FF2B5EF4-FFF2-40B4-BE49-F238E27FC236}">
                      <a16:creationId xmlns:a16="http://schemas.microsoft.com/office/drawing/2014/main" id="{6FE6B35A-9BD6-9408-6A29-F4E93B9D1CD2}"/>
                    </a:ext>
                  </a:extLst>
                </p:cNvPr>
                <p:cNvGrpSpPr/>
                <p:nvPr/>
              </p:nvGrpSpPr>
              <p:grpSpPr>
                <a:xfrm>
                  <a:off x="2324540" y="2876643"/>
                  <a:ext cx="137160" cy="91440"/>
                  <a:chOff x="2324540" y="2862927"/>
                  <a:chExt cx="119036" cy="118872"/>
                </a:xfrm>
              </p:grpSpPr>
              <p:cxnSp>
                <p:nvCxnSpPr>
                  <p:cNvPr id="406" name="Straight Connector 405">
                    <a:extLst>
                      <a:ext uri="{FF2B5EF4-FFF2-40B4-BE49-F238E27FC236}">
                        <a16:creationId xmlns:a16="http://schemas.microsoft.com/office/drawing/2014/main" id="{B6F7B3EE-EFD0-C09E-744B-D4699769F3E4}"/>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07" name="Straight Connector 406">
                    <a:extLst>
                      <a:ext uri="{FF2B5EF4-FFF2-40B4-BE49-F238E27FC236}">
                        <a16:creationId xmlns:a16="http://schemas.microsoft.com/office/drawing/2014/main" id="{F8A27E96-0B56-5731-FA1B-728281D63381}"/>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05" name="Straight Connector 404">
                  <a:extLst>
                    <a:ext uri="{FF2B5EF4-FFF2-40B4-BE49-F238E27FC236}">
                      <a16:creationId xmlns:a16="http://schemas.microsoft.com/office/drawing/2014/main" id="{6E4E2FBF-0C27-49BA-7769-21F364CB9F55}"/>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408" name="Group 407">
                <a:extLst>
                  <a:ext uri="{FF2B5EF4-FFF2-40B4-BE49-F238E27FC236}">
                    <a16:creationId xmlns:a16="http://schemas.microsoft.com/office/drawing/2014/main" id="{59A0F433-784A-CDFE-6041-937520BF1756}"/>
                  </a:ext>
                </a:extLst>
              </p:cNvPr>
              <p:cNvGrpSpPr/>
              <p:nvPr/>
            </p:nvGrpSpPr>
            <p:grpSpPr>
              <a:xfrm>
                <a:off x="5502715" y="3849951"/>
                <a:ext cx="118872" cy="118872"/>
                <a:chOff x="2324540" y="2831652"/>
                <a:chExt cx="137160" cy="181423"/>
              </a:xfrm>
            </p:grpSpPr>
            <p:grpSp>
              <p:nvGrpSpPr>
                <p:cNvPr id="409" name="Group 408">
                  <a:extLst>
                    <a:ext uri="{FF2B5EF4-FFF2-40B4-BE49-F238E27FC236}">
                      <a16:creationId xmlns:a16="http://schemas.microsoft.com/office/drawing/2014/main" id="{7A60E2E4-0544-C32F-E6B5-11483996AAD6}"/>
                    </a:ext>
                  </a:extLst>
                </p:cNvPr>
                <p:cNvGrpSpPr/>
                <p:nvPr/>
              </p:nvGrpSpPr>
              <p:grpSpPr>
                <a:xfrm>
                  <a:off x="2324540" y="2876643"/>
                  <a:ext cx="137160" cy="91440"/>
                  <a:chOff x="2324540" y="2862927"/>
                  <a:chExt cx="119036" cy="118872"/>
                </a:xfrm>
              </p:grpSpPr>
              <p:cxnSp>
                <p:nvCxnSpPr>
                  <p:cNvPr id="411" name="Straight Connector 410">
                    <a:extLst>
                      <a:ext uri="{FF2B5EF4-FFF2-40B4-BE49-F238E27FC236}">
                        <a16:creationId xmlns:a16="http://schemas.microsoft.com/office/drawing/2014/main" id="{FA4499A8-82E7-EA47-41F4-4B0AB32E6D66}"/>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12" name="Straight Connector 411">
                    <a:extLst>
                      <a:ext uri="{FF2B5EF4-FFF2-40B4-BE49-F238E27FC236}">
                        <a16:creationId xmlns:a16="http://schemas.microsoft.com/office/drawing/2014/main" id="{4742789E-1EB9-CA01-DE7E-A0B9B348D8C0}"/>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10" name="Straight Connector 409">
                  <a:extLst>
                    <a:ext uri="{FF2B5EF4-FFF2-40B4-BE49-F238E27FC236}">
                      <a16:creationId xmlns:a16="http://schemas.microsoft.com/office/drawing/2014/main" id="{CB9A7FD1-5794-30BD-AB8B-397F2C96C08A}"/>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413" name="Group 412">
                <a:extLst>
                  <a:ext uri="{FF2B5EF4-FFF2-40B4-BE49-F238E27FC236}">
                    <a16:creationId xmlns:a16="http://schemas.microsoft.com/office/drawing/2014/main" id="{16E8D4DF-3D8C-1A70-7751-9DAAD8FA7DA7}"/>
                  </a:ext>
                </a:extLst>
              </p:cNvPr>
              <p:cNvGrpSpPr/>
              <p:nvPr/>
            </p:nvGrpSpPr>
            <p:grpSpPr>
              <a:xfrm>
                <a:off x="5783929" y="3862303"/>
                <a:ext cx="118872" cy="118872"/>
                <a:chOff x="2324540" y="2831652"/>
                <a:chExt cx="137160" cy="181423"/>
              </a:xfrm>
            </p:grpSpPr>
            <p:grpSp>
              <p:nvGrpSpPr>
                <p:cNvPr id="414" name="Group 413">
                  <a:extLst>
                    <a:ext uri="{FF2B5EF4-FFF2-40B4-BE49-F238E27FC236}">
                      <a16:creationId xmlns:a16="http://schemas.microsoft.com/office/drawing/2014/main" id="{85794C4A-F6F0-E66E-B8ED-682AF7F24CB1}"/>
                    </a:ext>
                  </a:extLst>
                </p:cNvPr>
                <p:cNvGrpSpPr/>
                <p:nvPr/>
              </p:nvGrpSpPr>
              <p:grpSpPr>
                <a:xfrm>
                  <a:off x="2324540" y="2876643"/>
                  <a:ext cx="137160" cy="91440"/>
                  <a:chOff x="2324540" y="2862927"/>
                  <a:chExt cx="119036" cy="118872"/>
                </a:xfrm>
              </p:grpSpPr>
              <p:cxnSp>
                <p:nvCxnSpPr>
                  <p:cNvPr id="416" name="Straight Connector 415">
                    <a:extLst>
                      <a:ext uri="{FF2B5EF4-FFF2-40B4-BE49-F238E27FC236}">
                        <a16:creationId xmlns:a16="http://schemas.microsoft.com/office/drawing/2014/main" id="{A48AEAA9-BA12-7F81-7324-CC720F0E3994}"/>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17" name="Straight Connector 416">
                    <a:extLst>
                      <a:ext uri="{FF2B5EF4-FFF2-40B4-BE49-F238E27FC236}">
                        <a16:creationId xmlns:a16="http://schemas.microsoft.com/office/drawing/2014/main" id="{EB7484D6-5664-5DED-F091-D05524565B3E}"/>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15" name="Straight Connector 414">
                  <a:extLst>
                    <a:ext uri="{FF2B5EF4-FFF2-40B4-BE49-F238E27FC236}">
                      <a16:creationId xmlns:a16="http://schemas.microsoft.com/office/drawing/2014/main" id="{A1F5C442-12F2-8E7F-2F0F-9D49B9A2B1D9}"/>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418" name="Group 417">
                <a:extLst>
                  <a:ext uri="{FF2B5EF4-FFF2-40B4-BE49-F238E27FC236}">
                    <a16:creationId xmlns:a16="http://schemas.microsoft.com/office/drawing/2014/main" id="{5BD04116-BE03-3D65-1774-961E7A21D019}"/>
                  </a:ext>
                </a:extLst>
              </p:cNvPr>
              <p:cNvGrpSpPr/>
              <p:nvPr/>
            </p:nvGrpSpPr>
            <p:grpSpPr>
              <a:xfrm>
                <a:off x="5647122" y="3856584"/>
                <a:ext cx="118872" cy="118872"/>
                <a:chOff x="2324540" y="2831652"/>
                <a:chExt cx="137160" cy="181423"/>
              </a:xfrm>
            </p:grpSpPr>
            <p:grpSp>
              <p:nvGrpSpPr>
                <p:cNvPr id="419" name="Group 418">
                  <a:extLst>
                    <a:ext uri="{FF2B5EF4-FFF2-40B4-BE49-F238E27FC236}">
                      <a16:creationId xmlns:a16="http://schemas.microsoft.com/office/drawing/2014/main" id="{05C1C546-2C17-80E2-53A3-3E1DD580CBE7}"/>
                    </a:ext>
                  </a:extLst>
                </p:cNvPr>
                <p:cNvGrpSpPr/>
                <p:nvPr/>
              </p:nvGrpSpPr>
              <p:grpSpPr>
                <a:xfrm>
                  <a:off x="2324540" y="2876643"/>
                  <a:ext cx="137160" cy="91440"/>
                  <a:chOff x="2324540" y="2862927"/>
                  <a:chExt cx="119036" cy="118872"/>
                </a:xfrm>
              </p:grpSpPr>
              <p:cxnSp>
                <p:nvCxnSpPr>
                  <p:cNvPr id="421" name="Straight Connector 420">
                    <a:extLst>
                      <a:ext uri="{FF2B5EF4-FFF2-40B4-BE49-F238E27FC236}">
                        <a16:creationId xmlns:a16="http://schemas.microsoft.com/office/drawing/2014/main" id="{6D98556F-C3B9-622C-7238-B4AB2012A862}"/>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22" name="Straight Connector 421">
                    <a:extLst>
                      <a:ext uri="{FF2B5EF4-FFF2-40B4-BE49-F238E27FC236}">
                        <a16:creationId xmlns:a16="http://schemas.microsoft.com/office/drawing/2014/main" id="{E687634F-C61C-E0A9-BA9C-43B5C1DDCC2E}"/>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20" name="Straight Connector 419">
                  <a:extLst>
                    <a:ext uri="{FF2B5EF4-FFF2-40B4-BE49-F238E27FC236}">
                      <a16:creationId xmlns:a16="http://schemas.microsoft.com/office/drawing/2014/main" id="{44CE22E5-0BA8-47CC-D4C8-134B31528B9A}"/>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423" name="Group 422">
                <a:extLst>
                  <a:ext uri="{FF2B5EF4-FFF2-40B4-BE49-F238E27FC236}">
                    <a16:creationId xmlns:a16="http://schemas.microsoft.com/office/drawing/2014/main" id="{310BF9D3-4437-107C-5CDE-2B3035C602F8}"/>
                  </a:ext>
                </a:extLst>
              </p:cNvPr>
              <p:cNvGrpSpPr/>
              <p:nvPr/>
            </p:nvGrpSpPr>
            <p:grpSpPr>
              <a:xfrm>
                <a:off x="5595839" y="3857647"/>
                <a:ext cx="118872" cy="118872"/>
                <a:chOff x="2324540" y="2831652"/>
                <a:chExt cx="137160" cy="181423"/>
              </a:xfrm>
            </p:grpSpPr>
            <p:grpSp>
              <p:nvGrpSpPr>
                <p:cNvPr id="424" name="Group 423">
                  <a:extLst>
                    <a:ext uri="{FF2B5EF4-FFF2-40B4-BE49-F238E27FC236}">
                      <a16:creationId xmlns:a16="http://schemas.microsoft.com/office/drawing/2014/main" id="{EF3FF57E-8ABE-C25F-5188-ACCAF2473CF4}"/>
                    </a:ext>
                  </a:extLst>
                </p:cNvPr>
                <p:cNvGrpSpPr/>
                <p:nvPr/>
              </p:nvGrpSpPr>
              <p:grpSpPr>
                <a:xfrm>
                  <a:off x="2324540" y="2876643"/>
                  <a:ext cx="137160" cy="91440"/>
                  <a:chOff x="2324540" y="2862927"/>
                  <a:chExt cx="119036" cy="118872"/>
                </a:xfrm>
              </p:grpSpPr>
              <p:cxnSp>
                <p:nvCxnSpPr>
                  <p:cNvPr id="426" name="Straight Connector 425">
                    <a:extLst>
                      <a:ext uri="{FF2B5EF4-FFF2-40B4-BE49-F238E27FC236}">
                        <a16:creationId xmlns:a16="http://schemas.microsoft.com/office/drawing/2014/main" id="{45C01C8F-2C52-0EAE-3BE3-18DF02F90B06}"/>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27" name="Straight Connector 426">
                    <a:extLst>
                      <a:ext uri="{FF2B5EF4-FFF2-40B4-BE49-F238E27FC236}">
                        <a16:creationId xmlns:a16="http://schemas.microsoft.com/office/drawing/2014/main" id="{AAC17FF0-365A-FB47-8E2A-02115FD19B04}"/>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25" name="Straight Connector 424">
                  <a:extLst>
                    <a:ext uri="{FF2B5EF4-FFF2-40B4-BE49-F238E27FC236}">
                      <a16:creationId xmlns:a16="http://schemas.microsoft.com/office/drawing/2014/main" id="{5953ABC5-3C2F-9957-1C91-F9B998C845E4}"/>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428" name="Group 427">
                <a:extLst>
                  <a:ext uri="{FF2B5EF4-FFF2-40B4-BE49-F238E27FC236}">
                    <a16:creationId xmlns:a16="http://schemas.microsoft.com/office/drawing/2014/main" id="{9AEA1F9C-D9F3-890D-2D5E-CD4EA3098176}"/>
                  </a:ext>
                </a:extLst>
              </p:cNvPr>
              <p:cNvGrpSpPr/>
              <p:nvPr/>
            </p:nvGrpSpPr>
            <p:grpSpPr>
              <a:xfrm>
                <a:off x="5698744" y="3853836"/>
                <a:ext cx="118872" cy="118872"/>
                <a:chOff x="2324540" y="2831652"/>
                <a:chExt cx="137160" cy="181423"/>
              </a:xfrm>
            </p:grpSpPr>
            <p:grpSp>
              <p:nvGrpSpPr>
                <p:cNvPr id="429" name="Group 428">
                  <a:extLst>
                    <a:ext uri="{FF2B5EF4-FFF2-40B4-BE49-F238E27FC236}">
                      <a16:creationId xmlns:a16="http://schemas.microsoft.com/office/drawing/2014/main" id="{82B120DF-3C88-5840-B5D5-9AEC80AC8144}"/>
                    </a:ext>
                  </a:extLst>
                </p:cNvPr>
                <p:cNvGrpSpPr/>
                <p:nvPr/>
              </p:nvGrpSpPr>
              <p:grpSpPr>
                <a:xfrm>
                  <a:off x="2324540" y="2876643"/>
                  <a:ext cx="137160" cy="91440"/>
                  <a:chOff x="2324540" y="2862927"/>
                  <a:chExt cx="119036" cy="118872"/>
                </a:xfrm>
              </p:grpSpPr>
              <p:cxnSp>
                <p:nvCxnSpPr>
                  <p:cNvPr id="431" name="Straight Connector 430">
                    <a:extLst>
                      <a:ext uri="{FF2B5EF4-FFF2-40B4-BE49-F238E27FC236}">
                        <a16:creationId xmlns:a16="http://schemas.microsoft.com/office/drawing/2014/main" id="{0D0E4B8F-2170-3928-5D63-F07BA18AD386}"/>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32" name="Straight Connector 431">
                    <a:extLst>
                      <a:ext uri="{FF2B5EF4-FFF2-40B4-BE49-F238E27FC236}">
                        <a16:creationId xmlns:a16="http://schemas.microsoft.com/office/drawing/2014/main" id="{EDFB24C5-80A7-EAA8-3955-1D48E09F5E90}"/>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30" name="Straight Connector 429">
                  <a:extLst>
                    <a:ext uri="{FF2B5EF4-FFF2-40B4-BE49-F238E27FC236}">
                      <a16:creationId xmlns:a16="http://schemas.microsoft.com/office/drawing/2014/main" id="{00400B90-BC1E-66C0-03D9-984025024BBE}"/>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433" name="Group 432">
                <a:extLst>
                  <a:ext uri="{FF2B5EF4-FFF2-40B4-BE49-F238E27FC236}">
                    <a16:creationId xmlns:a16="http://schemas.microsoft.com/office/drawing/2014/main" id="{1694AE4B-C339-FD0D-8222-D6195FE4016B}"/>
                  </a:ext>
                </a:extLst>
              </p:cNvPr>
              <p:cNvGrpSpPr/>
              <p:nvPr/>
            </p:nvGrpSpPr>
            <p:grpSpPr>
              <a:xfrm>
                <a:off x="5547868" y="3849171"/>
                <a:ext cx="118872" cy="118872"/>
                <a:chOff x="2324540" y="2831652"/>
                <a:chExt cx="137160" cy="181423"/>
              </a:xfrm>
            </p:grpSpPr>
            <p:grpSp>
              <p:nvGrpSpPr>
                <p:cNvPr id="434" name="Group 433">
                  <a:extLst>
                    <a:ext uri="{FF2B5EF4-FFF2-40B4-BE49-F238E27FC236}">
                      <a16:creationId xmlns:a16="http://schemas.microsoft.com/office/drawing/2014/main" id="{7D0E95BA-A261-CF28-7D78-5E92003C5B17}"/>
                    </a:ext>
                  </a:extLst>
                </p:cNvPr>
                <p:cNvGrpSpPr/>
                <p:nvPr/>
              </p:nvGrpSpPr>
              <p:grpSpPr>
                <a:xfrm>
                  <a:off x="2324540" y="2876643"/>
                  <a:ext cx="137160" cy="91440"/>
                  <a:chOff x="2324540" y="2862927"/>
                  <a:chExt cx="119036" cy="118872"/>
                </a:xfrm>
              </p:grpSpPr>
              <p:cxnSp>
                <p:nvCxnSpPr>
                  <p:cNvPr id="436" name="Straight Connector 435">
                    <a:extLst>
                      <a:ext uri="{FF2B5EF4-FFF2-40B4-BE49-F238E27FC236}">
                        <a16:creationId xmlns:a16="http://schemas.microsoft.com/office/drawing/2014/main" id="{F299C541-33CD-2626-DA6E-A674592962FF}"/>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37" name="Straight Connector 436">
                    <a:extLst>
                      <a:ext uri="{FF2B5EF4-FFF2-40B4-BE49-F238E27FC236}">
                        <a16:creationId xmlns:a16="http://schemas.microsoft.com/office/drawing/2014/main" id="{FAE89D5C-E0B4-2092-57B6-527DA7EF3421}"/>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35" name="Straight Connector 434">
                  <a:extLst>
                    <a:ext uri="{FF2B5EF4-FFF2-40B4-BE49-F238E27FC236}">
                      <a16:creationId xmlns:a16="http://schemas.microsoft.com/office/drawing/2014/main" id="{795D11F0-79E5-573E-8C3E-8041D7BF856E}"/>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871" name="Group 870">
                <a:extLst>
                  <a:ext uri="{FF2B5EF4-FFF2-40B4-BE49-F238E27FC236}">
                    <a16:creationId xmlns:a16="http://schemas.microsoft.com/office/drawing/2014/main" id="{223D6A29-F943-66DE-A7D7-341AB44FDC41}"/>
                  </a:ext>
                </a:extLst>
              </p:cNvPr>
              <p:cNvGrpSpPr/>
              <p:nvPr/>
            </p:nvGrpSpPr>
            <p:grpSpPr>
              <a:xfrm>
                <a:off x="4150008" y="3952636"/>
                <a:ext cx="336643" cy="106649"/>
                <a:chOff x="4150008" y="3952636"/>
                <a:chExt cx="336643" cy="106649"/>
              </a:xfrm>
            </p:grpSpPr>
            <p:sp>
              <p:nvSpPr>
                <p:cNvPr id="540" name="Triangle 539">
                  <a:extLst>
                    <a:ext uri="{FF2B5EF4-FFF2-40B4-BE49-F238E27FC236}">
                      <a16:creationId xmlns:a16="http://schemas.microsoft.com/office/drawing/2014/main" id="{49CB3A00-0CCE-1113-16EC-30DFA7DFD5A2}"/>
                    </a:ext>
                  </a:extLst>
                </p:cNvPr>
                <p:cNvSpPr/>
                <p:nvPr/>
              </p:nvSpPr>
              <p:spPr bwMode="auto">
                <a:xfrm>
                  <a:off x="4150008" y="3953819"/>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1" name="Triangle 540">
                  <a:extLst>
                    <a:ext uri="{FF2B5EF4-FFF2-40B4-BE49-F238E27FC236}">
                      <a16:creationId xmlns:a16="http://schemas.microsoft.com/office/drawing/2014/main" id="{BB7DF0C8-7816-FA8F-64D0-DCA3E9D6DFA0}"/>
                    </a:ext>
                  </a:extLst>
                </p:cNvPr>
                <p:cNvSpPr/>
                <p:nvPr/>
              </p:nvSpPr>
              <p:spPr bwMode="auto">
                <a:xfrm>
                  <a:off x="4223403" y="3952636"/>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2" name="Triangle 541">
                  <a:extLst>
                    <a:ext uri="{FF2B5EF4-FFF2-40B4-BE49-F238E27FC236}">
                      <a16:creationId xmlns:a16="http://schemas.microsoft.com/office/drawing/2014/main" id="{5EBE9CF4-09B0-1C60-99C1-6913D0105BF6}"/>
                    </a:ext>
                  </a:extLst>
                </p:cNvPr>
                <p:cNvSpPr/>
                <p:nvPr/>
              </p:nvSpPr>
              <p:spPr bwMode="auto">
                <a:xfrm>
                  <a:off x="4392965" y="3967403"/>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546" name="Triangle 545">
                <a:extLst>
                  <a:ext uri="{FF2B5EF4-FFF2-40B4-BE49-F238E27FC236}">
                    <a16:creationId xmlns:a16="http://schemas.microsoft.com/office/drawing/2014/main" id="{A0032438-2482-7F67-3580-AF68296EEFB3}"/>
                  </a:ext>
                </a:extLst>
              </p:cNvPr>
              <p:cNvSpPr/>
              <p:nvPr/>
            </p:nvSpPr>
            <p:spPr bwMode="auto">
              <a:xfrm>
                <a:off x="4842794" y="3966677"/>
                <a:ext cx="93686" cy="91882"/>
              </a:xfrm>
              <a:prstGeom prst="triangle">
                <a:avLst/>
              </a:prstGeom>
              <a:solidFill>
                <a:schemeClr val="tx1"/>
              </a:solid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870" name="Group 869">
                <a:extLst>
                  <a:ext uri="{FF2B5EF4-FFF2-40B4-BE49-F238E27FC236}">
                    <a16:creationId xmlns:a16="http://schemas.microsoft.com/office/drawing/2014/main" id="{87528770-BC75-BF0C-C506-78CB3E85FCC4}"/>
                  </a:ext>
                </a:extLst>
              </p:cNvPr>
              <p:cNvGrpSpPr/>
              <p:nvPr/>
            </p:nvGrpSpPr>
            <p:grpSpPr>
              <a:xfrm>
                <a:off x="4591615" y="3969463"/>
                <a:ext cx="483712" cy="94398"/>
                <a:chOff x="4591615" y="3969463"/>
                <a:chExt cx="483712" cy="94398"/>
              </a:xfrm>
            </p:grpSpPr>
            <p:sp>
              <p:nvSpPr>
                <p:cNvPr id="543" name="Triangle 542">
                  <a:extLst>
                    <a:ext uri="{FF2B5EF4-FFF2-40B4-BE49-F238E27FC236}">
                      <a16:creationId xmlns:a16="http://schemas.microsoft.com/office/drawing/2014/main" id="{47FA9FFC-3947-F1F7-9ED9-5DAEF9D1FDB2}"/>
                    </a:ext>
                  </a:extLst>
                </p:cNvPr>
                <p:cNvSpPr/>
                <p:nvPr/>
              </p:nvSpPr>
              <p:spPr bwMode="auto">
                <a:xfrm>
                  <a:off x="4591615" y="3971979"/>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5" name="Triangle 544">
                  <a:extLst>
                    <a:ext uri="{FF2B5EF4-FFF2-40B4-BE49-F238E27FC236}">
                      <a16:creationId xmlns:a16="http://schemas.microsoft.com/office/drawing/2014/main" id="{C714E016-0404-03AA-1ADF-6593230BD0F2}"/>
                    </a:ext>
                  </a:extLst>
                </p:cNvPr>
                <p:cNvSpPr/>
                <p:nvPr/>
              </p:nvSpPr>
              <p:spPr bwMode="auto">
                <a:xfrm>
                  <a:off x="4694979" y="3971979"/>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7" name="Triangle 546">
                  <a:extLst>
                    <a:ext uri="{FF2B5EF4-FFF2-40B4-BE49-F238E27FC236}">
                      <a16:creationId xmlns:a16="http://schemas.microsoft.com/office/drawing/2014/main" id="{69BD6E2E-79CB-CA64-D373-4B095C1FC8B9}"/>
                    </a:ext>
                  </a:extLst>
                </p:cNvPr>
                <p:cNvSpPr/>
                <p:nvPr/>
              </p:nvSpPr>
              <p:spPr bwMode="auto">
                <a:xfrm>
                  <a:off x="4981641" y="3969463"/>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grpSp>
          <p:nvGrpSpPr>
            <p:cNvPr id="873" name="Group 872">
              <a:extLst>
                <a:ext uri="{FF2B5EF4-FFF2-40B4-BE49-F238E27FC236}">
                  <a16:creationId xmlns:a16="http://schemas.microsoft.com/office/drawing/2014/main" id="{43F52C66-D649-7368-88DC-32BBFD03D562}"/>
                </a:ext>
              </a:extLst>
            </p:cNvPr>
            <p:cNvGrpSpPr/>
            <p:nvPr/>
          </p:nvGrpSpPr>
          <p:grpSpPr>
            <a:xfrm>
              <a:off x="5240919" y="3999153"/>
              <a:ext cx="705294" cy="129968"/>
              <a:chOff x="5240919" y="3999153"/>
              <a:chExt cx="705294" cy="129968"/>
            </a:xfrm>
          </p:grpSpPr>
          <p:sp>
            <p:nvSpPr>
              <p:cNvPr id="544" name="Triangle 543">
                <a:extLst>
                  <a:ext uri="{FF2B5EF4-FFF2-40B4-BE49-F238E27FC236}">
                    <a16:creationId xmlns:a16="http://schemas.microsoft.com/office/drawing/2014/main" id="{ADE0DA1F-3B64-1288-1D74-939DFE11A485}"/>
                  </a:ext>
                </a:extLst>
              </p:cNvPr>
              <p:cNvSpPr/>
              <p:nvPr/>
            </p:nvSpPr>
            <p:spPr bwMode="auto">
              <a:xfrm>
                <a:off x="5852527" y="4037239"/>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8" name="Triangle 547">
                <a:extLst>
                  <a:ext uri="{FF2B5EF4-FFF2-40B4-BE49-F238E27FC236}">
                    <a16:creationId xmlns:a16="http://schemas.microsoft.com/office/drawing/2014/main" id="{1443BA44-2294-59A3-6026-1D9B4DDA009B}"/>
                  </a:ext>
                </a:extLst>
              </p:cNvPr>
              <p:cNvSpPr/>
              <p:nvPr/>
            </p:nvSpPr>
            <p:spPr bwMode="auto">
              <a:xfrm>
                <a:off x="5240919" y="3999153"/>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9" name="Triangle 548">
                <a:extLst>
                  <a:ext uri="{FF2B5EF4-FFF2-40B4-BE49-F238E27FC236}">
                    <a16:creationId xmlns:a16="http://schemas.microsoft.com/office/drawing/2014/main" id="{1BC69C96-D529-1BF5-8C49-4C9A64902630}"/>
                  </a:ext>
                </a:extLst>
              </p:cNvPr>
              <p:cNvSpPr/>
              <p:nvPr/>
            </p:nvSpPr>
            <p:spPr bwMode="auto">
              <a:xfrm>
                <a:off x="5337326" y="4013048"/>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0" name="Triangle 549">
                <a:extLst>
                  <a:ext uri="{FF2B5EF4-FFF2-40B4-BE49-F238E27FC236}">
                    <a16:creationId xmlns:a16="http://schemas.microsoft.com/office/drawing/2014/main" id="{E3DF17D6-1A07-F357-C7C5-8A81EC0632E7}"/>
                  </a:ext>
                </a:extLst>
              </p:cNvPr>
              <p:cNvSpPr/>
              <p:nvPr/>
            </p:nvSpPr>
            <p:spPr bwMode="auto">
              <a:xfrm>
                <a:off x="5382212" y="4007130"/>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1" name="Triangle 550">
                <a:extLst>
                  <a:ext uri="{FF2B5EF4-FFF2-40B4-BE49-F238E27FC236}">
                    <a16:creationId xmlns:a16="http://schemas.microsoft.com/office/drawing/2014/main" id="{05A0CE52-E8D8-8535-F94A-899E64C7CC23}"/>
                  </a:ext>
                </a:extLst>
              </p:cNvPr>
              <p:cNvSpPr/>
              <p:nvPr/>
            </p:nvSpPr>
            <p:spPr bwMode="auto">
              <a:xfrm>
                <a:off x="5416790" y="4012924"/>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2" name="Triangle 551">
                <a:extLst>
                  <a:ext uri="{FF2B5EF4-FFF2-40B4-BE49-F238E27FC236}">
                    <a16:creationId xmlns:a16="http://schemas.microsoft.com/office/drawing/2014/main" id="{7891AFAF-69DA-1F28-C3E5-544EE43D0271}"/>
                  </a:ext>
                </a:extLst>
              </p:cNvPr>
              <p:cNvSpPr/>
              <p:nvPr/>
            </p:nvSpPr>
            <p:spPr bwMode="auto">
              <a:xfrm>
                <a:off x="5487162" y="4018340"/>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3" name="Triangle 552">
                <a:extLst>
                  <a:ext uri="{FF2B5EF4-FFF2-40B4-BE49-F238E27FC236}">
                    <a16:creationId xmlns:a16="http://schemas.microsoft.com/office/drawing/2014/main" id="{A3AC1EAE-9F4F-882A-DB47-F9B66695C71F}"/>
                  </a:ext>
                </a:extLst>
              </p:cNvPr>
              <p:cNvSpPr/>
              <p:nvPr/>
            </p:nvSpPr>
            <p:spPr bwMode="auto">
              <a:xfrm>
                <a:off x="5448964" y="4012924"/>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4" name="Triangle 553">
                <a:extLst>
                  <a:ext uri="{FF2B5EF4-FFF2-40B4-BE49-F238E27FC236}">
                    <a16:creationId xmlns:a16="http://schemas.microsoft.com/office/drawing/2014/main" id="{7BD1AB48-B260-FDD0-A8A5-8F583E88BC8F}"/>
                  </a:ext>
                </a:extLst>
              </p:cNvPr>
              <p:cNvSpPr/>
              <p:nvPr/>
            </p:nvSpPr>
            <p:spPr bwMode="auto">
              <a:xfrm>
                <a:off x="5523354" y="4015156"/>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5" name="Triangle 554">
                <a:extLst>
                  <a:ext uri="{FF2B5EF4-FFF2-40B4-BE49-F238E27FC236}">
                    <a16:creationId xmlns:a16="http://schemas.microsoft.com/office/drawing/2014/main" id="{980F3FAA-7094-1A61-9402-37E1AF7CB1D1}"/>
                  </a:ext>
                </a:extLst>
              </p:cNvPr>
              <p:cNvSpPr/>
              <p:nvPr/>
            </p:nvSpPr>
            <p:spPr bwMode="auto">
              <a:xfrm>
                <a:off x="5563602" y="4017249"/>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6" name="Triangle 555">
                <a:extLst>
                  <a:ext uri="{FF2B5EF4-FFF2-40B4-BE49-F238E27FC236}">
                    <a16:creationId xmlns:a16="http://schemas.microsoft.com/office/drawing/2014/main" id="{906208B6-8067-DE07-AE73-7DA6B9E0829B}"/>
                  </a:ext>
                </a:extLst>
              </p:cNvPr>
              <p:cNvSpPr/>
              <p:nvPr/>
            </p:nvSpPr>
            <p:spPr bwMode="auto">
              <a:xfrm>
                <a:off x="5467910" y="4015953"/>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7" name="Triangle 556">
                <a:extLst>
                  <a:ext uri="{FF2B5EF4-FFF2-40B4-BE49-F238E27FC236}">
                    <a16:creationId xmlns:a16="http://schemas.microsoft.com/office/drawing/2014/main" id="{475FB8F8-3093-FDA7-95A3-ED25E5722DA2}"/>
                  </a:ext>
                </a:extLst>
              </p:cNvPr>
              <p:cNvSpPr/>
              <p:nvPr/>
            </p:nvSpPr>
            <p:spPr bwMode="auto">
              <a:xfrm>
                <a:off x="5595888" y="4015555"/>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8" name="Triangle 557">
                <a:extLst>
                  <a:ext uri="{FF2B5EF4-FFF2-40B4-BE49-F238E27FC236}">
                    <a16:creationId xmlns:a16="http://schemas.microsoft.com/office/drawing/2014/main" id="{0B89877A-5C2F-A863-BE1B-DC632A4A73A3}"/>
                  </a:ext>
                </a:extLst>
              </p:cNvPr>
              <p:cNvSpPr/>
              <p:nvPr/>
            </p:nvSpPr>
            <p:spPr bwMode="auto">
              <a:xfrm>
                <a:off x="5625536" y="4020418"/>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9" name="Triangle 558">
                <a:extLst>
                  <a:ext uri="{FF2B5EF4-FFF2-40B4-BE49-F238E27FC236}">
                    <a16:creationId xmlns:a16="http://schemas.microsoft.com/office/drawing/2014/main" id="{79DF5793-6F55-1DA6-09E6-BC83927F9CC3}"/>
                  </a:ext>
                </a:extLst>
              </p:cNvPr>
              <p:cNvSpPr/>
              <p:nvPr/>
            </p:nvSpPr>
            <p:spPr bwMode="auto">
              <a:xfrm>
                <a:off x="5661856" y="4023638"/>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0" name="Triangle 559">
                <a:extLst>
                  <a:ext uri="{FF2B5EF4-FFF2-40B4-BE49-F238E27FC236}">
                    <a16:creationId xmlns:a16="http://schemas.microsoft.com/office/drawing/2014/main" id="{F8F9E4E1-735F-2D9F-FF06-15EF7ACAC241}"/>
                  </a:ext>
                </a:extLst>
              </p:cNvPr>
              <p:cNvSpPr/>
              <p:nvPr/>
            </p:nvSpPr>
            <p:spPr bwMode="auto">
              <a:xfrm>
                <a:off x="5698031" y="4025694"/>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1" name="Triangle 560">
                <a:extLst>
                  <a:ext uri="{FF2B5EF4-FFF2-40B4-BE49-F238E27FC236}">
                    <a16:creationId xmlns:a16="http://schemas.microsoft.com/office/drawing/2014/main" id="{C1B6DCAB-63F6-805B-DFC8-997FFC2FC544}"/>
                  </a:ext>
                </a:extLst>
              </p:cNvPr>
              <p:cNvSpPr/>
              <p:nvPr/>
            </p:nvSpPr>
            <p:spPr bwMode="auto">
              <a:xfrm>
                <a:off x="5387294" y="4006704"/>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2" name="Triangle 561">
                <a:extLst>
                  <a:ext uri="{FF2B5EF4-FFF2-40B4-BE49-F238E27FC236}">
                    <a16:creationId xmlns:a16="http://schemas.microsoft.com/office/drawing/2014/main" id="{F23D7579-3629-1EAC-BA27-827EB26C95F7}"/>
                  </a:ext>
                </a:extLst>
              </p:cNvPr>
              <p:cNvSpPr/>
              <p:nvPr/>
            </p:nvSpPr>
            <p:spPr bwMode="auto">
              <a:xfrm>
                <a:off x="5821994" y="4035473"/>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3" name="Triangle 562">
                <a:extLst>
                  <a:ext uri="{FF2B5EF4-FFF2-40B4-BE49-F238E27FC236}">
                    <a16:creationId xmlns:a16="http://schemas.microsoft.com/office/drawing/2014/main" id="{2D87F863-5485-CDA3-1127-61102ED7D605}"/>
                  </a:ext>
                </a:extLst>
              </p:cNvPr>
              <p:cNvSpPr/>
              <p:nvPr/>
            </p:nvSpPr>
            <p:spPr bwMode="auto">
              <a:xfrm>
                <a:off x="5725072" y="4022634"/>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4" name="Triangle 563">
                <a:extLst>
                  <a:ext uri="{FF2B5EF4-FFF2-40B4-BE49-F238E27FC236}">
                    <a16:creationId xmlns:a16="http://schemas.microsoft.com/office/drawing/2014/main" id="{54694844-7F87-AAE5-DEDB-522BF18758C8}"/>
                  </a:ext>
                </a:extLst>
              </p:cNvPr>
              <p:cNvSpPr/>
              <p:nvPr/>
            </p:nvSpPr>
            <p:spPr bwMode="auto">
              <a:xfrm>
                <a:off x="5797852" y="4036203"/>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5" name="Triangle 564">
                <a:extLst>
                  <a:ext uri="{FF2B5EF4-FFF2-40B4-BE49-F238E27FC236}">
                    <a16:creationId xmlns:a16="http://schemas.microsoft.com/office/drawing/2014/main" id="{07258D6A-6DF9-3C73-BA66-B7260227AF2F}"/>
                  </a:ext>
                </a:extLst>
              </p:cNvPr>
              <p:cNvSpPr/>
              <p:nvPr/>
            </p:nvSpPr>
            <p:spPr bwMode="auto">
              <a:xfrm>
                <a:off x="5745159" y="4035838"/>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566" name="Freeform 565">
              <a:extLst>
                <a:ext uri="{FF2B5EF4-FFF2-40B4-BE49-F238E27FC236}">
                  <a16:creationId xmlns:a16="http://schemas.microsoft.com/office/drawing/2014/main" id="{1E08A240-C7A7-2F7F-FC54-DA3D686310EB}"/>
                </a:ext>
              </a:extLst>
            </p:cNvPr>
            <p:cNvSpPr/>
            <p:nvPr/>
          </p:nvSpPr>
          <p:spPr bwMode="auto">
            <a:xfrm>
              <a:off x="887046" y="2637692"/>
              <a:ext cx="5021385" cy="1449754"/>
            </a:xfrm>
            <a:custGeom>
              <a:avLst/>
              <a:gdLst>
                <a:gd name="connsiteX0" fmla="*/ 0 w 5021385"/>
                <a:gd name="connsiteY0" fmla="*/ 0 h 1449754"/>
                <a:gd name="connsiteX1" fmla="*/ 62523 w 5021385"/>
                <a:gd name="connsiteY1" fmla="*/ 0 h 1449754"/>
                <a:gd name="connsiteX2" fmla="*/ 62523 w 5021385"/>
                <a:gd name="connsiteY2" fmla="*/ 70339 h 1449754"/>
                <a:gd name="connsiteX3" fmla="*/ 121139 w 5021385"/>
                <a:gd name="connsiteY3" fmla="*/ 70339 h 1449754"/>
                <a:gd name="connsiteX4" fmla="*/ 121139 w 5021385"/>
                <a:gd name="connsiteY4" fmla="*/ 117231 h 1449754"/>
                <a:gd name="connsiteX5" fmla="*/ 121139 w 5021385"/>
                <a:gd name="connsiteY5" fmla="*/ 117231 h 1449754"/>
                <a:gd name="connsiteX6" fmla="*/ 152400 w 5021385"/>
                <a:gd name="connsiteY6" fmla="*/ 148492 h 1449754"/>
                <a:gd name="connsiteX7" fmla="*/ 211016 w 5021385"/>
                <a:gd name="connsiteY7" fmla="*/ 148492 h 1449754"/>
                <a:gd name="connsiteX8" fmla="*/ 211016 w 5021385"/>
                <a:gd name="connsiteY8" fmla="*/ 250093 h 1449754"/>
                <a:gd name="connsiteX9" fmla="*/ 254000 w 5021385"/>
                <a:gd name="connsiteY9" fmla="*/ 250093 h 1449754"/>
                <a:gd name="connsiteX10" fmla="*/ 254000 w 5021385"/>
                <a:gd name="connsiteY10" fmla="*/ 320431 h 1449754"/>
                <a:gd name="connsiteX11" fmla="*/ 300892 w 5021385"/>
                <a:gd name="connsiteY11" fmla="*/ 320431 h 1449754"/>
                <a:gd name="connsiteX12" fmla="*/ 300892 w 5021385"/>
                <a:gd name="connsiteY12" fmla="*/ 382954 h 1449754"/>
                <a:gd name="connsiteX13" fmla="*/ 351692 w 5021385"/>
                <a:gd name="connsiteY13" fmla="*/ 382954 h 1449754"/>
                <a:gd name="connsiteX14" fmla="*/ 351692 w 5021385"/>
                <a:gd name="connsiteY14" fmla="*/ 429846 h 1449754"/>
                <a:gd name="connsiteX15" fmla="*/ 402492 w 5021385"/>
                <a:gd name="connsiteY15" fmla="*/ 429846 h 1449754"/>
                <a:gd name="connsiteX16" fmla="*/ 402492 w 5021385"/>
                <a:gd name="connsiteY16" fmla="*/ 504093 h 1449754"/>
                <a:gd name="connsiteX17" fmla="*/ 480646 w 5021385"/>
                <a:gd name="connsiteY17" fmla="*/ 504093 h 1449754"/>
                <a:gd name="connsiteX18" fmla="*/ 480646 w 5021385"/>
                <a:gd name="connsiteY18" fmla="*/ 547077 h 1449754"/>
                <a:gd name="connsiteX19" fmla="*/ 535354 w 5021385"/>
                <a:gd name="connsiteY19" fmla="*/ 547077 h 1449754"/>
                <a:gd name="connsiteX20" fmla="*/ 535354 w 5021385"/>
                <a:gd name="connsiteY20" fmla="*/ 590062 h 1449754"/>
                <a:gd name="connsiteX21" fmla="*/ 597877 w 5021385"/>
                <a:gd name="connsiteY21" fmla="*/ 590062 h 1449754"/>
                <a:gd name="connsiteX22" fmla="*/ 597877 w 5021385"/>
                <a:gd name="connsiteY22" fmla="*/ 625231 h 1449754"/>
                <a:gd name="connsiteX23" fmla="*/ 656492 w 5021385"/>
                <a:gd name="connsiteY23" fmla="*/ 625231 h 1449754"/>
                <a:gd name="connsiteX24" fmla="*/ 656492 w 5021385"/>
                <a:gd name="connsiteY24" fmla="*/ 672123 h 1449754"/>
                <a:gd name="connsiteX25" fmla="*/ 703385 w 5021385"/>
                <a:gd name="connsiteY25" fmla="*/ 672123 h 1449754"/>
                <a:gd name="connsiteX26" fmla="*/ 703385 w 5021385"/>
                <a:gd name="connsiteY26" fmla="*/ 719016 h 1449754"/>
                <a:gd name="connsiteX27" fmla="*/ 793262 w 5021385"/>
                <a:gd name="connsiteY27" fmla="*/ 719016 h 1449754"/>
                <a:gd name="connsiteX28" fmla="*/ 793262 w 5021385"/>
                <a:gd name="connsiteY28" fmla="*/ 765908 h 1449754"/>
                <a:gd name="connsiteX29" fmla="*/ 832339 w 5021385"/>
                <a:gd name="connsiteY29" fmla="*/ 765908 h 1449754"/>
                <a:gd name="connsiteX30" fmla="*/ 832339 w 5021385"/>
                <a:gd name="connsiteY30" fmla="*/ 816708 h 1449754"/>
                <a:gd name="connsiteX31" fmla="*/ 887046 w 5021385"/>
                <a:gd name="connsiteY31" fmla="*/ 816708 h 1449754"/>
                <a:gd name="connsiteX32" fmla="*/ 887046 w 5021385"/>
                <a:gd name="connsiteY32" fmla="*/ 855785 h 1449754"/>
                <a:gd name="connsiteX33" fmla="*/ 973016 w 5021385"/>
                <a:gd name="connsiteY33" fmla="*/ 855785 h 1449754"/>
                <a:gd name="connsiteX34" fmla="*/ 973016 w 5021385"/>
                <a:gd name="connsiteY34" fmla="*/ 894862 h 1449754"/>
                <a:gd name="connsiteX35" fmla="*/ 1043354 w 5021385"/>
                <a:gd name="connsiteY35" fmla="*/ 894862 h 1449754"/>
                <a:gd name="connsiteX36" fmla="*/ 1043354 w 5021385"/>
                <a:gd name="connsiteY36" fmla="*/ 894862 h 1449754"/>
                <a:gd name="connsiteX37" fmla="*/ 1043354 w 5021385"/>
                <a:gd name="connsiteY37" fmla="*/ 933939 h 1449754"/>
                <a:gd name="connsiteX38" fmla="*/ 1164492 w 5021385"/>
                <a:gd name="connsiteY38" fmla="*/ 933939 h 1449754"/>
                <a:gd name="connsiteX39" fmla="*/ 1164492 w 5021385"/>
                <a:gd name="connsiteY39" fmla="*/ 933939 h 1449754"/>
                <a:gd name="connsiteX40" fmla="*/ 1164492 w 5021385"/>
                <a:gd name="connsiteY40" fmla="*/ 969108 h 1449754"/>
                <a:gd name="connsiteX41" fmla="*/ 1215292 w 5021385"/>
                <a:gd name="connsiteY41" fmla="*/ 969108 h 1449754"/>
                <a:gd name="connsiteX42" fmla="*/ 1215292 w 5021385"/>
                <a:gd name="connsiteY42" fmla="*/ 1008185 h 1449754"/>
                <a:gd name="connsiteX43" fmla="*/ 1363785 w 5021385"/>
                <a:gd name="connsiteY43" fmla="*/ 1008185 h 1449754"/>
                <a:gd name="connsiteX44" fmla="*/ 1363785 w 5021385"/>
                <a:gd name="connsiteY44" fmla="*/ 1047262 h 1449754"/>
                <a:gd name="connsiteX45" fmla="*/ 1449754 w 5021385"/>
                <a:gd name="connsiteY45" fmla="*/ 1047262 h 1449754"/>
                <a:gd name="connsiteX46" fmla="*/ 1449754 w 5021385"/>
                <a:gd name="connsiteY46" fmla="*/ 1078523 h 1449754"/>
                <a:gd name="connsiteX47" fmla="*/ 1617785 w 5021385"/>
                <a:gd name="connsiteY47" fmla="*/ 1078523 h 1449754"/>
                <a:gd name="connsiteX48" fmla="*/ 1617785 w 5021385"/>
                <a:gd name="connsiteY48" fmla="*/ 1117600 h 1449754"/>
                <a:gd name="connsiteX49" fmla="*/ 1680308 w 5021385"/>
                <a:gd name="connsiteY49" fmla="*/ 1117600 h 1449754"/>
                <a:gd name="connsiteX50" fmla="*/ 1680308 w 5021385"/>
                <a:gd name="connsiteY50" fmla="*/ 1148862 h 1449754"/>
                <a:gd name="connsiteX51" fmla="*/ 1789723 w 5021385"/>
                <a:gd name="connsiteY51" fmla="*/ 1148862 h 1449754"/>
                <a:gd name="connsiteX52" fmla="*/ 1789723 w 5021385"/>
                <a:gd name="connsiteY52" fmla="*/ 1184031 h 1449754"/>
                <a:gd name="connsiteX53" fmla="*/ 1867877 w 5021385"/>
                <a:gd name="connsiteY53" fmla="*/ 1184031 h 1449754"/>
                <a:gd name="connsiteX54" fmla="*/ 1867877 w 5021385"/>
                <a:gd name="connsiteY54" fmla="*/ 1184031 h 1449754"/>
                <a:gd name="connsiteX55" fmla="*/ 1867877 w 5021385"/>
                <a:gd name="connsiteY55" fmla="*/ 1227016 h 1449754"/>
                <a:gd name="connsiteX56" fmla="*/ 2055446 w 5021385"/>
                <a:gd name="connsiteY56" fmla="*/ 1227016 h 1449754"/>
                <a:gd name="connsiteX57" fmla="*/ 2055446 w 5021385"/>
                <a:gd name="connsiteY57" fmla="*/ 1266093 h 1449754"/>
                <a:gd name="connsiteX58" fmla="*/ 2270369 w 5021385"/>
                <a:gd name="connsiteY58" fmla="*/ 1266093 h 1449754"/>
                <a:gd name="connsiteX59" fmla="*/ 2270369 w 5021385"/>
                <a:gd name="connsiteY59" fmla="*/ 1266093 h 1449754"/>
                <a:gd name="connsiteX60" fmla="*/ 2332892 w 5021385"/>
                <a:gd name="connsiteY60" fmla="*/ 1266093 h 1449754"/>
                <a:gd name="connsiteX61" fmla="*/ 2332892 w 5021385"/>
                <a:gd name="connsiteY61" fmla="*/ 1301262 h 1449754"/>
                <a:gd name="connsiteX62" fmla="*/ 2708031 w 5021385"/>
                <a:gd name="connsiteY62" fmla="*/ 1301262 h 1449754"/>
                <a:gd name="connsiteX63" fmla="*/ 2708031 w 5021385"/>
                <a:gd name="connsiteY63" fmla="*/ 1301262 h 1449754"/>
                <a:gd name="connsiteX64" fmla="*/ 2723662 w 5021385"/>
                <a:gd name="connsiteY64" fmla="*/ 1316893 h 1449754"/>
                <a:gd name="connsiteX65" fmla="*/ 2993292 w 5021385"/>
                <a:gd name="connsiteY65" fmla="*/ 1316893 h 1449754"/>
                <a:gd name="connsiteX66" fmla="*/ 2993292 w 5021385"/>
                <a:gd name="connsiteY66" fmla="*/ 1348154 h 1449754"/>
                <a:gd name="connsiteX67" fmla="*/ 3149600 w 5021385"/>
                <a:gd name="connsiteY67" fmla="*/ 1348154 h 1449754"/>
                <a:gd name="connsiteX68" fmla="*/ 3313723 w 5021385"/>
                <a:gd name="connsiteY68" fmla="*/ 1348154 h 1449754"/>
                <a:gd name="connsiteX69" fmla="*/ 3313723 w 5021385"/>
                <a:gd name="connsiteY69" fmla="*/ 1348154 h 1449754"/>
                <a:gd name="connsiteX70" fmla="*/ 3313723 w 5021385"/>
                <a:gd name="connsiteY70" fmla="*/ 1383323 h 1449754"/>
                <a:gd name="connsiteX71" fmla="*/ 4138246 w 5021385"/>
                <a:gd name="connsiteY71" fmla="*/ 1383323 h 1449754"/>
                <a:gd name="connsiteX72" fmla="*/ 4138246 w 5021385"/>
                <a:gd name="connsiteY72" fmla="*/ 1414585 h 1449754"/>
                <a:gd name="connsiteX73" fmla="*/ 4751754 w 5021385"/>
                <a:gd name="connsiteY73" fmla="*/ 1414585 h 1449754"/>
                <a:gd name="connsiteX74" fmla="*/ 4751754 w 5021385"/>
                <a:gd name="connsiteY74" fmla="*/ 1449754 h 1449754"/>
                <a:gd name="connsiteX75" fmla="*/ 5021385 w 5021385"/>
                <a:gd name="connsiteY75" fmla="*/ 1449754 h 144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5021385" h="1449754">
                  <a:moveTo>
                    <a:pt x="0" y="0"/>
                  </a:moveTo>
                  <a:lnTo>
                    <a:pt x="62523" y="0"/>
                  </a:lnTo>
                  <a:lnTo>
                    <a:pt x="62523" y="70339"/>
                  </a:lnTo>
                  <a:lnTo>
                    <a:pt x="121139" y="70339"/>
                  </a:lnTo>
                  <a:lnTo>
                    <a:pt x="121139" y="117231"/>
                  </a:lnTo>
                  <a:lnTo>
                    <a:pt x="121139" y="117231"/>
                  </a:lnTo>
                  <a:lnTo>
                    <a:pt x="152400" y="148492"/>
                  </a:lnTo>
                  <a:lnTo>
                    <a:pt x="211016" y="148492"/>
                  </a:lnTo>
                  <a:lnTo>
                    <a:pt x="211016" y="250093"/>
                  </a:lnTo>
                  <a:lnTo>
                    <a:pt x="254000" y="250093"/>
                  </a:lnTo>
                  <a:lnTo>
                    <a:pt x="254000" y="320431"/>
                  </a:lnTo>
                  <a:lnTo>
                    <a:pt x="300892" y="320431"/>
                  </a:lnTo>
                  <a:lnTo>
                    <a:pt x="300892" y="382954"/>
                  </a:lnTo>
                  <a:lnTo>
                    <a:pt x="351692" y="382954"/>
                  </a:lnTo>
                  <a:lnTo>
                    <a:pt x="351692" y="429846"/>
                  </a:lnTo>
                  <a:lnTo>
                    <a:pt x="402492" y="429846"/>
                  </a:lnTo>
                  <a:lnTo>
                    <a:pt x="402492" y="504093"/>
                  </a:lnTo>
                  <a:lnTo>
                    <a:pt x="480646" y="504093"/>
                  </a:lnTo>
                  <a:lnTo>
                    <a:pt x="480646" y="547077"/>
                  </a:lnTo>
                  <a:lnTo>
                    <a:pt x="535354" y="547077"/>
                  </a:lnTo>
                  <a:lnTo>
                    <a:pt x="535354" y="590062"/>
                  </a:lnTo>
                  <a:lnTo>
                    <a:pt x="597877" y="590062"/>
                  </a:lnTo>
                  <a:lnTo>
                    <a:pt x="597877" y="625231"/>
                  </a:lnTo>
                  <a:lnTo>
                    <a:pt x="656492" y="625231"/>
                  </a:lnTo>
                  <a:lnTo>
                    <a:pt x="656492" y="672123"/>
                  </a:lnTo>
                  <a:lnTo>
                    <a:pt x="703385" y="672123"/>
                  </a:lnTo>
                  <a:lnTo>
                    <a:pt x="703385" y="719016"/>
                  </a:lnTo>
                  <a:lnTo>
                    <a:pt x="793262" y="719016"/>
                  </a:lnTo>
                  <a:lnTo>
                    <a:pt x="793262" y="765908"/>
                  </a:lnTo>
                  <a:lnTo>
                    <a:pt x="832339" y="765908"/>
                  </a:lnTo>
                  <a:lnTo>
                    <a:pt x="832339" y="816708"/>
                  </a:lnTo>
                  <a:lnTo>
                    <a:pt x="887046" y="816708"/>
                  </a:lnTo>
                  <a:lnTo>
                    <a:pt x="887046" y="855785"/>
                  </a:lnTo>
                  <a:lnTo>
                    <a:pt x="973016" y="855785"/>
                  </a:lnTo>
                  <a:lnTo>
                    <a:pt x="973016" y="894862"/>
                  </a:lnTo>
                  <a:lnTo>
                    <a:pt x="1043354" y="894862"/>
                  </a:lnTo>
                  <a:lnTo>
                    <a:pt x="1043354" y="894862"/>
                  </a:lnTo>
                  <a:lnTo>
                    <a:pt x="1043354" y="933939"/>
                  </a:lnTo>
                  <a:lnTo>
                    <a:pt x="1164492" y="933939"/>
                  </a:lnTo>
                  <a:lnTo>
                    <a:pt x="1164492" y="933939"/>
                  </a:lnTo>
                  <a:lnTo>
                    <a:pt x="1164492" y="969108"/>
                  </a:lnTo>
                  <a:lnTo>
                    <a:pt x="1215292" y="969108"/>
                  </a:lnTo>
                  <a:lnTo>
                    <a:pt x="1215292" y="1008185"/>
                  </a:lnTo>
                  <a:lnTo>
                    <a:pt x="1363785" y="1008185"/>
                  </a:lnTo>
                  <a:lnTo>
                    <a:pt x="1363785" y="1047262"/>
                  </a:lnTo>
                  <a:lnTo>
                    <a:pt x="1449754" y="1047262"/>
                  </a:lnTo>
                  <a:lnTo>
                    <a:pt x="1449754" y="1078523"/>
                  </a:lnTo>
                  <a:lnTo>
                    <a:pt x="1617785" y="1078523"/>
                  </a:lnTo>
                  <a:lnTo>
                    <a:pt x="1617785" y="1117600"/>
                  </a:lnTo>
                  <a:lnTo>
                    <a:pt x="1680308" y="1117600"/>
                  </a:lnTo>
                  <a:lnTo>
                    <a:pt x="1680308" y="1148862"/>
                  </a:lnTo>
                  <a:lnTo>
                    <a:pt x="1789723" y="1148862"/>
                  </a:lnTo>
                  <a:lnTo>
                    <a:pt x="1789723" y="1184031"/>
                  </a:lnTo>
                  <a:lnTo>
                    <a:pt x="1867877" y="1184031"/>
                  </a:lnTo>
                  <a:lnTo>
                    <a:pt x="1867877" y="1184031"/>
                  </a:lnTo>
                  <a:lnTo>
                    <a:pt x="1867877" y="1227016"/>
                  </a:lnTo>
                  <a:lnTo>
                    <a:pt x="2055446" y="1227016"/>
                  </a:lnTo>
                  <a:lnTo>
                    <a:pt x="2055446" y="1266093"/>
                  </a:lnTo>
                  <a:lnTo>
                    <a:pt x="2270369" y="1266093"/>
                  </a:lnTo>
                  <a:lnTo>
                    <a:pt x="2270369" y="1266093"/>
                  </a:lnTo>
                  <a:lnTo>
                    <a:pt x="2332892" y="1266093"/>
                  </a:lnTo>
                  <a:lnTo>
                    <a:pt x="2332892" y="1301262"/>
                  </a:lnTo>
                  <a:lnTo>
                    <a:pt x="2708031" y="1301262"/>
                  </a:lnTo>
                  <a:lnTo>
                    <a:pt x="2708031" y="1301262"/>
                  </a:lnTo>
                  <a:lnTo>
                    <a:pt x="2723662" y="1316893"/>
                  </a:lnTo>
                  <a:lnTo>
                    <a:pt x="2993292" y="1316893"/>
                  </a:lnTo>
                  <a:lnTo>
                    <a:pt x="2993292" y="1348154"/>
                  </a:lnTo>
                  <a:lnTo>
                    <a:pt x="3149600" y="1348154"/>
                  </a:lnTo>
                  <a:lnTo>
                    <a:pt x="3313723" y="1348154"/>
                  </a:lnTo>
                  <a:lnTo>
                    <a:pt x="3313723" y="1348154"/>
                  </a:lnTo>
                  <a:lnTo>
                    <a:pt x="3313723" y="1383323"/>
                  </a:lnTo>
                  <a:lnTo>
                    <a:pt x="4138246" y="1383323"/>
                  </a:lnTo>
                  <a:lnTo>
                    <a:pt x="4138246" y="1414585"/>
                  </a:lnTo>
                  <a:lnTo>
                    <a:pt x="4751754" y="1414585"/>
                  </a:lnTo>
                  <a:lnTo>
                    <a:pt x="4751754" y="1449754"/>
                  </a:lnTo>
                  <a:lnTo>
                    <a:pt x="5021385" y="1449754"/>
                  </a:lnTo>
                </a:path>
              </a:pathLst>
            </a:custGeom>
            <a:noFill/>
            <a:ln w="28575">
              <a:solidFill>
                <a:srgbClr val="00823B"/>
              </a:solidFill>
              <a:miter lim="800000"/>
              <a:headEnd/>
              <a:tailEnd/>
            </a:ln>
          </p:spPr>
          <p:txBody>
            <a:bodyPr rtlCol="0" anchor="ctr"/>
            <a:lstStyle/>
            <a:p>
              <a:pPr algn="ctr"/>
              <a:endParaRPr lang="en-US"/>
            </a:p>
          </p:txBody>
        </p:sp>
        <p:sp>
          <p:nvSpPr>
            <p:cNvPr id="568" name="Freeform 567">
              <a:extLst>
                <a:ext uri="{FF2B5EF4-FFF2-40B4-BE49-F238E27FC236}">
                  <a16:creationId xmlns:a16="http://schemas.microsoft.com/office/drawing/2014/main" id="{92C7CC5B-EDE8-F270-7633-AA62DD14B2AB}"/>
                </a:ext>
              </a:extLst>
            </p:cNvPr>
            <p:cNvSpPr/>
            <p:nvPr/>
          </p:nvSpPr>
          <p:spPr bwMode="auto">
            <a:xfrm>
              <a:off x="902677" y="2629877"/>
              <a:ext cx="5064369" cy="1293446"/>
            </a:xfrm>
            <a:custGeom>
              <a:avLst/>
              <a:gdLst>
                <a:gd name="connsiteX0" fmla="*/ 0 w 5064369"/>
                <a:gd name="connsiteY0" fmla="*/ 0 h 1293446"/>
                <a:gd name="connsiteX1" fmla="*/ 66431 w 5064369"/>
                <a:gd name="connsiteY1" fmla="*/ 0 h 1293446"/>
                <a:gd name="connsiteX2" fmla="*/ 66431 w 5064369"/>
                <a:gd name="connsiteY2" fmla="*/ 125046 h 1293446"/>
                <a:gd name="connsiteX3" fmla="*/ 125046 w 5064369"/>
                <a:gd name="connsiteY3" fmla="*/ 125046 h 1293446"/>
                <a:gd name="connsiteX4" fmla="*/ 125046 w 5064369"/>
                <a:gd name="connsiteY4" fmla="*/ 195385 h 1293446"/>
                <a:gd name="connsiteX5" fmla="*/ 175846 w 5064369"/>
                <a:gd name="connsiteY5" fmla="*/ 195385 h 1293446"/>
                <a:gd name="connsiteX6" fmla="*/ 175846 w 5064369"/>
                <a:gd name="connsiteY6" fmla="*/ 250092 h 1293446"/>
                <a:gd name="connsiteX7" fmla="*/ 214923 w 5064369"/>
                <a:gd name="connsiteY7" fmla="*/ 250092 h 1293446"/>
                <a:gd name="connsiteX8" fmla="*/ 214923 w 5064369"/>
                <a:gd name="connsiteY8" fmla="*/ 312615 h 1293446"/>
                <a:gd name="connsiteX9" fmla="*/ 265723 w 5064369"/>
                <a:gd name="connsiteY9" fmla="*/ 312615 h 1293446"/>
                <a:gd name="connsiteX10" fmla="*/ 265723 w 5064369"/>
                <a:gd name="connsiteY10" fmla="*/ 375138 h 1293446"/>
                <a:gd name="connsiteX11" fmla="*/ 394677 w 5064369"/>
                <a:gd name="connsiteY11" fmla="*/ 375138 h 1293446"/>
                <a:gd name="connsiteX12" fmla="*/ 394677 w 5064369"/>
                <a:gd name="connsiteY12" fmla="*/ 480646 h 1293446"/>
                <a:gd name="connsiteX13" fmla="*/ 465015 w 5064369"/>
                <a:gd name="connsiteY13" fmla="*/ 480646 h 1293446"/>
                <a:gd name="connsiteX14" fmla="*/ 465015 w 5064369"/>
                <a:gd name="connsiteY14" fmla="*/ 554892 h 1293446"/>
                <a:gd name="connsiteX15" fmla="*/ 523631 w 5064369"/>
                <a:gd name="connsiteY15" fmla="*/ 554892 h 1293446"/>
                <a:gd name="connsiteX16" fmla="*/ 523631 w 5064369"/>
                <a:gd name="connsiteY16" fmla="*/ 636954 h 1293446"/>
                <a:gd name="connsiteX17" fmla="*/ 621323 w 5064369"/>
                <a:gd name="connsiteY17" fmla="*/ 636954 h 1293446"/>
                <a:gd name="connsiteX18" fmla="*/ 621323 w 5064369"/>
                <a:gd name="connsiteY18" fmla="*/ 679938 h 1293446"/>
                <a:gd name="connsiteX19" fmla="*/ 765908 w 5064369"/>
                <a:gd name="connsiteY19" fmla="*/ 679938 h 1293446"/>
                <a:gd name="connsiteX20" fmla="*/ 765908 w 5064369"/>
                <a:gd name="connsiteY20" fmla="*/ 730738 h 1293446"/>
                <a:gd name="connsiteX21" fmla="*/ 855785 w 5064369"/>
                <a:gd name="connsiteY21" fmla="*/ 730738 h 1293446"/>
                <a:gd name="connsiteX22" fmla="*/ 855785 w 5064369"/>
                <a:gd name="connsiteY22" fmla="*/ 785446 h 1293446"/>
                <a:gd name="connsiteX23" fmla="*/ 918308 w 5064369"/>
                <a:gd name="connsiteY23" fmla="*/ 785446 h 1293446"/>
                <a:gd name="connsiteX24" fmla="*/ 918308 w 5064369"/>
                <a:gd name="connsiteY24" fmla="*/ 824523 h 1293446"/>
                <a:gd name="connsiteX25" fmla="*/ 996461 w 5064369"/>
                <a:gd name="connsiteY25" fmla="*/ 824523 h 1293446"/>
                <a:gd name="connsiteX26" fmla="*/ 996461 w 5064369"/>
                <a:gd name="connsiteY26" fmla="*/ 824523 h 1293446"/>
                <a:gd name="connsiteX27" fmla="*/ 996461 w 5064369"/>
                <a:gd name="connsiteY27" fmla="*/ 863600 h 1293446"/>
                <a:gd name="connsiteX28" fmla="*/ 1254369 w 5064369"/>
                <a:gd name="connsiteY28" fmla="*/ 863600 h 1293446"/>
                <a:gd name="connsiteX29" fmla="*/ 1254369 w 5064369"/>
                <a:gd name="connsiteY29" fmla="*/ 898769 h 1293446"/>
                <a:gd name="connsiteX30" fmla="*/ 1367692 w 5064369"/>
                <a:gd name="connsiteY30" fmla="*/ 898769 h 1293446"/>
                <a:gd name="connsiteX31" fmla="*/ 1367692 w 5064369"/>
                <a:gd name="connsiteY31" fmla="*/ 933938 h 1293446"/>
                <a:gd name="connsiteX32" fmla="*/ 1418492 w 5064369"/>
                <a:gd name="connsiteY32" fmla="*/ 933938 h 1293446"/>
                <a:gd name="connsiteX33" fmla="*/ 1418492 w 5064369"/>
                <a:gd name="connsiteY33" fmla="*/ 969108 h 1293446"/>
                <a:gd name="connsiteX34" fmla="*/ 1586523 w 5064369"/>
                <a:gd name="connsiteY34" fmla="*/ 969108 h 1293446"/>
                <a:gd name="connsiteX35" fmla="*/ 1586523 w 5064369"/>
                <a:gd name="connsiteY35" fmla="*/ 1004277 h 1293446"/>
                <a:gd name="connsiteX36" fmla="*/ 1824892 w 5064369"/>
                <a:gd name="connsiteY36" fmla="*/ 1004277 h 1293446"/>
                <a:gd name="connsiteX37" fmla="*/ 1824892 w 5064369"/>
                <a:gd name="connsiteY37" fmla="*/ 1039446 h 1293446"/>
                <a:gd name="connsiteX38" fmla="*/ 1883508 w 5064369"/>
                <a:gd name="connsiteY38" fmla="*/ 1039446 h 1293446"/>
                <a:gd name="connsiteX39" fmla="*/ 1883508 w 5064369"/>
                <a:gd name="connsiteY39" fmla="*/ 1074615 h 1293446"/>
                <a:gd name="connsiteX40" fmla="*/ 2133600 w 5064369"/>
                <a:gd name="connsiteY40" fmla="*/ 1074615 h 1293446"/>
                <a:gd name="connsiteX41" fmla="*/ 2133600 w 5064369"/>
                <a:gd name="connsiteY41" fmla="*/ 1117600 h 1293446"/>
                <a:gd name="connsiteX42" fmla="*/ 2387600 w 5064369"/>
                <a:gd name="connsiteY42" fmla="*/ 1117600 h 1293446"/>
                <a:gd name="connsiteX43" fmla="*/ 2387600 w 5064369"/>
                <a:gd name="connsiteY43" fmla="*/ 1152769 h 1293446"/>
                <a:gd name="connsiteX44" fmla="*/ 2622061 w 5064369"/>
                <a:gd name="connsiteY44" fmla="*/ 1152769 h 1293446"/>
                <a:gd name="connsiteX45" fmla="*/ 2622061 w 5064369"/>
                <a:gd name="connsiteY45" fmla="*/ 1152769 h 1293446"/>
                <a:gd name="connsiteX46" fmla="*/ 2622061 w 5064369"/>
                <a:gd name="connsiteY46" fmla="*/ 1152769 h 1293446"/>
                <a:gd name="connsiteX47" fmla="*/ 2622061 w 5064369"/>
                <a:gd name="connsiteY47" fmla="*/ 1184031 h 1293446"/>
                <a:gd name="connsiteX48" fmla="*/ 3165231 w 5064369"/>
                <a:gd name="connsiteY48" fmla="*/ 1184031 h 1293446"/>
                <a:gd name="connsiteX49" fmla="*/ 3708400 w 5064369"/>
                <a:gd name="connsiteY49" fmla="*/ 1184031 h 1293446"/>
                <a:gd name="connsiteX50" fmla="*/ 3708400 w 5064369"/>
                <a:gd name="connsiteY50" fmla="*/ 1227015 h 1293446"/>
                <a:gd name="connsiteX51" fmla="*/ 4106985 w 5064369"/>
                <a:gd name="connsiteY51" fmla="*/ 1227015 h 1293446"/>
                <a:gd name="connsiteX52" fmla="*/ 4106985 w 5064369"/>
                <a:gd name="connsiteY52" fmla="*/ 1258277 h 1293446"/>
                <a:gd name="connsiteX53" fmla="*/ 4462585 w 5064369"/>
                <a:gd name="connsiteY53" fmla="*/ 1258277 h 1293446"/>
                <a:gd name="connsiteX54" fmla="*/ 4462585 w 5064369"/>
                <a:gd name="connsiteY54" fmla="*/ 1293446 h 1293446"/>
                <a:gd name="connsiteX55" fmla="*/ 5064369 w 5064369"/>
                <a:gd name="connsiteY55" fmla="*/ 1293446 h 129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5064369" h="1293446">
                  <a:moveTo>
                    <a:pt x="0" y="0"/>
                  </a:moveTo>
                  <a:lnTo>
                    <a:pt x="66431" y="0"/>
                  </a:lnTo>
                  <a:lnTo>
                    <a:pt x="66431" y="125046"/>
                  </a:lnTo>
                  <a:lnTo>
                    <a:pt x="125046" y="125046"/>
                  </a:lnTo>
                  <a:lnTo>
                    <a:pt x="125046" y="195385"/>
                  </a:lnTo>
                  <a:lnTo>
                    <a:pt x="175846" y="195385"/>
                  </a:lnTo>
                  <a:lnTo>
                    <a:pt x="175846" y="250092"/>
                  </a:lnTo>
                  <a:lnTo>
                    <a:pt x="214923" y="250092"/>
                  </a:lnTo>
                  <a:lnTo>
                    <a:pt x="214923" y="312615"/>
                  </a:lnTo>
                  <a:lnTo>
                    <a:pt x="265723" y="312615"/>
                  </a:lnTo>
                  <a:lnTo>
                    <a:pt x="265723" y="375138"/>
                  </a:lnTo>
                  <a:lnTo>
                    <a:pt x="394677" y="375138"/>
                  </a:lnTo>
                  <a:lnTo>
                    <a:pt x="394677" y="480646"/>
                  </a:lnTo>
                  <a:lnTo>
                    <a:pt x="465015" y="480646"/>
                  </a:lnTo>
                  <a:lnTo>
                    <a:pt x="465015" y="554892"/>
                  </a:lnTo>
                  <a:lnTo>
                    <a:pt x="523631" y="554892"/>
                  </a:lnTo>
                  <a:lnTo>
                    <a:pt x="523631" y="636954"/>
                  </a:lnTo>
                  <a:lnTo>
                    <a:pt x="621323" y="636954"/>
                  </a:lnTo>
                  <a:lnTo>
                    <a:pt x="621323" y="679938"/>
                  </a:lnTo>
                  <a:lnTo>
                    <a:pt x="765908" y="679938"/>
                  </a:lnTo>
                  <a:lnTo>
                    <a:pt x="765908" y="730738"/>
                  </a:lnTo>
                  <a:lnTo>
                    <a:pt x="855785" y="730738"/>
                  </a:lnTo>
                  <a:lnTo>
                    <a:pt x="855785" y="785446"/>
                  </a:lnTo>
                  <a:lnTo>
                    <a:pt x="918308" y="785446"/>
                  </a:lnTo>
                  <a:lnTo>
                    <a:pt x="918308" y="824523"/>
                  </a:lnTo>
                  <a:lnTo>
                    <a:pt x="996461" y="824523"/>
                  </a:lnTo>
                  <a:lnTo>
                    <a:pt x="996461" y="824523"/>
                  </a:lnTo>
                  <a:lnTo>
                    <a:pt x="996461" y="863600"/>
                  </a:lnTo>
                  <a:lnTo>
                    <a:pt x="1254369" y="863600"/>
                  </a:lnTo>
                  <a:lnTo>
                    <a:pt x="1254369" y="898769"/>
                  </a:lnTo>
                  <a:lnTo>
                    <a:pt x="1367692" y="898769"/>
                  </a:lnTo>
                  <a:lnTo>
                    <a:pt x="1367692" y="933938"/>
                  </a:lnTo>
                  <a:lnTo>
                    <a:pt x="1418492" y="933938"/>
                  </a:lnTo>
                  <a:lnTo>
                    <a:pt x="1418492" y="969108"/>
                  </a:lnTo>
                  <a:lnTo>
                    <a:pt x="1586523" y="969108"/>
                  </a:lnTo>
                  <a:lnTo>
                    <a:pt x="1586523" y="1004277"/>
                  </a:lnTo>
                  <a:lnTo>
                    <a:pt x="1824892" y="1004277"/>
                  </a:lnTo>
                  <a:lnTo>
                    <a:pt x="1824892" y="1039446"/>
                  </a:lnTo>
                  <a:lnTo>
                    <a:pt x="1883508" y="1039446"/>
                  </a:lnTo>
                  <a:lnTo>
                    <a:pt x="1883508" y="1074615"/>
                  </a:lnTo>
                  <a:lnTo>
                    <a:pt x="2133600" y="1074615"/>
                  </a:lnTo>
                  <a:lnTo>
                    <a:pt x="2133600" y="1117600"/>
                  </a:lnTo>
                  <a:lnTo>
                    <a:pt x="2387600" y="1117600"/>
                  </a:lnTo>
                  <a:lnTo>
                    <a:pt x="2387600" y="1152769"/>
                  </a:lnTo>
                  <a:lnTo>
                    <a:pt x="2622061" y="1152769"/>
                  </a:lnTo>
                  <a:lnTo>
                    <a:pt x="2622061" y="1152769"/>
                  </a:lnTo>
                  <a:lnTo>
                    <a:pt x="2622061" y="1152769"/>
                  </a:lnTo>
                  <a:lnTo>
                    <a:pt x="2622061" y="1184031"/>
                  </a:lnTo>
                  <a:lnTo>
                    <a:pt x="3165231" y="1184031"/>
                  </a:lnTo>
                  <a:lnTo>
                    <a:pt x="3708400" y="1184031"/>
                  </a:lnTo>
                  <a:lnTo>
                    <a:pt x="3708400" y="1227015"/>
                  </a:lnTo>
                  <a:lnTo>
                    <a:pt x="4106985" y="1227015"/>
                  </a:lnTo>
                  <a:lnTo>
                    <a:pt x="4106985" y="1258277"/>
                  </a:lnTo>
                  <a:lnTo>
                    <a:pt x="4462585" y="1258277"/>
                  </a:lnTo>
                  <a:lnTo>
                    <a:pt x="4462585" y="1293446"/>
                  </a:lnTo>
                  <a:lnTo>
                    <a:pt x="5064369" y="1293446"/>
                  </a:lnTo>
                </a:path>
              </a:pathLst>
            </a:custGeom>
            <a:noFill/>
            <a:ln w="28575">
              <a:solidFill>
                <a:srgbClr val="015873"/>
              </a:solidFill>
              <a:miter lim="800000"/>
              <a:headEnd/>
              <a:tailEnd/>
            </a:ln>
          </p:spPr>
          <p:txBody>
            <a:bodyPr rtlCol="0" anchor="ctr"/>
            <a:lstStyle/>
            <a:p>
              <a:pPr algn="ctr"/>
              <a:endParaRPr lang="en-US"/>
            </a:p>
          </p:txBody>
        </p:sp>
        <p:grpSp>
          <p:nvGrpSpPr>
            <p:cNvPr id="876" name="Group 875">
              <a:extLst>
                <a:ext uri="{FF2B5EF4-FFF2-40B4-BE49-F238E27FC236}">
                  <a16:creationId xmlns:a16="http://schemas.microsoft.com/office/drawing/2014/main" id="{06B0E47A-D2D5-AF23-82FD-AAB8CB4B06CA}"/>
                </a:ext>
              </a:extLst>
            </p:cNvPr>
            <p:cNvGrpSpPr/>
            <p:nvPr/>
          </p:nvGrpSpPr>
          <p:grpSpPr>
            <a:xfrm>
              <a:off x="2007333" y="3889453"/>
              <a:ext cx="1735541" cy="538200"/>
              <a:chOff x="2007333" y="3889453"/>
              <a:chExt cx="1735541" cy="538200"/>
            </a:xfrm>
          </p:grpSpPr>
          <p:sp>
            <p:nvSpPr>
              <p:cNvPr id="572" name="Oval 571">
                <a:extLst>
                  <a:ext uri="{FF2B5EF4-FFF2-40B4-BE49-F238E27FC236}">
                    <a16:creationId xmlns:a16="http://schemas.microsoft.com/office/drawing/2014/main" id="{FD07B775-4368-1548-C2B5-947510724D81}"/>
                  </a:ext>
                </a:extLst>
              </p:cNvPr>
              <p:cNvSpPr/>
              <p:nvPr/>
            </p:nvSpPr>
            <p:spPr bwMode="auto">
              <a:xfrm>
                <a:off x="2817028" y="4220395"/>
                <a:ext cx="89854" cy="89854"/>
              </a:xfrm>
              <a:prstGeom prst="ellipse">
                <a:avLst/>
              </a:prstGeom>
              <a:solidFill>
                <a:schemeClr val="tx1"/>
              </a:solid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4" name="Oval 573">
                <a:extLst>
                  <a:ext uri="{FF2B5EF4-FFF2-40B4-BE49-F238E27FC236}">
                    <a16:creationId xmlns:a16="http://schemas.microsoft.com/office/drawing/2014/main" id="{43739327-4AD9-C39F-B850-5CF5F9A80245}"/>
                  </a:ext>
                </a:extLst>
              </p:cNvPr>
              <p:cNvSpPr/>
              <p:nvPr/>
            </p:nvSpPr>
            <p:spPr bwMode="auto">
              <a:xfrm>
                <a:off x="2547286" y="4156948"/>
                <a:ext cx="89854" cy="89854"/>
              </a:xfrm>
              <a:prstGeom prst="ellipse">
                <a:avLst/>
              </a:prstGeom>
              <a:solidFill>
                <a:schemeClr val="tx1"/>
              </a:solid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5" name="Oval 574">
                <a:extLst>
                  <a:ext uri="{FF2B5EF4-FFF2-40B4-BE49-F238E27FC236}">
                    <a16:creationId xmlns:a16="http://schemas.microsoft.com/office/drawing/2014/main" id="{D0C4B61D-F5C5-BFBD-D92F-24945F9BA955}"/>
                  </a:ext>
                </a:extLst>
              </p:cNvPr>
              <p:cNvSpPr/>
              <p:nvPr/>
            </p:nvSpPr>
            <p:spPr bwMode="auto">
              <a:xfrm>
                <a:off x="2179418" y="3965120"/>
                <a:ext cx="89854" cy="89854"/>
              </a:xfrm>
              <a:prstGeom prst="ellipse">
                <a:avLst/>
              </a:prstGeom>
              <a:solidFill>
                <a:schemeClr val="tx1"/>
              </a:solid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6" name="Oval 575">
                <a:extLst>
                  <a:ext uri="{FF2B5EF4-FFF2-40B4-BE49-F238E27FC236}">
                    <a16:creationId xmlns:a16="http://schemas.microsoft.com/office/drawing/2014/main" id="{1693D44B-7E85-5037-D66A-46AB521ABF4C}"/>
                  </a:ext>
                </a:extLst>
              </p:cNvPr>
              <p:cNvSpPr/>
              <p:nvPr/>
            </p:nvSpPr>
            <p:spPr bwMode="auto">
              <a:xfrm>
                <a:off x="3237902" y="4285669"/>
                <a:ext cx="89854" cy="89854"/>
              </a:xfrm>
              <a:prstGeom prst="ellipse">
                <a:avLst/>
              </a:prstGeom>
              <a:solidFill>
                <a:schemeClr val="tx1"/>
              </a:solid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7" name="Oval 576">
                <a:extLst>
                  <a:ext uri="{FF2B5EF4-FFF2-40B4-BE49-F238E27FC236}">
                    <a16:creationId xmlns:a16="http://schemas.microsoft.com/office/drawing/2014/main" id="{1F75F481-809B-DC34-3FE3-3C94A561FA42}"/>
                  </a:ext>
                </a:extLst>
              </p:cNvPr>
              <p:cNvSpPr/>
              <p:nvPr/>
            </p:nvSpPr>
            <p:spPr bwMode="auto">
              <a:xfrm>
                <a:off x="2007333" y="3889453"/>
                <a:ext cx="89854" cy="89854"/>
              </a:xfrm>
              <a:prstGeom prst="ellipse">
                <a:avLst/>
              </a:prstGeom>
              <a:solidFill>
                <a:schemeClr val="tx1"/>
              </a:solid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0" name="Oval 579">
                <a:extLst>
                  <a:ext uri="{FF2B5EF4-FFF2-40B4-BE49-F238E27FC236}">
                    <a16:creationId xmlns:a16="http://schemas.microsoft.com/office/drawing/2014/main" id="{AF10F2B1-8BD7-A2FF-DA96-E982B1C6828C}"/>
                  </a:ext>
                </a:extLst>
              </p:cNvPr>
              <p:cNvSpPr/>
              <p:nvPr/>
            </p:nvSpPr>
            <p:spPr bwMode="auto">
              <a:xfrm>
                <a:off x="3532991" y="4318146"/>
                <a:ext cx="89854" cy="89854"/>
              </a:xfrm>
              <a:prstGeom prst="ellipse">
                <a:avLst/>
              </a:prstGeom>
              <a:solidFill>
                <a:schemeClr val="tx1"/>
              </a:solid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1" name="Oval 580">
                <a:extLst>
                  <a:ext uri="{FF2B5EF4-FFF2-40B4-BE49-F238E27FC236}">
                    <a16:creationId xmlns:a16="http://schemas.microsoft.com/office/drawing/2014/main" id="{A79DC896-3D60-CB62-1BF8-0FD64D1457AF}"/>
                  </a:ext>
                </a:extLst>
              </p:cNvPr>
              <p:cNvSpPr/>
              <p:nvPr/>
            </p:nvSpPr>
            <p:spPr bwMode="auto">
              <a:xfrm>
                <a:off x="3653020" y="4337799"/>
                <a:ext cx="89854" cy="89854"/>
              </a:xfrm>
              <a:prstGeom prst="ellipse">
                <a:avLst/>
              </a:prstGeom>
              <a:solidFill>
                <a:schemeClr val="tx1"/>
              </a:solid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75" name="Group 874">
              <a:extLst>
                <a:ext uri="{FF2B5EF4-FFF2-40B4-BE49-F238E27FC236}">
                  <a16:creationId xmlns:a16="http://schemas.microsoft.com/office/drawing/2014/main" id="{0ACDD80F-DED1-2FFA-3877-FAEFAE598C7B}"/>
                </a:ext>
              </a:extLst>
            </p:cNvPr>
            <p:cNvGrpSpPr/>
            <p:nvPr/>
          </p:nvGrpSpPr>
          <p:grpSpPr>
            <a:xfrm>
              <a:off x="4128025" y="4409559"/>
              <a:ext cx="1129205" cy="124838"/>
              <a:chOff x="4128025" y="4409559"/>
              <a:chExt cx="1129205" cy="124838"/>
            </a:xfrm>
          </p:grpSpPr>
          <p:sp>
            <p:nvSpPr>
              <p:cNvPr id="582" name="Oval 581">
                <a:extLst>
                  <a:ext uri="{FF2B5EF4-FFF2-40B4-BE49-F238E27FC236}">
                    <a16:creationId xmlns:a16="http://schemas.microsoft.com/office/drawing/2014/main" id="{B26E8587-46BA-3BE9-6177-7427805C67E0}"/>
                  </a:ext>
                </a:extLst>
              </p:cNvPr>
              <p:cNvSpPr/>
              <p:nvPr/>
            </p:nvSpPr>
            <p:spPr bwMode="auto">
              <a:xfrm>
                <a:off x="4573287" y="4444543"/>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3" name="Oval 582">
                <a:extLst>
                  <a:ext uri="{FF2B5EF4-FFF2-40B4-BE49-F238E27FC236}">
                    <a16:creationId xmlns:a16="http://schemas.microsoft.com/office/drawing/2014/main" id="{F06BE729-BD3F-9EA8-21C8-BB0D69AE9B38}"/>
                  </a:ext>
                </a:extLst>
              </p:cNvPr>
              <p:cNvSpPr/>
              <p:nvPr/>
            </p:nvSpPr>
            <p:spPr bwMode="auto">
              <a:xfrm>
                <a:off x="4246595" y="4438754"/>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4" name="Oval 583">
                <a:extLst>
                  <a:ext uri="{FF2B5EF4-FFF2-40B4-BE49-F238E27FC236}">
                    <a16:creationId xmlns:a16="http://schemas.microsoft.com/office/drawing/2014/main" id="{4A044435-50CC-74D8-5020-F1ACF5D4ADB7}"/>
                  </a:ext>
                </a:extLst>
              </p:cNvPr>
              <p:cNvSpPr/>
              <p:nvPr/>
            </p:nvSpPr>
            <p:spPr bwMode="auto">
              <a:xfrm>
                <a:off x="5167376" y="4444543"/>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5" name="Oval 584">
                <a:extLst>
                  <a:ext uri="{FF2B5EF4-FFF2-40B4-BE49-F238E27FC236}">
                    <a16:creationId xmlns:a16="http://schemas.microsoft.com/office/drawing/2014/main" id="{5B386D3C-741E-6442-13BA-56A27DC88C44}"/>
                  </a:ext>
                </a:extLst>
              </p:cNvPr>
              <p:cNvSpPr/>
              <p:nvPr/>
            </p:nvSpPr>
            <p:spPr bwMode="auto">
              <a:xfrm>
                <a:off x="4128025" y="4409559"/>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74" name="Group 873">
              <a:extLst>
                <a:ext uri="{FF2B5EF4-FFF2-40B4-BE49-F238E27FC236}">
                  <a16:creationId xmlns:a16="http://schemas.microsoft.com/office/drawing/2014/main" id="{2264ED93-50C0-83B6-2229-738D4654A7B8}"/>
                </a:ext>
              </a:extLst>
            </p:cNvPr>
            <p:cNvGrpSpPr/>
            <p:nvPr/>
          </p:nvGrpSpPr>
          <p:grpSpPr>
            <a:xfrm>
              <a:off x="5368518" y="4466478"/>
              <a:ext cx="525078" cy="89854"/>
              <a:chOff x="5368518" y="4418853"/>
              <a:chExt cx="525078" cy="89854"/>
            </a:xfrm>
            <a:noFill/>
          </p:grpSpPr>
          <p:sp>
            <p:nvSpPr>
              <p:cNvPr id="586" name="Oval 585">
                <a:extLst>
                  <a:ext uri="{FF2B5EF4-FFF2-40B4-BE49-F238E27FC236}">
                    <a16:creationId xmlns:a16="http://schemas.microsoft.com/office/drawing/2014/main" id="{95F7BACB-85DD-E036-4801-6C376A11D426}"/>
                  </a:ext>
                </a:extLst>
              </p:cNvPr>
              <p:cNvSpPr/>
              <p:nvPr/>
            </p:nvSpPr>
            <p:spPr bwMode="auto">
              <a:xfrm>
                <a:off x="5368518" y="4418853"/>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7" name="Oval 586">
                <a:extLst>
                  <a:ext uri="{FF2B5EF4-FFF2-40B4-BE49-F238E27FC236}">
                    <a16:creationId xmlns:a16="http://schemas.microsoft.com/office/drawing/2014/main" id="{D51C2C0B-23B7-B200-336B-FC1CC6E0E7C0}"/>
                  </a:ext>
                </a:extLst>
              </p:cNvPr>
              <p:cNvSpPr/>
              <p:nvPr/>
            </p:nvSpPr>
            <p:spPr bwMode="auto">
              <a:xfrm>
                <a:off x="5411750" y="4418853"/>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8" name="Oval 587">
                <a:extLst>
                  <a:ext uri="{FF2B5EF4-FFF2-40B4-BE49-F238E27FC236}">
                    <a16:creationId xmlns:a16="http://schemas.microsoft.com/office/drawing/2014/main" id="{37C6997F-EF61-39FE-93A4-D19628AF30B7}"/>
                  </a:ext>
                </a:extLst>
              </p:cNvPr>
              <p:cNvSpPr/>
              <p:nvPr/>
            </p:nvSpPr>
            <p:spPr bwMode="auto">
              <a:xfrm>
                <a:off x="5634535" y="4418853"/>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9" name="Oval 588">
                <a:extLst>
                  <a:ext uri="{FF2B5EF4-FFF2-40B4-BE49-F238E27FC236}">
                    <a16:creationId xmlns:a16="http://schemas.microsoft.com/office/drawing/2014/main" id="{1135C160-FBD5-A92E-E7B1-5BB2EA125AD7}"/>
                  </a:ext>
                </a:extLst>
              </p:cNvPr>
              <p:cNvSpPr/>
              <p:nvPr/>
            </p:nvSpPr>
            <p:spPr bwMode="auto">
              <a:xfrm>
                <a:off x="5803742" y="4418853"/>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0" name="Oval 589">
                <a:extLst>
                  <a:ext uri="{FF2B5EF4-FFF2-40B4-BE49-F238E27FC236}">
                    <a16:creationId xmlns:a16="http://schemas.microsoft.com/office/drawing/2014/main" id="{D95D9B0A-F33E-5198-B056-C452F6BF0167}"/>
                  </a:ext>
                </a:extLst>
              </p:cNvPr>
              <p:cNvSpPr/>
              <p:nvPr/>
            </p:nvSpPr>
            <p:spPr bwMode="auto">
              <a:xfrm>
                <a:off x="5515965" y="4418853"/>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1" name="Oval 590">
                <a:extLst>
                  <a:ext uri="{FF2B5EF4-FFF2-40B4-BE49-F238E27FC236}">
                    <a16:creationId xmlns:a16="http://schemas.microsoft.com/office/drawing/2014/main" id="{E8281CA5-C354-FCD3-B14E-870DB92F134A}"/>
                  </a:ext>
                </a:extLst>
              </p:cNvPr>
              <p:cNvSpPr/>
              <p:nvPr/>
            </p:nvSpPr>
            <p:spPr bwMode="auto">
              <a:xfrm>
                <a:off x="5439141" y="4418853"/>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2" name="Oval 591">
                <a:extLst>
                  <a:ext uri="{FF2B5EF4-FFF2-40B4-BE49-F238E27FC236}">
                    <a16:creationId xmlns:a16="http://schemas.microsoft.com/office/drawing/2014/main" id="{1E16BD2B-42D2-D4AB-C13C-ADAABF37269D}"/>
                  </a:ext>
                </a:extLst>
              </p:cNvPr>
              <p:cNvSpPr/>
              <p:nvPr/>
            </p:nvSpPr>
            <p:spPr bwMode="auto">
              <a:xfrm>
                <a:off x="5661926" y="4418853"/>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3" name="Oval 592">
                <a:extLst>
                  <a:ext uri="{FF2B5EF4-FFF2-40B4-BE49-F238E27FC236}">
                    <a16:creationId xmlns:a16="http://schemas.microsoft.com/office/drawing/2014/main" id="{01BD7886-B520-14F9-FFC3-E82CE185B77F}"/>
                  </a:ext>
                </a:extLst>
              </p:cNvPr>
              <p:cNvSpPr/>
              <p:nvPr/>
            </p:nvSpPr>
            <p:spPr bwMode="auto">
              <a:xfrm>
                <a:off x="5749070" y="4418853"/>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4" name="Oval 593">
                <a:extLst>
                  <a:ext uri="{FF2B5EF4-FFF2-40B4-BE49-F238E27FC236}">
                    <a16:creationId xmlns:a16="http://schemas.microsoft.com/office/drawing/2014/main" id="{5053AD18-68F5-19D1-8165-6CE5381E551E}"/>
                  </a:ext>
                </a:extLst>
              </p:cNvPr>
              <p:cNvSpPr/>
              <p:nvPr/>
            </p:nvSpPr>
            <p:spPr bwMode="auto">
              <a:xfrm>
                <a:off x="5543356" y="4418853"/>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5" name="Oval 594">
                <a:extLst>
                  <a:ext uri="{FF2B5EF4-FFF2-40B4-BE49-F238E27FC236}">
                    <a16:creationId xmlns:a16="http://schemas.microsoft.com/office/drawing/2014/main" id="{EA8EDF23-D697-5397-DB08-293A38DF3BFD}"/>
                  </a:ext>
                </a:extLst>
              </p:cNvPr>
              <p:cNvSpPr/>
              <p:nvPr/>
            </p:nvSpPr>
            <p:spPr bwMode="auto">
              <a:xfrm>
                <a:off x="5471241" y="4418853"/>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6" name="Oval 595">
                <a:extLst>
                  <a:ext uri="{FF2B5EF4-FFF2-40B4-BE49-F238E27FC236}">
                    <a16:creationId xmlns:a16="http://schemas.microsoft.com/office/drawing/2014/main" id="{827043B6-39A2-DC7B-0593-2EF26D3A4E93}"/>
                  </a:ext>
                </a:extLst>
              </p:cNvPr>
              <p:cNvSpPr/>
              <p:nvPr/>
            </p:nvSpPr>
            <p:spPr bwMode="auto">
              <a:xfrm>
                <a:off x="5694026" y="4418853"/>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7" name="Oval 596">
                <a:extLst>
                  <a:ext uri="{FF2B5EF4-FFF2-40B4-BE49-F238E27FC236}">
                    <a16:creationId xmlns:a16="http://schemas.microsoft.com/office/drawing/2014/main" id="{0A344238-907B-4173-079D-987A9BD73828}"/>
                  </a:ext>
                </a:extLst>
              </p:cNvPr>
              <p:cNvSpPr/>
              <p:nvPr/>
            </p:nvSpPr>
            <p:spPr bwMode="auto">
              <a:xfrm>
                <a:off x="5624860" y="4418853"/>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8" name="Oval 597">
                <a:extLst>
                  <a:ext uri="{FF2B5EF4-FFF2-40B4-BE49-F238E27FC236}">
                    <a16:creationId xmlns:a16="http://schemas.microsoft.com/office/drawing/2014/main" id="{1B9E1945-3E7C-E5B2-62A9-9086478DE250}"/>
                  </a:ext>
                </a:extLst>
              </p:cNvPr>
              <p:cNvSpPr/>
              <p:nvPr/>
            </p:nvSpPr>
            <p:spPr bwMode="auto">
              <a:xfrm>
                <a:off x="5575456" y="4418853"/>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599" name="Freeform 598">
              <a:extLst>
                <a:ext uri="{FF2B5EF4-FFF2-40B4-BE49-F238E27FC236}">
                  <a16:creationId xmlns:a16="http://schemas.microsoft.com/office/drawing/2014/main" id="{7EC1548F-6017-1468-0345-D088B7A312F6}"/>
                </a:ext>
              </a:extLst>
            </p:cNvPr>
            <p:cNvSpPr/>
            <p:nvPr/>
          </p:nvSpPr>
          <p:spPr bwMode="auto">
            <a:xfrm>
              <a:off x="897998" y="2640689"/>
              <a:ext cx="4973844" cy="1873905"/>
            </a:xfrm>
            <a:custGeom>
              <a:avLst/>
              <a:gdLst>
                <a:gd name="connsiteX0" fmla="*/ 0 w 4973844"/>
                <a:gd name="connsiteY0" fmla="*/ 0 h 1873905"/>
                <a:gd name="connsiteX1" fmla="*/ 45105 w 4973844"/>
                <a:gd name="connsiteY1" fmla="*/ 0 h 1873905"/>
                <a:gd name="connsiteX2" fmla="*/ 45105 w 4973844"/>
                <a:gd name="connsiteY2" fmla="*/ 61507 h 1873905"/>
                <a:gd name="connsiteX3" fmla="*/ 90210 w 4973844"/>
                <a:gd name="connsiteY3" fmla="*/ 61507 h 1873905"/>
                <a:gd name="connsiteX4" fmla="*/ 90210 w 4973844"/>
                <a:gd name="connsiteY4" fmla="*/ 143515 h 1873905"/>
                <a:gd name="connsiteX5" fmla="*/ 135315 w 4973844"/>
                <a:gd name="connsiteY5" fmla="*/ 143515 h 1873905"/>
                <a:gd name="connsiteX6" fmla="*/ 135315 w 4973844"/>
                <a:gd name="connsiteY6" fmla="*/ 221424 h 1873905"/>
                <a:gd name="connsiteX7" fmla="*/ 180420 w 4973844"/>
                <a:gd name="connsiteY7" fmla="*/ 221424 h 1873905"/>
                <a:gd name="connsiteX8" fmla="*/ 180420 w 4973844"/>
                <a:gd name="connsiteY8" fmla="*/ 299333 h 1873905"/>
                <a:gd name="connsiteX9" fmla="*/ 225525 w 4973844"/>
                <a:gd name="connsiteY9" fmla="*/ 299333 h 1873905"/>
                <a:gd name="connsiteX10" fmla="*/ 225525 w 4973844"/>
                <a:gd name="connsiteY10" fmla="*/ 352638 h 1873905"/>
                <a:gd name="connsiteX11" fmla="*/ 225525 w 4973844"/>
                <a:gd name="connsiteY11" fmla="*/ 352638 h 1873905"/>
                <a:gd name="connsiteX12" fmla="*/ 274730 w 4973844"/>
                <a:gd name="connsiteY12" fmla="*/ 352638 h 1873905"/>
                <a:gd name="connsiteX13" fmla="*/ 274730 w 4973844"/>
                <a:gd name="connsiteY13" fmla="*/ 414145 h 1873905"/>
                <a:gd name="connsiteX14" fmla="*/ 315735 w 4973844"/>
                <a:gd name="connsiteY14" fmla="*/ 414145 h 1873905"/>
                <a:gd name="connsiteX15" fmla="*/ 315735 w 4973844"/>
                <a:gd name="connsiteY15" fmla="*/ 483853 h 1873905"/>
                <a:gd name="connsiteX16" fmla="*/ 360840 w 4973844"/>
                <a:gd name="connsiteY16" fmla="*/ 483853 h 1873905"/>
                <a:gd name="connsiteX17" fmla="*/ 360840 w 4973844"/>
                <a:gd name="connsiteY17" fmla="*/ 541259 h 1873905"/>
                <a:gd name="connsiteX18" fmla="*/ 405945 w 4973844"/>
                <a:gd name="connsiteY18" fmla="*/ 541259 h 1873905"/>
                <a:gd name="connsiteX19" fmla="*/ 405945 w 4973844"/>
                <a:gd name="connsiteY19" fmla="*/ 590464 h 1873905"/>
                <a:gd name="connsiteX20" fmla="*/ 405945 w 4973844"/>
                <a:gd name="connsiteY20" fmla="*/ 590464 h 1873905"/>
                <a:gd name="connsiteX21" fmla="*/ 405945 w 4973844"/>
                <a:gd name="connsiteY21" fmla="*/ 590464 h 1873905"/>
                <a:gd name="connsiteX22" fmla="*/ 438748 w 4973844"/>
                <a:gd name="connsiteY22" fmla="*/ 590464 h 1873905"/>
                <a:gd name="connsiteX23" fmla="*/ 438748 w 4973844"/>
                <a:gd name="connsiteY23" fmla="*/ 639670 h 1873905"/>
                <a:gd name="connsiteX24" fmla="*/ 479753 w 4973844"/>
                <a:gd name="connsiteY24" fmla="*/ 639670 h 1873905"/>
                <a:gd name="connsiteX25" fmla="*/ 479753 w 4973844"/>
                <a:gd name="connsiteY25" fmla="*/ 701176 h 1873905"/>
                <a:gd name="connsiteX26" fmla="*/ 528958 w 4973844"/>
                <a:gd name="connsiteY26" fmla="*/ 701176 h 1873905"/>
                <a:gd name="connsiteX27" fmla="*/ 528958 w 4973844"/>
                <a:gd name="connsiteY27" fmla="*/ 762683 h 1873905"/>
                <a:gd name="connsiteX28" fmla="*/ 582264 w 4973844"/>
                <a:gd name="connsiteY28" fmla="*/ 762683 h 1873905"/>
                <a:gd name="connsiteX29" fmla="*/ 582264 w 4973844"/>
                <a:gd name="connsiteY29" fmla="*/ 828290 h 1873905"/>
                <a:gd name="connsiteX30" fmla="*/ 635570 w 4973844"/>
                <a:gd name="connsiteY30" fmla="*/ 828290 h 1873905"/>
                <a:gd name="connsiteX31" fmla="*/ 635570 w 4973844"/>
                <a:gd name="connsiteY31" fmla="*/ 877496 h 1873905"/>
                <a:gd name="connsiteX32" fmla="*/ 680675 w 4973844"/>
                <a:gd name="connsiteY32" fmla="*/ 877496 h 1873905"/>
                <a:gd name="connsiteX33" fmla="*/ 680675 w 4973844"/>
                <a:gd name="connsiteY33" fmla="*/ 930802 h 1873905"/>
                <a:gd name="connsiteX34" fmla="*/ 738081 w 4973844"/>
                <a:gd name="connsiteY34" fmla="*/ 930802 h 1873905"/>
                <a:gd name="connsiteX35" fmla="*/ 738081 w 4973844"/>
                <a:gd name="connsiteY35" fmla="*/ 971806 h 1873905"/>
                <a:gd name="connsiteX36" fmla="*/ 824190 w 4973844"/>
                <a:gd name="connsiteY36" fmla="*/ 971806 h 1873905"/>
                <a:gd name="connsiteX37" fmla="*/ 824190 w 4973844"/>
                <a:gd name="connsiteY37" fmla="*/ 1045614 h 1873905"/>
                <a:gd name="connsiteX38" fmla="*/ 873396 w 4973844"/>
                <a:gd name="connsiteY38" fmla="*/ 1045614 h 1873905"/>
                <a:gd name="connsiteX39" fmla="*/ 873396 w 4973844"/>
                <a:gd name="connsiteY39" fmla="*/ 1119422 h 1873905"/>
                <a:gd name="connsiteX40" fmla="*/ 926702 w 4973844"/>
                <a:gd name="connsiteY40" fmla="*/ 1119422 h 1873905"/>
                <a:gd name="connsiteX41" fmla="*/ 926702 w 4973844"/>
                <a:gd name="connsiteY41" fmla="*/ 1172728 h 1873905"/>
                <a:gd name="connsiteX42" fmla="*/ 1016911 w 4973844"/>
                <a:gd name="connsiteY42" fmla="*/ 1172728 h 1873905"/>
                <a:gd name="connsiteX43" fmla="*/ 1016911 w 4973844"/>
                <a:gd name="connsiteY43" fmla="*/ 1234235 h 1873905"/>
                <a:gd name="connsiteX44" fmla="*/ 1086619 w 4973844"/>
                <a:gd name="connsiteY44" fmla="*/ 1234235 h 1873905"/>
                <a:gd name="connsiteX45" fmla="*/ 1086619 w 4973844"/>
                <a:gd name="connsiteY45" fmla="*/ 1271139 h 1873905"/>
                <a:gd name="connsiteX46" fmla="*/ 1160427 w 4973844"/>
                <a:gd name="connsiteY46" fmla="*/ 1271139 h 1873905"/>
                <a:gd name="connsiteX47" fmla="*/ 1160427 w 4973844"/>
                <a:gd name="connsiteY47" fmla="*/ 1316244 h 1873905"/>
                <a:gd name="connsiteX48" fmla="*/ 1234235 w 4973844"/>
                <a:gd name="connsiteY48" fmla="*/ 1316244 h 1873905"/>
                <a:gd name="connsiteX49" fmla="*/ 1234235 w 4973844"/>
                <a:gd name="connsiteY49" fmla="*/ 1353148 h 1873905"/>
                <a:gd name="connsiteX50" fmla="*/ 1377751 w 4973844"/>
                <a:gd name="connsiteY50" fmla="*/ 1353148 h 1873905"/>
                <a:gd name="connsiteX51" fmla="*/ 1377751 w 4973844"/>
                <a:gd name="connsiteY51" fmla="*/ 1422855 h 1873905"/>
                <a:gd name="connsiteX52" fmla="*/ 1472061 w 4973844"/>
                <a:gd name="connsiteY52" fmla="*/ 1422855 h 1873905"/>
                <a:gd name="connsiteX53" fmla="*/ 1472061 w 4973844"/>
                <a:gd name="connsiteY53" fmla="*/ 1467960 h 1873905"/>
                <a:gd name="connsiteX54" fmla="*/ 1513066 w 4973844"/>
                <a:gd name="connsiteY54" fmla="*/ 1467960 h 1873905"/>
                <a:gd name="connsiteX55" fmla="*/ 1513066 w 4973844"/>
                <a:gd name="connsiteY55" fmla="*/ 1513065 h 1873905"/>
                <a:gd name="connsiteX56" fmla="*/ 1566372 w 4973844"/>
                <a:gd name="connsiteY56" fmla="*/ 1513065 h 1873905"/>
                <a:gd name="connsiteX57" fmla="*/ 1566372 w 4973844"/>
                <a:gd name="connsiteY57" fmla="*/ 1513065 h 1873905"/>
                <a:gd name="connsiteX58" fmla="*/ 1566372 w 4973844"/>
                <a:gd name="connsiteY58" fmla="*/ 1549969 h 1873905"/>
                <a:gd name="connsiteX59" fmla="*/ 1701686 w 4973844"/>
                <a:gd name="connsiteY59" fmla="*/ 1549969 h 1873905"/>
                <a:gd name="connsiteX60" fmla="*/ 1701686 w 4973844"/>
                <a:gd name="connsiteY60" fmla="*/ 1549969 h 1873905"/>
                <a:gd name="connsiteX61" fmla="*/ 1701686 w 4973844"/>
                <a:gd name="connsiteY61" fmla="*/ 1549969 h 1873905"/>
                <a:gd name="connsiteX62" fmla="*/ 1701686 w 4973844"/>
                <a:gd name="connsiteY62" fmla="*/ 1549969 h 1873905"/>
                <a:gd name="connsiteX63" fmla="*/ 1701686 w 4973844"/>
                <a:gd name="connsiteY63" fmla="*/ 1582773 h 1873905"/>
                <a:gd name="connsiteX64" fmla="*/ 1894407 w 4973844"/>
                <a:gd name="connsiteY64" fmla="*/ 1582773 h 1873905"/>
                <a:gd name="connsiteX65" fmla="*/ 1894407 w 4973844"/>
                <a:gd name="connsiteY65" fmla="*/ 1631978 h 1873905"/>
                <a:gd name="connsiteX66" fmla="*/ 2148635 w 4973844"/>
                <a:gd name="connsiteY66" fmla="*/ 1631978 h 1873905"/>
                <a:gd name="connsiteX67" fmla="*/ 2148635 w 4973844"/>
                <a:gd name="connsiteY67" fmla="*/ 1664782 h 1873905"/>
                <a:gd name="connsiteX68" fmla="*/ 2370059 w 4973844"/>
                <a:gd name="connsiteY68" fmla="*/ 1664782 h 1873905"/>
                <a:gd name="connsiteX69" fmla="*/ 2370059 w 4973844"/>
                <a:gd name="connsiteY69" fmla="*/ 1664782 h 1873905"/>
                <a:gd name="connsiteX70" fmla="*/ 2370059 w 4973844"/>
                <a:gd name="connsiteY70" fmla="*/ 1697585 h 1873905"/>
                <a:gd name="connsiteX71" fmla="*/ 2579182 w 4973844"/>
                <a:gd name="connsiteY71" fmla="*/ 1697585 h 1873905"/>
                <a:gd name="connsiteX72" fmla="*/ 2579182 w 4973844"/>
                <a:gd name="connsiteY72" fmla="*/ 1730389 h 1873905"/>
                <a:gd name="connsiteX73" fmla="*/ 2894917 w 4973844"/>
                <a:gd name="connsiteY73" fmla="*/ 1730389 h 1873905"/>
                <a:gd name="connsiteX74" fmla="*/ 2894917 w 4973844"/>
                <a:gd name="connsiteY74" fmla="*/ 1767293 h 1873905"/>
                <a:gd name="connsiteX75" fmla="*/ 3095839 w 4973844"/>
                <a:gd name="connsiteY75" fmla="*/ 1767293 h 1873905"/>
                <a:gd name="connsiteX76" fmla="*/ 3095839 w 4973844"/>
                <a:gd name="connsiteY76" fmla="*/ 1808298 h 1873905"/>
                <a:gd name="connsiteX77" fmla="*/ 3259857 w 4973844"/>
                <a:gd name="connsiteY77" fmla="*/ 1808298 h 1873905"/>
                <a:gd name="connsiteX78" fmla="*/ 3259857 w 4973844"/>
                <a:gd name="connsiteY78" fmla="*/ 1808298 h 1873905"/>
                <a:gd name="connsiteX79" fmla="*/ 3259857 w 4973844"/>
                <a:gd name="connsiteY79" fmla="*/ 1808298 h 1873905"/>
                <a:gd name="connsiteX80" fmla="*/ 3259857 w 4973844"/>
                <a:gd name="connsiteY80" fmla="*/ 1841101 h 1873905"/>
                <a:gd name="connsiteX81" fmla="*/ 4432585 w 4973844"/>
                <a:gd name="connsiteY81" fmla="*/ 1841101 h 1873905"/>
                <a:gd name="connsiteX82" fmla="*/ 4432585 w 4973844"/>
                <a:gd name="connsiteY82" fmla="*/ 1873905 h 1873905"/>
                <a:gd name="connsiteX83" fmla="*/ 4973844 w 4973844"/>
                <a:gd name="connsiteY83" fmla="*/ 1873905 h 1873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4973844" h="1873905">
                  <a:moveTo>
                    <a:pt x="0" y="0"/>
                  </a:moveTo>
                  <a:lnTo>
                    <a:pt x="45105" y="0"/>
                  </a:lnTo>
                  <a:lnTo>
                    <a:pt x="45105" y="61507"/>
                  </a:lnTo>
                  <a:lnTo>
                    <a:pt x="90210" y="61507"/>
                  </a:lnTo>
                  <a:lnTo>
                    <a:pt x="90210" y="143515"/>
                  </a:lnTo>
                  <a:lnTo>
                    <a:pt x="135315" y="143515"/>
                  </a:lnTo>
                  <a:lnTo>
                    <a:pt x="135315" y="221424"/>
                  </a:lnTo>
                  <a:lnTo>
                    <a:pt x="180420" y="221424"/>
                  </a:lnTo>
                  <a:lnTo>
                    <a:pt x="180420" y="299333"/>
                  </a:lnTo>
                  <a:lnTo>
                    <a:pt x="225525" y="299333"/>
                  </a:lnTo>
                  <a:lnTo>
                    <a:pt x="225525" y="352638"/>
                  </a:lnTo>
                  <a:lnTo>
                    <a:pt x="225525" y="352638"/>
                  </a:lnTo>
                  <a:lnTo>
                    <a:pt x="274730" y="352638"/>
                  </a:lnTo>
                  <a:lnTo>
                    <a:pt x="274730" y="414145"/>
                  </a:lnTo>
                  <a:lnTo>
                    <a:pt x="315735" y="414145"/>
                  </a:lnTo>
                  <a:lnTo>
                    <a:pt x="315735" y="483853"/>
                  </a:lnTo>
                  <a:lnTo>
                    <a:pt x="360840" y="483853"/>
                  </a:lnTo>
                  <a:lnTo>
                    <a:pt x="360840" y="541259"/>
                  </a:lnTo>
                  <a:lnTo>
                    <a:pt x="405945" y="541259"/>
                  </a:lnTo>
                  <a:lnTo>
                    <a:pt x="405945" y="590464"/>
                  </a:lnTo>
                  <a:lnTo>
                    <a:pt x="405945" y="590464"/>
                  </a:lnTo>
                  <a:lnTo>
                    <a:pt x="405945" y="590464"/>
                  </a:lnTo>
                  <a:lnTo>
                    <a:pt x="438748" y="590464"/>
                  </a:lnTo>
                  <a:lnTo>
                    <a:pt x="438748" y="639670"/>
                  </a:lnTo>
                  <a:lnTo>
                    <a:pt x="479753" y="639670"/>
                  </a:lnTo>
                  <a:lnTo>
                    <a:pt x="479753" y="701176"/>
                  </a:lnTo>
                  <a:lnTo>
                    <a:pt x="528958" y="701176"/>
                  </a:lnTo>
                  <a:lnTo>
                    <a:pt x="528958" y="762683"/>
                  </a:lnTo>
                  <a:lnTo>
                    <a:pt x="582264" y="762683"/>
                  </a:lnTo>
                  <a:lnTo>
                    <a:pt x="582264" y="828290"/>
                  </a:lnTo>
                  <a:lnTo>
                    <a:pt x="635570" y="828290"/>
                  </a:lnTo>
                  <a:lnTo>
                    <a:pt x="635570" y="877496"/>
                  </a:lnTo>
                  <a:lnTo>
                    <a:pt x="680675" y="877496"/>
                  </a:lnTo>
                  <a:lnTo>
                    <a:pt x="680675" y="930802"/>
                  </a:lnTo>
                  <a:lnTo>
                    <a:pt x="738081" y="930802"/>
                  </a:lnTo>
                  <a:lnTo>
                    <a:pt x="738081" y="971806"/>
                  </a:lnTo>
                  <a:lnTo>
                    <a:pt x="824190" y="971806"/>
                  </a:lnTo>
                  <a:lnTo>
                    <a:pt x="824190" y="1045614"/>
                  </a:lnTo>
                  <a:lnTo>
                    <a:pt x="873396" y="1045614"/>
                  </a:lnTo>
                  <a:lnTo>
                    <a:pt x="873396" y="1119422"/>
                  </a:lnTo>
                  <a:lnTo>
                    <a:pt x="926702" y="1119422"/>
                  </a:lnTo>
                  <a:lnTo>
                    <a:pt x="926702" y="1172728"/>
                  </a:lnTo>
                  <a:lnTo>
                    <a:pt x="1016911" y="1172728"/>
                  </a:lnTo>
                  <a:lnTo>
                    <a:pt x="1016911" y="1234235"/>
                  </a:lnTo>
                  <a:lnTo>
                    <a:pt x="1086619" y="1234235"/>
                  </a:lnTo>
                  <a:lnTo>
                    <a:pt x="1086619" y="1271139"/>
                  </a:lnTo>
                  <a:lnTo>
                    <a:pt x="1160427" y="1271139"/>
                  </a:lnTo>
                  <a:lnTo>
                    <a:pt x="1160427" y="1316244"/>
                  </a:lnTo>
                  <a:lnTo>
                    <a:pt x="1234235" y="1316244"/>
                  </a:lnTo>
                  <a:lnTo>
                    <a:pt x="1234235" y="1353148"/>
                  </a:lnTo>
                  <a:lnTo>
                    <a:pt x="1377751" y="1353148"/>
                  </a:lnTo>
                  <a:lnTo>
                    <a:pt x="1377751" y="1422855"/>
                  </a:lnTo>
                  <a:lnTo>
                    <a:pt x="1472061" y="1422855"/>
                  </a:lnTo>
                  <a:lnTo>
                    <a:pt x="1472061" y="1467960"/>
                  </a:lnTo>
                  <a:lnTo>
                    <a:pt x="1513066" y="1467960"/>
                  </a:lnTo>
                  <a:lnTo>
                    <a:pt x="1513066" y="1513065"/>
                  </a:lnTo>
                  <a:lnTo>
                    <a:pt x="1566372" y="1513065"/>
                  </a:lnTo>
                  <a:lnTo>
                    <a:pt x="1566372" y="1513065"/>
                  </a:lnTo>
                  <a:lnTo>
                    <a:pt x="1566372" y="1549969"/>
                  </a:lnTo>
                  <a:lnTo>
                    <a:pt x="1701686" y="1549969"/>
                  </a:lnTo>
                  <a:lnTo>
                    <a:pt x="1701686" y="1549969"/>
                  </a:lnTo>
                  <a:lnTo>
                    <a:pt x="1701686" y="1549969"/>
                  </a:lnTo>
                  <a:lnTo>
                    <a:pt x="1701686" y="1549969"/>
                  </a:lnTo>
                  <a:lnTo>
                    <a:pt x="1701686" y="1582773"/>
                  </a:lnTo>
                  <a:lnTo>
                    <a:pt x="1894407" y="1582773"/>
                  </a:lnTo>
                  <a:lnTo>
                    <a:pt x="1894407" y="1631978"/>
                  </a:lnTo>
                  <a:lnTo>
                    <a:pt x="2148635" y="1631978"/>
                  </a:lnTo>
                  <a:lnTo>
                    <a:pt x="2148635" y="1664782"/>
                  </a:lnTo>
                  <a:lnTo>
                    <a:pt x="2370059" y="1664782"/>
                  </a:lnTo>
                  <a:lnTo>
                    <a:pt x="2370059" y="1664782"/>
                  </a:lnTo>
                  <a:lnTo>
                    <a:pt x="2370059" y="1697585"/>
                  </a:lnTo>
                  <a:lnTo>
                    <a:pt x="2579182" y="1697585"/>
                  </a:lnTo>
                  <a:lnTo>
                    <a:pt x="2579182" y="1730389"/>
                  </a:lnTo>
                  <a:lnTo>
                    <a:pt x="2894917" y="1730389"/>
                  </a:lnTo>
                  <a:lnTo>
                    <a:pt x="2894917" y="1767293"/>
                  </a:lnTo>
                  <a:lnTo>
                    <a:pt x="3095839" y="1767293"/>
                  </a:lnTo>
                  <a:lnTo>
                    <a:pt x="3095839" y="1808298"/>
                  </a:lnTo>
                  <a:lnTo>
                    <a:pt x="3259857" y="1808298"/>
                  </a:lnTo>
                  <a:lnTo>
                    <a:pt x="3259857" y="1808298"/>
                  </a:lnTo>
                  <a:lnTo>
                    <a:pt x="3259857" y="1808298"/>
                  </a:lnTo>
                  <a:lnTo>
                    <a:pt x="3259857" y="1841101"/>
                  </a:lnTo>
                  <a:lnTo>
                    <a:pt x="4432585" y="1841101"/>
                  </a:lnTo>
                  <a:lnTo>
                    <a:pt x="4432585" y="1873905"/>
                  </a:lnTo>
                  <a:lnTo>
                    <a:pt x="4973844" y="1873905"/>
                  </a:lnTo>
                </a:path>
              </a:pathLst>
            </a:custGeom>
            <a:noFill/>
            <a:ln w="28575">
              <a:solidFill>
                <a:srgbClr val="E1471D"/>
              </a:solidFill>
              <a:miter lim="800000"/>
              <a:headEnd/>
              <a:tailEnd/>
            </a:ln>
          </p:spPr>
          <p:txBody>
            <a:bodyPr rtlCol="0" anchor="ctr"/>
            <a:lstStyle/>
            <a:p>
              <a:pPr algn="ctr"/>
              <a:endParaRPr lang="en-US"/>
            </a:p>
          </p:txBody>
        </p:sp>
      </p:grpSp>
      <p:grpSp>
        <p:nvGrpSpPr>
          <p:cNvPr id="893" name="Group 892">
            <a:extLst>
              <a:ext uri="{FF2B5EF4-FFF2-40B4-BE49-F238E27FC236}">
                <a16:creationId xmlns:a16="http://schemas.microsoft.com/office/drawing/2014/main" id="{5C8F907B-411E-641E-E123-E80C0613E1BB}"/>
              </a:ext>
            </a:extLst>
          </p:cNvPr>
          <p:cNvGrpSpPr/>
          <p:nvPr/>
        </p:nvGrpSpPr>
        <p:grpSpPr>
          <a:xfrm>
            <a:off x="6104979" y="2507055"/>
            <a:ext cx="5817962" cy="3027054"/>
            <a:chOff x="6104979" y="2507055"/>
            <a:chExt cx="5817962" cy="3027054"/>
          </a:xfrm>
        </p:grpSpPr>
        <p:sp>
          <p:nvSpPr>
            <p:cNvPr id="626" name="Freeform 625">
              <a:extLst>
                <a:ext uri="{FF2B5EF4-FFF2-40B4-BE49-F238E27FC236}">
                  <a16:creationId xmlns:a16="http://schemas.microsoft.com/office/drawing/2014/main" id="{D912CF37-4BF1-15AF-07F9-D56E955F6C28}"/>
                </a:ext>
              </a:extLst>
            </p:cNvPr>
            <p:cNvSpPr/>
            <p:nvPr/>
          </p:nvSpPr>
          <p:spPr bwMode="auto">
            <a:xfrm>
              <a:off x="6744677" y="2653323"/>
              <a:ext cx="4857261" cy="2235200"/>
            </a:xfrm>
            <a:custGeom>
              <a:avLst/>
              <a:gdLst>
                <a:gd name="connsiteX0" fmla="*/ 0 w 4857261"/>
                <a:gd name="connsiteY0" fmla="*/ 0 h 2235200"/>
                <a:gd name="connsiteX1" fmla="*/ 54708 w 4857261"/>
                <a:gd name="connsiteY1" fmla="*/ 0 h 2235200"/>
                <a:gd name="connsiteX2" fmla="*/ 54708 w 4857261"/>
                <a:gd name="connsiteY2" fmla="*/ 164123 h 2235200"/>
                <a:gd name="connsiteX3" fmla="*/ 101600 w 4857261"/>
                <a:gd name="connsiteY3" fmla="*/ 164123 h 2235200"/>
                <a:gd name="connsiteX4" fmla="*/ 101600 w 4857261"/>
                <a:gd name="connsiteY4" fmla="*/ 441569 h 2235200"/>
                <a:gd name="connsiteX5" fmla="*/ 140677 w 4857261"/>
                <a:gd name="connsiteY5" fmla="*/ 441569 h 2235200"/>
                <a:gd name="connsiteX6" fmla="*/ 140677 w 4857261"/>
                <a:gd name="connsiteY6" fmla="*/ 1316892 h 2235200"/>
                <a:gd name="connsiteX7" fmla="*/ 195385 w 4857261"/>
                <a:gd name="connsiteY7" fmla="*/ 1316892 h 2235200"/>
                <a:gd name="connsiteX8" fmla="*/ 195385 w 4857261"/>
                <a:gd name="connsiteY8" fmla="*/ 1316892 h 2235200"/>
                <a:gd name="connsiteX9" fmla="*/ 195385 w 4857261"/>
                <a:gd name="connsiteY9" fmla="*/ 1527908 h 2235200"/>
                <a:gd name="connsiteX10" fmla="*/ 250092 w 4857261"/>
                <a:gd name="connsiteY10" fmla="*/ 1527908 h 2235200"/>
                <a:gd name="connsiteX11" fmla="*/ 250092 w 4857261"/>
                <a:gd name="connsiteY11" fmla="*/ 1598246 h 2235200"/>
                <a:gd name="connsiteX12" fmla="*/ 289169 w 4857261"/>
                <a:gd name="connsiteY12" fmla="*/ 1598246 h 2235200"/>
                <a:gd name="connsiteX13" fmla="*/ 289169 w 4857261"/>
                <a:gd name="connsiteY13" fmla="*/ 1738923 h 2235200"/>
                <a:gd name="connsiteX14" fmla="*/ 355600 w 4857261"/>
                <a:gd name="connsiteY14" fmla="*/ 1738923 h 2235200"/>
                <a:gd name="connsiteX15" fmla="*/ 355600 w 4857261"/>
                <a:gd name="connsiteY15" fmla="*/ 1801446 h 2235200"/>
                <a:gd name="connsiteX16" fmla="*/ 422031 w 4857261"/>
                <a:gd name="connsiteY16" fmla="*/ 1801446 h 2235200"/>
                <a:gd name="connsiteX17" fmla="*/ 422031 w 4857261"/>
                <a:gd name="connsiteY17" fmla="*/ 1895231 h 2235200"/>
                <a:gd name="connsiteX18" fmla="*/ 500185 w 4857261"/>
                <a:gd name="connsiteY18" fmla="*/ 1895231 h 2235200"/>
                <a:gd name="connsiteX19" fmla="*/ 500185 w 4857261"/>
                <a:gd name="connsiteY19" fmla="*/ 1934308 h 2235200"/>
                <a:gd name="connsiteX20" fmla="*/ 578338 w 4857261"/>
                <a:gd name="connsiteY20" fmla="*/ 1934308 h 2235200"/>
                <a:gd name="connsiteX21" fmla="*/ 578338 w 4857261"/>
                <a:gd name="connsiteY21" fmla="*/ 1977292 h 2235200"/>
                <a:gd name="connsiteX22" fmla="*/ 656492 w 4857261"/>
                <a:gd name="connsiteY22" fmla="*/ 1977292 h 2235200"/>
                <a:gd name="connsiteX23" fmla="*/ 656492 w 4857261"/>
                <a:gd name="connsiteY23" fmla="*/ 1977292 h 2235200"/>
                <a:gd name="connsiteX24" fmla="*/ 656492 w 4857261"/>
                <a:gd name="connsiteY24" fmla="*/ 2012462 h 2235200"/>
                <a:gd name="connsiteX25" fmla="*/ 789354 w 4857261"/>
                <a:gd name="connsiteY25" fmla="*/ 2012462 h 2235200"/>
                <a:gd name="connsiteX26" fmla="*/ 789354 w 4857261"/>
                <a:gd name="connsiteY26" fmla="*/ 2055446 h 2235200"/>
                <a:gd name="connsiteX27" fmla="*/ 933938 w 4857261"/>
                <a:gd name="connsiteY27" fmla="*/ 2055446 h 2235200"/>
                <a:gd name="connsiteX28" fmla="*/ 933938 w 4857261"/>
                <a:gd name="connsiteY28" fmla="*/ 2090615 h 2235200"/>
                <a:gd name="connsiteX29" fmla="*/ 1344246 w 4857261"/>
                <a:gd name="connsiteY29" fmla="*/ 2090615 h 2235200"/>
                <a:gd name="connsiteX30" fmla="*/ 1344246 w 4857261"/>
                <a:gd name="connsiteY30" fmla="*/ 2125785 h 2235200"/>
                <a:gd name="connsiteX31" fmla="*/ 2125785 w 4857261"/>
                <a:gd name="connsiteY31" fmla="*/ 2125785 h 2235200"/>
                <a:gd name="connsiteX32" fmla="*/ 2125785 w 4857261"/>
                <a:gd name="connsiteY32" fmla="*/ 2172677 h 2235200"/>
                <a:gd name="connsiteX33" fmla="*/ 2344615 w 4857261"/>
                <a:gd name="connsiteY33" fmla="*/ 2172677 h 2235200"/>
                <a:gd name="connsiteX34" fmla="*/ 2344615 w 4857261"/>
                <a:gd name="connsiteY34" fmla="*/ 2203939 h 2235200"/>
                <a:gd name="connsiteX35" fmla="*/ 3059723 w 4857261"/>
                <a:gd name="connsiteY35" fmla="*/ 2203939 h 2235200"/>
                <a:gd name="connsiteX36" fmla="*/ 3059723 w 4857261"/>
                <a:gd name="connsiteY36" fmla="*/ 2235200 h 2235200"/>
                <a:gd name="connsiteX37" fmla="*/ 4857261 w 4857261"/>
                <a:gd name="connsiteY37" fmla="*/ 2235200 h 223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4857261" h="2235200">
                  <a:moveTo>
                    <a:pt x="0" y="0"/>
                  </a:moveTo>
                  <a:lnTo>
                    <a:pt x="54708" y="0"/>
                  </a:lnTo>
                  <a:lnTo>
                    <a:pt x="54708" y="164123"/>
                  </a:lnTo>
                  <a:lnTo>
                    <a:pt x="101600" y="164123"/>
                  </a:lnTo>
                  <a:lnTo>
                    <a:pt x="101600" y="441569"/>
                  </a:lnTo>
                  <a:lnTo>
                    <a:pt x="140677" y="441569"/>
                  </a:lnTo>
                  <a:lnTo>
                    <a:pt x="140677" y="1316892"/>
                  </a:lnTo>
                  <a:lnTo>
                    <a:pt x="195385" y="1316892"/>
                  </a:lnTo>
                  <a:lnTo>
                    <a:pt x="195385" y="1316892"/>
                  </a:lnTo>
                  <a:lnTo>
                    <a:pt x="195385" y="1527908"/>
                  </a:lnTo>
                  <a:lnTo>
                    <a:pt x="250092" y="1527908"/>
                  </a:lnTo>
                  <a:lnTo>
                    <a:pt x="250092" y="1598246"/>
                  </a:lnTo>
                  <a:lnTo>
                    <a:pt x="289169" y="1598246"/>
                  </a:lnTo>
                  <a:lnTo>
                    <a:pt x="289169" y="1738923"/>
                  </a:lnTo>
                  <a:lnTo>
                    <a:pt x="355600" y="1738923"/>
                  </a:lnTo>
                  <a:lnTo>
                    <a:pt x="355600" y="1801446"/>
                  </a:lnTo>
                  <a:lnTo>
                    <a:pt x="422031" y="1801446"/>
                  </a:lnTo>
                  <a:lnTo>
                    <a:pt x="422031" y="1895231"/>
                  </a:lnTo>
                  <a:lnTo>
                    <a:pt x="500185" y="1895231"/>
                  </a:lnTo>
                  <a:lnTo>
                    <a:pt x="500185" y="1934308"/>
                  </a:lnTo>
                  <a:lnTo>
                    <a:pt x="578338" y="1934308"/>
                  </a:lnTo>
                  <a:lnTo>
                    <a:pt x="578338" y="1977292"/>
                  </a:lnTo>
                  <a:lnTo>
                    <a:pt x="656492" y="1977292"/>
                  </a:lnTo>
                  <a:lnTo>
                    <a:pt x="656492" y="1977292"/>
                  </a:lnTo>
                  <a:lnTo>
                    <a:pt x="656492" y="2012462"/>
                  </a:lnTo>
                  <a:lnTo>
                    <a:pt x="789354" y="2012462"/>
                  </a:lnTo>
                  <a:lnTo>
                    <a:pt x="789354" y="2055446"/>
                  </a:lnTo>
                  <a:lnTo>
                    <a:pt x="933938" y="2055446"/>
                  </a:lnTo>
                  <a:lnTo>
                    <a:pt x="933938" y="2090615"/>
                  </a:lnTo>
                  <a:lnTo>
                    <a:pt x="1344246" y="2090615"/>
                  </a:lnTo>
                  <a:lnTo>
                    <a:pt x="1344246" y="2125785"/>
                  </a:lnTo>
                  <a:lnTo>
                    <a:pt x="2125785" y="2125785"/>
                  </a:lnTo>
                  <a:lnTo>
                    <a:pt x="2125785" y="2172677"/>
                  </a:lnTo>
                  <a:lnTo>
                    <a:pt x="2344615" y="2172677"/>
                  </a:lnTo>
                  <a:lnTo>
                    <a:pt x="2344615" y="2203939"/>
                  </a:lnTo>
                  <a:lnTo>
                    <a:pt x="3059723" y="2203939"/>
                  </a:lnTo>
                  <a:lnTo>
                    <a:pt x="3059723" y="2235200"/>
                  </a:lnTo>
                  <a:lnTo>
                    <a:pt x="4857261" y="2235200"/>
                  </a:lnTo>
                </a:path>
              </a:pathLst>
            </a:custGeom>
            <a:noFill/>
            <a:ln w="28575">
              <a:solidFill>
                <a:srgbClr val="E1471D"/>
              </a:solidFill>
              <a:miter lim="800000"/>
              <a:headEnd/>
              <a:tailEnd/>
            </a:ln>
          </p:spPr>
          <p:txBody>
            <a:bodyPr rtlCol="0" anchor="ctr"/>
            <a:lstStyle/>
            <a:p>
              <a:pPr algn="ctr"/>
              <a:endParaRPr lang="en-US"/>
            </a:p>
          </p:txBody>
        </p:sp>
        <p:sp>
          <p:nvSpPr>
            <p:cNvPr id="625" name="Freeform 624">
              <a:extLst>
                <a:ext uri="{FF2B5EF4-FFF2-40B4-BE49-F238E27FC236}">
                  <a16:creationId xmlns:a16="http://schemas.microsoft.com/office/drawing/2014/main" id="{A0ECD3BD-D889-C274-D66E-518016EB51D3}"/>
                </a:ext>
              </a:extLst>
            </p:cNvPr>
            <p:cNvSpPr/>
            <p:nvPr/>
          </p:nvSpPr>
          <p:spPr bwMode="auto">
            <a:xfrm>
              <a:off x="6756400" y="2672862"/>
              <a:ext cx="4740031" cy="1852246"/>
            </a:xfrm>
            <a:custGeom>
              <a:avLst/>
              <a:gdLst>
                <a:gd name="connsiteX0" fmla="*/ 0 w 4740031"/>
                <a:gd name="connsiteY0" fmla="*/ 0 h 1852246"/>
                <a:gd name="connsiteX1" fmla="*/ 42985 w 4740031"/>
                <a:gd name="connsiteY1" fmla="*/ 0 h 1852246"/>
                <a:gd name="connsiteX2" fmla="*/ 42985 w 4740031"/>
                <a:gd name="connsiteY2" fmla="*/ 171938 h 1852246"/>
                <a:gd name="connsiteX3" fmla="*/ 101600 w 4740031"/>
                <a:gd name="connsiteY3" fmla="*/ 171938 h 1852246"/>
                <a:gd name="connsiteX4" fmla="*/ 101600 w 4740031"/>
                <a:gd name="connsiteY4" fmla="*/ 949569 h 1852246"/>
                <a:gd name="connsiteX5" fmla="*/ 140677 w 4740031"/>
                <a:gd name="connsiteY5" fmla="*/ 949569 h 1852246"/>
                <a:gd name="connsiteX6" fmla="*/ 191477 w 4740031"/>
                <a:gd name="connsiteY6" fmla="*/ 949569 h 1852246"/>
                <a:gd name="connsiteX7" fmla="*/ 191477 w 4740031"/>
                <a:gd name="connsiteY7" fmla="*/ 1023815 h 1852246"/>
                <a:gd name="connsiteX8" fmla="*/ 246185 w 4740031"/>
                <a:gd name="connsiteY8" fmla="*/ 1023815 h 1852246"/>
                <a:gd name="connsiteX9" fmla="*/ 246185 w 4740031"/>
                <a:gd name="connsiteY9" fmla="*/ 1105876 h 1852246"/>
                <a:gd name="connsiteX10" fmla="*/ 320431 w 4740031"/>
                <a:gd name="connsiteY10" fmla="*/ 1105876 h 1852246"/>
                <a:gd name="connsiteX11" fmla="*/ 320431 w 4740031"/>
                <a:gd name="connsiteY11" fmla="*/ 1207476 h 1852246"/>
                <a:gd name="connsiteX12" fmla="*/ 386862 w 4740031"/>
                <a:gd name="connsiteY12" fmla="*/ 1207476 h 1852246"/>
                <a:gd name="connsiteX13" fmla="*/ 386862 w 4740031"/>
                <a:gd name="connsiteY13" fmla="*/ 1266092 h 1852246"/>
                <a:gd name="connsiteX14" fmla="*/ 465015 w 4740031"/>
                <a:gd name="connsiteY14" fmla="*/ 1266092 h 1852246"/>
                <a:gd name="connsiteX15" fmla="*/ 465015 w 4740031"/>
                <a:gd name="connsiteY15" fmla="*/ 1324707 h 1852246"/>
                <a:gd name="connsiteX16" fmla="*/ 621323 w 4740031"/>
                <a:gd name="connsiteY16" fmla="*/ 1324707 h 1852246"/>
                <a:gd name="connsiteX17" fmla="*/ 621323 w 4740031"/>
                <a:gd name="connsiteY17" fmla="*/ 1363784 h 1852246"/>
                <a:gd name="connsiteX18" fmla="*/ 808892 w 4740031"/>
                <a:gd name="connsiteY18" fmla="*/ 1363784 h 1852246"/>
                <a:gd name="connsiteX19" fmla="*/ 808892 w 4740031"/>
                <a:gd name="connsiteY19" fmla="*/ 1418492 h 1852246"/>
                <a:gd name="connsiteX20" fmla="*/ 1043354 w 4740031"/>
                <a:gd name="connsiteY20" fmla="*/ 1418492 h 1852246"/>
                <a:gd name="connsiteX21" fmla="*/ 1043354 w 4740031"/>
                <a:gd name="connsiteY21" fmla="*/ 1457569 h 1852246"/>
                <a:gd name="connsiteX22" fmla="*/ 1152769 w 4740031"/>
                <a:gd name="connsiteY22" fmla="*/ 1457569 h 1852246"/>
                <a:gd name="connsiteX23" fmla="*/ 1172308 w 4740031"/>
                <a:gd name="connsiteY23" fmla="*/ 1477108 h 1852246"/>
                <a:gd name="connsiteX24" fmla="*/ 1258277 w 4740031"/>
                <a:gd name="connsiteY24" fmla="*/ 1477108 h 1852246"/>
                <a:gd name="connsiteX25" fmla="*/ 1258277 w 4740031"/>
                <a:gd name="connsiteY25" fmla="*/ 1524000 h 1852246"/>
                <a:gd name="connsiteX26" fmla="*/ 1391138 w 4740031"/>
                <a:gd name="connsiteY26" fmla="*/ 1524000 h 1852246"/>
                <a:gd name="connsiteX27" fmla="*/ 1391138 w 4740031"/>
                <a:gd name="connsiteY27" fmla="*/ 1570892 h 1852246"/>
                <a:gd name="connsiteX28" fmla="*/ 1692031 w 4740031"/>
                <a:gd name="connsiteY28" fmla="*/ 1570892 h 1852246"/>
                <a:gd name="connsiteX29" fmla="*/ 1692031 w 4740031"/>
                <a:gd name="connsiteY29" fmla="*/ 1609969 h 1852246"/>
                <a:gd name="connsiteX30" fmla="*/ 2008554 w 4740031"/>
                <a:gd name="connsiteY30" fmla="*/ 1609969 h 1852246"/>
                <a:gd name="connsiteX31" fmla="*/ 2008554 w 4740031"/>
                <a:gd name="connsiteY31" fmla="*/ 1645138 h 1852246"/>
                <a:gd name="connsiteX32" fmla="*/ 2688492 w 4740031"/>
                <a:gd name="connsiteY32" fmla="*/ 1645138 h 1852246"/>
                <a:gd name="connsiteX33" fmla="*/ 2688492 w 4740031"/>
                <a:gd name="connsiteY33" fmla="*/ 1684215 h 1852246"/>
                <a:gd name="connsiteX34" fmla="*/ 3149600 w 4740031"/>
                <a:gd name="connsiteY34" fmla="*/ 1684215 h 1852246"/>
                <a:gd name="connsiteX35" fmla="*/ 3149600 w 4740031"/>
                <a:gd name="connsiteY35" fmla="*/ 1715476 h 1852246"/>
                <a:gd name="connsiteX36" fmla="*/ 4740031 w 4740031"/>
                <a:gd name="connsiteY36" fmla="*/ 1715476 h 1852246"/>
                <a:gd name="connsiteX37" fmla="*/ 4740031 w 4740031"/>
                <a:gd name="connsiteY37" fmla="*/ 1852246 h 1852246"/>
                <a:gd name="connsiteX0" fmla="*/ 0 w 4740031"/>
                <a:gd name="connsiteY0" fmla="*/ 0 h 1852246"/>
                <a:gd name="connsiteX1" fmla="*/ 42985 w 4740031"/>
                <a:gd name="connsiteY1" fmla="*/ 0 h 1852246"/>
                <a:gd name="connsiteX2" fmla="*/ 42985 w 4740031"/>
                <a:gd name="connsiteY2" fmla="*/ 171938 h 1852246"/>
                <a:gd name="connsiteX3" fmla="*/ 101600 w 4740031"/>
                <a:gd name="connsiteY3" fmla="*/ 171938 h 1852246"/>
                <a:gd name="connsiteX4" fmla="*/ 101600 w 4740031"/>
                <a:gd name="connsiteY4" fmla="*/ 949569 h 1852246"/>
                <a:gd name="connsiteX5" fmla="*/ 140677 w 4740031"/>
                <a:gd name="connsiteY5" fmla="*/ 949569 h 1852246"/>
                <a:gd name="connsiteX6" fmla="*/ 191477 w 4740031"/>
                <a:gd name="connsiteY6" fmla="*/ 949569 h 1852246"/>
                <a:gd name="connsiteX7" fmla="*/ 191477 w 4740031"/>
                <a:gd name="connsiteY7" fmla="*/ 1023815 h 1852246"/>
                <a:gd name="connsiteX8" fmla="*/ 246185 w 4740031"/>
                <a:gd name="connsiteY8" fmla="*/ 1023815 h 1852246"/>
                <a:gd name="connsiteX9" fmla="*/ 246185 w 4740031"/>
                <a:gd name="connsiteY9" fmla="*/ 1105876 h 1852246"/>
                <a:gd name="connsiteX10" fmla="*/ 320431 w 4740031"/>
                <a:gd name="connsiteY10" fmla="*/ 1105876 h 1852246"/>
                <a:gd name="connsiteX11" fmla="*/ 320431 w 4740031"/>
                <a:gd name="connsiteY11" fmla="*/ 1207476 h 1852246"/>
                <a:gd name="connsiteX12" fmla="*/ 386862 w 4740031"/>
                <a:gd name="connsiteY12" fmla="*/ 1207476 h 1852246"/>
                <a:gd name="connsiteX13" fmla="*/ 386862 w 4740031"/>
                <a:gd name="connsiteY13" fmla="*/ 1266092 h 1852246"/>
                <a:gd name="connsiteX14" fmla="*/ 465015 w 4740031"/>
                <a:gd name="connsiteY14" fmla="*/ 1266092 h 1852246"/>
                <a:gd name="connsiteX15" fmla="*/ 465015 w 4740031"/>
                <a:gd name="connsiteY15" fmla="*/ 1324707 h 1852246"/>
                <a:gd name="connsiteX16" fmla="*/ 621323 w 4740031"/>
                <a:gd name="connsiteY16" fmla="*/ 1324707 h 1852246"/>
                <a:gd name="connsiteX17" fmla="*/ 621323 w 4740031"/>
                <a:gd name="connsiteY17" fmla="*/ 1363784 h 1852246"/>
                <a:gd name="connsiteX18" fmla="*/ 808892 w 4740031"/>
                <a:gd name="connsiteY18" fmla="*/ 1363784 h 1852246"/>
                <a:gd name="connsiteX19" fmla="*/ 808892 w 4740031"/>
                <a:gd name="connsiteY19" fmla="*/ 1418492 h 1852246"/>
                <a:gd name="connsiteX20" fmla="*/ 1043354 w 4740031"/>
                <a:gd name="connsiteY20" fmla="*/ 1418492 h 1852246"/>
                <a:gd name="connsiteX21" fmla="*/ 1043354 w 4740031"/>
                <a:gd name="connsiteY21" fmla="*/ 1457569 h 1852246"/>
                <a:gd name="connsiteX22" fmla="*/ 1152769 w 4740031"/>
                <a:gd name="connsiteY22" fmla="*/ 1457569 h 1852246"/>
                <a:gd name="connsiteX23" fmla="*/ 1172308 w 4740031"/>
                <a:gd name="connsiteY23" fmla="*/ 1477108 h 1852246"/>
                <a:gd name="connsiteX24" fmla="*/ 1258277 w 4740031"/>
                <a:gd name="connsiteY24" fmla="*/ 1477108 h 1852246"/>
                <a:gd name="connsiteX25" fmla="*/ 1258277 w 4740031"/>
                <a:gd name="connsiteY25" fmla="*/ 1524000 h 1852246"/>
                <a:gd name="connsiteX26" fmla="*/ 1391138 w 4740031"/>
                <a:gd name="connsiteY26" fmla="*/ 1524000 h 1852246"/>
                <a:gd name="connsiteX27" fmla="*/ 1391138 w 4740031"/>
                <a:gd name="connsiteY27" fmla="*/ 1570892 h 1852246"/>
                <a:gd name="connsiteX28" fmla="*/ 1692031 w 4740031"/>
                <a:gd name="connsiteY28" fmla="*/ 1570892 h 1852246"/>
                <a:gd name="connsiteX29" fmla="*/ 1692031 w 4740031"/>
                <a:gd name="connsiteY29" fmla="*/ 1609969 h 1852246"/>
                <a:gd name="connsiteX30" fmla="*/ 2008554 w 4740031"/>
                <a:gd name="connsiteY30" fmla="*/ 1609969 h 1852246"/>
                <a:gd name="connsiteX31" fmla="*/ 2008554 w 4740031"/>
                <a:gd name="connsiteY31" fmla="*/ 1645138 h 1852246"/>
                <a:gd name="connsiteX32" fmla="*/ 2688492 w 4740031"/>
                <a:gd name="connsiteY32" fmla="*/ 1645138 h 1852246"/>
                <a:gd name="connsiteX33" fmla="*/ 2688492 w 4740031"/>
                <a:gd name="connsiteY33" fmla="*/ 1675748 h 1852246"/>
                <a:gd name="connsiteX34" fmla="*/ 3149600 w 4740031"/>
                <a:gd name="connsiteY34" fmla="*/ 1684215 h 1852246"/>
                <a:gd name="connsiteX35" fmla="*/ 3149600 w 4740031"/>
                <a:gd name="connsiteY35" fmla="*/ 1715476 h 1852246"/>
                <a:gd name="connsiteX36" fmla="*/ 4740031 w 4740031"/>
                <a:gd name="connsiteY36" fmla="*/ 1715476 h 1852246"/>
                <a:gd name="connsiteX37" fmla="*/ 4740031 w 4740031"/>
                <a:gd name="connsiteY37" fmla="*/ 1852246 h 1852246"/>
                <a:gd name="connsiteX0" fmla="*/ 0 w 4740031"/>
                <a:gd name="connsiteY0" fmla="*/ 0 h 1852246"/>
                <a:gd name="connsiteX1" fmla="*/ 42985 w 4740031"/>
                <a:gd name="connsiteY1" fmla="*/ 0 h 1852246"/>
                <a:gd name="connsiteX2" fmla="*/ 42985 w 4740031"/>
                <a:gd name="connsiteY2" fmla="*/ 171938 h 1852246"/>
                <a:gd name="connsiteX3" fmla="*/ 101600 w 4740031"/>
                <a:gd name="connsiteY3" fmla="*/ 171938 h 1852246"/>
                <a:gd name="connsiteX4" fmla="*/ 101600 w 4740031"/>
                <a:gd name="connsiteY4" fmla="*/ 949569 h 1852246"/>
                <a:gd name="connsiteX5" fmla="*/ 140677 w 4740031"/>
                <a:gd name="connsiteY5" fmla="*/ 949569 h 1852246"/>
                <a:gd name="connsiteX6" fmla="*/ 191477 w 4740031"/>
                <a:gd name="connsiteY6" fmla="*/ 949569 h 1852246"/>
                <a:gd name="connsiteX7" fmla="*/ 191477 w 4740031"/>
                <a:gd name="connsiteY7" fmla="*/ 1023815 h 1852246"/>
                <a:gd name="connsiteX8" fmla="*/ 246185 w 4740031"/>
                <a:gd name="connsiteY8" fmla="*/ 1023815 h 1852246"/>
                <a:gd name="connsiteX9" fmla="*/ 246185 w 4740031"/>
                <a:gd name="connsiteY9" fmla="*/ 1105876 h 1852246"/>
                <a:gd name="connsiteX10" fmla="*/ 320431 w 4740031"/>
                <a:gd name="connsiteY10" fmla="*/ 1105876 h 1852246"/>
                <a:gd name="connsiteX11" fmla="*/ 320431 w 4740031"/>
                <a:gd name="connsiteY11" fmla="*/ 1207476 h 1852246"/>
                <a:gd name="connsiteX12" fmla="*/ 386862 w 4740031"/>
                <a:gd name="connsiteY12" fmla="*/ 1207476 h 1852246"/>
                <a:gd name="connsiteX13" fmla="*/ 386862 w 4740031"/>
                <a:gd name="connsiteY13" fmla="*/ 1266092 h 1852246"/>
                <a:gd name="connsiteX14" fmla="*/ 465015 w 4740031"/>
                <a:gd name="connsiteY14" fmla="*/ 1266092 h 1852246"/>
                <a:gd name="connsiteX15" fmla="*/ 465015 w 4740031"/>
                <a:gd name="connsiteY15" fmla="*/ 1324707 h 1852246"/>
                <a:gd name="connsiteX16" fmla="*/ 621323 w 4740031"/>
                <a:gd name="connsiteY16" fmla="*/ 1324707 h 1852246"/>
                <a:gd name="connsiteX17" fmla="*/ 621323 w 4740031"/>
                <a:gd name="connsiteY17" fmla="*/ 1363784 h 1852246"/>
                <a:gd name="connsiteX18" fmla="*/ 808892 w 4740031"/>
                <a:gd name="connsiteY18" fmla="*/ 1363784 h 1852246"/>
                <a:gd name="connsiteX19" fmla="*/ 808892 w 4740031"/>
                <a:gd name="connsiteY19" fmla="*/ 1418492 h 1852246"/>
                <a:gd name="connsiteX20" fmla="*/ 1043354 w 4740031"/>
                <a:gd name="connsiteY20" fmla="*/ 1418492 h 1852246"/>
                <a:gd name="connsiteX21" fmla="*/ 1043354 w 4740031"/>
                <a:gd name="connsiteY21" fmla="*/ 1457569 h 1852246"/>
                <a:gd name="connsiteX22" fmla="*/ 1152769 w 4740031"/>
                <a:gd name="connsiteY22" fmla="*/ 1457569 h 1852246"/>
                <a:gd name="connsiteX23" fmla="*/ 1172308 w 4740031"/>
                <a:gd name="connsiteY23" fmla="*/ 1477108 h 1852246"/>
                <a:gd name="connsiteX24" fmla="*/ 1258277 w 4740031"/>
                <a:gd name="connsiteY24" fmla="*/ 1477108 h 1852246"/>
                <a:gd name="connsiteX25" fmla="*/ 1258277 w 4740031"/>
                <a:gd name="connsiteY25" fmla="*/ 1524000 h 1852246"/>
                <a:gd name="connsiteX26" fmla="*/ 1391138 w 4740031"/>
                <a:gd name="connsiteY26" fmla="*/ 1524000 h 1852246"/>
                <a:gd name="connsiteX27" fmla="*/ 1391138 w 4740031"/>
                <a:gd name="connsiteY27" fmla="*/ 1570892 h 1852246"/>
                <a:gd name="connsiteX28" fmla="*/ 1692031 w 4740031"/>
                <a:gd name="connsiteY28" fmla="*/ 1570892 h 1852246"/>
                <a:gd name="connsiteX29" fmla="*/ 1692031 w 4740031"/>
                <a:gd name="connsiteY29" fmla="*/ 1609969 h 1852246"/>
                <a:gd name="connsiteX30" fmla="*/ 2008554 w 4740031"/>
                <a:gd name="connsiteY30" fmla="*/ 1609969 h 1852246"/>
                <a:gd name="connsiteX31" fmla="*/ 2008554 w 4740031"/>
                <a:gd name="connsiteY31" fmla="*/ 1645138 h 1852246"/>
                <a:gd name="connsiteX32" fmla="*/ 2688492 w 4740031"/>
                <a:gd name="connsiteY32" fmla="*/ 1645138 h 1852246"/>
                <a:gd name="connsiteX33" fmla="*/ 2688492 w 4740031"/>
                <a:gd name="connsiteY33" fmla="*/ 1675748 h 1852246"/>
                <a:gd name="connsiteX34" fmla="*/ 3149600 w 4740031"/>
                <a:gd name="connsiteY34" fmla="*/ 1671515 h 1852246"/>
                <a:gd name="connsiteX35" fmla="*/ 3149600 w 4740031"/>
                <a:gd name="connsiteY35" fmla="*/ 1715476 h 1852246"/>
                <a:gd name="connsiteX36" fmla="*/ 4740031 w 4740031"/>
                <a:gd name="connsiteY36" fmla="*/ 1715476 h 1852246"/>
                <a:gd name="connsiteX37" fmla="*/ 4740031 w 4740031"/>
                <a:gd name="connsiteY37" fmla="*/ 1852246 h 1852246"/>
                <a:gd name="connsiteX0" fmla="*/ 0 w 4740031"/>
                <a:gd name="connsiteY0" fmla="*/ 0 h 1852246"/>
                <a:gd name="connsiteX1" fmla="*/ 42985 w 4740031"/>
                <a:gd name="connsiteY1" fmla="*/ 0 h 1852246"/>
                <a:gd name="connsiteX2" fmla="*/ 42985 w 4740031"/>
                <a:gd name="connsiteY2" fmla="*/ 171938 h 1852246"/>
                <a:gd name="connsiteX3" fmla="*/ 101600 w 4740031"/>
                <a:gd name="connsiteY3" fmla="*/ 171938 h 1852246"/>
                <a:gd name="connsiteX4" fmla="*/ 101600 w 4740031"/>
                <a:gd name="connsiteY4" fmla="*/ 949569 h 1852246"/>
                <a:gd name="connsiteX5" fmla="*/ 140677 w 4740031"/>
                <a:gd name="connsiteY5" fmla="*/ 949569 h 1852246"/>
                <a:gd name="connsiteX6" fmla="*/ 191477 w 4740031"/>
                <a:gd name="connsiteY6" fmla="*/ 949569 h 1852246"/>
                <a:gd name="connsiteX7" fmla="*/ 191477 w 4740031"/>
                <a:gd name="connsiteY7" fmla="*/ 1023815 h 1852246"/>
                <a:gd name="connsiteX8" fmla="*/ 246185 w 4740031"/>
                <a:gd name="connsiteY8" fmla="*/ 1023815 h 1852246"/>
                <a:gd name="connsiteX9" fmla="*/ 246185 w 4740031"/>
                <a:gd name="connsiteY9" fmla="*/ 1105876 h 1852246"/>
                <a:gd name="connsiteX10" fmla="*/ 320431 w 4740031"/>
                <a:gd name="connsiteY10" fmla="*/ 1105876 h 1852246"/>
                <a:gd name="connsiteX11" fmla="*/ 320431 w 4740031"/>
                <a:gd name="connsiteY11" fmla="*/ 1207476 h 1852246"/>
                <a:gd name="connsiteX12" fmla="*/ 386862 w 4740031"/>
                <a:gd name="connsiteY12" fmla="*/ 1207476 h 1852246"/>
                <a:gd name="connsiteX13" fmla="*/ 386862 w 4740031"/>
                <a:gd name="connsiteY13" fmla="*/ 1266092 h 1852246"/>
                <a:gd name="connsiteX14" fmla="*/ 465015 w 4740031"/>
                <a:gd name="connsiteY14" fmla="*/ 1266092 h 1852246"/>
                <a:gd name="connsiteX15" fmla="*/ 465015 w 4740031"/>
                <a:gd name="connsiteY15" fmla="*/ 1324707 h 1852246"/>
                <a:gd name="connsiteX16" fmla="*/ 621323 w 4740031"/>
                <a:gd name="connsiteY16" fmla="*/ 1324707 h 1852246"/>
                <a:gd name="connsiteX17" fmla="*/ 621323 w 4740031"/>
                <a:gd name="connsiteY17" fmla="*/ 1363784 h 1852246"/>
                <a:gd name="connsiteX18" fmla="*/ 808892 w 4740031"/>
                <a:gd name="connsiteY18" fmla="*/ 1363784 h 1852246"/>
                <a:gd name="connsiteX19" fmla="*/ 808892 w 4740031"/>
                <a:gd name="connsiteY19" fmla="*/ 1418492 h 1852246"/>
                <a:gd name="connsiteX20" fmla="*/ 1043354 w 4740031"/>
                <a:gd name="connsiteY20" fmla="*/ 1418492 h 1852246"/>
                <a:gd name="connsiteX21" fmla="*/ 1043354 w 4740031"/>
                <a:gd name="connsiteY21" fmla="*/ 1457569 h 1852246"/>
                <a:gd name="connsiteX22" fmla="*/ 1152769 w 4740031"/>
                <a:gd name="connsiteY22" fmla="*/ 1457569 h 1852246"/>
                <a:gd name="connsiteX23" fmla="*/ 1172308 w 4740031"/>
                <a:gd name="connsiteY23" fmla="*/ 1477108 h 1852246"/>
                <a:gd name="connsiteX24" fmla="*/ 1258277 w 4740031"/>
                <a:gd name="connsiteY24" fmla="*/ 1477108 h 1852246"/>
                <a:gd name="connsiteX25" fmla="*/ 1258277 w 4740031"/>
                <a:gd name="connsiteY25" fmla="*/ 1524000 h 1852246"/>
                <a:gd name="connsiteX26" fmla="*/ 1391138 w 4740031"/>
                <a:gd name="connsiteY26" fmla="*/ 1524000 h 1852246"/>
                <a:gd name="connsiteX27" fmla="*/ 1391138 w 4740031"/>
                <a:gd name="connsiteY27" fmla="*/ 1570892 h 1852246"/>
                <a:gd name="connsiteX28" fmla="*/ 1692031 w 4740031"/>
                <a:gd name="connsiteY28" fmla="*/ 1570892 h 1852246"/>
                <a:gd name="connsiteX29" fmla="*/ 1692031 w 4740031"/>
                <a:gd name="connsiteY29" fmla="*/ 1609969 h 1852246"/>
                <a:gd name="connsiteX30" fmla="*/ 2008554 w 4740031"/>
                <a:gd name="connsiteY30" fmla="*/ 1609969 h 1852246"/>
                <a:gd name="connsiteX31" fmla="*/ 2008554 w 4740031"/>
                <a:gd name="connsiteY31" fmla="*/ 1645138 h 1852246"/>
                <a:gd name="connsiteX32" fmla="*/ 2688492 w 4740031"/>
                <a:gd name="connsiteY32" fmla="*/ 1645138 h 1852246"/>
                <a:gd name="connsiteX33" fmla="*/ 2688492 w 4740031"/>
                <a:gd name="connsiteY33" fmla="*/ 1675748 h 1852246"/>
                <a:gd name="connsiteX34" fmla="*/ 3149600 w 4740031"/>
                <a:gd name="connsiteY34" fmla="*/ 1671515 h 1852246"/>
                <a:gd name="connsiteX35" fmla="*/ 3149600 w 4740031"/>
                <a:gd name="connsiteY35" fmla="*/ 1690076 h 1852246"/>
                <a:gd name="connsiteX36" fmla="*/ 4740031 w 4740031"/>
                <a:gd name="connsiteY36" fmla="*/ 1715476 h 1852246"/>
                <a:gd name="connsiteX37" fmla="*/ 4740031 w 4740031"/>
                <a:gd name="connsiteY37" fmla="*/ 1852246 h 1852246"/>
                <a:gd name="connsiteX0" fmla="*/ 0 w 4740031"/>
                <a:gd name="connsiteY0" fmla="*/ 0 h 1852246"/>
                <a:gd name="connsiteX1" fmla="*/ 42985 w 4740031"/>
                <a:gd name="connsiteY1" fmla="*/ 0 h 1852246"/>
                <a:gd name="connsiteX2" fmla="*/ 42985 w 4740031"/>
                <a:gd name="connsiteY2" fmla="*/ 171938 h 1852246"/>
                <a:gd name="connsiteX3" fmla="*/ 101600 w 4740031"/>
                <a:gd name="connsiteY3" fmla="*/ 171938 h 1852246"/>
                <a:gd name="connsiteX4" fmla="*/ 101600 w 4740031"/>
                <a:gd name="connsiteY4" fmla="*/ 949569 h 1852246"/>
                <a:gd name="connsiteX5" fmla="*/ 140677 w 4740031"/>
                <a:gd name="connsiteY5" fmla="*/ 949569 h 1852246"/>
                <a:gd name="connsiteX6" fmla="*/ 191477 w 4740031"/>
                <a:gd name="connsiteY6" fmla="*/ 949569 h 1852246"/>
                <a:gd name="connsiteX7" fmla="*/ 191477 w 4740031"/>
                <a:gd name="connsiteY7" fmla="*/ 1023815 h 1852246"/>
                <a:gd name="connsiteX8" fmla="*/ 246185 w 4740031"/>
                <a:gd name="connsiteY8" fmla="*/ 1023815 h 1852246"/>
                <a:gd name="connsiteX9" fmla="*/ 246185 w 4740031"/>
                <a:gd name="connsiteY9" fmla="*/ 1105876 h 1852246"/>
                <a:gd name="connsiteX10" fmla="*/ 320431 w 4740031"/>
                <a:gd name="connsiteY10" fmla="*/ 1105876 h 1852246"/>
                <a:gd name="connsiteX11" fmla="*/ 320431 w 4740031"/>
                <a:gd name="connsiteY11" fmla="*/ 1207476 h 1852246"/>
                <a:gd name="connsiteX12" fmla="*/ 386862 w 4740031"/>
                <a:gd name="connsiteY12" fmla="*/ 1207476 h 1852246"/>
                <a:gd name="connsiteX13" fmla="*/ 386862 w 4740031"/>
                <a:gd name="connsiteY13" fmla="*/ 1266092 h 1852246"/>
                <a:gd name="connsiteX14" fmla="*/ 465015 w 4740031"/>
                <a:gd name="connsiteY14" fmla="*/ 1266092 h 1852246"/>
                <a:gd name="connsiteX15" fmla="*/ 465015 w 4740031"/>
                <a:gd name="connsiteY15" fmla="*/ 1324707 h 1852246"/>
                <a:gd name="connsiteX16" fmla="*/ 621323 w 4740031"/>
                <a:gd name="connsiteY16" fmla="*/ 1324707 h 1852246"/>
                <a:gd name="connsiteX17" fmla="*/ 621323 w 4740031"/>
                <a:gd name="connsiteY17" fmla="*/ 1363784 h 1852246"/>
                <a:gd name="connsiteX18" fmla="*/ 808892 w 4740031"/>
                <a:gd name="connsiteY18" fmla="*/ 1363784 h 1852246"/>
                <a:gd name="connsiteX19" fmla="*/ 808892 w 4740031"/>
                <a:gd name="connsiteY19" fmla="*/ 1418492 h 1852246"/>
                <a:gd name="connsiteX20" fmla="*/ 1043354 w 4740031"/>
                <a:gd name="connsiteY20" fmla="*/ 1418492 h 1852246"/>
                <a:gd name="connsiteX21" fmla="*/ 1043354 w 4740031"/>
                <a:gd name="connsiteY21" fmla="*/ 1457569 h 1852246"/>
                <a:gd name="connsiteX22" fmla="*/ 1152769 w 4740031"/>
                <a:gd name="connsiteY22" fmla="*/ 1457569 h 1852246"/>
                <a:gd name="connsiteX23" fmla="*/ 1172308 w 4740031"/>
                <a:gd name="connsiteY23" fmla="*/ 1477108 h 1852246"/>
                <a:gd name="connsiteX24" fmla="*/ 1258277 w 4740031"/>
                <a:gd name="connsiteY24" fmla="*/ 1477108 h 1852246"/>
                <a:gd name="connsiteX25" fmla="*/ 1258277 w 4740031"/>
                <a:gd name="connsiteY25" fmla="*/ 1524000 h 1852246"/>
                <a:gd name="connsiteX26" fmla="*/ 1391138 w 4740031"/>
                <a:gd name="connsiteY26" fmla="*/ 1524000 h 1852246"/>
                <a:gd name="connsiteX27" fmla="*/ 1391138 w 4740031"/>
                <a:gd name="connsiteY27" fmla="*/ 1570892 h 1852246"/>
                <a:gd name="connsiteX28" fmla="*/ 1692031 w 4740031"/>
                <a:gd name="connsiteY28" fmla="*/ 1570892 h 1852246"/>
                <a:gd name="connsiteX29" fmla="*/ 1692031 w 4740031"/>
                <a:gd name="connsiteY29" fmla="*/ 1609969 h 1852246"/>
                <a:gd name="connsiteX30" fmla="*/ 2008554 w 4740031"/>
                <a:gd name="connsiteY30" fmla="*/ 1609969 h 1852246"/>
                <a:gd name="connsiteX31" fmla="*/ 2008554 w 4740031"/>
                <a:gd name="connsiteY31" fmla="*/ 1645138 h 1852246"/>
                <a:gd name="connsiteX32" fmla="*/ 2688492 w 4740031"/>
                <a:gd name="connsiteY32" fmla="*/ 1645138 h 1852246"/>
                <a:gd name="connsiteX33" fmla="*/ 2688492 w 4740031"/>
                <a:gd name="connsiteY33" fmla="*/ 1675748 h 1852246"/>
                <a:gd name="connsiteX34" fmla="*/ 3149600 w 4740031"/>
                <a:gd name="connsiteY34" fmla="*/ 1671515 h 1852246"/>
                <a:gd name="connsiteX35" fmla="*/ 3149600 w 4740031"/>
                <a:gd name="connsiteY35" fmla="*/ 1690076 h 1852246"/>
                <a:gd name="connsiteX36" fmla="*/ 4740031 w 4740031"/>
                <a:gd name="connsiteY36" fmla="*/ 1715476 h 1852246"/>
                <a:gd name="connsiteX37" fmla="*/ 4740031 w 4740031"/>
                <a:gd name="connsiteY37" fmla="*/ 1852246 h 1852246"/>
                <a:gd name="connsiteX0" fmla="*/ 0 w 4740031"/>
                <a:gd name="connsiteY0" fmla="*/ 0 h 1852246"/>
                <a:gd name="connsiteX1" fmla="*/ 42985 w 4740031"/>
                <a:gd name="connsiteY1" fmla="*/ 0 h 1852246"/>
                <a:gd name="connsiteX2" fmla="*/ 42985 w 4740031"/>
                <a:gd name="connsiteY2" fmla="*/ 171938 h 1852246"/>
                <a:gd name="connsiteX3" fmla="*/ 101600 w 4740031"/>
                <a:gd name="connsiteY3" fmla="*/ 171938 h 1852246"/>
                <a:gd name="connsiteX4" fmla="*/ 101600 w 4740031"/>
                <a:gd name="connsiteY4" fmla="*/ 949569 h 1852246"/>
                <a:gd name="connsiteX5" fmla="*/ 140677 w 4740031"/>
                <a:gd name="connsiteY5" fmla="*/ 949569 h 1852246"/>
                <a:gd name="connsiteX6" fmla="*/ 191477 w 4740031"/>
                <a:gd name="connsiteY6" fmla="*/ 949569 h 1852246"/>
                <a:gd name="connsiteX7" fmla="*/ 191477 w 4740031"/>
                <a:gd name="connsiteY7" fmla="*/ 1023815 h 1852246"/>
                <a:gd name="connsiteX8" fmla="*/ 246185 w 4740031"/>
                <a:gd name="connsiteY8" fmla="*/ 1023815 h 1852246"/>
                <a:gd name="connsiteX9" fmla="*/ 246185 w 4740031"/>
                <a:gd name="connsiteY9" fmla="*/ 1105876 h 1852246"/>
                <a:gd name="connsiteX10" fmla="*/ 320431 w 4740031"/>
                <a:gd name="connsiteY10" fmla="*/ 1105876 h 1852246"/>
                <a:gd name="connsiteX11" fmla="*/ 320431 w 4740031"/>
                <a:gd name="connsiteY11" fmla="*/ 1207476 h 1852246"/>
                <a:gd name="connsiteX12" fmla="*/ 386862 w 4740031"/>
                <a:gd name="connsiteY12" fmla="*/ 1207476 h 1852246"/>
                <a:gd name="connsiteX13" fmla="*/ 386862 w 4740031"/>
                <a:gd name="connsiteY13" fmla="*/ 1266092 h 1852246"/>
                <a:gd name="connsiteX14" fmla="*/ 465015 w 4740031"/>
                <a:gd name="connsiteY14" fmla="*/ 1266092 h 1852246"/>
                <a:gd name="connsiteX15" fmla="*/ 465015 w 4740031"/>
                <a:gd name="connsiteY15" fmla="*/ 1324707 h 1852246"/>
                <a:gd name="connsiteX16" fmla="*/ 621323 w 4740031"/>
                <a:gd name="connsiteY16" fmla="*/ 1324707 h 1852246"/>
                <a:gd name="connsiteX17" fmla="*/ 621323 w 4740031"/>
                <a:gd name="connsiteY17" fmla="*/ 1363784 h 1852246"/>
                <a:gd name="connsiteX18" fmla="*/ 808892 w 4740031"/>
                <a:gd name="connsiteY18" fmla="*/ 1363784 h 1852246"/>
                <a:gd name="connsiteX19" fmla="*/ 808892 w 4740031"/>
                <a:gd name="connsiteY19" fmla="*/ 1418492 h 1852246"/>
                <a:gd name="connsiteX20" fmla="*/ 1043354 w 4740031"/>
                <a:gd name="connsiteY20" fmla="*/ 1418492 h 1852246"/>
                <a:gd name="connsiteX21" fmla="*/ 1043354 w 4740031"/>
                <a:gd name="connsiteY21" fmla="*/ 1457569 h 1852246"/>
                <a:gd name="connsiteX22" fmla="*/ 1152769 w 4740031"/>
                <a:gd name="connsiteY22" fmla="*/ 1457569 h 1852246"/>
                <a:gd name="connsiteX23" fmla="*/ 1172308 w 4740031"/>
                <a:gd name="connsiteY23" fmla="*/ 1477108 h 1852246"/>
                <a:gd name="connsiteX24" fmla="*/ 1258277 w 4740031"/>
                <a:gd name="connsiteY24" fmla="*/ 1477108 h 1852246"/>
                <a:gd name="connsiteX25" fmla="*/ 1258277 w 4740031"/>
                <a:gd name="connsiteY25" fmla="*/ 1524000 h 1852246"/>
                <a:gd name="connsiteX26" fmla="*/ 1391138 w 4740031"/>
                <a:gd name="connsiteY26" fmla="*/ 1524000 h 1852246"/>
                <a:gd name="connsiteX27" fmla="*/ 1391138 w 4740031"/>
                <a:gd name="connsiteY27" fmla="*/ 1570892 h 1852246"/>
                <a:gd name="connsiteX28" fmla="*/ 1692031 w 4740031"/>
                <a:gd name="connsiteY28" fmla="*/ 1570892 h 1852246"/>
                <a:gd name="connsiteX29" fmla="*/ 1692031 w 4740031"/>
                <a:gd name="connsiteY29" fmla="*/ 1609969 h 1852246"/>
                <a:gd name="connsiteX30" fmla="*/ 2008554 w 4740031"/>
                <a:gd name="connsiteY30" fmla="*/ 1609969 h 1852246"/>
                <a:gd name="connsiteX31" fmla="*/ 2008554 w 4740031"/>
                <a:gd name="connsiteY31" fmla="*/ 1645138 h 1852246"/>
                <a:gd name="connsiteX32" fmla="*/ 2688492 w 4740031"/>
                <a:gd name="connsiteY32" fmla="*/ 1645138 h 1852246"/>
                <a:gd name="connsiteX33" fmla="*/ 2688492 w 4740031"/>
                <a:gd name="connsiteY33" fmla="*/ 1675748 h 1852246"/>
                <a:gd name="connsiteX34" fmla="*/ 3149600 w 4740031"/>
                <a:gd name="connsiteY34" fmla="*/ 1671515 h 1852246"/>
                <a:gd name="connsiteX35" fmla="*/ 3149600 w 4740031"/>
                <a:gd name="connsiteY35" fmla="*/ 1690076 h 1852246"/>
                <a:gd name="connsiteX36" fmla="*/ 4034367 w 4740031"/>
                <a:gd name="connsiteY36" fmla="*/ 1708638 h 1852246"/>
                <a:gd name="connsiteX37" fmla="*/ 4740031 w 4740031"/>
                <a:gd name="connsiteY37" fmla="*/ 1715476 h 1852246"/>
                <a:gd name="connsiteX38" fmla="*/ 4740031 w 4740031"/>
                <a:gd name="connsiteY38" fmla="*/ 1852246 h 1852246"/>
                <a:gd name="connsiteX0" fmla="*/ 0 w 4740031"/>
                <a:gd name="connsiteY0" fmla="*/ 0 h 1852246"/>
                <a:gd name="connsiteX1" fmla="*/ 42985 w 4740031"/>
                <a:gd name="connsiteY1" fmla="*/ 0 h 1852246"/>
                <a:gd name="connsiteX2" fmla="*/ 42985 w 4740031"/>
                <a:gd name="connsiteY2" fmla="*/ 171938 h 1852246"/>
                <a:gd name="connsiteX3" fmla="*/ 101600 w 4740031"/>
                <a:gd name="connsiteY3" fmla="*/ 171938 h 1852246"/>
                <a:gd name="connsiteX4" fmla="*/ 101600 w 4740031"/>
                <a:gd name="connsiteY4" fmla="*/ 949569 h 1852246"/>
                <a:gd name="connsiteX5" fmla="*/ 140677 w 4740031"/>
                <a:gd name="connsiteY5" fmla="*/ 949569 h 1852246"/>
                <a:gd name="connsiteX6" fmla="*/ 191477 w 4740031"/>
                <a:gd name="connsiteY6" fmla="*/ 949569 h 1852246"/>
                <a:gd name="connsiteX7" fmla="*/ 191477 w 4740031"/>
                <a:gd name="connsiteY7" fmla="*/ 1023815 h 1852246"/>
                <a:gd name="connsiteX8" fmla="*/ 246185 w 4740031"/>
                <a:gd name="connsiteY8" fmla="*/ 1023815 h 1852246"/>
                <a:gd name="connsiteX9" fmla="*/ 246185 w 4740031"/>
                <a:gd name="connsiteY9" fmla="*/ 1105876 h 1852246"/>
                <a:gd name="connsiteX10" fmla="*/ 320431 w 4740031"/>
                <a:gd name="connsiteY10" fmla="*/ 1105876 h 1852246"/>
                <a:gd name="connsiteX11" fmla="*/ 320431 w 4740031"/>
                <a:gd name="connsiteY11" fmla="*/ 1207476 h 1852246"/>
                <a:gd name="connsiteX12" fmla="*/ 386862 w 4740031"/>
                <a:gd name="connsiteY12" fmla="*/ 1207476 h 1852246"/>
                <a:gd name="connsiteX13" fmla="*/ 386862 w 4740031"/>
                <a:gd name="connsiteY13" fmla="*/ 1266092 h 1852246"/>
                <a:gd name="connsiteX14" fmla="*/ 465015 w 4740031"/>
                <a:gd name="connsiteY14" fmla="*/ 1266092 h 1852246"/>
                <a:gd name="connsiteX15" fmla="*/ 465015 w 4740031"/>
                <a:gd name="connsiteY15" fmla="*/ 1324707 h 1852246"/>
                <a:gd name="connsiteX16" fmla="*/ 621323 w 4740031"/>
                <a:gd name="connsiteY16" fmla="*/ 1324707 h 1852246"/>
                <a:gd name="connsiteX17" fmla="*/ 621323 w 4740031"/>
                <a:gd name="connsiteY17" fmla="*/ 1363784 h 1852246"/>
                <a:gd name="connsiteX18" fmla="*/ 808892 w 4740031"/>
                <a:gd name="connsiteY18" fmla="*/ 1363784 h 1852246"/>
                <a:gd name="connsiteX19" fmla="*/ 808892 w 4740031"/>
                <a:gd name="connsiteY19" fmla="*/ 1418492 h 1852246"/>
                <a:gd name="connsiteX20" fmla="*/ 1043354 w 4740031"/>
                <a:gd name="connsiteY20" fmla="*/ 1418492 h 1852246"/>
                <a:gd name="connsiteX21" fmla="*/ 1043354 w 4740031"/>
                <a:gd name="connsiteY21" fmla="*/ 1457569 h 1852246"/>
                <a:gd name="connsiteX22" fmla="*/ 1152769 w 4740031"/>
                <a:gd name="connsiteY22" fmla="*/ 1457569 h 1852246"/>
                <a:gd name="connsiteX23" fmla="*/ 1172308 w 4740031"/>
                <a:gd name="connsiteY23" fmla="*/ 1477108 h 1852246"/>
                <a:gd name="connsiteX24" fmla="*/ 1258277 w 4740031"/>
                <a:gd name="connsiteY24" fmla="*/ 1477108 h 1852246"/>
                <a:gd name="connsiteX25" fmla="*/ 1258277 w 4740031"/>
                <a:gd name="connsiteY25" fmla="*/ 1524000 h 1852246"/>
                <a:gd name="connsiteX26" fmla="*/ 1391138 w 4740031"/>
                <a:gd name="connsiteY26" fmla="*/ 1524000 h 1852246"/>
                <a:gd name="connsiteX27" fmla="*/ 1391138 w 4740031"/>
                <a:gd name="connsiteY27" fmla="*/ 1570892 h 1852246"/>
                <a:gd name="connsiteX28" fmla="*/ 1692031 w 4740031"/>
                <a:gd name="connsiteY28" fmla="*/ 1570892 h 1852246"/>
                <a:gd name="connsiteX29" fmla="*/ 1692031 w 4740031"/>
                <a:gd name="connsiteY29" fmla="*/ 1609969 h 1852246"/>
                <a:gd name="connsiteX30" fmla="*/ 2008554 w 4740031"/>
                <a:gd name="connsiteY30" fmla="*/ 1609969 h 1852246"/>
                <a:gd name="connsiteX31" fmla="*/ 2008554 w 4740031"/>
                <a:gd name="connsiteY31" fmla="*/ 1645138 h 1852246"/>
                <a:gd name="connsiteX32" fmla="*/ 2688492 w 4740031"/>
                <a:gd name="connsiteY32" fmla="*/ 1645138 h 1852246"/>
                <a:gd name="connsiteX33" fmla="*/ 2688492 w 4740031"/>
                <a:gd name="connsiteY33" fmla="*/ 1675748 h 1852246"/>
                <a:gd name="connsiteX34" fmla="*/ 3149600 w 4740031"/>
                <a:gd name="connsiteY34" fmla="*/ 1671515 h 1852246"/>
                <a:gd name="connsiteX35" fmla="*/ 3149600 w 4740031"/>
                <a:gd name="connsiteY35" fmla="*/ 1690076 h 1852246"/>
                <a:gd name="connsiteX36" fmla="*/ 4030133 w 4740031"/>
                <a:gd name="connsiteY36" fmla="*/ 1695938 h 1852246"/>
                <a:gd name="connsiteX37" fmla="*/ 4740031 w 4740031"/>
                <a:gd name="connsiteY37" fmla="*/ 1715476 h 1852246"/>
                <a:gd name="connsiteX38" fmla="*/ 4740031 w 4740031"/>
                <a:gd name="connsiteY38" fmla="*/ 1852246 h 1852246"/>
                <a:gd name="connsiteX0" fmla="*/ 0 w 4740031"/>
                <a:gd name="connsiteY0" fmla="*/ 0 h 1852246"/>
                <a:gd name="connsiteX1" fmla="*/ 42985 w 4740031"/>
                <a:gd name="connsiteY1" fmla="*/ 0 h 1852246"/>
                <a:gd name="connsiteX2" fmla="*/ 42985 w 4740031"/>
                <a:gd name="connsiteY2" fmla="*/ 171938 h 1852246"/>
                <a:gd name="connsiteX3" fmla="*/ 101600 w 4740031"/>
                <a:gd name="connsiteY3" fmla="*/ 171938 h 1852246"/>
                <a:gd name="connsiteX4" fmla="*/ 101600 w 4740031"/>
                <a:gd name="connsiteY4" fmla="*/ 949569 h 1852246"/>
                <a:gd name="connsiteX5" fmla="*/ 140677 w 4740031"/>
                <a:gd name="connsiteY5" fmla="*/ 949569 h 1852246"/>
                <a:gd name="connsiteX6" fmla="*/ 191477 w 4740031"/>
                <a:gd name="connsiteY6" fmla="*/ 949569 h 1852246"/>
                <a:gd name="connsiteX7" fmla="*/ 191477 w 4740031"/>
                <a:gd name="connsiteY7" fmla="*/ 1023815 h 1852246"/>
                <a:gd name="connsiteX8" fmla="*/ 246185 w 4740031"/>
                <a:gd name="connsiteY8" fmla="*/ 1023815 h 1852246"/>
                <a:gd name="connsiteX9" fmla="*/ 246185 w 4740031"/>
                <a:gd name="connsiteY9" fmla="*/ 1105876 h 1852246"/>
                <a:gd name="connsiteX10" fmla="*/ 320431 w 4740031"/>
                <a:gd name="connsiteY10" fmla="*/ 1105876 h 1852246"/>
                <a:gd name="connsiteX11" fmla="*/ 320431 w 4740031"/>
                <a:gd name="connsiteY11" fmla="*/ 1207476 h 1852246"/>
                <a:gd name="connsiteX12" fmla="*/ 386862 w 4740031"/>
                <a:gd name="connsiteY12" fmla="*/ 1207476 h 1852246"/>
                <a:gd name="connsiteX13" fmla="*/ 386862 w 4740031"/>
                <a:gd name="connsiteY13" fmla="*/ 1266092 h 1852246"/>
                <a:gd name="connsiteX14" fmla="*/ 465015 w 4740031"/>
                <a:gd name="connsiteY14" fmla="*/ 1266092 h 1852246"/>
                <a:gd name="connsiteX15" fmla="*/ 465015 w 4740031"/>
                <a:gd name="connsiteY15" fmla="*/ 1324707 h 1852246"/>
                <a:gd name="connsiteX16" fmla="*/ 621323 w 4740031"/>
                <a:gd name="connsiteY16" fmla="*/ 1324707 h 1852246"/>
                <a:gd name="connsiteX17" fmla="*/ 621323 w 4740031"/>
                <a:gd name="connsiteY17" fmla="*/ 1363784 h 1852246"/>
                <a:gd name="connsiteX18" fmla="*/ 808892 w 4740031"/>
                <a:gd name="connsiteY18" fmla="*/ 1363784 h 1852246"/>
                <a:gd name="connsiteX19" fmla="*/ 808892 w 4740031"/>
                <a:gd name="connsiteY19" fmla="*/ 1418492 h 1852246"/>
                <a:gd name="connsiteX20" fmla="*/ 1043354 w 4740031"/>
                <a:gd name="connsiteY20" fmla="*/ 1418492 h 1852246"/>
                <a:gd name="connsiteX21" fmla="*/ 1043354 w 4740031"/>
                <a:gd name="connsiteY21" fmla="*/ 1457569 h 1852246"/>
                <a:gd name="connsiteX22" fmla="*/ 1152769 w 4740031"/>
                <a:gd name="connsiteY22" fmla="*/ 1457569 h 1852246"/>
                <a:gd name="connsiteX23" fmla="*/ 1172308 w 4740031"/>
                <a:gd name="connsiteY23" fmla="*/ 1477108 h 1852246"/>
                <a:gd name="connsiteX24" fmla="*/ 1258277 w 4740031"/>
                <a:gd name="connsiteY24" fmla="*/ 1477108 h 1852246"/>
                <a:gd name="connsiteX25" fmla="*/ 1258277 w 4740031"/>
                <a:gd name="connsiteY25" fmla="*/ 1524000 h 1852246"/>
                <a:gd name="connsiteX26" fmla="*/ 1391138 w 4740031"/>
                <a:gd name="connsiteY26" fmla="*/ 1524000 h 1852246"/>
                <a:gd name="connsiteX27" fmla="*/ 1391138 w 4740031"/>
                <a:gd name="connsiteY27" fmla="*/ 1570892 h 1852246"/>
                <a:gd name="connsiteX28" fmla="*/ 1692031 w 4740031"/>
                <a:gd name="connsiteY28" fmla="*/ 1570892 h 1852246"/>
                <a:gd name="connsiteX29" fmla="*/ 1692031 w 4740031"/>
                <a:gd name="connsiteY29" fmla="*/ 1609969 h 1852246"/>
                <a:gd name="connsiteX30" fmla="*/ 2008554 w 4740031"/>
                <a:gd name="connsiteY30" fmla="*/ 1609969 h 1852246"/>
                <a:gd name="connsiteX31" fmla="*/ 2008554 w 4740031"/>
                <a:gd name="connsiteY31" fmla="*/ 1645138 h 1852246"/>
                <a:gd name="connsiteX32" fmla="*/ 2688492 w 4740031"/>
                <a:gd name="connsiteY32" fmla="*/ 1645138 h 1852246"/>
                <a:gd name="connsiteX33" fmla="*/ 2688492 w 4740031"/>
                <a:gd name="connsiteY33" fmla="*/ 1675748 h 1852246"/>
                <a:gd name="connsiteX34" fmla="*/ 3149600 w 4740031"/>
                <a:gd name="connsiteY34" fmla="*/ 1671515 h 1852246"/>
                <a:gd name="connsiteX35" fmla="*/ 3149600 w 4740031"/>
                <a:gd name="connsiteY35" fmla="*/ 1690076 h 1852246"/>
                <a:gd name="connsiteX36" fmla="*/ 4030133 w 4740031"/>
                <a:gd name="connsiteY36" fmla="*/ 1695938 h 1852246"/>
                <a:gd name="connsiteX37" fmla="*/ 4740031 w 4740031"/>
                <a:gd name="connsiteY37" fmla="*/ 1715476 h 1852246"/>
                <a:gd name="connsiteX38" fmla="*/ 4740031 w 4740031"/>
                <a:gd name="connsiteY38" fmla="*/ 1852246 h 1852246"/>
                <a:gd name="connsiteX0" fmla="*/ 0 w 4740031"/>
                <a:gd name="connsiteY0" fmla="*/ 0 h 1852246"/>
                <a:gd name="connsiteX1" fmla="*/ 42985 w 4740031"/>
                <a:gd name="connsiteY1" fmla="*/ 0 h 1852246"/>
                <a:gd name="connsiteX2" fmla="*/ 42985 w 4740031"/>
                <a:gd name="connsiteY2" fmla="*/ 171938 h 1852246"/>
                <a:gd name="connsiteX3" fmla="*/ 101600 w 4740031"/>
                <a:gd name="connsiteY3" fmla="*/ 171938 h 1852246"/>
                <a:gd name="connsiteX4" fmla="*/ 101600 w 4740031"/>
                <a:gd name="connsiteY4" fmla="*/ 949569 h 1852246"/>
                <a:gd name="connsiteX5" fmla="*/ 140677 w 4740031"/>
                <a:gd name="connsiteY5" fmla="*/ 949569 h 1852246"/>
                <a:gd name="connsiteX6" fmla="*/ 191477 w 4740031"/>
                <a:gd name="connsiteY6" fmla="*/ 949569 h 1852246"/>
                <a:gd name="connsiteX7" fmla="*/ 191477 w 4740031"/>
                <a:gd name="connsiteY7" fmla="*/ 1023815 h 1852246"/>
                <a:gd name="connsiteX8" fmla="*/ 246185 w 4740031"/>
                <a:gd name="connsiteY8" fmla="*/ 1023815 h 1852246"/>
                <a:gd name="connsiteX9" fmla="*/ 246185 w 4740031"/>
                <a:gd name="connsiteY9" fmla="*/ 1105876 h 1852246"/>
                <a:gd name="connsiteX10" fmla="*/ 320431 w 4740031"/>
                <a:gd name="connsiteY10" fmla="*/ 1105876 h 1852246"/>
                <a:gd name="connsiteX11" fmla="*/ 320431 w 4740031"/>
                <a:gd name="connsiteY11" fmla="*/ 1207476 h 1852246"/>
                <a:gd name="connsiteX12" fmla="*/ 386862 w 4740031"/>
                <a:gd name="connsiteY12" fmla="*/ 1207476 h 1852246"/>
                <a:gd name="connsiteX13" fmla="*/ 386862 w 4740031"/>
                <a:gd name="connsiteY13" fmla="*/ 1266092 h 1852246"/>
                <a:gd name="connsiteX14" fmla="*/ 465015 w 4740031"/>
                <a:gd name="connsiteY14" fmla="*/ 1266092 h 1852246"/>
                <a:gd name="connsiteX15" fmla="*/ 465015 w 4740031"/>
                <a:gd name="connsiteY15" fmla="*/ 1324707 h 1852246"/>
                <a:gd name="connsiteX16" fmla="*/ 621323 w 4740031"/>
                <a:gd name="connsiteY16" fmla="*/ 1324707 h 1852246"/>
                <a:gd name="connsiteX17" fmla="*/ 621323 w 4740031"/>
                <a:gd name="connsiteY17" fmla="*/ 1363784 h 1852246"/>
                <a:gd name="connsiteX18" fmla="*/ 808892 w 4740031"/>
                <a:gd name="connsiteY18" fmla="*/ 1363784 h 1852246"/>
                <a:gd name="connsiteX19" fmla="*/ 808892 w 4740031"/>
                <a:gd name="connsiteY19" fmla="*/ 1418492 h 1852246"/>
                <a:gd name="connsiteX20" fmla="*/ 1043354 w 4740031"/>
                <a:gd name="connsiteY20" fmla="*/ 1418492 h 1852246"/>
                <a:gd name="connsiteX21" fmla="*/ 1043354 w 4740031"/>
                <a:gd name="connsiteY21" fmla="*/ 1457569 h 1852246"/>
                <a:gd name="connsiteX22" fmla="*/ 1152769 w 4740031"/>
                <a:gd name="connsiteY22" fmla="*/ 1457569 h 1852246"/>
                <a:gd name="connsiteX23" fmla="*/ 1172308 w 4740031"/>
                <a:gd name="connsiteY23" fmla="*/ 1477108 h 1852246"/>
                <a:gd name="connsiteX24" fmla="*/ 1258277 w 4740031"/>
                <a:gd name="connsiteY24" fmla="*/ 1477108 h 1852246"/>
                <a:gd name="connsiteX25" fmla="*/ 1258277 w 4740031"/>
                <a:gd name="connsiteY25" fmla="*/ 1524000 h 1852246"/>
                <a:gd name="connsiteX26" fmla="*/ 1391138 w 4740031"/>
                <a:gd name="connsiteY26" fmla="*/ 1524000 h 1852246"/>
                <a:gd name="connsiteX27" fmla="*/ 1391138 w 4740031"/>
                <a:gd name="connsiteY27" fmla="*/ 1570892 h 1852246"/>
                <a:gd name="connsiteX28" fmla="*/ 1692031 w 4740031"/>
                <a:gd name="connsiteY28" fmla="*/ 1570892 h 1852246"/>
                <a:gd name="connsiteX29" fmla="*/ 1692031 w 4740031"/>
                <a:gd name="connsiteY29" fmla="*/ 1609969 h 1852246"/>
                <a:gd name="connsiteX30" fmla="*/ 2008554 w 4740031"/>
                <a:gd name="connsiteY30" fmla="*/ 1609969 h 1852246"/>
                <a:gd name="connsiteX31" fmla="*/ 2008554 w 4740031"/>
                <a:gd name="connsiteY31" fmla="*/ 1645138 h 1852246"/>
                <a:gd name="connsiteX32" fmla="*/ 2688492 w 4740031"/>
                <a:gd name="connsiteY32" fmla="*/ 1645138 h 1852246"/>
                <a:gd name="connsiteX33" fmla="*/ 2688492 w 4740031"/>
                <a:gd name="connsiteY33" fmla="*/ 1675748 h 1852246"/>
                <a:gd name="connsiteX34" fmla="*/ 3149600 w 4740031"/>
                <a:gd name="connsiteY34" fmla="*/ 1671515 h 1852246"/>
                <a:gd name="connsiteX35" fmla="*/ 3149600 w 4740031"/>
                <a:gd name="connsiteY35" fmla="*/ 1690076 h 1852246"/>
                <a:gd name="connsiteX36" fmla="*/ 4030133 w 4740031"/>
                <a:gd name="connsiteY36" fmla="*/ 1695938 h 1852246"/>
                <a:gd name="connsiteX37" fmla="*/ 4059767 w 4740031"/>
                <a:gd name="connsiteY37" fmla="*/ 1695938 h 1852246"/>
                <a:gd name="connsiteX38" fmla="*/ 4740031 w 4740031"/>
                <a:gd name="connsiteY38" fmla="*/ 1715476 h 1852246"/>
                <a:gd name="connsiteX39" fmla="*/ 4740031 w 4740031"/>
                <a:gd name="connsiteY39" fmla="*/ 1852246 h 1852246"/>
                <a:gd name="connsiteX0" fmla="*/ 0 w 4740031"/>
                <a:gd name="connsiteY0" fmla="*/ 0 h 1852246"/>
                <a:gd name="connsiteX1" fmla="*/ 42985 w 4740031"/>
                <a:gd name="connsiteY1" fmla="*/ 0 h 1852246"/>
                <a:gd name="connsiteX2" fmla="*/ 42985 w 4740031"/>
                <a:gd name="connsiteY2" fmla="*/ 171938 h 1852246"/>
                <a:gd name="connsiteX3" fmla="*/ 101600 w 4740031"/>
                <a:gd name="connsiteY3" fmla="*/ 171938 h 1852246"/>
                <a:gd name="connsiteX4" fmla="*/ 101600 w 4740031"/>
                <a:gd name="connsiteY4" fmla="*/ 949569 h 1852246"/>
                <a:gd name="connsiteX5" fmla="*/ 140677 w 4740031"/>
                <a:gd name="connsiteY5" fmla="*/ 949569 h 1852246"/>
                <a:gd name="connsiteX6" fmla="*/ 191477 w 4740031"/>
                <a:gd name="connsiteY6" fmla="*/ 949569 h 1852246"/>
                <a:gd name="connsiteX7" fmla="*/ 191477 w 4740031"/>
                <a:gd name="connsiteY7" fmla="*/ 1023815 h 1852246"/>
                <a:gd name="connsiteX8" fmla="*/ 246185 w 4740031"/>
                <a:gd name="connsiteY8" fmla="*/ 1023815 h 1852246"/>
                <a:gd name="connsiteX9" fmla="*/ 246185 w 4740031"/>
                <a:gd name="connsiteY9" fmla="*/ 1105876 h 1852246"/>
                <a:gd name="connsiteX10" fmla="*/ 320431 w 4740031"/>
                <a:gd name="connsiteY10" fmla="*/ 1105876 h 1852246"/>
                <a:gd name="connsiteX11" fmla="*/ 320431 w 4740031"/>
                <a:gd name="connsiteY11" fmla="*/ 1207476 h 1852246"/>
                <a:gd name="connsiteX12" fmla="*/ 386862 w 4740031"/>
                <a:gd name="connsiteY12" fmla="*/ 1207476 h 1852246"/>
                <a:gd name="connsiteX13" fmla="*/ 386862 w 4740031"/>
                <a:gd name="connsiteY13" fmla="*/ 1266092 h 1852246"/>
                <a:gd name="connsiteX14" fmla="*/ 465015 w 4740031"/>
                <a:gd name="connsiteY14" fmla="*/ 1266092 h 1852246"/>
                <a:gd name="connsiteX15" fmla="*/ 465015 w 4740031"/>
                <a:gd name="connsiteY15" fmla="*/ 1324707 h 1852246"/>
                <a:gd name="connsiteX16" fmla="*/ 621323 w 4740031"/>
                <a:gd name="connsiteY16" fmla="*/ 1324707 h 1852246"/>
                <a:gd name="connsiteX17" fmla="*/ 621323 w 4740031"/>
                <a:gd name="connsiteY17" fmla="*/ 1363784 h 1852246"/>
                <a:gd name="connsiteX18" fmla="*/ 808892 w 4740031"/>
                <a:gd name="connsiteY18" fmla="*/ 1363784 h 1852246"/>
                <a:gd name="connsiteX19" fmla="*/ 808892 w 4740031"/>
                <a:gd name="connsiteY19" fmla="*/ 1418492 h 1852246"/>
                <a:gd name="connsiteX20" fmla="*/ 1043354 w 4740031"/>
                <a:gd name="connsiteY20" fmla="*/ 1418492 h 1852246"/>
                <a:gd name="connsiteX21" fmla="*/ 1043354 w 4740031"/>
                <a:gd name="connsiteY21" fmla="*/ 1457569 h 1852246"/>
                <a:gd name="connsiteX22" fmla="*/ 1152769 w 4740031"/>
                <a:gd name="connsiteY22" fmla="*/ 1457569 h 1852246"/>
                <a:gd name="connsiteX23" fmla="*/ 1172308 w 4740031"/>
                <a:gd name="connsiteY23" fmla="*/ 1477108 h 1852246"/>
                <a:gd name="connsiteX24" fmla="*/ 1258277 w 4740031"/>
                <a:gd name="connsiteY24" fmla="*/ 1477108 h 1852246"/>
                <a:gd name="connsiteX25" fmla="*/ 1258277 w 4740031"/>
                <a:gd name="connsiteY25" fmla="*/ 1524000 h 1852246"/>
                <a:gd name="connsiteX26" fmla="*/ 1391138 w 4740031"/>
                <a:gd name="connsiteY26" fmla="*/ 1524000 h 1852246"/>
                <a:gd name="connsiteX27" fmla="*/ 1391138 w 4740031"/>
                <a:gd name="connsiteY27" fmla="*/ 1570892 h 1852246"/>
                <a:gd name="connsiteX28" fmla="*/ 1692031 w 4740031"/>
                <a:gd name="connsiteY28" fmla="*/ 1570892 h 1852246"/>
                <a:gd name="connsiteX29" fmla="*/ 1692031 w 4740031"/>
                <a:gd name="connsiteY29" fmla="*/ 1609969 h 1852246"/>
                <a:gd name="connsiteX30" fmla="*/ 2008554 w 4740031"/>
                <a:gd name="connsiteY30" fmla="*/ 1609969 h 1852246"/>
                <a:gd name="connsiteX31" fmla="*/ 2008554 w 4740031"/>
                <a:gd name="connsiteY31" fmla="*/ 1645138 h 1852246"/>
                <a:gd name="connsiteX32" fmla="*/ 2688492 w 4740031"/>
                <a:gd name="connsiteY32" fmla="*/ 1645138 h 1852246"/>
                <a:gd name="connsiteX33" fmla="*/ 2688492 w 4740031"/>
                <a:gd name="connsiteY33" fmla="*/ 1675748 h 1852246"/>
                <a:gd name="connsiteX34" fmla="*/ 3149600 w 4740031"/>
                <a:gd name="connsiteY34" fmla="*/ 1671515 h 1852246"/>
                <a:gd name="connsiteX35" fmla="*/ 3149600 w 4740031"/>
                <a:gd name="connsiteY35" fmla="*/ 1690076 h 1852246"/>
                <a:gd name="connsiteX36" fmla="*/ 4030133 w 4740031"/>
                <a:gd name="connsiteY36" fmla="*/ 1695938 h 1852246"/>
                <a:gd name="connsiteX37" fmla="*/ 4038600 w 4740031"/>
                <a:gd name="connsiteY37" fmla="*/ 1721338 h 1852246"/>
                <a:gd name="connsiteX38" fmla="*/ 4740031 w 4740031"/>
                <a:gd name="connsiteY38" fmla="*/ 1715476 h 1852246"/>
                <a:gd name="connsiteX39" fmla="*/ 4740031 w 4740031"/>
                <a:gd name="connsiteY39" fmla="*/ 1852246 h 1852246"/>
                <a:gd name="connsiteX0" fmla="*/ 0 w 4740031"/>
                <a:gd name="connsiteY0" fmla="*/ 0 h 1852246"/>
                <a:gd name="connsiteX1" fmla="*/ 42985 w 4740031"/>
                <a:gd name="connsiteY1" fmla="*/ 0 h 1852246"/>
                <a:gd name="connsiteX2" fmla="*/ 42985 w 4740031"/>
                <a:gd name="connsiteY2" fmla="*/ 171938 h 1852246"/>
                <a:gd name="connsiteX3" fmla="*/ 101600 w 4740031"/>
                <a:gd name="connsiteY3" fmla="*/ 171938 h 1852246"/>
                <a:gd name="connsiteX4" fmla="*/ 101600 w 4740031"/>
                <a:gd name="connsiteY4" fmla="*/ 949569 h 1852246"/>
                <a:gd name="connsiteX5" fmla="*/ 140677 w 4740031"/>
                <a:gd name="connsiteY5" fmla="*/ 949569 h 1852246"/>
                <a:gd name="connsiteX6" fmla="*/ 191477 w 4740031"/>
                <a:gd name="connsiteY6" fmla="*/ 949569 h 1852246"/>
                <a:gd name="connsiteX7" fmla="*/ 191477 w 4740031"/>
                <a:gd name="connsiteY7" fmla="*/ 1023815 h 1852246"/>
                <a:gd name="connsiteX8" fmla="*/ 246185 w 4740031"/>
                <a:gd name="connsiteY8" fmla="*/ 1023815 h 1852246"/>
                <a:gd name="connsiteX9" fmla="*/ 246185 w 4740031"/>
                <a:gd name="connsiteY9" fmla="*/ 1105876 h 1852246"/>
                <a:gd name="connsiteX10" fmla="*/ 320431 w 4740031"/>
                <a:gd name="connsiteY10" fmla="*/ 1105876 h 1852246"/>
                <a:gd name="connsiteX11" fmla="*/ 320431 w 4740031"/>
                <a:gd name="connsiteY11" fmla="*/ 1207476 h 1852246"/>
                <a:gd name="connsiteX12" fmla="*/ 386862 w 4740031"/>
                <a:gd name="connsiteY12" fmla="*/ 1207476 h 1852246"/>
                <a:gd name="connsiteX13" fmla="*/ 386862 w 4740031"/>
                <a:gd name="connsiteY13" fmla="*/ 1266092 h 1852246"/>
                <a:gd name="connsiteX14" fmla="*/ 465015 w 4740031"/>
                <a:gd name="connsiteY14" fmla="*/ 1266092 h 1852246"/>
                <a:gd name="connsiteX15" fmla="*/ 465015 w 4740031"/>
                <a:gd name="connsiteY15" fmla="*/ 1324707 h 1852246"/>
                <a:gd name="connsiteX16" fmla="*/ 621323 w 4740031"/>
                <a:gd name="connsiteY16" fmla="*/ 1324707 h 1852246"/>
                <a:gd name="connsiteX17" fmla="*/ 621323 w 4740031"/>
                <a:gd name="connsiteY17" fmla="*/ 1363784 h 1852246"/>
                <a:gd name="connsiteX18" fmla="*/ 808892 w 4740031"/>
                <a:gd name="connsiteY18" fmla="*/ 1363784 h 1852246"/>
                <a:gd name="connsiteX19" fmla="*/ 808892 w 4740031"/>
                <a:gd name="connsiteY19" fmla="*/ 1418492 h 1852246"/>
                <a:gd name="connsiteX20" fmla="*/ 1043354 w 4740031"/>
                <a:gd name="connsiteY20" fmla="*/ 1418492 h 1852246"/>
                <a:gd name="connsiteX21" fmla="*/ 1043354 w 4740031"/>
                <a:gd name="connsiteY21" fmla="*/ 1457569 h 1852246"/>
                <a:gd name="connsiteX22" fmla="*/ 1152769 w 4740031"/>
                <a:gd name="connsiteY22" fmla="*/ 1457569 h 1852246"/>
                <a:gd name="connsiteX23" fmla="*/ 1172308 w 4740031"/>
                <a:gd name="connsiteY23" fmla="*/ 1477108 h 1852246"/>
                <a:gd name="connsiteX24" fmla="*/ 1258277 w 4740031"/>
                <a:gd name="connsiteY24" fmla="*/ 1477108 h 1852246"/>
                <a:gd name="connsiteX25" fmla="*/ 1258277 w 4740031"/>
                <a:gd name="connsiteY25" fmla="*/ 1524000 h 1852246"/>
                <a:gd name="connsiteX26" fmla="*/ 1391138 w 4740031"/>
                <a:gd name="connsiteY26" fmla="*/ 1524000 h 1852246"/>
                <a:gd name="connsiteX27" fmla="*/ 1391138 w 4740031"/>
                <a:gd name="connsiteY27" fmla="*/ 1570892 h 1852246"/>
                <a:gd name="connsiteX28" fmla="*/ 1692031 w 4740031"/>
                <a:gd name="connsiteY28" fmla="*/ 1570892 h 1852246"/>
                <a:gd name="connsiteX29" fmla="*/ 1692031 w 4740031"/>
                <a:gd name="connsiteY29" fmla="*/ 1609969 h 1852246"/>
                <a:gd name="connsiteX30" fmla="*/ 2008554 w 4740031"/>
                <a:gd name="connsiteY30" fmla="*/ 1609969 h 1852246"/>
                <a:gd name="connsiteX31" fmla="*/ 2008554 w 4740031"/>
                <a:gd name="connsiteY31" fmla="*/ 1645138 h 1852246"/>
                <a:gd name="connsiteX32" fmla="*/ 2688492 w 4740031"/>
                <a:gd name="connsiteY32" fmla="*/ 1645138 h 1852246"/>
                <a:gd name="connsiteX33" fmla="*/ 2688492 w 4740031"/>
                <a:gd name="connsiteY33" fmla="*/ 1675748 h 1852246"/>
                <a:gd name="connsiteX34" fmla="*/ 3149600 w 4740031"/>
                <a:gd name="connsiteY34" fmla="*/ 1671515 h 1852246"/>
                <a:gd name="connsiteX35" fmla="*/ 3149600 w 4740031"/>
                <a:gd name="connsiteY35" fmla="*/ 1690076 h 1852246"/>
                <a:gd name="connsiteX36" fmla="*/ 4030133 w 4740031"/>
                <a:gd name="connsiteY36" fmla="*/ 1695938 h 1852246"/>
                <a:gd name="connsiteX37" fmla="*/ 4021667 w 4740031"/>
                <a:gd name="connsiteY37" fmla="*/ 1712871 h 1852246"/>
                <a:gd name="connsiteX38" fmla="*/ 4740031 w 4740031"/>
                <a:gd name="connsiteY38" fmla="*/ 1715476 h 1852246"/>
                <a:gd name="connsiteX39" fmla="*/ 4740031 w 4740031"/>
                <a:gd name="connsiteY39" fmla="*/ 1852246 h 1852246"/>
                <a:gd name="connsiteX0" fmla="*/ 0 w 4740031"/>
                <a:gd name="connsiteY0" fmla="*/ 0 h 1852246"/>
                <a:gd name="connsiteX1" fmla="*/ 42985 w 4740031"/>
                <a:gd name="connsiteY1" fmla="*/ 0 h 1852246"/>
                <a:gd name="connsiteX2" fmla="*/ 42985 w 4740031"/>
                <a:gd name="connsiteY2" fmla="*/ 171938 h 1852246"/>
                <a:gd name="connsiteX3" fmla="*/ 101600 w 4740031"/>
                <a:gd name="connsiteY3" fmla="*/ 171938 h 1852246"/>
                <a:gd name="connsiteX4" fmla="*/ 101600 w 4740031"/>
                <a:gd name="connsiteY4" fmla="*/ 949569 h 1852246"/>
                <a:gd name="connsiteX5" fmla="*/ 140677 w 4740031"/>
                <a:gd name="connsiteY5" fmla="*/ 949569 h 1852246"/>
                <a:gd name="connsiteX6" fmla="*/ 191477 w 4740031"/>
                <a:gd name="connsiteY6" fmla="*/ 949569 h 1852246"/>
                <a:gd name="connsiteX7" fmla="*/ 191477 w 4740031"/>
                <a:gd name="connsiteY7" fmla="*/ 1023815 h 1852246"/>
                <a:gd name="connsiteX8" fmla="*/ 246185 w 4740031"/>
                <a:gd name="connsiteY8" fmla="*/ 1023815 h 1852246"/>
                <a:gd name="connsiteX9" fmla="*/ 246185 w 4740031"/>
                <a:gd name="connsiteY9" fmla="*/ 1105876 h 1852246"/>
                <a:gd name="connsiteX10" fmla="*/ 320431 w 4740031"/>
                <a:gd name="connsiteY10" fmla="*/ 1105876 h 1852246"/>
                <a:gd name="connsiteX11" fmla="*/ 320431 w 4740031"/>
                <a:gd name="connsiteY11" fmla="*/ 1207476 h 1852246"/>
                <a:gd name="connsiteX12" fmla="*/ 386862 w 4740031"/>
                <a:gd name="connsiteY12" fmla="*/ 1207476 h 1852246"/>
                <a:gd name="connsiteX13" fmla="*/ 386862 w 4740031"/>
                <a:gd name="connsiteY13" fmla="*/ 1266092 h 1852246"/>
                <a:gd name="connsiteX14" fmla="*/ 465015 w 4740031"/>
                <a:gd name="connsiteY14" fmla="*/ 1266092 h 1852246"/>
                <a:gd name="connsiteX15" fmla="*/ 465015 w 4740031"/>
                <a:gd name="connsiteY15" fmla="*/ 1324707 h 1852246"/>
                <a:gd name="connsiteX16" fmla="*/ 621323 w 4740031"/>
                <a:gd name="connsiteY16" fmla="*/ 1324707 h 1852246"/>
                <a:gd name="connsiteX17" fmla="*/ 621323 w 4740031"/>
                <a:gd name="connsiteY17" fmla="*/ 1363784 h 1852246"/>
                <a:gd name="connsiteX18" fmla="*/ 808892 w 4740031"/>
                <a:gd name="connsiteY18" fmla="*/ 1363784 h 1852246"/>
                <a:gd name="connsiteX19" fmla="*/ 808892 w 4740031"/>
                <a:gd name="connsiteY19" fmla="*/ 1418492 h 1852246"/>
                <a:gd name="connsiteX20" fmla="*/ 1043354 w 4740031"/>
                <a:gd name="connsiteY20" fmla="*/ 1418492 h 1852246"/>
                <a:gd name="connsiteX21" fmla="*/ 1043354 w 4740031"/>
                <a:gd name="connsiteY21" fmla="*/ 1457569 h 1852246"/>
                <a:gd name="connsiteX22" fmla="*/ 1152769 w 4740031"/>
                <a:gd name="connsiteY22" fmla="*/ 1457569 h 1852246"/>
                <a:gd name="connsiteX23" fmla="*/ 1172308 w 4740031"/>
                <a:gd name="connsiteY23" fmla="*/ 1477108 h 1852246"/>
                <a:gd name="connsiteX24" fmla="*/ 1258277 w 4740031"/>
                <a:gd name="connsiteY24" fmla="*/ 1477108 h 1852246"/>
                <a:gd name="connsiteX25" fmla="*/ 1258277 w 4740031"/>
                <a:gd name="connsiteY25" fmla="*/ 1524000 h 1852246"/>
                <a:gd name="connsiteX26" fmla="*/ 1391138 w 4740031"/>
                <a:gd name="connsiteY26" fmla="*/ 1524000 h 1852246"/>
                <a:gd name="connsiteX27" fmla="*/ 1391138 w 4740031"/>
                <a:gd name="connsiteY27" fmla="*/ 1570892 h 1852246"/>
                <a:gd name="connsiteX28" fmla="*/ 1692031 w 4740031"/>
                <a:gd name="connsiteY28" fmla="*/ 1570892 h 1852246"/>
                <a:gd name="connsiteX29" fmla="*/ 1692031 w 4740031"/>
                <a:gd name="connsiteY29" fmla="*/ 1609969 h 1852246"/>
                <a:gd name="connsiteX30" fmla="*/ 2008554 w 4740031"/>
                <a:gd name="connsiteY30" fmla="*/ 1609969 h 1852246"/>
                <a:gd name="connsiteX31" fmla="*/ 2008554 w 4740031"/>
                <a:gd name="connsiteY31" fmla="*/ 1645138 h 1852246"/>
                <a:gd name="connsiteX32" fmla="*/ 2688492 w 4740031"/>
                <a:gd name="connsiteY32" fmla="*/ 1645138 h 1852246"/>
                <a:gd name="connsiteX33" fmla="*/ 2688492 w 4740031"/>
                <a:gd name="connsiteY33" fmla="*/ 1675748 h 1852246"/>
                <a:gd name="connsiteX34" fmla="*/ 3149600 w 4740031"/>
                <a:gd name="connsiteY34" fmla="*/ 1671515 h 1852246"/>
                <a:gd name="connsiteX35" fmla="*/ 3149600 w 4740031"/>
                <a:gd name="connsiteY35" fmla="*/ 1690076 h 1852246"/>
                <a:gd name="connsiteX36" fmla="*/ 4030133 w 4740031"/>
                <a:gd name="connsiteY36" fmla="*/ 1695938 h 1852246"/>
                <a:gd name="connsiteX37" fmla="*/ 4025900 w 4740031"/>
                <a:gd name="connsiteY37" fmla="*/ 1712871 h 1852246"/>
                <a:gd name="connsiteX38" fmla="*/ 4740031 w 4740031"/>
                <a:gd name="connsiteY38" fmla="*/ 1715476 h 1852246"/>
                <a:gd name="connsiteX39" fmla="*/ 4740031 w 4740031"/>
                <a:gd name="connsiteY39" fmla="*/ 1852246 h 1852246"/>
                <a:gd name="connsiteX0" fmla="*/ 0 w 4740031"/>
                <a:gd name="connsiteY0" fmla="*/ 0 h 1852246"/>
                <a:gd name="connsiteX1" fmla="*/ 42985 w 4740031"/>
                <a:gd name="connsiteY1" fmla="*/ 0 h 1852246"/>
                <a:gd name="connsiteX2" fmla="*/ 42985 w 4740031"/>
                <a:gd name="connsiteY2" fmla="*/ 171938 h 1852246"/>
                <a:gd name="connsiteX3" fmla="*/ 101600 w 4740031"/>
                <a:gd name="connsiteY3" fmla="*/ 171938 h 1852246"/>
                <a:gd name="connsiteX4" fmla="*/ 101600 w 4740031"/>
                <a:gd name="connsiteY4" fmla="*/ 949569 h 1852246"/>
                <a:gd name="connsiteX5" fmla="*/ 140677 w 4740031"/>
                <a:gd name="connsiteY5" fmla="*/ 949569 h 1852246"/>
                <a:gd name="connsiteX6" fmla="*/ 191477 w 4740031"/>
                <a:gd name="connsiteY6" fmla="*/ 949569 h 1852246"/>
                <a:gd name="connsiteX7" fmla="*/ 191477 w 4740031"/>
                <a:gd name="connsiteY7" fmla="*/ 1023815 h 1852246"/>
                <a:gd name="connsiteX8" fmla="*/ 246185 w 4740031"/>
                <a:gd name="connsiteY8" fmla="*/ 1023815 h 1852246"/>
                <a:gd name="connsiteX9" fmla="*/ 246185 w 4740031"/>
                <a:gd name="connsiteY9" fmla="*/ 1105876 h 1852246"/>
                <a:gd name="connsiteX10" fmla="*/ 320431 w 4740031"/>
                <a:gd name="connsiteY10" fmla="*/ 1105876 h 1852246"/>
                <a:gd name="connsiteX11" fmla="*/ 320431 w 4740031"/>
                <a:gd name="connsiteY11" fmla="*/ 1207476 h 1852246"/>
                <a:gd name="connsiteX12" fmla="*/ 386862 w 4740031"/>
                <a:gd name="connsiteY12" fmla="*/ 1207476 h 1852246"/>
                <a:gd name="connsiteX13" fmla="*/ 386862 w 4740031"/>
                <a:gd name="connsiteY13" fmla="*/ 1266092 h 1852246"/>
                <a:gd name="connsiteX14" fmla="*/ 465015 w 4740031"/>
                <a:gd name="connsiteY14" fmla="*/ 1266092 h 1852246"/>
                <a:gd name="connsiteX15" fmla="*/ 465015 w 4740031"/>
                <a:gd name="connsiteY15" fmla="*/ 1324707 h 1852246"/>
                <a:gd name="connsiteX16" fmla="*/ 621323 w 4740031"/>
                <a:gd name="connsiteY16" fmla="*/ 1324707 h 1852246"/>
                <a:gd name="connsiteX17" fmla="*/ 621323 w 4740031"/>
                <a:gd name="connsiteY17" fmla="*/ 1363784 h 1852246"/>
                <a:gd name="connsiteX18" fmla="*/ 808892 w 4740031"/>
                <a:gd name="connsiteY18" fmla="*/ 1363784 h 1852246"/>
                <a:gd name="connsiteX19" fmla="*/ 808892 w 4740031"/>
                <a:gd name="connsiteY19" fmla="*/ 1418492 h 1852246"/>
                <a:gd name="connsiteX20" fmla="*/ 1043354 w 4740031"/>
                <a:gd name="connsiteY20" fmla="*/ 1418492 h 1852246"/>
                <a:gd name="connsiteX21" fmla="*/ 1043354 w 4740031"/>
                <a:gd name="connsiteY21" fmla="*/ 1457569 h 1852246"/>
                <a:gd name="connsiteX22" fmla="*/ 1152769 w 4740031"/>
                <a:gd name="connsiteY22" fmla="*/ 1457569 h 1852246"/>
                <a:gd name="connsiteX23" fmla="*/ 1172308 w 4740031"/>
                <a:gd name="connsiteY23" fmla="*/ 1477108 h 1852246"/>
                <a:gd name="connsiteX24" fmla="*/ 1258277 w 4740031"/>
                <a:gd name="connsiteY24" fmla="*/ 1477108 h 1852246"/>
                <a:gd name="connsiteX25" fmla="*/ 1258277 w 4740031"/>
                <a:gd name="connsiteY25" fmla="*/ 1524000 h 1852246"/>
                <a:gd name="connsiteX26" fmla="*/ 1391138 w 4740031"/>
                <a:gd name="connsiteY26" fmla="*/ 1524000 h 1852246"/>
                <a:gd name="connsiteX27" fmla="*/ 1391138 w 4740031"/>
                <a:gd name="connsiteY27" fmla="*/ 1570892 h 1852246"/>
                <a:gd name="connsiteX28" fmla="*/ 1692031 w 4740031"/>
                <a:gd name="connsiteY28" fmla="*/ 1570892 h 1852246"/>
                <a:gd name="connsiteX29" fmla="*/ 1692031 w 4740031"/>
                <a:gd name="connsiteY29" fmla="*/ 1609969 h 1852246"/>
                <a:gd name="connsiteX30" fmla="*/ 2008554 w 4740031"/>
                <a:gd name="connsiteY30" fmla="*/ 1609969 h 1852246"/>
                <a:gd name="connsiteX31" fmla="*/ 2008554 w 4740031"/>
                <a:gd name="connsiteY31" fmla="*/ 1645138 h 1852246"/>
                <a:gd name="connsiteX32" fmla="*/ 2688492 w 4740031"/>
                <a:gd name="connsiteY32" fmla="*/ 1645138 h 1852246"/>
                <a:gd name="connsiteX33" fmla="*/ 2688492 w 4740031"/>
                <a:gd name="connsiteY33" fmla="*/ 1675748 h 1852246"/>
                <a:gd name="connsiteX34" fmla="*/ 3149600 w 4740031"/>
                <a:gd name="connsiteY34" fmla="*/ 1671515 h 1852246"/>
                <a:gd name="connsiteX35" fmla="*/ 3149600 w 4740031"/>
                <a:gd name="connsiteY35" fmla="*/ 1690076 h 1852246"/>
                <a:gd name="connsiteX36" fmla="*/ 4030133 w 4740031"/>
                <a:gd name="connsiteY36" fmla="*/ 1695938 h 1852246"/>
                <a:gd name="connsiteX37" fmla="*/ 4025900 w 4740031"/>
                <a:gd name="connsiteY37" fmla="*/ 1712871 h 1852246"/>
                <a:gd name="connsiteX38" fmla="*/ 4740031 w 4740031"/>
                <a:gd name="connsiteY38" fmla="*/ 1715476 h 1852246"/>
                <a:gd name="connsiteX39" fmla="*/ 4740031 w 4740031"/>
                <a:gd name="connsiteY39" fmla="*/ 1852246 h 1852246"/>
                <a:gd name="connsiteX0" fmla="*/ 0 w 4740031"/>
                <a:gd name="connsiteY0" fmla="*/ 0 h 1852246"/>
                <a:gd name="connsiteX1" fmla="*/ 42985 w 4740031"/>
                <a:gd name="connsiteY1" fmla="*/ 0 h 1852246"/>
                <a:gd name="connsiteX2" fmla="*/ 42985 w 4740031"/>
                <a:gd name="connsiteY2" fmla="*/ 171938 h 1852246"/>
                <a:gd name="connsiteX3" fmla="*/ 101600 w 4740031"/>
                <a:gd name="connsiteY3" fmla="*/ 171938 h 1852246"/>
                <a:gd name="connsiteX4" fmla="*/ 101600 w 4740031"/>
                <a:gd name="connsiteY4" fmla="*/ 949569 h 1852246"/>
                <a:gd name="connsiteX5" fmla="*/ 140677 w 4740031"/>
                <a:gd name="connsiteY5" fmla="*/ 949569 h 1852246"/>
                <a:gd name="connsiteX6" fmla="*/ 191477 w 4740031"/>
                <a:gd name="connsiteY6" fmla="*/ 949569 h 1852246"/>
                <a:gd name="connsiteX7" fmla="*/ 191477 w 4740031"/>
                <a:gd name="connsiteY7" fmla="*/ 1023815 h 1852246"/>
                <a:gd name="connsiteX8" fmla="*/ 246185 w 4740031"/>
                <a:gd name="connsiteY8" fmla="*/ 1023815 h 1852246"/>
                <a:gd name="connsiteX9" fmla="*/ 246185 w 4740031"/>
                <a:gd name="connsiteY9" fmla="*/ 1105876 h 1852246"/>
                <a:gd name="connsiteX10" fmla="*/ 320431 w 4740031"/>
                <a:gd name="connsiteY10" fmla="*/ 1105876 h 1852246"/>
                <a:gd name="connsiteX11" fmla="*/ 320431 w 4740031"/>
                <a:gd name="connsiteY11" fmla="*/ 1207476 h 1852246"/>
                <a:gd name="connsiteX12" fmla="*/ 386862 w 4740031"/>
                <a:gd name="connsiteY12" fmla="*/ 1207476 h 1852246"/>
                <a:gd name="connsiteX13" fmla="*/ 386862 w 4740031"/>
                <a:gd name="connsiteY13" fmla="*/ 1266092 h 1852246"/>
                <a:gd name="connsiteX14" fmla="*/ 465015 w 4740031"/>
                <a:gd name="connsiteY14" fmla="*/ 1266092 h 1852246"/>
                <a:gd name="connsiteX15" fmla="*/ 465015 w 4740031"/>
                <a:gd name="connsiteY15" fmla="*/ 1324707 h 1852246"/>
                <a:gd name="connsiteX16" fmla="*/ 621323 w 4740031"/>
                <a:gd name="connsiteY16" fmla="*/ 1324707 h 1852246"/>
                <a:gd name="connsiteX17" fmla="*/ 621323 w 4740031"/>
                <a:gd name="connsiteY17" fmla="*/ 1363784 h 1852246"/>
                <a:gd name="connsiteX18" fmla="*/ 808892 w 4740031"/>
                <a:gd name="connsiteY18" fmla="*/ 1363784 h 1852246"/>
                <a:gd name="connsiteX19" fmla="*/ 808892 w 4740031"/>
                <a:gd name="connsiteY19" fmla="*/ 1418492 h 1852246"/>
                <a:gd name="connsiteX20" fmla="*/ 1043354 w 4740031"/>
                <a:gd name="connsiteY20" fmla="*/ 1418492 h 1852246"/>
                <a:gd name="connsiteX21" fmla="*/ 1043354 w 4740031"/>
                <a:gd name="connsiteY21" fmla="*/ 1457569 h 1852246"/>
                <a:gd name="connsiteX22" fmla="*/ 1152769 w 4740031"/>
                <a:gd name="connsiteY22" fmla="*/ 1457569 h 1852246"/>
                <a:gd name="connsiteX23" fmla="*/ 1172308 w 4740031"/>
                <a:gd name="connsiteY23" fmla="*/ 1477108 h 1852246"/>
                <a:gd name="connsiteX24" fmla="*/ 1258277 w 4740031"/>
                <a:gd name="connsiteY24" fmla="*/ 1477108 h 1852246"/>
                <a:gd name="connsiteX25" fmla="*/ 1258277 w 4740031"/>
                <a:gd name="connsiteY25" fmla="*/ 1524000 h 1852246"/>
                <a:gd name="connsiteX26" fmla="*/ 1391138 w 4740031"/>
                <a:gd name="connsiteY26" fmla="*/ 1524000 h 1852246"/>
                <a:gd name="connsiteX27" fmla="*/ 1391138 w 4740031"/>
                <a:gd name="connsiteY27" fmla="*/ 1570892 h 1852246"/>
                <a:gd name="connsiteX28" fmla="*/ 1692031 w 4740031"/>
                <a:gd name="connsiteY28" fmla="*/ 1570892 h 1852246"/>
                <a:gd name="connsiteX29" fmla="*/ 1692031 w 4740031"/>
                <a:gd name="connsiteY29" fmla="*/ 1609969 h 1852246"/>
                <a:gd name="connsiteX30" fmla="*/ 2008554 w 4740031"/>
                <a:gd name="connsiteY30" fmla="*/ 1609969 h 1852246"/>
                <a:gd name="connsiteX31" fmla="*/ 2008554 w 4740031"/>
                <a:gd name="connsiteY31" fmla="*/ 1645138 h 1852246"/>
                <a:gd name="connsiteX32" fmla="*/ 2688492 w 4740031"/>
                <a:gd name="connsiteY32" fmla="*/ 1645138 h 1852246"/>
                <a:gd name="connsiteX33" fmla="*/ 2688492 w 4740031"/>
                <a:gd name="connsiteY33" fmla="*/ 1675748 h 1852246"/>
                <a:gd name="connsiteX34" fmla="*/ 3149600 w 4740031"/>
                <a:gd name="connsiteY34" fmla="*/ 1671515 h 1852246"/>
                <a:gd name="connsiteX35" fmla="*/ 3149600 w 4740031"/>
                <a:gd name="connsiteY35" fmla="*/ 1690076 h 1852246"/>
                <a:gd name="connsiteX36" fmla="*/ 4030133 w 4740031"/>
                <a:gd name="connsiteY36" fmla="*/ 1695938 h 1852246"/>
                <a:gd name="connsiteX37" fmla="*/ 4025900 w 4740031"/>
                <a:gd name="connsiteY37" fmla="*/ 1712871 h 1852246"/>
                <a:gd name="connsiteX38" fmla="*/ 4740031 w 4740031"/>
                <a:gd name="connsiteY38" fmla="*/ 1715476 h 1852246"/>
                <a:gd name="connsiteX39" fmla="*/ 4740031 w 4740031"/>
                <a:gd name="connsiteY39" fmla="*/ 1852246 h 1852246"/>
                <a:gd name="connsiteX0" fmla="*/ 0 w 4740031"/>
                <a:gd name="connsiteY0" fmla="*/ 0 h 1852246"/>
                <a:gd name="connsiteX1" fmla="*/ 42985 w 4740031"/>
                <a:gd name="connsiteY1" fmla="*/ 0 h 1852246"/>
                <a:gd name="connsiteX2" fmla="*/ 42985 w 4740031"/>
                <a:gd name="connsiteY2" fmla="*/ 171938 h 1852246"/>
                <a:gd name="connsiteX3" fmla="*/ 101600 w 4740031"/>
                <a:gd name="connsiteY3" fmla="*/ 171938 h 1852246"/>
                <a:gd name="connsiteX4" fmla="*/ 101600 w 4740031"/>
                <a:gd name="connsiteY4" fmla="*/ 949569 h 1852246"/>
                <a:gd name="connsiteX5" fmla="*/ 140677 w 4740031"/>
                <a:gd name="connsiteY5" fmla="*/ 949569 h 1852246"/>
                <a:gd name="connsiteX6" fmla="*/ 191477 w 4740031"/>
                <a:gd name="connsiteY6" fmla="*/ 949569 h 1852246"/>
                <a:gd name="connsiteX7" fmla="*/ 191477 w 4740031"/>
                <a:gd name="connsiteY7" fmla="*/ 1023815 h 1852246"/>
                <a:gd name="connsiteX8" fmla="*/ 246185 w 4740031"/>
                <a:gd name="connsiteY8" fmla="*/ 1023815 h 1852246"/>
                <a:gd name="connsiteX9" fmla="*/ 246185 w 4740031"/>
                <a:gd name="connsiteY9" fmla="*/ 1105876 h 1852246"/>
                <a:gd name="connsiteX10" fmla="*/ 320431 w 4740031"/>
                <a:gd name="connsiteY10" fmla="*/ 1105876 h 1852246"/>
                <a:gd name="connsiteX11" fmla="*/ 320431 w 4740031"/>
                <a:gd name="connsiteY11" fmla="*/ 1207476 h 1852246"/>
                <a:gd name="connsiteX12" fmla="*/ 386862 w 4740031"/>
                <a:gd name="connsiteY12" fmla="*/ 1207476 h 1852246"/>
                <a:gd name="connsiteX13" fmla="*/ 386862 w 4740031"/>
                <a:gd name="connsiteY13" fmla="*/ 1266092 h 1852246"/>
                <a:gd name="connsiteX14" fmla="*/ 465015 w 4740031"/>
                <a:gd name="connsiteY14" fmla="*/ 1266092 h 1852246"/>
                <a:gd name="connsiteX15" fmla="*/ 465015 w 4740031"/>
                <a:gd name="connsiteY15" fmla="*/ 1324707 h 1852246"/>
                <a:gd name="connsiteX16" fmla="*/ 621323 w 4740031"/>
                <a:gd name="connsiteY16" fmla="*/ 1324707 h 1852246"/>
                <a:gd name="connsiteX17" fmla="*/ 621323 w 4740031"/>
                <a:gd name="connsiteY17" fmla="*/ 1363784 h 1852246"/>
                <a:gd name="connsiteX18" fmla="*/ 808892 w 4740031"/>
                <a:gd name="connsiteY18" fmla="*/ 1363784 h 1852246"/>
                <a:gd name="connsiteX19" fmla="*/ 808892 w 4740031"/>
                <a:gd name="connsiteY19" fmla="*/ 1418492 h 1852246"/>
                <a:gd name="connsiteX20" fmla="*/ 1043354 w 4740031"/>
                <a:gd name="connsiteY20" fmla="*/ 1418492 h 1852246"/>
                <a:gd name="connsiteX21" fmla="*/ 1043354 w 4740031"/>
                <a:gd name="connsiteY21" fmla="*/ 1457569 h 1852246"/>
                <a:gd name="connsiteX22" fmla="*/ 1152769 w 4740031"/>
                <a:gd name="connsiteY22" fmla="*/ 1457569 h 1852246"/>
                <a:gd name="connsiteX23" fmla="*/ 1172308 w 4740031"/>
                <a:gd name="connsiteY23" fmla="*/ 1477108 h 1852246"/>
                <a:gd name="connsiteX24" fmla="*/ 1258277 w 4740031"/>
                <a:gd name="connsiteY24" fmla="*/ 1477108 h 1852246"/>
                <a:gd name="connsiteX25" fmla="*/ 1258277 w 4740031"/>
                <a:gd name="connsiteY25" fmla="*/ 1524000 h 1852246"/>
                <a:gd name="connsiteX26" fmla="*/ 1391138 w 4740031"/>
                <a:gd name="connsiteY26" fmla="*/ 1524000 h 1852246"/>
                <a:gd name="connsiteX27" fmla="*/ 1391138 w 4740031"/>
                <a:gd name="connsiteY27" fmla="*/ 1570892 h 1852246"/>
                <a:gd name="connsiteX28" fmla="*/ 1692031 w 4740031"/>
                <a:gd name="connsiteY28" fmla="*/ 1570892 h 1852246"/>
                <a:gd name="connsiteX29" fmla="*/ 1692031 w 4740031"/>
                <a:gd name="connsiteY29" fmla="*/ 1609969 h 1852246"/>
                <a:gd name="connsiteX30" fmla="*/ 2008554 w 4740031"/>
                <a:gd name="connsiteY30" fmla="*/ 1609969 h 1852246"/>
                <a:gd name="connsiteX31" fmla="*/ 2008554 w 4740031"/>
                <a:gd name="connsiteY31" fmla="*/ 1645138 h 1852246"/>
                <a:gd name="connsiteX32" fmla="*/ 2688492 w 4740031"/>
                <a:gd name="connsiteY32" fmla="*/ 1645138 h 1852246"/>
                <a:gd name="connsiteX33" fmla="*/ 2688492 w 4740031"/>
                <a:gd name="connsiteY33" fmla="*/ 1675748 h 1852246"/>
                <a:gd name="connsiteX34" fmla="*/ 3149600 w 4740031"/>
                <a:gd name="connsiteY34" fmla="*/ 1671515 h 1852246"/>
                <a:gd name="connsiteX35" fmla="*/ 3149600 w 4740031"/>
                <a:gd name="connsiteY35" fmla="*/ 1690076 h 1852246"/>
                <a:gd name="connsiteX36" fmla="*/ 4030133 w 4740031"/>
                <a:gd name="connsiteY36" fmla="*/ 1695938 h 1852246"/>
                <a:gd name="connsiteX37" fmla="*/ 4034367 w 4740031"/>
                <a:gd name="connsiteY37" fmla="*/ 1712871 h 1852246"/>
                <a:gd name="connsiteX38" fmla="*/ 4740031 w 4740031"/>
                <a:gd name="connsiteY38" fmla="*/ 1715476 h 1852246"/>
                <a:gd name="connsiteX39" fmla="*/ 4740031 w 4740031"/>
                <a:gd name="connsiteY39" fmla="*/ 1852246 h 1852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4740031" h="1852246">
                  <a:moveTo>
                    <a:pt x="0" y="0"/>
                  </a:moveTo>
                  <a:lnTo>
                    <a:pt x="42985" y="0"/>
                  </a:lnTo>
                  <a:lnTo>
                    <a:pt x="42985" y="171938"/>
                  </a:lnTo>
                  <a:lnTo>
                    <a:pt x="101600" y="171938"/>
                  </a:lnTo>
                  <a:lnTo>
                    <a:pt x="101600" y="949569"/>
                  </a:lnTo>
                  <a:lnTo>
                    <a:pt x="140677" y="949569"/>
                  </a:lnTo>
                  <a:lnTo>
                    <a:pt x="191477" y="949569"/>
                  </a:lnTo>
                  <a:lnTo>
                    <a:pt x="191477" y="1023815"/>
                  </a:lnTo>
                  <a:lnTo>
                    <a:pt x="246185" y="1023815"/>
                  </a:lnTo>
                  <a:lnTo>
                    <a:pt x="246185" y="1105876"/>
                  </a:lnTo>
                  <a:lnTo>
                    <a:pt x="320431" y="1105876"/>
                  </a:lnTo>
                  <a:lnTo>
                    <a:pt x="320431" y="1207476"/>
                  </a:lnTo>
                  <a:lnTo>
                    <a:pt x="386862" y="1207476"/>
                  </a:lnTo>
                  <a:lnTo>
                    <a:pt x="386862" y="1266092"/>
                  </a:lnTo>
                  <a:lnTo>
                    <a:pt x="465015" y="1266092"/>
                  </a:lnTo>
                  <a:lnTo>
                    <a:pt x="465015" y="1324707"/>
                  </a:lnTo>
                  <a:lnTo>
                    <a:pt x="621323" y="1324707"/>
                  </a:lnTo>
                  <a:lnTo>
                    <a:pt x="621323" y="1363784"/>
                  </a:lnTo>
                  <a:lnTo>
                    <a:pt x="808892" y="1363784"/>
                  </a:lnTo>
                  <a:lnTo>
                    <a:pt x="808892" y="1418492"/>
                  </a:lnTo>
                  <a:lnTo>
                    <a:pt x="1043354" y="1418492"/>
                  </a:lnTo>
                  <a:lnTo>
                    <a:pt x="1043354" y="1457569"/>
                  </a:lnTo>
                  <a:lnTo>
                    <a:pt x="1152769" y="1457569"/>
                  </a:lnTo>
                  <a:lnTo>
                    <a:pt x="1172308" y="1477108"/>
                  </a:lnTo>
                  <a:lnTo>
                    <a:pt x="1258277" y="1477108"/>
                  </a:lnTo>
                  <a:lnTo>
                    <a:pt x="1258277" y="1524000"/>
                  </a:lnTo>
                  <a:lnTo>
                    <a:pt x="1391138" y="1524000"/>
                  </a:lnTo>
                  <a:lnTo>
                    <a:pt x="1391138" y="1570892"/>
                  </a:lnTo>
                  <a:lnTo>
                    <a:pt x="1692031" y="1570892"/>
                  </a:lnTo>
                  <a:lnTo>
                    <a:pt x="1692031" y="1609969"/>
                  </a:lnTo>
                  <a:lnTo>
                    <a:pt x="2008554" y="1609969"/>
                  </a:lnTo>
                  <a:lnTo>
                    <a:pt x="2008554" y="1645138"/>
                  </a:lnTo>
                  <a:lnTo>
                    <a:pt x="2688492" y="1645138"/>
                  </a:lnTo>
                  <a:lnTo>
                    <a:pt x="2688492" y="1675748"/>
                  </a:lnTo>
                  <a:lnTo>
                    <a:pt x="3149600" y="1671515"/>
                  </a:lnTo>
                  <a:lnTo>
                    <a:pt x="3149600" y="1690076"/>
                  </a:lnTo>
                  <a:lnTo>
                    <a:pt x="4030133" y="1695938"/>
                  </a:lnTo>
                  <a:lnTo>
                    <a:pt x="4034367" y="1712871"/>
                  </a:lnTo>
                  <a:lnTo>
                    <a:pt x="4740031" y="1715476"/>
                  </a:lnTo>
                  <a:lnTo>
                    <a:pt x="4740031" y="1852246"/>
                  </a:lnTo>
                </a:path>
              </a:pathLst>
            </a:custGeom>
            <a:noFill/>
            <a:ln w="28575">
              <a:solidFill>
                <a:srgbClr val="00823B"/>
              </a:solidFill>
              <a:miter lim="800000"/>
              <a:headEnd/>
              <a:tailEnd/>
            </a:ln>
          </p:spPr>
          <p:txBody>
            <a:bodyPr rtlCol="0" anchor="ctr"/>
            <a:lstStyle/>
            <a:p>
              <a:pPr algn="ctr"/>
              <a:endParaRPr lang="en-US"/>
            </a:p>
          </p:txBody>
        </p:sp>
        <p:sp>
          <p:nvSpPr>
            <p:cNvPr id="624" name="Freeform 623">
              <a:extLst>
                <a:ext uri="{FF2B5EF4-FFF2-40B4-BE49-F238E27FC236}">
                  <a16:creationId xmlns:a16="http://schemas.microsoft.com/office/drawing/2014/main" id="{63AE4BEB-11BC-0892-741D-750859F0B2DB}"/>
                </a:ext>
              </a:extLst>
            </p:cNvPr>
            <p:cNvSpPr/>
            <p:nvPr/>
          </p:nvSpPr>
          <p:spPr bwMode="auto">
            <a:xfrm>
              <a:off x="6744677" y="2672862"/>
              <a:ext cx="4943231" cy="1590430"/>
            </a:xfrm>
            <a:custGeom>
              <a:avLst/>
              <a:gdLst>
                <a:gd name="connsiteX0" fmla="*/ 0 w 4943231"/>
                <a:gd name="connsiteY0" fmla="*/ 0 h 1590430"/>
                <a:gd name="connsiteX1" fmla="*/ 46892 w 4943231"/>
                <a:gd name="connsiteY1" fmla="*/ 0 h 1590430"/>
                <a:gd name="connsiteX2" fmla="*/ 46892 w 4943231"/>
                <a:gd name="connsiteY2" fmla="*/ 101600 h 1590430"/>
                <a:gd name="connsiteX3" fmla="*/ 46892 w 4943231"/>
                <a:gd name="connsiteY3" fmla="*/ 101600 h 1590430"/>
                <a:gd name="connsiteX4" fmla="*/ 82061 w 4943231"/>
                <a:gd name="connsiteY4" fmla="*/ 101600 h 1590430"/>
                <a:gd name="connsiteX5" fmla="*/ 82061 w 4943231"/>
                <a:gd name="connsiteY5" fmla="*/ 195384 h 1590430"/>
                <a:gd name="connsiteX6" fmla="*/ 117231 w 4943231"/>
                <a:gd name="connsiteY6" fmla="*/ 195384 h 1590430"/>
                <a:gd name="connsiteX7" fmla="*/ 117231 w 4943231"/>
                <a:gd name="connsiteY7" fmla="*/ 562707 h 1590430"/>
                <a:gd name="connsiteX8" fmla="*/ 156308 w 4943231"/>
                <a:gd name="connsiteY8" fmla="*/ 562707 h 1590430"/>
                <a:gd name="connsiteX9" fmla="*/ 156308 w 4943231"/>
                <a:gd name="connsiteY9" fmla="*/ 676030 h 1590430"/>
                <a:gd name="connsiteX10" fmla="*/ 214923 w 4943231"/>
                <a:gd name="connsiteY10" fmla="*/ 676030 h 1590430"/>
                <a:gd name="connsiteX11" fmla="*/ 214923 w 4943231"/>
                <a:gd name="connsiteY11" fmla="*/ 765907 h 1590430"/>
                <a:gd name="connsiteX12" fmla="*/ 265723 w 4943231"/>
                <a:gd name="connsiteY12" fmla="*/ 765907 h 1590430"/>
                <a:gd name="connsiteX13" fmla="*/ 265723 w 4943231"/>
                <a:gd name="connsiteY13" fmla="*/ 863600 h 1590430"/>
                <a:gd name="connsiteX14" fmla="*/ 336061 w 4943231"/>
                <a:gd name="connsiteY14" fmla="*/ 863600 h 1590430"/>
                <a:gd name="connsiteX15" fmla="*/ 336061 w 4943231"/>
                <a:gd name="connsiteY15" fmla="*/ 918307 h 1590430"/>
                <a:gd name="connsiteX16" fmla="*/ 367323 w 4943231"/>
                <a:gd name="connsiteY16" fmla="*/ 918307 h 1590430"/>
                <a:gd name="connsiteX17" fmla="*/ 367323 w 4943231"/>
                <a:gd name="connsiteY17" fmla="*/ 961292 h 1590430"/>
                <a:gd name="connsiteX18" fmla="*/ 425938 w 4943231"/>
                <a:gd name="connsiteY18" fmla="*/ 961292 h 1590430"/>
                <a:gd name="connsiteX19" fmla="*/ 425938 w 4943231"/>
                <a:gd name="connsiteY19" fmla="*/ 1047261 h 1590430"/>
                <a:gd name="connsiteX20" fmla="*/ 511908 w 4943231"/>
                <a:gd name="connsiteY20" fmla="*/ 1047261 h 1590430"/>
                <a:gd name="connsiteX21" fmla="*/ 511908 w 4943231"/>
                <a:gd name="connsiteY21" fmla="*/ 1098061 h 1590430"/>
                <a:gd name="connsiteX22" fmla="*/ 511908 w 4943231"/>
                <a:gd name="connsiteY22" fmla="*/ 1098061 h 1590430"/>
                <a:gd name="connsiteX23" fmla="*/ 547077 w 4943231"/>
                <a:gd name="connsiteY23" fmla="*/ 1098061 h 1590430"/>
                <a:gd name="connsiteX24" fmla="*/ 547077 w 4943231"/>
                <a:gd name="connsiteY24" fmla="*/ 1176215 h 1590430"/>
                <a:gd name="connsiteX25" fmla="*/ 652585 w 4943231"/>
                <a:gd name="connsiteY25" fmla="*/ 1176215 h 1590430"/>
                <a:gd name="connsiteX26" fmla="*/ 652585 w 4943231"/>
                <a:gd name="connsiteY26" fmla="*/ 1207476 h 1590430"/>
                <a:gd name="connsiteX27" fmla="*/ 832338 w 4943231"/>
                <a:gd name="connsiteY27" fmla="*/ 1207476 h 1590430"/>
                <a:gd name="connsiteX28" fmla="*/ 832338 w 4943231"/>
                <a:gd name="connsiteY28" fmla="*/ 1258276 h 1590430"/>
                <a:gd name="connsiteX29" fmla="*/ 887046 w 4943231"/>
                <a:gd name="connsiteY29" fmla="*/ 1258276 h 1590430"/>
                <a:gd name="connsiteX30" fmla="*/ 887046 w 4943231"/>
                <a:gd name="connsiteY30" fmla="*/ 1293446 h 1590430"/>
                <a:gd name="connsiteX31" fmla="*/ 1051169 w 4943231"/>
                <a:gd name="connsiteY31" fmla="*/ 1293446 h 1590430"/>
                <a:gd name="connsiteX32" fmla="*/ 1051169 w 4943231"/>
                <a:gd name="connsiteY32" fmla="*/ 1332523 h 1590430"/>
                <a:gd name="connsiteX33" fmla="*/ 1168400 w 4943231"/>
                <a:gd name="connsiteY33" fmla="*/ 1332523 h 1590430"/>
                <a:gd name="connsiteX34" fmla="*/ 1168400 w 4943231"/>
                <a:gd name="connsiteY34" fmla="*/ 1375507 h 1590430"/>
                <a:gd name="connsiteX35" fmla="*/ 1586523 w 4943231"/>
                <a:gd name="connsiteY35" fmla="*/ 1375507 h 1590430"/>
                <a:gd name="connsiteX36" fmla="*/ 1586523 w 4943231"/>
                <a:gd name="connsiteY36" fmla="*/ 1426307 h 1590430"/>
                <a:gd name="connsiteX37" fmla="*/ 2024185 w 4943231"/>
                <a:gd name="connsiteY37" fmla="*/ 1426307 h 1590430"/>
                <a:gd name="connsiteX38" fmla="*/ 2024185 w 4943231"/>
                <a:gd name="connsiteY38" fmla="*/ 1457569 h 1590430"/>
                <a:gd name="connsiteX39" fmla="*/ 2614246 w 4943231"/>
                <a:gd name="connsiteY39" fmla="*/ 1457569 h 1590430"/>
                <a:gd name="connsiteX40" fmla="*/ 2629877 w 4943231"/>
                <a:gd name="connsiteY40" fmla="*/ 1473200 h 1590430"/>
                <a:gd name="connsiteX41" fmla="*/ 3583354 w 4943231"/>
                <a:gd name="connsiteY41" fmla="*/ 1473200 h 1590430"/>
                <a:gd name="connsiteX42" fmla="*/ 3583354 w 4943231"/>
                <a:gd name="connsiteY42" fmla="*/ 1508369 h 1590430"/>
                <a:gd name="connsiteX43" fmla="*/ 4177323 w 4943231"/>
                <a:gd name="connsiteY43" fmla="*/ 1508369 h 1590430"/>
                <a:gd name="connsiteX44" fmla="*/ 4177323 w 4943231"/>
                <a:gd name="connsiteY44" fmla="*/ 1555261 h 1590430"/>
                <a:gd name="connsiteX45" fmla="*/ 4310185 w 4943231"/>
                <a:gd name="connsiteY45" fmla="*/ 1555261 h 1590430"/>
                <a:gd name="connsiteX46" fmla="*/ 4310185 w 4943231"/>
                <a:gd name="connsiteY46" fmla="*/ 1590430 h 1590430"/>
                <a:gd name="connsiteX47" fmla="*/ 4943231 w 4943231"/>
                <a:gd name="connsiteY47" fmla="*/ 1590430 h 1590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943231" h="1590430">
                  <a:moveTo>
                    <a:pt x="0" y="0"/>
                  </a:moveTo>
                  <a:lnTo>
                    <a:pt x="46892" y="0"/>
                  </a:lnTo>
                  <a:lnTo>
                    <a:pt x="46892" y="101600"/>
                  </a:lnTo>
                  <a:lnTo>
                    <a:pt x="46892" y="101600"/>
                  </a:lnTo>
                  <a:lnTo>
                    <a:pt x="82061" y="101600"/>
                  </a:lnTo>
                  <a:lnTo>
                    <a:pt x="82061" y="195384"/>
                  </a:lnTo>
                  <a:lnTo>
                    <a:pt x="117231" y="195384"/>
                  </a:lnTo>
                  <a:lnTo>
                    <a:pt x="117231" y="562707"/>
                  </a:lnTo>
                  <a:lnTo>
                    <a:pt x="156308" y="562707"/>
                  </a:lnTo>
                  <a:lnTo>
                    <a:pt x="156308" y="676030"/>
                  </a:lnTo>
                  <a:lnTo>
                    <a:pt x="214923" y="676030"/>
                  </a:lnTo>
                  <a:lnTo>
                    <a:pt x="214923" y="765907"/>
                  </a:lnTo>
                  <a:lnTo>
                    <a:pt x="265723" y="765907"/>
                  </a:lnTo>
                  <a:lnTo>
                    <a:pt x="265723" y="863600"/>
                  </a:lnTo>
                  <a:lnTo>
                    <a:pt x="336061" y="863600"/>
                  </a:lnTo>
                  <a:lnTo>
                    <a:pt x="336061" y="918307"/>
                  </a:lnTo>
                  <a:lnTo>
                    <a:pt x="367323" y="918307"/>
                  </a:lnTo>
                  <a:lnTo>
                    <a:pt x="367323" y="961292"/>
                  </a:lnTo>
                  <a:lnTo>
                    <a:pt x="425938" y="961292"/>
                  </a:lnTo>
                  <a:lnTo>
                    <a:pt x="425938" y="1047261"/>
                  </a:lnTo>
                  <a:lnTo>
                    <a:pt x="511908" y="1047261"/>
                  </a:lnTo>
                  <a:lnTo>
                    <a:pt x="511908" y="1098061"/>
                  </a:lnTo>
                  <a:lnTo>
                    <a:pt x="511908" y="1098061"/>
                  </a:lnTo>
                  <a:lnTo>
                    <a:pt x="547077" y="1098061"/>
                  </a:lnTo>
                  <a:lnTo>
                    <a:pt x="547077" y="1176215"/>
                  </a:lnTo>
                  <a:lnTo>
                    <a:pt x="652585" y="1176215"/>
                  </a:lnTo>
                  <a:lnTo>
                    <a:pt x="652585" y="1207476"/>
                  </a:lnTo>
                  <a:lnTo>
                    <a:pt x="832338" y="1207476"/>
                  </a:lnTo>
                  <a:lnTo>
                    <a:pt x="832338" y="1258276"/>
                  </a:lnTo>
                  <a:lnTo>
                    <a:pt x="887046" y="1258276"/>
                  </a:lnTo>
                  <a:lnTo>
                    <a:pt x="887046" y="1293446"/>
                  </a:lnTo>
                  <a:lnTo>
                    <a:pt x="1051169" y="1293446"/>
                  </a:lnTo>
                  <a:lnTo>
                    <a:pt x="1051169" y="1332523"/>
                  </a:lnTo>
                  <a:lnTo>
                    <a:pt x="1168400" y="1332523"/>
                  </a:lnTo>
                  <a:lnTo>
                    <a:pt x="1168400" y="1375507"/>
                  </a:lnTo>
                  <a:lnTo>
                    <a:pt x="1586523" y="1375507"/>
                  </a:lnTo>
                  <a:lnTo>
                    <a:pt x="1586523" y="1426307"/>
                  </a:lnTo>
                  <a:lnTo>
                    <a:pt x="2024185" y="1426307"/>
                  </a:lnTo>
                  <a:lnTo>
                    <a:pt x="2024185" y="1457569"/>
                  </a:lnTo>
                  <a:lnTo>
                    <a:pt x="2614246" y="1457569"/>
                  </a:lnTo>
                  <a:lnTo>
                    <a:pt x="2629877" y="1473200"/>
                  </a:lnTo>
                  <a:lnTo>
                    <a:pt x="3583354" y="1473200"/>
                  </a:lnTo>
                  <a:lnTo>
                    <a:pt x="3583354" y="1508369"/>
                  </a:lnTo>
                  <a:lnTo>
                    <a:pt x="4177323" y="1508369"/>
                  </a:lnTo>
                  <a:lnTo>
                    <a:pt x="4177323" y="1555261"/>
                  </a:lnTo>
                  <a:lnTo>
                    <a:pt x="4310185" y="1555261"/>
                  </a:lnTo>
                  <a:lnTo>
                    <a:pt x="4310185" y="1590430"/>
                  </a:lnTo>
                  <a:lnTo>
                    <a:pt x="4943231" y="1590430"/>
                  </a:lnTo>
                </a:path>
              </a:pathLst>
            </a:custGeom>
            <a:noFill/>
            <a:ln w="28575">
              <a:solidFill>
                <a:srgbClr val="015873"/>
              </a:solidFill>
              <a:miter lim="800000"/>
              <a:headEnd/>
              <a:tailEnd/>
            </a:ln>
          </p:spPr>
          <p:txBody>
            <a:bodyPr rtlCol="0" anchor="ctr"/>
            <a:lstStyle/>
            <a:p>
              <a:pPr algn="ctr"/>
              <a:endParaRPr lang="en-US"/>
            </a:p>
          </p:txBody>
        </p:sp>
        <p:cxnSp>
          <p:nvCxnSpPr>
            <p:cNvPr id="615" name="Straight Connector 614">
              <a:extLst>
                <a:ext uri="{FF2B5EF4-FFF2-40B4-BE49-F238E27FC236}">
                  <a16:creationId xmlns:a16="http://schemas.microsoft.com/office/drawing/2014/main" id="{E9115B5E-12A8-3046-3B6D-6AE43E052393}"/>
                </a:ext>
              </a:extLst>
            </p:cNvPr>
            <p:cNvCxnSpPr/>
            <p:nvPr/>
          </p:nvCxnSpPr>
          <p:spPr bwMode="auto">
            <a:xfrm>
              <a:off x="11307991" y="4255699"/>
              <a:ext cx="0" cy="758952"/>
            </a:xfrm>
            <a:prstGeom prst="line">
              <a:avLst/>
            </a:prstGeom>
            <a:noFill/>
            <a:ln w="19050" cap="flat" cmpd="sng" algn="ctr">
              <a:solidFill>
                <a:schemeClr val="tx1">
                  <a:lumMod val="50000"/>
                </a:schemeClr>
              </a:solidFill>
              <a:prstDash val="sysDash"/>
              <a:round/>
              <a:headEnd type="none" w="med" len="med"/>
              <a:tailEnd type="none" w="med" len="med"/>
            </a:ln>
            <a:effectLst/>
          </p:spPr>
        </p:cxnSp>
        <p:cxnSp>
          <p:nvCxnSpPr>
            <p:cNvPr id="614" name="Straight Connector 613">
              <a:extLst>
                <a:ext uri="{FF2B5EF4-FFF2-40B4-BE49-F238E27FC236}">
                  <a16:creationId xmlns:a16="http://schemas.microsoft.com/office/drawing/2014/main" id="{EA149B45-FC85-0C7A-4E63-217D885B7B58}"/>
                </a:ext>
              </a:extLst>
            </p:cNvPr>
            <p:cNvCxnSpPr/>
            <p:nvPr/>
          </p:nvCxnSpPr>
          <p:spPr bwMode="auto">
            <a:xfrm>
              <a:off x="10391704" y="4175177"/>
              <a:ext cx="0" cy="822960"/>
            </a:xfrm>
            <a:prstGeom prst="line">
              <a:avLst/>
            </a:prstGeom>
            <a:noFill/>
            <a:ln w="19050" cap="flat" cmpd="sng" algn="ctr">
              <a:solidFill>
                <a:schemeClr val="tx1">
                  <a:lumMod val="50000"/>
                </a:schemeClr>
              </a:solidFill>
              <a:prstDash val="sysDash"/>
              <a:round/>
              <a:headEnd type="none" w="med" len="med"/>
              <a:tailEnd type="none" w="med" len="med"/>
            </a:ln>
            <a:effectLst/>
          </p:spPr>
        </p:cxnSp>
        <p:cxnSp>
          <p:nvCxnSpPr>
            <p:cNvPr id="613" name="Straight Connector 612">
              <a:extLst>
                <a:ext uri="{FF2B5EF4-FFF2-40B4-BE49-F238E27FC236}">
                  <a16:creationId xmlns:a16="http://schemas.microsoft.com/office/drawing/2014/main" id="{2C14D8FA-C166-167B-857D-F45BF2B70803}"/>
                </a:ext>
              </a:extLst>
            </p:cNvPr>
            <p:cNvCxnSpPr/>
            <p:nvPr/>
          </p:nvCxnSpPr>
          <p:spPr bwMode="auto">
            <a:xfrm>
              <a:off x="9783395" y="4144945"/>
              <a:ext cx="0" cy="914400"/>
            </a:xfrm>
            <a:prstGeom prst="line">
              <a:avLst/>
            </a:prstGeom>
            <a:noFill/>
            <a:ln w="19050" cap="flat" cmpd="sng" algn="ctr">
              <a:solidFill>
                <a:schemeClr val="tx1">
                  <a:lumMod val="50000"/>
                </a:schemeClr>
              </a:solidFill>
              <a:prstDash val="sysDash"/>
              <a:round/>
              <a:headEnd type="none" w="med" len="med"/>
              <a:tailEnd type="none" w="med" len="med"/>
            </a:ln>
            <a:effectLst/>
          </p:spPr>
        </p:cxnSp>
        <p:sp>
          <p:nvSpPr>
            <p:cNvPr id="184" name="TextBox 183">
              <a:extLst>
                <a:ext uri="{FF2B5EF4-FFF2-40B4-BE49-F238E27FC236}">
                  <a16:creationId xmlns:a16="http://schemas.microsoft.com/office/drawing/2014/main" id="{1F82EFA8-4028-7B87-6D63-D53F3CF80EC9}"/>
                </a:ext>
              </a:extLst>
            </p:cNvPr>
            <p:cNvSpPr txBox="1"/>
            <p:nvPr/>
          </p:nvSpPr>
          <p:spPr bwMode="auto">
            <a:xfrm rot="16200000">
              <a:off x="5846959" y="3657817"/>
              <a:ext cx="8853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PFS (%)</a:t>
              </a:r>
            </a:p>
          </p:txBody>
        </p:sp>
        <p:sp>
          <p:nvSpPr>
            <p:cNvPr id="185" name="Freeform 184">
              <a:extLst>
                <a:ext uri="{FF2B5EF4-FFF2-40B4-BE49-F238E27FC236}">
                  <a16:creationId xmlns:a16="http://schemas.microsoft.com/office/drawing/2014/main" id="{59977816-9CC5-8E58-8A2D-725DA6A6488C}"/>
                </a:ext>
              </a:extLst>
            </p:cNvPr>
            <p:cNvSpPr/>
            <p:nvPr/>
          </p:nvSpPr>
          <p:spPr bwMode="auto">
            <a:xfrm>
              <a:off x="6743720" y="2665772"/>
              <a:ext cx="5113768" cy="2373148"/>
            </a:xfrm>
            <a:custGeom>
              <a:avLst/>
              <a:gdLst>
                <a:gd name="connsiteX0" fmla="*/ 0 w 5061097"/>
                <a:gd name="connsiteY0" fmla="*/ 0 h 2259418"/>
                <a:gd name="connsiteX1" fmla="*/ 0 w 5061097"/>
                <a:gd name="connsiteY1" fmla="*/ 2259418 h 2259418"/>
                <a:gd name="connsiteX2" fmla="*/ 5061097 w 5061097"/>
                <a:gd name="connsiteY2" fmla="*/ 2259418 h 2259418"/>
              </a:gdLst>
              <a:ahLst/>
              <a:cxnLst>
                <a:cxn ang="0">
                  <a:pos x="connsiteX0" y="connsiteY0"/>
                </a:cxn>
                <a:cxn ang="0">
                  <a:pos x="connsiteX1" y="connsiteY1"/>
                </a:cxn>
                <a:cxn ang="0">
                  <a:pos x="connsiteX2" y="connsiteY2"/>
                </a:cxn>
              </a:cxnLst>
              <a:rect l="l" t="t" r="r" b="b"/>
              <a:pathLst>
                <a:path w="5061097" h="2259418">
                  <a:moveTo>
                    <a:pt x="0" y="0"/>
                  </a:moveTo>
                  <a:lnTo>
                    <a:pt x="0" y="2259418"/>
                  </a:lnTo>
                  <a:lnTo>
                    <a:pt x="5061097" y="2259418"/>
                  </a:lnTo>
                </a:path>
              </a:pathLst>
            </a:custGeom>
            <a:noFill/>
            <a:ln w="28575">
              <a:solidFill>
                <a:schemeClr val="bg1"/>
              </a:solidFill>
              <a:miter lim="800000"/>
              <a:headEnd/>
              <a:tailEnd/>
            </a:ln>
          </p:spPr>
          <p:txBody>
            <a:bodyPr rtlCol="0" anchor="ctr"/>
            <a:lstStyle/>
            <a:p>
              <a:pPr algn="ctr"/>
              <a:endParaRPr lang="en-US"/>
            </a:p>
          </p:txBody>
        </p:sp>
        <p:sp>
          <p:nvSpPr>
            <p:cNvPr id="186" name="TextBox 185">
              <a:extLst>
                <a:ext uri="{FF2B5EF4-FFF2-40B4-BE49-F238E27FC236}">
                  <a16:creationId xmlns:a16="http://schemas.microsoft.com/office/drawing/2014/main" id="{F94291BC-1ABC-DB6C-E897-19D4F9C323EC}"/>
                </a:ext>
              </a:extLst>
            </p:cNvPr>
            <p:cNvSpPr txBox="1"/>
            <p:nvPr/>
          </p:nvSpPr>
          <p:spPr bwMode="auto">
            <a:xfrm>
              <a:off x="9038880" y="5226332"/>
              <a:ext cx="4379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Mo</a:t>
              </a:r>
            </a:p>
          </p:txBody>
        </p:sp>
        <p:grpSp>
          <p:nvGrpSpPr>
            <p:cNvPr id="187" name="Group 186">
              <a:extLst>
                <a:ext uri="{FF2B5EF4-FFF2-40B4-BE49-F238E27FC236}">
                  <a16:creationId xmlns:a16="http://schemas.microsoft.com/office/drawing/2014/main" id="{041A6FAE-CD03-54FD-A843-79BD5C77B02F}"/>
                </a:ext>
              </a:extLst>
            </p:cNvPr>
            <p:cNvGrpSpPr/>
            <p:nvPr/>
          </p:nvGrpSpPr>
          <p:grpSpPr>
            <a:xfrm>
              <a:off x="6290083" y="2507055"/>
              <a:ext cx="458779" cy="2724912"/>
              <a:chOff x="877106" y="2764430"/>
              <a:chExt cx="458779" cy="2348909"/>
            </a:xfrm>
          </p:grpSpPr>
          <p:sp>
            <p:nvSpPr>
              <p:cNvPr id="302" name="TextBox 301">
                <a:extLst>
                  <a:ext uri="{FF2B5EF4-FFF2-40B4-BE49-F238E27FC236}">
                    <a16:creationId xmlns:a16="http://schemas.microsoft.com/office/drawing/2014/main" id="{9AE1874B-4896-8DED-3E49-D137CF06B866}"/>
                  </a:ext>
                </a:extLst>
              </p:cNvPr>
              <p:cNvSpPr txBox="1"/>
              <p:nvPr/>
            </p:nvSpPr>
            <p:spPr bwMode="auto">
              <a:xfrm>
                <a:off x="877106" y="2764430"/>
                <a:ext cx="4587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303" name="TextBox 302">
                <a:extLst>
                  <a:ext uri="{FF2B5EF4-FFF2-40B4-BE49-F238E27FC236}">
                    <a16:creationId xmlns:a16="http://schemas.microsoft.com/office/drawing/2014/main" id="{A1CADD5B-ED2E-F4CE-8A92-51C73CAD3D08}"/>
                  </a:ext>
                </a:extLst>
              </p:cNvPr>
              <p:cNvSpPr txBox="1"/>
              <p:nvPr/>
            </p:nvSpPr>
            <p:spPr bwMode="auto">
              <a:xfrm>
                <a:off x="968477" y="317265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304" name="TextBox 303">
                <a:extLst>
                  <a:ext uri="{FF2B5EF4-FFF2-40B4-BE49-F238E27FC236}">
                    <a16:creationId xmlns:a16="http://schemas.microsoft.com/office/drawing/2014/main" id="{B7F50998-D50E-5CCF-4EA3-63CCA05036B8}"/>
                  </a:ext>
                </a:extLst>
              </p:cNvPr>
              <p:cNvSpPr txBox="1"/>
              <p:nvPr/>
            </p:nvSpPr>
            <p:spPr bwMode="auto">
              <a:xfrm>
                <a:off x="968477" y="3580882"/>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305" name="TextBox 304">
                <a:extLst>
                  <a:ext uri="{FF2B5EF4-FFF2-40B4-BE49-F238E27FC236}">
                    <a16:creationId xmlns:a16="http://schemas.microsoft.com/office/drawing/2014/main" id="{D734B5F9-BBD3-4F0B-B2A5-4FCEC1074BF6}"/>
                  </a:ext>
                </a:extLst>
              </p:cNvPr>
              <p:cNvSpPr txBox="1"/>
              <p:nvPr/>
            </p:nvSpPr>
            <p:spPr bwMode="auto">
              <a:xfrm>
                <a:off x="968477" y="398910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306" name="TextBox 305">
                <a:extLst>
                  <a:ext uri="{FF2B5EF4-FFF2-40B4-BE49-F238E27FC236}">
                    <a16:creationId xmlns:a16="http://schemas.microsoft.com/office/drawing/2014/main" id="{5AB48939-C7B3-17F2-3B6C-9A39423FE8BF}"/>
                  </a:ext>
                </a:extLst>
              </p:cNvPr>
              <p:cNvSpPr txBox="1"/>
              <p:nvPr/>
            </p:nvSpPr>
            <p:spPr bwMode="auto">
              <a:xfrm>
                <a:off x="1059848" y="4805562"/>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307" name="TextBox 306">
                <a:extLst>
                  <a:ext uri="{FF2B5EF4-FFF2-40B4-BE49-F238E27FC236}">
                    <a16:creationId xmlns:a16="http://schemas.microsoft.com/office/drawing/2014/main" id="{A931144A-3A7D-139D-8EE9-5450D76BC42E}"/>
                  </a:ext>
                </a:extLst>
              </p:cNvPr>
              <p:cNvSpPr txBox="1"/>
              <p:nvPr/>
            </p:nvSpPr>
            <p:spPr bwMode="auto">
              <a:xfrm>
                <a:off x="968477" y="439733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grpSp>
        <p:grpSp>
          <p:nvGrpSpPr>
            <p:cNvPr id="188" name="Group 187">
              <a:extLst>
                <a:ext uri="{FF2B5EF4-FFF2-40B4-BE49-F238E27FC236}">
                  <a16:creationId xmlns:a16="http://schemas.microsoft.com/office/drawing/2014/main" id="{DF37637D-8F87-DA63-DFD5-804BD6ADDA8A}"/>
                </a:ext>
              </a:extLst>
            </p:cNvPr>
            <p:cNvGrpSpPr/>
            <p:nvPr/>
          </p:nvGrpSpPr>
          <p:grpSpPr>
            <a:xfrm>
              <a:off x="6679712" y="2662651"/>
              <a:ext cx="64008" cy="2376275"/>
              <a:chOff x="918224" y="2598196"/>
              <a:chExt cx="64008" cy="2376275"/>
            </a:xfrm>
          </p:grpSpPr>
          <p:cxnSp>
            <p:nvCxnSpPr>
              <p:cNvPr id="296" name="Straight Connector 295">
                <a:extLst>
                  <a:ext uri="{FF2B5EF4-FFF2-40B4-BE49-F238E27FC236}">
                    <a16:creationId xmlns:a16="http://schemas.microsoft.com/office/drawing/2014/main" id="{149DC9D3-57C1-1F8D-C5E1-4F16495F7ACD}"/>
                  </a:ext>
                </a:extLst>
              </p:cNvPr>
              <p:cNvCxnSpPr>
                <a:cxnSpLocks/>
              </p:cNvCxnSpPr>
              <p:nvPr/>
            </p:nvCxnSpPr>
            <p:spPr bwMode="auto">
              <a:xfrm>
                <a:off x="918224" y="259819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97" name="Straight Connector 296">
                <a:extLst>
                  <a:ext uri="{FF2B5EF4-FFF2-40B4-BE49-F238E27FC236}">
                    <a16:creationId xmlns:a16="http://schemas.microsoft.com/office/drawing/2014/main" id="{9223AE52-ED15-87DF-7EC0-06025AE5BB37}"/>
                  </a:ext>
                </a:extLst>
              </p:cNvPr>
              <p:cNvCxnSpPr>
                <a:cxnSpLocks/>
              </p:cNvCxnSpPr>
              <p:nvPr/>
            </p:nvCxnSpPr>
            <p:spPr bwMode="auto">
              <a:xfrm>
                <a:off x="918224" y="449594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98" name="Straight Connector 297">
                <a:extLst>
                  <a:ext uri="{FF2B5EF4-FFF2-40B4-BE49-F238E27FC236}">
                    <a16:creationId xmlns:a16="http://schemas.microsoft.com/office/drawing/2014/main" id="{B95B6A4A-161B-AB7B-7F42-53AD712A68AD}"/>
                  </a:ext>
                </a:extLst>
              </p:cNvPr>
              <p:cNvCxnSpPr>
                <a:cxnSpLocks/>
              </p:cNvCxnSpPr>
              <p:nvPr/>
            </p:nvCxnSpPr>
            <p:spPr bwMode="auto">
              <a:xfrm>
                <a:off x="918224" y="497447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99" name="Straight Connector 298">
                <a:extLst>
                  <a:ext uri="{FF2B5EF4-FFF2-40B4-BE49-F238E27FC236}">
                    <a16:creationId xmlns:a16="http://schemas.microsoft.com/office/drawing/2014/main" id="{E3A48F47-332A-A336-70C0-C67D8825A102}"/>
                  </a:ext>
                </a:extLst>
              </p:cNvPr>
              <p:cNvCxnSpPr>
                <a:cxnSpLocks/>
              </p:cNvCxnSpPr>
              <p:nvPr/>
            </p:nvCxnSpPr>
            <p:spPr bwMode="auto">
              <a:xfrm>
                <a:off x="918224" y="306037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00" name="Straight Connector 299">
                <a:extLst>
                  <a:ext uri="{FF2B5EF4-FFF2-40B4-BE49-F238E27FC236}">
                    <a16:creationId xmlns:a16="http://schemas.microsoft.com/office/drawing/2014/main" id="{95A9249D-0C9F-3ECC-21EE-0EB28B56BBDF}"/>
                  </a:ext>
                </a:extLst>
              </p:cNvPr>
              <p:cNvCxnSpPr>
                <a:cxnSpLocks/>
              </p:cNvCxnSpPr>
              <p:nvPr/>
            </p:nvCxnSpPr>
            <p:spPr bwMode="auto">
              <a:xfrm>
                <a:off x="918224" y="353889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01" name="Straight Connector 300">
                <a:extLst>
                  <a:ext uri="{FF2B5EF4-FFF2-40B4-BE49-F238E27FC236}">
                    <a16:creationId xmlns:a16="http://schemas.microsoft.com/office/drawing/2014/main" id="{4765ABF8-DCB4-E046-ECC8-E48B332C1DA4}"/>
                  </a:ext>
                </a:extLst>
              </p:cNvPr>
              <p:cNvCxnSpPr>
                <a:cxnSpLocks/>
              </p:cNvCxnSpPr>
              <p:nvPr/>
            </p:nvCxnSpPr>
            <p:spPr bwMode="auto">
              <a:xfrm>
                <a:off x="918224" y="4017421"/>
                <a:ext cx="64008" cy="0"/>
              </a:xfrm>
              <a:prstGeom prst="line">
                <a:avLst/>
              </a:prstGeom>
              <a:noFill/>
              <a:ln w="28575" cap="flat" cmpd="sng" algn="ctr">
                <a:solidFill>
                  <a:schemeClr val="bg1"/>
                </a:solidFill>
                <a:prstDash val="solid"/>
                <a:round/>
                <a:headEnd type="none" w="med" len="med"/>
                <a:tailEnd type="none" w="med" len="med"/>
              </a:ln>
              <a:effectLst/>
            </p:spPr>
          </p:cxnSp>
        </p:grpSp>
        <p:grpSp>
          <p:nvGrpSpPr>
            <p:cNvPr id="189" name="Group 188">
              <a:extLst>
                <a:ext uri="{FF2B5EF4-FFF2-40B4-BE49-F238E27FC236}">
                  <a16:creationId xmlns:a16="http://schemas.microsoft.com/office/drawing/2014/main" id="{31D50F10-8156-E952-ADEE-EEFE34E80F0B}"/>
                </a:ext>
              </a:extLst>
            </p:cNvPr>
            <p:cNvGrpSpPr/>
            <p:nvPr/>
          </p:nvGrpSpPr>
          <p:grpSpPr>
            <a:xfrm>
              <a:off x="6743720" y="5032259"/>
              <a:ext cx="5020056" cy="64008"/>
              <a:chOff x="982232" y="4839324"/>
              <a:chExt cx="4707072" cy="82297"/>
            </a:xfrm>
          </p:grpSpPr>
          <p:cxnSp>
            <p:nvCxnSpPr>
              <p:cNvPr id="262" name="Straight Connector 261">
                <a:extLst>
                  <a:ext uri="{FF2B5EF4-FFF2-40B4-BE49-F238E27FC236}">
                    <a16:creationId xmlns:a16="http://schemas.microsoft.com/office/drawing/2014/main" id="{139DFF38-BEDB-94C5-9A74-789615D9A3B6}"/>
                  </a:ext>
                </a:extLst>
              </p:cNvPr>
              <p:cNvCxnSpPr>
                <a:cxnSpLocks/>
              </p:cNvCxnSpPr>
              <p:nvPr/>
            </p:nvCxnSpPr>
            <p:spPr bwMode="auto">
              <a:xfrm rot="16200000">
                <a:off x="941084"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EC3AE41F-E672-BE58-1E6A-48E2CAD7B8A3}"/>
                  </a:ext>
                </a:extLst>
              </p:cNvPr>
              <p:cNvCxnSpPr>
                <a:cxnSpLocks/>
              </p:cNvCxnSpPr>
              <p:nvPr/>
            </p:nvCxnSpPr>
            <p:spPr bwMode="auto">
              <a:xfrm rot="16200000">
                <a:off x="1083723"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9EF90BBA-BE7F-DF0E-1B46-F15A03A7842D}"/>
                  </a:ext>
                </a:extLst>
              </p:cNvPr>
              <p:cNvCxnSpPr>
                <a:cxnSpLocks/>
              </p:cNvCxnSpPr>
              <p:nvPr/>
            </p:nvCxnSpPr>
            <p:spPr bwMode="auto">
              <a:xfrm rot="16200000">
                <a:off x="1226362"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7A46E038-089E-4DAF-5F60-DD7F7D374288}"/>
                  </a:ext>
                </a:extLst>
              </p:cNvPr>
              <p:cNvCxnSpPr>
                <a:cxnSpLocks/>
              </p:cNvCxnSpPr>
              <p:nvPr/>
            </p:nvCxnSpPr>
            <p:spPr bwMode="auto">
              <a:xfrm rot="16200000">
                <a:off x="1369001"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4A0BB83E-7F2C-24CA-CF5E-50B52E439BD2}"/>
                  </a:ext>
                </a:extLst>
              </p:cNvPr>
              <p:cNvCxnSpPr>
                <a:cxnSpLocks/>
              </p:cNvCxnSpPr>
              <p:nvPr/>
            </p:nvCxnSpPr>
            <p:spPr bwMode="auto">
              <a:xfrm rot="16200000">
                <a:off x="1511640"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6BC87EB8-01C6-5D03-F727-988ED6C193FA}"/>
                  </a:ext>
                </a:extLst>
              </p:cNvPr>
              <p:cNvCxnSpPr>
                <a:cxnSpLocks/>
              </p:cNvCxnSpPr>
              <p:nvPr/>
            </p:nvCxnSpPr>
            <p:spPr bwMode="auto">
              <a:xfrm rot="16200000">
                <a:off x="1654279"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BC8E83D7-843F-A955-A858-9DA59A7CF268}"/>
                  </a:ext>
                </a:extLst>
              </p:cNvPr>
              <p:cNvCxnSpPr>
                <a:cxnSpLocks/>
              </p:cNvCxnSpPr>
              <p:nvPr/>
            </p:nvCxnSpPr>
            <p:spPr bwMode="auto">
              <a:xfrm rot="16200000">
                <a:off x="1796918"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69" name="Straight Connector 268">
                <a:extLst>
                  <a:ext uri="{FF2B5EF4-FFF2-40B4-BE49-F238E27FC236}">
                    <a16:creationId xmlns:a16="http://schemas.microsoft.com/office/drawing/2014/main" id="{8AEC49D2-F7E8-8E45-028C-C5E2C50EE291}"/>
                  </a:ext>
                </a:extLst>
              </p:cNvPr>
              <p:cNvCxnSpPr>
                <a:cxnSpLocks/>
              </p:cNvCxnSpPr>
              <p:nvPr/>
            </p:nvCxnSpPr>
            <p:spPr bwMode="auto">
              <a:xfrm rot="16200000">
                <a:off x="1939557"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BEAC060C-FDDC-EA6F-19DA-B67FA3B087F0}"/>
                  </a:ext>
                </a:extLst>
              </p:cNvPr>
              <p:cNvCxnSpPr>
                <a:cxnSpLocks/>
              </p:cNvCxnSpPr>
              <p:nvPr/>
            </p:nvCxnSpPr>
            <p:spPr bwMode="auto">
              <a:xfrm rot="16200000">
                <a:off x="2082196"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A0B4C342-8B7A-03DF-CC31-71BD032E477A}"/>
                  </a:ext>
                </a:extLst>
              </p:cNvPr>
              <p:cNvCxnSpPr>
                <a:cxnSpLocks/>
              </p:cNvCxnSpPr>
              <p:nvPr/>
            </p:nvCxnSpPr>
            <p:spPr bwMode="auto">
              <a:xfrm rot="16200000">
                <a:off x="2224835"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3BA45299-2A80-CBD6-F337-A5D25613822C}"/>
                  </a:ext>
                </a:extLst>
              </p:cNvPr>
              <p:cNvCxnSpPr>
                <a:cxnSpLocks/>
              </p:cNvCxnSpPr>
              <p:nvPr/>
            </p:nvCxnSpPr>
            <p:spPr bwMode="auto">
              <a:xfrm rot="16200000">
                <a:off x="2367474"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73" name="Straight Connector 272">
                <a:extLst>
                  <a:ext uri="{FF2B5EF4-FFF2-40B4-BE49-F238E27FC236}">
                    <a16:creationId xmlns:a16="http://schemas.microsoft.com/office/drawing/2014/main" id="{E75CD0C9-38F9-9F56-FB0C-C5043C83A81D}"/>
                  </a:ext>
                </a:extLst>
              </p:cNvPr>
              <p:cNvCxnSpPr>
                <a:cxnSpLocks/>
              </p:cNvCxnSpPr>
              <p:nvPr/>
            </p:nvCxnSpPr>
            <p:spPr bwMode="auto">
              <a:xfrm rot="16200000">
                <a:off x="2510113"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74" name="Straight Connector 273">
                <a:extLst>
                  <a:ext uri="{FF2B5EF4-FFF2-40B4-BE49-F238E27FC236}">
                    <a16:creationId xmlns:a16="http://schemas.microsoft.com/office/drawing/2014/main" id="{0D6FD6E9-5587-7126-0D63-A9A3051ABABE}"/>
                  </a:ext>
                </a:extLst>
              </p:cNvPr>
              <p:cNvCxnSpPr>
                <a:cxnSpLocks/>
              </p:cNvCxnSpPr>
              <p:nvPr/>
            </p:nvCxnSpPr>
            <p:spPr bwMode="auto">
              <a:xfrm rot="16200000">
                <a:off x="2652752"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75" name="Straight Connector 274">
                <a:extLst>
                  <a:ext uri="{FF2B5EF4-FFF2-40B4-BE49-F238E27FC236}">
                    <a16:creationId xmlns:a16="http://schemas.microsoft.com/office/drawing/2014/main" id="{C95C64F1-195B-56B8-65B0-E02380F938ED}"/>
                  </a:ext>
                </a:extLst>
              </p:cNvPr>
              <p:cNvCxnSpPr>
                <a:cxnSpLocks/>
              </p:cNvCxnSpPr>
              <p:nvPr/>
            </p:nvCxnSpPr>
            <p:spPr bwMode="auto">
              <a:xfrm rot="16200000">
                <a:off x="2795391"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76" name="Straight Connector 275">
                <a:extLst>
                  <a:ext uri="{FF2B5EF4-FFF2-40B4-BE49-F238E27FC236}">
                    <a16:creationId xmlns:a16="http://schemas.microsoft.com/office/drawing/2014/main" id="{DFA3E457-04A2-48E6-D442-6F8F0C86B7CF}"/>
                  </a:ext>
                </a:extLst>
              </p:cNvPr>
              <p:cNvCxnSpPr>
                <a:cxnSpLocks/>
              </p:cNvCxnSpPr>
              <p:nvPr/>
            </p:nvCxnSpPr>
            <p:spPr bwMode="auto">
              <a:xfrm rot="16200000">
                <a:off x="2938030"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77" name="Straight Connector 276">
                <a:extLst>
                  <a:ext uri="{FF2B5EF4-FFF2-40B4-BE49-F238E27FC236}">
                    <a16:creationId xmlns:a16="http://schemas.microsoft.com/office/drawing/2014/main" id="{45266607-1532-4C2A-385E-992273AB7B28}"/>
                  </a:ext>
                </a:extLst>
              </p:cNvPr>
              <p:cNvCxnSpPr>
                <a:cxnSpLocks/>
              </p:cNvCxnSpPr>
              <p:nvPr/>
            </p:nvCxnSpPr>
            <p:spPr bwMode="auto">
              <a:xfrm rot="16200000">
                <a:off x="3080669"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78" name="Straight Connector 277">
                <a:extLst>
                  <a:ext uri="{FF2B5EF4-FFF2-40B4-BE49-F238E27FC236}">
                    <a16:creationId xmlns:a16="http://schemas.microsoft.com/office/drawing/2014/main" id="{DD3C7EFA-B401-A1A6-901A-6FC5EF1A23D0}"/>
                  </a:ext>
                </a:extLst>
              </p:cNvPr>
              <p:cNvCxnSpPr>
                <a:cxnSpLocks/>
              </p:cNvCxnSpPr>
              <p:nvPr/>
            </p:nvCxnSpPr>
            <p:spPr bwMode="auto">
              <a:xfrm rot="16200000">
                <a:off x="3223308"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25CC85F6-F972-3F25-456A-787F2C394013}"/>
                  </a:ext>
                </a:extLst>
              </p:cNvPr>
              <p:cNvCxnSpPr>
                <a:cxnSpLocks/>
              </p:cNvCxnSpPr>
              <p:nvPr/>
            </p:nvCxnSpPr>
            <p:spPr bwMode="auto">
              <a:xfrm rot="16200000">
                <a:off x="3365947" y="4880472"/>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6B1625AE-E5E3-6BD8-B031-DECFBEA329A2}"/>
                  </a:ext>
                </a:extLst>
              </p:cNvPr>
              <p:cNvCxnSpPr>
                <a:cxnSpLocks/>
              </p:cNvCxnSpPr>
              <p:nvPr/>
            </p:nvCxnSpPr>
            <p:spPr bwMode="auto">
              <a:xfrm rot="16200000">
                <a:off x="3508586"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81" name="Straight Connector 280">
                <a:extLst>
                  <a:ext uri="{FF2B5EF4-FFF2-40B4-BE49-F238E27FC236}">
                    <a16:creationId xmlns:a16="http://schemas.microsoft.com/office/drawing/2014/main" id="{A17C2ABE-4330-55EF-9D30-91C75FBEF132}"/>
                  </a:ext>
                </a:extLst>
              </p:cNvPr>
              <p:cNvCxnSpPr>
                <a:cxnSpLocks/>
              </p:cNvCxnSpPr>
              <p:nvPr/>
            </p:nvCxnSpPr>
            <p:spPr bwMode="auto">
              <a:xfrm rot="16200000">
                <a:off x="3651225"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82" name="Straight Connector 281">
                <a:extLst>
                  <a:ext uri="{FF2B5EF4-FFF2-40B4-BE49-F238E27FC236}">
                    <a16:creationId xmlns:a16="http://schemas.microsoft.com/office/drawing/2014/main" id="{2AE0B2CC-30B8-8A72-6B5D-FADC31541428}"/>
                  </a:ext>
                </a:extLst>
              </p:cNvPr>
              <p:cNvCxnSpPr>
                <a:cxnSpLocks/>
              </p:cNvCxnSpPr>
              <p:nvPr/>
            </p:nvCxnSpPr>
            <p:spPr bwMode="auto">
              <a:xfrm rot="16200000">
                <a:off x="3793864"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83" name="Straight Connector 282">
                <a:extLst>
                  <a:ext uri="{FF2B5EF4-FFF2-40B4-BE49-F238E27FC236}">
                    <a16:creationId xmlns:a16="http://schemas.microsoft.com/office/drawing/2014/main" id="{E4421C96-D89A-FD49-4C29-18B1FB59F1B5}"/>
                  </a:ext>
                </a:extLst>
              </p:cNvPr>
              <p:cNvCxnSpPr>
                <a:cxnSpLocks/>
              </p:cNvCxnSpPr>
              <p:nvPr/>
            </p:nvCxnSpPr>
            <p:spPr bwMode="auto">
              <a:xfrm rot="16200000">
                <a:off x="3936503"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84" name="Straight Connector 283">
                <a:extLst>
                  <a:ext uri="{FF2B5EF4-FFF2-40B4-BE49-F238E27FC236}">
                    <a16:creationId xmlns:a16="http://schemas.microsoft.com/office/drawing/2014/main" id="{D9ECD23C-0A1C-7EBD-F5C6-C13ECD1F7C83}"/>
                  </a:ext>
                </a:extLst>
              </p:cNvPr>
              <p:cNvCxnSpPr>
                <a:cxnSpLocks/>
              </p:cNvCxnSpPr>
              <p:nvPr/>
            </p:nvCxnSpPr>
            <p:spPr bwMode="auto">
              <a:xfrm rot="16200000">
                <a:off x="4079142"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85" name="Straight Connector 284">
                <a:extLst>
                  <a:ext uri="{FF2B5EF4-FFF2-40B4-BE49-F238E27FC236}">
                    <a16:creationId xmlns:a16="http://schemas.microsoft.com/office/drawing/2014/main" id="{F40AAD7E-AEAF-1146-4A80-41FC34E5A022}"/>
                  </a:ext>
                </a:extLst>
              </p:cNvPr>
              <p:cNvCxnSpPr>
                <a:cxnSpLocks/>
              </p:cNvCxnSpPr>
              <p:nvPr/>
            </p:nvCxnSpPr>
            <p:spPr bwMode="auto">
              <a:xfrm rot="16200000">
                <a:off x="4221781"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86" name="Straight Connector 285">
                <a:extLst>
                  <a:ext uri="{FF2B5EF4-FFF2-40B4-BE49-F238E27FC236}">
                    <a16:creationId xmlns:a16="http://schemas.microsoft.com/office/drawing/2014/main" id="{33A564AA-B276-ABF0-BAD4-90D8958598E2}"/>
                  </a:ext>
                </a:extLst>
              </p:cNvPr>
              <p:cNvCxnSpPr>
                <a:cxnSpLocks/>
              </p:cNvCxnSpPr>
              <p:nvPr/>
            </p:nvCxnSpPr>
            <p:spPr bwMode="auto">
              <a:xfrm rot="16200000">
                <a:off x="4364420"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305F1E73-FCE1-9033-9B61-CF98C44D13A3}"/>
                  </a:ext>
                </a:extLst>
              </p:cNvPr>
              <p:cNvCxnSpPr>
                <a:cxnSpLocks/>
              </p:cNvCxnSpPr>
              <p:nvPr/>
            </p:nvCxnSpPr>
            <p:spPr bwMode="auto">
              <a:xfrm rot="16200000">
                <a:off x="4507059"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88" name="Straight Connector 287">
                <a:extLst>
                  <a:ext uri="{FF2B5EF4-FFF2-40B4-BE49-F238E27FC236}">
                    <a16:creationId xmlns:a16="http://schemas.microsoft.com/office/drawing/2014/main" id="{989157B9-37B7-3B77-8319-2A014D1CAD8A}"/>
                  </a:ext>
                </a:extLst>
              </p:cNvPr>
              <p:cNvCxnSpPr>
                <a:cxnSpLocks/>
              </p:cNvCxnSpPr>
              <p:nvPr/>
            </p:nvCxnSpPr>
            <p:spPr bwMode="auto">
              <a:xfrm rot="16200000">
                <a:off x="4649698"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89" name="Straight Connector 288">
                <a:extLst>
                  <a:ext uri="{FF2B5EF4-FFF2-40B4-BE49-F238E27FC236}">
                    <a16:creationId xmlns:a16="http://schemas.microsoft.com/office/drawing/2014/main" id="{8734DD94-1358-749F-1574-4F61935DCA41}"/>
                  </a:ext>
                </a:extLst>
              </p:cNvPr>
              <p:cNvCxnSpPr>
                <a:cxnSpLocks/>
              </p:cNvCxnSpPr>
              <p:nvPr/>
            </p:nvCxnSpPr>
            <p:spPr bwMode="auto">
              <a:xfrm rot="16200000">
                <a:off x="4792337"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90" name="Straight Connector 289">
                <a:extLst>
                  <a:ext uri="{FF2B5EF4-FFF2-40B4-BE49-F238E27FC236}">
                    <a16:creationId xmlns:a16="http://schemas.microsoft.com/office/drawing/2014/main" id="{F283F7B1-6EDA-3947-04E7-F5F197F0CC92}"/>
                  </a:ext>
                </a:extLst>
              </p:cNvPr>
              <p:cNvCxnSpPr>
                <a:cxnSpLocks/>
              </p:cNvCxnSpPr>
              <p:nvPr/>
            </p:nvCxnSpPr>
            <p:spPr bwMode="auto">
              <a:xfrm rot="16200000">
                <a:off x="4934976"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5A9BC6CF-1DDC-BDC2-51F2-6B566C3C897F}"/>
                  </a:ext>
                </a:extLst>
              </p:cNvPr>
              <p:cNvCxnSpPr>
                <a:cxnSpLocks/>
              </p:cNvCxnSpPr>
              <p:nvPr/>
            </p:nvCxnSpPr>
            <p:spPr bwMode="auto">
              <a:xfrm rot="16200000">
                <a:off x="5077615"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340710CA-3873-617B-5484-8D78D90A167B}"/>
                  </a:ext>
                </a:extLst>
              </p:cNvPr>
              <p:cNvCxnSpPr>
                <a:cxnSpLocks/>
              </p:cNvCxnSpPr>
              <p:nvPr/>
            </p:nvCxnSpPr>
            <p:spPr bwMode="auto">
              <a:xfrm rot="16200000">
                <a:off x="5220254"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93" name="Straight Connector 292">
                <a:extLst>
                  <a:ext uri="{FF2B5EF4-FFF2-40B4-BE49-F238E27FC236}">
                    <a16:creationId xmlns:a16="http://schemas.microsoft.com/office/drawing/2014/main" id="{3EF13FEE-F26A-49CF-30EF-EF44390FC6ED}"/>
                  </a:ext>
                </a:extLst>
              </p:cNvPr>
              <p:cNvCxnSpPr>
                <a:cxnSpLocks/>
              </p:cNvCxnSpPr>
              <p:nvPr/>
            </p:nvCxnSpPr>
            <p:spPr bwMode="auto">
              <a:xfrm rot="16200000">
                <a:off x="5362893"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94" name="Straight Connector 293">
                <a:extLst>
                  <a:ext uri="{FF2B5EF4-FFF2-40B4-BE49-F238E27FC236}">
                    <a16:creationId xmlns:a16="http://schemas.microsoft.com/office/drawing/2014/main" id="{62C7266F-4281-5C91-4CFE-29D7313E4B0E}"/>
                  </a:ext>
                </a:extLst>
              </p:cNvPr>
              <p:cNvCxnSpPr>
                <a:cxnSpLocks/>
              </p:cNvCxnSpPr>
              <p:nvPr/>
            </p:nvCxnSpPr>
            <p:spPr bwMode="auto">
              <a:xfrm rot="16200000">
                <a:off x="5505532" y="4880473"/>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95" name="Straight Connector 294">
                <a:extLst>
                  <a:ext uri="{FF2B5EF4-FFF2-40B4-BE49-F238E27FC236}">
                    <a16:creationId xmlns:a16="http://schemas.microsoft.com/office/drawing/2014/main" id="{E36F8B57-A47B-5FC4-C232-7B72B959082E}"/>
                  </a:ext>
                </a:extLst>
              </p:cNvPr>
              <p:cNvCxnSpPr>
                <a:cxnSpLocks/>
              </p:cNvCxnSpPr>
              <p:nvPr/>
            </p:nvCxnSpPr>
            <p:spPr bwMode="auto">
              <a:xfrm rot="16200000">
                <a:off x="5648156" y="4880473"/>
                <a:ext cx="8229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90" name="Group 189">
              <a:extLst>
                <a:ext uri="{FF2B5EF4-FFF2-40B4-BE49-F238E27FC236}">
                  <a16:creationId xmlns:a16="http://schemas.microsoft.com/office/drawing/2014/main" id="{5D746AE2-51DD-5D75-1820-CE79D6A9DDC9}"/>
                </a:ext>
              </a:extLst>
            </p:cNvPr>
            <p:cNvGrpSpPr/>
            <p:nvPr/>
          </p:nvGrpSpPr>
          <p:grpSpPr>
            <a:xfrm>
              <a:off x="6614384" y="5038920"/>
              <a:ext cx="5308557" cy="261610"/>
              <a:chOff x="852896" y="4974465"/>
              <a:chExt cx="5308557" cy="261610"/>
            </a:xfrm>
          </p:grpSpPr>
          <p:sp>
            <p:nvSpPr>
              <p:cNvPr id="228" name="TextBox 227">
                <a:extLst>
                  <a:ext uri="{FF2B5EF4-FFF2-40B4-BE49-F238E27FC236}">
                    <a16:creationId xmlns:a16="http://schemas.microsoft.com/office/drawing/2014/main" id="{C2B383C3-10C6-7D5C-4199-2B62EE7334EC}"/>
                  </a:ext>
                </a:extLst>
              </p:cNvPr>
              <p:cNvSpPr txBox="1"/>
              <p:nvPr/>
            </p:nvSpPr>
            <p:spPr bwMode="auto">
              <a:xfrm>
                <a:off x="1167003" y="4974465"/>
                <a:ext cx="25039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6</a:t>
                </a:r>
              </a:p>
            </p:txBody>
          </p:sp>
          <p:sp>
            <p:nvSpPr>
              <p:cNvPr id="229" name="TextBox 228">
                <a:extLst>
                  <a:ext uri="{FF2B5EF4-FFF2-40B4-BE49-F238E27FC236}">
                    <a16:creationId xmlns:a16="http://schemas.microsoft.com/office/drawing/2014/main" id="{53F056E0-A064-7308-6E14-61183D9989DC}"/>
                  </a:ext>
                </a:extLst>
              </p:cNvPr>
              <p:cNvSpPr txBox="1"/>
              <p:nvPr/>
            </p:nvSpPr>
            <p:spPr bwMode="auto">
              <a:xfrm>
                <a:off x="1422123" y="4974465"/>
                <a:ext cx="33257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12</a:t>
                </a:r>
              </a:p>
            </p:txBody>
          </p:sp>
          <p:sp>
            <p:nvSpPr>
              <p:cNvPr id="230" name="TextBox 229">
                <a:extLst>
                  <a:ext uri="{FF2B5EF4-FFF2-40B4-BE49-F238E27FC236}">
                    <a16:creationId xmlns:a16="http://schemas.microsoft.com/office/drawing/2014/main" id="{C39BCA24-352E-BDD6-F3DF-43CBDAA49013}"/>
                  </a:ext>
                </a:extLst>
              </p:cNvPr>
              <p:cNvSpPr txBox="1"/>
              <p:nvPr/>
            </p:nvSpPr>
            <p:spPr bwMode="auto">
              <a:xfrm>
                <a:off x="1737726"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18</a:t>
                </a:r>
              </a:p>
            </p:txBody>
          </p:sp>
          <p:sp>
            <p:nvSpPr>
              <p:cNvPr id="231" name="TextBox 230">
                <a:extLst>
                  <a:ext uri="{FF2B5EF4-FFF2-40B4-BE49-F238E27FC236}">
                    <a16:creationId xmlns:a16="http://schemas.microsoft.com/office/drawing/2014/main" id="{FA940C3D-8624-633C-3F1F-F7BE2E7F8EAC}"/>
                  </a:ext>
                </a:extLst>
              </p:cNvPr>
              <p:cNvSpPr txBox="1"/>
              <p:nvPr/>
            </p:nvSpPr>
            <p:spPr bwMode="auto">
              <a:xfrm>
                <a:off x="2018687" y="4974465"/>
                <a:ext cx="357695"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24</a:t>
                </a:r>
              </a:p>
            </p:txBody>
          </p:sp>
          <p:sp>
            <p:nvSpPr>
              <p:cNvPr id="232" name="TextBox 231">
                <a:extLst>
                  <a:ext uri="{FF2B5EF4-FFF2-40B4-BE49-F238E27FC236}">
                    <a16:creationId xmlns:a16="http://schemas.microsoft.com/office/drawing/2014/main" id="{3D71771D-EC49-0D34-B2CB-23466123C783}"/>
                  </a:ext>
                </a:extLst>
              </p:cNvPr>
              <p:cNvSpPr txBox="1"/>
              <p:nvPr/>
            </p:nvSpPr>
            <p:spPr bwMode="auto">
              <a:xfrm>
                <a:off x="2344080"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30</a:t>
                </a:r>
              </a:p>
            </p:txBody>
          </p:sp>
          <p:sp>
            <p:nvSpPr>
              <p:cNvPr id="233" name="TextBox 232">
                <a:extLst>
                  <a:ext uri="{FF2B5EF4-FFF2-40B4-BE49-F238E27FC236}">
                    <a16:creationId xmlns:a16="http://schemas.microsoft.com/office/drawing/2014/main" id="{4DF01B54-7684-5D47-D62F-296BC9075AA4}"/>
                  </a:ext>
                </a:extLst>
              </p:cNvPr>
              <p:cNvSpPr txBox="1"/>
              <p:nvPr/>
            </p:nvSpPr>
            <p:spPr bwMode="auto">
              <a:xfrm>
                <a:off x="2644086" y="4974465"/>
                <a:ext cx="33140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36</a:t>
                </a:r>
              </a:p>
            </p:txBody>
          </p:sp>
          <p:sp>
            <p:nvSpPr>
              <p:cNvPr id="234" name="TextBox 233">
                <a:extLst>
                  <a:ext uri="{FF2B5EF4-FFF2-40B4-BE49-F238E27FC236}">
                    <a16:creationId xmlns:a16="http://schemas.microsoft.com/office/drawing/2014/main" id="{3CA7AC5F-73BA-67C5-5FD4-6F87E404D94D}"/>
                  </a:ext>
                </a:extLst>
              </p:cNvPr>
              <p:cNvSpPr txBox="1"/>
              <p:nvPr/>
            </p:nvSpPr>
            <p:spPr bwMode="auto">
              <a:xfrm>
                <a:off x="2953706"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42</a:t>
                </a:r>
              </a:p>
            </p:txBody>
          </p:sp>
          <p:sp>
            <p:nvSpPr>
              <p:cNvPr id="235" name="TextBox 234">
                <a:extLst>
                  <a:ext uri="{FF2B5EF4-FFF2-40B4-BE49-F238E27FC236}">
                    <a16:creationId xmlns:a16="http://schemas.microsoft.com/office/drawing/2014/main" id="{59C5CD8B-C28C-7106-B858-A50D336BF49A}"/>
                  </a:ext>
                </a:extLst>
              </p:cNvPr>
              <p:cNvSpPr txBox="1"/>
              <p:nvPr/>
            </p:nvSpPr>
            <p:spPr bwMode="auto">
              <a:xfrm>
                <a:off x="3251420" y="4974465"/>
                <a:ext cx="32873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48</a:t>
                </a:r>
              </a:p>
            </p:txBody>
          </p:sp>
          <p:sp>
            <p:nvSpPr>
              <p:cNvPr id="236" name="TextBox 235">
                <a:extLst>
                  <a:ext uri="{FF2B5EF4-FFF2-40B4-BE49-F238E27FC236}">
                    <a16:creationId xmlns:a16="http://schemas.microsoft.com/office/drawing/2014/main" id="{3CF43BBF-6D49-2AAB-84D8-F7C3DA6F409C}"/>
                  </a:ext>
                </a:extLst>
              </p:cNvPr>
              <p:cNvSpPr txBox="1"/>
              <p:nvPr/>
            </p:nvSpPr>
            <p:spPr bwMode="auto">
              <a:xfrm>
                <a:off x="852896" y="4974465"/>
                <a:ext cx="25039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0</a:t>
                </a:r>
              </a:p>
            </p:txBody>
          </p:sp>
          <p:sp>
            <p:nvSpPr>
              <p:cNvPr id="237" name="TextBox 236">
                <a:extLst>
                  <a:ext uri="{FF2B5EF4-FFF2-40B4-BE49-F238E27FC236}">
                    <a16:creationId xmlns:a16="http://schemas.microsoft.com/office/drawing/2014/main" id="{B07E11FC-2A65-E6AC-BDD5-6465427CC8A0}"/>
                  </a:ext>
                </a:extLst>
              </p:cNvPr>
              <p:cNvSpPr txBox="1"/>
              <p:nvPr/>
            </p:nvSpPr>
            <p:spPr bwMode="auto">
              <a:xfrm>
                <a:off x="1315433" y="4974465"/>
                <a:ext cx="25039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9</a:t>
                </a:r>
              </a:p>
            </p:txBody>
          </p:sp>
          <p:sp>
            <p:nvSpPr>
              <p:cNvPr id="238" name="TextBox 237">
                <a:extLst>
                  <a:ext uri="{FF2B5EF4-FFF2-40B4-BE49-F238E27FC236}">
                    <a16:creationId xmlns:a16="http://schemas.microsoft.com/office/drawing/2014/main" id="{CD9731F6-DA52-ACAF-67C0-F12E5395CF1F}"/>
                  </a:ext>
                </a:extLst>
              </p:cNvPr>
              <p:cNvSpPr txBox="1"/>
              <p:nvPr/>
            </p:nvSpPr>
            <p:spPr bwMode="auto">
              <a:xfrm>
                <a:off x="1563565" y="4974465"/>
                <a:ext cx="3629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15</a:t>
                </a:r>
              </a:p>
            </p:txBody>
          </p:sp>
          <p:sp>
            <p:nvSpPr>
              <p:cNvPr id="239" name="TextBox 238">
                <a:extLst>
                  <a:ext uri="{FF2B5EF4-FFF2-40B4-BE49-F238E27FC236}">
                    <a16:creationId xmlns:a16="http://schemas.microsoft.com/office/drawing/2014/main" id="{BF6587C9-AEF1-D7D7-B1C6-7E537372466E}"/>
                  </a:ext>
                </a:extLst>
              </p:cNvPr>
              <p:cNvSpPr txBox="1"/>
              <p:nvPr/>
            </p:nvSpPr>
            <p:spPr bwMode="auto">
              <a:xfrm>
                <a:off x="1895517"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21</a:t>
                </a:r>
              </a:p>
            </p:txBody>
          </p:sp>
          <p:sp>
            <p:nvSpPr>
              <p:cNvPr id="240" name="TextBox 239">
                <a:extLst>
                  <a:ext uri="{FF2B5EF4-FFF2-40B4-BE49-F238E27FC236}">
                    <a16:creationId xmlns:a16="http://schemas.microsoft.com/office/drawing/2014/main" id="{D3E2BFB8-603C-742A-68FF-55AEF02A914F}"/>
                  </a:ext>
                </a:extLst>
              </p:cNvPr>
              <p:cNvSpPr txBox="1"/>
              <p:nvPr/>
            </p:nvSpPr>
            <p:spPr bwMode="auto">
              <a:xfrm>
                <a:off x="2187316" y="4974465"/>
                <a:ext cx="33140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27</a:t>
                </a:r>
              </a:p>
            </p:txBody>
          </p:sp>
          <p:sp>
            <p:nvSpPr>
              <p:cNvPr id="241" name="TextBox 240">
                <a:extLst>
                  <a:ext uri="{FF2B5EF4-FFF2-40B4-BE49-F238E27FC236}">
                    <a16:creationId xmlns:a16="http://schemas.microsoft.com/office/drawing/2014/main" id="{CC6F43A3-D401-5C39-781F-AB18000087D9}"/>
                  </a:ext>
                </a:extLst>
              </p:cNvPr>
              <p:cNvSpPr txBox="1"/>
              <p:nvPr/>
            </p:nvSpPr>
            <p:spPr bwMode="auto">
              <a:xfrm>
                <a:off x="2505589"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33</a:t>
                </a:r>
              </a:p>
            </p:txBody>
          </p:sp>
          <p:sp>
            <p:nvSpPr>
              <p:cNvPr id="242" name="TextBox 241">
                <a:extLst>
                  <a:ext uri="{FF2B5EF4-FFF2-40B4-BE49-F238E27FC236}">
                    <a16:creationId xmlns:a16="http://schemas.microsoft.com/office/drawing/2014/main" id="{C1FB3348-ADF3-BB7D-D0E1-57EBD3FF4B38}"/>
                  </a:ext>
                </a:extLst>
              </p:cNvPr>
              <p:cNvSpPr txBox="1"/>
              <p:nvPr/>
            </p:nvSpPr>
            <p:spPr bwMode="auto">
              <a:xfrm>
                <a:off x="2797399" y="4974465"/>
                <a:ext cx="32873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39</a:t>
                </a:r>
              </a:p>
            </p:txBody>
          </p:sp>
          <p:sp>
            <p:nvSpPr>
              <p:cNvPr id="243" name="TextBox 242">
                <a:extLst>
                  <a:ext uri="{FF2B5EF4-FFF2-40B4-BE49-F238E27FC236}">
                    <a16:creationId xmlns:a16="http://schemas.microsoft.com/office/drawing/2014/main" id="{374F24C9-C83D-FB08-B568-C846ABF390AA}"/>
                  </a:ext>
                </a:extLst>
              </p:cNvPr>
              <p:cNvSpPr txBox="1"/>
              <p:nvPr/>
            </p:nvSpPr>
            <p:spPr bwMode="auto">
              <a:xfrm>
                <a:off x="3107769"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45</a:t>
                </a:r>
              </a:p>
            </p:txBody>
          </p:sp>
          <p:sp>
            <p:nvSpPr>
              <p:cNvPr id="244" name="TextBox 243">
                <a:extLst>
                  <a:ext uri="{FF2B5EF4-FFF2-40B4-BE49-F238E27FC236}">
                    <a16:creationId xmlns:a16="http://schemas.microsoft.com/office/drawing/2014/main" id="{8980E3FE-B0BF-7724-822D-45B5D866A0B7}"/>
                  </a:ext>
                </a:extLst>
              </p:cNvPr>
              <p:cNvSpPr txBox="1"/>
              <p:nvPr/>
            </p:nvSpPr>
            <p:spPr bwMode="auto">
              <a:xfrm>
                <a:off x="3384095" y="4974465"/>
                <a:ext cx="37346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51</a:t>
                </a:r>
              </a:p>
            </p:txBody>
          </p:sp>
          <p:sp>
            <p:nvSpPr>
              <p:cNvPr id="245" name="TextBox 244">
                <a:extLst>
                  <a:ext uri="{FF2B5EF4-FFF2-40B4-BE49-F238E27FC236}">
                    <a16:creationId xmlns:a16="http://schemas.microsoft.com/office/drawing/2014/main" id="{29B042D1-367D-0C0A-BE9B-E9C9982C1362}"/>
                  </a:ext>
                </a:extLst>
              </p:cNvPr>
              <p:cNvSpPr txBox="1"/>
              <p:nvPr/>
            </p:nvSpPr>
            <p:spPr bwMode="auto">
              <a:xfrm>
                <a:off x="1011410" y="4974465"/>
                <a:ext cx="25039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3</a:t>
                </a:r>
              </a:p>
            </p:txBody>
          </p:sp>
          <p:sp>
            <p:nvSpPr>
              <p:cNvPr id="246" name="TextBox 245">
                <a:extLst>
                  <a:ext uri="{FF2B5EF4-FFF2-40B4-BE49-F238E27FC236}">
                    <a16:creationId xmlns:a16="http://schemas.microsoft.com/office/drawing/2014/main" id="{7B9728A1-6711-7E56-0C12-A0B7F1F9E921}"/>
                  </a:ext>
                </a:extLst>
              </p:cNvPr>
              <p:cNvSpPr txBox="1"/>
              <p:nvPr/>
            </p:nvSpPr>
            <p:spPr bwMode="auto">
              <a:xfrm>
                <a:off x="3548929" y="4974465"/>
                <a:ext cx="35128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54</a:t>
                </a:r>
              </a:p>
            </p:txBody>
          </p:sp>
          <p:sp>
            <p:nvSpPr>
              <p:cNvPr id="247" name="TextBox 246">
                <a:extLst>
                  <a:ext uri="{FF2B5EF4-FFF2-40B4-BE49-F238E27FC236}">
                    <a16:creationId xmlns:a16="http://schemas.microsoft.com/office/drawing/2014/main" id="{66792D74-140D-C9E1-2C7B-0B2E1BAFC953}"/>
                  </a:ext>
                </a:extLst>
              </p:cNvPr>
              <p:cNvSpPr txBox="1"/>
              <p:nvPr/>
            </p:nvSpPr>
            <p:spPr bwMode="auto">
              <a:xfrm>
                <a:off x="3715121"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57</a:t>
                </a:r>
              </a:p>
            </p:txBody>
          </p:sp>
          <p:sp>
            <p:nvSpPr>
              <p:cNvPr id="248" name="TextBox 247">
                <a:extLst>
                  <a:ext uri="{FF2B5EF4-FFF2-40B4-BE49-F238E27FC236}">
                    <a16:creationId xmlns:a16="http://schemas.microsoft.com/office/drawing/2014/main" id="{F120D242-EEF8-2C67-04CB-428BF7F2FA46}"/>
                  </a:ext>
                </a:extLst>
              </p:cNvPr>
              <p:cNvSpPr txBox="1"/>
              <p:nvPr/>
            </p:nvSpPr>
            <p:spPr bwMode="auto">
              <a:xfrm>
                <a:off x="3866936"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60</a:t>
                </a:r>
              </a:p>
            </p:txBody>
          </p:sp>
          <p:sp>
            <p:nvSpPr>
              <p:cNvPr id="249" name="TextBox 248">
                <a:extLst>
                  <a:ext uri="{FF2B5EF4-FFF2-40B4-BE49-F238E27FC236}">
                    <a16:creationId xmlns:a16="http://schemas.microsoft.com/office/drawing/2014/main" id="{1507A63E-E40F-9C15-3F99-2890379F2D40}"/>
                  </a:ext>
                </a:extLst>
              </p:cNvPr>
              <p:cNvSpPr txBox="1"/>
              <p:nvPr/>
            </p:nvSpPr>
            <p:spPr bwMode="auto">
              <a:xfrm>
                <a:off x="4019059"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63</a:t>
                </a:r>
              </a:p>
            </p:txBody>
          </p:sp>
          <p:sp>
            <p:nvSpPr>
              <p:cNvPr id="250" name="TextBox 249">
                <a:extLst>
                  <a:ext uri="{FF2B5EF4-FFF2-40B4-BE49-F238E27FC236}">
                    <a16:creationId xmlns:a16="http://schemas.microsoft.com/office/drawing/2014/main" id="{B3902EB0-CBFF-BCFF-7353-8B2253C6960A}"/>
                  </a:ext>
                </a:extLst>
              </p:cNvPr>
              <p:cNvSpPr txBox="1"/>
              <p:nvPr/>
            </p:nvSpPr>
            <p:spPr bwMode="auto">
              <a:xfrm>
                <a:off x="4171917"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66</a:t>
                </a:r>
              </a:p>
            </p:txBody>
          </p:sp>
          <p:sp>
            <p:nvSpPr>
              <p:cNvPr id="251" name="TextBox 250">
                <a:extLst>
                  <a:ext uri="{FF2B5EF4-FFF2-40B4-BE49-F238E27FC236}">
                    <a16:creationId xmlns:a16="http://schemas.microsoft.com/office/drawing/2014/main" id="{57FB43D5-095D-0CF8-0C9C-CB8BDA8B00DD}"/>
                  </a:ext>
                </a:extLst>
              </p:cNvPr>
              <p:cNvSpPr txBox="1"/>
              <p:nvPr/>
            </p:nvSpPr>
            <p:spPr bwMode="auto">
              <a:xfrm>
                <a:off x="4325322"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69</a:t>
                </a:r>
              </a:p>
            </p:txBody>
          </p:sp>
          <p:sp>
            <p:nvSpPr>
              <p:cNvPr id="252" name="TextBox 251">
                <a:extLst>
                  <a:ext uri="{FF2B5EF4-FFF2-40B4-BE49-F238E27FC236}">
                    <a16:creationId xmlns:a16="http://schemas.microsoft.com/office/drawing/2014/main" id="{59418C9A-BEA9-6899-65B0-0E5989494DE7}"/>
                  </a:ext>
                </a:extLst>
              </p:cNvPr>
              <p:cNvSpPr txBox="1"/>
              <p:nvPr/>
            </p:nvSpPr>
            <p:spPr bwMode="auto">
              <a:xfrm>
                <a:off x="4477182"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72</a:t>
                </a:r>
              </a:p>
            </p:txBody>
          </p:sp>
          <p:sp>
            <p:nvSpPr>
              <p:cNvPr id="253" name="TextBox 252">
                <a:extLst>
                  <a:ext uri="{FF2B5EF4-FFF2-40B4-BE49-F238E27FC236}">
                    <a16:creationId xmlns:a16="http://schemas.microsoft.com/office/drawing/2014/main" id="{8F2A1AA8-DE63-AD67-BF9C-C04D34EA866B}"/>
                  </a:ext>
                </a:extLst>
              </p:cNvPr>
              <p:cNvSpPr txBox="1"/>
              <p:nvPr/>
            </p:nvSpPr>
            <p:spPr bwMode="auto">
              <a:xfrm>
                <a:off x="4623917"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75</a:t>
                </a:r>
              </a:p>
            </p:txBody>
          </p:sp>
          <p:sp>
            <p:nvSpPr>
              <p:cNvPr id="254" name="TextBox 253">
                <a:extLst>
                  <a:ext uri="{FF2B5EF4-FFF2-40B4-BE49-F238E27FC236}">
                    <a16:creationId xmlns:a16="http://schemas.microsoft.com/office/drawing/2014/main" id="{95E24D91-9571-BC52-D298-FF82F565EB3D}"/>
                  </a:ext>
                </a:extLst>
              </p:cNvPr>
              <p:cNvSpPr txBox="1"/>
              <p:nvPr/>
            </p:nvSpPr>
            <p:spPr bwMode="auto">
              <a:xfrm>
                <a:off x="4779300"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78</a:t>
                </a:r>
              </a:p>
            </p:txBody>
          </p:sp>
          <p:sp>
            <p:nvSpPr>
              <p:cNvPr id="255" name="TextBox 254">
                <a:extLst>
                  <a:ext uri="{FF2B5EF4-FFF2-40B4-BE49-F238E27FC236}">
                    <a16:creationId xmlns:a16="http://schemas.microsoft.com/office/drawing/2014/main" id="{468C3C8C-CF47-4A5C-7C7E-E8D3F2F9C2BA}"/>
                  </a:ext>
                </a:extLst>
              </p:cNvPr>
              <p:cNvSpPr txBox="1"/>
              <p:nvPr/>
            </p:nvSpPr>
            <p:spPr bwMode="auto">
              <a:xfrm>
                <a:off x="4932878"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81</a:t>
                </a:r>
              </a:p>
            </p:txBody>
          </p:sp>
          <p:sp>
            <p:nvSpPr>
              <p:cNvPr id="256" name="TextBox 255">
                <a:extLst>
                  <a:ext uri="{FF2B5EF4-FFF2-40B4-BE49-F238E27FC236}">
                    <a16:creationId xmlns:a16="http://schemas.microsoft.com/office/drawing/2014/main" id="{4C2827ED-3E6F-653E-A062-50BA03FA080F}"/>
                  </a:ext>
                </a:extLst>
              </p:cNvPr>
              <p:cNvSpPr txBox="1"/>
              <p:nvPr/>
            </p:nvSpPr>
            <p:spPr bwMode="auto">
              <a:xfrm>
                <a:off x="5086646"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84</a:t>
                </a:r>
              </a:p>
            </p:txBody>
          </p:sp>
          <p:sp>
            <p:nvSpPr>
              <p:cNvPr id="257" name="TextBox 256">
                <a:extLst>
                  <a:ext uri="{FF2B5EF4-FFF2-40B4-BE49-F238E27FC236}">
                    <a16:creationId xmlns:a16="http://schemas.microsoft.com/office/drawing/2014/main" id="{4BCE791C-C2E2-CED5-76F0-9088CF8032A5}"/>
                  </a:ext>
                </a:extLst>
              </p:cNvPr>
              <p:cNvSpPr txBox="1"/>
              <p:nvPr/>
            </p:nvSpPr>
            <p:spPr bwMode="auto">
              <a:xfrm>
                <a:off x="5236542"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87</a:t>
                </a:r>
              </a:p>
            </p:txBody>
          </p:sp>
          <p:sp>
            <p:nvSpPr>
              <p:cNvPr id="258" name="TextBox 257">
                <a:extLst>
                  <a:ext uri="{FF2B5EF4-FFF2-40B4-BE49-F238E27FC236}">
                    <a16:creationId xmlns:a16="http://schemas.microsoft.com/office/drawing/2014/main" id="{7D414FB9-DFF7-5CF6-12E7-8040B88C9D4B}"/>
                  </a:ext>
                </a:extLst>
              </p:cNvPr>
              <p:cNvSpPr txBox="1"/>
              <p:nvPr/>
            </p:nvSpPr>
            <p:spPr bwMode="auto">
              <a:xfrm>
                <a:off x="5391680"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90</a:t>
                </a:r>
              </a:p>
            </p:txBody>
          </p:sp>
          <p:sp>
            <p:nvSpPr>
              <p:cNvPr id="259" name="TextBox 258">
                <a:extLst>
                  <a:ext uri="{FF2B5EF4-FFF2-40B4-BE49-F238E27FC236}">
                    <a16:creationId xmlns:a16="http://schemas.microsoft.com/office/drawing/2014/main" id="{E039A721-8EBC-41D7-3950-CA134DD64AB8}"/>
                  </a:ext>
                </a:extLst>
              </p:cNvPr>
              <p:cNvSpPr txBox="1"/>
              <p:nvPr/>
            </p:nvSpPr>
            <p:spPr bwMode="auto">
              <a:xfrm>
                <a:off x="5543328"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93</a:t>
                </a:r>
              </a:p>
            </p:txBody>
          </p:sp>
          <p:sp>
            <p:nvSpPr>
              <p:cNvPr id="260" name="TextBox 259">
                <a:extLst>
                  <a:ext uri="{FF2B5EF4-FFF2-40B4-BE49-F238E27FC236}">
                    <a16:creationId xmlns:a16="http://schemas.microsoft.com/office/drawing/2014/main" id="{027CC737-9E91-1E76-F9EC-7D195DFC8FCC}"/>
                  </a:ext>
                </a:extLst>
              </p:cNvPr>
              <p:cNvSpPr txBox="1"/>
              <p:nvPr/>
            </p:nvSpPr>
            <p:spPr bwMode="auto">
              <a:xfrm>
                <a:off x="5695959"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96</a:t>
                </a:r>
              </a:p>
            </p:txBody>
          </p:sp>
          <p:sp>
            <p:nvSpPr>
              <p:cNvPr id="261" name="TextBox 260">
                <a:extLst>
                  <a:ext uri="{FF2B5EF4-FFF2-40B4-BE49-F238E27FC236}">
                    <a16:creationId xmlns:a16="http://schemas.microsoft.com/office/drawing/2014/main" id="{DD2BCB46-A918-B930-4059-C690466F52E5}"/>
                  </a:ext>
                </a:extLst>
              </p:cNvPr>
              <p:cNvSpPr txBox="1"/>
              <p:nvPr/>
            </p:nvSpPr>
            <p:spPr bwMode="auto">
              <a:xfrm>
                <a:off x="5845340" y="4974465"/>
                <a:ext cx="31611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spc="-50" dirty="0">
                    <a:solidFill>
                      <a:schemeClr val="bg1"/>
                    </a:solidFill>
                    <a:latin typeface="Calibri" panose="020F0502020204030204" pitchFamily="34" charset="0"/>
                  </a:rPr>
                  <a:t>99</a:t>
                </a:r>
              </a:p>
            </p:txBody>
          </p:sp>
        </p:grpSp>
        <p:sp>
          <p:nvSpPr>
            <p:cNvPr id="438" name="TextBox 437">
              <a:extLst>
                <a:ext uri="{FF2B5EF4-FFF2-40B4-BE49-F238E27FC236}">
                  <a16:creationId xmlns:a16="http://schemas.microsoft.com/office/drawing/2014/main" id="{47B45F05-2A7C-690F-8C58-72C4F794897E}"/>
                </a:ext>
              </a:extLst>
            </p:cNvPr>
            <p:cNvSpPr txBox="1"/>
            <p:nvPr/>
          </p:nvSpPr>
          <p:spPr bwMode="auto">
            <a:xfrm>
              <a:off x="9735938" y="3846062"/>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015873"/>
                  </a:solidFill>
                  <a:latin typeface="Calibri" panose="020F0502020204030204" pitchFamily="34" charset="0"/>
                </a:rPr>
                <a:t>37%</a:t>
              </a:r>
              <a:endParaRPr lang="en-US" sz="1200" b="0" dirty="0">
                <a:solidFill>
                  <a:srgbClr val="015873"/>
                </a:solidFill>
                <a:latin typeface="Calibri" panose="020F0502020204030204" pitchFamily="34" charset="0"/>
              </a:endParaRPr>
            </a:p>
          </p:txBody>
        </p:sp>
        <p:sp>
          <p:nvSpPr>
            <p:cNvPr id="439" name="TextBox 438">
              <a:extLst>
                <a:ext uri="{FF2B5EF4-FFF2-40B4-BE49-F238E27FC236}">
                  <a16:creationId xmlns:a16="http://schemas.microsoft.com/office/drawing/2014/main" id="{4AED3DC1-D519-D15A-39DC-0777C445B2C6}"/>
                </a:ext>
              </a:extLst>
            </p:cNvPr>
            <p:cNvSpPr txBox="1"/>
            <p:nvPr/>
          </p:nvSpPr>
          <p:spPr bwMode="auto">
            <a:xfrm>
              <a:off x="10350106" y="3868157"/>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015873"/>
                  </a:solidFill>
                  <a:latin typeface="Calibri" panose="020F0502020204030204" pitchFamily="34" charset="0"/>
                </a:rPr>
                <a:t>36%</a:t>
              </a:r>
              <a:endParaRPr lang="en-US" sz="1200" b="0" dirty="0">
                <a:solidFill>
                  <a:srgbClr val="015873"/>
                </a:solidFill>
                <a:latin typeface="Calibri" panose="020F0502020204030204" pitchFamily="34" charset="0"/>
              </a:endParaRPr>
            </a:p>
          </p:txBody>
        </p:sp>
        <p:sp>
          <p:nvSpPr>
            <p:cNvPr id="440" name="TextBox 439">
              <a:extLst>
                <a:ext uri="{FF2B5EF4-FFF2-40B4-BE49-F238E27FC236}">
                  <a16:creationId xmlns:a16="http://schemas.microsoft.com/office/drawing/2014/main" id="{DF44DDD2-F204-6207-9E9C-73F10DDE3D6E}"/>
                </a:ext>
              </a:extLst>
            </p:cNvPr>
            <p:cNvSpPr txBox="1"/>
            <p:nvPr/>
          </p:nvSpPr>
          <p:spPr bwMode="auto">
            <a:xfrm>
              <a:off x="11270696" y="3876327"/>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015873"/>
                  </a:solidFill>
                  <a:latin typeface="Calibri" panose="020F0502020204030204" pitchFamily="34" charset="0"/>
                </a:rPr>
                <a:t>33%</a:t>
              </a:r>
              <a:endParaRPr lang="en-US" sz="1200" b="0" dirty="0">
                <a:solidFill>
                  <a:srgbClr val="015873"/>
                </a:solidFill>
                <a:latin typeface="Calibri" panose="020F0502020204030204" pitchFamily="34" charset="0"/>
              </a:endParaRPr>
            </a:p>
          </p:txBody>
        </p:sp>
        <p:grpSp>
          <p:nvGrpSpPr>
            <p:cNvPr id="441" name="Group 440">
              <a:extLst>
                <a:ext uri="{FF2B5EF4-FFF2-40B4-BE49-F238E27FC236}">
                  <a16:creationId xmlns:a16="http://schemas.microsoft.com/office/drawing/2014/main" id="{E7B357DF-CA64-F12C-E478-623C0175A295}"/>
                </a:ext>
              </a:extLst>
            </p:cNvPr>
            <p:cNvGrpSpPr/>
            <p:nvPr/>
          </p:nvGrpSpPr>
          <p:grpSpPr>
            <a:xfrm>
              <a:off x="7939928" y="3988413"/>
              <a:ext cx="118872" cy="118872"/>
              <a:chOff x="2324540" y="2831652"/>
              <a:chExt cx="137160" cy="181423"/>
            </a:xfrm>
          </p:grpSpPr>
          <p:grpSp>
            <p:nvGrpSpPr>
              <p:cNvPr id="442" name="Group 441">
                <a:extLst>
                  <a:ext uri="{FF2B5EF4-FFF2-40B4-BE49-F238E27FC236}">
                    <a16:creationId xmlns:a16="http://schemas.microsoft.com/office/drawing/2014/main" id="{8EDB1E9D-6DCE-1927-6C94-70C68C76F23D}"/>
                  </a:ext>
                </a:extLst>
              </p:cNvPr>
              <p:cNvGrpSpPr/>
              <p:nvPr/>
            </p:nvGrpSpPr>
            <p:grpSpPr>
              <a:xfrm>
                <a:off x="2324540" y="2876643"/>
                <a:ext cx="137160" cy="91440"/>
                <a:chOff x="2324540" y="2862927"/>
                <a:chExt cx="119036" cy="118872"/>
              </a:xfrm>
            </p:grpSpPr>
            <p:cxnSp>
              <p:nvCxnSpPr>
                <p:cNvPr id="444" name="Straight Connector 443">
                  <a:extLst>
                    <a:ext uri="{FF2B5EF4-FFF2-40B4-BE49-F238E27FC236}">
                      <a16:creationId xmlns:a16="http://schemas.microsoft.com/office/drawing/2014/main" id="{4541D5E5-3FFE-6313-4958-3BC5A1FE7A84}"/>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45" name="Straight Connector 444">
                  <a:extLst>
                    <a:ext uri="{FF2B5EF4-FFF2-40B4-BE49-F238E27FC236}">
                      <a16:creationId xmlns:a16="http://schemas.microsoft.com/office/drawing/2014/main" id="{376F06DB-93EC-40DE-12B7-08E856E8C913}"/>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43" name="Straight Connector 442">
                <a:extLst>
                  <a:ext uri="{FF2B5EF4-FFF2-40B4-BE49-F238E27FC236}">
                    <a16:creationId xmlns:a16="http://schemas.microsoft.com/office/drawing/2014/main" id="{FD151937-D3FE-AE70-72C7-47828A88F27B}"/>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446" name="Group 445">
              <a:extLst>
                <a:ext uri="{FF2B5EF4-FFF2-40B4-BE49-F238E27FC236}">
                  <a16:creationId xmlns:a16="http://schemas.microsoft.com/office/drawing/2014/main" id="{1C416830-C533-81B5-6C94-BC342488460A}"/>
                </a:ext>
              </a:extLst>
            </p:cNvPr>
            <p:cNvGrpSpPr/>
            <p:nvPr/>
          </p:nvGrpSpPr>
          <p:grpSpPr>
            <a:xfrm>
              <a:off x="6860333" y="3277845"/>
              <a:ext cx="118872" cy="118872"/>
              <a:chOff x="2324540" y="2831652"/>
              <a:chExt cx="137160" cy="181423"/>
            </a:xfrm>
          </p:grpSpPr>
          <p:grpSp>
            <p:nvGrpSpPr>
              <p:cNvPr id="447" name="Group 446">
                <a:extLst>
                  <a:ext uri="{FF2B5EF4-FFF2-40B4-BE49-F238E27FC236}">
                    <a16:creationId xmlns:a16="http://schemas.microsoft.com/office/drawing/2014/main" id="{66196399-8016-FC57-6EE8-216AD2C07775}"/>
                  </a:ext>
                </a:extLst>
              </p:cNvPr>
              <p:cNvGrpSpPr/>
              <p:nvPr/>
            </p:nvGrpSpPr>
            <p:grpSpPr>
              <a:xfrm>
                <a:off x="2324540" y="2876643"/>
                <a:ext cx="137160" cy="91440"/>
                <a:chOff x="2324540" y="2862927"/>
                <a:chExt cx="119036" cy="118872"/>
              </a:xfrm>
            </p:grpSpPr>
            <p:cxnSp>
              <p:nvCxnSpPr>
                <p:cNvPr id="449" name="Straight Connector 448">
                  <a:extLst>
                    <a:ext uri="{FF2B5EF4-FFF2-40B4-BE49-F238E27FC236}">
                      <a16:creationId xmlns:a16="http://schemas.microsoft.com/office/drawing/2014/main" id="{80092D07-2CBB-C994-1DB4-EA0B842F0655}"/>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50" name="Straight Connector 449">
                  <a:extLst>
                    <a:ext uri="{FF2B5EF4-FFF2-40B4-BE49-F238E27FC236}">
                      <a16:creationId xmlns:a16="http://schemas.microsoft.com/office/drawing/2014/main" id="{E597575A-33C8-547D-8DA5-FBEE1BBDF109}"/>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48" name="Straight Connector 447">
                <a:extLst>
                  <a:ext uri="{FF2B5EF4-FFF2-40B4-BE49-F238E27FC236}">
                    <a16:creationId xmlns:a16="http://schemas.microsoft.com/office/drawing/2014/main" id="{DFA8A2FD-6A84-66FE-6E7B-5E77E806173F}"/>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451" name="Group 450">
              <a:extLst>
                <a:ext uri="{FF2B5EF4-FFF2-40B4-BE49-F238E27FC236}">
                  <a16:creationId xmlns:a16="http://schemas.microsoft.com/office/drawing/2014/main" id="{8C987143-4360-C6C9-A498-5AFD42AAAAA7}"/>
                </a:ext>
              </a:extLst>
            </p:cNvPr>
            <p:cNvGrpSpPr/>
            <p:nvPr/>
          </p:nvGrpSpPr>
          <p:grpSpPr>
            <a:xfrm>
              <a:off x="6930107" y="3389296"/>
              <a:ext cx="118872" cy="118872"/>
              <a:chOff x="2324540" y="2831652"/>
              <a:chExt cx="137160" cy="181423"/>
            </a:xfrm>
          </p:grpSpPr>
          <p:grpSp>
            <p:nvGrpSpPr>
              <p:cNvPr id="452" name="Group 451">
                <a:extLst>
                  <a:ext uri="{FF2B5EF4-FFF2-40B4-BE49-F238E27FC236}">
                    <a16:creationId xmlns:a16="http://schemas.microsoft.com/office/drawing/2014/main" id="{A070077D-A2C1-C945-7326-CDB2DB35133E}"/>
                  </a:ext>
                </a:extLst>
              </p:cNvPr>
              <p:cNvGrpSpPr/>
              <p:nvPr/>
            </p:nvGrpSpPr>
            <p:grpSpPr>
              <a:xfrm>
                <a:off x="2324540" y="2876643"/>
                <a:ext cx="137160" cy="91440"/>
                <a:chOff x="2324540" y="2862927"/>
                <a:chExt cx="119036" cy="118872"/>
              </a:xfrm>
            </p:grpSpPr>
            <p:cxnSp>
              <p:nvCxnSpPr>
                <p:cNvPr id="454" name="Straight Connector 453">
                  <a:extLst>
                    <a:ext uri="{FF2B5EF4-FFF2-40B4-BE49-F238E27FC236}">
                      <a16:creationId xmlns:a16="http://schemas.microsoft.com/office/drawing/2014/main" id="{BC61AF14-97F2-7756-8CDA-C191850191FA}"/>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55" name="Straight Connector 454">
                  <a:extLst>
                    <a:ext uri="{FF2B5EF4-FFF2-40B4-BE49-F238E27FC236}">
                      <a16:creationId xmlns:a16="http://schemas.microsoft.com/office/drawing/2014/main" id="{C7A7FB85-8840-50D5-74E6-7E9A04599C72}"/>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53" name="Straight Connector 452">
                <a:extLst>
                  <a:ext uri="{FF2B5EF4-FFF2-40B4-BE49-F238E27FC236}">
                    <a16:creationId xmlns:a16="http://schemas.microsoft.com/office/drawing/2014/main" id="{0C1671F6-9380-3EAD-CE6D-4DBF1B2439F8}"/>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456" name="Group 455">
              <a:extLst>
                <a:ext uri="{FF2B5EF4-FFF2-40B4-BE49-F238E27FC236}">
                  <a16:creationId xmlns:a16="http://schemas.microsoft.com/office/drawing/2014/main" id="{F00401AB-6968-133E-ADC4-AE5D1EF22055}"/>
                </a:ext>
              </a:extLst>
            </p:cNvPr>
            <p:cNvGrpSpPr/>
            <p:nvPr/>
          </p:nvGrpSpPr>
          <p:grpSpPr>
            <a:xfrm>
              <a:off x="6823865" y="3016158"/>
              <a:ext cx="118872" cy="118872"/>
              <a:chOff x="2324540" y="2831652"/>
              <a:chExt cx="137160" cy="181423"/>
            </a:xfrm>
          </p:grpSpPr>
          <p:grpSp>
            <p:nvGrpSpPr>
              <p:cNvPr id="457" name="Group 456">
                <a:extLst>
                  <a:ext uri="{FF2B5EF4-FFF2-40B4-BE49-F238E27FC236}">
                    <a16:creationId xmlns:a16="http://schemas.microsoft.com/office/drawing/2014/main" id="{4D36558B-1B18-36C4-3075-6933706D1DD1}"/>
                  </a:ext>
                </a:extLst>
              </p:cNvPr>
              <p:cNvGrpSpPr/>
              <p:nvPr/>
            </p:nvGrpSpPr>
            <p:grpSpPr>
              <a:xfrm>
                <a:off x="2324540" y="2876643"/>
                <a:ext cx="137160" cy="91440"/>
                <a:chOff x="2324540" y="2862927"/>
                <a:chExt cx="119036" cy="118872"/>
              </a:xfrm>
            </p:grpSpPr>
            <p:cxnSp>
              <p:nvCxnSpPr>
                <p:cNvPr id="459" name="Straight Connector 458">
                  <a:extLst>
                    <a:ext uri="{FF2B5EF4-FFF2-40B4-BE49-F238E27FC236}">
                      <a16:creationId xmlns:a16="http://schemas.microsoft.com/office/drawing/2014/main" id="{E7845953-8D10-35AC-DC39-4AB9F8A53F9E}"/>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60" name="Straight Connector 459">
                  <a:extLst>
                    <a:ext uri="{FF2B5EF4-FFF2-40B4-BE49-F238E27FC236}">
                      <a16:creationId xmlns:a16="http://schemas.microsoft.com/office/drawing/2014/main" id="{E08F2D91-359C-1BDC-1C56-4635370FBD15}"/>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58" name="Straight Connector 457">
                <a:extLst>
                  <a:ext uri="{FF2B5EF4-FFF2-40B4-BE49-F238E27FC236}">
                    <a16:creationId xmlns:a16="http://schemas.microsoft.com/office/drawing/2014/main" id="{BC56098D-4CA4-CD13-1582-5DB6AD8DBCB7}"/>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601" name="Group 600">
              <a:extLst>
                <a:ext uri="{FF2B5EF4-FFF2-40B4-BE49-F238E27FC236}">
                  <a16:creationId xmlns:a16="http://schemas.microsoft.com/office/drawing/2014/main" id="{D6586F89-CB57-6FB3-4CDA-40D8BF678747}"/>
                </a:ext>
              </a:extLst>
            </p:cNvPr>
            <p:cNvGrpSpPr/>
            <p:nvPr/>
          </p:nvGrpSpPr>
          <p:grpSpPr>
            <a:xfrm>
              <a:off x="10341474" y="2677958"/>
              <a:ext cx="1193768" cy="646331"/>
              <a:chOff x="3825980" y="2673842"/>
              <a:chExt cx="1193768" cy="646331"/>
            </a:xfrm>
          </p:grpSpPr>
          <p:sp>
            <p:nvSpPr>
              <p:cNvPr id="602" name="TextBox 601">
                <a:extLst>
                  <a:ext uri="{FF2B5EF4-FFF2-40B4-BE49-F238E27FC236}">
                    <a16:creationId xmlns:a16="http://schemas.microsoft.com/office/drawing/2014/main" id="{8EB9E130-C101-2069-5092-68866239D4CF}"/>
                  </a:ext>
                </a:extLst>
              </p:cNvPr>
              <p:cNvSpPr txBox="1"/>
              <p:nvPr/>
            </p:nvSpPr>
            <p:spPr bwMode="auto">
              <a:xfrm>
                <a:off x="4257808" y="2673842"/>
                <a:ext cx="761940" cy="646331"/>
              </a:xfrm>
              <a:prstGeom prst="rect">
                <a:avLst/>
              </a:prstGeom>
              <a:noFill/>
              <a:ln>
                <a:noFill/>
              </a:ln>
            </p:spPr>
            <p:txBody>
              <a:bodyPr wrap="none" rtlCol="0">
                <a:spAutoFit/>
              </a:bodyPr>
              <a:lstStyle/>
              <a:p>
                <a:pPr>
                  <a:lnSpc>
                    <a:spcPct val="100000"/>
                  </a:lnSpc>
                  <a:spcBef>
                    <a:spcPct val="50000"/>
                  </a:spcBef>
                  <a:spcAft>
                    <a:spcPct val="0"/>
                  </a:spcAft>
                  <a:buClrTx/>
                  <a:buFontTx/>
                  <a:buNone/>
                </a:pPr>
                <a:r>
                  <a:rPr lang="en-US" sz="1200" b="1" dirty="0" err="1">
                    <a:solidFill>
                      <a:schemeClr val="accent1"/>
                    </a:solidFill>
                    <a:latin typeface="Calibri" panose="020F0502020204030204" pitchFamily="34" charset="0"/>
                  </a:rPr>
                  <a:t>NIVO+IPI</a:t>
                </a:r>
                <a:br>
                  <a:rPr lang="en-US" sz="1200" b="1" dirty="0">
                    <a:solidFill>
                      <a:schemeClr val="bg1"/>
                    </a:solidFill>
                    <a:latin typeface="Calibri" panose="020F0502020204030204" pitchFamily="34" charset="0"/>
                  </a:rPr>
                </a:br>
                <a:r>
                  <a:rPr lang="en-US" sz="1200" b="1" dirty="0">
                    <a:solidFill>
                      <a:srgbClr val="00823B"/>
                    </a:solidFill>
                    <a:latin typeface="Calibri" panose="020F0502020204030204" pitchFamily="34" charset="0"/>
                  </a:rPr>
                  <a:t>NIVO</a:t>
                </a:r>
                <a:br>
                  <a:rPr lang="en-US" sz="1200" b="1" dirty="0">
                    <a:solidFill>
                      <a:schemeClr val="accent3"/>
                    </a:solidFill>
                    <a:latin typeface="Calibri" panose="020F0502020204030204" pitchFamily="34" charset="0"/>
                  </a:rPr>
                </a:br>
                <a:r>
                  <a:rPr lang="en-US" sz="1200" b="1" dirty="0">
                    <a:solidFill>
                      <a:schemeClr val="accent3"/>
                    </a:solidFill>
                    <a:latin typeface="Calibri" panose="020F0502020204030204" pitchFamily="34" charset="0"/>
                  </a:rPr>
                  <a:t>IPI</a:t>
                </a:r>
              </a:p>
            </p:txBody>
          </p:sp>
          <p:cxnSp>
            <p:nvCxnSpPr>
              <p:cNvPr id="603" name="Straight Connector 602">
                <a:extLst>
                  <a:ext uri="{FF2B5EF4-FFF2-40B4-BE49-F238E27FC236}">
                    <a16:creationId xmlns:a16="http://schemas.microsoft.com/office/drawing/2014/main" id="{3C6CE295-9D8A-31FD-48FD-4598CC2E045B}"/>
                  </a:ext>
                </a:extLst>
              </p:cNvPr>
              <p:cNvCxnSpPr>
                <a:cxnSpLocks/>
              </p:cNvCxnSpPr>
              <p:nvPr/>
            </p:nvCxnSpPr>
            <p:spPr bwMode="auto">
              <a:xfrm flipH="1">
                <a:off x="3825980" y="2818312"/>
                <a:ext cx="459498" cy="0"/>
              </a:xfrm>
              <a:prstGeom prst="line">
                <a:avLst/>
              </a:prstGeom>
              <a:noFill/>
              <a:ln w="28575" cap="flat" cmpd="sng" algn="ctr">
                <a:solidFill>
                  <a:srgbClr val="015873"/>
                </a:solidFill>
                <a:prstDash val="solid"/>
                <a:round/>
                <a:headEnd type="none" w="med" len="med"/>
                <a:tailEnd type="none" w="med" len="med"/>
              </a:ln>
              <a:effectLst/>
            </p:spPr>
          </p:cxnSp>
          <p:cxnSp>
            <p:nvCxnSpPr>
              <p:cNvPr id="604" name="Straight Connector 603">
                <a:extLst>
                  <a:ext uri="{FF2B5EF4-FFF2-40B4-BE49-F238E27FC236}">
                    <a16:creationId xmlns:a16="http://schemas.microsoft.com/office/drawing/2014/main" id="{8AC0A9FD-0D15-C552-5A76-1ACB9B26315F}"/>
                  </a:ext>
                </a:extLst>
              </p:cNvPr>
              <p:cNvCxnSpPr>
                <a:cxnSpLocks/>
              </p:cNvCxnSpPr>
              <p:nvPr/>
            </p:nvCxnSpPr>
            <p:spPr bwMode="auto">
              <a:xfrm flipH="1">
                <a:off x="3825980" y="2999735"/>
                <a:ext cx="459498" cy="0"/>
              </a:xfrm>
              <a:prstGeom prst="line">
                <a:avLst/>
              </a:prstGeom>
              <a:noFill/>
              <a:ln w="28575" cap="flat" cmpd="sng" algn="ctr">
                <a:solidFill>
                  <a:srgbClr val="00823B"/>
                </a:solidFill>
                <a:prstDash val="solid"/>
                <a:round/>
                <a:headEnd type="none" w="med" len="med"/>
                <a:tailEnd type="none" w="med" len="med"/>
              </a:ln>
              <a:effectLst/>
            </p:spPr>
          </p:cxnSp>
          <p:cxnSp>
            <p:nvCxnSpPr>
              <p:cNvPr id="605" name="Straight Connector 604">
                <a:extLst>
                  <a:ext uri="{FF2B5EF4-FFF2-40B4-BE49-F238E27FC236}">
                    <a16:creationId xmlns:a16="http://schemas.microsoft.com/office/drawing/2014/main" id="{999E9996-46A9-45E9-A033-3C4CC6B8E00E}"/>
                  </a:ext>
                </a:extLst>
              </p:cNvPr>
              <p:cNvCxnSpPr>
                <a:cxnSpLocks/>
              </p:cNvCxnSpPr>
              <p:nvPr/>
            </p:nvCxnSpPr>
            <p:spPr bwMode="auto">
              <a:xfrm flipH="1">
                <a:off x="3825980" y="3181157"/>
                <a:ext cx="459498" cy="0"/>
              </a:xfrm>
              <a:prstGeom prst="line">
                <a:avLst/>
              </a:prstGeom>
              <a:noFill/>
              <a:ln w="28575" cap="flat" cmpd="sng" algn="ctr">
                <a:solidFill>
                  <a:srgbClr val="E1471D"/>
                </a:solidFill>
                <a:prstDash val="solid"/>
                <a:round/>
                <a:headEnd type="none" w="med" len="med"/>
                <a:tailEnd type="none" w="med" len="med"/>
              </a:ln>
              <a:effectLst/>
            </p:spPr>
          </p:cxnSp>
          <p:sp>
            <p:nvSpPr>
              <p:cNvPr id="606" name="Triangle 605">
                <a:extLst>
                  <a:ext uri="{FF2B5EF4-FFF2-40B4-BE49-F238E27FC236}">
                    <a16:creationId xmlns:a16="http://schemas.microsoft.com/office/drawing/2014/main" id="{403873A9-9369-008B-3AD7-4DE80F7837E8}"/>
                  </a:ext>
                </a:extLst>
              </p:cNvPr>
              <p:cNvSpPr/>
              <p:nvPr/>
            </p:nvSpPr>
            <p:spPr bwMode="auto">
              <a:xfrm>
                <a:off x="4014036" y="2945646"/>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7" name="Oval 606">
                <a:extLst>
                  <a:ext uri="{FF2B5EF4-FFF2-40B4-BE49-F238E27FC236}">
                    <a16:creationId xmlns:a16="http://schemas.microsoft.com/office/drawing/2014/main" id="{925E229C-8006-ED09-4E78-E35A69C1915F}"/>
                  </a:ext>
                </a:extLst>
              </p:cNvPr>
              <p:cNvSpPr/>
              <p:nvPr/>
            </p:nvSpPr>
            <p:spPr bwMode="auto">
              <a:xfrm>
                <a:off x="4014036" y="3139999"/>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608" name="Group 607">
                <a:extLst>
                  <a:ext uri="{FF2B5EF4-FFF2-40B4-BE49-F238E27FC236}">
                    <a16:creationId xmlns:a16="http://schemas.microsoft.com/office/drawing/2014/main" id="{68F47A87-09BE-9E36-1668-20297D026ABE}"/>
                  </a:ext>
                </a:extLst>
              </p:cNvPr>
              <p:cNvGrpSpPr/>
              <p:nvPr/>
            </p:nvGrpSpPr>
            <p:grpSpPr>
              <a:xfrm>
                <a:off x="3988176" y="2730821"/>
                <a:ext cx="137160" cy="181423"/>
                <a:chOff x="2324540" y="2831652"/>
                <a:chExt cx="137160" cy="181423"/>
              </a:xfrm>
            </p:grpSpPr>
            <p:grpSp>
              <p:nvGrpSpPr>
                <p:cNvPr id="609" name="Group 608">
                  <a:extLst>
                    <a:ext uri="{FF2B5EF4-FFF2-40B4-BE49-F238E27FC236}">
                      <a16:creationId xmlns:a16="http://schemas.microsoft.com/office/drawing/2014/main" id="{2D6D3A69-673B-3594-F9E9-53740F4B3A8E}"/>
                    </a:ext>
                  </a:extLst>
                </p:cNvPr>
                <p:cNvGrpSpPr/>
                <p:nvPr/>
              </p:nvGrpSpPr>
              <p:grpSpPr>
                <a:xfrm>
                  <a:off x="2324540" y="2876643"/>
                  <a:ext cx="137160" cy="91440"/>
                  <a:chOff x="2324540" y="2862927"/>
                  <a:chExt cx="119036" cy="118872"/>
                </a:xfrm>
              </p:grpSpPr>
              <p:cxnSp>
                <p:nvCxnSpPr>
                  <p:cNvPr id="611" name="Straight Connector 610">
                    <a:extLst>
                      <a:ext uri="{FF2B5EF4-FFF2-40B4-BE49-F238E27FC236}">
                        <a16:creationId xmlns:a16="http://schemas.microsoft.com/office/drawing/2014/main" id="{E3885717-1330-F8B5-CF53-B7355C4A14AA}"/>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612" name="Straight Connector 611">
                    <a:extLst>
                      <a:ext uri="{FF2B5EF4-FFF2-40B4-BE49-F238E27FC236}">
                        <a16:creationId xmlns:a16="http://schemas.microsoft.com/office/drawing/2014/main" id="{252FA62A-DD71-A0BD-0D9B-BC1781F54CC9}"/>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610" name="Straight Connector 609">
                  <a:extLst>
                    <a:ext uri="{FF2B5EF4-FFF2-40B4-BE49-F238E27FC236}">
                      <a16:creationId xmlns:a16="http://schemas.microsoft.com/office/drawing/2014/main" id="{38E81DDA-12EC-E3CD-54E4-FD58B41533B5}"/>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sp>
          <p:nvSpPr>
            <p:cNvPr id="616" name="TextBox 615">
              <a:extLst>
                <a:ext uri="{FF2B5EF4-FFF2-40B4-BE49-F238E27FC236}">
                  <a16:creationId xmlns:a16="http://schemas.microsoft.com/office/drawing/2014/main" id="{25DFD528-F640-53EB-39AA-2376FF04194F}"/>
                </a:ext>
              </a:extLst>
            </p:cNvPr>
            <p:cNvSpPr txBox="1"/>
            <p:nvPr/>
          </p:nvSpPr>
          <p:spPr bwMode="auto">
            <a:xfrm>
              <a:off x="9735938" y="4368899"/>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00823B"/>
                  </a:solidFill>
                  <a:latin typeface="Calibri" panose="020F0502020204030204" pitchFamily="34" charset="0"/>
                </a:rPr>
                <a:t>29%</a:t>
              </a:r>
              <a:endParaRPr lang="en-US" sz="1200" b="0" dirty="0">
                <a:solidFill>
                  <a:srgbClr val="00823B"/>
                </a:solidFill>
                <a:latin typeface="Calibri" panose="020F0502020204030204" pitchFamily="34" charset="0"/>
              </a:endParaRPr>
            </a:p>
          </p:txBody>
        </p:sp>
        <p:sp>
          <p:nvSpPr>
            <p:cNvPr id="617" name="TextBox 616">
              <a:extLst>
                <a:ext uri="{FF2B5EF4-FFF2-40B4-BE49-F238E27FC236}">
                  <a16:creationId xmlns:a16="http://schemas.microsoft.com/office/drawing/2014/main" id="{CEDBD210-F495-1C94-5663-DDE57DF840F1}"/>
                </a:ext>
              </a:extLst>
            </p:cNvPr>
            <p:cNvSpPr txBox="1"/>
            <p:nvPr/>
          </p:nvSpPr>
          <p:spPr bwMode="auto">
            <a:xfrm>
              <a:off x="10350106" y="4390994"/>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00823B"/>
                  </a:solidFill>
                  <a:latin typeface="Calibri" panose="020F0502020204030204" pitchFamily="34" charset="0"/>
                </a:rPr>
                <a:t>29%</a:t>
              </a:r>
              <a:endParaRPr lang="en-US" sz="1200" b="0" dirty="0">
                <a:solidFill>
                  <a:srgbClr val="00823B"/>
                </a:solidFill>
                <a:latin typeface="Calibri" panose="020F0502020204030204" pitchFamily="34" charset="0"/>
              </a:endParaRPr>
            </a:p>
          </p:txBody>
        </p:sp>
        <p:sp>
          <p:nvSpPr>
            <p:cNvPr id="618" name="TextBox 617">
              <a:extLst>
                <a:ext uri="{FF2B5EF4-FFF2-40B4-BE49-F238E27FC236}">
                  <a16:creationId xmlns:a16="http://schemas.microsoft.com/office/drawing/2014/main" id="{2B5872A2-537D-837A-0405-065FC3F69CAF}"/>
                </a:ext>
              </a:extLst>
            </p:cNvPr>
            <p:cNvSpPr txBox="1"/>
            <p:nvPr/>
          </p:nvSpPr>
          <p:spPr bwMode="auto">
            <a:xfrm>
              <a:off x="11270696" y="4532508"/>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00823B"/>
                  </a:solidFill>
                  <a:latin typeface="Calibri" panose="020F0502020204030204" pitchFamily="34" charset="0"/>
                </a:rPr>
                <a:t>27%</a:t>
              </a:r>
              <a:endParaRPr lang="en-US" sz="1200" b="0" dirty="0">
                <a:solidFill>
                  <a:srgbClr val="00823B"/>
                </a:solidFill>
                <a:latin typeface="Calibri" panose="020F0502020204030204" pitchFamily="34" charset="0"/>
              </a:endParaRPr>
            </a:p>
          </p:txBody>
        </p:sp>
        <p:sp>
          <p:nvSpPr>
            <p:cNvPr id="619" name="TextBox 618">
              <a:extLst>
                <a:ext uri="{FF2B5EF4-FFF2-40B4-BE49-F238E27FC236}">
                  <a16:creationId xmlns:a16="http://schemas.microsoft.com/office/drawing/2014/main" id="{E338414C-F7F6-26C2-9E81-BDC9F560DC5D}"/>
                </a:ext>
              </a:extLst>
            </p:cNvPr>
            <p:cNvSpPr txBox="1"/>
            <p:nvPr/>
          </p:nvSpPr>
          <p:spPr bwMode="auto">
            <a:xfrm>
              <a:off x="9735938" y="4601951"/>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E1471D"/>
                  </a:solidFill>
                  <a:latin typeface="Calibri" panose="020F0502020204030204" pitchFamily="34" charset="0"/>
                </a:rPr>
                <a:t>7%</a:t>
              </a:r>
              <a:endParaRPr lang="en-US" sz="1200" b="0" dirty="0">
                <a:solidFill>
                  <a:srgbClr val="E1471D"/>
                </a:solidFill>
                <a:latin typeface="Calibri" panose="020F0502020204030204" pitchFamily="34" charset="0"/>
              </a:endParaRPr>
            </a:p>
          </p:txBody>
        </p:sp>
        <p:sp>
          <p:nvSpPr>
            <p:cNvPr id="620" name="TextBox 619">
              <a:extLst>
                <a:ext uri="{FF2B5EF4-FFF2-40B4-BE49-F238E27FC236}">
                  <a16:creationId xmlns:a16="http://schemas.microsoft.com/office/drawing/2014/main" id="{A7669CBA-A9BC-F434-0004-301FD03419C5}"/>
                </a:ext>
              </a:extLst>
            </p:cNvPr>
            <p:cNvSpPr txBox="1"/>
            <p:nvPr/>
          </p:nvSpPr>
          <p:spPr bwMode="auto">
            <a:xfrm>
              <a:off x="10350106" y="4609269"/>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E1471D"/>
                  </a:solidFill>
                  <a:latin typeface="Calibri" panose="020F0502020204030204" pitchFamily="34" charset="0"/>
                </a:rPr>
                <a:t>7%</a:t>
              </a:r>
              <a:endParaRPr lang="en-US" sz="1200" b="0" dirty="0">
                <a:solidFill>
                  <a:srgbClr val="E1471D"/>
                </a:solidFill>
                <a:latin typeface="Calibri" panose="020F0502020204030204" pitchFamily="34" charset="0"/>
              </a:endParaRPr>
            </a:p>
          </p:txBody>
        </p:sp>
        <p:sp>
          <p:nvSpPr>
            <p:cNvPr id="621" name="TextBox 620">
              <a:extLst>
                <a:ext uri="{FF2B5EF4-FFF2-40B4-BE49-F238E27FC236}">
                  <a16:creationId xmlns:a16="http://schemas.microsoft.com/office/drawing/2014/main" id="{4F047A5E-26D1-0EB5-AAC2-7BA4502D7B07}"/>
                </a:ext>
              </a:extLst>
            </p:cNvPr>
            <p:cNvSpPr txBox="1"/>
            <p:nvPr/>
          </p:nvSpPr>
          <p:spPr bwMode="auto">
            <a:xfrm>
              <a:off x="10969176" y="4593286"/>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a:solidFill>
                    <a:srgbClr val="E1471D"/>
                  </a:solidFill>
                  <a:latin typeface="Calibri" panose="020F0502020204030204" pitchFamily="34" charset="0"/>
                </a:rPr>
                <a:t>7%</a:t>
              </a:r>
              <a:endParaRPr lang="en-US" sz="1200" b="0" dirty="0">
                <a:solidFill>
                  <a:srgbClr val="E1471D"/>
                </a:solidFill>
                <a:latin typeface="Calibri" panose="020F0502020204030204" pitchFamily="34" charset="0"/>
              </a:endParaRPr>
            </a:p>
          </p:txBody>
        </p:sp>
        <p:sp>
          <p:nvSpPr>
            <p:cNvPr id="622" name="Triangle 621">
              <a:extLst>
                <a:ext uri="{FF2B5EF4-FFF2-40B4-BE49-F238E27FC236}">
                  <a16:creationId xmlns:a16="http://schemas.microsoft.com/office/drawing/2014/main" id="{5DD15369-2785-77D6-46BB-66FBE1DC37EB}"/>
                </a:ext>
              </a:extLst>
            </p:cNvPr>
            <p:cNvSpPr/>
            <p:nvPr/>
          </p:nvSpPr>
          <p:spPr bwMode="auto">
            <a:xfrm>
              <a:off x="6777641" y="2742602"/>
              <a:ext cx="93686" cy="91882"/>
            </a:xfrm>
            <a:prstGeom prst="triangle">
              <a:avLst/>
            </a:prstGeom>
            <a:solidFill>
              <a:schemeClr val="tx1"/>
            </a:solid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8" name="Oval 627">
              <a:extLst>
                <a:ext uri="{FF2B5EF4-FFF2-40B4-BE49-F238E27FC236}">
                  <a16:creationId xmlns:a16="http://schemas.microsoft.com/office/drawing/2014/main" id="{2755751B-0823-680A-A90B-0A378578A625}"/>
                </a:ext>
              </a:extLst>
            </p:cNvPr>
            <p:cNvSpPr/>
            <p:nvPr/>
          </p:nvSpPr>
          <p:spPr bwMode="auto">
            <a:xfrm>
              <a:off x="8312160" y="4742914"/>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5" name="Oval 634">
              <a:extLst>
                <a:ext uri="{FF2B5EF4-FFF2-40B4-BE49-F238E27FC236}">
                  <a16:creationId xmlns:a16="http://schemas.microsoft.com/office/drawing/2014/main" id="{AB170564-9C32-3CE6-366E-B0F24B54E6E0}"/>
                </a:ext>
              </a:extLst>
            </p:cNvPr>
            <p:cNvSpPr/>
            <p:nvPr/>
          </p:nvSpPr>
          <p:spPr bwMode="auto">
            <a:xfrm>
              <a:off x="8111911" y="4731045"/>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648" name="Group 647">
              <a:extLst>
                <a:ext uri="{FF2B5EF4-FFF2-40B4-BE49-F238E27FC236}">
                  <a16:creationId xmlns:a16="http://schemas.microsoft.com/office/drawing/2014/main" id="{B89F5A8A-7769-97E8-E40B-D2AE5FD7C252}"/>
                </a:ext>
              </a:extLst>
            </p:cNvPr>
            <p:cNvGrpSpPr/>
            <p:nvPr/>
          </p:nvGrpSpPr>
          <p:grpSpPr>
            <a:xfrm>
              <a:off x="8576495" y="4751487"/>
              <a:ext cx="1987864" cy="183181"/>
              <a:chOff x="8576495" y="4751487"/>
              <a:chExt cx="1987864" cy="183181"/>
            </a:xfrm>
          </p:grpSpPr>
          <p:sp>
            <p:nvSpPr>
              <p:cNvPr id="632" name="Oval 631">
                <a:extLst>
                  <a:ext uri="{FF2B5EF4-FFF2-40B4-BE49-F238E27FC236}">
                    <a16:creationId xmlns:a16="http://schemas.microsoft.com/office/drawing/2014/main" id="{AAECBE44-C7EF-A510-0B05-FF728655A9FA}"/>
                  </a:ext>
                </a:extLst>
              </p:cNvPr>
              <p:cNvSpPr/>
              <p:nvPr/>
            </p:nvSpPr>
            <p:spPr bwMode="auto">
              <a:xfrm>
                <a:off x="9630188" y="4814034"/>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3" name="Oval 632">
                <a:extLst>
                  <a:ext uri="{FF2B5EF4-FFF2-40B4-BE49-F238E27FC236}">
                    <a16:creationId xmlns:a16="http://schemas.microsoft.com/office/drawing/2014/main" id="{85CB4748-87F0-2F13-4D7C-0645D824E2C3}"/>
                  </a:ext>
                </a:extLst>
              </p:cNvPr>
              <p:cNvSpPr/>
              <p:nvPr/>
            </p:nvSpPr>
            <p:spPr bwMode="auto">
              <a:xfrm>
                <a:off x="8633400" y="4753135"/>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4" name="Oval 633">
                <a:extLst>
                  <a:ext uri="{FF2B5EF4-FFF2-40B4-BE49-F238E27FC236}">
                    <a16:creationId xmlns:a16="http://schemas.microsoft.com/office/drawing/2014/main" id="{8ED8CEBE-302D-62DF-1C82-10C811B51738}"/>
                  </a:ext>
                </a:extLst>
              </p:cNvPr>
              <p:cNvSpPr/>
              <p:nvPr/>
            </p:nvSpPr>
            <p:spPr bwMode="auto">
              <a:xfrm>
                <a:off x="8576495" y="4751487"/>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2" name="Oval 641">
                <a:extLst>
                  <a:ext uri="{FF2B5EF4-FFF2-40B4-BE49-F238E27FC236}">
                    <a16:creationId xmlns:a16="http://schemas.microsoft.com/office/drawing/2014/main" id="{4A434BC7-7960-E498-9CD8-C5E94B45716B}"/>
                  </a:ext>
                </a:extLst>
              </p:cNvPr>
              <p:cNvSpPr/>
              <p:nvPr/>
            </p:nvSpPr>
            <p:spPr bwMode="auto">
              <a:xfrm>
                <a:off x="10474505" y="4842695"/>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3" name="Oval 642">
                <a:extLst>
                  <a:ext uri="{FF2B5EF4-FFF2-40B4-BE49-F238E27FC236}">
                    <a16:creationId xmlns:a16="http://schemas.microsoft.com/office/drawing/2014/main" id="{3394E043-2AE8-44C9-7D01-EF2DABC95BCF}"/>
                  </a:ext>
                </a:extLst>
              </p:cNvPr>
              <p:cNvSpPr/>
              <p:nvPr/>
            </p:nvSpPr>
            <p:spPr bwMode="auto">
              <a:xfrm>
                <a:off x="10132359" y="4844814"/>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649" name="Group 648">
              <a:extLst>
                <a:ext uri="{FF2B5EF4-FFF2-40B4-BE49-F238E27FC236}">
                  <a16:creationId xmlns:a16="http://schemas.microsoft.com/office/drawing/2014/main" id="{792D624E-9296-B051-CA9D-46D7B9EC9552}"/>
                </a:ext>
              </a:extLst>
            </p:cNvPr>
            <p:cNvGrpSpPr/>
            <p:nvPr/>
          </p:nvGrpSpPr>
          <p:grpSpPr>
            <a:xfrm>
              <a:off x="11110371" y="4840557"/>
              <a:ext cx="550560" cy="89854"/>
              <a:chOff x="11110371" y="4834207"/>
              <a:chExt cx="550560" cy="89854"/>
            </a:xfrm>
          </p:grpSpPr>
          <p:sp>
            <p:nvSpPr>
              <p:cNvPr id="630" name="Oval 629">
                <a:extLst>
                  <a:ext uri="{FF2B5EF4-FFF2-40B4-BE49-F238E27FC236}">
                    <a16:creationId xmlns:a16="http://schemas.microsoft.com/office/drawing/2014/main" id="{34FAE1CE-1458-F6ED-51F2-76EC74083A5A}"/>
                  </a:ext>
                </a:extLst>
              </p:cNvPr>
              <p:cNvSpPr/>
              <p:nvPr/>
            </p:nvSpPr>
            <p:spPr bwMode="auto">
              <a:xfrm>
                <a:off x="11229825" y="4834207"/>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7" name="Oval 636">
                <a:extLst>
                  <a:ext uri="{FF2B5EF4-FFF2-40B4-BE49-F238E27FC236}">
                    <a16:creationId xmlns:a16="http://schemas.microsoft.com/office/drawing/2014/main" id="{A6D860BD-CD0F-3040-F3D1-F8CE5C2A89BF}"/>
                  </a:ext>
                </a:extLst>
              </p:cNvPr>
              <p:cNvSpPr/>
              <p:nvPr/>
            </p:nvSpPr>
            <p:spPr bwMode="auto">
              <a:xfrm>
                <a:off x="11110371" y="4834207"/>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9" name="Oval 638">
                <a:extLst>
                  <a:ext uri="{FF2B5EF4-FFF2-40B4-BE49-F238E27FC236}">
                    <a16:creationId xmlns:a16="http://schemas.microsoft.com/office/drawing/2014/main" id="{DEA78B2C-9833-C357-4110-9E21693253A9}"/>
                  </a:ext>
                </a:extLst>
              </p:cNvPr>
              <p:cNvSpPr/>
              <p:nvPr/>
            </p:nvSpPr>
            <p:spPr bwMode="auto">
              <a:xfrm>
                <a:off x="11571077" y="4834207"/>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4" name="Oval 643">
                <a:extLst>
                  <a:ext uri="{FF2B5EF4-FFF2-40B4-BE49-F238E27FC236}">
                    <a16:creationId xmlns:a16="http://schemas.microsoft.com/office/drawing/2014/main" id="{B9D84145-3D6D-6E6B-76BF-7CACA4DEB0A4}"/>
                  </a:ext>
                </a:extLst>
              </p:cNvPr>
              <p:cNvSpPr/>
              <p:nvPr/>
            </p:nvSpPr>
            <p:spPr bwMode="auto">
              <a:xfrm>
                <a:off x="11293833" y="4834207"/>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5" name="Oval 644">
                <a:extLst>
                  <a:ext uri="{FF2B5EF4-FFF2-40B4-BE49-F238E27FC236}">
                    <a16:creationId xmlns:a16="http://schemas.microsoft.com/office/drawing/2014/main" id="{8611DCF8-097C-350C-DBED-79B5AEC44DE9}"/>
                  </a:ext>
                </a:extLst>
              </p:cNvPr>
              <p:cNvSpPr/>
              <p:nvPr/>
            </p:nvSpPr>
            <p:spPr bwMode="auto">
              <a:xfrm>
                <a:off x="11452154" y="4834207"/>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6" name="Oval 645">
                <a:extLst>
                  <a:ext uri="{FF2B5EF4-FFF2-40B4-BE49-F238E27FC236}">
                    <a16:creationId xmlns:a16="http://schemas.microsoft.com/office/drawing/2014/main" id="{8AA1E61E-E029-2368-A56D-1049BE6A1E93}"/>
                  </a:ext>
                </a:extLst>
              </p:cNvPr>
              <p:cNvSpPr/>
              <p:nvPr/>
            </p:nvSpPr>
            <p:spPr bwMode="auto">
              <a:xfrm>
                <a:off x="11337591" y="4834207"/>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7" name="Oval 646">
                <a:extLst>
                  <a:ext uri="{FF2B5EF4-FFF2-40B4-BE49-F238E27FC236}">
                    <a16:creationId xmlns:a16="http://schemas.microsoft.com/office/drawing/2014/main" id="{F1BF0C40-75D5-A7B4-87AF-91C25CB3AF45}"/>
                  </a:ext>
                </a:extLst>
              </p:cNvPr>
              <p:cNvSpPr/>
              <p:nvPr/>
            </p:nvSpPr>
            <p:spPr bwMode="auto">
              <a:xfrm>
                <a:off x="11401777" y="4834207"/>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651" name="Oval 650">
              <a:extLst>
                <a:ext uri="{FF2B5EF4-FFF2-40B4-BE49-F238E27FC236}">
                  <a16:creationId xmlns:a16="http://schemas.microsoft.com/office/drawing/2014/main" id="{E24C9B87-FFF2-18B1-52A7-09FED65F5375}"/>
                </a:ext>
              </a:extLst>
            </p:cNvPr>
            <p:cNvSpPr/>
            <p:nvPr/>
          </p:nvSpPr>
          <p:spPr bwMode="auto">
            <a:xfrm>
              <a:off x="8398685" y="4739499"/>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883" name="Group 882">
              <a:extLst>
                <a:ext uri="{FF2B5EF4-FFF2-40B4-BE49-F238E27FC236}">
                  <a16:creationId xmlns:a16="http://schemas.microsoft.com/office/drawing/2014/main" id="{F7B400E8-91BD-5912-2F83-0C514A32425E}"/>
                </a:ext>
              </a:extLst>
            </p:cNvPr>
            <p:cNvGrpSpPr/>
            <p:nvPr/>
          </p:nvGrpSpPr>
          <p:grpSpPr>
            <a:xfrm>
              <a:off x="6990744" y="4289357"/>
              <a:ext cx="760926" cy="482704"/>
              <a:chOff x="6990744" y="4289357"/>
              <a:chExt cx="760926" cy="482704"/>
            </a:xfrm>
            <a:noFill/>
          </p:grpSpPr>
          <p:sp>
            <p:nvSpPr>
              <p:cNvPr id="627" name="Oval 626">
                <a:extLst>
                  <a:ext uri="{FF2B5EF4-FFF2-40B4-BE49-F238E27FC236}">
                    <a16:creationId xmlns:a16="http://schemas.microsoft.com/office/drawing/2014/main" id="{DF367826-51F2-9460-2FD3-2B3FC45AD7EA}"/>
                  </a:ext>
                </a:extLst>
              </p:cNvPr>
              <p:cNvSpPr/>
              <p:nvPr/>
            </p:nvSpPr>
            <p:spPr bwMode="auto">
              <a:xfrm>
                <a:off x="7271424" y="4572554"/>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9" name="Oval 628">
                <a:extLst>
                  <a:ext uri="{FF2B5EF4-FFF2-40B4-BE49-F238E27FC236}">
                    <a16:creationId xmlns:a16="http://schemas.microsoft.com/office/drawing/2014/main" id="{36454F7E-4400-9DDF-9300-5C28030D9B5F}"/>
                  </a:ext>
                </a:extLst>
              </p:cNvPr>
              <p:cNvSpPr/>
              <p:nvPr/>
            </p:nvSpPr>
            <p:spPr bwMode="auto">
              <a:xfrm>
                <a:off x="7216040" y="4535344"/>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1" name="Oval 630">
                <a:extLst>
                  <a:ext uri="{FF2B5EF4-FFF2-40B4-BE49-F238E27FC236}">
                    <a16:creationId xmlns:a16="http://schemas.microsoft.com/office/drawing/2014/main" id="{D4E148A7-CFB5-D9FF-9E17-1AE99EE55135}"/>
                  </a:ext>
                </a:extLst>
              </p:cNvPr>
              <p:cNvSpPr/>
              <p:nvPr/>
            </p:nvSpPr>
            <p:spPr bwMode="auto">
              <a:xfrm>
                <a:off x="7661816" y="4682207"/>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0" name="Oval 639">
                <a:extLst>
                  <a:ext uri="{FF2B5EF4-FFF2-40B4-BE49-F238E27FC236}">
                    <a16:creationId xmlns:a16="http://schemas.microsoft.com/office/drawing/2014/main" id="{B829655F-5AA2-A0F7-6F35-E1CB4B68FF05}"/>
                  </a:ext>
                </a:extLst>
              </p:cNvPr>
              <p:cNvSpPr/>
              <p:nvPr/>
            </p:nvSpPr>
            <p:spPr bwMode="auto">
              <a:xfrm>
                <a:off x="7178417" y="4519091"/>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1" name="Oval 640">
                <a:extLst>
                  <a:ext uri="{FF2B5EF4-FFF2-40B4-BE49-F238E27FC236}">
                    <a16:creationId xmlns:a16="http://schemas.microsoft.com/office/drawing/2014/main" id="{1743F84D-654B-5FE8-B9AB-A498A79B7963}"/>
                  </a:ext>
                </a:extLst>
              </p:cNvPr>
              <p:cNvSpPr/>
              <p:nvPr/>
            </p:nvSpPr>
            <p:spPr bwMode="auto">
              <a:xfrm>
                <a:off x="7611288" y="4665954"/>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0" name="Oval 649">
                <a:extLst>
                  <a:ext uri="{FF2B5EF4-FFF2-40B4-BE49-F238E27FC236}">
                    <a16:creationId xmlns:a16="http://schemas.microsoft.com/office/drawing/2014/main" id="{7B274B59-D8EB-4F6D-0968-12E2A92B9E83}"/>
                  </a:ext>
                </a:extLst>
              </p:cNvPr>
              <p:cNvSpPr/>
              <p:nvPr/>
            </p:nvSpPr>
            <p:spPr bwMode="auto">
              <a:xfrm>
                <a:off x="6998048" y="4318146"/>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2" name="Oval 651">
                <a:extLst>
                  <a:ext uri="{FF2B5EF4-FFF2-40B4-BE49-F238E27FC236}">
                    <a16:creationId xmlns:a16="http://schemas.microsoft.com/office/drawing/2014/main" id="{17BA683A-8182-F458-D58A-9FD2E4150093}"/>
                  </a:ext>
                </a:extLst>
              </p:cNvPr>
              <p:cNvSpPr/>
              <p:nvPr/>
            </p:nvSpPr>
            <p:spPr bwMode="auto">
              <a:xfrm>
                <a:off x="6990744" y="4289357"/>
                <a:ext cx="89854" cy="89854"/>
              </a:xfrm>
              <a:prstGeom prst="ellipse">
                <a:avLst/>
              </a:prstGeom>
              <a:grp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653" name="Oval 652">
              <a:extLst>
                <a:ext uri="{FF2B5EF4-FFF2-40B4-BE49-F238E27FC236}">
                  <a16:creationId xmlns:a16="http://schemas.microsoft.com/office/drawing/2014/main" id="{B8DD97CE-4F2E-3F8A-181A-57EC1D30CE96}"/>
                </a:ext>
              </a:extLst>
            </p:cNvPr>
            <p:cNvSpPr/>
            <p:nvPr/>
          </p:nvSpPr>
          <p:spPr bwMode="auto">
            <a:xfrm>
              <a:off x="8420440" y="4742260"/>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884" name="Group 883">
              <a:extLst>
                <a:ext uri="{FF2B5EF4-FFF2-40B4-BE49-F238E27FC236}">
                  <a16:creationId xmlns:a16="http://schemas.microsoft.com/office/drawing/2014/main" id="{A6E95CCA-BEF2-2135-230B-694F6468B4AC}"/>
                </a:ext>
              </a:extLst>
            </p:cNvPr>
            <p:cNvGrpSpPr/>
            <p:nvPr/>
          </p:nvGrpSpPr>
          <p:grpSpPr>
            <a:xfrm>
              <a:off x="6714429" y="2601870"/>
              <a:ext cx="293257" cy="1618473"/>
              <a:chOff x="6714429" y="2601870"/>
              <a:chExt cx="293257" cy="1618473"/>
            </a:xfrm>
          </p:grpSpPr>
          <p:sp>
            <p:nvSpPr>
              <p:cNvPr id="623" name="Oval 622">
                <a:extLst>
                  <a:ext uri="{FF2B5EF4-FFF2-40B4-BE49-F238E27FC236}">
                    <a16:creationId xmlns:a16="http://schemas.microsoft.com/office/drawing/2014/main" id="{7FB5AFD6-31BC-450D-E41C-8AAE4DC41317}"/>
                  </a:ext>
                </a:extLst>
              </p:cNvPr>
              <p:cNvSpPr/>
              <p:nvPr/>
            </p:nvSpPr>
            <p:spPr bwMode="auto">
              <a:xfrm>
                <a:off x="6917832" y="4130489"/>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6" name="Oval 635">
                <a:extLst>
                  <a:ext uri="{FF2B5EF4-FFF2-40B4-BE49-F238E27FC236}">
                    <a16:creationId xmlns:a16="http://schemas.microsoft.com/office/drawing/2014/main" id="{5D9C3CB5-DCDD-5233-15D5-886A22AA00D7}"/>
                  </a:ext>
                </a:extLst>
              </p:cNvPr>
              <p:cNvSpPr/>
              <p:nvPr/>
            </p:nvSpPr>
            <p:spPr bwMode="auto">
              <a:xfrm>
                <a:off x="6832715" y="3355362"/>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8" name="Oval 637">
                <a:extLst>
                  <a:ext uri="{FF2B5EF4-FFF2-40B4-BE49-F238E27FC236}">
                    <a16:creationId xmlns:a16="http://schemas.microsoft.com/office/drawing/2014/main" id="{C4A05748-B7B8-B605-BFA2-8062D7F4603A}"/>
                  </a:ext>
                </a:extLst>
              </p:cNvPr>
              <p:cNvSpPr/>
              <p:nvPr/>
            </p:nvSpPr>
            <p:spPr bwMode="auto">
              <a:xfrm>
                <a:off x="6835650" y="3473932"/>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4" name="Oval 653">
                <a:extLst>
                  <a:ext uri="{FF2B5EF4-FFF2-40B4-BE49-F238E27FC236}">
                    <a16:creationId xmlns:a16="http://schemas.microsoft.com/office/drawing/2014/main" id="{F633EFB5-995A-EE4E-E0CB-06DCC6D75B93}"/>
                  </a:ext>
                </a:extLst>
              </p:cNvPr>
              <p:cNvSpPr/>
              <p:nvPr/>
            </p:nvSpPr>
            <p:spPr bwMode="auto">
              <a:xfrm>
                <a:off x="6714429" y="2601870"/>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5" name="Oval 654">
                <a:extLst>
                  <a:ext uri="{FF2B5EF4-FFF2-40B4-BE49-F238E27FC236}">
                    <a16:creationId xmlns:a16="http://schemas.microsoft.com/office/drawing/2014/main" id="{6E1D902E-7F89-CCAB-DFFA-2CA48336E36F}"/>
                  </a:ext>
                </a:extLst>
              </p:cNvPr>
              <p:cNvSpPr/>
              <p:nvPr/>
            </p:nvSpPr>
            <p:spPr bwMode="auto">
              <a:xfrm>
                <a:off x="6838637" y="3135140"/>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6" name="Oval 655">
                <a:extLst>
                  <a:ext uri="{FF2B5EF4-FFF2-40B4-BE49-F238E27FC236}">
                    <a16:creationId xmlns:a16="http://schemas.microsoft.com/office/drawing/2014/main" id="{653997F5-3DFC-B414-EA69-ED65EE7BD6C9}"/>
                  </a:ext>
                </a:extLst>
              </p:cNvPr>
              <p:cNvSpPr/>
              <p:nvPr/>
            </p:nvSpPr>
            <p:spPr bwMode="auto">
              <a:xfrm>
                <a:off x="6893227" y="3993468"/>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7" name="Oval 656">
                <a:extLst>
                  <a:ext uri="{FF2B5EF4-FFF2-40B4-BE49-F238E27FC236}">
                    <a16:creationId xmlns:a16="http://schemas.microsoft.com/office/drawing/2014/main" id="{8447996F-E0BB-75D7-14B2-398C8B690588}"/>
                  </a:ext>
                </a:extLst>
              </p:cNvPr>
              <p:cNvSpPr/>
              <p:nvPr/>
            </p:nvSpPr>
            <p:spPr bwMode="auto">
              <a:xfrm>
                <a:off x="6899752" y="4016403"/>
                <a:ext cx="89854" cy="89854"/>
              </a:xfrm>
              <a:prstGeom prst="ellipse">
                <a:avLst/>
              </a:prstGeom>
              <a:noFill/>
              <a:ln w="12700">
                <a:solidFill>
                  <a:srgbClr val="E1471D"/>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663" name="Group 662">
              <a:extLst>
                <a:ext uri="{FF2B5EF4-FFF2-40B4-BE49-F238E27FC236}">
                  <a16:creationId xmlns:a16="http://schemas.microsoft.com/office/drawing/2014/main" id="{6D764B38-A347-E446-4F91-097ED4E7DF95}"/>
                </a:ext>
              </a:extLst>
            </p:cNvPr>
            <p:cNvGrpSpPr/>
            <p:nvPr/>
          </p:nvGrpSpPr>
          <p:grpSpPr>
            <a:xfrm>
              <a:off x="6955589" y="3438837"/>
              <a:ext cx="118872" cy="118872"/>
              <a:chOff x="2324540" y="2831652"/>
              <a:chExt cx="137160" cy="181423"/>
            </a:xfrm>
          </p:grpSpPr>
          <p:grpSp>
            <p:nvGrpSpPr>
              <p:cNvPr id="664" name="Group 663">
                <a:extLst>
                  <a:ext uri="{FF2B5EF4-FFF2-40B4-BE49-F238E27FC236}">
                    <a16:creationId xmlns:a16="http://schemas.microsoft.com/office/drawing/2014/main" id="{01D46AFF-4A04-11D4-9D91-99DFD911C6D1}"/>
                  </a:ext>
                </a:extLst>
              </p:cNvPr>
              <p:cNvGrpSpPr/>
              <p:nvPr/>
            </p:nvGrpSpPr>
            <p:grpSpPr>
              <a:xfrm>
                <a:off x="2324540" y="2876643"/>
                <a:ext cx="137160" cy="91440"/>
                <a:chOff x="2324540" y="2862927"/>
                <a:chExt cx="119036" cy="118872"/>
              </a:xfrm>
            </p:grpSpPr>
            <p:cxnSp>
              <p:nvCxnSpPr>
                <p:cNvPr id="666" name="Straight Connector 665">
                  <a:extLst>
                    <a:ext uri="{FF2B5EF4-FFF2-40B4-BE49-F238E27FC236}">
                      <a16:creationId xmlns:a16="http://schemas.microsoft.com/office/drawing/2014/main" id="{A796AEF8-09A1-B72B-8418-15E4FE1DDB5E}"/>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667" name="Straight Connector 666">
                  <a:extLst>
                    <a:ext uri="{FF2B5EF4-FFF2-40B4-BE49-F238E27FC236}">
                      <a16:creationId xmlns:a16="http://schemas.microsoft.com/office/drawing/2014/main" id="{64200622-6F6E-676F-2AA5-4158DFC6B728}"/>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665" name="Straight Connector 664">
                <a:extLst>
                  <a:ext uri="{FF2B5EF4-FFF2-40B4-BE49-F238E27FC236}">
                    <a16:creationId xmlns:a16="http://schemas.microsoft.com/office/drawing/2014/main" id="{BB110CE4-820C-56CE-B298-D62BD1651802}"/>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668" name="Group 667">
              <a:extLst>
                <a:ext uri="{FF2B5EF4-FFF2-40B4-BE49-F238E27FC236}">
                  <a16:creationId xmlns:a16="http://schemas.microsoft.com/office/drawing/2014/main" id="{E01BF895-1628-83EB-005A-B27FBEB736D7}"/>
                </a:ext>
              </a:extLst>
            </p:cNvPr>
            <p:cNvGrpSpPr/>
            <p:nvPr/>
          </p:nvGrpSpPr>
          <p:grpSpPr>
            <a:xfrm>
              <a:off x="6787728" y="2849153"/>
              <a:ext cx="118872" cy="118872"/>
              <a:chOff x="2324540" y="2831652"/>
              <a:chExt cx="137160" cy="181423"/>
            </a:xfrm>
          </p:grpSpPr>
          <p:grpSp>
            <p:nvGrpSpPr>
              <p:cNvPr id="669" name="Group 668">
                <a:extLst>
                  <a:ext uri="{FF2B5EF4-FFF2-40B4-BE49-F238E27FC236}">
                    <a16:creationId xmlns:a16="http://schemas.microsoft.com/office/drawing/2014/main" id="{6998C1FB-4954-B35B-A213-C8D63DC4D507}"/>
                  </a:ext>
                </a:extLst>
              </p:cNvPr>
              <p:cNvGrpSpPr/>
              <p:nvPr/>
            </p:nvGrpSpPr>
            <p:grpSpPr>
              <a:xfrm>
                <a:off x="2324540" y="2876643"/>
                <a:ext cx="137160" cy="91440"/>
                <a:chOff x="2324540" y="2862927"/>
                <a:chExt cx="119036" cy="118872"/>
              </a:xfrm>
            </p:grpSpPr>
            <p:cxnSp>
              <p:nvCxnSpPr>
                <p:cNvPr id="671" name="Straight Connector 670">
                  <a:extLst>
                    <a:ext uri="{FF2B5EF4-FFF2-40B4-BE49-F238E27FC236}">
                      <a16:creationId xmlns:a16="http://schemas.microsoft.com/office/drawing/2014/main" id="{25D0933E-96C3-CDDA-491E-F966339CBFA4}"/>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672" name="Straight Connector 671">
                  <a:extLst>
                    <a:ext uri="{FF2B5EF4-FFF2-40B4-BE49-F238E27FC236}">
                      <a16:creationId xmlns:a16="http://schemas.microsoft.com/office/drawing/2014/main" id="{2BA452A8-7199-FC8B-767E-C8E50408AFD5}"/>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670" name="Straight Connector 669">
                <a:extLst>
                  <a:ext uri="{FF2B5EF4-FFF2-40B4-BE49-F238E27FC236}">
                    <a16:creationId xmlns:a16="http://schemas.microsoft.com/office/drawing/2014/main" id="{94DA2E1A-8D61-09B9-E020-07E410C7EA2B}"/>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673" name="Group 672">
              <a:extLst>
                <a:ext uri="{FF2B5EF4-FFF2-40B4-BE49-F238E27FC236}">
                  <a16:creationId xmlns:a16="http://schemas.microsoft.com/office/drawing/2014/main" id="{4A8747E9-C1D8-3F91-F65C-2D0F56289026}"/>
                </a:ext>
              </a:extLst>
            </p:cNvPr>
            <p:cNvGrpSpPr/>
            <p:nvPr/>
          </p:nvGrpSpPr>
          <p:grpSpPr>
            <a:xfrm>
              <a:off x="6909801" y="3335714"/>
              <a:ext cx="118872" cy="118872"/>
              <a:chOff x="2324540" y="2831652"/>
              <a:chExt cx="137160" cy="181423"/>
            </a:xfrm>
          </p:grpSpPr>
          <p:grpSp>
            <p:nvGrpSpPr>
              <p:cNvPr id="674" name="Group 673">
                <a:extLst>
                  <a:ext uri="{FF2B5EF4-FFF2-40B4-BE49-F238E27FC236}">
                    <a16:creationId xmlns:a16="http://schemas.microsoft.com/office/drawing/2014/main" id="{6FA5A88A-4F26-916F-3CEC-0C224F3EE211}"/>
                  </a:ext>
                </a:extLst>
              </p:cNvPr>
              <p:cNvGrpSpPr/>
              <p:nvPr/>
            </p:nvGrpSpPr>
            <p:grpSpPr>
              <a:xfrm>
                <a:off x="2324540" y="2876643"/>
                <a:ext cx="137160" cy="91440"/>
                <a:chOff x="2324540" y="2862927"/>
                <a:chExt cx="119036" cy="118872"/>
              </a:xfrm>
            </p:grpSpPr>
            <p:cxnSp>
              <p:nvCxnSpPr>
                <p:cNvPr id="676" name="Straight Connector 675">
                  <a:extLst>
                    <a:ext uri="{FF2B5EF4-FFF2-40B4-BE49-F238E27FC236}">
                      <a16:creationId xmlns:a16="http://schemas.microsoft.com/office/drawing/2014/main" id="{F181784B-2097-F55C-FE7D-1522DB62A5C0}"/>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677" name="Straight Connector 676">
                  <a:extLst>
                    <a:ext uri="{FF2B5EF4-FFF2-40B4-BE49-F238E27FC236}">
                      <a16:creationId xmlns:a16="http://schemas.microsoft.com/office/drawing/2014/main" id="{C258F575-3161-C228-E3C8-C13CC53CD425}"/>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675" name="Straight Connector 674">
                <a:extLst>
                  <a:ext uri="{FF2B5EF4-FFF2-40B4-BE49-F238E27FC236}">
                    <a16:creationId xmlns:a16="http://schemas.microsoft.com/office/drawing/2014/main" id="{BF98B028-59C6-3CF2-CC11-182FEC3344C4}"/>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683" name="Group 682">
              <a:extLst>
                <a:ext uri="{FF2B5EF4-FFF2-40B4-BE49-F238E27FC236}">
                  <a16:creationId xmlns:a16="http://schemas.microsoft.com/office/drawing/2014/main" id="{11D37A2B-6D18-0765-1A9F-45A265DB9006}"/>
                </a:ext>
              </a:extLst>
            </p:cNvPr>
            <p:cNvGrpSpPr/>
            <p:nvPr/>
          </p:nvGrpSpPr>
          <p:grpSpPr>
            <a:xfrm>
              <a:off x="6985784" y="3480607"/>
              <a:ext cx="118872" cy="118872"/>
              <a:chOff x="2324540" y="2831652"/>
              <a:chExt cx="137160" cy="181423"/>
            </a:xfrm>
          </p:grpSpPr>
          <p:grpSp>
            <p:nvGrpSpPr>
              <p:cNvPr id="684" name="Group 683">
                <a:extLst>
                  <a:ext uri="{FF2B5EF4-FFF2-40B4-BE49-F238E27FC236}">
                    <a16:creationId xmlns:a16="http://schemas.microsoft.com/office/drawing/2014/main" id="{B1000384-320A-E387-46B5-13EDC516593F}"/>
                  </a:ext>
                </a:extLst>
              </p:cNvPr>
              <p:cNvGrpSpPr/>
              <p:nvPr/>
            </p:nvGrpSpPr>
            <p:grpSpPr>
              <a:xfrm>
                <a:off x="2324540" y="2876643"/>
                <a:ext cx="137160" cy="91440"/>
                <a:chOff x="2324540" y="2862927"/>
                <a:chExt cx="119036" cy="118872"/>
              </a:xfrm>
            </p:grpSpPr>
            <p:cxnSp>
              <p:nvCxnSpPr>
                <p:cNvPr id="686" name="Straight Connector 685">
                  <a:extLst>
                    <a:ext uri="{FF2B5EF4-FFF2-40B4-BE49-F238E27FC236}">
                      <a16:creationId xmlns:a16="http://schemas.microsoft.com/office/drawing/2014/main" id="{4D7DCCDC-4B5C-D2AD-61D1-5765B86269F3}"/>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687" name="Straight Connector 686">
                  <a:extLst>
                    <a:ext uri="{FF2B5EF4-FFF2-40B4-BE49-F238E27FC236}">
                      <a16:creationId xmlns:a16="http://schemas.microsoft.com/office/drawing/2014/main" id="{6B54423C-ECD4-A1BD-AA1C-2B38989C3965}"/>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685" name="Straight Connector 684">
                <a:extLst>
                  <a:ext uri="{FF2B5EF4-FFF2-40B4-BE49-F238E27FC236}">
                    <a16:creationId xmlns:a16="http://schemas.microsoft.com/office/drawing/2014/main" id="{D3098A56-11A3-FA5F-2FA1-3E759767B759}"/>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693" name="Group 692">
              <a:extLst>
                <a:ext uri="{FF2B5EF4-FFF2-40B4-BE49-F238E27FC236}">
                  <a16:creationId xmlns:a16="http://schemas.microsoft.com/office/drawing/2014/main" id="{6E4B83F1-04FF-3BD3-604C-3A85CF8C1BF3}"/>
                </a:ext>
              </a:extLst>
            </p:cNvPr>
            <p:cNvGrpSpPr/>
            <p:nvPr/>
          </p:nvGrpSpPr>
          <p:grpSpPr>
            <a:xfrm>
              <a:off x="7079016" y="3569704"/>
              <a:ext cx="118872" cy="118872"/>
              <a:chOff x="2324540" y="2831652"/>
              <a:chExt cx="137160" cy="181423"/>
            </a:xfrm>
          </p:grpSpPr>
          <p:grpSp>
            <p:nvGrpSpPr>
              <p:cNvPr id="694" name="Group 693">
                <a:extLst>
                  <a:ext uri="{FF2B5EF4-FFF2-40B4-BE49-F238E27FC236}">
                    <a16:creationId xmlns:a16="http://schemas.microsoft.com/office/drawing/2014/main" id="{C354ED7D-205E-2F7E-837D-26725DB09F91}"/>
                  </a:ext>
                </a:extLst>
              </p:cNvPr>
              <p:cNvGrpSpPr/>
              <p:nvPr/>
            </p:nvGrpSpPr>
            <p:grpSpPr>
              <a:xfrm>
                <a:off x="2324540" y="2876643"/>
                <a:ext cx="137160" cy="91440"/>
                <a:chOff x="2324540" y="2862927"/>
                <a:chExt cx="119036" cy="118872"/>
              </a:xfrm>
            </p:grpSpPr>
            <p:cxnSp>
              <p:nvCxnSpPr>
                <p:cNvPr id="696" name="Straight Connector 695">
                  <a:extLst>
                    <a:ext uri="{FF2B5EF4-FFF2-40B4-BE49-F238E27FC236}">
                      <a16:creationId xmlns:a16="http://schemas.microsoft.com/office/drawing/2014/main" id="{7B57C047-82D0-4ACD-916D-8DE8358B1E54}"/>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697" name="Straight Connector 696">
                  <a:extLst>
                    <a:ext uri="{FF2B5EF4-FFF2-40B4-BE49-F238E27FC236}">
                      <a16:creationId xmlns:a16="http://schemas.microsoft.com/office/drawing/2014/main" id="{97B44797-FF80-B1AE-2797-7DA8AB982A09}"/>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695" name="Straight Connector 694">
                <a:extLst>
                  <a:ext uri="{FF2B5EF4-FFF2-40B4-BE49-F238E27FC236}">
                    <a16:creationId xmlns:a16="http://schemas.microsoft.com/office/drawing/2014/main" id="{BC290A7F-9CF9-13E9-2945-564A2B2168A3}"/>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698" name="Group 697">
              <a:extLst>
                <a:ext uri="{FF2B5EF4-FFF2-40B4-BE49-F238E27FC236}">
                  <a16:creationId xmlns:a16="http://schemas.microsoft.com/office/drawing/2014/main" id="{47C969C8-3BCA-87D1-1D00-DED68C8EE86F}"/>
                </a:ext>
              </a:extLst>
            </p:cNvPr>
            <p:cNvGrpSpPr/>
            <p:nvPr/>
          </p:nvGrpSpPr>
          <p:grpSpPr>
            <a:xfrm>
              <a:off x="7279559" y="3789172"/>
              <a:ext cx="118872" cy="118872"/>
              <a:chOff x="2324540" y="2831652"/>
              <a:chExt cx="137160" cy="181423"/>
            </a:xfrm>
          </p:grpSpPr>
          <p:grpSp>
            <p:nvGrpSpPr>
              <p:cNvPr id="699" name="Group 698">
                <a:extLst>
                  <a:ext uri="{FF2B5EF4-FFF2-40B4-BE49-F238E27FC236}">
                    <a16:creationId xmlns:a16="http://schemas.microsoft.com/office/drawing/2014/main" id="{66AD501D-3F94-F3DA-343B-7914CE4E7070}"/>
                  </a:ext>
                </a:extLst>
              </p:cNvPr>
              <p:cNvGrpSpPr/>
              <p:nvPr/>
            </p:nvGrpSpPr>
            <p:grpSpPr>
              <a:xfrm>
                <a:off x="2324540" y="2876643"/>
                <a:ext cx="137160" cy="91440"/>
                <a:chOff x="2324540" y="2862927"/>
                <a:chExt cx="119036" cy="118872"/>
              </a:xfrm>
            </p:grpSpPr>
            <p:cxnSp>
              <p:nvCxnSpPr>
                <p:cNvPr id="701" name="Straight Connector 700">
                  <a:extLst>
                    <a:ext uri="{FF2B5EF4-FFF2-40B4-BE49-F238E27FC236}">
                      <a16:creationId xmlns:a16="http://schemas.microsoft.com/office/drawing/2014/main" id="{B1365A39-B143-5A6F-0F7F-3840F7E38997}"/>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02" name="Straight Connector 701">
                  <a:extLst>
                    <a:ext uri="{FF2B5EF4-FFF2-40B4-BE49-F238E27FC236}">
                      <a16:creationId xmlns:a16="http://schemas.microsoft.com/office/drawing/2014/main" id="{937EE661-CCBA-E0AD-1556-A9203B7C5B52}"/>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00" name="Straight Connector 699">
                <a:extLst>
                  <a:ext uri="{FF2B5EF4-FFF2-40B4-BE49-F238E27FC236}">
                    <a16:creationId xmlns:a16="http://schemas.microsoft.com/office/drawing/2014/main" id="{7CDF6F93-6F3E-25B2-E4F5-37F3342EC91F}"/>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38" name="Group 737">
              <a:extLst>
                <a:ext uri="{FF2B5EF4-FFF2-40B4-BE49-F238E27FC236}">
                  <a16:creationId xmlns:a16="http://schemas.microsoft.com/office/drawing/2014/main" id="{BC78229E-2591-D16C-DC0F-2A4CF929CE88}"/>
                </a:ext>
              </a:extLst>
            </p:cNvPr>
            <p:cNvGrpSpPr/>
            <p:nvPr/>
          </p:nvGrpSpPr>
          <p:grpSpPr>
            <a:xfrm>
              <a:off x="7418853" y="3829055"/>
              <a:ext cx="118872" cy="118872"/>
              <a:chOff x="2324540" y="2831652"/>
              <a:chExt cx="137160" cy="181423"/>
            </a:xfrm>
          </p:grpSpPr>
          <p:grpSp>
            <p:nvGrpSpPr>
              <p:cNvPr id="739" name="Group 738">
                <a:extLst>
                  <a:ext uri="{FF2B5EF4-FFF2-40B4-BE49-F238E27FC236}">
                    <a16:creationId xmlns:a16="http://schemas.microsoft.com/office/drawing/2014/main" id="{52F0E708-F77D-5151-93F0-1E756B41EBAA}"/>
                  </a:ext>
                </a:extLst>
              </p:cNvPr>
              <p:cNvGrpSpPr/>
              <p:nvPr/>
            </p:nvGrpSpPr>
            <p:grpSpPr>
              <a:xfrm>
                <a:off x="2324540" y="2876643"/>
                <a:ext cx="137160" cy="91440"/>
                <a:chOff x="2324540" y="2862927"/>
                <a:chExt cx="119036" cy="118872"/>
              </a:xfrm>
            </p:grpSpPr>
            <p:cxnSp>
              <p:nvCxnSpPr>
                <p:cNvPr id="741" name="Straight Connector 740">
                  <a:extLst>
                    <a:ext uri="{FF2B5EF4-FFF2-40B4-BE49-F238E27FC236}">
                      <a16:creationId xmlns:a16="http://schemas.microsoft.com/office/drawing/2014/main" id="{F04780BE-A009-5B29-F48E-911D4094E2FE}"/>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42" name="Straight Connector 741">
                  <a:extLst>
                    <a:ext uri="{FF2B5EF4-FFF2-40B4-BE49-F238E27FC236}">
                      <a16:creationId xmlns:a16="http://schemas.microsoft.com/office/drawing/2014/main" id="{75345ADE-7CD1-D89F-D3A4-C31EFBAF298A}"/>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40" name="Straight Connector 739">
                <a:extLst>
                  <a:ext uri="{FF2B5EF4-FFF2-40B4-BE49-F238E27FC236}">
                    <a16:creationId xmlns:a16="http://schemas.microsoft.com/office/drawing/2014/main" id="{7AECB89F-05E2-A354-D707-9C5BA6A78B0A}"/>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43" name="Group 742">
              <a:extLst>
                <a:ext uri="{FF2B5EF4-FFF2-40B4-BE49-F238E27FC236}">
                  <a16:creationId xmlns:a16="http://schemas.microsoft.com/office/drawing/2014/main" id="{692D1942-4583-2C48-4B73-005A237C07DB}"/>
                </a:ext>
              </a:extLst>
            </p:cNvPr>
            <p:cNvGrpSpPr/>
            <p:nvPr/>
          </p:nvGrpSpPr>
          <p:grpSpPr>
            <a:xfrm>
              <a:off x="8200934" y="3996237"/>
              <a:ext cx="118872" cy="118872"/>
              <a:chOff x="2324540" y="2831652"/>
              <a:chExt cx="137160" cy="181423"/>
            </a:xfrm>
          </p:grpSpPr>
          <p:grpSp>
            <p:nvGrpSpPr>
              <p:cNvPr id="744" name="Group 743">
                <a:extLst>
                  <a:ext uri="{FF2B5EF4-FFF2-40B4-BE49-F238E27FC236}">
                    <a16:creationId xmlns:a16="http://schemas.microsoft.com/office/drawing/2014/main" id="{27A33EEF-C9CA-62F1-1F50-AD80BECC8013}"/>
                  </a:ext>
                </a:extLst>
              </p:cNvPr>
              <p:cNvGrpSpPr/>
              <p:nvPr/>
            </p:nvGrpSpPr>
            <p:grpSpPr>
              <a:xfrm>
                <a:off x="2324540" y="2876643"/>
                <a:ext cx="137160" cy="91440"/>
                <a:chOff x="2324540" y="2862927"/>
                <a:chExt cx="119036" cy="118872"/>
              </a:xfrm>
            </p:grpSpPr>
            <p:cxnSp>
              <p:nvCxnSpPr>
                <p:cNvPr id="746" name="Straight Connector 745">
                  <a:extLst>
                    <a:ext uri="{FF2B5EF4-FFF2-40B4-BE49-F238E27FC236}">
                      <a16:creationId xmlns:a16="http://schemas.microsoft.com/office/drawing/2014/main" id="{FC183287-961B-9E97-5CA9-2130C40FB587}"/>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47" name="Straight Connector 746">
                  <a:extLst>
                    <a:ext uri="{FF2B5EF4-FFF2-40B4-BE49-F238E27FC236}">
                      <a16:creationId xmlns:a16="http://schemas.microsoft.com/office/drawing/2014/main" id="{E91496B1-AFEF-4282-129F-54C52BAFFDB5}"/>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45" name="Straight Connector 744">
                <a:extLst>
                  <a:ext uri="{FF2B5EF4-FFF2-40B4-BE49-F238E27FC236}">
                    <a16:creationId xmlns:a16="http://schemas.microsoft.com/office/drawing/2014/main" id="{E37FF5D6-EBE8-AB02-43B2-215D6259A693}"/>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53" name="Group 752">
              <a:extLst>
                <a:ext uri="{FF2B5EF4-FFF2-40B4-BE49-F238E27FC236}">
                  <a16:creationId xmlns:a16="http://schemas.microsoft.com/office/drawing/2014/main" id="{DFDC4D29-9D22-256F-99CF-D1DB35021E56}"/>
                </a:ext>
              </a:extLst>
            </p:cNvPr>
            <p:cNvGrpSpPr/>
            <p:nvPr/>
          </p:nvGrpSpPr>
          <p:grpSpPr>
            <a:xfrm>
              <a:off x="8386311" y="4038631"/>
              <a:ext cx="118872" cy="118872"/>
              <a:chOff x="2324540" y="2831652"/>
              <a:chExt cx="137160" cy="181423"/>
            </a:xfrm>
          </p:grpSpPr>
          <p:grpSp>
            <p:nvGrpSpPr>
              <p:cNvPr id="754" name="Group 753">
                <a:extLst>
                  <a:ext uri="{FF2B5EF4-FFF2-40B4-BE49-F238E27FC236}">
                    <a16:creationId xmlns:a16="http://schemas.microsoft.com/office/drawing/2014/main" id="{5D17404C-20EF-C0AA-D0AB-B0419917D0AD}"/>
                  </a:ext>
                </a:extLst>
              </p:cNvPr>
              <p:cNvGrpSpPr/>
              <p:nvPr/>
            </p:nvGrpSpPr>
            <p:grpSpPr>
              <a:xfrm>
                <a:off x="2324540" y="2876643"/>
                <a:ext cx="137160" cy="91440"/>
                <a:chOff x="2324540" y="2862927"/>
                <a:chExt cx="119036" cy="118872"/>
              </a:xfrm>
            </p:grpSpPr>
            <p:cxnSp>
              <p:nvCxnSpPr>
                <p:cNvPr id="756" name="Straight Connector 755">
                  <a:extLst>
                    <a:ext uri="{FF2B5EF4-FFF2-40B4-BE49-F238E27FC236}">
                      <a16:creationId xmlns:a16="http://schemas.microsoft.com/office/drawing/2014/main" id="{C37AAA13-3873-4EE8-755C-08B36699ACA5}"/>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57" name="Straight Connector 756">
                  <a:extLst>
                    <a:ext uri="{FF2B5EF4-FFF2-40B4-BE49-F238E27FC236}">
                      <a16:creationId xmlns:a16="http://schemas.microsoft.com/office/drawing/2014/main" id="{2EF44C61-2F93-B76B-70D2-6CA5C5EFCF59}"/>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55" name="Straight Connector 754">
                <a:extLst>
                  <a:ext uri="{FF2B5EF4-FFF2-40B4-BE49-F238E27FC236}">
                    <a16:creationId xmlns:a16="http://schemas.microsoft.com/office/drawing/2014/main" id="{2CCF88EE-C19C-60B0-3B20-7F8391722810}"/>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58" name="Group 757">
              <a:extLst>
                <a:ext uri="{FF2B5EF4-FFF2-40B4-BE49-F238E27FC236}">
                  <a16:creationId xmlns:a16="http://schemas.microsoft.com/office/drawing/2014/main" id="{A2C5B763-C28A-8462-0592-03AB79CA0FC7}"/>
                </a:ext>
              </a:extLst>
            </p:cNvPr>
            <p:cNvGrpSpPr/>
            <p:nvPr/>
          </p:nvGrpSpPr>
          <p:grpSpPr>
            <a:xfrm>
              <a:off x="7614978" y="3900034"/>
              <a:ext cx="118872" cy="118872"/>
              <a:chOff x="2324540" y="2831652"/>
              <a:chExt cx="137160" cy="181423"/>
            </a:xfrm>
          </p:grpSpPr>
          <p:grpSp>
            <p:nvGrpSpPr>
              <p:cNvPr id="759" name="Group 758">
                <a:extLst>
                  <a:ext uri="{FF2B5EF4-FFF2-40B4-BE49-F238E27FC236}">
                    <a16:creationId xmlns:a16="http://schemas.microsoft.com/office/drawing/2014/main" id="{9D992331-2910-E5B2-5826-328A2C56A66D}"/>
                  </a:ext>
                </a:extLst>
              </p:cNvPr>
              <p:cNvGrpSpPr/>
              <p:nvPr/>
            </p:nvGrpSpPr>
            <p:grpSpPr>
              <a:xfrm>
                <a:off x="2324540" y="2876643"/>
                <a:ext cx="137160" cy="91440"/>
                <a:chOff x="2324540" y="2862927"/>
                <a:chExt cx="119036" cy="118872"/>
              </a:xfrm>
            </p:grpSpPr>
            <p:cxnSp>
              <p:nvCxnSpPr>
                <p:cNvPr id="761" name="Straight Connector 760">
                  <a:extLst>
                    <a:ext uri="{FF2B5EF4-FFF2-40B4-BE49-F238E27FC236}">
                      <a16:creationId xmlns:a16="http://schemas.microsoft.com/office/drawing/2014/main" id="{6B9CB814-EDDD-EA6E-AE14-AAF6F6D25586}"/>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62" name="Straight Connector 761">
                  <a:extLst>
                    <a:ext uri="{FF2B5EF4-FFF2-40B4-BE49-F238E27FC236}">
                      <a16:creationId xmlns:a16="http://schemas.microsoft.com/office/drawing/2014/main" id="{9B0D11D6-0A9B-99FB-96E6-5FDCB15CD2BF}"/>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60" name="Straight Connector 759">
                <a:extLst>
                  <a:ext uri="{FF2B5EF4-FFF2-40B4-BE49-F238E27FC236}">
                    <a16:creationId xmlns:a16="http://schemas.microsoft.com/office/drawing/2014/main" id="{0BB243CA-7F87-6BAA-A94D-ADEBD0C17A2D}"/>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63" name="Group 762">
              <a:extLst>
                <a:ext uri="{FF2B5EF4-FFF2-40B4-BE49-F238E27FC236}">
                  <a16:creationId xmlns:a16="http://schemas.microsoft.com/office/drawing/2014/main" id="{A18C90E4-AE19-0FF3-C0EB-074B68264585}"/>
                </a:ext>
              </a:extLst>
            </p:cNvPr>
            <p:cNvGrpSpPr/>
            <p:nvPr/>
          </p:nvGrpSpPr>
          <p:grpSpPr>
            <a:xfrm>
              <a:off x="8076447" y="3992738"/>
              <a:ext cx="118872" cy="118872"/>
              <a:chOff x="2324540" y="2831652"/>
              <a:chExt cx="137160" cy="181423"/>
            </a:xfrm>
          </p:grpSpPr>
          <p:grpSp>
            <p:nvGrpSpPr>
              <p:cNvPr id="764" name="Group 763">
                <a:extLst>
                  <a:ext uri="{FF2B5EF4-FFF2-40B4-BE49-F238E27FC236}">
                    <a16:creationId xmlns:a16="http://schemas.microsoft.com/office/drawing/2014/main" id="{36E0C276-B6B5-708B-4BF5-CAEE14EC4533}"/>
                  </a:ext>
                </a:extLst>
              </p:cNvPr>
              <p:cNvGrpSpPr/>
              <p:nvPr/>
            </p:nvGrpSpPr>
            <p:grpSpPr>
              <a:xfrm>
                <a:off x="2324540" y="2876643"/>
                <a:ext cx="137160" cy="91440"/>
                <a:chOff x="2324540" y="2862927"/>
                <a:chExt cx="119036" cy="118872"/>
              </a:xfrm>
            </p:grpSpPr>
            <p:cxnSp>
              <p:nvCxnSpPr>
                <p:cNvPr id="766" name="Straight Connector 765">
                  <a:extLst>
                    <a:ext uri="{FF2B5EF4-FFF2-40B4-BE49-F238E27FC236}">
                      <a16:creationId xmlns:a16="http://schemas.microsoft.com/office/drawing/2014/main" id="{D0F69315-7006-BB40-001D-BD5963A8C712}"/>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67" name="Straight Connector 766">
                  <a:extLst>
                    <a:ext uri="{FF2B5EF4-FFF2-40B4-BE49-F238E27FC236}">
                      <a16:creationId xmlns:a16="http://schemas.microsoft.com/office/drawing/2014/main" id="{4568F422-0146-AD15-AB45-D530A3C28C1D}"/>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65" name="Straight Connector 764">
                <a:extLst>
                  <a:ext uri="{FF2B5EF4-FFF2-40B4-BE49-F238E27FC236}">
                    <a16:creationId xmlns:a16="http://schemas.microsoft.com/office/drawing/2014/main" id="{892C4AA7-8008-C8E0-A717-96D428F476D6}"/>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78" name="Group 777">
              <a:extLst>
                <a:ext uri="{FF2B5EF4-FFF2-40B4-BE49-F238E27FC236}">
                  <a16:creationId xmlns:a16="http://schemas.microsoft.com/office/drawing/2014/main" id="{E532EA25-1897-EA52-4CC7-4A8EEF252D7B}"/>
                </a:ext>
              </a:extLst>
            </p:cNvPr>
            <p:cNvGrpSpPr/>
            <p:nvPr/>
          </p:nvGrpSpPr>
          <p:grpSpPr>
            <a:xfrm>
              <a:off x="7730042" y="3929146"/>
              <a:ext cx="118872" cy="118872"/>
              <a:chOff x="2324540" y="2831652"/>
              <a:chExt cx="137160" cy="181423"/>
            </a:xfrm>
          </p:grpSpPr>
          <p:grpSp>
            <p:nvGrpSpPr>
              <p:cNvPr id="779" name="Group 778">
                <a:extLst>
                  <a:ext uri="{FF2B5EF4-FFF2-40B4-BE49-F238E27FC236}">
                    <a16:creationId xmlns:a16="http://schemas.microsoft.com/office/drawing/2014/main" id="{F8F95F5F-CD54-6F8B-071B-D667EE9A436F}"/>
                  </a:ext>
                </a:extLst>
              </p:cNvPr>
              <p:cNvGrpSpPr/>
              <p:nvPr/>
            </p:nvGrpSpPr>
            <p:grpSpPr>
              <a:xfrm>
                <a:off x="2324540" y="2876643"/>
                <a:ext cx="137160" cy="91440"/>
                <a:chOff x="2324540" y="2862927"/>
                <a:chExt cx="119036" cy="118872"/>
              </a:xfrm>
            </p:grpSpPr>
            <p:cxnSp>
              <p:nvCxnSpPr>
                <p:cNvPr id="781" name="Straight Connector 780">
                  <a:extLst>
                    <a:ext uri="{FF2B5EF4-FFF2-40B4-BE49-F238E27FC236}">
                      <a16:creationId xmlns:a16="http://schemas.microsoft.com/office/drawing/2014/main" id="{EEAD4748-A019-11BA-2D94-7243205C560A}"/>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82" name="Straight Connector 781">
                  <a:extLst>
                    <a:ext uri="{FF2B5EF4-FFF2-40B4-BE49-F238E27FC236}">
                      <a16:creationId xmlns:a16="http://schemas.microsoft.com/office/drawing/2014/main" id="{12D2F154-BE28-C416-5386-ACEDDEDA1D29}"/>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80" name="Straight Connector 779">
                <a:extLst>
                  <a:ext uri="{FF2B5EF4-FFF2-40B4-BE49-F238E27FC236}">
                    <a16:creationId xmlns:a16="http://schemas.microsoft.com/office/drawing/2014/main" id="{98870629-66AD-7C89-016E-CC1319DC72CC}"/>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83" name="Group 782">
              <a:extLst>
                <a:ext uri="{FF2B5EF4-FFF2-40B4-BE49-F238E27FC236}">
                  <a16:creationId xmlns:a16="http://schemas.microsoft.com/office/drawing/2014/main" id="{B8CDD413-E05C-1461-F947-D8CC37B60B96}"/>
                </a:ext>
              </a:extLst>
            </p:cNvPr>
            <p:cNvGrpSpPr/>
            <p:nvPr/>
          </p:nvGrpSpPr>
          <p:grpSpPr>
            <a:xfrm>
              <a:off x="8023992" y="3988743"/>
              <a:ext cx="118872" cy="118872"/>
              <a:chOff x="2324540" y="2831652"/>
              <a:chExt cx="137160" cy="181423"/>
            </a:xfrm>
          </p:grpSpPr>
          <p:grpSp>
            <p:nvGrpSpPr>
              <p:cNvPr id="784" name="Group 783">
                <a:extLst>
                  <a:ext uri="{FF2B5EF4-FFF2-40B4-BE49-F238E27FC236}">
                    <a16:creationId xmlns:a16="http://schemas.microsoft.com/office/drawing/2014/main" id="{EE94BDD8-E485-F6B6-0B15-5C6DA6AC7C0E}"/>
                  </a:ext>
                </a:extLst>
              </p:cNvPr>
              <p:cNvGrpSpPr/>
              <p:nvPr/>
            </p:nvGrpSpPr>
            <p:grpSpPr>
              <a:xfrm>
                <a:off x="2324540" y="2876643"/>
                <a:ext cx="137160" cy="91440"/>
                <a:chOff x="2324540" y="2862927"/>
                <a:chExt cx="119036" cy="118872"/>
              </a:xfrm>
            </p:grpSpPr>
            <p:cxnSp>
              <p:nvCxnSpPr>
                <p:cNvPr id="786" name="Straight Connector 785">
                  <a:extLst>
                    <a:ext uri="{FF2B5EF4-FFF2-40B4-BE49-F238E27FC236}">
                      <a16:creationId xmlns:a16="http://schemas.microsoft.com/office/drawing/2014/main" id="{B5D40CB5-D0FE-97EB-1951-B76834367655}"/>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87" name="Straight Connector 786">
                  <a:extLst>
                    <a:ext uri="{FF2B5EF4-FFF2-40B4-BE49-F238E27FC236}">
                      <a16:creationId xmlns:a16="http://schemas.microsoft.com/office/drawing/2014/main" id="{1404E04D-82B5-240E-7769-F1D028F1FE15}"/>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85" name="Straight Connector 784">
                <a:extLst>
                  <a:ext uri="{FF2B5EF4-FFF2-40B4-BE49-F238E27FC236}">
                    <a16:creationId xmlns:a16="http://schemas.microsoft.com/office/drawing/2014/main" id="{C6A305D9-8E92-590E-B954-F02D9871930D}"/>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880" name="Group 879">
              <a:extLst>
                <a:ext uri="{FF2B5EF4-FFF2-40B4-BE49-F238E27FC236}">
                  <a16:creationId xmlns:a16="http://schemas.microsoft.com/office/drawing/2014/main" id="{4C3F0523-FE2B-79C2-3A8B-3C8A64B906AE}"/>
                </a:ext>
              </a:extLst>
            </p:cNvPr>
            <p:cNvGrpSpPr/>
            <p:nvPr/>
          </p:nvGrpSpPr>
          <p:grpSpPr>
            <a:xfrm>
              <a:off x="10405202" y="4111954"/>
              <a:ext cx="1252172" cy="201135"/>
              <a:chOff x="10405202" y="4111954"/>
              <a:chExt cx="1252172" cy="201135"/>
            </a:xfrm>
          </p:grpSpPr>
          <p:grpSp>
            <p:nvGrpSpPr>
              <p:cNvPr id="476" name="Group 475">
                <a:extLst>
                  <a:ext uri="{FF2B5EF4-FFF2-40B4-BE49-F238E27FC236}">
                    <a16:creationId xmlns:a16="http://schemas.microsoft.com/office/drawing/2014/main" id="{16B4DD9C-30A8-B3C0-8980-6B744B72EA48}"/>
                  </a:ext>
                </a:extLst>
              </p:cNvPr>
              <p:cNvGrpSpPr/>
              <p:nvPr/>
            </p:nvGrpSpPr>
            <p:grpSpPr>
              <a:xfrm>
                <a:off x="10405202" y="4120861"/>
                <a:ext cx="118872" cy="118872"/>
                <a:chOff x="2324540" y="2831652"/>
                <a:chExt cx="137160" cy="181423"/>
              </a:xfrm>
            </p:grpSpPr>
            <p:grpSp>
              <p:nvGrpSpPr>
                <p:cNvPr id="477" name="Group 476">
                  <a:extLst>
                    <a:ext uri="{FF2B5EF4-FFF2-40B4-BE49-F238E27FC236}">
                      <a16:creationId xmlns:a16="http://schemas.microsoft.com/office/drawing/2014/main" id="{66B9BD9E-946C-B21E-8405-2314FAAA49F9}"/>
                    </a:ext>
                  </a:extLst>
                </p:cNvPr>
                <p:cNvGrpSpPr/>
                <p:nvPr/>
              </p:nvGrpSpPr>
              <p:grpSpPr>
                <a:xfrm>
                  <a:off x="2324540" y="2876643"/>
                  <a:ext cx="137160" cy="91440"/>
                  <a:chOff x="2324540" y="2862927"/>
                  <a:chExt cx="119036" cy="118872"/>
                </a:xfrm>
              </p:grpSpPr>
              <p:cxnSp>
                <p:nvCxnSpPr>
                  <p:cNvPr id="479" name="Straight Connector 478">
                    <a:extLst>
                      <a:ext uri="{FF2B5EF4-FFF2-40B4-BE49-F238E27FC236}">
                        <a16:creationId xmlns:a16="http://schemas.microsoft.com/office/drawing/2014/main" id="{4C9FDF93-1654-54C2-FE6F-0DBB8570F5DE}"/>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80" name="Straight Connector 479">
                    <a:extLst>
                      <a:ext uri="{FF2B5EF4-FFF2-40B4-BE49-F238E27FC236}">
                        <a16:creationId xmlns:a16="http://schemas.microsoft.com/office/drawing/2014/main" id="{E0E35C3C-DA99-60D7-BA3C-9F6EDABEEFDB}"/>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78" name="Straight Connector 477">
                  <a:extLst>
                    <a:ext uri="{FF2B5EF4-FFF2-40B4-BE49-F238E27FC236}">
                      <a16:creationId xmlns:a16="http://schemas.microsoft.com/office/drawing/2014/main" id="{D00B3D88-DD29-9EAD-5178-9E9B6C082C90}"/>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486" name="Group 485">
                <a:extLst>
                  <a:ext uri="{FF2B5EF4-FFF2-40B4-BE49-F238E27FC236}">
                    <a16:creationId xmlns:a16="http://schemas.microsoft.com/office/drawing/2014/main" id="{C4987012-AB29-523C-2CA5-FA28CAB68077}"/>
                  </a:ext>
                </a:extLst>
              </p:cNvPr>
              <p:cNvGrpSpPr/>
              <p:nvPr/>
            </p:nvGrpSpPr>
            <p:grpSpPr>
              <a:xfrm>
                <a:off x="10970822" y="4176869"/>
                <a:ext cx="118872" cy="118872"/>
                <a:chOff x="2324540" y="2831652"/>
                <a:chExt cx="137160" cy="181423"/>
              </a:xfrm>
            </p:grpSpPr>
            <p:grpSp>
              <p:nvGrpSpPr>
                <p:cNvPr id="487" name="Group 486">
                  <a:extLst>
                    <a:ext uri="{FF2B5EF4-FFF2-40B4-BE49-F238E27FC236}">
                      <a16:creationId xmlns:a16="http://schemas.microsoft.com/office/drawing/2014/main" id="{25A4F3E2-2EAA-88BE-8AA2-024B29A29AED}"/>
                    </a:ext>
                  </a:extLst>
                </p:cNvPr>
                <p:cNvGrpSpPr/>
                <p:nvPr/>
              </p:nvGrpSpPr>
              <p:grpSpPr>
                <a:xfrm>
                  <a:off x="2324540" y="2876643"/>
                  <a:ext cx="137160" cy="91440"/>
                  <a:chOff x="2324540" y="2862927"/>
                  <a:chExt cx="119036" cy="118872"/>
                </a:xfrm>
              </p:grpSpPr>
              <p:cxnSp>
                <p:nvCxnSpPr>
                  <p:cNvPr id="489" name="Straight Connector 488">
                    <a:extLst>
                      <a:ext uri="{FF2B5EF4-FFF2-40B4-BE49-F238E27FC236}">
                        <a16:creationId xmlns:a16="http://schemas.microsoft.com/office/drawing/2014/main" id="{27A7E0B2-F445-1DC9-086A-CA042EB72144}"/>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90" name="Straight Connector 489">
                    <a:extLst>
                      <a:ext uri="{FF2B5EF4-FFF2-40B4-BE49-F238E27FC236}">
                        <a16:creationId xmlns:a16="http://schemas.microsoft.com/office/drawing/2014/main" id="{F9E94D25-1CFD-0164-1E57-DF6071892189}"/>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88" name="Straight Connector 487">
                  <a:extLst>
                    <a:ext uri="{FF2B5EF4-FFF2-40B4-BE49-F238E27FC236}">
                      <a16:creationId xmlns:a16="http://schemas.microsoft.com/office/drawing/2014/main" id="{5A410A83-A006-7574-938C-54334C4EAAE7}"/>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491" name="Group 490">
                <a:extLst>
                  <a:ext uri="{FF2B5EF4-FFF2-40B4-BE49-F238E27FC236}">
                    <a16:creationId xmlns:a16="http://schemas.microsoft.com/office/drawing/2014/main" id="{1212A9A0-1BD3-47FC-6DE7-B1959CD7C519}"/>
                  </a:ext>
                </a:extLst>
              </p:cNvPr>
              <p:cNvGrpSpPr/>
              <p:nvPr/>
            </p:nvGrpSpPr>
            <p:grpSpPr>
              <a:xfrm>
                <a:off x="11538502" y="4184259"/>
                <a:ext cx="118872" cy="118872"/>
                <a:chOff x="2324540" y="2831652"/>
                <a:chExt cx="137160" cy="181423"/>
              </a:xfrm>
            </p:grpSpPr>
            <p:grpSp>
              <p:nvGrpSpPr>
                <p:cNvPr id="492" name="Group 491">
                  <a:extLst>
                    <a:ext uri="{FF2B5EF4-FFF2-40B4-BE49-F238E27FC236}">
                      <a16:creationId xmlns:a16="http://schemas.microsoft.com/office/drawing/2014/main" id="{BB1A2E92-8C92-5EB4-210D-6A86F280F5D3}"/>
                    </a:ext>
                  </a:extLst>
                </p:cNvPr>
                <p:cNvGrpSpPr/>
                <p:nvPr/>
              </p:nvGrpSpPr>
              <p:grpSpPr>
                <a:xfrm>
                  <a:off x="2324540" y="2876643"/>
                  <a:ext cx="137160" cy="91440"/>
                  <a:chOff x="2324540" y="2862927"/>
                  <a:chExt cx="119036" cy="118872"/>
                </a:xfrm>
              </p:grpSpPr>
              <p:cxnSp>
                <p:nvCxnSpPr>
                  <p:cNvPr id="494" name="Straight Connector 493">
                    <a:extLst>
                      <a:ext uri="{FF2B5EF4-FFF2-40B4-BE49-F238E27FC236}">
                        <a16:creationId xmlns:a16="http://schemas.microsoft.com/office/drawing/2014/main" id="{F1866103-B653-00FF-0111-6FC2BC754B90}"/>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95" name="Straight Connector 494">
                    <a:extLst>
                      <a:ext uri="{FF2B5EF4-FFF2-40B4-BE49-F238E27FC236}">
                        <a16:creationId xmlns:a16="http://schemas.microsoft.com/office/drawing/2014/main" id="{6047EC80-D7D4-9F73-70FA-0AFE4B0F1EE7}"/>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93" name="Straight Connector 492">
                  <a:extLst>
                    <a:ext uri="{FF2B5EF4-FFF2-40B4-BE49-F238E27FC236}">
                      <a16:creationId xmlns:a16="http://schemas.microsoft.com/office/drawing/2014/main" id="{79861E88-637E-5BA1-CB99-D44BFD3E3EC8}"/>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496" name="Group 495">
                <a:extLst>
                  <a:ext uri="{FF2B5EF4-FFF2-40B4-BE49-F238E27FC236}">
                    <a16:creationId xmlns:a16="http://schemas.microsoft.com/office/drawing/2014/main" id="{87EF5203-B363-5E01-EC3B-282792B62C0E}"/>
                  </a:ext>
                </a:extLst>
              </p:cNvPr>
              <p:cNvGrpSpPr/>
              <p:nvPr/>
            </p:nvGrpSpPr>
            <p:grpSpPr>
              <a:xfrm>
                <a:off x="11061057" y="4176870"/>
                <a:ext cx="118872" cy="118872"/>
                <a:chOff x="2324540" y="2831652"/>
                <a:chExt cx="137160" cy="181423"/>
              </a:xfrm>
            </p:grpSpPr>
            <p:grpSp>
              <p:nvGrpSpPr>
                <p:cNvPr id="497" name="Group 496">
                  <a:extLst>
                    <a:ext uri="{FF2B5EF4-FFF2-40B4-BE49-F238E27FC236}">
                      <a16:creationId xmlns:a16="http://schemas.microsoft.com/office/drawing/2014/main" id="{A271683C-13DD-313D-F9C0-A9157A906342}"/>
                    </a:ext>
                  </a:extLst>
                </p:cNvPr>
                <p:cNvGrpSpPr/>
                <p:nvPr/>
              </p:nvGrpSpPr>
              <p:grpSpPr>
                <a:xfrm>
                  <a:off x="2324540" y="2876643"/>
                  <a:ext cx="137160" cy="91440"/>
                  <a:chOff x="2324540" y="2862927"/>
                  <a:chExt cx="119036" cy="118872"/>
                </a:xfrm>
              </p:grpSpPr>
              <p:cxnSp>
                <p:nvCxnSpPr>
                  <p:cNvPr id="499" name="Straight Connector 498">
                    <a:extLst>
                      <a:ext uri="{FF2B5EF4-FFF2-40B4-BE49-F238E27FC236}">
                        <a16:creationId xmlns:a16="http://schemas.microsoft.com/office/drawing/2014/main" id="{6FBF4622-2970-DA2A-1829-F22175577465}"/>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500" name="Straight Connector 499">
                    <a:extLst>
                      <a:ext uri="{FF2B5EF4-FFF2-40B4-BE49-F238E27FC236}">
                        <a16:creationId xmlns:a16="http://schemas.microsoft.com/office/drawing/2014/main" id="{ECE2828D-CDC2-42DD-3ED1-6979ED4A4E79}"/>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98" name="Straight Connector 497">
                  <a:extLst>
                    <a:ext uri="{FF2B5EF4-FFF2-40B4-BE49-F238E27FC236}">
                      <a16:creationId xmlns:a16="http://schemas.microsoft.com/office/drawing/2014/main" id="{4D6FE686-885F-A849-1058-0D875E7DA4EF}"/>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501" name="Group 500">
                <a:extLst>
                  <a:ext uri="{FF2B5EF4-FFF2-40B4-BE49-F238E27FC236}">
                    <a16:creationId xmlns:a16="http://schemas.microsoft.com/office/drawing/2014/main" id="{9EF23B84-6F47-046F-7BB5-1D53354B9148}"/>
                  </a:ext>
                </a:extLst>
              </p:cNvPr>
              <p:cNvGrpSpPr/>
              <p:nvPr/>
            </p:nvGrpSpPr>
            <p:grpSpPr>
              <a:xfrm>
                <a:off x="11115229" y="4183502"/>
                <a:ext cx="118872" cy="118872"/>
                <a:chOff x="2324540" y="2831652"/>
                <a:chExt cx="137160" cy="181423"/>
              </a:xfrm>
            </p:grpSpPr>
            <p:grpSp>
              <p:nvGrpSpPr>
                <p:cNvPr id="502" name="Group 501">
                  <a:extLst>
                    <a:ext uri="{FF2B5EF4-FFF2-40B4-BE49-F238E27FC236}">
                      <a16:creationId xmlns:a16="http://schemas.microsoft.com/office/drawing/2014/main" id="{E7F8D3CD-8EDB-88DB-0A46-24B81614905C}"/>
                    </a:ext>
                  </a:extLst>
                </p:cNvPr>
                <p:cNvGrpSpPr/>
                <p:nvPr/>
              </p:nvGrpSpPr>
              <p:grpSpPr>
                <a:xfrm>
                  <a:off x="2324540" y="2876643"/>
                  <a:ext cx="137160" cy="91440"/>
                  <a:chOff x="2324540" y="2862927"/>
                  <a:chExt cx="119036" cy="118872"/>
                </a:xfrm>
              </p:grpSpPr>
              <p:cxnSp>
                <p:nvCxnSpPr>
                  <p:cNvPr id="504" name="Straight Connector 503">
                    <a:extLst>
                      <a:ext uri="{FF2B5EF4-FFF2-40B4-BE49-F238E27FC236}">
                        <a16:creationId xmlns:a16="http://schemas.microsoft.com/office/drawing/2014/main" id="{77C269D8-11F8-B3A9-9AE1-AB89F9971B7C}"/>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505" name="Straight Connector 504">
                    <a:extLst>
                      <a:ext uri="{FF2B5EF4-FFF2-40B4-BE49-F238E27FC236}">
                        <a16:creationId xmlns:a16="http://schemas.microsoft.com/office/drawing/2014/main" id="{8FBC6802-9A30-BF3A-8C4A-8931093DE5ED}"/>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503" name="Straight Connector 502">
                  <a:extLst>
                    <a:ext uri="{FF2B5EF4-FFF2-40B4-BE49-F238E27FC236}">
                      <a16:creationId xmlns:a16="http://schemas.microsoft.com/office/drawing/2014/main" id="{498C532F-128F-45DA-378C-4DF644BE039D}"/>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506" name="Group 505">
                <a:extLst>
                  <a:ext uri="{FF2B5EF4-FFF2-40B4-BE49-F238E27FC236}">
                    <a16:creationId xmlns:a16="http://schemas.microsoft.com/office/drawing/2014/main" id="{3B4841EC-47CF-1960-52AE-9CC70A50C184}"/>
                  </a:ext>
                </a:extLst>
              </p:cNvPr>
              <p:cNvGrpSpPr/>
              <p:nvPr/>
            </p:nvGrpSpPr>
            <p:grpSpPr>
              <a:xfrm>
                <a:off x="11178803" y="4186521"/>
                <a:ext cx="118872" cy="118872"/>
                <a:chOff x="2324540" y="2831652"/>
                <a:chExt cx="137160" cy="181423"/>
              </a:xfrm>
            </p:grpSpPr>
            <p:grpSp>
              <p:nvGrpSpPr>
                <p:cNvPr id="507" name="Group 506">
                  <a:extLst>
                    <a:ext uri="{FF2B5EF4-FFF2-40B4-BE49-F238E27FC236}">
                      <a16:creationId xmlns:a16="http://schemas.microsoft.com/office/drawing/2014/main" id="{0DC241D0-99EF-BE8D-07B0-8B4B74B7C5EF}"/>
                    </a:ext>
                  </a:extLst>
                </p:cNvPr>
                <p:cNvGrpSpPr/>
                <p:nvPr/>
              </p:nvGrpSpPr>
              <p:grpSpPr>
                <a:xfrm>
                  <a:off x="2324540" y="2876643"/>
                  <a:ext cx="137160" cy="91440"/>
                  <a:chOff x="2324540" y="2862927"/>
                  <a:chExt cx="119036" cy="118872"/>
                </a:xfrm>
              </p:grpSpPr>
              <p:cxnSp>
                <p:nvCxnSpPr>
                  <p:cNvPr id="509" name="Straight Connector 508">
                    <a:extLst>
                      <a:ext uri="{FF2B5EF4-FFF2-40B4-BE49-F238E27FC236}">
                        <a16:creationId xmlns:a16="http://schemas.microsoft.com/office/drawing/2014/main" id="{2C31F83A-B4D4-D7CD-532D-1ED1CF6D3350}"/>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510" name="Straight Connector 509">
                    <a:extLst>
                      <a:ext uri="{FF2B5EF4-FFF2-40B4-BE49-F238E27FC236}">
                        <a16:creationId xmlns:a16="http://schemas.microsoft.com/office/drawing/2014/main" id="{33F8F14B-A3D7-83E3-A22A-6C7709A0E575}"/>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508" name="Straight Connector 507">
                  <a:extLst>
                    <a:ext uri="{FF2B5EF4-FFF2-40B4-BE49-F238E27FC236}">
                      <a16:creationId xmlns:a16="http://schemas.microsoft.com/office/drawing/2014/main" id="{EC618629-7B99-B229-CA18-5409B9ABD438}"/>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511" name="Group 510">
                <a:extLst>
                  <a:ext uri="{FF2B5EF4-FFF2-40B4-BE49-F238E27FC236}">
                    <a16:creationId xmlns:a16="http://schemas.microsoft.com/office/drawing/2014/main" id="{CFB09826-B7F9-6E21-B0DE-2308759A1829}"/>
                  </a:ext>
                </a:extLst>
              </p:cNvPr>
              <p:cNvGrpSpPr/>
              <p:nvPr/>
            </p:nvGrpSpPr>
            <p:grpSpPr>
              <a:xfrm>
                <a:off x="11460017" y="4187149"/>
                <a:ext cx="118872" cy="118872"/>
                <a:chOff x="2324540" y="2831652"/>
                <a:chExt cx="137160" cy="181423"/>
              </a:xfrm>
            </p:grpSpPr>
            <p:grpSp>
              <p:nvGrpSpPr>
                <p:cNvPr id="512" name="Group 511">
                  <a:extLst>
                    <a:ext uri="{FF2B5EF4-FFF2-40B4-BE49-F238E27FC236}">
                      <a16:creationId xmlns:a16="http://schemas.microsoft.com/office/drawing/2014/main" id="{77D2C18C-3374-7EA4-9030-76783DDC5A39}"/>
                    </a:ext>
                  </a:extLst>
                </p:cNvPr>
                <p:cNvGrpSpPr/>
                <p:nvPr/>
              </p:nvGrpSpPr>
              <p:grpSpPr>
                <a:xfrm>
                  <a:off x="2324540" y="2876643"/>
                  <a:ext cx="137160" cy="91440"/>
                  <a:chOff x="2324540" y="2862927"/>
                  <a:chExt cx="119036" cy="118872"/>
                </a:xfrm>
              </p:grpSpPr>
              <p:cxnSp>
                <p:nvCxnSpPr>
                  <p:cNvPr id="514" name="Straight Connector 513">
                    <a:extLst>
                      <a:ext uri="{FF2B5EF4-FFF2-40B4-BE49-F238E27FC236}">
                        <a16:creationId xmlns:a16="http://schemas.microsoft.com/office/drawing/2014/main" id="{75E5BEE4-F434-14F5-6ED2-67F92155E522}"/>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515" name="Straight Connector 514">
                    <a:extLst>
                      <a:ext uri="{FF2B5EF4-FFF2-40B4-BE49-F238E27FC236}">
                        <a16:creationId xmlns:a16="http://schemas.microsoft.com/office/drawing/2014/main" id="{F1788C97-79B2-B606-4095-0E08BF14E0D7}"/>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513" name="Straight Connector 512">
                  <a:extLst>
                    <a:ext uri="{FF2B5EF4-FFF2-40B4-BE49-F238E27FC236}">
                      <a16:creationId xmlns:a16="http://schemas.microsoft.com/office/drawing/2014/main" id="{9BCC0FD8-D519-E1E8-29E6-CE0F34BEC317}"/>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516" name="Group 515">
                <a:extLst>
                  <a:ext uri="{FF2B5EF4-FFF2-40B4-BE49-F238E27FC236}">
                    <a16:creationId xmlns:a16="http://schemas.microsoft.com/office/drawing/2014/main" id="{273D797F-F503-3921-8D10-0458548B6925}"/>
                  </a:ext>
                </a:extLst>
              </p:cNvPr>
              <p:cNvGrpSpPr/>
              <p:nvPr/>
            </p:nvGrpSpPr>
            <p:grpSpPr>
              <a:xfrm>
                <a:off x="11323210" y="4193154"/>
                <a:ext cx="118872" cy="118872"/>
                <a:chOff x="2324540" y="2831652"/>
                <a:chExt cx="137160" cy="181423"/>
              </a:xfrm>
            </p:grpSpPr>
            <p:grpSp>
              <p:nvGrpSpPr>
                <p:cNvPr id="517" name="Group 516">
                  <a:extLst>
                    <a:ext uri="{FF2B5EF4-FFF2-40B4-BE49-F238E27FC236}">
                      <a16:creationId xmlns:a16="http://schemas.microsoft.com/office/drawing/2014/main" id="{257FF922-51E0-66BD-C630-9BB832294C64}"/>
                    </a:ext>
                  </a:extLst>
                </p:cNvPr>
                <p:cNvGrpSpPr/>
                <p:nvPr/>
              </p:nvGrpSpPr>
              <p:grpSpPr>
                <a:xfrm>
                  <a:off x="2324540" y="2876643"/>
                  <a:ext cx="137160" cy="91440"/>
                  <a:chOff x="2324540" y="2862927"/>
                  <a:chExt cx="119036" cy="118872"/>
                </a:xfrm>
              </p:grpSpPr>
              <p:cxnSp>
                <p:nvCxnSpPr>
                  <p:cNvPr id="519" name="Straight Connector 518">
                    <a:extLst>
                      <a:ext uri="{FF2B5EF4-FFF2-40B4-BE49-F238E27FC236}">
                        <a16:creationId xmlns:a16="http://schemas.microsoft.com/office/drawing/2014/main" id="{33C2315A-2198-14F2-7533-54C1F6097E09}"/>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520" name="Straight Connector 519">
                    <a:extLst>
                      <a:ext uri="{FF2B5EF4-FFF2-40B4-BE49-F238E27FC236}">
                        <a16:creationId xmlns:a16="http://schemas.microsoft.com/office/drawing/2014/main" id="{FB3AD16C-7C8C-B672-062A-F9D7564C30D3}"/>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518" name="Straight Connector 517">
                  <a:extLst>
                    <a:ext uri="{FF2B5EF4-FFF2-40B4-BE49-F238E27FC236}">
                      <a16:creationId xmlns:a16="http://schemas.microsoft.com/office/drawing/2014/main" id="{56A4E23C-B389-D047-80AA-22CB1E030D76}"/>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521" name="Group 520">
                <a:extLst>
                  <a:ext uri="{FF2B5EF4-FFF2-40B4-BE49-F238E27FC236}">
                    <a16:creationId xmlns:a16="http://schemas.microsoft.com/office/drawing/2014/main" id="{E82F3D46-3E9A-E1CB-725F-43B529211B3D}"/>
                  </a:ext>
                </a:extLst>
              </p:cNvPr>
              <p:cNvGrpSpPr/>
              <p:nvPr/>
            </p:nvGrpSpPr>
            <p:grpSpPr>
              <a:xfrm>
                <a:off x="11271927" y="4194217"/>
                <a:ext cx="118872" cy="118872"/>
                <a:chOff x="2324540" y="2831652"/>
                <a:chExt cx="137160" cy="181423"/>
              </a:xfrm>
            </p:grpSpPr>
            <p:grpSp>
              <p:nvGrpSpPr>
                <p:cNvPr id="522" name="Group 521">
                  <a:extLst>
                    <a:ext uri="{FF2B5EF4-FFF2-40B4-BE49-F238E27FC236}">
                      <a16:creationId xmlns:a16="http://schemas.microsoft.com/office/drawing/2014/main" id="{95D86944-5F3B-2660-EA0B-632D20D91CD0}"/>
                    </a:ext>
                  </a:extLst>
                </p:cNvPr>
                <p:cNvGrpSpPr/>
                <p:nvPr/>
              </p:nvGrpSpPr>
              <p:grpSpPr>
                <a:xfrm>
                  <a:off x="2324540" y="2876643"/>
                  <a:ext cx="137160" cy="91440"/>
                  <a:chOff x="2324540" y="2862927"/>
                  <a:chExt cx="119036" cy="118872"/>
                </a:xfrm>
              </p:grpSpPr>
              <p:cxnSp>
                <p:nvCxnSpPr>
                  <p:cNvPr id="524" name="Straight Connector 523">
                    <a:extLst>
                      <a:ext uri="{FF2B5EF4-FFF2-40B4-BE49-F238E27FC236}">
                        <a16:creationId xmlns:a16="http://schemas.microsoft.com/office/drawing/2014/main" id="{50F55B57-80EB-97B1-96FD-ED2831E76139}"/>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525" name="Straight Connector 524">
                    <a:extLst>
                      <a:ext uri="{FF2B5EF4-FFF2-40B4-BE49-F238E27FC236}">
                        <a16:creationId xmlns:a16="http://schemas.microsoft.com/office/drawing/2014/main" id="{6895AF13-C351-8BFE-0EED-A391BDEBB5F5}"/>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523" name="Straight Connector 522">
                  <a:extLst>
                    <a:ext uri="{FF2B5EF4-FFF2-40B4-BE49-F238E27FC236}">
                      <a16:creationId xmlns:a16="http://schemas.microsoft.com/office/drawing/2014/main" id="{F75B60EC-69FC-C6F6-E084-114FDB4EEAFD}"/>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526" name="Group 525">
                <a:extLst>
                  <a:ext uri="{FF2B5EF4-FFF2-40B4-BE49-F238E27FC236}">
                    <a16:creationId xmlns:a16="http://schemas.microsoft.com/office/drawing/2014/main" id="{E5C8943B-FCE1-2BDC-0059-6C6759FB3EFB}"/>
                  </a:ext>
                </a:extLst>
              </p:cNvPr>
              <p:cNvGrpSpPr/>
              <p:nvPr/>
            </p:nvGrpSpPr>
            <p:grpSpPr>
              <a:xfrm>
                <a:off x="11374832" y="4190406"/>
                <a:ext cx="118872" cy="118872"/>
                <a:chOff x="2324540" y="2831652"/>
                <a:chExt cx="137160" cy="181423"/>
              </a:xfrm>
            </p:grpSpPr>
            <p:grpSp>
              <p:nvGrpSpPr>
                <p:cNvPr id="527" name="Group 526">
                  <a:extLst>
                    <a:ext uri="{FF2B5EF4-FFF2-40B4-BE49-F238E27FC236}">
                      <a16:creationId xmlns:a16="http://schemas.microsoft.com/office/drawing/2014/main" id="{023F860D-986B-021A-6682-B7F3BC94A578}"/>
                    </a:ext>
                  </a:extLst>
                </p:cNvPr>
                <p:cNvGrpSpPr/>
                <p:nvPr/>
              </p:nvGrpSpPr>
              <p:grpSpPr>
                <a:xfrm>
                  <a:off x="2324540" y="2876643"/>
                  <a:ext cx="137160" cy="91440"/>
                  <a:chOff x="2324540" y="2862927"/>
                  <a:chExt cx="119036" cy="118872"/>
                </a:xfrm>
              </p:grpSpPr>
              <p:cxnSp>
                <p:nvCxnSpPr>
                  <p:cNvPr id="529" name="Straight Connector 528">
                    <a:extLst>
                      <a:ext uri="{FF2B5EF4-FFF2-40B4-BE49-F238E27FC236}">
                        <a16:creationId xmlns:a16="http://schemas.microsoft.com/office/drawing/2014/main" id="{905AFA1E-4744-2DD3-79EE-557CB3E886EE}"/>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530" name="Straight Connector 529">
                    <a:extLst>
                      <a:ext uri="{FF2B5EF4-FFF2-40B4-BE49-F238E27FC236}">
                        <a16:creationId xmlns:a16="http://schemas.microsoft.com/office/drawing/2014/main" id="{C51558F9-1BDE-BAD2-CA6E-FBBA843E170A}"/>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528" name="Straight Connector 527">
                  <a:extLst>
                    <a:ext uri="{FF2B5EF4-FFF2-40B4-BE49-F238E27FC236}">
                      <a16:creationId xmlns:a16="http://schemas.microsoft.com/office/drawing/2014/main" id="{D37FD6ED-DE10-74C2-3E63-98E31E88AFC4}"/>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531" name="Group 530">
                <a:extLst>
                  <a:ext uri="{FF2B5EF4-FFF2-40B4-BE49-F238E27FC236}">
                    <a16:creationId xmlns:a16="http://schemas.microsoft.com/office/drawing/2014/main" id="{07EE5198-59D6-6FF8-13C3-06865136D64C}"/>
                  </a:ext>
                </a:extLst>
              </p:cNvPr>
              <p:cNvGrpSpPr/>
              <p:nvPr/>
            </p:nvGrpSpPr>
            <p:grpSpPr>
              <a:xfrm>
                <a:off x="11223956" y="4185741"/>
                <a:ext cx="118872" cy="118872"/>
                <a:chOff x="2324540" y="2831652"/>
                <a:chExt cx="137160" cy="181423"/>
              </a:xfrm>
            </p:grpSpPr>
            <p:grpSp>
              <p:nvGrpSpPr>
                <p:cNvPr id="532" name="Group 531">
                  <a:extLst>
                    <a:ext uri="{FF2B5EF4-FFF2-40B4-BE49-F238E27FC236}">
                      <a16:creationId xmlns:a16="http://schemas.microsoft.com/office/drawing/2014/main" id="{68D0BB7C-D74F-7EA5-4F87-A6D42DD74418}"/>
                    </a:ext>
                  </a:extLst>
                </p:cNvPr>
                <p:cNvGrpSpPr/>
                <p:nvPr/>
              </p:nvGrpSpPr>
              <p:grpSpPr>
                <a:xfrm>
                  <a:off x="2324540" y="2876643"/>
                  <a:ext cx="137160" cy="91440"/>
                  <a:chOff x="2324540" y="2862927"/>
                  <a:chExt cx="119036" cy="118872"/>
                </a:xfrm>
              </p:grpSpPr>
              <p:cxnSp>
                <p:nvCxnSpPr>
                  <p:cNvPr id="534" name="Straight Connector 533">
                    <a:extLst>
                      <a:ext uri="{FF2B5EF4-FFF2-40B4-BE49-F238E27FC236}">
                        <a16:creationId xmlns:a16="http://schemas.microsoft.com/office/drawing/2014/main" id="{27E7A814-22C8-9FDE-1DF1-3B79B82E28C4}"/>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535" name="Straight Connector 534">
                    <a:extLst>
                      <a:ext uri="{FF2B5EF4-FFF2-40B4-BE49-F238E27FC236}">
                        <a16:creationId xmlns:a16="http://schemas.microsoft.com/office/drawing/2014/main" id="{E0B23921-06EB-95C1-3C6F-7625D169F6DB}"/>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533" name="Straight Connector 532">
                  <a:extLst>
                    <a:ext uri="{FF2B5EF4-FFF2-40B4-BE49-F238E27FC236}">
                      <a16:creationId xmlns:a16="http://schemas.microsoft.com/office/drawing/2014/main" id="{8B4C5FCA-53FA-FFEA-6370-9A854AE0D61E}"/>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688" name="Group 687">
                <a:extLst>
                  <a:ext uri="{FF2B5EF4-FFF2-40B4-BE49-F238E27FC236}">
                    <a16:creationId xmlns:a16="http://schemas.microsoft.com/office/drawing/2014/main" id="{7F39BBEE-4995-D54C-0546-5E43F50DAFA1}"/>
                  </a:ext>
                </a:extLst>
              </p:cNvPr>
              <p:cNvGrpSpPr/>
              <p:nvPr/>
            </p:nvGrpSpPr>
            <p:grpSpPr>
              <a:xfrm>
                <a:off x="10906411" y="4150776"/>
                <a:ext cx="118872" cy="118872"/>
                <a:chOff x="2324540" y="2831652"/>
                <a:chExt cx="137160" cy="181423"/>
              </a:xfrm>
            </p:grpSpPr>
            <p:grpSp>
              <p:nvGrpSpPr>
                <p:cNvPr id="689" name="Group 688">
                  <a:extLst>
                    <a:ext uri="{FF2B5EF4-FFF2-40B4-BE49-F238E27FC236}">
                      <a16:creationId xmlns:a16="http://schemas.microsoft.com/office/drawing/2014/main" id="{354A6DA2-995A-7F9A-05AF-D633D0A2262B}"/>
                    </a:ext>
                  </a:extLst>
                </p:cNvPr>
                <p:cNvGrpSpPr/>
                <p:nvPr/>
              </p:nvGrpSpPr>
              <p:grpSpPr>
                <a:xfrm>
                  <a:off x="2324540" y="2876643"/>
                  <a:ext cx="137160" cy="91440"/>
                  <a:chOff x="2324540" y="2862927"/>
                  <a:chExt cx="119036" cy="118872"/>
                </a:xfrm>
              </p:grpSpPr>
              <p:cxnSp>
                <p:nvCxnSpPr>
                  <p:cNvPr id="691" name="Straight Connector 690">
                    <a:extLst>
                      <a:ext uri="{FF2B5EF4-FFF2-40B4-BE49-F238E27FC236}">
                        <a16:creationId xmlns:a16="http://schemas.microsoft.com/office/drawing/2014/main" id="{AF371172-BDC2-DF91-7059-5C0163237A8B}"/>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692" name="Straight Connector 691">
                    <a:extLst>
                      <a:ext uri="{FF2B5EF4-FFF2-40B4-BE49-F238E27FC236}">
                        <a16:creationId xmlns:a16="http://schemas.microsoft.com/office/drawing/2014/main" id="{5D5CD1DA-421E-1575-863E-23A49A649BF8}"/>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690" name="Straight Connector 689">
                  <a:extLst>
                    <a:ext uri="{FF2B5EF4-FFF2-40B4-BE49-F238E27FC236}">
                      <a16:creationId xmlns:a16="http://schemas.microsoft.com/office/drawing/2014/main" id="{882AB207-F8F5-EF4F-ABFE-5AB6CFD91A75}"/>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18" name="Group 717">
                <a:extLst>
                  <a:ext uri="{FF2B5EF4-FFF2-40B4-BE49-F238E27FC236}">
                    <a16:creationId xmlns:a16="http://schemas.microsoft.com/office/drawing/2014/main" id="{122DEC23-592F-5F39-D11D-EC247553329B}"/>
                  </a:ext>
                </a:extLst>
              </p:cNvPr>
              <p:cNvGrpSpPr/>
              <p:nvPr/>
            </p:nvGrpSpPr>
            <p:grpSpPr>
              <a:xfrm>
                <a:off x="10703285" y="4111954"/>
                <a:ext cx="118872" cy="118872"/>
                <a:chOff x="2324540" y="2831652"/>
                <a:chExt cx="137160" cy="181423"/>
              </a:xfrm>
            </p:grpSpPr>
            <p:grpSp>
              <p:nvGrpSpPr>
                <p:cNvPr id="719" name="Group 718">
                  <a:extLst>
                    <a:ext uri="{FF2B5EF4-FFF2-40B4-BE49-F238E27FC236}">
                      <a16:creationId xmlns:a16="http://schemas.microsoft.com/office/drawing/2014/main" id="{F5A1A997-4E19-A9E1-7809-3A06102704C1}"/>
                    </a:ext>
                  </a:extLst>
                </p:cNvPr>
                <p:cNvGrpSpPr/>
                <p:nvPr/>
              </p:nvGrpSpPr>
              <p:grpSpPr>
                <a:xfrm>
                  <a:off x="2324540" y="2876643"/>
                  <a:ext cx="137160" cy="91440"/>
                  <a:chOff x="2324540" y="2862927"/>
                  <a:chExt cx="119036" cy="118872"/>
                </a:xfrm>
              </p:grpSpPr>
              <p:cxnSp>
                <p:nvCxnSpPr>
                  <p:cNvPr id="721" name="Straight Connector 720">
                    <a:extLst>
                      <a:ext uri="{FF2B5EF4-FFF2-40B4-BE49-F238E27FC236}">
                        <a16:creationId xmlns:a16="http://schemas.microsoft.com/office/drawing/2014/main" id="{2E03E5BE-AF9F-65C7-70DF-1F303B99B91B}"/>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22" name="Straight Connector 721">
                    <a:extLst>
                      <a:ext uri="{FF2B5EF4-FFF2-40B4-BE49-F238E27FC236}">
                        <a16:creationId xmlns:a16="http://schemas.microsoft.com/office/drawing/2014/main" id="{977E5A9D-D28E-88CB-D87B-20350093E4F2}"/>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20" name="Straight Connector 719">
                  <a:extLst>
                    <a:ext uri="{FF2B5EF4-FFF2-40B4-BE49-F238E27FC236}">
                      <a16:creationId xmlns:a16="http://schemas.microsoft.com/office/drawing/2014/main" id="{ACD9EF93-9B86-6568-8D7F-9DD25E212496}"/>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73" name="Group 772">
                <a:extLst>
                  <a:ext uri="{FF2B5EF4-FFF2-40B4-BE49-F238E27FC236}">
                    <a16:creationId xmlns:a16="http://schemas.microsoft.com/office/drawing/2014/main" id="{995E67D9-5EA4-34C9-FCCA-FE412DC4CCD5}"/>
                  </a:ext>
                </a:extLst>
              </p:cNvPr>
              <p:cNvGrpSpPr/>
              <p:nvPr/>
            </p:nvGrpSpPr>
            <p:grpSpPr>
              <a:xfrm>
                <a:off x="10797972" y="4135926"/>
                <a:ext cx="118872" cy="118872"/>
                <a:chOff x="2324540" y="2831652"/>
                <a:chExt cx="137160" cy="181423"/>
              </a:xfrm>
            </p:grpSpPr>
            <p:grpSp>
              <p:nvGrpSpPr>
                <p:cNvPr id="774" name="Group 773">
                  <a:extLst>
                    <a:ext uri="{FF2B5EF4-FFF2-40B4-BE49-F238E27FC236}">
                      <a16:creationId xmlns:a16="http://schemas.microsoft.com/office/drawing/2014/main" id="{1911B9F8-1C53-FF22-8355-716EAAFEE011}"/>
                    </a:ext>
                  </a:extLst>
                </p:cNvPr>
                <p:cNvGrpSpPr/>
                <p:nvPr/>
              </p:nvGrpSpPr>
              <p:grpSpPr>
                <a:xfrm>
                  <a:off x="2324540" y="2876643"/>
                  <a:ext cx="137160" cy="91440"/>
                  <a:chOff x="2324540" y="2862927"/>
                  <a:chExt cx="119036" cy="118872"/>
                </a:xfrm>
              </p:grpSpPr>
              <p:cxnSp>
                <p:nvCxnSpPr>
                  <p:cNvPr id="776" name="Straight Connector 775">
                    <a:extLst>
                      <a:ext uri="{FF2B5EF4-FFF2-40B4-BE49-F238E27FC236}">
                        <a16:creationId xmlns:a16="http://schemas.microsoft.com/office/drawing/2014/main" id="{D045EB70-EF30-59F3-9EE0-01FFB2A81A6A}"/>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77" name="Straight Connector 776">
                    <a:extLst>
                      <a:ext uri="{FF2B5EF4-FFF2-40B4-BE49-F238E27FC236}">
                        <a16:creationId xmlns:a16="http://schemas.microsoft.com/office/drawing/2014/main" id="{A6AAD43B-D31B-1960-9842-07D328C2EC7B}"/>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75" name="Straight Connector 774">
                  <a:extLst>
                    <a:ext uri="{FF2B5EF4-FFF2-40B4-BE49-F238E27FC236}">
                      <a16:creationId xmlns:a16="http://schemas.microsoft.com/office/drawing/2014/main" id="{58A1EA93-9FD4-313E-F96A-85033B8DD1C4}"/>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93" name="Group 792">
                <a:extLst>
                  <a:ext uri="{FF2B5EF4-FFF2-40B4-BE49-F238E27FC236}">
                    <a16:creationId xmlns:a16="http://schemas.microsoft.com/office/drawing/2014/main" id="{BA3EEFFC-C65D-1D55-4190-8A3FB2A6EF1C}"/>
                  </a:ext>
                </a:extLst>
              </p:cNvPr>
              <p:cNvGrpSpPr/>
              <p:nvPr/>
            </p:nvGrpSpPr>
            <p:grpSpPr>
              <a:xfrm>
                <a:off x="10538476" y="4119953"/>
                <a:ext cx="118872" cy="118872"/>
                <a:chOff x="2324540" y="2831652"/>
                <a:chExt cx="137160" cy="181423"/>
              </a:xfrm>
            </p:grpSpPr>
            <p:grpSp>
              <p:nvGrpSpPr>
                <p:cNvPr id="794" name="Group 793">
                  <a:extLst>
                    <a:ext uri="{FF2B5EF4-FFF2-40B4-BE49-F238E27FC236}">
                      <a16:creationId xmlns:a16="http://schemas.microsoft.com/office/drawing/2014/main" id="{678DA5F8-471B-4E33-FE71-1F6707403BF3}"/>
                    </a:ext>
                  </a:extLst>
                </p:cNvPr>
                <p:cNvGrpSpPr/>
                <p:nvPr/>
              </p:nvGrpSpPr>
              <p:grpSpPr>
                <a:xfrm>
                  <a:off x="2324540" y="2876643"/>
                  <a:ext cx="137160" cy="91440"/>
                  <a:chOff x="2324540" y="2862927"/>
                  <a:chExt cx="119036" cy="118872"/>
                </a:xfrm>
              </p:grpSpPr>
              <p:cxnSp>
                <p:nvCxnSpPr>
                  <p:cNvPr id="796" name="Straight Connector 795">
                    <a:extLst>
                      <a:ext uri="{FF2B5EF4-FFF2-40B4-BE49-F238E27FC236}">
                        <a16:creationId xmlns:a16="http://schemas.microsoft.com/office/drawing/2014/main" id="{1EA4B855-ECEF-D256-50E6-19B5013B3072}"/>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97" name="Straight Connector 796">
                    <a:extLst>
                      <a:ext uri="{FF2B5EF4-FFF2-40B4-BE49-F238E27FC236}">
                        <a16:creationId xmlns:a16="http://schemas.microsoft.com/office/drawing/2014/main" id="{BD444C57-CC89-00E1-4427-8FC3E098E09A}"/>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95" name="Straight Connector 794">
                  <a:extLst>
                    <a:ext uri="{FF2B5EF4-FFF2-40B4-BE49-F238E27FC236}">
                      <a16:creationId xmlns:a16="http://schemas.microsoft.com/office/drawing/2014/main" id="{35EB6052-C78E-4B79-4479-2E010182BF5A}"/>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sp>
          <p:nvSpPr>
            <p:cNvPr id="798" name="Triangle 797">
              <a:extLst>
                <a:ext uri="{FF2B5EF4-FFF2-40B4-BE49-F238E27FC236}">
                  <a16:creationId xmlns:a16="http://schemas.microsoft.com/office/drawing/2014/main" id="{9468CBFE-927D-0C6D-5F84-F0F56052D53A}"/>
                </a:ext>
              </a:extLst>
            </p:cNvPr>
            <p:cNvSpPr/>
            <p:nvPr/>
          </p:nvSpPr>
          <p:spPr bwMode="auto">
            <a:xfrm>
              <a:off x="6780968" y="2795232"/>
              <a:ext cx="93686" cy="91882"/>
            </a:xfrm>
            <a:prstGeom prst="triangle">
              <a:avLst/>
            </a:prstGeom>
            <a:solidFill>
              <a:schemeClr val="tx1"/>
            </a:solid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99" name="Triangle 798">
              <a:extLst>
                <a:ext uri="{FF2B5EF4-FFF2-40B4-BE49-F238E27FC236}">
                  <a16:creationId xmlns:a16="http://schemas.microsoft.com/office/drawing/2014/main" id="{F8C12FDC-91CC-3B2E-ADCA-E1442EBC8306}"/>
                </a:ext>
              </a:extLst>
            </p:cNvPr>
            <p:cNvSpPr/>
            <p:nvPr/>
          </p:nvSpPr>
          <p:spPr bwMode="auto">
            <a:xfrm>
              <a:off x="6810815" y="2871368"/>
              <a:ext cx="93686" cy="91882"/>
            </a:xfrm>
            <a:prstGeom prst="triangle">
              <a:avLst/>
            </a:prstGeom>
            <a:solidFill>
              <a:schemeClr val="tx1"/>
            </a:solid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0" name="Triangle 799">
              <a:extLst>
                <a:ext uri="{FF2B5EF4-FFF2-40B4-BE49-F238E27FC236}">
                  <a16:creationId xmlns:a16="http://schemas.microsoft.com/office/drawing/2014/main" id="{10AFADA2-045F-BB0E-68DF-55E57D588BF9}"/>
                </a:ext>
              </a:extLst>
            </p:cNvPr>
            <p:cNvSpPr/>
            <p:nvPr/>
          </p:nvSpPr>
          <p:spPr bwMode="auto">
            <a:xfrm>
              <a:off x="6823947" y="3054706"/>
              <a:ext cx="93686" cy="91882"/>
            </a:xfrm>
            <a:prstGeom prst="triangle">
              <a:avLst/>
            </a:prstGeom>
            <a:solidFill>
              <a:schemeClr val="tx1"/>
            </a:solid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887" name="Group 886">
              <a:extLst>
                <a:ext uri="{FF2B5EF4-FFF2-40B4-BE49-F238E27FC236}">
                  <a16:creationId xmlns:a16="http://schemas.microsoft.com/office/drawing/2014/main" id="{C22A3B75-B78F-5352-BC00-A8291AAAB1CE}"/>
                </a:ext>
              </a:extLst>
            </p:cNvPr>
            <p:cNvGrpSpPr/>
            <p:nvPr/>
          </p:nvGrpSpPr>
          <p:grpSpPr>
            <a:xfrm>
              <a:off x="6878846" y="3602272"/>
              <a:ext cx="150726" cy="152277"/>
              <a:chOff x="6878846" y="3602272"/>
              <a:chExt cx="150726" cy="152277"/>
            </a:xfrm>
          </p:grpSpPr>
          <p:sp>
            <p:nvSpPr>
              <p:cNvPr id="801" name="Triangle 800">
                <a:extLst>
                  <a:ext uri="{FF2B5EF4-FFF2-40B4-BE49-F238E27FC236}">
                    <a16:creationId xmlns:a16="http://schemas.microsoft.com/office/drawing/2014/main" id="{D772128A-4EF7-A14B-385D-DC57E0C39092}"/>
                  </a:ext>
                </a:extLst>
              </p:cNvPr>
              <p:cNvSpPr/>
              <p:nvPr/>
            </p:nvSpPr>
            <p:spPr bwMode="auto">
              <a:xfrm>
                <a:off x="6878846" y="3602272"/>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3" name="Triangle 802">
                <a:extLst>
                  <a:ext uri="{FF2B5EF4-FFF2-40B4-BE49-F238E27FC236}">
                    <a16:creationId xmlns:a16="http://schemas.microsoft.com/office/drawing/2014/main" id="{575C2CFD-1E17-E993-5F4C-02A24298CCFB}"/>
                  </a:ext>
                </a:extLst>
              </p:cNvPr>
              <p:cNvSpPr/>
              <p:nvPr/>
            </p:nvSpPr>
            <p:spPr bwMode="auto">
              <a:xfrm>
                <a:off x="6905641" y="3626504"/>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4" name="Triangle 803">
                <a:extLst>
                  <a:ext uri="{FF2B5EF4-FFF2-40B4-BE49-F238E27FC236}">
                    <a16:creationId xmlns:a16="http://schemas.microsoft.com/office/drawing/2014/main" id="{C9ACFE7C-58E2-4375-96D0-B7C9DF06A63F}"/>
                  </a:ext>
                </a:extLst>
              </p:cNvPr>
              <p:cNvSpPr/>
              <p:nvPr/>
            </p:nvSpPr>
            <p:spPr bwMode="auto">
              <a:xfrm>
                <a:off x="6935886" y="3662667"/>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86" name="Group 885">
              <a:extLst>
                <a:ext uri="{FF2B5EF4-FFF2-40B4-BE49-F238E27FC236}">
                  <a16:creationId xmlns:a16="http://schemas.microsoft.com/office/drawing/2014/main" id="{D9810765-D878-E715-917F-D7CB8F9DF50B}"/>
                </a:ext>
              </a:extLst>
            </p:cNvPr>
            <p:cNvGrpSpPr/>
            <p:nvPr/>
          </p:nvGrpSpPr>
          <p:grpSpPr>
            <a:xfrm>
              <a:off x="7111344" y="3860426"/>
              <a:ext cx="594142" cy="267810"/>
              <a:chOff x="7111344" y="3860426"/>
              <a:chExt cx="594142" cy="267810"/>
            </a:xfrm>
            <a:noFill/>
          </p:grpSpPr>
          <p:sp>
            <p:nvSpPr>
              <p:cNvPr id="802" name="Triangle 801">
                <a:extLst>
                  <a:ext uri="{FF2B5EF4-FFF2-40B4-BE49-F238E27FC236}">
                    <a16:creationId xmlns:a16="http://schemas.microsoft.com/office/drawing/2014/main" id="{3F6632AC-0307-44E4-279B-A8EE17CEECD7}"/>
                  </a:ext>
                </a:extLst>
              </p:cNvPr>
              <p:cNvSpPr/>
              <p:nvPr/>
            </p:nvSpPr>
            <p:spPr bwMode="auto">
              <a:xfrm>
                <a:off x="7111344" y="3860426"/>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5" name="Triangle 804">
                <a:extLst>
                  <a:ext uri="{FF2B5EF4-FFF2-40B4-BE49-F238E27FC236}">
                    <a16:creationId xmlns:a16="http://schemas.microsoft.com/office/drawing/2014/main" id="{63E81EFF-E659-C197-BCDD-779C4DC9A69A}"/>
                  </a:ext>
                </a:extLst>
              </p:cNvPr>
              <p:cNvSpPr/>
              <p:nvPr/>
            </p:nvSpPr>
            <p:spPr bwMode="auto">
              <a:xfrm>
                <a:off x="7187382" y="3920824"/>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6" name="Triangle 805">
                <a:extLst>
                  <a:ext uri="{FF2B5EF4-FFF2-40B4-BE49-F238E27FC236}">
                    <a16:creationId xmlns:a16="http://schemas.microsoft.com/office/drawing/2014/main" id="{C04BD68B-39A0-BBAD-0CAD-F90AF34853A7}"/>
                  </a:ext>
                </a:extLst>
              </p:cNvPr>
              <p:cNvSpPr/>
              <p:nvPr/>
            </p:nvSpPr>
            <p:spPr bwMode="auto">
              <a:xfrm>
                <a:off x="7611800" y="4036354"/>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7" name="Triangle 806">
                <a:extLst>
                  <a:ext uri="{FF2B5EF4-FFF2-40B4-BE49-F238E27FC236}">
                    <a16:creationId xmlns:a16="http://schemas.microsoft.com/office/drawing/2014/main" id="{471A4A45-E803-7E0C-CA7D-0EDED9589341}"/>
                  </a:ext>
                </a:extLst>
              </p:cNvPr>
              <p:cNvSpPr/>
              <p:nvPr/>
            </p:nvSpPr>
            <p:spPr bwMode="auto">
              <a:xfrm>
                <a:off x="7254614" y="3934153"/>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8" name="Triangle 807">
                <a:extLst>
                  <a:ext uri="{FF2B5EF4-FFF2-40B4-BE49-F238E27FC236}">
                    <a16:creationId xmlns:a16="http://schemas.microsoft.com/office/drawing/2014/main" id="{3A21506D-31F1-6D82-04CE-898AD24E193E}"/>
                  </a:ext>
                </a:extLst>
              </p:cNvPr>
              <p:cNvSpPr/>
              <p:nvPr/>
            </p:nvSpPr>
            <p:spPr bwMode="auto">
              <a:xfrm>
                <a:off x="7386390" y="3981877"/>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9" name="Triangle 808">
                <a:extLst>
                  <a:ext uri="{FF2B5EF4-FFF2-40B4-BE49-F238E27FC236}">
                    <a16:creationId xmlns:a16="http://schemas.microsoft.com/office/drawing/2014/main" id="{14A828D8-6D6E-DACE-EC4D-9C50C45AB3EC}"/>
                  </a:ext>
                </a:extLst>
              </p:cNvPr>
              <p:cNvSpPr/>
              <p:nvPr/>
            </p:nvSpPr>
            <p:spPr bwMode="auto">
              <a:xfrm>
                <a:off x="7483401" y="4014190"/>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0" name="Triangle 809">
                <a:extLst>
                  <a:ext uri="{FF2B5EF4-FFF2-40B4-BE49-F238E27FC236}">
                    <a16:creationId xmlns:a16="http://schemas.microsoft.com/office/drawing/2014/main" id="{4E7DC7E0-00FA-B99E-FFB9-82E70B33DC35}"/>
                  </a:ext>
                </a:extLst>
              </p:cNvPr>
              <p:cNvSpPr/>
              <p:nvPr/>
            </p:nvSpPr>
            <p:spPr bwMode="auto">
              <a:xfrm>
                <a:off x="7536105" y="4028613"/>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1" name="Triangle 810">
                <a:extLst>
                  <a:ext uri="{FF2B5EF4-FFF2-40B4-BE49-F238E27FC236}">
                    <a16:creationId xmlns:a16="http://schemas.microsoft.com/office/drawing/2014/main" id="{55199F4C-0F92-DFB5-B432-7D83DA903D3A}"/>
                  </a:ext>
                </a:extLst>
              </p:cNvPr>
              <p:cNvSpPr/>
              <p:nvPr/>
            </p:nvSpPr>
            <p:spPr bwMode="auto">
              <a:xfrm>
                <a:off x="7442201" y="3999133"/>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88" name="Group 887">
              <a:extLst>
                <a:ext uri="{FF2B5EF4-FFF2-40B4-BE49-F238E27FC236}">
                  <a16:creationId xmlns:a16="http://schemas.microsoft.com/office/drawing/2014/main" id="{7AF470F7-37EA-4145-73C5-1A959E8C7F94}"/>
                </a:ext>
              </a:extLst>
            </p:cNvPr>
            <p:cNvGrpSpPr/>
            <p:nvPr/>
          </p:nvGrpSpPr>
          <p:grpSpPr>
            <a:xfrm>
              <a:off x="7938454" y="4106608"/>
              <a:ext cx="740761" cy="217258"/>
              <a:chOff x="7938454" y="4106608"/>
              <a:chExt cx="740761" cy="217258"/>
            </a:xfrm>
          </p:grpSpPr>
          <p:sp>
            <p:nvSpPr>
              <p:cNvPr id="812" name="Triangle 811">
                <a:extLst>
                  <a:ext uri="{FF2B5EF4-FFF2-40B4-BE49-F238E27FC236}">
                    <a16:creationId xmlns:a16="http://schemas.microsoft.com/office/drawing/2014/main" id="{B8133518-B09B-912F-1C0E-F62A4F1AB566}"/>
                  </a:ext>
                </a:extLst>
              </p:cNvPr>
              <p:cNvSpPr/>
              <p:nvPr/>
            </p:nvSpPr>
            <p:spPr bwMode="auto">
              <a:xfrm>
                <a:off x="7938454" y="4106608"/>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3" name="Triangle 812">
                <a:extLst>
                  <a:ext uri="{FF2B5EF4-FFF2-40B4-BE49-F238E27FC236}">
                    <a16:creationId xmlns:a16="http://schemas.microsoft.com/office/drawing/2014/main" id="{7DDF15A0-1908-A5F6-BE47-19EEC1B701AE}"/>
                  </a:ext>
                </a:extLst>
              </p:cNvPr>
              <p:cNvSpPr/>
              <p:nvPr/>
            </p:nvSpPr>
            <p:spPr bwMode="auto">
              <a:xfrm>
                <a:off x="8527908" y="4231984"/>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4" name="Triangle 813">
                <a:extLst>
                  <a:ext uri="{FF2B5EF4-FFF2-40B4-BE49-F238E27FC236}">
                    <a16:creationId xmlns:a16="http://schemas.microsoft.com/office/drawing/2014/main" id="{FE8EFE8D-77DD-80FF-D976-1D95ABAEB405}"/>
                  </a:ext>
                </a:extLst>
              </p:cNvPr>
              <p:cNvSpPr/>
              <p:nvPr/>
            </p:nvSpPr>
            <p:spPr bwMode="auto">
              <a:xfrm>
                <a:off x="8026784" y="4144940"/>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5" name="Triangle 814">
                <a:extLst>
                  <a:ext uri="{FF2B5EF4-FFF2-40B4-BE49-F238E27FC236}">
                    <a16:creationId xmlns:a16="http://schemas.microsoft.com/office/drawing/2014/main" id="{C1008C48-1A89-C3EF-CC17-F165251200D8}"/>
                  </a:ext>
                </a:extLst>
              </p:cNvPr>
              <p:cNvSpPr/>
              <p:nvPr/>
            </p:nvSpPr>
            <p:spPr bwMode="auto">
              <a:xfrm>
                <a:off x="7998083" y="4126336"/>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6" name="Triangle 815">
                <a:extLst>
                  <a:ext uri="{FF2B5EF4-FFF2-40B4-BE49-F238E27FC236}">
                    <a16:creationId xmlns:a16="http://schemas.microsoft.com/office/drawing/2014/main" id="{227B1945-833A-DB47-8BE0-5D1CDA225F11}"/>
                  </a:ext>
                </a:extLst>
              </p:cNvPr>
              <p:cNvSpPr/>
              <p:nvPr/>
            </p:nvSpPr>
            <p:spPr bwMode="auto">
              <a:xfrm>
                <a:off x="8309089" y="4190881"/>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7" name="Triangle 816">
                <a:extLst>
                  <a:ext uri="{FF2B5EF4-FFF2-40B4-BE49-F238E27FC236}">
                    <a16:creationId xmlns:a16="http://schemas.microsoft.com/office/drawing/2014/main" id="{1611E62E-682B-CC82-4629-692C7E6CF789}"/>
                  </a:ext>
                </a:extLst>
              </p:cNvPr>
              <p:cNvSpPr/>
              <p:nvPr/>
            </p:nvSpPr>
            <p:spPr bwMode="auto">
              <a:xfrm>
                <a:off x="8163327" y="4173440"/>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9" name="Triangle 818">
                <a:extLst>
                  <a:ext uri="{FF2B5EF4-FFF2-40B4-BE49-F238E27FC236}">
                    <a16:creationId xmlns:a16="http://schemas.microsoft.com/office/drawing/2014/main" id="{40A59572-296B-909F-FC8E-1F204E6A4AAD}"/>
                  </a:ext>
                </a:extLst>
              </p:cNvPr>
              <p:cNvSpPr/>
              <p:nvPr/>
            </p:nvSpPr>
            <p:spPr bwMode="auto">
              <a:xfrm>
                <a:off x="8585529" y="4229489"/>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90" name="Group 889">
              <a:extLst>
                <a:ext uri="{FF2B5EF4-FFF2-40B4-BE49-F238E27FC236}">
                  <a16:creationId xmlns:a16="http://schemas.microsoft.com/office/drawing/2014/main" id="{09E5408D-D189-35EE-1966-6B805D3751BB}"/>
                </a:ext>
              </a:extLst>
            </p:cNvPr>
            <p:cNvGrpSpPr/>
            <p:nvPr/>
          </p:nvGrpSpPr>
          <p:grpSpPr>
            <a:xfrm>
              <a:off x="9454282" y="4298442"/>
              <a:ext cx="479123" cy="91882"/>
              <a:chOff x="9454282" y="4298442"/>
              <a:chExt cx="479123" cy="91882"/>
            </a:xfrm>
          </p:grpSpPr>
          <p:sp>
            <p:nvSpPr>
              <p:cNvPr id="823" name="Triangle 822">
                <a:extLst>
                  <a:ext uri="{FF2B5EF4-FFF2-40B4-BE49-F238E27FC236}">
                    <a16:creationId xmlns:a16="http://schemas.microsoft.com/office/drawing/2014/main" id="{45C388F2-DF1D-A57A-4C4D-CB27A0D6641F}"/>
                  </a:ext>
                </a:extLst>
              </p:cNvPr>
              <p:cNvSpPr/>
              <p:nvPr/>
            </p:nvSpPr>
            <p:spPr bwMode="auto">
              <a:xfrm>
                <a:off x="9454282" y="4298442"/>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4" name="Triangle 823">
                <a:extLst>
                  <a:ext uri="{FF2B5EF4-FFF2-40B4-BE49-F238E27FC236}">
                    <a16:creationId xmlns:a16="http://schemas.microsoft.com/office/drawing/2014/main" id="{D290B0BB-CF6D-13D0-0CFE-8136871EA6BB}"/>
                  </a:ext>
                </a:extLst>
              </p:cNvPr>
              <p:cNvSpPr/>
              <p:nvPr/>
            </p:nvSpPr>
            <p:spPr bwMode="auto">
              <a:xfrm>
                <a:off x="9696568" y="4298442"/>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5" name="Triangle 824">
                <a:extLst>
                  <a:ext uri="{FF2B5EF4-FFF2-40B4-BE49-F238E27FC236}">
                    <a16:creationId xmlns:a16="http://schemas.microsoft.com/office/drawing/2014/main" id="{BF8D5AF4-AF4B-3D42-D898-7BE62C6FA0BB}"/>
                  </a:ext>
                </a:extLst>
              </p:cNvPr>
              <p:cNvSpPr/>
              <p:nvPr/>
            </p:nvSpPr>
            <p:spPr bwMode="auto">
              <a:xfrm>
                <a:off x="9743025" y="4298442"/>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6" name="Triangle 825">
                <a:extLst>
                  <a:ext uri="{FF2B5EF4-FFF2-40B4-BE49-F238E27FC236}">
                    <a16:creationId xmlns:a16="http://schemas.microsoft.com/office/drawing/2014/main" id="{46C5848A-1409-EE01-B4C7-308479C2221A}"/>
                  </a:ext>
                </a:extLst>
              </p:cNvPr>
              <p:cNvSpPr/>
              <p:nvPr/>
            </p:nvSpPr>
            <p:spPr bwMode="auto">
              <a:xfrm>
                <a:off x="9839719" y="4298442"/>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7" name="Triangle 826">
                <a:extLst>
                  <a:ext uri="{FF2B5EF4-FFF2-40B4-BE49-F238E27FC236}">
                    <a16:creationId xmlns:a16="http://schemas.microsoft.com/office/drawing/2014/main" id="{8230324C-2690-A559-D685-5260A11E0F80}"/>
                  </a:ext>
                </a:extLst>
              </p:cNvPr>
              <p:cNvSpPr/>
              <p:nvPr/>
            </p:nvSpPr>
            <p:spPr bwMode="auto">
              <a:xfrm>
                <a:off x="9589162" y="4298442"/>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8" name="Triangle 827">
                <a:extLst>
                  <a:ext uri="{FF2B5EF4-FFF2-40B4-BE49-F238E27FC236}">
                    <a16:creationId xmlns:a16="http://schemas.microsoft.com/office/drawing/2014/main" id="{5DC10147-B34F-EA59-D836-2874B12EE40D}"/>
                  </a:ext>
                </a:extLst>
              </p:cNvPr>
              <p:cNvSpPr/>
              <p:nvPr/>
            </p:nvSpPr>
            <p:spPr bwMode="auto">
              <a:xfrm>
                <a:off x="9810028" y="4298442"/>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9" name="Triangle 828">
                <a:extLst>
                  <a:ext uri="{FF2B5EF4-FFF2-40B4-BE49-F238E27FC236}">
                    <a16:creationId xmlns:a16="http://schemas.microsoft.com/office/drawing/2014/main" id="{1404E2AB-26E3-268A-4EFE-F22EDBFA4123}"/>
                  </a:ext>
                </a:extLst>
              </p:cNvPr>
              <p:cNvSpPr/>
              <p:nvPr/>
            </p:nvSpPr>
            <p:spPr bwMode="auto">
              <a:xfrm>
                <a:off x="9669869" y="4298442"/>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91" name="Group 890">
              <a:extLst>
                <a:ext uri="{FF2B5EF4-FFF2-40B4-BE49-F238E27FC236}">
                  <a16:creationId xmlns:a16="http://schemas.microsoft.com/office/drawing/2014/main" id="{34D23F5D-EBB7-47C4-8D68-310FD280886E}"/>
                </a:ext>
              </a:extLst>
            </p:cNvPr>
            <p:cNvGrpSpPr/>
            <p:nvPr/>
          </p:nvGrpSpPr>
          <p:grpSpPr>
            <a:xfrm>
              <a:off x="9991460" y="4327017"/>
              <a:ext cx="721684" cy="91882"/>
              <a:chOff x="9991460" y="4298442"/>
              <a:chExt cx="721684" cy="91882"/>
            </a:xfrm>
          </p:grpSpPr>
          <p:sp>
            <p:nvSpPr>
              <p:cNvPr id="830" name="Triangle 829">
                <a:extLst>
                  <a:ext uri="{FF2B5EF4-FFF2-40B4-BE49-F238E27FC236}">
                    <a16:creationId xmlns:a16="http://schemas.microsoft.com/office/drawing/2014/main" id="{492D281C-F4C4-E05D-F6E9-0FD06DDB9C9C}"/>
                  </a:ext>
                </a:extLst>
              </p:cNvPr>
              <p:cNvSpPr/>
              <p:nvPr/>
            </p:nvSpPr>
            <p:spPr bwMode="auto">
              <a:xfrm>
                <a:off x="9991460" y="4298442"/>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1" name="Triangle 830">
                <a:extLst>
                  <a:ext uri="{FF2B5EF4-FFF2-40B4-BE49-F238E27FC236}">
                    <a16:creationId xmlns:a16="http://schemas.microsoft.com/office/drawing/2014/main" id="{66F8903C-F0E8-4A44-A397-F3E0FDDEDB78}"/>
                  </a:ext>
                </a:extLst>
              </p:cNvPr>
              <p:cNvSpPr/>
              <p:nvPr/>
            </p:nvSpPr>
            <p:spPr bwMode="auto">
              <a:xfrm>
                <a:off x="10261033" y="4298442"/>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2" name="Triangle 831">
                <a:extLst>
                  <a:ext uri="{FF2B5EF4-FFF2-40B4-BE49-F238E27FC236}">
                    <a16:creationId xmlns:a16="http://schemas.microsoft.com/office/drawing/2014/main" id="{136AD506-4ADB-0F44-65A0-E7A76653DBDD}"/>
                  </a:ext>
                </a:extLst>
              </p:cNvPr>
              <p:cNvSpPr/>
              <p:nvPr/>
            </p:nvSpPr>
            <p:spPr bwMode="auto">
              <a:xfrm>
                <a:off x="10619458" y="4298442"/>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3" name="Triangle 832">
                <a:extLst>
                  <a:ext uri="{FF2B5EF4-FFF2-40B4-BE49-F238E27FC236}">
                    <a16:creationId xmlns:a16="http://schemas.microsoft.com/office/drawing/2014/main" id="{CECEA985-DC10-92B3-C390-3296A958119C}"/>
                  </a:ext>
                </a:extLst>
              </p:cNvPr>
              <p:cNvSpPr/>
              <p:nvPr/>
            </p:nvSpPr>
            <p:spPr bwMode="auto">
              <a:xfrm>
                <a:off x="10111045" y="4298442"/>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4" name="Triangle 833">
                <a:extLst>
                  <a:ext uri="{FF2B5EF4-FFF2-40B4-BE49-F238E27FC236}">
                    <a16:creationId xmlns:a16="http://schemas.microsoft.com/office/drawing/2014/main" id="{8F0FD644-8FA8-7185-9465-3368D34CC350}"/>
                  </a:ext>
                </a:extLst>
              </p:cNvPr>
              <p:cNvSpPr/>
              <p:nvPr/>
            </p:nvSpPr>
            <p:spPr bwMode="auto">
              <a:xfrm>
                <a:off x="10427552" y="4298442"/>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5" name="Triangle 834">
                <a:extLst>
                  <a:ext uri="{FF2B5EF4-FFF2-40B4-BE49-F238E27FC236}">
                    <a16:creationId xmlns:a16="http://schemas.microsoft.com/office/drawing/2014/main" id="{8C591B3F-B2BD-7A33-195C-BC2DA37FF62B}"/>
                  </a:ext>
                </a:extLst>
              </p:cNvPr>
              <p:cNvSpPr/>
              <p:nvPr/>
            </p:nvSpPr>
            <p:spPr bwMode="auto">
              <a:xfrm>
                <a:off x="10205597" y="4298442"/>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6" name="Triangle 835">
                <a:extLst>
                  <a:ext uri="{FF2B5EF4-FFF2-40B4-BE49-F238E27FC236}">
                    <a16:creationId xmlns:a16="http://schemas.microsoft.com/office/drawing/2014/main" id="{4D144E34-9ED4-89F4-D32A-A5035BF85408}"/>
                  </a:ext>
                </a:extLst>
              </p:cNvPr>
              <p:cNvSpPr/>
              <p:nvPr/>
            </p:nvSpPr>
            <p:spPr bwMode="auto">
              <a:xfrm>
                <a:off x="10364651" y="4298442"/>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7" name="Triangle 836">
                <a:extLst>
                  <a:ext uri="{FF2B5EF4-FFF2-40B4-BE49-F238E27FC236}">
                    <a16:creationId xmlns:a16="http://schemas.microsoft.com/office/drawing/2014/main" id="{862865AF-C293-14D4-C5B8-7503FB3216B9}"/>
                  </a:ext>
                </a:extLst>
              </p:cNvPr>
              <p:cNvSpPr/>
              <p:nvPr/>
            </p:nvSpPr>
            <p:spPr bwMode="auto">
              <a:xfrm>
                <a:off x="10542291" y="4298442"/>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85" name="Group 884">
              <a:extLst>
                <a:ext uri="{FF2B5EF4-FFF2-40B4-BE49-F238E27FC236}">
                  <a16:creationId xmlns:a16="http://schemas.microsoft.com/office/drawing/2014/main" id="{F008BD38-ED23-E385-B02E-6AAF7BB9707D}"/>
                </a:ext>
              </a:extLst>
            </p:cNvPr>
            <p:cNvGrpSpPr/>
            <p:nvPr/>
          </p:nvGrpSpPr>
          <p:grpSpPr>
            <a:xfrm>
              <a:off x="10830068" y="4330705"/>
              <a:ext cx="720744" cy="241849"/>
              <a:chOff x="10830068" y="4330705"/>
              <a:chExt cx="720744" cy="241849"/>
            </a:xfrm>
            <a:noFill/>
          </p:grpSpPr>
          <p:sp>
            <p:nvSpPr>
              <p:cNvPr id="821" name="Triangle 820">
                <a:extLst>
                  <a:ext uri="{FF2B5EF4-FFF2-40B4-BE49-F238E27FC236}">
                    <a16:creationId xmlns:a16="http://schemas.microsoft.com/office/drawing/2014/main" id="{D980025D-F1E1-811F-71F6-3FB7650C4A32}"/>
                  </a:ext>
                </a:extLst>
              </p:cNvPr>
              <p:cNvSpPr/>
              <p:nvPr/>
            </p:nvSpPr>
            <p:spPr bwMode="auto">
              <a:xfrm>
                <a:off x="11457126" y="4480672"/>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8" name="Triangle 837">
                <a:extLst>
                  <a:ext uri="{FF2B5EF4-FFF2-40B4-BE49-F238E27FC236}">
                    <a16:creationId xmlns:a16="http://schemas.microsoft.com/office/drawing/2014/main" id="{4B2EADAE-F948-1D90-CF6B-3D0B5028B347}"/>
                  </a:ext>
                </a:extLst>
              </p:cNvPr>
              <p:cNvSpPr/>
              <p:nvPr/>
            </p:nvSpPr>
            <p:spPr bwMode="auto">
              <a:xfrm>
                <a:off x="10830068" y="4335088"/>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9" name="Triangle 838">
                <a:extLst>
                  <a:ext uri="{FF2B5EF4-FFF2-40B4-BE49-F238E27FC236}">
                    <a16:creationId xmlns:a16="http://schemas.microsoft.com/office/drawing/2014/main" id="{4337BB62-926F-7C1B-4DC2-69CAD88EC266}"/>
                  </a:ext>
                </a:extLst>
              </p:cNvPr>
              <p:cNvSpPr/>
              <p:nvPr/>
            </p:nvSpPr>
            <p:spPr bwMode="auto">
              <a:xfrm>
                <a:off x="10869000" y="4341444"/>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0" name="Triangle 839">
                <a:extLst>
                  <a:ext uri="{FF2B5EF4-FFF2-40B4-BE49-F238E27FC236}">
                    <a16:creationId xmlns:a16="http://schemas.microsoft.com/office/drawing/2014/main" id="{2CB41088-A86C-D356-2749-E208F433F8FE}"/>
                  </a:ext>
                </a:extLst>
              </p:cNvPr>
              <p:cNvSpPr/>
              <p:nvPr/>
            </p:nvSpPr>
            <p:spPr bwMode="auto">
              <a:xfrm>
                <a:off x="10900694" y="4338376"/>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1" name="Triangle 840">
                <a:extLst>
                  <a:ext uri="{FF2B5EF4-FFF2-40B4-BE49-F238E27FC236}">
                    <a16:creationId xmlns:a16="http://schemas.microsoft.com/office/drawing/2014/main" id="{4025DE8D-84F0-5DEA-DA06-F62F393B2370}"/>
                  </a:ext>
                </a:extLst>
              </p:cNvPr>
              <p:cNvSpPr/>
              <p:nvPr/>
            </p:nvSpPr>
            <p:spPr bwMode="auto">
              <a:xfrm>
                <a:off x="10939048" y="4340553"/>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2" name="Triangle 841">
                <a:extLst>
                  <a:ext uri="{FF2B5EF4-FFF2-40B4-BE49-F238E27FC236}">
                    <a16:creationId xmlns:a16="http://schemas.microsoft.com/office/drawing/2014/main" id="{0BDC46CD-85C4-BE1B-1668-E6B5AFE93E7C}"/>
                  </a:ext>
                </a:extLst>
              </p:cNvPr>
              <p:cNvSpPr/>
              <p:nvPr/>
            </p:nvSpPr>
            <p:spPr bwMode="auto">
              <a:xfrm>
                <a:off x="11074332" y="4343082"/>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3" name="Triangle 842">
                <a:extLst>
                  <a:ext uri="{FF2B5EF4-FFF2-40B4-BE49-F238E27FC236}">
                    <a16:creationId xmlns:a16="http://schemas.microsoft.com/office/drawing/2014/main" id="{4558FC25-254D-9114-7C07-75FABB7FFD8F}"/>
                  </a:ext>
                </a:extLst>
              </p:cNvPr>
              <p:cNvSpPr/>
              <p:nvPr/>
            </p:nvSpPr>
            <p:spPr bwMode="auto">
              <a:xfrm>
                <a:off x="11037423" y="4339662"/>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4" name="Triangle 843">
                <a:extLst>
                  <a:ext uri="{FF2B5EF4-FFF2-40B4-BE49-F238E27FC236}">
                    <a16:creationId xmlns:a16="http://schemas.microsoft.com/office/drawing/2014/main" id="{AF4B8F1A-6632-3011-571D-0E808000D6D5}"/>
                  </a:ext>
                </a:extLst>
              </p:cNvPr>
              <p:cNvSpPr/>
              <p:nvPr/>
            </p:nvSpPr>
            <p:spPr bwMode="auto">
              <a:xfrm>
                <a:off x="11406872" y="4334736"/>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5" name="Triangle 844">
                <a:extLst>
                  <a:ext uri="{FF2B5EF4-FFF2-40B4-BE49-F238E27FC236}">
                    <a16:creationId xmlns:a16="http://schemas.microsoft.com/office/drawing/2014/main" id="{0DDD3E50-3C4A-F8A1-FE6C-5549D2970B28}"/>
                  </a:ext>
                </a:extLst>
              </p:cNvPr>
              <p:cNvSpPr/>
              <p:nvPr/>
            </p:nvSpPr>
            <p:spPr bwMode="auto">
              <a:xfrm>
                <a:off x="10999575" y="4330705"/>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6" name="Triangle 845">
                <a:extLst>
                  <a:ext uri="{FF2B5EF4-FFF2-40B4-BE49-F238E27FC236}">
                    <a16:creationId xmlns:a16="http://schemas.microsoft.com/office/drawing/2014/main" id="{EF457DEA-C00C-044B-B4E8-83FCE4E7B78D}"/>
                  </a:ext>
                </a:extLst>
              </p:cNvPr>
              <p:cNvSpPr/>
              <p:nvPr/>
            </p:nvSpPr>
            <p:spPr bwMode="auto">
              <a:xfrm>
                <a:off x="11299270" y="4339525"/>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7" name="Triangle 846">
                <a:extLst>
                  <a:ext uri="{FF2B5EF4-FFF2-40B4-BE49-F238E27FC236}">
                    <a16:creationId xmlns:a16="http://schemas.microsoft.com/office/drawing/2014/main" id="{3A89EE51-DE7A-3431-8F3F-83273D504362}"/>
                  </a:ext>
                </a:extLst>
              </p:cNvPr>
              <p:cNvSpPr/>
              <p:nvPr/>
            </p:nvSpPr>
            <p:spPr bwMode="auto">
              <a:xfrm>
                <a:off x="11215624" y="4338376"/>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8" name="Triangle 847">
                <a:extLst>
                  <a:ext uri="{FF2B5EF4-FFF2-40B4-BE49-F238E27FC236}">
                    <a16:creationId xmlns:a16="http://schemas.microsoft.com/office/drawing/2014/main" id="{EAB5AB55-75CE-55D6-E28C-B4CC95633CAA}"/>
                  </a:ext>
                </a:extLst>
              </p:cNvPr>
              <p:cNvSpPr/>
              <p:nvPr/>
            </p:nvSpPr>
            <p:spPr bwMode="auto">
              <a:xfrm>
                <a:off x="11108075" y="4336917"/>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9" name="Triangle 848">
                <a:extLst>
                  <a:ext uri="{FF2B5EF4-FFF2-40B4-BE49-F238E27FC236}">
                    <a16:creationId xmlns:a16="http://schemas.microsoft.com/office/drawing/2014/main" id="{AC5F423C-A1B2-4F7B-1E34-E15DADBC97C0}"/>
                  </a:ext>
                </a:extLst>
              </p:cNvPr>
              <p:cNvSpPr/>
              <p:nvPr/>
            </p:nvSpPr>
            <p:spPr bwMode="auto">
              <a:xfrm>
                <a:off x="11103049" y="4336020"/>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0" name="Triangle 849">
                <a:extLst>
                  <a:ext uri="{FF2B5EF4-FFF2-40B4-BE49-F238E27FC236}">
                    <a16:creationId xmlns:a16="http://schemas.microsoft.com/office/drawing/2014/main" id="{87544D65-0D05-EB99-0D8F-FC9F003809DB}"/>
                  </a:ext>
                </a:extLst>
              </p:cNvPr>
              <p:cNvSpPr/>
              <p:nvPr/>
            </p:nvSpPr>
            <p:spPr bwMode="auto">
              <a:xfrm>
                <a:off x="11366342" y="4336125"/>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1" name="Triangle 850">
                <a:extLst>
                  <a:ext uri="{FF2B5EF4-FFF2-40B4-BE49-F238E27FC236}">
                    <a16:creationId xmlns:a16="http://schemas.microsoft.com/office/drawing/2014/main" id="{5CBF247F-5672-8B36-E104-53A20002520A}"/>
                  </a:ext>
                </a:extLst>
              </p:cNvPr>
              <p:cNvSpPr/>
              <p:nvPr/>
            </p:nvSpPr>
            <p:spPr bwMode="auto">
              <a:xfrm>
                <a:off x="11330548" y="4336917"/>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2" name="Triangle 851">
                <a:extLst>
                  <a:ext uri="{FF2B5EF4-FFF2-40B4-BE49-F238E27FC236}">
                    <a16:creationId xmlns:a16="http://schemas.microsoft.com/office/drawing/2014/main" id="{B03792D7-C861-044D-51F6-44C6971B7C6D}"/>
                  </a:ext>
                </a:extLst>
              </p:cNvPr>
              <p:cNvSpPr/>
              <p:nvPr/>
            </p:nvSpPr>
            <p:spPr bwMode="auto">
              <a:xfrm>
                <a:off x="11132614" y="4335809"/>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3" name="Triangle 852">
                <a:extLst>
                  <a:ext uri="{FF2B5EF4-FFF2-40B4-BE49-F238E27FC236}">
                    <a16:creationId xmlns:a16="http://schemas.microsoft.com/office/drawing/2014/main" id="{A80065E1-8E18-BA3D-A20C-0FF17BE6C0E6}"/>
                  </a:ext>
                </a:extLst>
              </p:cNvPr>
              <p:cNvSpPr/>
              <p:nvPr/>
            </p:nvSpPr>
            <p:spPr bwMode="auto">
              <a:xfrm>
                <a:off x="11185936" y="4334736"/>
                <a:ext cx="93686" cy="91882"/>
              </a:xfrm>
              <a:prstGeom prst="triangle">
                <a:avLst/>
              </a:prstGeom>
              <a:grp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89" name="Group 888">
              <a:extLst>
                <a:ext uri="{FF2B5EF4-FFF2-40B4-BE49-F238E27FC236}">
                  <a16:creationId xmlns:a16="http://schemas.microsoft.com/office/drawing/2014/main" id="{E1ACB224-AB36-65DE-D529-25362444C857}"/>
                </a:ext>
              </a:extLst>
            </p:cNvPr>
            <p:cNvGrpSpPr/>
            <p:nvPr/>
          </p:nvGrpSpPr>
          <p:grpSpPr>
            <a:xfrm>
              <a:off x="8927680" y="4256955"/>
              <a:ext cx="379204" cy="96947"/>
              <a:chOff x="8927680" y="4256955"/>
              <a:chExt cx="379204" cy="96947"/>
            </a:xfrm>
          </p:grpSpPr>
          <p:sp>
            <p:nvSpPr>
              <p:cNvPr id="818" name="Triangle 817">
                <a:extLst>
                  <a:ext uri="{FF2B5EF4-FFF2-40B4-BE49-F238E27FC236}">
                    <a16:creationId xmlns:a16="http://schemas.microsoft.com/office/drawing/2014/main" id="{9B0E79B3-A7DB-1F68-DFEF-43241B60071E}"/>
                  </a:ext>
                </a:extLst>
              </p:cNvPr>
              <p:cNvSpPr/>
              <p:nvPr/>
            </p:nvSpPr>
            <p:spPr bwMode="auto">
              <a:xfrm>
                <a:off x="8966065" y="4260612"/>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0" name="Triangle 819">
                <a:extLst>
                  <a:ext uri="{FF2B5EF4-FFF2-40B4-BE49-F238E27FC236}">
                    <a16:creationId xmlns:a16="http://schemas.microsoft.com/office/drawing/2014/main" id="{7C92B494-2062-6BF9-00FC-96C5B77F1DE5}"/>
                  </a:ext>
                </a:extLst>
              </p:cNvPr>
              <p:cNvSpPr/>
              <p:nvPr/>
            </p:nvSpPr>
            <p:spPr bwMode="auto">
              <a:xfrm>
                <a:off x="9213198" y="4262020"/>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2" name="Triangle 821">
                <a:extLst>
                  <a:ext uri="{FF2B5EF4-FFF2-40B4-BE49-F238E27FC236}">
                    <a16:creationId xmlns:a16="http://schemas.microsoft.com/office/drawing/2014/main" id="{C67CC782-4BA8-87A5-F77C-330FD5F2D886}"/>
                  </a:ext>
                </a:extLst>
              </p:cNvPr>
              <p:cNvSpPr/>
              <p:nvPr/>
            </p:nvSpPr>
            <p:spPr bwMode="auto">
              <a:xfrm>
                <a:off x="9077234" y="4259114"/>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4" name="Triangle 853">
                <a:extLst>
                  <a:ext uri="{FF2B5EF4-FFF2-40B4-BE49-F238E27FC236}">
                    <a16:creationId xmlns:a16="http://schemas.microsoft.com/office/drawing/2014/main" id="{C6D04BD0-386F-EB6C-2B85-3E05A278059D}"/>
                  </a:ext>
                </a:extLst>
              </p:cNvPr>
              <p:cNvSpPr/>
              <p:nvPr/>
            </p:nvSpPr>
            <p:spPr bwMode="auto">
              <a:xfrm>
                <a:off x="8927680" y="4256955"/>
                <a:ext cx="93686" cy="91882"/>
              </a:xfrm>
              <a:prstGeom prst="triangle">
                <a:avLst/>
              </a:prstGeom>
              <a:noFill/>
              <a:ln w="12700">
                <a:solidFill>
                  <a:srgbClr val="00823B"/>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82" name="Group 881">
              <a:extLst>
                <a:ext uri="{FF2B5EF4-FFF2-40B4-BE49-F238E27FC236}">
                  <a16:creationId xmlns:a16="http://schemas.microsoft.com/office/drawing/2014/main" id="{293FC479-4435-3662-86A4-8F0C6BA2EDC5}"/>
                </a:ext>
              </a:extLst>
            </p:cNvPr>
            <p:cNvGrpSpPr/>
            <p:nvPr/>
          </p:nvGrpSpPr>
          <p:grpSpPr>
            <a:xfrm>
              <a:off x="8530413" y="4043608"/>
              <a:ext cx="1806523" cy="176257"/>
              <a:chOff x="8530413" y="4043608"/>
              <a:chExt cx="1806523" cy="176257"/>
            </a:xfrm>
          </p:grpSpPr>
          <p:grpSp>
            <p:nvGrpSpPr>
              <p:cNvPr id="466" name="Group 465">
                <a:extLst>
                  <a:ext uri="{FF2B5EF4-FFF2-40B4-BE49-F238E27FC236}">
                    <a16:creationId xmlns:a16="http://schemas.microsoft.com/office/drawing/2014/main" id="{91F8F0FA-BE4C-6B2B-F9DF-D24E132A564E}"/>
                  </a:ext>
                </a:extLst>
              </p:cNvPr>
              <p:cNvGrpSpPr/>
              <p:nvPr/>
            </p:nvGrpSpPr>
            <p:grpSpPr>
              <a:xfrm>
                <a:off x="9613815" y="4093573"/>
                <a:ext cx="118872" cy="118872"/>
                <a:chOff x="2324540" y="2831652"/>
                <a:chExt cx="137160" cy="181423"/>
              </a:xfrm>
            </p:grpSpPr>
            <p:grpSp>
              <p:nvGrpSpPr>
                <p:cNvPr id="467" name="Group 466">
                  <a:extLst>
                    <a:ext uri="{FF2B5EF4-FFF2-40B4-BE49-F238E27FC236}">
                      <a16:creationId xmlns:a16="http://schemas.microsoft.com/office/drawing/2014/main" id="{6500CFD1-C697-9769-01F1-16274C52B64F}"/>
                    </a:ext>
                  </a:extLst>
                </p:cNvPr>
                <p:cNvGrpSpPr/>
                <p:nvPr/>
              </p:nvGrpSpPr>
              <p:grpSpPr>
                <a:xfrm>
                  <a:off x="2324540" y="2876643"/>
                  <a:ext cx="137160" cy="91440"/>
                  <a:chOff x="2324540" y="2862927"/>
                  <a:chExt cx="119036" cy="118872"/>
                </a:xfrm>
              </p:grpSpPr>
              <p:cxnSp>
                <p:nvCxnSpPr>
                  <p:cNvPr id="469" name="Straight Connector 468">
                    <a:extLst>
                      <a:ext uri="{FF2B5EF4-FFF2-40B4-BE49-F238E27FC236}">
                        <a16:creationId xmlns:a16="http://schemas.microsoft.com/office/drawing/2014/main" id="{616D88A7-5308-D71B-4A10-63C5B3195154}"/>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70" name="Straight Connector 469">
                    <a:extLst>
                      <a:ext uri="{FF2B5EF4-FFF2-40B4-BE49-F238E27FC236}">
                        <a16:creationId xmlns:a16="http://schemas.microsoft.com/office/drawing/2014/main" id="{18BF453C-25FD-20EB-0E22-3D60C8B69C2B}"/>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68" name="Straight Connector 467">
                  <a:extLst>
                    <a:ext uri="{FF2B5EF4-FFF2-40B4-BE49-F238E27FC236}">
                      <a16:creationId xmlns:a16="http://schemas.microsoft.com/office/drawing/2014/main" id="{079C90B1-3175-FB04-20B8-319D9CED3DD6}"/>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471" name="Group 470">
                <a:extLst>
                  <a:ext uri="{FF2B5EF4-FFF2-40B4-BE49-F238E27FC236}">
                    <a16:creationId xmlns:a16="http://schemas.microsoft.com/office/drawing/2014/main" id="{CA9FE841-3C14-68A2-8574-BB2B979E4B67}"/>
                  </a:ext>
                </a:extLst>
              </p:cNvPr>
              <p:cNvGrpSpPr/>
              <p:nvPr/>
            </p:nvGrpSpPr>
            <p:grpSpPr>
              <a:xfrm>
                <a:off x="9445020" y="4081056"/>
                <a:ext cx="118872" cy="118872"/>
                <a:chOff x="2324540" y="2831652"/>
                <a:chExt cx="137160" cy="181423"/>
              </a:xfrm>
            </p:grpSpPr>
            <p:grpSp>
              <p:nvGrpSpPr>
                <p:cNvPr id="472" name="Group 471">
                  <a:extLst>
                    <a:ext uri="{FF2B5EF4-FFF2-40B4-BE49-F238E27FC236}">
                      <a16:creationId xmlns:a16="http://schemas.microsoft.com/office/drawing/2014/main" id="{13172A64-1E03-5662-7FCF-E2D6143D4F56}"/>
                    </a:ext>
                  </a:extLst>
                </p:cNvPr>
                <p:cNvGrpSpPr/>
                <p:nvPr/>
              </p:nvGrpSpPr>
              <p:grpSpPr>
                <a:xfrm>
                  <a:off x="2324540" y="2876643"/>
                  <a:ext cx="137160" cy="91440"/>
                  <a:chOff x="2324540" y="2862927"/>
                  <a:chExt cx="119036" cy="118872"/>
                </a:xfrm>
              </p:grpSpPr>
              <p:cxnSp>
                <p:nvCxnSpPr>
                  <p:cNvPr id="474" name="Straight Connector 473">
                    <a:extLst>
                      <a:ext uri="{FF2B5EF4-FFF2-40B4-BE49-F238E27FC236}">
                        <a16:creationId xmlns:a16="http://schemas.microsoft.com/office/drawing/2014/main" id="{C21493F0-446C-E770-04D8-7E75B404E559}"/>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75" name="Straight Connector 474">
                    <a:extLst>
                      <a:ext uri="{FF2B5EF4-FFF2-40B4-BE49-F238E27FC236}">
                        <a16:creationId xmlns:a16="http://schemas.microsoft.com/office/drawing/2014/main" id="{3BC9C6E5-3480-C876-F6E1-56DA30C85821}"/>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73" name="Straight Connector 472">
                  <a:extLst>
                    <a:ext uri="{FF2B5EF4-FFF2-40B4-BE49-F238E27FC236}">
                      <a16:creationId xmlns:a16="http://schemas.microsoft.com/office/drawing/2014/main" id="{05DFAB23-3B5F-296A-5B2E-0564A49E17A3}"/>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481" name="Group 480">
                <a:extLst>
                  <a:ext uri="{FF2B5EF4-FFF2-40B4-BE49-F238E27FC236}">
                    <a16:creationId xmlns:a16="http://schemas.microsoft.com/office/drawing/2014/main" id="{1787FFF7-0966-86E5-D08D-38C9EFCA875E}"/>
                  </a:ext>
                </a:extLst>
              </p:cNvPr>
              <p:cNvGrpSpPr/>
              <p:nvPr/>
            </p:nvGrpSpPr>
            <p:grpSpPr>
              <a:xfrm>
                <a:off x="9636005" y="4093572"/>
                <a:ext cx="118872" cy="118872"/>
                <a:chOff x="2324540" y="2831652"/>
                <a:chExt cx="137160" cy="181423"/>
              </a:xfrm>
            </p:grpSpPr>
            <p:grpSp>
              <p:nvGrpSpPr>
                <p:cNvPr id="482" name="Group 481">
                  <a:extLst>
                    <a:ext uri="{FF2B5EF4-FFF2-40B4-BE49-F238E27FC236}">
                      <a16:creationId xmlns:a16="http://schemas.microsoft.com/office/drawing/2014/main" id="{1F073FF5-080A-C378-8FDA-3BA41C471E15}"/>
                    </a:ext>
                  </a:extLst>
                </p:cNvPr>
                <p:cNvGrpSpPr/>
                <p:nvPr/>
              </p:nvGrpSpPr>
              <p:grpSpPr>
                <a:xfrm>
                  <a:off x="2324540" y="2876643"/>
                  <a:ext cx="137160" cy="91440"/>
                  <a:chOff x="2324540" y="2862927"/>
                  <a:chExt cx="119036" cy="118872"/>
                </a:xfrm>
              </p:grpSpPr>
              <p:cxnSp>
                <p:nvCxnSpPr>
                  <p:cNvPr id="484" name="Straight Connector 483">
                    <a:extLst>
                      <a:ext uri="{FF2B5EF4-FFF2-40B4-BE49-F238E27FC236}">
                        <a16:creationId xmlns:a16="http://schemas.microsoft.com/office/drawing/2014/main" id="{341ABB49-B6A5-912A-435C-E8BFAF051F78}"/>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85" name="Straight Connector 484">
                    <a:extLst>
                      <a:ext uri="{FF2B5EF4-FFF2-40B4-BE49-F238E27FC236}">
                        <a16:creationId xmlns:a16="http://schemas.microsoft.com/office/drawing/2014/main" id="{67EE5932-C160-1CC6-6E7C-B01E0DF08D51}"/>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83" name="Straight Connector 482">
                  <a:extLst>
                    <a:ext uri="{FF2B5EF4-FFF2-40B4-BE49-F238E27FC236}">
                      <a16:creationId xmlns:a16="http://schemas.microsoft.com/office/drawing/2014/main" id="{FD516B9A-D004-3F62-E9CB-B83FA8088F70}"/>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678" name="Group 677">
                <a:extLst>
                  <a:ext uri="{FF2B5EF4-FFF2-40B4-BE49-F238E27FC236}">
                    <a16:creationId xmlns:a16="http://schemas.microsoft.com/office/drawing/2014/main" id="{E4EF9CEE-9CBE-2FDE-F23C-69678561D565}"/>
                  </a:ext>
                </a:extLst>
              </p:cNvPr>
              <p:cNvGrpSpPr/>
              <p:nvPr/>
            </p:nvGrpSpPr>
            <p:grpSpPr>
              <a:xfrm>
                <a:off x="8530413" y="4043608"/>
                <a:ext cx="118872" cy="118872"/>
                <a:chOff x="2324540" y="2831652"/>
                <a:chExt cx="137160" cy="181423"/>
              </a:xfrm>
            </p:grpSpPr>
            <p:grpSp>
              <p:nvGrpSpPr>
                <p:cNvPr id="679" name="Group 678">
                  <a:extLst>
                    <a:ext uri="{FF2B5EF4-FFF2-40B4-BE49-F238E27FC236}">
                      <a16:creationId xmlns:a16="http://schemas.microsoft.com/office/drawing/2014/main" id="{90729AE9-4CF5-D00F-3441-675AD7033A5D}"/>
                    </a:ext>
                  </a:extLst>
                </p:cNvPr>
                <p:cNvGrpSpPr/>
                <p:nvPr/>
              </p:nvGrpSpPr>
              <p:grpSpPr>
                <a:xfrm>
                  <a:off x="2324540" y="2876643"/>
                  <a:ext cx="137160" cy="91440"/>
                  <a:chOff x="2324540" y="2862927"/>
                  <a:chExt cx="119036" cy="118872"/>
                </a:xfrm>
              </p:grpSpPr>
              <p:cxnSp>
                <p:nvCxnSpPr>
                  <p:cNvPr id="681" name="Straight Connector 680">
                    <a:extLst>
                      <a:ext uri="{FF2B5EF4-FFF2-40B4-BE49-F238E27FC236}">
                        <a16:creationId xmlns:a16="http://schemas.microsoft.com/office/drawing/2014/main" id="{A1CA6E93-5E81-03C5-44D1-B21E7447E47D}"/>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682" name="Straight Connector 681">
                    <a:extLst>
                      <a:ext uri="{FF2B5EF4-FFF2-40B4-BE49-F238E27FC236}">
                        <a16:creationId xmlns:a16="http://schemas.microsoft.com/office/drawing/2014/main" id="{B7287ABD-F325-ECF3-2E2E-F6FC82003A0E}"/>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680" name="Straight Connector 679">
                  <a:extLst>
                    <a:ext uri="{FF2B5EF4-FFF2-40B4-BE49-F238E27FC236}">
                      <a16:creationId xmlns:a16="http://schemas.microsoft.com/office/drawing/2014/main" id="{0522BB9C-99C1-963D-046D-73B75C3975F4}"/>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08" name="Group 707">
                <a:extLst>
                  <a:ext uri="{FF2B5EF4-FFF2-40B4-BE49-F238E27FC236}">
                    <a16:creationId xmlns:a16="http://schemas.microsoft.com/office/drawing/2014/main" id="{87B7F24B-1AF1-DE3B-5FE5-B49A09CB1DDA}"/>
                  </a:ext>
                </a:extLst>
              </p:cNvPr>
              <p:cNvGrpSpPr/>
              <p:nvPr/>
            </p:nvGrpSpPr>
            <p:grpSpPr>
              <a:xfrm>
                <a:off x="9309263" y="4097511"/>
                <a:ext cx="118872" cy="118872"/>
                <a:chOff x="2324540" y="2831652"/>
                <a:chExt cx="137160" cy="181423"/>
              </a:xfrm>
            </p:grpSpPr>
            <p:grpSp>
              <p:nvGrpSpPr>
                <p:cNvPr id="709" name="Group 708">
                  <a:extLst>
                    <a:ext uri="{FF2B5EF4-FFF2-40B4-BE49-F238E27FC236}">
                      <a16:creationId xmlns:a16="http://schemas.microsoft.com/office/drawing/2014/main" id="{4E33D0C9-99DE-DC64-9B9C-DB2226414D5E}"/>
                    </a:ext>
                  </a:extLst>
                </p:cNvPr>
                <p:cNvGrpSpPr/>
                <p:nvPr/>
              </p:nvGrpSpPr>
              <p:grpSpPr>
                <a:xfrm>
                  <a:off x="2324540" y="2876643"/>
                  <a:ext cx="137160" cy="91440"/>
                  <a:chOff x="2324540" y="2862927"/>
                  <a:chExt cx="119036" cy="118872"/>
                </a:xfrm>
              </p:grpSpPr>
              <p:cxnSp>
                <p:nvCxnSpPr>
                  <p:cNvPr id="711" name="Straight Connector 710">
                    <a:extLst>
                      <a:ext uri="{FF2B5EF4-FFF2-40B4-BE49-F238E27FC236}">
                        <a16:creationId xmlns:a16="http://schemas.microsoft.com/office/drawing/2014/main" id="{1C8E0AA1-9261-F4D5-868A-784F0BB91315}"/>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12" name="Straight Connector 711">
                    <a:extLst>
                      <a:ext uri="{FF2B5EF4-FFF2-40B4-BE49-F238E27FC236}">
                        <a16:creationId xmlns:a16="http://schemas.microsoft.com/office/drawing/2014/main" id="{CB4FDC26-A7E8-A959-D059-34FCFBB6FB80}"/>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10" name="Straight Connector 709">
                  <a:extLst>
                    <a:ext uri="{FF2B5EF4-FFF2-40B4-BE49-F238E27FC236}">
                      <a16:creationId xmlns:a16="http://schemas.microsoft.com/office/drawing/2014/main" id="{C3E7531F-6E4B-711C-8834-C0C3A72B98E9}"/>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13" name="Group 712">
                <a:extLst>
                  <a:ext uri="{FF2B5EF4-FFF2-40B4-BE49-F238E27FC236}">
                    <a16:creationId xmlns:a16="http://schemas.microsoft.com/office/drawing/2014/main" id="{A3E393BB-CACC-7336-6DD9-1E26ACE0F0F0}"/>
                  </a:ext>
                </a:extLst>
              </p:cNvPr>
              <p:cNvGrpSpPr/>
              <p:nvPr/>
            </p:nvGrpSpPr>
            <p:grpSpPr>
              <a:xfrm>
                <a:off x="9193878" y="4081950"/>
                <a:ext cx="118872" cy="118872"/>
                <a:chOff x="2324540" y="2831652"/>
                <a:chExt cx="137160" cy="181423"/>
              </a:xfrm>
            </p:grpSpPr>
            <p:grpSp>
              <p:nvGrpSpPr>
                <p:cNvPr id="714" name="Group 713">
                  <a:extLst>
                    <a:ext uri="{FF2B5EF4-FFF2-40B4-BE49-F238E27FC236}">
                      <a16:creationId xmlns:a16="http://schemas.microsoft.com/office/drawing/2014/main" id="{C102D571-389E-A738-402C-633645CAC5AD}"/>
                    </a:ext>
                  </a:extLst>
                </p:cNvPr>
                <p:cNvGrpSpPr/>
                <p:nvPr/>
              </p:nvGrpSpPr>
              <p:grpSpPr>
                <a:xfrm>
                  <a:off x="2324540" y="2876643"/>
                  <a:ext cx="137160" cy="91440"/>
                  <a:chOff x="2324540" y="2862927"/>
                  <a:chExt cx="119036" cy="118872"/>
                </a:xfrm>
              </p:grpSpPr>
              <p:cxnSp>
                <p:nvCxnSpPr>
                  <p:cNvPr id="716" name="Straight Connector 715">
                    <a:extLst>
                      <a:ext uri="{FF2B5EF4-FFF2-40B4-BE49-F238E27FC236}">
                        <a16:creationId xmlns:a16="http://schemas.microsoft.com/office/drawing/2014/main" id="{915FCFCA-7550-D8C0-C880-68F0793BAAD5}"/>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17" name="Straight Connector 716">
                    <a:extLst>
                      <a:ext uri="{FF2B5EF4-FFF2-40B4-BE49-F238E27FC236}">
                        <a16:creationId xmlns:a16="http://schemas.microsoft.com/office/drawing/2014/main" id="{745B6A61-7E47-C941-EFB3-39715D9DBD6F}"/>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15" name="Straight Connector 714">
                  <a:extLst>
                    <a:ext uri="{FF2B5EF4-FFF2-40B4-BE49-F238E27FC236}">
                      <a16:creationId xmlns:a16="http://schemas.microsoft.com/office/drawing/2014/main" id="{F3A4790F-0599-281A-2461-D97C75DA6F11}"/>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23" name="Group 722">
                <a:extLst>
                  <a:ext uri="{FF2B5EF4-FFF2-40B4-BE49-F238E27FC236}">
                    <a16:creationId xmlns:a16="http://schemas.microsoft.com/office/drawing/2014/main" id="{5C9EF354-9AF1-39FF-EB6E-BF9F64329013}"/>
                  </a:ext>
                </a:extLst>
              </p:cNvPr>
              <p:cNvGrpSpPr/>
              <p:nvPr/>
            </p:nvGrpSpPr>
            <p:grpSpPr>
              <a:xfrm>
                <a:off x="9065135" y="4087446"/>
                <a:ext cx="118872" cy="118872"/>
                <a:chOff x="2324540" y="2831652"/>
                <a:chExt cx="137160" cy="181423"/>
              </a:xfrm>
            </p:grpSpPr>
            <p:grpSp>
              <p:nvGrpSpPr>
                <p:cNvPr id="724" name="Group 723">
                  <a:extLst>
                    <a:ext uri="{FF2B5EF4-FFF2-40B4-BE49-F238E27FC236}">
                      <a16:creationId xmlns:a16="http://schemas.microsoft.com/office/drawing/2014/main" id="{DDCFC02B-1E63-791A-1E17-6EABBA4CB644}"/>
                    </a:ext>
                  </a:extLst>
                </p:cNvPr>
                <p:cNvGrpSpPr/>
                <p:nvPr/>
              </p:nvGrpSpPr>
              <p:grpSpPr>
                <a:xfrm>
                  <a:off x="2324540" y="2876643"/>
                  <a:ext cx="137160" cy="91440"/>
                  <a:chOff x="2324540" y="2862927"/>
                  <a:chExt cx="119036" cy="118872"/>
                </a:xfrm>
              </p:grpSpPr>
              <p:cxnSp>
                <p:nvCxnSpPr>
                  <p:cNvPr id="726" name="Straight Connector 725">
                    <a:extLst>
                      <a:ext uri="{FF2B5EF4-FFF2-40B4-BE49-F238E27FC236}">
                        <a16:creationId xmlns:a16="http://schemas.microsoft.com/office/drawing/2014/main" id="{C57C8DFB-FFBE-A853-FE8A-9C5665D7992A}"/>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27" name="Straight Connector 726">
                    <a:extLst>
                      <a:ext uri="{FF2B5EF4-FFF2-40B4-BE49-F238E27FC236}">
                        <a16:creationId xmlns:a16="http://schemas.microsoft.com/office/drawing/2014/main" id="{25CBD7D3-C3BD-A3A9-5A4D-4BEA72576745}"/>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25" name="Straight Connector 724">
                  <a:extLst>
                    <a:ext uri="{FF2B5EF4-FFF2-40B4-BE49-F238E27FC236}">
                      <a16:creationId xmlns:a16="http://schemas.microsoft.com/office/drawing/2014/main" id="{8963DC20-8FA9-CD9A-0584-2542A1D23293}"/>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28" name="Group 727">
                <a:extLst>
                  <a:ext uri="{FF2B5EF4-FFF2-40B4-BE49-F238E27FC236}">
                    <a16:creationId xmlns:a16="http://schemas.microsoft.com/office/drawing/2014/main" id="{0E517CAD-835A-5E29-BA08-4E7D1C2F1B81}"/>
                  </a:ext>
                </a:extLst>
              </p:cNvPr>
              <p:cNvGrpSpPr/>
              <p:nvPr/>
            </p:nvGrpSpPr>
            <p:grpSpPr>
              <a:xfrm>
                <a:off x="9278729" y="4097512"/>
                <a:ext cx="118872" cy="118872"/>
                <a:chOff x="2324540" y="2831652"/>
                <a:chExt cx="137160" cy="181423"/>
              </a:xfrm>
            </p:grpSpPr>
            <p:grpSp>
              <p:nvGrpSpPr>
                <p:cNvPr id="729" name="Group 728">
                  <a:extLst>
                    <a:ext uri="{FF2B5EF4-FFF2-40B4-BE49-F238E27FC236}">
                      <a16:creationId xmlns:a16="http://schemas.microsoft.com/office/drawing/2014/main" id="{3AC4B25B-66F8-6AFE-5D9F-24C3CF6314CC}"/>
                    </a:ext>
                  </a:extLst>
                </p:cNvPr>
                <p:cNvGrpSpPr/>
                <p:nvPr/>
              </p:nvGrpSpPr>
              <p:grpSpPr>
                <a:xfrm>
                  <a:off x="2324540" y="2876643"/>
                  <a:ext cx="137160" cy="91440"/>
                  <a:chOff x="2324540" y="2862927"/>
                  <a:chExt cx="119036" cy="118872"/>
                </a:xfrm>
              </p:grpSpPr>
              <p:cxnSp>
                <p:nvCxnSpPr>
                  <p:cNvPr id="731" name="Straight Connector 730">
                    <a:extLst>
                      <a:ext uri="{FF2B5EF4-FFF2-40B4-BE49-F238E27FC236}">
                        <a16:creationId xmlns:a16="http://schemas.microsoft.com/office/drawing/2014/main" id="{E865356A-3666-CAAD-DAAA-35D0C8835FDA}"/>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32" name="Straight Connector 731">
                    <a:extLst>
                      <a:ext uri="{FF2B5EF4-FFF2-40B4-BE49-F238E27FC236}">
                        <a16:creationId xmlns:a16="http://schemas.microsoft.com/office/drawing/2014/main" id="{1969C9A6-DB40-C2D0-C78A-9F20242D8344}"/>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30" name="Straight Connector 729">
                  <a:extLst>
                    <a:ext uri="{FF2B5EF4-FFF2-40B4-BE49-F238E27FC236}">
                      <a16:creationId xmlns:a16="http://schemas.microsoft.com/office/drawing/2014/main" id="{9118669B-DC3B-12B8-0038-5D1714441F56}"/>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33" name="Group 732">
                <a:extLst>
                  <a:ext uri="{FF2B5EF4-FFF2-40B4-BE49-F238E27FC236}">
                    <a16:creationId xmlns:a16="http://schemas.microsoft.com/office/drawing/2014/main" id="{7D5AB1AF-DE23-2104-9B98-B332AF12AF60}"/>
                  </a:ext>
                </a:extLst>
              </p:cNvPr>
              <p:cNvGrpSpPr/>
              <p:nvPr/>
            </p:nvGrpSpPr>
            <p:grpSpPr>
              <a:xfrm>
                <a:off x="9095213" y="4085280"/>
                <a:ext cx="118872" cy="118872"/>
                <a:chOff x="2324540" y="2831652"/>
                <a:chExt cx="137160" cy="181423"/>
              </a:xfrm>
            </p:grpSpPr>
            <p:grpSp>
              <p:nvGrpSpPr>
                <p:cNvPr id="734" name="Group 733">
                  <a:extLst>
                    <a:ext uri="{FF2B5EF4-FFF2-40B4-BE49-F238E27FC236}">
                      <a16:creationId xmlns:a16="http://schemas.microsoft.com/office/drawing/2014/main" id="{31954E79-7670-9373-C2C5-35C6E4A24563}"/>
                    </a:ext>
                  </a:extLst>
                </p:cNvPr>
                <p:cNvGrpSpPr/>
                <p:nvPr/>
              </p:nvGrpSpPr>
              <p:grpSpPr>
                <a:xfrm>
                  <a:off x="2324540" y="2876643"/>
                  <a:ext cx="137160" cy="91440"/>
                  <a:chOff x="2324540" y="2862927"/>
                  <a:chExt cx="119036" cy="118872"/>
                </a:xfrm>
              </p:grpSpPr>
              <p:cxnSp>
                <p:nvCxnSpPr>
                  <p:cNvPr id="736" name="Straight Connector 735">
                    <a:extLst>
                      <a:ext uri="{FF2B5EF4-FFF2-40B4-BE49-F238E27FC236}">
                        <a16:creationId xmlns:a16="http://schemas.microsoft.com/office/drawing/2014/main" id="{40F49B10-1331-2431-B08D-3F074EDD81AC}"/>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37" name="Straight Connector 736">
                    <a:extLst>
                      <a:ext uri="{FF2B5EF4-FFF2-40B4-BE49-F238E27FC236}">
                        <a16:creationId xmlns:a16="http://schemas.microsoft.com/office/drawing/2014/main" id="{AF021703-EA6E-74B9-0E4E-5511A35F6601}"/>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35" name="Straight Connector 734">
                  <a:extLst>
                    <a:ext uri="{FF2B5EF4-FFF2-40B4-BE49-F238E27FC236}">
                      <a16:creationId xmlns:a16="http://schemas.microsoft.com/office/drawing/2014/main" id="{E5D01314-9EEE-A4D1-D7CC-ABE1F29DE610}"/>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48" name="Group 747">
                <a:extLst>
                  <a:ext uri="{FF2B5EF4-FFF2-40B4-BE49-F238E27FC236}">
                    <a16:creationId xmlns:a16="http://schemas.microsoft.com/office/drawing/2014/main" id="{14156FD6-2F03-E129-0A63-3246F9915709}"/>
                  </a:ext>
                </a:extLst>
              </p:cNvPr>
              <p:cNvGrpSpPr/>
              <p:nvPr/>
            </p:nvGrpSpPr>
            <p:grpSpPr>
              <a:xfrm>
                <a:off x="8774573" y="4054974"/>
                <a:ext cx="118872" cy="118872"/>
                <a:chOff x="2324540" y="2831652"/>
                <a:chExt cx="137160" cy="181423"/>
              </a:xfrm>
            </p:grpSpPr>
            <p:grpSp>
              <p:nvGrpSpPr>
                <p:cNvPr id="749" name="Group 748">
                  <a:extLst>
                    <a:ext uri="{FF2B5EF4-FFF2-40B4-BE49-F238E27FC236}">
                      <a16:creationId xmlns:a16="http://schemas.microsoft.com/office/drawing/2014/main" id="{1C35A189-A868-63FC-EA8A-FC08831F74BC}"/>
                    </a:ext>
                  </a:extLst>
                </p:cNvPr>
                <p:cNvGrpSpPr/>
                <p:nvPr/>
              </p:nvGrpSpPr>
              <p:grpSpPr>
                <a:xfrm>
                  <a:off x="2324540" y="2876643"/>
                  <a:ext cx="137160" cy="91440"/>
                  <a:chOff x="2324540" y="2862927"/>
                  <a:chExt cx="119036" cy="118872"/>
                </a:xfrm>
              </p:grpSpPr>
              <p:cxnSp>
                <p:nvCxnSpPr>
                  <p:cNvPr id="751" name="Straight Connector 750">
                    <a:extLst>
                      <a:ext uri="{FF2B5EF4-FFF2-40B4-BE49-F238E27FC236}">
                        <a16:creationId xmlns:a16="http://schemas.microsoft.com/office/drawing/2014/main" id="{C603A4BD-3ADD-29FB-FBA4-78F206A8A507}"/>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52" name="Straight Connector 751">
                    <a:extLst>
                      <a:ext uri="{FF2B5EF4-FFF2-40B4-BE49-F238E27FC236}">
                        <a16:creationId xmlns:a16="http://schemas.microsoft.com/office/drawing/2014/main" id="{661E3947-E5BB-D5E7-FC86-3654C3278145}"/>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50" name="Straight Connector 749">
                  <a:extLst>
                    <a:ext uri="{FF2B5EF4-FFF2-40B4-BE49-F238E27FC236}">
                      <a16:creationId xmlns:a16="http://schemas.microsoft.com/office/drawing/2014/main" id="{A5F19CE8-332B-342B-BABD-F51D9CC42344}"/>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68" name="Group 767">
                <a:extLst>
                  <a:ext uri="{FF2B5EF4-FFF2-40B4-BE49-F238E27FC236}">
                    <a16:creationId xmlns:a16="http://schemas.microsoft.com/office/drawing/2014/main" id="{EDECEFD6-883D-AB9E-5751-FC4F310A298E}"/>
                  </a:ext>
                </a:extLst>
              </p:cNvPr>
              <p:cNvGrpSpPr/>
              <p:nvPr/>
            </p:nvGrpSpPr>
            <p:grpSpPr>
              <a:xfrm>
                <a:off x="8646797" y="4047124"/>
                <a:ext cx="118872" cy="118872"/>
                <a:chOff x="2324540" y="2831652"/>
                <a:chExt cx="137160" cy="181423"/>
              </a:xfrm>
            </p:grpSpPr>
            <p:grpSp>
              <p:nvGrpSpPr>
                <p:cNvPr id="769" name="Group 768">
                  <a:extLst>
                    <a:ext uri="{FF2B5EF4-FFF2-40B4-BE49-F238E27FC236}">
                      <a16:creationId xmlns:a16="http://schemas.microsoft.com/office/drawing/2014/main" id="{4B658CED-E008-B147-BDD1-62ADEA4E6803}"/>
                    </a:ext>
                  </a:extLst>
                </p:cNvPr>
                <p:cNvGrpSpPr/>
                <p:nvPr/>
              </p:nvGrpSpPr>
              <p:grpSpPr>
                <a:xfrm>
                  <a:off x="2324540" y="2876643"/>
                  <a:ext cx="137160" cy="91440"/>
                  <a:chOff x="2324540" y="2862927"/>
                  <a:chExt cx="119036" cy="118872"/>
                </a:xfrm>
              </p:grpSpPr>
              <p:cxnSp>
                <p:nvCxnSpPr>
                  <p:cNvPr id="771" name="Straight Connector 770">
                    <a:extLst>
                      <a:ext uri="{FF2B5EF4-FFF2-40B4-BE49-F238E27FC236}">
                        <a16:creationId xmlns:a16="http://schemas.microsoft.com/office/drawing/2014/main" id="{AEAC5316-BD2B-4C99-1D32-A6C1A6518AE3}"/>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72" name="Straight Connector 771">
                    <a:extLst>
                      <a:ext uri="{FF2B5EF4-FFF2-40B4-BE49-F238E27FC236}">
                        <a16:creationId xmlns:a16="http://schemas.microsoft.com/office/drawing/2014/main" id="{E0FBF70A-82B6-C895-5FED-CA75A8B04389}"/>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70" name="Straight Connector 769">
                  <a:extLst>
                    <a:ext uri="{FF2B5EF4-FFF2-40B4-BE49-F238E27FC236}">
                      <a16:creationId xmlns:a16="http://schemas.microsoft.com/office/drawing/2014/main" id="{0EE6982E-5C5C-B583-5217-6D2EBCCD2D14}"/>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88" name="Group 787">
                <a:extLst>
                  <a:ext uri="{FF2B5EF4-FFF2-40B4-BE49-F238E27FC236}">
                    <a16:creationId xmlns:a16="http://schemas.microsoft.com/office/drawing/2014/main" id="{6968CB14-8AE5-13F5-3C00-FD204B87AB77}"/>
                  </a:ext>
                </a:extLst>
              </p:cNvPr>
              <p:cNvGrpSpPr/>
              <p:nvPr/>
            </p:nvGrpSpPr>
            <p:grpSpPr>
              <a:xfrm>
                <a:off x="8983566" y="4076708"/>
                <a:ext cx="118872" cy="118872"/>
                <a:chOff x="2324540" y="2831652"/>
                <a:chExt cx="137160" cy="181423"/>
              </a:xfrm>
            </p:grpSpPr>
            <p:grpSp>
              <p:nvGrpSpPr>
                <p:cNvPr id="789" name="Group 788">
                  <a:extLst>
                    <a:ext uri="{FF2B5EF4-FFF2-40B4-BE49-F238E27FC236}">
                      <a16:creationId xmlns:a16="http://schemas.microsoft.com/office/drawing/2014/main" id="{C1C2A060-65AE-DCE1-EE91-8CB9C426C009}"/>
                    </a:ext>
                  </a:extLst>
                </p:cNvPr>
                <p:cNvGrpSpPr/>
                <p:nvPr/>
              </p:nvGrpSpPr>
              <p:grpSpPr>
                <a:xfrm>
                  <a:off x="2324540" y="2876643"/>
                  <a:ext cx="137160" cy="91440"/>
                  <a:chOff x="2324540" y="2862927"/>
                  <a:chExt cx="119036" cy="118872"/>
                </a:xfrm>
              </p:grpSpPr>
              <p:cxnSp>
                <p:nvCxnSpPr>
                  <p:cNvPr id="791" name="Straight Connector 790">
                    <a:extLst>
                      <a:ext uri="{FF2B5EF4-FFF2-40B4-BE49-F238E27FC236}">
                        <a16:creationId xmlns:a16="http://schemas.microsoft.com/office/drawing/2014/main" id="{533C685B-A5F2-1D91-02AF-6F84B66F32D3}"/>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92" name="Straight Connector 791">
                    <a:extLst>
                      <a:ext uri="{FF2B5EF4-FFF2-40B4-BE49-F238E27FC236}">
                        <a16:creationId xmlns:a16="http://schemas.microsoft.com/office/drawing/2014/main" id="{6368CC19-275C-4585-B59E-0393DDD83118}"/>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90" name="Straight Connector 789">
                  <a:extLst>
                    <a:ext uri="{FF2B5EF4-FFF2-40B4-BE49-F238E27FC236}">
                      <a16:creationId xmlns:a16="http://schemas.microsoft.com/office/drawing/2014/main" id="{810260CA-9365-9715-EAF1-4C0452319914}"/>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881" name="Group 880">
                <a:extLst>
                  <a:ext uri="{FF2B5EF4-FFF2-40B4-BE49-F238E27FC236}">
                    <a16:creationId xmlns:a16="http://schemas.microsoft.com/office/drawing/2014/main" id="{11081B46-F8FD-4CB8-D443-627972743646}"/>
                  </a:ext>
                </a:extLst>
              </p:cNvPr>
              <p:cNvGrpSpPr/>
              <p:nvPr/>
            </p:nvGrpSpPr>
            <p:grpSpPr>
              <a:xfrm>
                <a:off x="9819439" y="4081592"/>
                <a:ext cx="517497" cy="138273"/>
                <a:chOff x="9819439" y="4081592"/>
                <a:chExt cx="517497" cy="138273"/>
              </a:xfrm>
            </p:grpSpPr>
            <p:grpSp>
              <p:nvGrpSpPr>
                <p:cNvPr id="461" name="Group 460">
                  <a:extLst>
                    <a:ext uri="{FF2B5EF4-FFF2-40B4-BE49-F238E27FC236}">
                      <a16:creationId xmlns:a16="http://schemas.microsoft.com/office/drawing/2014/main" id="{74467361-E5AF-9764-39A1-BEBFC4C85B97}"/>
                    </a:ext>
                  </a:extLst>
                </p:cNvPr>
                <p:cNvGrpSpPr/>
                <p:nvPr/>
              </p:nvGrpSpPr>
              <p:grpSpPr>
                <a:xfrm>
                  <a:off x="9819439" y="4091687"/>
                  <a:ext cx="118872" cy="118872"/>
                  <a:chOff x="2324540" y="2831652"/>
                  <a:chExt cx="137160" cy="181423"/>
                </a:xfrm>
              </p:grpSpPr>
              <p:grpSp>
                <p:nvGrpSpPr>
                  <p:cNvPr id="462" name="Group 461">
                    <a:extLst>
                      <a:ext uri="{FF2B5EF4-FFF2-40B4-BE49-F238E27FC236}">
                        <a16:creationId xmlns:a16="http://schemas.microsoft.com/office/drawing/2014/main" id="{90C6D92F-7223-8630-79AC-372ADB6475D4}"/>
                      </a:ext>
                    </a:extLst>
                  </p:cNvPr>
                  <p:cNvGrpSpPr/>
                  <p:nvPr/>
                </p:nvGrpSpPr>
                <p:grpSpPr>
                  <a:xfrm>
                    <a:off x="2324540" y="2876643"/>
                    <a:ext cx="137160" cy="91440"/>
                    <a:chOff x="2324540" y="2862927"/>
                    <a:chExt cx="119036" cy="118872"/>
                  </a:xfrm>
                </p:grpSpPr>
                <p:cxnSp>
                  <p:nvCxnSpPr>
                    <p:cNvPr id="464" name="Straight Connector 463">
                      <a:extLst>
                        <a:ext uri="{FF2B5EF4-FFF2-40B4-BE49-F238E27FC236}">
                          <a16:creationId xmlns:a16="http://schemas.microsoft.com/office/drawing/2014/main" id="{B785331B-B115-F740-CD54-E737B2FECBC4}"/>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465" name="Straight Connector 464">
                      <a:extLst>
                        <a:ext uri="{FF2B5EF4-FFF2-40B4-BE49-F238E27FC236}">
                          <a16:creationId xmlns:a16="http://schemas.microsoft.com/office/drawing/2014/main" id="{4870C9A9-40ED-38F1-42EE-A2F9BBFFCBA1}"/>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463" name="Straight Connector 462">
                    <a:extLst>
                      <a:ext uri="{FF2B5EF4-FFF2-40B4-BE49-F238E27FC236}">
                        <a16:creationId xmlns:a16="http://schemas.microsoft.com/office/drawing/2014/main" id="{EA19A014-3580-3ADF-1673-34CAAE883595}"/>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658" name="Group 657">
                  <a:extLst>
                    <a:ext uri="{FF2B5EF4-FFF2-40B4-BE49-F238E27FC236}">
                      <a16:creationId xmlns:a16="http://schemas.microsoft.com/office/drawing/2014/main" id="{A0783EBA-8E47-9A7D-F24F-8DABE6C556C8}"/>
                    </a:ext>
                  </a:extLst>
                </p:cNvPr>
                <p:cNvGrpSpPr/>
                <p:nvPr/>
              </p:nvGrpSpPr>
              <p:grpSpPr>
                <a:xfrm>
                  <a:off x="10002919" y="4100993"/>
                  <a:ext cx="118872" cy="118872"/>
                  <a:chOff x="2324540" y="2831652"/>
                  <a:chExt cx="137160" cy="181423"/>
                </a:xfrm>
              </p:grpSpPr>
              <p:grpSp>
                <p:nvGrpSpPr>
                  <p:cNvPr id="659" name="Group 658">
                    <a:extLst>
                      <a:ext uri="{FF2B5EF4-FFF2-40B4-BE49-F238E27FC236}">
                        <a16:creationId xmlns:a16="http://schemas.microsoft.com/office/drawing/2014/main" id="{8168EF68-F831-1ED1-A581-6A2F8263F075}"/>
                      </a:ext>
                    </a:extLst>
                  </p:cNvPr>
                  <p:cNvGrpSpPr/>
                  <p:nvPr/>
                </p:nvGrpSpPr>
                <p:grpSpPr>
                  <a:xfrm>
                    <a:off x="2324540" y="2876643"/>
                    <a:ext cx="137160" cy="91440"/>
                    <a:chOff x="2324540" y="2862927"/>
                    <a:chExt cx="119036" cy="118872"/>
                  </a:xfrm>
                </p:grpSpPr>
                <p:cxnSp>
                  <p:nvCxnSpPr>
                    <p:cNvPr id="661" name="Straight Connector 660">
                      <a:extLst>
                        <a:ext uri="{FF2B5EF4-FFF2-40B4-BE49-F238E27FC236}">
                          <a16:creationId xmlns:a16="http://schemas.microsoft.com/office/drawing/2014/main" id="{D3151AFC-B94B-60BB-6A95-08667EFF8937}"/>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662" name="Straight Connector 661">
                      <a:extLst>
                        <a:ext uri="{FF2B5EF4-FFF2-40B4-BE49-F238E27FC236}">
                          <a16:creationId xmlns:a16="http://schemas.microsoft.com/office/drawing/2014/main" id="{895FEB85-078C-7DA4-98FB-B8E9660F2A75}"/>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660" name="Straight Connector 659">
                    <a:extLst>
                      <a:ext uri="{FF2B5EF4-FFF2-40B4-BE49-F238E27FC236}">
                        <a16:creationId xmlns:a16="http://schemas.microsoft.com/office/drawing/2014/main" id="{D6F97B5F-0516-681D-9924-D7C9314463CB}"/>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703" name="Group 702">
                  <a:extLst>
                    <a:ext uri="{FF2B5EF4-FFF2-40B4-BE49-F238E27FC236}">
                      <a16:creationId xmlns:a16="http://schemas.microsoft.com/office/drawing/2014/main" id="{389668EE-E11C-D581-6184-D49244110BE7}"/>
                    </a:ext>
                  </a:extLst>
                </p:cNvPr>
                <p:cNvGrpSpPr/>
                <p:nvPr/>
              </p:nvGrpSpPr>
              <p:grpSpPr>
                <a:xfrm>
                  <a:off x="10218064" y="4081592"/>
                  <a:ext cx="118872" cy="118872"/>
                  <a:chOff x="2324540" y="2831652"/>
                  <a:chExt cx="137160" cy="181423"/>
                </a:xfrm>
              </p:grpSpPr>
              <p:grpSp>
                <p:nvGrpSpPr>
                  <p:cNvPr id="704" name="Group 703">
                    <a:extLst>
                      <a:ext uri="{FF2B5EF4-FFF2-40B4-BE49-F238E27FC236}">
                        <a16:creationId xmlns:a16="http://schemas.microsoft.com/office/drawing/2014/main" id="{E192CA07-A733-3273-6BBC-3A06E208AC21}"/>
                      </a:ext>
                    </a:extLst>
                  </p:cNvPr>
                  <p:cNvGrpSpPr/>
                  <p:nvPr/>
                </p:nvGrpSpPr>
                <p:grpSpPr>
                  <a:xfrm>
                    <a:off x="2324540" y="2876643"/>
                    <a:ext cx="137160" cy="91440"/>
                    <a:chOff x="2324540" y="2862927"/>
                    <a:chExt cx="119036" cy="118872"/>
                  </a:xfrm>
                </p:grpSpPr>
                <p:cxnSp>
                  <p:nvCxnSpPr>
                    <p:cNvPr id="706" name="Straight Connector 705">
                      <a:extLst>
                        <a:ext uri="{FF2B5EF4-FFF2-40B4-BE49-F238E27FC236}">
                          <a16:creationId xmlns:a16="http://schemas.microsoft.com/office/drawing/2014/main" id="{27A4E751-2919-C630-3687-88F8A92E74F8}"/>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707" name="Straight Connector 706">
                      <a:extLst>
                        <a:ext uri="{FF2B5EF4-FFF2-40B4-BE49-F238E27FC236}">
                          <a16:creationId xmlns:a16="http://schemas.microsoft.com/office/drawing/2014/main" id="{243A1C02-E385-4E13-9DAE-1A94FBEA4E1B}"/>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705" name="Straight Connector 704">
                    <a:extLst>
                      <a:ext uri="{FF2B5EF4-FFF2-40B4-BE49-F238E27FC236}">
                        <a16:creationId xmlns:a16="http://schemas.microsoft.com/office/drawing/2014/main" id="{BC67467E-7003-E9BE-516F-30F84502711F}"/>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855" name="Group 854">
                  <a:extLst>
                    <a:ext uri="{FF2B5EF4-FFF2-40B4-BE49-F238E27FC236}">
                      <a16:creationId xmlns:a16="http://schemas.microsoft.com/office/drawing/2014/main" id="{C628C2DB-337F-206A-DD2D-1A411CF33FD9}"/>
                    </a:ext>
                  </a:extLst>
                </p:cNvPr>
                <p:cNvGrpSpPr/>
                <p:nvPr/>
              </p:nvGrpSpPr>
              <p:grpSpPr>
                <a:xfrm>
                  <a:off x="10089500" y="4094753"/>
                  <a:ext cx="118872" cy="118872"/>
                  <a:chOff x="2324540" y="2831652"/>
                  <a:chExt cx="137160" cy="181423"/>
                </a:xfrm>
              </p:grpSpPr>
              <p:grpSp>
                <p:nvGrpSpPr>
                  <p:cNvPr id="856" name="Group 855">
                    <a:extLst>
                      <a:ext uri="{FF2B5EF4-FFF2-40B4-BE49-F238E27FC236}">
                        <a16:creationId xmlns:a16="http://schemas.microsoft.com/office/drawing/2014/main" id="{85CDD1A5-C5BE-18AD-D020-4AE216C70B03}"/>
                      </a:ext>
                    </a:extLst>
                  </p:cNvPr>
                  <p:cNvGrpSpPr/>
                  <p:nvPr/>
                </p:nvGrpSpPr>
                <p:grpSpPr>
                  <a:xfrm>
                    <a:off x="2324540" y="2876643"/>
                    <a:ext cx="137160" cy="91440"/>
                    <a:chOff x="2324540" y="2862927"/>
                    <a:chExt cx="119036" cy="118872"/>
                  </a:xfrm>
                </p:grpSpPr>
                <p:cxnSp>
                  <p:nvCxnSpPr>
                    <p:cNvPr id="858" name="Straight Connector 857">
                      <a:extLst>
                        <a:ext uri="{FF2B5EF4-FFF2-40B4-BE49-F238E27FC236}">
                          <a16:creationId xmlns:a16="http://schemas.microsoft.com/office/drawing/2014/main" id="{F1A73567-D16D-F448-9AED-8BF45C991C29}"/>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859" name="Straight Connector 858">
                      <a:extLst>
                        <a:ext uri="{FF2B5EF4-FFF2-40B4-BE49-F238E27FC236}">
                          <a16:creationId xmlns:a16="http://schemas.microsoft.com/office/drawing/2014/main" id="{221C8823-9931-FC33-1E8F-77F799AE98C2}"/>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857" name="Straight Connector 856">
                    <a:extLst>
                      <a:ext uri="{FF2B5EF4-FFF2-40B4-BE49-F238E27FC236}">
                        <a16:creationId xmlns:a16="http://schemas.microsoft.com/office/drawing/2014/main" id="{89F1A7A6-0B8B-385B-6EE1-6D44692BC8A3}"/>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nvGrpSpPr>
                <p:cNvPr id="860" name="Group 859">
                  <a:extLst>
                    <a:ext uri="{FF2B5EF4-FFF2-40B4-BE49-F238E27FC236}">
                      <a16:creationId xmlns:a16="http://schemas.microsoft.com/office/drawing/2014/main" id="{6C8F522F-C593-FBB7-69B1-D07D3F6D4F66}"/>
                    </a:ext>
                  </a:extLst>
                </p:cNvPr>
                <p:cNvGrpSpPr/>
                <p:nvPr/>
              </p:nvGrpSpPr>
              <p:grpSpPr>
                <a:xfrm>
                  <a:off x="10114897" y="4093869"/>
                  <a:ext cx="118872" cy="118872"/>
                  <a:chOff x="2324540" y="2831652"/>
                  <a:chExt cx="137160" cy="181423"/>
                </a:xfrm>
              </p:grpSpPr>
              <p:grpSp>
                <p:nvGrpSpPr>
                  <p:cNvPr id="861" name="Group 860">
                    <a:extLst>
                      <a:ext uri="{FF2B5EF4-FFF2-40B4-BE49-F238E27FC236}">
                        <a16:creationId xmlns:a16="http://schemas.microsoft.com/office/drawing/2014/main" id="{1F5B4A70-38D4-C5A3-E5C5-04F849543881}"/>
                      </a:ext>
                    </a:extLst>
                  </p:cNvPr>
                  <p:cNvGrpSpPr/>
                  <p:nvPr/>
                </p:nvGrpSpPr>
                <p:grpSpPr>
                  <a:xfrm>
                    <a:off x="2324540" y="2876643"/>
                    <a:ext cx="137160" cy="91440"/>
                    <a:chOff x="2324540" y="2862927"/>
                    <a:chExt cx="119036" cy="118872"/>
                  </a:xfrm>
                </p:grpSpPr>
                <p:cxnSp>
                  <p:nvCxnSpPr>
                    <p:cNvPr id="863" name="Straight Connector 862">
                      <a:extLst>
                        <a:ext uri="{FF2B5EF4-FFF2-40B4-BE49-F238E27FC236}">
                          <a16:creationId xmlns:a16="http://schemas.microsoft.com/office/drawing/2014/main" id="{A883DA5C-36DA-9EB5-FEF8-11A4E90E4C93}"/>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864" name="Straight Connector 863">
                      <a:extLst>
                        <a:ext uri="{FF2B5EF4-FFF2-40B4-BE49-F238E27FC236}">
                          <a16:creationId xmlns:a16="http://schemas.microsoft.com/office/drawing/2014/main" id="{99327E93-EA52-840D-631C-AC6F3512A871}"/>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862" name="Straight Connector 861">
                    <a:extLst>
                      <a:ext uri="{FF2B5EF4-FFF2-40B4-BE49-F238E27FC236}">
                        <a16:creationId xmlns:a16="http://schemas.microsoft.com/office/drawing/2014/main" id="{1CBF803B-1631-65AE-53C0-71408C7600E1}"/>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grpSp>
            <p:nvGrpSpPr>
              <p:cNvPr id="865" name="Group 864">
                <a:extLst>
                  <a:ext uri="{FF2B5EF4-FFF2-40B4-BE49-F238E27FC236}">
                    <a16:creationId xmlns:a16="http://schemas.microsoft.com/office/drawing/2014/main" id="{48BF69FF-190E-C7A5-A1CE-BF1263DB4909}"/>
                  </a:ext>
                </a:extLst>
              </p:cNvPr>
              <p:cNvGrpSpPr/>
              <p:nvPr/>
            </p:nvGrpSpPr>
            <p:grpSpPr>
              <a:xfrm>
                <a:off x="9485994" y="4083817"/>
                <a:ext cx="118872" cy="118872"/>
                <a:chOff x="2324540" y="2831652"/>
                <a:chExt cx="137160" cy="181423"/>
              </a:xfrm>
            </p:grpSpPr>
            <p:grpSp>
              <p:nvGrpSpPr>
                <p:cNvPr id="866" name="Group 865">
                  <a:extLst>
                    <a:ext uri="{FF2B5EF4-FFF2-40B4-BE49-F238E27FC236}">
                      <a16:creationId xmlns:a16="http://schemas.microsoft.com/office/drawing/2014/main" id="{D955CE72-D9DD-80DE-89D3-16BD369FF9C7}"/>
                    </a:ext>
                  </a:extLst>
                </p:cNvPr>
                <p:cNvGrpSpPr/>
                <p:nvPr/>
              </p:nvGrpSpPr>
              <p:grpSpPr>
                <a:xfrm>
                  <a:off x="2324540" y="2876643"/>
                  <a:ext cx="137160" cy="91440"/>
                  <a:chOff x="2324540" y="2862927"/>
                  <a:chExt cx="119036" cy="118872"/>
                </a:xfrm>
              </p:grpSpPr>
              <p:cxnSp>
                <p:nvCxnSpPr>
                  <p:cNvPr id="868" name="Straight Connector 867">
                    <a:extLst>
                      <a:ext uri="{FF2B5EF4-FFF2-40B4-BE49-F238E27FC236}">
                        <a16:creationId xmlns:a16="http://schemas.microsoft.com/office/drawing/2014/main" id="{E9946CB7-5BB0-74D1-4709-353B89F706FF}"/>
                      </a:ext>
                    </a:extLst>
                  </p:cNvPr>
                  <p:cNvCxnSpPr>
                    <a:cxnSpLocks/>
                  </p:cNvCxnSpPr>
                  <p:nvPr/>
                </p:nvCxnSpPr>
                <p:spPr bwMode="auto">
                  <a:xfrm>
                    <a:off x="2324540" y="2864099"/>
                    <a:ext cx="119036" cy="116528"/>
                  </a:xfrm>
                  <a:prstGeom prst="line">
                    <a:avLst/>
                  </a:prstGeom>
                  <a:noFill/>
                  <a:ln w="19050" cap="flat" cmpd="sng" algn="ctr">
                    <a:solidFill>
                      <a:srgbClr val="015873"/>
                    </a:solidFill>
                    <a:prstDash val="solid"/>
                    <a:round/>
                    <a:headEnd type="none" w="med" len="med"/>
                    <a:tailEnd type="none" w="med" len="med"/>
                  </a:ln>
                  <a:effectLst/>
                </p:spPr>
              </p:cxnSp>
              <p:cxnSp>
                <p:nvCxnSpPr>
                  <p:cNvPr id="869" name="Straight Connector 868">
                    <a:extLst>
                      <a:ext uri="{FF2B5EF4-FFF2-40B4-BE49-F238E27FC236}">
                        <a16:creationId xmlns:a16="http://schemas.microsoft.com/office/drawing/2014/main" id="{B6667341-F44B-761E-0D83-CDD62A65DBA2}"/>
                      </a:ext>
                    </a:extLst>
                  </p:cNvPr>
                  <p:cNvCxnSpPr>
                    <a:cxnSpLocks/>
                  </p:cNvCxnSpPr>
                  <p:nvPr/>
                </p:nvCxnSpPr>
                <p:spPr bwMode="auto">
                  <a:xfrm flipV="1">
                    <a:off x="2324622" y="2862927"/>
                    <a:ext cx="118872" cy="118872"/>
                  </a:xfrm>
                  <a:prstGeom prst="line">
                    <a:avLst/>
                  </a:prstGeom>
                  <a:noFill/>
                  <a:ln w="19050" cap="flat" cmpd="sng" algn="ctr">
                    <a:solidFill>
                      <a:srgbClr val="015873"/>
                    </a:solidFill>
                    <a:prstDash val="solid"/>
                    <a:round/>
                    <a:headEnd type="none" w="med" len="med"/>
                    <a:tailEnd type="none" w="med" len="med"/>
                  </a:ln>
                  <a:effectLst/>
                </p:spPr>
              </p:cxnSp>
            </p:grpSp>
            <p:cxnSp>
              <p:nvCxnSpPr>
                <p:cNvPr id="867" name="Straight Connector 866">
                  <a:extLst>
                    <a:ext uri="{FF2B5EF4-FFF2-40B4-BE49-F238E27FC236}">
                      <a16:creationId xmlns:a16="http://schemas.microsoft.com/office/drawing/2014/main" id="{4E928E7E-69D9-4477-7FD9-FECDFC2016DD}"/>
                    </a:ext>
                  </a:extLst>
                </p:cNvPr>
                <p:cNvCxnSpPr>
                  <a:cxnSpLocks/>
                </p:cNvCxnSpPr>
                <p:nvPr/>
              </p:nvCxnSpPr>
              <p:spPr bwMode="auto">
                <a:xfrm>
                  <a:off x="2393120" y="2831652"/>
                  <a:ext cx="0" cy="181423"/>
                </a:xfrm>
                <a:prstGeom prst="line">
                  <a:avLst/>
                </a:prstGeom>
                <a:noFill/>
                <a:ln w="19050" cap="flat" cmpd="sng" algn="ctr">
                  <a:solidFill>
                    <a:srgbClr val="015873"/>
                  </a:solidFill>
                  <a:prstDash val="solid"/>
                  <a:round/>
                  <a:headEnd type="none" w="med" len="med"/>
                  <a:tailEnd type="none" w="med" len="med"/>
                </a:ln>
                <a:effectLst/>
              </p:spPr>
            </p:cxnSp>
          </p:grpSp>
        </p:grpSp>
      </p:grpSp>
    </p:spTree>
    <p:extLst>
      <p:ext uri="{BB962C8B-B14F-4D97-AF65-F5344CB8AC3E}">
        <p14:creationId xmlns:p14="http://schemas.microsoft.com/office/powerpoint/2010/main" val="28530074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dirty="0"/>
              <a:t>RELATIVITY-047: </a:t>
            </a:r>
            <a:r>
              <a:rPr lang="en-US" dirty="0"/>
              <a:t>Relatlimab + Nivolumab vs Nivolumab in Previously Untreated Advanced Melanoma</a:t>
            </a:r>
            <a:endParaRPr lang="en-US" altLang="en-US" dirty="0"/>
          </a:p>
        </p:txBody>
      </p:sp>
      <p:sp>
        <p:nvSpPr>
          <p:cNvPr id="5" name="Content Placeholder 2">
            <a:extLst>
              <a:ext uri="{FF2B5EF4-FFF2-40B4-BE49-F238E27FC236}">
                <a16:creationId xmlns:a16="http://schemas.microsoft.com/office/drawing/2014/main" id="{454C8629-DEA5-5E5D-6CE5-16BA88C6EC26}"/>
              </a:ext>
            </a:extLst>
          </p:cNvPr>
          <p:cNvSpPr>
            <a:spLocks noGrp="1"/>
          </p:cNvSpPr>
          <p:nvPr>
            <p:ph idx="1"/>
          </p:nvPr>
        </p:nvSpPr>
        <p:spPr/>
        <p:txBody>
          <a:bodyPr/>
          <a:lstStyle/>
          <a:p>
            <a:r>
              <a:rPr lang="en-US" sz="2400" dirty="0"/>
              <a:t>Randomized, global, double-blind, open-label phase II/III study</a:t>
            </a:r>
            <a:endParaRPr lang="en-US" sz="2400" baseline="30000" dirty="0"/>
          </a:p>
        </p:txBody>
      </p:sp>
      <p:sp>
        <p:nvSpPr>
          <p:cNvPr id="6" name="Content Placeholder 2">
            <a:extLst>
              <a:ext uri="{FF2B5EF4-FFF2-40B4-BE49-F238E27FC236}">
                <a16:creationId xmlns:a16="http://schemas.microsoft.com/office/drawing/2014/main" id="{869FC1EF-7398-2F76-E25D-ECD80EDC25D9}"/>
              </a:ext>
            </a:extLst>
          </p:cNvPr>
          <p:cNvSpPr txBox="1">
            <a:spLocks/>
          </p:cNvSpPr>
          <p:nvPr/>
        </p:nvSpPr>
        <p:spPr bwMode="auto">
          <a:xfrm>
            <a:off x="623046" y="4367930"/>
            <a:ext cx="11453339" cy="1575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Primary endpoint: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PFS (BICR)</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Secondary endpoints: </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OS, ORR</a:t>
            </a:r>
            <a:r>
              <a:rPr kumimoji="0" lang="en-US" sz="2000" b="0" i="0" u="none" strike="noStrike" kern="0" cap="none" spc="0" normalizeH="0" baseline="30000" noProof="0" dirty="0">
                <a:ln>
                  <a:noFill/>
                </a:ln>
                <a:solidFill>
                  <a:srgbClr val="000000"/>
                </a:solidFill>
                <a:effectLst/>
                <a:uLnTx/>
                <a:uFillTx/>
                <a:latin typeface="Calibri" panose="020F0502020204030204" pitchFamily="34" charset="0"/>
                <a:ea typeface="+mn-ea"/>
                <a:cs typeface="+mn-cs"/>
              </a:rPr>
              <a:t>‡</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(BICR)</a:t>
            </a:r>
          </a:p>
        </p:txBody>
      </p:sp>
      <p:sp>
        <p:nvSpPr>
          <p:cNvPr id="7" name="Rectangle 49">
            <a:extLst>
              <a:ext uri="{FF2B5EF4-FFF2-40B4-BE49-F238E27FC236}">
                <a16:creationId xmlns:a16="http://schemas.microsoft.com/office/drawing/2014/main" id="{F7EC28EF-DD42-B0F2-2F59-DCAB378425C8}"/>
              </a:ext>
            </a:extLst>
          </p:cNvPr>
          <p:cNvSpPr>
            <a:spLocks noChangeArrowheads="1"/>
          </p:cNvSpPr>
          <p:nvPr/>
        </p:nvSpPr>
        <p:spPr bwMode="auto">
          <a:xfrm>
            <a:off x="5707075" y="2713486"/>
            <a:ext cx="4150994" cy="891687"/>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Nivolumab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480 mg + </a:t>
            </a: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relatlimab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160 mg FDC IV Q4W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355)</a:t>
            </a:r>
          </a:p>
        </p:txBody>
      </p:sp>
      <p:sp>
        <p:nvSpPr>
          <p:cNvPr id="8" name="Rectangle 50">
            <a:extLst>
              <a:ext uri="{FF2B5EF4-FFF2-40B4-BE49-F238E27FC236}">
                <a16:creationId xmlns:a16="http://schemas.microsoft.com/office/drawing/2014/main" id="{05DFD826-7C1F-4F42-DF1C-BA48BA6EF3CB}"/>
              </a:ext>
            </a:extLst>
          </p:cNvPr>
          <p:cNvSpPr>
            <a:spLocks noChangeArrowheads="1"/>
          </p:cNvSpPr>
          <p:nvPr/>
        </p:nvSpPr>
        <p:spPr bwMode="auto">
          <a:xfrm>
            <a:off x="5704622" y="3779739"/>
            <a:ext cx="4153448" cy="837924"/>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Nivolumab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480 mg IV Q4W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359)</a:t>
            </a:r>
          </a:p>
        </p:txBody>
      </p:sp>
      <p:sp>
        <p:nvSpPr>
          <p:cNvPr id="9" name="Line 53">
            <a:extLst>
              <a:ext uri="{FF2B5EF4-FFF2-40B4-BE49-F238E27FC236}">
                <a16:creationId xmlns:a16="http://schemas.microsoft.com/office/drawing/2014/main" id="{C93A0457-B86B-E203-5596-BE9F7F7E7593}"/>
              </a:ext>
            </a:extLst>
          </p:cNvPr>
          <p:cNvSpPr>
            <a:spLocks noChangeShapeType="1"/>
          </p:cNvSpPr>
          <p:nvPr/>
        </p:nvSpPr>
        <p:spPr bwMode="auto">
          <a:xfrm>
            <a:off x="4821589" y="3951167"/>
            <a:ext cx="761201" cy="23791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 name="Line 54">
            <a:extLst>
              <a:ext uri="{FF2B5EF4-FFF2-40B4-BE49-F238E27FC236}">
                <a16:creationId xmlns:a16="http://schemas.microsoft.com/office/drawing/2014/main" id="{26DB4B7F-7B46-548C-A33D-182B778AA05C}"/>
              </a:ext>
            </a:extLst>
          </p:cNvPr>
          <p:cNvSpPr>
            <a:spLocks noChangeShapeType="1"/>
          </p:cNvSpPr>
          <p:nvPr/>
        </p:nvSpPr>
        <p:spPr bwMode="auto">
          <a:xfrm flipV="1">
            <a:off x="4797586" y="3152343"/>
            <a:ext cx="785204" cy="21345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1" name="Text Box 45">
            <a:extLst>
              <a:ext uri="{FF2B5EF4-FFF2-40B4-BE49-F238E27FC236}">
                <a16:creationId xmlns:a16="http://schemas.microsoft.com/office/drawing/2014/main" id="{E3F00E30-451D-9338-306B-6DD9693F912F}"/>
              </a:ext>
            </a:extLst>
          </p:cNvPr>
          <p:cNvSpPr txBox="1">
            <a:spLocks noChangeArrowheads="1"/>
          </p:cNvSpPr>
          <p:nvPr/>
        </p:nvSpPr>
        <p:spPr bwMode="auto">
          <a:xfrm>
            <a:off x="514354" y="3128070"/>
            <a:ext cx="449813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previously untreated, unresectable, or metastatic melanoma;</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ECOG PS 0/1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714)</a:t>
            </a:r>
          </a:p>
        </p:txBody>
      </p:sp>
      <p:sp>
        <p:nvSpPr>
          <p:cNvPr id="12" name="Rectangle 11">
            <a:extLst>
              <a:ext uri="{FF2B5EF4-FFF2-40B4-BE49-F238E27FC236}">
                <a16:creationId xmlns:a16="http://schemas.microsoft.com/office/drawing/2014/main" id="{DEC9AD25-3802-B61C-994C-2797BBD716AC}"/>
              </a:ext>
            </a:extLst>
          </p:cNvPr>
          <p:cNvSpPr/>
          <p:nvPr/>
        </p:nvSpPr>
        <p:spPr>
          <a:xfrm>
            <a:off x="2353104" y="2069336"/>
            <a:ext cx="4936969" cy="523220"/>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Stratification by: LAG-3 expression,* PD-L1 expression,</a:t>
            </a:r>
            <a:r>
              <a:rPr kumimoji="0" lang="en-US" altLang="en-US" sz="1400" b="0" i="1"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b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BRAF </a:t>
            </a: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mutation status, AJCC v8 M stage</a:t>
            </a:r>
          </a:p>
        </p:txBody>
      </p:sp>
      <p:cxnSp>
        <p:nvCxnSpPr>
          <p:cNvPr id="13" name="Straight Arrow Connector 12">
            <a:extLst>
              <a:ext uri="{FF2B5EF4-FFF2-40B4-BE49-F238E27FC236}">
                <a16:creationId xmlns:a16="http://schemas.microsoft.com/office/drawing/2014/main" id="{F4317027-A614-2D02-F400-735004638FA3}"/>
              </a:ext>
            </a:extLst>
          </p:cNvPr>
          <p:cNvCxnSpPr/>
          <p:nvPr/>
        </p:nvCxnSpPr>
        <p:spPr bwMode="auto">
          <a:xfrm>
            <a:off x="5012486" y="2619246"/>
            <a:ext cx="0" cy="548640"/>
          </a:xfrm>
          <a:prstGeom prst="straightConnector1">
            <a:avLst/>
          </a:prstGeom>
          <a:noFill/>
          <a:ln w="28575" cap="flat" cmpd="sng" algn="ctr">
            <a:solidFill>
              <a:schemeClr val="bg1"/>
            </a:solidFill>
            <a:prstDash val="sysDash"/>
            <a:round/>
            <a:headEnd type="none" w="med" len="med"/>
            <a:tailEnd type="triangle"/>
          </a:ln>
          <a:effectLst/>
        </p:spPr>
      </p:cxnSp>
      <p:sp>
        <p:nvSpPr>
          <p:cNvPr id="14" name="Text Box 45">
            <a:extLst>
              <a:ext uri="{FF2B5EF4-FFF2-40B4-BE49-F238E27FC236}">
                <a16:creationId xmlns:a16="http://schemas.microsoft.com/office/drawing/2014/main" id="{41C3BB67-5E7B-9FB3-02D5-60A95E7B7EAD}"/>
              </a:ext>
            </a:extLst>
          </p:cNvPr>
          <p:cNvSpPr txBox="1">
            <a:spLocks noChangeArrowheads="1"/>
          </p:cNvSpPr>
          <p:nvPr/>
        </p:nvSpPr>
        <p:spPr bwMode="auto">
          <a:xfrm>
            <a:off x="10216791" y="2910277"/>
            <a:ext cx="146330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Until patient request, unacceptable toxicity, progression, or death</a:t>
            </a:r>
            <a:endPar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15" name="Straight Arrow Connector 14">
            <a:extLst>
              <a:ext uri="{FF2B5EF4-FFF2-40B4-BE49-F238E27FC236}">
                <a16:creationId xmlns:a16="http://schemas.microsoft.com/office/drawing/2014/main" id="{7256D4CA-8DAD-EAB0-0917-32CA57FEA3FC}"/>
              </a:ext>
            </a:extLst>
          </p:cNvPr>
          <p:cNvCxnSpPr/>
          <p:nvPr/>
        </p:nvCxnSpPr>
        <p:spPr bwMode="auto">
          <a:xfrm>
            <a:off x="9646487" y="3689761"/>
            <a:ext cx="506642" cy="0"/>
          </a:xfrm>
          <a:prstGeom prst="straightConnector1">
            <a:avLst/>
          </a:prstGeom>
          <a:noFill/>
          <a:ln w="28575" cap="flat" cmpd="sng" algn="ctr">
            <a:solidFill>
              <a:schemeClr val="bg1"/>
            </a:solidFill>
            <a:prstDash val="solid"/>
            <a:round/>
            <a:headEnd type="none" w="med" len="med"/>
            <a:tailEnd type="triangle"/>
          </a:ln>
          <a:effectLst/>
        </p:spPr>
      </p:cxnSp>
      <p:sp>
        <p:nvSpPr>
          <p:cNvPr id="4" name="Rectangle 3">
            <a:extLst>
              <a:ext uri="{FF2B5EF4-FFF2-40B4-BE49-F238E27FC236}">
                <a16:creationId xmlns:a16="http://schemas.microsoft.com/office/drawing/2014/main" id="{538B6860-4D96-8475-C79C-AFC05D655698}"/>
              </a:ext>
            </a:extLst>
          </p:cNvPr>
          <p:cNvSpPr/>
          <p:nvPr/>
        </p:nvSpPr>
        <p:spPr>
          <a:xfrm>
            <a:off x="430848" y="5854720"/>
            <a:ext cx="10393096" cy="52322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*LAG-3 expression on immune cells (1%), determined by analytically validated IHC assay. </a:t>
            </a:r>
            <a:r>
              <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PD-L1 expression on tumor cells (1%) determined by validated PD-L1 IHC 28-8 PharmDx assay. </a:t>
            </a:r>
            <a:r>
              <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Response assessed by RECIST v1.1 and confirmed with subsequent scan ≥28 days later. </a:t>
            </a:r>
            <a:endParaRPr kumimoji="0" lang="en-US" alt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 name="TextBox 2">
            <a:extLst>
              <a:ext uri="{FF2B5EF4-FFF2-40B4-BE49-F238E27FC236}">
                <a16:creationId xmlns:a16="http://schemas.microsoft.com/office/drawing/2014/main" id="{14D62B1A-114C-DF42-6EC6-78B1AF5351EB}"/>
              </a:ext>
            </a:extLst>
          </p:cNvPr>
          <p:cNvSpPr txBox="1"/>
          <p:nvPr/>
        </p:nvSpPr>
        <p:spPr bwMode="auto">
          <a:xfrm>
            <a:off x="430848" y="6377940"/>
            <a:ext cx="75290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1218987"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Long. NEJM Evidence. 2023;2:4.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Tawbi</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NEJM. 2022;386:24. </a:t>
            </a:r>
          </a:p>
        </p:txBody>
      </p:sp>
    </p:spTree>
    <p:extLst>
      <p:ext uri="{BB962C8B-B14F-4D97-AF65-F5344CB8AC3E}">
        <p14:creationId xmlns:p14="http://schemas.microsoft.com/office/powerpoint/2010/main" val="7121260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85" name="Group 1184">
            <a:extLst>
              <a:ext uri="{FF2B5EF4-FFF2-40B4-BE49-F238E27FC236}">
                <a16:creationId xmlns:a16="http://schemas.microsoft.com/office/drawing/2014/main" id="{C986A2E2-ABFA-2BC9-73D5-4DDEB30799D7}"/>
              </a:ext>
            </a:extLst>
          </p:cNvPr>
          <p:cNvGrpSpPr/>
          <p:nvPr/>
        </p:nvGrpSpPr>
        <p:grpSpPr>
          <a:xfrm>
            <a:off x="2951480" y="1717802"/>
            <a:ext cx="6664833" cy="2257552"/>
            <a:chOff x="2951480" y="1717802"/>
            <a:chExt cx="6664833" cy="2257552"/>
          </a:xfrm>
        </p:grpSpPr>
        <p:sp>
          <p:nvSpPr>
            <p:cNvPr id="1134" name="Oval 1133">
              <a:extLst>
                <a:ext uri="{FF2B5EF4-FFF2-40B4-BE49-F238E27FC236}">
                  <a16:creationId xmlns:a16="http://schemas.microsoft.com/office/drawing/2014/main" id="{52EC676F-D41E-3582-FEBF-24CACE874EA8}"/>
                </a:ext>
              </a:extLst>
            </p:cNvPr>
            <p:cNvSpPr/>
            <p:nvPr/>
          </p:nvSpPr>
          <p:spPr bwMode="auto">
            <a:xfrm>
              <a:off x="2951480" y="171780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5" name="Oval 1134">
              <a:extLst>
                <a:ext uri="{FF2B5EF4-FFF2-40B4-BE49-F238E27FC236}">
                  <a16:creationId xmlns:a16="http://schemas.microsoft.com/office/drawing/2014/main" id="{3A306030-3238-38C7-DA35-58A307103A3B}"/>
                </a:ext>
              </a:extLst>
            </p:cNvPr>
            <p:cNvSpPr/>
            <p:nvPr/>
          </p:nvSpPr>
          <p:spPr bwMode="auto">
            <a:xfrm>
              <a:off x="3199130" y="214960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6" name="Oval 1135">
              <a:extLst>
                <a:ext uri="{FF2B5EF4-FFF2-40B4-BE49-F238E27FC236}">
                  <a16:creationId xmlns:a16="http://schemas.microsoft.com/office/drawing/2014/main" id="{AF92B19C-0001-90E1-A515-2A03103E5BD2}"/>
                </a:ext>
              </a:extLst>
            </p:cNvPr>
            <p:cNvSpPr/>
            <p:nvPr/>
          </p:nvSpPr>
          <p:spPr bwMode="auto">
            <a:xfrm>
              <a:off x="3218180" y="2368677"/>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7" name="Oval 1136">
              <a:extLst>
                <a:ext uri="{FF2B5EF4-FFF2-40B4-BE49-F238E27FC236}">
                  <a16:creationId xmlns:a16="http://schemas.microsoft.com/office/drawing/2014/main" id="{4594AE55-A792-57C3-01F8-67895B7CAC64}"/>
                </a:ext>
              </a:extLst>
            </p:cNvPr>
            <p:cNvSpPr/>
            <p:nvPr/>
          </p:nvSpPr>
          <p:spPr bwMode="auto">
            <a:xfrm>
              <a:off x="3234055" y="274015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8" name="Oval 1137">
              <a:extLst>
                <a:ext uri="{FF2B5EF4-FFF2-40B4-BE49-F238E27FC236}">
                  <a16:creationId xmlns:a16="http://schemas.microsoft.com/office/drawing/2014/main" id="{29EABB90-9347-87B5-29CA-BF01E437667C}"/>
                </a:ext>
              </a:extLst>
            </p:cNvPr>
            <p:cNvSpPr/>
            <p:nvPr/>
          </p:nvSpPr>
          <p:spPr bwMode="auto">
            <a:xfrm>
              <a:off x="3230880" y="249885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9" name="Oval 1138">
              <a:extLst>
                <a:ext uri="{FF2B5EF4-FFF2-40B4-BE49-F238E27FC236}">
                  <a16:creationId xmlns:a16="http://schemas.microsoft.com/office/drawing/2014/main" id="{B5BB605E-C7F1-6BC8-1AE7-0A945B365EF8}"/>
                </a:ext>
              </a:extLst>
            </p:cNvPr>
            <p:cNvSpPr/>
            <p:nvPr/>
          </p:nvSpPr>
          <p:spPr bwMode="auto">
            <a:xfrm>
              <a:off x="3243580" y="2889377"/>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0" name="Oval 1139">
              <a:extLst>
                <a:ext uri="{FF2B5EF4-FFF2-40B4-BE49-F238E27FC236}">
                  <a16:creationId xmlns:a16="http://schemas.microsoft.com/office/drawing/2014/main" id="{81724808-4CA8-5598-A5BF-61D1C799500B}"/>
                </a:ext>
              </a:extLst>
            </p:cNvPr>
            <p:cNvSpPr/>
            <p:nvPr/>
          </p:nvSpPr>
          <p:spPr bwMode="auto">
            <a:xfrm>
              <a:off x="3265805" y="291795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1" name="Oval 1140">
              <a:extLst>
                <a:ext uri="{FF2B5EF4-FFF2-40B4-BE49-F238E27FC236}">
                  <a16:creationId xmlns:a16="http://schemas.microsoft.com/office/drawing/2014/main" id="{07925DF4-EE5B-42D1-75DA-9E32B65BD191}"/>
                </a:ext>
              </a:extLst>
            </p:cNvPr>
            <p:cNvSpPr/>
            <p:nvPr/>
          </p:nvSpPr>
          <p:spPr bwMode="auto">
            <a:xfrm>
              <a:off x="3589655" y="326085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2" name="Oval 1141">
              <a:extLst>
                <a:ext uri="{FF2B5EF4-FFF2-40B4-BE49-F238E27FC236}">
                  <a16:creationId xmlns:a16="http://schemas.microsoft.com/office/drawing/2014/main" id="{1791BCF0-174F-3F66-CF8A-177E71CA4C4F}"/>
                </a:ext>
              </a:extLst>
            </p:cNvPr>
            <p:cNvSpPr/>
            <p:nvPr/>
          </p:nvSpPr>
          <p:spPr bwMode="auto">
            <a:xfrm>
              <a:off x="3703955" y="3289427"/>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3" name="Oval 1142">
              <a:extLst>
                <a:ext uri="{FF2B5EF4-FFF2-40B4-BE49-F238E27FC236}">
                  <a16:creationId xmlns:a16="http://schemas.microsoft.com/office/drawing/2014/main" id="{47F7EE35-262A-169A-FA1F-9A808BDDABB6}"/>
                </a:ext>
              </a:extLst>
            </p:cNvPr>
            <p:cNvSpPr/>
            <p:nvPr/>
          </p:nvSpPr>
          <p:spPr bwMode="auto">
            <a:xfrm>
              <a:off x="3729355" y="3314827"/>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4" name="Oval 1143">
              <a:extLst>
                <a:ext uri="{FF2B5EF4-FFF2-40B4-BE49-F238E27FC236}">
                  <a16:creationId xmlns:a16="http://schemas.microsoft.com/office/drawing/2014/main" id="{DC48568C-CED4-EECD-5F2F-646D3F080FB4}"/>
                </a:ext>
              </a:extLst>
            </p:cNvPr>
            <p:cNvSpPr/>
            <p:nvPr/>
          </p:nvSpPr>
          <p:spPr bwMode="auto">
            <a:xfrm>
              <a:off x="3913505" y="337515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5" name="Oval 1144">
              <a:extLst>
                <a:ext uri="{FF2B5EF4-FFF2-40B4-BE49-F238E27FC236}">
                  <a16:creationId xmlns:a16="http://schemas.microsoft.com/office/drawing/2014/main" id="{1047CE0D-EC0F-D8C6-FB09-E85F57E5576B}"/>
                </a:ext>
              </a:extLst>
            </p:cNvPr>
            <p:cNvSpPr/>
            <p:nvPr/>
          </p:nvSpPr>
          <p:spPr bwMode="auto">
            <a:xfrm>
              <a:off x="3957955" y="34128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6" name="Oval 1145">
              <a:extLst>
                <a:ext uri="{FF2B5EF4-FFF2-40B4-BE49-F238E27FC236}">
                  <a16:creationId xmlns:a16="http://schemas.microsoft.com/office/drawing/2014/main" id="{47A077A6-0F35-A38D-842A-47F6B2754AB8}"/>
                </a:ext>
              </a:extLst>
            </p:cNvPr>
            <p:cNvSpPr/>
            <p:nvPr/>
          </p:nvSpPr>
          <p:spPr bwMode="auto">
            <a:xfrm>
              <a:off x="4186555" y="345732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7" name="Oval 1146">
              <a:extLst>
                <a:ext uri="{FF2B5EF4-FFF2-40B4-BE49-F238E27FC236}">
                  <a16:creationId xmlns:a16="http://schemas.microsoft.com/office/drawing/2014/main" id="{256A3AFB-6B92-BAFB-A173-BF495D0E558A}"/>
                </a:ext>
              </a:extLst>
            </p:cNvPr>
            <p:cNvSpPr/>
            <p:nvPr/>
          </p:nvSpPr>
          <p:spPr bwMode="auto">
            <a:xfrm>
              <a:off x="4221480" y="348272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8" name="Oval 1147">
              <a:extLst>
                <a:ext uri="{FF2B5EF4-FFF2-40B4-BE49-F238E27FC236}">
                  <a16:creationId xmlns:a16="http://schemas.microsoft.com/office/drawing/2014/main" id="{A2920F26-6749-0193-AAB5-074A4DAFEE8E}"/>
                </a:ext>
              </a:extLst>
            </p:cNvPr>
            <p:cNvSpPr/>
            <p:nvPr/>
          </p:nvSpPr>
          <p:spPr bwMode="auto">
            <a:xfrm>
              <a:off x="4808855" y="357162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9" name="Oval 1148">
              <a:extLst>
                <a:ext uri="{FF2B5EF4-FFF2-40B4-BE49-F238E27FC236}">
                  <a16:creationId xmlns:a16="http://schemas.microsoft.com/office/drawing/2014/main" id="{A7C74DA8-7EB7-91C1-3D8B-BCF26C53EDFD}"/>
                </a:ext>
              </a:extLst>
            </p:cNvPr>
            <p:cNvSpPr/>
            <p:nvPr/>
          </p:nvSpPr>
          <p:spPr bwMode="auto">
            <a:xfrm>
              <a:off x="5177155" y="362242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0" name="Oval 1149">
              <a:extLst>
                <a:ext uri="{FF2B5EF4-FFF2-40B4-BE49-F238E27FC236}">
                  <a16:creationId xmlns:a16="http://schemas.microsoft.com/office/drawing/2014/main" id="{90C630CB-0021-0781-3880-990DD1CDB9D8}"/>
                </a:ext>
              </a:extLst>
            </p:cNvPr>
            <p:cNvSpPr/>
            <p:nvPr/>
          </p:nvSpPr>
          <p:spPr bwMode="auto">
            <a:xfrm>
              <a:off x="5320030" y="3663696"/>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1" name="Oval 1150">
              <a:extLst>
                <a:ext uri="{FF2B5EF4-FFF2-40B4-BE49-F238E27FC236}">
                  <a16:creationId xmlns:a16="http://schemas.microsoft.com/office/drawing/2014/main" id="{A6BADC8F-7D1B-74D9-41AC-F3C701A253C5}"/>
                </a:ext>
              </a:extLst>
            </p:cNvPr>
            <p:cNvSpPr/>
            <p:nvPr/>
          </p:nvSpPr>
          <p:spPr bwMode="auto">
            <a:xfrm>
              <a:off x="5535930" y="36795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2" name="Oval 1151">
              <a:extLst>
                <a:ext uri="{FF2B5EF4-FFF2-40B4-BE49-F238E27FC236}">
                  <a16:creationId xmlns:a16="http://schemas.microsoft.com/office/drawing/2014/main" id="{3E0B9C50-11EA-D919-A5F6-70B99679C62D}"/>
                </a:ext>
              </a:extLst>
            </p:cNvPr>
            <p:cNvSpPr/>
            <p:nvPr/>
          </p:nvSpPr>
          <p:spPr bwMode="auto">
            <a:xfrm>
              <a:off x="5567680" y="3695446"/>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3" name="Oval 1152">
              <a:extLst>
                <a:ext uri="{FF2B5EF4-FFF2-40B4-BE49-F238E27FC236}">
                  <a16:creationId xmlns:a16="http://schemas.microsoft.com/office/drawing/2014/main" id="{9E5C5405-0C4A-D1F1-EA61-D8324F5C17D9}"/>
                </a:ext>
              </a:extLst>
            </p:cNvPr>
            <p:cNvSpPr/>
            <p:nvPr/>
          </p:nvSpPr>
          <p:spPr bwMode="auto">
            <a:xfrm>
              <a:off x="5859780" y="37049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4" name="Oval 1153">
              <a:extLst>
                <a:ext uri="{FF2B5EF4-FFF2-40B4-BE49-F238E27FC236}">
                  <a16:creationId xmlns:a16="http://schemas.microsoft.com/office/drawing/2014/main" id="{0D0F0719-1AD5-BA60-7BEE-3EBAC0E93F8C}"/>
                </a:ext>
              </a:extLst>
            </p:cNvPr>
            <p:cNvSpPr/>
            <p:nvPr/>
          </p:nvSpPr>
          <p:spPr bwMode="auto">
            <a:xfrm>
              <a:off x="6031992" y="3720846"/>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5" name="Oval 1154">
              <a:extLst>
                <a:ext uri="{FF2B5EF4-FFF2-40B4-BE49-F238E27FC236}">
                  <a16:creationId xmlns:a16="http://schemas.microsoft.com/office/drawing/2014/main" id="{0BA38F46-8FFD-E45E-F9F8-CF110BB9DA9D}"/>
                </a:ext>
              </a:extLst>
            </p:cNvPr>
            <p:cNvSpPr/>
            <p:nvPr/>
          </p:nvSpPr>
          <p:spPr bwMode="auto">
            <a:xfrm>
              <a:off x="5897880" y="37049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6" name="Oval 1155">
              <a:extLst>
                <a:ext uri="{FF2B5EF4-FFF2-40B4-BE49-F238E27FC236}">
                  <a16:creationId xmlns:a16="http://schemas.microsoft.com/office/drawing/2014/main" id="{29A19702-8616-A82E-DEF3-4F6F1F823F43}"/>
                </a:ext>
              </a:extLst>
            </p:cNvPr>
            <p:cNvSpPr/>
            <p:nvPr/>
          </p:nvSpPr>
          <p:spPr bwMode="auto">
            <a:xfrm>
              <a:off x="5948680" y="37049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7" name="Oval 1156">
              <a:extLst>
                <a:ext uri="{FF2B5EF4-FFF2-40B4-BE49-F238E27FC236}">
                  <a16:creationId xmlns:a16="http://schemas.microsoft.com/office/drawing/2014/main" id="{7B4D667A-91FC-D4D9-18A0-34A486BB9FB8}"/>
                </a:ext>
              </a:extLst>
            </p:cNvPr>
            <p:cNvSpPr/>
            <p:nvPr/>
          </p:nvSpPr>
          <p:spPr bwMode="auto">
            <a:xfrm>
              <a:off x="6234430" y="3733546"/>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8" name="Oval 1157">
              <a:extLst>
                <a:ext uri="{FF2B5EF4-FFF2-40B4-BE49-F238E27FC236}">
                  <a16:creationId xmlns:a16="http://schemas.microsoft.com/office/drawing/2014/main" id="{8BA1593F-E840-D477-558A-25C78BC89B47}"/>
                </a:ext>
              </a:extLst>
            </p:cNvPr>
            <p:cNvSpPr/>
            <p:nvPr/>
          </p:nvSpPr>
          <p:spPr bwMode="auto">
            <a:xfrm>
              <a:off x="6316980" y="37557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9" name="Oval 1158">
              <a:extLst>
                <a:ext uri="{FF2B5EF4-FFF2-40B4-BE49-F238E27FC236}">
                  <a16:creationId xmlns:a16="http://schemas.microsoft.com/office/drawing/2014/main" id="{9B57B28D-FEF9-7AA4-F4DA-53062A39AC92}"/>
                </a:ext>
              </a:extLst>
            </p:cNvPr>
            <p:cNvSpPr/>
            <p:nvPr/>
          </p:nvSpPr>
          <p:spPr bwMode="auto">
            <a:xfrm>
              <a:off x="6272530" y="3758946"/>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0" name="Oval 1159">
              <a:extLst>
                <a:ext uri="{FF2B5EF4-FFF2-40B4-BE49-F238E27FC236}">
                  <a16:creationId xmlns:a16="http://schemas.microsoft.com/office/drawing/2014/main" id="{87C535AA-EB24-CB80-9BB3-C3F204B36322}"/>
                </a:ext>
              </a:extLst>
            </p:cNvPr>
            <p:cNvSpPr/>
            <p:nvPr/>
          </p:nvSpPr>
          <p:spPr bwMode="auto">
            <a:xfrm>
              <a:off x="6551930" y="37557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1" name="Oval 1160">
              <a:extLst>
                <a:ext uri="{FF2B5EF4-FFF2-40B4-BE49-F238E27FC236}">
                  <a16:creationId xmlns:a16="http://schemas.microsoft.com/office/drawing/2014/main" id="{27A83EDD-2570-738E-F8ED-6D36BC18DE73}"/>
                </a:ext>
              </a:extLst>
            </p:cNvPr>
            <p:cNvSpPr/>
            <p:nvPr/>
          </p:nvSpPr>
          <p:spPr bwMode="auto">
            <a:xfrm>
              <a:off x="6859905" y="378752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2" name="Oval 1161">
              <a:extLst>
                <a:ext uri="{FF2B5EF4-FFF2-40B4-BE49-F238E27FC236}">
                  <a16:creationId xmlns:a16="http://schemas.microsoft.com/office/drawing/2014/main" id="{82958A15-34C3-450E-9E19-EBCF125E38A0}"/>
                </a:ext>
              </a:extLst>
            </p:cNvPr>
            <p:cNvSpPr/>
            <p:nvPr/>
          </p:nvSpPr>
          <p:spPr bwMode="auto">
            <a:xfrm>
              <a:off x="6637655" y="37557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3" name="Oval 1162">
              <a:extLst>
                <a:ext uri="{FF2B5EF4-FFF2-40B4-BE49-F238E27FC236}">
                  <a16:creationId xmlns:a16="http://schemas.microsoft.com/office/drawing/2014/main" id="{E20FB943-BC3B-114F-CABC-592D1A10C8D0}"/>
                </a:ext>
              </a:extLst>
            </p:cNvPr>
            <p:cNvSpPr/>
            <p:nvPr/>
          </p:nvSpPr>
          <p:spPr bwMode="auto">
            <a:xfrm>
              <a:off x="6688455" y="37557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4" name="Oval 1163">
              <a:extLst>
                <a:ext uri="{FF2B5EF4-FFF2-40B4-BE49-F238E27FC236}">
                  <a16:creationId xmlns:a16="http://schemas.microsoft.com/office/drawing/2014/main" id="{60D42F98-636E-6145-5516-702F40D92D28}"/>
                </a:ext>
              </a:extLst>
            </p:cNvPr>
            <p:cNvSpPr/>
            <p:nvPr/>
          </p:nvSpPr>
          <p:spPr bwMode="auto">
            <a:xfrm>
              <a:off x="6666230" y="3758946"/>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5" name="Oval 1164">
              <a:extLst>
                <a:ext uri="{FF2B5EF4-FFF2-40B4-BE49-F238E27FC236}">
                  <a16:creationId xmlns:a16="http://schemas.microsoft.com/office/drawing/2014/main" id="{FC7482D4-A581-94AE-B123-86A2E25EF219}"/>
                </a:ext>
              </a:extLst>
            </p:cNvPr>
            <p:cNvSpPr/>
            <p:nvPr/>
          </p:nvSpPr>
          <p:spPr bwMode="auto">
            <a:xfrm>
              <a:off x="6971030" y="378752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6" name="Oval 1165">
              <a:extLst>
                <a:ext uri="{FF2B5EF4-FFF2-40B4-BE49-F238E27FC236}">
                  <a16:creationId xmlns:a16="http://schemas.microsoft.com/office/drawing/2014/main" id="{3FCA3C93-A378-AFCA-8AAB-4C9DBEA2F8A5}"/>
                </a:ext>
              </a:extLst>
            </p:cNvPr>
            <p:cNvSpPr/>
            <p:nvPr/>
          </p:nvSpPr>
          <p:spPr bwMode="auto">
            <a:xfrm>
              <a:off x="7050405" y="3790696"/>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7" name="Oval 1166">
              <a:extLst>
                <a:ext uri="{FF2B5EF4-FFF2-40B4-BE49-F238E27FC236}">
                  <a16:creationId xmlns:a16="http://schemas.microsoft.com/office/drawing/2014/main" id="{90669695-A07E-7F6D-DDFD-101A8651585B}"/>
                </a:ext>
              </a:extLst>
            </p:cNvPr>
            <p:cNvSpPr/>
            <p:nvPr/>
          </p:nvSpPr>
          <p:spPr bwMode="auto">
            <a:xfrm>
              <a:off x="7012305" y="3790696"/>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8" name="Oval 1167">
              <a:extLst>
                <a:ext uri="{FF2B5EF4-FFF2-40B4-BE49-F238E27FC236}">
                  <a16:creationId xmlns:a16="http://schemas.microsoft.com/office/drawing/2014/main" id="{CD1D67B7-7BA4-CA95-3C15-308D6FBB80FF}"/>
                </a:ext>
              </a:extLst>
            </p:cNvPr>
            <p:cNvSpPr/>
            <p:nvPr/>
          </p:nvSpPr>
          <p:spPr bwMode="auto">
            <a:xfrm>
              <a:off x="7339330" y="38192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9" name="Oval 1168">
              <a:extLst>
                <a:ext uri="{FF2B5EF4-FFF2-40B4-BE49-F238E27FC236}">
                  <a16:creationId xmlns:a16="http://schemas.microsoft.com/office/drawing/2014/main" id="{C21B156F-32D2-C469-FF49-87CE8C2BE785}"/>
                </a:ext>
              </a:extLst>
            </p:cNvPr>
            <p:cNvSpPr/>
            <p:nvPr/>
          </p:nvSpPr>
          <p:spPr bwMode="auto">
            <a:xfrm>
              <a:off x="7412355" y="38192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0" name="Oval 1169">
              <a:extLst>
                <a:ext uri="{FF2B5EF4-FFF2-40B4-BE49-F238E27FC236}">
                  <a16:creationId xmlns:a16="http://schemas.microsoft.com/office/drawing/2014/main" id="{6FA96C11-D049-D99A-7C89-397F87D5C7B7}"/>
                </a:ext>
              </a:extLst>
            </p:cNvPr>
            <p:cNvSpPr/>
            <p:nvPr/>
          </p:nvSpPr>
          <p:spPr bwMode="auto">
            <a:xfrm>
              <a:off x="8228330" y="3879596"/>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1" name="Oval 1170">
              <a:extLst>
                <a:ext uri="{FF2B5EF4-FFF2-40B4-BE49-F238E27FC236}">
                  <a16:creationId xmlns:a16="http://schemas.microsoft.com/office/drawing/2014/main" id="{85F6ECA3-D892-E6F5-A681-8413B532B65C}"/>
                </a:ext>
              </a:extLst>
            </p:cNvPr>
            <p:cNvSpPr/>
            <p:nvPr/>
          </p:nvSpPr>
          <p:spPr bwMode="auto">
            <a:xfrm>
              <a:off x="8272780" y="38827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2" name="Oval 1171">
              <a:extLst>
                <a:ext uri="{FF2B5EF4-FFF2-40B4-BE49-F238E27FC236}">
                  <a16:creationId xmlns:a16="http://schemas.microsoft.com/office/drawing/2014/main" id="{D1424349-2D5E-93EF-29B1-AF4E7563E37F}"/>
                </a:ext>
              </a:extLst>
            </p:cNvPr>
            <p:cNvSpPr/>
            <p:nvPr/>
          </p:nvSpPr>
          <p:spPr bwMode="auto">
            <a:xfrm>
              <a:off x="8422005" y="3879596"/>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3" name="Oval 1172">
              <a:extLst>
                <a:ext uri="{FF2B5EF4-FFF2-40B4-BE49-F238E27FC236}">
                  <a16:creationId xmlns:a16="http://schemas.microsoft.com/office/drawing/2014/main" id="{8FCAD92E-0880-BBF4-5BEE-E91E70792F13}"/>
                </a:ext>
              </a:extLst>
            </p:cNvPr>
            <p:cNvSpPr/>
            <p:nvPr/>
          </p:nvSpPr>
          <p:spPr bwMode="auto">
            <a:xfrm>
              <a:off x="8453755" y="3879596"/>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4" name="Oval 1173">
              <a:extLst>
                <a:ext uri="{FF2B5EF4-FFF2-40B4-BE49-F238E27FC236}">
                  <a16:creationId xmlns:a16="http://schemas.microsoft.com/office/drawing/2014/main" id="{283BA94F-4DF9-6049-A440-565D08DABB58}"/>
                </a:ext>
              </a:extLst>
            </p:cNvPr>
            <p:cNvSpPr/>
            <p:nvPr/>
          </p:nvSpPr>
          <p:spPr bwMode="auto">
            <a:xfrm>
              <a:off x="8485505" y="39081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5" name="Oval 1174">
              <a:extLst>
                <a:ext uri="{FF2B5EF4-FFF2-40B4-BE49-F238E27FC236}">
                  <a16:creationId xmlns:a16="http://schemas.microsoft.com/office/drawing/2014/main" id="{ED0F761D-D715-2DA2-548A-8FCD4BA98288}"/>
                </a:ext>
              </a:extLst>
            </p:cNvPr>
            <p:cNvSpPr/>
            <p:nvPr/>
          </p:nvSpPr>
          <p:spPr bwMode="auto">
            <a:xfrm>
              <a:off x="8514080" y="39081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6" name="Oval 1175">
              <a:extLst>
                <a:ext uri="{FF2B5EF4-FFF2-40B4-BE49-F238E27FC236}">
                  <a16:creationId xmlns:a16="http://schemas.microsoft.com/office/drawing/2014/main" id="{7ACEB395-0850-0EF5-8C08-8E0FD7447A0F}"/>
                </a:ext>
              </a:extLst>
            </p:cNvPr>
            <p:cNvSpPr/>
            <p:nvPr/>
          </p:nvSpPr>
          <p:spPr bwMode="auto">
            <a:xfrm>
              <a:off x="9552305" y="39081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7" name="Oval 1176">
              <a:extLst>
                <a:ext uri="{FF2B5EF4-FFF2-40B4-BE49-F238E27FC236}">
                  <a16:creationId xmlns:a16="http://schemas.microsoft.com/office/drawing/2014/main" id="{8FC3E23D-F894-73DB-0B56-AF8428BAC9BC}"/>
                </a:ext>
              </a:extLst>
            </p:cNvPr>
            <p:cNvSpPr/>
            <p:nvPr/>
          </p:nvSpPr>
          <p:spPr bwMode="auto">
            <a:xfrm>
              <a:off x="8745855" y="39081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8" name="Oval 1177">
              <a:extLst>
                <a:ext uri="{FF2B5EF4-FFF2-40B4-BE49-F238E27FC236}">
                  <a16:creationId xmlns:a16="http://schemas.microsoft.com/office/drawing/2014/main" id="{3FC9DDE9-13B5-7214-6F42-30482EC339B5}"/>
                </a:ext>
              </a:extLst>
            </p:cNvPr>
            <p:cNvSpPr/>
            <p:nvPr/>
          </p:nvSpPr>
          <p:spPr bwMode="auto">
            <a:xfrm>
              <a:off x="8787130" y="39081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9" name="Oval 1178">
              <a:extLst>
                <a:ext uri="{FF2B5EF4-FFF2-40B4-BE49-F238E27FC236}">
                  <a16:creationId xmlns:a16="http://schemas.microsoft.com/office/drawing/2014/main" id="{5E696378-66E2-70AC-F275-A993E861AD7D}"/>
                </a:ext>
              </a:extLst>
            </p:cNvPr>
            <p:cNvSpPr/>
            <p:nvPr/>
          </p:nvSpPr>
          <p:spPr bwMode="auto">
            <a:xfrm>
              <a:off x="8993505" y="39081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0" name="Oval 1179">
              <a:extLst>
                <a:ext uri="{FF2B5EF4-FFF2-40B4-BE49-F238E27FC236}">
                  <a16:creationId xmlns:a16="http://schemas.microsoft.com/office/drawing/2014/main" id="{101DCB68-E5B8-256D-8636-E8AEFF91592E}"/>
                </a:ext>
              </a:extLst>
            </p:cNvPr>
            <p:cNvSpPr/>
            <p:nvPr/>
          </p:nvSpPr>
          <p:spPr bwMode="auto">
            <a:xfrm>
              <a:off x="8888730" y="39081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1" name="Oval 1180">
              <a:extLst>
                <a:ext uri="{FF2B5EF4-FFF2-40B4-BE49-F238E27FC236}">
                  <a16:creationId xmlns:a16="http://schemas.microsoft.com/office/drawing/2014/main" id="{030E9094-EB06-EF52-31C1-3F22552380F1}"/>
                </a:ext>
              </a:extLst>
            </p:cNvPr>
            <p:cNvSpPr/>
            <p:nvPr/>
          </p:nvSpPr>
          <p:spPr bwMode="auto">
            <a:xfrm>
              <a:off x="8812530" y="39081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2" name="Oval 1181">
              <a:extLst>
                <a:ext uri="{FF2B5EF4-FFF2-40B4-BE49-F238E27FC236}">
                  <a16:creationId xmlns:a16="http://schemas.microsoft.com/office/drawing/2014/main" id="{048FFEA7-03F3-758D-910F-ECDBCD90C08E}"/>
                </a:ext>
              </a:extLst>
            </p:cNvPr>
            <p:cNvSpPr/>
            <p:nvPr/>
          </p:nvSpPr>
          <p:spPr bwMode="auto">
            <a:xfrm>
              <a:off x="9180830" y="3911346"/>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3" name="Oval 1182">
              <a:extLst>
                <a:ext uri="{FF2B5EF4-FFF2-40B4-BE49-F238E27FC236}">
                  <a16:creationId xmlns:a16="http://schemas.microsoft.com/office/drawing/2014/main" id="{6C54772F-0B88-3DF6-2C7F-D739E1D49B3A}"/>
                </a:ext>
              </a:extLst>
            </p:cNvPr>
            <p:cNvSpPr/>
            <p:nvPr/>
          </p:nvSpPr>
          <p:spPr bwMode="auto">
            <a:xfrm>
              <a:off x="9237980" y="3911346"/>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4" name="Oval 1183">
              <a:extLst>
                <a:ext uri="{FF2B5EF4-FFF2-40B4-BE49-F238E27FC236}">
                  <a16:creationId xmlns:a16="http://schemas.microsoft.com/office/drawing/2014/main" id="{CC840E60-5CD1-D033-52F4-36B70DEF22C0}"/>
                </a:ext>
              </a:extLst>
            </p:cNvPr>
            <p:cNvSpPr/>
            <p:nvPr/>
          </p:nvSpPr>
          <p:spPr bwMode="auto">
            <a:xfrm>
              <a:off x="9209405" y="3911346"/>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aphicFrame>
        <p:nvGraphicFramePr>
          <p:cNvPr id="5" name="Table 5">
            <a:extLst>
              <a:ext uri="{FF2B5EF4-FFF2-40B4-BE49-F238E27FC236}">
                <a16:creationId xmlns:a16="http://schemas.microsoft.com/office/drawing/2014/main" id="{AA9F3292-DD5B-B871-8509-C3CE0123D37C}"/>
              </a:ext>
            </a:extLst>
          </p:cNvPr>
          <p:cNvGraphicFramePr>
            <a:graphicFrameLocks noGrp="1"/>
          </p:cNvGraphicFramePr>
          <p:nvPr/>
        </p:nvGraphicFramePr>
        <p:xfrm>
          <a:off x="6266329" y="1600200"/>
          <a:ext cx="5468471" cy="1005840"/>
        </p:xfrm>
        <a:graphic>
          <a:graphicData uri="http://schemas.openxmlformats.org/drawingml/2006/table">
            <a:tbl>
              <a:tblPr firstRow="1" bandRow="1">
                <a:tableStyleId>{93296810-A885-4BE3-A3E7-6D5BEEA58F35}</a:tableStyleId>
              </a:tblPr>
              <a:tblGrid>
                <a:gridCol w="1763205">
                  <a:extLst>
                    <a:ext uri="{9D8B030D-6E8A-4147-A177-3AD203B41FA5}">
                      <a16:colId xmlns:a16="http://schemas.microsoft.com/office/drawing/2014/main" val="524439264"/>
                    </a:ext>
                  </a:extLst>
                </a:gridCol>
                <a:gridCol w="2089778">
                  <a:extLst>
                    <a:ext uri="{9D8B030D-6E8A-4147-A177-3AD203B41FA5}">
                      <a16:colId xmlns:a16="http://schemas.microsoft.com/office/drawing/2014/main" val="3299766747"/>
                    </a:ext>
                  </a:extLst>
                </a:gridCol>
                <a:gridCol w="1615488">
                  <a:extLst>
                    <a:ext uri="{9D8B030D-6E8A-4147-A177-3AD203B41FA5}">
                      <a16:colId xmlns:a16="http://schemas.microsoft.com/office/drawing/2014/main" val="226540808"/>
                    </a:ext>
                  </a:extLst>
                </a:gridCol>
              </a:tblGrid>
              <a:tr h="0">
                <a:tc>
                  <a:txBody>
                    <a:bodyPr/>
                    <a:lstStyle/>
                    <a:p>
                      <a:endParaRPr lang="en-US" sz="1600" dirty="0"/>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tx1"/>
                    </a:solidFill>
                  </a:tcPr>
                </a:tc>
                <a:tc>
                  <a:txBody>
                    <a:bodyPr/>
                    <a:lstStyle/>
                    <a:p>
                      <a:pPr algn="ctr"/>
                      <a:r>
                        <a:rPr lang="en-US" sz="1600" dirty="0">
                          <a:solidFill>
                            <a:schemeClr val="tx1"/>
                          </a:solidFill>
                        </a:rPr>
                        <a:t>Nivo + Rela (n = 355)</a:t>
                      </a:r>
                    </a:p>
                  </a:txBody>
                  <a:tcPr>
                    <a:lnL w="12700" cmpd="sng">
                      <a:noFill/>
                    </a:lnL>
                    <a:lnR w="12700" cmpd="sng">
                      <a:noFill/>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solidFill>
                            <a:schemeClr val="tx1"/>
                          </a:solidFill>
                        </a:rPr>
                        <a:t>Nivo (n = 359)</a:t>
                      </a:r>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074276912"/>
                  </a:ext>
                </a:extLst>
              </a:tr>
              <a:tr h="0">
                <a:tc>
                  <a:txBody>
                    <a:bodyPr/>
                    <a:lstStyle/>
                    <a:p>
                      <a:r>
                        <a:rPr lang="en-US" sz="1600" dirty="0" err="1">
                          <a:solidFill>
                            <a:schemeClr val="bg1"/>
                          </a:solidFill>
                        </a:rPr>
                        <a:t>mPFS</a:t>
                      </a:r>
                      <a:r>
                        <a:rPr lang="en-US" sz="1600" dirty="0">
                          <a:solidFill>
                            <a:schemeClr val="bg1"/>
                          </a:solidFill>
                        </a:rPr>
                        <a:t>, </a:t>
                      </a:r>
                      <a:r>
                        <a:rPr lang="en-US" sz="1600" dirty="0" err="1">
                          <a:solidFill>
                            <a:schemeClr val="bg1"/>
                          </a:solidFill>
                        </a:rPr>
                        <a:t>mo</a:t>
                      </a:r>
                      <a:r>
                        <a:rPr lang="en-US" sz="1600" dirty="0">
                          <a:solidFill>
                            <a:schemeClr val="bg1"/>
                          </a:solidFill>
                        </a:rPr>
                        <a:t> (95% CI)</a:t>
                      </a: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10.2 (6.5-14.8)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4.6 (3.5-6.5)</a:t>
                      </a: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986570435"/>
                  </a:ext>
                </a:extLst>
              </a:tr>
              <a:tr h="0">
                <a:tc>
                  <a:txBody>
                    <a:bodyPr/>
                    <a:lstStyle/>
                    <a:p>
                      <a:r>
                        <a:rPr lang="en-US" sz="1600" dirty="0">
                          <a:solidFill>
                            <a:schemeClr val="bg1"/>
                          </a:solidFill>
                        </a:rPr>
                        <a:t>HR (95% CI)</a:t>
                      </a:r>
                    </a:p>
                  </a:txBody>
                  <a:tcP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gridSpan="2">
                  <a:txBody>
                    <a:bodyPr/>
                    <a:lstStyle/>
                    <a:p>
                      <a:pPr algn="ctr"/>
                      <a:r>
                        <a:rPr lang="en-US" sz="1600" dirty="0">
                          <a:solidFill>
                            <a:schemeClr val="bg1"/>
                          </a:solidFill>
                        </a:rPr>
                        <a:t>0.81 (0.67-0.97)</a:t>
                      </a:r>
                    </a:p>
                  </a:txBody>
                  <a:tcP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ctr"/>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595810941"/>
                  </a:ext>
                </a:extLst>
              </a:tr>
            </a:tbl>
          </a:graphicData>
        </a:graphic>
      </p:graphicFrame>
      <p:grpSp>
        <p:nvGrpSpPr>
          <p:cNvPr id="1066" name="Group 1065">
            <a:extLst>
              <a:ext uri="{FF2B5EF4-FFF2-40B4-BE49-F238E27FC236}">
                <a16:creationId xmlns:a16="http://schemas.microsoft.com/office/drawing/2014/main" id="{198CB653-3EF0-4956-3797-2670C1B52A89}"/>
              </a:ext>
            </a:extLst>
          </p:cNvPr>
          <p:cNvGrpSpPr/>
          <p:nvPr/>
        </p:nvGrpSpPr>
        <p:grpSpPr>
          <a:xfrm>
            <a:off x="2902039" y="1691425"/>
            <a:ext cx="6679843" cy="2249510"/>
            <a:chOff x="2902039" y="1691425"/>
            <a:chExt cx="6679843" cy="2249510"/>
          </a:xfrm>
        </p:grpSpPr>
        <p:grpSp>
          <p:nvGrpSpPr>
            <p:cNvPr id="1063" name="Group 1062">
              <a:extLst>
                <a:ext uri="{FF2B5EF4-FFF2-40B4-BE49-F238E27FC236}">
                  <a16:creationId xmlns:a16="http://schemas.microsoft.com/office/drawing/2014/main" id="{F34F9ECA-56F7-A50F-AE81-58D5D66DF9E4}"/>
                </a:ext>
              </a:extLst>
            </p:cNvPr>
            <p:cNvGrpSpPr/>
            <p:nvPr/>
          </p:nvGrpSpPr>
          <p:grpSpPr>
            <a:xfrm>
              <a:off x="4250028" y="3520225"/>
              <a:ext cx="5331854" cy="420710"/>
              <a:chOff x="4250028" y="3520225"/>
              <a:chExt cx="5331854" cy="420710"/>
            </a:xfrm>
          </p:grpSpPr>
          <p:sp>
            <p:nvSpPr>
              <p:cNvPr id="1062" name="Freeform 1061">
                <a:extLst>
                  <a:ext uri="{FF2B5EF4-FFF2-40B4-BE49-F238E27FC236}">
                    <a16:creationId xmlns:a16="http://schemas.microsoft.com/office/drawing/2014/main" id="{FFED740A-5A0E-2002-5D50-FE527E74246B}"/>
                  </a:ext>
                </a:extLst>
              </p:cNvPr>
              <p:cNvSpPr/>
              <p:nvPr/>
            </p:nvSpPr>
            <p:spPr bwMode="auto">
              <a:xfrm>
                <a:off x="4250028" y="3520225"/>
                <a:ext cx="1837386" cy="236113"/>
              </a:xfrm>
              <a:custGeom>
                <a:avLst/>
                <a:gdLst>
                  <a:gd name="connsiteX0" fmla="*/ 0 w 1837386"/>
                  <a:gd name="connsiteY0" fmla="*/ 0 h 236113"/>
                  <a:gd name="connsiteX1" fmla="*/ 107324 w 1837386"/>
                  <a:gd name="connsiteY1" fmla="*/ 0 h 236113"/>
                  <a:gd name="connsiteX2" fmla="*/ 107324 w 1837386"/>
                  <a:gd name="connsiteY2" fmla="*/ 17172 h 236113"/>
                  <a:gd name="connsiteX3" fmla="*/ 240406 w 1837386"/>
                  <a:gd name="connsiteY3" fmla="*/ 17172 h 236113"/>
                  <a:gd name="connsiteX4" fmla="*/ 240406 w 1837386"/>
                  <a:gd name="connsiteY4" fmla="*/ 34344 h 236113"/>
                  <a:gd name="connsiteX5" fmla="*/ 274749 w 1837386"/>
                  <a:gd name="connsiteY5" fmla="*/ 34344 h 236113"/>
                  <a:gd name="connsiteX6" fmla="*/ 274749 w 1837386"/>
                  <a:gd name="connsiteY6" fmla="*/ 47223 h 236113"/>
                  <a:gd name="connsiteX7" fmla="*/ 472226 w 1837386"/>
                  <a:gd name="connsiteY7" fmla="*/ 47223 h 236113"/>
                  <a:gd name="connsiteX8" fmla="*/ 472226 w 1837386"/>
                  <a:gd name="connsiteY8" fmla="*/ 55809 h 236113"/>
                  <a:gd name="connsiteX9" fmla="*/ 558085 w 1837386"/>
                  <a:gd name="connsiteY9" fmla="*/ 55809 h 236113"/>
                  <a:gd name="connsiteX10" fmla="*/ 558085 w 1837386"/>
                  <a:gd name="connsiteY10" fmla="*/ 72981 h 236113"/>
                  <a:gd name="connsiteX11" fmla="*/ 601014 w 1837386"/>
                  <a:gd name="connsiteY11" fmla="*/ 72981 h 236113"/>
                  <a:gd name="connsiteX12" fmla="*/ 601014 w 1837386"/>
                  <a:gd name="connsiteY12" fmla="*/ 111617 h 236113"/>
                  <a:gd name="connsiteX13" fmla="*/ 965916 w 1837386"/>
                  <a:gd name="connsiteY13" fmla="*/ 111617 h 236113"/>
                  <a:gd name="connsiteX14" fmla="*/ 965916 w 1837386"/>
                  <a:gd name="connsiteY14" fmla="*/ 145961 h 236113"/>
                  <a:gd name="connsiteX15" fmla="*/ 1008845 w 1837386"/>
                  <a:gd name="connsiteY15" fmla="*/ 145961 h 236113"/>
                  <a:gd name="connsiteX16" fmla="*/ 1008845 w 1837386"/>
                  <a:gd name="connsiteY16" fmla="*/ 167426 h 236113"/>
                  <a:gd name="connsiteX17" fmla="*/ 1146220 w 1837386"/>
                  <a:gd name="connsiteY17" fmla="*/ 167426 h 236113"/>
                  <a:gd name="connsiteX18" fmla="*/ 1146220 w 1837386"/>
                  <a:gd name="connsiteY18" fmla="*/ 188890 h 236113"/>
                  <a:gd name="connsiteX19" fmla="*/ 1249251 w 1837386"/>
                  <a:gd name="connsiteY19" fmla="*/ 188890 h 236113"/>
                  <a:gd name="connsiteX20" fmla="*/ 1249251 w 1837386"/>
                  <a:gd name="connsiteY20" fmla="*/ 188890 h 236113"/>
                  <a:gd name="connsiteX21" fmla="*/ 1249251 w 1837386"/>
                  <a:gd name="connsiteY21" fmla="*/ 188890 h 236113"/>
                  <a:gd name="connsiteX22" fmla="*/ 1257837 w 1837386"/>
                  <a:gd name="connsiteY22" fmla="*/ 197476 h 236113"/>
                  <a:gd name="connsiteX23" fmla="*/ 1365161 w 1837386"/>
                  <a:gd name="connsiteY23" fmla="*/ 197476 h 236113"/>
                  <a:gd name="connsiteX24" fmla="*/ 1365161 w 1837386"/>
                  <a:gd name="connsiteY24" fmla="*/ 214648 h 236113"/>
                  <a:gd name="connsiteX25" fmla="*/ 1700011 w 1837386"/>
                  <a:gd name="connsiteY25" fmla="*/ 214648 h 236113"/>
                  <a:gd name="connsiteX26" fmla="*/ 1700011 w 1837386"/>
                  <a:gd name="connsiteY26" fmla="*/ 236113 h 236113"/>
                  <a:gd name="connsiteX27" fmla="*/ 1837386 w 1837386"/>
                  <a:gd name="connsiteY27" fmla="*/ 236113 h 2361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837386" h="236113">
                    <a:moveTo>
                      <a:pt x="0" y="0"/>
                    </a:moveTo>
                    <a:lnTo>
                      <a:pt x="107324" y="0"/>
                    </a:lnTo>
                    <a:lnTo>
                      <a:pt x="107324" y="17172"/>
                    </a:lnTo>
                    <a:lnTo>
                      <a:pt x="240406" y="17172"/>
                    </a:lnTo>
                    <a:lnTo>
                      <a:pt x="240406" y="34344"/>
                    </a:lnTo>
                    <a:lnTo>
                      <a:pt x="274749" y="34344"/>
                    </a:lnTo>
                    <a:lnTo>
                      <a:pt x="274749" y="47223"/>
                    </a:lnTo>
                    <a:lnTo>
                      <a:pt x="472226" y="47223"/>
                    </a:lnTo>
                    <a:lnTo>
                      <a:pt x="472226" y="55809"/>
                    </a:lnTo>
                    <a:lnTo>
                      <a:pt x="558085" y="55809"/>
                    </a:lnTo>
                    <a:lnTo>
                      <a:pt x="558085" y="72981"/>
                    </a:lnTo>
                    <a:lnTo>
                      <a:pt x="601014" y="72981"/>
                    </a:lnTo>
                    <a:lnTo>
                      <a:pt x="601014" y="111617"/>
                    </a:lnTo>
                    <a:lnTo>
                      <a:pt x="965916" y="111617"/>
                    </a:lnTo>
                    <a:lnTo>
                      <a:pt x="965916" y="145961"/>
                    </a:lnTo>
                    <a:lnTo>
                      <a:pt x="1008845" y="145961"/>
                    </a:lnTo>
                    <a:lnTo>
                      <a:pt x="1008845" y="167426"/>
                    </a:lnTo>
                    <a:lnTo>
                      <a:pt x="1146220" y="167426"/>
                    </a:lnTo>
                    <a:lnTo>
                      <a:pt x="1146220" y="188890"/>
                    </a:lnTo>
                    <a:lnTo>
                      <a:pt x="1249251" y="188890"/>
                    </a:lnTo>
                    <a:lnTo>
                      <a:pt x="1249251" y="188890"/>
                    </a:lnTo>
                    <a:lnTo>
                      <a:pt x="1249251" y="188890"/>
                    </a:lnTo>
                    <a:lnTo>
                      <a:pt x="1257837" y="197476"/>
                    </a:lnTo>
                    <a:lnTo>
                      <a:pt x="1365161" y="197476"/>
                    </a:lnTo>
                    <a:lnTo>
                      <a:pt x="1365161" y="214648"/>
                    </a:lnTo>
                    <a:lnTo>
                      <a:pt x="1700011" y="214648"/>
                    </a:lnTo>
                    <a:lnTo>
                      <a:pt x="1700011" y="236113"/>
                    </a:lnTo>
                    <a:lnTo>
                      <a:pt x="1837386" y="236113"/>
                    </a:lnTo>
                  </a:path>
                </a:pathLst>
              </a:custGeom>
              <a:noFill/>
              <a:ln w="28575">
                <a:solidFill>
                  <a:schemeClr val="accent3"/>
                </a:solidFill>
                <a:miter lim="800000"/>
                <a:headEnd/>
                <a:tailEnd/>
              </a:ln>
            </p:spPr>
            <p:txBody>
              <a:bodyPr rtlCol="0" anchor="ctr"/>
              <a:lstStyle/>
              <a:p>
                <a:pPr algn="ctr"/>
                <a:endParaRPr lang="en-US"/>
              </a:p>
            </p:txBody>
          </p:sp>
          <p:sp>
            <p:nvSpPr>
              <p:cNvPr id="1061" name="Freeform 1060">
                <a:extLst>
                  <a:ext uri="{FF2B5EF4-FFF2-40B4-BE49-F238E27FC236}">
                    <a16:creationId xmlns:a16="http://schemas.microsoft.com/office/drawing/2014/main" id="{2B9D1051-C263-DD21-77E1-EE9EFF774383}"/>
                  </a:ext>
                </a:extLst>
              </p:cNvPr>
              <p:cNvSpPr/>
              <p:nvPr/>
            </p:nvSpPr>
            <p:spPr bwMode="auto">
              <a:xfrm>
                <a:off x="6057363" y="3764924"/>
                <a:ext cx="3524519" cy="176011"/>
              </a:xfrm>
              <a:custGeom>
                <a:avLst/>
                <a:gdLst>
                  <a:gd name="connsiteX0" fmla="*/ 3524519 w 3524519"/>
                  <a:gd name="connsiteY0" fmla="*/ 176011 h 176011"/>
                  <a:gd name="connsiteX1" fmla="*/ 2442693 w 3524519"/>
                  <a:gd name="connsiteY1" fmla="*/ 176011 h 176011"/>
                  <a:gd name="connsiteX2" fmla="*/ 2442693 w 3524519"/>
                  <a:gd name="connsiteY2" fmla="*/ 154546 h 176011"/>
                  <a:gd name="connsiteX3" fmla="*/ 2094964 w 3524519"/>
                  <a:gd name="connsiteY3" fmla="*/ 154546 h 176011"/>
                  <a:gd name="connsiteX4" fmla="*/ 2094964 w 3524519"/>
                  <a:gd name="connsiteY4" fmla="*/ 133082 h 176011"/>
                  <a:gd name="connsiteX5" fmla="*/ 1721476 w 3524519"/>
                  <a:gd name="connsiteY5" fmla="*/ 133082 h 176011"/>
                  <a:gd name="connsiteX6" fmla="*/ 1721476 w 3524519"/>
                  <a:gd name="connsiteY6" fmla="*/ 107324 h 176011"/>
                  <a:gd name="connsiteX7" fmla="*/ 1721476 w 3524519"/>
                  <a:gd name="connsiteY7" fmla="*/ 107324 h 176011"/>
                  <a:gd name="connsiteX8" fmla="*/ 1700011 w 3524519"/>
                  <a:gd name="connsiteY8" fmla="*/ 85859 h 176011"/>
                  <a:gd name="connsiteX9" fmla="*/ 1240665 w 3524519"/>
                  <a:gd name="connsiteY9" fmla="*/ 85859 h 176011"/>
                  <a:gd name="connsiteX10" fmla="*/ 1240665 w 3524519"/>
                  <a:gd name="connsiteY10" fmla="*/ 81566 h 176011"/>
                  <a:gd name="connsiteX11" fmla="*/ 1176271 w 3524519"/>
                  <a:gd name="connsiteY11" fmla="*/ 81566 h 176011"/>
                  <a:gd name="connsiteX12" fmla="*/ 1176271 w 3524519"/>
                  <a:gd name="connsiteY12" fmla="*/ 55808 h 176011"/>
                  <a:gd name="connsiteX13" fmla="*/ 661116 w 3524519"/>
                  <a:gd name="connsiteY13" fmla="*/ 55808 h 176011"/>
                  <a:gd name="connsiteX14" fmla="*/ 661116 w 3524519"/>
                  <a:gd name="connsiteY14" fmla="*/ 30051 h 176011"/>
                  <a:gd name="connsiteX15" fmla="*/ 248992 w 3524519"/>
                  <a:gd name="connsiteY15" fmla="*/ 30051 h 176011"/>
                  <a:gd name="connsiteX16" fmla="*/ 248992 w 3524519"/>
                  <a:gd name="connsiteY16" fmla="*/ 0 h 176011"/>
                  <a:gd name="connsiteX17" fmla="*/ 0 w 3524519"/>
                  <a:gd name="connsiteY17" fmla="*/ 0 h 176011"/>
                  <a:gd name="connsiteX0" fmla="*/ 3524519 w 3524519"/>
                  <a:gd name="connsiteY0" fmla="*/ 176011 h 176011"/>
                  <a:gd name="connsiteX1" fmla="*/ 2442693 w 3524519"/>
                  <a:gd name="connsiteY1" fmla="*/ 176011 h 176011"/>
                  <a:gd name="connsiteX2" fmla="*/ 2442693 w 3524519"/>
                  <a:gd name="connsiteY2" fmla="*/ 154546 h 176011"/>
                  <a:gd name="connsiteX3" fmla="*/ 2094964 w 3524519"/>
                  <a:gd name="connsiteY3" fmla="*/ 154546 h 176011"/>
                  <a:gd name="connsiteX4" fmla="*/ 2094964 w 3524519"/>
                  <a:gd name="connsiteY4" fmla="*/ 133082 h 176011"/>
                  <a:gd name="connsiteX5" fmla="*/ 1721476 w 3524519"/>
                  <a:gd name="connsiteY5" fmla="*/ 133082 h 176011"/>
                  <a:gd name="connsiteX6" fmla="*/ 1721476 w 3524519"/>
                  <a:gd name="connsiteY6" fmla="*/ 107324 h 176011"/>
                  <a:gd name="connsiteX7" fmla="*/ 1695719 w 3524519"/>
                  <a:gd name="connsiteY7" fmla="*/ 103031 h 176011"/>
                  <a:gd name="connsiteX8" fmla="*/ 1700011 w 3524519"/>
                  <a:gd name="connsiteY8" fmla="*/ 85859 h 176011"/>
                  <a:gd name="connsiteX9" fmla="*/ 1240665 w 3524519"/>
                  <a:gd name="connsiteY9" fmla="*/ 85859 h 176011"/>
                  <a:gd name="connsiteX10" fmla="*/ 1240665 w 3524519"/>
                  <a:gd name="connsiteY10" fmla="*/ 81566 h 176011"/>
                  <a:gd name="connsiteX11" fmla="*/ 1176271 w 3524519"/>
                  <a:gd name="connsiteY11" fmla="*/ 81566 h 176011"/>
                  <a:gd name="connsiteX12" fmla="*/ 1176271 w 3524519"/>
                  <a:gd name="connsiteY12" fmla="*/ 55808 h 176011"/>
                  <a:gd name="connsiteX13" fmla="*/ 661116 w 3524519"/>
                  <a:gd name="connsiteY13" fmla="*/ 55808 h 176011"/>
                  <a:gd name="connsiteX14" fmla="*/ 661116 w 3524519"/>
                  <a:gd name="connsiteY14" fmla="*/ 30051 h 176011"/>
                  <a:gd name="connsiteX15" fmla="*/ 248992 w 3524519"/>
                  <a:gd name="connsiteY15" fmla="*/ 30051 h 176011"/>
                  <a:gd name="connsiteX16" fmla="*/ 248992 w 3524519"/>
                  <a:gd name="connsiteY16" fmla="*/ 0 h 176011"/>
                  <a:gd name="connsiteX17" fmla="*/ 0 w 3524519"/>
                  <a:gd name="connsiteY17" fmla="*/ 0 h 176011"/>
                  <a:gd name="connsiteX0" fmla="*/ 3524519 w 3524519"/>
                  <a:gd name="connsiteY0" fmla="*/ 176011 h 176011"/>
                  <a:gd name="connsiteX1" fmla="*/ 2442693 w 3524519"/>
                  <a:gd name="connsiteY1" fmla="*/ 176011 h 176011"/>
                  <a:gd name="connsiteX2" fmla="*/ 2442693 w 3524519"/>
                  <a:gd name="connsiteY2" fmla="*/ 154546 h 176011"/>
                  <a:gd name="connsiteX3" fmla="*/ 2094964 w 3524519"/>
                  <a:gd name="connsiteY3" fmla="*/ 154546 h 176011"/>
                  <a:gd name="connsiteX4" fmla="*/ 2094964 w 3524519"/>
                  <a:gd name="connsiteY4" fmla="*/ 133082 h 176011"/>
                  <a:gd name="connsiteX5" fmla="*/ 1721476 w 3524519"/>
                  <a:gd name="connsiteY5" fmla="*/ 133082 h 176011"/>
                  <a:gd name="connsiteX6" fmla="*/ 1721476 w 3524519"/>
                  <a:gd name="connsiteY6" fmla="*/ 107324 h 176011"/>
                  <a:gd name="connsiteX7" fmla="*/ 1700012 w 3524519"/>
                  <a:gd name="connsiteY7" fmla="*/ 107324 h 176011"/>
                  <a:gd name="connsiteX8" fmla="*/ 1700011 w 3524519"/>
                  <a:gd name="connsiteY8" fmla="*/ 85859 h 176011"/>
                  <a:gd name="connsiteX9" fmla="*/ 1240665 w 3524519"/>
                  <a:gd name="connsiteY9" fmla="*/ 85859 h 176011"/>
                  <a:gd name="connsiteX10" fmla="*/ 1240665 w 3524519"/>
                  <a:gd name="connsiteY10" fmla="*/ 81566 h 176011"/>
                  <a:gd name="connsiteX11" fmla="*/ 1176271 w 3524519"/>
                  <a:gd name="connsiteY11" fmla="*/ 81566 h 176011"/>
                  <a:gd name="connsiteX12" fmla="*/ 1176271 w 3524519"/>
                  <a:gd name="connsiteY12" fmla="*/ 55808 h 176011"/>
                  <a:gd name="connsiteX13" fmla="*/ 661116 w 3524519"/>
                  <a:gd name="connsiteY13" fmla="*/ 55808 h 176011"/>
                  <a:gd name="connsiteX14" fmla="*/ 661116 w 3524519"/>
                  <a:gd name="connsiteY14" fmla="*/ 30051 h 176011"/>
                  <a:gd name="connsiteX15" fmla="*/ 248992 w 3524519"/>
                  <a:gd name="connsiteY15" fmla="*/ 30051 h 176011"/>
                  <a:gd name="connsiteX16" fmla="*/ 248992 w 3524519"/>
                  <a:gd name="connsiteY16" fmla="*/ 0 h 176011"/>
                  <a:gd name="connsiteX17" fmla="*/ 0 w 3524519"/>
                  <a:gd name="connsiteY17" fmla="*/ 0 h 176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524519" h="176011">
                    <a:moveTo>
                      <a:pt x="3524519" y="176011"/>
                    </a:moveTo>
                    <a:lnTo>
                      <a:pt x="2442693" y="176011"/>
                    </a:lnTo>
                    <a:lnTo>
                      <a:pt x="2442693" y="154546"/>
                    </a:lnTo>
                    <a:lnTo>
                      <a:pt x="2094964" y="154546"/>
                    </a:lnTo>
                    <a:lnTo>
                      <a:pt x="2094964" y="133082"/>
                    </a:lnTo>
                    <a:lnTo>
                      <a:pt x="1721476" y="133082"/>
                    </a:lnTo>
                    <a:lnTo>
                      <a:pt x="1721476" y="107324"/>
                    </a:lnTo>
                    <a:lnTo>
                      <a:pt x="1700012" y="107324"/>
                    </a:lnTo>
                    <a:cubicBezTo>
                      <a:pt x="1700012" y="100169"/>
                      <a:pt x="1700011" y="93014"/>
                      <a:pt x="1700011" y="85859"/>
                    </a:cubicBezTo>
                    <a:lnTo>
                      <a:pt x="1240665" y="85859"/>
                    </a:lnTo>
                    <a:lnTo>
                      <a:pt x="1240665" y="81566"/>
                    </a:lnTo>
                    <a:lnTo>
                      <a:pt x="1176271" y="81566"/>
                    </a:lnTo>
                    <a:lnTo>
                      <a:pt x="1176271" y="55808"/>
                    </a:lnTo>
                    <a:lnTo>
                      <a:pt x="661116" y="55808"/>
                    </a:lnTo>
                    <a:lnTo>
                      <a:pt x="661116" y="30051"/>
                    </a:lnTo>
                    <a:lnTo>
                      <a:pt x="248992" y="30051"/>
                    </a:lnTo>
                    <a:lnTo>
                      <a:pt x="248992" y="0"/>
                    </a:lnTo>
                    <a:lnTo>
                      <a:pt x="0" y="0"/>
                    </a:lnTo>
                  </a:path>
                </a:pathLst>
              </a:custGeom>
              <a:noFill/>
              <a:ln w="28575">
                <a:solidFill>
                  <a:schemeClr val="accent3"/>
                </a:solidFill>
                <a:miter lim="800000"/>
                <a:headEnd/>
                <a:tailEnd/>
              </a:ln>
            </p:spPr>
            <p:txBody>
              <a:bodyPr rtlCol="0" anchor="ctr"/>
              <a:lstStyle/>
              <a:p>
                <a:pPr algn="ctr"/>
                <a:endParaRPr lang="en-US"/>
              </a:p>
            </p:txBody>
          </p:sp>
        </p:grpSp>
        <p:sp>
          <p:nvSpPr>
            <p:cNvPr id="1065" name="Freeform 1064">
              <a:extLst>
                <a:ext uri="{FF2B5EF4-FFF2-40B4-BE49-F238E27FC236}">
                  <a16:creationId xmlns:a16="http://schemas.microsoft.com/office/drawing/2014/main" id="{91082557-ACDE-6441-C04D-0F991AD82B86}"/>
                </a:ext>
              </a:extLst>
            </p:cNvPr>
            <p:cNvSpPr/>
            <p:nvPr/>
          </p:nvSpPr>
          <p:spPr bwMode="auto">
            <a:xfrm>
              <a:off x="2902039" y="1691425"/>
              <a:ext cx="1373747" cy="1820214"/>
            </a:xfrm>
            <a:custGeom>
              <a:avLst/>
              <a:gdLst>
                <a:gd name="connsiteX0" fmla="*/ 1373747 w 1373747"/>
                <a:gd name="connsiteY0" fmla="*/ 1820214 h 1820214"/>
                <a:gd name="connsiteX1" fmla="*/ 1313646 w 1373747"/>
                <a:gd name="connsiteY1" fmla="*/ 1820214 h 1820214"/>
                <a:gd name="connsiteX2" fmla="*/ 1313646 w 1373747"/>
                <a:gd name="connsiteY2" fmla="*/ 1794457 h 1820214"/>
                <a:gd name="connsiteX3" fmla="*/ 1214907 w 1373747"/>
                <a:gd name="connsiteY3" fmla="*/ 1794457 h 1820214"/>
                <a:gd name="connsiteX4" fmla="*/ 1214907 w 1373747"/>
                <a:gd name="connsiteY4" fmla="*/ 1777285 h 1820214"/>
                <a:gd name="connsiteX5" fmla="*/ 1116169 w 1373747"/>
                <a:gd name="connsiteY5" fmla="*/ 1777285 h 1820214"/>
                <a:gd name="connsiteX6" fmla="*/ 1116169 w 1373747"/>
                <a:gd name="connsiteY6" fmla="*/ 1751527 h 1820214"/>
                <a:gd name="connsiteX7" fmla="*/ 1064654 w 1373747"/>
                <a:gd name="connsiteY7" fmla="*/ 1751527 h 1820214"/>
                <a:gd name="connsiteX8" fmla="*/ 1064654 w 1373747"/>
                <a:gd name="connsiteY8" fmla="*/ 1712890 h 1820214"/>
                <a:gd name="connsiteX9" fmla="*/ 1004553 w 1373747"/>
                <a:gd name="connsiteY9" fmla="*/ 1712890 h 1820214"/>
                <a:gd name="connsiteX10" fmla="*/ 1004553 w 1373747"/>
                <a:gd name="connsiteY10" fmla="*/ 1691426 h 1820214"/>
                <a:gd name="connsiteX11" fmla="*/ 862885 w 1373747"/>
                <a:gd name="connsiteY11" fmla="*/ 1691426 h 1820214"/>
                <a:gd name="connsiteX12" fmla="*/ 862885 w 1373747"/>
                <a:gd name="connsiteY12" fmla="*/ 1652789 h 1820214"/>
                <a:gd name="connsiteX13" fmla="*/ 862885 w 1373747"/>
                <a:gd name="connsiteY13" fmla="*/ 1652789 h 1820214"/>
                <a:gd name="connsiteX14" fmla="*/ 832834 w 1373747"/>
                <a:gd name="connsiteY14" fmla="*/ 1652789 h 1820214"/>
                <a:gd name="connsiteX15" fmla="*/ 832834 w 1373747"/>
                <a:gd name="connsiteY15" fmla="*/ 1618445 h 1820214"/>
                <a:gd name="connsiteX16" fmla="*/ 725510 w 1373747"/>
                <a:gd name="connsiteY16" fmla="*/ 1618445 h 1820214"/>
                <a:gd name="connsiteX17" fmla="*/ 725510 w 1373747"/>
                <a:gd name="connsiteY17" fmla="*/ 1584102 h 1820214"/>
                <a:gd name="connsiteX18" fmla="*/ 656823 w 1373747"/>
                <a:gd name="connsiteY18" fmla="*/ 1584102 h 1820214"/>
                <a:gd name="connsiteX19" fmla="*/ 656823 w 1373747"/>
                <a:gd name="connsiteY19" fmla="*/ 1558344 h 1820214"/>
                <a:gd name="connsiteX20" fmla="*/ 656823 w 1373747"/>
                <a:gd name="connsiteY20" fmla="*/ 1558344 h 1820214"/>
                <a:gd name="connsiteX21" fmla="*/ 613893 w 1373747"/>
                <a:gd name="connsiteY21" fmla="*/ 1558344 h 1820214"/>
                <a:gd name="connsiteX22" fmla="*/ 613893 w 1373747"/>
                <a:gd name="connsiteY22" fmla="*/ 1502536 h 1820214"/>
                <a:gd name="connsiteX23" fmla="*/ 592429 w 1373747"/>
                <a:gd name="connsiteY23" fmla="*/ 1502536 h 1820214"/>
                <a:gd name="connsiteX24" fmla="*/ 592429 w 1373747"/>
                <a:gd name="connsiteY24" fmla="*/ 1390919 h 1820214"/>
                <a:gd name="connsiteX25" fmla="*/ 566671 w 1373747"/>
                <a:gd name="connsiteY25" fmla="*/ 1390919 h 1820214"/>
                <a:gd name="connsiteX26" fmla="*/ 566671 w 1373747"/>
                <a:gd name="connsiteY26" fmla="*/ 1390919 h 1820214"/>
                <a:gd name="connsiteX27" fmla="*/ 566671 w 1373747"/>
                <a:gd name="connsiteY27" fmla="*/ 1365161 h 1820214"/>
                <a:gd name="connsiteX28" fmla="*/ 510862 w 1373747"/>
                <a:gd name="connsiteY28" fmla="*/ 1365161 h 1820214"/>
                <a:gd name="connsiteX29" fmla="*/ 510862 w 1373747"/>
                <a:gd name="connsiteY29" fmla="*/ 1330817 h 1820214"/>
                <a:gd name="connsiteX30" fmla="*/ 459347 w 1373747"/>
                <a:gd name="connsiteY30" fmla="*/ 1330817 h 1820214"/>
                <a:gd name="connsiteX31" fmla="*/ 459347 w 1373747"/>
                <a:gd name="connsiteY31" fmla="*/ 1292181 h 1820214"/>
                <a:gd name="connsiteX32" fmla="*/ 425003 w 1373747"/>
                <a:gd name="connsiteY32" fmla="*/ 1292181 h 1820214"/>
                <a:gd name="connsiteX33" fmla="*/ 425003 w 1373747"/>
                <a:gd name="connsiteY33" fmla="*/ 1266423 h 1820214"/>
                <a:gd name="connsiteX34" fmla="*/ 382074 w 1373747"/>
                <a:gd name="connsiteY34" fmla="*/ 1266423 h 1820214"/>
                <a:gd name="connsiteX35" fmla="*/ 382074 w 1373747"/>
                <a:gd name="connsiteY35" fmla="*/ 1159099 h 1820214"/>
                <a:gd name="connsiteX36" fmla="*/ 360609 w 1373747"/>
                <a:gd name="connsiteY36" fmla="*/ 1159099 h 1820214"/>
                <a:gd name="connsiteX37" fmla="*/ 360609 w 1373747"/>
                <a:gd name="connsiteY37" fmla="*/ 862885 h 1820214"/>
                <a:gd name="connsiteX38" fmla="*/ 347730 w 1373747"/>
                <a:gd name="connsiteY38" fmla="*/ 862885 h 1820214"/>
                <a:gd name="connsiteX39" fmla="*/ 347730 w 1373747"/>
                <a:gd name="connsiteY39" fmla="*/ 459347 h 1820214"/>
                <a:gd name="connsiteX40" fmla="*/ 304800 w 1373747"/>
                <a:gd name="connsiteY40" fmla="*/ 459347 h 1820214"/>
                <a:gd name="connsiteX41" fmla="*/ 304800 w 1373747"/>
                <a:gd name="connsiteY41" fmla="*/ 416417 h 1820214"/>
                <a:gd name="connsiteX42" fmla="*/ 283336 w 1373747"/>
                <a:gd name="connsiteY42" fmla="*/ 416417 h 1820214"/>
                <a:gd name="connsiteX43" fmla="*/ 283336 w 1373747"/>
                <a:gd name="connsiteY43" fmla="*/ 373488 h 1820214"/>
                <a:gd name="connsiteX44" fmla="*/ 244699 w 1373747"/>
                <a:gd name="connsiteY44" fmla="*/ 373488 h 1820214"/>
                <a:gd name="connsiteX45" fmla="*/ 244699 w 1373747"/>
                <a:gd name="connsiteY45" fmla="*/ 279043 h 1820214"/>
                <a:gd name="connsiteX46" fmla="*/ 210355 w 1373747"/>
                <a:gd name="connsiteY46" fmla="*/ 279043 h 1820214"/>
                <a:gd name="connsiteX47" fmla="*/ 210355 w 1373747"/>
                <a:gd name="connsiteY47" fmla="*/ 223234 h 1820214"/>
                <a:gd name="connsiteX48" fmla="*/ 184598 w 1373747"/>
                <a:gd name="connsiteY48" fmla="*/ 223234 h 1820214"/>
                <a:gd name="connsiteX49" fmla="*/ 184598 w 1373747"/>
                <a:gd name="connsiteY49" fmla="*/ 184598 h 1820214"/>
                <a:gd name="connsiteX50" fmla="*/ 158840 w 1373747"/>
                <a:gd name="connsiteY50" fmla="*/ 184598 h 1820214"/>
                <a:gd name="connsiteX51" fmla="*/ 158840 w 1373747"/>
                <a:gd name="connsiteY51" fmla="*/ 137375 h 1820214"/>
                <a:gd name="connsiteX52" fmla="*/ 120203 w 1373747"/>
                <a:gd name="connsiteY52" fmla="*/ 137375 h 1820214"/>
                <a:gd name="connsiteX53" fmla="*/ 120203 w 1373747"/>
                <a:gd name="connsiteY53" fmla="*/ 137375 h 1820214"/>
                <a:gd name="connsiteX54" fmla="*/ 98738 w 1373747"/>
                <a:gd name="connsiteY54" fmla="*/ 115910 h 1820214"/>
                <a:gd name="connsiteX55" fmla="*/ 98738 w 1373747"/>
                <a:gd name="connsiteY55" fmla="*/ 64395 h 1820214"/>
                <a:gd name="connsiteX56" fmla="*/ 51516 w 1373747"/>
                <a:gd name="connsiteY56" fmla="*/ 64395 h 1820214"/>
                <a:gd name="connsiteX57" fmla="*/ 51516 w 1373747"/>
                <a:gd name="connsiteY57" fmla="*/ 12879 h 1820214"/>
                <a:gd name="connsiteX58" fmla="*/ 51516 w 1373747"/>
                <a:gd name="connsiteY58" fmla="*/ 12879 h 1820214"/>
                <a:gd name="connsiteX59" fmla="*/ 38637 w 1373747"/>
                <a:gd name="connsiteY59" fmla="*/ 0 h 1820214"/>
                <a:gd name="connsiteX60" fmla="*/ 0 w 1373747"/>
                <a:gd name="connsiteY60" fmla="*/ 0 h 1820214"/>
                <a:gd name="connsiteX0" fmla="*/ 1373747 w 1373747"/>
                <a:gd name="connsiteY0" fmla="*/ 1820214 h 1820214"/>
                <a:gd name="connsiteX1" fmla="*/ 1313646 w 1373747"/>
                <a:gd name="connsiteY1" fmla="*/ 1820214 h 1820214"/>
                <a:gd name="connsiteX2" fmla="*/ 1313646 w 1373747"/>
                <a:gd name="connsiteY2" fmla="*/ 1794457 h 1820214"/>
                <a:gd name="connsiteX3" fmla="*/ 1214907 w 1373747"/>
                <a:gd name="connsiteY3" fmla="*/ 1794457 h 1820214"/>
                <a:gd name="connsiteX4" fmla="*/ 1214907 w 1373747"/>
                <a:gd name="connsiteY4" fmla="*/ 1777285 h 1820214"/>
                <a:gd name="connsiteX5" fmla="*/ 1116169 w 1373747"/>
                <a:gd name="connsiteY5" fmla="*/ 1777285 h 1820214"/>
                <a:gd name="connsiteX6" fmla="*/ 1116169 w 1373747"/>
                <a:gd name="connsiteY6" fmla="*/ 1751527 h 1820214"/>
                <a:gd name="connsiteX7" fmla="*/ 1064654 w 1373747"/>
                <a:gd name="connsiteY7" fmla="*/ 1751527 h 1820214"/>
                <a:gd name="connsiteX8" fmla="*/ 1064654 w 1373747"/>
                <a:gd name="connsiteY8" fmla="*/ 1712890 h 1820214"/>
                <a:gd name="connsiteX9" fmla="*/ 1004553 w 1373747"/>
                <a:gd name="connsiteY9" fmla="*/ 1712890 h 1820214"/>
                <a:gd name="connsiteX10" fmla="*/ 1004553 w 1373747"/>
                <a:gd name="connsiteY10" fmla="*/ 1691426 h 1820214"/>
                <a:gd name="connsiteX11" fmla="*/ 862885 w 1373747"/>
                <a:gd name="connsiteY11" fmla="*/ 1691426 h 1820214"/>
                <a:gd name="connsiteX12" fmla="*/ 862885 w 1373747"/>
                <a:gd name="connsiteY12" fmla="*/ 1652789 h 1820214"/>
                <a:gd name="connsiteX13" fmla="*/ 862885 w 1373747"/>
                <a:gd name="connsiteY13" fmla="*/ 1652789 h 1820214"/>
                <a:gd name="connsiteX14" fmla="*/ 832834 w 1373747"/>
                <a:gd name="connsiteY14" fmla="*/ 1652789 h 1820214"/>
                <a:gd name="connsiteX15" fmla="*/ 832834 w 1373747"/>
                <a:gd name="connsiteY15" fmla="*/ 1618445 h 1820214"/>
                <a:gd name="connsiteX16" fmla="*/ 725510 w 1373747"/>
                <a:gd name="connsiteY16" fmla="*/ 1618445 h 1820214"/>
                <a:gd name="connsiteX17" fmla="*/ 725510 w 1373747"/>
                <a:gd name="connsiteY17" fmla="*/ 1584102 h 1820214"/>
                <a:gd name="connsiteX18" fmla="*/ 656823 w 1373747"/>
                <a:gd name="connsiteY18" fmla="*/ 1584102 h 1820214"/>
                <a:gd name="connsiteX19" fmla="*/ 656823 w 1373747"/>
                <a:gd name="connsiteY19" fmla="*/ 1558344 h 1820214"/>
                <a:gd name="connsiteX20" fmla="*/ 656823 w 1373747"/>
                <a:gd name="connsiteY20" fmla="*/ 1558344 h 1820214"/>
                <a:gd name="connsiteX21" fmla="*/ 613893 w 1373747"/>
                <a:gd name="connsiteY21" fmla="*/ 1558344 h 1820214"/>
                <a:gd name="connsiteX22" fmla="*/ 613893 w 1373747"/>
                <a:gd name="connsiteY22" fmla="*/ 1502536 h 1820214"/>
                <a:gd name="connsiteX23" fmla="*/ 592429 w 1373747"/>
                <a:gd name="connsiteY23" fmla="*/ 1502536 h 1820214"/>
                <a:gd name="connsiteX24" fmla="*/ 592429 w 1373747"/>
                <a:gd name="connsiteY24" fmla="*/ 1390919 h 1820214"/>
                <a:gd name="connsiteX25" fmla="*/ 566671 w 1373747"/>
                <a:gd name="connsiteY25" fmla="*/ 1390919 h 1820214"/>
                <a:gd name="connsiteX26" fmla="*/ 566671 w 1373747"/>
                <a:gd name="connsiteY26" fmla="*/ 1390919 h 1820214"/>
                <a:gd name="connsiteX27" fmla="*/ 566671 w 1373747"/>
                <a:gd name="connsiteY27" fmla="*/ 1365161 h 1820214"/>
                <a:gd name="connsiteX28" fmla="*/ 510862 w 1373747"/>
                <a:gd name="connsiteY28" fmla="*/ 1365161 h 1820214"/>
                <a:gd name="connsiteX29" fmla="*/ 510862 w 1373747"/>
                <a:gd name="connsiteY29" fmla="*/ 1330817 h 1820214"/>
                <a:gd name="connsiteX30" fmla="*/ 459347 w 1373747"/>
                <a:gd name="connsiteY30" fmla="*/ 1330817 h 1820214"/>
                <a:gd name="connsiteX31" fmla="*/ 459347 w 1373747"/>
                <a:gd name="connsiteY31" fmla="*/ 1292181 h 1820214"/>
                <a:gd name="connsiteX32" fmla="*/ 425003 w 1373747"/>
                <a:gd name="connsiteY32" fmla="*/ 1292181 h 1820214"/>
                <a:gd name="connsiteX33" fmla="*/ 425003 w 1373747"/>
                <a:gd name="connsiteY33" fmla="*/ 1266423 h 1820214"/>
                <a:gd name="connsiteX34" fmla="*/ 382074 w 1373747"/>
                <a:gd name="connsiteY34" fmla="*/ 1266423 h 1820214"/>
                <a:gd name="connsiteX35" fmla="*/ 382074 w 1373747"/>
                <a:gd name="connsiteY35" fmla="*/ 1159099 h 1820214"/>
                <a:gd name="connsiteX36" fmla="*/ 360609 w 1373747"/>
                <a:gd name="connsiteY36" fmla="*/ 1159099 h 1820214"/>
                <a:gd name="connsiteX37" fmla="*/ 360609 w 1373747"/>
                <a:gd name="connsiteY37" fmla="*/ 862885 h 1820214"/>
                <a:gd name="connsiteX38" fmla="*/ 347730 w 1373747"/>
                <a:gd name="connsiteY38" fmla="*/ 862885 h 1820214"/>
                <a:gd name="connsiteX39" fmla="*/ 347730 w 1373747"/>
                <a:gd name="connsiteY39" fmla="*/ 459347 h 1820214"/>
                <a:gd name="connsiteX40" fmla="*/ 304800 w 1373747"/>
                <a:gd name="connsiteY40" fmla="*/ 459347 h 1820214"/>
                <a:gd name="connsiteX41" fmla="*/ 304800 w 1373747"/>
                <a:gd name="connsiteY41" fmla="*/ 416417 h 1820214"/>
                <a:gd name="connsiteX42" fmla="*/ 283336 w 1373747"/>
                <a:gd name="connsiteY42" fmla="*/ 416417 h 1820214"/>
                <a:gd name="connsiteX43" fmla="*/ 283336 w 1373747"/>
                <a:gd name="connsiteY43" fmla="*/ 373488 h 1820214"/>
                <a:gd name="connsiteX44" fmla="*/ 244699 w 1373747"/>
                <a:gd name="connsiteY44" fmla="*/ 373488 h 1820214"/>
                <a:gd name="connsiteX45" fmla="*/ 244699 w 1373747"/>
                <a:gd name="connsiteY45" fmla="*/ 279043 h 1820214"/>
                <a:gd name="connsiteX46" fmla="*/ 210355 w 1373747"/>
                <a:gd name="connsiteY46" fmla="*/ 279043 h 1820214"/>
                <a:gd name="connsiteX47" fmla="*/ 210355 w 1373747"/>
                <a:gd name="connsiteY47" fmla="*/ 223234 h 1820214"/>
                <a:gd name="connsiteX48" fmla="*/ 184598 w 1373747"/>
                <a:gd name="connsiteY48" fmla="*/ 223234 h 1820214"/>
                <a:gd name="connsiteX49" fmla="*/ 184598 w 1373747"/>
                <a:gd name="connsiteY49" fmla="*/ 184598 h 1820214"/>
                <a:gd name="connsiteX50" fmla="*/ 158840 w 1373747"/>
                <a:gd name="connsiteY50" fmla="*/ 184598 h 1820214"/>
                <a:gd name="connsiteX51" fmla="*/ 158840 w 1373747"/>
                <a:gd name="connsiteY51" fmla="*/ 137375 h 1820214"/>
                <a:gd name="connsiteX52" fmla="*/ 120203 w 1373747"/>
                <a:gd name="connsiteY52" fmla="*/ 137375 h 1820214"/>
                <a:gd name="connsiteX53" fmla="*/ 120203 w 1373747"/>
                <a:gd name="connsiteY53" fmla="*/ 137375 h 1820214"/>
                <a:gd name="connsiteX54" fmla="*/ 98738 w 1373747"/>
                <a:gd name="connsiteY54" fmla="*/ 107324 h 1820214"/>
                <a:gd name="connsiteX55" fmla="*/ 98738 w 1373747"/>
                <a:gd name="connsiteY55" fmla="*/ 64395 h 1820214"/>
                <a:gd name="connsiteX56" fmla="*/ 51516 w 1373747"/>
                <a:gd name="connsiteY56" fmla="*/ 64395 h 1820214"/>
                <a:gd name="connsiteX57" fmla="*/ 51516 w 1373747"/>
                <a:gd name="connsiteY57" fmla="*/ 12879 h 1820214"/>
                <a:gd name="connsiteX58" fmla="*/ 51516 w 1373747"/>
                <a:gd name="connsiteY58" fmla="*/ 12879 h 1820214"/>
                <a:gd name="connsiteX59" fmla="*/ 38637 w 1373747"/>
                <a:gd name="connsiteY59" fmla="*/ 0 h 1820214"/>
                <a:gd name="connsiteX60" fmla="*/ 0 w 1373747"/>
                <a:gd name="connsiteY60" fmla="*/ 0 h 1820214"/>
                <a:gd name="connsiteX0" fmla="*/ 1373747 w 1373747"/>
                <a:gd name="connsiteY0" fmla="*/ 1820214 h 1820214"/>
                <a:gd name="connsiteX1" fmla="*/ 1313646 w 1373747"/>
                <a:gd name="connsiteY1" fmla="*/ 1820214 h 1820214"/>
                <a:gd name="connsiteX2" fmla="*/ 1313646 w 1373747"/>
                <a:gd name="connsiteY2" fmla="*/ 1794457 h 1820214"/>
                <a:gd name="connsiteX3" fmla="*/ 1214907 w 1373747"/>
                <a:gd name="connsiteY3" fmla="*/ 1794457 h 1820214"/>
                <a:gd name="connsiteX4" fmla="*/ 1214907 w 1373747"/>
                <a:gd name="connsiteY4" fmla="*/ 1777285 h 1820214"/>
                <a:gd name="connsiteX5" fmla="*/ 1116169 w 1373747"/>
                <a:gd name="connsiteY5" fmla="*/ 1777285 h 1820214"/>
                <a:gd name="connsiteX6" fmla="*/ 1116169 w 1373747"/>
                <a:gd name="connsiteY6" fmla="*/ 1751527 h 1820214"/>
                <a:gd name="connsiteX7" fmla="*/ 1064654 w 1373747"/>
                <a:gd name="connsiteY7" fmla="*/ 1751527 h 1820214"/>
                <a:gd name="connsiteX8" fmla="*/ 1064654 w 1373747"/>
                <a:gd name="connsiteY8" fmla="*/ 1712890 h 1820214"/>
                <a:gd name="connsiteX9" fmla="*/ 1004553 w 1373747"/>
                <a:gd name="connsiteY9" fmla="*/ 1712890 h 1820214"/>
                <a:gd name="connsiteX10" fmla="*/ 1004553 w 1373747"/>
                <a:gd name="connsiteY10" fmla="*/ 1691426 h 1820214"/>
                <a:gd name="connsiteX11" fmla="*/ 862885 w 1373747"/>
                <a:gd name="connsiteY11" fmla="*/ 1691426 h 1820214"/>
                <a:gd name="connsiteX12" fmla="*/ 862885 w 1373747"/>
                <a:gd name="connsiteY12" fmla="*/ 1652789 h 1820214"/>
                <a:gd name="connsiteX13" fmla="*/ 862885 w 1373747"/>
                <a:gd name="connsiteY13" fmla="*/ 1652789 h 1820214"/>
                <a:gd name="connsiteX14" fmla="*/ 832834 w 1373747"/>
                <a:gd name="connsiteY14" fmla="*/ 1652789 h 1820214"/>
                <a:gd name="connsiteX15" fmla="*/ 832834 w 1373747"/>
                <a:gd name="connsiteY15" fmla="*/ 1618445 h 1820214"/>
                <a:gd name="connsiteX16" fmla="*/ 725510 w 1373747"/>
                <a:gd name="connsiteY16" fmla="*/ 1618445 h 1820214"/>
                <a:gd name="connsiteX17" fmla="*/ 725510 w 1373747"/>
                <a:gd name="connsiteY17" fmla="*/ 1584102 h 1820214"/>
                <a:gd name="connsiteX18" fmla="*/ 656823 w 1373747"/>
                <a:gd name="connsiteY18" fmla="*/ 1584102 h 1820214"/>
                <a:gd name="connsiteX19" fmla="*/ 656823 w 1373747"/>
                <a:gd name="connsiteY19" fmla="*/ 1558344 h 1820214"/>
                <a:gd name="connsiteX20" fmla="*/ 656823 w 1373747"/>
                <a:gd name="connsiteY20" fmla="*/ 1558344 h 1820214"/>
                <a:gd name="connsiteX21" fmla="*/ 613893 w 1373747"/>
                <a:gd name="connsiteY21" fmla="*/ 1558344 h 1820214"/>
                <a:gd name="connsiteX22" fmla="*/ 613893 w 1373747"/>
                <a:gd name="connsiteY22" fmla="*/ 1502536 h 1820214"/>
                <a:gd name="connsiteX23" fmla="*/ 592429 w 1373747"/>
                <a:gd name="connsiteY23" fmla="*/ 1502536 h 1820214"/>
                <a:gd name="connsiteX24" fmla="*/ 592429 w 1373747"/>
                <a:gd name="connsiteY24" fmla="*/ 1390919 h 1820214"/>
                <a:gd name="connsiteX25" fmla="*/ 566671 w 1373747"/>
                <a:gd name="connsiteY25" fmla="*/ 1390919 h 1820214"/>
                <a:gd name="connsiteX26" fmla="*/ 566671 w 1373747"/>
                <a:gd name="connsiteY26" fmla="*/ 1390919 h 1820214"/>
                <a:gd name="connsiteX27" fmla="*/ 566671 w 1373747"/>
                <a:gd name="connsiteY27" fmla="*/ 1365161 h 1820214"/>
                <a:gd name="connsiteX28" fmla="*/ 510862 w 1373747"/>
                <a:gd name="connsiteY28" fmla="*/ 1365161 h 1820214"/>
                <a:gd name="connsiteX29" fmla="*/ 510862 w 1373747"/>
                <a:gd name="connsiteY29" fmla="*/ 1330817 h 1820214"/>
                <a:gd name="connsiteX30" fmla="*/ 459347 w 1373747"/>
                <a:gd name="connsiteY30" fmla="*/ 1330817 h 1820214"/>
                <a:gd name="connsiteX31" fmla="*/ 459347 w 1373747"/>
                <a:gd name="connsiteY31" fmla="*/ 1292181 h 1820214"/>
                <a:gd name="connsiteX32" fmla="*/ 425003 w 1373747"/>
                <a:gd name="connsiteY32" fmla="*/ 1292181 h 1820214"/>
                <a:gd name="connsiteX33" fmla="*/ 425003 w 1373747"/>
                <a:gd name="connsiteY33" fmla="*/ 1266423 h 1820214"/>
                <a:gd name="connsiteX34" fmla="*/ 382074 w 1373747"/>
                <a:gd name="connsiteY34" fmla="*/ 1266423 h 1820214"/>
                <a:gd name="connsiteX35" fmla="*/ 382074 w 1373747"/>
                <a:gd name="connsiteY35" fmla="*/ 1159099 h 1820214"/>
                <a:gd name="connsiteX36" fmla="*/ 360609 w 1373747"/>
                <a:gd name="connsiteY36" fmla="*/ 1159099 h 1820214"/>
                <a:gd name="connsiteX37" fmla="*/ 360609 w 1373747"/>
                <a:gd name="connsiteY37" fmla="*/ 862885 h 1820214"/>
                <a:gd name="connsiteX38" fmla="*/ 347730 w 1373747"/>
                <a:gd name="connsiteY38" fmla="*/ 862885 h 1820214"/>
                <a:gd name="connsiteX39" fmla="*/ 347730 w 1373747"/>
                <a:gd name="connsiteY39" fmla="*/ 459347 h 1820214"/>
                <a:gd name="connsiteX40" fmla="*/ 304800 w 1373747"/>
                <a:gd name="connsiteY40" fmla="*/ 459347 h 1820214"/>
                <a:gd name="connsiteX41" fmla="*/ 304800 w 1373747"/>
                <a:gd name="connsiteY41" fmla="*/ 416417 h 1820214"/>
                <a:gd name="connsiteX42" fmla="*/ 283336 w 1373747"/>
                <a:gd name="connsiteY42" fmla="*/ 416417 h 1820214"/>
                <a:gd name="connsiteX43" fmla="*/ 283336 w 1373747"/>
                <a:gd name="connsiteY43" fmla="*/ 373488 h 1820214"/>
                <a:gd name="connsiteX44" fmla="*/ 244699 w 1373747"/>
                <a:gd name="connsiteY44" fmla="*/ 373488 h 1820214"/>
                <a:gd name="connsiteX45" fmla="*/ 244699 w 1373747"/>
                <a:gd name="connsiteY45" fmla="*/ 279043 h 1820214"/>
                <a:gd name="connsiteX46" fmla="*/ 210355 w 1373747"/>
                <a:gd name="connsiteY46" fmla="*/ 279043 h 1820214"/>
                <a:gd name="connsiteX47" fmla="*/ 210355 w 1373747"/>
                <a:gd name="connsiteY47" fmla="*/ 223234 h 1820214"/>
                <a:gd name="connsiteX48" fmla="*/ 184598 w 1373747"/>
                <a:gd name="connsiteY48" fmla="*/ 223234 h 1820214"/>
                <a:gd name="connsiteX49" fmla="*/ 184598 w 1373747"/>
                <a:gd name="connsiteY49" fmla="*/ 184598 h 1820214"/>
                <a:gd name="connsiteX50" fmla="*/ 158840 w 1373747"/>
                <a:gd name="connsiteY50" fmla="*/ 184598 h 1820214"/>
                <a:gd name="connsiteX51" fmla="*/ 158840 w 1373747"/>
                <a:gd name="connsiteY51" fmla="*/ 137375 h 1820214"/>
                <a:gd name="connsiteX52" fmla="*/ 120203 w 1373747"/>
                <a:gd name="connsiteY52" fmla="*/ 137375 h 1820214"/>
                <a:gd name="connsiteX53" fmla="*/ 94446 w 1373747"/>
                <a:gd name="connsiteY53" fmla="*/ 133082 h 1820214"/>
                <a:gd name="connsiteX54" fmla="*/ 98738 w 1373747"/>
                <a:gd name="connsiteY54" fmla="*/ 107324 h 1820214"/>
                <a:gd name="connsiteX55" fmla="*/ 98738 w 1373747"/>
                <a:gd name="connsiteY55" fmla="*/ 64395 h 1820214"/>
                <a:gd name="connsiteX56" fmla="*/ 51516 w 1373747"/>
                <a:gd name="connsiteY56" fmla="*/ 64395 h 1820214"/>
                <a:gd name="connsiteX57" fmla="*/ 51516 w 1373747"/>
                <a:gd name="connsiteY57" fmla="*/ 12879 h 1820214"/>
                <a:gd name="connsiteX58" fmla="*/ 51516 w 1373747"/>
                <a:gd name="connsiteY58" fmla="*/ 12879 h 1820214"/>
                <a:gd name="connsiteX59" fmla="*/ 38637 w 1373747"/>
                <a:gd name="connsiteY59" fmla="*/ 0 h 1820214"/>
                <a:gd name="connsiteX60" fmla="*/ 0 w 1373747"/>
                <a:gd name="connsiteY60" fmla="*/ 0 h 1820214"/>
                <a:gd name="connsiteX0" fmla="*/ 1373747 w 1373747"/>
                <a:gd name="connsiteY0" fmla="*/ 1820214 h 1820214"/>
                <a:gd name="connsiteX1" fmla="*/ 1313646 w 1373747"/>
                <a:gd name="connsiteY1" fmla="*/ 1820214 h 1820214"/>
                <a:gd name="connsiteX2" fmla="*/ 1313646 w 1373747"/>
                <a:gd name="connsiteY2" fmla="*/ 1794457 h 1820214"/>
                <a:gd name="connsiteX3" fmla="*/ 1214907 w 1373747"/>
                <a:gd name="connsiteY3" fmla="*/ 1794457 h 1820214"/>
                <a:gd name="connsiteX4" fmla="*/ 1214907 w 1373747"/>
                <a:gd name="connsiteY4" fmla="*/ 1777285 h 1820214"/>
                <a:gd name="connsiteX5" fmla="*/ 1116169 w 1373747"/>
                <a:gd name="connsiteY5" fmla="*/ 1777285 h 1820214"/>
                <a:gd name="connsiteX6" fmla="*/ 1116169 w 1373747"/>
                <a:gd name="connsiteY6" fmla="*/ 1751527 h 1820214"/>
                <a:gd name="connsiteX7" fmla="*/ 1064654 w 1373747"/>
                <a:gd name="connsiteY7" fmla="*/ 1751527 h 1820214"/>
                <a:gd name="connsiteX8" fmla="*/ 1064654 w 1373747"/>
                <a:gd name="connsiteY8" fmla="*/ 1712890 h 1820214"/>
                <a:gd name="connsiteX9" fmla="*/ 1004553 w 1373747"/>
                <a:gd name="connsiteY9" fmla="*/ 1712890 h 1820214"/>
                <a:gd name="connsiteX10" fmla="*/ 1004553 w 1373747"/>
                <a:gd name="connsiteY10" fmla="*/ 1691426 h 1820214"/>
                <a:gd name="connsiteX11" fmla="*/ 862885 w 1373747"/>
                <a:gd name="connsiteY11" fmla="*/ 1691426 h 1820214"/>
                <a:gd name="connsiteX12" fmla="*/ 862885 w 1373747"/>
                <a:gd name="connsiteY12" fmla="*/ 1652789 h 1820214"/>
                <a:gd name="connsiteX13" fmla="*/ 862885 w 1373747"/>
                <a:gd name="connsiteY13" fmla="*/ 1652789 h 1820214"/>
                <a:gd name="connsiteX14" fmla="*/ 832834 w 1373747"/>
                <a:gd name="connsiteY14" fmla="*/ 1652789 h 1820214"/>
                <a:gd name="connsiteX15" fmla="*/ 832834 w 1373747"/>
                <a:gd name="connsiteY15" fmla="*/ 1618445 h 1820214"/>
                <a:gd name="connsiteX16" fmla="*/ 725510 w 1373747"/>
                <a:gd name="connsiteY16" fmla="*/ 1618445 h 1820214"/>
                <a:gd name="connsiteX17" fmla="*/ 725510 w 1373747"/>
                <a:gd name="connsiteY17" fmla="*/ 1584102 h 1820214"/>
                <a:gd name="connsiteX18" fmla="*/ 656823 w 1373747"/>
                <a:gd name="connsiteY18" fmla="*/ 1584102 h 1820214"/>
                <a:gd name="connsiteX19" fmla="*/ 656823 w 1373747"/>
                <a:gd name="connsiteY19" fmla="*/ 1558344 h 1820214"/>
                <a:gd name="connsiteX20" fmla="*/ 656823 w 1373747"/>
                <a:gd name="connsiteY20" fmla="*/ 1558344 h 1820214"/>
                <a:gd name="connsiteX21" fmla="*/ 613893 w 1373747"/>
                <a:gd name="connsiteY21" fmla="*/ 1558344 h 1820214"/>
                <a:gd name="connsiteX22" fmla="*/ 613893 w 1373747"/>
                <a:gd name="connsiteY22" fmla="*/ 1502536 h 1820214"/>
                <a:gd name="connsiteX23" fmla="*/ 592429 w 1373747"/>
                <a:gd name="connsiteY23" fmla="*/ 1502536 h 1820214"/>
                <a:gd name="connsiteX24" fmla="*/ 592429 w 1373747"/>
                <a:gd name="connsiteY24" fmla="*/ 1390919 h 1820214"/>
                <a:gd name="connsiteX25" fmla="*/ 566671 w 1373747"/>
                <a:gd name="connsiteY25" fmla="*/ 1390919 h 1820214"/>
                <a:gd name="connsiteX26" fmla="*/ 566671 w 1373747"/>
                <a:gd name="connsiteY26" fmla="*/ 1390919 h 1820214"/>
                <a:gd name="connsiteX27" fmla="*/ 566671 w 1373747"/>
                <a:gd name="connsiteY27" fmla="*/ 1365161 h 1820214"/>
                <a:gd name="connsiteX28" fmla="*/ 510862 w 1373747"/>
                <a:gd name="connsiteY28" fmla="*/ 1365161 h 1820214"/>
                <a:gd name="connsiteX29" fmla="*/ 510862 w 1373747"/>
                <a:gd name="connsiteY29" fmla="*/ 1330817 h 1820214"/>
                <a:gd name="connsiteX30" fmla="*/ 459347 w 1373747"/>
                <a:gd name="connsiteY30" fmla="*/ 1330817 h 1820214"/>
                <a:gd name="connsiteX31" fmla="*/ 459347 w 1373747"/>
                <a:gd name="connsiteY31" fmla="*/ 1292181 h 1820214"/>
                <a:gd name="connsiteX32" fmla="*/ 425003 w 1373747"/>
                <a:gd name="connsiteY32" fmla="*/ 1292181 h 1820214"/>
                <a:gd name="connsiteX33" fmla="*/ 425003 w 1373747"/>
                <a:gd name="connsiteY33" fmla="*/ 1266423 h 1820214"/>
                <a:gd name="connsiteX34" fmla="*/ 382074 w 1373747"/>
                <a:gd name="connsiteY34" fmla="*/ 1266423 h 1820214"/>
                <a:gd name="connsiteX35" fmla="*/ 382074 w 1373747"/>
                <a:gd name="connsiteY35" fmla="*/ 1159099 h 1820214"/>
                <a:gd name="connsiteX36" fmla="*/ 360609 w 1373747"/>
                <a:gd name="connsiteY36" fmla="*/ 1159099 h 1820214"/>
                <a:gd name="connsiteX37" fmla="*/ 360609 w 1373747"/>
                <a:gd name="connsiteY37" fmla="*/ 862885 h 1820214"/>
                <a:gd name="connsiteX38" fmla="*/ 347730 w 1373747"/>
                <a:gd name="connsiteY38" fmla="*/ 862885 h 1820214"/>
                <a:gd name="connsiteX39" fmla="*/ 347730 w 1373747"/>
                <a:gd name="connsiteY39" fmla="*/ 459347 h 1820214"/>
                <a:gd name="connsiteX40" fmla="*/ 304800 w 1373747"/>
                <a:gd name="connsiteY40" fmla="*/ 459347 h 1820214"/>
                <a:gd name="connsiteX41" fmla="*/ 304800 w 1373747"/>
                <a:gd name="connsiteY41" fmla="*/ 416417 h 1820214"/>
                <a:gd name="connsiteX42" fmla="*/ 283336 w 1373747"/>
                <a:gd name="connsiteY42" fmla="*/ 416417 h 1820214"/>
                <a:gd name="connsiteX43" fmla="*/ 283336 w 1373747"/>
                <a:gd name="connsiteY43" fmla="*/ 373488 h 1820214"/>
                <a:gd name="connsiteX44" fmla="*/ 244699 w 1373747"/>
                <a:gd name="connsiteY44" fmla="*/ 373488 h 1820214"/>
                <a:gd name="connsiteX45" fmla="*/ 244699 w 1373747"/>
                <a:gd name="connsiteY45" fmla="*/ 279043 h 1820214"/>
                <a:gd name="connsiteX46" fmla="*/ 210355 w 1373747"/>
                <a:gd name="connsiteY46" fmla="*/ 279043 h 1820214"/>
                <a:gd name="connsiteX47" fmla="*/ 210355 w 1373747"/>
                <a:gd name="connsiteY47" fmla="*/ 223234 h 1820214"/>
                <a:gd name="connsiteX48" fmla="*/ 184598 w 1373747"/>
                <a:gd name="connsiteY48" fmla="*/ 223234 h 1820214"/>
                <a:gd name="connsiteX49" fmla="*/ 184598 w 1373747"/>
                <a:gd name="connsiteY49" fmla="*/ 184598 h 1820214"/>
                <a:gd name="connsiteX50" fmla="*/ 158840 w 1373747"/>
                <a:gd name="connsiteY50" fmla="*/ 184598 h 1820214"/>
                <a:gd name="connsiteX51" fmla="*/ 158840 w 1373747"/>
                <a:gd name="connsiteY51" fmla="*/ 137375 h 1820214"/>
                <a:gd name="connsiteX52" fmla="*/ 120203 w 1373747"/>
                <a:gd name="connsiteY52" fmla="*/ 137375 h 1820214"/>
                <a:gd name="connsiteX53" fmla="*/ 94446 w 1373747"/>
                <a:gd name="connsiteY53" fmla="*/ 133082 h 1820214"/>
                <a:gd name="connsiteX54" fmla="*/ 107323 w 1373747"/>
                <a:gd name="connsiteY54" fmla="*/ 103031 h 1820214"/>
                <a:gd name="connsiteX55" fmla="*/ 98738 w 1373747"/>
                <a:gd name="connsiteY55" fmla="*/ 64395 h 1820214"/>
                <a:gd name="connsiteX56" fmla="*/ 51516 w 1373747"/>
                <a:gd name="connsiteY56" fmla="*/ 64395 h 1820214"/>
                <a:gd name="connsiteX57" fmla="*/ 51516 w 1373747"/>
                <a:gd name="connsiteY57" fmla="*/ 12879 h 1820214"/>
                <a:gd name="connsiteX58" fmla="*/ 51516 w 1373747"/>
                <a:gd name="connsiteY58" fmla="*/ 12879 h 1820214"/>
                <a:gd name="connsiteX59" fmla="*/ 38637 w 1373747"/>
                <a:gd name="connsiteY59" fmla="*/ 0 h 1820214"/>
                <a:gd name="connsiteX60" fmla="*/ 0 w 1373747"/>
                <a:gd name="connsiteY60" fmla="*/ 0 h 1820214"/>
                <a:gd name="connsiteX0" fmla="*/ 1373747 w 1373747"/>
                <a:gd name="connsiteY0" fmla="*/ 1820214 h 1820214"/>
                <a:gd name="connsiteX1" fmla="*/ 1313646 w 1373747"/>
                <a:gd name="connsiteY1" fmla="*/ 1820214 h 1820214"/>
                <a:gd name="connsiteX2" fmla="*/ 1313646 w 1373747"/>
                <a:gd name="connsiteY2" fmla="*/ 1794457 h 1820214"/>
                <a:gd name="connsiteX3" fmla="*/ 1214907 w 1373747"/>
                <a:gd name="connsiteY3" fmla="*/ 1794457 h 1820214"/>
                <a:gd name="connsiteX4" fmla="*/ 1214907 w 1373747"/>
                <a:gd name="connsiteY4" fmla="*/ 1777285 h 1820214"/>
                <a:gd name="connsiteX5" fmla="*/ 1116169 w 1373747"/>
                <a:gd name="connsiteY5" fmla="*/ 1777285 h 1820214"/>
                <a:gd name="connsiteX6" fmla="*/ 1116169 w 1373747"/>
                <a:gd name="connsiteY6" fmla="*/ 1751527 h 1820214"/>
                <a:gd name="connsiteX7" fmla="*/ 1064654 w 1373747"/>
                <a:gd name="connsiteY7" fmla="*/ 1751527 h 1820214"/>
                <a:gd name="connsiteX8" fmla="*/ 1064654 w 1373747"/>
                <a:gd name="connsiteY8" fmla="*/ 1712890 h 1820214"/>
                <a:gd name="connsiteX9" fmla="*/ 1004553 w 1373747"/>
                <a:gd name="connsiteY9" fmla="*/ 1712890 h 1820214"/>
                <a:gd name="connsiteX10" fmla="*/ 1004553 w 1373747"/>
                <a:gd name="connsiteY10" fmla="*/ 1691426 h 1820214"/>
                <a:gd name="connsiteX11" fmla="*/ 862885 w 1373747"/>
                <a:gd name="connsiteY11" fmla="*/ 1691426 h 1820214"/>
                <a:gd name="connsiteX12" fmla="*/ 862885 w 1373747"/>
                <a:gd name="connsiteY12" fmla="*/ 1652789 h 1820214"/>
                <a:gd name="connsiteX13" fmla="*/ 862885 w 1373747"/>
                <a:gd name="connsiteY13" fmla="*/ 1652789 h 1820214"/>
                <a:gd name="connsiteX14" fmla="*/ 832834 w 1373747"/>
                <a:gd name="connsiteY14" fmla="*/ 1652789 h 1820214"/>
                <a:gd name="connsiteX15" fmla="*/ 832834 w 1373747"/>
                <a:gd name="connsiteY15" fmla="*/ 1618445 h 1820214"/>
                <a:gd name="connsiteX16" fmla="*/ 725510 w 1373747"/>
                <a:gd name="connsiteY16" fmla="*/ 1618445 h 1820214"/>
                <a:gd name="connsiteX17" fmla="*/ 725510 w 1373747"/>
                <a:gd name="connsiteY17" fmla="*/ 1584102 h 1820214"/>
                <a:gd name="connsiteX18" fmla="*/ 656823 w 1373747"/>
                <a:gd name="connsiteY18" fmla="*/ 1584102 h 1820214"/>
                <a:gd name="connsiteX19" fmla="*/ 656823 w 1373747"/>
                <a:gd name="connsiteY19" fmla="*/ 1558344 h 1820214"/>
                <a:gd name="connsiteX20" fmla="*/ 656823 w 1373747"/>
                <a:gd name="connsiteY20" fmla="*/ 1558344 h 1820214"/>
                <a:gd name="connsiteX21" fmla="*/ 613893 w 1373747"/>
                <a:gd name="connsiteY21" fmla="*/ 1558344 h 1820214"/>
                <a:gd name="connsiteX22" fmla="*/ 613893 w 1373747"/>
                <a:gd name="connsiteY22" fmla="*/ 1502536 h 1820214"/>
                <a:gd name="connsiteX23" fmla="*/ 592429 w 1373747"/>
                <a:gd name="connsiteY23" fmla="*/ 1502536 h 1820214"/>
                <a:gd name="connsiteX24" fmla="*/ 592429 w 1373747"/>
                <a:gd name="connsiteY24" fmla="*/ 1390919 h 1820214"/>
                <a:gd name="connsiteX25" fmla="*/ 566671 w 1373747"/>
                <a:gd name="connsiteY25" fmla="*/ 1390919 h 1820214"/>
                <a:gd name="connsiteX26" fmla="*/ 566671 w 1373747"/>
                <a:gd name="connsiteY26" fmla="*/ 1390919 h 1820214"/>
                <a:gd name="connsiteX27" fmla="*/ 566671 w 1373747"/>
                <a:gd name="connsiteY27" fmla="*/ 1365161 h 1820214"/>
                <a:gd name="connsiteX28" fmla="*/ 510862 w 1373747"/>
                <a:gd name="connsiteY28" fmla="*/ 1365161 h 1820214"/>
                <a:gd name="connsiteX29" fmla="*/ 510862 w 1373747"/>
                <a:gd name="connsiteY29" fmla="*/ 1330817 h 1820214"/>
                <a:gd name="connsiteX30" fmla="*/ 459347 w 1373747"/>
                <a:gd name="connsiteY30" fmla="*/ 1330817 h 1820214"/>
                <a:gd name="connsiteX31" fmla="*/ 459347 w 1373747"/>
                <a:gd name="connsiteY31" fmla="*/ 1292181 h 1820214"/>
                <a:gd name="connsiteX32" fmla="*/ 425003 w 1373747"/>
                <a:gd name="connsiteY32" fmla="*/ 1292181 h 1820214"/>
                <a:gd name="connsiteX33" fmla="*/ 425003 w 1373747"/>
                <a:gd name="connsiteY33" fmla="*/ 1266423 h 1820214"/>
                <a:gd name="connsiteX34" fmla="*/ 382074 w 1373747"/>
                <a:gd name="connsiteY34" fmla="*/ 1266423 h 1820214"/>
                <a:gd name="connsiteX35" fmla="*/ 382074 w 1373747"/>
                <a:gd name="connsiteY35" fmla="*/ 1159099 h 1820214"/>
                <a:gd name="connsiteX36" fmla="*/ 360609 w 1373747"/>
                <a:gd name="connsiteY36" fmla="*/ 1159099 h 1820214"/>
                <a:gd name="connsiteX37" fmla="*/ 360609 w 1373747"/>
                <a:gd name="connsiteY37" fmla="*/ 862885 h 1820214"/>
                <a:gd name="connsiteX38" fmla="*/ 347730 w 1373747"/>
                <a:gd name="connsiteY38" fmla="*/ 862885 h 1820214"/>
                <a:gd name="connsiteX39" fmla="*/ 347730 w 1373747"/>
                <a:gd name="connsiteY39" fmla="*/ 459347 h 1820214"/>
                <a:gd name="connsiteX40" fmla="*/ 304800 w 1373747"/>
                <a:gd name="connsiteY40" fmla="*/ 459347 h 1820214"/>
                <a:gd name="connsiteX41" fmla="*/ 304800 w 1373747"/>
                <a:gd name="connsiteY41" fmla="*/ 416417 h 1820214"/>
                <a:gd name="connsiteX42" fmla="*/ 283336 w 1373747"/>
                <a:gd name="connsiteY42" fmla="*/ 416417 h 1820214"/>
                <a:gd name="connsiteX43" fmla="*/ 283336 w 1373747"/>
                <a:gd name="connsiteY43" fmla="*/ 373488 h 1820214"/>
                <a:gd name="connsiteX44" fmla="*/ 244699 w 1373747"/>
                <a:gd name="connsiteY44" fmla="*/ 373488 h 1820214"/>
                <a:gd name="connsiteX45" fmla="*/ 244699 w 1373747"/>
                <a:gd name="connsiteY45" fmla="*/ 279043 h 1820214"/>
                <a:gd name="connsiteX46" fmla="*/ 210355 w 1373747"/>
                <a:gd name="connsiteY46" fmla="*/ 279043 h 1820214"/>
                <a:gd name="connsiteX47" fmla="*/ 210355 w 1373747"/>
                <a:gd name="connsiteY47" fmla="*/ 223234 h 1820214"/>
                <a:gd name="connsiteX48" fmla="*/ 184598 w 1373747"/>
                <a:gd name="connsiteY48" fmla="*/ 223234 h 1820214"/>
                <a:gd name="connsiteX49" fmla="*/ 184598 w 1373747"/>
                <a:gd name="connsiteY49" fmla="*/ 184598 h 1820214"/>
                <a:gd name="connsiteX50" fmla="*/ 158840 w 1373747"/>
                <a:gd name="connsiteY50" fmla="*/ 184598 h 1820214"/>
                <a:gd name="connsiteX51" fmla="*/ 158840 w 1373747"/>
                <a:gd name="connsiteY51" fmla="*/ 137375 h 1820214"/>
                <a:gd name="connsiteX52" fmla="*/ 120203 w 1373747"/>
                <a:gd name="connsiteY52" fmla="*/ 137375 h 1820214"/>
                <a:gd name="connsiteX53" fmla="*/ 107323 w 1373747"/>
                <a:gd name="connsiteY53" fmla="*/ 103031 h 1820214"/>
                <a:gd name="connsiteX54" fmla="*/ 98738 w 1373747"/>
                <a:gd name="connsiteY54" fmla="*/ 64395 h 1820214"/>
                <a:gd name="connsiteX55" fmla="*/ 51516 w 1373747"/>
                <a:gd name="connsiteY55" fmla="*/ 64395 h 1820214"/>
                <a:gd name="connsiteX56" fmla="*/ 51516 w 1373747"/>
                <a:gd name="connsiteY56" fmla="*/ 12879 h 1820214"/>
                <a:gd name="connsiteX57" fmla="*/ 51516 w 1373747"/>
                <a:gd name="connsiteY57" fmla="*/ 12879 h 1820214"/>
                <a:gd name="connsiteX58" fmla="*/ 38637 w 1373747"/>
                <a:gd name="connsiteY58" fmla="*/ 0 h 1820214"/>
                <a:gd name="connsiteX59" fmla="*/ 0 w 1373747"/>
                <a:gd name="connsiteY59" fmla="*/ 0 h 1820214"/>
                <a:gd name="connsiteX0" fmla="*/ 1373747 w 1373747"/>
                <a:gd name="connsiteY0" fmla="*/ 1820214 h 1820214"/>
                <a:gd name="connsiteX1" fmla="*/ 1313646 w 1373747"/>
                <a:gd name="connsiteY1" fmla="*/ 1820214 h 1820214"/>
                <a:gd name="connsiteX2" fmla="*/ 1313646 w 1373747"/>
                <a:gd name="connsiteY2" fmla="*/ 1794457 h 1820214"/>
                <a:gd name="connsiteX3" fmla="*/ 1214907 w 1373747"/>
                <a:gd name="connsiteY3" fmla="*/ 1794457 h 1820214"/>
                <a:gd name="connsiteX4" fmla="*/ 1214907 w 1373747"/>
                <a:gd name="connsiteY4" fmla="*/ 1777285 h 1820214"/>
                <a:gd name="connsiteX5" fmla="*/ 1116169 w 1373747"/>
                <a:gd name="connsiteY5" fmla="*/ 1777285 h 1820214"/>
                <a:gd name="connsiteX6" fmla="*/ 1116169 w 1373747"/>
                <a:gd name="connsiteY6" fmla="*/ 1751527 h 1820214"/>
                <a:gd name="connsiteX7" fmla="*/ 1064654 w 1373747"/>
                <a:gd name="connsiteY7" fmla="*/ 1751527 h 1820214"/>
                <a:gd name="connsiteX8" fmla="*/ 1064654 w 1373747"/>
                <a:gd name="connsiteY8" fmla="*/ 1712890 h 1820214"/>
                <a:gd name="connsiteX9" fmla="*/ 1004553 w 1373747"/>
                <a:gd name="connsiteY9" fmla="*/ 1712890 h 1820214"/>
                <a:gd name="connsiteX10" fmla="*/ 1004553 w 1373747"/>
                <a:gd name="connsiteY10" fmla="*/ 1691426 h 1820214"/>
                <a:gd name="connsiteX11" fmla="*/ 862885 w 1373747"/>
                <a:gd name="connsiteY11" fmla="*/ 1691426 h 1820214"/>
                <a:gd name="connsiteX12" fmla="*/ 862885 w 1373747"/>
                <a:gd name="connsiteY12" fmla="*/ 1652789 h 1820214"/>
                <a:gd name="connsiteX13" fmla="*/ 862885 w 1373747"/>
                <a:gd name="connsiteY13" fmla="*/ 1652789 h 1820214"/>
                <a:gd name="connsiteX14" fmla="*/ 832834 w 1373747"/>
                <a:gd name="connsiteY14" fmla="*/ 1652789 h 1820214"/>
                <a:gd name="connsiteX15" fmla="*/ 832834 w 1373747"/>
                <a:gd name="connsiteY15" fmla="*/ 1618445 h 1820214"/>
                <a:gd name="connsiteX16" fmla="*/ 725510 w 1373747"/>
                <a:gd name="connsiteY16" fmla="*/ 1618445 h 1820214"/>
                <a:gd name="connsiteX17" fmla="*/ 725510 w 1373747"/>
                <a:gd name="connsiteY17" fmla="*/ 1584102 h 1820214"/>
                <a:gd name="connsiteX18" fmla="*/ 656823 w 1373747"/>
                <a:gd name="connsiteY18" fmla="*/ 1584102 h 1820214"/>
                <a:gd name="connsiteX19" fmla="*/ 656823 w 1373747"/>
                <a:gd name="connsiteY19" fmla="*/ 1558344 h 1820214"/>
                <a:gd name="connsiteX20" fmla="*/ 656823 w 1373747"/>
                <a:gd name="connsiteY20" fmla="*/ 1558344 h 1820214"/>
                <a:gd name="connsiteX21" fmla="*/ 613893 w 1373747"/>
                <a:gd name="connsiteY21" fmla="*/ 1558344 h 1820214"/>
                <a:gd name="connsiteX22" fmla="*/ 613893 w 1373747"/>
                <a:gd name="connsiteY22" fmla="*/ 1502536 h 1820214"/>
                <a:gd name="connsiteX23" fmla="*/ 592429 w 1373747"/>
                <a:gd name="connsiteY23" fmla="*/ 1502536 h 1820214"/>
                <a:gd name="connsiteX24" fmla="*/ 592429 w 1373747"/>
                <a:gd name="connsiteY24" fmla="*/ 1390919 h 1820214"/>
                <a:gd name="connsiteX25" fmla="*/ 566671 w 1373747"/>
                <a:gd name="connsiteY25" fmla="*/ 1390919 h 1820214"/>
                <a:gd name="connsiteX26" fmla="*/ 566671 w 1373747"/>
                <a:gd name="connsiteY26" fmla="*/ 1390919 h 1820214"/>
                <a:gd name="connsiteX27" fmla="*/ 566671 w 1373747"/>
                <a:gd name="connsiteY27" fmla="*/ 1365161 h 1820214"/>
                <a:gd name="connsiteX28" fmla="*/ 510862 w 1373747"/>
                <a:gd name="connsiteY28" fmla="*/ 1365161 h 1820214"/>
                <a:gd name="connsiteX29" fmla="*/ 510862 w 1373747"/>
                <a:gd name="connsiteY29" fmla="*/ 1330817 h 1820214"/>
                <a:gd name="connsiteX30" fmla="*/ 459347 w 1373747"/>
                <a:gd name="connsiteY30" fmla="*/ 1330817 h 1820214"/>
                <a:gd name="connsiteX31" fmla="*/ 459347 w 1373747"/>
                <a:gd name="connsiteY31" fmla="*/ 1292181 h 1820214"/>
                <a:gd name="connsiteX32" fmla="*/ 425003 w 1373747"/>
                <a:gd name="connsiteY32" fmla="*/ 1292181 h 1820214"/>
                <a:gd name="connsiteX33" fmla="*/ 425003 w 1373747"/>
                <a:gd name="connsiteY33" fmla="*/ 1266423 h 1820214"/>
                <a:gd name="connsiteX34" fmla="*/ 382074 w 1373747"/>
                <a:gd name="connsiteY34" fmla="*/ 1266423 h 1820214"/>
                <a:gd name="connsiteX35" fmla="*/ 382074 w 1373747"/>
                <a:gd name="connsiteY35" fmla="*/ 1159099 h 1820214"/>
                <a:gd name="connsiteX36" fmla="*/ 360609 w 1373747"/>
                <a:gd name="connsiteY36" fmla="*/ 1159099 h 1820214"/>
                <a:gd name="connsiteX37" fmla="*/ 360609 w 1373747"/>
                <a:gd name="connsiteY37" fmla="*/ 862885 h 1820214"/>
                <a:gd name="connsiteX38" fmla="*/ 347730 w 1373747"/>
                <a:gd name="connsiteY38" fmla="*/ 862885 h 1820214"/>
                <a:gd name="connsiteX39" fmla="*/ 347730 w 1373747"/>
                <a:gd name="connsiteY39" fmla="*/ 459347 h 1820214"/>
                <a:gd name="connsiteX40" fmla="*/ 304800 w 1373747"/>
                <a:gd name="connsiteY40" fmla="*/ 459347 h 1820214"/>
                <a:gd name="connsiteX41" fmla="*/ 304800 w 1373747"/>
                <a:gd name="connsiteY41" fmla="*/ 416417 h 1820214"/>
                <a:gd name="connsiteX42" fmla="*/ 283336 w 1373747"/>
                <a:gd name="connsiteY42" fmla="*/ 416417 h 1820214"/>
                <a:gd name="connsiteX43" fmla="*/ 283336 w 1373747"/>
                <a:gd name="connsiteY43" fmla="*/ 373488 h 1820214"/>
                <a:gd name="connsiteX44" fmla="*/ 244699 w 1373747"/>
                <a:gd name="connsiteY44" fmla="*/ 373488 h 1820214"/>
                <a:gd name="connsiteX45" fmla="*/ 244699 w 1373747"/>
                <a:gd name="connsiteY45" fmla="*/ 279043 h 1820214"/>
                <a:gd name="connsiteX46" fmla="*/ 210355 w 1373747"/>
                <a:gd name="connsiteY46" fmla="*/ 279043 h 1820214"/>
                <a:gd name="connsiteX47" fmla="*/ 210355 w 1373747"/>
                <a:gd name="connsiteY47" fmla="*/ 223234 h 1820214"/>
                <a:gd name="connsiteX48" fmla="*/ 184598 w 1373747"/>
                <a:gd name="connsiteY48" fmla="*/ 223234 h 1820214"/>
                <a:gd name="connsiteX49" fmla="*/ 184598 w 1373747"/>
                <a:gd name="connsiteY49" fmla="*/ 184598 h 1820214"/>
                <a:gd name="connsiteX50" fmla="*/ 158840 w 1373747"/>
                <a:gd name="connsiteY50" fmla="*/ 184598 h 1820214"/>
                <a:gd name="connsiteX51" fmla="*/ 158840 w 1373747"/>
                <a:gd name="connsiteY51" fmla="*/ 137375 h 1820214"/>
                <a:gd name="connsiteX52" fmla="*/ 120203 w 1373747"/>
                <a:gd name="connsiteY52" fmla="*/ 137375 h 1820214"/>
                <a:gd name="connsiteX53" fmla="*/ 100973 w 1373747"/>
                <a:gd name="connsiteY53" fmla="*/ 96681 h 1820214"/>
                <a:gd name="connsiteX54" fmla="*/ 98738 w 1373747"/>
                <a:gd name="connsiteY54" fmla="*/ 64395 h 1820214"/>
                <a:gd name="connsiteX55" fmla="*/ 51516 w 1373747"/>
                <a:gd name="connsiteY55" fmla="*/ 64395 h 1820214"/>
                <a:gd name="connsiteX56" fmla="*/ 51516 w 1373747"/>
                <a:gd name="connsiteY56" fmla="*/ 12879 h 1820214"/>
                <a:gd name="connsiteX57" fmla="*/ 51516 w 1373747"/>
                <a:gd name="connsiteY57" fmla="*/ 12879 h 1820214"/>
                <a:gd name="connsiteX58" fmla="*/ 38637 w 1373747"/>
                <a:gd name="connsiteY58" fmla="*/ 0 h 1820214"/>
                <a:gd name="connsiteX59" fmla="*/ 0 w 1373747"/>
                <a:gd name="connsiteY59" fmla="*/ 0 h 1820214"/>
                <a:gd name="connsiteX0" fmla="*/ 1373747 w 1373747"/>
                <a:gd name="connsiteY0" fmla="*/ 1820214 h 1820214"/>
                <a:gd name="connsiteX1" fmla="*/ 1313646 w 1373747"/>
                <a:gd name="connsiteY1" fmla="*/ 1820214 h 1820214"/>
                <a:gd name="connsiteX2" fmla="*/ 1313646 w 1373747"/>
                <a:gd name="connsiteY2" fmla="*/ 1794457 h 1820214"/>
                <a:gd name="connsiteX3" fmla="*/ 1214907 w 1373747"/>
                <a:gd name="connsiteY3" fmla="*/ 1794457 h 1820214"/>
                <a:gd name="connsiteX4" fmla="*/ 1214907 w 1373747"/>
                <a:gd name="connsiteY4" fmla="*/ 1777285 h 1820214"/>
                <a:gd name="connsiteX5" fmla="*/ 1116169 w 1373747"/>
                <a:gd name="connsiteY5" fmla="*/ 1777285 h 1820214"/>
                <a:gd name="connsiteX6" fmla="*/ 1116169 w 1373747"/>
                <a:gd name="connsiteY6" fmla="*/ 1751527 h 1820214"/>
                <a:gd name="connsiteX7" fmla="*/ 1064654 w 1373747"/>
                <a:gd name="connsiteY7" fmla="*/ 1751527 h 1820214"/>
                <a:gd name="connsiteX8" fmla="*/ 1064654 w 1373747"/>
                <a:gd name="connsiteY8" fmla="*/ 1712890 h 1820214"/>
                <a:gd name="connsiteX9" fmla="*/ 1004553 w 1373747"/>
                <a:gd name="connsiteY9" fmla="*/ 1712890 h 1820214"/>
                <a:gd name="connsiteX10" fmla="*/ 1004553 w 1373747"/>
                <a:gd name="connsiteY10" fmla="*/ 1691426 h 1820214"/>
                <a:gd name="connsiteX11" fmla="*/ 862885 w 1373747"/>
                <a:gd name="connsiteY11" fmla="*/ 1691426 h 1820214"/>
                <a:gd name="connsiteX12" fmla="*/ 862885 w 1373747"/>
                <a:gd name="connsiteY12" fmla="*/ 1652789 h 1820214"/>
                <a:gd name="connsiteX13" fmla="*/ 862885 w 1373747"/>
                <a:gd name="connsiteY13" fmla="*/ 1652789 h 1820214"/>
                <a:gd name="connsiteX14" fmla="*/ 832834 w 1373747"/>
                <a:gd name="connsiteY14" fmla="*/ 1652789 h 1820214"/>
                <a:gd name="connsiteX15" fmla="*/ 832834 w 1373747"/>
                <a:gd name="connsiteY15" fmla="*/ 1618445 h 1820214"/>
                <a:gd name="connsiteX16" fmla="*/ 725510 w 1373747"/>
                <a:gd name="connsiteY16" fmla="*/ 1618445 h 1820214"/>
                <a:gd name="connsiteX17" fmla="*/ 725510 w 1373747"/>
                <a:gd name="connsiteY17" fmla="*/ 1584102 h 1820214"/>
                <a:gd name="connsiteX18" fmla="*/ 656823 w 1373747"/>
                <a:gd name="connsiteY18" fmla="*/ 1584102 h 1820214"/>
                <a:gd name="connsiteX19" fmla="*/ 656823 w 1373747"/>
                <a:gd name="connsiteY19" fmla="*/ 1558344 h 1820214"/>
                <a:gd name="connsiteX20" fmla="*/ 656823 w 1373747"/>
                <a:gd name="connsiteY20" fmla="*/ 1558344 h 1820214"/>
                <a:gd name="connsiteX21" fmla="*/ 613893 w 1373747"/>
                <a:gd name="connsiteY21" fmla="*/ 1558344 h 1820214"/>
                <a:gd name="connsiteX22" fmla="*/ 613893 w 1373747"/>
                <a:gd name="connsiteY22" fmla="*/ 1502536 h 1820214"/>
                <a:gd name="connsiteX23" fmla="*/ 592429 w 1373747"/>
                <a:gd name="connsiteY23" fmla="*/ 1502536 h 1820214"/>
                <a:gd name="connsiteX24" fmla="*/ 592429 w 1373747"/>
                <a:gd name="connsiteY24" fmla="*/ 1390919 h 1820214"/>
                <a:gd name="connsiteX25" fmla="*/ 566671 w 1373747"/>
                <a:gd name="connsiteY25" fmla="*/ 1390919 h 1820214"/>
                <a:gd name="connsiteX26" fmla="*/ 566671 w 1373747"/>
                <a:gd name="connsiteY26" fmla="*/ 1390919 h 1820214"/>
                <a:gd name="connsiteX27" fmla="*/ 566671 w 1373747"/>
                <a:gd name="connsiteY27" fmla="*/ 1365161 h 1820214"/>
                <a:gd name="connsiteX28" fmla="*/ 510862 w 1373747"/>
                <a:gd name="connsiteY28" fmla="*/ 1365161 h 1820214"/>
                <a:gd name="connsiteX29" fmla="*/ 510862 w 1373747"/>
                <a:gd name="connsiteY29" fmla="*/ 1330817 h 1820214"/>
                <a:gd name="connsiteX30" fmla="*/ 459347 w 1373747"/>
                <a:gd name="connsiteY30" fmla="*/ 1330817 h 1820214"/>
                <a:gd name="connsiteX31" fmla="*/ 459347 w 1373747"/>
                <a:gd name="connsiteY31" fmla="*/ 1292181 h 1820214"/>
                <a:gd name="connsiteX32" fmla="*/ 425003 w 1373747"/>
                <a:gd name="connsiteY32" fmla="*/ 1292181 h 1820214"/>
                <a:gd name="connsiteX33" fmla="*/ 425003 w 1373747"/>
                <a:gd name="connsiteY33" fmla="*/ 1266423 h 1820214"/>
                <a:gd name="connsiteX34" fmla="*/ 382074 w 1373747"/>
                <a:gd name="connsiteY34" fmla="*/ 1266423 h 1820214"/>
                <a:gd name="connsiteX35" fmla="*/ 382074 w 1373747"/>
                <a:gd name="connsiteY35" fmla="*/ 1159099 h 1820214"/>
                <a:gd name="connsiteX36" fmla="*/ 360609 w 1373747"/>
                <a:gd name="connsiteY36" fmla="*/ 1159099 h 1820214"/>
                <a:gd name="connsiteX37" fmla="*/ 360609 w 1373747"/>
                <a:gd name="connsiteY37" fmla="*/ 862885 h 1820214"/>
                <a:gd name="connsiteX38" fmla="*/ 347730 w 1373747"/>
                <a:gd name="connsiteY38" fmla="*/ 862885 h 1820214"/>
                <a:gd name="connsiteX39" fmla="*/ 347730 w 1373747"/>
                <a:gd name="connsiteY39" fmla="*/ 459347 h 1820214"/>
                <a:gd name="connsiteX40" fmla="*/ 304800 w 1373747"/>
                <a:gd name="connsiteY40" fmla="*/ 459347 h 1820214"/>
                <a:gd name="connsiteX41" fmla="*/ 304800 w 1373747"/>
                <a:gd name="connsiteY41" fmla="*/ 416417 h 1820214"/>
                <a:gd name="connsiteX42" fmla="*/ 283336 w 1373747"/>
                <a:gd name="connsiteY42" fmla="*/ 416417 h 1820214"/>
                <a:gd name="connsiteX43" fmla="*/ 283336 w 1373747"/>
                <a:gd name="connsiteY43" fmla="*/ 373488 h 1820214"/>
                <a:gd name="connsiteX44" fmla="*/ 244699 w 1373747"/>
                <a:gd name="connsiteY44" fmla="*/ 373488 h 1820214"/>
                <a:gd name="connsiteX45" fmla="*/ 244699 w 1373747"/>
                <a:gd name="connsiteY45" fmla="*/ 279043 h 1820214"/>
                <a:gd name="connsiteX46" fmla="*/ 210355 w 1373747"/>
                <a:gd name="connsiteY46" fmla="*/ 279043 h 1820214"/>
                <a:gd name="connsiteX47" fmla="*/ 210355 w 1373747"/>
                <a:gd name="connsiteY47" fmla="*/ 223234 h 1820214"/>
                <a:gd name="connsiteX48" fmla="*/ 184598 w 1373747"/>
                <a:gd name="connsiteY48" fmla="*/ 223234 h 1820214"/>
                <a:gd name="connsiteX49" fmla="*/ 184598 w 1373747"/>
                <a:gd name="connsiteY49" fmla="*/ 184598 h 1820214"/>
                <a:gd name="connsiteX50" fmla="*/ 158840 w 1373747"/>
                <a:gd name="connsiteY50" fmla="*/ 184598 h 1820214"/>
                <a:gd name="connsiteX51" fmla="*/ 158840 w 1373747"/>
                <a:gd name="connsiteY51" fmla="*/ 137375 h 1820214"/>
                <a:gd name="connsiteX52" fmla="*/ 126553 w 1373747"/>
                <a:gd name="connsiteY52" fmla="*/ 108800 h 1820214"/>
                <a:gd name="connsiteX53" fmla="*/ 100973 w 1373747"/>
                <a:gd name="connsiteY53" fmla="*/ 96681 h 1820214"/>
                <a:gd name="connsiteX54" fmla="*/ 98738 w 1373747"/>
                <a:gd name="connsiteY54" fmla="*/ 64395 h 1820214"/>
                <a:gd name="connsiteX55" fmla="*/ 51516 w 1373747"/>
                <a:gd name="connsiteY55" fmla="*/ 64395 h 1820214"/>
                <a:gd name="connsiteX56" fmla="*/ 51516 w 1373747"/>
                <a:gd name="connsiteY56" fmla="*/ 12879 h 1820214"/>
                <a:gd name="connsiteX57" fmla="*/ 51516 w 1373747"/>
                <a:gd name="connsiteY57" fmla="*/ 12879 h 1820214"/>
                <a:gd name="connsiteX58" fmla="*/ 38637 w 1373747"/>
                <a:gd name="connsiteY58" fmla="*/ 0 h 1820214"/>
                <a:gd name="connsiteX59" fmla="*/ 0 w 1373747"/>
                <a:gd name="connsiteY59" fmla="*/ 0 h 1820214"/>
                <a:gd name="connsiteX0" fmla="*/ 1373747 w 1373747"/>
                <a:gd name="connsiteY0" fmla="*/ 1820214 h 1820214"/>
                <a:gd name="connsiteX1" fmla="*/ 1313646 w 1373747"/>
                <a:gd name="connsiteY1" fmla="*/ 1820214 h 1820214"/>
                <a:gd name="connsiteX2" fmla="*/ 1313646 w 1373747"/>
                <a:gd name="connsiteY2" fmla="*/ 1794457 h 1820214"/>
                <a:gd name="connsiteX3" fmla="*/ 1214907 w 1373747"/>
                <a:gd name="connsiteY3" fmla="*/ 1794457 h 1820214"/>
                <a:gd name="connsiteX4" fmla="*/ 1214907 w 1373747"/>
                <a:gd name="connsiteY4" fmla="*/ 1777285 h 1820214"/>
                <a:gd name="connsiteX5" fmla="*/ 1116169 w 1373747"/>
                <a:gd name="connsiteY5" fmla="*/ 1777285 h 1820214"/>
                <a:gd name="connsiteX6" fmla="*/ 1116169 w 1373747"/>
                <a:gd name="connsiteY6" fmla="*/ 1751527 h 1820214"/>
                <a:gd name="connsiteX7" fmla="*/ 1064654 w 1373747"/>
                <a:gd name="connsiteY7" fmla="*/ 1751527 h 1820214"/>
                <a:gd name="connsiteX8" fmla="*/ 1064654 w 1373747"/>
                <a:gd name="connsiteY8" fmla="*/ 1712890 h 1820214"/>
                <a:gd name="connsiteX9" fmla="*/ 1004553 w 1373747"/>
                <a:gd name="connsiteY9" fmla="*/ 1712890 h 1820214"/>
                <a:gd name="connsiteX10" fmla="*/ 1004553 w 1373747"/>
                <a:gd name="connsiteY10" fmla="*/ 1691426 h 1820214"/>
                <a:gd name="connsiteX11" fmla="*/ 862885 w 1373747"/>
                <a:gd name="connsiteY11" fmla="*/ 1691426 h 1820214"/>
                <a:gd name="connsiteX12" fmla="*/ 862885 w 1373747"/>
                <a:gd name="connsiteY12" fmla="*/ 1652789 h 1820214"/>
                <a:gd name="connsiteX13" fmla="*/ 862885 w 1373747"/>
                <a:gd name="connsiteY13" fmla="*/ 1652789 h 1820214"/>
                <a:gd name="connsiteX14" fmla="*/ 832834 w 1373747"/>
                <a:gd name="connsiteY14" fmla="*/ 1652789 h 1820214"/>
                <a:gd name="connsiteX15" fmla="*/ 832834 w 1373747"/>
                <a:gd name="connsiteY15" fmla="*/ 1618445 h 1820214"/>
                <a:gd name="connsiteX16" fmla="*/ 725510 w 1373747"/>
                <a:gd name="connsiteY16" fmla="*/ 1618445 h 1820214"/>
                <a:gd name="connsiteX17" fmla="*/ 725510 w 1373747"/>
                <a:gd name="connsiteY17" fmla="*/ 1584102 h 1820214"/>
                <a:gd name="connsiteX18" fmla="*/ 656823 w 1373747"/>
                <a:gd name="connsiteY18" fmla="*/ 1584102 h 1820214"/>
                <a:gd name="connsiteX19" fmla="*/ 656823 w 1373747"/>
                <a:gd name="connsiteY19" fmla="*/ 1558344 h 1820214"/>
                <a:gd name="connsiteX20" fmla="*/ 656823 w 1373747"/>
                <a:gd name="connsiteY20" fmla="*/ 1558344 h 1820214"/>
                <a:gd name="connsiteX21" fmla="*/ 613893 w 1373747"/>
                <a:gd name="connsiteY21" fmla="*/ 1558344 h 1820214"/>
                <a:gd name="connsiteX22" fmla="*/ 613893 w 1373747"/>
                <a:gd name="connsiteY22" fmla="*/ 1502536 h 1820214"/>
                <a:gd name="connsiteX23" fmla="*/ 592429 w 1373747"/>
                <a:gd name="connsiteY23" fmla="*/ 1502536 h 1820214"/>
                <a:gd name="connsiteX24" fmla="*/ 592429 w 1373747"/>
                <a:gd name="connsiteY24" fmla="*/ 1390919 h 1820214"/>
                <a:gd name="connsiteX25" fmla="*/ 566671 w 1373747"/>
                <a:gd name="connsiteY25" fmla="*/ 1390919 h 1820214"/>
                <a:gd name="connsiteX26" fmla="*/ 566671 w 1373747"/>
                <a:gd name="connsiteY26" fmla="*/ 1390919 h 1820214"/>
                <a:gd name="connsiteX27" fmla="*/ 566671 w 1373747"/>
                <a:gd name="connsiteY27" fmla="*/ 1365161 h 1820214"/>
                <a:gd name="connsiteX28" fmla="*/ 510862 w 1373747"/>
                <a:gd name="connsiteY28" fmla="*/ 1365161 h 1820214"/>
                <a:gd name="connsiteX29" fmla="*/ 510862 w 1373747"/>
                <a:gd name="connsiteY29" fmla="*/ 1330817 h 1820214"/>
                <a:gd name="connsiteX30" fmla="*/ 459347 w 1373747"/>
                <a:gd name="connsiteY30" fmla="*/ 1330817 h 1820214"/>
                <a:gd name="connsiteX31" fmla="*/ 459347 w 1373747"/>
                <a:gd name="connsiteY31" fmla="*/ 1292181 h 1820214"/>
                <a:gd name="connsiteX32" fmla="*/ 425003 w 1373747"/>
                <a:gd name="connsiteY32" fmla="*/ 1292181 h 1820214"/>
                <a:gd name="connsiteX33" fmla="*/ 425003 w 1373747"/>
                <a:gd name="connsiteY33" fmla="*/ 1266423 h 1820214"/>
                <a:gd name="connsiteX34" fmla="*/ 382074 w 1373747"/>
                <a:gd name="connsiteY34" fmla="*/ 1266423 h 1820214"/>
                <a:gd name="connsiteX35" fmla="*/ 382074 w 1373747"/>
                <a:gd name="connsiteY35" fmla="*/ 1159099 h 1820214"/>
                <a:gd name="connsiteX36" fmla="*/ 360609 w 1373747"/>
                <a:gd name="connsiteY36" fmla="*/ 1159099 h 1820214"/>
                <a:gd name="connsiteX37" fmla="*/ 360609 w 1373747"/>
                <a:gd name="connsiteY37" fmla="*/ 862885 h 1820214"/>
                <a:gd name="connsiteX38" fmla="*/ 347730 w 1373747"/>
                <a:gd name="connsiteY38" fmla="*/ 862885 h 1820214"/>
                <a:gd name="connsiteX39" fmla="*/ 347730 w 1373747"/>
                <a:gd name="connsiteY39" fmla="*/ 459347 h 1820214"/>
                <a:gd name="connsiteX40" fmla="*/ 304800 w 1373747"/>
                <a:gd name="connsiteY40" fmla="*/ 459347 h 1820214"/>
                <a:gd name="connsiteX41" fmla="*/ 304800 w 1373747"/>
                <a:gd name="connsiteY41" fmla="*/ 416417 h 1820214"/>
                <a:gd name="connsiteX42" fmla="*/ 283336 w 1373747"/>
                <a:gd name="connsiteY42" fmla="*/ 416417 h 1820214"/>
                <a:gd name="connsiteX43" fmla="*/ 283336 w 1373747"/>
                <a:gd name="connsiteY43" fmla="*/ 373488 h 1820214"/>
                <a:gd name="connsiteX44" fmla="*/ 244699 w 1373747"/>
                <a:gd name="connsiteY44" fmla="*/ 373488 h 1820214"/>
                <a:gd name="connsiteX45" fmla="*/ 244699 w 1373747"/>
                <a:gd name="connsiteY45" fmla="*/ 279043 h 1820214"/>
                <a:gd name="connsiteX46" fmla="*/ 210355 w 1373747"/>
                <a:gd name="connsiteY46" fmla="*/ 279043 h 1820214"/>
                <a:gd name="connsiteX47" fmla="*/ 210355 w 1373747"/>
                <a:gd name="connsiteY47" fmla="*/ 223234 h 1820214"/>
                <a:gd name="connsiteX48" fmla="*/ 184598 w 1373747"/>
                <a:gd name="connsiteY48" fmla="*/ 223234 h 1820214"/>
                <a:gd name="connsiteX49" fmla="*/ 184598 w 1373747"/>
                <a:gd name="connsiteY49" fmla="*/ 184598 h 1820214"/>
                <a:gd name="connsiteX50" fmla="*/ 158840 w 1373747"/>
                <a:gd name="connsiteY50" fmla="*/ 184598 h 1820214"/>
                <a:gd name="connsiteX51" fmla="*/ 158840 w 1373747"/>
                <a:gd name="connsiteY51" fmla="*/ 137375 h 1820214"/>
                <a:gd name="connsiteX52" fmla="*/ 126553 w 1373747"/>
                <a:gd name="connsiteY52" fmla="*/ 134200 h 1820214"/>
                <a:gd name="connsiteX53" fmla="*/ 100973 w 1373747"/>
                <a:gd name="connsiteY53" fmla="*/ 96681 h 1820214"/>
                <a:gd name="connsiteX54" fmla="*/ 98738 w 1373747"/>
                <a:gd name="connsiteY54" fmla="*/ 64395 h 1820214"/>
                <a:gd name="connsiteX55" fmla="*/ 51516 w 1373747"/>
                <a:gd name="connsiteY55" fmla="*/ 64395 h 1820214"/>
                <a:gd name="connsiteX56" fmla="*/ 51516 w 1373747"/>
                <a:gd name="connsiteY56" fmla="*/ 12879 h 1820214"/>
                <a:gd name="connsiteX57" fmla="*/ 51516 w 1373747"/>
                <a:gd name="connsiteY57" fmla="*/ 12879 h 1820214"/>
                <a:gd name="connsiteX58" fmla="*/ 38637 w 1373747"/>
                <a:gd name="connsiteY58" fmla="*/ 0 h 1820214"/>
                <a:gd name="connsiteX59" fmla="*/ 0 w 1373747"/>
                <a:gd name="connsiteY59" fmla="*/ 0 h 1820214"/>
                <a:gd name="connsiteX0" fmla="*/ 1373747 w 1373747"/>
                <a:gd name="connsiteY0" fmla="*/ 1820214 h 1820214"/>
                <a:gd name="connsiteX1" fmla="*/ 1313646 w 1373747"/>
                <a:gd name="connsiteY1" fmla="*/ 1820214 h 1820214"/>
                <a:gd name="connsiteX2" fmla="*/ 1313646 w 1373747"/>
                <a:gd name="connsiteY2" fmla="*/ 1794457 h 1820214"/>
                <a:gd name="connsiteX3" fmla="*/ 1214907 w 1373747"/>
                <a:gd name="connsiteY3" fmla="*/ 1794457 h 1820214"/>
                <a:gd name="connsiteX4" fmla="*/ 1214907 w 1373747"/>
                <a:gd name="connsiteY4" fmla="*/ 1777285 h 1820214"/>
                <a:gd name="connsiteX5" fmla="*/ 1116169 w 1373747"/>
                <a:gd name="connsiteY5" fmla="*/ 1777285 h 1820214"/>
                <a:gd name="connsiteX6" fmla="*/ 1116169 w 1373747"/>
                <a:gd name="connsiteY6" fmla="*/ 1751527 h 1820214"/>
                <a:gd name="connsiteX7" fmla="*/ 1064654 w 1373747"/>
                <a:gd name="connsiteY7" fmla="*/ 1751527 h 1820214"/>
                <a:gd name="connsiteX8" fmla="*/ 1064654 w 1373747"/>
                <a:gd name="connsiteY8" fmla="*/ 1712890 h 1820214"/>
                <a:gd name="connsiteX9" fmla="*/ 1004553 w 1373747"/>
                <a:gd name="connsiteY9" fmla="*/ 1712890 h 1820214"/>
                <a:gd name="connsiteX10" fmla="*/ 1004553 w 1373747"/>
                <a:gd name="connsiteY10" fmla="*/ 1691426 h 1820214"/>
                <a:gd name="connsiteX11" fmla="*/ 862885 w 1373747"/>
                <a:gd name="connsiteY11" fmla="*/ 1691426 h 1820214"/>
                <a:gd name="connsiteX12" fmla="*/ 862885 w 1373747"/>
                <a:gd name="connsiteY12" fmla="*/ 1652789 h 1820214"/>
                <a:gd name="connsiteX13" fmla="*/ 862885 w 1373747"/>
                <a:gd name="connsiteY13" fmla="*/ 1652789 h 1820214"/>
                <a:gd name="connsiteX14" fmla="*/ 832834 w 1373747"/>
                <a:gd name="connsiteY14" fmla="*/ 1652789 h 1820214"/>
                <a:gd name="connsiteX15" fmla="*/ 832834 w 1373747"/>
                <a:gd name="connsiteY15" fmla="*/ 1618445 h 1820214"/>
                <a:gd name="connsiteX16" fmla="*/ 725510 w 1373747"/>
                <a:gd name="connsiteY16" fmla="*/ 1618445 h 1820214"/>
                <a:gd name="connsiteX17" fmla="*/ 725510 w 1373747"/>
                <a:gd name="connsiteY17" fmla="*/ 1584102 h 1820214"/>
                <a:gd name="connsiteX18" fmla="*/ 656823 w 1373747"/>
                <a:gd name="connsiteY18" fmla="*/ 1584102 h 1820214"/>
                <a:gd name="connsiteX19" fmla="*/ 656823 w 1373747"/>
                <a:gd name="connsiteY19" fmla="*/ 1558344 h 1820214"/>
                <a:gd name="connsiteX20" fmla="*/ 656823 w 1373747"/>
                <a:gd name="connsiteY20" fmla="*/ 1558344 h 1820214"/>
                <a:gd name="connsiteX21" fmla="*/ 613893 w 1373747"/>
                <a:gd name="connsiteY21" fmla="*/ 1558344 h 1820214"/>
                <a:gd name="connsiteX22" fmla="*/ 613893 w 1373747"/>
                <a:gd name="connsiteY22" fmla="*/ 1502536 h 1820214"/>
                <a:gd name="connsiteX23" fmla="*/ 592429 w 1373747"/>
                <a:gd name="connsiteY23" fmla="*/ 1502536 h 1820214"/>
                <a:gd name="connsiteX24" fmla="*/ 592429 w 1373747"/>
                <a:gd name="connsiteY24" fmla="*/ 1390919 h 1820214"/>
                <a:gd name="connsiteX25" fmla="*/ 566671 w 1373747"/>
                <a:gd name="connsiteY25" fmla="*/ 1390919 h 1820214"/>
                <a:gd name="connsiteX26" fmla="*/ 566671 w 1373747"/>
                <a:gd name="connsiteY26" fmla="*/ 1390919 h 1820214"/>
                <a:gd name="connsiteX27" fmla="*/ 566671 w 1373747"/>
                <a:gd name="connsiteY27" fmla="*/ 1365161 h 1820214"/>
                <a:gd name="connsiteX28" fmla="*/ 510862 w 1373747"/>
                <a:gd name="connsiteY28" fmla="*/ 1365161 h 1820214"/>
                <a:gd name="connsiteX29" fmla="*/ 510862 w 1373747"/>
                <a:gd name="connsiteY29" fmla="*/ 1330817 h 1820214"/>
                <a:gd name="connsiteX30" fmla="*/ 459347 w 1373747"/>
                <a:gd name="connsiteY30" fmla="*/ 1330817 h 1820214"/>
                <a:gd name="connsiteX31" fmla="*/ 459347 w 1373747"/>
                <a:gd name="connsiteY31" fmla="*/ 1292181 h 1820214"/>
                <a:gd name="connsiteX32" fmla="*/ 425003 w 1373747"/>
                <a:gd name="connsiteY32" fmla="*/ 1292181 h 1820214"/>
                <a:gd name="connsiteX33" fmla="*/ 425003 w 1373747"/>
                <a:gd name="connsiteY33" fmla="*/ 1266423 h 1820214"/>
                <a:gd name="connsiteX34" fmla="*/ 382074 w 1373747"/>
                <a:gd name="connsiteY34" fmla="*/ 1266423 h 1820214"/>
                <a:gd name="connsiteX35" fmla="*/ 382074 w 1373747"/>
                <a:gd name="connsiteY35" fmla="*/ 1159099 h 1820214"/>
                <a:gd name="connsiteX36" fmla="*/ 360609 w 1373747"/>
                <a:gd name="connsiteY36" fmla="*/ 1159099 h 1820214"/>
                <a:gd name="connsiteX37" fmla="*/ 360609 w 1373747"/>
                <a:gd name="connsiteY37" fmla="*/ 862885 h 1820214"/>
                <a:gd name="connsiteX38" fmla="*/ 347730 w 1373747"/>
                <a:gd name="connsiteY38" fmla="*/ 862885 h 1820214"/>
                <a:gd name="connsiteX39" fmla="*/ 347730 w 1373747"/>
                <a:gd name="connsiteY39" fmla="*/ 459347 h 1820214"/>
                <a:gd name="connsiteX40" fmla="*/ 304800 w 1373747"/>
                <a:gd name="connsiteY40" fmla="*/ 459347 h 1820214"/>
                <a:gd name="connsiteX41" fmla="*/ 304800 w 1373747"/>
                <a:gd name="connsiteY41" fmla="*/ 416417 h 1820214"/>
                <a:gd name="connsiteX42" fmla="*/ 283336 w 1373747"/>
                <a:gd name="connsiteY42" fmla="*/ 416417 h 1820214"/>
                <a:gd name="connsiteX43" fmla="*/ 283336 w 1373747"/>
                <a:gd name="connsiteY43" fmla="*/ 373488 h 1820214"/>
                <a:gd name="connsiteX44" fmla="*/ 244699 w 1373747"/>
                <a:gd name="connsiteY44" fmla="*/ 373488 h 1820214"/>
                <a:gd name="connsiteX45" fmla="*/ 244699 w 1373747"/>
                <a:gd name="connsiteY45" fmla="*/ 279043 h 1820214"/>
                <a:gd name="connsiteX46" fmla="*/ 210355 w 1373747"/>
                <a:gd name="connsiteY46" fmla="*/ 279043 h 1820214"/>
                <a:gd name="connsiteX47" fmla="*/ 210355 w 1373747"/>
                <a:gd name="connsiteY47" fmla="*/ 223234 h 1820214"/>
                <a:gd name="connsiteX48" fmla="*/ 184598 w 1373747"/>
                <a:gd name="connsiteY48" fmla="*/ 223234 h 1820214"/>
                <a:gd name="connsiteX49" fmla="*/ 184598 w 1373747"/>
                <a:gd name="connsiteY49" fmla="*/ 184598 h 1820214"/>
                <a:gd name="connsiteX50" fmla="*/ 158840 w 1373747"/>
                <a:gd name="connsiteY50" fmla="*/ 184598 h 1820214"/>
                <a:gd name="connsiteX51" fmla="*/ 158840 w 1373747"/>
                <a:gd name="connsiteY51" fmla="*/ 137375 h 1820214"/>
                <a:gd name="connsiteX52" fmla="*/ 126553 w 1373747"/>
                <a:gd name="connsiteY52" fmla="*/ 134200 h 1820214"/>
                <a:gd name="connsiteX53" fmla="*/ 107323 w 1373747"/>
                <a:gd name="connsiteY53" fmla="*/ 106206 h 1820214"/>
                <a:gd name="connsiteX54" fmla="*/ 98738 w 1373747"/>
                <a:gd name="connsiteY54" fmla="*/ 64395 h 1820214"/>
                <a:gd name="connsiteX55" fmla="*/ 51516 w 1373747"/>
                <a:gd name="connsiteY55" fmla="*/ 64395 h 1820214"/>
                <a:gd name="connsiteX56" fmla="*/ 51516 w 1373747"/>
                <a:gd name="connsiteY56" fmla="*/ 12879 h 1820214"/>
                <a:gd name="connsiteX57" fmla="*/ 51516 w 1373747"/>
                <a:gd name="connsiteY57" fmla="*/ 12879 h 1820214"/>
                <a:gd name="connsiteX58" fmla="*/ 38637 w 1373747"/>
                <a:gd name="connsiteY58" fmla="*/ 0 h 1820214"/>
                <a:gd name="connsiteX59" fmla="*/ 0 w 1373747"/>
                <a:gd name="connsiteY59" fmla="*/ 0 h 1820214"/>
                <a:gd name="connsiteX0" fmla="*/ 1373747 w 1373747"/>
                <a:gd name="connsiteY0" fmla="*/ 1820214 h 1820214"/>
                <a:gd name="connsiteX1" fmla="*/ 1313646 w 1373747"/>
                <a:gd name="connsiteY1" fmla="*/ 1820214 h 1820214"/>
                <a:gd name="connsiteX2" fmla="*/ 1313646 w 1373747"/>
                <a:gd name="connsiteY2" fmla="*/ 1794457 h 1820214"/>
                <a:gd name="connsiteX3" fmla="*/ 1214907 w 1373747"/>
                <a:gd name="connsiteY3" fmla="*/ 1794457 h 1820214"/>
                <a:gd name="connsiteX4" fmla="*/ 1214907 w 1373747"/>
                <a:gd name="connsiteY4" fmla="*/ 1777285 h 1820214"/>
                <a:gd name="connsiteX5" fmla="*/ 1116169 w 1373747"/>
                <a:gd name="connsiteY5" fmla="*/ 1777285 h 1820214"/>
                <a:gd name="connsiteX6" fmla="*/ 1116169 w 1373747"/>
                <a:gd name="connsiteY6" fmla="*/ 1751527 h 1820214"/>
                <a:gd name="connsiteX7" fmla="*/ 1064654 w 1373747"/>
                <a:gd name="connsiteY7" fmla="*/ 1751527 h 1820214"/>
                <a:gd name="connsiteX8" fmla="*/ 1064654 w 1373747"/>
                <a:gd name="connsiteY8" fmla="*/ 1712890 h 1820214"/>
                <a:gd name="connsiteX9" fmla="*/ 1004553 w 1373747"/>
                <a:gd name="connsiteY9" fmla="*/ 1712890 h 1820214"/>
                <a:gd name="connsiteX10" fmla="*/ 1004553 w 1373747"/>
                <a:gd name="connsiteY10" fmla="*/ 1691426 h 1820214"/>
                <a:gd name="connsiteX11" fmla="*/ 862885 w 1373747"/>
                <a:gd name="connsiteY11" fmla="*/ 1691426 h 1820214"/>
                <a:gd name="connsiteX12" fmla="*/ 862885 w 1373747"/>
                <a:gd name="connsiteY12" fmla="*/ 1652789 h 1820214"/>
                <a:gd name="connsiteX13" fmla="*/ 862885 w 1373747"/>
                <a:gd name="connsiteY13" fmla="*/ 1652789 h 1820214"/>
                <a:gd name="connsiteX14" fmla="*/ 832834 w 1373747"/>
                <a:gd name="connsiteY14" fmla="*/ 1652789 h 1820214"/>
                <a:gd name="connsiteX15" fmla="*/ 832834 w 1373747"/>
                <a:gd name="connsiteY15" fmla="*/ 1618445 h 1820214"/>
                <a:gd name="connsiteX16" fmla="*/ 725510 w 1373747"/>
                <a:gd name="connsiteY16" fmla="*/ 1618445 h 1820214"/>
                <a:gd name="connsiteX17" fmla="*/ 725510 w 1373747"/>
                <a:gd name="connsiteY17" fmla="*/ 1584102 h 1820214"/>
                <a:gd name="connsiteX18" fmla="*/ 656823 w 1373747"/>
                <a:gd name="connsiteY18" fmla="*/ 1584102 h 1820214"/>
                <a:gd name="connsiteX19" fmla="*/ 656823 w 1373747"/>
                <a:gd name="connsiteY19" fmla="*/ 1558344 h 1820214"/>
                <a:gd name="connsiteX20" fmla="*/ 656823 w 1373747"/>
                <a:gd name="connsiteY20" fmla="*/ 1558344 h 1820214"/>
                <a:gd name="connsiteX21" fmla="*/ 613893 w 1373747"/>
                <a:gd name="connsiteY21" fmla="*/ 1558344 h 1820214"/>
                <a:gd name="connsiteX22" fmla="*/ 613893 w 1373747"/>
                <a:gd name="connsiteY22" fmla="*/ 1502536 h 1820214"/>
                <a:gd name="connsiteX23" fmla="*/ 592429 w 1373747"/>
                <a:gd name="connsiteY23" fmla="*/ 1502536 h 1820214"/>
                <a:gd name="connsiteX24" fmla="*/ 592429 w 1373747"/>
                <a:gd name="connsiteY24" fmla="*/ 1390919 h 1820214"/>
                <a:gd name="connsiteX25" fmla="*/ 566671 w 1373747"/>
                <a:gd name="connsiteY25" fmla="*/ 1390919 h 1820214"/>
                <a:gd name="connsiteX26" fmla="*/ 566671 w 1373747"/>
                <a:gd name="connsiteY26" fmla="*/ 1390919 h 1820214"/>
                <a:gd name="connsiteX27" fmla="*/ 566671 w 1373747"/>
                <a:gd name="connsiteY27" fmla="*/ 1365161 h 1820214"/>
                <a:gd name="connsiteX28" fmla="*/ 510862 w 1373747"/>
                <a:gd name="connsiteY28" fmla="*/ 1365161 h 1820214"/>
                <a:gd name="connsiteX29" fmla="*/ 510862 w 1373747"/>
                <a:gd name="connsiteY29" fmla="*/ 1330817 h 1820214"/>
                <a:gd name="connsiteX30" fmla="*/ 459347 w 1373747"/>
                <a:gd name="connsiteY30" fmla="*/ 1330817 h 1820214"/>
                <a:gd name="connsiteX31" fmla="*/ 459347 w 1373747"/>
                <a:gd name="connsiteY31" fmla="*/ 1292181 h 1820214"/>
                <a:gd name="connsiteX32" fmla="*/ 425003 w 1373747"/>
                <a:gd name="connsiteY32" fmla="*/ 1292181 h 1820214"/>
                <a:gd name="connsiteX33" fmla="*/ 425003 w 1373747"/>
                <a:gd name="connsiteY33" fmla="*/ 1266423 h 1820214"/>
                <a:gd name="connsiteX34" fmla="*/ 382074 w 1373747"/>
                <a:gd name="connsiteY34" fmla="*/ 1266423 h 1820214"/>
                <a:gd name="connsiteX35" fmla="*/ 382074 w 1373747"/>
                <a:gd name="connsiteY35" fmla="*/ 1159099 h 1820214"/>
                <a:gd name="connsiteX36" fmla="*/ 360609 w 1373747"/>
                <a:gd name="connsiteY36" fmla="*/ 1159099 h 1820214"/>
                <a:gd name="connsiteX37" fmla="*/ 360609 w 1373747"/>
                <a:gd name="connsiteY37" fmla="*/ 862885 h 1820214"/>
                <a:gd name="connsiteX38" fmla="*/ 347730 w 1373747"/>
                <a:gd name="connsiteY38" fmla="*/ 862885 h 1820214"/>
                <a:gd name="connsiteX39" fmla="*/ 347730 w 1373747"/>
                <a:gd name="connsiteY39" fmla="*/ 459347 h 1820214"/>
                <a:gd name="connsiteX40" fmla="*/ 304800 w 1373747"/>
                <a:gd name="connsiteY40" fmla="*/ 459347 h 1820214"/>
                <a:gd name="connsiteX41" fmla="*/ 304800 w 1373747"/>
                <a:gd name="connsiteY41" fmla="*/ 416417 h 1820214"/>
                <a:gd name="connsiteX42" fmla="*/ 283336 w 1373747"/>
                <a:gd name="connsiteY42" fmla="*/ 416417 h 1820214"/>
                <a:gd name="connsiteX43" fmla="*/ 283336 w 1373747"/>
                <a:gd name="connsiteY43" fmla="*/ 373488 h 1820214"/>
                <a:gd name="connsiteX44" fmla="*/ 244699 w 1373747"/>
                <a:gd name="connsiteY44" fmla="*/ 373488 h 1820214"/>
                <a:gd name="connsiteX45" fmla="*/ 244699 w 1373747"/>
                <a:gd name="connsiteY45" fmla="*/ 279043 h 1820214"/>
                <a:gd name="connsiteX46" fmla="*/ 210355 w 1373747"/>
                <a:gd name="connsiteY46" fmla="*/ 279043 h 1820214"/>
                <a:gd name="connsiteX47" fmla="*/ 210355 w 1373747"/>
                <a:gd name="connsiteY47" fmla="*/ 223234 h 1820214"/>
                <a:gd name="connsiteX48" fmla="*/ 184598 w 1373747"/>
                <a:gd name="connsiteY48" fmla="*/ 223234 h 1820214"/>
                <a:gd name="connsiteX49" fmla="*/ 184598 w 1373747"/>
                <a:gd name="connsiteY49" fmla="*/ 184598 h 1820214"/>
                <a:gd name="connsiteX50" fmla="*/ 158840 w 1373747"/>
                <a:gd name="connsiteY50" fmla="*/ 184598 h 1820214"/>
                <a:gd name="connsiteX51" fmla="*/ 158840 w 1373747"/>
                <a:gd name="connsiteY51" fmla="*/ 137375 h 1820214"/>
                <a:gd name="connsiteX52" fmla="*/ 126553 w 1373747"/>
                <a:gd name="connsiteY52" fmla="*/ 134200 h 1820214"/>
                <a:gd name="connsiteX53" fmla="*/ 107323 w 1373747"/>
                <a:gd name="connsiteY53" fmla="*/ 106206 h 1820214"/>
                <a:gd name="connsiteX54" fmla="*/ 105088 w 1373747"/>
                <a:gd name="connsiteY54" fmla="*/ 70745 h 1820214"/>
                <a:gd name="connsiteX55" fmla="*/ 51516 w 1373747"/>
                <a:gd name="connsiteY55" fmla="*/ 64395 h 1820214"/>
                <a:gd name="connsiteX56" fmla="*/ 51516 w 1373747"/>
                <a:gd name="connsiteY56" fmla="*/ 12879 h 1820214"/>
                <a:gd name="connsiteX57" fmla="*/ 51516 w 1373747"/>
                <a:gd name="connsiteY57" fmla="*/ 12879 h 1820214"/>
                <a:gd name="connsiteX58" fmla="*/ 38637 w 1373747"/>
                <a:gd name="connsiteY58" fmla="*/ 0 h 1820214"/>
                <a:gd name="connsiteX59" fmla="*/ 0 w 1373747"/>
                <a:gd name="connsiteY59" fmla="*/ 0 h 1820214"/>
                <a:gd name="connsiteX0" fmla="*/ 1373747 w 1373747"/>
                <a:gd name="connsiteY0" fmla="*/ 1820214 h 1820214"/>
                <a:gd name="connsiteX1" fmla="*/ 1313646 w 1373747"/>
                <a:gd name="connsiteY1" fmla="*/ 1820214 h 1820214"/>
                <a:gd name="connsiteX2" fmla="*/ 1313646 w 1373747"/>
                <a:gd name="connsiteY2" fmla="*/ 1794457 h 1820214"/>
                <a:gd name="connsiteX3" fmla="*/ 1214907 w 1373747"/>
                <a:gd name="connsiteY3" fmla="*/ 1794457 h 1820214"/>
                <a:gd name="connsiteX4" fmla="*/ 1214907 w 1373747"/>
                <a:gd name="connsiteY4" fmla="*/ 1777285 h 1820214"/>
                <a:gd name="connsiteX5" fmla="*/ 1116169 w 1373747"/>
                <a:gd name="connsiteY5" fmla="*/ 1777285 h 1820214"/>
                <a:gd name="connsiteX6" fmla="*/ 1116169 w 1373747"/>
                <a:gd name="connsiteY6" fmla="*/ 1751527 h 1820214"/>
                <a:gd name="connsiteX7" fmla="*/ 1064654 w 1373747"/>
                <a:gd name="connsiteY7" fmla="*/ 1751527 h 1820214"/>
                <a:gd name="connsiteX8" fmla="*/ 1064654 w 1373747"/>
                <a:gd name="connsiteY8" fmla="*/ 1712890 h 1820214"/>
                <a:gd name="connsiteX9" fmla="*/ 1004553 w 1373747"/>
                <a:gd name="connsiteY9" fmla="*/ 1712890 h 1820214"/>
                <a:gd name="connsiteX10" fmla="*/ 1004553 w 1373747"/>
                <a:gd name="connsiteY10" fmla="*/ 1691426 h 1820214"/>
                <a:gd name="connsiteX11" fmla="*/ 862885 w 1373747"/>
                <a:gd name="connsiteY11" fmla="*/ 1691426 h 1820214"/>
                <a:gd name="connsiteX12" fmla="*/ 862885 w 1373747"/>
                <a:gd name="connsiteY12" fmla="*/ 1652789 h 1820214"/>
                <a:gd name="connsiteX13" fmla="*/ 862885 w 1373747"/>
                <a:gd name="connsiteY13" fmla="*/ 1652789 h 1820214"/>
                <a:gd name="connsiteX14" fmla="*/ 832834 w 1373747"/>
                <a:gd name="connsiteY14" fmla="*/ 1652789 h 1820214"/>
                <a:gd name="connsiteX15" fmla="*/ 832834 w 1373747"/>
                <a:gd name="connsiteY15" fmla="*/ 1618445 h 1820214"/>
                <a:gd name="connsiteX16" fmla="*/ 725510 w 1373747"/>
                <a:gd name="connsiteY16" fmla="*/ 1618445 h 1820214"/>
                <a:gd name="connsiteX17" fmla="*/ 725510 w 1373747"/>
                <a:gd name="connsiteY17" fmla="*/ 1584102 h 1820214"/>
                <a:gd name="connsiteX18" fmla="*/ 656823 w 1373747"/>
                <a:gd name="connsiteY18" fmla="*/ 1584102 h 1820214"/>
                <a:gd name="connsiteX19" fmla="*/ 656823 w 1373747"/>
                <a:gd name="connsiteY19" fmla="*/ 1558344 h 1820214"/>
                <a:gd name="connsiteX20" fmla="*/ 656823 w 1373747"/>
                <a:gd name="connsiteY20" fmla="*/ 1558344 h 1820214"/>
                <a:gd name="connsiteX21" fmla="*/ 613893 w 1373747"/>
                <a:gd name="connsiteY21" fmla="*/ 1558344 h 1820214"/>
                <a:gd name="connsiteX22" fmla="*/ 613893 w 1373747"/>
                <a:gd name="connsiteY22" fmla="*/ 1502536 h 1820214"/>
                <a:gd name="connsiteX23" fmla="*/ 592429 w 1373747"/>
                <a:gd name="connsiteY23" fmla="*/ 1502536 h 1820214"/>
                <a:gd name="connsiteX24" fmla="*/ 592429 w 1373747"/>
                <a:gd name="connsiteY24" fmla="*/ 1390919 h 1820214"/>
                <a:gd name="connsiteX25" fmla="*/ 566671 w 1373747"/>
                <a:gd name="connsiteY25" fmla="*/ 1390919 h 1820214"/>
                <a:gd name="connsiteX26" fmla="*/ 566671 w 1373747"/>
                <a:gd name="connsiteY26" fmla="*/ 1390919 h 1820214"/>
                <a:gd name="connsiteX27" fmla="*/ 566671 w 1373747"/>
                <a:gd name="connsiteY27" fmla="*/ 1365161 h 1820214"/>
                <a:gd name="connsiteX28" fmla="*/ 510862 w 1373747"/>
                <a:gd name="connsiteY28" fmla="*/ 1365161 h 1820214"/>
                <a:gd name="connsiteX29" fmla="*/ 510862 w 1373747"/>
                <a:gd name="connsiteY29" fmla="*/ 1330817 h 1820214"/>
                <a:gd name="connsiteX30" fmla="*/ 459347 w 1373747"/>
                <a:gd name="connsiteY30" fmla="*/ 1330817 h 1820214"/>
                <a:gd name="connsiteX31" fmla="*/ 459347 w 1373747"/>
                <a:gd name="connsiteY31" fmla="*/ 1292181 h 1820214"/>
                <a:gd name="connsiteX32" fmla="*/ 425003 w 1373747"/>
                <a:gd name="connsiteY32" fmla="*/ 1292181 h 1820214"/>
                <a:gd name="connsiteX33" fmla="*/ 425003 w 1373747"/>
                <a:gd name="connsiteY33" fmla="*/ 1266423 h 1820214"/>
                <a:gd name="connsiteX34" fmla="*/ 382074 w 1373747"/>
                <a:gd name="connsiteY34" fmla="*/ 1266423 h 1820214"/>
                <a:gd name="connsiteX35" fmla="*/ 382074 w 1373747"/>
                <a:gd name="connsiteY35" fmla="*/ 1159099 h 1820214"/>
                <a:gd name="connsiteX36" fmla="*/ 360609 w 1373747"/>
                <a:gd name="connsiteY36" fmla="*/ 1159099 h 1820214"/>
                <a:gd name="connsiteX37" fmla="*/ 360609 w 1373747"/>
                <a:gd name="connsiteY37" fmla="*/ 862885 h 1820214"/>
                <a:gd name="connsiteX38" fmla="*/ 347730 w 1373747"/>
                <a:gd name="connsiteY38" fmla="*/ 862885 h 1820214"/>
                <a:gd name="connsiteX39" fmla="*/ 347730 w 1373747"/>
                <a:gd name="connsiteY39" fmla="*/ 459347 h 1820214"/>
                <a:gd name="connsiteX40" fmla="*/ 304800 w 1373747"/>
                <a:gd name="connsiteY40" fmla="*/ 459347 h 1820214"/>
                <a:gd name="connsiteX41" fmla="*/ 304800 w 1373747"/>
                <a:gd name="connsiteY41" fmla="*/ 416417 h 1820214"/>
                <a:gd name="connsiteX42" fmla="*/ 283336 w 1373747"/>
                <a:gd name="connsiteY42" fmla="*/ 416417 h 1820214"/>
                <a:gd name="connsiteX43" fmla="*/ 283336 w 1373747"/>
                <a:gd name="connsiteY43" fmla="*/ 373488 h 1820214"/>
                <a:gd name="connsiteX44" fmla="*/ 244699 w 1373747"/>
                <a:gd name="connsiteY44" fmla="*/ 373488 h 1820214"/>
                <a:gd name="connsiteX45" fmla="*/ 244699 w 1373747"/>
                <a:gd name="connsiteY45" fmla="*/ 279043 h 1820214"/>
                <a:gd name="connsiteX46" fmla="*/ 210355 w 1373747"/>
                <a:gd name="connsiteY46" fmla="*/ 279043 h 1820214"/>
                <a:gd name="connsiteX47" fmla="*/ 210355 w 1373747"/>
                <a:gd name="connsiteY47" fmla="*/ 223234 h 1820214"/>
                <a:gd name="connsiteX48" fmla="*/ 184598 w 1373747"/>
                <a:gd name="connsiteY48" fmla="*/ 223234 h 1820214"/>
                <a:gd name="connsiteX49" fmla="*/ 184598 w 1373747"/>
                <a:gd name="connsiteY49" fmla="*/ 184598 h 1820214"/>
                <a:gd name="connsiteX50" fmla="*/ 158840 w 1373747"/>
                <a:gd name="connsiteY50" fmla="*/ 184598 h 1820214"/>
                <a:gd name="connsiteX51" fmla="*/ 158840 w 1373747"/>
                <a:gd name="connsiteY51" fmla="*/ 137375 h 1820214"/>
                <a:gd name="connsiteX52" fmla="*/ 126553 w 1373747"/>
                <a:gd name="connsiteY52" fmla="*/ 134200 h 1820214"/>
                <a:gd name="connsiteX53" fmla="*/ 107323 w 1373747"/>
                <a:gd name="connsiteY53" fmla="*/ 106206 h 1820214"/>
                <a:gd name="connsiteX54" fmla="*/ 105088 w 1373747"/>
                <a:gd name="connsiteY54" fmla="*/ 70745 h 1820214"/>
                <a:gd name="connsiteX55" fmla="*/ 57866 w 1373747"/>
                <a:gd name="connsiteY55" fmla="*/ 70745 h 1820214"/>
                <a:gd name="connsiteX56" fmla="*/ 51516 w 1373747"/>
                <a:gd name="connsiteY56" fmla="*/ 12879 h 1820214"/>
                <a:gd name="connsiteX57" fmla="*/ 51516 w 1373747"/>
                <a:gd name="connsiteY57" fmla="*/ 12879 h 1820214"/>
                <a:gd name="connsiteX58" fmla="*/ 38637 w 1373747"/>
                <a:gd name="connsiteY58" fmla="*/ 0 h 1820214"/>
                <a:gd name="connsiteX59" fmla="*/ 0 w 1373747"/>
                <a:gd name="connsiteY59" fmla="*/ 0 h 1820214"/>
                <a:gd name="connsiteX0" fmla="*/ 1373747 w 1373747"/>
                <a:gd name="connsiteY0" fmla="*/ 1820214 h 1820214"/>
                <a:gd name="connsiteX1" fmla="*/ 1313646 w 1373747"/>
                <a:gd name="connsiteY1" fmla="*/ 1820214 h 1820214"/>
                <a:gd name="connsiteX2" fmla="*/ 1313646 w 1373747"/>
                <a:gd name="connsiteY2" fmla="*/ 1794457 h 1820214"/>
                <a:gd name="connsiteX3" fmla="*/ 1214907 w 1373747"/>
                <a:gd name="connsiteY3" fmla="*/ 1794457 h 1820214"/>
                <a:gd name="connsiteX4" fmla="*/ 1214907 w 1373747"/>
                <a:gd name="connsiteY4" fmla="*/ 1777285 h 1820214"/>
                <a:gd name="connsiteX5" fmla="*/ 1116169 w 1373747"/>
                <a:gd name="connsiteY5" fmla="*/ 1777285 h 1820214"/>
                <a:gd name="connsiteX6" fmla="*/ 1116169 w 1373747"/>
                <a:gd name="connsiteY6" fmla="*/ 1751527 h 1820214"/>
                <a:gd name="connsiteX7" fmla="*/ 1064654 w 1373747"/>
                <a:gd name="connsiteY7" fmla="*/ 1751527 h 1820214"/>
                <a:gd name="connsiteX8" fmla="*/ 1064654 w 1373747"/>
                <a:gd name="connsiteY8" fmla="*/ 1712890 h 1820214"/>
                <a:gd name="connsiteX9" fmla="*/ 1004553 w 1373747"/>
                <a:gd name="connsiteY9" fmla="*/ 1712890 h 1820214"/>
                <a:gd name="connsiteX10" fmla="*/ 1004553 w 1373747"/>
                <a:gd name="connsiteY10" fmla="*/ 1691426 h 1820214"/>
                <a:gd name="connsiteX11" fmla="*/ 862885 w 1373747"/>
                <a:gd name="connsiteY11" fmla="*/ 1691426 h 1820214"/>
                <a:gd name="connsiteX12" fmla="*/ 862885 w 1373747"/>
                <a:gd name="connsiteY12" fmla="*/ 1652789 h 1820214"/>
                <a:gd name="connsiteX13" fmla="*/ 862885 w 1373747"/>
                <a:gd name="connsiteY13" fmla="*/ 1652789 h 1820214"/>
                <a:gd name="connsiteX14" fmla="*/ 832834 w 1373747"/>
                <a:gd name="connsiteY14" fmla="*/ 1652789 h 1820214"/>
                <a:gd name="connsiteX15" fmla="*/ 832834 w 1373747"/>
                <a:gd name="connsiteY15" fmla="*/ 1618445 h 1820214"/>
                <a:gd name="connsiteX16" fmla="*/ 725510 w 1373747"/>
                <a:gd name="connsiteY16" fmla="*/ 1618445 h 1820214"/>
                <a:gd name="connsiteX17" fmla="*/ 725510 w 1373747"/>
                <a:gd name="connsiteY17" fmla="*/ 1584102 h 1820214"/>
                <a:gd name="connsiteX18" fmla="*/ 656823 w 1373747"/>
                <a:gd name="connsiteY18" fmla="*/ 1584102 h 1820214"/>
                <a:gd name="connsiteX19" fmla="*/ 656823 w 1373747"/>
                <a:gd name="connsiteY19" fmla="*/ 1558344 h 1820214"/>
                <a:gd name="connsiteX20" fmla="*/ 656823 w 1373747"/>
                <a:gd name="connsiteY20" fmla="*/ 1558344 h 1820214"/>
                <a:gd name="connsiteX21" fmla="*/ 613893 w 1373747"/>
                <a:gd name="connsiteY21" fmla="*/ 1558344 h 1820214"/>
                <a:gd name="connsiteX22" fmla="*/ 613893 w 1373747"/>
                <a:gd name="connsiteY22" fmla="*/ 1502536 h 1820214"/>
                <a:gd name="connsiteX23" fmla="*/ 592429 w 1373747"/>
                <a:gd name="connsiteY23" fmla="*/ 1502536 h 1820214"/>
                <a:gd name="connsiteX24" fmla="*/ 592429 w 1373747"/>
                <a:gd name="connsiteY24" fmla="*/ 1390919 h 1820214"/>
                <a:gd name="connsiteX25" fmla="*/ 566671 w 1373747"/>
                <a:gd name="connsiteY25" fmla="*/ 1390919 h 1820214"/>
                <a:gd name="connsiteX26" fmla="*/ 566671 w 1373747"/>
                <a:gd name="connsiteY26" fmla="*/ 1390919 h 1820214"/>
                <a:gd name="connsiteX27" fmla="*/ 566671 w 1373747"/>
                <a:gd name="connsiteY27" fmla="*/ 1365161 h 1820214"/>
                <a:gd name="connsiteX28" fmla="*/ 510862 w 1373747"/>
                <a:gd name="connsiteY28" fmla="*/ 1365161 h 1820214"/>
                <a:gd name="connsiteX29" fmla="*/ 510862 w 1373747"/>
                <a:gd name="connsiteY29" fmla="*/ 1330817 h 1820214"/>
                <a:gd name="connsiteX30" fmla="*/ 459347 w 1373747"/>
                <a:gd name="connsiteY30" fmla="*/ 1330817 h 1820214"/>
                <a:gd name="connsiteX31" fmla="*/ 459347 w 1373747"/>
                <a:gd name="connsiteY31" fmla="*/ 1292181 h 1820214"/>
                <a:gd name="connsiteX32" fmla="*/ 425003 w 1373747"/>
                <a:gd name="connsiteY32" fmla="*/ 1292181 h 1820214"/>
                <a:gd name="connsiteX33" fmla="*/ 425003 w 1373747"/>
                <a:gd name="connsiteY33" fmla="*/ 1266423 h 1820214"/>
                <a:gd name="connsiteX34" fmla="*/ 382074 w 1373747"/>
                <a:gd name="connsiteY34" fmla="*/ 1266423 h 1820214"/>
                <a:gd name="connsiteX35" fmla="*/ 382074 w 1373747"/>
                <a:gd name="connsiteY35" fmla="*/ 1159099 h 1820214"/>
                <a:gd name="connsiteX36" fmla="*/ 360609 w 1373747"/>
                <a:gd name="connsiteY36" fmla="*/ 1159099 h 1820214"/>
                <a:gd name="connsiteX37" fmla="*/ 360609 w 1373747"/>
                <a:gd name="connsiteY37" fmla="*/ 862885 h 1820214"/>
                <a:gd name="connsiteX38" fmla="*/ 347730 w 1373747"/>
                <a:gd name="connsiteY38" fmla="*/ 862885 h 1820214"/>
                <a:gd name="connsiteX39" fmla="*/ 347730 w 1373747"/>
                <a:gd name="connsiteY39" fmla="*/ 459347 h 1820214"/>
                <a:gd name="connsiteX40" fmla="*/ 304800 w 1373747"/>
                <a:gd name="connsiteY40" fmla="*/ 459347 h 1820214"/>
                <a:gd name="connsiteX41" fmla="*/ 304800 w 1373747"/>
                <a:gd name="connsiteY41" fmla="*/ 416417 h 1820214"/>
                <a:gd name="connsiteX42" fmla="*/ 283336 w 1373747"/>
                <a:gd name="connsiteY42" fmla="*/ 416417 h 1820214"/>
                <a:gd name="connsiteX43" fmla="*/ 283336 w 1373747"/>
                <a:gd name="connsiteY43" fmla="*/ 373488 h 1820214"/>
                <a:gd name="connsiteX44" fmla="*/ 244699 w 1373747"/>
                <a:gd name="connsiteY44" fmla="*/ 373488 h 1820214"/>
                <a:gd name="connsiteX45" fmla="*/ 244699 w 1373747"/>
                <a:gd name="connsiteY45" fmla="*/ 279043 h 1820214"/>
                <a:gd name="connsiteX46" fmla="*/ 210355 w 1373747"/>
                <a:gd name="connsiteY46" fmla="*/ 279043 h 1820214"/>
                <a:gd name="connsiteX47" fmla="*/ 210355 w 1373747"/>
                <a:gd name="connsiteY47" fmla="*/ 223234 h 1820214"/>
                <a:gd name="connsiteX48" fmla="*/ 184598 w 1373747"/>
                <a:gd name="connsiteY48" fmla="*/ 223234 h 1820214"/>
                <a:gd name="connsiteX49" fmla="*/ 184598 w 1373747"/>
                <a:gd name="connsiteY49" fmla="*/ 184598 h 1820214"/>
                <a:gd name="connsiteX50" fmla="*/ 158840 w 1373747"/>
                <a:gd name="connsiteY50" fmla="*/ 184598 h 1820214"/>
                <a:gd name="connsiteX51" fmla="*/ 158840 w 1373747"/>
                <a:gd name="connsiteY51" fmla="*/ 137375 h 1820214"/>
                <a:gd name="connsiteX52" fmla="*/ 126553 w 1373747"/>
                <a:gd name="connsiteY52" fmla="*/ 134200 h 1820214"/>
                <a:gd name="connsiteX53" fmla="*/ 107323 w 1373747"/>
                <a:gd name="connsiteY53" fmla="*/ 106206 h 1820214"/>
                <a:gd name="connsiteX54" fmla="*/ 105088 w 1373747"/>
                <a:gd name="connsiteY54" fmla="*/ 70745 h 1820214"/>
                <a:gd name="connsiteX55" fmla="*/ 57866 w 1373747"/>
                <a:gd name="connsiteY55" fmla="*/ 70745 h 1820214"/>
                <a:gd name="connsiteX56" fmla="*/ 51516 w 1373747"/>
                <a:gd name="connsiteY56" fmla="*/ 12879 h 1820214"/>
                <a:gd name="connsiteX57" fmla="*/ 35641 w 1373747"/>
                <a:gd name="connsiteY57" fmla="*/ 9704 h 1820214"/>
                <a:gd name="connsiteX58" fmla="*/ 38637 w 1373747"/>
                <a:gd name="connsiteY58" fmla="*/ 0 h 1820214"/>
                <a:gd name="connsiteX59" fmla="*/ 0 w 1373747"/>
                <a:gd name="connsiteY59" fmla="*/ 0 h 1820214"/>
                <a:gd name="connsiteX0" fmla="*/ 1373747 w 1373747"/>
                <a:gd name="connsiteY0" fmla="*/ 1820214 h 1820214"/>
                <a:gd name="connsiteX1" fmla="*/ 1313646 w 1373747"/>
                <a:gd name="connsiteY1" fmla="*/ 1820214 h 1820214"/>
                <a:gd name="connsiteX2" fmla="*/ 1313646 w 1373747"/>
                <a:gd name="connsiteY2" fmla="*/ 1794457 h 1820214"/>
                <a:gd name="connsiteX3" fmla="*/ 1214907 w 1373747"/>
                <a:gd name="connsiteY3" fmla="*/ 1794457 h 1820214"/>
                <a:gd name="connsiteX4" fmla="*/ 1214907 w 1373747"/>
                <a:gd name="connsiteY4" fmla="*/ 1777285 h 1820214"/>
                <a:gd name="connsiteX5" fmla="*/ 1116169 w 1373747"/>
                <a:gd name="connsiteY5" fmla="*/ 1777285 h 1820214"/>
                <a:gd name="connsiteX6" fmla="*/ 1116169 w 1373747"/>
                <a:gd name="connsiteY6" fmla="*/ 1751527 h 1820214"/>
                <a:gd name="connsiteX7" fmla="*/ 1064654 w 1373747"/>
                <a:gd name="connsiteY7" fmla="*/ 1751527 h 1820214"/>
                <a:gd name="connsiteX8" fmla="*/ 1064654 w 1373747"/>
                <a:gd name="connsiteY8" fmla="*/ 1712890 h 1820214"/>
                <a:gd name="connsiteX9" fmla="*/ 1004553 w 1373747"/>
                <a:gd name="connsiteY9" fmla="*/ 1712890 h 1820214"/>
                <a:gd name="connsiteX10" fmla="*/ 1004553 w 1373747"/>
                <a:gd name="connsiteY10" fmla="*/ 1691426 h 1820214"/>
                <a:gd name="connsiteX11" fmla="*/ 862885 w 1373747"/>
                <a:gd name="connsiteY11" fmla="*/ 1691426 h 1820214"/>
                <a:gd name="connsiteX12" fmla="*/ 862885 w 1373747"/>
                <a:gd name="connsiteY12" fmla="*/ 1652789 h 1820214"/>
                <a:gd name="connsiteX13" fmla="*/ 862885 w 1373747"/>
                <a:gd name="connsiteY13" fmla="*/ 1652789 h 1820214"/>
                <a:gd name="connsiteX14" fmla="*/ 832834 w 1373747"/>
                <a:gd name="connsiteY14" fmla="*/ 1652789 h 1820214"/>
                <a:gd name="connsiteX15" fmla="*/ 832834 w 1373747"/>
                <a:gd name="connsiteY15" fmla="*/ 1618445 h 1820214"/>
                <a:gd name="connsiteX16" fmla="*/ 725510 w 1373747"/>
                <a:gd name="connsiteY16" fmla="*/ 1618445 h 1820214"/>
                <a:gd name="connsiteX17" fmla="*/ 725510 w 1373747"/>
                <a:gd name="connsiteY17" fmla="*/ 1584102 h 1820214"/>
                <a:gd name="connsiteX18" fmla="*/ 656823 w 1373747"/>
                <a:gd name="connsiteY18" fmla="*/ 1584102 h 1820214"/>
                <a:gd name="connsiteX19" fmla="*/ 656823 w 1373747"/>
                <a:gd name="connsiteY19" fmla="*/ 1558344 h 1820214"/>
                <a:gd name="connsiteX20" fmla="*/ 656823 w 1373747"/>
                <a:gd name="connsiteY20" fmla="*/ 1558344 h 1820214"/>
                <a:gd name="connsiteX21" fmla="*/ 613893 w 1373747"/>
                <a:gd name="connsiteY21" fmla="*/ 1558344 h 1820214"/>
                <a:gd name="connsiteX22" fmla="*/ 613893 w 1373747"/>
                <a:gd name="connsiteY22" fmla="*/ 1502536 h 1820214"/>
                <a:gd name="connsiteX23" fmla="*/ 592429 w 1373747"/>
                <a:gd name="connsiteY23" fmla="*/ 1502536 h 1820214"/>
                <a:gd name="connsiteX24" fmla="*/ 592429 w 1373747"/>
                <a:gd name="connsiteY24" fmla="*/ 1390919 h 1820214"/>
                <a:gd name="connsiteX25" fmla="*/ 566671 w 1373747"/>
                <a:gd name="connsiteY25" fmla="*/ 1390919 h 1820214"/>
                <a:gd name="connsiteX26" fmla="*/ 566671 w 1373747"/>
                <a:gd name="connsiteY26" fmla="*/ 1390919 h 1820214"/>
                <a:gd name="connsiteX27" fmla="*/ 566671 w 1373747"/>
                <a:gd name="connsiteY27" fmla="*/ 1365161 h 1820214"/>
                <a:gd name="connsiteX28" fmla="*/ 510862 w 1373747"/>
                <a:gd name="connsiteY28" fmla="*/ 1365161 h 1820214"/>
                <a:gd name="connsiteX29" fmla="*/ 510862 w 1373747"/>
                <a:gd name="connsiteY29" fmla="*/ 1330817 h 1820214"/>
                <a:gd name="connsiteX30" fmla="*/ 459347 w 1373747"/>
                <a:gd name="connsiteY30" fmla="*/ 1330817 h 1820214"/>
                <a:gd name="connsiteX31" fmla="*/ 459347 w 1373747"/>
                <a:gd name="connsiteY31" fmla="*/ 1292181 h 1820214"/>
                <a:gd name="connsiteX32" fmla="*/ 425003 w 1373747"/>
                <a:gd name="connsiteY32" fmla="*/ 1292181 h 1820214"/>
                <a:gd name="connsiteX33" fmla="*/ 425003 w 1373747"/>
                <a:gd name="connsiteY33" fmla="*/ 1266423 h 1820214"/>
                <a:gd name="connsiteX34" fmla="*/ 382074 w 1373747"/>
                <a:gd name="connsiteY34" fmla="*/ 1266423 h 1820214"/>
                <a:gd name="connsiteX35" fmla="*/ 382074 w 1373747"/>
                <a:gd name="connsiteY35" fmla="*/ 1159099 h 1820214"/>
                <a:gd name="connsiteX36" fmla="*/ 360609 w 1373747"/>
                <a:gd name="connsiteY36" fmla="*/ 1159099 h 1820214"/>
                <a:gd name="connsiteX37" fmla="*/ 360609 w 1373747"/>
                <a:gd name="connsiteY37" fmla="*/ 862885 h 1820214"/>
                <a:gd name="connsiteX38" fmla="*/ 347730 w 1373747"/>
                <a:gd name="connsiteY38" fmla="*/ 862885 h 1820214"/>
                <a:gd name="connsiteX39" fmla="*/ 347730 w 1373747"/>
                <a:gd name="connsiteY39" fmla="*/ 459347 h 1820214"/>
                <a:gd name="connsiteX40" fmla="*/ 304800 w 1373747"/>
                <a:gd name="connsiteY40" fmla="*/ 459347 h 1820214"/>
                <a:gd name="connsiteX41" fmla="*/ 304800 w 1373747"/>
                <a:gd name="connsiteY41" fmla="*/ 416417 h 1820214"/>
                <a:gd name="connsiteX42" fmla="*/ 283336 w 1373747"/>
                <a:gd name="connsiteY42" fmla="*/ 416417 h 1820214"/>
                <a:gd name="connsiteX43" fmla="*/ 283336 w 1373747"/>
                <a:gd name="connsiteY43" fmla="*/ 373488 h 1820214"/>
                <a:gd name="connsiteX44" fmla="*/ 244699 w 1373747"/>
                <a:gd name="connsiteY44" fmla="*/ 373488 h 1820214"/>
                <a:gd name="connsiteX45" fmla="*/ 244699 w 1373747"/>
                <a:gd name="connsiteY45" fmla="*/ 279043 h 1820214"/>
                <a:gd name="connsiteX46" fmla="*/ 210355 w 1373747"/>
                <a:gd name="connsiteY46" fmla="*/ 279043 h 1820214"/>
                <a:gd name="connsiteX47" fmla="*/ 210355 w 1373747"/>
                <a:gd name="connsiteY47" fmla="*/ 223234 h 1820214"/>
                <a:gd name="connsiteX48" fmla="*/ 184598 w 1373747"/>
                <a:gd name="connsiteY48" fmla="*/ 223234 h 1820214"/>
                <a:gd name="connsiteX49" fmla="*/ 184598 w 1373747"/>
                <a:gd name="connsiteY49" fmla="*/ 184598 h 1820214"/>
                <a:gd name="connsiteX50" fmla="*/ 158840 w 1373747"/>
                <a:gd name="connsiteY50" fmla="*/ 184598 h 1820214"/>
                <a:gd name="connsiteX51" fmla="*/ 158840 w 1373747"/>
                <a:gd name="connsiteY51" fmla="*/ 137375 h 1820214"/>
                <a:gd name="connsiteX52" fmla="*/ 126553 w 1373747"/>
                <a:gd name="connsiteY52" fmla="*/ 134200 h 1820214"/>
                <a:gd name="connsiteX53" fmla="*/ 107323 w 1373747"/>
                <a:gd name="connsiteY53" fmla="*/ 106206 h 1820214"/>
                <a:gd name="connsiteX54" fmla="*/ 105088 w 1373747"/>
                <a:gd name="connsiteY54" fmla="*/ 70745 h 1820214"/>
                <a:gd name="connsiteX55" fmla="*/ 57866 w 1373747"/>
                <a:gd name="connsiteY55" fmla="*/ 70745 h 1820214"/>
                <a:gd name="connsiteX56" fmla="*/ 51516 w 1373747"/>
                <a:gd name="connsiteY56" fmla="*/ 12879 h 1820214"/>
                <a:gd name="connsiteX57" fmla="*/ 35641 w 1373747"/>
                <a:gd name="connsiteY57" fmla="*/ 9704 h 1820214"/>
                <a:gd name="connsiteX58" fmla="*/ 35462 w 1373747"/>
                <a:gd name="connsiteY58" fmla="*/ 0 h 1820214"/>
                <a:gd name="connsiteX59" fmla="*/ 0 w 1373747"/>
                <a:gd name="connsiteY59" fmla="*/ 0 h 1820214"/>
                <a:gd name="connsiteX0" fmla="*/ 1373747 w 1373747"/>
                <a:gd name="connsiteY0" fmla="*/ 1820214 h 1820214"/>
                <a:gd name="connsiteX1" fmla="*/ 1313646 w 1373747"/>
                <a:gd name="connsiteY1" fmla="*/ 1820214 h 1820214"/>
                <a:gd name="connsiteX2" fmla="*/ 1313646 w 1373747"/>
                <a:gd name="connsiteY2" fmla="*/ 1794457 h 1820214"/>
                <a:gd name="connsiteX3" fmla="*/ 1214907 w 1373747"/>
                <a:gd name="connsiteY3" fmla="*/ 1794457 h 1820214"/>
                <a:gd name="connsiteX4" fmla="*/ 1214907 w 1373747"/>
                <a:gd name="connsiteY4" fmla="*/ 1777285 h 1820214"/>
                <a:gd name="connsiteX5" fmla="*/ 1116169 w 1373747"/>
                <a:gd name="connsiteY5" fmla="*/ 1777285 h 1820214"/>
                <a:gd name="connsiteX6" fmla="*/ 1116169 w 1373747"/>
                <a:gd name="connsiteY6" fmla="*/ 1751527 h 1820214"/>
                <a:gd name="connsiteX7" fmla="*/ 1064654 w 1373747"/>
                <a:gd name="connsiteY7" fmla="*/ 1751527 h 1820214"/>
                <a:gd name="connsiteX8" fmla="*/ 1064654 w 1373747"/>
                <a:gd name="connsiteY8" fmla="*/ 1712890 h 1820214"/>
                <a:gd name="connsiteX9" fmla="*/ 1004553 w 1373747"/>
                <a:gd name="connsiteY9" fmla="*/ 1712890 h 1820214"/>
                <a:gd name="connsiteX10" fmla="*/ 1004553 w 1373747"/>
                <a:gd name="connsiteY10" fmla="*/ 1691426 h 1820214"/>
                <a:gd name="connsiteX11" fmla="*/ 862885 w 1373747"/>
                <a:gd name="connsiteY11" fmla="*/ 1691426 h 1820214"/>
                <a:gd name="connsiteX12" fmla="*/ 862885 w 1373747"/>
                <a:gd name="connsiteY12" fmla="*/ 1652789 h 1820214"/>
                <a:gd name="connsiteX13" fmla="*/ 862885 w 1373747"/>
                <a:gd name="connsiteY13" fmla="*/ 1652789 h 1820214"/>
                <a:gd name="connsiteX14" fmla="*/ 832834 w 1373747"/>
                <a:gd name="connsiteY14" fmla="*/ 1652789 h 1820214"/>
                <a:gd name="connsiteX15" fmla="*/ 832834 w 1373747"/>
                <a:gd name="connsiteY15" fmla="*/ 1618445 h 1820214"/>
                <a:gd name="connsiteX16" fmla="*/ 725510 w 1373747"/>
                <a:gd name="connsiteY16" fmla="*/ 1618445 h 1820214"/>
                <a:gd name="connsiteX17" fmla="*/ 725510 w 1373747"/>
                <a:gd name="connsiteY17" fmla="*/ 1584102 h 1820214"/>
                <a:gd name="connsiteX18" fmla="*/ 656823 w 1373747"/>
                <a:gd name="connsiteY18" fmla="*/ 1584102 h 1820214"/>
                <a:gd name="connsiteX19" fmla="*/ 656823 w 1373747"/>
                <a:gd name="connsiteY19" fmla="*/ 1558344 h 1820214"/>
                <a:gd name="connsiteX20" fmla="*/ 656823 w 1373747"/>
                <a:gd name="connsiteY20" fmla="*/ 1558344 h 1820214"/>
                <a:gd name="connsiteX21" fmla="*/ 613893 w 1373747"/>
                <a:gd name="connsiteY21" fmla="*/ 1558344 h 1820214"/>
                <a:gd name="connsiteX22" fmla="*/ 613893 w 1373747"/>
                <a:gd name="connsiteY22" fmla="*/ 1502536 h 1820214"/>
                <a:gd name="connsiteX23" fmla="*/ 592429 w 1373747"/>
                <a:gd name="connsiteY23" fmla="*/ 1502536 h 1820214"/>
                <a:gd name="connsiteX24" fmla="*/ 592429 w 1373747"/>
                <a:gd name="connsiteY24" fmla="*/ 1390919 h 1820214"/>
                <a:gd name="connsiteX25" fmla="*/ 566671 w 1373747"/>
                <a:gd name="connsiteY25" fmla="*/ 1390919 h 1820214"/>
                <a:gd name="connsiteX26" fmla="*/ 566671 w 1373747"/>
                <a:gd name="connsiteY26" fmla="*/ 1390919 h 1820214"/>
                <a:gd name="connsiteX27" fmla="*/ 566671 w 1373747"/>
                <a:gd name="connsiteY27" fmla="*/ 1365161 h 1820214"/>
                <a:gd name="connsiteX28" fmla="*/ 510862 w 1373747"/>
                <a:gd name="connsiteY28" fmla="*/ 1365161 h 1820214"/>
                <a:gd name="connsiteX29" fmla="*/ 510862 w 1373747"/>
                <a:gd name="connsiteY29" fmla="*/ 1330817 h 1820214"/>
                <a:gd name="connsiteX30" fmla="*/ 459347 w 1373747"/>
                <a:gd name="connsiteY30" fmla="*/ 1330817 h 1820214"/>
                <a:gd name="connsiteX31" fmla="*/ 459347 w 1373747"/>
                <a:gd name="connsiteY31" fmla="*/ 1292181 h 1820214"/>
                <a:gd name="connsiteX32" fmla="*/ 425003 w 1373747"/>
                <a:gd name="connsiteY32" fmla="*/ 1292181 h 1820214"/>
                <a:gd name="connsiteX33" fmla="*/ 425003 w 1373747"/>
                <a:gd name="connsiteY33" fmla="*/ 1266423 h 1820214"/>
                <a:gd name="connsiteX34" fmla="*/ 382074 w 1373747"/>
                <a:gd name="connsiteY34" fmla="*/ 1266423 h 1820214"/>
                <a:gd name="connsiteX35" fmla="*/ 382074 w 1373747"/>
                <a:gd name="connsiteY35" fmla="*/ 1159099 h 1820214"/>
                <a:gd name="connsiteX36" fmla="*/ 360609 w 1373747"/>
                <a:gd name="connsiteY36" fmla="*/ 1159099 h 1820214"/>
                <a:gd name="connsiteX37" fmla="*/ 360609 w 1373747"/>
                <a:gd name="connsiteY37" fmla="*/ 862885 h 1820214"/>
                <a:gd name="connsiteX38" fmla="*/ 347730 w 1373747"/>
                <a:gd name="connsiteY38" fmla="*/ 862885 h 1820214"/>
                <a:gd name="connsiteX39" fmla="*/ 347730 w 1373747"/>
                <a:gd name="connsiteY39" fmla="*/ 459347 h 1820214"/>
                <a:gd name="connsiteX40" fmla="*/ 304800 w 1373747"/>
                <a:gd name="connsiteY40" fmla="*/ 459347 h 1820214"/>
                <a:gd name="connsiteX41" fmla="*/ 304800 w 1373747"/>
                <a:gd name="connsiteY41" fmla="*/ 416417 h 1820214"/>
                <a:gd name="connsiteX42" fmla="*/ 283336 w 1373747"/>
                <a:gd name="connsiteY42" fmla="*/ 416417 h 1820214"/>
                <a:gd name="connsiteX43" fmla="*/ 283336 w 1373747"/>
                <a:gd name="connsiteY43" fmla="*/ 373488 h 1820214"/>
                <a:gd name="connsiteX44" fmla="*/ 244699 w 1373747"/>
                <a:gd name="connsiteY44" fmla="*/ 373488 h 1820214"/>
                <a:gd name="connsiteX45" fmla="*/ 244699 w 1373747"/>
                <a:gd name="connsiteY45" fmla="*/ 279043 h 1820214"/>
                <a:gd name="connsiteX46" fmla="*/ 210355 w 1373747"/>
                <a:gd name="connsiteY46" fmla="*/ 279043 h 1820214"/>
                <a:gd name="connsiteX47" fmla="*/ 210355 w 1373747"/>
                <a:gd name="connsiteY47" fmla="*/ 223234 h 1820214"/>
                <a:gd name="connsiteX48" fmla="*/ 184598 w 1373747"/>
                <a:gd name="connsiteY48" fmla="*/ 223234 h 1820214"/>
                <a:gd name="connsiteX49" fmla="*/ 184598 w 1373747"/>
                <a:gd name="connsiteY49" fmla="*/ 184598 h 1820214"/>
                <a:gd name="connsiteX50" fmla="*/ 158840 w 1373747"/>
                <a:gd name="connsiteY50" fmla="*/ 184598 h 1820214"/>
                <a:gd name="connsiteX51" fmla="*/ 158840 w 1373747"/>
                <a:gd name="connsiteY51" fmla="*/ 137375 h 1820214"/>
                <a:gd name="connsiteX52" fmla="*/ 126553 w 1373747"/>
                <a:gd name="connsiteY52" fmla="*/ 134200 h 1820214"/>
                <a:gd name="connsiteX53" fmla="*/ 104148 w 1373747"/>
                <a:gd name="connsiteY53" fmla="*/ 106206 h 1820214"/>
                <a:gd name="connsiteX54" fmla="*/ 105088 w 1373747"/>
                <a:gd name="connsiteY54" fmla="*/ 70745 h 1820214"/>
                <a:gd name="connsiteX55" fmla="*/ 57866 w 1373747"/>
                <a:gd name="connsiteY55" fmla="*/ 70745 h 1820214"/>
                <a:gd name="connsiteX56" fmla="*/ 51516 w 1373747"/>
                <a:gd name="connsiteY56" fmla="*/ 12879 h 1820214"/>
                <a:gd name="connsiteX57" fmla="*/ 35641 w 1373747"/>
                <a:gd name="connsiteY57" fmla="*/ 9704 h 1820214"/>
                <a:gd name="connsiteX58" fmla="*/ 35462 w 1373747"/>
                <a:gd name="connsiteY58" fmla="*/ 0 h 1820214"/>
                <a:gd name="connsiteX59" fmla="*/ 0 w 1373747"/>
                <a:gd name="connsiteY59" fmla="*/ 0 h 1820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373747" h="1820214">
                  <a:moveTo>
                    <a:pt x="1373747" y="1820214"/>
                  </a:moveTo>
                  <a:lnTo>
                    <a:pt x="1313646" y="1820214"/>
                  </a:lnTo>
                  <a:lnTo>
                    <a:pt x="1313646" y="1794457"/>
                  </a:lnTo>
                  <a:lnTo>
                    <a:pt x="1214907" y="1794457"/>
                  </a:lnTo>
                  <a:lnTo>
                    <a:pt x="1214907" y="1777285"/>
                  </a:lnTo>
                  <a:lnTo>
                    <a:pt x="1116169" y="1777285"/>
                  </a:lnTo>
                  <a:lnTo>
                    <a:pt x="1116169" y="1751527"/>
                  </a:lnTo>
                  <a:lnTo>
                    <a:pt x="1064654" y="1751527"/>
                  </a:lnTo>
                  <a:lnTo>
                    <a:pt x="1064654" y="1712890"/>
                  </a:lnTo>
                  <a:lnTo>
                    <a:pt x="1004553" y="1712890"/>
                  </a:lnTo>
                  <a:lnTo>
                    <a:pt x="1004553" y="1691426"/>
                  </a:lnTo>
                  <a:lnTo>
                    <a:pt x="862885" y="1691426"/>
                  </a:lnTo>
                  <a:lnTo>
                    <a:pt x="862885" y="1652789"/>
                  </a:lnTo>
                  <a:lnTo>
                    <a:pt x="862885" y="1652789"/>
                  </a:lnTo>
                  <a:lnTo>
                    <a:pt x="832834" y="1652789"/>
                  </a:lnTo>
                  <a:lnTo>
                    <a:pt x="832834" y="1618445"/>
                  </a:lnTo>
                  <a:lnTo>
                    <a:pt x="725510" y="1618445"/>
                  </a:lnTo>
                  <a:lnTo>
                    <a:pt x="725510" y="1584102"/>
                  </a:lnTo>
                  <a:lnTo>
                    <a:pt x="656823" y="1584102"/>
                  </a:lnTo>
                  <a:lnTo>
                    <a:pt x="656823" y="1558344"/>
                  </a:lnTo>
                  <a:lnTo>
                    <a:pt x="656823" y="1558344"/>
                  </a:lnTo>
                  <a:lnTo>
                    <a:pt x="613893" y="1558344"/>
                  </a:lnTo>
                  <a:lnTo>
                    <a:pt x="613893" y="1502536"/>
                  </a:lnTo>
                  <a:lnTo>
                    <a:pt x="592429" y="1502536"/>
                  </a:lnTo>
                  <a:lnTo>
                    <a:pt x="592429" y="1390919"/>
                  </a:lnTo>
                  <a:lnTo>
                    <a:pt x="566671" y="1390919"/>
                  </a:lnTo>
                  <a:lnTo>
                    <a:pt x="566671" y="1390919"/>
                  </a:lnTo>
                  <a:lnTo>
                    <a:pt x="566671" y="1365161"/>
                  </a:lnTo>
                  <a:lnTo>
                    <a:pt x="510862" y="1365161"/>
                  </a:lnTo>
                  <a:lnTo>
                    <a:pt x="510862" y="1330817"/>
                  </a:lnTo>
                  <a:lnTo>
                    <a:pt x="459347" y="1330817"/>
                  </a:lnTo>
                  <a:lnTo>
                    <a:pt x="459347" y="1292181"/>
                  </a:lnTo>
                  <a:lnTo>
                    <a:pt x="425003" y="1292181"/>
                  </a:lnTo>
                  <a:lnTo>
                    <a:pt x="425003" y="1266423"/>
                  </a:lnTo>
                  <a:lnTo>
                    <a:pt x="382074" y="1266423"/>
                  </a:lnTo>
                  <a:lnTo>
                    <a:pt x="382074" y="1159099"/>
                  </a:lnTo>
                  <a:lnTo>
                    <a:pt x="360609" y="1159099"/>
                  </a:lnTo>
                  <a:lnTo>
                    <a:pt x="360609" y="862885"/>
                  </a:lnTo>
                  <a:lnTo>
                    <a:pt x="347730" y="862885"/>
                  </a:lnTo>
                  <a:lnTo>
                    <a:pt x="347730" y="459347"/>
                  </a:lnTo>
                  <a:lnTo>
                    <a:pt x="304800" y="459347"/>
                  </a:lnTo>
                  <a:lnTo>
                    <a:pt x="304800" y="416417"/>
                  </a:lnTo>
                  <a:lnTo>
                    <a:pt x="283336" y="416417"/>
                  </a:lnTo>
                  <a:lnTo>
                    <a:pt x="283336" y="373488"/>
                  </a:lnTo>
                  <a:lnTo>
                    <a:pt x="244699" y="373488"/>
                  </a:lnTo>
                  <a:lnTo>
                    <a:pt x="244699" y="279043"/>
                  </a:lnTo>
                  <a:lnTo>
                    <a:pt x="210355" y="279043"/>
                  </a:lnTo>
                  <a:lnTo>
                    <a:pt x="210355" y="223234"/>
                  </a:lnTo>
                  <a:lnTo>
                    <a:pt x="184598" y="223234"/>
                  </a:lnTo>
                  <a:lnTo>
                    <a:pt x="184598" y="184598"/>
                  </a:lnTo>
                  <a:lnTo>
                    <a:pt x="158840" y="184598"/>
                  </a:lnTo>
                  <a:lnTo>
                    <a:pt x="158840" y="137375"/>
                  </a:lnTo>
                  <a:lnTo>
                    <a:pt x="126553" y="134200"/>
                  </a:lnTo>
                  <a:lnTo>
                    <a:pt x="104148" y="106206"/>
                  </a:lnTo>
                  <a:cubicBezTo>
                    <a:pt x="104461" y="94386"/>
                    <a:pt x="104775" y="82565"/>
                    <a:pt x="105088" y="70745"/>
                  </a:cubicBezTo>
                  <a:lnTo>
                    <a:pt x="57866" y="70745"/>
                  </a:lnTo>
                  <a:lnTo>
                    <a:pt x="51516" y="12879"/>
                  </a:lnTo>
                  <a:lnTo>
                    <a:pt x="35641" y="9704"/>
                  </a:lnTo>
                  <a:cubicBezTo>
                    <a:pt x="35581" y="6469"/>
                    <a:pt x="35522" y="3235"/>
                    <a:pt x="35462" y="0"/>
                  </a:cubicBezTo>
                  <a:lnTo>
                    <a:pt x="0" y="0"/>
                  </a:lnTo>
                </a:path>
              </a:pathLst>
            </a:custGeom>
            <a:noFill/>
            <a:ln w="28575">
              <a:solidFill>
                <a:schemeClr val="accent3"/>
              </a:solidFill>
              <a:miter lim="800000"/>
              <a:headEnd/>
              <a:tailEnd/>
            </a:ln>
          </p:spPr>
          <p:txBody>
            <a:bodyPr rtlCol="0" anchor="ctr"/>
            <a:lstStyle/>
            <a:p>
              <a:pPr algn="ctr"/>
              <a:endParaRPr lang="en-US"/>
            </a:p>
          </p:txBody>
        </p:sp>
      </p:grpSp>
      <p:grpSp>
        <p:nvGrpSpPr>
          <p:cNvPr id="1060" name="Group 1059">
            <a:extLst>
              <a:ext uri="{FF2B5EF4-FFF2-40B4-BE49-F238E27FC236}">
                <a16:creationId xmlns:a16="http://schemas.microsoft.com/office/drawing/2014/main" id="{1BA6C34E-9F82-8CF4-B285-07520A41B030}"/>
              </a:ext>
            </a:extLst>
          </p:cNvPr>
          <p:cNvGrpSpPr/>
          <p:nvPr/>
        </p:nvGrpSpPr>
        <p:grpSpPr>
          <a:xfrm>
            <a:off x="2893454" y="1665668"/>
            <a:ext cx="6697014" cy="2142186"/>
            <a:chOff x="2893454" y="1665668"/>
            <a:chExt cx="6697014" cy="2142186"/>
          </a:xfrm>
        </p:grpSpPr>
        <p:sp>
          <p:nvSpPr>
            <p:cNvPr id="1059" name="Freeform 1058">
              <a:extLst>
                <a:ext uri="{FF2B5EF4-FFF2-40B4-BE49-F238E27FC236}">
                  <a16:creationId xmlns:a16="http://schemas.microsoft.com/office/drawing/2014/main" id="{E5FDFEE1-13EB-F725-5CF2-5169461426FF}"/>
                </a:ext>
              </a:extLst>
            </p:cNvPr>
            <p:cNvSpPr/>
            <p:nvPr/>
          </p:nvSpPr>
          <p:spPr bwMode="auto">
            <a:xfrm>
              <a:off x="2893454" y="1665668"/>
              <a:ext cx="2103549" cy="1682839"/>
            </a:xfrm>
            <a:custGeom>
              <a:avLst/>
              <a:gdLst>
                <a:gd name="connsiteX0" fmla="*/ 0 w 2103549"/>
                <a:gd name="connsiteY0" fmla="*/ 0 h 1682839"/>
                <a:gd name="connsiteX1" fmla="*/ 47222 w 2103549"/>
                <a:gd name="connsiteY1" fmla="*/ 0 h 1682839"/>
                <a:gd name="connsiteX2" fmla="*/ 47222 w 2103549"/>
                <a:gd name="connsiteY2" fmla="*/ 47222 h 1682839"/>
                <a:gd name="connsiteX3" fmla="*/ 90152 w 2103549"/>
                <a:gd name="connsiteY3" fmla="*/ 47222 h 1682839"/>
                <a:gd name="connsiteX4" fmla="*/ 90152 w 2103549"/>
                <a:gd name="connsiteY4" fmla="*/ 103031 h 1682839"/>
                <a:gd name="connsiteX5" fmla="*/ 158839 w 2103549"/>
                <a:gd name="connsiteY5" fmla="*/ 103031 h 1682839"/>
                <a:gd name="connsiteX6" fmla="*/ 158839 w 2103549"/>
                <a:gd name="connsiteY6" fmla="*/ 176011 h 1682839"/>
                <a:gd name="connsiteX7" fmla="*/ 184597 w 2103549"/>
                <a:gd name="connsiteY7" fmla="*/ 176011 h 1682839"/>
                <a:gd name="connsiteX8" fmla="*/ 184597 w 2103549"/>
                <a:gd name="connsiteY8" fmla="*/ 227526 h 1682839"/>
                <a:gd name="connsiteX9" fmla="*/ 244698 w 2103549"/>
                <a:gd name="connsiteY9" fmla="*/ 227526 h 1682839"/>
                <a:gd name="connsiteX10" fmla="*/ 244698 w 2103549"/>
                <a:gd name="connsiteY10" fmla="*/ 291921 h 1682839"/>
                <a:gd name="connsiteX11" fmla="*/ 270456 w 2103549"/>
                <a:gd name="connsiteY11" fmla="*/ 291921 h 1682839"/>
                <a:gd name="connsiteX12" fmla="*/ 270456 w 2103549"/>
                <a:gd name="connsiteY12" fmla="*/ 343436 h 1682839"/>
                <a:gd name="connsiteX13" fmla="*/ 300507 w 2103549"/>
                <a:gd name="connsiteY13" fmla="*/ 343436 h 1682839"/>
                <a:gd name="connsiteX14" fmla="*/ 300507 w 2103549"/>
                <a:gd name="connsiteY14" fmla="*/ 386366 h 1682839"/>
                <a:gd name="connsiteX15" fmla="*/ 326264 w 2103549"/>
                <a:gd name="connsiteY15" fmla="*/ 386366 h 1682839"/>
                <a:gd name="connsiteX16" fmla="*/ 326264 w 2103549"/>
                <a:gd name="connsiteY16" fmla="*/ 455053 h 1682839"/>
                <a:gd name="connsiteX17" fmla="*/ 347729 w 2103549"/>
                <a:gd name="connsiteY17" fmla="*/ 455053 h 1682839"/>
                <a:gd name="connsiteX18" fmla="*/ 347729 w 2103549"/>
                <a:gd name="connsiteY18" fmla="*/ 549498 h 1682839"/>
                <a:gd name="connsiteX19" fmla="*/ 356315 w 2103549"/>
                <a:gd name="connsiteY19" fmla="*/ 549498 h 1682839"/>
                <a:gd name="connsiteX20" fmla="*/ 356315 w 2103549"/>
                <a:gd name="connsiteY20" fmla="*/ 918693 h 1682839"/>
                <a:gd name="connsiteX21" fmla="*/ 377780 w 2103549"/>
                <a:gd name="connsiteY21" fmla="*/ 918693 h 1682839"/>
                <a:gd name="connsiteX22" fmla="*/ 377780 w 2103549"/>
                <a:gd name="connsiteY22" fmla="*/ 1004552 h 1682839"/>
                <a:gd name="connsiteX23" fmla="*/ 394952 w 2103549"/>
                <a:gd name="connsiteY23" fmla="*/ 1004552 h 1682839"/>
                <a:gd name="connsiteX24" fmla="*/ 394952 w 2103549"/>
                <a:gd name="connsiteY24" fmla="*/ 1030309 h 1682839"/>
                <a:gd name="connsiteX25" fmla="*/ 394952 w 2103549"/>
                <a:gd name="connsiteY25" fmla="*/ 1030309 h 1682839"/>
                <a:gd name="connsiteX26" fmla="*/ 394952 w 2103549"/>
                <a:gd name="connsiteY26" fmla="*/ 1030309 h 1682839"/>
                <a:gd name="connsiteX27" fmla="*/ 420709 w 2103549"/>
                <a:gd name="connsiteY27" fmla="*/ 1030309 h 1682839"/>
                <a:gd name="connsiteX28" fmla="*/ 420709 w 2103549"/>
                <a:gd name="connsiteY28" fmla="*/ 1068946 h 1682839"/>
                <a:gd name="connsiteX29" fmla="*/ 515154 w 2103549"/>
                <a:gd name="connsiteY29" fmla="*/ 1068946 h 1682839"/>
                <a:gd name="connsiteX30" fmla="*/ 515154 w 2103549"/>
                <a:gd name="connsiteY30" fmla="*/ 1094704 h 1682839"/>
                <a:gd name="connsiteX31" fmla="*/ 583842 w 2103549"/>
                <a:gd name="connsiteY31" fmla="*/ 1094704 h 1682839"/>
                <a:gd name="connsiteX32" fmla="*/ 583842 w 2103549"/>
                <a:gd name="connsiteY32" fmla="*/ 1141926 h 1682839"/>
                <a:gd name="connsiteX33" fmla="*/ 622478 w 2103549"/>
                <a:gd name="connsiteY33" fmla="*/ 1141926 h 1682839"/>
                <a:gd name="connsiteX34" fmla="*/ 622478 w 2103549"/>
                <a:gd name="connsiteY34" fmla="*/ 1206321 h 1682839"/>
                <a:gd name="connsiteX35" fmla="*/ 648236 w 2103549"/>
                <a:gd name="connsiteY35" fmla="*/ 1206321 h 1682839"/>
                <a:gd name="connsiteX36" fmla="*/ 648236 w 2103549"/>
                <a:gd name="connsiteY36" fmla="*/ 1223493 h 1682839"/>
                <a:gd name="connsiteX37" fmla="*/ 695459 w 2103549"/>
                <a:gd name="connsiteY37" fmla="*/ 1223493 h 1682839"/>
                <a:gd name="connsiteX38" fmla="*/ 695459 w 2103549"/>
                <a:gd name="connsiteY38" fmla="*/ 1240664 h 1682839"/>
                <a:gd name="connsiteX39" fmla="*/ 738388 w 2103549"/>
                <a:gd name="connsiteY39" fmla="*/ 1240664 h 1682839"/>
                <a:gd name="connsiteX40" fmla="*/ 738388 w 2103549"/>
                <a:gd name="connsiteY40" fmla="*/ 1262129 h 1682839"/>
                <a:gd name="connsiteX41" fmla="*/ 815661 w 2103549"/>
                <a:gd name="connsiteY41" fmla="*/ 1262129 h 1682839"/>
                <a:gd name="connsiteX42" fmla="*/ 815661 w 2103549"/>
                <a:gd name="connsiteY42" fmla="*/ 1305059 h 1682839"/>
                <a:gd name="connsiteX43" fmla="*/ 845712 w 2103549"/>
                <a:gd name="connsiteY43" fmla="*/ 1305059 h 1682839"/>
                <a:gd name="connsiteX44" fmla="*/ 845712 w 2103549"/>
                <a:gd name="connsiteY44" fmla="*/ 1356574 h 1682839"/>
                <a:gd name="connsiteX45" fmla="*/ 884349 w 2103549"/>
                <a:gd name="connsiteY45" fmla="*/ 1356574 h 1682839"/>
                <a:gd name="connsiteX46" fmla="*/ 884349 w 2103549"/>
                <a:gd name="connsiteY46" fmla="*/ 1378039 h 1682839"/>
                <a:gd name="connsiteX47" fmla="*/ 922985 w 2103549"/>
                <a:gd name="connsiteY47" fmla="*/ 1378039 h 1682839"/>
                <a:gd name="connsiteX48" fmla="*/ 922985 w 2103549"/>
                <a:gd name="connsiteY48" fmla="*/ 1390918 h 1682839"/>
                <a:gd name="connsiteX49" fmla="*/ 1098997 w 2103549"/>
                <a:gd name="connsiteY49" fmla="*/ 1390918 h 1682839"/>
                <a:gd name="connsiteX50" fmla="*/ 1098997 w 2103549"/>
                <a:gd name="connsiteY50" fmla="*/ 1390918 h 1682839"/>
                <a:gd name="connsiteX51" fmla="*/ 1098997 w 2103549"/>
                <a:gd name="connsiteY51" fmla="*/ 1390918 h 1682839"/>
                <a:gd name="connsiteX52" fmla="*/ 1098997 w 2103549"/>
                <a:gd name="connsiteY52" fmla="*/ 1420969 h 1682839"/>
                <a:gd name="connsiteX53" fmla="*/ 1313645 w 2103549"/>
                <a:gd name="connsiteY53" fmla="*/ 1420969 h 1682839"/>
                <a:gd name="connsiteX54" fmla="*/ 1313645 w 2103549"/>
                <a:gd name="connsiteY54" fmla="*/ 1433847 h 1682839"/>
                <a:gd name="connsiteX55" fmla="*/ 1330816 w 2103549"/>
                <a:gd name="connsiteY55" fmla="*/ 1433847 h 1682839"/>
                <a:gd name="connsiteX56" fmla="*/ 1330816 w 2103549"/>
                <a:gd name="connsiteY56" fmla="*/ 1489656 h 1682839"/>
                <a:gd name="connsiteX57" fmla="*/ 1369453 w 2103549"/>
                <a:gd name="connsiteY57" fmla="*/ 1489656 h 1682839"/>
                <a:gd name="connsiteX58" fmla="*/ 1369453 w 2103549"/>
                <a:gd name="connsiteY58" fmla="*/ 1545464 h 1682839"/>
                <a:gd name="connsiteX59" fmla="*/ 1566929 w 2103549"/>
                <a:gd name="connsiteY59" fmla="*/ 1545464 h 1682839"/>
                <a:gd name="connsiteX60" fmla="*/ 1566929 w 2103549"/>
                <a:gd name="connsiteY60" fmla="*/ 1571222 h 1682839"/>
                <a:gd name="connsiteX61" fmla="*/ 1609859 w 2103549"/>
                <a:gd name="connsiteY61" fmla="*/ 1571222 h 1682839"/>
                <a:gd name="connsiteX62" fmla="*/ 1609859 w 2103549"/>
                <a:gd name="connsiteY62" fmla="*/ 1588394 h 1682839"/>
                <a:gd name="connsiteX63" fmla="*/ 1661374 w 2103549"/>
                <a:gd name="connsiteY63" fmla="*/ 1588394 h 1682839"/>
                <a:gd name="connsiteX64" fmla="*/ 1661374 w 2103549"/>
                <a:gd name="connsiteY64" fmla="*/ 1605566 h 1682839"/>
                <a:gd name="connsiteX65" fmla="*/ 1691425 w 2103549"/>
                <a:gd name="connsiteY65" fmla="*/ 1605566 h 1682839"/>
                <a:gd name="connsiteX66" fmla="*/ 1691425 w 2103549"/>
                <a:gd name="connsiteY66" fmla="*/ 1622738 h 1682839"/>
                <a:gd name="connsiteX67" fmla="*/ 1833092 w 2103549"/>
                <a:gd name="connsiteY67" fmla="*/ 1622738 h 1682839"/>
                <a:gd name="connsiteX68" fmla="*/ 1833092 w 2103549"/>
                <a:gd name="connsiteY68" fmla="*/ 1639909 h 1682839"/>
                <a:gd name="connsiteX69" fmla="*/ 1957588 w 2103549"/>
                <a:gd name="connsiteY69" fmla="*/ 1639909 h 1682839"/>
                <a:gd name="connsiteX70" fmla="*/ 1957588 w 2103549"/>
                <a:gd name="connsiteY70" fmla="*/ 1669960 h 1682839"/>
                <a:gd name="connsiteX71" fmla="*/ 2039154 w 2103549"/>
                <a:gd name="connsiteY71" fmla="*/ 1669960 h 1682839"/>
                <a:gd name="connsiteX72" fmla="*/ 2039154 w 2103549"/>
                <a:gd name="connsiteY72" fmla="*/ 1682839 h 1682839"/>
                <a:gd name="connsiteX73" fmla="*/ 2103549 w 2103549"/>
                <a:gd name="connsiteY73" fmla="*/ 1682839 h 16828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2103549" h="1682839">
                  <a:moveTo>
                    <a:pt x="0" y="0"/>
                  </a:moveTo>
                  <a:lnTo>
                    <a:pt x="47222" y="0"/>
                  </a:lnTo>
                  <a:lnTo>
                    <a:pt x="47222" y="47222"/>
                  </a:lnTo>
                  <a:lnTo>
                    <a:pt x="90152" y="47222"/>
                  </a:lnTo>
                  <a:lnTo>
                    <a:pt x="90152" y="103031"/>
                  </a:lnTo>
                  <a:lnTo>
                    <a:pt x="158839" y="103031"/>
                  </a:lnTo>
                  <a:lnTo>
                    <a:pt x="158839" y="176011"/>
                  </a:lnTo>
                  <a:lnTo>
                    <a:pt x="184597" y="176011"/>
                  </a:lnTo>
                  <a:lnTo>
                    <a:pt x="184597" y="227526"/>
                  </a:lnTo>
                  <a:lnTo>
                    <a:pt x="244698" y="227526"/>
                  </a:lnTo>
                  <a:lnTo>
                    <a:pt x="244698" y="291921"/>
                  </a:lnTo>
                  <a:lnTo>
                    <a:pt x="270456" y="291921"/>
                  </a:lnTo>
                  <a:lnTo>
                    <a:pt x="270456" y="343436"/>
                  </a:lnTo>
                  <a:lnTo>
                    <a:pt x="300507" y="343436"/>
                  </a:lnTo>
                  <a:lnTo>
                    <a:pt x="300507" y="386366"/>
                  </a:lnTo>
                  <a:lnTo>
                    <a:pt x="326264" y="386366"/>
                  </a:lnTo>
                  <a:lnTo>
                    <a:pt x="326264" y="455053"/>
                  </a:lnTo>
                  <a:lnTo>
                    <a:pt x="347729" y="455053"/>
                  </a:lnTo>
                  <a:lnTo>
                    <a:pt x="347729" y="549498"/>
                  </a:lnTo>
                  <a:lnTo>
                    <a:pt x="356315" y="549498"/>
                  </a:lnTo>
                  <a:lnTo>
                    <a:pt x="356315" y="918693"/>
                  </a:lnTo>
                  <a:lnTo>
                    <a:pt x="377780" y="918693"/>
                  </a:lnTo>
                  <a:lnTo>
                    <a:pt x="377780" y="1004552"/>
                  </a:lnTo>
                  <a:lnTo>
                    <a:pt x="394952" y="1004552"/>
                  </a:lnTo>
                  <a:lnTo>
                    <a:pt x="394952" y="1030309"/>
                  </a:lnTo>
                  <a:lnTo>
                    <a:pt x="394952" y="1030309"/>
                  </a:lnTo>
                  <a:lnTo>
                    <a:pt x="394952" y="1030309"/>
                  </a:lnTo>
                  <a:lnTo>
                    <a:pt x="420709" y="1030309"/>
                  </a:lnTo>
                  <a:lnTo>
                    <a:pt x="420709" y="1068946"/>
                  </a:lnTo>
                  <a:lnTo>
                    <a:pt x="515154" y="1068946"/>
                  </a:lnTo>
                  <a:lnTo>
                    <a:pt x="515154" y="1094704"/>
                  </a:lnTo>
                  <a:lnTo>
                    <a:pt x="583842" y="1094704"/>
                  </a:lnTo>
                  <a:lnTo>
                    <a:pt x="583842" y="1141926"/>
                  </a:lnTo>
                  <a:lnTo>
                    <a:pt x="622478" y="1141926"/>
                  </a:lnTo>
                  <a:lnTo>
                    <a:pt x="622478" y="1206321"/>
                  </a:lnTo>
                  <a:lnTo>
                    <a:pt x="648236" y="1206321"/>
                  </a:lnTo>
                  <a:lnTo>
                    <a:pt x="648236" y="1223493"/>
                  </a:lnTo>
                  <a:lnTo>
                    <a:pt x="695459" y="1223493"/>
                  </a:lnTo>
                  <a:lnTo>
                    <a:pt x="695459" y="1240664"/>
                  </a:lnTo>
                  <a:lnTo>
                    <a:pt x="738388" y="1240664"/>
                  </a:lnTo>
                  <a:lnTo>
                    <a:pt x="738388" y="1262129"/>
                  </a:lnTo>
                  <a:lnTo>
                    <a:pt x="815661" y="1262129"/>
                  </a:lnTo>
                  <a:lnTo>
                    <a:pt x="815661" y="1305059"/>
                  </a:lnTo>
                  <a:lnTo>
                    <a:pt x="845712" y="1305059"/>
                  </a:lnTo>
                  <a:lnTo>
                    <a:pt x="845712" y="1356574"/>
                  </a:lnTo>
                  <a:lnTo>
                    <a:pt x="884349" y="1356574"/>
                  </a:lnTo>
                  <a:lnTo>
                    <a:pt x="884349" y="1378039"/>
                  </a:lnTo>
                  <a:lnTo>
                    <a:pt x="922985" y="1378039"/>
                  </a:lnTo>
                  <a:lnTo>
                    <a:pt x="922985" y="1390918"/>
                  </a:lnTo>
                  <a:lnTo>
                    <a:pt x="1098997" y="1390918"/>
                  </a:lnTo>
                  <a:lnTo>
                    <a:pt x="1098997" y="1390918"/>
                  </a:lnTo>
                  <a:lnTo>
                    <a:pt x="1098997" y="1390918"/>
                  </a:lnTo>
                  <a:lnTo>
                    <a:pt x="1098997" y="1420969"/>
                  </a:lnTo>
                  <a:lnTo>
                    <a:pt x="1313645" y="1420969"/>
                  </a:lnTo>
                  <a:lnTo>
                    <a:pt x="1313645" y="1433847"/>
                  </a:lnTo>
                  <a:lnTo>
                    <a:pt x="1330816" y="1433847"/>
                  </a:lnTo>
                  <a:lnTo>
                    <a:pt x="1330816" y="1489656"/>
                  </a:lnTo>
                  <a:lnTo>
                    <a:pt x="1369453" y="1489656"/>
                  </a:lnTo>
                  <a:lnTo>
                    <a:pt x="1369453" y="1545464"/>
                  </a:lnTo>
                  <a:lnTo>
                    <a:pt x="1566929" y="1545464"/>
                  </a:lnTo>
                  <a:lnTo>
                    <a:pt x="1566929" y="1571222"/>
                  </a:lnTo>
                  <a:lnTo>
                    <a:pt x="1609859" y="1571222"/>
                  </a:lnTo>
                  <a:lnTo>
                    <a:pt x="1609859" y="1588394"/>
                  </a:lnTo>
                  <a:lnTo>
                    <a:pt x="1661374" y="1588394"/>
                  </a:lnTo>
                  <a:lnTo>
                    <a:pt x="1661374" y="1605566"/>
                  </a:lnTo>
                  <a:lnTo>
                    <a:pt x="1691425" y="1605566"/>
                  </a:lnTo>
                  <a:lnTo>
                    <a:pt x="1691425" y="1622738"/>
                  </a:lnTo>
                  <a:lnTo>
                    <a:pt x="1833092" y="1622738"/>
                  </a:lnTo>
                  <a:lnTo>
                    <a:pt x="1833092" y="1639909"/>
                  </a:lnTo>
                  <a:lnTo>
                    <a:pt x="1957588" y="1639909"/>
                  </a:lnTo>
                  <a:lnTo>
                    <a:pt x="1957588" y="1669960"/>
                  </a:lnTo>
                  <a:lnTo>
                    <a:pt x="2039154" y="1669960"/>
                  </a:lnTo>
                  <a:lnTo>
                    <a:pt x="2039154" y="1682839"/>
                  </a:lnTo>
                  <a:lnTo>
                    <a:pt x="2103549" y="1682839"/>
                  </a:lnTo>
                </a:path>
              </a:pathLst>
            </a:custGeom>
            <a:noFill/>
            <a:ln w="28575">
              <a:solidFill>
                <a:schemeClr val="accent1"/>
              </a:solidFill>
              <a:miter lim="800000"/>
              <a:headEnd/>
              <a:tailEnd/>
            </a:ln>
          </p:spPr>
          <p:txBody>
            <a:bodyPr rtlCol="0" anchor="ctr"/>
            <a:lstStyle/>
            <a:p>
              <a:pPr algn="ctr"/>
              <a:endParaRPr lang="en-US"/>
            </a:p>
          </p:txBody>
        </p:sp>
        <p:sp>
          <p:nvSpPr>
            <p:cNvPr id="1058" name="Freeform 1057">
              <a:extLst>
                <a:ext uri="{FF2B5EF4-FFF2-40B4-BE49-F238E27FC236}">
                  <a16:creationId xmlns:a16="http://schemas.microsoft.com/office/drawing/2014/main" id="{B87090A1-A279-CE39-AC65-345C76832819}"/>
                </a:ext>
              </a:extLst>
            </p:cNvPr>
            <p:cNvSpPr/>
            <p:nvPr/>
          </p:nvSpPr>
          <p:spPr bwMode="auto">
            <a:xfrm>
              <a:off x="4984124" y="3357093"/>
              <a:ext cx="4606344" cy="450761"/>
            </a:xfrm>
            <a:custGeom>
              <a:avLst/>
              <a:gdLst>
                <a:gd name="connsiteX0" fmla="*/ 4606344 w 4606344"/>
                <a:gd name="connsiteY0" fmla="*/ 450761 h 450761"/>
                <a:gd name="connsiteX1" fmla="*/ 3481589 w 4606344"/>
                <a:gd name="connsiteY1" fmla="*/ 450761 h 450761"/>
                <a:gd name="connsiteX2" fmla="*/ 3481589 w 4606344"/>
                <a:gd name="connsiteY2" fmla="*/ 425003 h 450761"/>
                <a:gd name="connsiteX3" fmla="*/ 3181082 w 4606344"/>
                <a:gd name="connsiteY3" fmla="*/ 425003 h 450761"/>
                <a:gd name="connsiteX4" fmla="*/ 3181082 w 4606344"/>
                <a:gd name="connsiteY4" fmla="*/ 399245 h 450761"/>
                <a:gd name="connsiteX5" fmla="*/ 3112394 w 4606344"/>
                <a:gd name="connsiteY5" fmla="*/ 399245 h 450761"/>
                <a:gd name="connsiteX6" fmla="*/ 3112394 w 4606344"/>
                <a:gd name="connsiteY6" fmla="*/ 386366 h 450761"/>
                <a:gd name="connsiteX7" fmla="*/ 2301025 w 4606344"/>
                <a:gd name="connsiteY7" fmla="*/ 386366 h 450761"/>
                <a:gd name="connsiteX8" fmla="*/ 2301025 w 4606344"/>
                <a:gd name="connsiteY8" fmla="*/ 386366 h 450761"/>
                <a:gd name="connsiteX9" fmla="*/ 2301025 w 4606344"/>
                <a:gd name="connsiteY9" fmla="*/ 356315 h 450761"/>
                <a:gd name="connsiteX10" fmla="*/ 2206580 w 4606344"/>
                <a:gd name="connsiteY10" fmla="*/ 356315 h 450761"/>
                <a:gd name="connsiteX11" fmla="*/ 2206580 w 4606344"/>
                <a:gd name="connsiteY11" fmla="*/ 334851 h 450761"/>
                <a:gd name="connsiteX12" fmla="*/ 2052034 w 4606344"/>
                <a:gd name="connsiteY12" fmla="*/ 334851 h 450761"/>
                <a:gd name="connsiteX13" fmla="*/ 2052034 w 4606344"/>
                <a:gd name="connsiteY13" fmla="*/ 287628 h 450761"/>
                <a:gd name="connsiteX14" fmla="*/ 1781577 w 4606344"/>
                <a:gd name="connsiteY14" fmla="*/ 287628 h 450761"/>
                <a:gd name="connsiteX15" fmla="*/ 1781577 w 4606344"/>
                <a:gd name="connsiteY15" fmla="*/ 270456 h 450761"/>
                <a:gd name="connsiteX16" fmla="*/ 1631324 w 4606344"/>
                <a:gd name="connsiteY16" fmla="*/ 270456 h 450761"/>
                <a:gd name="connsiteX17" fmla="*/ 1631324 w 4606344"/>
                <a:gd name="connsiteY17" fmla="*/ 253284 h 450761"/>
                <a:gd name="connsiteX18" fmla="*/ 1502535 w 4606344"/>
                <a:gd name="connsiteY18" fmla="*/ 253284 h 450761"/>
                <a:gd name="connsiteX19" fmla="*/ 1502535 w 4606344"/>
                <a:gd name="connsiteY19" fmla="*/ 231820 h 450761"/>
                <a:gd name="connsiteX20" fmla="*/ 1429555 w 4606344"/>
                <a:gd name="connsiteY20" fmla="*/ 231820 h 450761"/>
                <a:gd name="connsiteX21" fmla="*/ 1429555 w 4606344"/>
                <a:gd name="connsiteY21" fmla="*/ 201769 h 450761"/>
                <a:gd name="connsiteX22" fmla="*/ 1270715 w 4606344"/>
                <a:gd name="connsiteY22" fmla="*/ 201769 h 450761"/>
                <a:gd name="connsiteX23" fmla="*/ 1270715 w 4606344"/>
                <a:gd name="connsiteY23" fmla="*/ 180304 h 450761"/>
                <a:gd name="connsiteX24" fmla="*/ 1197735 w 4606344"/>
                <a:gd name="connsiteY24" fmla="*/ 180304 h 450761"/>
                <a:gd name="connsiteX25" fmla="*/ 1197735 w 4606344"/>
                <a:gd name="connsiteY25" fmla="*/ 167425 h 450761"/>
                <a:gd name="connsiteX26" fmla="*/ 1111876 w 4606344"/>
                <a:gd name="connsiteY26" fmla="*/ 167425 h 450761"/>
                <a:gd name="connsiteX27" fmla="*/ 1111876 w 4606344"/>
                <a:gd name="connsiteY27" fmla="*/ 150253 h 450761"/>
                <a:gd name="connsiteX28" fmla="*/ 1047482 w 4606344"/>
                <a:gd name="connsiteY28" fmla="*/ 150253 h 450761"/>
                <a:gd name="connsiteX29" fmla="*/ 1047482 w 4606344"/>
                <a:gd name="connsiteY29" fmla="*/ 124496 h 450761"/>
                <a:gd name="connsiteX30" fmla="*/ 901521 w 4606344"/>
                <a:gd name="connsiteY30" fmla="*/ 124496 h 450761"/>
                <a:gd name="connsiteX31" fmla="*/ 901521 w 4606344"/>
                <a:gd name="connsiteY31" fmla="*/ 107324 h 450761"/>
                <a:gd name="connsiteX32" fmla="*/ 613893 w 4606344"/>
                <a:gd name="connsiteY32" fmla="*/ 107324 h 450761"/>
                <a:gd name="connsiteX33" fmla="*/ 613893 w 4606344"/>
                <a:gd name="connsiteY33" fmla="*/ 60101 h 450761"/>
                <a:gd name="connsiteX34" fmla="*/ 497983 w 4606344"/>
                <a:gd name="connsiteY34" fmla="*/ 60101 h 450761"/>
                <a:gd name="connsiteX35" fmla="*/ 497983 w 4606344"/>
                <a:gd name="connsiteY35" fmla="*/ 42930 h 450761"/>
                <a:gd name="connsiteX36" fmla="*/ 334851 w 4606344"/>
                <a:gd name="connsiteY36" fmla="*/ 42930 h 450761"/>
                <a:gd name="connsiteX37" fmla="*/ 334851 w 4606344"/>
                <a:gd name="connsiteY37" fmla="*/ 21465 h 450761"/>
                <a:gd name="connsiteX38" fmla="*/ 240406 w 4606344"/>
                <a:gd name="connsiteY38" fmla="*/ 21465 h 450761"/>
                <a:gd name="connsiteX39" fmla="*/ 240406 w 4606344"/>
                <a:gd name="connsiteY39" fmla="*/ 8586 h 450761"/>
                <a:gd name="connsiteX40" fmla="*/ 150253 w 4606344"/>
                <a:gd name="connsiteY40" fmla="*/ 8586 h 450761"/>
                <a:gd name="connsiteX41" fmla="*/ 150253 w 4606344"/>
                <a:gd name="connsiteY41" fmla="*/ 0 h 450761"/>
                <a:gd name="connsiteX42" fmla="*/ 0 w 4606344"/>
                <a:gd name="connsiteY42" fmla="*/ 0 h 450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4606344" h="450761">
                  <a:moveTo>
                    <a:pt x="4606344" y="450761"/>
                  </a:moveTo>
                  <a:lnTo>
                    <a:pt x="3481589" y="450761"/>
                  </a:lnTo>
                  <a:lnTo>
                    <a:pt x="3481589" y="425003"/>
                  </a:lnTo>
                  <a:lnTo>
                    <a:pt x="3181082" y="425003"/>
                  </a:lnTo>
                  <a:lnTo>
                    <a:pt x="3181082" y="399245"/>
                  </a:lnTo>
                  <a:lnTo>
                    <a:pt x="3112394" y="399245"/>
                  </a:lnTo>
                  <a:lnTo>
                    <a:pt x="3112394" y="386366"/>
                  </a:lnTo>
                  <a:lnTo>
                    <a:pt x="2301025" y="386366"/>
                  </a:lnTo>
                  <a:lnTo>
                    <a:pt x="2301025" y="386366"/>
                  </a:lnTo>
                  <a:lnTo>
                    <a:pt x="2301025" y="356315"/>
                  </a:lnTo>
                  <a:lnTo>
                    <a:pt x="2206580" y="356315"/>
                  </a:lnTo>
                  <a:lnTo>
                    <a:pt x="2206580" y="334851"/>
                  </a:lnTo>
                  <a:lnTo>
                    <a:pt x="2052034" y="334851"/>
                  </a:lnTo>
                  <a:lnTo>
                    <a:pt x="2052034" y="287628"/>
                  </a:lnTo>
                  <a:lnTo>
                    <a:pt x="1781577" y="287628"/>
                  </a:lnTo>
                  <a:lnTo>
                    <a:pt x="1781577" y="270456"/>
                  </a:lnTo>
                  <a:lnTo>
                    <a:pt x="1631324" y="270456"/>
                  </a:lnTo>
                  <a:lnTo>
                    <a:pt x="1631324" y="253284"/>
                  </a:lnTo>
                  <a:lnTo>
                    <a:pt x="1502535" y="253284"/>
                  </a:lnTo>
                  <a:lnTo>
                    <a:pt x="1502535" y="231820"/>
                  </a:lnTo>
                  <a:lnTo>
                    <a:pt x="1429555" y="231820"/>
                  </a:lnTo>
                  <a:lnTo>
                    <a:pt x="1429555" y="201769"/>
                  </a:lnTo>
                  <a:lnTo>
                    <a:pt x="1270715" y="201769"/>
                  </a:lnTo>
                  <a:lnTo>
                    <a:pt x="1270715" y="180304"/>
                  </a:lnTo>
                  <a:lnTo>
                    <a:pt x="1197735" y="180304"/>
                  </a:lnTo>
                  <a:lnTo>
                    <a:pt x="1197735" y="167425"/>
                  </a:lnTo>
                  <a:lnTo>
                    <a:pt x="1111876" y="167425"/>
                  </a:lnTo>
                  <a:lnTo>
                    <a:pt x="1111876" y="150253"/>
                  </a:lnTo>
                  <a:lnTo>
                    <a:pt x="1047482" y="150253"/>
                  </a:lnTo>
                  <a:lnTo>
                    <a:pt x="1047482" y="124496"/>
                  </a:lnTo>
                  <a:lnTo>
                    <a:pt x="901521" y="124496"/>
                  </a:lnTo>
                  <a:lnTo>
                    <a:pt x="901521" y="107324"/>
                  </a:lnTo>
                  <a:lnTo>
                    <a:pt x="613893" y="107324"/>
                  </a:lnTo>
                  <a:lnTo>
                    <a:pt x="613893" y="60101"/>
                  </a:lnTo>
                  <a:lnTo>
                    <a:pt x="497983" y="60101"/>
                  </a:lnTo>
                  <a:lnTo>
                    <a:pt x="497983" y="42930"/>
                  </a:lnTo>
                  <a:lnTo>
                    <a:pt x="334851" y="42930"/>
                  </a:lnTo>
                  <a:lnTo>
                    <a:pt x="334851" y="21465"/>
                  </a:lnTo>
                  <a:lnTo>
                    <a:pt x="240406" y="21465"/>
                  </a:lnTo>
                  <a:lnTo>
                    <a:pt x="240406" y="8586"/>
                  </a:lnTo>
                  <a:lnTo>
                    <a:pt x="150253" y="8586"/>
                  </a:lnTo>
                  <a:lnTo>
                    <a:pt x="150253" y="0"/>
                  </a:lnTo>
                  <a:lnTo>
                    <a:pt x="0" y="0"/>
                  </a:lnTo>
                </a:path>
              </a:pathLst>
            </a:custGeom>
            <a:noFill/>
            <a:ln w="28575">
              <a:solidFill>
                <a:schemeClr val="accent1"/>
              </a:solidFill>
              <a:miter lim="800000"/>
              <a:headEnd/>
              <a:tailEnd/>
            </a:ln>
          </p:spPr>
          <p:txBody>
            <a:bodyPr rtlCol="0" anchor="ctr"/>
            <a:lstStyle/>
            <a:p>
              <a:pPr algn="ctr"/>
              <a:endParaRPr lang="en-US"/>
            </a:p>
          </p:txBody>
        </p:sp>
      </p:grpSp>
      <p:grpSp>
        <p:nvGrpSpPr>
          <p:cNvPr id="1133" name="Group 1132">
            <a:extLst>
              <a:ext uri="{FF2B5EF4-FFF2-40B4-BE49-F238E27FC236}">
                <a16:creationId xmlns:a16="http://schemas.microsoft.com/office/drawing/2014/main" id="{5E42A30F-5842-8142-4778-AE57732724CC}"/>
              </a:ext>
            </a:extLst>
          </p:cNvPr>
          <p:cNvGrpSpPr/>
          <p:nvPr/>
        </p:nvGrpSpPr>
        <p:grpSpPr>
          <a:xfrm>
            <a:off x="2864485" y="1631442"/>
            <a:ext cx="6747383" cy="2205101"/>
            <a:chOff x="2864485" y="1631442"/>
            <a:chExt cx="6747383" cy="2205101"/>
          </a:xfrm>
        </p:grpSpPr>
        <p:sp>
          <p:nvSpPr>
            <p:cNvPr id="1067" name="Oval 1066">
              <a:extLst>
                <a:ext uri="{FF2B5EF4-FFF2-40B4-BE49-F238E27FC236}">
                  <a16:creationId xmlns:a16="http://schemas.microsoft.com/office/drawing/2014/main" id="{5996B570-1A94-E248-A27B-B672F3847E1B}"/>
                </a:ext>
              </a:extLst>
            </p:cNvPr>
            <p:cNvSpPr/>
            <p:nvPr/>
          </p:nvSpPr>
          <p:spPr bwMode="auto">
            <a:xfrm>
              <a:off x="9547860" y="377253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8" name="Oval 1067">
              <a:extLst>
                <a:ext uri="{FF2B5EF4-FFF2-40B4-BE49-F238E27FC236}">
                  <a16:creationId xmlns:a16="http://schemas.microsoft.com/office/drawing/2014/main" id="{DA0CFAF4-D6D5-96B8-04FF-9B4133C30DA0}"/>
                </a:ext>
              </a:extLst>
            </p:cNvPr>
            <p:cNvSpPr/>
            <p:nvPr/>
          </p:nvSpPr>
          <p:spPr bwMode="auto">
            <a:xfrm>
              <a:off x="9344660" y="377253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9" name="Oval 1068">
              <a:extLst>
                <a:ext uri="{FF2B5EF4-FFF2-40B4-BE49-F238E27FC236}">
                  <a16:creationId xmlns:a16="http://schemas.microsoft.com/office/drawing/2014/main" id="{77FFBB48-32A3-9800-903E-8BF0C66B5174}"/>
                </a:ext>
              </a:extLst>
            </p:cNvPr>
            <p:cNvSpPr/>
            <p:nvPr/>
          </p:nvSpPr>
          <p:spPr bwMode="auto">
            <a:xfrm>
              <a:off x="8131810" y="375031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0" name="Oval 1069">
              <a:extLst>
                <a:ext uri="{FF2B5EF4-FFF2-40B4-BE49-F238E27FC236}">
                  <a16:creationId xmlns:a16="http://schemas.microsoft.com/office/drawing/2014/main" id="{BCD7C19F-ED53-CCBA-843C-B8AD227E5781}"/>
                </a:ext>
              </a:extLst>
            </p:cNvPr>
            <p:cNvSpPr/>
            <p:nvPr/>
          </p:nvSpPr>
          <p:spPr bwMode="auto">
            <a:xfrm>
              <a:off x="8182610" y="375031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1" name="Oval 1070">
              <a:extLst>
                <a:ext uri="{FF2B5EF4-FFF2-40B4-BE49-F238E27FC236}">
                  <a16:creationId xmlns:a16="http://schemas.microsoft.com/office/drawing/2014/main" id="{33786EB2-610C-2F49-2054-219E8092A80D}"/>
                </a:ext>
              </a:extLst>
            </p:cNvPr>
            <p:cNvSpPr/>
            <p:nvPr/>
          </p:nvSpPr>
          <p:spPr bwMode="auto">
            <a:xfrm>
              <a:off x="8268335" y="375031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2" name="Oval 1071">
              <a:extLst>
                <a:ext uri="{FF2B5EF4-FFF2-40B4-BE49-F238E27FC236}">
                  <a16:creationId xmlns:a16="http://schemas.microsoft.com/office/drawing/2014/main" id="{EC8FD1B1-B067-246A-D961-9C7B0BAF04C0}"/>
                </a:ext>
              </a:extLst>
            </p:cNvPr>
            <p:cNvSpPr/>
            <p:nvPr/>
          </p:nvSpPr>
          <p:spPr bwMode="auto">
            <a:xfrm>
              <a:off x="8442960" y="377253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3" name="Oval 1072">
              <a:extLst>
                <a:ext uri="{FF2B5EF4-FFF2-40B4-BE49-F238E27FC236}">
                  <a16:creationId xmlns:a16="http://schemas.microsoft.com/office/drawing/2014/main" id="{8F63E739-8DEA-5300-15AF-A0001E0A5A6F}"/>
                </a:ext>
              </a:extLst>
            </p:cNvPr>
            <p:cNvSpPr/>
            <p:nvPr/>
          </p:nvSpPr>
          <p:spPr bwMode="auto">
            <a:xfrm>
              <a:off x="8487410" y="377253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4" name="Oval 1073">
              <a:extLst>
                <a:ext uri="{FF2B5EF4-FFF2-40B4-BE49-F238E27FC236}">
                  <a16:creationId xmlns:a16="http://schemas.microsoft.com/office/drawing/2014/main" id="{15CC3307-B595-64F2-DE71-8C46461D2ECD}"/>
                </a:ext>
              </a:extLst>
            </p:cNvPr>
            <p:cNvSpPr/>
            <p:nvPr/>
          </p:nvSpPr>
          <p:spPr bwMode="auto">
            <a:xfrm>
              <a:off x="8582660" y="376936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5" name="Oval 1074">
              <a:extLst>
                <a:ext uri="{FF2B5EF4-FFF2-40B4-BE49-F238E27FC236}">
                  <a16:creationId xmlns:a16="http://schemas.microsoft.com/office/drawing/2014/main" id="{FAD355FC-8A39-7B75-5D4B-5BE1203A7954}"/>
                </a:ext>
              </a:extLst>
            </p:cNvPr>
            <p:cNvSpPr/>
            <p:nvPr/>
          </p:nvSpPr>
          <p:spPr bwMode="auto">
            <a:xfrm>
              <a:off x="8623935" y="377253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6" name="Oval 1075">
              <a:extLst>
                <a:ext uri="{FF2B5EF4-FFF2-40B4-BE49-F238E27FC236}">
                  <a16:creationId xmlns:a16="http://schemas.microsoft.com/office/drawing/2014/main" id="{C095B685-EA55-4D92-359A-345BBF989F54}"/>
                </a:ext>
              </a:extLst>
            </p:cNvPr>
            <p:cNvSpPr/>
            <p:nvPr/>
          </p:nvSpPr>
          <p:spPr bwMode="auto">
            <a:xfrm>
              <a:off x="8681085" y="377253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7" name="Oval 1076">
              <a:extLst>
                <a:ext uri="{FF2B5EF4-FFF2-40B4-BE49-F238E27FC236}">
                  <a16:creationId xmlns:a16="http://schemas.microsoft.com/office/drawing/2014/main" id="{87663EEF-EFB8-4525-C5C6-F74A33AFDC58}"/>
                </a:ext>
              </a:extLst>
            </p:cNvPr>
            <p:cNvSpPr/>
            <p:nvPr/>
          </p:nvSpPr>
          <p:spPr bwMode="auto">
            <a:xfrm>
              <a:off x="8944610" y="377253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8" name="Oval 1077">
              <a:extLst>
                <a:ext uri="{FF2B5EF4-FFF2-40B4-BE49-F238E27FC236}">
                  <a16:creationId xmlns:a16="http://schemas.microsoft.com/office/drawing/2014/main" id="{0EEEC0E6-9E34-6FD0-2269-BF1BA95A773B}"/>
                </a:ext>
              </a:extLst>
            </p:cNvPr>
            <p:cNvSpPr/>
            <p:nvPr/>
          </p:nvSpPr>
          <p:spPr bwMode="auto">
            <a:xfrm>
              <a:off x="9179560" y="376936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9" name="Oval 1078">
              <a:extLst>
                <a:ext uri="{FF2B5EF4-FFF2-40B4-BE49-F238E27FC236}">
                  <a16:creationId xmlns:a16="http://schemas.microsoft.com/office/drawing/2014/main" id="{81ABCC82-4165-C95B-EF51-815D6E4B5E44}"/>
                </a:ext>
              </a:extLst>
            </p:cNvPr>
            <p:cNvSpPr/>
            <p:nvPr/>
          </p:nvSpPr>
          <p:spPr bwMode="auto">
            <a:xfrm>
              <a:off x="9217660" y="376936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0" name="Oval 1079">
              <a:extLst>
                <a:ext uri="{FF2B5EF4-FFF2-40B4-BE49-F238E27FC236}">
                  <a16:creationId xmlns:a16="http://schemas.microsoft.com/office/drawing/2014/main" id="{B24F47D3-CB3E-3144-001C-FBCD2CDFD290}"/>
                </a:ext>
              </a:extLst>
            </p:cNvPr>
            <p:cNvSpPr/>
            <p:nvPr/>
          </p:nvSpPr>
          <p:spPr bwMode="auto">
            <a:xfrm>
              <a:off x="8798560" y="377253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1" name="Oval 1080">
              <a:extLst>
                <a:ext uri="{FF2B5EF4-FFF2-40B4-BE49-F238E27FC236}">
                  <a16:creationId xmlns:a16="http://schemas.microsoft.com/office/drawing/2014/main" id="{F8688C03-DD4F-05F8-9539-7442B2EC4AC0}"/>
                </a:ext>
              </a:extLst>
            </p:cNvPr>
            <p:cNvSpPr/>
            <p:nvPr/>
          </p:nvSpPr>
          <p:spPr bwMode="auto">
            <a:xfrm>
              <a:off x="8839835" y="377253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2" name="Oval 1081">
              <a:extLst>
                <a:ext uri="{FF2B5EF4-FFF2-40B4-BE49-F238E27FC236}">
                  <a16:creationId xmlns:a16="http://schemas.microsoft.com/office/drawing/2014/main" id="{FE00F1E9-A94A-B7A9-8D4C-CBB901DA0166}"/>
                </a:ext>
              </a:extLst>
            </p:cNvPr>
            <p:cNvSpPr/>
            <p:nvPr/>
          </p:nvSpPr>
          <p:spPr bwMode="auto">
            <a:xfrm>
              <a:off x="7414260" y="371221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3" name="Oval 1082">
              <a:extLst>
                <a:ext uri="{FF2B5EF4-FFF2-40B4-BE49-F238E27FC236}">
                  <a16:creationId xmlns:a16="http://schemas.microsoft.com/office/drawing/2014/main" id="{C44C482C-7153-F6BB-FE0E-98059F54A2FB}"/>
                </a:ext>
              </a:extLst>
            </p:cNvPr>
            <p:cNvSpPr/>
            <p:nvPr/>
          </p:nvSpPr>
          <p:spPr bwMode="auto">
            <a:xfrm>
              <a:off x="7315835" y="371221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4" name="Oval 1083">
              <a:extLst>
                <a:ext uri="{FF2B5EF4-FFF2-40B4-BE49-F238E27FC236}">
                  <a16:creationId xmlns:a16="http://schemas.microsoft.com/office/drawing/2014/main" id="{A779A011-C56F-FE67-B0EA-492377C41933}"/>
                </a:ext>
              </a:extLst>
            </p:cNvPr>
            <p:cNvSpPr/>
            <p:nvPr/>
          </p:nvSpPr>
          <p:spPr bwMode="auto">
            <a:xfrm>
              <a:off x="7055485" y="366141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5" name="Oval 1084">
              <a:extLst>
                <a:ext uri="{FF2B5EF4-FFF2-40B4-BE49-F238E27FC236}">
                  <a16:creationId xmlns:a16="http://schemas.microsoft.com/office/drawing/2014/main" id="{BF408FE0-B8A5-64B3-9B60-70D484C56E8C}"/>
                </a:ext>
              </a:extLst>
            </p:cNvPr>
            <p:cNvSpPr/>
            <p:nvPr/>
          </p:nvSpPr>
          <p:spPr bwMode="auto">
            <a:xfrm>
              <a:off x="6890385" y="361061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6" name="Oval 1085">
              <a:extLst>
                <a:ext uri="{FF2B5EF4-FFF2-40B4-BE49-F238E27FC236}">
                  <a16:creationId xmlns:a16="http://schemas.microsoft.com/office/drawing/2014/main" id="{19018262-36F9-C27B-F9C1-0349BAEBC27E}"/>
                </a:ext>
              </a:extLst>
            </p:cNvPr>
            <p:cNvSpPr/>
            <p:nvPr/>
          </p:nvSpPr>
          <p:spPr bwMode="auto">
            <a:xfrm>
              <a:off x="6960235" y="361696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7" name="Oval 1086">
              <a:extLst>
                <a:ext uri="{FF2B5EF4-FFF2-40B4-BE49-F238E27FC236}">
                  <a16:creationId xmlns:a16="http://schemas.microsoft.com/office/drawing/2014/main" id="{95E47A57-C20E-1C48-D5F6-45BFDB0CBF96}"/>
                </a:ext>
              </a:extLst>
            </p:cNvPr>
            <p:cNvSpPr/>
            <p:nvPr/>
          </p:nvSpPr>
          <p:spPr bwMode="auto">
            <a:xfrm>
              <a:off x="6995160" y="362648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8" name="Oval 1087">
              <a:extLst>
                <a:ext uri="{FF2B5EF4-FFF2-40B4-BE49-F238E27FC236}">
                  <a16:creationId xmlns:a16="http://schemas.microsoft.com/office/drawing/2014/main" id="{F2FA432C-95B6-BF98-2119-14227F25CFF9}"/>
                </a:ext>
              </a:extLst>
            </p:cNvPr>
            <p:cNvSpPr/>
            <p:nvPr/>
          </p:nvSpPr>
          <p:spPr bwMode="auto">
            <a:xfrm>
              <a:off x="6776085" y="361378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9" name="Oval 1088">
              <a:extLst>
                <a:ext uri="{FF2B5EF4-FFF2-40B4-BE49-F238E27FC236}">
                  <a16:creationId xmlns:a16="http://schemas.microsoft.com/office/drawing/2014/main" id="{9F3B2CCD-B688-2E8E-047C-BA12B87B1530}"/>
                </a:ext>
              </a:extLst>
            </p:cNvPr>
            <p:cNvSpPr/>
            <p:nvPr/>
          </p:nvSpPr>
          <p:spPr bwMode="auto">
            <a:xfrm>
              <a:off x="6741160" y="361378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0" name="Oval 1089">
              <a:extLst>
                <a:ext uri="{FF2B5EF4-FFF2-40B4-BE49-F238E27FC236}">
                  <a16:creationId xmlns:a16="http://schemas.microsoft.com/office/drawing/2014/main" id="{1CF48D8A-CC00-B7E2-D4A6-E1B2D927D6AE}"/>
                </a:ext>
              </a:extLst>
            </p:cNvPr>
            <p:cNvSpPr/>
            <p:nvPr/>
          </p:nvSpPr>
          <p:spPr bwMode="auto">
            <a:xfrm>
              <a:off x="6522085" y="357568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1" name="Oval 1090">
              <a:extLst>
                <a:ext uri="{FF2B5EF4-FFF2-40B4-BE49-F238E27FC236}">
                  <a16:creationId xmlns:a16="http://schemas.microsoft.com/office/drawing/2014/main" id="{B17F6567-A359-9E1A-B737-96E2E6403D3B}"/>
                </a:ext>
              </a:extLst>
            </p:cNvPr>
            <p:cNvSpPr/>
            <p:nvPr/>
          </p:nvSpPr>
          <p:spPr bwMode="auto">
            <a:xfrm>
              <a:off x="6607810" y="359156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2" name="Oval 1091">
              <a:extLst>
                <a:ext uri="{FF2B5EF4-FFF2-40B4-BE49-F238E27FC236}">
                  <a16:creationId xmlns:a16="http://schemas.microsoft.com/office/drawing/2014/main" id="{C695DDC1-E478-8F79-B0DC-132EFCB694BB}"/>
                </a:ext>
              </a:extLst>
            </p:cNvPr>
            <p:cNvSpPr/>
            <p:nvPr/>
          </p:nvSpPr>
          <p:spPr bwMode="auto">
            <a:xfrm>
              <a:off x="6645910" y="359473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3" name="Oval 1092">
              <a:extLst>
                <a:ext uri="{FF2B5EF4-FFF2-40B4-BE49-F238E27FC236}">
                  <a16:creationId xmlns:a16="http://schemas.microsoft.com/office/drawing/2014/main" id="{E6DF6EB8-0F24-E245-FE81-CCF6FFF9EF76}"/>
                </a:ext>
              </a:extLst>
            </p:cNvPr>
            <p:cNvSpPr/>
            <p:nvPr/>
          </p:nvSpPr>
          <p:spPr bwMode="auto">
            <a:xfrm>
              <a:off x="6236335" y="351218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4" name="Oval 1093">
              <a:extLst>
                <a:ext uri="{FF2B5EF4-FFF2-40B4-BE49-F238E27FC236}">
                  <a16:creationId xmlns:a16="http://schemas.microsoft.com/office/drawing/2014/main" id="{E41883B2-6399-0101-0252-C966C912578C}"/>
                </a:ext>
              </a:extLst>
            </p:cNvPr>
            <p:cNvSpPr/>
            <p:nvPr/>
          </p:nvSpPr>
          <p:spPr bwMode="auto">
            <a:xfrm>
              <a:off x="6261735" y="352806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5" name="Oval 1094">
              <a:extLst>
                <a:ext uri="{FF2B5EF4-FFF2-40B4-BE49-F238E27FC236}">
                  <a16:creationId xmlns:a16="http://schemas.microsoft.com/office/drawing/2014/main" id="{3324CA28-AFD0-FC9B-A884-E9A7B39E5D2A}"/>
                </a:ext>
              </a:extLst>
            </p:cNvPr>
            <p:cNvSpPr/>
            <p:nvPr/>
          </p:nvSpPr>
          <p:spPr bwMode="auto">
            <a:xfrm>
              <a:off x="5852160" y="343916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6" name="Oval 1095">
              <a:extLst>
                <a:ext uri="{FF2B5EF4-FFF2-40B4-BE49-F238E27FC236}">
                  <a16:creationId xmlns:a16="http://schemas.microsoft.com/office/drawing/2014/main" id="{89FB79E2-0BBC-5464-AF69-1233CD5992C5}"/>
                </a:ext>
              </a:extLst>
            </p:cNvPr>
            <p:cNvSpPr/>
            <p:nvPr/>
          </p:nvSpPr>
          <p:spPr bwMode="auto">
            <a:xfrm>
              <a:off x="5928360" y="344868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7" name="Oval 1096">
              <a:extLst>
                <a:ext uri="{FF2B5EF4-FFF2-40B4-BE49-F238E27FC236}">
                  <a16:creationId xmlns:a16="http://schemas.microsoft.com/office/drawing/2014/main" id="{EF537CAE-ED83-82E0-8496-AAC35BA54942}"/>
                </a:ext>
              </a:extLst>
            </p:cNvPr>
            <p:cNvSpPr/>
            <p:nvPr/>
          </p:nvSpPr>
          <p:spPr bwMode="auto">
            <a:xfrm>
              <a:off x="5896610" y="344551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8" name="Oval 1097">
              <a:extLst>
                <a:ext uri="{FF2B5EF4-FFF2-40B4-BE49-F238E27FC236}">
                  <a16:creationId xmlns:a16="http://schemas.microsoft.com/office/drawing/2014/main" id="{9E78957B-6F45-FECC-392F-3678C01888D0}"/>
                </a:ext>
              </a:extLst>
            </p:cNvPr>
            <p:cNvSpPr/>
            <p:nvPr/>
          </p:nvSpPr>
          <p:spPr bwMode="auto">
            <a:xfrm>
              <a:off x="5531485" y="337769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9" name="Oval 1098">
              <a:extLst>
                <a:ext uri="{FF2B5EF4-FFF2-40B4-BE49-F238E27FC236}">
                  <a16:creationId xmlns:a16="http://schemas.microsoft.com/office/drawing/2014/main" id="{F63943AA-9A35-4339-D883-54D920954489}"/>
                </a:ext>
              </a:extLst>
            </p:cNvPr>
            <p:cNvSpPr/>
            <p:nvPr/>
          </p:nvSpPr>
          <p:spPr bwMode="auto">
            <a:xfrm>
              <a:off x="5623560" y="343217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0" name="Oval 1099">
              <a:extLst>
                <a:ext uri="{FF2B5EF4-FFF2-40B4-BE49-F238E27FC236}">
                  <a16:creationId xmlns:a16="http://schemas.microsoft.com/office/drawing/2014/main" id="{941D254C-92CC-9DE0-4414-17A706D1B290}"/>
                </a:ext>
              </a:extLst>
            </p:cNvPr>
            <p:cNvSpPr/>
            <p:nvPr/>
          </p:nvSpPr>
          <p:spPr bwMode="auto">
            <a:xfrm>
              <a:off x="5547360" y="3409696"/>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1" name="Oval 1100">
              <a:extLst>
                <a:ext uri="{FF2B5EF4-FFF2-40B4-BE49-F238E27FC236}">
                  <a16:creationId xmlns:a16="http://schemas.microsoft.com/office/drawing/2014/main" id="{482BA594-3C91-C888-E3CF-49AFDB5896F5}"/>
                </a:ext>
              </a:extLst>
            </p:cNvPr>
            <p:cNvSpPr/>
            <p:nvPr/>
          </p:nvSpPr>
          <p:spPr bwMode="auto">
            <a:xfrm>
              <a:off x="5585460" y="343852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2" name="Oval 1101">
              <a:extLst>
                <a:ext uri="{FF2B5EF4-FFF2-40B4-BE49-F238E27FC236}">
                  <a16:creationId xmlns:a16="http://schemas.microsoft.com/office/drawing/2014/main" id="{1C271504-965D-CE16-BF96-3A7C2F1B2B0E}"/>
                </a:ext>
              </a:extLst>
            </p:cNvPr>
            <p:cNvSpPr/>
            <p:nvPr/>
          </p:nvSpPr>
          <p:spPr bwMode="auto">
            <a:xfrm>
              <a:off x="5229860" y="334911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3" name="Oval 1102">
              <a:extLst>
                <a:ext uri="{FF2B5EF4-FFF2-40B4-BE49-F238E27FC236}">
                  <a16:creationId xmlns:a16="http://schemas.microsoft.com/office/drawing/2014/main" id="{0632F4FB-35EE-0BA9-8C85-335F9B485896}"/>
                </a:ext>
              </a:extLst>
            </p:cNvPr>
            <p:cNvSpPr/>
            <p:nvPr/>
          </p:nvSpPr>
          <p:spPr bwMode="auto">
            <a:xfrm>
              <a:off x="5188585" y="334911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4" name="Oval 1103">
              <a:extLst>
                <a:ext uri="{FF2B5EF4-FFF2-40B4-BE49-F238E27FC236}">
                  <a16:creationId xmlns:a16="http://schemas.microsoft.com/office/drawing/2014/main" id="{E3F64E25-ADBC-D9E7-AA7B-2EEBFCCCDDBD}"/>
                </a:ext>
              </a:extLst>
            </p:cNvPr>
            <p:cNvSpPr/>
            <p:nvPr/>
          </p:nvSpPr>
          <p:spPr bwMode="auto">
            <a:xfrm>
              <a:off x="5106035" y="333324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5" name="Oval 1104">
              <a:extLst>
                <a:ext uri="{FF2B5EF4-FFF2-40B4-BE49-F238E27FC236}">
                  <a16:creationId xmlns:a16="http://schemas.microsoft.com/office/drawing/2014/main" id="{EA93FDE1-ADB0-D547-5A86-A5B8C789852C}"/>
                </a:ext>
              </a:extLst>
            </p:cNvPr>
            <p:cNvSpPr/>
            <p:nvPr/>
          </p:nvSpPr>
          <p:spPr bwMode="auto">
            <a:xfrm>
              <a:off x="4813935" y="330784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6" name="Oval 1105">
              <a:extLst>
                <a:ext uri="{FF2B5EF4-FFF2-40B4-BE49-F238E27FC236}">
                  <a16:creationId xmlns:a16="http://schemas.microsoft.com/office/drawing/2014/main" id="{8E947F27-525C-4005-A236-5D4C75EA7010}"/>
                </a:ext>
              </a:extLst>
            </p:cNvPr>
            <p:cNvSpPr/>
            <p:nvPr/>
          </p:nvSpPr>
          <p:spPr bwMode="auto">
            <a:xfrm>
              <a:off x="4604385" y="326021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7" name="Oval 1106">
              <a:extLst>
                <a:ext uri="{FF2B5EF4-FFF2-40B4-BE49-F238E27FC236}">
                  <a16:creationId xmlns:a16="http://schemas.microsoft.com/office/drawing/2014/main" id="{16EC6D6C-E14C-1F12-10AA-96F9EF511E13}"/>
                </a:ext>
              </a:extLst>
            </p:cNvPr>
            <p:cNvSpPr/>
            <p:nvPr/>
          </p:nvSpPr>
          <p:spPr bwMode="auto">
            <a:xfrm>
              <a:off x="4420235" y="318084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8" name="Oval 1107">
              <a:extLst>
                <a:ext uri="{FF2B5EF4-FFF2-40B4-BE49-F238E27FC236}">
                  <a16:creationId xmlns:a16="http://schemas.microsoft.com/office/drawing/2014/main" id="{B960EC51-8B37-C95D-3483-2FC172FAAED3}"/>
                </a:ext>
              </a:extLst>
            </p:cNvPr>
            <p:cNvSpPr/>
            <p:nvPr/>
          </p:nvSpPr>
          <p:spPr bwMode="auto">
            <a:xfrm>
              <a:off x="4448810" y="321894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132" name="Group 1131">
              <a:extLst>
                <a:ext uri="{FF2B5EF4-FFF2-40B4-BE49-F238E27FC236}">
                  <a16:creationId xmlns:a16="http://schemas.microsoft.com/office/drawing/2014/main" id="{DD074AA3-6759-DE4D-AFDA-B840117871CC}"/>
                </a:ext>
              </a:extLst>
            </p:cNvPr>
            <p:cNvGrpSpPr/>
            <p:nvPr/>
          </p:nvGrpSpPr>
          <p:grpSpPr>
            <a:xfrm>
              <a:off x="2864485" y="1631442"/>
              <a:ext cx="1432433" cy="1607058"/>
              <a:chOff x="2864485" y="1631442"/>
              <a:chExt cx="1432433" cy="1607058"/>
            </a:xfrm>
          </p:grpSpPr>
          <p:sp>
            <p:nvSpPr>
              <p:cNvPr id="1109" name="Oval 1108">
                <a:extLst>
                  <a:ext uri="{FF2B5EF4-FFF2-40B4-BE49-F238E27FC236}">
                    <a16:creationId xmlns:a16="http://schemas.microsoft.com/office/drawing/2014/main" id="{89D0BCA8-A3C7-8360-B4B3-5DE5E84242C1}"/>
                  </a:ext>
                </a:extLst>
              </p:cNvPr>
              <p:cNvSpPr/>
              <p:nvPr/>
            </p:nvSpPr>
            <p:spPr bwMode="auto">
              <a:xfrm>
                <a:off x="4194810" y="311734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0" name="Oval 1109">
                <a:extLst>
                  <a:ext uri="{FF2B5EF4-FFF2-40B4-BE49-F238E27FC236}">
                    <a16:creationId xmlns:a16="http://schemas.microsoft.com/office/drawing/2014/main" id="{8E4D6BC9-C76B-222D-AB5C-EB8F4B010FA8}"/>
                  </a:ext>
                </a:extLst>
              </p:cNvPr>
              <p:cNvSpPr/>
              <p:nvPr/>
            </p:nvSpPr>
            <p:spPr bwMode="auto">
              <a:xfrm>
                <a:off x="4217035" y="315226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1" name="Oval 1110">
                <a:extLst>
                  <a:ext uri="{FF2B5EF4-FFF2-40B4-BE49-F238E27FC236}">
                    <a16:creationId xmlns:a16="http://schemas.microsoft.com/office/drawing/2014/main" id="{B140886C-6159-1C36-BC5D-F956DCFD7CB1}"/>
                  </a:ext>
                </a:extLst>
              </p:cNvPr>
              <p:cNvSpPr/>
              <p:nvPr/>
            </p:nvSpPr>
            <p:spPr bwMode="auto">
              <a:xfrm>
                <a:off x="4232910" y="317449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2" name="Oval 1111">
                <a:extLst>
                  <a:ext uri="{FF2B5EF4-FFF2-40B4-BE49-F238E27FC236}">
                    <a16:creationId xmlns:a16="http://schemas.microsoft.com/office/drawing/2014/main" id="{C8C06D84-B38F-37FE-4F27-1FF0126EDE83}"/>
                  </a:ext>
                </a:extLst>
              </p:cNvPr>
              <p:cNvSpPr/>
              <p:nvPr/>
            </p:nvSpPr>
            <p:spPr bwMode="auto">
              <a:xfrm>
                <a:off x="3953510" y="302844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3" name="Oval 1112">
                <a:extLst>
                  <a:ext uri="{FF2B5EF4-FFF2-40B4-BE49-F238E27FC236}">
                    <a16:creationId xmlns:a16="http://schemas.microsoft.com/office/drawing/2014/main" id="{57541AF9-BBFD-4DAF-7DCE-F1B2ABDF6AC4}"/>
                  </a:ext>
                </a:extLst>
              </p:cNvPr>
              <p:cNvSpPr/>
              <p:nvPr/>
            </p:nvSpPr>
            <p:spPr bwMode="auto">
              <a:xfrm>
                <a:off x="3972560" y="305384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4" name="Oval 1113">
                <a:extLst>
                  <a:ext uri="{FF2B5EF4-FFF2-40B4-BE49-F238E27FC236}">
                    <a16:creationId xmlns:a16="http://schemas.microsoft.com/office/drawing/2014/main" id="{AAB45EA6-3272-45CF-6A38-4F6A6A7EE732}"/>
                  </a:ext>
                </a:extLst>
              </p:cNvPr>
              <p:cNvSpPr/>
              <p:nvPr/>
            </p:nvSpPr>
            <p:spPr bwMode="auto">
              <a:xfrm>
                <a:off x="3836035" y="302844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5" name="Oval 1114">
                <a:extLst>
                  <a:ext uri="{FF2B5EF4-FFF2-40B4-BE49-F238E27FC236}">
                    <a16:creationId xmlns:a16="http://schemas.microsoft.com/office/drawing/2014/main" id="{C00E7F16-EC64-B86D-4504-1B0B5F945BB4}"/>
                  </a:ext>
                </a:extLst>
              </p:cNvPr>
              <p:cNvSpPr/>
              <p:nvPr/>
            </p:nvSpPr>
            <p:spPr bwMode="auto">
              <a:xfrm>
                <a:off x="3870960" y="303161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6" name="Oval 1115">
                <a:extLst>
                  <a:ext uri="{FF2B5EF4-FFF2-40B4-BE49-F238E27FC236}">
                    <a16:creationId xmlns:a16="http://schemas.microsoft.com/office/drawing/2014/main" id="{71E844EB-B82C-D132-6942-7887F43452AA}"/>
                  </a:ext>
                </a:extLst>
              </p:cNvPr>
              <p:cNvSpPr/>
              <p:nvPr/>
            </p:nvSpPr>
            <p:spPr bwMode="auto">
              <a:xfrm>
                <a:off x="3686810" y="292049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7" name="Oval 1116">
                <a:extLst>
                  <a:ext uri="{FF2B5EF4-FFF2-40B4-BE49-F238E27FC236}">
                    <a16:creationId xmlns:a16="http://schemas.microsoft.com/office/drawing/2014/main" id="{A27FA2FD-17F8-9E96-EBFC-ECE801A46A21}"/>
                  </a:ext>
                </a:extLst>
              </p:cNvPr>
              <p:cNvSpPr/>
              <p:nvPr/>
            </p:nvSpPr>
            <p:spPr bwMode="auto">
              <a:xfrm>
                <a:off x="3715385" y="298081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8" name="Oval 1117">
                <a:extLst>
                  <a:ext uri="{FF2B5EF4-FFF2-40B4-BE49-F238E27FC236}">
                    <a16:creationId xmlns:a16="http://schemas.microsoft.com/office/drawing/2014/main" id="{EAA034FA-E665-D564-6A80-033BB94ED746}"/>
                  </a:ext>
                </a:extLst>
              </p:cNvPr>
              <p:cNvSpPr/>
              <p:nvPr/>
            </p:nvSpPr>
            <p:spPr bwMode="auto">
              <a:xfrm>
                <a:off x="3334385" y="270141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9" name="Oval 1118">
                <a:extLst>
                  <a:ext uri="{FF2B5EF4-FFF2-40B4-BE49-F238E27FC236}">
                    <a16:creationId xmlns:a16="http://schemas.microsoft.com/office/drawing/2014/main" id="{6514FC14-F686-CB40-6F15-FA917992F3E3}"/>
                  </a:ext>
                </a:extLst>
              </p:cNvPr>
              <p:cNvSpPr/>
              <p:nvPr/>
            </p:nvSpPr>
            <p:spPr bwMode="auto">
              <a:xfrm>
                <a:off x="3451860" y="275221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0" name="Oval 1119">
                <a:extLst>
                  <a:ext uri="{FF2B5EF4-FFF2-40B4-BE49-F238E27FC236}">
                    <a16:creationId xmlns:a16="http://schemas.microsoft.com/office/drawing/2014/main" id="{604CBC6E-B02F-9495-45E3-26AA774352A3}"/>
                  </a:ext>
                </a:extLst>
              </p:cNvPr>
              <p:cNvSpPr/>
              <p:nvPr/>
            </p:nvSpPr>
            <p:spPr bwMode="auto">
              <a:xfrm>
                <a:off x="3470910" y="279666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1" name="Oval 1120">
                <a:extLst>
                  <a:ext uri="{FF2B5EF4-FFF2-40B4-BE49-F238E27FC236}">
                    <a16:creationId xmlns:a16="http://schemas.microsoft.com/office/drawing/2014/main" id="{325826B8-80C1-409E-4C17-19182ECDD468}"/>
                  </a:ext>
                </a:extLst>
              </p:cNvPr>
              <p:cNvSpPr/>
              <p:nvPr/>
            </p:nvSpPr>
            <p:spPr bwMode="auto">
              <a:xfrm>
                <a:off x="2864485" y="163144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2" name="Oval 1121">
                <a:extLst>
                  <a:ext uri="{FF2B5EF4-FFF2-40B4-BE49-F238E27FC236}">
                    <a16:creationId xmlns:a16="http://schemas.microsoft.com/office/drawing/2014/main" id="{0E60B462-002C-93BD-7B08-C2DFEB961CBA}"/>
                  </a:ext>
                </a:extLst>
              </p:cNvPr>
              <p:cNvSpPr/>
              <p:nvPr/>
            </p:nvSpPr>
            <p:spPr bwMode="auto">
              <a:xfrm>
                <a:off x="3242310" y="261886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3" name="Oval 1122">
                <a:extLst>
                  <a:ext uri="{FF2B5EF4-FFF2-40B4-BE49-F238E27FC236}">
                    <a16:creationId xmlns:a16="http://schemas.microsoft.com/office/drawing/2014/main" id="{97B4D576-FCE7-5618-636A-65326251DC39}"/>
                  </a:ext>
                </a:extLst>
              </p:cNvPr>
              <p:cNvSpPr/>
              <p:nvPr/>
            </p:nvSpPr>
            <p:spPr bwMode="auto">
              <a:xfrm>
                <a:off x="3102610" y="189814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4" name="Oval 1123">
                <a:extLst>
                  <a:ext uri="{FF2B5EF4-FFF2-40B4-BE49-F238E27FC236}">
                    <a16:creationId xmlns:a16="http://schemas.microsoft.com/office/drawing/2014/main" id="{8A39C77C-746F-6A94-8408-F354F248D0E7}"/>
                  </a:ext>
                </a:extLst>
              </p:cNvPr>
              <p:cNvSpPr/>
              <p:nvPr/>
            </p:nvSpPr>
            <p:spPr bwMode="auto">
              <a:xfrm>
                <a:off x="3223260" y="257441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5" name="Oval 1124">
                <a:extLst>
                  <a:ext uri="{FF2B5EF4-FFF2-40B4-BE49-F238E27FC236}">
                    <a16:creationId xmlns:a16="http://schemas.microsoft.com/office/drawing/2014/main" id="{F264E304-739B-045E-01E8-35FCDE01B164}"/>
                  </a:ext>
                </a:extLst>
              </p:cNvPr>
              <p:cNvSpPr/>
              <p:nvPr/>
            </p:nvSpPr>
            <p:spPr bwMode="auto">
              <a:xfrm>
                <a:off x="3216910" y="249186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6" name="Oval 1125">
                <a:extLst>
                  <a:ext uri="{FF2B5EF4-FFF2-40B4-BE49-F238E27FC236}">
                    <a16:creationId xmlns:a16="http://schemas.microsoft.com/office/drawing/2014/main" id="{5B7D5B36-1561-D753-2141-4247E8D55052}"/>
                  </a:ext>
                </a:extLst>
              </p:cNvPr>
              <p:cNvSpPr/>
              <p:nvPr/>
            </p:nvSpPr>
            <p:spPr bwMode="auto">
              <a:xfrm>
                <a:off x="3213735" y="236486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7" name="Oval 1126">
                <a:extLst>
                  <a:ext uri="{FF2B5EF4-FFF2-40B4-BE49-F238E27FC236}">
                    <a16:creationId xmlns:a16="http://schemas.microsoft.com/office/drawing/2014/main" id="{67FFB7AE-4688-A917-7818-800AADB2AA13}"/>
                  </a:ext>
                </a:extLst>
              </p:cNvPr>
              <p:cNvSpPr/>
              <p:nvPr/>
            </p:nvSpPr>
            <p:spPr bwMode="auto">
              <a:xfrm>
                <a:off x="3216910" y="224421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8" name="Oval 1127">
                <a:extLst>
                  <a:ext uri="{FF2B5EF4-FFF2-40B4-BE49-F238E27FC236}">
                    <a16:creationId xmlns:a16="http://schemas.microsoft.com/office/drawing/2014/main" id="{B92C0F2B-C090-8809-C104-30EEC70F260A}"/>
                  </a:ext>
                </a:extLst>
              </p:cNvPr>
              <p:cNvSpPr/>
              <p:nvPr/>
            </p:nvSpPr>
            <p:spPr bwMode="auto">
              <a:xfrm>
                <a:off x="3201035" y="214896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9" name="Oval 1128">
                <a:extLst>
                  <a:ext uri="{FF2B5EF4-FFF2-40B4-BE49-F238E27FC236}">
                    <a16:creationId xmlns:a16="http://schemas.microsoft.com/office/drawing/2014/main" id="{47BEE01F-28EA-17CD-FC6E-54D47E17549E}"/>
                  </a:ext>
                </a:extLst>
              </p:cNvPr>
              <p:cNvSpPr/>
              <p:nvPr/>
            </p:nvSpPr>
            <p:spPr bwMode="auto">
              <a:xfrm>
                <a:off x="3191510" y="206959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0" name="Oval 1129">
                <a:extLst>
                  <a:ext uri="{FF2B5EF4-FFF2-40B4-BE49-F238E27FC236}">
                    <a16:creationId xmlns:a16="http://schemas.microsoft.com/office/drawing/2014/main" id="{CD3AF3E9-E952-3154-DA23-E182820BE463}"/>
                  </a:ext>
                </a:extLst>
              </p:cNvPr>
              <p:cNvSpPr/>
              <p:nvPr/>
            </p:nvSpPr>
            <p:spPr bwMode="auto">
              <a:xfrm>
                <a:off x="3140710" y="195529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sp>
        <p:nvSpPr>
          <p:cNvPr id="2" name="Title 1">
            <a:extLst>
              <a:ext uri="{FF2B5EF4-FFF2-40B4-BE49-F238E27FC236}">
                <a16:creationId xmlns:a16="http://schemas.microsoft.com/office/drawing/2014/main" id="{1CDD8556-C921-95B3-FDCC-99CE6160747B}"/>
              </a:ext>
            </a:extLst>
          </p:cNvPr>
          <p:cNvSpPr>
            <a:spLocks noGrp="1"/>
          </p:cNvSpPr>
          <p:nvPr>
            <p:ph type="title"/>
          </p:nvPr>
        </p:nvSpPr>
        <p:spPr/>
        <p:txBody>
          <a:bodyPr/>
          <a:lstStyle/>
          <a:p>
            <a:r>
              <a:rPr lang="en-US" dirty="0"/>
              <a:t>RELATIVITY-047: PFS by BICR</a:t>
            </a:r>
          </a:p>
        </p:txBody>
      </p:sp>
      <p:sp>
        <p:nvSpPr>
          <p:cNvPr id="3" name="TextBox 2">
            <a:extLst>
              <a:ext uri="{FF2B5EF4-FFF2-40B4-BE49-F238E27FC236}">
                <a16:creationId xmlns:a16="http://schemas.microsoft.com/office/drawing/2014/main" id="{BDB8A692-C306-0974-E3A4-A014D2E4ECB3}"/>
              </a:ext>
            </a:extLst>
          </p:cNvPr>
          <p:cNvSpPr txBox="1"/>
          <p:nvPr/>
        </p:nvSpPr>
        <p:spPr bwMode="auto">
          <a:xfrm>
            <a:off x="635518" y="5948480"/>
            <a:ext cx="27340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Median follow-up: 25.3 </a:t>
            </a:r>
            <a:r>
              <a:rPr kumimoji="0" lang="en-US" sz="18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mo</a:t>
            </a: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 name="Text Box 15">
            <a:extLst>
              <a:ext uri="{FF2B5EF4-FFF2-40B4-BE49-F238E27FC236}">
                <a16:creationId xmlns:a16="http://schemas.microsoft.com/office/drawing/2014/main" id="{E8D4F77B-A35A-8805-479B-F0F21BCC0010}"/>
              </a:ext>
            </a:extLst>
          </p:cNvPr>
          <p:cNvSpPr txBox="1">
            <a:spLocks noChangeArrowheads="1"/>
          </p:cNvSpPr>
          <p:nvPr/>
        </p:nvSpPr>
        <p:spPr bwMode="auto">
          <a:xfrm>
            <a:off x="376893" y="636202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Tawbi. ASCO 2023. Abstr 9502.</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F810C9C1-A57E-F9CE-1197-38177AB09815}"/>
              </a:ext>
            </a:extLst>
          </p:cNvPr>
          <p:cNvSpPr txBox="1"/>
          <p:nvPr/>
        </p:nvSpPr>
        <p:spPr bwMode="auto">
          <a:xfrm>
            <a:off x="1097869" y="5162921"/>
            <a:ext cx="1648015" cy="830997"/>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risk, n</a:t>
            </a:r>
            <a:b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Nivo + Rela</a:t>
            </a:r>
            <a:b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Nivo</a:t>
            </a:r>
          </a:p>
        </p:txBody>
      </p:sp>
      <p:sp>
        <p:nvSpPr>
          <p:cNvPr id="7" name="TextBox 6">
            <a:extLst>
              <a:ext uri="{FF2B5EF4-FFF2-40B4-BE49-F238E27FC236}">
                <a16:creationId xmlns:a16="http://schemas.microsoft.com/office/drawing/2014/main" id="{561B37E7-D0B8-AE45-2D28-E4AB57C4F1DA}"/>
              </a:ext>
            </a:extLst>
          </p:cNvPr>
          <p:cNvSpPr txBox="1"/>
          <p:nvPr/>
        </p:nvSpPr>
        <p:spPr bwMode="auto">
          <a:xfrm>
            <a:off x="2646075" y="540914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355</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359</a:t>
            </a:r>
          </a:p>
        </p:txBody>
      </p:sp>
      <p:sp>
        <p:nvSpPr>
          <p:cNvPr id="8" name="TextBox 7">
            <a:extLst>
              <a:ext uri="{FF2B5EF4-FFF2-40B4-BE49-F238E27FC236}">
                <a16:creationId xmlns:a16="http://schemas.microsoft.com/office/drawing/2014/main" id="{B4D446EE-1492-F45D-11C7-08CFC31CA06E}"/>
              </a:ext>
            </a:extLst>
          </p:cNvPr>
          <p:cNvSpPr txBox="1"/>
          <p:nvPr/>
        </p:nvSpPr>
        <p:spPr bwMode="auto">
          <a:xfrm>
            <a:off x="3040521" y="540914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221</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194</a:t>
            </a:r>
          </a:p>
        </p:txBody>
      </p:sp>
      <p:sp>
        <p:nvSpPr>
          <p:cNvPr id="9" name="TextBox 8">
            <a:extLst>
              <a:ext uri="{FF2B5EF4-FFF2-40B4-BE49-F238E27FC236}">
                <a16:creationId xmlns:a16="http://schemas.microsoft.com/office/drawing/2014/main" id="{9F8C709D-5815-D4C2-C93B-DA200B7E82EE}"/>
              </a:ext>
            </a:extLst>
          </p:cNvPr>
          <p:cNvSpPr txBox="1"/>
          <p:nvPr/>
        </p:nvSpPr>
        <p:spPr bwMode="auto">
          <a:xfrm>
            <a:off x="3434968" y="540914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188</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152</a:t>
            </a:r>
          </a:p>
        </p:txBody>
      </p:sp>
      <p:sp>
        <p:nvSpPr>
          <p:cNvPr id="10" name="TextBox 9">
            <a:extLst>
              <a:ext uri="{FF2B5EF4-FFF2-40B4-BE49-F238E27FC236}">
                <a16:creationId xmlns:a16="http://schemas.microsoft.com/office/drawing/2014/main" id="{B43BE61D-43F3-35F8-2AD3-4B759A980376}"/>
              </a:ext>
            </a:extLst>
          </p:cNvPr>
          <p:cNvSpPr txBox="1"/>
          <p:nvPr/>
        </p:nvSpPr>
        <p:spPr bwMode="auto">
          <a:xfrm>
            <a:off x="3829415" y="540914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165</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128</a:t>
            </a:r>
          </a:p>
        </p:txBody>
      </p:sp>
      <p:sp>
        <p:nvSpPr>
          <p:cNvPr id="11" name="TextBox 10">
            <a:extLst>
              <a:ext uri="{FF2B5EF4-FFF2-40B4-BE49-F238E27FC236}">
                <a16:creationId xmlns:a16="http://schemas.microsoft.com/office/drawing/2014/main" id="{DE986427-2602-0452-99BB-9B4930EE9209}"/>
              </a:ext>
            </a:extLst>
          </p:cNvPr>
          <p:cNvSpPr txBox="1"/>
          <p:nvPr/>
        </p:nvSpPr>
        <p:spPr bwMode="auto">
          <a:xfrm>
            <a:off x="4223862" y="540914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144</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116</a:t>
            </a:r>
          </a:p>
        </p:txBody>
      </p:sp>
      <p:sp>
        <p:nvSpPr>
          <p:cNvPr id="12" name="TextBox 11">
            <a:extLst>
              <a:ext uri="{FF2B5EF4-FFF2-40B4-BE49-F238E27FC236}">
                <a16:creationId xmlns:a16="http://schemas.microsoft.com/office/drawing/2014/main" id="{7E9BC843-8AE1-FB70-E16E-15B46105076E}"/>
              </a:ext>
            </a:extLst>
          </p:cNvPr>
          <p:cNvSpPr txBox="1"/>
          <p:nvPr/>
        </p:nvSpPr>
        <p:spPr bwMode="auto">
          <a:xfrm>
            <a:off x="4618309" y="540914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130</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109</a:t>
            </a:r>
          </a:p>
        </p:txBody>
      </p:sp>
      <p:sp>
        <p:nvSpPr>
          <p:cNvPr id="13" name="TextBox 12">
            <a:extLst>
              <a:ext uri="{FF2B5EF4-FFF2-40B4-BE49-F238E27FC236}">
                <a16:creationId xmlns:a16="http://schemas.microsoft.com/office/drawing/2014/main" id="{DE533488-4318-7241-D946-2F49D23375FF}"/>
              </a:ext>
            </a:extLst>
          </p:cNvPr>
          <p:cNvSpPr txBox="1"/>
          <p:nvPr/>
        </p:nvSpPr>
        <p:spPr bwMode="auto">
          <a:xfrm>
            <a:off x="5012756" y="540914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123</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101</a:t>
            </a:r>
          </a:p>
        </p:txBody>
      </p:sp>
      <p:sp>
        <p:nvSpPr>
          <p:cNvPr id="14" name="TextBox 13">
            <a:extLst>
              <a:ext uri="{FF2B5EF4-FFF2-40B4-BE49-F238E27FC236}">
                <a16:creationId xmlns:a16="http://schemas.microsoft.com/office/drawing/2014/main" id="{1D0F8745-961F-207D-25E6-87A45E6619EA}"/>
              </a:ext>
            </a:extLst>
          </p:cNvPr>
          <p:cNvSpPr txBox="1"/>
          <p:nvPr/>
        </p:nvSpPr>
        <p:spPr bwMode="auto">
          <a:xfrm>
            <a:off x="5407203" y="540914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108</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89</a:t>
            </a:r>
          </a:p>
        </p:txBody>
      </p:sp>
      <p:sp>
        <p:nvSpPr>
          <p:cNvPr id="15" name="TextBox 14">
            <a:extLst>
              <a:ext uri="{FF2B5EF4-FFF2-40B4-BE49-F238E27FC236}">
                <a16:creationId xmlns:a16="http://schemas.microsoft.com/office/drawing/2014/main" id="{C501E1BE-45CB-BEDB-3E28-8C53F0A4D952}"/>
              </a:ext>
            </a:extLst>
          </p:cNvPr>
          <p:cNvSpPr txBox="1"/>
          <p:nvPr/>
        </p:nvSpPr>
        <p:spPr bwMode="auto">
          <a:xfrm>
            <a:off x="5853748" y="5409143"/>
            <a:ext cx="393056"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92</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76</a:t>
            </a:r>
          </a:p>
        </p:txBody>
      </p:sp>
      <p:sp>
        <p:nvSpPr>
          <p:cNvPr id="16" name="TextBox 15">
            <a:extLst>
              <a:ext uri="{FF2B5EF4-FFF2-40B4-BE49-F238E27FC236}">
                <a16:creationId xmlns:a16="http://schemas.microsoft.com/office/drawing/2014/main" id="{E0187A68-CC52-9BEE-D0B3-B113590B7287}"/>
              </a:ext>
            </a:extLst>
          </p:cNvPr>
          <p:cNvSpPr txBox="1"/>
          <p:nvPr/>
        </p:nvSpPr>
        <p:spPr bwMode="auto">
          <a:xfrm>
            <a:off x="6248195" y="5409143"/>
            <a:ext cx="393056"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82</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68</a:t>
            </a:r>
          </a:p>
        </p:txBody>
      </p:sp>
      <p:sp>
        <p:nvSpPr>
          <p:cNvPr id="17" name="TextBox 16">
            <a:extLst>
              <a:ext uri="{FF2B5EF4-FFF2-40B4-BE49-F238E27FC236}">
                <a16:creationId xmlns:a16="http://schemas.microsoft.com/office/drawing/2014/main" id="{DC99646D-50F3-D17D-F4EC-D47DD55DD869}"/>
              </a:ext>
            </a:extLst>
          </p:cNvPr>
          <p:cNvSpPr txBox="1"/>
          <p:nvPr/>
        </p:nvSpPr>
        <p:spPr bwMode="auto">
          <a:xfrm>
            <a:off x="6642642" y="5409143"/>
            <a:ext cx="393056"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70</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56</a:t>
            </a:r>
          </a:p>
        </p:txBody>
      </p:sp>
      <p:sp>
        <p:nvSpPr>
          <p:cNvPr id="18" name="TextBox 17">
            <a:extLst>
              <a:ext uri="{FF2B5EF4-FFF2-40B4-BE49-F238E27FC236}">
                <a16:creationId xmlns:a16="http://schemas.microsoft.com/office/drawing/2014/main" id="{72899851-379B-428C-85F8-1FDE08BD6DCC}"/>
              </a:ext>
            </a:extLst>
          </p:cNvPr>
          <p:cNvSpPr txBox="1"/>
          <p:nvPr/>
        </p:nvSpPr>
        <p:spPr bwMode="auto">
          <a:xfrm>
            <a:off x="7037089" y="5409143"/>
            <a:ext cx="393056"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53</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44</a:t>
            </a:r>
          </a:p>
        </p:txBody>
      </p:sp>
      <p:sp>
        <p:nvSpPr>
          <p:cNvPr id="19" name="TextBox 18">
            <a:extLst>
              <a:ext uri="{FF2B5EF4-FFF2-40B4-BE49-F238E27FC236}">
                <a16:creationId xmlns:a16="http://schemas.microsoft.com/office/drawing/2014/main" id="{BD793878-3C0F-4A06-08B5-3A962C2DCA5A}"/>
              </a:ext>
            </a:extLst>
          </p:cNvPr>
          <p:cNvSpPr txBox="1"/>
          <p:nvPr/>
        </p:nvSpPr>
        <p:spPr bwMode="auto">
          <a:xfrm>
            <a:off x="7431536" y="5409143"/>
            <a:ext cx="393056"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49</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41</a:t>
            </a:r>
          </a:p>
        </p:txBody>
      </p:sp>
      <p:sp>
        <p:nvSpPr>
          <p:cNvPr id="20" name="TextBox 19">
            <a:extLst>
              <a:ext uri="{FF2B5EF4-FFF2-40B4-BE49-F238E27FC236}">
                <a16:creationId xmlns:a16="http://schemas.microsoft.com/office/drawing/2014/main" id="{79387162-A34C-910A-84F6-1241FBF2D989}"/>
              </a:ext>
            </a:extLst>
          </p:cNvPr>
          <p:cNvSpPr txBox="1"/>
          <p:nvPr/>
        </p:nvSpPr>
        <p:spPr bwMode="auto">
          <a:xfrm>
            <a:off x="7825983" y="5409143"/>
            <a:ext cx="393056"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49</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39</a:t>
            </a:r>
          </a:p>
        </p:txBody>
      </p:sp>
      <p:sp>
        <p:nvSpPr>
          <p:cNvPr id="21" name="TextBox 20">
            <a:extLst>
              <a:ext uri="{FF2B5EF4-FFF2-40B4-BE49-F238E27FC236}">
                <a16:creationId xmlns:a16="http://schemas.microsoft.com/office/drawing/2014/main" id="{8F51CD29-D8AF-5D19-11C9-5D9E265F86C1}"/>
              </a:ext>
            </a:extLst>
          </p:cNvPr>
          <p:cNvSpPr txBox="1"/>
          <p:nvPr/>
        </p:nvSpPr>
        <p:spPr bwMode="auto">
          <a:xfrm>
            <a:off x="8220430" y="5409143"/>
            <a:ext cx="393056"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43</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35</a:t>
            </a:r>
          </a:p>
        </p:txBody>
      </p:sp>
      <p:sp>
        <p:nvSpPr>
          <p:cNvPr id="22" name="TextBox 21">
            <a:extLst>
              <a:ext uri="{FF2B5EF4-FFF2-40B4-BE49-F238E27FC236}">
                <a16:creationId xmlns:a16="http://schemas.microsoft.com/office/drawing/2014/main" id="{2E05563A-13BB-8243-12DD-FF7A169B0135}"/>
              </a:ext>
            </a:extLst>
          </p:cNvPr>
          <p:cNvSpPr txBox="1"/>
          <p:nvPr/>
        </p:nvSpPr>
        <p:spPr bwMode="auto">
          <a:xfrm>
            <a:off x="8614877" y="5409143"/>
            <a:ext cx="393056"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23</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17</a:t>
            </a:r>
          </a:p>
        </p:txBody>
      </p:sp>
      <p:sp>
        <p:nvSpPr>
          <p:cNvPr id="23" name="TextBox 22">
            <a:extLst>
              <a:ext uri="{FF2B5EF4-FFF2-40B4-BE49-F238E27FC236}">
                <a16:creationId xmlns:a16="http://schemas.microsoft.com/office/drawing/2014/main" id="{B31429E7-BC76-E797-0DE0-178B756ADC8B}"/>
              </a:ext>
            </a:extLst>
          </p:cNvPr>
          <p:cNvSpPr txBox="1"/>
          <p:nvPr/>
        </p:nvSpPr>
        <p:spPr bwMode="auto">
          <a:xfrm>
            <a:off x="9061421" y="5409143"/>
            <a:ext cx="288862"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lang="en-US" sz="1600" b="0" dirty="0">
                <a:solidFill>
                  <a:schemeClr val="bg1"/>
                </a:solidFill>
                <a:latin typeface="Calibri" panose="020F0502020204030204" pitchFamily="34" charset="0"/>
                <a:cs typeface="Arial" panose="020B0604020202020204" pitchFamily="34" charset="0"/>
              </a:rPr>
              <a:t>3</a:t>
            </a:r>
            <a:br>
              <a:rPr lang="en-US" sz="1600" b="0" dirty="0">
                <a:solidFill>
                  <a:schemeClr val="bg1"/>
                </a:solidFill>
                <a:latin typeface="Calibri" panose="020F0502020204030204" pitchFamily="34" charset="0"/>
                <a:cs typeface="Arial" panose="020B0604020202020204" pitchFamily="34" charset="0"/>
              </a:rPr>
            </a:br>
            <a:r>
              <a:rPr lang="en-US" sz="1600" b="0" dirty="0">
                <a:solidFill>
                  <a:schemeClr val="bg1"/>
                </a:solidFill>
                <a:latin typeface="Calibri" panose="020F0502020204030204" pitchFamily="34" charset="0"/>
                <a:cs typeface="Arial" panose="020B0604020202020204" pitchFamily="34" charset="0"/>
              </a:rPr>
              <a:t>3</a:t>
            </a:r>
            <a:endPar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endParaRPr>
          </a:p>
        </p:txBody>
      </p:sp>
      <p:sp>
        <p:nvSpPr>
          <p:cNvPr id="24" name="TextBox 23">
            <a:extLst>
              <a:ext uri="{FF2B5EF4-FFF2-40B4-BE49-F238E27FC236}">
                <a16:creationId xmlns:a16="http://schemas.microsoft.com/office/drawing/2014/main" id="{A8DCCFEB-4410-546A-FFFF-36200EF64984}"/>
              </a:ext>
            </a:extLst>
          </p:cNvPr>
          <p:cNvSpPr txBox="1"/>
          <p:nvPr/>
        </p:nvSpPr>
        <p:spPr bwMode="auto">
          <a:xfrm>
            <a:off x="9455869" y="5409143"/>
            <a:ext cx="288862"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0</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0</a:t>
            </a:r>
          </a:p>
        </p:txBody>
      </p:sp>
      <p:cxnSp>
        <p:nvCxnSpPr>
          <p:cNvPr id="26" name="Straight Connector 25">
            <a:extLst>
              <a:ext uri="{FF2B5EF4-FFF2-40B4-BE49-F238E27FC236}">
                <a16:creationId xmlns:a16="http://schemas.microsoft.com/office/drawing/2014/main" id="{3FEBDD90-78A8-8B76-8F67-D7047ED2BCC1}"/>
              </a:ext>
            </a:extLst>
          </p:cNvPr>
          <p:cNvCxnSpPr>
            <a:cxnSpLocks/>
          </p:cNvCxnSpPr>
          <p:nvPr/>
        </p:nvCxnSpPr>
        <p:spPr bwMode="auto">
          <a:xfrm>
            <a:off x="2904564" y="1667435"/>
            <a:ext cx="0" cy="3030071"/>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BB89CADD-9A34-26A2-11DD-EE620B219C23}"/>
              </a:ext>
            </a:extLst>
          </p:cNvPr>
          <p:cNvCxnSpPr>
            <a:cxnSpLocks/>
          </p:cNvCxnSpPr>
          <p:nvPr/>
        </p:nvCxnSpPr>
        <p:spPr bwMode="auto">
          <a:xfrm>
            <a:off x="2904565" y="4697506"/>
            <a:ext cx="6714564"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CDD233C7-9E9C-DE27-73B3-CF9E1898B738}"/>
              </a:ext>
            </a:extLst>
          </p:cNvPr>
          <p:cNvCxnSpPr>
            <a:cxnSpLocks/>
          </p:cNvCxnSpPr>
          <p:nvPr/>
        </p:nvCxnSpPr>
        <p:spPr bwMode="auto">
          <a:xfrm flipH="1">
            <a:off x="2832848" y="167640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C7250BD3-71FA-760D-114F-B20FD765E236}"/>
              </a:ext>
            </a:extLst>
          </p:cNvPr>
          <p:cNvCxnSpPr>
            <a:cxnSpLocks/>
          </p:cNvCxnSpPr>
          <p:nvPr/>
        </p:nvCxnSpPr>
        <p:spPr bwMode="auto">
          <a:xfrm flipH="1">
            <a:off x="2832848" y="228062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417CA21D-76FD-65EE-6ED8-C0A57BEDAAD5}"/>
              </a:ext>
            </a:extLst>
          </p:cNvPr>
          <p:cNvCxnSpPr>
            <a:cxnSpLocks/>
          </p:cNvCxnSpPr>
          <p:nvPr/>
        </p:nvCxnSpPr>
        <p:spPr bwMode="auto">
          <a:xfrm flipH="1">
            <a:off x="2832848" y="288484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6B83EBA7-6D6E-C12B-BEC4-5805B97262B4}"/>
              </a:ext>
            </a:extLst>
          </p:cNvPr>
          <p:cNvCxnSpPr>
            <a:cxnSpLocks/>
          </p:cNvCxnSpPr>
          <p:nvPr/>
        </p:nvCxnSpPr>
        <p:spPr bwMode="auto">
          <a:xfrm flipH="1">
            <a:off x="2832848" y="348906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B0E7972D-9658-E36A-00DE-41062228E6CC}"/>
              </a:ext>
            </a:extLst>
          </p:cNvPr>
          <p:cNvCxnSpPr>
            <a:cxnSpLocks/>
          </p:cNvCxnSpPr>
          <p:nvPr/>
        </p:nvCxnSpPr>
        <p:spPr bwMode="auto">
          <a:xfrm flipH="1">
            <a:off x="2832848" y="409328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254BF064-1A6D-B439-A9B8-29C9F574AA7B}"/>
              </a:ext>
            </a:extLst>
          </p:cNvPr>
          <p:cNvCxnSpPr>
            <a:cxnSpLocks/>
          </p:cNvCxnSpPr>
          <p:nvPr/>
        </p:nvCxnSpPr>
        <p:spPr bwMode="auto">
          <a:xfrm flipH="1">
            <a:off x="2832848" y="469750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079FA853-E114-9FE8-FF67-79F98D67ECE8}"/>
              </a:ext>
            </a:extLst>
          </p:cNvPr>
          <p:cNvCxnSpPr>
            <a:cxnSpLocks/>
          </p:cNvCxnSpPr>
          <p:nvPr/>
        </p:nvCxnSpPr>
        <p:spPr bwMode="auto">
          <a:xfrm>
            <a:off x="2904564"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D9E80549-FEB3-BB2F-078D-A450C0A99008}"/>
              </a:ext>
            </a:extLst>
          </p:cNvPr>
          <p:cNvCxnSpPr>
            <a:cxnSpLocks/>
          </p:cNvCxnSpPr>
          <p:nvPr/>
        </p:nvCxnSpPr>
        <p:spPr bwMode="auto">
          <a:xfrm>
            <a:off x="3298484"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39F1C95C-0B60-14EF-BBCA-5153E193CE20}"/>
              </a:ext>
            </a:extLst>
          </p:cNvPr>
          <p:cNvCxnSpPr>
            <a:cxnSpLocks/>
          </p:cNvCxnSpPr>
          <p:nvPr/>
        </p:nvCxnSpPr>
        <p:spPr bwMode="auto">
          <a:xfrm>
            <a:off x="3692404"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E7E8D600-BA3E-B29F-B43F-687919C93958}"/>
              </a:ext>
            </a:extLst>
          </p:cNvPr>
          <p:cNvCxnSpPr>
            <a:cxnSpLocks/>
          </p:cNvCxnSpPr>
          <p:nvPr/>
        </p:nvCxnSpPr>
        <p:spPr bwMode="auto">
          <a:xfrm>
            <a:off x="4086324"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10AD661F-53D1-BDD7-959F-B3C23C9B2C0E}"/>
              </a:ext>
            </a:extLst>
          </p:cNvPr>
          <p:cNvCxnSpPr>
            <a:cxnSpLocks/>
          </p:cNvCxnSpPr>
          <p:nvPr/>
        </p:nvCxnSpPr>
        <p:spPr bwMode="auto">
          <a:xfrm>
            <a:off x="4480244"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C342258C-819A-15F5-0F4E-3ECADC40C954}"/>
              </a:ext>
            </a:extLst>
          </p:cNvPr>
          <p:cNvCxnSpPr>
            <a:cxnSpLocks/>
          </p:cNvCxnSpPr>
          <p:nvPr/>
        </p:nvCxnSpPr>
        <p:spPr bwMode="auto">
          <a:xfrm>
            <a:off x="4874164"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7D7FCD99-C88B-5265-84DA-0D3BAC4E5FF4}"/>
              </a:ext>
            </a:extLst>
          </p:cNvPr>
          <p:cNvCxnSpPr>
            <a:cxnSpLocks/>
          </p:cNvCxnSpPr>
          <p:nvPr/>
        </p:nvCxnSpPr>
        <p:spPr bwMode="auto">
          <a:xfrm>
            <a:off x="5268084"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57243BE9-0952-F53B-4689-7980AB88C696}"/>
              </a:ext>
            </a:extLst>
          </p:cNvPr>
          <p:cNvCxnSpPr>
            <a:cxnSpLocks/>
          </p:cNvCxnSpPr>
          <p:nvPr/>
        </p:nvCxnSpPr>
        <p:spPr bwMode="auto">
          <a:xfrm>
            <a:off x="5662004"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BE5B4E58-21D5-FE1A-E2DF-F996A9349DC2}"/>
              </a:ext>
            </a:extLst>
          </p:cNvPr>
          <p:cNvCxnSpPr>
            <a:cxnSpLocks/>
          </p:cNvCxnSpPr>
          <p:nvPr/>
        </p:nvCxnSpPr>
        <p:spPr bwMode="auto">
          <a:xfrm>
            <a:off x="6055924"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13F06C9C-6128-BAC1-37EC-8D0A2D02BA59}"/>
              </a:ext>
            </a:extLst>
          </p:cNvPr>
          <p:cNvCxnSpPr>
            <a:cxnSpLocks/>
          </p:cNvCxnSpPr>
          <p:nvPr/>
        </p:nvCxnSpPr>
        <p:spPr bwMode="auto">
          <a:xfrm>
            <a:off x="6449844"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940A7BA4-8561-7C51-9965-B8B9A54817FB}"/>
              </a:ext>
            </a:extLst>
          </p:cNvPr>
          <p:cNvCxnSpPr>
            <a:cxnSpLocks/>
          </p:cNvCxnSpPr>
          <p:nvPr/>
        </p:nvCxnSpPr>
        <p:spPr bwMode="auto">
          <a:xfrm>
            <a:off x="6843764"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6415DD35-611A-6A64-5214-BEB921958E57}"/>
              </a:ext>
            </a:extLst>
          </p:cNvPr>
          <p:cNvCxnSpPr>
            <a:cxnSpLocks/>
          </p:cNvCxnSpPr>
          <p:nvPr/>
        </p:nvCxnSpPr>
        <p:spPr bwMode="auto">
          <a:xfrm>
            <a:off x="7237684"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34173FB4-831E-04AF-1CFD-BEC90A067F27}"/>
              </a:ext>
            </a:extLst>
          </p:cNvPr>
          <p:cNvCxnSpPr>
            <a:cxnSpLocks/>
          </p:cNvCxnSpPr>
          <p:nvPr/>
        </p:nvCxnSpPr>
        <p:spPr bwMode="auto">
          <a:xfrm>
            <a:off x="7631604"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6C53A669-0EF5-50FA-7443-17C4065644D7}"/>
              </a:ext>
            </a:extLst>
          </p:cNvPr>
          <p:cNvCxnSpPr>
            <a:cxnSpLocks/>
          </p:cNvCxnSpPr>
          <p:nvPr/>
        </p:nvCxnSpPr>
        <p:spPr bwMode="auto">
          <a:xfrm>
            <a:off x="8025524"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A29C928D-8F56-D9EA-6B7D-91A13129C394}"/>
              </a:ext>
            </a:extLst>
          </p:cNvPr>
          <p:cNvCxnSpPr>
            <a:cxnSpLocks/>
          </p:cNvCxnSpPr>
          <p:nvPr/>
        </p:nvCxnSpPr>
        <p:spPr bwMode="auto">
          <a:xfrm>
            <a:off x="8419444"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C56EAABE-D788-E9AF-98C5-000E88E2D7C8}"/>
              </a:ext>
            </a:extLst>
          </p:cNvPr>
          <p:cNvCxnSpPr>
            <a:cxnSpLocks/>
          </p:cNvCxnSpPr>
          <p:nvPr/>
        </p:nvCxnSpPr>
        <p:spPr bwMode="auto">
          <a:xfrm>
            <a:off x="8813364"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0900556F-D3E9-343D-81E2-4383435D8D11}"/>
              </a:ext>
            </a:extLst>
          </p:cNvPr>
          <p:cNvCxnSpPr>
            <a:cxnSpLocks/>
          </p:cNvCxnSpPr>
          <p:nvPr/>
        </p:nvCxnSpPr>
        <p:spPr bwMode="auto">
          <a:xfrm>
            <a:off x="9207284"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4979173D-CBF5-CB59-CE8B-F69CFBEA3807}"/>
              </a:ext>
            </a:extLst>
          </p:cNvPr>
          <p:cNvCxnSpPr>
            <a:cxnSpLocks/>
          </p:cNvCxnSpPr>
          <p:nvPr/>
        </p:nvCxnSpPr>
        <p:spPr bwMode="auto">
          <a:xfrm>
            <a:off x="9601199" y="469750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21964976-68AB-A30D-8251-265C0A1386F8}"/>
              </a:ext>
            </a:extLst>
          </p:cNvPr>
          <p:cNvCxnSpPr>
            <a:cxnSpLocks/>
          </p:cNvCxnSpPr>
          <p:nvPr/>
        </p:nvCxnSpPr>
        <p:spPr bwMode="auto">
          <a:xfrm flipV="1">
            <a:off x="4482353" y="3254188"/>
            <a:ext cx="0" cy="1443318"/>
          </a:xfrm>
          <a:prstGeom prst="line">
            <a:avLst/>
          </a:prstGeom>
          <a:noFill/>
          <a:ln w="28575" cap="flat" cmpd="sng" algn="ctr">
            <a:solidFill>
              <a:schemeClr val="bg1"/>
            </a:solidFill>
            <a:prstDash val="sysDot"/>
            <a:round/>
            <a:headEnd type="none" w="med" len="med"/>
            <a:tailEnd type="none" w="med" len="med"/>
          </a:ln>
          <a:effectLst/>
        </p:spPr>
      </p:cxnSp>
      <p:cxnSp>
        <p:nvCxnSpPr>
          <p:cNvPr id="59" name="Straight Connector 58">
            <a:extLst>
              <a:ext uri="{FF2B5EF4-FFF2-40B4-BE49-F238E27FC236}">
                <a16:creationId xmlns:a16="http://schemas.microsoft.com/office/drawing/2014/main" id="{316CCB4E-D9A8-D9E7-3B33-BE936A7889E2}"/>
              </a:ext>
            </a:extLst>
          </p:cNvPr>
          <p:cNvCxnSpPr>
            <a:cxnSpLocks/>
          </p:cNvCxnSpPr>
          <p:nvPr/>
        </p:nvCxnSpPr>
        <p:spPr bwMode="auto">
          <a:xfrm flipV="1">
            <a:off x="6051177" y="3532094"/>
            <a:ext cx="0" cy="1165412"/>
          </a:xfrm>
          <a:prstGeom prst="line">
            <a:avLst/>
          </a:prstGeom>
          <a:noFill/>
          <a:ln w="28575" cap="flat" cmpd="sng" algn="ctr">
            <a:solidFill>
              <a:schemeClr val="bg1"/>
            </a:solidFill>
            <a:prstDash val="sysDot"/>
            <a:round/>
            <a:headEnd type="none" w="med" len="med"/>
            <a:tailEnd type="none" w="med" len="med"/>
          </a:ln>
          <a:effectLst/>
        </p:spPr>
      </p:cxnSp>
      <p:cxnSp>
        <p:nvCxnSpPr>
          <p:cNvPr id="60" name="Straight Connector 59">
            <a:extLst>
              <a:ext uri="{FF2B5EF4-FFF2-40B4-BE49-F238E27FC236}">
                <a16:creationId xmlns:a16="http://schemas.microsoft.com/office/drawing/2014/main" id="{C2732A9F-3081-3028-8B6B-F61312E6DABD}"/>
              </a:ext>
            </a:extLst>
          </p:cNvPr>
          <p:cNvCxnSpPr>
            <a:cxnSpLocks/>
          </p:cNvCxnSpPr>
          <p:nvPr/>
        </p:nvCxnSpPr>
        <p:spPr bwMode="auto">
          <a:xfrm flipV="1">
            <a:off x="7628965" y="3747247"/>
            <a:ext cx="0" cy="950259"/>
          </a:xfrm>
          <a:prstGeom prst="line">
            <a:avLst/>
          </a:prstGeom>
          <a:noFill/>
          <a:ln w="28575" cap="flat" cmpd="sng" algn="ctr">
            <a:solidFill>
              <a:schemeClr val="bg1"/>
            </a:solidFill>
            <a:prstDash val="sysDot"/>
            <a:round/>
            <a:headEnd type="none" w="med" len="med"/>
            <a:tailEnd type="none" w="med" len="med"/>
          </a:ln>
          <a:effectLst/>
        </p:spPr>
      </p:cxnSp>
      <p:sp>
        <p:nvSpPr>
          <p:cNvPr id="63" name="TextBox 62">
            <a:extLst>
              <a:ext uri="{FF2B5EF4-FFF2-40B4-BE49-F238E27FC236}">
                <a16:creationId xmlns:a16="http://schemas.microsoft.com/office/drawing/2014/main" id="{15686A1F-363B-6431-06E5-7791D7D67D5B}"/>
              </a:ext>
            </a:extLst>
          </p:cNvPr>
          <p:cNvSpPr txBox="1"/>
          <p:nvPr/>
        </p:nvSpPr>
        <p:spPr bwMode="auto">
          <a:xfrm>
            <a:off x="2196353" y="1488142"/>
            <a:ext cx="6723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024" name="TextBox 1023">
            <a:extLst>
              <a:ext uri="{FF2B5EF4-FFF2-40B4-BE49-F238E27FC236}">
                <a16:creationId xmlns:a16="http://schemas.microsoft.com/office/drawing/2014/main" id="{E6FB177A-84D2-13F2-E57F-F7D93B615FD4}"/>
              </a:ext>
            </a:extLst>
          </p:cNvPr>
          <p:cNvSpPr txBox="1"/>
          <p:nvPr/>
        </p:nvSpPr>
        <p:spPr bwMode="auto">
          <a:xfrm>
            <a:off x="2196353" y="2090570"/>
            <a:ext cx="6723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025" name="TextBox 1024">
            <a:extLst>
              <a:ext uri="{FF2B5EF4-FFF2-40B4-BE49-F238E27FC236}">
                <a16:creationId xmlns:a16="http://schemas.microsoft.com/office/drawing/2014/main" id="{D65D3DE1-2E69-AA51-CCE8-802203873E95}"/>
              </a:ext>
            </a:extLst>
          </p:cNvPr>
          <p:cNvSpPr txBox="1"/>
          <p:nvPr/>
        </p:nvSpPr>
        <p:spPr bwMode="auto">
          <a:xfrm>
            <a:off x="2196353" y="2692998"/>
            <a:ext cx="6723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027" name="TextBox 1026">
            <a:extLst>
              <a:ext uri="{FF2B5EF4-FFF2-40B4-BE49-F238E27FC236}">
                <a16:creationId xmlns:a16="http://schemas.microsoft.com/office/drawing/2014/main" id="{B67061CB-2D5D-5131-2D3A-660E4AA0034B}"/>
              </a:ext>
            </a:extLst>
          </p:cNvPr>
          <p:cNvSpPr txBox="1"/>
          <p:nvPr/>
        </p:nvSpPr>
        <p:spPr bwMode="auto">
          <a:xfrm>
            <a:off x="2196353" y="3295426"/>
            <a:ext cx="6723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028" name="TextBox 1027">
            <a:extLst>
              <a:ext uri="{FF2B5EF4-FFF2-40B4-BE49-F238E27FC236}">
                <a16:creationId xmlns:a16="http://schemas.microsoft.com/office/drawing/2014/main" id="{601981BA-F8CC-F919-DB58-C5AAD23D7D7B}"/>
              </a:ext>
            </a:extLst>
          </p:cNvPr>
          <p:cNvSpPr txBox="1"/>
          <p:nvPr/>
        </p:nvSpPr>
        <p:spPr bwMode="auto">
          <a:xfrm>
            <a:off x="2196353" y="3897854"/>
            <a:ext cx="6723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029" name="TextBox 1028">
            <a:extLst>
              <a:ext uri="{FF2B5EF4-FFF2-40B4-BE49-F238E27FC236}">
                <a16:creationId xmlns:a16="http://schemas.microsoft.com/office/drawing/2014/main" id="{C10B0CA3-E462-4D51-1E65-974FA4D5315D}"/>
              </a:ext>
            </a:extLst>
          </p:cNvPr>
          <p:cNvSpPr txBox="1"/>
          <p:nvPr/>
        </p:nvSpPr>
        <p:spPr bwMode="auto">
          <a:xfrm>
            <a:off x="2196353" y="4500284"/>
            <a:ext cx="6723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030" name="TextBox 1029">
            <a:extLst>
              <a:ext uri="{FF2B5EF4-FFF2-40B4-BE49-F238E27FC236}">
                <a16:creationId xmlns:a16="http://schemas.microsoft.com/office/drawing/2014/main" id="{32ACE550-CC8F-995D-0A29-781821802017}"/>
              </a:ext>
            </a:extLst>
          </p:cNvPr>
          <p:cNvSpPr txBox="1"/>
          <p:nvPr/>
        </p:nvSpPr>
        <p:spPr bwMode="auto">
          <a:xfrm rot="16200000">
            <a:off x="739588" y="3011252"/>
            <a:ext cx="30569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PFS (%)</a:t>
            </a:r>
          </a:p>
        </p:txBody>
      </p:sp>
      <p:sp>
        <p:nvSpPr>
          <p:cNvPr id="1031" name="TextBox 1030">
            <a:extLst>
              <a:ext uri="{FF2B5EF4-FFF2-40B4-BE49-F238E27FC236}">
                <a16:creationId xmlns:a16="http://schemas.microsoft.com/office/drawing/2014/main" id="{44AD6CE8-E90A-65D6-7654-EC3B31861D2D}"/>
              </a:ext>
            </a:extLst>
          </p:cNvPr>
          <p:cNvSpPr txBox="1"/>
          <p:nvPr/>
        </p:nvSpPr>
        <p:spPr bwMode="auto">
          <a:xfrm>
            <a:off x="2868706" y="5073136"/>
            <a:ext cx="67324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Mo</a:t>
            </a:r>
          </a:p>
        </p:txBody>
      </p:sp>
      <p:sp>
        <p:nvSpPr>
          <p:cNvPr id="1032" name="TextBox 1031">
            <a:extLst>
              <a:ext uri="{FF2B5EF4-FFF2-40B4-BE49-F238E27FC236}">
                <a16:creationId xmlns:a16="http://schemas.microsoft.com/office/drawing/2014/main" id="{6E65168B-0651-EDE1-B47D-A3AB37CB327D}"/>
              </a:ext>
            </a:extLst>
          </p:cNvPr>
          <p:cNvSpPr txBox="1"/>
          <p:nvPr/>
        </p:nvSpPr>
        <p:spPr bwMode="auto">
          <a:xfrm>
            <a:off x="9350188"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51</a:t>
            </a:r>
          </a:p>
        </p:txBody>
      </p:sp>
      <p:sp>
        <p:nvSpPr>
          <p:cNvPr id="1033" name="TextBox 1032">
            <a:extLst>
              <a:ext uri="{FF2B5EF4-FFF2-40B4-BE49-F238E27FC236}">
                <a16:creationId xmlns:a16="http://schemas.microsoft.com/office/drawing/2014/main" id="{705993E9-7031-9A17-C2AD-69CC7815B5B2}"/>
              </a:ext>
            </a:extLst>
          </p:cNvPr>
          <p:cNvSpPr txBox="1"/>
          <p:nvPr/>
        </p:nvSpPr>
        <p:spPr bwMode="auto">
          <a:xfrm>
            <a:off x="2653553"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034" name="TextBox 1033">
            <a:extLst>
              <a:ext uri="{FF2B5EF4-FFF2-40B4-BE49-F238E27FC236}">
                <a16:creationId xmlns:a16="http://schemas.microsoft.com/office/drawing/2014/main" id="{F2BD0F1D-0ED8-262D-C638-D6F5B199CBEB}"/>
              </a:ext>
            </a:extLst>
          </p:cNvPr>
          <p:cNvSpPr txBox="1"/>
          <p:nvPr/>
        </p:nvSpPr>
        <p:spPr bwMode="auto">
          <a:xfrm>
            <a:off x="3047473"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1035" name="TextBox 1034">
            <a:extLst>
              <a:ext uri="{FF2B5EF4-FFF2-40B4-BE49-F238E27FC236}">
                <a16:creationId xmlns:a16="http://schemas.microsoft.com/office/drawing/2014/main" id="{C6B52F5F-16C3-AED4-144A-B0074DD971BF}"/>
              </a:ext>
            </a:extLst>
          </p:cNvPr>
          <p:cNvSpPr txBox="1"/>
          <p:nvPr/>
        </p:nvSpPr>
        <p:spPr bwMode="auto">
          <a:xfrm>
            <a:off x="3441393"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036" name="TextBox 1035">
            <a:extLst>
              <a:ext uri="{FF2B5EF4-FFF2-40B4-BE49-F238E27FC236}">
                <a16:creationId xmlns:a16="http://schemas.microsoft.com/office/drawing/2014/main" id="{29BC8E81-73C6-1AF9-46BE-45E6C433C61D}"/>
              </a:ext>
            </a:extLst>
          </p:cNvPr>
          <p:cNvSpPr txBox="1"/>
          <p:nvPr/>
        </p:nvSpPr>
        <p:spPr bwMode="auto">
          <a:xfrm>
            <a:off x="3835313"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1037" name="TextBox 1036">
            <a:extLst>
              <a:ext uri="{FF2B5EF4-FFF2-40B4-BE49-F238E27FC236}">
                <a16:creationId xmlns:a16="http://schemas.microsoft.com/office/drawing/2014/main" id="{AEC41908-522A-C0F7-4378-D98CBF720BB5}"/>
              </a:ext>
            </a:extLst>
          </p:cNvPr>
          <p:cNvSpPr txBox="1"/>
          <p:nvPr/>
        </p:nvSpPr>
        <p:spPr bwMode="auto">
          <a:xfrm>
            <a:off x="4229233"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1038" name="TextBox 1037">
            <a:extLst>
              <a:ext uri="{FF2B5EF4-FFF2-40B4-BE49-F238E27FC236}">
                <a16:creationId xmlns:a16="http://schemas.microsoft.com/office/drawing/2014/main" id="{4682327C-4814-9506-CCEC-DED8543A90D0}"/>
              </a:ext>
            </a:extLst>
          </p:cNvPr>
          <p:cNvSpPr txBox="1"/>
          <p:nvPr/>
        </p:nvSpPr>
        <p:spPr bwMode="auto">
          <a:xfrm>
            <a:off x="4623153"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1039" name="TextBox 1038">
            <a:extLst>
              <a:ext uri="{FF2B5EF4-FFF2-40B4-BE49-F238E27FC236}">
                <a16:creationId xmlns:a16="http://schemas.microsoft.com/office/drawing/2014/main" id="{F5D1A788-F9FB-E268-7DE2-3594DC2F9519}"/>
              </a:ext>
            </a:extLst>
          </p:cNvPr>
          <p:cNvSpPr txBox="1"/>
          <p:nvPr/>
        </p:nvSpPr>
        <p:spPr bwMode="auto">
          <a:xfrm>
            <a:off x="5017073"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1040" name="TextBox 1039">
            <a:extLst>
              <a:ext uri="{FF2B5EF4-FFF2-40B4-BE49-F238E27FC236}">
                <a16:creationId xmlns:a16="http://schemas.microsoft.com/office/drawing/2014/main" id="{90DDFC3C-751C-B11E-9C90-FBF44DFE76AE}"/>
              </a:ext>
            </a:extLst>
          </p:cNvPr>
          <p:cNvSpPr txBox="1"/>
          <p:nvPr/>
        </p:nvSpPr>
        <p:spPr bwMode="auto">
          <a:xfrm>
            <a:off x="5410993"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1041" name="TextBox 1040">
            <a:extLst>
              <a:ext uri="{FF2B5EF4-FFF2-40B4-BE49-F238E27FC236}">
                <a16:creationId xmlns:a16="http://schemas.microsoft.com/office/drawing/2014/main" id="{3F08FA15-5CA9-4266-F7CF-A54204C47E36}"/>
              </a:ext>
            </a:extLst>
          </p:cNvPr>
          <p:cNvSpPr txBox="1"/>
          <p:nvPr/>
        </p:nvSpPr>
        <p:spPr bwMode="auto">
          <a:xfrm>
            <a:off x="5804913"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1042" name="TextBox 1041">
            <a:extLst>
              <a:ext uri="{FF2B5EF4-FFF2-40B4-BE49-F238E27FC236}">
                <a16:creationId xmlns:a16="http://schemas.microsoft.com/office/drawing/2014/main" id="{DEF52735-9352-5B51-1741-44BC3CA256B6}"/>
              </a:ext>
            </a:extLst>
          </p:cNvPr>
          <p:cNvSpPr txBox="1"/>
          <p:nvPr/>
        </p:nvSpPr>
        <p:spPr bwMode="auto">
          <a:xfrm>
            <a:off x="6198833"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1043" name="TextBox 1042">
            <a:extLst>
              <a:ext uri="{FF2B5EF4-FFF2-40B4-BE49-F238E27FC236}">
                <a16:creationId xmlns:a16="http://schemas.microsoft.com/office/drawing/2014/main" id="{BF8A2C06-885D-FF32-65E6-C4CC665EFCC0}"/>
              </a:ext>
            </a:extLst>
          </p:cNvPr>
          <p:cNvSpPr txBox="1"/>
          <p:nvPr/>
        </p:nvSpPr>
        <p:spPr bwMode="auto">
          <a:xfrm>
            <a:off x="6592753"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1044" name="TextBox 1043">
            <a:extLst>
              <a:ext uri="{FF2B5EF4-FFF2-40B4-BE49-F238E27FC236}">
                <a16:creationId xmlns:a16="http://schemas.microsoft.com/office/drawing/2014/main" id="{6F32F21B-5898-1E3C-F293-D95F519531D1}"/>
              </a:ext>
            </a:extLst>
          </p:cNvPr>
          <p:cNvSpPr txBox="1"/>
          <p:nvPr/>
        </p:nvSpPr>
        <p:spPr bwMode="auto">
          <a:xfrm>
            <a:off x="6986673"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sp>
        <p:nvSpPr>
          <p:cNvPr id="1045" name="TextBox 1044">
            <a:extLst>
              <a:ext uri="{FF2B5EF4-FFF2-40B4-BE49-F238E27FC236}">
                <a16:creationId xmlns:a16="http://schemas.microsoft.com/office/drawing/2014/main" id="{BBC1ECEA-BE36-7554-00AB-9B14722F3C50}"/>
              </a:ext>
            </a:extLst>
          </p:cNvPr>
          <p:cNvSpPr txBox="1"/>
          <p:nvPr/>
        </p:nvSpPr>
        <p:spPr bwMode="auto">
          <a:xfrm>
            <a:off x="7380593"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1046" name="TextBox 1045">
            <a:extLst>
              <a:ext uri="{FF2B5EF4-FFF2-40B4-BE49-F238E27FC236}">
                <a16:creationId xmlns:a16="http://schemas.microsoft.com/office/drawing/2014/main" id="{7F9F3593-90BC-9795-EDE3-450B9FC677A4}"/>
              </a:ext>
            </a:extLst>
          </p:cNvPr>
          <p:cNvSpPr txBox="1"/>
          <p:nvPr/>
        </p:nvSpPr>
        <p:spPr bwMode="auto">
          <a:xfrm>
            <a:off x="7774513"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39</a:t>
            </a:r>
          </a:p>
        </p:txBody>
      </p:sp>
      <p:sp>
        <p:nvSpPr>
          <p:cNvPr id="1047" name="TextBox 1046">
            <a:extLst>
              <a:ext uri="{FF2B5EF4-FFF2-40B4-BE49-F238E27FC236}">
                <a16:creationId xmlns:a16="http://schemas.microsoft.com/office/drawing/2014/main" id="{D1C188CE-937B-9568-FFFD-9881A364D7B5}"/>
              </a:ext>
            </a:extLst>
          </p:cNvPr>
          <p:cNvSpPr txBox="1"/>
          <p:nvPr/>
        </p:nvSpPr>
        <p:spPr bwMode="auto">
          <a:xfrm>
            <a:off x="8168433"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1048" name="TextBox 1047">
            <a:extLst>
              <a:ext uri="{FF2B5EF4-FFF2-40B4-BE49-F238E27FC236}">
                <a16:creationId xmlns:a16="http://schemas.microsoft.com/office/drawing/2014/main" id="{D7BFFCC5-C18E-8146-BCC0-F1C9451CA906}"/>
              </a:ext>
            </a:extLst>
          </p:cNvPr>
          <p:cNvSpPr txBox="1"/>
          <p:nvPr/>
        </p:nvSpPr>
        <p:spPr bwMode="auto">
          <a:xfrm>
            <a:off x="8562353"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1049" name="TextBox 1048">
            <a:extLst>
              <a:ext uri="{FF2B5EF4-FFF2-40B4-BE49-F238E27FC236}">
                <a16:creationId xmlns:a16="http://schemas.microsoft.com/office/drawing/2014/main" id="{30DF2935-A7C3-14FA-5F69-D2B5635CB802}"/>
              </a:ext>
            </a:extLst>
          </p:cNvPr>
          <p:cNvSpPr txBox="1"/>
          <p:nvPr/>
        </p:nvSpPr>
        <p:spPr bwMode="auto">
          <a:xfrm>
            <a:off x="8956273" y="474232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1050" name="TextBox 1049">
            <a:extLst>
              <a:ext uri="{FF2B5EF4-FFF2-40B4-BE49-F238E27FC236}">
                <a16:creationId xmlns:a16="http://schemas.microsoft.com/office/drawing/2014/main" id="{29A51472-89BD-4E98-09B3-9C01F536945E}"/>
              </a:ext>
            </a:extLst>
          </p:cNvPr>
          <p:cNvSpPr txBox="1"/>
          <p:nvPr/>
        </p:nvSpPr>
        <p:spPr bwMode="auto">
          <a:xfrm>
            <a:off x="4372141" y="2608729"/>
            <a:ext cx="172385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1"/>
                </a:solidFill>
                <a:latin typeface="Calibri" panose="020F0502020204030204" pitchFamily="34" charset="0"/>
              </a:rPr>
              <a:t>48%</a:t>
            </a:r>
            <a:br>
              <a:rPr lang="en-US" sz="1600" b="0" dirty="0">
                <a:solidFill>
                  <a:schemeClr val="accent1"/>
                </a:solidFill>
                <a:latin typeface="Calibri" panose="020F0502020204030204" pitchFamily="34" charset="0"/>
              </a:rPr>
            </a:br>
            <a:r>
              <a:rPr lang="en-US" sz="1600" b="0" dirty="0">
                <a:solidFill>
                  <a:schemeClr val="accent1"/>
                </a:solidFill>
                <a:latin typeface="Calibri" panose="020F0502020204030204" pitchFamily="34" charset="0"/>
              </a:rPr>
              <a:t>(95% CI: 43-53)</a:t>
            </a:r>
          </a:p>
        </p:txBody>
      </p:sp>
      <p:sp>
        <p:nvSpPr>
          <p:cNvPr id="1051" name="TextBox 1050">
            <a:extLst>
              <a:ext uri="{FF2B5EF4-FFF2-40B4-BE49-F238E27FC236}">
                <a16:creationId xmlns:a16="http://schemas.microsoft.com/office/drawing/2014/main" id="{F1A8FC1B-BF70-90BA-8B3A-A985E331D518}"/>
              </a:ext>
            </a:extLst>
          </p:cNvPr>
          <p:cNvSpPr txBox="1"/>
          <p:nvPr/>
        </p:nvSpPr>
        <p:spPr bwMode="auto">
          <a:xfrm>
            <a:off x="6012682" y="2949388"/>
            <a:ext cx="172385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1"/>
                </a:solidFill>
                <a:latin typeface="Calibri" panose="020F0502020204030204" pitchFamily="34" charset="0"/>
              </a:rPr>
              <a:t>38%</a:t>
            </a:r>
            <a:br>
              <a:rPr lang="en-US" sz="1600" b="0" dirty="0">
                <a:solidFill>
                  <a:schemeClr val="accent1"/>
                </a:solidFill>
                <a:latin typeface="Calibri" panose="020F0502020204030204" pitchFamily="34" charset="0"/>
              </a:rPr>
            </a:br>
            <a:r>
              <a:rPr lang="en-US" sz="1600" b="0" dirty="0">
                <a:solidFill>
                  <a:schemeClr val="accent1"/>
                </a:solidFill>
                <a:latin typeface="Calibri" panose="020F0502020204030204" pitchFamily="34" charset="0"/>
              </a:rPr>
              <a:t>(95% CI</a:t>
            </a:r>
            <a:r>
              <a:rPr lang="en-US" sz="1600" dirty="0">
                <a:solidFill>
                  <a:schemeClr val="accent1"/>
                </a:solidFill>
                <a:latin typeface="Calibri" panose="020F0502020204030204" pitchFamily="34" charset="0"/>
              </a:rPr>
              <a:t>: </a:t>
            </a:r>
            <a:r>
              <a:rPr lang="en-US" sz="1600" b="0" dirty="0">
                <a:solidFill>
                  <a:schemeClr val="accent1"/>
                </a:solidFill>
                <a:latin typeface="Calibri" panose="020F0502020204030204" pitchFamily="34" charset="0"/>
              </a:rPr>
              <a:t>33-44)</a:t>
            </a:r>
          </a:p>
        </p:txBody>
      </p:sp>
      <p:sp>
        <p:nvSpPr>
          <p:cNvPr id="1052" name="TextBox 1051">
            <a:extLst>
              <a:ext uri="{FF2B5EF4-FFF2-40B4-BE49-F238E27FC236}">
                <a16:creationId xmlns:a16="http://schemas.microsoft.com/office/drawing/2014/main" id="{DF5E4BDB-1D5B-71F9-69AC-28C58472C596}"/>
              </a:ext>
            </a:extLst>
          </p:cNvPr>
          <p:cNvSpPr txBox="1"/>
          <p:nvPr/>
        </p:nvSpPr>
        <p:spPr bwMode="auto">
          <a:xfrm>
            <a:off x="7608401" y="3154542"/>
            <a:ext cx="172385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1"/>
                </a:solidFill>
                <a:latin typeface="Calibri" panose="020F0502020204030204" pitchFamily="34" charset="0"/>
              </a:rPr>
              <a:t>31%</a:t>
            </a:r>
            <a:br>
              <a:rPr lang="en-US" sz="1600" b="0" dirty="0">
                <a:solidFill>
                  <a:schemeClr val="accent1"/>
                </a:solidFill>
                <a:latin typeface="Calibri" panose="020F0502020204030204" pitchFamily="34" charset="0"/>
              </a:rPr>
            </a:br>
            <a:r>
              <a:rPr lang="en-US" sz="1600" b="0" dirty="0">
                <a:solidFill>
                  <a:schemeClr val="accent1"/>
                </a:solidFill>
                <a:latin typeface="Calibri" panose="020F0502020204030204" pitchFamily="34" charset="0"/>
              </a:rPr>
              <a:t>(95% CI: 25-36)</a:t>
            </a:r>
          </a:p>
        </p:txBody>
      </p:sp>
      <p:sp>
        <p:nvSpPr>
          <p:cNvPr id="1053" name="TextBox 1052">
            <a:extLst>
              <a:ext uri="{FF2B5EF4-FFF2-40B4-BE49-F238E27FC236}">
                <a16:creationId xmlns:a16="http://schemas.microsoft.com/office/drawing/2014/main" id="{BDD522A3-9472-F70C-0D03-BB6F536B6589}"/>
              </a:ext>
            </a:extLst>
          </p:cNvPr>
          <p:cNvSpPr txBox="1"/>
          <p:nvPr/>
        </p:nvSpPr>
        <p:spPr bwMode="auto">
          <a:xfrm>
            <a:off x="4470753" y="3630706"/>
            <a:ext cx="172385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3"/>
                </a:solidFill>
                <a:latin typeface="Calibri" panose="020F0502020204030204" pitchFamily="34" charset="0"/>
              </a:rPr>
              <a:t>37%</a:t>
            </a:r>
            <a:br>
              <a:rPr lang="en-US" sz="1600" b="0" dirty="0">
                <a:solidFill>
                  <a:schemeClr val="accent3"/>
                </a:solidFill>
                <a:latin typeface="Calibri" panose="020F0502020204030204" pitchFamily="34" charset="0"/>
              </a:rPr>
            </a:br>
            <a:r>
              <a:rPr lang="en-US" sz="1600" b="0" dirty="0">
                <a:solidFill>
                  <a:schemeClr val="accent3"/>
                </a:solidFill>
                <a:latin typeface="Calibri" panose="020F0502020204030204" pitchFamily="34" charset="0"/>
              </a:rPr>
              <a:t>(95% CI: 32-42)</a:t>
            </a:r>
          </a:p>
        </p:txBody>
      </p:sp>
      <p:sp>
        <p:nvSpPr>
          <p:cNvPr id="1054" name="TextBox 1053">
            <a:extLst>
              <a:ext uri="{FF2B5EF4-FFF2-40B4-BE49-F238E27FC236}">
                <a16:creationId xmlns:a16="http://schemas.microsoft.com/office/drawing/2014/main" id="{8582AC01-5C8D-2D93-A68A-E40B7329107F}"/>
              </a:ext>
            </a:extLst>
          </p:cNvPr>
          <p:cNvSpPr txBox="1"/>
          <p:nvPr/>
        </p:nvSpPr>
        <p:spPr bwMode="auto">
          <a:xfrm>
            <a:off x="6096000" y="3801035"/>
            <a:ext cx="172385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3"/>
                </a:solidFill>
                <a:latin typeface="Calibri" panose="020F0502020204030204" pitchFamily="34" charset="0"/>
              </a:rPr>
              <a:t>31%</a:t>
            </a:r>
            <a:br>
              <a:rPr lang="en-US" sz="1600" b="0" dirty="0">
                <a:solidFill>
                  <a:schemeClr val="accent3"/>
                </a:solidFill>
                <a:latin typeface="Calibri" panose="020F0502020204030204" pitchFamily="34" charset="0"/>
              </a:rPr>
            </a:br>
            <a:r>
              <a:rPr lang="en-US" sz="1600" b="0" dirty="0">
                <a:solidFill>
                  <a:schemeClr val="accent3"/>
                </a:solidFill>
                <a:latin typeface="Calibri" panose="020F0502020204030204" pitchFamily="34" charset="0"/>
              </a:rPr>
              <a:t>(95% CI: 26-36)</a:t>
            </a:r>
          </a:p>
        </p:txBody>
      </p:sp>
      <p:sp>
        <p:nvSpPr>
          <p:cNvPr id="1055" name="TextBox 1054">
            <a:extLst>
              <a:ext uri="{FF2B5EF4-FFF2-40B4-BE49-F238E27FC236}">
                <a16:creationId xmlns:a16="http://schemas.microsoft.com/office/drawing/2014/main" id="{3A41B568-19A9-DD18-E6F1-DEC03F4439C2}"/>
              </a:ext>
            </a:extLst>
          </p:cNvPr>
          <p:cNvSpPr txBox="1"/>
          <p:nvPr/>
        </p:nvSpPr>
        <p:spPr bwMode="auto">
          <a:xfrm>
            <a:off x="7635295" y="3908613"/>
            <a:ext cx="172385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3"/>
                </a:solidFill>
                <a:latin typeface="Calibri" panose="020F0502020204030204" pitchFamily="34" charset="0"/>
              </a:rPr>
              <a:t>27%</a:t>
            </a:r>
            <a:br>
              <a:rPr lang="en-US" sz="1600" b="0" dirty="0">
                <a:solidFill>
                  <a:schemeClr val="accent3"/>
                </a:solidFill>
                <a:latin typeface="Calibri" panose="020F0502020204030204" pitchFamily="34" charset="0"/>
              </a:rPr>
            </a:br>
            <a:r>
              <a:rPr lang="en-US" sz="1600" b="0" dirty="0">
                <a:solidFill>
                  <a:schemeClr val="accent3"/>
                </a:solidFill>
                <a:latin typeface="Calibri" panose="020F0502020204030204" pitchFamily="34" charset="0"/>
              </a:rPr>
              <a:t>(95% CI</a:t>
            </a:r>
            <a:r>
              <a:rPr lang="en-US" sz="1600" dirty="0">
                <a:solidFill>
                  <a:schemeClr val="accent3"/>
                </a:solidFill>
                <a:latin typeface="Calibri" panose="020F0502020204030204" pitchFamily="34" charset="0"/>
              </a:rPr>
              <a:t>: </a:t>
            </a:r>
            <a:r>
              <a:rPr lang="en-US" sz="1600" b="0" dirty="0">
                <a:solidFill>
                  <a:schemeClr val="accent3"/>
                </a:solidFill>
                <a:latin typeface="Calibri" panose="020F0502020204030204" pitchFamily="34" charset="0"/>
              </a:rPr>
              <a:t>22-32)</a:t>
            </a:r>
          </a:p>
        </p:txBody>
      </p:sp>
      <p:sp>
        <p:nvSpPr>
          <p:cNvPr id="1056" name="TextBox 1055">
            <a:extLst>
              <a:ext uri="{FF2B5EF4-FFF2-40B4-BE49-F238E27FC236}">
                <a16:creationId xmlns:a16="http://schemas.microsoft.com/office/drawing/2014/main" id="{5F959E99-81D7-0A1D-F20C-BA85520AAC03}"/>
              </a:ext>
            </a:extLst>
          </p:cNvPr>
          <p:cNvSpPr txBox="1"/>
          <p:nvPr/>
        </p:nvSpPr>
        <p:spPr bwMode="auto">
          <a:xfrm>
            <a:off x="9607530" y="3953437"/>
            <a:ext cx="10515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3"/>
                </a:solidFill>
                <a:latin typeface="Calibri" panose="020F0502020204030204" pitchFamily="34" charset="0"/>
              </a:rPr>
              <a:t>NIVO</a:t>
            </a:r>
            <a:endParaRPr lang="en-US" sz="1600" b="0" dirty="0">
              <a:solidFill>
                <a:schemeClr val="accent3"/>
              </a:solidFill>
              <a:latin typeface="Calibri" panose="020F0502020204030204" pitchFamily="34" charset="0"/>
            </a:endParaRPr>
          </a:p>
        </p:txBody>
      </p:sp>
      <p:sp>
        <p:nvSpPr>
          <p:cNvPr id="1057" name="TextBox 1056">
            <a:extLst>
              <a:ext uri="{FF2B5EF4-FFF2-40B4-BE49-F238E27FC236}">
                <a16:creationId xmlns:a16="http://schemas.microsoft.com/office/drawing/2014/main" id="{182CA322-5FA3-456B-7B45-F936D749DE82}"/>
              </a:ext>
            </a:extLst>
          </p:cNvPr>
          <p:cNvSpPr txBox="1"/>
          <p:nvPr/>
        </p:nvSpPr>
        <p:spPr bwMode="auto">
          <a:xfrm>
            <a:off x="9607530" y="3429000"/>
            <a:ext cx="15445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1"/>
                </a:solidFill>
                <a:latin typeface="Calibri" panose="020F0502020204030204" pitchFamily="34" charset="0"/>
              </a:rPr>
              <a:t>NIVO + RELA</a:t>
            </a:r>
            <a:endParaRPr lang="en-US" sz="1600" b="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20242478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78" name="Group 2177">
            <a:extLst>
              <a:ext uri="{FF2B5EF4-FFF2-40B4-BE49-F238E27FC236}">
                <a16:creationId xmlns:a16="http://schemas.microsoft.com/office/drawing/2014/main" id="{B9615AD5-C736-67AC-7BDD-FBD3D9FBBA63}"/>
              </a:ext>
            </a:extLst>
          </p:cNvPr>
          <p:cNvGrpSpPr/>
          <p:nvPr/>
        </p:nvGrpSpPr>
        <p:grpSpPr>
          <a:xfrm>
            <a:off x="3045460" y="2031492"/>
            <a:ext cx="6661658" cy="1496441"/>
            <a:chOff x="3045460" y="2031492"/>
            <a:chExt cx="6661658" cy="1496441"/>
          </a:xfrm>
        </p:grpSpPr>
        <p:grpSp>
          <p:nvGrpSpPr>
            <p:cNvPr id="2151" name="Group 2150">
              <a:extLst>
                <a:ext uri="{FF2B5EF4-FFF2-40B4-BE49-F238E27FC236}">
                  <a16:creationId xmlns:a16="http://schemas.microsoft.com/office/drawing/2014/main" id="{41A183C1-E206-110A-47CF-F14712F82EFD}"/>
                </a:ext>
              </a:extLst>
            </p:cNvPr>
            <p:cNvGrpSpPr/>
            <p:nvPr/>
          </p:nvGrpSpPr>
          <p:grpSpPr>
            <a:xfrm>
              <a:off x="3045460" y="2031492"/>
              <a:ext cx="6661658" cy="1496441"/>
              <a:chOff x="3045460" y="2031492"/>
              <a:chExt cx="6661658" cy="1496441"/>
            </a:xfrm>
          </p:grpSpPr>
          <p:sp>
            <p:nvSpPr>
              <p:cNvPr id="2106" name="Oval 2105">
                <a:extLst>
                  <a:ext uri="{FF2B5EF4-FFF2-40B4-BE49-F238E27FC236}">
                    <a16:creationId xmlns:a16="http://schemas.microsoft.com/office/drawing/2014/main" id="{03E1C180-5256-3D96-7FCF-4F6A9970330B}"/>
                  </a:ext>
                </a:extLst>
              </p:cNvPr>
              <p:cNvSpPr/>
              <p:nvPr/>
            </p:nvSpPr>
            <p:spPr bwMode="auto">
              <a:xfrm>
                <a:off x="7646035" y="337769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07" name="Oval 2106">
                <a:extLst>
                  <a:ext uri="{FF2B5EF4-FFF2-40B4-BE49-F238E27FC236}">
                    <a16:creationId xmlns:a16="http://schemas.microsoft.com/office/drawing/2014/main" id="{AE449184-AC81-A5CB-DDE1-103087D44B80}"/>
                  </a:ext>
                </a:extLst>
              </p:cNvPr>
              <p:cNvSpPr/>
              <p:nvPr/>
            </p:nvSpPr>
            <p:spPr bwMode="auto">
              <a:xfrm>
                <a:off x="7931785" y="342900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08" name="Oval 2107">
                <a:extLst>
                  <a:ext uri="{FF2B5EF4-FFF2-40B4-BE49-F238E27FC236}">
                    <a16:creationId xmlns:a16="http://schemas.microsoft.com/office/drawing/2014/main" id="{EA489D2D-A8EF-8C03-C231-CC8CB3E1CF6E}"/>
                  </a:ext>
                </a:extLst>
              </p:cNvPr>
              <p:cNvSpPr/>
              <p:nvPr/>
            </p:nvSpPr>
            <p:spPr bwMode="auto">
              <a:xfrm>
                <a:off x="8201660" y="342900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09" name="Oval 2108">
                <a:extLst>
                  <a:ext uri="{FF2B5EF4-FFF2-40B4-BE49-F238E27FC236}">
                    <a16:creationId xmlns:a16="http://schemas.microsoft.com/office/drawing/2014/main" id="{88F24E75-56A6-1E6B-E978-2F7D6017A59D}"/>
                  </a:ext>
                </a:extLst>
              </p:cNvPr>
              <p:cNvSpPr/>
              <p:nvPr/>
            </p:nvSpPr>
            <p:spPr bwMode="auto">
              <a:xfrm>
                <a:off x="8303260" y="342900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0" name="Oval 2109">
                <a:extLst>
                  <a:ext uri="{FF2B5EF4-FFF2-40B4-BE49-F238E27FC236}">
                    <a16:creationId xmlns:a16="http://schemas.microsoft.com/office/drawing/2014/main" id="{17A5355D-1B58-C7FA-7284-1394D6C61F3D}"/>
                  </a:ext>
                </a:extLst>
              </p:cNvPr>
              <p:cNvSpPr/>
              <p:nvPr/>
            </p:nvSpPr>
            <p:spPr bwMode="auto">
              <a:xfrm>
                <a:off x="8411210" y="3429000"/>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1" name="Oval 2110">
                <a:extLst>
                  <a:ext uri="{FF2B5EF4-FFF2-40B4-BE49-F238E27FC236}">
                    <a16:creationId xmlns:a16="http://schemas.microsoft.com/office/drawing/2014/main" id="{CDDEC237-0678-52C5-2B3C-2318F34992E5}"/>
                  </a:ext>
                </a:extLst>
              </p:cNvPr>
              <p:cNvSpPr/>
              <p:nvPr/>
            </p:nvSpPr>
            <p:spPr bwMode="auto">
              <a:xfrm>
                <a:off x="9643110" y="346392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2" name="Oval 2111">
                <a:extLst>
                  <a:ext uri="{FF2B5EF4-FFF2-40B4-BE49-F238E27FC236}">
                    <a16:creationId xmlns:a16="http://schemas.microsoft.com/office/drawing/2014/main" id="{EAE4F02D-7EC8-82A2-CD80-7AD77770A64F}"/>
                  </a:ext>
                </a:extLst>
              </p:cNvPr>
              <p:cNvSpPr/>
              <p:nvPr/>
            </p:nvSpPr>
            <p:spPr bwMode="auto">
              <a:xfrm>
                <a:off x="9430385" y="345757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3" name="Oval 2112">
                <a:extLst>
                  <a:ext uri="{FF2B5EF4-FFF2-40B4-BE49-F238E27FC236}">
                    <a16:creationId xmlns:a16="http://schemas.microsoft.com/office/drawing/2014/main" id="{7FC6F9B8-9873-9D67-2C1E-990786CA83E2}"/>
                  </a:ext>
                </a:extLst>
              </p:cNvPr>
              <p:cNvSpPr/>
              <p:nvPr/>
            </p:nvSpPr>
            <p:spPr bwMode="auto">
              <a:xfrm>
                <a:off x="9525635" y="345757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4" name="Oval 2113">
                <a:extLst>
                  <a:ext uri="{FF2B5EF4-FFF2-40B4-BE49-F238E27FC236}">
                    <a16:creationId xmlns:a16="http://schemas.microsoft.com/office/drawing/2014/main" id="{71C865D0-21E9-4402-5809-92D1AB13AC83}"/>
                  </a:ext>
                </a:extLst>
              </p:cNvPr>
              <p:cNvSpPr/>
              <p:nvPr/>
            </p:nvSpPr>
            <p:spPr bwMode="auto">
              <a:xfrm>
                <a:off x="9452610" y="345757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5" name="Oval 2114">
                <a:extLst>
                  <a:ext uri="{FF2B5EF4-FFF2-40B4-BE49-F238E27FC236}">
                    <a16:creationId xmlns:a16="http://schemas.microsoft.com/office/drawing/2014/main" id="{4843C1D9-B9B0-B953-95F3-A7387EA60392}"/>
                  </a:ext>
                </a:extLst>
              </p:cNvPr>
              <p:cNvSpPr/>
              <p:nvPr/>
            </p:nvSpPr>
            <p:spPr bwMode="auto">
              <a:xfrm>
                <a:off x="9500235" y="345757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6" name="Oval 2115">
                <a:extLst>
                  <a:ext uri="{FF2B5EF4-FFF2-40B4-BE49-F238E27FC236}">
                    <a16:creationId xmlns:a16="http://schemas.microsoft.com/office/drawing/2014/main" id="{715D2474-26E3-C1E1-190F-BFB52DCDB850}"/>
                  </a:ext>
                </a:extLst>
              </p:cNvPr>
              <p:cNvSpPr/>
              <p:nvPr/>
            </p:nvSpPr>
            <p:spPr bwMode="auto">
              <a:xfrm>
                <a:off x="9319260"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7" name="Oval 2116">
                <a:extLst>
                  <a:ext uri="{FF2B5EF4-FFF2-40B4-BE49-F238E27FC236}">
                    <a16:creationId xmlns:a16="http://schemas.microsoft.com/office/drawing/2014/main" id="{FB61BB1F-8E14-9BC2-587C-3EFF3F02EE3D}"/>
                  </a:ext>
                </a:extLst>
              </p:cNvPr>
              <p:cNvSpPr/>
              <p:nvPr/>
            </p:nvSpPr>
            <p:spPr bwMode="auto">
              <a:xfrm>
                <a:off x="8487410" y="3444875"/>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8" name="Oval 2117">
                <a:extLst>
                  <a:ext uri="{FF2B5EF4-FFF2-40B4-BE49-F238E27FC236}">
                    <a16:creationId xmlns:a16="http://schemas.microsoft.com/office/drawing/2014/main" id="{F43BF5C6-C6D4-5F2E-94D9-B02879410E66}"/>
                  </a:ext>
                </a:extLst>
              </p:cNvPr>
              <p:cNvSpPr/>
              <p:nvPr/>
            </p:nvSpPr>
            <p:spPr bwMode="auto">
              <a:xfrm>
                <a:off x="8515985"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9" name="Oval 2118">
                <a:extLst>
                  <a:ext uri="{FF2B5EF4-FFF2-40B4-BE49-F238E27FC236}">
                    <a16:creationId xmlns:a16="http://schemas.microsoft.com/office/drawing/2014/main" id="{32EC0810-D756-C639-D03A-943F9A0CA38C}"/>
                  </a:ext>
                </a:extLst>
              </p:cNvPr>
              <p:cNvSpPr/>
              <p:nvPr/>
            </p:nvSpPr>
            <p:spPr bwMode="auto">
              <a:xfrm>
                <a:off x="8550910"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0" name="Oval 2119">
                <a:extLst>
                  <a:ext uri="{FF2B5EF4-FFF2-40B4-BE49-F238E27FC236}">
                    <a16:creationId xmlns:a16="http://schemas.microsoft.com/office/drawing/2014/main" id="{71A8655D-C2F4-C991-6A67-4D21AA100255}"/>
                  </a:ext>
                </a:extLst>
              </p:cNvPr>
              <p:cNvSpPr/>
              <p:nvPr/>
            </p:nvSpPr>
            <p:spPr bwMode="auto">
              <a:xfrm>
                <a:off x="8592185"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1" name="Oval 2120">
                <a:extLst>
                  <a:ext uri="{FF2B5EF4-FFF2-40B4-BE49-F238E27FC236}">
                    <a16:creationId xmlns:a16="http://schemas.microsoft.com/office/drawing/2014/main" id="{B2D6F3DD-24F4-E11C-95C2-FC219EDD6AE5}"/>
                  </a:ext>
                </a:extLst>
              </p:cNvPr>
              <p:cNvSpPr/>
              <p:nvPr/>
            </p:nvSpPr>
            <p:spPr bwMode="auto">
              <a:xfrm>
                <a:off x="9287510"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2" name="Oval 2121">
                <a:extLst>
                  <a:ext uri="{FF2B5EF4-FFF2-40B4-BE49-F238E27FC236}">
                    <a16:creationId xmlns:a16="http://schemas.microsoft.com/office/drawing/2014/main" id="{DDECBE3A-8126-7285-6460-80137FD11D98}"/>
                  </a:ext>
                </a:extLst>
              </p:cNvPr>
              <p:cNvSpPr/>
              <p:nvPr/>
            </p:nvSpPr>
            <p:spPr bwMode="auto">
              <a:xfrm>
                <a:off x="8636635"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3" name="Oval 2122">
                <a:extLst>
                  <a:ext uri="{FF2B5EF4-FFF2-40B4-BE49-F238E27FC236}">
                    <a16:creationId xmlns:a16="http://schemas.microsoft.com/office/drawing/2014/main" id="{96979A62-BD9C-9AF4-031E-EE3707E09A60}"/>
                  </a:ext>
                </a:extLst>
              </p:cNvPr>
              <p:cNvSpPr/>
              <p:nvPr/>
            </p:nvSpPr>
            <p:spPr bwMode="auto">
              <a:xfrm>
                <a:off x="8677910"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4" name="Oval 2123">
                <a:extLst>
                  <a:ext uri="{FF2B5EF4-FFF2-40B4-BE49-F238E27FC236}">
                    <a16:creationId xmlns:a16="http://schemas.microsoft.com/office/drawing/2014/main" id="{76096182-79CF-9829-C722-A7E2F35AA842}"/>
                  </a:ext>
                </a:extLst>
              </p:cNvPr>
              <p:cNvSpPr/>
              <p:nvPr/>
            </p:nvSpPr>
            <p:spPr bwMode="auto">
              <a:xfrm>
                <a:off x="8712835"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5" name="Oval 2124">
                <a:extLst>
                  <a:ext uri="{FF2B5EF4-FFF2-40B4-BE49-F238E27FC236}">
                    <a16:creationId xmlns:a16="http://schemas.microsoft.com/office/drawing/2014/main" id="{FDC0920F-8185-DD00-126A-5B8059F5F211}"/>
                  </a:ext>
                </a:extLst>
              </p:cNvPr>
              <p:cNvSpPr/>
              <p:nvPr/>
            </p:nvSpPr>
            <p:spPr bwMode="auto">
              <a:xfrm>
                <a:off x="9233535"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6" name="Oval 2125">
                <a:extLst>
                  <a:ext uri="{FF2B5EF4-FFF2-40B4-BE49-F238E27FC236}">
                    <a16:creationId xmlns:a16="http://schemas.microsoft.com/office/drawing/2014/main" id="{C53F0B8D-3334-F32C-470C-A586E87066F1}"/>
                  </a:ext>
                </a:extLst>
              </p:cNvPr>
              <p:cNvSpPr/>
              <p:nvPr/>
            </p:nvSpPr>
            <p:spPr bwMode="auto">
              <a:xfrm>
                <a:off x="8760460"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7" name="Oval 2126">
                <a:extLst>
                  <a:ext uri="{FF2B5EF4-FFF2-40B4-BE49-F238E27FC236}">
                    <a16:creationId xmlns:a16="http://schemas.microsoft.com/office/drawing/2014/main" id="{16267AFA-75E0-B25A-41AC-9AED1FEF0E46}"/>
                  </a:ext>
                </a:extLst>
              </p:cNvPr>
              <p:cNvSpPr/>
              <p:nvPr/>
            </p:nvSpPr>
            <p:spPr bwMode="auto">
              <a:xfrm>
                <a:off x="9198610"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8" name="Oval 2127">
                <a:extLst>
                  <a:ext uri="{FF2B5EF4-FFF2-40B4-BE49-F238E27FC236}">
                    <a16:creationId xmlns:a16="http://schemas.microsoft.com/office/drawing/2014/main" id="{D0DD4C8A-584A-00A5-68EF-308892CD5915}"/>
                  </a:ext>
                </a:extLst>
              </p:cNvPr>
              <p:cNvSpPr/>
              <p:nvPr/>
            </p:nvSpPr>
            <p:spPr bwMode="auto">
              <a:xfrm>
                <a:off x="8795385"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9" name="Oval 2128">
                <a:extLst>
                  <a:ext uri="{FF2B5EF4-FFF2-40B4-BE49-F238E27FC236}">
                    <a16:creationId xmlns:a16="http://schemas.microsoft.com/office/drawing/2014/main" id="{5DA1512C-004C-B682-C6DD-7073475D2991}"/>
                  </a:ext>
                </a:extLst>
              </p:cNvPr>
              <p:cNvSpPr/>
              <p:nvPr/>
            </p:nvSpPr>
            <p:spPr bwMode="auto">
              <a:xfrm>
                <a:off x="8839835"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0" name="Oval 2129">
                <a:extLst>
                  <a:ext uri="{FF2B5EF4-FFF2-40B4-BE49-F238E27FC236}">
                    <a16:creationId xmlns:a16="http://schemas.microsoft.com/office/drawing/2014/main" id="{8B61B321-4F85-198E-7F90-C952F9C91F05}"/>
                  </a:ext>
                </a:extLst>
              </p:cNvPr>
              <p:cNvSpPr/>
              <p:nvPr/>
            </p:nvSpPr>
            <p:spPr bwMode="auto">
              <a:xfrm>
                <a:off x="8877935"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1" name="Oval 2130">
                <a:extLst>
                  <a:ext uri="{FF2B5EF4-FFF2-40B4-BE49-F238E27FC236}">
                    <a16:creationId xmlns:a16="http://schemas.microsoft.com/office/drawing/2014/main" id="{86F917EE-D19E-4CD9-554C-10CAF031B642}"/>
                  </a:ext>
                </a:extLst>
              </p:cNvPr>
              <p:cNvSpPr/>
              <p:nvPr/>
            </p:nvSpPr>
            <p:spPr bwMode="auto">
              <a:xfrm>
                <a:off x="9154160"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2" name="Oval 2131">
                <a:extLst>
                  <a:ext uri="{FF2B5EF4-FFF2-40B4-BE49-F238E27FC236}">
                    <a16:creationId xmlns:a16="http://schemas.microsoft.com/office/drawing/2014/main" id="{4A234BD4-A6AD-4CCB-E7B5-FE84557FDBB7}"/>
                  </a:ext>
                </a:extLst>
              </p:cNvPr>
              <p:cNvSpPr/>
              <p:nvPr/>
            </p:nvSpPr>
            <p:spPr bwMode="auto">
              <a:xfrm>
                <a:off x="8922385"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3" name="Oval 2132">
                <a:extLst>
                  <a:ext uri="{FF2B5EF4-FFF2-40B4-BE49-F238E27FC236}">
                    <a16:creationId xmlns:a16="http://schemas.microsoft.com/office/drawing/2014/main" id="{6F2A1C7F-9601-8F3A-3D3A-37CE2AB6F150}"/>
                  </a:ext>
                </a:extLst>
              </p:cNvPr>
              <p:cNvSpPr/>
              <p:nvPr/>
            </p:nvSpPr>
            <p:spPr bwMode="auto">
              <a:xfrm>
                <a:off x="8960485"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4" name="Oval 2133">
                <a:extLst>
                  <a:ext uri="{FF2B5EF4-FFF2-40B4-BE49-F238E27FC236}">
                    <a16:creationId xmlns:a16="http://schemas.microsoft.com/office/drawing/2014/main" id="{FB6D1C9C-F9B5-6F25-49AA-9240B2431895}"/>
                  </a:ext>
                </a:extLst>
              </p:cNvPr>
              <p:cNvSpPr/>
              <p:nvPr/>
            </p:nvSpPr>
            <p:spPr bwMode="auto">
              <a:xfrm>
                <a:off x="9001760"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5" name="Oval 2134">
                <a:extLst>
                  <a:ext uri="{FF2B5EF4-FFF2-40B4-BE49-F238E27FC236}">
                    <a16:creationId xmlns:a16="http://schemas.microsoft.com/office/drawing/2014/main" id="{BADA9310-1EE3-660E-BA5C-9AB414DA8EC3}"/>
                  </a:ext>
                </a:extLst>
              </p:cNvPr>
              <p:cNvSpPr/>
              <p:nvPr/>
            </p:nvSpPr>
            <p:spPr bwMode="auto">
              <a:xfrm>
                <a:off x="9043035"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6" name="Oval 2135">
                <a:extLst>
                  <a:ext uri="{FF2B5EF4-FFF2-40B4-BE49-F238E27FC236}">
                    <a16:creationId xmlns:a16="http://schemas.microsoft.com/office/drawing/2014/main" id="{8596D1D6-A0EF-14B1-0D48-4D938E0E6732}"/>
                  </a:ext>
                </a:extLst>
              </p:cNvPr>
              <p:cNvSpPr/>
              <p:nvPr/>
            </p:nvSpPr>
            <p:spPr bwMode="auto">
              <a:xfrm>
                <a:off x="9084310"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7" name="Oval 2136">
                <a:extLst>
                  <a:ext uri="{FF2B5EF4-FFF2-40B4-BE49-F238E27FC236}">
                    <a16:creationId xmlns:a16="http://schemas.microsoft.com/office/drawing/2014/main" id="{43F9B7A0-6786-FCC4-4A14-7A847F79DCC4}"/>
                  </a:ext>
                </a:extLst>
              </p:cNvPr>
              <p:cNvSpPr/>
              <p:nvPr/>
            </p:nvSpPr>
            <p:spPr bwMode="auto">
              <a:xfrm>
                <a:off x="9122410" y="3459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8" name="Oval 2137">
                <a:extLst>
                  <a:ext uri="{FF2B5EF4-FFF2-40B4-BE49-F238E27FC236}">
                    <a16:creationId xmlns:a16="http://schemas.microsoft.com/office/drawing/2014/main" id="{662FF013-897A-E630-979C-87D2670CE094}"/>
                  </a:ext>
                </a:extLst>
              </p:cNvPr>
              <p:cNvSpPr/>
              <p:nvPr/>
            </p:nvSpPr>
            <p:spPr bwMode="auto">
              <a:xfrm>
                <a:off x="7315835" y="335864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9" name="Oval 2138">
                <a:extLst>
                  <a:ext uri="{FF2B5EF4-FFF2-40B4-BE49-F238E27FC236}">
                    <a16:creationId xmlns:a16="http://schemas.microsoft.com/office/drawing/2014/main" id="{B65463AD-3130-048D-35E5-117400131781}"/>
                  </a:ext>
                </a:extLst>
              </p:cNvPr>
              <p:cNvSpPr/>
              <p:nvPr/>
            </p:nvSpPr>
            <p:spPr bwMode="auto">
              <a:xfrm>
                <a:off x="7096760" y="334276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0" name="Oval 2139">
                <a:extLst>
                  <a:ext uri="{FF2B5EF4-FFF2-40B4-BE49-F238E27FC236}">
                    <a16:creationId xmlns:a16="http://schemas.microsoft.com/office/drawing/2014/main" id="{13996105-9E1B-B73B-5F88-B7D225A9F3EA}"/>
                  </a:ext>
                </a:extLst>
              </p:cNvPr>
              <p:cNvSpPr/>
              <p:nvPr/>
            </p:nvSpPr>
            <p:spPr bwMode="auto">
              <a:xfrm>
                <a:off x="7125335" y="335864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1" name="Oval 2140">
                <a:extLst>
                  <a:ext uri="{FF2B5EF4-FFF2-40B4-BE49-F238E27FC236}">
                    <a16:creationId xmlns:a16="http://schemas.microsoft.com/office/drawing/2014/main" id="{D00CDE59-4026-A411-DEB8-D7423B5CBA77}"/>
                  </a:ext>
                </a:extLst>
              </p:cNvPr>
              <p:cNvSpPr/>
              <p:nvPr/>
            </p:nvSpPr>
            <p:spPr bwMode="auto">
              <a:xfrm>
                <a:off x="7236460" y="335864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2" name="Oval 2141">
                <a:extLst>
                  <a:ext uri="{FF2B5EF4-FFF2-40B4-BE49-F238E27FC236}">
                    <a16:creationId xmlns:a16="http://schemas.microsoft.com/office/drawing/2014/main" id="{DB5F5A75-25D9-7241-8CCE-933DD8A20E02}"/>
                  </a:ext>
                </a:extLst>
              </p:cNvPr>
              <p:cNvSpPr/>
              <p:nvPr/>
            </p:nvSpPr>
            <p:spPr bwMode="auto">
              <a:xfrm>
                <a:off x="7163435" y="335864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3" name="Oval 2142">
                <a:extLst>
                  <a:ext uri="{FF2B5EF4-FFF2-40B4-BE49-F238E27FC236}">
                    <a16:creationId xmlns:a16="http://schemas.microsoft.com/office/drawing/2014/main" id="{9355D896-B30E-F3F7-EAD4-D3047CA734E0}"/>
                  </a:ext>
                </a:extLst>
              </p:cNvPr>
              <p:cNvSpPr/>
              <p:nvPr/>
            </p:nvSpPr>
            <p:spPr bwMode="auto">
              <a:xfrm>
                <a:off x="7204710" y="335864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2150" name="Group 2149">
                <a:extLst>
                  <a:ext uri="{FF2B5EF4-FFF2-40B4-BE49-F238E27FC236}">
                    <a16:creationId xmlns:a16="http://schemas.microsoft.com/office/drawing/2014/main" id="{FB4502E2-ADFF-FFCF-79DC-2E89EFC63D40}"/>
                  </a:ext>
                </a:extLst>
              </p:cNvPr>
              <p:cNvGrpSpPr/>
              <p:nvPr/>
            </p:nvGrpSpPr>
            <p:grpSpPr>
              <a:xfrm>
                <a:off x="3045460" y="2031492"/>
                <a:ext cx="2559558" cy="1041908"/>
                <a:chOff x="3045460" y="2031492"/>
                <a:chExt cx="2559558" cy="1041908"/>
              </a:xfrm>
            </p:grpSpPr>
            <p:sp>
              <p:nvSpPr>
                <p:cNvPr id="2144" name="Oval 2143">
                  <a:extLst>
                    <a:ext uri="{FF2B5EF4-FFF2-40B4-BE49-F238E27FC236}">
                      <a16:creationId xmlns:a16="http://schemas.microsoft.com/office/drawing/2014/main" id="{071AA58E-B58F-8251-1048-B763FE51920C}"/>
                    </a:ext>
                  </a:extLst>
                </p:cNvPr>
                <p:cNvSpPr/>
                <p:nvPr/>
              </p:nvSpPr>
              <p:spPr bwMode="auto">
                <a:xfrm>
                  <a:off x="4947285" y="284429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5" name="Oval 2144">
                  <a:extLst>
                    <a:ext uri="{FF2B5EF4-FFF2-40B4-BE49-F238E27FC236}">
                      <a16:creationId xmlns:a16="http://schemas.microsoft.com/office/drawing/2014/main" id="{2C5A329B-FD77-5597-2E48-C8263F9FD622}"/>
                    </a:ext>
                  </a:extLst>
                </p:cNvPr>
                <p:cNvSpPr/>
                <p:nvPr/>
              </p:nvSpPr>
              <p:spPr bwMode="auto">
                <a:xfrm>
                  <a:off x="5182235" y="291414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6" name="Oval 2145">
                  <a:extLst>
                    <a:ext uri="{FF2B5EF4-FFF2-40B4-BE49-F238E27FC236}">
                      <a16:creationId xmlns:a16="http://schemas.microsoft.com/office/drawing/2014/main" id="{D3F99811-E026-FEF4-3E94-438BCF112BA6}"/>
                    </a:ext>
                  </a:extLst>
                </p:cNvPr>
                <p:cNvSpPr/>
                <p:nvPr/>
              </p:nvSpPr>
              <p:spPr bwMode="auto">
                <a:xfrm>
                  <a:off x="5541010" y="300939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7" name="Oval 2146">
                  <a:extLst>
                    <a:ext uri="{FF2B5EF4-FFF2-40B4-BE49-F238E27FC236}">
                      <a16:creationId xmlns:a16="http://schemas.microsoft.com/office/drawing/2014/main" id="{C06B0894-B34C-1396-41DE-E1FFED1D7952}"/>
                    </a:ext>
                  </a:extLst>
                </p:cNvPr>
                <p:cNvSpPr/>
                <p:nvPr/>
              </p:nvSpPr>
              <p:spPr bwMode="auto">
                <a:xfrm>
                  <a:off x="3045460" y="203149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8" name="Oval 2147">
                  <a:extLst>
                    <a:ext uri="{FF2B5EF4-FFF2-40B4-BE49-F238E27FC236}">
                      <a16:creationId xmlns:a16="http://schemas.microsoft.com/office/drawing/2014/main" id="{24366ED6-CC7B-6182-51DE-933A84C5E179}"/>
                    </a:ext>
                  </a:extLst>
                </p:cNvPr>
                <p:cNvSpPr/>
                <p:nvPr/>
              </p:nvSpPr>
              <p:spPr bwMode="auto">
                <a:xfrm>
                  <a:off x="3315335" y="218071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9" name="Oval 2148">
                  <a:extLst>
                    <a:ext uri="{FF2B5EF4-FFF2-40B4-BE49-F238E27FC236}">
                      <a16:creationId xmlns:a16="http://schemas.microsoft.com/office/drawing/2014/main" id="{63EE6B83-F3D3-8108-19B1-684480722C46}"/>
                    </a:ext>
                  </a:extLst>
                </p:cNvPr>
                <p:cNvSpPr/>
                <p:nvPr/>
              </p:nvSpPr>
              <p:spPr bwMode="auto">
                <a:xfrm>
                  <a:off x="3401060" y="223151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sp>
          <p:nvSpPr>
            <p:cNvPr id="2152" name="Oval 2151">
              <a:extLst>
                <a:ext uri="{FF2B5EF4-FFF2-40B4-BE49-F238E27FC236}">
                  <a16:creationId xmlns:a16="http://schemas.microsoft.com/office/drawing/2014/main" id="{963CF325-AC80-18D8-3E0E-9C70FEA48175}"/>
                </a:ext>
              </a:extLst>
            </p:cNvPr>
            <p:cNvSpPr/>
            <p:nvPr/>
          </p:nvSpPr>
          <p:spPr bwMode="auto">
            <a:xfrm>
              <a:off x="5658734" y="306938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53" name="Oval 2152">
              <a:extLst>
                <a:ext uri="{FF2B5EF4-FFF2-40B4-BE49-F238E27FC236}">
                  <a16:creationId xmlns:a16="http://schemas.microsoft.com/office/drawing/2014/main" id="{9700FC63-5104-162A-AD17-8E46EBF7E18F}"/>
                </a:ext>
              </a:extLst>
            </p:cNvPr>
            <p:cNvSpPr/>
            <p:nvPr/>
          </p:nvSpPr>
          <p:spPr bwMode="auto">
            <a:xfrm>
              <a:off x="5700009" y="308208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54" name="Oval 2153">
              <a:extLst>
                <a:ext uri="{FF2B5EF4-FFF2-40B4-BE49-F238E27FC236}">
                  <a16:creationId xmlns:a16="http://schemas.microsoft.com/office/drawing/2014/main" id="{555AF448-05DA-5BBD-A89A-D44CA17782DE}"/>
                </a:ext>
              </a:extLst>
            </p:cNvPr>
            <p:cNvSpPr/>
            <p:nvPr/>
          </p:nvSpPr>
          <p:spPr bwMode="auto">
            <a:xfrm>
              <a:off x="5722234" y="309161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55" name="Oval 2154">
              <a:extLst>
                <a:ext uri="{FF2B5EF4-FFF2-40B4-BE49-F238E27FC236}">
                  <a16:creationId xmlns:a16="http://schemas.microsoft.com/office/drawing/2014/main" id="{22B347A3-7A4F-87E7-AAAA-FEE18AC8C1BB}"/>
                </a:ext>
              </a:extLst>
            </p:cNvPr>
            <p:cNvSpPr/>
            <p:nvPr/>
          </p:nvSpPr>
          <p:spPr bwMode="auto">
            <a:xfrm>
              <a:off x="5814309" y="310431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56" name="Oval 2155">
              <a:extLst>
                <a:ext uri="{FF2B5EF4-FFF2-40B4-BE49-F238E27FC236}">
                  <a16:creationId xmlns:a16="http://schemas.microsoft.com/office/drawing/2014/main" id="{47815131-AE7A-CD15-85D6-4958BEFCB544}"/>
                </a:ext>
              </a:extLst>
            </p:cNvPr>
            <p:cNvSpPr/>
            <p:nvPr/>
          </p:nvSpPr>
          <p:spPr bwMode="auto">
            <a:xfrm>
              <a:off x="6239759" y="320591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57" name="Oval 2156">
              <a:extLst>
                <a:ext uri="{FF2B5EF4-FFF2-40B4-BE49-F238E27FC236}">
                  <a16:creationId xmlns:a16="http://schemas.microsoft.com/office/drawing/2014/main" id="{C015F95E-ED1D-0824-1753-9BC27F308012}"/>
                </a:ext>
              </a:extLst>
            </p:cNvPr>
            <p:cNvSpPr/>
            <p:nvPr/>
          </p:nvSpPr>
          <p:spPr bwMode="auto">
            <a:xfrm>
              <a:off x="6350884" y="321861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58" name="Oval 2157">
              <a:extLst>
                <a:ext uri="{FF2B5EF4-FFF2-40B4-BE49-F238E27FC236}">
                  <a16:creationId xmlns:a16="http://schemas.microsoft.com/office/drawing/2014/main" id="{2A014AAE-812B-682E-E5E6-93B19503526E}"/>
                </a:ext>
              </a:extLst>
            </p:cNvPr>
            <p:cNvSpPr/>
            <p:nvPr/>
          </p:nvSpPr>
          <p:spPr bwMode="auto">
            <a:xfrm>
              <a:off x="6388984" y="321861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59" name="Oval 2158">
              <a:extLst>
                <a:ext uri="{FF2B5EF4-FFF2-40B4-BE49-F238E27FC236}">
                  <a16:creationId xmlns:a16="http://schemas.microsoft.com/office/drawing/2014/main" id="{AE280E9C-A112-2983-74B7-4319912BEB44}"/>
                </a:ext>
              </a:extLst>
            </p:cNvPr>
            <p:cNvSpPr/>
            <p:nvPr/>
          </p:nvSpPr>
          <p:spPr bwMode="auto">
            <a:xfrm>
              <a:off x="6550909" y="324083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0" name="Oval 2159">
              <a:extLst>
                <a:ext uri="{FF2B5EF4-FFF2-40B4-BE49-F238E27FC236}">
                  <a16:creationId xmlns:a16="http://schemas.microsoft.com/office/drawing/2014/main" id="{1695695C-E536-F7D9-F649-39F8F1F5A906}"/>
                </a:ext>
              </a:extLst>
            </p:cNvPr>
            <p:cNvSpPr/>
            <p:nvPr/>
          </p:nvSpPr>
          <p:spPr bwMode="auto">
            <a:xfrm>
              <a:off x="6598534" y="32503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1" name="Oval 2160">
              <a:extLst>
                <a:ext uri="{FF2B5EF4-FFF2-40B4-BE49-F238E27FC236}">
                  <a16:creationId xmlns:a16="http://schemas.microsoft.com/office/drawing/2014/main" id="{192E6FEF-40A2-9B0C-0FF8-5DDA5C06E839}"/>
                </a:ext>
              </a:extLst>
            </p:cNvPr>
            <p:cNvSpPr/>
            <p:nvPr/>
          </p:nvSpPr>
          <p:spPr bwMode="auto">
            <a:xfrm>
              <a:off x="5849234" y="310748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2" name="Oval 2161">
              <a:extLst>
                <a:ext uri="{FF2B5EF4-FFF2-40B4-BE49-F238E27FC236}">
                  <a16:creationId xmlns:a16="http://schemas.microsoft.com/office/drawing/2014/main" id="{7D71E623-AC0A-0A86-1D66-F9CCAF7B09D7}"/>
                </a:ext>
              </a:extLst>
            </p:cNvPr>
            <p:cNvSpPr/>
            <p:nvPr/>
          </p:nvSpPr>
          <p:spPr bwMode="auto">
            <a:xfrm>
              <a:off x="5890509" y="312018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3" name="Oval 2162">
              <a:extLst>
                <a:ext uri="{FF2B5EF4-FFF2-40B4-BE49-F238E27FC236}">
                  <a16:creationId xmlns:a16="http://schemas.microsoft.com/office/drawing/2014/main" id="{BADA1E5D-185C-117A-F868-46CA4550D064}"/>
                </a:ext>
              </a:extLst>
            </p:cNvPr>
            <p:cNvSpPr/>
            <p:nvPr/>
          </p:nvSpPr>
          <p:spPr bwMode="auto">
            <a:xfrm>
              <a:off x="6007984" y="315193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4" name="Oval 2163">
              <a:extLst>
                <a:ext uri="{FF2B5EF4-FFF2-40B4-BE49-F238E27FC236}">
                  <a16:creationId xmlns:a16="http://schemas.microsoft.com/office/drawing/2014/main" id="{4BB00E39-5AF6-E2D5-A72A-B461C6A789B4}"/>
                </a:ext>
              </a:extLst>
            </p:cNvPr>
            <p:cNvSpPr/>
            <p:nvPr/>
          </p:nvSpPr>
          <p:spPr bwMode="auto">
            <a:xfrm>
              <a:off x="6134984" y="31868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5" name="Oval 2164">
              <a:extLst>
                <a:ext uri="{FF2B5EF4-FFF2-40B4-BE49-F238E27FC236}">
                  <a16:creationId xmlns:a16="http://schemas.microsoft.com/office/drawing/2014/main" id="{2A86A15B-2C84-86AF-B3F1-FD01C71ADEFD}"/>
                </a:ext>
              </a:extLst>
            </p:cNvPr>
            <p:cNvSpPr/>
            <p:nvPr/>
          </p:nvSpPr>
          <p:spPr bwMode="auto">
            <a:xfrm>
              <a:off x="6154034" y="319003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6" name="Oval 2165">
              <a:extLst>
                <a:ext uri="{FF2B5EF4-FFF2-40B4-BE49-F238E27FC236}">
                  <a16:creationId xmlns:a16="http://schemas.microsoft.com/office/drawing/2014/main" id="{970D4C59-FF21-2F9B-CA0A-95FA0BAB86E9}"/>
                </a:ext>
              </a:extLst>
            </p:cNvPr>
            <p:cNvSpPr/>
            <p:nvPr/>
          </p:nvSpPr>
          <p:spPr bwMode="auto">
            <a:xfrm>
              <a:off x="5925434" y="312971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7" name="Oval 2166">
              <a:extLst>
                <a:ext uri="{FF2B5EF4-FFF2-40B4-BE49-F238E27FC236}">
                  <a16:creationId xmlns:a16="http://schemas.microsoft.com/office/drawing/2014/main" id="{71392386-B427-A631-5383-595295408440}"/>
                </a:ext>
              </a:extLst>
            </p:cNvPr>
            <p:cNvSpPr/>
            <p:nvPr/>
          </p:nvSpPr>
          <p:spPr bwMode="auto">
            <a:xfrm>
              <a:off x="5957184" y="313923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8" name="Oval 2167">
              <a:extLst>
                <a:ext uri="{FF2B5EF4-FFF2-40B4-BE49-F238E27FC236}">
                  <a16:creationId xmlns:a16="http://schemas.microsoft.com/office/drawing/2014/main" id="{9F4C287A-83AB-63D8-8487-4F86C6BA54D1}"/>
                </a:ext>
              </a:extLst>
            </p:cNvPr>
            <p:cNvSpPr/>
            <p:nvPr/>
          </p:nvSpPr>
          <p:spPr bwMode="auto">
            <a:xfrm>
              <a:off x="6696959" y="325988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9" name="Oval 2168">
              <a:extLst>
                <a:ext uri="{FF2B5EF4-FFF2-40B4-BE49-F238E27FC236}">
                  <a16:creationId xmlns:a16="http://schemas.microsoft.com/office/drawing/2014/main" id="{4E5DCFF9-E300-1870-8827-20E455EAE3EA}"/>
                </a:ext>
              </a:extLst>
            </p:cNvPr>
            <p:cNvSpPr/>
            <p:nvPr/>
          </p:nvSpPr>
          <p:spPr bwMode="auto">
            <a:xfrm>
              <a:off x="6725534" y="327893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70" name="Oval 2169">
              <a:extLst>
                <a:ext uri="{FF2B5EF4-FFF2-40B4-BE49-F238E27FC236}">
                  <a16:creationId xmlns:a16="http://schemas.microsoft.com/office/drawing/2014/main" id="{3B1530B7-D555-66FC-B7DF-BD5D39771003}"/>
                </a:ext>
              </a:extLst>
            </p:cNvPr>
            <p:cNvSpPr/>
            <p:nvPr/>
          </p:nvSpPr>
          <p:spPr bwMode="auto">
            <a:xfrm>
              <a:off x="6792209" y="33011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71" name="Oval 2170">
              <a:extLst>
                <a:ext uri="{FF2B5EF4-FFF2-40B4-BE49-F238E27FC236}">
                  <a16:creationId xmlns:a16="http://schemas.microsoft.com/office/drawing/2014/main" id="{684FB76B-8E52-26B6-C105-04C90DFFD449}"/>
                </a:ext>
              </a:extLst>
            </p:cNvPr>
            <p:cNvSpPr/>
            <p:nvPr/>
          </p:nvSpPr>
          <p:spPr bwMode="auto">
            <a:xfrm>
              <a:off x="6827134" y="330751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72" name="Oval 2171">
              <a:extLst>
                <a:ext uri="{FF2B5EF4-FFF2-40B4-BE49-F238E27FC236}">
                  <a16:creationId xmlns:a16="http://schemas.microsoft.com/office/drawing/2014/main" id="{6F721D0F-34D3-52A7-494B-7CF577D207E8}"/>
                </a:ext>
              </a:extLst>
            </p:cNvPr>
            <p:cNvSpPr/>
            <p:nvPr/>
          </p:nvSpPr>
          <p:spPr bwMode="auto">
            <a:xfrm>
              <a:off x="6874759" y="33138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73" name="Oval 2172">
              <a:extLst>
                <a:ext uri="{FF2B5EF4-FFF2-40B4-BE49-F238E27FC236}">
                  <a16:creationId xmlns:a16="http://schemas.microsoft.com/office/drawing/2014/main" id="{6A9A4BF1-6B0E-28DE-400B-91CCC9A17798}"/>
                </a:ext>
              </a:extLst>
            </p:cNvPr>
            <p:cNvSpPr/>
            <p:nvPr/>
          </p:nvSpPr>
          <p:spPr bwMode="auto">
            <a:xfrm>
              <a:off x="6919209" y="332021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74" name="Oval 2173">
              <a:extLst>
                <a:ext uri="{FF2B5EF4-FFF2-40B4-BE49-F238E27FC236}">
                  <a16:creationId xmlns:a16="http://schemas.microsoft.com/office/drawing/2014/main" id="{A00990BE-3FEF-8942-B409-2E9AD263428D}"/>
                </a:ext>
              </a:extLst>
            </p:cNvPr>
            <p:cNvSpPr/>
            <p:nvPr/>
          </p:nvSpPr>
          <p:spPr bwMode="auto">
            <a:xfrm>
              <a:off x="6966834" y="3326562"/>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75" name="Oval 2174">
              <a:extLst>
                <a:ext uri="{FF2B5EF4-FFF2-40B4-BE49-F238E27FC236}">
                  <a16:creationId xmlns:a16="http://schemas.microsoft.com/office/drawing/2014/main" id="{088F1752-E278-0342-A0B9-7BC2F6CB9AB6}"/>
                </a:ext>
              </a:extLst>
            </p:cNvPr>
            <p:cNvSpPr/>
            <p:nvPr/>
          </p:nvSpPr>
          <p:spPr bwMode="auto">
            <a:xfrm>
              <a:off x="7001759" y="332973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76" name="Oval 2175">
              <a:extLst>
                <a:ext uri="{FF2B5EF4-FFF2-40B4-BE49-F238E27FC236}">
                  <a16:creationId xmlns:a16="http://schemas.microsoft.com/office/drawing/2014/main" id="{818F49A0-AC8E-7344-FCB7-D309621C2BAC}"/>
                </a:ext>
              </a:extLst>
            </p:cNvPr>
            <p:cNvSpPr/>
            <p:nvPr/>
          </p:nvSpPr>
          <p:spPr bwMode="auto">
            <a:xfrm>
              <a:off x="7039859" y="3336087"/>
              <a:ext cx="64008" cy="64008"/>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05" name="Group 2104">
            <a:extLst>
              <a:ext uri="{FF2B5EF4-FFF2-40B4-BE49-F238E27FC236}">
                <a16:creationId xmlns:a16="http://schemas.microsoft.com/office/drawing/2014/main" id="{F91D3D16-918E-024B-C96A-9BC7E3B85E62}"/>
              </a:ext>
            </a:extLst>
          </p:cNvPr>
          <p:cNvGrpSpPr/>
          <p:nvPr/>
        </p:nvGrpSpPr>
        <p:grpSpPr>
          <a:xfrm>
            <a:off x="2903133" y="2030455"/>
            <a:ext cx="6685898" cy="1734926"/>
            <a:chOff x="2903133" y="2030455"/>
            <a:chExt cx="6685898" cy="1734926"/>
          </a:xfrm>
        </p:grpSpPr>
        <p:grpSp>
          <p:nvGrpSpPr>
            <p:cNvPr id="2103" name="Group 2102">
              <a:extLst>
                <a:ext uri="{FF2B5EF4-FFF2-40B4-BE49-F238E27FC236}">
                  <a16:creationId xmlns:a16="http://schemas.microsoft.com/office/drawing/2014/main" id="{27885346-D4B7-B781-1BFF-A187884B997E}"/>
                </a:ext>
              </a:extLst>
            </p:cNvPr>
            <p:cNvGrpSpPr/>
            <p:nvPr/>
          </p:nvGrpSpPr>
          <p:grpSpPr>
            <a:xfrm>
              <a:off x="5573320" y="3233430"/>
              <a:ext cx="4015711" cy="531951"/>
              <a:chOff x="5573320" y="3233430"/>
              <a:chExt cx="4015711" cy="531951"/>
            </a:xfrm>
          </p:grpSpPr>
          <p:sp>
            <p:nvSpPr>
              <p:cNvPr id="2101" name="Freeform 2100">
                <a:extLst>
                  <a:ext uri="{FF2B5EF4-FFF2-40B4-BE49-F238E27FC236}">
                    <a16:creationId xmlns:a16="http://schemas.microsoft.com/office/drawing/2014/main" id="{4BDFA49D-6F4C-FE91-4B73-3EA55D0592A0}"/>
                  </a:ext>
                </a:extLst>
              </p:cNvPr>
              <p:cNvSpPr/>
              <p:nvPr/>
            </p:nvSpPr>
            <p:spPr bwMode="auto">
              <a:xfrm>
                <a:off x="8737214" y="3695845"/>
                <a:ext cx="851817" cy="69536"/>
              </a:xfrm>
              <a:custGeom>
                <a:avLst/>
                <a:gdLst>
                  <a:gd name="connsiteX0" fmla="*/ 851817 w 851817"/>
                  <a:gd name="connsiteY0" fmla="*/ 69536 h 69536"/>
                  <a:gd name="connsiteX1" fmla="*/ 319866 w 851817"/>
                  <a:gd name="connsiteY1" fmla="*/ 69536 h 69536"/>
                  <a:gd name="connsiteX2" fmla="*/ 319866 w 851817"/>
                  <a:gd name="connsiteY2" fmla="*/ 31291 h 69536"/>
                  <a:gd name="connsiteX3" fmla="*/ 156456 w 851817"/>
                  <a:gd name="connsiteY3" fmla="*/ 31291 h 69536"/>
                  <a:gd name="connsiteX4" fmla="*/ 156456 w 851817"/>
                  <a:gd name="connsiteY4" fmla="*/ 0 h 69536"/>
                  <a:gd name="connsiteX5" fmla="*/ 0 w 851817"/>
                  <a:gd name="connsiteY5" fmla="*/ 0 h 6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1817" h="69536">
                    <a:moveTo>
                      <a:pt x="851817" y="69536"/>
                    </a:moveTo>
                    <a:lnTo>
                      <a:pt x="319866" y="69536"/>
                    </a:lnTo>
                    <a:lnTo>
                      <a:pt x="319866" y="31291"/>
                    </a:lnTo>
                    <a:lnTo>
                      <a:pt x="156456" y="31291"/>
                    </a:lnTo>
                    <a:lnTo>
                      <a:pt x="156456" y="0"/>
                    </a:lnTo>
                    <a:lnTo>
                      <a:pt x="0" y="0"/>
                    </a:lnTo>
                  </a:path>
                </a:pathLst>
              </a:custGeom>
              <a:noFill/>
              <a:ln w="28575">
                <a:solidFill>
                  <a:schemeClr val="accent3"/>
                </a:solidFill>
                <a:miter lim="800000"/>
                <a:headEnd/>
                <a:tailEnd/>
              </a:ln>
            </p:spPr>
            <p:txBody>
              <a:bodyPr rtlCol="0" anchor="ctr"/>
              <a:lstStyle/>
              <a:p>
                <a:pPr algn="ctr"/>
                <a:endParaRPr lang="en-US"/>
              </a:p>
            </p:txBody>
          </p:sp>
          <p:sp>
            <p:nvSpPr>
              <p:cNvPr id="2102" name="Freeform 2101">
                <a:extLst>
                  <a:ext uri="{FF2B5EF4-FFF2-40B4-BE49-F238E27FC236}">
                    <a16:creationId xmlns:a16="http://schemas.microsoft.com/office/drawing/2014/main" id="{4E969273-BC0D-1DDB-44A0-96F5DE6C2B95}"/>
                  </a:ext>
                </a:extLst>
              </p:cNvPr>
              <p:cNvSpPr/>
              <p:nvPr/>
            </p:nvSpPr>
            <p:spPr bwMode="auto">
              <a:xfrm>
                <a:off x="5573320" y="3233430"/>
                <a:ext cx="3174324" cy="448508"/>
              </a:xfrm>
              <a:custGeom>
                <a:avLst/>
                <a:gdLst>
                  <a:gd name="connsiteX0" fmla="*/ 3174324 w 3174324"/>
                  <a:gd name="connsiteY0" fmla="*/ 448508 h 448508"/>
                  <a:gd name="connsiteX1" fmla="*/ 2892703 w 3174324"/>
                  <a:gd name="connsiteY1" fmla="*/ 448508 h 448508"/>
                  <a:gd name="connsiteX2" fmla="*/ 2892703 w 3174324"/>
                  <a:gd name="connsiteY2" fmla="*/ 403309 h 448508"/>
                  <a:gd name="connsiteX3" fmla="*/ 2823167 w 3174324"/>
                  <a:gd name="connsiteY3" fmla="*/ 403309 h 448508"/>
                  <a:gd name="connsiteX4" fmla="*/ 2823167 w 3174324"/>
                  <a:gd name="connsiteY4" fmla="*/ 389402 h 448508"/>
                  <a:gd name="connsiteX5" fmla="*/ 2621512 w 3174324"/>
                  <a:gd name="connsiteY5" fmla="*/ 389402 h 448508"/>
                  <a:gd name="connsiteX6" fmla="*/ 2621512 w 3174324"/>
                  <a:gd name="connsiteY6" fmla="*/ 375495 h 448508"/>
                  <a:gd name="connsiteX7" fmla="*/ 2545022 w 3174324"/>
                  <a:gd name="connsiteY7" fmla="*/ 375495 h 448508"/>
                  <a:gd name="connsiteX8" fmla="*/ 2545022 w 3174324"/>
                  <a:gd name="connsiteY8" fmla="*/ 361587 h 448508"/>
                  <a:gd name="connsiteX9" fmla="*/ 2169527 w 3174324"/>
                  <a:gd name="connsiteY9" fmla="*/ 361587 h 448508"/>
                  <a:gd name="connsiteX10" fmla="*/ 2169527 w 3174324"/>
                  <a:gd name="connsiteY10" fmla="*/ 347680 h 448508"/>
                  <a:gd name="connsiteX11" fmla="*/ 1898336 w 3174324"/>
                  <a:gd name="connsiteY11" fmla="*/ 347680 h 448508"/>
                  <a:gd name="connsiteX12" fmla="*/ 1898336 w 3174324"/>
                  <a:gd name="connsiteY12" fmla="*/ 330296 h 448508"/>
                  <a:gd name="connsiteX13" fmla="*/ 1693205 w 3174324"/>
                  <a:gd name="connsiteY13" fmla="*/ 330296 h 448508"/>
                  <a:gd name="connsiteX14" fmla="*/ 1693205 w 3174324"/>
                  <a:gd name="connsiteY14" fmla="*/ 302482 h 448508"/>
                  <a:gd name="connsiteX15" fmla="*/ 1609761 w 3174324"/>
                  <a:gd name="connsiteY15" fmla="*/ 302482 h 448508"/>
                  <a:gd name="connsiteX16" fmla="*/ 1609761 w 3174324"/>
                  <a:gd name="connsiteY16" fmla="*/ 271191 h 448508"/>
                  <a:gd name="connsiteX17" fmla="*/ 1526318 w 3174324"/>
                  <a:gd name="connsiteY17" fmla="*/ 271191 h 448508"/>
                  <a:gd name="connsiteX18" fmla="*/ 1526318 w 3174324"/>
                  <a:gd name="connsiteY18" fmla="*/ 239899 h 448508"/>
                  <a:gd name="connsiteX19" fmla="*/ 1484596 w 3174324"/>
                  <a:gd name="connsiteY19" fmla="*/ 239899 h 448508"/>
                  <a:gd name="connsiteX20" fmla="*/ 1484596 w 3174324"/>
                  <a:gd name="connsiteY20" fmla="*/ 222515 h 448508"/>
                  <a:gd name="connsiteX21" fmla="*/ 1206452 w 3174324"/>
                  <a:gd name="connsiteY21" fmla="*/ 222515 h 448508"/>
                  <a:gd name="connsiteX22" fmla="*/ 1206452 w 3174324"/>
                  <a:gd name="connsiteY22" fmla="*/ 194701 h 448508"/>
                  <a:gd name="connsiteX23" fmla="*/ 1004797 w 3174324"/>
                  <a:gd name="connsiteY23" fmla="*/ 194701 h 448508"/>
                  <a:gd name="connsiteX24" fmla="*/ 1004797 w 3174324"/>
                  <a:gd name="connsiteY24" fmla="*/ 173840 h 448508"/>
                  <a:gd name="connsiteX25" fmla="*/ 903970 w 3174324"/>
                  <a:gd name="connsiteY25" fmla="*/ 173840 h 448508"/>
                  <a:gd name="connsiteX26" fmla="*/ 903970 w 3174324"/>
                  <a:gd name="connsiteY26" fmla="*/ 156456 h 448508"/>
                  <a:gd name="connsiteX27" fmla="*/ 733606 w 3174324"/>
                  <a:gd name="connsiteY27" fmla="*/ 156456 h 448508"/>
                  <a:gd name="connsiteX28" fmla="*/ 733606 w 3174324"/>
                  <a:gd name="connsiteY28" fmla="*/ 156456 h 448508"/>
                  <a:gd name="connsiteX29" fmla="*/ 733606 w 3174324"/>
                  <a:gd name="connsiteY29" fmla="*/ 156456 h 448508"/>
                  <a:gd name="connsiteX30" fmla="*/ 733606 w 3174324"/>
                  <a:gd name="connsiteY30" fmla="*/ 128641 h 448508"/>
                  <a:gd name="connsiteX31" fmla="*/ 629302 w 3174324"/>
                  <a:gd name="connsiteY31" fmla="*/ 128641 h 448508"/>
                  <a:gd name="connsiteX32" fmla="*/ 629302 w 3174324"/>
                  <a:gd name="connsiteY32" fmla="*/ 107781 h 448508"/>
                  <a:gd name="connsiteX33" fmla="*/ 573673 w 3174324"/>
                  <a:gd name="connsiteY33" fmla="*/ 107781 h 448508"/>
                  <a:gd name="connsiteX34" fmla="*/ 573673 w 3174324"/>
                  <a:gd name="connsiteY34" fmla="*/ 69536 h 448508"/>
                  <a:gd name="connsiteX35" fmla="*/ 476323 w 3174324"/>
                  <a:gd name="connsiteY35" fmla="*/ 69536 h 448508"/>
                  <a:gd name="connsiteX36" fmla="*/ 476323 w 3174324"/>
                  <a:gd name="connsiteY36" fmla="*/ 41721 h 448508"/>
                  <a:gd name="connsiteX37" fmla="*/ 281621 w 3174324"/>
                  <a:gd name="connsiteY37" fmla="*/ 41721 h 448508"/>
                  <a:gd name="connsiteX38" fmla="*/ 281621 w 3174324"/>
                  <a:gd name="connsiteY38" fmla="*/ 17384 h 448508"/>
                  <a:gd name="connsiteX39" fmla="*/ 173840 w 3174324"/>
                  <a:gd name="connsiteY39" fmla="*/ 17384 h 448508"/>
                  <a:gd name="connsiteX40" fmla="*/ 173840 w 3174324"/>
                  <a:gd name="connsiteY40" fmla="*/ 0 h 448508"/>
                  <a:gd name="connsiteX41" fmla="*/ 0 w 3174324"/>
                  <a:gd name="connsiteY41" fmla="*/ 0 h 448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174324" h="448508">
                    <a:moveTo>
                      <a:pt x="3174324" y="448508"/>
                    </a:moveTo>
                    <a:lnTo>
                      <a:pt x="2892703" y="448508"/>
                    </a:lnTo>
                    <a:lnTo>
                      <a:pt x="2892703" y="403309"/>
                    </a:lnTo>
                    <a:lnTo>
                      <a:pt x="2823167" y="403309"/>
                    </a:lnTo>
                    <a:lnTo>
                      <a:pt x="2823167" y="389402"/>
                    </a:lnTo>
                    <a:lnTo>
                      <a:pt x="2621512" y="389402"/>
                    </a:lnTo>
                    <a:lnTo>
                      <a:pt x="2621512" y="375495"/>
                    </a:lnTo>
                    <a:lnTo>
                      <a:pt x="2545022" y="375495"/>
                    </a:lnTo>
                    <a:lnTo>
                      <a:pt x="2545022" y="361587"/>
                    </a:lnTo>
                    <a:lnTo>
                      <a:pt x="2169527" y="361587"/>
                    </a:lnTo>
                    <a:lnTo>
                      <a:pt x="2169527" y="347680"/>
                    </a:lnTo>
                    <a:lnTo>
                      <a:pt x="1898336" y="347680"/>
                    </a:lnTo>
                    <a:lnTo>
                      <a:pt x="1898336" y="330296"/>
                    </a:lnTo>
                    <a:lnTo>
                      <a:pt x="1693205" y="330296"/>
                    </a:lnTo>
                    <a:lnTo>
                      <a:pt x="1693205" y="302482"/>
                    </a:lnTo>
                    <a:lnTo>
                      <a:pt x="1609761" y="302482"/>
                    </a:lnTo>
                    <a:lnTo>
                      <a:pt x="1609761" y="271191"/>
                    </a:lnTo>
                    <a:lnTo>
                      <a:pt x="1526318" y="271191"/>
                    </a:lnTo>
                    <a:lnTo>
                      <a:pt x="1526318" y="239899"/>
                    </a:lnTo>
                    <a:lnTo>
                      <a:pt x="1484596" y="239899"/>
                    </a:lnTo>
                    <a:lnTo>
                      <a:pt x="1484596" y="222515"/>
                    </a:lnTo>
                    <a:lnTo>
                      <a:pt x="1206452" y="222515"/>
                    </a:lnTo>
                    <a:lnTo>
                      <a:pt x="1206452" y="194701"/>
                    </a:lnTo>
                    <a:lnTo>
                      <a:pt x="1004797" y="194701"/>
                    </a:lnTo>
                    <a:lnTo>
                      <a:pt x="1004797" y="173840"/>
                    </a:lnTo>
                    <a:lnTo>
                      <a:pt x="903970" y="173840"/>
                    </a:lnTo>
                    <a:lnTo>
                      <a:pt x="903970" y="156456"/>
                    </a:lnTo>
                    <a:lnTo>
                      <a:pt x="733606" y="156456"/>
                    </a:lnTo>
                    <a:lnTo>
                      <a:pt x="733606" y="156456"/>
                    </a:lnTo>
                    <a:lnTo>
                      <a:pt x="733606" y="156456"/>
                    </a:lnTo>
                    <a:lnTo>
                      <a:pt x="733606" y="128641"/>
                    </a:lnTo>
                    <a:lnTo>
                      <a:pt x="629302" y="128641"/>
                    </a:lnTo>
                    <a:lnTo>
                      <a:pt x="629302" y="107781"/>
                    </a:lnTo>
                    <a:lnTo>
                      <a:pt x="573673" y="107781"/>
                    </a:lnTo>
                    <a:lnTo>
                      <a:pt x="573673" y="69536"/>
                    </a:lnTo>
                    <a:lnTo>
                      <a:pt x="476323" y="69536"/>
                    </a:lnTo>
                    <a:lnTo>
                      <a:pt x="476323" y="41721"/>
                    </a:lnTo>
                    <a:lnTo>
                      <a:pt x="281621" y="41721"/>
                    </a:lnTo>
                    <a:lnTo>
                      <a:pt x="281621" y="17384"/>
                    </a:lnTo>
                    <a:lnTo>
                      <a:pt x="173840" y="17384"/>
                    </a:lnTo>
                    <a:lnTo>
                      <a:pt x="173840" y="0"/>
                    </a:lnTo>
                    <a:lnTo>
                      <a:pt x="0" y="0"/>
                    </a:lnTo>
                  </a:path>
                </a:pathLst>
              </a:custGeom>
              <a:noFill/>
              <a:ln w="28575">
                <a:solidFill>
                  <a:schemeClr val="accent3"/>
                </a:solidFill>
                <a:miter lim="800000"/>
                <a:headEnd/>
                <a:tailEnd/>
              </a:ln>
            </p:spPr>
            <p:txBody>
              <a:bodyPr rtlCol="0" anchor="ctr"/>
              <a:lstStyle/>
              <a:p>
                <a:pPr algn="ctr"/>
                <a:endParaRPr lang="en-US"/>
              </a:p>
            </p:txBody>
          </p:sp>
        </p:grpSp>
        <p:sp>
          <p:nvSpPr>
            <p:cNvPr id="2104" name="Freeform 2103">
              <a:extLst>
                <a:ext uri="{FF2B5EF4-FFF2-40B4-BE49-F238E27FC236}">
                  <a16:creationId xmlns:a16="http://schemas.microsoft.com/office/drawing/2014/main" id="{63BA4852-F29C-4D8C-81C3-AD0DAA78E692}"/>
                </a:ext>
              </a:extLst>
            </p:cNvPr>
            <p:cNvSpPr/>
            <p:nvPr/>
          </p:nvSpPr>
          <p:spPr bwMode="auto">
            <a:xfrm>
              <a:off x="2903133" y="2030455"/>
              <a:ext cx="2694525" cy="1196021"/>
            </a:xfrm>
            <a:custGeom>
              <a:avLst/>
              <a:gdLst>
                <a:gd name="connsiteX0" fmla="*/ 0 w 2694525"/>
                <a:gd name="connsiteY0" fmla="*/ 0 h 1196021"/>
                <a:gd name="connsiteX1" fmla="*/ 86920 w 2694525"/>
                <a:gd name="connsiteY1" fmla="*/ 0 h 1196021"/>
                <a:gd name="connsiteX2" fmla="*/ 86920 w 2694525"/>
                <a:gd name="connsiteY2" fmla="*/ 20861 h 1196021"/>
                <a:gd name="connsiteX3" fmla="*/ 139072 w 2694525"/>
                <a:gd name="connsiteY3" fmla="*/ 20861 h 1196021"/>
                <a:gd name="connsiteX4" fmla="*/ 139072 w 2694525"/>
                <a:gd name="connsiteY4" fmla="*/ 52152 h 1196021"/>
                <a:gd name="connsiteX5" fmla="*/ 212085 w 2694525"/>
                <a:gd name="connsiteY5" fmla="*/ 52152 h 1196021"/>
                <a:gd name="connsiteX6" fmla="*/ 212085 w 2694525"/>
                <a:gd name="connsiteY6" fmla="*/ 121688 h 1196021"/>
                <a:gd name="connsiteX7" fmla="*/ 267714 w 2694525"/>
                <a:gd name="connsiteY7" fmla="*/ 121688 h 1196021"/>
                <a:gd name="connsiteX8" fmla="*/ 267714 w 2694525"/>
                <a:gd name="connsiteY8" fmla="*/ 149502 h 1196021"/>
                <a:gd name="connsiteX9" fmla="*/ 267714 w 2694525"/>
                <a:gd name="connsiteY9" fmla="*/ 149502 h 1196021"/>
                <a:gd name="connsiteX10" fmla="*/ 288575 w 2694525"/>
                <a:gd name="connsiteY10" fmla="*/ 149502 h 1196021"/>
                <a:gd name="connsiteX11" fmla="*/ 288575 w 2694525"/>
                <a:gd name="connsiteY11" fmla="*/ 149502 h 1196021"/>
                <a:gd name="connsiteX12" fmla="*/ 288575 w 2694525"/>
                <a:gd name="connsiteY12" fmla="*/ 173840 h 1196021"/>
                <a:gd name="connsiteX13" fmla="*/ 344204 w 2694525"/>
                <a:gd name="connsiteY13" fmla="*/ 173840 h 1196021"/>
                <a:gd name="connsiteX14" fmla="*/ 344204 w 2694525"/>
                <a:gd name="connsiteY14" fmla="*/ 215562 h 1196021"/>
                <a:gd name="connsiteX15" fmla="*/ 399833 w 2694525"/>
                <a:gd name="connsiteY15" fmla="*/ 215562 h 1196021"/>
                <a:gd name="connsiteX16" fmla="*/ 399833 w 2694525"/>
                <a:gd name="connsiteY16" fmla="*/ 281621 h 1196021"/>
                <a:gd name="connsiteX17" fmla="*/ 445031 w 2694525"/>
                <a:gd name="connsiteY17" fmla="*/ 281621 h 1196021"/>
                <a:gd name="connsiteX18" fmla="*/ 445031 w 2694525"/>
                <a:gd name="connsiteY18" fmla="*/ 281621 h 1196021"/>
                <a:gd name="connsiteX19" fmla="*/ 445031 w 2694525"/>
                <a:gd name="connsiteY19" fmla="*/ 309435 h 1196021"/>
                <a:gd name="connsiteX20" fmla="*/ 559766 w 2694525"/>
                <a:gd name="connsiteY20" fmla="*/ 309435 h 1196021"/>
                <a:gd name="connsiteX21" fmla="*/ 559766 w 2694525"/>
                <a:gd name="connsiteY21" fmla="*/ 344204 h 1196021"/>
                <a:gd name="connsiteX22" fmla="*/ 601488 w 2694525"/>
                <a:gd name="connsiteY22" fmla="*/ 344204 h 1196021"/>
                <a:gd name="connsiteX23" fmla="*/ 601488 w 2694525"/>
                <a:gd name="connsiteY23" fmla="*/ 344204 h 1196021"/>
                <a:gd name="connsiteX24" fmla="*/ 601488 w 2694525"/>
                <a:gd name="connsiteY24" fmla="*/ 365064 h 1196021"/>
                <a:gd name="connsiteX25" fmla="*/ 657116 w 2694525"/>
                <a:gd name="connsiteY25" fmla="*/ 365064 h 1196021"/>
                <a:gd name="connsiteX26" fmla="*/ 657116 w 2694525"/>
                <a:gd name="connsiteY26" fmla="*/ 392879 h 1196021"/>
                <a:gd name="connsiteX27" fmla="*/ 716222 w 2694525"/>
                <a:gd name="connsiteY27" fmla="*/ 392879 h 1196021"/>
                <a:gd name="connsiteX28" fmla="*/ 716222 w 2694525"/>
                <a:gd name="connsiteY28" fmla="*/ 417216 h 1196021"/>
                <a:gd name="connsiteX29" fmla="*/ 750990 w 2694525"/>
                <a:gd name="connsiteY29" fmla="*/ 417216 h 1196021"/>
                <a:gd name="connsiteX30" fmla="*/ 750990 w 2694525"/>
                <a:gd name="connsiteY30" fmla="*/ 451985 h 1196021"/>
                <a:gd name="connsiteX31" fmla="*/ 785758 w 2694525"/>
                <a:gd name="connsiteY31" fmla="*/ 451985 h 1196021"/>
                <a:gd name="connsiteX32" fmla="*/ 785758 w 2694525"/>
                <a:gd name="connsiteY32" fmla="*/ 479799 h 1196021"/>
                <a:gd name="connsiteX33" fmla="*/ 817050 w 2694525"/>
                <a:gd name="connsiteY33" fmla="*/ 479799 h 1196021"/>
                <a:gd name="connsiteX34" fmla="*/ 817050 w 2694525"/>
                <a:gd name="connsiteY34" fmla="*/ 518044 h 1196021"/>
                <a:gd name="connsiteX35" fmla="*/ 886586 w 2694525"/>
                <a:gd name="connsiteY35" fmla="*/ 518044 h 1196021"/>
                <a:gd name="connsiteX36" fmla="*/ 886586 w 2694525"/>
                <a:gd name="connsiteY36" fmla="*/ 542382 h 1196021"/>
                <a:gd name="connsiteX37" fmla="*/ 935261 w 2694525"/>
                <a:gd name="connsiteY37" fmla="*/ 542382 h 1196021"/>
                <a:gd name="connsiteX38" fmla="*/ 935261 w 2694525"/>
                <a:gd name="connsiteY38" fmla="*/ 566719 h 1196021"/>
                <a:gd name="connsiteX39" fmla="*/ 983936 w 2694525"/>
                <a:gd name="connsiteY39" fmla="*/ 566719 h 1196021"/>
                <a:gd name="connsiteX40" fmla="*/ 983936 w 2694525"/>
                <a:gd name="connsiteY40" fmla="*/ 594534 h 1196021"/>
                <a:gd name="connsiteX41" fmla="*/ 1063903 w 2694525"/>
                <a:gd name="connsiteY41" fmla="*/ 594534 h 1196021"/>
                <a:gd name="connsiteX42" fmla="*/ 1063903 w 2694525"/>
                <a:gd name="connsiteY42" fmla="*/ 608441 h 1196021"/>
                <a:gd name="connsiteX43" fmla="*/ 1063903 w 2694525"/>
                <a:gd name="connsiteY43" fmla="*/ 608441 h 1196021"/>
                <a:gd name="connsiteX44" fmla="*/ 1088240 w 2694525"/>
                <a:gd name="connsiteY44" fmla="*/ 608441 h 1196021"/>
                <a:gd name="connsiteX45" fmla="*/ 1088240 w 2694525"/>
                <a:gd name="connsiteY45" fmla="*/ 608441 h 1196021"/>
                <a:gd name="connsiteX46" fmla="*/ 1088240 w 2694525"/>
                <a:gd name="connsiteY46" fmla="*/ 625825 h 1196021"/>
                <a:gd name="connsiteX47" fmla="*/ 1126485 w 2694525"/>
                <a:gd name="connsiteY47" fmla="*/ 625825 h 1196021"/>
                <a:gd name="connsiteX48" fmla="*/ 1126485 w 2694525"/>
                <a:gd name="connsiteY48" fmla="*/ 625825 h 1196021"/>
                <a:gd name="connsiteX49" fmla="*/ 1126485 w 2694525"/>
                <a:gd name="connsiteY49" fmla="*/ 650162 h 1196021"/>
                <a:gd name="connsiteX50" fmla="*/ 1192545 w 2694525"/>
                <a:gd name="connsiteY50" fmla="*/ 650162 h 1196021"/>
                <a:gd name="connsiteX51" fmla="*/ 1192545 w 2694525"/>
                <a:gd name="connsiteY51" fmla="*/ 681454 h 1196021"/>
                <a:gd name="connsiteX52" fmla="*/ 1237743 w 2694525"/>
                <a:gd name="connsiteY52" fmla="*/ 681454 h 1196021"/>
                <a:gd name="connsiteX53" fmla="*/ 1237743 w 2694525"/>
                <a:gd name="connsiteY53" fmla="*/ 709268 h 1196021"/>
                <a:gd name="connsiteX54" fmla="*/ 1289895 w 2694525"/>
                <a:gd name="connsiteY54" fmla="*/ 709268 h 1196021"/>
                <a:gd name="connsiteX55" fmla="*/ 1289895 w 2694525"/>
                <a:gd name="connsiteY55" fmla="*/ 733606 h 1196021"/>
                <a:gd name="connsiteX56" fmla="*/ 1331617 w 2694525"/>
                <a:gd name="connsiteY56" fmla="*/ 733606 h 1196021"/>
                <a:gd name="connsiteX57" fmla="*/ 1331617 w 2694525"/>
                <a:gd name="connsiteY57" fmla="*/ 768374 h 1196021"/>
                <a:gd name="connsiteX58" fmla="*/ 1383769 w 2694525"/>
                <a:gd name="connsiteY58" fmla="*/ 768374 h 1196021"/>
                <a:gd name="connsiteX59" fmla="*/ 1383769 w 2694525"/>
                <a:gd name="connsiteY59" fmla="*/ 789235 h 1196021"/>
                <a:gd name="connsiteX60" fmla="*/ 1446351 w 2694525"/>
                <a:gd name="connsiteY60" fmla="*/ 789235 h 1196021"/>
                <a:gd name="connsiteX61" fmla="*/ 1446351 w 2694525"/>
                <a:gd name="connsiteY61" fmla="*/ 810096 h 1196021"/>
                <a:gd name="connsiteX62" fmla="*/ 1481119 w 2694525"/>
                <a:gd name="connsiteY62" fmla="*/ 810096 h 1196021"/>
                <a:gd name="connsiteX63" fmla="*/ 1481119 w 2694525"/>
                <a:gd name="connsiteY63" fmla="*/ 830956 h 1196021"/>
                <a:gd name="connsiteX64" fmla="*/ 1554132 w 2694525"/>
                <a:gd name="connsiteY64" fmla="*/ 830956 h 1196021"/>
                <a:gd name="connsiteX65" fmla="*/ 1554132 w 2694525"/>
                <a:gd name="connsiteY65" fmla="*/ 865724 h 1196021"/>
                <a:gd name="connsiteX66" fmla="*/ 1623669 w 2694525"/>
                <a:gd name="connsiteY66" fmla="*/ 865724 h 1196021"/>
                <a:gd name="connsiteX67" fmla="*/ 1623669 w 2694525"/>
                <a:gd name="connsiteY67" fmla="*/ 886585 h 1196021"/>
                <a:gd name="connsiteX68" fmla="*/ 1703635 w 2694525"/>
                <a:gd name="connsiteY68" fmla="*/ 886585 h 1196021"/>
                <a:gd name="connsiteX69" fmla="*/ 1703635 w 2694525"/>
                <a:gd name="connsiteY69" fmla="*/ 900493 h 1196021"/>
                <a:gd name="connsiteX70" fmla="*/ 1811416 w 2694525"/>
                <a:gd name="connsiteY70" fmla="*/ 900493 h 1196021"/>
                <a:gd name="connsiteX71" fmla="*/ 1811416 w 2694525"/>
                <a:gd name="connsiteY71" fmla="*/ 931784 h 1196021"/>
                <a:gd name="connsiteX72" fmla="*/ 1860091 w 2694525"/>
                <a:gd name="connsiteY72" fmla="*/ 931784 h 1196021"/>
                <a:gd name="connsiteX73" fmla="*/ 1860091 w 2694525"/>
                <a:gd name="connsiteY73" fmla="*/ 931784 h 1196021"/>
                <a:gd name="connsiteX74" fmla="*/ 1860091 w 2694525"/>
                <a:gd name="connsiteY74" fmla="*/ 966552 h 1196021"/>
                <a:gd name="connsiteX75" fmla="*/ 1933104 w 2694525"/>
                <a:gd name="connsiteY75" fmla="*/ 966552 h 1196021"/>
                <a:gd name="connsiteX76" fmla="*/ 1940058 w 2694525"/>
                <a:gd name="connsiteY76" fmla="*/ 973506 h 1196021"/>
                <a:gd name="connsiteX77" fmla="*/ 1988733 w 2694525"/>
                <a:gd name="connsiteY77" fmla="*/ 973506 h 1196021"/>
                <a:gd name="connsiteX78" fmla="*/ 1988733 w 2694525"/>
                <a:gd name="connsiteY78" fmla="*/ 1001320 h 1196021"/>
                <a:gd name="connsiteX79" fmla="*/ 2037408 w 2694525"/>
                <a:gd name="connsiteY79" fmla="*/ 1004797 h 1196021"/>
                <a:gd name="connsiteX80" fmla="*/ 2127805 w 2694525"/>
                <a:gd name="connsiteY80" fmla="*/ 1004797 h 1196021"/>
                <a:gd name="connsiteX81" fmla="*/ 2127805 w 2694525"/>
                <a:gd name="connsiteY81" fmla="*/ 1022181 h 1196021"/>
                <a:gd name="connsiteX82" fmla="*/ 2162573 w 2694525"/>
                <a:gd name="connsiteY82" fmla="*/ 1022181 h 1196021"/>
                <a:gd name="connsiteX83" fmla="*/ 2162573 w 2694525"/>
                <a:gd name="connsiteY83" fmla="*/ 1029134 h 1196021"/>
                <a:gd name="connsiteX84" fmla="*/ 2200818 w 2694525"/>
                <a:gd name="connsiteY84" fmla="*/ 1029134 h 1196021"/>
                <a:gd name="connsiteX85" fmla="*/ 2200818 w 2694525"/>
                <a:gd name="connsiteY85" fmla="*/ 1053472 h 1196021"/>
                <a:gd name="connsiteX86" fmla="*/ 2242540 w 2694525"/>
                <a:gd name="connsiteY86" fmla="*/ 1053472 h 1196021"/>
                <a:gd name="connsiteX87" fmla="*/ 2242540 w 2694525"/>
                <a:gd name="connsiteY87" fmla="*/ 1053472 h 1196021"/>
                <a:gd name="connsiteX88" fmla="*/ 2242540 w 2694525"/>
                <a:gd name="connsiteY88" fmla="*/ 1074333 h 1196021"/>
                <a:gd name="connsiteX89" fmla="*/ 2287738 w 2694525"/>
                <a:gd name="connsiteY89" fmla="*/ 1074333 h 1196021"/>
                <a:gd name="connsiteX90" fmla="*/ 2287738 w 2694525"/>
                <a:gd name="connsiteY90" fmla="*/ 1091717 h 1196021"/>
                <a:gd name="connsiteX91" fmla="*/ 2364228 w 2694525"/>
                <a:gd name="connsiteY91" fmla="*/ 1091717 h 1196021"/>
                <a:gd name="connsiteX92" fmla="*/ 2364228 w 2694525"/>
                <a:gd name="connsiteY92" fmla="*/ 1112578 h 1196021"/>
                <a:gd name="connsiteX93" fmla="*/ 2412904 w 2694525"/>
                <a:gd name="connsiteY93" fmla="*/ 1112578 h 1196021"/>
                <a:gd name="connsiteX94" fmla="*/ 2412904 w 2694525"/>
                <a:gd name="connsiteY94" fmla="*/ 1123008 h 1196021"/>
                <a:gd name="connsiteX95" fmla="*/ 2465056 w 2694525"/>
                <a:gd name="connsiteY95" fmla="*/ 1123008 h 1196021"/>
                <a:gd name="connsiteX96" fmla="*/ 2465056 w 2694525"/>
                <a:gd name="connsiteY96" fmla="*/ 1147346 h 1196021"/>
                <a:gd name="connsiteX97" fmla="*/ 2517208 w 2694525"/>
                <a:gd name="connsiteY97" fmla="*/ 1147346 h 1196021"/>
                <a:gd name="connsiteX98" fmla="*/ 2517208 w 2694525"/>
                <a:gd name="connsiteY98" fmla="*/ 1157776 h 1196021"/>
                <a:gd name="connsiteX99" fmla="*/ 2579790 w 2694525"/>
                <a:gd name="connsiteY99" fmla="*/ 1157776 h 1196021"/>
                <a:gd name="connsiteX100" fmla="*/ 2579790 w 2694525"/>
                <a:gd name="connsiteY100" fmla="*/ 1175160 h 1196021"/>
                <a:gd name="connsiteX101" fmla="*/ 2635419 w 2694525"/>
                <a:gd name="connsiteY101" fmla="*/ 1175160 h 1196021"/>
                <a:gd name="connsiteX102" fmla="*/ 2635419 w 2694525"/>
                <a:gd name="connsiteY102" fmla="*/ 1196021 h 1196021"/>
                <a:gd name="connsiteX103" fmla="*/ 2694525 w 2694525"/>
                <a:gd name="connsiteY103" fmla="*/ 1196021 h 1196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2694525" h="1196021">
                  <a:moveTo>
                    <a:pt x="0" y="0"/>
                  </a:moveTo>
                  <a:lnTo>
                    <a:pt x="86920" y="0"/>
                  </a:lnTo>
                  <a:lnTo>
                    <a:pt x="86920" y="20861"/>
                  </a:lnTo>
                  <a:lnTo>
                    <a:pt x="139072" y="20861"/>
                  </a:lnTo>
                  <a:lnTo>
                    <a:pt x="139072" y="52152"/>
                  </a:lnTo>
                  <a:lnTo>
                    <a:pt x="212085" y="52152"/>
                  </a:lnTo>
                  <a:lnTo>
                    <a:pt x="212085" y="121688"/>
                  </a:lnTo>
                  <a:lnTo>
                    <a:pt x="267714" y="121688"/>
                  </a:lnTo>
                  <a:lnTo>
                    <a:pt x="267714" y="149502"/>
                  </a:lnTo>
                  <a:lnTo>
                    <a:pt x="267714" y="149502"/>
                  </a:lnTo>
                  <a:lnTo>
                    <a:pt x="288575" y="149502"/>
                  </a:lnTo>
                  <a:lnTo>
                    <a:pt x="288575" y="149502"/>
                  </a:lnTo>
                  <a:lnTo>
                    <a:pt x="288575" y="173840"/>
                  </a:lnTo>
                  <a:lnTo>
                    <a:pt x="344204" y="173840"/>
                  </a:lnTo>
                  <a:lnTo>
                    <a:pt x="344204" y="215562"/>
                  </a:lnTo>
                  <a:lnTo>
                    <a:pt x="399833" y="215562"/>
                  </a:lnTo>
                  <a:lnTo>
                    <a:pt x="399833" y="281621"/>
                  </a:lnTo>
                  <a:lnTo>
                    <a:pt x="445031" y="281621"/>
                  </a:lnTo>
                  <a:lnTo>
                    <a:pt x="445031" y="281621"/>
                  </a:lnTo>
                  <a:lnTo>
                    <a:pt x="445031" y="309435"/>
                  </a:lnTo>
                  <a:lnTo>
                    <a:pt x="559766" y="309435"/>
                  </a:lnTo>
                  <a:lnTo>
                    <a:pt x="559766" y="344204"/>
                  </a:lnTo>
                  <a:lnTo>
                    <a:pt x="601488" y="344204"/>
                  </a:lnTo>
                  <a:lnTo>
                    <a:pt x="601488" y="344204"/>
                  </a:lnTo>
                  <a:lnTo>
                    <a:pt x="601488" y="365064"/>
                  </a:lnTo>
                  <a:lnTo>
                    <a:pt x="657116" y="365064"/>
                  </a:lnTo>
                  <a:lnTo>
                    <a:pt x="657116" y="392879"/>
                  </a:lnTo>
                  <a:lnTo>
                    <a:pt x="716222" y="392879"/>
                  </a:lnTo>
                  <a:lnTo>
                    <a:pt x="716222" y="417216"/>
                  </a:lnTo>
                  <a:lnTo>
                    <a:pt x="750990" y="417216"/>
                  </a:lnTo>
                  <a:lnTo>
                    <a:pt x="750990" y="451985"/>
                  </a:lnTo>
                  <a:lnTo>
                    <a:pt x="785758" y="451985"/>
                  </a:lnTo>
                  <a:lnTo>
                    <a:pt x="785758" y="479799"/>
                  </a:lnTo>
                  <a:lnTo>
                    <a:pt x="817050" y="479799"/>
                  </a:lnTo>
                  <a:lnTo>
                    <a:pt x="817050" y="518044"/>
                  </a:lnTo>
                  <a:lnTo>
                    <a:pt x="886586" y="518044"/>
                  </a:lnTo>
                  <a:lnTo>
                    <a:pt x="886586" y="542382"/>
                  </a:lnTo>
                  <a:lnTo>
                    <a:pt x="935261" y="542382"/>
                  </a:lnTo>
                  <a:lnTo>
                    <a:pt x="935261" y="566719"/>
                  </a:lnTo>
                  <a:lnTo>
                    <a:pt x="983936" y="566719"/>
                  </a:lnTo>
                  <a:lnTo>
                    <a:pt x="983936" y="594534"/>
                  </a:lnTo>
                  <a:lnTo>
                    <a:pt x="1063903" y="594534"/>
                  </a:lnTo>
                  <a:lnTo>
                    <a:pt x="1063903" y="608441"/>
                  </a:lnTo>
                  <a:lnTo>
                    <a:pt x="1063903" y="608441"/>
                  </a:lnTo>
                  <a:lnTo>
                    <a:pt x="1088240" y="608441"/>
                  </a:lnTo>
                  <a:lnTo>
                    <a:pt x="1088240" y="608441"/>
                  </a:lnTo>
                  <a:lnTo>
                    <a:pt x="1088240" y="625825"/>
                  </a:lnTo>
                  <a:lnTo>
                    <a:pt x="1126485" y="625825"/>
                  </a:lnTo>
                  <a:lnTo>
                    <a:pt x="1126485" y="625825"/>
                  </a:lnTo>
                  <a:lnTo>
                    <a:pt x="1126485" y="650162"/>
                  </a:lnTo>
                  <a:lnTo>
                    <a:pt x="1192545" y="650162"/>
                  </a:lnTo>
                  <a:lnTo>
                    <a:pt x="1192545" y="681454"/>
                  </a:lnTo>
                  <a:lnTo>
                    <a:pt x="1237743" y="681454"/>
                  </a:lnTo>
                  <a:lnTo>
                    <a:pt x="1237743" y="709268"/>
                  </a:lnTo>
                  <a:lnTo>
                    <a:pt x="1289895" y="709268"/>
                  </a:lnTo>
                  <a:lnTo>
                    <a:pt x="1289895" y="733606"/>
                  </a:lnTo>
                  <a:lnTo>
                    <a:pt x="1331617" y="733606"/>
                  </a:lnTo>
                  <a:lnTo>
                    <a:pt x="1331617" y="768374"/>
                  </a:lnTo>
                  <a:lnTo>
                    <a:pt x="1383769" y="768374"/>
                  </a:lnTo>
                  <a:lnTo>
                    <a:pt x="1383769" y="789235"/>
                  </a:lnTo>
                  <a:lnTo>
                    <a:pt x="1446351" y="789235"/>
                  </a:lnTo>
                  <a:lnTo>
                    <a:pt x="1446351" y="810096"/>
                  </a:lnTo>
                  <a:lnTo>
                    <a:pt x="1481119" y="810096"/>
                  </a:lnTo>
                  <a:lnTo>
                    <a:pt x="1481119" y="830956"/>
                  </a:lnTo>
                  <a:lnTo>
                    <a:pt x="1554132" y="830956"/>
                  </a:lnTo>
                  <a:lnTo>
                    <a:pt x="1554132" y="865724"/>
                  </a:lnTo>
                  <a:lnTo>
                    <a:pt x="1623669" y="865724"/>
                  </a:lnTo>
                  <a:lnTo>
                    <a:pt x="1623669" y="886585"/>
                  </a:lnTo>
                  <a:lnTo>
                    <a:pt x="1703635" y="886585"/>
                  </a:lnTo>
                  <a:lnTo>
                    <a:pt x="1703635" y="900493"/>
                  </a:lnTo>
                  <a:lnTo>
                    <a:pt x="1811416" y="900493"/>
                  </a:lnTo>
                  <a:lnTo>
                    <a:pt x="1811416" y="931784"/>
                  </a:lnTo>
                  <a:lnTo>
                    <a:pt x="1860091" y="931784"/>
                  </a:lnTo>
                  <a:lnTo>
                    <a:pt x="1860091" y="931784"/>
                  </a:lnTo>
                  <a:lnTo>
                    <a:pt x="1860091" y="966552"/>
                  </a:lnTo>
                  <a:lnTo>
                    <a:pt x="1933104" y="966552"/>
                  </a:lnTo>
                  <a:lnTo>
                    <a:pt x="1940058" y="973506"/>
                  </a:lnTo>
                  <a:lnTo>
                    <a:pt x="1988733" y="973506"/>
                  </a:lnTo>
                  <a:lnTo>
                    <a:pt x="1988733" y="1001320"/>
                  </a:lnTo>
                  <a:lnTo>
                    <a:pt x="2037408" y="1004797"/>
                  </a:lnTo>
                  <a:lnTo>
                    <a:pt x="2127805" y="1004797"/>
                  </a:lnTo>
                  <a:lnTo>
                    <a:pt x="2127805" y="1022181"/>
                  </a:lnTo>
                  <a:lnTo>
                    <a:pt x="2162573" y="1022181"/>
                  </a:lnTo>
                  <a:lnTo>
                    <a:pt x="2162573" y="1029134"/>
                  </a:lnTo>
                  <a:lnTo>
                    <a:pt x="2200818" y="1029134"/>
                  </a:lnTo>
                  <a:lnTo>
                    <a:pt x="2200818" y="1053472"/>
                  </a:lnTo>
                  <a:lnTo>
                    <a:pt x="2242540" y="1053472"/>
                  </a:lnTo>
                  <a:lnTo>
                    <a:pt x="2242540" y="1053472"/>
                  </a:lnTo>
                  <a:lnTo>
                    <a:pt x="2242540" y="1074333"/>
                  </a:lnTo>
                  <a:lnTo>
                    <a:pt x="2287738" y="1074333"/>
                  </a:lnTo>
                  <a:lnTo>
                    <a:pt x="2287738" y="1091717"/>
                  </a:lnTo>
                  <a:lnTo>
                    <a:pt x="2364228" y="1091717"/>
                  </a:lnTo>
                  <a:lnTo>
                    <a:pt x="2364228" y="1112578"/>
                  </a:lnTo>
                  <a:lnTo>
                    <a:pt x="2412904" y="1112578"/>
                  </a:lnTo>
                  <a:lnTo>
                    <a:pt x="2412904" y="1123008"/>
                  </a:lnTo>
                  <a:lnTo>
                    <a:pt x="2465056" y="1123008"/>
                  </a:lnTo>
                  <a:lnTo>
                    <a:pt x="2465056" y="1147346"/>
                  </a:lnTo>
                  <a:lnTo>
                    <a:pt x="2517208" y="1147346"/>
                  </a:lnTo>
                  <a:lnTo>
                    <a:pt x="2517208" y="1157776"/>
                  </a:lnTo>
                  <a:lnTo>
                    <a:pt x="2579790" y="1157776"/>
                  </a:lnTo>
                  <a:lnTo>
                    <a:pt x="2579790" y="1175160"/>
                  </a:lnTo>
                  <a:lnTo>
                    <a:pt x="2635419" y="1175160"/>
                  </a:lnTo>
                  <a:lnTo>
                    <a:pt x="2635419" y="1196021"/>
                  </a:lnTo>
                  <a:lnTo>
                    <a:pt x="2694525" y="1196021"/>
                  </a:lnTo>
                </a:path>
              </a:pathLst>
            </a:custGeom>
            <a:noFill/>
            <a:ln w="28575">
              <a:solidFill>
                <a:schemeClr val="accent3"/>
              </a:solidFill>
              <a:miter lim="800000"/>
              <a:headEnd/>
              <a:tailEnd/>
            </a:ln>
          </p:spPr>
          <p:txBody>
            <a:bodyPr rtlCol="0" anchor="ctr"/>
            <a:lstStyle/>
            <a:p>
              <a:pPr algn="ctr"/>
              <a:endParaRPr lang="en-US"/>
            </a:p>
          </p:txBody>
        </p:sp>
      </p:grpSp>
      <p:grpSp>
        <p:nvGrpSpPr>
          <p:cNvPr id="2100" name="Group 2099">
            <a:extLst>
              <a:ext uri="{FF2B5EF4-FFF2-40B4-BE49-F238E27FC236}">
                <a16:creationId xmlns:a16="http://schemas.microsoft.com/office/drawing/2014/main" id="{7EFF98BA-0FFF-BCF4-847A-3B9199DBFA13}"/>
              </a:ext>
            </a:extLst>
          </p:cNvPr>
          <p:cNvGrpSpPr/>
          <p:nvPr/>
        </p:nvGrpSpPr>
        <p:grpSpPr>
          <a:xfrm>
            <a:off x="2895600" y="2006600"/>
            <a:ext cx="6775450" cy="1482725"/>
            <a:chOff x="2895600" y="2006600"/>
            <a:chExt cx="6775450" cy="1482725"/>
          </a:xfrm>
        </p:grpSpPr>
        <p:sp>
          <p:nvSpPr>
            <p:cNvPr id="2087" name="Freeform 2086">
              <a:extLst>
                <a:ext uri="{FF2B5EF4-FFF2-40B4-BE49-F238E27FC236}">
                  <a16:creationId xmlns:a16="http://schemas.microsoft.com/office/drawing/2014/main" id="{B3633FBC-7CE7-7E0E-13A6-076D27DFD869}"/>
                </a:ext>
              </a:extLst>
            </p:cNvPr>
            <p:cNvSpPr/>
            <p:nvPr/>
          </p:nvSpPr>
          <p:spPr bwMode="auto">
            <a:xfrm>
              <a:off x="5648325" y="3089275"/>
              <a:ext cx="4022725" cy="400050"/>
            </a:xfrm>
            <a:custGeom>
              <a:avLst/>
              <a:gdLst>
                <a:gd name="connsiteX0" fmla="*/ 4022725 w 4022725"/>
                <a:gd name="connsiteY0" fmla="*/ 400050 h 400050"/>
                <a:gd name="connsiteX1" fmla="*/ 2870200 w 4022725"/>
                <a:gd name="connsiteY1" fmla="*/ 400050 h 400050"/>
                <a:gd name="connsiteX2" fmla="*/ 2870200 w 4022725"/>
                <a:gd name="connsiteY2" fmla="*/ 371475 h 400050"/>
                <a:gd name="connsiteX3" fmla="*/ 2295525 w 4022725"/>
                <a:gd name="connsiteY3" fmla="*/ 371475 h 400050"/>
                <a:gd name="connsiteX4" fmla="*/ 2295525 w 4022725"/>
                <a:gd name="connsiteY4" fmla="*/ 349250 h 400050"/>
                <a:gd name="connsiteX5" fmla="*/ 2124075 w 4022725"/>
                <a:gd name="connsiteY5" fmla="*/ 349250 h 400050"/>
                <a:gd name="connsiteX6" fmla="*/ 2124075 w 4022725"/>
                <a:gd name="connsiteY6" fmla="*/ 320675 h 400050"/>
                <a:gd name="connsiteX7" fmla="*/ 1752600 w 4022725"/>
                <a:gd name="connsiteY7" fmla="*/ 320675 h 400050"/>
                <a:gd name="connsiteX8" fmla="*/ 1752600 w 4022725"/>
                <a:gd name="connsiteY8" fmla="*/ 298450 h 400050"/>
                <a:gd name="connsiteX9" fmla="*/ 1447800 w 4022725"/>
                <a:gd name="connsiteY9" fmla="*/ 298450 h 400050"/>
                <a:gd name="connsiteX10" fmla="*/ 1447800 w 4022725"/>
                <a:gd name="connsiteY10" fmla="*/ 266700 h 400050"/>
                <a:gd name="connsiteX11" fmla="*/ 1311275 w 4022725"/>
                <a:gd name="connsiteY11" fmla="*/ 266700 h 400050"/>
                <a:gd name="connsiteX12" fmla="*/ 1311275 w 4022725"/>
                <a:gd name="connsiteY12" fmla="*/ 250825 h 400050"/>
                <a:gd name="connsiteX13" fmla="*/ 1171575 w 4022725"/>
                <a:gd name="connsiteY13" fmla="*/ 250825 h 400050"/>
                <a:gd name="connsiteX14" fmla="*/ 1171575 w 4022725"/>
                <a:gd name="connsiteY14" fmla="*/ 228600 h 400050"/>
                <a:gd name="connsiteX15" fmla="*/ 1098550 w 4022725"/>
                <a:gd name="connsiteY15" fmla="*/ 228600 h 400050"/>
                <a:gd name="connsiteX16" fmla="*/ 1098550 w 4022725"/>
                <a:gd name="connsiteY16" fmla="*/ 196850 h 400050"/>
                <a:gd name="connsiteX17" fmla="*/ 933450 w 4022725"/>
                <a:gd name="connsiteY17" fmla="*/ 196850 h 400050"/>
                <a:gd name="connsiteX18" fmla="*/ 933450 w 4022725"/>
                <a:gd name="connsiteY18" fmla="*/ 174625 h 400050"/>
                <a:gd name="connsiteX19" fmla="*/ 879475 w 4022725"/>
                <a:gd name="connsiteY19" fmla="*/ 174625 h 400050"/>
                <a:gd name="connsiteX20" fmla="*/ 879475 w 4022725"/>
                <a:gd name="connsiteY20" fmla="*/ 158750 h 400050"/>
                <a:gd name="connsiteX21" fmla="*/ 727075 w 4022725"/>
                <a:gd name="connsiteY21" fmla="*/ 158750 h 400050"/>
                <a:gd name="connsiteX22" fmla="*/ 727075 w 4022725"/>
                <a:gd name="connsiteY22" fmla="*/ 142875 h 400050"/>
                <a:gd name="connsiteX23" fmla="*/ 628650 w 4022725"/>
                <a:gd name="connsiteY23" fmla="*/ 142875 h 400050"/>
                <a:gd name="connsiteX24" fmla="*/ 628650 w 4022725"/>
                <a:gd name="connsiteY24" fmla="*/ 130175 h 400050"/>
                <a:gd name="connsiteX25" fmla="*/ 482600 w 4022725"/>
                <a:gd name="connsiteY25" fmla="*/ 130175 h 400050"/>
                <a:gd name="connsiteX26" fmla="*/ 482600 w 4022725"/>
                <a:gd name="connsiteY26" fmla="*/ 88900 h 400050"/>
                <a:gd name="connsiteX27" fmla="*/ 346075 w 4022725"/>
                <a:gd name="connsiteY27" fmla="*/ 88900 h 400050"/>
                <a:gd name="connsiteX28" fmla="*/ 346075 w 4022725"/>
                <a:gd name="connsiteY28" fmla="*/ 66675 h 400050"/>
                <a:gd name="connsiteX29" fmla="*/ 241300 w 4022725"/>
                <a:gd name="connsiteY29" fmla="*/ 66675 h 400050"/>
                <a:gd name="connsiteX30" fmla="*/ 241300 w 4022725"/>
                <a:gd name="connsiteY30" fmla="*/ 38100 h 400050"/>
                <a:gd name="connsiteX31" fmla="*/ 82550 w 4022725"/>
                <a:gd name="connsiteY31" fmla="*/ 38100 h 400050"/>
                <a:gd name="connsiteX32" fmla="*/ 82550 w 4022725"/>
                <a:gd name="connsiteY32" fmla="*/ 0 h 400050"/>
                <a:gd name="connsiteX33" fmla="*/ 0 w 4022725"/>
                <a:gd name="connsiteY33" fmla="*/ 0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022725" h="400050">
                  <a:moveTo>
                    <a:pt x="4022725" y="400050"/>
                  </a:moveTo>
                  <a:lnTo>
                    <a:pt x="2870200" y="400050"/>
                  </a:lnTo>
                  <a:lnTo>
                    <a:pt x="2870200" y="371475"/>
                  </a:lnTo>
                  <a:lnTo>
                    <a:pt x="2295525" y="371475"/>
                  </a:lnTo>
                  <a:lnTo>
                    <a:pt x="2295525" y="349250"/>
                  </a:lnTo>
                  <a:lnTo>
                    <a:pt x="2124075" y="349250"/>
                  </a:lnTo>
                  <a:lnTo>
                    <a:pt x="2124075" y="320675"/>
                  </a:lnTo>
                  <a:lnTo>
                    <a:pt x="1752600" y="320675"/>
                  </a:lnTo>
                  <a:lnTo>
                    <a:pt x="1752600" y="298450"/>
                  </a:lnTo>
                  <a:lnTo>
                    <a:pt x="1447800" y="298450"/>
                  </a:lnTo>
                  <a:lnTo>
                    <a:pt x="1447800" y="266700"/>
                  </a:lnTo>
                  <a:lnTo>
                    <a:pt x="1311275" y="266700"/>
                  </a:lnTo>
                  <a:lnTo>
                    <a:pt x="1311275" y="250825"/>
                  </a:lnTo>
                  <a:lnTo>
                    <a:pt x="1171575" y="250825"/>
                  </a:lnTo>
                  <a:lnTo>
                    <a:pt x="1171575" y="228600"/>
                  </a:lnTo>
                  <a:lnTo>
                    <a:pt x="1098550" y="228600"/>
                  </a:lnTo>
                  <a:lnTo>
                    <a:pt x="1098550" y="196850"/>
                  </a:lnTo>
                  <a:lnTo>
                    <a:pt x="933450" y="196850"/>
                  </a:lnTo>
                  <a:lnTo>
                    <a:pt x="933450" y="174625"/>
                  </a:lnTo>
                  <a:lnTo>
                    <a:pt x="879475" y="174625"/>
                  </a:lnTo>
                  <a:lnTo>
                    <a:pt x="879475" y="158750"/>
                  </a:lnTo>
                  <a:lnTo>
                    <a:pt x="727075" y="158750"/>
                  </a:lnTo>
                  <a:lnTo>
                    <a:pt x="727075" y="142875"/>
                  </a:lnTo>
                  <a:lnTo>
                    <a:pt x="628650" y="142875"/>
                  </a:lnTo>
                  <a:lnTo>
                    <a:pt x="628650" y="130175"/>
                  </a:lnTo>
                  <a:lnTo>
                    <a:pt x="482600" y="130175"/>
                  </a:lnTo>
                  <a:lnTo>
                    <a:pt x="482600" y="88900"/>
                  </a:lnTo>
                  <a:lnTo>
                    <a:pt x="346075" y="88900"/>
                  </a:lnTo>
                  <a:lnTo>
                    <a:pt x="346075" y="66675"/>
                  </a:lnTo>
                  <a:lnTo>
                    <a:pt x="241300" y="66675"/>
                  </a:lnTo>
                  <a:lnTo>
                    <a:pt x="241300" y="38100"/>
                  </a:lnTo>
                  <a:lnTo>
                    <a:pt x="82550" y="38100"/>
                  </a:lnTo>
                  <a:lnTo>
                    <a:pt x="82550" y="0"/>
                  </a:lnTo>
                  <a:lnTo>
                    <a:pt x="0" y="0"/>
                  </a:lnTo>
                </a:path>
              </a:pathLst>
            </a:custGeom>
            <a:noFill/>
            <a:ln w="28575">
              <a:solidFill>
                <a:schemeClr val="accent1"/>
              </a:solidFill>
              <a:miter lim="800000"/>
              <a:headEnd/>
              <a:tailEnd/>
            </a:ln>
          </p:spPr>
          <p:txBody>
            <a:bodyPr rtlCol="0" anchor="ctr"/>
            <a:lstStyle/>
            <a:p>
              <a:pPr algn="ctr"/>
              <a:endParaRPr lang="en-US"/>
            </a:p>
          </p:txBody>
        </p:sp>
        <p:sp>
          <p:nvSpPr>
            <p:cNvPr id="2091" name="Freeform 2090">
              <a:extLst>
                <a:ext uri="{FF2B5EF4-FFF2-40B4-BE49-F238E27FC236}">
                  <a16:creationId xmlns:a16="http://schemas.microsoft.com/office/drawing/2014/main" id="{0EFEA61D-7885-E831-24F9-EBCD84F23467}"/>
                </a:ext>
              </a:extLst>
            </p:cNvPr>
            <p:cNvSpPr/>
            <p:nvPr/>
          </p:nvSpPr>
          <p:spPr bwMode="auto">
            <a:xfrm>
              <a:off x="5518150" y="3035300"/>
              <a:ext cx="171450" cy="41275"/>
            </a:xfrm>
            <a:custGeom>
              <a:avLst/>
              <a:gdLst>
                <a:gd name="connsiteX0" fmla="*/ 171450 w 171450"/>
                <a:gd name="connsiteY0" fmla="*/ 41275 h 41275"/>
                <a:gd name="connsiteX1" fmla="*/ 120650 w 171450"/>
                <a:gd name="connsiteY1" fmla="*/ 41275 h 41275"/>
                <a:gd name="connsiteX2" fmla="*/ 120650 w 171450"/>
                <a:gd name="connsiteY2" fmla="*/ 41275 h 41275"/>
                <a:gd name="connsiteX3" fmla="*/ 114300 w 171450"/>
                <a:gd name="connsiteY3" fmla="*/ 41275 h 41275"/>
                <a:gd name="connsiteX4" fmla="*/ 114300 w 171450"/>
                <a:gd name="connsiteY4" fmla="*/ 41275 h 41275"/>
                <a:gd name="connsiteX5" fmla="*/ 114300 w 171450"/>
                <a:gd name="connsiteY5" fmla="*/ 12700 h 41275"/>
                <a:gd name="connsiteX6" fmla="*/ 57150 w 171450"/>
                <a:gd name="connsiteY6" fmla="*/ 12700 h 41275"/>
                <a:gd name="connsiteX7" fmla="*/ 57150 w 171450"/>
                <a:gd name="connsiteY7" fmla="*/ 0 h 41275"/>
                <a:gd name="connsiteX8" fmla="*/ 0 w 171450"/>
                <a:gd name="connsiteY8" fmla="*/ 0 h 41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50" h="41275">
                  <a:moveTo>
                    <a:pt x="171450" y="41275"/>
                  </a:moveTo>
                  <a:lnTo>
                    <a:pt x="120650" y="41275"/>
                  </a:lnTo>
                  <a:lnTo>
                    <a:pt x="120650" y="41275"/>
                  </a:lnTo>
                  <a:lnTo>
                    <a:pt x="114300" y="41275"/>
                  </a:lnTo>
                  <a:lnTo>
                    <a:pt x="114300" y="41275"/>
                  </a:lnTo>
                  <a:lnTo>
                    <a:pt x="114300" y="12700"/>
                  </a:lnTo>
                  <a:lnTo>
                    <a:pt x="57150" y="12700"/>
                  </a:lnTo>
                  <a:lnTo>
                    <a:pt x="57150" y="0"/>
                  </a:lnTo>
                  <a:lnTo>
                    <a:pt x="0" y="0"/>
                  </a:lnTo>
                </a:path>
              </a:pathLst>
            </a:custGeom>
            <a:noFill/>
            <a:ln w="28575">
              <a:solidFill>
                <a:schemeClr val="accent1"/>
              </a:solidFill>
              <a:miter lim="800000"/>
              <a:headEnd/>
              <a:tailEnd/>
            </a:ln>
          </p:spPr>
          <p:txBody>
            <a:bodyPr rtlCol="0" anchor="ctr"/>
            <a:lstStyle/>
            <a:p>
              <a:pPr algn="ctr"/>
              <a:endParaRPr lang="en-US"/>
            </a:p>
          </p:txBody>
        </p:sp>
        <p:grpSp>
          <p:nvGrpSpPr>
            <p:cNvPr id="2098" name="Group 2097">
              <a:extLst>
                <a:ext uri="{FF2B5EF4-FFF2-40B4-BE49-F238E27FC236}">
                  <a16:creationId xmlns:a16="http://schemas.microsoft.com/office/drawing/2014/main" id="{D7F6B5E5-24A1-511F-F51F-766B2F0AB205}"/>
                </a:ext>
              </a:extLst>
            </p:cNvPr>
            <p:cNvGrpSpPr/>
            <p:nvPr/>
          </p:nvGrpSpPr>
          <p:grpSpPr>
            <a:xfrm>
              <a:off x="2895600" y="2006600"/>
              <a:ext cx="2181225" cy="895350"/>
              <a:chOff x="2895600" y="2006600"/>
              <a:chExt cx="2181225" cy="895350"/>
            </a:xfrm>
          </p:grpSpPr>
          <p:grpSp>
            <p:nvGrpSpPr>
              <p:cNvPr id="2095" name="Group 2094">
                <a:extLst>
                  <a:ext uri="{FF2B5EF4-FFF2-40B4-BE49-F238E27FC236}">
                    <a16:creationId xmlns:a16="http://schemas.microsoft.com/office/drawing/2014/main" id="{9E80E803-7F94-0A91-C07E-5D9E2FAE8668}"/>
                  </a:ext>
                </a:extLst>
              </p:cNvPr>
              <p:cNvGrpSpPr/>
              <p:nvPr/>
            </p:nvGrpSpPr>
            <p:grpSpPr>
              <a:xfrm>
                <a:off x="2895600" y="2006600"/>
                <a:ext cx="1758950" cy="749300"/>
                <a:chOff x="2895600" y="2006600"/>
                <a:chExt cx="1758950" cy="749300"/>
              </a:xfrm>
            </p:grpSpPr>
            <p:sp>
              <p:nvSpPr>
                <p:cNvPr id="2089" name="Freeform 2088">
                  <a:extLst>
                    <a:ext uri="{FF2B5EF4-FFF2-40B4-BE49-F238E27FC236}">
                      <a16:creationId xmlns:a16="http://schemas.microsoft.com/office/drawing/2014/main" id="{6681F4B1-E991-364E-BB72-D2C5B78ACA25}"/>
                    </a:ext>
                  </a:extLst>
                </p:cNvPr>
                <p:cNvSpPr/>
                <p:nvPr/>
              </p:nvSpPr>
              <p:spPr bwMode="auto">
                <a:xfrm>
                  <a:off x="2895600" y="2006600"/>
                  <a:ext cx="790575" cy="400050"/>
                </a:xfrm>
                <a:custGeom>
                  <a:avLst/>
                  <a:gdLst>
                    <a:gd name="connsiteX0" fmla="*/ 0 w 790575"/>
                    <a:gd name="connsiteY0" fmla="*/ 0 h 400050"/>
                    <a:gd name="connsiteX1" fmla="*/ 57150 w 790575"/>
                    <a:gd name="connsiteY1" fmla="*/ 0 h 400050"/>
                    <a:gd name="connsiteX2" fmla="*/ 57150 w 790575"/>
                    <a:gd name="connsiteY2" fmla="*/ 25400 h 400050"/>
                    <a:gd name="connsiteX3" fmla="*/ 133350 w 790575"/>
                    <a:gd name="connsiteY3" fmla="*/ 25400 h 400050"/>
                    <a:gd name="connsiteX4" fmla="*/ 133350 w 790575"/>
                    <a:gd name="connsiteY4" fmla="*/ 57150 h 400050"/>
                    <a:gd name="connsiteX5" fmla="*/ 196850 w 790575"/>
                    <a:gd name="connsiteY5" fmla="*/ 57150 h 400050"/>
                    <a:gd name="connsiteX6" fmla="*/ 196850 w 790575"/>
                    <a:gd name="connsiteY6" fmla="*/ 85725 h 400050"/>
                    <a:gd name="connsiteX7" fmla="*/ 254000 w 790575"/>
                    <a:gd name="connsiteY7" fmla="*/ 85725 h 400050"/>
                    <a:gd name="connsiteX8" fmla="*/ 254000 w 790575"/>
                    <a:gd name="connsiteY8" fmla="*/ 101600 h 400050"/>
                    <a:gd name="connsiteX9" fmla="*/ 317500 w 790575"/>
                    <a:gd name="connsiteY9" fmla="*/ 101600 h 400050"/>
                    <a:gd name="connsiteX10" fmla="*/ 317500 w 790575"/>
                    <a:gd name="connsiteY10" fmla="*/ 133350 h 400050"/>
                    <a:gd name="connsiteX11" fmla="*/ 317500 w 790575"/>
                    <a:gd name="connsiteY11" fmla="*/ 133350 h 400050"/>
                    <a:gd name="connsiteX12" fmla="*/ 349250 w 790575"/>
                    <a:gd name="connsiteY12" fmla="*/ 133350 h 400050"/>
                    <a:gd name="connsiteX13" fmla="*/ 349250 w 790575"/>
                    <a:gd name="connsiteY13" fmla="*/ 180975 h 400050"/>
                    <a:gd name="connsiteX14" fmla="*/ 419100 w 790575"/>
                    <a:gd name="connsiteY14" fmla="*/ 180975 h 400050"/>
                    <a:gd name="connsiteX15" fmla="*/ 419100 w 790575"/>
                    <a:gd name="connsiteY15" fmla="*/ 200025 h 400050"/>
                    <a:gd name="connsiteX16" fmla="*/ 460375 w 790575"/>
                    <a:gd name="connsiteY16" fmla="*/ 200025 h 400050"/>
                    <a:gd name="connsiteX17" fmla="*/ 460375 w 790575"/>
                    <a:gd name="connsiteY17" fmla="*/ 228600 h 400050"/>
                    <a:gd name="connsiteX18" fmla="*/ 533400 w 790575"/>
                    <a:gd name="connsiteY18" fmla="*/ 228600 h 400050"/>
                    <a:gd name="connsiteX19" fmla="*/ 533400 w 790575"/>
                    <a:gd name="connsiteY19" fmla="*/ 276225 h 400050"/>
                    <a:gd name="connsiteX20" fmla="*/ 581025 w 790575"/>
                    <a:gd name="connsiteY20" fmla="*/ 276225 h 400050"/>
                    <a:gd name="connsiteX21" fmla="*/ 581025 w 790575"/>
                    <a:gd name="connsiteY21" fmla="*/ 276225 h 400050"/>
                    <a:gd name="connsiteX22" fmla="*/ 581025 w 790575"/>
                    <a:gd name="connsiteY22" fmla="*/ 304800 h 400050"/>
                    <a:gd name="connsiteX23" fmla="*/ 657225 w 790575"/>
                    <a:gd name="connsiteY23" fmla="*/ 304800 h 400050"/>
                    <a:gd name="connsiteX24" fmla="*/ 657225 w 790575"/>
                    <a:gd name="connsiteY24" fmla="*/ 327025 h 400050"/>
                    <a:gd name="connsiteX25" fmla="*/ 695325 w 790575"/>
                    <a:gd name="connsiteY25" fmla="*/ 327025 h 400050"/>
                    <a:gd name="connsiteX26" fmla="*/ 695325 w 790575"/>
                    <a:gd name="connsiteY26" fmla="*/ 365125 h 400050"/>
                    <a:gd name="connsiteX27" fmla="*/ 730250 w 790575"/>
                    <a:gd name="connsiteY27" fmla="*/ 365125 h 400050"/>
                    <a:gd name="connsiteX28" fmla="*/ 730250 w 790575"/>
                    <a:gd name="connsiteY28" fmla="*/ 400050 h 400050"/>
                    <a:gd name="connsiteX29" fmla="*/ 790575 w 790575"/>
                    <a:gd name="connsiteY29" fmla="*/ 400050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90575" h="400050">
                      <a:moveTo>
                        <a:pt x="0" y="0"/>
                      </a:moveTo>
                      <a:lnTo>
                        <a:pt x="57150" y="0"/>
                      </a:lnTo>
                      <a:lnTo>
                        <a:pt x="57150" y="25400"/>
                      </a:lnTo>
                      <a:lnTo>
                        <a:pt x="133350" y="25400"/>
                      </a:lnTo>
                      <a:lnTo>
                        <a:pt x="133350" y="57150"/>
                      </a:lnTo>
                      <a:lnTo>
                        <a:pt x="196850" y="57150"/>
                      </a:lnTo>
                      <a:lnTo>
                        <a:pt x="196850" y="85725"/>
                      </a:lnTo>
                      <a:lnTo>
                        <a:pt x="254000" y="85725"/>
                      </a:lnTo>
                      <a:lnTo>
                        <a:pt x="254000" y="101600"/>
                      </a:lnTo>
                      <a:lnTo>
                        <a:pt x="317500" y="101600"/>
                      </a:lnTo>
                      <a:lnTo>
                        <a:pt x="317500" y="133350"/>
                      </a:lnTo>
                      <a:lnTo>
                        <a:pt x="317500" y="133350"/>
                      </a:lnTo>
                      <a:lnTo>
                        <a:pt x="349250" y="133350"/>
                      </a:lnTo>
                      <a:lnTo>
                        <a:pt x="349250" y="180975"/>
                      </a:lnTo>
                      <a:lnTo>
                        <a:pt x="419100" y="180975"/>
                      </a:lnTo>
                      <a:lnTo>
                        <a:pt x="419100" y="200025"/>
                      </a:lnTo>
                      <a:lnTo>
                        <a:pt x="460375" y="200025"/>
                      </a:lnTo>
                      <a:lnTo>
                        <a:pt x="460375" y="228600"/>
                      </a:lnTo>
                      <a:lnTo>
                        <a:pt x="533400" y="228600"/>
                      </a:lnTo>
                      <a:lnTo>
                        <a:pt x="533400" y="276225"/>
                      </a:lnTo>
                      <a:lnTo>
                        <a:pt x="581025" y="276225"/>
                      </a:lnTo>
                      <a:lnTo>
                        <a:pt x="581025" y="276225"/>
                      </a:lnTo>
                      <a:lnTo>
                        <a:pt x="581025" y="304800"/>
                      </a:lnTo>
                      <a:lnTo>
                        <a:pt x="657225" y="304800"/>
                      </a:lnTo>
                      <a:lnTo>
                        <a:pt x="657225" y="327025"/>
                      </a:lnTo>
                      <a:lnTo>
                        <a:pt x="695325" y="327025"/>
                      </a:lnTo>
                      <a:lnTo>
                        <a:pt x="695325" y="365125"/>
                      </a:lnTo>
                      <a:lnTo>
                        <a:pt x="730250" y="365125"/>
                      </a:lnTo>
                      <a:lnTo>
                        <a:pt x="730250" y="400050"/>
                      </a:lnTo>
                      <a:lnTo>
                        <a:pt x="790575" y="400050"/>
                      </a:lnTo>
                    </a:path>
                  </a:pathLst>
                </a:custGeom>
                <a:noFill/>
                <a:ln w="28575">
                  <a:solidFill>
                    <a:schemeClr val="accent1"/>
                  </a:solidFill>
                  <a:miter lim="800000"/>
                  <a:headEnd/>
                  <a:tailEnd/>
                </a:ln>
              </p:spPr>
              <p:txBody>
                <a:bodyPr rtlCol="0" anchor="ctr"/>
                <a:lstStyle/>
                <a:p>
                  <a:pPr algn="ctr"/>
                  <a:endParaRPr lang="en-US"/>
                </a:p>
              </p:txBody>
            </p:sp>
            <p:sp>
              <p:nvSpPr>
                <p:cNvPr id="2092" name="Freeform 2091">
                  <a:extLst>
                    <a:ext uri="{FF2B5EF4-FFF2-40B4-BE49-F238E27FC236}">
                      <a16:creationId xmlns:a16="http://schemas.microsoft.com/office/drawing/2014/main" id="{D4B00D5E-57F5-790E-5D7F-C6B599E33EAC}"/>
                    </a:ext>
                  </a:extLst>
                </p:cNvPr>
                <p:cNvSpPr/>
                <p:nvPr/>
              </p:nvSpPr>
              <p:spPr bwMode="auto">
                <a:xfrm>
                  <a:off x="3667125" y="2419350"/>
                  <a:ext cx="514350" cy="187325"/>
                </a:xfrm>
                <a:custGeom>
                  <a:avLst/>
                  <a:gdLst>
                    <a:gd name="connsiteX0" fmla="*/ 0 w 514350"/>
                    <a:gd name="connsiteY0" fmla="*/ 0 h 187325"/>
                    <a:gd name="connsiteX1" fmla="*/ 44450 w 514350"/>
                    <a:gd name="connsiteY1" fmla="*/ 0 h 187325"/>
                    <a:gd name="connsiteX2" fmla="*/ 44450 w 514350"/>
                    <a:gd name="connsiteY2" fmla="*/ 0 h 187325"/>
                    <a:gd name="connsiteX3" fmla="*/ 44450 w 514350"/>
                    <a:gd name="connsiteY3" fmla="*/ 28575 h 187325"/>
                    <a:gd name="connsiteX4" fmla="*/ 98425 w 514350"/>
                    <a:gd name="connsiteY4" fmla="*/ 28575 h 187325"/>
                    <a:gd name="connsiteX5" fmla="*/ 98425 w 514350"/>
                    <a:gd name="connsiteY5" fmla="*/ 69850 h 187325"/>
                    <a:gd name="connsiteX6" fmla="*/ 149225 w 514350"/>
                    <a:gd name="connsiteY6" fmla="*/ 69850 h 187325"/>
                    <a:gd name="connsiteX7" fmla="*/ 149225 w 514350"/>
                    <a:gd name="connsiteY7" fmla="*/ 95250 h 187325"/>
                    <a:gd name="connsiteX8" fmla="*/ 206375 w 514350"/>
                    <a:gd name="connsiteY8" fmla="*/ 95250 h 187325"/>
                    <a:gd name="connsiteX9" fmla="*/ 206375 w 514350"/>
                    <a:gd name="connsiteY9" fmla="*/ 120650 h 187325"/>
                    <a:gd name="connsiteX10" fmla="*/ 257175 w 514350"/>
                    <a:gd name="connsiteY10" fmla="*/ 120650 h 187325"/>
                    <a:gd name="connsiteX11" fmla="*/ 257175 w 514350"/>
                    <a:gd name="connsiteY11" fmla="*/ 139700 h 187325"/>
                    <a:gd name="connsiteX12" fmla="*/ 346075 w 514350"/>
                    <a:gd name="connsiteY12" fmla="*/ 139700 h 187325"/>
                    <a:gd name="connsiteX13" fmla="*/ 346075 w 514350"/>
                    <a:gd name="connsiteY13" fmla="*/ 161925 h 187325"/>
                    <a:gd name="connsiteX14" fmla="*/ 454025 w 514350"/>
                    <a:gd name="connsiteY14" fmla="*/ 161925 h 187325"/>
                    <a:gd name="connsiteX15" fmla="*/ 454025 w 514350"/>
                    <a:gd name="connsiteY15" fmla="*/ 187325 h 187325"/>
                    <a:gd name="connsiteX16" fmla="*/ 514350 w 514350"/>
                    <a:gd name="connsiteY16" fmla="*/ 187325 h 187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14350" h="187325">
                      <a:moveTo>
                        <a:pt x="0" y="0"/>
                      </a:moveTo>
                      <a:lnTo>
                        <a:pt x="44450" y="0"/>
                      </a:lnTo>
                      <a:lnTo>
                        <a:pt x="44450" y="0"/>
                      </a:lnTo>
                      <a:lnTo>
                        <a:pt x="44450" y="28575"/>
                      </a:lnTo>
                      <a:lnTo>
                        <a:pt x="98425" y="28575"/>
                      </a:lnTo>
                      <a:lnTo>
                        <a:pt x="98425" y="69850"/>
                      </a:lnTo>
                      <a:lnTo>
                        <a:pt x="149225" y="69850"/>
                      </a:lnTo>
                      <a:lnTo>
                        <a:pt x="149225" y="95250"/>
                      </a:lnTo>
                      <a:lnTo>
                        <a:pt x="206375" y="95250"/>
                      </a:lnTo>
                      <a:lnTo>
                        <a:pt x="206375" y="120650"/>
                      </a:lnTo>
                      <a:lnTo>
                        <a:pt x="257175" y="120650"/>
                      </a:lnTo>
                      <a:lnTo>
                        <a:pt x="257175" y="139700"/>
                      </a:lnTo>
                      <a:lnTo>
                        <a:pt x="346075" y="139700"/>
                      </a:lnTo>
                      <a:lnTo>
                        <a:pt x="346075" y="161925"/>
                      </a:lnTo>
                      <a:lnTo>
                        <a:pt x="454025" y="161925"/>
                      </a:lnTo>
                      <a:lnTo>
                        <a:pt x="454025" y="187325"/>
                      </a:lnTo>
                      <a:lnTo>
                        <a:pt x="514350" y="187325"/>
                      </a:lnTo>
                    </a:path>
                  </a:pathLst>
                </a:custGeom>
                <a:noFill/>
                <a:ln w="28575">
                  <a:solidFill>
                    <a:schemeClr val="accent1"/>
                  </a:solidFill>
                  <a:miter lim="800000"/>
                  <a:headEnd/>
                  <a:tailEnd/>
                </a:ln>
              </p:spPr>
              <p:txBody>
                <a:bodyPr rtlCol="0" anchor="ctr"/>
                <a:lstStyle/>
                <a:p>
                  <a:pPr algn="ctr"/>
                  <a:endParaRPr lang="en-US"/>
                </a:p>
              </p:txBody>
            </p:sp>
            <p:sp>
              <p:nvSpPr>
                <p:cNvPr id="2093" name="Freeform 2092">
                  <a:extLst>
                    <a:ext uri="{FF2B5EF4-FFF2-40B4-BE49-F238E27FC236}">
                      <a16:creationId xmlns:a16="http://schemas.microsoft.com/office/drawing/2014/main" id="{D1F026CB-7C66-116D-74AA-A6507FB8A6C3}"/>
                    </a:ext>
                  </a:extLst>
                </p:cNvPr>
                <p:cNvSpPr/>
                <p:nvPr/>
              </p:nvSpPr>
              <p:spPr bwMode="auto">
                <a:xfrm>
                  <a:off x="4165600" y="2622550"/>
                  <a:ext cx="234950" cy="76200"/>
                </a:xfrm>
                <a:custGeom>
                  <a:avLst/>
                  <a:gdLst>
                    <a:gd name="connsiteX0" fmla="*/ 0 w 234950"/>
                    <a:gd name="connsiteY0" fmla="*/ 0 h 76200"/>
                    <a:gd name="connsiteX1" fmla="*/ 57150 w 234950"/>
                    <a:gd name="connsiteY1" fmla="*/ 0 h 76200"/>
                    <a:gd name="connsiteX2" fmla="*/ 57150 w 234950"/>
                    <a:gd name="connsiteY2" fmla="*/ 0 h 76200"/>
                    <a:gd name="connsiteX3" fmla="*/ 57150 w 234950"/>
                    <a:gd name="connsiteY3" fmla="*/ 28575 h 76200"/>
                    <a:gd name="connsiteX4" fmla="*/ 146050 w 234950"/>
                    <a:gd name="connsiteY4" fmla="*/ 28575 h 76200"/>
                    <a:gd name="connsiteX5" fmla="*/ 146050 w 234950"/>
                    <a:gd name="connsiteY5" fmla="*/ 60325 h 76200"/>
                    <a:gd name="connsiteX6" fmla="*/ 177800 w 234950"/>
                    <a:gd name="connsiteY6" fmla="*/ 60325 h 76200"/>
                    <a:gd name="connsiteX7" fmla="*/ 177800 w 234950"/>
                    <a:gd name="connsiteY7" fmla="*/ 76200 h 76200"/>
                    <a:gd name="connsiteX8" fmla="*/ 234950 w 234950"/>
                    <a:gd name="connsiteY8" fmla="*/ 76200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4950" h="76200">
                      <a:moveTo>
                        <a:pt x="0" y="0"/>
                      </a:moveTo>
                      <a:lnTo>
                        <a:pt x="57150" y="0"/>
                      </a:lnTo>
                      <a:lnTo>
                        <a:pt x="57150" y="0"/>
                      </a:lnTo>
                      <a:lnTo>
                        <a:pt x="57150" y="28575"/>
                      </a:lnTo>
                      <a:lnTo>
                        <a:pt x="146050" y="28575"/>
                      </a:lnTo>
                      <a:lnTo>
                        <a:pt x="146050" y="60325"/>
                      </a:lnTo>
                      <a:lnTo>
                        <a:pt x="177800" y="60325"/>
                      </a:lnTo>
                      <a:lnTo>
                        <a:pt x="177800" y="76200"/>
                      </a:lnTo>
                      <a:lnTo>
                        <a:pt x="234950" y="76200"/>
                      </a:lnTo>
                    </a:path>
                  </a:pathLst>
                </a:custGeom>
                <a:noFill/>
                <a:ln w="28575">
                  <a:solidFill>
                    <a:schemeClr val="accent1"/>
                  </a:solidFill>
                  <a:miter lim="800000"/>
                  <a:headEnd/>
                  <a:tailEnd/>
                </a:ln>
              </p:spPr>
              <p:txBody>
                <a:bodyPr rtlCol="0" anchor="ctr"/>
                <a:lstStyle/>
                <a:p>
                  <a:pPr algn="ctr"/>
                  <a:endParaRPr lang="en-US"/>
                </a:p>
              </p:txBody>
            </p:sp>
            <p:sp>
              <p:nvSpPr>
                <p:cNvPr id="2094" name="Freeform 2093">
                  <a:extLst>
                    <a:ext uri="{FF2B5EF4-FFF2-40B4-BE49-F238E27FC236}">
                      <a16:creationId xmlns:a16="http://schemas.microsoft.com/office/drawing/2014/main" id="{D58BBDBB-F4EA-9F22-0FDA-1CDAB6A2E634}"/>
                    </a:ext>
                  </a:extLst>
                </p:cNvPr>
                <p:cNvSpPr/>
                <p:nvPr/>
              </p:nvSpPr>
              <p:spPr bwMode="auto">
                <a:xfrm>
                  <a:off x="4368800" y="2711450"/>
                  <a:ext cx="285750" cy="44450"/>
                </a:xfrm>
                <a:custGeom>
                  <a:avLst/>
                  <a:gdLst>
                    <a:gd name="connsiteX0" fmla="*/ 0 w 285750"/>
                    <a:gd name="connsiteY0" fmla="*/ 0 h 44450"/>
                    <a:gd name="connsiteX1" fmla="*/ 107950 w 285750"/>
                    <a:gd name="connsiteY1" fmla="*/ 0 h 44450"/>
                    <a:gd name="connsiteX2" fmla="*/ 107950 w 285750"/>
                    <a:gd name="connsiteY2" fmla="*/ 19050 h 44450"/>
                    <a:gd name="connsiteX3" fmla="*/ 212725 w 285750"/>
                    <a:gd name="connsiteY3" fmla="*/ 19050 h 44450"/>
                    <a:gd name="connsiteX4" fmla="*/ 212725 w 285750"/>
                    <a:gd name="connsiteY4" fmla="*/ 19050 h 44450"/>
                    <a:gd name="connsiteX5" fmla="*/ 212725 w 285750"/>
                    <a:gd name="connsiteY5" fmla="*/ 19050 h 44450"/>
                    <a:gd name="connsiteX6" fmla="*/ 212725 w 285750"/>
                    <a:gd name="connsiteY6" fmla="*/ 19050 h 44450"/>
                    <a:gd name="connsiteX7" fmla="*/ 212725 w 285750"/>
                    <a:gd name="connsiteY7" fmla="*/ 19050 h 44450"/>
                    <a:gd name="connsiteX8" fmla="*/ 212725 w 285750"/>
                    <a:gd name="connsiteY8" fmla="*/ 44450 h 44450"/>
                    <a:gd name="connsiteX9" fmla="*/ 285750 w 285750"/>
                    <a:gd name="connsiteY9" fmla="*/ 44450 h 4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5750" h="44450">
                      <a:moveTo>
                        <a:pt x="0" y="0"/>
                      </a:moveTo>
                      <a:lnTo>
                        <a:pt x="107950" y="0"/>
                      </a:lnTo>
                      <a:lnTo>
                        <a:pt x="107950" y="19050"/>
                      </a:lnTo>
                      <a:lnTo>
                        <a:pt x="212725" y="19050"/>
                      </a:lnTo>
                      <a:lnTo>
                        <a:pt x="212725" y="19050"/>
                      </a:lnTo>
                      <a:lnTo>
                        <a:pt x="212725" y="19050"/>
                      </a:lnTo>
                      <a:lnTo>
                        <a:pt x="212725" y="19050"/>
                      </a:lnTo>
                      <a:lnTo>
                        <a:pt x="212725" y="19050"/>
                      </a:lnTo>
                      <a:lnTo>
                        <a:pt x="212725" y="44450"/>
                      </a:lnTo>
                      <a:lnTo>
                        <a:pt x="285750" y="44450"/>
                      </a:lnTo>
                    </a:path>
                  </a:pathLst>
                </a:custGeom>
                <a:noFill/>
                <a:ln w="28575">
                  <a:solidFill>
                    <a:schemeClr val="accent1"/>
                  </a:solidFill>
                  <a:miter lim="800000"/>
                  <a:headEnd/>
                  <a:tailEnd/>
                </a:ln>
              </p:spPr>
              <p:txBody>
                <a:bodyPr rtlCol="0" anchor="ctr"/>
                <a:lstStyle/>
                <a:p>
                  <a:pPr algn="ctr"/>
                  <a:endParaRPr lang="en-US"/>
                </a:p>
              </p:txBody>
            </p:sp>
          </p:grpSp>
          <p:sp>
            <p:nvSpPr>
              <p:cNvPr id="2097" name="Freeform 2096">
                <a:extLst>
                  <a:ext uri="{FF2B5EF4-FFF2-40B4-BE49-F238E27FC236}">
                    <a16:creationId xmlns:a16="http://schemas.microsoft.com/office/drawing/2014/main" id="{EB20B253-A943-0928-BC8E-535CE44BE511}"/>
                  </a:ext>
                </a:extLst>
              </p:cNvPr>
              <p:cNvSpPr/>
              <p:nvPr/>
            </p:nvSpPr>
            <p:spPr bwMode="auto">
              <a:xfrm>
                <a:off x="4629150" y="2771775"/>
                <a:ext cx="447675" cy="130175"/>
              </a:xfrm>
              <a:custGeom>
                <a:avLst/>
                <a:gdLst>
                  <a:gd name="connsiteX0" fmla="*/ 0 w 447675"/>
                  <a:gd name="connsiteY0" fmla="*/ 0 h 130175"/>
                  <a:gd name="connsiteX1" fmla="*/ 98425 w 447675"/>
                  <a:gd name="connsiteY1" fmla="*/ 0 h 130175"/>
                  <a:gd name="connsiteX2" fmla="*/ 98425 w 447675"/>
                  <a:gd name="connsiteY2" fmla="*/ 28575 h 130175"/>
                  <a:gd name="connsiteX3" fmla="*/ 187325 w 447675"/>
                  <a:gd name="connsiteY3" fmla="*/ 28575 h 130175"/>
                  <a:gd name="connsiteX4" fmla="*/ 187325 w 447675"/>
                  <a:gd name="connsiteY4" fmla="*/ 53975 h 130175"/>
                  <a:gd name="connsiteX5" fmla="*/ 273050 w 447675"/>
                  <a:gd name="connsiteY5" fmla="*/ 53975 h 130175"/>
                  <a:gd name="connsiteX6" fmla="*/ 273050 w 447675"/>
                  <a:gd name="connsiteY6" fmla="*/ 69850 h 130175"/>
                  <a:gd name="connsiteX7" fmla="*/ 314325 w 447675"/>
                  <a:gd name="connsiteY7" fmla="*/ 69850 h 130175"/>
                  <a:gd name="connsiteX8" fmla="*/ 314325 w 447675"/>
                  <a:gd name="connsiteY8" fmla="*/ 98425 h 130175"/>
                  <a:gd name="connsiteX9" fmla="*/ 374650 w 447675"/>
                  <a:gd name="connsiteY9" fmla="*/ 98425 h 130175"/>
                  <a:gd name="connsiteX10" fmla="*/ 374650 w 447675"/>
                  <a:gd name="connsiteY10" fmla="*/ 98425 h 130175"/>
                  <a:gd name="connsiteX11" fmla="*/ 374650 w 447675"/>
                  <a:gd name="connsiteY11" fmla="*/ 130175 h 130175"/>
                  <a:gd name="connsiteX12" fmla="*/ 447675 w 447675"/>
                  <a:gd name="connsiteY12" fmla="*/ 130175 h 130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47675" h="130175">
                    <a:moveTo>
                      <a:pt x="0" y="0"/>
                    </a:moveTo>
                    <a:lnTo>
                      <a:pt x="98425" y="0"/>
                    </a:lnTo>
                    <a:lnTo>
                      <a:pt x="98425" y="28575"/>
                    </a:lnTo>
                    <a:lnTo>
                      <a:pt x="187325" y="28575"/>
                    </a:lnTo>
                    <a:lnTo>
                      <a:pt x="187325" y="53975"/>
                    </a:lnTo>
                    <a:lnTo>
                      <a:pt x="273050" y="53975"/>
                    </a:lnTo>
                    <a:lnTo>
                      <a:pt x="273050" y="69850"/>
                    </a:lnTo>
                    <a:lnTo>
                      <a:pt x="314325" y="69850"/>
                    </a:lnTo>
                    <a:lnTo>
                      <a:pt x="314325" y="98425"/>
                    </a:lnTo>
                    <a:lnTo>
                      <a:pt x="374650" y="98425"/>
                    </a:lnTo>
                    <a:lnTo>
                      <a:pt x="374650" y="98425"/>
                    </a:lnTo>
                    <a:lnTo>
                      <a:pt x="374650" y="130175"/>
                    </a:lnTo>
                    <a:lnTo>
                      <a:pt x="447675" y="130175"/>
                    </a:lnTo>
                  </a:path>
                </a:pathLst>
              </a:custGeom>
              <a:noFill/>
              <a:ln w="28575">
                <a:solidFill>
                  <a:schemeClr val="accent1"/>
                </a:solidFill>
                <a:miter lim="800000"/>
                <a:headEnd/>
                <a:tailEnd/>
              </a:ln>
            </p:spPr>
            <p:txBody>
              <a:bodyPr rtlCol="0" anchor="ctr"/>
              <a:lstStyle/>
              <a:p>
                <a:pPr algn="ctr"/>
                <a:endParaRPr lang="en-US"/>
              </a:p>
            </p:txBody>
          </p:sp>
        </p:grpSp>
        <p:sp>
          <p:nvSpPr>
            <p:cNvPr id="2099" name="Freeform 2098">
              <a:extLst>
                <a:ext uri="{FF2B5EF4-FFF2-40B4-BE49-F238E27FC236}">
                  <a16:creationId xmlns:a16="http://schemas.microsoft.com/office/drawing/2014/main" id="{03B3DA4A-3D1C-CEA6-5FCE-EA9B4AED7C05}"/>
                </a:ext>
              </a:extLst>
            </p:cNvPr>
            <p:cNvSpPr/>
            <p:nvPr/>
          </p:nvSpPr>
          <p:spPr bwMode="auto">
            <a:xfrm>
              <a:off x="5070475" y="2911475"/>
              <a:ext cx="469900" cy="111125"/>
            </a:xfrm>
            <a:custGeom>
              <a:avLst/>
              <a:gdLst>
                <a:gd name="connsiteX0" fmla="*/ 0 w 469900"/>
                <a:gd name="connsiteY0" fmla="*/ 0 h 111125"/>
                <a:gd name="connsiteX1" fmla="*/ 101600 w 469900"/>
                <a:gd name="connsiteY1" fmla="*/ 0 h 111125"/>
                <a:gd name="connsiteX2" fmla="*/ 101600 w 469900"/>
                <a:gd name="connsiteY2" fmla="*/ 28575 h 111125"/>
                <a:gd name="connsiteX3" fmla="*/ 184150 w 469900"/>
                <a:gd name="connsiteY3" fmla="*/ 28575 h 111125"/>
                <a:gd name="connsiteX4" fmla="*/ 184150 w 469900"/>
                <a:gd name="connsiteY4" fmla="*/ 47625 h 111125"/>
                <a:gd name="connsiteX5" fmla="*/ 234950 w 469900"/>
                <a:gd name="connsiteY5" fmla="*/ 47625 h 111125"/>
                <a:gd name="connsiteX6" fmla="*/ 234950 w 469900"/>
                <a:gd name="connsiteY6" fmla="*/ 47625 h 111125"/>
                <a:gd name="connsiteX7" fmla="*/ 234950 w 469900"/>
                <a:gd name="connsiteY7" fmla="*/ 76200 h 111125"/>
                <a:gd name="connsiteX8" fmla="*/ 317500 w 469900"/>
                <a:gd name="connsiteY8" fmla="*/ 76200 h 111125"/>
                <a:gd name="connsiteX9" fmla="*/ 317500 w 469900"/>
                <a:gd name="connsiteY9" fmla="*/ 76200 h 111125"/>
                <a:gd name="connsiteX10" fmla="*/ 317500 w 469900"/>
                <a:gd name="connsiteY10" fmla="*/ 95250 h 111125"/>
                <a:gd name="connsiteX11" fmla="*/ 384175 w 469900"/>
                <a:gd name="connsiteY11" fmla="*/ 95250 h 111125"/>
                <a:gd name="connsiteX12" fmla="*/ 384175 w 469900"/>
                <a:gd name="connsiteY12" fmla="*/ 111125 h 111125"/>
                <a:gd name="connsiteX13" fmla="*/ 469900 w 469900"/>
                <a:gd name="connsiteY13" fmla="*/ 111125 h 111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69900" h="111125">
                  <a:moveTo>
                    <a:pt x="0" y="0"/>
                  </a:moveTo>
                  <a:lnTo>
                    <a:pt x="101600" y="0"/>
                  </a:lnTo>
                  <a:lnTo>
                    <a:pt x="101600" y="28575"/>
                  </a:lnTo>
                  <a:lnTo>
                    <a:pt x="184150" y="28575"/>
                  </a:lnTo>
                  <a:lnTo>
                    <a:pt x="184150" y="47625"/>
                  </a:lnTo>
                  <a:lnTo>
                    <a:pt x="234950" y="47625"/>
                  </a:lnTo>
                  <a:lnTo>
                    <a:pt x="234950" y="47625"/>
                  </a:lnTo>
                  <a:lnTo>
                    <a:pt x="234950" y="76200"/>
                  </a:lnTo>
                  <a:lnTo>
                    <a:pt x="317500" y="76200"/>
                  </a:lnTo>
                  <a:lnTo>
                    <a:pt x="317500" y="76200"/>
                  </a:lnTo>
                  <a:lnTo>
                    <a:pt x="317500" y="95250"/>
                  </a:lnTo>
                  <a:lnTo>
                    <a:pt x="384175" y="95250"/>
                  </a:lnTo>
                  <a:lnTo>
                    <a:pt x="384175" y="111125"/>
                  </a:lnTo>
                  <a:lnTo>
                    <a:pt x="469900" y="111125"/>
                  </a:lnTo>
                </a:path>
              </a:pathLst>
            </a:custGeom>
            <a:noFill/>
            <a:ln w="28575">
              <a:solidFill>
                <a:schemeClr val="accent1"/>
              </a:solidFill>
              <a:miter lim="800000"/>
              <a:headEnd/>
              <a:tailEnd/>
            </a:ln>
          </p:spPr>
          <p:txBody>
            <a:bodyPr rtlCol="0" anchor="ctr"/>
            <a:lstStyle/>
            <a:p>
              <a:pPr algn="ctr"/>
              <a:endParaRPr lang="en-US"/>
            </a:p>
          </p:txBody>
        </p:sp>
      </p:grpSp>
      <p:sp>
        <p:nvSpPr>
          <p:cNvPr id="2" name="Title 1">
            <a:extLst>
              <a:ext uri="{FF2B5EF4-FFF2-40B4-BE49-F238E27FC236}">
                <a16:creationId xmlns:a16="http://schemas.microsoft.com/office/drawing/2014/main" id="{92509D77-9DBE-4522-1E33-EDF317737430}"/>
              </a:ext>
            </a:extLst>
          </p:cNvPr>
          <p:cNvSpPr>
            <a:spLocks noGrp="1"/>
          </p:cNvSpPr>
          <p:nvPr>
            <p:ph type="title"/>
          </p:nvPr>
        </p:nvSpPr>
        <p:spPr/>
        <p:txBody>
          <a:bodyPr/>
          <a:lstStyle/>
          <a:p>
            <a:r>
              <a:rPr lang="en-US" dirty="0"/>
              <a:t>RELATIVITY-047: OS</a:t>
            </a:r>
          </a:p>
        </p:txBody>
      </p:sp>
      <p:sp>
        <p:nvSpPr>
          <p:cNvPr id="7" name="Text Box 15">
            <a:extLst>
              <a:ext uri="{FF2B5EF4-FFF2-40B4-BE49-F238E27FC236}">
                <a16:creationId xmlns:a16="http://schemas.microsoft.com/office/drawing/2014/main" id="{03639CBC-9728-B2A0-3592-F8DF84CE879B}"/>
              </a:ext>
            </a:extLst>
          </p:cNvPr>
          <p:cNvSpPr txBox="1">
            <a:spLocks noChangeArrowheads="1"/>
          </p:cNvSpPr>
          <p:nvPr/>
        </p:nvSpPr>
        <p:spPr bwMode="auto">
          <a:xfrm>
            <a:off x="376893" y="636202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Tawbi. ASCO 2023. Abstr 9502.</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7070C724-5815-AB62-03C3-0142AAB9C8FE}"/>
              </a:ext>
            </a:extLst>
          </p:cNvPr>
          <p:cNvSpPr txBox="1"/>
          <p:nvPr/>
        </p:nvSpPr>
        <p:spPr bwMode="auto">
          <a:xfrm>
            <a:off x="1097869" y="5501341"/>
            <a:ext cx="1648015" cy="830997"/>
          </a:xfrm>
          <a:prstGeom prst="rect">
            <a:avLst/>
          </a:prstGeom>
          <a:solidFill>
            <a:schemeClr val="tx1"/>
          </a:solidFill>
          <a:ln>
            <a:noFill/>
          </a:ln>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risk, n</a:t>
            </a:r>
            <a:b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Nivo + Rela</a:t>
            </a:r>
            <a:b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Nivo</a:t>
            </a:r>
          </a:p>
        </p:txBody>
      </p:sp>
      <p:sp>
        <p:nvSpPr>
          <p:cNvPr id="9" name="TextBox 8">
            <a:extLst>
              <a:ext uri="{FF2B5EF4-FFF2-40B4-BE49-F238E27FC236}">
                <a16:creationId xmlns:a16="http://schemas.microsoft.com/office/drawing/2014/main" id="{A524E076-AE8A-0B4E-6921-3F0F803E9DFB}"/>
              </a:ext>
            </a:extLst>
          </p:cNvPr>
          <p:cNvSpPr txBox="1"/>
          <p:nvPr/>
        </p:nvSpPr>
        <p:spPr bwMode="auto">
          <a:xfrm>
            <a:off x="2646075" y="574756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355</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359</a:t>
            </a:r>
          </a:p>
        </p:txBody>
      </p:sp>
      <p:sp>
        <p:nvSpPr>
          <p:cNvPr id="10" name="TextBox 9">
            <a:extLst>
              <a:ext uri="{FF2B5EF4-FFF2-40B4-BE49-F238E27FC236}">
                <a16:creationId xmlns:a16="http://schemas.microsoft.com/office/drawing/2014/main" id="{BB7252C3-5BF7-EBD6-A334-CEC064555C0F}"/>
              </a:ext>
            </a:extLst>
          </p:cNvPr>
          <p:cNvSpPr txBox="1"/>
          <p:nvPr/>
        </p:nvSpPr>
        <p:spPr bwMode="auto">
          <a:xfrm>
            <a:off x="3040520" y="574756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334</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329</a:t>
            </a:r>
          </a:p>
        </p:txBody>
      </p:sp>
      <p:sp>
        <p:nvSpPr>
          <p:cNvPr id="11" name="TextBox 10">
            <a:extLst>
              <a:ext uri="{FF2B5EF4-FFF2-40B4-BE49-F238E27FC236}">
                <a16:creationId xmlns:a16="http://schemas.microsoft.com/office/drawing/2014/main" id="{4106D31B-DB8B-01B7-06F8-1F46A401763E}"/>
              </a:ext>
            </a:extLst>
          </p:cNvPr>
          <p:cNvSpPr txBox="1"/>
          <p:nvPr/>
        </p:nvSpPr>
        <p:spPr bwMode="auto">
          <a:xfrm>
            <a:off x="3434967" y="574756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305</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301</a:t>
            </a:r>
          </a:p>
        </p:txBody>
      </p:sp>
      <p:sp>
        <p:nvSpPr>
          <p:cNvPr id="12" name="TextBox 11">
            <a:extLst>
              <a:ext uri="{FF2B5EF4-FFF2-40B4-BE49-F238E27FC236}">
                <a16:creationId xmlns:a16="http://schemas.microsoft.com/office/drawing/2014/main" id="{6C1D32CD-989F-15F1-AE66-ECC21E1ED64B}"/>
              </a:ext>
            </a:extLst>
          </p:cNvPr>
          <p:cNvSpPr txBox="1"/>
          <p:nvPr/>
        </p:nvSpPr>
        <p:spPr bwMode="auto">
          <a:xfrm>
            <a:off x="3829414" y="574756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287</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278</a:t>
            </a:r>
          </a:p>
        </p:txBody>
      </p:sp>
      <p:sp>
        <p:nvSpPr>
          <p:cNvPr id="13" name="TextBox 12">
            <a:extLst>
              <a:ext uri="{FF2B5EF4-FFF2-40B4-BE49-F238E27FC236}">
                <a16:creationId xmlns:a16="http://schemas.microsoft.com/office/drawing/2014/main" id="{B3DEF62A-5DB3-4CC9-7499-C73C939FA70A}"/>
              </a:ext>
            </a:extLst>
          </p:cNvPr>
          <p:cNvSpPr txBox="1"/>
          <p:nvPr/>
        </p:nvSpPr>
        <p:spPr bwMode="auto">
          <a:xfrm>
            <a:off x="4223861" y="574756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270</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253</a:t>
            </a:r>
          </a:p>
        </p:txBody>
      </p:sp>
      <p:sp>
        <p:nvSpPr>
          <p:cNvPr id="14" name="TextBox 13">
            <a:extLst>
              <a:ext uri="{FF2B5EF4-FFF2-40B4-BE49-F238E27FC236}">
                <a16:creationId xmlns:a16="http://schemas.microsoft.com/office/drawing/2014/main" id="{942E2127-3120-BC60-21EC-451450C4F369}"/>
              </a:ext>
            </a:extLst>
          </p:cNvPr>
          <p:cNvSpPr txBox="1"/>
          <p:nvPr/>
        </p:nvSpPr>
        <p:spPr bwMode="auto">
          <a:xfrm>
            <a:off x="4618308" y="574756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258</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238</a:t>
            </a:r>
          </a:p>
        </p:txBody>
      </p:sp>
      <p:sp>
        <p:nvSpPr>
          <p:cNvPr id="15" name="TextBox 14">
            <a:extLst>
              <a:ext uri="{FF2B5EF4-FFF2-40B4-BE49-F238E27FC236}">
                <a16:creationId xmlns:a16="http://schemas.microsoft.com/office/drawing/2014/main" id="{37B3A211-3EA1-FA83-51D9-6EFA5F8D7375}"/>
              </a:ext>
            </a:extLst>
          </p:cNvPr>
          <p:cNvSpPr txBox="1"/>
          <p:nvPr/>
        </p:nvSpPr>
        <p:spPr bwMode="auto">
          <a:xfrm>
            <a:off x="5012755" y="574756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241</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224</a:t>
            </a:r>
          </a:p>
        </p:txBody>
      </p:sp>
      <p:sp>
        <p:nvSpPr>
          <p:cNvPr id="16" name="TextBox 15">
            <a:extLst>
              <a:ext uri="{FF2B5EF4-FFF2-40B4-BE49-F238E27FC236}">
                <a16:creationId xmlns:a16="http://schemas.microsoft.com/office/drawing/2014/main" id="{B7AFA30B-8A98-48D4-6240-002BF410EACF}"/>
              </a:ext>
            </a:extLst>
          </p:cNvPr>
          <p:cNvSpPr txBox="1"/>
          <p:nvPr/>
        </p:nvSpPr>
        <p:spPr bwMode="auto">
          <a:xfrm>
            <a:off x="5407202" y="574756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226</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211</a:t>
            </a:r>
          </a:p>
        </p:txBody>
      </p:sp>
      <p:sp>
        <p:nvSpPr>
          <p:cNvPr id="17" name="TextBox 16">
            <a:extLst>
              <a:ext uri="{FF2B5EF4-FFF2-40B4-BE49-F238E27FC236}">
                <a16:creationId xmlns:a16="http://schemas.microsoft.com/office/drawing/2014/main" id="{2BE94FCD-9C79-6522-DB1D-0A0E08859502}"/>
              </a:ext>
            </a:extLst>
          </p:cNvPr>
          <p:cNvSpPr txBox="1"/>
          <p:nvPr/>
        </p:nvSpPr>
        <p:spPr bwMode="auto">
          <a:xfrm>
            <a:off x="5801650" y="574756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197</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185</a:t>
            </a:r>
          </a:p>
        </p:txBody>
      </p:sp>
      <p:sp>
        <p:nvSpPr>
          <p:cNvPr id="18" name="TextBox 17">
            <a:extLst>
              <a:ext uri="{FF2B5EF4-FFF2-40B4-BE49-F238E27FC236}">
                <a16:creationId xmlns:a16="http://schemas.microsoft.com/office/drawing/2014/main" id="{1C376721-CD3E-D301-C394-1DE38E3C8CB7}"/>
              </a:ext>
            </a:extLst>
          </p:cNvPr>
          <p:cNvSpPr txBox="1"/>
          <p:nvPr/>
        </p:nvSpPr>
        <p:spPr bwMode="auto">
          <a:xfrm>
            <a:off x="6196097" y="574756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179</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162</a:t>
            </a:r>
          </a:p>
        </p:txBody>
      </p:sp>
      <p:sp>
        <p:nvSpPr>
          <p:cNvPr id="19" name="TextBox 18">
            <a:extLst>
              <a:ext uri="{FF2B5EF4-FFF2-40B4-BE49-F238E27FC236}">
                <a16:creationId xmlns:a16="http://schemas.microsoft.com/office/drawing/2014/main" id="{42D6F435-455C-0840-C118-81C8049CCB47}"/>
              </a:ext>
            </a:extLst>
          </p:cNvPr>
          <p:cNvSpPr txBox="1"/>
          <p:nvPr/>
        </p:nvSpPr>
        <p:spPr bwMode="auto">
          <a:xfrm>
            <a:off x="6590544" y="574756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160</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144</a:t>
            </a:r>
          </a:p>
        </p:txBody>
      </p:sp>
      <p:sp>
        <p:nvSpPr>
          <p:cNvPr id="20" name="TextBox 19">
            <a:extLst>
              <a:ext uri="{FF2B5EF4-FFF2-40B4-BE49-F238E27FC236}">
                <a16:creationId xmlns:a16="http://schemas.microsoft.com/office/drawing/2014/main" id="{64C38478-270C-97CC-7A05-3ECF23F7B02D}"/>
              </a:ext>
            </a:extLst>
          </p:cNvPr>
          <p:cNvSpPr txBox="1"/>
          <p:nvPr/>
        </p:nvSpPr>
        <p:spPr bwMode="auto">
          <a:xfrm>
            <a:off x="6984991" y="574756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136</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118</a:t>
            </a:r>
          </a:p>
        </p:txBody>
      </p:sp>
      <p:sp>
        <p:nvSpPr>
          <p:cNvPr id="21" name="TextBox 20">
            <a:extLst>
              <a:ext uri="{FF2B5EF4-FFF2-40B4-BE49-F238E27FC236}">
                <a16:creationId xmlns:a16="http://schemas.microsoft.com/office/drawing/2014/main" id="{A2A4A23F-AEC0-66E2-1B7C-596EDA7E0C17}"/>
              </a:ext>
            </a:extLst>
          </p:cNvPr>
          <p:cNvSpPr txBox="1"/>
          <p:nvPr/>
        </p:nvSpPr>
        <p:spPr bwMode="auto">
          <a:xfrm>
            <a:off x="7379438" y="574756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128</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106</a:t>
            </a:r>
          </a:p>
        </p:txBody>
      </p:sp>
      <p:sp>
        <p:nvSpPr>
          <p:cNvPr id="22" name="TextBox 21">
            <a:extLst>
              <a:ext uri="{FF2B5EF4-FFF2-40B4-BE49-F238E27FC236}">
                <a16:creationId xmlns:a16="http://schemas.microsoft.com/office/drawing/2014/main" id="{1699E710-EA48-E1AF-3575-0B122ECDCA14}"/>
              </a:ext>
            </a:extLst>
          </p:cNvPr>
          <p:cNvSpPr txBox="1"/>
          <p:nvPr/>
        </p:nvSpPr>
        <p:spPr bwMode="auto">
          <a:xfrm>
            <a:off x="7773885" y="574756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122</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104</a:t>
            </a:r>
          </a:p>
        </p:txBody>
      </p:sp>
      <p:sp>
        <p:nvSpPr>
          <p:cNvPr id="23" name="TextBox 22">
            <a:extLst>
              <a:ext uri="{FF2B5EF4-FFF2-40B4-BE49-F238E27FC236}">
                <a16:creationId xmlns:a16="http://schemas.microsoft.com/office/drawing/2014/main" id="{482352DC-B1D6-9EB6-915A-6BA7509BCE3E}"/>
              </a:ext>
            </a:extLst>
          </p:cNvPr>
          <p:cNvSpPr txBox="1"/>
          <p:nvPr/>
        </p:nvSpPr>
        <p:spPr bwMode="auto">
          <a:xfrm>
            <a:off x="8168332" y="5747563"/>
            <a:ext cx="497251"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120</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100</a:t>
            </a:r>
          </a:p>
        </p:txBody>
      </p:sp>
      <p:sp>
        <p:nvSpPr>
          <p:cNvPr id="24" name="TextBox 23">
            <a:extLst>
              <a:ext uri="{FF2B5EF4-FFF2-40B4-BE49-F238E27FC236}">
                <a16:creationId xmlns:a16="http://schemas.microsoft.com/office/drawing/2014/main" id="{7444DE66-A9CA-56BE-1FC4-8D37FAE568D2}"/>
              </a:ext>
            </a:extLst>
          </p:cNvPr>
          <p:cNvSpPr txBox="1"/>
          <p:nvPr/>
        </p:nvSpPr>
        <p:spPr bwMode="auto">
          <a:xfrm>
            <a:off x="8614877" y="5747563"/>
            <a:ext cx="393056"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78</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64</a:t>
            </a:r>
          </a:p>
        </p:txBody>
      </p:sp>
      <p:sp>
        <p:nvSpPr>
          <p:cNvPr id="25" name="TextBox 24">
            <a:extLst>
              <a:ext uri="{FF2B5EF4-FFF2-40B4-BE49-F238E27FC236}">
                <a16:creationId xmlns:a16="http://schemas.microsoft.com/office/drawing/2014/main" id="{988B560A-B7D0-1207-112E-FC76C3F502F9}"/>
              </a:ext>
            </a:extLst>
          </p:cNvPr>
          <p:cNvSpPr txBox="1"/>
          <p:nvPr/>
        </p:nvSpPr>
        <p:spPr bwMode="auto">
          <a:xfrm>
            <a:off x="9009324" y="5747563"/>
            <a:ext cx="393056"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lang="en-US" sz="1600" b="0" dirty="0">
                <a:solidFill>
                  <a:schemeClr val="bg1"/>
                </a:solidFill>
                <a:latin typeface="Calibri" panose="020F0502020204030204" pitchFamily="34" charset="0"/>
                <a:cs typeface="Arial" panose="020B0604020202020204" pitchFamily="34" charset="0"/>
              </a:rPr>
              <a:t>26</a:t>
            </a:r>
            <a:br>
              <a:rPr lang="en-US" sz="1600" b="0" dirty="0">
                <a:solidFill>
                  <a:schemeClr val="bg1"/>
                </a:solidFill>
                <a:latin typeface="Calibri" panose="020F0502020204030204" pitchFamily="34" charset="0"/>
                <a:cs typeface="Arial" panose="020B0604020202020204" pitchFamily="34" charset="0"/>
              </a:rPr>
            </a:br>
            <a:r>
              <a:rPr lang="en-US" sz="1600" b="0" dirty="0">
                <a:solidFill>
                  <a:schemeClr val="bg1"/>
                </a:solidFill>
                <a:latin typeface="Calibri" panose="020F0502020204030204" pitchFamily="34" charset="0"/>
                <a:cs typeface="Arial" panose="020B0604020202020204" pitchFamily="34" charset="0"/>
              </a:rPr>
              <a:t>17</a:t>
            </a:r>
            <a:endPar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endParaRPr>
          </a:p>
        </p:txBody>
      </p:sp>
      <p:sp>
        <p:nvSpPr>
          <p:cNvPr id="26" name="TextBox 25">
            <a:extLst>
              <a:ext uri="{FF2B5EF4-FFF2-40B4-BE49-F238E27FC236}">
                <a16:creationId xmlns:a16="http://schemas.microsoft.com/office/drawing/2014/main" id="{1EE1ABC3-5531-9636-4459-2E0A6903B9BD}"/>
              </a:ext>
            </a:extLst>
          </p:cNvPr>
          <p:cNvSpPr txBox="1"/>
          <p:nvPr/>
        </p:nvSpPr>
        <p:spPr bwMode="auto">
          <a:xfrm>
            <a:off x="9455869" y="5747563"/>
            <a:ext cx="288862" cy="584775"/>
          </a:xfrm>
          <a:prstGeom prst="rect">
            <a:avLst/>
          </a:prstGeom>
          <a:noFill/>
          <a:ln>
            <a:noFill/>
          </a:ln>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2</a:t>
            </a:r>
            <a:b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0</a:t>
            </a:r>
          </a:p>
        </p:txBody>
      </p:sp>
      <p:cxnSp>
        <p:nvCxnSpPr>
          <p:cNvPr id="27" name="Straight Connector 26">
            <a:extLst>
              <a:ext uri="{FF2B5EF4-FFF2-40B4-BE49-F238E27FC236}">
                <a16:creationId xmlns:a16="http://schemas.microsoft.com/office/drawing/2014/main" id="{9655EA23-D394-B37B-98FF-A6B5AE61265F}"/>
              </a:ext>
            </a:extLst>
          </p:cNvPr>
          <p:cNvCxnSpPr>
            <a:cxnSpLocks/>
          </p:cNvCxnSpPr>
          <p:nvPr/>
        </p:nvCxnSpPr>
        <p:spPr bwMode="auto">
          <a:xfrm>
            <a:off x="2904564" y="2005855"/>
            <a:ext cx="0" cy="3030071"/>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93D91651-6598-0A9E-C271-AC6F05041EC4}"/>
              </a:ext>
            </a:extLst>
          </p:cNvPr>
          <p:cNvCxnSpPr>
            <a:cxnSpLocks/>
          </p:cNvCxnSpPr>
          <p:nvPr/>
        </p:nvCxnSpPr>
        <p:spPr bwMode="auto">
          <a:xfrm>
            <a:off x="2904565" y="5035926"/>
            <a:ext cx="6714564"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11260E83-3983-EC5B-4E9A-F2144A0A5ABE}"/>
              </a:ext>
            </a:extLst>
          </p:cNvPr>
          <p:cNvCxnSpPr>
            <a:cxnSpLocks/>
          </p:cNvCxnSpPr>
          <p:nvPr/>
        </p:nvCxnSpPr>
        <p:spPr bwMode="auto">
          <a:xfrm flipH="1">
            <a:off x="2832848" y="201482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A98A0A9F-BA9E-89A3-78F8-45BA985102D5}"/>
              </a:ext>
            </a:extLst>
          </p:cNvPr>
          <p:cNvCxnSpPr>
            <a:cxnSpLocks/>
          </p:cNvCxnSpPr>
          <p:nvPr/>
        </p:nvCxnSpPr>
        <p:spPr bwMode="auto">
          <a:xfrm flipH="1">
            <a:off x="2832848" y="261904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D0481C53-5425-B8B6-9DF9-CEC2F0CEB70D}"/>
              </a:ext>
            </a:extLst>
          </p:cNvPr>
          <p:cNvCxnSpPr>
            <a:cxnSpLocks/>
          </p:cNvCxnSpPr>
          <p:nvPr/>
        </p:nvCxnSpPr>
        <p:spPr bwMode="auto">
          <a:xfrm flipH="1">
            <a:off x="2832848" y="322326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35AF86FC-FC76-33F6-13CD-E03D40E2762D}"/>
              </a:ext>
            </a:extLst>
          </p:cNvPr>
          <p:cNvCxnSpPr>
            <a:cxnSpLocks/>
          </p:cNvCxnSpPr>
          <p:nvPr/>
        </p:nvCxnSpPr>
        <p:spPr bwMode="auto">
          <a:xfrm flipH="1">
            <a:off x="2832848" y="382748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6FC147D1-7FC0-A90E-196C-500C933EF2B9}"/>
              </a:ext>
            </a:extLst>
          </p:cNvPr>
          <p:cNvCxnSpPr>
            <a:cxnSpLocks/>
          </p:cNvCxnSpPr>
          <p:nvPr/>
        </p:nvCxnSpPr>
        <p:spPr bwMode="auto">
          <a:xfrm flipH="1">
            <a:off x="2832848" y="443170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08BDB08B-36A9-99E6-07C2-3E19E58304BA}"/>
              </a:ext>
            </a:extLst>
          </p:cNvPr>
          <p:cNvCxnSpPr>
            <a:cxnSpLocks/>
          </p:cNvCxnSpPr>
          <p:nvPr/>
        </p:nvCxnSpPr>
        <p:spPr bwMode="auto">
          <a:xfrm flipH="1">
            <a:off x="2832848" y="503592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7CBAE7F8-2A52-58DF-9F5E-5631D7CB6FE9}"/>
              </a:ext>
            </a:extLst>
          </p:cNvPr>
          <p:cNvCxnSpPr>
            <a:cxnSpLocks/>
          </p:cNvCxnSpPr>
          <p:nvPr/>
        </p:nvCxnSpPr>
        <p:spPr bwMode="auto">
          <a:xfrm>
            <a:off x="2904564"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03369406-9CB9-2C89-E0EA-5AEDCD70B77B}"/>
              </a:ext>
            </a:extLst>
          </p:cNvPr>
          <p:cNvCxnSpPr>
            <a:cxnSpLocks/>
          </p:cNvCxnSpPr>
          <p:nvPr/>
        </p:nvCxnSpPr>
        <p:spPr bwMode="auto">
          <a:xfrm>
            <a:off x="3298484"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9CB006A6-B727-2A68-45F4-4F24626E1B1A}"/>
              </a:ext>
            </a:extLst>
          </p:cNvPr>
          <p:cNvCxnSpPr>
            <a:cxnSpLocks/>
          </p:cNvCxnSpPr>
          <p:nvPr/>
        </p:nvCxnSpPr>
        <p:spPr bwMode="auto">
          <a:xfrm>
            <a:off x="3692404"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87ACFAC7-BF3F-BDBC-F227-31B638F961AE}"/>
              </a:ext>
            </a:extLst>
          </p:cNvPr>
          <p:cNvCxnSpPr>
            <a:cxnSpLocks/>
          </p:cNvCxnSpPr>
          <p:nvPr/>
        </p:nvCxnSpPr>
        <p:spPr bwMode="auto">
          <a:xfrm>
            <a:off x="4086324"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0EADDE90-B5C4-F4A5-4E0C-142099E08DE3}"/>
              </a:ext>
            </a:extLst>
          </p:cNvPr>
          <p:cNvCxnSpPr>
            <a:cxnSpLocks/>
          </p:cNvCxnSpPr>
          <p:nvPr/>
        </p:nvCxnSpPr>
        <p:spPr bwMode="auto">
          <a:xfrm>
            <a:off x="4480244"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E509D03A-01BB-1582-ED91-677D5DE79547}"/>
              </a:ext>
            </a:extLst>
          </p:cNvPr>
          <p:cNvCxnSpPr>
            <a:cxnSpLocks/>
          </p:cNvCxnSpPr>
          <p:nvPr/>
        </p:nvCxnSpPr>
        <p:spPr bwMode="auto">
          <a:xfrm>
            <a:off x="4874164"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A46BAB77-2C3D-7D1B-95D5-3F435AE06A29}"/>
              </a:ext>
            </a:extLst>
          </p:cNvPr>
          <p:cNvCxnSpPr>
            <a:cxnSpLocks/>
          </p:cNvCxnSpPr>
          <p:nvPr/>
        </p:nvCxnSpPr>
        <p:spPr bwMode="auto">
          <a:xfrm>
            <a:off x="5268084"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42A0169F-F9F2-50EC-2EF9-F9FA97A5A2BA}"/>
              </a:ext>
            </a:extLst>
          </p:cNvPr>
          <p:cNvCxnSpPr>
            <a:cxnSpLocks/>
          </p:cNvCxnSpPr>
          <p:nvPr/>
        </p:nvCxnSpPr>
        <p:spPr bwMode="auto">
          <a:xfrm>
            <a:off x="5662004"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E0AB92FC-9250-B28C-7BE9-58FF3F01028D}"/>
              </a:ext>
            </a:extLst>
          </p:cNvPr>
          <p:cNvCxnSpPr>
            <a:cxnSpLocks/>
          </p:cNvCxnSpPr>
          <p:nvPr/>
        </p:nvCxnSpPr>
        <p:spPr bwMode="auto">
          <a:xfrm>
            <a:off x="6055924"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A6ECB986-1A68-2AD7-C79C-6C1B4C0E0AB7}"/>
              </a:ext>
            </a:extLst>
          </p:cNvPr>
          <p:cNvCxnSpPr>
            <a:cxnSpLocks/>
          </p:cNvCxnSpPr>
          <p:nvPr/>
        </p:nvCxnSpPr>
        <p:spPr bwMode="auto">
          <a:xfrm>
            <a:off x="6449844"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FA34F940-7546-724C-B43B-51FB52A65F10}"/>
              </a:ext>
            </a:extLst>
          </p:cNvPr>
          <p:cNvCxnSpPr>
            <a:cxnSpLocks/>
          </p:cNvCxnSpPr>
          <p:nvPr/>
        </p:nvCxnSpPr>
        <p:spPr bwMode="auto">
          <a:xfrm>
            <a:off x="6843764"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11F6B92D-8900-B394-ECAF-30A143A2DE2E}"/>
              </a:ext>
            </a:extLst>
          </p:cNvPr>
          <p:cNvCxnSpPr>
            <a:cxnSpLocks/>
          </p:cNvCxnSpPr>
          <p:nvPr/>
        </p:nvCxnSpPr>
        <p:spPr bwMode="auto">
          <a:xfrm>
            <a:off x="7237684"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FBD80E86-5F18-0190-E7E0-7F596FC7CB9B}"/>
              </a:ext>
            </a:extLst>
          </p:cNvPr>
          <p:cNvCxnSpPr>
            <a:cxnSpLocks/>
          </p:cNvCxnSpPr>
          <p:nvPr/>
        </p:nvCxnSpPr>
        <p:spPr bwMode="auto">
          <a:xfrm>
            <a:off x="7631604"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80ED97E7-3459-4282-6E1F-B7FAFED1C288}"/>
              </a:ext>
            </a:extLst>
          </p:cNvPr>
          <p:cNvCxnSpPr>
            <a:cxnSpLocks/>
          </p:cNvCxnSpPr>
          <p:nvPr/>
        </p:nvCxnSpPr>
        <p:spPr bwMode="auto">
          <a:xfrm>
            <a:off x="8025524"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014B0C74-41AC-BC27-69BC-1BFB5BDFE22E}"/>
              </a:ext>
            </a:extLst>
          </p:cNvPr>
          <p:cNvCxnSpPr>
            <a:cxnSpLocks/>
          </p:cNvCxnSpPr>
          <p:nvPr/>
        </p:nvCxnSpPr>
        <p:spPr bwMode="auto">
          <a:xfrm>
            <a:off x="8419444"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C0274F7C-AC0D-5069-069C-F1D59A13536D}"/>
              </a:ext>
            </a:extLst>
          </p:cNvPr>
          <p:cNvCxnSpPr>
            <a:cxnSpLocks/>
          </p:cNvCxnSpPr>
          <p:nvPr/>
        </p:nvCxnSpPr>
        <p:spPr bwMode="auto">
          <a:xfrm>
            <a:off x="8813364"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2D0EB9F5-D11B-7F3C-5946-279D2B605D30}"/>
              </a:ext>
            </a:extLst>
          </p:cNvPr>
          <p:cNvCxnSpPr>
            <a:cxnSpLocks/>
          </p:cNvCxnSpPr>
          <p:nvPr/>
        </p:nvCxnSpPr>
        <p:spPr bwMode="auto">
          <a:xfrm>
            <a:off x="9207284"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6D3C4766-B6DA-DE4C-FD5A-C5DA32DCC09C}"/>
              </a:ext>
            </a:extLst>
          </p:cNvPr>
          <p:cNvCxnSpPr>
            <a:cxnSpLocks/>
          </p:cNvCxnSpPr>
          <p:nvPr/>
        </p:nvCxnSpPr>
        <p:spPr bwMode="auto">
          <a:xfrm>
            <a:off x="9601199" y="503592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47FFEA9A-4E79-6826-1512-AA2BC0797700}"/>
              </a:ext>
            </a:extLst>
          </p:cNvPr>
          <p:cNvCxnSpPr>
            <a:cxnSpLocks/>
          </p:cNvCxnSpPr>
          <p:nvPr/>
        </p:nvCxnSpPr>
        <p:spPr bwMode="auto">
          <a:xfrm flipV="1">
            <a:off x="4482353" y="2743200"/>
            <a:ext cx="0" cy="2292726"/>
          </a:xfrm>
          <a:prstGeom prst="line">
            <a:avLst/>
          </a:prstGeom>
          <a:noFill/>
          <a:ln w="28575" cap="flat" cmpd="sng" algn="ctr">
            <a:solidFill>
              <a:schemeClr val="bg1"/>
            </a:solidFill>
            <a:prstDash val="sysDot"/>
            <a:round/>
            <a:headEnd type="none" w="med" len="med"/>
            <a:tailEnd type="none" w="med" len="med"/>
          </a:ln>
          <a:effectLst/>
        </p:spPr>
      </p:cxnSp>
      <p:cxnSp>
        <p:nvCxnSpPr>
          <p:cNvPr id="54" name="Straight Connector 53">
            <a:extLst>
              <a:ext uri="{FF2B5EF4-FFF2-40B4-BE49-F238E27FC236}">
                <a16:creationId xmlns:a16="http://schemas.microsoft.com/office/drawing/2014/main" id="{8308B401-0C15-8975-0872-4A9A2D8CC360}"/>
              </a:ext>
            </a:extLst>
          </p:cNvPr>
          <p:cNvCxnSpPr>
            <a:cxnSpLocks/>
          </p:cNvCxnSpPr>
          <p:nvPr/>
        </p:nvCxnSpPr>
        <p:spPr bwMode="auto">
          <a:xfrm flipV="1">
            <a:off x="6051177" y="3173506"/>
            <a:ext cx="0" cy="1862420"/>
          </a:xfrm>
          <a:prstGeom prst="line">
            <a:avLst/>
          </a:prstGeom>
          <a:noFill/>
          <a:ln w="28575" cap="flat" cmpd="sng" algn="ctr">
            <a:solidFill>
              <a:schemeClr val="bg1"/>
            </a:solidFill>
            <a:prstDash val="sysDot"/>
            <a:round/>
            <a:headEnd type="none" w="med" len="med"/>
            <a:tailEnd type="none" w="med" len="med"/>
          </a:ln>
          <a:effectLst/>
        </p:spPr>
      </p:cxnSp>
      <p:cxnSp>
        <p:nvCxnSpPr>
          <p:cNvPr id="55" name="Straight Connector 54">
            <a:extLst>
              <a:ext uri="{FF2B5EF4-FFF2-40B4-BE49-F238E27FC236}">
                <a16:creationId xmlns:a16="http://schemas.microsoft.com/office/drawing/2014/main" id="{13E8BF7B-2F49-8867-35C8-19D7E743DA46}"/>
              </a:ext>
            </a:extLst>
          </p:cNvPr>
          <p:cNvCxnSpPr>
            <a:cxnSpLocks/>
          </p:cNvCxnSpPr>
          <p:nvPr/>
        </p:nvCxnSpPr>
        <p:spPr bwMode="auto">
          <a:xfrm flipV="1">
            <a:off x="7628965" y="3429000"/>
            <a:ext cx="0" cy="1606926"/>
          </a:xfrm>
          <a:prstGeom prst="line">
            <a:avLst/>
          </a:prstGeom>
          <a:noFill/>
          <a:ln w="28575" cap="flat" cmpd="sng" algn="ctr">
            <a:solidFill>
              <a:schemeClr val="bg1"/>
            </a:solidFill>
            <a:prstDash val="sysDot"/>
            <a:round/>
            <a:headEnd type="none" w="med" len="med"/>
            <a:tailEnd type="none" w="med" len="med"/>
          </a:ln>
          <a:effectLst/>
        </p:spPr>
      </p:cxnSp>
      <p:sp>
        <p:nvSpPr>
          <p:cNvPr id="56" name="TextBox 55">
            <a:extLst>
              <a:ext uri="{FF2B5EF4-FFF2-40B4-BE49-F238E27FC236}">
                <a16:creationId xmlns:a16="http://schemas.microsoft.com/office/drawing/2014/main" id="{89A8A847-39F3-0379-8521-8B2F8F5662D8}"/>
              </a:ext>
            </a:extLst>
          </p:cNvPr>
          <p:cNvSpPr txBox="1"/>
          <p:nvPr/>
        </p:nvSpPr>
        <p:spPr bwMode="auto">
          <a:xfrm>
            <a:off x="2196353" y="1826562"/>
            <a:ext cx="6723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57" name="TextBox 56">
            <a:extLst>
              <a:ext uri="{FF2B5EF4-FFF2-40B4-BE49-F238E27FC236}">
                <a16:creationId xmlns:a16="http://schemas.microsoft.com/office/drawing/2014/main" id="{614DD257-3333-DA10-7547-16C62D2BB4AB}"/>
              </a:ext>
            </a:extLst>
          </p:cNvPr>
          <p:cNvSpPr txBox="1"/>
          <p:nvPr/>
        </p:nvSpPr>
        <p:spPr bwMode="auto">
          <a:xfrm>
            <a:off x="2196353" y="2428990"/>
            <a:ext cx="6723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58" name="TextBox 57">
            <a:extLst>
              <a:ext uri="{FF2B5EF4-FFF2-40B4-BE49-F238E27FC236}">
                <a16:creationId xmlns:a16="http://schemas.microsoft.com/office/drawing/2014/main" id="{5DF2594F-FDAA-5025-4C42-6EF02559423D}"/>
              </a:ext>
            </a:extLst>
          </p:cNvPr>
          <p:cNvSpPr txBox="1"/>
          <p:nvPr/>
        </p:nvSpPr>
        <p:spPr bwMode="auto">
          <a:xfrm>
            <a:off x="2196353" y="3031418"/>
            <a:ext cx="6723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59" name="TextBox 58">
            <a:extLst>
              <a:ext uri="{FF2B5EF4-FFF2-40B4-BE49-F238E27FC236}">
                <a16:creationId xmlns:a16="http://schemas.microsoft.com/office/drawing/2014/main" id="{211FE45A-3968-506B-A4C2-EB1C96D70948}"/>
              </a:ext>
            </a:extLst>
          </p:cNvPr>
          <p:cNvSpPr txBox="1"/>
          <p:nvPr/>
        </p:nvSpPr>
        <p:spPr bwMode="auto">
          <a:xfrm>
            <a:off x="2196353" y="3633846"/>
            <a:ext cx="6723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60" name="TextBox 59">
            <a:extLst>
              <a:ext uri="{FF2B5EF4-FFF2-40B4-BE49-F238E27FC236}">
                <a16:creationId xmlns:a16="http://schemas.microsoft.com/office/drawing/2014/main" id="{23AF12F1-1A2F-3D0C-0848-574C2B47A9F1}"/>
              </a:ext>
            </a:extLst>
          </p:cNvPr>
          <p:cNvSpPr txBox="1"/>
          <p:nvPr/>
        </p:nvSpPr>
        <p:spPr bwMode="auto">
          <a:xfrm>
            <a:off x="2196353" y="4236274"/>
            <a:ext cx="6723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61" name="TextBox 60">
            <a:extLst>
              <a:ext uri="{FF2B5EF4-FFF2-40B4-BE49-F238E27FC236}">
                <a16:creationId xmlns:a16="http://schemas.microsoft.com/office/drawing/2014/main" id="{9CE93724-7B21-FE91-DC65-267BCF1BAEF2}"/>
              </a:ext>
            </a:extLst>
          </p:cNvPr>
          <p:cNvSpPr txBox="1"/>
          <p:nvPr/>
        </p:nvSpPr>
        <p:spPr bwMode="auto">
          <a:xfrm>
            <a:off x="2196353" y="4838704"/>
            <a:ext cx="6723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62" name="TextBox 61">
            <a:extLst>
              <a:ext uri="{FF2B5EF4-FFF2-40B4-BE49-F238E27FC236}">
                <a16:creationId xmlns:a16="http://schemas.microsoft.com/office/drawing/2014/main" id="{88256CB6-DCF4-D62B-5AC5-716043327962}"/>
              </a:ext>
            </a:extLst>
          </p:cNvPr>
          <p:cNvSpPr txBox="1"/>
          <p:nvPr/>
        </p:nvSpPr>
        <p:spPr bwMode="auto">
          <a:xfrm rot="16200000">
            <a:off x="739588" y="3349672"/>
            <a:ext cx="30569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OS (%)</a:t>
            </a:r>
          </a:p>
        </p:txBody>
      </p:sp>
      <p:sp>
        <p:nvSpPr>
          <p:cNvPr id="63" name="TextBox 62">
            <a:extLst>
              <a:ext uri="{FF2B5EF4-FFF2-40B4-BE49-F238E27FC236}">
                <a16:creationId xmlns:a16="http://schemas.microsoft.com/office/drawing/2014/main" id="{EDF7B951-6C43-CE14-3B3E-3FA5F2F348CB}"/>
              </a:ext>
            </a:extLst>
          </p:cNvPr>
          <p:cNvSpPr txBox="1"/>
          <p:nvPr/>
        </p:nvSpPr>
        <p:spPr bwMode="auto">
          <a:xfrm>
            <a:off x="2868706" y="5411556"/>
            <a:ext cx="67324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Mo</a:t>
            </a:r>
          </a:p>
        </p:txBody>
      </p:sp>
      <p:sp>
        <p:nvSpPr>
          <p:cNvPr id="2048" name="TextBox 2047">
            <a:extLst>
              <a:ext uri="{FF2B5EF4-FFF2-40B4-BE49-F238E27FC236}">
                <a16:creationId xmlns:a16="http://schemas.microsoft.com/office/drawing/2014/main" id="{4F3FBCA1-DBBE-E5CA-6A91-936E7E85643C}"/>
              </a:ext>
            </a:extLst>
          </p:cNvPr>
          <p:cNvSpPr txBox="1"/>
          <p:nvPr/>
        </p:nvSpPr>
        <p:spPr bwMode="auto">
          <a:xfrm>
            <a:off x="9350188"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51</a:t>
            </a:r>
          </a:p>
        </p:txBody>
      </p:sp>
      <p:sp>
        <p:nvSpPr>
          <p:cNvPr id="2049" name="TextBox 2048">
            <a:extLst>
              <a:ext uri="{FF2B5EF4-FFF2-40B4-BE49-F238E27FC236}">
                <a16:creationId xmlns:a16="http://schemas.microsoft.com/office/drawing/2014/main" id="{ACF7EE5B-6A7D-7570-8E27-9B70461E2DDE}"/>
              </a:ext>
            </a:extLst>
          </p:cNvPr>
          <p:cNvSpPr txBox="1"/>
          <p:nvPr/>
        </p:nvSpPr>
        <p:spPr bwMode="auto">
          <a:xfrm>
            <a:off x="2653553"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2051" name="TextBox 2050">
            <a:extLst>
              <a:ext uri="{FF2B5EF4-FFF2-40B4-BE49-F238E27FC236}">
                <a16:creationId xmlns:a16="http://schemas.microsoft.com/office/drawing/2014/main" id="{565A9A27-1B1F-41B2-CF10-4E758A4AD024}"/>
              </a:ext>
            </a:extLst>
          </p:cNvPr>
          <p:cNvSpPr txBox="1"/>
          <p:nvPr/>
        </p:nvSpPr>
        <p:spPr bwMode="auto">
          <a:xfrm>
            <a:off x="3047473"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2052" name="TextBox 2051">
            <a:extLst>
              <a:ext uri="{FF2B5EF4-FFF2-40B4-BE49-F238E27FC236}">
                <a16:creationId xmlns:a16="http://schemas.microsoft.com/office/drawing/2014/main" id="{C9F3D27E-B23A-6755-7546-6891192DF454}"/>
              </a:ext>
            </a:extLst>
          </p:cNvPr>
          <p:cNvSpPr txBox="1"/>
          <p:nvPr/>
        </p:nvSpPr>
        <p:spPr bwMode="auto">
          <a:xfrm>
            <a:off x="3441393"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2053" name="TextBox 2052">
            <a:extLst>
              <a:ext uri="{FF2B5EF4-FFF2-40B4-BE49-F238E27FC236}">
                <a16:creationId xmlns:a16="http://schemas.microsoft.com/office/drawing/2014/main" id="{102970EC-2999-DB7A-4B17-042CFFEBE22D}"/>
              </a:ext>
            </a:extLst>
          </p:cNvPr>
          <p:cNvSpPr txBox="1"/>
          <p:nvPr/>
        </p:nvSpPr>
        <p:spPr bwMode="auto">
          <a:xfrm>
            <a:off x="3835313"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2054" name="TextBox 2053">
            <a:extLst>
              <a:ext uri="{FF2B5EF4-FFF2-40B4-BE49-F238E27FC236}">
                <a16:creationId xmlns:a16="http://schemas.microsoft.com/office/drawing/2014/main" id="{3F9B4CD4-81B0-4BDB-F410-807C354BFD7C}"/>
              </a:ext>
            </a:extLst>
          </p:cNvPr>
          <p:cNvSpPr txBox="1"/>
          <p:nvPr/>
        </p:nvSpPr>
        <p:spPr bwMode="auto">
          <a:xfrm>
            <a:off x="4229233"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2055" name="TextBox 2054">
            <a:extLst>
              <a:ext uri="{FF2B5EF4-FFF2-40B4-BE49-F238E27FC236}">
                <a16:creationId xmlns:a16="http://schemas.microsoft.com/office/drawing/2014/main" id="{A3008F63-A55C-19E4-875B-42E0F77891F4}"/>
              </a:ext>
            </a:extLst>
          </p:cNvPr>
          <p:cNvSpPr txBox="1"/>
          <p:nvPr/>
        </p:nvSpPr>
        <p:spPr bwMode="auto">
          <a:xfrm>
            <a:off x="4623153"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2056" name="TextBox 2055">
            <a:extLst>
              <a:ext uri="{FF2B5EF4-FFF2-40B4-BE49-F238E27FC236}">
                <a16:creationId xmlns:a16="http://schemas.microsoft.com/office/drawing/2014/main" id="{589C2A7C-FCBE-C09F-54A6-32C20B532579}"/>
              </a:ext>
            </a:extLst>
          </p:cNvPr>
          <p:cNvSpPr txBox="1"/>
          <p:nvPr/>
        </p:nvSpPr>
        <p:spPr bwMode="auto">
          <a:xfrm>
            <a:off x="5017073"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2057" name="TextBox 2056">
            <a:extLst>
              <a:ext uri="{FF2B5EF4-FFF2-40B4-BE49-F238E27FC236}">
                <a16:creationId xmlns:a16="http://schemas.microsoft.com/office/drawing/2014/main" id="{16E08D1D-B0DD-372C-7BA2-A1406CE6248C}"/>
              </a:ext>
            </a:extLst>
          </p:cNvPr>
          <p:cNvSpPr txBox="1"/>
          <p:nvPr/>
        </p:nvSpPr>
        <p:spPr bwMode="auto">
          <a:xfrm>
            <a:off x="5410993"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2058" name="TextBox 2057">
            <a:extLst>
              <a:ext uri="{FF2B5EF4-FFF2-40B4-BE49-F238E27FC236}">
                <a16:creationId xmlns:a16="http://schemas.microsoft.com/office/drawing/2014/main" id="{1325EDC1-44F5-9DF8-3F00-58F588C520B9}"/>
              </a:ext>
            </a:extLst>
          </p:cNvPr>
          <p:cNvSpPr txBox="1"/>
          <p:nvPr/>
        </p:nvSpPr>
        <p:spPr bwMode="auto">
          <a:xfrm>
            <a:off x="5804913"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2059" name="TextBox 2058">
            <a:extLst>
              <a:ext uri="{FF2B5EF4-FFF2-40B4-BE49-F238E27FC236}">
                <a16:creationId xmlns:a16="http://schemas.microsoft.com/office/drawing/2014/main" id="{8C8EE696-52CA-801C-FA0B-43E88BE04CC8}"/>
              </a:ext>
            </a:extLst>
          </p:cNvPr>
          <p:cNvSpPr txBox="1"/>
          <p:nvPr/>
        </p:nvSpPr>
        <p:spPr bwMode="auto">
          <a:xfrm>
            <a:off x="6198833"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2060" name="TextBox 2059">
            <a:extLst>
              <a:ext uri="{FF2B5EF4-FFF2-40B4-BE49-F238E27FC236}">
                <a16:creationId xmlns:a16="http://schemas.microsoft.com/office/drawing/2014/main" id="{EE4882F3-17D2-6B77-FC43-D07B43844A40}"/>
              </a:ext>
            </a:extLst>
          </p:cNvPr>
          <p:cNvSpPr txBox="1"/>
          <p:nvPr/>
        </p:nvSpPr>
        <p:spPr bwMode="auto">
          <a:xfrm>
            <a:off x="6592753"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2061" name="TextBox 2060">
            <a:extLst>
              <a:ext uri="{FF2B5EF4-FFF2-40B4-BE49-F238E27FC236}">
                <a16:creationId xmlns:a16="http://schemas.microsoft.com/office/drawing/2014/main" id="{C7384109-DB15-BF35-B4DD-F864C6E33D4A}"/>
              </a:ext>
            </a:extLst>
          </p:cNvPr>
          <p:cNvSpPr txBox="1"/>
          <p:nvPr/>
        </p:nvSpPr>
        <p:spPr bwMode="auto">
          <a:xfrm>
            <a:off x="6986673"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sp>
        <p:nvSpPr>
          <p:cNvPr id="2062" name="TextBox 2061">
            <a:extLst>
              <a:ext uri="{FF2B5EF4-FFF2-40B4-BE49-F238E27FC236}">
                <a16:creationId xmlns:a16="http://schemas.microsoft.com/office/drawing/2014/main" id="{D5F738BC-F332-9487-1D4C-A775E3397423}"/>
              </a:ext>
            </a:extLst>
          </p:cNvPr>
          <p:cNvSpPr txBox="1"/>
          <p:nvPr/>
        </p:nvSpPr>
        <p:spPr bwMode="auto">
          <a:xfrm>
            <a:off x="7380593"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2063" name="TextBox 2062">
            <a:extLst>
              <a:ext uri="{FF2B5EF4-FFF2-40B4-BE49-F238E27FC236}">
                <a16:creationId xmlns:a16="http://schemas.microsoft.com/office/drawing/2014/main" id="{569DDE3B-2EEA-296D-808C-C50F52E82819}"/>
              </a:ext>
            </a:extLst>
          </p:cNvPr>
          <p:cNvSpPr txBox="1"/>
          <p:nvPr/>
        </p:nvSpPr>
        <p:spPr bwMode="auto">
          <a:xfrm>
            <a:off x="7774513"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39</a:t>
            </a:r>
          </a:p>
        </p:txBody>
      </p:sp>
      <p:sp>
        <p:nvSpPr>
          <p:cNvPr id="2064" name="TextBox 2063">
            <a:extLst>
              <a:ext uri="{FF2B5EF4-FFF2-40B4-BE49-F238E27FC236}">
                <a16:creationId xmlns:a16="http://schemas.microsoft.com/office/drawing/2014/main" id="{2A700D62-8344-164E-B1A3-4DEB808B11C9}"/>
              </a:ext>
            </a:extLst>
          </p:cNvPr>
          <p:cNvSpPr txBox="1"/>
          <p:nvPr/>
        </p:nvSpPr>
        <p:spPr bwMode="auto">
          <a:xfrm>
            <a:off x="8168433"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2065" name="TextBox 2064">
            <a:extLst>
              <a:ext uri="{FF2B5EF4-FFF2-40B4-BE49-F238E27FC236}">
                <a16:creationId xmlns:a16="http://schemas.microsoft.com/office/drawing/2014/main" id="{FA31346B-5892-0AFA-9773-616B371EF36E}"/>
              </a:ext>
            </a:extLst>
          </p:cNvPr>
          <p:cNvSpPr txBox="1"/>
          <p:nvPr/>
        </p:nvSpPr>
        <p:spPr bwMode="auto">
          <a:xfrm>
            <a:off x="8562353"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2066" name="TextBox 2065">
            <a:extLst>
              <a:ext uri="{FF2B5EF4-FFF2-40B4-BE49-F238E27FC236}">
                <a16:creationId xmlns:a16="http://schemas.microsoft.com/office/drawing/2014/main" id="{14B7EF2B-512F-1C50-EE21-AC0BE17946A4}"/>
              </a:ext>
            </a:extLst>
          </p:cNvPr>
          <p:cNvSpPr txBox="1"/>
          <p:nvPr/>
        </p:nvSpPr>
        <p:spPr bwMode="auto">
          <a:xfrm>
            <a:off x="8956273" y="5080749"/>
            <a:ext cx="502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2067" name="TextBox 2066">
            <a:extLst>
              <a:ext uri="{FF2B5EF4-FFF2-40B4-BE49-F238E27FC236}">
                <a16:creationId xmlns:a16="http://schemas.microsoft.com/office/drawing/2014/main" id="{678C95C2-30AA-3CA2-F314-515B947A655F}"/>
              </a:ext>
            </a:extLst>
          </p:cNvPr>
          <p:cNvSpPr txBox="1"/>
          <p:nvPr/>
        </p:nvSpPr>
        <p:spPr bwMode="auto">
          <a:xfrm>
            <a:off x="4488682" y="2149290"/>
            <a:ext cx="172385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1"/>
                </a:solidFill>
                <a:latin typeface="Calibri" panose="020F0502020204030204" pitchFamily="34" charset="0"/>
              </a:rPr>
              <a:t>77%</a:t>
            </a:r>
            <a:br>
              <a:rPr lang="en-US" sz="1600" b="0" dirty="0">
                <a:solidFill>
                  <a:schemeClr val="accent1"/>
                </a:solidFill>
                <a:latin typeface="Calibri" panose="020F0502020204030204" pitchFamily="34" charset="0"/>
              </a:rPr>
            </a:br>
            <a:r>
              <a:rPr lang="en-US" sz="1600" b="0" dirty="0">
                <a:solidFill>
                  <a:schemeClr val="accent1"/>
                </a:solidFill>
                <a:latin typeface="Calibri" panose="020F0502020204030204" pitchFamily="34" charset="0"/>
              </a:rPr>
              <a:t>(95% CI</a:t>
            </a:r>
            <a:r>
              <a:rPr lang="en-US" sz="1600" dirty="0">
                <a:solidFill>
                  <a:schemeClr val="accent1"/>
                </a:solidFill>
                <a:latin typeface="Calibri" panose="020F0502020204030204" pitchFamily="34" charset="0"/>
              </a:rPr>
              <a:t>: </a:t>
            </a:r>
            <a:r>
              <a:rPr lang="en-US" sz="1600" b="0" dirty="0">
                <a:solidFill>
                  <a:schemeClr val="accent1"/>
                </a:solidFill>
                <a:latin typeface="Calibri" panose="020F0502020204030204" pitchFamily="34" charset="0"/>
              </a:rPr>
              <a:t>72-81)</a:t>
            </a:r>
          </a:p>
        </p:txBody>
      </p:sp>
      <p:sp>
        <p:nvSpPr>
          <p:cNvPr id="2068" name="TextBox 2067">
            <a:extLst>
              <a:ext uri="{FF2B5EF4-FFF2-40B4-BE49-F238E27FC236}">
                <a16:creationId xmlns:a16="http://schemas.microsoft.com/office/drawing/2014/main" id="{B0B59E06-C442-8CF9-6AA3-46BA0FA45E8A}"/>
              </a:ext>
            </a:extLst>
          </p:cNvPr>
          <p:cNvSpPr txBox="1"/>
          <p:nvPr/>
        </p:nvSpPr>
        <p:spPr bwMode="auto">
          <a:xfrm>
            <a:off x="6030611" y="2580045"/>
            <a:ext cx="172385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1"/>
                </a:solidFill>
                <a:latin typeface="Calibri" panose="020F0502020204030204" pitchFamily="34" charset="0"/>
              </a:rPr>
              <a:t>62%</a:t>
            </a:r>
            <a:br>
              <a:rPr lang="en-US" sz="1600" b="0" dirty="0">
                <a:solidFill>
                  <a:schemeClr val="accent1"/>
                </a:solidFill>
                <a:latin typeface="Calibri" panose="020F0502020204030204" pitchFamily="34" charset="0"/>
              </a:rPr>
            </a:br>
            <a:r>
              <a:rPr lang="en-US" sz="1600" b="0" dirty="0">
                <a:solidFill>
                  <a:schemeClr val="accent1"/>
                </a:solidFill>
                <a:latin typeface="Calibri" panose="020F0502020204030204" pitchFamily="34" charset="0"/>
              </a:rPr>
              <a:t>(95% CI: 56-67)</a:t>
            </a:r>
          </a:p>
        </p:txBody>
      </p:sp>
      <p:sp>
        <p:nvSpPr>
          <p:cNvPr id="2069" name="TextBox 2068">
            <a:extLst>
              <a:ext uri="{FF2B5EF4-FFF2-40B4-BE49-F238E27FC236}">
                <a16:creationId xmlns:a16="http://schemas.microsoft.com/office/drawing/2014/main" id="{C2CA383F-E7AF-F5A0-519A-DAED42952A50}"/>
              </a:ext>
            </a:extLst>
          </p:cNvPr>
          <p:cNvSpPr txBox="1"/>
          <p:nvPr/>
        </p:nvSpPr>
        <p:spPr bwMode="auto">
          <a:xfrm>
            <a:off x="7599436" y="2773096"/>
            <a:ext cx="172385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1"/>
                </a:solidFill>
                <a:latin typeface="Calibri" panose="020F0502020204030204" pitchFamily="34" charset="0"/>
              </a:rPr>
              <a:t>54%</a:t>
            </a:r>
            <a:br>
              <a:rPr lang="en-US" sz="1600" b="0" dirty="0">
                <a:solidFill>
                  <a:schemeClr val="accent1"/>
                </a:solidFill>
                <a:latin typeface="Calibri" panose="020F0502020204030204" pitchFamily="34" charset="0"/>
              </a:rPr>
            </a:br>
            <a:r>
              <a:rPr lang="en-US" sz="1600" b="0" dirty="0">
                <a:solidFill>
                  <a:schemeClr val="accent1"/>
                </a:solidFill>
                <a:latin typeface="Calibri" panose="020F0502020204030204" pitchFamily="34" charset="0"/>
              </a:rPr>
              <a:t>(95% CI: 49-59)</a:t>
            </a:r>
          </a:p>
        </p:txBody>
      </p:sp>
      <p:sp>
        <p:nvSpPr>
          <p:cNvPr id="2070" name="TextBox 2069">
            <a:extLst>
              <a:ext uri="{FF2B5EF4-FFF2-40B4-BE49-F238E27FC236}">
                <a16:creationId xmlns:a16="http://schemas.microsoft.com/office/drawing/2014/main" id="{7F551949-7CD3-927B-0CF5-4EE38228CD71}"/>
              </a:ext>
            </a:extLst>
          </p:cNvPr>
          <p:cNvSpPr txBox="1"/>
          <p:nvPr/>
        </p:nvSpPr>
        <p:spPr bwMode="auto">
          <a:xfrm>
            <a:off x="4488682" y="3171267"/>
            <a:ext cx="172385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3"/>
                </a:solidFill>
                <a:latin typeface="Calibri" panose="020F0502020204030204" pitchFamily="34" charset="0"/>
              </a:rPr>
              <a:t>72%</a:t>
            </a:r>
            <a:br>
              <a:rPr lang="en-US" sz="1600" b="0" dirty="0">
                <a:solidFill>
                  <a:schemeClr val="accent3"/>
                </a:solidFill>
                <a:latin typeface="Calibri" panose="020F0502020204030204" pitchFamily="34" charset="0"/>
              </a:rPr>
            </a:br>
            <a:r>
              <a:rPr lang="en-US" sz="1600" b="0" dirty="0">
                <a:solidFill>
                  <a:schemeClr val="accent3"/>
                </a:solidFill>
                <a:latin typeface="Calibri" panose="020F0502020204030204" pitchFamily="34" charset="0"/>
              </a:rPr>
              <a:t>(95% CI: 67-76)</a:t>
            </a:r>
          </a:p>
        </p:txBody>
      </p:sp>
      <p:sp>
        <p:nvSpPr>
          <p:cNvPr id="2071" name="TextBox 2070">
            <a:extLst>
              <a:ext uri="{FF2B5EF4-FFF2-40B4-BE49-F238E27FC236}">
                <a16:creationId xmlns:a16="http://schemas.microsoft.com/office/drawing/2014/main" id="{3D7A4D3D-303E-54AD-C97A-CD4C353554F8}"/>
              </a:ext>
            </a:extLst>
          </p:cNvPr>
          <p:cNvSpPr txBox="1"/>
          <p:nvPr/>
        </p:nvSpPr>
        <p:spPr bwMode="auto">
          <a:xfrm>
            <a:off x="6030611" y="3485032"/>
            <a:ext cx="172385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3"/>
                </a:solidFill>
                <a:latin typeface="Calibri" panose="020F0502020204030204" pitchFamily="34" charset="0"/>
              </a:rPr>
              <a:t>58%</a:t>
            </a:r>
            <a:br>
              <a:rPr lang="en-US" sz="1600" b="0" dirty="0">
                <a:solidFill>
                  <a:schemeClr val="accent3"/>
                </a:solidFill>
                <a:latin typeface="Calibri" panose="020F0502020204030204" pitchFamily="34" charset="0"/>
              </a:rPr>
            </a:br>
            <a:r>
              <a:rPr lang="en-US" sz="1600" b="0" dirty="0">
                <a:solidFill>
                  <a:schemeClr val="accent3"/>
                </a:solidFill>
                <a:latin typeface="Calibri" panose="020F0502020204030204" pitchFamily="34" charset="0"/>
              </a:rPr>
              <a:t>(95% CI: 53-63)</a:t>
            </a:r>
          </a:p>
        </p:txBody>
      </p:sp>
      <p:sp>
        <p:nvSpPr>
          <p:cNvPr id="2072" name="TextBox 2071">
            <a:extLst>
              <a:ext uri="{FF2B5EF4-FFF2-40B4-BE49-F238E27FC236}">
                <a16:creationId xmlns:a16="http://schemas.microsoft.com/office/drawing/2014/main" id="{71E5DC21-68CD-1E8B-B714-32091C627C36}"/>
              </a:ext>
            </a:extLst>
          </p:cNvPr>
          <p:cNvSpPr txBox="1"/>
          <p:nvPr/>
        </p:nvSpPr>
        <p:spPr bwMode="auto">
          <a:xfrm>
            <a:off x="7599436" y="3664327"/>
            <a:ext cx="172385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3"/>
                </a:solidFill>
                <a:latin typeface="Calibri" panose="020F0502020204030204" pitchFamily="34" charset="0"/>
              </a:rPr>
              <a:t>48%</a:t>
            </a:r>
            <a:br>
              <a:rPr lang="en-US" sz="1600" b="0" dirty="0">
                <a:solidFill>
                  <a:schemeClr val="accent3"/>
                </a:solidFill>
                <a:latin typeface="Calibri" panose="020F0502020204030204" pitchFamily="34" charset="0"/>
              </a:rPr>
            </a:br>
            <a:r>
              <a:rPr lang="en-US" sz="1600" b="0" dirty="0">
                <a:solidFill>
                  <a:schemeClr val="accent3"/>
                </a:solidFill>
                <a:latin typeface="Calibri" panose="020F0502020204030204" pitchFamily="34" charset="0"/>
              </a:rPr>
              <a:t>(95% CI: 43-54)</a:t>
            </a:r>
          </a:p>
        </p:txBody>
      </p:sp>
      <p:sp>
        <p:nvSpPr>
          <p:cNvPr id="2073" name="TextBox 2072">
            <a:extLst>
              <a:ext uri="{FF2B5EF4-FFF2-40B4-BE49-F238E27FC236}">
                <a16:creationId xmlns:a16="http://schemas.microsoft.com/office/drawing/2014/main" id="{40EE41F1-AB63-5BC6-38FC-E4662CC16B94}"/>
              </a:ext>
            </a:extLst>
          </p:cNvPr>
          <p:cNvSpPr txBox="1"/>
          <p:nvPr/>
        </p:nvSpPr>
        <p:spPr bwMode="auto">
          <a:xfrm>
            <a:off x="9768895" y="3628469"/>
            <a:ext cx="10515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3"/>
                </a:solidFill>
                <a:latin typeface="Calibri" panose="020F0502020204030204" pitchFamily="34" charset="0"/>
              </a:rPr>
              <a:t>NIVO</a:t>
            </a:r>
            <a:endParaRPr lang="en-US" sz="1600" b="0" dirty="0">
              <a:solidFill>
                <a:schemeClr val="accent3"/>
              </a:solidFill>
              <a:latin typeface="Calibri" panose="020F0502020204030204" pitchFamily="34" charset="0"/>
            </a:endParaRPr>
          </a:p>
        </p:txBody>
      </p:sp>
      <p:sp>
        <p:nvSpPr>
          <p:cNvPr id="2074" name="TextBox 2073">
            <a:extLst>
              <a:ext uri="{FF2B5EF4-FFF2-40B4-BE49-F238E27FC236}">
                <a16:creationId xmlns:a16="http://schemas.microsoft.com/office/drawing/2014/main" id="{C8F2B8BE-4A2C-F8AE-9272-EFF0A960A3EB}"/>
              </a:ext>
            </a:extLst>
          </p:cNvPr>
          <p:cNvSpPr txBox="1"/>
          <p:nvPr/>
        </p:nvSpPr>
        <p:spPr bwMode="auto">
          <a:xfrm>
            <a:off x="9768895" y="2679552"/>
            <a:ext cx="15445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1"/>
                </a:solidFill>
                <a:latin typeface="Calibri" panose="020F0502020204030204" pitchFamily="34" charset="0"/>
              </a:rPr>
              <a:t>NIVO + RELA</a:t>
            </a:r>
            <a:endParaRPr lang="en-US" sz="1600" b="0" dirty="0">
              <a:solidFill>
                <a:schemeClr val="accent1"/>
              </a:solidFill>
              <a:latin typeface="Calibri" panose="020F0502020204030204" pitchFamily="34" charset="0"/>
            </a:endParaRPr>
          </a:p>
        </p:txBody>
      </p:sp>
      <p:cxnSp>
        <p:nvCxnSpPr>
          <p:cNvPr id="2079" name="Straight Connector 2078">
            <a:extLst>
              <a:ext uri="{FF2B5EF4-FFF2-40B4-BE49-F238E27FC236}">
                <a16:creationId xmlns:a16="http://schemas.microsoft.com/office/drawing/2014/main" id="{68BF0F4C-F5E0-C932-F714-4A7CCCDFDB36}"/>
              </a:ext>
            </a:extLst>
          </p:cNvPr>
          <p:cNvCxnSpPr>
            <a:cxnSpLocks/>
          </p:cNvCxnSpPr>
          <p:nvPr/>
        </p:nvCxnSpPr>
        <p:spPr bwMode="auto">
          <a:xfrm flipV="1">
            <a:off x="9206754" y="3505200"/>
            <a:ext cx="0" cy="1530726"/>
          </a:xfrm>
          <a:prstGeom prst="line">
            <a:avLst/>
          </a:prstGeom>
          <a:noFill/>
          <a:ln w="28575" cap="flat" cmpd="sng" algn="ctr">
            <a:solidFill>
              <a:schemeClr val="bg1"/>
            </a:solidFill>
            <a:prstDash val="sysDot"/>
            <a:round/>
            <a:headEnd type="none" w="med" len="med"/>
            <a:tailEnd type="none" w="med" len="med"/>
          </a:ln>
          <a:effectLst/>
        </p:spPr>
      </p:cxnSp>
      <p:sp>
        <p:nvSpPr>
          <p:cNvPr id="2081" name="TextBox 2080">
            <a:extLst>
              <a:ext uri="{FF2B5EF4-FFF2-40B4-BE49-F238E27FC236}">
                <a16:creationId xmlns:a16="http://schemas.microsoft.com/office/drawing/2014/main" id="{6D8B7CDD-A09F-BEC6-E365-6A107DB6A76E}"/>
              </a:ext>
            </a:extLst>
          </p:cNvPr>
          <p:cNvSpPr txBox="1"/>
          <p:nvPr/>
        </p:nvSpPr>
        <p:spPr bwMode="auto">
          <a:xfrm>
            <a:off x="9186189" y="2844225"/>
            <a:ext cx="172385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1"/>
                </a:solidFill>
                <a:latin typeface="Calibri" panose="020F0502020204030204" pitchFamily="34" charset="0"/>
              </a:rPr>
              <a:t>52%</a:t>
            </a:r>
            <a:br>
              <a:rPr lang="en-US" sz="1600" b="0" dirty="0">
                <a:solidFill>
                  <a:schemeClr val="accent1"/>
                </a:solidFill>
                <a:latin typeface="Calibri" panose="020F0502020204030204" pitchFamily="34" charset="0"/>
              </a:rPr>
            </a:br>
            <a:r>
              <a:rPr lang="en-US" sz="1600" b="0" dirty="0">
                <a:solidFill>
                  <a:schemeClr val="accent1"/>
                </a:solidFill>
                <a:latin typeface="Calibri" panose="020F0502020204030204" pitchFamily="34" charset="0"/>
              </a:rPr>
              <a:t>(95% CI: 46-57)</a:t>
            </a:r>
          </a:p>
        </p:txBody>
      </p:sp>
      <p:sp>
        <p:nvSpPr>
          <p:cNvPr id="2082" name="TextBox 2081">
            <a:extLst>
              <a:ext uri="{FF2B5EF4-FFF2-40B4-BE49-F238E27FC236}">
                <a16:creationId xmlns:a16="http://schemas.microsoft.com/office/drawing/2014/main" id="{F09A6B86-83DB-BFC8-E755-A4A3378D491A}"/>
              </a:ext>
            </a:extLst>
          </p:cNvPr>
          <p:cNvSpPr txBox="1"/>
          <p:nvPr/>
        </p:nvSpPr>
        <p:spPr bwMode="auto">
          <a:xfrm>
            <a:off x="9186189" y="3789832"/>
            <a:ext cx="172385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1" dirty="0">
                <a:solidFill>
                  <a:schemeClr val="accent3"/>
                </a:solidFill>
                <a:latin typeface="Calibri" panose="020F0502020204030204" pitchFamily="34" charset="0"/>
              </a:rPr>
              <a:t>42%</a:t>
            </a:r>
            <a:br>
              <a:rPr lang="en-US" sz="1600" b="0" dirty="0">
                <a:solidFill>
                  <a:schemeClr val="accent3"/>
                </a:solidFill>
                <a:latin typeface="Calibri" panose="020F0502020204030204" pitchFamily="34" charset="0"/>
              </a:rPr>
            </a:br>
            <a:r>
              <a:rPr lang="en-US" sz="1600" b="0" dirty="0">
                <a:solidFill>
                  <a:schemeClr val="accent3"/>
                </a:solidFill>
                <a:latin typeface="Calibri" panose="020F0502020204030204" pitchFamily="34" charset="0"/>
              </a:rPr>
              <a:t>(95% CI: 36-49)</a:t>
            </a:r>
          </a:p>
        </p:txBody>
      </p:sp>
      <p:sp>
        <p:nvSpPr>
          <p:cNvPr id="2085" name="Rectangle 2084">
            <a:extLst>
              <a:ext uri="{FF2B5EF4-FFF2-40B4-BE49-F238E27FC236}">
                <a16:creationId xmlns:a16="http://schemas.microsoft.com/office/drawing/2014/main" id="{CC96B29A-7FA3-C20C-DB46-AA805850EC50}"/>
              </a:ext>
            </a:extLst>
          </p:cNvPr>
          <p:cNvSpPr/>
          <p:nvPr/>
        </p:nvSpPr>
        <p:spPr bwMode="auto">
          <a:xfrm>
            <a:off x="6900929" y="1129770"/>
            <a:ext cx="3408324" cy="865238"/>
          </a:xfrm>
          <a:prstGeom prst="rect">
            <a:avLst/>
          </a:prstGeom>
          <a:solidFill>
            <a:schemeClr val="tx1"/>
          </a:solidFill>
          <a:ln w="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aphicFrame>
        <p:nvGraphicFramePr>
          <p:cNvPr id="3" name="Table 5">
            <a:extLst>
              <a:ext uri="{FF2B5EF4-FFF2-40B4-BE49-F238E27FC236}">
                <a16:creationId xmlns:a16="http://schemas.microsoft.com/office/drawing/2014/main" id="{628EB657-AC6F-2A9C-E94C-D72803FCB5C1}"/>
              </a:ext>
            </a:extLst>
          </p:cNvPr>
          <p:cNvGraphicFramePr>
            <a:graphicFrameLocks noGrp="1"/>
          </p:cNvGraphicFramePr>
          <p:nvPr/>
        </p:nvGraphicFramePr>
        <p:xfrm>
          <a:off x="6111912" y="1497330"/>
          <a:ext cx="5405718" cy="1005840"/>
        </p:xfrm>
        <a:graphic>
          <a:graphicData uri="http://schemas.openxmlformats.org/drawingml/2006/table">
            <a:tbl>
              <a:tblPr firstRow="1" bandRow="1">
                <a:tableStyleId>{93296810-A885-4BE3-A3E7-6D5BEEA58F35}</a:tableStyleId>
              </a:tblPr>
              <a:tblGrid>
                <a:gridCol w="1742971">
                  <a:extLst>
                    <a:ext uri="{9D8B030D-6E8A-4147-A177-3AD203B41FA5}">
                      <a16:colId xmlns:a16="http://schemas.microsoft.com/office/drawing/2014/main" val="524439264"/>
                    </a:ext>
                  </a:extLst>
                </a:gridCol>
                <a:gridCol w="1978294">
                  <a:extLst>
                    <a:ext uri="{9D8B030D-6E8A-4147-A177-3AD203B41FA5}">
                      <a16:colId xmlns:a16="http://schemas.microsoft.com/office/drawing/2014/main" val="3299766747"/>
                    </a:ext>
                  </a:extLst>
                </a:gridCol>
                <a:gridCol w="1684453">
                  <a:extLst>
                    <a:ext uri="{9D8B030D-6E8A-4147-A177-3AD203B41FA5}">
                      <a16:colId xmlns:a16="http://schemas.microsoft.com/office/drawing/2014/main" val="226540808"/>
                    </a:ext>
                  </a:extLst>
                </a:gridCol>
              </a:tblGrid>
              <a:tr h="0">
                <a:tc>
                  <a:txBody>
                    <a:bodyPr/>
                    <a:lstStyle/>
                    <a:p>
                      <a:endParaRPr lang="en-US" sz="1600" dirty="0"/>
                    </a:p>
                  </a:txBody>
                  <a:tcP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tx1"/>
                    </a:solidFill>
                  </a:tcPr>
                </a:tc>
                <a:tc>
                  <a:txBody>
                    <a:bodyPr/>
                    <a:lstStyle/>
                    <a:p>
                      <a:pPr algn="ctr"/>
                      <a:r>
                        <a:rPr lang="en-US" sz="1600" dirty="0">
                          <a:solidFill>
                            <a:schemeClr val="tx1"/>
                          </a:solidFill>
                        </a:rPr>
                        <a:t>Nivo + Rela (n = 355)</a:t>
                      </a:r>
                    </a:p>
                  </a:txBody>
                  <a:tcPr>
                    <a:lnL w="12700" cmpd="sng">
                      <a:noFill/>
                    </a:lnL>
                    <a:lnR w="12700" cmpd="sng">
                      <a:noFill/>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solidFill>
                            <a:schemeClr val="tx1"/>
                          </a:solidFill>
                        </a:rPr>
                        <a:t>Nivo (n = 359)</a:t>
                      </a:r>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074276912"/>
                  </a:ext>
                </a:extLst>
              </a:tr>
              <a:tr h="0">
                <a:tc>
                  <a:txBody>
                    <a:bodyPr/>
                    <a:lstStyle/>
                    <a:p>
                      <a:r>
                        <a:rPr lang="en-US" sz="1600" dirty="0" err="1">
                          <a:solidFill>
                            <a:schemeClr val="bg1"/>
                          </a:solidFill>
                        </a:rPr>
                        <a:t>mOS</a:t>
                      </a:r>
                      <a:r>
                        <a:rPr lang="en-US" sz="1600" dirty="0">
                          <a:solidFill>
                            <a:schemeClr val="bg1"/>
                          </a:solidFill>
                        </a:rPr>
                        <a:t>, </a:t>
                      </a:r>
                      <a:r>
                        <a:rPr lang="en-US" sz="1600" dirty="0" err="1">
                          <a:solidFill>
                            <a:schemeClr val="bg1"/>
                          </a:solidFill>
                        </a:rPr>
                        <a:t>mo</a:t>
                      </a:r>
                      <a:r>
                        <a:rPr lang="en-US" sz="1600" dirty="0">
                          <a:solidFill>
                            <a:schemeClr val="bg1"/>
                          </a:solidFill>
                        </a:rPr>
                        <a:t> (95% CI)</a:t>
                      </a: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NR (31.5-NA)</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33.2 (25.2-45.8)</a:t>
                      </a: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986570435"/>
                  </a:ext>
                </a:extLst>
              </a:tr>
              <a:tr h="0">
                <a:tc>
                  <a:txBody>
                    <a:bodyPr/>
                    <a:lstStyle/>
                    <a:p>
                      <a:r>
                        <a:rPr lang="en-US" sz="1600" dirty="0">
                          <a:solidFill>
                            <a:schemeClr val="bg1"/>
                          </a:solidFill>
                        </a:rPr>
                        <a:t>HR (95% CI)</a:t>
                      </a:r>
                    </a:p>
                  </a:txBody>
                  <a:tcPr>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US" sz="1600" dirty="0">
                          <a:solidFill>
                            <a:schemeClr val="bg1"/>
                          </a:solidFill>
                        </a:rPr>
                        <a:t>0.82 (0.67-1.02)</a:t>
                      </a:r>
                    </a:p>
                  </a:txBody>
                  <a:tcP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pPr algn="ctr"/>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595810941"/>
                  </a:ext>
                </a:extLst>
              </a:tr>
            </a:tbl>
          </a:graphicData>
        </a:graphic>
      </p:graphicFrame>
      <p:grpSp>
        <p:nvGrpSpPr>
          <p:cNvPr id="2245" name="Group 2244">
            <a:extLst>
              <a:ext uri="{FF2B5EF4-FFF2-40B4-BE49-F238E27FC236}">
                <a16:creationId xmlns:a16="http://schemas.microsoft.com/office/drawing/2014/main" id="{301A6CB3-765B-E29B-2BBA-F5D595E2B64A}"/>
              </a:ext>
            </a:extLst>
          </p:cNvPr>
          <p:cNvGrpSpPr/>
          <p:nvPr/>
        </p:nvGrpSpPr>
        <p:grpSpPr>
          <a:xfrm>
            <a:off x="3106034" y="2130425"/>
            <a:ext cx="6506083" cy="1669720"/>
            <a:chOff x="3106034" y="2130425"/>
            <a:chExt cx="6506083" cy="1669720"/>
          </a:xfrm>
        </p:grpSpPr>
        <p:sp>
          <p:nvSpPr>
            <p:cNvPr id="2179" name="Oval 2178">
              <a:extLst>
                <a:ext uri="{FF2B5EF4-FFF2-40B4-BE49-F238E27FC236}">
                  <a16:creationId xmlns:a16="http://schemas.microsoft.com/office/drawing/2014/main" id="{FC56B8EB-C76B-D1C1-4DAC-D0DF5317C336}"/>
                </a:ext>
              </a:extLst>
            </p:cNvPr>
            <p:cNvSpPr/>
            <p:nvPr/>
          </p:nvSpPr>
          <p:spPr bwMode="auto">
            <a:xfrm>
              <a:off x="7801859" y="356151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80" name="Oval 2179">
              <a:extLst>
                <a:ext uri="{FF2B5EF4-FFF2-40B4-BE49-F238E27FC236}">
                  <a16:creationId xmlns:a16="http://schemas.microsoft.com/office/drawing/2014/main" id="{278D9799-E114-A6E8-45F1-D6075BCCF1AB}"/>
                </a:ext>
              </a:extLst>
            </p:cNvPr>
            <p:cNvSpPr/>
            <p:nvPr/>
          </p:nvSpPr>
          <p:spPr bwMode="auto">
            <a:xfrm>
              <a:off x="8157459" y="3583737"/>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81" name="Oval 2180">
              <a:extLst>
                <a:ext uri="{FF2B5EF4-FFF2-40B4-BE49-F238E27FC236}">
                  <a16:creationId xmlns:a16="http://schemas.microsoft.com/office/drawing/2014/main" id="{3A069E6E-B06C-E089-6209-E0D20D4C0BB2}"/>
                </a:ext>
              </a:extLst>
            </p:cNvPr>
            <p:cNvSpPr/>
            <p:nvPr/>
          </p:nvSpPr>
          <p:spPr bwMode="auto">
            <a:xfrm>
              <a:off x="8376534" y="360596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82" name="Oval 2181">
              <a:extLst>
                <a:ext uri="{FF2B5EF4-FFF2-40B4-BE49-F238E27FC236}">
                  <a16:creationId xmlns:a16="http://schemas.microsoft.com/office/drawing/2014/main" id="{9FB34DBB-D49A-4B31-6B93-ACC6F6A2BF28}"/>
                </a:ext>
              </a:extLst>
            </p:cNvPr>
            <p:cNvSpPr/>
            <p:nvPr/>
          </p:nvSpPr>
          <p:spPr bwMode="auto">
            <a:xfrm>
              <a:off x="8414634" y="3602787"/>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83" name="Oval 2182">
              <a:extLst>
                <a:ext uri="{FF2B5EF4-FFF2-40B4-BE49-F238E27FC236}">
                  <a16:creationId xmlns:a16="http://schemas.microsoft.com/office/drawing/2014/main" id="{A4F48AB5-3D6C-D400-2739-F8E9FF45A721}"/>
                </a:ext>
              </a:extLst>
            </p:cNvPr>
            <p:cNvSpPr/>
            <p:nvPr/>
          </p:nvSpPr>
          <p:spPr bwMode="auto">
            <a:xfrm>
              <a:off x="8497184" y="364406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84" name="Oval 2183">
              <a:extLst>
                <a:ext uri="{FF2B5EF4-FFF2-40B4-BE49-F238E27FC236}">
                  <a16:creationId xmlns:a16="http://schemas.microsoft.com/office/drawing/2014/main" id="{DA46D545-7A03-9B99-693A-E30B0CE1F370}"/>
                </a:ext>
              </a:extLst>
            </p:cNvPr>
            <p:cNvSpPr/>
            <p:nvPr/>
          </p:nvSpPr>
          <p:spPr bwMode="auto">
            <a:xfrm>
              <a:off x="9548109" y="373296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85" name="Oval 2184">
              <a:extLst>
                <a:ext uri="{FF2B5EF4-FFF2-40B4-BE49-F238E27FC236}">
                  <a16:creationId xmlns:a16="http://schemas.microsoft.com/office/drawing/2014/main" id="{C5AB55AD-8353-E458-20AE-253293118F9C}"/>
                </a:ext>
              </a:extLst>
            </p:cNvPr>
            <p:cNvSpPr/>
            <p:nvPr/>
          </p:nvSpPr>
          <p:spPr bwMode="auto">
            <a:xfrm>
              <a:off x="9424284" y="373296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86" name="Oval 2185">
              <a:extLst>
                <a:ext uri="{FF2B5EF4-FFF2-40B4-BE49-F238E27FC236}">
                  <a16:creationId xmlns:a16="http://schemas.microsoft.com/office/drawing/2014/main" id="{9F4440B9-338B-4A43-6FE4-EEFC1B1FC81D}"/>
                </a:ext>
              </a:extLst>
            </p:cNvPr>
            <p:cNvSpPr/>
            <p:nvPr/>
          </p:nvSpPr>
          <p:spPr bwMode="auto">
            <a:xfrm>
              <a:off x="9510009" y="3736137"/>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87" name="Oval 2186">
              <a:extLst>
                <a:ext uri="{FF2B5EF4-FFF2-40B4-BE49-F238E27FC236}">
                  <a16:creationId xmlns:a16="http://schemas.microsoft.com/office/drawing/2014/main" id="{70DB023C-47CE-CD99-98E4-3095908CA15B}"/>
                </a:ext>
              </a:extLst>
            </p:cNvPr>
            <p:cNvSpPr/>
            <p:nvPr/>
          </p:nvSpPr>
          <p:spPr bwMode="auto">
            <a:xfrm>
              <a:off x="8525759" y="3647237"/>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88" name="Oval 2187">
              <a:extLst>
                <a:ext uri="{FF2B5EF4-FFF2-40B4-BE49-F238E27FC236}">
                  <a16:creationId xmlns:a16="http://schemas.microsoft.com/office/drawing/2014/main" id="{80494F38-C8E3-752A-3E18-3A0655A313FE}"/>
                </a:ext>
              </a:extLst>
            </p:cNvPr>
            <p:cNvSpPr/>
            <p:nvPr/>
          </p:nvSpPr>
          <p:spPr bwMode="auto">
            <a:xfrm>
              <a:off x="8681334" y="365041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89" name="Oval 2188">
              <a:extLst>
                <a:ext uri="{FF2B5EF4-FFF2-40B4-BE49-F238E27FC236}">
                  <a16:creationId xmlns:a16="http://schemas.microsoft.com/office/drawing/2014/main" id="{AA94AE33-2D74-EEF0-A48F-C031CD4E2D8D}"/>
                </a:ext>
              </a:extLst>
            </p:cNvPr>
            <p:cNvSpPr/>
            <p:nvPr/>
          </p:nvSpPr>
          <p:spPr bwMode="auto">
            <a:xfrm>
              <a:off x="8570209" y="365041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90" name="Oval 2189">
              <a:extLst>
                <a:ext uri="{FF2B5EF4-FFF2-40B4-BE49-F238E27FC236}">
                  <a16:creationId xmlns:a16="http://schemas.microsoft.com/office/drawing/2014/main" id="{DA97C28B-2F4E-72B4-4732-E929F40EAF20}"/>
                </a:ext>
              </a:extLst>
            </p:cNvPr>
            <p:cNvSpPr/>
            <p:nvPr/>
          </p:nvSpPr>
          <p:spPr bwMode="auto">
            <a:xfrm>
              <a:off x="8608309" y="365041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91" name="Oval 2190">
              <a:extLst>
                <a:ext uri="{FF2B5EF4-FFF2-40B4-BE49-F238E27FC236}">
                  <a16:creationId xmlns:a16="http://schemas.microsoft.com/office/drawing/2014/main" id="{607DEC18-5065-2684-B484-E7E8B71DBE78}"/>
                </a:ext>
              </a:extLst>
            </p:cNvPr>
            <p:cNvSpPr/>
            <p:nvPr/>
          </p:nvSpPr>
          <p:spPr bwMode="auto">
            <a:xfrm>
              <a:off x="8649584" y="365041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92" name="Oval 2191">
              <a:extLst>
                <a:ext uri="{FF2B5EF4-FFF2-40B4-BE49-F238E27FC236}">
                  <a16:creationId xmlns:a16="http://schemas.microsoft.com/office/drawing/2014/main" id="{C26629AF-E0BF-1388-495F-64381EA337B1}"/>
                </a:ext>
              </a:extLst>
            </p:cNvPr>
            <p:cNvSpPr/>
            <p:nvPr/>
          </p:nvSpPr>
          <p:spPr bwMode="auto">
            <a:xfrm>
              <a:off x="8757534" y="366946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93" name="Oval 2192">
              <a:extLst>
                <a:ext uri="{FF2B5EF4-FFF2-40B4-BE49-F238E27FC236}">
                  <a16:creationId xmlns:a16="http://schemas.microsoft.com/office/drawing/2014/main" id="{7911FB75-7B8F-45E9-0479-8D26BC0D5947}"/>
                </a:ext>
              </a:extLst>
            </p:cNvPr>
            <p:cNvSpPr/>
            <p:nvPr/>
          </p:nvSpPr>
          <p:spPr bwMode="auto">
            <a:xfrm>
              <a:off x="8792459" y="366946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94" name="Oval 2193">
              <a:extLst>
                <a:ext uri="{FF2B5EF4-FFF2-40B4-BE49-F238E27FC236}">
                  <a16:creationId xmlns:a16="http://schemas.microsoft.com/office/drawing/2014/main" id="{70FE208F-CEF3-EF40-A4C3-84F14C7A4A84}"/>
                </a:ext>
              </a:extLst>
            </p:cNvPr>
            <p:cNvSpPr/>
            <p:nvPr/>
          </p:nvSpPr>
          <p:spPr bwMode="auto">
            <a:xfrm>
              <a:off x="8852784" y="3672637"/>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95" name="Oval 2194">
              <a:extLst>
                <a:ext uri="{FF2B5EF4-FFF2-40B4-BE49-F238E27FC236}">
                  <a16:creationId xmlns:a16="http://schemas.microsoft.com/office/drawing/2014/main" id="{659DBB41-83E4-1152-F147-842ACE25FB87}"/>
                </a:ext>
              </a:extLst>
            </p:cNvPr>
            <p:cNvSpPr/>
            <p:nvPr/>
          </p:nvSpPr>
          <p:spPr bwMode="auto">
            <a:xfrm>
              <a:off x="8827384" y="366946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96" name="Oval 2195">
              <a:extLst>
                <a:ext uri="{FF2B5EF4-FFF2-40B4-BE49-F238E27FC236}">
                  <a16:creationId xmlns:a16="http://schemas.microsoft.com/office/drawing/2014/main" id="{CB0B38F3-E8E9-325D-9B77-7643D6BD39D1}"/>
                </a:ext>
              </a:extLst>
            </p:cNvPr>
            <p:cNvSpPr/>
            <p:nvPr/>
          </p:nvSpPr>
          <p:spPr bwMode="auto">
            <a:xfrm>
              <a:off x="8906759" y="3698037"/>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97" name="Oval 2196">
              <a:extLst>
                <a:ext uri="{FF2B5EF4-FFF2-40B4-BE49-F238E27FC236}">
                  <a16:creationId xmlns:a16="http://schemas.microsoft.com/office/drawing/2014/main" id="{2FCF16DD-91F4-F552-4826-B63F443F6CD5}"/>
                </a:ext>
              </a:extLst>
            </p:cNvPr>
            <p:cNvSpPr/>
            <p:nvPr/>
          </p:nvSpPr>
          <p:spPr bwMode="auto">
            <a:xfrm>
              <a:off x="8992484" y="3704387"/>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98" name="Oval 2197">
              <a:extLst>
                <a:ext uri="{FF2B5EF4-FFF2-40B4-BE49-F238E27FC236}">
                  <a16:creationId xmlns:a16="http://schemas.microsoft.com/office/drawing/2014/main" id="{E98DAE3A-A190-6D75-0F26-B68A3C9E7DEB}"/>
                </a:ext>
              </a:extLst>
            </p:cNvPr>
            <p:cNvSpPr/>
            <p:nvPr/>
          </p:nvSpPr>
          <p:spPr bwMode="auto">
            <a:xfrm>
              <a:off x="8938509" y="3698037"/>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99" name="Oval 2198">
              <a:extLst>
                <a:ext uri="{FF2B5EF4-FFF2-40B4-BE49-F238E27FC236}">
                  <a16:creationId xmlns:a16="http://schemas.microsoft.com/office/drawing/2014/main" id="{DE6BDE8D-B267-EE36-93EE-6274546C810D}"/>
                </a:ext>
              </a:extLst>
            </p:cNvPr>
            <p:cNvSpPr/>
            <p:nvPr/>
          </p:nvSpPr>
          <p:spPr bwMode="auto">
            <a:xfrm>
              <a:off x="9087734" y="373296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00" name="Oval 2199">
              <a:extLst>
                <a:ext uri="{FF2B5EF4-FFF2-40B4-BE49-F238E27FC236}">
                  <a16:creationId xmlns:a16="http://schemas.microsoft.com/office/drawing/2014/main" id="{C96571BA-0C57-3A40-A0AD-DDAAFC2E5851}"/>
                </a:ext>
              </a:extLst>
            </p:cNvPr>
            <p:cNvSpPr/>
            <p:nvPr/>
          </p:nvSpPr>
          <p:spPr bwMode="auto">
            <a:xfrm>
              <a:off x="8970259" y="3698037"/>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01" name="Oval 2200">
              <a:extLst>
                <a:ext uri="{FF2B5EF4-FFF2-40B4-BE49-F238E27FC236}">
                  <a16:creationId xmlns:a16="http://schemas.microsoft.com/office/drawing/2014/main" id="{844EEE6E-FB2A-66A8-EDA0-B3FF99C90C8F}"/>
                </a:ext>
              </a:extLst>
            </p:cNvPr>
            <p:cNvSpPr/>
            <p:nvPr/>
          </p:nvSpPr>
          <p:spPr bwMode="auto">
            <a:xfrm>
              <a:off x="9052809" y="373296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02" name="Oval 2201">
              <a:extLst>
                <a:ext uri="{FF2B5EF4-FFF2-40B4-BE49-F238E27FC236}">
                  <a16:creationId xmlns:a16="http://schemas.microsoft.com/office/drawing/2014/main" id="{C10A1B97-A8B5-E521-BA54-A8F0520840EF}"/>
                </a:ext>
              </a:extLst>
            </p:cNvPr>
            <p:cNvSpPr/>
            <p:nvPr/>
          </p:nvSpPr>
          <p:spPr bwMode="auto">
            <a:xfrm>
              <a:off x="9392534" y="373296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03" name="Oval 2202">
              <a:extLst>
                <a:ext uri="{FF2B5EF4-FFF2-40B4-BE49-F238E27FC236}">
                  <a16:creationId xmlns:a16="http://schemas.microsoft.com/office/drawing/2014/main" id="{5DD5C29D-FD5C-92CC-A463-35270997D8C2}"/>
                </a:ext>
              </a:extLst>
            </p:cNvPr>
            <p:cNvSpPr/>
            <p:nvPr/>
          </p:nvSpPr>
          <p:spPr bwMode="auto">
            <a:xfrm>
              <a:off x="9348084" y="373296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04" name="Oval 2203">
              <a:extLst>
                <a:ext uri="{FF2B5EF4-FFF2-40B4-BE49-F238E27FC236}">
                  <a16:creationId xmlns:a16="http://schemas.microsoft.com/office/drawing/2014/main" id="{CA78037D-C68E-8DD0-42D6-B234E7DC2ABD}"/>
                </a:ext>
              </a:extLst>
            </p:cNvPr>
            <p:cNvSpPr/>
            <p:nvPr/>
          </p:nvSpPr>
          <p:spPr bwMode="auto">
            <a:xfrm>
              <a:off x="9275059" y="372661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05" name="Oval 2204">
              <a:extLst>
                <a:ext uri="{FF2B5EF4-FFF2-40B4-BE49-F238E27FC236}">
                  <a16:creationId xmlns:a16="http://schemas.microsoft.com/office/drawing/2014/main" id="{042EC142-E57A-CEA5-3660-D4505FFDB2C7}"/>
                </a:ext>
              </a:extLst>
            </p:cNvPr>
            <p:cNvSpPr/>
            <p:nvPr/>
          </p:nvSpPr>
          <p:spPr bwMode="auto">
            <a:xfrm>
              <a:off x="9132184" y="373296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06" name="Oval 2205">
              <a:extLst>
                <a:ext uri="{FF2B5EF4-FFF2-40B4-BE49-F238E27FC236}">
                  <a16:creationId xmlns:a16="http://schemas.microsoft.com/office/drawing/2014/main" id="{ADDA7C92-0B6B-154B-0FBE-725A836553F2}"/>
                </a:ext>
              </a:extLst>
            </p:cNvPr>
            <p:cNvSpPr/>
            <p:nvPr/>
          </p:nvSpPr>
          <p:spPr bwMode="auto">
            <a:xfrm>
              <a:off x="9176634" y="373296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07" name="Oval 2206">
              <a:extLst>
                <a:ext uri="{FF2B5EF4-FFF2-40B4-BE49-F238E27FC236}">
                  <a16:creationId xmlns:a16="http://schemas.microsoft.com/office/drawing/2014/main" id="{E085E09E-55E5-2D4D-3483-E18EFDF28DED}"/>
                </a:ext>
              </a:extLst>
            </p:cNvPr>
            <p:cNvSpPr/>
            <p:nvPr/>
          </p:nvSpPr>
          <p:spPr bwMode="auto">
            <a:xfrm>
              <a:off x="9230609" y="3729787"/>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08" name="Oval 2207">
              <a:extLst>
                <a:ext uri="{FF2B5EF4-FFF2-40B4-BE49-F238E27FC236}">
                  <a16:creationId xmlns:a16="http://schemas.microsoft.com/office/drawing/2014/main" id="{C5836442-BCCA-5C29-3A50-03CE8A10A83C}"/>
                </a:ext>
              </a:extLst>
            </p:cNvPr>
            <p:cNvSpPr/>
            <p:nvPr/>
          </p:nvSpPr>
          <p:spPr bwMode="auto">
            <a:xfrm>
              <a:off x="6357234" y="335864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09" name="Oval 2208">
              <a:extLst>
                <a:ext uri="{FF2B5EF4-FFF2-40B4-BE49-F238E27FC236}">
                  <a16:creationId xmlns:a16="http://schemas.microsoft.com/office/drawing/2014/main" id="{DA3A6A1A-C9EE-3F28-5570-3ADFB01954D0}"/>
                </a:ext>
              </a:extLst>
            </p:cNvPr>
            <p:cNvSpPr/>
            <p:nvPr/>
          </p:nvSpPr>
          <p:spPr bwMode="auto">
            <a:xfrm>
              <a:off x="6385809" y="3355467"/>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10" name="Oval 2209">
              <a:extLst>
                <a:ext uri="{FF2B5EF4-FFF2-40B4-BE49-F238E27FC236}">
                  <a16:creationId xmlns:a16="http://schemas.microsoft.com/office/drawing/2014/main" id="{26DCB63A-9862-B04B-7B74-3702C5D12FD5}"/>
                </a:ext>
              </a:extLst>
            </p:cNvPr>
            <p:cNvSpPr/>
            <p:nvPr/>
          </p:nvSpPr>
          <p:spPr bwMode="auto">
            <a:xfrm>
              <a:off x="6493759" y="3387471"/>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11" name="Oval 2210">
              <a:extLst>
                <a:ext uri="{FF2B5EF4-FFF2-40B4-BE49-F238E27FC236}">
                  <a16:creationId xmlns:a16="http://schemas.microsoft.com/office/drawing/2014/main" id="{6EDE3344-AD9B-6590-7848-332FF78D105B}"/>
                </a:ext>
              </a:extLst>
            </p:cNvPr>
            <p:cNvSpPr/>
            <p:nvPr/>
          </p:nvSpPr>
          <p:spPr bwMode="auto">
            <a:xfrm>
              <a:off x="6696959" y="3403346"/>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12" name="Oval 2211">
              <a:extLst>
                <a:ext uri="{FF2B5EF4-FFF2-40B4-BE49-F238E27FC236}">
                  <a16:creationId xmlns:a16="http://schemas.microsoft.com/office/drawing/2014/main" id="{EE05A0FB-3F6C-2346-327F-C6BA343446F9}"/>
                </a:ext>
              </a:extLst>
            </p:cNvPr>
            <p:cNvSpPr/>
            <p:nvPr/>
          </p:nvSpPr>
          <p:spPr bwMode="auto">
            <a:xfrm>
              <a:off x="6623934" y="3400425"/>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13" name="Oval 2212">
              <a:extLst>
                <a:ext uri="{FF2B5EF4-FFF2-40B4-BE49-F238E27FC236}">
                  <a16:creationId xmlns:a16="http://schemas.microsoft.com/office/drawing/2014/main" id="{EF03F7EE-A20A-6422-4E44-8DC2C24F7720}"/>
                </a:ext>
              </a:extLst>
            </p:cNvPr>
            <p:cNvSpPr/>
            <p:nvPr/>
          </p:nvSpPr>
          <p:spPr bwMode="auto">
            <a:xfrm>
              <a:off x="6658859" y="3403346"/>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14" name="Oval 2213">
              <a:extLst>
                <a:ext uri="{FF2B5EF4-FFF2-40B4-BE49-F238E27FC236}">
                  <a16:creationId xmlns:a16="http://schemas.microsoft.com/office/drawing/2014/main" id="{914B29A9-771A-FF54-65CD-C79C7400CED2}"/>
                </a:ext>
              </a:extLst>
            </p:cNvPr>
            <p:cNvSpPr/>
            <p:nvPr/>
          </p:nvSpPr>
          <p:spPr bwMode="auto">
            <a:xfrm>
              <a:off x="6789034" y="3435096"/>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15" name="Oval 2214">
              <a:extLst>
                <a:ext uri="{FF2B5EF4-FFF2-40B4-BE49-F238E27FC236}">
                  <a16:creationId xmlns:a16="http://schemas.microsoft.com/office/drawing/2014/main" id="{66EE71B7-051A-CE04-1554-A8551DEF1FE0}"/>
                </a:ext>
              </a:extLst>
            </p:cNvPr>
            <p:cNvSpPr/>
            <p:nvPr/>
          </p:nvSpPr>
          <p:spPr bwMode="auto">
            <a:xfrm>
              <a:off x="6928734" y="3429000"/>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16" name="Oval 2215">
              <a:extLst>
                <a:ext uri="{FF2B5EF4-FFF2-40B4-BE49-F238E27FC236}">
                  <a16:creationId xmlns:a16="http://schemas.microsoft.com/office/drawing/2014/main" id="{E8ECE314-C8F9-B404-92C6-CDA579CFDEE7}"/>
                </a:ext>
              </a:extLst>
            </p:cNvPr>
            <p:cNvSpPr/>
            <p:nvPr/>
          </p:nvSpPr>
          <p:spPr bwMode="auto">
            <a:xfrm>
              <a:off x="6823959" y="3429000"/>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17" name="Oval 2216">
              <a:extLst>
                <a:ext uri="{FF2B5EF4-FFF2-40B4-BE49-F238E27FC236}">
                  <a16:creationId xmlns:a16="http://schemas.microsoft.com/office/drawing/2014/main" id="{B0978034-599E-E2B3-168F-678D1C50FC44}"/>
                </a:ext>
              </a:extLst>
            </p:cNvPr>
            <p:cNvSpPr/>
            <p:nvPr/>
          </p:nvSpPr>
          <p:spPr bwMode="auto">
            <a:xfrm>
              <a:off x="6877934" y="3429000"/>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18" name="Oval 2217">
              <a:extLst>
                <a:ext uri="{FF2B5EF4-FFF2-40B4-BE49-F238E27FC236}">
                  <a16:creationId xmlns:a16="http://schemas.microsoft.com/office/drawing/2014/main" id="{1D3FD839-65FD-A2F4-6AFF-0FC614B487E3}"/>
                </a:ext>
              </a:extLst>
            </p:cNvPr>
            <p:cNvSpPr/>
            <p:nvPr/>
          </p:nvSpPr>
          <p:spPr bwMode="auto">
            <a:xfrm>
              <a:off x="7014459" y="3429000"/>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19" name="Oval 2218">
              <a:extLst>
                <a:ext uri="{FF2B5EF4-FFF2-40B4-BE49-F238E27FC236}">
                  <a16:creationId xmlns:a16="http://schemas.microsoft.com/office/drawing/2014/main" id="{E2BEA16E-ECB2-9063-4144-117C3F77579A}"/>
                </a:ext>
              </a:extLst>
            </p:cNvPr>
            <p:cNvSpPr/>
            <p:nvPr/>
          </p:nvSpPr>
          <p:spPr bwMode="auto">
            <a:xfrm>
              <a:off x="7204959" y="3508375"/>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20" name="Oval 2219">
              <a:extLst>
                <a:ext uri="{FF2B5EF4-FFF2-40B4-BE49-F238E27FC236}">
                  <a16:creationId xmlns:a16="http://schemas.microsoft.com/office/drawing/2014/main" id="{A688677E-6524-3E57-BB3F-D3E8876D384B}"/>
                </a:ext>
              </a:extLst>
            </p:cNvPr>
            <p:cNvSpPr/>
            <p:nvPr/>
          </p:nvSpPr>
          <p:spPr bwMode="auto">
            <a:xfrm>
              <a:off x="7052559" y="3448050"/>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21" name="Oval 2220">
              <a:extLst>
                <a:ext uri="{FF2B5EF4-FFF2-40B4-BE49-F238E27FC236}">
                  <a16:creationId xmlns:a16="http://schemas.microsoft.com/office/drawing/2014/main" id="{F5FD1C88-6F46-D8EB-F43D-598645916B91}"/>
                </a:ext>
              </a:extLst>
            </p:cNvPr>
            <p:cNvSpPr/>
            <p:nvPr/>
          </p:nvSpPr>
          <p:spPr bwMode="auto">
            <a:xfrm>
              <a:off x="7097009" y="3467100"/>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22" name="Oval 2221">
              <a:extLst>
                <a:ext uri="{FF2B5EF4-FFF2-40B4-BE49-F238E27FC236}">
                  <a16:creationId xmlns:a16="http://schemas.microsoft.com/office/drawing/2014/main" id="{E9EE7D67-4D54-5548-9854-AF0126E577AD}"/>
                </a:ext>
              </a:extLst>
            </p:cNvPr>
            <p:cNvSpPr/>
            <p:nvPr/>
          </p:nvSpPr>
          <p:spPr bwMode="auto">
            <a:xfrm>
              <a:off x="7131934" y="3479800"/>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23" name="Oval 2222">
              <a:extLst>
                <a:ext uri="{FF2B5EF4-FFF2-40B4-BE49-F238E27FC236}">
                  <a16:creationId xmlns:a16="http://schemas.microsoft.com/office/drawing/2014/main" id="{1EEBDF0D-B108-E634-8909-D4D144EA6420}"/>
                </a:ext>
              </a:extLst>
            </p:cNvPr>
            <p:cNvSpPr/>
            <p:nvPr/>
          </p:nvSpPr>
          <p:spPr bwMode="auto">
            <a:xfrm>
              <a:off x="7297034" y="3527425"/>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24" name="Oval 2223">
              <a:extLst>
                <a:ext uri="{FF2B5EF4-FFF2-40B4-BE49-F238E27FC236}">
                  <a16:creationId xmlns:a16="http://schemas.microsoft.com/office/drawing/2014/main" id="{EE8D3FB9-FDB0-69DD-4BB1-B2A2E17CAEAB}"/>
                </a:ext>
              </a:extLst>
            </p:cNvPr>
            <p:cNvSpPr/>
            <p:nvPr/>
          </p:nvSpPr>
          <p:spPr bwMode="auto">
            <a:xfrm>
              <a:off x="7341484" y="3527425"/>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25" name="Oval 2224">
              <a:extLst>
                <a:ext uri="{FF2B5EF4-FFF2-40B4-BE49-F238E27FC236}">
                  <a16:creationId xmlns:a16="http://schemas.microsoft.com/office/drawing/2014/main" id="{D809B183-1D95-750D-7EA0-9E7EC9F736F2}"/>
                </a:ext>
              </a:extLst>
            </p:cNvPr>
            <p:cNvSpPr/>
            <p:nvPr/>
          </p:nvSpPr>
          <p:spPr bwMode="auto">
            <a:xfrm>
              <a:off x="7316084" y="3527425"/>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26" name="Oval 2225">
              <a:extLst>
                <a:ext uri="{FF2B5EF4-FFF2-40B4-BE49-F238E27FC236}">
                  <a16:creationId xmlns:a16="http://schemas.microsoft.com/office/drawing/2014/main" id="{FB331A6A-609F-78F1-0901-9AB00005064B}"/>
                </a:ext>
              </a:extLst>
            </p:cNvPr>
            <p:cNvSpPr/>
            <p:nvPr/>
          </p:nvSpPr>
          <p:spPr bwMode="auto">
            <a:xfrm>
              <a:off x="5601584" y="3187700"/>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27" name="Oval 2226">
              <a:extLst>
                <a:ext uri="{FF2B5EF4-FFF2-40B4-BE49-F238E27FC236}">
                  <a16:creationId xmlns:a16="http://schemas.microsoft.com/office/drawing/2014/main" id="{B6A62EF0-53C5-ED66-73C2-A2B7CC5C106C}"/>
                </a:ext>
              </a:extLst>
            </p:cNvPr>
            <p:cNvSpPr/>
            <p:nvPr/>
          </p:nvSpPr>
          <p:spPr bwMode="auto">
            <a:xfrm>
              <a:off x="4382384" y="2822575"/>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28" name="Oval 2227">
              <a:extLst>
                <a:ext uri="{FF2B5EF4-FFF2-40B4-BE49-F238E27FC236}">
                  <a16:creationId xmlns:a16="http://schemas.microsoft.com/office/drawing/2014/main" id="{2B492579-1DCF-E80E-B907-A5F0F9C74725}"/>
                </a:ext>
              </a:extLst>
            </p:cNvPr>
            <p:cNvSpPr/>
            <p:nvPr/>
          </p:nvSpPr>
          <p:spPr bwMode="auto">
            <a:xfrm>
              <a:off x="4169659" y="2736850"/>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29" name="Oval 2228">
              <a:extLst>
                <a:ext uri="{FF2B5EF4-FFF2-40B4-BE49-F238E27FC236}">
                  <a16:creationId xmlns:a16="http://schemas.microsoft.com/office/drawing/2014/main" id="{01A76C4B-0069-883B-4AD9-E9729BF0DBFB}"/>
                </a:ext>
              </a:extLst>
            </p:cNvPr>
            <p:cNvSpPr/>
            <p:nvPr/>
          </p:nvSpPr>
          <p:spPr bwMode="auto">
            <a:xfrm>
              <a:off x="3106034" y="2130425"/>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0" name="Oval 2229">
              <a:extLst>
                <a:ext uri="{FF2B5EF4-FFF2-40B4-BE49-F238E27FC236}">
                  <a16:creationId xmlns:a16="http://schemas.microsoft.com/office/drawing/2014/main" id="{B96B0F60-4387-24D5-3812-9ED7B7A5D80E}"/>
                </a:ext>
              </a:extLst>
            </p:cNvPr>
            <p:cNvSpPr/>
            <p:nvPr/>
          </p:nvSpPr>
          <p:spPr bwMode="auto">
            <a:xfrm>
              <a:off x="3198109" y="2181225"/>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1" name="Oval 2230">
              <a:extLst>
                <a:ext uri="{FF2B5EF4-FFF2-40B4-BE49-F238E27FC236}">
                  <a16:creationId xmlns:a16="http://schemas.microsoft.com/office/drawing/2014/main" id="{7D41FA64-F315-AB49-DE41-163A7F2B1A6A}"/>
                </a:ext>
              </a:extLst>
            </p:cNvPr>
            <p:cNvSpPr/>
            <p:nvPr/>
          </p:nvSpPr>
          <p:spPr bwMode="auto">
            <a:xfrm>
              <a:off x="3344159" y="2305050"/>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2" name="Oval 2231">
              <a:extLst>
                <a:ext uri="{FF2B5EF4-FFF2-40B4-BE49-F238E27FC236}">
                  <a16:creationId xmlns:a16="http://schemas.microsoft.com/office/drawing/2014/main" id="{3E595B67-BDA1-E587-EF1A-ABB866931B2E}"/>
                </a:ext>
              </a:extLst>
            </p:cNvPr>
            <p:cNvSpPr/>
            <p:nvPr/>
          </p:nvSpPr>
          <p:spPr bwMode="auto">
            <a:xfrm>
              <a:off x="5642859" y="3194050"/>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3" name="Oval 2232">
              <a:extLst>
                <a:ext uri="{FF2B5EF4-FFF2-40B4-BE49-F238E27FC236}">
                  <a16:creationId xmlns:a16="http://schemas.microsoft.com/office/drawing/2014/main" id="{3863D25E-3AAA-7E23-C6E1-E282C0671FA2}"/>
                </a:ext>
              </a:extLst>
            </p:cNvPr>
            <p:cNvSpPr/>
            <p:nvPr/>
          </p:nvSpPr>
          <p:spPr bwMode="auto">
            <a:xfrm>
              <a:off x="5700009" y="3203575"/>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4" name="Oval 2233">
              <a:extLst>
                <a:ext uri="{FF2B5EF4-FFF2-40B4-BE49-F238E27FC236}">
                  <a16:creationId xmlns:a16="http://schemas.microsoft.com/office/drawing/2014/main" id="{E9388280-8EC4-7363-4406-A40585D93A27}"/>
                </a:ext>
              </a:extLst>
            </p:cNvPr>
            <p:cNvSpPr/>
            <p:nvPr/>
          </p:nvSpPr>
          <p:spPr bwMode="auto">
            <a:xfrm>
              <a:off x="5760334" y="3216275"/>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5" name="Oval 2234">
              <a:extLst>
                <a:ext uri="{FF2B5EF4-FFF2-40B4-BE49-F238E27FC236}">
                  <a16:creationId xmlns:a16="http://schemas.microsoft.com/office/drawing/2014/main" id="{7EDC992C-3E4F-B0B7-E347-132CF71DB458}"/>
                </a:ext>
              </a:extLst>
            </p:cNvPr>
            <p:cNvSpPr/>
            <p:nvPr/>
          </p:nvSpPr>
          <p:spPr bwMode="auto">
            <a:xfrm>
              <a:off x="6154034" y="3314192"/>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6" name="Oval 2235">
              <a:extLst>
                <a:ext uri="{FF2B5EF4-FFF2-40B4-BE49-F238E27FC236}">
                  <a16:creationId xmlns:a16="http://schemas.microsoft.com/office/drawing/2014/main" id="{B889B4FD-4FA0-050E-A459-151820E0F96C}"/>
                </a:ext>
              </a:extLst>
            </p:cNvPr>
            <p:cNvSpPr/>
            <p:nvPr/>
          </p:nvSpPr>
          <p:spPr bwMode="auto">
            <a:xfrm>
              <a:off x="6128634" y="3286125"/>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7" name="Oval 2236">
              <a:extLst>
                <a:ext uri="{FF2B5EF4-FFF2-40B4-BE49-F238E27FC236}">
                  <a16:creationId xmlns:a16="http://schemas.microsoft.com/office/drawing/2014/main" id="{45702E7C-77E6-0FFE-D030-413FFDF177B7}"/>
                </a:ext>
              </a:extLst>
            </p:cNvPr>
            <p:cNvSpPr/>
            <p:nvPr/>
          </p:nvSpPr>
          <p:spPr bwMode="auto">
            <a:xfrm>
              <a:off x="6195309" y="3317875"/>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8" name="Oval 2237">
              <a:extLst>
                <a:ext uri="{FF2B5EF4-FFF2-40B4-BE49-F238E27FC236}">
                  <a16:creationId xmlns:a16="http://schemas.microsoft.com/office/drawing/2014/main" id="{C9FE75B6-1BFD-9CC0-59E2-CA38FD27900B}"/>
                </a:ext>
              </a:extLst>
            </p:cNvPr>
            <p:cNvSpPr/>
            <p:nvPr/>
          </p:nvSpPr>
          <p:spPr bwMode="auto">
            <a:xfrm>
              <a:off x="6230234" y="3336925"/>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9" name="Oval 2238">
              <a:extLst>
                <a:ext uri="{FF2B5EF4-FFF2-40B4-BE49-F238E27FC236}">
                  <a16:creationId xmlns:a16="http://schemas.microsoft.com/office/drawing/2014/main" id="{8E63888F-20E4-A9D6-2B47-AEF91381A291}"/>
                </a:ext>
              </a:extLst>
            </p:cNvPr>
            <p:cNvSpPr/>
            <p:nvPr/>
          </p:nvSpPr>
          <p:spPr bwMode="auto">
            <a:xfrm>
              <a:off x="5820659" y="3225800"/>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0" name="Oval 2239">
              <a:extLst>
                <a:ext uri="{FF2B5EF4-FFF2-40B4-BE49-F238E27FC236}">
                  <a16:creationId xmlns:a16="http://schemas.microsoft.com/office/drawing/2014/main" id="{E1246D84-231B-AE4F-1CCE-B4DA01E62EBF}"/>
                </a:ext>
              </a:extLst>
            </p:cNvPr>
            <p:cNvSpPr/>
            <p:nvPr/>
          </p:nvSpPr>
          <p:spPr bwMode="auto">
            <a:xfrm>
              <a:off x="5865109" y="3232150"/>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1" name="Oval 2240">
              <a:extLst>
                <a:ext uri="{FF2B5EF4-FFF2-40B4-BE49-F238E27FC236}">
                  <a16:creationId xmlns:a16="http://schemas.microsoft.com/office/drawing/2014/main" id="{FC08C009-198F-A408-E333-B908BA6D4F03}"/>
                </a:ext>
              </a:extLst>
            </p:cNvPr>
            <p:cNvSpPr/>
            <p:nvPr/>
          </p:nvSpPr>
          <p:spPr bwMode="auto">
            <a:xfrm>
              <a:off x="5941309" y="3241675"/>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2" name="Oval 2241">
              <a:extLst>
                <a:ext uri="{FF2B5EF4-FFF2-40B4-BE49-F238E27FC236}">
                  <a16:creationId xmlns:a16="http://schemas.microsoft.com/office/drawing/2014/main" id="{D3B1153A-0B15-1B3E-8235-3C6E8542371C}"/>
                </a:ext>
              </a:extLst>
            </p:cNvPr>
            <p:cNvSpPr/>
            <p:nvPr/>
          </p:nvSpPr>
          <p:spPr bwMode="auto">
            <a:xfrm>
              <a:off x="5988934" y="3248025"/>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3" name="Oval 2242">
              <a:extLst>
                <a:ext uri="{FF2B5EF4-FFF2-40B4-BE49-F238E27FC236}">
                  <a16:creationId xmlns:a16="http://schemas.microsoft.com/office/drawing/2014/main" id="{FBC14BFF-1C7D-EAA6-944C-104FCCDDA6A7}"/>
                </a:ext>
              </a:extLst>
            </p:cNvPr>
            <p:cNvSpPr/>
            <p:nvPr/>
          </p:nvSpPr>
          <p:spPr bwMode="auto">
            <a:xfrm>
              <a:off x="6031992" y="3257550"/>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4" name="Oval 2243">
              <a:extLst>
                <a:ext uri="{FF2B5EF4-FFF2-40B4-BE49-F238E27FC236}">
                  <a16:creationId xmlns:a16="http://schemas.microsoft.com/office/drawing/2014/main" id="{B83EBF8C-AE80-434C-1542-25DC86848704}"/>
                </a:ext>
              </a:extLst>
            </p:cNvPr>
            <p:cNvSpPr/>
            <p:nvPr/>
          </p:nvSpPr>
          <p:spPr bwMode="auto">
            <a:xfrm>
              <a:off x="6086475" y="3273425"/>
              <a:ext cx="64008" cy="64008"/>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Tree>
    <p:extLst>
      <p:ext uri="{BB962C8B-B14F-4D97-AF65-F5344CB8AC3E}">
        <p14:creationId xmlns:p14="http://schemas.microsoft.com/office/powerpoint/2010/main" val="32315024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dirty="0"/>
              <a:t>P</a:t>
            </a:r>
            <a:r>
              <a:rPr lang="en-US" altLang="en-US" sz="3600" dirty="0"/>
              <a:t>hase I Trial of Fian</a:t>
            </a:r>
            <a:r>
              <a:rPr lang="en-US" altLang="en-US" dirty="0"/>
              <a:t>limab (Anti‒LAG-3) + Cemiplimab</a:t>
            </a:r>
            <a:r>
              <a:rPr lang="en-US" dirty="0"/>
              <a:t>: </a:t>
            </a:r>
            <a:br>
              <a:rPr lang="en-US" dirty="0"/>
            </a:br>
            <a:r>
              <a:rPr lang="en-US" dirty="0"/>
              <a:t>Efficacy in Advanced Melanoma</a:t>
            </a:r>
            <a:endParaRPr lang="en-US" altLang="en-US" dirty="0"/>
          </a:p>
        </p:txBody>
      </p:sp>
      <p:sp>
        <p:nvSpPr>
          <p:cNvPr id="3" name="Rectangle 3">
            <a:extLst>
              <a:ext uri="{FF2B5EF4-FFF2-40B4-BE49-F238E27FC236}">
                <a16:creationId xmlns:a16="http://schemas.microsoft.com/office/drawing/2014/main" id="{A480C0C8-24C5-6BB1-F332-89CC326FF594}"/>
              </a:ext>
            </a:extLst>
          </p:cNvPr>
          <p:cNvSpPr>
            <a:spLocks noGrp="1" noChangeArrowheads="1"/>
          </p:cNvSpPr>
          <p:nvPr>
            <p:ph idx="1"/>
          </p:nvPr>
        </p:nvSpPr>
        <p:spPr/>
        <p:txBody>
          <a:bodyPr/>
          <a:lstStyle/>
          <a:p>
            <a:pPr>
              <a:spcBef>
                <a:spcPts val="600"/>
              </a:spcBef>
              <a:spcAft>
                <a:spcPts val="0"/>
              </a:spcAft>
            </a:pPr>
            <a:endParaRPr lang="en-US" altLang="en-US" sz="1800" dirty="0"/>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Hamid. ASCO 2023. Abstr 9501.</a:t>
            </a:r>
          </a:p>
        </p:txBody>
      </p:sp>
      <p:graphicFrame>
        <p:nvGraphicFramePr>
          <p:cNvPr id="2" name="Group 3">
            <a:extLst>
              <a:ext uri="{FF2B5EF4-FFF2-40B4-BE49-F238E27FC236}">
                <a16:creationId xmlns:a16="http://schemas.microsoft.com/office/drawing/2014/main" id="{51E7A8AD-C90F-C245-4977-53C7CC313ED7}"/>
              </a:ext>
            </a:extLst>
          </p:cNvPr>
          <p:cNvGraphicFramePr>
            <a:graphicFrameLocks/>
          </p:cNvGraphicFramePr>
          <p:nvPr>
            <p:extLst>
              <p:ext uri="{D42A27DB-BD31-4B8C-83A1-F6EECF244321}">
                <p14:modId xmlns:p14="http://schemas.microsoft.com/office/powerpoint/2010/main" val="985904613"/>
              </p:ext>
            </p:extLst>
          </p:nvPr>
        </p:nvGraphicFramePr>
        <p:xfrm>
          <a:off x="649908" y="1513047"/>
          <a:ext cx="10787062" cy="3932048"/>
        </p:xfrm>
        <a:graphic>
          <a:graphicData uri="http://schemas.openxmlformats.org/drawingml/2006/table">
            <a:tbl>
              <a:tblPr/>
              <a:tblGrid>
                <a:gridCol w="3109913">
                  <a:extLst>
                    <a:ext uri="{9D8B030D-6E8A-4147-A177-3AD203B41FA5}">
                      <a16:colId xmlns:a16="http://schemas.microsoft.com/office/drawing/2014/main" val="20000"/>
                    </a:ext>
                  </a:extLst>
                </a:gridCol>
                <a:gridCol w="1714500">
                  <a:extLst>
                    <a:ext uri="{9D8B030D-6E8A-4147-A177-3AD203B41FA5}">
                      <a16:colId xmlns:a16="http://schemas.microsoft.com/office/drawing/2014/main" val="20001"/>
                    </a:ext>
                  </a:extLst>
                </a:gridCol>
                <a:gridCol w="2228850">
                  <a:extLst>
                    <a:ext uri="{9D8B030D-6E8A-4147-A177-3AD203B41FA5}">
                      <a16:colId xmlns:a16="http://schemas.microsoft.com/office/drawing/2014/main" val="20002"/>
                    </a:ext>
                  </a:extLst>
                </a:gridCol>
                <a:gridCol w="2009775">
                  <a:extLst>
                    <a:ext uri="{9D8B030D-6E8A-4147-A177-3AD203B41FA5}">
                      <a16:colId xmlns:a16="http://schemas.microsoft.com/office/drawing/2014/main" val="20003"/>
                    </a:ext>
                  </a:extLst>
                </a:gridCol>
                <a:gridCol w="1724024">
                  <a:extLst>
                    <a:ext uri="{9D8B030D-6E8A-4147-A177-3AD203B41FA5}">
                      <a16:colId xmlns:a16="http://schemas.microsoft.com/office/drawing/2014/main" val="1531187867"/>
                    </a:ext>
                  </a:extLst>
                </a:gridCol>
              </a:tblGrid>
              <a:tr h="5119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Efficacy 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Initial Cohort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(PD-1/PD-L1 naive)</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Confirmatory Cohort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(PD-1/PD-L1 naive)</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PD-1‒Experienced Cohort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Combined Cohorts</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98)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133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follow-up, mo (IQR)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20.8 (11.2-30.8)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11.5 (8.9-13.9)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9.7 (4.8-14.1)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12.6 (8.6-19)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9630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treatment exposure, wk (IQR)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 (20-81)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 (15-51)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(12-37)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 (15-54)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133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ORR,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60 (61)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133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DoR,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NR (12-NE)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NR (NE-NE)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NR (6-NE)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NR (23-NE)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13425152"/>
                  </a:ext>
                </a:extLst>
              </a:tr>
              <a:tr h="2133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DCR,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 (80)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 (80)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76 (78)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2569117"/>
                  </a:ext>
                </a:extLst>
              </a:tr>
              <a:tr h="9598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Best overall response,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highlight>
                          <a:srgbClr val="FFFF00"/>
                        </a:highligh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48 (49)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(16)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55147061"/>
                  </a:ext>
                </a:extLst>
              </a:tr>
              <a:tr h="213319">
                <a:tc>
                  <a:txBody>
                    <a:bodyPr/>
                    <a:lstStyle/>
                    <a:p>
                      <a:pPr marL="0" marR="0" lvl="1" indent="0" algn="l" defTabSz="914400" rtl="0" eaLnBrk="1" fontAlgn="base" latinLnBrk="0" hangingPunct="1">
                        <a:lnSpc>
                          <a:spcPct val="100000"/>
                        </a:lnSpc>
                        <a:spcBef>
                          <a:spcPct val="0"/>
                        </a:spcBef>
                        <a:spcAft>
                          <a:spcPct val="0"/>
                        </a:spcAft>
                        <a:buClr>
                          <a:srgbClr val="000000"/>
                        </a:buClr>
                        <a:buSzPct val="120000"/>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PFS,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 (4-NE)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(7-NE)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(1-NE)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(9-NE)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293783410"/>
                  </a:ext>
                </a:extLst>
              </a:tr>
            </a:tbl>
          </a:graphicData>
        </a:graphic>
      </p:graphicFrame>
      <p:sp>
        <p:nvSpPr>
          <p:cNvPr id="4" name="Rectangle 3">
            <a:extLst>
              <a:ext uri="{FF2B5EF4-FFF2-40B4-BE49-F238E27FC236}">
                <a16:creationId xmlns:a16="http://schemas.microsoft.com/office/drawing/2014/main" id="{0D068E93-7D74-CED0-753C-A6F15C26BFF4}"/>
              </a:ext>
            </a:extLst>
          </p:cNvPr>
          <p:cNvSpPr txBox="1">
            <a:spLocks noChangeArrowheads="1"/>
          </p:cNvSpPr>
          <p:nvPr/>
        </p:nvSpPr>
        <p:spPr bwMode="auto">
          <a:xfrm>
            <a:off x="670810" y="5647379"/>
            <a:ext cx="5839891" cy="287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000" b="0" kern="0" dirty="0"/>
              <a:t>Patients experiencing tumor reduction: 73%</a:t>
            </a:r>
          </a:p>
        </p:txBody>
      </p:sp>
    </p:spTree>
    <p:extLst>
      <p:ext uri="{BB962C8B-B14F-4D97-AF65-F5344CB8AC3E}">
        <p14:creationId xmlns:p14="http://schemas.microsoft.com/office/powerpoint/2010/main" val="10662989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5262C61-BB39-4AA0-B396-5BB236EF56F2}"/>
              </a:ext>
            </a:extLst>
          </p:cNvPr>
          <p:cNvSpPr>
            <a:spLocks noGrp="1"/>
          </p:cNvSpPr>
          <p:nvPr>
            <p:ph type="title"/>
          </p:nvPr>
        </p:nvSpPr>
        <p:spPr/>
        <p:txBody>
          <a:bodyPr/>
          <a:lstStyle/>
          <a:p>
            <a:r>
              <a:rPr lang="en-US" dirty="0"/>
              <a:t>Phase III IMspire150: Anti–PD-L1 + Targeted Therapy in Newly Diagnosed, Advanced Melanoma</a:t>
            </a:r>
          </a:p>
        </p:txBody>
      </p:sp>
      <p:sp>
        <p:nvSpPr>
          <p:cNvPr id="25" name="Content Placeholder 24">
            <a:extLst>
              <a:ext uri="{FF2B5EF4-FFF2-40B4-BE49-F238E27FC236}">
                <a16:creationId xmlns:a16="http://schemas.microsoft.com/office/drawing/2014/main" id="{80A388F2-9D88-4C25-AB64-3637DCF488D7}"/>
              </a:ext>
            </a:extLst>
          </p:cNvPr>
          <p:cNvSpPr>
            <a:spLocks noGrp="1"/>
          </p:cNvSpPr>
          <p:nvPr>
            <p:ph idx="1"/>
          </p:nvPr>
        </p:nvSpPr>
        <p:spPr/>
        <p:txBody>
          <a:bodyPr/>
          <a:lstStyle/>
          <a:p>
            <a:pPr lvl="0"/>
            <a:r>
              <a:rPr lang="en-US" sz="2400" dirty="0"/>
              <a:t>Multicenter, double-blind, placebo-controlled phase III trial</a:t>
            </a:r>
          </a:p>
          <a:p>
            <a:pPr marL="0" lvl="0" indent="0">
              <a:buNone/>
            </a:pPr>
            <a:br>
              <a:rPr lang="en-US" sz="2600" dirty="0"/>
            </a:br>
            <a:endParaRPr lang="en-US" sz="2600" dirty="0"/>
          </a:p>
          <a:p>
            <a:pPr lvl="0"/>
            <a:endParaRPr lang="en-US" sz="2600" dirty="0"/>
          </a:p>
          <a:p>
            <a:pPr lvl="0"/>
            <a:endParaRPr lang="en-US" sz="2600" dirty="0"/>
          </a:p>
          <a:p>
            <a:pPr lvl="0"/>
            <a:endParaRPr lang="en-US" sz="2600" dirty="0"/>
          </a:p>
          <a:p>
            <a:pPr lvl="0"/>
            <a:endParaRPr lang="en-US" sz="2600" dirty="0"/>
          </a:p>
          <a:p>
            <a:pPr lvl="0">
              <a:spcBef>
                <a:spcPts val="1500"/>
              </a:spcBef>
            </a:pPr>
            <a:r>
              <a:rPr lang="en-US" sz="2400" b="1" dirty="0"/>
              <a:t>Primary endpoint</a:t>
            </a:r>
            <a:r>
              <a:rPr lang="en-US" sz="2400" dirty="0"/>
              <a:t>: PFS (investigator assessed)</a:t>
            </a:r>
          </a:p>
          <a:p>
            <a:pPr lvl="0"/>
            <a:r>
              <a:rPr lang="en-US" sz="2400" b="1" dirty="0"/>
              <a:t>Secondary endpoints</a:t>
            </a:r>
            <a:r>
              <a:rPr lang="en-US" sz="2400" dirty="0"/>
              <a:t>: PFS (IRC), ORR, DoR, OS, time to deterioration</a:t>
            </a:r>
          </a:p>
        </p:txBody>
      </p:sp>
      <p:sp>
        <p:nvSpPr>
          <p:cNvPr id="7" name="Text Box 11">
            <a:extLst>
              <a:ext uri="{FF2B5EF4-FFF2-40B4-BE49-F238E27FC236}">
                <a16:creationId xmlns:a16="http://schemas.microsoft.com/office/drawing/2014/main" id="{3D475389-1F93-41B2-AF63-063EC0710E37}"/>
              </a:ext>
            </a:extLst>
          </p:cNvPr>
          <p:cNvSpPr txBox="1">
            <a:spLocks noChangeArrowheads="1"/>
          </p:cNvSpPr>
          <p:nvPr/>
        </p:nvSpPr>
        <p:spPr bwMode="auto">
          <a:xfrm>
            <a:off x="409039" y="6379137"/>
            <a:ext cx="80126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rPr>
              <a:t>Gutzmer. Lancet. 2020;395:1835.</a:t>
            </a:r>
          </a:p>
        </p:txBody>
      </p:sp>
      <p:sp>
        <p:nvSpPr>
          <p:cNvPr id="5" name="Rectangle 24">
            <a:extLst>
              <a:ext uri="{FF2B5EF4-FFF2-40B4-BE49-F238E27FC236}">
                <a16:creationId xmlns:a16="http://schemas.microsoft.com/office/drawing/2014/main" id="{C8829A25-C925-4F5D-B7AD-E0B66B98B10D}"/>
              </a:ext>
            </a:extLst>
          </p:cNvPr>
          <p:cNvSpPr>
            <a:spLocks noChangeArrowheads="1"/>
          </p:cNvSpPr>
          <p:nvPr/>
        </p:nvSpPr>
        <p:spPr bwMode="auto">
          <a:xfrm>
            <a:off x="4088798" y="2221172"/>
            <a:ext cx="4750402" cy="1323439"/>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Atezolizumab</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 840 mg IV on Days 1, 15 + </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Vemurafenib</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 720 mg PO BID on Days 1-21 + </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Cobimetinib</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 60 mg PO QD on Days 1-21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28-day cycles*</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(n = 256)</a:t>
            </a:r>
          </a:p>
        </p:txBody>
      </p:sp>
      <p:sp>
        <p:nvSpPr>
          <p:cNvPr id="6" name="Line 26">
            <a:extLst>
              <a:ext uri="{FF2B5EF4-FFF2-40B4-BE49-F238E27FC236}">
                <a16:creationId xmlns:a16="http://schemas.microsoft.com/office/drawing/2014/main" id="{E1A15EAE-2F89-44F3-81E8-6F27CF75435C}"/>
              </a:ext>
            </a:extLst>
          </p:cNvPr>
          <p:cNvSpPr>
            <a:spLocks noChangeShapeType="1"/>
          </p:cNvSpPr>
          <p:nvPr/>
        </p:nvSpPr>
        <p:spPr bwMode="auto">
          <a:xfrm>
            <a:off x="3581400" y="3642893"/>
            <a:ext cx="442695" cy="30777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3" name="Line 27">
            <a:extLst>
              <a:ext uri="{FF2B5EF4-FFF2-40B4-BE49-F238E27FC236}">
                <a16:creationId xmlns:a16="http://schemas.microsoft.com/office/drawing/2014/main" id="{C80738C3-2019-4262-8220-5A1E515EAEE7}"/>
              </a:ext>
            </a:extLst>
          </p:cNvPr>
          <p:cNvSpPr>
            <a:spLocks noChangeShapeType="1"/>
          </p:cNvSpPr>
          <p:nvPr/>
        </p:nvSpPr>
        <p:spPr bwMode="auto">
          <a:xfrm flipV="1">
            <a:off x="3586103" y="3092878"/>
            <a:ext cx="433290" cy="293851"/>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5" name="Rectangle 28">
            <a:extLst>
              <a:ext uri="{FF2B5EF4-FFF2-40B4-BE49-F238E27FC236}">
                <a16:creationId xmlns:a16="http://schemas.microsoft.com/office/drawing/2014/main" id="{66C4F1B2-EEF5-47C6-805C-E3ADD521A970}"/>
              </a:ext>
            </a:extLst>
          </p:cNvPr>
          <p:cNvSpPr>
            <a:spLocks noChangeArrowheads="1"/>
          </p:cNvSpPr>
          <p:nvPr/>
        </p:nvSpPr>
        <p:spPr bwMode="auto">
          <a:xfrm>
            <a:off x="4088798" y="3591976"/>
            <a:ext cx="4750402" cy="1255593"/>
          </a:xfrm>
          <a:prstGeom prst="rect">
            <a:avLst/>
          </a:prstGeom>
          <a:solidFill>
            <a:schemeClr val="accent3"/>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Placebo</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 IV on Days 1, 15</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Vemurafenib</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 960 mg PO BID on Days 1-21 + </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Cobimetinib</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 60 mg PO QD on Days 1-21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28-day cycles*</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(n = 258)</a:t>
            </a:r>
          </a:p>
        </p:txBody>
      </p:sp>
      <p:sp>
        <p:nvSpPr>
          <p:cNvPr id="17" name="Text Box 23">
            <a:extLst>
              <a:ext uri="{FF2B5EF4-FFF2-40B4-BE49-F238E27FC236}">
                <a16:creationId xmlns:a16="http://schemas.microsoft.com/office/drawing/2014/main" id="{DFD810DC-2AC8-4960-9B26-085015F8B39F}"/>
              </a:ext>
            </a:extLst>
          </p:cNvPr>
          <p:cNvSpPr txBox="1">
            <a:spLocks noChangeArrowheads="1"/>
          </p:cNvSpPr>
          <p:nvPr/>
        </p:nvSpPr>
        <p:spPr bwMode="auto">
          <a:xfrm>
            <a:off x="798654" y="2758332"/>
            <a:ext cx="2712906"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Patients with</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newly diagnosed </a:t>
            </a: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unresectable, stage IIIc-IV, </a:t>
            </a:r>
            <a:r>
              <a:rPr kumimoji="0" lang="en-US" altLang="en-US" sz="18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BRAF </a:t>
            </a:r>
            <a:r>
              <a:rPr kumimoji="0" lang="en-US" altLang="en-US" sz="1800" b="0" u="none" strike="noStrike" kern="1200" cap="none" spc="0" normalizeH="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V600</a:t>
            </a:r>
            <a:r>
              <a:rPr kumimoji="0" lang="en-US" altLang="en-US" sz="1800" b="0" i="0" u="none" strike="noStrike" kern="1200" cap="none" spc="0" normalizeH="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-positive </a:t>
            </a:r>
            <a:r>
              <a:rPr kumimoji="0" lang="en-US" alt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advanced </a:t>
            </a: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melanoma</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(N = 514)</a:t>
            </a: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9" name="TextBox 18">
            <a:extLst>
              <a:ext uri="{FF2B5EF4-FFF2-40B4-BE49-F238E27FC236}">
                <a16:creationId xmlns:a16="http://schemas.microsoft.com/office/drawing/2014/main" id="{16F14596-E47A-4293-A154-D177302CC9FD}"/>
              </a:ext>
            </a:extLst>
          </p:cNvPr>
          <p:cNvSpPr txBox="1"/>
          <p:nvPr/>
        </p:nvSpPr>
        <p:spPr bwMode="auto">
          <a:xfrm>
            <a:off x="2078423" y="1909174"/>
            <a:ext cx="33107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Stratified by geography, LDH status</a:t>
            </a:r>
          </a:p>
        </p:txBody>
      </p:sp>
      <p:sp>
        <p:nvSpPr>
          <p:cNvPr id="20" name="TextBox 19">
            <a:extLst>
              <a:ext uri="{FF2B5EF4-FFF2-40B4-BE49-F238E27FC236}">
                <a16:creationId xmlns:a16="http://schemas.microsoft.com/office/drawing/2014/main" id="{D3157951-D58A-4EBE-8548-9C55FF38973B}"/>
              </a:ext>
            </a:extLst>
          </p:cNvPr>
          <p:cNvSpPr txBox="1"/>
          <p:nvPr/>
        </p:nvSpPr>
        <p:spPr bwMode="auto">
          <a:xfrm>
            <a:off x="1953149" y="4863660"/>
            <a:ext cx="92044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*Cycle 1: All patients received vemurafenib 960 mg PO BID on Days 1-21 + cobimetinib 60 mg PO QD, then vemurafenib </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720 mg PO BID (if in atezolizumab group) or vemurafenib 960 mg PO BID (if in placebo group) for 7 days; cycles ≥2 as shown.</a:t>
            </a:r>
          </a:p>
        </p:txBody>
      </p:sp>
      <p:cxnSp>
        <p:nvCxnSpPr>
          <p:cNvPr id="22" name="Straight Arrow Connector 21">
            <a:extLst>
              <a:ext uri="{FF2B5EF4-FFF2-40B4-BE49-F238E27FC236}">
                <a16:creationId xmlns:a16="http://schemas.microsoft.com/office/drawing/2014/main" id="{E50EC19F-1436-4237-A272-3F13BB24E9FA}"/>
              </a:ext>
            </a:extLst>
          </p:cNvPr>
          <p:cNvCxnSpPr/>
          <p:nvPr/>
        </p:nvCxnSpPr>
        <p:spPr bwMode="auto">
          <a:xfrm>
            <a:off x="8915400" y="3576171"/>
            <a:ext cx="609600" cy="0"/>
          </a:xfrm>
          <a:prstGeom prst="straightConnector1">
            <a:avLst/>
          </a:prstGeom>
          <a:noFill/>
          <a:ln w="28575" cap="flat" cmpd="sng" algn="ctr">
            <a:solidFill>
              <a:schemeClr val="bg1"/>
            </a:solidFill>
            <a:prstDash val="solid"/>
            <a:round/>
            <a:headEnd type="none" w="med" len="med"/>
            <a:tailEnd type="triangle"/>
          </a:ln>
          <a:effectLst/>
        </p:spPr>
      </p:cxnSp>
      <p:sp>
        <p:nvSpPr>
          <p:cNvPr id="24" name="Rectangle 46">
            <a:extLst>
              <a:ext uri="{FF2B5EF4-FFF2-40B4-BE49-F238E27FC236}">
                <a16:creationId xmlns:a16="http://schemas.microsoft.com/office/drawing/2014/main" id="{E993512D-02EF-4D07-8E2E-74E61AF60A59}"/>
              </a:ext>
            </a:extLst>
          </p:cNvPr>
          <p:cNvSpPr>
            <a:spLocks noChangeArrowheads="1"/>
          </p:cNvSpPr>
          <p:nvPr/>
        </p:nvSpPr>
        <p:spPr bwMode="auto">
          <a:xfrm>
            <a:off x="9525000" y="2930621"/>
            <a:ext cx="206926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Treatment continued until disease progression, death,</a:t>
            </a:r>
            <a:b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unacceptable toxicity, or pregnancy</a:t>
            </a:r>
          </a:p>
        </p:txBody>
      </p:sp>
      <p:cxnSp>
        <p:nvCxnSpPr>
          <p:cNvPr id="4" name="Straight Arrow Connector 3">
            <a:extLst>
              <a:ext uri="{FF2B5EF4-FFF2-40B4-BE49-F238E27FC236}">
                <a16:creationId xmlns:a16="http://schemas.microsoft.com/office/drawing/2014/main" id="{0C0A55F3-C0F0-4D1A-9F36-65360250EACA}"/>
              </a:ext>
            </a:extLst>
          </p:cNvPr>
          <p:cNvCxnSpPr/>
          <p:nvPr/>
        </p:nvCxnSpPr>
        <p:spPr bwMode="auto">
          <a:xfrm>
            <a:off x="3733800" y="2272860"/>
            <a:ext cx="0" cy="304800"/>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2523928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5" name="Group 454">
            <a:extLst>
              <a:ext uri="{FF2B5EF4-FFF2-40B4-BE49-F238E27FC236}">
                <a16:creationId xmlns:a16="http://schemas.microsoft.com/office/drawing/2014/main" id="{0CA284C3-211C-2B96-9C4B-EC712403BF7A}"/>
              </a:ext>
            </a:extLst>
          </p:cNvPr>
          <p:cNvGrpSpPr/>
          <p:nvPr/>
        </p:nvGrpSpPr>
        <p:grpSpPr>
          <a:xfrm>
            <a:off x="2173783" y="2624143"/>
            <a:ext cx="866174" cy="918646"/>
            <a:chOff x="2173783" y="2624143"/>
            <a:chExt cx="866174" cy="918646"/>
          </a:xfrm>
        </p:grpSpPr>
        <p:cxnSp>
          <p:nvCxnSpPr>
            <p:cNvPr id="423" name="Straight Connector 422">
              <a:extLst>
                <a:ext uri="{FF2B5EF4-FFF2-40B4-BE49-F238E27FC236}">
                  <a16:creationId xmlns:a16="http://schemas.microsoft.com/office/drawing/2014/main" id="{F264F4F5-7F0D-B716-6899-EAFED0494795}"/>
                </a:ext>
              </a:extLst>
            </p:cNvPr>
            <p:cNvCxnSpPr>
              <a:cxnSpLocks/>
            </p:cNvCxnSpPr>
            <p:nvPr/>
          </p:nvCxnSpPr>
          <p:spPr bwMode="auto">
            <a:xfrm>
              <a:off x="3039957" y="3469637"/>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25" name="Straight Connector 424">
              <a:extLst>
                <a:ext uri="{FF2B5EF4-FFF2-40B4-BE49-F238E27FC236}">
                  <a16:creationId xmlns:a16="http://schemas.microsoft.com/office/drawing/2014/main" id="{9B2C3579-B4F1-B9B3-9B65-F6E275F341BB}"/>
                </a:ext>
              </a:extLst>
            </p:cNvPr>
            <p:cNvCxnSpPr>
              <a:cxnSpLocks/>
            </p:cNvCxnSpPr>
            <p:nvPr/>
          </p:nvCxnSpPr>
          <p:spPr bwMode="auto">
            <a:xfrm>
              <a:off x="2249747" y="2667069"/>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26" name="Straight Connector 425">
              <a:extLst>
                <a:ext uri="{FF2B5EF4-FFF2-40B4-BE49-F238E27FC236}">
                  <a16:creationId xmlns:a16="http://schemas.microsoft.com/office/drawing/2014/main" id="{09C83825-AA03-918D-2245-17583471F688}"/>
                </a:ext>
              </a:extLst>
            </p:cNvPr>
            <p:cNvCxnSpPr>
              <a:cxnSpLocks/>
            </p:cNvCxnSpPr>
            <p:nvPr/>
          </p:nvCxnSpPr>
          <p:spPr bwMode="auto">
            <a:xfrm>
              <a:off x="2173783" y="2624143"/>
              <a:ext cx="0" cy="73152"/>
            </a:xfrm>
            <a:prstGeom prst="line">
              <a:avLst/>
            </a:prstGeom>
            <a:noFill/>
            <a:ln w="19050" cap="flat" cmpd="sng" algn="ctr">
              <a:solidFill>
                <a:srgbClr val="E1471D"/>
              </a:solidFill>
              <a:prstDash val="solid"/>
              <a:round/>
              <a:headEnd type="none" w="med" len="med"/>
              <a:tailEnd type="none" w="med" len="med"/>
            </a:ln>
            <a:effectLst/>
          </p:spPr>
        </p:cxnSp>
      </p:grpSp>
      <p:grpSp>
        <p:nvGrpSpPr>
          <p:cNvPr id="458" name="Group 457">
            <a:extLst>
              <a:ext uri="{FF2B5EF4-FFF2-40B4-BE49-F238E27FC236}">
                <a16:creationId xmlns:a16="http://schemas.microsoft.com/office/drawing/2014/main" id="{81FE5743-3985-B163-C4E2-BBDDAA797C64}"/>
              </a:ext>
            </a:extLst>
          </p:cNvPr>
          <p:cNvGrpSpPr/>
          <p:nvPr/>
        </p:nvGrpSpPr>
        <p:grpSpPr>
          <a:xfrm>
            <a:off x="5636485" y="3995802"/>
            <a:ext cx="2132828" cy="166753"/>
            <a:chOff x="5636485" y="3995802"/>
            <a:chExt cx="2132828" cy="166753"/>
          </a:xfrm>
        </p:grpSpPr>
        <p:cxnSp>
          <p:nvCxnSpPr>
            <p:cNvPr id="436" name="Straight Connector 435">
              <a:extLst>
                <a:ext uri="{FF2B5EF4-FFF2-40B4-BE49-F238E27FC236}">
                  <a16:creationId xmlns:a16="http://schemas.microsoft.com/office/drawing/2014/main" id="{A35E7C86-0721-654D-0252-68A0312D002F}"/>
                </a:ext>
              </a:extLst>
            </p:cNvPr>
            <p:cNvCxnSpPr>
              <a:cxnSpLocks/>
            </p:cNvCxnSpPr>
            <p:nvPr/>
          </p:nvCxnSpPr>
          <p:spPr bwMode="auto">
            <a:xfrm>
              <a:off x="5636485" y="3995802"/>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38" name="Straight Connector 437">
              <a:extLst>
                <a:ext uri="{FF2B5EF4-FFF2-40B4-BE49-F238E27FC236}">
                  <a16:creationId xmlns:a16="http://schemas.microsoft.com/office/drawing/2014/main" id="{054EFFD6-BE45-BCA1-9614-1BD3C3766628}"/>
                </a:ext>
              </a:extLst>
            </p:cNvPr>
            <p:cNvCxnSpPr>
              <a:cxnSpLocks/>
            </p:cNvCxnSpPr>
            <p:nvPr/>
          </p:nvCxnSpPr>
          <p:spPr bwMode="auto">
            <a:xfrm>
              <a:off x="6847599" y="4089403"/>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39" name="Straight Connector 438">
              <a:extLst>
                <a:ext uri="{FF2B5EF4-FFF2-40B4-BE49-F238E27FC236}">
                  <a16:creationId xmlns:a16="http://schemas.microsoft.com/office/drawing/2014/main" id="{754A9F56-FE65-B4A6-3F5F-5DEA24C0BF1E}"/>
                </a:ext>
              </a:extLst>
            </p:cNvPr>
            <p:cNvCxnSpPr>
              <a:cxnSpLocks/>
            </p:cNvCxnSpPr>
            <p:nvPr/>
          </p:nvCxnSpPr>
          <p:spPr bwMode="auto">
            <a:xfrm>
              <a:off x="6880532" y="4089403"/>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40" name="Straight Connector 439">
              <a:extLst>
                <a:ext uri="{FF2B5EF4-FFF2-40B4-BE49-F238E27FC236}">
                  <a16:creationId xmlns:a16="http://schemas.microsoft.com/office/drawing/2014/main" id="{296B4453-E817-7271-5A45-247A3EFA1BA7}"/>
                </a:ext>
              </a:extLst>
            </p:cNvPr>
            <p:cNvCxnSpPr>
              <a:cxnSpLocks/>
            </p:cNvCxnSpPr>
            <p:nvPr/>
          </p:nvCxnSpPr>
          <p:spPr bwMode="auto">
            <a:xfrm>
              <a:off x="7074760" y="4089403"/>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41" name="Straight Connector 440">
              <a:extLst>
                <a:ext uri="{FF2B5EF4-FFF2-40B4-BE49-F238E27FC236}">
                  <a16:creationId xmlns:a16="http://schemas.microsoft.com/office/drawing/2014/main" id="{686699B6-F0EE-C4DA-48DD-0B6E15B00976}"/>
                </a:ext>
              </a:extLst>
            </p:cNvPr>
            <p:cNvCxnSpPr>
              <a:cxnSpLocks/>
            </p:cNvCxnSpPr>
            <p:nvPr/>
          </p:nvCxnSpPr>
          <p:spPr bwMode="auto">
            <a:xfrm>
              <a:off x="7180909" y="4089403"/>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42" name="Straight Connector 441">
              <a:extLst>
                <a:ext uri="{FF2B5EF4-FFF2-40B4-BE49-F238E27FC236}">
                  <a16:creationId xmlns:a16="http://schemas.microsoft.com/office/drawing/2014/main" id="{65BAAE5E-3367-D577-2BA5-5FB4092986B2}"/>
                </a:ext>
              </a:extLst>
            </p:cNvPr>
            <p:cNvCxnSpPr>
              <a:cxnSpLocks/>
            </p:cNvCxnSpPr>
            <p:nvPr/>
          </p:nvCxnSpPr>
          <p:spPr bwMode="auto">
            <a:xfrm>
              <a:off x="6907924" y="4089403"/>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43" name="Straight Connector 442">
              <a:extLst>
                <a:ext uri="{FF2B5EF4-FFF2-40B4-BE49-F238E27FC236}">
                  <a16:creationId xmlns:a16="http://schemas.microsoft.com/office/drawing/2014/main" id="{47ABA2EF-8A38-76C0-C5E6-35C3C674657B}"/>
                </a:ext>
              </a:extLst>
            </p:cNvPr>
            <p:cNvCxnSpPr>
              <a:cxnSpLocks/>
            </p:cNvCxnSpPr>
            <p:nvPr/>
          </p:nvCxnSpPr>
          <p:spPr bwMode="auto">
            <a:xfrm>
              <a:off x="7128182" y="4089403"/>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44" name="Straight Connector 443">
              <a:extLst>
                <a:ext uri="{FF2B5EF4-FFF2-40B4-BE49-F238E27FC236}">
                  <a16:creationId xmlns:a16="http://schemas.microsoft.com/office/drawing/2014/main" id="{5D5E027A-22ED-6FFB-E249-198DB1B1929F}"/>
                </a:ext>
              </a:extLst>
            </p:cNvPr>
            <p:cNvCxnSpPr>
              <a:cxnSpLocks/>
            </p:cNvCxnSpPr>
            <p:nvPr/>
          </p:nvCxnSpPr>
          <p:spPr bwMode="auto">
            <a:xfrm>
              <a:off x="7157310" y="4089403"/>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45" name="Straight Connector 444">
              <a:extLst>
                <a:ext uri="{FF2B5EF4-FFF2-40B4-BE49-F238E27FC236}">
                  <a16:creationId xmlns:a16="http://schemas.microsoft.com/office/drawing/2014/main" id="{7D9EB449-C96D-7A35-73D8-1ED6F35146BA}"/>
                </a:ext>
              </a:extLst>
            </p:cNvPr>
            <p:cNvCxnSpPr>
              <a:cxnSpLocks/>
            </p:cNvCxnSpPr>
            <p:nvPr/>
          </p:nvCxnSpPr>
          <p:spPr bwMode="auto">
            <a:xfrm>
              <a:off x="7209484" y="4089403"/>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46" name="Straight Connector 445">
              <a:extLst>
                <a:ext uri="{FF2B5EF4-FFF2-40B4-BE49-F238E27FC236}">
                  <a16:creationId xmlns:a16="http://schemas.microsoft.com/office/drawing/2014/main" id="{C66C1FD4-E798-95AB-B441-C767E3133B14}"/>
                </a:ext>
              </a:extLst>
            </p:cNvPr>
            <p:cNvCxnSpPr>
              <a:cxnSpLocks/>
            </p:cNvCxnSpPr>
            <p:nvPr/>
          </p:nvCxnSpPr>
          <p:spPr bwMode="auto">
            <a:xfrm>
              <a:off x="7251853" y="4085227"/>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47" name="Straight Connector 446">
              <a:extLst>
                <a:ext uri="{FF2B5EF4-FFF2-40B4-BE49-F238E27FC236}">
                  <a16:creationId xmlns:a16="http://schemas.microsoft.com/office/drawing/2014/main" id="{9E8EDC29-97FA-1668-17F5-52AF047BF8B9}"/>
                </a:ext>
              </a:extLst>
            </p:cNvPr>
            <p:cNvCxnSpPr>
              <a:cxnSpLocks/>
            </p:cNvCxnSpPr>
            <p:nvPr/>
          </p:nvCxnSpPr>
          <p:spPr bwMode="auto">
            <a:xfrm>
              <a:off x="7449886" y="4085227"/>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48" name="Straight Connector 447">
              <a:extLst>
                <a:ext uri="{FF2B5EF4-FFF2-40B4-BE49-F238E27FC236}">
                  <a16:creationId xmlns:a16="http://schemas.microsoft.com/office/drawing/2014/main" id="{9C1A9DF5-5FEB-7C22-FFF5-52130B8276EA}"/>
                </a:ext>
              </a:extLst>
            </p:cNvPr>
            <p:cNvCxnSpPr>
              <a:cxnSpLocks/>
            </p:cNvCxnSpPr>
            <p:nvPr/>
          </p:nvCxnSpPr>
          <p:spPr bwMode="auto">
            <a:xfrm>
              <a:off x="7517114" y="4085227"/>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49" name="Straight Connector 448">
              <a:extLst>
                <a:ext uri="{FF2B5EF4-FFF2-40B4-BE49-F238E27FC236}">
                  <a16:creationId xmlns:a16="http://schemas.microsoft.com/office/drawing/2014/main" id="{363696A3-0576-114F-92B1-7AA7E5E5A997}"/>
                </a:ext>
              </a:extLst>
            </p:cNvPr>
            <p:cNvCxnSpPr>
              <a:cxnSpLocks/>
            </p:cNvCxnSpPr>
            <p:nvPr/>
          </p:nvCxnSpPr>
          <p:spPr bwMode="auto">
            <a:xfrm>
              <a:off x="7740738" y="4085227"/>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50" name="Straight Connector 449">
              <a:extLst>
                <a:ext uri="{FF2B5EF4-FFF2-40B4-BE49-F238E27FC236}">
                  <a16:creationId xmlns:a16="http://schemas.microsoft.com/office/drawing/2014/main" id="{566DE779-F006-5F25-0891-0EF06BCABF3D}"/>
                </a:ext>
              </a:extLst>
            </p:cNvPr>
            <p:cNvCxnSpPr>
              <a:cxnSpLocks/>
            </p:cNvCxnSpPr>
            <p:nvPr/>
          </p:nvCxnSpPr>
          <p:spPr bwMode="auto">
            <a:xfrm>
              <a:off x="7470928" y="4085227"/>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51" name="Straight Connector 450">
              <a:extLst>
                <a:ext uri="{FF2B5EF4-FFF2-40B4-BE49-F238E27FC236}">
                  <a16:creationId xmlns:a16="http://schemas.microsoft.com/office/drawing/2014/main" id="{5D3FF0F1-2CF7-8D8C-58A4-5F79AB474DF5}"/>
                </a:ext>
              </a:extLst>
            </p:cNvPr>
            <p:cNvCxnSpPr>
              <a:cxnSpLocks/>
            </p:cNvCxnSpPr>
            <p:nvPr/>
          </p:nvCxnSpPr>
          <p:spPr bwMode="auto">
            <a:xfrm>
              <a:off x="7545136" y="4085227"/>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52" name="Straight Connector 451">
              <a:extLst>
                <a:ext uri="{FF2B5EF4-FFF2-40B4-BE49-F238E27FC236}">
                  <a16:creationId xmlns:a16="http://schemas.microsoft.com/office/drawing/2014/main" id="{236B95D4-DE09-82EB-F600-0855F6659185}"/>
                </a:ext>
              </a:extLst>
            </p:cNvPr>
            <p:cNvCxnSpPr>
              <a:cxnSpLocks/>
            </p:cNvCxnSpPr>
            <p:nvPr/>
          </p:nvCxnSpPr>
          <p:spPr bwMode="auto">
            <a:xfrm>
              <a:off x="5923990" y="4028951"/>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53" name="Straight Connector 452">
              <a:extLst>
                <a:ext uri="{FF2B5EF4-FFF2-40B4-BE49-F238E27FC236}">
                  <a16:creationId xmlns:a16="http://schemas.microsoft.com/office/drawing/2014/main" id="{C2AF4BBD-70EE-3460-D59F-6D4AF944F4B7}"/>
                </a:ext>
              </a:extLst>
            </p:cNvPr>
            <p:cNvCxnSpPr>
              <a:cxnSpLocks/>
            </p:cNvCxnSpPr>
            <p:nvPr/>
          </p:nvCxnSpPr>
          <p:spPr bwMode="auto">
            <a:xfrm>
              <a:off x="7769313" y="4085227"/>
              <a:ext cx="0" cy="73152"/>
            </a:xfrm>
            <a:prstGeom prst="line">
              <a:avLst/>
            </a:prstGeom>
            <a:noFill/>
            <a:ln w="19050" cap="flat" cmpd="sng" algn="ctr">
              <a:solidFill>
                <a:srgbClr val="E1471D"/>
              </a:solidFill>
              <a:prstDash val="solid"/>
              <a:round/>
              <a:headEnd type="none" w="med" len="med"/>
              <a:tailEnd type="none" w="med" len="med"/>
            </a:ln>
            <a:effectLst/>
          </p:spPr>
        </p:cxnSp>
        <p:grpSp>
          <p:nvGrpSpPr>
            <p:cNvPr id="457" name="Group 456">
              <a:extLst>
                <a:ext uri="{FF2B5EF4-FFF2-40B4-BE49-F238E27FC236}">
                  <a16:creationId xmlns:a16="http://schemas.microsoft.com/office/drawing/2014/main" id="{17A06984-B90A-68A0-5B50-4D7B5C0AB0A1}"/>
                </a:ext>
              </a:extLst>
            </p:cNvPr>
            <p:cNvGrpSpPr/>
            <p:nvPr/>
          </p:nvGrpSpPr>
          <p:grpSpPr>
            <a:xfrm>
              <a:off x="6198460" y="4050451"/>
              <a:ext cx="630089" cy="73152"/>
              <a:chOff x="6198460" y="4050451"/>
              <a:chExt cx="630089" cy="73152"/>
            </a:xfrm>
          </p:grpSpPr>
          <p:cxnSp>
            <p:nvCxnSpPr>
              <p:cNvPr id="421" name="Straight Connector 420">
                <a:extLst>
                  <a:ext uri="{FF2B5EF4-FFF2-40B4-BE49-F238E27FC236}">
                    <a16:creationId xmlns:a16="http://schemas.microsoft.com/office/drawing/2014/main" id="{2BC707B5-B0CC-D4BD-D8FE-8A050C74E613}"/>
                  </a:ext>
                </a:extLst>
              </p:cNvPr>
              <p:cNvCxnSpPr>
                <a:cxnSpLocks/>
              </p:cNvCxnSpPr>
              <p:nvPr/>
            </p:nvCxnSpPr>
            <p:spPr bwMode="auto">
              <a:xfrm>
                <a:off x="6198460" y="4050451"/>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22" name="Straight Connector 421">
                <a:extLst>
                  <a:ext uri="{FF2B5EF4-FFF2-40B4-BE49-F238E27FC236}">
                    <a16:creationId xmlns:a16="http://schemas.microsoft.com/office/drawing/2014/main" id="{9AB366D4-F030-8399-1F2A-A29F7F058366}"/>
                  </a:ext>
                </a:extLst>
              </p:cNvPr>
              <p:cNvCxnSpPr>
                <a:cxnSpLocks/>
              </p:cNvCxnSpPr>
              <p:nvPr/>
            </p:nvCxnSpPr>
            <p:spPr bwMode="auto">
              <a:xfrm>
                <a:off x="6239337" y="4050451"/>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24" name="Straight Connector 423">
                <a:extLst>
                  <a:ext uri="{FF2B5EF4-FFF2-40B4-BE49-F238E27FC236}">
                    <a16:creationId xmlns:a16="http://schemas.microsoft.com/office/drawing/2014/main" id="{B241CD49-FA25-6F2E-647B-CA4DD91F5039}"/>
                  </a:ext>
                </a:extLst>
              </p:cNvPr>
              <p:cNvCxnSpPr>
                <a:cxnSpLocks/>
              </p:cNvCxnSpPr>
              <p:nvPr/>
            </p:nvCxnSpPr>
            <p:spPr bwMode="auto">
              <a:xfrm>
                <a:off x="6270998" y="4050451"/>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27" name="Straight Connector 426">
                <a:extLst>
                  <a:ext uri="{FF2B5EF4-FFF2-40B4-BE49-F238E27FC236}">
                    <a16:creationId xmlns:a16="http://schemas.microsoft.com/office/drawing/2014/main" id="{E4DAC3DA-4B00-CBB9-47DE-98AEABF5F4EF}"/>
                  </a:ext>
                </a:extLst>
              </p:cNvPr>
              <p:cNvCxnSpPr>
                <a:cxnSpLocks/>
              </p:cNvCxnSpPr>
              <p:nvPr/>
            </p:nvCxnSpPr>
            <p:spPr bwMode="auto">
              <a:xfrm>
                <a:off x="6217523" y="4050451"/>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28" name="Straight Connector 427">
                <a:extLst>
                  <a:ext uri="{FF2B5EF4-FFF2-40B4-BE49-F238E27FC236}">
                    <a16:creationId xmlns:a16="http://schemas.microsoft.com/office/drawing/2014/main" id="{7E9578B3-2058-0626-6E32-1DF9D454F30E}"/>
                  </a:ext>
                </a:extLst>
              </p:cNvPr>
              <p:cNvCxnSpPr>
                <a:cxnSpLocks/>
              </p:cNvCxnSpPr>
              <p:nvPr/>
            </p:nvCxnSpPr>
            <p:spPr bwMode="auto">
              <a:xfrm>
                <a:off x="6571309" y="4050451"/>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30" name="Straight Connector 429">
                <a:extLst>
                  <a:ext uri="{FF2B5EF4-FFF2-40B4-BE49-F238E27FC236}">
                    <a16:creationId xmlns:a16="http://schemas.microsoft.com/office/drawing/2014/main" id="{BD6A47FC-3E78-B73E-EC53-B48F0A58F143}"/>
                  </a:ext>
                </a:extLst>
              </p:cNvPr>
              <p:cNvCxnSpPr>
                <a:cxnSpLocks/>
              </p:cNvCxnSpPr>
              <p:nvPr/>
            </p:nvCxnSpPr>
            <p:spPr bwMode="auto">
              <a:xfrm>
                <a:off x="6387224" y="4050451"/>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31" name="Straight Connector 430">
                <a:extLst>
                  <a:ext uri="{FF2B5EF4-FFF2-40B4-BE49-F238E27FC236}">
                    <a16:creationId xmlns:a16="http://schemas.microsoft.com/office/drawing/2014/main" id="{8E59AB93-526C-1C54-2F20-201736E1C057}"/>
                  </a:ext>
                </a:extLst>
              </p:cNvPr>
              <p:cNvCxnSpPr>
                <a:cxnSpLocks/>
              </p:cNvCxnSpPr>
              <p:nvPr/>
            </p:nvCxnSpPr>
            <p:spPr bwMode="auto">
              <a:xfrm>
                <a:off x="6451907" y="4050451"/>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32" name="Straight Connector 431">
                <a:extLst>
                  <a:ext uri="{FF2B5EF4-FFF2-40B4-BE49-F238E27FC236}">
                    <a16:creationId xmlns:a16="http://schemas.microsoft.com/office/drawing/2014/main" id="{D2B5CF60-22D2-C3AE-B326-AE6B03DDB0D5}"/>
                  </a:ext>
                </a:extLst>
              </p:cNvPr>
              <p:cNvCxnSpPr>
                <a:cxnSpLocks/>
              </p:cNvCxnSpPr>
              <p:nvPr/>
            </p:nvCxnSpPr>
            <p:spPr bwMode="auto">
              <a:xfrm>
                <a:off x="6522310" y="4050451"/>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33" name="Straight Connector 432">
                <a:extLst>
                  <a:ext uri="{FF2B5EF4-FFF2-40B4-BE49-F238E27FC236}">
                    <a16:creationId xmlns:a16="http://schemas.microsoft.com/office/drawing/2014/main" id="{B803C585-1973-8DCD-D11F-058316C0CE71}"/>
                  </a:ext>
                </a:extLst>
              </p:cNvPr>
              <p:cNvCxnSpPr>
                <a:cxnSpLocks/>
              </p:cNvCxnSpPr>
              <p:nvPr/>
            </p:nvCxnSpPr>
            <p:spPr bwMode="auto">
              <a:xfrm>
                <a:off x="6771334" y="4050451"/>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34" name="Straight Connector 433">
                <a:extLst>
                  <a:ext uri="{FF2B5EF4-FFF2-40B4-BE49-F238E27FC236}">
                    <a16:creationId xmlns:a16="http://schemas.microsoft.com/office/drawing/2014/main" id="{88407AAC-F63D-69E9-DE36-5D2F0E2D6140}"/>
                  </a:ext>
                </a:extLst>
              </p:cNvPr>
              <p:cNvCxnSpPr>
                <a:cxnSpLocks/>
              </p:cNvCxnSpPr>
              <p:nvPr/>
            </p:nvCxnSpPr>
            <p:spPr bwMode="auto">
              <a:xfrm>
                <a:off x="6511049" y="4050451"/>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35" name="Straight Connector 434">
                <a:extLst>
                  <a:ext uri="{FF2B5EF4-FFF2-40B4-BE49-F238E27FC236}">
                    <a16:creationId xmlns:a16="http://schemas.microsoft.com/office/drawing/2014/main" id="{5FEB5083-300E-3896-1C05-43C6242E1B81}"/>
                  </a:ext>
                </a:extLst>
              </p:cNvPr>
              <p:cNvCxnSpPr>
                <a:cxnSpLocks/>
              </p:cNvCxnSpPr>
              <p:nvPr/>
            </p:nvCxnSpPr>
            <p:spPr bwMode="auto">
              <a:xfrm>
                <a:off x="6540807" y="4050451"/>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37" name="Straight Connector 436">
                <a:extLst>
                  <a:ext uri="{FF2B5EF4-FFF2-40B4-BE49-F238E27FC236}">
                    <a16:creationId xmlns:a16="http://schemas.microsoft.com/office/drawing/2014/main" id="{C38C659F-F452-A226-0DEE-56B36566BCD0}"/>
                  </a:ext>
                </a:extLst>
              </p:cNvPr>
              <p:cNvCxnSpPr>
                <a:cxnSpLocks/>
              </p:cNvCxnSpPr>
              <p:nvPr/>
            </p:nvCxnSpPr>
            <p:spPr bwMode="auto">
              <a:xfrm>
                <a:off x="6828549" y="4050451"/>
                <a:ext cx="0" cy="73152"/>
              </a:xfrm>
              <a:prstGeom prst="line">
                <a:avLst/>
              </a:prstGeom>
              <a:noFill/>
              <a:ln w="19050" cap="flat" cmpd="sng" algn="ctr">
                <a:solidFill>
                  <a:srgbClr val="E1471D"/>
                </a:solidFill>
                <a:prstDash val="solid"/>
                <a:round/>
                <a:headEnd type="none" w="med" len="med"/>
                <a:tailEnd type="none" w="med" len="med"/>
              </a:ln>
              <a:effectLst/>
            </p:spPr>
          </p:cxnSp>
          <p:cxnSp>
            <p:nvCxnSpPr>
              <p:cNvPr id="454" name="Straight Connector 453">
                <a:extLst>
                  <a:ext uri="{FF2B5EF4-FFF2-40B4-BE49-F238E27FC236}">
                    <a16:creationId xmlns:a16="http://schemas.microsoft.com/office/drawing/2014/main" id="{1CD4F6C5-A7BA-82AD-580A-E36378F5597F}"/>
                  </a:ext>
                </a:extLst>
              </p:cNvPr>
              <p:cNvCxnSpPr>
                <a:cxnSpLocks/>
              </p:cNvCxnSpPr>
              <p:nvPr/>
            </p:nvCxnSpPr>
            <p:spPr bwMode="auto">
              <a:xfrm>
                <a:off x="6601132" y="4050451"/>
                <a:ext cx="0" cy="73152"/>
              </a:xfrm>
              <a:prstGeom prst="line">
                <a:avLst/>
              </a:prstGeom>
              <a:noFill/>
              <a:ln w="19050" cap="flat" cmpd="sng" algn="ctr">
                <a:solidFill>
                  <a:srgbClr val="E1471D"/>
                </a:solidFill>
                <a:prstDash val="solid"/>
                <a:round/>
                <a:headEnd type="none" w="med" len="med"/>
                <a:tailEnd type="none" w="med" len="med"/>
              </a:ln>
              <a:effectLst/>
            </p:spPr>
          </p:cxnSp>
        </p:grpSp>
      </p:grpSp>
      <p:sp>
        <p:nvSpPr>
          <p:cNvPr id="429" name="Freeform 428">
            <a:extLst>
              <a:ext uri="{FF2B5EF4-FFF2-40B4-BE49-F238E27FC236}">
                <a16:creationId xmlns:a16="http://schemas.microsoft.com/office/drawing/2014/main" id="{3A7BDF6F-A14B-1CAA-A10C-2897953BD045}"/>
              </a:ext>
            </a:extLst>
          </p:cNvPr>
          <p:cNvSpPr/>
          <p:nvPr/>
        </p:nvSpPr>
        <p:spPr bwMode="auto">
          <a:xfrm>
            <a:off x="1713244" y="2321169"/>
            <a:ext cx="6064180" cy="1803679"/>
          </a:xfrm>
          <a:custGeom>
            <a:avLst/>
            <a:gdLst>
              <a:gd name="connsiteX0" fmla="*/ 0 w 6064180"/>
              <a:gd name="connsiteY0" fmla="*/ 0 h 1803679"/>
              <a:gd name="connsiteX1" fmla="*/ 145701 w 6064180"/>
              <a:gd name="connsiteY1" fmla="*/ 0 h 1803679"/>
              <a:gd name="connsiteX2" fmla="*/ 145701 w 6064180"/>
              <a:gd name="connsiteY2" fmla="*/ 45218 h 1803679"/>
              <a:gd name="connsiteX3" fmla="*/ 145701 w 6064180"/>
              <a:gd name="connsiteY3" fmla="*/ 45218 h 1803679"/>
              <a:gd name="connsiteX4" fmla="*/ 190919 w 6064180"/>
              <a:gd name="connsiteY4" fmla="*/ 90436 h 1803679"/>
              <a:gd name="connsiteX5" fmla="*/ 190919 w 6064180"/>
              <a:gd name="connsiteY5" fmla="*/ 90436 h 1803679"/>
              <a:gd name="connsiteX6" fmla="*/ 236136 w 6064180"/>
              <a:gd name="connsiteY6" fmla="*/ 90436 h 1803679"/>
              <a:gd name="connsiteX7" fmla="*/ 236136 w 6064180"/>
              <a:gd name="connsiteY7" fmla="*/ 140677 h 1803679"/>
              <a:gd name="connsiteX8" fmla="*/ 331596 w 6064180"/>
              <a:gd name="connsiteY8" fmla="*/ 140677 h 1803679"/>
              <a:gd name="connsiteX9" fmla="*/ 331596 w 6064180"/>
              <a:gd name="connsiteY9" fmla="*/ 175846 h 1803679"/>
              <a:gd name="connsiteX10" fmla="*/ 331596 w 6064180"/>
              <a:gd name="connsiteY10" fmla="*/ 175846 h 1803679"/>
              <a:gd name="connsiteX11" fmla="*/ 376813 w 6064180"/>
              <a:gd name="connsiteY11" fmla="*/ 175846 h 1803679"/>
              <a:gd name="connsiteX12" fmla="*/ 376813 w 6064180"/>
              <a:gd name="connsiteY12" fmla="*/ 256233 h 1803679"/>
              <a:gd name="connsiteX13" fmla="*/ 376813 w 6064180"/>
              <a:gd name="connsiteY13" fmla="*/ 256233 h 1803679"/>
              <a:gd name="connsiteX14" fmla="*/ 422031 w 6064180"/>
              <a:gd name="connsiteY14" fmla="*/ 256233 h 1803679"/>
              <a:gd name="connsiteX15" fmla="*/ 422031 w 6064180"/>
              <a:gd name="connsiteY15" fmla="*/ 331596 h 1803679"/>
              <a:gd name="connsiteX16" fmla="*/ 477297 w 6064180"/>
              <a:gd name="connsiteY16" fmla="*/ 331596 h 1803679"/>
              <a:gd name="connsiteX17" fmla="*/ 477297 w 6064180"/>
              <a:gd name="connsiteY17" fmla="*/ 381838 h 1803679"/>
              <a:gd name="connsiteX18" fmla="*/ 542611 w 6064180"/>
              <a:gd name="connsiteY18" fmla="*/ 381838 h 1803679"/>
              <a:gd name="connsiteX19" fmla="*/ 542611 w 6064180"/>
              <a:gd name="connsiteY19" fmla="*/ 427055 h 1803679"/>
              <a:gd name="connsiteX20" fmla="*/ 612949 w 6064180"/>
              <a:gd name="connsiteY20" fmla="*/ 427055 h 1803679"/>
              <a:gd name="connsiteX21" fmla="*/ 612949 w 6064180"/>
              <a:gd name="connsiteY21" fmla="*/ 542611 h 1803679"/>
              <a:gd name="connsiteX22" fmla="*/ 648119 w 6064180"/>
              <a:gd name="connsiteY22" fmla="*/ 542611 h 1803679"/>
              <a:gd name="connsiteX23" fmla="*/ 648119 w 6064180"/>
              <a:gd name="connsiteY23" fmla="*/ 597877 h 1803679"/>
              <a:gd name="connsiteX24" fmla="*/ 713433 w 6064180"/>
              <a:gd name="connsiteY24" fmla="*/ 597877 h 1803679"/>
              <a:gd name="connsiteX25" fmla="*/ 713433 w 6064180"/>
              <a:gd name="connsiteY25" fmla="*/ 643095 h 1803679"/>
              <a:gd name="connsiteX26" fmla="*/ 783771 w 6064180"/>
              <a:gd name="connsiteY26" fmla="*/ 643095 h 1803679"/>
              <a:gd name="connsiteX27" fmla="*/ 783771 w 6064180"/>
              <a:gd name="connsiteY27" fmla="*/ 698361 h 1803679"/>
              <a:gd name="connsiteX28" fmla="*/ 783771 w 6064180"/>
              <a:gd name="connsiteY28" fmla="*/ 698361 h 1803679"/>
              <a:gd name="connsiteX29" fmla="*/ 783771 w 6064180"/>
              <a:gd name="connsiteY29" fmla="*/ 698361 h 1803679"/>
              <a:gd name="connsiteX30" fmla="*/ 783771 w 6064180"/>
              <a:gd name="connsiteY30" fmla="*/ 698361 h 1803679"/>
              <a:gd name="connsiteX31" fmla="*/ 828989 w 6064180"/>
              <a:gd name="connsiteY31" fmla="*/ 698361 h 1803679"/>
              <a:gd name="connsiteX32" fmla="*/ 828989 w 6064180"/>
              <a:gd name="connsiteY32" fmla="*/ 818941 h 1803679"/>
              <a:gd name="connsiteX33" fmla="*/ 879231 w 6064180"/>
              <a:gd name="connsiteY33" fmla="*/ 818941 h 1803679"/>
              <a:gd name="connsiteX34" fmla="*/ 879231 w 6064180"/>
              <a:gd name="connsiteY34" fmla="*/ 864158 h 1803679"/>
              <a:gd name="connsiteX35" fmla="*/ 1009859 w 6064180"/>
              <a:gd name="connsiteY35" fmla="*/ 864158 h 1803679"/>
              <a:gd name="connsiteX36" fmla="*/ 1009859 w 6064180"/>
              <a:gd name="connsiteY36" fmla="*/ 939521 h 1803679"/>
              <a:gd name="connsiteX37" fmla="*/ 1009859 w 6064180"/>
              <a:gd name="connsiteY37" fmla="*/ 939521 h 1803679"/>
              <a:gd name="connsiteX38" fmla="*/ 1055077 w 6064180"/>
              <a:gd name="connsiteY38" fmla="*/ 939521 h 1803679"/>
              <a:gd name="connsiteX39" fmla="*/ 1055077 w 6064180"/>
              <a:gd name="connsiteY39" fmla="*/ 1009860 h 1803679"/>
              <a:gd name="connsiteX40" fmla="*/ 1110343 w 6064180"/>
              <a:gd name="connsiteY40" fmla="*/ 1009860 h 1803679"/>
              <a:gd name="connsiteX41" fmla="*/ 1110343 w 6064180"/>
              <a:gd name="connsiteY41" fmla="*/ 1060101 h 1803679"/>
              <a:gd name="connsiteX42" fmla="*/ 1175657 w 6064180"/>
              <a:gd name="connsiteY42" fmla="*/ 1060101 h 1803679"/>
              <a:gd name="connsiteX43" fmla="*/ 1175657 w 6064180"/>
              <a:gd name="connsiteY43" fmla="*/ 1110343 h 1803679"/>
              <a:gd name="connsiteX44" fmla="*/ 1235947 w 6064180"/>
              <a:gd name="connsiteY44" fmla="*/ 1110343 h 1803679"/>
              <a:gd name="connsiteX45" fmla="*/ 1235947 w 6064180"/>
              <a:gd name="connsiteY45" fmla="*/ 1170633 h 1803679"/>
              <a:gd name="connsiteX46" fmla="*/ 1381648 w 6064180"/>
              <a:gd name="connsiteY46" fmla="*/ 1170633 h 1803679"/>
              <a:gd name="connsiteX47" fmla="*/ 1381648 w 6064180"/>
              <a:gd name="connsiteY47" fmla="*/ 1215851 h 1803679"/>
              <a:gd name="connsiteX48" fmla="*/ 1381648 w 6064180"/>
              <a:gd name="connsiteY48" fmla="*/ 1215851 h 1803679"/>
              <a:gd name="connsiteX49" fmla="*/ 1431890 w 6064180"/>
              <a:gd name="connsiteY49" fmla="*/ 1215851 h 1803679"/>
              <a:gd name="connsiteX50" fmla="*/ 1431890 w 6064180"/>
              <a:gd name="connsiteY50" fmla="*/ 1301262 h 1803679"/>
              <a:gd name="connsiteX51" fmla="*/ 1537398 w 6064180"/>
              <a:gd name="connsiteY51" fmla="*/ 1301262 h 1803679"/>
              <a:gd name="connsiteX52" fmla="*/ 1537398 w 6064180"/>
              <a:gd name="connsiteY52" fmla="*/ 1331407 h 1803679"/>
              <a:gd name="connsiteX53" fmla="*/ 1642905 w 6064180"/>
              <a:gd name="connsiteY53" fmla="*/ 1331407 h 1803679"/>
              <a:gd name="connsiteX54" fmla="*/ 1642905 w 6064180"/>
              <a:gd name="connsiteY54" fmla="*/ 1331407 h 1803679"/>
              <a:gd name="connsiteX55" fmla="*/ 1642905 w 6064180"/>
              <a:gd name="connsiteY55" fmla="*/ 1376624 h 1803679"/>
              <a:gd name="connsiteX56" fmla="*/ 1818752 w 6064180"/>
              <a:gd name="connsiteY56" fmla="*/ 1376624 h 1803679"/>
              <a:gd name="connsiteX57" fmla="*/ 1818752 w 6064180"/>
              <a:gd name="connsiteY57" fmla="*/ 1376624 h 1803679"/>
              <a:gd name="connsiteX58" fmla="*/ 1818752 w 6064180"/>
              <a:gd name="connsiteY58" fmla="*/ 1376624 h 1803679"/>
              <a:gd name="connsiteX59" fmla="*/ 1818752 w 6064180"/>
              <a:gd name="connsiteY59" fmla="*/ 1426866 h 1803679"/>
              <a:gd name="connsiteX60" fmla="*/ 1868993 w 6064180"/>
              <a:gd name="connsiteY60" fmla="*/ 1426866 h 1803679"/>
              <a:gd name="connsiteX61" fmla="*/ 1868993 w 6064180"/>
              <a:gd name="connsiteY61" fmla="*/ 1472084 h 1803679"/>
              <a:gd name="connsiteX62" fmla="*/ 2054888 w 6064180"/>
              <a:gd name="connsiteY62" fmla="*/ 1472084 h 1803679"/>
              <a:gd name="connsiteX63" fmla="*/ 2054888 w 6064180"/>
              <a:gd name="connsiteY63" fmla="*/ 1517301 h 1803679"/>
              <a:gd name="connsiteX64" fmla="*/ 2120202 w 6064180"/>
              <a:gd name="connsiteY64" fmla="*/ 1517301 h 1803679"/>
              <a:gd name="connsiteX65" fmla="*/ 2120202 w 6064180"/>
              <a:gd name="connsiteY65" fmla="*/ 1557495 h 1803679"/>
              <a:gd name="connsiteX66" fmla="*/ 2446774 w 6064180"/>
              <a:gd name="connsiteY66" fmla="*/ 1557495 h 1803679"/>
              <a:gd name="connsiteX67" fmla="*/ 2446774 w 6064180"/>
              <a:gd name="connsiteY67" fmla="*/ 1597688 h 1803679"/>
              <a:gd name="connsiteX68" fmla="*/ 2868804 w 6064180"/>
              <a:gd name="connsiteY68" fmla="*/ 1597688 h 1803679"/>
              <a:gd name="connsiteX69" fmla="*/ 2944167 w 6064180"/>
              <a:gd name="connsiteY69" fmla="*/ 1597688 h 1803679"/>
              <a:gd name="connsiteX70" fmla="*/ 2964264 w 6064180"/>
              <a:gd name="connsiteY70" fmla="*/ 1617785 h 1803679"/>
              <a:gd name="connsiteX71" fmla="*/ 3039626 w 6064180"/>
              <a:gd name="connsiteY71" fmla="*/ 1617785 h 1803679"/>
              <a:gd name="connsiteX72" fmla="*/ 3039626 w 6064180"/>
              <a:gd name="connsiteY72" fmla="*/ 1617785 h 1803679"/>
              <a:gd name="connsiteX73" fmla="*/ 3039626 w 6064180"/>
              <a:gd name="connsiteY73" fmla="*/ 1657978 h 1803679"/>
              <a:gd name="connsiteX74" fmla="*/ 3627455 w 6064180"/>
              <a:gd name="connsiteY74" fmla="*/ 1657978 h 1803679"/>
              <a:gd name="connsiteX75" fmla="*/ 3627455 w 6064180"/>
              <a:gd name="connsiteY75" fmla="*/ 1703196 h 1803679"/>
              <a:gd name="connsiteX76" fmla="*/ 3974123 w 6064180"/>
              <a:gd name="connsiteY76" fmla="*/ 1703196 h 1803679"/>
              <a:gd name="connsiteX77" fmla="*/ 3994220 w 6064180"/>
              <a:gd name="connsiteY77" fmla="*/ 1723293 h 1803679"/>
              <a:gd name="connsiteX78" fmla="*/ 4225332 w 6064180"/>
              <a:gd name="connsiteY78" fmla="*/ 1723293 h 1803679"/>
              <a:gd name="connsiteX79" fmla="*/ 4225332 w 6064180"/>
              <a:gd name="connsiteY79" fmla="*/ 1723293 h 1803679"/>
              <a:gd name="connsiteX80" fmla="*/ 4225332 w 6064180"/>
              <a:gd name="connsiteY80" fmla="*/ 1763486 h 1803679"/>
              <a:gd name="connsiteX81" fmla="*/ 5149780 w 6064180"/>
              <a:gd name="connsiteY81" fmla="*/ 1763486 h 1803679"/>
              <a:gd name="connsiteX82" fmla="*/ 5149780 w 6064180"/>
              <a:gd name="connsiteY82" fmla="*/ 1763486 h 1803679"/>
              <a:gd name="connsiteX83" fmla="*/ 5149780 w 6064180"/>
              <a:gd name="connsiteY83" fmla="*/ 1803679 h 1803679"/>
              <a:gd name="connsiteX84" fmla="*/ 6064180 w 6064180"/>
              <a:gd name="connsiteY84" fmla="*/ 1803679 h 1803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6064180" h="1803679">
                <a:moveTo>
                  <a:pt x="0" y="0"/>
                </a:moveTo>
                <a:lnTo>
                  <a:pt x="145701" y="0"/>
                </a:lnTo>
                <a:lnTo>
                  <a:pt x="145701" y="45218"/>
                </a:lnTo>
                <a:lnTo>
                  <a:pt x="145701" y="45218"/>
                </a:lnTo>
                <a:lnTo>
                  <a:pt x="190919" y="90436"/>
                </a:lnTo>
                <a:lnTo>
                  <a:pt x="190919" y="90436"/>
                </a:lnTo>
                <a:lnTo>
                  <a:pt x="236136" y="90436"/>
                </a:lnTo>
                <a:lnTo>
                  <a:pt x="236136" y="140677"/>
                </a:lnTo>
                <a:lnTo>
                  <a:pt x="331596" y="140677"/>
                </a:lnTo>
                <a:lnTo>
                  <a:pt x="331596" y="175846"/>
                </a:lnTo>
                <a:lnTo>
                  <a:pt x="331596" y="175846"/>
                </a:lnTo>
                <a:lnTo>
                  <a:pt x="376813" y="175846"/>
                </a:lnTo>
                <a:lnTo>
                  <a:pt x="376813" y="256233"/>
                </a:lnTo>
                <a:lnTo>
                  <a:pt x="376813" y="256233"/>
                </a:lnTo>
                <a:lnTo>
                  <a:pt x="422031" y="256233"/>
                </a:lnTo>
                <a:lnTo>
                  <a:pt x="422031" y="331596"/>
                </a:lnTo>
                <a:lnTo>
                  <a:pt x="477297" y="331596"/>
                </a:lnTo>
                <a:lnTo>
                  <a:pt x="477297" y="381838"/>
                </a:lnTo>
                <a:lnTo>
                  <a:pt x="542611" y="381838"/>
                </a:lnTo>
                <a:lnTo>
                  <a:pt x="542611" y="427055"/>
                </a:lnTo>
                <a:lnTo>
                  <a:pt x="612949" y="427055"/>
                </a:lnTo>
                <a:lnTo>
                  <a:pt x="612949" y="542611"/>
                </a:lnTo>
                <a:lnTo>
                  <a:pt x="648119" y="542611"/>
                </a:lnTo>
                <a:lnTo>
                  <a:pt x="648119" y="597877"/>
                </a:lnTo>
                <a:lnTo>
                  <a:pt x="713433" y="597877"/>
                </a:lnTo>
                <a:lnTo>
                  <a:pt x="713433" y="643095"/>
                </a:lnTo>
                <a:lnTo>
                  <a:pt x="783771" y="643095"/>
                </a:lnTo>
                <a:lnTo>
                  <a:pt x="783771" y="698361"/>
                </a:lnTo>
                <a:lnTo>
                  <a:pt x="783771" y="698361"/>
                </a:lnTo>
                <a:lnTo>
                  <a:pt x="783771" y="698361"/>
                </a:lnTo>
                <a:lnTo>
                  <a:pt x="783771" y="698361"/>
                </a:lnTo>
                <a:lnTo>
                  <a:pt x="828989" y="698361"/>
                </a:lnTo>
                <a:lnTo>
                  <a:pt x="828989" y="818941"/>
                </a:lnTo>
                <a:lnTo>
                  <a:pt x="879231" y="818941"/>
                </a:lnTo>
                <a:lnTo>
                  <a:pt x="879231" y="864158"/>
                </a:lnTo>
                <a:lnTo>
                  <a:pt x="1009859" y="864158"/>
                </a:lnTo>
                <a:lnTo>
                  <a:pt x="1009859" y="939521"/>
                </a:lnTo>
                <a:lnTo>
                  <a:pt x="1009859" y="939521"/>
                </a:lnTo>
                <a:lnTo>
                  <a:pt x="1055077" y="939521"/>
                </a:lnTo>
                <a:lnTo>
                  <a:pt x="1055077" y="1009860"/>
                </a:lnTo>
                <a:lnTo>
                  <a:pt x="1110343" y="1009860"/>
                </a:lnTo>
                <a:lnTo>
                  <a:pt x="1110343" y="1060101"/>
                </a:lnTo>
                <a:lnTo>
                  <a:pt x="1175657" y="1060101"/>
                </a:lnTo>
                <a:lnTo>
                  <a:pt x="1175657" y="1110343"/>
                </a:lnTo>
                <a:lnTo>
                  <a:pt x="1235947" y="1110343"/>
                </a:lnTo>
                <a:lnTo>
                  <a:pt x="1235947" y="1170633"/>
                </a:lnTo>
                <a:lnTo>
                  <a:pt x="1381648" y="1170633"/>
                </a:lnTo>
                <a:lnTo>
                  <a:pt x="1381648" y="1215851"/>
                </a:lnTo>
                <a:lnTo>
                  <a:pt x="1381648" y="1215851"/>
                </a:lnTo>
                <a:lnTo>
                  <a:pt x="1431890" y="1215851"/>
                </a:lnTo>
                <a:lnTo>
                  <a:pt x="1431890" y="1301262"/>
                </a:lnTo>
                <a:lnTo>
                  <a:pt x="1537398" y="1301262"/>
                </a:lnTo>
                <a:lnTo>
                  <a:pt x="1537398" y="1331407"/>
                </a:lnTo>
                <a:lnTo>
                  <a:pt x="1642905" y="1331407"/>
                </a:lnTo>
                <a:lnTo>
                  <a:pt x="1642905" y="1331407"/>
                </a:lnTo>
                <a:lnTo>
                  <a:pt x="1642905" y="1376624"/>
                </a:lnTo>
                <a:lnTo>
                  <a:pt x="1818752" y="1376624"/>
                </a:lnTo>
                <a:lnTo>
                  <a:pt x="1818752" y="1376624"/>
                </a:lnTo>
                <a:lnTo>
                  <a:pt x="1818752" y="1376624"/>
                </a:lnTo>
                <a:lnTo>
                  <a:pt x="1818752" y="1426866"/>
                </a:lnTo>
                <a:lnTo>
                  <a:pt x="1868993" y="1426866"/>
                </a:lnTo>
                <a:lnTo>
                  <a:pt x="1868993" y="1472084"/>
                </a:lnTo>
                <a:lnTo>
                  <a:pt x="2054888" y="1472084"/>
                </a:lnTo>
                <a:lnTo>
                  <a:pt x="2054888" y="1517301"/>
                </a:lnTo>
                <a:lnTo>
                  <a:pt x="2120202" y="1517301"/>
                </a:lnTo>
                <a:lnTo>
                  <a:pt x="2120202" y="1557495"/>
                </a:lnTo>
                <a:lnTo>
                  <a:pt x="2446774" y="1557495"/>
                </a:lnTo>
                <a:lnTo>
                  <a:pt x="2446774" y="1597688"/>
                </a:lnTo>
                <a:lnTo>
                  <a:pt x="2868804" y="1597688"/>
                </a:lnTo>
                <a:lnTo>
                  <a:pt x="2944167" y="1597688"/>
                </a:lnTo>
                <a:lnTo>
                  <a:pt x="2964264" y="1617785"/>
                </a:lnTo>
                <a:lnTo>
                  <a:pt x="3039626" y="1617785"/>
                </a:lnTo>
                <a:lnTo>
                  <a:pt x="3039626" y="1617785"/>
                </a:lnTo>
                <a:lnTo>
                  <a:pt x="3039626" y="1657978"/>
                </a:lnTo>
                <a:lnTo>
                  <a:pt x="3627455" y="1657978"/>
                </a:lnTo>
                <a:lnTo>
                  <a:pt x="3627455" y="1703196"/>
                </a:lnTo>
                <a:lnTo>
                  <a:pt x="3974123" y="1703196"/>
                </a:lnTo>
                <a:lnTo>
                  <a:pt x="3994220" y="1723293"/>
                </a:lnTo>
                <a:lnTo>
                  <a:pt x="4225332" y="1723293"/>
                </a:lnTo>
                <a:lnTo>
                  <a:pt x="4225332" y="1723293"/>
                </a:lnTo>
                <a:lnTo>
                  <a:pt x="4225332" y="1763486"/>
                </a:lnTo>
                <a:lnTo>
                  <a:pt x="5149780" y="1763486"/>
                </a:lnTo>
                <a:lnTo>
                  <a:pt x="5149780" y="1763486"/>
                </a:lnTo>
                <a:lnTo>
                  <a:pt x="5149780" y="1803679"/>
                </a:lnTo>
                <a:lnTo>
                  <a:pt x="6064180" y="1803679"/>
                </a:lnTo>
              </a:path>
            </a:pathLst>
          </a:custGeom>
          <a:noFill/>
          <a:ln w="28575">
            <a:solidFill>
              <a:srgbClr val="E1471D"/>
            </a:solidFill>
            <a:miter lim="800000"/>
            <a:headEnd/>
            <a:tailEnd/>
          </a:ln>
        </p:spPr>
        <p:txBody>
          <a:bodyPr rtlCol="0" anchor="ctr"/>
          <a:lstStyle/>
          <a:p>
            <a:pPr algn="ctr"/>
            <a:endParaRPr lang="en-US"/>
          </a:p>
        </p:txBody>
      </p:sp>
      <p:sp>
        <p:nvSpPr>
          <p:cNvPr id="6" name="Title 5">
            <a:extLst>
              <a:ext uri="{FF2B5EF4-FFF2-40B4-BE49-F238E27FC236}">
                <a16:creationId xmlns:a16="http://schemas.microsoft.com/office/drawing/2014/main" id="{612BFD97-21E2-4109-B14B-9868452C9976}"/>
              </a:ext>
            </a:extLst>
          </p:cNvPr>
          <p:cNvSpPr>
            <a:spLocks noGrp="1"/>
          </p:cNvSpPr>
          <p:nvPr>
            <p:ph type="title"/>
          </p:nvPr>
        </p:nvSpPr>
        <p:spPr/>
        <p:txBody>
          <a:bodyPr/>
          <a:lstStyle/>
          <a:p>
            <a:r>
              <a:rPr lang="en-US" dirty="0"/>
              <a:t>IMspire150: Efficacy Outcomes</a:t>
            </a:r>
          </a:p>
        </p:txBody>
      </p:sp>
      <p:sp>
        <p:nvSpPr>
          <p:cNvPr id="8" name="Content Placeholder 3">
            <a:extLst>
              <a:ext uri="{FF2B5EF4-FFF2-40B4-BE49-F238E27FC236}">
                <a16:creationId xmlns:a16="http://schemas.microsoft.com/office/drawing/2014/main" id="{C44E1AEE-C8D3-428C-A0BA-75E30F6203E2}"/>
              </a:ext>
            </a:extLst>
          </p:cNvPr>
          <p:cNvSpPr txBox="1">
            <a:spLocks/>
          </p:cNvSpPr>
          <p:nvPr/>
        </p:nvSpPr>
        <p:spPr bwMode="auto">
          <a:xfrm>
            <a:off x="8190969" y="2386873"/>
            <a:ext cx="3627217" cy="2074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251460" marR="0" lvl="0" indent="-251460" algn="l" defTabSz="914400" rtl="0" eaLnBrk="1" fontAlgn="base" latinLnBrk="0" hangingPunct="1">
              <a:lnSpc>
                <a:spcPct val="90000"/>
              </a:lnSpc>
              <a:spcBef>
                <a:spcPts val="400"/>
              </a:spcBef>
              <a:spcAft>
                <a:spcPts val="700"/>
              </a:spcAft>
              <a:buClr>
                <a:srgbClr val="000000"/>
              </a:buClr>
              <a:buSzTx/>
              <a:buFont typeface="Wingdings" panose="05000000000000000000" pitchFamily="2" charset="2"/>
              <a:buChar char="§"/>
              <a:tabLst/>
              <a:defRPr/>
            </a:pP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Secondary endpoints</a:t>
            </a:r>
          </a:p>
          <a:p>
            <a:pPr marL="522288" marR="0" lvl="1" indent="-236538" algn="l" defTabSz="914400" rtl="0" eaLnBrk="1" fontAlgn="base" latinLnBrk="0" hangingPunct="1">
              <a:lnSpc>
                <a:spcPct val="90000"/>
              </a:lnSpc>
              <a:spcBef>
                <a:spcPts val="400"/>
              </a:spcBef>
              <a:spcAft>
                <a:spcPts val="700"/>
              </a:spcAft>
              <a:buClr>
                <a:srgbClr val="000000"/>
              </a:buClr>
              <a:buSzTx/>
              <a:buFont typeface="Arial" panose="020B0604020202020204" pitchFamily="34" charset="0"/>
              <a:buChar char="‒"/>
              <a:defRPr/>
            </a:pPr>
            <a:r>
              <a:rPr kumimoji="0" lang="en-US" sz="1800" b="0" i="0" u="none" strike="noStrike" kern="0" cap="none" spc="0" normalizeH="0" baseline="0" noProof="0" dirty="0">
                <a:ln>
                  <a:noFill/>
                </a:ln>
                <a:effectLst/>
                <a:uLnTx/>
                <a:uFillTx/>
                <a:latin typeface="Calibri" panose="020F0502020204030204" pitchFamily="34" charset="0"/>
                <a:ea typeface="+mn-ea"/>
                <a:cs typeface="+mn-cs"/>
              </a:rPr>
              <a:t>ORR</a:t>
            </a:r>
            <a:r>
              <a:rPr kumimoji="0" lang="en-US" sz="1800" b="0" i="0" u="none" strike="noStrike" kern="0" cap="none" spc="0" normalizeH="0" baseline="0" noProof="0">
                <a:ln>
                  <a:noFill/>
                </a:ln>
                <a:effectLst/>
                <a:uLnTx/>
                <a:uFillTx/>
                <a:latin typeface="Calibri" panose="020F0502020204030204" pitchFamily="34" charset="0"/>
                <a:ea typeface="+mn-ea"/>
                <a:cs typeface="+mn-cs"/>
              </a:rPr>
              <a:t>: 67% vs 65%</a:t>
            </a:r>
            <a:endParaRPr kumimoji="0" lang="en-US" sz="1800" b="0" i="0" u="none" strike="noStrike" kern="0" cap="none" spc="0" normalizeH="0" baseline="0" noProof="0" dirty="0">
              <a:ln>
                <a:noFill/>
              </a:ln>
              <a:effectLst/>
              <a:uLnTx/>
              <a:uFillTx/>
              <a:latin typeface="Calibri" panose="020F0502020204030204" pitchFamily="34" charset="0"/>
              <a:ea typeface="+mn-ea"/>
              <a:cs typeface="+mn-cs"/>
            </a:endParaRPr>
          </a:p>
          <a:p>
            <a:pPr marL="522288" marR="0" lvl="1" indent="-236538" algn="l" defTabSz="914400" rtl="0" eaLnBrk="1" fontAlgn="base" latinLnBrk="0" hangingPunct="1">
              <a:lnSpc>
                <a:spcPct val="90000"/>
              </a:lnSpc>
              <a:spcBef>
                <a:spcPts val="400"/>
              </a:spcBef>
              <a:spcAft>
                <a:spcPts val="700"/>
              </a:spcAft>
              <a:buClr>
                <a:srgbClr val="000000"/>
              </a:buClr>
              <a:buSzTx/>
              <a:buFont typeface="Arial" panose="020B0604020202020204" pitchFamily="34" charset="0"/>
              <a:buChar char="‒"/>
              <a:defRPr/>
            </a:pPr>
            <a:r>
              <a:rPr kumimoji="0" lang="en-US" sz="1800" b="0" i="0" u="none" strike="noStrike" kern="0" cap="none" spc="0" normalizeH="0" baseline="0" noProof="0" dirty="0">
                <a:ln>
                  <a:noFill/>
                </a:ln>
                <a:effectLst/>
                <a:uLnTx/>
                <a:uFillTx/>
                <a:latin typeface="Calibri" panose="020F0502020204030204" pitchFamily="34" charset="0"/>
                <a:ea typeface="+mn-ea"/>
                <a:cs typeface="+mn-cs"/>
              </a:rPr>
              <a:t>Median </a:t>
            </a:r>
            <a:r>
              <a:rPr kumimoji="0" lang="en-US" sz="1800" b="0" i="0" u="none" strike="noStrike" kern="0" cap="none" spc="0" normalizeH="0" baseline="0" noProof="0" dirty="0" err="1">
                <a:ln>
                  <a:noFill/>
                </a:ln>
                <a:effectLst/>
                <a:uLnTx/>
                <a:uFillTx/>
                <a:latin typeface="Calibri" panose="020F0502020204030204" pitchFamily="34" charset="0"/>
                <a:ea typeface="+mn-ea"/>
                <a:cs typeface="+mn-cs"/>
              </a:rPr>
              <a:t>DoR</a:t>
            </a:r>
            <a:r>
              <a:rPr kumimoji="0" lang="en-US" sz="1800" b="0" i="0" u="none" strike="noStrike" kern="0" cap="none" spc="0" normalizeH="0" baseline="0" noProof="0" dirty="0">
                <a:ln>
                  <a:noFill/>
                </a:ln>
                <a:effectLst/>
                <a:uLnTx/>
                <a:uFillTx/>
                <a:latin typeface="Calibri" panose="020F0502020204030204" pitchFamily="34" charset="0"/>
                <a:ea typeface="+mn-ea"/>
                <a:cs typeface="+mn-cs"/>
              </a:rPr>
              <a:t>: 21.0 vs 12.6 </a:t>
            </a:r>
            <a:r>
              <a:rPr kumimoji="0" lang="en-US" sz="1800" b="0" i="0" u="none" strike="noStrike" kern="0" cap="none" spc="0" normalizeH="0" baseline="0" noProof="0" dirty="0" err="1">
                <a:ln>
                  <a:noFill/>
                </a:ln>
                <a:effectLst/>
                <a:uLnTx/>
                <a:uFillTx/>
                <a:latin typeface="Calibri" panose="020F0502020204030204" pitchFamily="34" charset="0"/>
                <a:ea typeface="+mn-ea"/>
                <a:cs typeface="+mn-cs"/>
              </a:rPr>
              <a:t>mo</a:t>
            </a:r>
            <a:endParaRPr kumimoji="0" lang="en-US" sz="1800" b="0" i="0" u="none" strike="noStrike" kern="0" cap="none" spc="0" normalizeH="0" baseline="0" noProof="0" dirty="0">
              <a:ln>
                <a:noFill/>
              </a:ln>
              <a:effectLst/>
              <a:uLnTx/>
              <a:uFillTx/>
              <a:latin typeface="Calibri" panose="020F0502020204030204" pitchFamily="34" charset="0"/>
              <a:ea typeface="+mn-ea"/>
              <a:cs typeface="+mn-cs"/>
            </a:endParaRPr>
          </a:p>
          <a:p>
            <a:pPr marL="522288" marR="0" lvl="1" indent="-236538" algn="l" defTabSz="914400" rtl="0" eaLnBrk="1" fontAlgn="base" latinLnBrk="0" hangingPunct="1">
              <a:lnSpc>
                <a:spcPct val="90000"/>
              </a:lnSpc>
              <a:spcBef>
                <a:spcPts val="400"/>
              </a:spcBef>
              <a:spcAft>
                <a:spcPts val="700"/>
              </a:spcAft>
              <a:buClr>
                <a:srgbClr val="000000"/>
              </a:buClr>
              <a:buSzTx/>
              <a:buFont typeface="Arial" panose="020B0604020202020204" pitchFamily="34" charset="0"/>
              <a:buChar char="‒"/>
              <a:defRPr/>
            </a:pP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No significant difference in OS </a:t>
            </a:r>
            <a:b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(HR: 0.84; </a:t>
            </a:r>
            <a:r>
              <a:rPr kumimoji="0" lang="en-US" sz="1800" b="0" i="1" u="none" strike="noStrike" kern="0" cap="none" spc="0" normalizeH="0" baseline="0" noProof="0" dirty="0">
                <a:ln>
                  <a:noFill/>
                </a:ln>
                <a:solidFill>
                  <a:srgbClr val="000000"/>
                </a:solidFill>
                <a:effectLst/>
                <a:uLnTx/>
                <a:uFillTx/>
                <a:latin typeface="Calibri" panose="020F0502020204030204" pitchFamily="34" charset="0"/>
                <a:ea typeface="+mn-ea"/>
                <a:cs typeface="+mn-cs"/>
              </a:rPr>
              <a:t>P</a:t>
            </a: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 .14)</a:t>
            </a:r>
          </a:p>
        </p:txBody>
      </p:sp>
      <p:sp>
        <p:nvSpPr>
          <p:cNvPr id="12" name="TextBox 11">
            <a:extLst>
              <a:ext uri="{FF2B5EF4-FFF2-40B4-BE49-F238E27FC236}">
                <a16:creationId xmlns:a16="http://schemas.microsoft.com/office/drawing/2014/main" id="{29067F02-7217-465E-A8FE-4C7429466C14}"/>
              </a:ext>
            </a:extLst>
          </p:cNvPr>
          <p:cNvSpPr txBox="1"/>
          <p:nvPr/>
        </p:nvSpPr>
        <p:spPr bwMode="auto">
          <a:xfrm>
            <a:off x="1673357" y="1729218"/>
            <a:ext cx="617103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Investigator-Assessed PFS in ITT Population</a:t>
            </a:r>
          </a:p>
        </p:txBody>
      </p:sp>
      <p:sp>
        <p:nvSpPr>
          <p:cNvPr id="10" name="Rectangle 9">
            <a:extLst>
              <a:ext uri="{FF2B5EF4-FFF2-40B4-BE49-F238E27FC236}">
                <a16:creationId xmlns:a16="http://schemas.microsoft.com/office/drawing/2014/main" id="{4C5CEEC9-0790-854D-D661-CEDCA2259CB7}"/>
              </a:ext>
            </a:extLst>
          </p:cNvPr>
          <p:cNvSpPr/>
          <p:nvPr/>
        </p:nvSpPr>
        <p:spPr bwMode="auto">
          <a:xfrm>
            <a:off x="5188774" y="2677395"/>
            <a:ext cx="2057499" cy="414208"/>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1" name="Group 10">
            <a:extLst>
              <a:ext uri="{FF2B5EF4-FFF2-40B4-BE49-F238E27FC236}">
                <a16:creationId xmlns:a16="http://schemas.microsoft.com/office/drawing/2014/main" id="{73E8F1E5-3700-314C-A0BA-60AA973D2E76}"/>
              </a:ext>
            </a:extLst>
          </p:cNvPr>
          <p:cNvGrpSpPr/>
          <p:nvPr/>
        </p:nvGrpSpPr>
        <p:grpSpPr>
          <a:xfrm>
            <a:off x="6391558" y="3065920"/>
            <a:ext cx="1486544" cy="523220"/>
            <a:chOff x="5092997" y="2933355"/>
            <a:chExt cx="1486544" cy="523220"/>
          </a:xfrm>
        </p:grpSpPr>
        <p:cxnSp>
          <p:nvCxnSpPr>
            <p:cNvPr id="5" name="Straight Connector 4">
              <a:extLst>
                <a:ext uri="{FF2B5EF4-FFF2-40B4-BE49-F238E27FC236}">
                  <a16:creationId xmlns:a16="http://schemas.microsoft.com/office/drawing/2014/main" id="{39E6918C-DC09-DC78-8627-A2814E426ABA}"/>
                </a:ext>
              </a:extLst>
            </p:cNvPr>
            <p:cNvCxnSpPr>
              <a:cxnSpLocks/>
            </p:cNvCxnSpPr>
            <p:nvPr/>
          </p:nvCxnSpPr>
          <p:spPr bwMode="auto">
            <a:xfrm>
              <a:off x="5092997" y="3313889"/>
              <a:ext cx="187791" cy="0"/>
            </a:xfrm>
            <a:prstGeom prst="line">
              <a:avLst/>
            </a:prstGeom>
            <a:noFill/>
            <a:ln w="28575" cap="flat" cmpd="sng" algn="ctr">
              <a:solidFill>
                <a:schemeClr val="accent3"/>
              </a:solidFill>
              <a:prstDash val="solid"/>
              <a:round/>
              <a:headEnd type="none" w="med" len="med"/>
              <a:tailEnd type="none" w="med" len="med"/>
            </a:ln>
            <a:effectLst/>
          </p:spPr>
        </p:cxnSp>
        <p:sp>
          <p:nvSpPr>
            <p:cNvPr id="2" name="TextBox 1">
              <a:extLst>
                <a:ext uri="{FF2B5EF4-FFF2-40B4-BE49-F238E27FC236}">
                  <a16:creationId xmlns:a16="http://schemas.microsoft.com/office/drawing/2014/main" id="{36CB8F1C-99EF-848E-0BB5-D594B64989D4}"/>
                </a:ext>
              </a:extLst>
            </p:cNvPr>
            <p:cNvSpPr txBox="1"/>
            <p:nvPr/>
          </p:nvSpPr>
          <p:spPr bwMode="auto">
            <a:xfrm>
              <a:off x="5280788" y="2933355"/>
              <a:ext cx="12987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Atezo + V + C</a:t>
              </a:r>
              <a:br>
                <a:rPr lang="en-US" sz="1400" b="0" dirty="0">
                  <a:solidFill>
                    <a:schemeClr val="bg1"/>
                  </a:solidFill>
                  <a:latin typeface="Calibri" panose="020F0502020204030204" pitchFamily="34" charset="0"/>
                </a:rPr>
              </a:br>
              <a:r>
                <a:rPr lang="en-US" sz="1400" b="0" dirty="0">
                  <a:solidFill>
                    <a:schemeClr val="accent3"/>
                  </a:solidFill>
                  <a:latin typeface="Calibri" panose="020F0502020204030204" pitchFamily="34" charset="0"/>
                </a:rPr>
                <a:t>Placebo + V + C</a:t>
              </a:r>
            </a:p>
          </p:txBody>
        </p:sp>
        <p:cxnSp>
          <p:nvCxnSpPr>
            <p:cNvPr id="4" name="Straight Connector 3">
              <a:extLst>
                <a:ext uri="{FF2B5EF4-FFF2-40B4-BE49-F238E27FC236}">
                  <a16:creationId xmlns:a16="http://schemas.microsoft.com/office/drawing/2014/main" id="{69796BB5-EB31-B326-2D79-6A51B4217E3E}"/>
                </a:ext>
              </a:extLst>
            </p:cNvPr>
            <p:cNvCxnSpPr>
              <a:cxnSpLocks/>
            </p:cNvCxnSpPr>
            <p:nvPr/>
          </p:nvCxnSpPr>
          <p:spPr bwMode="auto">
            <a:xfrm>
              <a:off x="5092997" y="3106705"/>
              <a:ext cx="187791" cy="0"/>
            </a:xfrm>
            <a:prstGeom prst="line">
              <a:avLst/>
            </a:prstGeom>
            <a:noFill/>
            <a:ln w="28575" cap="flat" cmpd="sng" algn="ctr">
              <a:solidFill>
                <a:schemeClr val="accent1"/>
              </a:solidFill>
              <a:prstDash val="solid"/>
              <a:round/>
              <a:headEnd type="none" w="med" len="med"/>
              <a:tailEnd type="none" w="med" len="med"/>
            </a:ln>
            <a:effectLst/>
          </p:spPr>
        </p:cxnSp>
      </p:grpSp>
      <p:sp>
        <p:nvSpPr>
          <p:cNvPr id="13" name="TextBox 12">
            <a:extLst>
              <a:ext uri="{FF2B5EF4-FFF2-40B4-BE49-F238E27FC236}">
                <a16:creationId xmlns:a16="http://schemas.microsoft.com/office/drawing/2014/main" id="{B6CA4E0B-3E6F-3649-BA68-6505A249F45A}"/>
              </a:ext>
            </a:extLst>
          </p:cNvPr>
          <p:cNvSpPr txBox="1"/>
          <p:nvPr/>
        </p:nvSpPr>
        <p:spPr bwMode="auto">
          <a:xfrm rot="16200000">
            <a:off x="685608" y="3186230"/>
            <a:ext cx="8853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PFS (%)</a:t>
            </a:r>
          </a:p>
        </p:txBody>
      </p:sp>
      <p:sp>
        <p:nvSpPr>
          <p:cNvPr id="14" name="TextBox 13">
            <a:extLst>
              <a:ext uri="{FF2B5EF4-FFF2-40B4-BE49-F238E27FC236}">
                <a16:creationId xmlns:a16="http://schemas.microsoft.com/office/drawing/2014/main" id="{7A7A8AC3-C067-AA35-1950-C56AE83A8F6D}"/>
              </a:ext>
            </a:extLst>
          </p:cNvPr>
          <p:cNvSpPr txBox="1"/>
          <p:nvPr/>
        </p:nvSpPr>
        <p:spPr bwMode="auto">
          <a:xfrm>
            <a:off x="219361" y="5087538"/>
            <a:ext cx="1317156" cy="646331"/>
          </a:xfrm>
          <a:prstGeom prst="rect">
            <a:avLst/>
          </a:prstGeom>
          <a:noFill/>
          <a:ln>
            <a:noFill/>
          </a:ln>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rPr>
              <a:t>Patients at Risk, n</a:t>
            </a:r>
            <a:br>
              <a:rPr lang="en-US" sz="1200" b="0" dirty="0">
                <a:solidFill>
                  <a:schemeClr val="bg1"/>
                </a:solidFill>
                <a:latin typeface="Calibri" panose="020F0502020204030204" pitchFamily="34" charset="0"/>
              </a:rPr>
            </a:br>
            <a:r>
              <a:rPr lang="en-US" sz="1200" b="0" dirty="0">
                <a:solidFill>
                  <a:schemeClr val="accent1"/>
                </a:solidFill>
                <a:latin typeface="Calibri" panose="020F0502020204030204" pitchFamily="34" charset="0"/>
              </a:rPr>
              <a:t>Atezo/V/C</a:t>
            </a:r>
            <a:br>
              <a:rPr lang="en-US" sz="1200" b="0" dirty="0">
                <a:solidFill>
                  <a:schemeClr val="bg1"/>
                </a:solidFill>
                <a:latin typeface="Calibri" panose="020F0502020204030204" pitchFamily="34" charset="0"/>
              </a:rPr>
            </a:br>
            <a:r>
              <a:rPr lang="en-US" sz="1200" b="0" dirty="0">
                <a:solidFill>
                  <a:schemeClr val="accent3"/>
                </a:solidFill>
                <a:latin typeface="Calibri" panose="020F0502020204030204" pitchFamily="34" charset="0"/>
              </a:rPr>
              <a:t>Placebo/V/C</a:t>
            </a:r>
          </a:p>
        </p:txBody>
      </p:sp>
      <p:sp>
        <p:nvSpPr>
          <p:cNvPr id="3" name="Freeform 2">
            <a:extLst>
              <a:ext uri="{FF2B5EF4-FFF2-40B4-BE49-F238E27FC236}">
                <a16:creationId xmlns:a16="http://schemas.microsoft.com/office/drawing/2014/main" id="{721A14AF-B114-A24E-12F9-7DD962276102}"/>
              </a:ext>
            </a:extLst>
          </p:cNvPr>
          <p:cNvSpPr/>
          <p:nvPr/>
        </p:nvSpPr>
        <p:spPr bwMode="auto">
          <a:xfrm>
            <a:off x="1694775" y="2222335"/>
            <a:ext cx="6175228" cy="2269434"/>
          </a:xfrm>
          <a:custGeom>
            <a:avLst/>
            <a:gdLst>
              <a:gd name="connsiteX0" fmla="*/ 0 w 5061097"/>
              <a:gd name="connsiteY0" fmla="*/ 0 h 2259418"/>
              <a:gd name="connsiteX1" fmla="*/ 0 w 5061097"/>
              <a:gd name="connsiteY1" fmla="*/ 2259418 h 2259418"/>
              <a:gd name="connsiteX2" fmla="*/ 5061097 w 5061097"/>
              <a:gd name="connsiteY2" fmla="*/ 2259418 h 2259418"/>
            </a:gdLst>
            <a:ahLst/>
            <a:cxnLst>
              <a:cxn ang="0">
                <a:pos x="connsiteX0" y="connsiteY0"/>
              </a:cxn>
              <a:cxn ang="0">
                <a:pos x="connsiteX1" y="connsiteY1"/>
              </a:cxn>
              <a:cxn ang="0">
                <a:pos x="connsiteX2" y="connsiteY2"/>
              </a:cxn>
            </a:cxnLst>
            <a:rect l="l" t="t" r="r" b="b"/>
            <a:pathLst>
              <a:path w="5061097" h="2259418">
                <a:moveTo>
                  <a:pt x="0" y="0"/>
                </a:moveTo>
                <a:lnTo>
                  <a:pt x="0" y="2259418"/>
                </a:lnTo>
                <a:lnTo>
                  <a:pt x="5061097" y="2259418"/>
                </a:lnTo>
              </a:path>
            </a:pathLst>
          </a:custGeom>
          <a:noFill/>
          <a:ln w="28575">
            <a:solidFill>
              <a:schemeClr val="bg1"/>
            </a:solidFill>
            <a:miter lim="800000"/>
            <a:headEnd/>
            <a:tailEnd/>
          </a:ln>
        </p:spPr>
        <p:txBody>
          <a:bodyPr rtlCol="0" anchor="ctr"/>
          <a:lstStyle/>
          <a:p>
            <a:pPr algn="ctr"/>
            <a:endParaRPr lang="en-US"/>
          </a:p>
        </p:txBody>
      </p:sp>
      <p:sp>
        <p:nvSpPr>
          <p:cNvPr id="38" name="TextBox 37">
            <a:extLst>
              <a:ext uri="{FF2B5EF4-FFF2-40B4-BE49-F238E27FC236}">
                <a16:creationId xmlns:a16="http://schemas.microsoft.com/office/drawing/2014/main" id="{8B2EF57E-F434-66EF-C352-4E9580F786CF}"/>
              </a:ext>
            </a:extLst>
          </p:cNvPr>
          <p:cNvSpPr txBox="1"/>
          <p:nvPr/>
        </p:nvSpPr>
        <p:spPr bwMode="auto">
          <a:xfrm>
            <a:off x="2230886" y="4518690"/>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39" name="TextBox 38">
            <a:extLst>
              <a:ext uri="{FF2B5EF4-FFF2-40B4-BE49-F238E27FC236}">
                <a16:creationId xmlns:a16="http://schemas.microsoft.com/office/drawing/2014/main" id="{4F6E0C20-A612-08B4-7849-82BE3C2635B3}"/>
              </a:ext>
            </a:extLst>
          </p:cNvPr>
          <p:cNvSpPr txBox="1"/>
          <p:nvPr/>
        </p:nvSpPr>
        <p:spPr bwMode="auto">
          <a:xfrm>
            <a:off x="2832581" y="4518690"/>
            <a:ext cx="4202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40" name="TextBox 39">
            <a:extLst>
              <a:ext uri="{FF2B5EF4-FFF2-40B4-BE49-F238E27FC236}">
                <a16:creationId xmlns:a16="http://schemas.microsoft.com/office/drawing/2014/main" id="{F10369F8-C707-BACB-54BF-0A2CFC1C274D}"/>
              </a:ext>
            </a:extLst>
          </p:cNvPr>
          <p:cNvSpPr txBox="1"/>
          <p:nvPr/>
        </p:nvSpPr>
        <p:spPr bwMode="auto">
          <a:xfrm>
            <a:off x="3528028" y="451869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41" name="TextBox 40">
            <a:extLst>
              <a:ext uri="{FF2B5EF4-FFF2-40B4-BE49-F238E27FC236}">
                <a16:creationId xmlns:a16="http://schemas.microsoft.com/office/drawing/2014/main" id="{DB4F6E93-D1DE-E7E9-585E-EC10CA6237E6}"/>
              </a:ext>
            </a:extLst>
          </p:cNvPr>
          <p:cNvSpPr txBox="1"/>
          <p:nvPr/>
        </p:nvSpPr>
        <p:spPr bwMode="auto">
          <a:xfrm>
            <a:off x="4156783" y="4518690"/>
            <a:ext cx="4526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24</a:t>
            </a:r>
          </a:p>
        </p:txBody>
      </p:sp>
      <p:sp>
        <p:nvSpPr>
          <p:cNvPr id="42" name="TextBox 41">
            <a:extLst>
              <a:ext uri="{FF2B5EF4-FFF2-40B4-BE49-F238E27FC236}">
                <a16:creationId xmlns:a16="http://schemas.microsoft.com/office/drawing/2014/main" id="{DCE87625-1662-ABE6-4C3B-71EF3593F4D8}"/>
              </a:ext>
            </a:extLst>
          </p:cNvPr>
          <p:cNvSpPr txBox="1"/>
          <p:nvPr/>
        </p:nvSpPr>
        <p:spPr bwMode="auto">
          <a:xfrm>
            <a:off x="4877159" y="451869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sp>
        <p:nvSpPr>
          <p:cNvPr id="43" name="TextBox 42">
            <a:extLst>
              <a:ext uri="{FF2B5EF4-FFF2-40B4-BE49-F238E27FC236}">
                <a16:creationId xmlns:a16="http://schemas.microsoft.com/office/drawing/2014/main" id="{A4875990-E473-3155-AC2C-94B29DDFF281}"/>
              </a:ext>
            </a:extLst>
          </p:cNvPr>
          <p:cNvSpPr txBox="1"/>
          <p:nvPr/>
        </p:nvSpPr>
        <p:spPr bwMode="auto">
          <a:xfrm>
            <a:off x="5551295" y="4518690"/>
            <a:ext cx="3708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36</a:t>
            </a:r>
          </a:p>
        </p:txBody>
      </p:sp>
      <p:sp>
        <p:nvSpPr>
          <p:cNvPr id="44" name="TextBox 43">
            <a:extLst>
              <a:ext uri="{FF2B5EF4-FFF2-40B4-BE49-F238E27FC236}">
                <a16:creationId xmlns:a16="http://schemas.microsoft.com/office/drawing/2014/main" id="{FE4486FA-FC60-0E8A-F7CD-40CEC0DEBA7D}"/>
              </a:ext>
            </a:extLst>
          </p:cNvPr>
          <p:cNvSpPr txBox="1"/>
          <p:nvPr/>
        </p:nvSpPr>
        <p:spPr bwMode="auto">
          <a:xfrm>
            <a:off x="6217523" y="451869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42</a:t>
            </a:r>
          </a:p>
        </p:txBody>
      </p:sp>
      <p:sp>
        <p:nvSpPr>
          <p:cNvPr id="45" name="TextBox 44">
            <a:extLst>
              <a:ext uri="{FF2B5EF4-FFF2-40B4-BE49-F238E27FC236}">
                <a16:creationId xmlns:a16="http://schemas.microsoft.com/office/drawing/2014/main" id="{59E173DE-6B29-6EFB-C34A-0618FD4353C1}"/>
              </a:ext>
            </a:extLst>
          </p:cNvPr>
          <p:cNvSpPr txBox="1"/>
          <p:nvPr/>
        </p:nvSpPr>
        <p:spPr bwMode="auto">
          <a:xfrm>
            <a:off x="6863814" y="4518690"/>
            <a:ext cx="427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48</a:t>
            </a:r>
          </a:p>
        </p:txBody>
      </p:sp>
      <p:sp>
        <p:nvSpPr>
          <p:cNvPr id="46" name="TextBox 45">
            <a:extLst>
              <a:ext uri="{FF2B5EF4-FFF2-40B4-BE49-F238E27FC236}">
                <a16:creationId xmlns:a16="http://schemas.microsoft.com/office/drawing/2014/main" id="{059E18A4-5B4A-2DBA-0EED-BCEC8B7882D4}"/>
              </a:ext>
            </a:extLst>
          </p:cNvPr>
          <p:cNvSpPr txBox="1"/>
          <p:nvPr/>
        </p:nvSpPr>
        <p:spPr bwMode="auto">
          <a:xfrm>
            <a:off x="1558981" y="4518690"/>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57" name="TextBox 56">
            <a:extLst>
              <a:ext uri="{FF2B5EF4-FFF2-40B4-BE49-F238E27FC236}">
                <a16:creationId xmlns:a16="http://schemas.microsoft.com/office/drawing/2014/main" id="{40B04647-D2D1-128C-5E05-985CCA0A9486}"/>
              </a:ext>
            </a:extLst>
          </p:cNvPr>
          <p:cNvSpPr txBox="1"/>
          <p:nvPr/>
        </p:nvSpPr>
        <p:spPr bwMode="auto">
          <a:xfrm>
            <a:off x="4488375" y="4835392"/>
            <a:ext cx="4748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Mo</a:t>
            </a:r>
          </a:p>
        </p:txBody>
      </p:sp>
      <p:grpSp>
        <p:nvGrpSpPr>
          <p:cNvPr id="60" name="Group 59">
            <a:extLst>
              <a:ext uri="{FF2B5EF4-FFF2-40B4-BE49-F238E27FC236}">
                <a16:creationId xmlns:a16="http://schemas.microsoft.com/office/drawing/2014/main" id="{7B925118-79F3-79CF-7055-E966FDEC3BB3}"/>
              </a:ext>
            </a:extLst>
          </p:cNvPr>
          <p:cNvGrpSpPr/>
          <p:nvPr/>
        </p:nvGrpSpPr>
        <p:grpSpPr>
          <a:xfrm>
            <a:off x="1237787" y="2168106"/>
            <a:ext cx="458779" cy="2496312"/>
            <a:chOff x="877106" y="2764430"/>
            <a:chExt cx="458779" cy="2348909"/>
          </a:xfrm>
        </p:grpSpPr>
        <p:sp>
          <p:nvSpPr>
            <p:cNvPr id="32" name="TextBox 31">
              <a:extLst>
                <a:ext uri="{FF2B5EF4-FFF2-40B4-BE49-F238E27FC236}">
                  <a16:creationId xmlns:a16="http://schemas.microsoft.com/office/drawing/2014/main" id="{21BBA48B-F971-9DCE-694A-A3505953909A}"/>
                </a:ext>
              </a:extLst>
            </p:cNvPr>
            <p:cNvSpPr txBox="1"/>
            <p:nvPr/>
          </p:nvSpPr>
          <p:spPr bwMode="auto">
            <a:xfrm>
              <a:off x="877106" y="2764430"/>
              <a:ext cx="4587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33" name="TextBox 32">
              <a:extLst>
                <a:ext uri="{FF2B5EF4-FFF2-40B4-BE49-F238E27FC236}">
                  <a16:creationId xmlns:a16="http://schemas.microsoft.com/office/drawing/2014/main" id="{D42C6480-15CC-72A9-CD3C-5B60584F1BB8}"/>
                </a:ext>
              </a:extLst>
            </p:cNvPr>
            <p:cNvSpPr txBox="1"/>
            <p:nvPr/>
          </p:nvSpPr>
          <p:spPr bwMode="auto">
            <a:xfrm>
              <a:off x="968477" y="317265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34" name="TextBox 33">
              <a:extLst>
                <a:ext uri="{FF2B5EF4-FFF2-40B4-BE49-F238E27FC236}">
                  <a16:creationId xmlns:a16="http://schemas.microsoft.com/office/drawing/2014/main" id="{2E0724AC-6ECE-BBA6-D8C0-755869183CF4}"/>
                </a:ext>
              </a:extLst>
            </p:cNvPr>
            <p:cNvSpPr txBox="1"/>
            <p:nvPr/>
          </p:nvSpPr>
          <p:spPr bwMode="auto">
            <a:xfrm>
              <a:off x="968477" y="3580882"/>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35" name="TextBox 34">
              <a:extLst>
                <a:ext uri="{FF2B5EF4-FFF2-40B4-BE49-F238E27FC236}">
                  <a16:creationId xmlns:a16="http://schemas.microsoft.com/office/drawing/2014/main" id="{79292312-EC01-A8B7-A7BC-D64D4294ADF9}"/>
                </a:ext>
              </a:extLst>
            </p:cNvPr>
            <p:cNvSpPr txBox="1"/>
            <p:nvPr/>
          </p:nvSpPr>
          <p:spPr bwMode="auto">
            <a:xfrm>
              <a:off x="968477" y="398910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36" name="TextBox 35">
              <a:extLst>
                <a:ext uri="{FF2B5EF4-FFF2-40B4-BE49-F238E27FC236}">
                  <a16:creationId xmlns:a16="http://schemas.microsoft.com/office/drawing/2014/main" id="{8F731B54-23AB-9FF8-3148-C70402C762F8}"/>
                </a:ext>
              </a:extLst>
            </p:cNvPr>
            <p:cNvSpPr txBox="1"/>
            <p:nvPr/>
          </p:nvSpPr>
          <p:spPr bwMode="auto">
            <a:xfrm>
              <a:off x="1059848" y="4805562"/>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59" name="TextBox 58">
              <a:extLst>
                <a:ext uri="{FF2B5EF4-FFF2-40B4-BE49-F238E27FC236}">
                  <a16:creationId xmlns:a16="http://schemas.microsoft.com/office/drawing/2014/main" id="{D5A67228-5B75-1E41-A056-87801F66CAA7}"/>
                </a:ext>
              </a:extLst>
            </p:cNvPr>
            <p:cNvSpPr txBox="1"/>
            <p:nvPr/>
          </p:nvSpPr>
          <p:spPr bwMode="auto">
            <a:xfrm>
              <a:off x="968477" y="439733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grpSp>
      <p:grpSp>
        <p:nvGrpSpPr>
          <p:cNvPr id="62" name="Group 61">
            <a:extLst>
              <a:ext uri="{FF2B5EF4-FFF2-40B4-BE49-F238E27FC236}">
                <a16:creationId xmlns:a16="http://schemas.microsoft.com/office/drawing/2014/main" id="{121A9698-1D08-BEC4-4B5C-11273B0E0F55}"/>
              </a:ext>
            </a:extLst>
          </p:cNvPr>
          <p:cNvGrpSpPr/>
          <p:nvPr/>
        </p:nvGrpSpPr>
        <p:grpSpPr>
          <a:xfrm>
            <a:off x="1629898" y="2325845"/>
            <a:ext cx="64008" cy="2167128"/>
            <a:chOff x="1241348" y="2919428"/>
            <a:chExt cx="79745" cy="2048788"/>
          </a:xfrm>
        </p:grpSpPr>
        <p:cxnSp>
          <p:nvCxnSpPr>
            <p:cNvPr id="15" name="Straight Connector 14">
              <a:extLst>
                <a:ext uri="{FF2B5EF4-FFF2-40B4-BE49-F238E27FC236}">
                  <a16:creationId xmlns:a16="http://schemas.microsoft.com/office/drawing/2014/main" id="{B81068A3-E712-DB8B-E66C-61D15B82CDFC}"/>
                </a:ext>
              </a:extLst>
            </p:cNvPr>
            <p:cNvCxnSpPr>
              <a:cxnSpLocks/>
            </p:cNvCxnSpPr>
            <p:nvPr/>
          </p:nvCxnSpPr>
          <p:spPr bwMode="auto">
            <a:xfrm>
              <a:off x="1241348" y="2919428"/>
              <a:ext cx="79745"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EF2F1DE6-F68D-711F-EBB0-4DF02736A3FE}"/>
                </a:ext>
              </a:extLst>
            </p:cNvPr>
            <p:cNvCxnSpPr>
              <a:cxnSpLocks/>
            </p:cNvCxnSpPr>
            <p:nvPr/>
          </p:nvCxnSpPr>
          <p:spPr bwMode="auto">
            <a:xfrm>
              <a:off x="1241348" y="3329186"/>
              <a:ext cx="79745"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A2EDCB01-CD5C-752E-03E6-254871600D2F}"/>
                </a:ext>
              </a:extLst>
            </p:cNvPr>
            <p:cNvCxnSpPr>
              <a:cxnSpLocks/>
            </p:cNvCxnSpPr>
            <p:nvPr/>
          </p:nvCxnSpPr>
          <p:spPr bwMode="auto">
            <a:xfrm>
              <a:off x="1241348" y="3738944"/>
              <a:ext cx="79745"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A5C36F24-5C60-2292-D318-BF89602AEB99}"/>
                </a:ext>
              </a:extLst>
            </p:cNvPr>
            <p:cNvCxnSpPr>
              <a:cxnSpLocks/>
            </p:cNvCxnSpPr>
            <p:nvPr/>
          </p:nvCxnSpPr>
          <p:spPr bwMode="auto">
            <a:xfrm>
              <a:off x="1241348" y="4148702"/>
              <a:ext cx="79745"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0B0C431B-2FD6-CC47-32E4-7E305A534DFE}"/>
                </a:ext>
              </a:extLst>
            </p:cNvPr>
            <p:cNvCxnSpPr>
              <a:cxnSpLocks/>
            </p:cNvCxnSpPr>
            <p:nvPr/>
          </p:nvCxnSpPr>
          <p:spPr bwMode="auto">
            <a:xfrm>
              <a:off x="1241348" y="4558460"/>
              <a:ext cx="79745"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E6CB006A-A409-B65D-C867-72D35B2E6CDF}"/>
                </a:ext>
              </a:extLst>
            </p:cNvPr>
            <p:cNvCxnSpPr>
              <a:cxnSpLocks/>
            </p:cNvCxnSpPr>
            <p:nvPr/>
          </p:nvCxnSpPr>
          <p:spPr bwMode="auto">
            <a:xfrm>
              <a:off x="1241348" y="4968216"/>
              <a:ext cx="79745" cy="0"/>
            </a:xfrm>
            <a:prstGeom prst="line">
              <a:avLst/>
            </a:prstGeom>
            <a:noFill/>
            <a:ln w="28575" cap="flat" cmpd="sng" algn="ctr">
              <a:solidFill>
                <a:schemeClr val="bg1"/>
              </a:solidFill>
              <a:prstDash val="solid"/>
              <a:round/>
              <a:headEnd type="none" w="med" len="med"/>
              <a:tailEnd type="none" w="med" len="med"/>
            </a:ln>
            <a:effectLst/>
          </p:spPr>
        </p:cxnSp>
      </p:grpSp>
      <p:grpSp>
        <p:nvGrpSpPr>
          <p:cNvPr id="393" name="Group 392">
            <a:extLst>
              <a:ext uri="{FF2B5EF4-FFF2-40B4-BE49-F238E27FC236}">
                <a16:creationId xmlns:a16="http://schemas.microsoft.com/office/drawing/2014/main" id="{81C5BF79-E518-4DBB-89CD-19D771C96C94}"/>
              </a:ext>
            </a:extLst>
          </p:cNvPr>
          <p:cNvGrpSpPr/>
          <p:nvPr/>
        </p:nvGrpSpPr>
        <p:grpSpPr>
          <a:xfrm>
            <a:off x="1694774" y="4486043"/>
            <a:ext cx="6053328" cy="82297"/>
            <a:chOff x="1340594" y="4848848"/>
            <a:chExt cx="5537435" cy="82297"/>
          </a:xfrm>
        </p:grpSpPr>
        <p:cxnSp>
          <p:nvCxnSpPr>
            <p:cNvPr id="22" name="Straight Connector 21">
              <a:extLst>
                <a:ext uri="{FF2B5EF4-FFF2-40B4-BE49-F238E27FC236}">
                  <a16:creationId xmlns:a16="http://schemas.microsoft.com/office/drawing/2014/main" id="{909DEFE3-4FA7-50F8-328C-0136579AF090}"/>
                </a:ext>
              </a:extLst>
            </p:cNvPr>
            <p:cNvCxnSpPr>
              <a:cxnSpLocks/>
            </p:cNvCxnSpPr>
            <p:nvPr/>
          </p:nvCxnSpPr>
          <p:spPr bwMode="auto">
            <a:xfrm rot="16200000">
              <a:off x="1299446" y="4889996"/>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9E908B7E-BA7D-2607-73DF-7A6090869112}"/>
                </a:ext>
              </a:extLst>
            </p:cNvPr>
            <p:cNvCxnSpPr>
              <a:cxnSpLocks/>
            </p:cNvCxnSpPr>
            <p:nvPr/>
          </p:nvCxnSpPr>
          <p:spPr bwMode="auto">
            <a:xfrm rot="16200000">
              <a:off x="1607081" y="4889996"/>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B1B1C69D-E0B4-2D9A-84AC-7595515E8B50}"/>
                </a:ext>
              </a:extLst>
            </p:cNvPr>
            <p:cNvCxnSpPr>
              <a:cxnSpLocks/>
            </p:cNvCxnSpPr>
            <p:nvPr/>
          </p:nvCxnSpPr>
          <p:spPr bwMode="auto">
            <a:xfrm rot="16200000">
              <a:off x="1914716" y="4889996"/>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FBA7507B-202E-6DFD-E7A8-A6B4131F5658}"/>
                </a:ext>
              </a:extLst>
            </p:cNvPr>
            <p:cNvCxnSpPr>
              <a:cxnSpLocks/>
            </p:cNvCxnSpPr>
            <p:nvPr/>
          </p:nvCxnSpPr>
          <p:spPr bwMode="auto">
            <a:xfrm rot="16200000">
              <a:off x="2222351" y="4889996"/>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EAE4DA74-4493-F19B-BD0B-B3E08A93CD47}"/>
                </a:ext>
              </a:extLst>
            </p:cNvPr>
            <p:cNvCxnSpPr>
              <a:cxnSpLocks/>
            </p:cNvCxnSpPr>
            <p:nvPr/>
          </p:nvCxnSpPr>
          <p:spPr bwMode="auto">
            <a:xfrm rot="16200000">
              <a:off x="2529986" y="4889996"/>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480D96E6-66C5-72B7-13E7-62B3BB32DDA9}"/>
                </a:ext>
              </a:extLst>
            </p:cNvPr>
            <p:cNvCxnSpPr>
              <a:cxnSpLocks/>
            </p:cNvCxnSpPr>
            <p:nvPr/>
          </p:nvCxnSpPr>
          <p:spPr bwMode="auto">
            <a:xfrm rot="16200000">
              <a:off x="2837621" y="4889996"/>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73E78807-48B7-C719-F0DF-F93D53292B48}"/>
                </a:ext>
              </a:extLst>
            </p:cNvPr>
            <p:cNvCxnSpPr>
              <a:cxnSpLocks/>
            </p:cNvCxnSpPr>
            <p:nvPr/>
          </p:nvCxnSpPr>
          <p:spPr bwMode="auto">
            <a:xfrm rot="16200000">
              <a:off x="3145256" y="4889996"/>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AF31AEDF-B93C-7172-22DA-8A4CB4AC7C53}"/>
                </a:ext>
              </a:extLst>
            </p:cNvPr>
            <p:cNvCxnSpPr>
              <a:cxnSpLocks/>
            </p:cNvCxnSpPr>
            <p:nvPr/>
          </p:nvCxnSpPr>
          <p:spPr bwMode="auto">
            <a:xfrm rot="16200000">
              <a:off x="3452891" y="4889997"/>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96DB285C-A2C6-19DC-6229-7E35750B494B}"/>
                </a:ext>
              </a:extLst>
            </p:cNvPr>
            <p:cNvCxnSpPr>
              <a:cxnSpLocks/>
            </p:cNvCxnSpPr>
            <p:nvPr/>
          </p:nvCxnSpPr>
          <p:spPr bwMode="auto">
            <a:xfrm rot="16200000">
              <a:off x="3760526" y="4889997"/>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EDF224C1-8BA3-B3E8-5E22-9F34DD6B5884}"/>
                </a:ext>
              </a:extLst>
            </p:cNvPr>
            <p:cNvCxnSpPr>
              <a:cxnSpLocks/>
            </p:cNvCxnSpPr>
            <p:nvPr/>
          </p:nvCxnSpPr>
          <p:spPr bwMode="auto">
            <a:xfrm rot="16200000">
              <a:off x="4068161" y="4889997"/>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384" name="Straight Connector 383">
              <a:extLst>
                <a:ext uri="{FF2B5EF4-FFF2-40B4-BE49-F238E27FC236}">
                  <a16:creationId xmlns:a16="http://schemas.microsoft.com/office/drawing/2014/main" id="{577A1D59-89F0-9DCB-661C-F162E0F8D7A9}"/>
                </a:ext>
              </a:extLst>
            </p:cNvPr>
            <p:cNvCxnSpPr>
              <a:cxnSpLocks/>
            </p:cNvCxnSpPr>
            <p:nvPr/>
          </p:nvCxnSpPr>
          <p:spPr bwMode="auto">
            <a:xfrm rot="16200000">
              <a:off x="4375796" y="4889997"/>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385" name="Straight Connector 384">
              <a:extLst>
                <a:ext uri="{FF2B5EF4-FFF2-40B4-BE49-F238E27FC236}">
                  <a16:creationId xmlns:a16="http://schemas.microsoft.com/office/drawing/2014/main" id="{889D19F7-B456-956E-6DB8-642AB1A46E4E}"/>
                </a:ext>
              </a:extLst>
            </p:cNvPr>
            <p:cNvCxnSpPr>
              <a:cxnSpLocks/>
            </p:cNvCxnSpPr>
            <p:nvPr/>
          </p:nvCxnSpPr>
          <p:spPr bwMode="auto">
            <a:xfrm rot="16200000">
              <a:off x="4683431" y="4889997"/>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386" name="Straight Connector 385">
              <a:extLst>
                <a:ext uri="{FF2B5EF4-FFF2-40B4-BE49-F238E27FC236}">
                  <a16:creationId xmlns:a16="http://schemas.microsoft.com/office/drawing/2014/main" id="{93C3E209-9386-979D-CAB8-F04C114A24A7}"/>
                </a:ext>
              </a:extLst>
            </p:cNvPr>
            <p:cNvCxnSpPr>
              <a:cxnSpLocks/>
            </p:cNvCxnSpPr>
            <p:nvPr/>
          </p:nvCxnSpPr>
          <p:spPr bwMode="auto">
            <a:xfrm rot="16200000">
              <a:off x="4991066" y="4889997"/>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387" name="Straight Connector 386">
              <a:extLst>
                <a:ext uri="{FF2B5EF4-FFF2-40B4-BE49-F238E27FC236}">
                  <a16:creationId xmlns:a16="http://schemas.microsoft.com/office/drawing/2014/main" id="{C52ECD84-5A26-002E-549E-85600B65B2FC}"/>
                </a:ext>
              </a:extLst>
            </p:cNvPr>
            <p:cNvCxnSpPr>
              <a:cxnSpLocks/>
            </p:cNvCxnSpPr>
            <p:nvPr/>
          </p:nvCxnSpPr>
          <p:spPr bwMode="auto">
            <a:xfrm rot="16200000">
              <a:off x="5298701" y="4889997"/>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388" name="Straight Connector 387">
              <a:extLst>
                <a:ext uri="{FF2B5EF4-FFF2-40B4-BE49-F238E27FC236}">
                  <a16:creationId xmlns:a16="http://schemas.microsoft.com/office/drawing/2014/main" id="{CA26EB67-B1C3-BECC-97AA-7DEBE1EAC6E0}"/>
                </a:ext>
              </a:extLst>
            </p:cNvPr>
            <p:cNvCxnSpPr>
              <a:cxnSpLocks/>
            </p:cNvCxnSpPr>
            <p:nvPr/>
          </p:nvCxnSpPr>
          <p:spPr bwMode="auto">
            <a:xfrm rot="16200000">
              <a:off x="5606336" y="4889997"/>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389" name="Straight Connector 388">
              <a:extLst>
                <a:ext uri="{FF2B5EF4-FFF2-40B4-BE49-F238E27FC236}">
                  <a16:creationId xmlns:a16="http://schemas.microsoft.com/office/drawing/2014/main" id="{F3FA3447-EC8F-EE87-828F-8A60DE5860AD}"/>
                </a:ext>
              </a:extLst>
            </p:cNvPr>
            <p:cNvCxnSpPr>
              <a:cxnSpLocks/>
            </p:cNvCxnSpPr>
            <p:nvPr/>
          </p:nvCxnSpPr>
          <p:spPr bwMode="auto">
            <a:xfrm rot="16200000">
              <a:off x="5913971" y="4889997"/>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390" name="Straight Connector 389">
              <a:extLst>
                <a:ext uri="{FF2B5EF4-FFF2-40B4-BE49-F238E27FC236}">
                  <a16:creationId xmlns:a16="http://schemas.microsoft.com/office/drawing/2014/main" id="{FE2AE4C7-6B1F-D6F4-3C0D-2D839DC7C47E}"/>
                </a:ext>
              </a:extLst>
            </p:cNvPr>
            <p:cNvCxnSpPr>
              <a:cxnSpLocks/>
            </p:cNvCxnSpPr>
            <p:nvPr/>
          </p:nvCxnSpPr>
          <p:spPr bwMode="auto">
            <a:xfrm rot="16200000">
              <a:off x="6221606" y="4889997"/>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391" name="Straight Connector 390">
              <a:extLst>
                <a:ext uri="{FF2B5EF4-FFF2-40B4-BE49-F238E27FC236}">
                  <a16:creationId xmlns:a16="http://schemas.microsoft.com/office/drawing/2014/main" id="{63E591B7-A230-CB04-DA57-333EEC51C295}"/>
                </a:ext>
              </a:extLst>
            </p:cNvPr>
            <p:cNvCxnSpPr>
              <a:cxnSpLocks/>
            </p:cNvCxnSpPr>
            <p:nvPr/>
          </p:nvCxnSpPr>
          <p:spPr bwMode="auto">
            <a:xfrm rot="16200000">
              <a:off x="6529241" y="4889997"/>
              <a:ext cx="82296" cy="0"/>
            </a:xfrm>
            <a:prstGeom prst="line">
              <a:avLst/>
            </a:prstGeom>
            <a:noFill/>
            <a:ln w="28575" cap="flat" cmpd="sng" algn="ctr">
              <a:solidFill>
                <a:schemeClr val="bg1"/>
              </a:solidFill>
              <a:prstDash val="solid"/>
              <a:round/>
              <a:headEnd type="none" w="med" len="med"/>
              <a:tailEnd type="none" w="med" len="med"/>
            </a:ln>
            <a:effectLst/>
          </p:spPr>
        </p:cxnSp>
        <p:cxnSp>
          <p:nvCxnSpPr>
            <p:cNvPr id="392" name="Straight Connector 391">
              <a:extLst>
                <a:ext uri="{FF2B5EF4-FFF2-40B4-BE49-F238E27FC236}">
                  <a16:creationId xmlns:a16="http://schemas.microsoft.com/office/drawing/2014/main" id="{18A5E17D-DB60-A354-FDD7-8C6B6A4CF455}"/>
                </a:ext>
              </a:extLst>
            </p:cNvPr>
            <p:cNvCxnSpPr>
              <a:cxnSpLocks/>
            </p:cNvCxnSpPr>
            <p:nvPr/>
          </p:nvCxnSpPr>
          <p:spPr bwMode="auto">
            <a:xfrm rot="16200000">
              <a:off x="6836881" y="4889997"/>
              <a:ext cx="82296" cy="0"/>
            </a:xfrm>
            <a:prstGeom prst="line">
              <a:avLst/>
            </a:prstGeom>
            <a:noFill/>
            <a:ln w="28575" cap="flat" cmpd="sng" algn="ctr">
              <a:solidFill>
                <a:schemeClr val="bg1"/>
              </a:solidFill>
              <a:prstDash val="solid"/>
              <a:round/>
              <a:headEnd type="none" w="med" len="med"/>
              <a:tailEnd type="none" w="med" len="med"/>
            </a:ln>
            <a:effectLst/>
          </p:spPr>
        </p:cxnSp>
      </p:grpSp>
      <p:graphicFrame>
        <p:nvGraphicFramePr>
          <p:cNvPr id="414" name="Table 11">
            <a:extLst>
              <a:ext uri="{FF2B5EF4-FFF2-40B4-BE49-F238E27FC236}">
                <a16:creationId xmlns:a16="http://schemas.microsoft.com/office/drawing/2014/main" id="{9E4A37DB-08F5-4F29-8999-30993CA6E005}"/>
              </a:ext>
            </a:extLst>
          </p:cNvPr>
          <p:cNvGraphicFramePr>
            <a:graphicFrameLocks noGrp="1"/>
          </p:cNvGraphicFramePr>
          <p:nvPr/>
        </p:nvGraphicFramePr>
        <p:xfrm>
          <a:off x="3536799" y="2142546"/>
          <a:ext cx="4307591" cy="822960"/>
        </p:xfrm>
        <a:graphic>
          <a:graphicData uri="http://schemas.openxmlformats.org/drawingml/2006/table">
            <a:tbl>
              <a:tblPr firstRow="1" bandRow="1">
                <a:tableStyleId>{2D5ABB26-0587-4C30-8999-92F81FD0307C}</a:tableStyleId>
              </a:tblPr>
              <a:tblGrid>
                <a:gridCol w="1769874">
                  <a:extLst>
                    <a:ext uri="{9D8B030D-6E8A-4147-A177-3AD203B41FA5}">
                      <a16:colId xmlns:a16="http://schemas.microsoft.com/office/drawing/2014/main" val="1055733662"/>
                    </a:ext>
                  </a:extLst>
                </a:gridCol>
                <a:gridCol w="1387011">
                  <a:extLst>
                    <a:ext uri="{9D8B030D-6E8A-4147-A177-3AD203B41FA5}">
                      <a16:colId xmlns:a16="http://schemas.microsoft.com/office/drawing/2014/main" val="2756603473"/>
                    </a:ext>
                  </a:extLst>
                </a:gridCol>
                <a:gridCol w="1150706">
                  <a:extLst>
                    <a:ext uri="{9D8B030D-6E8A-4147-A177-3AD203B41FA5}">
                      <a16:colId xmlns:a16="http://schemas.microsoft.com/office/drawing/2014/main" val="583657574"/>
                    </a:ext>
                  </a:extLst>
                </a:gridCol>
              </a:tblGrid>
              <a:tr h="0">
                <a:tc>
                  <a:txBody>
                    <a:bodyPr/>
                    <a:lstStyle/>
                    <a:p>
                      <a:endParaRPr lang="en-US" sz="1200" dirty="0">
                        <a:solidFill>
                          <a:schemeClr val="bg1"/>
                        </a:solidFill>
                        <a:latin typeface="Calibri" panose="020F0502020204030204" pitchFamily="34" charset="0"/>
                        <a:cs typeface="Calibri" panose="020F0502020204030204" pitchFamily="34" charset="0"/>
                      </a:endParaRPr>
                    </a:p>
                  </a:txBody>
                  <a:tcPr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1" dirty="0">
                          <a:solidFill>
                            <a:schemeClr val="accent1"/>
                          </a:solidFill>
                          <a:latin typeface="Calibri" panose="020F0502020204030204" pitchFamily="34" charset="0"/>
                          <a:cs typeface="Calibri" panose="020F0502020204030204" pitchFamily="34" charset="0"/>
                        </a:rPr>
                        <a:t>Atezo + V + C</a:t>
                      </a:r>
                      <a:br>
                        <a:rPr lang="en-US" sz="1200" b="1" dirty="0">
                          <a:solidFill>
                            <a:schemeClr val="accent1"/>
                          </a:solidFill>
                          <a:latin typeface="Calibri" panose="020F0502020204030204" pitchFamily="34" charset="0"/>
                          <a:cs typeface="Calibri" panose="020F0502020204030204" pitchFamily="34" charset="0"/>
                        </a:rPr>
                      </a:br>
                      <a:r>
                        <a:rPr lang="en-US" sz="1200" b="1" dirty="0">
                          <a:solidFill>
                            <a:schemeClr val="accent1"/>
                          </a:solidFill>
                          <a:latin typeface="Calibri" panose="020F0502020204030204" pitchFamily="34" charset="0"/>
                          <a:cs typeface="Calibri" panose="020F0502020204030204" pitchFamily="34" charset="0"/>
                        </a:rPr>
                        <a:t>(n = 256)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b="1" dirty="0">
                          <a:solidFill>
                            <a:schemeClr val="accent3"/>
                          </a:solidFill>
                          <a:latin typeface="Calibri" panose="020F0502020204030204" pitchFamily="34" charset="0"/>
                          <a:cs typeface="Calibri" panose="020F0502020204030204" pitchFamily="34" charset="0"/>
                        </a:rPr>
                        <a:t>Placebo + V + C</a:t>
                      </a:r>
                      <a:br>
                        <a:rPr lang="en-US" sz="1200" b="1" dirty="0">
                          <a:solidFill>
                            <a:schemeClr val="accent3"/>
                          </a:solidFill>
                          <a:latin typeface="Calibri" panose="020F0502020204030204" pitchFamily="34" charset="0"/>
                          <a:cs typeface="Calibri" panose="020F0502020204030204" pitchFamily="34" charset="0"/>
                        </a:rPr>
                      </a:br>
                      <a:r>
                        <a:rPr lang="en-US" sz="1200" b="1" dirty="0">
                          <a:solidFill>
                            <a:schemeClr val="accent3"/>
                          </a:solidFill>
                          <a:latin typeface="Calibri" panose="020F0502020204030204" pitchFamily="34" charset="0"/>
                          <a:cs typeface="Calibri" panose="020F0502020204030204" pitchFamily="34" charset="0"/>
                        </a:rPr>
                        <a:t>(n = 258)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591834109"/>
                  </a:ext>
                </a:extLst>
              </a:tr>
              <a:tr h="0">
                <a:tc>
                  <a:txBody>
                    <a:bodyPr/>
                    <a:lstStyle/>
                    <a:p>
                      <a:r>
                        <a:rPr lang="en-US" sz="1200" dirty="0">
                          <a:solidFill>
                            <a:schemeClr val="bg1"/>
                          </a:solidFill>
                          <a:latin typeface="Calibri" panose="020F0502020204030204" pitchFamily="34" charset="0"/>
                          <a:cs typeface="Calibri" panose="020F0502020204030204" pitchFamily="34" charset="0"/>
                        </a:rPr>
                        <a:t>Median PFS, mo </a:t>
                      </a:r>
                      <a:r>
                        <a:rPr lang="en-US" sz="1200">
                          <a:solidFill>
                            <a:schemeClr val="bg1"/>
                          </a:solidFill>
                          <a:latin typeface="Calibri" panose="020F0502020204030204" pitchFamily="34" charset="0"/>
                          <a:cs typeface="Calibri" panose="020F0502020204030204" pitchFamily="34" charset="0"/>
                        </a:rPr>
                        <a:t>(95% </a:t>
                      </a:r>
                      <a:r>
                        <a:rPr lang="en-US" sz="1200" dirty="0">
                          <a:solidFill>
                            <a:schemeClr val="bg1"/>
                          </a:solidFill>
                          <a:latin typeface="Calibri" panose="020F0502020204030204" pitchFamily="34" charset="0"/>
                          <a:cs typeface="Calibri" panose="020F0502020204030204" pitchFamily="34" charset="0"/>
                        </a:rPr>
                        <a:t>CI)</a:t>
                      </a:r>
                    </a:p>
                  </a:txBody>
                  <a:tcPr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dirty="0">
                          <a:solidFill>
                            <a:schemeClr val="bg1"/>
                          </a:solidFill>
                          <a:latin typeface="Calibri" panose="020F0502020204030204" pitchFamily="34" charset="0"/>
                          <a:cs typeface="Calibri" panose="020F0502020204030204" pitchFamily="34" charset="0"/>
                        </a:rPr>
                        <a:t>15.1 (11.4-18.4)</a:t>
                      </a:r>
                    </a:p>
                  </a:txBody>
                  <a:tcPr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200" dirty="0">
                          <a:solidFill>
                            <a:schemeClr val="bg1"/>
                          </a:solidFill>
                          <a:latin typeface="Calibri" panose="020F0502020204030204" pitchFamily="34" charset="0"/>
                          <a:cs typeface="Calibri" panose="020F0502020204030204" pitchFamily="34" charset="0"/>
                        </a:rPr>
                        <a:t>10.6 (9.3-12.7)</a:t>
                      </a:r>
                    </a:p>
                  </a:txBody>
                  <a:tcPr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187422809"/>
                  </a:ext>
                </a:extLst>
              </a:tr>
              <a:tr h="0">
                <a:tc>
                  <a:txBody>
                    <a:bodyPr/>
                    <a:lstStyle/>
                    <a:p>
                      <a:r>
                        <a:rPr lang="en-US" sz="1200" dirty="0">
                          <a:solidFill>
                            <a:schemeClr val="bg1"/>
                          </a:solidFill>
                          <a:latin typeface="Calibri" panose="020F0502020204030204" pitchFamily="34" charset="0"/>
                          <a:cs typeface="Calibri" panose="020F0502020204030204" pitchFamily="34" charset="0"/>
                        </a:rPr>
                        <a:t>HR </a:t>
                      </a:r>
                      <a:r>
                        <a:rPr lang="en-US" sz="1200">
                          <a:solidFill>
                            <a:schemeClr val="bg1"/>
                          </a:solidFill>
                          <a:latin typeface="Calibri" panose="020F0502020204030204" pitchFamily="34" charset="0"/>
                          <a:cs typeface="Calibri" panose="020F0502020204030204" pitchFamily="34" charset="0"/>
                        </a:rPr>
                        <a:t>(95% </a:t>
                      </a:r>
                      <a:r>
                        <a:rPr lang="en-US" sz="1200" dirty="0">
                          <a:solidFill>
                            <a:schemeClr val="bg1"/>
                          </a:solidFill>
                          <a:latin typeface="Calibri" panose="020F0502020204030204" pitchFamily="34" charset="0"/>
                          <a:cs typeface="Calibri" panose="020F0502020204030204" pitchFamily="34" charset="0"/>
                        </a:rPr>
                        <a:t>CI)</a:t>
                      </a:r>
                    </a:p>
                  </a:txBody>
                  <a:tcPr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gridSpan="2">
                  <a:txBody>
                    <a:bodyPr/>
                    <a:lstStyle/>
                    <a:p>
                      <a:pPr algn="ctr"/>
                      <a:r>
                        <a:rPr lang="en-US" sz="1200" dirty="0">
                          <a:solidFill>
                            <a:schemeClr val="bg1"/>
                          </a:solidFill>
                          <a:latin typeface="Calibri" panose="020F0502020204030204" pitchFamily="34" charset="0"/>
                          <a:cs typeface="Calibri" panose="020F0502020204030204" pitchFamily="34" charset="0"/>
                        </a:rPr>
                        <a:t>0.79 (0.64-0.97), </a:t>
                      </a:r>
                      <a:r>
                        <a:rPr lang="en-US" sz="1200" i="1" dirty="0">
                          <a:solidFill>
                            <a:schemeClr val="bg1"/>
                          </a:solidFill>
                          <a:latin typeface="Calibri" panose="020F0502020204030204" pitchFamily="34" charset="0"/>
                          <a:cs typeface="Calibri" panose="020F0502020204030204" pitchFamily="34" charset="0"/>
                        </a:rPr>
                        <a:t>P</a:t>
                      </a:r>
                      <a:r>
                        <a:rPr lang="en-US" sz="1200" dirty="0">
                          <a:solidFill>
                            <a:schemeClr val="bg1"/>
                          </a:solidFill>
                          <a:latin typeface="Calibri" panose="020F0502020204030204" pitchFamily="34" charset="0"/>
                          <a:cs typeface="Calibri" panose="020F0502020204030204" pitchFamily="34" charset="0"/>
                        </a:rPr>
                        <a:t> = .022</a:t>
                      </a:r>
                    </a:p>
                  </a:txBody>
                  <a:tcPr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hMerge="1">
                  <a:txBody>
                    <a:bodyPr/>
                    <a:lstStyle/>
                    <a:p>
                      <a:endParaRPr lang="en-US" sz="1200" dirty="0">
                        <a:solidFill>
                          <a:schemeClr val="bg1"/>
                        </a:solidFill>
                        <a:latin typeface="Calibri" panose="020F0502020204030204" pitchFamily="34" charset="0"/>
                        <a:cs typeface="Calibri" panose="020F0502020204030204" pitchFamily="34" charset="0"/>
                      </a:endParaRPr>
                    </a:p>
                  </a:txBody>
                  <a:tcPr>
                    <a:solidFill>
                      <a:schemeClr val="tx1"/>
                    </a:solidFill>
                  </a:tcPr>
                </a:tc>
                <a:extLst>
                  <a:ext uri="{0D108BD9-81ED-4DB2-BD59-A6C34878D82A}">
                    <a16:rowId xmlns:a16="http://schemas.microsoft.com/office/drawing/2014/main" val="1885969221"/>
                  </a:ext>
                </a:extLst>
              </a:tr>
            </a:tbl>
          </a:graphicData>
        </a:graphic>
      </p:graphicFrame>
      <p:sp>
        <p:nvSpPr>
          <p:cNvPr id="7" name="TextBox 6">
            <a:extLst>
              <a:ext uri="{FF2B5EF4-FFF2-40B4-BE49-F238E27FC236}">
                <a16:creationId xmlns:a16="http://schemas.microsoft.com/office/drawing/2014/main" id="{8B3DA240-2A2C-D69B-7C02-7FB5DF3A890E}"/>
              </a:ext>
            </a:extLst>
          </p:cNvPr>
          <p:cNvSpPr txBox="1"/>
          <p:nvPr/>
        </p:nvSpPr>
        <p:spPr bwMode="auto">
          <a:xfrm>
            <a:off x="2566620" y="4518690"/>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9</a:t>
            </a:r>
          </a:p>
        </p:txBody>
      </p:sp>
      <p:sp>
        <p:nvSpPr>
          <p:cNvPr id="21" name="TextBox 20">
            <a:extLst>
              <a:ext uri="{FF2B5EF4-FFF2-40B4-BE49-F238E27FC236}">
                <a16:creationId xmlns:a16="http://schemas.microsoft.com/office/drawing/2014/main" id="{81B88658-0BFA-D2F5-1F9F-EEB0F3D7F4EA}"/>
              </a:ext>
            </a:extLst>
          </p:cNvPr>
          <p:cNvSpPr txBox="1"/>
          <p:nvPr/>
        </p:nvSpPr>
        <p:spPr bwMode="auto">
          <a:xfrm>
            <a:off x="3165140" y="4518690"/>
            <a:ext cx="4202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15</a:t>
            </a:r>
          </a:p>
        </p:txBody>
      </p:sp>
      <p:sp>
        <p:nvSpPr>
          <p:cNvPr id="31" name="TextBox 30">
            <a:extLst>
              <a:ext uri="{FF2B5EF4-FFF2-40B4-BE49-F238E27FC236}">
                <a16:creationId xmlns:a16="http://schemas.microsoft.com/office/drawing/2014/main" id="{1465EC01-5595-3E74-56D0-FDB682610FA6}"/>
              </a:ext>
            </a:extLst>
          </p:cNvPr>
          <p:cNvSpPr txBox="1"/>
          <p:nvPr/>
        </p:nvSpPr>
        <p:spPr bwMode="auto">
          <a:xfrm>
            <a:off x="3866937" y="451869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21</a:t>
            </a:r>
          </a:p>
        </p:txBody>
      </p:sp>
      <p:sp>
        <p:nvSpPr>
          <p:cNvPr id="37" name="TextBox 36">
            <a:extLst>
              <a:ext uri="{FF2B5EF4-FFF2-40B4-BE49-F238E27FC236}">
                <a16:creationId xmlns:a16="http://schemas.microsoft.com/office/drawing/2014/main" id="{233D0910-E69D-B4B1-D09C-0217C526C0C7}"/>
              </a:ext>
            </a:extLst>
          </p:cNvPr>
          <p:cNvSpPr txBox="1"/>
          <p:nvPr/>
        </p:nvSpPr>
        <p:spPr bwMode="auto">
          <a:xfrm>
            <a:off x="4492517" y="4518690"/>
            <a:ext cx="4526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27</a:t>
            </a:r>
          </a:p>
        </p:txBody>
      </p:sp>
      <p:sp>
        <p:nvSpPr>
          <p:cNvPr id="394" name="TextBox 393">
            <a:extLst>
              <a:ext uri="{FF2B5EF4-FFF2-40B4-BE49-F238E27FC236}">
                <a16:creationId xmlns:a16="http://schemas.microsoft.com/office/drawing/2014/main" id="{073EC2BF-2F22-5ED6-40E9-9CD983E34CA9}"/>
              </a:ext>
            </a:extLst>
          </p:cNvPr>
          <p:cNvSpPr txBox="1"/>
          <p:nvPr/>
        </p:nvSpPr>
        <p:spPr bwMode="auto">
          <a:xfrm>
            <a:off x="5212893" y="451869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33</a:t>
            </a:r>
          </a:p>
        </p:txBody>
      </p:sp>
      <p:sp>
        <p:nvSpPr>
          <p:cNvPr id="395" name="TextBox 394">
            <a:extLst>
              <a:ext uri="{FF2B5EF4-FFF2-40B4-BE49-F238E27FC236}">
                <a16:creationId xmlns:a16="http://schemas.microsoft.com/office/drawing/2014/main" id="{EB9BDFF0-A277-7033-1E3C-0B8B975A7CCF}"/>
              </a:ext>
            </a:extLst>
          </p:cNvPr>
          <p:cNvSpPr txBox="1"/>
          <p:nvPr/>
        </p:nvSpPr>
        <p:spPr bwMode="auto">
          <a:xfrm>
            <a:off x="5883854" y="4518690"/>
            <a:ext cx="3708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39</a:t>
            </a:r>
          </a:p>
        </p:txBody>
      </p:sp>
      <p:sp>
        <p:nvSpPr>
          <p:cNvPr id="396" name="TextBox 395">
            <a:extLst>
              <a:ext uri="{FF2B5EF4-FFF2-40B4-BE49-F238E27FC236}">
                <a16:creationId xmlns:a16="http://schemas.microsoft.com/office/drawing/2014/main" id="{84B66A93-536D-53B2-E4CA-CB21F39CE609}"/>
              </a:ext>
            </a:extLst>
          </p:cNvPr>
          <p:cNvSpPr txBox="1"/>
          <p:nvPr/>
        </p:nvSpPr>
        <p:spPr bwMode="auto">
          <a:xfrm>
            <a:off x="6556432" y="451869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45</a:t>
            </a:r>
          </a:p>
        </p:txBody>
      </p:sp>
      <p:sp>
        <p:nvSpPr>
          <p:cNvPr id="397" name="TextBox 396">
            <a:extLst>
              <a:ext uri="{FF2B5EF4-FFF2-40B4-BE49-F238E27FC236}">
                <a16:creationId xmlns:a16="http://schemas.microsoft.com/office/drawing/2014/main" id="{491FA0BC-752B-93A0-D379-47D3B070FC0F}"/>
              </a:ext>
            </a:extLst>
          </p:cNvPr>
          <p:cNvSpPr txBox="1"/>
          <p:nvPr/>
        </p:nvSpPr>
        <p:spPr bwMode="auto">
          <a:xfrm>
            <a:off x="7199548" y="4518690"/>
            <a:ext cx="427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51</a:t>
            </a:r>
          </a:p>
        </p:txBody>
      </p:sp>
      <p:sp>
        <p:nvSpPr>
          <p:cNvPr id="398" name="TextBox 397">
            <a:extLst>
              <a:ext uri="{FF2B5EF4-FFF2-40B4-BE49-F238E27FC236}">
                <a16:creationId xmlns:a16="http://schemas.microsoft.com/office/drawing/2014/main" id="{359384E1-9B5C-CE72-ABEA-8DCA0DD144A6}"/>
              </a:ext>
            </a:extLst>
          </p:cNvPr>
          <p:cNvSpPr txBox="1"/>
          <p:nvPr/>
        </p:nvSpPr>
        <p:spPr bwMode="auto">
          <a:xfrm>
            <a:off x="1891540" y="4518690"/>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399" name="TextBox 398">
            <a:extLst>
              <a:ext uri="{FF2B5EF4-FFF2-40B4-BE49-F238E27FC236}">
                <a16:creationId xmlns:a16="http://schemas.microsoft.com/office/drawing/2014/main" id="{EFDCC011-974C-CA7E-A7B3-9F9D4E047770}"/>
              </a:ext>
            </a:extLst>
          </p:cNvPr>
          <p:cNvSpPr txBox="1"/>
          <p:nvPr/>
        </p:nvSpPr>
        <p:spPr bwMode="auto">
          <a:xfrm>
            <a:off x="7534720" y="4518690"/>
            <a:ext cx="427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54</a:t>
            </a:r>
          </a:p>
        </p:txBody>
      </p:sp>
      <p:grpSp>
        <p:nvGrpSpPr>
          <p:cNvPr id="410" name="Group 409">
            <a:extLst>
              <a:ext uri="{FF2B5EF4-FFF2-40B4-BE49-F238E27FC236}">
                <a16:creationId xmlns:a16="http://schemas.microsoft.com/office/drawing/2014/main" id="{E79A30C5-1CB0-C703-4BE8-A8948B1A6C80}"/>
              </a:ext>
            </a:extLst>
          </p:cNvPr>
          <p:cNvGrpSpPr/>
          <p:nvPr/>
        </p:nvGrpSpPr>
        <p:grpSpPr>
          <a:xfrm>
            <a:off x="1489001" y="5269846"/>
            <a:ext cx="6416457" cy="461665"/>
            <a:chOff x="1489001" y="5594306"/>
            <a:chExt cx="6416457" cy="461665"/>
          </a:xfrm>
        </p:grpSpPr>
        <p:sp>
          <p:nvSpPr>
            <p:cNvPr id="48" name="TextBox 47">
              <a:extLst>
                <a:ext uri="{FF2B5EF4-FFF2-40B4-BE49-F238E27FC236}">
                  <a16:creationId xmlns:a16="http://schemas.microsoft.com/office/drawing/2014/main" id="{475F6E1D-C507-FF8F-A86E-F79213764EEE}"/>
                </a:ext>
              </a:extLst>
            </p:cNvPr>
            <p:cNvSpPr txBox="1"/>
            <p:nvPr/>
          </p:nvSpPr>
          <p:spPr bwMode="auto">
            <a:xfrm>
              <a:off x="2159013" y="5594306"/>
              <a:ext cx="4203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174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181</a:t>
              </a:r>
            </a:p>
          </p:txBody>
        </p:sp>
        <p:sp>
          <p:nvSpPr>
            <p:cNvPr id="49" name="TextBox 48">
              <a:extLst>
                <a:ext uri="{FF2B5EF4-FFF2-40B4-BE49-F238E27FC236}">
                  <a16:creationId xmlns:a16="http://schemas.microsoft.com/office/drawing/2014/main" id="{414C6E13-1B06-DEED-515F-FDEB960D16FD}"/>
                </a:ext>
              </a:extLst>
            </p:cNvPr>
            <p:cNvSpPr txBox="1"/>
            <p:nvPr/>
          </p:nvSpPr>
          <p:spPr bwMode="auto">
            <a:xfrm>
              <a:off x="2826231" y="5594306"/>
              <a:ext cx="4414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123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109</a:t>
              </a:r>
            </a:p>
          </p:txBody>
        </p:sp>
        <p:sp>
          <p:nvSpPr>
            <p:cNvPr id="50" name="TextBox 49">
              <a:extLst>
                <a:ext uri="{FF2B5EF4-FFF2-40B4-BE49-F238E27FC236}">
                  <a16:creationId xmlns:a16="http://schemas.microsoft.com/office/drawing/2014/main" id="{D1EC7050-7C27-C5BA-3A80-145E4C4AC132}"/>
                </a:ext>
              </a:extLst>
            </p:cNvPr>
            <p:cNvSpPr txBox="1"/>
            <p:nvPr/>
          </p:nvSpPr>
          <p:spPr bwMode="auto">
            <a:xfrm>
              <a:off x="3547836" y="5594306"/>
              <a:ext cx="3417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97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77</a:t>
              </a:r>
            </a:p>
          </p:txBody>
        </p:sp>
        <p:sp>
          <p:nvSpPr>
            <p:cNvPr id="51" name="TextBox 50">
              <a:extLst>
                <a:ext uri="{FF2B5EF4-FFF2-40B4-BE49-F238E27FC236}">
                  <a16:creationId xmlns:a16="http://schemas.microsoft.com/office/drawing/2014/main" id="{4DE9E65E-EDDB-9E47-0F47-E5A23DDDF3D0}"/>
                </a:ext>
              </a:extLst>
            </p:cNvPr>
            <p:cNvSpPr txBox="1"/>
            <p:nvPr/>
          </p:nvSpPr>
          <p:spPr bwMode="auto">
            <a:xfrm>
              <a:off x="4182554" y="5594306"/>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81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63</a:t>
              </a:r>
            </a:p>
          </p:txBody>
        </p:sp>
        <p:sp>
          <p:nvSpPr>
            <p:cNvPr id="52" name="TextBox 51">
              <a:extLst>
                <a:ext uri="{FF2B5EF4-FFF2-40B4-BE49-F238E27FC236}">
                  <a16:creationId xmlns:a16="http://schemas.microsoft.com/office/drawing/2014/main" id="{C1B3CC91-983D-F1F0-4F78-0D7E5ABFEA89}"/>
                </a:ext>
              </a:extLst>
            </p:cNvPr>
            <p:cNvSpPr txBox="1"/>
            <p:nvPr/>
          </p:nvSpPr>
          <p:spPr bwMode="auto">
            <a:xfrm>
              <a:off x="4891034" y="5594306"/>
              <a:ext cx="3417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70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57</a:t>
              </a:r>
            </a:p>
          </p:txBody>
        </p:sp>
        <p:sp>
          <p:nvSpPr>
            <p:cNvPr id="53" name="TextBox 52">
              <a:extLst>
                <a:ext uri="{FF2B5EF4-FFF2-40B4-BE49-F238E27FC236}">
                  <a16:creationId xmlns:a16="http://schemas.microsoft.com/office/drawing/2014/main" id="{9255CC98-3EBB-F14C-40B9-0214F9FA594B}"/>
                </a:ext>
              </a:extLst>
            </p:cNvPr>
            <p:cNvSpPr txBox="1"/>
            <p:nvPr/>
          </p:nvSpPr>
          <p:spPr bwMode="auto">
            <a:xfrm>
              <a:off x="5534441" y="5594306"/>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49</a:t>
              </a:r>
            </a:p>
          </p:txBody>
        </p:sp>
        <p:sp>
          <p:nvSpPr>
            <p:cNvPr id="54" name="TextBox 53">
              <a:extLst>
                <a:ext uri="{FF2B5EF4-FFF2-40B4-BE49-F238E27FC236}">
                  <a16:creationId xmlns:a16="http://schemas.microsoft.com/office/drawing/2014/main" id="{97C81666-73AA-5B26-0AEE-CBF953CDF6C6}"/>
                </a:ext>
              </a:extLst>
            </p:cNvPr>
            <p:cNvSpPr txBox="1"/>
            <p:nvPr/>
          </p:nvSpPr>
          <p:spPr bwMode="auto">
            <a:xfrm>
              <a:off x="6235855" y="5594306"/>
              <a:ext cx="3417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36</a:t>
              </a:r>
            </a:p>
          </p:txBody>
        </p:sp>
        <p:sp>
          <p:nvSpPr>
            <p:cNvPr id="55" name="TextBox 54">
              <a:extLst>
                <a:ext uri="{FF2B5EF4-FFF2-40B4-BE49-F238E27FC236}">
                  <a16:creationId xmlns:a16="http://schemas.microsoft.com/office/drawing/2014/main" id="{1CF6E426-C691-57CB-A164-61B50FEFC16A}"/>
                </a:ext>
              </a:extLst>
            </p:cNvPr>
            <p:cNvSpPr txBox="1"/>
            <p:nvPr/>
          </p:nvSpPr>
          <p:spPr bwMode="auto">
            <a:xfrm>
              <a:off x="6901655" y="5594306"/>
              <a:ext cx="35592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19</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17</a:t>
              </a:r>
            </a:p>
          </p:txBody>
        </p:sp>
        <p:sp>
          <p:nvSpPr>
            <p:cNvPr id="56" name="TextBox 55">
              <a:extLst>
                <a:ext uri="{FF2B5EF4-FFF2-40B4-BE49-F238E27FC236}">
                  <a16:creationId xmlns:a16="http://schemas.microsoft.com/office/drawing/2014/main" id="{2D98A026-D1E8-E878-1F05-9CF68DC99305}"/>
                </a:ext>
              </a:extLst>
            </p:cNvPr>
            <p:cNvSpPr txBox="1"/>
            <p:nvPr/>
          </p:nvSpPr>
          <p:spPr bwMode="auto">
            <a:xfrm>
              <a:off x="1489001" y="5594306"/>
              <a:ext cx="4203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256</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258</a:t>
              </a:r>
            </a:p>
          </p:txBody>
        </p:sp>
        <p:sp>
          <p:nvSpPr>
            <p:cNvPr id="400" name="TextBox 399">
              <a:extLst>
                <a:ext uri="{FF2B5EF4-FFF2-40B4-BE49-F238E27FC236}">
                  <a16:creationId xmlns:a16="http://schemas.microsoft.com/office/drawing/2014/main" id="{40C79FF2-6159-B557-2AC4-E059FA53BCD0}"/>
                </a:ext>
              </a:extLst>
            </p:cNvPr>
            <p:cNvSpPr txBox="1"/>
            <p:nvPr/>
          </p:nvSpPr>
          <p:spPr bwMode="auto">
            <a:xfrm>
              <a:off x="2495111" y="5594306"/>
              <a:ext cx="4203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149</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145</a:t>
              </a:r>
            </a:p>
          </p:txBody>
        </p:sp>
        <p:sp>
          <p:nvSpPr>
            <p:cNvPr id="401" name="TextBox 400">
              <a:extLst>
                <a:ext uri="{FF2B5EF4-FFF2-40B4-BE49-F238E27FC236}">
                  <a16:creationId xmlns:a16="http://schemas.microsoft.com/office/drawing/2014/main" id="{24C5FF3E-F393-5ECF-F9A9-2F97081BF371}"/>
                </a:ext>
              </a:extLst>
            </p:cNvPr>
            <p:cNvSpPr txBox="1"/>
            <p:nvPr/>
          </p:nvSpPr>
          <p:spPr bwMode="auto">
            <a:xfrm>
              <a:off x="3157224" y="5594306"/>
              <a:ext cx="446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115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88</a:t>
              </a:r>
            </a:p>
          </p:txBody>
        </p:sp>
        <p:sp>
          <p:nvSpPr>
            <p:cNvPr id="402" name="TextBox 401">
              <a:extLst>
                <a:ext uri="{FF2B5EF4-FFF2-40B4-BE49-F238E27FC236}">
                  <a16:creationId xmlns:a16="http://schemas.microsoft.com/office/drawing/2014/main" id="{4D0D7399-EE8A-323F-B2D6-7BA96B49737B}"/>
                </a:ext>
              </a:extLst>
            </p:cNvPr>
            <p:cNvSpPr txBox="1"/>
            <p:nvPr/>
          </p:nvSpPr>
          <p:spPr bwMode="auto">
            <a:xfrm>
              <a:off x="3877584" y="5594306"/>
              <a:ext cx="3417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90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68</a:t>
              </a:r>
            </a:p>
          </p:txBody>
        </p:sp>
        <p:sp>
          <p:nvSpPr>
            <p:cNvPr id="403" name="TextBox 402">
              <a:extLst>
                <a:ext uri="{FF2B5EF4-FFF2-40B4-BE49-F238E27FC236}">
                  <a16:creationId xmlns:a16="http://schemas.microsoft.com/office/drawing/2014/main" id="{56B863C6-5F9F-56F6-EA09-A3914B87FE9F}"/>
                </a:ext>
              </a:extLst>
            </p:cNvPr>
            <p:cNvSpPr txBox="1"/>
            <p:nvPr/>
          </p:nvSpPr>
          <p:spPr bwMode="auto">
            <a:xfrm>
              <a:off x="4518652" y="5594306"/>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74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60</a:t>
              </a:r>
            </a:p>
          </p:txBody>
        </p:sp>
        <p:sp>
          <p:nvSpPr>
            <p:cNvPr id="404" name="TextBox 403">
              <a:extLst>
                <a:ext uri="{FF2B5EF4-FFF2-40B4-BE49-F238E27FC236}">
                  <a16:creationId xmlns:a16="http://schemas.microsoft.com/office/drawing/2014/main" id="{6072FCE3-F929-5BB3-A69B-30927E530680}"/>
                </a:ext>
              </a:extLst>
            </p:cNvPr>
            <p:cNvSpPr txBox="1"/>
            <p:nvPr/>
          </p:nvSpPr>
          <p:spPr bwMode="auto">
            <a:xfrm>
              <a:off x="5223957" y="5594306"/>
              <a:ext cx="3417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53</a:t>
              </a:r>
            </a:p>
          </p:txBody>
        </p:sp>
        <p:sp>
          <p:nvSpPr>
            <p:cNvPr id="405" name="TextBox 404">
              <a:extLst>
                <a:ext uri="{FF2B5EF4-FFF2-40B4-BE49-F238E27FC236}">
                  <a16:creationId xmlns:a16="http://schemas.microsoft.com/office/drawing/2014/main" id="{52ABB8F5-DBAC-9AC6-96EA-D92046DE751D}"/>
                </a:ext>
              </a:extLst>
            </p:cNvPr>
            <p:cNvSpPr txBox="1"/>
            <p:nvPr/>
          </p:nvSpPr>
          <p:spPr bwMode="auto">
            <a:xfrm>
              <a:off x="5864840" y="5594306"/>
              <a:ext cx="4052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45</a:t>
              </a:r>
            </a:p>
          </p:txBody>
        </p:sp>
        <p:sp>
          <p:nvSpPr>
            <p:cNvPr id="406" name="TextBox 405">
              <a:extLst>
                <a:ext uri="{FF2B5EF4-FFF2-40B4-BE49-F238E27FC236}">
                  <a16:creationId xmlns:a16="http://schemas.microsoft.com/office/drawing/2014/main" id="{2C21C265-4C51-070B-32EC-3282338194E4}"/>
                </a:ext>
              </a:extLst>
            </p:cNvPr>
            <p:cNvSpPr txBox="1"/>
            <p:nvPr/>
          </p:nvSpPr>
          <p:spPr bwMode="auto">
            <a:xfrm>
              <a:off x="6568778" y="5594306"/>
              <a:ext cx="3417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28</a:t>
              </a:r>
            </a:p>
          </p:txBody>
        </p:sp>
        <p:sp>
          <p:nvSpPr>
            <p:cNvPr id="407" name="TextBox 406">
              <a:extLst>
                <a:ext uri="{FF2B5EF4-FFF2-40B4-BE49-F238E27FC236}">
                  <a16:creationId xmlns:a16="http://schemas.microsoft.com/office/drawing/2014/main" id="{E3522638-C217-76FF-7540-FD1888DD4C67}"/>
                </a:ext>
              </a:extLst>
            </p:cNvPr>
            <p:cNvSpPr txBox="1"/>
            <p:nvPr/>
          </p:nvSpPr>
          <p:spPr bwMode="auto">
            <a:xfrm>
              <a:off x="7263770" y="5594306"/>
              <a:ext cx="30450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6</a:t>
              </a:r>
            </a:p>
          </p:txBody>
        </p:sp>
        <p:sp>
          <p:nvSpPr>
            <p:cNvPr id="408" name="TextBox 407">
              <a:extLst>
                <a:ext uri="{FF2B5EF4-FFF2-40B4-BE49-F238E27FC236}">
                  <a16:creationId xmlns:a16="http://schemas.microsoft.com/office/drawing/2014/main" id="{CB2EEF81-828C-E780-B86F-C45328A4FB79}"/>
                </a:ext>
              </a:extLst>
            </p:cNvPr>
            <p:cNvSpPr txBox="1"/>
            <p:nvPr/>
          </p:nvSpPr>
          <p:spPr bwMode="auto">
            <a:xfrm>
              <a:off x="1818749" y="5594306"/>
              <a:ext cx="4203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229</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232</a:t>
              </a:r>
            </a:p>
          </p:txBody>
        </p:sp>
        <p:sp>
          <p:nvSpPr>
            <p:cNvPr id="409" name="TextBox 408">
              <a:extLst>
                <a:ext uri="{FF2B5EF4-FFF2-40B4-BE49-F238E27FC236}">
                  <a16:creationId xmlns:a16="http://schemas.microsoft.com/office/drawing/2014/main" id="{58FF1F4E-3682-8C4E-481D-2F055C8D5196}"/>
                </a:ext>
              </a:extLst>
            </p:cNvPr>
            <p:cNvSpPr txBox="1"/>
            <p:nvPr/>
          </p:nvSpPr>
          <p:spPr bwMode="auto">
            <a:xfrm>
              <a:off x="7600952" y="5594306"/>
              <a:ext cx="30450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p>
          </p:txBody>
        </p:sp>
      </p:grpSp>
      <p:sp>
        <p:nvSpPr>
          <p:cNvPr id="483" name="Freeform 482">
            <a:extLst>
              <a:ext uri="{FF2B5EF4-FFF2-40B4-BE49-F238E27FC236}">
                <a16:creationId xmlns:a16="http://schemas.microsoft.com/office/drawing/2014/main" id="{69992EFB-7B29-4233-AC57-81FBB2BBAC1A}"/>
              </a:ext>
            </a:extLst>
          </p:cNvPr>
          <p:cNvSpPr/>
          <p:nvPr/>
        </p:nvSpPr>
        <p:spPr bwMode="auto">
          <a:xfrm>
            <a:off x="1715069" y="2320119"/>
            <a:ext cx="6073253" cy="1633182"/>
          </a:xfrm>
          <a:custGeom>
            <a:avLst/>
            <a:gdLst>
              <a:gd name="connsiteX0" fmla="*/ 0 w 6073253"/>
              <a:gd name="connsiteY0" fmla="*/ 0 h 1633182"/>
              <a:gd name="connsiteX1" fmla="*/ 113731 w 6073253"/>
              <a:gd name="connsiteY1" fmla="*/ 0 h 1633182"/>
              <a:gd name="connsiteX2" fmla="*/ 113731 w 6073253"/>
              <a:gd name="connsiteY2" fmla="*/ 36394 h 1633182"/>
              <a:gd name="connsiteX3" fmla="*/ 163773 w 6073253"/>
              <a:gd name="connsiteY3" fmla="*/ 36394 h 1633182"/>
              <a:gd name="connsiteX4" fmla="*/ 163773 w 6073253"/>
              <a:gd name="connsiteY4" fmla="*/ 109182 h 1633182"/>
              <a:gd name="connsiteX5" fmla="*/ 232012 w 6073253"/>
              <a:gd name="connsiteY5" fmla="*/ 109182 h 1633182"/>
              <a:gd name="connsiteX6" fmla="*/ 232012 w 6073253"/>
              <a:gd name="connsiteY6" fmla="*/ 109182 h 1633182"/>
              <a:gd name="connsiteX7" fmla="*/ 232012 w 6073253"/>
              <a:gd name="connsiteY7" fmla="*/ 109182 h 1633182"/>
              <a:gd name="connsiteX8" fmla="*/ 232012 w 6073253"/>
              <a:gd name="connsiteY8" fmla="*/ 145577 h 1633182"/>
              <a:gd name="connsiteX9" fmla="*/ 341194 w 6073253"/>
              <a:gd name="connsiteY9" fmla="*/ 145577 h 1633182"/>
              <a:gd name="connsiteX10" fmla="*/ 341194 w 6073253"/>
              <a:gd name="connsiteY10" fmla="*/ 195618 h 1633182"/>
              <a:gd name="connsiteX11" fmla="*/ 341194 w 6073253"/>
              <a:gd name="connsiteY11" fmla="*/ 195618 h 1633182"/>
              <a:gd name="connsiteX12" fmla="*/ 382137 w 6073253"/>
              <a:gd name="connsiteY12" fmla="*/ 195618 h 1633182"/>
              <a:gd name="connsiteX13" fmla="*/ 382137 w 6073253"/>
              <a:gd name="connsiteY13" fmla="*/ 282054 h 1633182"/>
              <a:gd name="connsiteX14" fmla="*/ 382137 w 6073253"/>
              <a:gd name="connsiteY14" fmla="*/ 282054 h 1633182"/>
              <a:gd name="connsiteX15" fmla="*/ 382137 w 6073253"/>
              <a:gd name="connsiteY15" fmla="*/ 282054 h 1633182"/>
              <a:gd name="connsiteX16" fmla="*/ 382137 w 6073253"/>
              <a:gd name="connsiteY16" fmla="*/ 282054 h 1633182"/>
              <a:gd name="connsiteX17" fmla="*/ 427630 w 6073253"/>
              <a:gd name="connsiteY17" fmla="*/ 282054 h 1633182"/>
              <a:gd name="connsiteX18" fmla="*/ 427630 w 6073253"/>
              <a:gd name="connsiteY18" fmla="*/ 350293 h 1633182"/>
              <a:gd name="connsiteX19" fmla="*/ 473122 w 6073253"/>
              <a:gd name="connsiteY19" fmla="*/ 350293 h 1633182"/>
              <a:gd name="connsiteX20" fmla="*/ 473122 w 6073253"/>
              <a:gd name="connsiteY20" fmla="*/ 404884 h 1633182"/>
              <a:gd name="connsiteX21" fmla="*/ 564107 w 6073253"/>
              <a:gd name="connsiteY21" fmla="*/ 404884 h 1633182"/>
              <a:gd name="connsiteX22" fmla="*/ 564107 w 6073253"/>
              <a:gd name="connsiteY22" fmla="*/ 450377 h 1633182"/>
              <a:gd name="connsiteX23" fmla="*/ 564107 w 6073253"/>
              <a:gd name="connsiteY23" fmla="*/ 450377 h 1633182"/>
              <a:gd name="connsiteX24" fmla="*/ 605050 w 6073253"/>
              <a:gd name="connsiteY24" fmla="*/ 450377 h 1633182"/>
              <a:gd name="connsiteX25" fmla="*/ 605050 w 6073253"/>
              <a:gd name="connsiteY25" fmla="*/ 564108 h 1633182"/>
              <a:gd name="connsiteX26" fmla="*/ 664191 w 6073253"/>
              <a:gd name="connsiteY26" fmla="*/ 564108 h 1633182"/>
              <a:gd name="connsiteX27" fmla="*/ 664191 w 6073253"/>
              <a:gd name="connsiteY27" fmla="*/ 636896 h 1633182"/>
              <a:gd name="connsiteX28" fmla="*/ 727880 w 6073253"/>
              <a:gd name="connsiteY28" fmla="*/ 636896 h 1633182"/>
              <a:gd name="connsiteX29" fmla="*/ 727880 w 6073253"/>
              <a:gd name="connsiteY29" fmla="*/ 682388 h 1633182"/>
              <a:gd name="connsiteX30" fmla="*/ 809767 w 6073253"/>
              <a:gd name="connsiteY30" fmla="*/ 682388 h 1633182"/>
              <a:gd name="connsiteX31" fmla="*/ 809767 w 6073253"/>
              <a:gd name="connsiteY31" fmla="*/ 782472 h 1633182"/>
              <a:gd name="connsiteX32" fmla="*/ 1005385 w 6073253"/>
              <a:gd name="connsiteY32" fmla="*/ 782472 h 1633182"/>
              <a:gd name="connsiteX33" fmla="*/ 1005385 w 6073253"/>
              <a:gd name="connsiteY33" fmla="*/ 850711 h 1633182"/>
              <a:gd name="connsiteX34" fmla="*/ 1005385 w 6073253"/>
              <a:gd name="connsiteY34" fmla="*/ 850711 h 1633182"/>
              <a:gd name="connsiteX35" fmla="*/ 1005385 w 6073253"/>
              <a:gd name="connsiteY35" fmla="*/ 850711 h 1633182"/>
              <a:gd name="connsiteX36" fmla="*/ 1005385 w 6073253"/>
              <a:gd name="connsiteY36" fmla="*/ 850711 h 1633182"/>
              <a:gd name="connsiteX37" fmla="*/ 1046328 w 6073253"/>
              <a:gd name="connsiteY37" fmla="*/ 850711 h 1633182"/>
              <a:gd name="connsiteX38" fmla="*/ 1046328 w 6073253"/>
              <a:gd name="connsiteY38" fmla="*/ 900753 h 1633182"/>
              <a:gd name="connsiteX39" fmla="*/ 1160059 w 6073253"/>
              <a:gd name="connsiteY39" fmla="*/ 900753 h 1633182"/>
              <a:gd name="connsiteX40" fmla="*/ 1160059 w 6073253"/>
              <a:gd name="connsiteY40" fmla="*/ 946245 h 1633182"/>
              <a:gd name="connsiteX41" fmla="*/ 1264692 w 6073253"/>
              <a:gd name="connsiteY41" fmla="*/ 946245 h 1633182"/>
              <a:gd name="connsiteX42" fmla="*/ 1264692 w 6073253"/>
              <a:gd name="connsiteY42" fmla="*/ 946245 h 1633182"/>
              <a:gd name="connsiteX43" fmla="*/ 1264692 w 6073253"/>
              <a:gd name="connsiteY43" fmla="*/ 987188 h 1633182"/>
              <a:gd name="connsiteX44" fmla="*/ 1387522 w 6073253"/>
              <a:gd name="connsiteY44" fmla="*/ 987188 h 1633182"/>
              <a:gd name="connsiteX45" fmla="*/ 1387522 w 6073253"/>
              <a:gd name="connsiteY45" fmla="*/ 1032681 h 1633182"/>
              <a:gd name="connsiteX46" fmla="*/ 1651379 w 6073253"/>
              <a:gd name="connsiteY46" fmla="*/ 1032681 h 1633182"/>
              <a:gd name="connsiteX47" fmla="*/ 1651379 w 6073253"/>
              <a:gd name="connsiteY47" fmla="*/ 1078174 h 1633182"/>
              <a:gd name="connsiteX48" fmla="*/ 1701421 w 6073253"/>
              <a:gd name="connsiteY48" fmla="*/ 1078174 h 1633182"/>
              <a:gd name="connsiteX49" fmla="*/ 1701421 w 6073253"/>
              <a:gd name="connsiteY49" fmla="*/ 1123666 h 1633182"/>
              <a:gd name="connsiteX50" fmla="*/ 1815152 w 6073253"/>
              <a:gd name="connsiteY50" fmla="*/ 1123666 h 1633182"/>
              <a:gd name="connsiteX51" fmla="*/ 1815152 w 6073253"/>
              <a:gd name="connsiteY51" fmla="*/ 1182806 h 1633182"/>
              <a:gd name="connsiteX52" fmla="*/ 1956179 w 6073253"/>
              <a:gd name="connsiteY52" fmla="*/ 1182806 h 1633182"/>
              <a:gd name="connsiteX53" fmla="*/ 1956179 w 6073253"/>
              <a:gd name="connsiteY53" fmla="*/ 1182806 h 1633182"/>
              <a:gd name="connsiteX54" fmla="*/ 1956179 w 6073253"/>
              <a:gd name="connsiteY54" fmla="*/ 1214651 h 1633182"/>
              <a:gd name="connsiteX55" fmla="*/ 2133600 w 6073253"/>
              <a:gd name="connsiteY55" fmla="*/ 1214651 h 1633182"/>
              <a:gd name="connsiteX56" fmla="*/ 2133600 w 6073253"/>
              <a:gd name="connsiteY56" fmla="*/ 1251045 h 1633182"/>
              <a:gd name="connsiteX57" fmla="*/ 2279176 w 6073253"/>
              <a:gd name="connsiteY57" fmla="*/ 1251045 h 1633182"/>
              <a:gd name="connsiteX58" fmla="*/ 2279176 w 6073253"/>
              <a:gd name="connsiteY58" fmla="*/ 1296538 h 1633182"/>
              <a:gd name="connsiteX59" fmla="*/ 2515737 w 6073253"/>
              <a:gd name="connsiteY59" fmla="*/ 1296538 h 1633182"/>
              <a:gd name="connsiteX60" fmla="*/ 2515737 w 6073253"/>
              <a:gd name="connsiteY60" fmla="*/ 1355678 h 1633182"/>
              <a:gd name="connsiteX61" fmla="*/ 2684059 w 6073253"/>
              <a:gd name="connsiteY61" fmla="*/ 1355678 h 1633182"/>
              <a:gd name="connsiteX62" fmla="*/ 2684059 w 6073253"/>
              <a:gd name="connsiteY62" fmla="*/ 1396621 h 1633182"/>
              <a:gd name="connsiteX63" fmla="*/ 2975212 w 6073253"/>
              <a:gd name="connsiteY63" fmla="*/ 1396621 h 1633182"/>
              <a:gd name="connsiteX64" fmla="*/ 2975212 w 6073253"/>
              <a:gd name="connsiteY64" fmla="*/ 1428466 h 1633182"/>
              <a:gd name="connsiteX65" fmla="*/ 2975212 w 6073253"/>
              <a:gd name="connsiteY65" fmla="*/ 1428466 h 1633182"/>
              <a:gd name="connsiteX66" fmla="*/ 3593910 w 6073253"/>
              <a:gd name="connsiteY66" fmla="*/ 1428466 h 1633182"/>
              <a:gd name="connsiteX67" fmla="*/ 3593910 w 6073253"/>
              <a:gd name="connsiteY67" fmla="*/ 1469409 h 1633182"/>
              <a:gd name="connsiteX68" fmla="*/ 3821373 w 6073253"/>
              <a:gd name="connsiteY68" fmla="*/ 1469409 h 1633182"/>
              <a:gd name="connsiteX69" fmla="*/ 3821373 w 6073253"/>
              <a:gd name="connsiteY69" fmla="*/ 1469409 h 1633182"/>
              <a:gd name="connsiteX70" fmla="*/ 3926006 w 6073253"/>
              <a:gd name="connsiteY70" fmla="*/ 1469409 h 1633182"/>
              <a:gd name="connsiteX71" fmla="*/ 3926006 w 6073253"/>
              <a:gd name="connsiteY71" fmla="*/ 1505803 h 1633182"/>
              <a:gd name="connsiteX72" fmla="*/ 4699379 w 6073253"/>
              <a:gd name="connsiteY72" fmla="*/ 1505803 h 1633182"/>
              <a:gd name="connsiteX73" fmla="*/ 4699379 w 6073253"/>
              <a:gd name="connsiteY73" fmla="*/ 1542197 h 1633182"/>
              <a:gd name="connsiteX74" fmla="*/ 5140656 w 6073253"/>
              <a:gd name="connsiteY74" fmla="*/ 1542197 h 1633182"/>
              <a:gd name="connsiteX75" fmla="*/ 5140656 w 6073253"/>
              <a:gd name="connsiteY75" fmla="*/ 1587690 h 1633182"/>
              <a:gd name="connsiteX76" fmla="*/ 5227092 w 6073253"/>
              <a:gd name="connsiteY76" fmla="*/ 1587690 h 1633182"/>
              <a:gd name="connsiteX77" fmla="*/ 5227092 w 6073253"/>
              <a:gd name="connsiteY77" fmla="*/ 1587690 h 1633182"/>
              <a:gd name="connsiteX78" fmla="*/ 5227092 w 6073253"/>
              <a:gd name="connsiteY78" fmla="*/ 1633182 h 1633182"/>
              <a:gd name="connsiteX79" fmla="*/ 6073253 w 6073253"/>
              <a:gd name="connsiteY79" fmla="*/ 1633182 h 1633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6073253" h="1633182">
                <a:moveTo>
                  <a:pt x="0" y="0"/>
                </a:moveTo>
                <a:lnTo>
                  <a:pt x="113731" y="0"/>
                </a:lnTo>
                <a:lnTo>
                  <a:pt x="113731" y="36394"/>
                </a:lnTo>
                <a:lnTo>
                  <a:pt x="163773" y="36394"/>
                </a:lnTo>
                <a:lnTo>
                  <a:pt x="163773" y="109182"/>
                </a:lnTo>
                <a:lnTo>
                  <a:pt x="232012" y="109182"/>
                </a:lnTo>
                <a:lnTo>
                  <a:pt x="232012" y="109182"/>
                </a:lnTo>
                <a:lnTo>
                  <a:pt x="232012" y="109182"/>
                </a:lnTo>
                <a:lnTo>
                  <a:pt x="232012" y="145577"/>
                </a:lnTo>
                <a:lnTo>
                  <a:pt x="341194" y="145577"/>
                </a:lnTo>
                <a:lnTo>
                  <a:pt x="341194" y="195618"/>
                </a:lnTo>
                <a:lnTo>
                  <a:pt x="341194" y="195618"/>
                </a:lnTo>
                <a:lnTo>
                  <a:pt x="382137" y="195618"/>
                </a:lnTo>
                <a:lnTo>
                  <a:pt x="382137" y="282054"/>
                </a:lnTo>
                <a:lnTo>
                  <a:pt x="382137" y="282054"/>
                </a:lnTo>
                <a:lnTo>
                  <a:pt x="382137" y="282054"/>
                </a:lnTo>
                <a:lnTo>
                  <a:pt x="382137" y="282054"/>
                </a:lnTo>
                <a:lnTo>
                  <a:pt x="427630" y="282054"/>
                </a:lnTo>
                <a:lnTo>
                  <a:pt x="427630" y="350293"/>
                </a:lnTo>
                <a:lnTo>
                  <a:pt x="473122" y="350293"/>
                </a:lnTo>
                <a:lnTo>
                  <a:pt x="473122" y="404884"/>
                </a:lnTo>
                <a:lnTo>
                  <a:pt x="564107" y="404884"/>
                </a:lnTo>
                <a:lnTo>
                  <a:pt x="564107" y="450377"/>
                </a:lnTo>
                <a:lnTo>
                  <a:pt x="564107" y="450377"/>
                </a:lnTo>
                <a:lnTo>
                  <a:pt x="605050" y="450377"/>
                </a:lnTo>
                <a:lnTo>
                  <a:pt x="605050" y="564108"/>
                </a:lnTo>
                <a:lnTo>
                  <a:pt x="664191" y="564108"/>
                </a:lnTo>
                <a:lnTo>
                  <a:pt x="664191" y="636896"/>
                </a:lnTo>
                <a:lnTo>
                  <a:pt x="727880" y="636896"/>
                </a:lnTo>
                <a:lnTo>
                  <a:pt x="727880" y="682388"/>
                </a:lnTo>
                <a:lnTo>
                  <a:pt x="809767" y="682388"/>
                </a:lnTo>
                <a:lnTo>
                  <a:pt x="809767" y="782472"/>
                </a:lnTo>
                <a:lnTo>
                  <a:pt x="1005385" y="782472"/>
                </a:lnTo>
                <a:lnTo>
                  <a:pt x="1005385" y="850711"/>
                </a:lnTo>
                <a:lnTo>
                  <a:pt x="1005385" y="850711"/>
                </a:lnTo>
                <a:lnTo>
                  <a:pt x="1005385" y="850711"/>
                </a:lnTo>
                <a:lnTo>
                  <a:pt x="1005385" y="850711"/>
                </a:lnTo>
                <a:lnTo>
                  <a:pt x="1046328" y="850711"/>
                </a:lnTo>
                <a:lnTo>
                  <a:pt x="1046328" y="900753"/>
                </a:lnTo>
                <a:lnTo>
                  <a:pt x="1160059" y="900753"/>
                </a:lnTo>
                <a:lnTo>
                  <a:pt x="1160059" y="946245"/>
                </a:lnTo>
                <a:lnTo>
                  <a:pt x="1264692" y="946245"/>
                </a:lnTo>
                <a:lnTo>
                  <a:pt x="1264692" y="946245"/>
                </a:lnTo>
                <a:lnTo>
                  <a:pt x="1264692" y="987188"/>
                </a:lnTo>
                <a:lnTo>
                  <a:pt x="1387522" y="987188"/>
                </a:lnTo>
                <a:lnTo>
                  <a:pt x="1387522" y="1032681"/>
                </a:lnTo>
                <a:lnTo>
                  <a:pt x="1651379" y="1032681"/>
                </a:lnTo>
                <a:lnTo>
                  <a:pt x="1651379" y="1078174"/>
                </a:lnTo>
                <a:lnTo>
                  <a:pt x="1701421" y="1078174"/>
                </a:lnTo>
                <a:lnTo>
                  <a:pt x="1701421" y="1123666"/>
                </a:lnTo>
                <a:lnTo>
                  <a:pt x="1815152" y="1123666"/>
                </a:lnTo>
                <a:lnTo>
                  <a:pt x="1815152" y="1182806"/>
                </a:lnTo>
                <a:lnTo>
                  <a:pt x="1956179" y="1182806"/>
                </a:lnTo>
                <a:lnTo>
                  <a:pt x="1956179" y="1182806"/>
                </a:lnTo>
                <a:lnTo>
                  <a:pt x="1956179" y="1214651"/>
                </a:lnTo>
                <a:lnTo>
                  <a:pt x="2133600" y="1214651"/>
                </a:lnTo>
                <a:lnTo>
                  <a:pt x="2133600" y="1251045"/>
                </a:lnTo>
                <a:lnTo>
                  <a:pt x="2279176" y="1251045"/>
                </a:lnTo>
                <a:lnTo>
                  <a:pt x="2279176" y="1296538"/>
                </a:lnTo>
                <a:lnTo>
                  <a:pt x="2515737" y="1296538"/>
                </a:lnTo>
                <a:lnTo>
                  <a:pt x="2515737" y="1355678"/>
                </a:lnTo>
                <a:lnTo>
                  <a:pt x="2684059" y="1355678"/>
                </a:lnTo>
                <a:lnTo>
                  <a:pt x="2684059" y="1396621"/>
                </a:lnTo>
                <a:lnTo>
                  <a:pt x="2975212" y="1396621"/>
                </a:lnTo>
                <a:lnTo>
                  <a:pt x="2975212" y="1428466"/>
                </a:lnTo>
                <a:lnTo>
                  <a:pt x="2975212" y="1428466"/>
                </a:lnTo>
                <a:lnTo>
                  <a:pt x="3593910" y="1428466"/>
                </a:lnTo>
                <a:lnTo>
                  <a:pt x="3593910" y="1469409"/>
                </a:lnTo>
                <a:lnTo>
                  <a:pt x="3821373" y="1469409"/>
                </a:lnTo>
                <a:lnTo>
                  <a:pt x="3821373" y="1469409"/>
                </a:lnTo>
                <a:lnTo>
                  <a:pt x="3926006" y="1469409"/>
                </a:lnTo>
                <a:lnTo>
                  <a:pt x="3926006" y="1505803"/>
                </a:lnTo>
                <a:lnTo>
                  <a:pt x="4699379" y="1505803"/>
                </a:lnTo>
                <a:lnTo>
                  <a:pt x="4699379" y="1542197"/>
                </a:lnTo>
                <a:lnTo>
                  <a:pt x="5140656" y="1542197"/>
                </a:lnTo>
                <a:lnTo>
                  <a:pt x="5140656" y="1587690"/>
                </a:lnTo>
                <a:lnTo>
                  <a:pt x="5227092" y="1587690"/>
                </a:lnTo>
                <a:lnTo>
                  <a:pt x="5227092" y="1587690"/>
                </a:lnTo>
                <a:lnTo>
                  <a:pt x="5227092" y="1633182"/>
                </a:lnTo>
                <a:lnTo>
                  <a:pt x="6073253" y="1633182"/>
                </a:lnTo>
              </a:path>
            </a:pathLst>
          </a:custGeom>
          <a:noFill/>
          <a:ln w="28575">
            <a:solidFill>
              <a:srgbClr val="015873"/>
            </a:solidFill>
            <a:miter lim="800000"/>
            <a:headEnd/>
            <a:tailEnd/>
          </a:ln>
        </p:spPr>
        <p:txBody>
          <a:bodyPr rtlCol="0" anchor="ctr"/>
          <a:lstStyle/>
          <a:p>
            <a:pPr algn="ctr"/>
            <a:endParaRPr lang="en-US"/>
          </a:p>
        </p:txBody>
      </p:sp>
      <p:grpSp>
        <p:nvGrpSpPr>
          <p:cNvPr id="492" name="Group 491">
            <a:extLst>
              <a:ext uri="{FF2B5EF4-FFF2-40B4-BE49-F238E27FC236}">
                <a16:creationId xmlns:a16="http://schemas.microsoft.com/office/drawing/2014/main" id="{73FB3980-4D48-EA1B-A140-CE37E7E29BAF}"/>
              </a:ext>
            </a:extLst>
          </p:cNvPr>
          <p:cNvGrpSpPr/>
          <p:nvPr/>
        </p:nvGrpSpPr>
        <p:grpSpPr>
          <a:xfrm>
            <a:off x="2782960" y="3179765"/>
            <a:ext cx="5008793" cy="806257"/>
            <a:chOff x="2782960" y="3179765"/>
            <a:chExt cx="5008793" cy="806257"/>
          </a:xfrm>
        </p:grpSpPr>
        <p:cxnSp>
          <p:nvCxnSpPr>
            <p:cNvPr id="412" name="Straight Connector 411">
              <a:extLst>
                <a:ext uri="{FF2B5EF4-FFF2-40B4-BE49-F238E27FC236}">
                  <a16:creationId xmlns:a16="http://schemas.microsoft.com/office/drawing/2014/main" id="{5D963B86-F29C-88BF-B5CB-BEF1C69EF817}"/>
                </a:ext>
              </a:extLst>
            </p:cNvPr>
            <p:cNvCxnSpPr>
              <a:cxnSpLocks/>
            </p:cNvCxnSpPr>
            <p:nvPr/>
          </p:nvCxnSpPr>
          <p:spPr bwMode="auto">
            <a:xfrm>
              <a:off x="2782960" y="3179765"/>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13" name="Straight Connector 412">
              <a:extLst>
                <a:ext uri="{FF2B5EF4-FFF2-40B4-BE49-F238E27FC236}">
                  <a16:creationId xmlns:a16="http://schemas.microsoft.com/office/drawing/2014/main" id="{13CBD72B-3367-A9B2-BC9E-A2AC2D007689}"/>
                </a:ext>
              </a:extLst>
            </p:cNvPr>
            <p:cNvCxnSpPr>
              <a:cxnSpLocks/>
            </p:cNvCxnSpPr>
            <p:nvPr/>
          </p:nvCxnSpPr>
          <p:spPr bwMode="auto">
            <a:xfrm>
              <a:off x="2892673" y="3225439"/>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15" name="Straight Connector 414">
              <a:extLst>
                <a:ext uri="{FF2B5EF4-FFF2-40B4-BE49-F238E27FC236}">
                  <a16:creationId xmlns:a16="http://schemas.microsoft.com/office/drawing/2014/main" id="{6E1F48F7-DAA4-40A1-9C41-1E8752C9DCCA}"/>
                </a:ext>
              </a:extLst>
            </p:cNvPr>
            <p:cNvCxnSpPr>
              <a:cxnSpLocks/>
            </p:cNvCxnSpPr>
            <p:nvPr/>
          </p:nvCxnSpPr>
          <p:spPr bwMode="auto">
            <a:xfrm>
              <a:off x="2925074" y="3225439"/>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18" name="Straight Connector 417">
              <a:extLst>
                <a:ext uri="{FF2B5EF4-FFF2-40B4-BE49-F238E27FC236}">
                  <a16:creationId xmlns:a16="http://schemas.microsoft.com/office/drawing/2014/main" id="{C315C9A0-BE6C-7729-B66C-E6756B23DE43}"/>
                </a:ext>
              </a:extLst>
            </p:cNvPr>
            <p:cNvCxnSpPr>
              <a:cxnSpLocks/>
            </p:cNvCxnSpPr>
            <p:nvPr/>
          </p:nvCxnSpPr>
          <p:spPr bwMode="auto">
            <a:xfrm>
              <a:off x="3709836" y="3492471"/>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19" name="Straight Connector 418">
              <a:extLst>
                <a:ext uri="{FF2B5EF4-FFF2-40B4-BE49-F238E27FC236}">
                  <a16:creationId xmlns:a16="http://schemas.microsoft.com/office/drawing/2014/main" id="{BC92532D-F2FE-50DB-85CC-272D1B255872}"/>
                </a:ext>
              </a:extLst>
            </p:cNvPr>
            <p:cNvCxnSpPr>
              <a:cxnSpLocks/>
            </p:cNvCxnSpPr>
            <p:nvPr/>
          </p:nvCxnSpPr>
          <p:spPr bwMode="auto">
            <a:xfrm>
              <a:off x="3769531" y="3492471"/>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20" name="Straight Connector 419">
              <a:extLst>
                <a:ext uri="{FF2B5EF4-FFF2-40B4-BE49-F238E27FC236}">
                  <a16:creationId xmlns:a16="http://schemas.microsoft.com/office/drawing/2014/main" id="{A5AE09B8-7A50-C45F-11BD-FBBB6C3B1130}"/>
                </a:ext>
              </a:extLst>
            </p:cNvPr>
            <p:cNvCxnSpPr>
              <a:cxnSpLocks/>
            </p:cNvCxnSpPr>
            <p:nvPr/>
          </p:nvCxnSpPr>
          <p:spPr bwMode="auto">
            <a:xfrm>
              <a:off x="3501662" y="3400780"/>
              <a:ext cx="0" cy="73152"/>
            </a:xfrm>
            <a:prstGeom prst="line">
              <a:avLst/>
            </a:prstGeom>
            <a:noFill/>
            <a:ln w="19050" cap="flat" cmpd="sng" algn="ctr">
              <a:solidFill>
                <a:srgbClr val="015873"/>
              </a:solidFill>
              <a:prstDash val="solid"/>
              <a:round/>
              <a:headEnd type="none" w="med" len="med"/>
              <a:tailEnd type="none" w="med" len="med"/>
            </a:ln>
            <a:effectLst/>
          </p:spPr>
        </p:cxnSp>
        <p:grpSp>
          <p:nvGrpSpPr>
            <p:cNvPr id="490" name="Group 489">
              <a:extLst>
                <a:ext uri="{FF2B5EF4-FFF2-40B4-BE49-F238E27FC236}">
                  <a16:creationId xmlns:a16="http://schemas.microsoft.com/office/drawing/2014/main" id="{D7592F75-37D5-4C4C-11A8-8C645327C081}"/>
                </a:ext>
              </a:extLst>
            </p:cNvPr>
            <p:cNvGrpSpPr/>
            <p:nvPr/>
          </p:nvGrpSpPr>
          <p:grpSpPr>
            <a:xfrm>
              <a:off x="4520592" y="3677902"/>
              <a:ext cx="3271161" cy="308120"/>
              <a:chOff x="4520592" y="3677902"/>
              <a:chExt cx="3271161" cy="308120"/>
            </a:xfrm>
          </p:grpSpPr>
          <p:cxnSp>
            <p:nvCxnSpPr>
              <p:cNvPr id="416" name="Straight Connector 415">
                <a:extLst>
                  <a:ext uri="{FF2B5EF4-FFF2-40B4-BE49-F238E27FC236}">
                    <a16:creationId xmlns:a16="http://schemas.microsoft.com/office/drawing/2014/main" id="{E2F4CC45-5A5F-CD09-5A1C-B4B2F5D3318F}"/>
                  </a:ext>
                </a:extLst>
              </p:cNvPr>
              <p:cNvCxnSpPr>
                <a:cxnSpLocks/>
              </p:cNvCxnSpPr>
              <p:nvPr/>
            </p:nvCxnSpPr>
            <p:spPr bwMode="auto">
              <a:xfrm>
                <a:off x="4520592" y="3677902"/>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17" name="Straight Connector 416">
                <a:extLst>
                  <a:ext uri="{FF2B5EF4-FFF2-40B4-BE49-F238E27FC236}">
                    <a16:creationId xmlns:a16="http://schemas.microsoft.com/office/drawing/2014/main" id="{1BDB4237-0C9D-0A42-4B99-0563666094A1}"/>
                  </a:ext>
                </a:extLst>
              </p:cNvPr>
              <p:cNvCxnSpPr>
                <a:cxnSpLocks/>
              </p:cNvCxnSpPr>
              <p:nvPr/>
            </p:nvCxnSpPr>
            <p:spPr bwMode="auto">
              <a:xfrm>
                <a:off x="5439918" y="3751054"/>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59" name="Straight Connector 458">
                <a:extLst>
                  <a:ext uri="{FF2B5EF4-FFF2-40B4-BE49-F238E27FC236}">
                    <a16:creationId xmlns:a16="http://schemas.microsoft.com/office/drawing/2014/main" id="{856A661E-C5C5-6293-A372-8BB38D7C2F94}"/>
                  </a:ext>
                </a:extLst>
              </p:cNvPr>
              <p:cNvCxnSpPr>
                <a:cxnSpLocks/>
              </p:cNvCxnSpPr>
              <p:nvPr/>
            </p:nvCxnSpPr>
            <p:spPr bwMode="auto">
              <a:xfrm>
                <a:off x="4815675" y="3705196"/>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60" name="Straight Connector 459">
                <a:extLst>
                  <a:ext uri="{FF2B5EF4-FFF2-40B4-BE49-F238E27FC236}">
                    <a16:creationId xmlns:a16="http://schemas.microsoft.com/office/drawing/2014/main" id="{E740AED5-7E5A-7F0C-5347-08C70BC802E7}"/>
                  </a:ext>
                </a:extLst>
              </p:cNvPr>
              <p:cNvCxnSpPr>
                <a:cxnSpLocks/>
              </p:cNvCxnSpPr>
              <p:nvPr/>
            </p:nvCxnSpPr>
            <p:spPr bwMode="auto">
              <a:xfrm>
                <a:off x="5340260" y="3741772"/>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61" name="Straight Connector 460">
                <a:extLst>
                  <a:ext uri="{FF2B5EF4-FFF2-40B4-BE49-F238E27FC236}">
                    <a16:creationId xmlns:a16="http://schemas.microsoft.com/office/drawing/2014/main" id="{A9832EE2-2756-CE7D-8FFA-5D173B9EB039}"/>
                  </a:ext>
                </a:extLst>
              </p:cNvPr>
              <p:cNvCxnSpPr>
                <a:cxnSpLocks/>
              </p:cNvCxnSpPr>
              <p:nvPr/>
            </p:nvCxnSpPr>
            <p:spPr bwMode="auto">
              <a:xfrm>
                <a:off x="4854043" y="3705196"/>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62" name="Straight Connector 461">
                <a:extLst>
                  <a:ext uri="{FF2B5EF4-FFF2-40B4-BE49-F238E27FC236}">
                    <a16:creationId xmlns:a16="http://schemas.microsoft.com/office/drawing/2014/main" id="{9FE2CBD8-26FC-2C7B-6B18-821DAF0D4723}"/>
                  </a:ext>
                </a:extLst>
              </p:cNvPr>
              <p:cNvCxnSpPr>
                <a:cxnSpLocks/>
              </p:cNvCxnSpPr>
              <p:nvPr/>
            </p:nvCxnSpPr>
            <p:spPr bwMode="auto">
              <a:xfrm>
                <a:off x="5005588" y="3705196"/>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63" name="Straight Connector 462">
                <a:extLst>
                  <a:ext uri="{FF2B5EF4-FFF2-40B4-BE49-F238E27FC236}">
                    <a16:creationId xmlns:a16="http://schemas.microsoft.com/office/drawing/2014/main" id="{C75F1AC2-A71E-116E-9C2C-59805F54DF0F}"/>
                  </a:ext>
                </a:extLst>
              </p:cNvPr>
              <p:cNvCxnSpPr>
                <a:cxnSpLocks/>
              </p:cNvCxnSpPr>
              <p:nvPr/>
            </p:nvCxnSpPr>
            <p:spPr bwMode="auto">
              <a:xfrm>
                <a:off x="5905363" y="3785593"/>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64" name="Straight Connector 463">
                <a:extLst>
                  <a:ext uri="{FF2B5EF4-FFF2-40B4-BE49-F238E27FC236}">
                    <a16:creationId xmlns:a16="http://schemas.microsoft.com/office/drawing/2014/main" id="{118ECEDE-5A1F-2AEB-175A-C14450BBFDCA}"/>
                  </a:ext>
                </a:extLst>
              </p:cNvPr>
              <p:cNvCxnSpPr>
                <a:cxnSpLocks/>
              </p:cNvCxnSpPr>
              <p:nvPr/>
            </p:nvCxnSpPr>
            <p:spPr bwMode="auto">
              <a:xfrm>
                <a:off x="6202483" y="3785593"/>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65" name="Straight Connector 464">
                <a:extLst>
                  <a:ext uri="{FF2B5EF4-FFF2-40B4-BE49-F238E27FC236}">
                    <a16:creationId xmlns:a16="http://schemas.microsoft.com/office/drawing/2014/main" id="{E73AFE99-ABF2-A397-A805-D5968C4AE6F0}"/>
                  </a:ext>
                </a:extLst>
              </p:cNvPr>
              <p:cNvCxnSpPr>
                <a:cxnSpLocks/>
              </p:cNvCxnSpPr>
              <p:nvPr/>
            </p:nvCxnSpPr>
            <p:spPr bwMode="auto">
              <a:xfrm>
                <a:off x="6234884" y="3785593"/>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66" name="Straight Connector 465">
                <a:extLst>
                  <a:ext uri="{FF2B5EF4-FFF2-40B4-BE49-F238E27FC236}">
                    <a16:creationId xmlns:a16="http://schemas.microsoft.com/office/drawing/2014/main" id="{29C08EBA-C9B6-2F8E-708C-117494F8F2BE}"/>
                  </a:ext>
                </a:extLst>
              </p:cNvPr>
              <p:cNvCxnSpPr>
                <a:cxnSpLocks/>
              </p:cNvCxnSpPr>
              <p:nvPr/>
            </p:nvCxnSpPr>
            <p:spPr bwMode="auto">
              <a:xfrm>
                <a:off x="6259052" y="3785593"/>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67" name="Straight Connector 466">
                <a:extLst>
                  <a:ext uri="{FF2B5EF4-FFF2-40B4-BE49-F238E27FC236}">
                    <a16:creationId xmlns:a16="http://schemas.microsoft.com/office/drawing/2014/main" id="{FC8C05EF-10A4-AD22-8146-D9420D190563}"/>
                  </a:ext>
                </a:extLst>
              </p:cNvPr>
              <p:cNvCxnSpPr>
                <a:cxnSpLocks/>
              </p:cNvCxnSpPr>
              <p:nvPr/>
            </p:nvCxnSpPr>
            <p:spPr bwMode="auto">
              <a:xfrm>
                <a:off x="6485453" y="3820308"/>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68" name="Straight Connector 467">
                <a:extLst>
                  <a:ext uri="{FF2B5EF4-FFF2-40B4-BE49-F238E27FC236}">
                    <a16:creationId xmlns:a16="http://schemas.microsoft.com/office/drawing/2014/main" id="{2DFD73A8-F6F6-B1BB-4C24-5832BD389148}"/>
                  </a:ext>
                </a:extLst>
              </p:cNvPr>
              <p:cNvCxnSpPr>
                <a:cxnSpLocks/>
              </p:cNvCxnSpPr>
              <p:nvPr/>
            </p:nvCxnSpPr>
            <p:spPr bwMode="auto">
              <a:xfrm>
                <a:off x="6509610" y="3821758"/>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69" name="Straight Connector 468">
                <a:extLst>
                  <a:ext uri="{FF2B5EF4-FFF2-40B4-BE49-F238E27FC236}">
                    <a16:creationId xmlns:a16="http://schemas.microsoft.com/office/drawing/2014/main" id="{4228E709-CA4A-7B8C-F326-B5DFE57FF700}"/>
                  </a:ext>
                </a:extLst>
              </p:cNvPr>
              <p:cNvCxnSpPr>
                <a:cxnSpLocks/>
              </p:cNvCxnSpPr>
              <p:nvPr/>
            </p:nvCxnSpPr>
            <p:spPr bwMode="auto">
              <a:xfrm>
                <a:off x="6546560" y="3821758"/>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70" name="Straight Connector 469">
                <a:extLst>
                  <a:ext uri="{FF2B5EF4-FFF2-40B4-BE49-F238E27FC236}">
                    <a16:creationId xmlns:a16="http://schemas.microsoft.com/office/drawing/2014/main" id="{783A1DFC-0687-D3CD-060D-F347331151A2}"/>
                  </a:ext>
                </a:extLst>
              </p:cNvPr>
              <p:cNvCxnSpPr>
                <a:cxnSpLocks/>
              </p:cNvCxnSpPr>
              <p:nvPr/>
            </p:nvCxnSpPr>
            <p:spPr bwMode="auto">
              <a:xfrm>
                <a:off x="6570726" y="3821758"/>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71" name="Straight Connector 470">
                <a:extLst>
                  <a:ext uri="{FF2B5EF4-FFF2-40B4-BE49-F238E27FC236}">
                    <a16:creationId xmlns:a16="http://schemas.microsoft.com/office/drawing/2014/main" id="{820436F0-0F65-AE47-5EC1-BD19E1BB1420}"/>
                  </a:ext>
                </a:extLst>
              </p:cNvPr>
              <p:cNvCxnSpPr>
                <a:cxnSpLocks/>
              </p:cNvCxnSpPr>
              <p:nvPr/>
            </p:nvCxnSpPr>
            <p:spPr bwMode="auto">
              <a:xfrm>
                <a:off x="6592496" y="3821758"/>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72" name="Straight Connector 471">
                <a:extLst>
                  <a:ext uri="{FF2B5EF4-FFF2-40B4-BE49-F238E27FC236}">
                    <a16:creationId xmlns:a16="http://schemas.microsoft.com/office/drawing/2014/main" id="{F71F5FA8-ABDE-CCEF-40F7-1971C880CF4A}"/>
                  </a:ext>
                </a:extLst>
              </p:cNvPr>
              <p:cNvCxnSpPr>
                <a:cxnSpLocks/>
              </p:cNvCxnSpPr>
              <p:nvPr/>
            </p:nvCxnSpPr>
            <p:spPr bwMode="auto">
              <a:xfrm>
                <a:off x="6648508" y="3821758"/>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73" name="Straight Connector 472">
                <a:extLst>
                  <a:ext uri="{FF2B5EF4-FFF2-40B4-BE49-F238E27FC236}">
                    <a16:creationId xmlns:a16="http://schemas.microsoft.com/office/drawing/2014/main" id="{DCFB80C7-F622-6BE0-C304-7250A884AE98}"/>
                  </a:ext>
                </a:extLst>
              </p:cNvPr>
              <p:cNvCxnSpPr>
                <a:cxnSpLocks/>
              </p:cNvCxnSpPr>
              <p:nvPr/>
            </p:nvCxnSpPr>
            <p:spPr bwMode="auto">
              <a:xfrm>
                <a:off x="6776441" y="3821758"/>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74" name="Straight Connector 473">
                <a:extLst>
                  <a:ext uri="{FF2B5EF4-FFF2-40B4-BE49-F238E27FC236}">
                    <a16:creationId xmlns:a16="http://schemas.microsoft.com/office/drawing/2014/main" id="{0496C775-7B69-B526-914F-550BF1FE1F0B}"/>
                  </a:ext>
                </a:extLst>
              </p:cNvPr>
              <p:cNvCxnSpPr>
                <a:cxnSpLocks/>
              </p:cNvCxnSpPr>
              <p:nvPr/>
            </p:nvCxnSpPr>
            <p:spPr bwMode="auto">
              <a:xfrm>
                <a:off x="6818806" y="3821758"/>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75" name="Straight Connector 474">
                <a:extLst>
                  <a:ext uri="{FF2B5EF4-FFF2-40B4-BE49-F238E27FC236}">
                    <a16:creationId xmlns:a16="http://schemas.microsoft.com/office/drawing/2014/main" id="{6295D264-5D03-1156-E56F-CB96DE7C4D72}"/>
                  </a:ext>
                </a:extLst>
              </p:cNvPr>
              <p:cNvCxnSpPr>
                <a:cxnSpLocks/>
              </p:cNvCxnSpPr>
              <p:nvPr/>
            </p:nvCxnSpPr>
            <p:spPr bwMode="auto">
              <a:xfrm>
                <a:off x="7120429" y="3912870"/>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76" name="Straight Connector 475">
                <a:extLst>
                  <a:ext uri="{FF2B5EF4-FFF2-40B4-BE49-F238E27FC236}">
                    <a16:creationId xmlns:a16="http://schemas.microsoft.com/office/drawing/2014/main" id="{59567D2D-0C42-6FD1-932B-ED90A0C714CB}"/>
                  </a:ext>
                </a:extLst>
              </p:cNvPr>
              <p:cNvCxnSpPr>
                <a:cxnSpLocks/>
              </p:cNvCxnSpPr>
              <p:nvPr/>
            </p:nvCxnSpPr>
            <p:spPr bwMode="auto">
              <a:xfrm>
                <a:off x="7153696" y="3912870"/>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77" name="Straight Connector 476">
                <a:extLst>
                  <a:ext uri="{FF2B5EF4-FFF2-40B4-BE49-F238E27FC236}">
                    <a16:creationId xmlns:a16="http://schemas.microsoft.com/office/drawing/2014/main" id="{E3C5537E-E9D4-0016-AFAC-05C71EC10DA4}"/>
                  </a:ext>
                </a:extLst>
              </p:cNvPr>
              <p:cNvCxnSpPr>
                <a:cxnSpLocks/>
              </p:cNvCxnSpPr>
              <p:nvPr/>
            </p:nvCxnSpPr>
            <p:spPr bwMode="auto">
              <a:xfrm>
                <a:off x="7186097" y="3912870"/>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78" name="Straight Connector 477">
                <a:extLst>
                  <a:ext uri="{FF2B5EF4-FFF2-40B4-BE49-F238E27FC236}">
                    <a16:creationId xmlns:a16="http://schemas.microsoft.com/office/drawing/2014/main" id="{8C7F2ABC-C681-FD37-1B70-36B9D275A21B}"/>
                  </a:ext>
                </a:extLst>
              </p:cNvPr>
              <p:cNvCxnSpPr>
                <a:cxnSpLocks/>
              </p:cNvCxnSpPr>
              <p:nvPr/>
            </p:nvCxnSpPr>
            <p:spPr bwMode="auto">
              <a:xfrm>
                <a:off x="7210264" y="3912870"/>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79" name="Straight Connector 478">
                <a:extLst>
                  <a:ext uri="{FF2B5EF4-FFF2-40B4-BE49-F238E27FC236}">
                    <a16:creationId xmlns:a16="http://schemas.microsoft.com/office/drawing/2014/main" id="{30BF00AF-7A0C-BEEB-7D0E-E49A14792B36}"/>
                  </a:ext>
                </a:extLst>
              </p:cNvPr>
              <p:cNvCxnSpPr>
                <a:cxnSpLocks/>
              </p:cNvCxnSpPr>
              <p:nvPr/>
            </p:nvCxnSpPr>
            <p:spPr bwMode="auto">
              <a:xfrm>
                <a:off x="7259328" y="3912870"/>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80" name="Straight Connector 479">
                <a:extLst>
                  <a:ext uri="{FF2B5EF4-FFF2-40B4-BE49-F238E27FC236}">
                    <a16:creationId xmlns:a16="http://schemas.microsoft.com/office/drawing/2014/main" id="{E58F3953-A9AF-EA20-519B-1917E493FFEE}"/>
                  </a:ext>
                </a:extLst>
              </p:cNvPr>
              <p:cNvCxnSpPr>
                <a:cxnSpLocks/>
              </p:cNvCxnSpPr>
              <p:nvPr/>
            </p:nvCxnSpPr>
            <p:spPr bwMode="auto">
              <a:xfrm>
                <a:off x="7360831" y="3912870"/>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81" name="Straight Connector 480">
                <a:extLst>
                  <a:ext uri="{FF2B5EF4-FFF2-40B4-BE49-F238E27FC236}">
                    <a16:creationId xmlns:a16="http://schemas.microsoft.com/office/drawing/2014/main" id="{25BADC89-2BCA-B3F7-CA4D-67E19D1E98DD}"/>
                  </a:ext>
                </a:extLst>
              </p:cNvPr>
              <p:cNvCxnSpPr>
                <a:cxnSpLocks/>
              </p:cNvCxnSpPr>
              <p:nvPr/>
            </p:nvCxnSpPr>
            <p:spPr bwMode="auto">
              <a:xfrm>
                <a:off x="7447820" y="3912870"/>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82" name="Straight Connector 481">
                <a:extLst>
                  <a:ext uri="{FF2B5EF4-FFF2-40B4-BE49-F238E27FC236}">
                    <a16:creationId xmlns:a16="http://schemas.microsoft.com/office/drawing/2014/main" id="{55A096A9-A7C2-9737-5576-F615CE751A66}"/>
                  </a:ext>
                </a:extLst>
              </p:cNvPr>
              <p:cNvCxnSpPr>
                <a:cxnSpLocks/>
              </p:cNvCxnSpPr>
              <p:nvPr/>
            </p:nvCxnSpPr>
            <p:spPr bwMode="auto">
              <a:xfrm>
                <a:off x="7490185" y="3912870"/>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84" name="Straight Connector 483">
                <a:extLst>
                  <a:ext uri="{FF2B5EF4-FFF2-40B4-BE49-F238E27FC236}">
                    <a16:creationId xmlns:a16="http://schemas.microsoft.com/office/drawing/2014/main" id="{9C8ED5B1-F9DF-D311-EC9F-D812B96AF7AF}"/>
                  </a:ext>
                </a:extLst>
              </p:cNvPr>
              <p:cNvCxnSpPr>
                <a:cxnSpLocks/>
              </p:cNvCxnSpPr>
              <p:nvPr/>
            </p:nvCxnSpPr>
            <p:spPr bwMode="auto">
              <a:xfrm>
                <a:off x="7516524" y="3912870"/>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85" name="Straight Connector 484">
                <a:extLst>
                  <a:ext uri="{FF2B5EF4-FFF2-40B4-BE49-F238E27FC236}">
                    <a16:creationId xmlns:a16="http://schemas.microsoft.com/office/drawing/2014/main" id="{1584BFE3-7E97-42ED-188B-1E53177449FF}"/>
                  </a:ext>
                </a:extLst>
              </p:cNvPr>
              <p:cNvCxnSpPr>
                <a:cxnSpLocks/>
              </p:cNvCxnSpPr>
              <p:nvPr/>
            </p:nvCxnSpPr>
            <p:spPr bwMode="auto">
              <a:xfrm>
                <a:off x="7791753" y="3912870"/>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86" name="Straight Connector 485">
                <a:extLst>
                  <a:ext uri="{FF2B5EF4-FFF2-40B4-BE49-F238E27FC236}">
                    <a16:creationId xmlns:a16="http://schemas.microsoft.com/office/drawing/2014/main" id="{013ACDB5-3BF4-87F7-AC3D-D0EDCB16CCB4}"/>
                  </a:ext>
                </a:extLst>
              </p:cNvPr>
              <p:cNvCxnSpPr>
                <a:cxnSpLocks/>
              </p:cNvCxnSpPr>
              <p:nvPr/>
            </p:nvCxnSpPr>
            <p:spPr bwMode="auto">
              <a:xfrm>
                <a:off x="6875694" y="3856226"/>
                <a:ext cx="0" cy="73152"/>
              </a:xfrm>
              <a:prstGeom prst="line">
                <a:avLst/>
              </a:prstGeom>
              <a:noFill/>
              <a:ln w="19050" cap="flat" cmpd="sng" algn="ctr">
                <a:solidFill>
                  <a:srgbClr val="015873"/>
                </a:solidFill>
                <a:prstDash val="solid"/>
                <a:round/>
                <a:headEnd type="none" w="med" len="med"/>
                <a:tailEnd type="none" w="med" len="med"/>
              </a:ln>
              <a:effectLst/>
            </p:spPr>
          </p:cxnSp>
          <p:cxnSp>
            <p:nvCxnSpPr>
              <p:cNvPr id="487" name="Straight Connector 486">
                <a:extLst>
                  <a:ext uri="{FF2B5EF4-FFF2-40B4-BE49-F238E27FC236}">
                    <a16:creationId xmlns:a16="http://schemas.microsoft.com/office/drawing/2014/main" id="{F207B563-85A7-6C1A-3814-B820663AAA81}"/>
                  </a:ext>
                </a:extLst>
              </p:cNvPr>
              <p:cNvCxnSpPr>
                <a:cxnSpLocks/>
              </p:cNvCxnSpPr>
              <p:nvPr/>
            </p:nvCxnSpPr>
            <p:spPr bwMode="auto">
              <a:xfrm>
                <a:off x="6899863" y="3856226"/>
                <a:ext cx="0" cy="73152"/>
              </a:xfrm>
              <a:prstGeom prst="line">
                <a:avLst/>
              </a:prstGeom>
              <a:noFill/>
              <a:ln w="19050" cap="flat" cmpd="sng" algn="ctr">
                <a:solidFill>
                  <a:srgbClr val="015873"/>
                </a:solidFill>
                <a:prstDash val="solid"/>
                <a:round/>
                <a:headEnd type="none" w="med" len="med"/>
                <a:tailEnd type="none" w="med" len="med"/>
              </a:ln>
              <a:effectLst/>
            </p:spPr>
          </p:cxnSp>
        </p:grpSp>
      </p:grpSp>
      <p:sp>
        <p:nvSpPr>
          <p:cNvPr id="17" name="Text Box 11">
            <a:extLst>
              <a:ext uri="{FF2B5EF4-FFF2-40B4-BE49-F238E27FC236}">
                <a16:creationId xmlns:a16="http://schemas.microsoft.com/office/drawing/2014/main" id="{26A98C43-134E-1804-713D-79AC251B2BED}"/>
              </a:ext>
            </a:extLst>
          </p:cNvPr>
          <p:cNvSpPr txBox="1">
            <a:spLocks noChangeArrowheads="1"/>
          </p:cNvSpPr>
          <p:nvPr/>
        </p:nvSpPr>
        <p:spPr bwMode="auto">
          <a:xfrm>
            <a:off x="409039" y="6379137"/>
            <a:ext cx="80126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S PGothic" panose="020B0600070205080204" pitchFamily="34" charset="-128"/>
                <a:cs typeface="+mn-cs"/>
              </a:rPr>
              <a:t>Ascierto</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mn-cs"/>
              </a:rPr>
              <a:t>. Lancet Oncol. 2023;24:33.</a:t>
            </a:r>
          </a:p>
        </p:txBody>
      </p:sp>
    </p:spTree>
    <p:extLst>
      <p:ext uri="{BB962C8B-B14F-4D97-AF65-F5344CB8AC3E}">
        <p14:creationId xmlns:p14="http://schemas.microsoft.com/office/powerpoint/2010/main" val="12298885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D3611-411F-3D0F-B3E9-8578F97A5CBD}"/>
              </a:ext>
            </a:extLst>
          </p:cNvPr>
          <p:cNvSpPr>
            <a:spLocks noGrp="1"/>
          </p:cNvSpPr>
          <p:nvPr>
            <p:ph type="title"/>
          </p:nvPr>
        </p:nvSpPr>
        <p:spPr/>
        <p:txBody>
          <a:bodyPr/>
          <a:lstStyle/>
          <a:p>
            <a:r>
              <a:rPr lang="en-US" dirty="0"/>
              <a:t>IMspire150: Safety</a:t>
            </a:r>
          </a:p>
        </p:txBody>
      </p:sp>
      <p:graphicFrame>
        <p:nvGraphicFramePr>
          <p:cNvPr id="5" name="Group 32">
            <a:extLst>
              <a:ext uri="{FF2B5EF4-FFF2-40B4-BE49-F238E27FC236}">
                <a16:creationId xmlns:a16="http://schemas.microsoft.com/office/drawing/2014/main" id="{F258FF62-BB4C-558A-0854-D7E8406B0F64}"/>
              </a:ext>
            </a:extLst>
          </p:cNvPr>
          <p:cNvGraphicFramePr>
            <a:graphicFrameLocks noGrp="1"/>
          </p:cNvGraphicFramePr>
          <p:nvPr>
            <p:extLst>
              <p:ext uri="{D42A27DB-BD31-4B8C-83A1-F6EECF244321}">
                <p14:modId xmlns:p14="http://schemas.microsoft.com/office/powerpoint/2010/main" val="1660632476"/>
              </p:ext>
            </p:extLst>
          </p:nvPr>
        </p:nvGraphicFramePr>
        <p:xfrm>
          <a:off x="518319" y="1615123"/>
          <a:ext cx="6505164" cy="3844718"/>
        </p:xfrm>
        <a:graphic>
          <a:graphicData uri="http://schemas.openxmlformats.org/drawingml/2006/table">
            <a:tbl>
              <a:tblPr/>
              <a:tblGrid>
                <a:gridCol w="1862328">
                  <a:extLst>
                    <a:ext uri="{9D8B030D-6E8A-4147-A177-3AD203B41FA5}">
                      <a16:colId xmlns:a16="http://schemas.microsoft.com/office/drawing/2014/main" val="20000"/>
                    </a:ext>
                  </a:extLst>
                </a:gridCol>
                <a:gridCol w="773806">
                  <a:extLst>
                    <a:ext uri="{9D8B030D-6E8A-4147-A177-3AD203B41FA5}">
                      <a16:colId xmlns:a16="http://schemas.microsoft.com/office/drawing/2014/main" val="20001"/>
                    </a:ext>
                  </a:extLst>
                </a:gridCol>
                <a:gridCol w="773806">
                  <a:extLst>
                    <a:ext uri="{9D8B030D-6E8A-4147-A177-3AD203B41FA5}">
                      <a16:colId xmlns:a16="http://schemas.microsoft.com/office/drawing/2014/main" val="613901506"/>
                    </a:ext>
                  </a:extLst>
                </a:gridCol>
                <a:gridCol w="773806">
                  <a:extLst>
                    <a:ext uri="{9D8B030D-6E8A-4147-A177-3AD203B41FA5}">
                      <a16:colId xmlns:a16="http://schemas.microsoft.com/office/drawing/2014/main" val="3509468546"/>
                    </a:ext>
                  </a:extLst>
                </a:gridCol>
                <a:gridCol w="773806">
                  <a:extLst>
                    <a:ext uri="{9D8B030D-6E8A-4147-A177-3AD203B41FA5}">
                      <a16:colId xmlns:a16="http://schemas.microsoft.com/office/drawing/2014/main" val="1557237252"/>
                    </a:ext>
                  </a:extLst>
                </a:gridCol>
                <a:gridCol w="773806">
                  <a:extLst>
                    <a:ext uri="{9D8B030D-6E8A-4147-A177-3AD203B41FA5}">
                      <a16:colId xmlns:a16="http://schemas.microsoft.com/office/drawing/2014/main" val="2247536636"/>
                    </a:ext>
                  </a:extLst>
                </a:gridCol>
                <a:gridCol w="773806">
                  <a:extLst>
                    <a:ext uri="{9D8B030D-6E8A-4147-A177-3AD203B41FA5}">
                      <a16:colId xmlns:a16="http://schemas.microsoft.com/office/drawing/2014/main" val="20002"/>
                    </a:ext>
                  </a:extLst>
                </a:gridCol>
              </a:tblGrid>
              <a:tr h="0">
                <a:tc>
                  <a:txBody>
                    <a:bodyPr/>
                    <a:lstStyle/>
                    <a:p>
                      <a:r>
                        <a:rPr lang="en-US" sz="1600" b="1" dirty="0">
                          <a:solidFill>
                            <a:schemeClr val="tx1"/>
                          </a:solidFill>
                          <a:effectLst/>
                        </a:rPr>
                        <a:t>Treatment-Emergent Adverse Event, n (%)</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3">
                  <a:txBody>
                    <a:bodyPr/>
                    <a:lstStyle/>
                    <a:p>
                      <a:pPr algn="ctr"/>
                      <a:r>
                        <a:rPr lang="en-US" sz="1600" b="1" dirty="0">
                          <a:solidFill>
                            <a:schemeClr val="tx1"/>
                          </a:solidFill>
                          <a:effectLst/>
                        </a:rPr>
                        <a:t>Cobi + Vem </a:t>
                      </a:r>
                      <a:br>
                        <a:rPr lang="en-US" sz="1600" b="1" dirty="0">
                          <a:solidFill>
                            <a:schemeClr val="tx1"/>
                          </a:solidFill>
                          <a:effectLst/>
                        </a:rPr>
                      </a:br>
                      <a:r>
                        <a:rPr lang="en-US" sz="1600" b="1" dirty="0">
                          <a:solidFill>
                            <a:schemeClr val="tx1"/>
                          </a:solidFill>
                          <a:effectLst/>
                        </a:rPr>
                        <a:t>(n = 280)</a:t>
                      </a:r>
                    </a:p>
                  </a:txBody>
                  <a:tcPr marL="2119" marR="2119" marT="2119" marB="2119"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3">
                  <a:txBody>
                    <a:bodyPr/>
                    <a:lstStyle/>
                    <a:p>
                      <a:pPr algn="ctr"/>
                      <a:r>
                        <a:rPr lang="en-US" sz="1600" b="1" dirty="0" err="1">
                          <a:solidFill>
                            <a:schemeClr val="tx1"/>
                          </a:solidFill>
                          <a:effectLst/>
                        </a:rPr>
                        <a:t>Atezo</a:t>
                      </a:r>
                      <a:r>
                        <a:rPr lang="en-US" sz="1600" b="1" dirty="0">
                          <a:solidFill>
                            <a:schemeClr val="tx1"/>
                          </a:solidFill>
                          <a:effectLst/>
                        </a:rPr>
                        <a:t> + Cobi + Vem </a:t>
                      </a:r>
                      <a:br>
                        <a:rPr lang="en-US" sz="1600" b="1" dirty="0">
                          <a:solidFill>
                            <a:schemeClr val="tx1"/>
                          </a:solidFill>
                          <a:effectLst/>
                        </a:rPr>
                      </a:br>
                      <a:r>
                        <a:rPr lang="en-US" sz="1600" b="1" dirty="0">
                          <a:solidFill>
                            <a:schemeClr val="tx1"/>
                          </a:solidFill>
                          <a:effectLst/>
                        </a:rPr>
                        <a:t>(n = 231)</a:t>
                      </a:r>
                    </a:p>
                  </a:txBody>
                  <a:tcPr marL="2119" marR="2119" marT="2119" marB="2119"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endParaRPr lang="en-US" sz="1600" dirty="0">
                        <a:solidFill>
                          <a:schemeClr val="bg1"/>
                        </a:solidFill>
                        <a:effectLst/>
                      </a:endParaRP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algn="ctr"/>
                      <a:r>
                        <a:rPr lang="en-US" sz="1600" b="1" dirty="0">
                          <a:solidFill>
                            <a:schemeClr val="tx1"/>
                          </a:solidFill>
                          <a:effectLst/>
                        </a:rPr>
                        <a:t>Gr 1/2</a:t>
                      </a:r>
                    </a:p>
                  </a:txBody>
                  <a:tcPr marL="2119" marR="2119" marT="2119" marB="2119"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algn="ctr"/>
                      <a:r>
                        <a:rPr lang="en-US" sz="1600" b="1" dirty="0">
                          <a:solidFill>
                            <a:schemeClr val="tx1"/>
                          </a:solidFill>
                          <a:effectLst/>
                        </a:rPr>
                        <a:t>Gr 3</a:t>
                      </a:r>
                    </a:p>
                  </a:txBody>
                  <a:tcPr marL="2119" marR="2119" marT="2119" marB="2119"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algn="ctr"/>
                      <a:r>
                        <a:rPr lang="en-US" sz="1600" b="1" dirty="0">
                          <a:solidFill>
                            <a:schemeClr val="tx1"/>
                          </a:solidFill>
                          <a:effectLst/>
                        </a:rPr>
                        <a:t>Gr 4</a:t>
                      </a:r>
                    </a:p>
                  </a:txBody>
                  <a:tcPr marL="2119" marR="2119" marT="2119" marB="2119"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algn="ctr"/>
                      <a:r>
                        <a:rPr lang="en-US" sz="1600" b="1" dirty="0">
                          <a:solidFill>
                            <a:schemeClr val="tx1"/>
                          </a:solidFill>
                          <a:effectLst/>
                        </a:rPr>
                        <a:t>Gr 1/2</a:t>
                      </a:r>
                    </a:p>
                  </a:txBody>
                  <a:tcPr marL="2119" marR="2119" marT="2119" marB="2119"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algn="ctr"/>
                      <a:r>
                        <a:rPr lang="en-US" sz="1600" b="1" dirty="0">
                          <a:solidFill>
                            <a:schemeClr val="tx1"/>
                          </a:solidFill>
                          <a:effectLst/>
                        </a:rPr>
                        <a:t>Gr 3</a:t>
                      </a:r>
                    </a:p>
                  </a:txBody>
                  <a:tcPr marL="2119" marR="2119" marT="2119" marB="2119"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algn="ctr"/>
                      <a:r>
                        <a:rPr lang="en-US" sz="1600" b="1" dirty="0">
                          <a:solidFill>
                            <a:schemeClr val="tx1"/>
                          </a:solidFill>
                          <a:effectLst/>
                        </a:rPr>
                        <a:t>Gr 4</a:t>
                      </a:r>
                    </a:p>
                  </a:txBody>
                  <a:tcPr marL="2119" marR="2119" marT="2119" marB="2119"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algn="l"/>
                      <a:r>
                        <a:rPr lang="en-US" sz="1600" dirty="0">
                          <a:solidFill>
                            <a:schemeClr val="bg1"/>
                          </a:solidFill>
                          <a:effectLst/>
                        </a:rPr>
                        <a:t>Any</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93 (33)</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145 (52)</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39 (14)</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58 (25)</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134 (58)</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39 (17)</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algn="l"/>
                      <a:r>
                        <a:rPr lang="en-US" sz="1600" dirty="0">
                          <a:solidFill>
                            <a:schemeClr val="bg1"/>
                          </a:solidFill>
                          <a:effectLst/>
                        </a:rPr>
                        <a:t>Rash</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94 (34)</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25 (9)</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0</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85 (37)</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20 (9)</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0</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algn="l"/>
                      <a:r>
                        <a:rPr lang="en-US" sz="1600" dirty="0">
                          <a:solidFill>
                            <a:schemeClr val="bg1"/>
                          </a:solidFill>
                          <a:effectLst/>
                        </a:rPr>
                        <a:t>Blood CPK increased</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85 (30)</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34 (12)</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16 (6)</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72 (31)</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34 (15)</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17 (7)</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algn="l"/>
                      <a:r>
                        <a:rPr lang="en-US" sz="1600" dirty="0">
                          <a:solidFill>
                            <a:schemeClr val="bg1"/>
                          </a:solidFill>
                          <a:effectLst/>
                        </a:rPr>
                        <a:t>Lipase increased</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24 (9)</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45 (16)</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17 (6)</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29 (13)</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36 (16)</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18 (8)</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86010822"/>
                  </a:ext>
                </a:extLst>
              </a:tr>
              <a:tr h="0">
                <a:tc>
                  <a:txBody>
                    <a:bodyPr/>
                    <a:lstStyle/>
                    <a:p>
                      <a:pPr algn="l"/>
                      <a:r>
                        <a:rPr lang="en-US" sz="1600" dirty="0">
                          <a:solidFill>
                            <a:schemeClr val="bg1"/>
                          </a:solidFill>
                          <a:effectLst/>
                        </a:rPr>
                        <a:t>ALT increased</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43 (15)</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23 (8)</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3 (1)</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51 (22)</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30 (13)</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2 (1)</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86382829"/>
                  </a:ext>
                </a:extLst>
              </a:tr>
              <a:tr h="0">
                <a:tc>
                  <a:txBody>
                    <a:bodyPr/>
                    <a:lstStyle/>
                    <a:p>
                      <a:pPr algn="l"/>
                      <a:r>
                        <a:rPr lang="en-US" sz="1600" dirty="0">
                          <a:solidFill>
                            <a:schemeClr val="bg1"/>
                          </a:solidFill>
                          <a:effectLst/>
                        </a:rPr>
                        <a:t>AST increased</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46 (16)</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11 (4)</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2 (1)</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53 (23)</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20 (9)</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1 (&lt;1)</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13422875"/>
                  </a:ext>
                </a:extLst>
              </a:tr>
              <a:tr h="0">
                <a:tc>
                  <a:txBody>
                    <a:bodyPr/>
                    <a:lstStyle/>
                    <a:p>
                      <a:pPr algn="l"/>
                      <a:r>
                        <a:rPr lang="en-US" sz="1600" dirty="0">
                          <a:solidFill>
                            <a:schemeClr val="bg1"/>
                          </a:solidFill>
                          <a:effectLst/>
                        </a:rPr>
                        <a:t>Amylase increased</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28 (10)</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19 (7)</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3 (1)</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24 (10)</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25 (11)</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2 (1)</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57613303"/>
                  </a:ext>
                </a:extLst>
              </a:tr>
              <a:tr h="0">
                <a:tc>
                  <a:txBody>
                    <a:bodyPr/>
                    <a:lstStyle/>
                    <a:p>
                      <a:pPr algn="l"/>
                      <a:r>
                        <a:rPr lang="en-US" sz="1600" dirty="0">
                          <a:solidFill>
                            <a:schemeClr val="bg1"/>
                          </a:solidFill>
                          <a:effectLst/>
                        </a:rPr>
                        <a:t>Hypertension</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33 (12)</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21 (8)</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0</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20 (9)</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23 (10)</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0</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3900713"/>
                  </a:ext>
                </a:extLst>
              </a:tr>
              <a:tr h="0">
                <a:tc>
                  <a:txBody>
                    <a:bodyPr/>
                    <a:lstStyle/>
                    <a:p>
                      <a:pPr algn="l"/>
                      <a:r>
                        <a:rPr lang="en-US" sz="1600" dirty="0">
                          <a:solidFill>
                            <a:schemeClr val="bg1"/>
                          </a:solidFill>
                          <a:effectLst/>
                        </a:rPr>
                        <a:t>Rash maculopapular</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26 (9)</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26 (9)</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1 (&lt;1)</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18 (8)</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30 (13)</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0</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02582204"/>
                  </a:ext>
                </a:extLst>
              </a:tr>
            </a:tbl>
          </a:graphicData>
        </a:graphic>
      </p:graphicFrame>
      <p:sp>
        <p:nvSpPr>
          <p:cNvPr id="8" name="Text Box 11">
            <a:extLst>
              <a:ext uri="{FF2B5EF4-FFF2-40B4-BE49-F238E27FC236}">
                <a16:creationId xmlns:a16="http://schemas.microsoft.com/office/drawing/2014/main" id="{1C63DE70-0710-14CD-2230-C8E38F45FEA0}"/>
              </a:ext>
            </a:extLst>
          </p:cNvPr>
          <p:cNvSpPr txBox="1">
            <a:spLocks noChangeArrowheads="1"/>
          </p:cNvSpPr>
          <p:nvPr/>
        </p:nvSpPr>
        <p:spPr bwMode="auto">
          <a:xfrm>
            <a:off x="409039" y="6379137"/>
            <a:ext cx="80126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S PGothic" panose="020B0600070205080204" pitchFamily="34" charset="-128"/>
                <a:cs typeface="+mn-cs"/>
              </a:rPr>
              <a:t>Ascierto</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mn-cs"/>
              </a:rPr>
              <a:t>. Lancet Oncol. 2023;24:33.</a:t>
            </a:r>
          </a:p>
        </p:txBody>
      </p:sp>
      <p:graphicFrame>
        <p:nvGraphicFramePr>
          <p:cNvPr id="9" name="Group 32">
            <a:extLst>
              <a:ext uri="{FF2B5EF4-FFF2-40B4-BE49-F238E27FC236}">
                <a16:creationId xmlns:a16="http://schemas.microsoft.com/office/drawing/2014/main" id="{56698ED4-291A-4A2F-D926-A248FF6FEC1F}"/>
              </a:ext>
            </a:extLst>
          </p:cNvPr>
          <p:cNvGraphicFramePr>
            <a:graphicFrameLocks noGrp="1"/>
          </p:cNvGraphicFramePr>
          <p:nvPr>
            <p:extLst>
              <p:ext uri="{D42A27DB-BD31-4B8C-83A1-F6EECF244321}">
                <p14:modId xmlns:p14="http://schemas.microsoft.com/office/powerpoint/2010/main" val="4087283438"/>
              </p:ext>
            </p:extLst>
          </p:nvPr>
        </p:nvGraphicFramePr>
        <p:xfrm>
          <a:off x="7406396" y="1615123"/>
          <a:ext cx="4328404" cy="2834640"/>
        </p:xfrm>
        <a:graphic>
          <a:graphicData uri="http://schemas.openxmlformats.org/drawingml/2006/table">
            <a:tbl>
              <a:tblPr/>
              <a:tblGrid>
                <a:gridCol w="1971443">
                  <a:extLst>
                    <a:ext uri="{9D8B030D-6E8A-4147-A177-3AD203B41FA5}">
                      <a16:colId xmlns:a16="http://schemas.microsoft.com/office/drawing/2014/main" val="20000"/>
                    </a:ext>
                  </a:extLst>
                </a:gridCol>
                <a:gridCol w="1193678">
                  <a:extLst>
                    <a:ext uri="{9D8B030D-6E8A-4147-A177-3AD203B41FA5}">
                      <a16:colId xmlns:a16="http://schemas.microsoft.com/office/drawing/2014/main" val="20001"/>
                    </a:ext>
                  </a:extLst>
                </a:gridCol>
                <a:gridCol w="1163283">
                  <a:extLst>
                    <a:ext uri="{9D8B030D-6E8A-4147-A177-3AD203B41FA5}">
                      <a16:colId xmlns:a16="http://schemas.microsoft.com/office/drawing/2014/main" val="1557237252"/>
                    </a:ext>
                  </a:extLst>
                </a:gridCol>
              </a:tblGrid>
              <a:tr h="252330">
                <a:tc>
                  <a:txBody>
                    <a:bodyPr/>
                    <a:lstStyle/>
                    <a:p>
                      <a:r>
                        <a:rPr lang="en-US" sz="1600" b="1" dirty="0">
                          <a:solidFill>
                            <a:schemeClr val="tx1"/>
                          </a:solidFill>
                          <a:effectLst/>
                        </a:rPr>
                        <a:t>Therapy Modifications due to AE, %</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600" b="1" dirty="0">
                          <a:solidFill>
                            <a:schemeClr val="tx1"/>
                          </a:solidFill>
                          <a:effectLst/>
                        </a:rPr>
                        <a:t>Cobi + Vem </a:t>
                      </a:r>
                      <a:br>
                        <a:rPr lang="en-US" sz="1600" b="1" dirty="0">
                          <a:solidFill>
                            <a:schemeClr val="tx1"/>
                          </a:solidFill>
                          <a:effectLst/>
                        </a:rPr>
                      </a:br>
                      <a:r>
                        <a:rPr lang="en-US" sz="1600" b="1" dirty="0">
                          <a:solidFill>
                            <a:schemeClr val="tx1"/>
                          </a:solidFill>
                          <a:effectLst/>
                        </a:rPr>
                        <a:t>(n = 280)</a:t>
                      </a:r>
                    </a:p>
                  </a:txBody>
                  <a:tcPr marL="2119" marR="2119" marT="2119" marB="2119"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600" b="1" dirty="0">
                          <a:solidFill>
                            <a:schemeClr val="tx1"/>
                          </a:solidFill>
                          <a:effectLst/>
                        </a:rPr>
                        <a:t>Atezo + Cobi + Vem </a:t>
                      </a:r>
                      <a:br>
                        <a:rPr lang="en-US" sz="1600" b="1" dirty="0">
                          <a:solidFill>
                            <a:schemeClr val="tx1"/>
                          </a:solidFill>
                          <a:effectLst/>
                        </a:rPr>
                      </a:br>
                      <a:r>
                        <a:rPr lang="en-US" sz="1600" b="1" dirty="0">
                          <a:solidFill>
                            <a:schemeClr val="tx1"/>
                          </a:solidFill>
                          <a:effectLst/>
                        </a:rPr>
                        <a:t>(n = 231)</a:t>
                      </a:r>
                    </a:p>
                  </a:txBody>
                  <a:tcPr marL="2119" marR="2119" marT="2119" marB="2119"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20558">
                <a:tc>
                  <a:txBody>
                    <a:bodyPr/>
                    <a:lstStyle/>
                    <a:p>
                      <a:pPr algn="l"/>
                      <a:r>
                        <a:rPr lang="en-US" sz="1600" dirty="0">
                          <a:solidFill>
                            <a:schemeClr val="bg1"/>
                          </a:solidFill>
                          <a:effectLst/>
                        </a:rPr>
                        <a:t>D/c any therapy</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32</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38</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20558">
                <a:tc>
                  <a:txBody>
                    <a:bodyPr/>
                    <a:lstStyle/>
                    <a:p>
                      <a:pPr algn="l"/>
                      <a:r>
                        <a:rPr lang="en-US" sz="1600" dirty="0">
                          <a:solidFill>
                            <a:schemeClr val="bg1"/>
                          </a:solidFill>
                          <a:effectLst/>
                        </a:rPr>
                        <a:t>D/c all therapy</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16</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15</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20558">
                <a:tc>
                  <a:txBody>
                    <a:bodyPr/>
                    <a:lstStyle/>
                    <a:p>
                      <a:pPr algn="l"/>
                      <a:r>
                        <a:rPr lang="en-US" sz="1600" dirty="0">
                          <a:solidFill>
                            <a:schemeClr val="bg1"/>
                          </a:solidFill>
                          <a:effectLst/>
                        </a:rPr>
                        <a:t>Dose modification </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80</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90</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20558">
                <a:tc>
                  <a:txBody>
                    <a:bodyPr/>
                    <a:lstStyle/>
                    <a:p>
                      <a:pPr algn="l"/>
                      <a:r>
                        <a:rPr lang="en-US" sz="1600" dirty="0">
                          <a:solidFill>
                            <a:schemeClr val="bg1"/>
                          </a:solidFill>
                          <a:effectLst/>
                        </a:rPr>
                        <a:t>Dose reductions</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endParaRPr lang="en-US" sz="1600" dirty="0">
                        <a:solidFill>
                          <a:schemeClr val="bg1"/>
                        </a:solidFill>
                        <a:effectLst/>
                      </a:endParaRP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endParaRPr lang="en-US" sz="1600" dirty="0">
                        <a:solidFill>
                          <a:schemeClr val="bg1"/>
                        </a:solidFill>
                        <a:effectLst/>
                      </a:endParaRP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86010822"/>
                  </a:ext>
                </a:extLst>
              </a:tr>
              <a:tr h="120558">
                <a:tc>
                  <a:txBody>
                    <a:bodyPr/>
                    <a:lstStyle/>
                    <a:p>
                      <a:pPr marL="285750" indent="-168275" algn="l">
                        <a:buFont typeface="Wingdings" panose="05000000000000000000" pitchFamily="2" charset="2"/>
                        <a:buChar char="§"/>
                      </a:pPr>
                      <a:r>
                        <a:rPr lang="en-US" sz="1600" dirty="0">
                          <a:solidFill>
                            <a:schemeClr val="bg1"/>
                          </a:solidFill>
                          <a:effectLst/>
                        </a:rPr>
                        <a:t>Vemurafenib</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81</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effectLst/>
                        </a:rPr>
                        <a:t>89</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86382829"/>
                  </a:ext>
                </a:extLst>
              </a:tr>
              <a:tr h="120558">
                <a:tc>
                  <a:txBody>
                    <a:bodyPr/>
                    <a:lstStyle/>
                    <a:p>
                      <a:pPr marL="285750" indent="-168275" algn="l">
                        <a:buFont typeface="Wingdings" panose="05000000000000000000" pitchFamily="2" charset="2"/>
                        <a:buChar char="§"/>
                      </a:pPr>
                      <a:r>
                        <a:rPr lang="en-US" sz="1600" dirty="0">
                          <a:solidFill>
                            <a:schemeClr val="bg1"/>
                          </a:solidFill>
                          <a:effectLst/>
                        </a:rPr>
                        <a:t>Cobimetinib </a:t>
                      </a:r>
                    </a:p>
                  </a:txBody>
                  <a:tcPr marL="45720" marR="4572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70</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effectLst/>
                        </a:rPr>
                        <a:t>78</a:t>
                      </a:r>
                    </a:p>
                  </a:txBody>
                  <a:tcPr marL="2119" marR="2119" marT="2119" marB="2119">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13422875"/>
                  </a:ext>
                </a:extLst>
              </a:tr>
            </a:tbl>
          </a:graphicData>
        </a:graphic>
      </p:graphicFrame>
    </p:spTree>
    <p:extLst>
      <p:ext uri="{BB962C8B-B14F-4D97-AF65-F5344CB8AC3E}">
        <p14:creationId xmlns:p14="http://schemas.microsoft.com/office/powerpoint/2010/main" val="41747416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C17AF-67B1-AC21-BB1C-6235019AC2CA}"/>
              </a:ext>
            </a:extLst>
          </p:cNvPr>
          <p:cNvSpPr>
            <a:spLocks noGrp="1"/>
          </p:cNvSpPr>
          <p:nvPr>
            <p:ph type="title"/>
          </p:nvPr>
        </p:nvSpPr>
        <p:spPr/>
        <p:txBody>
          <a:bodyPr/>
          <a:lstStyle/>
          <a:p>
            <a:r>
              <a:rPr lang="en-US" dirty="0"/>
              <a:t>Interactive Decision Tool Patient Case 2</a:t>
            </a:r>
          </a:p>
        </p:txBody>
      </p:sp>
      <p:sp>
        <p:nvSpPr>
          <p:cNvPr id="7" name="Content Placeholder 6">
            <a:extLst>
              <a:ext uri="{FF2B5EF4-FFF2-40B4-BE49-F238E27FC236}">
                <a16:creationId xmlns:a16="http://schemas.microsoft.com/office/drawing/2014/main" id="{18E5DB2F-7209-2E59-16D1-4361FD16EC7F}"/>
              </a:ext>
            </a:extLst>
          </p:cNvPr>
          <p:cNvSpPr>
            <a:spLocks noGrp="1"/>
          </p:cNvSpPr>
          <p:nvPr>
            <p:ph idx="1"/>
          </p:nvPr>
        </p:nvSpPr>
        <p:spPr/>
        <p:txBody>
          <a:bodyPr/>
          <a:lstStyle/>
          <a:p>
            <a:r>
              <a:rPr lang="en-US" sz="2400" dirty="0">
                <a:solidFill>
                  <a:schemeClr val="bg1"/>
                </a:solidFill>
              </a:rPr>
              <a:t>First-line therapy for a patient with metastatic, wild-type </a:t>
            </a:r>
            <a:r>
              <a:rPr lang="en-US" sz="2400" i="1" dirty="0">
                <a:solidFill>
                  <a:schemeClr val="bg1"/>
                </a:solidFill>
              </a:rPr>
              <a:t>BRAF </a:t>
            </a:r>
            <a:r>
              <a:rPr lang="en-US" sz="2400" dirty="0">
                <a:solidFill>
                  <a:schemeClr val="bg1"/>
                </a:solidFill>
              </a:rPr>
              <a:t>melanoma</a:t>
            </a:r>
          </a:p>
          <a:p>
            <a:endParaRPr lang="en-US" sz="2400" dirty="0"/>
          </a:p>
        </p:txBody>
      </p:sp>
      <p:graphicFrame>
        <p:nvGraphicFramePr>
          <p:cNvPr id="10" name="Table 4">
            <a:extLst>
              <a:ext uri="{FF2B5EF4-FFF2-40B4-BE49-F238E27FC236}">
                <a16:creationId xmlns:a16="http://schemas.microsoft.com/office/drawing/2014/main" id="{52008CA7-6977-2A7C-FB33-6F9FAA00FCD4}"/>
              </a:ext>
            </a:extLst>
          </p:cNvPr>
          <p:cNvGraphicFramePr>
            <a:graphicFrameLocks/>
          </p:cNvGraphicFramePr>
          <p:nvPr>
            <p:extLst>
              <p:ext uri="{D42A27DB-BD31-4B8C-83A1-F6EECF244321}">
                <p14:modId xmlns:p14="http://schemas.microsoft.com/office/powerpoint/2010/main" val="669175940"/>
              </p:ext>
            </p:extLst>
          </p:nvPr>
        </p:nvGraphicFramePr>
        <p:xfrm>
          <a:off x="657225" y="2098104"/>
          <a:ext cx="10877550" cy="3919220"/>
        </p:xfrm>
        <a:graphic>
          <a:graphicData uri="http://schemas.openxmlformats.org/drawingml/2006/table">
            <a:tbl>
              <a:tblPr firstRow="1" bandRow="1">
                <a:tableStyleId>{5C22544A-7EE6-4342-B048-85BDC9FD1C3A}</a:tableStyleId>
              </a:tblPr>
              <a:tblGrid>
                <a:gridCol w="2340381">
                  <a:extLst>
                    <a:ext uri="{9D8B030D-6E8A-4147-A177-3AD203B41FA5}">
                      <a16:colId xmlns:a16="http://schemas.microsoft.com/office/drawing/2014/main" val="3820150334"/>
                    </a:ext>
                  </a:extLst>
                </a:gridCol>
                <a:gridCol w="2987748">
                  <a:extLst>
                    <a:ext uri="{9D8B030D-6E8A-4147-A177-3AD203B41FA5}">
                      <a16:colId xmlns:a16="http://schemas.microsoft.com/office/drawing/2014/main" val="1165015103"/>
                    </a:ext>
                  </a:extLst>
                </a:gridCol>
                <a:gridCol w="5549421">
                  <a:extLst>
                    <a:ext uri="{9D8B030D-6E8A-4147-A177-3AD203B41FA5}">
                      <a16:colId xmlns:a16="http://schemas.microsoft.com/office/drawing/2014/main" val="1386530980"/>
                    </a:ext>
                  </a:extLst>
                </a:gridCol>
              </a:tblGrid>
              <a:tr h="370840">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dirty="0"/>
                        <a:t>Recommendation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dirty="0"/>
                        <a:t>Comment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967190901"/>
                  </a:ext>
                </a:extLst>
              </a:tr>
              <a:tr h="548640">
                <a:tc>
                  <a:txBody>
                    <a:bodyPr/>
                    <a:lstStyle/>
                    <a:p>
                      <a:r>
                        <a:rPr lang="en-US" sz="1600" dirty="0">
                          <a:solidFill>
                            <a:schemeClr val="bg1"/>
                          </a:solidFill>
                        </a:rPr>
                        <a:t>Expert 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ctr" latinLnBrk="0" hangingPunct="1"/>
                      <a:r>
                        <a:rPr lang="en-US" sz="1600" kern="1200" dirty="0">
                          <a:solidFill>
                            <a:schemeClr val="bg1"/>
                          </a:solidFill>
                          <a:latin typeface="+mn-lt"/>
                          <a:ea typeface="+mn-ea"/>
                          <a:cs typeface="+mn-cs"/>
                        </a:rPr>
                        <a:t>Ipilimumab plus nivolumab</a:t>
                      </a:r>
                    </a:p>
                  </a:txBody>
                  <a:tcPr marL="6350" marR="6350" marT="635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ctr" latinLnBrk="0" hangingPunct="1"/>
                      <a:r>
                        <a:rPr lang="en-US" sz="1600" kern="1200" dirty="0">
                          <a:solidFill>
                            <a:schemeClr val="bg1"/>
                          </a:solidFill>
                          <a:latin typeface="+mn-lt"/>
                          <a:ea typeface="+mn-ea"/>
                          <a:cs typeface="+mn-cs"/>
                        </a:rPr>
                        <a:t>For patients with low volume disease, relatlimab/nivolumab; anti‒PD-1 monotherapy only for very infirm patients</a:t>
                      </a:r>
                    </a:p>
                  </a:txBody>
                  <a:tcPr marL="6350" marR="6350" marT="635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3345192"/>
                  </a:ext>
                </a:extLst>
              </a:tr>
              <a:tr h="731520">
                <a:tc>
                  <a:txBody>
                    <a:bodyPr/>
                    <a:lstStyle/>
                    <a:p>
                      <a:r>
                        <a:rPr lang="en-US" sz="1600" dirty="0">
                          <a:solidFill>
                            <a:schemeClr val="bg1"/>
                          </a:solidFill>
                        </a:rPr>
                        <a:t>Expert 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ctr" latinLnBrk="0" hangingPunct="1"/>
                      <a:r>
                        <a:rPr lang="en-US" sz="1600" kern="1200" dirty="0">
                          <a:solidFill>
                            <a:schemeClr val="bg1"/>
                          </a:solidFill>
                          <a:latin typeface="+mn-lt"/>
                          <a:ea typeface="+mn-ea"/>
                          <a:cs typeface="+mn-cs"/>
                        </a:rPr>
                        <a:t>Ipilimumab plus nivolumab</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ctr" latinLnBrk="0" hangingPunct="1"/>
                      <a:r>
                        <a:rPr lang="en-US" sz="1600" kern="1200" dirty="0">
                          <a:solidFill>
                            <a:schemeClr val="bg1"/>
                          </a:solidFill>
                          <a:latin typeface="+mn-lt"/>
                          <a:ea typeface="+mn-ea"/>
                          <a:cs typeface="+mn-cs"/>
                        </a:rPr>
                        <a:t>Other options include relatlimab/nivolumab and anti‒PD-1 monotherapy</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658881368"/>
                  </a:ext>
                </a:extLst>
              </a:tr>
              <a:tr h="370840">
                <a:tc>
                  <a:txBody>
                    <a:bodyPr/>
                    <a:lstStyle/>
                    <a:p>
                      <a:r>
                        <a:rPr lang="en-US" sz="1600" dirty="0">
                          <a:solidFill>
                            <a:schemeClr val="bg1"/>
                          </a:solidFill>
                        </a:rPr>
                        <a:t>Expert 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ctr" latinLnBrk="0" hangingPunct="1"/>
                      <a:r>
                        <a:rPr lang="en-US" sz="1600" kern="1200" dirty="0">
                          <a:solidFill>
                            <a:schemeClr val="bg1"/>
                          </a:solidFill>
                          <a:latin typeface="+mn-lt"/>
                          <a:ea typeface="+mn-ea"/>
                          <a:cs typeface="+mn-cs"/>
                        </a:rPr>
                        <a:t>Ipilimumab plus nivolumab</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fontAlgn="ctr"/>
                      <a:r>
                        <a:rPr lang="en-US" sz="1600" kern="1200" dirty="0">
                          <a:solidFill>
                            <a:schemeClr val="bg1"/>
                          </a:solidFill>
                          <a:latin typeface="+mn-lt"/>
                          <a:ea typeface="+mn-ea"/>
                          <a:cs typeface="+mn-cs"/>
                        </a:rPr>
                        <a:t>Relatlimab/nivolumab or single agent pembrolizumab or nivolumab are also options; things to consider are the presence of liver metastases, whether disease is desmoplastic, and whether disease is limited</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66828629"/>
                  </a:ext>
                </a:extLst>
              </a:tr>
              <a:tr h="548640">
                <a:tc>
                  <a:txBody>
                    <a:bodyPr/>
                    <a:lstStyle/>
                    <a:p>
                      <a:r>
                        <a:rPr lang="en-US" sz="1600" dirty="0">
                          <a:solidFill>
                            <a:schemeClr val="bg1"/>
                          </a:solidFill>
                        </a:rPr>
                        <a:t>Expert 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ctr" latinLnBrk="0" hangingPunct="1"/>
                      <a:r>
                        <a:rPr lang="en-US" sz="1600" kern="1200" dirty="0">
                          <a:solidFill>
                            <a:schemeClr val="bg1"/>
                          </a:solidFill>
                          <a:latin typeface="+mn-lt"/>
                          <a:ea typeface="+mn-ea"/>
                          <a:cs typeface="+mn-cs"/>
                        </a:rPr>
                        <a:t>Relatlimab plus nivolumab</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ctr" latinLnBrk="0" hangingPunct="1"/>
                      <a:r>
                        <a:rPr lang="en-US" sz="1600" kern="1200" dirty="0">
                          <a:solidFill>
                            <a:schemeClr val="bg1"/>
                          </a:solidFill>
                          <a:latin typeface="+mn-lt"/>
                          <a:ea typeface="+mn-ea"/>
                          <a:cs typeface="+mn-cs"/>
                        </a:rPr>
                        <a:t>Ipilimumab/nivolumab is an equally acceptable choice</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75967143"/>
                  </a:ext>
                </a:extLst>
              </a:tr>
              <a:tr h="370840">
                <a:tc>
                  <a:txBody>
                    <a:bodyPr/>
                    <a:lstStyle/>
                    <a:p>
                      <a:r>
                        <a:rPr lang="en-US" sz="1600" dirty="0">
                          <a:solidFill>
                            <a:schemeClr val="bg1"/>
                          </a:solidFill>
                        </a:rPr>
                        <a:t>Expert 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ctr" latinLnBrk="0" hangingPunct="1"/>
                      <a:r>
                        <a:rPr lang="en-US" sz="1600" kern="1200" dirty="0">
                          <a:solidFill>
                            <a:schemeClr val="bg1"/>
                          </a:solidFill>
                          <a:latin typeface="+mn-lt"/>
                          <a:ea typeface="+mn-ea"/>
                          <a:cs typeface="+mn-cs"/>
                        </a:rPr>
                        <a:t>Ipilimumab plus nivolumab</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ctr" latinLnBrk="0" hangingPunct="1"/>
                      <a:r>
                        <a:rPr lang="en-US" sz="1600" kern="1200" dirty="0">
                          <a:solidFill>
                            <a:schemeClr val="bg1"/>
                          </a:solidFill>
                          <a:latin typeface="+mn-lt"/>
                          <a:ea typeface="+mn-ea"/>
                          <a:cs typeface="+mn-cs"/>
                        </a:rPr>
                        <a:t>Other options include anti‒PD-1 monotherapy or relatlimab/nivolumab; consider the amount and location of disease, comorbidities, and tolerance of toxicity</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748255701"/>
                  </a:ext>
                </a:extLst>
              </a:tr>
            </a:tbl>
          </a:graphicData>
        </a:graphic>
      </p:graphicFrame>
    </p:spTree>
    <p:extLst>
      <p:ext uri="{BB962C8B-B14F-4D97-AF65-F5344CB8AC3E}">
        <p14:creationId xmlns:p14="http://schemas.microsoft.com/office/powerpoint/2010/main" val="1255579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45" name="Straight Connector 344">
            <a:extLst>
              <a:ext uri="{FF2B5EF4-FFF2-40B4-BE49-F238E27FC236}">
                <a16:creationId xmlns:a16="http://schemas.microsoft.com/office/drawing/2014/main" id="{719740A3-0F7B-0489-CFD4-452497D235EC}"/>
              </a:ext>
            </a:extLst>
          </p:cNvPr>
          <p:cNvCxnSpPr>
            <a:cxnSpLocks/>
          </p:cNvCxnSpPr>
          <p:nvPr/>
        </p:nvCxnSpPr>
        <p:spPr bwMode="auto">
          <a:xfrm>
            <a:off x="6897890" y="3480275"/>
            <a:ext cx="4385324" cy="0"/>
          </a:xfrm>
          <a:prstGeom prst="line">
            <a:avLst/>
          </a:prstGeom>
          <a:noFill/>
          <a:ln w="28575" cap="flat" cmpd="sng" algn="ctr">
            <a:solidFill>
              <a:schemeClr val="tx2"/>
            </a:solidFill>
            <a:prstDash val="sysDash"/>
            <a:round/>
            <a:headEnd type="none" w="med" len="med"/>
            <a:tailEnd type="none" w="med" len="med"/>
          </a:ln>
          <a:effectLst/>
        </p:spPr>
      </p:cxnSp>
      <p:sp>
        <p:nvSpPr>
          <p:cNvPr id="350" name="Freeform: Shape 349">
            <a:extLst>
              <a:ext uri="{FF2B5EF4-FFF2-40B4-BE49-F238E27FC236}">
                <a16:creationId xmlns:a16="http://schemas.microsoft.com/office/drawing/2014/main" id="{72FE5FD9-8E79-1F7E-61F8-59FB2B9FD97C}"/>
              </a:ext>
            </a:extLst>
          </p:cNvPr>
          <p:cNvSpPr/>
          <p:nvPr/>
        </p:nvSpPr>
        <p:spPr bwMode="auto">
          <a:xfrm>
            <a:off x="6891659" y="2642223"/>
            <a:ext cx="4333583" cy="1112609"/>
          </a:xfrm>
          <a:custGeom>
            <a:avLst/>
            <a:gdLst>
              <a:gd name="connsiteX0" fmla="*/ 0 w 4333583"/>
              <a:gd name="connsiteY0" fmla="*/ 0 h 1121964"/>
              <a:gd name="connsiteX1" fmla="*/ 145855 w 4333583"/>
              <a:gd name="connsiteY1" fmla="*/ 0 h 1121964"/>
              <a:gd name="connsiteX2" fmla="*/ 145855 w 4333583"/>
              <a:gd name="connsiteY2" fmla="*/ 11220 h 1121964"/>
              <a:gd name="connsiteX3" fmla="*/ 199148 w 4333583"/>
              <a:gd name="connsiteY3" fmla="*/ 11220 h 1121964"/>
              <a:gd name="connsiteX4" fmla="*/ 199148 w 4333583"/>
              <a:gd name="connsiteY4" fmla="*/ 25244 h 1121964"/>
              <a:gd name="connsiteX5" fmla="*/ 232807 w 4333583"/>
              <a:gd name="connsiteY5" fmla="*/ 25244 h 1121964"/>
              <a:gd name="connsiteX6" fmla="*/ 232807 w 4333583"/>
              <a:gd name="connsiteY6" fmla="*/ 44879 h 1121964"/>
              <a:gd name="connsiteX7" fmla="*/ 263661 w 4333583"/>
              <a:gd name="connsiteY7" fmla="*/ 44879 h 1121964"/>
              <a:gd name="connsiteX8" fmla="*/ 263661 w 4333583"/>
              <a:gd name="connsiteY8" fmla="*/ 72928 h 1121964"/>
              <a:gd name="connsiteX9" fmla="*/ 286101 w 4333583"/>
              <a:gd name="connsiteY9" fmla="*/ 72928 h 1121964"/>
              <a:gd name="connsiteX10" fmla="*/ 286101 w 4333583"/>
              <a:gd name="connsiteY10" fmla="*/ 84148 h 1121964"/>
              <a:gd name="connsiteX11" fmla="*/ 300125 w 4333583"/>
              <a:gd name="connsiteY11" fmla="*/ 98172 h 1121964"/>
              <a:gd name="connsiteX12" fmla="*/ 322564 w 4333583"/>
              <a:gd name="connsiteY12" fmla="*/ 98172 h 1121964"/>
              <a:gd name="connsiteX13" fmla="*/ 322564 w 4333583"/>
              <a:gd name="connsiteY13" fmla="*/ 131831 h 1121964"/>
              <a:gd name="connsiteX14" fmla="*/ 367443 w 4333583"/>
              <a:gd name="connsiteY14" fmla="*/ 131831 h 1121964"/>
              <a:gd name="connsiteX15" fmla="*/ 367443 w 4333583"/>
              <a:gd name="connsiteY15" fmla="*/ 159880 h 1121964"/>
              <a:gd name="connsiteX16" fmla="*/ 384272 w 4333583"/>
              <a:gd name="connsiteY16" fmla="*/ 159880 h 1121964"/>
              <a:gd name="connsiteX17" fmla="*/ 384272 w 4333583"/>
              <a:gd name="connsiteY17" fmla="*/ 185124 h 1121964"/>
              <a:gd name="connsiteX18" fmla="*/ 440370 w 4333583"/>
              <a:gd name="connsiteY18" fmla="*/ 185124 h 1121964"/>
              <a:gd name="connsiteX19" fmla="*/ 440370 w 4333583"/>
              <a:gd name="connsiteY19" fmla="*/ 230003 h 1121964"/>
              <a:gd name="connsiteX20" fmla="*/ 471224 w 4333583"/>
              <a:gd name="connsiteY20" fmla="*/ 230003 h 1121964"/>
              <a:gd name="connsiteX21" fmla="*/ 471224 w 4333583"/>
              <a:gd name="connsiteY21" fmla="*/ 266467 h 1121964"/>
              <a:gd name="connsiteX22" fmla="*/ 504883 w 4333583"/>
              <a:gd name="connsiteY22" fmla="*/ 266467 h 1121964"/>
              <a:gd name="connsiteX23" fmla="*/ 504883 w 4333583"/>
              <a:gd name="connsiteY23" fmla="*/ 302930 h 1121964"/>
              <a:gd name="connsiteX24" fmla="*/ 524518 w 4333583"/>
              <a:gd name="connsiteY24" fmla="*/ 302930 h 1121964"/>
              <a:gd name="connsiteX25" fmla="*/ 524518 w 4333583"/>
              <a:gd name="connsiteY25" fmla="*/ 328175 h 1121964"/>
              <a:gd name="connsiteX26" fmla="*/ 549762 w 4333583"/>
              <a:gd name="connsiteY26" fmla="*/ 328175 h 1121964"/>
              <a:gd name="connsiteX27" fmla="*/ 549762 w 4333583"/>
              <a:gd name="connsiteY27" fmla="*/ 342199 h 1121964"/>
              <a:gd name="connsiteX28" fmla="*/ 589031 w 4333583"/>
              <a:gd name="connsiteY28" fmla="*/ 342199 h 1121964"/>
              <a:gd name="connsiteX29" fmla="*/ 589031 w 4333583"/>
              <a:gd name="connsiteY29" fmla="*/ 361833 h 1121964"/>
              <a:gd name="connsiteX30" fmla="*/ 611470 w 4333583"/>
              <a:gd name="connsiteY30" fmla="*/ 361833 h 1121964"/>
              <a:gd name="connsiteX31" fmla="*/ 611470 w 4333583"/>
              <a:gd name="connsiteY31" fmla="*/ 389883 h 1121964"/>
              <a:gd name="connsiteX32" fmla="*/ 642324 w 4333583"/>
              <a:gd name="connsiteY32" fmla="*/ 389883 h 1121964"/>
              <a:gd name="connsiteX33" fmla="*/ 642324 w 4333583"/>
              <a:gd name="connsiteY33" fmla="*/ 420737 h 1121964"/>
              <a:gd name="connsiteX34" fmla="*/ 667568 w 4333583"/>
              <a:gd name="connsiteY34" fmla="*/ 420737 h 1121964"/>
              <a:gd name="connsiteX35" fmla="*/ 667568 w 4333583"/>
              <a:gd name="connsiteY35" fmla="*/ 429151 h 1121964"/>
              <a:gd name="connsiteX36" fmla="*/ 704032 w 4333583"/>
              <a:gd name="connsiteY36" fmla="*/ 429151 h 1121964"/>
              <a:gd name="connsiteX37" fmla="*/ 704032 w 4333583"/>
              <a:gd name="connsiteY37" fmla="*/ 445981 h 1121964"/>
              <a:gd name="connsiteX38" fmla="*/ 737691 w 4333583"/>
              <a:gd name="connsiteY38" fmla="*/ 445981 h 1121964"/>
              <a:gd name="connsiteX39" fmla="*/ 737691 w 4333583"/>
              <a:gd name="connsiteY39" fmla="*/ 485249 h 1121964"/>
              <a:gd name="connsiteX40" fmla="*/ 757325 w 4333583"/>
              <a:gd name="connsiteY40" fmla="*/ 485249 h 1121964"/>
              <a:gd name="connsiteX41" fmla="*/ 757325 w 4333583"/>
              <a:gd name="connsiteY41" fmla="*/ 502079 h 1121964"/>
              <a:gd name="connsiteX42" fmla="*/ 805008 w 4333583"/>
              <a:gd name="connsiteY42" fmla="*/ 502079 h 1121964"/>
              <a:gd name="connsiteX43" fmla="*/ 805008 w 4333583"/>
              <a:gd name="connsiteY43" fmla="*/ 524518 h 1121964"/>
              <a:gd name="connsiteX44" fmla="*/ 849887 w 4333583"/>
              <a:gd name="connsiteY44" fmla="*/ 524518 h 1121964"/>
              <a:gd name="connsiteX45" fmla="*/ 849887 w 4333583"/>
              <a:gd name="connsiteY45" fmla="*/ 546957 h 1121964"/>
              <a:gd name="connsiteX46" fmla="*/ 886351 w 4333583"/>
              <a:gd name="connsiteY46" fmla="*/ 546957 h 1121964"/>
              <a:gd name="connsiteX47" fmla="*/ 886351 w 4333583"/>
              <a:gd name="connsiteY47" fmla="*/ 563787 h 1121964"/>
              <a:gd name="connsiteX48" fmla="*/ 908790 w 4333583"/>
              <a:gd name="connsiteY48" fmla="*/ 563787 h 1121964"/>
              <a:gd name="connsiteX49" fmla="*/ 908790 w 4333583"/>
              <a:gd name="connsiteY49" fmla="*/ 589031 h 1121964"/>
              <a:gd name="connsiteX50" fmla="*/ 925620 w 4333583"/>
              <a:gd name="connsiteY50" fmla="*/ 589031 h 1121964"/>
              <a:gd name="connsiteX51" fmla="*/ 925620 w 4333583"/>
              <a:gd name="connsiteY51" fmla="*/ 608665 h 1121964"/>
              <a:gd name="connsiteX52" fmla="*/ 959278 w 4333583"/>
              <a:gd name="connsiteY52" fmla="*/ 608665 h 1121964"/>
              <a:gd name="connsiteX53" fmla="*/ 959278 w 4333583"/>
              <a:gd name="connsiteY53" fmla="*/ 636714 h 1121964"/>
              <a:gd name="connsiteX54" fmla="*/ 990132 w 4333583"/>
              <a:gd name="connsiteY54" fmla="*/ 636714 h 1121964"/>
              <a:gd name="connsiteX55" fmla="*/ 990132 w 4333583"/>
              <a:gd name="connsiteY55" fmla="*/ 656349 h 1121964"/>
              <a:gd name="connsiteX56" fmla="*/ 1046231 w 4333583"/>
              <a:gd name="connsiteY56" fmla="*/ 656349 h 1121964"/>
              <a:gd name="connsiteX57" fmla="*/ 1046231 w 4333583"/>
              <a:gd name="connsiteY57" fmla="*/ 656349 h 1121964"/>
              <a:gd name="connsiteX58" fmla="*/ 1068670 w 4333583"/>
              <a:gd name="connsiteY58" fmla="*/ 678788 h 1121964"/>
              <a:gd name="connsiteX59" fmla="*/ 1079889 w 4333583"/>
              <a:gd name="connsiteY59" fmla="*/ 690007 h 1121964"/>
              <a:gd name="connsiteX60" fmla="*/ 1138793 w 4333583"/>
              <a:gd name="connsiteY60" fmla="*/ 690007 h 1121964"/>
              <a:gd name="connsiteX61" fmla="*/ 1138793 w 4333583"/>
              <a:gd name="connsiteY61" fmla="*/ 718057 h 1121964"/>
              <a:gd name="connsiteX62" fmla="*/ 1180866 w 4333583"/>
              <a:gd name="connsiteY62" fmla="*/ 718057 h 1121964"/>
              <a:gd name="connsiteX63" fmla="*/ 1180866 w 4333583"/>
              <a:gd name="connsiteY63" fmla="*/ 732081 h 1121964"/>
              <a:gd name="connsiteX64" fmla="*/ 1239769 w 4333583"/>
              <a:gd name="connsiteY64" fmla="*/ 732081 h 1121964"/>
              <a:gd name="connsiteX65" fmla="*/ 1239769 w 4333583"/>
              <a:gd name="connsiteY65" fmla="*/ 748911 h 1121964"/>
              <a:gd name="connsiteX66" fmla="*/ 1304282 w 4333583"/>
              <a:gd name="connsiteY66" fmla="*/ 748911 h 1121964"/>
              <a:gd name="connsiteX67" fmla="*/ 1304282 w 4333583"/>
              <a:gd name="connsiteY67" fmla="*/ 768545 h 1121964"/>
              <a:gd name="connsiteX68" fmla="*/ 1351966 w 4333583"/>
              <a:gd name="connsiteY68" fmla="*/ 768545 h 1121964"/>
              <a:gd name="connsiteX69" fmla="*/ 1351966 w 4333583"/>
              <a:gd name="connsiteY69" fmla="*/ 793789 h 1121964"/>
              <a:gd name="connsiteX70" fmla="*/ 1424893 w 4333583"/>
              <a:gd name="connsiteY70" fmla="*/ 793789 h 1121964"/>
              <a:gd name="connsiteX71" fmla="*/ 1424893 w 4333583"/>
              <a:gd name="connsiteY71" fmla="*/ 807814 h 1121964"/>
              <a:gd name="connsiteX72" fmla="*/ 1472577 w 4333583"/>
              <a:gd name="connsiteY72" fmla="*/ 807814 h 1121964"/>
              <a:gd name="connsiteX73" fmla="*/ 1472577 w 4333583"/>
              <a:gd name="connsiteY73" fmla="*/ 830253 h 1121964"/>
              <a:gd name="connsiteX74" fmla="*/ 1509040 w 4333583"/>
              <a:gd name="connsiteY74" fmla="*/ 830253 h 1121964"/>
              <a:gd name="connsiteX75" fmla="*/ 1509040 w 4333583"/>
              <a:gd name="connsiteY75" fmla="*/ 844278 h 1121964"/>
              <a:gd name="connsiteX76" fmla="*/ 1565139 w 4333583"/>
              <a:gd name="connsiteY76" fmla="*/ 844278 h 1121964"/>
              <a:gd name="connsiteX77" fmla="*/ 1565139 w 4333583"/>
              <a:gd name="connsiteY77" fmla="*/ 855497 h 1121964"/>
              <a:gd name="connsiteX78" fmla="*/ 1632456 w 4333583"/>
              <a:gd name="connsiteY78" fmla="*/ 855497 h 1121964"/>
              <a:gd name="connsiteX79" fmla="*/ 1632456 w 4333583"/>
              <a:gd name="connsiteY79" fmla="*/ 866717 h 1121964"/>
              <a:gd name="connsiteX80" fmla="*/ 1716604 w 4333583"/>
              <a:gd name="connsiteY80" fmla="*/ 866717 h 1121964"/>
              <a:gd name="connsiteX81" fmla="*/ 1716604 w 4333583"/>
              <a:gd name="connsiteY81" fmla="*/ 883546 h 1121964"/>
              <a:gd name="connsiteX82" fmla="*/ 1775507 w 4333583"/>
              <a:gd name="connsiteY82" fmla="*/ 883546 h 1121964"/>
              <a:gd name="connsiteX83" fmla="*/ 1775507 w 4333583"/>
              <a:gd name="connsiteY83" fmla="*/ 894766 h 1121964"/>
              <a:gd name="connsiteX84" fmla="*/ 1851239 w 4333583"/>
              <a:gd name="connsiteY84" fmla="*/ 894766 h 1121964"/>
              <a:gd name="connsiteX85" fmla="*/ 1851239 w 4333583"/>
              <a:gd name="connsiteY85" fmla="*/ 911595 h 1121964"/>
              <a:gd name="connsiteX86" fmla="*/ 2019534 w 4333583"/>
              <a:gd name="connsiteY86" fmla="*/ 911595 h 1121964"/>
              <a:gd name="connsiteX87" fmla="*/ 2019534 w 4333583"/>
              <a:gd name="connsiteY87" fmla="*/ 922815 h 1121964"/>
              <a:gd name="connsiteX88" fmla="*/ 2103681 w 4333583"/>
              <a:gd name="connsiteY88" fmla="*/ 922815 h 1121964"/>
              <a:gd name="connsiteX89" fmla="*/ 2103681 w 4333583"/>
              <a:gd name="connsiteY89" fmla="*/ 934035 h 1121964"/>
              <a:gd name="connsiteX90" fmla="*/ 2170999 w 4333583"/>
              <a:gd name="connsiteY90" fmla="*/ 934035 h 1121964"/>
              <a:gd name="connsiteX91" fmla="*/ 2170999 w 4333583"/>
              <a:gd name="connsiteY91" fmla="*/ 939644 h 1121964"/>
              <a:gd name="connsiteX92" fmla="*/ 2227097 w 4333583"/>
              <a:gd name="connsiteY92" fmla="*/ 939644 h 1121964"/>
              <a:gd name="connsiteX93" fmla="*/ 2227097 w 4333583"/>
              <a:gd name="connsiteY93" fmla="*/ 959279 h 1121964"/>
              <a:gd name="connsiteX94" fmla="*/ 2339293 w 4333583"/>
              <a:gd name="connsiteY94" fmla="*/ 959279 h 1121964"/>
              <a:gd name="connsiteX95" fmla="*/ 2339293 w 4333583"/>
              <a:gd name="connsiteY95" fmla="*/ 970498 h 1121964"/>
              <a:gd name="connsiteX96" fmla="*/ 2398196 w 4333583"/>
              <a:gd name="connsiteY96" fmla="*/ 970498 h 1121964"/>
              <a:gd name="connsiteX97" fmla="*/ 2398196 w 4333583"/>
              <a:gd name="connsiteY97" fmla="*/ 984523 h 1121964"/>
              <a:gd name="connsiteX98" fmla="*/ 2532832 w 4333583"/>
              <a:gd name="connsiteY98" fmla="*/ 984523 h 1121964"/>
              <a:gd name="connsiteX99" fmla="*/ 2532832 w 4333583"/>
              <a:gd name="connsiteY99" fmla="*/ 1006962 h 1121964"/>
              <a:gd name="connsiteX100" fmla="*/ 2591735 w 4333583"/>
              <a:gd name="connsiteY100" fmla="*/ 1006962 h 1121964"/>
              <a:gd name="connsiteX101" fmla="*/ 2591735 w 4333583"/>
              <a:gd name="connsiteY101" fmla="*/ 1020987 h 1121964"/>
              <a:gd name="connsiteX102" fmla="*/ 2645028 w 4333583"/>
              <a:gd name="connsiteY102" fmla="*/ 1020987 h 1121964"/>
              <a:gd name="connsiteX103" fmla="*/ 2645028 w 4333583"/>
              <a:gd name="connsiteY103" fmla="*/ 1026597 h 1121964"/>
              <a:gd name="connsiteX104" fmla="*/ 2790883 w 4333583"/>
              <a:gd name="connsiteY104" fmla="*/ 1026597 h 1121964"/>
              <a:gd name="connsiteX105" fmla="*/ 2782469 w 4333583"/>
              <a:gd name="connsiteY105" fmla="*/ 1035011 h 1121964"/>
              <a:gd name="connsiteX106" fmla="*/ 2953568 w 4333583"/>
              <a:gd name="connsiteY106" fmla="*/ 1035011 h 1121964"/>
              <a:gd name="connsiteX107" fmla="*/ 2953568 w 4333583"/>
              <a:gd name="connsiteY107" fmla="*/ 1049036 h 1121964"/>
              <a:gd name="connsiteX108" fmla="*/ 3046130 w 4333583"/>
              <a:gd name="connsiteY108" fmla="*/ 1049036 h 1121964"/>
              <a:gd name="connsiteX109" fmla="*/ 3046130 w 4333583"/>
              <a:gd name="connsiteY109" fmla="*/ 1068670 h 1121964"/>
              <a:gd name="connsiteX110" fmla="*/ 3284547 w 4333583"/>
              <a:gd name="connsiteY110" fmla="*/ 1068670 h 1121964"/>
              <a:gd name="connsiteX111" fmla="*/ 3292962 w 4333583"/>
              <a:gd name="connsiteY111" fmla="*/ 1077085 h 1121964"/>
              <a:gd name="connsiteX112" fmla="*/ 3486501 w 4333583"/>
              <a:gd name="connsiteY112" fmla="*/ 1077085 h 1121964"/>
              <a:gd name="connsiteX113" fmla="*/ 3486501 w 4333583"/>
              <a:gd name="connsiteY113" fmla="*/ 1102329 h 1121964"/>
              <a:gd name="connsiteX114" fmla="*/ 3881993 w 4333583"/>
              <a:gd name="connsiteY114" fmla="*/ 1102329 h 1121964"/>
              <a:gd name="connsiteX115" fmla="*/ 3881993 w 4333583"/>
              <a:gd name="connsiteY115" fmla="*/ 1121964 h 1121964"/>
              <a:gd name="connsiteX116" fmla="*/ 4333583 w 4333583"/>
              <a:gd name="connsiteY116" fmla="*/ 1121964 h 1121964"/>
              <a:gd name="connsiteX0" fmla="*/ 0 w 4333583"/>
              <a:gd name="connsiteY0" fmla="*/ 0 h 1121964"/>
              <a:gd name="connsiteX1" fmla="*/ 145855 w 4333583"/>
              <a:gd name="connsiteY1" fmla="*/ 0 h 1121964"/>
              <a:gd name="connsiteX2" fmla="*/ 145855 w 4333583"/>
              <a:gd name="connsiteY2" fmla="*/ 11220 h 1121964"/>
              <a:gd name="connsiteX3" fmla="*/ 199148 w 4333583"/>
              <a:gd name="connsiteY3" fmla="*/ 11220 h 1121964"/>
              <a:gd name="connsiteX4" fmla="*/ 199148 w 4333583"/>
              <a:gd name="connsiteY4" fmla="*/ 25244 h 1121964"/>
              <a:gd name="connsiteX5" fmla="*/ 232807 w 4333583"/>
              <a:gd name="connsiteY5" fmla="*/ 25244 h 1121964"/>
              <a:gd name="connsiteX6" fmla="*/ 232807 w 4333583"/>
              <a:gd name="connsiteY6" fmla="*/ 44879 h 1121964"/>
              <a:gd name="connsiteX7" fmla="*/ 263661 w 4333583"/>
              <a:gd name="connsiteY7" fmla="*/ 44879 h 1121964"/>
              <a:gd name="connsiteX8" fmla="*/ 263661 w 4333583"/>
              <a:gd name="connsiteY8" fmla="*/ 72928 h 1121964"/>
              <a:gd name="connsiteX9" fmla="*/ 286101 w 4333583"/>
              <a:gd name="connsiteY9" fmla="*/ 72928 h 1121964"/>
              <a:gd name="connsiteX10" fmla="*/ 286101 w 4333583"/>
              <a:gd name="connsiteY10" fmla="*/ 84148 h 1121964"/>
              <a:gd name="connsiteX11" fmla="*/ 300125 w 4333583"/>
              <a:gd name="connsiteY11" fmla="*/ 98172 h 1121964"/>
              <a:gd name="connsiteX12" fmla="*/ 322564 w 4333583"/>
              <a:gd name="connsiteY12" fmla="*/ 98172 h 1121964"/>
              <a:gd name="connsiteX13" fmla="*/ 322564 w 4333583"/>
              <a:gd name="connsiteY13" fmla="*/ 131831 h 1121964"/>
              <a:gd name="connsiteX14" fmla="*/ 367443 w 4333583"/>
              <a:gd name="connsiteY14" fmla="*/ 131831 h 1121964"/>
              <a:gd name="connsiteX15" fmla="*/ 367443 w 4333583"/>
              <a:gd name="connsiteY15" fmla="*/ 159880 h 1121964"/>
              <a:gd name="connsiteX16" fmla="*/ 384272 w 4333583"/>
              <a:gd name="connsiteY16" fmla="*/ 159880 h 1121964"/>
              <a:gd name="connsiteX17" fmla="*/ 384272 w 4333583"/>
              <a:gd name="connsiteY17" fmla="*/ 185124 h 1121964"/>
              <a:gd name="connsiteX18" fmla="*/ 440370 w 4333583"/>
              <a:gd name="connsiteY18" fmla="*/ 185124 h 1121964"/>
              <a:gd name="connsiteX19" fmla="*/ 440370 w 4333583"/>
              <a:gd name="connsiteY19" fmla="*/ 230003 h 1121964"/>
              <a:gd name="connsiteX20" fmla="*/ 471224 w 4333583"/>
              <a:gd name="connsiteY20" fmla="*/ 230003 h 1121964"/>
              <a:gd name="connsiteX21" fmla="*/ 471224 w 4333583"/>
              <a:gd name="connsiteY21" fmla="*/ 266467 h 1121964"/>
              <a:gd name="connsiteX22" fmla="*/ 504883 w 4333583"/>
              <a:gd name="connsiteY22" fmla="*/ 266467 h 1121964"/>
              <a:gd name="connsiteX23" fmla="*/ 504883 w 4333583"/>
              <a:gd name="connsiteY23" fmla="*/ 302930 h 1121964"/>
              <a:gd name="connsiteX24" fmla="*/ 524518 w 4333583"/>
              <a:gd name="connsiteY24" fmla="*/ 302930 h 1121964"/>
              <a:gd name="connsiteX25" fmla="*/ 524518 w 4333583"/>
              <a:gd name="connsiteY25" fmla="*/ 328175 h 1121964"/>
              <a:gd name="connsiteX26" fmla="*/ 549762 w 4333583"/>
              <a:gd name="connsiteY26" fmla="*/ 328175 h 1121964"/>
              <a:gd name="connsiteX27" fmla="*/ 549762 w 4333583"/>
              <a:gd name="connsiteY27" fmla="*/ 342199 h 1121964"/>
              <a:gd name="connsiteX28" fmla="*/ 589031 w 4333583"/>
              <a:gd name="connsiteY28" fmla="*/ 342199 h 1121964"/>
              <a:gd name="connsiteX29" fmla="*/ 589031 w 4333583"/>
              <a:gd name="connsiteY29" fmla="*/ 361833 h 1121964"/>
              <a:gd name="connsiteX30" fmla="*/ 611470 w 4333583"/>
              <a:gd name="connsiteY30" fmla="*/ 361833 h 1121964"/>
              <a:gd name="connsiteX31" fmla="*/ 611470 w 4333583"/>
              <a:gd name="connsiteY31" fmla="*/ 389883 h 1121964"/>
              <a:gd name="connsiteX32" fmla="*/ 642324 w 4333583"/>
              <a:gd name="connsiteY32" fmla="*/ 389883 h 1121964"/>
              <a:gd name="connsiteX33" fmla="*/ 642324 w 4333583"/>
              <a:gd name="connsiteY33" fmla="*/ 420737 h 1121964"/>
              <a:gd name="connsiteX34" fmla="*/ 667568 w 4333583"/>
              <a:gd name="connsiteY34" fmla="*/ 420737 h 1121964"/>
              <a:gd name="connsiteX35" fmla="*/ 667568 w 4333583"/>
              <a:gd name="connsiteY35" fmla="*/ 429151 h 1121964"/>
              <a:gd name="connsiteX36" fmla="*/ 704032 w 4333583"/>
              <a:gd name="connsiteY36" fmla="*/ 429151 h 1121964"/>
              <a:gd name="connsiteX37" fmla="*/ 704032 w 4333583"/>
              <a:gd name="connsiteY37" fmla="*/ 445981 h 1121964"/>
              <a:gd name="connsiteX38" fmla="*/ 737691 w 4333583"/>
              <a:gd name="connsiteY38" fmla="*/ 445981 h 1121964"/>
              <a:gd name="connsiteX39" fmla="*/ 737691 w 4333583"/>
              <a:gd name="connsiteY39" fmla="*/ 485249 h 1121964"/>
              <a:gd name="connsiteX40" fmla="*/ 757325 w 4333583"/>
              <a:gd name="connsiteY40" fmla="*/ 485249 h 1121964"/>
              <a:gd name="connsiteX41" fmla="*/ 757325 w 4333583"/>
              <a:gd name="connsiteY41" fmla="*/ 502079 h 1121964"/>
              <a:gd name="connsiteX42" fmla="*/ 805008 w 4333583"/>
              <a:gd name="connsiteY42" fmla="*/ 502079 h 1121964"/>
              <a:gd name="connsiteX43" fmla="*/ 805008 w 4333583"/>
              <a:gd name="connsiteY43" fmla="*/ 524518 h 1121964"/>
              <a:gd name="connsiteX44" fmla="*/ 849887 w 4333583"/>
              <a:gd name="connsiteY44" fmla="*/ 524518 h 1121964"/>
              <a:gd name="connsiteX45" fmla="*/ 849887 w 4333583"/>
              <a:gd name="connsiteY45" fmla="*/ 546957 h 1121964"/>
              <a:gd name="connsiteX46" fmla="*/ 886351 w 4333583"/>
              <a:gd name="connsiteY46" fmla="*/ 546957 h 1121964"/>
              <a:gd name="connsiteX47" fmla="*/ 886351 w 4333583"/>
              <a:gd name="connsiteY47" fmla="*/ 563787 h 1121964"/>
              <a:gd name="connsiteX48" fmla="*/ 908790 w 4333583"/>
              <a:gd name="connsiteY48" fmla="*/ 563787 h 1121964"/>
              <a:gd name="connsiteX49" fmla="*/ 908790 w 4333583"/>
              <a:gd name="connsiteY49" fmla="*/ 589031 h 1121964"/>
              <a:gd name="connsiteX50" fmla="*/ 925620 w 4333583"/>
              <a:gd name="connsiteY50" fmla="*/ 589031 h 1121964"/>
              <a:gd name="connsiteX51" fmla="*/ 925620 w 4333583"/>
              <a:gd name="connsiteY51" fmla="*/ 608665 h 1121964"/>
              <a:gd name="connsiteX52" fmla="*/ 959278 w 4333583"/>
              <a:gd name="connsiteY52" fmla="*/ 608665 h 1121964"/>
              <a:gd name="connsiteX53" fmla="*/ 959278 w 4333583"/>
              <a:gd name="connsiteY53" fmla="*/ 636714 h 1121964"/>
              <a:gd name="connsiteX54" fmla="*/ 990132 w 4333583"/>
              <a:gd name="connsiteY54" fmla="*/ 636714 h 1121964"/>
              <a:gd name="connsiteX55" fmla="*/ 990132 w 4333583"/>
              <a:gd name="connsiteY55" fmla="*/ 656349 h 1121964"/>
              <a:gd name="connsiteX56" fmla="*/ 1046231 w 4333583"/>
              <a:gd name="connsiteY56" fmla="*/ 656349 h 1121964"/>
              <a:gd name="connsiteX57" fmla="*/ 1046231 w 4333583"/>
              <a:gd name="connsiteY57" fmla="*/ 656349 h 1121964"/>
              <a:gd name="connsiteX58" fmla="*/ 1049036 w 4333583"/>
              <a:gd name="connsiteY58" fmla="*/ 684398 h 1121964"/>
              <a:gd name="connsiteX59" fmla="*/ 1079889 w 4333583"/>
              <a:gd name="connsiteY59" fmla="*/ 690007 h 1121964"/>
              <a:gd name="connsiteX60" fmla="*/ 1138793 w 4333583"/>
              <a:gd name="connsiteY60" fmla="*/ 690007 h 1121964"/>
              <a:gd name="connsiteX61" fmla="*/ 1138793 w 4333583"/>
              <a:gd name="connsiteY61" fmla="*/ 718057 h 1121964"/>
              <a:gd name="connsiteX62" fmla="*/ 1180866 w 4333583"/>
              <a:gd name="connsiteY62" fmla="*/ 718057 h 1121964"/>
              <a:gd name="connsiteX63" fmla="*/ 1180866 w 4333583"/>
              <a:gd name="connsiteY63" fmla="*/ 732081 h 1121964"/>
              <a:gd name="connsiteX64" fmla="*/ 1239769 w 4333583"/>
              <a:gd name="connsiteY64" fmla="*/ 732081 h 1121964"/>
              <a:gd name="connsiteX65" fmla="*/ 1239769 w 4333583"/>
              <a:gd name="connsiteY65" fmla="*/ 748911 h 1121964"/>
              <a:gd name="connsiteX66" fmla="*/ 1304282 w 4333583"/>
              <a:gd name="connsiteY66" fmla="*/ 748911 h 1121964"/>
              <a:gd name="connsiteX67" fmla="*/ 1304282 w 4333583"/>
              <a:gd name="connsiteY67" fmla="*/ 768545 h 1121964"/>
              <a:gd name="connsiteX68" fmla="*/ 1351966 w 4333583"/>
              <a:gd name="connsiteY68" fmla="*/ 768545 h 1121964"/>
              <a:gd name="connsiteX69" fmla="*/ 1351966 w 4333583"/>
              <a:gd name="connsiteY69" fmla="*/ 793789 h 1121964"/>
              <a:gd name="connsiteX70" fmla="*/ 1424893 w 4333583"/>
              <a:gd name="connsiteY70" fmla="*/ 793789 h 1121964"/>
              <a:gd name="connsiteX71" fmla="*/ 1424893 w 4333583"/>
              <a:gd name="connsiteY71" fmla="*/ 807814 h 1121964"/>
              <a:gd name="connsiteX72" fmla="*/ 1472577 w 4333583"/>
              <a:gd name="connsiteY72" fmla="*/ 807814 h 1121964"/>
              <a:gd name="connsiteX73" fmla="*/ 1472577 w 4333583"/>
              <a:gd name="connsiteY73" fmla="*/ 830253 h 1121964"/>
              <a:gd name="connsiteX74" fmla="*/ 1509040 w 4333583"/>
              <a:gd name="connsiteY74" fmla="*/ 830253 h 1121964"/>
              <a:gd name="connsiteX75" fmla="*/ 1509040 w 4333583"/>
              <a:gd name="connsiteY75" fmla="*/ 844278 h 1121964"/>
              <a:gd name="connsiteX76" fmla="*/ 1565139 w 4333583"/>
              <a:gd name="connsiteY76" fmla="*/ 844278 h 1121964"/>
              <a:gd name="connsiteX77" fmla="*/ 1565139 w 4333583"/>
              <a:gd name="connsiteY77" fmla="*/ 855497 h 1121964"/>
              <a:gd name="connsiteX78" fmla="*/ 1632456 w 4333583"/>
              <a:gd name="connsiteY78" fmla="*/ 855497 h 1121964"/>
              <a:gd name="connsiteX79" fmla="*/ 1632456 w 4333583"/>
              <a:gd name="connsiteY79" fmla="*/ 866717 h 1121964"/>
              <a:gd name="connsiteX80" fmla="*/ 1716604 w 4333583"/>
              <a:gd name="connsiteY80" fmla="*/ 866717 h 1121964"/>
              <a:gd name="connsiteX81" fmla="*/ 1716604 w 4333583"/>
              <a:gd name="connsiteY81" fmla="*/ 883546 h 1121964"/>
              <a:gd name="connsiteX82" fmla="*/ 1775507 w 4333583"/>
              <a:gd name="connsiteY82" fmla="*/ 883546 h 1121964"/>
              <a:gd name="connsiteX83" fmla="*/ 1775507 w 4333583"/>
              <a:gd name="connsiteY83" fmla="*/ 894766 h 1121964"/>
              <a:gd name="connsiteX84" fmla="*/ 1851239 w 4333583"/>
              <a:gd name="connsiteY84" fmla="*/ 894766 h 1121964"/>
              <a:gd name="connsiteX85" fmla="*/ 1851239 w 4333583"/>
              <a:gd name="connsiteY85" fmla="*/ 911595 h 1121964"/>
              <a:gd name="connsiteX86" fmla="*/ 2019534 w 4333583"/>
              <a:gd name="connsiteY86" fmla="*/ 911595 h 1121964"/>
              <a:gd name="connsiteX87" fmla="*/ 2019534 w 4333583"/>
              <a:gd name="connsiteY87" fmla="*/ 922815 h 1121964"/>
              <a:gd name="connsiteX88" fmla="*/ 2103681 w 4333583"/>
              <a:gd name="connsiteY88" fmla="*/ 922815 h 1121964"/>
              <a:gd name="connsiteX89" fmla="*/ 2103681 w 4333583"/>
              <a:gd name="connsiteY89" fmla="*/ 934035 h 1121964"/>
              <a:gd name="connsiteX90" fmla="*/ 2170999 w 4333583"/>
              <a:gd name="connsiteY90" fmla="*/ 934035 h 1121964"/>
              <a:gd name="connsiteX91" fmla="*/ 2170999 w 4333583"/>
              <a:gd name="connsiteY91" fmla="*/ 939644 h 1121964"/>
              <a:gd name="connsiteX92" fmla="*/ 2227097 w 4333583"/>
              <a:gd name="connsiteY92" fmla="*/ 939644 h 1121964"/>
              <a:gd name="connsiteX93" fmla="*/ 2227097 w 4333583"/>
              <a:gd name="connsiteY93" fmla="*/ 959279 h 1121964"/>
              <a:gd name="connsiteX94" fmla="*/ 2339293 w 4333583"/>
              <a:gd name="connsiteY94" fmla="*/ 959279 h 1121964"/>
              <a:gd name="connsiteX95" fmla="*/ 2339293 w 4333583"/>
              <a:gd name="connsiteY95" fmla="*/ 970498 h 1121964"/>
              <a:gd name="connsiteX96" fmla="*/ 2398196 w 4333583"/>
              <a:gd name="connsiteY96" fmla="*/ 970498 h 1121964"/>
              <a:gd name="connsiteX97" fmla="*/ 2398196 w 4333583"/>
              <a:gd name="connsiteY97" fmla="*/ 984523 h 1121964"/>
              <a:gd name="connsiteX98" fmla="*/ 2532832 w 4333583"/>
              <a:gd name="connsiteY98" fmla="*/ 984523 h 1121964"/>
              <a:gd name="connsiteX99" fmla="*/ 2532832 w 4333583"/>
              <a:gd name="connsiteY99" fmla="*/ 1006962 h 1121964"/>
              <a:gd name="connsiteX100" fmla="*/ 2591735 w 4333583"/>
              <a:gd name="connsiteY100" fmla="*/ 1006962 h 1121964"/>
              <a:gd name="connsiteX101" fmla="*/ 2591735 w 4333583"/>
              <a:gd name="connsiteY101" fmla="*/ 1020987 h 1121964"/>
              <a:gd name="connsiteX102" fmla="*/ 2645028 w 4333583"/>
              <a:gd name="connsiteY102" fmla="*/ 1020987 h 1121964"/>
              <a:gd name="connsiteX103" fmla="*/ 2645028 w 4333583"/>
              <a:gd name="connsiteY103" fmla="*/ 1026597 h 1121964"/>
              <a:gd name="connsiteX104" fmla="*/ 2790883 w 4333583"/>
              <a:gd name="connsiteY104" fmla="*/ 1026597 h 1121964"/>
              <a:gd name="connsiteX105" fmla="*/ 2782469 w 4333583"/>
              <a:gd name="connsiteY105" fmla="*/ 1035011 h 1121964"/>
              <a:gd name="connsiteX106" fmla="*/ 2953568 w 4333583"/>
              <a:gd name="connsiteY106" fmla="*/ 1035011 h 1121964"/>
              <a:gd name="connsiteX107" fmla="*/ 2953568 w 4333583"/>
              <a:gd name="connsiteY107" fmla="*/ 1049036 h 1121964"/>
              <a:gd name="connsiteX108" fmla="*/ 3046130 w 4333583"/>
              <a:gd name="connsiteY108" fmla="*/ 1049036 h 1121964"/>
              <a:gd name="connsiteX109" fmla="*/ 3046130 w 4333583"/>
              <a:gd name="connsiteY109" fmla="*/ 1068670 h 1121964"/>
              <a:gd name="connsiteX110" fmla="*/ 3284547 w 4333583"/>
              <a:gd name="connsiteY110" fmla="*/ 1068670 h 1121964"/>
              <a:gd name="connsiteX111" fmla="*/ 3292962 w 4333583"/>
              <a:gd name="connsiteY111" fmla="*/ 1077085 h 1121964"/>
              <a:gd name="connsiteX112" fmla="*/ 3486501 w 4333583"/>
              <a:gd name="connsiteY112" fmla="*/ 1077085 h 1121964"/>
              <a:gd name="connsiteX113" fmla="*/ 3486501 w 4333583"/>
              <a:gd name="connsiteY113" fmla="*/ 1102329 h 1121964"/>
              <a:gd name="connsiteX114" fmla="*/ 3881993 w 4333583"/>
              <a:gd name="connsiteY114" fmla="*/ 1102329 h 1121964"/>
              <a:gd name="connsiteX115" fmla="*/ 3881993 w 4333583"/>
              <a:gd name="connsiteY115" fmla="*/ 1121964 h 1121964"/>
              <a:gd name="connsiteX116" fmla="*/ 4333583 w 4333583"/>
              <a:gd name="connsiteY116" fmla="*/ 1121964 h 1121964"/>
              <a:gd name="connsiteX0" fmla="*/ 0 w 4333583"/>
              <a:gd name="connsiteY0" fmla="*/ 0 h 1121964"/>
              <a:gd name="connsiteX1" fmla="*/ 145855 w 4333583"/>
              <a:gd name="connsiteY1" fmla="*/ 0 h 1121964"/>
              <a:gd name="connsiteX2" fmla="*/ 145855 w 4333583"/>
              <a:gd name="connsiteY2" fmla="*/ 11220 h 1121964"/>
              <a:gd name="connsiteX3" fmla="*/ 199148 w 4333583"/>
              <a:gd name="connsiteY3" fmla="*/ 11220 h 1121964"/>
              <a:gd name="connsiteX4" fmla="*/ 199148 w 4333583"/>
              <a:gd name="connsiteY4" fmla="*/ 25244 h 1121964"/>
              <a:gd name="connsiteX5" fmla="*/ 232807 w 4333583"/>
              <a:gd name="connsiteY5" fmla="*/ 25244 h 1121964"/>
              <a:gd name="connsiteX6" fmla="*/ 232807 w 4333583"/>
              <a:gd name="connsiteY6" fmla="*/ 44879 h 1121964"/>
              <a:gd name="connsiteX7" fmla="*/ 263661 w 4333583"/>
              <a:gd name="connsiteY7" fmla="*/ 44879 h 1121964"/>
              <a:gd name="connsiteX8" fmla="*/ 263661 w 4333583"/>
              <a:gd name="connsiteY8" fmla="*/ 72928 h 1121964"/>
              <a:gd name="connsiteX9" fmla="*/ 286101 w 4333583"/>
              <a:gd name="connsiteY9" fmla="*/ 72928 h 1121964"/>
              <a:gd name="connsiteX10" fmla="*/ 286101 w 4333583"/>
              <a:gd name="connsiteY10" fmla="*/ 84148 h 1121964"/>
              <a:gd name="connsiteX11" fmla="*/ 300125 w 4333583"/>
              <a:gd name="connsiteY11" fmla="*/ 98172 h 1121964"/>
              <a:gd name="connsiteX12" fmla="*/ 322564 w 4333583"/>
              <a:gd name="connsiteY12" fmla="*/ 98172 h 1121964"/>
              <a:gd name="connsiteX13" fmla="*/ 322564 w 4333583"/>
              <a:gd name="connsiteY13" fmla="*/ 131831 h 1121964"/>
              <a:gd name="connsiteX14" fmla="*/ 367443 w 4333583"/>
              <a:gd name="connsiteY14" fmla="*/ 131831 h 1121964"/>
              <a:gd name="connsiteX15" fmla="*/ 367443 w 4333583"/>
              <a:gd name="connsiteY15" fmla="*/ 159880 h 1121964"/>
              <a:gd name="connsiteX16" fmla="*/ 384272 w 4333583"/>
              <a:gd name="connsiteY16" fmla="*/ 159880 h 1121964"/>
              <a:gd name="connsiteX17" fmla="*/ 384272 w 4333583"/>
              <a:gd name="connsiteY17" fmla="*/ 185124 h 1121964"/>
              <a:gd name="connsiteX18" fmla="*/ 440370 w 4333583"/>
              <a:gd name="connsiteY18" fmla="*/ 185124 h 1121964"/>
              <a:gd name="connsiteX19" fmla="*/ 440370 w 4333583"/>
              <a:gd name="connsiteY19" fmla="*/ 230003 h 1121964"/>
              <a:gd name="connsiteX20" fmla="*/ 471224 w 4333583"/>
              <a:gd name="connsiteY20" fmla="*/ 230003 h 1121964"/>
              <a:gd name="connsiteX21" fmla="*/ 471224 w 4333583"/>
              <a:gd name="connsiteY21" fmla="*/ 266467 h 1121964"/>
              <a:gd name="connsiteX22" fmla="*/ 504883 w 4333583"/>
              <a:gd name="connsiteY22" fmla="*/ 266467 h 1121964"/>
              <a:gd name="connsiteX23" fmla="*/ 504883 w 4333583"/>
              <a:gd name="connsiteY23" fmla="*/ 302930 h 1121964"/>
              <a:gd name="connsiteX24" fmla="*/ 524518 w 4333583"/>
              <a:gd name="connsiteY24" fmla="*/ 302930 h 1121964"/>
              <a:gd name="connsiteX25" fmla="*/ 524518 w 4333583"/>
              <a:gd name="connsiteY25" fmla="*/ 328175 h 1121964"/>
              <a:gd name="connsiteX26" fmla="*/ 549762 w 4333583"/>
              <a:gd name="connsiteY26" fmla="*/ 328175 h 1121964"/>
              <a:gd name="connsiteX27" fmla="*/ 549762 w 4333583"/>
              <a:gd name="connsiteY27" fmla="*/ 342199 h 1121964"/>
              <a:gd name="connsiteX28" fmla="*/ 589031 w 4333583"/>
              <a:gd name="connsiteY28" fmla="*/ 342199 h 1121964"/>
              <a:gd name="connsiteX29" fmla="*/ 589031 w 4333583"/>
              <a:gd name="connsiteY29" fmla="*/ 361833 h 1121964"/>
              <a:gd name="connsiteX30" fmla="*/ 611470 w 4333583"/>
              <a:gd name="connsiteY30" fmla="*/ 361833 h 1121964"/>
              <a:gd name="connsiteX31" fmla="*/ 611470 w 4333583"/>
              <a:gd name="connsiteY31" fmla="*/ 389883 h 1121964"/>
              <a:gd name="connsiteX32" fmla="*/ 642324 w 4333583"/>
              <a:gd name="connsiteY32" fmla="*/ 389883 h 1121964"/>
              <a:gd name="connsiteX33" fmla="*/ 642324 w 4333583"/>
              <a:gd name="connsiteY33" fmla="*/ 420737 h 1121964"/>
              <a:gd name="connsiteX34" fmla="*/ 667568 w 4333583"/>
              <a:gd name="connsiteY34" fmla="*/ 420737 h 1121964"/>
              <a:gd name="connsiteX35" fmla="*/ 667568 w 4333583"/>
              <a:gd name="connsiteY35" fmla="*/ 429151 h 1121964"/>
              <a:gd name="connsiteX36" fmla="*/ 704032 w 4333583"/>
              <a:gd name="connsiteY36" fmla="*/ 429151 h 1121964"/>
              <a:gd name="connsiteX37" fmla="*/ 704032 w 4333583"/>
              <a:gd name="connsiteY37" fmla="*/ 445981 h 1121964"/>
              <a:gd name="connsiteX38" fmla="*/ 737691 w 4333583"/>
              <a:gd name="connsiteY38" fmla="*/ 445981 h 1121964"/>
              <a:gd name="connsiteX39" fmla="*/ 737691 w 4333583"/>
              <a:gd name="connsiteY39" fmla="*/ 485249 h 1121964"/>
              <a:gd name="connsiteX40" fmla="*/ 757325 w 4333583"/>
              <a:gd name="connsiteY40" fmla="*/ 485249 h 1121964"/>
              <a:gd name="connsiteX41" fmla="*/ 757325 w 4333583"/>
              <a:gd name="connsiteY41" fmla="*/ 502079 h 1121964"/>
              <a:gd name="connsiteX42" fmla="*/ 805008 w 4333583"/>
              <a:gd name="connsiteY42" fmla="*/ 502079 h 1121964"/>
              <a:gd name="connsiteX43" fmla="*/ 805008 w 4333583"/>
              <a:gd name="connsiteY43" fmla="*/ 524518 h 1121964"/>
              <a:gd name="connsiteX44" fmla="*/ 849887 w 4333583"/>
              <a:gd name="connsiteY44" fmla="*/ 524518 h 1121964"/>
              <a:gd name="connsiteX45" fmla="*/ 849887 w 4333583"/>
              <a:gd name="connsiteY45" fmla="*/ 546957 h 1121964"/>
              <a:gd name="connsiteX46" fmla="*/ 886351 w 4333583"/>
              <a:gd name="connsiteY46" fmla="*/ 546957 h 1121964"/>
              <a:gd name="connsiteX47" fmla="*/ 886351 w 4333583"/>
              <a:gd name="connsiteY47" fmla="*/ 563787 h 1121964"/>
              <a:gd name="connsiteX48" fmla="*/ 908790 w 4333583"/>
              <a:gd name="connsiteY48" fmla="*/ 563787 h 1121964"/>
              <a:gd name="connsiteX49" fmla="*/ 908790 w 4333583"/>
              <a:gd name="connsiteY49" fmla="*/ 589031 h 1121964"/>
              <a:gd name="connsiteX50" fmla="*/ 925620 w 4333583"/>
              <a:gd name="connsiteY50" fmla="*/ 589031 h 1121964"/>
              <a:gd name="connsiteX51" fmla="*/ 925620 w 4333583"/>
              <a:gd name="connsiteY51" fmla="*/ 608665 h 1121964"/>
              <a:gd name="connsiteX52" fmla="*/ 959278 w 4333583"/>
              <a:gd name="connsiteY52" fmla="*/ 608665 h 1121964"/>
              <a:gd name="connsiteX53" fmla="*/ 959278 w 4333583"/>
              <a:gd name="connsiteY53" fmla="*/ 636714 h 1121964"/>
              <a:gd name="connsiteX54" fmla="*/ 990132 w 4333583"/>
              <a:gd name="connsiteY54" fmla="*/ 636714 h 1121964"/>
              <a:gd name="connsiteX55" fmla="*/ 990132 w 4333583"/>
              <a:gd name="connsiteY55" fmla="*/ 656349 h 1121964"/>
              <a:gd name="connsiteX56" fmla="*/ 1046231 w 4333583"/>
              <a:gd name="connsiteY56" fmla="*/ 656349 h 1121964"/>
              <a:gd name="connsiteX57" fmla="*/ 1046231 w 4333583"/>
              <a:gd name="connsiteY57" fmla="*/ 656349 h 1121964"/>
              <a:gd name="connsiteX58" fmla="*/ 1074280 w 4333583"/>
              <a:gd name="connsiteY58" fmla="*/ 673178 h 1121964"/>
              <a:gd name="connsiteX59" fmla="*/ 1079889 w 4333583"/>
              <a:gd name="connsiteY59" fmla="*/ 690007 h 1121964"/>
              <a:gd name="connsiteX60" fmla="*/ 1138793 w 4333583"/>
              <a:gd name="connsiteY60" fmla="*/ 690007 h 1121964"/>
              <a:gd name="connsiteX61" fmla="*/ 1138793 w 4333583"/>
              <a:gd name="connsiteY61" fmla="*/ 718057 h 1121964"/>
              <a:gd name="connsiteX62" fmla="*/ 1180866 w 4333583"/>
              <a:gd name="connsiteY62" fmla="*/ 718057 h 1121964"/>
              <a:gd name="connsiteX63" fmla="*/ 1180866 w 4333583"/>
              <a:gd name="connsiteY63" fmla="*/ 732081 h 1121964"/>
              <a:gd name="connsiteX64" fmla="*/ 1239769 w 4333583"/>
              <a:gd name="connsiteY64" fmla="*/ 732081 h 1121964"/>
              <a:gd name="connsiteX65" fmla="*/ 1239769 w 4333583"/>
              <a:gd name="connsiteY65" fmla="*/ 748911 h 1121964"/>
              <a:gd name="connsiteX66" fmla="*/ 1304282 w 4333583"/>
              <a:gd name="connsiteY66" fmla="*/ 748911 h 1121964"/>
              <a:gd name="connsiteX67" fmla="*/ 1304282 w 4333583"/>
              <a:gd name="connsiteY67" fmla="*/ 768545 h 1121964"/>
              <a:gd name="connsiteX68" fmla="*/ 1351966 w 4333583"/>
              <a:gd name="connsiteY68" fmla="*/ 768545 h 1121964"/>
              <a:gd name="connsiteX69" fmla="*/ 1351966 w 4333583"/>
              <a:gd name="connsiteY69" fmla="*/ 793789 h 1121964"/>
              <a:gd name="connsiteX70" fmla="*/ 1424893 w 4333583"/>
              <a:gd name="connsiteY70" fmla="*/ 793789 h 1121964"/>
              <a:gd name="connsiteX71" fmla="*/ 1424893 w 4333583"/>
              <a:gd name="connsiteY71" fmla="*/ 807814 h 1121964"/>
              <a:gd name="connsiteX72" fmla="*/ 1472577 w 4333583"/>
              <a:gd name="connsiteY72" fmla="*/ 807814 h 1121964"/>
              <a:gd name="connsiteX73" fmla="*/ 1472577 w 4333583"/>
              <a:gd name="connsiteY73" fmla="*/ 830253 h 1121964"/>
              <a:gd name="connsiteX74" fmla="*/ 1509040 w 4333583"/>
              <a:gd name="connsiteY74" fmla="*/ 830253 h 1121964"/>
              <a:gd name="connsiteX75" fmla="*/ 1509040 w 4333583"/>
              <a:gd name="connsiteY75" fmla="*/ 844278 h 1121964"/>
              <a:gd name="connsiteX76" fmla="*/ 1565139 w 4333583"/>
              <a:gd name="connsiteY76" fmla="*/ 844278 h 1121964"/>
              <a:gd name="connsiteX77" fmla="*/ 1565139 w 4333583"/>
              <a:gd name="connsiteY77" fmla="*/ 855497 h 1121964"/>
              <a:gd name="connsiteX78" fmla="*/ 1632456 w 4333583"/>
              <a:gd name="connsiteY78" fmla="*/ 855497 h 1121964"/>
              <a:gd name="connsiteX79" fmla="*/ 1632456 w 4333583"/>
              <a:gd name="connsiteY79" fmla="*/ 866717 h 1121964"/>
              <a:gd name="connsiteX80" fmla="*/ 1716604 w 4333583"/>
              <a:gd name="connsiteY80" fmla="*/ 866717 h 1121964"/>
              <a:gd name="connsiteX81" fmla="*/ 1716604 w 4333583"/>
              <a:gd name="connsiteY81" fmla="*/ 883546 h 1121964"/>
              <a:gd name="connsiteX82" fmla="*/ 1775507 w 4333583"/>
              <a:gd name="connsiteY82" fmla="*/ 883546 h 1121964"/>
              <a:gd name="connsiteX83" fmla="*/ 1775507 w 4333583"/>
              <a:gd name="connsiteY83" fmla="*/ 894766 h 1121964"/>
              <a:gd name="connsiteX84" fmla="*/ 1851239 w 4333583"/>
              <a:gd name="connsiteY84" fmla="*/ 894766 h 1121964"/>
              <a:gd name="connsiteX85" fmla="*/ 1851239 w 4333583"/>
              <a:gd name="connsiteY85" fmla="*/ 911595 h 1121964"/>
              <a:gd name="connsiteX86" fmla="*/ 2019534 w 4333583"/>
              <a:gd name="connsiteY86" fmla="*/ 911595 h 1121964"/>
              <a:gd name="connsiteX87" fmla="*/ 2019534 w 4333583"/>
              <a:gd name="connsiteY87" fmla="*/ 922815 h 1121964"/>
              <a:gd name="connsiteX88" fmla="*/ 2103681 w 4333583"/>
              <a:gd name="connsiteY88" fmla="*/ 922815 h 1121964"/>
              <a:gd name="connsiteX89" fmla="*/ 2103681 w 4333583"/>
              <a:gd name="connsiteY89" fmla="*/ 934035 h 1121964"/>
              <a:gd name="connsiteX90" fmla="*/ 2170999 w 4333583"/>
              <a:gd name="connsiteY90" fmla="*/ 934035 h 1121964"/>
              <a:gd name="connsiteX91" fmla="*/ 2170999 w 4333583"/>
              <a:gd name="connsiteY91" fmla="*/ 939644 h 1121964"/>
              <a:gd name="connsiteX92" fmla="*/ 2227097 w 4333583"/>
              <a:gd name="connsiteY92" fmla="*/ 939644 h 1121964"/>
              <a:gd name="connsiteX93" fmla="*/ 2227097 w 4333583"/>
              <a:gd name="connsiteY93" fmla="*/ 959279 h 1121964"/>
              <a:gd name="connsiteX94" fmla="*/ 2339293 w 4333583"/>
              <a:gd name="connsiteY94" fmla="*/ 959279 h 1121964"/>
              <a:gd name="connsiteX95" fmla="*/ 2339293 w 4333583"/>
              <a:gd name="connsiteY95" fmla="*/ 970498 h 1121964"/>
              <a:gd name="connsiteX96" fmla="*/ 2398196 w 4333583"/>
              <a:gd name="connsiteY96" fmla="*/ 970498 h 1121964"/>
              <a:gd name="connsiteX97" fmla="*/ 2398196 w 4333583"/>
              <a:gd name="connsiteY97" fmla="*/ 984523 h 1121964"/>
              <a:gd name="connsiteX98" fmla="*/ 2532832 w 4333583"/>
              <a:gd name="connsiteY98" fmla="*/ 984523 h 1121964"/>
              <a:gd name="connsiteX99" fmla="*/ 2532832 w 4333583"/>
              <a:gd name="connsiteY99" fmla="*/ 1006962 h 1121964"/>
              <a:gd name="connsiteX100" fmla="*/ 2591735 w 4333583"/>
              <a:gd name="connsiteY100" fmla="*/ 1006962 h 1121964"/>
              <a:gd name="connsiteX101" fmla="*/ 2591735 w 4333583"/>
              <a:gd name="connsiteY101" fmla="*/ 1020987 h 1121964"/>
              <a:gd name="connsiteX102" fmla="*/ 2645028 w 4333583"/>
              <a:gd name="connsiteY102" fmla="*/ 1020987 h 1121964"/>
              <a:gd name="connsiteX103" fmla="*/ 2645028 w 4333583"/>
              <a:gd name="connsiteY103" fmla="*/ 1026597 h 1121964"/>
              <a:gd name="connsiteX104" fmla="*/ 2790883 w 4333583"/>
              <a:gd name="connsiteY104" fmla="*/ 1026597 h 1121964"/>
              <a:gd name="connsiteX105" fmla="*/ 2782469 w 4333583"/>
              <a:gd name="connsiteY105" fmla="*/ 1035011 h 1121964"/>
              <a:gd name="connsiteX106" fmla="*/ 2953568 w 4333583"/>
              <a:gd name="connsiteY106" fmla="*/ 1035011 h 1121964"/>
              <a:gd name="connsiteX107" fmla="*/ 2953568 w 4333583"/>
              <a:gd name="connsiteY107" fmla="*/ 1049036 h 1121964"/>
              <a:gd name="connsiteX108" fmla="*/ 3046130 w 4333583"/>
              <a:gd name="connsiteY108" fmla="*/ 1049036 h 1121964"/>
              <a:gd name="connsiteX109" fmla="*/ 3046130 w 4333583"/>
              <a:gd name="connsiteY109" fmla="*/ 1068670 h 1121964"/>
              <a:gd name="connsiteX110" fmla="*/ 3284547 w 4333583"/>
              <a:gd name="connsiteY110" fmla="*/ 1068670 h 1121964"/>
              <a:gd name="connsiteX111" fmla="*/ 3292962 w 4333583"/>
              <a:gd name="connsiteY111" fmla="*/ 1077085 h 1121964"/>
              <a:gd name="connsiteX112" fmla="*/ 3486501 w 4333583"/>
              <a:gd name="connsiteY112" fmla="*/ 1077085 h 1121964"/>
              <a:gd name="connsiteX113" fmla="*/ 3486501 w 4333583"/>
              <a:gd name="connsiteY113" fmla="*/ 1102329 h 1121964"/>
              <a:gd name="connsiteX114" fmla="*/ 3881993 w 4333583"/>
              <a:gd name="connsiteY114" fmla="*/ 1102329 h 1121964"/>
              <a:gd name="connsiteX115" fmla="*/ 3881993 w 4333583"/>
              <a:gd name="connsiteY115" fmla="*/ 1121964 h 1121964"/>
              <a:gd name="connsiteX116" fmla="*/ 4333583 w 4333583"/>
              <a:gd name="connsiteY116" fmla="*/ 1121964 h 1121964"/>
              <a:gd name="connsiteX0" fmla="*/ 0 w 4333583"/>
              <a:gd name="connsiteY0" fmla="*/ 0 h 1121964"/>
              <a:gd name="connsiteX1" fmla="*/ 145855 w 4333583"/>
              <a:gd name="connsiteY1" fmla="*/ 0 h 1121964"/>
              <a:gd name="connsiteX2" fmla="*/ 145855 w 4333583"/>
              <a:gd name="connsiteY2" fmla="*/ 11220 h 1121964"/>
              <a:gd name="connsiteX3" fmla="*/ 199148 w 4333583"/>
              <a:gd name="connsiteY3" fmla="*/ 11220 h 1121964"/>
              <a:gd name="connsiteX4" fmla="*/ 199148 w 4333583"/>
              <a:gd name="connsiteY4" fmla="*/ 25244 h 1121964"/>
              <a:gd name="connsiteX5" fmla="*/ 232807 w 4333583"/>
              <a:gd name="connsiteY5" fmla="*/ 25244 h 1121964"/>
              <a:gd name="connsiteX6" fmla="*/ 232807 w 4333583"/>
              <a:gd name="connsiteY6" fmla="*/ 44879 h 1121964"/>
              <a:gd name="connsiteX7" fmla="*/ 263661 w 4333583"/>
              <a:gd name="connsiteY7" fmla="*/ 44879 h 1121964"/>
              <a:gd name="connsiteX8" fmla="*/ 263661 w 4333583"/>
              <a:gd name="connsiteY8" fmla="*/ 72928 h 1121964"/>
              <a:gd name="connsiteX9" fmla="*/ 286101 w 4333583"/>
              <a:gd name="connsiteY9" fmla="*/ 72928 h 1121964"/>
              <a:gd name="connsiteX10" fmla="*/ 286101 w 4333583"/>
              <a:gd name="connsiteY10" fmla="*/ 84148 h 1121964"/>
              <a:gd name="connsiteX11" fmla="*/ 300125 w 4333583"/>
              <a:gd name="connsiteY11" fmla="*/ 98172 h 1121964"/>
              <a:gd name="connsiteX12" fmla="*/ 322564 w 4333583"/>
              <a:gd name="connsiteY12" fmla="*/ 98172 h 1121964"/>
              <a:gd name="connsiteX13" fmla="*/ 322564 w 4333583"/>
              <a:gd name="connsiteY13" fmla="*/ 131831 h 1121964"/>
              <a:gd name="connsiteX14" fmla="*/ 367443 w 4333583"/>
              <a:gd name="connsiteY14" fmla="*/ 131831 h 1121964"/>
              <a:gd name="connsiteX15" fmla="*/ 367443 w 4333583"/>
              <a:gd name="connsiteY15" fmla="*/ 159880 h 1121964"/>
              <a:gd name="connsiteX16" fmla="*/ 384272 w 4333583"/>
              <a:gd name="connsiteY16" fmla="*/ 159880 h 1121964"/>
              <a:gd name="connsiteX17" fmla="*/ 384272 w 4333583"/>
              <a:gd name="connsiteY17" fmla="*/ 185124 h 1121964"/>
              <a:gd name="connsiteX18" fmla="*/ 440370 w 4333583"/>
              <a:gd name="connsiteY18" fmla="*/ 185124 h 1121964"/>
              <a:gd name="connsiteX19" fmla="*/ 440370 w 4333583"/>
              <a:gd name="connsiteY19" fmla="*/ 230003 h 1121964"/>
              <a:gd name="connsiteX20" fmla="*/ 471224 w 4333583"/>
              <a:gd name="connsiteY20" fmla="*/ 230003 h 1121964"/>
              <a:gd name="connsiteX21" fmla="*/ 471224 w 4333583"/>
              <a:gd name="connsiteY21" fmla="*/ 266467 h 1121964"/>
              <a:gd name="connsiteX22" fmla="*/ 504883 w 4333583"/>
              <a:gd name="connsiteY22" fmla="*/ 266467 h 1121964"/>
              <a:gd name="connsiteX23" fmla="*/ 504883 w 4333583"/>
              <a:gd name="connsiteY23" fmla="*/ 302930 h 1121964"/>
              <a:gd name="connsiteX24" fmla="*/ 524518 w 4333583"/>
              <a:gd name="connsiteY24" fmla="*/ 302930 h 1121964"/>
              <a:gd name="connsiteX25" fmla="*/ 524518 w 4333583"/>
              <a:gd name="connsiteY25" fmla="*/ 328175 h 1121964"/>
              <a:gd name="connsiteX26" fmla="*/ 549762 w 4333583"/>
              <a:gd name="connsiteY26" fmla="*/ 328175 h 1121964"/>
              <a:gd name="connsiteX27" fmla="*/ 549762 w 4333583"/>
              <a:gd name="connsiteY27" fmla="*/ 342199 h 1121964"/>
              <a:gd name="connsiteX28" fmla="*/ 589031 w 4333583"/>
              <a:gd name="connsiteY28" fmla="*/ 342199 h 1121964"/>
              <a:gd name="connsiteX29" fmla="*/ 589031 w 4333583"/>
              <a:gd name="connsiteY29" fmla="*/ 361833 h 1121964"/>
              <a:gd name="connsiteX30" fmla="*/ 611470 w 4333583"/>
              <a:gd name="connsiteY30" fmla="*/ 361833 h 1121964"/>
              <a:gd name="connsiteX31" fmla="*/ 611470 w 4333583"/>
              <a:gd name="connsiteY31" fmla="*/ 389883 h 1121964"/>
              <a:gd name="connsiteX32" fmla="*/ 642324 w 4333583"/>
              <a:gd name="connsiteY32" fmla="*/ 389883 h 1121964"/>
              <a:gd name="connsiteX33" fmla="*/ 642324 w 4333583"/>
              <a:gd name="connsiteY33" fmla="*/ 420737 h 1121964"/>
              <a:gd name="connsiteX34" fmla="*/ 667568 w 4333583"/>
              <a:gd name="connsiteY34" fmla="*/ 420737 h 1121964"/>
              <a:gd name="connsiteX35" fmla="*/ 667568 w 4333583"/>
              <a:gd name="connsiteY35" fmla="*/ 429151 h 1121964"/>
              <a:gd name="connsiteX36" fmla="*/ 704032 w 4333583"/>
              <a:gd name="connsiteY36" fmla="*/ 429151 h 1121964"/>
              <a:gd name="connsiteX37" fmla="*/ 704032 w 4333583"/>
              <a:gd name="connsiteY37" fmla="*/ 445981 h 1121964"/>
              <a:gd name="connsiteX38" fmla="*/ 737691 w 4333583"/>
              <a:gd name="connsiteY38" fmla="*/ 445981 h 1121964"/>
              <a:gd name="connsiteX39" fmla="*/ 737691 w 4333583"/>
              <a:gd name="connsiteY39" fmla="*/ 485249 h 1121964"/>
              <a:gd name="connsiteX40" fmla="*/ 757325 w 4333583"/>
              <a:gd name="connsiteY40" fmla="*/ 485249 h 1121964"/>
              <a:gd name="connsiteX41" fmla="*/ 757325 w 4333583"/>
              <a:gd name="connsiteY41" fmla="*/ 502079 h 1121964"/>
              <a:gd name="connsiteX42" fmla="*/ 805008 w 4333583"/>
              <a:gd name="connsiteY42" fmla="*/ 502079 h 1121964"/>
              <a:gd name="connsiteX43" fmla="*/ 805008 w 4333583"/>
              <a:gd name="connsiteY43" fmla="*/ 524518 h 1121964"/>
              <a:gd name="connsiteX44" fmla="*/ 849887 w 4333583"/>
              <a:gd name="connsiteY44" fmla="*/ 524518 h 1121964"/>
              <a:gd name="connsiteX45" fmla="*/ 849887 w 4333583"/>
              <a:gd name="connsiteY45" fmla="*/ 546957 h 1121964"/>
              <a:gd name="connsiteX46" fmla="*/ 886351 w 4333583"/>
              <a:gd name="connsiteY46" fmla="*/ 546957 h 1121964"/>
              <a:gd name="connsiteX47" fmla="*/ 886351 w 4333583"/>
              <a:gd name="connsiteY47" fmla="*/ 563787 h 1121964"/>
              <a:gd name="connsiteX48" fmla="*/ 908790 w 4333583"/>
              <a:gd name="connsiteY48" fmla="*/ 563787 h 1121964"/>
              <a:gd name="connsiteX49" fmla="*/ 908790 w 4333583"/>
              <a:gd name="connsiteY49" fmla="*/ 589031 h 1121964"/>
              <a:gd name="connsiteX50" fmla="*/ 925620 w 4333583"/>
              <a:gd name="connsiteY50" fmla="*/ 589031 h 1121964"/>
              <a:gd name="connsiteX51" fmla="*/ 925620 w 4333583"/>
              <a:gd name="connsiteY51" fmla="*/ 608665 h 1121964"/>
              <a:gd name="connsiteX52" fmla="*/ 959278 w 4333583"/>
              <a:gd name="connsiteY52" fmla="*/ 608665 h 1121964"/>
              <a:gd name="connsiteX53" fmla="*/ 959278 w 4333583"/>
              <a:gd name="connsiteY53" fmla="*/ 636714 h 1121964"/>
              <a:gd name="connsiteX54" fmla="*/ 990132 w 4333583"/>
              <a:gd name="connsiteY54" fmla="*/ 636714 h 1121964"/>
              <a:gd name="connsiteX55" fmla="*/ 990132 w 4333583"/>
              <a:gd name="connsiteY55" fmla="*/ 656349 h 1121964"/>
              <a:gd name="connsiteX56" fmla="*/ 1046231 w 4333583"/>
              <a:gd name="connsiteY56" fmla="*/ 656349 h 1121964"/>
              <a:gd name="connsiteX57" fmla="*/ 1046231 w 4333583"/>
              <a:gd name="connsiteY57" fmla="*/ 656349 h 1121964"/>
              <a:gd name="connsiteX58" fmla="*/ 1074280 w 4333583"/>
              <a:gd name="connsiteY58" fmla="*/ 673178 h 1121964"/>
              <a:gd name="connsiteX59" fmla="*/ 1079889 w 4333583"/>
              <a:gd name="connsiteY59" fmla="*/ 690007 h 1121964"/>
              <a:gd name="connsiteX60" fmla="*/ 1138793 w 4333583"/>
              <a:gd name="connsiteY60" fmla="*/ 690007 h 1121964"/>
              <a:gd name="connsiteX61" fmla="*/ 1138793 w 4333583"/>
              <a:gd name="connsiteY61" fmla="*/ 718057 h 1121964"/>
              <a:gd name="connsiteX62" fmla="*/ 1180866 w 4333583"/>
              <a:gd name="connsiteY62" fmla="*/ 718057 h 1121964"/>
              <a:gd name="connsiteX63" fmla="*/ 1180866 w 4333583"/>
              <a:gd name="connsiteY63" fmla="*/ 732081 h 1121964"/>
              <a:gd name="connsiteX64" fmla="*/ 1239769 w 4333583"/>
              <a:gd name="connsiteY64" fmla="*/ 732081 h 1121964"/>
              <a:gd name="connsiteX65" fmla="*/ 1239769 w 4333583"/>
              <a:gd name="connsiteY65" fmla="*/ 748911 h 1121964"/>
              <a:gd name="connsiteX66" fmla="*/ 1304282 w 4333583"/>
              <a:gd name="connsiteY66" fmla="*/ 748911 h 1121964"/>
              <a:gd name="connsiteX67" fmla="*/ 1304282 w 4333583"/>
              <a:gd name="connsiteY67" fmla="*/ 768545 h 1121964"/>
              <a:gd name="connsiteX68" fmla="*/ 1351966 w 4333583"/>
              <a:gd name="connsiteY68" fmla="*/ 768545 h 1121964"/>
              <a:gd name="connsiteX69" fmla="*/ 1351966 w 4333583"/>
              <a:gd name="connsiteY69" fmla="*/ 793789 h 1121964"/>
              <a:gd name="connsiteX70" fmla="*/ 1424893 w 4333583"/>
              <a:gd name="connsiteY70" fmla="*/ 793789 h 1121964"/>
              <a:gd name="connsiteX71" fmla="*/ 1424893 w 4333583"/>
              <a:gd name="connsiteY71" fmla="*/ 807814 h 1121964"/>
              <a:gd name="connsiteX72" fmla="*/ 1472577 w 4333583"/>
              <a:gd name="connsiteY72" fmla="*/ 807814 h 1121964"/>
              <a:gd name="connsiteX73" fmla="*/ 1472577 w 4333583"/>
              <a:gd name="connsiteY73" fmla="*/ 830253 h 1121964"/>
              <a:gd name="connsiteX74" fmla="*/ 1509040 w 4333583"/>
              <a:gd name="connsiteY74" fmla="*/ 830253 h 1121964"/>
              <a:gd name="connsiteX75" fmla="*/ 1509040 w 4333583"/>
              <a:gd name="connsiteY75" fmla="*/ 844278 h 1121964"/>
              <a:gd name="connsiteX76" fmla="*/ 1565139 w 4333583"/>
              <a:gd name="connsiteY76" fmla="*/ 844278 h 1121964"/>
              <a:gd name="connsiteX77" fmla="*/ 1565139 w 4333583"/>
              <a:gd name="connsiteY77" fmla="*/ 855497 h 1121964"/>
              <a:gd name="connsiteX78" fmla="*/ 1632456 w 4333583"/>
              <a:gd name="connsiteY78" fmla="*/ 855497 h 1121964"/>
              <a:gd name="connsiteX79" fmla="*/ 1632456 w 4333583"/>
              <a:gd name="connsiteY79" fmla="*/ 866717 h 1121964"/>
              <a:gd name="connsiteX80" fmla="*/ 1716604 w 4333583"/>
              <a:gd name="connsiteY80" fmla="*/ 866717 h 1121964"/>
              <a:gd name="connsiteX81" fmla="*/ 1716604 w 4333583"/>
              <a:gd name="connsiteY81" fmla="*/ 883546 h 1121964"/>
              <a:gd name="connsiteX82" fmla="*/ 1775507 w 4333583"/>
              <a:gd name="connsiteY82" fmla="*/ 883546 h 1121964"/>
              <a:gd name="connsiteX83" fmla="*/ 1775507 w 4333583"/>
              <a:gd name="connsiteY83" fmla="*/ 894766 h 1121964"/>
              <a:gd name="connsiteX84" fmla="*/ 1851239 w 4333583"/>
              <a:gd name="connsiteY84" fmla="*/ 894766 h 1121964"/>
              <a:gd name="connsiteX85" fmla="*/ 1851239 w 4333583"/>
              <a:gd name="connsiteY85" fmla="*/ 911595 h 1121964"/>
              <a:gd name="connsiteX86" fmla="*/ 2019534 w 4333583"/>
              <a:gd name="connsiteY86" fmla="*/ 911595 h 1121964"/>
              <a:gd name="connsiteX87" fmla="*/ 2019534 w 4333583"/>
              <a:gd name="connsiteY87" fmla="*/ 922815 h 1121964"/>
              <a:gd name="connsiteX88" fmla="*/ 2103681 w 4333583"/>
              <a:gd name="connsiteY88" fmla="*/ 922815 h 1121964"/>
              <a:gd name="connsiteX89" fmla="*/ 2103681 w 4333583"/>
              <a:gd name="connsiteY89" fmla="*/ 934035 h 1121964"/>
              <a:gd name="connsiteX90" fmla="*/ 2170999 w 4333583"/>
              <a:gd name="connsiteY90" fmla="*/ 934035 h 1121964"/>
              <a:gd name="connsiteX91" fmla="*/ 2170999 w 4333583"/>
              <a:gd name="connsiteY91" fmla="*/ 939644 h 1121964"/>
              <a:gd name="connsiteX92" fmla="*/ 2227097 w 4333583"/>
              <a:gd name="connsiteY92" fmla="*/ 939644 h 1121964"/>
              <a:gd name="connsiteX93" fmla="*/ 2227097 w 4333583"/>
              <a:gd name="connsiteY93" fmla="*/ 959279 h 1121964"/>
              <a:gd name="connsiteX94" fmla="*/ 2339293 w 4333583"/>
              <a:gd name="connsiteY94" fmla="*/ 959279 h 1121964"/>
              <a:gd name="connsiteX95" fmla="*/ 2339293 w 4333583"/>
              <a:gd name="connsiteY95" fmla="*/ 970498 h 1121964"/>
              <a:gd name="connsiteX96" fmla="*/ 2398196 w 4333583"/>
              <a:gd name="connsiteY96" fmla="*/ 970498 h 1121964"/>
              <a:gd name="connsiteX97" fmla="*/ 2398196 w 4333583"/>
              <a:gd name="connsiteY97" fmla="*/ 984523 h 1121964"/>
              <a:gd name="connsiteX98" fmla="*/ 2532832 w 4333583"/>
              <a:gd name="connsiteY98" fmla="*/ 984523 h 1121964"/>
              <a:gd name="connsiteX99" fmla="*/ 2532832 w 4333583"/>
              <a:gd name="connsiteY99" fmla="*/ 1006962 h 1121964"/>
              <a:gd name="connsiteX100" fmla="*/ 2591735 w 4333583"/>
              <a:gd name="connsiteY100" fmla="*/ 1006962 h 1121964"/>
              <a:gd name="connsiteX101" fmla="*/ 2591735 w 4333583"/>
              <a:gd name="connsiteY101" fmla="*/ 1020987 h 1121964"/>
              <a:gd name="connsiteX102" fmla="*/ 2645028 w 4333583"/>
              <a:gd name="connsiteY102" fmla="*/ 1020987 h 1121964"/>
              <a:gd name="connsiteX103" fmla="*/ 2645028 w 4333583"/>
              <a:gd name="connsiteY103" fmla="*/ 1026597 h 1121964"/>
              <a:gd name="connsiteX104" fmla="*/ 2790883 w 4333583"/>
              <a:gd name="connsiteY104" fmla="*/ 1026597 h 1121964"/>
              <a:gd name="connsiteX105" fmla="*/ 2782469 w 4333583"/>
              <a:gd name="connsiteY105" fmla="*/ 1035011 h 1121964"/>
              <a:gd name="connsiteX106" fmla="*/ 2953568 w 4333583"/>
              <a:gd name="connsiteY106" fmla="*/ 1035011 h 1121964"/>
              <a:gd name="connsiteX107" fmla="*/ 2953568 w 4333583"/>
              <a:gd name="connsiteY107" fmla="*/ 1049036 h 1121964"/>
              <a:gd name="connsiteX108" fmla="*/ 3046130 w 4333583"/>
              <a:gd name="connsiteY108" fmla="*/ 1049036 h 1121964"/>
              <a:gd name="connsiteX109" fmla="*/ 3046130 w 4333583"/>
              <a:gd name="connsiteY109" fmla="*/ 1068670 h 1121964"/>
              <a:gd name="connsiteX110" fmla="*/ 3284547 w 4333583"/>
              <a:gd name="connsiteY110" fmla="*/ 1068670 h 1121964"/>
              <a:gd name="connsiteX111" fmla="*/ 3292962 w 4333583"/>
              <a:gd name="connsiteY111" fmla="*/ 1077085 h 1121964"/>
              <a:gd name="connsiteX112" fmla="*/ 3486501 w 4333583"/>
              <a:gd name="connsiteY112" fmla="*/ 1077085 h 1121964"/>
              <a:gd name="connsiteX113" fmla="*/ 3486501 w 4333583"/>
              <a:gd name="connsiteY113" fmla="*/ 1102329 h 1121964"/>
              <a:gd name="connsiteX114" fmla="*/ 3881993 w 4333583"/>
              <a:gd name="connsiteY114" fmla="*/ 1102329 h 1121964"/>
              <a:gd name="connsiteX115" fmla="*/ 3881993 w 4333583"/>
              <a:gd name="connsiteY115" fmla="*/ 1121964 h 1121964"/>
              <a:gd name="connsiteX116" fmla="*/ 4333583 w 4333583"/>
              <a:gd name="connsiteY116" fmla="*/ 1121964 h 1121964"/>
              <a:gd name="connsiteX0" fmla="*/ 0 w 4333583"/>
              <a:gd name="connsiteY0" fmla="*/ 0 h 1121964"/>
              <a:gd name="connsiteX1" fmla="*/ 145855 w 4333583"/>
              <a:gd name="connsiteY1" fmla="*/ 0 h 1121964"/>
              <a:gd name="connsiteX2" fmla="*/ 145855 w 4333583"/>
              <a:gd name="connsiteY2" fmla="*/ 11220 h 1121964"/>
              <a:gd name="connsiteX3" fmla="*/ 199148 w 4333583"/>
              <a:gd name="connsiteY3" fmla="*/ 11220 h 1121964"/>
              <a:gd name="connsiteX4" fmla="*/ 199148 w 4333583"/>
              <a:gd name="connsiteY4" fmla="*/ 25244 h 1121964"/>
              <a:gd name="connsiteX5" fmla="*/ 232807 w 4333583"/>
              <a:gd name="connsiteY5" fmla="*/ 25244 h 1121964"/>
              <a:gd name="connsiteX6" fmla="*/ 232807 w 4333583"/>
              <a:gd name="connsiteY6" fmla="*/ 44879 h 1121964"/>
              <a:gd name="connsiteX7" fmla="*/ 263661 w 4333583"/>
              <a:gd name="connsiteY7" fmla="*/ 44879 h 1121964"/>
              <a:gd name="connsiteX8" fmla="*/ 263661 w 4333583"/>
              <a:gd name="connsiteY8" fmla="*/ 72928 h 1121964"/>
              <a:gd name="connsiteX9" fmla="*/ 286101 w 4333583"/>
              <a:gd name="connsiteY9" fmla="*/ 72928 h 1121964"/>
              <a:gd name="connsiteX10" fmla="*/ 286101 w 4333583"/>
              <a:gd name="connsiteY10" fmla="*/ 84148 h 1121964"/>
              <a:gd name="connsiteX11" fmla="*/ 300125 w 4333583"/>
              <a:gd name="connsiteY11" fmla="*/ 98172 h 1121964"/>
              <a:gd name="connsiteX12" fmla="*/ 322564 w 4333583"/>
              <a:gd name="connsiteY12" fmla="*/ 98172 h 1121964"/>
              <a:gd name="connsiteX13" fmla="*/ 322564 w 4333583"/>
              <a:gd name="connsiteY13" fmla="*/ 131831 h 1121964"/>
              <a:gd name="connsiteX14" fmla="*/ 367443 w 4333583"/>
              <a:gd name="connsiteY14" fmla="*/ 131831 h 1121964"/>
              <a:gd name="connsiteX15" fmla="*/ 367443 w 4333583"/>
              <a:gd name="connsiteY15" fmla="*/ 159880 h 1121964"/>
              <a:gd name="connsiteX16" fmla="*/ 384272 w 4333583"/>
              <a:gd name="connsiteY16" fmla="*/ 159880 h 1121964"/>
              <a:gd name="connsiteX17" fmla="*/ 384272 w 4333583"/>
              <a:gd name="connsiteY17" fmla="*/ 185124 h 1121964"/>
              <a:gd name="connsiteX18" fmla="*/ 440370 w 4333583"/>
              <a:gd name="connsiteY18" fmla="*/ 185124 h 1121964"/>
              <a:gd name="connsiteX19" fmla="*/ 440370 w 4333583"/>
              <a:gd name="connsiteY19" fmla="*/ 230003 h 1121964"/>
              <a:gd name="connsiteX20" fmla="*/ 471224 w 4333583"/>
              <a:gd name="connsiteY20" fmla="*/ 230003 h 1121964"/>
              <a:gd name="connsiteX21" fmla="*/ 471224 w 4333583"/>
              <a:gd name="connsiteY21" fmla="*/ 266467 h 1121964"/>
              <a:gd name="connsiteX22" fmla="*/ 504883 w 4333583"/>
              <a:gd name="connsiteY22" fmla="*/ 266467 h 1121964"/>
              <a:gd name="connsiteX23" fmla="*/ 504883 w 4333583"/>
              <a:gd name="connsiteY23" fmla="*/ 302930 h 1121964"/>
              <a:gd name="connsiteX24" fmla="*/ 524518 w 4333583"/>
              <a:gd name="connsiteY24" fmla="*/ 302930 h 1121964"/>
              <a:gd name="connsiteX25" fmla="*/ 524518 w 4333583"/>
              <a:gd name="connsiteY25" fmla="*/ 328175 h 1121964"/>
              <a:gd name="connsiteX26" fmla="*/ 549762 w 4333583"/>
              <a:gd name="connsiteY26" fmla="*/ 328175 h 1121964"/>
              <a:gd name="connsiteX27" fmla="*/ 549762 w 4333583"/>
              <a:gd name="connsiteY27" fmla="*/ 342199 h 1121964"/>
              <a:gd name="connsiteX28" fmla="*/ 589031 w 4333583"/>
              <a:gd name="connsiteY28" fmla="*/ 342199 h 1121964"/>
              <a:gd name="connsiteX29" fmla="*/ 589031 w 4333583"/>
              <a:gd name="connsiteY29" fmla="*/ 361833 h 1121964"/>
              <a:gd name="connsiteX30" fmla="*/ 611470 w 4333583"/>
              <a:gd name="connsiteY30" fmla="*/ 361833 h 1121964"/>
              <a:gd name="connsiteX31" fmla="*/ 611470 w 4333583"/>
              <a:gd name="connsiteY31" fmla="*/ 389883 h 1121964"/>
              <a:gd name="connsiteX32" fmla="*/ 642324 w 4333583"/>
              <a:gd name="connsiteY32" fmla="*/ 389883 h 1121964"/>
              <a:gd name="connsiteX33" fmla="*/ 642324 w 4333583"/>
              <a:gd name="connsiteY33" fmla="*/ 420737 h 1121964"/>
              <a:gd name="connsiteX34" fmla="*/ 667568 w 4333583"/>
              <a:gd name="connsiteY34" fmla="*/ 420737 h 1121964"/>
              <a:gd name="connsiteX35" fmla="*/ 667568 w 4333583"/>
              <a:gd name="connsiteY35" fmla="*/ 429151 h 1121964"/>
              <a:gd name="connsiteX36" fmla="*/ 704032 w 4333583"/>
              <a:gd name="connsiteY36" fmla="*/ 429151 h 1121964"/>
              <a:gd name="connsiteX37" fmla="*/ 704032 w 4333583"/>
              <a:gd name="connsiteY37" fmla="*/ 445981 h 1121964"/>
              <a:gd name="connsiteX38" fmla="*/ 737691 w 4333583"/>
              <a:gd name="connsiteY38" fmla="*/ 445981 h 1121964"/>
              <a:gd name="connsiteX39" fmla="*/ 737691 w 4333583"/>
              <a:gd name="connsiteY39" fmla="*/ 485249 h 1121964"/>
              <a:gd name="connsiteX40" fmla="*/ 757325 w 4333583"/>
              <a:gd name="connsiteY40" fmla="*/ 485249 h 1121964"/>
              <a:gd name="connsiteX41" fmla="*/ 757325 w 4333583"/>
              <a:gd name="connsiteY41" fmla="*/ 502079 h 1121964"/>
              <a:gd name="connsiteX42" fmla="*/ 805008 w 4333583"/>
              <a:gd name="connsiteY42" fmla="*/ 502079 h 1121964"/>
              <a:gd name="connsiteX43" fmla="*/ 805008 w 4333583"/>
              <a:gd name="connsiteY43" fmla="*/ 524518 h 1121964"/>
              <a:gd name="connsiteX44" fmla="*/ 849887 w 4333583"/>
              <a:gd name="connsiteY44" fmla="*/ 524518 h 1121964"/>
              <a:gd name="connsiteX45" fmla="*/ 849887 w 4333583"/>
              <a:gd name="connsiteY45" fmla="*/ 546957 h 1121964"/>
              <a:gd name="connsiteX46" fmla="*/ 886351 w 4333583"/>
              <a:gd name="connsiteY46" fmla="*/ 546957 h 1121964"/>
              <a:gd name="connsiteX47" fmla="*/ 886351 w 4333583"/>
              <a:gd name="connsiteY47" fmla="*/ 563787 h 1121964"/>
              <a:gd name="connsiteX48" fmla="*/ 908790 w 4333583"/>
              <a:gd name="connsiteY48" fmla="*/ 563787 h 1121964"/>
              <a:gd name="connsiteX49" fmla="*/ 908790 w 4333583"/>
              <a:gd name="connsiteY49" fmla="*/ 589031 h 1121964"/>
              <a:gd name="connsiteX50" fmla="*/ 925620 w 4333583"/>
              <a:gd name="connsiteY50" fmla="*/ 589031 h 1121964"/>
              <a:gd name="connsiteX51" fmla="*/ 925620 w 4333583"/>
              <a:gd name="connsiteY51" fmla="*/ 608665 h 1121964"/>
              <a:gd name="connsiteX52" fmla="*/ 959278 w 4333583"/>
              <a:gd name="connsiteY52" fmla="*/ 608665 h 1121964"/>
              <a:gd name="connsiteX53" fmla="*/ 959278 w 4333583"/>
              <a:gd name="connsiteY53" fmla="*/ 636714 h 1121964"/>
              <a:gd name="connsiteX54" fmla="*/ 990132 w 4333583"/>
              <a:gd name="connsiteY54" fmla="*/ 636714 h 1121964"/>
              <a:gd name="connsiteX55" fmla="*/ 990132 w 4333583"/>
              <a:gd name="connsiteY55" fmla="*/ 656349 h 1121964"/>
              <a:gd name="connsiteX56" fmla="*/ 1046231 w 4333583"/>
              <a:gd name="connsiteY56" fmla="*/ 656349 h 1121964"/>
              <a:gd name="connsiteX57" fmla="*/ 1046231 w 4333583"/>
              <a:gd name="connsiteY57" fmla="*/ 656349 h 1121964"/>
              <a:gd name="connsiteX58" fmla="*/ 1074280 w 4333583"/>
              <a:gd name="connsiteY58" fmla="*/ 673178 h 1121964"/>
              <a:gd name="connsiteX59" fmla="*/ 1082694 w 4333583"/>
              <a:gd name="connsiteY59" fmla="*/ 690007 h 1121964"/>
              <a:gd name="connsiteX60" fmla="*/ 1138793 w 4333583"/>
              <a:gd name="connsiteY60" fmla="*/ 690007 h 1121964"/>
              <a:gd name="connsiteX61" fmla="*/ 1138793 w 4333583"/>
              <a:gd name="connsiteY61" fmla="*/ 718057 h 1121964"/>
              <a:gd name="connsiteX62" fmla="*/ 1180866 w 4333583"/>
              <a:gd name="connsiteY62" fmla="*/ 718057 h 1121964"/>
              <a:gd name="connsiteX63" fmla="*/ 1180866 w 4333583"/>
              <a:gd name="connsiteY63" fmla="*/ 732081 h 1121964"/>
              <a:gd name="connsiteX64" fmla="*/ 1239769 w 4333583"/>
              <a:gd name="connsiteY64" fmla="*/ 732081 h 1121964"/>
              <a:gd name="connsiteX65" fmla="*/ 1239769 w 4333583"/>
              <a:gd name="connsiteY65" fmla="*/ 748911 h 1121964"/>
              <a:gd name="connsiteX66" fmla="*/ 1304282 w 4333583"/>
              <a:gd name="connsiteY66" fmla="*/ 748911 h 1121964"/>
              <a:gd name="connsiteX67" fmla="*/ 1304282 w 4333583"/>
              <a:gd name="connsiteY67" fmla="*/ 768545 h 1121964"/>
              <a:gd name="connsiteX68" fmla="*/ 1351966 w 4333583"/>
              <a:gd name="connsiteY68" fmla="*/ 768545 h 1121964"/>
              <a:gd name="connsiteX69" fmla="*/ 1351966 w 4333583"/>
              <a:gd name="connsiteY69" fmla="*/ 793789 h 1121964"/>
              <a:gd name="connsiteX70" fmla="*/ 1424893 w 4333583"/>
              <a:gd name="connsiteY70" fmla="*/ 793789 h 1121964"/>
              <a:gd name="connsiteX71" fmla="*/ 1424893 w 4333583"/>
              <a:gd name="connsiteY71" fmla="*/ 807814 h 1121964"/>
              <a:gd name="connsiteX72" fmla="*/ 1472577 w 4333583"/>
              <a:gd name="connsiteY72" fmla="*/ 807814 h 1121964"/>
              <a:gd name="connsiteX73" fmla="*/ 1472577 w 4333583"/>
              <a:gd name="connsiteY73" fmla="*/ 830253 h 1121964"/>
              <a:gd name="connsiteX74" fmla="*/ 1509040 w 4333583"/>
              <a:gd name="connsiteY74" fmla="*/ 830253 h 1121964"/>
              <a:gd name="connsiteX75" fmla="*/ 1509040 w 4333583"/>
              <a:gd name="connsiteY75" fmla="*/ 844278 h 1121964"/>
              <a:gd name="connsiteX76" fmla="*/ 1565139 w 4333583"/>
              <a:gd name="connsiteY76" fmla="*/ 844278 h 1121964"/>
              <a:gd name="connsiteX77" fmla="*/ 1565139 w 4333583"/>
              <a:gd name="connsiteY77" fmla="*/ 855497 h 1121964"/>
              <a:gd name="connsiteX78" fmla="*/ 1632456 w 4333583"/>
              <a:gd name="connsiteY78" fmla="*/ 855497 h 1121964"/>
              <a:gd name="connsiteX79" fmla="*/ 1632456 w 4333583"/>
              <a:gd name="connsiteY79" fmla="*/ 866717 h 1121964"/>
              <a:gd name="connsiteX80" fmla="*/ 1716604 w 4333583"/>
              <a:gd name="connsiteY80" fmla="*/ 866717 h 1121964"/>
              <a:gd name="connsiteX81" fmla="*/ 1716604 w 4333583"/>
              <a:gd name="connsiteY81" fmla="*/ 883546 h 1121964"/>
              <a:gd name="connsiteX82" fmla="*/ 1775507 w 4333583"/>
              <a:gd name="connsiteY82" fmla="*/ 883546 h 1121964"/>
              <a:gd name="connsiteX83" fmla="*/ 1775507 w 4333583"/>
              <a:gd name="connsiteY83" fmla="*/ 894766 h 1121964"/>
              <a:gd name="connsiteX84" fmla="*/ 1851239 w 4333583"/>
              <a:gd name="connsiteY84" fmla="*/ 894766 h 1121964"/>
              <a:gd name="connsiteX85" fmla="*/ 1851239 w 4333583"/>
              <a:gd name="connsiteY85" fmla="*/ 911595 h 1121964"/>
              <a:gd name="connsiteX86" fmla="*/ 2019534 w 4333583"/>
              <a:gd name="connsiteY86" fmla="*/ 911595 h 1121964"/>
              <a:gd name="connsiteX87" fmla="*/ 2019534 w 4333583"/>
              <a:gd name="connsiteY87" fmla="*/ 922815 h 1121964"/>
              <a:gd name="connsiteX88" fmla="*/ 2103681 w 4333583"/>
              <a:gd name="connsiteY88" fmla="*/ 922815 h 1121964"/>
              <a:gd name="connsiteX89" fmla="*/ 2103681 w 4333583"/>
              <a:gd name="connsiteY89" fmla="*/ 934035 h 1121964"/>
              <a:gd name="connsiteX90" fmla="*/ 2170999 w 4333583"/>
              <a:gd name="connsiteY90" fmla="*/ 934035 h 1121964"/>
              <a:gd name="connsiteX91" fmla="*/ 2170999 w 4333583"/>
              <a:gd name="connsiteY91" fmla="*/ 939644 h 1121964"/>
              <a:gd name="connsiteX92" fmla="*/ 2227097 w 4333583"/>
              <a:gd name="connsiteY92" fmla="*/ 939644 h 1121964"/>
              <a:gd name="connsiteX93" fmla="*/ 2227097 w 4333583"/>
              <a:gd name="connsiteY93" fmla="*/ 959279 h 1121964"/>
              <a:gd name="connsiteX94" fmla="*/ 2339293 w 4333583"/>
              <a:gd name="connsiteY94" fmla="*/ 959279 h 1121964"/>
              <a:gd name="connsiteX95" fmla="*/ 2339293 w 4333583"/>
              <a:gd name="connsiteY95" fmla="*/ 970498 h 1121964"/>
              <a:gd name="connsiteX96" fmla="*/ 2398196 w 4333583"/>
              <a:gd name="connsiteY96" fmla="*/ 970498 h 1121964"/>
              <a:gd name="connsiteX97" fmla="*/ 2398196 w 4333583"/>
              <a:gd name="connsiteY97" fmla="*/ 984523 h 1121964"/>
              <a:gd name="connsiteX98" fmla="*/ 2532832 w 4333583"/>
              <a:gd name="connsiteY98" fmla="*/ 984523 h 1121964"/>
              <a:gd name="connsiteX99" fmla="*/ 2532832 w 4333583"/>
              <a:gd name="connsiteY99" fmla="*/ 1006962 h 1121964"/>
              <a:gd name="connsiteX100" fmla="*/ 2591735 w 4333583"/>
              <a:gd name="connsiteY100" fmla="*/ 1006962 h 1121964"/>
              <a:gd name="connsiteX101" fmla="*/ 2591735 w 4333583"/>
              <a:gd name="connsiteY101" fmla="*/ 1020987 h 1121964"/>
              <a:gd name="connsiteX102" fmla="*/ 2645028 w 4333583"/>
              <a:gd name="connsiteY102" fmla="*/ 1020987 h 1121964"/>
              <a:gd name="connsiteX103" fmla="*/ 2645028 w 4333583"/>
              <a:gd name="connsiteY103" fmla="*/ 1026597 h 1121964"/>
              <a:gd name="connsiteX104" fmla="*/ 2790883 w 4333583"/>
              <a:gd name="connsiteY104" fmla="*/ 1026597 h 1121964"/>
              <a:gd name="connsiteX105" fmla="*/ 2782469 w 4333583"/>
              <a:gd name="connsiteY105" fmla="*/ 1035011 h 1121964"/>
              <a:gd name="connsiteX106" fmla="*/ 2953568 w 4333583"/>
              <a:gd name="connsiteY106" fmla="*/ 1035011 h 1121964"/>
              <a:gd name="connsiteX107" fmla="*/ 2953568 w 4333583"/>
              <a:gd name="connsiteY107" fmla="*/ 1049036 h 1121964"/>
              <a:gd name="connsiteX108" fmla="*/ 3046130 w 4333583"/>
              <a:gd name="connsiteY108" fmla="*/ 1049036 h 1121964"/>
              <a:gd name="connsiteX109" fmla="*/ 3046130 w 4333583"/>
              <a:gd name="connsiteY109" fmla="*/ 1068670 h 1121964"/>
              <a:gd name="connsiteX110" fmla="*/ 3284547 w 4333583"/>
              <a:gd name="connsiteY110" fmla="*/ 1068670 h 1121964"/>
              <a:gd name="connsiteX111" fmla="*/ 3292962 w 4333583"/>
              <a:gd name="connsiteY111" fmla="*/ 1077085 h 1121964"/>
              <a:gd name="connsiteX112" fmla="*/ 3486501 w 4333583"/>
              <a:gd name="connsiteY112" fmla="*/ 1077085 h 1121964"/>
              <a:gd name="connsiteX113" fmla="*/ 3486501 w 4333583"/>
              <a:gd name="connsiteY113" fmla="*/ 1102329 h 1121964"/>
              <a:gd name="connsiteX114" fmla="*/ 3881993 w 4333583"/>
              <a:gd name="connsiteY114" fmla="*/ 1102329 h 1121964"/>
              <a:gd name="connsiteX115" fmla="*/ 3881993 w 4333583"/>
              <a:gd name="connsiteY115" fmla="*/ 1121964 h 1121964"/>
              <a:gd name="connsiteX116" fmla="*/ 4333583 w 4333583"/>
              <a:gd name="connsiteY116" fmla="*/ 1121964 h 1121964"/>
              <a:gd name="connsiteX0" fmla="*/ 0 w 4333583"/>
              <a:gd name="connsiteY0" fmla="*/ 0 h 1121964"/>
              <a:gd name="connsiteX1" fmla="*/ 145855 w 4333583"/>
              <a:gd name="connsiteY1" fmla="*/ 0 h 1121964"/>
              <a:gd name="connsiteX2" fmla="*/ 145855 w 4333583"/>
              <a:gd name="connsiteY2" fmla="*/ 11220 h 1121964"/>
              <a:gd name="connsiteX3" fmla="*/ 199148 w 4333583"/>
              <a:gd name="connsiteY3" fmla="*/ 11220 h 1121964"/>
              <a:gd name="connsiteX4" fmla="*/ 199148 w 4333583"/>
              <a:gd name="connsiteY4" fmla="*/ 25244 h 1121964"/>
              <a:gd name="connsiteX5" fmla="*/ 232807 w 4333583"/>
              <a:gd name="connsiteY5" fmla="*/ 25244 h 1121964"/>
              <a:gd name="connsiteX6" fmla="*/ 232807 w 4333583"/>
              <a:gd name="connsiteY6" fmla="*/ 44879 h 1121964"/>
              <a:gd name="connsiteX7" fmla="*/ 263661 w 4333583"/>
              <a:gd name="connsiteY7" fmla="*/ 44879 h 1121964"/>
              <a:gd name="connsiteX8" fmla="*/ 263661 w 4333583"/>
              <a:gd name="connsiteY8" fmla="*/ 72928 h 1121964"/>
              <a:gd name="connsiteX9" fmla="*/ 286101 w 4333583"/>
              <a:gd name="connsiteY9" fmla="*/ 72928 h 1121964"/>
              <a:gd name="connsiteX10" fmla="*/ 286101 w 4333583"/>
              <a:gd name="connsiteY10" fmla="*/ 84148 h 1121964"/>
              <a:gd name="connsiteX11" fmla="*/ 300125 w 4333583"/>
              <a:gd name="connsiteY11" fmla="*/ 98172 h 1121964"/>
              <a:gd name="connsiteX12" fmla="*/ 322564 w 4333583"/>
              <a:gd name="connsiteY12" fmla="*/ 98172 h 1121964"/>
              <a:gd name="connsiteX13" fmla="*/ 322564 w 4333583"/>
              <a:gd name="connsiteY13" fmla="*/ 131831 h 1121964"/>
              <a:gd name="connsiteX14" fmla="*/ 367443 w 4333583"/>
              <a:gd name="connsiteY14" fmla="*/ 131831 h 1121964"/>
              <a:gd name="connsiteX15" fmla="*/ 367443 w 4333583"/>
              <a:gd name="connsiteY15" fmla="*/ 159880 h 1121964"/>
              <a:gd name="connsiteX16" fmla="*/ 384272 w 4333583"/>
              <a:gd name="connsiteY16" fmla="*/ 159880 h 1121964"/>
              <a:gd name="connsiteX17" fmla="*/ 384272 w 4333583"/>
              <a:gd name="connsiteY17" fmla="*/ 185124 h 1121964"/>
              <a:gd name="connsiteX18" fmla="*/ 440370 w 4333583"/>
              <a:gd name="connsiteY18" fmla="*/ 185124 h 1121964"/>
              <a:gd name="connsiteX19" fmla="*/ 440370 w 4333583"/>
              <a:gd name="connsiteY19" fmla="*/ 230003 h 1121964"/>
              <a:gd name="connsiteX20" fmla="*/ 471224 w 4333583"/>
              <a:gd name="connsiteY20" fmla="*/ 230003 h 1121964"/>
              <a:gd name="connsiteX21" fmla="*/ 471224 w 4333583"/>
              <a:gd name="connsiteY21" fmla="*/ 266467 h 1121964"/>
              <a:gd name="connsiteX22" fmla="*/ 504883 w 4333583"/>
              <a:gd name="connsiteY22" fmla="*/ 266467 h 1121964"/>
              <a:gd name="connsiteX23" fmla="*/ 504883 w 4333583"/>
              <a:gd name="connsiteY23" fmla="*/ 302930 h 1121964"/>
              <a:gd name="connsiteX24" fmla="*/ 524518 w 4333583"/>
              <a:gd name="connsiteY24" fmla="*/ 302930 h 1121964"/>
              <a:gd name="connsiteX25" fmla="*/ 524518 w 4333583"/>
              <a:gd name="connsiteY25" fmla="*/ 328175 h 1121964"/>
              <a:gd name="connsiteX26" fmla="*/ 549762 w 4333583"/>
              <a:gd name="connsiteY26" fmla="*/ 328175 h 1121964"/>
              <a:gd name="connsiteX27" fmla="*/ 549762 w 4333583"/>
              <a:gd name="connsiteY27" fmla="*/ 342199 h 1121964"/>
              <a:gd name="connsiteX28" fmla="*/ 589031 w 4333583"/>
              <a:gd name="connsiteY28" fmla="*/ 342199 h 1121964"/>
              <a:gd name="connsiteX29" fmla="*/ 589031 w 4333583"/>
              <a:gd name="connsiteY29" fmla="*/ 361833 h 1121964"/>
              <a:gd name="connsiteX30" fmla="*/ 611470 w 4333583"/>
              <a:gd name="connsiteY30" fmla="*/ 361833 h 1121964"/>
              <a:gd name="connsiteX31" fmla="*/ 611470 w 4333583"/>
              <a:gd name="connsiteY31" fmla="*/ 389883 h 1121964"/>
              <a:gd name="connsiteX32" fmla="*/ 642324 w 4333583"/>
              <a:gd name="connsiteY32" fmla="*/ 389883 h 1121964"/>
              <a:gd name="connsiteX33" fmla="*/ 642324 w 4333583"/>
              <a:gd name="connsiteY33" fmla="*/ 420737 h 1121964"/>
              <a:gd name="connsiteX34" fmla="*/ 667568 w 4333583"/>
              <a:gd name="connsiteY34" fmla="*/ 420737 h 1121964"/>
              <a:gd name="connsiteX35" fmla="*/ 667568 w 4333583"/>
              <a:gd name="connsiteY35" fmla="*/ 429151 h 1121964"/>
              <a:gd name="connsiteX36" fmla="*/ 704032 w 4333583"/>
              <a:gd name="connsiteY36" fmla="*/ 429151 h 1121964"/>
              <a:gd name="connsiteX37" fmla="*/ 704032 w 4333583"/>
              <a:gd name="connsiteY37" fmla="*/ 445981 h 1121964"/>
              <a:gd name="connsiteX38" fmla="*/ 737691 w 4333583"/>
              <a:gd name="connsiteY38" fmla="*/ 445981 h 1121964"/>
              <a:gd name="connsiteX39" fmla="*/ 737691 w 4333583"/>
              <a:gd name="connsiteY39" fmla="*/ 485249 h 1121964"/>
              <a:gd name="connsiteX40" fmla="*/ 757325 w 4333583"/>
              <a:gd name="connsiteY40" fmla="*/ 485249 h 1121964"/>
              <a:gd name="connsiteX41" fmla="*/ 757325 w 4333583"/>
              <a:gd name="connsiteY41" fmla="*/ 502079 h 1121964"/>
              <a:gd name="connsiteX42" fmla="*/ 805008 w 4333583"/>
              <a:gd name="connsiteY42" fmla="*/ 502079 h 1121964"/>
              <a:gd name="connsiteX43" fmla="*/ 805008 w 4333583"/>
              <a:gd name="connsiteY43" fmla="*/ 524518 h 1121964"/>
              <a:gd name="connsiteX44" fmla="*/ 849887 w 4333583"/>
              <a:gd name="connsiteY44" fmla="*/ 524518 h 1121964"/>
              <a:gd name="connsiteX45" fmla="*/ 849887 w 4333583"/>
              <a:gd name="connsiteY45" fmla="*/ 546957 h 1121964"/>
              <a:gd name="connsiteX46" fmla="*/ 886351 w 4333583"/>
              <a:gd name="connsiteY46" fmla="*/ 546957 h 1121964"/>
              <a:gd name="connsiteX47" fmla="*/ 886351 w 4333583"/>
              <a:gd name="connsiteY47" fmla="*/ 563787 h 1121964"/>
              <a:gd name="connsiteX48" fmla="*/ 908790 w 4333583"/>
              <a:gd name="connsiteY48" fmla="*/ 563787 h 1121964"/>
              <a:gd name="connsiteX49" fmla="*/ 908790 w 4333583"/>
              <a:gd name="connsiteY49" fmla="*/ 589031 h 1121964"/>
              <a:gd name="connsiteX50" fmla="*/ 925620 w 4333583"/>
              <a:gd name="connsiteY50" fmla="*/ 589031 h 1121964"/>
              <a:gd name="connsiteX51" fmla="*/ 925620 w 4333583"/>
              <a:gd name="connsiteY51" fmla="*/ 608665 h 1121964"/>
              <a:gd name="connsiteX52" fmla="*/ 959278 w 4333583"/>
              <a:gd name="connsiteY52" fmla="*/ 608665 h 1121964"/>
              <a:gd name="connsiteX53" fmla="*/ 959278 w 4333583"/>
              <a:gd name="connsiteY53" fmla="*/ 636714 h 1121964"/>
              <a:gd name="connsiteX54" fmla="*/ 990132 w 4333583"/>
              <a:gd name="connsiteY54" fmla="*/ 636714 h 1121964"/>
              <a:gd name="connsiteX55" fmla="*/ 990132 w 4333583"/>
              <a:gd name="connsiteY55" fmla="*/ 656349 h 1121964"/>
              <a:gd name="connsiteX56" fmla="*/ 1046231 w 4333583"/>
              <a:gd name="connsiteY56" fmla="*/ 656349 h 1121964"/>
              <a:gd name="connsiteX57" fmla="*/ 1046231 w 4333583"/>
              <a:gd name="connsiteY57" fmla="*/ 656349 h 1121964"/>
              <a:gd name="connsiteX58" fmla="*/ 1082694 w 4333583"/>
              <a:gd name="connsiteY58" fmla="*/ 661958 h 1121964"/>
              <a:gd name="connsiteX59" fmla="*/ 1082694 w 4333583"/>
              <a:gd name="connsiteY59" fmla="*/ 690007 h 1121964"/>
              <a:gd name="connsiteX60" fmla="*/ 1138793 w 4333583"/>
              <a:gd name="connsiteY60" fmla="*/ 690007 h 1121964"/>
              <a:gd name="connsiteX61" fmla="*/ 1138793 w 4333583"/>
              <a:gd name="connsiteY61" fmla="*/ 718057 h 1121964"/>
              <a:gd name="connsiteX62" fmla="*/ 1180866 w 4333583"/>
              <a:gd name="connsiteY62" fmla="*/ 718057 h 1121964"/>
              <a:gd name="connsiteX63" fmla="*/ 1180866 w 4333583"/>
              <a:gd name="connsiteY63" fmla="*/ 732081 h 1121964"/>
              <a:gd name="connsiteX64" fmla="*/ 1239769 w 4333583"/>
              <a:gd name="connsiteY64" fmla="*/ 732081 h 1121964"/>
              <a:gd name="connsiteX65" fmla="*/ 1239769 w 4333583"/>
              <a:gd name="connsiteY65" fmla="*/ 748911 h 1121964"/>
              <a:gd name="connsiteX66" fmla="*/ 1304282 w 4333583"/>
              <a:gd name="connsiteY66" fmla="*/ 748911 h 1121964"/>
              <a:gd name="connsiteX67" fmla="*/ 1304282 w 4333583"/>
              <a:gd name="connsiteY67" fmla="*/ 768545 h 1121964"/>
              <a:gd name="connsiteX68" fmla="*/ 1351966 w 4333583"/>
              <a:gd name="connsiteY68" fmla="*/ 768545 h 1121964"/>
              <a:gd name="connsiteX69" fmla="*/ 1351966 w 4333583"/>
              <a:gd name="connsiteY69" fmla="*/ 793789 h 1121964"/>
              <a:gd name="connsiteX70" fmla="*/ 1424893 w 4333583"/>
              <a:gd name="connsiteY70" fmla="*/ 793789 h 1121964"/>
              <a:gd name="connsiteX71" fmla="*/ 1424893 w 4333583"/>
              <a:gd name="connsiteY71" fmla="*/ 807814 h 1121964"/>
              <a:gd name="connsiteX72" fmla="*/ 1472577 w 4333583"/>
              <a:gd name="connsiteY72" fmla="*/ 807814 h 1121964"/>
              <a:gd name="connsiteX73" fmla="*/ 1472577 w 4333583"/>
              <a:gd name="connsiteY73" fmla="*/ 830253 h 1121964"/>
              <a:gd name="connsiteX74" fmla="*/ 1509040 w 4333583"/>
              <a:gd name="connsiteY74" fmla="*/ 830253 h 1121964"/>
              <a:gd name="connsiteX75" fmla="*/ 1509040 w 4333583"/>
              <a:gd name="connsiteY75" fmla="*/ 844278 h 1121964"/>
              <a:gd name="connsiteX76" fmla="*/ 1565139 w 4333583"/>
              <a:gd name="connsiteY76" fmla="*/ 844278 h 1121964"/>
              <a:gd name="connsiteX77" fmla="*/ 1565139 w 4333583"/>
              <a:gd name="connsiteY77" fmla="*/ 855497 h 1121964"/>
              <a:gd name="connsiteX78" fmla="*/ 1632456 w 4333583"/>
              <a:gd name="connsiteY78" fmla="*/ 855497 h 1121964"/>
              <a:gd name="connsiteX79" fmla="*/ 1632456 w 4333583"/>
              <a:gd name="connsiteY79" fmla="*/ 866717 h 1121964"/>
              <a:gd name="connsiteX80" fmla="*/ 1716604 w 4333583"/>
              <a:gd name="connsiteY80" fmla="*/ 866717 h 1121964"/>
              <a:gd name="connsiteX81" fmla="*/ 1716604 w 4333583"/>
              <a:gd name="connsiteY81" fmla="*/ 883546 h 1121964"/>
              <a:gd name="connsiteX82" fmla="*/ 1775507 w 4333583"/>
              <a:gd name="connsiteY82" fmla="*/ 883546 h 1121964"/>
              <a:gd name="connsiteX83" fmla="*/ 1775507 w 4333583"/>
              <a:gd name="connsiteY83" fmla="*/ 894766 h 1121964"/>
              <a:gd name="connsiteX84" fmla="*/ 1851239 w 4333583"/>
              <a:gd name="connsiteY84" fmla="*/ 894766 h 1121964"/>
              <a:gd name="connsiteX85" fmla="*/ 1851239 w 4333583"/>
              <a:gd name="connsiteY85" fmla="*/ 911595 h 1121964"/>
              <a:gd name="connsiteX86" fmla="*/ 2019534 w 4333583"/>
              <a:gd name="connsiteY86" fmla="*/ 911595 h 1121964"/>
              <a:gd name="connsiteX87" fmla="*/ 2019534 w 4333583"/>
              <a:gd name="connsiteY87" fmla="*/ 922815 h 1121964"/>
              <a:gd name="connsiteX88" fmla="*/ 2103681 w 4333583"/>
              <a:gd name="connsiteY88" fmla="*/ 922815 h 1121964"/>
              <a:gd name="connsiteX89" fmla="*/ 2103681 w 4333583"/>
              <a:gd name="connsiteY89" fmla="*/ 934035 h 1121964"/>
              <a:gd name="connsiteX90" fmla="*/ 2170999 w 4333583"/>
              <a:gd name="connsiteY90" fmla="*/ 934035 h 1121964"/>
              <a:gd name="connsiteX91" fmla="*/ 2170999 w 4333583"/>
              <a:gd name="connsiteY91" fmla="*/ 939644 h 1121964"/>
              <a:gd name="connsiteX92" fmla="*/ 2227097 w 4333583"/>
              <a:gd name="connsiteY92" fmla="*/ 939644 h 1121964"/>
              <a:gd name="connsiteX93" fmla="*/ 2227097 w 4333583"/>
              <a:gd name="connsiteY93" fmla="*/ 959279 h 1121964"/>
              <a:gd name="connsiteX94" fmla="*/ 2339293 w 4333583"/>
              <a:gd name="connsiteY94" fmla="*/ 959279 h 1121964"/>
              <a:gd name="connsiteX95" fmla="*/ 2339293 w 4333583"/>
              <a:gd name="connsiteY95" fmla="*/ 970498 h 1121964"/>
              <a:gd name="connsiteX96" fmla="*/ 2398196 w 4333583"/>
              <a:gd name="connsiteY96" fmla="*/ 970498 h 1121964"/>
              <a:gd name="connsiteX97" fmla="*/ 2398196 w 4333583"/>
              <a:gd name="connsiteY97" fmla="*/ 984523 h 1121964"/>
              <a:gd name="connsiteX98" fmla="*/ 2532832 w 4333583"/>
              <a:gd name="connsiteY98" fmla="*/ 984523 h 1121964"/>
              <a:gd name="connsiteX99" fmla="*/ 2532832 w 4333583"/>
              <a:gd name="connsiteY99" fmla="*/ 1006962 h 1121964"/>
              <a:gd name="connsiteX100" fmla="*/ 2591735 w 4333583"/>
              <a:gd name="connsiteY100" fmla="*/ 1006962 h 1121964"/>
              <a:gd name="connsiteX101" fmla="*/ 2591735 w 4333583"/>
              <a:gd name="connsiteY101" fmla="*/ 1020987 h 1121964"/>
              <a:gd name="connsiteX102" fmla="*/ 2645028 w 4333583"/>
              <a:gd name="connsiteY102" fmla="*/ 1020987 h 1121964"/>
              <a:gd name="connsiteX103" fmla="*/ 2645028 w 4333583"/>
              <a:gd name="connsiteY103" fmla="*/ 1026597 h 1121964"/>
              <a:gd name="connsiteX104" fmla="*/ 2790883 w 4333583"/>
              <a:gd name="connsiteY104" fmla="*/ 1026597 h 1121964"/>
              <a:gd name="connsiteX105" fmla="*/ 2782469 w 4333583"/>
              <a:gd name="connsiteY105" fmla="*/ 1035011 h 1121964"/>
              <a:gd name="connsiteX106" fmla="*/ 2953568 w 4333583"/>
              <a:gd name="connsiteY106" fmla="*/ 1035011 h 1121964"/>
              <a:gd name="connsiteX107" fmla="*/ 2953568 w 4333583"/>
              <a:gd name="connsiteY107" fmla="*/ 1049036 h 1121964"/>
              <a:gd name="connsiteX108" fmla="*/ 3046130 w 4333583"/>
              <a:gd name="connsiteY108" fmla="*/ 1049036 h 1121964"/>
              <a:gd name="connsiteX109" fmla="*/ 3046130 w 4333583"/>
              <a:gd name="connsiteY109" fmla="*/ 1068670 h 1121964"/>
              <a:gd name="connsiteX110" fmla="*/ 3284547 w 4333583"/>
              <a:gd name="connsiteY110" fmla="*/ 1068670 h 1121964"/>
              <a:gd name="connsiteX111" fmla="*/ 3292962 w 4333583"/>
              <a:gd name="connsiteY111" fmla="*/ 1077085 h 1121964"/>
              <a:gd name="connsiteX112" fmla="*/ 3486501 w 4333583"/>
              <a:gd name="connsiteY112" fmla="*/ 1077085 h 1121964"/>
              <a:gd name="connsiteX113" fmla="*/ 3486501 w 4333583"/>
              <a:gd name="connsiteY113" fmla="*/ 1102329 h 1121964"/>
              <a:gd name="connsiteX114" fmla="*/ 3881993 w 4333583"/>
              <a:gd name="connsiteY114" fmla="*/ 1102329 h 1121964"/>
              <a:gd name="connsiteX115" fmla="*/ 3881993 w 4333583"/>
              <a:gd name="connsiteY115" fmla="*/ 1121964 h 1121964"/>
              <a:gd name="connsiteX116" fmla="*/ 4333583 w 4333583"/>
              <a:gd name="connsiteY116" fmla="*/ 1121964 h 1121964"/>
              <a:gd name="connsiteX0" fmla="*/ 0 w 4333583"/>
              <a:gd name="connsiteY0" fmla="*/ 0 h 1121964"/>
              <a:gd name="connsiteX1" fmla="*/ 145855 w 4333583"/>
              <a:gd name="connsiteY1" fmla="*/ 0 h 1121964"/>
              <a:gd name="connsiteX2" fmla="*/ 145855 w 4333583"/>
              <a:gd name="connsiteY2" fmla="*/ 11220 h 1121964"/>
              <a:gd name="connsiteX3" fmla="*/ 199148 w 4333583"/>
              <a:gd name="connsiteY3" fmla="*/ 11220 h 1121964"/>
              <a:gd name="connsiteX4" fmla="*/ 199148 w 4333583"/>
              <a:gd name="connsiteY4" fmla="*/ 25244 h 1121964"/>
              <a:gd name="connsiteX5" fmla="*/ 232807 w 4333583"/>
              <a:gd name="connsiteY5" fmla="*/ 25244 h 1121964"/>
              <a:gd name="connsiteX6" fmla="*/ 232807 w 4333583"/>
              <a:gd name="connsiteY6" fmla="*/ 44879 h 1121964"/>
              <a:gd name="connsiteX7" fmla="*/ 263661 w 4333583"/>
              <a:gd name="connsiteY7" fmla="*/ 44879 h 1121964"/>
              <a:gd name="connsiteX8" fmla="*/ 263661 w 4333583"/>
              <a:gd name="connsiteY8" fmla="*/ 72928 h 1121964"/>
              <a:gd name="connsiteX9" fmla="*/ 286101 w 4333583"/>
              <a:gd name="connsiteY9" fmla="*/ 72928 h 1121964"/>
              <a:gd name="connsiteX10" fmla="*/ 286101 w 4333583"/>
              <a:gd name="connsiteY10" fmla="*/ 84148 h 1121964"/>
              <a:gd name="connsiteX11" fmla="*/ 300125 w 4333583"/>
              <a:gd name="connsiteY11" fmla="*/ 98172 h 1121964"/>
              <a:gd name="connsiteX12" fmla="*/ 322564 w 4333583"/>
              <a:gd name="connsiteY12" fmla="*/ 98172 h 1121964"/>
              <a:gd name="connsiteX13" fmla="*/ 322564 w 4333583"/>
              <a:gd name="connsiteY13" fmla="*/ 131831 h 1121964"/>
              <a:gd name="connsiteX14" fmla="*/ 367443 w 4333583"/>
              <a:gd name="connsiteY14" fmla="*/ 131831 h 1121964"/>
              <a:gd name="connsiteX15" fmla="*/ 367443 w 4333583"/>
              <a:gd name="connsiteY15" fmla="*/ 159880 h 1121964"/>
              <a:gd name="connsiteX16" fmla="*/ 384272 w 4333583"/>
              <a:gd name="connsiteY16" fmla="*/ 159880 h 1121964"/>
              <a:gd name="connsiteX17" fmla="*/ 384272 w 4333583"/>
              <a:gd name="connsiteY17" fmla="*/ 185124 h 1121964"/>
              <a:gd name="connsiteX18" fmla="*/ 440370 w 4333583"/>
              <a:gd name="connsiteY18" fmla="*/ 185124 h 1121964"/>
              <a:gd name="connsiteX19" fmla="*/ 440370 w 4333583"/>
              <a:gd name="connsiteY19" fmla="*/ 230003 h 1121964"/>
              <a:gd name="connsiteX20" fmla="*/ 471224 w 4333583"/>
              <a:gd name="connsiteY20" fmla="*/ 230003 h 1121964"/>
              <a:gd name="connsiteX21" fmla="*/ 471224 w 4333583"/>
              <a:gd name="connsiteY21" fmla="*/ 266467 h 1121964"/>
              <a:gd name="connsiteX22" fmla="*/ 504883 w 4333583"/>
              <a:gd name="connsiteY22" fmla="*/ 266467 h 1121964"/>
              <a:gd name="connsiteX23" fmla="*/ 504883 w 4333583"/>
              <a:gd name="connsiteY23" fmla="*/ 302930 h 1121964"/>
              <a:gd name="connsiteX24" fmla="*/ 524518 w 4333583"/>
              <a:gd name="connsiteY24" fmla="*/ 302930 h 1121964"/>
              <a:gd name="connsiteX25" fmla="*/ 524518 w 4333583"/>
              <a:gd name="connsiteY25" fmla="*/ 328175 h 1121964"/>
              <a:gd name="connsiteX26" fmla="*/ 549762 w 4333583"/>
              <a:gd name="connsiteY26" fmla="*/ 328175 h 1121964"/>
              <a:gd name="connsiteX27" fmla="*/ 549762 w 4333583"/>
              <a:gd name="connsiteY27" fmla="*/ 342199 h 1121964"/>
              <a:gd name="connsiteX28" fmla="*/ 589031 w 4333583"/>
              <a:gd name="connsiteY28" fmla="*/ 342199 h 1121964"/>
              <a:gd name="connsiteX29" fmla="*/ 589031 w 4333583"/>
              <a:gd name="connsiteY29" fmla="*/ 361833 h 1121964"/>
              <a:gd name="connsiteX30" fmla="*/ 611470 w 4333583"/>
              <a:gd name="connsiteY30" fmla="*/ 361833 h 1121964"/>
              <a:gd name="connsiteX31" fmla="*/ 611470 w 4333583"/>
              <a:gd name="connsiteY31" fmla="*/ 389883 h 1121964"/>
              <a:gd name="connsiteX32" fmla="*/ 642324 w 4333583"/>
              <a:gd name="connsiteY32" fmla="*/ 389883 h 1121964"/>
              <a:gd name="connsiteX33" fmla="*/ 642324 w 4333583"/>
              <a:gd name="connsiteY33" fmla="*/ 420737 h 1121964"/>
              <a:gd name="connsiteX34" fmla="*/ 667568 w 4333583"/>
              <a:gd name="connsiteY34" fmla="*/ 420737 h 1121964"/>
              <a:gd name="connsiteX35" fmla="*/ 667568 w 4333583"/>
              <a:gd name="connsiteY35" fmla="*/ 429151 h 1121964"/>
              <a:gd name="connsiteX36" fmla="*/ 704032 w 4333583"/>
              <a:gd name="connsiteY36" fmla="*/ 429151 h 1121964"/>
              <a:gd name="connsiteX37" fmla="*/ 704032 w 4333583"/>
              <a:gd name="connsiteY37" fmla="*/ 445981 h 1121964"/>
              <a:gd name="connsiteX38" fmla="*/ 737691 w 4333583"/>
              <a:gd name="connsiteY38" fmla="*/ 445981 h 1121964"/>
              <a:gd name="connsiteX39" fmla="*/ 737691 w 4333583"/>
              <a:gd name="connsiteY39" fmla="*/ 485249 h 1121964"/>
              <a:gd name="connsiteX40" fmla="*/ 757325 w 4333583"/>
              <a:gd name="connsiteY40" fmla="*/ 485249 h 1121964"/>
              <a:gd name="connsiteX41" fmla="*/ 757325 w 4333583"/>
              <a:gd name="connsiteY41" fmla="*/ 502079 h 1121964"/>
              <a:gd name="connsiteX42" fmla="*/ 805008 w 4333583"/>
              <a:gd name="connsiteY42" fmla="*/ 502079 h 1121964"/>
              <a:gd name="connsiteX43" fmla="*/ 805008 w 4333583"/>
              <a:gd name="connsiteY43" fmla="*/ 524518 h 1121964"/>
              <a:gd name="connsiteX44" fmla="*/ 849887 w 4333583"/>
              <a:gd name="connsiteY44" fmla="*/ 524518 h 1121964"/>
              <a:gd name="connsiteX45" fmla="*/ 849887 w 4333583"/>
              <a:gd name="connsiteY45" fmla="*/ 546957 h 1121964"/>
              <a:gd name="connsiteX46" fmla="*/ 886351 w 4333583"/>
              <a:gd name="connsiteY46" fmla="*/ 546957 h 1121964"/>
              <a:gd name="connsiteX47" fmla="*/ 886351 w 4333583"/>
              <a:gd name="connsiteY47" fmla="*/ 563787 h 1121964"/>
              <a:gd name="connsiteX48" fmla="*/ 908790 w 4333583"/>
              <a:gd name="connsiteY48" fmla="*/ 563787 h 1121964"/>
              <a:gd name="connsiteX49" fmla="*/ 908790 w 4333583"/>
              <a:gd name="connsiteY49" fmla="*/ 589031 h 1121964"/>
              <a:gd name="connsiteX50" fmla="*/ 925620 w 4333583"/>
              <a:gd name="connsiteY50" fmla="*/ 589031 h 1121964"/>
              <a:gd name="connsiteX51" fmla="*/ 925620 w 4333583"/>
              <a:gd name="connsiteY51" fmla="*/ 608665 h 1121964"/>
              <a:gd name="connsiteX52" fmla="*/ 959278 w 4333583"/>
              <a:gd name="connsiteY52" fmla="*/ 608665 h 1121964"/>
              <a:gd name="connsiteX53" fmla="*/ 959278 w 4333583"/>
              <a:gd name="connsiteY53" fmla="*/ 636714 h 1121964"/>
              <a:gd name="connsiteX54" fmla="*/ 990132 w 4333583"/>
              <a:gd name="connsiteY54" fmla="*/ 636714 h 1121964"/>
              <a:gd name="connsiteX55" fmla="*/ 990132 w 4333583"/>
              <a:gd name="connsiteY55" fmla="*/ 656349 h 1121964"/>
              <a:gd name="connsiteX56" fmla="*/ 1046231 w 4333583"/>
              <a:gd name="connsiteY56" fmla="*/ 656349 h 1121964"/>
              <a:gd name="connsiteX57" fmla="*/ 1046231 w 4333583"/>
              <a:gd name="connsiteY57" fmla="*/ 656349 h 1121964"/>
              <a:gd name="connsiteX58" fmla="*/ 1082694 w 4333583"/>
              <a:gd name="connsiteY58" fmla="*/ 661958 h 1121964"/>
              <a:gd name="connsiteX59" fmla="*/ 1082694 w 4333583"/>
              <a:gd name="connsiteY59" fmla="*/ 690007 h 1121964"/>
              <a:gd name="connsiteX60" fmla="*/ 1138793 w 4333583"/>
              <a:gd name="connsiteY60" fmla="*/ 690007 h 1121964"/>
              <a:gd name="connsiteX61" fmla="*/ 1138793 w 4333583"/>
              <a:gd name="connsiteY61" fmla="*/ 718057 h 1121964"/>
              <a:gd name="connsiteX62" fmla="*/ 1180866 w 4333583"/>
              <a:gd name="connsiteY62" fmla="*/ 718057 h 1121964"/>
              <a:gd name="connsiteX63" fmla="*/ 1180866 w 4333583"/>
              <a:gd name="connsiteY63" fmla="*/ 732081 h 1121964"/>
              <a:gd name="connsiteX64" fmla="*/ 1239769 w 4333583"/>
              <a:gd name="connsiteY64" fmla="*/ 732081 h 1121964"/>
              <a:gd name="connsiteX65" fmla="*/ 1239769 w 4333583"/>
              <a:gd name="connsiteY65" fmla="*/ 748911 h 1121964"/>
              <a:gd name="connsiteX66" fmla="*/ 1304282 w 4333583"/>
              <a:gd name="connsiteY66" fmla="*/ 748911 h 1121964"/>
              <a:gd name="connsiteX67" fmla="*/ 1304282 w 4333583"/>
              <a:gd name="connsiteY67" fmla="*/ 768545 h 1121964"/>
              <a:gd name="connsiteX68" fmla="*/ 1351966 w 4333583"/>
              <a:gd name="connsiteY68" fmla="*/ 768545 h 1121964"/>
              <a:gd name="connsiteX69" fmla="*/ 1351966 w 4333583"/>
              <a:gd name="connsiteY69" fmla="*/ 793789 h 1121964"/>
              <a:gd name="connsiteX70" fmla="*/ 1424893 w 4333583"/>
              <a:gd name="connsiteY70" fmla="*/ 793789 h 1121964"/>
              <a:gd name="connsiteX71" fmla="*/ 1424893 w 4333583"/>
              <a:gd name="connsiteY71" fmla="*/ 807814 h 1121964"/>
              <a:gd name="connsiteX72" fmla="*/ 1472577 w 4333583"/>
              <a:gd name="connsiteY72" fmla="*/ 807814 h 1121964"/>
              <a:gd name="connsiteX73" fmla="*/ 1472577 w 4333583"/>
              <a:gd name="connsiteY73" fmla="*/ 830253 h 1121964"/>
              <a:gd name="connsiteX74" fmla="*/ 1509040 w 4333583"/>
              <a:gd name="connsiteY74" fmla="*/ 830253 h 1121964"/>
              <a:gd name="connsiteX75" fmla="*/ 1509040 w 4333583"/>
              <a:gd name="connsiteY75" fmla="*/ 844278 h 1121964"/>
              <a:gd name="connsiteX76" fmla="*/ 1565139 w 4333583"/>
              <a:gd name="connsiteY76" fmla="*/ 844278 h 1121964"/>
              <a:gd name="connsiteX77" fmla="*/ 1565139 w 4333583"/>
              <a:gd name="connsiteY77" fmla="*/ 855497 h 1121964"/>
              <a:gd name="connsiteX78" fmla="*/ 1632456 w 4333583"/>
              <a:gd name="connsiteY78" fmla="*/ 855497 h 1121964"/>
              <a:gd name="connsiteX79" fmla="*/ 1632456 w 4333583"/>
              <a:gd name="connsiteY79" fmla="*/ 866717 h 1121964"/>
              <a:gd name="connsiteX80" fmla="*/ 1716604 w 4333583"/>
              <a:gd name="connsiteY80" fmla="*/ 866717 h 1121964"/>
              <a:gd name="connsiteX81" fmla="*/ 1716604 w 4333583"/>
              <a:gd name="connsiteY81" fmla="*/ 883546 h 1121964"/>
              <a:gd name="connsiteX82" fmla="*/ 1775507 w 4333583"/>
              <a:gd name="connsiteY82" fmla="*/ 883546 h 1121964"/>
              <a:gd name="connsiteX83" fmla="*/ 1775507 w 4333583"/>
              <a:gd name="connsiteY83" fmla="*/ 894766 h 1121964"/>
              <a:gd name="connsiteX84" fmla="*/ 1851239 w 4333583"/>
              <a:gd name="connsiteY84" fmla="*/ 894766 h 1121964"/>
              <a:gd name="connsiteX85" fmla="*/ 1851239 w 4333583"/>
              <a:gd name="connsiteY85" fmla="*/ 911595 h 1121964"/>
              <a:gd name="connsiteX86" fmla="*/ 2019534 w 4333583"/>
              <a:gd name="connsiteY86" fmla="*/ 911595 h 1121964"/>
              <a:gd name="connsiteX87" fmla="*/ 2019534 w 4333583"/>
              <a:gd name="connsiteY87" fmla="*/ 922815 h 1121964"/>
              <a:gd name="connsiteX88" fmla="*/ 2103681 w 4333583"/>
              <a:gd name="connsiteY88" fmla="*/ 922815 h 1121964"/>
              <a:gd name="connsiteX89" fmla="*/ 2103681 w 4333583"/>
              <a:gd name="connsiteY89" fmla="*/ 934035 h 1121964"/>
              <a:gd name="connsiteX90" fmla="*/ 2170999 w 4333583"/>
              <a:gd name="connsiteY90" fmla="*/ 934035 h 1121964"/>
              <a:gd name="connsiteX91" fmla="*/ 2170999 w 4333583"/>
              <a:gd name="connsiteY91" fmla="*/ 939644 h 1121964"/>
              <a:gd name="connsiteX92" fmla="*/ 2227097 w 4333583"/>
              <a:gd name="connsiteY92" fmla="*/ 939644 h 1121964"/>
              <a:gd name="connsiteX93" fmla="*/ 2227097 w 4333583"/>
              <a:gd name="connsiteY93" fmla="*/ 959279 h 1121964"/>
              <a:gd name="connsiteX94" fmla="*/ 2339293 w 4333583"/>
              <a:gd name="connsiteY94" fmla="*/ 959279 h 1121964"/>
              <a:gd name="connsiteX95" fmla="*/ 2339293 w 4333583"/>
              <a:gd name="connsiteY95" fmla="*/ 970498 h 1121964"/>
              <a:gd name="connsiteX96" fmla="*/ 2398196 w 4333583"/>
              <a:gd name="connsiteY96" fmla="*/ 970498 h 1121964"/>
              <a:gd name="connsiteX97" fmla="*/ 2398196 w 4333583"/>
              <a:gd name="connsiteY97" fmla="*/ 984523 h 1121964"/>
              <a:gd name="connsiteX98" fmla="*/ 2532832 w 4333583"/>
              <a:gd name="connsiteY98" fmla="*/ 984523 h 1121964"/>
              <a:gd name="connsiteX99" fmla="*/ 2532832 w 4333583"/>
              <a:gd name="connsiteY99" fmla="*/ 1006962 h 1121964"/>
              <a:gd name="connsiteX100" fmla="*/ 2591735 w 4333583"/>
              <a:gd name="connsiteY100" fmla="*/ 1006962 h 1121964"/>
              <a:gd name="connsiteX101" fmla="*/ 2591735 w 4333583"/>
              <a:gd name="connsiteY101" fmla="*/ 1020987 h 1121964"/>
              <a:gd name="connsiteX102" fmla="*/ 2645028 w 4333583"/>
              <a:gd name="connsiteY102" fmla="*/ 1020987 h 1121964"/>
              <a:gd name="connsiteX103" fmla="*/ 2645028 w 4333583"/>
              <a:gd name="connsiteY103" fmla="*/ 1026597 h 1121964"/>
              <a:gd name="connsiteX104" fmla="*/ 2790883 w 4333583"/>
              <a:gd name="connsiteY104" fmla="*/ 1026597 h 1121964"/>
              <a:gd name="connsiteX105" fmla="*/ 2782469 w 4333583"/>
              <a:gd name="connsiteY105" fmla="*/ 1035011 h 1121964"/>
              <a:gd name="connsiteX106" fmla="*/ 2953568 w 4333583"/>
              <a:gd name="connsiteY106" fmla="*/ 1035011 h 1121964"/>
              <a:gd name="connsiteX107" fmla="*/ 2953568 w 4333583"/>
              <a:gd name="connsiteY107" fmla="*/ 1049036 h 1121964"/>
              <a:gd name="connsiteX108" fmla="*/ 3046130 w 4333583"/>
              <a:gd name="connsiteY108" fmla="*/ 1049036 h 1121964"/>
              <a:gd name="connsiteX109" fmla="*/ 3046130 w 4333583"/>
              <a:gd name="connsiteY109" fmla="*/ 1068670 h 1121964"/>
              <a:gd name="connsiteX110" fmla="*/ 3284547 w 4333583"/>
              <a:gd name="connsiteY110" fmla="*/ 1068670 h 1121964"/>
              <a:gd name="connsiteX111" fmla="*/ 3292962 w 4333583"/>
              <a:gd name="connsiteY111" fmla="*/ 1077085 h 1121964"/>
              <a:gd name="connsiteX112" fmla="*/ 3486501 w 4333583"/>
              <a:gd name="connsiteY112" fmla="*/ 1077085 h 1121964"/>
              <a:gd name="connsiteX113" fmla="*/ 3486501 w 4333583"/>
              <a:gd name="connsiteY113" fmla="*/ 1102329 h 1121964"/>
              <a:gd name="connsiteX114" fmla="*/ 3881993 w 4333583"/>
              <a:gd name="connsiteY114" fmla="*/ 1102329 h 1121964"/>
              <a:gd name="connsiteX115" fmla="*/ 3881993 w 4333583"/>
              <a:gd name="connsiteY115" fmla="*/ 1121964 h 1121964"/>
              <a:gd name="connsiteX116" fmla="*/ 4333583 w 4333583"/>
              <a:gd name="connsiteY116" fmla="*/ 1121964 h 1121964"/>
              <a:gd name="connsiteX0" fmla="*/ 0 w 4333583"/>
              <a:gd name="connsiteY0" fmla="*/ 0 h 1121964"/>
              <a:gd name="connsiteX1" fmla="*/ 145855 w 4333583"/>
              <a:gd name="connsiteY1" fmla="*/ 0 h 1121964"/>
              <a:gd name="connsiteX2" fmla="*/ 145855 w 4333583"/>
              <a:gd name="connsiteY2" fmla="*/ 11220 h 1121964"/>
              <a:gd name="connsiteX3" fmla="*/ 199148 w 4333583"/>
              <a:gd name="connsiteY3" fmla="*/ 11220 h 1121964"/>
              <a:gd name="connsiteX4" fmla="*/ 199148 w 4333583"/>
              <a:gd name="connsiteY4" fmla="*/ 25244 h 1121964"/>
              <a:gd name="connsiteX5" fmla="*/ 232807 w 4333583"/>
              <a:gd name="connsiteY5" fmla="*/ 25244 h 1121964"/>
              <a:gd name="connsiteX6" fmla="*/ 232807 w 4333583"/>
              <a:gd name="connsiteY6" fmla="*/ 44879 h 1121964"/>
              <a:gd name="connsiteX7" fmla="*/ 263661 w 4333583"/>
              <a:gd name="connsiteY7" fmla="*/ 44879 h 1121964"/>
              <a:gd name="connsiteX8" fmla="*/ 263661 w 4333583"/>
              <a:gd name="connsiteY8" fmla="*/ 72928 h 1121964"/>
              <a:gd name="connsiteX9" fmla="*/ 286101 w 4333583"/>
              <a:gd name="connsiteY9" fmla="*/ 72928 h 1121964"/>
              <a:gd name="connsiteX10" fmla="*/ 286101 w 4333583"/>
              <a:gd name="connsiteY10" fmla="*/ 84148 h 1121964"/>
              <a:gd name="connsiteX11" fmla="*/ 300125 w 4333583"/>
              <a:gd name="connsiteY11" fmla="*/ 98172 h 1121964"/>
              <a:gd name="connsiteX12" fmla="*/ 322564 w 4333583"/>
              <a:gd name="connsiteY12" fmla="*/ 98172 h 1121964"/>
              <a:gd name="connsiteX13" fmla="*/ 322564 w 4333583"/>
              <a:gd name="connsiteY13" fmla="*/ 131831 h 1121964"/>
              <a:gd name="connsiteX14" fmla="*/ 367443 w 4333583"/>
              <a:gd name="connsiteY14" fmla="*/ 131831 h 1121964"/>
              <a:gd name="connsiteX15" fmla="*/ 367443 w 4333583"/>
              <a:gd name="connsiteY15" fmla="*/ 159880 h 1121964"/>
              <a:gd name="connsiteX16" fmla="*/ 384272 w 4333583"/>
              <a:gd name="connsiteY16" fmla="*/ 159880 h 1121964"/>
              <a:gd name="connsiteX17" fmla="*/ 384272 w 4333583"/>
              <a:gd name="connsiteY17" fmla="*/ 185124 h 1121964"/>
              <a:gd name="connsiteX18" fmla="*/ 440370 w 4333583"/>
              <a:gd name="connsiteY18" fmla="*/ 185124 h 1121964"/>
              <a:gd name="connsiteX19" fmla="*/ 440370 w 4333583"/>
              <a:gd name="connsiteY19" fmla="*/ 230003 h 1121964"/>
              <a:gd name="connsiteX20" fmla="*/ 471224 w 4333583"/>
              <a:gd name="connsiteY20" fmla="*/ 230003 h 1121964"/>
              <a:gd name="connsiteX21" fmla="*/ 471224 w 4333583"/>
              <a:gd name="connsiteY21" fmla="*/ 266467 h 1121964"/>
              <a:gd name="connsiteX22" fmla="*/ 504883 w 4333583"/>
              <a:gd name="connsiteY22" fmla="*/ 266467 h 1121964"/>
              <a:gd name="connsiteX23" fmla="*/ 504883 w 4333583"/>
              <a:gd name="connsiteY23" fmla="*/ 302930 h 1121964"/>
              <a:gd name="connsiteX24" fmla="*/ 524518 w 4333583"/>
              <a:gd name="connsiteY24" fmla="*/ 302930 h 1121964"/>
              <a:gd name="connsiteX25" fmla="*/ 524518 w 4333583"/>
              <a:gd name="connsiteY25" fmla="*/ 328175 h 1121964"/>
              <a:gd name="connsiteX26" fmla="*/ 549762 w 4333583"/>
              <a:gd name="connsiteY26" fmla="*/ 328175 h 1121964"/>
              <a:gd name="connsiteX27" fmla="*/ 549762 w 4333583"/>
              <a:gd name="connsiteY27" fmla="*/ 342199 h 1121964"/>
              <a:gd name="connsiteX28" fmla="*/ 589031 w 4333583"/>
              <a:gd name="connsiteY28" fmla="*/ 342199 h 1121964"/>
              <a:gd name="connsiteX29" fmla="*/ 589031 w 4333583"/>
              <a:gd name="connsiteY29" fmla="*/ 361833 h 1121964"/>
              <a:gd name="connsiteX30" fmla="*/ 611470 w 4333583"/>
              <a:gd name="connsiteY30" fmla="*/ 361833 h 1121964"/>
              <a:gd name="connsiteX31" fmla="*/ 611470 w 4333583"/>
              <a:gd name="connsiteY31" fmla="*/ 389883 h 1121964"/>
              <a:gd name="connsiteX32" fmla="*/ 642324 w 4333583"/>
              <a:gd name="connsiteY32" fmla="*/ 389883 h 1121964"/>
              <a:gd name="connsiteX33" fmla="*/ 642324 w 4333583"/>
              <a:gd name="connsiteY33" fmla="*/ 420737 h 1121964"/>
              <a:gd name="connsiteX34" fmla="*/ 667568 w 4333583"/>
              <a:gd name="connsiteY34" fmla="*/ 420737 h 1121964"/>
              <a:gd name="connsiteX35" fmla="*/ 667568 w 4333583"/>
              <a:gd name="connsiteY35" fmla="*/ 429151 h 1121964"/>
              <a:gd name="connsiteX36" fmla="*/ 704032 w 4333583"/>
              <a:gd name="connsiteY36" fmla="*/ 429151 h 1121964"/>
              <a:gd name="connsiteX37" fmla="*/ 704032 w 4333583"/>
              <a:gd name="connsiteY37" fmla="*/ 445981 h 1121964"/>
              <a:gd name="connsiteX38" fmla="*/ 737691 w 4333583"/>
              <a:gd name="connsiteY38" fmla="*/ 445981 h 1121964"/>
              <a:gd name="connsiteX39" fmla="*/ 737691 w 4333583"/>
              <a:gd name="connsiteY39" fmla="*/ 485249 h 1121964"/>
              <a:gd name="connsiteX40" fmla="*/ 757325 w 4333583"/>
              <a:gd name="connsiteY40" fmla="*/ 485249 h 1121964"/>
              <a:gd name="connsiteX41" fmla="*/ 757325 w 4333583"/>
              <a:gd name="connsiteY41" fmla="*/ 502079 h 1121964"/>
              <a:gd name="connsiteX42" fmla="*/ 805008 w 4333583"/>
              <a:gd name="connsiteY42" fmla="*/ 502079 h 1121964"/>
              <a:gd name="connsiteX43" fmla="*/ 805008 w 4333583"/>
              <a:gd name="connsiteY43" fmla="*/ 524518 h 1121964"/>
              <a:gd name="connsiteX44" fmla="*/ 849887 w 4333583"/>
              <a:gd name="connsiteY44" fmla="*/ 524518 h 1121964"/>
              <a:gd name="connsiteX45" fmla="*/ 849887 w 4333583"/>
              <a:gd name="connsiteY45" fmla="*/ 546957 h 1121964"/>
              <a:gd name="connsiteX46" fmla="*/ 886351 w 4333583"/>
              <a:gd name="connsiteY46" fmla="*/ 546957 h 1121964"/>
              <a:gd name="connsiteX47" fmla="*/ 886351 w 4333583"/>
              <a:gd name="connsiteY47" fmla="*/ 563787 h 1121964"/>
              <a:gd name="connsiteX48" fmla="*/ 908790 w 4333583"/>
              <a:gd name="connsiteY48" fmla="*/ 563787 h 1121964"/>
              <a:gd name="connsiteX49" fmla="*/ 908790 w 4333583"/>
              <a:gd name="connsiteY49" fmla="*/ 589031 h 1121964"/>
              <a:gd name="connsiteX50" fmla="*/ 925620 w 4333583"/>
              <a:gd name="connsiteY50" fmla="*/ 589031 h 1121964"/>
              <a:gd name="connsiteX51" fmla="*/ 925620 w 4333583"/>
              <a:gd name="connsiteY51" fmla="*/ 608665 h 1121964"/>
              <a:gd name="connsiteX52" fmla="*/ 959278 w 4333583"/>
              <a:gd name="connsiteY52" fmla="*/ 608665 h 1121964"/>
              <a:gd name="connsiteX53" fmla="*/ 959278 w 4333583"/>
              <a:gd name="connsiteY53" fmla="*/ 636714 h 1121964"/>
              <a:gd name="connsiteX54" fmla="*/ 990132 w 4333583"/>
              <a:gd name="connsiteY54" fmla="*/ 636714 h 1121964"/>
              <a:gd name="connsiteX55" fmla="*/ 990132 w 4333583"/>
              <a:gd name="connsiteY55" fmla="*/ 656349 h 1121964"/>
              <a:gd name="connsiteX56" fmla="*/ 1046231 w 4333583"/>
              <a:gd name="connsiteY56" fmla="*/ 656349 h 1121964"/>
              <a:gd name="connsiteX57" fmla="*/ 1046231 w 4333583"/>
              <a:gd name="connsiteY57" fmla="*/ 656349 h 1121964"/>
              <a:gd name="connsiteX58" fmla="*/ 1082694 w 4333583"/>
              <a:gd name="connsiteY58" fmla="*/ 659153 h 1121964"/>
              <a:gd name="connsiteX59" fmla="*/ 1082694 w 4333583"/>
              <a:gd name="connsiteY59" fmla="*/ 690007 h 1121964"/>
              <a:gd name="connsiteX60" fmla="*/ 1138793 w 4333583"/>
              <a:gd name="connsiteY60" fmla="*/ 690007 h 1121964"/>
              <a:gd name="connsiteX61" fmla="*/ 1138793 w 4333583"/>
              <a:gd name="connsiteY61" fmla="*/ 718057 h 1121964"/>
              <a:gd name="connsiteX62" fmla="*/ 1180866 w 4333583"/>
              <a:gd name="connsiteY62" fmla="*/ 718057 h 1121964"/>
              <a:gd name="connsiteX63" fmla="*/ 1180866 w 4333583"/>
              <a:gd name="connsiteY63" fmla="*/ 732081 h 1121964"/>
              <a:gd name="connsiteX64" fmla="*/ 1239769 w 4333583"/>
              <a:gd name="connsiteY64" fmla="*/ 732081 h 1121964"/>
              <a:gd name="connsiteX65" fmla="*/ 1239769 w 4333583"/>
              <a:gd name="connsiteY65" fmla="*/ 748911 h 1121964"/>
              <a:gd name="connsiteX66" fmla="*/ 1304282 w 4333583"/>
              <a:gd name="connsiteY66" fmla="*/ 748911 h 1121964"/>
              <a:gd name="connsiteX67" fmla="*/ 1304282 w 4333583"/>
              <a:gd name="connsiteY67" fmla="*/ 768545 h 1121964"/>
              <a:gd name="connsiteX68" fmla="*/ 1351966 w 4333583"/>
              <a:gd name="connsiteY68" fmla="*/ 768545 h 1121964"/>
              <a:gd name="connsiteX69" fmla="*/ 1351966 w 4333583"/>
              <a:gd name="connsiteY69" fmla="*/ 793789 h 1121964"/>
              <a:gd name="connsiteX70" fmla="*/ 1424893 w 4333583"/>
              <a:gd name="connsiteY70" fmla="*/ 793789 h 1121964"/>
              <a:gd name="connsiteX71" fmla="*/ 1424893 w 4333583"/>
              <a:gd name="connsiteY71" fmla="*/ 807814 h 1121964"/>
              <a:gd name="connsiteX72" fmla="*/ 1472577 w 4333583"/>
              <a:gd name="connsiteY72" fmla="*/ 807814 h 1121964"/>
              <a:gd name="connsiteX73" fmla="*/ 1472577 w 4333583"/>
              <a:gd name="connsiteY73" fmla="*/ 830253 h 1121964"/>
              <a:gd name="connsiteX74" fmla="*/ 1509040 w 4333583"/>
              <a:gd name="connsiteY74" fmla="*/ 830253 h 1121964"/>
              <a:gd name="connsiteX75" fmla="*/ 1509040 w 4333583"/>
              <a:gd name="connsiteY75" fmla="*/ 844278 h 1121964"/>
              <a:gd name="connsiteX76" fmla="*/ 1565139 w 4333583"/>
              <a:gd name="connsiteY76" fmla="*/ 844278 h 1121964"/>
              <a:gd name="connsiteX77" fmla="*/ 1565139 w 4333583"/>
              <a:gd name="connsiteY77" fmla="*/ 855497 h 1121964"/>
              <a:gd name="connsiteX78" fmla="*/ 1632456 w 4333583"/>
              <a:gd name="connsiteY78" fmla="*/ 855497 h 1121964"/>
              <a:gd name="connsiteX79" fmla="*/ 1632456 w 4333583"/>
              <a:gd name="connsiteY79" fmla="*/ 866717 h 1121964"/>
              <a:gd name="connsiteX80" fmla="*/ 1716604 w 4333583"/>
              <a:gd name="connsiteY80" fmla="*/ 866717 h 1121964"/>
              <a:gd name="connsiteX81" fmla="*/ 1716604 w 4333583"/>
              <a:gd name="connsiteY81" fmla="*/ 883546 h 1121964"/>
              <a:gd name="connsiteX82" fmla="*/ 1775507 w 4333583"/>
              <a:gd name="connsiteY82" fmla="*/ 883546 h 1121964"/>
              <a:gd name="connsiteX83" fmla="*/ 1775507 w 4333583"/>
              <a:gd name="connsiteY83" fmla="*/ 894766 h 1121964"/>
              <a:gd name="connsiteX84" fmla="*/ 1851239 w 4333583"/>
              <a:gd name="connsiteY84" fmla="*/ 894766 h 1121964"/>
              <a:gd name="connsiteX85" fmla="*/ 1851239 w 4333583"/>
              <a:gd name="connsiteY85" fmla="*/ 911595 h 1121964"/>
              <a:gd name="connsiteX86" fmla="*/ 2019534 w 4333583"/>
              <a:gd name="connsiteY86" fmla="*/ 911595 h 1121964"/>
              <a:gd name="connsiteX87" fmla="*/ 2019534 w 4333583"/>
              <a:gd name="connsiteY87" fmla="*/ 922815 h 1121964"/>
              <a:gd name="connsiteX88" fmla="*/ 2103681 w 4333583"/>
              <a:gd name="connsiteY88" fmla="*/ 922815 h 1121964"/>
              <a:gd name="connsiteX89" fmla="*/ 2103681 w 4333583"/>
              <a:gd name="connsiteY89" fmla="*/ 934035 h 1121964"/>
              <a:gd name="connsiteX90" fmla="*/ 2170999 w 4333583"/>
              <a:gd name="connsiteY90" fmla="*/ 934035 h 1121964"/>
              <a:gd name="connsiteX91" fmla="*/ 2170999 w 4333583"/>
              <a:gd name="connsiteY91" fmla="*/ 939644 h 1121964"/>
              <a:gd name="connsiteX92" fmla="*/ 2227097 w 4333583"/>
              <a:gd name="connsiteY92" fmla="*/ 939644 h 1121964"/>
              <a:gd name="connsiteX93" fmla="*/ 2227097 w 4333583"/>
              <a:gd name="connsiteY93" fmla="*/ 959279 h 1121964"/>
              <a:gd name="connsiteX94" fmla="*/ 2339293 w 4333583"/>
              <a:gd name="connsiteY94" fmla="*/ 959279 h 1121964"/>
              <a:gd name="connsiteX95" fmla="*/ 2339293 w 4333583"/>
              <a:gd name="connsiteY95" fmla="*/ 970498 h 1121964"/>
              <a:gd name="connsiteX96" fmla="*/ 2398196 w 4333583"/>
              <a:gd name="connsiteY96" fmla="*/ 970498 h 1121964"/>
              <a:gd name="connsiteX97" fmla="*/ 2398196 w 4333583"/>
              <a:gd name="connsiteY97" fmla="*/ 984523 h 1121964"/>
              <a:gd name="connsiteX98" fmla="*/ 2532832 w 4333583"/>
              <a:gd name="connsiteY98" fmla="*/ 984523 h 1121964"/>
              <a:gd name="connsiteX99" fmla="*/ 2532832 w 4333583"/>
              <a:gd name="connsiteY99" fmla="*/ 1006962 h 1121964"/>
              <a:gd name="connsiteX100" fmla="*/ 2591735 w 4333583"/>
              <a:gd name="connsiteY100" fmla="*/ 1006962 h 1121964"/>
              <a:gd name="connsiteX101" fmla="*/ 2591735 w 4333583"/>
              <a:gd name="connsiteY101" fmla="*/ 1020987 h 1121964"/>
              <a:gd name="connsiteX102" fmla="*/ 2645028 w 4333583"/>
              <a:gd name="connsiteY102" fmla="*/ 1020987 h 1121964"/>
              <a:gd name="connsiteX103" fmla="*/ 2645028 w 4333583"/>
              <a:gd name="connsiteY103" fmla="*/ 1026597 h 1121964"/>
              <a:gd name="connsiteX104" fmla="*/ 2790883 w 4333583"/>
              <a:gd name="connsiteY104" fmla="*/ 1026597 h 1121964"/>
              <a:gd name="connsiteX105" fmla="*/ 2782469 w 4333583"/>
              <a:gd name="connsiteY105" fmla="*/ 1035011 h 1121964"/>
              <a:gd name="connsiteX106" fmla="*/ 2953568 w 4333583"/>
              <a:gd name="connsiteY106" fmla="*/ 1035011 h 1121964"/>
              <a:gd name="connsiteX107" fmla="*/ 2953568 w 4333583"/>
              <a:gd name="connsiteY107" fmla="*/ 1049036 h 1121964"/>
              <a:gd name="connsiteX108" fmla="*/ 3046130 w 4333583"/>
              <a:gd name="connsiteY108" fmla="*/ 1049036 h 1121964"/>
              <a:gd name="connsiteX109" fmla="*/ 3046130 w 4333583"/>
              <a:gd name="connsiteY109" fmla="*/ 1068670 h 1121964"/>
              <a:gd name="connsiteX110" fmla="*/ 3284547 w 4333583"/>
              <a:gd name="connsiteY110" fmla="*/ 1068670 h 1121964"/>
              <a:gd name="connsiteX111" fmla="*/ 3292962 w 4333583"/>
              <a:gd name="connsiteY111" fmla="*/ 1077085 h 1121964"/>
              <a:gd name="connsiteX112" fmla="*/ 3486501 w 4333583"/>
              <a:gd name="connsiteY112" fmla="*/ 1077085 h 1121964"/>
              <a:gd name="connsiteX113" fmla="*/ 3486501 w 4333583"/>
              <a:gd name="connsiteY113" fmla="*/ 1102329 h 1121964"/>
              <a:gd name="connsiteX114" fmla="*/ 3881993 w 4333583"/>
              <a:gd name="connsiteY114" fmla="*/ 1102329 h 1121964"/>
              <a:gd name="connsiteX115" fmla="*/ 3881993 w 4333583"/>
              <a:gd name="connsiteY115" fmla="*/ 1121964 h 1121964"/>
              <a:gd name="connsiteX116" fmla="*/ 4333583 w 4333583"/>
              <a:gd name="connsiteY116" fmla="*/ 1121964 h 1121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4333583" h="1121964">
                <a:moveTo>
                  <a:pt x="0" y="0"/>
                </a:moveTo>
                <a:lnTo>
                  <a:pt x="145855" y="0"/>
                </a:lnTo>
                <a:lnTo>
                  <a:pt x="145855" y="11220"/>
                </a:lnTo>
                <a:lnTo>
                  <a:pt x="199148" y="11220"/>
                </a:lnTo>
                <a:lnTo>
                  <a:pt x="199148" y="25244"/>
                </a:lnTo>
                <a:lnTo>
                  <a:pt x="232807" y="25244"/>
                </a:lnTo>
                <a:lnTo>
                  <a:pt x="232807" y="44879"/>
                </a:lnTo>
                <a:lnTo>
                  <a:pt x="263661" y="44879"/>
                </a:lnTo>
                <a:lnTo>
                  <a:pt x="263661" y="72928"/>
                </a:lnTo>
                <a:lnTo>
                  <a:pt x="286101" y="72928"/>
                </a:lnTo>
                <a:lnTo>
                  <a:pt x="286101" y="84148"/>
                </a:lnTo>
                <a:lnTo>
                  <a:pt x="300125" y="98172"/>
                </a:lnTo>
                <a:lnTo>
                  <a:pt x="322564" y="98172"/>
                </a:lnTo>
                <a:lnTo>
                  <a:pt x="322564" y="131831"/>
                </a:lnTo>
                <a:lnTo>
                  <a:pt x="367443" y="131831"/>
                </a:lnTo>
                <a:lnTo>
                  <a:pt x="367443" y="159880"/>
                </a:lnTo>
                <a:lnTo>
                  <a:pt x="384272" y="159880"/>
                </a:lnTo>
                <a:lnTo>
                  <a:pt x="384272" y="185124"/>
                </a:lnTo>
                <a:lnTo>
                  <a:pt x="440370" y="185124"/>
                </a:lnTo>
                <a:lnTo>
                  <a:pt x="440370" y="230003"/>
                </a:lnTo>
                <a:lnTo>
                  <a:pt x="471224" y="230003"/>
                </a:lnTo>
                <a:lnTo>
                  <a:pt x="471224" y="266467"/>
                </a:lnTo>
                <a:lnTo>
                  <a:pt x="504883" y="266467"/>
                </a:lnTo>
                <a:lnTo>
                  <a:pt x="504883" y="302930"/>
                </a:lnTo>
                <a:lnTo>
                  <a:pt x="524518" y="302930"/>
                </a:lnTo>
                <a:lnTo>
                  <a:pt x="524518" y="328175"/>
                </a:lnTo>
                <a:lnTo>
                  <a:pt x="549762" y="328175"/>
                </a:lnTo>
                <a:lnTo>
                  <a:pt x="549762" y="342199"/>
                </a:lnTo>
                <a:lnTo>
                  <a:pt x="589031" y="342199"/>
                </a:lnTo>
                <a:lnTo>
                  <a:pt x="589031" y="361833"/>
                </a:lnTo>
                <a:lnTo>
                  <a:pt x="611470" y="361833"/>
                </a:lnTo>
                <a:lnTo>
                  <a:pt x="611470" y="389883"/>
                </a:lnTo>
                <a:lnTo>
                  <a:pt x="642324" y="389883"/>
                </a:lnTo>
                <a:lnTo>
                  <a:pt x="642324" y="420737"/>
                </a:lnTo>
                <a:lnTo>
                  <a:pt x="667568" y="420737"/>
                </a:lnTo>
                <a:lnTo>
                  <a:pt x="667568" y="429151"/>
                </a:lnTo>
                <a:lnTo>
                  <a:pt x="704032" y="429151"/>
                </a:lnTo>
                <a:lnTo>
                  <a:pt x="704032" y="445981"/>
                </a:lnTo>
                <a:lnTo>
                  <a:pt x="737691" y="445981"/>
                </a:lnTo>
                <a:lnTo>
                  <a:pt x="737691" y="485249"/>
                </a:lnTo>
                <a:lnTo>
                  <a:pt x="757325" y="485249"/>
                </a:lnTo>
                <a:lnTo>
                  <a:pt x="757325" y="502079"/>
                </a:lnTo>
                <a:lnTo>
                  <a:pt x="805008" y="502079"/>
                </a:lnTo>
                <a:lnTo>
                  <a:pt x="805008" y="524518"/>
                </a:lnTo>
                <a:lnTo>
                  <a:pt x="849887" y="524518"/>
                </a:lnTo>
                <a:lnTo>
                  <a:pt x="849887" y="546957"/>
                </a:lnTo>
                <a:lnTo>
                  <a:pt x="886351" y="546957"/>
                </a:lnTo>
                <a:lnTo>
                  <a:pt x="886351" y="563787"/>
                </a:lnTo>
                <a:lnTo>
                  <a:pt x="908790" y="563787"/>
                </a:lnTo>
                <a:lnTo>
                  <a:pt x="908790" y="589031"/>
                </a:lnTo>
                <a:lnTo>
                  <a:pt x="925620" y="589031"/>
                </a:lnTo>
                <a:lnTo>
                  <a:pt x="925620" y="608665"/>
                </a:lnTo>
                <a:lnTo>
                  <a:pt x="959278" y="608665"/>
                </a:lnTo>
                <a:lnTo>
                  <a:pt x="959278" y="636714"/>
                </a:lnTo>
                <a:lnTo>
                  <a:pt x="990132" y="636714"/>
                </a:lnTo>
                <a:lnTo>
                  <a:pt x="990132" y="656349"/>
                </a:lnTo>
                <a:lnTo>
                  <a:pt x="1046231" y="656349"/>
                </a:lnTo>
                <a:lnTo>
                  <a:pt x="1046231" y="656349"/>
                </a:lnTo>
                <a:lnTo>
                  <a:pt x="1082694" y="659153"/>
                </a:lnTo>
                <a:lnTo>
                  <a:pt x="1082694" y="690007"/>
                </a:lnTo>
                <a:lnTo>
                  <a:pt x="1138793" y="690007"/>
                </a:lnTo>
                <a:lnTo>
                  <a:pt x="1138793" y="718057"/>
                </a:lnTo>
                <a:lnTo>
                  <a:pt x="1180866" y="718057"/>
                </a:lnTo>
                <a:lnTo>
                  <a:pt x="1180866" y="732081"/>
                </a:lnTo>
                <a:lnTo>
                  <a:pt x="1239769" y="732081"/>
                </a:lnTo>
                <a:lnTo>
                  <a:pt x="1239769" y="748911"/>
                </a:lnTo>
                <a:lnTo>
                  <a:pt x="1304282" y="748911"/>
                </a:lnTo>
                <a:lnTo>
                  <a:pt x="1304282" y="768545"/>
                </a:lnTo>
                <a:lnTo>
                  <a:pt x="1351966" y="768545"/>
                </a:lnTo>
                <a:lnTo>
                  <a:pt x="1351966" y="793789"/>
                </a:lnTo>
                <a:lnTo>
                  <a:pt x="1424893" y="793789"/>
                </a:lnTo>
                <a:lnTo>
                  <a:pt x="1424893" y="807814"/>
                </a:lnTo>
                <a:lnTo>
                  <a:pt x="1472577" y="807814"/>
                </a:lnTo>
                <a:lnTo>
                  <a:pt x="1472577" y="830253"/>
                </a:lnTo>
                <a:lnTo>
                  <a:pt x="1509040" y="830253"/>
                </a:lnTo>
                <a:lnTo>
                  <a:pt x="1509040" y="844278"/>
                </a:lnTo>
                <a:lnTo>
                  <a:pt x="1565139" y="844278"/>
                </a:lnTo>
                <a:lnTo>
                  <a:pt x="1565139" y="855497"/>
                </a:lnTo>
                <a:lnTo>
                  <a:pt x="1632456" y="855497"/>
                </a:lnTo>
                <a:lnTo>
                  <a:pt x="1632456" y="866717"/>
                </a:lnTo>
                <a:lnTo>
                  <a:pt x="1716604" y="866717"/>
                </a:lnTo>
                <a:lnTo>
                  <a:pt x="1716604" y="883546"/>
                </a:lnTo>
                <a:lnTo>
                  <a:pt x="1775507" y="883546"/>
                </a:lnTo>
                <a:lnTo>
                  <a:pt x="1775507" y="894766"/>
                </a:lnTo>
                <a:lnTo>
                  <a:pt x="1851239" y="894766"/>
                </a:lnTo>
                <a:lnTo>
                  <a:pt x="1851239" y="911595"/>
                </a:lnTo>
                <a:lnTo>
                  <a:pt x="2019534" y="911595"/>
                </a:lnTo>
                <a:lnTo>
                  <a:pt x="2019534" y="922815"/>
                </a:lnTo>
                <a:lnTo>
                  <a:pt x="2103681" y="922815"/>
                </a:lnTo>
                <a:lnTo>
                  <a:pt x="2103681" y="934035"/>
                </a:lnTo>
                <a:lnTo>
                  <a:pt x="2170999" y="934035"/>
                </a:lnTo>
                <a:lnTo>
                  <a:pt x="2170999" y="939644"/>
                </a:lnTo>
                <a:lnTo>
                  <a:pt x="2227097" y="939644"/>
                </a:lnTo>
                <a:lnTo>
                  <a:pt x="2227097" y="959279"/>
                </a:lnTo>
                <a:lnTo>
                  <a:pt x="2339293" y="959279"/>
                </a:lnTo>
                <a:lnTo>
                  <a:pt x="2339293" y="970498"/>
                </a:lnTo>
                <a:lnTo>
                  <a:pt x="2398196" y="970498"/>
                </a:lnTo>
                <a:lnTo>
                  <a:pt x="2398196" y="984523"/>
                </a:lnTo>
                <a:lnTo>
                  <a:pt x="2532832" y="984523"/>
                </a:lnTo>
                <a:lnTo>
                  <a:pt x="2532832" y="1006962"/>
                </a:lnTo>
                <a:lnTo>
                  <a:pt x="2591735" y="1006962"/>
                </a:lnTo>
                <a:lnTo>
                  <a:pt x="2591735" y="1020987"/>
                </a:lnTo>
                <a:lnTo>
                  <a:pt x="2645028" y="1020987"/>
                </a:lnTo>
                <a:lnTo>
                  <a:pt x="2645028" y="1026597"/>
                </a:lnTo>
                <a:lnTo>
                  <a:pt x="2790883" y="1026597"/>
                </a:lnTo>
                <a:lnTo>
                  <a:pt x="2782469" y="1035011"/>
                </a:lnTo>
                <a:lnTo>
                  <a:pt x="2953568" y="1035011"/>
                </a:lnTo>
                <a:lnTo>
                  <a:pt x="2953568" y="1049036"/>
                </a:lnTo>
                <a:lnTo>
                  <a:pt x="3046130" y="1049036"/>
                </a:lnTo>
                <a:lnTo>
                  <a:pt x="3046130" y="1068670"/>
                </a:lnTo>
                <a:lnTo>
                  <a:pt x="3284547" y="1068670"/>
                </a:lnTo>
                <a:lnTo>
                  <a:pt x="3292962" y="1077085"/>
                </a:lnTo>
                <a:lnTo>
                  <a:pt x="3486501" y="1077085"/>
                </a:lnTo>
                <a:lnTo>
                  <a:pt x="3486501" y="1102329"/>
                </a:lnTo>
                <a:lnTo>
                  <a:pt x="3881993" y="1102329"/>
                </a:lnTo>
                <a:lnTo>
                  <a:pt x="3881993" y="1121964"/>
                </a:lnTo>
                <a:lnTo>
                  <a:pt x="4333583" y="1121964"/>
                </a:lnTo>
              </a:path>
            </a:pathLst>
          </a:custGeom>
          <a:noFill/>
          <a:ln w="28575">
            <a:solidFill>
              <a:schemeClr val="accent1"/>
            </a:solidFill>
            <a:miter lim="800000"/>
            <a:headEnd/>
            <a:tailEnd/>
          </a:ln>
        </p:spPr>
        <p:txBody>
          <a:bodyPr rtlCol="0" anchor="ctr"/>
          <a:lstStyle/>
          <a:p>
            <a:pPr algn="ctr"/>
            <a:endParaRPr lang="en-US"/>
          </a:p>
        </p:txBody>
      </p:sp>
      <p:grpSp>
        <p:nvGrpSpPr>
          <p:cNvPr id="135" name="Group 134">
            <a:extLst>
              <a:ext uri="{FF2B5EF4-FFF2-40B4-BE49-F238E27FC236}">
                <a16:creationId xmlns:a16="http://schemas.microsoft.com/office/drawing/2014/main" id="{69405B96-F4B0-A714-0853-D9618BF5BA19}"/>
              </a:ext>
            </a:extLst>
          </p:cNvPr>
          <p:cNvGrpSpPr/>
          <p:nvPr/>
        </p:nvGrpSpPr>
        <p:grpSpPr>
          <a:xfrm>
            <a:off x="1308193" y="2643083"/>
            <a:ext cx="4171533" cy="1388286"/>
            <a:chOff x="1308193" y="2643083"/>
            <a:chExt cx="4171533" cy="1388286"/>
          </a:xfrm>
        </p:grpSpPr>
        <p:sp>
          <p:nvSpPr>
            <p:cNvPr id="132" name="Freeform: Shape 131">
              <a:extLst>
                <a:ext uri="{FF2B5EF4-FFF2-40B4-BE49-F238E27FC236}">
                  <a16:creationId xmlns:a16="http://schemas.microsoft.com/office/drawing/2014/main" id="{FC0172AC-C0C8-6D3F-F4B2-302005EA231A}"/>
                </a:ext>
              </a:extLst>
            </p:cNvPr>
            <p:cNvSpPr/>
            <p:nvPr/>
          </p:nvSpPr>
          <p:spPr bwMode="auto">
            <a:xfrm>
              <a:off x="1308193" y="2643083"/>
              <a:ext cx="1508426" cy="1188053"/>
            </a:xfrm>
            <a:custGeom>
              <a:avLst/>
              <a:gdLst>
                <a:gd name="connsiteX0" fmla="*/ 0 w 1508426"/>
                <a:gd name="connsiteY0" fmla="*/ 0 h 1188053"/>
                <a:gd name="connsiteX1" fmla="*/ 86768 w 1508426"/>
                <a:gd name="connsiteY1" fmla="*/ 0 h 1188053"/>
                <a:gd name="connsiteX2" fmla="*/ 86768 w 1508426"/>
                <a:gd name="connsiteY2" fmla="*/ 60070 h 1188053"/>
                <a:gd name="connsiteX3" fmla="*/ 116803 w 1508426"/>
                <a:gd name="connsiteY3" fmla="*/ 60070 h 1188053"/>
                <a:gd name="connsiteX4" fmla="*/ 116803 w 1508426"/>
                <a:gd name="connsiteY4" fmla="*/ 113466 h 1188053"/>
                <a:gd name="connsiteX5" fmla="*/ 183547 w 1508426"/>
                <a:gd name="connsiteY5" fmla="*/ 113466 h 1188053"/>
                <a:gd name="connsiteX6" fmla="*/ 183547 w 1508426"/>
                <a:gd name="connsiteY6" fmla="*/ 156850 h 1188053"/>
                <a:gd name="connsiteX7" fmla="*/ 203571 w 1508426"/>
                <a:gd name="connsiteY7" fmla="*/ 156850 h 1188053"/>
                <a:gd name="connsiteX8" fmla="*/ 203571 w 1508426"/>
                <a:gd name="connsiteY8" fmla="*/ 260304 h 1188053"/>
                <a:gd name="connsiteX9" fmla="*/ 220257 w 1508426"/>
                <a:gd name="connsiteY9" fmla="*/ 260304 h 1188053"/>
                <a:gd name="connsiteX10" fmla="*/ 220257 w 1508426"/>
                <a:gd name="connsiteY10" fmla="*/ 310362 h 1188053"/>
                <a:gd name="connsiteX11" fmla="*/ 270315 w 1508426"/>
                <a:gd name="connsiteY11" fmla="*/ 310362 h 1188053"/>
                <a:gd name="connsiteX12" fmla="*/ 270315 w 1508426"/>
                <a:gd name="connsiteY12" fmla="*/ 337060 h 1188053"/>
                <a:gd name="connsiteX13" fmla="*/ 307025 w 1508426"/>
                <a:gd name="connsiteY13" fmla="*/ 337060 h 1188053"/>
                <a:gd name="connsiteX14" fmla="*/ 307025 w 1508426"/>
                <a:gd name="connsiteY14" fmla="*/ 413816 h 1188053"/>
                <a:gd name="connsiteX15" fmla="*/ 317036 w 1508426"/>
                <a:gd name="connsiteY15" fmla="*/ 413816 h 1188053"/>
                <a:gd name="connsiteX16" fmla="*/ 317036 w 1508426"/>
                <a:gd name="connsiteY16" fmla="*/ 490572 h 1188053"/>
                <a:gd name="connsiteX17" fmla="*/ 367095 w 1508426"/>
                <a:gd name="connsiteY17" fmla="*/ 490572 h 1188053"/>
                <a:gd name="connsiteX18" fmla="*/ 367095 w 1508426"/>
                <a:gd name="connsiteY18" fmla="*/ 520608 h 1188053"/>
                <a:gd name="connsiteX19" fmla="*/ 393792 w 1508426"/>
                <a:gd name="connsiteY19" fmla="*/ 520608 h 1188053"/>
                <a:gd name="connsiteX20" fmla="*/ 393792 w 1508426"/>
                <a:gd name="connsiteY20" fmla="*/ 550643 h 1188053"/>
                <a:gd name="connsiteX21" fmla="*/ 413816 w 1508426"/>
                <a:gd name="connsiteY21" fmla="*/ 550643 h 1188053"/>
                <a:gd name="connsiteX22" fmla="*/ 413816 w 1508426"/>
                <a:gd name="connsiteY22" fmla="*/ 630736 h 1188053"/>
                <a:gd name="connsiteX23" fmla="*/ 443851 w 1508426"/>
                <a:gd name="connsiteY23" fmla="*/ 630736 h 1188053"/>
                <a:gd name="connsiteX24" fmla="*/ 443851 w 1508426"/>
                <a:gd name="connsiteY24" fmla="*/ 657434 h 1188053"/>
                <a:gd name="connsiteX25" fmla="*/ 487235 w 1508426"/>
                <a:gd name="connsiteY25" fmla="*/ 657434 h 1188053"/>
                <a:gd name="connsiteX26" fmla="*/ 487235 w 1508426"/>
                <a:gd name="connsiteY26" fmla="*/ 680794 h 1188053"/>
                <a:gd name="connsiteX27" fmla="*/ 520607 w 1508426"/>
                <a:gd name="connsiteY27" fmla="*/ 680794 h 1188053"/>
                <a:gd name="connsiteX28" fmla="*/ 520607 w 1508426"/>
                <a:gd name="connsiteY28" fmla="*/ 757551 h 1188053"/>
                <a:gd name="connsiteX29" fmla="*/ 557316 w 1508426"/>
                <a:gd name="connsiteY29" fmla="*/ 757551 h 1188053"/>
                <a:gd name="connsiteX30" fmla="*/ 557316 w 1508426"/>
                <a:gd name="connsiteY30" fmla="*/ 780911 h 1188053"/>
                <a:gd name="connsiteX31" fmla="*/ 610712 w 1508426"/>
                <a:gd name="connsiteY31" fmla="*/ 780911 h 1188053"/>
                <a:gd name="connsiteX32" fmla="*/ 610712 w 1508426"/>
                <a:gd name="connsiteY32" fmla="*/ 817621 h 1188053"/>
                <a:gd name="connsiteX33" fmla="*/ 630735 w 1508426"/>
                <a:gd name="connsiteY33" fmla="*/ 817621 h 1188053"/>
                <a:gd name="connsiteX34" fmla="*/ 630735 w 1508426"/>
                <a:gd name="connsiteY34" fmla="*/ 864342 h 1188053"/>
                <a:gd name="connsiteX35" fmla="*/ 684131 w 1508426"/>
                <a:gd name="connsiteY35" fmla="*/ 864342 h 1188053"/>
                <a:gd name="connsiteX36" fmla="*/ 684131 w 1508426"/>
                <a:gd name="connsiteY36" fmla="*/ 877691 h 1188053"/>
                <a:gd name="connsiteX37" fmla="*/ 720841 w 1508426"/>
                <a:gd name="connsiteY37" fmla="*/ 877691 h 1188053"/>
                <a:gd name="connsiteX38" fmla="*/ 720841 w 1508426"/>
                <a:gd name="connsiteY38" fmla="*/ 914400 h 1188053"/>
                <a:gd name="connsiteX39" fmla="*/ 720841 w 1508426"/>
                <a:gd name="connsiteY39" fmla="*/ 914400 h 1188053"/>
                <a:gd name="connsiteX40" fmla="*/ 737527 w 1508426"/>
                <a:gd name="connsiteY40" fmla="*/ 931086 h 1188053"/>
                <a:gd name="connsiteX41" fmla="*/ 837643 w 1508426"/>
                <a:gd name="connsiteY41" fmla="*/ 931086 h 1188053"/>
                <a:gd name="connsiteX42" fmla="*/ 837643 w 1508426"/>
                <a:gd name="connsiteY42" fmla="*/ 957784 h 1188053"/>
                <a:gd name="connsiteX43" fmla="*/ 894376 w 1508426"/>
                <a:gd name="connsiteY43" fmla="*/ 957784 h 1188053"/>
                <a:gd name="connsiteX44" fmla="*/ 894376 w 1508426"/>
                <a:gd name="connsiteY44" fmla="*/ 1007843 h 1188053"/>
                <a:gd name="connsiteX45" fmla="*/ 931086 w 1508426"/>
                <a:gd name="connsiteY45" fmla="*/ 1007843 h 1188053"/>
                <a:gd name="connsiteX46" fmla="*/ 931086 w 1508426"/>
                <a:gd name="connsiteY46" fmla="*/ 1021191 h 1188053"/>
                <a:gd name="connsiteX47" fmla="*/ 981144 w 1508426"/>
                <a:gd name="connsiteY47" fmla="*/ 1021191 h 1188053"/>
                <a:gd name="connsiteX48" fmla="*/ 981144 w 1508426"/>
                <a:gd name="connsiteY48" fmla="*/ 1037878 h 1188053"/>
                <a:gd name="connsiteX49" fmla="*/ 1027865 w 1508426"/>
                <a:gd name="connsiteY49" fmla="*/ 1037878 h 1188053"/>
                <a:gd name="connsiteX50" fmla="*/ 1027865 w 1508426"/>
                <a:gd name="connsiteY50" fmla="*/ 1061238 h 1188053"/>
                <a:gd name="connsiteX51" fmla="*/ 1071249 w 1508426"/>
                <a:gd name="connsiteY51" fmla="*/ 1061238 h 1188053"/>
                <a:gd name="connsiteX52" fmla="*/ 1071249 w 1508426"/>
                <a:gd name="connsiteY52" fmla="*/ 1071250 h 1188053"/>
                <a:gd name="connsiteX53" fmla="*/ 1141331 w 1508426"/>
                <a:gd name="connsiteY53" fmla="*/ 1071250 h 1188053"/>
                <a:gd name="connsiteX54" fmla="*/ 1141331 w 1508426"/>
                <a:gd name="connsiteY54" fmla="*/ 1091273 h 1188053"/>
                <a:gd name="connsiteX55" fmla="*/ 1211413 w 1508426"/>
                <a:gd name="connsiteY55" fmla="*/ 1091273 h 1188053"/>
                <a:gd name="connsiteX56" fmla="*/ 1211413 w 1508426"/>
                <a:gd name="connsiteY56" fmla="*/ 1124645 h 1188053"/>
                <a:gd name="connsiteX57" fmla="*/ 1348239 w 1508426"/>
                <a:gd name="connsiteY57" fmla="*/ 1124645 h 1188053"/>
                <a:gd name="connsiteX58" fmla="*/ 1348239 w 1508426"/>
                <a:gd name="connsiteY58" fmla="*/ 1164692 h 1188053"/>
                <a:gd name="connsiteX59" fmla="*/ 1398298 w 1508426"/>
                <a:gd name="connsiteY59" fmla="*/ 1164692 h 1188053"/>
                <a:gd name="connsiteX60" fmla="*/ 1398298 w 1508426"/>
                <a:gd name="connsiteY60" fmla="*/ 1171367 h 1188053"/>
                <a:gd name="connsiteX61" fmla="*/ 1458368 w 1508426"/>
                <a:gd name="connsiteY61" fmla="*/ 1171367 h 1188053"/>
                <a:gd name="connsiteX62" fmla="*/ 1458368 w 1508426"/>
                <a:gd name="connsiteY62" fmla="*/ 1188053 h 1188053"/>
                <a:gd name="connsiteX63" fmla="*/ 1508426 w 1508426"/>
                <a:gd name="connsiteY63" fmla="*/ 1188053 h 11880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1508426" h="1188053">
                  <a:moveTo>
                    <a:pt x="0" y="0"/>
                  </a:moveTo>
                  <a:lnTo>
                    <a:pt x="86768" y="0"/>
                  </a:lnTo>
                  <a:lnTo>
                    <a:pt x="86768" y="60070"/>
                  </a:lnTo>
                  <a:lnTo>
                    <a:pt x="116803" y="60070"/>
                  </a:lnTo>
                  <a:lnTo>
                    <a:pt x="116803" y="113466"/>
                  </a:lnTo>
                  <a:lnTo>
                    <a:pt x="183547" y="113466"/>
                  </a:lnTo>
                  <a:lnTo>
                    <a:pt x="183547" y="156850"/>
                  </a:lnTo>
                  <a:lnTo>
                    <a:pt x="203571" y="156850"/>
                  </a:lnTo>
                  <a:lnTo>
                    <a:pt x="203571" y="260304"/>
                  </a:lnTo>
                  <a:lnTo>
                    <a:pt x="220257" y="260304"/>
                  </a:lnTo>
                  <a:lnTo>
                    <a:pt x="220257" y="310362"/>
                  </a:lnTo>
                  <a:lnTo>
                    <a:pt x="270315" y="310362"/>
                  </a:lnTo>
                  <a:lnTo>
                    <a:pt x="270315" y="337060"/>
                  </a:lnTo>
                  <a:lnTo>
                    <a:pt x="307025" y="337060"/>
                  </a:lnTo>
                  <a:lnTo>
                    <a:pt x="307025" y="413816"/>
                  </a:lnTo>
                  <a:lnTo>
                    <a:pt x="317036" y="413816"/>
                  </a:lnTo>
                  <a:lnTo>
                    <a:pt x="317036" y="490572"/>
                  </a:lnTo>
                  <a:lnTo>
                    <a:pt x="367095" y="490572"/>
                  </a:lnTo>
                  <a:lnTo>
                    <a:pt x="367095" y="520608"/>
                  </a:lnTo>
                  <a:lnTo>
                    <a:pt x="393792" y="520608"/>
                  </a:lnTo>
                  <a:lnTo>
                    <a:pt x="393792" y="550643"/>
                  </a:lnTo>
                  <a:lnTo>
                    <a:pt x="413816" y="550643"/>
                  </a:lnTo>
                  <a:lnTo>
                    <a:pt x="413816" y="630736"/>
                  </a:lnTo>
                  <a:lnTo>
                    <a:pt x="443851" y="630736"/>
                  </a:lnTo>
                  <a:lnTo>
                    <a:pt x="443851" y="657434"/>
                  </a:lnTo>
                  <a:lnTo>
                    <a:pt x="487235" y="657434"/>
                  </a:lnTo>
                  <a:lnTo>
                    <a:pt x="487235" y="680794"/>
                  </a:lnTo>
                  <a:lnTo>
                    <a:pt x="520607" y="680794"/>
                  </a:lnTo>
                  <a:lnTo>
                    <a:pt x="520607" y="757551"/>
                  </a:lnTo>
                  <a:lnTo>
                    <a:pt x="557316" y="757551"/>
                  </a:lnTo>
                  <a:lnTo>
                    <a:pt x="557316" y="780911"/>
                  </a:lnTo>
                  <a:lnTo>
                    <a:pt x="610712" y="780911"/>
                  </a:lnTo>
                  <a:lnTo>
                    <a:pt x="610712" y="817621"/>
                  </a:lnTo>
                  <a:lnTo>
                    <a:pt x="630735" y="817621"/>
                  </a:lnTo>
                  <a:lnTo>
                    <a:pt x="630735" y="864342"/>
                  </a:lnTo>
                  <a:lnTo>
                    <a:pt x="684131" y="864342"/>
                  </a:lnTo>
                  <a:lnTo>
                    <a:pt x="684131" y="877691"/>
                  </a:lnTo>
                  <a:lnTo>
                    <a:pt x="720841" y="877691"/>
                  </a:lnTo>
                  <a:lnTo>
                    <a:pt x="720841" y="914400"/>
                  </a:lnTo>
                  <a:lnTo>
                    <a:pt x="720841" y="914400"/>
                  </a:lnTo>
                  <a:lnTo>
                    <a:pt x="737527" y="931086"/>
                  </a:lnTo>
                  <a:lnTo>
                    <a:pt x="837643" y="931086"/>
                  </a:lnTo>
                  <a:lnTo>
                    <a:pt x="837643" y="957784"/>
                  </a:lnTo>
                  <a:lnTo>
                    <a:pt x="894376" y="957784"/>
                  </a:lnTo>
                  <a:lnTo>
                    <a:pt x="894376" y="1007843"/>
                  </a:lnTo>
                  <a:lnTo>
                    <a:pt x="931086" y="1007843"/>
                  </a:lnTo>
                  <a:lnTo>
                    <a:pt x="931086" y="1021191"/>
                  </a:lnTo>
                  <a:lnTo>
                    <a:pt x="981144" y="1021191"/>
                  </a:lnTo>
                  <a:lnTo>
                    <a:pt x="981144" y="1037878"/>
                  </a:lnTo>
                  <a:lnTo>
                    <a:pt x="1027865" y="1037878"/>
                  </a:lnTo>
                  <a:lnTo>
                    <a:pt x="1027865" y="1061238"/>
                  </a:lnTo>
                  <a:lnTo>
                    <a:pt x="1071249" y="1061238"/>
                  </a:lnTo>
                  <a:lnTo>
                    <a:pt x="1071249" y="1071250"/>
                  </a:lnTo>
                  <a:lnTo>
                    <a:pt x="1141331" y="1071250"/>
                  </a:lnTo>
                  <a:lnTo>
                    <a:pt x="1141331" y="1091273"/>
                  </a:lnTo>
                  <a:lnTo>
                    <a:pt x="1211413" y="1091273"/>
                  </a:lnTo>
                  <a:lnTo>
                    <a:pt x="1211413" y="1124645"/>
                  </a:lnTo>
                  <a:lnTo>
                    <a:pt x="1348239" y="1124645"/>
                  </a:lnTo>
                  <a:lnTo>
                    <a:pt x="1348239" y="1164692"/>
                  </a:lnTo>
                  <a:lnTo>
                    <a:pt x="1398298" y="1164692"/>
                  </a:lnTo>
                  <a:lnTo>
                    <a:pt x="1398298" y="1171367"/>
                  </a:lnTo>
                  <a:lnTo>
                    <a:pt x="1458368" y="1171367"/>
                  </a:lnTo>
                  <a:lnTo>
                    <a:pt x="1458368" y="1188053"/>
                  </a:lnTo>
                  <a:lnTo>
                    <a:pt x="1508426" y="1188053"/>
                  </a:lnTo>
                </a:path>
              </a:pathLst>
            </a:custGeom>
            <a:noFill/>
            <a:ln w="28575">
              <a:solidFill>
                <a:schemeClr val="accent1"/>
              </a:solidFill>
              <a:miter lim="800000"/>
              <a:headEnd/>
              <a:tailEnd/>
            </a:ln>
          </p:spPr>
          <p:txBody>
            <a:bodyPr rtlCol="0" anchor="ctr"/>
            <a:lstStyle/>
            <a:p>
              <a:pPr algn="ctr"/>
              <a:endParaRPr lang="en-US"/>
            </a:p>
          </p:txBody>
        </p:sp>
        <p:sp>
          <p:nvSpPr>
            <p:cNvPr id="133" name="Freeform: Shape 132">
              <a:extLst>
                <a:ext uri="{FF2B5EF4-FFF2-40B4-BE49-F238E27FC236}">
                  <a16:creationId xmlns:a16="http://schemas.microsoft.com/office/drawing/2014/main" id="{8AD60044-8DA4-F1A9-5ECA-10CC365D9E65}"/>
                </a:ext>
              </a:extLst>
            </p:cNvPr>
            <p:cNvSpPr/>
            <p:nvPr/>
          </p:nvSpPr>
          <p:spPr bwMode="auto">
            <a:xfrm>
              <a:off x="2796596" y="3841147"/>
              <a:ext cx="1541798" cy="133490"/>
            </a:xfrm>
            <a:custGeom>
              <a:avLst/>
              <a:gdLst>
                <a:gd name="connsiteX0" fmla="*/ 0 w 1541798"/>
                <a:gd name="connsiteY0" fmla="*/ 0 h 133490"/>
                <a:gd name="connsiteX1" fmla="*/ 170198 w 1541798"/>
                <a:gd name="connsiteY1" fmla="*/ 0 h 133490"/>
                <a:gd name="connsiteX2" fmla="*/ 170198 w 1541798"/>
                <a:gd name="connsiteY2" fmla="*/ 16687 h 133490"/>
                <a:gd name="connsiteX3" fmla="*/ 343734 w 1541798"/>
                <a:gd name="connsiteY3" fmla="*/ 16687 h 133490"/>
                <a:gd name="connsiteX4" fmla="*/ 343734 w 1541798"/>
                <a:gd name="connsiteY4" fmla="*/ 30035 h 133490"/>
                <a:gd name="connsiteX5" fmla="*/ 470549 w 1541798"/>
                <a:gd name="connsiteY5" fmla="*/ 30035 h 133490"/>
                <a:gd name="connsiteX6" fmla="*/ 470549 w 1541798"/>
                <a:gd name="connsiteY6" fmla="*/ 60071 h 133490"/>
                <a:gd name="connsiteX7" fmla="*/ 547305 w 1541798"/>
                <a:gd name="connsiteY7" fmla="*/ 60071 h 133490"/>
                <a:gd name="connsiteX8" fmla="*/ 547305 w 1541798"/>
                <a:gd name="connsiteY8" fmla="*/ 73419 h 133490"/>
                <a:gd name="connsiteX9" fmla="*/ 664108 w 1541798"/>
                <a:gd name="connsiteY9" fmla="*/ 73419 h 133490"/>
                <a:gd name="connsiteX10" fmla="*/ 664108 w 1541798"/>
                <a:gd name="connsiteY10" fmla="*/ 100117 h 133490"/>
                <a:gd name="connsiteX11" fmla="*/ 794259 w 1541798"/>
                <a:gd name="connsiteY11" fmla="*/ 100117 h 133490"/>
                <a:gd name="connsiteX12" fmla="*/ 797597 w 1541798"/>
                <a:gd name="connsiteY12" fmla="*/ 100117 h 133490"/>
                <a:gd name="connsiteX13" fmla="*/ 971132 w 1541798"/>
                <a:gd name="connsiteY13" fmla="*/ 100117 h 133490"/>
                <a:gd name="connsiteX14" fmla="*/ 971132 w 1541798"/>
                <a:gd name="connsiteY14" fmla="*/ 116803 h 133490"/>
                <a:gd name="connsiteX15" fmla="*/ 1164692 w 1541798"/>
                <a:gd name="connsiteY15" fmla="*/ 116803 h 133490"/>
                <a:gd name="connsiteX16" fmla="*/ 1164692 w 1541798"/>
                <a:gd name="connsiteY16" fmla="*/ 126815 h 133490"/>
                <a:gd name="connsiteX17" fmla="*/ 1408309 w 1541798"/>
                <a:gd name="connsiteY17" fmla="*/ 126815 h 133490"/>
                <a:gd name="connsiteX18" fmla="*/ 1414984 w 1541798"/>
                <a:gd name="connsiteY18" fmla="*/ 133490 h 133490"/>
                <a:gd name="connsiteX19" fmla="*/ 1541798 w 1541798"/>
                <a:gd name="connsiteY19" fmla="*/ 133490 h 133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41798" h="133490">
                  <a:moveTo>
                    <a:pt x="0" y="0"/>
                  </a:moveTo>
                  <a:lnTo>
                    <a:pt x="170198" y="0"/>
                  </a:lnTo>
                  <a:lnTo>
                    <a:pt x="170198" y="16687"/>
                  </a:lnTo>
                  <a:lnTo>
                    <a:pt x="343734" y="16687"/>
                  </a:lnTo>
                  <a:lnTo>
                    <a:pt x="343734" y="30035"/>
                  </a:lnTo>
                  <a:lnTo>
                    <a:pt x="470549" y="30035"/>
                  </a:lnTo>
                  <a:lnTo>
                    <a:pt x="470549" y="60071"/>
                  </a:lnTo>
                  <a:lnTo>
                    <a:pt x="547305" y="60071"/>
                  </a:lnTo>
                  <a:lnTo>
                    <a:pt x="547305" y="73419"/>
                  </a:lnTo>
                  <a:lnTo>
                    <a:pt x="664108" y="73419"/>
                  </a:lnTo>
                  <a:lnTo>
                    <a:pt x="664108" y="100117"/>
                  </a:lnTo>
                  <a:lnTo>
                    <a:pt x="794259" y="100117"/>
                  </a:lnTo>
                  <a:lnTo>
                    <a:pt x="797597" y="100117"/>
                  </a:lnTo>
                  <a:lnTo>
                    <a:pt x="971132" y="100117"/>
                  </a:lnTo>
                  <a:lnTo>
                    <a:pt x="971132" y="116803"/>
                  </a:lnTo>
                  <a:lnTo>
                    <a:pt x="1164692" y="116803"/>
                  </a:lnTo>
                  <a:lnTo>
                    <a:pt x="1164692" y="126815"/>
                  </a:lnTo>
                  <a:lnTo>
                    <a:pt x="1408309" y="126815"/>
                  </a:lnTo>
                  <a:lnTo>
                    <a:pt x="1414984" y="133490"/>
                  </a:lnTo>
                  <a:lnTo>
                    <a:pt x="1541798" y="133490"/>
                  </a:lnTo>
                </a:path>
              </a:pathLst>
            </a:custGeom>
            <a:noFill/>
            <a:ln w="28575">
              <a:solidFill>
                <a:schemeClr val="accent1"/>
              </a:solidFill>
              <a:miter lim="800000"/>
              <a:headEnd/>
              <a:tailEnd/>
            </a:ln>
          </p:spPr>
          <p:txBody>
            <a:bodyPr rtlCol="0" anchor="ctr"/>
            <a:lstStyle/>
            <a:p>
              <a:pPr algn="ctr"/>
              <a:endParaRPr lang="en-US"/>
            </a:p>
          </p:txBody>
        </p:sp>
        <p:sp>
          <p:nvSpPr>
            <p:cNvPr id="134" name="Freeform: Shape 133">
              <a:extLst>
                <a:ext uri="{FF2B5EF4-FFF2-40B4-BE49-F238E27FC236}">
                  <a16:creationId xmlns:a16="http://schemas.microsoft.com/office/drawing/2014/main" id="{3F5DBEE1-4530-CAF5-7E93-A303B45B9946}"/>
                </a:ext>
              </a:extLst>
            </p:cNvPr>
            <p:cNvSpPr/>
            <p:nvPr/>
          </p:nvSpPr>
          <p:spPr bwMode="auto">
            <a:xfrm>
              <a:off x="4318371" y="3991323"/>
              <a:ext cx="1161355" cy="40046"/>
            </a:xfrm>
            <a:custGeom>
              <a:avLst/>
              <a:gdLst>
                <a:gd name="connsiteX0" fmla="*/ 0 w 1161355"/>
                <a:gd name="connsiteY0" fmla="*/ 0 h 40046"/>
                <a:gd name="connsiteX1" fmla="*/ 644084 w 1161355"/>
                <a:gd name="connsiteY1" fmla="*/ 0 h 40046"/>
                <a:gd name="connsiteX2" fmla="*/ 644084 w 1161355"/>
                <a:gd name="connsiteY2" fmla="*/ 16686 h 40046"/>
                <a:gd name="connsiteX3" fmla="*/ 817620 w 1161355"/>
                <a:gd name="connsiteY3" fmla="*/ 16686 h 40046"/>
                <a:gd name="connsiteX4" fmla="*/ 817620 w 1161355"/>
                <a:gd name="connsiteY4" fmla="*/ 40046 h 40046"/>
                <a:gd name="connsiteX5" fmla="*/ 1161355 w 1161355"/>
                <a:gd name="connsiteY5" fmla="*/ 40046 h 40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1355" h="40046">
                  <a:moveTo>
                    <a:pt x="0" y="0"/>
                  </a:moveTo>
                  <a:lnTo>
                    <a:pt x="644084" y="0"/>
                  </a:lnTo>
                  <a:lnTo>
                    <a:pt x="644084" y="16686"/>
                  </a:lnTo>
                  <a:lnTo>
                    <a:pt x="817620" y="16686"/>
                  </a:lnTo>
                  <a:lnTo>
                    <a:pt x="817620" y="40046"/>
                  </a:lnTo>
                  <a:lnTo>
                    <a:pt x="1161355" y="40046"/>
                  </a:lnTo>
                </a:path>
              </a:pathLst>
            </a:custGeom>
            <a:noFill/>
            <a:ln w="28575">
              <a:solidFill>
                <a:schemeClr val="accent1"/>
              </a:solidFill>
              <a:miter lim="800000"/>
              <a:headEnd/>
              <a:tailEnd/>
            </a:ln>
          </p:spPr>
          <p:txBody>
            <a:bodyPr rtlCol="0" anchor="ctr"/>
            <a:lstStyle/>
            <a:p>
              <a:pPr algn="ctr"/>
              <a:endParaRPr lang="en-US"/>
            </a:p>
          </p:txBody>
        </p:sp>
      </p:grpSp>
      <p:sp>
        <p:nvSpPr>
          <p:cNvPr id="2" name="Title 1">
            <a:extLst>
              <a:ext uri="{FF2B5EF4-FFF2-40B4-BE49-F238E27FC236}">
                <a16:creationId xmlns:a16="http://schemas.microsoft.com/office/drawing/2014/main" id="{BFC96A14-7C02-138D-D74D-ED21D0AF0BDA}"/>
              </a:ext>
            </a:extLst>
          </p:cNvPr>
          <p:cNvSpPr>
            <a:spLocks noGrp="1"/>
          </p:cNvSpPr>
          <p:nvPr>
            <p:ph type="title"/>
          </p:nvPr>
        </p:nvSpPr>
        <p:spPr/>
        <p:txBody>
          <a:bodyPr/>
          <a:lstStyle/>
          <a:p>
            <a:r>
              <a:rPr lang="en-US" altLang="en-US" dirty="0">
                <a:latin typeface="Calibri" panose="020F0502020204030204" pitchFamily="34" charset="0"/>
                <a:cs typeface="Calibri" panose="020F0502020204030204" pitchFamily="34" charset="0"/>
              </a:rPr>
              <a:t>Pooled Analysis of COMBI-d and COMBI-v Trials of Dabrafenib Plus Trametinib: 5-Yr OS</a:t>
            </a:r>
            <a:endParaRPr lang="en-US" dirty="0"/>
          </a:p>
        </p:txBody>
      </p:sp>
      <p:sp>
        <p:nvSpPr>
          <p:cNvPr id="27" name="Content Placeholder 26">
            <a:extLst>
              <a:ext uri="{FF2B5EF4-FFF2-40B4-BE49-F238E27FC236}">
                <a16:creationId xmlns:a16="http://schemas.microsoft.com/office/drawing/2014/main" id="{311930BA-13B9-F6E6-D7D5-97E0B2B94C86}"/>
              </a:ext>
            </a:extLst>
          </p:cNvPr>
          <p:cNvSpPr>
            <a:spLocks noGrp="1"/>
          </p:cNvSpPr>
          <p:nvPr>
            <p:ph idx="1"/>
          </p:nvPr>
        </p:nvSpPr>
        <p:spPr/>
        <p:txBody>
          <a:bodyPr/>
          <a:lstStyle/>
          <a:p>
            <a:r>
              <a:rPr lang="en-US" sz="2000" b="1" dirty="0"/>
              <a:t>COMBI-d</a:t>
            </a:r>
            <a:r>
              <a:rPr lang="en-US" sz="2000" dirty="0"/>
              <a:t>: double-blind, randomized, phase III trial with primary outcome of PFS (N = 211)</a:t>
            </a:r>
          </a:p>
          <a:p>
            <a:r>
              <a:rPr lang="en-US" sz="2000" b="1" dirty="0"/>
              <a:t>COMBI-V</a:t>
            </a:r>
            <a:r>
              <a:rPr lang="en-US" sz="2000" dirty="0"/>
              <a:t>: open-label, randomized phase II trial with primary outcome of OS (N = 352)</a:t>
            </a:r>
          </a:p>
        </p:txBody>
      </p:sp>
      <p:sp>
        <p:nvSpPr>
          <p:cNvPr id="5" name="TextBox 4">
            <a:extLst>
              <a:ext uri="{FF2B5EF4-FFF2-40B4-BE49-F238E27FC236}">
                <a16:creationId xmlns:a16="http://schemas.microsoft.com/office/drawing/2014/main" id="{DD5767D3-EBE2-8458-1031-00A9C304CF49}"/>
              </a:ext>
            </a:extLst>
          </p:cNvPr>
          <p:cNvSpPr txBox="1"/>
          <p:nvPr/>
        </p:nvSpPr>
        <p:spPr bwMode="auto">
          <a:xfrm>
            <a:off x="3011215" y="2344662"/>
            <a:ext cx="5198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PFS</a:t>
            </a:r>
          </a:p>
        </p:txBody>
      </p:sp>
      <p:sp>
        <p:nvSpPr>
          <p:cNvPr id="6" name="TextBox 5">
            <a:extLst>
              <a:ext uri="{FF2B5EF4-FFF2-40B4-BE49-F238E27FC236}">
                <a16:creationId xmlns:a16="http://schemas.microsoft.com/office/drawing/2014/main" id="{F7043B8F-12A4-F7EF-A986-8652060F14A0}"/>
              </a:ext>
            </a:extLst>
          </p:cNvPr>
          <p:cNvSpPr txBox="1"/>
          <p:nvPr/>
        </p:nvSpPr>
        <p:spPr bwMode="auto">
          <a:xfrm>
            <a:off x="8789497" y="2333675"/>
            <a:ext cx="4491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1" dirty="0">
                <a:solidFill>
                  <a:schemeClr val="bg1"/>
                </a:solidFill>
                <a:latin typeface="Calibri" panose="020F0502020204030204" pitchFamily="34" charset="0"/>
              </a:rPr>
              <a:t>OS</a:t>
            </a:r>
          </a:p>
        </p:txBody>
      </p:sp>
      <p:sp>
        <p:nvSpPr>
          <p:cNvPr id="7" name="TextBox 6">
            <a:extLst>
              <a:ext uri="{FF2B5EF4-FFF2-40B4-BE49-F238E27FC236}">
                <a16:creationId xmlns:a16="http://schemas.microsoft.com/office/drawing/2014/main" id="{5EA7CA82-6AAC-059F-0214-30486DCC365C}"/>
              </a:ext>
            </a:extLst>
          </p:cNvPr>
          <p:cNvSpPr txBox="1"/>
          <p:nvPr/>
        </p:nvSpPr>
        <p:spPr bwMode="auto">
          <a:xfrm>
            <a:off x="286019" y="4623259"/>
            <a:ext cx="14697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Patients at risk, n</a:t>
            </a:r>
          </a:p>
        </p:txBody>
      </p:sp>
      <p:grpSp>
        <p:nvGrpSpPr>
          <p:cNvPr id="29" name="Group 28">
            <a:extLst>
              <a:ext uri="{FF2B5EF4-FFF2-40B4-BE49-F238E27FC236}">
                <a16:creationId xmlns:a16="http://schemas.microsoft.com/office/drawing/2014/main" id="{A4AE1381-2F24-C21B-3AB8-73E2F43A16FB}"/>
              </a:ext>
            </a:extLst>
          </p:cNvPr>
          <p:cNvGrpSpPr/>
          <p:nvPr/>
        </p:nvGrpSpPr>
        <p:grpSpPr>
          <a:xfrm>
            <a:off x="1109931" y="4917367"/>
            <a:ext cx="4691303" cy="241432"/>
            <a:chOff x="1213371" y="4750494"/>
            <a:chExt cx="4155570" cy="199414"/>
          </a:xfrm>
        </p:grpSpPr>
        <p:sp>
          <p:nvSpPr>
            <p:cNvPr id="9" name="object 151">
              <a:extLst>
                <a:ext uri="{FF2B5EF4-FFF2-40B4-BE49-F238E27FC236}">
                  <a16:creationId xmlns:a16="http://schemas.microsoft.com/office/drawing/2014/main" id="{9A9EA3F6-CD81-B751-7DF5-521130DD20AC}"/>
                </a:ext>
              </a:extLst>
            </p:cNvPr>
            <p:cNvSpPr txBox="1"/>
            <p:nvPr/>
          </p:nvSpPr>
          <p:spPr bwMode="auto">
            <a:xfrm>
              <a:off x="3988272" y="4750494"/>
              <a:ext cx="204225" cy="199414"/>
            </a:xfrm>
            <a:prstGeom prst="rect">
              <a:avLst/>
            </a:prstGeom>
            <a:solidFill>
              <a:schemeClr val="tx1"/>
            </a:solidFill>
          </p:spPr>
          <p:txBody>
            <a:bodyPr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71</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 name="object 152">
              <a:extLst>
                <a:ext uri="{FF2B5EF4-FFF2-40B4-BE49-F238E27FC236}">
                  <a16:creationId xmlns:a16="http://schemas.microsoft.com/office/drawing/2014/main" id="{DC99D05E-416A-D00A-4BE5-91C135133F69}"/>
                </a:ext>
              </a:extLst>
            </p:cNvPr>
            <p:cNvSpPr txBox="1"/>
            <p:nvPr/>
          </p:nvSpPr>
          <p:spPr bwMode="auto">
            <a:xfrm>
              <a:off x="4294187" y="4750494"/>
              <a:ext cx="202755" cy="199414"/>
            </a:xfrm>
            <a:prstGeom prst="rect">
              <a:avLst/>
            </a:prstGeom>
            <a:solidFill>
              <a:schemeClr val="tx1"/>
            </a:solidFill>
          </p:spPr>
          <p:txBody>
            <a:bodyPr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59</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 name="object 153">
              <a:extLst>
                <a:ext uri="{FF2B5EF4-FFF2-40B4-BE49-F238E27FC236}">
                  <a16:creationId xmlns:a16="http://schemas.microsoft.com/office/drawing/2014/main" id="{42D81C93-DA62-C67F-FAD8-4A2C4C6DFFEF}"/>
                </a:ext>
              </a:extLst>
            </p:cNvPr>
            <p:cNvSpPr txBox="1"/>
            <p:nvPr/>
          </p:nvSpPr>
          <p:spPr bwMode="auto">
            <a:xfrm>
              <a:off x="4602457" y="4750494"/>
              <a:ext cx="202755" cy="199414"/>
            </a:xfrm>
            <a:prstGeom prst="rect">
              <a:avLst/>
            </a:prstGeom>
            <a:solidFill>
              <a:schemeClr val="tx1"/>
            </a:solidFill>
          </p:spPr>
          <p:txBody>
            <a:bodyPr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31</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2" name="object 154">
              <a:extLst>
                <a:ext uri="{FF2B5EF4-FFF2-40B4-BE49-F238E27FC236}">
                  <a16:creationId xmlns:a16="http://schemas.microsoft.com/office/drawing/2014/main" id="{D613395B-A237-40F4-AC71-ED34114AEEEB}"/>
                </a:ext>
              </a:extLst>
            </p:cNvPr>
            <p:cNvSpPr txBox="1"/>
            <p:nvPr/>
          </p:nvSpPr>
          <p:spPr bwMode="auto">
            <a:xfrm>
              <a:off x="4939320" y="4750494"/>
              <a:ext cx="120478" cy="199414"/>
            </a:xfrm>
            <a:prstGeom prst="rect">
              <a:avLst/>
            </a:prstGeom>
            <a:solidFill>
              <a:schemeClr val="tx1"/>
            </a:solidFill>
          </p:spPr>
          <p:txBody>
            <a:bodyPr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3" name="object 155">
              <a:extLst>
                <a:ext uri="{FF2B5EF4-FFF2-40B4-BE49-F238E27FC236}">
                  <a16:creationId xmlns:a16="http://schemas.microsoft.com/office/drawing/2014/main" id="{D5E7E8F9-A5ED-A4F7-4036-D8E697742E15}"/>
                </a:ext>
              </a:extLst>
            </p:cNvPr>
            <p:cNvSpPr txBox="1"/>
            <p:nvPr/>
          </p:nvSpPr>
          <p:spPr bwMode="auto">
            <a:xfrm>
              <a:off x="5249933" y="4750494"/>
              <a:ext cx="119008" cy="199414"/>
            </a:xfrm>
            <a:prstGeom prst="rect">
              <a:avLst/>
            </a:prstGeom>
            <a:solidFill>
              <a:schemeClr val="tx1"/>
            </a:solidFill>
          </p:spPr>
          <p:txBody>
            <a:bodyPr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4" name="object 151">
              <a:extLst>
                <a:ext uri="{FF2B5EF4-FFF2-40B4-BE49-F238E27FC236}">
                  <a16:creationId xmlns:a16="http://schemas.microsoft.com/office/drawing/2014/main" id="{8821857E-E2D4-D269-5A87-391960A3D5DB}"/>
                </a:ext>
              </a:extLst>
            </p:cNvPr>
            <p:cNvSpPr txBox="1"/>
            <p:nvPr/>
          </p:nvSpPr>
          <p:spPr bwMode="auto">
            <a:xfrm>
              <a:off x="1213371" y="4750494"/>
              <a:ext cx="290957" cy="199414"/>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563</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5" name="object 151">
              <a:extLst>
                <a:ext uri="{FF2B5EF4-FFF2-40B4-BE49-F238E27FC236}">
                  <a16:creationId xmlns:a16="http://schemas.microsoft.com/office/drawing/2014/main" id="{7D98C6ED-9692-3AED-6B76-249D448C6E8D}"/>
                </a:ext>
              </a:extLst>
            </p:cNvPr>
            <p:cNvSpPr txBox="1"/>
            <p:nvPr/>
          </p:nvSpPr>
          <p:spPr bwMode="auto">
            <a:xfrm>
              <a:off x="1492191" y="4750494"/>
              <a:ext cx="348208" cy="199414"/>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371</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6" name="object 151">
              <a:extLst>
                <a:ext uri="{FF2B5EF4-FFF2-40B4-BE49-F238E27FC236}">
                  <a16:creationId xmlns:a16="http://schemas.microsoft.com/office/drawing/2014/main" id="{9D5708DC-172F-E3CC-2332-0DDE6A073E4A}"/>
                </a:ext>
              </a:extLst>
            </p:cNvPr>
            <p:cNvSpPr txBox="1"/>
            <p:nvPr/>
          </p:nvSpPr>
          <p:spPr bwMode="auto">
            <a:xfrm>
              <a:off x="1806595" y="4750494"/>
              <a:ext cx="312624" cy="199414"/>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243</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7" name="object 151">
              <a:extLst>
                <a:ext uri="{FF2B5EF4-FFF2-40B4-BE49-F238E27FC236}">
                  <a16:creationId xmlns:a16="http://schemas.microsoft.com/office/drawing/2014/main" id="{ED60C3BF-299F-65F9-4AA0-84F7D77CAE85}"/>
                </a:ext>
              </a:extLst>
            </p:cNvPr>
            <p:cNvSpPr txBox="1"/>
            <p:nvPr/>
          </p:nvSpPr>
          <p:spPr bwMode="auto">
            <a:xfrm>
              <a:off x="2104154" y="4750494"/>
              <a:ext cx="342332" cy="199414"/>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188</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8" name="object 151">
              <a:extLst>
                <a:ext uri="{FF2B5EF4-FFF2-40B4-BE49-F238E27FC236}">
                  <a16:creationId xmlns:a16="http://schemas.microsoft.com/office/drawing/2014/main" id="{2F38DD0B-BD16-78F2-E795-31B92928C348}"/>
                </a:ext>
              </a:extLst>
            </p:cNvPr>
            <p:cNvSpPr txBox="1"/>
            <p:nvPr/>
          </p:nvSpPr>
          <p:spPr bwMode="auto">
            <a:xfrm>
              <a:off x="2420312" y="4750494"/>
              <a:ext cx="290957" cy="199414"/>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148</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9" name="object 151">
              <a:extLst>
                <a:ext uri="{FF2B5EF4-FFF2-40B4-BE49-F238E27FC236}">
                  <a16:creationId xmlns:a16="http://schemas.microsoft.com/office/drawing/2014/main" id="{4630FBC6-D6E5-D543-5EB8-C9DF09CAB4D3}"/>
                </a:ext>
              </a:extLst>
            </p:cNvPr>
            <p:cNvSpPr txBox="1"/>
            <p:nvPr/>
          </p:nvSpPr>
          <p:spPr bwMode="auto">
            <a:xfrm>
              <a:off x="2711269" y="4750494"/>
              <a:ext cx="348208" cy="199414"/>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126</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0" name="object 151">
              <a:extLst>
                <a:ext uri="{FF2B5EF4-FFF2-40B4-BE49-F238E27FC236}">
                  <a16:creationId xmlns:a16="http://schemas.microsoft.com/office/drawing/2014/main" id="{552586BA-EBD8-048C-1D45-05FE625A54D8}"/>
                </a:ext>
              </a:extLst>
            </p:cNvPr>
            <p:cNvSpPr txBox="1"/>
            <p:nvPr/>
          </p:nvSpPr>
          <p:spPr bwMode="auto">
            <a:xfrm>
              <a:off x="3020013" y="4750494"/>
              <a:ext cx="348208" cy="199414"/>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105</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1" name="object 151">
              <a:extLst>
                <a:ext uri="{FF2B5EF4-FFF2-40B4-BE49-F238E27FC236}">
                  <a16:creationId xmlns:a16="http://schemas.microsoft.com/office/drawing/2014/main" id="{7A2B560A-5D9F-E15F-E501-06D87A9F58AA}"/>
                </a:ext>
              </a:extLst>
            </p:cNvPr>
            <p:cNvSpPr txBox="1"/>
            <p:nvPr/>
          </p:nvSpPr>
          <p:spPr bwMode="auto">
            <a:xfrm>
              <a:off x="3364517" y="4750494"/>
              <a:ext cx="248301" cy="199414"/>
            </a:xfrm>
            <a:prstGeom prst="rect">
              <a:avLst/>
            </a:prstGeom>
            <a:solidFill>
              <a:schemeClr val="tx1"/>
            </a:solidFill>
          </p:spPr>
          <p:txBody>
            <a:bodyPr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91</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2" name="object 151">
              <a:extLst>
                <a:ext uri="{FF2B5EF4-FFF2-40B4-BE49-F238E27FC236}">
                  <a16:creationId xmlns:a16="http://schemas.microsoft.com/office/drawing/2014/main" id="{A89D203A-5A84-60D5-2746-AEB1A21DED49}"/>
                </a:ext>
              </a:extLst>
            </p:cNvPr>
            <p:cNvSpPr txBox="1"/>
            <p:nvPr/>
          </p:nvSpPr>
          <p:spPr bwMode="auto">
            <a:xfrm>
              <a:off x="3659810" y="4750494"/>
              <a:ext cx="248301" cy="199414"/>
            </a:xfrm>
            <a:prstGeom prst="rect">
              <a:avLst/>
            </a:prstGeom>
            <a:solidFill>
              <a:schemeClr val="tx1"/>
            </a:solidFill>
          </p:spPr>
          <p:txBody>
            <a:bodyPr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81</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graphicFrame>
        <p:nvGraphicFramePr>
          <p:cNvPr id="23" name="Table 22">
            <a:extLst>
              <a:ext uri="{FF2B5EF4-FFF2-40B4-BE49-F238E27FC236}">
                <a16:creationId xmlns:a16="http://schemas.microsoft.com/office/drawing/2014/main" id="{C3347F91-4C86-288B-F3B2-D9C1852BDD97}"/>
              </a:ext>
            </a:extLst>
          </p:cNvPr>
          <p:cNvGraphicFramePr>
            <a:graphicFrameLocks noGrp="1"/>
          </p:cNvGraphicFramePr>
          <p:nvPr/>
        </p:nvGraphicFramePr>
        <p:xfrm>
          <a:off x="551028" y="5195455"/>
          <a:ext cx="5434244" cy="852668"/>
        </p:xfrm>
        <a:graphic>
          <a:graphicData uri="http://schemas.openxmlformats.org/drawingml/2006/table">
            <a:tbl>
              <a:tblPr firstRow="1" bandRow="1">
                <a:tableStyleId>{D27102A9-8310-4765-A935-A1911B00CA55}</a:tableStyleId>
              </a:tblPr>
              <a:tblGrid>
                <a:gridCol w="2435658">
                  <a:extLst>
                    <a:ext uri="{9D8B030D-6E8A-4147-A177-3AD203B41FA5}">
                      <a16:colId xmlns:a16="http://schemas.microsoft.com/office/drawing/2014/main" val="20000"/>
                    </a:ext>
                  </a:extLst>
                </a:gridCol>
                <a:gridCol w="1051981">
                  <a:extLst>
                    <a:ext uri="{9D8B030D-6E8A-4147-A177-3AD203B41FA5}">
                      <a16:colId xmlns:a16="http://schemas.microsoft.com/office/drawing/2014/main" val="20001"/>
                    </a:ext>
                  </a:extLst>
                </a:gridCol>
                <a:gridCol w="1946605">
                  <a:extLst>
                    <a:ext uri="{9D8B030D-6E8A-4147-A177-3AD203B41FA5}">
                      <a16:colId xmlns:a16="http://schemas.microsoft.com/office/drawing/2014/main" val="20002"/>
                    </a:ext>
                  </a:extLst>
                </a:gridCol>
              </a:tblGrid>
              <a:tr h="517660">
                <a:tc>
                  <a:txBody>
                    <a:bodyPr/>
                    <a:lstStyle/>
                    <a:p>
                      <a:endParaRPr lang="en-US" sz="1400" dirty="0">
                        <a:solidFill>
                          <a:sysClr val="windowText" lastClr="000000"/>
                        </a:solidFill>
                      </a:endParaRPr>
                    </a:p>
                  </a:txBody>
                  <a:tcPr marL="91434" marR="91434" marT="45527" marB="4552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dirty="0">
                          <a:solidFill>
                            <a:sysClr val="windowText" lastClr="000000"/>
                          </a:solidFill>
                        </a:rPr>
                        <a:t>Events, </a:t>
                      </a:r>
                      <a:br>
                        <a:rPr lang="en-US" sz="1400" dirty="0">
                          <a:solidFill>
                            <a:sysClr val="windowText" lastClr="000000"/>
                          </a:solidFill>
                        </a:rPr>
                      </a:br>
                      <a:r>
                        <a:rPr lang="en-US" sz="1400" dirty="0">
                          <a:solidFill>
                            <a:sysClr val="windowText" lastClr="000000"/>
                          </a:solidFill>
                        </a:rPr>
                        <a:t>n (%)</a:t>
                      </a:r>
                    </a:p>
                  </a:txBody>
                  <a:tcPr marL="91434" marR="91434" marT="45527" marB="4552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algn="ctr"/>
                      <a:r>
                        <a:rPr lang="en-US" sz="1400" dirty="0">
                          <a:solidFill>
                            <a:sysClr val="windowText" lastClr="000000"/>
                          </a:solidFill>
                        </a:rPr>
                        <a:t>Median PFS, </a:t>
                      </a:r>
                      <a:br>
                        <a:rPr lang="en-US" sz="1400" dirty="0">
                          <a:solidFill>
                            <a:sysClr val="windowText" lastClr="000000"/>
                          </a:solidFill>
                        </a:rPr>
                      </a:br>
                      <a:r>
                        <a:rPr lang="en-US" sz="1400" dirty="0">
                          <a:solidFill>
                            <a:sysClr val="windowText" lastClr="000000"/>
                          </a:solidFill>
                        </a:rPr>
                        <a:t>Mo (95% CI)</a:t>
                      </a:r>
                    </a:p>
                  </a:txBody>
                  <a:tcPr marL="91434" marR="91434" marT="45527" marB="4552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10000"/>
                  </a:ext>
                </a:extLst>
              </a:tr>
              <a:tr h="334828">
                <a:tc>
                  <a:txBody>
                    <a:bodyPr/>
                    <a:lstStyle/>
                    <a:p>
                      <a:r>
                        <a:rPr lang="en-US" sz="1600" b="0" dirty="0">
                          <a:solidFill>
                            <a:schemeClr val="bg1"/>
                          </a:solidFill>
                        </a:rPr>
                        <a:t>Dabrafenib plus trametinib</a:t>
                      </a:r>
                    </a:p>
                  </a:txBody>
                  <a:tcPr marL="91434" marR="91434" marT="45527" marB="4552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alpha val="20000"/>
                      </a:schemeClr>
                    </a:solidFill>
                  </a:tcPr>
                </a:tc>
                <a:tc>
                  <a:txBody>
                    <a:bodyPr/>
                    <a:lstStyle/>
                    <a:p>
                      <a:pPr algn="ctr"/>
                      <a:r>
                        <a:rPr lang="en-US" sz="1600" b="0" dirty="0">
                          <a:solidFill>
                            <a:schemeClr val="bg1"/>
                          </a:solidFill>
                        </a:rPr>
                        <a:t>417 (74)</a:t>
                      </a:r>
                    </a:p>
                  </a:txBody>
                  <a:tcPr marL="91434" marR="91434" marT="45527" marB="4552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alpha val="20000"/>
                      </a:schemeClr>
                    </a:solidFill>
                  </a:tcPr>
                </a:tc>
                <a:tc>
                  <a:txBody>
                    <a:bodyPr/>
                    <a:lstStyle/>
                    <a:p>
                      <a:pPr algn="ctr"/>
                      <a:r>
                        <a:rPr lang="en-US" sz="1600" b="0" dirty="0">
                          <a:solidFill>
                            <a:schemeClr val="bg1"/>
                          </a:solidFill>
                        </a:rPr>
                        <a:t>11.1 (9.5-12.8)</a:t>
                      </a:r>
                    </a:p>
                  </a:txBody>
                  <a:tcPr marL="91434" marR="91434" marT="45527" marB="4552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alpha val="20000"/>
                      </a:schemeClr>
                    </a:solidFill>
                  </a:tcPr>
                </a:tc>
                <a:extLst>
                  <a:ext uri="{0D108BD9-81ED-4DB2-BD59-A6C34878D82A}">
                    <a16:rowId xmlns:a16="http://schemas.microsoft.com/office/drawing/2014/main" val="10001"/>
                  </a:ext>
                </a:extLst>
              </a:tr>
            </a:tbl>
          </a:graphicData>
        </a:graphic>
      </p:graphicFrame>
      <p:sp>
        <p:nvSpPr>
          <p:cNvPr id="25" name="Text Box 11">
            <a:extLst>
              <a:ext uri="{FF2B5EF4-FFF2-40B4-BE49-F238E27FC236}">
                <a16:creationId xmlns:a16="http://schemas.microsoft.com/office/drawing/2014/main" id="{5D597F68-CD62-B9FD-1E39-DFD14CCF3EF1}"/>
              </a:ext>
            </a:extLst>
          </p:cNvPr>
          <p:cNvSpPr txBox="1">
            <a:spLocks noChangeArrowheads="1"/>
          </p:cNvSpPr>
          <p:nvPr/>
        </p:nvSpPr>
        <p:spPr bwMode="auto">
          <a:xfrm>
            <a:off x="409039" y="6367262"/>
            <a:ext cx="80126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da-DK"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mn-cs"/>
              </a:rPr>
              <a:t>Robert. NEJM.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mn-cs"/>
              </a:rPr>
              <a:t>2019. 381:626.</a:t>
            </a:r>
          </a:p>
        </p:txBody>
      </p:sp>
      <p:graphicFrame>
        <p:nvGraphicFramePr>
          <p:cNvPr id="26" name="Table 25">
            <a:extLst>
              <a:ext uri="{FF2B5EF4-FFF2-40B4-BE49-F238E27FC236}">
                <a16:creationId xmlns:a16="http://schemas.microsoft.com/office/drawing/2014/main" id="{7F04BDA8-B4B9-857E-894D-8CA0FEE21DDB}"/>
              </a:ext>
            </a:extLst>
          </p:cNvPr>
          <p:cNvGraphicFramePr>
            <a:graphicFrameLocks noGrp="1"/>
          </p:cNvGraphicFramePr>
          <p:nvPr/>
        </p:nvGraphicFramePr>
        <p:xfrm>
          <a:off x="6301256" y="5195455"/>
          <a:ext cx="5434244" cy="852668"/>
        </p:xfrm>
        <a:graphic>
          <a:graphicData uri="http://schemas.openxmlformats.org/drawingml/2006/table">
            <a:tbl>
              <a:tblPr firstRow="1" bandRow="1">
                <a:tableStyleId>{D27102A9-8310-4765-A935-A1911B00CA55}</a:tableStyleId>
              </a:tblPr>
              <a:tblGrid>
                <a:gridCol w="2435658">
                  <a:extLst>
                    <a:ext uri="{9D8B030D-6E8A-4147-A177-3AD203B41FA5}">
                      <a16:colId xmlns:a16="http://schemas.microsoft.com/office/drawing/2014/main" val="20000"/>
                    </a:ext>
                  </a:extLst>
                </a:gridCol>
                <a:gridCol w="1051981">
                  <a:extLst>
                    <a:ext uri="{9D8B030D-6E8A-4147-A177-3AD203B41FA5}">
                      <a16:colId xmlns:a16="http://schemas.microsoft.com/office/drawing/2014/main" val="20001"/>
                    </a:ext>
                  </a:extLst>
                </a:gridCol>
                <a:gridCol w="1946605">
                  <a:extLst>
                    <a:ext uri="{9D8B030D-6E8A-4147-A177-3AD203B41FA5}">
                      <a16:colId xmlns:a16="http://schemas.microsoft.com/office/drawing/2014/main" val="20002"/>
                    </a:ext>
                  </a:extLst>
                </a:gridCol>
              </a:tblGrid>
              <a:tr h="517660">
                <a:tc>
                  <a:txBody>
                    <a:bodyPr/>
                    <a:lstStyle/>
                    <a:p>
                      <a:endParaRPr lang="en-US" sz="1400" dirty="0">
                        <a:solidFill>
                          <a:sysClr val="windowText" lastClr="000000"/>
                        </a:solidFill>
                      </a:endParaRPr>
                    </a:p>
                  </a:txBody>
                  <a:tcPr marL="91434" marR="91434" marT="45527" marB="4552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dirty="0">
                          <a:solidFill>
                            <a:sysClr val="windowText" lastClr="000000"/>
                          </a:solidFill>
                        </a:rPr>
                        <a:t>Events, </a:t>
                      </a:r>
                      <a:br>
                        <a:rPr lang="en-US" sz="1400" dirty="0">
                          <a:solidFill>
                            <a:sysClr val="windowText" lastClr="000000"/>
                          </a:solidFill>
                        </a:rPr>
                      </a:br>
                      <a:r>
                        <a:rPr lang="en-US" sz="1400" dirty="0">
                          <a:solidFill>
                            <a:sysClr val="windowText" lastClr="000000"/>
                          </a:solidFill>
                        </a:rPr>
                        <a:t>n (%)</a:t>
                      </a:r>
                    </a:p>
                  </a:txBody>
                  <a:tcPr marL="91434" marR="91434" marT="45527" marB="4552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algn="ctr"/>
                      <a:r>
                        <a:rPr lang="en-US" sz="1400" dirty="0">
                          <a:solidFill>
                            <a:sysClr val="windowText" lastClr="000000"/>
                          </a:solidFill>
                        </a:rPr>
                        <a:t>Median OS, </a:t>
                      </a:r>
                      <a:br>
                        <a:rPr lang="en-US" sz="1400" dirty="0">
                          <a:solidFill>
                            <a:sysClr val="windowText" lastClr="000000"/>
                          </a:solidFill>
                        </a:rPr>
                      </a:br>
                      <a:r>
                        <a:rPr lang="en-US" sz="1400" dirty="0">
                          <a:solidFill>
                            <a:sysClr val="windowText" lastClr="000000"/>
                          </a:solidFill>
                        </a:rPr>
                        <a:t>Mo (95% CI)</a:t>
                      </a:r>
                    </a:p>
                  </a:txBody>
                  <a:tcPr marL="91434" marR="91434" marT="45527" marB="4552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10000"/>
                  </a:ext>
                </a:extLst>
              </a:tr>
              <a:tr h="334828">
                <a:tc>
                  <a:txBody>
                    <a:bodyPr/>
                    <a:lstStyle/>
                    <a:p>
                      <a:r>
                        <a:rPr lang="en-US" sz="1600" b="0" dirty="0">
                          <a:solidFill>
                            <a:schemeClr val="bg1"/>
                          </a:solidFill>
                        </a:rPr>
                        <a:t>Dabrafenib plus trametinib</a:t>
                      </a:r>
                    </a:p>
                  </a:txBody>
                  <a:tcPr marL="91434" marR="91434" marT="45527" marB="4552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alpha val="20000"/>
                      </a:schemeClr>
                    </a:solidFill>
                  </a:tcPr>
                </a:tc>
                <a:tc>
                  <a:txBody>
                    <a:bodyPr/>
                    <a:lstStyle/>
                    <a:p>
                      <a:pPr algn="ctr"/>
                      <a:r>
                        <a:rPr lang="en-US" sz="1600" b="0" dirty="0">
                          <a:solidFill>
                            <a:schemeClr val="bg1"/>
                          </a:solidFill>
                        </a:rPr>
                        <a:t>351 (62)</a:t>
                      </a:r>
                    </a:p>
                  </a:txBody>
                  <a:tcPr marL="91434" marR="91434" marT="45527" marB="4552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alpha val="20000"/>
                      </a:schemeClr>
                    </a:solidFill>
                  </a:tcPr>
                </a:tc>
                <a:tc>
                  <a:txBody>
                    <a:bodyPr/>
                    <a:lstStyle/>
                    <a:p>
                      <a:pPr algn="ctr"/>
                      <a:r>
                        <a:rPr lang="en-US" sz="1600" b="0" dirty="0">
                          <a:solidFill>
                            <a:schemeClr val="bg1"/>
                          </a:solidFill>
                        </a:rPr>
                        <a:t>25.9 (22.6-31.5)</a:t>
                      </a:r>
                    </a:p>
                  </a:txBody>
                  <a:tcPr marL="91434" marR="91434" marT="45527" marB="4552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alpha val="20000"/>
                      </a:schemeClr>
                    </a:solidFill>
                  </a:tcPr>
                </a:tc>
                <a:extLst>
                  <a:ext uri="{0D108BD9-81ED-4DB2-BD59-A6C34878D82A}">
                    <a16:rowId xmlns:a16="http://schemas.microsoft.com/office/drawing/2014/main" val="10001"/>
                  </a:ext>
                </a:extLst>
              </a:tr>
            </a:tbl>
          </a:graphicData>
        </a:graphic>
      </p:graphicFrame>
      <p:sp>
        <p:nvSpPr>
          <p:cNvPr id="24" name="TextBox 23">
            <a:extLst>
              <a:ext uri="{FF2B5EF4-FFF2-40B4-BE49-F238E27FC236}">
                <a16:creationId xmlns:a16="http://schemas.microsoft.com/office/drawing/2014/main" id="{55C64837-6DFD-A83F-B9C7-585F14B6CE23}"/>
              </a:ext>
            </a:extLst>
          </p:cNvPr>
          <p:cNvSpPr txBox="1"/>
          <p:nvPr/>
        </p:nvSpPr>
        <p:spPr bwMode="auto">
          <a:xfrm rot="16200000">
            <a:off x="5984657" y="3351350"/>
            <a:ext cx="721672" cy="307777"/>
          </a:xfrm>
          <a:prstGeom prst="rect">
            <a:avLst/>
          </a:prstGeom>
          <a:solidFill>
            <a:schemeClr val="tx1"/>
          </a:solidFill>
          <a:ln>
            <a:noFill/>
          </a:ln>
        </p:spPr>
        <p:txBody>
          <a:bodyPr wrap="none" rtlCol="0">
            <a:spAutoFit/>
          </a:bodyPr>
          <a:lstStyle/>
          <a:p>
            <a:pPr algn="l">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OS, (%)</a:t>
            </a:r>
          </a:p>
        </p:txBody>
      </p:sp>
      <p:sp>
        <p:nvSpPr>
          <p:cNvPr id="28" name="TextBox 27">
            <a:extLst>
              <a:ext uri="{FF2B5EF4-FFF2-40B4-BE49-F238E27FC236}">
                <a16:creationId xmlns:a16="http://schemas.microsoft.com/office/drawing/2014/main" id="{63F351DA-ADB2-69C7-6CE8-4C008A813066}"/>
              </a:ext>
            </a:extLst>
          </p:cNvPr>
          <p:cNvSpPr txBox="1"/>
          <p:nvPr/>
        </p:nvSpPr>
        <p:spPr bwMode="auto">
          <a:xfrm rot="16200000">
            <a:off x="378927" y="3342621"/>
            <a:ext cx="775405" cy="307777"/>
          </a:xfrm>
          <a:prstGeom prst="rect">
            <a:avLst/>
          </a:prstGeom>
          <a:solidFill>
            <a:schemeClr val="tx1"/>
          </a:solidFill>
          <a:ln>
            <a:noFill/>
          </a:ln>
        </p:spPr>
        <p:txBody>
          <a:bodyPr wrap="none" rtlCol="0">
            <a:spAutoFit/>
          </a:bodyPr>
          <a:lstStyle/>
          <a:p>
            <a:pPr algn="l">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PFS, (%)</a:t>
            </a:r>
          </a:p>
        </p:txBody>
      </p:sp>
      <p:cxnSp>
        <p:nvCxnSpPr>
          <p:cNvPr id="46" name="Straight Connector 45">
            <a:extLst>
              <a:ext uri="{FF2B5EF4-FFF2-40B4-BE49-F238E27FC236}">
                <a16:creationId xmlns:a16="http://schemas.microsoft.com/office/drawing/2014/main" id="{85F9C8D9-6B42-5527-8BF3-11079B24A13F}"/>
              </a:ext>
            </a:extLst>
          </p:cNvPr>
          <p:cNvCxnSpPr>
            <a:cxnSpLocks/>
          </p:cNvCxnSpPr>
          <p:nvPr/>
        </p:nvCxnSpPr>
        <p:spPr bwMode="auto">
          <a:xfrm flipV="1">
            <a:off x="2671769" y="3830722"/>
            <a:ext cx="0" cy="471273"/>
          </a:xfrm>
          <a:prstGeom prst="line">
            <a:avLst/>
          </a:prstGeom>
          <a:noFill/>
          <a:ln w="28575" cap="flat" cmpd="sng" algn="ctr">
            <a:solidFill>
              <a:schemeClr val="tx2"/>
            </a:solidFill>
            <a:prstDash val="sysDash"/>
            <a:round/>
            <a:headEnd type="none" w="med" len="med"/>
            <a:tailEnd type="none" w="med" len="med"/>
          </a:ln>
          <a:effectLst/>
        </p:spPr>
      </p:cxnSp>
      <p:sp>
        <p:nvSpPr>
          <p:cNvPr id="67" name="Freeform: Shape 66">
            <a:extLst>
              <a:ext uri="{FF2B5EF4-FFF2-40B4-BE49-F238E27FC236}">
                <a16:creationId xmlns:a16="http://schemas.microsoft.com/office/drawing/2014/main" id="{0F9DB29E-7D4A-F9E9-1AF0-8E12F5809F99}"/>
              </a:ext>
            </a:extLst>
          </p:cNvPr>
          <p:cNvSpPr/>
          <p:nvPr/>
        </p:nvSpPr>
        <p:spPr bwMode="auto">
          <a:xfrm>
            <a:off x="1310628" y="2662494"/>
            <a:ext cx="4423431" cy="1643741"/>
          </a:xfrm>
          <a:custGeom>
            <a:avLst/>
            <a:gdLst>
              <a:gd name="connsiteX0" fmla="*/ 0 w 6554804"/>
              <a:gd name="connsiteY0" fmla="*/ 0 h 3147461"/>
              <a:gd name="connsiteX1" fmla="*/ 0 w 6554804"/>
              <a:gd name="connsiteY1" fmla="*/ 3147461 h 3147461"/>
              <a:gd name="connsiteX2" fmla="*/ 6554804 w 6554804"/>
              <a:gd name="connsiteY2" fmla="*/ 3147461 h 3147461"/>
            </a:gdLst>
            <a:ahLst/>
            <a:cxnLst>
              <a:cxn ang="0">
                <a:pos x="connsiteX0" y="connsiteY0"/>
              </a:cxn>
              <a:cxn ang="0">
                <a:pos x="connsiteX1" y="connsiteY1"/>
              </a:cxn>
              <a:cxn ang="0">
                <a:pos x="connsiteX2" y="connsiteY2"/>
              </a:cxn>
            </a:cxnLst>
            <a:rect l="l" t="t" r="r" b="b"/>
            <a:pathLst>
              <a:path w="6554804" h="3147461">
                <a:moveTo>
                  <a:pt x="0" y="0"/>
                </a:moveTo>
                <a:lnTo>
                  <a:pt x="0" y="3147461"/>
                </a:lnTo>
                <a:lnTo>
                  <a:pt x="6554804" y="3147461"/>
                </a:lnTo>
              </a:path>
            </a:pathLst>
          </a:custGeom>
          <a:noFill/>
          <a:ln w="28575">
            <a:solidFill>
              <a:schemeClr val="bg1"/>
            </a:solidFill>
            <a:miter lim="800000"/>
            <a:headEnd/>
            <a:tailEnd/>
          </a:ln>
        </p:spPr>
        <p:txBody>
          <a:bodyPr rtlCol="0" anchor="ctr"/>
          <a:lstStyle/>
          <a:p>
            <a:pPr algn="ctr"/>
            <a:endParaRPr lang="en-US"/>
          </a:p>
        </p:txBody>
      </p:sp>
      <p:grpSp>
        <p:nvGrpSpPr>
          <p:cNvPr id="68" name="Group 67">
            <a:extLst>
              <a:ext uri="{FF2B5EF4-FFF2-40B4-BE49-F238E27FC236}">
                <a16:creationId xmlns:a16="http://schemas.microsoft.com/office/drawing/2014/main" id="{CE75AB4B-6C9E-2068-28F9-CFF1FE22A03B}"/>
              </a:ext>
            </a:extLst>
          </p:cNvPr>
          <p:cNvGrpSpPr/>
          <p:nvPr/>
        </p:nvGrpSpPr>
        <p:grpSpPr>
          <a:xfrm>
            <a:off x="1228121" y="2654482"/>
            <a:ext cx="85867" cy="1647513"/>
            <a:chOff x="2966742" y="1780674"/>
            <a:chExt cx="93306" cy="3145988"/>
          </a:xfrm>
        </p:grpSpPr>
        <p:cxnSp>
          <p:nvCxnSpPr>
            <p:cNvPr id="69" name="Straight Connector 68">
              <a:extLst>
                <a:ext uri="{FF2B5EF4-FFF2-40B4-BE49-F238E27FC236}">
                  <a16:creationId xmlns:a16="http://schemas.microsoft.com/office/drawing/2014/main" id="{61A80E52-2297-CB07-D6FE-51EBA5AD67A3}"/>
                </a:ext>
              </a:extLst>
            </p:cNvPr>
            <p:cNvCxnSpPr>
              <a:cxnSpLocks/>
            </p:cNvCxnSpPr>
            <p:nvPr/>
          </p:nvCxnSpPr>
          <p:spPr bwMode="auto">
            <a:xfrm>
              <a:off x="2966742" y="1780674"/>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DF29B520-0E29-7056-D4DA-156329935A09}"/>
                </a:ext>
              </a:extLst>
            </p:cNvPr>
            <p:cNvCxnSpPr>
              <a:cxnSpLocks/>
            </p:cNvCxnSpPr>
            <p:nvPr/>
          </p:nvCxnSpPr>
          <p:spPr bwMode="auto">
            <a:xfrm>
              <a:off x="2966742" y="2409872"/>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FF5A0CF1-E56B-6019-CBA9-BE1CD58C4DBC}"/>
                </a:ext>
              </a:extLst>
            </p:cNvPr>
            <p:cNvCxnSpPr>
              <a:cxnSpLocks/>
            </p:cNvCxnSpPr>
            <p:nvPr/>
          </p:nvCxnSpPr>
          <p:spPr bwMode="auto">
            <a:xfrm>
              <a:off x="2966742" y="3039070"/>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0FF84018-8035-A362-BF97-3846313DFA6E}"/>
                </a:ext>
              </a:extLst>
            </p:cNvPr>
            <p:cNvCxnSpPr>
              <a:cxnSpLocks/>
            </p:cNvCxnSpPr>
            <p:nvPr/>
          </p:nvCxnSpPr>
          <p:spPr bwMode="auto">
            <a:xfrm>
              <a:off x="2966742" y="3668268"/>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E81415AE-DD5D-90D1-0CAA-8E71591BDD38}"/>
                </a:ext>
              </a:extLst>
            </p:cNvPr>
            <p:cNvCxnSpPr>
              <a:cxnSpLocks/>
            </p:cNvCxnSpPr>
            <p:nvPr/>
          </p:nvCxnSpPr>
          <p:spPr bwMode="auto">
            <a:xfrm>
              <a:off x="2966742" y="4297466"/>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75D6D160-05F5-4152-88A2-1828895E9708}"/>
                </a:ext>
              </a:extLst>
            </p:cNvPr>
            <p:cNvCxnSpPr>
              <a:cxnSpLocks/>
            </p:cNvCxnSpPr>
            <p:nvPr/>
          </p:nvCxnSpPr>
          <p:spPr bwMode="auto">
            <a:xfrm>
              <a:off x="2966742" y="4926662"/>
              <a:ext cx="93306" cy="0"/>
            </a:xfrm>
            <a:prstGeom prst="line">
              <a:avLst/>
            </a:prstGeom>
            <a:noFill/>
            <a:ln w="28575" cap="flat" cmpd="sng" algn="ctr">
              <a:solidFill>
                <a:schemeClr val="bg1"/>
              </a:solidFill>
              <a:prstDash val="solid"/>
              <a:round/>
              <a:headEnd type="none" w="med" len="med"/>
              <a:tailEnd type="none" w="med" len="med"/>
            </a:ln>
            <a:effectLst/>
          </p:spPr>
        </p:cxnSp>
      </p:grpSp>
      <p:grpSp>
        <p:nvGrpSpPr>
          <p:cNvPr id="82" name="Group 81">
            <a:extLst>
              <a:ext uri="{FF2B5EF4-FFF2-40B4-BE49-F238E27FC236}">
                <a16:creationId xmlns:a16="http://schemas.microsoft.com/office/drawing/2014/main" id="{815F970C-4930-E89D-4B6D-4050FFAAB0B5}"/>
              </a:ext>
            </a:extLst>
          </p:cNvPr>
          <p:cNvGrpSpPr/>
          <p:nvPr/>
        </p:nvGrpSpPr>
        <p:grpSpPr>
          <a:xfrm>
            <a:off x="794058" y="2510610"/>
            <a:ext cx="465723" cy="1952225"/>
            <a:chOff x="813339" y="1179301"/>
            <a:chExt cx="465723" cy="3356644"/>
          </a:xfrm>
        </p:grpSpPr>
        <p:sp>
          <p:nvSpPr>
            <p:cNvPr id="83" name="TextBox 82">
              <a:extLst>
                <a:ext uri="{FF2B5EF4-FFF2-40B4-BE49-F238E27FC236}">
                  <a16:creationId xmlns:a16="http://schemas.microsoft.com/office/drawing/2014/main" id="{DBDB4BF6-F318-4802-71FC-5444E06F28CC}"/>
                </a:ext>
              </a:extLst>
            </p:cNvPr>
            <p:cNvSpPr txBox="1"/>
            <p:nvPr/>
          </p:nvSpPr>
          <p:spPr bwMode="auto">
            <a:xfrm>
              <a:off x="813339" y="1179301"/>
              <a:ext cx="458779" cy="51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84" name="TextBox 83">
              <a:extLst>
                <a:ext uri="{FF2B5EF4-FFF2-40B4-BE49-F238E27FC236}">
                  <a16:creationId xmlns:a16="http://schemas.microsoft.com/office/drawing/2014/main" id="{703C1322-7337-40E4-1F48-0DD0C67C0074}"/>
                </a:ext>
              </a:extLst>
            </p:cNvPr>
            <p:cNvSpPr txBox="1"/>
            <p:nvPr/>
          </p:nvSpPr>
          <p:spPr bwMode="auto">
            <a:xfrm>
              <a:off x="904710" y="1740735"/>
              <a:ext cx="367408" cy="51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85" name="TextBox 84">
              <a:extLst>
                <a:ext uri="{FF2B5EF4-FFF2-40B4-BE49-F238E27FC236}">
                  <a16:creationId xmlns:a16="http://schemas.microsoft.com/office/drawing/2014/main" id="{5AA4DF5E-EBCC-0B1B-28E7-FBEEF21A2548}"/>
                </a:ext>
              </a:extLst>
            </p:cNvPr>
            <p:cNvSpPr txBox="1"/>
            <p:nvPr/>
          </p:nvSpPr>
          <p:spPr bwMode="auto">
            <a:xfrm>
              <a:off x="908291" y="2314860"/>
              <a:ext cx="367408" cy="5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86" name="TextBox 85">
              <a:extLst>
                <a:ext uri="{FF2B5EF4-FFF2-40B4-BE49-F238E27FC236}">
                  <a16:creationId xmlns:a16="http://schemas.microsoft.com/office/drawing/2014/main" id="{F984FC44-0CB8-4972-6694-EC7197A654CA}"/>
                </a:ext>
              </a:extLst>
            </p:cNvPr>
            <p:cNvSpPr txBox="1"/>
            <p:nvPr/>
          </p:nvSpPr>
          <p:spPr bwMode="auto">
            <a:xfrm>
              <a:off x="908291" y="2881896"/>
              <a:ext cx="367408" cy="5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87" name="TextBox 86">
              <a:extLst>
                <a:ext uri="{FF2B5EF4-FFF2-40B4-BE49-F238E27FC236}">
                  <a16:creationId xmlns:a16="http://schemas.microsoft.com/office/drawing/2014/main" id="{516FA0A8-5A32-42FC-2490-6169D19A9EB3}"/>
                </a:ext>
              </a:extLst>
            </p:cNvPr>
            <p:cNvSpPr txBox="1"/>
            <p:nvPr/>
          </p:nvSpPr>
          <p:spPr bwMode="auto">
            <a:xfrm>
              <a:off x="911654" y="3449094"/>
              <a:ext cx="367408" cy="5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88" name="TextBox 87">
              <a:extLst>
                <a:ext uri="{FF2B5EF4-FFF2-40B4-BE49-F238E27FC236}">
                  <a16:creationId xmlns:a16="http://schemas.microsoft.com/office/drawing/2014/main" id="{C0D6436D-75FC-B59A-FF49-799CDBD6B791}"/>
                </a:ext>
              </a:extLst>
            </p:cNvPr>
            <p:cNvSpPr txBox="1"/>
            <p:nvPr/>
          </p:nvSpPr>
          <p:spPr bwMode="auto">
            <a:xfrm>
              <a:off x="1003024" y="4016132"/>
              <a:ext cx="276037" cy="5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sp>
        <p:nvSpPr>
          <p:cNvPr id="96" name="TextBox 95">
            <a:extLst>
              <a:ext uri="{FF2B5EF4-FFF2-40B4-BE49-F238E27FC236}">
                <a16:creationId xmlns:a16="http://schemas.microsoft.com/office/drawing/2014/main" id="{57F27C9B-3BCF-D24B-319A-C3B8211B1E80}"/>
              </a:ext>
            </a:extLst>
          </p:cNvPr>
          <p:cNvSpPr txBox="1"/>
          <p:nvPr/>
        </p:nvSpPr>
        <p:spPr bwMode="auto">
          <a:xfrm>
            <a:off x="3181228" y="4605062"/>
            <a:ext cx="4379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Mo</a:t>
            </a:r>
          </a:p>
        </p:txBody>
      </p:sp>
      <p:grpSp>
        <p:nvGrpSpPr>
          <p:cNvPr id="111" name="Group 110">
            <a:extLst>
              <a:ext uri="{FF2B5EF4-FFF2-40B4-BE49-F238E27FC236}">
                <a16:creationId xmlns:a16="http://schemas.microsoft.com/office/drawing/2014/main" id="{2DDF417C-4539-6D33-9C79-985DCC531E7A}"/>
              </a:ext>
            </a:extLst>
          </p:cNvPr>
          <p:cNvGrpSpPr/>
          <p:nvPr/>
        </p:nvGrpSpPr>
        <p:grpSpPr>
          <a:xfrm>
            <a:off x="1313991" y="4302843"/>
            <a:ext cx="4411021" cy="81470"/>
            <a:chOff x="1313991" y="4302843"/>
            <a:chExt cx="4411021" cy="81470"/>
          </a:xfrm>
        </p:grpSpPr>
        <p:grpSp>
          <p:nvGrpSpPr>
            <p:cNvPr id="75" name="Group 74">
              <a:extLst>
                <a:ext uri="{FF2B5EF4-FFF2-40B4-BE49-F238E27FC236}">
                  <a16:creationId xmlns:a16="http://schemas.microsoft.com/office/drawing/2014/main" id="{28620ADE-6CAB-8496-5B95-6810E2CB8A4C}"/>
                </a:ext>
              </a:extLst>
            </p:cNvPr>
            <p:cNvGrpSpPr/>
            <p:nvPr/>
          </p:nvGrpSpPr>
          <p:grpSpPr>
            <a:xfrm>
              <a:off x="1313991" y="4306234"/>
              <a:ext cx="1697222" cy="78079"/>
              <a:chOff x="3705318" y="5217686"/>
              <a:chExt cx="1638367" cy="67130"/>
            </a:xfrm>
          </p:grpSpPr>
          <p:cxnSp>
            <p:nvCxnSpPr>
              <p:cNvPr id="76" name="Straight Connector 75">
                <a:extLst>
                  <a:ext uri="{FF2B5EF4-FFF2-40B4-BE49-F238E27FC236}">
                    <a16:creationId xmlns:a16="http://schemas.microsoft.com/office/drawing/2014/main" id="{EE9B10AC-C6A6-98A7-24A7-E7F4E54DB30F}"/>
                  </a:ext>
                </a:extLst>
              </p:cNvPr>
              <p:cNvCxnSpPr>
                <a:cxnSpLocks/>
              </p:cNvCxnSpPr>
              <p:nvPr/>
            </p:nvCxnSpPr>
            <p:spPr bwMode="auto">
              <a:xfrm rot="5400000">
                <a:off x="531012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42479496-8167-F54F-07AA-8A899BA4428A}"/>
                  </a:ext>
                </a:extLst>
              </p:cNvPr>
              <p:cNvCxnSpPr>
                <a:cxnSpLocks/>
              </p:cNvCxnSpPr>
              <p:nvPr/>
            </p:nvCxnSpPr>
            <p:spPr bwMode="auto">
              <a:xfrm rot="5400000">
                <a:off x="4982447"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787AAFA2-E3CA-F4E1-184B-E4FB5E70EC0D}"/>
                  </a:ext>
                </a:extLst>
              </p:cNvPr>
              <p:cNvCxnSpPr>
                <a:cxnSpLocks/>
              </p:cNvCxnSpPr>
              <p:nvPr/>
            </p:nvCxnSpPr>
            <p:spPr bwMode="auto">
              <a:xfrm rot="5400000">
                <a:off x="465477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5B380A7B-83D6-C024-0EF6-D78C40B8CD2F}"/>
                  </a:ext>
                </a:extLst>
              </p:cNvPr>
              <p:cNvCxnSpPr>
                <a:cxnSpLocks/>
              </p:cNvCxnSpPr>
              <p:nvPr/>
            </p:nvCxnSpPr>
            <p:spPr bwMode="auto">
              <a:xfrm rot="5400000">
                <a:off x="432710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66F04E88-5B77-3BB1-65D7-33834896DBF4}"/>
                  </a:ext>
                </a:extLst>
              </p:cNvPr>
              <p:cNvCxnSpPr>
                <a:cxnSpLocks/>
              </p:cNvCxnSpPr>
              <p:nvPr/>
            </p:nvCxnSpPr>
            <p:spPr bwMode="auto">
              <a:xfrm rot="5400000">
                <a:off x="3999426"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C2D1BB7C-A3CE-2A8F-0B1B-44DC528C1BFE}"/>
                  </a:ext>
                </a:extLst>
              </p:cNvPr>
              <p:cNvCxnSpPr>
                <a:cxnSpLocks/>
              </p:cNvCxnSpPr>
              <p:nvPr/>
            </p:nvCxnSpPr>
            <p:spPr bwMode="auto">
              <a:xfrm rot="5400000">
                <a:off x="3671753" y="5251251"/>
                <a:ext cx="6713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01" name="Group 100">
              <a:extLst>
                <a:ext uri="{FF2B5EF4-FFF2-40B4-BE49-F238E27FC236}">
                  <a16:creationId xmlns:a16="http://schemas.microsoft.com/office/drawing/2014/main" id="{F28223DA-84A9-21EC-1E12-B5FCFB5E27A0}"/>
                </a:ext>
              </a:extLst>
            </p:cNvPr>
            <p:cNvGrpSpPr/>
            <p:nvPr/>
          </p:nvGrpSpPr>
          <p:grpSpPr>
            <a:xfrm>
              <a:off x="3341546" y="4302843"/>
              <a:ext cx="1697222" cy="78079"/>
              <a:chOff x="3705318" y="5217686"/>
              <a:chExt cx="1638367" cy="67130"/>
            </a:xfrm>
          </p:grpSpPr>
          <p:cxnSp>
            <p:nvCxnSpPr>
              <p:cNvPr id="102" name="Straight Connector 101">
                <a:extLst>
                  <a:ext uri="{FF2B5EF4-FFF2-40B4-BE49-F238E27FC236}">
                    <a16:creationId xmlns:a16="http://schemas.microsoft.com/office/drawing/2014/main" id="{DCE0617A-5A55-A137-4FC7-B15366814253}"/>
                  </a:ext>
                </a:extLst>
              </p:cNvPr>
              <p:cNvCxnSpPr>
                <a:cxnSpLocks/>
              </p:cNvCxnSpPr>
              <p:nvPr/>
            </p:nvCxnSpPr>
            <p:spPr bwMode="auto">
              <a:xfrm rot="5400000">
                <a:off x="531012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A6531B79-21E1-B308-4202-1D59D4068D85}"/>
                  </a:ext>
                </a:extLst>
              </p:cNvPr>
              <p:cNvCxnSpPr>
                <a:cxnSpLocks/>
              </p:cNvCxnSpPr>
              <p:nvPr/>
            </p:nvCxnSpPr>
            <p:spPr bwMode="auto">
              <a:xfrm rot="5400000">
                <a:off x="4982447"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13ADBD5F-5B6D-3EDC-C0D7-5DA104FEC2E3}"/>
                  </a:ext>
                </a:extLst>
              </p:cNvPr>
              <p:cNvCxnSpPr>
                <a:cxnSpLocks/>
              </p:cNvCxnSpPr>
              <p:nvPr/>
            </p:nvCxnSpPr>
            <p:spPr bwMode="auto">
              <a:xfrm rot="5400000">
                <a:off x="465477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40F5B6DB-EE3E-0048-B068-D4346950AC37}"/>
                  </a:ext>
                </a:extLst>
              </p:cNvPr>
              <p:cNvCxnSpPr>
                <a:cxnSpLocks/>
              </p:cNvCxnSpPr>
              <p:nvPr/>
            </p:nvCxnSpPr>
            <p:spPr bwMode="auto">
              <a:xfrm rot="5400000">
                <a:off x="432710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8610E8CF-A836-7CFC-55C8-36575674592A}"/>
                  </a:ext>
                </a:extLst>
              </p:cNvPr>
              <p:cNvCxnSpPr>
                <a:cxnSpLocks/>
              </p:cNvCxnSpPr>
              <p:nvPr/>
            </p:nvCxnSpPr>
            <p:spPr bwMode="auto">
              <a:xfrm rot="5400000">
                <a:off x="3999426"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CAC52806-F8A8-ADF4-B4B2-1A982BDE631F}"/>
                  </a:ext>
                </a:extLst>
              </p:cNvPr>
              <p:cNvCxnSpPr>
                <a:cxnSpLocks/>
              </p:cNvCxnSpPr>
              <p:nvPr/>
            </p:nvCxnSpPr>
            <p:spPr bwMode="auto">
              <a:xfrm rot="5400000">
                <a:off x="3671753" y="5251251"/>
                <a:ext cx="6713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10" name="Group 109">
              <a:extLst>
                <a:ext uri="{FF2B5EF4-FFF2-40B4-BE49-F238E27FC236}">
                  <a16:creationId xmlns:a16="http://schemas.microsoft.com/office/drawing/2014/main" id="{1B2E3FBD-9189-6618-627C-153B5615A017}"/>
                </a:ext>
              </a:extLst>
            </p:cNvPr>
            <p:cNvGrpSpPr/>
            <p:nvPr/>
          </p:nvGrpSpPr>
          <p:grpSpPr>
            <a:xfrm>
              <a:off x="5385568" y="4304364"/>
              <a:ext cx="339444" cy="78079"/>
              <a:chOff x="4851725" y="4455243"/>
              <a:chExt cx="339444" cy="78079"/>
            </a:xfrm>
          </p:grpSpPr>
          <p:cxnSp>
            <p:nvCxnSpPr>
              <p:cNvPr id="108" name="Straight Connector 107">
                <a:extLst>
                  <a:ext uri="{FF2B5EF4-FFF2-40B4-BE49-F238E27FC236}">
                    <a16:creationId xmlns:a16="http://schemas.microsoft.com/office/drawing/2014/main" id="{B9517738-DD02-03D6-F35F-ECC04F18CE91}"/>
                  </a:ext>
                </a:extLst>
              </p:cNvPr>
              <p:cNvCxnSpPr>
                <a:cxnSpLocks/>
              </p:cNvCxnSpPr>
              <p:nvPr/>
            </p:nvCxnSpPr>
            <p:spPr bwMode="auto">
              <a:xfrm rot="5400000">
                <a:off x="5152129" y="4494283"/>
                <a:ext cx="78079" cy="0"/>
              </a:xfrm>
              <a:prstGeom prst="line">
                <a:avLst/>
              </a:prstGeom>
              <a:noFill/>
              <a:ln w="28575" cap="flat" cmpd="sng" algn="ctr">
                <a:solidFill>
                  <a:schemeClr val="bg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884F3276-054F-91C6-3CF0-E913622D9EAC}"/>
                  </a:ext>
                </a:extLst>
              </p:cNvPr>
              <p:cNvCxnSpPr>
                <a:cxnSpLocks/>
              </p:cNvCxnSpPr>
              <p:nvPr/>
            </p:nvCxnSpPr>
            <p:spPr bwMode="auto">
              <a:xfrm rot="5400000">
                <a:off x="4812685" y="4494283"/>
                <a:ext cx="78079"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121" name="Group 120">
            <a:extLst>
              <a:ext uri="{FF2B5EF4-FFF2-40B4-BE49-F238E27FC236}">
                <a16:creationId xmlns:a16="http://schemas.microsoft.com/office/drawing/2014/main" id="{FB891870-7177-706E-AA7B-FE6BA4CCDD9D}"/>
              </a:ext>
            </a:extLst>
          </p:cNvPr>
          <p:cNvGrpSpPr/>
          <p:nvPr/>
        </p:nvGrpSpPr>
        <p:grpSpPr>
          <a:xfrm>
            <a:off x="1175743" y="4330225"/>
            <a:ext cx="4739049" cy="313013"/>
            <a:chOff x="1175743" y="4330225"/>
            <a:chExt cx="4739049" cy="313013"/>
          </a:xfrm>
        </p:grpSpPr>
        <p:grpSp>
          <p:nvGrpSpPr>
            <p:cNvPr id="89" name="Group 88">
              <a:extLst>
                <a:ext uri="{FF2B5EF4-FFF2-40B4-BE49-F238E27FC236}">
                  <a16:creationId xmlns:a16="http://schemas.microsoft.com/office/drawing/2014/main" id="{9E1D528F-E518-1365-7215-18E071339756}"/>
                </a:ext>
              </a:extLst>
            </p:cNvPr>
            <p:cNvGrpSpPr/>
            <p:nvPr/>
          </p:nvGrpSpPr>
          <p:grpSpPr>
            <a:xfrm>
              <a:off x="1175743" y="4330225"/>
              <a:ext cx="2020652" cy="308259"/>
              <a:chOff x="959107" y="4189231"/>
              <a:chExt cx="4994547" cy="308259"/>
            </a:xfrm>
          </p:grpSpPr>
          <p:sp>
            <p:nvSpPr>
              <p:cNvPr id="90" name="TextBox 89">
                <a:extLst>
                  <a:ext uri="{FF2B5EF4-FFF2-40B4-BE49-F238E27FC236}">
                    <a16:creationId xmlns:a16="http://schemas.microsoft.com/office/drawing/2014/main" id="{22C34DD7-614E-A186-F739-FDC296991958}"/>
                  </a:ext>
                </a:extLst>
              </p:cNvPr>
              <p:cNvSpPr txBox="1"/>
              <p:nvPr/>
            </p:nvSpPr>
            <p:spPr bwMode="auto">
              <a:xfrm>
                <a:off x="959107" y="4189231"/>
                <a:ext cx="68229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91" name="TextBox 90">
                <a:extLst>
                  <a:ext uri="{FF2B5EF4-FFF2-40B4-BE49-F238E27FC236}">
                    <a16:creationId xmlns:a16="http://schemas.microsoft.com/office/drawing/2014/main" id="{57F4305F-4196-6DA6-26A3-ADE690092F4D}"/>
                  </a:ext>
                </a:extLst>
              </p:cNvPr>
              <p:cNvSpPr txBox="1"/>
              <p:nvPr/>
            </p:nvSpPr>
            <p:spPr bwMode="auto">
              <a:xfrm>
                <a:off x="1800439" y="4189231"/>
                <a:ext cx="68229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92" name="TextBox 91">
                <a:extLst>
                  <a:ext uri="{FF2B5EF4-FFF2-40B4-BE49-F238E27FC236}">
                    <a16:creationId xmlns:a16="http://schemas.microsoft.com/office/drawing/2014/main" id="{0042A0BF-B50D-F751-809F-CCB1D2E3A633}"/>
                  </a:ext>
                </a:extLst>
              </p:cNvPr>
              <p:cNvSpPr txBox="1"/>
              <p:nvPr/>
            </p:nvSpPr>
            <p:spPr bwMode="auto">
              <a:xfrm>
                <a:off x="2533108" y="4189231"/>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93" name="TextBox 92">
                <a:extLst>
                  <a:ext uri="{FF2B5EF4-FFF2-40B4-BE49-F238E27FC236}">
                    <a16:creationId xmlns:a16="http://schemas.microsoft.com/office/drawing/2014/main" id="{D352DDAA-A38A-7FCE-9670-B1C30F9F1D91}"/>
                  </a:ext>
                </a:extLst>
              </p:cNvPr>
              <p:cNvSpPr txBox="1"/>
              <p:nvPr/>
            </p:nvSpPr>
            <p:spPr bwMode="auto">
              <a:xfrm>
                <a:off x="3369153" y="4189713"/>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94" name="TextBox 93">
                <a:extLst>
                  <a:ext uri="{FF2B5EF4-FFF2-40B4-BE49-F238E27FC236}">
                    <a16:creationId xmlns:a16="http://schemas.microsoft.com/office/drawing/2014/main" id="{59B1E3F5-2907-A316-F2CC-405F5E676A0F}"/>
                  </a:ext>
                </a:extLst>
              </p:cNvPr>
              <p:cNvSpPr txBox="1"/>
              <p:nvPr/>
            </p:nvSpPr>
            <p:spPr bwMode="auto">
              <a:xfrm>
                <a:off x="4199339" y="4189231"/>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42</a:t>
                </a:r>
              </a:p>
            </p:txBody>
          </p:sp>
          <p:sp>
            <p:nvSpPr>
              <p:cNvPr id="95" name="TextBox 94">
                <a:extLst>
                  <a:ext uri="{FF2B5EF4-FFF2-40B4-BE49-F238E27FC236}">
                    <a16:creationId xmlns:a16="http://schemas.microsoft.com/office/drawing/2014/main" id="{71231B3C-885B-11B2-E207-FAEAE2988E31}"/>
                  </a:ext>
                </a:extLst>
              </p:cNvPr>
              <p:cNvSpPr txBox="1"/>
              <p:nvPr/>
            </p:nvSpPr>
            <p:spPr bwMode="auto">
              <a:xfrm>
                <a:off x="5045511" y="4189231"/>
                <a:ext cx="9081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grpSp>
        <p:grpSp>
          <p:nvGrpSpPr>
            <p:cNvPr id="112" name="Group 111">
              <a:extLst>
                <a:ext uri="{FF2B5EF4-FFF2-40B4-BE49-F238E27FC236}">
                  <a16:creationId xmlns:a16="http://schemas.microsoft.com/office/drawing/2014/main" id="{35ACD038-B3F6-3AA5-FE0D-6F2C0CDA30C4}"/>
                </a:ext>
              </a:extLst>
            </p:cNvPr>
            <p:cNvGrpSpPr/>
            <p:nvPr/>
          </p:nvGrpSpPr>
          <p:grpSpPr>
            <a:xfrm>
              <a:off x="3160544" y="4334979"/>
              <a:ext cx="2066337" cy="308259"/>
              <a:chOff x="846185" y="4189231"/>
              <a:chExt cx="5107470" cy="308259"/>
            </a:xfrm>
          </p:grpSpPr>
          <p:sp>
            <p:nvSpPr>
              <p:cNvPr id="113" name="TextBox 112">
                <a:extLst>
                  <a:ext uri="{FF2B5EF4-FFF2-40B4-BE49-F238E27FC236}">
                    <a16:creationId xmlns:a16="http://schemas.microsoft.com/office/drawing/2014/main" id="{805AB876-42C6-C466-FDCE-8C3FA82AF97A}"/>
                  </a:ext>
                </a:extLst>
              </p:cNvPr>
              <p:cNvSpPr txBox="1"/>
              <p:nvPr/>
            </p:nvSpPr>
            <p:spPr bwMode="auto">
              <a:xfrm>
                <a:off x="846185" y="4189231"/>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36</a:t>
                </a:r>
              </a:p>
            </p:txBody>
          </p:sp>
          <p:sp>
            <p:nvSpPr>
              <p:cNvPr id="114" name="TextBox 113">
                <a:extLst>
                  <a:ext uri="{FF2B5EF4-FFF2-40B4-BE49-F238E27FC236}">
                    <a16:creationId xmlns:a16="http://schemas.microsoft.com/office/drawing/2014/main" id="{15E49316-2A7F-F0BD-2B92-BB1814B0A629}"/>
                  </a:ext>
                </a:extLst>
              </p:cNvPr>
              <p:cNvSpPr txBox="1"/>
              <p:nvPr/>
            </p:nvSpPr>
            <p:spPr bwMode="auto">
              <a:xfrm>
                <a:off x="1687517" y="4189231"/>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42</a:t>
                </a:r>
              </a:p>
            </p:txBody>
          </p:sp>
          <p:sp>
            <p:nvSpPr>
              <p:cNvPr id="115" name="TextBox 114">
                <a:extLst>
                  <a:ext uri="{FF2B5EF4-FFF2-40B4-BE49-F238E27FC236}">
                    <a16:creationId xmlns:a16="http://schemas.microsoft.com/office/drawing/2014/main" id="{E86A3B94-E1DA-98E2-8FAF-E9AAC34D1367}"/>
                  </a:ext>
                </a:extLst>
              </p:cNvPr>
              <p:cNvSpPr txBox="1"/>
              <p:nvPr/>
            </p:nvSpPr>
            <p:spPr bwMode="auto">
              <a:xfrm>
                <a:off x="2533105" y="4189231"/>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48</a:t>
                </a:r>
              </a:p>
            </p:txBody>
          </p:sp>
          <p:sp>
            <p:nvSpPr>
              <p:cNvPr id="116" name="TextBox 115">
                <a:extLst>
                  <a:ext uri="{FF2B5EF4-FFF2-40B4-BE49-F238E27FC236}">
                    <a16:creationId xmlns:a16="http://schemas.microsoft.com/office/drawing/2014/main" id="{3A52A232-1E8D-4937-B8DB-075B9D777E79}"/>
                  </a:ext>
                </a:extLst>
              </p:cNvPr>
              <p:cNvSpPr txBox="1"/>
              <p:nvPr/>
            </p:nvSpPr>
            <p:spPr bwMode="auto">
              <a:xfrm>
                <a:off x="3369152" y="4189713"/>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54</a:t>
                </a:r>
              </a:p>
            </p:txBody>
          </p:sp>
          <p:sp>
            <p:nvSpPr>
              <p:cNvPr id="117" name="TextBox 116">
                <a:extLst>
                  <a:ext uri="{FF2B5EF4-FFF2-40B4-BE49-F238E27FC236}">
                    <a16:creationId xmlns:a16="http://schemas.microsoft.com/office/drawing/2014/main" id="{76C98633-3B00-D9D5-57DB-F2646668AF4A}"/>
                  </a:ext>
                </a:extLst>
              </p:cNvPr>
              <p:cNvSpPr txBox="1"/>
              <p:nvPr/>
            </p:nvSpPr>
            <p:spPr bwMode="auto">
              <a:xfrm>
                <a:off x="4199339" y="4189231"/>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118" name="TextBox 117">
                <a:extLst>
                  <a:ext uri="{FF2B5EF4-FFF2-40B4-BE49-F238E27FC236}">
                    <a16:creationId xmlns:a16="http://schemas.microsoft.com/office/drawing/2014/main" id="{71F02100-E1DF-73CB-F84B-E917B7F74C4A}"/>
                  </a:ext>
                </a:extLst>
              </p:cNvPr>
              <p:cNvSpPr txBox="1"/>
              <p:nvPr/>
            </p:nvSpPr>
            <p:spPr bwMode="auto">
              <a:xfrm>
                <a:off x="5045514" y="4189231"/>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66</a:t>
                </a:r>
              </a:p>
            </p:txBody>
          </p:sp>
        </p:grpSp>
        <p:sp>
          <p:nvSpPr>
            <p:cNvPr id="119" name="TextBox 118">
              <a:extLst>
                <a:ext uri="{FF2B5EF4-FFF2-40B4-BE49-F238E27FC236}">
                  <a16:creationId xmlns:a16="http://schemas.microsoft.com/office/drawing/2014/main" id="{5A5A7DB0-FF86-2FAC-B275-A7D46D1CFD34}"/>
                </a:ext>
              </a:extLst>
            </p:cNvPr>
            <p:cNvSpPr txBox="1"/>
            <p:nvPr/>
          </p:nvSpPr>
          <p:spPr bwMode="auto">
            <a:xfrm>
              <a:off x="5205046" y="433176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72</a:t>
              </a:r>
            </a:p>
          </p:txBody>
        </p:sp>
        <p:sp>
          <p:nvSpPr>
            <p:cNvPr id="120" name="TextBox 119">
              <a:extLst>
                <a:ext uri="{FF2B5EF4-FFF2-40B4-BE49-F238E27FC236}">
                  <a16:creationId xmlns:a16="http://schemas.microsoft.com/office/drawing/2014/main" id="{A9B2DEA4-A3E5-AA23-3896-7CB919B1DBB4}"/>
                </a:ext>
              </a:extLst>
            </p:cNvPr>
            <p:cNvSpPr txBox="1"/>
            <p:nvPr/>
          </p:nvSpPr>
          <p:spPr bwMode="auto">
            <a:xfrm>
              <a:off x="5547384" y="433176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78</a:t>
              </a:r>
            </a:p>
          </p:txBody>
        </p:sp>
      </p:grpSp>
      <p:cxnSp>
        <p:nvCxnSpPr>
          <p:cNvPr id="123" name="Straight Connector 122">
            <a:extLst>
              <a:ext uri="{FF2B5EF4-FFF2-40B4-BE49-F238E27FC236}">
                <a16:creationId xmlns:a16="http://schemas.microsoft.com/office/drawing/2014/main" id="{786FBDF7-DC3A-CC75-13AE-4994B9B690EC}"/>
              </a:ext>
            </a:extLst>
          </p:cNvPr>
          <p:cNvCxnSpPr>
            <a:cxnSpLocks/>
          </p:cNvCxnSpPr>
          <p:nvPr/>
        </p:nvCxnSpPr>
        <p:spPr bwMode="auto">
          <a:xfrm flipV="1">
            <a:off x="3337427" y="3972493"/>
            <a:ext cx="0" cy="306062"/>
          </a:xfrm>
          <a:prstGeom prst="line">
            <a:avLst/>
          </a:prstGeom>
          <a:noFill/>
          <a:ln w="28575" cap="flat" cmpd="sng" algn="ctr">
            <a:solidFill>
              <a:schemeClr val="tx2"/>
            </a:solidFill>
            <a:prstDash val="sysDash"/>
            <a:round/>
            <a:headEnd type="none" w="med" len="med"/>
            <a:tailEnd type="none" w="med" len="med"/>
          </a:ln>
          <a:effectLst/>
        </p:spPr>
      </p:cxnSp>
      <p:cxnSp>
        <p:nvCxnSpPr>
          <p:cNvPr id="125" name="Straight Connector 124">
            <a:extLst>
              <a:ext uri="{FF2B5EF4-FFF2-40B4-BE49-F238E27FC236}">
                <a16:creationId xmlns:a16="http://schemas.microsoft.com/office/drawing/2014/main" id="{AEC8336B-58D2-F045-9541-417A67B585E6}"/>
              </a:ext>
            </a:extLst>
          </p:cNvPr>
          <p:cNvCxnSpPr>
            <a:cxnSpLocks/>
          </p:cNvCxnSpPr>
          <p:nvPr/>
        </p:nvCxnSpPr>
        <p:spPr bwMode="auto">
          <a:xfrm flipV="1">
            <a:off x="4019111" y="3980014"/>
            <a:ext cx="0" cy="306062"/>
          </a:xfrm>
          <a:prstGeom prst="line">
            <a:avLst/>
          </a:prstGeom>
          <a:noFill/>
          <a:ln w="28575" cap="flat" cmpd="sng" algn="ctr">
            <a:solidFill>
              <a:schemeClr val="tx2"/>
            </a:solidFill>
            <a:prstDash val="sysDash"/>
            <a:round/>
            <a:headEnd type="none" w="med" len="med"/>
            <a:tailEnd type="none" w="med" len="med"/>
          </a:ln>
          <a:effectLst/>
        </p:spPr>
      </p:cxnSp>
      <p:cxnSp>
        <p:nvCxnSpPr>
          <p:cNvPr id="126" name="Straight Connector 125">
            <a:extLst>
              <a:ext uri="{FF2B5EF4-FFF2-40B4-BE49-F238E27FC236}">
                <a16:creationId xmlns:a16="http://schemas.microsoft.com/office/drawing/2014/main" id="{7EFA6546-D5F3-1794-F17B-283D0A78D8F3}"/>
              </a:ext>
            </a:extLst>
          </p:cNvPr>
          <p:cNvCxnSpPr>
            <a:cxnSpLocks/>
          </p:cNvCxnSpPr>
          <p:nvPr/>
        </p:nvCxnSpPr>
        <p:spPr bwMode="auto">
          <a:xfrm flipV="1">
            <a:off x="4698370" y="4061254"/>
            <a:ext cx="0" cy="217301"/>
          </a:xfrm>
          <a:prstGeom prst="line">
            <a:avLst/>
          </a:prstGeom>
          <a:noFill/>
          <a:ln w="28575" cap="flat" cmpd="sng" algn="ctr">
            <a:solidFill>
              <a:schemeClr val="tx2"/>
            </a:solidFill>
            <a:prstDash val="sysDash"/>
            <a:round/>
            <a:headEnd type="none" w="med" len="med"/>
            <a:tailEnd type="none" w="med" len="med"/>
          </a:ln>
          <a:effectLst/>
        </p:spPr>
      </p:cxnSp>
      <p:sp>
        <p:nvSpPr>
          <p:cNvPr id="128" name="TextBox 127">
            <a:extLst>
              <a:ext uri="{FF2B5EF4-FFF2-40B4-BE49-F238E27FC236}">
                <a16:creationId xmlns:a16="http://schemas.microsoft.com/office/drawing/2014/main" id="{C894FABA-731A-F165-ECAC-CA6E8BC50C4F}"/>
              </a:ext>
            </a:extLst>
          </p:cNvPr>
          <p:cNvSpPr txBox="1"/>
          <p:nvPr/>
        </p:nvSpPr>
        <p:spPr bwMode="auto">
          <a:xfrm>
            <a:off x="2420861" y="3484803"/>
            <a:ext cx="81624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2 </a:t>
            </a:r>
            <a:r>
              <a:rPr lang="en-US" sz="1200" dirty="0" err="1">
                <a:solidFill>
                  <a:schemeClr val="bg1"/>
                </a:solidFill>
                <a:latin typeface="Calibri" panose="020F0502020204030204" pitchFamily="34" charset="0"/>
              </a:rPr>
              <a:t>yr</a:t>
            </a:r>
            <a:r>
              <a:rPr lang="en-US" sz="1200" dirty="0">
                <a:solidFill>
                  <a:schemeClr val="bg1"/>
                </a:solidFill>
                <a:latin typeface="Calibri" panose="020F0502020204030204" pitchFamily="34" charset="0"/>
              </a:rPr>
              <a:t> (31%)</a:t>
            </a:r>
            <a:endParaRPr lang="en-US" sz="1200" b="0" dirty="0">
              <a:solidFill>
                <a:schemeClr val="bg1"/>
              </a:solidFill>
              <a:latin typeface="Calibri" panose="020F0502020204030204" pitchFamily="34" charset="0"/>
            </a:endParaRPr>
          </a:p>
        </p:txBody>
      </p:sp>
      <p:sp>
        <p:nvSpPr>
          <p:cNvPr id="129" name="TextBox 128">
            <a:extLst>
              <a:ext uri="{FF2B5EF4-FFF2-40B4-BE49-F238E27FC236}">
                <a16:creationId xmlns:a16="http://schemas.microsoft.com/office/drawing/2014/main" id="{0B31004F-36F1-1672-C24F-C252BB2624A3}"/>
              </a:ext>
            </a:extLst>
          </p:cNvPr>
          <p:cNvSpPr txBox="1"/>
          <p:nvPr/>
        </p:nvSpPr>
        <p:spPr bwMode="auto">
          <a:xfrm>
            <a:off x="3210479" y="3640395"/>
            <a:ext cx="81624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3 </a:t>
            </a:r>
            <a:r>
              <a:rPr lang="en-US" sz="1200" dirty="0" err="1">
                <a:solidFill>
                  <a:schemeClr val="bg1"/>
                </a:solidFill>
                <a:latin typeface="Calibri" panose="020F0502020204030204" pitchFamily="34" charset="0"/>
              </a:rPr>
              <a:t>yr</a:t>
            </a:r>
            <a:r>
              <a:rPr lang="en-US" sz="1200" dirty="0">
                <a:solidFill>
                  <a:schemeClr val="bg1"/>
                </a:solidFill>
                <a:latin typeface="Calibri" panose="020F0502020204030204" pitchFamily="34" charset="0"/>
              </a:rPr>
              <a:t> (24%)</a:t>
            </a:r>
            <a:endParaRPr lang="en-US" sz="1200" b="0" dirty="0">
              <a:solidFill>
                <a:schemeClr val="bg1"/>
              </a:solidFill>
              <a:latin typeface="Calibri" panose="020F0502020204030204" pitchFamily="34" charset="0"/>
            </a:endParaRPr>
          </a:p>
        </p:txBody>
      </p:sp>
      <p:sp>
        <p:nvSpPr>
          <p:cNvPr id="130" name="TextBox 129">
            <a:extLst>
              <a:ext uri="{FF2B5EF4-FFF2-40B4-BE49-F238E27FC236}">
                <a16:creationId xmlns:a16="http://schemas.microsoft.com/office/drawing/2014/main" id="{2149B19C-E754-1294-7B39-31FDFC9DED53}"/>
              </a:ext>
            </a:extLst>
          </p:cNvPr>
          <p:cNvSpPr txBox="1"/>
          <p:nvPr/>
        </p:nvSpPr>
        <p:spPr bwMode="auto">
          <a:xfrm>
            <a:off x="3902767" y="3698451"/>
            <a:ext cx="81624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4 </a:t>
            </a:r>
            <a:r>
              <a:rPr lang="en-US" sz="1200" dirty="0" err="1">
                <a:solidFill>
                  <a:schemeClr val="bg1"/>
                </a:solidFill>
                <a:latin typeface="Calibri" panose="020F0502020204030204" pitchFamily="34" charset="0"/>
              </a:rPr>
              <a:t>yr</a:t>
            </a:r>
            <a:r>
              <a:rPr lang="en-US" sz="1200" dirty="0">
                <a:solidFill>
                  <a:schemeClr val="bg1"/>
                </a:solidFill>
                <a:latin typeface="Calibri" panose="020F0502020204030204" pitchFamily="34" charset="0"/>
              </a:rPr>
              <a:t> (21%)</a:t>
            </a:r>
            <a:endParaRPr lang="en-US" sz="1200" b="0" dirty="0">
              <a:solidFill>
                <a:schemeClr val="bg1"/>
              </a:solidFill>
              <a:latin typeface="Calibri" panose="020F0502020204030204" pitchFamily="34" charset="0"/>
            </a:endParaRPr>
          </a:p>
        </p:txBody>
      </p:sp>
      <p:sp>
        <p:nvSpPr>
          <p:cNvPr id="131" name="TextBox 130">
            <a:extLst>
              <a:ext uri="{FF2B5EF4-FFF2-40B4-BE49-F238E27FC236}">
                <a16:creationId xmlns:a16="http://schemas.microsoft.com/office/drawing/2014/main" id="{FC7060D4-25C0-CEA9-F867-0373B852AA83}"/>
              </a:ext>
            </a:extLst>
          </p:cNvPr>
          <p:cNvSpPr txBox="1"/>
          <p:nvPr/>
        </p:nvSpPr>
        <p:spPr bwMode="auto">
          <a:xfrm>
            <a:off x="4613248" y="3742115"/>
            <a:ext cx="81624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5 </a:t>
            </a:r>
            <a:r>
              <a:rPr lang="en-US" sz="1200" dirty="0" err="1">
                <a:solidFill>
                  <a:schemeClr val="bg1"/>
                </a:solidFill>
                <a:latin typeface="Calibri" panose="020F0502020204030204" pitchFamily="34" charset="0"/>
              </a:rPr>
              <a:t>yr</a:t>
            </a:r>
            <a:r>
              <a:rPr lang="en-US" sz="1200" dirty="0">
                <a:solidFill>
                  <a:schemeClr val="bg1"/>
                </a:solidFill>
                <a:latin typeface="Calibri" panose="020F0502020204030204" pitchFamily="34" charset="0"/>
              </a:rPr>
              <a:t> (19%)</a:t>
            </a:r>
            <a:endParaRPr lang="en-US" sz="1200" b="0" dirty="0">
              <a:solidFill>
                <a:schemeClr val="bg1"/>
              </a:solidFill>
              <a:latin typeface="Calibri" panose="020F0502020204030204" pitchFamily="34" charset="0"/>
            </a:endParaRPr>
          </a:p>
        </p:txBody>
      </p:sp>
      <p:grpSp>
        <p:nvGrpSpPr>
          <p:cNvPr id="196" name="Group 195">
            <a:extLst>
              <a:ext uri="{FF2B5EF4-FFF2-40B4-BE49-F238E27FC236}">
                <a16:creationId xmlns:a16="http://schemas.microsoft.com/office/drawing/2014/main" id="{6E2BA870-99EC-3ECE-D9D9-12F28EEB5E33}"/>
              </a:ext>
            </a:extLst>
          </p:cNvPr>
          <p:cNvGrpSpPr/>
          <p:nvPr/>
        </p:nvGrpSpPr>
        <p:grpSpPr>
          <a:xfrm>
            <a:off x="1320462" y="2591046"/>
            <a:ext cx="4152590" cy="1500825"/>
            <a:chOff x="1320462" y="2591046"/>
            <a:chExt cx="4152590" cy="1500825"/>
          </a:xfrm>
        </p:grpSpPr>
        <p:cxnSp>
          <p:nvCxnSpPr>
            <p:cNvPr id="137" name="Straight Connector 136">
              <a:extLst>
                <a:ext uri="{FF2B5EF4-FFF2-40B4-BE49-F238E27FC236}">
                  <a16:creationId xmlns:a16="http://schemas.microsoft.com/office/drawing/2014/main" id="{3E5EC775-4CC0-8D5D-8328-72B28CF6D516}"/>
                </a:ext>
              </a:extLst>
            </p:cNvPr>
            <p:cNvCxnSpPr/>
            <p:nvPr/>
          </p:nvCxnSpPr>
          <p:spPr bwMode="auto">
            <a:xfrm>
              <a:off x="1320462" y="2591046"/>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5ACCBAD3-E1A7-6825-ABE0-02062139C73A}"/>
                </a:ext>
              </a:extLst>
            </p:cNvPr>
            <p:cNvCxnSpPr/>
            <p:nvPr/>
          </p:nvCxnSpPr>
          <p:spPr bwMode="auto">
            <a:xfrm>
              <a:off x="1395588" y="2619645"/>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C2CB56E6-AA23-14A7-29CA-53F3E835F9D4}"/>
                </a:ext>
              </a:extLst>
            </p:cNvPr>
            <p:cNvCxnSpPr/>
            <p:nvPr/>
          </p:nvCxnSpPr>
          <p:spPr bwMode="auto">
            <a:xfrm>
              <a:off x="1424696" y="2685498"/>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D0B8545A-81C0-38EF-4A6D-FF6661BAC962}"/>
                </a:ext>
              </a:extLst>
            </p:cNvPr>
            <p:cNvCxnSpPr/>
            <p:nvPr/>
          </p:nvCxnSpPr>
          <p:spPr bwMode="auto">
            <a:xfrm>
              <a:off x="1494688" y="2723073"/>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60AA6AFD-5BCF-6FC7-7342-80A96ED23BBA}"/>
                </a:ext>
              </a:extLst>
            </p:cNvPr>
            <p:cNvCxnSpPr/>
            <p:nvPr/>
          </p:nvCxnSpPr>
          <p:spPr bwMode="auto">
            <a:xfrm>
              <a:off x="1526133" y="2880557"/>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CA86E933-C3A4-3151-73D7-72AAB5A91212}"/>
                </a:ext>
              </a:extLst>
            </p:cNvPr>
            <p:cNvCxnSpPr/>
            <p:nvPr/>
          </p:nvCxnSpPr>
          <p:spPr bwMode="auto">
            <a:xfrm>
              <a:off x="1571534" y="2916272"/>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ACBAB4BC-425D-E3A1-E129-3555F797C9D8}"/>
                </a:ext>
              </a:extLst>
            </p:cNvPr>
            <p:cNvCxnSpPr/>
            <p:nvPr/>
          </p:nvCxnSpPr>
          <p:spPr bwMode="auto">
            <a:xfrm>
              <a:off x="1621245" y="3057093"/>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6B397B1E-48EE-A449-BEF1-183A18DA54EA}"/>
                </a:ext>
              </a:extLst>
            </p:cNvPr>
            <p:cNvCxnSpPr/>
            <p:nvPr/>
          </p:nvCxnSpPr>
          <p:spPr bwMode="auto">
            <a:xfrm>
              <a:off x="1733411" y="3237109"/>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F724A543-9DAB-0735-2589-792C29497930}"/>
                </a:ext>
              </a:extLst>
            </p:cNvPr>
            <p:cNvCxnSpPr/>
            <p:nvPr/>
          </p:nvCxnSpPr>
          <p:spPr bwMode="auto">
            <a:xfrm>
              <a:off x="1769622" y="3257150"/>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7F63C972-CABA-8919-7566-71487135674E}"/>
                </a:ext>
              </a:extLst>
            </p:cNvPr>
            <p:cNvCxnSpPr/>
            <p:nvPr/>
          </p:nvCxnSpPr>
          <p:spPr bwMode="auto">
            <a:xfrm>
              <a:off x="1786307" y="3256723"/>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D8AE0009-A652-3C6B-DF56-9D0957A519E3}"/>
                </a:ext>
              </a:extLst>
            </p:cNvPr>
            <p:cNvCxnSpPr/>
            <p:nvPr/>
          </p:nvCxnSpPr>
          <p:spPr bwMode="auto">
            <a:xfrm>
              <a:off x="1820026" y="3278971"/>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6E82086B-90D0-1067-7257-D982C591820B}"/>
                </a:ext>
              </a:extLst>
            </p:cNvPr>
            <p:cNvCxnSpPr/>
            <p:nvPr/>
          </p:nvCxnSpPr>
          <p:spPr bwMode="auto">
            <a:xfrm>
              <a:off x="1922368" y="3392993"/>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97BBF26F-2566-FA94-6F8F-C4038BD47839}"/>
                </a:ext>
              </a:extLst>
            </p:cNvPr>
            <p:cNvCxnSpPr/>
            <p:nvPr/>
          </p:nvCxnSpPr>
          <p:spPr bwMode="auto">
            <a:xfrm>
              <a:off x="2048069" y="3524119"/>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D8F1DB02-4AD7-51E8-70A6-145D6082B220}"/>
                </a:ext>
              </a:extLst>
            </p:cNvPr>
            <p:cNvCxnSpPr/>
            <p:nvPr/>
          </p:nvCxnSpPr>
          <p:spPr bwMode="auto">
            <a:xfrm>
              <a:off x="2186621" y="3571588"/>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0C64A908-8F43-AD64-B269-2EB01A2160BF}"/>
                </a:ext>
              </a:extLst>
            </p:cNvPr>
            <p:cNvCxnSpPr/>
            <p:nvPr/>
          </p:nvCxnSpPr>
          <p:spPr bwMode="auto">
            <a:xfrm>
              <a:off x="2220644" y="3605637"/>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E44A4746-9A90-5CAB-1995-E49E9E482814}"/>
                </a:ext>
              </a:extLst>
            </p:cNvPr>
            <p:cNvCxnSpPr/>
            <p:nvPr/>
          </p:nvCxnSpPr>
          <p:spPr bwMode="auto">
            <a:xfrm>
              <a:off x="2492336" y="3684971"/>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21F84605-6DAB-EE76-14CC-DE3C050821E3}"/>
                </a:ext>
              </a:extLst>
            </p:cNvPr>
            <p:cNvCxnSpPr/>
            <p:nvPr/>
          </p:nvCxnSpPr>
          <p:spPr bwMode="auto">
            <a:xfrm>
              <a:off x="2522762" y="3710088"/>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1306DB4C-EB25-61AB-3C8C-7F47342889BC}"/>
                </a:ext>
              </a:extLst>
            </p:cNvPr>
            <p:cNvCxnSpPr/>
            <p:nvPr/>
          </p:nvCxnSpPr>
          <p:spPr bwMode="auto">
            <a:xfrm>
              <a:off x="2556441" y="3712345"/>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840A7054-F39C-7396-C49B-BAE000F6F16A}"/>
                </a:ext>
              </a:extLst>
            </p:cNvPr>
            <p:cNvCxnSpPr/>
            <p:nvPr/>
          </p:nvCxnSpPr>
          <p:spPr bwMode="auto">
            <a:xfrm>
              <a:off x="2803270" y="3773579"/>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62AA8685-B90B-15CC-D682-EC085D95B469}"/>
                </a:ext>
              </a:extLst>
            </p:cNvPr>
            <p:cNvCxnSpPr/>
            <p:nvPr/>
          </p:nvCxnSpPr>
          <p:spPr bwMode="auto">
            <a:xfrm>
              <a:off x="2828985" y="3791556"/>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B23CDD7B-3E5A-8A33-4D30-FEF0B208EA44}"/>
                </a:ext>
              </a:extLst>
            </p:cNvPr>
            <p:cNvCxnSpPr/>
            <p:nvPr/>
          </p:nvCxnSpPr>
          <p:spPr bwMode="auto">
            <a:xfrm>
              <a:off x="2967907" y="3800539"/>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55E4E197-6E51-EF36-FEEE-0E00B6E35B04}"/>
                </a:ext>
              </a:extLst>
            </p:cNvPr>
            <p:cNvCxnSpPr/>
            <p:nvPr/>
          </p:nvCxnSpPr>
          <p:spPr bwMode="auto">
            <a:xfrm>
              <a:off x="3063574" y="3806017"/>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1D84AAAA-E03A-EDB9-98FD-9141BD832B9F}"/>
                </a:ext>
              </a:extLst>
            </p:cNvPr>
            <p:cNvCxnSpPr/>
            <p:nvPr/>
          </p:nvCxnSpPr>
          <p:spPr bwMode="auto">
            <a:xfrm>
              <a:off x="3148371" y="3822488"/>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9159D99C-AB34-188F-41B7-98665346CF9F}"/>
                </a:ext>
              </a:extLst>
            </p:cNvPr>
            <p:cNvCxnSpPr/>
            <p:nvPr/>
          </p:nvCxnSpPr>
          <p:spPr bwMode="auto">
            <a:xfrm>
              <a:off x="3228278" y="3827799"/>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4C7148AF-C353-66F6-217C-22A7D6F0DFAE}"/>
                </a:ext>
              </a:extLst>
            </p:cNvPr>
            <p:cNvCxnSpPr/>
            <p:nvPr/>
          </p:nvCxnSpPr>
          <p:spPr bwMode="auto">
            <a:xfrm>
              <a:off x="3281566" y="3852332"/>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FFCA2458-5D71-A7F5-B4BE-835163BA09E5}"/>
                </a:ext>
              </a:extLst>
            </p:cNvPr>
            <p:cNvCxnSpPr/>
            <p:nvPr/>
          </p:nvCxnSpPr>
          <p:spPr bwMode="auto">
            <a:xfrm>
              <a:off x="3360647" y="3870603"/>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63" name="Straight Connector 162">
              <a:extLst>
                <a:ext uri="{FF2B5EF4-FFF2-40B4-BE49-F238E27FC236}">
                  <a16:creationId xmlns:a16="http://schemas.microsoft.com/office/drawing/2014/main" id="{B7DFBF8A-6BCC-ADE3-B01E-21DB4049F28E}"/>
                </a:ext>
              </a:extLst>
            </p:cNvPr>
            <p:cNvCxnSpPr/>
            <p:nvPr/>
          </p:nvCxnSpPr>
          <p:spPr bwMode="auto">
            <a:xfrm>
              <a:off x="3410446" y="3871210"/>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55784290-1DD5-70AB-CB74-D02969BA0068}"/>
                </a:ext>
              </a:extLst>
            </p:cNvPr>
            <p:cNvCxnSpPr/>
            <p:nvPr/>
          </p:nvCxnSpPr>
          <p:spPr bwMode="auto">
            <a:xfrm>
              <a:off x="3447423" y="3877539"/>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D59260D1-D004-D457-D3BE-4F06AB9BD471}"/>
                </a:ext>
              </a:extLst>
            </p:cNvPr>
            <p:cNvCxnSpPr/>
            <p:nvPr/>
          </p:nvCxnSpPr>
          <p:spPr bwMode="auto">
            <a:xfrm>
              <a:off x="3614222" y="3894359"/>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66" name="Straight Connector 165">
              <a:extLst>
                <a:ext uri="{FF2B5EF4-FFF2-40B4-BE49-F238E27FC236}">
                  <a16:creationId xmlns:a16="http://schemas.microsoft.com/office/drawing/2014/main" id="{EA31201D-10B6-A866-B2A8-F3FD86C7F663}"/>
                </a:ext>
              </a:extLst>
            </p:cNvPr>
            <p:cNvCxnSpPr/>
            <p:nvPr/>
          </p:nvCxnSpPr>
          <p:spPr bwMode="auto">
            <a:xfrm>
              <a:off x="3638757" y="3893956"/>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21154D2B-40CD-531A-44F9-9C275719A90C}"/>
                </a:ext>
              </a:extLst>
            </p:cNvPr>
            <p:cNvCxnSpPr/>
            <p:nvPr/>
          </p:nvCxnSpPr>
          <p:spPr bwMode="auto">
            <a:xfrm>
              <a:off x="3794493" y="3907918"/>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82F7C2AD-E97B-6B2B-B443-1745D302CF6A}"/>
                </a:ext>
              </a:extLst>
            </p:cNvPr>
            <p:cNvCxnSpPr/>
            <p:nvPr/>
          </p:nvCxnSpPr>
          <p:spPr bwMode="auto">
            <a:xfrm>
              <a:off x="3831017" y="3907918"/>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B1651F37-635E-D81F-4CF2-7543378CDEEF}"/>
                </a:ext>
              </a:extLst>
            </p:cNvPr>
            <p:cNvCxnSpPr/>
            <p:nvPr/>
          </p:nvCxnSpPr>
          <p:spPr bwMode="auto">
            <a:xfrm>
              <a:off x="3902767" y="3909345"/>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5638F6A4-17BF-6686-39D7-E9481735951D}"/>
                </a:ext>
              </a:extLst>
            </p:cNvPr>
            <p:cNvCxnSpPr/>
            <p:nvPr/>
          </p:nvCxnSpPr>
          <p:spPr bwMode="auto">
            <a:xfrm>
              <a:off x="3923511" y="3907918"/>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1B3552B5-E18A-8737-D656-CBAF62168388}"/>
                </a:ext>
              </a:extLst>
            </p:cNvPr>
            <p:cNvCxnSpPr/>
            <p:nvPr/>
          </p:nvCxnSpPr>
          <p:spPr bwMode="auto">
            <a:xfrm>
              <a:off x="4120899" y="3913978"/>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A6A1AC4C-CF49-5EAB-1C79-7ED4E301EF17}"/>
                </a:ext>
              </a:extLst>
            </p:cNvPr>
            <p:cNvCxnSpPr/>
            <p:nvPr/>
          </p:nvCxnSpPr>
          <p:spPr bwMode="auto">
            <a:xfrm>
              <a:off x="4202681" y="3913978"/>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D7569073-B88B-6712-FBB5-56206C4C0681}"/>
                </a:ext>
              </a:extLst>
            </p:cNvPr>
            <p:cNvCxnSpPr/>
            <p:nvPr/>
          </p:nvCxnSpPr>
          <p:spPr bwMode="auto">
            <a:xfrm>
              <a:off x="4213769" y="3924116"/>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99236F42-16A7-418B-E02E-475AE9D1BFFB}"/>
                </a:ext>
              </a:extLst>
            </p:cNvPr>
            <p:cNvCxnSpPr/>
            <p:nvPr/>
          </p:nvCxnSpPr>
          <p:spPr bwMode="auto">
            <a:xfrm>
              <a:off x="4254375" y="3922317"/>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0AAC37EC-4D00-F4DE-4F63-D8627923E700}"/>
                </a:ext>
              </a:extLst>
            </p:cNvPr>
            <p:cNvCxnSpPr/>
            <p:nvPr/>
          </p:nvCxnSpPr>
          <p:spPr bwMode="auto">
            <a:xfrm>
              <a:off x="4371643" y="3939399"/>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76" name="Straight Connector 175">
              <a:extLst>
                <a:ext uri="{FF2B5EF4-FFF2-40B4-BE49-F238E27FC236}">
                  <a16:creationId xmlns:a16="http://schemas.microsoft.com/office/drawing/2014/main" id="{744E39CE-50D8-2719-266F-826E5F7F0DA5}"/>
                </a:ext>
              </a:extLst>
            </p:cNvPr>
            <p:cNvCxnSpPr/>
            <p:nvPr/>
          </p:nvCxnSpPr>
          <p:spPr bwMode="auto">
            <a:xfrm>
              <a:off x="4430258" y="3940592"/>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77" name="Straight Connector 176">
              <a:extLst>
                <a:ext uri="{FF2B5EF4-FFF2-40B4-BE49-F238E27FC236}">
                  <a16:creationId xmlns:a16="http://schemas.microsoft.com/office/drawing/2014/main" id="{7E709A45-5B9B-D48F-68B2-E59D177B52F0}"/>
                </a:ext>
              </a:extLst>
            </p:cNvPr>
            <p:cNvCxnSpPr/>
            <p:nvPr/>
          </p:nvCxnSpPr>
          <p:spPr bwMode="auto">
            <a:xfrm>
              <a:off x="4388328" y="3939399"/>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4B23F86A-C65E-41B2-951C-9598BC66AD6E}"/>
                </a:ext>
              </a:extLst>
            </p:cNvPr>
            <p:cNvCxnSpPr/>
            <p:nvPr/>
          </p:nvCxnSpPr>
          <p:spPr bwMode="auto">
            <a:xfrm>
              <a:off x="4529832" y="3936729"/>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6EC27FCA-2014-C855-9CF8-2B7D22876AF5}"/>
                </a:ext>
              </a:extLst>
            </p:cNvPr>
            <p:cNvCxnSpPr/>
            <p:nvPr/>
          </p:nvCxnSpPr>
          <p:spPr bwMode="auto">
            <a:xfrm>
              <a:off x="4543971" y="3936729"/>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2EDBBA61-AB70-B840-8B86-DAB16E7D68C6}"/>
                </a:ext>
              </a:extLst>
            </p:cNvPr>
            <p:cNvCxnSpPr/>
            <p:nvPr/>
          </p:nvCxnSpPr>
          <p:spPr bwMode="auto">
            <a:xfrm>
              <a:off x="4664567" y="3945670"/>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37081B87-9212-71C4-BD56-D4CA4AA0855B}"/>
                </a:ext>
              </a:extLst>
            </p:cNvPr>
            <p:cNvCxnSpPr/>
            <p:nvPr/>
          </p:nvCxnSpPr>
          <p:spPr bwMode="auto">
            <a:xfrm>
              <a:off x="4581507" y="3936729"/>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39753B70-74D0-50F4-18C1-FD249CAD87E5}"/>
                </a:ext>
              </a:extLst>
            </p:cNvPr>
            <p:cNvCxnSpPr/>
            <p:nvPr/>
          </p:nvCxnSpPr>
          <p:spPr bwMode="auto">
            <a:xfrm>
              <a:off x="4698370" y="3945670"/>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289B70B6-988B-BEA3-04D8-D7B584444466}"/>
                </a:ext>
              </a:extLst>
            </p:cNvPr>
            <p:cNvCxnSpPr/>
            <p:nvPr/>
          </p:nvCxnSpPr>
          <p:spPr bwMode="auto">
            <a:xfrm>
              <a:off x="4799747" y="3946793"/>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84" name="Straight Connector 183">
              <a:extLst>
                <a:ext uri="{FF2B5EF4-FFF2-40B4-BE49-F238E27FC236}">
                  <a16:creationId xmlns:a16="http://schemas.microsoft.com/office/drawing/2014/main" id="{33607C4A-7449-2095-E6D9-960F8FF04346}"/>
                </a:ext>
              </a:extLst>
            </p:cNvPr>
            <p:cNvCxnSpPr/>
            <p:nvPr/>
          </p:nvCxnSpPr>
          <p:spPr bwMode="auto">
            <a:xfrm>
              <a:off x="4709859" y="3943943"/>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85" name="Straight Connector 184">
              <a:extLst>
                <a:ext uri="{FF2B5EF4-FFF2-40B4-BE49-F238E27FC236}">
                  <a16:creationId xmlns:a16="http://schemas.microsoft.com/office/drawing/2014/main" id="{54132B03-02AD-CF14-FF1F-C6723945D82C}"/>
                </a:ext>
              </a:extLst>
            </p:cNvPr>
            <p:cNvCxnSpPr/>
            <p:nvPr/>
          </p:nvCxnSpPr>
          <p:spPr bwMode="auto">
            <a:xfrm>
              <a:off x="4852799" y="3946740"/>
              <a:ext cx="0" cy="103428"/>
            </a:xfrm>
            <a:prstGeom prst="line">
              <a:avLst/>
            </a:prstGeom>
            <a:noFill/>
            <a:ln w="57150" cap="flat" cmpd="sng" algn="ctr">
              <a:solidFill>
                <a:schemeClr val="accent1"/>
              </a:solidFill>
              <a:prstDash val="solid"/>
              <a:round/>
              <a:headEnd type="none" w="med" len="med"/>
              <a:tailEnd type="none" w="med" len="med"/>
            </a:ln>
            <a:effectLst/>
          </p:spPr>
        </p:cxnSp>
        <p:cxnSp>
          <p:nvCxnSpPr>
            <p:cNvPr id="186" name="Straight Connector 185">
              <a:extLst>
                <a:ext uri="{FF2B5EF4-FFF2-40B4-BE49-F238E27FC236}">
                  <a16:creationId xmlns:a16="http://schemas.microsoft.com/office/drawing/2014/main" id="{42EAD729-8E19-9E56-0C68-CD7F140B1822}"/>
                </a:ext>
              </a:extLst>
            </p:cNvPr>
            <p:cNvCxnSpPr/>
            <p:nvPr/>
          </p:nvCxnSpPr>
          <p:spPr bwMode="auto">
            <a:xfrm>
              <a:off x="5046281" y="3947280"/>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EF72F531-E834-38AF-15AE-12F7DC99FC0A}"/>
                </a:ext>
              </a:extLst>
            </p:cNvPr>
            <p:cNvCxnSpPr/>
            <p:nvPr/>
          </p:nvCxnSpPr>
          <p:spPr bwMode="auto">
            <a:xfrm>
              <a:off x="5155936" y="3964063"/>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88" name="Straight Connector 187">
              <a:extLst>
                <a:ext uri="{FF2B5EF4-FFF2-40B4-BE49-F238E27FC236}">
                  <a16:creationId xmlns:a16="http://schemas.microsoft.com/office/drawing/2014/main" id="{6FEB6EAA-6058-B840-13BC-FA9A1FC8DF4D}"/>
                </a:ext>
              </a:extLst>
            </p:cNvPr>
            <p:cNvCxnSpPr/>
            <p:nvPr/>
          </p:nvCxnSpPr>
          <p:spPr bwMode="auto">
            <a:xfrm>
              <a:off x="5003912" y="3949589"/>
              <a:ext cx="0" cy="103428"/>
            </a:xfrm>
            <a:prstGeom prst="line">
              <a:avLst/>
            </a:prstGeom>
            <a:noFill/>
            <a:ln w="38100" cap="flat" cmpd="sng" algn="ctr">
              <a:solidFill>
                <a:schemeClr val="accent1"/>
              </a:solidFill>
              <a:prstDash val="solid"/>
              <a:round/>
              <a:headEnd type="none" w="med" len="med"/>
              <a:tailEnd type="none" w="med" len="med"/>
            </a:ln>
            <a:effectLst/>
          </p:spPr>
        </p:cxnSp>
        <p:cxnSp>
          <p:nvCxnSpPr>
            <p:cNvPr id="189" name="Straight Connector 188">
              <a:extLst>
                <a:ext uri="{FF2B5EF4-FFF2-40B4-BE49-F238E27FC236}">
                  <a16:creationId xmlns:a16="http://schemas.microsoft.com/office/drawing/2014/main" id="{3D4C4370-C99B-4CAC-3B8F-CAB2CE7DFF61}"/>
                </a:ext>
              </a:extLst>
            </p:cNvPr>
            <p:cNvCxnSpPr/>
            <p:nvPr/>
          </p:nvCxnSpPr>
          <p:spPr bwMode="auto">
            <a:xfrm>
              <a:off x="5104821" y="3947280"/>
              <a:ext cx="0" cy="103428"/>
            </a:xfrm>
            <a:prstGeom prst="line">
              <a:avLst/>
            </a:prstGeom>
            <a:noFill/>
            <a:ln w="57150" cap="flat" cmpd="sng" algn="ctr">
              <a:solidFill>
                <a:schemeClr val="accent1"/>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78505392-8E0D-8002-0F07-AF98E8779AF7}"/>
                </a:ext>
              </a:extLst>
            </p:cNvPr>
            <p:cNvCxnSpPr/>
            <p:nvPr/>
          </p:nvCxnSpPr>
          <p:spPr bwMode="auto">
            <a:xfrm>
              <a:off x="5191994" y="3988443"/>
              <a:ext cx="0" cy="103428"/>
            </a:xfrm>
            <a:prstGeom prst="line">
              <a:avLst/>
            </a:prstGeom>
            <a:noFill/>
            <a:ln w="38100" cap="flat" cmpd="sng" algn="ctr">
              <a:solidFill>
                <a:schemeClr val="accent1"/>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B5CC673E-3813-5581-D58C-F04D149FD84D}"/>
                </a:ext>
              </a:extLst>
            </p:cNvPr>
            <p:cNvCxnSpPr/>
            <p:nvPr/>
          </p:nvCxnSpPr>
          <p:spPr bwMode="auto">
            <a:xfrm>
              <a:off x="5260569" y="3988443"/>
              <a:ext cx="0" cy="103428"/>
            </a:xfrm>
            <a:prstGeom prst="line">
              <a:avLst/>
            </a:prstGeom>
            <a:noFill/>
            <a:ln w="38100" cap="flat" cmpd="sng" algn="ctr">
              <a:solidFill>
                <a:schemeClr val="accent1"/>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B452BA88-748A-CBBF-F122-CDF8B4BCC0AF}"/>
                </a:ext>
              </a:extLst>
            </p:cNvPr>
            <p:cNvCxnSpPr/>
            <p:nvPr/>
          </p:nvCxnSpPr>
          <p:spPr bwMode="auto">
            <a:xfrm>
              <a:off x="5330666" y="3988443"/>
              <a:ext cx="0" cy="103428"/>
            </a:xfrm>
            <a:prstGeom prst="line">
              <a:avLst/>
            </a:prstGeom>
            <a:noFill/>
            <a:ln w="57150" cap="flat" cmpd="sng" algn="ctr">
              <a:solidFill>
                <a:schemeClr val="accent1"/>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096E270A-716E-2FA2-3E6F-10A7C28C5662}"/>
                </a:ext>
              </a:extLst>
            </p:cNvPr>
            <p:cNvCxnSpPr/>
            <p:nvPr/>
          </p:nvCxnSpPr>
          <p:spPr bwMode="auto">
            <a:xfrm>
              <a:off x="5425297" y="3985646"/>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6FCF9000-B754-8620-E98C-9106954C48FC}"/>
                </a:ext>
              </a:extLst>
            </p:cNvPr>
            <p:cNvCxnSpPr/>
            <p:nvPr/>
          </p:nvCxnSpPr>
          <p:spPr bwMode="auto">
            <a:xfrm>
              <a:off x="5473052" y="3985106"/>
              <a:ext cx="0" cy="103428"/>
            </a:xfrm>
            <a:prstGeom prst="line">
              <a:avLst/>
            </a:prstGeom>
            <a:noFill/>
            <a:ln w="28575" cap="flat" cmpd="sng" algn="ctr">
              <a:solidFill>
                <a:schemeClr val="accent1"/>
              </a:solidFill>
              <a:prstDash val="solid"/>
              <a:round/>
              <a:headEnd type="none" w="med" len="med"/>
              <a:tailEnd type="none" w="med" len="med"/>
            </a:ln>
            <a:effectLst/>
          </p:spPr>
        </p:cxnSp>
      </p:grpSp>
      <p:cxnSp>
        <p:nvCxnSpPr>
          <p:cNvPr id="199" name="Straight Connector 198">
            <a:extLst>
              <a:ext uri="{FF2B5EF4-FFF2-40B4-BE49-F238E27FC236}">
                <a16:creationId xmlns:a16="http://schemas.microsoft.com/office/drawing/2014/main" id="{A527A820-4D81-CD7F-5AFD-8734244674F3}"/>
              </a:ext>
            </a:extLst>
          </p:cNvPr>
          <p:cNvCxnSpPr/>
          <p:nvPr/>
        </p:nvCxnSpPr>
        <p:spPr bwMode="auto">
          <a:xfrm>
            <a:off x="3872927" y="2788926"/>
            <a:ext cx="188364" cy="0"/>
          </a:xfrm>
          <a:prstGeom prst="line">
            <a:avLst/>
          </a:prstGeom>
          <a:noFill/>
          <a:ln w="28575" cap="flat" cmpd="sng" algn="ctr">
            <a:solidFill>
              <a:schemeClr val="accent1"/>
            </a:solidFill>
            <a:prstDash val="solid"/>
            <a:round/>
            <a:headEnd type="none" w="med" len="med"/>
            <a:tailEnd type="none" w="med" len="med"/>
          </a:ln>
          <a:effectLst/>
        </p:spPr>
      </p:cxnSp>
      <p:sp>
        <p:nvSpPr>
          <p:cNvPr id="200" name="TextBox 199">
            <a:extLst>
              <a:ext uri="{FF2B5EF4-FFF2-40B4-BE49-F238E27FC236}">
                <a16:creationId xmlns:a16="http://schemas.microsoft.com/office/drawing/2014/main" id="{63444968-3D47-A5C9-E1D2-810A51388B47}"/>
              </a:ext>
            </a:extLst>
          </p:cNvPr>
          <p:cNvSpPr txBox="1"/>
          <p:nvPr/>
        </p:nvSpPr>
        <p:spPr bwMode="auto">
          <a:xfrm>
            <a:off x="4026728" y="2629151"/>
            <a:ext cx="19325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Dabrafenib + trametinib</a:t>
            </a:r>
          </a:p>
        </p:txBody>
      </p:sp>
      <p:cxnSp>
        <p:nvCxnSpPr>
          <p:cNvPr id="201" name="Straight Connector 200">
            <a:extLst>
              <a:ext uri="{FF2B5EF4-FFF2-40B4-BE49-F238E27FC236}">
                <a16:creationId xmlns:a16="http://schemas.microsoft.com/office/drawing/2014/main" id="{7CD66792-2FB1-2418-F27F-BAB35777AB63}"/>
              </a:ext>
            </a:extLst>
          </p:cNvPr>
          <p:cNvCxnSpPr>
            <a:cxnSpLocks/>
          </p:cNvCxnSpPr>
          <p:nvPr/>
        </p:nvCxnSpPr>
        <p:spPr bwMode="auto">
          <a:xfrm>
            <a:off x="1339687" y="3489869"/>
            <a:ext cx="4385324" cy="0"/>
          </a:xfrm>
          <a:prstGeom prst="line">
            <a:avLst/>
          </a:prstGeom>
          <a:noFill/>
          <a:ln w="28575" cap="flat" cmpd="sng" algn="ctr">
            <a:solidFill>
              <a:schemeClr val="tx2"/>
            </a:solidFill>
            <a:prstDash val="sysDash"/>
            <a:round/>
            <a:headEnd type="none" w="med" len="med"/>
            <a:tailEnd type="none" w="med" len="med"/>
          </a:ln>
          <a:effectLst/>
        </p:spPr>
      </p:cxnSp>
      <p:sp>
        <p:nvSpPr>
          <p:cNvPr id="208" name="TextBox 207">
            <a:extLst>
              <a:ext uri="{FF2B5EF4-FFF2-40B4-BE49-F238E27FC236}">
                <a16:creationId xmlns:a16="http://schemas.microsoft.com/office/drawing/2014/main" id="{7ACAA66E-227A-67A5-D196-F6EF979AD26A}"/>
              </a:ext>
            </a:extLst>
          </p:cNvPr>
          <p:cNvSpPr txBox="1"/>
          <p:nvPr/>
        </p:nvSpPr>
        <p:spPr bwMode="auto">
          <a:xfrm>
            <a:off x="5860614" y="4618731"/>
            <a:ext cx="14697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Patients at risk, n</a:t>
            </a:r>
          </a:p>
        </p:txBody>
      </p:sp>
      <p:grpSp>
        <p:nvGrpSpPr>
          <p:cNvPr id="209" name="Group 208">
            <a:extLst>
              <a:ext uri="{FF2B5EF4-FFF2-40B4-BE49-F238E27FC236}">
                <a16:creationId xmlns:a16="http://schemas.microsoft.com/office/drawing/2014/main" id="{61E67C4E-9667-4587-61FF-E71C13CA6A07}"/>
              </a:ext>
            </a:extLst>
          </p:cNvPr>
          <p:cNvGrpSpPr/>
          <p:nvPr/>
        </p:nvGrpSpPr>
        <p:grpSpPr>
          <a:xfrm>
            <a:off x="6695455" y="4912839"/>
            <a:ext cx="4691303" cy="241432"/>
            <a:chOff x="1213371" y="4750494"/>
            <a:chExt cx="4155570" cy="199414"/>
          </a:xfrm>
        </p:grpSpPr>
        <p:sp>
          <p:nvSpPr>
            <p:cNvPr id="210" name="object 151">
              <a:extLst>
                <a:ext uri="{FF2B5EF4-FFF2-40B4-BE49-F238E27FC236}">
                  <a16:creationId xmlns:a16="http://schemas.microsoft.com/office/drawing/2014/main" id="{B7FF4F97-B4B8-8DEF-A451-FD1254F0C685}"/>
                </a:ext>
              </a:extLst>
            </p:cNvPr>
            <p:cNvSpPr txBox="1"/>
            <p:nvPr/>
          </p:nvSpPr>
          <p:spPr bwMode="auto">
            <a:xfrm>
              <a:off x="3981817" y="4750494"/>
              <a:ext cx="248300" cy="164709"/>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169</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11" name="object 152">
              <a:extLst>
                <a:ext uri="{FF2B5EF4-FFF2-40B4-BE49-F238E27FC236}">
                  <a16:creationId xmlns:a16="http://schemas.microsoft.com/office/drawing/2014/main" id="{B4E546F8-12EF-F72F-8D22-840730128426}"/>
                </a:ext>
              </a:extLst>
            </p:cNvPr>
            <p:cNvSpPr txBox="1"/>
            <p:nvPr/>
          </p:nvSpPr>
          <p:spPr bwMode="auto">
            <a:xfrm>
              <a:off x="4268371" y="4750494"/>
              <a:ext cx="257545" cy="164709"/>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161</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12" name="object 153">
              <a:extLst>
                <a:ext uri="{FF2B5EF4-FFF2-40B4-BE49-F238E27FC236}">
                  <a16:creationId xmlns:a16="http://schemas.microsoft.com/office/drawing/2014/main" id="{A0EA7E69-40E5-D034-08B5-F77B6ACF6538}"/>
                </a:ext>
              </a:extLst>
            </p:cNvPr>
            <p:cNvSpPr txBox="1"/>
            <p:nvPr/>
          </p:nvSpPr>
          <p:spPr bwMode="auto">
            <a:xfrm>
              <a:off x="4579868" y="4750494"/>
              <a:ext cx="264405" cy="164709"/>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103</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13" name="object 154">
              <a:extLst>
                <a:ext uri="{FF2B5EF4-FFF2-40B4-BE49-F238E27FC236}">
                  <a16:creationId xmlns:a16="http://schemas.microsoft.com/office/drawing/2014/main" id="{07BD776D-05C3-925B-87DB-129037CE4AD6}"/>
                </a:ext>
              </a:extLst>
            </p:cNvPr>
            <p:cNvSpPr txBox="1"/>
            <p:nvPr/>
          </p:nvSpPr>
          <p:spPr bwMode="auto">
            <a:xfrm>
              <a:off x="4907049" y="4750494"/>
              <a:ext cx="197760" cy="164709"/>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16</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14" name="object 155">
              <a:extLst>
                <a:ext uri="{FF2B5EF4-FFF2-40B4-BE49-F238E27FC236}">
                  <a16:creationId xmlns:a16="http://schemas.microsoft.com/office/drawing/2014/main" id="{49919C36-2FF2-FDBD-E937-F7993D3821E7}"/>
                </a:ext>
              </a:extLst>
            </p:cNvPr>
            <p:cNvSpPr txBox="1"/>
            <p:nvPr/>
          </p:nvSpPr>
          <p:spPr bwMode="auto">
            <a:xfrm>
              <a:off x="5249933" y="4750494"/>
              <a:ext cx="119008" cy="199414"/>
            </a:xfrm>
            <a:prstGeom prst="rect">
              <a:avLst/>
            </a:prstGeom>
            <a:solidFill>
              <a:schemeClr val="tx1"/>
            </a:solidFill>
          </p:spPr>
          <p:txBody>
            <a:bodyPr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0</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15" name="object 151">
              <a:extLst>
                <a:ext uri="{FF2B5EF4-FFF2-40B4-BE49-F238E27FC236}">
                  <a16:creationId xmlns:a16="http://schemas.microsoft.com/office/drawing/2014/main" id="{6A2582F0-5CE7-8797-D927-0C7EDDA1ECC4}"/>
                </a:ext>
              </a:extLst>
            </p:cNvPr>
            <p:cNvSpPr txBox="1"/>
            <p:nvPr/>
          </p:nvSpPr>
          <p:spPr bwMode="auto">
            <a:xfrm>
              <a:off x="1213371" y="4750494"/>
              <a:ext cx="290957" cy="199414"/>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563</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16" name="object 151">
              <a:extLst>
                <a:ext uri="{FF2B5EF4-FFF2-40B4-BE49-F238E27FC236}">
                  <a16:creationId xmlns:a16="http://schemas.microsoft.com/office/drawing/2014/main" id="{DDE8EBA8-5D45-C502-95DC-31051E87B397}"/>
                </a:ext>
              </a:extLst>
            </p:cNvPr>
            <p:cNvSpPr txBox="1"/>
            <p:nvPr/>
          </p:nvSpPr>
          <p:spPr bwMode="auto">
            <a:xfrm>
              <a:off x="1492191" y="4750494"/>
              <a:ext cx="348208" cy="164709"/>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499</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17" name="object 151">
              <a:extLst>
                <a:ext uri="{FF2B5EF4-FFF2-40B4-BE49-F238E27FC236}">
                  <a16:creationId xmlns:a16="http://schemas.microsoft.com/office/drawing/2014/main" id="{B4A9AC51-E851-55F0-71C8-A54C20CCD63D}"/>
                </a:ext>
              </a:extLst>
            </p:cNvPr>
            <p:cNvSpPr txBox="1"/>
            <p:nvPr/>
          </p:nvSpPr>
          <p:spPr bwMode="auto">
            <a:xfrm>
              <a:off x="1806595" y="4750494"/>
              <a:ext cx="312624" cy="164709"/>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391</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18" name="object 151">
              <a:extLst>
                <a:ext uri="{FF2B5EF4-FFF2-40B4-BE49-F238E27FC236}">
                  <a16:creationId xmlns:a16="http://schemas.microsoft.com/office/drawing/2014/main" id="{E38D83D1-AB77-8868-B7D2-69F65460C09C}"/>
                </a:ext>
              </a:extLst>
            </p:cNvPr>
            <p:cNvSpPr txBox="1"/>
            <p:nvPr/>
          </p:nvSpPr>
          <p:spPr bwMode="auto">
            <a:xfrm>
              <a:off x="2104154" y="4750494"/>
              <a:ext cx="342332" cy="164709"/>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314</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19" name="object 151">
              <a:extLst>
                <a:ext uri="{FF2B5EF4-FFF2-40B4-BE49-F238E27FC236}">
                  <a16:creationId xmlns:a16="http://schemas.microsoft.com/office/drawing/2014/main" id="{F7AE1124-DDB9-BF5E-0972-F4570B156C53}"/>
                </a:ext>
              </a:extLst>
            </p:cNvPr>
            <p:cNvSpPr txBox="1"/>
            <p:nvPr/>
          </p:nvSpPr>
          <p:spPr bwMode="auto">
            <a:xfrm>
              <a:off x="2420312" y="4750494"/>
              <a:ext cx="290957" cy="164709"/>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269</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20" name="object 151">
              <a:extLst>
                <a:ext uri="{FF2B5EF4-FFF2-40B4-BE49-F238E27FC236}">
                  <a16:creationId xmlns:a16="http://schemas.microsoft.com/office/drawing/2014/main" id="{C4078EC3-7AD1-16F0-A4CA-E33691A9315E}"/>
                </a:ext>
              </a:extLst>
            </p:cNvPr>
            <p:cNvSpPr txBox="1"/>
            <p:nvPr/>
          </p:nvSpPr>
          <p:spPr bwMode="auto">
            <a:xfrm>
              <a:off x="2711269" y="4750494"/>
              <a:ext cx="348208" cy="164709"/>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237</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21" name="object 151">
              <a:extLst>
                <a:ext uri="{FF2B5EF4-FFF2-40B4-BE49-F238E27FC236}">
                  <a16:creationId xmlns:a16="http://schemas.microsoft.com/office/drawing/2014/main" id="{9E4C2A97-DB0E-2A79-3C17-07A6EC833E4B}"/>
                </a:ext>
              </a:extLst>
            </p:cNvPr>
            <p:cNvSpPr txBox="1"/>
            <p:nvPr/>
          </p:nvSpPr>
          <p:spPr bwMode="auto">
            <a:xfrm>
              <a:off x="3020013" y="4750494"/>
              <a:ext cx="348208" cy="164709"/>
            </a:xfrm>
            <a:prstGeom prst="rect">
              <a:avLst/>
            </a:prstGeom>
            <a:solidFill>
              <a:schemeClr val="tx1"/>
            </a:solidFill>
          </p:spPr>
          <p:txBody>
            <a:bodyPr wrap="square"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219</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22" name="object 151">
              <a:extLst>
                <a:ext uri="{FF2B5EF4-FFF2-40B4-BE49-F238E27FC236}">
                  <a16:creationId xmlns:a16="http://schemas.microsoft.com/office/drawing/2014/main" id="{CEE8348E-0B0C-80D4-882E-78AF68BF4F4B}"/>
                </a:ext>
              </a:extLst>
            </p:cNvPr>
            <p:cNvSpPr txBox="1"/>
            <p:nvPr/>
          </p:nvSpPr>
          <p:spPr bwMode="auto">
            <a:xfrm>
              <a:off x="3364517" y="4750494"/>
              <a:ext cx="248301" cy="164709"/>
            </a:xfrm>
            <a:prstGeom prst="rect">
              <a:avLst/>
            </a:prstGeom>
            <a:solidFill>
              <a:schemeClr val="tx1"/>
            </a:solidFill>
          </p:spPr>
          <p:txBody>
            <a:bodyPr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201</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23" name="object 151">
              <a:extLst>
                <a:ext uri="{FF2B5EF4-FFF2-40B4-BE49-F238E27FC236}">
                  <a16:creationId xmlns:a16="http://schemas.microsoft.com/office/drawing/2014/main" id="{F39EE5AD-7358-8197-5191-A3920536D3AE}"/>
                </a:ext>
              </a:extLst>
            </p:cNvPr>
            <p:cNvSpPr txBox="1"/>
            <p:nvPr/>
          </p:nvSpPr>
          <p:spPr bwMode="auto">
            <a:xfrm>
              <a:off x="3659810" y="4750494"/>
              <a:ext cx="248301" cy="164709"/>
            </a:xfrm>
            <a:prstGeom prst="rect">
              <a:avLst/>
            </a:prstGeom>
            <a:solidFill>
              <a:schemeClr val="tx1"/>
            </a:solidFill>
          </p:spPr>
          <p:txBody>
            <a:bodyPr lIns="0" tIns="14605" rIns="0" bIns="0">
              <a:spAutoFit/>
            </a:bodyPr>
            <a:lstStyle/>
            <a:p>
              <a:pPr marL="12700" marR="0" lvl="0" indent="0" algn="ctr" defTabSz="914400" rtl="0" eaLnBrk="1" fontAlgn="auto" latinLnBrk="0" hangingPunct="1">
                <a:lnSpc>
                  <a:spcPct val="100000"/>
                </a:lnSpc>
                <a:spcBef>
                  <a:spcPts val="115"/>
                </a:spcBef>
                <a:spcAft>
                  <a:spcPts val="0"/>
                </a:spcAft>
                <a:buClrTx/>
                <a:buSzTx/>
                <a:buFontTx/>
                <a:buNone/>
                <a:tabLst/>
                <a:defRPr/>
              </a:pPr>
              <a:r>
                <a:rPr kumimoji="0" lang="en-US" sz="1200" b="0" i="0" u="none" strike="noStrike" kern="1200" cap="none" spc="5"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181</a:t>
              </a:r>
              <a:endParaRPr kumimoji="0"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grpSp>
      <p:cxnSp>
        <p:nvCxnSpPr>
          <p:cNvPr id="225" name="Straight Connector 224">
            <a:extLst>
              <a:ext uri="{FF2B5EF4-FFF2-40B4-BE49-F238E27FC236}">
                <a16:creationId xmlns:a16="http://schemas.microsoft.com/office/drawing/2014/main" id="{04A7E91C-EF37-A95E-B1F6-74384D99A60A}"/>
              </a:ext>
            </a:extLst>
          </p:cNvPr>
          <p:cNvCxnSpPr>
            <a:cxnSpLocks/>
          </p:cNvCxnSpPr>
          <p:nvPr/>
        </p:nvCxnSpPr>
        <p:spPr bwMode="auto">
          <a:xfrm flipV="1">
            <a:off x="8246364" y="3468846"/>
            <a:ext cx="0" cy="828621"/>
          </a:xfrm>
          <a:prstGeom prst="line">
            <a:avLst/>
          </a:prstGeom>
          <a:noFill/>
          <a:ln w="28575" cap="flat" cmpd="sng" algn="ctr">
            <a:solidFill>
              <a:schemeClr val="tx2"/>
            </a:solidFill>
            <a:prstDash val="sysDash"/>
            <a:round/>
            <a:headEnd type="none" w="med" len="med"/>
            <a:tailEnd type="none" w="med" len="med"/>
          </a:ln>
          <a:effectLst/>
        </p:spPr>
      </p:cxnSp>
      <p:sp>
        <p:nvSpPr>
          <p:cNvPr id="226" name="Freeform: Shape 225">
            <a:extLst>
              <a:ext uri="{FF2B5EF4-FFF2-40B4-BE49-F238E27FC236}">
                <a16:creationId xmlns:a16="http://schemas.microsoft.com/office/drawing/2014/main" id="{2FBB3A66-074E-C937-E067-D17A9A77AC72}"/>
              </a:ext>
            </a:extLst>
          </p:cNvPr>
          <p:cNvSpPr/>
          <p:nvPr/>
        </p:nvSpPr>
        <p:spPr bwMode="auto">
          <a:xfrm>
            <a:off x="6885223" y="2657966"/>
            <a:ext cx="4423431" cy="1643741"/>
          </a:xfrm>
          <a:custGeom>
            <a:avLst/>
            <a:gdLst>
              <a:gd name="connsiteX0" fmla="*/ 0 w 6554804"/>
              <a:gd name="connsiteY0" fmla="*/ 0 h 3147461"/>
              <a:gd name="connsiteX1" fmla="*/ 0 w 6554804"/>
              <a:gd name="connsiteY1" fmla="*/ 3147461 h 3147461"/>
              <a:gd name="connsiteX2" fmla="*/ 6554804 w 6554804"/>
              <a:gd name="connsiteY2" fmla="*/ 3147461 h 3147461"/>
            </a:gdLst>
            <a:ahLst/>
            <a:cxnLst>
              <a:cxn ang="0">
                <a:pos x="connsiteX0" y="connsiteY0"/>
              </a:cxn>
              <a:cxn ang="0">
                <a:pos x="connsiteX1" y="connsiteY1"/>
              </a:cxn>
              <a:cxn ang="0">
                <a:pos x="connsiteX2" y="connsiteY2"/>
              </a:cxn>
            </a:cxnLst>
            <a:rect l="l" t="t" r="r" b="b"/>
            <a:pathLst>
              <a:path w="6554804" h="3147461">
                <a:moveTo>
                  <a:pt x="0" y="0"/>
                </a:moveTo>
                <a:lnTo>
                  <a:pt x="0" y="3147461"/>
                </a:lnTo>
                <a:lnTo>
                  <a:pt x="6554804" y="3147461"/>
                </a:lnTo>
              </a:path>
            </a:pathLst>
          </a:custGeom>
          <a:noFill/>
          <a:ln w="28575">
            <a:solidFill>
              <a:schemeClr val="bg1"/>
            </a:solidFill>
            <a:miter lim="800000"/>
            <a:headEnd/>
            <a:tailEnd/>
          </a:ln>
        </p:spPr>
        <p:txBody>
          <a:bodyPr rtlCol="0" anchor="ctr"/>
          <a:lstStyle/>
          <a:p>
            <a:pPr algn="ctr"/>
            <a:endParaRPr lang="en-US"/>
          </a:p>
        </p:txBody>
      </p:sp>
      <p:grpSp>
        <p:nvGrpSpPr>
          <p:cNvPr id="227" name="Group 226">
            <a:extLst>
              <a:ext uri="{FF2B5EF4-FFF2-40B4-BE49-F238E27FC236}">
                <a16:creationId xmlns:a16="http://schemas.microsoft.com/office/drawing/2014/main" id="{8CE1CA43-7C8F-2473-63A0-DC3B01A37CBB}"/>
              </a:ext>
            </a:extLst>
          </p:cNvPr>
          <p:cNvGrpSpPr/>
          <p:nvPr/>
        </p:nvGrpSpPr>
        <p:grpSpPr>
          <a:xfrm>
            <a:off x="6802716" y="2649954"/>
            <a:ext cx="85867" cy="1647513"/>
            <a:chOff x="2966742" y="1780674"/>
            <a:chExt cx="93306" cy="3145988"/>
          </a:xfrm>
        </p:grpSpPr>
        <p:cxnSp>
          <p:nvCxnSpPr>
            <p:cNvPr id="228" name="Straight Connector 227">
              <a:extLst>
                <a:ext uri="{FF2B5EF4-FFF2-40B4-BE49-F238E27FC236}">
                  <a16:creationId xmlns:a16="http://schemas.microsoft.com/office/drawing/2014/main" id="{E5480387-0863-1795-3AEA-6DE9B5082CAF}"/>
                </a:ext>
              </a:extLst>
            </p:cNvPr>
            <p:cNvCxnSpPr>
              <a:cxnSpLocks/>
            </p:cNvCxnSpPr>
            <p:nvPr/>
          </p:nvCxnSpPr>
          <p:spPr bwMode="auto">
            <a:xfrm>
              <a:off x="2966742" y="1780674"/>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A1AE8C1E-9DE5-943D-DA82-FBFCFEAA74A4}"/>
                </a:ext>
              </a:extLst>
            </p:cNvPr>
            <p:cNvCxnSpPr>
              <a:cxnSpLocks/>
            </p:cNvCxnSpPr>
            <p:nvPr/>
          </p:nvCxnSpPr>
          <p:spPr bwMode="auto">
            <a:xfrm>
              <a:off x="2966742" y="2409872"/>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230" name="Straight Connector 229">
              <a:extLst>
                <a:ext uri="{FF2B5EF4-FFF2-40B4-BE49-F238E27FC236}">
                  <a16:creationId xmlns:a16="http://schemas.microsoft.com/office/drawing/2014/main" id="{E168157B-8129-0881-5AD5-D410593D0E39}"/>
                </a:ext>
              </a:extLst>
            </p:cNvPr>
            <p:cNvCxnSpPr>
              <a:cxnSpLocks/>
            </p:cNvCxnSpPr>
            <p:nvPr/>
          </p:nvCxnSpPr>
          <p:spPr bwMode="auto">
            <a:xfrm>
              <a:off x="2966742" y="3039070"/>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231" name="Straight Connector 230">
              <a:extLst>
                <a:ext uri="{FF2B5EF4-FFF2-40B4-BE49-F238E27FC236}">
                  <a16:creationId xmlns:a16="http://schemas.microsoft.com/office/drawing/2014/main" id="{24199F90-8189-897C-E8B9-33B0CD289FCF}"/>
                </a:ext>
              </a:extLst>
            </p:cNvPr>
            <p:cNvCxnSpPr>
              <a:cxnSpLocks/>
            </p:cNvCxnSpPr>
            <p:nvPr/>
          </p:nvCxnSpPr>
          <p:spPr bwMode="auto">
            <a:xfrm>
              <a:off x="2966742" y="3668268"/>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232" name="Straight Connector 231">
              <a:extLst>
                <a:ext uri="{FF2B5EF4-FFF2-40B4-BE49-F238E27FC236}">
                  <a16:creationId xmlns:a16="http://schemas.microsoft.com/office/drawing/2014/main" id="{25A01843-976D-5B6B-3431-B7E885DF0B8F}"/>
                </a:ext>
              </a:extLst>
            </p:cNvPr>
            <p:cNvCxnSpPr>
              <a:cxnSpLocks/>
            </p:cNvCxnSpPr>
            <p:nvPr/>
          </p:nvCxnSpPr>
          <p:spPr bwMode="auto">
            <a:xfrm>
              <a:off x="2966742" y="4297466"/>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233" name="Straight Connector 232">
              <a:extLst>
                <a:ext uri="{FF2B5EF4-FFF2-40B4-BE49-F238E27FC236}">
                  <a16:creationId xmlns:a16="http://schemas.microsoft.com/office/drawing/2014/main" id="{C39F4C7E-49A8-C907-1501-62BA7171BA5B}"/>
                </a:ext>
              </a:extLst>
            </p:cNvPr>
            <p:cNvCxnSpPr>
              <a:cxnSpLocks/>
            </p:cNvCxnSpPr>
            <p:nvPr/>
          </p:nvCxnSpPr>
          <p:spPr bwMode="auto">
            <a:xfrm>
              <a:off x="2966742" y="4926662"/>
              <a:ext cx="93306" cy="0"/>
            </a:xfrm>
            <a:prstGeom prst="line">
              <a:avLst/>
            </a:prstGeom>
            <a:noFill/>
            <a:ln w="28575" cap="flat" cmpd="sng" algn="ctr">
              <a:solidFill>
                <a:schemeClr val="bg1"/>
              </a:solidFill>
              <a:prstDash val="solid"/>
              <a:round/>
              <a:headEnd type="none" w="med" len="med"/>
              <a:tailEnd type="none" w="med" len="med"/>
            </a:ln>
            <a:effectLst/>
          </p:spPr>
        </p:cxnSp>
      </p:grpSp>
      <p:grpSp>
        <p:nvGrpSpPr>
          <p:cNvPr id="234" name="Group 233">
            <a:extLst>
              <a:ext uri="{FF2B5EF4-FFF2-40B4-BE49-F238E27FC236}">
                <a16:creationId xmlns:a16="http://schemas.microsoft.com/office/drawing/2014/main" id="{5FE714F4-F720-0107-0C01-584832F03B77}"/>
              </a:ext>
            </a:extLst>
          </p:cNvPr>
          <p:cNvGrpSpPr/>
          <p:nvPr/>
        </p:nvGrpSpPr>
        <p:grpSpPr>
          <a:xfrm>
            <a:off x="6368653" y="2506082"/>
            <a:ext cx="465723" cy="1952225"/>
            <a:chOff x="813339" y="1179301"/>
            <a:chExt cx="465723" cy="3356644"/>
          </a:xfrm>
        </p:grpSpPr>
        <p:sp>
          <p:nvSpPr>
            <p:cNvPr id="235" name="TextBox 234">
              <a:extLst>
                <a:ext uri="{FF2B5EF4-FFF2-40B4-BE49-F238E27FC236}">
                  <a16:creationId xmlns:a16="http://schemas.microsoft.com/office/drawing/2014/main" id="{918E2450-42EA-3AD4-5391-8C9BC8F979D9}"/>
                </a:ext>
              </a:extLst>
            </p:cNvPr>
            <p:cNvSpPr txBox="1"/>
            <p:nvPr/>
          </p:nvSpPr>
          <p:spPr bwMode="auto">
            <a:xfrm>
              <a:off x="813339" y="1179301"/>
              <a:ext cx="458779" cy="51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236" name="TextBox 235">
              <a:extLst>
                <a:ext uri="{FF2B5EF4-FFF2-40B4-BE49-F238E27FC236}">
                  <a16:creationId xmlns:a16="http://schemas.microsoft.com/office/drawing/2014/main" id="{8F6B2FF7-CF9E-90DB-A999-641469D9C5FC}"/>
                </a:ext>
              </a:extLst>
            </p:cNvPr>
            <p:cNvSpPr txBox="1"/>
            <p:nvPr/>
          </p:nvSpPr>
          <p:spPr bwMode="auto">
            <a:xfrm>
              <a:off x="904710" y="1740735"/>
              <a:ext cx="367408" cy="51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237" name="TextBox 236">
              <a:extLst>
                <a:ext uri="{FF2B5EF4-FFF2-40B4-BE49-F238E27FC236}">
                  <a16:creationId xmlns:a16="http://schemas.microsoft.com/office/drawing/2014/main" id="{C92C9D74-D22A-02E7-8CE3-595BF5EC3305}"/>
                </a:ext>
              </a:extLst>
            </p:cNvPr>
            <p:cNvSpPr txBox="1"/>
            <p:nvPr/>
          </p:nvSpPr>
          <p:spPr bwMode="auto">
            <a:xfrm>
              <a:off x="908291" y="2314860"/>
              <a:ext cx="367408" cy="5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238" name="TextBox 237">
              <a:extLst>
                <a:ext uri="{FF2B5EF4-FFF2-40B4-BE49-F238E27FC236}">
                  <a16:creationId xmlns:a16="http://schemas.microsoft.com/office/drawing/2014/main" id="{0F616353-5EEB-09C4-612B-9E09E4ACC953}"/>
                </a:ext>
              </a:extLst>
            </p:cNvPr>
            <p:cNvSpPr txBox="1"/>
            <p:nvPr/>
          </p:nvSpPr>
          <p:spPr bwMode="auto">
            <a:xfrm>
              <a:off x="908291" y="2881896"/>
              <a:ext cx="367408" cy="5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239" name="TextBox 238">
              <a:extLst>
                <a:ext uri="{FF2B5EF4-FFF2-40B4-BE49-F238E27FC236}">
                  <a16:creationId xmlns:a16="http://schemas.microsoft.com/office/drawing/2014/main" id="{59F89075-D3CC-43DC-6779-0919A67F9E84}"/>
                </a:ext>
              </a:extLst>
            </p:cNvPr>
            <p:cNvSpPr txBox="1"/>
            <p:nvPr/>
          </p:nvSpPr>
          <p:spPr bwMode="auto">
            <a:xfrm>
              <a:off x="911654" y="3449094"/>
              <a:ext cx="367408" cy="5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240" name="TextBox 239">
              <a:extLst>
                <a:ext uri="{FF2B5EF4-FFF2-40B4-BE49-F238E27FC236}">
                  <a16:creationId xmlns:a16="http://schemas.microsoft.com/office/drawing/2014/main" id="{445EB870-83DE-BB19-8CBE-EECB04A4A217}"/>
                </a:ext>
              </a:extLst>
            </p:cNvPr>
            <p:cNvSpPr txBox="1"/>
            <p:nvPr/>
          </p:nvSpPr>
          <p:spPr bwMode="auto">
            <a:xfrm>
              <a:off x="1003024" y="4016132"/>
              <a:ext cx="276037" cy="5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sp>
        <p:nvSpPr>
          <p:cNvPr id="241" name="TextBox 240">
            <a:extLst>
              <a:ext uri="{FF2B5EF4-FFF2-40B4-BE49-F238E27FC236}">
                <a16:creationId xmlns:a16="http://schemas.microsoft.com/office/drawing/2014/main" id="{0DF6700D-1D47-14DC-ABB9-D6CF701D696C}"/>
              </a:ext>
            </a:extLst>
          </p:cNvPr>
          <p:cNvSpPr txBox="1"/>
          <p:nvPr/>
        </p:nvSpPr>
        <p:spPr bwMode="auto">
          <a:xfrm>
            <a:off x="8755823" y="4600534"/>
            <a:ext cx="4379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Mo</a:t>
            </a:r>
          </a:p>
        </p:txBody>
      </p:sp>
      <p:grpSp>
        <p:nvGrpSpPr>
          <p:cNvPr id="242" name="Group 241">
            <a:extLst>
              <a:ext uri="{FF2B5EF4-FFF2-40B4-BE49-F238E27FC236}">
                <a16:creationId xmlns:a16="http://schemas.microsoft.com/office/drawing/2014/main" id="{4FBCA049-D5F3-1106-686B-6D13A66E8D5F}"/>
              </a:ext>
            </a:extLst>
          </p:cNvPr>
          <p:cNvGrpSpPr/>
          <p:nvPr/>
        </p:nvGrpSpPr>
        <p:grpSpPr>
          <a:xfrm>
            <a:off x="6888586" y="4298315"/>
            <a:ext cx="4411021" cy="81470"/>
            <a:chOff x="1313991" y="4302843"/>
            <a:chExt cx="4411021" cy="81470"/>
          </a:xfrm>
        </p:grpSpPr>
        <p:grpSp>
          <p:nvGrpSpPr>
            <p:cNvPr id="243" name="Group 242">
              <a:extLst>
                <a:ext uri="{FF2B5EF4-FFF2-40B4-BE49-F238E27FC236}">
                  <a16:creationId xmlns:a16="http://schemas.microsoft.com/office/drawing/2014/main" id="{D91F0C9E-F93E-5A7A-EB46-4101B4AB58F6}"/>
                </a:ext>
              </a:extLst>
            </p:cNvPr>
            <p:cNvGrpSpPr/>
            <p:nvPr/>
          </p:nvGrpSpPr>
          <p:grpSpPr>
            <a:xfrm>
              <a:off x="1313991" y="4306234"/>
              <a:ext cx="1697222" cy="78079"/>
              <a:chOff x="3705318" y="5217686"/>
              <a:chExt cx="1638367" cy="67130"/>
            </a:xfrm>
          </p:grpSpPr>
          <p:cxnSp>
            <p:nvCxnSpPr>
              <p:cNvPr id="254" name="Straight Connector 253">
                <a:extLst>
                  <a:ext uri="{FF2B5EF4-FFF2-40B4-BE49-F238E27FC236}">
                    <a16:creationId xmlns:a16="http://schemas.microsoft.com/office/drawing/2014/main" id="{E94241E5-F29D-76B2-205D-A714CC97C749}"/>
                  </a:ext>
                </a:extLst>
              </p:cNvPr>
              <p:cNvCxnSpPr>
                <a:cxnSpLocks/>
              </p:cNvCxnSpPr>
              <p:nvPr/>
            </p:nvCxnSpPr>
            <p:spPr bwMode="auto">
              <a:xfrm rot="5400000">
                <a:off x="531012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F75D19A7-99C0-449C-63BE-68ED1B1AD3C7}"/>
                  </a:ext>
                </a:extLst>
              </p:cNvPr>
              <p:cNvCxnSpPr>
                <a:cxnSpLocks/>
              </p:cNvCxnSpPr>
              <p:nvPr/>
            </p:nvCxnSpPr>
            <p:spPr bwMode="auto">
              <a:xfrm rot="5400000">
                <a:off x="4982447"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C8943B36-E3DB-5133-E6B8-7A0A620B2C48}"/>
                  </a:ext>
                </a:extLst>
              </p:cNvPr>
              <p:cNvCxnSpPr>
                <a:cxnSpLocks/>
              </p:cNvCxnSpPr>
              <p:nvPr/>
            </p:nvCxnSpPr>
            <p:spPr bwMode="auto">
              <a:xfrm rot="5400000">
                <a:off x="465477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0F1B5582-6C45-495E-5D17-2D054D2EE54A}"/>
                  </a:ext>
                </a:extLst>
              </p:cNvPr>
              <p:cNvCxnSpPr>
                <a:cxnSpLocks/>
              </p:cNvCxnSpPr>
              <p:nvPr/>
            </p:nvCxnSpPr>
            <p:spPr bwMode="auto">
              <a:xfrm rot="5400000">
                <a:off x="432710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38D1BC1B-2028-543D-2F60-C6046FD20123}"/>
                  </a:ext>
                </a:extLst>
              </p:cNvPr>
              <p:cNvCxnSpPr>
                <a:cxnSpLocks/>
              </p:cNvCxnSpPr>
              <p:nvPr/>
            </p:nvCxnSpPr>
            <p:spPr bwMode="auto">
              <a:xfrm rot="5400000">
                <a:off x="3999426"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5935FE66-C7BF-CFA9-FCA7-6CD9C4191DD9}"/>
                  </a:ext>
                </a:extLst>
              </p:cNvPr>
              <p:cNvCxnSpPr>
                <a:cxnSpLocks/>
              </p:cNvCxnSpPr>
              <p:nvPr/>
            </p:nvCxnSpPr>
            <p:spPr bwMode="auto">
              <a:xfrm rot="5400000">
                <a:off x="3671753" y="5251251"/>
                <a:ext cx="67130" cy="0"/>
              </a:xfrm>
              <a:prstGeom prst="line">
                <a:avLst/>
              </a:prstGeom>
              <a:noFill/>
              <a:ln w="28575" cap="flat" cmpd="sng" algn="ctr">
                <a:solidFill>
                  <a:schemeClr val="bg1"/>
                </a:solidFill>
                <a:prstDash val="solid"/>
                <a:round/>
                <a:headEnd type="none" w="med" len="med"/>
                <a:tailEnd type="none" w="med" len="med"/>
              </a:ln>
              <a:effectLst/>
            </p:spPr>
          </p:cxnSp>
        </p:grpSp>
        <p:grpSp>
          <p:nvGrpSpPr>
            <p:cNvPr id="244" name="Group 243">
              <a:extLst>
                <a:ext uri="{FF2B5EF4-FFF2-40B4-BE49-F238E27FC236}">
                  <a16:creationId xmlns:a16="http://schemas.microsoft.com/office/drawing/2014/main" id="{2F532C16-4AFA-7E01-7CB4-0099A87F3E83}"/>
                </a:ext>
              </a:extLst>
            </p:cNvPr>
            <p:cNvGrpSpPr/>
            <p:nvPr/>
          </p:nvGrpSpPr>
          <p:grpSpPr>
            <a:xfrm>
              <a:off x="3341546" y="4302843"/>
              <a:ext cx="1697222" cy="78079"/>
              <a:chOff x="3705318" y="5217686"/>
              <a:chExt cx="1638367" cy="67130"/>
            </a:xfrm>
          </p:grpSpPr>
          <p:cxnSp>
            <p:nvCxnSpPr>
              <p:cNvPr id="248" name="Straight Connector 247">
                <a:extLst>
                  <a:ext uri="{FF2B5EF4-FFF2-40B4-BE49-F238E27FC236}">
                    <a16:creationId xmlns:a16="http://schemas.microsoft.com/office/drawing/2014/main" id="{187F57A9-C93C-250F-30E8-ED5596844DFD}"/>
                  </a:ext>
                </a:extLst>
              </p:cNvPr>
              <p:cNvCxnSpPr>
                <a:cxnSpLocks/>
              </p:cNvCxnSpPr>
              <p:nvPr/>
            </p:nvCxnSpPr>
            <p:spPr bwMode="auto">
              <a:xfrm rot="5400000">
                <a:off x="531012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49" name="Straight Connector 248">
                <a:extLst>
                  <a:ext uri="{FF2B5EF4-FFF2-40B4-BE49-F238E27FC236}">
                    <a16:creationId xmlns:a16="http://schemas.microsoft.com/office/drawing/2014/main" id="{1182C108-4D5C-ECB6-3582-3934F7B5F8EF}"/>
                  </a:ext>
                </a:extLst>
              </p:cNvPr>
              <p:cNvCxnSpPr>
                <a:cxnSpLocks/>
              </p:cNvCxnSpPr>
              <p:nvPr/>
            </p:nvCxnSpPr>
            <p:spPr bwMode="auto">
              <a:xfrm rot="5400000">
                <a:off x="4982447"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93BA60EA-AD3E-F94C-8775-A53594E01C1A}"/>
                  </a:ext>
                </a:extLst>
              </p:cNvPr>
              <p:cNvCxnSpPr>
                <a:cxnSpLocks/>
              </p:cNvCxnSpPr>
              <p:nvPr/>
            </p:nvCxnSpPr>
            <p:spPr bwMode="auto">
              <a:xfrm rot="5400000">
                <a:off x="465477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276469FF-196A-4506-49A5-7C23EEAFB372}"/>
                  </a:ext>
                </a:extLst>
              </p:cNvPr>
              <p:cNvCxnSpPr>
                <a:cxnSpLocks/>
              </p:cNvCxnSpPr>
              <p:nvPr/>
            </p:nvCxnSpPr>
            <p:spPr bwMode="auto">
              <a:xfrm rot="5400000">
                <a:off x="432710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52" name="Straight Connector 251">
                <a:extLst>
                  <a:ext uri="{FF2B5EF4-FFF2-40B4-BE49-F238E27FC236}">
                    <a16:creationId xmlns:a16="http://schemas.microsoft.com/office/drawing/2014/main" id="{189BCB9B-B9A1-A0B2-1BFF-4B416CEB00C8}"/>
                  </a:ext>
                </a:extLst>
              </p:cNvPr>
              <p:cNvCxnSpPr>
                <a:cxnSpLocks/>
              </p:cNvCxnSpPr>
              <p:nvPr/>
            </p:nvCxnSpPr>
            <p:spPr bwMode="auto">
              <a:xfrm rot="5400000">
                <a:off x="3999426"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53" name="Straight Connector 252">
                <a:extLst>
                  <a:ext uri="{FF2B5EF4-FFF2-40B4-BE49-F238E27FC236}">
                    <a16:creationId xmlns:a16="http://schemas.microsoft.com/office/drawing/2014/main" id="{57DAF575-AB3A-73D0-ED8A-AA18AE4102DB}"/>
                  </a:ext>
                </a:extLst>
              </p:cNvPr>
              <p:cNvCxnSpPr>
                <a:cxnSpLocks/>
              </p:cNvCxnSpPr>
              <p:nvPr/>
            </p:nvCxnSpPr>
            <p:spPr bwMode="auto">
              <a:xfrm rot="5400000">
                <a:off x="3671753" y="5251251"/>
                <a:ext cx="67130" cy="0"/>
              </a:xfrm>
              <a:prstGeom prst="line">
                <a:avLst/>
              </a:prstGeom>
              <a:noFill/>
              <a:ln w="28575" cap="flat" cmpd="sng" algn="ctr">
                <a:solidFill>
                  <a:schemeClr val="bg1"/>
                </a:solidFill>
                <a:prstDash val="solid"/>
                <a:round/>
                <a:headEnd type="none" w="med" len="med"/>
                <a:tailEnd type="none" w="med" len="med"/>
              </a:ln>
              <a:effectLst/>
            </p:spPr>
          </p:cxnSp>
        </p:grpSp>
        <p:grpSp>
          <p:nvGrpSpPr>
            <p:cNvPr id="245" name="Group 244">
              <a:extLst>
                <a:ext uri="{FF2B5EF4-FFF2-40B4-BE49-F238E27FC236}">
                  <a16:creationId xmlns:a16="http://schemas.microsoft.com/office/drawing/2014/main" id="{935DB4AE-99FF-E60D-E300-854153DB7C56}"/>
                </a:ext>
              </a:extLst>
            </p:cNvPr>
            <p:cNvGrpSpPr/>
            <p:nvPr/>
          </p:nvGrpSpPr>
          <p:grpSpPr>
            <a:xfrm>
              <a:off x="5385568" y="4304364"/>
              <a:ext cx="339444" cy="78079"/>
              <a:chOff x="4851725" y="4455243"/>
              <a:chExt cx="339444" cy="78079"/>
            </a:xfrm>
          </p:grpSpPr>
          <p:cxnSp>
            <p:nvCxnSpPr>
              <p:cNvPr id="246" name="Straight Connector 245">
                <a:extLst>
                  <a:ext uri="{FF2B5EF4-FFF2-40B4-BE49-F238E27FC236}">
                    <a16:creationId xmlns:a16="http://schemas.microsoft.com/office/drawing/2014/main" id="{AB43FA9E-6345-E6A4-EBE7-37005FF9FA3B}"/>
                  </a:ext>
                </a:extLst>
              </p:cNvPr>
              <p:cNvCxnSpPr>
                <a:cxnSpLocks/>
              </p:cNvCxnSpPr>
              <p:nvPr/>
            </p:nvCxnSpPr>
            <p:spPr bwMode="auto">
              <a:xfrm rot="5400000">
                <a:off x="5152129" y="4494283"/>
                <a:ext cx="78079" cy="0"/>
              </a:xfrm>
              <a:prstGeom prst="line">
                <a:avLst/>
              </a:prstGeom>
              <a:noFill/>
              <a:ln w="28575" cap="flat" cmpd="sng" algn="ctr">
                <a:solidFill>
                  <a:schemeClr val="bg1"/>
                </a:solidFill>
                <a:prstDash val="solid"/>
                <a:round/>
                <a:headEnd type="none" w="med" len="med"/>
                <a:tailEnd type="none" w="med" len="med"/>
              </a:ln>
              <a:effectLst/>
            </p:spPr>
          </p:cxnSp>
          <p:cxnSp>
            <p:nvCxnSpPr>
              <p:cNvPr id="247" name="Straight Connector 246">
                <a:extLst>
                  <a:ext uri="{FF2B5EF4-FFF2-40B4-BE49-F238E27FC236}">
                    <a16:creationId xmlns:a16="http://schemas.microsoft.com/office/drawing/2014/main" id="{CA84D46B-643E-0EF8-BDCD-445346430881}"/>
                  </a:ext>
                </a:extLst>
              </p:cNvPr>
              <p:cNvCxnSpPr>
                <a:cxnSpLocks/>
              </p:cNvCxnSpPr>
              <p:nvPr/>
            </p:nvCxnSpPr>
            <p:spPr bwMode="auto">
              <a:xfrm rot="5400000">
                <a:off x="4812685" y="4494283"/>
                <a:ext cx="78079"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260" name="Group 259">
            <a:extLst>
              <a:ext uri="{FF2B5EF4-FFF2-40B4-BE49-F238E27FC236}">
                <a16:creationId xmlns:a16="http://schemas.microsoft.com/office/drawing/2014/main" id="{8368016C-5AE4-4E40-53B0-B82874FEFCDE}"/>
              </a:ext>
            </a:extLst>
          </p:cNvPr>
          <p:cNvGrpSpPr/>
          <p:nvPr/>
        </p:nvGrpSpPr>
        <p:grpSpPr>
          <a:xfrm>
            <a:off x="6750338" y="4325697"/>
            <a:ext cx="4739049" cy="313013"/>
            <a:chOff x="1175743" y="4330225"/>
            <a:chExt cx="4739049" cy="313013"/>
          </a:xfrm>
        </p:grpSpPr>
        <p:grpSp>
          <p:nvGrpSpPr>
            <p:cNvPr id="261" name="Group 260">
              <a:extLst>
                <a:ext uri="{FF2B5EF4-FFF2-40B4-BE49-F238E27FC236}">
                  <a16:creationId xmlns:a16="http://schemas.microsoft.com/office/drawing/2014/main" id="{56F02F23-B164-6CB8-C36A-8BC305188A2C}"/>
                </a:ext>
              </a:extLst>
            </p:cNvPr>
            <p:cNvGrpSpPr/>
            <p:nvPr/>
          </p:nvGrpSpPr>
          <p:grpSpPr>
            <a:xfrm>
              <a:off x="1175743" y="4330225"/>
              <a:ext cx="2020652" cy="308259"/>
              <a:chOff x="959107" y="4189231"/>
              <a:chExt cx="4994547" cy="308259"/>
            </a:xfrm>
          </p:grpSpPr>
          <p:sp>
            <p:nvSpPr>
              <p:cNvPr id="271" name="TextBox 270">
                <a:extLst>
                  <a:ext uri="{FF2B5EF4-FFF2-40B4-BE49-F238E27FC236}">
                    <a16:creationId xmlns:a16="http://schemas.microsoft.com/office/drawing/2014/main" id="{B387F84A-DCBB-B07C-A437-8DB251922DF2}"/>
                  </a:ext>
                </a:extLst>
              </p:cNvPr>
              <p:cNvSpPr txBox="1"/>
              <p:nvPr/>
            </p:nvSpPr>
            <p:spPr bwMode="auto">
              <a:xfrm>
                <a:off x="959107" y="4189231"/>
                <a:ext cx="68229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272" name="TextBox 271">
                <a:extLst>
                  <a:ext uri="{FF2B5EF4-FFF2-40B4-BE49-F238E27FC236}">
                    <a16:creationId xmlns:a16="http://schemas.microsoft.com/office/drawing/2014/main" id="{2CBC46AF-8ACB-2CC1-6BED-3F07FE702F3A}"/>
                  </a:ext>
                </a:extLst>
              </p:cNvPr>
              <p:cNvSpPr txBox="1"/>
              <p:nvPr/>
            </p:nvSpPr>
            <p:spPr bwMode="auto">
              <a:xfrm>
                <a:off x="1800439" y="4189231"/>
                <a:ext cx="68229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273" name="TextBox 272">
                <a:extLst>
                  <a:ext uri="{FF2B5EF4-FFF2-40B4-BE49-F238E27FC236}">
                    <a16:creationId xmlns:a16="http://schemas.microsoft.com/office/drawing/2014/main" id="{B1827BCF-408F-88BA-DED3-E263961FB390}"/>
                  </a:ext>
                </a:extLst>
              </p:cNvPr>
              <p:cNvSpPr txBox="1"/>
              <p:nvPr/>
            </p:nvSpPr>
            <p:spPr bwMode="auto">
              <a:xfrm>
                <a:off x="2533108" y="4189231"/>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274" name="TextBox 273">
                <a:extLst>
                  <a:ext uri="{FF2B5EF4-FFF2-40B4-BE49-F238E27FC236}">
                    <a16:creationId xmlns:a16="http://schemas.microsoft.com/office/drawing/2014/main" id="{E38E0929-B353-5816-BE91-9AC47279199D}"/>
                  </a:ext>
                </a:extLst>
              </p:cNvPr>
              <p:cNvSpPr txBox="1"/>
              <p:nvPr/>
            </p:nvSpPr>
            <p:spPr bwMode="auto">
              <a:xfrm>
                <a:off x="3369153" y="4189713"/>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18</a:t>
                </a:r>
              </a:p>
            </p:txBody>
          </p:sp>
          <p:sp>
            <p:nvSpPr>
              <p:cNvPr id="275" name="TextBox 274">
                <a:extLst>
                  <a:ext uri="{FF2B5EF4-FFF2-40B4-BE49-F238E27FC236}">
                    <a16:creationId xmlns:a16="http://schemas.microsoft.com/office/drawing/2014/main" id="{F019CE32-8EB4-55C3-07BF-A61C8089E5DA}"/>
                  </a:ext>
                </a:extLst>
              </p:cNvPr>
              <p:cNvSpPr txBox="1"/>
              <p:nvPr/>
            </p:nvSpPr>
            <p:spPr bwMode="auto">
              <a:xfrm>
                <a:off x="4199339" y="4189231"/>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42</a:t>
                </a:r>
              </a:p>
            </p:txBody>
          </p:sp>
          <p:sp>
            <p:nvSpPr>
              <p:cNvPr id="276" name="TextBox 275">
                <a:extLst>
                  <a:ext uri="{FF2B5EF4-FFF2-40B4-BE49-F238E27FC236}">
                    <a16:creationId xmlns:a16="http://schemas.microsoft.com/office/drawing/2014/main" id="{AEAFE159-AD02-5351-894D-5C3A49CEC9FF}"/>
                  </a:ext>
                </a:extLst>
              </p:cNvPr>
              <p:cNvSpPr txBox="1"/>
              <p:nvPr/>
            </p:nvSpPr>
            <p:spPr bwMode="auto">
              <a:xfrm>
                <a:off x="5045511" y="4189231"/>
                <a:ext cx="9081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grpSp>
        <p:grpSp>
          <p:nvGrpSpPr>
            <p:cNvPr id="262" name="Group 261">
              <a:extLst>
                <a:ext uri="{FF2B5EF4-FFF2-40B4-BE49-F238E27FC236}">
                  <a16:creationId xmlns:a16="http://schemas.microsoft.com/office/drawing/2014/main" id="{6EC356DB-C22A-10B6-5DDB-9233DA634F8D}"/>
                </a:ext>
              </a:extLst>
            </p:cNvPr>
            <p:cNvGrpSpPr/>
            <p:nvPr/>
          </p:nvGrpSpPr>
          <p:grpSpPr>
            <a:xfrm>
              <a:off x="3160544" y="4334979"/>
              <a:ext cx="2066337" cy="308259"/>
              <a:chOff x="846185" y="4189231"/>
              <a:chExt cx="5107470" cy="308259"/>
            </a:xfrm>
          </p:grpSpPr>
          <p:sp>
            <p:nvSpPr>
              <p:cNvPr id="265" name="TextBox 264">
                <a:extLst>
                  <a:ext uri="{FF2B5EF4-FFF2-40B4-BE49-F238E27FC236}">
                    <a16:creationId xmlns:a16="http://schemas.microsoft.com/office/drawing/2014/main" id="{40558B13-E0A4-8D58-3253-8748AF19E63E}"/>
                  </a:ext>
                </a:extLst>
              </p:cNvPr>
              <p:cNvSpPr txBox="1"/>
              <p:nvPr/>
            </p:nvSpPr>
            <p:spPr bwMode="auto">
              <a:xfrm>
                <a:off x="846185" y="4189231"/>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36</a:t>
                </a:r>
              </a:p>
            </p:txBody>
          </p:sp>
          <p:sp>
            <p:nvSpPr>
              <p:cNvPr id="266" name="TextBox 265">
                <a:extLst>
                  <a:ext uri="{FF2B5EF4-FFF2-40B4-BE49-F238E27FC236}">
                    <a16:creationId xmlns:a16="http://schemas.microsoft.com/office/drawing/2014/main" id="{224BC533-E3EF-F947-F440-540D45D61DFD}"/>
                  </a:ext>
                </a:extLst>
              </p:cNvPr>
              <p:cNvSpPr txBox="1"/>
              <p:nvPr/>
            </p:nvSpPr>
            <p:spPr bwMode="auto">
              <a:xfrm>
                <a:off x="1687517" y="4189231"/>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42</a:t>
                </a:r>
              </a:p>
            </p:txBody>
          </p:sp>
          <p:sp>
            <p:nvSpPr>
              <p:cNvPr id="267" name="TextBox 266">
                <a:extLst>
                  <a:ext uri="{FF2B5EF4-FFF2-40B4-BE49-F238E27FC236}">
                    <a16:creationId xmlns:a16="http://schemas.microsoft.com/office/drawing/2014/main" id="{A63F7E5C-16B2-272D-4171-77E1A25C86E1}"/>
                  </a:ext>
                </a:extLst>
              </p:cNvPr>
              <p:cNvSpPr txBox="1"/>
              <p:nvPr/>
            </p:nvSpPr>
            <p:spPr bwMode="auto">
              <a:xfrm>
                <a:off x="2533105" y="4189231"/>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48</a:t>
                </a:r>
              </a:p>
            </p:txBody>
          </p:sp>
          <p:sp>
            <p:nvSpPr>
              <p:cNvPr id="268" name="TextBox 267">
                <a:extLst>
                  <a:ext uri="{FF2B5EF4-FFF2-40B4-BE49-F238E27FC236}">
                    <a16:creationId xmlns:a16="http://schemas.microsoft.com/office/drawing/2014/main" id="{BBDA90F2-1EC1-B9B0-ABAF-330FB2DEEA40}"/>
                  </a:ext>
                </a:extLst>
              </p:cNvPr>
              <p:cNvSpPr txBox="1"/>
              <p:nvPr/>
            </p:nvSpPr>
            <p:spPr bwMode="auto">
              <a:xfrm>
                <a:off x="3369152" y="4189713"/>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54</a:t>
                </a:r>
              </a:p>
            </p:txBody>
          </p:sp>
          <p:sp>
            <p:nvSpPr>
              <p:cNvPr id="269" name="TextBox 268">
                <a:extLst>
                  <a:ext uri="{FF2B5EF4-FFF2-40B4-BE49-F238E27FC236}">
                    <a16:creationId xmlns:a16="http://schemas.microsoft.com/office/drawing/2014/main" id="{DE7F5B1E-DB8F-D37A-1E7B-88B4B5F19243}"/>
                  </a:ext>
                </a:extLst>
              </p:cNvPr>
              <p:cNvSpPr txBox="1"/>
              <p:nvPr/>
            </p:nvSpPr>
            <p:spPr bwMode="auto">
              <a:xfrm>
                <a:off x="4199339" y="4189231"/>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270" name="TextBox 269">
                <a:extLst>
                  <a:ext uri="{FF2B5EF4-FFF2-40B4-BE49-F238E27FC236}">
                    <a16:creationId xmlns:a16="http://schemas.microsoft.com/office/drawing/2014/main" id="{BD1E490C-BCF5-D00E-AFBF-D5972D8B0959}"/>
                  </a:ext>
                </a:extLst>
              </p:cNvPr>
              <p:cNvSpPr txBox="1"/>
              <p:nvPr/>
            </p:nvSpPr>
            <p:spPr bwMode="auto">
              <a:xfrm>
                <a:off x="5045514" y="4189231"/>
                <a:ext cx="9081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66</a:t>
                </a:r>
              </a:p>
            </p:txBody>
          </p:sp>
        </p:grpSp>
        <p:sp>
          <p:nvSpPr>
            <p:cNvPr id="263" name="TextBox 262">
              <a:extLst>
                <a:ext uri="{FF2B5EF4-FFF2-40B4-BE49-F238E27FC236}">
                  <a16:creationId xmlns:a16="http://schemas.microsoft.com/office/drawing/2014/main" id="{A9AB3674-5FD6-810D-0A0C-39BDFE193826}"/>
                </a:ext>
              </a:extLst>
            </p:cNvPr>
            <p:cNvSpPr txBox="1"/>
            <p:nvPr/>
          </p:nvSpPr>
          <p:spPr bwMode="auto">
            <a:xfrm>
              <a:off x="5205046" y="433176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72</a:t>
              </a:r>
            </a:p>
          </p:txBody>
        </p:sp>
        <p:sp>
          <p:nvSpPr>
            <p:cNvPr id="264" name="TextBox 263">
              <a:extLst>
                <a:ext uri="{FF2B5EF4-FFF2-40B4-BE49-F238E27FC236}">
                  <a16:creationId xmlns:a16="http://schemas.microsoft.com/office/drawing/2014/main" id="{D141BF21-C80E-F8A0-A3F0-AB9B4CB87F94}"/>
                </a:ext>
              </a:extLst>
            </p:cNvPr>
            <p:cNvSpPr txBox="1"/>
            <p:nvPr/>
          </p:nvSpPr>
          <p:spPr bwMode="auto">
            <a:xfrm>
              <a:off x="5547384" y="433176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78</a:t>
              </a:r>
            </a:p>
          </p:txBody>
        </p:sp>
      </p:grpSp>
      <p:cxnSp>
        <p:nvCxnSpPr>
          <p:cNvPr id="277" name="Straight Connector 276">
            <a:extLst>
              <a:ext uri="{FF2B5EF4-FFF2-40B4-BE49-F238E27FC236}">
                <a16:creationId xmlns:a16="http://schemas.microsoft.com/office/drawing/2014/main" id="{41C3CFCA-6DD3-F668-9054-32FD0ECEBA20}"/>
              </a:ext>
            </a:extLst>
          </p:cNvPr>
          <p:cNvCxnSpPr>
            <a:cxnSpLocks/>
          </p:cNvCxnSpPr>
          <p:nvPr/>
        </p:nvCxnSpPr>
        <p:spPr bwMode="auto">
          <a:xfrm flipV="1">
            <a:off x="8912022" y="3605637"/>
            <a:ext cx="0" cy="668390"/>
          </a:xfrm>
          <a:prstGeom prst="line">
            <a:avLst/>
          </a:prstGeom>
          <a:noFill/>
          <a:ln w="28575" cap="flat" cmpd="sng" algn="ctr">
            <a:solidFill>
              <a:schemeClr val="tx2"/>
            </a:solidFill>
            <a:prstDash val="sysDash"/>
            <a:round/>
            <a:headEnd type="none" w="med" len="med"/>
            <a:tailEnd type="none" w="med" len="med"/>
          </a:ln>
          <a:effectLst/>
        </p:spPr>
      </p:cxnSp>
      <p:cxnSp>
        <p:nvCxnSpPr>
          <p:cNvPr id="278" name="Straight Connector 277">
            <a:extLst>
              <a:ext uri="{FF2B5EF4-FFF2-40B4-BE49-F238E27FC236}">
                <a16:creationId xmlns:a16="http://schemas.microsoft.com/office/drawing/2014/main" id="{20D00FB1-356E-69C8-4607-75D8BDC71A37}"/>
              </a:ext>
            </a:extLst>
          </p:cNvPr>
          <p:cNvCxnSpPr>
            <a:cxnSpLocks/>
          </p:cNvCxnSpPr>
          <p:nvPr/>
        </p:nvCxnSpPr>
        <p:spPr bwMode="auto">
          <a:xfrm flipV="1">
            <a:off x="9593706" y="3698451"/>
            <a:ext cx="0" cy="583097"/>
          </a:xfrm>
          <a:prstGeom prst="line">
            <a:avLst/>
          </a:prstGeom>
          <a:noFill/>
          <a:ln w="28575" cap="flat" cmpd="sng" algn="ctr">
            <a:solidFill>
              <a:schemeClr val="tx2"/>
            </a:solidFill>
            <a:prstDash val="sysDash"/>
            <a:round/>
            <a:headEnd type="none" w="med" len="med"/>
            <a:tailEnd type="none" w="med" len="med"/>
          </a:ln>
          <a:effectLst/>
        </p:spPr>
      </p:cxnSp>
      <p:cxnSp>
        <p:nvCxnSpPr>
          <p:cNvPr id="279" name="Straight Connector 278">
            <a:extLst>
              <a:ext uri="{FF2B5EF4-FFF2-40B4-BE49-F238E27FC236}">
                <a16:creationId xmlns:a16="http://schemas.microsoft.com/office/drawing/2014/main" id="{971AB130-930A-5423-8408-103D1DAD5D4E}"/>
              </a:ext>
            </a:extLst>
          </p:cNvPr>
          <p:cNvCxnSpPr>
            <a:cxnSpLocks/>
          </p:cNvCxnSpPr>
          <p:nvPr/>
        </p:nvCxnSpPr>
        <p:spPr bwMode="auto">
          <a:xfrm flipV="1">
            <a:off x="10272965" y="3773579"/>
            <a:ext cx="0" cy="500448"/>
          </a:xfrm>
          <a:prstGeom prst="line">
            <a:avLst/>
          </a:prstGeom>
          <a:noFill/>
          <a:ln w="28575" cap="flat" cmpd="sng" algn="ctr">
            <a:solidFill>
              <a:schemeClr val="tx2"/>
            </a:solidFill>
            <a:prstDash val="sysDash"/>
            <a:round/>
            <a:headEnd type="none" w="med" len="med"/>
            <a:tailEnd type="none" w="med" len="med"/>
          </a:ln>
          <a:effectLst/>
        </p:spPr>
      </p:cxnSp>
      <p:sp>
        <p:nvSpPr>
          <p:cNvPr id="280" name="TextBox 279">
            <a:extLst>
              <a:ext uri="{FF2B5EF4-FFF2-40B4-BE49-F238E27FC236}">
                <a16:creationId xmlns:a16="http://schemas.microsoft.com/office/drawing/2014/main" id="{935E381F-CD8A-5A2E-A349-98EAEF8ABC6F}"/>
              </a:ext>
            </a:extLst>
          </p:cNvPr>
          <p:cNvSpPr txBox="1"/>
          <p:nvPr/>
        </p:nvSpPr>
        <p:spPr bwMode="auto">
          <a:xfrm>
            <a:off x="8117938" y="3129708"/>
            <a:ext cx="81624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2 </a:t>
            </a:r>
            <a:r>
              <a:rPr lang="en-US" sz="1200" dirty="0" err="1">
                <a:solidFill>
                  <a:schemeClr val="bg1"/>
                </a:solidFill>
                <a:latin typeface="Calibri" panose="020F0502020204030204" pitchFamily="34" charset="0"/>
              </a:rPr>
              <a:t>yr</a:t>
            </a:r>
            <a:r>
              <a:rPr lang="en-US" sz="1200" dirty="0">
                <a:solidFill>
                  <a:schemeClr val="bg1"/>
                </a:solidFill>
                <a:latin typeface="Calibri" panose="020F0502020204030204" pitchFamily="34" charset="0"/>
              </a:rPr>
              <a:t> (52%)</a:t>
            </a:r>
            <a:endParaRPr lang="en-US" sz="1200" b="0" dirty="0">
              <a:solidFill>
                <a:schemeClr val="bg1"/>
              </a:solidFill>
              <a:latin typeface="Calibri" panose="020F0502020204030204" pitchFamily="34" charset="0"/>
            </a:endParaRPr>
          </a:p>
        </p:txBody>
      </p:sp>
      <p:sp>
        <p:nvSpPr>
          <p:cNvPr id="281" name="TextBox 280">
            <a:extLst>
              <a:ext uri="{FF2B5EF4-FFF2-40B4-BE49-F238E27FC236}">
                <a16:creationId xmlns:a16="http://schemas.microsoft.com/office/drawing/2014/main" id="{106893F5-75E6-E1B2-64A1-32089622B36B}"/>
              </a:ext>
            </a:extLst>
          </p:cNvPr>
          <p:cNvSpPr txBox="1"/>
          <p:nvPr/>
        </p:nvSpPr>
        <p:spPr bwMode="auto">
          <a:xfrm>
            <a:off x="8808771" y="3266339"/>
            <a:ext cx="81624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3 </a:t>
            </a:r>
            <a:r>
              <a:rPr lang="en-US" sz="1200" dirty="0" err="1">
                <a:solidFill>
                  <a:schemeClr val="bg1"/>
                </a:solidFill>
                <a:latin typeface="Calibri" panose="020F0502020204030204" pitchFamily="34" charset="0"/>
              </a:rPr>
              <a:t>yr</a:t>
            </a:r>
            <a:r>
              <a:rPr lang="en-US" sz="1200" dirty="0">
                <a:solidFill>
                  <a:schemeClr val="bg1"/>
                </a:solidFill>
                <a:latin typeface="Calibri" panose="020F0502020204030204" pitchFamily="34" charset="0"/>
              </a:rPr>
              <a:t> (44%)</a:t>
            </a:r>
            <a:endParaRPr lang="en-US" sz="1200" b="0" dirty="0">
              <a:solidFill>
                <a:schemeClr val="bg1"/>
              </a:solidFill>
              <a:latin typeface="Calibri" panose="020F0502020204030204" pitchFamily="34" charset="0"/>
            </a:endParaRPr>
          </a:p>
        </p:txBody>
      </p:sp>
      <p:sp>
        <p:nvSpPr>
          <p:cNvPr id="282" name="TextBox 281">
            <a:extLst>
              <a:ext uri="{FF2B5EF4-FFF2-40B4-BE49-F238E27FC236}">
                <a16:creationId xmlns:a16="http://schemas.microsoft.com/office/drawing/2014/main" id="{9C81BE8C-F089-8AE3-1FB1-56A36AECFFD9}"/>
              </a:ext>
            </a:extLst>
          </p:cNvPr>
          <p:cNvSpPr txBox="1"/>
          <p:nvPr/>
        </p:nvSpPr>
        <p:spPr bwMode="auto">
          <a:xfrm>
            <a:off x="9495288" y="3434792"/>
            <a:ext cx="81624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4 </a:t>
            </a:r>
            <a:r>
              <a:rPr lang="en-US" sz="1200" dirty="0" err="1">
                <a:solidFill>
                  <a:schemeClr val="bg1"/>
                </a:solidFill>
                <a:latin typeface="Calibri" panose="020F0502020204030204" pitchFamily="34" charset="0"/>
              </a:rPr>
              <a:t>yr</a:t>
            </a:r>
            <a:r>
              <a:rPr lang="en-US" sz="1200" dirty="0">
                <a:solidFill>
                  <a:schemeClr val="bg1"/>
                </a:solidFill>
                <a:latin typeface="Calibri" panose="020F0502020204030204" pitchFamily="34" charset="0"/>
              </a:rPr>
              <a:t> (37%)</a:t>
            </a:r>
            <a:endParaRPr lang="en-US" sz="1200" b="0" dirty="0">
              <a:solidFill>
                <a:schemeClr val="bg1"/>
              </a:solidFill>
              <a:latin typeface="Calibri" panose="020F0502020204030204" pitchFamily="34" charset="0"/>
            </a:endParaRPr>
          </a:p>
        </p:txBody>
      </p:sp>
      <p:sp>
        <p:nvSpPr>
          <p:cNvPr id="283" name="TextBox 282">
            <a:extLst>
              <a:ext uri="{FF2B5EF4-FFF2-40B4-BE49-F238E27FC236}">
                <a16:creationId xmlns:a16="http://schemas.microsoft.com/office/drawing/2014/main" id="{BFE61653-5630-CF49-84A9-81BA11F54549}"/>
              </a:ext>
            </a:extLst>
          </p:cNvPr>
          <p:cNvSpPr txBox="1"/>
          <p:nvPr/>
        </p:nvSpPr>
        <p:spPr bwMode="auto">
          <a:xfrm>
            <a:off x="10237301" y="3454392"/>
            <a:ext cx="81624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5 </a:t>
            </a:r>
            <a:r>
              <a:rPr lang="en-US" sz="1200" dirty="0" err="1">
                <a:solidFill>
                  <a:schemeClr val="bg1"/>
                </a:solidFill>
                <a:latin typeface="Calibri" panose="020F0502020204030204" pitchFamily="34" charset="0"/>
              </a:rPr>
              <a:t>yr</a:t>
            </a:r>
            <a:r>
              <a:rPr lang="en-US" sz="1200" dirty="0">
                <a:solidFill>
                  <a:schemeClr val="bg1"/>
                </a:solidFill>
                <a:latin typeface="Calibri" panose="020F0502020204030204" pitchFamily="34" charset="0"/>
              </a:rPr>
              <a:t> (34%)</a:t>
            </a:r>
            <a:endParaRPr lang="en-US" sz="1200" b="0" dirty="0">
              <a:solidFill>
                <a:schemeClr val="bg1"/>
              </a:solidFill>
              <a:latin typeface="Calibri" panose="020F0502020204030204" pitchFamily="34" charset="0"/>
            </a:endParaRPr>
          </a:p>
        </p:txBody>
      </p:sp>
      <p:cxnSp>
        <p:nvCxnSpPr>
          <p:cNvPr id="343" name="Straight Connector 342">
            <a:extLst>
              <a:ext uri="{FF2B5EF4-FFF2-40B4-BE49-F238E27FC236}">
                <a16:creationId xmlns:a16="http://schemas.microsoft.com/office/drawing/2014/main" id="{25F0C12C-D0CE-0C27-BB12-DD0F2EF1D2EC}"/>
              </a:ext>
            </a:extLst>
          </p:cNvPr>
          <p:cNvCxnSpPr/>
          <p:nvPr/>
        </p:nvCxnSpPr>
        <p:spPr bwMode="auto">
          <a:xfrm>
            <a:off x="9447522" y="2784398"/>
            <a:ext cx="188364" cy="0"/>
          </a:xfrm>
          <a:prstGeom prst="line">
            <a:avLst/>
          </a:prstGeom>
          <a:noFill/>
          <a:ln w="28575" cap="flat" cmpd="sng" algn="ctr">
            <a:solidFill>
              <a:schemeClr val="accent1"/>
            </a:solidFill>
            <a:prstDash val="solid"/>
            <a:round/>
            <a:headEnd type="none" w="med" len="med"/>
            <a:tailEnd type="none" w="med" len="med"/>
          </a:ln>
          <a:effectLst/>
        </p:spPr>
      </p:cxnSp>
      <p:sp>
        <p:nvSpPr>
          <p:cNvPr id="344" name="TextBox 343">
            <a:extLst>
              <a:ext uri="{FF2B5EF4-FFF2-40B4-BE49-F238E27FC236}">
                <a16:creationId xmlns:a16="http://schemas.microsoft.com/office/drawing/2014/main" id="{D9043D0F-8388-7661-A7A6-F420AC58C309}"/>
              </a:ext>
            </a:extLst>
          </p:cNvPr>
          <p:cNvSpPr txBox="1"/>
          <p:nvPr/>
        </p:nvSpPr>
        <p:spPr bwMode="auto">
          <a:xfrm>
            <a:off x="9601323" y="2624623"/>
            <a:ext cx="19325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Dabrafenib + trametinib</a:t>
            </a:r>
          </a:p>
        </p:txBody>
      </p:sp>
      <p:grpSp>
        <p:nvGrpSpPr>
          <p:cNvPr id="365" name="Group 364">
            <a:extLst>
              <a:ext uri="{FF2B5EF4-FFF2-40B4-BE49-F238E27FC236}">
                <a16:creationId xmlns:a16="http://schemas.microsoft.com/office/drawing/2014/main" id="{C0F11AC0-4E3E-37E0-05E6-2A4C353651DA}"/>
              </a:ext>
            </a:extLst>
          </p:cNvPr>
          <p:cNvGrpSpPr/>
          <p:nvPr/>
        </p:nvGrpSpPr>
        <p:grpSpPr>
          <a:xfrm>
            <a:off x="6900472" y="2590302"/>
            <a:ext cx="4313550" cy="1220930"/>
            <a:chOff x="6900472" y="2590302"/>
            <a:chExt cx="4313550" cy="1220930"/>
          </a:xfrm>
        </p:grpSpPr>
        <p:cxnSp>
          <p:nvCxnSpPr>
            <p:cNvPr id="285" name="Straight Connector 284">
              <a:extLst>
                <a:ext uri="{FF2B5EF4-FFF2-40B4-BE49-F238E27FC236}">
                  <a16:creationId xmlns:a16="http://schemas.microsoft.com/office/drawing/2014/main" id="{140617C3-0E34-AF32-7C67-7B6B3EC018F1}"/>
                </a:ext>
              </a:extLst>
            </p:cNvPr>
            <p:cNvCxnSpPr/>
            <p:nvPr/>
          </p:nvCxnSpPr>
          <p:spPr bwMode="auto">
            <a:xfrm>
              <a:off x="6900472" y="2590302"/>
              <a:ext cx="0" cy="103428"/>
            </a:xfrm>
            <a:prstGeom prst="line">
              <a:avLst/>
            </a:prstGeom>
            <a:noFill/>
            <a:ln w="38100" cap="flat" cmpd="sng" algn="ctr">
              <a:solidFill>
                <a:schemeClr val="accent1"/>
              </a:solidFill>
              <a:prstDash val="solid"/>
              <a:round/>
              <a:headEnd type="none" w="med" len="med"/>
              <a:tailEnd type="none" w="med" len="med"/>
            </a:ln>
            <a:effectLst/>
          </p:spPr>
        </p:cxnSp>
        <p:cxnSp>
          <p:nvCxnSpPr>
            <p:cNvPr id="286" name="Straight Connector 285">
              <a:extLst>
                <a:ext uri="{FF2B5EF4-FFF2-40B4-BE49-F238E27FC236}">
                  <a16:creationId xmlns:a16="http://schemas.microsoft.com/office/drawing/2014/main" id="{E06A0A38-8834-5C01-C013-2597FC718789}"/>
                </a:ext>
              </a:extLst>
            </p:cNvPr>
            <p:cNvCxnSpPr/>
            <p:nvPr/>
          </p:nvCxnSpPr>
          <p:spPr bwMode="auto">
            <a:xfrm>
              <a:off x="7112948" y="2620070"/>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64E15AC6-3433-EBC7-1B1F-E6E3CBBF5C12}"/>
                </a:ext>
              </a:extLst>
            </p:cNvPr>
            <p:cNvCxnSpPr/>
            <p:nvPr/>
          </p:nvCxnSpPr>
          <p:spPr bwMode="auto">
            <a:xfrm>
              <a:off x="7145671" y="2642016"/>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288" name="Straight Connector 287">
              <a:extLst>
                <a:ext uri="{FF2B5EF4-FFF2-40B4-BE49-F238E27FC236}">
                  <a16:creationId xmlns:a16="http://schemas.microsoft.com/office/drawing/2014/main" id="{359F22AB-53F6-02A1-D1C1-2152CA64B612}"/>
                </a:ext>
              </a:extLst>
            </p:cNvPr>
            <p:cNvCxnSpPr/>
            <p:nvPr/>
          </p:nvCxnSpPr>
          <p:spPr bwMode="auto">
            <a:xfrm>
              <a:off x="7162241" y="2642016"/>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289" name="Straight Connector 288">
              <a:extLst>
                <a:ext uri="{FF2B5EF4-FFF2-40B4-BE49-F238E27FC236}">
                  <a16:creationId xmlns:a16="http://schemas.microsoft.com/office/drawing/2014/main" id="{D48010C5-B3C4-455C-67EC-9B059CA998EC}"/>
                </a:ext>
              </a:extLst>
            </p:cNvPr>
            <p:cNvCxnSpPr/>
            <p:nvPr/>
          </p:nvCxnSpPr>
          <p:spPr bwMode="auto">
            <a:xfrm>
              <a:off x="7183187" y="2675083"/>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290" name="Straight Connector 289">
              <a:extLst>
                <a:ext uri="{FF2B5EF4-FFF2-40B4-BE49-F238E27FC236}">
                  <a16:creationId xmlns:a16="http://schemas.microsoft.com/office/drawing/2014/main" id="{CB1B4808-0E14-4FA4-67BF-27CAD43BE5B4}"/>
                </a:ext>
              </a:extLst>
            </p:cNvPr>
            <p:cNvCxnSpPr/>
            <p:nvPr/>
          </p:nvCxnSpPr>
          <p:spPr bwMode="auto">
            <a:xfrm>
              <a:off x="7212379" y="2701830"/>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74204775-8F2C-EDAE-8A22-700642513359}"/>
                </a:ext>
              </a:extLst>
            </p:cNvPr>
            <p:cNvCxnSpPr/>
            <p:nvPr/>
          </p:nvCxnSpPr>
          <p:spPr bwMode="auto">
            <a:xfrm>
              <a:off x="7237500" y="2726379"/>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6AAB4804-8940-4D4D-7A03-FB8446BA3713}"/>
                </a:ext>
              </a:extLst>
            </p:cNvPr>
            <p:cNvCxnSpPr/>
            <p:nvPr/>
          </p:nvCxnSpPr>
          <p:spPr bwMode="auto">
            <a:xfrm>
              <a:off x="7263770" y="2738924"/>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293" name="Straight Connector 292">
              <a:extLst>
                <a:ext uri="{FF2B5EF4-FFF2-40B4-BE49-F238E27FC236}">
                  <a16:creationId xmlns:a16="http://schemas.microsoft.com/office/drawing/2014/main" id="{62EA19D0-2211-381A-C02D-06F955162BDB}"/>
                </a:ext>
              </a:extLst>
            </p:cNvPr>
            <p:cNvCxnSpPr/>
            <p:nvPr/>
          </p:nvCxnSpPr>
          <p:spPr bwMode="auto">
            <a:xfrm>
              <a:off x="7436584" y="2910662"/>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294" name="Straight Connector 293">
              <a:extLst>
                <a:ext uri="{FF2B5EF4-FFF2-40B4-BE49-F238E27FC236}">
                  <a16:creationId xmlns:a16="http://schemas.microsoft.com/office/drawing/2014/main" id="{F26E3220-CCD2-15B1-05BD-DA95060DBA39}"/>
                </a:ext>
              </a:extLst>
            </p:cNvPr>
            <p:cNvCxnSpPr/>
            <p:nvPr/>
          </p:nvCxnSpPr>
          <p:spPr bwMode="auto">
            <a:xfrm>
              <a:off x="7407397" y="2884873"/>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295" name="Straight Connector 294">
              <a:extLst>
                <a:ext uri="{FF2B5EF4-FFF2-40B4-BE49-F238E27FC236}">
                  <a16:creationId xmlns:a16="http://schemas.microsoft.com/office/drawing/2014/main" id="{ED2A2B05-C31C-32E1-B9BD-16F4A3F13282}"/>
                </a:ext>
              </a:extLst>
            </p:cNvPr>
            <p:cNvCxnSpPr/>
            <p:nvPr/>
          </p:nvCxnSpPr>
          <p:spPr bwMode="auto">
            <a:xfrm>
              <a:off x="7464549" y="2926908"/>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296" name="Straight Connector 295">
              <a:extLst>
                <a:ext uri="{FF2B5EF4-FFF2-40B4-BE49-F238E27FC236}">
                  <a16:creationId xmlns:a16="http://schemas.microsoft.com/office/drawing/2014/main" id="{2E9DCA2E-C258-5803-14D9-486199E3F2E2}"/>
                </a:ext>
              </a:extLst>
            </p:cNvPr>
            <p:cNvCxnSpPr/>
            <p:nvPr/>
          </p:nvCxnSpPr>
          <p:spPr bwMode="auto">
            <a:xfrm>
              <a:off x="7719764" y="3118135"/>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297" name="Straight Connector 296">
              <a:extLst>
                <a:ext uri="{FF2B5EF4-FFF2-40B4-BE49-F238E27FC236}">
                  <a16:creationId xmlns:a16="http://schemas.microsoft.com/office/drawing/2014/main" id="{BD450ABF-27DB-4BB2-2F12-F94FFABCA9F9}"/>
                </a:ext>
              </a:extLst>
            </p:cNvPr>
            <p:cNvCxnSpPr/>
            <p:nvPr/>
          </p:nvCxnSpPr>
          <p:spPr bwMode="auto">
            <a:xfrm>
              <a:off x="7732518" y="3125822"/>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298" name="Straight Connector 297">
              <a:extLst>
                <a:ext uri="{FF2B5EF4-FFF2-40B4-BE49-F238E27FC236}">
                  <a16:creationId xmlns:a16="http://schemas.microsoft.com/office/drawing/2014/main" id="{2F191919-8FC2-B941-1317-86E4A9AF1490}"/>
                </a:ext>
              </a:extLst>
            </p:cNvPr>
            <p:cNvCxnSpPr/>
            <p:nvPr/>
          </p:nvCxnSpPr>
          <p:spPr bwMode="auto">
            <a:xfrm>
              <a:off x="7819924" y="3193810"/>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299" name="Straight Connector 298">
              <a:extLst>
                <a:ext uri="{FF2B5EF4-FFF2-40B4-BE49-F238E27FC236}">
                  <a16:creationId xmlns:a16="http://schemas.microsoft.com/office/drawing/2014/main" id="{C2F18826-AF58-CF42-1CFA-CC7A0F3C875B}"/>
                </a:ext>
              </a:extLst>
            </p:cNvPr>
            <p:cNvCxnSpPr/>
            <p:nvPr/>
          </p:nvCxnSpPr>
          <p:spPr bwMode="auto">
            <a:xfrm>
              <a:off x="8060799" y="3313170"/>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00" name="Straight Connector 299">
              <a:extLst>
                <a:ext uri="{FF2B5EF4-FFF2-40B4-BE49-F238E27FC236}">
                  <a16:creationId xmlns:a16="http://schemas.microsoft.com/office/drawing/2014/main" id="{3EF06AF1-6046-62E9-D26A-27B0454753F4}"/>
                </a:ext>
              </a:extLst>
            </p:cNvPr>
            <p:cNvCxnSpPr/>
            <p:nvPr/>
          </p:nvCxnSpPr>
          <p:spPr bwMode="auto">
            <a:xfrm>
              <a:off x="8189565" y="3348545"/>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01" name="Straight Connector 300">
              <a:extLst>
                <a:ext uri="{FF2B5EF4-FFF2-40B4-BE49-F238E27FC236}">
                  <a16:creationId xmlns:a16="http://schemas.microsoft.com/office/drawing/2014/main" id="{5C827705-9D35-1E30-AB3B-241596F21385}"/>
                </a:ext>
              </a:extLst>
            </p:cNvPr>
            <p:cNvCxnSpPr/>
            <p:nvPr/>
          </p:nvCxnSpPr>
          <p:spPr bwMode="auto">
            <a:xfrm>
              <a:off x="8093851" y="3316279"/>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02" name="Straight Connector 301">
              <a:extLst>
                <a:ext uri="{FF2B5EF4-FFF2-40B4-BE49-F238E27FC236}">
                  <a16:creationId xmlns:a16="http://schemas.microsoft.com/office/drawing/2014/main" id="{E06B0920-A34B-139C-90A8-878D8A029519}"/>
                </a:ext>
              </a:extLst>
            </p:cNvPr>
            <p:cNvCxnSpPr/>
            <p:nvPr/>
          </p:nvCxnSpPr>
          <p:spPr bwMode="auto">
            <a:xfrm>
              <a:off x="8225032" y="3362079"/>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03" name="Straight Connector 302">
              <a:extLst>
                <a:ext uri="{FF2B5EF4-FFF2-40B4-BE49-F238E27FC236}">
                  <a16:creationId xmlns:a16="http://schemas.microsoft.com/office/drawing/2014/main" id="{F164D1B1-97BC-4DC6-6972-09CA68E83570}"/>
                </a:ext>
              </a:extLst>
            </p:cNvPr>
            <p:cNvCxnSpPr/>
            <p:nvPr/>
          </p:nvCxnSpPr>
          <p:spPr bwMode="auto">
            <a:xfrm>
              <a:off x="8278017" y="3383550"/>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CF33A7C6-3C57-FAFB-DE73-D5A142EC3971}"/>
                </a:ext>
              </a:extLst>
            </p:cNvPr>
            <p:cNvCxnSpPr/>
            <p:nvPr/>
          </p:nvCxnSpPr>
          <p:spPr bwMode="auto">
            <a:xfrm>
              <a:off x="8250438" y="3372691"/>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05" name="Straight Connector 304">
              <a:extLst>
                <a:ext uri="{FF2B5EF4-FFF2-40B4-BE49-F238E27FC236}">
                  <a16:creationId xmlns:a16="http://schemas.microsoft.com/office/drawing/2014/main" id="{9BDAD0ED-0C91-718A-CEFC-E5AF74A10137}"/>
                </a:ext>
              </a:extLst>
            </p:cNvPr>
            <p:cNvCxnSpPr/>
            <p:nvPr/>
          </p:nvCxnSpPr>
          <p:spPr bwMode="auto">
            <a:xfrm>
              <a:off x="8437038" y="3442715"/>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06" name="Straight Connector 305">
              <a:extLst>
                <a:ext uri="{FF2B5EF4-FFF2-40B4-BE49-F238E27FC236}">
                  <a16:creationId xmlns:a16="http://schemas.microsoft.com/office/drawing/2014/main" id="{4AAB615D-8709-C653-6D17-BE15B141497F}"/>
                </a:ext>
              </a:extLst>
            </p:cNvPr>
            <p:cNvCxnSpPr/>
            <p:nvPr/>
          </p:nvCxnSpPr>
          <p:spPr bwMode="auto">
            <a:xfrm>
              <a:off x="8469680" y="3446264"/>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07" name="Straight Connector 306">
              <a:extLst>
                <a:ext uri="{FF2B5EF4-FFF2-40B4-BE49-F238E27FC236}">
                  <a16:creationId xmlns:a16="http://schemas.microsoft.com/office/drawing/2014/main" id="{1F3CF617-BAB2-A60A-7316-24D53444174B}"/>
                </a:ext>
              </a:extLst>
            </p:cNvPr>
            <p:cNvCxnSpPr/>
            <p:nvPr/>
          </p:nvCxnSpPr>
          <p:spPr bwMode="auto">
            <a:xfrm>
              <a:off x="8505935" y="3451973"/>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08" name="Straight Connector 307">
              <a:extLst>
                <a:ext uri="{FF2B5EF4-FFF2-40B4-BE49-F238E27FC236}">
                  <a16:creationId xmlns:a16="http://schemas.microsoft.com/office/drawing/2014/main" id="{37105E0C-2575-CA6F-65A8-D1DF112DB7D9}"/>
                </a:ext>
              </a:extLst>
            </p:cNvPr>
            <p:cNvCxnSpPr/>
            <p:nvPr/>
          </p:nvCxnSpPr>
          <p:spPr bwMode="auto">
            <a:xfrm>
              <a:off x="8707311" y="3492406"/>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09" name="Straight Connector 308">
              <a:extLst>
                <a:ext uri="{FF2B5EF4-FFF2-40B4-BE49-F238E27FC236}">
                  <a16:creationId xmlns:a16="http://schemas.microsoft.com/office/drawing/2014/main" id="{92520A85-E150-9D9E-CFEE-1889A6FAD5BD}"/>
                </a:ext>
              </a:extLst>
            </p:cNvPr>
            <p:cNvCxnSpPr/>
            <p:nvPr/>
          </p:nvCxnSpPr>
          <p:spPr bwMode="auto">
            <a:xfrm>
              <a:off x="8898869" y="3502209"/>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10" name="Straight Connector 309">
              <a:extLst>
                <a:ext uri="{FF2B5EF4-FFF2-40B4-BE49-F238E27FC236}">
                  <a16:creationId xmlns:a16="http://schemas.microsoft.com/office/drawing/2014/main" id="{26AAC2DB-DBC7-C43E-6348-621B53DFE87D}"/>
                </a:ext>
              </a:extLst>
            </p:cNvPr>
            <p:cNvCxnSpPr/>
            <p:nvPr/>
          </p:nvCxnSpPr>
          <p:spPr bwMode="auto">
            <a:xfrm>
              <a:off x="8938582" y="3510245"/>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11" name="Straight Connector 310">
              <a:extLst>
                <a:ext uri="{FF2B5EF4-FFF2-40B4-BE49-F238E27FC236}">
                  <a16:creationId xmlns:a16="http://schemas.microsoft.com/office/drawing/2014/main" id="{DCBEF29B-60AC-50E4-FF98-21F3E2A9735D}"/>
                </a:ext>
              </a:extLst>
            </p:cNvPr>
            <p:cNvCxnSpPr/>
            <p:nvPr/>
          </p:nvCxnSpPr>
          <p:spPr bwMode="auto">
            <a:xfrm>
              <a:off x="9076006" y="3535034"/>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12" name="Straight Connector 311">
              <a:extLst>
                <a:ext uri="{FF2B5EF4-FFF2-40B4-BE49-F238E27FC236}">
                  <a16:creationId xmlns:a16="http://schemas.microsoft.com/office/drawing/2014/main" id="{09DFC414-CB23-799F-E875-4020B345F6E8}"/>
                </a:ext>
              </a:extLst>
            </p:cNvPr>
            <p:cNvCxnSpPr/>
            <p:nvPr/>
          </p:nvCxnSpPr>
          <p:spPr bwMode="auto">
            <a:xfrm>
              <a:off x="9184734" y="3551118"/>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13" name="Straight Connector 312">
              <a:extLst>
                <a:ext uri="{FF2B5EF4-FFF2-40B4-BE49-F238E27FC236}">
                  <a16:creationId xmlns:a16="http://schemas.microsoft.com/office/drawing/2014/main" id="{6BC76BF3-7D87-E968-0C28-FA304A9A91FA}"/>
                </a:ext>
              </a:extLst>
            </p:cNvPr>
            <p:cNvCxnSpPr/>
            <p:nvPr/>
          </p:nvCxnSpPr>
          <p:spPr bwMode="auto">
            <a:xfrm>
              <a:off x="9414814" y="3584620"/>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14" name="Straight Connector 313">
              <a:extLst>
                <a:ext uri="{FF2B5EF4-FFF2-40B4-BE49-F238E27FC236}">
                  <a16:creationId xmlns:a16="http://schemas.microsoft.com/office/drawing/2014/main" id="{89FA9109-400E-A040-F86D-21151C7EA17B}"/>
                </a:ext>
              </a:extLst>
            </p:cNvPr>
            <p:cNvCxnSpPr/>
            <p:nvPr/>
          </p:nvCxnSpPr>
          <p:spPr bwMode="auto">
            <a:xfrm>
              <a:off x="9381452" y="3580003"/>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15" name="Straight Connector 314">
              <a:extLst>
                <a:ext uri="{FF2B5EF4-FFF2-40B4-BE49-F238E27FC236}">
                  <a16:creationId xmlns:a16="http://schemas.microsoft.com/office/drawing/2014/main" id="{83B066A0-02FB-0F14-3CA4-696BCF4E911C}"/>
                </a:ext>
              </a:extLst>
            </p:cNvPr>
            <p:cNvCxnSpPr/>
            <p:nvPr/>
          </p:nvCxnSpPr>
          <p:spPr bwMode="auto">
            <a:xfrm>
              <a:off x="9699873" y="3628912"/>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16" name="Straight Connector 315">
              <a:extLst>
                <a:ext uri="{FF2B5EF4-FFF2-40B4-BE49-F238E27FC236}">
                  <a16:creationId xmlns:a16="http://schemas.microsoft.com/office/drawing/2014/main" id="{BA33AF49-FC5D-5811-4E21-356140447661}"/>
                </a:ext>
              </a:extLst>
            </p:cNvPr>
            <p:cNvCxnSpPr/>
            <p:nvPr/>
          </p:nvCxnSpPr>
          <p:spPr bwMode="auto">
            <a:xfrm>
              <a:off x="9648020" y="3623302"/>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17" name="Straight Connector 316">
              <a:extLst>
                <a:ext uri="{FF2B5EF4-FFF2-40B4-BE49-F238E27FC236}">
                  <a16:creationId xmlns:a16="http://schemas.microsoft.com/office/drawing/2014/main" id="{16A037E3-4AA4-CDA0-E928-A619D3450C9B}"/>
                </a:ext>
              </a:extLst>
            </p:cNvPr>
            <p:cNvCxnSpPr/>
            <p:nvPr/>
          </p:nvCxnSpPr>
          <p:spPr bwMode="auto">
            <a:xfrm>
              <a:off x="10311537" y="3664599"/>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18" name="Straight Connector 317">
              <a:extLst>
                <a:ext uri="{FF2B5EF4-FFF2-40B4-BE49-F238E27FC236}">
                  <a16:creationId xmlns:a16="http://schemas.microsoft.com/office/drawing/2014/main" id="{4E4F5D80-28C5-1B75-5D14-21A5608EC14B}"/>
                </a:ext>
              </a:extLst>
            </p:cNvPr>
            <p:cNvCxnSpPr/>
            <p:nvPr/>
          </p:nvCxnSpPr>
          <p:spPr bwMode="auto">
            <a:xfrm>
              <a:off x="10352070" y="3671158"/>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19" name="Straight Connector 318">
              <a:extLst>
                <a:ext uri="{FF2B5EF4-FFF2-40B4-BE49-F238E27FC236}">
                  <a16:creationId xmlns:a16="http://schemas.microsoft.com/office/drawing/2014/main" id="{F1675BC6-362B-34FE-F608-56FDCAE4E200}"/>
                </a:ext>
              </a:extLst>
            </p:cNvPr>
            <p:cNvCxnSpPr/>
            <p:nvPr/>
          </p:nvCxnSpPr>
          <p:spPr bwMode="auto">
            <a:xfrm>
              <a:off x="10600876" y="3682438"/>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20" name="Straight Connector 319">
              <a:extLst>
                <a:ext uri="{FF2B5EF4-FFF2-40B4-BE49-F238E27FC236}">
                  <a16:creationId xmlns:a16="http://schemas.microsoft.com/office/drawing/2014/main" id="{3F323578-237E-0807-8D07-B9843A6AA1D9}"/>
                </a:ext>
              </a:extLst>
            </p:cNvPr>
            <p:cNvCxnSpPr/>
            <p:nvPr/>
          </p:nvCxnSpPr>
          <p:spPr bwMode="auto">
            <a:xfrm>
              <a:off x="10753189" y="3706866"/>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21" name="Straight Connector 320">
              <a:extLst>
                <a:ext uri="{FF2B5EF4-FFF2-40B4-BE49-F238E27FC236}">
                  <a16:creationId xmlns:a16="http://schemas.microsoft.com/office/drawing/2014/main" id="{A6761E4D-2678-9A46-7421-84710366A41D}"/>
                </a:ext>
              </a:extLst>
            </p:cNvPr>
            <p:cNvCxnSpPr/>
            <p:nvPr/>
          </p:nvCxnSpPr>
          <p:spPr bwMode="auto">
            <a:xfrm>
              <a:off x="10719398" y="3690368"/>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22" name="Straight Connector 321">
              <a:extLst>
                <a:ext uri="{FF2B5EF4-FFF2-40B4-BE49-F238E27FC236}">
                  <a16:creationId xmlns:a16="http://schemas.microsoft.com/office/drawing/2014/main" id="{CC49EAFB-5E6D-DC9A-CAE6-476B992AE792}"/>
                </a:ext>
              </a:extLst>
            </p:cNvPr>
            <p:cNvCxnSpPr/>
            <p:nvPr/>
          </p:nvCxnSpPr>
          <p:spPr bwMode="auto">
            <a:xfrm>
              <a:off x="11214022" y="3706866"/>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25" name="Straight Connector 324">
              <a:extLst>
                <a:ext uri="{FF2B5EF4-FFF2-40B4-BE49-F238E27FC236}">
                  <a16:creationId xmlns:a16="http://schemas.microsoft.com/office/drawing/2014/main" id="{83F82610-00B2-4113-390C-8E25B87F58A7}"/>
                </a:ext>
              </a:extLst>
            </p:cNvPr>
            <p:cNvCxnSpPr/>
            <p:nvPr/>
          </p:nvCxnSpPr>
          <p:spPr bwMode="auto">
            <a:xfrm>
              <a:off x="10985361" y="3706866"/>
              <a:ext cx="0" cy="103428"/>
            </a:xfrm>
            <a:prstGeom prst="line">
              <a:avLst/>
            </a:prstGeom>
            <a:noFill/>
            <a:ln w="28575" cap="flat" cmpd="sng" algn="ctr">
              <a:solidFill>
                <a:schemeClr val="accent1"/>
              </a:solidFill>
              <a:prstDash val="solid"/>
              <a:round/>
              <a:headEnd type="none" w="med" len="med"/>
              <a:tailEnd type="none" w="med" len="med"/>
            </a:ln>
            <a:effectLst/>
          </p:spPr>
        </p:cxnSp>
        <p:cxnSp>
          <p:nvCxnSpPr>
            <p:cNvPr id="333" name="Straight Connector 332">
              <a:extLst>
                <a:ext uri="{FF2B5EF4-FFF2-40B4-BE49-F238E27FC236}">
                  <a16:creationId xmlns:a16="http://schemas.microsoft.com/office/drawing/2014/main" id="{4B43A4EF-88B4-6D29-3156-573190FE8D30}"/>
                </a:ext>
              </a:extLst>
            </p:cNvPr>
            <p:cNvCxnSpPr/>
            <p:nvPr/>
          </p:nvCxnSpPr>
          <p:spPr bwMode="auto">
            <a:xfrm>
              <a:off x="10418595" y="3683881"/>
              <a:ext cx="0" cy="103428"/>
            </a:xfrm>
            <a:prstGeom prst="line">
              <a:avLst/>
            </a:prstGeom>
            <a:noFill/>
            <a:ln w="57150" cap="flat" cmpd="sng" algn="ctr">
              <a:solidFill>
                <a:schemeClr val="accent1"/>
              </a:solidFill>
              <a:prstDash val="solid"/>
              <a:round/>
              <a:headEnd type="none" w="med" len="med"/>
              <a:tailEnd type="none" w="med" len="med"/>
            </a:ln>
            <a:effectLst/>
          </p:spPr>
        </p:cxnSp>
        <p:cxnSp>
          <p:nvCxnSpPr>
            <p:cNvPr id="336" name="Straight Connector 335">
              <a:extLst>
                <a:ext uri="{FF2B5EF4-FFF2-40B4-BE49-F238E27FC236}">
                  <a16:creationId xmlns:a16="http://schemas.microsoft.com/office/drawing/2014/main" id="{89895226-64FB-5C80-748D-17CA1FEE0F2B}"/>
                </a:ext>
              </a:extLst>
            </p:cNvPr>
            <p:cNvCxnSpPr/>
            <p:nvPr/>
          </p:nvCxnSpPr>
          <p:spPr bwMode="auto">
            <a:xfrm>
              <a:off x="11089578" y="3706866"/>
              <a:ext cx="0" cy="103428"/>
            </a:xfrm>
            <a:prstGeom prst="line">
              <a:avLst/>
            </a:prstGeom>
            <a:noFill/>
            <a:ln w="38100" cap="flat" cmpd="sng" algn="ctr">
              <a:solidFill>
                <a:schemeClr val="accent1"/>
              </a:solidFill>
              <a:prstDash val="solid"/>
              <a:round/>
              <a:headEnd type="none" w="med" len="med"/>
              <a:tailEnd type="none" w="med" len="med"/>
            </a:ln>
            <a:effectLst/>
          </p:spPr>
        </p:cxnSp>
        <p:cxnSp>
          <p:nvCxnSpPr>
            <p:cNvPr id="337" name="Straight Connector 336">
              <a:extLst>
                <a:ext uri="{FF2B5EF4-FFF2-40B4-BE49-F238E27FC236}">
                  <a16:creationId xmlns:a16="http://schemas.microsoft.com/office/drawing/2014/main" id="{D5FFB07D-9174-75AA-09D2-C6D4F44E523D}"/>
                </a:ext>
              </a:extLst>
            </p:cNvPr>
            <p:cNvCxnSpPr/>
            <p:nvPr/>
          </p:nvCxnSpPr>
          <p:spPr bwMode="auto">
            <a:xfrm>
              <a:off x="10208774" y="3667346"/>
              <a:ext cx="0" cy="103428"/>
            </a:xfrm>
            <a:prstGeom prst="line">
              <a:avLst/>
            </a:prstGeom>
            <a:noFill/>
            <a:ln w="57150" cap="flat" cmpd="sng" algn="ctr">
              <a:solidFill>
                <a:schemeClr val="accent1"/>
              </a:solidFill>
              <a:prstDash val="solid"/>
              <a:round/>
              <a:headEnd type="none" w="med" len="med"/>
              <a:tailEnd type="none" w="med" len="med"/>
            </a:ln>
            <a:effectLst/>
          </p:spPr>
        </p:cxnSp>
        <p:cxnSp>
          <p:nvCxnSpPr>
            <p:cNvPr id="339" name="Straight Connector 338">
              <a:extLst>
                <a:ext uri="{FF2B5EF4-FFF2-40B4-BE49-F238E27FC236}">
                  <a16:creationId xmlns:a16="http://schemas.microsoft.com/office/drawing/2014/main" id="{F830BF57-3180-66EC-DCAB-F403ABE7810D}"/>
                </a:ext>
              </a:extLst>
            </p:cNvPr>
            <p:cNvCxnSpPr/>
            <p:nvPr/>
          </p:nvCxnSpPr>
          <p:spPr bwMode="auto">
            <a:xfrm>
              <a:off x="10945747" y="3706866"/>
              <a:ext cx="0" cy="103428"/>
            </a:xfrm>
            <a:prstGeom prst="line">
              <a:avLst/>
            </a:prstGeom>
            <a:noFill/>
            <a:ln w="38100" cap="flat" cmpd="sng" algn="ctr">
              <a:solidFill>
                <a:schemeClr val="accent1"/>
              </a:solidFill>
              <a:prstDash val="solid"/>
              <a:round/>
              <a:headEnd type="none" w="med" len="med"/>
              <a:tailEnd type="none" w="med" len="med"/>
            </a:ln>
            <a:effectLst/>
          </p:spPr>
        </p:cxnSp>
        <p:cxnSp>
          <p:nvCxnSpPr>
            <p:cNvPr id="340" name="Straight Connector 339">
              <a:extLst>
                <a:ext uri="{FF2B5EF4-FFF2-40B4-BE49-F238E27FC236}">
                  <a16:creationId xmlns:a16="http://schemas.microsoft.com/office/drawing/2014/main" id="{3293497F-94E0-8587-6857-5F00FD5C8E59}"/>
                </a:ext>
              </a:extLst>
            </p:cNvPr>
            <p:cNvCxnSpPr/>
            <p:nvPr/>
          </p:nvCxnSpPr>
          <p:spPr bwMode="auto">
            <a:xfrm>
              <a:off x="10294871" y="3663935"/>
              <a:ext cx="0" cy="103428"/>
            </a:xfrm>
            <a:prstGeom prst="line">
              <a:avLst/>
            </a:prstGeom>
            <a:noFill/>
            <a:ln w="57150" cap="flat" cmpd="sng" algn="ctr">
              <a:solidFill>
                <a:schemeClr val="accent1"/>
              </a:solidFill>
              <a:prstDash val="solid"/>
              <a:round/>
              <a:headEnd type="none" w="med" len="med"/>
              <a:tailEnd type="none" w="med" len="med"/>
            </a:ln>
            <a:effectLst/>
          </p:spPr>
        </p:cxnSp>
        <p:cxnSp>
          <p:nvCxnSpPr>
            <p:cNvPr id="351" name="Straight Connector 350">
              <a:extLst>
                <a:ext uri="{FF2B5EF4-FFF2-40B4-BE49-F238E27FC236}">
                  <a16:creationId xmlns:a16="http://schemas.microsoft.com/office/drawing/2014/main" id="{852278FA-AEA4-553E-F8B6-CBB3F07D8923}"/>
                </a:ext>
              </a:extLst>
            </p:cNvPr>
            <p:cNvCxnSpPr/>
            <p:nvPr/>
          </p:nvCxnSpPr>
          <p:spPr bwMode="auto">
            <a:xfrm>
              <a:off x="6942340" y="2590302"/>
              <a:ext cx="0" cy="103428"/>
            </a:xfrm>
            <a:prstGeom prst="line">
              <a:avLst/>
            </a:prstGeom>
            <a:noFill/>
            <a:ln w="38100" cap="flat" cmpd="sng" algn="ctr">
              <a:solidFill>
                <a:schemeClr val="accent1"/>
              </a:solidFill>
              <a:prstDash val="solid"/>
              <a:round/>
              <a:headEnd type="none" w="med" len="med"/>
              <a:tailEnd type="none" w="med" len="med"/>
            </a:ln>
            <a:effectLst/>
          </p:spPr>
        </p:cxnSp>
        <p:cxnSp>
          <p:nvCxnSpPr>
            <p:cNvPr id="352" name="Straight Connector 351">
              <a:extLst>
                <a:ext uri="{FF2B5EF4-FFF2-40B4-BE49-F238E27FC236}">
                  <a16:creationId xmlns:a16="http://schemas.microsoft.com/office/drawing/2014/main" id="{CB0AF06F-8C33-B69A-6018-4DDC55B8558D}"/>
                </a:ext>
              </a:extLst>
            </p:cNvPr>
            <p:cNvCxnSpPr/>
            <p:nvPr/>
          </p:nvCxnSpPr>
          <p:spPr bwMode="auto">
            <a:xfrm>
              <a:off x="6988154" y="2590302"/>
              <a:ext cx="0" cy="103428"/>
            </a:xfrm>
            <a:prstGeom prst="line">
              <a:avLst/>
            </a:prstGeom>
            <a:noFill/>
            <a:ln w="38100" cap="flat" cmpd="sng" algn="ctr">
              <a:solidFill>
                <a:schemeClr val="accent1"/>
              </a:solidFill>
              <a:prstDash val="solid"/>
              <a:round/>
              <a:headEnd type="none" w="med" len="med"/>
              <a:tailEnd type="none" w="med" len="med"/>
            </a:ln>
            <a:effectLst/>
          </p:spPr>
        </p:cxnSp>
        <p:cxnSp>
          <p:nvCxnSpPr>
            <p:cNvPr id="353" name="Straight Connector 352">
              <a:extLst>
                <a:ext uri="{FF2B5EF4-FFF2-40B4-BE49-F238E27FC236}">
                  <a16:creationId xmlns:a16="http://schemas.microsoft.com/office/drawing/2014/main" id="{6AC5D220-3656-7D58-113B-E793EF5DAA34}"/>
                </a:ext>
              </a:extLst>
            </p:cNvPr>
            <p:cNvCxnSpPr/>
            <p:nvPr/>
          </p:nvCxnSpPr>
          <p:spPr bwMode="auto">
            <a:xfrm>
              <a:off x="7076892" y="2607859"/>
              <a:ext cx="0" cy="103428"/>
            </a:xfrm>
            <a:prstGeom prst="line">
              <a:avLst/>
            </a:prstGeom>
            <a:noFill/>
            <a:ln w="38100" cap="flat" cmpd="sng" algn="ctr">
              <a:solidFill>
                <a:schemeClr val="accent1"/>
              </a:solidFill>
              <a:prstDash val="solid"/>
              <a:round/>
              <a:headEnd type="none" w="med" len="med"/>
              <a:tailEnd type="none" w="med" len="med"/>
            </a:ln>
            <a:effectLst/>
          </p:spPr>
        </p:cxnSp>
        <p:cxnSp>
          <p:nvCxnSpPr>
            <p:cNvPr id="354" name="Straight Connector 353">
              <a:extLst>
                <a:ext uri="{FF2B5EF4-FFF2-40B4-BE49-F238E27FC236}">
                  <a16:creationId xmlns:a16="http://schemas.microsoft.com/office/drawing/2014/main" id="{CFA9DEEB-ABC5-D523-B5E2-F3C8C31CCBC8}"/>
                </a:ext>
              </a:extLst>
            </p:cNvPr>
            <p:cNvCxnSpPr/>
            <p:nvPr/>
          </p:nvCxnSpPr>
          <p:spPr bwMode="auto">
            <a:xfrm>
              <a:off x="10459138" y="3682379"/>
              <a:ext cx="0" cy="103428"/>
            </a:xfrm>
            <a:prstGeom prst="line">
              <a:avLst/>
            </a:prstGeom>
            <a:noFill/>
            <a:ln w="57150" cap="flat" cmpd="sng" algn="ctr">
              <a:solidFill>
                <a:schemeClr val="accent1"/>
              </a:solidFill>
              <a:prstDash val="solid"/>
              <a:round/>
              <a:headEnd type="none" w="med" len="med"/>
              <a:tailEnd type="none" w="med" len="med"/>
            </a:ln>
            <a:effectLst/>
          </p:spPr>
        </p:cxnSp>
        <p:cxnSp>
          <p:nvCxnSpPr>
            <p:cNvPr id="355" name="Straight Connector 354">
              <a:extLst>
                <a:ext uri="{FF2B5EF4-FFF2-40B4-BE49-F238E27FC236}">
                  <a16:creationId xmlns:a16="http://schemas.microsoft.com/office/drawing/2014/main" id="{694F8142-C1D6-4EDC-8E84-40E9BDD6B152}"/>
                </a:ext>
              </a:extLst>
            </p:cNvPr>
            <p:cNvCxnSpPr/>
            <p:nvPr/>
          </p:nvCxnSpPr>
          <p:spPr bwMode="auto">
            <a:xfrm>
              <a:off x="10510215" y="3682438"/>
              <a:ext cx="0" cy="103428"/>
            </a:xfrm>
            <a:prstGeom prst="line">
              <a:avLst/>
            </a:prstGeom>
            <a:noFill/>
            <a:ln w="57150" cap="flat" cmpd="sng" algn="ctr">
              <a:solidFill>
                <a:schemeClr val="accent1"/>
              </a:solidFill>
              <a:prstDash val="solid"/>
              <a:round/>
              <a:headEnd type="none" w="med" len="med"/>
              <a:tailEnd type="none" w="med" len="med"/>
            </a:ln>
            <a:effectLst/>
          </p:spPr>
        </p:cxnSp>
        <p:cxnSp>
          <p:nvCxnSpPr>
            <p:cNvPr id="356" name="Straight Connector 355">
              <a:extLst>
                <a:ext uri="{FF2B5EF4-FFF2-40B4-BE49-F238E27FC236}">
                  <a16:creationId xmlns:a16="http://schemas.microsoft.com/office/drawing/2014/main" id="{DDBED9AF-CCBE-C162-4574-C0A43A1BF0D2}"/>
                </a:ext>
              </a:extLst>
            </p:cNvPr>
            <p:cNvCxnSpPr/>
            <p:nvPr/>
          </p:nvCxnSpPr>
          <p:spPr bwMode="auto">
            <a:xfrm>
              <a:off x="10567256" y="3683431"/>
              <a:ext cx="0" cy="103428"/>
            </a:xfrm>
            <a:prstGeom prst="line">
              <a:avLst/>
            </a:prstGeom>
            <a:noFill/>
            <a:ln w="57150" cap="flat" cmpd="sng" algn="ctr">
              <a:solidFill>
                <a:schemeClr val="accent1"/>
              </a:solidFill>
              <a:prstDash val="solid"/>
              <a:round/>
              <a:headEnd type="none" w="med" len="med"/>
              <a:tailEnd type="none" w="med" len="med"/>
            </a:ln>
            <a:effectLst/>
          </p:spPr>
        </p:cxnSp>
        <p:cxnSp>
          <p:nvCxnSpPr>
            <p:cNvPr id="357" name="Straight Connector 356">
              <a:extLst>
                <a:ext uri="{FF2B5EF4-FFF2-40B4-BE49-F238E27FC236}">
                  <a16:creationId xmlns:a16="http://schemas.microsoft.com/office/drawing/2014/main" id="{21AA3170-934D-0A96-5049-AA84CBF73451}"/>
                </a:ext>
              </a:extLst>
            </p:cNvPr>
            <p:cNvCxnSpPr/>
            <p:nvPr/>
          </p:nvCxnSpPr>
          <p:spPr bwMode="auto">
            <a:xfrm>
              <a:off x="10635100" y="3690401"/>
              <a:ext cx="0" cy="103428"/>
            </a:xfrm>
            <a:prstGeom prst="line">
              <a:avLst/>
            </a:prstGeom>
            <a:noFill/>
            <a:ln w="57150" cap="flat" cmpd="sng" algn="ctr">
              <a:solidFill>
                <a:schemeClr val="accent1"/>
              </a:solidFill>
              <a:prstDash val="solid"/>
              <a:round/>
              <a:headEnd type="none" w="med" len="med"/>
              <a:tailEnd type="none" w="med" len="med"/>
            </a:ln>
            <a:effectLst/>
          </p:spPr>
        </p:cxnSp>
        <p:cxnSp>
          <p:nvCxnSpPr>
            <p:cNvPr id="358" name="Straight Connector 357">
              <a:extLst>
                <a:ext uri="{FF2B5EF4-FFF2-40B4-BE49-F238E27FC236}">
                  <a16:creationId xmlns:a16="http://schemas.microsoft.com/office/drawing/2014/main" id="{7D368489-DA36-3686-3101-4B18739DF34D}"/>
                </a:ext>
              </a:extLst>
            </p:cNvPr>
            <p:cNvCxnSpPr/>
            <p:nvPr/>
          </p:nvCxnSpPr>
          <p:spPr bwMode="auto">
            <a:xfrm>
              <a:off x="10693609" y="3690368"/>
              <a:ext cx="0" cy="103428"/>
            </a:xfrm>
            <a:prstGeom prst="line">
              <a:avLst/>
            </a:prstGeom>
            <a:noFill/>
            <a:ln w="57150" cap="flat" cmpd="sng" algn="ctr">
              <a:solidFill>
                <a:schemeClr val="accent1"/>
              </a:solidFill>
              <a:prstDash val="solid"/>
              <a:round/>
              <a:headEnd type="none" w="med" len="med"/>
              <a:tailEnd type="none" w="med" len="med"/>
            </a:ln>
            <a:effectLst/>
          </p:spPr>
        </p:cxnSp>
        <p:cxnSp>
          <p:nvCxnSpPr>
            <p:cNvPr id="359" name="Straight Connector 358">
              <a:extLst>
                <a:ext uri="{FF2B5EF4-FFF2-40B4-BE49-F238E27FC236}">
                  <a16:creationId xmlns:a16="http://schemas.microsoft.com/office/drawing/2014/main" id="{BA907204-D70D-C553-4446-B5D4AD509EA2}"/>
                </a:ext>
              </a:extLst>
            </p:cNvPr>
            <p:cNvCxnSpPr/>
            <p:nvPr/>
          </p:nvCxnSpPr>
          <p:spPr bwMode="auto">
            <a:xfrm>
              <a:off x="10794450" y="3706866"/>
              <a:ext cx="0" cy="103428"/>
            </a:xfrm>
            <a:prstGeom prst="line">
              <a:avLst/>
            </a:prstGeom>
            <a:noFill/>
            <a:ln w="57150" cap="flat" cmpd="sng" algn="ctr">
              <a:solidFill>
                <a:schemeClr val="accent1"/>
              </a:solidFill>
              <a:prstDash val="solid"/>
              <a:round/>
              <a:headEnd type="none" w="med" len="med"/>
              <a:tailEnd type="none" w="med" len="med"/>
            </a:ln>
            <a:effectLst/>
          </p:spPr>
        </p:cxnSp>
        <p:cxnSp>
          <p:nvCxnSpPr>
            <p:cNvPr id="360" name="Straight Connector 359">
              <a:extLst>
                <a:ext uri="{FF2B5EF4-FFF2-40B4-BE49-F238E27FC236}">
                  <a16:creationId xmlns:a16="http://schemas.microsoft.com/office/drawing/2014/main" id="{BD14C653-4169-76B4-35E1-13799D4ED0A7}"/>
                </a:ext>
              </a:extLst>
            </p:cNvPr>
            <p:cNvCxnSpPr/>
            <p:nvPr/>
          </p:nvCxnSpPr>
          <p:spPr bwMode="auto">
            <a:xfrm>
              <a:off x="10850542" y="3706866"/>
              <a:ext cx="0" cy="103428"/>
            </a:xfrm>
            <a:prstGeom prst="line">
              <a:avLst/>
            </a:prstGeom>
            <a:noFill/>
            <a:ln w="57150" cap="flat" cmpd="sng" algn="ctr">
              <a:solidFill>
                <a:schemeClr val="accent1"/>
              </a:solidFill>
              <a:prstDash val="solid"/>
              <a:round/>
              <a:headEnd type="none" w="med" len="med"/>
              <a:tailEnd type="none" w="med" len="med"/>
            </a:ln>
            <a:effectLst/>
          </p:spPr>
        </p:cxnSp>
        <p:cxnSp>
          <p:nvCxnSpPr>
            <p:cNvPr id="361" name="Straight Connector 360">
              <a:extLst>
                <a:ext uri="{FF2B5EF4-FFF2-40B4-BE49-F238E27FC236}">
                  <a16:creationId xmlns:a16="http://schemas.microsoft.com/office/drawing/2014/main" id="{9D72C99D-E62C-ED21-6746-70E819F43DFF}"/>
                </a:ext>
              </a:extLst>
            </p:cNvPr>
            <p:cNvCxnSpPr/>
            <p:nvPr/>
          </p:nvCxnSpPr>
          <p:spPr bwMode="auto">
            <a:xfrm>
              <a:off x="10904380" y="3707804"/>
              <a:ext cx="0" cy="103428"/>
            </a:xfrm>
            <a:prstGeom prst="line">
              <a:avLst/>
            </a:prstGeom>
            <a:noFill/>
            <a:ln w="57150" cap="flat" cmpd="sng" algn="ctr">
              <a:solidFill>
                <a:schemeClr val="accent1"/>
              </a:solidFill>
              <a:prstDash val="solid"/>
              <a:round/>
              <a:headEnd type="none" w="med" len="med"/>
              <a:tailEnd type="none" w="med" len="med"/>
            </a:ln>
            <a:effectLst/>
          </p:spPr>
        </p:cxnSp>
        <p:cxnSp>
          <p:nvCxnSpPr>
            <p:cNvPr id="362" name="Straight Connector 361">
              <a:extLst>
                <a:ext uri="{FF2B5EF4-FFF2-40B4-BE49-F238E27FC236}">
                  <a16:creationId xmlns:a16="http://schemas.microsoft.com/office/drawing/2014/main" id="{F8187F13-0F88-9B9A-5A98-184D2430C627}"/>
                </a:ext>
              </a:extLst>
            </p:cNvPr>
            <p:cNvCxnSpPr/>
            <p:nvPr/>
          </p:nvCxnSpPr>
          <p:spPr bwMode="auto">
            <a:xfrm>
              <a:off x="11034731" y="3706866"/>
              <a:ext cx="0" cy="103428"/>
            </a:xfrm>
            <a:prstGeom prst="line">
              <a:avLst/>
            </a:prstGeom>
            <a:noFill/>
            <a:ln w="57150" cap="flat" cmpd="sng" algn="ctr">
              <a:solidFill>
                <a:schemeClr val="accent1"/>
              </a:solidFill>
              <a:prstDash val="solid"/>
              <a:round/>
              <a:headEnd type="none" w="med" len="med"/>
              <a:tailEnd type="none" w="med" len="med"/>
            </a:ln>
            <a:effectLst/>
          </p:spPr>
        </p:cxnSp>
      </p:grpSp>
    </p:spTree>
    <p:extLst>
      <p:ext uri="{BB962C8B-B14F-4D97-AF65-F5344CB8AC3E}">
        <p14:creationId xmlns:p14="http://schemas.microsoft.com/office/powerpoint/2010/main" val="8885084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626" name="Straight Connector 20625">
            <a:extLst>
              <a:ext uri="{FF2B5EF4-FFF2-40B4-BE49-F238E27FC236}">
                <a16:creationId xmlns:a16="http://schemas.microsoft.com/office/drawing/2014/main" id="{B1A95CE9-335B-3DFB-F465-557F5B4ECF75}"/>
              </a:ext>
            </a:extLst>
          </p:cNvPr>
          <p:cNvCxnSpPr/>
          <p:nvPr/>
        </p:nvCxnSpPr>
        <p:spPr bwMode="auto">
          <a:xfrm flipV="1">
            <a:off x="5385047" y="3838390"/>
            <a:ext cx="0" cy="1379285"/>
          </a:xfrm>
          <a:prstGeom prst="line">
            <a:avLst/>
          </a:prstGeom>
          <a:noFill/>
          <a:ln w="28575" cap="flat" cmpd="sng" algn="ctr">
            <a:solidFill>
              <a:schemeClr val="tx2"/>
            </a:solidFill>
            <a:prstDash val="sysDash"/>
            <a:round/>
            <a:headEnd type="none" w="med" len="med"/>
            <a:tailEnd type="none" w="med" len="med"/>
          </a:ln>
          <a:effectLst/>
        </p:spPr>
      </p:cxnSp>
      <p:cxnSp>
        <p:nvCxnSpPr>
          <p:cNvPr id="20627" name="Straight Connector 20626">
            <a:extLst>
              <a:ext uri="{FF2B5EF4-FFF2-40B4-BE49-F238E27FC236}">
                <a16:creationId xmlns:a16="http://schemas.microsoft.com/office/drawing/2014/main" id="{231E9F68-8C16-FA8E-2670-3BED19B8F8A4}"/>
              </a:ext>
            </a:extLst>
          </p:cNvPr>
          <p:cNvCxnSpPr>
            <a:cxnSpLocks/>
          </p:cNvCxnSpPr>
          <p:nvPr/>
        </p:nvCxnSpPr>
        <p:spPr bwMode="auto">
          <a:xfrm flipV="1">
            <a:off x="6224911" y="4144636"/>
            <a:ext cx="0" cy="1059131"/>
          </a:xfrm>
          <a:prstGeom prst="line">
            <a:avLst/>
          </a:prstGeom>
          <a:noFill/>
          <a:ln w="28575" cap="flat" cmpd="sng" algn="ctr">
            <a:solidFill>
              <a:schemeClr val="tx2"/>
            </a:solidFill>
            <a:prstDash val="sysDash"/>
            <a:round/>
            <a:headEnd type="none" w="med" len="med"/>
            <a:tailEnd type="none" w="med" len="med"/>
          </a:ln>
          <a:effectLst/>
        </p:spPr>
      </p:cxnSp>
      <p:cxnSp>
        <p:nvCxnSpPr>
          <p:cNvPr id="20630" name="Straight Connector 20629">
            <a:extLst>
              <a:ext uri="{FF2B5EF4-FFF2-40B4-BE49-F238E27FC236}">
                <a16:creationId xmlns:a16="http://schemas.microsoft.com/office/drawing/2014/main" id="{2D484D6A-B464-4C6B-84C3-09DC356B95CC}"/>
              </a:ext>
            </a:extLst>
          </p:cNvPr>
          <p:cNvCxnSpPr>
            <a:cxnSpLocks/>
          </p:cNvCxnSpPr>
          <p:nvPr/>
        </p:nvCxnSpPr>
        <p:spPr bwMode="auto">
          <a:xfrm flipV="1">
            <a:off x="7059236" y="4256139"/>
            <a:ext cx="0" cy="961536"/>
          </a:xfrm>
          <a:prstGeom prst="line">
            <a:avLst/>
          </a:prstGeom>
          <a:noFill/>
          <a:ln w="28575" cap="flat" cmpd="sng" algn="ctr">
            <a:solidFill>
              <a:schemeClr val="tx2"/>
            </a:solidFill>
            <a:prstDash val="sysDash"/>
            <a:round/>
            <a:headEnd type="none" w="med" len="med"/>
            <a:tailEnd type="none" w="med" len="med"/>
          </a:ln>
          <a:effectLst/>
        </p:spPr>
      </p:cxnSp>
      <p:cxnSp>
        <p:nvCxnSpPr>
          <p:cNvPr id="20632" name="Straight Connector 20631">
            <a:extLst>
              <a:ext uri="{FF2B5EF4-FFF2-40B4-BE49-F238E27FC236}">
                <a16:creationId xmlns:a16="http://schemas.microsoft.com/office/drawing/2014/main" id="{0CE38A4F-BCBD-D286-42F8-DBFC01DA9FE8}"/>
              </a:ext>
            </a:extLst>
          </p:cNvPr>
          <p:cNvCxnSpPr>
            <a:cxnSpLocks/>
          </p:cNvCxnSpPr>
          <p:nvPr/>
        </p:nvCxnSpPr>
        <p:spPr bwMode="auto">
          <a:xfrm flipV="1">
            <a:off x="7904643" y="4528032"/>
            <a:ext cx="0" cy="675735"/>
          </a:xfrm>
          <a:prstGeom prst="line">
            <a:avLst/>
          </a:prstGeom>
          <a:noFill/>
          <a:ln w="28575" cap="flat" cmpd="sng" algn="ctr">
            <a:solidFill>
              <a:schemeClr val="tx2"/>
            </a:solidFill>
            <a:prstDash val="sysDash"/>
            <a:round/>
            <a:headEnd type="none" w="med" len="med"/>
            <a:tailEnd type="none" w="med" len="med"/>
          </a:ln>
          <a:effectLst/>
        </p:spPr>
      </p:cxnSp>
      <p:sp>
        <p:nvSpPr>
          <p:cNvPr id="20539" name="Freeform: Shape 20538">
            <a:extLst>
              <a:ext uri="{FF2B5EF4-FFF2-40B4-BE49-F238E27FC236}">
                <a16:creationId xmlns:a16="http://schemas.microsoft.com/office/drawing/2014/main" id="{27DC5FAE-E5CA-9291-7A8E-ED9C626A3CA3}"/>
              </a:ext>
            </a:extLst>
          </p:cNvPr>
          <p:cNvSpPr/>
          <p:nvPr/>
        </p:nvSpPr>
        <p:spPr bwMode="auto">
          <a:xfrm>
            <a:off x="3723588" y="2381839"/>
            <a:ext cx="5181600" cy="2011052"/>
          </a:xfrm>
          <a:custGeom>
            <a:avLst/>
            <a:gdLst>
              <a:gd name="connsiteX0" fmla="*/ 0 w 5181600"/>
              <a:gd name="connsiteY0" fmla="*/ 0 h 2011052"/>
              <a:gd name="connsiteX1" fmla="*/ 94268 w 5181600"/>
              <a:gd name="connsiteY1" fmla="*/ 0 h 2011052"/>
              <a:gd name="connsiteX2" fmla="*/ 94268 w 5181600"/>
              <a:gd name="connsiteY2" fmla="*/ 25138 h 2011052"/>
              <a:gd name="connsiteX3" fmla="*/ 144544 w 5181600"/>
              <a:gd name="connsiteY3" fmla="*/ 25138 h 2011052"/>
              <a:gd name="connsiteX4" fmla="*/ 144544 w 5181600"/>
              <a:gd name="connsiteY4" fmla="*/ 65988 h 2011052"/>
              <a:gd name="connsiteX5" fmla="*/ 188536 w 5181600"/>
              <a:gd name="connsiteY5" fmla="*/ 65988 h 2011052"/>
              <a:gd name="connsiteX6" fmla="*/ 188536 w 5181600"/>
              <a:gd name="connsiteY6" fmla="*/ 97410 h 2011052"/>
              <a:gd name="connsiteX7" fmla="*/ 248239 w 5181600"/>
              <a:gd name="connsiteY7" fmla="*/ 97410 h 2011052"/>
              <a:gd name="connsiteX8" fmla="*/ 248239 w 5181600"/>
              <a:gd name="connsiteY8" fmla="*/ 144545 h 2011052"/>
              <a:gd name="connsiteX9" fmla="*/ 273377 w 5181600"/>
              <a:gd name="connsiteY9" fmla="*/ 144545 h 2011052"/>
              <a:gd name="connsiteX10" fmla="*/ 273377 w 5181600"/>
              <a:gd name="connsiteY10" fmla="*/ 169683 h 2011052"/>
              <a:gd name="connsiteX11" fmla="*/ 285946 w 5181600"/>
              <a:gd name="connsiteY11" fmla="*/ 169683 h 2011052"/>
              <a:gd name="connsiteX12" fmla="*/ 285946 w 5181600"/>
              <a:gd name="connsiteY12" fmla="*/ 188536 h 2011052"/>
              <a:gd name="connsiteX13" fmla="*/ 320511 w 5181600"/>
              <a:gd name="connsiteY13" fmla="*/ 188536 h 2011052"/>
              <a:gd name="connsiteX14" fmla="*/ 320511 w 5181600"/>
              <a:gd name="connsiteY14" fmla="*/ 223101 h 2011052"/>
              <a:gd name="connsiteX15" fmla="*/ 370787 w 5181600"/>
              <a:gd name="connsiteY15" fmla="*/ 223101 h 2011052"/>
              <a:gd name="connsiteX16" fmla="*/ 370787 w 5181600"/>
              <a:gd name="connsiteY16" fmla="*/ 251382 h 2011052"/>
              <a:gd name="connsiteX17" fmla="*/ 392783 w 5181600"/>
              <a:gd name="connsiteY17" fmla="*/ 251382 h 2011052"/>
              <a:gd name="connsiteX18" fmla="*/ 392783 w 5181600"/>
              <a:gd name="connsiteY18" fmla="*/ 276520 h 2011052"/>
              <a:gd name="connsiteX19" fmla="*/ 402210 w 5181600"/>
              <a:gd name="connsiteY19" fmla="*/ 276520 h 2011052"/>
              <a:gd name="connsiteX20" fmla="*/ 402210 w 5181600"/>
              <a:gd name="connsiteY20" fmla="*/ 304800 h 2011052"/>
              <a:gd name="connsiteX21" fmla="*/ 433633 w 5181600"/>
              <a:gd name="connsiteY21" fmla="*/ 304800 h 2011052"/>
              <a:gd name="connsiteX22" fmla="*/ 433633 w 5181600"/>
              <a:gd name="connsiteY22" fmla="*/ 323654 h 2011052"/>
              <a:gd name="connsiteX23" fmla="*/ 455628 w 5181600"/>
              <a:gd name="connsiteY23" fmla="*/ 323654 h 2011052"/>
              <a:gd name="connsiteX24" fmla="*/ 455628 w 5181600"/>
              <a:gd name="connsiteY24" fmla="*/ 355076 h 2011052"/>
              <a:gd name="connsiteX25" fmla="*/ 483909 w 5181600"/>
              <a:gd name="connsiteY25" fmla="*/ 355076 h 2011052"/>
              <a:gd name="connsiteX26" fmla="*/ 483909 w 5181600"/>
              <a:gd name="connsiteY26" fmla="*/ 389641 h 2011052"/>
              <a:gd name="connsiteX27" fmla="*/ 509047 w 5181600"/>
              <a:gd name="connsiteY27" fmla="*/ 389641 h 2011052"/>
              <a:gd name="connsiteX28" fmla="*/ 509047 w 5181600"/>
              <a:gd name="connsiteY28" fmla="*/ 427349 h 2011052"/>
              <a:gd name="connsiteX29" fmla="*/ 537327 w 5181600"/>
              <a:gd name="connsiteY29" fmla="*/ 427349 h 2011052"/>
              <a:gd name="connsiteX30" fmla="*/ 537327 w 5181600"/>
              <a:gd name="connsiteY30" fmla="*/ 436775 h 2011052"/>
              <a:gd name="connsiteX31" fmla="*/ 571892 w 5181600"/>
              <a:gd name="connsiteY31" fmla="*/ 436775 h 2011052"/>
              <a:gd name="connsiteX32" fmla="*/ 571892 w 5181600"/>
              <a:gd name="connsiteY32" fmla="*/ 474483 h 2011052"/>
              <a:gd name="connsiteX33" fmla="*/ 622169 w 5181600"/>
              <a:gd name="connsiteY33" fmla="*/ 474483 h 2011052"/>
              <a:gd name="connsiteX34" fmla="*/ 622169 w 5181600"/>
              <a:gd name="connsiteY34" fmla="*/ 509048 h 2011052"/>
              <a:gd name="connsiteX35" fmla="*/ 637880 w 5181600"/>
              <a:gd name="connsiteY35" fmla="*/ 509048 h 2011052"/>
              <a:gd name="connsiteX36" fmla="*/ 637880 w 5181600"/>
              <a:gd name="connsiteY36" fmla="*/ 543613 h 2011052"/>
              <a:gd name="connsiteX37" fmla="*/ 659876 w 5181600"/>
              <a:gd name="connsiteY37" fmla="*/ 543613 h 2011052"/>
              <a:gd name="connsiteX38" fmla="*/ 659876 w 5181600"/>
              <a:gd name="connsiteY38" fmla="*/ 597031 h 2011052"/>
              <a:gd name="connsiteX39" fmla="*/ 672445 w 5181600"/>
              <a:gd name="connsiteY39" fmla="*/ 597031 h 2011052"/>
              <a:gd name="connsiteX40" fmla="*/ 672445 w 5181600"/>
              <a:gd name="connsiteY40" fmla="*/ 609600 h 2011052"/>
              <a:gd name="connsiteX41" fmla="*/ 688156 w 5181600"/>
              <a:gd name="connsiteY41" fmla="*/ 609600 h 2011052"/>
              <a:gd name="connsiteX42" fmla="*/ 688156 w 5181600"/>
              <a:gd name="connsiteY42" fmla="*/ 647307 h 2011052"/>
              <a:gd name="connsiteX43" fmla="*/ 707010 w 5181600"/>
              <a:gd name="connsiteY43" fmla="*/ 647307 h 2011052"/>
              <a:gd name="connsiteX44" fmla="*/ 707010 w 5181600"/>
              <a:gd name="connsiteY44" fmla="*/ 694441 h 2011052"/>
              <a:gd name="connsiteX45" fmla="*/ 763571 w 5181600"/>
              <a:gd name="connsiteY45" fmla="*/ 694441 h 2011052"/>
              <a:gd name="connsiteX46" fmla="*/ 788709 w 5181600"/>
              <a:gd name="connsiteY46" fmla="*/ 694441 h 2011052"/>
              <a:gd name="connsiteX47" fmla="*/ 788709 w 5181600"/>
              <a:gd name="connsiteY47" fmla="*/ 729006 h 2011052"/>
              <a:gd name="connsiteX48" fmla="*/ 810705 w 5181600"/>
              <a:gd name="connsiteY48" fmla="*/ 729006 h 2011052"/>
              <a:gd name="connsiteX49" fmla="*/ 810705 w 5181600"/>
              <a:gd name="connsiteY49" fmla="*/ 757287 h 2011052"/>
              <a:gd name="connsiteX50" fmla="*/ 842127 w 5181600"/>
              <a:gd name="connsiteY50" fmla="*/ 757287 h 2011052"/>
              <a:gd name="connsiteX51" fmla="*/ 842127 w 5181600"/>
              <a:gd name="connsiteY51" fmla="*/ 776140 h 2011052"/>
              <a:gd name="connsiteX52" fmla="*/ 857839 w 5181600"/>
              <a:gd name="connsiteY52" fmla="*/ 776140 h 2011052"/>
              <a:gd name="connsiteX53" fmla="*/ 857839 w 5181600"/>
              <a:gd name="connsiteY53" fmla="*/ 804421 h 2011052"/>
              <a:gd name="connsiteX54" fmla="*/ 895546 w 5181600"/>
              <a:gd name="connsiteY54" fmla="*/ 804421 h 2011052"/>
              <a:gd name="connsiteX55" fmla="*/ 895546 w 5181600"/>
              <a:gd name="connsiteY55" fmla="*/ 835843 h 2011052"/>
              <a:gd name="connsiteX56" fmla="*/ 904973 w 5181600"/>
              <a:gd name="connsiteY56" fmla="*/ 835843 h 2011052"/>
              <a:gd name="connsiteX57" fmla="*/ 904973 w 5181600"/>
              <a:gd name="connsiteY57" fmla="*/ 867266 h 2011052"/>
              <a:gd name="connsiteX58" fmla="*/ 986672 w 5181600"/>
              <a:gd name="connsiteY58" fmla="*/ 867266 h 2011052"/>
              <a:gd name="connsiteX59" fmla="*/ 986672 w 5181600"/>
              <a:gd name="connsiteY59" fmla="*/ 926969 h 2011052"/>
              <a:gd name="connsiteX60" fmla="*/ 1043233 w 5181600"/>
              <a:gd name="connsiteY60" fmla="*/ 926969 h 2011052"/>
              <a:gd name="connsiteX61" fmla="*/ 1043233 w 5181600"/>
              <a:gd name="connsiteY61" fmla="*/ 952107 h 2011052"/>
              <a:gd name="connsiteX62" fmla="*/ 1055802 w 5181600"/>
              <a:gd name="connsiteY62" fmla="*/ 952107 h 2011052"/>
              <a:gd name="connsiteX63" fmla="*/ 1055802 w 5181600"/>
              <a:gd name="connsiteY63" fmla="*/ 974103 h 2011052"/>
              <a:gd name="connsiteX64" fmla="*/ 1096651 w 5181600"/>
              <a:gd name="connsiteY64" fmla="*/ 974103 h 2011052"/>
              <a:gd name="connsiteX65" fmla="*/ 1096651 w 5181600"/>
              <a:gd name="connsiteY65" fmla="*/ 1002384 h 2011052"/>
              <a:gd name="connsiteX66" fmla="*/ 1134358 w 5181600"/>
              <a:gd name="connsiteY66" fmla="*/ 1002384 h 2011052"/>
              <a:gd name="connsiteX67" fmla="*/ 1134358 w 5181600"/>
              <a:gd name="connsiteY67" fmla="*/ 1021237 h 2011052"/>
              <a:gd name="connsiteX68" fmla="*/ 1150070 w 5181600"/>
              <a:gd name="connsiteY68" fmla="*/ 1021237 h 2011052"/>
              <a:gd name="connsiteX69" fmla="*/ 1150070 w 5181600"/>
              <a:gd name="connsiteY69" fmla="*/ 1046375 h 2011052"/>
              <a:gd name="connsiteX70" fmla="*/ 1187777 w 5181600"/>
              <a:gd name="connsiteY70" fmla="*/ 1046375 h 2011052"/>
              <a:gd name="connsiteX71" fmla="*/ 1187777 w 5181600"/>
              <a:gd name="connsiteY71" fmla="*/ 1068371 h 2011052"/>
              <a:gd name="connsiteX72" fmla="*/ 1241196 w 5181600"/>
              <a:gd name="connsiteY72" fmla="*/ 1068371 h 2011052"/>
              <a:gd name="connsiteX73" fmla="*/ 1241196 w 5181600"/>
              <a:gd name="connsiteY73" fmla="*/ 1109221 h 2011052"/>
              <a:gd name="connsiteX74" fmla="*/ 1247480 w 5181600"/>
              <a:gd name="connsiteY74" fmla="*/ 1109221 h 2011052"/>
              <a:gd name="connsiteX75" fmla="*/ 1247480 w 5181600"/>
              <a:gd name="connsiteY75" fmla="*/ 1131217 h 2011052"/>
              <a:gd name="connsiteX76" fmla="*/ 1278903 w 5181600"/>
              <a:gd name="connsiteY76" fmla="*/ 1131217 h 2011052"/>
              <a:gd name="connsiteX77" fmla="*/ 1278903 w 5181600"/>
              <a:gd name="connsiteY77" fmla="*/ 1153213 h 2011052"/>
              <a:gd name="connsiteX78" fmla="*/ 1304041 w 5181600"/>
              <a:gd name="connsiteY78" fmla="*/ 1153213 h 2011052"/>
              <a:gd name="connsiteX79" fmla="*/ 1304041 w 5181600"/>
              <a:gd name="connsiteY79" fmla="*/ 1190920 h 2011052"/>
              <a:gd name="connsiteX80" fmla="*/ 1313468 w 5181600"/>
              <a:gd name="connsiteY80" fmla="*/ 1190920 h 2011052"/>
              <a:gd name="connsiteX81" fmla="*/ 1313468 w 5181600"/>
              <a:gd name="connsiteY81" fmla="*/ 1203489 h 2011052"/>
              <a:gd name="connsiteX82" fmla="*/ 1341748 w 5181600"/>
              <a:gd name="connsiteY82" fmla="*/ 1203489 h 2011052"/>
              <a:gd name="connsiteX83" fmla="*/ 1341748 w 5181600"/>
              <a:gd name="connsiteY83" fmla="*/ 1234912 h 2011052"/>
              <a:gd name="connsiteX84" fmla="*/ 1385740 w 5181600"/>
              <a:gd name="connsiteY84" fmla="*/ 1234912 h 2011052"/>
              <a:gd name="connsiteX85" fmla="*/ 1385740 w 5181600"/>
              <a:gd name="connsiteY85" fmla="*/ 1253765 h 2011052"/>
              <a:gd name="connsiteX86" fmla="*/ 1407736 w 5181600"/>
              <a:gd name="connsiteY86" fmla="*/ 1253765 h 2011052"/>
              <a:gd name="connsiteX87" fmla="*/ 1407736 w 5181600"/>
              <a:gd name="connsiteY87" fmla="*/ 1266334 h 2011052"/>
              <a:gd name="connsiteX88" fmla="*/ 1442301 w 5181600"/>
              <a:gd name="connsiteY88" fmla="*/ 1266334 h 2011052"/>
              <a:gd name="connsiteX89" fmla="*/ 1442301 w 5181600"/>
              <a:gd name="connsiteY89" fmla="*/ 1285188 h 2011052"/>
              <a:gd name="connsiteX90" fmla="*/ 1451727 w 5181600"/>
              <a:gd name="connsiteY90" fmla="*/ 1285188 h 2011052"/>
              <a:gd name="connsiteX91" fmla="*/ 1451727 w 5181600"/>
              <a:gd name="connsiteY91" fmla="*/ 1313468 h 2011052"/>
              <a:gd name="connsiteX92" fmla="*/ 1467439 w 5181600"/>
              <a:gd name="connsiteY92" fmla="*/ 1313468 h 2011052"/>
              <a:gd name="connsiteX93" fmla="*/ 1467439 w 5181600"/>
              <a:gd name="connsiteY93" fmla="*/ 1344891 h 2011052"/>
              <a:gd name="connsiteX94" fmla="*/ 1489435 w 5181600"/>
              <a:gd name="connsiteY94" fmla="*/ 1344891 h 2011052"/>
              <a:gd name="connsiteX95" fmla="*/ 1489435 w 5181600"/>
              <a:gd name="connsiteY95" fmla="*/ 1344891 h 2011052"/>
              <a:gd name="connsiteX96" fmla="*/ 1489435 w 5181600"/>
              <a:gd name="connsiteY96" fmla="*/ 1370029 h 2011052"/>
              <a:gd name="connsiteX97" fmla="*/ 1508288 w 5181600"/>
              <a:gd name="connsiteY97" fmla="*/ 1370029 h 2011052"/>
              <a:gd name="connsiteX98" fmla="*/ 1508288 w 5181600"/>
              <a:gd name="connsiteY98" fmla="*/ 1392025 h 2011052"/>
              <a:gd name="connsiteX99" fmla="*/ 1520857 w 5181600"/>
              <a:gd name="connsiteY99" fmla="*/ 1392025 h 2011052"/>
              <a:gd name="connsiteX100" fmla="*/ 1520857 w 5181600"/>
              <a:gd name="connsiteY100" fmla="*/ 1404594 h 2011052"/>
              <a:gd name="connsiteX101" fmla="*/ 1533426 w 5181600"/>
              <a:gd name="connsiteY101" fmla="*/ 1404594 h 2011052"/>
              <a:gd name="connsiteX102" fmla="*/ 1533426 w 5181600"/>
              <a:gd name="connsiteY102" fmla="*/ 1420305 h 2011052"/>
              <a:gd name="connsiteX103" fmla="*/ 1552280 w 5181600"/>
              <a:gd name="connsiteY103" fmla="*/ 1420305 h 2011052"/>
              <a:gd name="connsiteX104" fmla="*/ 1552280 w 5181600"/>
              <a:gd name="connsiteY104" fmla="*/ 1439159 h 2011052"/>
              <a:gd name="connsiteX105" fmla="*/ 1624552 w 5181600"/>
              <a:gd name="connsiteY105" fmla="*/ 1439159 h 2011052"/>
              <a:gd name="connsiteX106" fmla="*/ 1624552 w 5181600"/>
              <a:gd name="connsiteY106" fmla="*/ 1451728 h 2011052"/>
              <a:gd name="connsiteX107" fmla="*/ 1652833 w 5181600"/>
              <a:gd name="connsiteY107" fmla="*/ 1451728 h 2011052"/>
              <a:gd name="connsiteX108" fmla="*/ 1652833 w 5181600"/>
              <a:gd name="connsiteY108" fmla="*/ 1470582 h 2011052"/>
              <a:gd name="connsiteX109" fmla="*/ 1753385 w 5181600"/>
              <a:gd name="connsiteY109" fmla="*/ 1470582 h 2011052"/>
              <a:gd name="connsiteX110" fmla="*/ 1753385 w 5181600"/>
              <a:gd name="connsiteY110" fmla="*/ 1486293 h 2011052"/>
              <a:gd name="connsiteX111" fmla="*/ 1781666 w 5181600"/>
              <a:gd name="connsiteY111" fmla="*/ 1486293 h 2011052"/>
              <a:gd name="connsiteX112" fmla="*/ 1781666 w 5181600"/>
              <a:gd name="connsiteY112" fmla="*/ 1508289 h 2011052"/>
              <a:gd name="connsiteX113" fmla="*/ 1809946 w 5181600"/>
              <a:gd name="connsiteY113" fmla="*/ 1508289 h 2011052"/>
              <a:gd name="connsiteX114" fmla="*/ 1809946 w 5181600"/>
              <a:gd name="connsiteY114" fmla="*/ 1520858 h 2011052"/>
              <a:gd name="connsiteX115" fmla="*/ 1838226 w 5181600"/>
              <a:gd name="connsiteY115" fmla="*/ 1520858 h 2011052"/>
              <a:gd name="connsiteX116" fmla="*/ 1838226 w 5181600"/>
              <a:gd name="connsiteY116" fmla="*/ 1536569 h 2011052"/>
              <a:gd name="connsiteX117" fmla="*/ 1885360 w 5181600"/>
              <a:gd name="connsiteY117" fmla="*/ 1536569 h 2011052"/>
              <a:gd name="connsiteX118" fmla="*/ 1885360 w 5181600"/>
              <a:gd name="connsiteY118" fmla="*/ 1552281 h 2011052"/>
              <a:gd name="connsiteX119" fmla="*/ 1916783 w 5181600"/>
              <a:gd name="connsiteY119" fmla="*/ 1552281 h 2011052"/>
              <a:gd name="connsiteX120" fmla="*/ 1916783 w 5181600"/>
              <a:gd name="connsiteY120" fmla="*/ 1567992 h 2011052"/>
              <a:gd name="connsiteX121" fmla="*/ 1951348 w 5181600"/>
              <a:gd name="connsiteY121" fmla="*/ 1567992 h 2011052"/>
              <a:gd name="connsiteX122" fmla="*/ 1951348 w 5181600"/>
              <a:gd name="connsiteY122" fmla="*/ 1586846 h 2011052"/>
              <a:gd name="connsiteX123" fmla="*/ 1970202 w 5181600"/>
              <a:gd name="connsiteY123" fmla="*/ 1586846 h 2011052"/>
              <a:gd name="connsiteX124" fmla="*/ 1970202 w 5181600"/>
              <a:gd name="connsiteY124" fmla="*/ 1621410 h 2011052"/>
              <a:gd name="connsiteX125" fmla="*/ 2007909 w 5181600"/>
              <a:gd name="connsiteY125" fmla="*/ 1621410 h 2011052"/>
              <a:gd name="connsiteX126" fmla="*/ 2007909 w 5181600"/>
              <a:gd name="connsiteY126" fmla="*/ 1643406 h 2011052"/>
              <a:gd name="connsiteX127" fmla="*/ 2061327 w 5181600"/>
              <a:gd name="connsiteY127" fmla="*/ 1643406 h 2011052"/>
              <a:gd name="connsiteX128" fmla="*/ 2061327 w 5181600"/>
              <a:gd name="connsiteY128" fmla="*/ 1668545 h 2011052"/>
              <a:gd name="connsiteX129" fmla="*/ 2196445 w 5181600"/>
              <a:gd name="connsiteY129" fmla="*/ 1668545 h 2011052"/>
              <a:gd name="connsiteX130" fmla="*/ 2196445 w 5181600"/>
              <a:gd name="connsiteY130" fmla="*/ 1693683 h 2011052"/>
              <a:gd name="connsiteX131" fmla="*/ 2300140 w 5181600"/>
              <a:gd name="connsiteY131" fmla="*/ 1693683 h 2011052"/>
              <a:gd name="connsiteX132" fmla="*/ 2300140 w 5181600"/>
              <a:gd name="connsiteY132" fmla="*/ 1718821 h 2011052"/>
              <a:gd name="connsiteX133" fmla="*/ 2334705 w 5181600"/>
              <a:gd name="connsiteY133" fmla="*/ 1718821 h 2011052"/>
              <a:gd name="connsiteX134" fmla="*/ 2334705 w 5181600"/>
              <a:gd name="connsiteY134" fmla="*/ 1734532 h 2011052"/>
              <a:gd name="connsiteX135" fmla="*/ 2381839 w 5181600"/>
              <a:gd name="connsiteY135" fmla="*/ 1734532 h 2011052"/>
              <a:gd name="connsiteX136" fmla="*/ 2381839 w 5181600"/>
              <a:gd name="connsiteY136" fmla="*/ 1747101 h 2011052"/>
              <a:gd name="connsiteX137" fmla="*/ 2520099 w 5181600"/>
              <a:gd name="connsiteY137" fmla="*/ 1747101 h 2011052"/>
              <a:gd name="connsiteX138" fmla="*/ 2520099 w 5181600"/>
              <a:gd name="connsiteY138" fmla="*/ 1765955 h 2011052"/>
              <a:gd name="connsiteX139" fmla="*/ 2658358 w 5181600"/>
              <a:gd name="connsiteY139" fmla="*/ 1765955 h 2011052"/>
              <a:gd name="connsiteX140" fmla="*/ 2658358 w 5181600"/>
              <a:gd name="connsiteY140" fmla="*/ 1772239 h 2011052"/>
              <a:gd name="connsiteX141" fmla="*/ 2790334 w 5181600"/>
              <a:gd name="connsiteY141" fmla="*/ 1772239 h 2011052"/>
              <a:gd name="connsiteX142" fmla="*/ 2790334 w 5181600"/>
              <a:gd name="connsiteY142" fmla="*/ 1797377 h 2011052"/>
              <a:gd name="connsiteX143" fmla="*/ 2862606 w 5181600"/>
              <a:gd name="connsiteY143" fmla="*/ 1797377 h 2011052"/>
              <a:gd name="connsiteX144" fmla="*/ 2862606 w 5181600"/>
              <a:gd name="connsiteY144" fmla="*/ 1816231 h 2011052"/>
              <a:gd name="connsiteX145" fmla="*/ 2906598 w 5181600"/>
              <a:gd name="connsiteY145" fmla="*/ 1816231 h 2011052"/>
              <a:gd name="connsiteX146" fmla="*/ 2906598 w 5181600"/>
              <a:gd name="connsiteY146" fmla="*/ 1831942 h 2011052"/>
              <a:gd name="connsiteX147" fmla="*/ 3016577 w 5181600"/>
              <a:gd name="connsiteY147" fmla="*/ 1831942 h 2011052"/>
              <a:gd name="connsiteX148" fmla="*/ 3016577 w 5181600"/>
              <a:gd name="connsiteY148" fmla="*/ 1847654 h 2011052"/>
              <a:gd name="connsiteX149" fmla="*/ 3123414 w 5181600"/>
              <a:gd name="connsiteY149" fmla="*/ 1847654 h 2011052"/>
              <a:gd name="connsiteX150" fmla="*/ 3123414 w 5181600"/>
              <a:gd name="connsiteY150" fmla="*/ 1857081 h 2011052"/>
              <a:gd name="connsiteX151" fmla="*/ 3453352 w 5181600"/>
              <a:gd name="connsiteY151" fmla="*/ 1857081 h 2011052"/>
              <a:gd name="connsiteX152" fmla="*/ 3453352 w 5181600"/>
              <a:gd name="connsiteY152" fmla="*/ 1894788 h 2011052"/>
              <a:gd name="connsiteX153" fmla="*/ 3478490 w 5181600"/>
              <a:gd name="connsiteY153" fmla="*/ 1894788 h 2011052"/>
              <a:gd name="connsiteX154" fmla="*/ 3478490 w 5181600"/>
              <a:gd name="connsiteY154" fmla="*/ 1910499 h 2011052"/>
              <a:gd name="connsiteX155" fmla="*/ 3641888 w 5181600"/>
              <a:gd name="connsiteY155" fmla="*/ 1910499 h 2011052"/>
              <a:gd name="connsiteX156" fmla="*/ 3641888 w 5181600"/>
              <a:gd name="connsiteY156" fmla="*/ 1929353 h 2011052"/>
              <a:gd name="connsiteX157" fmla="*/ 3789575 w 5181600"/>
              <a:gd name="connsiteY157" fmla="*/ 1929353 h 2011052"/>
              <a:gd name="connsiteX158" fmla="*/ 3789575 w 5181600"/>
              <a:gd name="connsiteY158" fmla="*/ 1954491 h 2011052"/>
              <a:gd name="connsiteX159" fmla="*/ 3987538 w 5181600"/>
              <a:gd name="connsiteY159" fmla="*/ 1954491 h 2011052"/>
              <a:gd name="connsiteX160" fmla="*/ 3987538 w 5181600"/>
              <a:gd name="connsiteY160" fmla="*/ 1970202 h 2011052"/>
              <a:gd name="connsiteX161" fmla="*/ 4323760 w 5181600"/>
              <a:gd name="connsiteY161" fmla="*/ 1970202 h 2011052"/>
              <a:gd name="connsiteX162" fmla="*/ 4323760 w 5181600"/>
              <a:gd name="connsiteY162" fmla="*/ 1985914 h 2011052"/>
              <a:gd name="connsiteX163" fmla="*/ 4528008 w 5181600"/>
              <a:gd name="connsiteY163" fmla="*/ 1985914 h 2011052"/>
              <a:gd name="connsiteX164" fmla="*/ 4528008 w 5181600"/>
              <a:gd name="connsiteY164" fmla="*/ 2011052 h 2011052"/>
              <a:gd name="connsiteX165" fmla="*/ 5181600 w 5181600"/>
              <a:gd name="connsiteY165" fmla="*/ 2011052 h 2011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Lst>
            <a:rect l="l" t="t" r="r" b="b"/>
            <a:pathLst>
              <a:path w="5181600" h="2011052">
                <a:moveTo>
                  <a:pt x="0" y="0"/>
                </a:moveTo>
                <a:lnTo>
                  <a:pt x="94268" y="0"/>
                </a:lnTo>
                <a:lnTo>
                  <a:pt x="94268" y="25138"/>
                </a:lnTo>
                <a:lnTo>
                  <a:pt x="144544" y="25138"/>
                </a:lnTo>
                <a:lnTo>
                  <a:pt x="144544" y="65988"/>
                </a:lnTo>
                <a:lnTo>
                  <a:pt x="188536" y="65988"/>
                </a:lnTo>
                <a:lnTo>
                  <a:pt x="188536" y="97410"/>
                </a:lnTo>
                <a:lnTo>
                  <a:pt x="248239" y="97410"/>
                </a:lnTo>
                <a:lnTo>
                  <a:pt x="248239" y="144545"/>
                </a:lnTo>
                <a:lnTo>
                  <a:pt x="273377" y="144545"/>
                </a:lnTo>
                <a:lnTo>
                  <a:pt x="273377" y="169683"/>
                </a:lnTo>
                <a:lnTo>
                  <a:pt x="285946" y="169683"/>
                </a:lnTo>
                <a:lnTo>
                  <a:pt x="285946" y="188536"/>
                </a:lnTo>
                <a:lnTo>
                  <a:pt x="320511" y="188536"/>
                </a:lnTo>
                <a:lnTo>
                  <a:pt x="320511" y="223101"/>
                </a:lnTo>
                <a:lnTo>
                  <a:pt x="370787" y="223101"/>
                </a:lnTo>
                <a:lnTo>
                  <a:pt x="370787" y="251382"/>
                </a:lnTo>
                <a:lnTo>
                  <a:pt x="392783" y="251382"/>
                </a:lnTo>
                <a:lnTo>
                  <a:pt x="392783" y="276520"/>
                </a:lnTo>
                <a:lnTo>
                  <a:pt x="402210" y="276520"/>
                </a:lnTo>
                <a:lnTo>
                  <a:pt x="402210" y="304800"/>
                </a:lnTo>
                <a:lnTo>
                  <a:pt x="433633" y="304800"/>
                </a:lnTo>
                <a:lnTo>
                  <a:pt x="433633" y="323654"/>
                </a:lnTo>
                <a:lnTo>
                  <a:pt x="455628" y="323654"/>
                </a:lnTo>
                <a:lnTo>
                  <a:pt x="455628" y="355076"/>
                </a:lnTo>
                <a:lnTo>
                  <a:pt x="483909" y="355076"/>
                </a:lnTo>
                <a:lnTo>
                  <a:pt x="483909" y="389641"/>
                </a:lnTo>
                <a:lnTo>
                  <a:pt x="509047" y="389641"/>
                </a:lnTo>
                <a:lnTo>
                  <a:pt x="509047" y="427349"/>
                </a:lnTo>
                <a:lnTo>
                  <a:pt x="537327" y="427349"/>
                </a:lnTo>
                <a:lnTo>
                  <a:pt x="537327" y="436775"/>
                </a:lnTo>
                <a:lnTo>
                  <a:pt x="571892" y="436775"/>
                </a:lnTo>
                <a:lnTo>
                  <a:pt x="571892" y="474483"/>
                </a:lnTo>
                <a:lnTo>
                  <a:pt x="622169" y="474483"/>
                </a:lnTo>
                <a:lnTo>
                  <a:pt x="622169" y="509048"/>
                </a:lnTo>
                <a:lnTo>
                  <a:pt x="637880" y="509048"/>
                </a:lnTo>
                <a:lnTo>
                  <a:pt x="637880" y="543613"/>
                </a:lnTo>
                <a:lnTo>
                  <a:pt x="659876" y="543613"/>
                </a:lnTo>
                <a:lnTo>
                  <a:pt x="659876" y="597031"/>
                </a:lnTo>
                <a:lnTo>
                  <a:pt x="672445" y="597031"/>
                </a:lnTo>
                <a:lnTo>
                  <a:pt x="672445" y="609600"/>
                </a:lnTo>
                <a:lnTo>
                  <a:pt x="688156" y="609600"/>
                </a:lnTo>
                <a:lnTo>
                  <a:pt x="688156" y="647307"/>
                </a:lnTo>
                <a:lnTo>
                  <a:pt x="707010" y="647307"/>
                </a:lnTo>
                <a:lnTo>
                  <a:pt x="707010" y="694441"/>
                </a:lnTo>
                <a:lnTo>
                  <a:pt x="763571" y="694441"/>
                </a:lnTo>
                <a:lnTo>
                  <a:pt x="788709" y="694441"/>
                </a:lnTo>
                <a:lnTo>
                  <a:pt x="788709" y="729006"/>
                </a:lnTo>
                <a:lnTo>
                  <a:pt x="810705" y="729006"/>
                </a:lnTo>
                <a:lnTo>
                  <a:pt x="810705" y="757287"/>
                </a:lnTo>
                <a:lnTo>
                  <a:pt x="842127" y="757287"/>
                </a:lnTo>
                <a:lnTo>
                  <a:pt x="842127" y="776140"/>
                </a:lnTo>
                <a:lnTo>
                  <a:pt x="857839" y="776140"/>
                </a:lnTo>
                <a:lnTo>
                  <a:pt x="857839" y="804421"/>
                </a:lnTo>
                <a:lnTo>
                  <a:pt x="895546" y="804421"/>
                </a:lnTo>
                <a:lnTo>
                  <a:pt x="895546" y="835843"/>
                </a:lnTo>
                <a:lnTo>
                  <a:pt x="904973" y="835843"/>
                </a:lnTo>
                <a:lnTo>
                  <a:pt x="904973" y="867266"/>
                </a:lnTo>
                <a:lnTo>
                  <a:pt x="986672" y="867266"/>
                </a:lnTo>
                <a:lnTo>
                  <a:pt x="986672" y="926969"/>
                </a:lnTo>
                <a:lnTo>
                  <a:pt x="1043233" y="926969"/>
                </a:lnTo>
                <a:lnTo>
                  <a:pt x="1043233" y="952107"/>
                </a:lnTo>
                <a:lnTo>
                  <a:pt x="1055802" y="952107"/>
                </a:lnTo>
                <a:lnTo>
                  <a:pt x="1055802" y="974103"/>
                </a:lnTo>
                <a:lnTo>
                  <a:pt x="1096651" y="974103"/>
                </a:lnTo>
                <a:lnTo>
                  <a:pt x="1096651" y="1002384"/>
                </a:lnTo>
                <a:lnTo>
                  <a:pt x="1134358" y="1002384"/>
                </a:lnTo>
                <a:lnTo>
                  <a:pt x="1134358" y="1021237"/>
                </a:lnTo>
                <a:lnTo>
                  <a:pt x="1150070" y="1021237"/>
                </a:lnTo>
                <a:lnTo>
                  <a:pt x="1150070" y="1046375"/>
                </a:lnTo>
                <a:lnTo>
                  <a:pt x="1187777" y="1046375"/>
                </a:lnTo>
                <a:lnTo>
                  <a:pt x="1187777" y="1068371"/>
                </a:lnTo>
                <a:lnTo>
                  <a:pt x="1241196" y="1068371"/>
                </a:lnTo>
                <a:lnTo>
                  <a:pt x="1241196" y="1109221"/>
                </a:lnTo>
                <a:lnTo>
                  <a:pt x="1247480" y="1109221"/>
                </a:lnTo>
                <a:lnTo>
                  <a:pt x="1247480" y="1131217"/>
                </a:lnTo>
                <a:lnTo>
                  <a:pt x="1278903" y="1131217"/>
                </a:lnTo>
                <a:lnTo>
                  <a:pt x="1278903" y="1153213"/>
                </a:lnTo>
                <a:lnTo>
                  <a:pt x="1304041" y="1153213"/>
                </a:lnTo>
                <a:lnTo>
                  <a:pt x="1304041" y="1190920"/>
                </a:lnTo>
                <a:lnTo>
                  <a:pt x="1313468" y="1190920"/>
                </a:lnTo>
                <a:lnTo>
                  <a:pt x="1313468" y="1203489"/>
                </a:lnTo>
                <a:lnTo>
                  <a:pt x="1341748" y="1203489"/>
                </a:lnTo>
                <a:lnTo>
                  <a:pt x="1341748" y="1234912"/>
                </a:lnTo>
                <a:lnTo>
                  <a:pt x="1385740" y="1234912"/>
                </a:lnTo>
                <a:lnTo>
                  <a:pt x="1385740" y="1253765"/>
                </a:lnTo>
                <a:lnTo>
                  <a:pt x="1407736" y="1253765"/>
                </a:lnTo>
                <a:lnTo>
                  <a:pt x="1407736" y="1266334"/>
                </a:lnTo>
                <a:lnTo>
                  <a:pt x="1442301" y="1266334"/>
                </a:lnTo>
                <a:lnTo>
                  <a:pt x="1442301" y="1285188"/>
                </a:lnTo>
                <a:lnTo>
                  <a:pt x="1451727" y="1285188"/>
                </a:lnTo>
                <a:lnTo>
                  <a:pt x="1451727" y="1313468"/>
                </a:lnTo>
                <a:lnTo>
                  <a:pt x="1467439" y="1313468"/>
                </a:lnTo>
                <a:lnTo>
                  <a:pt x="1467439" y="1344891"/>
                </a:lnTo>
                <a:lnTo>
                  <a:pt x="1489435" y="1344891"/>
                </a:lnTo>
                <a:lnTo>
                  <a:pt x="1489435" y="1344891"/>
                </a:lnTo>
                <a:lnTo>
                  <a:pt x="1489435" y="1370029"/>
                </a:lnTo>
                <a:lnTo>
                  <a:pt x="1508288" y="1370029"/>
                </a:lnTo>
                <a:lnTo>
                  <a:pt x="1508288" y="1392025"/>
                </a:lnTo>
                <a:lnTo>
                  <a:pt x="1520857" y="1392025"/>
                </a:lnTo>
                <a:lnTo>
                  <a:pt x="1520857" y="1404594"/>
                </a:lnTo>
                <a:lnTo>
                  <a:pt x="1533426" y="1404594"/>
                </a:lnTo>
                <a:lnTo>
                  <a:pt x="1533426" y="1420305"/>
                </a:lnTo>
                <a:lnTo>
                  <a:pt x="1552280" y="1420305"/>
                </a:lnTo>
                <a:lnTo>
                  <a:pt x="1552280" y="1439159"/>
                </a:lnTo>
                <a:lnTo>
                  <a:pt x="1624552" y="1439159"/>
                </a:lnTo>
                <a:lnTo>
                  <a:pt x="1624552" y="1451728"/>
                </a:lnTo>
                <a:lnTo>
                  <a:pt x="1652833" y="1451728"/>
                </a:lnTo>
                <a:lnTo>
                  <a:pt x="1652833" y="1470582"/>
                </a:lnTo>
                <a:lnTo>
                  <a:pt x="1753385" y="1470582"/>
                </a:lnTo>
                <a:lnTo>
                  <a:pt x="1753385" y="1486293"/>
                </a:lnTo>
                <a:lnTo>
                  <a:pt x="1781666" y="1486293"/>
                </a:lnTo>
                <a:lnTo>
                  <a:pt x="1781666" y="1508289"/>
                </a:lnTo>
                <a:lnTo>
                  <a:pt x="1809946" y="1508289"/>
                </a:lnTo>
                <a:lnTo>
                  <a:pt x="1809946" y="1520858"/>
                </a:lnTo>
                <a:lnTo>
                  <a:pt x="1838226" y="1520858"/>
                </a:lnTo>
                <a:lnTo>
                  <a:pt x="1838226" y="1536569"/>
                </a:lnTo>
                <a:lnTo>
                  <a:pt x="1885360" y="1536569"/>
                </a:lnTo>
                <a:lnTo>
                  <a:pt x="1885360" y="1552281"/>
                </a:lnTo>
                <a:lnTo>
                  <a:pt x="1916783" y="1552281"/>
                </a:lnTo>
                <a:lnTo>
                  <a:pt x="1916783" y="1567992"/>
                </a:lnTo>
                <a:lnTo>
                  <a:pt x="1951348" y="1567992"/>
                </a:lnTo>
                <a:lnTo>
                  <a:pt x="1951348" y="1586846"/>
                </a:lnTo>
                <a:lnTo>
                  <a:pt x="1970202" y="1586846"/>
                </a:lnTo>
                <a:lnTo>
                  <a:pt x="1970202" y="1621410"/>
                </a:lnTo>
                <a:lnTo>
                  <a:pt x="2007909" y="1621410"/>
                </a:lnTo>
                <a:lnTo>
                  <a:pt x="2007909" y="1643406"/>
                </a:lnTo>
                <a:lnTo>
                  <a:pt x="2061327" y="1643406"/>
                </a:lnTo>
                <a:lnTo>
                  <a:pt x="2061327" y="1668545"/>
                </a:lnTo>
                <a:lnTo>
                  <a:pt x="2196445" y="1668545"/>
                </a:lnTo>
                <a:lnTo>
                  <a:pt x="2196445" y="1693683"/>
                </a:lnTo>
                <a:lnTo>
                  <a:pt x="2300140" y="1693683"/>
                </a:lnTo>
                <a:lnTo>
                  <a:pt x="2300140" y="1718821"/>
                </a:lnTo>
                <a:lnTo>
                  <a:pt x="2334705" y="1718821"/>
                </a:lnTo>
                <a:lnTo>
                  <a:pt x="2334705" y="1734532"/>
                </a:lnTo>
                <a:lnTo>
                  <a:pt x="2381839" y="1734532"/>
                </a:lnTo>
                <a:lnTo>
                  <a:pt x="2381839" y="1747101"/>
                </a:lnTo>
                <a:lnTo>
                  <a:pt x="2520099" y="1747101"/>
                </a:lnTo>
                <a:lnTo>
                  <a:pt x="2520099" y="1765955"/>
                </a:lnTo>
                <a:lnTo>
                  <a:pt x="2658358" y="1765955"/>
                </a:lnTo>
                <a:lnTo>
                  <a:pt x="2658358" y="1772239"/>
                </a:lnTo>
                <a:lnTo>
                  <a:pt x="2790334" y="1772239"/>
                </a:lnTo>
                <a:lnTo>
                  <a:pt x="2790334" y="1797377"/>
                </a:lnTo>
                <a:lnTo>
                  <a:pt x="2862606" y="1797377"/>
                </a:lnTo>
                <a:lnTo>
                  <a:pt x="2862606" y="1816231"/>
                </a:lnTo>
                <a:lnTo>
                  <a:pt x="2906598" y="1816231"/>
                </a:lnTo>
                <a:lnTo>
                  <a:pt x="2906598" y="1831942"/>
                </a:lnTo>
                <a:lnTo>
                  <a:pt x="3016577" y="1831942"/>
                </a:lnTo>
                <a:lnTo>
                  <a:pt x="3016577" y="1847654"/>
                </a:lnTo>
                <a:lnTo>
                  <a:pt x="3123414" y="1847654"/>
                </a:lnTo>
                <a:lnTo>
                  <a:pt x="3123414" y="1857081"/>
                </a:lnTo>
                <a:lnTo>
                  <a:pt x="3453352" y="1857081"/>
                </a:lnTo>
                <a:lnTo>
                  <a:pt x="3453352" y="1894788"/>
                </a:lnTo>
                <a:lnTo>
                  <a:pt x="3478490" y="1894788"/>
                </a:lnTo>
                <a:lnTo>
                  <a:pt x="3478490" y="1910499"/>
                </a:lnTo>
                <a:lnTo>
                  <a:pt x="3641888" y="1910499"/>
                </a:lnTo>
                <a:lnTo>
                  <a:pt x="3641888" y="1929353"/>
                </a:lnTo>
                <a:lnTo>
                  <a:pt x="3789575" y="1929353"/>
                </a:lnTo>
                <a:lnTo>
                  <a:pt x="3789575" y="1954491"/>
                </a:lnTo>
                <a:lnTo>
                  <a:pt x="3987538" y="1954491"/>
                </a:lnTo>
                <a:lnTo>
                  <a:pt x="3987538" y="1970202"/>
                </a:lnTo>
                <a:lnTo>
                  <a:pt x="4323760" y="1970202"/>
                </a:lnTo>
                <a:lnTo>
                  <a:pt x="4323760" y="1985914"/>
                </a:lnTo>
                <a:lnTo>
                  <a:pt x="4528008" y="1985914"/>
                </a:lnTo>
                <a:lnTo>
                  <a:pt x="4528008" y="2011052"/>
                </a:lnTo>
                <a:lnTo>
                  <a:pt x="5181600" y="2011052"/>
                </a:lnTo>
              </a:path>
            </a:pathLst>
          </a:custGeom>
          <a:noFill/>
          <a:ln w="28575">
            <a:solidFill>
              <a:schemeClr val="accent1"/>
            </a:solidFill>
            <a:miter lim="800000"/>
            <a:headEnd/>
            <a:tailEnd/>
          </a:ln>
        </p:spPr>
        <p:txBody>
          <a:bodyPr rtlCol="0" anchor="ctr"/>
          <a:lstStyle/>
          <a:p>
            <a:pPr algn="ctr"/>
            <a:endParaRPr lang="en-US"/>
          </a:p>
        </p:txBody>
      </p:sp>
      <p:grpSp>
        <p:nvGrpSpPr>
          <p:cNvPr id="20582" name="Group 20581">
            <a:extLst>
              <a:ext uri="{FF2B5EF4-FFF2-40B4-BE49-F238E27FC236}">
                <a16:creationId xmlns:a16="http://schemas.microsoft.com/office/drawing/2014/main" id="{FEEEE967-688E-C53B-A3BF-4826A8059141}"/>
              </a:ext>
            </a:extLst>
          </p:cNvPr>
          <p:cNvGrpSpPr/>
          <p:nvPr/>
        </p:nvGrpSpPr>
        <p:grpSpPr>
          <a:xfrm>
            <a:off x="3731159" y="2312246"/>
            <a:ext cx="5145839" cy="2142107"/>
            <a:chOff x="3731159" y="2312246"/>
            <a:chExt cx="5145839" cy="2142107"/>
          </a:xfrm>
        </p:grpSpPr>
        <p:cxnSp>
          <p:nvCxnSpPr>
            <p:cNvPr id="20542" name="Straight Connector 20541">
              <a:extLst>
                <a:ext uri="{FF2B5EF4-FFF2-40B4-BE49-F238E27FC236}">
                  <a16:creationId xmlns:a16="http://schemas.microsoft.com/office/drawing/2014/main" id="{49D8B2DE-E569-EEBB-6F20-9899848F9A26}"/>
                </a:ext>
              </a:extLst>
            </p:cNvPr>
            <p:cNvCxnSpPr/>
            <p:nvPr/>
          </p:nvCxnSpPr>
          <p:spPr bwMode="auto">
            <a:xfrm>
              <a:off x="3731159" y="2312247"/>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43" name="Straight Connector 20542">
              <a:extLst>
                <a:ext uri="{FF2B5EF4-FFF2-40B4-BE49-F238E27FC236}">
                  <a16:creationId xmlns:a16="http://schemas.microsoft.com/office/drawing/2014/main" id="{DA4D5447-AB1E-4158-55C1-73753CA2E87B}"/>
                </a:ext>
              </a:extLst>
            </p:cNvPr>
            <p:cNvCxnSpPr/>
            <p:nvPr/>
          </p:nvCxnSpPr>
          <p:spPr bwMode="auto">
            <a:xfrm>
              <a:off x="3757868" y="2312246"/>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44" name="Straight Connector 20543">
              <a:extLst>
                <a:ext uri="{FF2B5EF4-FFF2-40B4-BE49-F238E27FC236}">
                  <a16:creationId xmlns:a16="http://schemas.microsoft.com/office/drawing/2014/main" id="{09E10AFC-2F67-3DD4-EA21-7559531AE650}"/>
                </a:ext>
              </a:extLst>
            </p:cNvPr>
            <p:cNvCxnSpPr/>
            <p:nvPr/>
          </p:nvCxnSpPr>
          <p:spPr bwMode="auto">
            <a:xfrm>
              <a:off x="3796922" y="2320215"/>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45" name="Straight Connector 20544">
              <a:extLst>
                <a:ext uri="{FF2B5EF4-FFF2-40B4-BE49-F238E27FC236}">
                  <a16:creationId xmlns:a16="http://schemas.microsoft.com/office/drawing/2014/main" id="{0B9BE4FA-5EDB-8849-F200-D157FDFFCA62}"/>
                </a:ext>
              </a:extLst>
            </p:cNvPr>
            <p:cNvCxnSpPr/>
            <p:nvPr/>
          </p:nvCxnSpPr>
          <p:spPr bwMode="auto">
            <a:xfrm>
              <a:off x="3828606" y="2326499"/>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46" name="Straight Connector 20545">
              <a:extLst>
                <a:ext uri="{FF2B5EF4-FFF2-40B4-BE49-F238E27FC236}">
                  <a16:creationId xmlns:a16="http://schemas.microsoft.com/office/drawing/2014/main" id="{0A47A7BB-1B8D-9F45-6968-330B32C18253}"/>
                </a:ext>
              </a:extLst>
            </p:cNvPr>
            <p:cNvCxnSpPr/>
            <p:nvPr/>
          </p:nvCxnSpPr>
          <p:spPr bwMode="auto">
            <a:xfrm>
              <a:off x="3962310" y="2419461"/>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47" name="Straight Connector 20546">
              <a:extLst>
                <a:ext uri="{FF2B5EF4-FFF2-40B4-BE49-F238E27FC236}">
                  <a16:creationId xmlns:a16="http://schemas.microsoft.com/office/drawing/2014/main" id="{40F1D3AA-DBFE-8A4A-2B20-C9B61BFFB5EE}"/>
                </a:ext>
              </a:extLst>
            </p:cNvPr>
            <p:cNvCxnSpPr/>
            <p:nvPr/>
          </p:nvCxnSpPr>
          <p:spPr bwMode="auto">
            <a:xfrm>
              <a:off x="4080145" y="2544860"/>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48" name="Straight Connector 20547">
              <a:extLst>
                <a:ext uri="{FF2B5EF4-FFF2-40B4-BE49-F238E27FC236}">
                  <a16:creationId xmlns:a16="http://schemas.microsoft.com/office/drawing/2014/main" id="{1013664B-878C-56AB-FA7D-B99155329C2D}"/>
                </a:ext>
              </a:extLst>
            </p:cNvPr>
            <p:cNvCxnSpPr>
              <a:cxnSpLocks/>
            </p:cNvCxnSpPr>
            <p:nvPr/>
          </p:nvCxnSpPr>
          <p:spPr bwMode="auto">
            <a:xfrm>
              <a:off x="4343899" y="2804098"/>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50" name="Straight Connector 20549">
              <a:extLst>
                <a:ext uri="{FF2B5EF4-FFF2-40B4-BE49-F238E27FC236}">
                  <a16:creationId xmlns:a16="http://schemas.microsoft.com/office/drawing/2014/main" id="{A383FFDA-7999-2CC3-5161-FFFC16CE827C}"/>
                </a:ext>
              </a:extLst>
            </p:cNvPr>
            <p:cNvCxnSpPr>
              <a:cxnSpLocks/>
            </p:cNvCxnSpPr>
            <p:nvPr/>
          </p:nvCxnSpPr>
          <p:spPr bwMode="auto">
            <a:xfrm>
              <a:off x="4672267" y="3192260"/>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51" name="Straight Connector 20550">
              <a:extLst>
                <a:ext uri="{FF2B5EF4-FFF2-40B4-BE49-F238E27FC236}">
                  <a16:creationId xmlns:a16="http://schemas.microsoft.com/office/drawing/2014/main" id="{02928E4C-4708-71C5-DB3F-D4A9A43E16F0}"/>
                </a:ext>
              </a:extLst>
            </p:cNvPr>
            <p:cNvCxnSpPr>
              <a:cxnSpLocks/>
            </p:cNvCxnSpPr>
            <p:nvPr/>
          </p:nvCxnSpPr>
          <p:spPr bwMode="auto">
            <a:xfrm>
              <a:off x="4828396" y="3298877"/>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52" name="Straight Connector 20551">
              <a:extLst>
                <a:ext uri="{FF2B5EF4-FFF2-40B4-BE49-F238E27FC236}">
                  <a16:creationId xmlns:a16="http://schemas.microsoft.com/office/drawing/2014/main" id="{08849FA1-7215-40E9-FCCE-ACDDC1C3CE60}"/>
                </a:ext>
              </a:extLst>
            </p:cNvPr>
            <p:cNvCxnSpPr>
              <a:cxnSpLocks/>
            </p:cNvCxnSpPr>
            <p:nvPr/>
          </p:nvCxnSpPr>
          <p:spPr bwMode="auto">
            <a:xfrm>
              <a:off x="4959996" y="3396631"/>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53" name="Straight Connector 20552">
              <a:extLst>
                <a:ext uri="{FF2B5EF4-FFF2-40B4-BE49-F238E27FC236}">
                  <a16:creationId xmlns:a16="http://schemas.microsoft.com/office/drawing/2014/main" id="{40A2A617-CD45-3EF3-C114-2E06DE871ED4}"/>
                </a:ext>
              </a:extLst>
            </p:cNvPr>
            <p:cNvCxnSpPr>
              <a:cxnSpLocks/>
            </p:cNvCxnSpPr>
            <p:nvPr/>
          </p:nvCxnSpPr>
          <p:spPr bwMode="auto">
            <a:xfrm>
              <a:off x="5439193" y="3789411"/>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54" name="Straight Connector 20553">
              <a:extLst>
                <a:ext uri="{FF2B5EF4-FFF2-40B4-BE49-F238E27FC236}">
                  <a16:creationId xmlns:a16="http://schemas.microsoft.com/office/drawing/2014/main" id="{97A4F92A-83C7-16FF-B028-DAEAC9758DF9}"/>
                </a:ext>
              </a:extLst>
            </p:cNvPr>
            <p:cNvCxnSpPr>
              <a:cxnSpLocks/>
            </p:cNvCxnSpPr>
            <p:nvPr/>
          </p:nvCxnSpPr>
          <p:spPr bwMode="auto">
            <a:xfrm>
              <a:off x="5820979" y="3994555"/>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55" name="Straight Connector 20554">
              <a:extLst>
                <a:ext uri="{FF2B5EF4-FFF2-40B4-BE49-F238E27FC236}">
                  <a16:creationId xmlns:a16="http://schemas.microsoft.com/office/drawing/2014/main" id="{C6546281-111F-27F2-8204-DD3E326AE88A}"/>
                </a:ext>
              </a:extLst>
            </p:cNvPr>
            <p:cNvCxnSpPr>
              <a:cxnSpLocks/>
            </p:cNvCxnSpPr>
            <p:nvPr/>
          </p:nvCxnSpPr>
          <p:spPr bwMode="auto">
            <a:xfrm>
              <a:off x="6384820" y="4090557"/>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56" name="Straight Connector 20555">
              <a:extLst>
                <a:ext uri="{FF2B5EF4-FFF2-40B4-BE49-F238E27FC236}">
                  <a16:creationId xmlns:a16="http://schemas.microsoft.com/office/drawing/2014/main" id="{E40887B5-D224-6C75-EF45-DEBAD54B8D0E}"/>
                </a:ext>
              </a:extLst>
            </p:cNvPr>
            <p:cNvCxnSpPr>
              <a:cxnSpLocks/>
            </p:cNvCxnSpPr>
            <p:nvPr/>
          </p:nvCxnSpPr>
          <p:spPr bwMode="auto">
            <a:xfrm>
              <a:off x="6562358" y="4126750"/>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57" name="Straight Connector 20556">
              <a:extLst>
                <a:ext uri="{FF2B5EF4-FFF2-40B4-BE49-F238E27FC236}">
                  <a16:creationId xmlns:a16="http://schemas.microsoft.com/office/drawing/2014/main" id="{D349E3D4-46F0-837B-35AE-C21E1FDD30BB}"/>
                </a:ext>
              </a:extLst>
            </p:cNvPr>
            <p:cNvCxnSpPr>
              <a:cxnSpLocks/>
            </p:cNvCxnSpPr>
            <p:nvPr/>
          </p:nvCxnSpPr>
          <p:spPr bwMode="auto">
            <a:xfrm>
              <a:off x="6956713" y="4180278"/>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58" name="Straight Connector 20557">
              <a:extLst>
                <a:ext uri="{FF2B5EF4-FFF2-40B4-BE49-F238E27FC236}">
                  <a16:creationId xmlns:a16="http://schemas.microsoft.com/office/drawing/2014/main" id="{CA8DBB50-4065-8C98-CA7A-783D48F6B25A}"/>
                </a:ext>
              </a:extLst>
            </p:cNvPr>
            <p:cNvCxnSpPr>
              <a:cxnSpLocks/>
            </p:cNvCxnSpPr>
            <p:nvPr/>
          </p:nvCxnSpPr>
          <p:spPr bwMode="auto">
            <a:xfrm>
              <a:off x="6989706" y="4177815"/>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59" name="Straight Connector 20558">
              <a:extLst>
                <a:ext uri="{FF2B5EF4-FFF2-40B4-BE49-F238E27FC236}">
                  <a16:creationId xmlns:a16="http://schemas.microsoft.com/office/drawing/2014/main" id="{89DF4D0E-7334-C7E1-9915-E072A57C2E8C}"/>
                </a:ext>
              </a:extLst>
            </p:cNvPr>
            <p:cNvCxnSpPr>
              <a:cxnSpLocks/>
            </p:cNvCxnSpPr>
            <p:nvPr/>
          </p:nvCxnSpPr>
          <p:spPr bwMode="auto">
            <a:xfrm>
              <a:off x="7512894" y="4248183"/>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60" name="Straight Connector 20559">
              <a:extLst>
                <a:ext uri="{FF2B5EF4-FFF2-40B4-BE49-F238E27FC236}">
                  <a16:creationId xmlns:a16="http://schemas.microsoft.com/office/drawing/2014/main" id="{2C0FF569-F1FB-DE48-3669-829259EC920B}"/>
                </a:ext>
              </a:extLst>
            </p:cNvPr>
            <p:cNvCxnSpPr>
              <a:cxnSpLocks/>
            </p:cNvCxnSpPr>
            <p:nvPr/>
          </p:nvCxnSpPr>
          <p:spPr bwMode="auto">
            <a:xfrm>
              <a:off x="7800412" y="4293707"/>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61" name="Straight Connector 20560">
              <a:extLst>
                <a:ext uri="{FF2B5EF4-FFF2-40B4-BE49-F238E27FC236}">
                  <a16:creationId xmlns:a16="http://schemas.microsoft.com/office/drawing/2014/main" id="{57F6C732-29E0-F789-85E3-EE882D97579C}"/>
                </a:ext>
              </a:extLst>
            </p:cNvPr>
            <p:cNvCxnSpPr>
              <a:cxnSpLocks/>
            </p:cNvCxnSpPr>
            <p:nvPr/>
          </p:nvCxnSpPr>
          <p:spPr bwMode="auto">
            <a:xfrm>
              <a:off x="7867649" y="4293707"/>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62" name="Straight Connector 20561">
              <a:extLst>
                <a:ext uri="{FF2B5EF4-FFF2-40B4-BE49-F238E27FC236}">
                  <a16:creationId xmlns:a16="http://schemas.microsoft.com/office/drawing/2014/main" id="{FFA9FDFF-BCB5-F7E5-F4DF-D72CED00D076}"/>
                </a:ext>
              </a:extLst>
            </p:cNvPr>
            <p:cNvCxnSpPr>
              <a:cxnSpLocks/>
            </p:cNvCxnSpPr>
            <p:nvPr/>
          </p:nvCxnSpPr>
          <p:spPr bwMode="auto">
            <a:xfrm>
              <a:off x="7982663" y="4290564"/>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63" name="Straight Connector 20562">
              <a:extLst>
                <a:ext uri="{FF2B5EF4-FFF2-40B4-BE49-F238E27FC236}">
                  <a16:creationId xmlns:a16="http://schemas.microsoft.com/office/drawing/2014/main" id="{82273E00-E033-6D80-0876-C9EF6C890D84}"/>
                </a:ext>
              </a:extLst>
            </p:cNvPr>
            <p:cNvCxnSpPr>
              <a:cxnSpLocks/>
            </p:cNvCxnSpPr>
            <p:nvPr/>
          </p:nvCxnSpPr>
          <p:spPr bwMode="auto">
            <a:xfrm>
              <a:off x="8073874" y="4306503"/>
              <a:ext cx="0" cy="116641"/>
            </a:xfrm>
            <a:prstGeom prst="line">
              <a:avLst/>
            </a:prstGeom>
            <a:noFill/>
            <a:ln w="38100" cap="flat" cmpd="sng" algn="ctr">
              <a:solidFill>
                <a:schemeClr val="accent1"/>
              </a:solidFill>
              <a:prstDash val="solid"/>
              <a:round/>
              <a:headEnd type="none" w="med" len="med"/>
              <a:tailEnd type="none" w="med" len="med"/>
            </a:ln>
            <a:effectLst/>
          </p:spPr>
        </p:cxnSp>
        <p:cxnSp>
          <p:nvCxnSpPr>
            <p:cNvPr id="20564" name="Straight Connector 20563">
              <a:extLst>
                <a:ext uri="{FF2B5EF4-FFF2-40B4-BE49-F238E27FC236}">
                  <a16:creationId xmlns:a16="http://schemas.microsoft.com/office/drawing/2014/main" id="{4D9E4EE0-984B-C45F-C121-DB3FA0148905}"/>
                </a:ext>
              </a:extLst>
            </p:cNvPr>
            <p:cNvCxnSpPr>
              <a:cxnSpLocks/>
            </p:cNvCxnSpPr>
            <p:nvPr/>
          </p:nvCxnSpPr>
          <p:spPr bwMode="auto">
            <a:xfrm>
              <a:off x="8171399" y="4307926"/>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65" name="Straight Connector 20564">
              <a:extLst>
                <a:ext uri="{FF2B5EF4-FFF2-40B4-BE49-F238E27FC236}">
                  <a16:creationId xmlns:a16="http://schemas.microsoft.com/office/drawing/2014/main" id="{921E54DF-65F9-306E-565F-DA681A9856A6}"/>
                </a:ext>
              </a:extLst>
            </p:cNvPr>
            <p:cNvCxnSpPr>
              <a:cxnSpLocks/>
            </p:cNvCxnSpPr>
            <p:nvPr/>
          </p:nvCxnSpPr>
          <p:spPr bwMode="auto">
            <a:xfrm>
              <a:off x="8236399" y="4306502"/>
              <a:ext cx="0" cy="116641"/>
            </a:xfrm>
            <a:prstGeom prst="line">
              <a:avLst/>
            </a:prstGeom>
            <a:noFill/>
            <a:ln w="76200" cap="flat" cmpd="sng" algn="ctr">
              <a:solidFill>
                <a:schemeClr val="accent1"/>
              </a:solidFill>
              <a:prstDash val="solid"/>
              <a:round/>
              <a:headEnd type="none" w="med" len="med"/>
              <a:tailEnd type="none" w="med" len="med"/>
            </a:ln>
            <a:effectLst/>
          </p:spPr>
        </p:cxnSp>
        <p:cxnSp>
          <p:nvCxnSpPr>
            <p:cNvPr id="20566" name="Straight Connector 20565">
              <a:extLst>
                <a:ext uri="{FF2B5EF4-FFF2-40B4-BE49-F238E27FC236}">
                  <a16:creationId xmlns:a16="http://schemas.microsoft.com/office/drawing/2014/main" id="{F16DB873-D015-25E1-DA9D-D3DDD3BE7464}"/>
                </a:ext>
              </a:extLst>
            </p:cNvPr>
            <p:cNvCxnSpPr>
              <a:cxnSpLocks/>
            </p:cNvCxnSpPr>
            <p:nvPr/>
          </p:nvCxnSpPr>
          <p:spPr bwMode="auto">
            <a:xfrm>
              <a:off x="8265993" y="4337712"/>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67" name="Straight Connector 20566">
              <a:extLst>
                <a:ext uri="{FF2B5EF4-FFF2-40B4-BE49-F238E27FC236}">
                  <a16:creationId xmlns:a16="http://schemas.microsoft.com/office/drawing/2014/main" id="{0FA13D77-A921-4C2B-378F-7A1A358BA94D}"/>
                </a:ext>
              </a:extLst>
            </p:cNvPr>
            <p:cNvCxnSpPr>
              <a:cxnSpLocks/>
            </p:cNvCxnSpPr>
            <p:nvPr/>
          </p:nvCxnSpPr>
          <p:spPr bwMode="auto">
            <a:xfrm>
              <a:off x="8300287" y="4336338"/>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68" name="Straight Connector 20567">
              <a:extLst>
                <a:ext uri="{FF2B5EF4-FFF2-40B4-BE49-F238E27FC236}">
                  <a16:creationId xmlns:a16="http://schemas.microsoft.com/office/drawing/2014/main" id="{050B42BA-D36E-7E30-000A-940FE650616F}"/>
                </a:ext>
              </a:extLst>
            </p:cNvPr>
            <p:cNvCxnSpPr>
              <a:cxnSpLocks/>
            </p:cNvCxnSpPr>
            <p:nvPr/>
          </p:nvCxnSpPr>
          <p:spPr bwMode="auto">
            <a:xfrm>
              <a:off x="8384873" y="4336338"/>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69" name="Straight Connector 20568">
              <a:extLst>
                <a:ext uri="{FF2B5EF4-FFF2-40B4-BE49-F238E27FC236}">
                  <a16:creationId xmlns:a16="http://schemas.microsoft.com/office/drawing/2014/main" id="{CB8CB717-C35E-1001-0608-2F7F3DB60997}"/>
                </a:ext>
              </a:extLst>
            </p:cNvPr>
            <p:cNvCxnSpPr>
              <a:cxnSpLocks/>
            </p:cNvCxnSpPr>
            <p:nvPr/>
          </p:nvCxnSpPr>
          <p:spPr bwMode="auto">
            <a:xfrm>
              <a:off x="8120279" y="4308059"/>
              <a:ext cx="0" cy="116641"/>
            </a:xfrm>
            <a:prstGeom prst="line">
              <a:avLst/>
            </a:prstGeom>
            <a:noFill/>
            <a:ln w="38100" cap="flat" cmpd="sng" algn="ctr">
              <a:solidFill>
                <a:schemeClr val="accent1"/>
              </a:solidFill>
              <a:prstDash val="solid"/>
              <a:round/>
              <a:headEnd type="none" w="med" len="med"/>
              <a:tailEnd type="none" w="med" len="med"/>
            </a:ln>
            <a:effectLst/>
          </p:spPr>
        </p:cxnSp>
        <p:cxnSp>
          <p:nvCxnSpPr>
            <p:cNvPr id="20570" name="Straight Connector 20569">
              <a:extLst>
                <a:ext uri="{FF2B5EF4-FFF2-40B4-BE49-F238E27FC236}">
                  <a16:creationId xmlns:a16="http://schemas.microsoft.com/office/drawing/2014/main" id="{22078BB7-0021-8122-623E-B254866CBB7B}"/>
                </a:ext>
              </a:extLst>
            </p:cNvPr>
            <p:cNvCxnSpPr>
              <a:cxnSpLocks/>
            </p:cNvCxnSpPr>
            <p:nvPr/>
          </p:nvCxnSpPr>
          <p:spPr bwMode="auto">
            <a:xfrm>
              <a:off x="8349873" y="4335022"/>
              <a:ext cx="0" cy="116641"/>
            </a:xfrm>
            <a:prstGeom prst="line">
              <a:avLst/>
            </a:prstGeom>
            <a:noFill/>
            <a:ln w="38100" cap="flat" cmpd="sng" algn="ctr">
              <a:solidFill>
                <a:schemeClr val="accent1"/>
              </a:solidFill>
              <a:prstDash val="solid"/>
              <a:round/>
              <a:headEnd type="none" w="med" len="med"/>
              <a:tailEnd type="none" w="med" len="med"/>
            </a:ln>
            <a:effectLst/>
          </p:spPr>
        </p:cxnSp>
        <p:cxnSp>
          <p:nvCxnSpPr>
            <p:cNvPr id="20571" name="Straight Connector 20570">
              <a:extLst>
                <a:ext uri="{FF2B5EF4-FFF2-40B4-BE49-F238E27FC236}">
                  <a16:creationId xmlns:a16="http://schemas.microsoft.com/office/drawing/2014/main" id="{302A3846-4ECF-84A7-908A-B2E74520AE4B}"/>
                </a:ext>
              </a:extLst>
            </p:cNvPr>
            <p:cNvCxnSpPr>
              <a:cxnSpLocks/>
            </p:cNvCxnSpPr>
            <p:nvPr/>
          </p:nvCxnSpPr>
          <p:spPr bwMode="auto">
            <a:xfrm>
              <a:off x="8430543" y="4335022"/>
              <a:ext cx="0" cy="116641"/>
            </a:xfrm>
            <a:prstGeom prst="line">
              <a:avLst/>
            </a:prstGeom>
            <a:noFill/>
            <a:ln w="57150" cap="flat" cmpd="sng" algn="ctr">
              <a:solidFill>
                <a:schemeClr val="accent1"/>
              </a:solidFill>
              <a:prstDash val="solid"/>
              <a:round/>
              <a:headEnd type="none" w="med" len="med"/>
              <a:tailEnd type="none" w="med" len="med"/>
            </a:ln>
            <a:effectLst/>
          </p:spPr>
        </p:cxnSp>
        <p:cxnSp>
          <p:nvCxnSpPr>
            <p:cNvPr id="20572" name="Straight Connector 20571">
              <a:extLst>
                <a:ext uri="{FF2B5EF4-FFF2-40B4-BE49-F238E27FC236}">
                  <a16:creationId xmlns:a16="http://schemas.microsoft.com/office/drawing/2014/main" id="{6FCC094F-37BB-38CA-282D-E7E7CFEB25AD}"/>
                </a:ext>
              </a:extLst>
            </p:cNvPr>
            <p:cNvCxnSpPr>
              <a:cxnSpLocks/>
            </p:cNvCxnSpPr>
            <p:nvPr/>
          </p:nvCxnSpPr>
          <p:spPr bwMode="auto">
            <a:xfrm>
              <a:off x="8483211" y="4335022"/>
              <a:ext cx="0" cy="116641"/>
            </a:xfrm>
            <a:prstGeom prst="line">
              <a:avLst/>
            </a:prstGeom>
            <a:noFill/>
            <a:ln w="38100" cap="flat" cmpd="sng" algn="ctr">
              <a:solidFill>
                <a:schemeClr val="accent1"/>
              </a:solidFill>
              <a:prstDash val="solid"/>
              <a:round/>
              <a:headEnd type="none" w="med" len="med"/>
              <a:tailEnd type="none" w="med" len="med"/>
            </a:ln>
            <a:effectLst/>
          </p:spPr>
        </p:cxnSp>
        <p:cxnSp>
          <p:nvCxnSpPr>
            <p:cNvPr id="20573" name="Straight Connector 20572">
              <a:extLst>
                <a:ext uri="{FF2B5EF4-FFF2-40B4-BE49-F238E27FC236}">
                  <a16:creationId xmlns:a16="http://schemas.microsoft.com/office/drawing/2014/main" id="{B966AD31-2AC2-D83E-48D7-3D081DABE54F}"/>
                </a:ext>
              </a:extLst>
            </p:cNvPr>
            <p:cNvCxnSpPr>
              <a:cxnSpLocks/>
            </p:cNvCxnSpPr>
            <p:nvPr/>
          </p:nvCxnSpPr>
          <p:spPr bwMode="auto">
            <a:xfrm>
              <a:off x="8605285" y="4335022"/>
              <a:ext cx="0" cy="116641"/>
            </a:xfrm>
            <a:prstGeom prst="line">
              <a:avLst/>
            </a:prstGeom>
            <a:noFill/>
            <a:ln w="38100" cap="flat" cmpd="sng" algn="ctr">
              <a:solidFill>
                <a:schemeClr val="accent1"/>
              </a:solidFill>
              <a:prstDash val="solid"/>
              <a:round/>
              <a:headEnd type="none" w="med" len="med"/>
              <a:tailEnd type="none" w="med" len="med"/>
            </a:ln>
            <a:effectLst/>
          </p:spPr>
        </p:cxnSp>
        <p:cxnSp>
          <p:nvCxnSpPr>
            <p:cNvPr id="20574" name="Straight Connector 20573">
              <a:extLst>
                <a:ext uri="{FF2B5EF4-FFF2-40B4-BE49-F238E27FC236}">
                  <a16:creationId xmlns:a16="http://schemas.microsoft.com/office/drawing/2014/main" id="{22422DBD-BCEC-7BEA-8D14-C95E5BA0F73C}"/>
                </a:ext>
              </a:extLst>
            </p:cNvPr>
            <p:cNvCxnSpPr>
              <a:cxnSpLocks/>
            </p:cNvCxnSpPr>
            <p:nvPr/>
          </p:nvCxnSpPr>
          <p:spPr bwMode="auto">
            <a:xfrm>
              <a:off x="8521638" y="4334570"/>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75" name="Straight Connector 20574">
              <a:extLst>
                <a:ext uri="{FF2B5EF4-FFF2-40B4-BE49-F238E27FC236}">
                  <a16:creationId xmlns:a16="http://schemas.microsoft.com/office/drawing/2014/main" id="{8678AB75-424A-F2C4-4423-BB97577CC719}"/>
                </a:ext>
              </a:extLst>
            </p:cNvPr>
            <p:cNvCxnSpPr>
              <a:cxnSpLocks/>
            </p:cNvCxnSpPr>
            <p:nvPr/>
          </p:nvCxnSpPr>
          <p:spPr bwMode="auto">
            <a:xfrm>
              <a:off x="8538728" y="4333253"/>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76" name="Straight Connector 20575">
              <a:extLst>
                <a:ext uri="{FF2B5EF4-FFF2-40B4-BE49-F238E27FC236}">
                  <a16:creationId xmlns:a16="http://schemas.microsoft.com/office/drawing/2014/main" id="{74368E7B-67AA-91BF-C3E2-0400E7082710}"/>
                </a:ext>
              </a:extLst>
            </p:cNvPr>
            <p:cNvCxnSpPr>
              <a:cxnSpLocks/>
            </p:cNvCxnSpPr>
            <p:nvPr/>
          </p:nvCxnSpPr>
          <p:spPr bwMode="auto">
            <a:xfrm>
              <a:off x="8569198" y="4333253"/>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77" name="Straight Connector 20576">
              <a:extLst>
                <a:ext uri="{FF2B5EF4-FFF2-40B4-BE49-F238E27FC236}">
                  <a16:creationId xmlns:a16="http://schemas.microsoft.com/office/drawing/2014/main" id="{B3F8B11A-09EB-B20E-65B7-6E82911F2C64}"/>
                </a:ext>
              </a:extLst>
            </p:cNvPr>
            <p:cNvCxnSpPr>
              <a:cxnSpLocks/>
            </p:cNvCxnSpPr>
            <p:nvPr/>
          </p:nvCxnSpPr>
          <p:spPr bwMode="auto">
            <a:xfrm>
              <a:off x="8664611" y="4333252"/>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78" name="Straight Connector 20577">
              <a:extLst>
                <a:ext uri="{FF2B5EF4-FFF2-40B4-BE49-F238E27FC236}">
                  <a16:creationId xmlns:a16="http://schemas.microsoft.com/office/drawing/2014/main" id="{401D5351-4C08-FBB7-D8C3-582D746AB1F0}"/>
                </a:ext>
              </a:extLst>
            </p:cNvPr>
            <p:cNvCxnSpPr>
              <a:cxnSpLocks/>
            </p:cNvCxnSpPr>
            <p:nvPr/>
          </p:nvCxnSpPr>
          <p:spPr bwMode="auto">
            <a:xfrm>
              <a:off x="8726283" y="4333982"/>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79" name="Straight Connector 20578">
              <a:extLst>
                <a:ext uri="{FF2B5EF4-FFF2-40B4-BE49-F238E27FC236}">
                  <a16:creationId xmlns:a16="http://schemas.microsoft.com/office/drawing/2014/main" id="{8A033875-1CEE-9E17-B9F7-33B884F7CA63}"/>
                </a:ext>
              </a:extLst>
            </p:cNvPr>
            <p:cNvCxnSpPr>
              <a:cxnSpLocks/>
            </p:cNvCxnSpPr>
            <p:nvPr/>
          </p:nvCxnSpPr>
          <p:spPr bwMode="auto">
            <a:xfrm>
              <a:off x="8777310" y="4332918"/>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80" name="Straight Connector 20579">
              <a:extLst>
                <a:ext uri="{FF2B5EF4-FFF2-40B4-BE49-F238E27FC236}">
                  <a16:creationId xmlns:a16="http://schemas.microsoft.com/office/drawing/2014/main" id="{698212D2-7B06-3D48-F703-1E6B0E8DF37D}"/>
                </a:ext>
              </a:extLst>
            </p:cNvPr>
            <p:cNvCxnSpPr>
              <a:cxnSpLocks/>
            </p:cNvCxnSpPr>
            <p:nvPr/>
          </p:nvCxnSpPr>
          <p:spPr bwMode="auto">
            <a:xfrm>
              <a:off x="8826438" y="4332917"/>
              <a:ext cx="0" cy="116641"/>
            </a:xfrm>
            <a:prstGeom prst="line">
              <a:avLst/>
            </a:prstGeom>
            <a:noFill/>
            <a:ln w="28575" cap="flat" cmpd="sng" algn="ctr">
              <a:solidFill>
                <a:schemeClr val="accent1"/>
              </a:solidFill>
              <a:prstDash val="solid"/>
              <a:round/>
              <a:headEnd type="none" w="med" len="med"/>
              <a:tailEnd type="none" w="med" len="med"/>
            </a:ln>
            <a:effectLst/>
          </p:spPr>
        </p:cxnSp>
        <p:cxnSp>
          <p:nvCxnSpPr>
            <p:cNvPr id="20581" name="Straight Connector 20580">
              <a:extLst>
                <a:ext uri="{FF2B5EF4-FFF2-40B4-BE49-F238E27FC236}">
                  <a16:creationId xmlns:a16="http://schemas.microsoft.com/office/drawing/2014/main" id="{3FF1BF32-B04A-6485-E4DD-2696C39A70D9}"/>
                </a:ext>
              </a:extLst>
            </p:cNvPr>
            <p:cNvCxnSpPr>
              <a:cxnSpLocks/>
            </p:cNvCxnSpPr>
            <p:nvPr/>
          </p:nvCxnSpPr>
          <p:spPr bwMode="auto">
            <a:xfrm>
              <a:off x="8876998" y="4328940"/>
              <a:ext cx="0" cy="116641"/>
            </a:xfrm>
            <a:prstGeom prst="line">
              <a:avLst/>
            </a:prstGeom>
            <a:noFill/>
            <a:ln w="28575" cap="flat" cmpd="sng" algn="ctr">
              <a:solidFill>
                <a:schemeClr val="accent1"/>
              </a:solidFill>
              <a:prstDash val="solid"/>
              <a:round/>
              <a:headEnd type="none" w="med" len="med"/>
              <a:tailEnd type="none" w="med" len="med"/>
            </a:ln>
            <a:effectLst/>
          </p:spPr>
        </p:cxnSp>
      </p:grpSp>
      <p:sp>
        <p:nvSpPr>
          <p:cNvPr id="20482" name="Rectangle 2">
            <a:extLst>
              <a:ext uri="{FF2B5EF4-FFF2-40B4-BE49-F238E27FC236}">
                <a16:creationId xmlns:a16="http://schemas.microsoft.com/office/drawing/2014/main" id="{6110A220-92F4-4770-96E4-EE8D0CE02C3E}"/>
              </a:ext>
            </a:extLst>
          </p:cNvPr>
          <p:cNvSpPr>
            <a:spLocks noGrp="1" noChangeArrowheads="1"/>
          </p:cNvSpPr>
          <p:nvPr>
            <p:ph type="title"/>
          </p:nvPr>
        </p:nvSpPr>
        <p:spPr/>
        <p:txBody>
          <a:bodyPr/>
          <a:lstStyle/>
          <a:p>
            <a:r>
              <a:rPr lang="en-US" altLang="en-US" dirty="0" err="1"/>
              <a:t>coBRIM</a:t>
            </a:r>
            <a:r>
              <a:rPr lang="en-US" altLang="en-US" dirty="0"/>
              <a:t>: OS With Vemurafenib </a:t>
            </a:r>
            <a:r>
              <a:rPr lang="en-US" altLang="en-US" dirty="0">
                <a:ea typeface="Calibri" panose="020F0502020204030204" pitchFamily="34" charset="0"/>
                <a:cs typeface="Calibri" panose="020F0502020204030204" pitchFamily="34" charset="0"/>
              </a:rPr>
              <a:t>±</a:t>
            </a:r>
            <a:r>
              <a:rPr lang="en-US" altLang="en-US" dirty="0"/>
              <a:t> Cobimetinib in </a:t>
            </a:r>
            <a:r>
              <a:rPr lang="en-US" altLang="en-US" i="1" dirty="0"/>
              <a:t>BRAF</a:t>
            </a:r>
            <a:r>
              <a:rPr lang="en-US" altLang="en-US" dirty="0"/>
              <a:t> Mutant Advanced Melanoma</a:t>
            </a:r>
          </a:p>
        </p:txBody>
      </p:sp>
      <p:sp>
        <p:nvSpPr>
          <p:cNvPr id="3" name="Content Placeholder 2">
            <a:extLst>
              <a:ext uri="{FF2B5EF4-FFF2-40B4-BE49-F238E27FC236}">
                <a16:creationId xmlns:a16="http://schemas.microsoft.com/office/drawing/2014/main" id="{33DDE3BE-B4ED-4024-A1BF-34E6C33BE838}"/>
              </a:ext>
            </a:extLst>
          </p:cNvPr>
          <p:cNvSpPr>
            <a:spLocks noGrp="1"/>
          </p:cNvSpPr>
          <p:nvPr>
            <p:ph idx="1"/>
          </p:nvPr>
        </p:nvSpPr>
        <p:spPr>
          <a:xfrm>
            <a:off x="604675" y="1513047"/>
            <a:ext cx="11126882" cy="4650686"/>
          </a:xfrm>
        </p:spPr>
        <p:txBody>
          <a:bodyPr/>
          <a:lstStyle/>
          <a:p>
            <a:pPr lvl="0">
              <a:buClr>
                <a:srgbClr val="000000"/>
              </a:buClr>
            </a:pPr>
            <a:r>
              <a:rPr lang="en-US" sz="2000" b="1" dirty="0" err="1">
                <a:solidFill>
                  <a:srgbClr val="000000"/>
                </a:solidFill>
              </a:rPr>
              <a:t>coBRIM</a:t>
            </a:r>
            <a:r>
              <a:rPr lang="en-US" sz="2000" dirty="0">
                <a:solidFill>
                  <a:srgbClr val="000000"/>
                </a:solidFill>
              </a:rPr>
              <a:t>: randomized, double-blind phase III trial of </a:t>
            </a:r>
            <a:r>
              <a:rPr lang="en-US" sz="2000" b="1" kern="1200" dirty="0">
                <a:solidFill>
                  <a:schemeClr val="accent1"/>
                </a:solidFill>
                <a:cs typeface="Calibri" panose="020F0502020204030204" pitchFamily="34" charset="0"/>
              </a:rPr>
              <a:t>vemurafenib + cobimetinib </a:t>
            </a:r>
            <a:r>
              <a:rPr lang="en-US" altLang="en-US" sz="2000" kern="1200" dirty="0">
                <a:solidFill>
                  <a:srgbClr val="000000"/>
                </a:solidFill>
                <a:cs typeface="Calibri" panose="020F0502020204030204" pitchFamily="34" charset="0"/>
              </a:rPr>
              <a:t>vs</a:t>
            </a:r>
            <a:r>
              <a:rPr lang="en-US" altLang="en-US" sz="2000" b="1" kern="1200" dirty="0">
                <a:solidFill>
                  <a:srgbClr val="000000"/>
                </a:solidFill>
                <a:cs typeface="Calibri" panose="020F0502020204030204" pitchFamily="34" charset="0"/>
              </a:rPr>
              <a:t> </a:t>
            </a:r>
            <a:r>
              <a:rPr lang="en-US" altLang="en-US" sz="2000" b="1" kern="1200" dirty="0">
                <a:solidFill>
                  <a:schemeClr val="accent3"/>
                </a:solidFill>
                <a:cs typeface="Calibri" panose="020F0502020204030204" pitchFamily="34" charset="0"/>
              </a:rPr>
              <a:t>vemurafenib + placebo</a:t>
            </a:r>
            <a:r>
              <a:rPr lang="en-US" sz="2000" dirty="0">
                <a:solidFill>
                  <a:srgbClr val="000000"/>
                </a:solidFill>
              </a:rPr>
              <a:t> for patients with </a:t>
            </a:r>
            <a:r>
              <a:rPr lang="en-US" sz="2000" dirty="0"/>
              <a:t>unresectable </a:t>
            </a:r>
            <a:r>
              <a:rPr lang="en-US" sz="2000" dirty="0">
                <a:solidFill>
                  <a:srgbClr val="000000"/>
                </a:solidFill>
              </a:rPr>
              <a:t>stage IIIc/IV melanoma and </a:t>
            </a:r>
            <a:r>
              <a:rPr lang="en-US" altLang="en-US" sz="2000" i="1" dirty="0">
                <a:solidFill>
                  <a:srgbClr val="000000"/>
                </a:solidFill>
              </a:rPr>
              <a:t>BRAF </a:t>
            </a:r>
            <a:r>
              <a:rPr lang="en-US" altLang="en-US" sz="2000" dirty="0">
                <a:solidFill>
                  <a:srgbClr val="000000"/>
                </a:solidFill>
              </a:rPr>
              <a:t>V600E/K mutation </a:t>
            </a:r>
            <a:r>
              <a:rPr lang="en-US" sz="2000" dirty="0">
                <a:solidFill>
                  <a:srgbClr val="000000"/>
                </a:solidFill>
              </a:rPr>
              <a:t>(N = 495)</a:t>
            </a:r>
            <a:endParaRPr lang="en-US" sz="2000" baseline="30000" dirty="0">
              <a:solidFill>
                <a:srgbClr val="000000"/>
              </a:solidFill>
            </a:endParaRPr>
          </a:p>
        </p:txBody>
      </p:sp>
      <p:sp>
        <p:nvSpPr>
          <p:cNvPr id="28" name="Text Box 11">
            <a:extLst>
              <a:ext uri="{FF2B5EF4-FFF2-40B4-BE49-F238E27FC236}">
                <a16:creationId xmlns:a16="http://schemas.microsoft.com/office/drawing/2014/main" id="{C18CBCDF-D941-4285-998E-F7A15072E825}"/>
              </a:ext>
            </a:extLst>
          </p:cNvPr>
          <p:cNvSpPr txBox="1">
            <a:spLocks noChangeArrowheads="1"/>
          </p:cNvSpPr>
          <p:nvPr/>
        </p:nvSpPr>
        <p:spPr bwMode="auto">
          <a:xfrm>
            <a:off x="415820" y="6359021"/>
            <a:ext cx="800843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lang="da-DK" altLang="en-US" sz="1200" b="0" dirty="0">
                <a:solidFill>
                  <a:srgbClr val="455560"/>
                </a:solidFill>
                <a:latin typeface="Calibri" panose="020F0502020204030204" pitchFamily="34" charset="0"/>
              </a:rPr>
              <a:t>Ascierto. Clin Cancer Res. 2022;27:5225.</a:t>
            </a:r>
            <a:endPar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Table 5">
            <a:extLst>
              <a:ext uri="{FF2B5EF4-FFF2-40B4-BE49-F238E27FC236}">
                <a16:creationId xmlns:a16="http://schemas.microsoft.com/office/drawing/2014/main" id="{D2B8E000-4A73-98BA-E7FD-00ABCB25EA58}"/>
              </a:ext>
            </a:extLst>
          </p:cNvPr>
          <p:cNvGraphicFramePr>
            <a:graphicFrameLocks noGrp="1"/>
          </p:cNvGraphicFramePr>
          <p:nvPr/>
        </p:nvGraphicFramePr>
        <p:xfrm>
          <a:off x="5354341" y="2312247"/>
          <a:ext cx="5352568" cy="914400"/>
        </p:xfrm>
        <a:graphic>
          <a:graphicData uri="http://schemas.openxmlformats.org/drawingml/2006/table">
            <a:tbl>
              <a:tblPr firstRow="1" bandRow="1">
                <a:tableStyleId>{5C22544A-7EE6-4342-B048-85BDC9FD1C3A}</a:tableStyleId>
              </a:tblPr>
              <a:tblGrid>
                <a:gridCol w="2274930">
                  <a:extLst>
                    <a:ext uri="{9D8B030D-6E8A-4147-A177-3AD203B41FA5}">
                      <a16:colId xmlns:a16="http://schemas.microsoft.com/office/drawing/2014/main" val="1772625310"/>
                    </a:ext>
                  </a:extLst>
                </a:gridCol>
                <a:gridCol w="1538819">
                  <a:extLst>
                    <a:ext uri="{9D8B030D-6E8A-4147-A177-3AD203B41FA5}">
                      <a16:colId xmlns:a16="http://schemas.microsoft.com/office/drawing/2014/main" val="2182377743"/>
                    </a:ext>
                  </a:extLst>
                </a:gridCol>
                <a:gridCol w="1538819">
                  <a:extLst>
                    <a:ext uri="{9D8B030D-6E8A-4147-A177-3AD203B41FA5}">
                      <a16:colId xmlns:a16="http://schemas.microsoft.com/office/drawing/2014/main" val="3793464286"/>
                    </a:ext>
                  </a:extLst>
                </a:gridCol>
              </a:tblGrid>
              <a:tr h="274320">
                <a:tc>
                  <a:txBody>
                    <a:bodyPr/>
                    <a:lstStyle/>
                    <a:p>
                      <a:endParaRPr lang="en-US" sz="16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solidFill>
                  </a:tcPr>
                </a:tc>
                <a:tc>
                  <a:txBody>
                    <a:bodyPr/>
                    <a:lstStyle/>
                    <a:p>
                      <a:pPr algn="ctr"/>
                      <a:r>
                        <a:rPr lang="en-US" sz="1600" dirty="0">
                          <a:solidFill>
                            <a:schemeClr val="accent1"/>
                          </a:solidFill>
                        </a:rPr>
                        <a:t>Cobi/Vem </a:t>
                      </a:r>
                      <a:br>
                        <a:rPr lang="en-US" sz="1600" dirty="0">
                          <a:solidFill>
                            <a:schemeClr val="accent1"/>
                          </a:solidFill>
                        </a:rPr>
                      </a:br>
                      <a:r>
                        <a:rPr lang="en-US" sz="1600" dirty="0">
                          <a:solidFill>
                            <a:schemeClr val="accent1"/>
                          </a:solidFill>
                        </a:rPr>
                        <a:t>(n = 247)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solidFill>
                  </a:tcPr>
                </a:tc>
                <a:tc>
                  <a:txBody>
                    <a:bodyPr/>
                    <a:lstStyle/>
                    <a:p>
                      <a:pPr algn="ctr"/>
                      <a:r>
                        <a:rPr lang="en-US" sz="1600" dirty="0" err="1">
                          <a:solidFill>
                            <a:schemeClr val="accent3"/>
                          </a:solidFill>
                        </a:rPr>
                        <a:t>Pbo</a:t>
                      </a:r>
                      <a:r>
                        <a:rPr lang="en-US" sz="1600" dirty="0">
                          <a:solidFill>
                            <a:schemeClr val="accent3"/>
                          </a:solidFill>
                        </a:rPr>
                        <a:t>/Vem </a:t>
                      </a:r>
                      <a:br>
                        <a:rPr lang="en-US" sz="1600" dirty="0">
                          <a:solidFill>
                            <a:schemeClr val="accent3"/>
                          </a:solidFill>
                        </a:rPr>
                      </a:br>
                      <a:r>
                        <a:rPr lang="en-US" sz="1600" dirty="0">
                          <a:solidFill>
                            <a:schemeClr val="accent3"/>
                          </a:solidFill>
                        </a:rPr>
                        <a:t>(n = 248)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898678007"/>
                  </a:ext>
                </a:extLst>
              </a:tr>
              <a:tr h="274320">
                <a:tc>
                  <a:txBody>
                    <a:bodyPr/>
                    <a:lstStyle/>
                    <a:p>
                      <a:r>
                        <a:rPr lang="en-US" sz="1600" dirty="0">
                          <a:solidFill>
                            <a:schemeClr val="bg1"/>
                          </a:solidFill>
                        </a:rPr>
                        <a:t>Median OS, </a:t>
                      </a:r>
                      <a:r>
                        <a:rPr lang="en-US" sz="1600" dirty="0" err="1">
                          <a:solidFill>
                            <a:schemeClr val="bg1"/>
                          </a:solidFill>
                        </a:rPr>
                        <a:t>mo</a:t>
                      </a:r>
                      <a:r>
                        <a:rPr lang="en-US" sz="1600" dirty="0">
                          <a:solidFill>
                            <a:schemeClr val="bg1"/>
                          </a:solidFill>
                        </a:rPr>
                        <a:t> (95% 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600" dirty="0">
                          <a:solidFill>
                            <a:schemeClr val="bg1"/>
                          </a:solidFill>
                        </a:rPr>
                        <a:t>22.5 (20.3-28.8)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600" dirty="0">
                          <a:solidFill>
                            <a:schemeClr val="bg1"/>
                          </a:solidFill>
                        </a:rPr>
                        <a:t>17.4 (15.0-19.8)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973475046"/>
                  </a:ext>
                </a:extLst>
              </a:tr>
            </a:tbl>
          </a:graphicData>
        </a:graphic>
      </p:graphicFrame>
      <p:sp>
        <p:nvSpPr>
          <p:cNvPr id="4" name="Freeform: Shape 3">
            <a:extLst>
              <a:ext uri="{FF2B5EF4-FFF2-40B4-BE49-F238E27FC236}">
                <a16:creationId xmlns:a16="http://schemas.microsoft.com/office/drawing/2014/main" id="{7F2CBC14-C9C9-9F59-1534-1D3B8039E691}"/>
              </a:ext>
            </a:extLst>
          </p:cNvPr>
          <p:cNvSpPr/>
          <p:nvPr/>
        </p:nvSpPr>
        <p:spPr bwMode="auto">
          <a:xfrm>
            <a:off x="3705317" y="2384171"/>
            <a:ext cx="5263849" cy="2834830"/>
          </a:xfrm>
          <a:custGeom>
            <a:avLst/>
            <a:gdLst>
              <a:gd name="connsiteX0" fmla="*/ 0 w 6554804"/>
              <a:gd name="connsiteY0" fmla="*/ 0 h 3147461"/>
              <a:gd name="connsiteX1" fmla="*/ 0 w 6554804"/>
              <a:gd name="connsiteY1" fmla="*/ 3147461 h 3147461"/>
              <a:gd name="connsiteX2" fmla="*/ 6554804 w 6554804"/>
              <a:gd name="connsiteY2" fmla="*/ 3147461 h 3147461"/>
            </a:gdLst>
            <a:ahLst/>
            <a:cxnLst>
              <a:cxn ang="0">
                <a:pos x="connsiteX0" y="connsiteY0"/>
              </a:cxn>
              <a:cxn ang="0">
                <a:pos x="connsiteX1" y="connsiteY1"/>
              </a:cxn>
              <a:cxn ang="0">
                <a:pos x="connsiteX2" y="connsiteY2"/>
              </a:cxn>
            </a:cxnLst>
            <a:rect l="l" t="t" r="r" b="b"/>
            <a:pathLst>
              <a:path w="6554804" h="3147461">
                <a:moveTo>
                  <a:pt x="0" y="0"/>
                </a:moveTo>
                <a:lnTo>
                  <a:pt x="0" y="3147461"/>
                </a:lnTo>
                <a:lnTo>
                  <a:pt x="6554804" y="3147461"/>
                </a:lnTo>
              </a:path>
            </a:pathLst>
          </a:custGeom>
          <a:noFill/>
          <a:ln w="28575">
            <a:solidFill>
              <a:schemeClr val="bg1"/>
            </a:solidFill>
            <a:miter lim="800000"/>
            <a:headEnd/>
            <a:tailEnd/>
          </a:ln>
        </p:spPr>
        <p:txBody>
          <a:bodyPr rtlCol="0" anchor="ctr"/>
          <a:lstStyle/>
          <a:p>
            <a:pPr algn="ctr"/>
            <a:endParaRPr lang="en-US"/>
          </a:p>
        </p:txBody>
      </p:sp>
      <p:grpSp>
        <p:nvGrpSpPr>
          <p:cNvPr id="5" name="Group 4">
            <a:extLst>
              <a:ext uri="{FF2B5EF4-FFF2-40B4-BE49-F238E27FC236}">
                <a16:creationId xmlns:a16="http://schemas.microsoft.com/office/drawing/2014/main" id="{B7D8301C-7870-A6A8-1497-9F98F665C0C2}"/>
              </a:ext>
            </a:extLst>
          </p:cNvPr>
          <p:cNvGrpSpPr/>
          <p:nvPr/>
        </p:nvGrpSpPr>
        <p:grpSpPr>
          <a:xfrm>
            <a:off x="3626706" y="2384171"/>
            <a:ext cx="84038" cy="2833504"/>
            <a:chOff x="2966742" y="1780674"/>
            <a:chExt cx="93306" cy="3145988"/>
          </a:xfrm>
        </p:grpSpPr>
        <p:cxnSp>
          <p:nvCxnSpPr>
            <p:cNvPr id="6" name="Straight Connector 5">
              <a:extLst>
                <a:ext uri="{FF2B5EF4-FFF2-40B4-BE49-F238E27FC236}">
                  <a16:creationId xmlns:a16="http://schemas.microsoft.com/office/drawing/2014/main" id="{3197AD68-0BD7-AC38-7F94-7673F59C4A5E}"/>
                </a:ext>
              </a:extLst>
            </p:cNvPr>
            <p:cNvCxnSpPr>
              <a:cxnSpLocks/>
            </p:cNvCxnSpPr>
            <p:nvPr/>
          </p:nvCxnSpPr>
          <p:spPr bwMode="auto">
            <a:xfrm>
              <a:off x="2966742" y="1780674"/>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26081127-DAD4-B99E-D9E9-B6C1C58375C0}"/>
                </a:ext>
              </a:extLst>
            </p:cNvPr>
            <p:cNvCxnSpPr>
              <a:cxnSpLocks/>
            </p:cNvCxnSpPr>
            <p:nvPr/>
          </p:nvCxnSpPr>
          <p:spPr bwMode="auto">
            <a:xfrm>
              <a:off x="2966742" y="2409872"/>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080B457D-A83A-57D6-69BE-4F69F756C6B9}"/>
                </a:ext>
              </a:extLst>
            </p:cNvPr>
            <p:cNvCxnSpPr>
              <a:cxnSpLocks/>
            </p:cNvCxnSpPr>
            <p:nvPr/>
          </p:nvCxnSpPr>
          <p:spPr bwMode="auto">
            <a:xfrm>
              <a:off x="2966742" y="3039070"/>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8C96B8C5-FDBF-504B-7765-F1FF4C814788}"/>
                </a:ext>
              </a:extLst>
            </p:cNvPr>
            <p:cNvCxnSpPr>
              <a:cxnSpLocks/>
            </p:cNvCxnSpPr>
            <p:nvPr/>
          </p:nvCxnSpPr>
          <p:spPr bwMode="auto">
            <a:xfrm>
              <a:off x="2966742" y="3668268"/>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03A42575-C04B-DB57-0364-09DF72945521}"/>
                </a:ext>
              </a:extLst>
            </p:cNvPr>
            <p:cNvCxnSpPr>
              <a:cxnSpLocks/>
            </p:cNvCxnSpPr>
            <p:nvPr/>
          </p:nvCxnSpPr>
          <p:spPr bwMode="auto">
            <a:xfrm>
              <a:off x="2966742" y="4297466"/>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AB853303-89D2-4F10-E029-F12C0C4B67B0}"/>
                </a:ext>
              </a:extLst>
            </p:cNvPr>
            <p:cNvCxnSpPr>
              <a:cxnSpLocks/>
            </p:cNvCxnSpPr>
            <p:nvPr/>
          </p:nvCxnSpPr>
          <p:spPr bwMode="auto">
            <a:xfrm>
              <a:off x="2966742" y="4926662"/>
              <a:ext cx="93306" cy="0"/>
            </a:xfrm>
            <a:prstGeom prst="line">
              <a:avLst/>
            </a:prstGeom>
            <a:noFill/>
            <a:ln w="28575" cap="flat" cmpd="sng" algn="ctr">
              <a:solidFill>
                <a:schemeClr val="bg1"/>
              </a:solidFill>
              <a:prstDash val="solid"/>
              <a:round/>
              <a:headEnd type="none" w="med" len="med"/>
              <a:tailEnd type="none" w="med" len="med"/>
            </a:ln>
            <a:effectLst/>
          </p:spPr>
        </p:cxnSp>
      </p:grpSp>
      <p:grpSp>
        <p:nvGrpSpPr>
          <p:cNvPr id="20532" name="Group 20531">
            <a:extLst>
              <a:ext uri="{FF2B5EF4-FFF2-40B4-BE49-F238E27FC236}">
                <a16:creationId xmlns:a16="http://schemas.microsoft.com/office/drawing/2014/main" id="{839F72F6-C193-2951-9421-459F7C8483EE}"/>
              </a:ext>
            </a:extLst>
          </p:cNvPr>
          <p:cNvGrpSpPr/>
          <p:nvPr/>
        </p:nvGrpSpPr>
        <p:grpSpPr>
          <a:xfrm>
            <a:off x="3705316" y="5233595"/>
            <a:ext cx="5039194" cy="69955"/>
            <a:chOff x="3705318" y="5217686"/>
            <a:chExt cx="1966041" cy="67130"/>
          </a:xfrm>
        </p:grpSpPr>
        <p:cxnSp>
          <p:nvCxnSpPr>
            <p:cNvPr id="14" name="Straight Connector 13">
              <a:extLst>
                <a:ext uri="{FF2B5EF4-FFF2-40B4-BE49-F238E27FC236}">
                  <a16:creationId xmlns:a16="http://schemas.microsoft.com/office/drawing/2014/main" id="{76F838CF-2CA1-7C49-617A-0CBA320E70D5}"/>
                </a:ext>
              </a:extLst>
            </p:cNvPr>
            <p:cNvCxnSpPr>
              <a:cxnSpLocks/>
            </p:cNvCxnSpPr>
            <p:nvPr/>
          </p:nvCxnSpPr>
          <p:spPr bwMode="auto">
            <a:xfrm rot="5400000">
              <a:off x="531012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7DD5DE2F-9F50-91D9-B524-847D24EE342F}"/>
                </a:ext>
              </a:extLst>
            </p:cNvPr>
            <p:cNvCxnSpPr>
              <a:cxnSpLocks/>
            </p:cNvCxnSpPr>
            <p:nvPr/>
          </p:nvCxnSpPr>
          <p:spPr bwMode="auto">
            <a:xfrm rot="5400000">
              <a:off x="4982447"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77282278-F2BF-B619-3535-469BC07D616F}"/>
                </a:ext>
              </a:extLst>
            </p:cNvPr>
            <p:cNvCxnSpPr>
              <a:cxnSpLocks/>
            </p:cNvCxnSpPr>
            <p:nvPr/>
          </p:nvCxnSpPr>
          <p:spPr bwMode="auto">
            <a:xfrm rot="5400000">
              <a:off x="465477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8383CACA-992D-C0C9-B7CF-1517E4BE9E80}"/>
                </a:ext>
              </a:extLst>
            </p:cNvPr>
            <p:cNvCxnSpPr>
              <a:cxnSpLocks/>
            </p:cNvCxnSpPr>
            <p:nvPr/>
          </p:nvCxnSpPr>
          <p:spPr bwMode="auto">
            <a:xfrm rot="5400000">
              <a:off x="432710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1D0BF0F3-6625-2468-7405-40AD658E6F1C}"/>
                </a:ext>
              </a:extLst>
            </p:cNvPr>
            <p:cNvCxnSpPr>
              <a:cxnSpLocks/>
            </p:cNvCxnSpPr>
            <p:nvPr/>
          </p:nvCxnSpPr>
          <p:spPr bwMode="auto">
            <a:xfrm rot="5400000">
              <a:off x="3999426"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425B9938-34F2-C191-7328-08FF8DC4BC94}"/>
                </a:ext>
              </a:extLst>
            </p:cNvPr>
            <p:cNvCxnSpPr>
              <a:cxnSpLocks/>
            </p:cNvCxnSpPr>
            <p:nvPr/>
          </p:nvCxnSpPr>
          <p:spPr bwMode="auto">
            <a:xfrm rot="5400000">
              <a:off x="367175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0306DA84-80D2-1A8C-3DC6-BD8402A66B9B}"/>
                </a:ext>
              </a:extLst>
            </p:cNvPr>
            <p:cNvCxnSpPr>
              <a:cxnSpLocks/>
            </p:cNvCxnSpPr>
            <p:nvPr/>
          </p:nvCxnSpPr>
          <p:spPr bwMode="auto">
            <a:xfrm rot="5400000">
              <a:off x="5637794" y="5251251"/>
              <a:ext cx="67130" cy="0"/>
            </a:xfrm>
            <a:prstGeom prst="line">
              <a:avLst/>
            </a:prstGeom>
            <a:noFill/>
            <a:ln w="28575" cap="flat" cmpd="sng" algn="ctr">
              <a:solidFill>
                <a:schemeClr val="bg1"/>
              </a:solidFill>
              <a:prstDash val="solid"/>
              <a:round/>
              <a:headEnd type="none" w="med" len="med"/>
              <a:tailEnd type="none" w="med" len="med"/>
            </a:ln>
            <a:effectLst/>
          </p:spPr>
        </p:cxnSp>
      </p:grpSp>
      <p:sp>
        <p:nvSpPr>
          <p:cNvPr id="34" name="TextBox 33">
            <a:extLst>
              <a:ext uri="{FF2B5EF4-FFF2-40B4-BE49-F238E27FC236}">
                <a16:creationId xmlns:a16="http://schemas.microsoft.com/office/drawing/2014/main" id="{9CF9EA0A-5795-06DA-8699-E483957C7033}"/>
              </a:ext>
            </a:extLst>
          </p:cNvPr>
          <p:cNvSpPr txBox="1"/>
          <p:nvPr/>
        </p:nvSpPr>
        <p:spPr bwMode="auto">
          <a:xfrm>
            <a:off x="3183164" y="2215355"/>
            <a:ext cx="482512" cy="332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5" name="TextBox 34">
            <a:extLst>
              <a:ext uri="{FF2B5EF4-FFF2-40B4-BE49-F238E27FC236}">
                <a16:creationId xmlns:a16="http://schemas.microsoft.com/office/drawing/2014/main" id="{98AA684C-730C-0D93-8CF7-C3C097DA382C}"/>
              </a:ext>
            </a:extLst>
          </p:cNvPr>
          <p:cNvSpPr txBox="1"/>
          <p:nvPr/>
        </p:nvSpPr>
        <p:spPr bwMode="auto">
          <a:xfrm>
            <a:off x="3288561" y="2776789"/>
            <a:ext cx="377115" cy="332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6" name="TextBox 35">
            <a:extLst>
              <a:ext uri="{FF2B5EF4-FFF2-40B4-BE49-F238E27FC236}">
                <a16:creationId xmlns:a16="http://schemas.microsoft.com/office/drawing/2014/main" id="{E469585F-ACA9-1DE4-734B-3AF4582C1BF8}"/>
              </a:ext>
            </a:extLst>
          </p:cNvPr>
          <p:cNvSpPr txBox="1"/>
          <p:nvPr/>
        </p:nvSpPr>
        <p:spPr bwMode="auto">
          <a:xfrm>
            <a:off x="3303644" y="3350914"/>
            <a:ext cx="377115" cy="332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7" name="TextBox 36">
            <a:extLst>
              <a:ext uri="{FF2B5EF4-FFF2-40B4-BE49-F238E27FC236}">
                <a16:creationId xmlns:a16="http://schemas.microsoft.com/office/drawing/2014/main" id="{0BAFA1CA-3279-1C75-B44E-5840A30B6851}"/>
              </a:ext>
            </a:extLst>
          </p:cNvPr>
          <p:cNvSpPr txBox="1"/>
          <p:nvPr/>
        </p:nvSpPr>
        <p:spPr bwMode="auto">
          <a:xfrm>
            <a:off x="3303644" y="3917950"/>
            <a:ext cx="377115" cy="332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8" name="TextBox 37">
            <a:extLst>
              <a:ext uri="{FF2B5EF4-FFF2-40B4-BE49-F238E27FC236}">
                <a16:creationId xmlns:a16="http://schemas.microsoft.com/office/drawing/2014/main" id="{DC2E0177-05E7-BA8D-E9A7-65169299BF65}"/>
              </a:ext>
            </a:extLst>
          </p:cNvPr>
          <p:cNvSpPr txBox="1"/>
          <p:nvPr/>
        </p:nvSpPr>
        <p:spPr bwMode="auto">
          <a:xfrm>
            <a:off x="3307007" y="4485149"/>
            <a:ext cx="377115" cy="332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9" name="TextBox 38">
            <a:extLst>
              <a:ext uri="{FF2B5EF4-FFF2-40B4-BE49-F238E27FC236}">
                <a16:creationId xmlns:a16="http://schemas.microsoft.com/office/drawing/2014/main" id="{60C903B2-36DC-D50A-1CB7-5AC060F61C07}"/>
              </a:ext>
            </a:extLst>
          </p:cNvPr>
          <p:cNvSpPr txBox="1"/>
          <p:nvPr/>
        </p:nvSpPr>
        <p:spPr bwMode="auto">
          <a:xfrm>
            <a:off x="3412402" y="5052185"/>
            <a:ext cx="271719" cy="332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0" name="TextBox 39">
            <a:extLst>
              <a:ext uri="{FF2B5EF4-FFF2-40B4-BE49-F238E27FC236}">
                <a16:creationId xmlns:a16="http://schemas.microsoft.com/office/drawing/2014/main" id="{4325511A-C6C6-BAA0-FEC0-195A813AFAAB}"/>
              </a:ext>
            </a:extLst>
          </p:cNvPr>
          <p:cNvSpPr txBox="1"/>
          <p:nvPr/>
        </p:nvSpPr>
        <p:spPr bwMode="auto">
          <a:xfrm>
            <a:off x="3554472" y="52252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2" name="TextBox 41">
            <a:extLst>
              <a:ext uri="{FF2B5EF4-FFF2-40B4-BE49-F238E27FC236}">
                <a16:creationId xmlns:a16="http://schemas.microsoft.com/office/drawing/2014/main" id="{F505172F-6CDF-EC54-ACED-E185E6CE1EC9}"/>
              </a:ext>
            </a:extLst>
          </p:cNvPr>
          <p:cNvSpPr txBox="1"/>
          <p:nvPr/>
        </p:nvSpPr>
        <p:spPr bwMode="auto">
          <a:xfrm>
            <a:off x="4337294" y="52252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45" name="TextBox 44">
            <a:extLst>
              <a:ext uri="{FF2B5EF4-FFF2-40B4-BE49-F238E27FC236}">
                <a16:creationId xmlns:a16="http://schemas.microsoft.com/office/drawing/2014/main" id="{22047F5F-BA67-75A8-9A34-3E2D79A934F2}"/>
              </a:ext>
            </a:extLst>
          </p:cNvPr>
          <p:cNvSpPr txBox="1"/>
          <p:nvPr/>
        </p:nvSpPr>
        <p:spPr bwMode="auto">
          <a:xfrm>
            <a:off x="5182887" y="52252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46" name="TextBox 45">
            <a:extLst>
              <a:ext uri="{FF2B5EF4-FFF2-40B4-BE49-F238E27FC236}">
                <a16:creationId xmlns:a16="http://schemas.microsoft.com/office/drawing/2014/main" id="{43A73A30-C6F0-7303-8E2C-30E7EEF0DDE9}"/>
              </a:ext>
            </a:extLst>
          </p:cNvPr>
          <p:cNvSpPr txBox="1"/>
          <p:nvPr/>
        </p:nvSpPr>
        <p:spPr bwMode="auto">
          <a:xfrm>
            <a:off x="6018929" y="522576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47" name="TextBox 46">
            <a:extLst>
              <a:ext uri="{FF2B5EF4-FFF2-40B4-BE49-F238E27FC236}">
                <a16:creationId xmlns:a16="http://schemas.microsoft.com/office/drawing/2014/main" id="{B93ABF53-CEF6-8BF5-7F82-FFD09FA46AD3}"/>
              </a:ext>
            </a:extLst>
          </p:cNvPr>
          <p:cNvSpPr txBox="1"/>
          <p:nvPr/>
        </p:nvSpPr>
        <p:spPr bwMode="auto">
          <a:xfrm>
            <a:off x="6849116" y="52252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48" name="TextBox 47">
            <a:extLst>
              <a:ext uri="{FF2B5EF4-FFF2-40B4-BE49-F238E27FC236}">
                <a16:creationId xmlns:a16="http://schemas.microsoft.com/office/drawing/2014/main" id="{3BADB170-8344-43AE-1D4E-B243C9853D36}"/>
              </a:ext>
            </a:extLst>
          </p:cNvPr>
          <p:cNvSpPr txBox="1"/>
          <p:nvPr/>
        </p:nvSpPr>
        <p:spPr bwMode="auto">
          <a:xfrm>
            <a:off x="7695291" y="52252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49" name="TextBox 48">
            <a:extLst>
              <a:ext uri="{FF2B5EF4-FFF2-40B4-BE49-F238E27FC236}">
                <a16:creationId xmlns:a16="http://schemas.microsoft.com/office/drawing/2014/main" id="{811F8D81-F77C-F05F-D691-227F091D960E}"/>
              </a:ext>
            </a:extLst>
          </p:cNvPr>
          <p:cNvSpPr txBox="1"/>
          <p:nvPr/>
        </p:nvSpPr>
        <p:spPr bwMode="auto">
          <a:xfrm>
            <a:off x="8547396" y="52252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72</a:t>
            </a:r>
          </a:p>
        </p:txBody>
      </p:sp>
      <p:grpSp>
        <p:nvGrpSpPr>
          <p:cNvPr id="20533" name="Group 20532">
            <a:extLst>
              <a:ext uri="{FF2B5EF4-FFF2-40B4-BE49-F238E27FC236}">
                <a16:creationId xmlns:a16="http://schemas.microsoft.com/office/drawing/2014/main" id="{14A27B45-6D56-FFA2-AAC0-C9550497D37A}"/>
              </a:ext>
            </a:extLst>
          </p:cNvPr>
          <p:cNvGrpSpPr/>
          <p:nvPr/>
        </p:nvGrpSpPr>
        <p:grpSpPr>
          <a:xfrm>
            <a:off x="3442696" y="5784373"/>
            <a:ext cx="5437444" cy="584775"/>
            <a:chOff x="3511227" y="5784373"/>
            <a:chExt cx="4244682" cy="584775"/>
          </a:xfrm>
        </p:grpSpPr>
        <p:sp>
          <p:nvSpPr>
            <p:cNvPr id="59" name="TextBox 58">
              <a:extLst>
                <a:ext uri="{FF2B5EF4-FFF2-40B4-BE49-F238E27FC236}">
                  <a16:creationId xmlns:a16="http://schemas.microsoft.com/office/drawing/2014/main" id="{CFDC9316-7B70-252A-3015-2FB9D071F5E7}"/>
                </a:ext>
              </a:extLst>
            </p:cNvPr>
            <p:cNvSpPr txBox="1"/>
            <p:nvPr/>
          </p:nvSpPr>
          <p:spPr bwMode="auto">
            <a:xfrm>
              <a:off x="3511227" y="5784373"/>
              <a:ext cx="38817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247</a:t>
              </a:r>
            </a:p>
            <a:p>
              <a:pPr algn="ctr">
                <a:lnSpc>
                  <a:spcPct val="100000"/>
                </a:lnSpc>
                <a:spcAft>
                  <a:spcPct val="0"/>
                </a:spcAft>
                <a:buClrTx/>
                <a:buFontTx/>
                <a:buNone/>
              </a:pPr>
              <a:r>
                <a:rPr lang="en-US" sz="1600" b="0" dirty="0">
                  <a:solidFill>
                    <a:schemeClr val="bg1"/>
                  </a:solidFill>
                  <a:latin typeface="Calibri" panose="020F0502020204030204" pitchFamily="34" charset="0"/>
                </a:rPr>
                <a:t>248</a:t>
              </a:r>
            </a:p>
          </p:txBody>
        </p:sp>
        <p:sp>
          <p:nvSpPr>
            <p:cNvPr id="60" name="TextBox 59">
              <a:extLst>
                <a:ext uri="{FF2B5EF4-FFF2-40B4-BE49-F238E27FC236}">
                  <a16:creationId xmlns:a16="http://schemas.microsoft.com/office/drawing/2014/main" id="{C3099D96-48F8-158D-BE52-76F9823C071F}"/>
                </a:ext>
              </a:extLst>
            </p:cNvPr>
            <p:cNvSpPr txBox="1"/>
            <p:nvPr/>
          </p:nvSpPr>
          <p:spPr bwMode="auto">
            <a:xfrm>
              <a:off x="3838903" y="5784373"/>
              <a:ext cx="38817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210</a:t>
              </a:r>
            </a:p>
            <a:p>
              <a:pPr algn="ctr">
                <a:lnSpc>
                  <a:spcPct val="100000"/>
                </a:lnSpc>
                <a:spcAft>
                  <a:spcPct val="0"/>
                </a:spcAft>
                <a:buClrTx/>
                <a:buFontTx/>
                <a:buNone/>
              </a:pPr>
              <a:r>
                <a:rPr lang="en-US" sz="1600" b="0" dirty="0">
                  <a:solidFill>
                    <a:schemeClr val="bg1"/>
                  </a:solidFill>
                  <a:latin typeface="Calibri" panose="020F0502020204030204" pitchFamily="34" charset="0"/>
                </a:rPr>
                <a:t>194</a:t>
              </a:r>
            </a:p>
          </p:txBody>
        </p:sp>
        <p:sp>
          <p:nvSpPr>
            <p:cNvPr id="61" name="TextBox 60">
              <a:extLst>
                <a:ext uri="{FF2B5EF4-FFF2-40B4-BE49-F238E27FC236}">
                  <a16:creationId xmlns:a16="http://schemas.microsoft.com/office/drawing/2014/main" id="{4AABEB03-6FE8-EE31-C969-53B2B15BEFEE}"/>
                </a:ext>
              </a:extLst>
            </p:cNvPr>
            <p:cNvSpPr txBox="1"/>
            <p:nvPr/>
          </p:nvSpPr>
          <p:spPr bwMode="auto">
            <a:xfrm>
              <a:off x="4166570" y="5784373"/>
              <a:ext cx="38817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169</a:t>
              </a:r>
            </a:p>
            <a:p>
              <a:pPr algn="ctr">
                <a:lnSpc>
                  <a:spcPct val="100000"/>
                </a:lnSpc>
                <a:spcAft>
                  <a:spcPct val="0"/>
                </a:spcAft>
                <a:buClrTx/>
                <a:buFontTx/>
                <a:buNone/>
              </a:pPr>
              <a:r>
                <a:rPr lang="en-US" sz="1600" b="0" dirty="0">
                  <a:solidFill>
                    <a:schemeClr val="bg1"/>
                  </a:solidFill>
                  <a:latin typeface="Calibri" panose="020F0502020204030204" pitchFamily="34" charset="0"/>
                </a:rPr>
                <a:t>142</a:t>
              </a:r>
            </a:p>
          </p:txBody>
        </p:sp>
        <p:sp>
          <p:nvSpPr>
            <p:cNvPr id="62" name="TextBox 61">
              <a:extLst>
                <a:ext uri="{FF2B5EF4-FFF2-40B4-BE49-F238E27FC236}">
                  <a16:creationId xmlns:a16="http://schemas.microsoft.com/office/drawing/2014/main" id="{27AFA908-FE95-19FA-DB2D-13E1D8A416FF}"/>
                </a:ext>
              </a:extLst>
            </p:cNvPr>
            <p:cNvSpPr txBox="1"/>
            <p:nvPr/>
          </p:nvSpPr>
          <p:spPr bwMode="auto">
            <a:xfrm>
              <a:off x="4494246" y="5784373"/>
              <a:ext cx="38817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139</a:t>
              </a:r>
            </a:p>
            <a:p>
              <a:pPr algn="ctr">
                <a:lnSpc>
                  <a:spcPct val="100000"/>
                </a:lnSpc>
                <a:spcAft>
                  <a:spcPct val="0"/>
                </a:spcAft>
                <a:buClrTx/>
                <a:buFontTx/>
                <a:buNone/>
              </a:pPr>
              <a:r>
                <a:rPr lang="en-US" sz="1600" b="0" dirty="0">
                  <a:solidFill>
                    <a:schemeClr val="bg1"/>
                  </a:solidFill>
                  <a:latin typeface="Calibri" panose="020F0502020204030204" pitchFamily="34" charset="0"/>
                </a:rPr>
                <a:t>104</a:t>
              </a:r>
            </a:p>
          </p:txBody>
        </p:sp>
        <p:sp>
          <p:nvSpPr>
            <p:cNvPr id="63" name="TextBox 62">
              <a:extLst>
                <a:ext uri="{FF2B5EF4-FFF2-40B4-BE49-F238E27FC236}">
                  <a16:creationId xmlns:a16="http://schemas.microsoft.com/office/drawing/2014/main" id="{4A4C3435-87D0-1019-F864-D6FC48386425}"/>
                </a:ext>
              </a:extLst>
            </p:cNvPr>
            <p:cNvSpPr txBox="1"/>
            <p:nvPr/>
          </p:nvSpPr>
          <p:spPr bwMode="auto">
            <a:xfrm>
              <a:off x="4821924" y="5784373"/>
              <a:ext cx="38817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109</a:t>
              </a:r>
            </a:p>
            <a:p>
              <a:pPr algn="ctr">
                <a:lnSpc>
                  <a:spcPct val="100000"/>
                </a:lnSpc>
                <a:spcAft>
                  <a:spcPct val="0"/>
                </a:spcAft>
                <a:buClrTx/>
                <a:buFontTx/>
                <a:buNone/>
              </a:pPr>
              <a:r>
                <a:rPr lang="en-US" sz="1600" b="0" dirty="0">
                  <a:solidFill>
                    <a:schemeClr val="bg1"/>
                  </a:solidFill>
                  <a:latin typeface="Calibri" panose="020F0502020204030204" pitchFamily="34" charset="0"/>
                </a:rPr>
                <a:t>84</a:t>
              </a:r>
            </a:p>
          </p:txBody>
        </p:sp>
        <p:sp>
          <p:nvSpPr>
            <p:cNvPr id="20480" name="TextBox 20479">
              <a:extLst>
                <a:ext uri="{FF2B5EF4-FFF2-40B4-BE49-F238E27FC236}">
                  <a16:creationId xmlns:a16="http://schemas.microsoft.com/office/drawing/2014/main" id="{8DFC45D0-7344-79C7-1DCE-16792D597EF7}"/>
                </a:ext>
              </a:extLst>
            </p:cNvPr>
            <p:cNvSpPr txBox="1"/>
            <p:nvPr/>
          </p:nvSpPr>
          <p:spPr bwMode="auto">
            <a:xfrm>
              <a:off x="5190269" y="5784373"/>
              <a:ext cx="30683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91</a:t>
              </a:r>
            </a:p>
            <a:p>
              <a:pPr algn="ctr">
                <a:lnSpc>
                  <a:spcPct val="100000"/>
                </a:lnSpc>
                <a:spcAft>
                  <a:spcPct val="0"/>
                </a:spcAft>
                <a:buClrTx/>
                <a:buFontTx/>
                <a:buNone/>
              </a:pPr>
              <a:r>
                <a:rPr lang="en-US" sz="1600" b="0" dirty="0">
                  <a:solidFill>
                    <a:schemeClr val="bg1"/>
                  </a:solidFill>
                  <a:latin typeface="Calibri" panose="020F0502020204030204" pitchFamily="34" charset="0"/>
                </a:rPr>
                <a:t>72</a:t>
              </a:r>
            </a:p>
          </p:txBody>
        </p:sp>
        <p:sp>
          <p:nvSpPr>
            <p:cNvPr id="20481" name="TextBox 20480">
              <a:extLst>
                <a:ext uri="{FF2B5EF4-FFF2-40B4-BE49-F238E27FC236}">
                  <a16:creationId xmlns:a16="http://schemas.microsoft.com/office/drawing/2014/main" id="{11BA4381-3C24-F31E-03B2-ECB46D17185B}"/>
                </a:ext>
              </a:extLst>
            </p:cNvPr>
            <p:cNvSpPr txBox="1"/>
            <p:nvPr/>
          </p:nvSpPr>
          <p:spPr bwMode="auto">
            <a:xfrm>
              <a:off x="5517936" y="5784373"/>
              <a:ext cx="30683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83</a:t>
              </a:r>
            </a:p>
            <a:p>
              <a:pPr algn="ctr">
                <a:lnSpc>
                  <a:spcPct val="100000"/>
                </a:lnSpc>
                <a:spcAft>
                  <a:spcPct val="0"/>
                </a:spcAft>
                <a:buClrTx/>
                <a:buFontTx/>
                <a:buNone/>
              </a:pPr>
              <a:r>
                <a:rPr lang="en-US" sz="1600" b="0" dirty="0">
                  <a:solidFill>
                    <a:schemeClr val="bg1"/>
                  </a:solidFill>
                  <a:latin typeface="Calibri" panose="020F0502020204030204" pitchFamily="34" charset="0"/>
                </a:rPr>
                <a:t>65</a:t>
              </a:r>
            </a:p>
          </p:txBody>
        </p:sp>
        <p:sp>
          <p:nvSpPr>
            <p:cNvPr id="20483" name="TextBox 20482">
              <a:extLst>
                <a:ext uri="{FF2B5EF4-FFF2-40B4-BE49-F238E27FC236}">
                  <a16:creationId xmlns:a16="http://schemas.microsoft.com/office/drawing/2014/main" id="{8313D3AD-E255-3C53-FFA1-3BA42BADF410}"/>
                </a:ext>
              </a:extLst>
            </p:cNvPr>
            <p:cNvSpPr txBox="1"/>
            <p:nvPr/>
          </p:nvSpPr>
          <p:spPr bwMode="auto">
            <a:xfrm>
              <a:off x="5845613" y="5784373"/>
              <a:ext cx="30683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76</a:t>
              </a:r>
            </a:p>
            <a:p>
              <a:pPr algn="ctr">
                <a:lnSpc>
                  <a:spcPct val="100000"/>
                </a:lnSpc>
                <a:spcAft>
                  <a:spcPct val="0"/>
                </a:spcAft>
                <a:buClrTx/>
                <a:buFontTx/>
                <a:buNone/>
              </a:pPr>
              <a:r>
                <a:rPr lang="en-US" sz="1600" b="0" dirty="0">
                  <a:solidFill>
                    <a:schemeClr val="bg1"/>
                  </a:solidFill>
                  <a:latin typeface="Calibri" panose="020F0502020204030204" pitchFamily="34" charset="0"/>
                </a:rPr>
                <a:t>62</a:t>
              </a:r>
            </a:p>
          </p:txBody>
        </p:sp>
        <p:sp>
          <p:nvSpPr>
            <p:cNvPr id="20484" name="TextBox 20483">
              <a:extLst>
                <a:ext uri="{FF2B5EF4-FFF2-40B4-BE49-F238E27FC236}">
                  <a16:creationId xmlns:a16="http://schemas.microsoft.com/office/drawing/2014/main" id="{777EADBA-2115-A751-31FA-FF605D06944F}"/>
                </a:ext>
              </a:extLst>
            </p:cNvPr>
            <p:cNvSpPr txBox="1"/>
            <p:nvPr/>
          </p:nvSpPr>
          <p:spPr bwMode="auto">
            <a:xfrm>
              <a:off x="6179046" y="5784373"/>
              <a:ext cx="30683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70</a:t>
              </a:r>
            </a:p>
            <a:p>
              <a:pPr algn="ctr">
                <a:lnSpc>
                  <a:spcPct val="100000"/>
                </a:lnSpc>
                <a:spcAft>
                  <a:spcPct val="0"/>
                </a:spcAft>
                <a:buClrTx/>
                <a:buFontTx/>
                <a:buNone/>
              </a:pPr>
              <a:r>
                <a:rPr lang="en-US" sz="1600" b="0" dirty="0">
                  <a:solidFill>
                    <a:schemeClr val="bg1"/>
                  </a:solidFill>
                  <a:latin typeface="Calibri" panose="020F0502020204030204" pitchFamily="34" charset="0"/>
                </a:rPr>
                <a:t>59</a:t>
              </a:r>
            </a:p>
          </p:txBody>
        </p:sp>
        <p:sp>
          <p:nvSpPr>
            <p:cNvPr id="20485" name="TextBox 20484">
              <a:extLst>
                <a:ext uri="{FF2B5EF4-FFF2-40B4-BE49-F238E27FC236}">
                  <a16:creationId xmlns:a16="http://schemas.microsoft.com/office/drawing/2014/main" id="{F8888BDC-8CB2-0F73-CE47-C5A12B1BEB2C}"/>
                </a:ext>
              </a:extLst>
            </p:cNvPr>
            <p:cNvSpPr txBox="1"/>
            <p:nvPr/>
          </p:nvSpPr>
          <p:spPr bwMode="auto">
            <a:xfrm>
              <a:off x="6506720" y="5784373"/>
              <a:ext cx="30683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66</a:t>
              </a:r>
            </a:p>
            <a:p>
              <a:pPr algn="ctr">
                <a:lnSpc>
                  <a:spcPct val="100000"/>
                </a:lnSpc>
                <a:spcAft>
                  <a:spcPct val="0"/>
                </a:spcAft>
                <a:buClrTx/>
                <a:buFontTx/>
                <a:buNone/>
              </a:pPr>
              <a:r>
                <a:rPr lang="en-US" sz="1600" b="0" dirty="0">
                  <a:solidFill>
                    <a:schemeClr val="bg1"/>
                  </a:solidFill>
                  <a:latin typeface="Calibri" panose="020F0502020204030204" pitchFamily="34" charset="0"/>
                </a:rPr>
                <a:t>56</a:t>
              </a:r>
            </a:p>
          </p:txBody>
        </p:sp>
        <p:sp>
          <p:nvSpPr>
            <p:cNvPr id="20486" name="TextBox 20485">
              <a:extLst>
                <a:ext uri="{FF2B5EF4-FFF2-40B4-BE49-F238E27FC236}">
                  <a16:creationId xmlns:a16="http://schemas.microsoft.com/office/drawing/2014/main" id="{A006A469-BFC1-B038-4B01-ED4D4947B37E}"/>
                </a:ext>
              </a:extLst>
            </p:cNvPr>
            <p:cNvSpPr txBox="1"/>
            <p:nvPr/>
          </p:nvSpPr>
          <p:spPr bwMode="auto">
            <a:xfrm>
              <a:off x="6834388" y="5784373"/>
              <a:ext cx="30683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60</a:t>
              </a:r>
            </a:p>
            <a:p>
              <a:pPr algn="ctr">
                <a:lnSpc>
                  <a:spcPct val="100000"/>
                </a:lnSpc>
                <a:spcAft>
                  <a:spcPct val="0"/>
                </a:spcAft>
                <a:buClrTx/>
                <a:buFontTx/>
                <a:buNone/>
              </a:pPr>
              <a:r>
                <a:rPr lang="en-US" sz="1600" b="0" dirty="0">
                  <a:solidFill>
                    <a:schemeClr val="bg1"/>
                  </a:solidFill>
                  <a:latin typeface="Calibri" panose="020F0502020204030204" pitchFamily="34" charset="0"/>
                </a:rPr>
                <a:t>52</a:t>
              </a:r>
            </a:p>
          </p:txBody>
        </p:sp>
        <p:sp>
          <p:nvSpPr>
            <p:cNvPr id="20487" name="TextBox 20486">
              <a:extLst>
                <a:ext uri="{FF2B5EF4-FFF2-40B4-BE49-F238E27FC236}">
                  <a16:creationId xmlns:a16="http://schemas.microsoft.com/office/drawing/2014/main" id="{96FC03B0-704D-F037-2C98-69C565AA586F}"/>
                </a:ext>
              </a:extLst>
            </p:cNvPr>
            <p:cNvSpPr txBox="1"/>
            <p:nvPr/>
          </p:nvSpPr>
          <p:spPr bwMode="auto">
            <a:xfrm>
              <a:off x="7162064" y="5784373"/>
              <a:ext cx="30683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33</a:t>
              </a:r>
            </a:p>
            <a:p>
              <a:pPr algn="ctr">
                <a:lnSpc>
                  <a:spcPct val="100000"/>
                </a:lnSpc>
                <a:spcAft>
                  <a:spcPct val="0"/>
                </a:spcAft>
                <a:buClrTx/>
                <a:buFontTx/>
                <a:buNone/>
              </a:pPr>
              <a:r>
                <a:rPr lang="en-US" sz="1600" b="0" dirty="0">
                  <a:solidFill>
                    <a:schemeClr val="bg1"/>
                  </a:solidFill>
                  <a:latin typeface="Calibri" panose="020F0502020204030204" pitchFamily="34" charset="0"/>
                </a:rPr>
                <a:t>25</a:t>
              </a:r>
            </a:p>
          </p:txBody>
        </p:sp>
        <p:sp>
          <p:nvSpPr>
            <p:cNvPr id="20488" name="TextBox 20487">
              <a:extLst>
                <a:ext uri="{FF2B5EF4-FFF2-40B4-BE49-F238E27FC236}">
                  <a16:creationId xmlns:a16="http://schemas.microsoft.com/office/drawing/2014/main" id="{F11C6663-6960-96F0-0BA8-7282A204DCCC}"/>
                </a:ext>
              </a:extLst>
            </p:cNvPr>
            <p:cNvSpPr txBox="1"/>
            <p:nvPr/>
          </p:nvSpPr>
          <p:spPr bwMode="auto">
            <a:xfrm>
              <a:off x="7530412" y="5784373"/>
              <a:ext cx="22549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3</a:t>
              </a:r>
            </a:p>
            <a:p>
              <a:pPr algn="ctr">
                <a:lnSpc>
                  <a:spcPct val="100000"/>
                </a:lnSpc>
                <a:spcAft>
                  <a:spcPct val="0"/>
                </a:spcAft>
                <a:buClrTx/>
                <a:buFontTx/>
                <a:buNone/>
              </a:pPr>
              <a:r>
                <a:rPr lang="en-US" sz="1600" b="0" dirty="0">
                  <a:solidFill>
                    <a:schemeClr val="bg1"/>
                  </a:solidFill>
                  <a:latin typeface="Calibri" panose="020F0502020204030204" pitchFamily="34" charset="0"/>
                </a:rPr>
                <a:t>3</a:t>
              </a:r>
            </a:p>
          </p:txBody>
        </p:sp>
      </p:grpSp>
      <p:sp>
        <p:nvSpPr>
          <p:cNvPr id="20495" name="TextBox 20494">
            <a:extLst>
              <a:ext uri="{FF2B5EF4-FFF2-40B4-BE49-F238E27FC236}">
                <a16:creationId xmlns:a16="http://schemas.microsoft.com/office/drawing/2014/main" id="{95C8E02A-2E3B-4F77-B38E-C80772877AEA}"/>
              </a:ext>
            </a:extLst>
          </p:cNvPr>
          <p:cNvSpPr txBox="1"/>
          <p:nvPr/>
        </p:nvSpPr>
        <p:spPr bwMode="auto">
          <a:xfrm>
            <a:off x="5493628" y="5511258"/>
            <a:ext cx="2054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 Since First Dose</a:t>
            </a:r>
          </a:p>
        </p:txBody>
      </p:sp>
      <p:sp>
        <p:nvSpPr>
          <p:cNvPr id="20496" name="TextBox 20495">
            <a:extLst>
              <a:ext uri="{FF2B5EF4-FFF2-40B4-BE49-F238E27FC236}">
                <a16:creationId xmlns:a16="http://schemas.microsoft.com/office/drawing/2014/main" id="{6FFB82A3-8660-B057-3218-FFC974B74C3D}"/>
              </a:ext>
            </a:extLst>
          </p:cNvPr>
          <p:cNvSpPr txBox="1"/>
          <p:nvPr/>
        </p:nvSpPr>
        <p:spPr bwMode="auto">
          <a:xfrm rot="16200000">
            <a:off x="2773819" y="3629372"/>
            <a:ext cx="733730" cy="332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OS (%)</a:t>
            </a:r>
          </a:p>
        </p:txBody>
      </p:sp>
      <p:sp>
        <p:nvSpPr>
          <p:cNvPr id="20530" name="TextBox 20529">
            <a:extLst>
              <a:ext uri="{FF2B5EF4-FFF2-40B4-BE49-F238E27FC236}">
                <a16:creationId xmlns:a16="http://schemas.microsoft.com/office/drawing/2014/main" id="{FADAE0F7-8BDB-2E56-EB1B-F0A33F81C289}"/>
              </a:ext>
            </a:extLst>
          </p:cNvPr>
          <p:cNvSpPr txBox="1"/>
          <p:nvPr/>
        </p:nvSpPr>
        <p:spPr bwMode="auto">
          <a:xfrm>
            <a:off x="1139327" y="5544380"/>
            <a:ext cx="244406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Aft>
                <a:spcPct val="0"/>
              </a:spcAft>
              <a:buClrTx/>
              <a:buFontTx/>
              <a:buNone/>
            </a:pPr>
            <a:r>
              <a:rPr lang="en-US" sz="1600" b="1" dirty="0">
                <a:solidFill>
                  <a:schemeClr val="bg1"/>
                </a:solidFill>
                <a:latin typeface="Calibri" panose="020F0502020204030204" pitchFamily="34" charset="0"/>
              </a:rPr>
              <a:t>Patients at risk, n</a:t>
            </a:r>
          </a:p>
          <a:p>
            <a:pPr algn="r">
              <a:lnSpc>
                <a:spcPct val="100000"/>
              </a:lnSpc>
              <a:spcAft>
                <a:spcPct val="0"/>
              </a:spcAft>
              <a:buClrTx/>
              <a:buFontTx/>
              <a:buNone/>
            </a:pPr>
            <a:r>
              <a:rPr lang="en-US" sz="1600" dirty="0" err="1">
                <a:solidFill>
                  <a:schemeClr val="accent1"/>
                </a:solidFill>
                <a:latin typeface="Calibri" panose="020F0502020204030204" pitchFamily="34" charset="0"/>
              </a:rPr>
              <a:t>Cobimetinib</a:t>
            </a:r>
            <a:r>
              <a:rPr lang="en-US" sz="1600" dirty="0">
                <a:solidFill>
                  <a:schemeClr val="accent1"/>
                </a:solidFill>
                <a:latin typeface="Calibri" panose="020F0502020204030204" pitchFamily="34" charset="0"/>
              </a:rPr>
              <a:t> + vemurafenib</a:t>
            </a:r>
          </a:p>
          <a:p>
            <a:pPr algn="r">
              <a:spcAft>
                <a:spcPct val="0"/>
              </a:spcAft>
            </a:pPr>
            <a:r>
              <a:rPr lang="en-US" sz="1600" dirty="0">
                <a:solidFill>
                  <a:schemeClr val="accent3"/>
                </a:solidFill>
                <a:latin typeface="Calibri" panose="020F0502020204030204" pitchFamily="34" charset="0"/>
              </a:rPr>
              <a:t>Placebo + vemurafenib</a:t>
            </a:r>
            <a:endParaRPr lang="en-US" sz="1600" b="0" dirty="0">
              <a:solidFill>
                <a:schemeClr val="accent3"/>
              </a:solidFill>
              <a:latin typeface="Calibri" panose="020F0502020204030204" pitchFamily="34" charset="0"/>
            </a:endParaRPr>
          </a:p>
        </p:txBody>
      </p:sp>
      <p:grpSp>
        <p:nvGrpSpPr>
          <p:cNvPr id="20538" name="Group 20537">
            <a:extLst>
              <a:ext uri="{FF2B5EF4-FFF2-40B4-BE49-F238E27FC236}">
                <a16:creationId xmlns:a16="http://schemas.microsoft.com/office/drawing/2014/main" id="{11956403-5171-E2E9-876A-C7BDCD3F7245}"/>
              </a:ext>
            </a:extLst>
          </p:cNvPr>
          <p:cNvGrpSpPr/>
          <p:nvPr/>
        </p:nvGrpSpPr>
        <p:grpSpPr>
          <a:xfrm>
            <a:off x="8039636" y="3315185"/>
            <a:ext cx="2667281" cy="584775"/>
            <a:chOff x="8039636" y="3315185"/>
            <a:chExt cx="2667281" cy="584775"/>
          </a:xfrm>
        </p:grpSpPr>
        <p:sp>
          <p:nvSpPr>
            <p:cNvPr id="20534" name="TextBox 20533">
              <a:extLst>
                <a:ext uri="{FF2B5EF4-FFF2-40B4-BE49-F238E27FC236}">
                  <a16:creationId xmlns:a16="http://schemas.microsoft.com/office/drawing/2014/main" id="{D2D3BEBD-346D-F2FB-64E2-91C78EE866E8}"/>
                </a:ext>
              </a:extLst>
            </p:cNvPr>
            <p:cNvSpPr txBox="1"/>
            <p:nvPr/>
          </p:nvSpPr>
          <p:spPr bwMode="auto">
            <a:xfrm>
              <a:off x="8262851" y="3315185"/>
              <a:ext cx="244406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Aft>
                  <a:spcPct val="0"/>
                </a:spcAft>
                <a:buClrTx/>
                <a:buFontTx/>
                <a:buNone/>
              </a:pPr>
              <a:r>
                <a:rPr lang="en-US" sz="1600" b="0" dirty="0" err="1">
                  <a:solidFill>
                    <a:schemeClr val="bg1"/>
                  </a:solidFill>
                  <a:latin typeface="Calibri" panose="020F0502020204030204" pitchFamily="34" charset="0"/>
                </a:rPr>
                <a:t>Cobimetinib</a:t>
              </a:r>
              <a:r>
                <a:rPr lang="en-US" sz="1600" b="0" dirty="0">
                  <a:solidFill>
                    <a:schemeClr val="bg1"/>
                  </a:solidFill>
                  <a:latin typeface="Calibri" panose="020F0502020204030204" pitchFamily="34" charset="0"/>
                </a:rPr>
                <a:t> + vemurafenib</a:t>
              </a:r>
            </a:p>
            <a:p>
              <a:pPr>
                <a:spcAft>
                  <a:spcPct val="0"/>
                </a:spcAft>
              </a:pPr>
              <a:r>
                <a:rPr lang="en-US" sz="1600" b="0" dirty="0">
                  <a:solidFill>
                    <a:schemeClr val="bg1"/>
                  </a:solidFill>
                  <a:latin typeface="Calibri" panose="020F0502020204030204" pitchFamily="34" charset="0"/>
                </a:rPr>
                <a:t>Placebo + vemurafenib</a:t>
              </a:r>
            </a:p>
          </p:txBody>
        </p:sp>
        <p:cxnSp>
          <p:nvCxnSpPr>
            <p:cNvPr id="20536" name="Straight Connector 20535">
              <a:extLst>
                <a:ext uri="{FF2B5EF4-FFF2-40B4-BE49-F238E27FC236}">
                  <a16:creationId xmlns:a16="http://schemas.microsoft.com/office/drawing/2014/main" id="{5950E1CB-EDE8-2A8F-77DC-3220EE0BCCD0}"/>
                </a:ext>
              </a:extLst>
            </p:cNvPr>
            <p:cNvCxnSpPr/>
            <p:nvPr/>
          </p:nvCxnSpPr>
          <p:spPr bwMode="auto">
            <a:xfrm>
              <a:off x="8039636" y="3473336"/>
              <a:ext cx="223215" cy="0"/>
            </a:xfrm>
            <a:prstGeom prst="line">
              <a:avLst/>
            </a:prstGeom>
            <a:noFill/>
            <a:ln w="28575" cap="flat" cmpd="sng" algn="ctr">
              <a:solidFill>
                <a:schemeClr val="accent1"/>
              </a:solidFill>
              <a:prstDash val="solid"/>
              <a:round/>
              <a:headEnd type="none" w="med" len="med"/>
              <a:tailEnd type="none" w="med" len="med"/>
            </a:ln>
            <a:effectLst/>
          </p:spPr>
        </p:cxnSp>
        <p:cxnSp>
          <p:nvCxnSpPr>
            <p:cNvPr id="20537" name="Straight Connector 20536">
              <a:extLst>
                <a:ext uri="{FF2B5EF4-FFF2-40B4-BE49-F238E27FC236}">
                  <a16:creationId xmlns:a16="http://schemas.microsoft.com/office/drawing/2014/main" id="{654ECD96-61B1-677D-ACD1-2AF1D39C5CFD}"/>
                </a:ext>
              </a:extLst>
            </p:cNvPr>
            <p:cNvCxnSpPr/>
            <p:nvPr/>
          </p:nvCxnSpPr>
          <p:spPr bwMode="auto">
            <a:xfrm>
              <a:off x="8045178" y="3719760"/>
              <a:ext cx="223215" cy="0"/>
            </a:xfrm>
            <a:prstGeom prst="line">
              <a:avLst/>
            </a:prstGeom>
            <a:noFill/>
            <a:ln w="28575" cap="flat" cmpd="sng" algn="ctr">
              <a:solidFill>
                <a:schemeClr val="accent3"/>
              </a:solidFill>
              <a:prstDash val="solid"/>
              <a:round/>
              <a:headEnd type="none" w="med" len="med"/>
              <a:tailEnd type="none" w="med" len="med"/>
            </a:ln>
            <a:effectLst/>
          </p:spPr>
        </p:cxnSp>
      </p:grpSp>
      <p:sp>
        <p:nvSpPr>
          <p:cNvPr id="20540" name="Freeform: Shape 20539">
            <a:extLst>
              <a:ext uri="{FF2B5EF4-FFF2-40B4-BE49-F238E27FC236}">
                <a16:creationId xmlns:a16="http://schemas.microsoft.com/office/drawing/2014/main" id="{37C39A49-D4B3-F8B8-23A0-454112FD8B0B}"/>
              </a:ext>
            </a:extLst>
          </p:cNvPr>
          <p:cNvSpPr/>
          <p:nvPr/>
        </p:nvSpPr>
        <p:spPr bwMode="auto">
          <a:xfrm>
            <a:off x="3717303" y="2372412"/>
            <a:ext cx="5231876" cy="2114747"/>
          </a:xfrm>
          <a:custGeom>
            <a:avLst/>
            <a:gdLst>
              <a:gd name="connsiteX0" fmla="*/ 0 w 5231876"/>
              <a:gd name="connsiteY0" fmla="*/ 0 h 2114747"/>
              <a:gd name="connsiteX1" fmla="*/ 109979 w 5231876"/>
              <a:gd name="connsiteY1" fmla="*/ 0 h 2114747"/>
              <a:gd name="connsiteX2" fmla="*/ 109979 w 5231876"/>
              <a:gd name="connsiteY2" fmla="*/ 50277 h 2114747"/>
              <a:gd name="connsiteX3" fmla="*/ 144544 w 5231876"/>
              <a:gd name="connsiteY3" fmla="*/ 50277 h 2114747"/>
              <a:gd name="connsiteX4" fmla="*/ 144544 w 5231876"/>
              <a:gd name="connsiteY4" fmla="*/ 97411 h 2114747"/>
              <a:gd name="connsiteX5" fmla="*/ 172825 w 5231876"/>
              <a:gd name="connsiteY5" fmla="*/ 97411 h 2114747"/>
              <a:gd name="connsiteX6" fmla="*/ 172825 w 5231876"/>
              <a:gd name="connsiteY6" fmla="*/ 157114 h 2114747"/>
              <a:gd name="connsiteX7" fmla="*/ 207390 w 5231876"/>
              <a:gd name="connsiteY7" fmla="*/ 157114 h 2114747"/>
              <a:gd name="connsiteX8" fmla="*/ 207390 w 5231876"/>
              <a:gd name="connsiteY8" fmla="*/ 204248 h 2114747"/>
              <a:gd name="connsiteX9" fmla="*/ 248239 w 5231876"/>
              <a:gd name="connsiteY9" fmla="*/ 204248 h 2114747"/>
              <a:gd name="connsiteX10" fmla="*/ 248239 w 5231876"/>
              <a:gd name="connsiteY10" fmla="*/ 285947 h 2114747"/>
              <a:gd name="connsiteX11" fmla="*/ 285946 w 5231876"/>
              <a:gd name="connsiteY11" fmla="*/ 285947 h 2114747"/>
              <a:gd name="connsiteX12" fmla="*/ 285946 w 5231876"/>
              <a:gd name="connsiteY12" fmla="*/ 320512 h 2114747"/>
              <a:gd name="connsiteX13" fmla="*/ 326796 w 5231876"/>
              <a:gd name="connsiteY13" fmla="*/ 320512 h 2114747"/>
              <a:gd name="connsiteX14" fmla="*/ 326796 w 5231876"/>
              <a:gd name="connsiteY14" fmla="*/ 377073 h 2114747"/>
              <a:gd name="connsiteX15" fmla="*/ 348792 w 5231876"/>
              <a:gd name="connsiteY15" fmla="*/ 377073 h 2114747"/>
              <a:gd name="connsiteX16" fmla="*/ 348792 w 5231876"/>
              <a:gd name="connsiteY16" fmla="*/ 430491 h 2114747"/>
              <a:gd name="connsiteX17" fmla="*/ 386499 w 5231876"/>
              <a:gd name="connsiteY17" fmla="*/ 430491 h 2114747"/>
              <a:gd name="connsiteX18" fmla="*/ 386499 w 5231876"/>
              <a:gd name="connsiteY18" fmla="*/ 502763 h 2114747"/>
              <a:gd name="connsiteX19" fmla="*/ 424206 w 5231876"/>
              <a:gd name="connsiteY19" fmla="*/ 502763 h 2114747"/>
              <a:gd name="connsiteX20" fmla="*/ 424206 w 5231876"/>
              <a:gd name="connsiteY20" fmla="*/ 531044 h 2114747"/>
              <a:gd name="connsiteX21" fmla="*/ 439918 w 5231876"/>
              <a:gd name="connsiteY21" fmla="*/ 531044 h 2114747"/>
              <a:gd name="connsiteX22" fmla="*/ 439918 w 5231876"/>
              <a:gd name="connsiteY22" fmla="*/ 603316 h 2114747"/>
              <a:gd name="connsiteX23" fmla="*/ 458771 w 5231876"/>
              <a:gd name="connsiteY23" fmla="*/ 603316 h 2114747"/>
              <a:gd name="connsiteX24" fmla="*/ 458771 w 5231876"/>
              <a:gd name="connsiteY24" fmla="*/ 628454 h 2114747"/>
              <a:gd name="connsiteX25" fmla="*/ 518474 w 5231876"/>
              <a:gd name="connsiteY25" fmla="*/ 628454 h 2114747"/>
              <a:gd name="connsiteX26" fmla="*/ 518474 w 5231876"/>
              <a:gd name="connsiteY26" fmla="*/ 738433 h 2114747"/>
              <a:gd name="connsiteX27" fmla="*/ 534186 w 5231876"/>
              <a:gd name="connsiteY27" fmla="*/ 738433 h 2114747"/>
              <a:gd name="connsiteX28" fmla="*/ 534186 w 5231876"/>
              <a:gd name="connsiteY28" fmla="*/ 769856 h 2114747"/>
              <a:gd name="connsiteX29" fmla="*/ 600173 w 5231876"/>
              <a:gd name="connsiteY29" fmla="*/ 769856 h 2114747"/>
              <a:gd name="connsiteX30" fmla="*/ 600173 w 5231876"/>
              <a:gd name="connsiteY30" fmla="*/ 826417 h 2114747"/>
              <a:gd name="connsiteX31" fmla="*/ 625311 w 5231876"/>
              <a:gd name="connsiteY31" fmla="*/ 826417 h 2114747"/>
              <a:gd name="connsiteX32" fmla="*/ 625311 w 5231876"/>
              <a:gd name="connsiteY32" fmla="*/ 854697 h 2114747"/>
              <a:gd name="connsiteX33" fmla="*/ 672445 w 5231876"/>
              <a:gd name="connsiteY33" fmla="*/ 854697 h 2114747"/>
              <a:gd name="connsiteX34" fmla="*/ 672445 w 5231876"/>
              <a:gd name="connsiteY34" fmla="*/ 873551 h 2114747"/>
              <a:gd name="connsiteX35" fmla="*/ 732149 w 5231876"/>
              <a:gd name="connsiteY35" fmla="*/ 873551 h 2114747"/>
              <a:gd name="connsiteX36" fmla="*/ 732149 w 5231876"/>
              <a:gd name="connsiteY36" fmla="*/ 914400 h 2114747"/>
              <a:gd name="connsiteX37" fmla="*/ 754144 w 5231876"/>
              <a:gd name="connsiteY37" fmla="*/ 914400 h 2114747"/>
              <a:gd name="connsiteX38" fmla="*/ 754144 w 5231876"/>
              <a:gd name="connsiteY38" fmla="*/ 967819 h 2114747"/>
              <a:gd name="connsiteX39" fmla="*/ 791852 w 5231876"/>
              <a:gd name="connsiteY39" fmla="*/ 967819 h 2114747"/>
              <a:gd name="connsiteX40" fmla="*/ 791852 w 5231876"/>
              <a:gd name="connsiteY40" fmla="*/ 1040091 h 2114747"/>
              <a:gd name="connsiteX41" fmla="*/ 813848 w 5231876"/>
              <a:gd name="connsiteY41" fmla="*/ 1040091 h 2114747"/>
              <a:gd name="connsiteX42" fmla="*/ 813848 w 5231876"/>
              <a:gd name="connsiteY42" fmla="*/ 1071514 h 2114747"/>
              <a:gd name="connsiteX43" fmla="*/ 851555 w 5231876"/>
              <a:gd name="connsiteY43" fmla="*/ 1071514 h 2114747"/>
              <a:gd name="connsiteX44" fmla="*/ 851555 w 5231876"/>
              <a:gd name="connsiteY44" fmla="*/ 1109221 h 2114747"/>
              <a:gd name="connsiteX45" fmla="*/ 901831 w 5231876"/>
              <a:gd name="connsiteY45" fmla="*/ 1109221 h 2114747"/>
              <a:gd name="connsiteX46" fmla="*/ 901831 w 5231876"/>
              <a:gd name="connsiteY46" fmla="*/ 1153213 h 2114747"/>
              <a:gd name="connsiteX47" fmla="*/ 933254 w 5231876"/>
              <a:gd name="connsiteY47" fmla="*/ 1153213 h 2114747"/>
              <a:gd name="connsiteX48" fmla="*/ 933254 w 5231876"/>
              <a:gd name="connsiteY48" fmla="*/ 1175209 h 2114747"/>
              <a:gd name="connsiteX49" fmla="*/ 986672 w 5231876"/>
              <a:gd name="connsiteY49" fmla="*/ 1175209 h 2114747"/>
              <a:gd name="connsiteX50" fmla="*/ 986672 w 5231876"/>
              <a:gd name="connsiteY50" fmla="*/ 1197204 h 2114747"/>
              <a:gd name="connsiteX51" fmla="*/ 1002384 w 5231876"/>
              <a:gd name="connsiteY51" fmla="*/ 1197204 h 2114747"/>
              <a:gd name="connsiteX52" fmla="*/ 1002384 w 5231876"/>
              <a:gd name="connsiteY52" fmla="*/ 1250623 h 2114747"/>
              <a:gd name="connsiteX53" fmla="*/ 1027522 w 5231876"/>
              <a:gd name="connsiteY53" fmla="*/ 1250623 h 2114747"/>
              <a:gd name="connsiteX54" fmla="*/ 1027522 w 5231876"/>
              <a:gd name="connsiteY54" fmla="*/ 1260050 h 2114747"/>
              <a:gd name="connsiteX55" fmla="*/ 1052660 w 5231876"/>
              <a:gd name="connsiteY55" fmla="*/ 1260050 h 2114747"/>
              <a:gd name="connsiteX56" fmla="*/ 1052660 w 5231876"/>
              <a:gd name="connsiteY56" fmla="*/ 1294615 h 2114747"/>
              <a:gd name="connsiteX57" fmla="*/ 1099794 w 5231876"/>
              <a:gd name="connsiteY57" fmla="*/ 1294615 h 2114747"/>
              <a:gd name="connsiteX58" fmla="*/ 1099794 w 5231876"/>
              <a:gd name="connsiteY58" fmla="*/ 1351176 h 2114747"/>
              <a:gd name="connsiteX59" fmla="*/ 1121790 w 5231876"/>
              <a:gd name="connsiteY59" fmla="*/ 1351176 h 2114747"/>
              <a:gd name="connsiteX60" fmla="*/ 1121790 w 5231876"/>
              <a:gd name="connsiteY60" fmla="*/ 1360602 h 2114747"/>
              <a:gd name="connsiteX61" fmla="*/ 1153212 w 5231876"/>
              <a:gd name="connsiteY61" fmla="*/ 1360602 h 2114747"/>
              <a:gd name="connsiteX62" fmla="*/ 1153212 w 5231876"/>
              <a:gd name="connsiteY62" fmla="*/ 1417163 h 2114747"/>
              <a:gd name="connsiteX63" fmla="*/ 1184635 w 5231876"/>
              <a:gd name="connsiteY63" fmla="*/ 1417163 h 2114747"/>
              <a:gd name="connsiteX64" fmla="*/ 1184635 w 5231876"/>
              <a:gd name="connsiteY64" fmla="*/ 1451728 h 2114747"/>
              <a:gd name="connsiteX65" fmla="*/ 1203489 w 5231876"/>
              <a:gd name="connsiteY65" fmla="*/ 1451728 h 2114747"/>
              <a:gd name="connsiteX66" fmla="*/ 1203489 w 5231876"/>
              <a:gd name="connsiteY66" fmla="*/ 1464297 h 2114747"/>
              <a:gd name="connsiteX67" fmla="*/ 1222342 w 5231876"/>
              <a:gd name="connsiteY67" fmla="*/ 1464297 h 2114747"/>
              <a:gd name="connsiteX68" fmla="*/ 1222342 w 5231876"/>
              <a:gd name="connsiteY68" fmla="*/ 1486293 h 2114747"/>
              <a:gd name="connsiteX69" fmla="*/ 1241196 w 5231876"/>
              <a:gd name="connsiteY69" fmla="*/ 1486293 h 2114747"/>
              <a:gd name="connsiteX70" fmla="*/ 1241196 w 5231876"/>
              <a:gd name="connsiteY70" fmla="*/ 1545996 h 2114747"/>
              <a:gd name="connsiteX71" fmla="*/ 1269476 w 5231876"/>
              <a:gd name="connsiteY71" fmla="*/ 1545996 h 2114747"/>
              <a:gd name="connsiteX72" fmla="*/ 1269476 w 5231876"/>
              <a:gd name="connsiteY72" fmla="*/ 1558565 h 2114747"/>
              <a:gd name="connsiteX73" fmla="*/ 1304041 w 5231876"/>
              <a:gd name="connsiteY73" fmla="*/ 1558565 h 2114747"/>
              <a:gd name="connsiteX74" fmla="*/ 1304041 w 5231876"/>
              <a:gd name="connsiteY74" fmla="*/ 1577419 h 2114747"/>
              <a:gd name="connsiteX75" fmla="*/ 1348033 w 5231876"/>
              <a:gd name="connsiteY75" fmla="*/ 1577419 h 2114747"/>
              <a:gd name="connsiteX76" fmla="*/ 1348033 w 5231876"/>
              <a:gd name="connsiteY76" fmla="*/ 1615126 h 2114747"/>
              <a:gd name="connsiteX77" fmla="*/ 1407736 w 5231876"/>
              <a:gd name="connsiteY77" fmla="*/ 1615126 h 2114747"/>
              <a:gd name="connsiteX78" fmla="*/ 1407736 w 5231876"/>
              <a:gd name="connsiteY78" fmla="*/ 1633980 h 2114747"/>
              <a:gd name="connsiteX79" fmla="*/ 1429732 w 5231876"/>
              <a:gd name="connsiteY79" fmla="*/ 1633980 h 2114747"/>
              <a:gd name="connsiteX80" fmla="*/ 1429732 w 5231876"/>
              <a:gd name="connsiteY80" fmla="*/ 1655976 h 2114747"/>
              <a:gd name="connsiteX81" fmla="*/ 1470582 w 5231876"/>
              <a:gd name="connsiteY81" fmla="*/ 1655976 h 2114747"/>
              <a:gd name="connsiteX82" fmla="*/ 1470582 w 5231876"/>
              <a:gd name="connsiteY82" fmla="*/ 1690541 h 2114747"/>
              <a:gd name="connsiteX83" fmla="*/ 1549138 w 5231876"/>
              <a:gd name="connsiteY83" fmla="*/ 1690541 h 2114747"/>
              <a:gd name="connsiteX84" fmla="*/ 1549138 w 5231876"/>
              <a:gd name="connsiteY84" fmla="*/ 1696825 h 2114747"/>
              <a:gd name="connsiteX85" fmla="*/ 1577419 w 5231876"/>
              <a:gd name="connsiteY85" fmla="*/ 1696825 h 2114747"/>
              <a:gd name="connsiteX86" fmla="*/ 1577419 w 5231876"/>
              <a:gd name="connsiteY86" fmla="*/ 1737675 h 2114747"/>
              <a:gd name="connsiteX87" fmla="*/ 1659118 w 5231876"/>
              <a:gd name="connsiteY87" fmla="*/ 1737675 h 2114747"/>
              <a:gd name="connsiteX88" fmla="*/ 1659118 w 5231876"/>
              <a:gd name="connsiteY88" fmla="*/ 1756528 h 2114747"/>
              <a:gd name="connsiteX89" fmla="*/ 1703109 w 5231876"/>
              <a:gd name="connsiteY89" fmla="*/ 1756528 h 2114747"/>
              <a:gd name="connsiteX90" fmla="*/ 1703109 w 5231876"/>
              <a:gd name="connsiteY90" fmla="*/ 1775382 h 2114747"/>
              <a:gd name="connsiteX91" fmla="*/ 1731390 w 5231876"/>
              <a:gd name="connsiteY91" fmla="*/ 1775382 h 2114747"/>
              <a:gd name="connsiteX92" fmla="*/ 1731390 w 5231876"/>
              <a:gd name="connsiteY92" fmla="*/ 1803662 h 2114747"/>
              <a:gd name="connsiteX93" fmla="*/ 1791093 w 5231876"/>
              <a:gd name="connsiteY93" fmla="*/ 1803662 h 2114747"/>
              <a:gd name="connsiteX94" fmla="*/ 1791093 w 5231876"/>
              <a:gd name="connsiteY94" fmla="*/ 1831943 h 2114747"/>
              <a:gd name="connsiteX95" fmla="*/ 1838227 w 5231876"/>
              <a:gd name="connsiteY95" fmla="*/ 1831943 h 2114747"/>
              <a:gd name="connsiteX96" fmla="*/ 1838227 w 5231876"/>
              <a:gd name="connsiteY96" fmla="*/ 1841369 h 2114747"/>
              <a:gd name="connsiteX97" fmla="*/ 1910499 w 5231876"/>
              <a:gd name="connsiteY97" fmla="*/ 1841369 h 2114747"/>
              <a:gd name="connsiteX98" fmla="*/ 1910499 w 5231876"/>
              <a:gd name="connsiteY98" fmla="*/ 1879077 h 2114747"/>
              <a:gd name="connsiteX99" fmla="*/ 2042474 w 5231876"/>
              <a:gd name="connsiteY99" fmla="*/ 1879077 h 2114747"/>
              <a:gd name="connsiteX100" fmla="*/ 2042474 w 5231876"/>
              <a:gd name="connsiteY100" fmla="*/ 1891646 h 2114747"/>
              <a:gd name="connsiteX101" fmla="*/ 2275002 w 5231876"/>
              <a:gd name="connsiteY101" fmla="*/ 1891646 h 2114747"/>
              <a:gd name="connsiteX102" fmla="*/ 2275002 w 5231876"/>
              <a:gd name="connsiteY102" fmla="*/ 1910499 h 2114747"/>
              <a:gd name="connsiteX103" fmla="*/ 2366128 w 5231876"/>
              <a:gd name="connsiteY103" fmla="*/ 1910499 h 2114747"/>
              <a:gd name="connsiteX104" fmla="*/ 2366128 w 5231876"/>
              <a:gd name="connsiteY104" fmla="*/ 1932495 h 2114747"/>
              <a:gd name="connsiteX105" fmla="*/ 2428973 w 5231876"/>
              <a:gd name="connsiteY105" fmla="*/ 1932495 h 2114747"/>
              <a:gd name="connsiteX106" fmla="*/ 2428973 w 5231876"/>
              <a:gd name="connsiteY106" fmla="*/ 1948207 h 2114747"/>
              <a:gd name="connsiteX107" fmla="*/ 2457254 w 5231876"/>
              <a:gd name="connsiteY107" fmla="*/ 1948207 h 2114747"/>
              <a:gd name="connsiteX108" fmla="*/ 2457254 w 5231876"/>
              <a:gd name="connsiteY108" fmla="*/ 1973345 h 2114747"/>
              <a:gd name="connsiteX109" fmla="*/ 2504388 w 5231876"/>
              <a:gd name="connsiteY109" fmla="*/ 1973345 h 2114747"/>
              <a:gd name="connsiteX110" fmla="*/ 2504388 w 5231876"/>
              <a:gd name="connsiteY110" fmla="*/ 1989056 h 2114747"/>
              <a:gd name="connsiteX111" fmla="*/ 2611225 w 5231876"/>
              <a:gd name="connsiteY111" fmla="*/ 1989056 h 2114747"/>
              <a:gd name="connsiteX112" fmla="*/ 2611225 w 5231876"/>
              <a:gd name="connsiteY112" fmla="*/ 2001625 h 2114747"/>
              <a:gd name="connsiteX113" fmla="*/ 2972586 w 5231876"/>
              <a:gd name="connsiteY113" fmla="*/ 2001625 h 2114747"/>
              <a:gd name="connsiteX114" fmla="*/ 2972586 w 5231876"/>
              <a:gd name="connsiteY114" fmla="*/ 2011052 h 2114747"/>
              <a:gd name="connsiteX115" fmla="*/ 3189402 w 5231876"/>
              <a:gd name="connsiteY115" fmla="*/ 2011052 h 2114747"/>
              <a:gd name="connsiteX116" fmla="*/ 3189402 w 5231876"/>
              <a:gd name="connsiteY116" fmla="*/ 2029906 h 2114747"/>
              <a:gd name="connsiteX117" fmla="*/ 3437641 w 5231876"/>
              <a:gd name="connsiteY117" fmla="*/ 2029906 h 2114747"/>
              <a:gd name="connsiteX118" fmla="*/ 3437641 w 5231876"/>
              <a:gd name="connsiteY118" fmla="*/ 2042475 h 2114747"/>
              <a:gd name="connsiteX119" fmla="*/ 3475349 w 5231876"/>
              <a:gd name="connsiteY119" fmla="*/ 2042475 h 2114747"/>
              <a:gd name="connsiteX120" fmla="*/ 3475349 w 5231876"/>
              <a:gd name="connsiteY120" fmla="*/ 2061328 h 2114747"/>
              <a:gd name="connsiteX121" fmla="*/ 3591612 w 5231876"/>
              <a:gd name="connsiteY121" fmla="*/ 2061328 h 2114747"/>
              <a:gd name="connsiteX122" fmla="*/ 3827283 w 5231876"/>
              <a:gd name="connsiteY122" fmla="*/ 2061328 h 2114747"/>
              <a:gd name="connsiteX123" fmla="*/ 3827283 w 5231876"/>
              <a:gd name="connsiteY123" fmla="*/ 2086466 h 2114747"/>
              <a:gd name="connsiteX124" fmla="*/ 4050384 w 5231876"/>
              <a:gd name="connsiteY124" fmla="*/ 2086466 h 2114747"/>
              <a:gd name="connsiteX125" fmla="*/ 4050384 w 5231876"/>
              <a:gd name="connsiteY125" fmla="*/ 2095893 h 2114747"/>
              <a:gd name="connsiteX126" fmla="*/ 4226351 w 5231876"/>
              <a:gd name="connsiteY126" fmla="*/ 2095893 h 2114747"/>
              <a:gd name="connsiteX127" fmla="*/ 4226351 w 5231876"/>
              <a:gd name="connsiteY127" fmla="*/ 2114747 h 2114747"/>
              <a:gd name="connsiteX128" fmla="*/ 5231876 w 5231876"/>
              <a:gd name="connsiteY128" fmla="*/ 2114747 h 21147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Lst>
            <a:rect l="l" t="t" r="r" b="b"/>
            <a:pathLst>
              <a:path w="5231876" h="2114747">
                <a:moveTo>
                  <a:pt x="0" y="0"/>
                </a:moveTo>
                <a:lnTo>
                  <a:pt x="109979" y="0"/>
                </a:lnTo>
                <a:lnTo>
                  <a:pt x="109979" y="50277"/>
                </a:lnTo>
                <a:lnTo>
                  <a:pt x="144544" y="50277"/>
                </a:lnTo>
                <a:lnTo>
                  <a:pt x="144544" y="97411"/>
                </a:lnTo>
                <a:lnTo>
                  <a:pt x="172825" y="97411"/>
                </a:lnTo>
                <a:lnTo>
                  <a:pt x="172825" y="157114"/>
                </a:lnTo>
                <a:lnTo>
                  <a:pt x="207390" y="157114"/>
                </a:lnTo>
                <a:lnTo>
                  <a:pt x="207390" y="204248"/>
                </a:lnTo>
                <a:lnTo>
                  <a:pt x="248239" y="204248"/>
                </a:lnTo>
                <a:lnTo>
                  <a:pt x="248239" y="285947"/>
                </a:lnTo>
                <a:lnTo>
                  <a:pt x="285946" y="285947"/>
                </a:lnTo>
                <a:lnTo>
                  <a:pt x="285946" y="320512"/>
                </a:lnTo>
                <a:lnTo>
                  <a:pt x="326796" y="320512"/>
                </a:lnTo>
                <a:lnTo>
                  <a:pt x="326796" y="377073"/>
                </a:lnTo>
                <a:lnTo>
                  <a:pt x="348792" y="377073"/>
                </a:lnTo>
                <a:lnTo>
                  <a:pt x="348792" y="430491"/>
                </a:lnTo>
                <a:lnTo>
                  <a:pt x="386499" y="430491"/>
                </a:lnTo>
                <a:lnTo>
                  <a:pt x="386499" y="502763"/>
                </a:lnTo>
                <a:lnTo>
                  <a:pt x="424206" y="502763"/>
                </a:lnTo>
                <a:lnTo>
                  <a:pt x="424206" y="531044"/>
                </a:lnTo>
                <a:lnTo>
                  <a:pt x="439918" y="531044"/>
                </a:lnTo>
                <a:lnTo>
                  <a:pt x="439918" y="603316"/>
                </a:lnTo>
                <a:lnTo>
                  <a:pt x="458771" y="603316"/>
                </a:lnTo>
                <a:lnTo>
                  <a:pt x="458771" y="628454"/>
                </a:lnTo>
                <a:lnTo>
                  <a:pt x="518474" y="628454"/>
                </a:lnTo>
                <a:lnTo>
                  <a:pt x="518474" y="738433"/>
                </a:lnTo>
                <a:lnTo>
                  <a:pt x="534186" y="738433"/>
                </a:lnTo>
                <a:lnTo>
                  <a:pt x="534186" y="769856"/>
                </a:lnTo>
                <a:lnTo>
                  <a:pt x="600173" y="769856"/>
                </a:lnTo>
                <a:lnTo>
                  <a:pt x="600173" y="826417"/>
                </a:lnTo>
                <a:lnTo>
                  <a:pt x="625311" y="826417"/>
                </a:lnTo>
                <a:lnTo>
                  <a:pt x="625311" y="854697"/>
                </a:lnTo>
                <a:lnTo>
                  <a:pt x="672445" y="854697"/>
                </a:lnTo>
                <a:lnTo>
                  <a:pt x="672445" y="873551"/>
                </a:lnTo>
                <a:lnTo>
                  <a:pt x="732149" y="873551"/>
                </a:lnTo>
                <a:lnTo>
                  <a:pt x="732149" y="914400"/>
                </a:lnTo>
                <a:lnTo>
                  <a:pt x="754144" y="914400"/>
                </a:lnTo>
                <a:lnTo>
                  <a:pt x="754144" y="967819"/>
                </a:lnTo>
                <a:lnTo>
                  <a:pt x="791852" y="967819"/>
                </a:lnTo>
                <a:lnTo>
                  <a:pt x="791852" y="1040091"/>
                </a:lnTo>
                <a:lnTo>
                  <a:pt x="813848" y="1040091"/>
                </a:lnTo>
                <a:lnTo>
                  <a:pt x="813848" y="1071514"/>
                </a:lnTo>
                <a:lnTo>
                  <a:pt x="851555" y="1071514"/>
                </a:lnTo>
                <a:lnTo>
                  <a:pt x="851555" y="1109221"/>
                </a:lnTo>
                <a:lnTo>
                  <a:pt x="901831" y="1109221"/>
                </a:lnTo>
                <a:lnTo>
                  <a:pt x="901831" y="1153213"/>
                </a:lnTo>
                <a:lnTo>
                  <a:pt x="933254" y="1153213"/>
                </a:lnTo>
                <a:lnTo>
                  <a:pt x="933254" y="1175209"/>
                </a:lnTo>
                <a:lnTo>
                  <a:pt x="986672" y="1175209"/>
                </a:lnTo>
                <a:lnTo>
                  <a:pt x="986672" y="1197204"/>
                </a:lnTo>
                <a:lnTo>
                  <a:pt x="1002384" y="1197204"/>
                </a:lnTo>
                <a:lnTo>
                  <a:pt x="1002384" y="1250623"/>
                </a:lnTo>
                <a:lnTo>
                  <a:pt x="1027522" y="1250623"/>
                </a:lnTo>
                <a:lnTo>
                  <a:pt x="1027522" y="1260050"/>
                </a:lnTo>
                <a:lnTo>
                  <a:pt x="1052660" y="1260050"/>
                </a:lnTo>
                <a:lnTo>
                  <a:pt x="1052660" y="1294615"/>
                </a:lnTo>
                <a:lnTo>
                  <a:pt x="1099794" y="1294615"/>
                </a:lnTo>
                <a:lnTo>
                  <a:pt x="1099794" y="1351176"/>
                </a:lnTo>
                <a:lnTo>
                  <a:pt x="1121790" y="1351176"/>
                </a:lnTo>
                <a:lnTo>
                  <a:pt x="1121790" y="1360602"/>
                </a:lnTo>
                <a:lnTo>
                  <a:pt x="1153212" y="1360602"/>
                </a:lnTo>
                <a:lnTo>
                  <a:pt x="1153212" y="1417163"/>
                </a:lnTo>
                <a:lnTo>
                  <a:pt x="1184635" y="1417163"/>
                </a:lnTo>
                <a:lnTo>
                  <a:pt x="1184635" y="1451728"/>
                </a:lnTo>
                <a:lnTo>
                  <a:pt x="1203489" y="1451728"/>
                </a:lnTo>
                <a:lnTo>
                  <a:pt x="1203489" y="1464297"/>
                </a:lnTo>
                <a:lnTo>
                  <a:pt x="1222342" y="1464297"/>
                </a:lnTo>
                <a:lnTo>
                  <a:pt x="1222342" y="1486293"/>
                </a:lnTo>
                <a:lnTo>
                  <a:pt x="1241196" y="1486293"/>
                </a:lnTo>
                <a:lnTo>
                  <a:pt x="1241196" y="1545996"/>
                </a:lnTo>
                <a:lnTo>
                  <a:pt x="1269476" y="1545996"/>
                </a:lnTo>
                <a:lnTo>
                  <a:pt x="1269476" y="1558565"/>
                </a:lnTo>
                <a:lnTo>
                  <a:pt x="1304041" y="1558565"/>
                </a:lnTo>
                <a:lnTo>
                  <a:pt x="1304041" y="1577419"/>
                </a:lnTo>
                <a:lnTo>
                  <a:pt x="1348033" y="1577419"/>
                </a:lnTo>
                <a:lnTo>
                  <a:pt x="1348033" y="1615126"/>
                </a:lnTo>
                <a:lnTo>
                  <a:pt x="1407736" y="1615126"/>
                </a:lnTo>
                <a:lnTo>
                  <a:pt x="1407736" y="1633980"/>
                </a:lnTo>
                <a:lnTo>
                  <a:pt x="1429732" y="1633980"/>
                </a:lnTo>
                <a:lnTo>
                  <a:pt x="1429732" y="1655976"/>
                </a:lnTo>
                <a:lnTo>
                  <a:pt x="1470582" y="1655976"/>
                </a:lnTo>
                <a:lnTo>
                  <a:pt x="1470582" y="1690541"/>
                </a:lnTo>
                <a:lnTo>
                  <a:pt x="1549138" y="1690541"/>
                </a:lnTo>
                <a:lnTo>
                  <a:pt x="1549138" y="1696825"/>
                </a:lnTo>
                <a:lnTo>
                  <a:pt x="1577419" y="1696825"/>
                </a:lnTo>
                <a:lnTo>
                  <a:pt x="1577419" y="1737675"/>
                </a:lnTo>
                <a:lnTo>
                  <a:pt x="1659118" y="1737675"/>
                </a:lnTo>
                <a:lnTo>
                  <a:pt x="1659118" y="1756528"/>
                </a:lnTo>
                <a:lnTo>
                  <a:pt x="1703109" y="1756528"/>
                </a:lnTo>
                <a:lnTo>
                  <a:pt x="1703109" y="1775382"/>
                </a:lnTo>
                <a:lnTo>
                  <a:pt x="1731390" y="1775382"/>
                </a:lnTo>
                <a:lnTo>
                  <a:pt x="1731390" y="1803662"/>
                </a:lnTo>
                <a:lnTo>
                  <a:pt x="1791093" y="1803662"/>
                </a:lnTo>
                <a:lnTo>
                  <a:pt x="1791093" y="1831943"/>
                </a:lnTo>
                <a:lnTo>
                  <a:pt x="1838227" y="1831943"/>
                </a:lnTo>
                <a:lnTo>
                  <a:pt x="1838227" y="1841369"/>
                </a:lnTo>
                <a:lnTo>
                  <a:pt x="1910499" y="1841369"/>
                </a:lnTo>
                <a:lnTo>
                  <a:pt x="1910499" y="1879077"/>
                </a:lnTo>
                <a:lnTo>
                  <a:pt x="2042474" y="1879077"/>
                </a:lnTo>
                <a:lnTo>
                  <a:pt x="2042474" y="1891646"/>
                </a:lnTo>
                <a:lnTo>
                  <a:pt x="2275002" y="1891646"/>
                </a:lnTo>
                <a:lnTo>
                  <a:pt x="2275002" y="1910499"/>
                </a:lnTo>
                <a:lnTo>
                  <a:pt x="2366128" y="1910499"/>
                </a:lnTo>
                <a:lnTo>
                  <a:pt x="2366128" y="1932495"/>
                </a:lnTo>
                <a:lnTo>
                  <a:pt x="2428973" y="1932495"/>
                </a:lnTo>
                <a:lnTo>
                  <a:pt x="2428973" y="1948207"/>
                </a:lnTo>
                <a:lnTo>
                  <a:pt x="2457254" y="1948207"/>
                </a:lnTo>
                <a:lnTo>
                  <a:pt x="2457254" y="1973345"/>
                </a:lnTo>
                <a:lnTo>
                  <a:pt x="2504388" y="1973345"/>
                </a:lnTo>
                <a:lnTo>
                  <a:pt x="2504388" y="1989056"/>
                </a:lnTo>
                <a:lnTo>
                  <a:pt x="2611225" y="1989056"/>
                </a:lnTo>
                <a:lnTo>
                  <a:pt x="2611225" y="2001625"/>
                </a:lnTo>
                <a:lnTo>
                  <a:pt x="2972586" y="2001625"/>
                </a:lnTo>
                <a:lnTo>
                  <a:pt x="2972586" y="2011052"/>
                </a:lnTo>
                <a:lnTo>
                  <a:pt x="3189402" y="2011052"/>
                </a:lnTo>
                <a:lnTo>
                  <a:pt x="3189402" y="2029906"/>
                </a:lnTo>
                <a:lnTo>
                  <a:pt x="3437641" y="2029906"/>
                </a:lnTo>
                <a:lnTo>
                  <a:pt x="3437641" y="2042475"/>
                </a:lnTo>
                <a:lnTo>
                  <a:pt x="3475349" y="2042475"/>
                </a:lnTo>
                <a:lnTo>
                  <a:pt x="3475349" y="2061328"/>
                </a:lnTo>
                <a:lnTo>
                  <a:pt x="3591612" y="2061328"/>
                </a:lnTo>
                <a:lnTo>
                  <a:pt x="3827283" y="2061328"/>
                </a:lnTo>
                <a:lnTo>
                  <a:pt x="3827283" y="2086466"/>
                </a:lnTo>
                <a:lnTo>
                  <a:pt x="4050384" y="2086466"/>
                </a:lnTo>
                <a:lnTo>
                  <a:pt x="4050384" y="2095893"/>
                </a:lnTo>
                <a:lnTo>
                  <a:pt x="4226351" y="2095893"/>
                </a:lnTo>
                <a:lnTo>
                  <a:pt x="4226351" y="2114747"/>
                </a:lnTo>
                <a:lnTo>
                  <a:pt x="5231876" y="2114747"/>
                </a:lnTo>
              </a:path>
            </a:pathLst>
          </a:custGeom>
          <a:noFill/>
          <a:ln w="28575">
            <a:solidFill>
              <a:schemeClr val="accent3"/>
            </a:solidFill>
            <a:miter lim="800000"/>
            <a:headEnd/>
            <a:tailEnd/>
          </a:ln>
        </p:spPr>
        <p:txBody>
          <a:bodyPr rtlCol="0" anchor="ctr"/>
          <a:lstStyle/>
          <a:p>
            <a:pPr algn="ctr"/>
            <a:endParaRPr lang="en-US"/>
          </a:p>
        </p:txBody>
      </p:sp>
      <p:grpSp>
        <p:nvGrpSpPr>
          <p:cNvPr id="20624" name="Group 20623">
            <a:extLst>
              <a:ext uri="{FF2B5EF4-FFF2-40B4-BE49-F238E27FC236}">
                <a16:creationId xmlns:a16="http://schemas.microsoft.com/office/drawing/2014/main" id="{B79B7208-2B72-53C6-1F4E-42B03C52F069}"/>
              </a:ext>
            </a:extLst>
          </p:cNvPr>
          <p:cNvGrpSpPr/>
          <p:nvPr/>
        </p:nvGrpSpPr>
        <p:grpSpPr>
          <a:xfrm>
            <a:off x="3729930" y="2312246"/>
            <a:ext cx="5194251" cy="2238284"/>
            <a:chOff x="3729930" y="2312246"/>
            <a:chExt cx="5194251" cy="2238284"/>
          </a:xfrm>
        </p:grpSpPr>
        <p:cxnSp>
          <p:nvCxnSpPr>
            <p:cNvPr id="20584" name="Straight Connector 20583">
              <a:extLst>
                <a:ext uri="{FF2B5EF4-FFF2-40B4-BE49-F238E27FC236}">
                  <a16:creationId xmlns:a16="http://schemas.microsoft.com/office/drawing/2014/main" id="{578C1D8A-3BA7-1D53-8836-7999FE4FC057}"/>
                </a:ext>
              </a:extLst>
            </p:cNvPr>
            <p:cNvCxnSpPr/>
            <p:nvPr/>
          </p:nvCxnSpPr>
          <p:spPr bwMode="auto">
            <a:xfrm>
              <a:off x="3729930" y="2312246"/>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585" name="Straight Connector 20584">
              <a:extLst>
                <a:ext uri="{FF2B5EF4-FFF2-40B4-BE49-F238E27FC236}">
                  <a16:creationId xmlns:a16="http://schemas.microsoft.com/office/drawing/2014/main" id="{44F9E7A2-54D9-A33B-C8E1-F7132E12665D}"/>
                </a:ext>
              </a:extLst>
            </p:cNvPr>
            <p:cNvCxnSpPr/>
            <p:nvPr/>
          </p:nvCxnSpPr>
          <p:spPr bwMode="auto">
            <a:xfrm>
              <a:off x="3769695" y="2312246"/>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586" name="Straight Connector 20585">
              <a:extLst>
                <a:ext uri="{FF2B5EF4-FFF2-40B4-BE49-F238E27FC236}">
                  <a16:creationId xmlns:a16="http://schemas.microsoft.com/office/drawing/2014/main" id="{95CB6BD1-C5E6-13E1-B7F3-BA217E7FE64E}"/>
                </a:ext>
              </a:extLst>
            </p:cNvPr>
            <p:cNvCxnSpPr/>
            <p:nvPr/>
          </p:nvCxnSpPr>
          <p:spPr bwMode="auto">
            <a:xfrm>
              <a:off x="3858018" y="2364337"/>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587" name="Straight Connector 20586">
              <a:extLst>
                <a:ext uri="{FF2B5EF4-FFF2-40B4-BE49-F238E27FC236}">
                  <a16:creationId xmlns:a16="http://schemas.microsoft.com/office/drawing/2014/main" id="{0B26F96E-BED0-ABE5-A61B-B07CE4A2EA3D}"/>
                </a:ext>
              </a:extLst>
            </p:cNvPr>
            <p:cNvCxnSpPr/>
            <p:nvPr/>
          </p:nvCxnSpPr>
          <p:spPr bwMode="auto">
            <a:xfrm>
              <a:off x="3897959" y="2428887"/>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588" name="Straight Connector 20587">
              <a:extLst>
                <a:ext uri="{FF2B5EF4-FFF2-40B4-BE49-F238E27FC236}">
                  <a16:creationId xmlns:a16="http://schemas.microsoft.com/office/drawing/2014/main" id="{2F982C7F-7099-A869-5E40-41A2B3A91210}"/>
                </a:ext>
              </a:extLst>
            </p:cNvPr>
            <p:cNvCxnSpPr/>
            <p:nvPr/>
          </p:nvCxnSpPr>
          <p:spPr bwMode="auto">
            <a:xfrm>
              <a:off x="3933553" y="2496079"/>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589" name="Straight Connector 20588">
              <a:extLst>
                <a:ext uri="{FF2B5EF4-FFF2-40B4-BE49-F238E27FC236}">
                  <a16:creationId xmlns:a16="http://schemas.microsoft.com/office/drawing/2014/main" id="{6B27EAB4-3B97-00AE-9A2C-64C4FB0A1B81}"/>
                </a:ext>
              </a:extLst>
            </p:cNvPr>
            <p:cNvCxnSpPr/>
            <p:nvPr/>
          </p:nvCxnSpPr>
          <p:spPr bwMode="auto">
            <a:xfrm>
              <a:off x="3959223" y="2544859"/>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590" name="Straight Connector 20589">
              <a:extLst>
                <a:ext uri="{FF2B5EF4-FFF2-40B4-BE49-F238E27FC236}">
                  <a16:creationId xmlns:a16="http://schemas.microsoft.com/office/drawing/2014/main" id="{FC6B28D3-72BE-651A-8700-FE2CBA4B9E81}"/>
                </a:ext>
              </a:extLst>
            </p:cNvPr>
            <p:cNvCxnSpPr>
              <a:cxnSpLocks/>
            </p:cNvCxnSpPr>
            <p:nvPr/>
          </p:nvCxnSpPr>
          <p:spPr bwMode="auto">
            <a:xfrm>
              <a:off x="3973125" y="2603179"/>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591" name="Straight Connector 20590">
              <a:extLst>
                <a:ext uri="{FF2B5EF4-FFF2-40B4-BE49-F238E27FC236}">
                  <a16:creationId xmlns:a16="http://schemas.microsoft.com/office/drawing/2014/main" id="{B4608DE6-A381-4D93-F255-CE45F2692639}"/>
                </a:ext>
              </a:extLst>
            </p:cNvPr>
            <p:cNvCxnSpPr>
              <a:cxnSpLocks/>
            </p:cNvCxnSpPr>
            <p:nvPr/>
          </p:nvCxnSpPr>
          <p:spPr bwMode="auto">
            <a:xfrm>
              <a:off x="4022250" y="2628552"/>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592" name="Straight Connector 20591">
              <a:extLst>
                <a:ext uri="{FF2B5EF4-FFF2-40B4-BE49-F238E27FC236}">
                  <a16:creationId xmlns:a16="http://schemas.microsoft.com/office/drawing/2014/main" id="{AFAF49E5-7A67-B78D-7C9A-4B20B55CB629}"/>
                </a:ext>
              </a:extLst>
            </p:cNvPr>
            <p:cNvCxnSpPr>
              <a:cxnSpLocks/>
            </p:cNvCxnSpPr>
            <p:nvPr/>
          </p:nvCxnSpPr>
          <p:spPr bwMode="auto">
            <a:xfrm>
              <a:off x="4073386" y="2723530"/>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593" name="Straight Connector 20592">
              <a:extLst>
                <a:ext uri="{FF2B5EF4-FFF2-40B4-BE49-F238E27FC236}">
                  <a16:creationId xmlns:a16="http://schemas.microsoft.com/office/drawing/2014/main" id="{68326717-17C8-DA14-84FC-D46443D5DC01}"/>
                </a:ext>
              </a:extLst>
            </p:cNvPr>
            <p:cNvCxnSpPr>
              <a:cxnSpLocks/>
            </p:cNvCxnSpPr>
            <p:nvPr/>
          </p:nvCxnSpPr>
          <p:spPr bwMode="auto">
            <a:xfrm>
              <a:off x="4104830" y="2739623"/>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594" name="Straight Connector 20593">
              <a:extLst>
                <a:ext uri="{FF2B5EF4-FFF2-40B4-BE49-F238E27FC236}">
                  <a16:creationId xmlns:a16="http://schemas.microsoft.com/office/drawing/2014/main" id="{F6931A80-9AF1-15C1-5B38-8E42A2CC7A06}"/>
                </a:ext>
              </a:extLst>
            </p:cNvPr>
            <p:cNvCxnSpPr>
              <a:cxnSpLocks/>
            </p:cNvCxnSpPr>
            <p:nvPr/>
          </p:nvCxnSpPr>
          <p:spPr bwMode="auto">
            <a:xfrm>
              <a:off x="4136947" y="2820077"/>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595" name="Straight Connector 20594">
              <a:extLst>
                <a:ext uri="{FF2B5EF4-FFF2-40B4-BE49-F238E27FC236}">
                  <a16:creationId xmlns:a16="http://schemas.microsoft.com/office/drawing/2014/main" id="{9E1AFBEE-11E7-E94A-FA0D-640F2371E0D2}"/>
                </a:ext>
              </a:extLst>
            </p:cNvPr>
            <p:cNvCxnSpPr>
              <a:cxnSpLocks/>
            </p:cNvCxnSpPr>
            <p:nvPr/>
          </p:nvCxnSpPr>
          <p:spPr bwMode="auto">
            <a:xfrm>
              <a:off x="4316000" y="3091693"/>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596" name="Straight Connector 20595">
              <a:extLst>
                <a:ext uri="{FF2B5EF4-FFF2-40B4-BE49-F238E27FC236}">
                  <a16:creationId xmlns:a16="http://schemas.microsoft.com/office/drawing/2014/main" id="{50F1228B-CF3F-33F4-02CF-0EFC8F9BC748}"/>
                </a:ext>
              </a:extLst>
            </p:cNvPr>
            <p:cNvCxnSpPr>
              <a:cxnSpLocks/>
            </p:cNvCxnSpPr>
            <p:nvPr/>
          </p:nvCxnSpPr>
          <p:spPr bwMode="auto">
            <a:xfrm>
              <a:off x="4340491" y="3119027"/>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597" name="Straight Connector 20596">
              <a:extLst>
                <a:ext uri="{FF2B5EF4-FFF2-40B4-BE49-F238E27FC236}">
                  <a16:creationId xmlns:a16="http://schemas.microsoft.com/office/drawing/2014/main" id="{DD00D999-D1D9-7296-3840-9F58806D957D}"/>
                </a:ext>
              </a:extLst>
            </p:cNvPr>
            <p:cNvCxnSpPr>
              <a:cxnSpLocks/>
            </p:cNvCxnSpPr>
            <p:nvPr/>
          </p:nvCxnSpPr>
          <p:spPr bwMode="auto">
            <a:xfrm>
              <a:off x="4390473" y="3167756"/>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598" name="Straight Connector 20597">
              <a:extLst>
                <a:ext uri="{FF2B5EF4-FFF2-40B4-BE49-F238E27FC236}">
                  <a16:creationId xmlns:a16="http://schemas.microsoft.com/office/drawing/2014/main" id="{F07A201B-4176-AFC3-DA5F-C43E02EAE99A}"/>
                </a:ext>
              </a:extLst>
            </p:cNvPr>
            <p:cNvCxnSpPr>
              <a:cxnSpLocks/>
            </p:cNvCxnSpPr>
            <p:nvPr/>
          </p:nvCxnSpPr>
          <p:spPr bwMode="auto">
            <a:xfrm>
              <a:off x="5333775" y="4052314"/>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599" name="Straight Connector 20598">
              <a:extLst>
                <a:ext uri="{FF2B5EF4-FFF2-40B4-BE49-F238E27FC236}">
                  <a16:creationId xmlns:a16="http://schemas.microsoft.com/office/drawing/2014/main" id="{CAC3EF42-F0EA-CBA8-32BC-93AC3418E4E6}"/>
                </a:ext>
              </a:extLst>
            </p:cNvPr>
            <p:cNvCxnSpPr>
              <a:cxnSpLocks/>
            </p:cNvCxnSpPr>
            <p:nvPr/>
          </p:nvCxnSpPr>
          <p:spPr bwMode="auto">
            <a:xfrm>
              <a:off x="4994801" y="3857467"/>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600" name="Straight Connector 20599">
              <a:extLst>
                <a:ext uri="{FF2B5EF4-FFF2-40B4-BE49-F238E27FC236}">
                  <a16:creationId xmlns:a16="http://schemas.microsoft.com/office/drawing/2014/main" id="{B366E2DF-76D5-0A58-4D45-D5E613C0757C}"/>
                </a:ext>
              </a:extLst>
            </p:cNvPr>
            <p:cNvCxnSpPr>
              <a:cxnSpLocks/>
            </p:cNvCxnSpPr>
            <p:nvPr/>
          </p:nvCxnSpPr>
          <p:spPr bwMode="auto">
            <a:xfrm>
              <a:off x="5461572" y="4109903"/>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601" name="Straight Connector 20600">
              <a:extLst>
                <a:ext uri="{FF2B5EF4-FFF2-40B4-BE49-F238E27FC236}">
                  <a16:creationId xmlns:a16="http://schemas.microsoft.com/office/drawing/2014/main" id="{0149EFFD-E98E-311F-382B-77634916D9C4}"/>
                </a:ext>
              </a:extLst>
            </p:cNvPr>
            <p:cNvCxnSpPr>
              <a:cxnSpLocks/>
            </p:cNvCxnSpPr>
            <p:nvPr/>
          </p:nvCxnSpPr>
          <p:spPr bwMode="auto">
            <a:xfrm>
              <a:off x="5583960" y="4152100"/>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602" name="Straight Connector 20601">
              <a:extLst>
                <a:ext uri="{FF2B5EF4-FFF2-40B4-BE49-F238E27FC236}">
                  <a16:creationId xmlns:a16="http://schemas.microsoft.com/office/drawing/2014/main" id="{A8FAAABC-D3DA-1209-620E-714278864636}"/>
                </a:ext>
              </a:extLst>
            </p:cNvPr>
            <p:cNvCxnSpPr>
              <a:cxnSpLocks/>
            </p:cNvCxnSpPr>
            <p:nvPr/>
          </p:nvCxnSpPr>
          <p:spPr bwMode="auto">
            <a:xfrm>
              <a:off x="5865216" y="4207223"/>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603" name="Straight Connector 20602">
              <a:extLst>
                <a:ext uri="{FF2B5EF4-FFF2-40B4-BE49-F238E27FC236}">
                  <a16:creationId xmlns:a16="http://schemas.microsoft.com/office/drawing/2014/main" id="{D4FED806-91FB-1F34-EBED-1BD20E051534}"/>
                </a:ext>
              </a:extLst>
            </p:cNvPr>
            <p:cNvCxnSpPr>
              <a:cxnSpLocks/>
            </p:cNvCxnSpPr>
            <p:nvPr/>
          </p:nvCxnSpPr>
          <p:spPr bwMode="auto">
            <a:xfrm>
              <a:off x="6551030" y="4316839"/>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604" name="Straight Connector 20603">
              <a:extLst>
                <a:ext uri="{FF2B5EF4-FFF2-40B4-BE49-F238E27FC236}">
                  <a16:creationId xmlns:a16="http://schemas.microsoft.com/office/drawing/2014/main" id="{E7E3616E-DDC8-45A2-F559-61AAC09A6CAB}"/>
                </a:ext>
              </a:extLst>
            </p:cNvPr>
            <p:cNvCxnSpPr>
              <a:cxnSpLocks/>
            </p:cNvCxnSpPr>
            <p:nvPr/>
          </p:nvCxnSpPr>
          <p:spPr bwMode="auto">
            <a:xfrm>
              <a:off x="8039636" y="4433167"/>
              <a:ext cx="0" cy="116641"/>
            </a:xfrm>
            <a:prstGeom prst="line">
              <a:avLst/>
            </a:prstGeom>
            <a:noFill/>
            <a:ln w="38100" cap="flat" cmpd="sng" algn="ctr">
              <a:solidFill>
                <a:schemeClr val="accent3"/>
              </a:solidFill>
              <a:prstDash val="solid"/>
              <a:round/>
              <a:headEnd type="none" w="med" len="med"/>
              <a:tailEnd type="none" w="med" len="med"/>
            </a:ln>
            <a:effectLst/>
          </p:spPr>
        </p:cxnSp>
        <p:cxnSp>
          <p:nvCxnSpPr>
            <p:cNvPr id="20605" name="Straight Connector 20604">
              <a:extLst>
                <a:ext uri="{FF2B5EF4-FFF2-40B4-BE49-F238E27FC236}">
                  <a16:creationId xmlns:a16="http://schemas.microsoft.com/office/drawing/2014/main" id="{59C4C162-0667-E3A0-6E90-DA9E9E084292}"/>
                </a:ext>
              </a:extLst>
            </p:cNvPr>
            <p:cNvCxnSpPr>
              <a:cxnSpLocks/>
            </p:cNvCxnSpPr>
            <p:nvPr/>
          </p:nvCxnSpPr>
          <p:spPr bwMode="auto">
            <a:xfrm>
              <a:off x="7010451" y="4347752"/>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606" name="Straight Connector 20605">
              <a:extLst>
                <a:ext uri="{FF2B5EF4-FFF2-40B4-BE49-F238E27FC236}">
                  <a16:creationId xmlns:a16="http://schemas.microsoft.com/office/drawing/2014/main" id="{70109A1B-A438-7FA8-B26A-02E02F5A1EAF}"/>
                </a:ext>
              </a:extLst>
            </p:cNvPr>
            <p:cNvCxnSpPr>
              <a:cxnSpLocks/>
            </p:cNvCxnSpPr>
            <p:nvPr/>
          </p:nvCxnSpPr>
          <p:spPr bwMode="auto">
            <a:xfrm>
              <a:off x="8453857" y="4430024"/>
              <a:ext cx="0" cy="116641"/>
            </a:xfrm>
            <a:prstGeom prst="line">
              <a:avLst/>
            </a:prstGeom>
            <a:noFill/>
            <a:ln w="76200" cap="flat" cmpd="sng" algn="ctr">
              <a:solidFill>
                <a:schemeClr val="accent3"/>
              </a:solidFill>
              <a:prstDash val="solid"/>
              <a:round/>
              <a:headEnd type="none" w="med" len="med"/>
              <a:tailEnd type="none" w="med" len="med"/>
            </a:ln>
            <a:effectLst/>
          </p:spPr>
        </p:cxnSp>
        <p:cxnSp>
          <p:nvCxnSpPr>
            <p:cNvPr id="20607" name="Straight Connector 20606">
              <a:extLst>
                <a:ext uri="{FF2B5EF4-FFF2-40B4-BE49-F238E27FC236}">
                  <a16:creationId xmlns:a16="http://schemas.microsoft.com/office/drawing/2014/main" id="{054665AD-5FA0-30E4-CFE9-6784181EC8E3}"/>
                </a:ext>
              </a:extLst>
            </p:cNvPr>
            <p:cNvCxnSpPr>
              <a:cxnSpLocks/>
            </p:cNvCxnSpPr>
            <p:nvPr/>
          </p:nvCxnSpPr>
          <p:spPr bwMode="auto">
            <a:xfrm>
              <a:off x="7757950" y="4399678"/>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608" name="Straight Connector 20607">
              <a:extLst>
                <a:ext uri="{FF2B5EF4-FFF2-40B4-BE49-F238E27FC236}">
                  <a16:creationId xmlns:a16="http://schemas.microsoft.com/office/drawing/2014/main" id="{F1C0C643-D371-00DA-97A0-DFB8EB62F334}"/>
                </a:ext>
              </a:extLst>
            </p:cNvPr>
            <p:cNvCxnSpPr>
              <a:cxnSpLocks/>
            </p:cNvCxnSpPr>
            <p:nvPr/>
          </p:nvCxnSpPr>
          <p:spPr bwMode="auto">
            <a:xfrm>
              <a:off x="7838326" y="4412543"/>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609" name="Straight Connector 20608">
              <a:extLst>
                <a:ext uri="{FF2B5EF4-FFF2-40B4-BE49-F238E27FC236}">
                  <a16:creationId xmlns:a16="http://schemas.microsoft.com/office/drawing/2014/main" id="{19B19687-D9E9-76C3-F79E-3A457F8A1D32}"/>
                </a:ext>
              </a:extLst>
            </p:cNvPr>
            <p:cNvCxnSpPr>
              <a:cxnSpLocks/>
            </p:cNvCxnSpPr>
            <p:nvPr/>
          </p:nvCxnSpPr>
          <p:spPr bwMode="auto">
            <a:xfrm>
              <a:off x="7896198" y="4412544"/>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610" name="Straight Connector 20609">
              <a:extLst>
                <a:ext uri="{FF2B5EF4-FFF2-40B4-BE49-F238E27FC236}">
                  <a16:creationId xmlns:a16="http://schemas.microsoft.com/office/drawing/2014/main" id="{0FD95DA9-A03D-C82A-C61C-F2080096DBB7}"/>
                </a:ext>
              </a:extLst>
            </p:cNvPr>
            <p:cNvCxnSpPr>
              <a:cxnSpLocks/>
            </p:cNvCxnSpPr>
            <p:nvPr/>
          </p:nvCxnSpPr>
          <p:spPr bwMode="auto">
            <a:xfrm>
              <a:off x="8151243" y="4433222"/>
              <a:ext cx="0" cy="116641"/>
            </a:xfrm>
            <a:prstGeom prst="line">
              <a:avLst/>
            </a:prstGeom>
            <a:noFill/>
            <a:ln w="38100" cap="flat" cmpd="sng" algn="ctr">
              <a:solidFill>
                <a:schemeClr val="accent3"/>
              </a:solidFill>
              <a:prstDash val="solid"/>
              <a:round/>
              <a:headEnd type="none" w="med" len="med"/>
              <a:tailEnd type="none" w="med" len="med"/>
            </a:ln>
            <a:effectLst/>
          </p:spPr>
        </p:cxnSp>
        <p:cxnSp>
          <p:nvCxnSpPr>
            <p:cNvPr id="20611" name="Straight Connector 20610">
              <a:extLst>
                <a:ext uri="{FF2B5EF4-FFF2-40B4-BE49-F238E27FC236}">
                  <a16:creationId xmlns:a16="http://schemas.microsoft.com/office/drawing/2014/main" id="{E37C5CA9-F56B-1341-730A-04ED7AA4D5F0}"/>
                </a:ext>
              </a:extLst>
            </p:cNvPr>
            <p:cNvCxnSpPr>
              <a:cxnSpLocks/>
            </p:cNvCxnSpPr>
            <p:nvPr/>
          </p:nvCxnSpPr>
          <p:spPr bwMode="auto">
            <a:xfrm>
              <a:off x="8198234" y="4433889"/>
              <a:ext cx="0" cy="116641"/>
            </a:xfrm>
            <a:prstGeom prst="line">
              <a:avLst/>
            </a:prstGeom>
            <a:noFill/>
            <a:ln w="38100" cap="flat" cmpd="sng" algn="ctr">
              <a:solidFill>
                <a:schemeClr val="accent3"/>
              </a:solidFill>
              <a:prstDash val="solid"/>
              <a:round/>
              <a:headEnd type="none" w="med" len="med"/>
              <a:tailEnd type="none" w="med" len="med"/>
            </a:ln>
            <a:effectLst/>
          </p:spPr>
        </p:cxnSp>
        <p:cxnSp>
          <p:nvCxnSpPr>
            <p:cNvPr id="20612" name="Straight Connector 20611">
              <a:extLst>
                <a:ext uri="{FF2B5EF4-FFF2-40B4-BE49-F238E27FC236}">
                  <a16:creationId xmlns:a16="http://schemas.microsoft.com/office/drawing/2014/main" id="{D94EFC3A-1E7F-F537-7122-6D9737D063B1}"/>
                </a:ext>
              </a:extLst>
            </p:cNvPr>
            <p:cNvCxnSpPr>
              <a:cxnSpLocks/>
            </p:cNvCxnSpPr>
            <p:nvPr/>
          </p:nvCxnSpPr>
          <p:spPr bwMode="auto">
            <a:xfrm>
              <a:off x="8092726" y="4433480"/>
              <a:ext cx="0" cy="116641"/>
            </a:xfrm>
            <a:prstGeom prst="line">
              <a:avLst/>
            </a:prstGeom>
            <a:noFill/>
            <a:ln w="57150" cap="flat" cmpd="sng" algn="ctr">
              <a:solidFill>
                <a:schemeClr val="accent3"/>
              </a:solidFill>
              <a:prstDash val="solid"/>
              <a:round/>
              <a:headEnd type="none" w="med" len="med"/>
              <a:tailEnd type="none" w="med" len="med"/>
            </a:ln>
            <a:effectLst/>
          </p:spPr>
        </p:cxnSp>
        <p:cxnSp>
          <p:nvCxnSpPr>
            <p:cNvPr id="20613" name="Straight Connector 20612">
              <a:extLst>
                <a:ext uri="{FF2B5EF4-FFF2-40B4-BE49-F238E27FC236}">
                  <a16:creationId xmlns:a16="http://schemas.microsoft.com/office/drawing/2014/main" id="{C9785D3A-3750-6566-F452-A6EEFFC04535}"/>
                </a:ext>
              </a:extLst>
            </p:cNvPr>
            <p:cNvCxnSpPr>
              <a:cxnSpLocks/>
            </p:cNvCxnSpPr>
            <p:nvPr/>
          </p:nvCxnSpPr>
          <p:spPr bwMode="auto">
            <a:xfrm>
              <a:off x="8312755" y="4430024"/>
              <a:ext cx="0" cy="116641"/>
            </a:xfrm>
            <a:prstGeom prst="line">
              <a:avLst/>
            </a:prstGeom>
            <a:noFill/>
            <a:ln w="38100" cap="flat" cmpd="sng" algn="ctr">
              <a:solidFill>
                <a:schemeClr val="accent3"/>
              </a:solidFill>
              <a:prstDash val="solid"/>
              <a:round/>
              <a:headEnd type="none" w="med" len="med"/>
              <a:tailEnd type="none" w="med" len="med"/>
            </a:ln>
            <a:effectLst/>
          </p:spPr>
        </p:cxnSp>
        <p:cxnSp>
          <p:nvCxnSpPr>
            <p:cNvPr id="20614" name="Straight Connector 20613">
              <a:extLst>
                <a:ext uri="{FF2B5EF4-FFF2-40B4-BE49-F238E27FC236}">
                  <a16:creationId xmlns:a16="http://schemas.microsoft.com/office/drawing/2014/main" id="{6318527E-845B-E4E0-F096-32A860F32B75}"/>
                </a:ext>
              </a:extLst>
            </p:cNvPr>
            <p:cNvCxnSpPr>
              <a:cxnSpLocks/>
            </p:cNvCxnSpPr>
            <p:nvPr/>
          </p:nvCxnSpPr>
          <p:spPr bwMode="auto">
            <a:xfrm>
              <a:off x="8366318" y="4430024"/>
              <a:ext cx="0" cy="116641"/>
            </a:xfrm>
            <a:prstGeom prst="line">
              <a:avLst/>
            </a:prstGeom>
            <a:noFill/>
            <a:ln w="38100" cap="flat" cmpd="sng" algn="ctr">
              <a:solidFill>
                <a:schemeClr val="accent3"/>
              </a:solidFill>
              <a:prstDash val="solid"/>
              <a:round/>
              <a:headEnd type="none" w="med" len="med"/>
              <a:tailEnd type="none" w="med" len="med"/>
            </a:ln>
            <a:effectLst/>
          </p:spPr>
        </p:cxnSp>
        <p:cxnSp>
          <p:nvCxnSpPr>
            <p:cNvPr id="20615" name="Straight Connector 20614">
              <a:extLst>
                <a:ext uri="{FF2B5EF4-FFF2-40B4-BE49-F238E27FC236}">
                  <a16:creationId xmlns:a16="http://schemas.microsoft.com/office/drawing/2014/main" id="{97C157E1-8D79-9067-01F4-DE89BAF5F56F}"/>
                </a:ext>
              </a:extLst>
            </p:cNvPr>
            <p:cNvCxnSpPr>
              <a:cxnSpLocks/>
            </p:cNvCxnSpPr>
            <p:nvPr/>
          </p:nvCxnSpPr>
          <p:spPr bwMode="auto">
            <a:xfrm>
              <a:off x="7943117" y="4412542"/>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616" name="Straight Connector 20615">
              <a:extLst>
                <a:ext uri="{FF2B5EF4-FFF2-40B4-BE49-F238E27FC236}">
                  <a16:creationId xmlns:a16="http://schemas.microsoft.com/office/drawing/2014/main" id="{92CCFFC0-46AD-1BA1-5B1A-4659C4C80981}"/>
                </a:ext>
              </a:extLst>
            </p:cNvPr>
            <p:cNvCxnSpPr>
              <a:cxnSpLocks/>
            </p:cNvCxnSpPr>
            <p:nvPr/>
          </p:nvCxnSpPr>
          <p:spPr bwMode="auto">
            <a:xfrm>
              <a:off x="8267260" y="4426827"/>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617" name="Straight Connector 20616">
              <a:extLst>
                <a:ext uri="{FF2B5EF4-FFF2-40B4-BE49-F238E27FC236}">
                  <a16:creationId xmlns:a16="http://schemas.microsoft.com/office/drawing/2014/main" id="{9E4BD81E-9921-5BE8-B884-0A51B036C987}"/>
                </a:ext>
              </a:extLst>
            </p:cNvPr>
            <p:cNvCxnSpPr>
              <a:cxnSpLocks/>
            </p:cNvCxnSpPr>
            <p:nvPr/>
          </p:nvCxnSpPr>
          <p:spPr bwMode="auto">
            <a:xfrm>
              <a:off x="7982663" y="4427840"/>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618" name="Straight Connector 20617">
              <a:extLst>
                <a:ext uri="{FF2B5EF4-FFF2-40B4-BE49-F238E27FC236}">
                  <a16:creationId xmlns:a16="http://schemas.microsoft.com/office/drawing/2014/main" id="{AD86D98C-055D-0BB6-1F3D-65F8443B0D2C}"/>
                </a:ext>
              </a:extLst>
            </p:cNvPr>
            <p:cNvCxnSpPr>
              <a:cxnSpLocks/>
            </p:cNvCxnSpPr>
            <p:nvPr/>
          </p:nvCxnSpPr>
          <p:spPr bwMode="auto">
            <a:xfrm>
              <a:off x="8591278" y="4431835"/>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619" name="Straight Connector 20618">
              <a:extLst>
                <a:ext uri="{FF2B5EF4-FFF2-40B4-BE49-F238E27FC236}">
                  <a16:creationId xmlns:a16="http://schemas.microsoft.com/office/drawing/2014/main" id="{B54F9DE5-F128-0FA1-2457-A0F97C918B59}"/>
                </a:ext>
              </a:extLst>
            </p:cNvPr>
            <p:cNvCxnSpPr>
              <a:cxnSpLocks/>
            </p:cNvCxnSpPr>
            <p:nvPr/>
          </p:nvCxnSpPr>
          <p:spPr bwMode="auto">
            <a:xfrm>
              <a:off x="8683926" y="4430022"/>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620" name="Straight Connector 20619">
              <a:extLst>
                <a:ext uri="{FF2B5EF4-FFF2-40B4-BE49-F238E27FC236}">
                  <a16:creationId xmlns:a16="http://schemas.microsoft.com/office/drawing/2014/main" id="{F9AB8266-9792-8FF6-FDF3-0885B867D8CF}"/>
                </a:ext>
              </a:extLst>
            </p:cNvPr>
            <p:cNvCxnSpPr>
              <a:cxnSpLocks/>
            </p:cNvCxnSpPr>
            <p:nvPr/>
          </p:nvCxnSpPr>
          <p:spPr bwMode="auto">
            <a:xfrm>
              <a:off x="8744510" y="4430376"/>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621" name="Straight Connector 20620">
              <a:extLst>
                <a:ext uri="{FF2B5EF4-FFF2-40B4-BE49-F238E27FC236}">
                  <a16:creationId xmlns:a16="http://schemas.microsoft.com/office/drawing/2014/main" id="{6AE64990-B3B2-C2A7-DCB9-BEBA85D56B41}"/>
                </a:ext>
              </a:extLst>
            </p:cNvPr>
            <p:cNvCxnSpPr>
              <a:cxnSpLocks/>
            </p:cNvCxnSpPr>
            <p:nvPr/>
          </p:nvCxnSpPr>
          <p:spPr bwMode="auto">
            <a:xfrm>
              <a:off x="8872167" y="4430022"/>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622" name="Straight Connector 20621">
              <a:extLst>
                <a:ext uri="{FF2B5EF4-FFF2-40B4-BE49-F238E27FC236}">
                  <a16:creationId xmlns:a16="http://schemas.microsoft.com/office/drawing/2014/main" id="{77003BB5-D570-FEA9-79A1-723B310BC6BC}"/>
                </a:ext>
              </a:extLst>
            </p:cNvPr>
            <p:cNvCxnSpPr>
              <a:cxnSpLocks/>
            </p:cNvCxnSpPr>
            <p:nvPr/>
          </p:nvCxnSpPr>
          <p:spPr bwMode="auto">
            <a:xfrm>
              <a:off x="8924181" y="4430723"/>
              <a:ext cx="0" cy="116641"/>
            </a:xfrm>
            <a:prstGeom prst="line">
              <a:avLst/>
            </a:prstGeom>
            <a:noFill/>
            <a:ln w="28575" cap="flat" cmpd="sng" algn="ctr">
              <a:solidFill>
                <a:schemeClr val="accent3"/>
              </a:solidFill>
              <a:prstDash val="solid"/>
              <a:round/>
              <a:headEnd type="none" w="med" len="med"/>
              <a:tailEnd type="none" w="med" len="med"/>
            </a:ln>
            <a:effectLst/>
          </p:spPr>
        </p:cxnSp>
        <p:cxnSp>
          <p:nvCxnSpPr>
            <p:cNvPr id="20623" name="Straight Connector 20622">
              <a:extLst>
                <a:ext uri="{FF2B5EF4-FFF2-40B4-BE49-F238E27FC236}">
                  <a16:creationId xmlns:a16="http://schemas.microsoft.com/office/drawing/2014/main" id="{47A0509C-5636-315B-D9AD-8C2431A4CF95}"/>
                </a:ext>
              </a:extLst>
            </p:cNvPr>
            <p:cNvCxnSpPr>
              <a:cxnSpLocks/>
            </p:cNvCxnSpPr>
            <p:nvPr/>
          </p:nvCxnSpPr>
          <p:spPr bwMode="auto">
            <a:xfrm>
              <a:off x="8524809" y="4430023"/>
              <a:ext cx="0" cy="116641"/>
            </a:xfrm>
            <a:prstGeom prst="line">
              <a:avLst/>
            </a:prstGeom>
            <a:noFill/>
            <a:ln w="57150" cap="flat" cmpd="sng" algn="ctr">
              <a:solidFill>
                <a:schemeClr val="accent3"/>
              </a:solidFill>
              <a:prstDash val="solid"/>
              <a:round/>
              <a:headEnd type="none" w="med" len="med"/>
              <a:tailEnd type="none" w="med" len="med"/>
            </a:ln>
            <a:effectLst/>
          </p:spPr>
        </p:cxnSp>
      </p:grpSp>
      <p:sp>
        <p:nvSpPr>
          <p:cNvPr id="20634" name="TextBox 20633">
            <a:extLst>
              <a:ext uri="{FF2B5EF4-FFF2-40B4-BE49-F238E27FC236}">
                <a16:creationId xmlns:a16="http://schemas.microsoft.com/office/drawing/2014/main" id="{688BEB20-C3EA-66D0-75D5-07C74E71DC21}"/>
              </a:ext>
            </a:extLst>
          </p:cNvPr>
          <p:cNvSpPr txBox="1"/>
          <p:nvPr/>
        </p:nvSpPr>
        <p:spPr bwMode="auto">
          <a:xfrm>
            <a:off x="5298647" y="3499835"/>
            <a:ext cx="54053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1" dirty="0">
                <a:solidFill>
                  <a:schemeClr val="accent1"/>
                </a:solidFill>
                <a:latin typeface="Calibri" panose="020F0502020204030204" pitchFamily="34" charset="0"/>
              </a:rPr>
              <a:t>49%</a:t>
            </a:r>
          </a:p>
        </p:txBody>
      </p:sp>
      <p:sp>
        <p:nvSpPr>
          <p:cNvPr id="20635" name="TextBox 20634">
            <a:extLst>
              <a:ext uri="{FF2B5EF4-FFF2-40B4-BE49-F238E27FC236}">
                <a16:creationId xmlns:a16="http://schemas.microsoft.com/office/drawing/2014/main" id="{6AD7C53B-0C1B-9DCF-C3E4-8AEA57FBBCA3}"/>
              </a:ext>
            </a:extLst>
          </p:cNvPr>
          <p:cNvSpPr txBox="1"/>
          <p:nvPr/>
        </p:nvSpPr>
        <p:spPr bwMode="auto">
          <a:xfrm>
            <a:off x="6177028" y="3812649"/>
            <a:ext cx="542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1" dirty="0">
                <a:solidFill>
                  <a:schemeClr val="accent1"/>
                </a:solidFill>
                <a:latin typeface="Calibri" panose="020F0502020204030204" pitchFamily="34" charset="0"/>
              </a:rPr>
              <a:t>38%</a:t>
            </a:r>
          </a:p>
        </p:txBody>
      </p:sp>
      <p:sp>
        <p:nvSpPr>
          <p:cNvPr id="20636" name="TextBox 20635">
            <a:extLst>
              <a:ext uri="{FF2B5EF4-FFF2-40B4-BE49-F238E27FC236}">
                <a16:creationId xmlns:a16="http://schemas.microsoft.com/office/drawing/2014/main" id="{05F26069-E48C-38C5-B88C-EB8288B80060}"/>
              </a:ext>
            </a:extLst>
          </p:cNvPr>
          <p:cNvSpPr txBox="1"/>
          <p:nvPr/>
        </p:nvSpPr>
        <p:spPr bwMode="auto">
          <a:xfrm>
            <a:off x="6981239" y="3948993"/>
            <a:ext cx="542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1" dirty="0">
                <a:solidFill>
                  <a:schemeClr val="accent1"/>
                </a:solidFill>
                <a:latin typeface="Calibri" panose="020F0502020204030204" pitchFamily="34" charset="0"/>
              </a:rPr>
              <a:t>34%</a:t>
            </a:r>
          </a:p>
        </p:txBody>
      </p:sp>
      <p:sp>
        <p:nvSpPr>
          <p:cNvPr id="20637" name="TextBox 20636">
            <a:extLst>
              <a:ext uri="{FF2B5EF4-FFF2-40B4-BE49-F238E27FC236}">
                <a16:creationId xmlns:a16="http://schemas.microsoft.com/office/drawing/2014/main" id="{9A1EAE8F-B85A-7F97-F607-5421CF25911E}"/>
              </a:ext>
            </a:extLst>
          </p:cNvPr>
          <p:cNvSpPr txBox="1"/>
          <p:nvPr/>
        </p:nvSpPr>
        <p:spPr bwMode="auto">
          <a:xfrm>
            <a:off x="7855063" y="4013369"/>
            <a:ext cx="542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1" dirty="0">
                <a:solidFill>
                  <a:schemeClr val="accent1"/>
                </a:solidFill>
                <a:latin typeface="Calibri" panose="020F0502020204030204" pitchFamily="34" charset="0"/>
              </a:rPr>
              <a:t>31%</a:t>
            </a:r>
          </a:p>
        </p:txBody>
      </p:sp>
      <p:sp>
        <p:nvSpPr>
          <p:cNvPr id="20638" name="TextBox 20637">
            <a:extLst>
              <a:ext uri="{FF2B5EF4-FFF2-40B4-BE49-F238E27FC236}">
                <a16:creationId xmlns:a16="http://schemas.microsoft.com/office/drawing/2014/main" id="{D04FCEFF-AA88-66B1-4556-3173DACF2179}"/>
              </a:ext>
            </a:extLst>
          </p:cNvPr>
          <p:cNvSpPr txBox="1"/>
          <p:nvPr/>
        </p:nvSpPr>
        <p:spPr bwMode="auto">
          <a:xfrm>
            <a:off x="5341982" y="4229017"/>
            <a:ext cx="54053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1" dirty="0">
                <a:solidFill>
                  <a:schemeClr val="accent3"/>
                </a:solidFill>
                <a:latin typeface="Calibri" panose="020F0502020204030204" pitchFamily="34" charset="0"/>
              </a:rPr>
              <a:t>39%</a:t>
            </a:r>
          </a:p>
        </p:txBody>
      </p:sp>
      <p:sp>
        <p:nvSpPr>
          <p:cNvPr id="20639" name="TextBox 20638">
            <a:extLst>
              <a:ext uri="{FF2B5EF4-FFF2-40B4-BE49-F238E27FC236}">
                <a16:creationId xmlns:a16="http://schemas.microsoft.com/office/drawing/2014/main" id="{BB2255C7-AB8A-E050-6145-D19DDA23893A}"/>
              </a:ext>
            </a:extLst>
          </p:cNvPr>
          <p:cNvSpPr txBox="1"/>
          <p:nvPr/>
        </p:nvSpPr>
        <p:spPr bwMode="auto">
          <a:xfrm>
            <a:off x="6188893" y="4386946"/>
            <a:ext cx="542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1" dirty="0">
                <a:solidFill>
                  <a:schemeClr val="accent3"/>
                </a:solidFill>
                <a:latin typeface="Calibri" panose="020F0502020204030204" pitchFamily="34" charset="0"/>
              </a:rPr>
              <a:t>31%</a:t>
            </a:r>
          </a:p>
        </p:txBody>
      </p:sp>
      <p:sp>
        <p:nvSpPr>
          <p:cNvPr id="20640" name="TextBox 20639">
            <a:extLst>
              <a:ext uri="{FF2B5EF4-FFF2-40B4-BE49-F238E27FC236}">
                <a16:creationId xmlns:a16="http://schemas.microsoft.com/office/drawing/2014/main" id="{68CDB2FA-7437-306C-011C-8D69ACC3886A}"/>
              </a:ext>
            </a:extLst>
          </p:cNvPr>
          <p:cNvSpPr txBox="1"/>
          <p:nvPr/>
        </p:nvSpPr>
        <p:spPr bwMode="auto">
          <a:xfrm>
            <a:off x="7019189" y="4439097"/>
            <a:ext cx="542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1" dirty="0">
                <a:solidFill>
                  <a:schemeClr val="accent3"/>
                </a:solidFill>
                <a:latin typeface="Calibri" panose="020F0502020204030204" pitchFamily="34" charset="0"/>
              </a:rPr>
              <a:t>29%</a:t>
            </a:r>
          </a:p>
        </p:txBody>
      </p:sp>
      <p:sp>
        <p:nvSpPr>
          <p:cNvPr id="20641" name="TextBox 20640">
            <a:extLst>
              <a:ext uri="{FF2B5EF4-FFF2-40B4-BE49-F238E27FC236}">
                <a16:creationId xmlns:a16="http://schemas.microsoft.com/office/drawing/2014/main" id="{9AFB6C99-78E1-EF59-AC48-3F8486BC8123}"/>
              </a:ext>
            </a:extLst>
          </p:cNvPr>
          <p:cNvSpPr txBox="1"/>
          <p:nvPr/>
        </p:nvSpPr>
        <p:spPr bwMode="auto">
          <a:xfrm>
            <a:off x="7877230" y="4509761"/>
            <a:ext cx="542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1" dirty="0">
                <a:solidFill>
                  <a:schemeClr val="accent3"/>
                </a:solidFill>
                <a:latin typeface="Calibri" panose="020F0502020204030204" pitchFamily="34" charset="0"/>
              </a:rPr>
              <a:t>26%</a:t>
            </a:r>
          </a:p>
        </p:txBody>
      </p:sp>
    </p:spTree>
    <p:extLst>
      <p:ext uri="{BB962C8B-B14F-4D97-AF65-F5344CB8AC3E}">
        <p14:creationId xmlns:p14="http://schemas.microsoft.com/office/powerpoint/2010/main" val="3565905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628" name="Group 20627">
            <a:extLst>
              <a:ext uri="{FF2B5EF4-FFF2-40B4-BE49-F238E27FC236}">
                <a16:creationId xmlns:a16="http://schemas.microsoft.com/office/drawing/2014/main" id="{49AA738E-77F9-07E7-B546-878C9009A616}"/>
              </a:ext>
            </a:extLst>
          </p:cNvPr>
          <p:cNvGrpSpPr/>
          <p:nvPr/>
        </p:nvGrpSpPr>
        <p:grpSpPr>
          <a:xfrm>
            <a:off x="3781842" y="2895663"/>
            <a:ext cx="4923346" cy="2104978"/>
            <a:chOff x="3858042" y="2699820"/>
            <a:chExt cx="4923346" cy="2243671"/>
          </a:xfrm>
        </p:grpSpPr>
        <p:cxnSp>
          <p:nvCxnSpPr>
            <p:cNvPr id="2" name="Straight Connector 1">
              <a:extLst>
                <a:ext uri="{FF2B5EF4-FFF2-40B4-BE49-F238E27FC236}">
                  <a16:creationId xmlns:a16="http://schemas.microsoft.com/office/drawing/2014/main" id="{11A17641-4D47-EC76-011F-2621D8B37EAD}"/>
                </a:ext>
              </a:extLst>
            </p:cNvPr>
            <p:cNvCxnSpPr>
              <a:cxnSpLocks/>
            </p:cNvCxnSpPr>
            <p:nvPr/>
          </p:nvCxnSpPr>
          <p:spPr bwMode="auto">
            <a:xfrm flipV="1">
              <a:off x="3858042" y="2716518"/>
              <a:ext cx="0" cy="2202168"/>
            </a:xfrm>
            <a:prstGeom prst="line">
              <a:avLst/>
            </a:prstGeom>
            <a:noFill/>
            <a:ln w="28575" cap="flat" cmpd="sng" algn="ctr">
              <a:solidFill>
                <a:schemeClr val="tx2"/>
              </a:solidFill>
              <a:prstDash val="sysDash"/>
              <a:round/>
              <a:headEnd type="none" w="med" len="med"/>
              <a:tailEnd type="none" w="med" len="med"/>
            </a:ln>
            <a:effectLst/>
          </p:spPr>
        </p:cxnSp>
        <p:cxnSp>
          <p:nvCxnSpPr>
            <p:cNvPr id="3" name="Straight Connector 2">
              <a:extLst>
                <a:ext uri="{FF2B5EF4-FFF2-40B4-BE49-F238E27FC236}">
                  <a16:creationId xmlns:a16="http://schemas.microsoft.com/office/drawing/2014/main" id="{9F1BCFFD-686F-CCB7-F4CA-60AFAB0E6118}"/>
                </a:ext>
              </a:extLst>
            </p:cNvPr>
            <p:cNvCxnSpPr>
              <a:cxnSpLocks/>
            </p:cNvCxnSpPr>
            <p:nvPr/>
          </p:nvCxnSpPr>
          <p:spPr bwMode="auto">
            <a:xfrm flipV="1">
              <a:off x="5086834" y="2716518"/>
              <a:ext cx="0" cy="2208815"/>
            </a:xfrm>
            <a:prstGeom prst="line">
              <a:avLst/>
            </a:prstGeom>
            <a:noFill/>
            <a:ln w="28575" cap="flat" cmpd="sng" algn="ctr">
              <a:solidFill>
                <a:schemeClr val="tx2"/>
              </a:solidFill>
              <a:prstDash val="sysDash"/>
              <a:round/>
              <a:headEnd type="none" w="med" len="med"/>
              <a:tailEnd type="none" w="med" len="med"/>
            </a:ln>
            <a:effectLst/>
          </p:spPr>
        </p:cxnSp>
        <p:cxnSp>
          <p:nvCxnSpPr>
            <p:cNvPr id="6" name="Straight Connector 5">
              <a:extLst>
                <a:ext uri="{FF2B5EF4-FFF2-40B4-BE49-F238E27FC236}">
                  <a16:creationId xmlns:a16="http://schemas.microsoft.com/office/drawing/2014/main" id="{726819F8-BE4D-53F5-A4C4-3265368CF5DF}"/>
                </a:ext>
              </a:extLst>
            </p:cNvPr>
            <p:cNvCxnSpPr>
              <a:cxnSpLocks/>
            </p:cNvCxnSpPr>
            <p:nvPr/>
          </p:nvCxnSpPr>
          <p:spPr bwMode="auto">
            <a:xfrm flipV="1">
              <a:off x="6314218" y="2716518"/>
              <a:ext cx="0" cy="2226973"/>
            </a:xfrm>
            <a:prstGeom prst="line">
              <a:avLst/>
            </a:prstGeom>
            <a:noFill/>
            <a:ln w="28575" cap="flat" cmpd="sng" algn="ctr">
              <a:solidFill>
                <a:schemeClr val="tx2"/>
              </a:solidFill>
              <a:prstDash val="sysDash"/>
              <a:round/>
              <a:headEnd type="none" w="med" len="med"/>
              <a:tailEnd type="none" w="med" len="med"/>
            </a:ln>
            <a:effectLst/>
          </p:spPr>
        </p:cxnSp>
        <p:cxnSp>
          <p:nvCxnSpPr>
            <p:cNvPr id="7" name="Straight Connector 6">
              <a:extLst>
                <a:ext uri="{FF2B5EF4-FFF2-40B4-BE49-F238E27FC236}">
                  <a16:creationId xmlns:a16="http://schemas.microsoft.com/office/drawing/2014/main" id="{A76234AC-6620-8C0E-6611-F4E84C2C09BA}"/>
                </a:ext>
              </a:extLst>
            </p:cNvPr>
            <p:cNvCxnSpPr>
              <a:cxnSpLocks/>
            </p:cNvCxnSpPr>
            <p:nvPr/>
          </p:nvCxnSpPr>
          <p:spPr bwMode="auto">
            <a:xfrm flipV="1">
              <a:off x="7549414" y="2705015"/>
              <a:ext cx="0" cy="2213671"/>
            </a:xfrm>
            <a:prstGeom prst="line">
              <a:avLst/>
            </a:prstGeom>
            <a:noFill/>
            <a:ln w="28575" cap="flat" cmpd="sng" algn="ctr">
              <a:solidFill>
                <a:schemeClr val="tx2"/>
              </a:solidFill>
              <a:prstDash val="sysDash"/>
              <a:round/>
              <a:headEnd type="none" w="med" len="med"/>
              <a:tailEnd type="none" w="med" len="med"/>
            </a:ln>
            <a:effectLst/>
          </p:spPr>
        </p:cxnSp>
        <p:cxnSp>
          <p:nvCxnSpPr>
            <p:cNvPr id="20627" name="Straight Connector 20626">
              <a:extLst>
                <a:ext uri="{FF2B5EF4-FFF2-40B4-BE49-F238E27FC236}">
                  <a16:creationId xmlns:a16="http://schemas.microsoft.com/office/drawing/2014/main" id="{699B67BE-8631-6C0E-7D2F-011ED13635AD}"/>
                </a:ext>
              </a:extLst>
            </p:cNvPr>
            <p:cNvCxnSpPr>
              <a:cxnSpLocks/>
            </p:cNvCxnSpPr>
            <p:nvPr/>
          </p:nvCxnSpPr>
          <p:spPr bwMode="auto">
            <a:xfrm flipV="1">
              <a:off x="8781388" y="2699820"/>
              <a:ext cx="0" cy="2213671"/>
            </a:xfrm>
            <a:prstGeom prst="line">
              <a:avLst/>
            </a:prstGeom>
            <a:noFill/>
            <a:ln w="28575" cap="flat" cmpd="sng" algn="ctr">
              <a:solidFill>
                <a:schemeClr val="tx2"/>
              </a:solidFill>
              <a:prstDash val="sysDash"/>
              <a:round/>
              <a:headEnd type="none" w="med" len="med"/>
              <a:tailEnd type="none" w="med" len="med"/>
            </a:ln>
            <a:effectLst/>
          </p:spPr>
        </p:cxnSp>
      </p:grpSp>
      <p:cxnSp>
        <p:nvCxnSpPr>
          <p:cNvPr id="20629" name="Straight Connector 20628">
            <a:extLst>
              <a:ext uri="{FF2B5EF4-FFF2-40B4-BE49-F238E27FC236}">
                <a16:creationId xmlns:a16="http://schemas.microsoft.com/office/drawing/2014/main" id="{D4A82D0A-9917-74B6-8E60-63A5D37E8F6F}"/>
              </a:ext>
            </a:extLst>
          </p:cNvPr>
          <p:cNvCxnSpPr>
            <a:cxnSpLocks/>
          </p:cNvCxnSpPr>
          <p:nvPr/>
        </p:nvCxnSpPr>
        <p:spPr bwMode="auto">
          <a:xfrm flipH="1">
            <a:off x="2565084" y="3915982"/>
            <a:ext cx="8279561" cy="0"/>
          </a:xfrm>
          <a:prstGeom prst="line">
            <a:avLst/>
          </a:prstGeom>
          <a:noFill/>
          <a:ln w="28575" cap="flat" cmpd="sng" algn="ctr">
            <a:solidFill>
              <a:schemeClr val="tx2"/>
            </a:solidFill>
            <a:prstDash val="sysDash"/>
            <a:round/>
            <a:headEnd type="none" w="med" len="med"/>
            <a:tailEnd type="none" w="med" len="med"/>
          </a:ln>
          <a:effectLst/>
        </p:spPr>
      </p:cxnSp>
      <p:sp>
        <p:nvSpPr>
          <p:cNvPr id="15" name="Rectangle 14">
            <a:extLst>
              <a:ext uri="{FF2B5EF4-FFF2-40B4-BE49-F238E27FC236}">
                <a16:creationId xmlns:a16="http://schemas.microsoft.com/office/drawing/2014/main" id="{9596605C-7BED-44C7-23CD-B5332B8529D8}"/>
              </a:ext>
            </a:extLst>
          </p:cNvPr>
          <p:cNvSpPr/>
          <p:nvPr/>
        </p:nvSpPr>
        <p:spPr bwMode="auto">
          <a:xfrm>
            <a:off x="8966046" y="3826618"/>
            <a:ext cx="709059" cy="215641"/>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20689" name="Group 20688">
            <a:extLst>
              <a:ext uri="{FF2B5EF4-FFF2-40B4-BE49-F238E27FC236}">
                <a16:creationId xmlns:a16="http://schemas.microsoft.com/office/drawing/2014/main" id="{F549DF44-6C05-D9C3-7E4B-FB969A8DF812}"/>
              </a:ext>
            </a:extLst>
          </p:cNvPr>
          <p:cNvGrpSpPr/>
          <p:nvPr/>
        </p:nvGrpSpPr>
        <p:grpSpPr>
          <a:xfrm>
            <a:off x="2632304" y="2789314"/>
            <a:ext cx="7749151" cy="1850618"/>
            <a:chOff x="2708504" y="2732164"/>
            <a:chExt cx="7749151" cy="1850618"/>
          </a:xfrm>
        </p:grpSpPr>
        <p:cxnSp>
          <p:nvCxnSpPr>
            <p:cNvPr id="20539" name="Straight Connector 20538">
              <a:extLst>
                <a:ext uri="{FF2B5EF4-FFF2-40B4-BE49-F238E27FC236}">
                  <a16:creationId xmlns:a16="http://schemas.microsoft.com/office/drawing/2014/main" id="{B3F4E953-C32B-B5D8-8D7A-074029741719}"/>
                </a:ext>
              </a:extLst>
            </p:cNvPr>
            <p:cNvCxnSpPr>
              <a:cxnSpLocks/>
            </p:cNvCxnSpPr>
            <p:nvPr/>
          </p:nvCxnSpPr>
          <p:spPr bwMode="auto">
            <a:xfrm>
              <a:off x="10457655" y="4462042"/>
              <a:ext cx="0" cy="116162"/>
            </a:xfrm>
            <a:prstGeom prst="line">
              <a:avLst/>
            </a:prstGeom>
            <a:noFill/>
            <a:ln w="38100" cap="flat" cmpd="sng" algn="ctr">
              <a:solidFill>
                <a:schemeClr val="accent4"/>
              </a:solidFill>
              <a:prstDash val="solid"/>
              <a:round/>
              <a:headEnd type="none" w="med" len="med"/>
              <a:tailEnd type="none" w="med" len="med"/>
            </a:ln>
            <a:effectLst/>
          </p:spPr>
        </p:cxnSp>
        <p:cxnSp>
          <p:nvCxnSpPr>
            <p:cNvPr id="20541" name="Straight Connector 20540">
              <a:extLst>
                <a:ext uri="{FF2B5EF4-FFF2-40B4-BE49-F238E27FC236}">
                  <a16:creationId xmlns:a16="http://schemas.microsoft.com/office/drawing/2014/main" id="{F1817106-7D43-7BF1-E752-E2F79E58EC91}"/>
                </a:ext>
              </a:extLst>
            </p:cNvPr>
            <p:cNvCxnSpPr>
              <a:cxnSpLocks/>
            </p:cNvCxnSpPr>
            <p:nvPr/>
          </p:nvCxnSpPr>
          <p:spPr bwMode="auto">
            <a:xfrm>
              <a:off x="9890877" y="4461416"/>
              <a:ext cx="0" cy="116162"/>
            </a:xfrm>
            <a:prstGeom prst="line">
              <a:avLst/>
            </a:prstGeom>
            <a:noFill/>
            <a:ln w="76200" cap="flat" cmpd="sng" algn="ctr">
              <a:solidFill>
                <a:schemeClr val="accent4"/>
              </a:solidFill>
              <a:prstDash val="solid"/>
              <a:round/>
              <a:headEnd type="none" w="med" len="med"/>
              <a:tailEnd type="none" w="med" len="med"/>
            </a:ln>
            <a:effectLst/>
          </p:spPr>
        </p:cxnSp>
        <p:cxnSp>
          <p:nvCxnSpPr>
            <p:cNvPr id="20549" name="Straight Connector 20548">
              <a:extLst>
                <a:ext uri="{FF2B5EF4-FFF2-40B4-BE49-F238E27FC236}">
                  <a16:creationId xmlns:a16="http://schemas.microsoft.com/office/drawing/2014/main" id="{CCAAF36D-9058-9184-5B60-54CD93F68D8C}"/>
                </a:ext>
              </a:extLst>
            </p:cNvPr>
            <p:cNvCxnSpPr>
              <a:cxnSpLocks/>
            </p:cNvCxnSpPr>
            <p:nvPr/>
          </p:nvCxnSpPr>
          <p:spPr bwMode="auto">
            <a:xfrm>
              <a:off x="10043339" y="4459735"/>
              <a:ext cx="0" cy="116162"/>
            </a:xfrm>
            <a:prstGeom prst="line">
              <a:avLst/>
            </a:prstGeom>
            <a:noFill/>
            <a:ln w="38100" cap="flat" cmpd="sng" algn="ctr">
              <a:solidFill>
                <a:schemeClr val="accent4"/>
              </a:solidFill>
              <a:prstDash val="solid"/>
              <a:round/>
              <a:headEnd type="none" w="med" len="med"/>
              <a:tailEnd type="none" w="med" len="med"/>
            </a:ln>
            <a:effectLst/>
          </p:spPr>
        </p:cxnSp>
        <p:cxnSp>
          <p:nvCxnSpPr>
            <p:cNvPr id="20558" name="Straight Connector 20557">
              <a:extLst>
                <a:ext uri="{FF2B5EF4-FFF2-40B4-BE49-F238E27FC236}">
                  <a16:creationId xmlns:a16="http://schemas.microsoft.com/office/drawing/2014/main" id="{F98B5316-E307-39CF-F42B-C837D0B81DB0}"/>
                </a:ext>
              </a:extLst>
            </p:cNvPr>
            <p:cNvCxnSpPr>
              <a:cxnSpLocks/>
            </p:cNvCxnSpPr>
            <p:nvPr/>
          </p:nvCxnSpPr>
          <p:spPr bwMode="auto">
            <a:xfrm>
              <a:off x="9590820" y="4465685"/>
              <a:ext cx="0" cy="116162"/>
            </a:xfrm>
            <a:prstGeom prst="line">
              <a:avLst/>
            </a:prstGeom>
            <a:noFill/>
            <a:ln w="57150" cap="flat" cmpd="sng" algn="ctr">
              <a:solidFill>
                <a:schemeClr val="accent4"/>
              </a:solidFill>
              <a:prstDash val="solid"/>
              <a:round/>
              <a:headEnd type="none" w="med" len="med"/>
              <a:tailEnd type="none" w="med" len="med"/>
            </a:ln>
            <a:effectLst/>
          </p:spPr>
        </p:cxnSp>
        <p:cxnSp>
          <p:nvCxnSpPr>
            <p:cNvPr id="20653" name="Straight Connector 20652">
              <a:extLst>
                <a:ext uri="{FF2B5EF4-FFF2-40B4-BE49-F238E27FC236}">
                  <a16:creationId xmlns:a16="http://schemas.microsoft.com/office/drawing/2014/main" id="{568509A1-D928-FB95-1DF2-1AF84378B75D}"/>
                </a:ext>
              </a:extLst>
            </p:cNvPr>
            <p:cNvCxnSpPr/>
            <p:nvPr/>
          </p:nvCxnSpPr>
          <p:spPr bwMode="auto">
            <a:xfrm>
              <a:off x="2822606" y="2770829"/>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54" name="Straight Connector 20653">
              <a:extLst>
                <a:ext uri="{FF2B5EF4-FFF2-40B4-BE49-F238E27FC236}">
                  <a16:creationId xmlns:a16="http://schemas.microsoft.com/office/drawing/2014/main" id="{8D3C0B41-84F1-BEC9-FF9B-075195B2790F}"/>
                </a:ext>
              </a:extLst>
            </p:cNvPr>
            <p:cNvCxnSpPr/>
            <p:nvPr/>
          </p:nvCxnSpPr>
          <p:spPr bwMode="auto">
            <a:xfrm>
              <a:off x="2708504" y="2732164"/>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55" name="Straight Connector 20654">
              <a:extLst>
                <a:ext uri="{FF2B5EF4-FFF2-40B4-BE49-F238E27FC236}">
                  <a16:creationId xmlns:a16="http://schemas.microsoft.com/office/drawing/2014/main" id="{D0090C0E-A609-DCC2-2264-A9558F93457D}"/>
                </a:ext>
              </a:extLst>
            </p:cNvPr>
            <p:cNvCxnSpPr/>
            <p:nvPr/>
          </p:nvCxnSpPr>
          <p:spPr bwMode="auto">
            <a:xfrm>
              <a:off x="2947418" y="2886991"/>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56" name="Straight Connector 20655">
              <a:extLst>
                <a:ext uri="{FF2B5EF4-FFF2-40B4-BE49-F238E27FC236}">
                  <a16:creationId xmlns:a16="http://schemas.microsoft.com/office/drawing/2014/main" id="{1C6C1A95-F489-D2BF-1529-0AFAD5DD4CFA}"/>
                </a:ext>
              </a:extLst>
            </p:cNvPr>
            <p:cNvCxnSpPr/>
            <p:nvPr/>
          </p:nvCxnSpPr>
          <p:spPr bwMode="auto">
            <a:xfrm>
              <a:off x="2855979" y="2830456"/>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57" name="Straight Connector 20656">
              <a:extLst>
                <a:ext uri="{FF2B5EF4-FFF2-40B4-BE49-F238E27FC236}">
                  <a16:creationId xmlns:a16="http://schemas.microsoft.com/office/drawing/2014/main" id="{EA33585D-2E07-8B7E-1715-DDB398AF90F0}"/>
                </a:ext>
              </a:extLst>
            </p:cNvPr>
            <p:cNvCxnSpPr/>
            <p:nvPr/>
          </p:nvCxnSpPr>
          <p:spPr bwMode="auto">
            <a:xfrm>
              <a:off x="3014466" y="2961190"/>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58" name="Straight Connector 20657">
              <a:extLst>
                <a:ext uri="{FF2B5EF4-FFF2-40B4-BE49-F238E27FC236}">
                  <a16:creationId xmlns:a16="http://schemas.microsoft.com/office/drawing/2014/main" id="{D0E32DE3-D4D0-0FEA-A16A-0B33DAA354C1}"/>
                </a:ext>
              </a:extLst>
            </p:cNvPr>
            <p:cNvCxnSpPr/>
            <p:nvPr/>
          </p:nvCxnSpPr>
          <p:spPr bwMode="auto">
            <a:xfrm>
              <a:off x="2923333" y="2845028"/>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59" name="Straight Connector 20658">
              <a:extLst>
                <a:ext uri="{FF2B5EF4-FFF2-40B4-BE49-F238E27FC236}">
                  <a16:creationId xmlns:a16="http://schemas.microsoft.com/office/drawing/2014/main" id="{66951C00-FE55-6AD6-6D87-37C7CAF38308}"/>
                </a:ext>
              </a:extLst>
            </p:cNvPr>
            <p:cNvCxnSpPr>
              <a:cxnSpLocks/>
            </p:cNvCxnSpPr>
            <p:nvPr/>
          </p:nvCxnSpPr>
          <p:spPr bwMode="auto">
            <a:xfrm>
              <a:off x="3014466" y="3049825"/>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60" name="Straight Connector 20659">
              <a:extLst>
                <a:ext uri="{FF2B5EF4-FFF2-40B4-BE49-F238E27FC236}">
                  <a16:creationId xmlns:a16="http://schemas.microsoft.com/office/drawing/2014/main" id="{88AECB15-AE1B-359C-210A-71B9DE4577E7}"/>
                </a:ext>
              </a:extLst>
            </p:cNvPr>
            <p:cNvCxnSpPr>
              <a:cxnSpLocks/>
            </p:cNvCxnSpPr>
            <p:nvPr/>
          </p:nvCxnSpPr>
          <p:spPr bwMode="auto">
            <a:xfrm>
              <a:off x="3196056" y="3334198"/>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61" name="Straight Connector 20660">
              <a:extLst>
                <a:ext uri="{FF2B5EF4-FFF2-40B4-BE49-F238E27FC236}">
                  <a16:creationId xmlns:a16="http://schemas.microsoft.com/office/drawing/2014/main" id="{7E067F05-1F04-C05F-7456-2A99F830A4DB}"/>
                </a:ext>
              </a:extLst>
            </p:cNvPr>
            <p:cNvCxnSpPr>
              <a:cxnSpLocks/>
            </p:cNvCxnSpPr>
            <p:nvPr/>
          </p:nvCxnSpPr>
          <p:spPr bwMode="auto">
            <a:xfrm>
              <a:off x="3264468" y="3471452"/>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62" name="Straight Connector 20661">
              <a:extLst>
                <a:ext uri="{FF2B5EF4-FFF2-40B4-BE49-F238E27FC236}">
                  <a16:creationId xmlns:a16="http://schemas.microsoft.com/office/drawing/2014/main" id="{DF958DB4-1633-38B8-3A0F-9202B737B2C0}"/>
                </a:ext>
              </a:extLst>
            </p:cNvPr>
            <p:cNvCxnSpPr>
              <a:cxnSpLocks/>
            </p:cNvCxnSpPr>
            <p:nvPr/>
          </p:nvCxnSpPr>
          <p:spPr bwMode="auto">
            <a:xfrm>
              <a:off x="3216323" y="3442144"/>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63" name="Straight Connector 20662">
              <a:extLst>
                <a:ext uri="{FF2B5EF4-FFF2-40B4-BE49-F238E27FC236}">
                  <a16:creationId xmlns:a16="http://schemas.microsoft.com/office/drawing/2014/main" id="{91762695-EBB8-97BA-A29F-7CC636FA046F}"/>
                </a:ext>
              </a:extLst>
            </p:cNvPr>
            <p:cNvCxnSpPr>
              <a:cxnSpLocks/>
            </p:cNvCxnSpPr>
            <p:nvPr/>
          </p:nvCxnSpPr>
          <p:spPr bwMode="auto">
            <a:xfrm>
              <a:off x="3363821" y="3509603"/>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64" name="Straight Connector 20663">
              <a:extLst>
                <a:ext uri="{FF2B5EF4-FFF2-40B4-BE49-F238E27FC236}">
                  <a16:creationId xmlns:a16="http://schemas.microsoft.com/office/drawing/2014/main" id="{5B82C0C8-6FDF-57BE-4541-E078E90378EE}"/>
                </a:ext>
              </a:extLst>
            </p:cNvPr>
            <p:cNvCxnSpPr>
              <a:cxnSpLocks/>
            </p:cNvCxnSpPr>
            <p:nvPr/>
          </p:nvCxnSpPr>
          <p:spPr bwMode="auto">
            <a:xfrm>
              <a:off x="3388047" y="3634685"/>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65" name="Straight Connector 20664">
              <a:extLst>
                <a:ext uri="{FF2B5EF4-FFF2-40B4-BE49-F238E27FC236}">
                  <a16:creationId xmlns:a16="http://schemas.microsoft.com/office/drawing/2014/main" id="{7EB72CC9-9C9C-9856-9BA8-9031A6796973}"/>
                </a:ext>
              </a:extLst>
            </p:cNvPr>
            <p:cNvCxnSpPr>
              <a:cxnSpLocks/>
            </p:cNvCxnSpPr>
            <p:nvPr/>
          </p:nvCxnSpPr>
          <p:spPr bwMode="auto">
            <a:xfrm>
              <a:off x="3571422" y="3727222"/>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66" name="Straight Connector 20665">
              <a:extLst>
                <a:ext uri="{FF2B5EF4-FFF2-40B4-BE49-F238E27FC236}">
                  <a16:creationId xmlns:a16="http://schemas.microsoft.com/office/drawing/2014/main" id="{C8EFE313-B25C-7114-822C-7A0141FDA374}"/>
                </a:ext>
              </a:extLst>
            </p:cNvPr>
            <p:cNvCxnSpPr>
              <a:cxnSpLocks/>
            </p:cNvCxnSpPr>
            <p:nvPr/>
          </p:nvCxnSpPr>
          <p:spPr bwMode="auto">
            <a:xfrm>
              <a:off x="3765810" y="3818664"/>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67" name="Straight Connector 20666">
              <a:extLst>
                <a:ext uri="{FF2B5EF4-FFF2-40B4-BE49-F238E27FC236}">
                  <a16:creationId xmlns:a16="http://schemas.microsoft.com/office/drawing/2014/main" id="{983E9F41-1389-40C0-BBA6-3116285432B7}"/>
                </a:ext>
              </a:extLst>
            </p:cNvPr>
            <p:cNvCxnSpPr>
              <a:cxnSpLocks/>
            </p:cNvCxnSpPr>
            <p:nvPr/>
          </p:nvCxnSpPr>
          <p:spPr bwMode="auto">
            <a:xfrm>
              <a:off x="3883051" y="3840992"/>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68" name="Straight Connector 20667">
              <a:extLst>
                <a:ext uri="{FF2B5EF4-FFF2-40B4-BE49-F238E27FC236}">
                  <a16:creationId xmlns:a16="http://schemas.microsoft.com/office/drawing/2014/main" id="{1D139AAB-FE05-B0BB-5CF7-66FF9557E387}"/>
                </a:ext>
              </a:extLst>
            </p:cNvPr>
            <p:cNvCxnSpPr>
              <a:cxnSpLocks/>
            </p:cNvCxnSpPr>
            <p:nvPr/>
          </p:nvCxnSpPr>
          <p:spPr bwMode="auto">
            <a:xfrm>
              <a:off x="3616780" y="3803027"/>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69" name="Straight Connector 20668">
              <a:extLst>
                <a:ext uri="{FF2B5EF4-FFF2-40B4-BE49-F238E27FC236}">
                  <a16:creationId xmlns:a16="http://schemas.microsoft.com/office/drawing/2014/main" id="{1398C1DE-5F99-5CEE-B871-6164378447F9}"/>
                </a:ext>
              </a:extLst>
            </p:cNvPr>
            <p:cNvCxnSpPr>
              <a:cxnSpLocks/>
            </p:cNvCxnSpPr>
            <p:nvPr/>
          </p:nvCxnSpPr>
          <p:spPr bwMode="auto">
            <a:xfrm>
              <a:off x="4359219" y="4089749"/>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70" name="Straight Connector 20669">
              <a:extLst>
                <a:ext uri="{FF2B5EF4-FFF2-40B4-BE49-F238E27FC236}">
                  <a16:creationId xmlns:a16="http://schemas.microsoft.com/office/drawing/2014/main" id="{230E5288-DC25-1CB2-150C-C94132296A41}"/>
                </a:ext>
              </a:extLst>
            </p:cNvPr>
            <p:cNvCxnSpPr>
              <a:cxnSpLocks/>
            </p:cNvCxnSpPr>
            <p:nvPr/>
          </p:nvCxnSpPr>
          <p:spPr bwMode="auto">
            <a:xfrm>
              <a:off x="4490896" y="4112050"/>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71" name="Straight Connector 20670">
              <a:extLst>
                <a:ext uri="{FF2B5EF4-FFF2-40B4-BE49-F238E27FC236}">
                  <a16:creationId xmlns:a16="http://schemas.microsoft.com/office/drawing/2014/main" id="{2A0F8E1D-4B57-484F-26C3-27813C19D73F}"/>
                </a:ext>
              </a:extLst>
            </p:cNvPr>
            <p:cNvCxnSpPr>
              <a:cxnSpLocks/>
            </p:cNvCxnSpPr>
            <p:nvPr/>
          </p:nvCxnSpPr>
          <p:spPr bwMode="auto">
            <a:xfrm>
              <a:off x="4709817" y="4170131"/>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72" name="Straight Connector 20671">
              <a:extLst>
                <a:ext uri="{FF2B5EF4-FFF2-40B4-BE49-F238E27FC236}">
                  <a16:creationId xmlns:a16="http://schemas.microsoft.com/office/drawing/2014/main" id="{7F4A5749-F164-BB8C-8E1E-FF2758BD57B6}"/>
                </a:ext>
              </a:extLst>
            </p:cNvPr>
            <p:cNvCxnSpPr>
              <a:cxnSpLocks/>
            </p:cNvCxnSpPr>
            <p:nvPr/>
          </p:nvCxnSpPr>
          <p:spPr bwMode="auto">
            <a:xfrm>
              <a:off x="4883405" y="4171902"/>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73" name="Straight Connector 20672">
              <a:extLst>
                <a:ext uri="{FF2B5EF4-FFF2-40B4-BE49-F238E27FC236}">
                  <a16:creationId xmlns:a16="http://schemas.microsoft.com/office/drawing/2014/main" id="{F352608D-5E7E-F836-80FB-CA5CA92BAFD7}"/>
                </a:ext>
              </a:extLst>
            </p:cNvPr>
            <p:cNvCxnSpPr>
              <a:cxnSpLocks/>
            </p:cNvCxnSpPr>
            <p:nvPr/>
          </p:nvCxnSpPr>
          <p:spPr bwMode="auto">
            <a:xfrm>
              <a:off x="5089731" y="4184827"/>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74" name="Straight Connector 20673">
              <a:extLst>
                <a:ext uri="{FF2B5EF4-FFF2-40B4-BE49-F238E27FC236}">
                  <a16:creationId xmlns:a16="http://schemas.microsoft.com/office/drawing/2014/main" id="{89A4DC95-CA8E-3F47-E5F6-58E31F8AF3F1}"/>
                </a:ext>
              </a:extLst>
            </p:cNvPr>
            <p:cNvCxnSpPr>
              <a:cxnSpLocks/>
            </p:cNvCxnSpPr>
            <p:nvPr/>
          </p:nvCxnSpPr>
          <p:spPr bwMode="auto">
            <a:xfrm>
              <a:off x="4134604" y="3992037"/>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75" name="Straight Connector 20674">
              <a:extLst>
                <a:ext uri="{FF2B5EF4-FFF2-40B4-BE49-F238E27FC236}">
                  <a16:creationId xmlns:a16="http://schemas.microsoft.com/office/drawing/2014/main" id="{0AA0157E-036D-1C4B-A99F-5FFF252885C6}"/>
                </a:ext>
              </a:extLst>
            </p:cNvPr>
            <p:cNvCxnSpPr>
              <a:cxnSpLocks/>
            </p:cNvCxnSpPr>
            <p:nvPr/>
          </p:nvCxnSpPr>
          <p:spPr bwMode="auto">
            <a:xfrm>
              <a:off x="5570758" y="4227866"/>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76" name="Straight Connector 20675">
              <a:extLst>
                <a:ext uri="{FF2B5EF4-FFF2-40B4-BE49-F238E27FC236}">
                  <a16:creationId xmlns:a16="http://schemas.microsoft.com/office/drawing/2014/main" id="{FC58E40A-EAD4-97C3-9E29-1D95501E34FF}"/>
                </a:ext>
              </a:extLst>
            </p:cNvPr>
            <p:cNvCxnSpPr>
              <a:cxnSpLocks/>
            </p:cNvCxnSpPr>
            <p:nvPr/>
          </p:nvCxnSpPr>
          <p:spPr bwMode="auto">
            <a:xfrm>
              <a:off x="4526760" y="4112050"/>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77" name="Straight Connector 20676">
              <a:extLst>
                <a:ext uri="{FF2B5EF4-FFF2-40B4-BE49-F238E27FC236}">
                  <a16:creationId xmlns:a16="http://schemas.microsoft.com/office/drawing/2014/main" id="{C4F93E4E-01F5-C818-6435-D6946E252986}"/>
                </a:ext>
              </a:extLst>
            </p:cNvPr>
            <p:cNvCxnSpPr>
              <a:cxnSpLocks/>
            </p:cNvCxnSpPr>
            <p:nvPr/>
          </p:nvCxnSpPr>
          <p:spPr bwMode="auto">
            <a:xfrm>
              <a:off x="5198719" y="4189287"/>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78" name="Straight Connector 20677">
              <a:extLst>
                <a:ext uri="{FF2B5EF4-FFF2-40B4-BE49-F238E27FC236}">
                  <a16:creationId xmlns:a16="http://schemas.microsoft.com/office/drawing/2014/main" id="{3BE8C1B0-3DE4-5954-D703-10654EE1F32B}"/>
                </a:ext>
              </a:extLst>
            </p:cNvPr>
            <p:cNvCxnSpPr>
              <a:cxnSpLocks/>
            </p:cNvCxnSpPr>
            <p:nvPr/>
          </p:nvCxnSpPr>
          <p:spPr bwMode="auto">
            <a:xfrm>
              <a:off x="5654848" y="4247588"/>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79" name="Straight Connector 20678">
              <a:extLst>
                <a:ext uri="{FF2B5EF4-FFF2-40B4-BE49-F238E27FC236}">
                  <a16:creationId xmlns:a16="http://schemas.microsoft.com/office/drawing/2014/main" id="{84997550-5F2E-9D8C-671E-02A47DE1EADA}"/>
                </a:ext>
              </a:extLst>
            </p:cNvPr>
            <p:cNvCxnSpPr>
              <a:cxnSpLocks/>
            </p:cNvCxnSpPr>
            <p:nvPr/>
          </p:nvCxnSpPr>
          <p:spPr bwMode="auto">
            <a:xfrm>
              <a:off x="6785188" y="4393162"/>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80" name="Straight Connector 20679">
              <a:extLst>
                <a:ext uri="{FF2B5EF4-FFF2-40B4-BE49-F238E27FC236}">
                  <a16:creationId xmlns:a16="http://schemas.microsoft.com/office/drawing/2014/main" id="{1CFFC9EA-EB77-F58B-65E0-94773839A46E}"/>
                </a:ext>
              </a:extLst>
            </p:cNvPr>
            <p:cNvCxnSpPr>
              <a:cxnSpLocks/>
            </p:cNvCxnSpPr>
            <p:nvPr/>
          </p:nvCxnSpPr>
          <p:spPr bwMode="auto">
            <a:xfrm>
              <a:off x="6865542" y="4406114"/>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81" name="Straight Connector 20680">
              <a:extLst>
                <a:ext uri="{FF2B5EF4-FFF2-40B4-BE49-F238E27FC236}">
                  <a16:creationId xmlns:a16="http://schemas.microsoft.com/office/drawing/2014/main" id="{35A67E2E-C56D-BD0C-EFD6-D2DBF37E49BA}"/>
                </a:ext>
              </a:extLst>
            </p:cNvPr>
            <p:cNvCxnSpPr>
              <a:cxnSpLocks/>
            </p:cNvCxnSpPr>
            <p:nvPr/>
          </p:nvCxnSpPr>
          <p:spPr bwMode="auto">
            <a:xfrm>
              <a:off x="6810473" y="4405543"/>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82" name="Straight Connector 20681">
              <a:extLst>
                <a:ext uri="{FF2B5EF4-FFF2-40B4-BE49-F238E27FC236}">
                  <a16:creationId xmlns:a16="http://schemas.microsoft.com/office/drawing/2014/main" id="{0EAF738F-A9AA-1CB3-00ED-D7A883BE6217}"/>
                </a:ext>
              </a:extLst>
            </p:cNvPr>
            <p:cNvCxnSpPr>
              <a:cxnSpLocks/>
            </p:cNvCxnSpPr>
            <p:nvPr/>
          </p:nvCxnSpPr>
          <p:spPr bwMode="auto">
            <a:xfrm>
              <a:off x="7077798" y="4406114"/>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83" name="Straight Connector 20682">
              <a:extLst>
                <a:ext uri="{FF2B5EF4-FFF2-40B4-BE49-F238E27FC236}">
                  <a16:creationId xmlns:a16="http://schemas.microsoft.com/office/drawing/2014/main" id="{A0ECCBB3-9E57-390C-37CB-2F92ACC5FC1A}"/>
                </a:ext>
              </a:extLst>
            </p:cNvPr>
            <p:cNvCxnSpPr>
              <a:cxnSpLocks/>
            </p:cNvCxnSpPr>
            <p:nvPr/>
          </p:nvCxnSpPr>
          <p:spPr bwMode="auto">
            <a:xfrm>
              <a:off x="7381479" y="4408539"/>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84" name="Straight Connector 20683">
              <a:extLst>
                <a:ext uri="{FF2B5EF4-FFF2-40B4-BE49-F238E27FC236}">
                  <a16:creationId xmlns:a16="http://schemas.microsoft.com/office/drawing/2014/main" id="{BF7D2D95-C978-EB77-FA9D-D1A10122BA5F}"/>
                </a:ext>
              </a:extLst>
            </p:cNvPr>
            <p:cNvCxnSpPr>
              <a:cxnSpLocks/>
            </p:cNvCxnSpPr>
            <p:nvPr/>
          </p:nvCxnSpPr>
          <p:spPr bwMode="auto">
            <a:xfrm>
              <a:off x="8191171" y="4461796"/>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85" name="Straight Connector 20684">
              <a:extLst>
                <a:ext uri="{FF2B5EF4-FFF2-40B4-BE49-F238E27FC236}">
                  <a16:creationId xmlns:a16="http://schemas.microsoft.com/office/drawing/2014/main" id="{43872BC4-EED3-CD22-0F3D-4C4C206B2EA3}"/>
                </a:ext>
              </a:extLst>
            </p:cNvPr>
            <p:cNvCxnSpPr>
              <a:cxnSpLocks/>
            </p:cNvCxnSpPr>
            <p:nvPr/>
          </p:nvCxnSpPr>
          <p:spPr bwMode="auto">
            <a:xfrm>
              <a:off x="8754714" y="4461416"/>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86" name="Straight Connector 20685">
              <a:extLst>
                <a:ext uri="{FF2B5EF4-FFF2-40B4-BE49-F238E27FC236}">
                  <a16:creationId xmlns:a16="http://schemas.microsoft.com/office/drawing/2014/main" id="{A1B6D6B9-817D-1427-2BEF-7ED5D90AA7EA}"/>
                </a:ext>
              </a:extLst>
            </p:cNvPr>
            <p:cNvCxnSpPr>
              <a:cxnSpLocks/>
            </p:cNvCxnSpPr>
            <p:nvPr/>
          </p:nvCxnSpPr>
          <p:spPr bwMode="auto">
            <a:xfrm>
              <a:off x="8811196" y="4461416"/>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87" name="Straight Connector 20686">
              <a:extLst>
                <a:ext uri="{FF2B5EF4-FFF2-40B4-BE49-F238E27FC236}">
                  <a16:creationId xmlns:a16="http://schemas.microsoft.com/office/drawing/2014/main" id="{CAC7C7F7-5FB8-A02A-287A-59E0B4BAB743}"/>
                </a:ext>
              </a:extLst>
            </p:cNvPr>
            <p:cNvCxnSpPr>
              <a:cxnSpLocks/>
            </p:cNvCxnSpPr>
            <p:nvPr/>
          </p:nvCxnSpPr>
          <p:spPr bwMode="auto">
            <a:xfrm>
              <a:off x="10105480" y="4466620"/>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688" name="Straight Connector 20687">
              <a:extLst>
                <a:ext uri="{FF2B5EF4-FFF2-40B4-BE49-F238E27FC236}">
                  <a16:creationId xmlns:a16="http://schemas.microsoft.com/office/drawing/2014/main" id="{8CB31F9C-548A-82A7-57DC-345F8C2767A0}"/>
                </a:ext>
              </a:extLst>
            </p:cNvPr>
            <p:cNvCxnSpPr>
              <a:cxnSpLocks/>
            </p:cNvCxnSpPr>
            <p:nvPr/>
          </p:nvCxnSpPr>
          <p:spPr bwMode="auto">
            <a:xfrm>
              <a:off x="10170237" y="4462042"/>
              <a:ext cx="0" cy="116162"/>
            </a:xfrm>
            <a:prstGeom prst="line">
              <a:avLst/>
            </a:prstGeom>
            <a:noFill/>
            <a:ln w="28575" cap="flat" cmpd="sng" algn="ctr">
              <a:solidFill>
                <a:schemeClr val="accent4"/>
              </a:solidFill>
              <a:prstDash val="solid"/>
              <a:round/>
              <a:headEnd type="none" w="med" len="med"/>
              <a:tailEnd type="none" w="med" len="med"/>
            </a:ln>
            <a:effectLst/>
          </p:spPr>
        </p:cxnSp>
      </p:grpSp>
      <p:grpSp>
        <p:nvGrpSpPr>
          <p:cNvPr id="20651" name="Group 20650">
            <a:extLst>
              <a:ext uri="{FF2B5EF4-FFF2-40B4-BE49-F238E27FC236}">
                <a16:creationId xmlns:a16="http://schemas.microsoft.com/office/drawing/2014/main" id="{2FC2EEAA-A911-8777-AF18-D35599C2BD40}"/>
              </a:ext>
            </a:extLst>
          </p:cNvPr>
          <p:cNvGrpSpPr/>
          <p:nvPr/>
        </p:nvGrpSpPr>
        <p:grpSpPr>
          <a:xfrm>
            <a:off x="2582817" y="2779501"/>
            <a:ext cx="7516262" cy="2088170"/>
            <a:chOff x="2659017" y="2722351"/>
            <a:chExt cx="7516262" cy="2088170"/>
          </a:xfrm>
        </p:grpSpPr>
        <p:cxnSp>
          <p:nvCxnSpPr>
            <p:cNvPr id="20519" name="Straight Connector 20518">
              <a:extLst>
                <a:ext uri="{FF2B5EF4-FFF2-40B4-BE49-F238E27FC236}">
                  <a16:creationId xmlns:a16="http://schemas.microsoft.com/office/drawing/2014/main" id="{7D14146A-775D-DBDA-3D8A-8EFDD9DB9629}"/>
                </a:ext>
              </a:extLst>
            </p:cNvPr>
            <p:cNvCxnSpPr/>
            <p:nvPr/>
          </p:nvCxnSpPr>
          <p:spPr bwMode="auto">
            <a:xfrm>
              <a:off x="2753725" y="2728866"/>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20" name="Straight Connector 20519">
              <a:extLst>
                <a:ext uri="{FF2B5EF4-FFF2-40B4-BE49-F238E27FC236}">
                  <a16:creationId xmlns:a16="http://schemas.microsoft.com/office/drawing/2014/main" id="{9B99D843-B8A0-03A8-40AE-3DFF8C258DFD}"/>
                </a:ext>
              </a:extLst>
            </p:cNvPr>
            <p:cNvCxnSpPr/>
            <p:nvPr/>
          </p:nvCxnSpPr>
          <p:spPr bwMode="auto">
            <a:xfrm>
              <a:off x="2659017" y="2722351"/>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21" name="Straight Connector 20520">
              <a:extLst>
                <a:ext uri="{FF2B5EF4-FFF2-40B4-BE49-F238E27FC236}">
                  <a16:creationId xmlns:a16="http://schemas.microsoft.com/office/drawing/2014/main" id="{381FF45E-061F-D03F-E04D-90C2C5986DE0}"/>
                </a:ext>
              </a:extLst>
            </p:cNvPr>
            <p:cNvCxnSpPr/>
            <p:nvPr/>
          </p:nvCxnSpPr>
          <p:spPr bwMode="auto">
            <a:xfrm>
              <a:off x="2842599" y="2845028"/>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22" name="Straight Connector 20521">
              <a:extLst>
                <a:ext uri="{FF2B5EF4-FFF2-40B4-BE49-F238E27FC236}">
                  <a16:creationId xmlns:a16="http://schemas.microsoft.com/office/drawing/2014/main" id="{9AE89C10-AD56-0EDD-1DD3-AA4625355548}"/>
                </a:ext>
              </a:extLst>
            </p:cNvPr>
            <p:cNvCxnSpPr/>
            <p:nvPr/>
          </p:nvCxnSpPr>
          <p:spPr bwMode="auto">
            <a:xfrm>
              <a:off x="2809393" y="2780432"/>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23" name="Straight Connector 20522">
              <a:extLst>
                <a:ext uri="{FF2B5EF4-FFF2-40B4-BE49-F238E27FC236}">
                  <a16:creationId xmlns:a16="http://schemas.microsoft.com/office/drawing/2014/main" id="{16371528-C12E-BA8D-C2F0-2C75EA27A6E6}"/>
                </a:ext>
              </a:extLst>
            </p:cNvPr>
            <p:cNvCxnSpPr/>
            <p:nvPr/>
          </p:nvCxnSpPr>
          <p:spPr bwMode="auto">
            <a:xfrm>
              <a:off x="2925212" y="2985672"/>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24" name="Straight Connector 20523">
              <a:extLst>
                <a:ext uri="{FF2B5EF4-FFF2-40B4-BE49-F238E27FC236}">
                  <a16:creationId xmlns:a16="http://schemas.microsoft.com/office/drawing/2014/main" id="{23361111-9128-FF0B-6713-79902A66817D}"/>
                </a:ext>
              </a:extLst>
            </p:cNvPr>
            <p:cNvCxnSpPr/>
            <p:nvPr/>
          </p:nvCxnSpPr>
          <p:spPr bwMode="auto">
            <a:xfrm>
              <a:off x="2845302" y="2946618"/>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25" name="Straight Connector 20524">
              <a:extLst>
                <a:ext uri="{FF2B5EF4-FFF2-40B4-BE49-F238E27FC236}">
                  <a16:creationId xmlns:a16="http://schemas.microsoft.com/office/drawing/2014/main" id="{29CF17A3-4846-7480-8574-488612BA75DC}"/>
                </a:ext>
              </a:extLst>
            </p:cNvPr>
            <p:cNvCxnSpPr>
              <a:cxnSpLocks/>
            </p:cNvCxnSpPr>
            <p:nvPr/>
          </p:nvCxnSpPr>
          <p:spPr bwMode="auto">
            <a:xfrm>
              <a:off x="2983605" y="3047396"/>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26" name="Straight Connector 20525">
              <a:extLst>
                <a:ext uri="{FF2B5EF4-FFF2-40B4-BE49-F238E27FC236}">
                  <a16:creationId xmlns:a16="http://schemas.microsoft.com/office/drawing/2014/main" id="{5764AA87-DBC5-E521-6E1A-F3C821696A1A}"/>
                </a:ext>
              </a:extLst>
            </p:cNvPr>
            <p:cNvCxnSpPr>
              <a:cxnSpLocks/>
            </p:cNvCxnSpPr>
            <p:nvPr/>
          </p:nvCxnSpPr>
          <p:spPr bwMode="auto">
            <a:xfrm>
              <a:off x="3018926" y="3144439"/>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27" name="Straight Connector 20526">
              <a:extLst>
                <a:ext uri="{FF2B5EF4-FFF2-40B4-BE49-F238E27FC236}">
                  <a16:creationId xmlns:a16="http://schemas.microsoft.com/office/drawing/2014/main" id="{9A931CCF-6604-873F-D767-48A04679E5E9}"/>
                </a:ext>
              </a:extLst>
            </p:cNvPr>
            <p:cNvCxnSpPr>
              <a:cxnSpLocks/>
            </p:cNvCxnSpPr>
            <p:nvPr/>
          </p:nvCxnSpPr>
          <p:spPr bwMode="auto">
            <a:xfrm>
              <a:off x="3044427" y="3429000"/>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28" name="Straight Connector 20527">
              <a:extLst>
                <a:ext uri="{FF2B5EF4-FFF2-40B4-BE49-F238E27FC236}">
                  <a16:creationId xmlns:a16="http://schemas.microsoft.com/office/drawing/2014/main" id="{94991B53-7BB5-6DAA-5E77-ADF946464C2B}"/>
                </a:ext>
              </a:extLst>
            </p:cNvPr>
            <p:cNvCxnSpPr>
              <a:cxnSpLocks/>
            </p:cNvCxnSpPr>
            <p:nvPr/>
          </p:nvCxnSpPr>
          <p:spPr bwMode="auto">
            <a:xfrm>
              <a:off x="3024500" y="3328544"/>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29" name="Straight Connector 20528">
              <a:extLst>
                <a:ext uri="{FF2B5EF4-FFF2-40B4-BE49-F238E27FC236}">
                  <a16:creationId xmlns:a16="http://schemas.microsoft.com/office/drawing/2014/main" id="{CCB24143-C0E9-5BD4-A64B-EB32CDD6DB95}"/>
                </a:ext>
              </a:extLst>
            </p:cNvPr>
            <p:cNvCxnSpPr>
              <a:cxnSpLocks/>
            </p:cNvCxnSpPr>
            <p:nvPr/>
          </p:nvCxnSpPr>
          <p:spPr bwMode="auto">
            <a:xfrm>
              <a:off x="3191596" y="3509603"/>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30" name="Straight Connector 20529">
              <a:extLst>
                <a:ext uri="{FF2B5EF4-FFF2-40B4-BE49-F238E27FC236}">
                  <a16:creationId xmlns:a16="http://schemas.microsoft.com/office/drawing/2014/main" id="{1D971DE0-6035-A671-36AF-1242AA7105D8}"/>
                </a:ext>
              </a:extLst>
            </p:cNvPr>
            <p:cNvCxnSpPr>
              <a:cxnSpLocks/>
            </p:cNvCxnSpPr>
            <p:nvPr/>
          </p:nvCxnSpPr>
          <p:spPr bwMode="auto">
            <a:xfrm>
              <a:off x="3201381" y="3697876"/>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31" name="Straight Connector 20530">
              <a:extLst>
                <a:ext uri="{FF2B5EF4-FFF2-40B4-BE49-F238E27FC236}">
                  <a16:creationId xmlns:a16="http://schemas.microsoft.com/office/drawing/2014/main" id="{CDFDD5FF-7C57-065B-50F7-9E6165535974}"/>
                </a:ext>
              </a:extLst>
            </p:cNvPr>
            <p:cNvCxnSpPr>
              <a:cxnSpLocks/>
            </p:cNvCxnSpPr>
            <p:nvPr/>
          </p:nvCxnSpPr>
          <p:spPr bwMode="auto">
            <a:xfrm>
              <a:off x="3372741" y="3759863"/>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32" name="Straight Connector 20531">
              <a:extLst>
                <a:ext uri="{FF2B5EF4-FFF2-40B4-BE49-F238E27FC236}">
                  <a16:creationId xmlns:a16="http://schemas.microsoft.com/office/drawing/2014/main" id="{81D8DDE9-BEDB-0870-D7D2-4ED60A3104FA}"/>
                </a:ext>
              </a:extLst>
            </p:cNvPr>
            <p:cNvCxnSpPr>
              <a:cxnSpLocks/>
            </p:cNvCxnSpPr>
            <p:nvPr/>
          </p:nvCxnSpPr>
          <p:spPr bwMode="auto">
            <a:xfrm>
              <a:off x="3388254" y="3872382"/>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33" name="Straight Connector 20532">
              <a:extLst>
                <a:ext uri="{FF2B5EF4-FFF2-40B4-BE49-F238E27FC236}">
                  <a16:creationId xmlns:a16="http://schemas.microsoft.com/office/drawing/2014/main" id="{FC7A1B16-C2B4-D8E4-C349-4665BD4BEE8B}"/>
                </a:ext>
              </a:extLst>
            </p:cNvPr>
            <p:cNvCxnSpPr>
              <a:cxnSpLocks/>
            </p:cNvCxnSpPr>
            <p:nvPr/>
          </p:nvCxnSpPr>
          <p:spPr bwMode="auto">
            <a:xfrm>
              <a:off x="3490623" y="4004945"/>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34" name="Straight Connector 20533">
              <a:extLst>
                <a:ext uri="{FF2B5EF4-FFF2-40B4-BE49-F238E27FC236}">
                  <a16:creationId xmlns:a16="http://schemas.microsoft.com/office/drawing/2014/main" id="{D203633A-6AB2-9D16-52AE-00C47D57125D}"/>
                </a:ext>
              </a:extLst>
            </p:cNvPr>
            <p:cNvCxnSpPr>
              <a:cxnSpLocks/>
            </p:cNvCxnSpPr>
            <p:nvPr/>
          </p:nvCxnSpPr>
          <p:spPr bwMode="auto">
            <a:xfrm>
              <a:off x="3422291" y="3915891"/>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35" name="Straight Connector 20534">
              <a:extLst>
                <a:ext uri="{FF2B5EF4-FFF2-40B4-BE49-F238E27FC236}">
                  <a16:creationId xmlns:a16="http://schemas.microsoft.com/office/drawing/2014/main" id="{F3F117EA-FF5C-92A6-B186-6EEA5BD27BC8}"/>
                </a:ext>
              </a:extLst>
            </p:cNvPr>
            <p:cNvCxnSpPr>
              <a:cxnSpLocks/>
            </p:cNvCxnSpPr>
            <p:nvPr/>
          </p:nvCxnSpPr>
          <p:spPr bwMode="auto">
            <a:xfrm>
              <a:off x="3552507" y="4022224"/>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36" name="Straight Connector 20535">
              <a:extLst>
                <a:ext uri="{FF2B5EF4-FFF2-40B4-BE49-F238E27FC236}">
                  <a16:creationId xmlns:a16="http://schemas.microsoft.com/office/drawing/2014/main" id="{E897A129-9CD4-8CD9-12B2-8252BD824658}"/>
                </a:ext>
              </a:extLst>
            </p:cNvPr>
            <p:cNvCxnSpPr>
              <a:cxnSpLocks/>
            </p:cNvCxnSpPr>
            <p:nvPr/>
          </p:nvCxnSpPr>
          <p:spPr bwMode="auto">
            <a:xfrm>
              <a:off x="3585963" y="4042982"/>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37" name="Straight Connector 20536">
              <a:extLst>
                <a:ext uri="{FF2B5EF4-FFF2-40B4-BE49-F238E27FC236}">
                  <a16:creationId xmlns:a16="http://schemas.microsoft.com/office/drawing/2014/main" id="{17EDF810-29C6-8AEA-62DF-E25E93908502}"/>
                </a:ext>
              </a:extLst>
            </p:cNvPr>
            <p:cNvCxnSpPr>
              <a:cxnSpLocks/>
            </p:cNvCxnSpPr>
            <p:nvPr/>
          </p:nvCxnSpPr>
          <p:spPr bwMode="auto">
            <a:xfrm>
              <a:off x="3663885" y="4059383"/>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38" name="Straight Connector 20537">
              <a:extLst>
                <a:ext uri="{FF2B5EF4-FFF2-40B4-BE49-F238E27FC236}">
                  <a16:creationId xmlns:a16="http://schemas.microsoft.com/office/drawing/2014/main" id="{20B01D4D-C845-6BF1-1AD0-654C83F5FFE2}"/>
                </a:ext>
              </a:extLst>
            </p:cNvPr>
            <p:cNvCxnSpPr>
              <a:cxnSpLocks/>
            </p:cNvCxnSpPr>
            <p:nvPr/>
          </p:nvCxnSpPr>
          <p:spPr bwMode="auto">
            <a:xfrm>
              <a:off x="3758492" y="4127457"/>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40" name="Straight Connector 20539">
              <a:extLst>
                <a:ext uri="{FF2B5EF4-FFF2-40B4-BE49-F238E27FC236}">
                  <a16:creationId xmlns:a16="http://schemas.microsoft.com/office/drawing/2014/main" id="{AC83E0B3-DC9D-1E90-3BD5-6F71E3A54575}"/>
                </a:ext>
              </a:extLst>
            </p:cNvPr>
            <p:cNvCxnSpPr>
              <a:cxnSpLocks/>
            </p:cNvCxnSpPr>
            <p:nvPr/>
          </p:nvCxnSpPr>
          <p:spPr bwMode="auto">
            <a:xfrm>
              <a:off x="3791518" y="4171902"/>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42" name="Straight Connector 20541">
              <a:extLst>
                <a:ext uri="{FF2B5EF4-FFF2-40B4-BE49-F238E27FC236}">
                  <a16:creationId xmlns:a16="http://schemas.microsoft.com/office/drawing/2014/main" id="{F8678A14-0D28-2226-6D1E-ADCEF7C4A169}"/>
                </a:ext>
              </a:extLst>
            </p:cNvPr>
            <p:cNvCxnSpPr>
              <a:cxnSpLocks/>
            </p:cNvCxnSpPr>
            <p:nvPr/>
          </p:nvCxnSpPr>
          <p:spPr bwMode="auto">
            <a:xfrm>
              <a:off x="3938341" y="4171902"/>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43" name="Straight Connector 20542">
              <a:extLst>
                <a:ext uri="{FF2B5EF4-FFF2-40B4-BE49-F238E27FC236}">
                  <a16:creationId xmlns:a16="http://schemas.microsoft.com/office/drawing/2014/main" id="{4C462A5D-C481-48AE-E896-6337D80BF5A7}"/>
                </a:ext>
              </a:extLst>
            </p:cNvPr>
            <p:cNvCxnSpPr>
              <a:cxnSpLocks/>
            </p:cNvCxnSpPr>
            <p:nvPr/>
          </p:nvCxnSpPr>
          <p:spPr bwMode="auto">
            <a:xfrm>
              <a:off x="3967009" y="4185538"/>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44" name="Straight Connector 20543">
              <a:extLst>
                <a:ext uri="{FF2B5EF4-FFF2-40B4-BE49-F238E27FC236}">
                  <a16:creationId xmlns:a16="http://schemas.microsoft.com/office/drawing/2014/main" id="{891FF8F8-E334-448B-6482-E48D98F7A0BD}"/>
                </a:ext>
              </a:extLst>
            </p:cNvPr>
            <p:cNvCxnSpPr>
              <a:cxnSpLocks/>
            </p:cNvCxnSpPr>
            <p:nvPr/>
          </p:nvCxnSpPr>
          <p:spPr bwMode="auto">
            <a:xfrm>
              <a:off x="4327810" y="4340022"/>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50" name="Straight Connector 20549">
              <a:extLst>
                <a:ext uri="{FF2B5EF4-FFF2-40B4-BE49-F238E27FC236}">
                  <a16:creationId xmlns:a16="http://schemas.microsoft.com/office/drawing/2014/main" id="{7AC76C7E-26BA-0A1B-1914-14C03532C3A8}"/>
                </a:ext>
              </a:extLst>
            </p:cNvPr>
            <p:cNvCxnSpPr>
              <a:cxnSpLocks/>
            </p:cNvCxnSpPr>
            <p:nvPr/>
          </p:nvCxnSpPr>
          <p:spPr bwMode="auto">
            <a:xfrm>
              <a:off x="4906100" y="4394460"/>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51" name="Straight Connector 20550">
              <a:extLst>
                <a:ext uri="{FF2B5EF4-FFF2-40B4-BE49-F238E27FC236}">
                  <a16:creationId xmlns:a16="http://schemas.microsoft.com/office/drawing/2014/main" id="{0DA74E5F-CAAF-3886-E506-6156862114B0}"/>
                </a:ext>
              </a:extLst>
            </p:cNvPr>
            <p:cNvCxnSpPr>
              <a:cxnSpLocks/>
            </p:cNvCxnSpPr>
            <p:nvPr/>
          </p:nvCxnSpPr>
          <p:spPr bwMode="auto">
            <a:xfrm>
              <a:off x="5482662" y="4470145"/>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52" name="Straight Connector 20551">
              <a:extLst>
                <a:ext uri="{FF2B5EF4-FFF2-40B4-BE49-F238E27FC236}">
                  <a16:creationId xmlns:a16="http://schemas.microsoft.com/office/drawing/2014/main" id="{B9393B05-D271-2B07-1875-3016BCB56040}"/>
                </a:ext>
              </a:extLst>
            </p:cNvPr>
            <p:cNvCxnSpPr>
              <a:cxnSpLocks/>
            </p:cNvCxnSpPr>
            <p:nvPr/>
          </p:nvCxnSpPr>
          <p:spPr bwMode="auto">
            <a:xfrm>
              <a:off x="5060350" y="4422993"/>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53" name="Straight Connector 20552">
              <a:extLst>
                <a:ext uri="{FF2B5EF4-FFF2-40B4-BE49-F238E27FC236}">
                  <a16:creationId xmlns:a16="http://schemas.microsoft.com/office/drawing/2014/main" id="{F82E6FA6-AE5B-DA82-D38F-D70DEDFB3BF3}"/>
                </a:ext>
              </a:extLst>
            </p:cNvPr>
            <p:cNvCxnSpPr>
              <a:cxnSpLocks/>
            </p:cNvCxnSpPr>
            <p:nvPr/>
          </p:nvCxnSpPr>
          <p:spPr bwMode="auto">
            <a:xfrm>
              <a:off x="5833627" y="4470145"/>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54" name="Straight Connector 20553">
              <a:extLst>
                <a:ext uri="{FF2B5EF4-FFF2-40B4-BE49-F238E27FC236}">
                  <a16:creationId xmlns:a16="http://schemas.microsoft.com/office/drawing/2014/main" id="{2DA2D746-5519-522E-B5D0-FFD9C316E195}"/>
                </a:ext>
              </a:extLst>
            </p:cNvPr>
            <p:cNvCxnSpPr>
              <a:cxnSpLocks/>
            </p:cNvCxnSpPr>
            <p:nvPr/>
          </p:nvCxnSpPr>
          <p:spPr bwMode="auto">
            <a:xfrm>
              <a:off x="6179570" y="4524583"/>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55" name="Straight Connector 20554">
              <a:extLst>
                <a:ext uri="{FF2B5EF4-FFF2-40B4-BE49-F238E27FC236}">
                  <a16:creationId xmlns:a16="http://schemas.microsoft.com/office/drawing/2014/main" id="{C488CCFC-D8D3-1EC2-9222-A2B7567B6D37}"/>
                </a:ext>
              </a:extLst>
            </p:cNvPr>
            <p:cNvCxnSpPr>
              <a:cxnSpLocks/>
            </p:cNvCxnSpPr>
            <p:nvPr/>
          </p:nvCxnSpPr>
          <p:spPr bwMode="auto">
            <a:xfrm>
              <a:off x="6758417" y="4577958"/>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56" name="Straight Connector 20555">
              <a:extLst>
                <a:ext uri="{FF2B5EF4-FFF2-40B4-BE49-F238E27FC236}">
                  <a16:creationId xmlns:a16="http://schemas.microsoft.com/office/drawing/2014/main" id="{368AD3C6-66B4-3577-18C4-0976A0AE2D4D}"/>
                </a:ext>
              </a:extLst>
            </p:cNvPr>
            <p:cNvCxnSpPr>
              <a:cxnSpLocks/>
            </p:cNvCxnSpPr>
            <p:nvPr/>
          </p:nvCxnSpPr>
          <p:spPr bwMode="auto">
            <a:xfrm>
              <a:off x="9588811" y="4694120"/>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557" name="Straight Connector 20556">
              <a:extLst>
                <a:ext uri="{FF2B5EF4-FFF2-40B4-BE49-F238E27FC236}">
                  <a16:creationId xmlns:a16="http://schemas.microsoft.com/office/drawing/2014/main" id="{13CFF36D-60D8-8543-6B01-AFF09F4D4603}"/>
                </a:ext>
              </a:extLst>
            </p:cNvPr>
            <p:cNvCxnSpPr>
              <a:cxnSpLocks/>
            </p:cNvCxnSpPr>
            <p:nvPr/>
          </p:nvCxnSpPr>
          <p:spPr bwMode="auto">
            <a:xfrm>
              <a:off x="9620955" y="4694120"/>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648" name="Straight Connector 20647">
              <a:extLst>
                <a:ext uri="{FF2B5EF4-FFF2-40B4-BE49-F238E27FC236}">
                  <a16:creationId xmlns:a16="http://schemas.microsoft.com/office/drawing/2014/main" id="{DB4B330A-F110-FF89-1DCF-51139F7F97C2}"/>
                </a:ext>
              </a:extLst>
            </p:cNvPr>
            <p:cNvCxnSpPr>
              <a:cxnSpLocks/>
            </p:cNvCxnSpPr>
            <p:nvPr/>
          </p:nvCxnSpPr>
          <p:spPr bwMode="auto">
            <a:xfrm>
              <a:off x="9980390" y="4693881"/>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0649" name="Straight Connector 20648">
              <a:extLst>
                <a:ext uri="{FF2B5EF4-FFF2-40B4-BE49-F238E27FC236}">
                  <a16:creationId xmlns:a16="http://schemas.microsoft.com/office/drawing/2014/main" id="{A50AA639-5C93-D04E-2E18-3BF2F507B43A}"/>
                </a:ext>
              </a:extLst>
            </p:cNvPr>
            <p:cNvCxnSpPr>
              <a:cxnSpLocks/>
            </p:cNvCxnSpPr>
            <p:nvPr/>
          </p:nvCxnSpPr>
          <p:spPr bwMode="auto">
            <a:xfrm>
              <a:off x="10175279" y="4694359"/>
              <a:ext cx="0" cy="116162"/>
            </a:xfrm>
            <a:prstGeom prst="line">
              <a:avLst/>
            </a:prstGeom>
            <a:noFill/>
            <a:ln w="28575" cap="flat" cmpd="sng" algn="ctr">
              <a:solidFill>
                <a:schemeClr val="accent3"/>
              </a:solidFill>
              <a:prstDash val="solid"/>
              <a:round/>
              <a:headEnd type="none" w="med" len="med"/>
              <a:tailEnd type="none" w="med" len="med"/>
            </a:ln>
            <a:effectLst/>
          </p:spPr>
        </p:cxnSp>
      </p:grpSp>
      <p:grpSp>
        <p:nvGrpSpPr>
          <p:cNvPr id="20646" name="Group 20645">
            <a:extLst>
              <a:ext uri="{FF2B5EF4-FFF2-40B4-BE49-F238E27FC236}">
                <a16:creationId xmlns:a16="http://schemas.microsoft.com/office/drawing/2014/main" id="{8985C7E1-DD96-645C-C378-1C877265AFBC}"/>
              </a:ext>
            </a:extLst>
          </p:cNvPr>
          <p:cNvGrpSpPr/>
          <p:nvPr/>
        </p:nvGrpSpPr>
        <p:grpSpPr>
          <a:xfrm>
            <a:off x="2550268" y="2834397"/>
            <a:ext cx="7864813" cy="1750979"/>
            <a:chOff x="2626468" y="2777247"/>
            <a:chExt cx="7864813" cy="1750979"/>
          </a:xfrm>
        </p:grpSpPr>
        <p:sp>
          <p:nvSpPr>
            <p:cNvPr id="20644" name="Freeform: Shape 20643">
              <a:extLst>
                <a:ext uri="{FF2B5EF4-FFF2-40B4-BE49-F238E27FC236}">
                  <a16:creationId xmlns:a16="http://schemas.microsoft.com/office/drawing/2014/main" id="{4D9FE7D6-6FDC-94C1-A8D3-63AE4CAF7522}"/>
                </a:ext>
              </a:extLst>
            </p:cNvPr>
            <p:cNvSpPr/>
            <p:nvPr/>
          </p:nvSpPr>
          <p:spPr bwMode="auto">
            <a:xfrm>
              <a:off x="2626468" y="2777247"/>
              <a:ext cx="3443592" cy="1600200"/>
            </a:xfrm>
            <a:custGeom>
              <a:avLst/>
              <a:gdLst>
                <a:gd name="connsiteX0" fmla="*/ 0 w 3443592"/>
                <a:gd name="connsiteY0" fmla="*/ 0 h 1600200"/>
                <a:gd name="connsiteX1" fmla="*/ 145915 w 3443592"/>
                <a:gd name="connsiteY1" fmla="*/ 0 h 1600200"/>
                <a:gd name="connsiteX2" fmla="*/ 145915 w 3443592"/>
                <a:gd name="connsiteY2" fmla="*/ 48638 h 1600200"/>
                <a:gd name="connsiteX3" fmla="*/ 243192 w 3443592"/>
                <a:gd name="connsiteY3" fmla="*/ 48638 h 1600200"/>
                <a:gd name="connsiteX4" fmla="*/ 243192 w 3443592"/>
                <a:gd name="connsiteY4" fmla="*/ 126459 h 1600200"/>
                <a:gd name="connsiteX5" fmla="*/ 325877 w 3443592"/>
                <a:gd name="connsiteY5" fmla="*/ 126459 h 1600200"/>
                <a:gd name="connsiteX6" fmla="*/ 325877 w 3443592"/>
                <a:gd name="connsiteY6" fmla="*/ 175098 h 1600200"/>
                <a:gd name="connsiteX7" fmla="*/ 379379 w 3443592"/>
                <a:gd name="connsiteY7" fmla="*/ 175098 h 1600200"/>
                <a:gd name="connsiteX8" fmla="*/ 379379 w 3443592"/>
                <a:gd name="connsiteY8" fmla="*/ 330740 h 1600200"/>
                <a:gd name="connsiteX9" fmla="*/ 379379 w 3443592"/>
                <a:gd name="connsiteY9" fmla="*/ 442608 h 1600200"/>
                <a:gd name="connsiteX10" fmla="*/ 369651 w 3443592"/>
                <a:gd name="connsiteY10" fmla="*/ 452336 h 1600200"/>
                <a:gd name="connsiteX11" fmla="*/ 462064 w 3443592"/>
                <a:gd name="connsiteY11" fmla="*/ 452336 h 1600200"/>
                <a:gd name="connsiteX12" fmla="*/ 462064 w 3443592"/>
                <a:gd name="connsiteY12" fmla="*/ 496110 h 1600200"/>
                <a:gd name="connsiteX13" fmla="*/ 510702 w 3443592"/>
                <a:gd name="connsiteY13" fmla="*/ 496110 h 1600200"/>
                <a:gd name="connsiteX14" fmla="*/ 510702 w 3443592"/>
                <a:gd name="connsiteY14" fmla="*/ 535021 h 1600200"/>
                <a:gd name="connsiteX15" fmla="*/ 549613 w 3443592"/>
                <a:gd name="connsiteY15" fmla="*/ 535021 h 1600200"/>
                <a:gd name="connsiteX16" fmla="*/ 549613 w 3443592"/>
                <a:gd name="connsiteY16" fmla="*/ 554476 h 1600200"/>
                <a:gd name="connsiteX17" fmla="*/ 578796 w 3443592"/>
                <a:gd name="connsiteY17" fmla="*/ 554476 h 1600200"/>
                <a:gd name="connsiteX18" fmla="*/ 578796 w 3443592"/>
                <a:gd name="connsiteY18" fmla="*/ 739302 h 1600200"/>
                <a:gd name="connsiteX19" fmla="*/ 666345 w 3443592"/>
                <a:gd name="connsiteY19" fmla="*/ 739302 h 1600200"/>
                <a:gd name="connsiteX20" fmla="*/ 666345 w 3443592"/>
                <a:gd name="connsiteY20" fmla="*/ 787940 h 1600200"/>
                <a:gd name="connsiteX21" fmla="*/ 744166 w 3443592"/>
                <a:gd name="connsiteY21" fmla="*/ 787940 h 1600200"/>
                <a:gd name="connsiteX22" fmla="*/ 744166 w 3443592"/>
                <a:gd name="connsiteY22" fmla="*/ 812259 h 1600200"/>
                <a:gd name="connsiteX23" fmla="*/ 768485 w 3443592"/>
                <a:gd name="connsiteY23" fmla="*/ 812259 h 1600200"/>
                <a:gd name="connsiteX24" fmla="*/ 768485 w 3443592"/>
                <a:gd name="connsiteY24" fmla="*/ 919264 h 1600200"/>
                <a:gd name="connsiteX25" fmla="*/ 894945 w 3443592"/>
                <a:gd name="connsiteY25" fmla="*/ 919264 h 1600200"/>
                <a:gd name="connsiteX26" fmla="*/ 894945 w 3443592"/>
                <a:gd name="connsiteY26" fmla="*/ 953310 h 1600200"/>
                <a:gd name="connsiteX27" fmla="*/ 953311 w 3443592"/>
                <a:gd name="connsiteY27" fmla="*/ 953310 h 1600200"/>
                <a:gd name="connsiteX28" fmla="*/ 953311 w 3443592"/>
                <a:gd name="connsiteY28" fmla="*/ 1031132 h 1600200"/>
                <a:gd name="connsiteX29" fmla="*/ 972766 w 3443592"/>
                <a:gd name="connsiteY29" fmla="*/ 1031132 h 1600200"/>
                <a:gd name="connsiteX30" fmla="*/ 972766 w 3443592"/>
                <a:gd name="connsiteY30" fmla="*/ 1089498 h 1600200"/>
                <a:gd name="connsiteX31" fmla="*/ 1143000 w 3443592"/>
                <a:gd name="connsiteY31" fmla="*/ 1089498 h 1600200"/>
                <a:gd name="connsiteX32" fmla="*/ 1143000 w 3443592"/>
                <a:gd name="connsiteY32" fmla="*/ 1113817 h 1600200"/>
                <a:gd name="connsiteX33" fmla="*/ 1245141 w 3443592"/>
                <a:gd name="connsiteY33" fmla="*/ 1113817 h 1600200"/>
                <a:gd name="connsiteX34" fmla="*/ 1245141 w 3443592"/>
                <a:gd name="connsiteY34" fmla="*/ 1128408 h 1600200"/>
                <a:gd name="connsiteX35" fmla="*/ 1342417 w 3443592"/>
                <a:gd name="connsiteY35" fmla="*/ 1128408 h 1600200"/>
                <a:gd name="connsiteX36" fmla="*/ 1342417 w 3443592"/>
                <a:gd name="connsiteY36" fmla="*/ 1191638 h 1600200"/>
                <a:gd name="connsiteX37" fmla="*/ 1415375 w 3443592"/>
                <a:gd name="connsiteY37" fmla="*/ 1191638 h 1600200"/>
                <a:gd name="connsiteX38" fmla="*/ 1415375 w 3443592"/>
                <a:gd name="connsiteY38" fmla="*/ 1230549 h 1600200"/>
                <a:gd name="connsiteX39" fmla="*/ 1517515 w 3443592"/>
                <a:gd name="connsiteY39" fmla="*/ 1230549 h 1600200"/>
                <a:gd name="connsiteX40" fmla="*/ 1517515 w 3443592"/>
                <a:gd name="connsiteY40" fmla="*/ 1288915 h 1600200"/>
                <a:gd name="connsiteX41" fmla="*/ 1580745 w 3443592"/>
                <a:gd name="connsiteY41" fmla="*/ 1288915 h 1600200"/>
                <a:gd name="connsiteX42" fmla="*/ 1580745 w 3443592"/>
                <a:gd name="connsiteY42" fmla="*/ 1308370 h 1600200"/>
                <a:gd name="connsiteX43" fmla="*/ 1702341 w 3443592"/>
                <a:gd name="connsiteY43" fmla="*/ 1308370 h 1600200"/>
                <a:gd name="connsiteX44" fmla="*/ 1702341 w 3443592"/>
                <a:gd name="connsiteY44" fmla="*/ 1357008 h 1600200"/>
                <a:gd name="connsiteX45" fmla="*/ 1760706 w 3443592"/>
                <a:gd name="connsiteY45" fmla="*/ 1357008 h 1600200"/>
                <a:gd name="connsiteX46" fmla="*/ 1760706 w 3443592"/>
                <a:gd name="connsiteY46" fmla="*/ 1395919 h 1600200"/>
                <a:gd name="connsiteX47" fmla="*/ 1974715 w 3443592"/>
                <a:gd name="connsiteY47" fmla="*/ 1395919 h 1600200"/>
                <a:gd name="connsiteX48" fmla="*/ 1974715 w 3443592"/>
                <a:gd name="connsiteY48" fmla="*/ 1425102 h 1600200"/>
                <a:gd name="connsiteX49" fmla="*/ 2062264 w 3443592"/>
                <a:gd name="connsiteY49" fmla="*/ 1425102 h 1600200"/>
                <a:gd name="connsiteX50" fmla="*/ 2062264 w 3443592"/>
                <a:gd name="connsiteY50" fmla="*/ 1454285 h 1600200"/>
                <a:gd name="connsiteX51" fmla="*/ 2281136 w 3443592"/>
                <a:gd name="connsiteY51" fmla="*/ 1454285 h 1600200"/>
                <a:gd name="connsiteX52" fmla="*/ 2281136 w 3443592"/>
                <a:gd name="connsiteY52" fmla="*/ 1459149 h 1600200"/>
                <a:gd name="connsiteX53" fmla="*/ 2641060 w 3443592"/>
                <a:gd name="connsiteY53" fmla="*/ 1459149 h 1600200"/>
                <a:gd name="connsiteX54" fmla="*/ 2641060 w 3443592"/>
                <a:gd name="connsiteY54" fmla="*/ 1483468 h 1600200"/>
                <a:gd name="connsiteX55" fmla="*/ 2733472 w 3443592"/>
                <a:gd name="connsiteY55" fmla="*/ 1483468 h 1600200"/>
                <a:gd name="connsiteX56" fmla="*/ 2733472 w 3443592"/>
                <a:gd name="connsiteY56" fmla="*/ 1502923 h 1600200"/>
                <a:gd name="connsiteX57" fmla="*/ 3000983 w 3443592"/>
                <a:gd name="connsiteY57" fmla="*/ 1502923 h 1600200"/>
                <a:gd name="connsiteX58" fmla="*/ 3000983 w 3443592"/>
                <a:gd name="connsiteY58" fmla="*/ 1522379 h 1600200"/>
                <a:gd name="connsiteX59" fmla="*/ 3151762 w 3443592"/>
                <a:gd name="connsiteY59" fmla="*/ 1522379 h 1600200"/>
                <a:gd name="connsiteX60" fmla="*/ 3176081 w 3443592"/>
                <a:gd name="connsiteY60" fmla="*/ 1522379 h 1600200"/>
                <a:gd name="connsiteX61" fmla="*/ 3176081 w 3443592"/>
                <a:gd name="connsiteY61" fmla="*/ 1556425 h 1600200"/>
                <a:gd name="connsiteX62" fmla="*/ 3229583 w 3443592"/>
                <a:gd name="connsiteY62" fmla="*/ 1556425 h 1600200"/>
                <a:gd name="connsiteX63" fmla="*/ 3229583 w 3443592"/>
                <a:gd name="connsiteY63" fmla="*/ 1566153 h 1600200"/>
                <a:gd name="connsiteX64" fmla="*/ 3312268 w 3443592"/>
                <a:gd name="connsiteY64" fmla="*/ 1566153 h 1600200"/>
                <a:gd name="connsiteX65" fmla="*/ 3312268 w 3443592"/>
                <a:gd name="connsiteY65" fmla="*/ 1600200 h 1600200"/>
                <a:gd name="connsiteX66" fmla="*/ 3443592 w 3443592"/>
                <a:gd name="connsiteY66" fmla="*/ 1600200 h 1600200"/>
                <a:gd name="connsiteX0" fmla="*/ 0 w 3443592"/>
                <a:gd name="connsiteY0" fmla="*/ 0 h 1600200"/>
                <a:gd name="connsiteX1" fmla="*/ 145915 w 3443592"/>
                <a:gd name="connsiteY1" fmla="*/ 0 h 1600200"/>
                <a:gd name="connsiteX2" fmla="*/ 145915 w 3443592"/>
                <a:gd name="connsiteY2" fmla="*/ 48638 h 1600200"/>
                <a:gd name="connsiteX3" fmla="*/ 243192 w 3443592"/>
                <a:gd name="connsiteY3" fmla="*/ 48638 h 1600200"/>
                <a:gd name="connsiteX4" fmla="*/ 243192 w 3443592"/>
                <a:gd name="connsiteY4" fmla="*/ 126459 h 1600200"/>
                <a:gd name="connsiteX5" fmla="*/ 325877 w 3443592"/>
                <a:gd name="connsiteY5" fmla="*/ 126459 h 1600200"/>
                <a:gd name="connsiteX6" fmla="*/ 325877 w 3443592"/>
                <a:gd name="connsiteY6" fmla="*/ 175098 h 1600200"/>
                <a:gd name="connsiteX7" fmla="*/ 379379 w 3443592"/>
                <a:gd name="connsiteY7" fmla="*/ 175098 h 1600200"/>
                <a:gd name="connsiteX8" fmla="*/ 379379 w 3443592"/>
                <a:gd name="connsiteY8" fmla="*/ 330740 h 1600200"/>
                <a:gd name="connsiteX9" fmla="*/ 379379 w 3443592"/>
                <a:gd name="connsiteY9" fmla="*/ 442608 h 1600200"/>
                <a:gd name="connsiteX10" fmla="*/ 374515 w 3443592"/>
                <a:gd name="connsiteY10" fmla="*/ 452336 h 1600200"/>
                <a:gd name="connsiteX11" fmla="*/ 462064 w 3443592"/>
                <a:gd name="connsiteY11" fmla="*/ 452336 h 1600200"/>
                <a:gd name="connsiteX12" fmla="*/ 462064 w 3443592"/>
                <a:gd name="connsiteY12" fmla="*/ 496110 h 1600200"/>
                <a:gd name="connsiteX13" fmla="*/ 510702 w 3443592"/>
                <a:gd name="connsiteY13" fmla="*/ 496110 h 1600200"/>
                <a:gd name="connsiteX14" fmla="*/ 510702 w 3443592"/>
                <a:gd name="connsiteY14" fmla="*/ 535021 h 1600200"/>
                <a:gd name="connsiteX15" fmla="*/ 549613 w 3443592"/>
                <a:gd name="connsiteY15" fmla="*/ 535021 h 1600200"/>
                <a:gd name="connsiteX16" fmla="*/ 549613 w 3443592"/>
                <a:gd name="connsiteY16" fmla="*/ 554476 h 1600200"/>
                <a:gd name="connsiteX17" fmla="*/ 578796 w 3443592"/>
                <a:gd name="connsiteY17" fmla="*/ 554476 h 1600200"/>
                <a:gd name="connsiteX18" fmla="*/ 578796 w 3443592"/>
                <a:gd name="connsiteY18" fmla="*/ 739302 h 1600200"/>
                <a:gd name="connsiteX19" fmla="*/ 666345 w 3443592"/>
                <a:gd name="connsiteY19" fmla="*/ 739302 h 1600200"/>
                <a:gd name="connsiteX20" fmla="*/ 666345 w 3443592"/>
                <a:gd name="connsiteY20" fmla="*/ 787940 h 1600200"/>
                <a:gd name="connsiteX21" fmla="*/ 744166 w 3443592"/>
                <a:gd name="connsiteY21" fmla="*/ 787940 h 1600200"/>
                <a:gd name="connsiteX22" fmla="*/ 744166 w 3443592"/>
                <a:gd name="connsiteY22" fmla="*/ 812259 h 1600200"/>
                <a:gd name="connsiteX23" fmla="*/ 768485 w 3443592"/>
                <a:gd name="connsiteY23" fmla="*/ 812259 h 1600200"/>
                <a:gd name="connsiteX24" fmla="*/ 768485 w 3443592"/>
                <a:gd name="connsiteY24" fmla="*/ 919264 h 1600200"/>
                <a:gd name="connsiteX25" fmla="*/ 894945 w 3443592"/>
                <a:gd name="connsiteY25" fmla="*/ 919264 h 1600200"/>
                <a:gd name="connsiteX26" fmla="*/ 894945 w 3443592"/>
                <a:gd name="connsiteY26" fmla="*/ 953310 h 1600200"/>
                <a:gd name="connsiteX27" fmla="*/ 953311 w 3443592"/>
                <a:gd name="connsiteY27" fmla="*/ 953310 h 1600200"/>
                <a:gd name="connsiteX28" fmla="*/ 953311 w 3443592"/>
                <a:gd name="connsiteY28" fmla="*/ 1031132 h 1600200"/>
                <a:gd name="connsiteX29" fmla="*/ 972766 w 3443592"/>
                <a:gd name="connsiteY29" fmla="*/ 1031132 h 1600200"/>
                <a:gd name="connsiteX30" fmla="*/ 972766 w 3443592"/>
                <a:gd name="connsiteY30" fmla="*/ 1089498 h 1600200"/>
                <a:gd name="connsiteX31" fmla="*/ 1143000 w 3443592"/>
                <a:gd name="connsiteY31" fmla="*/ 1089498 h 1600200"/>
                <a:gd name="connsiteX32" fmla="*/ 1143000 w 3443592"/>
                <a:gd name="connsiteY32" fmla="*/ 1113817 h 1600200"/>
                <a:gd name="connsiteX33" fmla="*/ 1245141 w 3443592"/>
                <a:gd name="connsiteY33" fmla="*/ 1113817 h 1600200"/>
                <a:gd name="connsiteX34" fmla="*/ 1245141 w 3443592"/>
                <a:gd name="connsiteY34" fmla="*/ 1128408 h 1600200"/>
                <a:gd name="connsiteX35" fmla="*/ 1342417 w 3443592"/>
                <a:gd name="connsiteY35" fmla="*/ 1128408 h 1600200"/>
                <a:gd name="connsiteX36" fmla="*/ 1342417 w 3443592"/>
                <a:gd name="connsiteY36" fmla="*/ 1191638 h 1600200"/>
                <a:gd name="connsiteX37" fmla="*/ 1415375 w 3443592"/>
                <a:gd name="connsiteY37" fmla="*/ 1191638 h 1600200"/>
                <a:gd name="connsiteX38" fmla="*/ 1415375 w 3443592"/>
                <a:gd name="connsiteY38" fmla="*/ 1230549 h 1600200"/>
                <a:gd name="connsiteX39" fmla="*/ 1517515 w 3443592"/>
                <a:gd name="connsiteY39" fmla="*/ 1230549 h 1600200"/>
                <a:gd name="connsiteX40" fmla="*/ 1517515 w 3443592"/>
                <a:gd name="connsiteY40" fmla="*/ 1288915 h 1600200"/>
                <a:gd name="connsiteX41" fmla="*/ 1580745 w 3443592"/>
                <a:gd name="connsiteY41" fmla="*/ 1288915 h 1600200"/>
                <a:gd name="connsiteX42" fmla="*/ 1580745 w 3443592"/>
                <a:gd name="connsiteY42" fmla="*/ 1308370 h 1600200"/>
                <a:gd name="connsiteX43" fmla="*/ 1702341 w 3443592"/>
                <a:gd name="connsiteY43" fmla="*/ 1308370 h 1600200"/>
                <a:gd name="connsiteX44" fmla="*/ 1702341 w 3443592"/>
                <a:gd name="connsiteY44" fmla="*/ 1357008 h 1600200"/>
                <a:gd name="connsiteX45" fmla="*/ 1760706 w 3443592"/>
                <a:gd name="connsiteY45" fmla="*/ 1357008 h 1600200"/>
                <a:gd name="connsiteX46" fmla="*/ 1760706 w 3443592"/>
                <a:gd name="connsiteY46" fmla="*/ 1395919 h 1600200"/>
                <a:gd name="connsiteX47" fmla="*/ 1974715 w 3443592"/>
                <a:gd name="connsiteY47" fmla="*/ 1395919 h 1600200"/>
                <a:gd name="connsiteX48" fmla="*/ 1974715 w 3443592"/>
                <a:gd name="connsiteY48" fmla="*/ 1425102 h 1600200"/>
                <a:gd name="connsiteX49" fmla="*/ 2062264 w 3443592"/>
                <a:gd name="connsiteY49" fmla="*/ 1425102 h 1600200"/>
                <a:gd name="connsiteX50" fmla="*/ 2062264 w 3443592"/>
                <a:gd name="connsiteY50" fmla="*/ 1454285 h 1600200"/>
                <a:gd name="connsiteX51" fmla="*/ 2281136 w 3443592"/>
                <a:gd name="connsiteY51" fmla="*/ 1454285 h 1600200"/>
                <a:gd name="connsiteX52" fmla="*/ 2281136 w 3443592"/>
                <a:gd name="connsiteY52" fmla="*/ 1459149 h 1600200"/>
                <a:gd name="connsiteX53" fmla="*/ 2641060 w 3443592"/>
                <a:gd name="connsiteY53" fmla="*/ 1459149 h 1600200"/>
                <a:gd name="connsiteX54" fmla="*/ 2641060 w 3443592"/>
                <a:gd name="connsiteY54" fmla="*/ 1483468 h 1600200"/>
                <a:gd name="connsiteX55" fmla="*/ 2733472 w 3443592"/>
                <a:gd name="connsiteY55" fmla="*/ 1483468 h 1600200"/>
                <a:gd name="connsiteX56" fmla="*/ 2733472 w 3443592"/>
                <a:gd name="connsiteY56" fmla="*/ 1502923 h 1600200"/>
                <a:gd name="connsiteX57" fmla="*/ 3000983 w 3443592"/>
                <a:gd name="connsiteY57" fmla="*/ 1502923 h 1600200"/>
                <a:gd name="connsiteX58" fmla="*/ 3000983 w 3443592"/>
                <a:gd name="connsiteY58" fmla="*/ 1522379 h 1600200"/>
                <a:gd name="connsiteX59" fmla="*/ 3151762 w 3443592"/>
                <a:gd name="connsiteY59" fmla="*/ 1522379 h 1600200"/>
                <a:gd name="connsiteX60" fmla="*/ 3176081 w 3443592"/>
                <a:gd name="connsiteY60" fmla="*/ 1522379 h 1600200"/>
                <a:gd name="connsiteX61" fmla="*/ 3176081 w 3443592"/>
                <a:gd name="connsiteY61" fmla="*/ 1556425 h 1600200"/>
                <a:gd name="connsiteX62" fmla="*/ 3229583 w 3443592"/>
                <a:gd name="connsiteY62" fmla="*/ 1556425 h 1600200"/>
                <a:gd name="connsiteX63" fmla="*/ 3229583 w 3443592"/>
                <a:gd name="connsiteY63" fmla="*/ 1566153 h 1600200"/>
                <a:gd name="connsiteX64" fmla="*/ 3312268 w 3443592"/>
                <a:gd name="connsiteY64" fmla="*/ 1566153 h 1600200"/>
                <a:gd name="connsiteX65" fmla="*/ 3312268 w 3443592"/>
                <a:gd name="connsiteY65" fmla="*/ 1600200 h 1600200"/>
                <a:gd name="connsiteX66" fmla="*/ 3443592 w 3443592"/>
                <a:gd name="connsiteY66" fmla="*/ 1600200 h 1600200"/>
                <a:gd name="connsiteX0" fmla="*/ 0 w 3443592"/>
                <a:gd name="connsiteY0" fmla="*/ 0 h 1600200"/>
                <a:gd name="connsiteX1" fmla="*/ 145915 w 3443592"/>
                <a:gd name="connsiteY1" fmla="*/ 0 h 1600200"/>
                <a:gd name="connsiteX2" fmla="*/ 145915 w 3443592"/>
                <a:gd name="connsiteY2" fmla="*/ 48638 h 1600200"/>
                <a:gd name="connsiteX3" fmla="*/ 243192 w 3443592"/>
                <a:gd name="connsiteY3" fmla="*/ 48638 h 1600200"/>
                <a:gd name="connsiteX4" fmla="*/ 243192 w 3443592"/>
                <a:gd name="connsiteY4" fmla="*/ 126459 h 1600200"/>
                <a:gd name="connsiteX5" fmla="*/ 325877 w 3443592"/>
                <a:gd name="connsiteY5" fmla="*/ 126459 h 1600200"/>
                <a:gd name="connsiteX6" fmla="*/ 325877 w 3443592"/>
                <a:gd name="connsiteY6" fmla="*/ 175098 h 1600200"/>
                <a:gd name="connsiteX7" fmla="*/ 379379 w 3443592"/>
                <a:gd name="connsiteY7" fmla="*/ 175098 h 1600200"/>
                <a:gd name="connsiteX8" fmla="*/ 379379 w 3443592"/>
                <a:gd name="connsiteY8" fmla="*/ 330740 h 1600200"/>
                <a:gd name="connsiteX9" fmla="*/ 379379 w 3443592"/>
                <a:gd name="connsiteY9" fmla="*/ 442608 h 1600200"/>
                <a:gd name="connsiteX10" fmla="*/ 384242 w 3443592"/>
                <a:gd name="connsiteY10" fmla="*/ 452336 h 1600200"/>
                <a:gd name="connsiteX11" fmla="*/ 462064 w 3443592"/>
                <a:gd name="connsiteY11" fmla="*/ 452336 h 1600200"/>
                <a:gd name="connsiteX12" fmla="*/ 462064 w 3443592"/>
                <a:gd name="connsiteY12" fmla="*/ 496110 h 1600200"/>
                <a:gd name="connsiteX13" fmla="*/ 510702 w 3443592"/>
                <a:gd name="connsiteY13" fmla="*/ 496110 h 1600200"/>
                <a:gd name="connsiteX14" fmla="*/ 510702 w 3443592"/>
                <a:gd name="connsiteY14" fmla="*/ 535021 h 1600200"/>
                <a:gd name="connsiteX15" fmla="*/ 549613 w 3443592"/>
                <a:gd name="connsiteY15" fmla="*/ 535021 h 1600200"/>
                <a:gd name="connsiteX16" fmla="*/ 549613 w 3443592"/>
                <a:gd name="connsiteY16" fmla="*/ 554476 h 1600200"/>
                <a:gd name="connsiteX17" fmla="*/ 578796 w 3443592"/>
                <a:gd name="connsiteY17" fmla="*/ 554476 h 1600200"/>
                <a:gd name="connsiteX18" fmla="*/ 578796 w 3443592"/>
                <a:gd name="connsiteY18" fmla="*/ 739302 h 1600200"/>
                <a:gd name="connsiteX19" fmla="*/ 666345 w 3443592"/>
                <a:gd name="connsiteY19" fmla="*/ 739302 h 1600200"/>
                <a:gd name="connsiteX20" fmla="*/ 666345 w 3443592"/>
                <a:gd name="connsiteY20" fmla="*/ 787940 h 1600200"/>
                <a:gd name="connsiteX21" fmla="*/ 744166 w 3443592"/>
                <a:gd name="connsiteY21" fmla="*/ 787940 h 1600200"/>
                <a:gd name="connsiteX22" fmla="*/ 744166 w 3443592"/>
                <a:gd name="connsiteY22" fmla="*/ 812259 h 1600200"/>
                <a:gd name="connsiteX23" fmla="*/ 768485 w 3443592"/>
                <a:gd name="connsiteY23" fmla="*/ 812259 h 1600200"/>
                <a:gd name="connsiteX24" fmla="*/ 768485 w 3443592"/>
                <a:gd name="connsiteY24" fmla="*/ 919264 h 1600200"/>
                <a:gd name="connsiteX25" fmla="*/ 894945 w 3443592"/>
                <a:gd name="connsiteY25" fmla="*/ 919264 h 1600200"/>
                <a:gd name="connsiteX26" fmla="*/ 894945 w 3443592"/>
                <a:gd name="connsiteY26" fmla="*/ 953310 h 1600200"/>
                <a:gd name="connsiteX27" fmla="*/ 953311 w 3443592"/>
                <a:gd name="connsiteY27" fmla="*/ 953310 h 1600200"/>
                <a:gd name="connsiteX28" fmla="*/ 953311 w 3443592"/>
                <a:gd name="connsiteY28" fmla="*/ 1031132 h 1600200"/>
                <a:gd name="connsiteX29" fmla="*/ 972766 w 3443592"/>
                <a:gd name="connsiteY29" fmla="*/ 1031132 h 1600200"/>
                <a:gd name="connsiteX30" fmla="*/ 972766 w 3443592"/>
                <a:gd name="connsiteY30" fmla="*/ 1089498 h 1600200"/>
                <a:gd name="connsiteX31" fmla="*/ 1143000 w 3443592"/>
                <a:gd name="connsiteY31" fmla="*/ 1089498 h 1600200"/>
                <a:gd name="connsiteX32" fmla="*/ 1143000 w 3443592"/>
                <a:gd name="connsiteY32" fmla="*/ 1113817 h 1600200"/>
                <a:gd name="connsiteX33" fmla="*/ 1245141 w 3443592"/>
                <a:gd name="connsiteY33" fmla="*/ 1113817 h 1600200"/>
                <a:gd name="connsiteX34" fmla="*/ 1245141 w 3443592"/>
                <a:gd name="connsiteY34" fmla="*/ 1128408 h 1600200"/>
                <a:gd name="connsiteX35" fmla="*/ 1342417 w 3443592"/>
                <a:gd name="connsiteY35" fmla="*/ 1128408 h 1600200"/>
                <a:gd name="connsiteX36" fmla="*/ 1342417 w 3443592"/>
                <a:gd name="connsiteY36" fmla="*/ 1191638 h 1600200"/>
                <a:gd name="connsiteX37" fmla="*/ 1415375 w 3443592"/>
                <a:gd name="connsiteY37" fmla="*/ 1191638 h 1600200"/>
                <a:gd name="connsiteX38" fmla="*/ 1415375 w 3443592"/>
                <a:gd name="connsiteY38" fmla="*/ 1230549 h 1600200"/>
                <a:gd name="connsiteX39" fmla="*/ 1517515 w 3443592"/>
                <a:gd name="connsiteY39" fmla="*/ 1230549 h 1600200"/>
                <a:gd name="connsiteX40" fmla="*/ 1517515 w 3443592"/>
                <a:gd name="connsiteY40" fmla="*/ 1288915 h 1600200"/>
                <a:gd name="connsiteX41" fmla="*/ 1580745 w 3443592"/>
                <a:gd name="connsiteY41" fmla="*/ 1288915 h 1600200"/>
                <a:gd name="connsiteX42" fmla="*/ 1580745 w 3443592"/>
                <a:gd name="connsiteY42" fmla="*/ 1308370 h 1600200"/>
                <a:gd name="connsiteX43" fmla="*/ 1702341 w 3443592"/>
                <a:gd name="connsiteY43" fmla="*/ 1308370 h 1600200"/>
                <a:gd name="connsiteX44" fmla="*/ 1702341 w 3443592"/>
                <a:gd name="connsiteY44" fmla="*/ 1357008 h 1600200"/>
                <a:gd name="connsiteX45" fmla="*/ 1760706 w 3443592"/>
                <a:gd name="connsiteY45" fmla="*/ 1357008 h 1600200"/>
                <a:gd name="connsiteX46" fmla="*/ 1760706 w 3443592"/>
                <a:gd name="connsiteY46" fmla="*/ 1395919 h 1600200"/>
                <a:gd name="connsiteX47" fmla="*/ 1974715 w 3443592"/>
                <a:gd name="connsiteY47" fmla="*/ 1395919 h 1600200"/>
                <a:gd name="connsiteX48" fmla="*/ 1974715 w 3443592"/>
                <a:gd name="connsiteY48" fmla="*/ 1425102 h 1600200"/>
                <a:gd name="connsiteX49" fmla="*/ 2062264 w 3443592"/>
                <a:gd name="connsiteY49" fmla="*/ 1425102 h 1600200"/>
                <a:gd name="connsiteX50" fmla="*/ 2062264 w 3443592"/>
                <a:gd name="connsiteY50" fmla="*/ 1454285 h 1600200"/>
                <a:gd name="connsiteX51" fmla="*/ 2281136 w 3443592"/>
                <a:gd name="connsiteY51" fmla="*/ 1454285 h 1600200"/>
                <a:gd name="connsiteX52" fmla="*/ 2281136 w 3443592"/>
                <a:gd name="connsiteY52" fmla="*/ 1459149 h 1600200"/>
                <a:gd name="connsiteX53" fmla="*/ 2641060 w 3443592"/>
                <a:gd name="connsiteY53" fmla="*/ 1459149 h 1600200"/>
                <a:gd name="connsiteX54" fmla="*/ 2641060 w 3443592"/>
                <a:gd name="connsiteY54" fmla="*/ 1483468 h 1600200"/>
                <a:gd name="connsiteX55" fmla="*/ 2733472 w 3443592"/>
                <a:gd name="connsiteY55" fmla="*/ 1483468 h 1600200"/>
                <a:gd name="connsiteX56" fmla="*/ 2733472 w 3443592"/>
                <a:gd name="connsiteY56" fmla="*/ 1502923 h 1600200"/>
                <a:gd name="connsiteX57" fmla="*/ 3000983 w 3443592"/>
                <a:gd name="connsiteY57" fmla="*/ 1502923 h 1600200"/>
                <a:gd name="connsiteX58" fmla="*/ 3000983 w 3443592"/>
                <a:gd name="connsiteY58" fmla="*/ 1522379 h 1600200"/>
                <a:gd name="connsiteX59" fmla="*/ 3151762 w 3443592"/>
                <a:gd name="connsiteY59" fmla="*/ 1522379 h 1600200"/>
                <a:gd name="connsiteX60" fmla="*/ 3176081 w 3443592"/>
                <a:gd name="connsiteY60" fmla="*/ 1522379 h 1600200"/>
                <a:gd name="connsiteX61" fmla="*/ 3176081 w 3443592"/>
                <a:gd name="connsiteY61" fmla="*/ 1556425 h 1600200"/>
                <a:gd name="connsiteX62" fmla="*/ 3229583 w 3443592"/>
                <a:gd name="connsiteY62" fmla="*/ 1556425 h 1600200"/>
                <a:gd name="connsiteX63" fmla="*/ 3229583 w 3443592"/>
                <a:gd name="connsiteY63" fmla="*/ 1566153 h 1600200"/>
                <a:gd name="connsiteX64" fmla="*/ 3312268 w 3443592"/>
                <a:gd name="connsiteY64" fmla="*/ 1566153 h 1600200"/>
                <a:gd name="connsiteX65" fmla="*/ 3312268 w 3443592"/>
                <a:gd name="connsiteY65" fmla="*/ 1600200 h 1600200"/>
                <a:gd name="connsiteX66" fmla="*/ 3443592 w 3443592"/>
                <a:gd name="connsiteY66" fmla="*/ 1600200 h 16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443592" h="1600200">
                  <a:moveTo>
                    <a:pt x="0" y="0"/>
                  </a:moveTo>
                  <a:lnTo>
                    <a:pt x="145915" y="0"/>
                  </a:lnTo>
                  <a:lnTo>
                    <a:pt x="145915" y="48638"/>
                  </a:lnTo>
                  <a:lnTo>
                    <a:pt x="243192" y="48638"/>
                  </a:lnTo>
                  <a:lnTo>
                    <a:pt x="243192" y="126459"/>
                  </a:lnTo>
                  <a:lnTo>
                    <a:pt x="325877" y="126459"/>
                  </a:lnTo>
                  <a:lnTo>
                    <a:pt x="325877" y="175098"/>
                  </a:lnTo>
                  <a:lnTo>
                    <a:pt x="379379" y="175098"/>
                  </a:lnTo>
                  <a:lnTo>
                    <a:pt x="379379" y="330740"/>
                  </a:lnTo>
                  <a:lnTo>
                    <a:pt x="379379" y="442608"/>
                  </a:lnTo>
                  <a:lnTo>
                    <a:pt x="384242" y="452336"/>
                  </a:lnTo>
                  <a:lnTo>
                    <a:pt x="462064" y="452336"/>
                  </a:lnTo>
                  <a:lnTo>
                    <a:pt x="462064" y="496110"/>
                  </a:lnTo>
                  <a:lnTo>
                    <a:pt x="510702" y="496110"/>
                  </a:lnTo>
                  <a:lnTo>
                    <a:pt x="510702" y="535021"/>
                  </a:lnTo>
                  <a:lnTo>
                    <a:pt x="549613" y="535021"/>
                  </a:lnTo>
                  <a:lnTo>
                    <a:pt x="549613" y="554476"/>
                  </a:lnTo>
                  <a:lnTo>
                    <a:pt x="578796" y="554476"/>
                  </a:lnTo>
                  <a:lnTo>
                    <a:pt x="578796" y="739302"/>
                  </a:lnTo>
                  <a:lnTo>
                    <a:pt x="666345" y="739302"/>
                  </a:lnTo>
                  <a:lnTo>
                    <a:pt x="666345" y="787940"/>
                  </a:lnTo>
                  <a:lnTo>
                    <a:pt x="744166" y="787940"/>
                  </a:lnTo>
                  <a:lnTo>
                    <a:pt x="744166" y="812259"/>
                  </a:lnTo>
                  <a:lnTo>
                    <a:pt x="768485" y="812259"/>
                  </a:lnTo>
                  <a:lnTo>
                    <a:pt x="768485" y="919264"/>
                  </a:lnTo>
                  <a:lnTo>
                    <a:pt x="894945" y="919264"/>
                  </a:lnTo>
                  <a:lnTo>
                    <a:pt x="894945" y="953310"/>
                  </a:lnTo>
                  <a:lnTo>
                    <a:pt x="953311" y="953310"/>
                  </a:lnTo>
                  <a:lnTo>
                    <a:pt x="953311" y="1031132"/>
                  </a:lnTo>
                  <a:lnTo>
                    <a:pt x="972766" y="1031132"/>
                  </a:lnTo>
                  <a:lnTo>
                    <a:pt x="972766" y="1089498"/>
                  </a:lnTo>
                  <a:lnTo>
                    <a:pt x="1143000" y="1089498"/>
                  </a:lnTo>
                  <a:lnTo>
                    <a:pt x="1143000" y="1113817"/>
                  </a:lnTo>
                  <a:lnTo>
                    <a:pt x="1245141" y="1113817"/>
                  </a:lnTo>
                  <a:lnTo>
                    <a:pt x="1245141" y="1128408"/>
                  </a:lnTo>
                  <a:lnTo>
                    <a:pt x="1342417" y="1128408"/>
                  </a:lnTo>
                  <a:lnTo>
                    <a:pt x="1342417" y="1191638"/>
                  </a:lnTo>
                  <a:lnTo>
                    <a:pt x="1415375" y="1191638"/>
                  </a:lnTo>
                  <a:lnTo>
                    <a:pt x="1415375" y="1230549"/>
                  </a:lnTo>
                  <a:lnTo>
                    <a:pt x="1517515" y="1230549"/>
                  </a:lnTo>
                  <a:lnTo>
                    <a:pt x="1517515" y="1288915"/>
                  </a:lnTo>
                  <a:lnTo>
                    <a:pt x="1580745" y="1288915"/>
                  </a:lnTo>
                  <a:lnTo>
                    <a:pt x="1580745" y="1308370"/>
                  </a:lnTo>
                  <a:lnTo>
                    <a:pt x="1702341" y="1308370"/>
                  </a:lnTo>
                  <a:lnTo>
                    <a:pt x="1702341" y="1357008"/>
                  </a:lnTo>
                  <a:lnTo>
                    <a:pt x="1760706" y="1357008"/>
                  </a:lnTo>
                  <a:lnTo>
                    <a:pt x="1760706" y="1395919"/>
                  </a:lnTo>
                  <a:lnTo>
                    <a:pt x="1974715" y="1395919"/>
                  </a:lnTo>
                  <a:lnTo>
                    <a:pt x="1974715" y="1425102"/>
                  </a:lnTo>
                  <a:lnTo>
                    <a:pt x="2062264" y="1425102"/>
                  </a:lnTo>
                  <a:lnTo>
                    <a:pt x="2062264" y="1454285"/>
                  </a:lnTo>
                  <a:lnTo>
                    <a:pt x="2281136" y="1454285"/>
                  </a:lnTo>
                  <a:lnTo>
                    <a:pt x="2281136" y="1459149"/>
                  </a:lnTo>
                  <a:lnTo>
                    <a:pt x="2641060" y="1459149"/>
                  </a:lnTo>
                  <a:lnTo>
                    <a:pt x="2641060" y="1483468"/>
                  </a:lnTo>
                  <a:lnTo>
                    <a:pt x="2733472" y="1483468"/>
                  </a:lnTo>
                  <a:lnTo>
                    <a:pt x="2733472" y="1502923"/>
                  </a:lnTo>
                  <a:lnTo>
                    <a:pt x="3000983" y="1502923"/>
                  </a:lnTo>
                  <a:lnTo>
                    <a:pt x="3000983" y="1522379"/>
                  </a:lnTo>
                  <a:lnTo>
                    <a:pt x="3151762" y="1522379"/>
                  </a:lnTo>
                  <a:lnTo>
                    <a:pt x="3176081" y="1522379"/>
                  </a:lnTo>
                  <a:lnTo>
                    <a:pt x="3176081" y="1556425"/>
                  </a:lnTo>
                  <a:lnTo>
                    <a:pt x="3229583" y="1556425"/>
                  </a:lnTo>
                  <a:lnTo>
                    <a:pt x="3229583" y="1566153"/>
                  </a:lnTo>
                  <a:lnTo>
                    <a:pt x="3312268" y="1566153"/>
                  </a:lnTo>
                  <a:lnTo>
                    <a:pt x="3312268" y="1600200"/>
                  </a:lnTo>
                  <a:lnTo>
                    <a:pt x="3443592" y="1600200"/>
                  </a:lnTo>
                </a:path>
              </a:pathLst>
            </a:custGeom>
            <a:noFill/>
            <a:ln w="28575">
              <a:solidFill>
                <a:schemeClr val="accent4"/>
              </a:solidFill>
              <a:miter lim="800000"/>
              <a:headEnd/>
              <a:tailEnd/>
            </a:ln>
          </p:spPr>
          <p:txBody>
            <a:bodyPr rtlCol="0" anchor="ctr"/>
            <a:lstStyle/>
            <a:p>
              <a:pPr algn="ctr"/>
              <a:endParaRPr lang="en-US" dirty="0"/>
            </a:p>
          </p:txBody>
        </p:sp>
        <p:sp>
          <p:nvSpPr>
            <p:cNvPr id="20645" name="Freeform: Shape 20644">
              <a:extLst>
                <a:ext uri="{FF2B5EF4-FFF2-40B4-BE49-F238E27FC236}">
                  <a16:creationId xmlns:a16="http://schemas.microsoft.com/office/drawing/2014/main" id="{936A317F-1FF4-D703-B0D2-1E18BCCD7DEF}"/>
                </a:ext>
              </a:extLst>
            </p:cNvPr>
            <p:cNvSpPr/>
            <p:nvPr/>
          </p:nvSpPr>
          <p:spPr bwMode="auto">
            <a:xfrm>
              <a:off x="6060332" y="4387174"/>
              <a:ext cx="4430949" cy="141052"/>
            </a:xfrm>
            <a:custGeom>
              <a:avLst/>
              <a:gdLst>
                <a:gd name="connsiteX0" fmla="*/ 0 w 4430949"/>
                <a:gd name="connsiteY0" fmla="*/ 0 h 141052"/>
                <a:gd name="connsiteX1" fmla="*/ 141051 w 4430949"/>
                <a:gd name="connsiteY1" fmla="*/ 0 h 141052"/>
                <a:gd name="connsiteX2" fmla="*/ 141051 w 4430949"/>
                <a:gd name="connsiteY2" fmla="*/ 19456 h 141052"/>
                <a:gd name="connsiteX3" fmla="*/ 291830 w 4430949"/>
                <a:gd name="connsiteY3" fmla="*/ 19456 h 141052"/>
                <a:gd name="connsiteX4" fmla="*/ 291830 w 4430949"/>
                <a:gd name="connsiteY4" fmla="*/ 34047 h 141052"/>
                <a:gd name="connsiteX5" fmla="*/ 330740 w 4430949"/>
                <a:gd name="connsiteY5" fmla="*/ 34047 h 141052"/>
                <a:gd name="connsiteX6" fmla="*/ 330740 w 4430949"/>
                <a:gd name="connsiteY6" fmla="*/ 48639 h 141052"/>
                <a:gd name="connsiteX7" fmla="*/ 753894 w 4430949"/>
                <a:gd name="connsiteY7" fmla="*/ 48639 h 141052"/>
                <a:gd name="connsiteX8" fmla="*/ 753894 w 4430949"/>
                <a:gd name="connsiteY8" fmla="*/ 82686 h 141052"/>
                <a:gd name="connsiteX9" fmla="*/ 1857983 w 4430949"/>
                <a:gd name="connsiteY9" fmla="*/ 82686 h 141052"/>
                <a:gd name="connsiteX10" fmla="*/ 1857983 w 4430949"/>
                <a:gd name="connsiteY10" fmla="*/ 97277 h 141052"/>
                <a:gd name="connsiteX11" fmla="*/ 2130357 w 4430949"/>
                <a:gd name="connsiteY11" fmla="*/ 97277 h 141052"/>
                <a:gd name="connsiteX12" fmla="*/ 2130357 w 4430949"/>
                <a:gd name="connsiteY12" fmla="*/ 141052 h 141052"/>
                <a:gd name="connsiteX13" fmla="*/ 4430949 w 4430949"/>
                <a:gd name="connsiteY13" fmla="*/ 141052 h 141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430949" h="141052">
                  <a:moveTo>
                    <a:pt x="0" y="0"/>
                  </a:moveTo>
                  <a:lnTo>
                    <a:pt x="141051" y="0"/>
                  </a:lnTo>
                  <a:lnTo>
                    <a:pt x="141051" y="19456"/>
                  </a:lnTo>
                  <a:lnTo>
                    <a:pt x="291830" y="19456"/>
                  </a:lnTo>
                  <a:lnTo>
                    <a:pt x="291830" y="34047"/>
                  </a:lnTo>
                  <a:lnTo>
                    <a:pt x="330740" y="34047"/>
                  </a:lnTo>
                  <a:lnTo>
                    <a:pt x="330740" y="48639"/>
                  </a:lnTo>
                  <a:lnTo>
                    <a:pt x="753894" y="48639"/>
                  </a:lnTo>
                  <a:lnTo>
                    <a:pt x="753894" y="82686"/>
                  </a:lnTo>
                  <a:lnTo>
                    <a:pt x="1857983" y="82686"/>
                  </a:lnTo>
                  <a:lnTo>
                    <a:pt x="1857983" y="97277"/>
                  </a:lnTo>
                  <a:lnTo>
                    <a:pt x="2130357" y="97277"/>
                  </a:lnTo>
                  <a:lnTo>
                    <a:pt x="2130357" y="141052"/>
                  </a:lnTo>
                  <a:lnTo>
                    <a:pt x="4430949" y="141052"/>
                  </a:lnTo>
                </a:path>
              </a:pathLst>
            </a:custGeom>
            <a:noFill/>
            <a:ln w="28575">
              <a:solidFill>
                <a:schemeClr val="accent4"/>
              </a:solidFill>
              <a:miter lim="800000"/>
              <a:headEnd/>
              <a:tailEnd/>
            </a:ln>
          </p:spPr>
          <p:txBody>
            <a:bodyPr rtlCol="0" anchor="ctr"/>
            <a:lstStyle/>
            <a:p>
              <a:pPr algn="ctr"/>
              <a:endParaRPr lang="en-US"/>
            </a:p>
          </p:txBody>
        </p:sp>
      </p:grpSp>
      <p:sp>
        <p:nvSpPr>
          <p:cNvPr id="20643" name="Freeform: Shape 20642">
            <a:extLst>
              <a:ext uri="{FF2B5EF4-FFF2-40B4-BE49-F238E27FC236}">
                <a16:creationId xmlns:a16="http://schemas.microsoft.com/office/drawing/2014/main" id="{D96B36DC-35B8-1A4F-90B7-72F59F2E762F}"/>
              </a:ext>
            </a:extLst>
          </p:cNvPr>
          <p:cNvSpPr/>
          <p:nvPr/>
        </p:nvSpPr>
        <p:spPr bwMode="auto">
          <a:xfrm>
            <a:off x="2550268" y="2844124"/>
            <a:ext cx="7592438" cy="1964988"/>
          </a:xfrm>
          <a:custGeom>
            <a:avLst/>
            <a:gdLst>
              <a:gd name="connsiteX0" fmla="*/ 0 w 7592438"/>
              <a:gd name="connsiteY0" fmla="*/ 0 h 1964988"/>
              <a:gd name="connsiteX1" fmla="*/ 165370 w 7592438"/>
              <a:gd name="connsiteY1" fmla="*/ 0 h 1964988"/>
              <a:gd name="connsiteX2" fmla="*/ 165370 w 7592438"/>
              <a:gd name="connsiteY2" fmla="*/ 121596 h 1964988"/>
              <a:gd name="connsiteX3" fmla="*/ 209145 w 7592438"/>
              <a:gd name="connsiteY3" fmla="*/ 121596 h 1964988"/>
              <a:gd name="connsiteX4" fmla="*/ 209145 w 7592438"/>
              <a:gd name="connsiteY4" fmla="*/ 209145 h 1964988"/>
              <a:gd name="connsiteX5" fmla="*/ 267511 w 7592438"/>
              <a:gd name="connsiteY5" fmla="*/ 209145 h 1964988"/>
              <a:gd name="connsiteX6" fmla="*/ 267511 w 7592438"/>
              <a:gd name="connsiteY6" fmla="*/ 252920 h 1964988"/>
              <a:gd name="connsiteX7" fmla="*/ 321013 w 7592438"/>
              <a:gd name="connsiteY7" fmla="*/ 252920 h 1964988"/>
              <a:gd name="connsiteX8" fmla="*/ 321013 w 7592438"/>
              <a:gd name="connsiteY8" fmla="*/ 316149 h 1964988"/>
              <a:gd name="connsiteX9" fmla="*/ 364787 w 7592438"/>
              <a:gd name="connsiteY9" fmla="*/ 316149 h 1964988"/>
              <a:gd name="connsiteX10" fmla="*/ 364787 w 7592438"/>
              <a:gd name="connsiteY10" fmla="*/ 398835 h 1964988"/>
              <a:gd name="connsiteX11" fmla="*/ 389106 w 7592438"/>
              <a:gd name="connsiteY11" fmla="*/ 398835 h 1964988"/>
              <a:gd name="connsiteX12" fmla="*/ 389106 w 7592438"/>
              <a:gd name="connsiteY12" fmla="*/ 651754 h 1964988"/>
              <a:gd name="connsiteX13" fmla="*/ 403698 w 7592438"/>
              <a:gd name="connsiteY13" fmla="*/ 637162 h 1964988"/>
              <a:gd name="connsiteX14" fmla="*/ 403698 w 7592438"/>
              <a:gd name="connsiteY14" fmla="*/ 724711 h 1964988"/>
              <a:gd name="connsiteX15" fmla="*/ 564204 w 7592438"/>
              <a:gd name="connsiteY15" fmla="*/ 724711 h 1964988"/>
              <a:gd name="connsiteX16" fmla="*/ 564204 w 7592438"/>
              <a:gd name="connsiteY16" fmla="*/ 826852 h 1964988"/>
              <a:gd name="connsiteX17" fmla="*/ 578796 w 7592438"/>
              <a:gd name="connsiteY17" fmla="*/ 826852 h 1964988"/>
              <a:gd name="connsiteX18" fmla="*/ 578796 w 7592438"/>
              <a:gd name="connsiteY18" fmla="*/ 1001949 h 1964988"/>
              <a:gd name="connsiteX19" fmla="*/ 603115 w 7592438"/>
              <a:gd name="connsiteY19" fmla="*/ 1001949 h 1964988"/>
              <a:gd name="connsiteX20" fmla="*/ 603115 w 7592438"/>
              <a:gd name="connsiteY20" fmla="*/ 1040860 h 1964988"/>
              <a:gd name="connsiteX21" fmla="*/ 768485 w 7592438"/>
              <a:gd name="connsiteY21" fmla="*/ 1040860 h 1964988"/>
              <a:gd name="connsiteX22" fmla="*/ 768485 w 7592438"/>
              <a:gd name="connsiteY22" fmla="*/ 1162456 h 1964988"/>
              <a:gd name="connsiteX23" fmla="*/ 797668 w 7592438"/>
              <a:gd name="connsiteY23" fmla="*/ 1162456 h 1964988"/>
              <a:gd name="connsiteX24" fmla="*/ 797668 w 7592438"/>
              <a:gd name="connsiteY24" fmla="*/ 1215958 h 1964988"/>
              <a:gd name="connsiteX25" fmla="*/ 821987 w 7592438"/>
              <a:gd name="connsiteY25" fmla="*/ 1215958 h 1964988"/>
              <a:gd name="connsiteX26" fmla="*/ 821987 w 7592438"/>
              <a:gd name="connsiteY26" fmla="*/ 1254869 h 1964988"/>
              <a:gd name="connsiteX27" fmla="*/ 860898 w 7592438"/>
              <a:gd name="connsiteY27" fmla="*/ 1254869 h 1964988"/>
              <a:gd name="connsiteX28" fmla="*/ 860898 w 7592438"/>
              <a:gd name="connsiteY28" fmla="*/ 1284052 h 1964988"/>
              <a:gd name="connsiteX29" fmla="*/ 928992 w 7592438"/>
              <a:gd name="connsiteY29" fmla="*/ 1284052 h 1964988"/>
              <a:gd name="connsiteX30" fmla="*/ 928992 w 7592438"/>
              <a:gd name="connsiteY30" fmla="*/ 1327826 h 1964988"/>
              <a:gd name="connsiteX31" fmla="*/ 1045723 w 7592438"/>
              <a:gd name="connsiteY31" fmla="*/ 1327826 h 1964988"/>
              <a:gd name="connsiteX32" fmla="*/ 1045723 w 7592438"/>
              <a:gd name="connsiteY32" fmla="*/ 1371600 h 1964988"/>
              <a:gd name="connsiteX33" fmla="*/ 1133272 w 7592438"/>
              <a:gd name="connsiteY33" fmla="*/ 1371600 h 1964988"/>
              <a:gd name="connsiteX34" fmla="*/ 1133272 w 7592438"/>
              <a:gd name="connsiteY34" fmla="*/ 1434830 h 1964988"/>
              <a:gd name="connsiteX35" fmla="*/ 1313234 w 7592438"/>
              <a:gd name="connsiteY35" fmla="*/ 1434830 h 1964988"/>
              <a:gd name="connsiteX36" fmla="*/ 1313234 w 7592438"/>
              <a:gd name="connsiteY36" fmla="*/ 1444558 h 1964988"/>
              <a:gd name="connsiteX37" fmla="*/ 1449421 w 7592438"/>
              <a:gd name="connsiteY37" fmla="*/ 1444558 h 1964988"/>
              <a:gd name="connsiteX38" fmla="*/ 1449421 w 7592438"/>
              <a:gd name="connsiteY38" fmla="*/ 1522379 h 1964988"/>
              <a:gd name="connsiteX39" fmla="*/ 1478604 w 7592438"/>
              <a:gd name="connsiteY39" fmla="*/ 1522379 h 1964988"/>
              <a:gd name="connsiteX40" fmla="*/ 1478604 w 7592438"/>
              <a:gd name="connsiteY40" fmla="*/ 1541835 h 1964988"/>
              <a:gd name="connsiteX41" fmla="*/ 1522379 w 7592438"/>
              <a:gd name="connsiteY41" fmla="*/ 1541835 h 1964988"/>
              <a:gd name="connsiteX42" fmla="*/ 1522379 w 7592438"/>
              <a:gd name="connsiteY42" fmla="*/ 1605064 h 1964988"/>
              <a:gd name="connsiteX43" fmla="*/ 1687749 w 7592438"/>
              <a:gd name="connsiteY43" fmla="*/ 1605064 h 1964988"/>
              <a:gd name="connsiteX44" fmla="*/ 1687749 w 7592438"/>
              <a:gd name="connsiteY44" fmla="*/ 1624520 h 1964988"/>
              <a:gd name="connsiteX45" fmla="*/ 1896894 w 7592438"/>
              <a:gd name="connsiteY45" fmla="*/ 1624520 h 1964988"/>
              <a:gd name="connsiteX46" fmla="*/ 1896894 w 7592438"/>
              <a:gd name="connsiteY46" fmla="*/ 1648839 h 1964988"/>
              <a:gd name="connsiteX47" fmla="*/ 1999034 w 7592438"/>
              <a:gd name="connsiteY47" fmla="*/ 1648839 h 1964988"/>
              <a:gd name="connsiteX48" fmla="*/ 1999034 w 7592438"/>
              <a:gd name="connsiteY48" fmla="*/ 1663430 h 1964988"/>
              <a:gd name="connsiteX49" fmla="*/ 2363821 w 7592438"/>
              <a:gd name="connsiteY49" fmla="*/ 1663430 h 1964988"/>
              <a:gd name="connsiteX50" fmla="*/ 2363821 w 7592438"/>
              <a:gd name="connsiteY50" fmla="*/ 1697477 h 1964988"/>
              <a:gd name="connsiteX51" fmla="*/ 2470826 w 7592438"/>
              <a:gd name="connsiteY51" fmla="*/ 1697477 h 1964988"/>
              <a:gd name="connsiteX52" fmla="*/ 2470826 w 7592438"/>
              <a:gd name="connsiteY52" fmla="*/ 1716932 h 1964988"/>
              <a:gd name="connsiteX53" fmla="*/ 2621604 w 7592438"/>
              <a:gd name="connsiteY53" fmla="*/ 1716932 h 1964988"/>
              <a:gd name="connsiteX54" fmla="*/ 2621604 w 7592438"/>
              <a:gd name="connsiteY54" fmla="*/ 1736388 h 1964988"/>
              <a:gd name="connsiteX55" fmla="*/ 3346315 w 7592438"/>
              <a:gd name="connsiteY55" fmla="*/ 1736388 h 1964988"/>
              <a:gd name="connsiteX56" fmla="*/ 3346315 w 7592438"/>
              <a:gd name="connsiteY56" fmla="*/ 1765571 h 1964988"/>
              <a:gd name="connsiteX57" fmla="*/ 3448455 w 7592438"/>
              <a:gd name="connsiteY57" fmla="*/ 1765571 h 1964988"/>
              <a:gd name="connsiteX58" fmla="*/ 3448455 w 7592438"/>
              <a:gd name="connsiteY58" fmla="*/ 1799617 h 1964988"/>
              <a:gd name="connsiteX59" fmla="*/ 3608962 w 7592438"/>
              <a:gd name="connsiteY59" fmla="*/ 1799617 h 1964988"/>
              <a:gd name="connsiteX60" fmla="*/ 3608962 w 7592438"/>
              <a:gd name="connsiteY60" fmla="*/ 1853120 h 1964988"/>
              <a:gd name="connsiteX61" fmla="*/ 4338536 w 7592438"/>
              <a:gd name="connsiteY61" fmla="*/ 1853120 h 1964988"/>
              <a:gd name="connsiteX62" fmla="*/ 4338536 w 7592438"/>
              <a:gd name="connsiteY62" fmla="*/ 1887166 h 1964988"/>
              <a:gd name="connsiteX63" fmla="*/ 5603132 w 7592438"/>
              <a:gd name="connsiteY63" fmla="*/ 1887166 h 1964988"/>
              <a:gd name="connsiteX64" fmla="*/ 5603132 w 7592438"/>
              <a:gd name="connsiteY64" fmla="*/ 1921213 h 1964988"/>
              <a:gd name="connsiteX65" fmla="*/ 6488349 w 7592438"/>
              <a:gd name="connsiteY65" fmla="*/ 1921213 h 1964988"/>
              <a:gd name="connsiteX66" fmla="*/ 6488349 w 7592438"/>
              <a:gd name="connsiteY66" fmla="*/ 1964988 h 1964988"/>
              <a:gd name="connsiteX67" fmla="*/ 7592438 w 7592438"/>
              <a:gd name="connsiteY67" fmla="*/ 1964988 h 1964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7592438" h="1964988">
                <a:moveTo>
                  <a:pt x="0" y="0"/>
                </a:moveTo>
                <a:lnTo>
                  <a:pt x="165370" y="0"/>
                </a:lnTo>
                <a:lnTo>
                  <a:pt x="165370" y="121596"/>
                </a:lnTo>
                <a:lnTo>
                  <a:pt x="209145" y="121596"/>
                </a:lnTo>
                <a:lnTo>
                  <a:pt x="209145" y="209145"/>
                </a:lnTo>
                <a:lnTo>
                  <a:pt x="267511" y="209145"/>
                </a:lnTo>
                <a:lnTo>
                  <a:pt x="267511" y="252920"/>
                </a:lnTo>
                <a:lnTo>
                  <a:pt x="321013" y="252920"/>
                </a:lnTo>
                <a:lnTo>
                  <a:pt x="321013" y="316149"/>
                </a:lnTo>
                <a:lnTo>
                  <a:pt x="364787" y="316149"/>
                </a:lnTo>
                <a:lnTo>
                  <a:pt x="364787" y="398835"/>
                </a:lnTo>
                <a:lnTo>
                  <a:pt x="389106" y="398835"/>
                </a:lnTo>
                <a:lnTo>
                  <a:pt x="389106" y="651754"/>
                </a:lnTo>
                <a:lnTo>
                  <a:pt x="403698" y="637162"/>
                </a:lnTo>
                <a:lnTo>
                  <a:pt x="403698" y="724711"/>
                </a:lnTo>
                <a:lnTo>
                  <a:pt x="564204" y="724711"/>
                </a:lnTo>
                <a:lnTo>
                  <a:pt x="564204" y="826852"/>
                </a:lnTo>
                <a:lnTo>
                  <a:pt x="578796" y="826852"/>
                </a:lnTo>
                <a:lnTo>
                  <a:pt x="578796" y="1001949"/>
                </a:lnTo>
                <a:lnTo>
                  <a:pt x="603115" y="1001949"/>
                </a:lnTo>
                <a:lnTo>
                  <a:pt x="603115" y="1040860"/>
                </a:lnTo>
                <a:lnTo>
                  <a:pt x="768485" y="1040860"/>
                </a:lnTo>
                <a:lnTo>
                  <a:pt x="768485" y="1162456"/>
                </a:lnTo>
                <a:lnTo>
                  <a:pt x="797668" y="1162456"/>
                </a:lnTo>
                <a:lnTo>
                  <a:pt x="797668" y="1215958"/>
                </a:lnTo>
                <a:lnTo>
                  <a:pt x="821987" y="1215958"/>
                </a:lnTo>
                <a:lnTo>
                  <a:pt x="821987" y="1254869"/>
                </a:lnTo>
                <a:lnTo>
                  <a:pt x="860898" y="1254869"/>
                </a:lnTo>
                <a:lnTo>
                  <a:pt x="860898" y="1284052"/>
                </a:lnTo>
                <a:lnTo>
                  <a:pt x="928992" y="1284052"/>
                </a:lnTo>
                <a:lnTo>
                  <a:pt x="928992" y="1327826"/>
                </a:lnTo>
                <a:lnTo>
                  <a:pt x="1045723" y="1327826"/>
                </a:lnTo>
                <a:lnTo>
                  <a:pt x="1045723" y="1371600"/>
                </a:lnTo>
                <a:lnTo>
                  <a:pt x="1133272" y="1371600"/>
                </a:lnTo>
                <a:lnTo>
                  <a:pt x="1133272" y="1434830"/>
                </a:lnTo>
                <a:lnTo>
                  <a:pt x="1313234" y="1434830"/>
                </a:lnTo>
                <a:lnTo>
                  <a:pt x="1313234" y="1444558"/>
                </a:lnTo>
                <a:lnTo>
                  <a:pt x="1449421" y="1444558"/>
                </a:lnTo>
                <a:lnTo>
                  <a:pt x="1449421" y="1522379"/>
                </a:lnTo>
                <a:lnTo>
                  <a:pt x="1478604" y="1522379"/>
                </a:lnTo>
                <a:lnTo>
                  <a:pt x="1478604" y="1541835"/>
                </a:lnTo>
                <a:lnTo>
                  <a:pt x="1522379" y="1541835"/>
                </a:lnTo>
                <a:lnTo>
                  <a:pt x="1522379" y="1605064"/>
                </a:lnTo>
                <a:lnTo>
                  <a:pt x="1687749" y="1605064"/>
                </a:lnTo>
                <a:lnTo>
                  <a:pt x="1687749" y="1624520"/>
                </a:lnTo>
                <a:lnTo>
                  <a:pt x="1896894" y="1624520"/>
                </a:lnTo>
                <a:lnTo>
                  <a:pt x="1896894" y="1648839"/>
                </a:lnTo>
                <a:lnTo>
                  <a:pt x="1999034" y="1648839"/>
                </a:lnTo>
                <a:lnTo>
                  <a:pt x="1999034" y="1663430"/>
                </a:lnTo>
                <a:lnTo>
                  <a:pt x="2363821" y="1663430"/>
                </a:lnTo>
                <a:lnTo>
                  <a:pt x="2363821" y="1697477"/>
                </a:lnTo>
                <a:lnTo>
                  <a:pt x="2470826" y="1697477"/>
                </a:lnTo>
                <a:lnTo>
                  <a:pt x="2470826" y="1716932"/>
                </a:lnTo>
                <a:lnTo>
                  <a:pt x="2621604" y="1716932"/>
                </a:lnTo>
                <a:lnTo>
                  <a:pt x="2621604" y="1736388"/>
                </a:lnTo>
                <a:lnTo>
                  <a:pt x="3346315" y="1736388"/>
                </a:lnTo>
                <a:lnTo>
                  <a:pt x="3346315" y="1765571"/>
                </a:lnTo>
                <a:lnTo>
                  <a:pt x="3448455" y="1765571"/>
                </a:lnTo>
                <a:lnTo>
                  <a:pt x="3448455" y="1799617"/>
                </a:lnTo>
                <a:lnTo>
                  <a:pt x="3608962" y="1799617"/>
                </a:lnTo>
                <a:lnTo>
                  <a:pt x="3608962" y="1853120"/>
                </a:lnTo>
                <a:lnTo>
                  <a:pt x="4338536" y="1853120"/>
                </a:lnTo>
                <a:lnTo>
                  <a:pt x="4338536" y="1887166"/>
                </a:lnTo>
                <a:lnTo>
                  <a:pt x="5603132" y="1887166"/>
                </a:lnTo>
                <a:lnTo>
                  <a:pt x="5603132" y="1921213"/>
                </a:lnTo>
                <a:lnTo>
                  <a:pt x="6488349" y="1921213"/>
                </a:lnTo>
                <a:lnTo>
                  <a:pt x="6488349" y="1964988"/>
                </a:lnTo>
                <a:lnTo>
                  <a:pt x="7592438" y="1964988"/>
                </a:lnTo>
              </a:path>
            </a:pathLst>
          </a:custGeom>
          <a:noFill/>
          <a:ln w="28575">
            <a:solidFill>
              <a:schemeClr val="accent3"/>
            </a:solidFill>
            <a:miter lim="800000"/>
            <a:headEnd/>
            <a:tailEnd/>
          </a:ln>
        </p:spPr>
        <p:txBody>
          <a:bodyPr rtlCol="0" anchor="ctr"/>
          <a:lstStyle/>
          <a:p>
            <a:pPr algn="ctr"/>
            <a:endParaRPr lang="en-US"/>
          </a:p>
        </p:txBody>
      </p:sp>
      <p:sp>
        <p:nvSpPr>
          <p:cNvPr id="20642" name="Freeform: Shape 20641">
            <a:extLst>
              <a:ext uri="{FF2B5EF4-FFF2-40B4-BE49-F238E27FC236}">
                <a16:creationId xmlns:a16="http://schemas.microsoft.com/office/drawing/2014/main" id="{2477A4A9-5998-9B19-D870-9D285EE97159}"/>
              </a:ext>
            </a:extLst>
          </p:cNvPr>
          <p:cNvSpPr/>
          <p:nvPr/>
        </p:nvSpPr>
        <p:spPr bwMode="auto">
          <a:xfrm>
            <a:off x="2535677" y="2834397"/>
            <a:ext cx="7893995" cy="1707204"/>
          </a:xfrm>
          <a:custGeom>
            <a:avLst/>
            <a:gdLst>
              <a:gd name="connsiteX0" fmla="*/ 0 w 7893995"/>
              <a:gd name="connsiteY0" fmla="*/ 0 h 1707204"/>
              <a:gd name="connsiteX1" fmla="*/ 175097 w 7893995"/>
              <a:gd name="connsiteY1" fmla="*/ 0 h 1707204"/>
              <a:gd name="connsiteX2" fmla="*/ 175097 w 7893995"/>
              <a:gd name="connsiteY2" fmla="*/ 29183 h 1707204"/>
              <a:gd name="connsiteX3" fmla="*/ 243191 w 7893995"/>
              <a:gd name="connsiteY3" fmla="*/ 29183 h 1707204"/>
              <a:gd name="connsiteX4" fmla="*/ 243191 w 7893995"/>
              <a:gd name="connsiteY4" fmla="*/ 58366 h 1707204"/>
              <a:gd name="connsiteX5" fmla="*/ 301557 w 7893995"/>
              <a:gd name="connsiteY5" fmla="*/ 58366 h 1707204"/>
              <a:gd name="connsiteX6" fmla="*/ 301557 w 7893995"/>
              <a:gd name="connsiteY6" fmla="*/ 77821 h 1707204"/>
              <a:gd name="connsiteX7" fmla="*/ 355059 w 7893995"/>
              <a:gd name="connsiteY7" fmla="*/ 77821 h 1707204"/>
              <a:gd name="connsiteX8" fmla="*/ 355059 w 7893995"/>
              <a:gd name="connsiteY8" fmla="*/ 97276 h 1707204"/>
              <a:gd name="connsiteX9" fmla="*/ 384242 w 7893995"/>
              <a:gd name="connsiteY9" fmla="*/ 97276 h 1707204"/>
              <a:gd name="connsiteX10" fmla="*/ 384242 w 7893995"/>
              <a:gd name="connsiteY10" fmla="*/ 223736 h 1707204"/>
              <a:gd name="connsiteX11" fmla="*/ 398834 w 7893995"/>
              <a:gd name="connsiteY11" fmla="*/ 223736 h 1707204"/>
              <a:gd name="connsiteX12" fmla="*/ 398834 w 7893995"/>
              <a:gd name="connsiteY12" fmla="*/ 272374 h 1707204"/>
              <a:gd name="connsiteX13" fmla="*/ 457200 w 7893995"/>
              <a:gd name="connsiteY13" fmla="*/ 272374 h 1707204"/>
              <a:gd name="connsiteX14" fmla="*/ 457200 w 7893995"/>
              <a:gd name="connsiteY14" fmla="*/ 325876 h 1707204"/>
              <a:gd name="connsiteX15" fmla="*/ 515566 w 7893995"/>
              <a:gd name="connsiteY15" fmla="*/ 325876 h 1707204"/>
              <a:gd name="connsiteX16" fmla="*/ 515566 w 7893995"/>
              <a:gd name="connsiteY16" fmla="*/ 369651 h 1707204"/>
              <a:gd name="connsiteX17" fmla="*/ 583659 w 7893995"/>
              <a:gd name="connsiteY17" fmla="*/ 369651 h 1707204"/>
              <a:gd name="connsiteX18" fmla="*/ 583659 w 7893995"/>
              <a:gd name="connsiteY18" fmla="*/ 535021 h 1707204"/>
              <a:gd name="connsiteX19" fmla="*/ 768485 w 7893995"/>
              <a:gd name="connsiteY19" fmla="*/ 535021 h 1707204"/>
              <a:gd name="connsiteX20" fmla="*/ 768485 w 7893995"/>
              <a:gd name="connsiteY20" fmla="*/ 676072 h 1707204"/>
              <a:gd name="connsiteX21" fmla="*/ 787940 w 7893995"/>
              <a:gd name="connsiteY21" fmla="*/ 676072 h 1707204"/>
              <a:gd name="connsiteX22" fmla="*/ 787940 w 7893995"/>
              <a:gd name="connsiteY22" fmla="*/ 749030 h 1707204"/>
              <a:gd name="connsiteX23" fmla="*/ 919263 w 7893995"/>
              <a:gd name="connsiteY23" fmla="*/ 749030 h 1707204"/>
              <a:gd name="connsiteX24" fmla="*/ 919263 w 7893995"/>
              <a:gd name="connsiteY24" fmla="*/ 778213 h 1707204"/>
              <a:gd name="connsiteX25" fmla="*/ 953310 w 7893995"/>
              <a:gd name="connsiteY25" fmla="*/ 778213 h 1707204"/>
              <a:gd name="connsiteX26" fmla="*/ 953310 w 7893995"/>
              <a:gd name="connsiteY26" fmla="*/ 841442 h 1707204"/>
              <a:gd name="connsiteX27" fmla="*/ 967902 w 7893995"/>
              <a:gd name="connsiteY27" fmla="*/ 841442 h 1707204"/>
              <a:gd name="connsiteX28" fmla="*/ 967902 w 7893995"/>
              <a:gd name="connsiteY28" fmla="*/ 875489 h 1707204"/>
              <a:gd name="connsiteX29" fmla="*/ 1026268 w 7893995"/>
              <a:gd name="connsiteY29" fmla="*/ 875489 h 1707204"/>
              <a:gd name="connsiteX30" fmla="*/ 1026268 w 7893995"/>
              <a:gd name="connsiteY30" fmla="*/ 890081 h 1707204"/>
              <a:gd name="connsiteX31" fmla="*/ 1094361 w 7893995"/>
              <a:gd name="connsiteY31" fmla="*/ 890081 h 1707204"/>
              <a:gd name="connsiteX32" fmla="*/ 1094361 w 7893995"/>
              <a:gd name="connsiteY32" fmla="*/ 909536 h 1707204"/>
              <a:gd name="connsiteX33" fmla="*/ 1152727 w 7893995"/>
              <a:gd name="connsiteY33" fmla="*/ 909536 h 1707204"/>
              <a:gd name="connsiteX34" fmla="*/ 1152727 w 7893995"/>
              <a:gd name="connsiteY34" fmla="*/ 933855 h 1707204"/>
              <a:gd name="connsiteX35" fmla="*/ 1274323 w 7893995"/>
              <a:gd name="connsiteY35" fmla="*/ 933855 h 1707204"/>
              <a:gd name="connsiteX36" fmla="*/ 1274323 w 7893995"/>
              <a:gd name="connsiteY36" fmla="*/ 953310 h 1707204"/>
              <a:gd name="connsiteX37" fmla="*/ 1332689 w 7893995"/>
              <a:gd name="connsiteY37" fmla="*/ 953310 h 1707204"/>
              <a:gd name="connsiteX38" fmla="*/ 1332689 w 7893995"/>
              <a:gd name="connsiteY38" fmla="*/ 1021404 h 1707204"/>
              <a:gd name="connsiteX39" fmla="*/ 1459149 w 7893995"/>
              <a:gd name="connsiteY39" fmla="*/ 1021404 h 1707204"/>
              <a:gd name="connsiteX40" fmla="*/ 1459149 w 7893995"/>
              <a:gd name="connsiteY40" fmla="*/ 1055451 h 1707204"/>
              <a:gd name="connsiteX41" fmla="*/ 1556425 w 7893995"/>
              <a:gd name="connsiteY41" fmla="*/ 1055451 h 1707204"/>
              <a:gd name="connsiteX42" fmla="*/ 1556425 w 7893995"/>
              <a:gd name="connsiteY42" fmla="*/ 1094362 h 1707204"/>
              <a:gd name="connsiteX43" fmla="*/ 1712068 w 7893995"/>
              <a:gd name="connsiteY43" fmla="*/ 1094362 h 1707204"/>
              <a:gd name="connsiteX44" fmla="*/ 1712068 w 7893995"/>
              <a:gd name="connsiteY44" fmla="*/ 1152727 h 1707204"/>
              <a:gd name="connsiteX45" fmla="*/ 1853119 w 7893995"/>
              <a:gd name="connsiteY45" fmla="*/ 1152727 h 1707204"/>
              <a:gd name="connsiteX46" fmla="*/ 1853119 w 7893995"/>
              <a:gd name="connsiteY46" fmla="*/ 1181910 h 1707204"/>
              <a:gd name="connsiteX47" fmla="*/ 1892029 w 7893995"/>
              <a:gd name="connsiteY47" fmla="*/ 1181910 h 1707204"/>
              <a:gd name="connsiteX48" fmla="*/ 1892029 w 7893995"/>
              <a:gd name="connsiteY48" fmla="*/ 1206230 h 1707204"/>
              <a:gd name="connsiteX49" fmla="*/ 1989306 w 7893995"/>
              <a:gd name="connsiteY49" fmla="*/ 1206230 h 1707204"/>
              <a:gd name="connsiteX50" fmla="*/ 1989306 w 7893995"/>
              <a:gd name="connsiteY50" fmla="*/ 1240276 h 1707204"/>
              <a:gd name="connsiteX51" fmla="*/ 2096310 w 7893995"/>
              <a:gd name="connsiteY51" fmla="*/ 1240276 h 1707204"/>
              <a:gd name="connsiteX52" fmla="*/ 2096310 w 7893995"/>
              <a:gd name="connsiteY52" fmla="*/ 1298642 h 1707204"/>
              <a:gd name="connsiteX53" fmla="*/ 2271408 w 7893995"/>
              <a:gd name="connsiteY53" fmla="*/ 1298642 h 1707204"/>
              <a:gd name="connsiteX54" fmla="*/ 2271408 w 7893995"/>
              <a:gd name="connsiteY54" fmla="*/ 1342417 h 1707204"/>
              <a:gd name="connsiteX55" fmla="*/ 2324910 w 7893995"/>
              <a:gd name="connsiteY55" fmla="*/ 1342417 h 1707204"/>
              <a:gd name="connsiteX56" fmla="*/ 2324910 w 7893995"/>
              <a:gd name="connsiteY56" fmla="*/ 1357008 h 1707204"/>
              <a:gd name="connsiteX57" fmla="*/ 2470825 w 7893995"/>
              <a:gd name="connsiteY57" fmla="*/ 1357008 h 1707204"/>
              <a:gd name="connsiteX58" fmla="*/ 2470825 w 7893995"/>
              <a:gd name="connsiteY58" fmla="*/ 1376464 h 1707204"/>
              <a:gd name="connsiteX59" fmla="*/ 2572966 w 7893995"/>
              <a:gd name="connsiteY59" fmla="*/ 1376464 h 1707204"/>
              <a:gd name="connsiteX60" fmla="*/ 2572966 w 7893995"/>
              <a:gd name="connsiteY60" fmla="*/ 1391055 h 1707204"/>
              <a:gd name="connsiteX61" fmla="*/ 2616740 w 7893995"/>
              <a:gd name="connsiteY61" fmla="*/ 1391055 h 1707204"/>
              <a:gd name="connsiteX62" fmla="*/ 2616740 w 7893995"/>
              <a:gd name="connsiteY62" fmla="*/ 1415374 h 1707204"/>
              <a:gd name="connsiteX63" fmla="*/ 2684834 w 7893995"/>
              <a:gd name="connsiteY63" fmla="*/ 1415374 h 1707204"/>
              <a:gd name="connsiteX64" fmla="*/ 2684834 w 7893995"/>
              <a:gd name="connsiteY64" fmla="*/ 1429966 h 1707204"/>
              <a:gd name="connsiteX65" fmla="*/ 3030166 w 7893995"/>
              <a:gd name="connsiteY65" fmla="*/ 1429966 h 1707204"/>
              <a:gd name="connsiteX66" fmla="*/ 3030166 w 7893995"/>
              <a:gd name="connsiteY66" fmla="*/ 1449421 h 1707204"/>
              <a:gd name="connsiteX67" fmla="*/ 3287949 w 7893995"/>
              <a:gd name="connsiteY67" fmla="*/ 1449421 h 1707204"/>
              <a:gd name="connsiteX68" fmla="*/ 3287949 w 7893995"/>
              <a:gd name="connsiteY68" fmla="*/ 1459149 h 1707204"/>
              <a:gd name="connsiteX69" fmla="*/ 3346314 w 7893995"/>
              <a:gd name="connsiteY69" fmla="*/ 1459149 h 1707204"/>
              <a:gd name="connsiteX70" fmla="*/ 3346314 w 7893995"/>
              <a:gd name="connsiteY70" fmla="*/ 1478604 h 1707204"/>
              <a:gd name="connsiteX71" fmla="*/ 3414408 w 7893995"/>
              <a:gd name="connsiteY71" fmla="*/ 1478604 h 1707204"/>
              <a:gd name="connsiteX72" fmla="*/ 3414408 w 7893995"/>
              <a:gd name="connsiteY72" fmla="*/ 1493196 h 1707204"/>
              <a:gd name="connsiteX73" fmla="*/ 3599234 w 7893995"/>
              <a:gd name="connsiteY73" fmla="*/ 1493196 h 1707204"/>
              <a:gd name="connsiteX74" fmla="*/ 3599234 w 7893995"/>
              <a:gd name="connsiteY74" fmla="*/ 1517515 h 1707204"/>
              <a:gd name="connsiteX75" fmla="*/ 3686783 w 7893995"/>
              <a:gd name="connsiteY75" fmla="*/ 1517515 h 1707204"/>
              <a:gd name="connsiteX76" fmla="*/ 3686783 w 7893995"/>
              <a:gd name="connsiteY76" fmla="*/ 1536970 h 1707204"/>
              <a:gd name="connsiteX77" fmla="*/ 3740285 w 7893995"/>
              <a:gd name="connsiteY77" fmla="*/ 1536970 h 1707204"/>
              <a:gd name="connsiteX78" fmla="*/ 3740285 w 7893995"/>
              <a:gd name="connsiteY78" fmla="*/ 1556425 h 1707204"/>
              <a:gd name="connsiteX79" fmla="*/ 4187757 w 7893995"/>
              <a:gd name="connsiteY79" fmla="*/ 1556425 h 1707204"/>
              <a:gd name="connsiteX80" fmla="*/ 4187757 w 7893995"/>
              <a:gd name="connsiteY80" fmla="*/ 1566153 h 1707204"/>
              <a:gd name="connsiteX81" fmla="*/ 4435812 w 7893995"/>
              <a:gd name="connsiteY81" fmla="*/ 1566153 h 1707204"/>
              <a:gd name="connsiteX82" fmla="*/ 4435812 w 7893995"/>
              <a:gd name="connsiteY82" fmla="*/ 1585608 h 1707204"/>
              <a:gd name="connsiteX83" fmla="*/ 4732506 w 7893995"/>
              <a:gd name="connsiteY83" fmla="*/ 1585608 h 1707204"/>
              <a:gd name="connsiteX84" fmla="*/ 4732506 w 7893995"/>
              <a:gd name="connsiteY84" fmla="*/ 1624519 h 1707204"/>
              <a:gd name="connsiteX85" fmla="*/ 5286983 w 7893995"/>
              <a:gd name="connsiteY85" fmla="*/ 1624519 h 1707204"/>
              <a:gd name="connsiteX86" fmla="*/ 5286983 w 7893995"/>
              <a:gd name="connsiteY86" fmla="*/ 1653702 h 1707204"/>
              <a:gd name="connsiteX87" fmla="*/ 5520446 w 7893995"/>
              <a:gd name="connsiteY87" fmla="*/ 1653702 h 1707204"/>
              <a:gd name="connsiteX88" fmla="*/ 5520446 w 7893995"/>
              <a:gd name="connsiteY88" fmla="*/ 1653702 h 1707204"/>
              <a:gd name="connsiteX89" fmla="*/ 6410527 w 7893995"/>
              <a:gd name="connsiteY89" fmla="*/ 1653702 h 1707204"/>
              <a:gd name="connsiteX90" fmla="*/ 6425119 w 7893995"/>
              <a:gd name="connsiteY90" fmla="*/ 1668294 h 1707204"/>
              <a:gd name="connsiteX91" fmla="*/ 6999051 w 7893995"/>
              <a:gd name="connsiteY91" fmla="*/ 1668294 h 1707204"/>
              <a:gd name="connsiteX92" fmla="*/ 6999051 w 7893995"/>
              <a:gd name="connsiteY92" fmla="*/ 1707204 h 1707204"/>
              <a:gd name="connsiteX93" fmla="*/ 7893995 w 7893995"/>
              <a:gd name="connsiteY93" fmla="*/ 1707204 h 1707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7893995" h="1707204">
                <a:moveTo>
                  <a:pt x="0" y="0"/>
                </a:moveTo>
                <a:lnTo>
                  <a:pt x="175097" y="0"/>
                </a:lnTo>
                <a:lnTo>
                  <a:pt x="175097" y="29183"/>
                </a:lnTo>
                <a:lnTo>
                  <a:pt x="243191" y="29183"/>
                </a:lnTo>
                <a:lnTo>
                  <a:pt x="243191" y="58366"/>
                </a:lnTo>
                <a:lnTo>
                  <a:pt x="301557" y="58366"/>
                </a:lnTo>
                <a:lnTo>
                  <a:pt x="301557" y="77821"/>
                </a:lnTo>
                <a:lnTo>
                  <a:pt x="355059" y="77821"/>
                </a:lnTo>
                <a:lnTo>
                  <a:pt x="355059" y="97276"/>
                </a:lnTo>
                <a:lnTo>
                  <a:pt x="384242" y="97276"/>
                </a:lnTo>
                <a:lnTo>
                  <a:pt x="384242" y="223736"/>
                </a:lnTo>
                <a:lnTo>
                  <a:pt x="398834" y="223736"/>
                </a:lnTo>
                <a:lnTo>
                  <a:pt x="398834" y="272374"/>
                </a:lnTo>
                <a:lnTo>
                  <a:pt x="457200" y="272374"/>
                </a:lnTo>
                <a:lnTo>
                  <a:pt x="457200" y="325876"/>
                </a:lnTo>
                <a:lnTo>
                  <a:pt x="515566" y="325876"/>
                </a:lnTo>
                <a:lnTo>
                  <a:pt x="515566" y="369651"/>
                </a:lnTo>
                <a:lnTo>
                  <a:pt x="583659" y="369651"/>
                </a:lnTo>
                <a:lnTo>
                  <a:pt x="583659" y="535021"/>
                </a:lnTo>
                <a:lnTo>
                  <a:pt x="768485" y="535021"/>
                </a:lnTo>
                <a:lnTo>
                  <a:pt x="768485" y="676072"/>
                </a:lnTo>
                <a:lnTo>
                  <a:pt x="787940" y="676072"/>
                </a:lnTo>
                <a:lnTo>
                  <a:pt x="787940" y="749030"/>
                </a:lnTo>
                <a:lnTo>
                  <a:pt x="919263" y="749030"/>
                </a:lnTo>
                <a:lnTo>
                  <a:pt x="919263" y="778213"/>
                </a:lnTo>
                <a:lnTo>
                  <a:pt x="953310" y="778213"/>
                </a:lnTo>
                <a:lnTo>
                  <a:pt x="953310" y="841442"/>
                </a:lnTo>
                <a:lnTo>
                  <a:pt x="967902" y="841442"/>
                </a:lnTo>
                <a:lnTo>
                  <a:pt x="967902" y="875489"/>
                </a:lnTo>
                <a:lnTo>
                  <a:pt x="1026268" y="875489"/>
                </a:lnTo>
                <a:lnTo>
                  <a:pt x="1026268" y="890081"/>
                </a:lnTo>
                <a:lnTo>
                  <a:pt x="1094361" y="890081"/>
                </a:lnTo>
                <a:lnTo>
                  <a:pt x="1094361" y="909536"/>
                </a:lnTo>
                <a:lnTo>
                  <a:pt x="1152727" y="909536"/>
                </a:lnTo>
                <a:lnTo>
                  <a:pt x="1152727" y="933855"/>
                </a:lnTo>
                <a:lnTo>
                  <a:pt x="1274323" y="933855"/>
                </a:lnTo>
                <a:lnTo>
                  <a:pt x="1274323" y="953310"/>
                </a:lnTo>
                <a:lnTo>
                  <a:pt x="1332689" y="953310"/>
                </a:lnTo>
                <a:lnTo>
                  <a:pt x="1332689" y="1021404"/>
                </a:lnTo>
                <a:lnTo>
                  <a:pt x="1459149" y="1021404"/>
                </a:lnTo>
                <a:lnTo>
                  <a:pt x="1459149" y="1055451"/>
                </a:lnTo>
                <a:lnTo>
                  <a:pt x="1556425" y="1055451"/>
                </a:lnTo>
                <a:lnTo>
                  <a:pt x="1556425" y="1094362"/>
                </a:lnTo>
                <a:lnTo>
                  <a:pt x="1712068" y="1094362"/>
                </a:lnTo>
                <a:lnTo>
                  <a:pt x="1712068" y="1152727"/>
                </a:lnTo>
                <a:lnTo>
                  <a:pt x="1853119" y="1152727"/>
                </a:lnTo>
                <a:lnTo>
                  <a:pt x="1853119" y="1181910"/>
                </a:lnTo>
                <a:lnTo>
                  <a:pt x="1892029" y="1181910"/>
                </a:lnTo>
                <a:lnTo>
                  <a:pt x="1892029" y="1206230"/>
                </a:lnTo>
                <a:lnTo>
                  <a:pt x="1989306" y="1206230"/>
                </a:lnTo>
                <a:lnTo>
                  <a:pt x="1989306" y="1240276"/>
                </a:lnTo>
                <a:lnTo>
                  <a:pt x="2096310" y="1240276"/>
                </a:lnTo>
                <a:lnTo>
                  <a:pt x="2096310" y="1298642"/>
                </a:lnTo>
                <a:lnTo>
                  <a:pt x="2271408" y="1298642"/>
                </a:lnTo>
                <a:lnTo>
                  <a:pt x="2271408" y="1342417"/>
                </a:lnTo>
                <a:lnTo>
                  <a:pt x="2324910" y="1342417"/>
                </a:lnTo>
                <a:lnTo>
                  <a:pt x="2324910" y="1357008"/>
                </a:lnTo>
                <a:lnTo>
                  <a:pt x="2470825" y="1357008"/>
                </a:lnTo>
                <a:lnTo>
                  <a:pt x="2470825" y="1376464"/>
                </a:lnTo>
                <a:lnTo>
                  <a:pt x="2572966" y="1376464"/>
                </a:lnTo>
                <a:lnTo>
                  <a:pt x="2572966" y="1391055"/>
                </a:lnTo>
                <a:lnTo>
                  <a:pt x="2616740" y="1391055"/>
                </a:lnTo>
                <a:lnTo>
                  <a:pt x="2616740" y="1415374"/>
                </a:lnTo>
                <a:lnTo>
                  <a:pt x="2684834" y="1415374"/>
                </a:lnTo>
                <a:lnTo>
                  <a:pt x="2684834" y="1429966"/>
                </a:lnTo>
                <a:lnTo>
                  <a:pt x="3030166" y="1429966"/>
                </a:lnTo>
                <a:lnTo>
                  <a:pt x="3030166" y="1449421"/>
                </a:lnTo>
                <a:lnTo>
                  <a:pt x="3287949" y="1449421"/>
                </a:lnTo>
                <a:lnTo>
                  <a:pt x="3287949" y="1459149"/>
                </a:lnTo>
                <a:lnTo>
                  <a:pt x="3346314" y="1459149"/>
                </a:lnTo>
                <a:lnTo>
                  <a:pt x="3346314" y="1478604"/>
                </a:lnTo>
                <a:lnTo>
                  <a:pt x="3414408" y="1478604"/>
                </a:lnTo>
                <a:lnTo>
                  <a:pt x="3414408" y="1493196"/>
                </a:lnTo>
                <a:lnTo>
                  <a:pt x="3599234" y="1493196"/>
                </a:lnTo>
                <a:lnTo>
                  <a:pt x="3599234" y="1517515"/>
                </a:lnTo>
                <a:lnTo>
                  <a:pt x="3686783" y="1517515"/>
                </a:lnTo>
                <a:lnTo>
                  <a:pt x="3686783" y="1536970"/>
                </a:lnTo>
                <a:lnTo>
                  <a:pt x="3740285" y="1536970"/>
                </a:lnTo>
                <a:lnTo>
                  <a:pt x="3740285" y="1556425"/>
                </a:lnTo>
                <a:lnTo>
                  <a:pt x="4187757" y="1556425"/>
                </a:lnTo>
                <a:lnTo>
                  <a:pt x="4187757" y="1566153"/>
                </a:lnTo>
                <a:lnTo>
                  <a:pt x="4435812" y="1566153"/>
                </a:lnTo>
                <a:lnTo>
                  <a:pt x="4435812" y="1585608"/>
                </a:lnTo>
                <a:lnTo>
                  <a:pt x="4732506" y="1585608"/>
                </a:lnTo>
                <a:lnTo>
                  <a:pt x="4732506" y="1624519"/>
                </a:lnTo>
                <a:lnTo>
                  <a:pt x="5286983" y="1624519"/>
                </a:lnTo>
                <a:lnTo>
                  <a:pt x="5286983" y="1653702"/>
                </a:lnTo>
                <a:lnTo>
                  <a:pt x="5520446" y="1653702"/>
                </a:lnTo>
                <a:lnTo>
                  <a:pt x="5520446" y="1653702"/>
                </a:lnTo>
                <a:lnTo>
                  <a:pt x="6410527" y="1653702"/>
                </a:lnTo>
                <a:lnTo>
                  <a:pt x="6425119" y="1668294"/>
                </a:lnTo>
                <a:lnTo>
                  <a:pt x="6999051" y="1668294"/>
                </a:lnTo>
                <a:lnTo>
                  <a:pt x="6999051" y="1707204"/>
                </a:lnTo>
                <a:lnTo>
                  <a:pt x="7893995" y="1707204"/>
                </a:lnTo>
              </a:path>
            </a:pathLst>
          </a:custGeom>
          <a:noFill/>
          <a:ln w="28575">
            <a:solidFill>
              <a:schemeClr val="accent1"/>
            </a:solidFill>
            <a:miter lim="800000"/>
            <a:headEnd/>
            <a:tailEnd/>
          </a:ln>
        </p:spPr>
        <p:txBody>
          <a:bodyPr rtlCol="0" anchor="ctr"/>
          <a:lstStyle/>
          <a:p>
            <a:pPr algn="ctr"/>
            <a:endParaRPr lang="en-US"/>
          </a:p>
        </p:txBody>
      </p:sp>
      <p:sp>
        <p:nvSpPr>
          <p:cNvPr id="20482" name="Rectangle 2">
            <a:extLst>
              <a:ext uri="{FF2B5EF4-FFF2-40B4-BE49-F238E27FC236}">
                <a16:creationId xmlns:a16="http://schemas.microsoft.com/office/drawing/2014/main" id="{6110A220-92F4-4770-96E4-EE8D0CE02C3E}"/>
              </a:ext>
            </a:extLst>
          </p:cNvPr>
          <p:cNvSpPr>
            <a:spLocks noGrp="1" noChangeArrowheads="1"/>
          </p:cNvSpPr>
          <p:nvPr>
            <p:ph type="title"/>
          </p:nvPr>
        </p:nvSpPr>
        <p:spPr/>
        <p:txBody>
          <a:bodyPr/>
          <a:lstStyle/>
          <a:p>
            <a:r>
              <a:rPr lang="en-US" altLang="en-US" dirty="0"/>
              <a:t>COLUMBUS: Encorafenib + Binimetinib vs Vemurafenib or Encorafenib for </a:t>
            </a:r>
            <a:r>
              <a:rPr lang="en-US" altLang="en-US" i="1" dirty="0"/>
              <a:t>BRAF</a:t>
            </a:r>
            <a:r>
              <a:rPr lang="en-US" altLang="en-US" dirty="0"/>
              <a:t>-Mutant Melanoma – PFS </a:t>
            </a:r>
          </a:p>
        </p:txBody>
      </p:sp>
      <p:sp>
        <p:nvSpPr>
          <p:cNvPr id="4" name="Content Placeholder 3">
            <a:extLst>
              <a:ext uri="{FF2B5EF4-FFF2-40B4-BE49-F238E27FC236}">
                <a16:creationId xmlns:a16="http://schemas.microsoft.com/office/drawing/2014/main" id="{442C2BCB-4FA6-4830-B9EB-292AED6494A5}"/>
              </a:ext>
            </a:extLst>
          </p:cNvPr>
          <p:cNvSpPr>
            <a:spLocks noGrp="1"/>
          </p:cNvSpPr>
          <p:nvPr>
            <p:ph idx="1"/>
          </p:nvPr>
        </p:nvSpPr>
        <p:spPr/>
        <p:txBody>
          <a:bodyPr/>
          <a:lstStyle/>
          <a:p>
            <a:r>
              <a:rPr lang="en-US" sz="2000" dirty="0"/>
              <a:t>Randomized, open-label phase III trial of </a:t>
            </a:r>
            <a:r>
              <a:rPr lang="en-US" sz="2000" b="1" kern="1200" dirty="0">
                <a:solidFill>
                  <a:schemeClr val="accent1"/>
                </a:solidFill>
              </a:rPr>
              <a:t>encorafenib + binimetinib</a:t>
            </a:r>
            <a:r>
              <a:rPr lang="en-US" altLang="en-US" sz="2000" b="1" kern="1200" dirty="0">
                <a:solidFill>
                  <a:schemeClr val="accent1"/>
                </a:solidFill>
                <a:cs typeface="Calibri" panose="020F0502020204030204" pitchFamily="34" charset="0"/>
              </a:rPr>
              <a:t> </a:t>
            </a:r>
            <a:r>
              <a:rPr lang="en-US" altLang="en-US" sz="2000" kern="1200" dirty="0">
                <a:cs typeface="Calibri" panose="020F0502020204030204" pitchFamily="34" charset="0"/>
              </a:rPr>
              <a:t>vs</a:t>
            </a:r>
            <a:r>
              <a:rPr lang="en-US" altLang="en-US" sz="2000" b="1" kern="1200" dirty="0">
                <a:cs typeface="Calibri" panose="020F0502020204030204" pitchFamily="34" charset="0"/>
              </a:rPr>
              <a:t> </a:t>
            </a:r>
            <a:r>
              <a:rPr lang="en-US" altLang="en-US" sz="2000" b="1" kern="1200" dirty="0">
                <a:solidFill>
                  <a:schemeClr val="accent3"/>
                </a:solidFill>
                <a:cs typeface="Calibri" panose="020F0502020204030204" pitchFamily="34" charset="0"/>
              </a:rPr>
              <a:t>vemurafenib </a:t>
            </a:r>
            <a:r>
              <a:rPr lang="en-US" altLang="en-US" sz="2000" kern="1200" dirty="0">
                <a:cs typeface="Calibri" panose="020F0502020204030204" pitchFamily="34" charset="0"/>
              </a:rPr>
              <a:t>or</a:t>
            </a:r>
            <a:r>
              <a:rPr lang="en-US" altLang="en-US" sz="2000" b="1" kern="1200" dirty="0">
                <a:solidFill>
                  <a:schemeClr val="accent3"/>
                </a:solidFill>
                <a:cs typeface="Calibri" panose="020F0502020204030204" pitchFamily="34" charset="0"/>
              </a:rPr>
              <a:t> </a:t>
            </a:r>
            <a:r>
              <a:rPr lang="en-US" altLang="en-US" sz="2000" b="1" kern="1200" dirty="0">
                <a:solidFill>
                  <a:schemeClr val="accent4"/>
                </a:solidFill>
                <a:cs typeface="Calibri" panose="020F0502020204030204" pitchFamily="34" charset="0"/>
              </a:rPr>
              <a:t>e</a:t>
            </a:r>
            <a:r>
              <a:rPr lang="en-US" sz="2000" b="1" kern="1200" dirty="0">
                <a:solidFill>
                  <a:schemeClr val="accent4"/>
                </a:solidFill>
              </a:rPr>
              <a:t>ncorafenib</a:t>
            </a:r>
            <a:r>
              <a:rPr lang="en-US" sz="2000" kern="1200" dirty="0">
                <a:solidFill>
                  <a:srgbClr val="000000"/>
                </a:solidFill>
              </a:rPr>
              <a:t> </a:t>
            </a:r>
            <a:r>
              <a:rPr lang="en-US" sz="2000" dirty="0"/>
              <a:t>for patients with unresectable stage IIIB/C/IV melanoma and </a:t>
            </a:r>
            <a:r>
              <a:rPr lang="en-US" altLang="en-US" sz="2000" i="1" dirty="0"/>
              <a:t>BRAF </a:t>
            </a:r>
            <a:r>
              <a:rPr lang="en-US" altLang="en-US" sz="2000" dirty="0"/>
              <a:t>V600E/K mutation </a:t>
            </a:r>
            <a:r>
              <a:rPr lang="en-US" sz="2000" dirty="0"/>
              <a:t>(N = 577)</a:t>
            </a:r>
            <a:r>
              <a:rPr lang="en-US" sz="2000" baseline="30000" dirty="0"/>
              <a:t> </a:t>
            </a:r>
            <a:endParaRPr lang="en-US" sz="2000" dirty="0"/>
          </a:p>
        </p:txBody>
      </p:sp>
      <p:sp>
        <p:nvSpPr>
          <p:cNvPr id="28" name="Text Box 11">
            <a:extLst>
              <a:ext uri="{FF2B5EF4-FFF2-40B4-BE49-F238E27FC236}">
                <a16:creationId xmlns:a16="http://schemas.microsoft.com/office/drawing/2014/main" id="{C18CBCDF-D941-4285-998E-F7A15072E825}"/>
              </a:ext>
            </a:extLst>
          </p:cNvPr>
          <p:cNvSpPr txBox="1">
            <a:spLocks noChangeArrowheads="1"/>
          </p:cNvSpPr>
          <p:nvPr/>
        </p:nvSpPr>
        <p:spPr bwMode="auto">
          <a:xfrm>
            <a:off x="419101" y="6359021"/>
            <a:ext cx="800843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1218987"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Dummer. JCO 2022;40:4178.</a:t>
            </a:r>
          </a:p>
        </p:txBody>
      </p:sp>
      <p:sp>
        <p:nvSpPr>
          <p:cNvPr id="50" name="Freeform: Shape 49">
            <a:extLst>
              <a:ext uri="{FF2B5EF4-FFF2-40B4-BE49-F238E27FC236}">
                <a16:creationId xmlns:a16="http://schemas.microsoft.com/office/drawing/2014/main" id="{8882F4D7-B4B0-28F4-B8E3-D68CD3297D6A}"/>
              </a:ext>
            </a:extLst>
          </p:cNvPr>
          <p:cNvSpPr/>
          <p:nvPr/>
        </p:nvSpPr>
        <p:spPr bwMode="auto">
          <a:xfrm>
            <a:off x="2552320" y="2827979"/>
            <a:ext cx="8201970" cy="2159462"/>
          </a:xfrm>
          <a:custGeom>
            <a:avLst/>
            <a:gdLst>
              <a:gd name="connsiteX0" fmla="*/ 0 w 6554804"/>
              <a:gd name="connsiteY0" fmla="*/ 0 h 3147461"/>
              <a:gd name="connsiteX1" fmla="*/ 0 w 6554804"/>
              <a:gd name="connsiteY1" fmla="*/ 3147461 h 3147461"/>
              <a:gd name="connsiteX2" fmla="*/ 6554804 w 6554804"/>
              <a:gd name="connsiteY2" fmla="*/ 3147461 h 3147461"/>
            </a:gdLst>
            <a:ahLst/>
            <a:cxnLst>
              <a:cxn ang="0">
                <a:pos x="connsiteX0" y="connsiteY0"/>
              </a:cxn>
              <a:cxn ang="0">
                <a:pos x="connsiteX1" y="connsiteY1"/>
              </a:cxn>
              <a:cxn ang="0">
                <a:pos x="connsiteX2" y="connsiteY2"/>
              </a:cxn>
            </a:cxnLst>
            <a:rect l="l" t="t" r="r" b="b"/>
            <a:pathLst>
              <a:path w="6554804" h="3147461">
                <a:moveTo>
                  <a:pt x="0" y="0"/>
                </a:moveTo>
                <a:lnTo>
                  <a:pt x="0" y="3147461"/>
                </a:lnTo>
                <a:lnTo>
                  <a:pt x="6554804" y="3147461"/>
                </a:lnTo>
              </a:path>
            </a:pathLst>
          </a:custGeom>
          <a:noFill/>
          <a:ln w="28575">
            <a:solidFill>
              <a:schemeClr val="bg1"/>
            </a:solidFill>
            <a:miter lim="800000"/>
            <a:headEnd/>
            <a:tailEnd/>
          </a:ln>
        </p:spPr>
        <p:txBody>
          <a:bodyPr rtlCol="0" anchor="ctr"/>
          <a:lstStyle/>
          <a:p>
            <a:pPr algn="ctr"/>
            <a:endParaRPr lang="en-US"/>
          </a:p>
        </p:txBody>
      </p:sp>
      <p:grpSp>
        <p:nvGrpSpPr>
          <p:cNvPr id="51" name="Group 50">
            <a:extLst>
              <a:ext uri="{FF2B5EF4-FFF2-40B4-BE49-F238E27FC236}">
                <a16:creationId xmlns:a16="http://schemas.microsoft.com/office/drawing/2014/main" id="{0FC76AB9-3ADC-EE45-2983-7A62809024BB}"/>
              </a:ext>
            </a:extLst>
          </p:cNvPr>
          <p:cNvGrpSpPr/>
          <p:nvPr/>
        </p:nvGrpSpPr>
        <p:grpSpPr>
          <a:xfrm>
            <a:off x="2492437" y="2827979"/>
            <a:ext cx="64017" cy="2158452"/>
            <a:chOff x="2966742" y="1780674"/>
            <a:chExt cx="93306" cy="3145988"/>
          </a:xfrm>
        </p:grpSpPr>
        <p:cxnSp>
          <p:nvCxnSpPr>
            <p:cNvPr id="52" name="Straight Connector 51">
              <a:extLst>
                <a:ext uri="{FF2B5EF4-FFF2-40B4-BE49-F238E27FC236}">
                  <a16:creationId xmlns:a16="http://schemas.microsoft.com/office/drawing/2014/main" id="{17D7D461-4B71-EFA6-651E-1834F9A6C904}"/>
                </a:ext>
              </a:extLst>
            </p:cNvPr>
            <p:cNvCxnSpPr>
              <a:cxnSpLocks/>
            </p:cNvCxnSpPr>
            <p:nvPr/>
          </p:nvCxnSpPr>
          <p:spPr bwMode="auto">
            <a:xfrm>
              <a:off x="2966742" y="1780674"/>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5F99565D-C6A3-D55E-54F5-D5332E4DC5C3}"/>
                </a:ext>
              </a:extLst>
            </p:cNvPr>
            <p:cNvCxnSpPr>
              <a:cxnSpLocks/>
            </p:cNvCxnSpPr>
            <p:nvPr/>
          </p:nvCxnSpPr>
          <p:spPr bwMode="auto">
            <a:xfrm>
              <a:off x="2966742" y="2409872"/>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C6314C0B-E586-E59F-CE73-7A434B9FE872}"/>
                </a:ext>
              </a:extLst>
            </p:cNvPr>
            <p:cNvCxnSpPr>
              <a:cxnSpLocks/>
            </p:cNvCxnSpPr>
            <p:nvPr/>
          </p:nvCxnSpPr>
          <p:spPr bwMode="auto">
            <a:xfrm>
              <a:off x="2966742" y="3039070"/>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A6C311ED-EC56-50E8-65AF-E5478BFCFDC8}"/>
                </a:ext>
              </a:extLst>
            </p:cNvPr>
            <p:cNvCxnSpPr>
              <a:cxnSpLocks/>
            </p:cNvCxnSpPr>
            <p:nvPr/>
          </p:nvCxnSpPr>
          <p:spPr bwMode="auto">
            <a:xfrm>
              <a:off x="2966742" y="3668268"/>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8642AC3F-1729-627F-2575-3265C8084177}"/>
                </a:ext>
              </a:extLst>
            </p:cNvPr>
            <p:cNvCxnSpPr>
              <a:cxnSpLocks/>
            </p:cNvCxnSpPr>
            <p:nvPr/>
          </p:nvCxnSpPr>
          <p:spPr bwMode="auto">
            <a:xfrm>
              <a:off x="2966742" y="4297466"/>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C96C61E4-A2AB-9335-2AE3-97194901670C}"/>
                </a:ext>
              </a:extLst>
            </p:cNvPr>
            <p:cNvCxnSpPr>
              <a:cxnSpLocks/>
            </p:cNvCxnSpPr>
            <p:nvPr/>
          </p:nvCxnSpPr>
          <p:spPr bwMode="auto">
            <a:xfrm>
              <a:off x="2966742" y="4926662"/>
              <a:ext cx="93306" cy="0"/>
            </a:xfrm>
            <a:prstGeom prst="line">
              <a:avLst/>
            </a:prstGeom>
            <a:noFill/>
            <a:ln w="28575" cap="flat" cmpd="sng" algn="ctr">
              <a:solidFill>
                <a:schemeClr val="bg1"/>
              </a:solidFill>
              <a:prstDash val="solid"/>
              <a:round/>
              <a:headEnd type="none" w="med" len="med"/>
              <a:tailEnd type="none" w="med" len="med"/>
            </a:ln>
            <a:effectLst/>
          </p:spPr>
        </p:cxnSp>
      </p:grpSp>
      <p:sp>
        <p:nvSpPr>
          <p:cNvPr id="20483" name="TextBox 20482">
            <a:extLst>
              <a:ext uri="{FF2B5EF4-FFF2-40B4-BE49-F238E27FC236}">
                <a16:creationId xmlns:a16="http://schemas.microsoft.com/office/drawing/2014/main" id="{121718D7-B1B0-7214-39D3-DD4F972A6FC6}"/>
              </a:ext>
            </a:extLst>
          </p:cNvPr>
          <p:cNvSpPr txBox="1"/>
          <p:nvPr/>
        </p:nvSpPr>
        <p:spPr bwMode="auto">
          <a:xfrm>
            <a:off x="1985634" y="2636832"/>
            <a:ext cx="5364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20484" name="TextBox 20483">
            <a:extLst>
              <a:ext uri="{FF2B5EF4-FFF2-40B4-BE49-F238E27FC236}">
                <a16:creationId xmlns:a16="http://schemas.microsoft.com/office/drawing/2014/main" id="{964084E2-3469-4E8D-81AD-A6AD651425F7}"/>
              </a:ext>
            </a:extLst>
          </p:cNvPr>
          <p:cNvSpPr txBox="1"/>
          <p:nvPr/>
        </p:nvSpPr>
        <p:spPr bwMode="auto">
          <a:xfrm>
            <a:off x="2102824" y="3064510"/>
            <a:ext cx="41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20485" name="TextBox 20484">
            <a:extLst>
              <a:ext uri="{FF2B5EF4-FFF2-40B4-BE49-F238E27FC236}">
                <a16:creationId xmlns:a16="http://schemas.microsoft.com/office/drawing/2014/main" id="{0E98985E-1991-9809-FBB2-11BEA7790030}"/>
              </a:ext>
            </a:extLst>
          </p:cNvPr>
          <p:cNvSpPr txBox="1"/>
          <p:nvPr/>
        </p:nvSpPr>
        <p:spPr bwMode="auto">
          <a:xfrm>
            <a:off x="2114313" y="3501856"/>
            <a:ext cx="41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20486" name="TextBox 20485">
            <a:extLst>
              <a:ext uri="{FF2B5EF4-FFF2-40B4-BE49-F238E27FC236}">
                <a16:creationId xmlns:a16="http://schemas.microsoft.com/office/drawing/2014/main" id="{EE8B8A24-DC31-5E90-91DF-81354478A629}"/>
              </a:ext>
            </a:extLst>
          </p:cNvPr>
          <p:cNvSpPr txBox="1"/>
          <p:nvPr/>
        </p:nvSpPr>
        <p:spPr bwMode="auto">
          <a:xfrm>
            <a:off x="2114313" y="3933802"/>
            <a:ext cx="41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20487" name="TextBox 20486">
            <a:extLst>
              <a:ext uri="{FF2B5EF4-FFF2-40B4-BE49-F238E27FC236}">
                <a16:creationId xmlns:a16="http://schemas.microsoft.com/office/drawing/2014/main" id="{EA58B1E9-C186-C283-3FF6-67C56ED34A89}"/>
              </a:ext>
            </a:extLst>
          </p:cNvPr>
          <p:cNvSpPr txBox="1"/>
          <p:nvPr/>
        </p:nvSpPr>
        <p:spPr bwMode="auto">
          <a:xfrm>
            <a:off x="2116875" y="4365872"/>
            <a:ext cx="41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20488" name="TextBox 20487">
            <a:extLst>
              <a:ext uri="{FF2B5EF4-FFF2-40B4-BE49-F238E27FC236}">
                <a16:creationId xmlns:a16="http://schemas.microsoft.com/office/drawing/2014/main" id="{BC96EE16-F3EE-EEA4-D6E5-B08907189001}"/>
              </a:ext>
            </a:extLst>
          </p:cNvPr>
          <p:cNvSpPr txBox="1"/>
          <p:nvPr/>
        </p:nvSpPr>
        <p:spPr bwMode="auto">
          <a:xfrm>
            <a:off x="2234059" y="4797817"/>
            <a:ext cx="30211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20489" name="TextBox 20488">
            <a:extLst>
              <a:ext uri="{FF2B5EF4-FFF2-40B4-BE49-F238E27FC236}">
                <a16:creationId xmlns:a16="http://schemas.microsoft.com/office/drawing/2014/main" id="{D0213586-9C4E-8733-0087-12243E6EC93C}"/>
              </a:ext>
            </a:extLst>
          </p:cNvPr>
          <p:cNvSpPr txBox="1"/>
          <p:nvPr/>
        </p:nvSpPr>
        <p:spPr bwMode="auto">
          <a:xfrm>
            <a:off x="2401476" y="4992228"/>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20490" name="TextBox 20489">
            <a:extLst>
              <a:ext uri="{FF2B5EF4-FFF2-40B4-BE49-F238E27FC236}">
                <a16:creationId xmlns:a16="http://schemas.microsoft.com/office/drawing/2014/main" id="{29909489-F0F4-3E34-6809-A4BB24EE272A}"/>
              </a:ext>
            </a:extLst>
          </p:cNvPr>
          <p:cNvSpPr txBox="1"/>
          <p:nvPr/>
        </p:nvSpPr>
        <p:spPr bwMode="auto">
          <a:xfrm>
            <a:off x="2813710" y="4992228"/>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20491" name="TextBox 20490">
            <a:extLst>
              <a:ext uri="{FF2B5EF4-FFF2-40B4-BE49-F238E27FC236}">
                <a16:creationId xmlns:a16="http://schemas.microsoft.com/office/drawing/2014/main" id="{A1769C64-F2FE-4D1F-7D98-C4EAE0857EC8}"/>
              </a:ext>
            </a:extLst>
          </p:cNvPr>
          <p:cNvSpPr txBox="1"/>
          <p:nvPr/>
        </p:nvSpPr>
        <p:spPr bwMode="auto">
          <a:xfrm>
            <a:off x="3215363" y="4992228"/>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20492" name="TextBox 20491">
            <a:extLst>
              <a:ext uri="{FF2B5EF4-FFF2-40B4-BE49-F238E27FC236}">
                <a16:creationId xmlns:a16="http://schemas.microsoft.com/office/drawing/2014/main" id="{927E60BC-8A69-832C-8951-2406E22DCFD8}"/>
              </a:ext>
            </a:extLst>
          </p:cNvPr>
          <p:cNvSpPr txBox="1"/>
          <p:nvPr/>
        </p:nvSpPr>
        <p:spPr bwMode="auto">
          <a:xfrm>
            <a:off x="3578908" y="499259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20493" name="TextBox 20492">
            <a:extLst>
              <a:ext uri="{FF2B5EF4-FFF2-40B4-BE49-F238E27FC236}">
                <a16:creationId xmlns:a16="http://schemas.microsoft.com/office/drawing/2014/main" id="{4BB516B9-1D74-8372-A50A-1EFBCE37E974}"/>
              </a:ext>
            </a:extLst>
          </p:cNvPr>
          <p:cNvSpPr txBox="1"/>
          <p:nvPr/>
        </p:nvSpPr>
        <p:spPr bwMode="auto">
          <a:xfrm>
            <a:off x="3991302" y="499222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16</a:t>
            </a:r>
          </a:p>
        </p:txBody>
      </p:sp>
      <p:sp>
        <p:nvSpPr>
          <p:cNvPr id="20494" name="TextBox 20493">
            <a:extLst>
              <a:ext uri="{FF2B5EF4-FFF2-40B4-BE49-F238E27FC236}">
                <a16:creationId xmlns:a16="http://schemas.microsoft.com/office/drawing/2014/main" id="{ABDFA7C4-3A37-E740-F5AF-36A7D74FFE32}"/>
              </a:ext>
            </a:extLst>
          </p:cNvPr>
          <p:cNvSpPr txBox="1"/>
          <p:nvPr/>
        </p:nvSpPr>
        <p:spPr bwMode="auto">
          <a:xfrm>
            <a:off x="4386244" y="499222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20495" name="TextBox 20494">
            <a:extLst>
              <a:ext uri="{FF2B5EF4-FFF2-40B4-BE49-F238E27FC236}">
                <a16:creationId xmlns:a16="http://schemas.microsoft.com/office/drawing/2014/main" id="{078613BA-FB1A-2CC5-994B-53B4E39B0B78}"/>
              </a:ext>
            </a:extLst>
          </p:cNvPr>
          <p:cNvSpPr txBox="1"/>
          <p:nvPr/>
        </p:nvSpPr>
        <p:spPr bwMode="auto">
          <a:xfrm>
            <a:off x="4792467" y="499222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20510" name="TextBox 20509">
            <a:extLst>
              <a:ext uri="{FF2B5EF4-FFF2-40B4-BE49-F238E27FC236}">
                <a16:creationId xmlns:a16="http://schemas.microsoft.com/office/drawing/2014/main" id="{3EC03EBA-4C18-E3BB-2974-4B05E5C0053C}"/>
              </a:ext>
            </a:extLst>
          </p:cNvPr>
          <p:cNvSpPr txBox="1"/>
          <p:nvPr/>
        </p:nvSpPr>
        <p:spPr bwMode="auto">
          <a:xfrm>
            <a:off x="6444645" y="5311426"/>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sp>
        <p:nvSpPr>
          <p:cNvPr id="20511" name="TextBox 20510">
            <a:extLst>
              <a:ext uri="{FF2B5EF4-FFF2-40B4-BE49-F238E27FC236}">
                <a16:creationId xmlns:a16="http://schemas.microsoft.com/office/drawing/2014/main" id="{6AAE51B0-1A8B-7572-8DB0-18A6D05E59E5}"/>
              </a:ext>
            </a:extLst>
          </p:cNvPr>
          <p:cNvSpPr txBox="1"/>
          <p:nvPr/>
        </p:nvSpPr>
        <p:spPr bwMode="auto">
          <a:xfrm rot="16200000">
            <a:off x="1018001" y="3791005"/>
            <a:ext cx="1704378" cy="3677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PFS (%)</a:t>
            </a:r>
          </a:p>
        </p:txBody>
      </p:sp>
      <p:sp>
        <p:nvSpPr>
          <p:cNvPr id="20512" name="TextBox 20511">
            <a:extLst>
              <a:ext uri="{FF2B5EF4-FFF2-40B4-BE49-F238E27FC236}">
                <a16:creationId xmlns:a16="http://schemas.microsoft.com/office/drawing/2014/main" id="{4CB51873-99BC-D837-9A9E-7D82F25922A6}"/>
              </a:ext>
            </a:extLst>
          </p:cNvPr>
          <p:cNvSpPr txBox="1"/>
          <p:nvPr/>
        </p:nvSpPr>
        <p:spPr bwMode="auto">
          <a:xfrm>
            <a:off x="292193" y="5408255"/>
            <a:ext cx="209807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Aft>
                <a:spcPct val="0"/>
              </a:spcAft>
              <a:buClrTx/>
              <a:buFontTx/>
              <a:buNone/>
            </a:pPr>
            <a:r>
              <a:rPr lang="en-US" sz="1400" dirty="0">
                <a:solidFill>
                  <a:schemeClr val="bg1"/>
                </a:solidFill>
                <a:latin typeface="Calibri" panose="020F0502020204030204" pitchFamily="34" charset="0"/>
              </a:rPr>
              <a:t>Patients at risk, n</a:t>
            </a:r>
          </a:p>
          <a:p>
            <a:pPr algn="r">
              <a:lnSpc>
                <a:spcPct val="100000"/>
              </a:lnSpc>
              <a:spcAft>
                <a:spcPct val="0"/>
              </a:spcAft>
              <a:buClrTx/>
              <a:buFontTx/>
              <a:buNone/>
            </a:pPr>
            <a:r>
              <a:rPr lang="en-US" sz="1400" dirty="0" err="1">
                <a:solidFill>
                  <a:schemeClr val="accent1"/>
                </a:solidFill>
                <a:latin typeface="Calibri" panose="020F0502020204030204" pitchFamily="34" charset="0"/>
              </a:rPr>
              <a:t>Encorafenib</a:t>
            </a:r>
            <a:r>
              <a:rPr lang="en-US" sz="1400" dirty="0">
                <a:solidFill>
                  <a:schemeClr val="accent1"/>
                </a:solidFill>
                <a:latin typeface="Calibri" panose="020F0502020204030204" pitchFamily="34" charset="0"/>
              </a:rPr>
              <a:t> + </a:t>
            </a:r>
            <a:r>
              <a:rPr lang="en-US" sz="1400" dirty="0" err="1">
                <a:solidFill>
                  <a:schemeClr val="accent1"/>
                </a:solidFill>
                <a:latin typeface="Calibri" panose="020F0502020204030204" pitchFamily="34" charset="0"/>
              </a:rPr>
              <a:t>binimetinib</a:t>
            </a:r>
            <a:endParaRPr lang="en-US" sz="1400" dirty="0">
              <a:solidFill>
                <a:schemeClr val="accent1"/>
              </a:solidFill>
              <a:latin typeface="Calibri" panose="020F0502020204030204" pitchFamily="34" charset="0"/>
            </a:endParaRPr>
          </a:p>
          <a:p>
            <a:pPr algn="r">
              <a:spcAft>
                <a:spcPct val="0"/>
              </a:spcAft>
            </a:pPr>
            <a:r>
              <a:rPr lang="en-US" sz="1400" dirty="0">
                <a:solidFill>
                  <a:schemeClr val="accent3"/>
                </a:solidFill>
                <a:latin typeface="Calibri" panose="020F0502020204030204" pitchFamily="34" charset="0"/>
              </a:rPr>
              <a:t>Vemurafenib</a:t>
            </a:r>
          </a:p>
          <a:p>
            <a:pPr algn="r">
              <a:spcAft>
                <a:spcPct val="0"/>
              </a:spcAft>
            </a:pPr>
            <a:r>
              <a:rPr lang="en-US" sz="1400" dirty="0" err="1">
                <a:solidFill>
                  <a:schemeClr val="accent4"/>
                </a:solidFill>
                <a:latin typeface="Calibri" panose="020F0502020204030204" pitchFamily="34" charset="0"/>
              </a:rPr>
              <a:t>Encorafenib</a:t>
            </a:r>
            <a:endParaRPr lang="en-US" sz="1400" dirty="0">
              <a:solidFill>
                <a:schemeClr val="accent4"/>
              </a:solidFill>
              <a:latin typeface="Calibri" panose="020F0502020204030204" pitchFamily="34" charset="0"/>
            </a:endParaRPr>
          </a:p>
        </p:txBody>
      </p:sp>
      <p:grpSp>
        <p:nvGrpSpPr>
          <p:cNvPr id="20584" name="Group 20583">
            <a:extLst>
              <a:ext uri="{FF2B5EF4-FFF2-40B4-BE49-F238E27FC236}">
                <a16:creationId xmlns:a16="http://schemas.microsoft.com/office/drawing/2014/main" id="{E105662F-9135-8E53-D61F-122CDF0EC7D4}"/>
              </a:ext>
            </a:extLst>
          </p:cNvPr>
          <p:cNvGrpSpPr/>
          <p:nvPr/>
        </p:nvGrpSpPr>
        <p:grpSpPr>
          <a:xfrm>
            <a:off x="2551091" y="4983895"/>
            <a:ext cx="8203202" cy="74278"/>
            <a:chOff x="2627291" y="4926745"/>
            <a:chExt cx="8203202" cy="74278"/>
          </a:xfrm>
        </p:grpSpPr>
        <p:grpSp>
          <p:nvGrpSpPr>
            <p:cNvPr id="58" name="Group 57">
              <a:extLst>
                <a:ext uri="{FF2B5EF4-FFF2-40B4-BE49-F238E27FC236}">
                  <a16:creationId xmlns:a16="http://schemas.microsoft.com/office/drawing/2014/main" id="{1085CF90-C8FC-A582-6074-32952BAD449D}"/>
                </a:ext>
              </a:extLst>
            </p:cNvPr>
            <p:cNvGrpSpPr/>
            <p:nvPr/>
          </p:nvGrpSpPr>
          <p:grpSpPr>
            <a:xfrm>
              <a:off x="2627291" y="4926745"/>
              <a:ext cx="2461504" cy="67952"/>
              <a:chOff x="3705318" y="5217686"/>
              <a:chExt cx="1966041" cy="67130"/>
            </a:xfrm>
          </p:grpSpPr>
          <p:cxnSp>
            <p:nvCxnSpPr>
              <p:cNvPr id="59" name="Straight Connector 58">
                <a:extLst>
                  <a:ext uri="{FF2B5EF4-FFF2-40B4-BE49-F238E27FC236}">
                    <a16:creationId xmlns:a16="http://schemas.microsoft.com/office/drawing/2014/main" id="{449DA09C-E81D-D140-2991-370E51F31523}"/>
                  </a:ext>
                </a:extLst>
              </p:cNvPr>
              <p:cNvCxnSpPr>
                <a:cxnSpLocks/>
              </p:cNvCxnSpPr>
              <p:nvPr/>
            </p:nvCxnSpPr>
            <p:spPr bwMode="auto">
              <a:xfrm rot="5400000">
                <a:off x="531012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C3DCD3ED-ABE0-EA2B-F590-1B27CF1F902D}"/>
                  </a:ext>
                </a:extLst>
              </p:cNvPr>
              <p:cNvCxnSpPr>
                <a:cxnSpLocks/>
              </p:cNvCxnSpPr>
              <p:nvPr/>
            </p:nvCxnSpPr>
            <p:spPr bwMode="auto">
              <a:xfrm rot="5400000">
                <a:off x="4982447"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57332007-9369-0AB7-6802-EBF974277E35}"/>
                  </a:ext>
                </a:extLst>
              </p:cNvPr>
              <p:cNvCxnSpPr>
                <a:cxnSpLocks/>
              </p:cNvCxnSpPr>
              <p:nvPr/>
            </p:nvCxnSpPr>
            <p:spPr bwMode="auto">
              <a:xfrm rot="5400000">
                <a:off x="465477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91FC501A-4584-D832-334B-A2ACC471740C}"/>
                  </a:ext>
                </a:extLst>
              </p:cNvPr>
              <p:cNvCxnSpPr>
                <a:cxnSpLocks/>
              </p:cNvCxnSpPr>
              <p:nvPr/>
            </p:nvCxnSpPr>
            <p:spPr bwMode="auto">
              <a:xfrm rot="5400000">
                <a:off x="432710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F42961FB-2BC8-992F-DA42-EA382FCCAA41}"/>
                  </a:ext>
                </a:extLst>
              </p:cNvPr>
              <p:cNvCxnSpPr>
                <a:cxnSpLocks/>
              </p:cNvCxnSpPr>
              <p:nvPr/>
            </p:nvCxnSpPr>
            <p:spPr bwMode="auto">
              <a:xfrm rot="5400000">
                <a:off x="3999426"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0480" name="Straight Connector 20479">
                <a:extLst>
                  <a:ext uri="{FF2B5EF4-FFF2-40B4-BE49-F238E27FC236}">
                    <a16:creationId xmlns:a16="http://schemas.microsoft.com/office/drawing/2014/main" id="{D9FFD7D3-3A6F-0EA4-EAF1-FA89C61712A8}"/>
                  </a:ext>
                </a:extLst>
              </p:cNvPr>
              <p:cNvCxnSpPr>
                <a:cxnSpLocks/>
              </p:cNvCxnSpPr>
              <p:nvPr/>
            </p:nvCxnSpPr>
            <p:spPr bwMode="auto">
              <a:xfrm rot="5400000">
                <a:off x="367175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0481" name="Straight Connector 20480">
                <a:extLst>
                  <a:ext uri="{FF2B5EF4-FFF2-40B4-BE49-F238E27FC236}">
                    <a16:creationId xmlns:a16="http://schemas.microsoft.com/office/drawing/2014/main" id="{34F3E34F-E23C-E1F0-0274-36B042001376}"/>
                  </a:ext>
                </a:extLst>
              </p:cNvPr>
              <p:cNvCxnSpPr>
                <a:cxnSpLocks/>
              </p:cNvCxnSpPr>
              <p:nvPr/>
            </p:nvCxnSpPr>
            <p:spPr bwMode="auto">
              <a:xfrm rot="5400000">
                <a:off x="5637794" y="5251251"/>
                <a:ext cx="67130" cy="0"/>
              </a:xfrm>
              <a:prstGeom prst="line">
                <a:avLst/>
              </a:prstGeom>
              <a:noFill/>
              <a:ln w="28575" cap="flat" cmpd="sng" algn="ctr">
                <a:solidFill>
                  <a:schemeClr val="bg1"/>
                </a:solidFill>
                <a:prstDash val="solid"/>
                <a:round/>
                <a:headEnd type="none" w="med" len="med"/>
                <a:tailEnd type="none" w="med" len="med"/>
              </a:ln>
              <a:effectLst/>
            </p:spPr>
          </p:cxnSp>
        </p:grpSp>
        <p:grpSp>
          <p:nvGrpSpPr>
            <p:cNvPr id="20568" name="Group 20567">
              <a:extLst>
                <a:ext uri="{FF2B5EF4-FFF2-40B4-BE49-F238E27FC236}">
                  <a16:creationId xmlns:a16="http://schemas.microsoft.com/office/drawing/2014/main" id="{FB096E37-68E4-FAFD-4BD7-DBB64E903D38}"/>
                </a:ext>
              </a:extLst>
            </p:cNvPr>
            <p:cNvGrpSpPr/>
            <p:nvPr/>
          </p:nvGrpSpPr>
          <p:grpSpPr>
            <a:xfrm>
              <a:off x="5497234" y="4931477"/>
              <a:ext cx="2461504" cy="67952"/>
              <a:chOff x="3705318" y="5217686"/>
              <a:chExt cx="1966041" cy="67130"/>
            </a:xfrm>
          </p:grpSpPr>
          <p:cxnSp>
            <p:nvCxnSpPr>
              <p:cNvPr id="20569" name="Straight Connector 20568">
                <a:extLst>
                  <a:ext uri="{FF2B5EF4-FFF2-40B4-BE49-F238E27FC236}">
                    <a16:creationId xmlns:a16="http://schemas.microsoft.com/office/drawing/2014/main" id="{C5B5AD67-69C2-2090-055D-681775AFF074}"/>
                  </a:ext>
                </a:extLst>
              </p:cNvPr>
              <p:cNvCxnSpPr>
                <a:cxnSpLocks/>
              </p:cNvCxnSpPr>
              <p:nvPr/>
            </p:nvCxnSpPr>
            <p:spPr bwMode="auto">
              <a:xfrm rot="5400000">
                <a:off x="531012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0570" name="Straight Connector 20569">
                <a:extLst>
                  <a:ext uri="{FF2B5EF4-FFF2-40B4-BE49-F238E27FC236}">
                    <a16:creationId xmlns:a16="http://schemas.microsoft.com/office/drawing/2014/main" id="{47003F20-DAB2-5BCC-322C-C4A36058A735}"/>
                  </a:ext>
                </a:extLst>
              </p:cNvPr>
              <p:cNvCxnSpPr>
                <a:cxnSpLocks/>
              </p:cNvCxnSpPr>
              <p:nvPr/>
            </p:nvCxnSpPr>
            <p:spPr bwMode="auto">
              <a:xfrm rot="5400000">
                <a:off x="4982447"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0571" name="Straight Connector 20570">
                <a:extLst>
                  <a:ext uri="{FF2B5EF4-FFF2-40B4-BE49-F238E27FC236}">
                    <a16:creationId xmlns:a16="http://schemas.microsoft.com/office/drawing/2014/main" id="{1F3B529B-FB5D-301D-33E5-BCF775A2F162}"/>
                  </a:ext>
                </a:extLst>
              </p:cNvPr>
              <p:cNvCxnSpPr>
                <a:cxnSpLocks/>
              </p:cNvCxnSpPr>
              <p:nvPr/>
            </p:nvCxnSpPr>
            <p:spPr bwMode="auto">
              <a:xfrm rot="5400000">
                <a:off x="465477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0572" name="Straight Connector 20571">
                <a:extLst>
                  <a:ext uri="{FF2B5EF4-FFF2-40B4-BE49-F238E27FC236}">
                    <a16:creationId xmlns:a16="http://schemas.microsoft.com/office/drawing/2014/main" id="{DE07A331-D74C-83A7-0588-C0611B4A0BA4}"/>
                  </a:ext>
                </a:extLst>
              </p:cNvPr>
              <p:cNvCxnSpPr>
                <a:cxnSpLocks/>
              </p:cNvCxnSpPr>
              <p:nvPr/>
            </p:nvCxnSpPr>
            <p:spPr bwMode="auto">
              <a:xfrm rot="5400000">
                <a:off x="432710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0573" name="Straight Connector 20572">
                <a:extLst>
                  <a:ext uri="{FF2B5EF4-FFF2-40B4-BE49-F238E27FC236}">
                    <a16:creationId xmlns:a16="http://schemas.microsoft.com/office/drawing/2014/main" id="{98E74A5D-62BC-6868-F081-E481562D88DD}"/>
                  </a:ext>
                </a:extLst>
              </p:cNvPr>
              <p:cNvCxnSpPr>
                <a:cxnSpLocks/>
              </p:cNvCxnSpPr>
              <p:nvPr/>
            </p:nvCxnSpPr>
            <p:spPr bwMode="auto">
              <a:xfrm rot="5400000">
                <a:off x="3999426"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0574" name="Straight Connector 20573">
                <a:extLst>
                  <a:ext uri="{FF2B5EF4-FFF2-40B4-BE49-F238E27FC236}">
                    <a16:creationId xmlns:a16="http://schemas.microsoft.com/office/drawing/2014/main" id="{C66CAA4B-F636-3D57-B77E-2DDCE0291F75}"/>
                  </a:ext>
                </a:extLst>
              </p:cNvPr>
              <p:cNvCxnSpPr>
                <a:cxnSpLocks/>
              </p:cNvCxnSpPr>
              <p:nvPr/>
            </p:nvCxnSpPr>
            <p:spPr bwMode="auto">
              <a:xfrm rot="5400000">
                <a:off x="367175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0575" name="Straight Connector 20574">
                <a:extLst>
                  <a:ext uri="{FF2B5EF4-FFF2-40B4-BE49-F238E27FC236}">
                    <a16:creationId xmlns:a16="http://schemas.microsoft.com/office/drawing/2014/main" id="{F00581D4-F217-D533-8E65-AF84501FC94D}"/>
                  </a:ext>
                </a:extLst>
              </p:cNvPr>
              <p:cNvCxnSpPr>
                <a:cxnSpLocks/>
              </p:cNvCxnSpPr>
              <p:nvPr/>
            </p:nvCxnSpPr>
            <p:spPr bwMode="auto">
              <a:xfrm rot="5400000">
                <a:off x="5637794" y="5251251"/>
                <a:ext cx="67130" cy="0"/>
              </a:xfrm>
              <a:prstGeom prst="line">
                <a:avLst/>
              </a:prstGeom>
              <a:noFill/>
              <a:ln w="28575" cap="flat" cmpd="sng" algn="ctr">
                <a:solidFill>
                  <a:schemeClr val="bg1"/>
                </a:solidFill>
                <a:prstDash val="solid"/>
                <a:round/>
                <a:headEnd type="none" w="med" len="med"/>
                <a:tailEnd type="none" w="med" len="med"/>
              </a:ln>
              <a:effectLst/>
            </p:spPr>
          </p:cxnSp>
        </p:grpSp>
        <p:grpSp>
          <p:nvGrpSpPr>
            <p:cNvPr id="20576" name="Group 20575">
              <a:extLst>
                <a:ext uri="{FF2B5EF4-FFF2-40B4-BE49-F238E27FC236}">
                  <a16:creationId xmlns:a16="http://schemas.microsoft.com/office/drawing/2014/main" id="{D061FC52-B208-92A8-8ADE-F9900EE0324F}"/>
                </a:ext>
              </a:extLst>
            </p:cNvPr>
            <p:cNvGrpSpPr/>
            <p:nvPr/>
          </p:nvGrpSpPr>
          <p:grpSpPr>
            <a:xfrm>
              <a:off x="8368989" y="4933071"/>
              <a:ext cx="2461504" cy="67952"/>
              <a:chOff x="3705318" y="5217686"/>
              <a:chExt cx="1966041" cy="67130"/>
            </a:xfrm>
          </p:grpSpPr>
          <p:cxnSp>
            <p:nvCxnSpPr>
              <p:cNvPr id="20577" name="Straight Connector 20576">
                <a:extLst>
                  <a:ext uri="{FF2B5EF4-FFF2-40B4-BE49-F238E27FC236}">
                    <a16:creationId xmlns:a16="http://schemas.microsoft.com/office/drawing/2014/main" id="{412FB4EF-0F85-A308-9A31-35ABAE5CE73F}"/>
                  </a:ext>
                </a:extLst>
              </p:cNvPr>
              <p:cNvCxnSpPr>
                <a:cxnSpLocks/>
              </p:cNvCxnSpPr>
              <p:nvPr/>
            </p:nvCxnSpPr>
            <p:spPr bwMode="auto">
              <a:xfrm rot="5400000">
                <a:off x="531012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0578" name="Straight Connector 20577">
                <a:extLst>
                  <a:ext uri="{FF2B5EF4-FFF2-40B4-BE49-F238E27FC236}">
                    <a16:creationId xmlns:a16="http://schemas.microsoft.com/office/drawing/2014/main" id="{D5DC0699-8D1B-4E01-ABD3-FAE7B5D79165}"/>
                  </a:ext>
                </a:extLst>
              </p:cNvPr>
              <p:cNvCxnSpPr>
                <a:cxnSpLocks/>
              </p:cNvCxnSpPr>
              <p:nvPr/>
            </p:nvCxnSpPr>
            <p:spPr bwMode="auto">
              <a:xfrm rot="5400000">
                <a:off x="4982447"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0579" name="Straight Connector 20578">
                <a:extLst>
                  <a:ext uri="{FF2B5EF4-FFF2-40B4-BE49-F238E27FC236}">
                    <a16:creationId xmlns:a16="http://schemas.microsoft.com/office/drawing/2014/main" id="{7230E8E5-5E90-7841-3DF9-C4858269A89F}"/>
                  </a:ext>
                </a:extLst>
              </p:cNvPr>
              <p:cNvCxnSpPr>
                <a:cxnSpLocks/>
              </p:cNvCxnSpPr>
              <p:nvPr/>
            </p:nvCxnSpPr>
            <p:spPr bwMode="auto">
              <a:xfrm rot="5400000">
                <a:off x="465477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0580" name="Straight Connector 20579">
                <a:extLst>
                  <a:ext uri="{FF2B5EF4-FFF2-40B4-BE49-F238E27FC236}">
                    <a16:creationId xmlns:a16="http://schemas.microsoft.com/office/drawing/2014/main" id="{F2100D08-ABFF-6E8C-CFF2-3AF693F9F6D7}"/>
                  </a:ext>
                </a:extLst>
              </p:cNvPr>
              <p:cNvCxnSpPr>
                <a:cxnSpLocks/>
              </p:cNvCxnSpPr>
              <p:nvPr/>
            </p:nvCxnSpPr>
            <p:spPr bwMode="auto">
              <a:xfrm rot="5400000">
                <a:off x="432710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0581" name="Straight Connector 20580">
                <a:extLst>
                  <a:ext uri="{FF2B5EF4-FFF2-40B4-BE49-F238E27FC236}">
                    <a16:creationId xmlns:a16="http://schemas.microsoft.com/office/drawing/2014/main" id="{D6B63518-7170-A9F0-0F90-ED6A880399C0}"/>
                  </a:ext>
                </a:extLst>
              </p:cNvPr>
              <p:cNvCxnSpPr>
                <a:cxnSpLocks/>
              </p:cNvCxnSpPr>
              <p:nvPr/>
            </p:nvCxnSpPr>
            <p:spPr bwMode="auto">
              <a:xfrm rot="5400000">
                <a:off x="3999426"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0582" name="Straight Connector 20581">
                <a:extLst>
                  <a:ext uri="{FF2B5EF4-FFF2-40B4-BE49-F238E27FC236}">
                    <a16:creationId xmlns:a16="http://schemas.microsoft.com/office/drawing/2014/main" id="{174A43AA-84A6-FD5A-85FC-1435155803B7}"/>
                  </a:ext>
                </a:extLst>
              </p:cNvPr>
              <p:cNvCxnSpPr>
                <a:cxnSpLocks/>
              </p:cNvCxnSpPr>
              <p:nvPr/>
            </p:nvCxnSpPr>
            <p:spPr bwMode="auto">
              <a:xfrm rot="5400000">
                <a:off x="367175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0583" name="Straight Connector 20582">
                <a:extLst>
                  <a:ext uri="{FF2B5EF4-FFF2-40B4-BE49-F238E27FC236}">
                    <a16:creationId xmlns:a16="http://schemas.microsoft.com/office/drawing/2014/main" id="{F49C2FB6-6817-C0FD-488F-E86DDC101C95}"/>
                  </a:ext>
                </a:extLst>
              </p:cNvPr>
              <p:cNvCxnSpPr>
                <a:cxnSpLocks/>
              </p:cNvCxnSpPr>
              <p:nvPr/>
            </p:nvCxnSpPr>
            <p:spPr bwMode="auto">
              <a:xfrm rot="5400000">
                <a:off x="5637794" y="5251251"/>
                <a:ext cx="67130" cy="0"/>
              </a:xfrm>
              <a:prstGeom prst="line">
                <a:avLst/>
              </a:prstGeom>
              <a:noFill/>
              <a:ln w="28575" cap="flat" cmpd="sng" algn="ctr">
                <a:solidFill>
                  <a:schemeClr val="bg1"/>
                </a:solidFill>
                <a:prstDash val="solid"/>
                <a:round/>
                <a:headEnd type="none" w="med" len="med"/>
                <a:tailEnd type="none" w="med" len="med"/>
              </a:ln>
              <a:effectLst/>
            </p:spPr>
          </p:cxnSp>
        </p:grpSp>
      </p:grpSp>
      <p:sp>
        <p:nvSpPr>
          <p:cNvPr id="20585" name="TextBox 20584">
            <a:extLst>
              <a:ext uri="{FF2B5EF4-FFF2-40B4-BE49-F238E27FC236}">
                <a16:creationId xmlns:a16="http://schemas.microsoft.com/office/drawing/2014/main" id="{86D90B42-3F02-0784-A672-F8A7A78142FD}"/>
              </a:ext>
            </a:extLst>
          </p:cNvPr>
          <p:cNvSpPr txBox="1"/>
          <p:nvPr/>
        </p:nvSpPr>
        <p:spPr bwMode="auto">
          <a:xfrm>
            <a:off x="5214779" y="499356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28</a:t>
            </a:r>
          </a:p>
        </p:txBody>
      </p:sp>
      <p:sp>
        <p:nvSpPr>
          <p:cNvPr id="20586" name="TextBox 20585">
            <a:extLst>
              <a:ext uri="{FF2B5EF4-FFF2-40B4-BE49-F238E27FC236}">
                <a16:creationId xmlns:a16="http://schemas.microsoft.com/office/drawing/2014/main" id="{591AC77F-E711-FDD1-6E4D-9470D57F9A68}"/>
              </a:ext>
            </a:extLst>
          </p:cNvPr>
          <p:cNvSpPr txBox="1"/>
          <p:nvPr/>
        </p:nvSpPr>
        <p:spPr bwMode="auto">
          <a:xfrm>
            <a:off x="5627013" y="499356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32</a:t>
            </a:r>
          </a:p>
        </p:txBody>
      </p:sp>
      <p:sp>
        <p:nvSpPr>
          <p:cNvPr id="20587" name="TextBox 20586">
            <a:extLst>
              <a:ext uri="{FF2B5EF4-FFF2-40B4-BE49-F238E27FC236}">
                <a16:creationId xmlns:a16="http://schemas.microsoft.com/office/drawing/2014/main" id="{1F7B137F-8FA3-7AE1-F1AB-838E36910488}"/>
              </a:ext>
            </a:extLst>
          </p:cNvPr>
          <p:cNvSpPr txBox="1"/>
          <p:nvPr/>
        </p:nvSpPr>
        <p:spPr bwMode="auto">
          <a:xfrm>
            <a:off x="6028666" y="499356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20588" name="TextBox 20587">
            <a:extLst>
              <a:ext uri="{FF2B5EF4-FFF2-40B4-BE49-F238E27FC236}">
                <a16:creationId xmlns:a16="http://schemas.microsoft.com/office/drawing/2014/main" id="{A48E3035-6CEF-36BE-8427-E05F2AFE194A}"/>
              </a:ext>
            </a:extLst>
          </p:cNvPr>
          <p:cNvSpPr txBox="1"/>
          <p:nvPr/>
        </p:nvSpPr>
        <p:spPr bwMode="auto">
          <a:xfrm>
            <a:off x="6450720" y="499393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20589" name="TextBox 20588">
            <a:extLst>
              <a:ext uri="{FF2B5EF4-FFF2-40B4-BE49-F238E27FC236}">
                <a16:creationId xmlns:a16="http://schemas.microsoft.com/office/drawing/2014/main" id="{EAD71842-C632-BE95-277F-68795B2E56F6}"/>
              </a:ext>
            </a:extLst>
          </p:cNvPr>
          <p:cNvSpPr txBox="1"/>
          <p:nvPr/>
        </p:nvSpPr>
        <p:spPr bwMode="auto">
          <a:xfrm>
            <a:off x="6863114" y="499356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44</a:t>
            </a:r>
          </a:p>
        </p:txBody>
      </p:sp>
      <p:sp>
        <p:nvSpPr>
          <p:cNvPr id="20590" name="TextBox 20589">
            <a:extLst>
              <a:ext uri="{FF2B5EF4-FFF2-40B4-BE49-F238E27FC236}">
                <a16:creationId xmlns:a16="http://schemas.microsoft.com/office/drawing/2014/main" id="{BE61D50E-500C-C71E-D80C-CE87240293DB}"/>
              </a:ext>
            </a:extLst>
          </p:cNvPr>
          <p:cNvSpPr txBox="1"/>
          <p:nvPr/>
        </p:nvSpPr>
        <p:spPr bwMode="auto">
          <a:xfrm>
            <a:off x="7258056" y="499356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20591" name="TextBox 20590">
            <a:extLst>
              <a:ext uri="{FF2B5EF4-FFF2-40B4-BE49-F238E27FC236}">
                <a16:creationId xmlns:a16="http://schemas.microsoft.com/office/drawing/2014/main" id="{0195E218-80EA-38DD-D46E-659760162BA4}"/>
              </a:ext>
            </a:extLst>
          </p:cNvPr>
          <p:cNvSpPr txBox="1"/>
          <p:nvPr/>
        </p:nvSpPr>
        <p:spPr bwMode="auto">
          <a:xfrm>
            <a:off x="7664279" y="499356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52</a:t>
            </a:r>
          </a:p>
        </p:txBody>
      </p:sp>
      <p:sp>
        <p:nvSpPr>
          <p:cNvPr id="20592" name="TextBox 20591">
            <a:extLst>
              <a:ext uri="{FF2B5EF4-FFF2-40B4-BE49-F238E27FC236}">
                <a16:creationId xmlns:a16="http://schemas.microsoft.com/office/drawing/2014/main" id="{BC5C68E9-6555-62CA-14E7-C047C0EC4647}"/>
              </a:ext>
            </a:extLst>
          </p:cNvPr>
          <p:cNvSpPr txBox="1"/>
          <p:nvPr/>
        </p:nvSpPr>
        <p:spPr bwMode="auto">
          <a:xfrm>
            <a:off x="8082316" y="499764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56</a:t>
            </a:r>
          </a:p>
        </p:txBody>
      </p:sp>
      <p:sp>
        <p:nvSpPr>
          <p:cNvPr id="20593" name="TextBox 20592">
            <a:extLst>
              <a:ext uri="{FF2B5EF4-FFF2-40B4-BE49-F238E27FC236}">
                <a16:creationId xmlns:a16="http://schemas.microsoft.com/office/drawing/2014/main" id="{6DE1F50A-08E0-FEF1-703D-F52986AF207E}"/>
              </a:ext>
            </a:extLst>
          </p:cNvPr>
          <p:cNvSpPr txBox="1"/>
          <p:nvPr/>
        </p:nvSpPr>
        <p:spPr bwMode="auto">
          <a:xfrm>
            <a:off x="8494550" y="499764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20594" name="TextBox 20593">
            <a:extLst>
              <a:ext uri="{FF2B5EF4-FFF2-40B4-BE49-F238E27FC236}">
                <a16:creationId xmlns:a16="http://schemas.microsoft.com/office/drawing/2014/main" id="{9C8DF538-C26D-9785-B1CF-DB43E356F72F}"/>
              </a:ext>
            </a:extLst>
          </p:cNvPr>
          <p:cNvSpPr txBox="1"/>
          <p:nvPr/>
        </p:nvSpPr>
        <p:spPr bwMode="auto">
          <a:xfrm>
            <a:off x="8896203" y="499764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64</a:t>
            </a:r>
          </a:p>
        </p:txBody>
      </p:sp>
      <p:sp>
        <p:nvSpPr>
          <p:cNvPr id="20595" name="TextBox 20594">
            <a:extLst>
              <a:ext uri="{FF2B5EF4-FFF2-40B4-BE49-F238E27FC236}">
                <a16:creationId xmlns:a16="http://schemas.microsoft.com/office/drawing/2014/main" id="{B5DA606A-B8F2-1B25-C8C0-EDFF481158B1}"/>
              </a:ext>
            </a:extLst>
          </p:cNvPr>
          <p:cNvSpPr txBox="1"/>
          <p:nvPr/>
        </p:nvSpPr>
        <p:spPr bwMode="auto">
          <a:xfrm>
            <a:off x="9318257" y="499800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68</a:t>
            </a:r>
          </a:p>
        </p:txBody>
      </p:sp>
      <p:sp>
        <p:nvSpPr>
          <p:cNvPr id="20596" name="TextBox 20595">
            <a:extLst>
              <a:ext uri="{FF2B5EF4-FFF2-40B4-BE49-F238E27FC236}">
                <a16:creationId xmlns:a16="http://schemas.microsoft.com/office/drawing/2014/main" id="{02EBC709-C0B3-B405-A82C-BD15E0574A13}"/>
              </a:ext>
            </a:extLst>
          </p:cNvPr>
          <p:cNvSpPr txBox="1"/>
          <p:nvPr/>
        </p:nvSpPr>
        <p:spPr bwMode="auto">
          <a:xfrm>
            <a:off x="9730651" y="499764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72</a:t>
            </a:r>
          </a:p>
        </p:txBody>
      </p:sp>
      <p:sp>
        <p:nvSpPr>
          <p:cNvPr id="20597" name="TextBox 20596">
            <a:extLst>
              <a:ext uri="{FF2B5EF4-FFF2-40B4-BE49-F238E27FC236}">
                <a16:creationId xmlns:a16="http://schemas.microsoft.com/office/drawing/2014/main" id="{9E806E74-1E96-71BA-707A-D7A02039AB7F}"/>
              </a:ext>
            </a:extLst>
          </p:cNvPr>
          <p:cNvSpPr txBox="1"/>
          <p:nvPr/>
        </p:nvSpPr>
        <p:spPr bwMode="auto">
          <a:xfrm>
            <a:off x="10125593" y="499764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76</a:t>
            </a:r>
          </a:p>
        </p:txBody>
      </p:sp>
      <p:sp>
        <p:nvSpPr>
          <p:cNvPr id="20598" name="TextBox 20597">
            <a:extLst>
              <a:ext uri="{FF2B5EF4-FFF2-40B4-BE49-F238E27FC236}">
                <a16:creationId xmlns:a16="http://schemas.microsoft.com/office/drawing/2014/main" id="{6A35990D-B3BD-D4B5-918B-B7CFA6196D63}"/>
              </a:ext>
            </a:extLst>
          </p:cNvPr>
          <p:cNvSpPr txBox="1"/>
          <p:nvPr/>
        </p:nvSpPr>
        <p:spPr bwMode="auto">
          <a:xfrm>
            <a:off x="10531816" y="499764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20599" name="TextBox 20598">
            <a:extLst>
              <a:ext uri="{FF2B5EF4-FFF2-40B4-BE49-F238E27FC236}">
                <a16:creationId xmlns:a16="http://schemas.microsoft.com/office/drawing/2014/main" id="{803A3AD6-0F94-A03C-400A-28CA933DED45}"/>
              </a:ext>
            </a:extLst>
          </p:cNvPr>
          <p:cNvSpPr txBox="1"/>
          <p:nvPr/>
        </p:nvSpPr>
        <p:spPr bwMode="auto">
          <a:xfrm>
            <a:off x="2335695" y="5654617"/>
            <a:ext cx="45877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192</a:t>
            </a:r>
          </a:p>
          <a:p>
            <a:pPr algn="ctr">
              <a:lnSpc>
                <a:spcPct val="100000"/>
              </a:lnSpc>
              <a:spcAft>
                <a:spcPct val="0"/>
              </a:spcAft>
              <a:buClrTx/>
              <a:buFontTx/>
              <a:buNone/>
            </a:pPr>
            <a:r>
              <a:rPr lang="en-US" sz="1400" b="0" dirty="0">
                <a:solidFill>
                  <a:schemeClr val="bg1"/>
                </a:solidFill>
                <a:latin typeface="Calibri" panose="020F0502020204030204" pitchFamily="34" charset="0"/>
              </a:rPr>
              <a:t>191</a:t>
            </a:r>
          </a:p>
          <a:p>
            <a:pPr algn="ctr">
              <a:lnSpc>
                <a:spcPct val="100000"/>
              </a:lnSpc>
              <a:spcAft>
                <a:spcPct val="0"/>
              </a:spcAft>
              <a:buClrTx/>
              <a:buFontTx/>
              <a:buNone/>
            </a:pPr>
            <a:r>
              <a:rPr lang="en-US" sz="1400" b="0" dirty="0">
                <a:solidFill>
                  <a:schemeClr val="bg1"/>
                </a:solidFill>
                <a:latin typeface="Calibri" panose="020F0502020204030204" pitchFamily="34" charset="0"/>
              </a:rPr>
              <a:t>194</a:t>
            </a:r>
          </a:p>
        </p:txBody>
      </p:sp>
      <p:sp>
        <p:nvSpPr>
          <p:cNvPr id="20600" name="TextBox 20599">
            <a:extLst>
              <a:ext uri="{FF2B5EF4-FFF2-40B4-BE49-F238E27FC236}">
                <a16:creationId xmlns:a16="http://schemas.microsoft.com/office/drawing/2014/main" id="{BC96DE84-0E5B-E222-BEA4-56C010FEE48C}"/>
              </a:ext>
            </a:extLst>
          </p:cNvPr>
          <p:cNvSpPr txBox="1"/>
          <p:nvPr/>
        </p:nvSpPr>
        <p:spPr bwMode="auto">
          <a:xfrm>
            <a:off x="2737013" y="5653530"/>
            <a:ext cx="45877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151</a:t>
            </a:r>
          </a:p>
          <a:p>
            <a:pPr algn="ctr">
              <a:lnSpc>
                <a:spcPct val="100000"/>
              </a:lnSpc>
              <a:spcAft>
                <a:spcPct val="0"/>
              </a:spcAft>
              <a:buClrTx/>
              <a:buFontTx/>
              <a:buNone/>
            </a:pPr>
            <a:r>
              <a:rPr lang="en-US" sz="1400" b="0" dirty="0">
                <a:solidFill>
                  <a:schemeClr val="bg1"/>
                </a:solidFill>
                <a:latin typeface="Calibri" panose="020F0502020204030204" pitchFamily="34" charset="0"/>
              </a:rPr>
              <a:t>98</a:t>
            </a:r>
          </a:p>
          <a:p>
            <a:pPr algn="ctr">
              <a:lnSpc>
                <a:spcPct val="100000"/>
              </a:lnSpc>
              <a:spcAft>
                <a:spcPct val="0"/>
              </a:spcAft>
              <a:buClrTx/>
              <a:buFontTx/>
              <a:buNone/>
            </a:pPr>
            <a:r>
              <a:rPr lang="en-US" sz="1400" b="0" dirty="0">
                <a:solidFill>
                  <a:schemeClr val="bg1"/>
                </a:solidFill>
                <a:latin typeface="Calibri" panose="020F0502020204030204" pitchFamily="34" charset="0"/>
              </a:rPr>
              <a:t>125</a:t>
            </a:r>
          </a:p>
        </p:txBody>
      </p:sp>
      <p:sp>
        <p:nvSpPr>
          <p:cNvPr id="20601" name="TextBox 20600">
            <a:extLst>
              <a:ext uri="{FF2B5EF4-FFF2-40B4-BE49-F238E27FC236}">
                <a16:creationId xmlns:a16="http://schemas.microsoft.com/office/drawing/2014/main" id="{A0F09462-D778-30E7-D5C0-2304B2E6520D}"/>
              </a:ext>
            </a:extLst>
          </p:cNvPr>
          <p:cNvSpPr txBox="1"/>
          <p:nvPr/>
        </p:nvSpPr>
        <p:spPr bwMode="auto">
          <a:xfrm>
            <a:off x="3141519" y="5654617"/>
            <a:ext cx="45877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108</a:t>
            </a:r>
          </a:p>
          <a:p>
            <a:pPr algn="ctr">
              <a:lnSpc>
                <a:spcPct val="100000"/>
              </a:lnSpc>
              <a:spcAft>
                <a:spcPct val="0"/>
              </a:spcAft>
              <a:buClrTx/>
              <a:buFontTx/>
              <a:buNone/>
            </a:pPr>
            <a:r>
              <a:rPr lang="en-US" sz="1400" b="0" dirty="0">
                <a:solidFill>
                  <a:schemeClr val="bg1"/>
                </a:solidFill>
                <a:latin typeface="Calibri" panose="020F0502020204030204" pitchFamily="34" charset="0"/>
              </a:rPr>
              <a:t>55</a:t>
            </a:r>
          </a:p>
          <a:p>
            <a:pPr algn="ctr">
              <a:lnSpc>
                <a:spcPct val="100000"/>
              </a:lnSpc>
              <a:spcAft>
                <a:spcPct val="0"/>
              </a:spcAft>
              <a:buClrTx/>
              <a:buFontTx/>
              <a:buNone/>
            </a:pPr>
            <a:r>
              <a:rPr lang="en-US" sz="1400" b="0" dirty="0">
                <a:solidFill>
                  <a:schemeClr val="bg1"/>
                </a:solidFill>
                <a:latin typeface="Calibri" panose="020F0502020204030204" pitchFamily="34" charset="0"/>
              </a:rPr>
              <a:t>84</a:t>
            </a:r>
          </a:p>
        </p:txBody>
      </p:sp>
      <p:sp>
        <p:nvSpPr>
          <p:cNvPr id="20602" name="TextBox 20601">
            <a:extLst>
              <a:ext uri="{FF2B5EF4-FFF2-40B4-BE49-F238E27FC236}">
                <a16:creationId xmlns:a16="http://schemas.microsoft.com/office/drawing/2014/main" id="{B9E219FE-F24E-E47D-956C-DED68335BF90}"/>
              </a:ext>
            </a:extLst>
          </p:cNvPr>
          <p:cNvSpPr txBox="1"/>
          <p:nvPr/>
        </p:nvSpPr>
        <p:spPr bwMode="auto">
          <a:xfrm>
            <a:off x="3588523" y="5653530"/>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87</a:t>
            </a:r>
          </a:p>
          <a:p>
            <a:pPr algn="ctr">
              <a:lnSpc>
                <a:spcPct val="100000"/>
              </a:lnSpc>
              <a:spcAft>
                <a:spcPct val="0"/>
              </a:spcAft>
              <a:buClrTx/>
              <a:buFontTx/>
              <a:buNone/>
            </a:pPr>
            <a:r>
              <a:rPr lang="en-US" sz="1400" b="0" dirty="0">
                <a:solidFill>
                  <a:schemeClr val="bg1"/>
                </a:solidFill>
                <a:latin typeface="Calibri" panose="020F0502020204030204" pitchFamily="34" charset="0"/>
              </a:rPr>
              <a:t>36</a:t>
            </a:r>
          </a:p>
          <a:p>
            <a:pPr algn="ctr">
              <a:lnSpc>
                <a:spcPct val="100000"/>
              </a:lnSpc>
              <a:spcAft>
                <a:spcPct val="0"/>
              </a:spcAft>
              <a:buClrTx/>
              <a:buFontTx/>
              <a:buNone/>
            </a:pPr>
            <a:r>
              <a:rPr lang="en-US" sz="1400" b="0" dirty="0">
                <a:solidFill>
                  <a:schemeClr val="bg1"/>
                </a:solidFill>
                <a:latin typeface="Calibri" panose="020F0502020204030204" pitchFamily="34" charset="0"/>
              </a:rPr>
              <a:t>68</a:t>
            </a:r>
          </a:p>
        </p:txBody>
      </p:sp>
      <p:sp>
        <p:nvSpPr>
          <p:cNvPr id="20603" name="TextBox 20602">
            <a:extLst>
              <a:ext uri="{FF2B5EF4-FFF2-40B4-BE49-F238E27FC236}">
                <a16:creationId xmlns:a16="http://schemas.microsoft.com/office/drawing/2014/main" id="{102B802F-8B09-62AA-512E-C9E4BC947385}"/>
              </a:ext>
            </a:extLst>
          </p:cNvPr>
          <p:cNvSpPr txBox="1"/>
          <p:nvPr/>
        </p:nvSpPr>
        <p:spPr bwMode="auto">
          <a:xfrm>
            <a:off x="4023124" y="5653557"/>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73</a:t>
            </a:r>
          </a:p>
          <a:p>
            <a:pPr algn="ctr">
              <a:lnSpc>
                <a:spcPct val="100000"/>
              </a:lnSpc>
              <a:spcAft>
                <a:spcPct val="0"/>
              </a:spcAft>
              <a:buClrTx/>
              <a:buFontTx/>
              <a:buNone/>
            </a:pPr>
            <a:r>
              <a:rPr lang="en-US" sz="1400" b="0" dirty="0">
                <a:solidFill>
                  <a:schemeClr val="bg1"/>
                </a:solidFill>
                <a:latin typeface="Calibri" panose="020F0502020204030204" pitchFamily="34" charset="0"/>
              </a:rPr>
              <a:t>26</a:t>
            </a:r>
          </a:p>
          <a:p>
            <a:pPr algn="ctr">
              <a:lnSpc>
                <a:spcPct val="100000"/>
              </a:lnSpc>
              <a:spcAft>
                <a:spcPct val="0"/>
              </a:spcAft>
              <a:buClrTx/>
              <a:buFontTx/>
              <a:buNone/>
            </a:pPr>
            <a:r>
              <a:rPr lang="en-US" sz="1400" b="0" dirty="0">
                <a:solidFill>
                  <a:schemeClr val="bg1"/>
                </a:solidFill>
                <a:latin typeface="Calibri" panose="020F0502020204030204" pitchFamily="34" charset="0"/>
              </a:rPr>
              <a:t>53</a:t>
            </a:r>
          </a:p>
        </p:txBody>
      </p:sp>
      <p:sp>
        <p:nvSpPr>
          <p:cNvPr id="20604" name="TextBox 20603">
            <a:extLst>
              <a:ext uri="{FF2B5EF4-FFF2-40B4-BE49-F238E27FC236}">
                <a16:creationId xmlns:a16="http://schemas.microsoft.com/office/drawing/2014/main" id="{A327CFDE-A014-DD22-599D-FFA0C8FAB2F1}"/>
              </a:ext>
            </a:extLst>
          </p:cNvPr>
          <p:cNvSpPr txBox="1"/>
          <p:nvPr/>
        </p:nvSpPr>
        <p:spPr bwMode="auto">
          <a:xfrm>
            <a:off x="4424442" y="5652470"/>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63</a:t>
            </a:r>
          </a:p>
          <a:p>
            <a:pPr algn="ctr">
              <a:lnSpc>
                <a:spcPct val="100000"/>
              </a:lnSpc>
              <a:spcAft>
                <a:spcPct val="0"/>
              </a:spcAft>
              <a:buClrTx/>
              <a:buFontTx/>
              <a:buNone/>
            </a:pPr>
            <a:r>
              <a:rPr lang="en-US" sz="1400" b="0" dirty="0">
                <a:solidFill>
                  <a:schemeClr val="bg1"/>
                </a:solidFill>
                <a:latin typeface="Calibri" panose="020F0502020204030204" pitchFamily="34" charset="0"/>
              </a:rPr>
              <a:t>22</a:t>
            </a:r>
          </a:p>
          <a:p>
            <a:pPr algn="ctr">
              <a:lnSpc>
                <a:spcPct val="100000"/>
              </a:lnSpc>
              <a:spcAft>
                <a:spcPct val="0"/>
              </a:spcAft>
              <a:buClrTx/>
              <a:buFontTx/>
              <a:buNone/>
            </a:pPr>
            <a:r>
              <a:rPr lang="en-US" sz="1400" b="0" dirty="0">
                <a:solidFill>
                  <a:schemeClr val="bg1"/>
                </a:solidFill>
                <a:latin typeface="Calibri" panose="020F0502020204030204" pitchFamily="34" charset="0"/>
              </a:rPr>
              <a:t>43</a:t>
            </a:r>
          </a:p>
        </p:txBody>
      </p:sp>
      <p:sp>
        <p:nvSpPr>
          <p:cNvPr id="20605" name="TextBox 20604">
            <a:extLst>
              <a:ext uri="{FF2B5EF4-FFF2-40B4-BE49-F238E27FC236}">
                <a16:creationId xmlns:a16="http://schemas.microsoft.com/office/drawing/2014/main" id="{763C0B23-C4E6-B8C7-A02F-BC2275078602}"/>
              </a:ext>
            </a:extLst>
          </p:cNvPr>
          <p:cNvSpPr txBox="1"/>
          <p:nvPr/>
        </p:nvSpPr>
        <p:spPr bwMode="auto">
          <a:xfrm>
            <a:off x="4828949" y="5653557"/>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50</a:t>
            </a:r>
          </a:p>
          <a:p>
            <a:pPr algn="ctr">
              <a:lnSpc>
                <a:spcPct val="100000"/>
              </a:lnSpc>
              <a:spcAft>
                <a:spcPct val="0"/>
              </a:spcAft>
              <a:buClrTx/>
              <a:buFontTx/>
              <a:buNone/>
            </a:pPr>
            <a:r>
              <a:rPr lang="en-US" sz="1400" b="0" dirty="0">
                <a:solidFill>
                  <a:schemeClr val="bg1"/>
                </a:solidFill>
                <a:latin typeface="Calibri" panose="020F0502020204030204" pitchFamily="34" charset="0"/>
              </a:rPr>
              <a:t>18</a:t>
            </a:r>
          </a:p>
          <a:p>
            <a:pPr algn="ctr">
              <a:lnSpc>
                <a:spcPct val="100000"/>
              </a:lnSpc>
              <a:spcAft>
                <a:spcPct val="0"/>
              </a:spcAft>
              <a:buClrTx/>
              <a:buFontTx/>
              <a:buNone/>
            </a:pPr>
            <a:r>
              <a:rPr lang="en-US" sz="1400" b="0" dirty="0">
                <a:solidFill>
                  <a:schemeClr val="bg1"/>
                </a:solidFill>
                <a:latin typeface="Calibri" panose="020F0502020204030204" pitchFamily="34" charset="0"/>
              </a:rPr>
              <a:t>37</a:t>
            </a:r>
          </a:p>
        </p:txBody>
      </p:sp>
      <p:sp>
        <p:nvSpPr>
          <p:cNvPr id="20606" name="TextBox 20605">
            <a:extLst>
              <a:ext uri="{FF2B5EF4-FFF2-40B4-BE49-F238E27FC236}">
                <a16:creationId xmlns:a16="http://schemas.microsoft.com/office/drawing/2014/main" id="{E9484689-BC2C-ABFF-AA77-C762543ED4D9}"/>
              </a:ext>
            </a:extLst>
          </p:cNvPr>
          <p:cNvSpPr txBox="1"/>
          <p:nvPr/>
        </p:nvSpPr>
        <p:spPr bwMode="auto">
          <a:xfrm>
            <a:off x="5230267" y="5652470"/>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45</a:t>
            </a:r>
          </a:p>
          <a:p>
            <a:pPr algn="ctr">
              <a:lnSpc>
                <a:spcPct val="100000"/>
              </a:lnSpc>
              <a:spcAft>
                <a:spcPct val="0"/>
              </a:spcAft>
              <a:buClrTx/>
              <a:buFontTx/>
              <a:buNone/>
            </a:pPr>
            <a:r>
              <a:rPr lang="en-US" sz="1400" b="0" dirty="0">
                <a:solidFill>
                  <a:schemeClr val="bg1"/>
                </a:solidFill>
                <a:latin typeface="Calibri" panose="020F0502020204030204" pitchFamily="34" charset="0"/>
              </a:rPr>
              <a:t>16</a:t>
            </a:r>
          </a:p>
          <a:p>
            <a:pPr algn="ctr">
              <a:lnSpc>
                <a:spcPct val="100000"/>
              </a:lnSpc>
              <a:spcAft>
                <a:spcPct val="0"/>
              </a:spcAft>
              <a:buClrTx/>
              <a:buFontTx/>
              <a:buNone/>
            </a:pPr>
            <a:r>
              <a:rPr lang="en-US" sz="1400" b="0" dirty="0">
                <a:solidFill>
                  <a:schemeClr val="bg1"/>
                </a:solidFill>
                <a:latin typeface="Calibri" panose="020F0502020204030204" pitchFamily="34" charset="0"/>
              </a:rPr>
              <a:t>34</a:t>
            </a:r>
          </a:p>
        </p:txBody>
      </p:sp>
      <p:sp>
        <p:nvSpPr>
          <p:cNvPr id="20607" name="TextBox 20606">
            <a:extLst>
              <a:ext uri="{FF2B5EF4-FFF2-40B4-BE49-F238E27FC236}">
                <a16:creationId xmlns:a16="http://schemas.microsoft.com/office/drawing/2014/main" id="{F7C93788-46E9-3E93-9D1B-6423C884731F}"/>
              </a:ext>
            </a:extLst>
          </p:cNvPr>
          <p:cNvSpPr txBox="1"/>
          <p:nvPr/>
        </p:nvSpPr>
        <p:spPr bwMode="auto">
          <a:xfrm>
            <a:off x="5670447" y="5659553"/>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43</a:t>
            </a:r>
          </a:p>
          <a:p>
            <a:pPr algn="ctr">
              <a:lnSpc>
                <a:spcPct val="100000"/>
              </a:lnSpc>
              <a:spcAft>
                <a:spcPct val="0"/>
              </a:spcAft>
              <a:buClrTx/>
              <a:buFontTx/>
              <a:buNone/>
            </a:pPr>
            <a:r>
              <a:rPr lang="en-US" sz="1400" b="0" dirty="0">
                <a:solidFill>
                  <a:schemeClr val="bg1"/>
                </a:solidFill>
                <a:latin typeface="Calibri" panose="020F0502020204030204" pitchFamily="34" charset="0"/>
              </a:rPr>
              <a:t>15</a:t>
            </a:r>
          </a:p>
          <a:p>
            <a:pPr algn="ctr">
              <a:lnSpc>
                <a:spcPct val="100000"/>
              </a:lnSpc>
              <a:spcAft>
                <a:spcPct val="0"/>
              </a:spcAft>
              <a:buClrTx/>
              <a:buFontTx/>
              <a:buNone/>
            </a:pPr>
            <a:r>
              <a:rPr lang="en-US" sz="1400" b="0" dirty="0">
                <a:solidFill>
                  <a:schemeClr val="bg1"/>
                </a:solidFill>
                <a:latin typeface="Calibri" panose="020F0502020204030204" pitchFamily="34" charset="0"/>
              </a:rPr>
              <a:t>29</a:t>
            </a:r>
          </a:p>
        </p:txBody>
      </p:sp>
      <p:sp>
        <p:nvSpPr>
          <p:cNvPr id="20608" name="TextBox 20607">
            <a:extLst>
              <a:ext uri="{FF2B5EF4-FFF2-40B4-BE49-F238E27FC236}">
                <a16:creationId xmlns:a16="http://schemas.microsoft.com/office/drawing/2014/main" id="{BF0C56C1-BEB5-9EC3-BA82-B396FB08D582}"/>
              </a:ext>
            </a:extLst>
          </p:cNvPr>
          <p:cNvSpPr txBox="1"/>
          <p:nvPr/>
        </p:nvSpPr>
        <p:spPr bwMode="auto">
          <a:xfrm>
            <a:off x="6071765" y="5658466"/>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35</a:t>
            </a:r>
          </a:p>
          <a:p>
            <a:pPr algn="ctr">
              <a:lnSpc>
                <a:spcPct val="100000"/>
              </a:lnSpc>
              <a:spcAft>
                <a:spcPct val="0"/>
              </a:spcAft>
              <a:buClrTx/>
              <a:buFontTx/>
              <a:buNone/>
            </a:pPr>
            <a:r>
              <a:rPr lang="en-US" sz="1400" b="0" dirty="0">
                <a:solidFill>
                  <a:schemeClr val="bg1"/>
                </a:solidFill>
                <a:latin typeface="Calibri" panose="020F0502020204030204" pitchFamily="34" charset="0"/>
              </a:rPr>
              <a:t>10</a:t>
            </a:r>
          </a:p>
          <a:p>
            <a:pPr algn="ctr">
              <a:lnSpc>
                <a:spcPct val="100000"/>
              </a:lnSpc>
              <a:spcAft>
                <a:spcPct val="0"/>
              </a:spcAft>
              <a:buClrTx/>
              <a:buFontTx/>
              <a:buNone/>
            </a:pPr>
            <a:r>
              <a:rPr lang="en-US" sz="1400" b="0" dirty="0">
                <a:solidFill>
                  <a:schemeClr val="bg1"/>
                </a:solidFill>
                <a:latin typeface="Calibri" panose="020F0502020204030204" pitchFamily="34" charset="0"/>
              </a:rPr>
              <a:t>26</a:t>
            </a:r>
          </a:p>
        </p:txBody>
      </p:sp>
      <p:sp>
        <p:nvSpPr>
          <p:cNvPr id="20609" name="TextBox 20608">
            <a:extLst>
              <a:ext uri="{FF2B5EF4-FFF2-40B4-BE49-F238E27FC236}">
                <a16:creationId xmlns:a16="http://schemas.microsoft.com/office/drawing/2014/main" id="{44BBE100-4F58-1878-6CA4-0C8EA53CF5DD}"/>
              </a:ext>
            </a:extLst>
          </p:cNvPr>
          <p:cNvSpPr txBox="1"/>
          <p:nvPr/>
        </p:nvSpPr>
        <p:spPr bwMode="auto">
          <a:xfrm>
            <a:off x="6476272" y="5659553"/>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33</a:t>
            </a:r>
          </a:p>
          <a:p>
            <a:pPr algn="ctr">
              <a:lnSpc>
                <a:spcPct val="100000"/>
              </a:lnSpc>
              <a:spcAft>
                <a:spcPct val="0"/>
              </a:spcAft>
              <a:buClrTx/>
              <a:buFontTx/>
              <a:buNone/>
            </a:pPr>
            <a:r>
              <a:rPr lang="en-US" sz="1400" b="0" dirty="0">
                <a:solidFill>
                  <a:schemeClr val="bg1"/>
                </a:solidFill>
                <a:latin typeface="Calibri" panose="020F0502020204030204" pitchFamily="34" charset="0"/>
              </a:rPr>
              <a:t>10</a:t>
            </a:r>
          </a:p>
          <a:p>
            <a:pPr algn="ctr">
              <a:lnSpc>
                <a:spcPct val="100000"/>
              </a:lnSpc>
              <a:spcAft>
                <a:spcPct val="0"/>
              </a:spcAft>
              <a:buClrTx/>
              <a:buFontTx/>
              <a:buNone/>
            </a:pPr>
            <a:r>
              <a:rPr lang="en-US" sz="1400" b="0" dirty="0">
                <a:solidFill>
                  <a:schemeClr val="bg1"/>
                </a:solidFill>
                <a:latin typeface="Calibri" panose="020F0502020204030204" pitchFamily="34" charset="0"/>
              </a:rPr>
              <a:t>24</a:t>
            </a:r>
          </a:p>
        </p:txBody>
      </p:sp>
      <p:sp>
        <p:nvSpPr>
          <p:cNvPr id="20610" name="TextBox 20609">
            <a:extLst>
              <a:ext uri="{FF2B5EF4-FFF2-40B4-BE49-F238E27FC236}">
                <a16:creationId xmlns:a16="http://schemas.microsoft.com/office/drawing/2014/main" id="{D9DFDA1A-9D3E-2494-1972-E483123DC239}"/>
              </a:ext>
            </a:extLst>
          </p:cNvPr>
          <p:cNvSpPr txBox="1"/>
          <p:nvPr/>
        </p:nvSpPr>
        <p:spPr bwMode="auto">
          <a:xfrm>
            <a:off x="6877590" y="5658466"/>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31</a:t>
            </a:r>
          </a:p>
          <a:p>
            <a:pPr algn="ctr">
              <a:lnSpc>
                <a:spcPct val="100000"/>
              </a:lnSpc>
              <a:spcAft>
                <a:spcPct val="0"/>
              </a:spcAft>
              <a:buClrTx/>
              <a:buFontTx/>
              <a:buNone/>
            </a:pPr>
            <a:r>
              <a:rPr lang="en-US" sz="1400" b="0" dirty="0">
                <a:solidFill>
                  <a:schemeClr val="bg1"/>
                </a:solidFill>
                <a:latin typeface="Calibri" panose="020F0502020204030204" pitchFamily="34" charset="0"/>
              </a:rPr>
              <a:t>7</a:t>
            </a:r>
          </a:p>
          <a:p>
            <a:pPr algn="ctr">
              <a:lnSpc>
                <a:spcPct val="100000"/>
              </a:lnSpc>
              <a:spcAft>
                <a:spcPct val="0"/>
              </a:spcAft>
              <a:buClrTx/>
              <a:buFontTx/>
              <a:buNone/>
            </a:pPr>
            <a:r>
              <a:rPr lang="en-US" sz="1400" b="0" dirty="0">
                <a:solidFill>
                  <a:schemeClr val="bg1"/>
                </a:solidFill>
                <a:latin typeface="Calibri" panose="020F0502020204030204" pitchFamily="34" charset="0"/>
              </a:rPr>
              <a:t>19</a:t>
            </a:r>
          </a:p>
        </p:txBody>
      </p:sp>
      <p:sp>
        <p:nvSpPr>
          <p:cNvPr id="20611" name="TextBox 20610">
            <a:extLst>
              <a:ext uri="{FF2B5EF4-FFF2-40B4-BE49-F238E27FC236}">
                <a16:creationId xmlns:a16="http://schemas.microsoft.com/office/drawing/2014/main" id="{CA7ED8C8-6A88-6D88-1365-DC6845CC484D}"/>
              </a:ext>
            </a:extLst>
          </p:cNvPr>
          <p:cNvSpPr txBox="1"/>
          <p:nvPr/>
        </p:nvSpPr>
        <p:spPr bwMode="auto">
          <a:xfrm>
            <a:off x="7312191" y="5658493"/>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29</a:t>
            </a:r>
          </a:p>
          <a:p>
            <a:pPr algn="ctr">
              <a:lnSpc>
                <a:spcPct val="100000"/>
              </a:lnSpc>
              <a:spcAft>
                <a:spcPct val="0"/>
              </a:spcAft>
              <a:buClrTx/>
              <a:buFontTx/>
              <a:buNone/>
            </a:pPr>
            <a:r>
              <a:rPr lang="en-US" sz="1400" b="0" dirty="0">
                <a:solidFill>
                  <a:schemeClr val="bg1"/>
                </a:solidFill>
                <a:latin typeface="Calibri" panose="020F0502020204030204" pitchFamily="34" charset="0"/>
              </a:rPr>
              <a:t>7</a:t>
            </a:r>
          </a:p>
          <a:p>
            <a:pPr algn="ctr">
              <a:lnSpc>
                <a:spcPct val="100000"/>
              </a:lnSpc>
              <a:spcAft>
                <a:spcPct val="0"/>
              </a:spcAft>
              <a:buClrTx/>
              <a:buFontTx/>
              <a:buNone/>
            </a:pPr>
            <a:r>
              <a:rPr lang="en-US" sz="1400" b="0" dirty="0">
                <a:solidFill>
                  <a:schemeClr val="bg1"/>
                </a:solidFill>
                <a:latin typeface="Calibri" panose="020F0502020204030204" pitchFamily="34" charset="0"/>
              </a:rPr>
              <a:t>18</a:t>
            </a:r>
          </a:p>
        </p:txBody>
      </p:sp>
      <p:sp>
        <p:nvSpPr>
          <p:cNvPr id="20612" name="TextBox 20611">
            <a:extLst>
              <a:ext uri="{FF2B5EF4-FFF2-40B4-BE49-F238E27FC236}">
                <a16:creationId xmlns:a16="http://schemas.microsoft.com/office/drawing/2014/main" id="{61C81607-FF51-BA80-B1D7-F0690DF8E2D9}"/>
              </a:ext>
            </a:extLst>
          </p:cNvPr>
          <p:cNvSpPr txBox="1"/>
          <p:nvPr/>
        </p:nvSpPr>
        <p:spPr bwMode="auto">
          <a:xfrm>
            <a:off x="7713509" y="5657406"/>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28</a:t>
            </a:r>
          </a:p>
          <a:p>
            <a:pPr algn="ctr">
              <a:lnSpc>
                <a:spcPct val="100000"/>
              </a:lnSpc>
              <a:spcAft>
                <a:spcPct val="0"/>
              </a:spcAft>
              <a:buClrTx/>
              <a:buFontTx/>
              <a:buNone/>
            </a:pPr>
            <a:r>
              <a:rPr lang="en-US" sz="1400" b="0" dirty="0">
                <a:solidFill>
                  <a:schemeClr val="bg1"/>
                </a:solidFill>
                <a:latin typeface="Calibri" panose="020F0502020204030204" pitchFamily="34" charset="0"/>
              </a:rPr>
              <a:t>7</a:t>
            </a:r>
          </a:p>
          <a:p>
            <a:pPr algn="ctr">
              <a:lnSpc>
                <a:spcPct val="100000"/>
              </a:lnSpc>
              <a:spcAft>
                <a:spcPct val="0"/>
              </a:spcAft>
              <a:buClrTx/>
              <a:buFontTx/>
              <a:buNone/>
            </a:pPr>
            <a:r>
              <a:rPr lang="en-US" sz="1400" b="0" dirty="0">
                <a:solidFill>
                  <a:schemeClr val="bg1"/>
                </a:solidFill>
                <a:latin typeface="Calibri" panose="020F0502020204030204" pitchFamily="34" charset="0"/>
              </a:rPr>
              <a:t>17</a:t>
            </a:r>
          </a:p>
        </p:txBody>
      </p:sp>
      <p:sp>
        <p:nvSpPr>
          <p:cNvPr id="20613" name="TextBox 20612">
            <a:extLst>
              <a:ext uri="{FF2B5EF4-FFF2-40B4-BE49-F238E27FC236}">
                <a16:creationId xmlns:a16="http://schemas.microsoft.com/office/drawing/2014/main" id="{DBB30F41-5126-26DA-857A-64FE352E8A89}"/>
              </a:ext>
            </a:extLst>
          </p:cNvPr>
          <p:cNvSpPr txBox="1"/>
          <p:nvPr/>
        </p:nvSpPr>
        <p:spPr bwMode="auto">
          <a:xfrm>
            <a:off x="8118016" y="5658493"/>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27</a:t>
            </a:r>
          </a:p>
          <a:p>
            <a:pPr algn="ctr">
              <a:lnSpc>
                <a:spcPct val="100000"/>
              </a:lnSpc>
              <a:spcAft>
                <a:spcPct val="0"/>
              </a:spcAft>
              <a:buClrTx/>
              <a:buFontTx/>
              <a:buNone/>
            </a:pPr>
            <a:r>
              <a:rPr lang="en-US" sz="1400" b="0" dirty="0">
                <a:solidFill>
                  <a:schemeClr val="bg1"/>
                </a:solidFill>
                <a:latin typeface="Calibri" panose="020F0502020204030204" pitchFamily="34" charset="0"/>
              </a:rPr>
              <a:t>6</a:t>
            </a:r>
          </a:p>
          <a:p>
            <a:pPr algn="ctr">
              <a:lnSpc>
                <a:spcPct val="100000"/>
              </a:lnSpc>
              <a:spcAft>
                <a:spcPct val="0"/>
              </a:spcAft>
              <a:buClrTx/>
              <a:buFontTx/>
              <a:buNone/>
            </a:pPr>
            <a:r>
              <a:rPr lang="en-US" sz="1400" b="0" dirty="0">
                <a:solidFill>
                  <a:schemeClr val="bg1"/>
                </a:solidFill>
                <a:latin typeface="Calibri" panose="020F0502020204030204" pitchFamily="34" charset="0"/>
              </a:rPr>
              <a:t>15</a:t>
            </a:r>
          </a:p>
        </p:txBody>
      </p:sp>
      <p:sp>
        <p:nvSpPr>
          <p:cNvPr id="20614" name="TextBox 20613">
            <a:extLst>
              <a:ext uri="{FF2B5EF4-FFF2-40B4-BE49-F238E27FC236}">
                <a16:creationId xmlns:a16="http://schemas.microsoft.com/office/drawing/2014/main" id="{8D0596A5-D420-59FE-0044-67A2417E1D12}"/>
              </a:ext>
            </a:extLst>
          </p:cNvPr>
          <p:cNvSpPr txBox="1"/>
          <p:nvPr/>
        </p:nvSpPr>
        <p:spPr bwMode="auto">
          <a:xfrm>
            <a:off x="8519334" y="5657406"/>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26</a:t>
            </a:r>
          </a:p>
          <a:p>
            <a:pPr algn="ctr">
              <a:lnSpc>
                <a:spcPct val="100000"/>
              </a:lnSpc>
              <a:spcAft>
                <a:spcPct val="0"/>
              </a:spcAft>
              <a:buClrTx/>
              <a:buFontTx/>
              <a:buNone/>
            </a:pPr>
            <a:r>
              <a:rPr lang="en-US" sz="1400" b="0" dirty="0">
                <a:solidFill>
                  <a:schemeClr val="bg1"/>
                </a:solidFill>
                <a:latin typeface="Calibri" panose="020F0502020204030204" pitchFamily="34" charset="0"/>
              </a:rPr>
              <a:t>6</a:t>
            </a:r>
          </a:p>
          <a:p>
            <a:pPr algn="ctr">
              <a:lnSpc>
                <a:spcPct val="100000"/>
              </a:lnSpc>
              <a:spcAft>
                <a:spcPct val="0"/>
              </a:spcAft>
              <a:buClrTx/>
              <a:buFontTx/>
              <a:buNone/>
            </a:pPr>
            <a:r>
              <a:rPr lang="en-US" sz="1400" b="0" dirty="0">
                <a:solidFill>
                  <a:schemeClr val="bg1"/>
                </a:solidFill>
                <a:latin typeface="Calibri" panose="020F0502020204030204" pitchFamily="34" charset="0"/>
              </a:rPr>
              <a:t>14</a:t>
            </a:r>
          </a:p>
        </p:txBody>
      </p:sp>
      <p:sp>
        <p:nvSpPr>
          <p:cNvPr id="20615" name="TextBox 20614">
            <a:extLst>
              <a:ext uri="{FF2B5EF4-FFF2-40B4-BE49-F238E27FC236}">
                <a16:creationId xmlns:a16="http://schemas.microsoft.com/office/drawing/2014/main" id="{049DD132-FD1D-DEA6-807C-5A0416CAE454}"/>
              </a:ext>
            </a:extLst>
          </p:cNvPr>
          <p:cNvSpPr txBox="1"/>
          <p:nvPr/>
        </p:nvSpPr>
        <p:spPr bwMode="auto">
          <a:xfrm>
            <a:off x="8935025" y="5653530"/>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23</a:t>
            </a:r>
          </a:p>
          <a:p>
            <a:pPr algn="ctr">
              <a:lnSpc>
                <a:spcPct val="100000"/>
              </a:lnSpc>
              <a:spcAft>
                <a:spcPct val="0"/>
              </a:spcAft>
              <a:buClrTx/>
              <a:buFontTx/>
              <a:buNone/>
            </a:pPr>
            <a:r>
              <a:rPr lang="en-US" sz="1400" b="0" dirty="0">
                <a:solidFill>
                  <a:schemeClr val="bg1"/>
                </a:solidFill>
                <a:latin typeface="Calibri" panose="020F0502020204030204" pitchFamily="34" charset="0"/>
              </a:rPr>
              <a:t>5</a:t>
            </a:r>
          </a:p>
          <a:p>
            <a:pPr algn="ctr">
              <a:lnSpc>
                <a:spcPct val="100000"/>
              </a:lnSpc>
              <a:spcAft>
                <a:spcPct val="0"/>
              </a:spcAft>
              <a:buClrTx/>
              <a:buFontTx/>
              <a:buNone/>
            </a:pPr>
            <a:r>
              <a:rPr lang="en-US" sz="1400" b="0" dirty="0">
                <a:solidFill>
                  <a:schemeClr val="bg1"/>
                </a:solidFill>
                <a:latin typeface="Calibri" panose="020F0502020204030204" pitchFamily="34" charset="0"/>
              </a:rPr>
              <a:t>13</a:t>
            </a:r>
          </a:p>
        </p:txBody>
      </p:sp>
      <p:sp>
        <p:nvSpPr>
          <p:cNvPr id="20616" name="TextBox 20615">
            <a:extLst>
              <a:ext uri="{FF2B5EF4-FFF2-40B4-BE49-F238E27FC236}">
                <a16:creationId xmlns:a16="http://schemas.microsoft.com/office/drawing/2014/main" id="{C617F4D0-635E-85B8-7F5D-33BA8B5AF9FA}"/>
              </a:ext>
            </a:extLst>
          </p:cNvPr>
          <p:cNvSpPr txBox="1"/>
          <p:nvPr/>
        </p:nvSpPr>
        <p:spPr bwMode="auto">
          <a:xfrm>
            <a:off x="9369626" y="5653557"/>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19</a:t>
            </a:r>
          </a:p>
          <a:p>
            <a:pPr algn="ctr">
              <a:lnSpc>
                <a:spcPct val="100000"/>
              </a:lnSpc>
              <a:spcAft>
                <a:spcPct val="0"/>
              </a:spcAft>
              <a:buClrTx/>
              <a:buFontTx/>
              <a:buNone/>
            </a:pPr>
            <a:r>
              <a:rPr lang="en-US" sz="1400" b="0" dirty="0">
                <a:solidFill>
                  <a:schemeClr val="bg1"/>
                </a:solidFill>
                <a:latin typeface="Calibri" panose="020F0502020204030204" pitchFamily="34" charset="0"/>
              </a:rPr>
              <a:t>3</a:t>
            </a:r>
          </a:p>
          <a:p>
            <a:pPr algn="ctr">
              <a:lnSpc>
                <a:spcPct val="100000"/>
              </a:lnSpc>
              <a:spcAft>
                <a:spcPct val="0"/>
              </a:spcAft>
              <a:buClrTx/>
              <a:buFontTx/>
              <a:buNone/>
            </a:pPr>
            <a:r>
              <a:rPr lang="en-US" sz="1400" b="0" dirty="0">
                <a:solidFill>
                  <a:schemeClr val="bg1"/>
                </a:solidFill>
                <a:latin typeface="Calibri" panose="020F0502020204030204" pitchFamily="34" charset="0"/>
              </a:rPr>
              <a:t>11</a:t>
            </a:r>
          </a:p>
        </p:txBody>
      </p:sp>
      <p:sp>
        <p:nvSpPr>
          <p:cNvPr id="20617" name="TextBox 20616">
            <a:extLst>
              <a:ext uri="{FF2B5EF4-FFF2-40B4-BE49-F238E27FC236}">
                <a16:creationId xmlns:a16="http://schemas.microsoft.com/office/drawing/2014/main" id="{2E645B9F-9B54-723B-D1B1-AF36F6BA0822}"/>
              </a:ext>
            </a:extLst>
          </p:cNvPr>
          <p:cNvSpPr txBox="1"/>
          <p:nvPr/>
        </p:nvSpPr>
        <p:spPr bwMode="auto">
          <a:xfrm>
            <a:off x="9816629" y="5652470"/>
            <a:ext cx="27603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9</a:t>
            </a:r>
          </a:p>
          <a:p>
            <a:pPr algn="ctr">
              <a:lnSpc>
                <a:spcPct val="100000"/>
              </a:lnSpc>
              <a:spcAft>
                <a:spcPct val="0"/>
              </a:spcAft>
              <a:buClrTx/>
              <a:buFontTx/>
              <a:buNone/>
            </a:pPr>
            <a:r>
              <a:rPr lang="en-US" sz="1400" b="0" dirty="0">
                <a:solidFill>
                  <a:schemeClr val="bg1"/>
                </a:solidFill>
                <a:latin typeface="Calibri" panose="020F0502020204030204" pitchFamily="34" charset="0"/>
              </a:rPr>
              <a:t>1</a:t>
            </a:r>
          </a:p>
          <a:p>
            <a:pPr algn="ctr">
              <a:lnSpc>
                <a:spcPct val="100000"/>
              </a:lnSpc>
              <a:spcAft>
                <a:spcPct val="0"/>
              </a:spcAft>
              <a:buClrTx/>
              <a:buFontTx/>
              <a:buNone/>
            </a:pPr>
            <a:r>
              <a:rPr lang="en-US" sz="1400" b="0" dirty="0">
                <a:solidFill>
                  <a:schemeClr val="bg1"/>
                </a:solidFill>
                <a:latin typeface="Calibri" panose="020F0502020204030204" pitchFamily="34" charset="0"/>
              </a:rPr>
              <a:t>6</a:t>
            </a:r>
          </a:p>
        </p:txBody>
      </p:sp>
      <p:sp>
        <p:nvSpPr>
          <p:cNvPr id="20618" name="TextBox 20617">
            <a:extLst>
              <a:ext uri="{FF2B5EF4-FFF2-40B4-BE49-F238E27FC236}">
                <a16:creationId xmlns:a16="http://schemas.microsoft.com/office/drawing/2014/main" id="{8CD4AC80-1025-9201-E276-76611B594812}"/>
              </a:ext>
            </a:extLst>
          </p:cNvPr>
          <p:cNvSpPr txBox="1"/>
          <p:nvPr/>
        </p:nvSpPr>
        <p:spPr bwMode="auto">
          <a:xfrm>
            <a:off x="10221136" y="5653557"/>
            <a:ext cx="27603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2</a:t>
            </a:r>
          </a:p>
          <a:p>
            <a:pPr algn="ctr">
              <a:lnSpc>
                <a:spcPct val="100000"/>
              </a:lnSpc>
              <a:spcAft>
                <a:spcPct val="0"/>
              </a:spcAft>
              <a:buClrTx/>
              <a:buFontTx/>
              <a:buNone/>
            </a:pPr>
            <a:r>
              <a:rPr lang="en-US" sz="1400" b="0" dirty="0">
                <a:solidFill>
                  <a:schemeClr val="bg1"/>
                </a:solidFill>
                <a:latin typeface="Calibri" panose="020F0502020204030204" pitchFamily="34" charset="0"/>
              </a:rPr>
              <a:t>0</a:t>
            </a:r>
          </a:p>
          <a:p>
            <a:pPr algn="ctr">
              <a:lnSpc>
                <a:spcPct val="100000"/>
              </a:lnSpc>
              <a:spcAft>
                <a:spcPct val="0"/>
              </a:spcAft>
              <a:buClrTx/>
              <a:buFontTx/>
              <a:buNone/>
            </a:pPr>
            <a:r>
              <a:rPr lang="en-US" sz="1400" b="0" dirty="0">
                <a:solidFill>
                  <a:schemeClr val="bg1"/>
                </a:solidFill>
                <a:latin typeface="Calibri" panose="020F0502020204030204" pitchFamily="34" charset="0"/>
              </a:rPr>
              <a:t>2</a:t>
            </a:r>
          </a:p>
        </p:txBody>
      </p:sp>
      <p:sp>
        <p:nvSpPr>
          <p:cNvPr id="20619" name="TextBox 20618">
            <a:extLst>
              <a:ext uri="{FF2B5EF4-FFF2-40B4-BE49-F238E27FC236}">
                <a16:creationId xmlns:a16="http://schemas.microsoft.com/office/drawing/2014/main" id="{F84411E3-25CF-AC82-A3FD-FC81D964685A}"/>
              </a:ext>
            </a:extLst>
          </p:cNvPr>
          <p:cNvSpPr txBox="1"/>
          <p:nvPr/>
        </p:nvSpPr>
        <p:spPr bwMode="auto">
          <a:xfrm>
            <a:off x="10622454" y="5652470"/>
            <a:ext cx="27603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0</a:t>
            </a:r>
          </a:p>
          <a:p>
            <a:pPr algn="ctr">
              <a:lnSpc>
                <a:spcPct val="100000"/>
              </a:lnSpc>
              <a:spcAft>
                <a:spcPct val="0"/>
              </a:spcAft>
              <a:buClrTx/>
              <a:buFontTx/>
              <a:buNone/>
            </a:pPr>
            <a:r>
              <a:rPr lang="en-US" sz="1400" b="0" dirty="0">
                <a:solidFill>
                  <a:schemeClr val="bg1"/>
                </a:solidFill>
                <a:latin typeface="Calibri" panose="020F0502020204030204" pitchFamily="34" charset="0"/>
              </a:rPr>
              <a:t>0</a:t>
            </a:r>
          </a:p>
          <a:p>
            <a:pPr algn="ctr">
              <a:lnSpc>
                <a:spcPct val="100000"/>
              </a:lnSpc>
              <a:spcAft>
                <a:spcPct val="0"/>
              </a:spcAft>
              <a:buClrTx/>
              <a:buFontTx/>
              <a:buNone/>
            </a:pPr>
            <a:r>
              <a:rPr lang="en-US" sz="1400" b="0" dirty="0">
                <a:solidFill>
                  <a:schemeClr val="bg1"/>
                </a:solidFill>
                <a:latin typeface="Calibri" panose="020F0502020204030204" pitchFamily="34" charset="0"/>
              </a:rPr>
              <a:t>0</a:t>
            </a:r>
          </a:p>
        </p:txBody>
      </p:sp>
      <p:sp>
        <p:nvSpPr>
          <p:cNvPr id="20637" name="TextBox 20636">
            <a:extLst>
              <a:ext uri="{FF2B5EF4-FFF2-40B4-BE49-F238E27FC236}">
                <a16:creationId xmlns:a16="http://schemas.microsoft.com/office/drawing/2014/main" id="{8F4B8AFA-4CBE-1BEE-DA1A-558DC6A53F2E}"/>
              </a:ext>
            </a:extLst>
          </p:cNvPr>
          <p:cNvSpPr txBox="1"/>
          <p:nvPr/>
        </p:nvSpPr>
        <p:spPr bwMode="auto">
          <a:xfrm>
            <a:off x="3532926" y="2101759"/>
            <a:ext cx="45877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200" b="0" dirty="0" err="1">
                <a:solidFill>
                  <a:schemeClr val="bg1"/>
                </a:solidFill>
                <a:latin typeface="Calibri" panose="020F0502020204030204" pitchFamily="34" charset="0"/>
              </a:rPr>
              <a:t>Yr</a:t>
            </a:r>
            <a:r>
              <a:rPr lang="en-US" sz="1200" b="0" dirty="0">
                <a:solidFill>
                  <a:schemeClr val="bg1"/>
                </a:solidFill>
                <a:latin typeface="Calibri" panose="020F0502020204030204" pitchFamily="34" charset="0"/>
              </a:rPr>
              <a:t> 1</a:t>
            </a:r>
          </a:p>
          <a:p>
            <a:pPr algn="ctr">
              <a:lnSpc>
                <a:spcPct val="100000"/>
              </a:lnSpc>
              <a:spcAft>
                <a:spcPct val="0"/>
              </a:spcAft>
              <a:buClrTx/>
              <a:buFontTx/>
              <a:buNone/>
            </a:pPr>
            <a:r>
              <a:rPr lang="en-US" sz="1200" b="0" dirty="0">
                <a:solidFill>
                  <a:schemeClr val="bg1"/>
                </a:solidFill>
                <a:latin typeface="Calibri" panose="020F0502020204030204" pitchFamily="34" charset="0"/>
              </a:rPr>
              <a:t>56.2</a:t>
            </a:r>
          </a:p>
          <a:p>
            <a:pPr algn="ctr">
              <a:lnSpc>
                <a:spcPct val="100000"/>
              </a:lnSpc>
              <a:spcAft>
                <a:spcPct val="0"/>
              </a:spcAft>
              <a:buClrTx/>
              <a:buFontTx/>
              <a:buNone/>
            </a:pPr>
            <a:r>
              <a:rPr lang="en-US" sz="1200" b="0" dirty="0">
                <a:solidFill>
                  <a:schemeClr val="bg1"/>
                </a:solidFill>
                <a:latin typeface="Calibri" panose="020F0502020204030204" pitchFamily="34" charset="0"/>
              </a:rPr>
              <a:t>32.8</a:t>
            </a:r>
          </a:p>
          <a:p>
            <a:pPr algn="ctr">
              <a:lnSpc>
                <a:spcPct val="100000"/>
              </a:lnSpc>
              <a:spcAft>
                <a:spcPct val="0"/>
              </a:spcAft>
              <a:buClrTx/>
              <a:buFontTx/>
              <a:buNone/>
            </a:pPr>
            <a:r>
              <a:rPr lang="en-US" sz="1200" b="0" dirty="0">
                <a:solidFill>
                  <a:schemeClr val="bg1"/>
                </a:solidFill>
                <a:latin typeface="Calibri" panose="020F0502020204030204" pitchFamily="34" charset="0"/>
              </a:rPr>
              <a:t>48.4</a:t>
            </a:r>
          </a:p>
        </p:txBody>
      </p:sp>
      <p:sp>
        <p:nvSpPr>
          <p:cNvPr id="20638" name="TextBox 20637">
            <a:extLst>
              <a:ext uri="{FF2B5EF4-FFF2-40B4-BE49-F238E27FC236}">
                <a16:creationId xmlns:a16="http://schemas.microsoft.com/office/drawing/2014/main" id="{BE8980FE-F32C-DDD5-E1D6-985EC1D3EEB9}"/>
              </a:ext>
            </a:extLst>
          </p:cNvPr>
          <p:cNvSpPr txBox="1"/>
          <p:nvPr/>
        </p:nvSpPr>
        <p:spPr bwMode="auto">
          <a:xfrm>
            <a:off x="4787010" y="2101759"/>
            <a:ext cx="45877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200" b="0" dirty="0" err="1">
                <a:solidFill>
                  <a:schemeClr val="bg1"/>
                </a:solidFill>
                <a:latin typeface="Calibri" panose="020F0502020204030204" pitchFamily="34" charset="0"/>
              </a:rPr>
              <a:t>Yr</a:t>
            </a:r>
            <a:r>
              <a:rPr lang="en-US" sz="1200" b="0" dirty="0">
                <a:solidFill>
                  <a:schemeClr val="bg1"/>
                </a:solidFill>
                <a:latin typeface="Calibri" panose="020F0502020204030204" pitchFamily="34" charset="0"/>
              </a:rPr>
              <a:t> 2</a:t>
            </a:r>
          </a:p>
          <a:p>
            <a:pPr algn="ctr">
              <a:lnSpc>
                <a:spcPct val="100000"/>
              </a:lnSpc>
              <a:spcAft>
                <a:spcPct val="0"/>
              </a:spcAft>
              <a:buClrTx/>
              <a:buFontTx/>
              <a:buNone/>
            </a:pPr>
            <a:r>
              <a:rPr lang="en-US" sz="1200" b="0" dirty="0">
                <a:solidFill>
                  <a:schemeClr val="bg1"/>
                </a:solidFill>
                <a:latin typeface="Calibri" panose="020F0502020204030204" pitchFamily="34" charset="0"/>
              </a:rPr>
              <a:t>36.5</a:t>
            </a:r>
          </a:p>
          <a:p>
            <a:pPr algn="ctr">
              <a:lnSpc>
                <a:spcPct val="100000"/>
              </a:lnSpc>
              <a:spcAft>
                <a:spcPct val="0"/>
              </a:spcAft>
              <a:buClrTx/>
              <a:buFontTx/>
              <a:buNone/>
            </a:pPr>
            <a:r>
              <a:rPr lang="en-US" sz="1200" b="0" dirty="0">
                <a:solidFill>
                  <a:schemeClr val="bg1"/>
                </a:solidFill>
                <a:latin typeface="Calibri" panose="020F0502020204030204" pitchFamily="34" charset="0"/>
              </a:rPr>
              <a:t>20.0</a:t>
            </a:r>
          </a:p>
          <a:p>
            <a:pPr algn="ctr">
              <a:lnSpc>
                <a:spcPct val="100000"/>
              </a:lnSpc>
              <a:spcAft>
                <a:spcPct val="0"/>
              </a:spcAft>
              <a:buClrTx/>
              <a:buFontTx/>
              <a:buNone/>
            </a:pPr>
            <a:r>
              <a:rPr lang="en-US" sz="1200" b="0" dirty="0">
                <a:solidFill>
                  <a:schemeClr val="bg1"/>
                </a:solidFill>
                <a:latin typeface="Calibri" panose="020F0502020204030204" pitchFamily="34" charset="0"/>
              </a:rPr>
              <a:t>32.0</a:t>
            </a:r>
          </a:p>
        </p:txBody>
      </p:sp>
      <p:sp>
        <p:nvSpPr>
          <p:cNvPr id="20639" name="TextBox 20638">
            <a:extLst>
              <a:ext uri="{FF2B5EF4-FFF2-40B4-BE49-F238E27FC236}">
                <a16:creationId xmlns:a16="http://schemas.microsoft.com/office/drawing/2014/main" id="{BA38ADC0-7A1D-8ECE-49A5-E3A4E8026167}"/>
              </a:ext>
            </a:extLst>
          </p:cNvPr>
          <p:cNvSpPr txBox="1"/>
          <p:nvPr/>
        </p:nvSpPr>
        <p:spPr bwMode="auto">
          <a:xfrm>
            <a:off x="6000697" y="2104667"/>
            <a:ext cx="45877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200" b="0" dirty="0" err="1">
                <a:solidFill>
                  <a:schemeClr val="bg1"/>
                </a:solidFill>
                <a:latin typeface="Calibri" panose="020F0502020204030204" pitchFamily="34" charset="0"/>
              </a:rPr>
              <a:t>Yr</a:t>
            </a:r>
            <a:r>
              <a:rPr lang="en-US" sz="1200" b="0" dirty="0">
                <a:solidFill>
                  <a:schemeClr val="bg1"/>
                </a:solidFill>
                <a:latin typeface="Calibri" panose="020F0502020204030204" pitchFamily="34" charset="0"/>
              </a:rPr>
              <a:t> 3</a:t>
            </a:r>
          </a:p>
          <a:p>
            <a:pPr algn="ctr">
              <a:lnSpc>
                <a:spcPct val="100000"/>
              </a:lnSpc>
              <a:spcAft>
                <a:spcPct val="0"/>
              </a:spcAft>
              <a:buClrTx/>
              <a:buFontTx/>
              <a:buNone/>
            </a:pPr>
            <a:r>
              <a:rPr lang="en-US" sz="1200" b="0" dirty="0">
                <a:solidFill>
                  <a:schemeClr val="bg1"/>
                </a:solidFill>
                <a:latin typeface="Calibri" panose="020F0502020204030204" pitchFamily="34" charset="0"/>
              </a:rPr>
              <a:t>28.8</a:t>
            </a:r>
          </a:p>
          <a:p>
            <a:pPr algn="ctr">
              <a:lnSpc>
                <a:spcPct val="100000"/>
              </a:lnSpc>
              <a:spcAft>
                <a:spcPct val="0"/>
              </a:spcAft>
              <a:buClrTx/>
              <a:buFontTx/>
              <a:buNone/>
            </a:pPr>
            <a:r>
              <a:rPr lang="en-US" sz="1200" b="0" dirty="0">
                <a:solidFill>
                  <a:schemeClr val="bg1"/>
                </a:solidFill>
                <a:latin typeface="Calibri" panose="020F0502020204030204" pitchFamily="34" charset="0"/>
              </a:rPr>
              <a:t>13.6</a:t>
            </a:r>
          </a:p>
          <a:p>
            <a:pPr algn="ctr">
              <a:lnSpc>
                <a:spcPct val="100000"/>
              </a:lnSpc>
              <a:spcAft>
                <a:spcPct val="0"/>
              </a:spcAft>
              <a:buClrTx/>
              <a:buFontTx/>
              <a:buNone/>
            </a:pPr>
            <a:r>
              <a:rPr lang="en-US" sz="1200" b="0" dirty="0">
                <a:solidFill>
                  <a:schemeClr val="bg1"/>
                </a:solidFill>
                <a:latin typeface="Calibri" panose="020F0502020204030204" pitchFamily="34" charset="0"/>
              </a:rPr>
              <a:t>24.6</a:t>
            </a:r>
          </a:p>
        </p:txBody>
      </p:sp>
      <p:sp>
        <p:nvSpPr>
          <p:cNvPr id="20640" name="TextBox 20639">
            <a:extLst>
              <a:ext uri="{FF2B5EF4-FFF2-40B4-BE49-F238E27FC236}">
                <a16:creationId xmlns:a16="http://schemas.microsoft.com/office/drawing/2014/main" id="{D09D16D7-8966-24A9-5FE4-15479B82430A}"/>
              </a:ext>
            </a:extLst>
          </p:cNvPr>
          <p:cNvSpPr txBox="1"/>
          <p:nvPr/>
        </p:nvSpPr>
        <p:spPr bwMode="auto">
          <a:xfrm>
            <a:off x="7254781" y="2104667"/>
            <a:ext cx="45877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200" b="0" dirty="0" err="1">
                <a:solidFill>
                  <a:schemeClr val="bg1"/>
                </a:solidFill>
                <a:latin typeface="Calibri" panose="020F0502020204030204" pitchFamily="34" charset="0"/>
              </a:rPr>
              <a:t>Yr</a:t>
            </a:r>
            <a:r>
              <a:rPr lang="en-US" sz="1200" b="0" dirty="0">
                <a:solidFill>
                  <a:schemeClr val="bg1"/>
                </a:solidFill>
                <a:latin typeface="Calibri" panose="020F0502020204030204" pitchFamily="34" charset="0"/>
              </a:rPr>
              <a:t> 4</a:t>
            </a:r>
          </a:p>
          <a:p>
            <a:pPr algn="ctr">
              <a:lnSpc>
                <a:spcPct val="100000"/>
              </a:lnSpc>
              <a:spcAft>
                <a:spcPct val="0"/>
              </a:spcAft>
              <a:buClrTx/>
              <a:buFontTx/>
              <a:buNone/>
            </a:pPr>
            <a:r>
              <a:rPr lang="en-US" sz="1200" b="0" dirty="0">
                <a:solidFill>
                  <a:schemeClr val="bg1"/>
                </a:solidFill>
                <a:latin typeface="Calibri" panose="020F0502020204030204" pitchFamily="34" charset="0"/>
              </a:rPr>
              <a:t>24.6</a:t>
            </a:r>
          </a:p>
          <a:p>
            <a:pPr algn="ctr">
              <a:lnSpc>
                <a:spcPct val="100000"/>
              </a:lnSpc>
              <a:spcAft>
                <a:spcPct val="0"/>
              </a:spcAft>
              <a:buClrTx/>
              <a:buFontTx/>
              <a:buNone/>
            </a:pPr>
            <a:r>
              <a:rPr lang="en-US" sz="1200" b="0" dirty="0">
                <a:solidFill>
                  <a:schemeClr val="bg1"/>
                </a:solidFill>
                <a:latin typeface="Calibri" panose="020F0502020204030204" pitchFamily="34" charset="0"/>
              </a:rPr>
              <a:t>11.9</a:t>
            </a:r>
          </a:p>
          <a:p>
            <a:pPr algn="ctr">
              <a:lnSpc>
                <a:spcPct val="100000"/>
              </a:lnSpc>
              <a:spcAft>
                <a:spcPct val="0"/>
              </a:spcAft>
              <a:buClrTx/>
              <a:buFontTx/>
              <a:buNone/>
            </a:pPr>
            <a:r>
              <a:rPr lang="en-US" sz="1200" b="0" dirty="0">
                <a:solidFill>
                  <a:schemeClr val="bg1"/>
                </a:solidFill>
                <a:latin typeface="Calibri" panose="020F0502020204030204" pitchFamily="34" charset="0"/>
              </a:rPr>
              <a:t>21.7</a:t>
            </a:r>
          </a:p>
        </p:txBody>
      </p:sp>
      <p:sp>
        <p:nvSpPr>
          <p:cNvPr id="20641" name="TextBox 20640">
            <a:extLst>
              <a:ext uri="{FF2B5EF4-FFF2-40B4-BE49-F238E27FC236}">
                <a16:creationId xmlns:a16="http://schemas.microsoft.com/office/drawing/2014/main" id="{137F287C-BBB5-5885-8CB7-E16B9DC5E7F4}"/>
              </a:ext>
            </a:extLst>
          </p:cNvPr>
          <p:cNvSpPr txBox="1"/>
          <p:nvPr/>
        </p:nvSpPr>
        <p:spPr bwMode="auto">
          <a:xfrm>
            <a:off x="8450103" y="2114848"/>
            <a:ext cx="45877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200" b="0" dirty="0" err="1">
                <a:solidFill>
                  <a:schemeClr val="bg1"/>
                </a:solidFill>
                <a:latin typeface="Calibri" panose="020F0502020204030204" pitchFamily="34" charset="0"/>
              </a:rPr>
              <a:t>Yr</a:t>
            </a:r>
            <a:r>
              <a:rPr lang="en-US" sz="1200" b="0" dirty="0">
                <a:solidFill>
                  <a:schemeClr val="bg1"/>
                </a:solidFill>
                <a:latin typeface="Calibri" panose="020F0502020204030204" pitchFamily="34" charset="0"/>
              </a:rPr>
              <a:t> 5</a:t>
            </a:r>
          </a:p>
          <a:p>
            <a:pPr algn="ctr">
              <a:lnSpc>
                <a:spcPct val="100000"/>
              </a:lnSpc>
              <a:spcAft>
                <a:spcPct val="0"/>
              </a:spcAft>
              <a:buClrTx/>
              <a:buFontTx/>
              <a:buNone/>
            </a:pPr>
            <a:r>
              <a:rPr lang="en-US" sz="1200" b="0" dirty="0">
                <a:solidFill>
                  <a:schemeClr val="bg1"/>
                </a:solidFill>
                <a:latin typeface="Calibri" panose="020F0502020204030204" pitchFamily="34" charset="0"/>
              </a:rPr>
              <a:t>22.9</a:t>
            </a:r>
          </a:p>
          <a:p>
            <a:pPr algn="ctr">
              <a:lnSpc>
                <a:spcPct val="100000"/>
              </a:lnSpc>
              <a:spcAft>
                <a:spcPct val="0"/>
              </a:spcAft>
              <a:buClrTx/>
              <a:buFontTx/>
              <a:buNone/>
            </a:pPr>
            <a:r>
              <a:rPr lang="en-US" sz="1200" b="0" dirty="0">
                <a:solidFill>
                  <a:schemeClr val="bg1"/>
                </a:solidFill>
                <a:latin typeface="Calibri" panose="020F0502020204030204" pitchFamily="34" charset="0"/>
              </a:rPr>
              <a:t>10.2</a:t>
            </a:r>
          </a:p>
          <a:p>
            <a:pPr algn="ctr">
              <a:lnSpc>
                <a:spcPct val="100000"/>
              </a:lnSpc>
              <a:spcAft>
                <a:spcPct val="0"/>
              </a:spcAft>
              <a:buClrTx/>
              <a:buFontTx/>
              <a:buNone/>
            </a:pPr>
            <a:r>
              <a:rPr lang="en-US" sz="1200" b="0" dirty="0">
                <a:solidFill>
                  <a:schemeClr val="bg1"/>
                </a:solidFill>
                <a:latin typeface="Calibri" panose="020F0502020204030204" pitchFamily="34" charset="0"/>
              </a:rPr>
              <a:t>19.3</a:t>
            </a:r>
          </a:p>
        </p:txBody>
      </p:sp>
      <p:grpSp>
        <p:nvGrpSpPr>
          <p:cNvPr id="20737" name="Group 20736">
            <a:extLst>
              <a:ext uri="{FF2B5EF4-FFF2-40B4-BE49-F238E27FC236}">
                <a16:creationId xmlns:a16="http://schemas.microsoft.com/office/drawing/2014/main" id="{B0863EDA-FBE0-E63A-F2C9-1EE3B3BCBAA2}"/>
              </a:ext>
            </a:extLst>
          </p:cNvPr>
          <p:cNvGrpSpPr/>
          <p:nvPr/>
        </p:nvGrpSpPr>
        <p:grpSpPr>
          <a:xfrm>
            <a:off x="2741009" y="2815258"/>
            <a:ext cx="7648405" cy="1791292"/>
            <a:chOff x="2817209" y="2758108"/>
            <a:chExt cx="7648405" cy="1791292"/>
          </a:xfrm>
        </p:grpSpPr>
        <p:cxnSp>
          <p:nvCxnSpPr>
            <p:cNvPr id="20545" name="Straight Connector 20544">
              <a:extLst>
                <a:ext uri="{FF2B5EF4-FFF2-40B4-BE49-F238E27FC236}">
                  <a16:creationId xmlns:a16="http://schemas.microsoft.com/office/drawing/2014/main" id="{22CBF276-9234-FADF-90C9-0BE6A7E3EE94}"/>
                </a:ext>
              </a:extLst>
            </p:cNvPr>
            <p:cNvCxnSpPr>
              <a:cxnSpLocks/>
            </p:cNvCxnSpPr>
            <p:nvPr/>
          </p:nvCxnSpPr>
          <p:spPr bwMode="auto">
            <a:xfrm>
              <a:off x="10285190" y="4431695"/>
              <a:ext cx="0" cy="116162"/>
            </a:xfrm>
            <a:prstGeom prst="line">
              <a:avLst/>
            </a:prstGeom>
            <a:noFill/>
            <a:ln w="38100" cap="flat" cmpd="sng" algn="ctr">
              <a:solidFill>
                <a:schemeClr val="accent1"/>
              </a:solidFill>
              <a:prstDash val="solid"/>
              <a:round/>
              <a:headEnd type="none" w="med" len="med"/>
              <a:tailEnd type="none" w="med" len="med"/>
            </a:ln>
            <a:effectLst/>
          </p:spPr>
        </p:cxnSp>
        <p:cxnSp>
          <p:nvCxnSpPr>
            <p:cNvPr id="20691" name="Straight Connector 20690">
              <a:extLst>
                <a:ext uri="{FF2B5EF4-FFF2-40B4-BE49-F238E27FC236}">
                  <a16:creationId xmlns:a16="http://schemas.microsoft.com/office/drawing/2014/main" id="{B2752A41-9389-8AB7-1ADC-7742F8712F54}"/>
                </a:ext>
              </a:extLst>
            </p:cNvPr>
            <p:cNvCxnSpPr>
              <a:cxnSpLocks/>
            </p:cNvCxnSpPr>
            <p:nvPr/>
          </p:nvCxnSpPr>
          <p:spPr bwMode="auto">
            <a:xfrm>
              <a:off x="10173480" y="4431377"/>
              <a:ext cx="0" cy="116162"/>
            </a:xfrm>
            <a:prstGeom prst="line">
              <a:avLst/>
            </a:prstGeom>
            <a:noFill/>
            <a:ln w="38100" cap="flat" cmpd="sng" algn="ctr">
              <a:solidFill>
                <a:schemeClr val="accent1"/>
              </a:solidFill>
              <a:prstDash val="solid"/>
              <a:round/>
              <a:headEnd type="none" w="med" len="med"/>
              <a:tailEnd type="none" w="med" len="med"/>
            </a:ln>
            <a:effectLst/>
          </p:spPr>
        </p:cxnSp>
        <p:cxnSp>
          <p:nvCxnSpPr>
            <p:cNvPr id="20693" name="Straight Connector 20692">
              <a:extLst>
                <a:ext uri="{FF2B5EF4-FFF2-40B4-BE49-F238E27FC236}">
                  <a16:creationId xmlns:a16="http://schemas.microsoft.com/office/drawing/2014/main" id="{C2D94F3E-623E-B99C-9EB4-F4CF15C03CAD}"/>
                </a:ext>
              </a:extLst>
            </p:cNvPr>
            <p:cNvCxnSpPr>
              <a:cxnSpLocks/>
            </p:cNvCxnSpPr>
            <p:nvPr/>
          </p:nvCxnSpPr>
          <p:spPr bwMode="auto">
            <a:xfrm>
              <a:off x="9591924" y="4401635"/>
              <a:ext cx="0" cy="116162"/>
            </a:xfrm>
            <a:prstGeom prst="line">
              <a:avLst/>
            </a:prstGeom>
            <a:noFill/>
            <a:ln w="38100" cap="flat" cmpd="sng" algn="ctr">
              <a:solidFill>
                <a:schemeClr val="accent1"/>
              </a:solidFill>
              <a:prstDash val="solid"/>
              <a:round/>
              <a:headEnd type="none" w="med" len="med"/>
              <a:tailEnd type="none" w="med" len="med"/>
            </a:ln>
            <a:effectLst/>
          </p:spPr>
        </p:cxnSp>
        <p:cxnSp>
          <p:nvCxnSpPr>
            <p:cNvPr id="20695" name="Straight Connector 20694">
              <a:extLst>
                <a:ext uri="{FF2B5EF4-FFF2-40B4-BE49-F238E27FC236}">
                  <a16:creationId xmlns:a16="http://schemas.microsoft.com/office/drawing/2014/main" id="{2A87D732-45D4-DA2C-FC7A-FF57BBFBE0D7}"/>
                </a:ext>
              </a:extLst>
            </p:cNvPr>
            <p:cNvCxnSpPr/>
            <p:nvPr/>
          </p:nvCxnSpPr>
          <p:spPr bwMode="auto">
            <a:xfrm>
              <a:off x="3014466" y="2946618"/>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696" name="Straight Connector 20695">
              <a:extLst>
                <a:ext uri="{FF2B5EF4-FFF2-40B4-BE49-F238E27FC236}">
                  <a16:creationId xmlns:a16="http://schemas.microsoft.com/office/drawing/2014/main" id="{2CF7BE4A-FD97-54B7-BCA8-91ADC417172A}"/>
                </a:ext>
              </a:extLst>
            </p:cNvPr>
            <p:cNvCxnSpPr/>
            <p:nvPr/>
          </p:nvCxnSpPr>
          <p:spPr bwMode="auto">
            <a:xfrm>
              <a:off x="2817209" y="2758108"/>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697" name="Straight Connector 20696">
              <a:extLst>
                <a:ext uri="{FF2B5EF4-FFF2-40B4-BE49-F238E27FC236}">
                  <a16:creationId xmlns:a16="http://schemas.microsoft.com/office/drawing/2014/main" id="{BE049DC1-7669-121D-D9E3-C908E3A93940}"/>
                </a:ext>
              </a:extLst>
            </p:cNvPr>
            <p:cNvCxnSpPr/>
            <p:nvPr/>
          </p:nvCxnSpPr>
          <p:spPr bwMode="auto">
            <a:xfrm>
              <a:off x="3198483" y="3224074"/>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698" name="Straight Connector 20697">
              <a:extLst>
                <a:ext uri="{FF2B5EF4-FFF2-40B4-BE49-F238E27FC236}">
                  <a16:creationId xmlns:a16="http://schemas.microsoft.com/office/drawing/2014/main" id="{D2A24AB1-2B75-5190-D20F-51784B97784D}"/>
                </a:ext>
              </a:extLst>
            </p:cNvPr>
            <p:cNvCxnSpPr/>
            <p:nvPr/>
          </p:nvCxnSpPr>
          <p:spPr bwMode="auto">
            <a:xfrm>
              <a:off x="3170881" y="3068041"/>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699" name="Straight Connector 20698">
              <a:extLst>
                <a:ext uri="{FF2B5EF4-FFF2-40B4-BE49-F238E27FC236}">
                  <a16:creationId xmlns:a16="http://schemas.microsoft.com/office/drawing/2014/main" id="{A055AF05-EBA4-240B-56CC-8AE774C68F02}"/>
                </a:ext>
              </a:extLst>
            </p:cNvPr>
            <p:cNvCxnSpPr/>
            <p:nvPr/>
          </p:nvCxnSpPr>
          <p:spPr bwMode="auto">
            <a:xfrm>
              <a:off x="3303849" y="3229061"/>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00" name="Straight Connector 20699">
              <a:extLst>
                <a:ext uri="{FF2B5EF4-FFF2-40B4-BE49-F238E27FC236}">
                  <a16:creationId xmlns:a16="http://schemas.microsoft.com/office/drawing/2014/main" id="{D06673A0-88FB-A483-4A2D-C186AD1D21D3}"/>
                </a:ext>
              </a:extLst>
            </p:cNvPr>
            <p:cNvCxnSpPr/>
            <p:nvPr/>
          </p:nvCxnSpPr>
          <p:spPr bwMode="auto">
            <a:xfrm>
              <a:off x="3198483" y="3112899"/>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01" name="Straight Connector 20700">
              <a:extLst>
                <a:ext uri="{FF2B5EF4-FFF2-40B4-BE49-F238E27FC236}">
                  <a16:creationId xmlns:a16="http://schemas.microsoft.com/office/drawing/2014/main" id="{9C7D5AD2-C9E2-AE21-9A09-E8363DA28D9E}"/>
                </a:ext>
              </a:extLst>
            </p:cNvPr>
            <p:cNvCxnSpPr>
              <a:cxnSpLocks/>
            </p:cNvCxnSpPr>
            <p:nvPr/>
          </p:nvCxnSpPr>
          <p:spPr bwMode="auto">
            <a:xfrm>
              <a:off x="3391962" y="3384063"/>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02" name="Straight Connector 20701">
              <a:extLst>
                <a:ext uri="{FF2B5EF4-FFF2-40B4-BE49-F238E27FC236}">
                  <a16:creationId xmlns:a16="http://schemas.microsoft.com/office/drawing/2014/main" id="{F5476F46-60AE-A75F-C910-FF436D390F26}"/>
                </a:ext>
              </a:extLst>
            </p:cNvPr>
            <p:cNvCxnSpPr>
              <a:cxnSpLocks/>
            </p:cNvCxnSpPr>
            <p:nvPr/>
          </p:nvCxnSpPr>
          <p:spPr bwMode="auto">
            <a:xfrm>
              <a:off x="3569981" y="3493572"/>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03" name="Straight Connector 20702">
              <a:extLst>
                <a:ext uri="{FF2B5EF4-FFF2-40B4-BE49-F238E27FC236}">
                  <a16:creationId xmlns:a16="http://schemas.microsoft.com/office/drawing/2014/main" id="{F3D0AF16-D9FE-BC04-6DF0-1242B176AD77}"/>
                </a:ext>
              </a:extLst>
            </p:cNvPr>
            <p:cNvCxnSpPr>
              <a:cxnSpLocks/>
            </p:cNvCxnSpPr>
            <p:nvPr/>
          </p:nvCxnSpPr>
          <p:spPr bwMode="auto">
            <a:xfrm>
              <a:off x="3388047" y="3340236"/>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04" name="Straight Connector 20703">
              <a:extLst>
                <a:ext uri="{FF2B5EF4-FFF2-40B4-BE49-F238E27FC236}">
                  <a16:creationId xmlns:a16="http://schemas.microsoft.com/office/drawing/2014/main" id="{D32CC51B-245D-FC51-5B6A-43E8E5EA649F}"/>
                </a:ext>
              </a:extLst>
            </p:cNvPr>
            <p:cNvCxnSpPr>
              <a:cxnSpLocks/>
            </p:cNvCxnSpPr>
            <p:nvPr/>
          </p:nvCxnSpPr>
          <p:spPr bwMode="auto">
            <a:xfrm>
              <a:off x="3593249" y="3593318"/>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05" name="Straight Connector 20704">
              <a:extLst>
                <a:ext uri="{FF2B5EF4-FFF2-40B4-BE49-F238E27FC236}">
                  <a16:creationId xmlns:a16="http://schemas.microsoft.com/office/drawing/2014/main" id="{A74CD0BE-44D1-C469-CB6F-2911E243F54F}"/>
                </a:ext>
              </a:extLst>
            </p:cNvPr>
            <p:cNvCxnSpPr>
              <a:cxnSpLocks/>
            </p:cNvCxnSpPr>
            <p:nvPr/>
          </p:nvCxnSpPr>
          <p:spPr bwMode="auto">
            <a:xfrm>
              <a:off x="3495054" y="3320306"/>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06" name="Straight Connector 20705">
              <a:extLst>
                <a:ext uri="{FF2B5EF4-FFF2-40B4-BE49-F238E27FC236}">
                  <a16:creationId xmlns:a16="http://schemas.microsoft.com/office/drawing/2014/main" id="{84E149A9-3757-9753-7967-BFC6233605D8}"/>
                </a:ext>
              </a:extLst>
            </p:cNvPr>
            <p:cNvCxnSpPr>
              <a:cxnSpLocks/>
            </p:cNvCxnSpPr>
            <p:nvPr/>
          </p:nvCxnSpPr>
          <p:spPr bwMode="auto">
            <a:xfrm>
              <a:off x="3519280" y="3445388"/>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07" name="Straight Connector 20706">
              <a:extLst>
                <a:ext uri="{FF2B5EF4-FFF2-40B4-BE49-F238E27FC236}">
                  <a16:creationId xmlns:a16="http://schemas.microsoft.com/office/drawing/2014/main" id="{BE453101-518A-B226-671E-5DB1EE80A178}"/>
                </a:ext>
              </a:extLst>
            </p:cNvPr>
            <p:cNvCxnSpPr>
              <a:cxnSpLocks/>
            </p:cNvCxnSpPr>
            <p:nvPr/>
          </p:nvCxnSpPr>
          <p:spPr bwMode="auto">
            <a:xfrm>
              <a:off x="3583774" y="3551653"/>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08" name="Straight Connector 20707">
              <a:extLst>
                <a:ext uri="{FF2B5EF4-FFF2-40B4-BE49-F238E27FC236}">
                  <a16:creationId xmlns:a16="http://schemas.microsoft.com/office/drawing/2014/main" id="{81E01283-4C05-CFDF-60B7-12615756DC89}"/>
                </a:ext>
              </a:extLst>
            </p:cNvPr>
            <p:cNvCxnSpPr>
              <a:cxnSpLocks/>
            </p:cNvCxnSpPr>
            <p:nvPr/>
          </p:nvCxnSpPr>
          <p:spPr bwMode="auto">
            <a:xfrm>
              <a:off x="3951377" y="3713842"/>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09" name="Straight Connector 20708">
              <a:extLst>
                <a:ext uri="{FF2B5EF4-FFF2-40B4-BE49-F238E27FC236}">
                  <a16:creationId xmlns:a16="http://schemas.microsoft.com/office/drawing/2014/main" id="{66A07073-8771-76C9-232B-77A4FAF9DB57}"/>
                </a:ext>
              </a:extLst>
            </p:cNvPr>
            <p:cNvCxnSpPr>
              <a:cxnSpLocks/>
            </p:cNvCxnSpPr>
            <p:nvPr/>
          </p:nvCxnSpPr>
          <p:spPr bwMode="auto">
            <a:xfrm>
              <a:off x="3994745" y="3746578"/>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10" name="Straight Connector 20709">
              <a:extLst>
                <a:ext uri="{FF2B5EF4-FFF2-40B4-BE49-F238E27FC236}">
                  <a16:creationId xmlns:a16="http://schemas.microsoft.com/office/drawing/2014/main" id="{2D5F2E50-F132-07F7-24A3-A8DB5C9C95C8}"/>
                </a:ext>
              </a:extLst>
            </p:cNvPr>
            <p:cNvCxnSpPr>
              <a:cxnSpLocks/>
            </p:cNvCxnSpPr>
            <p:nvPr/>
          </p:nvCxnSpPr>
          <p:spPr bwMode="auto">
            <a:xfrm>
              <a:off x="3766843" y="3656091"/>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11" name="Straight Connector 20710">
              <a:extLst>
                <a:ext uri="{FF2B5EF4-FFF2-40B4-BE49-F238E27FC236}">
                  <a16:creationId xmlns:a16="http://schemas.microsoft.com/office/drawing/2014/main" id="{4F3D2BB7-7C6F-ED7C-0E04-838973A7FAFA}"/>
                </a:ext>
              </a:extLst>
            </p:cNvPr>
            <p:cNvCxnSpPr>
              <a:cxnSpLocks/>
            </p:cNvCxnSpPr>
            <p:nvPr/>
          </p:nvCxnSpPr>
          <p:spPr bwMode="auto">
            <a:xfrm>
              <a:off x="4542905" y="3922753"/>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12" name="Straight Connector 20711">
              <a:extLst>
                <a:ext uri="{FF2B5EF4-FFF2-40B4-BE49-F238E27FC236}">
                  <a16:creationId xmlns:a16="http://schemas.microsoft.com/office/drawing/2014/main" id="{9FDA8A33-48F1-C41B-0802-F5662A5E7CBC}"/>
                </a:ext>
              </a:extLst>
            </p:cNvPr>
            <p:cNvCxnSpPr>
              <a:cxnSpLocks/>
            </p:cNvCxnSpPr>
            <p:nvPr/>
          </p:nvCxnSpPr>
          <p:spPr bwMode="auto">
            <a:xfrm>
              <a:off x="4705909" y="3966947"/>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13" name="Straight Connector 20712">
              <a:extLst>
                <a:ext uri="{FF2B5EF4-FFF2-40B4-BE49-F238E27FC236}">
                  <a16:creationId xmlns:a16="http://schemas.microsoft.com/office/drawing/2014/main" id="{18BB64FA-63A8-8FFA-4C2F-DD234D5862CF}"/>
                </a:ext>
              </a:extLst>
            </p:cNvPr>
            <p:cNvCxnSpPr>
              <a:cxnSpLocks/>
            </p:cNvCxnSpPr>
            <p:nvPr/>
          </p:nvCxnSpPr>
          <p:spPr bwMode="auto">
            <a:xfrm>
              <a:off x="4860851" y="4022224"/>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14" name="Straight Connector 20713">
              <a:extLst>
                <a:ext uri="{FF2B5EF4-FFF2-40B4-BE49-F238E27FC236}">
                  <a16:creationId xmlns:a16="http://schemas.microsoft.com/office/drawing/2014/main" id="{147A852D-B0D0-D088-80F7-AFD72D5DE14E}"/>
                </a:ext>
              </a:extLst>
            </p:cNvPr>
            <p:cNvCxnSpPr>
              <a:cxnSpLocks/>
            </p:cNvCxnSpPr>
            <p:nvPr/>
          </p:nvCxnSpPr>
          <p:spPr bwMode="auto">
            <a:xfrm>
              <a:off x="5085835" y="4080305"/>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15" name="Straight Connector 20714">
              <a:extLst>
                <a:ext uri="{FF2B5EF4-FFF2-40B4-BE49-F238E27FC236}">
                  <a16:creationId xmlns:a16="http://schemas.microsoft.com/office/drawing/2014/main" id="{829569CD-B857-1454-37DC-80D2B0C0BBA0}"/>
                </a:ext>
              </a:extLst>
            </p:cNvPr>
            <p:cNvCxnSpPr>
              <a:cxnSpLocks/>
            </p:cNvCxnSpPr>
            <p:nvPr/>
          </p:nvCxnSpPr>
          <p:spPr bwMode="auto">
            <a:xfrm>
              <a:off x="5938452" y="4186854"/>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16" name="Straight Connector 20715">
              <a:extLst>
                <a:ext uri="{FF2B5EF4-FFF2-40B4-BE49-F238E27FC236}">
                  <a16:creationId xmlns:a16="http://schemas.microsoft.com/office/drawing/2014/main" id="{E74EEDBE-9F45-20E3-E23E-A2D2350D9F5C}"/>
                </a:ext>
              </a:extLst>
            </p:cNvPr>
            <p:cNvCxnSpPr>
              <a:cxnSpLocks/>
            </p:cNvCxnSpPr>
            <p:nvPr/>
          </p:nvCxnSpPr>
          <p:spPr bwMode="auto">
            <a:xfrm>
              <a:off x="5871899" y="4161161"/>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17" name="Straight Connector 20716">
              <a:extLst>
                <a:ext uri="{FF2B5EF4-FFF2-40B4-BE49-F238E27FC236}">
                  <a16:creationId xmlns:a16="http://schemas.microsoft.com/office/drawing/2014/main" id="{8696299B-0A71-7881-898C-3BD9DCE8D254}"/>
                </a:ext>
              </a:extLst>
            </p:cNvPr>
            <p:cNvCxnSpPr>
              <a:cxnSpLocks/>
            </p:cNvCxnSpPr>
            <p:nvPr/>
          </p:nvCxnSpPr>
          <p:spPr bwMode="auto">
            <a:xfrm>
              <a:off x="6569679" y="4275476"/>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18" name="Straight Connector 20717">
              <a:extLst>
                <a:ext uri="{FF2B5EF4-FFF2-40B4-BE49-F238E27FC236}">
                  <a16:creationId xmlns:a16="http://schemas.microsoft.com/office/drawing/2014/main" id="{37E79F89-5738-DAA2-6A9D-90C27DE2AAE8}"/>
                </a:ext>
              </a:extLst>
            </p:cNvPr>
            <p:cNvCxnSpPr>
              <a:cxnSpLocks/>
            </p:cNvCxnSpPr>
            <p:nvPr/>
          </p:nvCxnSpPr>
          <p:spPr bwMode="auto">
            <a:xfrm>
              <a:off x="4742948" y="4014408"/>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19" name="Straight Connector 20718">
              <a:extLst>
                <a:ext uri="{FF2B5EF4-FFF2-40B4-BE49-F238E27FC236}">
                  <a16:creationId xmlns:a16="http://schemas.microsoft.com/office/drawing/2014/main" id="{3C64E127-FE53-F886-F989-7BAB782033F3}"/>
                </a:ext>
              </a:extLst>
            </p:cNvPr>
            <p:cNvCxnSpPr>
              <a:cxnSpLocks/>
            </p:cNvCxnSpPr>
            <p:nvPr/>
          </p:nvCxnSpPr>
          <p:spPr bwMode="auto">
            <a:xfrm>
              <a:off x="6228760" y="4235682"/>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20" name="Straight Connector 20719">
              <a:extLst>
                <a:ext uri="{FF2B5EF4-FFF2-40B4-BE49-F238E27FC236}">
                  <a16:creationId xmlns:a16="http://schemas.microsoft.com/office/drawing/2014/main" id="{A136F6A8-3E1B-D6E6-3B0B-0DE6F747B6C6}"/>
                </a:ext>
              </a:extLst>
            </p:cNvPr>
            <p:cNvCxnSpPr>
              <a:cxnSpLocks/>
            </p:cNvCxnSpPr>
            <p:nvPr/>
          </p:nvCxnSpPr>
          <p:spPr bwMode="auto">
            <a:xfrm>
              <a:off x="8460753" y="4372480"/>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21" name="Straight Connector 20720">
              <a:extLst>
                <a:ext uri="{FF2B5EF4-FFF2-40B4-BE49-F238E27FC236}">
                  <a16:creationId xmlns:a16="http://schemas.microsoft.com/office/drawing/2014/main" id="{85CC74C2-31B3-94D8-AE03-D7341DFC3FF9}"/>
                </a:ext>
              </a:extLst>
            </p:cNvPr>
            <p:cNvCxnSpPr>
              <a:cxnSpLocks/>
            </p:cNvCxnSpPr>
            <p:nvPr/>
          </p:nvCxnSpPr>
          <p:spPr bwMode="auto">
            <a:xfrm>
              <a:off x="9033377" y="4391816"/>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22" name="Straight Connector 20721">
              <a:extLst>
                <a:ext uri="{FF2B5EF4-FFF2-40B4-BE49-F238E27FC236}">
                  <a16:creationId xmlns:a16="http://schemas.microsoft.com/office/drawing/2014/main" id="{F6A9049F-275C-1C75-A27B-32FBC97D37D3}"/>
                </a:ext>
              </a:extLst>
            </p:cNvPr>
            <p:cNvCxnSpPr>
              <a:cxnSpLocks/>
            </p:cNvCxnSpPr>
            <p:nvPr/>
          </p:nvCxnSpPr>
          <p:spPr bwMode="auto">
            <a:xfrm>
              <a:off x="9329667" y="4393162"/>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23" name="Straight Connector 20722">
              <a:extLst>
                <a:ext uri="{FF2B5EF4-FFF2-40B4-BE49-F238E27FC236}">
                  <a16:creationId xmlns:a16="http://schemas.microsoft.com/office/drawing/2014/main" id="{D54A06BD-82BA-FFB0-99CC-263631F99C49}"/>
                </a:ext>
              </a:extLst>
            </p:cNvPr>
            <p:cNvCxnSpPr>
              <a:cxnSpLocks/>
            </p:cNvCxnSpPr>
            <p:nvPr/>
          </p:nvCxnSpPr>
          <p:spPr bwMode="auto">
            <a:xfrm>
              <a:off x="8799472" y="4371566"/>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24" name="Straight Connector 20723">
              <a:extLst>
                <a:ext uri="{FF2B5EF4-FFF2-40B4-BE49-F238E27FC236}">
                  <a16:creationId xmlns:a16="http://schemas.microsoft.com/office/drawing/2014/main" id="{B3B6301D-CE75-EDA3-59A5-DA88D0AA5503}"/>
                </a:ext>
              </a:extLst>
            </p:cNvPr>
            <p:cNvCxnSpPr>
              <a:cxnSpLocks/>
            </p:cNvCxnSpPr>
            <p:nvPr/>
          </p:nvCxnSpPr>
          <p:spPr bwMode="auto">
            <a:xfrm>
              <a:off x="9344636" y="4390452"/>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25" name="Straight Connector 20724">
              <a:extLst>
                <a:ext uri="{FF2B5EF4-FFF2-40B4-BE49-F238E27FC236}">
                  <a16:creationId xmlns:a16="http://schemas.microsoft.com/office/drawing/2014/main" id="{4B910D69-BD84-D800-8AFC-89B139E41325}"/>
                </a:ext>
              </a:extLst>
            </p:cNvPr>
            <p:cNvCxnSpPr>
              <a:cxnSpLocks/>
            </p:cNvCxnSpPr>
            <p:nvPr/>
          </p:nvCxnSpPr>
          <p:spPr bwMode="auto">
            <a:xfrm>
              <a:off x="9436742" y="4398324"/>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26" name="Straight Connector 20725">
              <a:extLst>
                <a:ext uri="{FF2B5EF4-FFF2-40B4-BE49-F238E27FC236}">
                  <a16:creationId xmlns:a16="http://schemas.microsoft.com/office/drawing/2014/main" id="{17EAF06B-9BAD-A729-1E1C-78780D4B84B0}"/>
                </a:ext>
              </a:extLst>
            </p:cNvPr>
            <p:cNvCxnSpPr>
              <a:cxnSpLocks/>
            </p:cNvCxnSpPr>
            <p:nvPr/>
          </p:nvCxnSpPr>
          <p:spPr bwMode="auto">
            <a:xfrm>
              <a:off x="9648089" y="4433238"/>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27" name="Straight Connector 20726">
              <a:extLst>
                <a:ext uri="{FF2B5EF4-FFF2-40B4-BE49-F238E27FC236}">
                  <a16:creationId xmlns:a16="http://schemas.microsoft.com/office/drawing/2014/main" id="{053CB802-D204-1F5B-A66B-D2E1E3B3A236}"/>
                </a:ext>
              </a:extLst>
            </p:cNvPr>
            <p:cNvCxnSpPr>
              <a:cxnSpLocks/>
            </p:cNvCxnSpPr>
            <p:nvPr/>
          </p:nvCxnSpPr>
          <p:spPr bwMode="auto">
            <a:xfrm>
              <a:off x="9706421" y="4432172"/>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28" name="Straight Connector 20727">
              <a:extLst>
                <a:ext uri="{FF2B5EF4-FFF2-40B4-BE49-F238E27FC236}">
                  <a16:creationId xmlns:a16="http://schemas.microsoft.com/office/drawing/2014/main" id="{3A762054-C23B-931F-0AEE-73A8637705AA}"/>
                </a:ext>
              </a:extLst>
            </p:cNvPr>
            <p:cNvCxnSpPr>
              <a:cxnSpLocks/>
            </p:cNvCxnSpPr>
            <p:nvPr/>
          </p:nvCxnSpPr>
          <p:spPr bwMode="auto">
            <a:xfrm>
              <a:off x="9788941" y="4431544"/>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29" name="Straight Connector 20728">
              <a:extLst>
                <a:ext uri="{FF2B5EF4-FFF2-40B4-BE49-F238E27FC236}">
                  <a16:creationId xmlns:a16="http://schemas.microsoft.com/office/drawing/2014/main" id="{E48A305E-7220-DDE9-9CA9-484B85A94666}"/>
                </a:ext>
              </a:extLst>
            </p:cNvPr>
            <p:cNvCxnSpPr>
              <a:cxnSpLocks/>
            </p:cNvCxnSpPr>
            <p:nvPr/>
          </p:nvCxnSpPr>
          <p:spPr bwMode="auto">
            <a:xfrm>
              <a:off x="9886417" y="4430763"/>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30" name="Straight Connector 20729">
              <a:extLst>
                <a:ext uri="{FF2B5EF4-FFF2-40B4-BE49-F238E27FC236}">
                  <a16:creationId xmlns:a16="http://schemas.microsoft.com/office/drawing/2014/main" id="{5D1662F6-D476-31E0-9067-AAB383457B41}"/>
                </a:ext>
              </a:extLst>
            </p:cNvPr>
            <p:cNvCxnSpPr>
              <a:cxnSpLocks/>
            </p:cNvCxnSpPr>
            <p:nvPr/>
          </p:nvCxnSpPr>
          <p:spPr bwMode="auto">
            <a:xfrm>
              <a:off x="9824903" y="4430809"/>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31" name="Straight Connector 20730">
              <a:extLst>
                <a:ext uri="{FF2B5EF4-FFF2-40B4-BE49-F238E27FC236}">
                  <a16:creationId xmlns:a16="http://schemas.microsoft.com/office/drawing/2014/main" id="{D7960E98-7822-AE4C-0965-67539E64BA45}"/>
                </a:ext>
              </a:extLst>
            </p:cNvPr>
            <p:cNvCxnSpPr>
              <a:cxnSpLocks/>
            </p:cNvCxnSpPr>
            <p:nvPr/>
          </p:nvCxnSpPr>
          <p:spPr bwMode="auto">
            <a:xfrm>
              <a:off x="9980390" y="4430763"/>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32" name="Straight Connector 20731">
              <a:extLst>
                <a:ext uri="{FF2B5EF4-FFF2-40B4-BE49-F238E27FC236}">
                  <a16:creationId xmlns:a16="http://schemas.microsoft.com/office/drawing/2014/main" id="{C11471F3-1D5D-921B-E7AE-38D07E808F41}"/>
                </a:ext>
              </a:extLst>
            </p:cNvPr>
            <p:cNvCxnSpPr>
              <a:cxnSpLocks/>
            </p:cNvCxnSpPr>
            <p:nvPr/>
          </p:nvCxnSpPr>
          <p:spPr bwMode="auto">
            <a:xfrm>
              <a:off x="10038807" y="4430763"/>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33" name="Straight Connector 20732">
              <a:extLst>
                <a:ext uri="{FF2B5EF4-FFF2-40B4-BE49-F238E27FC236}">
                  <a16:creationId xmlns:a16="http://schemas.microsoft.com/office/drawing/2014/main" id="{136ED447-3CFB-B9A2-FE54-A82DEB91A63C}"/>
                </a:ext>
              </a:extLst>
            </p:cNvPr>
            <p:cNvCxnSpPr>
              <a:cxnSpLocks/>
            </p:cNvCxnSpPr>
            <p:nvPr/>
          </p:nvCxnSpPr>
          <p:spPr bwMode="auto">
            <a:xfrm>
              <a:off x="10359436" y="4430763"/>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34" name="Straight Connector 20733">
              <a:extLst>
                <a:ext uri="{FF2B5EF4-FFF2-40B4-BE49-F238E27FC236}">
                  <a16:creationId xmlns:a16="http://schemas.microsoft.com/office/drawing/2014/main" id="{C321F689-4A8D-ADFE-ABB4-34B0518C33F5}"/>
                </a:ext>
              </a:extLst>
            </p:cNvPr>
            <p:cNvCxnSpPr>
              <a:cxnSpLocks/>
            </p:cNvCxnSpPr>
            <p:nvPr/>
          </p:nvCxnSpPr>
          <p:spPr bwMode="auto">
            <a:xfrm>
              <a:off x="10420242" y="4430763"/>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35" name="Straight Connector 20734">
              <a:extLst>
                <a:ext uri="{FF2B5EF4-FFF2-40B4-BE49-F238E27FC236}">
                  <a16:creationId xmlns:a16="http://schemas.microsoft.com/office/drawing/2014/main" id="{D7223E0F-7E08-8B80-53D4-A1253146CC21}"/>
                </a:ext>
              </a:extLst>
            </p:cNvPr>
            <p:cNvCxnSpPr>
              <a:cxnSpLocks/>
            </p:cNvCxnSpPr>
            <p:nvPr/>
          </p:nvCxnSpPr>
          <p:spPr bwMode="auto">
            <a:xfrm>
              <a:off x="10465614" y="4429647"/>
              <a:ext cx="0" cy="116162"/>
            </a:xfrm>
            <a:prstGeom prst="line">
              <a:avLst/>
            </a:prstGeom>
            <a:noFill/>
            <a:ln w="28575" cap="flat" cmpd="sng" algn="ctr">
              <a:solidFill>
                <a:schemeClr val="accent1"/>
              </a:solidFill>
              <a:prstDash val="solid"/>
              <a:round/>
              <a:headEnd type="none" w="med" len="med"/>
              <a:tailEnd type="none" w="med" len="med"/>
            </a:ln>
            <a:effectLst/>
          </p:spPr>
        </p:cxnSp>
      </p:grpSp>
      <p:grpSp>
        <p:nvGrpSpPr>
          <p:cNvPr id="20634" name="Group 20633">
            <a:extLst>
              <a:ext uri="{FF2B5EF4-FFF2-40B4-BE49-F238E27FC236}">
                <a16:creationId xmlns:a16="http://schemas.microsoft.com/office/drawing/2014/main" id="{7AF86111-2FFF-D33D-8293-47835DFB9811}"/>
              </a:ext>
            </a:extLst>
          </p:cNvPr>
          <p:cNvGrpSpPr/>
          <p:nvPr/>
        </p:nvGrpSpPr>
        <p:grpSpPr>
          <a:xfrm>
            <a:off x="7489147" y="2657448"/>
            <a:ext cx="3939320" cy="954107"/>
            <a:chOff x="5266445" y="2649807"/>
            <a:chExt cx="3939320" cy="954107"/>
          </a:xfrm>
        </p:grpSpPr>
        <p:sp>
          <p:nvSpPr>
            <p:cNvPr id="20514" name="TextBox 20513">
              <a:extLst>
                <a:ext uri="{FF2B5EF4-FFF2-40B4-BE49-F238E27FC236}">
                  <a16:creationId xmlns:a16="http://schemas.microsoft.com/office/drawing/2014/main" id="{D87475F5-B7B8-A21A-AE4F-EFD9CC79EB52}"/>
                </a:ext>
              </a:extLst>
            </p:cNvPr>
            <p:cNvSpPr txBox="1"/>
            <p:nvPr/>
          </p:nvSpPr>
          <p:spPr bwMode="auto">
            <a:xfrm>
              <a:off x="5465123" y="2851466"/>
              <a:ext cx="205819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Aft>
                  <a:spcPct val="0"/>
                </a:spcAft>
                <a:buClrTx/>
                <a:buFontTx/>
                <a:buNone/>
              </a:pPr>
              <a:r>
                <a:rPr lang="en-US" sz="1400" b="0" dirty="0" err="1">
                  <a:solidFill>
                    <a:schemeClr val="bg1"/>
                  </a:solidFill>
                  <a:latin typeface="Calibri" panose="020F0502020204030204" pitchFamily="34" charset="0"/>
                </a:rPr>
                <a:t>Encorafenib</a:t>
              </a:r>
              <a:r>
                <a:rPr lang="en-US" sz="1400" b="0" dirty="0">
                  <a:solidFill>
                    <a:schemeClr val="bg1"/>
                  </a:solidFill>
                  <a:latin typeface="Calibri" panose="020F0502020204030204" pitchFamily="34" charset="0"/>
                </a:rPr>
                <a:t> + </a:t>
              </a:r>
              <a:r>
                <a:rPr lang="en-US" sz="1400" b="0" dirty="0" err="1">
                  <a:solidFill>
                    <a:schemeClr val="bg1"/>
                  </a:solidFill>
                  <a:latin typeface="Calibri" panose="020F0502020204030204" pitchFamily="34" charset="0"/>
                </a:rPr>
                <a:t>binimetinib</a:t>
              </a:r>
              <a:endParaRPr lang="en-US" sz="1400" b="0" dirty="0">
                <a:solidFill>
                  <a:schemeClr val="bg1"/>
                </a:solidFill>
                <a:latin typeface="Calibri" panose="020F0502020204030204" pitchFamily="34" charset="0"/>
              </a:endParaRPr>
            </a:p>
            <a:p>
              <a:pPr>
                <a:spcAft>
                  <a:spcPct val="0"/>
                </a:spcAft>
              </a:pPr>
              <a:r>
                <a:rPr lang="en-US" sz="1400" b="0" dirty="0">
                  <a:solidFill>
                    <a:schemeClr val="bg1"/>
                  </a:solidFill>
                  <a:latin typeface="Calibri" panose="020F0502020204030204" pitchFamily="34" charset="0"/>
                </a:rPr>
                <a:t>Vemurafenib</a:t>
              </a:r>
            </a:p>
            <a:p>
              <a:pPr>
                <a:spcAft>
                  <a:spcPct val="0"/>
                </a:spcAft>
              </a:pPr>
              <a:r>
                <a:rPr lang="en-US" sz="1400" b="0" dirty="0" err="1">
                  <a:solidFill>
                    <a:schemeClr val="bg1"/>
                  </a:solidFill>
                  <a:latin typeface="Calibri" panose="020F0502020204030204" pitchFamily="34" charset="0"/>
                </a:rPr>
                <a:t>Encorafenib</a:t>
              </a:r>
              <a:endParaRPr lang="en-US" sz="1400" b="0" dirty="0">
                <a:solidFill>
                  <a:schemeClr val="bg1"/>
                </a:solidFill>
                <a:latin typeface="Calibri" panose="020F0502020204030204" pitchFamily="34" charset="0"/>
              </a:endParaRPr>
            </a:p>
          </p:txBody>
        </p:sp>
        <p:grpSp>
          <p:nvGrpSpPr>
            <p:cNvPr id="20621" name="Group 20620">
              <a:extLst>
                <a:ext uri="{FF2B5EF4-FFF2-40B4-BE49-F238E27FC236}">
                  <a16:creationId xmlns:a16="http://schemas.microsoft.com/office/drawing/2014/main" id="{5E349617-5F3C-DB38-80DA-4D0986811BAF}"/>
                </a:ext>
              </a:extLst>
            </p:cNvPr>
            <p:cNvGrpSpPr/>
            <p:nvPr/>
          </p:nvGrpSpPr>
          <p:grpSpPr>
            <a:xfrm>
              <a:off x="5266445" y="3007360"/>
              <a:ext cx="232978" cy="427185"/>
              <a:chOff x="5356585" y="3236726"/>
              <a:chExt cx="170036" cy="427185"/>
            </a:xfrm>
          </p:grpSpPr>
          <p:cxnSp>
            <p:nvCxnSpPr>
              <p:cNvPr id="20515" name="Straight Connector 20514">
                <a:extLst>
                  <a:ext uri="{FF2B5EF4-FFF2-40B4-BE49-F238E27FC236}">
                    <a16:creationId xmlns:a16="http://schemas.microsoft.com/office/drawing/2014/main" id="{B857CA5E-5698-C2A4-6A17-5D0B7F1DE4E1}"/>
                  </a:ext>
                </a:extLst>
              </p:cNvPr>
              <p:cNvCxnSpPr>
                <a:cxnSpLocks/>
              </p:cNvCxnSpPr>
              <p:nvPr/>
            </p:nvCxnSpPr>
            <p:spPr bwMode="auto">
              <a:xfrm>
                <a:off x="5356585" y="3236726"/>
                <a:ext cx="170036" cy="0"/>
              </a:xfrm>
              <a:prstGeom prst="line">
                <a:avLst/>
              </a:prstGeom>
              <a:noFill/>
              <a:ln w="28575" cap="flat" cmpd="sng" algn="ctr">
                <a:solidFill>
                  <a:schemeClr val="accent1"/>
                </a:solidFill>
                <a:prstDash val="solid"/>
                <a:round/>
                <a:headEnd type="none" w="med" len="med"/>
                <a:tailEnd type="none" w="med" len="med"/>
              </a:ln>
              <a:effectLst/>
            </p:spPr>
          </p:cxnSp>
          <p:cxnSp>
            <p:nvCxnSpPr>
              <p:cNvPr id="20516" name="Straight Connector 20515">
                <a:extLst>
                  <a:ext uri="{FF2B5EF4-FFF2-40B4-BE49-F238E27FC236}">
                    <a16:creationId xmlns:a16="http://schemas.microsoft.com/office/drawing/2014/main" id="{751D6F91-EF67-F81B-3C2D-B8096DE0F546}"/>
                  </a:ext>
                </a:extLst>
              </p:cNvPr>
              <p:cNvCxnSpPr>
                <a:cxnSpLocks/>
              </p:cNvCxnSpPr>
              <p:nvPr/>
            </p:nvCxnSpPr>
            <p:spPr bwMode="auto">
              <a:xfrm>
                <a:off x="5356585" y="3459055"/>
                <a:ext cx="170036" cy="0"/>
              </a:xfrm>
              <a:prstGeom prst="line">
                <a:avLst/>
              </a:prstGeom>
              <a:noFill/>
              <a:ln w="28575" cap="flat" cmpd="sng" algn="ctr">
                <a:solidFill>
                  <a:schemeClr val="accent3"/>
                </a:solidFill>
                <a:prstDash val="solid"/>
                <a:round/>
                <a:headEnd type="none" w="med" len="med"/>
                <a:tailEnd type="none" w="med" len="med"/>
              </a:ln>
              <a:effectLst/>
            </p:spPr>
          </p:cxnSp>
          <p:cxnSp>
            <p:nvCxnSpPr>
              <p:cNvPr id="20620" name="Straight Connector 20619">
                <a:extLst>
                  <a:ext uri="{FF2B5EF4-FFF2-40B4-BE49-F238E27FC236}">
                    <a16:creationId xmlns:a16="http://schemas.microsoft.com/office/drawing/2014/main" id="{23C5A800-BABF-7A6C-3ACF-F9C9FEF05099}"/>
                  </a:ext>
                </a:extLst>
              </p:cNvPr>
              <p:cNvCxnSpPr>
                <a:cxnSpLocks/>
              </p:cNvCxnSpPr>
              <p:nvPr/>
            </p:nvCxnSpPr>
            <p:spPr bwMode="auto">
              <a:xfrm>
                <a:off x="5356585" y="3663911"/>
                <a:ext cx="170036" cy="0"/>
              </a:xfrm>
              <a:prstGeom prst="line">
                <a:avLst/>
              </a:prstGeom>
              <a:noFill/>
              <a:ln w="28575" cap="flat" cmpd="sng" algn="ctr">
                <a:solidFill>
                  <a:schemeClr val="accent4"/>
                </a:solidFill>
                <a:prstDash val="solid"/>
                <a:round/>
                <a:headEnd type="none" w="med" len="med"/>
                <a:tailEnd type="none" w="med" len="med"/>
              </a:ln>
              <a:effectLst/>
            </p:spPr>
          </p:cxnSp>
        </p:grpSp>
        <p:sp>
          <p:nvSpPr>
            <p:cNvPr id="20633" name="TextBox 20632">
              <a:extLst>
                <a:ext uri="{FF2B5EF4-FFF2-40B4-BE49-F238E27FC236}">
                  <a16:creationId xmlns:a16="http://schemas.microsoft.com/office/drawing/2014/main" id="{E0F3D69F-8B38-7CF7-15B4-5F01808692F6}"/>
                </a:ext>
              </a:extLst>
            </p:cNvPr>
            <p:cNvSpPr txBox="1"/>
            <p:nvPr/>
          </p:nvSpPr>
          <p:spPr bwMode="auto">
            <a:xfrm>
              <a:off x="7470995" y="2649807"/>
              <a:ext cx="173477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Median, </a:t>
              </a:r>
              <a:r>
                <a:rPr lang="en-US" sz="1400" b="0" dirty="0" err="1">
                  <a:solidFill>
                    <a:schemeClr val="bg1"/>
                  </a:solidFill>
                  <a:latin typeface="Calibri" panose="020F0502020204030204" pitchFamily="34" charset="0"/>
                </a:rPr>
                <a:t>mo</a:t>
              </a:r>
              <a:r>
                <a:rPr lang="en-US" sz="1400" b="0" dirty="0">
                  <a:solidFill>
                    <a:schemeClr val="bg1"/>
                  </a:solidFill>
                  <a:latin typeface="Calibri" panose="020F0502020204030204" pitchFamily="34" charset="0"/>
                </a:rPr>
                <a:t> (95% CI)</a:t>
              </a:r>
            </a:p>
            <a:p>
              <a:pPr algn="ctr">
                <a:lnSpc>
                  <a:spcPct val="100000"/>
                </a:lnSpc>
                <a:spcAft>
                  <a:spcPct val="0"/>
                </a:spcAft>
                <a:buClrTx/>
                <a:buFontTx/>
                <a:buNone/>
              </a:pPr>
              <a:r>
                <a:rPr lang="en-US" sz="1400" b="0" dirty="0">
                  <a:solidFill>
                    <a:schemeClr val="bg1"/>
                  </a:solidFill>
                  <a:latin typeface="Calibri" panose="020F0502020204030204" pitchFamily="34" charset="0"/>
                </a:rPr>
                <a:t>14.9 (11.0-20.2)</a:t>
              </a:r>
            </a:p>
            <a:p>
              <a:pPr algn="ctr">
                <a:spcAft>
                  <a:spcPct val="0"/>
                </a:spcAft>
              </a:pPr>
              <a:r>
                <a:rPr lang="en-US" sz="1400" b="0" dirty="0">
                  <a:solidFill>
                    <a:schemeClr val="bg1"/>
                  </a:solidFill>
                  <a:latin typeface="Calibri" panose="020F0502020204030204" pitchFamily="34" charset="0"/>
                </a:rPr>
                <a:t>7.3 (5.6-7.9)</a:t>
              </a:r>
            </a:p>
            <a:p>
              <a:pPr algn="ctr">
                <a:spcAft>
                  <a:spcPct val="0"/>
                </a:spcAft>
              </a:pPr>
              <a:r>
                <a:rPr lang="en-US" sz="1400" b="0" dirty="0">
                  <a:solidFill>
                    <a:schemeClr val="bg1"/>
                  </a:solidFill>
                  <a:latin typeface="Calibri" panose="020F0502020204030204" pitchFamily="34" charset="0"/>
                </a:rPr>
                <a:t>9.6 (7.4-14.8)</a:t>
              </a:r>
            </a:p>
          </p:txBody>
        </p:sp>
      </p:grpSp>
      <p:sp>
        <p:nvSpPr>
          <p:cNvPr id="11" name="TextBox 10">
            <a:extLst>
              <a:ext uri="{FF2B5EF4-FFF2-40B4-BE49-F238E27FC236}">
                <a16:creationId xmlns:a16="http://schemas.microsoft.com/office/drawing/2014/main" id="{D17223AC-44A6-0CCD-2AFF-5CBC2B06391A}"/>
              </a:ext>
            </a:extLst>
          </p:cNvPr>
          <p:cNvSpPr txBox="1"/>
          <p:nvPr/>
        </p:nvSpPr>
        <p:spPr bwMode="auto">
          <a:xfrm>
            <a:off x="1114796" y="2273310"/>
            <a:ext cx="178407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Aft>
                <a:spcPct val="0"/>
              </a:spcAft>
              <a:buClrTx/>
              <a:buFontTx/>
              <a:buNone/>
            </a:pPr>
            <a:r>
              <a:rPr lang="en-US" sz="1200" dirty="0" err="1">
                <a:solidFill>
                  <a:schemeClr val="accent1"/>
                </a:solidFill>
                <a:latin typeface="Calibri" panose="020F0502020204030204" pitchFamily="34" charset="0"/>
              </a:rPr>
              <a:t>Encorafenib</a:t>
            </a:r>
            <a:r>
              <a:rPr lang="en-US" sz="1200" dirty="0">
                <a:solidFill>
                  <a:schemeClr val="accent1"/>
                </a:solidFill>
                <a:latin typeface="Calibri" panose="020F0502020204030204" pitchFamily="34" charset="0"/>
              </a:rPr>
              <a:t> + </a:t>
            </a:r>
            <a:r>
              <a:rPr lang="en-US" sz="1200" dirty="0" err="1">
                <a:solidFill>
                  <a:schemeClr val="accent1"/>
                </a:solidFill>
                <a:latin typeface="Calibri" panose="020F0502020204030204" pitchFamily="34" charset="0"/>
              </a:rPr>
              <a:t>binimetinib</a:t>
            </a:r>
            <a:endParaRPr lang="en-US" sz="1200" dirty="0">
              <a:solidFill>
                <a:schemeClr val="accent1"/>
              </a:solidFill>
              <a:latin typeface="Calibri" panose="020F0502020204030204" pitchFamily="34" charset="0"/>
            </a:endParaRPr>
          </a:p>
          <a:p>
            <a:pPr>
              <a:spcAft>
                <a:spcPct val="0"/>
              </a:spcAft>
            </a:pPr>
            <a:r>
              <a:rPr lang="en-US" sz="1200" dirty="0">
                <a:solidFill>
                  <a:schemeClr val="accent3"/>
                </a:solidFill>
                <a:latin typeface="Calibri" panose="020F0502020204030204" pitchFamily="34" charset="0"/>
              </a:rPr>
              <a:t>Vemurafenib</a:t>
            </a:r>
          </a:p>
          <a:p>
            <a:pPr>
              <a:spcAft>
                <a:spcPct val="0"/>
              </a:spcAft>
            </a:pPr>
            <a:r>
              <a:rPr lang="en-US" sz="1200" dirty="0" err="1">
                <a:solidFill>
                  <a:schemeClr val="accent4"/>
                </a:solidFill>
                <a:latin typeface="Calibri" panose="020F0502020204030204" pitchFamily="34" charset="0"/>
              </a:rPr>
              <a:t>Encorafenib</a:t>
            </a:r>
            <a:endParaRPr lang="en-US" sz="1200" b="0" dirty="0">
              <a:solidFill>
                <a:schemeClr val="accent4"/>
              </a:solidFill>
              <a:latin typeface="Calibri" panose="020F0502020204030204" pitchFamily="34" charset="0"/>
            </a:endParaRPr>
          </a:p>
        </p:txBody>
      </p:sp>
      <p:grpSp>
        <p:nvGrpSpPr>
          <p:cNvPr id="12" name="Group 11">
            <a:extLst>
              <a:ext uri="{FF2B5EF4-FFF2-40B4-BE49-F238E27FC236}">
                <a16:creationId xmlns:a16="http://schemas.microsoft.com/office/drawing/2014/main" id="{B8F365C0-E568-988E-1CF8-9FAE24754307}"/>
              </a:ext>
            </a:extLst>
          </p:cNvPr>
          <p:cNvGrpSpPr/>
          <p:nvPr/>
        </p:nvGrpSpPr>
        <p:grpSpPr>
          <a:xfrm>
            <a:off x="8941324" y="3530214"/>
            <a:ext cx="2231947" cy="956875"/>
            <a:chOff x="7157176" y="3351847"/>
            <a:chExt cx="2231947" cy="956875"/>
          </a:xfrm>
          <a:noFill/>
        </p:grpSpPr>
        <p:sp>
          <p:nvSpPr>
            <p:cNvPr id="13" name="TextBox 12">
              <a:extLst>
                <a:ext uri="{FF2B5EF4-FFF2-40B4-BE49-F238E27FC236}">
                  <a16:creationId xmlns:a16="http://schemas.microsoft.com/office/drawing/2014/main" id="{59269102-FD95-0390-EC41-12F4B8A3A76F}"/>
                </a:ext>
              </a:extLst>
            </p:cNvPr>
            <p:cNvSpPr txBox="1"/>
            <p:nvPr/>
          </p:nvSpPr>
          <p:spPr bwMode="auto">
            <a:xfrm>
              <a:off x="7157176" y="3570058"/>
              <a:ext cx="788229" cy="738664"/>
            </a:xfrm>
            <a:prstGeom prst="rect">
              <a:avLst/>
            </a:prstGeom>
            <a:no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Aft>
                  <a:spcPct val="0"/>
                </a:spcAft>
                <a:buClrTx/>
                <a:buFontTx/>
                <a:buNone/>
              </a:pPr>
              <a:r>
                <a:rPr lang="en-US" sz="1400" b="1" dirty="0">
                  <a:solidFill>
                    <a:schemeClr val="accent1"/>
                  </a:solidFill>
                  <a:latin typeface="Calibri" panose="020F0502020204030204" pitchFamily="34" charset="0"/>
                </a:rPr>
                <a:t>E/B </a:t>
              </a:r>
              <a:r>
                <a:rPr lang="en-US" sz="1400" b="0" dirty="0">
                  <a:solidFill>
                    <a:schemeClr val="bg1"/>
                  </a:solidFill>
                  <a:latin typeface="Calibri" panose="020F0502020204030204" pitchFamily="34" charset="0"/>
                </a:rPr>
                <a:t>vs</a:t>
              </a:r>
              <a:r>
                <a:rPr lang="en-US" sz="1400" b="1" dirty="0">
                  <a:solidFill>
                    <a:schemeClr val="bg1"/>
                  </a:solidFill>
                  <a:latin typeface="Calibri" panose="020F0502020204030204" pitchFamily="34" charset="0"/>
                </a:rPr>
                <a:t> </a:t>
              </a:r>
              <a:r>
                <a:rPr lang="en-US" sz="1400" b="1" dirty="0">
                  <a:solidFill>
                    <a:schemeClr val="accent3"/>
                  </a:solidFill>
                  <a:latin typeface="Calibri" panose="020F0502020204030204" pitchFamily="34" charset="0"/>
                </a:rPr>
                <a:t>V</a:t>
              </a:r>
            </a:p>
            <a:p>
              <a:pPr>
                <a:spcAft>
                  <a:spcPct val="0"/>
                </a:spcAft>
              </a:pPr>
              <a:r>
                <a:rPr lang="en-US" sz="1400" b="1" dirty="0">
                  <a:solidFill>
                    <a:schemeClr val="accent1"/>
                  </a:solidFill>
                  <a:latin typeface="Calibri" panose="020F0502020204030204" pitchFamily="34" charset="0"/>
                </a:rPr>
                <a:t>E/B </a:t>
              </a:r>
              <a:r>
                <a:rPr lang="en-US" sz="1400" b="0" dirty="0">
                  <a:solidFill>
                    <a:schemeClr val="bg1"/>
                  </a:solidFill>
                  <a:latin typeface="Calibri" panose="020F0502020204030204" pitchFamily="34" charset="0"/>
                </a:rPr>
                <a:t>vs</a:t>
              </a:r>
              <a:r>
                <a:rPr lang="en-US" sz="1400" b="1" i="1" dirty="0">
                  <a:solidFill>
                    <a:schemeClr val="accent4"/>
                  </a:solidFill>
                  <a:latin typeface="Calibri" panose="020F0502020204030204" pitchFamily="34" charset="0"/>
                </a:rPr>
                <a:t> </a:t>
              </a:r>
              <a:r>
                <a:rPr lang="en-US" sz="1400" b="1" dirty="0">
                  <a:solidFill>
                    <a:schemeClr val="accent4"/>
                  </a:solidFill>
                  <a:latin typeface="Calibri" panose="020F0502020204030204" pitchFamily="34" charset="0"/>
                </a:rPr>
                <a:t>E</a:t>
              </a:r>
            </a:p>
            <a:p>
              <a:pPr>
                <a:spcAft>
                  <a:spcPct val="0"/>
                </a:spcAft>
              </a:pPr>
              <a:r>
                <a:rPr lang="en-US" sz="1400" b="1" dirty="0">
                  <a:solidFill>
                    <a:schemeClr val="accent4"/>
                  </a:solidFill>
                  <a:latin typeface="Calibri" panose="020F0502020204030204" pitchFamily="34" charset="0"/>
                </a:rPr>
                <a:t>E</a:t>
              </a:r>
              <a:r>
                <a:rPr lang="en-US" sz="1400" b="1" dirty="0">
                  <a:solidFill>
                    <a:schemeClr val="bg1"/>
                  </a:solidFill>
                  <a:latin typeface="Calibri" panose="020F0502020204030204" pitchFamily="34" charset="0"/>
                </a:rPr>
                <a:t> </a:t>
              </a:r>
              <a:r>
                <a:rPr lang="en-US" sz="1400" b="0" dirty="0">
                  <a:solidFill>
                    <a:schemeClr val="bg1"/>
                  </a:solidFill>
                  <a:latin typeface="Calibri" panose="020F0502020204030204" pitchFamily="34" charset="0"/>
                </a:rPr>
                <a:t>vs</a:t>
              </a:r>
              <a:r>
                <a:rPr lang="en-US" sz="1400" b="1" dirty="0">
                  <a:solidFill>
                    <a:schemeClr val="bg1"/>
                  </a:solidFill>
                  <a:latin typeface="Calibri" panose="020F0502020204030204" pitchFamily="34" charset="0"/>
                </a:rPr>
                <a:t> </a:t>
              </a:r>
              <a:r>
                <a:rPr lang="en-US" sz="1400" b="1" dirty="0">
                  <a:solidFill>
                    <a:schemeClr val="accent3"/>
                  </a:solidFill>
                  <a:latin typeface="Calibri" panose="020F0502020204030204" pitchFamily="34" charset="0"/>
                </a:rPr>
                <a:t>V</a:t>
              </a:r>
            </a:p>
          </p:txBody>
        </p:sp>
        <p:sp>
          <p:nvSpPr>
            <p:cNvPr id="14" name="TextBox 13">
              <a:extLst>
                <a:ext uri="{FF2B5EF4-FFF2-40B4-BE49-F238E27FC236}">
                  <a16:creationId xmlns:a16="http://schemas.microsoft.com/office/drawing/2014/main" id="{B6717019-E9D4-BA07-2637-3D64CA8CA95A}"/>
                </a:ext>
              </a:extLst>
            </p:cNvPr>
            <p:cNvSpPr txBox="1"/>
            <p:nvPr/>
          </p:nvSpPr>
          <p:spPr bwMode="auto">
            <a:xfrm>
              <a:off x="8043883" y="3351847"/>
              <a:ext cx="1345240" cy="954107"/>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HR (95% CI)</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0.51 (0.40-0.67)</a:t>
              </a:r>
            </a:p>
            <a:p>
              <a:pPr algn="ctr">
                <a:spcAft>
                  <a:spcPct val="0"/>
                </a:spcAft>
              </a:pPr>
              <a:r>
                <a:rPr lang="en-US" sz="1400" b="0" dirty="0">
                  <a:solidFill>
                    <a:schemeClr val="bg1"/>
                  </a:solidFill>
                  <a:latin typeface="Calibri" panose="020F0502020204030204" pitchFamily="34" charset="0"/>
                </a:rPr>
                <a:t>0.79 (0.61-1.02)</a:t>
              </a:r>
            </a:p>
            <a:p>
              <a:pPr algn="ctr">
                <a:spcAft>
                  <a:spcPct val="0"/>
                </a:spcAft>
              </a:pPr>
              <a:r>
                <a:rPr lang="en-US" sz="1400" b="0" dirty="0">
                  <a:solidFill>
                    <a:schemeClr val="bg1"/>
                  </a:solidFill>
                  <a:latin typeface="Calibri" panose="020F0502020204030204" pitchFamily="34" charset="0"/>
                </a:rPr>
                <a:t>0.68 (0.52-0.88)</a:t>
              </a:r>
            </a:p>
          </p:txBody>
        </p:sp>
      </p:grpSp>
    </p:spTree>
    <p:extLst>
      <p:ext uri="{BB962C8B-B14F-4D97-AF65-F5344CB8AC3E}">
        <p14:creationId xmlns:p14="http://schemas.microsoft.com/office/powerpoint/2010/main" val="39997602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55F2839A-F602-8BC7-6AA6-E4904E70C42F}"/>
              </a:ext>
            </a:extLst>
          </p:cNvPr>
          <p:cNvCxnSpPr>
            <a:cxnSpLocks/>
          </p:cNvCxnSpPr>
          <p:nvPr/>
        </p:nvCxnSpPr>
        <p:spPr bwMode="auto">
          <a:xfrm flipH="1">
            <a:off x="2526984" y="3623232"/>
            <a:ext cx="8279561" cy="0"/>
          </a:xfrm>
          <a:prstGeom prst="line">
            <a:avLst/>
          </a:prstGeom>
          <a:noFill/>
          <a:ln w="28575" cap="flat" cmpd="sng" algn="ctr">
            <a:solidFill>
              <a:schemeClr val="tx2"/>
            </a:solidFill>
            <a:prstDash val="sysDash"/>
            <a:round/>
            <a:headEnd type="none" w="med" len="med"/>
            <a:tailEnd type="none" w="med" len="med"/>
          </a:ln>
          <a:effectLst/>
        </p:spPr>
      </p:cxnSp>
      <p:grpSp>
        <p:nvGrpSpPr>
          <p:cNvPr id="3" name="Group 2">
            <a:extLst>
              <a:ext uri="{FF2B5EF4-FFF2-40B4-BE49-F238E27FC236}">
                <a16:creationId xmlns:a16="http://schemas.microsoft.com/office/drawing/2014/main" id="{A002F124-D2C8-5E2A-A399-40E31F56FF23}"/>
              </a:ext>
            </a:extLst>
          </p:cNvPr>
          <p:cNvGrpSpPr/>
          <p:nvPr/>
        </p:nvGrpSpPr>
        <p:grpSpPr>
          <a:xfrm>
            <a:off x="3743742" y="2344082"/>
            <a:ext cx="4923346" cy="2363809"/>
            <a:chOff x="3858042" y="2699820"/>
            <a:chExt cx="4923346" cy="2243671"/>
          </a:xfrm>
        </p:grpSpPr>
        <p:cxnSp>
          <p:nvCxnSpPr>
            <p:cNvPr id="6" name="Straight Connector 5">
              <a:extLst>
                <a:ext uri="{FF2B5EF4-FFF2-40B4-BE49-F238E27FC236}">
                  <a16:creationId xmlns:a16="http://schemas.microsoft.com/office/drawing/2014/main" id="{1F3CC5E2-33B9-7F16-4BA2-13D2795CE4C3}"/>
                </a:ext>
              </a:extLst>
            </p:cNvPr>
            <p:cNvCxnSpPr>
              <a:cxnSpLocks/>
            </p:cNvCxnSpPr>
            <p:nvPr/>
          </p:nvCxnSpPr>
          <p:spPr bwMode="auto">
            <a:xfrm flipV="1">
              <a:off x="3858042" y="2716518"/>
              <a:ext cx="0" cy="2202168"/>
            </a:xfrm>
            <a:prstGeom prst="line">
              <a:avLst/>
            </a:prstGeom>
            <a:noFill/>
            <a:ln w="28575" cap="flat" cmpd="sng" algn="ctr">
              <a:solidFill>
                <a:schemeClr val="tx2"/>
              </a:solidFill>
              <a:prstDash val="sysDash"/>
              <a:round/>
              <a:headEnd type="none" w="med" len="med"/>
              <a:tailEnd type="none" w="med" len="med"/>
            </a:ln>
            <a:effectLst/>
          </p:spPr>
        </p:cxnSp>
        <p:cxnSp>
          <p:nvCxnSpPr>
            <p:cNvPr id="7" name="Straight Connector 6">
              <a:extLst>
                <a:ext uri="{FF2B5EF4-FFF2-40B4-BE49-F238E27FC236}">
                  <a16:creationId xmlns:a16="http://schemas.microsoft.com/office/drawing/2014/main" id="{60E9CB6A-FBF2-F282-C6D7-F07B2162868F}"/>
                </a:ext>
              </a:extLst>
            </p:cNvPr>
            <p:cNvCxnSpPr>
              <a:cxnSpLocks/>
            </p:cNvCxnSpPr>
            <p:nvPr/>
          </p:nvCxnSpPr>
          <p:spPr bwMode="auto">
            <a:xfrm flipV="1">
              <a:off x="5086834" y="2716518"/>
              <a:ext cx="0" cy="2208815"/>
            </a:xfrm>
            <a:prstGeom prst="line">
              <a:avLst/>
            </a:prstGeom>
            <a:noFill/>
            <a:ln w="28575" cap="flat" cmpd="sng" algn="ctr">
              <a:solidFill>
                <a:schemeClr val="tx2"/>
              </a:solidFill>
              <a:prstDash val="sysDash"/>
              <a:round/>
              <a:headEnd type="none" w="med" len="med"/>
              <a:tailEnd type="none" w="med" len="med"/>
            </a:ln>
            <a:effectLst/>
          </p:spPr>
        </p:cxnSp>
        <p:cxnSp>
          <p:nvCxnSpPr>
            <p:cNvPr id="8" name="Straight Connector 7">
              <a:extLst>
                <a:ext uri="{FF2B5EF4-FFF2-40B4-BE49-F238E27FC236}">
                  <a16:creationId xmlns:a16="http://schemas.microsoft.com/office/drawing/2014/main" id="{4C05F3C4-5851-F56C-385B-35B80FE155BF}"/>
                </a:ext>
              </a:extLst>
            </p:cNvPr>
            <p:cNvCxnSpPr>
              <a:cxnSpLocks/>
            </p:cNvCxnSpPr>
            <p:nvPr/>
          </p:nvCxnSpPr>
          <p:spPr bwMode="auto">
            <a:xfrm flipV="1">
              <a:off x="6314218" y="2716518"/>
              <a:ext cx="0" cy="2226973"/>
            </a:xfrm>
            <a:prstGeom prst="line">
              <a:avLst/>
            </a:prstGeom>
            <a:noFill/>
            <a:ln w="28575" cap="flat" cmpd="sng" algn="ctr">
              <a:solidFill>
                <a:schemeClr val="tx2"/>
              </a:solidFill>
              <a:prstDash val="sysDash"/>
              <a:round/>
              <a:headEnd type="none" w="med" len="med"/>
              <a:tailEnd type="none" w="med" len="med"/>
            </a:ln>
            <a:effectLst/>
          </p:spPr>
        </p:cxnSp>
        <p:cxnSp>
          <p:nvCxnSpPr>
            <p:cNvPr id="9" name="Straight Connector 8">
              <a:extLst>
                <a:ext uri="{FF2B5EF4-FFF2-40B4-BE49-F238E27FC236}">
                  <a16:creationId xmlns:a16="http://schemas.microsoft.com/office/drawing/2014/main" id="{B91CB142-93A3-1A30-6C75-2DC75965D474}"/>
                </a:ext>
              </a:extLst>
            </p:cNvPr>
            <p:cNvCxnSpPr>
              <a:cxnSpLocks/>
            </p:cNvCxnSpPr>
            <p:nvPr/>
          </p:nvCxnSpPr>
          <p:spPr bwMode="auto">
            <a:xfrm flipV="1">
              <a:off x="7549414" y="2705015"/>
              <a:ext cx="0" cy="2213671"/>
            </a:xfrm>
            <a:prstGeom prst="line">
              <a:avLst/>
            </a:prstGeom>
            <a:noFill/>
            <a:ln w="28575" cap="flat" cmpd="sng" algn="ctr">
              <a:solidFill>
                <a:schemeClr val="tx2"/>
              </a:solidFill>
              <a:prstDash val="sysDash"/>
              <a:round/>
              <a:headEnd type="none" w="med" len="med"/>
              <a:tailEnd type="none" w="med" len="med"/>
            </a:ln>
            <a:effectLst/>
          </p:spPr>
        </p:cxnSp>
        <p:cxnSp>
          <p:nvCxnSpPr>
            <p:cNvPr id="10" name="Straight Connector 9">
              <a:extLst>
                <a:ext uri="{FF2B5EF4-FFF2-40B4-BE49-F238E27FC236}">
                  <a16:creationId xmlns:a16="http://schemas.microsoft.com/office/drawing/2014/main" id="{CAF5F46D-F225-A16F-8C39-1B7FB7967957}"/>
                </a:ext>
              </a:extLst>
            </p:cNvPr>
            <p:cNvCxnSpPr>
              <a:cxnSpLocks/>
            </p:cNvCxnSpPr>
            <p:nvPr/>
          </p:nvCxnSpPr>
          <p:spPr bwMode="auto">
            <a:xfrm flipV="1">
              <a:off x="8781388" y="2699820"/>
              <a:ext cx="0" cy="2213671"/>
            </a:xfrm>
            <a:prstGeom prst="line">
              <a:avLst/>
            </a:prstGeom>
            <a:noFill/>
            <a:ln w="28575" cap="flat" cmpd="sng" algn="ctr">
              <a:solidFill>
                <a:schemeClr val="tx2"/>
              </a:solidFill>
              <a:prstDash val="sysDash"/>
              <a:round/>
              <a:headEnd type="none" w="med" len="med"/>
              <a:tailEnd type="none" w="med" len="med"/>
            </a:ln>
            <a:effectLst/>
          </p:spPr>
        </p:cxnSp>
      </p:grpSp>
      <p:grpSp>
        <p:nvGrpSpPr>
          <p:cNvPr id="298" name="Group 297">
            <a:extLst>
              <a:ext uri="{FF2B5EF4-FFF2-40B4-BE49-F238E27FC236}">
                <a16:creationId xmlns:a16="http://schemas.microsoft.com/office/drawing/2014/main" id="{DF233858-4686-5DE3-31D0-C66E3CDF736D}"/>
              </a:ext>
            </a:extLst>
          </p:cNvPr>
          <p:cNvGrpSpPr/>
          <p:nvPr/>
        </p:nvGrpSpPr>
        <p:grpSpPr>
          <a:xfrm>
            <a:off x="2606265" y="2477148"/>
            <a:ext cx="7904887" cy="1567992"/>
            <a:chOff x="2606265" y="2370140"/>
            <a:chExt cx="7904887" cy="1567992"/>
          </a:xfrm>
        </p:grpSpPr>
        <p:cxnSp>
          <p:nvCxnSpPr>
            <p:cNvPr id="16" name="Straight Connector 15">
              <a:extLst>
                <a:ext uri="{FF2B5EF4-FFF2-40B4-BE49-F238E27FC236}">
                  <a16:creationId xmlns:a16="http://schemas.microsoft.com/office/drawing/2014/main" id="{C7911462-E607-8940-F890-923DD1D525EA}"/>
                </a:ext>
              </a:extLst>
            </p:cNvPr>
            <p:cNvCxnSpPr>
              <a:cxnSpLocks/>
            </p:cNvCxnSpPr>
            <p:nvPr/>
          </p:nvCxnSpPr>
          <p:spPr bwMode="auto">
            <a:xfrm>
              <a:off x="2690654" y="2392772"/>
              <a:ext cx="0" cy="116162"/>
            </a:xfrm>
            <a:prstGeom prst="line">
              <a:avLst/>
            </a:prstGeom>
            <a:noFill/>
            <a:ln w="57150" cap="flat" cmpd="sng" algn="ctr">
              <a:solidFill>
                <a:schemeClr val="accent4"/>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C026111A-C875-9A75-68F7-A766FA6E6041}"/>
                </a:ext>
              </a:extLst>
            </p:cNvPr>
            <p:cNvCxnSpPr/>
            <p:nvPr/>
          </p:nvCxnSpPr>
          <p:spPr bwMode="auto">
            <a:xfrm>
              <a:off x="2806923" y="2406234"/>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E8367EDB-E41A-892F-C6C9-85E82EC46973}"/>
                </a:ext>
              </a:extLst>
            </p:cNvPr>
            <p:cNvCxnSpPr/>
            <p:nvPr/>
          </p:nvCxnSpPr>
          <p:spPr bwMode="auto">
            <a:xfrm>
              <a:off x="2606265" y="2370140"/>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5E437ECE-4055-F768-5ADB-1A704012A788}"/>
                </a:ext>
              </a:extLst>
            </p:cNvPr>
            <p:cNvCxnSpPr/>
            <p:nvPr/>
          </p:nvCxnSpPr>
          <p:spPr bwMode="auto">
            <a:xfrm>
              <a:off x="4385641" y="3202649"/>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0204DD75-B0CA-1DD0-2E9E-02D422728375}"/>
                </a:ext>
              </a:extLst>
            </p:cNvPr>
            <p:cNvCxnSpPr/>
            <p:nvPr/>
          </p:nvCxnSpPr>
          <p:spPr bwMode="auto">
            <a:xfrm>
              <a:off x="2909523" y="2436668"/>
              <a:ext cx="0" cy="116162"/>
            </a:xfrm>
            <a:prstGeom prst="line">
              <a:avLst/>
            </a:prstGeom>
            <a:noFill/>
            <a:ln w="57150" cap="flat" cmpd="sng" algn="ctr">
              <a:solidFill>
                <a:schemeClr val="accent4"/>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D8E1C7A4-B816-EBE3-734F-CBBC588A61AF}"/>
                </a:ext>
              </a:extLst>
            </p:cNvPr>
            <p:cNvCxnSpPr/>
            <p:nvPr/>
          </p:nvCxnSpPr>
          <p:spPr bwMode="auto">
            <a:xfrm>
              <a:off x="5431352" y="3530019"/>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3A730BE9-3C95-FEE7-BB18-E6DEE920A3CB}"/>
                </a:ext>
              </a:extLst>
            </p:cNvPr>
            <p:cNvCxnSpPr/>
            <p:nvPr/>
          </p:nvCxnSpPr>
          <p:spPr bwMode="auto">
            <a:xfrm>
              <a:off x="3908703" y="3078678"/>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984929EE-2132-3D46-AB7E-7D1136334973}"/>
                </a:ext>
              </a:extLst>
            </p:cNvPr>
            <p:cNvCxnSpPr>
              <a:cxnSpLocks/>
            </p:cNvCxnSpPr>
            <p:nvPr/>
          </p:nvCxnSpPr>
          <p:spPr bwMode="auto">
            <a:xfrm>
              <a:off x="5378911" y="3529783"/>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51E58A50-0907-F1F1-43B3-C3D906581DD3}"/>
                </a:ext>
              </a:extLst>
            </p:cNvPr>
            <p:cNvCxnSpPr>
              <a:cxnSpLocks/>
            </p:cNvCxnSpPr>
            <p:nvPr/>
          </p:nvCxnSpPr>
          <p:spPr bwMode="auto">
            <a:xfrm>
              <a:off x="6056739" y="3621225"/>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4CE4FFD9-EAC8-86D4-2092-D7E2E1114895}"/>
                </a:ext>
              </a:extLst>
            </p:cNvPr>
            <p:cNvCxnSpPr>
              <a:cxnSpLocks/>
            </p:cNvCxnSpPr>
            <p:nvPr/>
          </p:nvCxnSpPr>
          <p:spPr bwMode="auto">
            <a:xfrm>
              <a:off x="7402840" y="3742681"/>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84EFDB6F-3ADC-38BD-023A-7C805CC87A0A}"/>
                </a:ext>
              </a:extLst>
            </p:cNvPr>
            <p:cNvCxnSpPr>
              <a:cxnSpLocks/>
            </p:cNvCxnSpPr>
            <p:nvPr/>
          </p:nvCxnSpPr>
          <p:spPr bwMode="auto">
            <a:xfrm>
              <a:off x="6825830" y="3700737"/>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8D824409-15F4-58E0-CF2F-B7B2353FE8D7}"/>
                </a:ext>
              </a:extLst>
            </p:cNvPr>
            <p:cNvCxnSpPr>
              <a:cxnSpLocks/>
            </p:cNvCxnSpPr>
            <p:nvPr/>
          </p:nvCxnSpPr>
          <p:spPr bwMode="auto">
            <a:xfrm>
              <a:off x="7851782" y="3769655"/>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BC13C3C8-F904-4D8F-413F-10F820480126}"/>
                </a:ext>
              </a:extLst>
            </p:cNvPr>
            <p:cNvCxnSpPr>
              <a:cxnSpLocks/>
            </p:cNvCxnSpPr>
            <p:nvPr/>
          </p:nvCxnSpPr>
          <p:spPr bwMode="auto">
            <a:xfrm>
              <a:off x="8496847" y="3776456"/>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A8E1BCCD-C971-7C2A-72F1-96DA0E5EE651}"/>
                </a:ext>
              </a:extLst>
            </p:cNvPr>
            <p:cNvCxnSpPr>
              <a:cxnSpLocks/>
            </p:cNvCxnSpPr>
            <p:nvPr/>
          </p:nvCxnSpPr>
          <p:spPr bwMode="auto">
            <a:xfrm>
              <a:off x="9105962" y="3808900"/>
              <a:ext cx="0" cy="116162"/>
            </a:xfrm>
            <a:prstGeom prst="line">
              <a:avLst/>
            </a:prstGeom>
            <a:noFill/>
            <a:ln w="76200" cap="flat" cmpd="sng" algn="ctr">
              <a:solidFill>
                <a:schemeClr val="accent4"/>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43166F3C-50F3-75E4-17C6-7CD6DCB9477E}"/>
                </a:ext>
              </a:extLst>
            </p:cNvPr>
            <p:cNvCxnSpPr>
              <a:cxnSpLocks/>
            </p:cNvCxnSpPr>
            <p:nvPr/>
          </p:nvCxnSpPr>
          <p:spPr bwMode="auto">
            <a:xfrm>
              <a:off x="9598930" y="3812713"/>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C12258B4-5C81-18C9-2D64-C57C731A2E04}"/>
                </a:ext>
              </a:extLst>
            </p:cNvPr>
            <p:cNvCxnSpPr>
              <a:cxnSpLocks/>
            </p:cNvCxnSpPr>
            <p:nvPr/>
          </p:nvCxnSpPr>
          <p:spPr bwMode="auto">
            <a:xfrm>
              <a:off x="9609545" y="3811517"/>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BF83403A-5FD4-F2D4-72B1-8C761234081D}"/>
                </a:ext>
              </a:extLst>
            </p:cNvPr>
            <p:cNvCxnSpPr>
              <a:cxnSpLocks/>
            </p:cNvCxnSpPr>
            <p:nvPr/>
          </p:nvCxnSpPr>
          <p:spPr bwMode="auto">
            <a:xfrm>
              <a:off x="9242367" y="3806141"/>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DF9DB3C7-04A5-26F1-FBED-7B81F081F4DD}"/>
                </a:ext>
              </a:extLst>
            </p:cNvPr>
            <p:cNvCxnSpPr>
              <a:cxnSpLocks/>
            </p:cNvCxnSpPr>
            <p:nvPr/>
          </p:nvCxnSpPr>
          <p:spPr bwMode="auto">
            <a:xfrm>
              <a:off x="9654712" y="3816899"/>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004473FD-08D3-35EB-D324-B271EE65C3F5}"/>
                </a:ext>
              </a:extLst>
            </p:cNvPr>
            <p:cNvCxnSpPr>
              <a:cxnSpLocks/>
            </p:cNvCxnSpPr>
            <p:nvPr/>
          </p:nvCxnSpPr>
          <p:spPr bwMode="auto">
            <a:xfrm>
              <a:off x="9698199" y="3816978"/>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593DA0DD-2BD9-49BC-AD96-9B389BBE5B38}"/>
                </a:ext>
              </a:extLst>
            </p:cNvPr>
            <p:cNvCxnSpPr>
              <a:cxnSpLocks/>
            </p:cNvCxnSpPr>
            <p:nvPr/>
          </p:nvCxnSpPr>
          <p:spPr bwMode="auto">
            <a:xfrm>
              <a:off x="9784740" y="3819349"/>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87ADC4E0-5924-D442-93D7-E5EE490E78E3}"/>
                </a:ext>
              </a:extLst>
            </p:cNvPr>
            <p:cNvCxnSpPr>
              <a:cxnSpLocks/>
            </p:cNvCxnSpPr>
            <p:nvPr/>
          </p:nvCxnSpPr>
          <p:spPr bwMode="auto">
            <a:xfrm>
              <a:off x="9948045" y="3816899"/>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3FF2E8AC-D685-BFE0-6B01-037D133B29D9}"/>
                </a:ext>
              </a:extLst>
            </p:cNvPr>
            <p:cNvCxnSpPr>
              <a:cxnSpLocks/>
            </p:cNvCxnSpPr>
            <p:nvPr/>
          </p:nvCxnSpPr>
          <p:spPr bwMode="auto">
            <a:xfrm>
              <a:off x="10349616" y="3812713"/>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A943623A-2074-A7F7-8DC7-64E09E049A38}"/>
                </a:ext>
              </a:extLst>
            </p:cNvPr>
            <p:cNvCxnSpPr>
              <a:cxnSpLocks/>
            </p:cNvCxnSpPr>
            <p:nvPr/>
          </p:nvCxnSpPr>
          <p:spPr bwMode="auto">
            <a:xfrm>
              <a:off x="9323243" y="3816899"/>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C1FEF7D4-5017-EFED-2844-F5F69DF83FFE}"/>
                </a:ext>
              </a:extLst>
            </p:cNvPr>
            <p:cNvCxnSpPr>
              <a:cxnSpLocks/>
            </p:cNvCxnSpPr>
            <p:nvPr/>
          </p:nvCxnSpPr>
          <p:spPr bwMode="auto">
            <a:xfrm>
              <a:off x="10462812" y="3812713"/>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8AC1782E-8F7C-A6EC-ED0A-BE73733FE50E}"/>
                </a:ext>
              </a:extLst>
            </p:cNvPr>
            <p:cNvCxnSpPr>
              <a:cxnSpLocks/>
            </p:cNvCxnSpPr>
            <p:nvPr/>
          </p:nvCxnSpPr>
          <p:spPr bwMode="auto">
            <a:xfrm>
              <a:off x="9733404" y="3816899"/>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B16088DE-EE93-D580-57B4-4C0D1C81866F}"/>
                </a:ext>
              </a:extLst>
            </p:cNvPr>
            <p:cNvCxnSpPr>
              <a:cxnSpLocks/>
            </p:cNvCxnSpPr>
            <p:nvPr/>
          </p:nvCxnSpPr>
          <p:spPr bwMode="auto">
            <a:xfrm>
              <a:off x="10393286" y="3814279"/>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EEA12082-4A93-76B0-D432-9F85C88D1C61}"/>
                </a:ext>
              </a:extLst>
            </p:cNvPr>
            <p:cNvCxnSpPr>
              <a:cxnSpLocks/>
            </p:cNvCxnSpPr>
            <p:nvPr/>
          </p:nvCxnSpPr>
          <p:spPr bwMode="auto">
            <a:xfrm>
              <a:off x="10511152" y="3811520"/>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8A700D89-0F5B-9C2A-F31E-815C05189B47}"/>
                </a:ext>
              </a:extLst>
            </p:cNvPr>
            <p:cNvCxnSpPr>
              <a:cxnSpLocks/>
            </p:cNvCxnSpPr>
            <p:nvPr/>
          </p:nvCxnSpPr>
          <p:spPr bwMode="auto">
            <a:xfrm>
              <a:off x="9893234" y="3821970"/>
              <a:ext cx="0" cy="116162"/>
            </a:xfrm>
            <a:prstGeom prst="line">
              <a:avLst/>
            </a:prstGeom>
            <a:noFill/>
            <a:ln w="28575" cap="flat" cmpd="sng" algn="ctr">
              <a:solidFill>
                <a:schemeClr val="accent4"/>
              </a:solidFill>
              <a:prstDash val="solid"/>
              <a:round/>
              <a:headEnd type="none" w="med" len="med"/>
              <a:tailEnd type="none" w="med" len="med"/>
            </a:ln>
            <a:effectLst/>
          </p:spPr>
        </p:cxnSp>
        <p:cxnSp>
          <p:nvCxnSpPr>
            <p:cNvPr id="289" name="Straight Connector 288">
              <a:extLst>
                <a:ext uri="{FF2B5EF4-FFF2-40B4-BE49-F238E27FC236}">
                  <a16:creationId xmlns:a16="http://schemas.microsoft.com/office/drawing/2014/main" id="{47815BFD-343B-5E71-AEA2-A5A33FB80DA3}"/>
                </a:ext>
              </a:extLst>
            </p:cNvPr>
            <p:cNvCxnSpPr>
              <a:cxnSpLocks/>
            </p:cNvCxnSpPr>
            <p:nvPr/>
          </p:nvCxnSpPr>
          <p:spPr bwMode="auto">
            <a:xfrm>
              <a:off x="9192310" y="3808900"/>
              <a:ext cx="0" cy="116162"/>
            </a:xfrm>
            <a:prstGeom prst="line">
              <a:avLst/>
            </a:prstGeom>
            <a:noFill/>
            <a:ln w="76200" cap="flat" cmpd="sng" algn="ctr">
              <a:solidFill>
                <a:schemeClr val="accent4"/>
              </a:solidFill>
              <a:prstDash val="solid"/>
              <a:round/>
              <a:headEnd type="none" w="med" len="med"/>
              <a:tailEnd type="none" w="med" len="med"/>
            </a:ln>
            <a:effectLst/>
          </p:spPr>
        </p:cxnSp>
        <p:cxnSp>
          <p:nvCxnSpPr>
            <p:cNvPr id="290" name="Straight Connector 289">
              <a:extLst>
                <a:ext uri="{FF2B5EF4-FFF2-40B4-BE49-F238E27FC236}">
                  <a16:creationId xmlns:a16="http://schemas.microsoft.com/office/drawing/2014/main" id="{0B87641B-2CB1-48FE-CFDD-3D78EB8E3F24}"/>
                </a:ext>
              </a:extLst>
            </p:cNvPr>
            <p:cNvCxnSpPr>
              <a:cxnSpLocks/>
            </p:cNvCxnSpPr>
            <p:nvPr/>
          </p:nvCxnSpPr>
          <p:spPr bwMode="auto">
            <a:xfrm>
              <a:off x="9454567" y="3812713"/>
              <a:ext cx="0" cy="116162"/>
            </a:xfrm>
            <a:prstGeom prst="line">
              <a:avLst/>
            </a:prstGeom>
            <a:noFill/>
            <a:ln w="76200" cap="flat" cmpd="sng" algn="ctr">
              <a:solidFill>
                <a:schemeClr val="accent4"/>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A0AC7344-AA1E-6A22-2129-53F2EAD07E6A}"/>
                </a:ext>
              </a:extLst>
            </p:cNvPr>
            <p:cNvCxnSpPr>
              <a:cxnSpLocks/>
            </p:cNvCxnSpPr>
            <p:nvPr/>
          </p:nvCxnSpPr>
          <p:spPr bwMode="auto">
            <a:xfrm>
              <a:off x="9527311" y="3811354"/>
              <a:ext cx="0" cy="116162"/>
            </a:xfrm>
            <a:prstGeom prst="line">
              <a:avLst/>
            </a:prstGeom>
            <a:noFill/>
            <a:ln w="76200" cap="flat" cmpd="sng" algn="ctr">
              <a:solidFill>
                <a:schemeClr val="accent4"/>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60CECED7-75A3-3A57-7CD4-D9AF8AEFCBA9}"/>
                </a:ext>
              </a:extLst>
            </p:cNvPr>
            <p:cNvCxnSpPr>
              <a:cxnSpLocks/>
            </p:cNvCxnSpPr>
            <p:nvPr/>
          </p:nvCxnSpPr>
          <p:spPr bwMode="auto">
            <a:xfrm>
              <a:off x="9849003" y="3819349"/>
              <a:ext cx="0" cy="116162"/>
            </a:xfrm>
            <a:prstGeom prst="line">
              <a:avLst/>
            </a:prstGeom>
            <a:noFill/>
            <a:ln w="76200" cap="flat" cmpd="sng" algn="ctr">
              <a:solidFill>
                <a:schemeClr val="accent4"/>
              </a:solidFill>
              <a:prstDash val="solid"/>
              <a:round/>
              <a:headEnd type="none" w="med" len="med"/>
              <a:tailEnd type="none" w="med" len="med"/>
            </a:ln>
            <a:effectLst/>
          </p:spPr>
        </p:cxnSp>
        <p:cxnSp>
          <p:nvCxnSpPr>
            <p:cNvPr id="293" name="Straight Connector 292">
              <a:extLst>
                <a:ext uri="{FF2B5EF4-FFF2-40B4-BE49-F238E27FC236}">
                  <a16:creationId xmlns:a16="http://schemas.microsoft.com/office/drawing/2014/main" id="{ABEEA464-04EC-B73E-C039-1620AC7DDFB5}"/>
                </a:ext>
              </a:extLst>
            </p:cNvPr>
            <p:cNvCxnSpPr>
              <a:cxnSpLocks/>
            </p:cNvCxnSpPr>
            <p:nvPr/>
          </p:nvCxnSpPr>
          <p:spPr bwMode="auto">
            <a:xfrm>
              <a:off x="10018006" y="3819349"/>
              <a:ext cx="0" cy="116162"/>
            </a:xfrm>
            <a:prstGeom prst="line">
              <a:avLst/>
            </a:prstGeom>
            <a:noFill/>
            <a:ln w="76200" cap="flat" cmpd="sng" algn="ctr">
              <a:solidFill>
                <a:schemeClr val="accent4"/>
              </a:solidFill>
              <a:prstDash val="solid"/>
              <a:round/>
              <a:headEnd type="none" w="med" len="med"/>
              <a:tailEnd type="none" w="med" len="med"/>
            </a:ln>
            <a:effectLst/>
          </p:spPr>
        </p:cxnSp>
        <p:cxnSp>
          <p:nvCxnSpPr>
            <p:cNvPr id="294" name="Straight Connector 293">
              <a:extLst>
                <a:ext uri="{FF2B5EF4-FFF2-40B4-BE49-F238E27FC236}">
                  <a16:creationId xmlns:a16="http://schemas.microsoft.com/office/drawing/2014/main" id="{76AC9444-517A-4256-A6B1-FA05B2AF3EDE}"/>
                </a:ext>
              </a:extLst>
            </p:cNvPr>
            <p:cNvCxnSpPr>
              <a:cxnSpLocks/>
            </p:cNvCxnSpPr>
            <p:nvPr/>
          </p:nvCxnSpPr>
          <p:spPr bwMode="auto">
            <a:xfrm>
              <a:off x="10089558" y="3819349"/>
              <a:ext cx="0" cy="116162"/>
            </a:xfrm>
            <a:prstGeom prst="line">
              <a:avLst/>
            </a:prstGeom>
            <a:noFill/>
            <a:ln w="76200" cap="flat" cmpd="sng" algn="ctr">
              <a:solidFill>
                <a:schemeClr val="accent4"/>
              </a:solidFill>
              <a:prstDash val="solid"/>
              <a:round/>
              <a:headEnd type="none" w="med" len="med"/>
              <a:tailEnd type="none" w="med" len="med"/>
            </a:ln>
            <a:effectLst/>
          </p:spPr>
        </p:cxnSp>
        <p:cxnSp>
          <p:nvCxnSpPr>
            <p:cNvPr id="297" name="Straight Connector 296">
              <a:extLst>
                <a:ext uri="{FF2B5EF4-FFF2-40B4-BE49-F238E27FC236}">
                  <a16:creationId xmlns:a16="http://schemas.microsoft.com/office/drawing/2014/main" id="{9E25010E-54AC-F4EE-AAF0-853058C5954E}"/>
                </a:ext>
              </a:extLst>
            </p:cNvPr>
            <p:cNvCxnSpPr>
              <a:cxnSpLocks/>
            </p:cNvCxnSpPr>
            <p:nvPr/>
          </p:nvCxnSpPr>
          <p:spPr bwMode="auto">
            <a:xfrm>
              <a:off x="10160348" y="3820749"/>
              <a:ext cx="0" cy="116162"/>
            </a:xfrm>
            <a:prstGeom prst="line">
              <a:avLst/>
            </a:prstGeom>
            <a:noFill/>
            <a:ln w="76200" cap="flat" cmpd="sng" algn="ctr">
              <a:solidFill>
                <a:schemeClr val="accent4"/>
              </a:solidFill>
              <a:prstDash val="solid"/>
              <a:round/>
              <a:headEnd type="none" w="med" len="med"/>
              <a:tailEnd type="none" w="med" len="med"/>
            </a:ln>
            <a:effectLst/>
          </p:spPr>
        </p:cxnSp>
      </p:grpSp>
      <p:sp>
        <p:nvSpPr>
          <p:cNvPr id="285" name="Freeform: Shape 284">
            <a:extLst>
              <a:ext uri="{FF2B5EF4-FFF2-40B4-BE49-F238E27FC236}">
                <a16:creationId xmlns:a16="http://schemas.microsoft.com/office/drawing/2014/main" id="{E6F26887-C909-1279-AE59-9C9F657D5529}"/>
              </a:ext>
            </a:extLst>
          </p:cNvPr>
          <p:cNvSpPr/>
          <p:nvPr/>
        </p:nvSpPr>
        <p:spPr bwMode="auto">
          <a:xfrm>
            <a:off x="2514600" y="2533285"/>
            <a:ext cx="8037368" cy="1433946"/>
          </a:xfrm>
          <a:custGeom>
            <a:avLst/>
            <a:gdLst>
              <a:gd name="connsiteX0" fmla="*/ 0 w 8037368"/>
              <a:gd name="connsiteY0" fmla="*/ 0 h 1433946"/>
              <a:gd name="connsiteX1" fmla="*/ 176645 w 8037368"/>
              <a:gd name="connsiteY1" fmla="*/ 0 h 1433946"/>
              <a:gd name="connsiteX2" fmla="*/ 176645 w 8037368"/>
              <a:gd name="connsiteY2" fmla="*/ 25978 h 1433946"/>
              <a:gd name="connsiteX3" fmla="*/ 301336 w 8037368"/>
              <a:gd name="connsiteY3" fmla="*/ 25978 h 1433946"/>
              <a:gd name="connsiteX4" fmla="*/ 301336 w 8037368"/>
              <a:gd name="connsiteY4" fmla="*/ 57150 h 1433946"/>
              <a:gd name="connsiteX5" fmla="*/ 436418 w 8037368"/>
              <a:gd name="connsiteY5" fmla="*/ 57150 h 1433946"/>
              <a:gd name="connsiteX6" fmla="*/ 436418 w 8037368"/>
              <a:gd name="connsiteY6" fmla="*/ 98714 h 1433946"/>
              <a:gd name="connsiteX7" fmla="*/ 503959 w 8037368"/>
              <a:gd name="connsiteY7" fmla="*/ 98714 h 1433946"/>
              <a:gd name="connsiteX8" fmla="*/ 503959 w 8037368"/>
              <a:gd name="connsiteY8" fmla="*/ 145473 h 1433946"/>
              <a:gd name="connsiteX9" fmla="*/ 587086 w 8037368"/>
              <a:gd name="connsiteY9" fmla="*/ 145473 h 1433946"/>
              <a:gd name="connsiteX10" fmla="*/ 587086 w 8037368"/>
              <a:gd name="connsiteY10" fmla="*/ 181841 h 1433946"/>
              <a:gd name="connsiteX11" fmla="*/ 670214 w 8037368"/>
              <a:gd name="connsiteY11" fmla="*/ 181841 h 1433946"/>
              <a:gd name="connsiteX12" fmla="*/ 670214 w 8037368"/>
              <a:gd name="connsiteY12" fmla="*/ 228600 h 1433946"/>
              <a:gd name="connsiteX13" fmla="*/ 711777 w 8037368"/>
              <a:gd name="connsiteY13" fmla="*/ 228600 h 1433946"/>
              <a:gd name="connsiteX14" fmla="*/ 711777 w 8037368"/>
              <a:gd name="connsiteY14" fmla="*/ 296141 h 1433946"/>
              <a:gd name="connsiteX15" fmla="*/ 784514 w 8037368"/>
              <a:gd name="connsiteY15" fmla="*/ 296141 h 1433946"/>
              <a:gd name="connsiteX16" fmla="*/ 784514 w 8037368"/>
              <a:gd name="connsiteY16" fmla="*/ 342900 h 1433946"/>
              <a:gd name="connsiteX17" fmla="*/ 841664 w 8037368"/>
              <a:gd name="connsiteY17" fmla="*/ 342900 h 1433946"/>
              <a:gd name="connsiteX18" fmla="*/ 841664 w 8037368"/>
              <a:gd name="connsiteY18" fmla="*/ 384464 h 1433946"/>
              <a:gd name="connsiteX19" fmla="*/ 940377 w 8037368"/>
              <a:gd name="connsiteY19" fmla="*/ 384464 h 1433946"/>
              <a:gd name="connsiteX20" fmla="*/ 940377 w 8037368"/>
              <a:gd name="connsiteY20" fmla="*/ 457200 h 1433946"/>
              <a:gd name="connsiteX21" fmla="*/ 1018309 w 8037368"/>
              <a:gd name="connsiteY21" fmla="*/ 457200 h 1433946"/>
              <a:gd name="connsiteX22" fmla="*/ 1018309 w 8037368"/>
              <a:gd name="connsiteY22" fmla="*/ 503959 h 1433946"/>
              <a:gd name="connsiteX23" fmla="*/ 1096241 w 8037368"/>
              <a:gd name="connsiteY23" fmla="*/ 503959 h 1433946"/>
              <a:gd name="connsiteX24" fmla="*/ 1096241 w 8037368"/>
              <a:gd name="connsiteY24" fmla="*/ 529937 h 1433946"/>
              <a:gd name="connsiteX25" fmla="*/ 1194955 w 8037368"/>
              <a:gd name="connsiteY25" fmla="*/ 529937 h 1433946"/>
              <a:gd name="connsiteX26" fmla="*/ 1194955 w 8037368"/>
              <a:gd name="connsiteY26" fmla="*/ 555914 h 1433946"/>
              <a:gd name="connsiteX27" fmla="*/ 1272886 w 8037368"/>
              <a:gd name="connsiteY27" fmla="*/ 555914 h 1433946"/>
              <a:gd name="connsiteX28" fmla="*/ 1272886 w 8037368"/>
              <a:gd name="connsiteY28" fmla="*/ 607868 h 1433946"/>
              <a:gd name="connsiteX29" fmla="*/ 1293668 w 8037368"/>
              <a:gd name="connsiteY29" fmla="*/ 607868 h 1433946"/>
              <a:gd name="connsiteX30" fmla="*/ 1293668 w 8037368"/>
              <a:gd name="connsiteY30" fmla="*/ 659823 h 1433946"/>
              <a:gd name="connsiteX31" fmla="*/ 1340427 w 8037368"/>
              <a:gd name="connsiteY31" fmla="*/ 659823 h 1433946"/>
              <a:gd name="connsiteX32" fmla="*/ 1340427 w 8037368"/>
              <a:gd name="connsiteY32" fmla="*/ 690996 h 1433946"/>
              <a:gd name="connsiteX33" fmla="*/ 1387186 w 8037368"/>
              <a:gd name="connsiteY33" fmla="*/ 690996 h 1433946"/>
              <a:gd name="connsiteX34" fmla="*/ 1387186 w 8037368"/>
              <a:gd name="connsiteY34" fmla="*/ 711778 h 1433946"/>
              <a:gd name="connsiteX35" fmla="*/ 1470314 w 8037368"/>
              <a:gd name="connsiteY35" fmla="*/ 711778 h 1433946"/>
              <a:gd name="connsiteX36" fmla="*/ 1470314 w 8037368"/>
              <a:gd name="connsiteY36" fmla="*/ 742950 h 1433946"/>
              <a:gd name="connsiteX37" fmla="*/ 1615786 w 8037368"/>
              <a:gd name="connsiteY37" fmla="*/ 742950 h 1433946"/>
              <a:gd name="connsiteX38" fmla="*/ 1615786 w 8037368"/>
              <a:gd name="connsiteY38" fmla="*/ 774123 h 1433946"/>
              <a:gd name="connsiteX39" fmla="*/ 1704109 w 8037368"/>
              <a:gd name="connsiteY39" fmla="*/ 774123 h 1433946"/>
              <a:gd name="connsiteX40" fmla="*/ 1704109 w 8037368"/>
              <a:gd name="connsiteY40" fmla="*/ 820882 h 1433946"/>
              <a:gd name="connsiteX41" fmla="*/ 1833995 w 8037368"/>
              <a:gd name="connsiteY41" fmla="*/ 820882 h 1433946"/>
              <a:gd name="connsiteX42" fmla="*/ 1833995 w 8037368"/>
              <a:gd name="connsiteY42" fmla="*/ 841664 h 1433946"/>
              <a:gd name="connsiteX43" fmla="*/ 1896341 w 8037368"/>
              <a:gd name="connsiteY43" fmla="*/ 841664 h 1433946"/>
              <a:gd name="connsiteX44" fmla="*/ 1896341 w 8037368"/>
              <a:gd name="connsiteY44" fmla="*/ 883228 h 1433946"/>
              <a:gd name="connsiteX45" fmla="*/ 1974273 w 8037368"/>
              <a:gd name="connsiteY45" fmla="*/ 883228 h 1433946"/>
              <a:gd name="connsiteX46" fmla="*/ 1974273 w 8037368"/>
              <a:gd name="connsiteY46" fmla="*/ 919596 h 1433946"/>
              <a:gd name="connsiteX47" fmla="*/ 2021032 w 8037368"/>
              <a:gd name="connsiteY47" fmla="*/ 919596 h 1433946"/>
              <a:gd name="connsiteX48" fmla="*/ 2021032 w 8037368"/>
              <a:gd name="connsiteY48" fmla="*/ 950768 h 1433946"/>
              <a:gd name="connsiteX49" fmla="*/ 2062595 w 8037368"/>
              <a:gd name="connsiteY49" fmla="*/ 950768 h 1433946"/>
              <a:gd name="connsiteX50" fmla="*/ 2062595 w 8037368"/>
              <a:gd name="connsiteY50" fmla="*/ 971550 h 1433946"/>
              <a:gd name="connsiteX51" fmla="*/ 2114550 w 8037368"/>
              <a:gd name="connsiteY51" fmla="*/ 971550 h 1433946"/>
              <a:gd name="connsiteX52" fmla="*/ 2114550 w 8037368"/>
              <a:gd name="connsiteY52" fmla="*/ 1002723 h 1433946"/>
              <a:gd name="connsiteX53" fmla="*/ 2182091 w 8037368"/>
              <a:gd name="connsiteY53" fmla="*/ 1002723 h 1433946"/>
              <a:gd name="connsiteX54" fmla="*/ 2182091 w 8037368"/>
              <a:gd name="connsiteY54" fmla="*/ 1033896 h 1433946"/>
              <a:gd name="connsiteX55" fmla="*/ 2275609 w 8037368"/>
              <a:gd name="connsiteY55" fmla="*/ 1033896 h 1433946"/>
              <a:gd name="connsiteX56" fmla="*/ 2275609 w 8037368"/>
              <a:gd name="connsiteY56" fmla="*/ 1059873 h 1433946"/>
              <a:gd name="connsiteX57" fmla="*/ 2431473 w 8037368"/>
              <a:gd name="connsiteY57" fmla="*/ 1059873 h 1433946"/>
              <a:gd name="connsiteX58" fmla="*/ 2431473 w 8037368"/>
              <a:gd name="connsiteY58" fmla="*/ 1106632 h 1433946"/>
              <a:gd name="connsiteX59" fmla="*/ 2644486 w 8037368"/>
              <a:gd name="connsiteY59" fmla="*/ 1106632 h 1433946"/>
              <a:gd name="connsiteX60" fmla="*/ 2644486 w 8037368"/>
              <a:gd name="connsiteY60" fmla="*/ 1137805 h 1433946"/>
              <a:gd name="connsiteX61" fmla="*/ 2836718 w 8037368"/>
              <a:gd name="connsiteY61" fmla="*/ 1137805 h 1433946"/>
              <a:gd name="connsiteX62" fmla="*/ 2836718 w 8037368"/>
              <a:gd name="connsiteY62" fmla="*/ 1158587 h 1433946"/>
              <a:gd name="connsiteX63" fmla="*/ 3226377 w 8037368"/>
              <a:gd name="connsiteY63" fmla="*/ 1158587 h 1433946"/>
              <a:gd name="connsiteX64" fmla="*/ 3226377 w 8037368"/>
              <a:gd name="connsiteY64" fmla="*/ 1205346 h 1433946"/>
              <a:gd name="connsiteX65" fmla="*/ 3309505 w 8037368"/>
              <a:gd name="connsiteY65" fmla="*/ 1205346 h 1433946"/>
              <a:gd name="connsiteX66" fmla="*/ 3309505 w 8037368"/>
              <a:gd name="connsiteY66" fmla="*/ 1231323 h 1433946"/>
              <a:gd name="connsiteX67" fmla="*/ 3454977 w 8037368"/>
              <a:gd name="connsiteY67" fmla="*/ 1231323 h 1433946"/>
              <a:gd name="connsiteX68" fmla="*/ 3454977 w 8037368"/>
              <a:gd name="connsiteY68" fmla="*/ 1252105 h 1433946"/>
              <a:gd name="connsiteX69" fmla="*/ 3652405 w 8037368"/>
              <a:gd name="connsiteY69" fmla="*/ 1252105 h 1433946"/>
              <a:gd name="connsiteX70" fmla="*/ 3652405 w 8037368"/>
              <a:gd name="connsiteY70" fmla="*/ 1283278 h 1433946"/>
              <a:gd name="connsiteX71" fmla="*/ 3714750 w 8037368"/>
              <a:gd name="connsiteY71" fmla="*/ 1283278 h 1433946"/>
              <a:gd name="connsiteX72" fmla="*/ 3725141 w 8037368"/>
              <a:gd name="connsiteY72" fmla="*/ 1293669 h 1433946"/>
              <a:gd name="connsiteX73" fmla="*/ 4140777 w 8037368"/>
              <a:gd name="connsiteY73" fmla="*/ 1293669 h 1433946"/>
              <a:gd name="connsiteX74" fmla="*/ 4140777 w 8037368"/>
              <a:gd name="connsiteY74" fmla="*/ 1330037 h 1433946"/>
              <a:gd name="connsiteX75" fmla="*/ 4239491 w 8037368"/>
              <a:gd name="connsiteY75" fmla="*/ 1330037 h 1433946"/>
              <a:gd name="connsiteX76" fmla="*/ 4239491 w 8037368"/>
              <a:gd name="connsiteY76" fmla="*/ 1345623 h 1433946"/>
              <a:gd name="connsiteX77" fmla="*/ 4608368 w 8037368"/>
              <a:gd name="connsiteY77" fmla="*/ 1345623 h 1433946"/>
              <a:gd name="connsiteX78" fmla="*/ 4608368 w 8037368"/>
              <a:gd name="connsiteY78" fmla="*/ 1361209 h 1433946"/>
              <a:gd name="connsiteX79" fmla="*/ 4743450 w 8037368"/>
              <a:gd name="connsiteY79" fmla="*/ 1361209 h 1433946"/>
              <a:gd name="connsiteX80" fmla="*/ 4743450 w 8037368"/>
              <a:gd name="connsiteY80" fmla="*/ 1371600 h 1433946"/>
              <a:gd name="connsiteX81" fmla="*/ 4935682 w 8037368"/>
              <a:gd name="connsiteY81" fmla="*/ 1371600 h 1433946"/>
              <a:gd name="connsiteX82" fmla="*/ 4935682 w 8037368"/>
              <a:gd name="connsiteY82" fmla="*/ 1387187 h 1433946"/>
              <a:gd name="connsiteX83" fmla="*/ 5143500 w 8037368"/>
              <a:gd name="connsiteY83" fmla="*/ 1387187 h 1433946"/>
              <a:gd name="connsiteX84" fmla="*/ 5143500 w 8037368"/>
              <a:gd name="connsiteY84" fmla="*/ 1397578 h 1433946"/>
              <a:gd name="connsiteX85" fmla="*/ 5652655 w 8037368"/>
              <a:gd name="connsiteY85" fmla="*/ 1397578 h 1433946"/>
              <a:gd name="connsiteX86" fmla="*/ 5652655 w 8037368"/>
              <a:gd name="connsiteY86" fmla="*/ 1413164 h 1433946"/>
              <a:gd name="connsiteX87" fmla="*/ 6374823 w 8037368"/>
              <a:gd name="connsiteY87" fmla="*/ 1413164 h 1433946"/>
              <a:gd name="connsiteX88" fmla="*/ 6374823 w 8037368"/>
              <a:gd name="connsiteY88" fmla="*/ 1433946 h 1433946"/>
              <a:gd name="connsiteX89" fmla="*/ 8037368 w 8037368"/>
              <a:gd name="connsiteY89" fmla="*/ 1433946 h 1433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8037368" h="1433946">
                <a:moveTo>
                  <a:pt x="0" y="0"/>
                </a:moveTo>
                <a:lnTo>
                  <a:pt x="176645" y="0"/>
                </a:lnTo>
                <a:lnTo>
                  <a:pt x="176645" y="25978"/>
                </a:lnTo>
                <a:lnTo>
                  <a:pt x="301336" y="25978"/>
                </a:lnTo>
                <a:lnTo>
                  <a:pt x="301336" y="57150"/>
                </a:lnTo>
                <a:lnTo>
                  <a:pt x="436418" y="57150"/>
                </a:lnTo>
                <a:lnTo>
                  <a:pt x="436418" y="98714"/>
                </a:lnTo>
                <a:lnTo>
                  <a:pt x="503959" y="98714"/>
                </a:lnTo>
                <a:lnTo>
                  <a:pt x="503959" y="145473"/>
                </a:lnTo>
                <a:lnTo>
                  <a:pt x="587086" y="145473"/>
                </a:lnTo>
                <a:lnTo>
                  <a:pt x="587086" y="181841"/>
                </a:lnTo>
                <a:lnTo>
                  <a:pt x="670214" y="181841"/>
                </a:lnTo>
                <a:lnTo>
                  <a:pt x="670214" y="228600"/>
                </a:lnTo>
                <a:lnTo>
                  <a:pt x="711777" y="228600"/>
                </a:lnTo>
                <a:lnTo>
                  <a:pt x="711777" y="296141"/>
                </a:lnTo>
                <a:lnTo>
                  <a:pt x="784514" y="296141"/>
                </a:lnTo>
                <a:lnTo>
                  <a:pt x="784514" y="342900"/>
                </a:lnTo>
                <a:lnTo>
                  <a:pt x="841664" y="342900"/>
                </a:lnTo>
                <a:lnTo>
                  <a:pt x="841664" y="384464"/>
                </a:lnTo>
                <a:lnTo>
                  <a:pt x="940377" y="384464"/>
                </a:lnTo>
                <a:lnTo>
                  <a:pt x="940377" y="457200"/>
                </a:lnTo>
                <a:lnTo>
                  <a:pt x="1018309" y="457200"/>
                </a:lnTo>
                <a:lnTo>
                  <a:pt x="1018309" y="503959"/>
                </a:lnTo>
                <a:lnTo>
                  <a:pt x="1096241" y="503959"/>
                </a:lnTo>
                <a:lnTo>
                  <a:pt x="1096241" y="529937"/>
                </a:lnTo>
                <a:lnTo>
                  <a:pt x="1194955" y="529937"/>
                </a:lnTo>
                <a:lnTo>
                  <a:pt x="1194955" y="555914"/>
                </a:lnTo>
                <a:lnTo>
                  <a:pt x="1272886" y="555914"/>
                </a:lnTo>
                <a:lnTo>
                  <a:pt x="1272886" y="607868"/>
                </a:lnTo>
                <a:lnTo>
                  <a:pt x="1293668" y="607868"/>
                </a:lnTo>
                <a:lnTo>
                  <a:pt x="1293668" y="659823"/>
                </a:lnTo>
                <a:lnTo>
                  <a:pt x="1340427" y="659823"/>
                </a:lnTo>
                <a:lnTo>
                  <a:pt x="1340427" y="690996"/>
                </a:lnTo>
                <a:lnTo>
                  <a:pt x="1387186" y="690996"/>
                </a:lnTo>
                <a:lnTo>
                  <a:pt x="1387186" y="711778"/>
                </a:lnTo>
                <a:lnTo>
                  <a:pt x="1470314" y="711778"/>
                </a:lnTo>
                <a:lnTo>
                  <a:pt x="1470314" y="742950"/>
                </a:lnTo>
                <a:lnTo>
                  <a:pt x="1615786" y="742950"/>
                </a:lnTo>
                <a:lnTo>
                  <a:pt x="1615786" y="774123"/>
                </a:lnTo>
                <a:lnTo>
                  <a:pt x="1704109" y="774123"/>
                </a:lnTo>
                <a:lnTo>
                  <a:pt x="1704109" y="820882"/>
                </a:lnTo>
                <a:lnTo>
                  <a:pt x="1833995" y="820882"/>
                </a:lnTo>
                <a:lnTo>
                  <a:pt x="1833995" y="841664"/>
                </a:lnTo>
                <a:lnTo>
                  <a:pt x="1896341" y="841664"/>
                </a:lnTo>
                <a:lnTo>
                  <a:pt x="1896341" y="883228"/>
                </a:lnTo>
                <a:lnTo>
                  <a:pt x="1974273" y="883228"/>
                </a:lnTo>
                <a:lnTo>
                  <a:pt x="1974273" y="919596"/>
                </a:lnTo>
                <a:lnTo>
                  <a:pt x="2021032" y="919596"/>
                </a:lnTo>
                <a:lnTo>
                  <a:pt x="2021032" y="950768"/>
                </a:lnTo>
                <a:lnTo>
                  <a:pt x="2062595" y="950768"/>
                </a:lnTo>
                <a:lnTo>
                  <a:pt x="2062595" y="971550"/>
                </a:lnTo>
                <a:lnTo>
                  <a:pt x="2114550" y="971550"/>
                </a:lnTo>
                <a:lnTo>
                  <a:pt x="2114550" y="1002723"/>
                </a:lnTo>
                <a:lnTo>
                  <a:pt x="2182091" y="1002723"/>
                </a:lnTo>
                <a:lnTo>
                  <a:pt x="2182091" y="1033896"/>
                </a:lnTo>
                <a:lnTo>
                  <a:pt x="2275609" y="1033896"/>
                </a:lnTo>
                <a:lnTo>
                  <a:pt x="2275609" y="1059873"/>
                </a:lnTo>
                <a:lnTo>
                  <a:pt x="2431473" y="1059873"/>
                </a:lnTo>
                <a:lnTo>
                  <a:pt x="2431473" y="1106632"/>
                </a:lnTo>
                <a:lnTo>
                  <a:pt x="2644486" y="1106632"/>
                </a:lnTo>
                <a:lnTo>
                  <a:pt x="2644486" y="1137805"/>
                </a:lnTo>
                <a:lnTo>
                  <a:pt x="2836718" y="1137805"/>
                </a:lnTo>
                <a:lnTo>
                  <a:pt x="2836718" y="1158587"/>
                </a:lnTo>
                <a:lnTo>
                  <a:pt x="3226377" y="1158587"/>
                </a:lnTo>
                <a:lnTo>
                  <a:pt x="3226377" y="1205346"/>
                </a:lnTo>
                <a:lnTo>
                  <a:pt x="3309505" y="1205346"/>
                </a:lnTo>
                <a:lnTo>
                  <a:pt x="3309505" y="1231323"/>
                </a:lnTo>
                <a:lnTo>
                  <a:pt x="3454977" y="1231323"/>
                </a:lnTo>
                <a:lnTo>
                  <a:pt x="3454977" y="1252105"/>
                </a:lnTo>
                <a:lnTo>
                  <a:pt x="3652405" y="1252105"/>
                </a:lnTo>
                <a:lnTo>
                  <a:pt x="3652405" y="1283278"/>
                </a:lnTo>
                <a:lnTo>
                  <a:pt x="3714750" y="1283278"/>
                </a:lnTo>
                <a:lnTo>
                  <a:pt x="3725141" y="1293669"/>
                </a:lnTo>
                <a:lnTo>
                  <a:pt x="4140777" y="1293669"/>
                </a:lnTo>
                <a:lnTo>
                  <a:pt x="4140777" y="1330037"/>
                </a:lnTo>
                <a:lnTo>
                  <a:pt x="4239491" y="1330037"/>
                </a:lnTo>
                <a:lnTo>
                  <a:pt x="4239491" y="1345623"/>
                </a:lnTo>
                <a:lnTo>
                  <a:pt x="4608368" y="1345623"/>
                </a:lnTo>
                <a:lnTo>
                  <a:pt x="4608368" y="1361209"/>
                </a:lnTo>
                <a:lnTo>
                  <a:pt x="4743450" y="1361209"/>
                </a:lnTo>
                <a:lnTo>
                  <a:pt x="4743450" y="1371600"/>
                </a:lnTo>
                <a:lnTo>
                  <a:pt x="4935682" y="1371600"/>
                </a:lnTo>
                <a:lnTo>
                  <a:pt x="4935682" y="1387187"/>
                </a:lnTo>
                <a:lnTo>
                  <a:pt x="5143500" y="1387187"/>
                </a:lnTo>
                <a:lnTo>
                  <a:pt x="5143500" y="1397578"/>
                </a:lnTo>
                <a:lnTo>
                  <a:pt x="5652655" y="1397578"/>
                </a:lnTo>
                <a:lnTo>
                  <a:pt x="5652655" y="1413164"/>
                </a:lnTo>
                <a:lnTo>
                  <a:pt x="6374823" y="1413164"/>
                </a:lnTo>
                <a:lnTo>
                  <a:pt x="6374823" y="1433946"/>
                </a:lnTo>
                <a:lnTo>
                  <a:pt x="8037368" y="1433946"/>
                </a:lnTo>
              </a:path>
            </a:pathLst>
          </a:custGeom>
          <a:noFill/>
          <a:ln w="28575">
            <a:solidFill>
              <a:schemeClr val="accent4"/>
            </a:solidFill>
            <a:miter lim="800000"/>
            <a:headEnd/>
            <a:tailEnd/>
          </a:ln>
        </p:spPr>
        <p:txBody>
          <a:bodyPr rtlCol="0" anchor="ctr"/>
          <a:lstStyle/>
          <a:p>
            <a:pPr algn="ctr"/>
            <a:endParaRPr lang="en-US"/>
          </a:p>
        </p:txBody>
      </p:sp>
      <p:grpSp>
        <p:nvGrpSpPr>
          <p:cNvPr id="283" name="Group 282">
            <a:extLst>
              <a:ext uri="{FF2B5EF4-FFF2-40B4-BE49-F238E27FC236}">
                <a16:creationId xmlns:a16="http://schemas.microsoft.com/office/drawing/2014/main" id="{EE7F464B-FBB5-BE1A-A5C7-FE4ACFD61153}"/>
              </a:ext>
            </a:extLst>
          </p:cNvPr>
          <p:cNvGrpSpPr/>
          <p:nvPr/>
        </p:nvGrpSpPr>
        <p:grpSpPr>
          <a:xfrm>
            <a:off x="2535382" y="2543676"/>
            <a:ext cx="8136082" cy="1511877"/>
            <a:chOff x="2535382" y="2436668"/>
            <a:chExt cx="8136082" cy="1511877"/>
          </a:xfrm>
        </p:grpSpPr>
        <p:sp>
          <p:nvSpPr>
            <p:cNvPr id="281" name="Freeform: Shape 280">
              <a:extLst>
                <a:ext uri="{FF2B5EF4-FFF2-40B4-BE49-F238E27FC236}">
                  <a16:creationId xmlns:a16="http://schemas.microsoft.com/office/drawing/2014/main" id="{2672737E-FF1D-6794-5ACC-529B9C3200C1}"/>
                </a:ext>
              </a:extLst>
            </p:cNvPr>
            <p:cNvSpPr/>
            <p:nvPr/>
          </p:nvSpPr>
          <p:spPr bwMode="auto">
            <a:xfrm>
              <a:off x="2535382" y="2436668"/>
              <a:ext cx="5476009" cy="1340427"/>
            </a:xfrm>
            <a:custGeom>
              <a:avLst/>
              <a:gdLst>
                <a:gd name="connsiteX0" fmla="*/ 0 w 5476009"/>
                <a:gd name="connsiteY0" fmla="*/ 0 h 1361209"/>
                <a:gd name="connsiteX1" fmla="*/ 181841 w 5476009"/>
                <a:gd name="connsiteY1" fmla="*/ 0 h 1361209"/>
                <a:gd name="connsiteX2" fmla="*/ 181841 w 5476009"/>
                <a:gd name="connsiteY2" fmla="*/ 36368 h 1361209"/>
                <a:gd name="connsiteX3" fmla="*/ 384463 w 5476009"/>
                <a:gd name="connsiteY3" fmla="*/ 36368 h 1361209"/>
                <a:gd name="connsiteX4" fmla="*/ 384463 w 5476009"/>
                <a:gd name="connsiteY4" fmla="*/ 83127 h 1361209"/>
                <a:gd name="connsiteX5" fmla="*/ 467591 w 5476009"/>
                <a:gd name="connsiteY5" fmla="*/ 83127 h 1361209"/>
                <a:gd name="connsiteX6" fmla="*/ 467591 w 5476009"/>
                <a:gd name="connsiteY6" fmla="*/ 114300 h 1361209"/>
                <a:gd name="connsiteX7" fmla="*/ 670213 w 5476009"/>
                <a:gd name="connsiteY7" fmla="*/ 114300 h 1361209"/>
                <a:gd name="connsiteX8" fmla="*/ 670213 w 5476009"/>
                <a:gd name="connsiteY8" fmla="*/ 161059 h 1361209"/>
                <a:gd name="connsiteX9" fmla="*/ 727363 w 5476009"/>
                <a:gd name="connsiteY9" fmla="*/ 161059 h 1361209"/>
                <a:gd name="connsiteX10" fmla="*/ 727363 w 5476009"/>
                <a:gd name="connsiteY10" fmla="*/ 176646 h 1361209"/>
                <a:gd name="connsiteX11" fmla="*/ 753341 w 5476009"/>
                <a:gd name="connsiteY11" fmla="*/ 176646 h 1361209"/>
                <a:gd name="connsiteX12" fmla="*/ 753341 w 5476009"/>
                <a:gd name="connsiteY12" fmla="*/ 213014 h 1361209"/>
                <a:gd name="connsiteX13" fmla="*/ 789709 w 5476009"/>
                <a:gd name="connsiteY13" fmla="*/ 213014 h 1361209"/>
                <a:gd name="connsiteX14" fmla="*/ 789709 w 5476009"/>
                <a:gd name="connsiteY14" fmla="*/ 244187 h 1361209"/>
                <a:gd name="connsiteX15" fmla="*/ 888423 w 5476009"/>
                <a:gd name="connsiteY15" fmla="*/ 244187 h 1361209"/>
                <a:gd name="connsiteX16" fmla="*/ 888423 w 5476009"/>
                <a:gd name="connsiteY16" fmla="*/ 301337 h 1361209"/>
                <a:gd name="connsiteX17" fmla="*/ 919595 w 5476009"/>
                <a:gd name="connsiteY17" fmla="*/ 301337 h 1361209"/>
                <a:gd name="connsiteX18" fmla="*/ 919595 w 5476009"/>
                <a:gd name="connsiteY18" fmla="*/ 337705 h 1361209"/>
                <a:gd name="connsiteX19" fmla="*/ 955963 w 5476009"/>
                <a:gd name="connsiteY19" fmla="*/ 337705 h 1361209"/>
                <a:gd name="connsiteX20" fmla="*/ 955963 w 5476009"/>
                <a:gd name="connsiteY20" fmla="*/ 384464 h 1361209"/>
                <a:gd name="connsiteX21" fmla="*/ 1028700 w 5476009"/>
                <a:gd name="connsiteY21" fmla="*/ 384464 h 1361209"/>
                <a:gd name="connsiteX22" fmla="*/ 1028700 w 5476009"/>
                <a:gd name="connsiteY22" fmla="*/ 426027 h 1361209"/>
                <a:gd name="connsiteX23" fmla="*/ 1111827 w 5476009"/>
                <a:gd name="connsiteY23" fmla="*/ 426027 h 1361209"/>
                <a:gd name="connsiteX24" fmla="*/ 1111827 w 5476009"/>
                <a:gd name="connsiteY24" fmla="*/ 467591 h 1361209"/>
                <a:gd name="connsiteX25" fmla="*/ 1148195 w 5476009"/>
                <a:gd name="connsiteY25" fmla="*/ 467591 h 1361209"/>
                <a:gd name="connsiteX26" fmla="*/ 1148195 w 5476009"/>
                <a:gd name="connsiteY26" fmla="*/ 503959 h 1361209"/>
                <a:gd name="connsiteX27" fmla="*/ 1231323 w 5476009"/>
                <a:gd name="connsiteY27" fmla="*/ 503959 h 1361209"/>
                <a:gd name="connsiteX28" fmla="*/ 1231323 w 5476009"/>
                <a:gd name="connsiteY28" fmla="*/ 550718 h 1361209"/>
                <a:gd name="connsiteX29" fmla="*/ 1330036 w 5476009"/>
                <a:gd name="connsiteY29" fmla="*/ 550718 h 1361209"/>
                <a:gd name="connsiteX30" fmla="*/ 1330036 w 5476009"/>
                <a:gd name="connsiteY30" fmla="*/ 581891 h 1361209"/>
                <a:gd name="connsiteX31" fmla="*/ 1418359 w 5476009"/>
                <a:gd name="connsiteY31" fmla="*/ 581891 h 1361209"/>
                <a:gd name="connsiteX32" fmla="*/ 1418359 w 5476009"/>
                <a:gd name="connsiteY32" fmla="*/ 618259 h 1361209"/>
                <a:gd name="connsiteX33" fmla="*/ 1454727 w 5476009"/>
                <a:gd name="connsiteY33" fmla="*/ 618259 h 1361209"/>
                <a:gd name="connsiteX34" fmla="*/ 1454727 w 5476009"/>
                <a:gd name="connsiteY34" fmla="*/ 639041 h 1361209"/>
                <a:gd name="connsiteX35" fmla="*/ 1501486 w 5476009"/>
                <a:gd name="connsiteY35" fmla="*/ 639041 h 1361209"/>
                <a:gd name="connsiteX36" fmla="*/ 1501486 w 5476009"/>
                <a:gd name="connsiteY36" fmla="*/ 659823 h 1361209"/>
                <a:gd name="connsiteX37" fmla="*/ 1605395 w 5476009"/>
                <a:gd name="connsiteY37" fmla="*/ 659823 h 1361209"/>
                <a:gd name="connsiteX38" fmla="*/ 1605395 w 5476009"/>
                <a:gd name="connsiteY38" fmla="*/ 701387 h 1361209"/>
                <a:gd name="connsiteX39" fmla="*/ 1683327 w 5476009"/>
                <a:gd name="connsiteY39" fmla="*/ 701387 h 1361209"/>
                <a:gd name="connsiteX40" fmla="*/ 1683327 w 5476009"/>
                <a:gd name="connsiteY40" fmla="*/ 742950 h 1361209"/>
                <a:gd name="connsiteX41" fmla="*/ 1849582 w 5476009"/>
                <a:gd name="connsiteY41" fmla="*/ 742950 h 1361209"/>
                <a:gd name="connsiteX42" fmla="*/ 1849582 w 5476009"/>
                <a:gd name="connsiteY42" fmla="*/ 779318 h 1361209"/>
                <a:gd name="connsiteX43" fmla="*/ 1896341 w 5476009"/>
                <a:gd name="connsiteY43" fmla="*/ 779318 h 1361209"/>
                <a:gd name="connsiteX44" fmla="*/ 1896341 w 5476009"/>
                <a:gd name="connsiteY44" fmla="*/ 789709 h 1361209"/>
                <a:gd name="connsiteX45" fmla="*/ 1943100 w 5476009"/>
                <a:gd name="connsiteY45" fmla="*/ 789709 h 1361209"/>
                <a:gd name="connsiteX46" fmla="*/ 1943100 w 5476009"/>
                <a:gd name="connsiteY46" fmla="*/ 820882 h 1361209"/>
                <a:gd name="connsiteX47" fmla="*/ 2104159 w 5476009"/>
                <a:gd name="connsiteY47" fmla="*/ 820882 h 1361209"/>
                <a:gd name="connsiteX48" fmla="*/ 2104159 w 5476009"/>
                <a:gd name="connsiteY48" fmla="*/ 846859 h 1361209"/>
                <a:gd name="connsiteX49" fmla="*/ 2161309 w 5476009"/>
                <a:gd name="connsiteY49" fmla="*/ 846859 h 1361209"/>
                <a:gd name="connsiteX50" fmla="*/ 2161309 w 5476009"/>
                <a:gd name="connsiteY50" fmla="*/ 872837 h 1361209"/>
                <a:gd name="connsiteX51" fmla="*/ 2286000 w 5476009"/>
                <a:gd name="connsiteY51" fmla="*/ 872837 h 1361209"/>
                <a:gd name="connsiteX52" fmla="*/ 2286000 w 5476009"/>
                <a:gd name="connsiteY52" fmla="*/ 893618 h 1361209"/>
                <a:gd name="connsiteX53" fmla="*/ 2478232 w 5476009"/>
                <a:gd name="connsiteY53" fmla="*/ 893618 h 1361209"/>
                <a:gd name="connsiteX54" fmla="*/ 2478232 w 5476009"/>
                <a:gd name="connsiteY54" fmla="*/ 924791 h 1361209"/>
                <a:gd name="connsiteX55" fmla="*/ 2654877 w 5476009"/>
                <a:gd name="connsiteY55" fmla="*/ 924791 h 1361209"/>
                <a:gd name="connsiteX56" fmla="*/ 2654877 w 5476009"/>
                <a:gd name="connsiteY56" fmla="*/ 955964 h 1361209"/>
                <a:gd name="connsiteX57" fmla="*/ 2696441 w 5476009"/>
                <a:gd name="connsiteY57" fmla="*/ 955964 h 1361209"/>
                <a:gd name="connsiteX58" fmla="*/ 2696441 w 5476009"/>
                <a:gd name="connsiteY58" fmla="*/ 987137 h 1361209"/>
                <a:gd name="connsiteX59" fmla="*/ 2831523 w 5476009"/>
                <a:gd name="connsiteY59" fmla="*/ 987137 h 1361209"/>
                <a:gd name="connsiteX60" fmla="*/ 2831523 w 5476009"/>
                <a:gd name="connsiteY60" fmla="*/ 1013114 h 1361209"/>
                <a:gd name="connsiteX61" fmla="*/ 2873086 w 5476009"/>
                <a:gd name="connsiteY61" fmla="*/ 1013114 h 1361209"/>
                <a:gd name="connsiteX62" fmla="*/ 2873086 w 5476009"/>
                <a:gd name="connsiteY62" fmla="*/ 1023505 h 1361209"/>
                <a:gd name="connsiteX63" fmla="*/ 3023754 w 5476009"/>
                <a:gd name="connsiteY63" fmla="*/ 1023505 h 1361209"/>
                <a:gd name="connsiteX64" fmla="*/ 3039341 w 5476009"/>
                <a:gd name="connsiteY64" fmla="*/ 1023505 h 1361209"/>
                <a:gd name="connsiteX65" fmla="*/ 3039341 w 5476009"/>
                <a:gd name="connsiteY65" fmla="*/ 1044287 h 1361209"/>
                <a:gd name="connsiteX66" fmla="*/ 3169227 w 5476009"/>
                <a:gd name="connsiteY66" fmla="*/ 1044287 h 1361209"/>
                <a:gd name="connsiteX67" fmla="*/ 3169227 w 5476009"/>
                <a:gd name="connsiteY67" fmla="*/ 1085850 h 1361209"/>
                <a:gd name="connsiteX68" fmla="*/ 3486150 w 5476009"/>
                <a:gd name="connsiteY68" fmla="*/ 1085850 h 1361209"/>
                <a:gd name="connsiteX69" fmla="*/ 3486150 w 5476009"/>
                <a:gd name="connsiteY69" fmla="*/ 1111827 h 1361209"/>
                <a:gd name="connsiteX70" fmla="*/ 3532909 w 5476009"/>
                <a:gd name="connsiteY70" fmla="*/ 1111827 h 1361209"/>
                <a:gd name="connsiteX71" fmla="*/ 3532909 w 5476009"/>
                <a:gd name="connsiteY71" fmla="*/ 1127414 h 1361209"/>
                <a:gd name="connsiteX72" fmla="*/ 3662795 w 5476009"/>
                <a:gd name="connsiteY72" fmla="*/ 1127414 h 1361209"/>
                <a:gd name="connsiteX73" fmla="*/ 3662795 w 5476009"/>
                <a:gd name="connsiteY73" fmla="*/ 1143000 h 1361209"/>
                <a:gd name="connsiteX74" fmla="*/ 3751118 w 5476009"/>
                <a:gd name="connsiteY74" fmla="*/ 1143000 h 1361209"/>
                <a:gd name="connsiteX75" fmla="*/ 3751118 w 5476009"/>
                <a:gd name="connsiteY75" fmla="*/ 1163782 h 1361209"/>
                <a:gd name="connsiteX76" fmla="*/ 3808268 w 5476009"/>
                <a:gd name="connsiteY76" fmla="*/ 1163782 h 1361209"/>
                <a:gd name="connsiteX77" fmla="*/ 3808268 w 5476009"/>
                <a:gd name="connsiteY77" fmla="*/ 1194955 h 1361209"/>
                <a:gd name="connsiteX78" fmla="*/ 3964132 w 5476009"/>
                <a:gd name="connsiteY78" fmla="*/ 1194955 h 1361209"/>
                <a:gd name="connsiteX79" fmla="*/ 3964132 w 5476009"/>
                <a:gd name="connsiteY79" fmla="*/ 1231323 h 1361209"/>
                <a:gd name="connsiteX80" fmla="*/ 4094018 w 5476009"/>
                <a:gd name="connsiteY80" fmla="*/ 1231323 h 1361209"/>
                <a:gd name="connsiteX81" fmla="*/ 4094018 w 5476009"/>
                <a:gd name="connsiteY81" fmla="*/ 1257300 h 1361209"/>
                <a:gd name="connsiteX82" fmla="*/ 4275859 w 5476009"/>
                <a:gd name="connsiteY82" fmla="*/ 1257300 h 1361209"/>
                <a:gd name="connsiteX83" fmla="*/ 4275859 w 5476009"/>
                <a:gd name="connsiteY83" fmla="*/ 1272887 h 1361209"/>
                <a:gd name="connsiteX84" fmla="*/ 4364182 w 5476009"/>
                <a:gd name="connsiteY84" fmla="*/ 1272887 h 1361209"/>
                <a:gd name="connsiteX85" fmla="*/ 4364182 w 5476009"/>
                <a:gd name="connsiteY85" fmla="*/ 1293668 h 1361209"/>
                <a:gd name="connsiteX86" fmla="*/ 4681104 w 5476009"/>
                <a:gd name="connsiteY86" fmla="*/ 1293668 h 1361209"/>
                <a:gd name="connsiteX87" fmla="*/ 4681104 w 5476009"/>
                <a:gd name="connsiteY87" fmla="*/ 1304059 h 1361209"/>
                <a:gd name="connsiteX88" fmla="*/ 5273386 w 5476009"/>
                <a:gd name="connsiteY88" fmla="*/ 1304059 h 1361209"/>
                <a:gd name="connsiteX89" fmla="*/ 5273386 w 5476009"/>
                <a:gd name="connsiteY89" fmla="*/ 1361209 h 1361209"/>
                <a:gd name="connsiteX90" fmla="*/ 5476009 w 5476009"/>
                <a:gd name="connsiteY90" fmla="*/ 1361209 h 1361209"/>
                <a:gd name="connsiteX0" fmla="*/ 0 w 5476009"/>
                <a:gd name="connsiteY0" fmla="*/ 0 h 1361209"/>
                <a:gd name="connsiteX1" fmla="*/ 181841 w 5476009"/>
                <a:gd name="connsiteY1" fmla="*/ 0 h 1361209"/>
                <a:gd name="connsiteX2" fmla="*/ 181841 w 5476009"/>
                <a:gd name="connsiteY2" fmla="*/ 36368 h 1361209"/>
                <a:gd name="connsiteX3" fmla="*/ 384463 w 5476009"/>
                <a:gd name="connsiteY3" fmla="*/ 36368 h 1361209"/>
                <a:gd name="connsiteX4" fmla="*/ 384463 w 5476009"/>
                <a:gd name="connsiteY4" fmla="*/ 83127 h 1361209"/>
                <a:gd name="connsiteX5" fmla="*/ 467591 w 5476009"/>
                <a:gd name="connsiteY5" fmla="*/ 83127 h 1361209"/>
                <a:gd name="connsiteX6" fmla="*/ 467591 w 5476009"/>
                <a:gd name="connsiteY6" fmla="*/ 114300 h 1361209"/>
                <a:gd name="connsiteX7" fmla="*/ 670213 w 5476009"/>
                <a:gd name="connsiteY7" fmla="*/ 114300 h 1361209"/>
                <a:gd name="connsiteX8" fmla="*/ 670213 w 5476009"/>
                <a:gd name="connsiteY8" fmla="*/ 161059 h 1361209"/>
                <a:gd name="connsiteX9" fmla="*/ 727363 w 5476009"/>
                <a:gd name="connsiteY9" fmla="*/ 161059 h 1361209"/>
                <a:gd name="connsiteX10" fmla="*/ 727363 w 5476009"/>
                <a:gd name="connsiteY10" fmla="*/ 176646 h 1361209"/>
                <a:gd name="connsiteX11" fmla="*/ 753341 w 5476009"/>
                <a:gd name="connsiteY11" fmla="*/ 176646 h 1361209"/>
                <a:gd name="connsiteX12" fmla="*/ 753341 w 5476009"/>
                <a:gd name="connsiteY12" fmla="*/ 213014 h 1361209"/>
                <a:gd name="connsiteX13" fmla="*/ 789709 w 5476009"/>
                <a:gd name="connsiteY13" fmla="*/ 213014 h 1361209"/>
                <a:gd name="connsiteX14" fmla="*/ 789709 w 5476009"/>
                <a:gd name="connsiteY14" fmla="*/ 244187 h 1361209"/>
                <a:gd name="connsiteX15" fmla="*/ 888423 w 5476009"/>
                <a:gd name="connsiteY15" fmla="*/ 244187 h 1361209"/>
                <a:gd name="connsiteX16" fmla="*/ 888423 w 5476009"/>
                <a:gd name="connsiteY16" fmla="*/ 301337 h 1361209"/>
                <a:gd name="connsiteX17" fmla="*/ 919595 w 5476009"/>
                <a:gd name="connsiteY17" fmla="*/ 301337 h 1361209"/>
                <a:gd name="connsiteX18" fmla="*/ 919595 w 5476009"/>
                <a:gd name="connsiteY18" fmla="*/ 337705 h 1361209"/>
                <a:gd name="connsiteX19" fmla="*/ 955963 w 5476009"/>
                <a:gd name="connsiteY19" fmla="*/ 337705 h 1361209"/>
                <a:gd name="connsiteX20" fmla="*/ 955963 w 5476009"/>
                <a:gd name="connsiteY20" fmla="*/ 384464 h 1361209"/>
                <a:gd name="connsiteX21" fmla="*/ 1028700 w 5476009"/>
                <a:gd name="connsiteY21" fmla="*/ 384464 h 1361209"/>
                <a:gd name="connsiteX22" fmla="*/ 1028700 w 5476009"/>
                <a:gd name="connsiteY22" fmla="*/ 426027 h 1361209"/>
                <a:gd name="connsiteX23" fmla="*/ 1111827 w 5476009"/>
                <a:gd name="connsiteY23" fmla="*/ 426027 h 1361209"/>
                <a:gd name="connsiteX24" fmla="*/ 1111827 w 5476009"/>
                <a:gd name="connsiteY24" fmla="*/ 467591 h 1361209"/>
                <a:gd name="connsiteX25" fmla="*/ 1148195 w 5476009"/>
                <a:gd name="connsiteY25" fmla="*/ 467591 h 1361209"/>
                <a:gd name="connsiteX26" fmla="*/ 1148195 w 5476009"/>
                <a:gd name="connsiteY26" fmla="*/ 503959 h 1361209"/>
                <a:gd name="connsiteX27" fmla="*/ 1231323 w 5476009"/>
                <a:gd name="connsiteY27" fmla="*/ 503959 h 1361209"/>
                <a:gd name="connsiteX28" fmla="*/ 1231323 w 5476009"/>
                <a:gd name="connsiteY28" fmla="*/ 550718 h 1361209"/>
                <a:gd name="connsiteX29" fmla="*/ 1330036 w 5476009"/>
                <a:gd name="connsiteY29" fmla="*/ 550718 h 1361209"/>
                <a:gd name="connsiteX30" fmla="*/ 1330036 w 5476009"/>
                <a:gd name="connsiteY30" fmla="*/ 581891 h 1361209"/>
                <a:gd name="connsiteX31" fmla="*/ 1418359 w 5476009"/>
                <a:gd name="connsiteY31" fmla="*/ 581891 h 1361209"/>
                <a:gd name="connsiteX32" fmla="*/ 1418359 w 5476009"/>
                <a:gd name="connsiteY32" fmla="*/ 618259 h 1361209"/>
                <a:gd name="connsiteX33" fmla="*/ 1454727 w 5476009"/>
                <a:gd name="connsiteY33" fmla="*/ 618259 h 1361209"/>
                <a:gd name="connsiteX34" fmla="*/ 1454727 w 5476009"/>
                <a:gd name="connsiteY34" fmla="*/ 639041 h 1361209"/>
                <a:gd name="connsiteX35" fmla="*/ 1501486 w 5476009"/>
                <a:gd name="connsiteY35" fmla="*/ 639041 h 1361209"/>
                <a:gd name="connsiteX36" fmla="*/ 1501486 w 5476009"/>
                <a:gd name="connsiteY36" fmla="*/ 659823 h 1361209"/>
                <a:gd name="connsiteX37" fmla="*/ 1605395 w 5476009"/>
                <a:gd name="connsiteY37" fmla="*/ 659823 h 1361209"/>
                <a:gd name="connsiteX38" fmla="*/ 1605395 w 5476009"/>
                <a:gd name="connsiteY38" fmla="*/ 701387 h 1361209"/>
                <a:gd name="connsiteX39" fmla="*/ 1683327 w 5476009"/>
                <a:gd name="connsiteY39" fmla="*/ 701387 h 1361209"/>
                <a:gd name="connsiteX40" fmla="*/ 1683327 w 5476009"/>
                <a:gd name="connsiteY40" fmla="*/ 742950 h 1361209"/>
                <a:gd name="connsiteX41" fmla="*/ 1849582 w 5476009"/>
                <a:gd name="connsiteY41" fmla="*/ 742950 h 1361209"/>
                <a:gd name="connsiteX42" fmla="*/ 1849582 w 5476009"/>
                <a:gd name="connsiteY42" fmla="*/ 779318 h 1361209"/>
                <a:gd name="connsiteX43" fmla="*/ 1896341 w 5476009"/>
                <a:gd name="connsiteY43" fmla="*/ 779318 h 1361209"/>
                <a:gd name="connsiteX44" fmla="*/ 1896341 w 5476009"/>
                <a:gd name="connsiteY44" fmla="*/ 789709 h 1361209"/>
                <a:gd name="connsiteX45" fmla="*/ 1943100 w 5476009"/>
                <a:gd name="connsiteY45" fmla="*/ 789709 h 1361209"/>
                <a:gd name="connsiteX46" fmla="*/ 1943100 w 5476009"/>
                <a:gd name="connsiteY46" fmla="*/ 820882 h 1361209"/>
                <a:gd name="connsiteX47" fmla="*/ 2104159 w 5476009"/>
                <a:gd name="connsiteY47" fmla="*/ 820882 h 1361209"/>
                <a:gd name="connsiteX48" fmla="*/ 2104159 w 5476009"/>
                <a:gd name="connsiteY48" fmla="*/ 846859 h 1361209"/>
                <a:gd name="connsiteX49" fmla="*/ 2161309 w 5476009"/>
                <a:gd name="connsiteY49" fmla="*/ 846859 h 1361209"/>
                <a:gd name="connsiteX50" fmla="*/ 2161309 w 5476009"/>
                <a:gd name="connsiteY50" fmla="*/ 872837 h 1361209"/>
                <a:gd name="connsiteX51" fmla="*/ 2286000 w 5476009"/>
                <a:gd name="connsiteY51" fmla="*/ 872837 h 1361209"/>
                <a:gd name="connsiteX52" fmla="*/ 2286000 w 5476009"/>
                <a:gd name="connsiteY52" fmla="*/ 893618 h 1361209"/>
                <a:gd name="connsiteX53" fmla="*/ 2478232 w 5476009"/>
                <a:gd name="connsiteY53" fmla="*/ 893618 h 1361209"/>
                <a:gd name="connsiteX54" fmla="*/ 2478232 w 5476009"/>
                <a:gd name="connsiteY54" fmla="*/ 924791 h 1361209"/>
                <a:gd name="connsiteX55" fmla="*/ 2654877 w 5476009"/>
                <a:gd name="connsiteY55" fmla="*/ 924791 h 1361209"/>
                <a:gd name="connsiteX56" fmla="*/ 2654877 w 5476009"/>
                <a:gd name="connsiteY56" fmla="*/ 955964 h 1361209"/>
                <a:gd name="connsiteX57" fmla="*/ 2696441 w 5476009"/>
                <a:gd name="connsiteY57" fmla="*/ 955964 h 1361209"/>
                <a:gd name="connsiteX58" fmla="*/ 2696441 w 5476009"/>
                <a:gd name="connsiteY58" fmla="*/ 987137 h 1361209"/>
                <a:gd name="connsiteX59" fmla="*/ 2831523 w 5476009"/>
                <a:gd name="connsiteY59" fmla="*/ 987137 h 1361209"/>
                <a:gd name="connsiteX60" fmla="*/ 2831523 w 5476009"/>
                <a:gd name="connsiteY60" fmla="*/ 1013114 h 1361209"/>
                <a:gd name="connsiteX61" fmla="*/ 2873086 w 5476009"/>
                <a:gd name="connsiteY61" fmla="*/ 1013114 h 1361209"/>
                <a:gd name="connsiteX62" fmla="*/ 2873086 w 5476009"/>
                <a:gd name="connsiteY62" fmla="*/ 1023505 h 1361209"/>
                <a:gd name="connsiteX63" fmla="*/ 3023754 w 5476009"/>
                <a:gd name="connsiteY63" fmla="*/ 1023505 h 1361209"/>
                <a:gd name="connsiteX64" fmla="*/ 3039341 w 5476009"/>
                <a:gd name="connsiteY64" fmla="*/ 1023505 h 1361209"/>
                <a:gd name="connsiteX65" fmla="*/ 3039341 w 5476009"/>
                <a:gd name="connsiteY65" fmla="*/ 1044287 h 1361209"/>
                <a:gd name="connsiteX66" fmla="*/ 3169227 w 5476009"/>
                <a:gd name="connsiteY66" fmla="*/ 1044287 h 1361209"/>
                <a:gd name="connsiteX67" fmla="*/ 3169227 w 5476009"/>
                <a:gd name="connsiteY67" fmla="*/ 1085850 h 1361209"/>
                <a:gd name="connsiteX68" fmla="*/ 3486150 w 5476009"/>
                <a:gd name="connsiteY68" fmla="*/ 1085850 h 1361209"/>
                <a:gd name="connsiteX69" fmla="*/ 3486150 w 5476009"/>
                <a:gd name="connsiteY69" fmla="*/ 1111827 h 1361209"/>
                <a:gd name="connsiteX70" fmla="*/ 3532909 w 5476009"/>
                <a:gd name="connsiteY70" fmla="*/ 1111827 h 1361209"/>
                <a:gd name="connsiteX71" fmla="*/ 3532909 w 5476009"/>
                <a:gd name="connsiteY71" fmla="*/ 1127414 h 1361209"/>
                <a:gd name="connsiteX72" fmla="*/ 3662795 w 5476009"/>
                <a:gd name="connsiteY72" fmla="*/ 1127414 h 1361209"/>
                <a:gd name="connsiteX73" fmla="*/ 3662795 w 5476009"/>
                <a:gd name="connsiteY73" fmla="*/ 1143000 h 1361209"/>
                <a:gd name="connsiteX74" fmla="*/ 3751118 w 5476009"/>
                <a:gd name="connsiteY74" fmla="*/ 1143000 h 1361209"/>
                <a:gd name="connsiteX75" fmla="*/ 3751118 w 5476009"/>
                <a:gd name="connsiteY75" fmla="*/ 1163782 h 1361209"/>
                <a:gd name="connsiteX76" fmla="*/ 3808268 w 5476009"/>
                <a:gd name="connsiteY76" fmla="*/ 1163782 h 1361209"/>
                <a:gd name="connsiteX77" fmla="*/ 3808268 w 5476009"/>
                <a:gd name="connsiteY77" fmla="*/ 1194955 h 1361209"/>
                <a:gd name="connsiteX78" fmla="*/ 3964132 w 5476009"/>
                <a:gd name="connsiteY78" fmla="*/ 1194955 h 1361209"/>
                <a:gd name="connsiteX79" fmla="*/ 3964132 w 5476009"/>
                <a:gd name="connsiteY79" fmla="*/ 1231323 h 1361209"/>
                <a:gd name="connsiteX80" fmla="*/ 4094018 w 5476009"/>
                <a:gd name="connsiteY80" fmla="*/ 1231323 h 1361209"/>
                <a:gd name="connsiteX81" fmla="*/ 4094018 w 5476009"/>
                <a:gd name="connsiteY81" fmla="*/ 1257300 h 1361209"/>
                <a:gd name="connsiteX82" fmla="*/ 4275859 w 5476009"/>
                <a:gd name="connsiteY82" fmla="*/ 1257300 h 1361209"/>
                <a:gd name="connsiteX83" fmla="*/ 4275859 w 5476009"/>
                <a:gd name="connsiteY83" fmla="*/ 1272887 h 1361209"/>
                <a:gd name="connsiteX84" fmla="*/ 4364182 w 5476009"/>
                <a:gd name="connsiteY84" fmla="*/ 1272887 h 1361209"/>
                <a:gd name="connsiteX85" fmla="*/ 4364182 w 5476009"/>
                <a:gd name="connsiteY85" fmla="*/ 1293668 h 1361209"/>
                <a:gd name="connsiteX86" fmla="*/ 4681104 w 5476009"/>
                <a:gd name="connsiteY86" fmla="*/ 1293668 h 1361209"/>
                <a:gd name="connsiteX87" fmla="*/ 4681104 w 5476009"/>
                <a:gd name="connsiteY87" fmla="*/ 1304059 h 1361209"/>
                <a:gd name="connsiteX88" fmla="*/ 5273386 w 5476009"/>
                <a:gd name="connsiteY88" fmla="*/ 1304059 h 1361209"/>
                <a:gd name="connsiteX89" fmla="*/ 5273386 w 5476009"/>
                <a:gd name="connsiteY89" fmla="*/ 1340427 h 1361209"/>
                <a:gd name="connsiteX90" fmla="*/ 5476009 w 5476009"/>
                <a:gd name="connsiteY90" fmla="*/ 1361209 h 1361209"/>
                <a:gd name="connsiteX0" fmla="*/ 0 w 5476009"/>
                <a:gd name="connsiteY0" fmla="*/ 0 h 1340427"/>
                <a:gd name="connsiteX1" fmla="*/ 181841 w 5476009"/>
                <a:gd name="connsiteY1" fmla="*/ 0 h 1340427"/>
                <a:gd name="connsiteX2" fmla="*/ 181841 w 5476009"/>
                <a:gd name="connsiteY2" fmla="*/ 36368 h 1340427"/>
                <a:gd name="connsiteX3" fmla="*/ 384463 w 5476009"/>
                <a:gd name="connsiteY3" fmla="*/ 36368 h 1340427"/>
                <a:gd name="connsiteX4" fmla="*/ 384463 w 5476009"/>
                <a:gd name="connsiteY4" fmla="*/ 83127 h 1340427"/>
                <a:gd name="connsiteX5" fmla="*/ 467591 w 5476009"/>
                <a:gd name="connsiteY5" fmla="*/ 83127 h 1340427"/>
                <a:gd name="connsiteX6" fmla="*/ 467591 w 5476009"/>
                <a:gd name="connsiteY6" fmla="*/ 114300 h 1340427"/>
                <a:gd name="connsiteX7" fmla="*/ 670213 w 5476009"/>
                <a:gd name="connsiteY7" fmla="*/ 114300 h 1340427"/>
                <a:gd name="connsiteX8" fmla="*/ 670213 w 5476009"/>
                <a:gd name="connsiteY8" fmla="*/ 161059 h 1340427"/>
                <a:gd name="connsiteX9" fmla="*/ 727363 w 5476009"/>
                <a:gd name="connsiteY9" fmla="*/ 161059 h 1340427"/>
                <a:gd name="connsiteX10" fmla="*/ 727363 w 5476009"/>
                <a:gd name="connsiteY10" fmla="*/ 176646 h 1340427"/>
                <a:gd name="connsiteX11" fmla="*/ 753341 w 5476009"/>
                <a:gd name="connsiteY11" fmla="*/ 176646 h 1340427"/>
                <a:gd name="connsiteX12" fmla="*/ 753341 w 5476009"/>
                <a:gd name="connsiteY12" fmla="*/ 213014 h 1340427"/>
                <a:gd name="connsiteX13" fmla="*/ 789709 w 5476009"/>
                <a:gd name="connsiteY13" fmla="*/ 213014 h 1340427"/>
                <a:gd name="connsiteX14" fmla="*/ 789709 w 5476009"/>
                <a:gd name="connsiteY14" fmla="*/ 244187 h 1340427"/>
                <a:gd name="connsiteX15" fmla="*/ 888423 w 5476009"/>
                <a:gd name="connsiteY15" fmla="*/ 244187 h 1340427"/>
                <a:gd name="connsiteX16" fmla="*/ 888423 w 5476009"/>
                <a:gd name="connsiteY16" fmla="*/ 301337 h 1340427"/>
                <a:gd name="connsiteX17" fmla="*/ 919595 w 5476009"/>
                <a:gd name="connsiteY17" fmla="*/ 301337 h 1340427"/>
                <a:gd name="connsiteX18" fmla="*/ 919595 w 5476009"/>
                <a:gd name="connsiteY18" fmla="*/ 337705 h 1340427"/>
                <a:gd name="connsiteX19" fmla="*/ 955963 w 5476009"/>
                <a:gd name="connsiteY19" fmla="*/ 337705 h 1340427"/>
                <a:gd name="connsiteX20" fmla="*/ 955963 w 5476009"/>
                <a:gd name="connsiteY20" fmla="*/ 384464 h 1340427"/>
                <a:gd name="connsiteX21" fmla="*/ 1028700 w 5476009"/>
                <a:gd name="connsiteY21" fmla="*/ 384464 h 1340427"/>
                <a:gd name="connsiteX22" fmla="*/ 1028700 w 5476009"/>
                <a:gd name="connsiteY22" fmla="*/ 426027 h 1340427"/>
                <a:gd name="connsiteX23" fmla="*/ 1111827 w 5476009"/>
                <a:gd name="connsiteY23" fmla="*/ 426027 h 1340427"/>
                <a:gd name="connsiteX24" fmla="*/ 1111827 w 5476009"/>
                <a:gd name="connsiteY24" fmla="*/ 467591 h 1340427"/>
                <a:gd name="connsiteX25" fmla="*/ 1148195 w 5476009"/>
                <a:gd name="connsiteY25" fmla="*/ 467591 h 1340427"/>
                <a:gd name="connsiteX26" fmla="*/ 1148195 w 5476009"/>
                <a:gd name="connsiteY26" fmla="*/ 503959 h 1340427"/>
                <a:gd name="connsiteX27" fmla="*/ 1231323 w 5476009"/>
                <a:gd name="connsiteY27" fmla="*/ 503959 h 1340427"/>
                <a:gd name="connsiteX28" fmla="*/ 1231323 w 5476009"/>
                <a:gd name="connsiteY28" fmla="*/ 550718 h 1340427"/>
                <a:gd name="connsiteX29" fmla="*/ 1330036 w 5476009"/>
                <a:gd name="connsiteY29" fmla="*/ 550718 h 1340427"/>
                <a:gd name="connsiteX30" fmla="*/ 1330036 w 5476009"/>
                <a:gd name="connsiteY30" fmla="*/ 581891 h 1340427"/>
                <a:gd name="connsiteX31" fmla="*/ 1418359 w 5476009"/>
                <a:gd name="connsiteY31" fmla="*/ 581891 h 1340427"/>
                <a:gd name="connsiteX32" fmla="*/ 1418359 w 5476009"/>
                <a:gd name="connsiteY32" fmla="*/ 618259 h 1340427"/>
                <a:gd name="connsiteX33" fmla="*/ 1454727 w 5476009"/>
                <a:gd name="connsiteY33" fmla="*/ 618259 h 1340427"/>
                <a:gd name="connsiteX34" fmla="*/ 1454727 w 5476009"/>
                <a:gd name="connsiteY34" fmla="*/ 639041 h 1340427"/>
                <a:gd name="connsiteX35" fmla="*/ 1501486 w 5476009"/>
                <a:gd name="connsiteY35" fmla="*/ 639041 h 1340427"/>
                <a:gd name="connsiteX36" fmla="*/ 1501486 w 5476009"/>
                <a:gd name="connsiteY36" fmla="*/ 659823 h 1340427"/>
                <a:gd name="connsiteX37" fmla="*/ 1605395 w 5476009"/>
                <a:gd name="connsiteY37" fmla="*/ 659823 h 1340427"/>
                <a:gd name="connsiteX38" fmla="*/ 1605395 w 5476009"/>
                <a:gd name="connsiteY38" fmla="*/ 701387 h 1340427"/>
                <a:gd name="connsiteX39" fmla="*/ 1683327 w 5476009"/>
                <a:gd name="connsiteY39" fmla="*/ 701387 h 1340427"/>
                <a:gd name="connsiteX40" fmla="*/ 1683327 w 5476009"/>
                <a:gd name="connsiteY40" fmla="*/ 742950 h 1340427"/>
                <a:gd name="connsiteX41" fmla="*/ 1849582 w 5476009"/>
                <a:gd name="connsiteY41" fmla="*/ 742950 h 1340427"/>
                <a:gd name="connsiteX42" fmla="*/ 1849582 w 5476009"/>
                <a:gd name="connsiteY42" fmla="*/ 779318 h 1340427"/>
                <a:gd name="connsiteX43" fmla="*/ 1896341 w 5476009"/>
                <a:gd name="connsiteY43" fmla="*/ 779318 h 1340427"/>
                <a:gd name="connsiteX44" fmla="*/ 1896341 w 5476009"/>
                <a:gd name="connsiteY44" fmla="*/ 789709 h 1340427"/>
                <a:gd name="connsiteX45" fmla="*/ 1943100 w 5476009"/>
                <a:gd name="connsiteY45" fmla="*/ 789709 h 1340427"/>
                <a:gd name="connsiteX46" fmla="*/ 1943100 w 5476009"/>
                <a:gd name="connsiteY46" fmla="*/ 820882 h 1340427"/>
                <a:gd name="connsiteX47" fmla="*/ 2104159 w 5476009"/>
                <a:gd name="connsiteY47" fmla="*/ 820882 h 1340427"/>
                <a:gd name="connsiteX48" fmla="*/ 2104159 w 5476009"/>
                <a:gd name="connsiteY48" fmla="*/ 846859 h 1340427"/>
                <a:gd name="connsiteX49" fmla="*/ 2161309 w 5476009"/>
                <a:gd name="connsiteY49" fmla="*/ 846859 h 1340427"/>
                <a:gd name="connsiteX50" fmla="*/ 2161309 w 5476009"/>
                <a:gd name="connsiteY50" fmla="*/ 872837 h 1340427"/>
                <a:gd name="connsiteX51" fmla="*/ 2286000 w 5476009"/>
                <a:gd name="connsiteY51" fmla="*/ 872837 h 1340427"/>
                <a:gd name="connsiteX52" fmla="*/ 2286000 w 5476009"/>
                <a:gd name="connsiteY52" fmla="*/ 893618 h 1340427"/>
                <a:gd name="connsiteX53" fmla="*/ 2478232 w 5476009"/>
                <a:gd name="connsiteY53" fmla="*/ 893618 h 1340427"/>
                <a:gd name="connsiteX54" fmla="*/ 2478232 w 5476009"/>
                <a:gd name="connsiteY54" fmla="*/ 924791 h 1340427"/>
                <a:gd name="connsiteX55" fmla="*/ 2654877 w 5476009"/>
                <a:gd name="connsiteY55" fmla="*/ 924791 h 1340427"/>
                <a:gd name="connsiteX56" fmla="*/ 2654877 w 5476009"/>
                <a:gd name="connsiteY56" fmla="*/ 955964 h 1340427"/>
                <a:gd name="connsiteX57" fmla="*/ 2696441 w 5476009"/>
                <a:gd name="connsiteY57" fmla="*/ 955964 h 1340427"/>
                <a:gd name="connsiteX58" fmla="*/ 2696441 w 5476009"/>
                <a:gd name="connsiteY58" fmla="*/ 987137 h 1340427"/>
                <a:gd name="connsiteX59" fmla="*/ 2831523 w 5476009"/>
                <a:gd name="connsiteY59" fmla="*/ 987137 h 1340427"/>
                <a:gd name="connsiteX60" fmla="*/ 2831523 w 5476009"/>
                <a:gd name="connsiteY60" fmla="*/ 1013114 h 1340427"/>
                <a:gd name="connsiteX61" fmla="*/ 2873086 w 5476009"/>
                <a:gd name="connsiteY61" fmla="*/ 1013114 h 1340427"/>
                <a:gd name="connsiteX62" fmla="*/ 2873086 w 5476009"/>
                <a:gd name="connsiteY62" fmla="*/ 1023505 h 1340427"/>
                <a:gd name="connsiteX63" fmla="*/ 3023754 w 5476009"/>
                <a:gd name="connsiteY63" fmla="*/ 1023505 h 1340427"/>
                <a:gd name="connsiteX64" fmla="*/ 3039341 w 5476009"/>
                <a:gd name="connsiteY64" fmla="*/ 1023505 h 1340427"/>
                <a:gd name="connsiteX65" fmla="*/ 3039341 w 5476009"/>
                <a:gd name="connsiteY65" fmla="*/ 1044287 h 1340427"/>
                <a:gd name="connsiteX66" fmla="*/ 3169227 w 5476009"/>
                <a:gd name="connsiteY66" fmla="*/ 1044287 h 1340427"/>
                <a:gd name="connsiteX67" fmla="*/ 3169227 w 5476009"/>
                <a:gd name="connsiteY67" fmla="*/ 1085850 h 1340427"/>
                <a:gd name="connsiteX68" fmla="*/ 3486150 w 5476009"/>
                <a:gd name="connsiteY68" fmla="*/ 1085850 h 1340427"/>
                <a:gd name="connsiteX69" fmla="*/ 3486150 w 5476009"/>
                <a:gd name="connsiteY69" fmla="*/ 1111827 h 1340427"/>
                <a:gd name="connsiteX70" fmla="*/ 3532909 w 5476009"/>
                <a:gd name="connsiteY70" fmla="*/ 1111827 h 1340427"/>
                <a:gd name="connsiteX71" fmla="*/ 3532909 w 5476009"/>
                <a:gd name="connsiteY71" fmla="*/ 1127414 h 1340427"/>
                <a:gd name="connsiteX72" fmla="*/ 3662795 w 5476009"/>
                <a:gd name="connsiteY72" fmla="*/ 1127414 h 1340427"/>
                <a:gd name="connsiteX73" fmla="*/ 3662795 w 5476009"/>
                <a:gd name="connsiteY73" fmla="*/ 1143000 h 1340427"/>
                <a:gd name="connsiteX74" fmla="*/ 3751118 w 5476009"/>
                <a:gd name="connsiteY74" fmla="*/ 1143000 h 1340427"/>
                <a:gd name="connsiteX75" fmla="*/ 3751118 w 5476009"/>
                <a:gd name="connsiteY75" fmla="*/ 1163782 h 1340427"/>
                <a:gd name="connsiteX76" fmla="*/ 3808268 w 5476009"/>
                <a:gd name="connsiteY76" fmla="*/ 1163782 h 1340427"/>
                <a:gd name="connsiteX77" fmla="*/ 3808268 w 5476009"/>
                <a:gd name="connsiteY77" fmla="*/ 1194955 h 1340427"/>
                <a:gd name="connsiteX78" fmla="*/ 3964132 w 5476009"/>
                <a:gd name="connsiteY78" fmla="*/ 1194955 h 1340427"/>
                <a:gd name="connsiteX79" fmla="*/ 3964132 w 5476009"/>
                <a:gd name="connsiteY79" fmla="*/ 1231323 h 1340427"/>
                <a:gd name="connsiteX80" fmla="*/ 4094018 w 5476009"/>
                <a:gd name="connsiteY80" fmla="*/ 1231323 h 1340427"/>
                <a:gd name="connsiteX81" fmla="*/ 4094018 w 5476009"/>
                <a:gd name="connsiteY81" fmla="*/ 1257300 h 1340427"/>
                <a:gd name="connsiteX82" fmla="*/ 4275859 w 5476009"/>
                <a:gd name="connsiteY82" fmla="*/ 1257300 h 1340427"/>
                <a:gd name="connsiteX83" fmla="*/ 4275859 w 5476009"/>
                <a:gd name="connsiteY83" fmla="*/ 1272887 h 1340427"/>
                <a:gd name="connsiteX84" fmla="*/ 4364182 w 5476009"/>
                <a:gd name="connsiteY84" fmla="*/ 1272887 h 1340427"/>
                <a:gd name="connsiteX85" fmla="*/ 4364182 w 5476009"/>
                <a:gd name="connsiteY85" fmla="*/ 1293668 h 1340427"/>
                <a:gd name="connsiteX86" fmla="*/ 4681104 w 5476009"/>
                <a:gd name="connsiteY86" fmla="*/ 1293668 h 1340427"/>
                <a:gd name="connsiteX87" fmla="*/ 4681104 w 5476009"/>
                <a:gd name="connsiteY87" fmla="*/ 1304059 h 1340427"/>
                <a:gd name="connsiteX88" fmla="*/ 5273386 w 5476009"/>
                <a:gd name="connsiteY88" fmla="*/ 1304059 h 1340427"/>
                <a:gd name="connsiteX89" fmla="*/ 5273386 w 5476009"/>
                <a:gd name="connsiteY89" fmla="*/ 1340427 h 1340427"/>
                <a:gd name="connsiteX90" fmla="*/ 5476009 w 5476009"/>
                <a:gd name="connsiteY90" fmla="*/ 1335231 h 1340427"/>
                <a:gd name="connsiteX0" fmla="*/ 0 w 5476009"/>
                <a:gd name="connsiteY0" fmla="*/ 0 h 1340427"/>
                <a:gd name="connsiteX1" fmla="*/ 181841 w 5476009"/>
                <a:gd name="connsiteY1" fmla="*/ 0 h 1340427"/>
                <a:gd name="connsiteX2" fmla="*/ 181841 w 5476009"/>
                <a:gd name="connsiteY2" fmla="*/ 36368 h 1340427"/>
                <a:gd name="connsiteX3" fmla="*/ 384463 w 5476009"/>
                <a:gd name="connsiteY3" fmla="*/ 36368 h 1340427"/>
                <a:gd name="connsiteX4" fmla="*/ 384463 w 5476009"/>
                <a:gd name="connsiteY4" fmla="*/ 83127 h 1340427"/>
                <a:gd name="connsiteX5" fmla="*/ 467591 w 5476009"/>
                <a:gd name="connsiteY5" fmla="*/ 83127 h 1340427"/>
                <a:gd name="connsiteX6" fmla="*/ 467591 w 5476009"/>
                <a:gd name="connsiteY6" fmla="*/ 114300 h 1340427"/>
                <a:gd name="connsiteX7" fmla="*/ 670213 w 5476009"/>
                <a:gd name="connsiteY7" fmla="*/ 114300 h 1340427"/>
                <a:gd name="connsiteX8" fmla="*/ 670213 w 5476009"/>
                <a:gd name="connsiteY8" fmla="*/ 161059 h 1340427"/>
                <a:gd name="connsiteX9" fmla="*/ 727363 w 5476009"/>
                <a:gd name="connsiteY9" fmla="*/ 161059 h 1340427"/>
                <a:gd name="connsiteX10" fmla="*/ 727363 w 5476009"/>
                <a:gd name="connsiteY10" fmla="*/ 176646 h 1340427"/>
                <a:gd name="connsiteX11" fmla="*/ 753341 w 5476009"/>
                <a:gd name="connsiteY11" fmla="*/ 176646 h 1340427"/>
                <a:gd name="connsiteX12" fmla="*/ 753341 w 5476009"/>
                <a:gd name="connsiteY12" fmla="*/ 213014 h 1340427"/>
                <a:gd name="connsiteX13" fmla="*/ 789709 w 5476009"/>
                <a:gd name="connsiteY13" fmla="*/ 213014 h 1340427"/>
                <a:gd name="connsiteX14" fmla="*/ 789709 w 5476009"/>
                <a:gd name="connsiteY14" fmla="*/ 244187 h 1340427"/>
                <a:gd name="connsiteX15" fmla="*/ 888423 w 5476009"/>
                <a:gd name="connsiteY15" fmla="*/ 244187 h 1340427"/>
                <a:gd name="connsiteX16" fmla="*/ 888423 w 5476009"/>
                <a:gd name="connsiteY16" fmla="*/ 301337 h 1340427"/>
                <a:gd name="connsiteX17" fmla="*/ 919595 w 5476009"/>
                <a:gd name="connsiteY17" fmla="*/ 301337 h 1340427"/>
                <a:gd name="connsiteX18" fmla="*/ 919595 w 5476009"/>
                <a:gd name="connsiteY18" fmla="*/ 337705 h 1340427"/>
                <a:gd name="connsiteX19" fmla="*/ 955963 w 5476009"/>
                <a:gd name="connsiteY19" fmla="*/ 337705 h 1340427"/>
                <a:gd name="connsiteX20" fmla="*/ 955963 w 5476009"/>
                <a:gd name="connsiteY20" fmla="*/ 384464 h 1340427"/>
                <a:gd name="connsiteX21" fmla="*/ 1028700 w 5476009"/>
                <a:gd name="connsiteY21" fmla="*/ 384464 h 1340427"/>
                <a:gd name="connsiteX22" fmla="*/ 1028700 w 5476009"/>
                <a:gd name="connsiteY22" fmla="*/ 426027 h 1340427"/>
                <a:gd name="connsiteX23" fmla="*/ 1111827 w 5476009"/>
                <a:gd name="connsiteY23" fmla="*/ 426027 h 1340427"/>
                <a:gd name="connsiteX24" fmla="*/ 1111827 w 5476009"/>
                <a:gd name="connsiteY24" fmla="*/ 467591 h 1340427"/>
                <a:gd name="connsiteX25" fmla="*/ 1148195 w 5476009"/>
                <a:gd name="connsiteY25" fmla="*/ 467591 h 1340427"/>
                <a:gd name="connsiteX26" fmla="*/ 1148195 w 5476009"/>
                <a:gd name="connsiteY26" fmla="*/ 503959 h 1340427"/>
                <a:gd name="connsiteX27" fmla="*/ 1231323 w 5476009"/>
                <a:gd name="connsiteY27" fmla="*/ 503959 h 1340427"/>
                <a:gd name="connsiteX28" fmla="*/ 1231323 w 5476009"/>
                <a:gd name="connsiteY28" fmla="*/ 550718 h 1340427"/>
                <a:gd name="connsiteX29" fmla="*/ 1330036 w 5476009"/>
                <a:gd name="connsiteY29" fmla="*/ 550718 h 1340427"/>
                <a:gd name="connsiteX30" fmla="*/ 1330036 w 5476009"/>
                <a:gd name="connsiteY30" fmla="*/ 581891 h 1340427"/>
                <a:gd name="connsiteX31" fmla="*/ 1418359 w 5476009"/>
                <a:gd name="connsiteY31" fmla="*/ 581891 h 1340427"/>
                <a:gd name="connsiteX32" fmla="*/ 1418359 w 5476009"/>
                <a:gd name="connsiteY32" fmla="*/ 618259 h 1340427"/>
                <a:gd name="connsiteX33" fmla="*/ 1454727 w 5476009"/>
                <a:gd name="connsiteY33" fmla="*/ 618259 h 1340427"/>
                <a:gd name="connsiteX34" fmla="*/ 1454727 w 5476009"/>
                <a:gd name="connsiteY34" fmla="*/ 639041 h 1340427"/>
                <a:gd name="connsiteX35" fmla="*/ 1501486 w 5476009"/>
                <a:gd name="connsiteY35" fmla="*/ 639041 h 1340427"/>
                <a:gd name="connsiteX36" fmla="*/ 1501486 w 5476009"/>
                <a:gd name="connsiteY36" fmla="*/ 659823 h 1340427"/>
                <a:gd name="connsiteX37" fmla="*/ 1605395 w 5476009"/>
                <a:gd name="connsiteY37" fmla="*/ 659823 h 1340427"/>
                <a:gd name="connsiteX38" fmla="*/ 1605395 w 5476009"/>
                <a:gd name="connsiteY38" fmla="*/ 701387 h 1340427"/>
                <a:gd name="connsiteX39" fmla="*/ 1683327 w 5476009"/>
                <a:gd name="connsiteY39" fmla="*/ 701387 h 1340427"/>
                <a:gd name="connsiteX40" fmla="*/ 1683327 w 5476009"/>
                <a:gd name="connsiteY40" fmla="*/ 742950 h 1340427"/>
                <a:gd name="connsiteX41" fmla="*/ 1849582 w 5476009"/>
                <a:gd name="connsiteY41" fmla="*/ 742950 h 1340427"/>
                <a:gd name="connsiteX42" fmla="*/ 1849582 w 5476009"/>
                <a:gd name="connsiteY42" fmla="*/ 779318 h 1340427"/>
                <a:gd name="connsiteX43" fmla="*/ 1896341 w 5476009"/>
                <a:gd name="connsiteY43" fmla="*/ 779318 h 1340427"/>
                <a:gd name="connsiteX44" fmla="*/ 1896341 w 5476009"/>
                <a:gd name="connsiteY44" fmla="*/ 789709 h 1340427"/>
                <a:gd name="connsiteX45" fmla="*/ 1943100 w 5476009"/>
                <a:gd name="connsiteY45" fmla="*/ 789709 h 1340427"/>
                <a:gd name="connsiteX46" fmla="*/ 1943100 w 5476009"/>
                <a:gd name="connsiteY46" fmla="*/ 820882 h 1340427"/>
                <a:gd name="connsiteX47" fmla="*/ 2104159 w 5476009"/>
                <a:gd name="connsiteY47" fmla="*/ 820882 h 1340427"/>
                <a:gd name="connsiteX48" fmla="*/ 2104159 w 5476009"/>
                <a:gd name="connsiteY48" fmla="*/ 846859 h 1340427"/>
                <a:gd name="connsiteX49" fmla="*/ 2161309 w 5476009"/>
                <a:gd name="connsiteY49" fmla="*/ 846859 h 1340427"/>
                <a:gd name="connsiteX50" fmla="*/ 2161309 w 5476009"/>
                <a:gd name="connsiteY50" fmla="*/ 872837 h 1340427"/>
                <a:gd name="connsiteX51" fmla="*/ 2286000 w 5476009"/>
                <a:gd name="connsiteY51" fmla="*/ 872837 h 1340427"/>
                <a:gd name="connsiteX52" fmla="*/ 2286000 w 5476009"/>
                <a:gd name="connsiteY52" fmla="*/ 893618 h 1340427"/>
                <a:gd name="connsiteX53" fmla="*/ 2478232 w 5476009"/>
                <a:gd name="connsiteY53" fmla="*/ 893618 h 1340427"/>
                <a:gd name="connsiteX54" fmla="*/ 2478232 w 5476009"/>
                <a:gd name="connsiteY54" fmla="*/ 924791 h 1340427"/>
                <a:gd name="connsiteX55" fmla="*/ 2654877 w 5476009"/>
                <a:gd name="connsiteY55" fmla="*/ 924791 h 1340427"/>
                <a:gd name="connsiteX56" fmla="*/ 2654877 w 5476009"/>
                <a:gd name="connsiteY56" fmla="*/ 955964 h 1340427"/>
                <a:gd name="connsiteX57" fmla="*/ 2696441 w 5476009"/>
                <a:gd name="connsiteY57" fmla="*/ 955964 h 1340427"/>
                <a:gd name="connsiteX58" fmla="*/ 2696441 w 5476009"/>
                <a:gd name="connsiteY58" fmla="*/ 987137 h 1340427"/>
                <a:gd name="connsiteX59" fmla="*/ 2831523 w 5476009"/>
                <a:gd name="connsiteY59" fmla="*/ 987137 h 1340427"/>
                <a:gd name="connsiteX60" fmla="*/ 2831523 w 5476009"/>
                <a:gd name="connsiteY60" fmla="*/ 1013114 h 1340427"/>
                <a:gd name="connsiteX61" fmla="*/ 2873086 w 5476009"/>
                <a:gd name="connsiteY61" fmla="*/ 1013114 h 1340427"/>
                <a:gd name="connsiteX62" fmla="*/ 2873086 w 5476009"/>
                <a:gd name="connsiteY62" fmla="*/ 1023505 h 1340427"/>
                <a:gd name="connsiteX63" fmla="*/ 3023754 w 5476009"/>
                <a:gd name="connsiteY63" fmla="*/ 1023505 h 1340427"/>
                <a:gd name="connsiteX64" fmla="*/ 3039341 w 5476009"/>
                <a:gd name="connsiteY64" fmla="*/ 1023505 h 1340427"/>
                <a:gd name="connsiteX65" fmla="*/ 3039341 w 5476009"/>
                <a:gd name="connsiteY65" fmla="*/ 1044287 h 1340427"/>
                <a:gd name="connsiteX66" fmla="*/ 3169227 w 5476009"/>
                <a:gd name="connsiteY66" fmla="*/ 1044287 h 1340427"/>
                <a:gd name="connsiteX67" fmla="*/ 3169227 w 5476009"/>
                <a:gd name="connsiteY67" fmla="*/ 1085850 h 1340427"/>
                <a:gd name="connsiteX68" fmla="*/ 3486150 w 5476009"/>
                <a:gd name="connsiteY68" fmla="*/ 1085850 h 1340427"/>
                <a:gd name="connsiteX69" fmla="*/ 3486150 w 5476009"/>
                <a:gd name="connsiteY69" fmla="*/ 1111827 h 1340427"/>
                <a:gd name="connsiteX70" fmla="*/ 3532909 w 5476009"/>
                <a:gd name="connsiteY70" fmla="*/ 1111827 h 1340427"/>
                <a:gd name="connsiteX71" fmla="*/ 3532909 w 5476009"/>
                <a:gd name="connsiteY71" fmla="*/ 1127414 h 1340427"/>
                <a:gd name="connsiteX72" fmla="*/ 3662795 w 5476009"/>
                <a:gd name="connsiteY72" fmla="*/ 1127414 h 1340427"/>
                <a:gd name="connsiteX73" fmla="*/ 3662795 w 5476009"/>
                <a:gd name="connsiteY73" fmla="*/ 1143000 h 1340427"/>
                <a:gd name="connsiteX74" fmla="*/ 3751118 w 5476009"/>
                <a:gd name="connsiteY74" fmla="*/ 1143000 h 1340427"/>
                <a:gd name="connsiteX75" fmla="*/ 3751118 w 5476009"/>
                <a:gd name="connsiteY75" fmla="*/ 1163782 h 1340427"/>
                <a:gd name="connsiteX76" fmla="*/ 3808268 w 5476009"/>
                <a:gd name="connsiteY76" fmla="*/ 1163782 h 1340427"/>
                <a:gd name="connsiteX77" fmla="*/ 3808268 w 5476009"/>
                <a:gd name="connsiteY77" fmla="*/ 1194955 h 1340427"/>
                <a:gd name="connsiteX78" fmla="*/ 3964132 w 5476009"/>
                <a:gd name="connsiteY78" fmla="*/ 1194955 h 1340427"/>
                <a:gd name="connsiteX79" fmla="*/ 3964132 w 5476009"/>
                <a:gd name="connsiteY79" fmla="*/ 1231323 h 1340427"/>
                <a:gd name="connsiteX80" fmla="*/ 4094018 w 5476009"/>
                <a:gd name="connsiteY80" fmla="*/ 1231323 h 1340427"/>
                <a:gd name="connsiteX81" fmla="*/ 4094018 w 5476009"/>
                <a:gd name="connsiteY81" fmla="*/ 1257300 h 1340427"/>
                <a:gd name="connsiteX82" fmla="*/ 4275859 w 5476009"/>
                <a:gd name="connsiteY82" fmla="*/ 1257300 h 1340427"/>
                <a:gd name="connsiteX83" fmla="*/ 4275859 w 5476009"/>
                <a:gd name="connsiteY83" fmla="*/ 1272887 h 1340427"/>
                <a:gd name="connsiteX84" fmla="*/ 4364182 w 5476009"/>
                <a:gd name="connsiteY84" fmla="*/ 1272887 h 1340427"/>
                <a:gd name="connsiteX85" fmla="*/ 4364182 w 5476009"/>
                <a:gd name="connsiteY85" fmla="*/ 1293668 h 1340427"/>
                <a:gd name="connsiteX86" fmla="*/ 4681104 w 5476009"/>
                <a:gd name="connsiteY86" fmla="*/ 1293668 h 1340427"/>
                <a:gd name="connsiteX87" fmla="*/ 4681104 w 5476009"/>
                <a:gd name="connsiteY87" fmla="*/ 1304059 h 1340427"/>
                <a:gd name="connsiteX88" fmla="*/ 5273386 w 5476009"/>
                <a:gd name="connsiteY88" fmla="*/ 1304059 h 1340427"/>
                <a:gd name="connsiteX89" fmla="*/ 5273386 w 5476009"/>
                <a:gd name="connsiteY89" fmla="*/ 1340427 h 1340427"/>
                <a:gd name="connsiteX90" fmla="*/ 5476009 w 5476009"/>
                <a:gd name="connsiteY90" fmla="*/ 1335231 h 1340427"/>
                <a:gd name="connsiteX0" fmla="*/ 0 w 5476009"/>
                <a:gd name="connsiteY0" fmla="*/ 0 h 1340427"/>
                <a:gd name="connsiteX1" fmla="*/ 181841 w 5476009"/>
                <a:gd name="connsiteY1" fmla="*/ 0 h 1340427"/>
                <a:gd name="connsiteX2" fmla="*/ 181841 w 5476009"/>
                <a:gd name="connsiteY2" fmla="*/ 36368 h 1340427"/>
                <a:gd name="connsiteX3" fmla="*/ 384463 w 5476009"/>
                <a:gd name="connsiteY3" fmla="*/ 36368 h 1340427"/>
                <a:gd name="connsiteX4" fmla="*/ 384463 w 5476009"/>
                <a:gd name="connsiteY4" fmla="*/ 83127 h 1340427"/>
                <a:gd name="connsiteX5" fmla="*/ 467591 w 5476009"/>
                <a:gd name="connsiteY5" fmla="*/ 83127 h 1340427"/>
                <a:gd name="connsiteX6" fmla="*/ 467591 w 5476009"/>
                <a:gd name="connsiteY6" fmla="*/ 114300 h 1340427"/>
                <a:gd name="connsiteX7" fmla="*/ 670213 w 5476009"/>
                <a:gd name="connsiteY7" fmla="*/ 114300 h 1340427"/>
                <a:gd name="connsiteX8" fmla="*/ 670213 w 5476009"/>
                <a:gd name="connsiteY8" fmla="*/ 161059 h 1340427"/>
                <a:gd name="connsiteX9" fmla="*/ 727363 w 5476009"/>
                <a:gd name="connsiteY9" fmla="*/ 161059 h 1340427"/>
                <a:gd name="connsiteX10" fmla="*/ 727363 w 5476009"/>
                <a:gd name="connsiteY10" fmla="*/ 176646 h 1340427"/>
                <a:gd name="connsiteX11" fmla="*/ 753341 w 5476009"/>
                <a:gd name="connsiteY11" fmla="*/ 176646 h 1340427"/>
                <a:gd name="connsiteX12" fmla="*/ 753341 w 5476009"/>
                <a:gd name="connsiteY12" fmla="*/ 213014 h 1340427"/>
                <a:gd name="connsiteX13" fmla="*/ 789709 w 5476009"/>
                <a:gd name="connsiteY13" fmla="*/ 213014 h 1340427"/>
                <a:gd name="connsiteX14" fmla="*/ 789709 w 5476009"/>
                <a:gd name="connsiteY14" fmla="*/ 244187 h 1340427"/>
                <a:gd name="connsiteX15" fmla="*/ 888423 w 5476009"/>
                <a:gd name="connsiteY15" fmla="*/ 244187 h 1340427"/>
                <a:gd name="connsiteX16" fmla="*/ 888423 w 5476009"/>
                <a:gd name="connsiteY16" fmla="*/ 301337 h 1340427"/>
                <a:gd name="connsiteX17" fmla="*/ 919595 w 5476009"/>
                <a:gd name="connsiteY17" fmla="*/ 301337 h 1340427"/>
                <a:gd name="connsiteX18" fmla="*/ 919595 w 5476009"/>
                <a:gd name="connsiteY18" fmla="*/ 337705 h 1340427"/>
                <a:gd name="connsiteX19" fmla="*/ 955963 w 5476009"/>
                <a:gd name="connsiteY19" fmla="*/ 337705 h 1340427"/>
                <a:gd name="connsiteX20" fmla="*/ 955963 w 5476009"/>
                <a:gd name="connsiteY20" fmla="*/ 384464 h 1340427"/>
                <a:gd name="connsiteX21" fmla="*/ 1028700 w 5476009"/>
                <a:gd name="connsiteY21" fmla="*/ 384464 h 1340427"/>
                <a:gd name="connsiteX22" fmla="*/ 1028700 w 5476009"/>
                <a:gd name="connsiteY22" fmla="*/ 426027 h 1340427"/>
                <a:gd name="connsiteX23" fmla="*/ 1111827 w 5476009"/>
                <a:gd name="connsiteY23" fmla="*/ 426027 h 1340427"/>
                <a:gd name="connsiteX24" fmla="*/ 1111827 w 5476009"/>
                <a:gd name="connsiteY24" fmla="*/ 467591 h 1340427"/>
                <a:gd name="connsiteX25" fmla="*/ 1148195 w 5476009"/>
                <a:gd name="connsiteY25" fmla="*/ 467591 h 1340427"/>
                <a:gd name="connsiteX26" fmla="*/ 1148195 w 5476009"/>
                <a:gd name="connsiteY26" fmla="*/ 503959 h 1340427"/>
                <a:gd name="connsiteX27" fmla="*/ 1231323 w 5476009"/>
                <a:gd name="connsiteY27" fmla="*/ 503959 h 1340427"/>
                <a:gd name="connsiteX28" fmla="*/ 1231323 w 5476009"/>
                <a:gd name="connsiteY28" fmla="*/ 550718 h 1340427"/>
                <a:gd name="connsiteX29" fmla="*/ 1330036 w 5476009"/>
                <a:gd name="connsiteY29" fmla="*/ 550718 h 1340427"/>
                <a:gd name="connsiteX30" fmla="*/ 1330036 w 5476009"/>
                <a:gd name="connsiteY30" fmla="*/ 581891 h 1340427"/>
                <a:gd name="connsiteX31" fmla="*/ 1418359 w 5476009"/>
                <a:gd name="connsiteY31" fmla="*/ 581891 h 1340427"/>
                <a:gd name="connsiteX32" fmla="*/ 1418359 w 5476009"/>
                <a:gd name="connsiteY32" fmla="*/ 618259 h 1340427"/>
                <a:gd name="connsiteX33" fmla="*/ 1454727 w 5476009"/>
                <a:gd name="connsiteY33" fmla="*/ 618259 h 1340427"/>
                <a:gd name="connsiteX34" fmla="*/ 1454727 w 5476009"/>
                <a:gd name="connsiteY34" fmla="*/ 639041 h 1340427"/>
                <a:gd name="connsiteX35" fmla="*/ 1501486 w 5476009"/>
                <a:gd name="connsiteY35" fmla="*/ 639041 h 1340427"/>
                <a:gd name="connsiteX36" fmla="*/ 1501486 w 5476009"/>
                <a:gd name="connsiteY36" fmla="*/ 659823 h 1340427"/>
                <a:gd name="connsiteX37" fmla="*/ 1605395 w 5476009"/>
                <a:gd name="connsiteY37" fmla="*/ 659823 h 1340427"/>
                <a:gd name="connsiteX38" fmla="*/ 1605395 w 5476009"/>
                <a:gd name="connsiteY38" fmla="*/ 701387 h 1340427"/>
                <a:gd name="connsiteX39" fmla="*/ 1683327 w 5476009"/>
                <a:gd name="connsiteY39" fmla="*/ 701387 h 1340427"/>
                <a:gd name="connsiteX40" fmla="*/ 1683327 w 5476009"/>
                <a:gd name="connsiteY40" fmla="*/ 742950 h 1340427"/>
                <a:gd name="connsiteX41" fmla="*/ 1849582 w 5476009"/>
                <a:gd name="connsiteY41" fmla="*/ 742950 h 1340427"/>
                <a:gd name="connsiteX42" fmla="*/ 1849582 w 5476009"/>
                <a:gd name="connsiteY42" fmla="*/ 779318 h 1340427"/>
                <a:gd name="connsiteX43" fmla="*/ 1896341 w 5476009"/>
                <a:gd name="connsiteY43" fmla="*/ 779318 h 1340427"/>
                <a:gd name="connsiteX44" fmla="*/ 1896341 w 5476009"/>
                <a:gd name="connsiteY44" fmla="*/ 789709 h 1340427"/>
                <a:gd name="connsiteX45" fmla="*/ 1943100 w 5476009"/>
                <a:gd name="connsiteY45" fmla="*/ 789709 h 1340427"/>
                <a:gd name="connsiteX46" fmla="*/ 1943100 w 5476009"/>
                <a:gd name="connsiteY46" fmla="*/ 820882 h 1340427"/>
                <a:gd name="connsiteX47" fmla="*/ 2104159 w 5476009"/>
                <a:gd name="connsiteY47" fmla="*/ 820882 h 1340427"/>
                <a:gd name="connsiteX48" fmla="*/ 2104159 w 5476009"/>
                <a:gd name="connsiteY48" fmla="*/ 846859 h 1340427"/>
                <a:gd name="connsiteX49" fmla="*/ 2161309 w 5476009"/>
                <a:gd name="connsiteY49" fmla="*/ 846859 h 1340427"/>
                <a:gd name="connsiteX50" fmla="*/ 2161309 w 5476009"/>
                <a:gd name="connsiteY50" fmla="*/ 872837 h 1340427"/>
                <a:gd name="connsiteX51" fmla="*/ 2286000 w 5476009"/>
                <a:gd name="connsiteY51" fmla="*/ 872837 h 1340427"/>
                <a:gd name="connsiteX52" fmla="*/ 2286000 w 5476009"/>
                <a:gd name="connsiteY52" fmla="*/ 893618 h 1340427"/>
                <a:gd name="connsiteX53" fmla="*/ 2478232 w 5476009"/>
                <a:gd name="connsiteY53" fmla="*/ 893618 h 1340427"/>
                <a:gd name="connsiteX54" fmla="*/ 2478232 w 5476009"/>
                <a:gd name="connsiteY54" fmla="*/ 924791 h 1340427"/>
                <a:gd name="connsiteX55" fmla="*/ 2654877 w 5476009"/>
                <a:gd name="connsiteY55" fmla="*/ 924791 h 1340427"/>
                <a:gd name="connsiteX56" fmla="*/ 2654877 w 5476009"/>
                <a:gd name="connsiteY56" fmla="*/ 955964 h 1340427"/>
                <a:gd name="connsiteX57" fmla="*/ 2696441 w 5476009"/>
                <a:gd name="connsiteY57" fmla="*/ 955964 h 1340427"/>
                <a:gd name="connsiteX58" fmla="*/ 2696441 w 5476009"/>
                <a:gd name="connsiteY58" fmla="*/ 987137 h 1340427"/>
                <a:gd name="connsiteX59" fmla="*/ 2831523 w 5476009"/>
                <a:gd name="connsiteY59" fmla="*/ 987137 h 1340427"/>
                <a:gd name="connsiteX60" fmla="*/ 2831523 w 5476009"/>
                <a:gd name="connsiteY60" fmla="*/ 1013114 h 1340427"/>
                <a:gd name="connsiteX61" fmla="*/ 2873086 w 5476009"/>
                <a:gd name="connsiteY61" fmla="*/ 1013114 h 1340427"/>
                <a:gd name="connsiteX62" fmla="*/ 2873086 w 5476009"/>
                <a:gd name="connsiteY62" fmla="*/ 1023505 h 1340427"/>
                <a:gd name="connsiteX63" fmla="*/ 3023754 w 5476009"/>
                <a:gd name="connsiteY63" fmla="*/ 1023505 h 1340427"/>
                <a:gd name="connsiteX64" fmla="*/ 3039341 w 5476009"/>
                <a:gd name="connsiteY64" fmla="*/ 1023505 h 1340427"/>
                <a:gd name="connsiteX65" fmla="*/ 3039341 w 5476009"/>
                <a:gd name="connsiteY65" fmla="*/ 1044287 h 1340427"/>
                <a:gd name="connsiteX66" fmla="*/ 3169227 w 5476009"/>
                <a:gd name="connsiteY66" fmla="*/ 1044287 h 1340427"/>
                <a:gd name="connsiteX67" fmla="*/ 3169227 w 5476009"/>
                <a:gd name="connsiteY67" fmla="*/ 1085850 h 1340427"/>
                <a:gd name="connsiteX68" fmla="*/ 3486150 w 5476009"/>
                <a:gd name="connsiteY68" fmla="*/ 1085850 h 1340427"/>
                <a:gd name="connsiteX69" fmla="*/ 3486150 w 5476009"/>
                <a:gd name="connsiteY69" fmla="*/ 1111827 h 1340427"/>
                <a:gd name="connsiteX70" fmla="*/ 3532909 w 5476009"/>
                <a:gd name="connsiteY70" fmla="*/ 1111827 h 1340427"/>
                <a:gd name="connsiteX71" fmla="*/ 3532909 w 5476009"/>
                <a:gd name="connsiteY71" fmla="*/ 1127414 h 1340427"/>
                <a:gd name="connsiteX72" fmla="*/ 3662795 w 5476009"/>
                <a:gd name="connsiteY72" fmla="*/ 1127414 h 1340427"/>
                <a:gd name="connsiteX73" fmla="*/ 3662795 w 5476009"/>
                <a:gd name="connsiteY73" fmla="*/ 1143000 h 1340427"/>
                <a:gd name="connsiteX74" fmla="*/ 3751118 w 5476009"/>
                <a:gd name="connsiteY74" fmla="*/ 1143000 h 1340427"/>
                <a:gd name="connsiteX75" fmla="*/ 3751118 w 5476009"/>
                <a:gd name="connsiteY75" fmla="*/ 1163782 h 1340427"/>
                <a:gd name="connsiteX76" fmla="*/ 3808268 w 5476009"/>
                <a:gd name="connsiteY76" fmla="*/ 1163782 h 1340427"/>
                <a:gd name="connsiteX77" fmla="*/ 3808268 w 5476009"/>
                <a:gd name="connsiteY77" fmla="*/ 1194955 h 1340427"/>
                <a:gd name="connsiteX78" fmla="*/ 3964132 w 5476009"/>
                <a:gd name="connsiteY78" fmla="*/ 1194955 h 1340427"/>
                <a:gd name="connsiteX79" fmla="*/ 3964132 w 5476009"/>
                <a:gd name="connsiteY79" fmla="*/ 1231323 h 1340427"/>
                <a:gd name="connsiteX80" fmla="*/ 4094018 w 5476009"/>
                <a:gd name="connsiteY80" fmla="*/ 1231323 h 1340427"/>
                <a:gd name="connsiteX81" fmla="*/ 4094018 w 5476009"/>
                <a:gd name="connsiteY81" fmla="*/ 1257300 h 1340427"/>
                <a:gd name="connsiteX82" fmla="*/ 4275859 w 5476009"/>
                <a:gd name="connsiteY82" fmla="*/ 1257300 h 1340427"/>
                <a:gd name="connsiteX83" fmla="*/ 4275859 w 5476009"/>
                <a:gd name="connsiteY83" fmla="*/ 1272887 h 1340427"/>
                <a:gd name="connsiteX84" fmla="*/ 4364182 w 5476009"/>
                <a:gd name="connsiteY84" fmla="*/ 1272887 h 1340427"/>
                <a:gd name="connsiteX85" fmla="*/ 4364182 w 5476009"/>
                <a:gd name="connsiteY85" fmla="*/ 1293668 h 1340427"/>
                <a:gd name="connsiteX86" fmla="*/ 4681104 w 5476009"/>
                <a:gd name="connsiteY86" fmla="*/ 1293668 h 1340427"/>
                <a:gd name="connsiteX87" fmla="*/ 4681104 w 5476009"/>
                <a:gd name="connsiteY87" fmla="*/ 1304059 h 1340427"/>
                <a:gd name="connsiteX88" fmla="*/ 5273386 w 5476009"/>
                <a:gd name="connsiteY88" fmla="*/ 1304059 h 1340427"/>
                <a:gd name="connsiteX89" fmla="*/ 5273386 w 5476009"/>
                <a:gd name="connsiteY89" fmla="*/ 1340427 h 1340427"/>
                <a:gd name="connsiteX90" fmla="*/ 5476009 w 5476009"/>
                <a:gd name="connsiteY90" fmla="*/ 1335231 h 1340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476009" h="1340427">
                  <a:moveTo>
                    <a:pt x="0" y="0"/>
                  </a:moveTo>
                  <a:lnTo>
                    <a:pt x="181841" y="0"/>
                  </a:lnTo>
                  <a:lnTo>
                    <a:pt x="181841" y="36368"/>
                  </a:lnTo>
                  <a:lnTo>
                    <a:pt x="384463" y="36368"/>
                  </a:lnTo>
                  <a:lnTo>
                    <a:pt x="384463" y="83127"/>
                  </a:lnTo>
                  <a:lnTo>
                    <a:pt x="467591" y="83127"/>
                  </a:lnTo>
                  <a:lnTo>
                    <a:pt x="467591" y="114300"/>
                  </a:lnTo>
                  <a:lnTo>
                    <a:pt x="670213" y="114300"/>
                  </a:lnTo>
                  <a:lnTo>
                    <a:pt x="670213" y="161059"/>
                  </a:lnTo>
                  <a:lnTo>
                    <a:pt x="727363" y="161059"/>
                  </a:lnTo>
                  <a:lnTo>
                    <a:pt x="727363" y="176646"/>
                  </a:lnTo>
                  <a:lnTo>
                    <a:pt x="753341" y="176646"/>
                  </a:lnTo>
                  <a:lnTo>
                    <a:pt x="753341" y="213014"/>
                  </a:lnTo>
                  <a:lnTo>
                    <a:pt x="789709" y="213014"/>
                  </a:lnTo>
                  <a:lnTo>
                    <a:pt x="789709" y="244187"/>
                  </a:lnTo>
                  <a:lnTo>
                    <a:pt x="888423" y="244187"/>
                  </a:lnTo>
                  <a:lnTo>
                    <a:pt x="888423" y="301337"/>
                  </a:lnTo>
                  <a:lnTo>
                    <a:pt x="919595" y="301337"/>
                  </a:lnTo>
                  <a:lnTo>
                    <a:pt x="919595" y="337705"/>
                  </a:lnTo>
                  <a:lnTo>
                    <a:pt x="955963" y="337705"/>
                  </a:lnTo>
                  <a:lnTo>
                    <a:pt x="955963" y="384464"/>
                  </a:lnTo>
                  <a:lnTo>
                    <a:pt x="1028700" y="384464"/>
                  </a:lnTo>
                  <a:lnTo>
                    <a:pt x="1028700" y="426027"/>
                  </a:lnTo>
                  <a:lnTo>
                    <a:pt x="1111827" y="426027"/>
                  </a:lnTo>
                  <a:lnTo>
                    <a:pt x="1111827" y="467591"/>
                  </a:lnTo>
                  <a:lnTo>
                    <a:pt x="1148195" y="467591"/>
                  </a:lnTo>
                  <a:lnTo>
                    <a:pt x="1148195" y="503959"/>
                  </a:lnTo>
                  <a:lnTo>
                    <a:pt x="1231323" y="503959"/>
                  </a:lnTo>
                  <a:lnTo>
                    <a:pt x="1231323" y="550718"/>
                  </a:lnTo>
                  <a:lnTo>
                    <a:pt x="1330036" y="550718"/>
                  </a:lnTo>
                  <a:lnTo>
                    <a:pt x="1330036" y="581891"/>
                  </a:lnTo>
                  <a:lnTo>
                    <a:pt x="1418359" y="581891"/>
                  </a:lnTo>
                  <a:lnTo>
                    <a:pt x="1418359" y="618259"/>
                  </a:lnTo>
                  <a:lnTo>
                    <a:pt x="1454727" y="618259"/>
                  </a:lnTo>
                  <a:lnTo>
                    <a:pt x="1454727" y="639041"/>
                  </a:lnTo>
                  <a:lnTo>
                    <a:pt x="1501486" y="639041"/>
                  </a:lnTo>
                  <a:lnTo>
                    <a:pt x="1501486" y="659823"/>
                  </a:lnTo>
                  <a:lnTo>
                    <a:pt x="1605395" y="659823"/>
                  </a:lnTo>
                  <a:lnTo>
                    <a:pt x="1605395" y="701387"/>
                  </a:lnTo>
                  <a:lnTo>
                    <a:pt x="1683327" y="701387"/>
                  </a:lnTo>
                  <a:lnTo>
                    <a:pt x="1683327" y="742950"/>
                  </a:lnTo>
                  <a:lnTo>
                    <a:pt x="1849582" y="742950"/>
                  </a:lnTo>
                  <a:lnTo>
                    <a:pt x="1849582" y="779318"/>
                  </a:lnTo>
                  <a:lnTo>
                    <a:pt x="1896341" y="779318"/>
                  </a:lnTo>
                  <a:lnTo>
                    <a:pt x="1896341" y="789709"/>
                  </a:lnTo>
                  <a:lnTo>
                    <a:pt x="1943100" y="789709"/>
                  </a:lnTo>
                  <a:lnTo>
                    <a:pt x="1943100" y="820882"/>
                  </a:lnTo>
                  <a:lnTo>
                    <a:pt x="2104159" y="820882"/>
                  </a:lnTo>
                  <a:lnTo>
                    <a:pt x="2104159" y="846859"/>
                  </a:lnTo>
                  <a:lnTo>
                    <a:pt x="2161309" y="846859"/>
                  </a:lnTo>
                  <a:lnTo>
                    <a:pt x="2161309" y="872837"/>
                  </a:lnTo>
                  <a:lnTo>
                    <a:pt x="2286000" y="872837"/>
                  </a:lnTo>
                  <a:lnTo>
                    <a:pt x="2286000" y="893618"/>
                  </a:lnTo>
                  <a:lnTo>
                    <a:pt x="2478232" y="893618"/>
                  </a:lnTo>
                  <a:lnTo>
                    <a:pt x="2478232" y="924791"/>
                  </a:lnTo>
                  <a:lnTo>
                    <a:pt x="2654877" y="924791"/>
                  </a:lnTo>
                  <a:lnTo>
                    <a:pt x="2654877" y="955964"/>
                  </a:lnTo>
                  <a:lnTo>
                    <a:pt x="2696441" y="955964"/>
                  </a:lnTo>
                  <a:lnTo>
                    <a:pt x="2696441" y="987137"/>
                  </a:lnTo>
                  <a:lnTo>
                    <a:pt x="2831523" y="987137"/>
                  </a:lnTo>
                  <a:lnTo>
                    <a:pt x="2831523" y="1013114"/>
                  </a:lnTo>
                  <a:lnTo>
                    <a:pt x="2873086" y="1013114"/>
                  </a:lnTo>
                  <a:lnTo>
                    <a:pt x="2873086" y="1023505"/>
                  </a:lnTo>
                  <a:lnTo>
                    <a:pt x="3023754" y="1023505"/>
                  </a:lnTo>
                  <a:lnTo>
                    <a:pt x="3039341" y="1023505"/>
                  </a:lnTo>
                  <a:lnTo>
                    <a:pt x="3039341" y="1044287"/>
                  </a:lnTo>
                  <a:lnTo>
                    <a:pt x="3169227" y="1044287"/>
                  </a:lnTo>
                  <a:lnTo>
                    <a:pt x="3169227" y="1085850"/>
                  </a:lnTo>
                  <a:lnTo>
                    <a:pt x="3486150" y="1085850"/>
                  </a:lnTo>
                  <a:lnTo>
                    <a:pt x="3486150" y="1111827"/>
                  </a:lnTo>
                  <a:lnTo>
                    <a:pt x="3532909" y="1111827"/>
                  </a:lnTo>
                  <a:lnTo>
                    <a:pt x="3532909" y="1127414"/>
                  </a:lnTo>
                  <a:lnTo>
                    <a:pt x="3662795" y="1127414"/>
                  </a:lnTo>
                  <a:lnTo>
                    <a:pt x="3662795" y="1143000"/>
                  </a:lnTo>
                  <a:lnTo>
                    <a:pt x="3751118" y="1143000"/>
                  </a:lnTo>
                  <a:lnTo>
                    <a:pt x="3751118" y="1163782"/>
                  </a:lnTo>
                  <a:lnTo>
                    <a:pt x="3808268" y="1163782"/>
                  </a:lnTo>
                  <a:lnTo>
                    <a:pt x="3808268" y="1194955"/>
                  </a:lnTo>
                  <a:lnTo>
                    <a:pt x="3964132" y="1194955"/>
                  </a:lnTo>
                  <a:lnTo>
                    <a:pt x="3964132" y="1231323"/>
                  </a:lnTo>
                  <a:lnTo>
                    <a:pt x="4094018" y="1231323"/>
                  </a:lnTo>
                  <a:lnTo>
                    <a:pt x="4094018" y="1257300"/>
                  </a:lnTo>
                  <a:lnTo>
                    <a:pt x="4275859" y="1257300"/>
                  </a:lnTo>
                  <a:lnTo>
                    <a:pt x="4275859" y="1272887"/>
                  </a:lnTo>
                  <a:lnTo>
                    <a:pt x="4364182" y="1272887"/>
                  </a:lnTo>
                  <a:lnTo>
                    <a:pt x="4364182" y="1293668"/>
                  </a:lnTo>
                  <a:lnTo>
                    <a:pt x="4681104" y="1293668"/>
                  </a:lnTo>
                  <a:lnTo>
                    <a:pt x="4681104" y="1304059"/>
                  </a:lnTo>
                  <a:lnTo>
                    <a:pt x="5273386" y="1304059"/>
                  </a:lnTo>
                  <a:lnTo>
                    <a:pt x="5273386" y="1340427"/>
                  </a:lnTo>
                  <a:cubicBezTo>
                    <a:pt x="5340927" y="1340427"/>
                    <a:pt x="5408468" y="1335231"/>
                    <a:pt x="5476009" y="1335231"/>
                  </a:cubicBezTo>
                </a:path>
              </a:pathLst>
            </a:custGeom>
            <a:noFill/>
            <a:ln w="28575">
              <a:solidFill>
                <a:schemeClr val="accent1"/>
              </a:solidFill>
              <a:miter lim="800000"/>
              <a:headEnd/>
              <a:tailEnd/>
            </a:ln>
          </p:spPr>
          <p:txBody>
            <a:bodyPr rtlCol="0" anchor="ctr"/>
            <a:lstStyle/>
            <a:p>
              <a:pPr algn="ctr"/>
              <a:endParaRPr lang="en-US"/>
            </a:p>
          </p:txBody>
        </p:sp>
        <p:sp>
          <p:nvSpPr>
            <p:cNvPr id="282" name="Freeform: Shape 281">
              <a:extLst>
                <a:ext uri="{FF2B5EF4-FFF2-40B4-BE49-F238E27FC236}">
                  <a16:creationId xmlns:a16="http://schemas.microsoft.com/office/drawing/2014/main" id="{5FBD1CAF-EA15-AA5D-59FB-E8D2D34D36C4}"/>
                </a:ext>
              </a:extLst>
            </p:cNvPr>
            <p:cNvSpPr/>
            <p:nvPr/>
          </p:nvSpPr>
          <p:spPr bwMode="auto">
            <a:xfrm>
              <a:off x="7975023" y="3792682"/>
              <a:ext cx="2696441" cy="155863"/>
            </a:xfrm>
            <a:custGeom>
              <a:avLst/>
              <a:gdLst>
                <a:gd name="connsiteX0" fmla="*/ 0 w 2696441"/>
                <a:gd name="connsiteY0" fmla="*/ 0 h 155863"/>
                <a:gd name="connsiteX1" fmla="*/ 477982 w 2696441"/>
                <a:gd name="connsiteY1" fmla="*/ 0 h 155863"/>
                <a:gd name="connsiteX2" fmla="*/ 477982 w 2696441"/>
                <a:gd name="connsiteY2" fmla="*/ 46759 h 155863"/>
                <a:gd name="connsiteX3" fmla="*/ 945572 w 2696441"/>
                <a:gd name="connsiteY3" fmla="*/ 46759 h 155863"/>
                <a:gd name="connsiteX4" fmla="*/ 945572 w 2696441"/>
                <a:gd name="connsiteY4" fmla="*/ 72736 h 155863"/>
                <a:gd name="connsiteX5" fmla="*/ 997527 w 2696441"/>
                <a:gd name="connsiteY5" fmla="*/ 72736 h 155863"/>
                <a:gd name="connsiteX6" fmla="*/ 997527 w 2696441"/>
                <a:gd name="connsiteY6" fmla="*/ 93518 h 155863"/>
                <a:gd name="connsiteX7" fmla="*/ 1439141 w 2696441"/>
                <a:gd name="connsiteY7" fmla="*/ 93518 h 155863"/>
                <a:gd name="connsiteX8" fmla="*/ 1439141 w 2696441"/>
                <a:gd name="connsiteY8" fmla="*/ 135082 h 155863"/>
                <a:gd name="connsiteX9" fmla="*/ 2093768 w 2696441"/>
                <a:gd name="connsiteY9" fmla="*/ 135082 h 155863"/>
                <a:gd name="connsiteX10" fmla="*/ 2093768 w 2696441"/>
                <a:gd name="connsiteY10" fmla="*/ 155863 h 155863"/>
                <a:gd name="connsiteX11" fmla="*/ 2696441 w 2696441"/>
                <a:gd name="connsiteY11" fmla="*/ 155863 h 155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696441" h="155863">
                  <a:moveTo>
                    <a:pt x="0" y="0"/>
                  </a:moveTo>
                  <a:lnTo>
                    <a:pt x="477982" y="0"/>
                  </a:lnTo>
                  <a:lnTo>
                    <a:pt x="477982" y="46759"/>
                  </a:lnTo>
                  <a:lnTo>
                    <a:pt x="945572" y="46759"/>
                  </a:lnTo>
                  <a:lnTo>
                    <a:pt x="945572" y="72736"/>
                  </a:lnTo>
                  <a:lnTo>
                    <a:pt x="997527" y="72736"/>
                  </a:lnTo>
                  <a:lnTo>
                    <a:pt x="997527" y="93518"/>
                  </a:lnTo>
                  <a:lnTo>
                    <a:pt x="1439141" y="93518"/>
                  </a:lnTo>
                  <a:lnTo>
                    <a:pt x="1439141" y="135082"/>
                  </a:lnTo>
                  <a:lnTo>
                    <a:pt x="2093768" y="135082"/>
                  </a:lnTo>
                  <a:lnTo>
                    <a:pt x="2093768" y="155863"/>
                  </a:lnTo>
                  <a:lnTo>
                    <a:pt x="2696441" y="155863"/>
                  </a:lnTo>
                </a:path>
              </a:pathLst>
            </a:custGeom>
            <a:noFill/>
            <a:ln w="28575">
              <a:solidFill>
                <a:schemeClr val="accent1"/>
              </a:solidFill>
              <a:miter lim="800000"/>
              <a:headEnd/>
              <a:tailEnd/>
            </a:ln>
          </p:spPr>
          <p:txBody>
            <a:bodyPr rtlCol="0" anchor="ctr"/>
            <a:lstStyle/>
            <a:p>
              <a:pPr algn="ctr"/>
              <a:endParaRPr lang="en-US"/>
            </a:p>
          </p:txBody>
        </p:sp>
      </p:grpSp>
      <p:sp>
        <p:nvSpPr>
          <p:cNvPr id="284" name="Freeform: Shape 283">
            <a:extLst>
              <a:ext uri="{FF2B5EF4-FFF2-40B4-BE49-F238E27FC236}">
                <a16:creationId xmlns:a16="http://schemas.microsoft.com/office/drawing/2014/main" id="{D97DD6E3-8BE7-0907-8A71-159E7DF6DF40}"/>
              </a:ext>
            </a:extLst>
          </p:cNvPr>
          <p:cNvSpPr/>
          <p:nvPr/>
        </p:nvSpPr>
        <p:spPr bwMode="auto">
          <a:xfrm>
            <a:off x="2530186" y="2528090"/>
            <a:ext cx="8172450" cy="1750868"/>
          </a:xfrm>
          <a:custGeom>
            <a:avLst/>
            <a:gdLst>
              <a:gd name="connsiteX0" fmla="*/ 0 w 8172450"/>
              <a:gd name="connsiteY0" fmla="*/ 0 h 1750868"/>
              <a:gd name="connsiteX1" fmla="*/ 171450 w 8172450"/>
              <a:gd name="connsiteY1" fmla="*/ 0 h 1750868"/>
              <a:gd name="connsiteX2" fmla="*/ 171450 w 8172450"/>
              <a:gd name="connsiteY2" fmla="*/ 36368 h 1750868"/>
              <a:gd name="connsiteX3" fmla="*/ 280555 w 8172450"/>
              <a:gd name="connsiteY3" fmla="*/ 36368 h 1750868"/>
              <a:gd name="connsiteX4" fmla="*/ 280555 w 8172450"/>
              <a:gd name="connsiteY4" fmla="*/ 72736 h 1750868"/>
              <a:gd name="connsiteX5" fmla="*/ 363682 w 8172450"/>
              <a:gd name="connsiteY5" fmla="*/ 72736 h 1750868"/>
              <a:gd name="connsiteX6" fmla="*/ 363682 w 8172450"/>
              <a:gd name="connsiteY6" fmla="*/ 114300 h 1750868"/>
              <a:gd name="connsiteX7" fmla="*/ 405246 w 8172450"/>
              <a:gd name="connsiteY7" fmla="*/ 114300 h 1750868"/>
              <a:gd name="connsiteX8" fmla="*/ 405246 w 8172450"/>
              <a:gd name="connsiteY8" fmla="*/ 155863 h 1750868"/>
              <a:gd name="connsiteX9" fmla="*/ 472787 w 8172450"/>
              <a:gd name="connsiteY9" fmla="*/ 155863 h 1750868"/>
              <a:gd name="connsiteX10" fmla="*/ 472787 w 8172450"/>
              <a:gd name="connsiteY10" fmla="*/ 207818 h 1750868"/>
              <a:gd name="connsiteX11" fmla="*/ 571500 w 8172450"/>
              <a:gd name="connsiteY11" fmla="*/ 207818 h 1750868"/>
              <a:gd name="connsiteX12" fmla="*/ 571500 w 8172450"/>
              <a:gd name="connsiteY12" fmla="*/ 238991 h 1750868"/>
              <a:gd name="connsiteX13" fmla="*/ 639041 w 8172450"/>
              <a:gd name="connsiteY13" fmla="*/ 238991 h 1750868"/>
              <a:gd name="connsiteX14" fmla="*/ 639041 w 8172450"/>
              <a:gd name="connsiteY14" fmla="*/ 270163 h 1750868"/>
              <a:gd name="connsiteX15" fmla="*/ 680605 w 8172450"/>
              <a:gd name="connsiteY15" fmla="*/ 270163 h 1750868"/>
              <a:gd name="connsiteX16" fmla="*/ 680605 w 8172450"/>
              <a:gd name="connsiteY16" fmla="*/ 327313 h 1750868"/>
              <a:gd name="connsiteX17" fmla="*/ 737755 w 8172450"/>
              <a:gd name="connsiteY17" fmla="*/ 327313 h 1750868"/>
              <a:gd name="connsiteX18" fmla="*/ 737755 w 8172450"/>
              <a:gd name="connsiteY18" fmla="*/ 374073 h 1750868"/>
              <a:gd name="connsiteX19" fmla="*/ 841664 w 8172450"/>
              <a:gd name="connsiteY19" fmla="*/ 374073 h 1750868"/>
              <a:gd name="connsiteX20" fmla="*/ 841664 w 8172450"/>
              <a:gd name="connsiteY20" fmla="*/ 452004 h 1750868"/>
              <a:gd name="connsiteX21" fmla="*/ 867641 w 8172450"/>
              <a:gd name="connsiteY21" fmla="*/ 452004 h 1750868"/>
              <a:gd name="connsiteX22" fmla="*/ 883228 w 8172450"/>
              <a:gd name="connsiteY22" fmla="*/ 467591 h 1750868"/>
              <a:gd name="connsiteX23" fmla="*/ 883228 w 8172450"/>
              <a:gd name="connsiteY23" fmla="*/ 519545 h 1750868"/>
              <a:gd name="connsiteX24" fmla="*/ 950769 w 8172450"/>
              <a:gd name="connsiteY24" fmla="*/ 519545 h 1750868"/>
              <a:gd name="connsiteX25" fmla="*/ 950769 w 8172450"/>
              <a:gd name="connsiteY25" fmla="*/ 571500 h 1750868"/>
              <a:gd name="connsiteX26" fmla="*/ 981941 w 8172450"/>
              <a:gd name="connsiteY26" fmla="*/ 571500 h 1750868"/>
              <a:gd name="connsiteX27" fmla="*/ 981941 w 8172450"/>
              <a:gd name="connsiteY27" fmla="*/ 618259 h 1750868"/>
              <a:gd name="connsiteX28" fmla="*/ 1028700 w 8172450"/>
              <a:gd name="connsiteY28" fmla="*/ 618259 h 1750868"/>
              <a:gd name="connsiteX29" fmla="*/ 1028700 w 8172450"/>
              <a:gd name="connsiteY29" fmla="*/ 665018 h 1750868"/>
              <a:gd name="connsiteX30" fmla="*/ 1070264 w 8172450"/>
              <a:gd name="connsiteY30" fmla="*/ 665018 h 1750868"/>
              <a:gd name="connsiteX31" fmla="*/ 1070264 w 8172450"/>
              <a:gd name="connsiteY31" fmla="*/ 711777 h 1750868"/>
              <a:gd name="connsiteX32" fmla="*/ 1106632 w 8172450"/>
              <a:gd name="connsiteY32" fmla="*/ 711777 h 1750868"/>
              <a:gd name="connsiteX33" fmla="*/ 1106632 w 8172450"/>
              <a:gd name="connsiteY33" fmla="*/ 753341 h 1750868"/>
              <a:gd name="connsiteX34" fmla="*/ 1179369 w 8172450"/>
              <a:gd name="connsiteY34" fmla="*/ 753341 h 1750868"/>
              <a:gd name="connsiteX35" fmla="*/ 1179369 w 8172450"/>
              <a:gd name="connsiteY35" fmla="*/ 800100 h 1750868"/>
              <a:gd name="connsiteX36" fmla="*/ 1257300 w 8172450"/>
              <a:gd name="connsiteY36" fmla="*/ 800100 h 1750868"/>
              <a:gd name="connsiteX37" fmla="*/ 1257300 w 8172450"/>
              <a:gd name="connsiteY37" fmla="*/ 857250 h 1750868"/>
              <a:gd name="connsiteX38" fmla="*/ 1330037 w 8172450"/>
              <a:gd name="connsiteY38" fmla="*/ 857250 h 1750868"/>
              <a:gd name="connsiteX39" fmla="*/ 1330037 w 8172450"/>
              <a:gd name="connsiteY39" fmla="*/ 888423 h 1750868"/>
              <a:gd name="connsiteX40" fmla="*/ 1402773 w 8172450"/>
              <a:gd name="connsiteY40" fmla="*/ 888423 h 1750868"/>
              <a:gd name="connsiteX41" fmla="*/ 1402773 w 8172450"/>
              <a:gd name="connsiteY41" fmla="*/ 940377 h 1750868"/>
              <a:gd name="connsiteX42" fmla="*/ 1475509 w 8172450"/>
              <a:gd name="connsiteY42" fmla="*/ 940377 h 1750868"/>
              <a:gd name="connsiteX43" fmla="*/ 1475509 w 8172450"/>
              <a:gd name="connsiteY43" fmla="*/ 981941 h 1750868"/>
              <a:gd name="connsiteX44" fmla="*/ 1610591 w 8172450"/>
              <a:gd name="connsiteY44" fmla="*/ 981941 h 1750868"/>
              <a:gd name="connsiteX45" fmla="*/ 1610591 w 8172450"/>
              <a:gd name="connsiteY45" fmla="*/ 1044286 h 1750868"/>
              <a:gd name="connsiteX46" fmla="*/ 1636569 w 8172450"/>
              <a:gd name="connsiteY46" fmla="*/ 1044286 h 1750868"/>
              <a:gd name="connsiteX47" fmla="*/ 1636569 w 8172450"/>
              <a:gd name="connsiteY47" fmla="*/ 1075459 h 1750868"/>
              <a:gd name="connsiteX48" fmla="*/ 1719696 w 8172450"/>
              <a:gd name="connsiteY48" fmla="*/ 1075459 h 1750868"/>
              <a:gd name="connsiteX49" fmla="*/ 1719696 w 8172450"/>
              <a:gd name="connsiteY49" fmla="*/ 1096241 h 1750868"/>
              <a:gd name="connsiteX50" fmla="*/ 1896341 w 8172450"/>
              <a:gd name="connsiteY50" fmla="*/ 1096241 h 1750868"/>
              <a:gd name="connsiteX51" fmla="*/ 1896341 w 8172450"/>
              <a:gd name="connsiteY51" fmla="*/ 1127413 h 1750868"/>
              <a:gd name="connsiteX52" fmla="*/ 1953491 w 8172450"/>
              <a:gd name="connsiteY52" fmla="*/ 1127413 h 1750868"/>
              <a:gd name="connsiteX53" fmla="*/ 1953491 w 8172450"/>
              <a:gd name="connsiteY53" fmla="*/ 1158586 h 1750868"/>
              <a:gd name="connsiteX54" fmla="*/ 2145723 w 8172450"/>
              <a:gd name="connsiteY54" fmla="*/ 1158586 h 1750868"/>
              <a:gd name="connsiteX55" fmla="*/ 2145723 w 8172450"/>
              <a:gd name="connsiteY55" fmla="*/ 1189759 h 1750868"/>
              <a:gd name="connsiteX56" fmla="*/ 2374323 w 8172450"/>
              <a:gd name="connsiteY56" fmla="*/ 1189759 h 1750868"/>
              <a:gd name="connsiteX57" fmla="*/ 2374323 w 8172450"/>
              <a:gd name="connsiteY57" fmla="*/ 1231323 h 1750868"/>
              <a:gd name="connsiteX58" fmla="*/ 2504209 w 8172450"/>
              <a:gd name="connsiteY58" fmla="*/ 1231323 h 1750868"/>
              <a:gd name="connsiteX59" fmla="*/ 2504209 w 8172450"/>
              <a:gd name="connsiteY59" fmla="*/ 1257300 h 1750868"/>
              <a:gd name="connsiteX60" fmla="*/ 2566555 w 8172450"/>
              <a:gd name="connsiteY60" fmla="*/ 1257300 h 1750868"/>
              <a:gd name="connsiteX61" fmla="*/ 2566555 w 8172450"/>
              <a:gd name="connsiteY61" fmla="*/ 1304059 h 1750868"/>
              <a:gd name="connsiteX62" fmla="*/ 2758787 w 8172450"/>
              <a:gd name="connsiteY62" fmla="*/ 1304059 h 1750868"/>
              <a:gd name="connsiteX63" fmla="*/ 2758787 w 8172450"/>
              <a:gd name="connsiteY63" fmla="*/ 1330036 h 1750868"/>
              <a:gd name="connsiteX64" fmla="*/ 2836719 w 8172450"/>
              <a:gd name="connsiteY64" fmla="*/ 1330036 h 1750868"/>
              <a:gd name="connsiteX65" fmla="*/ 2836719 w 8172450"/>
              <a:gd name="connsiteY65" fmla="*/ 1350818 h 1750868"/>
              <a:gd name="connsiteX66" fmla="*/ 2893869 w 8172450"/>
              <a:gd name="connsiteY66" fmla="*/ 1350818 h 1750868"/>
              <a:gd name="connsiteX67" fmla="*/ 2893869 w 8172450"/>
              <a:gd name="connsiteY67" fmla="*/ 1392382 h 1750868"/>
              <a:gd name="connsiteX68" fmla="*/ 3023755 w 8172450"/>
              <a:gd name="connsiteY68" fmla="*/ 1392382 h 1750868"/>
              <a:gd name="connsiteX69" fmla="*/ 3023755 w 8172450"/>
              <a:gd name="connsiteY69" fmla="*/ 1423554 h 1750868"/>
              <a:gd name="connsiteX70" fmla="*/ 3278332 w 8172450"/>
              <a:gd name="connsiteY70" fmla="*/ 1423554 h 1750868"/>
              <a:gd name="connsiteX71" fmla="*/ 3278332 w 8172450"/>
              <a:gd name="connsiteY71" fmla="*/ 1449532 h 1750868"/>
              <a:gd name="connsiteX72" fmla="*/ 3356264 w 8172450"/>
              <a:gd name="connsiteY72" fmla="*/ 1449532 h 1750868"/>
              <a:gd name="connsiteX73" fmla="*/ 3491346 w 8172450"/>
              <a:gd name="connsiteY73" fmla="*/ 1449532 h 1750868"/>
              <a:gd name="connsiteX74" fmla="*/ 3491346 w 8172450"/>
              <a:gd name="connsiteY74" fmla="*/ 1480704 h 1750868"/>
              <a:gd name="connsiteX75" fmla="*/ 3647209 w 8172450"/>
              <a:gd name="connsiteY75" fmla="*/ 1480704 h 1750868"/>
              <a:gd name="connsiteX76" fmla="*/ 3652405 w 8172450"/>
              <a:gd name="connsiteY76" fmla="*/ 1485900 h 1750868"/>
              <a:gd name="connsiteX77" fmla="*/ 3964132 w 8172450"/>
              <a:gd name="connsiteY77" fmla="*/ 1485900 h 1750868"/>
              <a:gd name="connsiteX78" fmla="*/ 3964132 w 8172450"/>
              <a:gd name="connsiteY78" fmla="*/ 1527463 h 1750868"/>
              <a:gd name="connsiteX79" fmla="*/ 4057650 w 8172450"/>
              <a:gd name="connsiteY79" fmla="*/ 1527463 h 1750868"/>
              <a:gd name="connsiteX80" fmla="*/ 4057650 w 8172450"/>
              <a:gd name="connsiteY80" fmla="*/ 1553441 h 1750868"/>
              <a:gd name="connsiteX81" fmla="*/ 4244687 w 8172450"/>
              <a:gd name="connsiteY81" fmla="*/ 1553441 h 1750868"/>
              <a:gd name="connsiteX82" fmla="*/ 4244687 w 8172450"/>
              <a:gd name="connsiteY82" fmla="*/ 1574223 h 1750868"/>
              <a:gd name="connsiteX83" fmla="*/ 4405746 w 8172450"/>
              <a:gd name="connsiteY83" fmla="*/ 1574223 h 1750868"/>
              <a:gd name="connsiteX84" fmla="*/ 4405746 w 8172450"/>
              <a:gd name="connsiteY84" fmla="*/ 1595004 h 1750868"/>
              <a:gd name="connsiteX85" fmla="*/ 4587587 w 8172450"/>
              <a:gd name="connsiteY85" fmla="*/ 1595004 h 1750868"/>
              <a:gd name="connsiteX86" fmla="*/ 4587587 w 8172450"/>
              <a:gd name="connsiteY86" fmla="*/ 1600200 h 1750868"/>
              <a:gd name="connsiteX87" fmla="*/ 4836969 w 8172450"/>
              <a:gd name="connsiteY87" fmla="*/ 1600200 h 1750868"/>
              <a:gd name="connsiteX88" fmla="*/ 4836969 w 8172450"/>
              <a:gd name="connsiteY88" fmla="*/ 1610591 h 1750868"/>
              <a:gd name="connsiteX89" fmla="*/ 5122719 w 8172450"/>
              <a:gd name="connsiteY89" fmla="*/ 1610591 h 1750868"/>
              <a:gd name="connsiteX90" fmla="*/ 5122719 w 8172450"/>
              <a:gd name="connsiteY90" fmla="*/ 1620982 h 1750868"/>
              <a:gd name="connsiteX91" fmla="*/ 5288973 w 8172450"/>
              <a:gd name="connsiteY91" fmla="*/ 1620982 h 1750868"/>
              <a:gd name="connsiteX92" fmla="*/ 5288973 w 8172450"/>
              <a:gd name="connsiteY92" fmla="*/ 1636568 h 1750868"/>
              <a:gd name="connsiteX93" fmla="*/ 5491596 w 8172450"/>
              <a:gd name="connsiteY93" fmla="*/ 1636568 h 1750868"/>
              <a:gd name="connsiteX94" fmla="*/ 5491596 w 8172450"/>
              <a:gd name="connsiteY94" fmla="*/ 1667741 h 1750868"/>
              <a:gd name="connsiteX95" fmla="*/ 5600700 w 8172450"/>
              <a:gd name="connsiteY95" fmla="*/ 1667741 h 1750868"/>
              <a:gd name="connsiteX96" fmla="*/ 5600700 w 8172450"/>
              <a:gd name="connsiteY96" fmla="*/ 1678132 h 1750868"/>
              <a:gd name="connsiteX97" fmla="*/ 5959187 w 8172450"/>
              <a:gd name="connsiteY97" fmla="*/ 1678132 h 1750868"/>
              <a:gd name="connsiteX98" fmla="*/ 5959187 w 8172450"/>
              <a:gd name="connsiteY98" fmla="*/ 1698913 h 1750868"/>
              <a:gd name="connsiteX99" fmla="*/ 6296891 w 8172450"/>
              <a:gd name="connsiteY99" fmla="*/ 1698913 h 1750868"/>
              <a:gd name="connsiteX100" fmla="*/ 6296891 w 8172450"/>
              <a:gd name="connsiteY100" fmla="*/ 1719695 h 1750868"/>
              <a:gd name="connsiteX101" fmla="*/ 6400800 w 8172450"/>
              <a:gd name="connsiteY101" fmla="*/ 1719695 h 1750868"/>
              <a:gd name="connsiteX102" fmla="*/ 6400800 w 8172450"/>
              <a:gd name="connsiteY102" fmla="*/ 1730086 h 1750868"/>
              <a:gd name="connsiteX103" fmla="*/ 6832023 w 8172450"/>
              <a:gd name="connsiteY103" fmla="*/ 1730086 h 1750868"/>
              <a:gd name="connsiteX104" fmla="*/ 6832023 w 8172450"/>
              <a:gd name="connsiteY104" fmla="*/ 1750868 h 1750868"/>
              <a:gd name="connsiteX105" fmla="*/ 8172450 w 8172450"/>
              <a:gd name="connsiteY105" fmla="*/ 1750868 h 1750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8172450" h="1750868">
                <a:moveTo>
                  <a:pt x="0" y="0"/>
                </a:moveTo>
                <a:lnTo>
                  <a:pt x="171450" y="0"/>
                </a:lnTo>
                <a:lnTo>
                  <a:pt x="171450" y="36368"/>
                </a:lnTo>
                <a:lnTo>
                  <a:pt x="280555" y="36368"/>
                </a:lnTo>
                <a:lnTo>
                  <a:pt x="280555" y="72736"/>
                </a:lnTo>
                <a:lnTo>
                  <a:pt x="363682" y="72736"/>
                </a:lnTo>
                <a:lnTo>
                  <a:pt x="363682" y="114300"/>
                </a:lnTo>
                <a:lnTo>
                  <a:pt x="405246" y="114300"/>
                </a:lnTo>
                <a:lnTo>
                  <a:pt x="405246" y="155863"/>
                </a:lnTo>
                <a:lnTo>
                  <a:pt x="472787" y="155863"/>
                </a:lnTo>
                <a:lnTo>
                  <a:pt x="472787" y="207818"/>
                </a:lnTo>
                <a:lnTo>
                  <a:pt x="571500" y="207818"/>
                </a:lnTo>
                <a:lnTo>
                  <a:pt x="571500" y="238991"/>
                </a:lnTo>
                <a:lnTo>
                  <a:pt x="639041" y="238991"/>
                </a:lnTo>
                <a:lnTo>
                  <a:pt x="639041" y="270163"/>
                </a:lnTo>
                <a:lnTo>
                  <a:pt x="680605" y="270163"/>
                </a:lnTo>
                <a:lnTo>
                  <a:pt x="680605" y="327313"/>
                </a:lnTo>
                <a:lnTo>
                  <a:pt x="737755" y="327313"/>
                </a:lnTo>
                <a:lnTo>
                  <a:pt x="737755" y="374073"/>
                </a:lnTo>
                <a:lnTo>
                  <a:pt x="841664" y="374073"/>
                </a:lnTo>
                <a:lnTo>
                  <a:pt x="841664" y="452004"/>
                </a:lnTo>
                <a:lnTo>
                  <a:pt x="867641" y="452004"/>
                </a:lnTo>
                <a:lnTo>
                  <a:pt x="883228" y="467591"/>
                </a:lnTo>
                <a:lnTo>
                  <a:pt x="883228" y="519545"/>
                </a:lnTo>
                <a:lnTo>
                  <a:pt x="950769" y="519545"/>
                </a:lnTo>
                <a:lnTo>
                  <a:pt x="950769" y="571500"/>
                </a:lnTo>
                <a:lnTo>
                  <a:pt x="981941" y="571500"/>
                </a:lnTo>
                <a:lnTo>
                  <a:pt x="981941" y="618259"/>
                </a:lnTo>
                <a:lnTo>
                  <a:pt x="1028700" y="618259"/>
                </a:lnTo>
                <a:lnTo>
                  <a:pt x="1028700" y="665018"/>
                </a:lnTo>
                <a:lnTo>
                  <a:pt x="1070264" y="665018"/>
                </a:lnTo>
                <a:lnTo>
                  <a:pt x="1070264" y="711777"/>
                </a:lnTo>
                <a:lnTo>
                  <a:pt x="1106632" y="711777"/>
                </a:lnTo>
                <a:lnTo>
                  <a:pt x="1106632" y="753341"/>
                </a:lnTo>
                <a:lnTo>
                  <a:pt x="1179369" y="753341"/>
                </a:lnTo>
                <a:lnTo>
                  <a:pt x="1179369" y="800100"/>
                </a:lnTo>
                <a:lnTo>
                  <a:pt x="1257300" y="800100"/>
                </a:lnTo>
                <a:lnTo>
                  <a:pt x="1257300" y="857250"/>
                </a:lnTo>
                <a:lnTo>
                  <a:pt x="1330037" y="857250"/>
                </a:lnTo>
                <a:lnTo>
                  <a:pt x="1330037" y="888423"/>
                </a:lnTo>
                <a:lnTo>
                  <a:pt x="1402773" y="888423"/>
                </a:lnTo>
                <a:lnTo>
                  <a:pt x="1402773" y="940377"/>
                </a:lnTo>
                <a:lnTo>
                  <a:pt x="1475509" y="940377"/>
                </a:lnTo>
                <a:lnTo>
                  <a:pt x="1475509" y="981941"/>
                </a:lnTo>
                <a:lnTo>
                  <a:pt x="1610591" y="981941"/>
                </a:lnTo>
                <a:lnTo>
                  <a:pt x="1610591" y="1044286"/>
                </a:lnTo>
                <a:lnTo>
                  <a:pt x="1636569" y="1044286"/>
                </a:lnTo>
                <a:lnTo>
                  <a:pt x="1636569" y="1075459"/>
                </a:lnTo>
                <a:lnTo>
                  <a:pt x="1719696" y="1075459"/>
                </a:lnTo>
                <a:lnTo>
                  <a:pt x="1719696" y="1096241"/>
                </a:lnTo>
                <a:lnTo>
                  <a:pt x="1896341" y="1096241"/>
                </a:lnTo>
                <a:lnTo>
                  <a:pt x="1896341" y="1127413"/>
                </a:lnTo>
                <a:lnTo>
                  <a:pt x="1953491" y="1127413"/>
                </a:lnTo>
                <a:lnTo>
                  <a:pt x="1953491" y="1158586"/>
                </a:lnTo>
                <a:lnTo>
                  <a:pt x="2145723" y="1158586"/>
                </a:lnTo>
                <a:lnTo>
                  <a:pt x="2145723" y="1189759"/>
                </a:lnTo>
                <a:lnTo>
                  <a:pt x="2374323" y="1189759"/>
                </a:lnTo>
                <a:lnTo>
                  <a:pt x="2374323" y="1231323"/>
                </a:lnTo>
                <a:lnTo>
                  <a:pt x="2504209" y="1231323"/>
                </a:lnTo>
                <a:lnTo>
                  <a:pt x="2504209" y="1257300"/>
                </a:lnTo>
                <a:lnTo>
                  <a:pt x="2566555" y="1257300"/>
                </a:lnTo>
                <a:lnTo>
                  <a:pt x="2566555" y="1304059"/>
                </a:lnTo>
                <a:lnTo>
                  <a:pt x="2758787" y="1304059"/>
                </a:lnTo>
                <a:lnTo>
                  <a:pt x="2758787" y="1330036"/>
                </a:lnTo>
                <a:lnTo>
                  <a:pt x="2836719" y="1330036"/>
                </a:lnTo>
                <a:lnTo>
                  <a:pt x="2836719" y="1350818"/>
                </a:lnTo>
                <a:lnTo>
                  <a:pt x="2893869" y="1350818"/>
                </a:lnTo>
                <a:lnTo>
                  <a:pt x="2893869" y="1392382"/>
                </a:lnTo>
                <a:lnTo>
                  <a:pt x="3023755" y="1392382"/>
                </a:lnTo>
                <a:lnTo>
                  <a:pt x="3023755" y="1423554"/>
                </a:lnTo>
                <a:lnTo>
                  <a:pt x="3278332" y="1423554"/>
                </a:lnTo>
                <a:lnTo>
                  <a:pt x="3278332" y="1449532"/>
                </a:lnTo>
                <a:lnTo>
                  <a:pt x="3356264" y="1449532"/>
                </a:lnTo>
                <a:lnTo>
                  <a:pt x="3491346" y="1449532"/>
                </a:lnTo>
                <a:lnTo>
                  <a:pt x="3491346" y="1480704"/>
                </a:lnTo>
                <a:lnTo>
                  <a:pt x="3647209" y="1480704"/>
                </a:lnTo>
                <a:lnTo>
                  <a:pt x="3652405" y="1485900"/>
                </a:lnTo>
                <a:lnTo>
                  <a:pt x="3964132" y="1485900"/>
                </a:lnTo>
                <a:lnTo>
                  <a:pt x="3964132" y="1527463"/>
                </a:lnTo>
                <a:lnTo>
                  <a:pt x="4057650" y="1527463"/>
                </a:lnTo>
                <a:lnTo>
                  <a:pt x="4057650" y="1553441"/>
                </a:lnTo>
                <a:lnTo>
                  <a:pt x="4244687" y="1553441"/>
                </a:lnTo>
                <a:lnTo>
                  <a:pt x="4244687" y="1574223"/>
                </a:lnTo>
                <a:lnTo>
                  <a:pt x="4405746" y="1574223"/>
                </a:lnTo>
                <a:lnTo>
                  <a:pt x="4405746" y="1595004"/>
                </a:lnTo>
                <a:lnTo>
                  <a:pt x="4587587" y="1595004"/>
                </a:lnTo>
                <a:lnTo>
                  <a:pt x="4587587" y="1600200"/>
                </a:lnTo>
                <a:lnTo>
                  <a:pt x="4836969" y="1600200"/>
                </a:lnTo>
                <a:lnTo>
                  <a:pt x="4836969" y="1610591"/>
                </a:lnTo>
                <a:lnTo>
                  <a:pt x="5122719" y="1610591"/>
                </a:lnTo>
                <a:lnTo>
                  <a:pt x="5122719" y="1620982"/>
                </a:lnTo>
                <a:lnTo>
                  <a:pt x="5288973" y="1620982"/>
                </a:lnTo>
                <a:lnTo>
                  <a:pt x="5288973" y="1636568"/>
                </a:lnTo>
                <a:lnTo>
                  <a:pt x="5491596" y="1636568"/>
                </a:lnTo>
                <a:lnTo>
                  <a:pt x="5491596" y="1667741"/>
                </a:lnTo>
                <a:lnTo>
                  <a:pt x="5600700" y="1667741"/>
                </a:lnTo>
                <a:lnTo>
                  <a:pt x="5600700" y="1678132"/>
                </a:lnTo>
                <a:lnTo>
                  <a:pt x="5959187" y="1678132"/>
                </a:lnTo>
                <a:lnTo>
                  <a:pt x="5959187" y="1698913"/>
                </a:lnTo>
                <a:lnTo>
                  <a:pt x="6296891" y="1698913"/>
                </a:lnTo>
                <a:lnTo>
                  <a:pt x="6296891" y="1719695"/>
                </a:lnTo>
                <a:lnTo>
                  <a:pt x="6400800" y="1719695"/>
                </a:lnTo>
                <a:lnTo>
                  <a:pt x="6400800" y="1730086"/>
                </a:lnTo>
                <a:lnTo>
                  <a:pt x="6832023" y="1730086"/>
                </a:lnTo>
                <a:lnTo>
                  <a:pt x="6832023" y="1750868"/>
                </a:lnTo>
                <a:lnTo>
                  <a:pt x="8172450" y="1750868"/>
                </a:lnTo>
              </a:path>
            </a:pathLst>
          </a:custGeom>
          <a:noFill/>
          <a:ln w="28575">
            <a:solidFill>
              <a:schemeClr val="accent3"/>
            </a:solidFill>
            <a:miter lim="800000"/>
            <a:headEnd/>
            <a:tailEnd/>
          </a:ln>
        </p:spPr>
        <p:txBody>
          <a:bodyPr rtlCol="0" anchor="ctr"/>
          <a:lstStyle/>
          <a:p>
            <a:pPr algn="ctr"/>
            <a:endParaRPr lang="en-US"/>
          </a:p>
        </p:txBody>
      </p:sp>
      <p:sp>
        <p:nvSpPr>
          <p:cNvPr id="2" name="Title 1">
            <a:extLst>
              <a:ext uri="{FF2B5EF4-FFF2-40B4-BE49-F238E27FC236}">
                <a16:creationId xmlns:a16="http://schemas.microsoft.com/office/drawing/2014/main" id="{096C4DA8-D893-77D9-3FBD-EC443C8E6A9B}"/>
              </a:ext>
            </a:extLst>
          </p:cNvPr>
          <p:cNvSpPr>
            <a:spLocks noGrp="1"/>
          </p:cNvSpPr>
          <p:nvPr>
            <p:ph type="title"/>
          </p:nvPr>
        </p:nvSpPr>
        <p:spPr/>
        <p:txBody>
          <a:bodyPr/>
          <a:lstStyle/>
          <a:p>
            <a:r>
              <a:rPr lang="en-US" altLang="en-US" dirty="0"/>
              <a:t>COLUMBUS: OS</a:t>
            </a:r>
            <a:endParaRPr lang="en-US" dirty="0"/>
          </a:p>
        </p:txBody>
      </p:sp>
      <p:sp>
        <p:nvSpPr>
          <p:cNvPr id="5" name="Text Box 11">
            <a:extLst>
              <a:ext uri="{FF2B5EF4-FFF2-40B4-BE49-F238E27FC236}">
                <a16:creationId xmlns:a16="http://schemas.microsoft.com/office/drawing/2014/main" id="{96D6CF8E-4800-941F-EC4B-B239FA8E9223}"/>
              </a:ext>
            </a:extLst>
          </p:cNvPr>
          <p:cNvSpPr txBox="1">
            <a:spLocks noChangeArrowheads="1"/>
          </p:cNvSpPr>
          <p:nvPr/>
        </p:nvSpPr>
        <p:spPr bwMode="auto">
          <a:xfrm>
            <a:off x="419101" y="6359021"/>
            <a:ext cx="800843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1218987"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Dummer. JCO 2022;40:4178.</a:t>
            </a:r>
          </a:p>
        </p:txBody>
      </p:sp>
      <p:sp>
        <p:nvSpPr>
          <p:cNvPr id="93" name="Freeform: Shape 92">
            <a:extLst>
              <a:ext uri="{FF2B5EF4-FFF2-40B4-BE49-F238E27FC236}">
                <a16:creationId xmlns:a16="http://schemas.microsoft.com/office/drawing/2014/main" id="{F0419FD6-A5BB-B88C-0EC6-585FCB51BABD}"/>
              </a:ext>
            </a:extLst>
          </p:cNvPr>
          <p:cNvSpPr/>
          <p:nvPr/>
        </p:nvSpPr>
        <p:spPr bwMode="auto">
          <a:xfrm>
            <a:off x="2514219" y="2535229"/>
            <a:ext cx="8398197" cy="2159462"/>
          </a:xfrm>
          <a:custGeom>
            <a:avLst/>
            <a:gdLst>
              <a:gd name="connsiteX0" fmla="*/ 0 w 6554804"/>
              <a:gd name="connsiteY0" fmla="*/ 0 h 3147461"/>
              <a:gd name="connsiteX1" fmla="*/ 0 w 6554804"/>
              <a:gd name="connsiteY1" fmla="*/ 3147461 h 3147461"/>
              <a:gd name="connsiteX2" fmla="*/ 6554804 w 6554804"/>
              <a:gd name="connsiteY2" fmla="*/ 3147461 h 3147461"/>
            </a:gdLst>
            <a:ahLst/>
            <a:cxnLst>
              <a:cxn ang="0">
                <a:pos x="connsiteX0" y="connsiteY0"/>
              </a:cxn>
              <a:cxn ang="0">
                <a:pos x="connsiteX1" y="connsiteY1"/>
              </a:cxn>
              <a:cxn ang="0">
                <a:pos x="connsiteX2" y="connsiteY2"/>
              </a:cxn>
            </a:cxnLst>
            <a:rect l="l" t="t" r="r" b="b"/>
            <a:pathLst>
              <a:path w="6554804" h="3147461">
                <a:moveTo>
                  <a:pt x="0" y="0"/>
                </a:moveTo>
                <a:lnTo>
                  <a:pt x="0" y="3147461"/>
                </a:lnTo>
                <a:lnTo>
                  <a:pt x="6554804" y="3147461"/>
                </a:lnTo>
              </a:path>
            </a:pathLst>
          </a:custGeom>
          <a:noFill/>
          <a:ln w="28575">
            <a:solidFill>
              <a:schemeClr val="bg1"/>
            </a:solidFill>
            <a:miter lim="800000"/>
            <a:headEnd/>
            <a:tailEnd/>
          </a:ln>
        </p:spPr>
        <p:txBody>
          <a:bodyPr rtlCol="0" anchor="ctr"/>
          <a:lstStyle/>
          <a:p>
            <a:pPr algn="ctr"/>
            <a:endParaRPr lang="en-US"/>
          </a:p>
        </p:txBody>
      </p:sp>
      <p:grpSp>
        <p:nvGrpSpPr>
          <p:cNvPr id="94" name="Group 93">
            <a:extLst>
              <a:ext uri="{FF2B5EF4-FFF2-40B4-BE49-F238E27FC236}">
                <a16:creationId xmlns:a16="http://schemas.microsoft.com/office/drawing/2014/main" id="{43F56D91-AE69-3583-F5C5-2BE29C5EF61F}"/>
              </a:ext>
            </a:extLst>
          </p:cNvPr>
          <p:cNvGrpSpPr/>
          <p:nvPr/>
        </p:nvGrpSpPr>
        <p:grpSpPr>
          <a:xfrm>
            <a:off x="2454337" y="2535229"/>
            <a:ext cx="64017" cy="2158452"/>
            <a:chOff x="2966742" y="1780674"/>
            <a:chExt cx="93306" cy="3145988"/>
          </a:xfrm>
        </p:grpSpPr>
        <p:cxnSp>
          <p:nvCxnSpPr>
            <p:cNvPr id="95" name="Straight Connector 94">
              <a:extLst>
                <a:ext uri="{FF2B5EF4-FFF2-40B4-BE49-F238E27FC236}">
                  <a16:creationId xmlns:a16="http://schemas.microsoft.com/office/drawing/2014/main" id="{3E2711E3-073F-CC7A-60F7-D1F0C97E8278}"/>
                </a:ext>
              </a:extLst>
            </p:cNvPr>
            <p:cNvCxnSpPr>
              <a:cxnSpLocks/>
            </p:cNvCxnSpPr>
            <p:nvPr/>
          </p:nvCxnSpPr>
          <p:spPr bwMode="auto">
            <a:xfrm>
              <a:off x="2966742" y="1780674"/>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E3E6A824-54E3-D350-CEC0-93166B7E061D}"/>
                </a:ext>
              </a:extLst>
            </p:cNvPr>
            <p:cNvCxnSpPr>
              <a:cxnSpLocks/>
            </p:cNvCxnSpPr>
            <p:nvPr/>
          </p:nvCxnSpPr>
          <p:spPr bwMode="auto">
            <a:xfrm>
              <a:off x="2966742" y="2409872"/>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8560DBFF-009B-80C6-3520-80E8AB15FED0}"/>
                </a:ext>
              </a:extLst>
            </p:cNvPr>
            <p:cNvCxnSpPr>
              <a:cxnSpLocks/>
            </p:cNvCxnSpPr>
            <p:nvPr/>
          </p:nvCxnSpPr>
          <p:spPr bwMode="auto">
            <a:xfrm>
              <a:off x="2966742" y="3039070"/>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D4912444-7775-E8E5-AC76-3542E287BBC4}"/>
                </a:ext>
              </a:extLst>
            </p:cNvPr>
            <p:cNvCxnSpPr>
              <a:cxnSpLocks/>
            </p:cNvCxnSpPr>
            <p:nvPr/>
          </p:nvCxnSpPr>
          <p:spPr bwMode="auto">
            <a:xfrm>
              <a:off x="2966742" y="3668268"/>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8FCC5D3F-7F0E-4E4E-6857-F08E3C4F0ACE}"/>
                </a:ext>
              </a:extLst>
            </p:cNvPr>
            <p:cNvCxnSpPr>
              <a:cxnSpLocks/>
            </p:cNvCxnSpPr>
            <p:nvPr/>
          </p:nvCxnSpPr>
          <p:spPr bwMode="auto">
            <a:xfrm>
              <a:off x="2966742" y="4297466"/>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6E3F96D4-52D7-8232-4BCE-F684319FCDEA}"/>
                </a:ext>
              </a:extLst>
            </p:cNvPr>
            <p:cNvCxnSpPr>
              <a:cxnSpLocks/>
            </p:cNvCxnSpPr>
            <p:nvPr/>
          </p:nvCxnSpPr>
          <p:spPr bwMode="auto">
            <a:xfrm>
              <a:off x="2966742" y="4926662"/>
              <a:ext cx="93306" cy="0"/>
            </a:xfrm>
            <a:prstGeom prst="line">
              <a:avLst/>
            </a:prstGeom>
            <a:noFill/>
            <a:ln w="28575" cap="flat" cmpd="sng" algn="ctr">
              <a:solidFill>
                <a:schemeClr val="bg1"/>
              </a:solidFill>
              <a:prstDash val="solid"/>
              <a:round/>
              <a:headEnd type="none" w="med" len="med"/>
              <a:tailEnd type="none" w="med" len="med"/>
            </a:ln>
            <a:effectLst/>
          </p:spPr>
        </p:cxnSp>
      </p:grpSp>
      <p:sp>
        <p:nvSpPr>
          <p:cNvPr id="101" name="TextBox 100">
            <a:extLst>
              <a:ext uri="{FF2B5EF4-FFF2-40B4-BE49-F238E27FC236}">
                <a16:creationId xmlns:a16="http://schemas.microsoft.com/office/drawing/2014/main" id="{9A47E6CF-D236-3924-2D0F-91B1A9977879}"/>
              </a:ext>
            </a:extLst>
          </p:cNvPr>
          <p:cNvSpPr txBox="1"/>
          <p:nvPr/>
        </p:nvSpPr>
        <p:spPr bwMode="auto">
          <a:xfrm>
            <a:off x="1947534" y="2344082"/>
            <a:ext cx="5364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02" name="TextBox 101">
            <a:extLst>
              <a:ext uri="{FF2B5EF4-FFF2-40B4-BE49-F238E27FC236}">
                <a16:creationId xmlns:a16="http://schemas.microsoft.com/office/drawing/2014/main" id="{98404CCE-B2F9-B5AE-AED9-6CA4049ADE71}"/>
              </a:ext>
            </a:extLst>
          </p:cNvPr>
          <p:cNvSpPr txBox="1"/>
          <p:nvPr/>
        </p:nvSpPr>
        <p:spPr bwMode="auto">
          <a:xfrm>
            <a:off x="2064724" y="2771760"/>
            <a:ext cx="41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03" name="TextBox 102">
            <a:extLst>
              <a:ext uri="{FF2B5EF4-FFF2-40B4-BE49-F238E27FC236}">
                <a16:creationId xmlns:a16="http://schemas.microsoft.com/office/drawing/2014/main" id="{B670C821-0285-0B0B-DD23-36EDFCED5A99}"/>
              </a:ext>
            </a:extLst>
          </p:cNvPr>
          <p:cNvSpPr txBox="1"/>
          <p:nvPr/>
        </p:nvSpPr>
        <p:spPr bwMode="auto">
          <a:xfrm>
            <a:off x="2076213" y="3209106"/>
            <a:ext cx="41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04" name="TextBox 103">
            <a:extLst>
              <a:ext uri="{FF2B5EF4-FFF2-40B4-BE49-F238E27FC236}">
                <a16:creationId xmlns:a16="http://schemas.microsoft.com/office/drawing/2014/main" id="{F38F0317-D996-ED35-2FDB-81F355D07816}"/>
              </a:ext>
            </a:extLst>
          </p:cNvPr>
          <p:cNvSpPr txBox="1"/>
          <p:nvPr/>
        </p:nvSpPr>
        <p:spPr bwMode="auto">
          <a:xfrm>
            <a:off x="2076213" y="3641052"/>
            <a:ext cx="41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05" name="TextBox 104">
            <a:extLst>
              <a:ext uri="{FF2B5EF4-FFF2-40B4-BE49-F238E27FC236}">
                <a16:creationId xmlns:a16="http://schemas.microsoft.com/office/drawing/2014/main" id="{734F83FC-1C6D-EB94-0DF1-21FB7DAA3098}"/>
              </a:ext>
            </a:extLst>
          </p:cNvPr>
          <p:cNvSpPr txBox="1"/>
          <p:nvPr/>
        </p:nvSpPr>
        <p:spPr bwMode="auto">
          <a:xfrm>
            <a:off x="2078775" y="4073122"/>
            <a:ext cx="41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06" name="TextBox 105">
            <a:extLst>
              <a:ext uri="{FF2B5EF4-FFF2-40B4-BE49-F238E27FC236}">
                <a16:creationId xmlns:a16="http://schemas.microsoft.com/office/drawing/2014/main" id="{A12C0DA4-3FC5-3CAF-D6DD-9366D8378EF7}"/>
              </a:ext>
            </a:extLst>
          </p:cNvPr>
          <p:cNvSpPr txBox="1"/>
          <p:nvPr/>
        </p:nvSpPr>
        <p:spPr bwMode="auto">
          <a:xfrm>
            <a:off x="2195959" y="4505067"/>
            <a:ext cx="30211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14" name="TextBox 113">
            <a:extLst>
              <a:ext uri="{FF2B5EF4-FFF2-40B4-BE49-F238E27FC236}">
                <a16:creationId xmlns:a16="http://schemas.microsoft.com/office/drawing/2014/main" id="{30143666-63DE-4070-40CE-52E483EE8C38}"/>
              </a:ext>
            </a:extLst>
          </p:cNvPr>
          <p:cNvSpPr txBox="1"/>
          <p:nvPr/>
        </p:nvSpPr>
        <p:spPr bwMode="auto">
          <a:xfrm>
            <a:off x="6406545" y="5018676"/>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sp>
        <p:nvSpPr>
          <p:cNvPr id="115" name="TextBox 114">
            <a:extLst>
              <a:ext uri="{FF2B5EF4-FFF2-40B4-BE49-F238E27FC236}">
                <a16:creationId xmlns:a16="http://schemas.microsoft.com/office/drawing/2014/main" id="{BE1F98E5-D560-2A39-5DA7-2804DDA2C64E}"/>
              </a:ext>
            </a:extLst>
          </p:cNvPr>
          <p:cNvSpPr txBox="1"/>
          <p:nvPr/>
        </p:nvSpPr>
        <p:spPr bwMode="auto">
          <a:xfrm rot="16200000">
            <a:off x="979901" y="3498255"/>
            <a:ext cx="1704378" cy="3677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OS (%)</a:t>
            </a:r>
          </a:p>
        </p:txBody>
      </p:sp>
      <p:sp>
        <p:nvSpPr>
          <p:cNvPr id="116" name="TextBox 115">
            <a:extLst>
              <a:ext uri="{FF2B5EF4-FFF2-40B4-BE49-F238E27FC236}">
                <a16:creationId xmlns:a16="http://schemas.microsoft.com/office/drawing/2014/main" id="{7ECAB084-422F-B04D-6CEB-D7BDFC07E6EA}"/>
              </a:ext>
            </a:extLst>
          </p:cNvPr>
          <p:cNvSpPr txBox="1"/>
          <p:nvPr/>
        </p:nvSpPr>
        <p:spPr bwMode="auto">
          <a:xfrm>
            <a:off x="293977" y="5115505"/>
            <a:ext cx="205819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Aft>
                <a:spcPct val="0"/>
              </a:spcAft>
              <a:buClrTx/>
              <a:buFontTx/>
              <a:buNone/>
            </a:pPr>
            <a:r>
              <a:rPr lang="en-US" sz="1400" b="1" dirty="0">
                <a:solidFill>
                  <a:schemeClr val="bg1"/>
                </a:solidFill>
                <a:latin typeface="Calibri" panose="020F0502020204030204" pitchFamily="34" charset="0"/>
              </a:rPr>
              <a:t>Patients at risk, n</a:t>
            </a:r>
          </a:p>
          <a:p>
            <a:pPr algn="r">
              <a:lnSpc>
                <a:spcPct val="100000"/>
              </a:lnSpc>
              <a:spcAft>
                <a:spcPct val="0"/>
              </a:spcAft>
              <a:buClrTx/>
              <a:buFontTx/>
              <a:buNone/>
            </a:pPr>
            <a:r>
              <a:rPr lang="en-US" sz="1400" dirty="0" err="1">
                <a:solidFill>
                  <a:schemeClr val="accent1"/>
                </a:solidFill>
                <a:latin typeface="Calibri" panose="020F0502020204030204" pitchFamily="34" charset="0"/>
              </a:rPr>
              <a:t>Encorafenib</a:t>
            </a:r>
            <a:r>
              <a:rPr lang="en-US" sz="1400" dirty="0">
                <a:solidFill>
                  <a:schemeClr val="accent1"/>
                </a:solidFill>
                <a:latin typeface="Calibri" panose="020F0502020204030204" pitchFamily="34" charset="0"/>
              </a:rPr>
              <a:t> + </a:t>
            </a:r>
            <a:r>
              <a:rPr lang="en-US" sz="1400" dirty="0" err="1">
                <a:solidFill>
                  <a:schemeClr val="accent1"/>
                </a:solidFill>
                <a:latin typeface="Calibri" panose="020F0502020204030204" pitchFamily="34" charset="0"/>
              </a:rPr>
              <a:t>binimetinib</a:t>
            </a:r>
            <a:endParaRPr lang="en-US" sz="1400" dirty="0">
              <a:solidFill>
                <a:schemeClr val="accent1"/>
              </a:solidFill>
              <a:latin typeface="Calibri" panose="020F0502020204030204" pitchFamily="34" charset="0"/>
            </a:endParaRPr>
          </a:p>
          <a:p>
            <a:pPr algn="r">
              <a:spcAft>
                <a:spcPct val="0"/>
              </a:spcAft>
            </a:pPr>
            <a:r>
              <a:rPr lang="en-US" sz="1400" dirty="0">
                <a:solidFill>
                  <a:schemeClr val="accent3"/>
                </a:solidFill>
                <a:latin typeface="Calibri" panose="020F0502020204030204" pitchFamily="34" charset="0"/>
              </a:rPr>
              <a:t>Vemurafenib</a:t>
            </a:r>
          </a:p>
          <a:p>
            <a:pPr algn="r">
              <a:spcAft>
                <a:spcPct val="0"/>
              </a:spcAft>
            </a:pPr>
            <a:r>
              <a:rPr lang="en-US" sz="1400" dirty="0" err="1">
                <a:solidFill>
                  <a:schemeClr val="accent4"/>
                </a:solidFill>
                <a:latin typeface="Calibri" panose="020F0502020204030204" pitchFamily="34" charset="0"/>
              </a:rPr>
              <a:t>Encorafenib</a:t>
            </a:r>
            <a:endParaRPr lang="en-US" sz="1400" b="0" dirty="0">
              <a:solidFill>
                <a:schemeClr val="accent4"/>
              </a:solidFill>
              <a:latin typeface="Calibri" panose="020F0502020204030204" pitchFamily="34" charset="0"/>
            </a:endParaRPr>
          </a:p>
        </p:txBody>
      </p:sp>
      <p:sp>
        <p:nvSpPr>
          <p:cNvPr id="107" name="TextBox 106">
            <a:extLst>
              <a:ext uri="{FF2B5EF4-FFF2-40B4-BE49-F238E27FC236}">
                <a16:creationId xmlns:a16="http://schemas.microsoft.com/office/drawing/2014/main" id="{5774A860-664D-6004-E303-BF20BA18F659}"/>
              </a:ext>
            </a:extLst>
          </p:cNvPr>
          <p:cNvSpPr txBox="1"/>
          <p:nvPr/>
        </p:nvSpPr>
        <p:spPr bwMode="auto">
          <a:xfrm>
            <a:off x="2351962" y="4699478"/>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08" name="TextBox 107">
            <a:extLst>
              <a:ext uri="{FF2B5EF4-FFF2-40B4-BE49-F238E27FC236}">
                <a16:creationId xmlns:a16="http://schemas.microsoft.com/office/drawing/2014/main" id="{6995B0C1-4EF6-DA60-66BB-0E607899958E}"/>
              </a:ext>
            </a:extLst>
          </p:cNvPr>
          <p:cNvSpPr txBox="1"/>
          <p:nvPr/>
        </p:nvSpPr>
        <p:spPr bwMode="auto">
          <a:xfrm>
            <a:off x="2662418" y="4699478"/>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109" name="TextBox 108">
            <a:extLst>
              <a:ext uri="{FF2B5EF4-FFF2-40B4-BE49-F238E27FC236}">
                <a16:creationId xmlns:a16="http://schemas.microsoft.com/office/drawing/2014/main" id="{5672F618-81B6-0109-4DE1-BB101D0B9BE6}"/>
              </a:ext>
            </a:extLst>
          </p:cNvPr>
          <p:cNvSpPr txBox="1"/>
          <p:nvPr/>
        </p:nvSpPr>
        <p:spPr bwMode="auto">
          <a:xfrm>
            <a:off x="2964905" y="4699478"/>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10" name="TextBox 109">
            <a:extLst>
              <a:ext uri="{FF2B5EF4-FFF2-40B4-BE49-F238E27FC236}">
                <a16:creationId xmlns:a16="http://schemas.microsoft.com/office/drawing/2014/main" id="{AAC2A131-7DDB-E258-7510-0C80A6CBBE3A}"/>
              </a:ext>
            </a:extLst>
          </p:cNvPr>
          <p:cNvSpPr txBox="1"/>
          <p:nvPr/>
        </p:nvSpPr>
        <p:spPr bwMode="auto">
          <a:xfrm>
            <a:off x="3282756" y="4699845"/>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111" name="TextBox 110">
            <a:extLst>
              <a:ext uri="{FF2B5EF4-FFF2-40B4-BE49-F238E27FC236}">
                <a16:creationId xmlns:a16="http://schemas.microsoft.com/office/drawing/2014/main" id="{D83D3780-9045-B483-3BF0-7B59D9EDE386}"/>
              </a:ext>
            </a:extLst>
          </p:cNvPr>
          <p:cNvSpPr txBox="1"/>
          <p:nvPr/>
        </p:nvSpPr>
        <p:spPr bwMode="auto">
          <a:xfrm>
            <a:off x="3534824" y="469947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112" name="TextBox 111">
            <a:extLst>
              <a:ext uri="{FF2B5EF4-FFF2-40B4-BE49-F238E27FC236}">
                <a16:creationId xmlns:a16="http://schemas.microsoft.com/office/drawing/2014/main" id="{D605F927-3774-5F83-07B0-6E6A5708AFB5}"/>
              </a:ext>
            </a:extLst>
          </p:cNvPr>
          <p:cNvSpPr txBox="1"/>
          <p:nvPr/>
        </p:nvSpPr>
        <p:spPr bwMode="auto">
          <a:xfrm>
            <a:off x="3832257" y="469947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113" name="TextBox 112">
            <a:extLst>
              <a:ext uri="{FF2B5EF4-FFF2-40B4-BE49-F238E27FC236}">
                <a16:creationId xmlns:a16="http://schemas.microsoft.com/office/drawing/2014/main" id="{802450F9-9741-E13C-E50B-B15202E43D91}"/>
              </a:ext>
            </a:extLst>
          </p:cNvPr>
          <p:cNvSpPr txBox="1"/>
          <p:nvPr/>
        </p:nvSpPr>
        <p:spPr bwMode="auto">
          <a:xfrm>
            <a:off x="4138186" y="469947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142" name="TextBox 141">
            <a:extLst>
              <a:ext uri="{FF2B5EF4-FFF2-40B4-BE49-F238E27FC236}">
                <a16:creationId xmlns:a16="http://schemas.microsoft.com/office/drawing/2014/main" id="{A2394905-6099-4020-1FED-D745A0DE50FE}"/>
              </a:ext>
            </a:extLst>
          </p:cNvPr>
          <p:cNvSpPr txBox="1"/>
          <p:nvPr/>
        </p:nvSpPr>
        <p:spPr bwMode="auto">
          <a:xfrm>
            <a:off x="4456231" y="470081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143" name="TextBox 142">
            <a:extLst>
              <a:ext uri="{FF2B5EF4-FFF2-40B4-BE49-F238E27FC236}">
                <a16:creationId xmlns:a16="http://schemas.microsoft.com/office/drawing/2014/main" id="{1FCAC202-42DF-135D-FF8F-6CA4A39411B0}"/>
              </a:ext>
            </a:extLst>
          </p:cNvPr>
          <p:cNvSpPr txBox="1"/>
          <p:nvPr/>
        </p:nvSpPr>
        <p:spPr bwMode="auto">
          <a:xfrm>
            <a:off x="4766687" y="470081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144" name="TextBox 143">
            <a:extLst>
              <a:ext uri="{FF2B5EF4-FFF2-40B4-BE49-F238E27FC236}">
                <a16:creationId xmlns:a16="http://schemas.microsoft.com/office/drawing/2014/main" id="{86C1B9E2-812C-EC76-9E8C-69EB1F928ACE}"/>
              </a:ext>
            </a:extLst>
          </p:cNvPr>
          <p:cNvSpPr txBox="1"/>
          <p:nvPr/>
        </p:nvSpPr>
        <p:spPr bwMode="auto">
          <a:xfrm>
            <a:off x="5069174" y="470081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145" name="TextBox 144">
            <a:extLst>
              <a:ext uri="{FF2B5EF4-FFF2-40B4-BE49-F238E27FC236}">
                <a16:creationId xmlns:a16="http://schemas.microsoft.com/office/drawing/2014/main" id="{4B24F3A2-D38B-81A8-C795-2F1846209947}"/>
              </a:ext>
            </a:extLst>
          </p:cNvPr>
          <p:cNvSpPr txBox="1"/>
          <p:nvPr/>
        </p:nvSpPr>
        <p:spPr bwMode="auto">
          <a:xfrm>
            <a:off x="5387026" y="470118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146" name="TextBox 145">
            <a:extLst>
              <a:ext uri="{FF2B5EF4-FFF2-40B4-BE49-F238E27FC236}">
                <a16:creationId xmlns:a16="http://schemas.microsoft.com/office/drawing/2014/main" id="{A8074274-8285-08CB-A5C6-4FE590761A78}"/>
              </a:ext>
            </a:extLst>
          </p:cNvPr>
          <p:cNvSpPr txBox="1"/>
          <p:nvPr/>
        </p:nvSpPr>
        <p:spPr bwMode="auto">
          <a:xfrm>
            <a:off x="5697602" y="470081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sp>
        <p:nvSpPr>
          <p:cNvPr id="147" name="TextBox 146">
            <a:extLst>
              <a:ext uri="{FF2B5EF4-FFF2-40B4-BE49-F238E27FC236}">
                <a16:creationId xmlns:a16="http://schemas.microsoft.com/office/drawing/2014/main" id="{4D60B008-DF29-6853-5346-5805DEC9D8C2}"/>
              </a:ext>
            </a:extLst>
          </p:cNvPr>
          <p:cNvSpPr txBox="1"/>
          <p:nvPr/>
        </p:nvSpPr>
        <p:spPr bwMode="auto">
          <a:xfrm>
            <a:off x="5995035" y="470081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148" name="TextBox 147">
            <a:extLst>
              <a:ext uri="{FF2B5EF4-FFF2-40B4-BE49-F238E27FC236}">
                <a16:creationId xmlns:a16="http://schemas.microsoft.com/office/drawing/2014/main" id="{4B906067-2327-8400-B9FB-74087CB5F1ED}"/>
              </a:ext>
            </a:extLst>
          </p:cNvPr>
          <p:cNvSpPr txBox="1"/>
          <p:nvPr/>
        </p:nvSpPr>
        <p:spPr bwMode="auto">
          <a:xfrm>
            <a:off x="6300964" y="470081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39</a:t>
            </a:r>
          </a:p>
        </p:txBody>
      </p:sp>
      <p:sp>
        <p:nvSpPr>
          <p:cNvPr id="149" name="TextBox 148">
            <a:extLst>
              <a:ext uri="{FF2B5EF4-FFF2-40B4-BE49-F238E27FC236}">
                <a16:creationId xmlns:a16="http://schemas.microsoft.com/office/drawing/2014/main" id="{B91926DA-40DB-8B23-F5FA-458D2A616698}"/>
              </a:ext>
            </a:extLst>
          </p:cNvPr>
          <p:cNvSpPr txBox="1"/>
          <p:nvPr/>
        </p:nvSpPr>
        <p:spPr bwMode="auto">
          <a:xfrm>
            <a:off x="6615790" y="4704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150" name="TextBox 149">
            <a:extLst>
              <a:ext uri="{FF2B5EF4-FFF2-40B4-BE49-F238E27FC236}">
                <a16:creationId xmlns:a16="http://schemas.microsoft.com/office/drawing/2014/main" id="{22EF3EE0-FAFC-5BCE-2663-3B9F5CC7EE85}"/>
              </a:ext>
            </a:extLst>
          </p:cNvPr>
          <p:cNvSpPr txBox="1"/>
          <p:nvPr/>
        </p:nvSpPr>
        <p:spPr bwMode="auto">
          <a:xfrm>
            <a:off x="6926246" y="4704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45</a:t>
            </a:r>
          </a:p>
        </p:txBody>
      </p:sp>
      <p:sp>
        <p:nvSpPr>
          <p:cNvPr id="151" name="TextBox 150">
            <a:extLst>
              <a:ext uri="{FF2B5EF4-FFF2-40B4-BE49-F238E27FC236}">
                <a16:creationId xmlns:a16="http://schemas.microsoft.com/office/drawing/2014/main" id="{582FFE82-1FD7-EA26-DAB7-78A458D7D8BB}"/>
              </a:ext>
            </a:extLst>
          </p:cNvPr>
          <p:cNvSpPr txBox="1"/>
          <p:nvPr/>
        </p:nvSpPr>
        <p:spPr bwMode="auto">
          <a:xfrm>
            <a:off x="7228733" y="4704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152" name="TextBox 151">
            <a:extLst>
              <a:ext uri="{FF2B5EF4-FFF2-40B4-BE49-F238E27FC236}">
                <a16:creationId xmlns:a16="http://schemas.microsoft.com/office/drawing/2014/main" id="{122FE796-8416-ADCB-FD64-CC88F1C8C7EF}"/>
              </a:ext>
            </a:extLst>
          </p:cNvPr>
          <p:cNvSpPr txBox="1"/>
          <p:nvPr/>
        </p:nvSpPr>
        <p:spPr bwMode="auto">
          <a:xfrm>
            <a:off x="7546584" y="470525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51</a:t>
            </a:r>
          </a:p>
        </p:txBody>
      </p:sp>
      <p:sp>
        <p:nvSpPr>
          <p:cNvPr id="153" name="TextBox 152">
            <a:extLst>
              <a:ext uri="{FF2B5EF4-FFF2-40B4-BE49-F238E27FC236}">
                <a16:creationId xmlns:a16="http://schemas.microsoft.com/office/drawing/2014/main" id="{575CBB97-DA44-8DED-B5D7-470C40499A1F}"/>
              </a:ext>
            </a:extLst>
          </p:cNvPr>
          <p:cNvSpPr txBox="1"/>
          <p:nvPr/>
        </p:nvSpPr>
        <p:spPr bwMode="auto">
          <a:xfrm>
            <a:off x="7857161" y="4704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54</a:t>
            </a:r>
          </a:p>
        </p:txBody>
      </p:sp>
      <p:sp>
        <p:nvSpPr>
          <p:cNvPr id="154" name="TextBox 153">
            <a:extLst>
              <a:ext uri="{FF2B5EF4-FFF2-40B4-BE49-F238E27FC236}">
                <a16:creationId xmlns:a16="http://schemas.microsoft.com/office/drawing/2014/main" id="{B08E1749-34A9-603E-35ED-B0E00BD8518B}"/>
              </a:ext>
            </a:extLst>
          </p:cNvPr>
          <p:cNvSpPr txBox="1"/>
          <p:nvPr/>
        </p:nvSpPr>
        <p:spPr bwMode="auto">
          <a:xfrm>
            <a:off x="8154594" y="4704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57</a:t>
            </a:r>
          </a:p>
        </p:txBody>
      </p:sp>
      <p:sp>
        <p:nvSpPr>
          <p:cNvPr id="155" name="TextBox 154">
            <a:extLst>
              <a:ext uri="{FF2B5EF4-FFF2-40B4-BE49-F238E27FC236}">
                <a16:creationId xmlns:a16="http://schemas.microsoft.com/office/drawing/2014/main" id="{FCB6A9B8-2C3C-525C-A1CD-B2BF7BC348B9}"/>
              </a:ext>
            </a:extLst>
          </p:cNvPr>
          <p:cNvSpPr txBox="1"/>
          <p:nvPr/>
        </p:nvSpPr>
        <p:spPr bwMode="auto">
          <a:xfrm>
            <a:off x="8460523" y="4704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56" name="TextBox 155">
            <a:extLst>
              <a:ext uri="{FF2B5EF4-FFF2-40B4-BE49-F238E27FC236}">
                <a16:creationId xmlns:a16="http://schemas.microsoft.com/office/drawing/2014/main" id="{945C0F64-1B48-7F6A-EB50-24D8363AEAC0}"/>
              </a:ext>
            </a:extLst>
          </p:cNvPr>
          <p:cNvSpPr txBox="1"/>
          <p:nvPr/>
        </p:nvSpPr>
        <p:spPr bwMode="auto">
          <a:xfrm>
            <a:off x="2294711" y="5361867"/>
            <a:ext cx="45878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192</a:t>
            </a:r>
          </a:p>
          <a:p>
            <a:pPr algn="ctr">
              <a:lnSpc>
                <a:spcPct val="100000"/>
              </a:lnSpc>
              <a:spcAft>
                <a:spcPct val="0"/>
              </a:spcAft>
              <a:buClrTx/>
              <a:buFontTx/>
              <a:buNone/>
            </a:pPr>
            <a:r>
              <a:rPr lang="en-US" sz="1400" b="0" dirty="0">
                <a:solidFill>
                  <a:schemeClr val="bg1"/>
                </a:solidFill>
                <a:latin typeface="Calibri" panose="020F0502020204030204" pitchFamily="34" charset="0"/>
              </a:rPr>
              <a:t>191</a:t>
            </a:r>
          </a:p>
          <a:p>
            <a:pPr algn="ctr">
              <a:lnSpc>
                <a:spcPct val="100000"/>
              </a:lnSpc>
              <a:spcAft>
                <a:spcPct val="0"/>
              </a:spcAft>
              <a:buClrTx/>
              <a:buFontTx/>
              <a:buNone/>
            </a:pPr>
            <a:r>
              <a:rPr lang="en-US" sz="1400" b="0" dirty="0">
                <a:solidFill>
                  <a:schemeClr val="bg1"/>
                </a:solidFill>
                <a:latin typeface="Calibri" panose="020F0502020204030204" pitchFamily="34" charset="0"/>
              </a:rPr>
              <a:t>194</a:t>
            </a:r>
          </a:p>
        </p:txBody>
      </p:sp>
      <p:sp>
        <p:nvSpPr>
          <p:cNvPr id="157" name="TextBox 156">
            <a:extLst>
              <a:ext uri="{FF2B5EF4-FFF2-40B4-BE49-F238E27FC236}">
                <a16:creationId xmlns:a16="http://schemas.microsoft.com/office/drawing/2014/main" id="{E191D1AD-238F-EDD9-3EE2-FBF53419760D}"/>
              </a:ext>
            </a:extLst>
          </p:cNvPr>
          <p:cNvSpPr txBox="1"/>
          <p:nvPr/>
        </p:nvSpPr>
        <p:spPr bwMode="auto">
          <a:xfrm>
            <a:off x="2595507" y="5360780"/>
            <a:ext cx="45877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188</a:t>
            </a:r>
          </a:p>
          <a:p>
            <a:pPr algn="ctr">
              <a:lnSpc>
                <a:spcPct val="100000"/>
              </a:lnSpc>
              <a:spcAft>
                <a:spcPct val="0"/>
              </a:spcAft>
              <a:buClrTx/>
              <a:buFontTx/>
              <a:buNone/>
            </a:pPr>
            <a:r>
              <a:rPr lang="en-US" sz="1400" b="0" dirty="0">
                <a:solidFill>
                  <a:schemeClr val="bg1"/>
                </a:solidFill>
                <a:latin typeface="Calibri" panose="020F0502020204030204" pitchFamily="34" charset="0"/>
              </a:rPr>
              <a:t>184</a:t>
            </a:r>
          </a:p>
          <a:p>
            <a:pPr algn="ctr">
              <a:lnSpc>
                <a:spcPct val="100000"/>
              </a:lnSpc>
              <a:spcAft>
                <a:spcPct val="0"/>
              </a:spcAft>
              <a:buClrTx/>
              <a:buFontTx/>
              <a:buNone/>
            </a:pPr>
            <a:r>
              <a:rPr lang="en-US" sz="1400" b="0" dirty="0">
                <a:solidFill>
                  <a:schemeClr val="bg1"/>
                </a:solidFill>
                <a:latin typeface="Calibri" panose="020F0502020204030204" pitchFamily="34" charset="0"/>
              </a:rPr>
              <a:t>181</a:t>
            </a:r>
          </a:p>
        </p:txBody>
      </p:sp>
      <p:sp>
        <p:nvSpPr>
          <p:cNvPr id="158" name="TextBox 157">
            <a:extLst>
              <a:ext uri="{FF2B5EF4-FFF2-40B4-BE49-F238E27FC236}">
                <a16:creationId xmlns:a16="http://schemas.microsoft.com/office/drawing/2014/main" id="{AA90848E-7BF4-F083-169D-6A835C51CB12}"/>
              </a:ext>
            </a:extLst>
          </p:cNvPr>
          <p:cNvSpPr txBox="1"/>
          <p:nvPr/>
        </p:nvSpPr>
        <p:spPr bwMode="auto">
          <a:xfrm>
            <a:off x="2898693" y="5361867"/>
            <a:ext cx="45877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182</a:t>
            </a:r>
          </a:p>
          <a:p>
            <a:pPr algn="ctr">
              <a:lnSpc>
                <a:spcPct val="100000"/>
              </a:lnSpc>
              <a:spcAft>
                <a:spcPct val="0"/>
              </a:spcAft>
              <a:buClrTx/>
              <a:buFontTx/>
              <a:buNone/>
            </a:pPr>
            <a:r>
              <a:rPr lang="en-US" sz="1400" b="0" dirty="0">
                <a:solidFill>
                  <a:schemeClr val="bg1"/>
                </a:solidFill>
                <a:latin typeface="Calibri" panose="020F0502020204030204" pitchFamily="34" charset="0"/>
              </a:rPr>
              <a:t>166</a:t>
            </a:r>
          </a:p>
          <a:p>
            <a:pPr algn="ctr">
              <a:lnSpc>
                <a:spcPct val="100000"/>
              </a:lnSpc>
              <a:spcAft>
                <a:spcPct val="0"/>
              </a:spcAft>
              <a:buClrTx/>
              <a:buFontTx/>
              <a:buNone/>
            </a:pPr>
            <a:r>
              <a:rPr lang="en-US" sz="1400" b="0" dirty="0">
                <a:solidFill>
                  <a:schemeClr val="bg1"/>
                </a:solidFill>
                <a:latin typeface="Calibri" panose="020F0502020204030204" pitchFamily="34" charset="0"/>
              </a:rPr>
              <a:t>168</a:t>
            </a:r>
          </a:p>
        </p:txBody>
      </p:sp>
      <p:sp>
        <p:nvSpPr>
          <p:cNvPr id="159" name="TextBox 158">
            <a:extLst>
              <a:ext uri="{FF2B5EF4-FFF2-40B4-BE49-F238E27FC236}">
                <a16:creationId xmlns:a16="http://schemas.microsoft.com/office/drawing/2014/main" id="{D0BB9398-4AA0-7A38-F65F-9AD70477A37E}"/>
              </a:ext>
            </a:extLst>
          </p:cNvPr>
          <p:cNvSpPr txBox="1"/>
          <p:nvPr/>
        </p:nvSpPr>
        <p:spPr bwMode="auto">
          <a:xfrm>
            <a:off x="3199490" y="5360780"/>
            <a:ext cx="45877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166</a:t>
            </a:r>
          </a:p>
          <a:p>
            <a:pPr algn="ctr">
              <a:lnSpc>
                <a:spcPct val="100000"/>
              </a:lnSpc>
              <a:spcAft>
                <a:spcPct val="0"/>
              </a:spcAft>
              <a:buClrTx/>
              <a:buFontTx/>
              <a:buNone/>
            </a:pPr>
            <a:r>
              <a:rPr lang="en-US" sz="1400" b="0" dirty="0">
                <a:solidFill>
                  <a:schemeClr val="bg1"/>
                </a:solidFill>
                <a:latin typeface="Calibri" panose="020F0502020204030204" pitchFamily="34" charset="0"/>
              </a:rPr>
              <a:t>141</a:t>
            </a:r>
          </a:p>
          <a:p>
            <a:pPr algn="ctr">
              <a:lnSpc>
                <a:spcPct val="100000"/>
              </a:lnSpc>
              <a:spcAft>
                <a:spcPct val="0"/>
              </a:spcAft>
              <a:buClrTx/>
              <a:buFontTx/>
              <a:buNone/>
            </a:pPr>
            <a:r>
              <a:rPr lang="en-US" sz="1400" b="0" dirty="0">
                <a:solidFill>
                  <a:schemeClr val="bg1"/>
                </a:solidFill>
                <a:latin typeface="Calibri" panose="020F0502020204030204" pitchFamily="34" charset="0"/>
              </a:rPr>
              <a:t>147</a:t>
            </a:r>
          </a:p>
        </p:txBody>
      </p:sp>
      <p:sp>
        <p:nvSpPr>
          <p:cNvPr id="160" name="TextBox 159">
            <a:extLst>
              <a:ext uri="{FF2B5EF4-FFF2-40B4-BE49-F238E27FC236}">
                <a16:creationId xmlns:a16="http://schemas.microsoft.com/office/drawing/2014/main" id="{474B12A0-43FF-D77A-80D7-200C22CFE83D}"/>
              </a:ext>
            </a:extLst>
          </p:cNvPr>
          <p:cNvSpPr txBox="1"/>
          <p:nvPr/>
        </p:nvSpPr>
        <p:spPr bwMode="auto">
          <a:xfrm>
            <a:off x="3525233" y="5360807"/>
            <a:ext cx="45877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144</a:t>
            </a:r>
          </a:p>
          <a:p>
            <a:pPr algn="ctr">
              <a:lnSpc>
                <a:spcPct val="100000"/>
              </a:lnSpc>
              <a:spcAft>
                <a:spcPct val="0"/>
              </a:spcAft>
              <a:buClrTx/>
              <a:buFontTx/>
              <a:buNone/>
            </a:pPr>
            <a:r>
              <a:rPr lang="en-US" sz="1400" b="0" dirty="0">
                <a:solidFill>
                  <a:schemeClr val="bg1"/>
                </a:solidFill>
                <a:latin typeface="Calibri" panose="020F0502020204030204" pitchFamily="34" charset="0"/>
              </a:rPr>
              <a:t>115</a:t>
            </a:r>
          </a:p>
          <a:p>
            <a:pPr algn="ctr">
              <a:lnSpc>
                <a:spcPct val="100000"/>
              </a:lnSpc>
              <a:spcAft>
                <a:spcPct val="0"/>
              </a:spcAft>
              <a:buClrTx/>
              <a:buFontTx/>
              <a:buNone/>
            </a:pPr>
            <a:r>
              <a:rPr lang="en-US" sz="1400" b="0" dirty="0">
                <a:solidFill>
                  <a:schemeClr val="bg1"/>
                </a:solidFill>
                <a:latin typeface="Calibri" panose="020F0502020204030204" pitchFamily="34" charset="0"/>
              </a:rPr>
              <a:t>133</a:t>
            </a:r>
          </a:p>
        </p:txBody>
      </p:sp>
      <p:sp>
        <p:nvSpPr>
          <p:cNvPr id="161" name="TextBox 160">
            <a:extLst>
              <a:ext uri="{FF2B5EF4-FFF2-40B4-BE49-F238E27FC236}">
                <a16:creationId xmlns:a16="http://schemas.microsoft.com/office/drawing/2014/main" id="{ACBCDBAE-6BB0-926B-450D-1F8F2E351EE0}"/>
              </a:ext>
            </a:extLst>
          </p:cNvPr>
          <p:cNvSpPr txBox="1"/>
          <p:nvPr/>
        </p:nvSpPr>
        <p:spPr bwMode="auto">
          <a:xfrm>
            <a:off x="3826030" y="5359720"/>
            <a:ext cx="45877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132</a:t>
            </a:r>
          </a:p>
          <a:p>
            <a:pPr algn="ctr">
              <a:lnSpc>
                <a:spcPct val="100000"/>
              </a:lnSpc>
              <a:spcAft>
                <a:spcPct val="0"/>
              </a:spcAft>
              <a:buClrTx/>
              <a:buFontTx/>
              <a:buNone/>
            </a:pPr>
            <a:r>
              <a:rPr lang="en-US" sz="1400" b="0" dirty="0">
                <a:solidFill>
                  <a:schemeClr val="bg1"/>
                </a:solidFill>
                <a:latin typeface="Calibri" panose="020F0502020204030204" pitchFamily="34" charset="0"/>
              </a:rPr>
              <a:t>100</a:t>
            </a:r>
          </a:p>
          <a:p>
            <a:pPr algn="ctr">
              <a:lnSpc>
                <a:spcPct val="100000"/>
              </a:lnSpc>
              <a:spcAft>
                <a:spcPct val="0"/>
              </a:spcAft>
              <a:buClrTx/>
              <a:buFontTx/>
              <a:buNone/>
            </a:pPr>
            <a:r>
              <a:rPr lang="en-US" sz="1400" b="0" dirty="0">
                <a:solidFill>
                  <a:schemeClr val="bg1"/>
                </a:solidFill>
                <a:latin typeface="Calibri" panose="020F0502020204030204" pitchFamily="34" charset="0"/>
              </a:rPr>
              <a:t>117</a:t>
            </a:r>
          </a:p>
        </p:txBody>
      </p:sp>
      <p:sp>
        <p:nvSpPr>
          <p:cNvPr id="162" name="TextBox 161">
            <a:extLst>
              <a:ext uri="{FF2B5EF4-FFF2-40B4-BE49-F238E27FC236}">
                <a16:creationId xmlns:a16="http://schemas.microsoft.com/office/drawing/2014/main" id="{C6EF9912-0802-6D7F-0A1C-EA09B4488EAF}"/>
              </a:ext>
            </a:extLst>
          </p:cNvPr>
          <p:cNvSpPr txBox="1"/>
          <p:nvPr/>
        </p:nvSpPr>
        <p:spPr bwMode="auto">
          <a:xfrm>
            <a:off x="4129217" y="5360807"/>
            <a:ext cx="45877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124</a:t>
            </a:r>
          </a:p>
          <a:p>
            <a:pPr algn="ctr">
              <a:lnSpc>
                <a:spcPct val="100000"/>
              </a:lnSpc>
              <a:spcAft>
                <a:spcPct val="0"/>
              </a:spcAft>
              <a:buClrTx/>
              <a:buFontTx/>
              <a:buNone/>
            </a:pPr>
            <a:r>
              <a:rPr lang="en-US" sz="1400" b="0" dirty="0">
                <a:solidFill>
                  <a:schemeClr val="bg1"/>
                </a:solidFill>
                <a:latin typeface="Calibri" panose="020F0502020204030204" pitchFamily="34" charset="0"/>
              </a:rPr>
              <a:t>89</a:t>
            </a:r>
          </a:p>
          <a:p>
            <a:pPr algn="ctr">
              <a:lnSpc>
                <a:spcPct val="100000"/>
              </a:lnSpc>
              <a:spcAft>
                <a:spcPct val="0"/>
              </a:spcAft>
              <a:buClrTx/>
              <a:buFontTx/>
              <a:buNone/>
            </a:pPr>
            <a:r>
              <a:rPr lang="en-US" sz="1400" b="0" dirty="0">
                <a:solidFill>
                  <a:schemeClr val="bg1"/>
                </a:solidFill>
                <a:latin typeface="Calibri" panose="020F0502020204030204" pitchFamily="34" charset="0"/>
              </a:rPr>
              <a:t>109</a:t>
            </a:r>
          </a:p>
        </p:txBody>
      </p:sp>
      <p:sp>
        <p:nvSpPr>
          <p:cNvPr id="163" name="TextBox 162">
            <a:extLst>
              <a:ext uri="{FF2B5EF4-FFF2-40B4-BE49-F238E27FC236}">
                <a16:creationId xmlns:a16="http://schemas.microsoft.com/office/drawing/2014/main" id="{A39D48FB-BEE6-1757-5E5C-F80646CF456A}"/>
              </a:ext>
            </a:extLst>
          </p:cNvPr>
          <p:cNvSpPr txBox="1"/>
          <p:nvPr/>
        </p:nvSpPr>
        <p:spPr bwMode="auto">
          <a:xfrm>
            <a:off x="4430014" y="5359720"/>
            <a:ext cx="45877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116</a:t>
            </a:r>
          </a:p>
          <a:p>
            <a:pPr algn="ctr">
              <a:lnSpc>
                <a:spcPct val="100000"/>
              </a:lnSpc>
              <a:spcAft>
                <a:spcPct val="0"/>
              </a:spcAft>
              <a:buClrTx/>
              <a:buFontTx/>
              <a:buNone/>
            </a:pPr>
            <a:r>
              <a:rPr lang="en-US" sz="1400" b="0" dirty="0">
                <a:solidFill>
                  <a:schemeClr val="bg1"/>
                </a:solidFill>
                <a:latin typeface="Calibri" panose="020F0502020204030204" pitchFamily="34" charset="0"/>
              </a:rPr>
              <a:t>83</a:t>
            </a:r>
          </a:p>
          <a:p>
            <a:pPr algn="ctr">
              <a:lnSpc>
                <a:spcPct val="100000"/>
              </a:lnSpc>
              <a:spcAft>
                <a:spcPct val="0"/>
              </a:spcAft>
              <a:buClrTx/>
              <a:buFontTx/>
              <a:buNone/>
            </a:pPr>
            <a:r>
              <a:rPr lang="en-US" sz="1400" b="0" dirty="0">
                <a:solidFill>
                  <a:schemeClr val="bg1"/>
                </a:solidFill>
                <a:latin typeface="Calibri" panose="020F0502020204030204" pitchFamily="34" charset="0"/>
              </a:rPr>
              <a:t>94</a:t>
            </a:r>
          </a:p>
        </p:txBody>
      </p:sp>
      <p:sp>
        <p:nvSpPr>
          <p:cNvPr id="164" name="TextBox 163">
            <a:extLst>
              <a:ext uri="{FF2B5EF4-FFF2-40B4-BE49-F238E27FC236}">
                <a16:creationId xmlns:a16="http://schemas.microsoft.com/office/drawing/2014/main" id="{3ECA74CD-C1E4-EB37-C39E-AAA37FE8F9C1}"/>
              </a:ext>
            </a:extLst>
          </p:cNvPr>
          <p:cNvSpPr txBox="1"/>
          <p:nvPr/>
        </p:nvSpPr>
        <p:spPr bwMode="auto">
          <a:xfrm>
            <a:off x="4759938" y="5366803"/>
            <a:ext cx="45877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109</a:t>
            </a:r>
          </a:p>
          <a:p>
            <a:pPr algn="ctr">
              <a:lnSpc>
                <a:spcPct val="100000"/>
              </a:lnSpc>
              <a:spcAft>
                <a:spcPct val="0"/>
              </a:spcAft>
              <a:buClrTx/>
              <a:buFontTx/>
              <a:buNone/>
            </a:pPr>
            <a:r>
              <a:rPr lang="en-US" sz="1400" b="0" dirty="0">
                <a:solidFill>
                  <a:schemeClr val="bg1"/>
                </a:solidFill>
                <a:latin typeface="Calibri" panose="020F0502020204030204" pitchFamily="34" charset="0"/>
              </a:rPr>
              <a:t>77</a:t>
            </a:r>
          </a:p>
          <a:p>
            <a:pPr algn="ctr">
              <a:lnSpc>
                <a:spcPct val="100000"/>
              </a:lnSpc>
              <a:spcAft>
                <a:spcPct val="0"/>
              </a:spcAft>
              <a:buClrTx/>
              <a:buFontTx/>
              <a:buNone/>
            </a:pPr>
            <a:r>
              <a:rPr lang="en-US" sz="1400" b="0" dirty="0">
                <a:solidFill>
                  <a:schemeClr val="bg1"/>
                </a:solidFill>
                <a:latin typeface="Calibri" panose="020F0502020204030204" pitchFamily="34" charset="0"/>
              </a:rPr>
              <a:t>86</a:t>
            </a:r>
          </a:p>
        </p:txBody>
      </p:sp>
      <p:sp>
        <p:nvSpPr>
          <p:cNvPr id="165" name="TextBox 164">
            <a:extLst>
              <a:ext uri="{FF2B5EF4-FFF2-40B4-BE49-F238E27FC236}">
                <a16:creationId xmlns:a16="http://schemas.microsoft.com/office/drawing/2014/main" id="{C2E03E94-33EE-5320-986E-0E770496835C}"/>
              </a:ext>
            </a:extLst>
          </p:cNvPr>
          <p:cNvSpPr txBox="1"/>
          <p:nvPr/>
        </p:nvSpPr>
        <p:spPr bwMode="auto">
          <a:xfrm>
            <a:off x="5060735" y="5365716"/>
            <a:ext cx="45877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103</a:t>
            </a:r>
          </a:p>
          <a:p>
            <a:pPr algn="ctr">
              <a:lnSpc>
                <a:spcPct val="100000"/>
              </a:lnSpc>
              <a:spcAft>
                <a:spcPct val="0"/>
              </a:spcAft>
              <a:buClrTx/>
              <a:buFontTx/>
              <a:buNone/>
            </a:pPr>
            <a:r>
              <a:rPr lang="en-US" sz="1400" b="0" dirty="0">
                <a:solidFill>
                  <a:schemeClr val="bg1"/>
                </a:solidFill>
                <a:latin typeface="Calibri" panose="020F0502020204030204" pitchFamily="34" charset="0"/>
              </a:rPr>
              <a:t>71</a:t>
            </a:r>
          </a:p>
          <a:p>
            <a:pPr algn="ctr">
              <a:lnSpc>
                <a:spcPct val="100000"/>
              </a:lnSpc>
              <a:spcAft>
                <a:spcPct val="0"/>
              </a:spcAft>
              <a:buClrTx/>
              <a:buFontTx/>
              <a:buNone/>
            </a:pPr>
            <a:r>
              <a:rPr lang="en-US" sz="1400" b="0" dirty="0">
                <a:solidFill>
                  <a:schemeClr val="bg1"/>
                </a:solidFill>
                <a:latin typeface="Calibri" panose="020F0502020204030204" pitchFamily="34" charset="0"/>
              </a:rPr>
              <a:t>83</a:t>
            </a:r>
          </a:p>
        </p:txBody>
      </p:sp>
      <p:sp>
        <p:nvSpPr>
          <p:cNvPr id="166" name="TextBox 165">
            <a:extLst>
              <a:ext uri="{FF2B5EF4-FFF2-40B4-BE49-F238E27FC236}">
                <a16:creationId xmlns:a16="http://schemas.microsoft.com/office/drawing/2014/main" id="{5916FE04-A4F3-D923-F5AB-53CFD1A03178}"/>
              </a:ext>
            </a:extLst>
          </p:cNvPr>
          <p:cNvSpPr txBox="1"/>
          <p:nvPr/>
        </p:nvSpPr>
        <p:spPr bwMode="auto">
          <a:xfrm>
            <a:off x="5409608" y="5366803"/>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96</a:t>
            </a:r>
          </a:p>
          <a:p>
            <a:pPr algn="ctr">
              <a:lnSpc>
                <a:spcPct val="100000"/>
              </a:lnSpc>
              <a:spcAft>
                <a:spcPct val="0"/>
              </a:spcAft>
              <a:buClrTx/>
              <a:buFontTx/>
              <a:buNone/>
            </a:pPr>
            <a:r>
              <a:rPr lang="en-US" sz="1400" b="0" dirty="0">
                <a:solidFill>
                  <a:schemeClr val="bg1"/>
                </a:solidFill>
                <a:latin typeface="Calibri" panose="020F0502020204030204" pitchFamily="34" charset="0"/>
              </a:rPr>
              <a:t>62</a:t>
            </a:r>
          </a:p>
          <a:p>
            <a:pPr algn="ctr">
              <a:lnSpc>
                <a:spcPct val="100000"/>
              </a:lnSpc>
              <a:spcAft>
                <a:spcPct val="0"/>
              </a:spcAft>
              <a:buClrTx/>
              <a:buFontTx/>
              <a:buNone/>
            </a:pPr>
            <a:r>
              <a:rPr lang="en-US" sz="1400" b="0" dirty="0">
                <a:solidFill>
                  <a:schemeClr val="bg1"/>
                </a:solidFill>
                <a:latin typeface="Calibri" panose="020F0502020204030204" pitchFamily="34" charset="0"/>
              </a:rPr>
              <a:t>79</a:t>
            </a:r>
          </a:p>
        </p:txBody>
      </p:sp>
      <p:sp>
        <p:nvSpPr>
          <p:cNvPr id="167" name="TextBox 166">
            <a:extLst>
              <a:ext uri="{FF2B5EF4-FFF2-40B4-BE49-F238E27FC236}">
                <a16:creationId xmlns:a16="http://schemas.microsoft.com/office/drawing/2014/main" id="{5F9ED16F-CD7E-D14A-7F99-1079950E19F0}"/>
              </a:ext>
            </a:extLst>
          </p:cNvPr>
          <p:cNvSpPr txBox="1"/>
          <p:nvPr/>
        </p:nvSpPr>
        <p:spPr bwMode="auto">
          <a:xfrm>
            <a:off x="5710405" y="5365716"/>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95</a:t>
            </a:r>
          </a:p>
          <a:p>
            <a:pPr algn="ctr">
              <a:lnSpc>
                <a:spcPct val="100000"/>
              </a:lnSpc>
              <a:spcAft>
                <a:spcPct val="0"/>
              </a:spcAft>
              <a:buClrTx/>
              <a:buFontTx/>
              <a:buNone/>
            </a:pPr>
            <a:r>
              <a:rPr lang="en-US" sz="1400" b="0" dirty="0">
                <a:solidFill>
                  <a:schemeClr val="bg1"/>
                </a:solidFill>
                <a:latin typeface="Calibri" panose="020F0502020204030204" pitchFamily="34" charset="0"/>
              </a:rPr>
              <a:t>58</a:t>
            </a:r>
          </a:p>
          <a:p>
            <a:pPr algn="ctr">
              <a:lnSpc>
                <a:spcPct val="100000"/>
              </a:lnSpc>
              <a:spcAft>
                <a:spcPct val="0"/>
              </a:spcAft>
              <a:buClrTx/>
              <a:buFontTx/>
              <a:buNone/>
            </a:pPr>
            <a:r>
              <a:rPr lang="en-US" sz="1400" b="0" dirty="0">
                <a:solidFill>
                  <a:schemeClr val="bg1"/>
                </a:solidFill>
                <a:latin typeface="Calibri" panose="020F0502020204030204" pitchFamily="34" charset="0"/>
              </a:rPr>
              <a:t>74</a:t>
            </a:r>
          </a:p>
        </p:txBody>
      </p:sp>
      <p:sp>
        <p:nvSpPr>
          <p:cNvPr id="168" name="TextBox 167">
            <a:extLst>
              <a:ext uri="{FF2B5EF4-FFF2-40B4-BE49-F238E27FC236}">
                <a16:creationId xmlns:a16="http://schemas.microsoft.com/office/drawing/2014/main" id="{1086CEA9-A191-0E47-557E-4142FA549C18}"/>
              </a:ext>
            </a:extLst>
          </p:cNvPr>
          <p:cNvSpPr txBox="1"/>
          <p:nvPr/>
        </p:nvSpPr>
        <p:spPr bwMode="auto">
          <a:xfrm>
            <a:off x="6036148" y="5365743"/>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88</a:t>
            </a:r>
          </a:p>
          <a:p>
            <a:pPr algn="ctr">
              <a:lnSpc>
                <a:spcPct val="100000"/>
              </a:lnSpc>
              <a:spcAft>
                <a:spcPct val="0"/>
              </a:spcAft>
              <a:buClrTx/>
              <a:buFontTx/>
              <a:buNone/>
            </a:pPr>
            <a:r>
              <a:rPr lang="en-US" sz="1400" b="0" dirty="0">
                <a:solidFill>
                  <a:schemeClr val="bg1"/>
                </a:solidFill>
                <a:latin typeface="Calibri" panose="020F0502020204030204" pitchFamily="34" charset="0"/>
              </a:rPr>
              <a:t>54</a:t>
            </a:r>
          </a:p>
          <a:p>
            <a:pPr algn="ctr">
              <a:lnSpc>
                <a:spcPct val="100000"/>
              </a:lnSpc>
              <a:spcAft>
                <a:spcPct val="0"/>
              </a:spcAft>
              <a:buClrTx/>
              <a:buFontTx/>
              <a:buNone/>
            </a:pPr>
            <a:r>
              <a:rPr lang="en-US" sz="1400" b="0" dirty="0">
                <a:solidFill>
                  <a:schemeClr val="bg1"/>
                </a:solidFill>
                <a:latin typeface="Calibri" panose="020F0502020204030204" pitchFamily="34" charset="0"/>
              </a:rPr>
              <a:t>69</a:t>
            </a:r>
          </a:p>
        </p:txBody>
      </p:sp>
      <p:sp>
        <p:nvSpPr>
          <p:cNvPr id="169" name="TextBox 168">
            <a:extLst>
              <a:ext uri="{FF2B5EF4-FFF2-40B4-BE49-F238E27FC236}">
                <a16:creationId xmlns:a16="http://schemas.microsoft.com/office/drawing/2014/main" id="{4168C001-DCE0-5F71-044B-F3014FB67634}"/>
              </a:ext>
            </a:extLst>
          </p:cNvPr>
          <p:cNvSpPr txBox="1"/>
          <p:nvPr/>
        </p:nvSpPr>
        <p:spPr bwMode="auto">
          <a:xfrm>
            <a:off x="6336945" y="5364656"/>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81</a:t>
            </a:r>
          </a:p>
          <a:p>
            <a:pPr algn="ctr">
              <a:lnSpc>
                <a:spcPct val="100000"/>
              </a:lnSpc>
              <a:spcAft>
                <a:spcPct val="0"/>
              </a:spcAft>
              <a:buClrTx/>
              <a:buFontTx/>
              <a:buNone/>
            </a:pPr>
            <a:r>
              <a:rPr lang="en-US" sz="1400" b="0" dirty="0">
                <a:solidFill>
                  <a:schemeClr val="bg1"/>
                </a:solidFill>
                <a:latin typeface="Calibri" panose="020F0502020204030204" pitchFamily="34" charset="0"/>
              </a:rPr>
              <a:t>52</a:t>
            </a:r>
          </a:p>
          <a:p>
            <a:pPr algn="ctr">
              <a:lnSpc>
                <a:spcPct val="100000"/>
              </a:lnSpc>
              <a:spcAft>
                <a:spcPct val="0"/>
              </a:spcAft>
              <a:buClrTx/>
              <a:buFontTx/>
              <a:buNone/>
            </a:pPr>
            <a:r>
              <a:rPr lang="en-US" sz="1400" b="0" dirty="0">
                <a:solidFill>
                  <a:schemeClr val="bg1"/>
                </a:solidFill>
                <a:latin typeface="Calibri" panose="020F0502020204030204" pitchFamily="34" charset="0"/>
              </a:rPr>
              <a:t>68</a:t>
            </a:r>
          </a:p>
        </p:txBody>
      </p:sp>
      <p:sp>
        <p:nvSpPr>
          <p:cNvPr id="170" name="TextBox 169">
            <a:extLst>
              <a:ext uri="{FF2B5EF4-FFF2-40B4-BE49-F238E27FC236}">
                <a16:creationId xmlns:a16="http://schemas.microsoft.com/office/drawing/2014/main" id="{3524AF55-2C3C-7354-F8EA-D5B4C0491A89}"/>
              </a:ext>
            </a:extLst>
          </p:cNvPr>
          <p:cNvSpPr txBox="1"/>
          <p:nvPr/>
        </p:nvSpPr>
        <p:spPr bwMode="auto">
          <a:xfrm>
            <a:off x="6640132" y="5365743"/>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76</a:t>
            </a:r>
          </a:p>
          <a:p>
            <a:pPr algn="ctr">
              <a:lnSpc>
                <a:spcPct val="100000"/>
              </a:lnSpc>
              <a:spcAft>
                <a:spcPct val="0"/>
              </a:spcAft>
              <a:buClrTx/>
              <a:buFontTx/>
              <a:buNone/>
            </a:pPr>
            <a:r>
              <a:rPr lang="en-US" sz="1400" b="0" dirty="0">
                <a:solidFill>
                  <a:schemeClr val="bg1"/>
                </a:solidFill>
                <a:latin typeface="Calibri" panose="020F0502020204030204" pitchFamily="34" charset="0"/>
              </a:rPr>
              <a:t>47</a:t>
            </a:r>
          </a:p>
          <a:p>
            <a:pPr algn="ctr">
              <a:lnSpc>
                <a:spcPct val="100000"/>
              </a:lnSpc>
              <a:spcAft>
                <a:spcPct val="0"/>
              </a:spcAft>
              <a:buClrTx/>
              <a:buFontTx/>
              <a:buNone/>
            </a:pPr>
            <a:r>
              <a:rPr lang="en-US" sz="1400" b="0" dirty="0">
                <a:solidFill>
                  <a:schemeClr val="bg1"/>
                </a:solidFill>
                <a:latin typeface="Calibri" panose="020F0502020204030204" pitchFamily="34" charset="0"/>
              </a:rPr>
              <a:t>65</a:t>
            </a:r>
          </a:p>
        </p:txBody>
      </p:sp>
      <p:sp>
        <p:nvSpPr>
          <p:cNvPr id="171" name="TextBox 170">
            <a:extLst>
              <a:ext uri="{FF2B5EF4-FFF2-40B4-BE49-F238E27FC236}">
                <a16:creationId xmlns:a16="http://schemas.microsoft.com/office/drawing/2014/main" id="{2C3C64ED-B2BF-94C0-85B0-B91578C6CB50}"/>
              </a:ext>
            </a:extLst>
          </p:cNvPr>
          <p:cNvSpPr txBox="1"/>
          <p:nvPr/>
        </p:nvSpPr>
        <p:spPr bwMode="auto">
          <a:xfrm>
            <a:off x="6940928" y="5364656"/>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74</a:t>
            </a:r>
          </a:p>
          <a:p>
            <a:pPr algn="ctr">
              <a:lnSpc>
                <a:spcPct val="100000"/>
              </a:lnSpc>
              <a:spcAft>
                <a:spcPct val="0"/>
              </a:spcAft>
              <a:buClrTx/>
              <a:buFontTx/>
              <a:buNone/>
            </a:pPr>
            <a:r>
              <a:rPr lang="en-US" sz="1400" b="0" dirty="0">
                <a:solidFill>
                  <a:schemeClr val="bg1"/>
                </a:solidFill>
                <a:latin typeface="Calibri" panose="020F0502020204030204" pitchFamily="34" charset="0"/>
              </a:rPr>
              <a:t>45</a:t>
            </a:r>
          </a:p>
          <a:p>
            <a:pPr algn="ctr">
              <a:lnSpc>
                <a:spcPct val="100000"/>
              </a:lnSpc>
              <a:spcAft>
                <a:spcPct val="0"/>
              </a:spcAft>
              <a:buClrTx/>
              <a:buFontTx/>
              <a:buNone/>
            </a:pPr>
            <a:r>
              <a:rPr lang="en-US" sz="1400" b="0" dirty="0">
                <a:solidFill>
                  <a:schemeClr val="bg1"/>
                </a:solidFill>
                <a:latin typeface="Calibri" panose="020F0502020204030204" pitchFamily="34" charset="0"/>
              </a:rPr>
              <a:t>62</a:t>
            </a:r>
          </a:p>
        </p:txBody>
      </p:sp>
      <p:sp>
        <p:nvSpPr>
          <p:cNvPr id="172" name="TextBox 171">
            <a:extLst>
              <a:ext uri="{FF2B5EF4-FFF2-40B4-BE49-F238E27FC236}">
                <a16:creationId xmlns:a16="http://schemas.microsoft.com/office/drawing/2014/main" id="{D56338F8-9832-090E-894D-EF6EF8968589}"/>
              </a:ext>
            </a:extLst>
          </p:cNvPr>
          <p:cNvSpPr txBox="1"/>
          <p:nvPr/>
        </p:nvSpPr>
        <p:spPr bwMode="auto">
          <a:xfrm>
            <a:off x="7252498" y="5360780"/>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73</a:t>
            </a:r>
          </a:p>
          <a:p>
            <a:pPr algn="ctr">
              <a:lnSpc>
                <a:spcPct val="100000"/>
              </a:lnSpc>
              <a:spcAft>
                <a:spcPct val="0"/>
              </a:spcAft>
              <a:buClrTx/>
              <a:buFontTx/>
              <a:buNone/>
            </a:pPr>
            <a:r>
              <a:rPr lang="en-US" sz="1400" b="0" dirty="0">
                <a:solidFill>
                  <a:schemeClr val="bg1"/>
                </a:solidFill>
                <a:latin typeface="Calibri" panose="020F0502020204030204" pitchFamily="34" charset="0"/>
              </a:rPr>
              <a:t>44</a:t>
            </a:r>
          </a:p>
          <a:p>
            <a:pPr algn="ctr">
              <a:lnSpc>
                <a:spcPct val="100000"/>
              </a:lnSpc>
              <a:spcAft>
                <a:spcPct val="0"/>
              </a:spcAft>
              <a:buClrTx/>
              <a:buFontTx/>
              <a:buNone/>
            </a:pPr>
            <a:r>
              <a:rPr lang="en-US" sz="1400" b="0" dirty="0">
                <a:solidFill>
                  <a:schemeClr val="bg1"/>
                </a:solidFill>
                <a:latin typeface="Calibri" panose="020F0502020204030204" pitchFamily="34" charset="0"/>
              </a:rPr>
              <a:t>60</a:t>
            </a:r>
          </a:p>
        </p:txBody>
      </p:sp>
      <p:sp>
        <p:nvSpPr>
          <p:cNvPr id="173" name="TextBox 172">
            <a:extLst>
              <a:ext uri="{FF2B5EF4-FFF2-40B4-BE49-F238E27FC236}">
                <a16:creationId xmlns:a16="http://schemas.microsoft.com/office/drawing/2014/main" id="{639A54C2-3D81-80E8-4847-27802D753079}"/>
              </a:ext>
            </a:extLst>
          </p:cNvPr>
          <p:cNvSpPr txBox="1"/>
          <p:nvPr/>
        </p:nvSpPr>
        <p:spPr bwMode="auto">
          <a:xfrm>
            <a:off x="7578241" y="5360807"/>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73</a:t>
            </a:r>
          </a:p>
          <a:p>
            <a:pPr algn="ctr">
              <a:lnSpc>
                <a:spcPct val="100000"/>
              </a:lnSpc>
              <a:spcAft>
                <a:spcPct val="0"/>
              </a:spcAft>
              <a:buClrTx/>
              <a:buFontTx/>
              <a:buNone/>
            </a:pPr>
            <a:r>
              <a:rPr lang="en-US" sz="1400" b="0" dirty="0">
                <a:solidFill>
                  <a:schemeClr val="bg1"/>
                </a:solidFill>
                <a:latin typeface="Calibri" panose="020F0502020204030204" pitchFamily="34" charset="0"/>
              </a:rPr>
              <a:t>43</a:t>
            </a:r>
          </a:p>
          <a:p>
            <a:pPr algn="ctr">
              <a:lnSpc>
                <a:spcPct val="100000"/>
              </a:lnSpc>
              <a:spcAft>
                <a:spcPct val="0"/>
              </a:spcAft>
              <a:buClrTx/>
              <a:buFontTx/>
              <a:buNone/>
            </a:pPr>
            <a:r>
              <a:rPr lang="en-US" sz="1400" b="0" dirty="0">
                <a:solidFill>
                  <a:schemeClr val="bg1"/>
                </a:solidFill>
                <a:latin typeface="Calibri" panose="020F0502020204030204" pitchFamily="34" charset="0"/>
              </a:rPr>
              <a:t>58</a:t>
            </a:r>
          </a:p>
        </p:txBody>
      </p:sp>
      <p:sp>
        <p:nvSpPr>
          <p:cNvPr id="174" name="TextBox 173">
            <a:extLst>
              <a:ext uri="{FF2B5EF4-FFF2-40B4-BE49-F238E27FC236}">
                <a16:creationId xmlns:a16="http://schemas.microsoft.com/office/drawing/2014/main" id="{91091183-46FF-BF44-81E9-93624F48567C}"/>
              </a:ext>
            </a:extLst>
          </p:cNvPr>
          <p:cNvSpPr txBox="1"/>
          <p:nvPr/>
        </p:nvSpPr>
        <p:spPr bwMode="auto">
          <a:xfrm>
            <a:off x="7879039" y="5359720"/>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68</a:t>
            </a:r>
          </a:p>
          <a:p>
            <a:pPr algn="ctr">
              <a:lnSpc>
                <a:spcPct val="100000"/>
              </a:lnSpc>
              <a:spcAft>
                <a:spcPct val="0"/>
              </a:spcAft>
              <a:buClrTx/>
              <a:buFontTx/>
              <a:buNone/>
            </a:pPr>
            <a:r>
              <a:rPr lang="en-US" sz="1400" b="0" dirty="0">
                <a:solidFill>
                  <a:schemeClr val="bg1"/>
                </a:solidFill>
                <a:latin typeface="Calibri" panose="020F0502020204030204" pitchFamily="34" charset="0"/>
              </a:rPr>
              <a:t>39</a:t>
            </a:r>
          </a:p>
          <a:p>
            <a:pPr algn="ctr">
              <a:lnSpc>
                <a:spcPct val="100000"/>
              </a:lnSpc>
              <a:spcAft>
                <a:spcPct val="0"/>
              </a:spcAft>
              <a:buClrTx/>
              <a:buFontTx/>
              <a:buNone/>
            </a:pPr>
            <a:r>
              <a:rPr lang="en-US" sz="1400" b="0" dirty="0">
                <a:solidFill>
                  <a:schemeClr val="bg1"/>
                </a:solidFill>
                <a:latin typeface="Calibri" panose="020F0502020204030204" pitchFamily="34" charset="0"/>
              </a:rPr>
              <a:t>57</a:t>
            </a:r>
          </a:p>
        </p:txBody>
      </p:sp>
      <p:sp>
        <p:nvSpPr>
          <p:cNvPr id="175" name="TextBox 174">
            <a:extLst>
              <a:ext uri="{FF2B5EF4-FFF2-40B4-BE49-F238E27FC236}">
                <a16:creationId xmlns:a16="http://schemas.microsoft.com/office/drawing/2014/main" id="{784AEFB1-3551-0152-EBC6-B2E8E876B9A3}"/>
              </a:ext>
            </a:extLst>
          </p:cNvPr>
          <p:cNvSpPr txBox="1"/>
          <p:nvPr/>
        </p:nvSpPr>
        <p:spPr bwMode="auto">
          <a:xfrm>
            <a:off x="8182226" y="5360807"/>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66</a:t>
            </a:r>
          </a:p>
          <a:p>
            <a:pPr algn="ctr">
              <a:lnSpc>
                <a:spcPct val="100000"/>
              </a:lnSpc>
              <a:spcAft>
                <a:spcPct val="0"/>
              </a:spcAft>
              <a:buClrTx/>
              <a:buFontTx/>
              <a:buNone/>
            </a:pPr>
            <a:r>
              <a:rPr lang="en-US" sz="1400" b="0" dirty="0">
                <a:solidFill>
                  <a:schemeClr val="bg1"/>
                </a:solidFill>
                <a:latin typeface="Calibri" panose="020F0502020204030204" pitchFamily="34" charset="0"/>
              </a:rPr>
              <a:t>37</a:t>
            </a:r>
          </a:p>
          <a:p>
            <a:pPr algn="ctr">
              <a:lnSpc>
                <a:spcPct val="100000"/>
              </a:lnSpc>
              <a:spcAft>
                <a:spcPct val="0"/>
              </a:spcAft>
              <a:buClrTx/>
              <a:buFontTx/>
              <a:buNone/>
            </a:pPr>
            <a:r>
              <a:rPr lang="en-US" sz="1400" b="0" dirty="0">
                <a:solidFill>
                  <a:schemeClr val="bg1"/>
                </a:solidFill>
                <a:latin typeface="Calibri" panose="020F0502020204030204" pitchFamily="34" charset="0"/>
              </a:rPr>
              <a:t>56</a:t>
            </a:r>
          </a:p>
        </p:txBody>
      </p:sp>
      <p:sp>
        <p:nvSpPr>
          <p:cNvPr id="176" name="TextBox 175">
            <a:extLst>
              <a:ext uri="{FF2B5EF4-FFF2-40B4-BE49-F238E27FC236}">
                <a16:creationId xmlns:a16="http://schemas.microsoft.com/office/drawing/2014/main" id="{B163AF6A-A3BA-8ED1-7F16-5832B089053C}"/>
              </a:ext>
            </a:extLst>
          </p:cNvPr>
          <p:cNvSpPr txBox="1"/>
          <p:nvPr/>
        </p:nvSpPr>
        <p:spPr bwMode="auto">
          <a:xfrm>
            <a:off x="8483022" y="5359720"/>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62</a:t>
            </a:r>
          </a:p>
          <a:p>
            <a:pPr algn="ctr">
              <a:lnSpc>
                <a:spcPct val="100000"/>
              </a:lnSpc>
              <a:spcAft>
                <a:spcPct val="0"/>
              </a:spcAft>
              <a:buClrTx/>
              <a:buFontTx/>
              <a:buNone/>
            </a:pPr>
            <a:r>
              <a:rPr lang="en-US" sz="1400" b="0" dirty="0">
                <a:solidFill>
                  <a:schemeClr val="bg1"/>
                </a:solidFill>
                <a:latin typeface="Calibri" panose="020F0502020204030204" pitchFamily="34" charset="0"/>
              </a:rPr>
              <a:t>34</a:t>
            </a:r>
          </a:p>
          <a:p>
            <a:pPr algn="ctr">
              <a:lnSpc>
                <a:spcPct val="100000"/>
              </a:lnSpc>
              <a:spcAft>
                <a:spcPct val="0"/>
              </a:spcAft>
              <a:buClrTx/>
              <a:buFontTx/>
              <a:buNone/>
            </a:pPr>
            <a:r>
              <a:rPr lang="en-US" sz="1400" b="0" dirty="0">
                <a:solidFill>
                  <a:schemeClr val="bg1"/>
                </a:solidFill>
                <a:latin typeface="Calibri" panose="020F0502020204030204" pitchFamily="34" charset="0"/>
              </a:rPr>
              <a:t>55</a:t>
            </a:r>
          </a:p>
        </p:txBody>
      </p:sp>
      <p:grpSp>
        <p:nvGrpSpPr>
          <p:cNvPr id="185" name="Group 184">
            <a:extLst>
              <a:ext uri="{FF2B5EF4-FFF2-40B4-BE49-F238E27FC236}">
                <a16:creationId xmlns:a16="http://schemas.microsoft.com/office/drawing/2014/main" id="{7690A6E0-59A5-CF8E-28E3-8533B28BFEC7}"/>
              </a:ext>
            </a:extLst>
          </p:cNvPr>
          <p:cNvGrpSpPr/>
          <p:nvPr/>
        </p:nvGrpSpPr>
        <p:grpSpPr>
          <a:xfrm>
            <a:off x="9340157" y="2616112"/>
            <a:ext cx="2086824" cy="954107"/>
            <a:chOff x="8712704" y="3359858"/>
            <a:chExt cx="2086824" cy="954107"/>
          </a:xfrm>
        </p:grpSpPr>
        <p:sp>
          <p:nvSpPr>
            <p:cNvPr id="186" name="TextBox 185">
              <a:extLst>
                <a:ext uri="{FF2B5EF4-FFF2-40B4-BE49-F238E27FC236}">
                  <a16:creationId xmlns:a16="http://schemas.microsoft.com/office/drawing/2014/main" id="{F7016C71-8475-416A-9315-A93E0D27B4CC}"/>
                </a:ext>
              </a:extLst>
            </p:cNvPr>
            <p:cNvSpPr txBox="1"/>
            <p:nvPr/>
          </p:nvSpPr>
          <p:spPr bwMode="auto">
            <a:xfrm>
              <a:off x="8712704" y="3570058"/>
              <a:ext cx="79329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Aft>
                  <a:spcPct val="0"/>
                </a:spcAft>
                <a:buClrTx/>
                <a:buFontTx/>
                <a:buNone/>
              </a:pPr>
              <a:r>
                <a:rPr lang="en-US" sz="1400" b="1" dirty="0">
                  <a:solidFill>
                    <a:schemeClr val="accent1"/>
                  </a:solidFill>
                  <a:latin typeface="Calibri" panose="020F0502020204030204" pitchFamily="34" charset="0"/>
                </a:rPr>
                <a:t>E/B </a:t>
              </a:r>
              <a:r>
                <a:rPr lang="en-US" sz="1400" b="0" dirty="0">
                  <a:solidFill>
                    <a:schemeClr val="bg1"/>
                  </a:solidFill>
                  <a:latin typeface="Calibri" panose="020F0502020204030204" pitchFamily="34" charset="0"/>
                </a:rPr>
                <a:t>vs</a:t>
              </a:r>
              <a:r>
                <a:rPr lang="en-US" sz="1400" b="1" dirty="0">
                  <a:solidFill>
                    <a:schemeClr val="bg1"/>
                  </a:solidFill>
                  <a:latin typeface="Calibri" panose="020F0502020204030204" pitchFamily="34" charset="0"/>
                </a:rPr>
                <a:t> </a:t>
              </a:r>
              <a:r>
                <a:rPr lang="en-US" sz="1400" b="1" dirty="0">
                  <a:solidFill>
                    <a:schemeClr val="accent3"/>
                  </a:solidFill>
                  <a:latin typeface="Calibri" panose="020F0502020204030204" pitchFamily="34" charset="0"/>
                </a:rPr>
                <a:t>V</a:t>
              </a:r>
            </a:p>
            <a:p>
              <a:pPr>
                <a:spcAft>
                  <a:spcPct val="0"/>
                </a:spcAft>
              </a:pPr>
              <a:r>
                <a:rPr lang="en-US" sz="1400" b="1" dirty="0">
                  <a:solidFill>
                    <a:schemeClr val="accent1"/>
                  </a:solidFill>
                  <a:latin typeface="Calibri" panose="020F0502020204030204" pitchFamily="34" charset="0"/>
                </a:rPr>
                <a:t>E/B </a:t>
              </a:r>
              <a:r>
                <a:rPr lang="en-US" sz="1400" b="0" dirty="0">
                  <a:solidFill>
                    <a:schemeClr val="bg1"/>
                  </a:solidFill>
                  <a:latin typeface="Calibri" panose="020F0502020204030204" pitchFamily="34" charset="0"/>
                </a:rPr>
                <a:t>vs</a:t>
              </a:r>
              <a:r>
                <a:rPr lang="en-US" sz="1400" b="1" i="1" dirty="0">
                  <a:solidFill>
                    <a:schemeClr val="accent4"/>
                  </a:solidFill>
                  <a:latin typeface="Calibri" panose="020F0502020204030204" pitchFamily="34" charset="0"/>
                </a:rPr>
                <a:t> </a:t>
              </a:r>
              <a:r>
                <a:rPr lang="en-US" sz="1400" b="1" dirty="0">
                  <a:solidFill>
                    <a:schemeClr val="accent4"/>
                  </a:solidFill>
                  <a:latin typeface="Calibri" panose="020F0502020204030204" pitchFamily="34" charset="0"/>
                </a:rPr>
                <a:t>E</a:t>
              </a:r>
            </a:p>
            <a:p>
              <a:pPr>
                <a:spcAft>
                  <a:spcPct val="0"/>
                </a:spcAft>
              </a:pPr>
              <a:r>
                <a:rPr lang="en-US" sz="1400" b="1" dirty="0">
                  <a:solidFill>
                    <a:schemeClr val="accent4"/>
                  </a:solidFill>
                  <a:latin typeface="Calibri" panose="020F0502020204030204" pitchFamily="34" charset="0"/>
                </a:rPr>
                <a:t>E</a:t>
              </a:r>
              <a:r>
                <a:rPr lang="en-US" sz="1400" b="1" dirty="0">
                  <a:solidFill>
                    <a:schemeClr val="bg1"/>
                  </a:solidFill>
                  <a:latin typeface="Calibri" panose="020F0502020204030204" pitchFamily="34" charset="0"/>
                </a:rPr>
                <a:t> </a:t>
              </a:r>
              <a:r>
                <a:rPr lang="en-US" sz="1400" b="0" dirty="0">
                  <a:solidFill>
                    <a:schemeClr val="bg1"/>
                  </a:solidFill>
                  <a:latin typeface="Calibri" panose="020F0502020204030204" pitchFamily="34" charset="0"/>
                </a:rPr>
                <a:t>vs</a:t>
              </a:r>
              <a:r>
                <a:rPr lang="en-US" sz="1400" b="1" dirty="0">
                  <a:solidFill>
                    <a:schemeClr val="bg1"/>
                  </a:solidFill>
                  <a:latin typeface="Calibri" panose="020F0502020204030204" pitchFamily="34" charset="0"/>
                </a:rPr>
                <a:t> </a:t>
              </a:r>
              <a:r>
                <a:rPr lang="en-US" sz="1400" b="1" dirty="0">
                  <a:solidFill>
                    <a:schemeClr val="accent3"/>
                  </a:solidFill>
                  <a:latin typeface="Calibri" panose="020F0502020204030204" pitchFamily="34" charset="0"/>
                </a:rPr>
                <a:t>V</a:t>
              </a:r>
            </a:p>
          </p:txBody>
        </p:sp>
        <p:sp>
          <p:nvSpPr>
            <p:cNvPr id="187" name="TextBox 186">
              <a:extLst>
                <a:ext uri="{FF2B5EF4-FFF2-40B4-BE49-F238E27FC236}">
                  <a16:creationId xmlns:a16="http://schemas.microsoft.com/office/drawing/2014/main" id="{2D1246F9-D6E6-434C-8B5A-28F8FE30764F}"/>
                </a:ext>
              </a:extLst>
            </p:cNvPr>
            <p:cNvSpPr txBox="1"/>
            <p:nvPr/>
          </p:nvSpPr>
          <p:spPr bwMode="auto">
            <a:xfrm>
              <a:off x="9454288" y="3359858"/>
              <a:ext cx="134524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HR (95% CI)</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0.64 (0.50-0.81)</a:t>
              </a:r>
            </a:p>
            <a:p>
              <a:pPr algn="ctr">
                <a:spcAft>
                  <a:spcPct val="0"/>
                </a:spcAft>
              </a:pPr>
              <a:r>
                <a:rPr lang="en-US" sz="1400" b="0" dirty="0">
                  <a:solidFill>
                    <a:schemeClr val="bg1"/>
                  </a:solidFill>
                  <a:latin typeface="Calibri" panose="020F0502020204030204" pitchFamily="34" charset="0"/>
                </a:rPr>
                <a:t>0.93 (0.72-1.19)</a:t>
              </a:r>
            </a:p>
            <a:p>
              <a:pPr algn="ctr">
                <a:spcAft>
                  <a:spcPct val="0"/>
                </a:spcAft>
              </a:pPr>
              <a:r>
                <a:rPr lang="en-US" sz="1400" b="0" dirty="0">
                  <a:solidFill>
                    <a:schemeClr val="bg1"/>
                  </a:solidFill>
                  <a:latin typeface="Calibri" panose="020F0502020204030204" pitchFamily="34" charset="0"/>
                </a:rPr>
                <a:t>0.71 (0.56-0.91)</a:t>
              </a:r>
            </a:p>
          </p:txBody>
        </p:sp>
      </p:grpSp>
      <p:sp>
        <p:nvSpPr>
          <p:cNvPr id="188" name="TextBox 187">
            <a:extLst>
              <a:ext uri="{FF2B5EF4-FFF2-40B4-BE49-F238E27FC236}">
                <a16:creationId xmlns:a16="http://schemas.microsoft.com/office/drawing/2014/main" id="{4DB942AA-15CF-EB6D-0C21-D8D46956231B}"/>
              </a:ext>
            </a:extLst>
          </p:cNvPr>
          <p:cNvSpPr txBox="1"/>
          <p:nvPr/>
        </p:nvSpPr>
        <p:spPr bwMode="auto">
          <a:xfrm>
            <a:off x="3494826" y="1532629"/>
            <a:ext cx="45877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200" b="0" dirty="0" err="1">
                <a:solidFill>
                  <a:schemeClr val="bg1"/>
                </a:solidFill>
                <a:latin typeface="Calibri" panose="020F0502020204030204" pitchFamily="34" charset="0"/>
              </a:rPr>
              <a:t>Yr</a:t>
            </a:r>
            <a:r>
              <a:rPr lang="en-US" sz="1200" b="0" dirty="0">
                <a:solidFill>
                  <a:schemeClr val="bg1"/>
                </a:solidFill>
                <a:latin typeface="Calibri" panose="020F0502020204030204" pitchFamily="34" charset="0"/>
              </a:rPr>
              <a:t> 1</a:t>
            </a:r>
          </a:p>
          <a:p>
            <a:pPr algn="ctr">
              <a:lnSpc>
                <a:spcPct val="100000"/>
              </a:lnSpc>
              <a:spcAft>
                <a:spcPct val="0"/>
              </a:spcAft>
              <a:buClrTx/>
              <a:buFontTx/>
              <a:buNone/>
            </a:pPr>
            <a:r>
              <a:rPr lang="en-US" sz="1200" b="0" dirty="0">
                <a:solidFill>
                  <a:schemeClr val="bg1"/>
                </a:solidFill>
                <a:latin typeface="Calibri" panose="020F0502020204030204" pitchFamily="34" charset="0"/>
              </a:rPr>
              <a:t>75.5</a:t>
            </a:r>
          </a:p>
          <a:p>
            <a:pPr algn="ctr">
              <a:lnSpc>
                <a:spcPct val="100000"/>
              </a:lnSpc>
              <a:spcAft>
                <a:spcPct val="0"/>
              </a:spcAft>
              <a:buClrTx/>
              <a:buFontTx/>
              <a:buNone/>
            </a:pPr>
            <a:r>
              <a:rPr lang="en-US" sz="1200" b="0" dirty="0">
                <a:solidFill>
                  <a:schemeClr val="bg1"/>
                </a:solidFill>
                <a:latin typeface="Calibri" panose="020F0502020204030204" pitchFamily="34" charset="0"/>
              </a:rPr>
              <a:t>63.1</a:t>
            </a:r>
          </a:p>
          <a:p>
            <a:pPr algn="ctr">
              <a:lnSpc>
                <a:spcPct val="100000"/>
              </a:lnSpc>
              <a:spcAft>
                <a:spcPct val="0"/>
              </a:spcAft>
              <a:buClrTx/>
              <a:buFontTx/>
              <a:buNone/>
            </a:pPr>
            <a:r>
              <a:rPr lang="en-US" sz="1200" b="0" dirty="0">
                <a:solidFill>
                  <a:schemeClr val="bg1"/>
                </a:solidFill>
                <a:latin typeface="Calibri" panose="020F0502020204030204" pitchFamily="34" charset="0"/>
              </a:rPr>
              <a:t>74.6</a:t>
            </a:r>
          </a:p>
        </p:txBody>
      </p:sp>
      <p:sp>
        <p:nvSpPr>
          <p:cNvPr id="189" name="TextBox 188">
            <a:extLst>
              <a:ext uri="{FF2B5EF4-FFF2-40B4-BE49-F238E27FC236}">
                <a16:creationId xmlns:a16="http://schemas.microsoft.com/office/drawing/2014/main" id="{E3A34F72-0547-213F-2085-F126AA6528D7}"/>
              </a:ext>
            </a:extLst>
          </p:cNvPr>
          <p:cNvSpPr txBox="1"/>
          <p:nvPr/>
        </p:nvSpPr>
        <p:spPr bwMode="auto">
          <a:xfrm>
            <a:off x="4748910" y="1532629"/>
            <a:ext cx="45877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200" b="0" dirty="0" err="1">
                <a:solidFill>
                  <a:schemeClr val="bg1"/>
                </a:solidFill>
                <a:latin typeface="Calibri" panose="020F0502020204030204" pitchFamily="34" charset="0"/>
              </a:rPr>
              <a:t>Yr</a:t>
            </a:r>
            <a:r>
              <a:rPr lang="en-US" sz="1200" b="0" dirty="0">
                <a:solidFill>
                  <a:schemeClr val="bg1"/>
                </a:solidFill>
                <a:latin typeface="Calibri" panose="020F0502020204030204" pitchFamily="34" charset="0"/>
              </a:rPr>
              <a:t> 2</a:t>
            </a:r>
          </a:p>
          <a:p>
            <a:pPr algn="ctr">
              <a:lnSpc>
                <a:spcPct val="100000"/>
              </a:lnSpc>
              <a:spcAft>
                <a:spcPct val="0"/>
              </a:spcAft>
              <a:buClrTx/>
              <a:buFontTx/>
              <a:buNone/>
            </a:pPr>
            <a:r>
              <a:rPr lang="en-US" sz="1200" b="0" dirty="0">
                <a:solidFill>
                  <a:schemeClr val="bg1"/>
                </a:solidFill>
                <a:latin typeface="Calibri" panose="020F0502020204030204" pitchFamily="34" charset="0"/>
              </a:rPr>
              <a:t>57.7</a:t>
            </a:r>
          </a:p>
          <a:p>
            <a:pPr algn="ctr">
              <a:lnSpc>
                <a:spcPct val="100000"/>
              </a:lnSpc>
              <a:spcAft>
                <a:spcPct val="0"/>
              </a:spcAft>
              <a:buClrTx/>
              <a:buFontTx/>
              <a:buNone/>
            </a:pPr>
            <a:r>
              <a:rPr lang="en-US" sz="1200" b="0" dirty="0">
                <a:solidFill>
                  <a:schemeClr val="bg1"/>
                </a:solidFill>
                <a:latin typeface="Calibri" panose="020F0502020204030204" pitchFamily="34" charset="0"/>
              </a:rPr>
              <a:t>43.2</a:t>
            </a:r>
          </a:p>
          <a:p>
            <a:pPr algn="ctr">
              <a:lnSpc>
                <a:spcPct val="100000"/>
              </a:lnSpc>
              <a:spcAft>
                <a:spcPct val="0"/>
              </a:spcAft>
              <a:buClrTx/>
              <a:buFontTx/>
              <a:buNone/>
            </a:pPr>
            <a:r>
              <a:rPr lang="en-US" sz="1200" b="0" dirty="0">
                <a:solidFill>
                  <a:schemeClr val="bg1"/>
                </a:solidFill>
                <a:latin typeface="Calibri" panose="020F0502020204030204" pitchFamily="34" charset="0"/>
              </a:rPr>
              <a:t>49.1</a:t>
            </a:r>
          </a:p>
        </p:txBody>
      </p:sp>
      <p:sp>
        <p:nvSpPr>
          <p:cNvPr id="190" name="TextBox 189">
            <a:extLst>
              <a:ext uri="{FF2B5EF4-FFF2-40B4-BE49-F238E27FC236}">
                <a16:creationId xmlns:a16="http://schemas.microsoft.com/office/drawing/2014/main" id="{73C59D88-6109-C307-C3A3-5F0E32FABB22}"/>
              </a:ext>
            </a:extLst>
          </p:cNvPr>
          <p:cNvSpPr txBox="1"/>
          <p:nvPr/>
        </p:nvSpPr>
        <p:spPr bwMode="auto">
          <a:xfrm>
            <a:off x="5962597" y="1535537"/>
            <a:ext cx="45877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200" b="0" dirty="0" err="1">
                <a:solidFill>
                  <a:schemeClr val="bg1"/>
                </a:solidFill>
                <a:latin typeface="Calibri" panose="020F0502020204030204" pitchFamily="34" charset="0"/>
              </a:rPr>
              <a:t>Yr</a:t>
            </a:r>
            <a:r>
              <a:rPr lang="en-US" sz="1200" b="0" dirty="0">
                <a:solidFill>
                  <a:schemeClr val="bg1"/>
                </a:solidFill>
                <a:latin typeface="Calibri" panose="020F0502020204030204" pitchFamily="34" charset="0"/>
              </a:rPr>
              <a:t> 3</a:t>
            </a:r>
          </a:p>
          <a:p>
            <a:pPr algn="ctr">
              <a:lnSpc>
                <a:spcPct val="100000"/>
              </a:lnSpc>
              <a:spcAft>
                <a:spcPct val="0"/>
              </a:spcAft>
              <a:buClrTx/>
              <a:buFontTx/>
              <a:buNone/>
            </a:pPr>
            <a:r>
              <a:rPr lang="en-US" sz="1200" b="0" dirty="0">
                <a:solidFill>
                  <a:schemeClr val="bg1"/>
                </a:solidFill>
                <a:latin typeface="Calibri" panose="020F0502020204030204" pitchFamily="34" charset="0"/>
              </a:rPr>
              <a:t>46.5</a:t>
            </a:r>
          </a:p>
          <a:p>
            <a:pPr algn="ctr">
              <a:lnSpc>
                <a:spcPct val="100000"/>
              </a:lnSpc>
              <a:spcAft>
                <a:spcPct val="0"/>
              </a:spcAft>
              <a:buClrTx/>
              <a:buFontTx/>
              <a:buNone/>
            </a:pPr>
            <a:r>
              <a:rPr lang="en-US" sz="1200" b="0" dirty="0">
                <a:solidFill>
                  <a:schemeClr val="bg1"/>
                </a:solidFill>
                <a:latin typeface="Calibri" panose="020F0502020204030204" pitchFamily="34" charset="0"/>
              </a:rPr>
              <a:t>31.4</a:t>
            </a:r>
          </a:p>
          <a:p>
            <a:pPr algn="ctr">
              <a:lnSpc>
                <a:spcPct val="100000"/>
              </a:lnSpc>
              <a:spcAft>
                <a:spcPct val="0"/>
              </a:spcAft>
              <a:buClrTx/>
              <a:buFontTx/>
              <a:buNone/>
            </a:pPr>
            <a:r>
              <a:rPr lang="en-US" sz="1200" b="0" dirty="0">
                <a:solidFill>
                  <a:schemeClr val="bg1"/>
                </a:solidFill>
                <a:latin typeface="Calibri" panose="020F0502020204030204" pitchFamily="34" charset="0"/>
              </a:rPr>
              <a:t>40.9</a:t>
            </a:r>
          </a:p>
        </p:txBody>
      </p:sp>
      <p:sp>
        <p:nvSpPr>
          <p:cNvPr id="191" name="TextBox 190">
            <a:extLst>
              <a:ext uri="{FF2B5EF4-FFF2-40B4-BE49-F238E27FC236}">
                <a16:creationId xmlns:a16="http://schemas.microsoft.com/office/drawing/2014/main" id="{0D3AF7D8-A3E4-E876-1C70-FD5C6BE0E7CD}"/>
              </a:ext>
            </a:extLst>
          </p:cNvPr>
          <p:cNvSpPr txBox="1"/>
          <p:nvPr/>
        </p:nvSpPr>
        <p:spPr bwMode="auto">
          <a:xfrm>
            <a:off x="7216681" y="1535537"/>
            <a:ext cx="45877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200" b="0" dirty="0" err="1">
                <a:solidFill>
                  <a:schemeClr val="bg1"/>
                </a:solidFill>
                <a:latin typeface="Calibri" panose="020F0502020204030204" pitchFamily="34" charset="0"/>
              </a:rPr>
              <a:t>Yr</a:t>
            </a:r>
            <a:r>
              <a:rPr lang="en-US" sz="1200" b="0" dirty="0">
                <a:solidFill>
                  <a:schemeClr val="bg1"/>
                </a:solidFill>
                <a:latin typeface="Calibri" panose="020F0502020204030204" pitchFamily="34" charset="0"/>
              </a:rPr>
              <a:t> 4</a:t>
            </a:r>
          </a:p>
          <a:p>
            <a:pPr algn="ctr">
              <a:lnSpc>
                <a:spcPct val="100000"/>
              </a:lnSpc>
              <a:spcAft>
                <a:spcPct val="0"/>
              </a:spcAft>
              <a:buClrTx/>
              <a:buFontTx/>
              <a:buNone/>
            </a:pPr>
            <a:r>
              <a:rPr lang="en-US" sz="1200" b="0" dirty="0">
                <a:solidFill>
                  <a:schemeClr val="bg1"/>
                </a:solidFill>
                <a:latin typeface="Calibri" panose="020F0502020204030204" pitchFamily="34" charset="0"/>
              </a:rPr>
              <a:t>39.1</a:t>
            </a:r>
          </a:p>
          <a:p>
            <a:pPr algn="ctr">
              <a:lnSpc>
                <a:spcPct val="100000"/>
              </a:lnSpc>
              <a:spcAft>
                <a:spcPct val="0"/>
              </a:spcAft>
              <a:buClrTx/>
              <a:buFontTx/>
              <a:buNone/>
            </a:pPr>
            <a:r>
              <a:rPr lang="en-US" sz="1200" b="0" dirty="0">
                <a:solidFill>
                  <a:schemeClr val="bg1"/>
                </a:solidFill>
                <a:latin typeface="Calibri" panose="020F0502020204030204" pitchFamily="34" charset="0"/>
              </a:rPr>
              <a:t>25.6</a:t>
            </a:r>
          </a:p>
          <a:p>
            <a:pPr algn="ctr">
              <a:lnSpc>
                <a:spcPct val="100000"/>
              </a:lnSpc>
              <a:spcAft>
                <a:spcPct val="0"/>
              </a:spcAft>
              <a:buClrTx/>
              <a:buFontTx/>
              <a:buNone/>
            </a:pPr>
            <a:r>
              <a:rPr lang="en-US" sz="1200" b="0" dirty="0">
                <a:solidFill>
                  <a:schemeClr val="bg1"/>
                </a:solidFill>
                <a:latin typeface="Calibri" panose="020F0502020204030204" pitchFamily="34" charset="0"/>
              </a:rPr>
              <a:t>36.8</a:t>
            </a:r>
          </a:p>
        </p:txBody>
      </p:sp>
      <p:sp>
        <p:nvSpPr>
          <p:cNvPr id="192" name="TextBox 191">
            <a:extLst>
              <a:ext uri="{FF2B5EF4-FFF2-40B4-BE49-F238E27FC236}">
                <a16:creationId xmlns:a16="http://schemas.microsoft.com/office/drawing/2014/main" id="{AE484170-7975-C972-7906-6F318CEE3F5F}"/>
              </a:ext>
            </a:extLst>
          </p:cNvPr>
          <p:cNvSpPr txBox="1"/>
          <p:nvPr/>
        </p:nvSpPr>
        <p:spPr bwMode="auto">
          <a:xfrm>
            <a:off x="8412003" y="1545718"/>
            <a:ext cx="45877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200" b="0" dirty="0" err="1">
                <a:solidFill>
                  <a:schemeClr val="bg1"/>
                </a:solidFill>
                <a:latin typeface="Calibri" panose="020F0502020204030204" pitchFamily="34" charset="0"/>
              </a:rPr>
              <a:t>Yr</a:t>
            </a:r>
            <a:r>
              <a:rPr lang="en-US" sz="1200" b="0" dirty="0">
                <a:solidFill>
                  <a:schemeClr val="bg1"/>
                </a:solidFill>
                <a:latin typeface="Calibri" panose="020F0502020204030204" pitchFamily="34" charset="0"/>
              </a:rPr>
              <a:t> 5</a:t>
            </a:r>
          </a:p>
          <a:p>
            <a:pPr algn="ctr">
              <a:lnSpc>
                <a:spcPct val="100000"/>
              </a:lnSpc>
              <a:spcAft>
                <a:spcPct val="0"/>
              </a:spcAft>
              <a:buClrTx/>
              <a:buFontTx/>
              <a:buNone/>
            </a:pPr>
            <a:r>
              <a:rPr lang="en-US" sz="1200" b="0" dirty="0">
                <a:solidFill>
                  <a:schemeClr val="bg1"/>
                </a:solidFill>
                <a:latin typeface="Calibri" panose="020F0502020204030204" pitchFamily="34" charset="0"/>
              </a:rPr>
              <a:t>34.7</a:t>
            </a:r>
          </a:p>
          <a:p>
            <a:pPr algn="ctr">
              <a:lnSpc>
                <a:spcPct val="100000"/>
              </a:lnSpc>
              <a:spcAft>
                <a:spcPct val="0"/>
              </a:spcAft>
              <a:buClrTx/>
              <a:buFontTx/>
              <a:buNone/>
            </a:pPr>
            <a:r>
              <a:rPr lang="en-US" sz="1200" b="0" dirty="0">
                <a:solidFill>
                  <a:schemeClr val="bg1"/>
                </a:solidFill>
                <a:latin typeface="Calibri" panose="020F0502020204030204" pitchFamily="34" charset="0"/>
              </a:rPr>
              <a:t>21.4</a:t>
            </a:r>
          </a:p>
          <a:p>
            <a:pPr algn="ctr">
              <a:lnSpc>
                <a:spcPct val="100000"/>
              </a:lnSpc>
              <a:spcAft>
                <a:spcPct val="0"/>
              </a:spcAft>
              <a:buClrTx/>
              <a:buFontTx/>
              <a:buNone/>
            </a:pPr>
            <a:r>
              <a:rPr lang="en-US" sz="1200" b="0" dirty="0">
                <a:solidFill>
                  <a:schemeClr val="bg1"/>
                </a:solidFill>
                <a:latin typeface="Calibri" panose="020F0502020204030204" pitchFamily="34" charset="0"/>
              </a:rPr>
              <a:t>34.9</a:t>
            </a:r>
          </a:p>
        </p:txBody>
      </p:sp>
      <p:grpSp>
        <p:nvGrpSpPr>
          <p:cNvPr id="263" name="Group 262">
            <a:extLst>
              <a:ext uri="{FF2B5EF4-FFF2-40B4-BE49-F238E27FC236}">
                <a16:creationId xmlns:a16="http://schemas.microsoft.com/office/drawing/2014/main" id="{962163B5-8230-BA37-786C-1CE691DDA8E1}"/>
              </a:ext>
            </a:extLst>
          </p:cNvPr>
          <p:cNvGrpSpPr/>
          <p:nvPr/>
        </p:nvGrpSpPr>
        <p:grpSpPr>
          <a:xfrm>
            <a:off x="2512991" y="4677147"/>
            <a:ext cx="8305935" cy="95310"/>
            <a:chOff x="2512991" y="4570139"/>
            <a:chExt cx="8305935" cy="95310"/>
          </a:xfrm>
        </p:grpSpPr>
        <p:grpSp>
          <p:nvGrpSpPr>
            <p:cNvPr id="117" name="Group 116">
              <a:extLst>
                <a:ext uri="{FF2B5EF4-FFF2-40B4-BE49-F238E27FC236}">
                  <a16:creationId xmlns:a16="http://schemas.microsoft.com/office/drawing/2014/main" id="{D6156636-0C20-A36E-5093-0CBC9FAB92EC}"/>
                </a:ext>
              </a:extLst>
            </p:cNvPr>
            <p:cNvGrpSpPr/>
            <p:nvPr/>
          </p:nvGrpSpPr>
          <p:grpSpPr>
            <a:xfrm>
              <a:off x="2512991" y="4570139"/>
              <a:ext cx="6154097" cy="95310"/>
              <a:chOff x="2627291" y="4926745"/>
              <a:chExt cx="8203202" cy="74278"/>
            </a:xfrm>
          </p:grpSpPr>
          <p:grpSp>
            <p:nvGrpSpPr>
              <p:cNvPr id="118" name="Group 117">
                <a:extLst>
                  <a:ext uri="{FF2B5EF4-FFF2-40B4-BE49-F238E27FC236}">
                    <a16:creationId xmlns:a16="http://schemas.microsoft.com/office/drawing/2014/main" id="{35C02955-4DBE-F4CD-B1A4-D0DDB929B36C}"/>
                  </a:ext>
                </a:extLst>
              </p:cNvPr>
              <p:cNvGrpSpPr/>
              <p:nvPr/>
            </p:nvGrpSpPr>
            <p:grpSpPr>
              <a:xfrm>
                <a:off x="2627291" y="4926745"/>
                <a:ext cx="2461504" cy="67952"/>
                <a:chOff x="3705318" y="5217686"/>
                <a:chExt cx="1966041" cy="67130"/>
              </a:xfrm>
            </p:grpSpPr>
            <p:cxnSp>
              <p:nvCxnSpPr>
                <p:cNvPr id="135" name="Straight Connector 134">
                  <a:extLst>
                    <a:ext uri="{FF2B5EF4-FFF2-40B4-BE49-F238E27FC236}">
                      <a16:creationId xmlns:a16="http://schemas.microsoft.com/office/drawing/2014/main" id="{A9370346-3BCC-BCF8-B99D-63C5B32A5917}"/>
                    </a:ext>
                  </a:extLst>
                </p:cNvPr>
                <p:cNvCxnSpPr>
                  <a:cxnSpLocks/>
                </p:cNvCxnSpPr>
                <p:nvPr/>
              </p:nvCxnSpPr>
              <p:spPr bwMode="auto">
                <a:xfrm rot="5400000">
                  <a:off x="531012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CE98FF9A-9F2F-FAEE-38E1-7ECC3268D0E8}"/>
                    </a:ext>
                  </a:extLst>
                </p:cNvPr>
                <p:cNvCxnSpPr>
                  <a:cxnSpLocks/>
                </p:cNvCxnSpPr>
                <p:nvPr/>
              </p:nvCxnSpPr>
              <p:spPr bwMode="auto">
                <a:xfrm rot="5400000">
                  <a:off x="4982447"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F64A0129-8374-BF86-0141-CED310DDC009}"/>
                    </a:ext>
                  </a:extLst>
                </p:cNvPr>
                <p:cNvCxnSpPr>
                  <a:cxnSpLocks/>
                </p:cNvCxnSpPr>
                <p:nvPr/>
              </p:nvCxnSpPr>
              <p:spPr bwMode="auto">
                <a:xfrm rot="5400000">
                  <a:off x="465477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B4311C0A-1260-ED9E-3C33-28DA522E1E92}"/>
                    </a:ext>
                  </a:extLst>
                </p:cNvPr>
                <p:cNvCxnSpPr>
                  <a:cxnSpLocks/>
                </p:cNvCxnSpPr>
                <p:nvPr/>
              </p:nvCxnSpPr>
              <p:spPr bwMode="auto">
                <a:xfrm rot="5400000">
                  <a:off x="432710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00ACF26A-BB44-B75D-EDD5-420CC8736E1B}"/>
                    </a:ext>
                  </a:extLst>
                </p:cNvPr>
                <p:cNvCxnSpPr>
                  <a:cxnSpLocks/>
                </p:cNvCxnSpPr>
                <p:nvPr/>
              </p:nvCxnSpPr>
              <p:spPr bwMode="auto">
                <a:xfrm rot="5400000">
                  <a:off x="3999426"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E5CC2E16-8EB8-F137-8299-51199BB207F1}"/>
                    </a:ext>
                  </a:extLst>
                </p:cNvPr>
                <p:cNvCxnSpPr>
                  <a:cxnSpLocks/>
                </p:cNvCxnSpPr>
                <p:nvPr/>
              </p:nvCxnSpPr>
              <p:spPr bwMode="auto">
                <a:xfrm rot="5400000">
                  <a:off x="367175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8259DAAE-AA8B-1401-6639-AA7149DFA2F6}"/>
                    </a:ext>
                  </a:extLst>
                </p:cNvPr>
                <p:cNvCxnSpPr>
                  <a:cxnSpLocks/>
                </p:cNvCxnSpPr>
                <p:nvPr/>
              </p:nvCxnSpPr>
              <p:spPr bwMode="auto">
                <a:xfrm rot="5400000">
                  <a:off x="5637794" y="5251251"/>
                  <a:ext cx="6713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19" name="Group 118">
                <a:extLst>
                  <a:ext uri="{FF2B5EF4-FFF2-40B4-BE49-F238E27FC236}">
                    <a16:creationId xmlns:a16="http://schemas.microsoft.com/office/drawing/2014/main" id="{E0DD8C1D-8F62-4932-55ED-CA839FE4FD1B}"/>
                  </a:ext>
                </a:extLst>
              </p:cNvPr>
              <p:cNvGrpSpPr/>
              <p:nvPr/>
            </p:nvGrpSpPr>
            <p:grpSpPr>
              <a:xfrm>
                <a:off x="5497234" y="4931477"/>
                <a:ext cx="2461504" cy="67952"/>
                <a:chOff x="3705318" y="5217686"/>
                <a:chExt cx="1966041" cy="67130"/>
              </a:xfrm>
            </p:grpSpPr>
            <p:cxnSp>
              <p:nvCxnSpPr>
                <p:cNvPr id="128" name="Straight Connector 127">
                  <a:extLst>
                    <a:ext uri="{FF2B5EF4-FFF2-40B4-BE49-F238E27FC236}">
                      <a16:creationId xmlns:a16="http://schemas.microsoft.com/office/drawing/2014/main" id="{3629B1C0-FB67-08CB-403F-6972F1C822EB}"/>
                    </a:ext>
                  </a:extLst>
                </p:cNvPr>
                <p:cNvCxnSpPr>
                  <a:cxnSpLocks/>
                </p:cNvCxnSpPr>
                <p:nvPr/>
              </p:nvCxnSpPr>
              <p:spPr bwMode="auto">
                <a:xfrm rot="5400000">
                  <a:off x="531012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5A1C4E36-C3C9-7B2A-171C-B53F930D6505}"/>
                    </a:ext>
                  </a:extLst>
                </p:cNvPr>
                <p:cNvCxnSpPr>
                  <a:cxnSpLocks/>
                </p:cNvCxnSpPr>
                <p:nvPr/>
              </p:nvCxnSpPr>
              <p:spPr bwMode="auto">
                <a:xfrm rot="5400000">
                  <a:off x="4982447"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F5FC9C68-F4A1-3CB7-F794-B02C146CBF70}"/>
                    </a:ext>
                  </a:extLst>
                </p:cNvPr>
                <p:cNvCxnSpPr>
                  <a:cxnSpLocks/>
                </p:cNvCxnSpPr>
                <p:nvPr/>
              </p:nvCxnSpPr>
              <p:spPr bwMode="auto">
                <a:xfrm rot="5400000">
                  <a:off x="465477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3AC691A8-93C1-DA27-82E0-D0E22BB5A740}"/>
                    </a:ext>
                  </a:extLst>
                </p:cNvPr>
                <p:cNvCxnSpPr>
                  <a:cxnSpLocks/>
                </p:cNvCxnSpPr>
                <p:nvPr/>
              </p:nvCxnSpPr>
              <p:spPr bwMode="auto">
                <a:xfrm rot="5400000">
                  <a:off x="432710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35223D18-62C1-4B23-AF4E-BC9A3F619A78}"/>
                    </a:ext>
                  </a:extLst>
                </p:cNvPr>
                <p:cNvCxnSpPr>
                  <a:cxnSpLocks/>
                </p:cNvCxnSpPr>
                <p:nvPr/>
              </p:nvCxnSpPr>
              <p:spPr bwMode="auto">
                <a:xfrm rot="5400000">
                  <a:off x="3999426"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764950F8-2F38-0BEF-263A-309CF25D11B1}"/>
                    </a:ext>
                  </a:extLst>
                </p:cNvPr>
                <p:cNvCxnSpPr>
                  <a:cxnSpLocks/>
                </p:cNvCxnSpPr>
                <p:nvPr/>
              </p:nvCxnSpPr>
              <p:spPr bwMode="auto">
                <a:xfrm rot="5400000">
                  <a:off x="367175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16F6E9FC-19AC-69F8-C6C1-1AA8DE5DBB9C}"/>
                    </a:ext>
                  </a:extLst>
                </p:cNvPr>
                <p:cNvCxnSpPr>
                  <a:cxnSpLocks/>
                </p:cNvCxnSpPr>
                <p:nvPr/>
              </p:nvCxnSpPr>
              <p:spPr bwMode="auto">
                <a:xfrm rot="5400000">
                  <a:off x="5637794" y="5251251"/>
                  <a:ext cx="6713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20" name="Group 119">
                <a:extLst>
                  <a:ext uri="{FF2B5EF4-FFF2-40B4-BE49-F238E27FC236}">
                    <a16:creationId xmlns:a16="http://schemas.microsoft.com/office/drawing/2014/main" id="{BB82D403-B3F0-833E-A552-59F0ACFB3E6E}"/>
                  </a:ext>
                </a:extLst>
              </p:cNvPr>
              <p:cNvGrpSpPr/>
              <p:nvPr/>
            </p:nvGrpSpPr>
            <p:grpSpPr>
              <a:xfrm>
                <a:off x="8368989" y="4933071"/>
                <a:ext cx="2461504" cy="67952"/>
                <a:chOff x="3705318" y="5217686"/>
                <a:chExt cx="1966041" cy="67130"/>
              </a:xfrm>
            </p:grpSpPr>
            <p:cxnSp>
              <p:nvCxnSpPr>
                <p:cNvPr id="121" name="Straight Connector 120">
                  <a:extLst>
                    <a:ext uri="{FF2B5EF4-FFF2-40B4-BE49-F238E27FC236}">
                      <a16:creationId xmlns:a16="http://schemas.microsoft.com/office/drawing/2014/main" id="{55C8C7CA-CC7F-0A30-4763-61DFD77C625B}"/>
                    </a:ext>
                  </a:extLst>
                </p:cNvPr>
                <p:cNvCxnSpPr>
                  <a:cxnSpLocks/>
                </p:cNvCxnSpPr>
                <p:nvPr/>
              </p:nvCxnSpPr>
              <p:spPr bwMode="auto">
                <a:xfrm rot="5400000">
                  <a:off x="531012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6B05BA7B-3736-7632-15A7-303195250967}"/>
                    </a:ext>
                  </a:extLst>
                </p:cNvPr>
                <p:cNvCxnSpPr>
                  <a:cxnSpLocks/>
                </p:cNvCxnSpPr>
                <p:nvPr/>
              </p:nvCxnSpPr>
              <p:spPr bwMode="auto">
                <a:xfrm rot="5400000">
                  <a:off x="4982447"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0D6669CB-7EC9-8622-F592-394F95FA54F4}"/>
                    </a:ext>
                  </a:extLst>
                </p:cNvPr>
                <p:cNvCxnSpPr>
                  <a:cxnSpLocks/>
                </p:cNvCxnSpPr>
                <p:nvPr/>
              </p:nvCxnSpPr>
              <p:spPr bwMode="auto">
                <a:xfrm rot="5400000">
                  <a:off x="465477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35156921-203C-4B62-17B1-715920217295}"/>
                    </a:ext>
                  </a:extLst>
                </p:cNvPr>
                <p:cNvCxnSpPr>
                  <a:cxnSpLocks/>
                </p:cNvCxnSpPr>
                <p:nvPr/>
              </p:nvCxnSpPr>
              <p:spPr bwMode="auto">
                <a:xfrm rot="5400000">
                  <a:off x="432710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19C8774B-0D07-6475-76C8-3D0D2A806F3B}"/>
                    </a:ext>
                  </a:extLst>
                </p:cNvPr>
                <p:cNvCxnSpPr>
                  <a:cxnSpLocks/>
                </p:cNvCxnSpPr>
                <p:nvPr/>
              </p:nvCxnSpPr>
              <p:spPr bwMode="auto">
                <a:xfrm rot="5400000">
                  <a:off x="3999426"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5FF14745-E858-AF85-81AE-56726920E10D}"/>
                    </a:ext>
                  </a:extLst>
                </p:cNvPr>
                <p:cNvCxnSpPr>
                  <a:cxnSpLocks/>
                </p:cNvCxnSpPr>
                <p:nvPr/>
              </p:nvCxnSpPr>
              <p:spPr bwMode="auto">
                <a:xfrm rot="5400000">
                  <a:off x="367175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F52B09B1-6B85-1BED-1AA0-D1D3AF4E7549}"/>
                    </a:ext>
                  </a:extLst>
                </p:cNvPr>
                <p:cNvCxnSpPr>
                  <a:cxnSpLocks/>
                </p:cNvCxnSpPr>
                <p:nvPr/>
              </p:nvCxnSpPr>
              <p:spPr bwMode="auto">
                <a:xfrm rot="5400000">
                  <a:off x="5637794" y="5251251"/>
                  <a:ext cx="67130"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239" name="Group 238">
              <a:extLst>
                <a:ext uri="{FF2B5EF4-FFF2-40B4-BE49-F238E27FC236}">
                  <a16:creationId xmlns:a16="http://schemas.microsoft.com/office/drawing/2014/main" id="{66E05233-24B4-F385-E8CB-37BDEE2A49C7}"/>
                </a:ext>
              </a:extLst>
            </p:cNvPr>
            <p:cNvGrpSpPr/>
            <p:nvPr/>
          </p:nvGrpSpPr>
          <p:grpSpPr>
            <a:xfrm>
              <a:off x="8972289" y="4576445"/>
              <a:ext cx="1846637" cy="87193"/>
              <a:chOff x="3705318" y="5217686"/>
              <a:chExt cx="1966041" cy="67130"/>
            </a:xfrm>
          </p:grpSpPr>
          <p:cxnSp>
            <p:nvCxnSpPr>
              <p:cNvPr id="256" name="Straight Connector 255">
                <a:extLst>
                  <a:ext uri="{FF2B5EF4-FFF2-40B4-BE49-F238E27FC236}">
                    <a16:creationId xmlns:a16="http://schemas.microsoft.com/office/drawing/2014/main" id="{DF634817-2F84-6F94-AC2F-9C2DACE24A83}"/>
                  </a:ext>
                </a:extLst>
              </p:cNvPr>
              <p:cNvCxnSpPr>
                <a:cxnSpLocks/>
              </p:cNvCxnSpPr>
              <p:nvPr/>
            </p:nvCxnSpPr>
            <p:spPr bwMode="auto">
              <a:xfrm rot="5400000">
                <a:off x="531012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8E18B8E2-1DDA-6CA2-CC55-B6192ED20B11}"/>
                  </a:ext>
                </a:extLst>
              </p:cNvPr>
              <p:cNvCxnSpPr>
                <a:cxnSpLocks/>
              </p:cNvCxnSpPr>
              <p:nvPr/>
            </p:nvCxnSpPr>
            <p:spPr bwMode="auto">
              <a:xfrm rot="5400000">
                <a:off x="4982447"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CF7306D3-B8AF-2755-832C-744EC23E86D1}"/>
                  </a:ext>
                </a:extLst>
              </p:cNvPr>
              <p:cNvCxnSpPr>
                <a:cxnSpLocks/>
              </p:cNvCxnSpPr>
              <p:nvPr/>
            </p:nvCxnSpPr>
            <p:spPr bwMode="auto">
              <a:xfrm rot="5400000">
                <a:off x="465477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78D417F6-222C-46D3-413E-6D9E378715C1}"/>
                  </a:ext>
                </a:extLst>
              </p:cNvPr>
              <p:cNvCxnSpPr>
                <a:cxnSpLocks/>
              </p:cNvCxnSpPr>
              <p:nvPr/>
            </p:nvCxnSpPr>
            <p:spPr bwMode="auto">
              <a:xfrm rot="5400000">
                <a:off x="4327100"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5A606593-FA3E-FB46-C3AE-4613B550ED08}"/>
                  </a:ext>
                </a:extLst>
              </p:cNvPr>
              <p:cNvCxnSpPr>
                <a:cxnSpLocks/>
              </p:cNvCxnSpPr>
              <p:nvPr/>
            </p:nvCxnSpPr>
            <p:spPr bwMode="auto">
              <a:xfrm rot="5400000">
                <a:off x="3999426"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F3727227-980E-B8DB-781D-73C34DAA39DB}"/>
                  </a:ext>
                </a:extLst>
              </p:cNvPr>
              <p:cNvCxnSpPr>
                <a:cxnSpLocks/>
              </p:cNvCxnSpPr>
              <p:nvPr/>
            </p:nvCxnSpPr>
            <p:spPr bwMode="auto">
              <a:xfrm rot="5400000">
                <a:off x="3671753" y="5251251"/>
                <a:ext cx="67130" cy="0"/>
              </a:xfrm>
              <a:prstGeom prst="line">
                <a:avLst/>
              </a:prstGeom>
              <a:noFill/>
              <a:ln w="28575" cap="flat" cmpd="sng" algn="ctr">
                <a:solidFill>
                  <a:schemeClr val="bg1"/>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4261928E-7B94-B4CB-5A33-DFFBF5BECE6B}"/>
                  </a:ext>
                </a:extLst>
              </p:cNvPr>
              <p:cNvCxnSpPr>
                <a:cxnSpLocks/>
              </p:cNvCxnSpPr>
              <p:nvPr/>
            </p:nvCxnSpPr>
            <p:spPr bwMode="auto">
              <a:xfrm rot="5400000">
                <a:off x="5637794" y="5251251"/>
                <a:ext cx="67130" cy="0"/>
              </a:xfrm>
              <a:prstGeom prst="line">
                <a:avLst/>
              </a:prstGeom>
              <a:noFill/>
              <a:ln w="28575" cap="flat" cmpd="sng" algn="ctr">
                <a:solidFill>
                  <a:schemeClr val="bg1"/>
                </a:solidFill>
                <a:prstDash val="solid"/>
                <a:round/>
                <a:headEnd type="none" w="med" len="med"/>
                <a:tailEnd type="none" w="med" len="med"/>
              </a:ln>
              <a:effectLst/>
            </p:spPr>
          </p:cxnSp>
        </p:grpSp>
      </p:grpSp>
      <p:sp>
        <p:nvSpPr>
          <p:cNvPr id="265" name="TextBox 264">
            <a:extLst>
              <a:ext uri="{FF2B5EF4-FFF2-40B4-BE49-F238E27FC236}">
                <a16:creationId xmlns:a16="http://schemas.microsoft.com/office/drawing/2014/main" id="{643B893F-89E0-B56B-61FD-19BF836F5B40}"/>
              </a:ext>
            </a:extLst>
          </p:cNvPr>
          <p:cNvSpPr txBox="1"/>
          <p:nvPr/>
        </p:nvSpPr>
        <p:spPr bwMode="auto">
          <a:xfrm>
            <a:off x="8776635" y="470910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63</a:t>
            </a:r>
          </a:p>
        </p:txBody>
      </p:sp>
      <p:sp>
        <p:nvSpPr>
          <p:cNvPr id="266" name="TextBox 265">
            <a:extLst>
              <a:ext uri="{FF2B5EF4-FFF2-40B4-BE49-F238E27FC236}">
                <a16:creationId xmlns:a16="http://schemas.microsoft.com/office/drawing/2014/main" id="{6C0C659B-FD08-B67F-14E6-96E2CF4A00BD}"/>
              </a:ext>
            </a:extLst>
          </p:cNvPr>
          <p:cNvSpPr txBox="1"/>
          <p:nvPr/>
        </p:nvSpPr>
        <p:spPr bwMode="auto">
          <a:xfrm>
            <a:off x="9087091" y="470910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66</a:t>
            </a:r>
          </a:p>
        </p:txBody>
      </p:sp>
      <p:sp>
        <p:nvSpPr>
          <p:cNvPr id="267" name="TextBox 266">
            <a:extLst>
              <a:ext uri="{FF2B5EF4-FFF2-40B4-BE49-F238E27FC236}">
                <a16:creationId xmlns:a16="http://schemas.microsoft.com/office/drawing/2014/main" id="{601ADB8B-B90B-EBF7-8FED-8C7BE869203F}"/>
              </a:ext>
            </a:extLst>
          </p:cNvPr>
          <p:cNvSpPr txBox="1"/>
          <p:nvPr/>
        </p:nvSpPr>
        <p:spPr bwMode="auto">
          <a:xfrm>
            <a:off x="9389578" y="470910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69</a:t>
            </a:r>
          </a:p>
        </p:txBody>
      </p:sp>
      <p:sp>
        <p:nvSpPr>
          <p:cNvPr id="268" name="TextBox 267">
            <a:extLst>
              <a:ext uri="{FF2B5EF4-FFF2-40B4-BE49-F238E27FC236}">
                <a16:creationId xmlns:a16="http://schemas.microsoft.com/office/drawing/2014/main" id="{7C220799-D788-EE38-D145-D01A723E7374}"/>
              </a:ext>
            </a:extLst>
          </p:cNvPr>
          <p:cNvSpPr txBox="1"/>
          <p:nvPr/>
        </p:nvSpPr>
        <p:spPr bwMode="auto">
          <a:xfrm>
            <a:off x="9707429" y="470947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72</a:t>
            </a:r>
          </a:p>
        </p:txBody>
      </p:sp>
      <p:sp>
        <p:nvSpPr>
          <p:cNvPr id="269" name="TextBox 268">
            <a:extLst>
              <a:ext uri="{FF2B5EF4-FFF2-40B4-BE49-F238E27FC236}">
                <a16:creationId xmlns:a16="http://schemas.microsoft.com/office/drawing/2014/main" id="{2082265D-7E07-37DD-28B9-4E9FE17CD556}"/>
              </a:ext>
            </a:extLst>
          </p:cNvPr>
          <p:cNvSpPr txBox="1"/>
          <p:nvPr/>
        </p:nvSpPr>
        <p:spPr bwMode="auto">
          <a:xfrm>
            <a:off x="10018006" y="470910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75</a:t>
            </a:r>
          </a:p>
        </p:txBody>
      </p:sp>
      <p:sp>
        <p:nvSpPr>
          <p:cNvPr id="270" name="TextBox 269">
            <a:extLst>
              <a:ext uri="{FF2B5EF4-FFF2-40B4-BE49-F238E27FC236}">
                <a16:creationId xmlns:a16="http://schemas.microsoft.com/office/drawing/2014/main" id="{969D6EBE-8FF9-2EB0-18C9-4ABBCA63A76A}"/>
              </a:ext>
            </a:extLst>
          </p:cNvPr>
          <p:cNvSpPr txBox="1"/>
          <p:nvPr/>
        </p:nvSpPr>
        <p:spPr bwMode="auto">
          <a:xfrm>
            <a:off x="10315439" y="4709105"/>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78</a:t>
            </a:r>
          </a:p>
        </p:txBody>
      </p:sp>
      <p:sp>
        <p:nvSpPr>
          <p:cNvPr id="271" name="TextBox 270">
            <a:extLst>
              <a:ext uri="{FF2B5EF4-FFF2-40B4-BE49-F238E27FC236}">
                <a16:creationId xmlns:a16="http://schemas.microsoft.com/office/drawing/2014/main" id="{8E40FF9B-538C-0C0D-46D5-BCFAB7EFD696}"/>
              </a:ext>
            </a:extLst>
          </p:cNvPr>
          <p:cNvSpPr txBox="1"/>
          <p:nvPr/>
        </p:nvSpPr>
        <p:spPr bwMode="auto">
          <a:xfrm>
            <a:off x="10621368" y="470910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81</a:t>
            </a:r>
          </a:p>
        </p:txBody>
      </p:sp>
      <p:sp>
        <p:nvSpPr>
          <p:cNvPr id="273" name="TextBox 272">
            <a:extLst>
              <a:ext uri="{FF2B5EF4-FFF2-40B4-BE49-F238E27FC236}">
                <a16:creationId xmlns:a16="http://schemas.microsoft.com/office/drawing/2014/main" id="{FE73746E-358A-F5A2-03B2-BEA2AA354B2D}"/>
              </a:ext>
            </a:extLst>
          </p:cNvPr>
          <p:cNvSpPr txBox="1"/>
          <p:nvPr/>
        </p:nvSpPr>
        <p:spPr bwMode="auto">
          <a:xfrm>
            <a:off x="8804966" y="5363557"/>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59</a:t>
            </a:r>
          </a:p>
          <a:p>
            <a:pPr algn="ctr">
              <a:lnSpc>
                <a:spcPct val="100000"/>
              </a:lnSpc>
              <a:spcAft>
                <a:spcPct val="0"/>
              </a:spcAft>
              <a:buClrTx/>
              <a:buFontTx/>
              <a:buNone/>
            </a:pPr>
            <a:r>
              <a:rPr lang="en-US" sz="1400" b="0" dirty="0">
                <a:solidFill>
                  <a:schemeClr val="bg1"/>
                </a:solidFill>
                <a:latin typeface="Calibri" panose="020F0502020204030204" pitchFamily="34" charset="0"/>
              </a:rPr>
              <a:t>32</a:t>
            </a:r>
          </a:p>
          <a:p>
            <a:pPr algn="ctr">
              <a:lnSpc>
                <a:spcPct val="100000"/>
              </a:lnSpc>
              <a:spcAft>
                <a:spcPct val="0"/>
              </a:spcAft>
              <a:buClrTx/>
              <a:buFontTx/>
              <a:buNone/>
            </a:pPr>
            <a:r>
              <a:rPr lang="en-US" sz="1400" b="0" dirty="0">
                <a:solidFill>
                  <a:schemeClr val="bg1"/>
                </a:solidFill>
                <a:latin typeface="Calibri" panose="020F0502020204030204" pitchFamily="34" charset="0"/>
              </a:rPr>
              <a:t>53</a:t>
            </a:r>
          </a:p>
        </p:txBody>
      </p:sp>
      <p:sp>
        <p:nvSpPr>
          <p:cNvPr id="274" name="TextBox 273">
            <a:extLst>
              <a:ext uri="{FF2B5EF4-FFF2-40B4-BE49-F238E27FC236}">
                <a16:creationId xmlns:a16="http://schemas.microsoft.com/office/drawing/2014/main" id="{DB4A27E4-755B-0855-708F-6FFE7D72E804}"/>
              </a:ext>
            </a:extLst>
          </p:cNvPr>
          <p:cNvSpPr txBox="1"/>
          <p:nvPr/>
        </p:nvSpPr>
        <p:spPr bwMode="auto">
          <a:xfrm>
            <a:off x="9105762" y="5362470"/>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53</a:t>
            </a:r>
          </a:p>
          <a:p>
            <a:pPr algn="ctr">
              <a:lnSpc>
                <a:spcPct val="100000"/>
              </a:lnSpc>
              <a:spcAft>
                <a:spcPct val="0"/>
              </a:spcAft>
              <a:buClrTx/>
              <a:buFontTx/>
              <a:buNone/>
            </a:pPr>
            <a:r>
              <a:rPr lang="en-US" sz="1400" b="0" dirty="0">
                <a:solidFill>
                  <a:schemeClr val="bg1"/>
                </a:solidFill>
                <a:latin typeface="Calibri" panose="020F0502020204030204" pitchFamily="34" charset="0"/>
              </a:rPr>
              <a:t>29</a:t>
            </a:r>
          </a:p>
          <a:p>
            <a:pPr algn="ctr">
              <a:lnSpc>
                <a:spcPct val="100000"/>
              </a:lnSpc>
              <a:spcAft>
                <a:spcPct val="0"/>
              </a:spcAft>
              <a:buClrTx/>
              <a:buFontTx/>
              <a:buNone/>
            </a:pPr>
            <a:r>
              <a:rPr lang="en-US" sz="1400" b="0" dirty="0">
                <a:solidFill>
                  <a:schemeClr val="bg1"/>
                </a:solidFill>
                <a:latin typeface="Calibri" panose="020F0502020204030204" pitchFamily="34" charset="0"/>
              </a:rPr>
              <a:t>44</a:t>
            </a:r>
          </a:p>
        </p:txBody>
      </p:sp>
      <p:sp>
        <p:nvSpPr>
          <p:cNvPr id="275" name="TextBox 274">
            <a:extLst>
              <a:ext uri="{FF2B5EF4-FFF2-40B4-BE49-F238E27FC236}">
                <a16:creationId xmlns:a16="http://schemas.microsoft.com/office/drawing/2014/main" id="{ACEE92F1-52D1-3FD4-6242-A8B199081BBA}"/>
              </a:ext>
            </a:extLst>
          </p:cNvPr>
          <p:cNvSpPr txBox="1"/>
          <p:nvPr/>
        </p:nvSpPr>
        <p:spPr bwMode="auto">
          <a:xfrm>
            <a:off x="9417332" y="5358594"/>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42</a:t>
            </a:r>
          </a:p>
          <a:p>
            <a:pPr algn="ctr">
              <a:lnSpc>
                <a:spcPct val="100000"/>
              </a:lnSpc>
              <a:spcAft>
                <a:spcPct val="0"/>
              </a:spcAft>
              <a:buClrTx/>
              <a:buFontTx/>
              <a:buNone/>
            </a:pPr>
            <a:r>
              <a:rPr lang="en-US" sz="1400" b="0" dirty="0">
                <a:solidFill>
                  <a:schemeClr val="bg1"/>
                </a:solidFill>
                <a:latin typeface="Calibri" panose="020F0502020204030204" pitchFamily="34" charset="0"/>
              </a:rPr>
              <a:t>22</a:t>
            </a:r>
          </a:p>
          <a:p>
            <a:pPr algn="ctr">
              <a:lnSpc>
                <a:spcPct val="100000"/>
              </a:lnSpc>
              <a:spcAft>
                <a:spcPct val="0"/>
              </a:spcAft>
              <a:buClrTx/>
              <a:buFontTx/>
              <a:buNone/>
            </a:pPr>
            <a:r>
              <a:rPr lang="en-US" sz="1400" b="0" dirty="0">
                <a:solidFill>
                  <a:schemeClr val="bg1"/>
                </a:solidFill>
                <a:latin typeface="Calibri" panose="020F0502020204030204" pitchFamily="34" charset="0"/>
              </a:rPr>
              <a:t>35</a:t>
            </a:r>
          </a:p>
        </p:txBody>
      </p:sp>
      <p:sp>
        <p:nvSpPr>
          <p:cNvPr id="276" name="TextBox 275">
            <a:extLst>
              <a:ext uri="{FF2B5EF4-FFF2-40B4-BE49-F238E27FC236}">
                <a16:creationId xmlns:a16="http://schemas.microsoft.com/office/drawing/2014/main" id="{0F490E34-F617-E428-75E5-1FA5F394CB58}"/>
              </a:ext>
            </a:extLst>
          </p:cNvPr>
          <p:cNvSpPr txBox="1"/>
          <p:nvPr/>
        </p:nvSpPr>
        <p:spPr bwMode="auto">
          <a:xfrm>
            <a:off x="9743075" y="5358621"/>
            <a:ext cx="36740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22</a:t>
            </a:r>
          </a:p>
          <a:p>
            <a:pPr algn="ctr">
              <a:lnSpc>
                <a:spcPct val="100000"/>
              </a:lnSpc>
              <a:spcAft>
                <a:spcPct val="0"/>
              </a:spcAft>
              <a:buClrTx/>
              <a:buFontTx/>
              <a:buNone/>
            </a:pPr>
            <a:r>
              <a:rPr lang="en-US" sz="1400" b="0" dirty="0">
                <a:solidFill>
                  <a:schemeClr val="bg1"/>
                </a:solidFill>
                <a:latin typeface="Calibri" panose="020F0502020204030204" pitchFamily="34" charset="0"/>
              </a:rPr>
              <a:t>13</a:t>
            </a:r>
          </a:p>
          <a:p>
            <a:pPr algn="ctr">
              <a:lnSpc>
                <a:spcPct val="100000"/>
              </a:lnSpc>
              <a:spcAft>
                <a:spcPct val="0"/>
              </a:spcAft>
              <a:buClrTx/>
              <a:buFontTx/>
              <a:buNone/>
            </a:pPr>
            <a:r>
              <a:rPr lang="en-US" sz="1400" b="0" dirty="0">
                <a:solidFill>
                  <a:schemeClr val="bg1"/>
                </a:solidFill>
                <a:latin typeface="Calibri" panose="020F0502020204030204" pitchFamily="34" charset="0"/>
              </a:rPr>
              <a:t>24</a:t>
            </a:r>
          </a:p>
        </p:txBody>
      </p:sp>
      <p:sp>
        <p:nvSpPr>
          <p:cNvPr id="277" name="TextBox 276">
            <a:extLst>
              <a:ext uri="{FF2B5EF4-FFF2-40B4-BE49-F238E27FC236}">
                <a16:creationId xmlns:a16="http://schemas.microsoft.com/office/drawing/2014/main" id="{0B168AB3-3F9F-AB3D-7D67-C5B2323978B8}"/>
              </a:ext>
            </a:extLst>
          </p:cNvPr>
          <p:cNvSpPr txBox="1"/>
          <p:nvPr/>
        </p:nvSpPr>
        <p:spPr bwMode="auto">
          <a:xfrm>
            <a:off x="10089558" y="5357534"/>
            <a:ext cx="27603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8</a:t>
            </a:r>
          </a:p>
          <a:p>
            <a:pPr algn="ctr">
              <a:lnSpc>
                <a:spcPct val="100000"/>
              </a:lnSpc>
              <a:spcAft>
                <a:spcPct val="0"/>
              </a:spcAft>
              <a:buClrTx/>
              <a:buFontTx/>
              <a:buNone/>
            </a:pPr>
            <a:r>
              <a:rPr lang="en-US" sz="1400" b="0" dirty="0">
                <a:solidFill>
                  <a:schemeClr val="bg1"/>
                </a:solidFill>
                <a:latin typeface="Calibri" panose="020F0502020204030204" pitchFamily="34" charset="0"/>
              </a:rPr>
              <a:t>6</a:t>
            </a:r>
          </a:p>
          <a:p>
            <a:pPr algn="ctr">
              <a:lnSpc>
                <a:spcPct val="100000"/>
              </a:lnSpc>
              <a:spcAft>
                <a:spcPct val="0"/>
              </a:spcAft>
              <a:buClrTx/>
              <a:buFontTx/>
              <a:buNone/>
            </a:pPr>
            <a:r>
              <a:rPr lang="en-US" sz="1400" b="0" dirty="0">
                <a:solidFill>
                  <a:schemeClr val="bg1"/>
                </a:solidFill>
                <a:latin typeface="Calibri" panose="020F0502020204030204" pitchFamily="34" charset="0"/>
              </a:rPr>
              <a:t>5</a:t>
            </a:r>
          </a:p>
        </p:txBody>
      </p:sp>
      <p:sp>
        <p:nvSpPr>
          <p:cNvPr id="278" name="TextBox 277">
            <a:extLst>
              <a:ext uri="{FF2B5EF4-FFF2-40B4-BE49-F238E27FC236}">
                <a16:creationId xmlns:a16="http://schemas.microsoft.com/office/drawing/2014/main" id="{9871C58D-66C7-CECD-A096-7681A8D69A03}"/>
              </a:ext>
            </a:extLst>
          </p:cNvPr>
          <p:cNvSpPr txBox="1"/>
          <p:nvPr/>
        </p:nvSpPr>
        <p:spPr bwMode="auto">
          <a:xfrm>
            <a:off x="10392745" y="5358621"/>
            <a:ext cx="27603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3</a:t>
            </a:r>
          </a:p>
          <a:p>
            <a:pPr algn="ctr">
              <a:lnSpc>
                <a:spcPct val="100000"/>
              </a:lnSpc>
              <a:spcAft>
                <a:spcPct val="0"/>
              </a:spcAft>
              <a:buClrTx/>
              <a:buFontTx/>
              <a:buNone/>
            </a:pPr>
            <a:r>
              <a:rPr lang="en-US" sz="1400" b="0" dirty="0">
                <a:solidFill>
                  <a:schemeClr val="bg1"/>
                </a:solidFill>
                <a:latin typeface="Calibri" panose="020F0502020204030204" pitchFamily="34" charset="0"/>
              </a:rPr>
              <a:t>2</a:t>
            </a:r>
          </a:p>
          <a:p>
            <a:pPr algn="ctr">
              <a:lnSpc>
                <a:spcPct val="100000"/>
              </a:lnSpc>
              <a:spcAft>
                <a:spcPct val="0"/>
              </a:spcAft>
              <a:buClrTx/>
              <a:buFontTx/>
              <a:buNone/>
            </a:pPr>
            <a:r>
              <a:rPr lang="en-US" sz="1400" b="0" dirty="0">
                <a:solidFill>
                  <a:schemeClr val="bg1"/>
                </a:solidFill>
                <a:latin typeface="Calibri" panose="020F0502020204030204" pitchFamily="34" charset="0"/>
              </a:rPr>
              <a:t>0</a:t>
            </a:r>
          </a:p>
        </p:txBody>
      </p:sp>
      <p:sp>
        <p:nvSpPr>
          <p:cNvPr id="279" name="TextBox 278">
            <a:extLst>
              <a:ext uri="{FF2B5EF4-FFF2-40B4-BE49-F238E27FC236}">
                <a16:creationId xmlns:a16="http://schemas.microsoft.com/office/drawing/2014/main" id="{0230F8E2-522E-AA01-1E5B-B6F0C949EACB}"/>
              </a:ext>
            </a:extLst>
          </p:cNvPr>
          <p:cNvSpPr txBox="1"/>
          <p:nvPr/>
        </p:nvSpPr>
        <p:spPr bwMode="auto">
          <a:xfrm>
            <a:off x="10693541" y="5357534"/>
            <a:ext cx="27603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0</a:t>
            </a:r>
          </a:p>
          <a:p>
            <a:pPr algn="ctr">
              <a:lnSpc>
                <a:spcPct val="100000"/>
              </a:lnSpc>
              <a:spcAft>
                <a:spcPct val="0"/>
              </a:spcAft>
              <a:buClrTx/>
              <a:buFontTx/>
              <a:buNone/>
            </a:pPr>
            <a:r>
              <a:rPr lang="en-US" sz="1400" b="0" dirty="0">
                <a:solidFill>
                  <a:schemeClr val="bg1"/>
                </a:solidFill>
                <a:latin typeface="Calibri" panose="020F0502020204030204" pitchFamily="34" charset="0"/>
              </a:rPr>
              <a:t>0</a:t>
            </a:r>
          </a:p>
          <a:p>
            <a:pPr algn="ctr">
              <a:lnSpc>
                <a:spcPct val="100000"/>
              </a:lnSpc>
              <a:spcAft>
                <a:spcPct val="0"/>
              </a:spcAft>
              <a:buClrTx/>
              <a:buFontTx/>
              <a:buNone/>
            </a:pPr>
            <a:r>
              <a:rPr lang="en-US" sz="1400" b="0" dirty="0">
                <a:solidFill>
                  <a:schemeClr val="bg1"/>
                </a:solidFill>
                <a:latin typeface="Calibri" panose="020F0502020204030204" pitchFamily="34" charset="0"/>
              </a:rPr>
              <a:t>0</a:t>
            </a:r>
          </a:p>
        </p:txBody>
      </p:sp>
      <p:grpSp>
        <p:nvGrpSpPr>
          <p:cNvPr id="303" name="Group 302">
            <a:extLst>
              <a:ext uri="{FF2B5EF4-FFF2-40B4-BE49-F238E27FC236}">
                <a16:creationId xmlns:a16="http://schemas.microsoft.com/office/drawing/2014/main" id="{1C3F93A7-57BD-5513-05EE-03745BB01CEE}"/>
              </a:ext>
            </a:extLst>
          </p:cNvPr>
          <p:cNvGrpSpPr/>
          <p:nvPr/>
        </p:nvGrpSpPr>
        <p:grpSpPr>
          <a:xfrm>
            <a:off x="3584441" y="2898345"/>
            <a:ext cx="7079882" cy="1228398"/>
            <a:chOff x="3584441" y="2791337"/>
            <a:chExt cx="7079882" cy="1228398"/>
          </a:xfrm>
        </p:grpSpPr>
        <p:cxnSp>
          <p:nvCxnSpPr>
            <p:cNvPr id="194" name="Straight Connector 193">
              <a:extLst>
                <a:ext uri="{FF2B5EF4-FFF2-40B4-BE49-F238E27FC236}">
                  <a16:creationId xmlns:a16="http://schemas.microsoft.com/office/drawing/2014/main" id="{B8DDF2AE-4CAB-2454-90CE-CFE0BED936DF}"/>
                </a:ext>
              </a:extLst>
            </p:cNvPr>
            <p:cNvCxnSpPr>
              <a:cxnSpLocks/>
            </p:cNvCxnSpPr>
            <p:nvPr/>
          </p:nvCxnSpPr>
          <p:spPr bwMode="auto">
            <a:xfrm>
              <a:off x="9323243" y="3812713"/>
              <a:ext cx="0" cy="116162"/>
            </a:xfrm>
            <a:prstGeom prst="line">
              <a:avLst/>
            </a:prstGeom>
            <a:noFill/>
            <a:ln w="38100" cap="flat" cmpd="sng" algn="ctr">
              <a:solidFill>
                <a:schemeClr val="accent1"/>
              </a:solidFill>
              <a:prstDash val="solid"/>
              <a:round/>
              <a:headEnd type="none" w="med" len="med"/>
              <a:tailEnd type="none" w="med" len="med"/>
            </a:ln>
            <a:effectLst/>
          </p:spPr>
        </p:cxnSp>
        <p:cxnSp>
          <p:nvCxnSpPr>
            <p:cNvPr id="195" name="Straight Connector 194">
              <a:extLst>
                <a:ext uri="{FF2B5EF4-FFF2-40B4-BE49-F238E27FC236}">
                  <a16:creationId xmlns:a16="http://schemas.microsoft.com/office/drawing/2014/main" id="{8FB114BF-CA8E-5606-9B49-57098E568878}"/>
                </a:ext>
              </a:extLst>
            </p:cNvPr>
            <p:cNvCxnSpPr>
              <a:cxnSpLocks/>
            </p:cNvCxnSpPr>
            <p:nvPr/>
          </p:nvCxnSpPr>
          <p:spPr bwMode="auto">
            <a:xfrm>
              <a:off x="9270899" y="3812439"/>
              <a:ext cx="0" cy="116162"/>
            </a:xfrm>
            <a:prstGeom prst="line">
              <a:avLst/>
            </a:prstGeom>
            <a:noFill/>
            <a:ln w="38100" cap="flat" cmpd="sng" algn="ctr">
              <a:solidFill>
                <a:schemeClr val="accent1"/>
              </a:solidFill>
              <a:prstDash val="solid"/>
              <a:round/>
              <a:headEnd type="none" w="med" len="med"/>
              <a:tailEnd type="none" w="med" len="med"/>
            </a:ln>
            <a:effectLst/>
          </p:spPr>
        </p:cxnSp>
        <p:cxnSp>
          <p:nvCxnSpPr>
            <p:cNvPr id="196" name="Straight Connector 195">
              <a:extLst>
                <a:ext uri="{FF2B5EF4-FFF2-40B4-BE49-F238E27FC236}">
                  <a16:creationId xmlns:a16="http://schemas.microsoft.com/office/drawing/2014/main" id="{DC40202E-FDC9-F3A9-5E03-045BCAEEBFC0}"/>
                </a:ext>
              </a:extLst>
            </p:cNvPr>
            <p:cNvCxnSpPr>
              <a:cxnSpLocks/>
            </p:cNvCxnSpPr>
            <p:nvPr/>
          </p:nvCxnSpPr>
          <p:spPr bwMode="auto">
            <a:xfrm>
              <a:off x="9137188" y="3812713"/>
              <a:ext cx="0" cy="116162"/>
            </a:xfrm>
            <a:prstGeom prst="line">
              <a:avLst/>
            </a:prstGeom>
            <a:noFill/>
            <a:ln w="38100" cap="flat" cmpd="sng" algn="ctr">
              <a:solidFill>
                <a:schemeClr val="accent1"/>
              </a:solidFill>
              <a:prstDash val="solid"/>
              <a:round/>
              <a:headEnd type="none" w="med" len="med"/>
              <a:tailEnd type="none" w="med" len="med"/>
            </a:ln>
            <a:effectLst/>
          </p:spPr>
        </p:cxnSp>
        <p:cxnSp>
          <p:nvCxnSpPr>
            <p:cNvPr id="197" name="Straight Connector 196">
              <a:extLst>
                <a:ext uri="{FF2B5EF4-FFF2-40B4-BE49-F238E27FC236}">
                  <a16:creationId xmlns:a16="http://schemas.microsoft.com/office/drawing/2014/main" id="{BBC49114-8761-0232-7C9D-8C6EA86C9BC1}"/>
                </a:ext>
              </a:extLst>
            </p:cNvPr>
            <p:cNvCxnSpPr/>
            <p:nvPr/>
          </p:nvCxnSpPr>
          <p:spPr bwMode="auto">
            <a:xfrm>
              <a:off x="4846872" y="3263805"/>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198" name="Straight Connector 197">
              <a:extLst>
                <a:ext uri="{FF2B5EF4-FFF2-40B4-BE49-F238E27FC236}">
                  <a16:creationId xmlns:a16="http://schemas.microsoft.com/office/drawing/2014/main" id="{6D4BDE10-D465-0FF8-FA46-52146426BFCA}"/>
                </a:ext>
              </a:extLst>
            </p:cNvPr>
            <p:cNvCxnSpPr/>
            <p:nvPr/>
          </p:nvCxnSpPr>
          <p:spPr bwMode="auto">
            <a:xfrm>
              <a:off x="3584441" y="2791337"/>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199" name="Straight Connector 198">
              <a:extLst>
                <a:ext uri="{FF2B5EF4-FFF2-40B4-BE49-F238E27FC236}">
                  <a16:creationId xmlns:a16="http://schemas.microsoft.com/office/drawing/2014/main" id="{2A1E4DF3-2FCB-5F45-76AB-7043DC7451D8}"/>
                </a:ext>
              </a:extLst>
            </p:cNvPr>
            <p:cNvCxnSpPr/>
            <p:nvPr/>
          </p:nvCxnSpPr>
          <p:spPr bwMode="auto">
            <a:xfrm>
              <a:off x="8269713" y="3735081"/>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99CC2075-D995-6E67-F344-65A52F654EF9}"/>
                </a:ext>
              </a:extLst>
            </p:cNvPr>
            <p:cNvCxnSpPr/>
            <p:nvPr/>
          </p:nvCxnSpPr>
          <p:spPr bwMode="auto">
            <a:xfrm>
              <a:off x="6327853" y="3561177"/>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F451043D-EAE4-95E8-F164-BBCC352CFF56}"/>
                </a:ext>
              </a:extLst>
            </p:cNvPr>
            <p:cNvCxnSpPr/>
            <p:nvPr/>
          </p:nvCxnSpPr>
          <p:spPr bwMode="auto">
            <a:xfrm>
              <a:off x="8349658" y="3735407"/>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DE3EAEA6-33EA-8489-0BC4-BC12A6BFD05F}"/>
                </a:ext>
              </a:extLst>
            </p:cNvPr>
            <p:cNvCxnSpPr/>
            <p:nvPr/>
          </p:nvCxnSpPr>
          <p:spPr bwMode="auto">
            <a:xfrm>
              <a:off x="8002750" y="3724007"/>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DBE5028A-8715-2D17-F6F5-1B75A28CAAE7}"/>
                </a:ext>
              </a:extLst>
            </p:cNvPr>
            <p:cNvCxnSpPr>
              <a:cxnSpLocks/>
            </p:cNvCxnSpPr>
            <p:nvPr/>
          </p:nvCxnSpPr>
          <p:spPr bwMode="auto">
            <a:xfrm>
              <a:off x="9603390" y="3863303"/>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080D8D3A-9B61-8BB7-8988-95E85D6ECCF5}"/>
                </a:ext>
              </a:extLst>
            </p:cNvPr>
            <p:cNvCxnSpPr>
              <a:cxnSpLocks/>
            </p:cNvCxnSpPr>
            <p:nvPr/>
          </p:nvCxnSpPr>
          <p:spPr bwMode="auto">
            <a:xfrm>
              <a:off x="10072983" y="3900865"/>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5989F691-8017-A91F-D49F-34BEE8F1D90D}"/>
                </a:ext>
              </a:extLst>
            </p:cNvPr>
            <p:cNvCxnSpPr>
              <a:cxnSpLocks/>
            </p:cNvCxnSpPr>
            <p:nvPr/>
          </p:nvCxnSpPr>
          <p:spPr bwMode="auto">
            <a:xfrm>
              <a:off x="9204420" y="3814889"/>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EA1E35BA-0416-33C2-CF23-955251C5556A}"/>
                </a:ext>
              </a:extLst>
            </p:cNvPr>
            <p:cNvCxnSpPr>
              <a:cxnSpLocks/>
            </p:cNvCxnSpPr>
            <p:nvPr/>
          </p:nvCxnSpPr>
          <p:spPr bwMode="auto">
            <a:xfrm>
              <a:off x="10230567" y="3898968"/>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07" name="Straight Connector 206">
              <a:extLst>
                <a:ext uri="{FF2B5EF4-FFF2-40B4-BE49-F238E27FC236}">
                  <a16:creationId xmlns:a16="http://schemas.microsoft.com/office/drawing/2014/main" id="{BCC518B6-7F4A-B4A1-1E93-934E2AE3F846}"/>
                </a:ext>
              </a:extLst>
            </p:cNvPr>
            <p:cNvCxnSpPr>
              <a:cxnSpLocks/>
            </p:cNvCxnSpPr>
            <p:nvPr/>
          </p:nvCxnSpPr>
          <p:spPr bwMode="auto">
            <a:xfrm>
              <a:off x="9477630" y="3860163"/>
              <a:ext cx="0" cy="116162"/>
            </a:xfrm>
            <a:prstGeom prst="line">
              <a:avLst/>
            </a:prstGeom>
            <a:noFill/>
            <a:ln w="76200" cap="flat" cmpd="sng" algn="ctr">
              <a:solidFill>
                <a:schemeClr val="accent1"/>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151C14FC-C8FB-2EEF-279D-6FA68911D461}"/>
                </a:ext>
              </a:extLst>
            </p:cNvPr>
            <p:cNvCxnSpPr>
              <a:cxnSpLocks/>
            </p:cNvCxnSpPr>
            <p:nvPr/>
          </p:nvCxnSpPr>
          <p:spPr bwMode="auto">
            <a:xfrm>
              <a:off x="9866344" y="3858728"/>
              <a:ext cx="0" cy="116162"/>
            </a:xfrm>
            <a:prstGeom prst="line">
              <a:avLst/>
            </a:prstGeom>
            <a:noFill/>
            <a:ln w="38100" cap="flat" cmpd="sng" algn="ctr">
              <a:solidFill>
                <a:schemeClr val="accent1"/>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40C6BA51-BA65-A581-98BB-A3F3CCC033AD}"/>
                </a:ext>
              </a:extLst>
            </p:cNvPr>
            <p:cNvCxnSpPr>
              <a:cxnSpLocks/>
            </p:cNvCxnSpPr>
            <p:nvPr/>
          </p:nvCxnSpPr>
          <p:spPr bwMode="auto">
            <a:xfrm>
              <a:off x="9969896" y="3856049"/>
              <a:ext cx="0" cy="116162"/>
            </a:xfrm>
            <a:prstGeom prst="line">
              <a:avLst/>
            </a:prstGeom>
            <a:noFill/>
            <a:ln w="57150" cap="flat" cmpd="sng" algn="ctr">
              <a:solidFill>
                <a:schemeClr val="accent1"/>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93CA8022-6B0D-4B2C-A837-ECC78CBA4DBC}"/>
                </a:ext>
              </a:extLst>
            </p:cNvPr>
            <p:cNvCxnSpPr>
              <a:cxnSpLocks/>
            </p:cNvCxnSpPr>
            <p:nvPr/>
          </p:nvCxnSpPr>
          <p:spPr bwMode="auto">
            <a:xfrm>
              <a:off x="10502232" y="3903573"/>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59A212A5-8901-45C9-1136-05731AE6E38C}"/>
                </a:ext>
              </a:extLst>
            </p:cNvPr>
            <p:cNvCxnSpPr>
              <a:cxnSpLocks/>
            </p:cNvCxnSpPr>
            <p:nvPr/>
          </p:nvCxnSpPr>
          <p:spPr bwMode="auto">
            <a:xfrm>
              <a:off x="10422769" y="3903573"/>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B4C4A11C-4150-F322-EC1B-A44896951C78}"/>
                </a:ext>
              </a:extLst>
            </p:cNvPr>
            <p:cNvCxnSpPr>
              <a:cxnSpLocks/>
            </p:cNvCxnSpPr>
            <p:nvPr/>
          </p:nvCxnSpPr>
          <p:spPr bwMode="auto">
            <a:xfrm>
              <a:off x="10271760" y="3898968"/>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D613AF37-0F49-7A35-FB92-E5FA02CCB2BE}"/>
                </a:ext>
              </a:extLst>
            </p:cNvPr>
            <p:cNvCxnSpPr>
              <a:cxnSpLocks/>
            </p:cNvCxnSpPr>
            <p:nvPr/>
          </p:nvCxnSpPr>
          <p:spPr bwMode="auto">
            <a:xfrm>
              <a:off x="10556428" y="3902168"/>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F5350F38-75E9-B84C-BCD0-B94342380B76}"/>
                </a:ext>
              </a:extLst>
            </p:cNvPr>
            <p:cNvCxnSpPr>
              <a:cxnSpLocks/>
            </p:cNvCxnSpPr>
            <p:nvPr/>
          </p:nvCxnSpPr>
          <p:spPr bwMode="auto">
            <a:xfrm>
              <a:off x="10664323" y="3896801"/>
              <a:ext cx="0" cy="116162"/>
            </a:xfrm>
            <a:prstGeom prst="line">
              <a:avLst/>
            </a:prstGeom>
            <a:noFill/>
            <a:ln w="28575" cap="flat" cmpd="sng" algn="ctr">
              <a:solidFill>
                <a:schemeClr val="accent1"/>
              </a:solidFill>
              <a:prstDash val="solid"/>
              <a:round/>
              <a:headEnd type="none" w="med" len="med"/>
              <a:tailEnd type="none" w="med" len="med"/>
            </a:ln>
            <a:effectLst/>
          </p:spPr>
        </p:cxnSp>
        <p:cxnSp>
          <p:nvCxnSpPr>
            <p:cNvPr id="299" name="Straight Connector 298">
              <a:extLst>
                <a:ext uri="{FF2B5EF4-FFF2-40B4-BE49-F238E27FC236}">
                  <a16:creationId xmlns:a16="http://schemas.microsoft.com/office/drawing/2014/main" id="{8F8075DE-58C0-0448-2BC6-8F1AFE1E272A}"/>
                </a:ext>
              </a:extLst>
            </p:cNvPr>
            <p:cNvCxnSpPr>
              <a:cxnSpLocks/>
            </p:cNvCxnSpPr>
            <p:nvPr/>
          </p:nvCxnSpPr>
          <p:spPr bwMode="auto">
            <a:xfrm>
              <a:off x="9665891" y="3859818"/>
              <a:ext cx="0" cy="116162"/>
            </a:xfrm>
            <a:prstGeom prst="line">
              <a:avLst/>
            </a:prstGeom>
            <a:noFill/>
            <a:ln w="76200" cap="flat" cmpd="sng" algn="ctr">
              <a:solidFill>
                <a:schemeClr val="accent1"/>
              </a:solidFill>
              <a:prstDash val="solid"/>
              <a:round/>
              <a:headEnd type="none" w="med" len="med"/>
              <a:tailEnd type="none" w="med" len="med"/>
            </a:ln>
            <a:effectLst/>
          </p:spPr>
        </p:cxnSp>
        <p:cxnSp>
          <p:nvCxnSpPr>
            <p:cNvPr id="300" name="Straight Connector 299">
              <a:extLst>
                <a:ext uri="{FF2B5EF4-FFF2-40B4-BE49-F238E27FC236}">
                  <a16:creationId xmlns:a16="http://schemas.microsoft.com/office/drawing/2014/main" id="{AC4AE865-8639-3922-12F7-A070C048DFC2}"/>
                </a:ext>
              </a:extLst>
            </p:cNvPr>
            <p:cNvCxnSpPr>
              <a:cxnSpLocks/>
            </p:cNvCxnSpPr>
            <p:nvPr/>
          </p:nvCxnSpPr>
          <p:spPr bwMode="auto">
            <a:xfrm>
              <a:off x="9717108" y="3860394"/>
              <a:ext cx="0" cy="116162"/>
            </a:xfrm>
            <a:prstGeom prst="line">
              <a:avLst/>
            </a:prstGeom>
            <a:noFill/>
            <a:ln w="76200" cap="flat" cmpd="sng" algn="ctr">
              <a:solidFill>
                <a:schemeClr val="accent1"/>
              </a:solidFill>
              <a:prstDash val="solid"/>
              <a:round/>
              <a:headEnd type="none" w="med" len="med"/>
              <a:tailEnd type="none" w="med" len="med"/>
            </a:ln>
            <a:effectLst/>
          </p:spPr>
        </p:cxnSp>
        <p:cxnSp>
          <p:nvCxnSpPr>
            <p:cNvPr id="301" name="Straight Connector 300">
              <a:extLst>
                <a:ext uri="{FF2B5EF4-FFF2-40B4-BE49-F238E27FC236}">
                  <a16:creationId xmlns:a16="http://schemas.microsoft.com/office/drawing/2014/main" id="{940FAF79-060E-EA1C-8AA6-04EB22C47A0D}"/>
                </a:ext>
              </a:extLst>
            </p:cNvPr>
            <p:cNvCxnSpPr>
              <a:cxnSpLocks/>
            </p:cNvCxnSpPr>
            <p:nvPr/>
          </p:nvCxnSpPr>
          <p:spPr bwMode="auto">
            <a:xfrm>
              <a:off x="9806988" y="3860048"/>
              <a:ext cx="0" cy="116162"/>
            </a:xfrm>
            <a:prstGeom prst="line">
              <a:avLst/>
            </a:prstGeom>
            <a:noFill/>
            <a:ln w="76200" cap="flat" cmpd="sng" algn="ctr">
              <a:solidFill>
                <a:schemeClr val="accent1"/>
              </a:solidFill>
              <a:prstDash val="solid"/>
              <a:round/>
              <a:headEnd type="none" w="med" len="med"/>
              <a:tailEnd type="none" w="med" len="med"/>
            </a:ln>
            <a:effectLst/>
          </p:spPr>
        </p:cxnSp>
        <p:cxnSp>
          <p:nvCxnSpPr>
            <p:cNvPr id="302" name="Straight Connector 301">
              <a:extLst>
                <a:ext uri="{FF2B5EF4-FFF2-40B4-BE49-F238E27FC236}">
                  <a16:creationId xmlns:a16="http://schemas.microsoft.com/office/drawing/2014/main" id="{9FFC2250-4EE7-46D6-BFB8-C90DBA971F3C}"/>
                </a:ext>
              </a:extLst>
            </p:cNvPr>
            <p:cNvCxnSpPr>
              <a:cxnSpLocks/>
            </p:cNvCxnSpPr>
            <p:nvPr/>
          </p:nvCxnSpPr>
          <p:spPr bwMode="auto">
            <a:xfrm>
              <a:off x="10151428" y="3898968"/>
              <a:ext cx="0" cy="116162"/>
            </a:xfrm>
            <a:prstGeom prst="line">
              <a:avLst/>
            </a:prstGeom>
            <a:noFill/>
            <a:ln w="76200" cap="flat" cmpd="sng" algn="ctr">
              <a:solidFill>
                <a:schemeClr val="accent1"/>
              </a:solidFill>
              <a:prstDash val="solid"/>
              <a:round/>
              <a:headEnd type="none" w="med" len="med"/>
              <a:tailEnd type="none" w="med" len="med"/>
            </a:ln>
            <a:effectLst/>
          </p:spPr>
        </p:cxnSp>
      </p:grpSp>
      <p:grpSp>
        <p:nvGrpSpPr>
          <p:cNvPr id="288" name="Group 287">
            <a:extLst>
              <a:ext uri="{FF2B5EF4-FFF2-40B4-BE49-F238E27FC236}">
                <a16:creationId xmlns:a16="http://schemas.microsoft.com/office/drawing/2014/main" id="{3C03FA91-4926-3FA2-C8EC-A64482748275}"/>
              </a:ext>
            </a:extLst>
          </p:cNvPr>
          <p:cNvGrpSpPr/>
          <p:nvPr/>
        </p:nvGrpSpPr>
        <p:grpSpPr>
          <a:xfrm>
            <a:off x="2561357" y="2477148"/>
            <a:ext cx="8123011" cy="1856913"/>
            <a:chOff x="2561357" y="2370140"/>
            <a:chExt cx="8123011" cy="1856913"/>
          </a:xfrm>
        </p:grpSpPr>
        <p:cxnSp>
          <p:nvCxnSpPr>
            <p:cNvPr id="54" name="Straight Connector 53">
              <a:extLst>
                <a:ext uri="{FF2B5EF4-FFF2-40B4-BE49-F238E27FC236}">
                  <a16:creationId xmlns:a16="http://schemas.microsoft.com/office/drawing/2014/main" id="{8906F384-2AE8-2377-B7CB-1D8BAD863EC0}"/>
                </a:ext>
              </a:extLst>
            </p:cNvPr>
            <p:cNvCxnSpPr/>
            <p:nvPr/>
          </p:nvCxnSpPr>
          <p:spPr bwMode="auto">
            <a:xfrm>
              <a:off x="2782107" y="2408242"/>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21E2407B-9C21-827B-0D8D-709402F5712F}"/>
                </a:ext>
              </a:extLst>
            </p:cNvPr>
            <p:cNvCxnSpPr/>
            <p:nvPr/>
          </p:nvCxnSpPr>
          <p:spPr bwMode="auto">
            <a:xfrm>
              <a:off x="2561357" y="2370140"/>
              <a:ext cx="0" cy="116162"/>
            </a:xfrm>
            <a:prstGeom prst="line">
              <a:avLst/>
            </a:prstGeom>
            <a:noFill/>
            <a:ln w="76200" cap="flat" cmpd="sng" algn="ctr">
              <a:solidFill>
                <a:schemeClr val="accent3"/>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DA589E73-A85E-376A-72CE-87C13EDC4F6B}"/>
                </a:ext>
              </a:extLst>
            </p:cNvPr>
            <p:cNvCxnSpPr/>
            <p:nvPr/>
          </p:nvCxnSpPr>
          <p:spPr bwMode="auto">
            <a:xfrm>
              <a:off x="4827711" y="3552257"/>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FD6879B0-A551-F512-D584-2F8351BAECB3}"/>
                </a:ext>
              </a:extLst>
            </p:cNvPr>
            <p:cNvCxnSpPr/>
            <p:nvPr/>
          </p:nvCxnSpPr>
          <p:spPr bwMode="auto">
            <a:xfrm>
              <a:off x="6160817" y="3851535"/>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C9F67533-8440-DAB8-35B7-80D4C6C6BC0B}"/>
                </a:ext>
              </a:extLst>
            </p:cNvPr>
            <p:cNvCxnSpPr/>
            <p:nvPr/>
          </p:nvCxnSpPr>
          <p:spPr bwMode="auto">
            <a:xfrm>
              <a:off x="3095021" y="2566897"/>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D734CA7F-D644-09BA-EC92-4B0BE55293F6}"/>
                </a:ext>
              </a:extLst>
            </p:cNvPr>
            <p:cNvCxnSpPr/>
            <p:nvPr/>
          </p:nvCxnSpPr>
          <p:spPr bwMode="auto">
            <a:xfrm>
              <a:off x="3871050" y="3226383"/>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47BE7659-E4EF-FF2D-9B32-4F7EF9CB7CD2}"/>
                </a:ext>
              </a:extLst>
            </p:cNvPr>
            <p:cNvCxnSpPr>
              <a:cxnSpLocks/>
            </p:cNvCxnSpPr>
            <p:nvPr/>
          </p:nvCxnSpPr>
          <p:spPr bwMode="auto">
            <a:xfrm>
              <a:off x="6008507" y="3827736"/>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87D90E9F-AA31-44D5-05B8-559851EC1287}"/>
                </a:ext>
              </a:extLst>
            </p:cNvPr>
            <p:cNvCxnSpPr>
              <a:cxnSpLocks/>
            </p:cNvCxnSpPr>
            <p:nvPr/>
          </p:nvCxnSpPr>
          <p:spPr bwMode="auto">
            <a:xfrm>
              <a:off x="3469222" y="2907532"/>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F4620404-BA5F-B4E7-E2F7-D1DB6C7FF788}"/>
                </a:ext>
              </a:extLst>
            </p:cNvPr>
            <p:cNvCxnSpPr>
              <a:cxnSpLocks/>
            </p:cNvCxnSpPr>
            <p:nvPr/>
          </p:nvCxnSpPr>
          <p:spPr bwMode="auto">
            <a:xfrm>
              <a:off x="8491468" y="4060060"/>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F36ACE55-BEF3-9AC7-E491-2566E1F29A39}"/>
                </a:ext>
              </a:extLst>
            </p:cNvPr>
            <p:cNvCxnSpPr>
              <a:cxnSpLocks/>
            </p:cNvCxnSpPr>
            <p:nvPr/>
          </p:nvCxnSpPr>
          <p:spPr bwMode="auto">
            <a:xfrm>
              <a:off x="7914885" y="4027954"/>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243C97FC-09BA-DAB4-B9B5-E185297A4E7A}"/>
                </a:ext>
              </a:extLst>
            </p:cNvPr>
            <p:cNvCxnSpPr>
              <a:cxnSpLocks/>
            </p:cNvCxnSpPr>
            <p:nvPr/>
          </p:nvCxnSpPr>
          <p:spPr bwMode="auto">
            <a:xfrm>
              <a:off x="9145710" y="4098184"/>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BE9BCB5F-7B0A-9246-FFDF-DC4366A008E7}"/>
                </a:ext>
              </a:extLst>
            </p:cNvPr>
            <p:cNvCxnSpPr>
              <a:cxnSpLocks/>
            </p:cNvCxnSpPr>
            <p:nvPr/>
          </p:nvCxnSpPr>
          <p:spPr bwMode="auto">
            <a:xfrm>
              <a:off x="9557516" y="4106932"/>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E6D56FB6-4611-3018-7F29-1F72C7AEC156}"/>
                </a:ext>
              </a:extLst>
            </p:cNvPr>
            <p:cNvCxnSpPr>
              <a:cxnSpLocks/>
            </p:cNvCxnSpPr>
            <p:nvPr/>
          </p:nvCxnSpPr>
          <p:spPr bwMode="auto">
            <a:xfrm>
              <a:off x="9849003" y="4103870"/>
              <a:ext cx="0" cy="116162"/>
            </a:xfrm>
            <a:prstGeom prst="line">
              <a:avLst/>
            </a:prstGeom>
            <a:noFill/>
            <a:ln w="38100" cap="flat" cmpd="sng" algn="ctr">
              <a:solidFill>
                <a:schemeClr val="accent3"/>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2256F5B1-CC75-E3A4-9DAF-9AECACC728F0}"/>
                </a:ext>
              </a:extLst>
            </p:cNvPr>
            <p:cNvCxnSpPr>
              <a:cxnSpLocks/>
            </p:cNvCxnSpPr>
            <p:nvPr/>
          </p:nvCxnSpPr>
          <p:spPr bwMode="auto">
            <a:xfrm>
              <a:off x="9926779" y="4106567"/>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2E3051FF-D5F9-40D8-97AB-33331C758274}"/>
                </a:ext>
              </a:extLst>
            </p:cNvPr>
            <p:cNvCxnSpPr>
              <a:cxnSpLocks/>
            </p:cNvCxnSpPr>
            <p:nvPr/>
          </p:nvCxnSpPr>
          <p:spPr bwMode="auto">
            <a:xfrm>
              <a:off x="10131408" y="4110891"/>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11A16166-8FAE-CD3F-2FF2-B07F569D4870}"/>
                </a:ext>
              </a:extLst>
            </p:cNvPr>
            <p:cNvCxnSpPr>
              <a:cxnSpLocks/>
            </p:cNvCxnSpPr>
            <p:nvPr/>
          </p:nvCxnSpPr>
          <p:spPr bwMode="auto">
            <a:xfrm>
              <a:off x="10072983" y="4108284"/>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F9DC65BB-8754-43A3-22A0-150F4FBF8D38}"/>
                </a:ext>
              </a:extLst>
            </p:cNvPr>
            <p:cNvCxnSpPr>
              <a:cxnSpLocks/>
            </p:cNvCxnSpPr>
            <p:nvPr/>
          </p:nvCxnSpPr>
          <p:spPr bwMode="auto">
            <a:xfrm>
              <a:off x="10333452" y="4107751"/>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8398C7CE-970C-E482-9E89-45ECF62FF501}"/>
                </a:ext>
              </a:extLst>
            </p:cNvPr>
            <p:cNvCxnSpPr>
              <a:cxnSpLocks/>
            </p:cNvCxnSpPr>
            <p:nvPr/>
          </p:nvCxnSpPr>
          <p:spPr bwMode="auto">
            <a:xfrm>
              <a:off x="10267300" y="4108284"/>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63CE7326-9B0A-5EF6-EA13-E987083B3DF6}"/>
                </a:ext>
              </a:extLst>
            </p:cNvPr>
            <p:cNvCxnSpPr>
              <a:cxnSpLocks/>
            </p:cNvCxnSpPr>
            <p:nvPr/>
          </p:nvCxnSpPr>
          <p:spPr bwMode="auto">
            <a:xfrm>
              <a:off x="10354995" y="4109919"/>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98CFC3E1-66D3-72B1-55D7-455EE09DC8BF}"/>
                </a:ext>
              </a:extLst>
            </p:cNvPr>
            <p:cNvCxnSpPr>
              <a:cxnSpLocks/>
            </p:cNvCxnSpPr>
            <p:nvPr/>
          </p:nvCxnSpPr>
          <p:spPr bwMode="auto">
            <a:xfrm>
              <a:off x="10551968" y="4106567"/>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9DFC8F52-DA38-7542-AF9A-99ED0AD98498}"/>
                </a:ext>
              </a:extLst>
            </p:cNvPr>
            <p:cNvCxnSpPr>
              <a:cxnSpLocks/>
            </p:cNvCxnSpPr>
            <p:nvPr/>
          </p:nvCxnSpPr>
          <p:spPr bwMode="auto">
            <a:xfrm>
              <a:off x="10396660" y="4109197"/>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9EA05C5F-94E2-D776-1B48-BF0720C04FAE}"/>
                </a:ext>
              </a:extLst>
            </p:cNvPr>
            <p:cNvCxnSpPr>
              <a:cxnSpLocks/>
            </p:cNvCxnSpPr>
            <p:nvPr/>
          </p:nvCxnSpPr>
          <p:spPr bwMode="auto">
            <a:xfrm>
              <a:off x="10684368" y="4103517"/>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48F14846-4054-8468-230F-F8C41D6334C3}"/>
                </a:ext>
              </a:extLst>
            </p:cNvPr>
            <p:cNvCxnSpPr>
              <a:cxnSpLocks/>
            </p:cNvCxnSpPr>
            <p:nvPr/>
          </p:nvCxnSpPr>
          <p:spPr bwMode="auto">
            <a:xfrm>
              <a:off x="9488755" y="4101372"/>
              <a:ext cx="0" cy="116162"/>
            </a:xfrm>
            <a:prstGeom prst="line">
              <a:avLst/>
            </a:prstGeom>
            <a:noFill/>
            <a:ln w="76200" cap="flat" cmpd="sng" algn="ctr">
              <a:solidFill>
                <a:schemeClr val="accent3"/>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9BF1DEDA-9169-1BC6-0E9B-A5145E71F4C0}"/>
                </a:ext>
              </a:extLst>
            </p:cNvPr>
            <p:cNvCxnSpPr>
              <a:cxnSpLocks/>
            </p:cNvCxnSpPr>
            <p:nvPr/>
          </p:nvCxnSpPr>
          <p:spPr bwMode="auto">
            <a:xfrm>
              <a:off x="9247746" y="4092699"/>
              <a:ext cx="0" cy="116162"/>
            </a:xfrm>
            <a:prstGeom prst="line">
              <a:avLst/>
            </a:prstGeom>
            <a:noFill/>
            <a:ln w="57150" cap="flat" cmpd="sng" algn="ctr">
              <a:solidFill>
                <a:schemeClr val="accent3"/>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4E5C02CB-506E-E09B-4954-E5E6620BF6AE}"/>
                </a:ext>
              </a:extLst>
            </p:cNvPr>
            <p:cNvCxnSpPr>
              <a:cxnSpLocks/>
            </p:cNvCxnSpPr>
            <p:nvPr/>
          </p:nvCxnSpPr>
          <p:spPr bwMode="auto">
            <a:xfrm>
              <a:off x="9733404" y="4102706"/>
              <a:ext cx="0" cy="116162"/>
            </a:xfrm>
            <a:prstGeom prst="line">
              <a:avLst/>
            </a:prstGeom>
            <a:noFill/>
            <a:ln w="57150" cap="flat" cmpd="sng" algn="ctr">
              <a:solidFill>
                <a:schemeClr val="accent3"/>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E2AE76B8-3D65-DBAD-6F9B-E6EE84E78B85}"/>
                </a:ext>
              </a:extLst>
            </p:cNvPr>
            <p:cNvCxnSpPr>
              <a:cxnSpLocks/>
            </p:cNvCxnSpPr>
            <p:nvPr/>
          </p:nvCxnSpPr>
          <p:spPr bwMode="auto">
            <a:xfrm>
              <a:off x="9795157" y="4103572"/>
              <a:ext cx="0" cy="116162"/>
            </a:xfrm>
            <a:prstGeom prst="line">
              <a:avLst/>
            </a:prstGeom>
            <a:noFill/>
            <a:ln w="28575" cap="flat" cmpd="sng" algn="ctr">
              <a:solidFill>
                <a:schemeClr val="accent3"/>
              </a:solidFill>
              <a:prstDash val="solid"/>
              <a:round/>
              <a:headEnd type="none" w="med" len="med"/>
              <a:tailEnd type="none" w="med" len="med"/>
            </a:ln>
            <a:effectLst/>
          </p:spPr>
        </p:cxnSp>
        <p:cxnSp>
          <p:nvCxnSpPr>
            <p:cNvPr id="286" name="Straight Connector 285">
              <a:extLst>
                <a:ext uri="{FF2B5EF4-FFF2-40B4-BE49-F238E27FC236}">
                  <a16:creationId xmlns:a16="http://schemas.microsoft.com/office/drawing/2014/main" id="{BD3554D8-625D-AA05-4508-8D8E5DD64397}"/>
                </a:ext>
              </a:extLst>
            </p:cNvPr>
            <p:cNvCxnSpPr>
              <a:cxnSpLocks/>
            </p:cNvCxnSpPr>
            <p:nvPr/>
          </p:nvCxnSpPr>
          <p:spPr bwMode="auto">
            <a:xfrm>
              <a:off x="9670351" y="4106567"/>
              <a:ext cx="0" cy="116162"/>
            </a:xfrm>
            <a:prstGeom prst="line">
              <a:avLst/>
            </a:prstGeom>
            <a:noFill/>
            <a:ln w="76200" cap="flat" cmpd="sng" algn="ctr">
              <a:solidFill>
                <a:schemeClr val="accent3"/>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647E54B4-0470-2EAE-9E4F-3E5DBECE126C}"/>
                </a:ext>
              </a:extLst>
            </p:cNvPr>
            <p:cNvCxnSpPr>
              <a:cxnSpLocks/>
            </p:cNvCxnSpPr>
            <p:nvPr/>
          </p:nvCxnSpPr>
          <p:spPr bwMode="auto">
            <a:xfrm>
              <a:off x="9958044" y="4106567"/>
              <a:ext cx="0" cy="116162"/>
            </a:xfrm>
            <a:prstGeom prst="line">
              <a:avLst/>
            </a:prstGeom>
            <a:noFill/>
            <a:ln w="57150" cap="flat" cmpd="sng" algn="ctr">
              <a:solidFill>
                <a:schemeClr val="accent3"/>
              </a:solidFill>
              <a:prstDash val="solid"/>
              <a:round/>
              <a:headEnd type="none" w="med" len="med"/>
              <a:tailEnd type="none" w="med" len="med"/>
            </a:ln>
            <a:effectLst/>
          </p:spPr>
        </p:cxnSp>
      </p:grpSp>
      <p:sp>
        <p:nvSpPr>
          <p:cNvPr id="12" name="TextBox 11">
            <a:extLst>
              <a:ext uri="{FF2B5EF4-FFF2-40B4-BE49-F238E27FC236}">
                <a16:creationId xmlns:a16="http://schemas.microsoft.com/office/drawing/2014/main" id="{48FE9AE6-657C-7606-0502-36961C163CB2}"/>
              </a:ext>
            </a:extLst>
          </p:cNvPr>
          <p:cNvSpPr txBox="1"/>
          <p:nvPr/>
        </p:nvSpPr>
        <p:spPr bwMode="auto">
          <a:xfrm>
            <a:off x="1764763" y="1694748"/>
            <a:ext cx="178407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Aft>
                <a:spcPct val="0"/>
              </a:spcAft>
              <a:buClrTx/>
              <a:buFontTx/>
              <a:buNone/>
            </a:pPr>
            <a:r>
              <a:rPr lang="en-US" sz="1200" dirty="0" err="1">
                <a:solidFill>
                  <a:schemeClr val="accent1"/>
                </a:solidFill>
                <a:latin typeface="Calibri" panose="020F0502020204030204" pitchFamily="34" charset="0"/>
              </a:rPr>
              <a:t>Encorafenib</a:t>
            </a:r>
            <a:r>
              <a:rPr lang="en-US" sz="1200" dirty="0">
                <a:solidFill>
                  <a:schemeClr val="accent1"/>
                </a:solidFill>
                <a:latin typeface="Calibri" panose="020F0502020204030204" pitchFamily="34" charset="0"/>
              </a:rPr>
              <a:t> + </a:t>
            </a:r>
            <a:r>
              <a:rPr lang="en-US" sz="1200" dirty="0" err="1">
                <a:solidFill>
                  <a:schemeClr val="accent1"/>
                </a:solidFill>
                <a:latin typeface="Calibri" panose="020F0502020204030204" pitchFamily="34" charset="0"/>
              </a:rPr>
              <a:t>binimetinib</a:t>
            </a:r>
            <a:endParaRPr lang="en-US" sz="1200" dirty="0">
              <a:solidFill>
                <a:schemeClr val="accent1"/>
              </a:solidFill>
              <a:latin typeface="Calibri" panose="020F0502020204030204" pitchFamily="34" charset="0"/>
            </a:endParaRPr>
          </a:p>
          <a:p>
            <a:pPr>
              <a:spcAft>
                <a:spcPct val="0"/>
              </a:spcAft>
            </a:pPr>
            <a:r>
              <a:rPr lang="en-US" sz="1200" dirty="0">
                <a:solidFill>
                  <a:schemeClr val="accent3"/>
                </a:solidFill>
                <a:latin typeface="Calibri" panose="020F0502020204030204" pitchFamily="34" charset="0"/>
              </a:rPr>
              <a:t>Vemurafenib</a:t>
            </a:r>
          </a:p>
          <a:p>
            <a:pPr>
              <a:spcAft>
                <a:spcPct val="0"/>
              </a:spcAft>
            </a:pPr>
            <a:r>
              <a:rPr lang="en-US" sz="1200" dirty="0" err="1">
                <a:solidFill>
                  <a:schemeClr val="accent4"/>
                </a:solidFill>
                <a:latin typeface="Calibri" panose="020F0502020204030204" pitchFamily="34" charset="0"/>
              </a:rPr>
              <a:t>Encorafenib</a:t>
            </a:r>
            <a:endParaRPr lang="en-US" sz="1200" b="0" dirty="0">
              <a:solidFill>
                <a:schemeClr val="accent4"/>
              </a:solidFill>
              <a:latin typeface="Calibri" panose="020F0502020204030204" pitchFamily="34" charset="0"/>
            </a:endParaRPr>
          </a:p>
        </p:txBody>
      </p:sp>
      <p:grpSp>
        <p:nvGrpSpPr>
          <p:cNvPr id="13" name="Group 12">
            <a:extLst>
              <a:ext uri="{FF2B5EF4-FFF2-40B4-BE49-F238E27FC236}">
                <a16:creationId xmlns:a16="http://schemas.microsoft.com/office/drawing/2014/main" id="{3BC3FF01-D156-DDCF-6D1D-A513009FE08D}"/>
              </a:ext>
            </a:extLst>
          </p:cNvPr>
          <p:cNvGrpSpPr/>
          <p:nvPr/>
        </p:nvGrpSpPr>
        <p:grpSpPr>
          <a:xfrm>
            <a:off x="9054027" y="1694748"/>
            <a:ext cx="2522824" cy="954107"/>
            <a:chOff x="5266445" y="2649807"/>
            <a:chExt cx="2522824" cy="954107"/>
          </a:xfrm>
        </p:grpSpPr>
        <p:sp>
          <p:nvSpPr>
            <p:cNvPr id="14" name="TextBox 13">
              <a:extLst>
                <a:ext uri="{FF2B5EF4-FFF2-40B4-BE49-F238E27FC236}">
                  <a16:creationId xmlns:a16="http://schemas.microsoft.com/office/drawing/2014/main" id="{21E8E37D-C05A-8DE4-830F-A68FBB4A17CA}"/>
                </a:ext>
              </a:extLst>
            </p:cNvPr>
            <p:cNvSpPr txBox="1"/>
            <p:nvPr/>
          </p:nvSpPr>
          <p:spPr bwMode="auto">
            <a:xfrm>
              <a:off x="5465123" y="2851466"/>
              <a:ext cx="43954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Aft>
                  <a:spcPct val="0"/>
                </a:spcAft>
                <a:buClrTx/>
                <a:buFontTx/>
                <a:buNone/>
              </a:pPr>
              <a:r>
                <a:rPr lang="en-US" sz="1400" dirty="0">
                  <a:solidFill>
                    <a:schemeClr val="bg1"/>
                  </a:solidFill>
                  <a:latin typeface="Calibri" panose="020F0502020204030204" pitchFamily="34" charset="0"/>
                </a:rPr>
                <a:t>E/B</a:t>
              </a:r>
            </a:p>
            <a:p>
              <a:pPr>
                <a:spcAft>
                  <a:spcPct val="0"/>
                </a:spcAft>
              </a:pPr>
              <a:r>
                <a:rPr lang="en-US" sz="1400" dirty="0">
                  <a:solidFill>
                    <a:schemeClr val="bg1"/>
                  </a:solidFill>
                  <a:latin typeface="Calibri" panose="020F0502020204030204" pitchFamily="34" charset="0"/>
                </a:rPr>
                <a:t>V</a:t>
              </a:r>
            </a:p>
            <a:p>
              <a:pPr>
                <a:spcAft>
                  <a:spcPct val="0"/>
                </a:spcAft>
              </a:pPr>
              <a:r>
                <a:rPr lang="en-US" sz="1400" dirty="0">
                  <a:solidFill>
                    <a:schemeClr val="bg1"/>
                  </a:solidFill>
                  <a:latin typeface="Calibri" panose="020F0502020204030204" pitchFamily="34" charset="0"/>
                </a:rPr>
                <a:t>E</a:t>
              </a:r>
              <a:endParaRPr lang="en-US" sz="1400" b="0" dirty="0">
                <a:solidFill>
                  <a:schemeClr val="bg1"/>
                </a:solidFill>
                <a:latin typeface="Calibri" panose="020F0502020204030204" pitchFamily="34" charset="0"/>
              </a:endParaRPr>
            </a:p>
          </p:txBody>
        </p:sp>
        <p:grpSp>
          <p:nvGrpSpPr>
            <p:cNvPr id="15" name="Group 14">
              <a:extLst>
                <a:ext uri="{FF2B5EF4-FFF2-40B4-BE49-F238E27FC236}">
                  <a16:creationId xmlns:a16="http://schemas.microsoft.com/office/drawing/2014/main" id="{53CFE69F-3407-45E5-C4A8-CE75D722187E}"/>
                </a:ext>
              </a:extLst>
            </p:cNvPr>
            <p:cNvGrpSpPr/>
            <p:nvPr/>
          </p:nvGrpSpPr>
          <p:grpSpPr>
            <a:xfrm>
              <a:off x="5266445" y="3007360"/>
              <a:ext cx="232978" cy="427185"/>
              <a:chOff x="5356585" y="3236726"/>
              <a:chExt cx="170036" cy="427185"/>
            </a:xfrm>
          </p:grpSpPr>
          <p:cxnSp>
            <p:nvCxnSpPr>
              <p:cNvPr id="44" name="Straight Connector 43">
                <a:extLst>
                  <a:ext uri="{FF2B5EF4-FFF2-40B4-BE49-F238E27FC236}">
                    <a16:creationId xmlns:a16="http://schemas.microsoft.com/office/drawing/2014/main" id="{673C9310-13BE-02AB-1093-6BBDBBE6FC3C}"/>
                  </a:ext>
                </a:extLst>
              </p:cNvPr>
              <p:cNvCxnSpPr>
                <a:cxnSpLocks/>
              </p:cNvCxnSpPr>
              <p:nvPr/>
            </p:nvCxnSpPr>
            <p:spPr bwMode="auto">
              <a:xfrm>
                <a:off x="5356585" y="3236726"/>
                <a:ext cx="170036" cy="0"/>
              </a:xfrm>
              <a:prstGeom prst="line">
                <a:avLst/>
              </a:prstGeom>
              <a:noFill/>
              <a:ln w="28575" cap="flat" cmpd="sng" algn="ctr">
                <a:solidFill>
                  <a:schemeClr val="accent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58AA7574-7613-4ED3-7515-D18B5F068DC5}"/>
                  </a:ext>
                </a:extLst>
              </p:cNvPr>
              <p:cNvCxnSpPr>
                <a:cxnSpLocks/>
              </p:cNvCxnSpPr>
              <p:nvPr/>
            </p:nvCxnSpPr>
            <p:spPr bwMode="auto">
              <a:xfrm>
                <a:off x="5356585" y="3459055"/>
                <a:ext cx="170036" cy="0"/>
              </a:xfrm>
              <a:prstGeom prst="line">
                <a:avLst/>
              </a:prstGeom>
              <a:noFill/>
              <a:ln w="28575" cap="flat" cmpd="sng" algn="ctr">
                <a:solidFill>
                  <a:schemeClr val="accent3"/>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7B5C7B0E-A098-ED47-5AC8-559AF9B3D84B}"/>
                  </a:ext>
                </a:extLst>
              </p:cNvPr>
              <p:cNvCxnSpPr>
                <a:cxnSpLocks/>
              </p:cNvCxnSpPr>
              <p:nvPr/>
            </p:nvCxnSpPr>
            <p:spPr bwMode="auto">
              <a:xfrm>
                <a:off x="5356585" y="3663911"/>
                <a:ext cx="170036" cy="0"/>
              </a:xfrm>
              <a:prstGeom prst="line">
                <a:avLst/>
              </a:prstGeom>
              <a:noFill/>
              <a:ln w="28575" cap="flat" cmpd="sng" algn="ctr">
                <a:solidFill>
                  <a:schemeClr val="accent4"/>
                </a:solidFill>
                <a:prstDash val="solid"/>
                <a:round/>
                <a:headEnd type="none" w="med" len="med"/>
                <a:tailEnd type="none" w="med" len="med"/>
              </a:ln>
              <a:effectLst/>
            </p:spPr>
          </p:cxnSp>
        </p:grpSp>
        <p:sp>
          <p:nvSpPr>
            <p:cNvPr id="43" name="TextBox 42">
              <a:extLst>
                <a:ext uri="{FF2B5EF4-FFF2-40B4-BE49-F238E27FC236}">
                  <a16:creationId xmlns:a16="http://schemas.microsoft.com/office/drawing/2014/main" id="{122BC597-0379-CBAC-BE13-F6668AB611EC}"/>
                </a:ext>
              </a:extLst>
            </p:cNvPr>
            <p:cNvSpPr txBox="1"/>
            <p:nvPr/>
          </p:nvSpPr>
          <p:spPr bwMode="auto">
            <a:xfrm>
              <a:off x="6043278" y="2649807"/>
              <a:ext cx="174599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Median, Mo (95% CI)</a:t>
              </a:r>
            </a:p>
            <a:p>
              <a:pPr algn="ctr">
                <a:lnSpc>
                  <a:spcPct val="100000"/>
                </a:lnSpc>
                <a:spcAft>
                  <a:spcPct val="0"/>
                </a:spcAft>
                <a:buClrTx/>
                <a:buFontTx/>
                <a:buNone/>
              </a:pPr>
              <a:r>
                <a:rPr lang="en-US" sz="1400" b="0" dirty="0">
                  <a:solidFill>
                    <a:schemeClr val="bg1"/>
                  </a:solidFill>
                  <a:latin typeface="Calibri" panose="020F0502020204030204" pitchFamily="34" charset="0"/>
                </a:rPr>
                <a:t>33.6 (24.4-39.2)</a:t>
              </a:r>
            </a:p>
            <a:p>
              <a:pPr algn="ctr">
                <a:spcAft>
                  <a:spcPct val="0"/>
                </a:spcAft>
              </a:pPr>
              <a:r>
                <a:rPr lang="en-US" sz="1400" b="0" dirty="0">
                  <a:solidFill>
                    <a:schemeClr val="bg1"/>
                  </a:solidFill>
                  <a:latin typeface="Calibri" panose="020F0502020204030204" pitchFamily="34" charset="0"/>
                </a:rPr>
                <a:t>16.9 (14.0-24.5)</a:t>
              </a:r>
            </a:p>
            <a:p>
              <a:pPr algn="ctr">
                <a:spcAft>
                  <a:spcPct val="0"/>
                </a:spcAft>
              </a:pPr>
              <a:r>
                <a:rPr lang="en-US" sz="1400" b="0" dirty="0">
                  <a:solidFill>
                    <a:schemeClr val="bg1"/>
                  </a:solidFill>
                  <a:latin typeface="Calibri" panose="020F0502020204030204" pitchFamily="34" charset="0"/>
                </a:rPr>
                <a:t>23.5 (19.6-33.6)</a:t>
              </a:r>
            </a:p>
          </p:txBody>
        </p:sp>
      </p:grpSp>
    </p:spTree>
    <p:extLst>
      <p:ext uri="{BB962C8B-B14F-4D97-AF65-F5344CB8AC3E}">
        <p14:creationId xmlns:p14="http://schemas.microsoft.com/office/powerpoint/2010/main" val="33680736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850494D-443B-4590-B488-5F7F70B98130}"/>
              </a:ext>
            </a:extLst>
          </p:cNvPr>
          <p:cNvSpPr>
            <a:spLocks noGrp="1"/>
          </p:cNvSpPr>
          <p:nvPr>
            <p:ph type="title"/>
          </p:nvPr>
        </p:nvSpPr>
        <p:spPr/>
        <p:txBody>
          <a:bodyPr/>
          <a:lstStyle/>
          <a:p>
            <a:r>
              <a:rPr lang="en-US" dirty="0"/>
              <a:t>DREAMseq: </a:t>
            </a:r>
            <a:r>
              <a:rPr lang="en-US" altLang="en-US" dirty="0"/>
              <a:t>Nivo/</a:t>
            </a:r>
            <a:r>
              <a:rPr lang="en-US" altLang="en-US" dirty="0" err="1"/>
              <a:t>Ipi</a:t>
            </a:r>
            <a:r>
              <a:rPr lang="en-US" altLang="en-US" dirty="0"/>
              <a:t> → Dabrafenib/Trametinib vs Dabrafenib/Trametinib → Nivo/</a:t>
            </a:r>
            <a:r>
              <a:rPr lang="en-US" altLang="en-US" dirty="0" err="1"/>
              <a:t>Ipi</a:t>
            </a:r>
            <a:r>
              <a:rPr lang="en-US" altLang="en-US" dirty="0"/>
              <a:t> </a:t>
            </a:r>
            <a:endParaRPr lang="en-US" dirty="0"/>
          </a:p>
        </p:txBody>
      </p:sp>
      <p:sp>
        <p:nvSpPr>
          <p:cNvPr id="20" name="Content Placeholder 19">
            <a:extLst>
              <a:ext uri="{FF2B5EF4-FFF2-40B4-BE49-F238E27FC236}">
                <a16:creationId xmlns:a16="http://schemas.microsoft.com/office/drawing/2014/main" id="{720320F6-2BE7-4BB1-807E-135DE8A36814}"/>
              </a:ext>
            </a:extLst>
          </p:cNvPr>
          <p:cNvSpPr>
            <a:spLocks noGrp="1"/>
          </p:cNvSpPr>
          <p:nvPr>
            <p:ph idx="1"/>
          </p:nvPr>
        </p:nvSpPr>
        <p:spPr/>
        <p:txBody>
          <a:bodyPr/>
          <a:lstStyle/>
          <a:p>
            <a:r>
              <a:rPr lang="en-US" sz="2000" dirty="0"/>
              <a:t>Randomized phase III trial of targeted therapy followed by immunotherapy and vice versa in </a:t>
            </a:r>
            <a:br>
              <a:rPr lang="en-US" sz="2000" dirty="0"/>
            </a:br>
            <a:r>
              <a:rPr lang="en-US" sz="2000" dirty="0"/>
              <a:t>stage III-IV </a:t>
            </a:r>
            <a:r>
              <a:rPr lang="en-US" sz="2000" i="1" dirty="0"/>
              <a:t>BRAF </a:t>
            </a:r>
            <a:r>
              <a:rPr lang="en-US" sz="2000" dirty="0"/>
              <a:t>V600 melanoma</a:t>
            </a:r>
          </a:p>
          <a:p>
            <a:endParaRPr lang="en-US" sz="2000" dirty="0"/>
          </a:p>
          <a:p>
            <a:endParaRPr lang="en-US" sz="2000" dirty="0"/>
          </a:p>
          <a:p>
            <a:endParaRPr lang="en-US" sz="2000" dirty="0"/>
          </a:p>
          <a:p>
            <a:endParaRPr lang="en-US" sz="2000" dirty="0"/>
          </a:p>
          <a:p>
            <a:endParaRPr lang="en-US" sz="2000" dirty="0"/>
          </a:p>
          <a:p>
            <a:endParaRPr lang="en-US" sz="2000" dirty="0"/>
          </a:p>
          <a:p>
            <a:r>
              <a:rPr lang="en-US" sz="2000" b="1" dirty="0"/>
              <a:t>Primary endpoint</a:t>
            </a:r>
            <a:r>
              <a:rPr lang="en-US" sz="2000" dirty="0"/>
              <a:t>: 2-yr OS rate</a:t>
            </a:r>
          </a:p>
          <a:p>
            <a:r>
              <a:rPr lang="en-US" sz="2000" b="1" dirty="0"/>
              <a:t>Secondary endpoints</a:t>
            </a:r>
            <a:r>
              <a:rPr lang="en-US" sz="2000" dirty="0"/>
              <a:t>: PFS, ORR, safety</a:t>
            </a:r>
          </a:p>
        </p:txBody>
      </p:sp>
      <p:sp>
        <p:nvSpPr>
          <p:cNvPr id="9" name="Rounded Rectangle 18">
            <a:extLst>
              <a:ext uri="{FF2B5EF4-FFF2-40B4-BE49-F238E27FC236}">
                <a16:creationId xmlns:a16="http://schemas.microsoft.com/office/drawing/2014/main" id="{01432141-852F-4F76-86A5-76CAB23269B9}"/>
              </a:ext>
            </a:extLst>
          </p:cNvPr>
          <p:cNvSpPr/>
          <p:nvPr/>
        </p:nvSpPr>
        <p:spPr>
          <a:xfrm>
            <a:off x="448424" y="2939334"/>
            <a:ext cx="2468937" cy="1916113"/>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90000"/>
              </a:lnSpc>
              <a:spcBef>
                <a:spcPct val="35000"/>
              </a:spcBef>
              <a:spcAft>
                <a:spcPct val="25000"/>
              </a:spcAft>
              <a:buClr>
                <a:srgbClr val="015873"/>
              </a:buClr>
              <a:buSzTx/>
              <a:buFont typeface="Arial" charset="0"/>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Unresectable, treatment-naive for metastatic disease; stage III or IV melanoma; ECOG PS 0/1; </a:t>
            </a: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BRAF </a:t>
            </a:r>
            <a:r>
              <a:rPr kumimoji="0" lang="en-US" sz="1600" b="0" i="0" u="none" strike="noStrike" kern="1200" cap="none" spc="0" normalizeH="0" noProof="0" dirty="0">
                <a:ln>
                  <a:noFill/>
                </a:ln>
                <a:solidFill>
                  <a:srgbClr val="000000"/>
                </a:solidFill>
                <a:effectLst/>
                <a:uLnTx/>
                <a:uFillTx/>
                <a:latin typeface="Calibri" panose="020F0502020204030204" pitchFamily="34" charset="0"/>
                <a:ea typeface="+mn-ea"/>
                <a:cs typeface="Calibri" panose="020F0502020204030204" pitchFamily="34" charset="0"/>
              </a:rPr>
              <a:t>V600E/K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mutation; no active CNS metastases</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(planned N = 300)</a:t>
            </a:r>
          </a:p>
        </p:txBody>
      </p:sp>
      <p:sp>
        <p:nvSpPr>
          <p:cNvPr id="10" name="Rectangle 9">
            <a:extLst>
              <a:ext uri="{FF2B5EF4-FFF2-40B4-BE49-F238E27FC236}">
                <a16:creationId xmlns:a16="http://schemas.microsoft.com/office/drawing/2014/main" id="{4766CB38-BD0B-44F8-A457-FDEEC8D75A6D}"/>
              </a:ext>
            </a:extLst>
          </p:cNvPr>
          <p:cNvSpPr/>
          <p:nvPr/>
        </p:nvSpPr>
        <p:spPr>
          <a:xfrm>
            <a:off x="3591255" y="2816322"/>
            <a:ext cx="2560320" cy="10058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90000"/>
              </a:lnSpc>
              <a:spcBef>
                <a:spcPct val="35000"/>
              </a:spcBef>
              <a:spcAft>
                <a:spcPct val="25000"/>
              </a:spcAft>
              <a:buClr>
                <a:srgbClr val="015873"/>
              </a:buClr>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Arm A</a:t>
            </a:r>
            <a:b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b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Nivo</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 1 mg/kg +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Ipi</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 3 mg/kg, </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then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Nivo</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 3 mg/kg*</a:t>
            </a: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1" name="Rectangle 10">
            <a:extLst>
              <a:ext uri="{FF2B5EF4-FFF2-40B4-BE49-F238E27FC236}">
                <a16:creationId xmlns:a16="http://schemas.microsoft.com/office/drawing/2014/main" id="{AFCB78AC-C132-4D3F-87AA-D38E7D23FC54}"/>
              </a:ext>
            </a:extLst>
          </p:cNvPr>
          <p:cNvSpPr/>
          <p:nvPr/>
        </p:nvSpPr>
        <p:spPr>
          <a:xfrm>
            <a:off x="3591255" y="3929639"/>
            <a:ext cx="2560320" cy="1005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Arm B</a:t>
            </a:r>
            <a:b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Dabrafenib</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 150 mg PO BID +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Trametinib</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 2 mg PO QD</a:t>
            </a:r>
          </a:p>
        </p:txBody>
      </p:sp>
      <p:sp>
        <p:nvSpPr>
          <p:cNvPr id="12" name="Rectangle 11">
            <a:extLst>
              <a:ext uri="{FF2B5EF4-FFF2-40B4-BE49-F238E27FC236}">
                <a16:creationId xmlns:a16="http://schemas.microsoft.com/office/drawing/2014/main" id="{E5357DCF-5F95-4F92-AA0D-BA1D3A47BB21}"/>
              </a:ext>
            </a:extLst>
          </p:cNvPr>
          <p:cNvSpPr/>
          <p:nvPr/>
        </p:nvSpPr>
        <p:spPr>
          <a:xfrm>
            <a:off x="6857535" y="2816322"/>
            <a:ext cx="2560320" cy="10058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Arm C</a:t>
            </a:r>
            <a:b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b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Dabrafenib</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 150 mg PO BID +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Trametinib</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 2 mg PO QD</a:t>
            </a:r>
          </a:p>
        </p:txBody>
      </p:sp>
      <p:sp>
        <p:nvSpPr>
          <p:cNvPr id="13" name="Rectangle 12">
            <a:extLst>
              <a:ext uri="{FF2B5EF4-FFF2-40B4-BE49-F238E27FC236}">
                <a16:creationId xmlns:a16="http://schemas.microsoft.com/office/drawing/2014/main" id="{FD1A9D22-89C1-4B12-A0EC-A051F63AACCA}"/>
              </a:ext>
            </a:extLst>
          </p:cNvPr>
          <p:cNvSpPr/>
          <p:nvPr/>
        </p:nvSpPr>
        <p:spPr>
          <a:xfrm>
            <a:off x="6857535" y="3929639"/>
            <a:ext cx="2560320" cy="10058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90000"/>
              </a:lnSpc>
              <a:spcBef>
                <a:spcPct val="35000"/>
              </a:spcBef>
              <a:spcAft>
                <a:spcPct val="25000"/>
              </a:spcAft>
              <a:buClr>
                <a:srgbClr val="015873"/>
              </a:buClr>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Arm D</a:t>
            </a:r>
            <a:b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b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Nivo</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 1 mg/kg +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Ipi</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 3 mg/kg, </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then </a:t>
            </a: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Nivo</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 3 mg/kg*</a:t>
            </a: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cxnSp>
        <p:nvCxnSpPr>
          <p:cNvPr id="14" name="Straight Arrow Connector 6">
            <a:extLst>
              <a:ext uri="{FF2B5EF4-FFF2-40B4-BE49-F238E27FC236}">
                <a16:creationId xmlns:a16="http://schemas.microsoft.com/office/drawing/2014/main" id="{9233AEF4-695D-487A-A80E-C35531B394B6}"/>
              </a:ext>
            </a:extLst>
          </p:cNvPr>
          <p:cNvCxnSpPr>
            <a:cxnSpLocks noChangeShapeType="1"/>
          </p:cNvCxnSpPr>
          <p:nvPr/>
        </p:nvCxnSpPr>
        <p:spPr bwMode="auto">
          <a:xfrm flipV="1">
            <a:off x="2917361" y="3426399"/>
            <a:ext cx="541338" cy="322262"/>
          </a:xfrm>
          <a:prstGeom prst="straightConnector1">
            <a:avLst/>
          </a:prstGeom>
          <a:noFill/>
          <a:ln w="28575" algn="ctr">
            <a:solidFill>
              <a:schemeClr val="bg1"/>
            </a:solidFill>
            <a:round/>
            <a:headEnd/>
            <a:tailEnd type="triangle" w="med" len="med"/>
          </a:ln>
          <a:extLst>
            <a:ext uri="{909E8E84-426E-40DD-AFC4-6F175D3DCCD1}">
              <a14:hiddenFill xmlns:a14="http://schemas.microsoft.com/office/drawing/2010/main">
                <a:noFill/>
              </a14:hiddenFill>
            </a:ext>
          </a:extLst>
        </p:spPr>
      </p:cxnSp>
      <p:cxnSp>
        <p:nvCxnSpPr>
          <p:cNvPr id="15" name="Straight Arrow Connector 7">
            <a:extLst>
              <a:ext uri="{FF2B5EF4-FFF2-40B4-BE49-F238E27FC236}">
                <a16:creationId xmlns:a16="http://schemas.microsoft.com/office/drawing/2014/main" id="{9306E470-154D-4520-9224-0FC3118A907F}"/>
              </a:ext>
            </a:extLst>
          </p:cNvPr>
          <p:cNvCxnSpPr>
            <a:cxnSpLocks noChangeShapeType="1"/>
          </p:cNvCxnSpPr>
          <p:nvPr/>
        </p:nvCxnSpPr>
        <p:spPr bwMode="auto">
          <a:xfrm>
            <a:off x="2917361" y="3997899"/>
            <a:ext cx="541338" cy="342900"/>
          </a:xfrm>
          <a:prstGeom prst="straightConnector1">
            <a:avLst/>
          </a:prstGeom>
          <a:noFill/>
          <a:ln w="28575" algn="ctr">
            <a:solidFill>
              <a:schemeClr val="bg1"/>
            </a:solidFill>
            <a:round/>
            <a:headEnd/>
            <a:tailEnd type="triangle" w="med" len="med"/>
          </a:ln>
          <a:extLst>
            <a:ext uri="{909E8E84-426E-40DD-AFC4-6F175D3DCCD1}">
              <a14:hiddenFill xmlns:a14="http://schemas.microsoft.com/office/drawing/2010/main">
                <a:noFill/>
              </a14:hiddenFill>
            </a:ext>
          </a:extLst>
        </p:spPr>
      </p:cxnSp>
      <p:cxnSp>
        <p:nvCxnSpPr>
          <p:cNvPr id="16" name="Straight Arrow Connector 12">
            <a:extLst>
              <a:ext uri="{FF2B5EF4-FFF2-40B4-BE49-F238E27FC236}">
                <a16:creationId xmlns:a16="http://schemas.microsoft.com/office/drawing/2014/main" id="{F2B07D6E-ADD8-4EC3-BD2A-C8152EC66D29}"/>
              </a:ext>
            </a:extLst>
          </p:cNvPr>
          <p:cNvCxnSpPr>
            <a:cxnSpLocks noChangeShapeType="1"/>
          </p:cNvCxnSpPr>
          <p:nvPr/>
        </p:nvCxnSpPr>
        <p:spPr bwMode="auto">
          <a:xfrm>
            <a:off x="6181392" y="4430184"/>
            <a:ext cx="628650" cy="0"/>
          </a:xfrm>
          <a:prstGeom prst="straightConnector1">
            <a:avLst/>
          </a:prstGeom>
          <a:noFill/>
          <a:ln w="28575" algn="ctr">
            <a:solidFill>
              <a:schemeClr val="bg1"/>
            </a:solidFill>
            <a:round/>
            <a:headEnd/>
            <a:tailEnd type="triangle" w="med" len="med"/>
          </a:ln>
          <a:extLst>
            <a:ext uri="{909E8E84-426E-40DD-AFC4-6F175D3DCCD1}">
              <a14:hiddenFill xmlns:a14="http://schemas.microsoft.com/office/drawing/2010/main">
                <a:noFill/>
              </a14:hiddenFill>
            </a:ext>
          </a:extLst>
        </p:spPr>
      </p:cxnSp>
      <p:cxnSp>
        <p:nvCxnSpPr>
          <p:cNvPr id="17" name="Straight Arrow Connector 18">
            <a:extLst>
              <a:ext uri="{FF2B5EF4-FFF2-40B4-BE49-F238E27FC236}">
                <a16:creationId xmlns:a16="http://schemas.microsoft.com/office/drawing/2014/main" id="{339EF85C-9B77-4AED-B19B-9186597BDB65}"/>
              </a:ext>
            </a:extLst>
          </p:cNvPr>
          <p:cNvCxnSpPr>
            <a:cxnSpLocks noChangeShapeType="1"/>
          </p:cNvCxnSpPr>
          <p:nvPr/>
        </p:nvCxnSpPr>
        <p:spPr bwMode="auto">
          <a:xfrm>
            <a:off x="6182979" y="3316867"/>
            <a:ext cx="627063" cy="0"/>
          </a:xfrm>
          <a:prstGeom prst="straightConnector1">
            <a:avLst/>
          </a:prstGeom>
          <a:noFill/>
          <a:ln w="28575" algn="ctr">
            <a:solidFill>
              <a:schemeClr val="bg1"/>
            </a:solidFill>
            <a:round/>
            <a:headEnd/>
            <a:tailEnd type="triangle" w="med" len="med"/>
          </a:ln>
          <a:extLst>
            <a:ext uri="{909E8E84-426E-40DD-AFC4-6F175D3DCCD1}">
              <a14:hiddenFill xmlns:a14="http://schemas.microsoft.com/office/drawing/2010/main">
                <a:noFill/>
              </a14:hiddenFill>
            </a:ext>
          </a:extLst>
        </p:spPr>
      </p:cxnSp>
      <p:cxnSp>
        <p:nvCxnSpPr>
          <p:cNvPr id="18" name="Straight Arrow Connector 16">
            <a:extLst>
              <a:ext uri="{FF2B5EF4-FFF2-40B4-BE49-F238E27FC236}">
                <a16:creationId xmlns:a16="http://schemas.microsoft.com/office/drawing/2014/main" id="{9715BAE3-3BEA-412E-8463-BFE7AF0CABFD}"/>
              </a:ext>
            </a:extLst>
          </p:cNvPr>
          <p:cNvCxnSpPr>
            <a:cxnSpLocks noChangeShapeType="1"/>
          </p:cNvCxnSpPr>
          <p:nvPr/>
        </p:nvCxnSpPr>
        <p:spPr bwMode="auto">
          <a:xfrm>
            <a:off x="5908211" y="2402461"/>
            <a:ext cx="0" cy="381000"/>
          </a:xfrm>
          <a:prstGeom prst="straightConnector1">
            <a:avLst/>
          </a:prstGeom>
          <a:noFill/>
          <a:ln w="28575" algn="ctr">
            <a:solidFill>
              <a:schemeClr val="bg1"/>
            </a:solidFill>
            <a:round/>
            <a:headEnd/>
            <a:tailEnd type="triangle" w="med" len="med"/>
          </a:ln>
          <a:extLst>
            <a:ext uri="{909E8E84-426E-40DD-AFC4-6F175D3DCCD1}">
              <a14:hiddenFill xmlns:a14="http://schemas.microsoft.com/office/drawing/2010/main">
                <a:noFill/>
              </a14:hiddenFill>
            </a:ext>
          </a:extLst>
        </p:spPr>
      </p:cxnSp>
      <p:sp>
        <p:nvSpPr>
          <p:cNvPr id="19" name="TextBox 17">
            <a:extLst>
              <a:ext uri="{FF2B5EF4-FFF2-40B4-BE49-F238E27FC236}">
                <a16:creationId xmlns:a16="http://schemas.microsoft.com/office/drawing/2014/main" id="{A8564A44-6DFE-4399-8E5F-909FEE4D0143}"/>
              </a:ext>
            </a:extLst>
          </p:cNvPr>
          <p:cNvSpPr txBox="1">
            <a:spLocks noChangeArrowheads="1"/>
          </p:cNvSpPr>
          <p:nvPr/>
        </p:nvSpPr>
        <p:spPr bwMode="auto">
          <a:xfrm>
            <a:off x="5422829" y="2047477"/>
            <a:ext cx="11817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600" b="1"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Progression</a:t>
            </a:r>
          </a:p>
        </p:txBody>
      </p:sp>
      <p:sp>
        <p:nvSpPr>
          <p:cNvPr id="3" name="TextBox 2">
            <a:extLst>
              <a:ext uri="{FF2B5EF4-FFF2-40B4-BE49-F238E27FC236}">
                <a16:creationId xmlns:a16="http://schemas.microsoft.com/office/drawing/2014/main" id="{37A58C6F-794F-4BF4-A4DF-87334F7A9368}"/>
              </a:ext>
            </a:extLst>
          </p:cNvPr>
          <p:cNvSpPr txBox="1"/>
          <p:nvPr/>
        </p:nvSpPr>
        <p:spPr bwMode="auto">
          <a:xfrm>
            <a:off x="1977560" y="2088324"/>
            <a:ext cx="27403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Stratification factors: ECOG PS (0 vs 1), serum LDH (normal vs elevated)</a:t>
            </a:r>
          </a:p>
        </p:txBody>
      </p:sp>
      <p:cxnSp>
        <p:nvCxnSpPr>
          <p:cNvPr id="24" name="Straight Arrow Connector 16">
            <a:extLst>
              <a:ext uri="{FF2B5EF4-FFF2-40B4-BE49-F238E27FC236}">
                <a16:creationId xmlns:a16="http://schemas.microsoft.com/office/drawing/2014/main" id="{88910FED-C5E9-4143-8A69-77F8170D8F17}"/>
              </a:ext>
            </a:extLst>
          </p:cNvPr>
          <p:cNvCxnSpPr>
            <a:cxnSpLocks noChangeShapeType="1"/>
          </p:cNvCxnSpPr>
          <p:nvPr/>
        </p:nvCxnSpPr>
        <p:spPr bwMode="auto">
          <a:xfrm>
            <a:off x="3229862" y="2592961"/>
            <a:ext cx="0" cy="381000"/>
          </a:xfrm>
          <a:prstGeom prst="straightConnector1">
            <a:avLst/>
          </a:prstGeom>
          <a:noFill/>
          <a:ln w="28575" algn="ctr">
            <a:solidFill>
              <a:schemeClr val="bg1"/>
            </a:solidFill>
            <a:round/>
            <a:headEnd/>
            <a:tailEnd type="triangle" w="med" len="med"/>
          </a:ln>
          <a:extLst>
            <a:ext uri="{909E8E84-426E-40DD-AFC4-6F175D3DCCD1}">
              <a14:hiddenFill xmlns:a14="http://schemas.microsoft.com/office/drawing/2010/main">
                <a:noFill/>
              </a14:hiddenFill>
            </a:ext>
          </a:extLst>
        </p:spPr>
      </p:cxnSp>
      <p:sp>
        <p:nvSpPr>
          <p:cNvPr id="4" name="TextBox 3">
            <a:extLst>
              <a:ext uri="{FF2B5EF4-FFF2-40B4-BE49-F238E27FC236}">
                <a16:creationId xmlns:a16="http://schemas.microsoft.com/office/drawing/2014/main" id="{6AAA60F9-22EE-465A-A550-65C4A1D1FC03}"/>
              </a:ext>
            </a:extLst>
          </p:cNvPr>
          <p:cNvSpPr txBox="1"/>
          <p:nvPr/>
        </p:nvSpPr>
        <p:spPr bwMode="auto">
          <a:xfrm>
            <a:off x="3511934" y="4921635"/>
            <a:ext cx="665784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*Ipi/Nivo on Days 1, 22 for two 6-wk cycles; Nivo maintenance Days 1, 15, 29 cycles 3-14.</a:t>
            </a:r>
          </a:p>
        </p:txBody>
      </p:sp>
      <p:sp>
        <p:nvSpPr>
          <p:cNvPr id="25" name="Text Box 45">
            <a:extLst>
              <a:ext uri="{FF2B5EF4-FFF2-40B4-BE49-F238E27FC236}">
                <a16:creationId xmlns:a16="http://schemas.microsoft.com/office/drawing/2014/main" id="{8144C433-DEE5-4BC7-A178-DE764B900183}"/>
              </a:ext>
            </a:extLst>
          </p:cNvPr>
          <p:cNvSpPr txBox="1">
            <a:spLocks noChangeArrowheads="1"/>
          </p:cNvSpPr>
          <p:nvPr/>
        </p:nvSpPr>
        <p:spPr bwMode="auto">
          <a:xfrm>
            <a:off x="10098605" y="3337894"/>
            <a:ext cx="153985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GB"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Continued until PD or unacceptable toxicity</a:t>
            </a:r>
            <a:endPar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26" name="Straight Arrow Connector 12">
            <a:extLst>
              <a:ext uri="{FF2B5EF4-FFF2-40B4-BE49-F238E27FC236}">
                <a16:creationId xmlns:a16="http://schemas.microsoft.com/office/drawing/2014/main" id="{3CCEA829-E756-4B38-892E-58677E042990}"/>
              </a:ext>
            </a:extLst>
          </p:cNvPr>
          <p:cNvCxnSpPr>
            <a:cxnSpLocks noChangeShapeType="1"/>
          </p:cNvCxnSpPr>
          <p:nvPr/>
        </p:nvCxnSpPr>
        <p:spPr bwMode="auto">
          <a:xfrm>
            <a:off x="9499389" y="4410951"/>
            <a:ext cx="628650" cy="0"/>
          </a:xfrm>
          <a:prstGeom prst="straightConnector1">
            <a:avLst/>
          </a:prstGeom>
          <a:noFill/>
          <a:ln w="28575" algn="ctr">
            <a:solidFill>
              <a:schemeClr val="bg1"/>
            </a:solidFill>
            <a:round/>
            <a:headEnd/>
            <a:tailEnd type="triangle" w="med" len="med"/>
          </a:ln>
          <a:extLst>
            <a:ext uri="{909E8E84-426E-40DD-AFC4-6F175D3DCCD1}">
              <a14:hiddenFill xmlns:a14="http://schemas.microsoft.com/office/drawing/2010/main">
                <a:noFill/>
              </a14:hiddenFill>
            </a:ext>
          </a:extLst>
        </p:spPr>
      </p:cxnSp>
      <p:cxnSp>
        <p:nvCxnSpPr>
          <p:cNvPr id="27" name="Straight Arrow Connector 18">
            <a:extLst>
              <a:ext uri="{FF2B5EF4-FFF2-40B4-BE49-F238E27FC236}">
                <a16:creationId xmlns:a16="http://schemas.microsoft.com/office/drawing/2014/main" id="{30638F36-5E51-41D1-B6BB-5C68BE070358}"/>
              </a:ext>
            </a:extLst>
          </p:cNvPr>
          <p:cNvCxnSpPr>
            <a:cxnSpLocks noChangeShapeType="1"/>
          </p:cNvCxnSpPr>
          <p:nvPr/>
        </p:nvCxnSpPr>
        <p:spPr bwMode="auto">
          <a:xfrm>
            <a:off x="9500976" y="3297634"/>
            <a:ext cx="627063" cy="0"/>
          </a:xfrm>
          <a:prstGeom prst="straightConnector1">
            <a:avLst/>
          </a:prstGeom>
          <a:noFill/>
          <a:ln w="28575" algn="ctr">
            <a:solidFill>
              <a:schemeClr val="bg1"/>
            </a:solidFill>
            <a:round/>
            <a:headEnd/>
            <a:tailEnd type="triangle" w="med" len="med"/>
          </a:ln>
          <a:extLst>
            <a:ext uri="{909E8E84-426E-40DD-AFC4-6F175D3DCCD1}">
              <a14:hiddenFill xmlns:a14="http://schemas.microsoft.com/office/drawing/2010/main">
                <a:noFill/>
              </a14:hiddenFill>
            </a:ext>
          </a:extLst>
        </p:spPr>
      </p:cxnSp>
      <p:sp>
        <p:nvSpPr>
          <p:cNvPr id="6" name="Text Box 15">
            <a:extLst>
              <a:ext uri="{FF2B5EF4-FFF2-40B4-BE49-F238E27FC236}">
                <a16:creationId xmlns:a16="http://schemas.microsoft.com/office/drawing/2014/main" id="{78D727C1-2543-284C-511E-83B0584AB817}"/>
              </a:ext>
            </a:extLst>
          </p:cNvPr>
          <p:cNvSpPr txBox="1">
            <a:spLocks noChangeArrowheads="1"/>
          </p:cNvSpPr>
          <p:nvPr/>
        </p:nvSpPr>
        <p:spPr bwMode="auto">
          <a:xfrm>
            <a:off x="438151" y="64016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Atkins. JCO. 2023;41:186.</a:t>
            </a:r>
          </a:p>
        </p:txBody>
      </p:sp>
    </p:spTree>
    <p:extLst>
      <p:ext uri="{BB962C8B-B14F-4D97-AF65-F5344CB8AC3E}">
        <p14:creationId xmlns:p14="http://schemas.microsoft.com/office/powerpoint/2010/main" val="34175301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E2979A30-DA8C-F418-3FC4-18D77E1D1CD4}"/>
              </a:ext>
            </a:extLst>
          </p:cNvPr>
          <p:cNvSpPr txBox="1"/>
          <p:nvPr/>
        </p:nvSpPr>
        <p:spPr bwMode="auto">
          <a:xfrm>
            <a:off x="5763896" y="5081646"/>
            <a:ext cx="1131598" cy="954107"/>
          </a:xfrm>
          <a:prstGeom prst="rect">
            <a:avLst/>
          </a:prstGeom>
          <a:solidFill>
            <a:schemeClr val="tx1"/>
          </a:solidFill>
          <a:ln>
            <a:noFill/>
          </a:ln>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Risk, n</a:t>
            </a:r>
            <a:b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Arm A </a:t>
            </a: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a:t>
            </a: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 C</a:t>
            </a:r>
            <a:br>
              <a:rPr kumimoji="0" lang="en-US" sz="14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b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Arm B </a:t>
            </a: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a:t>
            </a: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 D</a:t>
            </a:r>
          </a:p>
        </p:txBody>
      </p:sp>
      <p:sp>
        <p:nvSpPr>
          <p:cNvPr id="2" name="Title 1">
            <a:extLst>
              <a:ext uri="{FF2B5EF4-FFF2-40B4-BE49-F238E27FC236}">
                <a16:creationId xmlns:a16="http://schemas.microsoft.com/office/drawing/2014/main" id="{CCFEB01E-9756-8618-DD19-F3497CE382ED}"/>
              </a:ext>
            </a:extLst>
          </p:cNvPr>
          <p:cNvSpPr>
            <a:spLocks noGrp="1"/>
          </p:cNvSpPr>
          <p:nvPr>
            <p:ph type="title"/>
          </p:nvPr>
        </p:nvSpPr>
        <p:spPr/>
        <p:txBody>
          <a:bodyPr/>
          <a:lstStyle/>
          <a:p>
            <a:r>
              <a:rPr lang="en-US" altLang="en-US" dirty="0" err="1"/>
              <a:t>DREAMseq</a:t>
            </a:r>
            <a:r>
              <a:rPr lang="en-US" altLang="en-US" dirty="0"/>
              <a:t>: OS and PFS</a:t>
            </a:r>
            <a:endParaRPr lang="en-US" dirty="0"/>
          </a:p>
        </p:txBody>
      </p:sp>
      <p:graphicFrame>
        <p:nvGraphicFramePr>
          <p:cNvPr id="43" name="Table 42">
            <a:extLst>
              <a:ext uri="{FF2B5EF4-FFF2-40B4-BE49-F238E27FC236}">
                <a16:creationId xmlns:a16="http://schemas.microsoft.com/office/drawing/2014/main" id="{AC2F658E-493B-33A5-F081-227A18407449}"/>
              </a:ext>
            </a:extLst>
          </p:cNvPr>
          <p:cNvGraphicFramePr>
            <a:graphicFrameLocks noGrp="1"/>
          </p:cNvGraphicFramePr>
          <p:nvPr/>
        </p:nvGraphicFramePr>
        <p:xfrm>
          <a:off x="1463743" y="3891050"/>
          <a:ext cx="4413859" cy="850410"/>
        </p:xfrm>
        <a:graphic>
          <a:graphicData uri="http://schemas.openxmlformats.org/drawingml/2006/table">
            <a:tbl>
              <a:tblPr firstRow="1" bandRow="1">
                <a:tableStyleId>{93296810-A885-4BE3-A3E7-6D5BEEA58F35}</a:tableStyleId>
              </a:tblPr>
              <a:tblGrid>
                <a:gridCol w="1619727">
                  <a:extLst>
                    <a:ext uri="{9D8B030D-6E8A-4147-A177-3AD203B41FA5}">
                      <a16:colId xmlns:a16="http://schemas.microsoft.com/office/drawing/2014/main" val="20000"/>
                    </a:ext>
                  </a:extLst>
                </a:gridCol>
                <a:gridCol w="1397066">
                  <a:extLst>
                    <a:ext uri="{9D8B030D-6E8A-4147-A177-3AD203B41FA5}">
                      <a16:colId xmlns:a16="http://schemas.microsoft.com/office/drawing/2014/main" val="20001"/>
                    </a:ext>
                  </a:extLst>
                </a:gridCol>
                <a:gridCol w="1397066">
                  <a:extLst>
                    <a:ext uri="{9D8B030D-6E8A-4147-A177-3AD203B41FA5}">
                      <a16:colId xmlns:a16="http://schemas.microsoft.com/office/drawing/2014/main" val="20002"/>
                    </a:ext>
                  </a:extLst>
                </a:gridCol>
              </a:tblGrid>
              <a:tr h="143295">
                <a:tc>
                  <a:txBody>
                    <a:bodyPr/>
                    <a:lstStyle/>
                    <a:p>
                      <a:pPr>
                        <a:lnSpc>
                          <a:spcPct val="90000"/>
                        </a:lnSpc>
                      </a:pPr>
                      <a:endParaRPr lang="en-US" sz="1400" dirty="0">
                        <a:solidFill>
                          <a:schemeClr val="tx1"/>
                        </a:solidFill>
                        <a:latin typeface="Calibri" panose="020F0502020204030204" pitchFamily="34" charset="0"/>
                        <a:cs typeface="Calibri" panose="020F0502020204030204" pitchFamily="34" charset="0"/>
                      </a:endParaRPr>
                    </a:p>
                  </a:txBody>
                  <a:tcPr marL="91445" marR="91445" marT="45723" marB="45723" anchor="ct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accent1"/>
                          </a:solidFill>
                          <a:latin typeface="Calibri" panose="020F0502020204030204" pitchFamily="34" charset="0"/>
                          <a:cs typeface="Calibri" panose="020F0502020204030204" pitchFamily="34" charset="0"/>
                        </a:rPr>
                        <a:t>Arm A → C</a:t>
                      </a:r>
                    </a:p>
                  </a:txBody>
                  <a:tcPr marL="91445" marR="91445" marT="45723" marB="45723" anchor="ct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accent3"/>
                          </a:solidFill>
                          <a:latin typeface="Calibri" panose="020F0502020204030204" pitchFamily="34" charset="0"/>
                          <a:cs typeface="Calibri" panose="020F0502020204030204" pitchFamily="34" charset="0"/>
                        </a:rPr>
                        <a:t>Arm B → D</a:t>
                      </a:r>
                    </a:p>
                  </a:txBody>
                  <a:tcPr marL="91445" marR="91445" marT="45723" marB="45723" anchor="ct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117568">
                <a:tc>
                  <a:txBody>
                    <a:bodyPr/>
                    <a:lstStyle/>
                    <a:p>
                      <a:pPr>
                        <a:lnSpc>
                          <a:spcPct val="90000"/>
                        </a:lnSpc>
                      </a:pPr>
                      <a:r>
                        <a:rPr lang="en-US" sz="1400" dirty="0">
                          <a:solidFill>
                            <a:schemeClr val="bg2">
                              <a:lumMod val="10000"/>
                            </a:schemeClr>
                          </a:solidFill>
                          <a:latin typeface="Calibri" panose="020F0502020204030204" pitchFamily="34" charset="0"/>
                          <a:cs typeface="Calibri" panose="020F0502020204030204" pitchFamily="34" charset="0"/>
                        </a:rPr>
                        <a:t>2-yr OS, % (95% CI)</a:t>
                      </a:r>
                    </a:p>
                  </a:txBody>
                  <a:tcPr marL="91445" marR="91445" marT="45723" marB="45723"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90000"/>
                        </a:lnSpc>
                        <a:spcBef>
                          <a:spcPts val="0"/>
                        </a:spcBef>
                        <a:spcAft>
                          <a:spcPts val="0"/>
                        </a:spcAft>
                        <a:buClrTx/>
                        <a:buSzTx/>
                        <a:buFontTx/>
                        <a:buNone/>
                        <a:tabLst/>
                        <a:defRPr/>
                      </a:pPr>
                      <a:r>
                        <a:rPr lang="en-US" sz="1400" dirty="0">
                          <a:solidFill>
                            <a:schemeClr val="bg2">
                              <a:lumMod val="10000"/>
                            </a:schemeClr>
                          </a:solidFill>
                          <a:latin typeface="Calibri" panose="020F0502020204030204" pitchFamily="34" charset="0"/>
                          <a:cs typeface="Calibri" panose="020F0502020204030204" pitchFamily="34" charset="0"/>
                        </a:rPr>
                        <a:t>71.8 (62.5-79.1)</a:t>
                      </a:r>
                    </a:p>
                  </a:txBody>
                  <a:tcPr marL="91445" marR="91445" marT="45723" marB="45723"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2">
                              <a:lumMod val="10000"/>
                            </a:schemeClr>
                          </a:solidFill>
                          <a:latin typeface="Calibri" panose="020F0502020204030204" pitchFamily="34" charset="0"/>
                          <a:cs typeface="Calibri" panose="020F0502020204030204" pitchFamily="34" charset="0"/>
                        </a:rPr>
                        <a:t>51.5 (41.7-60.4)</a:t>
                      </a:r>
                    </a:p>
                  </a:txBody>
                  <a:tcPr marL="91445" marR="91445" marT="45723" marB="45723"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117568">
                <a:tc>
                  <a:txBody>
                    <a:bodyPr/>
                    <a:lstStyle/>
                    <a:p>
                      <a:pPr>
                        <a:lnSpc>
                          <a:spcPct val="90000"/>
                        </a:lnSpc>
                      </a:pPr>
                      <a:r>
                        <a:rPr lang="en-US" sz="1400" dirty="0">
                          <a:solidFill>
                            <a:schemeClr val="bg2">
                              <a:lumMod val="10000"/>
                            </a:schemeClr>
                          </a:solidFill>
                          <a:latin typeface="Calibri" panose="020F0502020204030204" pitchFamily="34" charset="0"/>
                          <a:cs typeface="Calibri" panose="020F0502020204030204" pitchFamily="34" charset="0"/>
                        </a:rPr>
                        <a:t>3-yr OS, % (95% CI)</a:t>
                      </a:r>
                    </a:p>
                  </a:txBody>
                  <a:tcPr marL="91445" marR="91445" marT="45723" marB="45723"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90000"/>
                        </a:lnSpc>
                        <a:spcBef>
                          <a:spcPts val="0"/>
                        </a:spcBef>
                        <a:spcAft>
                          <a:spcPts val="0"/>
                        </a:spcAft>
                        <a:buClrTx/>
                        <a:buSzTx/>
                        <a:buFontTx/>
                        <a:buNone/>
                        <a:tabLst/>
                        <a:defRPr/>
                      </a:pPr>
                      <a:r>
                        <a:rPr lang="en-US" sz="1400" dirty="0">
                          <a:solidFill>
                            <a:schemeClr val="bg2">
                              <a:lumMod val="10000"/>
                            </a:schemeClr>
                          </a:solidFill>
                          <a:latin typeface="Calibri" panose="020F0502020204030204" pitchFamily="34" charset="0"/>
                          <a:cs typeface="Calibri" panose="020F0502020204030204" pitchFamily="34" charset="0"/>
                        </a:rPr>
                        <a:t>66.2 (56.0-74.6)</a:t>
                      </a:r>
                    </a:p>
                  </a:txBody>
                  <a:tcPr marL="91445" marR="91445" marT="45723" marB="45723"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2">
                              <a:lumMod val="10000"/>
                            </a:schemeClr>
                          </a:solidFill>
                          <a:latin typeface="Calibri" panose="020F0502020204030204" pitchFamily="34" charset="0"/>
                          <a:cs typeface="Calibri" panose="020F0502020204030204" pitchFamily="34" charset="0"/>
                        </a:rPr>
                        <a:t>42.8 (32.9-52.4)</a:t>
                      </a:r>
                    </a:p>
                  </a:txBody>
                  <a:tcPr marL="91445" marR="91445" marT="45723" marB="45723"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635346493"/>
                  </a:ext>
                </a:extLst>
              </a:tr>
            </a:tbl>
          </a:graphicData>
        </a:graphic>
      </p:graphicFrame>
      <p:sp>
        <p:nvSpPr>
          <p:cNvPr id="11" name="TextBox 10">
            <a:extLst>
              <a:ext uri="{FF2B5EF4-FFF2-40B4-BE49-F238E27FC236}">
                <a16:creationId xmlns:a16="http://schemas.microsoft.com/office/drawing/2014/main" id="{DD47BA60-8D74-CFA9-25E8-91FD7F15A72C}"/>
              </a:ext>
            </a:extLst>
          </p:cNvPr>
          <p:cNvSpPr txBox="1"/>
          <p:nvPr/>
        </p:nvSpPr>
        <p:spPr bwMode="auto">
          <a:xfrm rot="16200000">
            <a:off x="-669877" y="2998044"/>
            <a:ext cx="3048000" cy="455154"/>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OS Probability</a:t>
            </a:r>
          </a:p>
        </p:txBody>
      </p:sp>
      <p:sp>
        <p:nvSpPr>
          <p:cNvPr id="8" name="TextBox 7">
            <a:extLst>
              <a:ext uri="{FF2B5EF4-FFF2-40B4-BE49-F238E27FC236}">
                <a16:creationId xmlns:a16="http://schemas.microsoft.com/office/drawing/2014/main" id="{FA46A538-E27A-7E8B-089B-83890C5D3C21}"/>
              </a:ext>
            </a:extLst>
          </p:cNvPr>
          <p:cNvSpPr txBox="1"/>
          <p:nvPr/>
        </p:nvSpPr>
        <p:spPr bwMode="auto">
          <a:xfrm>
            <a:off x="1791824" y="1497519"/>
            <a:ext cx="34074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OS</a:t>
            </a:r>
          </a:p>
        </p:txBody>
      </p:sp>
      <p:grpSp>
        <p:nvGrpSpPr>
          <p:cNvPr id="49" name="Group 48">
            <a:extLst>
              <a:ext uri="{FF2B5EF4-FFF2-40B4-BE49-F238E27FC236}">
                <a16:creationId xmlns:a16="http://schemas.microsoft.com/office/drawing/2014/main" id="{98DEA83E-7E05-E722-DDA1-FB8D1EB01961}"/>
              </a:ext>
            </a:extLst>
          </p:cNvPr>
          <p:cNvGrpSpPr/>
          <p:nvPr/>
        </p:nvGrpSpPr>
        <p:grpSpPr>
          <a:xfrm>
            <a:off x="4444234" y="1863335"/>
            <a:ext cx="1635292" cy="584775"/>
            <a:chOff x="5469302" y="2224347"/>
            <a:chExt cx="959080" cy="584775"/>
          </a:xfrm>
          <a:solidFill>
            <a:schemeClr val="tx1"/>
          </a:solidFill>
        </p:grpSpPr>
        <p:cxnSp>
          <p:nvCxnSpPr>
            <p:cNvPr id="46" name="Straight Connector 45">
              <a:extLst>
                <a:ext uri="{FF2B5EF4-FFF2-40B4-BE49-F238E27FC236}">
                  <a16:creationId xmlns:a16="http://schemas.microsoft.com/office/drawing/2014/main" id="{ECB60138-12D4-C5D5-CA98-5B4A1A52B99E}"/>
                </a:ext>
              </a:extLst>
            </p:cNvPr>
            <p:cNvCxnSpPr>
              <a:cxnSpLocks/>
            </p:cNvCxnSpPr>
            <p:nvPr/>
          </p:nvCxnSpPr>
          <p:spPr bwMode="auto">
            <a:xfrm>
              <a:off x="5469302" y="2392218"/>
              <a:ext cx="274320" cy="0"/>
            </a:xfrm>
            <a:prstGeom prst="line">
              <a:avLst/>
            </a:prstGeom>
            <a:grpFill/>
            <a:ln w="28575" cap="flat" cmpd="sng" algn="ctr">
              <a:solidFill>
                <a:schemeClr val="accent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7EB37666-9DCA-BBCC-70FA-0105E64389C5}"/>
                </a:ext>
              </a:extLst>
            </p:cNvPr>
            <p:cNvCxnSpPr>
              <a:cxnSpLocks/>
            </p:cNvCxnSpPr>
            <p:nvPr/>
          </p:nvCxnSpPr>
          <p:spPr bwMode="auto">
            <a:xfrm>
              <a:off x="5469302" y="2617964"/>
              <a:ext cx="274320" cy="0"/>
            </a:xfrm>
            <a:prstGeom prst="line">
              <a:avLst/>
            </a:prstGeom>
            <a:grpFill/>
            <a:ln w="28575" cap="flat" cmpd="sng" algn="ctr">
              <a:solidFill>
                <a:schemeClr val="accent3"/>
              </a:solidFill>
              <a:prstDash val="solid"/>
              <a:round/>
              <a:headEnd type="none" w="med" len="med"/>
              <a:tailEnd type="none" w="med" len="med"/>
            </a:ln>
            <a:effectLst/>
          </p:spPr>
        </p:cxnSp>
        <p:sp>
          <p:nvSpPr>
            <p:cNvPr id="48" name="TextBox 47">
              <a:extLst>
                <a:ext uri="{FF2B5EF4-FFF2-40B4-BE49-F238E27FC236}">
                  <a16:creationId xmlns:a16="http://schemas.microsoft.com/office/drawing/2014/main" id="{16696DAF-5863-5B12-B3DC-7AF985AC076A}"/>
                </a:ext>
              </a:extLst>
            </p:cNvPr>
            <p:cNvSpPr txBox="1"/>
            <p:nvPr/>
          </p:nvSpPr>
          <p:spPr bwMode="auto">
            <a:xfrm>
              <a:off x="5719534" y="2224347"/>
              <a:ext cx="708848" cy="584775"/>
            </a:xfrm>
            <a:prstGeom prst="rect">
              <a:avLst/>
            </a:prstGeom>
            <a:no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 </a:t>
              </a:r>
              <a:r>
                <a:rPr kumimoji="0" lang="en-US" sz="1600"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 C</a:t>
              </a:r>
              <a:br>
                <a:rPr kumimoji="0" lang="en-US" sz="160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600"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B → D</a:t>
              </a:r>
              <a:endParaRPr kumimoji="0" lang="en-US" sz="16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grpSp>
      <p:sp>
        <p:nvSpPr>
          <p:cNvPr id="13" name="TextBox 12">
            <a:extLst>
              <a:ext uri="{FF2B5EF4-FFF2-40B4-BE49-F238E27FC236}">
                <a16:creationId xmlns:a16="http://schemas.microsoft.com/office/drawing/2014/main" id="{0ADD94AB-6B7B-4E9D-786C-1AC6777004DA}"/>
              </a:ext>
            </a:extLst>
          </p:cNvPr>
          <p:cNvSpPr txBox="1"/>
          <p:nvPr/>
        </p:nvSpPr>
        <p:spPr bwMode="auto">
          <a:xfrm>
            <a:off x="1406864" y="4969340"/>
            <a:ext cx="4441244" cy="338554"/>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31" name="TextBox 30">
            <a:extLst>
              <a:ext uri="{FF2B5EF4-FFF2-40B4-BE49-F238E27FC236}">
                <a16:creationId xmlns:a16="http://schemas.microsoft.com/office/drawing/2014/main" id="{971D59CA-66FD-294D-77C4-830FEE5564AA}"/>
              </a:ext>
            </a:extLst>
          </p:cNvPr>
          <p:cNvSpPr txBox="1"/>
          <p:nvPr/>
        </p:nvSpPr>
        <p:spPr bwMode="auto">
          <a:xfrm>
            <a:off x="1119852" y="5504136"/>
            <a:ext cx="5653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133</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132</a:t>
            </a:r>
          </a:p>
        </p:txBody>
      </p:sp>
      <p:sp>
        <p:nvSpPr>
          <p:cNvPr id="32" name="TextBox 31">
            <a:extLst>
              <a:ext uri="{FF2B5EF4-FFF2-40B4-BE49-F238E27FC236}">
                <a16:creationId xmlns:a16="http://schemas.microsoft.com/office/drawing/2014/main" id="{045DEF97-4950-69DA-DD34-195BC35D623D}"/>
              </a:ext>
            </a:extLst>
          </p:cNvPr>
          <p:cNvSpPr txBox="1"/>
          <p:nvPr/>
        </p:nvSpPr>
        <p:spPr bwMode="auto">
          <a:xfrm>
            <a:off x="1534636" y="5504136"/>
            <a:ext cx="5653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99</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115</a:t>
            </a:r>
          </a:p>
        </p:txBody>
      </p:sp>
      <p:sp>
        <p:nvSpPr>
          <p:cNvPr id="33" name="TextBox 32">
            <a:extLst>
              <a:ext uri="{FF2B5EF4-FFF2-40B4-BE49-F238E27FC236}">
                <a16:creationId xmlns:a16="http://schemas.microsoft.com/office/drawing/2014/main" id="{6B528240-5325-79ED-EE28-1418B50020A1}"/>
              </a:ext>
            </a:extLst>
          </p:cNvPr>
          <p:cNvSpPr txBox="1"/>
          <p:nvPr/>
        </p:nvSpPr>
        <p:spPr bwMode="auto">
          <a:xfrm>
            <a:off x="2008900" y="5504136"/>
            <a:ext cx="45278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87</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78</a:t>
            </a:r>
          </a:p>
        </p:txBody>
      </p:sp>
      <p:sp>
        <p:nvSpPr>
          <p:cNvPr id="34" name="TextBox 33">
            <a:extLst>
              <a:ext uri="{FF2B5EF4-FFF2-40B4-BE49-F238E27FC236}">
                <a16:creationId xmlns:a16="http://schemas.microsoft.com/office/drawing/2014/main" id="{EE38DBB7-D287-4987-4A0A-8B7366C21013}"/>
              </a:ext>
            </a:extLst>
          </p:cNvPr>
          <p:cNvSpPr txBox="1"/>
          <p:nvPr/>
        </p:nvSpPr>
        <p:spPr bwMode="auto">
          <a:xfrm>
            <a:off x="2412397" y="5504136"/>
            <a:ext cx="45278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71</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35" name="TextBox 34">
            <a:extLst>
              <a:ext uri="{FF2B5EF4-FFF2-40B4-BE49-F238E27FC236}">
                <a16:creationId xmlns:a16="http://schemas.microsoft.com/office/drawing/2014/main" id="{16529DC5-888C-FBF0-44FA-C5AC59F60E78}"/>
              </a:ext>
            </a:extLst>
          </p:cNvPr>
          <p:cNvSpPr txBox="1"/>
          <p:nvPr/>
        </p:nvSpPr>
        <p:spPr bwMode="auto">
          <a:xfrm>
            <a:off x="2831373" y="5504136"/>
            <a:ext cx="45278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55</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47</a:t>
            </a:r>
          </a:p>
        </p:txBody>
      </p:sp>
      <p:sp>
        <p:nvSpPr>
          <p:cNvPr id="36" name="TextBox 35">
            <a:extLst>
              <a:ext uri="{FF2B5EF4-FFF2-40B4-BE49-F238E27FC236}">
                <a16:creationId xmlns:a16="http://schemas.microsoft.com/office/drawing/2014/main" id="{1E454984-ABCD-AC39-1124-1356B29F1B10}"/>
              </a:ext>
            </a:extLst>
          </p:cNvPr>
          <p:cNvSpPr txBox="1"/>
          <p:nvPr/>
        </p:nvSpPr>
        <p:spPr bwMode="auto">
          <a:xfrm>
            <a:off x="3249869" y="5504136"/>
            <a:ext cx="45278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42</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35</a:t>
            </a:r>
          </a:p>
        </p:txBody>
      </p:sp>
      <p:sp>
        <p:nvSpPr>
          <p:cNvPr id="37" name="TextBox 36">
            <a:extLst>
              <a:ext uri="{FF2B5EF4-FFF2-40B4-BE49-F238E27FC236}">
                <a16:creationId xmlns:a16="http://schemas.microsoft.com/office/drawing/2014/main" id="{901B5195-F5B8-E37F-B9BD-D5A3B49F94FF}"/>
              </a:ext>
            </a:extLst>
          </p:cNvPr>
          <p:cNvSpPr txBox="1"/>
          <p:nvPr/>
        </p:nvSpPr>
        <p:spPr bwMode="auto">
          <a:xfrm>
            <a:off x="3642497" y="5504136"/>
            <a:ext cx="45278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33</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38" name="TextBox 37">
            <a:extLst>
              <a:ext uri="{FF2B5EF4-FFF2-40B4-BE49-F238E27FC236}">
                <a16:creationId xmlns:a16="http://schemas.microsoft.com/office/drawing/2014/main" id="{795D532D-A68D-19BD-4983-4A1DA8FBA6E6}"/>
              </a:ext>
            </a:extLst>
          </p:cNvPr>
          <p:cNvSpPr txBox="1"/>
          <p:nvPr/>
        </p:nvSpPr>
        <p:spPr bwMode="auto">
          <a:xfrm>
            <a:off x="4056849" y="5504136"/>
            <a:ext cx="45278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23</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39" name="TextBox 38">
            <a:extLst>
              <a:ext uri="{FF2B5EF4-FFF2-40B4-BE49-F238E27FC236}">
                <a16:creationId xmlns:a16="http://schemas.microsoft.com/office/drawing/2014/main" id="{22D5AFCE-1080-A7E0-6F30-8382ED4F0021}"/>
              </a:ext>
            </a:extLst>
          </p:cNvPr>
          <p:cNvSpPr txBox="1"/>
          <p:nvPr/>
        </p:nvSpPr>
        <p:spPr bwMode="auto">
          <a:xfrm>
            <a:off x="4453362" y="5504136"/>
            <a:ext cx="45278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40" name="TextBox 39">
            <a:extLst>
              <a:ext uri="{FF2B5EF4-FFF2-40B4-BE49-F238E27FC236}">
                <a16:creationId xmlns:a16="http://schemas.microsoft.com/office/drawing/2014/main" id="{CD751606-49FD-475D-1ABF-870374AE9EF8}"/>
              </a:ext>
            </a:extLst>
          </p:cNvPr>
          <p:cNvSpPr txBox="1"/>
          <p:nvPr/>
        </p:nvSpPr>
        <p:spPr bwMode="auto">
          <a:xfrm>
            <a:off x="4901587" y="5504136"/>
            <a:ext cx="34018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41" name="TextBox 40">
            <a:extLst>
              <a:ext uri="{FF2B5EF4-FFF2-40B4-BE49-F238E27FC236}">
                <a16:creationId xmlns:a16="http://schemas.microsoft.com/office/drawing/2014/main" id="{AE9E0225-5F5A-A965-1C3B-1EFC1D78D337}"/>
              </a:ext>
            </a:extLst>
          </p:cNvPr>
          <p:cNvSpPr txBox="1"/>
          <p:nvPr/>
        </p:nvSpPr>
        <p:spPr bwMode="auto">
          <a:xfrm>
            <a:off x="5309145" y="5504136"/>
            <a:ext cx="34018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42" name="TextBox 41">
            <a:extLst>
              <a:ext uri="{FF2B5EF4-FFF2-40B4-BE49-F238E27FC236}">
                <a16:creationId xmlns:a16="http://schemas.microsoft.com/office/drawing/2014/main" id="{62AC611E-6DA0-7B0D-4250-40D76B2C698B}"/>
              </a:ext>
            </a:extLst>
          </p:cNvPr>
          <p:cNvSpPr txBox="1"/>
          <p:nvPr/>
        </p:nvSpPr>
        <p:spPr bwMode="auto">
          <a:xfrm>
            <a:off x="229500" y="5081646"/>
            <a:ext cx="1025986"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Risk, n</a:t>
            </a:r>
            <a:b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Arm A </a:t>
            </a: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a:t>
            </a:r>
            <a:r>
              <a:rPr kumimoji="0" lang="en-US" sz="14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 C</a:t>
            </a:r>
            <a:br>
              <a:rPr kumimoji="0" lang="en-US" sz="14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b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Arm B </a:t>
            </a: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a:t>
            </a:r>
            <a:r>
              <a:rPr kumimoji="0" lang="en-US" sz="14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 D</a:t>
            </a:r>
          </a:p>
        </p:txBody>
      </p:sp>
      <p:grpSp>
        <p:nvGrpSpPr>
          <p:cNvPr id="97" name="Group 96">
            <a:extLst>
              <a:ext uri="{FF2B5EF4-FFF2-40B4-BE49-F238E27FC236}">
                <a16:creationId xmlns:a16="http://schemas.microsoft.com/office/drawing/2014/main" id="{9944809B-6A44-4167-7D90-6A2138692AC4}"/>
              </a:ext>
            </a:extLst>
          </p:cNvPr>
          <p:cNvGrpSpPr/>
          <p:nvPr/>
        </p:nvGrpSpPr>
        <p:grpSpPr>
          <a:xfrm>
            <a:off x="570609" y="1587999"/>
            <a:ext cx="5561589" cy="3482971"/>
            <a:chOff x="709810" y="1587999"/>
            <a:chExt cx="5674378" cy="3482971"/>
          </a:xfrm>
        </p:grpSpPr>
        <p:grpSp>
          <p:nvGrpSpPr>
            <p:cNvPr id="59" name="Group 58">
              <a:extLst>
                <a:ext uri="{FF2B5EF4-FFF2-40B4-BE49-F238E27FC236}">
                  <a16:creationId xmlns:a16="http://schemas.microsoft.com/office/drawing/2014/main" id="{C75A7F82-91C7-1579-51E8-2D528044A35E}"/>
                </a:ext>
              </a:extLst>
            </p:cNvPr>
            <p:cNvGrpSpPr/>
            <p:nvPr/>
          </p:nvGrpSpPr>
          <p:grpSpPr>
            <a:xfrm>
              <a:off x="1249482" y="4732416"/>
              <a:ext cx="5134706" cy="338554"/>
              <a:chOff x="1641517" y="4732416"/>
              <a:chExt cx="5134706" cy="338554"/>
            </a:xfrm>
          </p:grpSpPr>
          <p:sp>
            <p:nvSpPr>
              <p:cNvPr id="72" name="TextBox 71">
                <a:extLst>
                  <a:ext uri="{FF2B5EF4-FFF2-40B4-BE49-F238E27FC236}">
                    <a16:creationId xmlns:a16="http://schemas.microsoft.com/office/drawing/2014/main" id="{B31B2CA0-26F1-1C95-0B87-7995060E8B27}"/>
                  </a:ext>
                </a:extLst>
              </p:cNvPr>
              <p:cNvSpPr txBox="1"/>
              <p:nvPr/>
            </p:nvSpPr>
            <p:spPr bwMode="auto">
              <a:xfrm>
                <a:off x="6228729"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66</a:t>
                </a:r>
              </a:p>
            </p:txBody>
          </p:sp>
          <p:sp>
            <p:nvSpPr>
              <p:cNvPr id="73" name="TextBox 72">
                <a:extLst>
                  <a:ext uri="{FF2B5EF4-FFF2-40B4-BE49-F238E27FC236}">
                    <a16:creationId xmlns:a16="http://schemas.microsoft.com/office/drawing/2014/main" id="{4AA2E966-D662-D843-6041-214CE4DC2E3C}"/>
                  </a:ext>
                </a:extLst>
              </p:cNvPr>
              <p:cNvSpPr txBox="1"/>
              <p:nvPr/>
            </p:nvSpPr>
            <p:spPr bwMode="auto">
              <a:xfrm>
                <a:off x="1641517"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74" name="TextBox 73">
                <a:extLst>
                  <a:ext uri="{FF2B5EF4-FFF2-40B4-BE49-F238E27FC236}">
                    <a16:creationId xmlns:a16="http://schemas.microsoft.com/office/drawing/2014/main" id="{B00FC884-6E4B-87B3-8784-AA22C2EF474D}"/>
                  </a:ext>
                </a:extLst>
              </p:cNvPr>
              <p:cNvSpPr txBox="1"/>
              <p:nvPr/>
            </p:nvSpPr>
            <p:spPr bwMode="auto">
              <a:xfrm>
                <a:off x="2058537"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a:t>
                </a:r>
              </a:p>
            </p:txBody>
          </p:sp>
          <p:sp>
            <p:nvSpPr>
              <p:cNvPr id="75" name="TextBox 74">
                <a:extLst>
                  <a:ext uri="{FF2B5EF4-FFF2-40B4-BE49-F238E27FC236}">
                    <a16:creationId xmlns:a16="http://schemas.microsoft.com/office/drawing/2014/main" id="{285E4990-FEDD-9104-EE85-244FF610A389}"/>
                  </a:ext>
                </a:extLst>
              </p:cNvPr>
              <p:cNvSpPr txBox="1"/>
              <p:nvPr/>
            </p:nvSpPr>
            <p:spPr bwMode="auto">
              <a:xfrm>
                <a:off x="2475556"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sp>
            <p:nvSpPr>
              <p:cNvPr id="76" name="TextBox 75">
                <a:extLst>
                  <a:ext uri="{FF2B5EF4-FFF2-40B4-BE49-F238E27FC236}">
                    <a16:creationId xmlns:a16="http://schemas.microsoft.com/office/drawing/2014/main" id="{B5DC12E5-BC3B-F884-DF48-7FE83E433A12}"/>
                  </a:ext>
                </a:extLst>
              </p:cNvPr>
              <p:cNvSpPr txBox="1"/>
              <p:nvPr/>
            </p:nvSpPr>
            <p:spPr bwMode="auto">
              <a:xfrm>
                <a:off x="2892575"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18</a:t>
                </a:r>
              </a:p>
            </p:txBody>
          </p:sp>
          <p:sp>
            <p:nvSpPr>
              <p:cNvPr id="77" name="TextBox 76">
                <a:extLst>
                  <a:ext uri="{FF2B5EF4-FFF2-40B4-BE49-F238E27FC236}">
                    <a16:creationId xmlns:a16="http://schemas.microsoft.com/office/drawing/2014/main" id="{4A3D67F6-7EF3-79B9-B1C4-93F827E526BD}"/>
                  </a:ext>
                </a:extLst>
              </p:cNvPr>
              <p:cNvSpPr txBox="1"/>
              <p:nvPr/>
            </p:nvSpPr>
            <p:spPr bwMode="auto">
              <a:xfrm>
                <a:off x="3309595"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78" name="TextBox 77">
                <a:extLst>
                  <a:ext uri="{FF2B5EF4-FFF2-40B4-BE49-F238E27FC236}">
                    <a16:creationId xmlns:a16="http://schemas.microsoft.com/office/drawing/2014/main" id="{603232E1-6E36-5027-6663-DE62F0375660}"/>
                  </a:ext>
                </a:extLst>
              </p:cNvPr>
              <p:cNvSpPr txBox="1"/>
              <p:nvPr/>
            </p:nvSpPr>
            <p:spPr bwMode="auto">
              <a:xfrm>
                <a:off x="3726614"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a:t>
                </a:r>
              </a:p>
            </p:txBody>
          </p:sp>
          <p:sp>
            <p:nvSpPr>
              <p:cNvPr id="79" name="TextBox 78">
                <a:extLst>
                  <a:ext uri="{FF2B5EF4-FFF2-40B4-BE49-F238E27FC236}">
                    <a16:creationId xmlns:a16="http://schemas.microsoft.com/office/drawing/2014/main" id="{F5A84BCB-6E4A-0752-89C4-1F0562924431}"/>
                  </a:ext>
                </a:extLst>
              </p:cNvPr>
              <p:cNvSpPr txBox="1"/>
              <p:nvPr/>
            </p:nvSpPr>
            <p:spPr bwMode="auto">
              <a:xfrm>
                <a:off x="4143634"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36</a:t>
                </a:r>
              </a:p>
            </p:txBody>
          </p:sp>
          <p:sp>
            <p:nvSpPr>
              <p:cNvPr id="80" name="TextBox 79">
                <a:extLst>
                  <a:ext uri="{FF2B5EF4-FFF2-40B4-BE49-F238E27FC236}">
                    <a16:creationId xmlns:a16="http://schemas.microsoft.com/office/drawing/2014/main" id="{D536289C-ADC3-FE80-D6AB-BC31D37329B4}"/>
                  </a:ext>
                </a:extLst>
              </p:cNvPr>
              <p:cNvSpPr txBox="1"/>
              <p:nvPr/>
            </p:nvSpPr>
            <p:spPr bwMode="auto">
              <a:xfrm>
                <a:off x="4560654"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42</a:t>
                </a:r>
              </a:p>
            </p:txBody>
          </p:sp>
          <p:sp>
            <p:nvSpPr>
              <p:cNvPr id="81" name="TextBox 80">
                <a:extLst>
                  <a:ext uri="{FF2B5EF4-FFF2-40B4-BE49-F238E27FC236}">
                    <a16:creationId xmlns:a16="http://schemas.microsoft.com/office/drawing/2014/main" id="{D2B81936-5F7C-F13F-F628-9628D70F51AA}"/>
                  </a:ext>
                </a:extLst>
              </p:cNvPr>
              <p:cNvSpPr txBox="1"/>
              <p:nvPr/>
            </p:nvSpPr>
            <p:spPr bwMode="auto">
              <a:xfrm>
                <a:off x="4977673"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48</a:t>
                </a:r>
              </a:p>
            </p:txBody>
          </p:sp>
          <p:sp>
            <p:nvSpPr>
              <p:cNvPr id="82" name="TextBox 81">
                <a:extLst>
                  <a:ext uri="{FF2B5EF4-FFF2-40B4-BE49-F238E27FC236}">
                    <a16:creationId xmlns:a16="http://schemas.microsoft.com/office/drawing/2014/main" id="{2D1BD603-94D6-CEAB-2E5F-5992094BC30E}"/>
                  </a:ext>
                </a:extLst>
              </p:cNvPr>
              <p:cNvSpPr txBox="1"/>
              <p:nvPr/>
            </p:nvSpPr>
            <p:spPr bwMode="auto">
              <a:xfrm>
                <a:off x="5394693"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54</a:t>
                </a:r>
              </a:p>
            </p:txBody>
          </p:sp>
          <p:sp>
            <p:nvSpPr>
              <p:cNvPr id="83" name="TextBox 82">
                <a:extLst>
                  <a:ext uri="{FF2B5EF4-FFF2-40B4-BE49-F238E27FC236}">
                    <a16:creationId xmlns:a16="http://schemas.microsoft.com/office/drawing/2014/main" id="{0B24D4AB-BD4C-E8B5-D714-23FBCBCA36A3}"/>
                  </a:ext>
                </a:extLst>
              </p:cNvPr>
              <p:cNvSpPr txBox="1"/>
              <p:nvPr/>
            </p:nvSpPr>
            <p:spPr bwMode="auto">
              <a:xfrm>
                <a:off x="5811712"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grpSp>
        <p:grpSp>
          <p:nvGrpSpPr>
            <p:cNvPr id="30" name="Group 29">
              <a:extLst>
                <a:ext uri="{FF2B5EF4-FFF2-40B4-BE49-F238E27FC236}">
                  <a16:creationId xmlns:a16="http://schemas.microsoft.com/office/drawing/2014/main" id="{87CE35BF-994E-39B3-7DC4-96906E58F644}"/>
                </a:ext>
              </a:extLst>
            </p:cNvPr>
            <p:cNvGrpSpPr/>
            <p:nvPr/>
          </p:nvGrpSpPr>
          <p:grpSpPr>
            <a:xfrm>
              <a:off x="709810" y="1587999"/>
              <a:ext cx="809507" cy="3281132"/>
              <a:chOff x="1101845" y="1587999"/>
              <a:chExt cx="809507" cy="3281132"/>
            </a:xfrm>
          </p:grpSpPr>
          <p:sp>
            <p:nvSpPr>
              <p:cNvPr id="84" name="TextBox 83">
                <a:extLst>
                  <a:ext uri="{FF2B5EF4-FFF2-40B4-BE49-F238E27FC236}">
                    <a16:creationId xmlns:a16="http://schemas.microsoft.com/office/drawing/2014/main" id="{B5A7648E-3900-6635-6268-AC6C5C675E79}"/>
                  </a:ext>
                </a:extLst>
              </p:cNvPr>
              <p:cNvSpPr txBox="1"/>
              <p:nvPr/>
            </p:nvSpPr>
            <p:spPr bwMode="auto">
              <a:xfrm>
                <a:off x="1101845" y="1587999"/>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86" name="TextBox 85">
                <a:extLst>
                  <a:ext uri="{FF2B5EF4-FFF2-40B4-BE49-F238E27FC236}">
                    <a16:creationId xmlns:a16="http://schemas.microsoft.com/office/drawing/2014/main" id="{E2752510-8E79-9BE6-0F2E-F6341D89EEF5}"/>
                  </a:ext>
                </a:extLst>
              </p:cNvPr>
              <p:cNvSpPr txBox="1"/>
              <p:nvPr/>
            </p:nvSpPr>
            <p:spPr bwMode="auto">
              <a:xfrm>
                <a:off x="1101845" y="2182671"/>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0.8</a:t>
                </a:r>
              </a:p>
            </p:txBody>
          </p:sp>
          <p:sp>
            <p:nvSpPr>
              <p:cNvPr id="88" name="TextBox 87">
                <a:extLst>
                  <a:ext uri="{FF2B5EF4-FFF2-40B4-BE49-F238E27FC236}">
                    <a16:creationId xmlns:a16="http://schemas.microsoft.com/office/drawing/2014/main" id="{A01BE800-742A-40DB-E8D5-FF1B6E49EF62}"/>
                  </a:ext>
                </a:extLst>
              </p:cNvPr>
              <p:cNvSpPr txBox="1"/>
              <p:nvPr/>
            </p:nvSpPr>
            <p:spPr bwMode="auto">
              <a:xfrm>
                <a:off x="1101845" y="2777343"/>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0.6</a:t>
                </a:r>
              </a:p>
            </p:txBody>
          </p:sp>
          <p:sp>
            <p:nvSpPr>
              <p:cNvPr id="90" name="TextBox 89">
                <a:extLst>
                  <a:ext uri="{FF2B5EF4-FFF2-40B4-BE49-F238E27FC236}">
                    <a16:creationId xmlns:a16="http://schemas.microsoft.com/office/drawing/2014/main" id="{0FDCEC8C-447D-0EB3-5174-43F37B1E879A}"/>
                  </a:ext>
                </a:extLst>
              </p:cNvPr>
              <p:cNvSpPr txBox="1"/>
              <p:nvPr/>
            </p:nvSpPr>
            <p:spPr bwMode="auto">
              <a:xfrm>
                <a:off x="1101845" y="3372015"/>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0.4</a:t>
                </a:r>
              </a:p>
            </p:txBody>
          </p:sp>
          <p:sp>
            <p:nvSpPr>
              <p:cNvPr id="92" name="TextBox 91">
                <a:extLst>
                  <a:ext uri="{FF2B5EF4-FFF2-40B4-BE49-F238E27FC236}">
                    <a16:creationId xmlns:a16="http://schemas.microsoft.com/office/drawing/2014/main" id="{C5FD2D18-0C7A-1AF5-4463-06D146F1AE8A}"/>
                  </a:ext>
                </a:extLst>
              </p:cNvPr>
              <p:cNvSpPr txBox="1"/>
              <p:nvPr/>
            </p:nvSpPr>
            <p:spPr bwMode="auto">
              <a:xfrm>
                <a:off x="1101845" y="3966687"/>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0.2</a:t>
                </a:r>
              </a:p>
            </p:txBody>
          </p:sp>
          <p:sp>
            <p:nvSpPr>
              <p:cNvPr id="94" name="TextBox 93">
                <a:extLst>
                  <a:ext uri="{FF2B5EF4-FFF2-40B4-BE49-F238E27FC236}">
                    <a16:creationId xmlns:a16="http://schemas.microsoft.com/office/drawing/2014/main" id="{2DCAC228-6838-1B0A-D16A-185B89653529}"/>
                  </a:ext>
                </a:extLst>
              </p:cNvPr>
              <p:cNvSpPr txBox="1"/>
              <p:nvPr/>
            </p:nvSpPr>
            <p:spPr bwMode="auto">
              <a:xfrm>
                <a:off x="1101845" y="4561354"/>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grpSp>
          <p:nvGrpSpPr>
            <p:cNvPr id="96" name="Group 95">
              <a:extLst>
                <a:ext uri="{FF2B5EF4-FFF2-40B4-BE49-F238E27FC236}">
                  <a16:creationId xmlns:a16="http://schemas.microsoft.com/office/drawing/2014/main" id="{C3364D72-CD57-FF60-B234-169A39275E8A}"/>
                </a:ext>
              </a:extLst>
            </p:cNvPr>
            <p:cNvGrpSpPr/>
            <p:nvPr/>
          </p:nvGrpSpPr>
          <p:grpSpPr>
            <a:xfrm>
              <a:off x="1519317" y="1755951"/>
              <a:ext cx="4591123" cy="2979576"/>
              <a:chOff x="1519317" y="1755951"/>
              <a:chExt cx="4591123" cy="2979576"/>
            </a:xfrm>
          </p:grpSpPr>
          <p:cxnSp>
            <p:nvCxnSpPr>
              <p:cNvPr id="4" name="Straight Connector 3">
                <a:extLst>
                  <a:ext uri="{FF2B5EF4-FFF2-40B4-BE49-F238E27FC236}">
                    <a16:creationId xmlns:a16="http://schemas.microsoft.com/office/drawing/2014/main" id="{6880A636-A6AD-5177-2FAA-EA123A5CF367}"/>
                  </a:ext>
                </a:extLst>
              </p:cNvPr>
              <p:cNvCxnSpPr>
                <a:cxnSpLocks/>
              </p:cNvCxnSpPr>
              <p:nvPr/>
            </p:nvCxnSpPr>
            <p:spPr bwMode="auto">
              <a:xfrm>
                <a:off x="1519317" y="1755951"/>
                <a:ext cx="0" cy="2979576"/>
              </a:xfrm>
              <a:prstGeom prst="line">
                <a:avLst/>
              </a:prstGeom>
              <a:noFill/>
              <a:ln w="28575" cap="flat" cmpd="sng" algn="ctr">
                <a:solidFill>
                  <a:schemeClr val="bg1"/>
                </a:solidFill>
                <a:prstDash val="solid"/>
                <a:round/>
                <a:headEnd type="none" w="med" len="med"/>
                <a:tailEnd type="none" w="med" len="med"/>
              </a:ln>
              <a:effectLst/>
            </p:spPr>
          </p:cxnSp>
          <p:cxnSp>
            <p:nvCxnSpPr>
              <p:cNvPr id="6" name="Straight Connector 5">
                <a:extLst>
                  <a:ext uri="{FF2B5EF4-FFF2-40B4-BE49-F238E27FC236}">
                    <a16:creationId xmlns:a16="http://schemas.microsoft.com/office/drawing/2014/main" id="{4B88F662-5100-0FDD-6016-CB95DCEC1ADD}"/>
                  </a:ext>
                </a:extLst>
              </p:cNvPr>
              <p:cNvCxnSpPr>
                <a:cxnSpLocks/>
              </p:cNvCxnSpPr>
              <p:nvPr/>
            </p:nvCxnSpPr>
            <p:spPr bwMode="auto">
              <a:xfrm>
                <a:off x="1527138" y="4729307"/>
                <a:ext cx="4583302" cy="0"/>
              </a:xfrm>
              <a:prstGeom prst="line">
                <a:avLst/>
              </a:prstGeom>
              <a:noFill/>
              <a:ln w="28575" cap="flat" cmpd="sng" algn="ctr">
                <a:solidFill>
                  <a:schemeClr val="bg1"/>
                </a:solidFill>
                <a:prstDash val="solid"/>
                <a:round/>
                <a:headEnd type="none" w="med" len="med"/>
                <a:tailEnd type="none" w="med" len="med"/>
              </a:ln>
              <a:effectLst/>
            </p:spPr>
          </p:cxnSp>
        </p:grpSp>
        <p:grpSp>
          <p:nvGrpSpPr>
            <p:cNvPr id="44" name="Group 43">
              <a:extLst>
                <a:ext uri="{FF2B5EF4-FFF2-40B4-BE49-F238E27FC236}">
                  <a16:creationId xmlns:a16="http://schemas.microsoft.com/office/drawing/2014/main" id="{E4B25CEB-5730-6CAF-4F55-98B03B17AD79}"/>
                </a:ext>
              </a:extLst>
            </p:cNvPr>
            <p:cNvGrpSpPr/>
            <p:nvPr/>
          </p:nvGrpSpPr>
          <p:grpSpPr>
            <a:xfrm>
              <a:off x="1448923" y="1762171"/>
              <a:ext cx="80482" cy="2967136"/>
              <a:chOff x="1840958" y="1762171"/>
              <a:chExt cx="80482" cy="2967136"/>
            </a:xfrm>
          </p:grpSpPr>
          <p:cxnSp>
            <p:nvCxnSpPr>
              <p:cNvPr id="28" name="Straight Connector 27">
                <a:extLst>
                  <a:ext uri="{FF2B5EF4-FFF2-40B4-BE49-F238E27FC236}">
                    <a16:creationId xmlns:a16="http://schemas.microsoft.com/office/drawing/2014/main" id="{A6EBD9FC-2057-D6D7-B6E8-113C318B5C45}"/>
                  </a:ext>
                </a:extLst>
              </p:cNvPr>
              <p:cNvCxnSpPr>
                <a:cxnSpLocks/>
              </p:cNvCxnSpPr>
              <p:nvPr/>
            </p:nvCxnSpPr>
            <p:spPr bwMode="auto">
              <a:xfrm flipH="1">
                <a:off x="1840958" y="1762171"/>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89815853-6603-A9CC-5491-412303FA81BA}"/>
                  </a:ext>
                </a:extLst>
              </p:cNvPr>
              <p:cNvCxnSpPr>
                <a:cxnSpLocks/>
              </p:cNvCxnSpPr>
              <p:nvPr/>
            </p:nvCxnSpPr>
            <p:spPr bwMode="auto">
              <a:xfrm flipH="1">
                <a:off x="1840958" y="2355599"/>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8D18B158-147C-7838-D18D-CDF5A178804A}"/>
                  </a:ext>
                </a:extLst>
              </p:cNvPr>
              <p:cNvCxnSpPr>
                <a:cxnSpLocks/>
              </p:cNvCxnSpPr>
              <p:nvPr/>
            </p:nvCxnSpPr>
            <p:spPr bwMode="auto">
              <a:xfrm flipH="1">
                <a:off x="1840958" y="2949027"/>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4401452D-AD22-F74F-63A7-5FD3A71F238B}"/>
                  </a:ext>
                </a:extLst>
              </p:cNvPr>
              <p:cNvCxnSpPr>
                <a:cxnSpLocks/>
              </p:cNvCxnSpPr>
              <p:nvPr/>
            </p:nvCxnSpPr>
            <p:spPr bwMode="auto">
              <a:xfrm flipH="1">
                <a:off x="1840958" y="3542455"/>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31C1C9B2-145F-2474-3AB3-698CDAF9855B}"/>
                  </a:ext>
                </a:extLst>
              </p:cNvPr>
              <p:cNvCxnSpPr>
                <a:cxnSpLocks/>
              </p:cNvCxnSpPr>
              <p:nvPr/>
            </p:nvCxnSpPr>
            <p:spPr bwMode="auto">
              <a:xfrm flipH="1">
                <a:off x="1840958" y="4135883"/>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1DE90DF7-2B5B-F40C-0602-848C6E920D71}"/>
                  </a:ext>
                </a:extLst>
              </p:cNvPr>
              <p:cNvCxnSpPr>
                <a:cxnSpLocks/>
              </p:cNvCxnSpPr>
              <p:nvPr/>
            </p:nvCxnSpPr>
            <p:spPr bwMode="auto">
              <a:xfrm flipH="1">
                <a:off x="1840958" y="4729307"/>
                <a:ext cx="80482" cy="0"/>
              </a:xfrm>
              <a:prstGeom prst="line">
                <a:avLst/>
              </a:prstGeom>
              <a:noFill/>
              <a:ln w="28575" cap="flat" cmpd="sng" algn="ctr">
                <a:solidFill>
                  <a:schemeClr val="bg1"/>
                </a:solidFill>
                <a:prstDash val="solid"/>
                <a:round/>
                <a:headEnd type="none" w="med" len="med"/>
                <a:tailEnd type="none" w="med" len="med"/>
              </a:ln>
              <a:effectLst/>
            </p:spPr>
          </p:cxnSp>
        </p:grpSp>
        <p:grpSp>
          <p:nvGrpSpPr>
            <p:cNvPr id="95" name="Group 94">
              <a:extLst>
                <a:ext uri="{FF2B5EF4-FFF2-40B4-BE49-F238E27FC236}">
                  <a16:creationId xmlns:a16="http://schemas.microsoft.com/office/drawing/2014/main" id="{05B127EB-3762-AAE4-D322-EAC536A8FA43}"/>
                </a:ext>
              </a:extLst>
            </p:cNvPr>
            <p:cNvGrpSpPr/>
            <p:nvPr/>
          </p:nvGrpSpPr>
          <p:grpSpPr>
            <a:xfrm>
              <a:off x="1519317" y="4723086"/>
              <a:ext cx="4587211" cy="64008"/>
              <a:chOff x="1911352" y="4723086"/>
              <a:chExt cx="4587211" cy="64008"/>
            </a:xfrm>
          </p:grpSpPr>
          <p:cxnSp>
            <p:nvCxnSpPr>
              <p:cNvPr id="60" name="Straight Connector 59">
                <a:extLst>
                  <a:ext uri="{FF2B5EF4-FFF2-40B4-BE49-F238E27FC236}">
                    <a16:creationId xmlns:a16="http://schemas.microsoft.com/office/drawing/2014/main" id="{E8E3C09F-DEC3-70B8-4E4B-55671E4FEFBE}"/>
                  </a:ext>
                </a:extLst>
              </p:cNvPr>
              <p:cNvCxnSpPr>
                <a:cxnSpLocks/>
              </p:cNvCxnSpPr>
              <p:nvPr/>
            </p:nvCxnSpPr>
            <p:spPr bwMode="auto">
              <a:xfrm>
                <a:off x="1911352"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33D59120-B552-8F0C-BAA1-CEF8AD1E6E5B}"/>
                  </a:ext>
                </a:extLst>
              </p:cNvPr>
              <p:cNvCxnSpPr>
                <a:cxnSpLocks/>
              </p:cNvCxnSpPr>
              <p:nvPr/>
            </p:nvCxnSpPr>
            <p:spPr bwMode="auto">
              <a:xfrm>
                <a:off x="2328371"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343DFCDC-0AAE-204F-CC36-ED4F6FA64A85}"/>
                  </a:ext>
                </a:extLst>
              </p:cNvPr>
              <p:cNvCxnSpPr>
                <a:cxnSpLocks/>
              </p:cNvCxnSpPr>
              <p:nvPr/>
            </p:nvCxnSpPr>
            <p:spPr bwMode="auto">
              <a:xfrm>
                <a:off x="2745391"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B4EFB829-084B-913C-4D05-24481A1B8E6E}"/>
                  </a:ext>
                </a:extLst>
              </p:cNvPr>
              <p:cNvCxnSpPr>
                <a:cxnSpLocks/>
              </p:cNvCxnSpPr>
              <p:nvPr/>
            </p:nvCxnSpPr>
            <p:spPr bwMode="auto">
              <a:xfrm>
                <a:off x="3162410"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D890E115-C79F-269B-C3C5-EA23BEAB3D13}"/>
                  </a:ext>
                </a:extLst>
              </p:cNvPr>
              <p:cNvCxnSpPr>
                <a:cxnSpLocks/>
              </p:cNvCxnSpPr>
              <p:nvPr/>
            </p:nvCxnSpPr>
            <p:spPr bwMode="auto">
              <a:xfrm>
                <a:off x="3579430"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FE2AF61B-DE36-0921-CCB0-B7BEEB171DD6}"/>
                  </a:ext>
                </a:extLst>
              </p:cNvPr>
              <p:cNvCxnSpPr>
                <a:cxnSpLocks/>
              </p:cNvCxnSpPr>
              <p:nvPr/>
            </p:nvCxnSpPr>
            <p:spPr bwMode="auto">
              <a:xfrm>
                <a:off x="3996450"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A3923A3B-5F47-B9F7-2D7B-8D1835682137}"/>
                  </a:ext>
                </a:extLst>
              </p:cNvPr>
              <p:cNvCxnSpPr>
                <a:cxnSpLocks/>
              </p:cNvCxnSpPr>
              <p:nvPr/>
            </p:nvCxnSpPr>
            <p:spPr bwMode="auto">
              <a:xfrm>
                <a:off x="4413469"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9CD2F9B8-9A56-197A-7F0B-B134BAF75285}"/>
                  </a:ext>
                </a:extLst>
              </p:cNvPr>
              <p:cNvCxnSpPr>
                <a:cxnSpLocks/>
              </p:cNvCxnSpPr>
              <p:nvPr/>
            </p:nvCxnSpPr>
            <p:spPr bwMode="auto">
              <a:xfrm>
                <a:off x="4830488"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D5F7BB92-EF00-8874-7D36-B92F040BF8A7}"/>
                  </a:ext>
                </a:extLst>
              </p:cNvPr>
              <p:cNvCxnSpPr>
                <a:cxnSpLocks/>
              </p:cNvCxnSpPr>
              <p:nvPr/>
            </p:nvCxnSpPr>
            <p:spPr bwMode="auto">
              <a:xfrm>
                <a:off x="5247508"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D5C36004-A149-C6A8-82EF-4FB656EB167F}"/>
                  </a:ext>
                </a:extLst>
              </p:cNvPr>
              <p:cNvCxnSpPr>
                <a:cxnSpLocks/>
              </p:cNvCxnSpPr>
              <p:nvPr/>
            </p:nvCxnSpPr>
            <p:spPr bwMode="auto">
              <a:xfrm>
                <a:off x="5664527"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6FCF77AD-754D-FF89-F623-77F587888B24}"/>
                  </a:ext>
                </a:extLst>
              </p:cNvPr>
              <p:cNvCxnSpPr>
                <a:cxnSpLocks/>
              </p:cNvCxnSpPr>
              <p:nvPr/>
            </p:nvCxnSpPr>
            <p:spPr bwMode="auto">
              <a:xfrm>
                <a:off x="6081547"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E8F2567F-E647-BCF8-5B30-AEAE65B047DB}"/>
                  </a:ext>
                </a:extLst>
              </p:cNvPr>
              <p:cNvCxnSpPr>
                <a:cxnSpLocks/>
              </p:cNvCxnSpPr>
              <p:nvPr/>
            </p:nvCxnSpPr>
            <p:spPr bwMode="auto">
              <a:xfrm>
                <a:off x="6498563" y="4723086"/>
                <a:ext cx="0" cy="64008"/>
              </a:xfrm>
              <a:prstGeom prst="line">
                <a:avLst/>
              </a:prstGeom>
              <a:noFill/>
              <a:ln w="28575" cap="flat" cmpd="sng" algn="ctr">
                <a:solidFill>
                  <a:schemeClr val="bg1"/>
                </a:solidFill>
                <a:prstDash val="solid"/>
                <a:round/>
                <a:headEnd type="none" w="med" len="med"/>
                <a:tailEnd type="none" w="med" len="med"/>
              </a:ln>
              <a:effectLst/>
            </p:spPr>
          </p:cxnSp>
        </p:grpSp>
      </p:grpSp>
      <p:sp>
        <p:nvSpPr>
          <p:cNvPr id="145" name="Freeform 144">
            <a:extLst>
              <a:ext uri="{FF2B5EF4-FFF2-40B4-BE49-F238E27FC236}">
                <a16:creationId xmlns:a16="http://schemas.microsoft.com/office/drawing/2014/main" id="{E7B399A7-DFCA-64DB-0132-CC77015065BE}"/>
              </a:ext>
            </a:extLst>
          </p:cNvPr>
          <p:cNvSpPr/>
          <p:nvPr/>
        </p:nvSpPr>
        <p:spPr bwMode="auto">
          <a:xfrm>
            <a:off x="1380395" y="1763727"/>
            <a:ext cx="4335369" cy="1073150"/>
          </a:xfrm>
          <a:custGeom>
            <a:avLst/>
            <a:gdLst>
              <a:gd name="connsiteX0" fmla="*/ 3517900 w 3517900"/>
              <a:gd name="connsiteY0" fmla="*/ 1073150 h 1073150"/>
              <a:gd name="connsiteX1" fmla="*/ 2076450 w 3517900"/>
              <a:gd name="connsiteY1" fmla="*/ 1073150 h 1073150"/>
              <a:gd name="connsiteX2" fmla="*/ 2076450 w 3517900"/>
              <a:gd name="connsiteY2" fmla="*/ 1006475 h 1073150"/>
              <a:gd name="connsiteX3" fmla="*/ 1597025 w 3517900"/>
              <a:gd name="connsiteY3" fmla="*/ 1006475 h 1073150"/>
              <a:gd name="connsiteX4" fmla="*/ 1597025 w 3517900"/>
              <a:gd name="connsiteY4" fmla="*/ 965200 h 1073150"/>
              <a:gd name="connsiteX5" fmla="*/ 1533525 w 3517900"/>
              <a:gd name="connsiteY5" fmla="*/ 965200 h 1073150"/>
              <a:gd name="connsiteX6" fmla="*/ 1533525 w 3517900"/>
              <a:gd name="connsiteY6" fmla="*/ 917575 h 1073150"/>
              <a:gd name="connsiteX7" fmla="*/ 1511300 w 3517900"/>
              <a:gd name="connsiteY7" fmla="*/ 917575 h 1073150"/>
              <a:gd name="connsiteX8" fmla="*/ 1511300 w 3517900"/>
              <a:gd name="connsiteY8" fmla="*/ 879475 h 1073150"/>
              <a:gd name="connsiteX9" fmla="*/ 1384300 w 3517900"/>
              <a:gd name="connsiteY9" fmla="*/ 879475 h 1073150"/>
              <a:gd name="connsiteX10" fmla="*/ 1384300 w 3517900"/>
              <a:gd name="connsiteY10" fmla="*/ 838200 h 1073150"/>
              <a:gd name="connsiteX11" fmla="*/ 1247775 w 3517900"/>
              <a:gd name="connsiteY11" fmla="*/ 838200 h 1073150"/>
              <a:gd name="connsiteX12" fmla="*/ 1247775 w 3517900"/>
              <a:gd name="connsiteY12" fmla="*/ 809625 h 1073150"/>
              <a:gd name="connsiteX13" fmla="*/ 1079500 w 3517900"/>
              <a:gd name="connsiteY13" fmla="*/ 809625 h 1073150"/>
              <a:gd name="connsiteX14" fmla="*/ 1079500 w 3517900"/>
              <a:gd name="connsiteY14" fmla="*/ 771525 h 1073150"/>
              <a:gd name="connsiteX15" fmla="*/ 936625 w 3517900"/>
              <a:gd name="connsiteY15" fmla="*/ 771525 h 1073150"/>
              <a:gd name="connsiteX16" fmla="*/ 936625 w 3517900"/>
              <a:gd name="connsiteY16" fmla="*/ 742950 h 1073150"/>
              <a:gd name="connsiteX17" fmla="*/ 889000 w 3517900"/>
              <a:gd name="connsiteY17" fmla="*/ 742950 h 1073150"/>
              <a:gd name="connsiteX18" fmla="*/ 889000 w 3517900"/>
              <a:gd name="connsiteY18" fmla="*/ 685800 h 1073150"/>
              <a:gd name="connsiteX19" fmla="*/ 742950 w 3517900"/>
              <a:gd name="connsiteY19" fmla="*/ 685800 h 1073150"/>
              <a:gd name="connsiteX20" fmla="*/ 742950 w 3517900"/>
              <a:gd name="connsiteY20" fmla="*/ 657225 h 1073150"/>
              <a:gd name="connsiteX21" fmla="*/ 701675 w 3517900"/>
              <a:gd name="connsiteY21" fmla="*/ 657225 h 1073150"/>
              <a:gd name="connsiteX22" fmla="*/ 701675 w 3517900"/>
              <a:gd name="connsiteY22" fmla="*/ 657225 h 1073150"/>
              <a:gd name="connsiteX23" fmla="*/ 701675 w 3517900"/>
              <a:gd name="connsiteY23" fmla="*/ 628650 h 1073150"/>
              <a:gd name="connsiteX24" fmla="*/ 663575 w 3517900"/>
              <a:gd name="connsiteY24" fmla="*/ 628650 h 1073150"/>
              <a:gd name="connsiteX25" fmla="*/ 663575 w 3517900"/>
              <a:gd name="connsiteY25" fmla="*/ 593725 h 1073150"/>
              <a:gd name="connsiteX26" fmla="*/ 663575 w 3517900"/>
              <a:gd name="connsiteY26" fmla="*/ 593725 h 1073150"/>
              <a:gd name="connsiteX27" fmla="*/ 635000 w 3517900"/>
              <a:gd name="connsiteY27" fmla="*/ 593725 h 1073150"/>
              <a:gd name="connsiteX28" fmla="*/ 635000 w 3517900"/>
              <a:gd name="connsiteY28" fmla="*/ 574675 h 1073150"/>
              <a:gd name="connsiteX29" fmla="*/ 441325 w 3517900"/>
              <a:gd name="connsiteY29" fmla="*/ 574675 h 1073150"/>
              <a:gd name="connsiteX30" fmla="*/ 441325 w 3517900"/>
              <a:gd name="connsiteY30" fmla="*/ 527050 h 1073150"/>
              <a:gd name="connsiteX31" fmla="*/ 371475 w 3517900"/>
              <a:gd name="connsiteY31" fmla="*/ 527050 h 1073150"/>
              <a:gd name="connsiteX32" fmla="*/ 371475 w 3517900"/>
              <a:gd name="connsiteY32" fmla="*/ 498475 h 1073150"/>
              <a:gd name="connsiteX33" fmla="*/ 307975 w 3517900"/>
              <a:gd name="connsiteY33" fmla="*/ 498475 h 1073150"/>
              <a:gd name="connsiteX34" fmla="*/ 307975 w 3517900"/>
              <a:gd name="connsiteY34" fmla="*/ 466725 h 1073150"/>
              <a:gd name="connsiteX35" fmla="*/ 250825 w 3517900"/>
              <a:gd name="connsiteY35" fmla="*/ 466725 h 1073150"/>
              <a:gd name="connsiteX36" fmla="*/ 250825 w 3517900"/>
              <a:gd name="connsiteY36" fmla="*/ 450850 h 1073150"/>
              <a:gd name="connsiteX37" fmla="*/ 238125 w 3517900"/>
              <a:gd name="connsiteY37" fmla="*/ 450850 h 1073150"/>
              <a:gd name="connsiteX38" fmla="*/ 238125 w 3517900"/>
              <a:gd name="connsiteY38" fmla="*/ 419100 h 1073150"/>
              <a:gd name="connsiteX39" fmla="*/ 206375 w 3517900"/>
              <a:gd name="connsiteY39" fmla="*/ 419100 h 1073150"/>
              <a:gd name="connsiteX40" fmla="*/ 206375 w 3517900"/>
              <a:gd name="connsiteY40" fmla="*/ 371475 h 1073150"/>
              <a:gd name="connsiteX41" fmla="*/ 184150 w 3517900"/>
              <a:gd name="connsiteY41" fmla="*/ 371475 h 1073150"/>
              <a:gd name="connsiteX42" fmla="*/ 184150 w 3517900"/>
              <a:gd name="connsiteY42" fmla="*/ 323850 h 1073150"/>
              <a:gd name="connsiteX43" fmla="*/ 184150 w 3517900"/>
              <a:gd name="connsiteY43" fmla="*/ 323850 h 1073150"/>
              <a:gd name="connsiteX44" fmla="*/ 161925 w 3517900"/>
              <a:gd name="connsiteY44" fmla="*/ 323850 h 1073150"/>
              <a:gd name="connsiteX45" fmla="*/ 161925 w 3517900"/>
              <a:gd name="connsiteY45" fmla="*/ 276225 h 1073150"/>
              <a:gd name="connsiteX46" fmla="*/ 142875 w 3517900"/>
              <a:gd name="connsiteY46" fmla="*/ 276225 h 1073150"/>
              <a:gd name="connsiteX47" fmla="*/ 142875 w 3517900"/>
              <a:gd name="connsiteY47" fmla="*/ 228600 h 1073150"/>
              <a:gd name="connsiteX48" fmla="*/ 98425 w 3517900"/>
              <a:gd name="connsiteY48" fmla="*/ 228600 h 1073150"/>
              <a:gd name="connsiteX49" fmla="*/ 98425 w 3517900"/>
              <a:gd name="connsiteY49" fmla="*/ 184150 h 1073150"/>
              <a:gd name="connsiteX50" fmla="*/ 88900 w 3517900"/>
              <a:gd name="connsiteY50" fmla="*/ 184150 h 1073150"/>
              <a:gd name="connsiteX51" fmla="*/ 88900 w 3517900"/>
              <a:gd name="connsiteY51" fmla="*/ 142875 h 1073150"/>
              <a:gd name="connsiteX52" fmla="*/ 60325 w 3517900"/>
              <a:gd name="connsiteY52" fmla="*/ 142875 h 1073150"/>
              <a:gd name="connsiteX53" fmla="*/ 60325 w 3517900"/>
              <a:gd name="connsiteY53" fmla="*/ 28575 h 1073150"/>
              <a:gd name="connsiteX54" fmla="*/ 44450 w 3517900"/>
              <a:gd name="connsiteY54" fmla="*/ 28575 h 1073150"/>
              <a:gd name="connsiteX55" fmla="*/ 44450 w 3517900"/>
              <a:gd name="connsiteY55" fmla="*/ 0 h 1073150"/>
              <a:gd name="connsiteX56" fmla="*/ 0 w 3517900"/>
              <a:gd name="connsiteY56" fmla="*/ 0 h 1073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3517900" h="1073150">
                <a:moveTo>
                  <a:pt x="3517900" y="1073150"/>
                </a:moveTo>
                <a:lnTo>
                  <a:pt x="2076450" y="1073150"/>
                </a:lnTo>
                <a:lnTo>
                  <a:pt x="2076450" y="1006475"/>
                </a:lnTo>
                <a:lnTo>
                  <a:pt x="1597025" y="1006475"/>
                </a:lnTo>
                <a:lnTo>
                  <a:pt x="1597025" y="965200"/>
                </a:lnTo>
                <a:lnTo>
                  <a:pt x="1533525" y="965200"/>
                </a:lnTo>
                <a:lnTo>
                  <a:pt x="1533525" y="917575"/>
                </a:lnTo>
                <a:lnTo>
                  <a:pt x="1511300" y="917575"/>
                </a:lnTo>
                <a:lnTo>
                  <a:pt x="1511300" y="879475"/>
                </a:lnTo>
                <a:lnTo>
                  <a:pt x="1384300" y="879475"/>
                </a:lnTo>
                <a:lnTo>
                  <a:pt x="1384300" y="838200"/>
                </a:lnTo>
                <a:lnTo>
                  <a:pt x="1247775" y="838200"/>
                </a:lnTo>
                <a:lnTo>
                  <a:pt x="1247775" y="809625"/>
                </a:lnTo>
                <a:lnTo>
                  <a:pt x="1079500" y="809625"/>
                </a:lnTo>
                <a:lnTo>
                  <a:pt x="1079500" y="771525"/>
                </a:lnTo>
                <a:lnTo>
                  <a:pt x="936625" y="771525"/>
                </a:lnTo>
                <a:lnTo>
                  <a:pt x="936625" y="742950"/>
                </a:lnTo>
                <a:lnTo>
                  <a:pt x="889000" y="742950"/>
                </a:lnTo>
                <a:lnTo>
                  <a:pt x="889000" y="685800"/>
                </a:lnTo>
                <a:lnTo>
                  <a:pt x="742950" y="685800"/>
                </a:lnTo>
                <a:lnTo>
                  <a:pt x="742950" y="657225"/>
                </a:lnTo>
                <a:lnTo>
                  <a:pt x="701675" y="657225"/>
                </a:lnTo>
                <a:lnTo>
                  <a:pt x="701675" y="657225"/>
                </a:lnTo>
                <a:lnTo>
                  <a:pt x="701675" y="628650"/>
                </a:lnTo>
                <a:lnTo>
                  <a:pt x="663575" y="628650"/>
                </a:lnTo>
                <a:lnTo>
                  <a:pt x="663575" y="593725"/>
                </a:lnTo>
                <a:lnTo>
                  <a:pt x="663575" y="593725"/>
                </a:lnTo>
                <a:lnTo>
                  <a:pt x="635000" y="593725"/>
                </a:lnTo>
                <a:lnTo>
                  <a:pt x="635000" y="574675"/>
                </a:lnTo>
                <a:lnTo>
                  <a:pt x="441325" y="574675"/>
                </a:lnTo>
                <a:lnTo>
                  <a:pt x="441325" y="527050"/>
                </a:lnTo>
                <a:lnTo>
                  <a:pt x="371475" y="527050"/>
                </a:lnTo>
                <a:lnTo>
                  <a:pt x="371475" y="498475"/>
                </a:lnTo>
                <a:lnTo>
                  <a:pt x="307975" y="498475"/>
                </a:lnTo>
                <a:lnTo>
                  <a:pt x="307975" y="466725"/>
                </a:lnTo>
                <a:lnTo>
                  <a:pt x="250825" y="466725"/>
                </a:lnTo>
                <a:lnTo>
                  <a:pt x="250825" y="450850"/>
                </a:lnTo>
                <a:lnTo>
                  <a:pt x="238125" y="450850"/>
                </a:lnTo>
                <a:lnTo>
                  <a:pt x="238125" y="419100"/>
                </a:lnTo>
                <a:lnTo>
                  <a:pt x="206375" y="419100"/>
                </a:lnTo>
                <a:lnTo>
                  <a:pt x="206375" y="371475"/>
                </a:lnTo>
                <a:lnTo>
                  <a:pt x="184150" y="371475"/>
                </a:lnTo>
                <a:lnTo>
                  <a:pt x="184150" y="323850"/>
                </a:lnTo>
                <a:lnTo>
                  <a:pt x="184150" y="323850"/>
                </a:lnTo>
                <a:lnTo>
                  <a:pt x="161925" y="323850"/>
                </a:lnTo>
                <a:lnTo>
                  <a:pt x="161925" y="276225"/>
                </a:lnTo>
                <a:lnTo>
                  <a:pt x="142875" y="276225"/>
                </a:lnTo>
                <a:lnTo>
                  <a:pt x="142875" y="228600"/>
                </a:lnTo>
                <a:lnTo>
                  <a:pt x="98425" y="228600"/>
                </a:lnTo>
                <a:lnTo>
                  <a:pt x="98425" y="184150"/>
                </a:lnTo>
                <a:lnTo>
                  <a:pt x="88900" y="184150"/>
                </a:lnTo>
                <a:lnTo>
                  <a:pt x="88900" y="142875"/>
                </a:lnTo>
                <a:lnTo>
                  <a:pt x="60325" y="142875"/>
                </a:lnTo>
                <a:lnTo>
                  <a:pt x="60325" y="28575"/>
                </a:lnTo>
                <a:lnTo>
                  <a:pt x="44450" y="28575"/>
                </a:lnTo>
                <a:lnTo>
                  <a:pt x="44450" y="0"/>
                </a:lnTo>
                <a:lnTo>
                  <a:pt x="0" y="0"/>
                </a:lnTo>
              </a:path>
            </a:pathLst>
          </a:custGeom>
          <a:noFill/>
          <a:ln w="28575">
            <a:solidFill>
              <a:schemeClr val="accent1"/>
            </a:solidFill>
            <a:miter lim="800000"/>
            <a:headEnd/>
            <a:tailEnd/>
          </a:ln>
        </p:spPr>
        <p:txBody>
          <a:bodyPr rtlCol="0" anchor="ctr"/>
          <a:lstStyle/>
          <a:p>
            <a:pPr algn="ctr"/>
            <a:endParaRPr lang="en-US"/>
          </a:p>
        </p:txBody>
      </p:sp>
      <p:grpSp>
        <p:nvGrpSpPr>
          <p:cNvPr id="148" name="Group 147">
            <a:extLst>
              <a:ext uri="{FF2B5EF4-FFF2-40B4-BE49-F238E27FC236}">
                <a16:creationId xmlns:a16="http://schemas.microsoft.com/office/drawing/2014/main" id="{B4791B51-9CF6-E840-9A4C-EE4B8E057B54}"/>
              </a:ext>
            </a:extLst>
          </p:cNvPr>
          <p:cNvGrpSpPr/>
          <p:nvPr/>
        </p:nvGrpSpPr>
        <p:grpSpPr>
          <a:xfrm>
            <a:off x="1399959" y="1770077"/>
            <a:ext cx="4081037" cy="2120900"/>
            <a:chOff x="1733550" y="1911350"/>
            <a:chExt cx="3311525" cy="2120900"/>
          </a:xfrm>
        </p:grpSpPr>
        <p:sp>
          <p:nvSpPr>
            <p:cNvPr id="146" name="Freeform 145">
              <a:extLst>
                <a:ext uri="{FF2B5EF4-FFF2-40B4-BE49-F238E27FC236}">
                  <a16:creationId xmlns:a16="http://schemas.microsoft.com/office/drawing/2014/main" id="{C2F2CFBF-640B-9EF0-CC09-83B87E6658EF}"/>
                </a:ext>
              </a:extLst>
            </p:cNvPr>
            <p:cNvSpPr/>
            <p:nvPr/>
          </p:nvSpPr>
          <p:spPr bwMode="auto">
            <a:xfrm>
              <a:off x="2324100" y="2574925"/>
              <a:ext cx="2720975" cy="1457325"/>
            </a:xfrm>
            <a:custGeom>
              <a:avLst/>
              <a:gdLst>
                <a:gd name="connsiteX0" fmla="*/ 2720975 w 2720975"/>
                <a:gd name="connsiteY0" fmla="*/ 1457325 h 1457325"/>
                <a:gd name="connsiteX1" fmla="*/ 2689225 w 2720975"/>
                <a:gd name="connsiteY1" fmla="*/ 1457325 h 1457325"/>
                <a:gd name="connsiteX2" fmla="*/ 2689225 w 2720975"/>
                <a:gd name="connsiteY2" fmla="*/ 1025525 h 1457325"/>
                <a:gd name="connsiteX3" fmla="*/ 1216025 w 2720975"/>
                <a:gd name="connsiteY3" fmla="*/ 1025525 h 1457325"/>
                <a:gd name="connsiteX4" fmla="*/ 1216025 w 2720975"/>
                <a:gd name="connsiteY4" fmla="*/ 990600 h 1457325"/>
                <a:gd name="connsiteX5" fmla="*/ 1165225 w 2720975"/>
                <a:gd name="connsiteY5" fmla="*/ 990600 h 1457325"/>
                <a:gd name="connsiteX6" fmla="*/ 1165225 w 2720975"/>
                <a:gd name="connsiteY6" fmla="*/ 949325 h 1457325"/>
                <a:gd name="connsiteX7" fmla="*/ 1006475 w 2720975"/>
                <a:gd name="connsiteY7" fmla="*/ 949325 h 1457325"/>
                <a:gd name="connsiteX8" fmla="*/ 1006475 w 2720975"/>
                <a:gd name="connsiteY8" fmla="*/ 908050 h 1457325"/>
                <a:gd name="connsiteX9" fmla="*/ 993775 w 2720975"/>
                <a:gd name="connsiteY9" fmla="*/ 908050 h 1457325"/>
                <a:gd name="connsiteX10" fmla="*/ 993775 w 2720975"/>
                <a:gd name="connsiteY10" fmla="*/ 835025 h 1457325"/>
                <a:gd name="connsiteX11" fmla="*/ 777875 w 2720975"/>
                <a:gd name="connsiteY11" fmla="*/ 835025 h 1457325"/>
                <a:gd name="connsiteX12" fmla="*/ 777875 w 2720975"/>
                <a:gd name="connsiteY12" fmla="*/ 835025 h 1457325"/>
                <a:gd name="connsiteX13" fmla="*/ 777875 w 2720975"/>
                <a:gd name="connsiteY13" fmla="*/ 809625 h 1457325"/>
                <a:gd name="connsiteX14" fmla="*/ 762000 w 2720975"/>
                <a:gd name="connsiteY14" fmla="*/ 809625 h 1457325"/>
                <a:gd name="connsiteX15" fmla="*/ 762000 w 2720975"/>
                <a:gd name="connsiteY15" fmla="*/ 777875 h 1457325"/>
                <a:gd name="connsiteX16" fmla="*/ 574675 w 2720975"/>
                <a:gd name="connsiteY16" fmla="*/ 777875 h 1457325"/>
                <a:gd name="connsiteX17" fmla="*/ 574675 w 2720975"/>
                <a:gd name="connsiteY17" fmla="*/ 733425 h 1457325"/>
                <a:gd name="connsiteX18" fmla="*/ 533400 w 2720975"/>
                <a:gd name="connsiteY18" fmla="*/ 733425 h 1457325"/>
                <a:gd name="connsiteX19" fmla="*/ 533400 w 2720975"/>
                <a:gd name="connsiteY19" fmla="*/ 717550 h 1457325"/>
                <a:gd name="connsiteX20" fmla="*/ 520700 w 2720975"/>
                <a:gd name="connsiteY20" fmla="*/ 717550 h 1457325"/>
                <a:gd name="connsiteX21" fmla="*/ 520700 w 2720975"/>
                <a:gd name="connsiteY21" fmla="*/ 650875 h 1457325"/>
                <a:gd name="connsiteX22" fmla="*/ 438150 w 2720975"/>
                <a:gd name="connsiteY22" fmla="*/ 650875 h 1457325"/>
                <a:gd name="connsiteX23" fmla="*/ 438150 w 2720975"/>
                <a:gd name="connsiteY23" fmla="*/ 612775 h 1457325"/>
                <a:gd name="connsiteX24" fmla="*/ 438150 w 2720975"/>
                <a:gd name="connsiteY24" fmla="*/ 612775 h 1457325"/>
                <a:gd name="connsiteX25" fmla="*/ 412750 w 2720975"/>
                <a:gd name="connsiteY25" fmla="*/ 612775 h 1457325"/>
                <a:gd name="connsiteX26" fmla="*/ 412750 w 2720975"/>
                <a:gd name="connsiteY26" fmla="*/ 612775 h 1457325"/>
                <a:gd name="connsiteX27" fmla="*/ 396875 w 2720975"/>
                <a:gd name="connsiteY27" fmla="*/ 596900 h 1457325"/>
                <a:gd name="connsiteX28" fmla="*/ 396875 w 2720975"/>
                <a:gd name="connsiteY28" fmla="*/ 536575 h 1457325"/>
                <a:gd name="connsiteX29" fmla="*/ 349250 w 2720975"/>
                <a:gd name="connsiteY29" fmla="*/ 536575 h 1457325"/>
                <a:gd name="connsiteX30" fmla="*/ 349250 w 2720975"/>
                <a:gd name="connsiteY30" fmla="*/ 504825 h 1457325"/>
                <a:gd name="connsiteX31" fmla="*/ 317500 w 2720975"/>
                <a:gd name="connsiteY31" fmla="*/ 504825 h 1457325"/>
                <a:gd name="connsiteX32" fmla="*/ 317500 w 2720975"/>
                <a:gd name="connsiteY32" fmla="*/ 450850 h 1457325"/>
                <a:gd name="connsiteX33" fmla="*/ 292100 w 2720975"/>
                <a:gd name="connsiteY33" fmla="*/ 450850 h 1457325"/>
                <a:gd name="connsiteX34" fmla="*/ 292100 w 2720975"/>
                <a:gd name="connsiteY34" fmla="*/ 419100 h 1457325"/>
                <a:gd name="connsiteX35" fmla="*/ 215900 w 2720975"/>
                <a:gd name="connsiteY35" fmla="*/ 419100 h 1457325"/>
                <a:gd name="connsiteX36" fmla="*/ 215900 w 2720975"/>
                <a:gd name="connsiteY36" fmla="*/ 381000 h 1457325"/>
                <a:gd name="connsiteX37" fmla="*/ 206375 w 2720975"/>
                <a:gd name="connsiteY37" fmla="*/ 381000 h 1457325"/>
                <a:gd name="connsiteX38" fmla="*/ 206375 w 2720975"/>
                <a:gd name="connsiteY38" fmla="*/ 361950 h 1457325"/>
                <a:gd name="connsiteX39" fmla="*/ 149225 w 2720975"/>
                <a:gd name="connsiteY39" fmla="*/ 361950 h 1457325"/>
                <a:gd name="connsiteX40" fmla="*/ 149225 w 2720975"/>
                <a:gd name="connsiteY40" fmla="*/ 304800 h 1457325"/>
                <a:gd name="connsiteX41" fmla="*/ 114300 w 2720975"/>
                <a:gd name="connsiteY41" fmla="*/ 304800 h 1457325"/>
                <a:gd name="connsiteX42" fmla="*/ 114300 w 2720975"/>
                <a:gd name="connsiteY42" fmla="*/ 234950 h 1457325"/>
                <a:gd name="connsiteX43" fmla="*/ 114300 w 2720975"/>
                <a:gd name="connsiteY43" fmla="*/ 234950 h 1457325"/>
                <a:gd name="connsiteX44" fmla="*/ 95250 w 2720975"/>
                <a:gd name="connsiteY44" fmla="*/ 234950 h 1457325"/>
                <a:gd name="connsiteX45" fmla="*/ 95250 w 2720975"/>
                <a:gd name="connsiteY45" fmla="*/ 200025 h 1457325"/>
                <a:gd name="connsiteX46" fmla="*/ 95250 w 2720975"/>
                <a:gd name="connsiteY46" fmla="*/ 200025 h 1457325"/>
                <a:gd name="connsiteX47" fmla="*/ 66675 w 2720975"/>
                <a:gd name="connsiteY47" fmla="*/ 200025 h 1457325"/>
                <a:gd name="connsiteX48" fmla="*/ 66675 w 2720975"/>
                <a:gd name="connsiteY48" fmla="*/ 171450 h 1457325"/>
                <a:gd name="connsiteX49" fmla="*/ 31750 w 2720975"/>
                <a:gd name="connsiteY49" fmla="*/ 171450 h 1457325"/>
                <a:gd name="connsiteX50" fmla="*/ 31750 w 2720975"/>
                <a:gd name="connsiteY50" fmla="*/ 85725 h 1457325"/>
                <a:gd name="connsiteX51" fmla="*/ 19050 w 2720975"/>
                <a:gd name="connsiteY51" fmla="*/ 85725 h 1457325"/>
                <a:gd name="connsiteX52" fmla="*/ 19050 w 2720975"/>
                <a:gd name="connsiteY52" fmla="*/ 85725 h 1457325"/>
                <a:gd name="connsiteX53" fmla="*/ 19050 w 2720975"/>
                <a:gd name="connsiteY53" fmla="*/ 53975 h 1457325"/>
                <a:gd name="connsiteX54" fmla="*/ 0 w 2720975"/>
                <a:gd name="connsiteY54" fmla="*/ 53975 h 1457325"/>
                <a:gd name="connsiteX55" fmla="*/ 0 w 2720975"/>
                <a:gd name="connsiteY55" fmla="*/ 0 h 1457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2720975" h="1457325">
                  <a:moveTo>
                    <a:pt x="2720975" y="1457325"/>
                  </a:moveTo>
                  <a:lnTo>
                    <a:pt x="2689225" y="1457325"/>
                  </a:lnTo>
                  <a:lnTo>
                    <a:pt x="2689225" y="1025525"/>
                  </a:lnTo>
                  <a:lnTo>
                    <a:pt x="1216025" y="1025525"/>
                  </a:lnTo>
                  <a:lnTo>
                    <a:pt x="1216025" y="990600"/>
                  </a:lnTo>
                  <a:lnTo>
                    <a:pt x="1165225" y="990600"/>
                  </a:lnTo>
                  <a:lnTo>
                    <a:pt x="1165225" y="949325"/>
                  </a:lnTo>
                  <a:lnTo>
                    <a:pt x="1006475" y="949325"/>
                  </a:lnTo>
                  <a:lnTo>
                    <a:pt x="1006475" y="908050"/>
                  </a:lnTo>
                  <a:lnTo>
                    <a:pt x="993775" y="908050"/>
                  </a:lnTo>
                  <a:lnTo>
                    <a:pt x="993775" y="835025"/>
                  </a:lnTo>
                  <a:lnTo>
                    <a:pt x="777875" y="835025"/>
                  </a:lnTo>
                  <a:lnTo>
                    <a:pt x="777875" y="835025"/>
                  </a:lnTo>
                  <a:lnTo>
                    <a:pt x="777875" y="809625"/>
                  </a:lnTo>
                  <a:lnTo>
                    <a:pt x="762000" y="809625"/>
                  </a:lnTo>
                  <a:lnTo>
                    <a:pt x="762000" y="777875"/>
                  </a:lnTo>
                  <a:lnTo>
                    <a:pt x="574675" y="777875"/>
                  </a:lnTo>
                  <a:lnTo>
                    <a:pt x="574675" y="733425"/>
                  </a:lnTo>
                  <a:lnTo>
                    <a:pt x="533400" y="733425"/>
                  </a:lnTo>
                  <a:lnTo>
                    <a:pt x="533400" y="717550"/>
                  </a:lnTo>
                  <a:lnTo>
                    <a:pt x="520700" y="717550"/>
                  </a:lnTo>
                  <a:lnTo>
                    <a:pt x="520700" y="650875"/>
                  </a:lnTo>
                  <a:lnTo>
                    <a:pt x="438150" y="650875"/>
                  </a:lnTo>
                  <a:lnTo>
                    <a:pt x="438150" y="612775"/>
                  </a:lnTo>
                  <a:lnTo>
                    <a:pt x="438150" y="612775"/>
                  </a:lnTo>
                  <a:lnTo>
                    <a:pt x="412750" y="612775"/>
                  </a:lnTo>
                  <a:lnTo>
                    <a:pt x="412750" y="612775"/>
                  </a:lnTo>
                  <a:lnTo>
                    <a:pt x="396875" y="596900"/>
                  </a:lnTo>
                  <a:lnTo>
                    <a:pt x="396875" y="536575"/>
                  </a:lnTo>
                  <a:lnTo>
                    <a:pt x="349250" y="536575"/>
                  </a:lnTo>
                  <a:lnTo>
                    <a:pt x="349250" y="504825"/>
                  </a:lnTo>
                  <a:lnTo>
                    <a:pt x="317500" y="504825"/>
                  </a:lnTo>
                  <a:lnTo>
                    <a:pt x="317500" y="450850"/>
                  </a:lnTo>
                  <a:lnTo>
                    <a:pt x="292100" y="450850"/>
                  </a:lnTo>
                  <a:lnTo>
                    <a:pt x="292100" y="419100"/>
                  </a:lnTo>
                  <a:lnTo>
                    <a:pt x="215900" y="419100"/>
                  </a:lnTo>
                  <a:lnTo>
                    <a:pt x="215900" y="381000"/>
                  </a:lnTo>
                  <a:lnTo>
                    <a:pt x="206375" y="381000"/>
                  </a:lnTo>
                  <a:lnTo>
                    <a:pt x="206375" y="361950"/>
                  </a:lnTo>
                  <a:lnTo>
                    <a:pt x="149225" y="361950"/>
                  </a:lnTo>
                  <a:lnTo>
                    <a:pt x="149225" y="304800"/>
                  </a:lnTo>
                  <a:lnTo>
                    <a:pt x="114300" y="304800"/>
                  </a:lnTo>
                  <a:lnTo>
                    <a:pt x="114300" y="234950"/>
                  </a:lnTo>
                  <a:lnTo>
                    <a:pt x="114300" y="234950"/>
                  </a:lnTo>
                  <a:lnTo>
                    <a:pt x="95250" y="234950"/>
                  </a:lnTo>
                  <a:lnTo>
                    <a:pt x="95250" y="200025"/>
                  </a:lnTo>
                  <a:lnTo>
                    <a:pt x="95250" y="200025"/>
                  </a:lnTo>
                  <a:lnTo>
                    <a:pt x="66675" y="200025"/>
                  </a:lnTo>
                  <a:lnTo>
                    <a:pt x="66675" y="171450"/>
                  </a:lnTo>
                  <a:lnTo>
                    <a:pt x="31750" y="171450"/>
                  </a:lnTo>
                  <a:lnTo>
                    <a:pt x="31750" y="85725"/>
                  </a:lnTo>
                  <a:lnTo>
                    <a:pt x="19050" y="85725"/>
                  </a:lnTo>
                  <a:lnTo>
                    <a:pt x="19050" y="85725"/>
                  </a:lnTo>
                  <a:lnTo>
                    <a:pt x="19050" y="53975"/>
                  </a:lnTo>
                  <a:lnTo>
                    <a:pt x="0" y="53975"/>
                  </a:lnTo>
                  <a:lnTo>
                    <a:pt x="0" y="0"/>
                  </a:lnTo>
                </a:path>
              </a:pathLst>
            </a:custGeom>
            <a:noFill/>
            <a:ln w="28575">
              <a:solidFill>
                <a:schemeClr val="accent3"/>
              </a:solidFill>
              <a:miter lim="800000"/>
              <a:headEnd/>
              <a:tailEnd/>
            </a:ln>
          </p:spPr>
          <p:txBody>
            <a:bodyPr rtlCol="0" anchor="ctr"/>
            <a:lstStyle/>
            <a:p>
              <a:pPr algn="ctr"/>
              <a:endParaRPr lang="en-US"/>
            </a:p>
          </p:txBody>
        </p:sp>
        <p:sp>
          <p:nvSpPr>
            <p:cNvPr id="147" name="Freeform 146">
              <a:extLst>
                <a:ext uri="{FF2B5EF4-FFF2-40B4-BE49-F238E27FC236}">
                  <a16:creationId xmlns:a16="http://schemas.microsoft.com/office/drawing/2014/main" id="{23082475-0666-B835-29DD-C09E76A897B7}"/>
                </a:ext>
              </a:extLst>
            </p:cNvPr>
            <p:cNvSpPr/>
            <p:nvPr/>
          </p:nvSpPr>
          <p:spPr bwMode="auto">
            <a:xfrm>
              <a:off x="1733550" y="1911350"/>
              <a:ext cx="590550" cy="654050"/>
            </a:xfrm>
            <a:custGeom>
              <a:avLst/>
              <a:gdLst>
                <a:gd name="connsiteX0" fmla="*/ 0 w 590550"/>
                <a:gd name="connsiteY0" fmla="*/ 0 h 654050"/>
                <a:gd name="connsiteX1" fmla="*/ 38100 w 590550"/>
                <a:gd name="connsiteY1" fmla="*/ 0 h 654050"/>
                <a:gd name="connsiteX2" fmla="*/ 38100 w 590550"/>
                <a:gd name="connsiteY2" fmla="*/ 41275 h 654050"/>
                <a:gd name="connsiteX3" fmla="*/ 63500 w 590550"/>
                <a:gd name="connsiteY3" fmla="*/ 41275 h 654050"/>
                <a:gd name="connsiteX4" fmla="*/ 63500 w 590550"/>
                <a:gd name="connsiteY4" fmla="*/ 41275 h 654050"/>
                <a:gd name="connsiteX5" fmla="*/ 63500 w 590550"/>
                <a:gd name="connsiteY5" fmla="*/ 63500 h 654050"/>
                <a:gd name="connsiteX6" fmla="*/ 254000 w 590550"/>
                <a:gd name="connsiteY6" fmla="*/ 63500 h 654050"/>
                <a:gd name="connsiteX7" fmla="*/ 254000 w 590550"/>
                <a:gd name="connsiteY7" fmla="*/ 136525 h 654050"/>
                <a:gd name="connsiteX8" fmla="*/ 254000 w 590550"/>
                <a:gd name="connsiteY8" fmla="*/ 136525 h 654050"/>
                <a:gd name="connsiteX9" fmla="*/ 285750 w 590550"/>
                <a:gd name="connsiteY9" fmla="*/ 136525 h 654050"/>
                <a:gd name="connsiteX10" fmla="*/ 285750 w 590550"/>
                <a:gd name="connsiteY10" fmla="*/ 180975 h 654050"/>
                <a:gd name="connsiteX11" fmla="*/ 317500 w 590550"/>
                <a:gd name="connsiteY11" fmla="*/ 180975 h 654050"/>
                <a:gd name="connsiteX12" fmla="*/ 317500 w 590550"/>
                <a:gd name="connsiteY12" fmla="*/ 225425 h 654050"/>
                <a:gd name="connsiteX13" fmla="*/ 330200 w 590550"/>
                <a:gd name="connsiteY13" fmla="*/ 225425 h 654050"/>
                <a:gd name="connsiteX14" fmla="*/ 330200 w 590550"/>
                <a:gd name="connsiteY14" fmla="*/ 260350 h 654050"/>
                <a:gd name="connsiteX15" fmla="*/ 342900 w 590550"/>
                <a:gd name="connsiteY15" fmla="*/ 260350 h 654050"/>
                <a:gd name="connsiteX16" fmla="*/ 342900 w 590550"/>
                <a:gd name="connsiteY16" fmla="*/ 314325 h 654050"/>
                <a:gd name="connsiteX17" fmla="*/ 355600 w 590550"/>
                <a:gd name="connsiteY17" fmla="*/ 314325 h 654050"/>
                <a:gd name="connsiteX18" fmla="*/ 355600 w 590550"/>
                <a:gd name="connsiteY18" fmla="*/ 349250 h 654050"/>
                <a:gd name="connsiteX19" fmla="*/ 368300 w 590550"/>
                <a:gd name="connsiteY19" fmla="*/ 349250 h 654050"/>
                <a:gd name="connsiteX20" fmla="*/ 368300 w 590550"/>
                <a:gd name="connsiteY20" fmla="*/ 381000 h 654050"/>
                <a:gd name="connsiteX21" fmla="*/ 415925 w 590550"/>
                <a:gd name="connsiteY21" fmla="*/ 381000 h 654050"/>
                <a:gd name="connsiteX22" fmla="*/ 415925 w 590550"/>
                <a:gd name="connsiteY22" fmla="*/ 431800 h 654050"/>
                <a:gd name="connsiteX23" fmla="*/ 415925 w 590550"/>
                <a:gd name="connsiteY23" fmla="*/ 431800 h 654050"/>
                <a:gd name="connsiteX24" fmla="*/ 431800 w 590550"/>
                <a:gd name="connsiteY24" fmla="*/ 431800 h 654050"/>
                <a:gd name="connsiteX25" fmla="*/ 431800 w 590550"/>
                <a:gd name="connsiteY25" fmla="*/ 466725 h 654050"/>
                <a:gd name="connsiteX26" fmla="*/ 450850 w 590550"/>
                <a:gd name="connsiteY26" fmla="*/ 466725 h 654050"/>
                <a:gd name="connsiteX27" fmla="*/ 450850 w 590550"/>
                <a:gd name="connsiteY27" fmla="*/ 590550 h 654050"/>
                <a:gd name="connsiteX28" fmla="*/ 492125 w 590550"/>
                <a:gd name="connsiteY28" fmla="*/ 590550 h 654050"/>
                <a:gd name="connsiteX29" fmla="*/ 492125 w 590550"/>
                <a:gd name="connsiteY29" fmla="*/ 625475 h 654050"/>
                <a:gd name="connsiteX30" fmla="*/ 542925 w 590550"/>
                <a:gd name="connsiteY30" fmla="*/ 625475 h 654050"/>
                <a:gd name="connsiteX31" fmla="*/ 542925 w 590550"/>
                <a:gd name="connsiteY31" fmla="*/ 625475 h 654050"/>
                <a:gd name="connsiteX32" fmla="*/ 542925 w 590550"/>
                <a:gd name="connsiteY32" fmla="*/ 625475 h 654050"/>
                <a:gd name="connsiteX33" fmla="*/ 542925 w 590550"/>
                <a:gd name="connsiteY33" fmla="*/ 654050 h 654050"/>
                <a:gd name="connsiteX34" fmla="*/ 590550 w 590550"/>
                <a:gd name="connsiteY34" fmla="*/ 654050 h 654050"/>
                <a:gd name="connsiteX35" fmla="*/ 590550 w 590550"/>
                <a:gd name="connsiteY35" fmla="*/ 654050 h 65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90550" h="654050">
                  <a:moveTo>
                    <a:pt x="0" y="0"/>
                  </a:moveTo>
                  <a:lnTo>
                    <a:pt x="38100" y="0"/>
                  </a:lnTo>
                  <a:lnTo>
                    <a:pt x="38100" y="41275"/>
                  </a:lnTo>
                  <a:lnTo>
                    <a:pt x="63500" y="41275"/>
                  </a:lnTo>
                  <a:lnTo>
                    <a:pt x="63500" y="41275"/>
                  </a:lnTo>
                  <a:lnTo>
                    <a:pt x="63500" y="63500"/>
                  </a:lnTo>
                  <a:lnTo>
                    <a:pt x="254000" y="63500"/>
                  </a:lnTo>
                  <a:lnTo>
                    <a:pt x="254000" y="136525"/>
                  </a:lnTo>
                  <a:lnTo>
                    <a:pt x="254000" y="136525"/>
                  </a:lnTo>
                  <a:lnTo>
                    <a:pt x="285750" y="136525"/>
                  </a:lnTo>
                  <a:lnTo>
                    <a:pt x="285750" y="180975"/>
                  </a:lnTo>
                  <a:lnTo>
                    <a:pt x="317500" y="180975"/>
                  </a:lnTo>
                  <a:lnTo>
                    <a:pt x="317500" y="225425"/>
                  </a:lnTo>
                  <a:lnTo>
                    <a:pt x="330200" y="225425"/>
                  </a:lnTo>
                  <a:lnTo>
                    <a:pt x="330200" y="260350"/>
                  </a:lnTo>
                  <a:lnTo>
                    <a:pt x="342900" y="260350"/>
                  </a:lnTo>
                  <a:lnTo>
                    <a:pt x="342900" y="314325"/>
                  </a:lnTo>
                  <a:lnTo>
                    <a:pt x="355600" y="314325"/>
                  </a:lnTo>
                  <a:lnTo>
                    <a:pt x="355600" y="349250"/>
                  </a:lnTo>
                  <a:lnTo>
                    <a:pt x="368300" y="349250"/>
                  </a:lnTo>
                  <a:lnTo>
                    <a:pt x="368300" y="381000"/>
                  </a:lnTo>
                  <a:lnTo>
                    <a:pt x="415925" y="381000"/>
                  </a:lnTo>
                  <a:lnTo>
                    <a:pt x="415925" y="431800"/>
                  </a:lnTo>
                  <a:lnTo>
                    <a:pt x="415925" y="431800"/>
                  </a:lnTo>
                  <a:lnTo>
                    <a:pt x="431800" y="431800"/>
                  </a:lnTo>
                  <a:lnTo>
                    <a:pt x="431800" y="466725"/>
                  </a:lnTo>
                  <a:lnTo>
                    <a:pt x="450850" y="466725"/>
                  </a:lnTo>
                  <a:lnTo>
                    <a:pt x="450850" y="590550"/>
                  </a:lnTo>
                  <a:lnTo>
                    <a:pt x="492125" y="590550"/>
                  </a:lnTo>
                  <a:lnTo>
                    <a:pt x="492125" y="625475"/>
                  </a:lnTo>
                  <a:lnTo>
                    <a:pt x="542925" y="625475"/>
                  </a:lnTo>
                  <a:lnTo>
                    <a:pt x="542925" y="625475"/>
                  </a:lnTo>
                  <a:lnTo>
                    <a:pt x="542925" y="625475"/>
                  </a:lnTo>
                  <a:lnTo>
                    <a:pt x="542925" y="654050"/>
                  </a:lnTo>
                  <a:lnTo>
                    <a:pt x="590550" y="654050"/>
                  </a:lnTo>
                  <a:lnTo>
                    <a:pt x="590550" y="654050"/>
                  </a:lnTo>
                </a:path>
              </a:pathLst>
            </a:custGeom>
            <a:noFill/>
            <a:ln w="28575">
              <a:solidFill>
                <a:schemeClr val="accent3"/>
              </a:solidFill>
              <a:miter lim="800000"/>
              <a:headEnd/>
              <a:tailEnd/>
            </a:ln>
          </p:spPr>
          <p:txBody>
            <a:bodyPr rtlCol="0" anchor="ctr"/>
            <a:lstStyle/>
            <a:p>
              <a:pPr algn="ctr"/>
              <a:endParaRPr lang="en-US"/>
            </a:p>
          </p:txBody>
        </p:sp>
      </p:grpSp>
      <p:sp>
        <p:nvSpPr>
          <p:cNvPr id="149" name="TextBox 148">
            <a:extLst>
              <a:ext uri="{FF2B5EF4-FFF2-40B4-BE49-F238E27FC236}">
                <a16:creationId xmlns:a16="http://schemas.microsoft.com/office/drawing/2014/main" id="{4B257277-175F-E7B4-504E-81A4FF5F85C3}"/>
              </a:ext>
            </a:extLst>
          </p:cNvPr>
          <p:cNvSpPr txBox="1"/>
          <p:nvPr/>
        </p:nvSpPr>
        <p:spPr bwMode="auto">
          <a:xfrm>
            <a:off x="1392134" y="1747852"/>
            <a:ext cx="1565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grpSp>
        <p:nvGrpSpPr>
          <p:cNvPr id="215" name="Group 214">
            <a:extLst>
              <a:ext uri="{FF2B5EF4-FFF2-40B4-BE49-F238E27FC236}">
                <a16:creationId xmlns:a16="http://schemas.microsoft.com/office/drawing/2014/main" id="{66F8DD77-ADEA-1122-2DF9-F71C440FA662}"/>
              </a:ext>
            </a:extLst>
          </p:cNvPr>
          <p:cNvGrpSpPr/>
          <p:nvPr/>
        </p:nvGrpSpPr>
        <p:grpSpPr>
          <a:xfrm>
            <a:off x="1622988" y="2068527"/>
            <a:ext cx="4171031" cy="917377"/>
            <a:chOff x="1914525" y="2209800"/>
            <a:chExt cx="3384550" cy="917377"/>
          </a:xfrm>
        </p:grpSpPr>
        <p:sp>
          <p:nvSpPr>
            <p:cNvPr id="150" name="TextBox 149">
              <a:extLst>
                <a:ext uri="{FF2B5EF4-FFF2-40B4-BE49-F238E27FC236}">
                  <a16:creationId xmlns:a16="http://schemas.microsoft.com/office/drawing/2014/main" id="{CF93D8DD-14A8-49F3-ED07-A01F7F925022}"/>
                </a:ext>
              </a:extLst>
            </p:cNvPr>
            <p:cNvSpPr txBox="1"/>
            <p:nvPr/>
          </p:nvSpPr>
          <p:spPr bwMode="auto">
            <a:xfrm>
              <a:off x="1914525" y="22098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51" name="TextBox 150">
              <a:extLst>
                <a:ext uri="{FF2B5EF4-FFF2-40B4-BE49-F238E27FC236}">
                  <a16:creationId xmlns:a16="http://schemas.microsoft.com/office/drawing/2014/main" id="{F0F9006E-9DD6-8401-0601-E4E51EE8BBC6}"/>
                </a:ext>
              </a:extLst>
            </p:cNvPr>
            <p:cNvSpPr txBox="1"/>
            <p:nvPr/>
          </p:nvSpPr>
          <p:spPr bwMode="auto">
            <a:xfrm>
              <a:off x="1958975" y="22288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52" name="TextBox 151">
              <a:extLst>
                <a:ext uri="{FF2B5EF4-FFF2-40B4-BE49-F238E27FC236}">
                  <a16:creationId xmlns:a16="http://schemas.microsoft.com/office/drawing/2014/main" id="{1075AFAF-278A-7771-AF4B-390D15F783AF}"/>
                </a:ext>
              </a:extLst>
            </p:cNvPr>
            <p:cNvSpPr txBox="1"/>
            <p:nvPr/>
          </p:nvSpPr>
          <p:spPr bwMode="auto">
            <a:xfrm>
              <a:off x="2019300" y="22447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53" name="TextBox 152">
              <a:extLst>
                <a:ext uri="{FF2B5EF4-FFF2-40B4-BE49-F238E27FC236}">
                  <a16:creationId xmlns:a16="http://schemas.microsoft.com/office/drawing/2014/main" id="{893C7174-063C-CD9A-B7CF-9EF6A5A3FDDB}"/>
                </a:ext>
              </a:extLst>
            </p:cNvPr>
            <p:cNvSpPr txBox="1"/>
            <p:nvPr/>
          </p:nvSpPr>
          <p:spPr bwMode="auto">
            <a:xfrm>
              <a:off x="2222500" y="23177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54" name="TextBox 153">
              <a:extLst>
                <a:ext uri="{FF2B5EF4-FFF2-40B4-BE49-F238E27FC236}">
                  <a16:creationId xmlns:a16="http://schemas.microsoft.com/office/drawing/2014/main" id="{F5743C65-DC6C-67ED-736A-3BA3AFDD6164}"/>
                </a:ext>
              </a:extLst>
            </p:cNvPr>
            <p:cNvSpPr txBox="1"/>
            <p:nvPr/>
          </p:nvSpPr>
          <p:spPr bwMode="auto">
            <a:xfrm>
              <a:off x="2257425" y="23177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55" name="TextBox 154">
              <a:extLst>
                <a:ext uri="{FF2B5EF4-FFF2-40B4-BE49-F238E27FC236}">
                  <a16:creationId xmlns:a16="http://schemas.microsoft.com/office/drawing/2014/main" id="{AE964419-604A-CD53-7B4C-84FED85F8904}"/>
                </a:ext>
              </a:extLst>
            </p:cNvPr>
            <p:cNvSpPr txBox="1"/>
            <p:nvPr/>
          </p:nvSpPr>
          <p:spPr bwMode="auto">
            <a:xfrm>
              <a:off x="2276475" y="23177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56" name="TextBox 155">
              <a:extLst>
                <a:ext uri="{FF2B5EF4-FFF2-40B4-BE49-F238E27FC236}">
                  <a16:creationId xmlns:a16="http://schemas.microsoft.com/office/drawing/2014/main" id="{154B9119-4FD2-809E-910C-48B9EDDED221}"/>
                </a:ext>
              </a:extLst>
            </p:cNvPr>
            <p:cNvSpPr txBox="1"/>
            <p:nvPr/>
          </p:nvSpPr>
          <p:spPr bwMode="auto">
            <a:xfrm>
              <a:off x="2470150" y="24288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57" name="TextBox 156">
              <a:extLst>
                <a:ext uri="{FF2B5EF4-FFF2-40B4-BE49-F238E27FC236}">
                  <a16:creationId xmlns:a16="http://schemas.microsoft.com/office/drawing/2014/main" id="{CC4FF9F4-64A3-8BEE-6B5F-1DE0AE4E276D}"/>
                </a:ext>
              </a:extLst>
            </p:cNvPr>
            <p:cNvSpPr txBox="1"/>
            <p:nvPr/>
          </p:nvSpPr>
          <p:spPr bwMode="auto">
            <a:xfrm>
              <a:off x="2403475" y="24225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58" name="TextBox 157">
              <a:extLst>
                <a:ext uri="{FF2B5EF4-FFF2-40B4-BE49-F238E27FC236}">
                  <a16:creationId xmlns:a16="http://schemas.microsoft.com/office/drawing/2014/main" id="{2C4E86F9-647B-C8B0-B7C5-B1A3504E25C4}"/>
                </a:ext>
              </a:extLst>
            </p:cNvPr>
            <p:cNvSpPr txBox="1"/>
            <p:nvPr/>
          </p:nvSpPr>
          <p:spPr bwMode="auto">
            <a:xfrm>
              <a:off x="2486025" y="24288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59" name="TextBox 158">
              <a:extLst>
                <a:ext uri="{FF2B5EF4-FFF2-40B4-BE49-F238E27FC236}">
                  <a16:creationId xmlns:a16="http://schemas.microsoft.com/office/drawing/2014/main" id="{BA92EA5E-8767-5601-E71E-17E259819F98}"/>
                </a:ext>
              </a:extLst>
            </p:cNvPr>
            <p:cNvSpPr txBox="1"/>
            <p:nvPr/>
          </p:nvSpPr>
          <p:spPr bwMode="auto">
            <a:xfrm>
              <a:off x="2333625" y="23685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60" name="TextBox 159">
              <a:extLst>
                <a:ext uri="{FF2B5EF4-FFF2-40B4-BE49-F238E27FC236}">
                  <a16:creationId xmlns:a16="http://schemas.microsoft.com/office/drawing/2014/main" id="{B367D02F-41FB-0899-2033-31C557B921E5}"/>
                </a:ext>
              </a:extLst>
            </p:cNvPr>
            <p:cNvSpPr txBox="1"/>
            <p:nvPr/>
          </p:nvSpPr>
          <p:spPr bwMode="auto">
            <a:xfrm>
              <a:off x="2559050" y="24796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61" name="TextBox 160">
              <a:extLst>
                <a:ext uri="{FF2B5EF4-FFF2-40B4-BE49-F238E27FC236}">
                  <a16:creationId xmlns:a16="http://schemas.microsoft.com/office/drawing/2014/main" id="{545F4C48-FF98-CB44-8573-9224CC89F192}"/>
                </a:ext>
              </a:extLst>
            </p:cNvPr>
            <p:cNvSpPr txBox="1"/>
            <p:nvPr/>
          </p:nvSpPr>
          <p:spPr bwMode="auto">
            <a:xfrm>
              <a:off x="2698750" y="25177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62" name="TextBox 161">
              <a:extLst>
                <a:ext uri="{FF2B5EF4-FFF2-40B4-BE49-F238E27FC236}">
                  <a16:creationId xmlns:a16="http://schemas.microsoft.com/office/drawing/2014/main" id="{533E5163-0087-D8B7-1C52-3797F80738AF}"/>
                </a:ext>
              </a:extLst>
            </p:cNvPr>
            <p:cNvSpPr txBox="1"/>
            <p:nvPr/>
          </p:nvSpPr>
          <p:spPr bwMode="auto">
            <a:xfrm>
              <a:off x="2635250" y="25146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63" name="TextBox 162">
              <a:extLst>
                <a:ext uri="{FF2B5EF4-FFF2-40B4-BE49-F238E27FC236}">
                  <a16:creationId xmlns:a16="http://schemas.microsoft.com/office/drawing/2014/main" id="{4F5CC978-0BF7-BAD2-217E-CBDE2619D16D}"/>
                </a:ext>
              </a:extLst>
            </p:cNvPr>
            <p:cNvSpPr txBox="1"/>
            <p:nvPr/>
          </p:nvSpPr>
          <p:spPr bwMode="auto">
            <a:xfrm>
              <a:off x="2660650" y="25177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64" name="TextBox 163">
              <a:extLst>
                <a:ext uri="{FF2B5EF4-FFF2-40B4-BE49-F238E27FC236}">
                  <a16:creationId xmlns:a16="http://schemas.microsoft.com/office/drawing/2014/main" id="{90BC3EF5-80AA-17DC-107B-D4D04509987E}"/>
                </a:ext>
              </a:extLst>
            </p:cNvPr>
            <p:cNvSpPr txBox="1"/>
            <p:nvPr/>
          </p:nvSpPr>
          <p:spPr bwMode="auto">
            <a:xfrm>
              <a:off x="2746375" y="25463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65" name="TextBox 164">
              <a:extLst>
                <a:ext uri="{FF2B5EF4-FFF2-40B4-BE49-F238E27FC236}">
                  <a16:creationId xmlns:a16="http://schemas.microsoft.com/office/drawing/2014/main" id="{A3A82819-D0E5-B2B2-C5C0-EE704A55B0EB}"/>
                </a:ext>
              </a:extLst>
            </p:cNvPr>
            <p:cNvSpPr txBox="1"/>
            <p:nvPr/>
          </p:nvSpPr>
          <p:spPr bwMode="auto">
            <a:xfrm>
              <a:off x="2797175" y="25495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66" name="TextBox 165">
              <a:extLst>
                <a:ext uri="{FF2B5EF4-FFF2-40B4-BE49-F238E27FC236}">
                  <a16:creationId xmlns:a16="http://schemas.microsoft.com/office/drawing/2014/main" id="{52ADC1FF-92EE-FA51-D08A-F6EA852B3D66}"/>
                </a:ext>
              </a:extLst>
            </p:cNvPr>
            <p:cNvSpPr txBox="1"/>
            <p:nvPr/>
          </p:nvSpPr>
          <p:spPr bwMode="auto">
            <a:xfrm>
              <a:off x="2762250" y="25495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67" name="TextBox 166">
              <a:extLst>
                <a:ext uri="{FF2B5EF4-FFF2-40B4-BE49-F238E27FC236}">
                  <a16:creationId xmlns:a16="http://schemas.microsoft.com/office/drawing/2014/main" id="{D0131360-ADEC-D2A6-6A58-34D2580F7A0F}"/>
                </a:ext>
              </a:extLst>
            </p:cNvPr>
            <p:cNvSpPr txBox="1"/>
            <p:nvPr/>
          </p:nvSpPr>
          <p:spPr bwMode="auto">
            <a:xfrm>
              <a:off x="2784475" y="25495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68" name="TextBox 167">
              <a:extLst>
                <a:ext uri="{FF2B5EF4-FFF2-40B4-BE49-F238E27FC236}">
                  <a16:creationId xmlns:a16="http://schemas.microsoft.com/office/drawing/2014/main" id="{A5A662BB-EE1A-3CC2-30FE-EE491A0AD75E}"/>
                </a:ext>
              </a:extLst>
            </p:cNvPr>
            <p:cNvSpPr txBox="1"/>
            <p:nvPr/>
          </p:nvSpPr>
          <p:spPr bwMode="auto">
            <a:xfrm>
              <a:off x="2901950" y="25749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69" name="TextBox 168">
              <a:extLst>
                <a:ext uri="{FF2B5EF4-FFF2-40B4-BE49-F238E27FC236}">
                  <a16:creationId xmlns:a16="http://schemas.microsoft.com/office/drawing/2014/main" id="{22CB9D17-E0C5-19BF-523F-C050D5C3342E}"/>
                </a:ext>
              </a:extLst>
            </p:cNvPr>
            <p:cNvSpPr txBox="1"/>
            <p:nvPr/>
          </p:nvSpPr>
          <p:spPr bwMode="auto">
            <a:xfrm>
              <a:off x="2962275" y="25844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70" name="TextBox 169">
              <a:extLst>
                <a:ext uri="{FF2B5EF4-FFF2-40B4-BE49-F238E27FC236}">
                  <a16:creationId xmlns:a16="http://schemas.microsoft.com/office/drawing/2014/main" id="{D6A16E58-F484-A943-3D38-3F880BCF4BB0}"/>
                </a:ext>
              </a:extLst>
            </p:cNvPr>
            <p:cNvSpPr txBox="1"/>
            <p:nvPr/>
          </p:nvSpPr>
          <p:spPr bwMode="auto">
            <a:xfrm>
              <a:off x="2936875" y="25812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71" name="TextBox 170">
              <a:extLst>
                <a:ext uri="{FF2B5EF4-FFF2-40B4-BE49-F238E27FC236}">
                  <a16:creationId xmlns:a16="http://schemas.microsoft.com/office/drawing/2014/main" id="{E77A7580-C1B3-830A-38D2-732630CE5403}"/>
                </a:ext>
              </a:extLst>
            </p:cNvPr>
            <p:cNvSpPr txBox="1"/>
            <p:nvPr/>
          </p:nvSpPr>
          <p:spPr bwMode="auto">
            <a:xfrm>
              <a:off x="2921000" y="25781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72" name="TextBox 171">
              <a:extLst>
                <a:ext uri="{FF2B5EF4-FFF2-40B4-BE49-F238E27FC236}">
                  <a16:creationId xmlns:a16="http://schemas.microsoft.com/office/drawing/2014/main" id="{E67615C9-71D4-CA2D-AD48-C9D3045EB75B}"/>
                </a:ext>
              </a:extLst>
            </p:cNvPr>
            <p:cNvSpPr txBox="1"/>
            <p:nvPr/>
          </p:nvSpPr>
          <p:spPr bwMode="auto">
            <a:xfrm>
              <a:off x="3048000" y="26130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73" name="TextBox 172">
              <a:extLst>
                <a:ext uri="{FF2B5EF4-FFF2-40B4-BE49-F238E27FC236}">
                  <a16:creationId xmlns:a16="http://schemas.microsoft.com/office/drawing/2014/main" id="{C5101567-C746-DED4-3617-F60DFAA31758}"/>
                </a:ext>
              </a:extLst>
            </p:cNvPr>
            <p:cNvSpPr txBox="1"/>
            <p:nvPr/>
          </p:nvSpPr>
          <p:spPr bwMode="auto">
            <a:xfrm>
              <a:off x="3063875" y="26162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74" name="TextBox 173">
              <a:extLst>
                <a:ext uri="{FF2B5EF4-FFF2-40B4-BE49-F238E27FC236}">
                  <a16:creationId xmlns:a16="http://schemas.microsoft.com/office/drawing/2014/main" id="{6C383650-E32E-FB62-0AF5-7BC2F425C503}"/>
                </a:ext>
              </a:extLst>
            </p:cNvPr>
            <p:cNvSpPr txBox="1"/>
            <p:nvPr/>
          </p:nvSpPr>
          <p:spPr bwMode="auto">
            <a:xfrm>
              <a:off x="3184525" y="26955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75" name="TextBox 174">
              <a:extLst>
                <a:ext uri="{FF2B5EF4-FFF2-40B4-BE49-F238E27FC236}">
                  <a16:creationId xmlns:a16="http://schemas.microsoft.com/office/drawing/2014/main" id="{80DAF5F7-9D53-ECC1-6F7F-029B7C06052E}"/>
                </a:ext>
              </a:extLst>
            </p:cNvPr>
            <p:cNvSpPr txBox="1"/>
            <p:nvPr/>
          </p:nvSpPr>
          <p:spPr bwMode="auto">
            <a:xfrm>
              <a:off x="3355975" y="27495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76" name="TextBox 175">
              <a:extLst>
                <a:ext uri="{FF2B5EF4-FFF2-40B4-BE49-F238E27FC236}">
                  <a16:creationId xmlns:a16="http://schemas.microsoft.com/office/drawing/2014/main" id="{26071E36-BB5E-FC1C-4561-6A5C68F2D708}"/>
                </a:ext>
              </a:extLst>
            </p:cNvPr>
            <p:cNvSpPr txBox="1"/>
            <p:nvPr/>
          </p:nvSpPr>
          <p:spPr bwMode="auto">
            <a:xfrm>
              <a:off x="3260725" y="27463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77" name="TextBox 176">
              <a:extLst>
                <a:ext uri="{FF2B5EF4-FFF2-40B4-BE49-F238E27FC236}">
                  <a16:creationId xmlns:a16="http://schemas.microsoft.com/office/drawing/2014/main" id="{87410F09-DC3E-9DAA-D02F-14D92255359B}"/>
                </a:ext>
              </a:extLst>
            </p:cNvPr>
            <p:cNvSpPr txBox="1"/>
            <p:nvPr/>
          </p:nvSpPr>
          <p:spPr bwMode="auto">
            <a:xfrm>
              <a:off x="3235325" y="27051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78" name="TextBox 177">
              <a:extLst>
                <a:ext uri="{FF2B5EF4-FFF2-40B4-BE49-F238E27FC236}">
                  <a16:creationId xmlns:a16="http://schemas.microsoft.com/office/drawing/2014/main" id="{A856294C-7719-0157-1152-95B606014237}"/>
                </a:ext>
              </a:extLst>
            </p:cNvPr>
            <p:cNvSpPr txBox="1"/>
            <p:nvPr/>
          </p:nvSpPr>
          <p:spPr bwMode="auto">
            <a:xfrm>
              <a:off x="3400425" y="27495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79" name="TextBox 178">
              <a:extLst>
                <a:ext uri="{FF2B5EF4-FFF2-40B4-BE49-F238E27FC236}">
                  <a16:creationId xmlns:a16="http://schemas.microsoft.com/office/drawing/2014/main" id="{F67A7D0B-6BC8-25DD-4E6C-5ECF4A5F9FFA}"/>
                </a:ext>
              </a:extLst>
            </p:cNvPr>
            <p:cNvSpPr txBox="1"/>
            <p:nvPr/>
          </p:nvSpPr>
          <p:spPr bwMode="auto">
            <a:xfrm>
              <a:off x="3336925" y="27463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80" name="TextBox 179">
              <a:extLst>
                <a:ext uri="{FF2B5EF4-FFF2-40B4-BE49-F238E27FC236}">
                  <a16:creationId xmlns:a16="http://schemas.microsoft.com/office/drawing/2014/main" id="{08084AD8-44AD-3708-78EC-9FB919849F9C}"/>
                </a:ext>
              </a:extLst>
            </p:cNvPr>
            <p:cNvSpPr txBox="1"/>
            <p:nvPr/>
          </p:nvSpPr>
          <p:spPr bwMode="auto">
            <a:xfrm>
              <a:off x="3295650" y="27495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81" name="TextBox 180">
              <a:extLst>
                <a:ext uri="{FF2B5EF4-FFF2-40B4-BE49-F238E27FC236}">
                  <a16:creationId xmlns:a16="http://schemas.microsoft.com/office/drawing/2014/main" id="{74512295-56D6-EE64-FB92-BCDE39FE51CF}"/>
                </a:ext>
              </a:extLst>
            </p:cNvPr>
            <p:cNvSpPr txBox="1"/>
            <p:nvPr/>
          </p:nvSpPr>
          <p:spPr bwMode="auto">
            <a:xfrm>
              <a:off x="3276600" y="27495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82" name="TextBox 181">
              <a:extLst>
                <a:ext uri="{FF2B5EF4-FFF2-40B4-BE49-F238E27FC236}">
                  <a16:creationId xmlns:a16="http://schemas.microsoft.com/office/drawing/2014/main" id="{F1875C26-FA4F-5D2B-6FE4-F228942941F3}"/>
                </a:ext>
              </a:extLst>
            </p:cNvPr>
            <p:cNvSpPr txBox="1"/>
            <p:nvPr/>
          </p:nvSpPr>
          <p:spPr bwMode="auto">
            <a:xfrm>
              <a:off x="3581400" y="27495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83" name="TextBox 182">
              <a:extLst>
                <a:ext uri="{FF2B5EF4-FFF2-40B4-BE49-F238E27FC236}">
                  <a16:creationId xmlns:a16="http://schemas.microsoft.com/office/drawing/2014/main" id="{2EE2F5C1-67A4-FAA6-2472-0D6A0CA18317}"/>
                </a:ext>
              </a:extLst>
            </p:cNvPr>
            <p:cNvSpPr txBox="1"/>
            <p:nvPr/>
          </p:nvSpPr>
          <p:spPr bwMode="auto">
            <a:xfrm>
              <a:off x="3679825" y="27495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84" name="TextBox 183">
              <a:extLst>
                <a:ext uri="{FF2B5EF4-FFF2-40B4-BE49-F238E27FC236}">
                  <a16:creationId xmlns:a16="http://schemas.microsoft.com/office/drawing/2014/main" id="{0F7A725D-79F1-56B3-5C59-D485582D3523}"/>
                </a:ext>
              </a:extLst>
            </p:cNvPr>
            <p:cNvSpPr txBox="1"/>
            <p:nvPr/>
          </p:nvSpPr>
          <p:spPr bwMode="auto">
            <a:xfrm>
              <a:off x="3616325" y="27463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85" name="TextBox 184">
              <a:extLst>
                <a:ext uri="{FF2B5EF4-FFF2-40B4-BE49-F238E27FC236}">
                  <a16:creationId xmlns:a16="http://schemas.microsoft.com/office/drawing/2014/main" id="{D776F10E-A7CA-C68D-634E-7A99872E51BB}"/>
                </a:ext>
              </a:extLst>
            </p:cNvPr>
            <p:cNvSpPr txBox="1"/>
            <p:nvPr/>
          </p:nvSpPr>
          <p:spPr bwMode="auto">
            <a:xfrm>
              <a:off x="3648075" y="27495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86" name="TextBox 185">
              <a:extLst>
                <a:ext uri="{FF2B5EF4-FFF2-40B4-BE49-F238E27FC236}">
                  <a16:creationId xmlns:a16="http://schemas.microsoft.com/office/drawing/2014/main" id="{C556F3CB-B16C-4020-5EEA-9EEEACD5C92C}"/>
                </a:ext>
              </a:extLst>
            </p:cNvPr>
            <p:cNvSpPr txBox="1"/>
            <p:nvPr/>
          </p:nvSpPr>
          <p:spPr bwMode="auto">
            <a:xfrm>
              <a:off x="3632200" y="27495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87" name="TextBox 186">
              <a:extLst>
                <a:ext uri="{FF2B5EF4-FFF2-40B4-BE49-F238E27FC236}">
                  <a16:creationId xmlns:a16="http://schemas.microsoft.com/office/drawing/2014/main" id="{39C52465-0463-2E63-0FF5-D647F6744703}"/>
                </a:ext>
              </a:extLst>
            </p:cNvPr>
            <p:cNvSpPr txBox="1"/>
            <p:nvPr/>
          </p:nvSpPr>
          <p:spPr bwMode="auto">
            <a:xfrm>
              <a:off x="3797300" y="28130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88" name="TextBox 187">
              <a:extLst>
                <a:ext uri="{FF2B5EF4-FFF2-40B4-BE49-F238E27FC236}">
                  <a16:creationId xmlns:a16="http://schemas.microsoft.com/office/drawing/2014/main" id="{E78CCD31-995F-FD2F-35C3-B3BD80F84768}"/>
                </a:ext>
              </a:extLst>
            </p:cNvPr>
            <p:cNvSpPr txBox="1"/>
            <p:nvPr/>
          </p:nvSpPr>
          <p:spPr bwMode="auto">
            <a:xfrm>
              <a:off x="3860800" y="28162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89" name="TextBox 188">
              <a:extLst>
                <a:ext uri="{FF2B5EF4-FFF2-40B4-BE49-F238E27FC236}">
                  <a16:creationId xmlns:a16="http://schemas.microsoft.com/office/drawing/2014/main" id="{773A97A6-15DC-383B-7898-06F67052484F}"/>
                </a:ext>
              </a:extLst>
            </p:cNvPr>
            <p:cNvSpPr txBox="1"/>
            <p:nvPr/>
          </p:nvSpPr>
          <p:spPr bwMode="auto">
            <a:xfrm>
              <a:off x="3902075" y="28162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90" name="TextBox 189">
              <a:extLst>
                <a:ext uri="{FF2B5EF4-FFF2-40B4-BE49-F238E27FC236}">
                  <a16:creationId xmlns:a16="http://schemas.microsoft.com/office/drawing/2014/main" id="{8627C57D-7EB5-3A2F-614C-E6EA62349B5A}"/>
                </a:ext>
              </a:extLst>
            </p:cNvPr>
            <p:cNvSpPr txBox="1"/>
            <p:nvPr/>
          </p:nvSpPr>
          <p:spPr bwMode="auto">
            <a:xfrm>
              <a:off x="3832225" y="28130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91" name="TextBox 190">
              <a:extLst>
                <a:ext uri="{FF2B5EF4-FFF2-40B4-BE49-F238E27FC236}">
                  <a16:creationId xmlns:a16="http://schemas.microsoft.com/office/drawing/2014/main" id="{05ED8C7B-4183-0711-FB34-7DDEC7EB5656}"/>
                </a:ext>
              </a:extLst>
            </p:cNvPr>
            <p:cNvSpPr txBox="1"/>
            <p:nvPr/>
          </p:nvSpPr>
          <p:spPr bwMode="auto">
            <a:xfrm>
              <a:off x="5172075" y="28194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92" name="TextBox 191">
              <a:extLst>
                <a:ext uri="{FF2B5EF4-FFF2-40B4-BE49-F238E27FC236}">
                  <a16:creationId xmlns:a16="http://schemas.microsoft.com/office/drawing/2014/main" id="{6FE0EFB3-9908-C41A-355B-C0EBCBFF0EF1}"/>
                </a:ext>
              </a:extLst>
            </p:cNvPr>
            <p:cNvSpPr txBox="1"/>
            <p:nvPr/>
          </p:nvSpPr>
          <p:spPr bwMode="auto">
            <a:xfrm>
              <a:off x="3914775" y="28162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93" name="TextBox 192">
              <a:extLst>
                <a:ext uri="{FF2B5EF4-FFF2-40B4-BE49-F238E27FC236}">
                  <a16:creationId xmlns:a16="http://schemas.microsoft.com/office/drawing/2014/main" id="{4FB40A10-AB1D-F734-5A7D-DA743AF251DE}"/>
                </a:ext>
              </a:extLst>
            </p:cNvPr>
            <p:cNvSpPr txBox="1"/>
            <p:nvPr/>
          </p:nvSpPr>
          <p:spPr bwMode="auto">
            <a:xfrm>
              <a:off x="4130675" y="28162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94" name="TextBox 193">
              <a:extLst>
                <a:ext uri="{FF2B5EF4-FFF2-40B4-BE49-F238E27FC236}">
                  <a16:creationId xmlns:a16="http://schemas.microsoft.com/office/drawing/2014/main" id="{37A6E4C6-91FF-05B2-2C99-3CE60A47E197}"/>
                </a:ext>
              </a:extLst>
            </p:cNvPr>
            <p:cNvSpPr txBox="1"/>
            <p:nvPr/>
          </p:nvSpPr>
          <p:spPr bwMode="auto">
            <a:xfrm>
              <a:off x="4038600" y="28098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95" name="TextBox 194">
              <a:extLst>
                <a:ext uri="{FF2B5EF4-FFF2-40B4-BE49-F238E27FC236}">
                  <a16:creationId xmlns:a16="http://schemas.microsoft.com/office/drawing/2014/main" id="{EB0F822C-460D-5A40-37DC-8E2CEFFA32E5}"/>
                </a:ext>
              </a:extLst>
            </p:cNvPr>
            <p:cNvSpPr txBox="1"/>
            <p:nvPr/>
          </p:nvSpPr>
          <p:spPr bwMode="auto">
            <a:xfrm>
              <a:off x="4054475" y="28098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96" name="TextBox 195">
              <a:extLst>
                <a:ext uri="{FF2B5EF4-FFF2-40B4-BE49-F238E27FC236}">
                  <a16:creationId xmlns:a16="http://schemas.microsoft.com/office/drawing/2014/main" id="{ED18C6D4-6393-A179-F0AB-24CCF293C705}"/>
                </a:ext>
              </a:extLst>
            </p:cNvPr>
            <p:cNvSpPr txBox="1"/>
            <p:nvPr/>
          </p:nvSpPr>
          <p:spPr bwMode="auto">
            <a:xfrm>
              <a:off x="3994150" y="28130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97" name="TextBox 196">
              <a:extLst>
                <a:ext uri="{FF2B5EF4-FFF2-40B4-BE49-F238E27FC236}">
                  <a16:creationId xmlns:a16="http://schemas.microsoft.com/office/drawing/2014/main" id="{18B6CE10-6BD7-6CD1-7B4D-7F3381A3F33C}"/>
                </a:ext>
              </a:extLst>
            </p:cNvPr>
            <p:cNvSpPr txBox="1"/>
            <p:nvPr/>
          </p:nvSpPr>
          <p:spPr bwMode="auto">
            <a:xfrm>
              <a:off x="3940175" y="28130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98" name="TextBox 197">
              <a:extLst>
                <a:ext uri="{FF2B5EF4-FFF2-40B4-BE49-F238E27FC236}">
                  <a16:creationId xmlns:a16="http://schemas.microsoft.com/office/drawing/2014/main" id="{6EF23796-5CF6-FDC5-391D-EF22167BFCC0}"/>
                </a:ext>
              </a:extLst>
            </p:cNvPr>
            <p:cNvSpPr txBox="1"/>
            <p:nvPr/>
          </p:nvSpPr>
          <p:spPr bwMode="auto">
            <a:xfrm>
              <a:off x="3959225" y="28130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199" name="TextBox 198">
              <a:extLst>
                <a:ext uri="{FF2B5EF4-FFF2-40B4-BE49-F238E27FC236}">
                  <a16:creationId xmlns:a16="http://schemas.microsoft.com/office/drawing/2014/main" id="{F6E638F5-5C7A-DB55-04A0-286E18F20722}"/>
                </a:ext>
              </a:extLst>
            </p:cNvPr>
            <p:cNvSpPr txBox="1"/>
            <p:nvPr/>
          </p:nvSpPr>
          <p:spPr bwMode="auto">
            <a:xfrm>
              <a:off x="3975100" y="28130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200" name="TextBox 199">
              <a:extLst>
                <a:ext uri="{FF2B5EF4-FFF2-40B4-BE49-F238E27FC236}">
                  <a16:creationId xmlns:a16="http://schemas.microsoft.com/office/drawing/2014/main" id="{3BE9958C-F27D-6637-4A70-AB8DE4AA838E}"/>
                </a:ext>
              </a:extLst>
            </p:cNvPr>
            <p:cNvSpPr txBox="1"/>
            <p:nvPr/>
          </p:nvSpPr>
          <p:spPr bwMode="auto">
            <a:xfrm>
              <a:off x="4197350" y="28162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201" name="TextBox 200">
              <a:extLst>
                <a:ext uri="{FF2B5EF4-FFF2-40B4-BE49-F238E27FC236}">
                  <a16:creationId xmlns:a16="http://schemas.microsoft.com/office/drawing/2014/main" id="{1321FEAA-89A5-878B-B417-81253C40E60D}"/>
                </a:ext>
              </a:extLst>
            </p:cNvPr>
            <p:cNvSpPr txBox="1"/>
            <p:nvPr/>
          </p:nvSpPr>
          <p:spPr bwMode="auto">
            <a:xfrm>
              <a:off x="4235450" y="28162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202" name="TextBox 201">
              <a:extLst>
                <a:ext uri="{FF2B5EF4-FFF2-40B4-BE49-F238E27FC236}">
                  <a16:creationId xmlns:a16="http://schemas.microsoft.com/office/drawing/2014/main" id="{C0A145C7-DF2C-3C95-82FE-8987697BECBA}"/>
                </a:ext>
              </a:extLst>
            </p:cNvPr>
            <p:cNvSpPr txBox="1"/>
            <p:nvPr/>
          </p:nvSpPr>
          <p:spPr bwMode="auto">
            <a:xfrm>
              <a:off x="4479925" y="28162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203" name="TextBox 202">
              <a:extLst>
                <a:ext uri="{FF2B5EF4-FFF2-40B4-BE49-F238E27FC236}">
                  <a16:creationId xmlns:a16="http://schemas.microsoft.com/office/drawing/2014/main" id="{3E1248EF-9E3B-37F4-9C31-7E8F80C1BAAC}"/>
                </a:ext>
              </a:extLst>
            </p:cNvPr>
            <p:cNvSpPr txBox="1"/>
            <p:nvPr/>
          </p:nvSpPr>
          <p:spPr bwMode="auto">
            <a:xfrm>
              <a:off x="4562475" y="28130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204" name="TextBox 203">
              <a:extLst>
                <a:ext uri="{FF2B5EF4-FFF2-40B4-BE49-F238E27FC236}">
                  <a16:creationId xmlns:a16="http://schemas.microsoft.com/office/drawing/2014/main" id="{CA7C96A6-37D3-5626-C673-AD9B538CC58A}"/>
                </a:ext>
              </a:extLst>
            </p:cNvPr>
            <p:cNvSpPr txBox="1"/>
            <p:nvPr/>
          </p:nvSpPr>
          <p:spPr bwMode="auto">
            <a:xfrm>
              <a:off x="4616450" y="28130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205" name="TextBox 204">
              <a:extLst>
                <a:ext uri="{FF2B5EF4-FFF2-40B4-BE49-F238E27FC236}">
                  <a16:creationId xmlns:a16="http://schemas.microsoft.com/office/drawing/2014/main" id="{92AC38DA-DC16-0DC6-B200-24E274CC6DD1}"/>
                </a:ext>
              </a:extLst>
            </p:cNvPr>
            <p:cNvSpPr txBox="1"/>
            <p:nvPr/>
          </p:nvSpPr>
          <p:spPr bwMode="auto">
            <a:xfrm>
              <a:off x="4629150" y="28162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206" name="TextBox 205">
              <a:extLst>
                <a:ext uri="{FF2B5EF4-FFF2-40B4-BE49-F238E27FC236}">
                  <a16:creationId xmlns:a16="http://schemas.microsoft.com/office/drawing/2014/main" id="{D801C244-4376-35BB-7D60-9AA91B6F766E}"/>
                </a:ext>
              </a:extLst>
            </p:cNvPr>
            <p:cNvSpPr txBox="1"/>
            <p:nvPr/>
          </p:nvSpPr>
          <p:spPr bwMode="auto">
            <a:xfrm>
              <a:off x="4689475" y="28130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207" name="TextBox 206">
              <a:extLst>
                <a:ext uri="{FF2B5EF4-FFF2-40B4-BE49-F238E27FC236}">
                  <a16:creationId xmlns:a16="http://schemas.microsoft.com/office/drawing/2014/main" id="{90643823-1791-FCE9-0E17-96C5751E51D5}"/>
                </a:ext>
              </a:extLst>
            </p:cNvPr>
            <p:cNvSpPr txBox="1"/>
            <p:nvPr/>
          </p:nvSpPr>
          <p:spPr bwMode="auto">
            <a:xfrm>
              <a:off x="4870450" y="28098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208" name="TextBox 207">
              <a:extLst>
                <a:ext uri="{FF2B5EF4-FFF2-40B4-BE49-F238E27FC236}">
                  <a16:creationId xmlns:a16="http://schemas.microsoft.com/office/drawing/2014/main" id="{83478435-DC90-72AE-357E-7600EF953644}"/>
                </a:ext>
              </a:extLst>
            </p:cNvPr>
            <p:cNvSpPr txBox="1"/>
            <p:nvPr/>
          </p:nvSpPr>
          <p:spPr bwMode="auto">
            <a:xfrm>
              <a:off x="4962525" y="28067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209" name="TextBox 208">
              <a:extLst>
                <a:ext uri="{FF2B5EF4-FFF2-40B4-BE49-F238E27FC236}">
                  <a16:creationId xmlns:a16="http://schemas.microsoft.com/office/drawing/2014/main" id="{5233927D-815B-8532-28D5-F89FF69DF4C8}"/>
                </a:ext>
              </a:extLst>
            </p:cNvPr>
            <p:cNvSpPr txBox="1"/>
            <p:nvPr/>
          </p:nvSpPr>
          <p:spPr bwMode="auto">
            <a:xfrm>
              <a:off x="5026025" y="28098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210" name="TextBox 209">
              <a:extLst>
                <a:ext uri="{FF2B5EF4-FFF2-40B4-BE49-F238E27FC236}">
                  <a16:creationId xmlns:a16="http://schemas.microsoft.com/office/drawing/2014/main" id="{9422733D-4969-FCCE-FE4C-CAD447344862}"/>
                </a:ext>
              </a:extLst>
            </p:cNvPr>
            <p:cNvSpPr txBox="1"/>
            <p:nvPr/>
          </p:nvSpPr>
          <p:spPr bwMode="auto">
            <a:xfrm>
              <a:off x="4984750" y="28098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211" name="TextBox 210">
              <a:extLst>
                <a:ext uri="{FF2B5EF4-FFF2-40B4-BE49-F238E27FC236}">
                  <a16:creationId xmlns:a16="http://schemas.microsoft.com/office/drawing/2014/main" id="{06DFB3B1-BC0B-89AE-C3B4-589EB9F718A7}"/>
                </a:ext>
              </a:extLst>
            </p:cNvPr>
            <p:cNvSpPr txBox="1"/>
            <p:nvPr/>
          </p:nvSpPr>
          <p:spPr bwMode="auto">
            <a:xfrm>
              <a:off x="4343400" y="28130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212" name="TextBox 211">
              <a:extLst>
                <a:ext uri="{FF2B5EF4-FFF2-40B4-BE49-F238E27FC236}">
                  <a16:creationId xmlns:a16="http://schemas.microsoft.com/office/drawing/2014/main" id="{C5C91492-DF4E-1398-DABD-48504AD5F8D0}"/>
                </a:ext>
              </a:extLst>
            </p:cNvPr>
            <p:cNvSpPr txBox="1"/>
            <p:nvPr/>
          </p:nvSpPr>
          <p:spPr bwMode="auto">
            <a:xfrm>
              <a:off x="4368800" y="28130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213" name="TextBox 212">
              <a:extLst>
                <a:ext uri="{FF2B5EF4-FFF2-40B4-BE49-F238E27FC236}">
                  <a16:creationId xmlns:a16="http://schemas.microsoft.com/office/drawing/2014/main" id="{6B9186A1-FC69-6690-6F02-EC6AD01A0A6C}"/>
                </a:ext>
              </a:extLst>
            </p:cNvPr>
            <p:cNvSpPr txBox="1"/>
            <p:nvPr/>
          </p:nvSpPr>
          <p:spPr bwMode="auto">
            <a:xfrm>
              <a:off x="4289425" y="28098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214" name="TextBox 213">
              <a:extLst>
                <a:ext uri="{FF2B5EF4-FFF2-40B4-BE49-F238E27FC236}">
                  <a16:creationId xmlns:a16="http://schemas.microsoft.com/office/drawing/2014/main" id="{C65C89D7-25B1-0C9C-092A-E5A0C76564D2}"/>
                </a:ext>
              </a:extLst>
            </p:cNvPr>
            <p:cNvSpPr txBox="1"/>
            <p:nvPr/>
          </p:nvSpPr>
          <p:spPr bwMode="auto">
            <a:xfrm>
              <a:off x="4305300" y="28098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grpSp>
      <p:sp>
        <p:nvSpPr>
          <p:cNvPr id="218" name="TextBox 217">
            <a:extLst>
              <a:ext uri="{FF2B5EF4-FFF2-40B4-BE49-F238E27FC236}">
                <a16:creationId xmlns:a16="http://schemas.microsoft.com/office/drawing/2014/main" id="{78C0ABE6-8D49-40C1-0A38-09834511F41C}"/>
              </a:ext>
            </a:extLst>
          </p:cNvPr>
          <p:cNvSpPr txBox="1"/>
          <p:nvPr/>
        </p:nvSpPr>
        <p:spPr bwMode="auto">
          <a:xfrm>
            <a:off x="1443000" y="1671652"/>
            <a:ext cx="1565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19" name="TextBox 218">
            <a:extLst>
              <a:ext uri="{FF2B5EF4-FFF2-40B4-BE49-F238E27FC236}">
                <a16:creationId xmlns:a16="http://schemas.microsoft.com/office/drawing/2014/main" id="{338DDD2C-4E44-12A9-8A5E-017915E82B47}"/>
              </a:ext>
            </a:extLst>
          </p:cNvPr>
          <p:cNvSpPr txBox="1"/>
          <p:nvPr/>
        </p:nvSpPr>
        <p:spPr bwMode="auto">
          <a:xfrm>
            <a:off x="1462563" y="1671652"/>
            <a:ext cx="1565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20" name="TextBox 219">
            <a:extLst>
              <a:ext uri="{FF2B5EF4-FFF2-40B4-BE49-F238E27FC236}">
                <a16:creationId xmlns:a16="http://schemas.microsoft.com/office/drawing/2014/main" id="{A82137DD-7F7C-F377-B5C7-38C7BEE4B6CD}"/>
              </a:ext>
            </a:extLst>
          </p:cNvPr>
          <p:cNvSpPr txBox="1"/>
          <p:nvPr/>
        </p:nvSpPr>
        <p:spPr bwMode="auto">
          <a:xfrm>
            <a:off x="1486040" y="1671652"/>
            <a:ext cx="1565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grpSp>
        <p:nvGrpSpPr>
          <p:cNvPr id="263" name="Group 262">
            <a:extLst>
              <a:ext uri="{FF2B5EF4-FFF2-40B4-BE49-F238E27FC236}">
                <a16:creationId xmlns:a16="http://schemas.microsoft.com/office/drawing/2014/main" id="{1337F8C8-C120-0934-1F14-4A589DA205C3}"/>
              </a:ext>
            </a:extLst>
          </p:cNvPr>
          <p:cNvGrpSpPr/>
          <p:nvPr/>
        </p:nvGrpSpPr>
        <p:grpSpPr>
          <a:xfrm>
            <a:off x="1329529" y="1608152"/>
            <a:ext cx="4237548" cy="2425502"/>
            <a:chOff x="1676400" y="1749425"/>
            <a:chExt cx="3438525" cy="2425502"/>
          </a:xfrm>
        </p:grpSpPr>
        <p:sp>
          <p:nvSpPr>
            <p:cNvPr id="216" name="TextBox 215">
              <a:extLst>
                <a:ext uri="{FF2B5EF4-FFF2-40B4-BE49-F238E27FC236}">
                  <a16:creationId xmlns:a16="http://schemas.microsoft.com/office/drawing/2014/main" id="{18EADAB9-5D80-4C37-72DD-41298DA6BE4D}"/>
                </a:ext>
              </a:extLst>
            </p:cNvPr>
            <p:cNvSpPr txBox="1"/>
            <p:nvPr/>
          </p:nvSpPr>
          <p:spPr bwMode="auto">
            <a:xfrm>
              <a:off x="1676400" y="17494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17" name="TextBox 216">
              <a:extLst>
                <a:ext uri="{FF2B5EF4-FFF2-40B4-BE49-F238E27FC236}">
                  <a16:creationId xmlns:a16="http://schemas.microsoft.com/office/drawing/2014/main" id="{D98626B6-F58D-B126-9255-B85C620C62F5}"/>
                </a:ext>
              </a:extLst>
            </p:cNvPr>
            <p:cNvSpPr txBox="1"/>
            <p:nvPr/>
          </p:nvSpPr>
          <p:spPr bwMode="auto">
            <a:xfrm>
              <a:off x="1876425" y="18224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21" name="TextBox 220">
              <a:extLst>
                <a:ext uri="{FF2B5EF4-FFF2-40B4-BE49-F238E27FC236}">
                  <a16:creationId xmlns:a16="http://schemas.microsoft.com/office/drawing/2014/main" id="{6A8F7E4D-A5BB-6CFA-AA5C-E5AB10633289}"/>
                </a:ext>
              </a:extLst>
            </p:cNvPr>
            <p:cNvSpPr txBox="1"/>
            <p:nvPr/>
          </p:nvSpPr>
          <p:spPr bwMode="auto">
            <a:xfrm>
              <a:off x="2041525" y="21272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22" name="TextBox 221">
              <a:extLst>
                <a:ext uri="{FF2B5EF4-FFF2-40B4-BE49-F238E27FC236}">
                  <a16:creationId xmlns:a16="http://schemas.microsoft.com/office/drawing/2014/main" id="{97D9E993-D89E-FB16-4CC9-2BA0932AD6FF}"/>
                </a:ext>
              </a:extLst>
            </p:cNvPr>
            <p:cNvSpPr txBox="1"/>
            <p:nvPr/>
          </p:nvSpPr>
          <p:spPr bwMode="auto">
            <a:xfrm>
              <a:off x="2060575" y="21304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23" name="TextBox 222">
              <a:extLst>
                <a:ext uri="{FF2B5EF4-FFF2-40B4-BE49-F238E27FC236}">
                  <a16:creationId xmlns:a16="http://schemas.microsoft.com/office/drawing/2014/main" id="{29B7FBEB-F107-7937-008B-98F04937B22B}"/>
                </a:ext>
              </a:extLst>
            </p:cNvPr>
            <p:cNvSpPr txBox="1"/>
            <p:nvPr/>
          </p:nvSpPr>
          <p:spPr bwMode="auto">
            <a:xfrm>
              <a:off x="2292350" y="25717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24" name="TextBox 223">
              <a:extLst>
                <a:ext uri="{FF2B5EF4-FFF2-40B4-BE49-F238E27FC236}">
                  <a16:creationId xmlns:a16="http://schemas.microsoft.com/office/drawing/2014/main" id="{47D2B5B6-2F33-FF92-8C64-350EDCE2B52C}"/>
                </a:ext>
              </a:extLst>
            </p:cNvPr>
            <p:cNvSpPr txBox="1"/>
            <p:nvPr/>
          </p:nvSpPr>
          <p:spPr bwMode="auto">
            <a:xfrm>
              <a:off x="2460625" y="27813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25" name="TextBox 224">
              <a:extLst>
                <a:ext uri="{FF2B5EF4-FFF2-40B4-BE49-F238E27FC236}">
                  <a16:creationId xmlns:a16="http://schemas.microsoft.com/office/drawing/2014/main" id="{DBFF31E7-3397-0849-8FDF-60DA1E9DD8A1}"/>
                </a:ext>
              </a:extLst>
            </p:cNvPr>
            <p:cNvSpPr txBox="1"/>
            <p:nvPr/>
          </p:nvSpPr>
          <p:spPr bwMode="auto">
            <a:xfrm>
              <a:off x="2486025" y="28257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26" name="TextBox 225">
              <a:extLst>
                <a:ext uri="{FF2B5EF4-FFF2-40B4-BE49-F238E27FC236}">
                  <a16:creationId xmlns:a16="http://schemas.microsoft.com/office/drawing/2014/main" id="{43EC5524-041E-D4EF-0C05-D11336AB2831}"/>
                </a:ext>
              </a:extLst>
            </p:cNvPr>
            <p:cNvSpPr txBox="1"/>
            <p:nvPr/>
          </p:nvSpPr>
          <p:spPr bwMode="auto">
            <a:xfrm>
              <a:off x="2717800" y="30638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27" name="TextBox 226">
              <a:extLst>
                <a:ext uri="{FF2B5EF4-FFF2-40B4-BE49-F238E27FC236}">
                  <a16:creationId xmlns:a16="http://schemas.microsoft.com/office/drawing/2014/main" id="{A5F6A68F-8EB7-E0E7-0799-FD5DD3705DEB}"/>
                </a:ext>
              </a:extLst>
            </p:cNvPr>
            <p:cNvSpPr txBox="1"/>
            <p:nvPr/>
          </p:nvSpPr>
          <p:spPr bwMode="auto">
            <a:xfrm>
              <a:off x="2835275" y="31845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28" name="TextBox 227">
              <a:extLst>
                <a:ext uri="{FF2B5EF4-FFF2-40B4-BE49-F238E27FC236}">
                  <a16:creationId xmlns:a16="http://schemas.microsoft.com/office/drawing/2014/main" id="{67F3FDD6-C8CE-D270-9912-B09A26517DE2}"/>
                </a:ext>
              </a:extLst>
            </p:cNvPr>
            <p:cNvSpPr txBox="1"/>
            <p:nvPr/>
          </p:nvSpPr>
          <p:spPr bwMode="auto">
            <a:xfrm>
              <a:off x="2879725" y="31877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29" name="TextBox 228">
              <a:extLst>
                <a:ext uri="{FF2B5EF4-FFF2-40B4-BE49-F238E27FC236}">
                  <a16:creationId xmlns:a16="http://schemas.microsoft.com/office/drawing/2014/main" id="{8704FD1F-8362-F618-9120-A8A1F700022F}"/>
                </a:ext>
              </a:extLst>
            </p:cNvPr>
            <p:cNvSpPr txBox="1"/>
            <p:nvPr/>
          </p:nvSpPr>
          <p:spPr bwMode="auto">
            <a:xfrm>
              <a:off x="2974975" y="31877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30" name="TextBox 229">
              <a:extLst>
                <a:ext uri="{FF2B5EF4-FFF2-40B4-BE49-F238E27FC236}">
                  <a16:creationId xmlns:a16="http://schemas.microsoft.com/office/drawing/2014/main" id="{A318B63F-549E-B6A4-090F-27C4208E991C}"/>
                </a:ext>
              </a:extLst>
            </p:cNvPr>
            <p:cNvSpPr txBox="1"/>
            <p:nvPr/>
          </p:nvSpPr>
          <p:spPr bwMode="auto">
            <a:xfrm>
              <a:off x="3006725" y="31877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31" name="TextBox 230">
              <a:extLst>
                <a:ext uri="{FF2B5EF4-FFF2-40B4-BE49-F238E27FC236}">
                  <a16:creationId xmlns:a16="http://schemas.microsoft.com/office/drawing/2014/main" id="{C5CB03A8-4FED-7AC3-AC30-9A4C9F69D2D8}"/>
                </a:ext>
              </a:extLst>
            </p:cNvPr>
            <p:cNvSpPr txBox="1"/>
            <p:nvPr/>
          </p:nvSpPr>
          <p:spPr bwMode="auto">
            <a:xfrm>
              <a:off x="3127375" y="32543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32" name="TextBox 231">
              <a:extLst>
                <a:ext uri="{FF2B5EF4-FFF2-40B4-BE49-F238E27FC236}">
                  <a16:creationId xmlns:a16="http://schemas.microsoft.com/office/drawing/2014/main" id="{CD80D421-A053-EB6F-3498-7AF5DD9C17CF}"/>
                </a:ext>
              </a:extLst>
            </p:cNvPr>
            <p:cNvSpPr txBox="1"/>
            <p:nvPr/>
          </p:nvSpPr>
          <p:spPr bwMode="auto">
            <a:xfrm>
              <a:off x="3248025" y="32575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33" name="TextBox 232">
              <a:extLst>
                <a:ext uri="{FF2B5EF4-FFF2-40B4-BE49-F238E27FC236}">
                  <a16:creationId xmlns:a16="http://schemas.microsoft.com/office/drawing/2014/main" id="{8DE757CF-AD7A-2002-C9C0-8BF4BBA850DE}"/>
                </a:ext>
              </a:extLst>
            </p:cNvPr>
            <p:cNvSpPr txBox="1"/>
            <p:nvPr/>
          </p:nvSpPr>
          <p:spPr bwMode="auto">
            <a:xfrm>
              <a:off x="3178175" y="32543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34" name="TextBox 233">
              <a:extLst>
                <a:ext uri="{FF2B5EF4-FFF2-40B4-BE49-F238E27FC236}">
                  <a16:creationId xmlns:a16="http://schemas.microsoft.com/office/drawing/2014/main" id="{33D6A769-3112-CEE2-5CEB-1516D83F0E85}"/>
                </a:ext>
              </a:extLst>
            </p:cNvPr>
            <p:cNvSpPr txBox="1"/>
            <p:nvPr/>
          </p:nvSpPr>
          <p:spPr bwMode="auto">
            <a:xfrm>
              <a:off x="3295650" y="33655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35" name="TextBox 234">
              <a:extLst>
                <a:ext uri="{FF2B5EF4-FFF2-40B4-BE49-F238E27FC236}">
                  <a16:creationId xmlns:a16="http://schemas.microsoft.com/office/drawing/2014/main" id="{56C12DD6-2560-1D42-309D-47B40CA65ED6}"/>
                </a:ext>
              </a:extLst>
            </p:cNvPr>
            <p:cNvSpPr txBox="1"/>
            <p:nvPr/>
          </p:nvSpPr>
          <p:spPr bwMode="auto">
            <a:xfrm>
              <a:off x="3597275" y="34353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36" name="TextBox 235">
              <a:extLst>
                <a:ext uri="{FF2B5EF4-FFF2-40B4-BE49-F238E27FC236}">
                  <a16:creationId xmlns:a16="http://schemas.microsoft.com/office/drawing/2014/main" id="{ED2DCA66-4B6B-887E-8128-8C2CA1D8B908}"/>
                </a:ext>
              </a:extLst>
            </p:cNvPr>
            <p:cNvSpPr txBox="1"/>
            <p:nvPr/>
          </p:nvSpPr>
          <p:spPr bwMode="auto">
            <a:xfrm>
              <a:off x="3698875" y="34417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37" name="TextBox 236">
              <a:extLst>
                <a:ext uri="{FF2B5EF4-FFF2-40B4-BE49-F238E27FC236}">
                  <a16:creationId xmlns:a16="http://schemas.microsoft.com/office/drawing/2014/main" id="{251C8A29-7A65-C2B3-D4C8-C8B3A32090AD}"/>
                </a:ext>
              </a:extLst>
            </p:cNvPr>
            <p:cNvSpPr txBox="1"/>
            <p:nvPr/>
          </p:nvSpPr>
          <p:spPr bwMode="auto">
            <a:xfrm>
              <a:off x="4972050" y="38671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38" name="TextBox 237">
              <a:extLst>
                <a:ext uri="{FF2B5EF4-FFF2-40B4-BE49-F238E27FC236}">
                  <a16:creationId xmlns:a16="http://schemas.microsoft.com/office/drawing/2014/main" id="{1D1471F3-01D5-EC51-09D5-A3471E4BCFF6}"/>
                </a:ext>
              </a:extLst>
            </p:cNvPr>
            <p:cNvSpPr txBox="1"/>
            <p:nvPr/>
          </p:nvSpPr>
          <p:spPr bwMode="auto">
            <a:xfrm>
              <a:off x="4987925" y="38671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39" name="TextBox 238">
              <a:extLst>
                <a:ext uri="{FF2B5EF4-FFF2-40B4-BE49-F238E27FC236}">
                  <a16:creationId xmlns:a16="http://schemas.microsoft.com/office/drawing/2014/main" id="{209A1F15-ADB6-E8E9-6109-CD6753DA4409}"/>
                </a:ext>
              </a:extLst>
            </p:cNvPr>
            <p:cNvSpPr txBox="1"/>
            <p:nvPr/>
          </p:nvSpPr>
          <p:spPr bwMode="auto">
            <a:xfrm>
              <a:off x="3644900" y="34417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40" name="TextBox 239">
              <a:extLst>
                <a:ext uri="{FF2B5EF4-FFF2-40B4-BE49-F238E27FC236}">
                  <a16:creationId xmlns:a16="http://schemas.microsoft.com/office/drawing/2014/main" id="{BDF60F77-3397-83BF-8D78-0DEF806669FB}"/>
                </a:ext>
              </a:extLst>
            </p:cNvPr>
            <p:cNvSpPr txBox="1"/>
            <p:nvPr/>
          </p:nvSpPr>
          <p:spPr bwMode="auto">
            <a:xfrm>
              <a:off x="3613150" y="34353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41" name="TextBox 240">
              <a:extLst>
                <a:ext uri="{FF2B5EF4-FFF2-40B4-BE49-F238E27FC236}">
                  <a16:creationId xmlns:a16="http://schemas.microsoft.com/office/drawing/2014/main" id="{B0A46326-4977-DFE7-870A-77E26C4E87D8}"/>
                </a:ext>
              </a:extLst>
            </p:cNvPr>
            <p:cNvSpPr txBox="1"/>
            <p:nvPr/>
          </p:nvSpPr>
          <p:spPr bwMode="auto">
            <a:xfrm>
              <a:off x="3778250" y="34417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42" name="TextBox 241">
              <a:extLst>
                <a:ext uri="{FF2B5EF4-FFF2-40B4-BE49-F238E27FC236}">
                  <a16:creationId xmlns:a16="http://schemas.microsoft.com/office/drawing/2014/main" id="{AAB77EB2-07BE-1C8E-D269-44917B97FDFF}"/>
                </a:ext>
              </a:extLst>
            </p:cNvPr>
            <p:cNvSpPr txBox="1"/>
            <p:nvPr/>
          </p:nvSpPr>
          <p:spPr bwMode="auto">
            <a:xfrm>
              <a:off x="3629025" y="34353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43" name="TextBox 242">
              <a:extLst>
                <a:ext uri="{FF2B5EF4-FFF2-40B4-BE49-F238E27FC236}">
                  <a16:creationId xmlns:a16="http://schemas.microsoft.com/office/drawing/2014/main" id="{292AB86B-61AF-D28F-B015-E68F9D26D2FC}"/>
                </a:ext>
              </a:extLst>
            </p:cNvPr>
            <p:cNvSpPr txBox="1"/>
            <p:nvPr/>
          </p:nvSpPr>
          <p:spPr bwMode="auto">
            <a:xfrm>
              <a:off x="3813175" y="34417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44" name="TextBox 243">
              <a:extLst>
                <a:ext uri="{FF2B5EF4-FFF2-40B4-BE49-F238E27FC236}">
                  <a16:creationId xmlns:a16="http://schemas.microsoft.com/office/drawing/2014/main" id="{34117B0B-07D1-4FA3-4FFE-9448F0913935}"/>
                </a:ext>
              </a:extLst>
            </p:cNvPr>
            <p:cNvSpPr txBox="1"/>
            <p:nvPr/>
          </p:nvSpPr>
          <p:spPr bwMode="auto">
            <a:xfrm>
              <a:off x="3879850" y="34353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45" name="TextBox 244">
              <a:extLst>
                <a:ext uri="{FF2B5EF4-FFF2-40B4-BE49-F238E27FC236}">
                  <a16:creationId xmlns:a16="http://schemas.microsoft.com/office/drawing/2014/main" id="{B443FC9A-419B-9138-8EC1-A90B36C43276}"/>
                </a:ext>
              </a:extLst>
            </p:cNvPr>
            <p:cNvSpPr txBox="1"/>
            <p:nvPr/>
          </p:nvSpPr>
          <p:spPr bwMode="auto">
            <a:xfrm>
              <a:off x="3933825" y="34385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46" name="TextBox 245">
              <a:extLst>
                <a:ext uri="{FF2B5EF4-FFF2-40B4-BE49-F238E27FC236}">
                  <a16:creationId xmlns:a16="http://schemas.microsoft.com/office/drawing/2014/main" id="{D168AA0B-8DC2-327F-80CD-98CB801F09D4}"/>
                </a:ext>
              </a:extLst>
            </p:cNvPr>
            <p:cNvSpPr txBox="1"/>
            <p:nvPr/>
          </p:nvSpPr>
          <p:spPr bwMode="auto">
            <a:xfrm>
              <a:off x="3965575" y="34385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47" name="TextBox 246">
              <a:extLst>
                <a:ext uri="{FF2B5EF4-FFF2-40B4-BE49-F238E27FC236}">
                  <a16:creationId xmlns:a16="http://schemas.microsoft.com/office/drawing/2014/main" id="{97AB043A-9C8D-C9CB-2736-C6FB69FAF069}"/>
                </a:ext>
              </a:extLst>
            </p:cNvPr>
            <p:cNvSpPr txBox="1"/>
            <p:nvPr/>
          </p:nvSpPr>
          <p:spPr bwMode="auto">
            <a:xfrm>
              <a:off x="3949700" y="34385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49" name="TextBox 248">
              <a:extLst>
                <a:ext uri="{FF2B5EF4-FFF2-40B4-BE49-F238E27FC236}">
                  <a16:creationId xmlns:a16="http://schemas.microsoft.com/office/drawing/2014/main" id="{BDA6AC09-B2ED-E9CB-F145-4778E5F4F62B}"/>
                </a:ext>
              </a:extLst>
            </p:cNvPr>
            <p:cNvSpPr txBox="1"/>
            <p:nvPr/>
          </p:nvSpPr>
          <p:spPr bwMode="auto">
            <a:xfrm>
              <a:off x="4165600" y="34417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50" name="TextBox 249">
              <a:extLst>
                <a:ext uri="{FF2B5EF4-FFF2-40B4-BE49-F238E27FC236}">
                  <a16:creationId xmlns:a16="http://schemas.microsoft.com/office/drawing/2014/main" id="{1215B8B5-33AF-3405-B6AA-C50F15E6B331}"/>
                </a:ext>
              </a:extLst>
            </p:cNvPr>
            <p:cNvSpPr txBox="1"/>
            <p:nvPr/>
          </p:nvSpPr>
          <p:spPr bwMode="auto">
            <a:xfrm>
              <a:off x="4187825" y="34385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51" name="TextBox 250">
              <a:extLst>
                <a:ext uri="{FF2B5EF4-FFF2-40B4-BE49-F238E27FC236}">
                  <a16:creationId xmlns:a16="http://schemas.microsoft.com/office/drawing/2014/main" id="{41474F6A-F052-616E-7ED8-6458544A5ED4}"/>
                </a:ext>
              </a:extLst>
            </p:cNvPr>
            <p:cNvSpPr txBox="1"/>
            <p:nvPr/>
          </p:nvSpPr>
          <p:spPr bwMode="auto">
            <a:xfrm>
              <a:off x="4498975" y="34448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52" name="TextBox 251">
              <a:extLst>
                <a:ext uri="{FF2B5EF4-FFF2-40B4-BE49-F238E27FC236}">
                  <a16:creationId xmlns:a16="http://schemas.microsoft.com/office/drawing/2014/main" id="{5CA11F11-F069-2D1F-E42B-5E022E635302}"/>
                </a:ext>
              </a:extLst>
            </p:cNvPr>
            <p:cNvSpPr txBox="1"/>
            <p:nvPr/>
          </p:nvSpPr>
          <p:spPr bwMode="auto">
            <a:xfrm>
              <a:off x="4397375" y="34417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53" name="TextBox 252">
              <a:extLst>
                <a:ext uri="{FF2B5EF4-FFF2-40B4-BE49-F238E27FC236}">
                  <a16:creationId xmlns:a16="http://schemas.microsoft.com/office/drawing/2014/main" id="{D03F1867-E000-6B2D-0A3D-9BCBCE0BF6A2}"/>
                </a:ext>
              </a:extLst>
            </p:cNvPr>
            <p:cNvSpPr txBox="1"/>
            <p:nvPr/>
          </p:nvSpPr>
          <p:spPr bwMode="auto">
            <a:xfrm>
              <a:off x="4832350" y="34385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54" name="TextBox 253">
              <a:extLst>
                <a:ext uri="{FF2B5EF4-FFF2-40B4-BE49-F238E27FC236}">
                  <a16:creationId xmlns:a16="http://schemas.microsoft.com/office/drawing/2014/main" id="{A1D96B80-EFB5-B2CD-3BFE-03A54A4EBEB9}"/>
                </a:ext>
              </a:extLst>
            </p:cNvPr>
            <p:cNvSpPr txBox="1"/>
            <p:nvPr/>
          </p:nvSpPr>
          <p:spPr bwMode="auto">
            <a:xfrm>
              <a:off x="4883150" y="34417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55" name="TextBox 254">
              <a:extLst>
                <a:ext uri="{FF2B5EF4-FFF2-40B4-BE49-F238E27FC236}">
                  <a16:creationId xmlns:a16="http://schemas.microsoft.com/office/drawing/2014/main" id="{3B9842AE-B4DA-169A-0A7D-0AF029064178}"/>
                </a:ext>
              </a:extLst>
            </p:cNvPr>
            <p:cNvSpPr txBox="1"/>
            <p:nvPr/>
          </p:nvSpPr>
          <p:spPr bwMode="auto">
            <a:xfrm>
              <a:off x="4635500" y="34385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56" name="TextBox 255">
              <a:extLst>
                <a:ext uri="{FF2B5EF4-FFF2-40B4-BE49-F238E27FC236}">
                  <a16:creationId xmlns:a16="http://schemas.microsoft.com/office/drawing/2014/main" id="{BB635F54-2898-89F7-816F-0641B1ADAACF}"/>
                </a:ext>
              </a:extLst>
            </p:cNvPr>
            <p:cNvSpPr txBox="1"/>
            <p:nvPr/>
          </p:nvSpPr>
          <p:spPr bwMode="auto">
            <a:xfrm>
              <a:off x="4619625" y="343535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57" name="TextBox 256">
              <a:extLst>
                <a:ext uri="{FF2B5EF4-FFF2-40B4-BE49-F238E27FC236}">
                  <a16:creationId xmlns:a16="http://schemas.microsoft.com/office/drawing/2014/main" id="{6A2F2B0B-B7EA-002C-F358-8A76F7C0C343}"/>
                </a:ext>
              </a:extLst>
            </p:cNvPr>
            <p:cNvSpPr txBox="1"/>
            <p:nvPr/>
          </p:nvSpPr>
          <p:spPr bwMode="auto">
            <a:xfrm>
              <a:off x="4606925" y="343852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58" name="TextBox 257">
              <a:extLst>
                <a:ext uri="{FF2B5EF4-FFF2-40B4-BE49-F238E27FC236}">
                  <a16:creationId xmlns:a16="http://schemas.microsoft.com/office/drawing/2014/main" id="{E045B357-34E4-BB78-BB5E-D445215E2E01}"/>
                </a:ext>
              </a:extLst>
            </p:cNvPr>
            <p:cNvSpPr txBox="1"/>
            <p:nvPr/>
          </p:nvSpPr>
          <p:spPr bwMode="auto">
            <a:xfrm>
              <a:off x="4324350" y="34448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59" name="TextBox 258">
              <a:extLst>
                <a:ext uri="{FF2B5EF4-FFF2-40B4-BE49-F238E27FC236}">
                  <a16:creationId xmlns:a16="http://schemas.microsoft.com/office/drawing/2014/main" id="{490C28EE-2E8A-2086-55AB-25C040558FA3}"/>
                </a:ext>
              </a:extLst>
            </p:cNvPr>
            <p:cNvSpPr txBox="1"/>
            <p:nvPr/>
          </p:nvSpPr>
          <p:spPr bwMode="auto">
            <a:xfrm>
              <a:off x="4359275" y="34448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60" name="TextBox 259">
              <a:extLst>
                <a:ext uri="{FF2B5EF4-FFF2-40B4-BE49-F238E27FC236}">
                  <a16:creationId xmlns:a16="http://schemas.microsoft.com/office/drawing/2014/main" id="{33ED7CAB-4365-2186-A2ED-40170034649A}"/>
                </a:ext>
              </a:extLst>
            </p:cNvPr>
            <p:cNvSpPr txBox="1"/>
            <p:nvPr/>
          </p:nvSpPr>
          <p:spPr bwMode="auto">
            <a:xfrm>
              <a:off x="4295775" y="34448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61" name="TextBox 260">
              <a:extLst>
                <a:ext uri="{FF2B5EF4-FFF2-40B4-BE49-F238E27FC236}">
                  <a16:creationId xmlns:a16="http://schemas.microsoft.com/office/drawing/2014/main" id="{EDE0446D-5929-B001-4CF3-E95A76753C10}"/>
                </a:ext>
              </a:extLst>
            </p:cNvPr>
            <p:cNvSpPr txBox="1"/>
            <p:nvPr/>
          </p:nvSpPr>
          <p:spPr bwMode="auto">
            <a:xfrm>
              <a:off x="4279900" y="34448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262" name="TextBox 261">
              <a:extLst>
                <a:ext uri="{FF2B5EF4-FFF2-40B4-BE49-F238E27FC236}">
                  <a16:creationId xmlns:a16="http://schemas.microsoft.com/office/drawing/2014/main" id="{2A026714-663C-1A41-EFB2-7D35562126B5}"/>
                </a:ext>
              </a:extLst>
            </p:cNvPr>
            <p:cNvSpPr txBox="1"/>
            <p:nvPr/>
          </p:nvSpPr>
          <p:spPr bwMode="auto">
            <a:xfrm>
              <a:off x="4308475" y="3444875"/>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grpSp>
      <p:sp>
        <p:nvSpPr>
          <p:cNvPr id="5" name="Text Box 15">
            <a:extLst>
              <a:ext uri="{FF2B5EF4-FFF2-40B4-BE49-F238E27FC236}">
                <a16:creationId xmlns:a16="http://schemas.microsoft.com/office/drawing/2014/main" id="{BE112D36-FBF5-5552-D542-996EB7633B90}"/>
              </a:ext>
            </a:extLst>
          </p:cNvPr>
          <p:cNvSpPr txBox="1">
            <a:spLocks noChangeArrowheads="1"/>
          </p:cNvSpPr>
          <p:nvPr/>
        </p:nvSpPr>
        <p:spPr bwMode="auto">
          <a:xfrm>
            <a:off x="438151" y="64016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Atkins. JCO. 2023;41:186.</a:t>
            </a:r>
          </a:p>
        </p:txBody>
      </p:sp>
      <p:sp>
        <p:nvSpPr>
          <p:cNvPr id="15" name="TextBox 14">
            <a:extLst>
              <a:ext uri="{FF2B5EF4-FFF2-40B4-BE49-F238E27FC236}">
                <a16:creationId xmlns:a16="http://schemas.microsoft.com/office/drawing/2014/main" id="{5DADD20A-94BA-A5D3-051E-D9D9589C5B41}"/>
              </a:ext>
            </a:extLst>
          </p:cNvPr>
          <p:cNvSpPr txBox="1"/>
          <p:nvPr/>
        </p:nvSpPr>
        <p:spPr bwMode="auto">
          <a:xfrm rot="16200000">
            <a:off x="4881206" y="3097713"/>
            <a:ext cx="3048000" cy="338554"/>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PFS Probability</a:t>
            </a:r>
          </a:p>
        </p:txBody>
      </p:sp>
      <p:sp>
        <p:nvSpPr>
          <p:cNvPr id="16" name="TextBox 15">
            <a:extLst>
              <a:ext uri="{FF2B5EF4-FFF2-40B4-BE49-F238E27FC236}">
                <a16:creationId xmlns:a16="http://schemas.microsoft.com/office/drawing/2014/main" id="{33F4799A-E3FD-6FCE-4A50-3F226CC5BE50}"/>
              </a:ext>
            </a:extLst>
          </p:cNvPr>
          <p:cNvSpPr txBox="1"/>
          <p:nvPr/>
        </p:nvSpPr>
        <p:spPr bwMode="auto">
          <a:xfrm>
            <a:off x="6997681" y="4969340"/>
            <a:ext cx="4531313" cy="338554"/>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grpSp>
        <p:nvGrpSpPr>
          <p:cNvPr id="305" name="Group 304">
            <a:extLst>
              <a:ext uri="{FF2B5EF4-FFF2-40B4-BE49-F238E27FC236}">
                <a16:creationId xmlns:a16="http://schemas.microsoft.com/office/drawing/2014/main" id="{3E675809-EE5C-564C-1579-DE8FD6A7DE04}"/>
              </a:ext>
            </a:extLst>
          </p:cNvPr>
          <p:cNvGrpSpPr/>
          <p:nvPr/>
        </p:nvGrpSpPr>
        <p:grpSpPr>
          <a:xfrm>
            <a:off x="6787703" y="5512533"/>
            <a:ext cx="4474657" cy="523220"/>
            <a:chOff x="7532469" y="5356803"/>
            <a:chExt cx="4016462" cy="523220"/>
          </a:xfrm>
          <a:noFill/>
        </p:grpSpPr>
        <p:sp>
          <p:nvSpPr>
            <p:cNvPr id="17" name="TextBox 16">
              <a:extLst>
                <a:ext uri="{FF2B5EF4-FFF2-40B4-BE49-F238E27FC236}">
                  <a16:creationId xmlns:a16="http://schemas.microsoft.com/office/drawing/2014/main" id="{68F11D82-AC5F-6F88-CCEB-A388A8EAC2FE}"/>
                </a:ext>
              </a:extLst>
            </p:cNvPr>
            <p:cNvSpPr txBox="1"/>
            <p:nvPr/>
          </p:nvSpPr>
          <p:spPr bwMode="auto">
            <a:xfrm>
              <a:off x="7532469" y="5356803"/>
              <a:ext cx="458780" cy="523220"/>
            </a:xfrm>
            <a:prstGeom prst="rect">
              <a:avLst/>
            </a:prstGeom>
            <a:grpFill/>
            <a:ln>
              <a:noFill/>
            </a:ln>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101</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113</a:t>
              </a:r>
            </a:p>
          </p:txBody>
        </p:sp>
        <p:sp>
          <p:nvSpPr>
            <p:cNvPr id="18" name="TextBox 17">
              <a:extLst>
                <a:ext uri="{FF2B5EF4-FFF2-40B4-BE49-F238E27FC236}">
                  <a16:creationId xmlns:a16="http://schemas.microsoft.com/office/drawing/2014/main" id="{D6BC08CD-181C-D8A2-3B6C-D1247F4141B5}"/>
                </a:ext>
              </a:extLst>
            </p:cNvPr>
            <p:cNvSpPr txBox="1"/>
            <p:nvPr/>
          </p:nvSpPr>
          <p:spPr bwMode="auto">
            <a:xfrm>
              <a:off x="7905110" y="5356803"/>
              <a:ext cx="367408" cy="523220"/>
            </a:xfrm>
            <a:prstGeom prst="rect">
              <a:avLst/>
            </a:prstGeom>
            <a:grpFill/>
            <a:ln>
              <a:noFill/>
            </a:ln>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57</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66</a:t>
              </a:r>
            </a:p>
          </p:txBody>
        </p:sp>
        <p:sp>
          <p:nvSpPr>
            <p:cNvPr id="19" name="TextBox 18">
              <a:extLst>
                <a:ext uri="{FF2B5EF4-FFF2-40B4-BE49-F238E27FC236}">
                  <a16:creationId xmlns:a16="http://schemas.microsoft.com/office/drawing/2014/main" id="{710BEF72-999F-F743-3DA2-48C2A203F199}"/>
                </a:ext>
              </a:extLst>
            </p:cNvPr>
            <p:cNvSpPr txBox="1"/>
            <p:nvPr/>
          </p:nvSpPr>
          <p:spPr bwMode="auto">
            <a:xfrm>
              <a:off x="8279790" y="5356803"/>
              <a:ext cx="367408" cy="523220"/>
            </a:xfrm>
            <a:prstGeom prst="rect">
              <a:avLst/>
            </a:prstGeom>
            <a:grpFill/>
            <a:ln>
              <a:noFill/>
            </a:ln>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38</a:t>
              </a:r>
            </a:p>
          </p:txBody>
        </p:sp>
        <p:sp>
          <p:nvSpPr>
            <p:cNvPr id="20" name="TextBox 19">
              <a:extLst>
                <a:ext uri="{FF2B5EF4-FFF2-40B4-BE49-F238E27FC236}">
                  <a16:creationId xmlns:a16="http://schemas.microsoft.com/office/drawing/2014/main" id="{C75EB74F-D3D7-414F-6C22-82DAB7DB952A}"/>
                </a:ext>
              </a:extLst>
            </p:cNvPr>
            <p:cNvSpPr txBox="1"/>
            <p:nvPr/>
          </p:nvSpPr>
          <p:spPr bwMode="auto">
            <a:xfrm>
              <a:off x="8681526" y="5356803"/>
              <a:ext cx="329786" cy="523220"/>
            </a:xfrm>
            <a:prstGeom prst="rect">
              <a:avLst/>
            </a:prstGeom>
            <a:grpFill/>
            <a:ln>
              <a:noFill/>
            </a:ln>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32</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23</a:t>
              </a:r>
            </a:p>
          </p:txBody>
        </p:sp>
        <p:sp>
          <p:nvSpPr>
            <p:cNvPr id="21" name="TextBox 20">
              <a:extLst>
                <a:ext uri="{FF2B5EF4-FFF2-40B4-BE49-F238E27FC236}">
                  <a16:creationId xmlns:a16="http://schemas.microsoft.com/office/drawing/2014/main" id="{793BF366-2FDF-ED31-B9FC-DA21423A4FAD}"/>
                </a:ext>
              </a:extLst>
            </p:cNvPr>
            <p:cNvSpPr txBox="1"/>
            <p:nvPr/>
          </p:nvSpPr>
          <p:spPr bwMode="auto">
            <a:xfrm>
              <a:off x="9015425" y="5356803"/>
              <a:ext cx="367408" cy="523220"/>
            </a:xfrm>
            <a:prstGeom prst="rect">
              <a:avLst/>
            </a:prstGeom>
            <a:grpFill/>
            <a:ln>
              <a:noFill/>
            </a:ln>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19</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17</a:t>
              </a:r>
            </a:p>
          </p:txBody>
        </p:sp>
        <p:sp>
          <p:nvSpPr>
            <p:cNvPr id="22" name="TextBox 21">
              <a:extLst>
                <a:ext uri="{FF2B5EF4-FFF2-40B4-BE49-F238E27FC236}">
                  <a16:creationId xmlns:a16="http://schemas.microsoft.com/office/drawing/2014/main" id="{AEF53C04-7E9E-3E42-A426-89A2E63CAC60}"/>
                </a:ext>
              </a:extLst>
            </p:cNvPr>
            <p:cNvSpPr txBox="1"/>
            <p:nvPr/>
          </p:nvSpPr>
          <p:spPr bwMode="auto">
            <a:xfrm>
              <a:off x="9384898" y="5356803"/>
              <a:ext cx="367408" cy="523220"/>
            </a:xfrm>
            <a:prstGeom prst="rect">
              <a:avLst/>
            </a:prstGeom>
            <a:grpFill/>
            <a:ln>
              <a:noFill/>
            </a:ln>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a:t>
              </a:r>
            </a:p>
          </p:txBody>
        </p:sp>
        <p:sp>
          <p:nvSpPr>
            <p:cNvPr id="23" name="TextBox 22">
              <a:extLst>
                <a:ext uri="{FF2B5EF4-FFF2-40B4-BE49-F238E27FC236}">
                  <a16:creationId xmlns:a16="http://schemas.microsoft.com/office/drawing/2014/main" id="{9F6E6998-C46B-792A-6161-BC4F8A1C2D30}"/>
                </a:ext>
              </a:extLst>
            </p:cNvPr>
            <p:cNvSpPr txBox="1"/>
            <p:nvPr/>
          </p:nvSpPr>
          <p:spPr bwMode="auto">
            <a:xfrm>
              <a:off x="9802419" y="5356803"/>
              <a:ext cx="276037" cy="523220"/>
            </a:xfrm>
            <a:prstGeom prst="rect">
              <a:avLst/>
            </a:prstGeom>
            <a:grpFill/>
            <a:ln>
              <a:noFill/>
            </a:ln>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24" name="TextBox 23">
              <a:extLst>
                <a:ext uri="{FF2B5EF4-FFF2-40B4-BE49-F238E27FC236}">
                  <a16:creationId xmlns:a16="http://schemas.microsoft.com/office/drawing/2014/main" id="{7A6BCC8F-1F12-847D-0B0D-B60CBEA5EB7F}"/>
                </a:ext>
              </a:extLst>
            </p:cNvPr>
            <p:cNvSpPr txBox="1"/>
            <p:nvPr/>
          </p:nvSpPr>
          <p:spPr bwMode="auto">
            <a:xfrm>
              <a:off x="10173415" y="5356803"/>
              <a:ext cx="276037" cy="523220"/>
            </a:xfrm>
            <a:prstGeom prst="rect">
              <a:avLst/>
            </a:prstGeom>
            <a:grpFill/>
            <a:ln>
              <a:noFill/>
            </a:ln>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25" name="TextBox 24">
              <a:extLst>
                <a:ext uri="{FF2B5EF4-FFF2-40B4-BE49-F238E27FC236}">
                  <a16:creationId xmlns:a16="http://schemas.microsoft.com/office/drawing/2014/main" id="{29E6645B-FEE2-3C3A-CC90-F41D656926BB}"/>
                </a:ext>
              </a:extLst>
            </p:cNvPr>
            <p:cNvSpPr txBox="1"/>
            <p:nvPr/>
          </p:nvSpPr>
          <p:spPr bwMode="auto">
            <a:xfrm>
              <a:off x="10537712" y="5356803"/>
              <a:ext cx="276037" cy="523220"/>
            </a:xfrm>
            <a:prstGeom prst="rect">
              <a:avLst/>
            </a:prstGeom>
            <a:grpFill/>
            <a:ln>
              <a:noFill/>
            </a:ln>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6" name="TextBox 25">
              <a:extLst>
                <a:ext uri="{FF2B5EF4-FFF2-40B4-BE49-F238E27FC236}">
                  <a16:creationId xmlns:a16="http://schemas.microsoft.com/office/drawing/2014/main" id="{EC5AA768-7139-ADBE-F6AC-3DDCCA841EF9}"/>
                </a:ext>
              </a:extLst>
            </p:cNvPr>
            <p:cNvSpPr txBox="1"/>
            <p:nvPr/>
          </p:nvSpPr>
          <p:spPr bwMode="auto">
            <a:xfrm>
              <a:off x="10897327" y="5356803"/>
              <a:ext cx="276037" cy="523220"/>
            </a:xfrm>
            <a:prstGeom prst="rect">
              <a:avLst/>
            </a:prstGeom>
            <a:grpFill/>
            <a:ln>
              <a:noFill/>
            </a:ln>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7" name="TextBox 26">
              <a:extLst>
                <a:ext uri="{FF2B5EF4-FFF2-40B4-BE49-F238E27FC236}">
                  <a16:creationId xmlns:a16="http://schemas.microsoft.com/office/drawing/2014/main" id="{4BACFC7C-3645-B5D9-951A-3A5DFDF02AA3}"/>
                </a:ext>
              </a:extLst>
            </p:cNvPr>
            <p:cNvSpPr txBox="1"/>
            <p:nvPr/>
          </p:nvSpPr>
          <p:spPr bwMode="auto">
            <a:xfrm>
              <a:off x="11272893" y="5356803"/>
              <a:ext cx="276038" cy="523220"/>
            </a:xfrm>
            <a:prstGeom prst="rect">
              <a:avLst/>
            </a:prstGeom>
            <a:grpFill/>
            <a:ln>
              <a:noFill/>
            </a:ln>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grpSp>
        <p:nvGrpSpPr>
          <p:cNvPr id="7" name="Group 6">
            <a:extLst>
              <a:ext uri="{FF2B5EF4-FFF2-40B4-BE49-F238E27FC236}">
                <a16:creationId xmlns:a16="http://schemas.microsoft.com/office/drawing/2014/main" id="{60D4A9B9-C1E4-383D-9543-029B0B00AB80}"/>
              </a:ext>
            </a:extLst>
          </p:cNvPr>
          <p:cNvGrpSpPr/>
          <p:nvPr/>
        </p:nvGrpSpPr>
        <p:grpSpPr>
          <a:xfrm>
            <a:off x="10173415" y="1863335"/>
            <a:ext cx="1668456" cy="584775"/>
            <a:chOff x="5469302" y="2224347"/>
            <a:chExt cx="959080" cy="584775"/>
          </a:xfrm>
          <a:noFill/>
        </p:grpSpPr>
        <p:cxnSp>
          <p:nvCxnSpPr>
            <p:cNvPr id="9" name="Straight Connector 8">
              <a:extLst>
                <a:ext uri="{FF2B5EF4-FFF2-40B4-BE49-F238E27FC236}">
                  <a16:creationId xmlns:a16="http://schemas.microsoft.com/office/drawing/2014/main" id="{AFCB392D-E279-070E-7A71-977DC43C554D}"/>
                </a:ext>
              </a:extLst>
            </p:cNvPr>
            <p:cNvCxnSpPr>
              <a:cxnSpLocks/>
            </p:cNvCxnSpPr>
            <p:nvPr/>
          </p:nvCxnSpPr>
          <p:spPr bwMode="auto">
            <a:xfrm>
              <a:off x="5469302" y="2392218"/>
              <a:ext cx="274320" cy="0"/>
            </a:xfrm>
            <a:prstGeom prst="line">
              <a:avLst/>
            </a:prstGeom>
            <a:grpFill/>
            <a:ln w="28575" cap="flat" cmpd="sng" algn="ctr">
              <a:solidFill>
                <a:schemeClr val="accent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4382D948-9DE7-325F-C3AA-314F5225CA7E}"/>
                </a:ext>
              </a:extLst>
            </p:cNvPr>
            <p:cNvCxnSpPr>
              <a:cxnSpLocks/>
            </p:cNvCxnSpPr>
            <p:nvPr/>
          </p:nvCxnSpPr>
          <p:spPr bwMode="auto">
            <a:xfrm>
              <a:off x="5469302" y="2617964"/>
              <a:ext cx="274320" cy="0"/>
            </a:xfrm>
            <a:prstGeom prst="line">
              <a:avLst/>
            </a:prstGeom>
            <a:grpFill/>
            <a:ln w="28575" cap="flat" cmpd="sng" algn="ctr">
              <a:solidFill>
                <a:schemeClr val="accent3"/>
              </a:solidFill>
              <a:prstDash val="solid"/>
              <a:round/>
              <a:headEnd type="none" w="med" len="med"/>
              <a:tailEnd type="none" w="med" len="med"/>
            </a:ln>
            <a:effectLst/>
          </p:spPr>
        </p:cxnSp>
        <p:sp>
          <p:nvSpPr>
            <p:cNvPr id="14" name="TextBox 13">
              <a:extLst>
                <a:ext uri="{FF2B5EF4-FFF2-40B4-BE49-F238E27FC236}">
                  <a16:creationId xmlns:a16="http://schemas.microsoft.com/office/drawing/2014/main" id="{387A2DB0-51ED-35C5-45D7-2102BBFC77B9}"/>
                </a:ext>
              </a:extLst>
            </p:cNvPr>
            <p:cNvSpPr txBox="1"/>
            <p:nvPr/>
          </p:nvSpPr>
          <p:spPr bwMode="auto">
            <a:xfrm>
              <a:off x="5719534" y="2224347"/>
              <a:ext cx="708848" cy="584775"/>
            </a:xfrm>
            <a:prstGeom prst="rect">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 </a:t>
              </a:r>
              <a:r>
                <a:rPr kumimoji="0" lang="en-US" sz="1600" i="0" u="none" strike="noStrike" kern="1200" cap="none" spc="0" normalizeH="0" baseline="0" noProof="0" dirty="0">
                  <a:ln>
                    <a:noFill/>
                  </a:ln>
                  <a:solidFill>
                    <a:srgbClr val="015873"/>
                  </a:solidFill>
                  <a:effectLst/>
                  <a:uLnTx/>
                  <a:uFillTx/>
                  <a:latin typeface="Calibri" panose="020F0502020204030204" pitchFamily="34" charset="0"/>
                  <a:ea typeface="+mn-ea"/>
                  <a:cs typeface="Calibri" panose="020F0502020204030204" pitchFamily="34" charset="0"/>
                </a:rPr>
                <a:t>→ C</a:t>
              </a:r>
              <a:br>
                <a:rPr kumimoji="0" lang="en-US" sz="160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600" i="0" u="none" strike="noStrike" kern="1200" cap="none" spc="0" normalizeH="0" baseline="0" noProof="0" dirty="0">
                  <a:ln>
                    <a:noFill/>
                  </a:ln>
                  <a:solidFill>
                    <a:srgbClr val="E1471D"/>
                  </a:solidFill>
                  <a:effectLst/>
                  <a:uLnTx/>
                  <a:uFillTx/>
                  <a:latin typeface="Calibri" panose="020F0502020204030204" pitchFamily="34" charset="0"/>
                  <a:ea typeface="+mn-ea"/>
                  <a:cs typeface="Calibri" panose="020F0502020204030204" pitchFamily="34" charset="0"/>
                </a:rPr>
                <a:t>B → D</a:t>
              </a:r>
              <a:endParaRPr kumimoji="0" lang="en-US" sz="160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endParaRPr>
            </a:p>
          </p:txBody>
        </p:sp>
      </p:grpSp>
      <p:grpSp>
        <p:nvGrpSpPr>
          <p:cNvPr id="143" name="Group 142">
            <a:extLst>
              <a:ext uri="{FF2B5EF4-FFF2-40B4-BE49-F238E27FC236}">
                <a16:creationId xmlns:a16="http://schemas.microsoft.com/office/drawing/2014/main" id="{63563D46-0106-1CD5-93DC-81010955BAFF}"/>
              </a:ext>
            </a:extLst>
          </p:cNvPr>
          <p:cNvGrpSpPr/>
          <p:nvPr/>
        </p:nvGrpSpPr>
        <p:grpSpPr>
          <a:xfrm>
            <a:off x="6210912" y="1587999"/>
            <a:ext cx="5561589" cy="3482971"/>
            <a:chOff x="709810" y="1587999"/>
            <a:chExt cx="5674378" cy="3482971"/>
          </a:xfrm>
        </p:grpSpPr>
        <p:grpSp>
          <p:nvGrpSpPr>
            <p:cNvPr id="144" name="Group 143">
              <a:extLst>
                <a:ext uri="{FF2B5EF4-FFF2-40B4-BE49-F238E27FC236}">
                  <a16:creationId xmlns:a16="http://schemas.microsoft.com/office/drawing/2014/main" id="{2CBCD26C-8116-BF0C-6AB4-84FC8174662E}"/>
                </a:ext>
              </a:extLst>
            </p:cNvPr>
            <p:cNvGrpSpPr/>
            <p:nvPr/>
          </p:nvGrpSpPr>
          <p:grpSpPr>
            <a:xfrm>
              <a:off x="1249482" y="4732416"/>
              <a:ext cx="5134706" cy="338554"/>
              <a:chOff x="1641517" y="4732416"/>
              <a:chExt cx="5134706" cy="338554"/>
            </a:xfrm>
          </p:grpSpPr>
          <p:sp>
            <p:nvSpPr>
              <p:cNvPr id="293" name="TextBox 292">
                <a:extLst>
                  <a:ext uri="{FF2B5EF4-FFF2-40B4-BE49-F238E27FC236}">
                    <a16:creationId xmlns:a16="http://schemas.microsoft.com/office/drawing/2014/main" id="{E4F90F31-F83B-59C4-79E4-4EF1747CF516}"/>
                  </a:ext>
                </a:extLst>
              </p:cNvPr>
              <p:cNvSpPr txBox="1"/>
              <p:nvPr/>
            </p:nvSpPr>
            <p:spPr bwMode="auto">
              <a:xfrm>
                <a:off x="6228729"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66</a:t>
                </a:r>
              </a:p>
            </p:txBody>
          </p:sp>
          <p:sp>
            <p:nvSpPr>
              <p:cNvPr id="294" name="TextBox 293">
                <a:extLst>
                  <a:ext uri="{FF2B5EF4-FFF2-40B4-BE49-F238E27FC236}">
                    <a16:creationId xmlns:a16="http://schemas.microsoft.com/office/drawing/2014/main" id="{4181C637-4E0D-AA27-02F6-BDC9406BE036}"/>
                  </a:ext>
                </a:extLst>
              </p:cNvPr>
              <p:cNvSpPr txBox="1"/>
              <p:nvPr/>
            </p:nvSpPr>
            <p:spPr bwMode="auto">
              <a:xfrm>
                <a:off x="1641517"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295" name="TextBox 294">
                <a:extLst>
                  <a:ext uri="{FF2B5EF4-FFF2-40B4-BE49-F238E27FC236}">
                    <a16:creationId xmlns:a16="http://schemas.microsoft.com/office/drawing/2014/main" id="{B0DCFF01-06F7-9377-D1E5-30667E5892BD}"/>
                  </a:ext>
                </a:extLst>
              </p:cNvPr>
              <p:cNvSpPr txBox="1"/>
              <p:nvPr/>
            </p:nvSpPr>
            <p:spPr bwMode="auto">
              <a:xfrm>
                <a:off x="2058537"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a:t>
                </a:r>
              </a:p>
            </p:txBody>
          </p:sp>
          <p:sp>
            <p:nvSpPr>
              <p:cNvPr id="296" name="TextBox 295">
                <a:extLst>
                  <a:ext uri="{FF2B5EF4-FFF2-40B4-BE49-F238E27FC236}">
                    <a16:creationId xmlns:a16="http://schemas.microsoft.com/office/drawing/2014/main" id="{26A33F0C-A0CC-E16C-5882-B46D53D8D58F}"/>
                  </a:ext>
                </a:extLst>
              </p:cNvPr>
              <p:cNvSpPr txBox="1"/>
              <p:nvPr/>
            </p:nvSpPr>
            <p:spPr bwMode="auto">
              <a:xfrm>
                <a:off x="2475556"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sp>
            <p:nvSpPr>
              <p:cNvPr id="297" name="TextBox 296">
                <a:extLst>
                  <a:ext uri="{FF2B5EF4-FFF2-40B4-BE49-F238E27FC236}">
                    <a16:creationId xmlns:a16="http://schemas.microsoft.com/office/drawing/2014/main" id="{E9FFE4C9-8D9B-0537-FE2C-1F6BFA58A4A0}"/>
                  </a:ext>
                </a:extLst>
              </p:cNvPr>
              <p:cNvSpPr txBox="1"/>
              <p:nvPr/>
            </p:nvSpPr>
            <p:spPr bwMode="auto">
              <a:xfrm>
                <a:off x="2892575"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18</a:t>
                </a:r>
              </a:p>
            </p:txBody>
          </p:sp>
          <p:sp>
            <p:nvSpPr>
              <p:cNvPr id="298" name="TextBox 297">
                <a:extLst>
                  <a:ext uri="{FF2B5EF4-FFF2-40B4-BE49-F238E27FC236}">
                    <a16:creationId xmlns:a16="http://schemas.microsoft.com/office/drawing/2014/main" id="{FB4C76FF-DE76-DEC9-4C13-9AD865217CBF}"/>
                  </a:ext>
                </a:extLst>
              </p:cNvPr>
              <p:cNvSpPr txBox="1"/>
              <p:nvPr/>
            </p:nvSpPr>
            <p:spPr bwMode="auto">
              <a:xfrm>
                <a:off x="3309595"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299" name="TextBox 298">
                <a:extLst>
                  <a:ext uri="{FF2B5EF4-FFF2-40B4-BE49-F238E27FC236}">
                    <a16:creationId xmlns:a16="http://schemas.microsoft.com/office/drawing/2014/main" id="{E3894A9F-78ED-F274-5B3C-382FBC62D2C2}"/>
                  </a:ext>
                </a:extLst>
              </p:cNvPr>
              <p:cNvSpPr txBox="1"/>
              <p:nvPr/>
            </p:nvSpPr>
            <p:spPr bwMode="auto">
              <a:xfrm>
                <a:off x="3726614"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a:t>
                </a:r>
              </a:p>
            </p:txBody>
          </p:sp>
          <p:sp>
            <p:nvSpPr>
              <p:cNvPr id="300" name="TextBox 299">
                <a:extLst>
                  <a:ext uri="{FF2B5EF4-FFF2-40B4-BE49-F238E27FC236}">
                    <a16:creationId xmlns:a16="http://schemas.microsoft.com/office/drawing/2014/main" id="{520E412A-9D52-2788-A158-D288BDDF9C9B}"/>
                  </a:ext>
                </a:extLst>
              </p:cNvPr>
              <p:cNvSpPr txBox="1"/>
              <p:nvPr/>
            </p:nvSpPr>
            <p:spPr bwMode="auto">
              <a:xfrm>
                <a:off x="4143634"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36</a:t>
                </a:r>
              </a:p>
            </p:txBody>
          </p:sp>
          <p:sp>
            <p:nvSpPr>
              <p:cNvPr id="301" name="TextBox 300">
                <a:extLst>
                  <a:ext uri="{FF2B5EF4-FFF2-40B4-BE49-F238E27FC236}">
                    <a16:creationId xmlns:a16="http://schemas.microsoft.com/office/drawing/2014/main" id="{32B4779C-4022-AA7C-E134-F96866334E99}"/>
                  </a:ext>
                </a:extLst>
              </p:cNvPr>
              <p:cNvSpPr txBox="1"/>
              <p:nvPr/>
            </p:nvSpPr>
            <p:spPr bwMode="auto">
              <a:xfrm>
                <a:off x="4560654"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42</a:t>
                </a:r>
              </a:p>
            </p:txBody>
          </p:sp>
          <p:sp>
            <p:nvSpPr>
              <p:cNvPr id="302" name="TextBox 301">
                <a:extLst>
                  <a:ext uri="{FF2B5EF4-FFF2-40B4-BE49-F238E27FC236}">
                    <a16:creationId xmlns:a16="http://schemas.microsoft.com/office/drawing/2014/main" id="{4724AA8E-BFD2-FEE1-7CA8-2F0E6A691EB2}"/>
                  </a:ext>
                </a:extLst>
              </p:cNvPr>
              <p:cNvSpPr txBox="1"/>
              <p:nvPr/>
            </p:nvSpPr>
            <p:spPr bwMode="auto">
              <a:xfrm>
                <a:off x="4977673"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48</a:t>
                </a:r>
              </a:p>
            </p:txBody>
          </p:sp>
          <p:sp>
            <p:nvSpPr>
              <p:cNvPr id="303" name="TextBox 302">
                <a:extLst>
                  <a:ext uri="{FF2B5EF4-FFF2-40B4-BE49-F238E27FC236}">
                    <a16:creationId xmlns:a16="http://schemas.microsoft.com/office/drawing/2014/main" id="{2D4756F8-66A7-D9F3-C750-A61EB5E33E43}"/>
                  </a:ext>
                </a:extLst>
              </p:cNvPr>
              <p:cNvSpPr txBox="1"/>
              <p:nvPr/>
            </p:nvSpPr>
            <p:spPr bwMode="auto">
              <a:xfrm>
                <a:off x="5394693"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54</a:t>
                </a:r>
              </a:p>
            </p:txBody>
          </p:sp>
          <p:sp>
            <p:nvSpPr>
              <p:cNvPr id="304" name="TextBox 303">
                <a:extLst>
                  <a:ext uri="{FF2B5EF4-FFF2-40B4-BE49-F238E27FC236}">
                    <a16:creationId xmlns:a16="http://schemas.microsoft.com/office/drawing/2014/main" id="{34FDE80D-8F67-14F7-2C65-8660A480835B}"/>
                  </a:ext>
                </a:extLst>
              </p:cNvPr>
              <p:cNvSpPr txBox="1"/>
              <p:nvPr/>
            </p:nvSpPr>
            <p:spPr bwMode="auto">
              <a:xfrm>
                <a:off x="5811712" y="4732416"/>
                <a:ext cx="547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grpSp>
        <p:grpSp>
          <p:nvGrpSpPr>
            <p:cNvPr id="248" name="Group 247">
              <a:extLst>
                <a:ext uri="{FF2B5EF4-FFF2-40B4-BE49-F238E27FC236}">
                  <a16:creationId xmlns:a16="http://schemas.microsoft.com/office/drawing/2014/main" id="{4F5A130F-7659-B3A1-A1A2-337388E26527}"/>
                </a:ext>
              </a:extLst>
            </p:cNvPr>
            <p:cNvGrpSpPr/>
            <p:nvPr/>
          </p:nvGrpSpPr>
          <p:grpSpPr>
            <a:xfrm>
              <a:off x="709810" y="1587999"/>
              <a:ext cx="809507" cy="3281132"/>
              <a:chOff x="1101845" y="1587999"/>
              <a:chExt cx="809507" cy="3281132"/>
            </a:xfrm>
          </p:grpSpPr>
          <p:sp>
            <p:nvSpPr>
              <p:cNvPr id="287" name="TextBox 286">
                <a:extLst>
                  <a:ext uri="{FF2B5EF4-FFF2-40B4-BE49-F238E27FC236}">
                    <a16:creationId xmlns:a16="http://schemas.microsoft.com/office/drawing/2014/main" id="{6A237D02-868B-5074-8AAA-C533993F32B6}"/>
                  </a:ext>
                </a:extLst>
              </p:cNvPr>
              <p:cNvSpPr txBox="1"/>
              <p:nvPr/>
            </p:nvSpPr>
            <p:spPr bwMode="auto">
              <a:xfrm>
                <a:off x="1101845" y="1587999"/>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288" name="TextBox 287">
                <a:extLst>
                  <a:ext uri="{FF2B5EF4-FFF2-40B4-BE49-F238E27FC236}">
                    <a16:creationId xmlns:a16="http://schemas.microsoft.com/office/drawing/2014/main" id="{DF014EF9-D1E5-C6FC-4DCE-1528592701B7}"/>
                  </a:ext>
                </a:extLst>
              </p:cNvPr>
              <p:cNvSpPr txBox="1"/>
              <p:nvPr/>
            </p:nvSpPr>
            <p:spPr bwMode="auto">
              <a:xfrm>
                <a:off x="1101845" y="2182671"/>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0.8</a:t>
                </a:r>
              </a:p>
            </p:txBody>
          </p:sp>
          <p:sp>
            <p:nvSpPr>
              <p:cNvPr id="289" name="TextBox 288">
                <a:extLst>
                  <a:ext uri="{FF2B5EF4-FFF2-40B4-BE49-F238E27FC236}">
                    <a16:creationId xmlns:a16="http://schemas.microsoft.com/office/drawing/2014/main" id="{72B72AB7-4ECE-AF17-BBD8-0BCE530B6F5A}"/>
                  </a:ext>
                </a:extLst>
              </p:cNvPr>
              <p:cNvSpPr txBox="1"/>
              <p:nvPr/>
            </p:nvSpPr>
            <p:spPr bwMode="auto">
              <a:xfrm>
                <a:off x="1101845" y="2777343"/>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0.6</a:t>
                </a:r>
              </a:p>
            </p:txBody>
          </p:sp>
          <p:sp>
            <p:nvSpPr>
              <p:cNvPr id="290" name="TextBox 289">
                <a:extLst>
                  <a:ext uri="{FF2B5EF4-FFF2-40B4-BE49-F238E27FC236}">
                    <a16:creationId xmlns:a16="http://schemas.microsoft.com/office/drawing/2014/main" id="{BABDC5EB-949D-8725-D875-618C4D911156}"/>
                  </a:ext>
                </a:extLst>
              </p:cNvPr>
              <p:cNvSpPr txBox="1"/>
              <p:nvPr/>
            </p:nvSpPr>
            <p:spPr bwMode="auto">
              <a:xfrm>
                <a:off x="1101845" y="3372015"/>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0.4</a:t>
                </a:r>
              </a:p>
            </p:txBody>
          </p:sp>
          <p:sp>
            <p:nvSpPr>
              <p:cNvPr id="291" name="TextBox 290">
                <a:extLst>
                  <a:ext uri="{FF2B5EF4-FFF2-40B4-BE49-F238E27FC236}">
                    <a16:creationId xmlns:a16="http://schemas.microsoft.com/office/drawing/2014/main" id="{848FD8C8-A85C-B51F-6F84-87F4168F1D41}"/>
                  </a:ext>
                </a:extLst>
              </p:cNvPr>
              <p:cNvSpPr txBox="1"/>
              <p:nvPr/>
            </p:nvSpPr>
            <p:spPr bwMode="auto">
              <a:xfrm>
                <a:off x="1101845" y="3966687"/>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0.2</a:t>
                </a:r>
              </a:p>
            </p:txBody>
          </p:sp>
          <p:sp>
            <p:nvSpPr>
              <p:cNvPr id="292" name="TextBox 291">
                <a:extLst>
                  <a:ext uri="{FF2B5EF4-FFF2-40B4-BE49-F238E27FC236}">
                    <a16:creationId xmlns:a16="http://schemas.microsoft.com/office/drawing/2014/main" id="{19612D41-C992-AA5D-39C3-B0A391D0D018}"/>
                  </a:ext>
                </a:extLst>
              </p:cNvPr>
              <p:cNvSpPr txBox="1"/>
              <p:nvPr/>
            </p:nvSpPr>
            <p:spPr bwMode="auto">
              <a:xfrm>
                <a:off x="1101845" y="4561354"/>
                <a:ext cx="80950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grpSp>
          <p:nvGrpSpPr>
            <p:cNvPr id="264" name="Group 263">
              <a:extLst>
                <a:ext uri="{FF2B5EF4-FFF2-40B4-BE49-F238E27FC236}">
                  <a16:creationId xmlns:a16="http://schemas.microsoft.com/office/drawing/2014/main" id="{34DC36CC-544A-2A08-ACC1-F54D049B7920}"/>
                </a:ext>
              </a:extLst>
            </p:cNvPr>
            <p:cNvGrpSpPr/>
            <p:nvPr/>
          </p:nvGrpSpPr>
          <p:grpSpPr>
            <a:xfrm>
              <a:off x="1519317" y="1755951"/>
              <a:ext cx="4591123" cy="2979576"/>
              <a:chOff x="1519317" y="1755951"/>
              <a:chExt cx="4591123" cy="2979576"/>
            </a:xfrm>
          </p:grpSpPr>
          <p:cxnSp>
            <p:nvCxnSpPr>
              <p:cNvPr id="285" name="Straight Connector 284">
                <a:extLst>
                  <a:ext uri="{FF2B5EF4-FFF2-40B4-BE49-F238E27FC236}">
                    <a16:creationId xmlns:a16="http://schemas.microsoft.com/office/drawing/2014/main" id="{F03C0F2E-67AF-6FAD-7EB5-E6D850307956}"/>
                  </a:ext>
                </a:extLst>
              </p:cNvPr>
              <p:cNvCxnSpPr>
                <a:cxnSpLocks/>
              </p:cNvCxnSpPr>
              <p:nvPr/>
            </p:nvCxnSpPr>
            <p:spPr bwMode="auto">
              <a:xfrm>
                <a:off x="1519317" y="1755951"/>
                <a:ext cx="0" cy="2979576"/>
              </a:xfrm>
              <a:prstGeom prst="line">
                <a:avLst/>
              </a:prstGeom>
              <a:noFill/>
              <a:ln w="28575" cap="flat" cmpd="sng" algn="ctr">
                <a:solidFill>
                  <a:schemeClr val="bg1"/>
                </a:solidFill>
                <a:prstDash val="solid"/>
                <a:round/>
                <a:headEnd type="none" w="med" len="med"/>
                <a:tailEnd type="none" w="med" len="med"/>
              </a:ln>
              <a:effectLst/>
            </p:spPr>
          </p:cxnSp>
          <p:cxnSp>
            <p:nvCxnSpPr>
              <p:cNvPr id="286" name="Straight Connector 285">
                <a:extLst>
                  <a:ext uri="{FF2B5EF4-FFF2-40B4-BE49-F238E27FC236}">
                    <a16:creationId xmlns:a16="http://schemas.microsoft.com/office/drawing/2014/main" id="{88B6E3B6-FD7D-4896-1BFE-2352DE9D0EA0}"/>
                  </a:ext>
                </a:extLst>
              </p:cNvPr>
              <p:cNvCxnSpPr>
                <a:cxnSpLocks/>
              </p:cNvCxnSpPr>
              <p:nvPr/>
            </p:nvCxnSpPr>
            <p:spPr bwMode="auto">
              <a:xfrm>
                <a:off x="1527138" y="4729307"/>
                <a:ext cx="4583302" cy="0"/>
              </a:xfrm>
              <a:prstGeom prst="line">
                <a:avLst/>
              </a:prstGeom>
              <a:noFill/>
              <a:ln w="28575" cap="flat" cmpd="sng" algn="ctr">
                <a:solidFill>
                  <a:schemeClr val="bg1"/>
                </a:solidFill>
                <a:prstDash val="solid"/>
                <a:round/>
                <a:headEnd type="none" w="med" len="med"/>
                <a:tailEnd type="none" w="med" len="med"/>
              </a:ln>
              <a:effectLst/>
            </p:spPr>
          </p:cxnSp>
        </p:grpSp>
        <p:grpSp>
          <p:nvGrpSpPr>
            <p:cNvPr id="265" name="Group 264">
              <a:extLst>
                <a:ext uri="{FF2B5EF4-FFF2-40B4-BE49-F238E27FC236}">
                  <a16:creationId xmlns:a16="http://schemas.microsoft.com/office/drawing/2014/main" id="{0CE79FD1-E16B-78A5-25C9-F6EA440B73E0}"/>
                </a:ext>
              </a:extLst>
            </p:cNvPr>
            <p:cNvGrpSpPr/>
            <p:nvPr/>
          </p:nvGrpSpPr>
          <p:grpSpPr>
            <a:xfrm>
              <a:off x="1448923" y="1762171"/>
              <a:ext cx="80482" cy="2967136"/>
              <a:chOff x="1840958" y="1762171"/>
              <a:chExt cx="80482" cy="2967136"/>
            </a:xfrm>
          </p:grpSpPr>
          <p:cxnSp>
            <p:nvCxnSpPr>
              <p:cNvPr id="279" name="Straight Connector 278">
                <a:extLst>
                  <a:ext uri="{FF2B5EF4-FFF2-40B4-BE49-F238E27FC236}">
                    <a16:creationId xmlns:a16="http://schemas.microsoft.com/office/drawing/2014/main" id="{67A623B9-9F20-BD61-E10B-A8CFDAC4FF7D}"/>
                  </a:ext>
                </a:extLst>
              </p:cNvPr>
              <p:cNvCxnSpPr>
                <a:cxnSpLocks/>
              </p:cNvCxnSpPr>
              <p:nvPr/>
            </p:nvCxnSpPr>
            <p:spPr bwMode="auto">
              <a:xfrm flipH="1">
                <a:off x="1840958" y="1762171"/>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DA75F787-69F3-476E-CAD3-766BEB082BCE}"/>
                  </a:ext>
                </a:extLst>
              </p:cNvPr>
              <p:cNvCxnSpPr>
                <a:cxnSpLocks/>
              </p:cNvCxnSpPr>
              <p:nvPr/>
            </p:nvCxnSpPr>
            <p:spPr bwMode="auto">
              <a:xfrm flipH="1">
                <a:off x="1840958" y="2355599"/>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281" name="Straight Connector 280">
                <a:extLst>
                  <a:ext uri="{FF2B5EF4-FFF2-40B4-BE49-F238E27FC236}">
                    <a16:creationId xmlns:a16="http://schemas.microsoft.com/office/drawing/2014/main" id="{45297071-C84E-733D-7B37-63715F7DA4F4}"/>
                  </a:ext>
                </a:extLst>
              </p:cNvPr>
              <p:cNvCxnSpPr>
                <a:cxnSpLocks/>
              </p:cNvCxnSpPr>
              <p:nvPr/>
            </p:nvCxnSpPr>
            <p:spPr bwMode="auto">
              <a:xfrm flipH="1">
                <a:off x="1840958" y="2949027"/>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282" name="Straight Connector 281">
                <a:extLst>
                  <a:ext uri="{FF2B5EF4-FFF2-40B4-BE49-F238E27FC236}">
                    <a16:creationId xmlns:a16="http://schemas.microsoft.com/office/drawing/2014/main" id="{CA6FCB6C-FC8F-48BB-70B8-848526327EFA}"/>
                  </a:ext>
                </a:extLst>
              </p:cNvPr>
              <p:cNvCxnSpPr>
                <a:cxnSpLocks/>
              </p:cNvCxnSpPr>
              <p:nvPr/>
            </p:nvCxnSpPr>
            <p:spPr bwMode="auto">
              <a:xfrm flipH="1">
                <a:off x="1840958" y="3542455"/>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283" name="Straight Connector 282">
                <a:extLst>
                  <a:ext uri="{FF2B5EF4-FFF2-40B4-BE49-F238E27FC236}">
                    <a16:creationId xmlns:a16="http://schemas.microsoft.com/office/drawing/2014/main" id="{BFC75AA9-A11F-4891-E6B0-254445384084}"/>
                  </a:ext>
                </a:extLst>
              </p:cNvPr>
              <p:cNvCxnSpPr>
                <a:cxnSpLocks/>
              </p:cNvCxnSpPr>
              <p:nvPr/>
            </p:nvCxnSpPr>
            <p:spPr bwMode="auto">
              <a:xfrm flipH="1">
                <a:off x="1840958" y="4135883"/>
                <a:ext cx="80482" cy="0"/>
              </a:xfrm>
              <a:prstGeom prst="line">
                <a:avLst/>
              </a:prstGeom>
              <a:noFill/>
              <a:ln w="28575" cap="flat" cmpd="sng" algn="ctr">
                <a:solidFill>
                  <a:schemeClr val="bg1"/>
                </a:solidFill>
                <a:prstDash val="solid"/>
                <a:round/>
                <a:headEnd type="none" w="med" len="med"/>
                <a:tailEnd type="none" w="med" len="med"/>
              </a:ln>
              <a:effectLst/>
            </p:spPr>
          </p:cxnSp>
          <p:cxnSp>
            <p:nvCxnSpPr>
              <p:cNvPr id="284" name="Straight Connector 283">
                <a:extLst>
                  <a:ext uri="{FF2B5EF4-FFF2-40B4-BE49-F238E27FC236}">
                    <a16:creationId xmlns:a16="http://schemas.microsoft.com/office/drawing/2014/main" id="{108D196F-6ADF-D6C1-DA60-7C0D530E2FF6}"/>
                  </a:ext>
                </a:extLst>
              </p:cNvPr>
              <p:cNvCxnSpPr>
                <a:cxnSpLocks/>
              </p:cNvCxnSpPr>
              <p:nvPr/>
            </p:nvCxnSpPr>
            <p:spPr bwMode="auto">
              <a:xfrm flipH="1">
                <a:off x="1840958" y="4729307"/>
                <a:ext cx="80482" cy="0"/>
              </a:xfrm>
              <a:prstGeom prst="line">
                <a:avLst/>
              </a:prstGeom>
              <a:noFill/>
              <a:ln w="28575" cap="flat" cmpd="sng" algn="ctr">
                <a:solidFill>
                  <a:schemeClr val="bg1"/>
                </a:solidFill>
                <a:prstDash val="solid"/>
                <a:round/>
                <a:headEnd type="none" w="med" len="med"/>
                <a:tailEnd type="none" w="med" len="med"/>
              </a:ln>
              <a:effectLst/>
            </p:spPr>
          </p:cxnSp>
        </p:grpSp>
        <p:grpSp>
          <p:nvGrpSpPr>
            <p:cNvPr id="266" name="Group 265">
              <a:extLst>
                <a:ext uri="{FF2B5EF4-FFF2-40B4-BE49-F238E27FC236}">
                  <a16:creationId xmlns:a16="http://schemas.microsoft.com/office/drawing/2014/main" id="{07F7D8C9-FD96-C944-7A87-4182537E1242}"/>
                </a:ext>
              </a:extLst>
            </p:cNvPr>
            <p:cNvGrpSpPr/>
            <p:nvPr/>
          </p:nvGrpSpPr>
          <p:grpSpPr>
            <a:xfrm>
              <a:off x="1519317" y="4723086"/>
              <a:ext cx="4587211" cy="64008"/>
              <a:chOff x="1911352" y="4723086"/>
              <a:chExt cx="4587211" cy="64008"/>
            </a:xfrm>
          </p:grpSpPr>
          <p:cxnSp>
            <p:nvCxnSpPr>
              <p:cNvPr id="267" name="Straight Connector 266">
                <a:extLst>
                  <a:ext uri="{FF2B5EF4-FFF2-40B4-BE49-F238E27FC236}">
                    <a16:creationId xmlns:a16="http://schemas.microsoft.com/office/drawing/2014/main" id="{5E8CA27B-3CF5-5810-BE73-A07E59C86F6E}"/>
                  </a:ext>
                </a:extLst>
              </p:cNvPr>
              <p:cNvCxnSpPr>
                <a:cxnSpLocks/>
              </p:cNvCxnSpPr>
              <p:nvPr/>
            </p:nvCxnSpPr>
            <p:spPr bwMode="auto">
              <a:xfrm>
                <a:off x="1911352"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E4174971-B974-18F1-5200-8A80A1D9E030}"/>
                  </a:ext>
                </a:extLst>
              </p:cNvPr>
              <p:cNvCxnSpPr>
                <a:cxnSpLocks/>
              </p:cNvCxnSpPr>
              <p:nvPr/>
            </p:nvCxnSpPr>
            <p:spPr bwMode="auto">
              <a:xfrm>
                <a:off x="2328371"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9" name="Straight Connector 268">
                <a:extLst>
                  <a:ext uri="{FF2B5EF4-FFF2-40B4-BE49-F238E27FC236}">
                    <a16:creationId xmlns:a16="http://schemas.microsoft.com/office/drawing/2014/main" id="{6A812B63-684F-E55F-62B4-A3062B5050B1}"/>
                  </a:ext>
                </a:extLst>
              </p:cNvPr>
              <p:cNvCxnSpPr>
                <a:cxnSpLocks/>
              </p:cNvCxnSpPr>
              <p:nvPr/>
            </p:nvCxnSpPr>
            <p:spPr bwMode="auto">
              <a:xfrm>
                <a:off x="2745391"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C9C83D4D-1F52-FCD8-B167-1B918CF6F246}"/>
                  </a:ext>
                </a:extLst>
              </p:cNvPr>
              <p:cNvCxnSpPr>
                <a:cxnSpLocks/>
              </p:cNvCxnSpPr>
              <p:nvPr/>
            </p:nvCxnSpPr>
            <p:spPr bwMode="auto">
              <a:xfrm>
                <a:off x="3162410"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4A3EB1BB-924C-84CA-DE67-E7633346D9E1}"/>
                  </a:ext>
                </a:extLst>
              </p:cNvPr>
              <p:cNvCxnSpPr>
                <a:cxnSpLocks/>
              </p:cNvCxnSpPr>
              <p:nvPr/>
            </p:nvCxnSpPr>
            <p:spPr bwMode="auto">
              <a:xfrm>
                <a:off x="3579430"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0430B938-5C0B-9116-C7E7-F15C03574D37}"/>
                  </a:ext>
                </a:extLst>
              </p:cNvPr>
              <p:cNvCxnSpPr>
                <a:cxnSpLocks/>
              </p:cNvCxnSpPr>
              <p:nvPr/>
            </p:nvCxnSpPr>
            <p:spPr bwMode="auto">
              <a:xfrm>
                <a:off x="3996450"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3" name="Straight Connector 272">
                <a:extLst>
                  <a:ext uri="{FF2B5EF4-FFF2-40B4-BE49-F238E27FC236}">
                    <a16:creationId xmlns:a16="http://schemas.microsoft.com/office/drawing/2014/main" id="{CA0F800B-D3D8-5FFA-6B35-48BBB5C8E706}"/>
                  </a:ext>
                </a:extLst>
              </p:cNvPr>
              <p:cNvCxnSpPr>
                <a:cxnSpLocks/>
              </p:cNvCxnSpPr>
              <p:nvPr/>
            </p:nvCxnSpPr>
            <p:spPr bwMode="auto">
              <a:xfrm>
                <a:off x="4413469"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4" name="Straight Connector 273">
                <a:extLst>
                  <a:ext uri="{FF2B5EF4-FFF2-40B4-BE49-F238E27FC236}">
                    <a16:creationId xmlns:a16="http://schemas.microsoft.com/office/drawing/2014/main" id="{EAA1D631-12B2-6E7F-1AC1-0D5E5292BAB7}"/>
                  </a:ext>
                </a:extLst>
              </p:cNvPr>
              <p:cNvCxnSpPr>
                <a:cxnSpLocks/>
              </p:cNvCxnSpPr>
              <p:nvPr/>
            </p:nvCxnSpPr>
            <p:spPr bwMode="auto">
              <a:xfrm>
                <a:off x="4830488"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5" name="Straight Connector 274">
                <a:extLst>
                  <a:ext uri="{FF2B5EF4-FFF2-40B4-BE49-F238E27FC236}">
                    <a16:creationId xmlns:a16="http://schemas.microsoft.com/office/drawing/2014/main" id="{EB42C25A-A9B4-8868-88FA-E5FF46F5ED2A}"/>
                  </a:ext>
                </a:extLst>
              </p:cNvPr>
              <p:cNvCxnSpPr>
                <a:cxnSpLocks/>
              </p:cNvCxnSpPr>
              <p:nvPr/>
            </p:nvCxnSpPr>
            <p:spPr bwMode="auto">
              <a:xfrm>
                <a:off x="5247508"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6" name="Straight Connector 275">
                <a:extLst>
                  <a:ext uri="{FF2B5EF4-FFF2-40B4-BE49-F238E27FC236}">
                    <a16:creationId xmlns:a16="http://schemas.microsoft.com/office/drawing/2014/main" id="{4415257E-2396-695C-F295-DF1487D9F4E3}"/>
                  </a:ext>
                </a:extLst>
              </p:cNvPr>
              <p:cNvCxnSpPr>
                <a:cxnSpLocks/>
              </p:cNvCxnSpPr>
              <p:nvPr/>
            </p:nvCxnSpPr>
            <p:spPr bwMode="auto">
              <a:xfrm>
                <a:off x="5664527"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7" name="Straight Connector 276">
                <a:extLst>
                  <a:ext uri="{FF2B5EF4-FFF2-40B4-BE49-F238E27FC236}">
                    <a16:creationId xmlns:a16="http://schemas.microsoft.com/office/drawing/2014/main" id="{25570F5B-C321-4E83-7824-0F01CF7B0577}"/>
                  </a:ext>
                </a:extLst>
              </p:cNvPr>
              <p:cNvCxnSpPr>
                <a:cxnSpLocks/>
              </p:cNvCxnSpPr>
              <p:nvPr/>
            </p:nvCxnSpPr>
            <p:spPr bwMode="auto">
              <a:xfrm>
                <a:off x="6081547" y="472308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8" name="Straight Connector 277">
                <a:extLst>
                  <a:ext uri="{FF2B5EF4-FFF2-40B4-BE49-F238E27FC236}">
                    <a16:creationId xmlns:a16="http://schemas.microsoft.com/office/drawing/2014/main" id="{6E43AFE8-DB40-861B-B075-E3D841DE650C}"/>
                  </a:ext>
                </a:extLst>
              </p:cNvPr>
              <p:cNvCxnSpPr>
                <a:cxnSpLocks/>
              </p:cNvCxnSpPr>
              <p:nvPr/>
            </p:nvCxnSpPr>
            <p:spPr bwMode="auto">
              <a:xfrm>
                <a:off x="6498563" y="4723086"/>
                <a:ext cx="0" cy="64008"/>
              </a:xfrm>
              <a:prstGeom prst="line">
                <a:avLst/>
              </a:prstGeom>
              <a:noFill/>
              <a:ln w="28575" cap="flat" cmpd="sng" algn="ctr">
                <a:solidFill>
                  <a:schemeClr val="bg1"/>
                </a:solidFill>
                <a:prstDash val="solid"/>
                <a:round/>
                <a:headEnd type="none" w="med" len="med"/>
                <a:tailEnd type="none" w="med" len="med"/>
              </a:ln>
              <a:effectLst/>
            </p:spPr>
          </p:cxnSp>
        </p:grpSp>
      </p:grpSp>
      <p:sp>
        <p:nvSpPr>
          <p:cNvPr id="306" name="Freeform: Shape 305">
            <a:extLst>
              <a:ext uri="{FF2B5EF4-FFF2-40B4-BE49-F238E27FC236}">
                <a16:creationId xmlns:a16="http://schemas.microsoft.com/office/drawing/2014/main" id="{F40D6D23-849A-539D-6270-947153704045}"/>
              </a:ext>
            </a:extLst>
          </p:cNvPr>
          <p:cNvSpPr/>
          <p:nvPr/>
        </p:nvSpPr>
        <p:spPr bwMode="auto">
          <a:xfrm>
            <a:off x="7023100" y="1774824"/>
            <a:ext cx="4146550" cy="2149475"/>
          </a:xfrm>
          <a:custGeom>
            <a:avLst/>
            <a:gdLst>
              <a:gd name="connsiteX0" fmla="*/ 4140200 w 4140200"/>
              <a:gd name="connsiteY0" fmla="*/ 2146300 h 2146300"/>
              <a:gd name="connsiteX1" fmla="*/ 2552700 w 4140200"/>
              <a:gd name="connsiteY1" fmla="*/ 2146300 h 2146300"/>
              <a:gd name="connsiteX2" fmla="*/ 2552700 w 4140200"/>
              <a:gd name="connsiteY2" fmla="*/ 1978025 h 2146300"/>
              <a:gd name="connsiteX3" fmla="*/ 2359025 w 4140200"/>
              <a:gd name="connsiteY3" fmla="*/ 1978025 h 2146300"/>
              <a:gd name="connsiteX4" fmla="*/ 2359025 w 4140200"/>
              <a:gd name="connsiteY4" fmla="*/ 1854200 h 2146300"/>
              <a:gd name="connsiteX5" fmla="*/ 2266950 w 4140200"/>
              <a:gd name="connsiteY5" fmla="*/ 1854200 h 2146300"/>
              <a:gd name="connsiteX6" fmla="*/ 2266950 w 4140200"/>
              <a:gd name="connsiteY6" fmla="*/ 1711325 h 2146300"/>
              <a:gd name="connsiteX7" fmla="*/ 1530350 w 4140200"/>
              <a:gd name="connsiteY7" fmla="*/ 1711325 h 2146300"/>
              <a:gd name="connsiteX8" fmla="*/ 1530350 w 4140200"/>
              <a:gd name="connsiteY8" fmla="*/ 1647825 h 2146300"/>
              <a:gd name="connsiteX9" fmla="*/ 1317625 w 4140200"/>
              <a:gd name="connsiteY9" fmla="*/ 1647825 h 2146300"/>
              <a:gd name="connsiteX10" fmla="*/ 1317625 w 4140200"/>
              <a:gd name="connsiteY10" fmla="*/ 1597025 h 2146300"/>
              <a:gd name="connsiteX11" fmla="*/ 1301750 w 4140200"/>
              <a:gd name="connsiteY11" fmla="*/ 1597025 h 2146300"/>
              <a:gd name="connsiteX12" fmla="*/ 1301750 w 4140200"/>
              <a:gd name="connsiteY12" fmla="*/ 1546225 h 2146300"/>
              <a:gd name="connsiteX13" fmla="*/ 1085850 w 4140200"/>
              <a:gd name="connsiteY13" fmla="*/ 1546225 h 2146300"/>
              <a:gd name="connsiteX14" fmla="*/ 1085850 w 4140200"/>
              <a:gd name="connsiteY14" fmla="*/ 1504950 h 2146300"/>
              <a:gd name="connsiteX15" fmla="*/ 787400 w 4140200"/>
              <a:gd name="connsiteY15" fmla="*/ 1504950 h 2146300"/>
              <a:gd name="connsiteX16" fmla="*/ 787400 w 4140200"/>
              <a:gd name="connsiteY16" fmla="*/ 1460500 h 2146300"/>
              <a:gd name="connsiteX17" fmla="*/ 781050 w 4140200"/>
              <a:gd name="connsiteY17" fmla="*/ 1460500 h 2146300"/>
              <a:gd name="connsiteX18" fmla="*/ 781050 w 4140200"/>
              <a:gd name="connsiteY18" fmla="*/ 1441450 h 2146300"/>
              <a:gd name="connsiteX19" fmla="*/ 736600 w 4140200"/>
              <a:gd name="connsiteY19" fmla="*/ 1441450 h 2146300"/>
              <a:gd name="connsiteX20" fmla="*/ 736600 w 4140200"/>
              <a:gd name="connsiteY20" fmla="*/ 1362075 h 2146300"/>
              <a:gd name="connsiteX21" fmla="*/ 723900 w 4140200"/>
              <a:gd name="connsiteY21" fmla="*/ 1362075 h 2146300"/>
              <a:gd name="connsiteX22" fmla="*/ 723900 w 4140200"/>
              <a:gd name="connsiteY22" fmla="*/ 1339850 h 2146300"/>
              <a:gd name="connsiteX23" fmla="*/ 701675 w 4140200"/>
              <a:gd name="connsiteY23" fmla="*/ 1339850 h 2146300"/>
              <a:gd name="connsiteX24" fmla="*/ 701675 w 4140200"/>
              <a:gd name="connsiteY24" fmla="*/ 1298575 h 2146300"/>
              <a:gd name="connsiteX25" fmla="*/ 539750 w 4140200"/>
              <a:gd name="connsiteY25" fmla="*/ 1298575 h 2146300"/>
              <a:gd name="connsiteX26" fmla="*/ 539750 w 4140200"/>
              <a:gd name="connsiteY26" fmla="*/ 1238250 h 2146300"/>
              <a:gd name="connsiteX27" fmla="*/ 434975 w 4140200"/>
              <a:gd name="connsiteY27" fmla="*/ 1238250 h 2146300"/>
              <a:gd name="connsiteX28" fmla="*/ 434975 w 4140200"/>
              <a:gd name="connsiteY28" fmla="*/ 1171575 h 2146300"/>
              <a:gd name="connsiteX29" fmla="*/ 384175 w 4140200"/>
              <a:gd name="connsiteY29" fmla="*/ 1171575 h 2146300"/>
              <a:gd name="connsiteX30" fmla="*/ 384175 w 4140200"/>
              <a:gd name="connsiteY30" fmla="*/ 1133475 h 2146300"/>
              <a:gd name="connsiteX31" fmla="*/ 365125 w 4140200"/>
              <a:gd name="connsiteY31" fmla="*/ 1133475 h 2146300"/>
              <a:gd name="connsiteX32" fmla="*/ 365125 w 4140200"/>
              <a:gd name="connsiteY32" fmla="*/ 1098550 h 2146300"/>
              <a:gd name="connsiteX33" fmla="*/ 349250 w 4140200"/>
              <a:gd name="connsiteY33" fmla="*/ 1098550 h 2146300"/>
              <a:gd name="connsiteX34" fmla="*/ 349250 w 4140200"/>
              <a:gd name="connsiteY34" fmla="*/ 1066800 h 2146300"/>
              <a:gd name="connsiteX35" fmla="*/ 349250 w 4140200"/>
              <a:gd name="connsiteY35" fmla="*/ 1012825 h 2146300"/>
              <a:gd name="connsiteX36" fmla="*/ 282575 w 4140200"/>
              <a:gd name="connsiteY36" fmla="*/ 1012825 h 2146300"/>
              <a:gd name="connsiteX37" fmla="*/ 282575 w 4140200"/>
              <a:gd name="connsiteY37" fmla="*/ 990600 h 2146300"/>
              <a:gd name="connsiteX38" fmla="*/ 257175 w 4140200"/>
              <a:gd name="connsiteY38" fmla="*/ 990600 h 2146300"/>
              <a:gd name="connsiteX39" fmla="*/ 257175 w 4140200"/>
              <a:gd name="connsiteY39" fmla="*/ 942975 h 2146300"/>
              <a:gd name="connsiteX40" fmla="*/ 244475 w 4140200"/>
              <a:gd name="connsiteY40" fmla="*/ 942975 h 2146300"/>
              <a:gd name="connsiteX41" fmla="*/ 244475 w 4140200"/>
              <a:gd name="connsiteY41" fmla="*/ 873125 h 2146300"/>
              <a:gd name="connsiteX42" fmla="*/ 231775 w 4140200"/>
              <a:gd name="connsiteY42" fmla="*/ 873125 h 2146300"/>
              <a:gd name="connsiteX43" fmla="*/ 231775 w 4140200"/>
              <a:gd name="connsiteY43" fmla="*/ 831850 h 2146300"/>
              <a:gd name="connsiteX44" fmla="*/ 219075 w 4140200"/>
              <a:gd name="connsiteY44" fmla="*/ 831850 h 2146300"/>
              <a:gd name="connsiteX45" fmla="*/ 219075 w 4140200"/>
              <a:gd name="connsiteY45" fmla="*/ 796925 h 2146300"/>
              <a:gd name="connsiteX46" fmla="*/ 212725 w 4140200"/>
              <a:gd name="connsiteY46" fmla="*/ 790575 h 2146300"/>
              <a:gd name="connsiteX47" fmla="*/ 212725 w 4140200"/>
              <a:gd name="connsiteY47" fmla="*/ 771525 h 2146300"/>
              <a:gd name="connsiteX48" fmla="*/ 168275 w 4140200"/>
              <a:gd name="connsiteY48" fmla="*/ 771525 h 2146300"/>
              <a:gd name="connsiteX49" fmla="*/ 168275 w 4140200"/>
              <a:gd name="connsiteY49" fmla="*/ 695325 h 2146300"/>
              <a:gd name="connsiteX50" fmla="*/ 155575 w 4140200"/>
              <a:gd name="connsiteY50" fmla="*/ 695325 h 2146300"/>
              <a:gd name="connsiteX51" fmla="*/ 155575 w 4140200"/>
              <a:gd name="connsiteY51" fmla="*/ 600075 h 2146300"/>
              <a:gd name="connsiteX52" fmla="*/ 133350 w 4140200"/>
              <a:gd name="connsiteY52" fmla="*/ 600075 h 2146300"/>
              <a:gd name="connsiteX53" fmla="*/ 133350 w 4140200"/>
              <a:gd name="connsiteY53" fmla="*/ 536575 h 2146300"/>
              <a:gd name="connsiteX54" fmla="*/ 120650 w 4140200"/>
              <a:gd name="connsiteY54" fmla="*/ 536575 h 2146300"/>
              <a:gd name="connsiteX55" fmla="*/ 120650 w 4140200"/>
              <a:gd name="connsiteY55" fmla="*/ 454025 h 2146300"/>
              <a:gd name="connsiteX56" fmla="*/ 107950 w 4140200"/>
              <a:gd name="connsiteY56" fmla="*/ 454025 h 2146300"/>
              <a:gd name="connsiteX57" fmla="*/ 107950 w 4140200"/>
              <a:gd name="connsiteY57" fmla="*/ 387350 h 2146300"/>
              <a:gd name="connsiteX58" fmla="*/ 73025 w 4140200"/>
              <a:gd name="connsiteY58" fmla="*/ 387350 h 2146300"/>
              <a:gd name="connsiteX59" fmla="*/ 73025 w 4140200"/>
              <a:gd name="connsiteY59" fmla="*/ 342900 h 2146300"/>
              <a:gd name="connsiteX60" fmla="*/ 73025 w 4140200"/>
              <a:gd name="connsiteY60" fmla="*/ 301625 h 2146300"/>
              <a:gd name="connsiteX61" fmla="*/ 66675 w 4140200"/>
              <a:gd name="connsiteY61" fmla="*/ 301625 h 2146300"/>
              <a:gd name="connsiteX62" fmla="*/ 66675 w 4140200"/>
              <a:gd name="connsiteY62" fmla="*/ 238125 h 2146300"/>
              <a:gd name="connsiteX63" fmla="*/ 44450 w 4140200"/>
              <a:gd name="connsiteY63" fmla="*/ 238125 h 2146300"/>
              <a:gd name="connsiteX64" fmla="*/ 44450 w 4140200"/>
              <a:gd name="connsiteY64" fmla="*/ 142875 h 2146300"/>
              <a:gd name="connsiteX65" fmla="*/ 34925 w 4140200"/>
              <a:gd name="connsiteY65" fmla="*/ 142875 h 2146300"/>
              <a:gd name="connsiteX66" fmla="*/ 34925 w 4140200"/>
              <a:gd name="connsiteY66" fmla="*/ 98425 h 2146300"/>
              <a:gd name="connsiteX67" fmla="*/ 22225 w 4140200"/>
              <a:gd name="connsiteY67" fmla="*/ 98425 h 2146300"/>
              <a:gd name="connsiteX68" fmla="*/ 22225 w 4140200"/>
              <a:gd name="connsiteY68" fmla="*/ 63500 h 2146300"/>
              <a:gd name="connsiteX69" fmla="*/ 12700 w 4140200"/>
              <a:gd name="connsiteY69" fmla="*/ 63500 h 2146300"/>
              <a:gd name="connsiteX70" fmla="*/ 12700 w 4140200"/>
              <a:gd name="connsiteY70" fmla="*/ 63500 h 2146300"/>
              <a:gd name="connsiteX71" fmla="*/ 0 w 4140200"/>
              <a:gd name="connsiteY71" fmla="*/ 50800 h 2146300"/>
              <a:gd name="connsiteX72" fmla="*/ 0 w 4140200"/>
              <a:gd name="connsiteY72" fmla="*/ 0 h 2146300"/>
              <a:gd name="connsiteX0" fmla="*/ 4146550 w 4146550"/>
              <a:gd name="connsiteY0" fmla="*/ 2146300 h 2146300"/>
              <a:gd name="connsiteX1" fmla="*/ 2559050 w 4146550"/>
              <a:gd name="connsiteY1" fmla="*/ 2146300 h 2146300"/>
              <a:gd name="connsiteX2" fmla="*/ 2559050 w 4146550"/>
              <a:gd name="connsiteY2" fmla="*/ 1978025 h 2146300"/>
              <a:gd name="connsiteX3" fmla="*/ 2365375 w 4146550"/>
              <a:gd name="connsiteY3" fmla="*/ 1978025 h 2146300"/>
              <a:gd name="connsiteX4" fmla="*/ 2365375 w 4146550"/>
              <a:gd name="connsiteY4" fmla="*/ 1854200 h 2146300"/>
              <a:gd name="connsiteX5" fmla="*/ 2273300 w 4146550"/>
              <a:gd name="connsiteY5" fmla="*/ 1854200 h 2146300"/>
              <a:gd name="connsiteX6" fmla="*/ 2273300 w 4146550"/>
              <a:gd name="connsiteY6" fmla="*/ 1711325 h 2146300"/>
              <a:gd name="connsiteX7" fmla="*/ 1536700 w 4146550"/>
              <a:gd name="connsiteY7" fmla="*/ 1711325 h 2146300"/>
              <a:gd name="connsiteX8" fmla="*/ 1536700 w 4146550"/>
              <a:gd name="connsiteY8" fmla="*/ 1647825 h 2146300"/>
              <a:gd name="connsiteX9" fmla="*/ 1323975 w 4146550"/>
              <a:gd name="connsiteY9" fmla="*/ 1647825 h 2146300"/>
              <a:gd name="connsiteX10" fmla="*/ 1323975 w 4146550"/>
              <a:gd name="connsiteY10" fmla="*/ 1597025 h 2146300"/>
              <a:gd name="connsiteX11" fmla="*/ 1308100 w 4146550"/>
              <a:gd name="connsiteY11" fmla="*/ 1597025 h 2146300"/>
              <a:gd name="connsiteX12" fmla="*/ 1308100 w 4146550"/>
              <a:gd name="connsiteY12" fmla="*/ 1546225 h 2146300"/>
              <a:gd name="connsiteX13" fmla="*/ 1092200 w 4146550"/>
              <a:gd name="connsiteY13" fmla="*/ 1546225 h 2146300"/>
              <a:gd name="connsiteX14" fmla="*/ 1092200 w 4146550"/>
              <a:gd name="connsiteY14" fmla="*/ 1504950 h 2146300"/>
              <a:gd name="connsiteX15" fmla="*/ 793750 w 4146550"/>
              <a:gd name="connsiteY15" fmla="*/ 1504950 h 2146300"/>
              <a:gd name="connsiteX16" fmla="*/ 793750 w 4146550"/>
              <a:gd name="connsiteY16" fmla="*/ 1460500 h 2146300"/>
              <a:gd name="connsiteX17" fmla="*/ 787400 w 4146550"/>
              <a:gd name="connsiteY17" fmla="*/ 1460500 h 2146300"/>
              <a:gd name="connsiteX18" fmla="*/ 787400 w 4146550"/>
              <a:gd name="connsiteY18" fmla="*/ 1441450 h 2146300"/>
              <a:gd name="connsiteX19" fmla="*/ 742950 w 4146550"/>
              <a:gd name="connsiteY19" fmla="*/ 1441450 h 2146300"/>
              <a:gd name="connsiteX20" fmla="*/ 742950 w 4146550"/>
              <a:gd name="connsiteY20" fmla="*/ 1362075 h 2146300"/>
              <a:gd name="connsiteX21" fmla="*/ 730250 w 4146550"/>
              <a:gd name="connsiteY21" fmla="*/ 1362075 h 2146300"/>
              <a:gd name="connsiteX22" fmla="*/ 730250 w 4146550"/>
              <a:gd name="connsiteY22" fmla="*/ 1339850 h 2146300"/>
              <a:gd name="connsiteX23" fmla="*/ 708025 w 4146550"/>
              <a:gd name="connsiteY23" fmla="*/ 1339850 h 2146300"/>
              <a:gd name="connsiteX24" fmla="*/ 708025 w 4146550"/>
              <a:gd name="connsiteY24" fmla="*/ 1298575 h 2146300"/>
              <a:gd name="connsiteX25" fmla="*/ 546100 w 4146550"/>
              <a:gd name="connsiteY25" fmla="*/ 1298575 h 2146300"/>
              <a:gd name="connsiteX26" fmla="*/ 546100 w 4146550"/>
              <a:gd name="connsiteY26" fmla="*/ 1238250 h 2146300"/>
              <a:gd name="connsiteX27" fmla="*/ 441325 w 4146550"/>
              <a:gd name="connsiteY27" fmla="*/ 1238250 h 2146300"/>
              <a:gd name="connsiteX28" fmla="*/ 441325 w 4146550"/>
              <a:gd name="connsiteY28" fmla="*/ 1171575 h 2146300"/>
              <a:gd name="connsiteX29" fmla="*/ 390525 w 4146550"/>
              <a:gd name="connsiteY29" fmla="*/ 1171575 h 2146300"/>
              <a:gd name="connsiteX30" fmla="*/ 390525 w 4146550"/>
              <a:gd name="connsiteY30" fmla="*/ 1133475 h 2146300"/>
              <a:gd name="connsiteX31" fmla="*/ 371475 w 4146550"/>
              <a:gd name="connsiteY31" fmla="*/ 1133475 h 2146300"/>
              <a:gd name="connsiteX32" fmla="*/ 371475 w 4146550"/>
              <a:gd name="connsiteY32" fmla="*/ 1098550 h 2146300"/>
              <a:gd name="connsiteX33" fmla="*/ 355600 w 4146550"/>
              <a:gd name="connsiteY33" fmla="*/ 1098550 h 2146300"/>
              <a:gd name="connsiteX34" fmla="*/ 355600 w 4146550"/>
              <a:gd name="connsiteY34" fmla="*/ 1066800 h 2146300"/>
              <a:gd name="connsiteX35" fmla="*/ 355600 w 4146550"/>
              <a:gd name="connsiteY35" fmla="*/ 1012825 h 2146300"/>
              <a:gd name="connsiteX36" fmla="*/ 288925 w 4146550"/>
              <a:gd name="connsiteY36" fmla="*/ 1012825 h 2146300"/>
              <a:gd name="connsiteX37" fmla="*/ 288925 w 4146550"/>
              <a:gd name="connsiteY37" fmla="*/ 990600 h 2146300"/>
              <a:gd name="connsiteX38" fmla="*/ 263525 w 4146550"/>
              <a:gd name="connsiteY38" fmla="*/ 990600 h 2146300"/>
              <a:gd name="connsiteX39" fmla="*/ 263525 w 4146550"/>
              <a:gd name="connsiteY39" fmla="*/ 942975 h 2146300"/>
              <a:gd name="connsiteX40" fmla="*/ 250825 w 4146550"/>
              <a:gd name="connsiteY40" fmla="*/ 942975 h 2146300"/>
              <a:gd name="connsiteX41" fmla="*/ 250825 w 4146550"/>
              <a:gd name="connsiteY41" fmla="*/ 873125 h 2146300"/>
              <a:gd name="connsiteX42" fmla="*/ 238125 w 4146550"/>
              <a:gd name="connsiteY42" fmla="*/ 873125 h 2146300"/>
              <a:gd name="connsiteX43" fmla="*/ 238125 w 4146550"/>
              <a:gd name="connsiteY43" fmla="*/ 831850 h 2146300"/>
              <a:gd name="connsiteX44" fmla="*/ 225425 w 4146550"/>
              <a:gd name="connsiteY44" fmla="*/ 831850 h 2146300"/>
              <a:gd name="connsiteX45" fmla="*/ 225425 w 4146550"/>
              <a:gd name="connsiteY45" fmla="*/ 796925 h 2146300"/>
              <a:gd name="connsiteX46" fmla="*/ 219075 w 4146550"/>
              <a:gd name="connsiteY46" fmla="*/ 790575 h 2146300"/>
              <a:gd name="connsiteX47" fmla="*/ 219075 w 4146550"/>
              <a:gd name="connsiteY47" fmla="*/ 771525 h 2146300"/>
              <a:gd name="connsiteX48" fmla="*/ 174625 w 4146550"/>
              <a:gd name="connsiteY48" fmla="*/ 771525 h 2146300"/>
              <a:gd name="connsiteX49" fmla="*/ 174625 w 4146550"/>
              <a:gd name="connsiteY49" fmla="*/ 695325 h 2146300"/>
              <a:gd name="connsiteX50" fmla="*/ 161925 w 4146550"/>
              <a:gd name="connsiteY50" fmla="*/ 695325 h 2146300"/>
              <a:gd name="connsiteX51" fmla="*/ 161925 w 4146550"/>
              <a:gd name="connsiteY51" fmla="*/ 600075 h 2146300"/>
              <a:gd name="connsiteX52" fmla="*/ 139700 w 4146550"/>
              <a:gd name="connsiteY52" fmla="*/ 600075 h 2146300"/>
              <a:gd name="connsiteX53" fmla="*/ 139700 w 4146550"/>
              <a:gd name="connsiteY53" fmla="*/ 536575 h 2146300"/>
              <a:gd name="connsiteX54" fmla="*/ 127000 w 4146550"/>
              <a:gd name="connsiteY54" fmla="*/ 536575 h 2146300"/>
              <a:gd name="connsiteX55" fmla="*/ 127000 w 4146550"/>
              <a:gd name="connsiteY55" fmla="*/ 454025 h 2146300"/>
              <a:gd name="connsiteX56" fmla="*/ 114300 w 4146550"/>
              <a:gd name="connsiteY56" fmla="*/ 454025 h 2146300"/>
              <a:gd name="connsiteX57" fmla="*/ 114300 w 4146550"/>
              <a:gd name="connsiteY57" fmla="*/ 387350 h 2146300"/>
              <a:gd name="connsiteX58" fmla="*/ 79375 w 4146550"/>
              <a:gd name="connsiteY58" fmla="*/ 387350 h 2146300"/>
              <a:gd name="connsiteX59" fmla="*/ 79375 w 4146550"/>
              <a:gd name="connsiteY59" fmla="*/ 342900 h 2146300"/>
              <a:gd name="connsiteX60" fmla="*/ 79375 w 4146550"/>
              <a:gd name="connsiteY60" fmla="*/ 301625 h 2146300"/>
              <a:gd name="connsiteX61" fmla="*/ 73025 w 4146550"/>
              <a:gd name="connsiteY61" fmla="*/ 301625 h 2146300"/>
              <a:gd name="connsiteX62" fmla="*/ 73025 w 4146550"/>
              <a:gd name="connsiteY62" fmla="*/ 238125 h 2146300"/>
              <a:gd name="connsiteX63" fmla="*/ 50800 w 4146550"/>
              <a:gd name="connsiteY63" fmla="*/ 238125 h 2146300"/>
              <a:gd name="connsiteX64" fmla="*/ 50800 w 4146550"/>
              <a:gd name="connsiteY64" fmla="*/ 142875 h 2146300"/>
              <a:gd name="connsiteX65" fmla="*/ 41275 w 4146550"/>
              <a:gd name="connsiteY65" fmla="*/ 142875 h 2146300"/>
              <a:gd name="connsiteX66" fmla="*/ 41275 w 4146550"/>
              <a:gd name="connsiteY66" fmla="*/ 98425 h 2146300"/>
              <a:gd name="connsiteX67" fmla="*/ 28575 w 4146550"/>
              <a:gd name="connsiteY67" fmla="*/ 98425 h 2146300"/>
              <a:gd name="connsiteX68" fmla="*/ 28575 w 4146550"/>
              <a:gd name="connsiteY68" fmla="*/ 63500 h 2146300"/>
              <a:gd name="connsiteX69" fmla="*/ 19050 w 4146550"/>
              <a:gd name="connsiteY69" fmla="*/ 63500 h 2146300"/>
              <a:gd name="connsiteX70" fmla="*/ 19050 w 4146550"/>
              <a:gd name="connsiteY70" fmla="*/ 63500 h 2146300"/>
              <a:gd name="connsiteX71" fmla="*/ 0 w 4146550"/>
              <a:gd name="connsiteY71" fmla="*/ 34925 h 2146300"/>
              <a:gd name="connsiteX72" fmla="*/ 6350 w 4146550"/>
              <a:gd name="connsiteY72" fmla="*/ 0 h 2146300"/>
              <a:gd name="connsiteX0" fmla="*/ 4146550 w 4146550"/>
              <a:gd name="connsiteY0" fmla="*/ 2146300 h 2146300"/>
              <a:gd name="connsiteX1" fmla="*/ 2559050 w 4146550"/>
              <a:gd name="connsiteY1" fmla="*/ 2146300 h 2146300"/>
              <a:gd name="connsiteX2" fmla="*/ 2559050 w 4146550"/>
              <a:gd name="connsiteY2" fmla="*/ 1978025 h 2146300"/>
              <a:gd name="connsiteX3" fmla="*/ 2365375 w 4146550"/>
              <a:gd name="connsiteY3" fmla="*/ 1978025 h 2146300"/>
              <a:gd name="connsiteX4" fmla="*/ 2365375 w 4146550"/>
              <a:gd name="connsiteY4" fmla="*/ 1854200 h 2146300"/>
              <a:gd name="connsiteX5" fmla="*/ 2273300 w 4146550"/>
              <a:gd name="connsiteY5" fmla="*/ 1854200 h 2146300"/>
              <a:gd name="connsiteX6" fmla="*/ 2273300 w 4146550"/>
              <a:gd name="connsiteY6" fmla="*/ 1711325 h 2146300"/>
              <a:gd name="connsiteX7" fmla="*/ 1536700 w 4146550"/>
              <a:gd name="connsiteY7" fmla="*/ 1711325 h 2146300"/>
              <a:gd name="connsiteX8" fmla="*/ 1536700 w 4146550"/>
              <a:gd name="connsiteY8" fmla="*/ 1647825 h 2146300"/>
              <a:gd name="connsiteX9" fmla="*/ 1323975 w 4146550"/>
              <a:gd name="connsiteY9" fmla="*/ 1647825 h 2146300"/>
              <a:gd name="connsiteX10" fmla="*/ 1323975 w 4146550"/>
              <a:gd name="connsiteY10" fmla="*/ 1597025 h 2146300"/>
              <a:gd name="connsiteX11" fmla="*/ 1308100 w 4146550"/>
              <a:gd name="connsiteY11" fmla="*/ 1597025 h 2146300"/>
              <a:gd name="connsiteX12" fmla="*/ 1308100 w 4146550"/>
              <a:gd name="connsiteY12" fmla="*/ 1546225 h 2146300"/>
              <a:gd name="connsiteX13" fmla="*/ 1092200 w 4146550"/>
              <a:gd name="connsiteY13" fmla="*/ 1546225 h 2146300"/>
              <a:gd name="connsiteX14" fmla="*/ 1092200 w 4146550"/>
              <a:gd name="connsiteY14" fmla="*/ 1504950 h 2146300"/>
              <a:gd name="connsiteX15" fmla="*/ 793750 w 4146550"/>
              <a:gd name="connsiteY15" fmla="*/ 1504950 h 2146300"/>
              <a:gd name="connsiteX16" fmla="*/ 793750 w 4146550"/>
              <a:gd name="connsiteY16" fmla="*/ 1460500 h 2146300"/>
              <a:gd name="connsiteX17" fmla="*/ 787400 w 4146550"/>
              <a:gd name="connsiteY17" fmla="*/ 1460500 h 2146300"/>
              <a:gd name="connsiteX18" fmla="*/ 787400 w 4146550"/>
              <a:gd name="connsiteY18" fmla="*/ 1441450 h 2146300"/>
              <a:gd name="connsiteX19" fmla="*/ 742950 w 4146550"/>
              <a:gd name="connsiteY19" fmla="*/ 1441450 h 2146300"/>
              <a:gd name="connsiteX20" fmla="*/ 742950 w 4146550"/>
              <a:gd name="connsiteY20" fmla="*/ 1362075 h 2146300"/>
              <a:gd name="connsiteX21" fmla="*/ 730250 w 4146550"/>
              <a:gd name="connsiteY21" fmla="*/ 1362075 h 2146300"/>
              <a:gd name="connsiteX22" fmla="*/ 730250 w 4146550"/>
              <a:gd name="connsiteY22" fmla="*/ 1339850 h 2146300"/>
              <a:gd name="connsiteX23" fmla="*/ 708025 w 4146550"/>
              <a:gd name="connsiteY23" fmla="*/ 1339850 h 2146300"/>
              <a:gd name="connsiteX24" fmla="*/ 708025 w 4146550"/>
              <a:gd name="connsiteY24" fmla="*/ 1298575 h 2146300"/>
              <a:gd name="connsiteX25" fmla="*/ 546100 w 4146550"/>
              <a:gd name="connsiteY25" fmla="*/ 1298575 h 2146300"/>
              <a:gd name="connsiteX26" fmla="*/ 546100 w 4146550"/>
              <a:gd name="connsiteY26" fmla="*/ 1238250 h 2146300"/>
              <a:gd name="connsiteX27" fmla="*/ 441325 w 4146550"/>
              <a:gd name="connsiteY27" fmla="*/ 1238250 h 2146300"/>
              <a:gd name="connsiteX28" fmla="*/ 441325 w 4146550"/>
              <a:gd name="connsiteY28" fmla="*/ 1171575 h 2146300"/>
              <a:gd name="connsiteX29" fmla="*/ 390525 w 4146550"/>
              <a:gd name="connsiteY29" fmla="*/ 1171575 h 2146300"/>
              <a:gd name="connsiteX30" fmla="*/ 390525 w 4146550"/>
              <a:gd name="connsiteY30" fmla="*/ 1133475 h 2146300"/>
              <a:gd name="connsiteX31" fmla="*/ 371475 w 4146550"/>
              <a:gd name="connsiteY31" fmla="*/ 1133475 h 2146300"/>
              <a:gd name="connsiteX32" fmla="*/ 371475 w 4146550"/>
              <a:gd name="connsiteY32" fmla="*/ 1098550 h 2146300"/>
              <a:gd name="connsiteX33" fmla="*/ 355600 w 4146550"/>
              <a:gd name="connsiteY33" fmla="*/ 1098550 h 2146300"/>
              <a:gd name="connsiteX34" fmla="*/ 355600 w 4146550"/>
              <a:gd name="connsiteY34" fmla="*/ 1066800 h 2146300"/>
              <a:gd name="connsiteX35" fmla="*/ 355600 w 4146550"/>
              <a:gd name="connsiteY35" fmla="*/ 1012825 h 2146300"/>
              <a:gd name="connsiteX36" fmla="*/ 288925 w 4146550"/>
              <a:gd name="connsiteY36" fmla="*/ 1012825 h 2146300"/>
              <a:gd name="connsiteX37" fmla="*/ 288925 w 4146550"/>
              <a:gd name="connsiteY37" fmla="*/ 990600 h 2146300"/>
              <a:gd name="connsiteX38" fmla="*/ 263525 w 4146550"/>
              <a:gd name="connsiteY38" fmla="*/ 990600 h 2146300"/>
              <a:gd name="connsiteX39" fmla="*/ 263525 w 4146550"/>
              <a:gd name="connsiteY39" fmla="*/ 942975 h 2146300"/>
              <a:gd name="connsiteX40" fmla="*/ 250825 w 4146550"/>
              <a:gd name="connsiteY40" fmla="*/ 942975 h 2146300"/>
              <a:gd name="connsiteX41" fmla="*/ 250825 w 4146550"/>
              <a:gd name="connsiteY41" fmla="*/ 873125 h 2146300"/>
              <a:gd name="connsiteX42" fmla="*/ 238125 w 4146550"/>
              <a:gd name="connsiteY42" fmla="*/ 873125 h 2146300"/>
              <a:gd name="connsiteX43" fmla="*/ 238125 w 4146550"/>
              <a:gd name="connsiteY43" fmla="*/ 831850 h 2146300"/>
              <a:gd name="connsiteX44" fmla="*/ 225425 w 4146550"/>
              <a:gd name="connsiteY44" fmla="*/ 831850 h 2146300"/>
              <a:gd name="connsiteX45" fmla="*/ 225425 w 4146550"/>
              <a:gd name="connsiteY45" fmla="*/ 796925 h 2146300"/>
              <a:gd name="connsiteX46" fmla="*/ 219075 w 4146550"/>
              <a:gd name="connsiteY46" fmla="*/ 790575 h 2146300"/>
              <a:gd name="connsiteX47" fmla="*/ 219075 w 4146550"/>
              <a:gd name="connsiteY47" fmla="*/ 771525 h 2146300"/>
              <a:gd name="connsiteX48" fmla="*/ 174625 w 4146550"/>
              <a:gd name="connsiteY48" fmla="*/ 771525 h 2146300"/>
              <a:gd name="connsiteX49" fmla="*/ 174625 w 4146550"/>
              <a:gd name="connsiteY49" fmla="*/ 695325 h 2146300"/>
              <a:gd name="connsiteX50" fmla="*/ 161925 w 4146550"/>
              <a:gd name="connsiteY50" fmla="*/ 695325 h 2146300"/>
              <a:gd name="connsiteX51" fmla="*/ 161925 w 4146550"/>
              <a:gd name="connsiteY51" fmla="*/ 600075 h 2146300"/>
              <a:gd name="connsiteX52" fmla="*/ 139700 w 4146550"/>
              <a:gd name="connsiteY52" fmla="*/ 600075 h 2146300"/>
              <a:gd name="connsiteX53" fmla="*/ 139700 w 4146550"/>
              <a:gd name="connsiteY53" fmla="*/ 536575 h 2146300"/>
              <a:gd name="connsiteX54" fmla="*/ 127000 w 4146550"/>
              <a:gd name="connsiteY54" fmla="*/ 536575 h 2146300"/>
              <a:gd name="connsiteX55" fmla="*/ 127000 w 4146550"/>
              <a:gd name="connsiteY55" fmla="*/ 454025 h 2146300"/>
              <a:gd name="connsiteX56" fmla="*/ 114300 w 4146550"/>
              <a:gd name="connsiteY56" fmla="*/ 454025 h 2146300"/>
              <a:gd name="connsiteX57" fmla="*/ 114300 w 4146550"/>
              <a:gd name="connsiteY57" fmla="*/ 387350 h 2146300"/>
              <a:gd name="connsiteX58" fmla="*/ 79375 w 4146550"/>
              <a:gd name="connsiteY58" fmla="*/ 387350 h 2146300"/>
              <a:gd name="connsiteX59" fmla="*/ 79375 w 4146550"/>
              <a:gd name="connsiteY59" fmla="*/ 342900 h 2146300"/>
              <a:gd name="connsiteX60" fmla="*/ 79375 w 4146550"/>
              <a:gd name="connsiteY60" fmla="*/ 301625 h 2146300"/>
              <a:gd name="connsiteX61" fmla="*/ 73025 w 4146550"/>
              <a:gd name="connsiteY61" fmla="*/ 301625 h 2146300"/>
              <a:gd name="connsiteX62" fmla="*/ 73025 w 4146550"/>
              <a:gd name="connsiteY62" fmla="*/ 238125 h 2146300"/>
              <a:gd name="connsiteX63" fmla="*/ 50800 w 4146550"/>
              <a:gd name="connsiteY63" fmla="*/ 238125 h 2146300"/>
              <a:gd name="connsiteX64" fmla="*/ 50800 w 4146550"/>
              <a:gd name="connsiteY64" fmla="*/ 142875 h 2146300"/>
              <a:gd name="connsiteX65" fmla="*/ 41275 w 4146550"/>
              <a:gd name="connsiteY65" fmla="*/ 142875 h 2146300"/>
              <a:gd name="connsiteX66" fmla="*/ 41275 w 4146550"/>
              <a:gd name="connsiteY66" fmla="*/ 98425 h 2146300"/>
              <a:gd name="connsiteX67" fmla="*/ 28575 w 4146550"/>
              <a:gd name="connsiteY67" fmla="*/ 98425 h 2146300"/>
              <a:gd name="connsiteX68" fmla="*/ 28575 w 4146550"/>
              <a:gd name="connsiteY68" fmla="*/ 63500 h 2146300"/>
              <a:gd name="connsiteX69" fmla="*/ 19050 w 4146550"/>
              <a:gd name="connsiteY69" fmla="*/ 63500 h 2146300"/>
              <a:gd name="connsiteX70" fmla="*/ 19050 w 4146550"/>
              <a:gd name="connsiteY70" fmla="*/ 44450 h 2146300"/>
              <a:gd name="connsiteX71" fmla="*/ 0 w 4146550"/>
              <a:gd name="connsiteY71" fmla="*/ 34925 h 2146300"/>
              <a:gd name="connsiteX72" fmla="*/ 6350 w 4146550"/>
              <a:gd name="connsiteY72" fmla="*/ 0 h 2146300"/>
              <a:gd name="connsiteX0" fmla="*/ 4146550 w 4146550"/>
              <a:gd name="connsiteY0" fmla="*/ 2149475 h 2149475"/>
              <a:gd name="connsiteX1" fmla="*/ 2559050 w 4146550"/>
              <a:gd name="connsiteY1" fmla="*/ 2149475 h 2149475"/>
              <a:gd name="connsiteX2" fmla="*/ 2559050 w 4146550"/>
              <a:gd name="connsiteY2" fmla="*/ 1981200 h 2149475"/>
              <a:gd name="connsiteX3" fmla="*/ 2365375 w 4146550"/>
              <a:gd name="connsiteY3" fmla="*/ 1981200 h 2149475"/>
              <a:gd name="connsiteX4" fmla="*/ 2365375 w 4146550"/>
              <a:gd name="connsiteY4" fmla="*/ 1857375 h 2149475"/>
              <a:gd name="connsiteX5" fmla="*/ 2273300 w 4146550"/>
              <a:gd name="connsiteY5" fmla="*/ 1857375 h 2149475"/>
              <a:gd name="connsiteX6" fmla="*/ 2273300 w 4146550"/>
              <a:gd name="connsiteY6" fmla="*/ 1714500 h 2149475"/>
              <a:gd name="connsiteX7" fmla="*/ 1536700 w 4146550"/>
              <a:gd name="connsiteY7" fmla="*/ 1714500 h 2149475"/>
              <a:gd name="connsiteX8" fmla="*/ 1536700 w 4146550"/>
              <a:gd name="connsiteY8" fmla="*/ 1651000 h 2149475"/>
              <a:gd name="connsiteX9" fmla="*/ 1323975 w 4146550"/>
              <a:gd name="connsiteY9" fmla="*/ 1651000 h 2149475"/>
              <a:gd name="connsiteX10" fmla="*/ 1323975 w 4146550"/>
              <a:gd name="connsiteY10" fmla="*/ 1600200 h 2149475"/>
              <a:gd name="connsiteX11" fmla="*/ 1308100 w 4146550"/>
              <a:gd name="connsiteY11" fmla="*/ 1600200 h 2149475"/>
              <a:gd name="connsiteX12" fmla="*/ 1308100 w 4146550"/>
              <a:gd name="connsiteY12" fmla="*/ 1549400 h 2149475"/>
              <a:gd name="connsiteX13" fmla="*/ 1092200 w 4146550"/>
              <a:gd name="connsiteY13" fmla="*/ 1549400 h 2149475"/>
              <a:gd name="connsiteX14" fmla="*/ 1092200 w 4146550"/>
              <a:gd name="connsiteY14" fmla="*/ 1508125 h 2149475"/>
              <a:gd name="connsiteX15" fmla="*/ 793750 w 4146550"/>
              <a:gd name="connsiteY15" fmla="*/ 1508125 h 2149475"/>
              <a:gd name="connsiteX16" fmla="*/ 793750 w 4146550"/>
              <a:gd name="connsiteY16" fmla="*/ 1463675 h 2149475"/>
              <a:gd name="connsiteX17" fmla="*/ 787400 w 4146550"/>
              <a:gd name="connsiteY17" fmla="*/ 1463675 h 2149475"/>
              <a:gd name="connsiteX18" fmla="*/ 787400 w 4146550"/>
              <a:gd name="connsiteY18" fmla="*/ 1444625 h 2149475"/>
              <a:gd name="connsiteX19" fmla="*/ 742950 w 4146550"/>
              <a:gd name="connsiteY19" fmla="*/ 1444625 h 2149475"/>
              <a:gd name="connsiteX20" fmla="*/ 742950 w 4146550"/>
              <a:gd name="connsiteY20" fmla="*/ 1365250 h 2149475"/>
              <a:gd name="connsiteX21" fmla="*/ 730250 w 4146550"/>
              <a:gd name="connsiteY21" fmla="*/ 1365250 h 2149475"/>
              <a:gd name="connsiteX22" fmla="*/ 730250 w 4146550"/>
              <a:gd name="connsiteY22" fmla="*/ 1343025 h 2149475"/>
              <a:gd name="connsiteX23" fmla="*/ 708025 w 4146550"/>
              <a:gd name="connsiteY23" fmla="*/ 1343025 h 2149475"/>
              <a:gd name="connsiteX24" fmla="*/ 708025 w 4146550"/>
              <a:gd name="connsiteY24" fmla="*/ 1301750 h 2149475"/>
              <a:gd name="connsiteX25" fmla="*/ 546100 w 4146550"/>
              <a:gd name="connsiteY25" fmla="*/ 1301750 h 2149475"/>
              <a:gd name="connsiteX26" fmla="*/ 546100 w 4146550"/>
              <a:gd name="connsiteY26" fmla="*/ 1241425 h 2149475"/>
              <a:gd name="connsiteX27" fmla="*/ 441325 w 4146550"/>
              <a:gd name="connsiteY27" fmla="*/ 1241425 h 2149475"/>
              <a:gd name="connsiteX28" fmla="*/ 441325 w 4146550"/>
              <a:gd name="connsiteY28" fmla="*/ 1174750 h 2149475"/>
              <a:gd name="connsiteX29" fmla="*/ 390525 w 4146550"/>
              <a:gd name="connsiteY29" fmla="*/ 1174750 h 2149475"/>
              <a:gd name="connsiteX30" fmla="*/ 390525 w 4146550"/>
              <a:gd name="connsiteY30" fmla="*/ 1136650 h 2149475"/>
              <a:gd name="connsiteX31" fmla="*/ 371475 w 4146550"/>
              <a:gd name="connsiteY31" fmla="*/ 1136650 h 2149475"/>
              <a:gd name="connsiteX32" fmla="*/ 371475 w 4146550"/>
              <a:gd name="connsiteY32" fmla="*/ 1101725 h 2149475"/>
              <a:gd name="connsiteX33" fmla="*/ 355600 w 4146550"/>
              <a:gd name="connsiteY33" fmla="*/ 1101725 h 2149475"/>
              <a:gd name="connsiteX34" fmla="*/ 355600 w 4146550"/>
              <a:gd name="connsiteY34" fmla="*/ 1069975 h 2149475"/>
              <a:gd name="connsiteX35" fmla="*/ 355600 w 4146550"/>
              <a:gd name="connsiteY35" fmla="*/ 1016000 h 2149475"/>
              <a:gd name="connsiteX36" fmla="*/ 288925 w 4146550"/>
              <a:gd name="connsiteY36" fmla="*/ 1016000 h 2149475"/>
              <a:gd name="connsiteX37" fmla="*/ 288925 w 4146550"/>
              <a:gd name="connsiteY37" fmla="*/ 993775 h 2149475"/>
              <a:gd name="connsiteX38" fmla="*/ 263525 w 4146550"/>
              <a:gd name="connsiteY38" fmla="*/ 993775 h 2149475"/>
              <a:gd name="connsiteX39" fmla="*/ 263525 w 4146550"/>
              <a:gd name="connsiteY39" fmla="*/ 946150 h 2149475"/>
              <a:gd name="connsiteX40" fmla="*/ 250825 w 4146550"/>
              <a:gd name="connsiteY40" fmla="*/ 946150 h 2149475"/>
              <a:gd name="connsiteX41" fmla="*/ 250825 w 4146550"/>
              <a:gd name="connsiteY41" fmla="*/ 876300 h 2149475"/>
              <a:gd name="connsiteX42" fmla="*/ 238125 w 4146550"/>
              <a:gd name="connsiteY42" fmla="*/ 876300 h 2149475"/>
              <a:gd name="connsiteX43" fmla="*/ 238125 w 4146550"/>
              <a:gd name="connsiteY43" fmla="*/ 835025 h 2149475"/>
              <a:gd name="connsiteX44" fmla="*/ 225425 w 4146550"/>
              <a:gd name="connsiteY44" fmla="*/ 835025 h 2149475"/>
              <a:gd name="connsiteX45" fmla="*/ 225425 w 4146550"/>
              <a:gd name="connsiteY45" fmla="*/ 800100 h 2149475"/>
              <a:gd name="connsiteX46" fmla="*/ 219075 w 4146550"/>
              <a:gd name="connsiteY46" fmla="*/ 793750 h 2149475"/>
              <a:gd name="connsiteX47" fmla="*/ 219075 w 4146550"/>
              <a:gd name="connsiteY47" fmla="*/ 774700 h 2149475"/>
              <a:gd name="connsiteX48" fmla="*/ 174625 w 4146550"/>
              <a:gd name="connsiteY48" fmla="*/ 774700 h 2149475"/>
              <a:gd name="connsiteX49" fmla="*/ 174625 w 4146550"/>
              <a:gd name="connsiteY49" fmla="*/ 698500 h 2149475"/>
              <a:gd name="connsiteX50" fmla="*/ 161925 w 4146550"/>
              <a:gd name="connsiteY50" fmla="*/ 698500 h 2149475"/>
              <a:gd name="connsiteX51" fmla="*/ 161925 w 4146550"/>
              <a:gd name="connsiteY51" fmla="*/ 603250 h 2149475"/>
              <a:gd name="connsiteX52" fmla="*/ 139700 w 4146550"/>
              <a:gd name="connsiteY52" fmla="*/ 603250 h 2149475"/>
              <a:gd name="connsiteX53" fmla="*/ 139700 w 4146550"/>
              <a:gd name="connsiteY53" fmla="*/ 539750 h 2149475"/>
              <a:gd name="connsiteX54" fmla="*/ 127000 w 4146550"/>
              <a:gd name="connsiteY54" fmla="*/ 539750 h 2149475"/>
              <a:gd name="connsiteX55" fmla="*/ 127000 w 4146550"/>
              <a:gd name="connsiteY55" fmla="*/ 457200 h 2149475"/>
              <a:gd name="connsiteX56" fmla="*/ 114300 w 4146550"/>
              <a:gd name="connsiteY56" fmla="*/ 457200 h 2149475"/>
              <a:gd name="connsiteX57" fmla="*/ 114300 w 4146550"/>
              <a:gd name="connsiteY57" fmla="*/ 390525 h 2149475"/>
              <a:gd name="connsiteX58" fmla="*/ 79375 w 4146550"/>
              <a:gd name="connsiteY58" fmla="*/ 390525 h 2149475"/>
              <a:gd name="connsiteX59" fmla="*/ 79375 w 4146550"/>
              <a:gd name="connsiteY59" fmla="*/ 346075 h 2149475"/>
              <a:gd name="connsiteX60" fmla="*/ 79375 w 4146550"/>
              <a:gd name="connsiteY60" fmla="*/ 304800 h 2149475"/>
              <a:gd name="connsiteX61" fmla="*/ 73025 w 4146550"/>
              <a:gd name="connsiteY61" fmla="*/ 304800 h 2149475"/>
              <a:gd name="connsiteX62" fmla="*/ 73025 w 4146550"/>
              <a:gd name="connsiteY62" fmla="*/ 241300 h 2149475"/>
              <a:gd name="connsiteX63" fmla="*/ 50800 w 4146550"/>
              <a:gd name="connsiteY63" fmla="*/ 241300 h 2149475"/>
              <a:gd name="connsiteX64" fmla="*/ 50800 w 4146550"/>
              <a:gd name="connsiteY64" fmla="*/ 146050 h 2149475"/>
              <a:gd name="connsiteX65" fmla="*/ 41275 w 4146550"/>
              <a:gd name="connsiteY65" fmla="*/ 146050 h 2149475"/>
              <a:gd name="connsiteX66" fmla="*/ 41275 w 4146550"/>
              <a:gd name="connsiteY66" fmla="*/ 101600 h 2149475"/>
              <a:gd name="connsiteX67" fmla="*/ 28575 w 4146550"/>
              <a:gd name="connsiteY67" fmla="*/ 101600 h 2149475"/>
              <a:gd name="connsiteX68" fmla="*/ 28575 w 4146550"/>
              <a:gd name="connsiteY68" fmla="*/ 66675 h 2149475"/>
              <a:gd name="connsiteX69" fmla="*/ 19050 w 4146550"/>
              <a:gd name="connsiteY69" fmla="*/ 66675 h 2149475"/>
              <a:gd name="connsiteX70" fmla="*/ 19050 w 4146550"/>
              <a:gd name="connsiteY70" fmla="*/ 47625 h 2149475"/>
              <a:gd name="connsiteX71" fmla="*/ 0 w 4146550"/>
              <a:gd name="connsiteY71" fmla="*/ 38100 h 2149475"/>
              <a:gd name="connsiteX72" fmla="*/ 0 w 4146550"/>
              <a:gd name="connsiteY72" fmla="*/ 0 h 2149475"/>
              <a:gd name="connsiteX0" fmla="*/ 4146550 w 4146550"/>
              <a:gd name="connsiteY0" fmla="*/ 2149475 h 2149475"/>
              <a:gd name="connsiteX1" fmla="*/ 2559050 w 4146550"/>
              <a:gd name="connsiteY1" fmla="*/ 2149475 h 2149475"/>
              <a:gd name="connsiteX2" fmla="*/ 2559050 w 4146550"/>
              <a:gd name="connsiteY2" fmla="*/ 1981200 h 2149475"/>
              <a:gd name="connsiteX3" fmla="*/ 2365375 w 4146550"/>
              <a:gd name="connsiteY3" fmla="*/ 1981200 h 2149475"/>
              <a:gd name="connsiteX4" fmla="*/ 2365375 w 4146550"/>
              <a:gd name="connsiteY4" fmla="*/ 1857375 h 2149475"/>
              <a:gd name="connsiteX5" fmla="*/ 2273300 w 4146550"/>
              <a:gd name="connsiteY5" fmla="*/ 1857375 h 2149475"/>
              <a:gd name="connsiteX6" fmla="*/ 2273300 w 4146550"/>
              <a:gd name="connsiteY6" fmla="*/ 1714500 h 2149475"/>
              <a:gd name="connsiteX7" fmla="*/ 1536700 w 4146550"/>
              <a:gd name="connsiteY7" fmla="*/ 1714500 h 2149475"/>
              <a:gd name="connsiteX8" fmla="*/ 1536700 w 4146550"/>
              <a:gd name="connsiteY8" fmla="*/ 1651000 h 2149475"/>
              <a:gd name="connsiteX9" fmla="*/ 1323975 w 4146550"/>
              <a:gd name="connsiteY9" fmla="*/ 1651000 h 2149475"/>
              <a:gd name="connsiteX10" fmla="*/ 1323975 w 4146550"/>
              <a:gd name="connsiteY10" fmla="*/ 1600200 h 2149475"/>
              <a:gd name="connsiteX11" fmla="*/ 1308100 w 4146550"/>
              <a:gd name="connsiteY11" fmla="*/ 1600200 h 2149475"/>
              <a:gd name="connsiteX12" fmla="*/ 1308100 w 4146550"/>
              <a:gd name="connsiteY12" fmla="*/ 1549400 h 2149475"/>
              <a:gd name="connsiteX13" fmla="*/ 1092200 w 4146550"/>
              <a:gd name="connsiteY13" fmla="*/ 1549400 h 2149475"/>
              <a:gd name="connsiteX14" fmla="*/ 1092200 w 4146550"/>
              <a:gd name="connsiteY14" fmla="*/ 1508125 h 2149475"/>
              <a:gd name="connsiteX15" fmla="*/ 793750 w 4146550"/>
              <a:gd name="connsiteY15" fmla="*/ 1508125 h 2149475"/>
              <a:gd name="connsiteX16" fmla="*/ 793750 w 4146550"/>
              <a:gd name="connsiteY16" fmla="*/ 1463675 h 2149475"/>
              <a:gd name="connsiteX17" fmla="*/ 787400 w 4146550"/>
              <a:gd name="connsiteY17" fmla="*/ 1463675 h 2149475"/>
              <a:gd name="connsiteX18" fmla="*/ 787400 w 4146550"/>
              <a:gd name="connsiteY18" fmla="*/ 1444625 h 2149475"/>
              <a:gd name="connsiteX19" fmla="*/ 742950 w 4146550"/>
              <a:gd name="connsiteY19" fmla="*/ 1444625 h 2149475"/>
              <a:gd name="connsiteX20" fmla="*/ 742950 w 4146550"/>
              <a:gd name="connsiteY20" fmla="*/ 1365250 h 2149475"/>
              <a:gd name="connsiteX21" fmla="*/ 730250 w 4146550"/>
              <a:gd name="connsiteY21" fmla="*/ 1365250 h 2149475"/>
              <a:gd name="connsiteX22" fmla="*/ 730250 w 4146550"/>
              <a:gd name="connsiteY22" fmla="*/ 1343025 h 2149475"/>
              <a:gd name="connsiteX23" fmla="*/ 708025 w 4146550"/>
              <a:gd name="connsiteY23" fmla="*/ 1343025 h 2149475"/>
              <a:gd name="connsiteX24" fmla="*/ 708025 w 4146550"/>
              <a:gd name="connsiteY24" fmla="*/ 1301750 h 2149475"/>
              <a:gd name="connsiteX25" fmla="*/ 546100 w 4146550"/>
              <a:gd name="connsiteY25" fmla="*/ 1301750 h 2149475"/>
              <a:gd name="connsiteX26" fmla="*/ 546100 w 4146550"/>
              <a:gd name="connsiteY26" fmla="*/ 1241425 h 2149475"/>
              <a:gd name="connsiteX27" fmla="*/ 441325 w 4146550"/>
              <a:gd name="connsiteY27" fmla="*/ 1241425 h 2149475"/>
              <a:gd name="connsiteX28" fmla="*/ 441325 w 4146550"/>
              <a:gd name="connsiteY28" fmla="*/ 1174750 h 2149475"/>
              <a:gd name="connsiteX29" fmla="*/ 390525 w 4146550"/>
              <a:gd name="connsiteY29" fmla="*/ 1174750 h 2149475"/>
              <a:gd name="connsiteX30" fmla="*/ 390525 w 4146550"/>
              <a:gd name="connsiteY30" fmla="*/ 1136650 h 2149475"/>
              <a:gd name="connsiteX31" fmla="*/ 371475 w 4146550"/>
              <a:gd name="connsiteY31" fmla="*/ 1136650 h 2149475"/>
              <a:gd name="connsiteX32" fmla="*/ 371475 w 4146550"/>
              <a:gd name="connsiteY32" fmla="*/ 1101725 h 2149475"/>
              <a:gd name="connsiteX33" fmla="*/ 355600 w 4146550"/>
              <a:gd name="connsiteY33" fmla="*/ 1101725 h 2149475"/>
              <a:gd name="connsiteX34" fmla="*/ 355600 w 4146550"/>
              <a:gd name="connsiteY34" fmla="*/ 1069975 h 2149475"/>
              <a:gd name="connsiteX35" fmla="*/ 355600 w 4146550"/>
              <a:gd name="connsiteY35" fmla="*/ 1016000 h 2149475"/>
              <a:gd name="connsiteX36" fmla="*/ 288925 w 4146550"/>
              <a:gd name="connsiteY36" fmla="*/ 1016000 h 2149475"/>
              <a:gd name="connsiteX37" fmla="*/ 288925 w 4146550"/>
              <a:gd name="connsiteY37" fmla="*/ 993775 h 2149475"/>
              <a:gd name="connsiteX38" fmla="*/ 263525 w 4146550"/>
              <a:gd name="connsiteY38" fmla="*/ 993775 h 2149475"/>
              <a:gd name="connsiteX39" fmla="*/ 263525 w 4146550"/>
              <a:gd name="connsiteY39" fmla="*/ 946150 h 2149475"/>
              <a:gd name="connsiteX40" fmla="*/ 250825 w 4146550"/>
              <a:gd name="connsiteY40" fmla="*/ 946150 h 2149475"/>
              <a:gd name="connsiteX41" fmla="*/ 250825 w 4146550"/>
              <a:gd name="connsiteY41" fmla="*/ 876300 h 2149475"/>
              <a:gd name="connsiteX42" fmla="*/ 238125 w 4146550"/>
              <a:gd name="connsiteY42" fmla="*/ 876300 h 2149475"/>
              <a:gd name="connsiteX43" fmla="*/ 238125 w 4146550"/>
              <a:gd name="connsiteY43" fmla="*/ 835025 h 2149475"/>
              <a:gd name="connsiteX44" fmla="*/ 225425 w 4146550"/>
              <a:gd name="connsiteY44" fmla="*/ 835025 h 2149475"/>
              <a:gd name="connsiteX45" fmla="*/ 225425 w 4146550"/>
              <a:gd name="connsiteY45" fmla="*/ 800100 h 2149475"/>
              <a:gd name="connsiteX46" fmla="*/ 219075 w 4146550"/>
              <a:gd name="connsiteY46" fmla="*/ 793750 h 2149475"/>
              <a:gd name="connsiteX47" fmla="*/ 219075 w 4146550"/>
              <a:gd name="connsiteY47" fmla="*/ 774700 h 2149475"/>
              <a:gd name="connsiteX48" fmla="*/ 174625 w 4146550"/>
              <a:gd name="connsiteY48" fmla="*/ 774700 h 2149475"/>
              <a:gd name="connsiteX49" fmla="*/ 174625 w 4146550"/>
              <a:gd name="connsiteY49" fmla="*/ 698500 h 2149475"/>
              <a:gd name="connsiteX50" fmla="*/ 161925 w 4146550"/>
              <a:gd name="connsiteY50" fmla="*/ 698500 h 2149475"/>
              <a:gd name="connsiteX51" fmla="*/ 161925 w 4146550"/>
              <a:gd name="connsiteY51" fmla="*/ 603250 h 2149475"/>
              <a:gd name="connsiteX52" fmla="*/ 139700 w 4146550"/>
              <a:gd name="connsiteY52" fmla="*/ 603250 h 2149475"/>
              <a:gd name="connsiteX53" fmla="*/ 139700 w 4146550"/>
              <a:gd name="connsiteY53" fmla="*/ 539750 h 2149475"/>
              <a:gd name="connsiteX54" fmla="*/ 127000 w 4146550"/>
              <a:gd name="connsiteY54" fmla="*/ 539750 h 2149475"/>
              <a:gd name="connsiteX55" fmla="*/ 127000 w 4146550"/>
              <a:gd name="connsiteY55" fmla="*/ 457200 h 2149475"/>
              <a:gd name="connsiteX56" fmla="*/ 114300 w 4146550"/>
              <a:gd name="connsiteY56" fmla="*/ 457200 h 2149475"/>
              <a:gd name="connsiteX57" fmla="*/ 114300 w 4146550"/>
              <a:gd name="connsiteY57" fmla="*/ 390525 h 2149475"/>
              <a:gd name="connsiteX58" fmla="*/ 79375 w 4146550"/>
              <a:gd name="connsiteY58" fmla="*/ 390525 h 2149475"/>
              <a:gd name="connsiteX59" fmla="*/ 79375 w 4146550"/>
              <a:gd name="connsiteY59" fmla="*/ 346075 h 2149475"/>
              <a:gd name="connsiteX60" fmla="*/ 79375 w 4146550"/>
              <a:gd name="connsiteY60" fmla="*/ 304800 h 2149475"/>
              <a:gd name="connsiteX61" fmla="*/ 73025 w 4146550"/>
              <a:gd name="connsiteY61" fmla="*/ 304800 h 2149475"/>
              <a:gd name="connsiteX62" fmla="*/ 73025 w 4146550"/>
              <a:gd name="connsiteY62" fmla="*/ 241300 h 2149475"/>
              <a:gd name="connsiteX63" fmla="*/ 50800 w 4146550"/>
              <a:gd name="connsiteY63" fmla="*/ 241300 h 2149475"/>
              <a:gd name="connsiteX64" fmla="*/ 50800 w 4146550"/>
              <a:gd name="connsiteY64" fmla="*/ 146050 h 2149475"/>
              <a:gd name="connsiteX65" fmla="*/ 41275 w 4146550"/>
              <a:gd name="connsiteY65" fmla="*/ 146050 h 2149475"/>
              <a:gd name="connsiteX66" fmla="*/ 41275 w 4146550"/>
              <a:gd name="connsiteY66" fmla="*/ 101600 h 2149475"/>
              <a:gd name="connsiteX67" fmla="*/ 28575 w 4146550"/>
              <a:gd name="connsiteY67" fmla="*/ 101600 h 2149475"/>
              <a:gd name="connsiteX68" fmla="*/ 28575 w 4146550"/>
              <a:gd name="connsiteY68" fmla="*/ 66675 h 2149475"/>
              <a:gd name="connsiteX69" fmla="*/ 19050 w 4146550"/>
              <a:gd name="connsiteY69" fmla="*/ 66675 h 2149475"/>
              <a:gd name="connsiteX70" fmla="*/ 19050 w 4146550"/>
              <a:gd name="connsiteY70" fmla="*/ 40481 h 2149475"/>
              <a:gd name="connsiteX71" fmla="*/ 0 w 4146550"/>
              <a:gd name="connsiteY71" fmla="*/ 38100 h 2149475"/>
              <a:gd name="connsiteX72" fmla="*/ 0 w 4146550"/>
              <a:gd name="connsiteY72" fmla="*/ 0 h 2149475"/>
              <a:gd name="connsiteX0" fmla="*/ 4146550 w 4146550"/>
              <a:gd name="connsiteY0" fmla="*/ 2149475 h 2149475"/>
              <a:gd name="connsiteX1" fmla="*/ 2559050 w 4146550"/>
              <a:gd name="connsiteY1" fmla="*/ 2149475 h 2149475"/>
              <a:gd name="connsiteX2" fmla="*/ 2559050 w 4146550"/>
              <a:gd name="connsiteY2" fmla="*/ 1981200 h 2149475"/>
              <a:gd name="connsiteX3" fmla="*/ 2365375 w 4146550"/>
              <a:gd name="connsiteY3" fmla="*/ 1981200 h 2149475"/>
              <a:gd name="connsiteX4" fmla="*/ 2365375 w 4146550"/>
              <a:gd name="connsiteY4" fmla="*/ 1857375 h 2149475"/>
              <a:gd name="connsiteX5" fmla="*/ 2273300 w 4146550"/>
              <a:gd name="connsiteY5" fmla="*/ 1857375 h 2149475"/>
              <a:gd name="connsiteX6" fmla="*/ 2273300 w 4146550"/>
              <a:gd name="connsiteY6" fmla="*/ 1714500 h 2149475"/>
              <a:gd name="connsiteX7" fmla="*/ 1536700 w 4146550"/>
              <a:gd name="connsiteY7" fmla="*/ 1714500 h 2149475"/>
              <a:gd name="connsiteX8" fmla="*/ 1536700 w 4146550"/>
              <a:gd name="connsiteY8" fmla="*/ 1651000 h 2149475"/>
              <a:gd name="connsiteX9" fmla="*/ 1323975 w 4146550"/>
              <a:gd name="connsiteY9" fmla="*/ 1651000 h 2149475"/>
              <a:gd name="connsiteX10" fmla="*/ 1323975 w 4146550"/>
              <a:gd name="connsiteY10" fmla="*/ 1600200 h 2149475"/>
              <a:gd name="connsiteX11" fmla="*/ 1308100 w 4146550"/>
              <a:gd name="connsiteY11" fmla="*/ 1600200 h 2149475"/>
              <a:gd name="connsiteX12" fmla="*/ 1308100 w 4146550"/>
              <a:gd name="connsiteY12" fmla="*/ 1549400 h 2149475"/>
              <a:gd name="connsiteX13" fmla="*/ 1092200 w 4146550"/>
              <a:gd name="connsiteY13" fmla="*/ 1549400 h 2149475"/>
              <a:gd name="connsiteX14" fmla="*/ 1092200 w 4146550"/>
              <a:gd name="connsiteY14" fmla="*/ 1508125 h 2149475"/>
              <a:gd name="connsiteX15" fmla="*/ 793750 w 4146550"/>
              <a:gd name="connsiteY15" fmla="*/ 1508125 h 2149475"/>
              <a:gd name="connsiteX16" fmla="*/ 793750 w 4146550"/>
              <a:gd name="connsiteY16" fmla="*/ 1463675 h 2149475"/>
              <a:gd name="connsiteX17" fmla="*/ 787400 w 4146550"/>
              <a:gd name="connsiteY17" fmla="*/ 1463675 h 2149475"/>
              <a:gd name="connsiteX18" fmla="*/ 787400 w 4146550"/>
              <a:gd name="connsiteY18" fmla="*/ 1444625 h 2149475"/>
              <a:gd name="connsiteX19" fmla="*/ 742950 w 4146550"/>
              <a:gd name="connsiteY19" fmla="*/ 1444625 h 2149475"/>
              <a:gd name="connsiteX20" fmla="*/ 742950 w 4146550"/>
              <a:gd name="connsiteY20" fmla="*/ 1365250 h 2149475"/>
              <a:gd name="connsiteX21" fmla="*/ 730250 w 4146550"/>
              <a:gd name="connsiteY21" fmla="*/ 1365250 h 2149475"/>
              <a:gd name="connsiteX22" fmla="*/ 730250 w 4146550"/>
              <a:gd name="connsiteY22" fmla="*/ 1343025 h 2149475"/>
              <a:gd name="connsiteX23" fmla="*/ 708025 w 4146550"/>
              <a:gd name="connsiteY23" fmla="*/ 1343025 h 2149475"/>
              <a:gd name="connsiteX24" fmla="*/ 708025 w 4146550"/>
              <a:gd name="connsiteY24" fmla="*/ 1301750 h 2149475"/>
              <a:gd name="connsiteX25" fmla="*/ 546100 w 4146550"/>
              <a:gd name="connsiteY25" fmla="*/ 1301750 h 2149475"/>
              <a:gd name="connsiteX26" fmla="*/ 546100 w 4146550"/>
              <a:gd name="connsiteY26" fmla="*/ 1241425 h 2149475"/>
              <a:gd name="connsiteX27" fmla="*/ 441325 w 4146550"/>
              <a:gd name="connsiteY27" fmla="*/ 1241425 h 2149475"/>
              <a:gd name="connsiteX28" fmla="*/ 441325 w 4146550"/>
              <a:gd name="connsiteY28" fmla="*/ 1174750 h 2149475"/>
              <a:gd name="connsiteX29" fmla="*/ 390525 w 4146550"/>
              <a:gd name="connsiteY29" fmla="*/ 1174750 h 2149475"/>
              <a:gd name="connsiteX30" fmla="*/ 390525 w 4146550"/>
              <a:gd name="connsiteY30" fmla="*/ 1136650 h 2149475"/>
              <a:gd name="connsiteX31" fmla="*/ 371475 w 4146550"/>
              <a:gd name="connsiteY31" fmla="*/ 1136650 h 2149475"/>
              <a:gd name="connsiteX32" fmla="*/ 371475 w 4146550"/>
              <a:gd name="connsiteY32" fmla="*/ 1101725 h 2149475"/>
              <a:gd name="connsiteX33" fmla="*/ 355600 w 4146550"/>
              <a:gd name="connsiteY33" fmla="*/ 1101725 h 2149475"/>
              <a:gd name="connsiteX34" fmla="*/ 355600 w 4146550"/>
              <a:gd name="connsiteY34" fmla="*/ 1069975 h 2149475"/>
              <a:gd name="connsiteX35" fmla="*/ 355600 w 4146550"/>
              <a:gd name="connsiteY35" fmla="*/ 1016000 h 2149475"/>
              <a:gd name="connsiteX36" fmla="*/ 288925 w 4146550"/>
              <a:gd name="connsiteY36" fmla="*/ 1016000 h 2149475"/>
              <a:gd name="connsiteX37" fmla="*/ 288925 w 4146550"/>
              <a:gd name="connsiteY37" fmla="*/ 993775 h 2149475"/>
              <a:gd name="connsiteX38" fmla="*/ 263525 w 4146550"/>
              <a:gd name="connsiteY38" fmla="*/ 993775 h 2149475"/>
              <a:gd name="connsiteX39" fmla="*/ 263525 w 4146550"/>
              <a:gd name="connsiteY39" fmla="*/ 946150 h 2149475"/>
              <a:gd name="connsiteX40" fmla="*/ 250825 w 4146550"/>
              <a:gd name="connsiteY40" fmla="*/ 946150 h 2149475"/>
              <a:gd name="connsiteX41" fmla="*/ 250825 w 4146550"/>
              <a:gd name="connsiteY41" fmla="*/ 876300 h 2149475"/>
              <a:gd name="connsiteX42" fmla="*/ 238125 w 4146550"/>
              <a:gd name="connsiteY42" fmla="*/ 876300 h 2149475"/>
              <a:gd name="connsiteX43" fmla="*/ 238125 w 4146550"/>
              <a:gd name="connsiteY43" fmla="*/ 835025 h 2149475"/>
              <a:gd name="connsiteX44" fmla="*/ 225425 w 4146550"/>
              <a:gd name="connsiteY44" fmla="*/ 835025 h 2149475"/>
              <a:gd name="connsiteX45" fmla="*/ 225425 w 4146550"/>
              <a:gd name="connsiteY45" fmla="*/ 800100 h 2149475"/>
              <a:gd name="connsiteX46" fmla="*/ 219075 w 4146550"/>
              <a:gd name="connsiteY46" fmla="*/ 793750 h 2149475"/>
              <a:gd name="connsiteX47" fmla="*/ 219075 w 4146550"/>
              <a:gd name="connsiteY47" fmla="*/ 774700 h 2149475"/>
              <a:gd name="connsiteX48" fmla="*/ 174625 w 4146550"/>
              <a:gd name="connsiteY48" fmla="*/ 774700 h 2149475"/>
              <a:gd name="connsiteX49" fmla="*/ 174625 w 4146550"/>
              <a:gd name="connsiteY49" fmla="*/ 698500 h 2149475"/>
              <a:gd name="connsiteX50" fmla="*/ 161925 w 4146550"/>
              <a:gd name="connsiteY50" fmla="*/ 698500 h 2149475"/>
              <a:gd name="connsiteX51" fmla="*/ 161925 w 4146550"/>
              <a:gd name="connsiteY51" fmla="*/ 603250 h 2149475"/>
              <a:gd name="connsiteX52" fmla="*/ 139700 w 4146550"/>
              <a:gd name="connsiteY52" fmla="*/ 603250 h 2149475"/>
              <a:gd name="connsiteX53" fmla="*/ 139700 w 4146550"/>
              <a:gd name="connsiteY53" fmla="*/ 539750 h 2149475"/>
              <a:gd name="connsiteX54" fmla="*/ 127000 w 4146550"/>
              <a:gd name="connsiteY54" fmla="*/ 539750 h 2149475"/>
              <a:gd name="connsiteX55" fmla="*/ 127000 w 4146550"/>
              <a:gd name="connsiteY55" fmla="*/ 457200 h 2149475"/>
              <a:gd name="connsiteX56" fmla="*/ 114300 w 4146550"/>
              <a:gd name="connsiteY56" fmla="*/ 457200 h 2149475"/>
              <a:gd name="connsiteX57" fmla="*/ 114300 w 4146550"/>
              <a:gd name="connsiteY57" fmla="*/ 390525 h 2149475"/>
              <a:gd name="connsiteX58" fmla="*/ 79375 w 4146550"/>
              <a:gd name="connsiteY58" fmla="*/ 390525 h 2149475"/>
              <a:gd name="connsiteX59" fmla="*/ 79375 w 4146550"/>
              <a:gd name="connsiteY59" fmla="*/ 346075 h 2149475"/>
              <a:gd name="connsiteX60" fmla="*/ 79375 w 4146550"/>
              <a:gd name="connsiteY60" fmla="*/ 304800 h 2149475"/>
              <a:gd name="connsiteX61" fmla="*/ 73025 w 4146550"/>
              <a:gd name="connsiteY61" fmla="*/ 304800 h 2149475"/>
              <a:gd name="connsiteX62" fmla="*/ 73025 w 4146550"/>
              <a:gd name="connsiteY62" fmla="*/ 241300 h 2149475"/>
              <a:gd name="connsiteX63" fmla="*/ 55563 w 4146550"/>
              <a:gd name="connsiteY63" fmla="*/ 224632 h 2149475"/>
              <a:gd name="connsiteX64" fmla="*/ 50800 w 4146550"/>
              <a:gd name="connsiteY64" fmla="*/ 146050 h 2149475"/>
              <a:gd name="connsiteX65" fmla="*/ 41275 w 4146550"/>
              <a:gd name="connsiteY65" fmla="*/ 146050 h 2149475"/>
              <a:gd name="connsiteX66" fmla="*/ 41275 w 4146550"/>
              <a:gd name="connsiteY66" fmla="*/ 101600 h 2149475"/>
              <a:gd name="connsiteX67" fmla="*/ 28575 w 4146550"/>
              <a:gd name="connsiteY67" fmla="*/ 101600 h 2149475"/>
              <a:gd name="connsiteX68" fmla="*/ 28575 w 4146550"/>
              <a:gd name="connsiteY68" fmla="*/ 66675 h 2149475"/>
              <a:gd name="connsiteX69" fmla="*/ 19050 w 4146550"/>
              <a:gd name="connsiteY69" fmla="*/ 66675 h 2149475"/>
              <a:gd name="connsiteX70" fmla="*/ 19050 w 4146550"/>
              <a:gd name="connsiteY70" fmla="*/ 40481 h 2149475"/>
              <a:gd name="connsiteX71" fmla="*/ 0 w 4146550"/>
              <a:gd name="connsiteY71" fmla="*/ 38100 h 2149475"/>
              <a:gd name="connsiteX72" fmla="*/ 0 w 4146550"/>
              <a:gd name="connsiteY72" fmla="*/ 0 h 2149475"/>
              <a:gd name="connsiteX0" fmla="*/ 4146550 w 4146550"/>
              <a:gd name="connsiteY0" fmla="*/ 2149475 h 2149475"/>
              <a:gd name="connsiteX1" fmla="*/ 2559050 w 4146550"/>
              <a:gd name="connsiteY1" fmla="*/ 2149475 h 2149475"/>
              <a:gd name="connsiteX2" fmla="*/ 2559050 w 4146550"/>
              <a:gd name="connsiteY2" fmla="*/ 1981200 h 2149475"/>
              <a:gd name="connsiteX3" fmla="*/ 2365375 w 4146550"/>
              <a:gd name="connsiteY3" fmla="*/ 1981200 h 2149475"/>
              <a:gd name="connsiteX4" fmla="*/ 2365375 w 4146550"/>
              <a:gd name="connsiteY4" fmla="*/ 1857375 h 2149475"/>
              <a:gd name="connsiteX5" fmla="*/ 2273300 w 4146550"/>
              <a:gd name="connsiteY5" fmla="*/ 1857375 h 2149475"/>
              <a:gd name="connsiteX6" fmla="*/ 2273300 w 4146550"/>
              <a:gd name="connsiteY6" fmla="*/ 1714500 h 2149475"/>
              <a:gd name="connsiteX7" fmla="*/ 1536700 w 4146550"/>
              <a:gd name="connsiteY7" fmla="*/ 1714500 h 2149475"/>
              <a:gd name="connsiteX8" fmla="*/ 1536700 w 4146550"/>
              <a:gd name="connsiteY8" fmla="*/ 1651000 h 2149475"/>
              <a:gd name="connsiteX9" fmla="*/ 1323975 w 4146550"/>
              <a:gd name="connsiteY9" fmla="*/ 1651000 h 2149475"/>
              <a:gd name="connsiteX10" fmla="*/ 1323975 w 4146550"/>
              <a:gd name="connsiteY10" fmla="*/ 1600200 h 2149475"/>
              <a:gd name="connsiteX11" fmla="*/ 1308100 w 4146550"/>
              <a:gd name="connsiteY11" fmla="*/ 1600200 h 2149475"/>
              <a:gd name="connsiteX12" fmla="*/ 1308100 w 4146550"/>
              <a:gd name="connsiteY12" fmla="*/ 1549400 h 2149475"/>
              <a:gd name="connsiteX13" fmla="*/ 1092200 w 4146550"/>
              <a:gd name="connsiteY13" fmla="*/ 1549400 h 2149475"/>
              <a:gd name="connsiteX14" fmla="*/ 1092200 w 4146550"/>
              <a:gd name="connsiteY14" fmla="*/ 1508125 h 2149475"/>
              <a:gd name="connsiteX15" fmla="*/ 793750 w 4146550"/>
              <a:gd name="connsiteY15" fmla="*/ 1508125 h 2149475"/>
              <a:gd name="connsiteX16" fmla="*/ 793750 w 4146550"/>
              <a:gd name="connsiteY16" fmla="*/ 1463675 h 2149475"/>
              <a:gd name="connsiteX17" fmla="*/ 787400 w 4146550"/>
              <a:gd name="connsiteY17" fmla="*/ 1463675 h 2149475"/>
              <a:gd name="connsiteX18" fmla="*/ 787400 w 4146550"/>
              <a:gd name="connsiteY18" fmla="*/ 1444625 h 2149475"/>
              <a:gd name="connsiteX19" fmla="*/ 742950 w 4146550"/>
              <a:gd name="connsiteY19" fmla="*/ 1444625 h 2149475"/>
              <a:gd name="connsiteX20" fmla="*/ 742950 w 4146550"/>
              <a:gd name="connsiteY20" fmla="*/ 1365250 h 2149475"/>
              <a:gd name="connsiteX21" fmla="*/ 730250 w 4146550"/>
              <a:gd name="connsiteY21" fmla="*/ 1365250 h 2149475"/>
              <a:gd name="connsiteX22" fmla="*/ 730250 w 4146550"/>
              <a:gd name="connsiteY22" fmla="*/ 1343025 h 2149475"/>
              <a:gd name="connsiteX23" fmla="*/ 708025 w 4146550"/>
              <a:gd name="connsiteY23" fmla="*/ 1343025 h 2149475"/>
              <a:gd name="connsiteX24" fmla="*/ 708025 w 4146550"/>
              <a:gd name="connsiteY24" fmla="*/ 1301750 h 2149475"/>
              <a:gd name="connsiteX25" fmla="*/ 546100 w 4146550"/>
              <a:gd name="connsiteY25" fmla="*/ 1301750 h 2149475"/>
              <a:gd name="connsiteX26" fmla="*/ 546100 w 4146550"/>
              <a:gd name="connsiteY26" fmla="*/ 1241425 h 2149475"/>
              <a:gd name="connsiteX27" fmla="*/ 441325 w 4146550"/>
              <a:gd name="connsiteY27" fmla="*/ 1241425 h 2149475"/>
              <a:gd name="connsiteX28" fmla="*/ 441325 w 4146550"/>
              <a:gd name="connsiteY28" fmla="*/ 1174750 h 2149475"/>
              <a:gd name="connsiteX29" fmla="*/ 390525 w 4146550"/>
              <a:gd name="connsiteY29" fmla="*/ 1174750 h 2149475"/>
              <a:gd name="connsiteX30" fmla="*/ 390525 w 4146550"/>
              <a:gd name="connsiteY30" fmla="*/ 1136650 h 2149475"/>
              <a:gd name="connsiteX31" fmla="*/ 371475 w 4146550"/>
              <a:gd name="connsiteY31" fmla="*/ 1136650 h 2149475"/>
              <a:gd name="connsiteX32" fmla="*/ 371475 w 4146550"/>
              <a:gd name="connsiteY32" fmla="*/ 1101725 h 2149475"/>
              <a:gd name="connsiteX33" fmla="*/ 355600 w 4146550"/>
              <a:gd name="connsiteY33" fmla="*/ 1101725 h 2149475"/>
              <a:gd name="connsiteX34" fmla="*/ 355600 w 4146550"/>
              <a:gd name="connsiteY34" fmla="*/ 1069975 h 2149475"/>
              <a:gd name="connsiteX35" fmla="*/ 355600 w 4146550"/>
              <a:gd name="connsiteY35" fmla="*/ 1016000 h 2149475"/>
              <a:gd name="connsiteX36" fmla="*/ 288925 w 4146550"/>
              <a:gd name="connsiteY36" fmla="*/ 1016000 h 2149475"/>
              <a:gd name="connsiteX37" fmla="*/ 288925 w 4146550"/>
              <a:gd name="connsiteY37" fmla="*/ 993775 h 2149475"/>
              <a:gd name="connsiteX38" fmla="*/ 263525 w 4146550"/>
              <a:gd name="connsiteY38" fmla="*/ 993775 h 2149475"/>
              <a:gd name="connsiteX39" fmla="*/ 263525 w 4146550"/>
              <a:gd name="connsiteY39" fmla="*/ 946150 h 2149475"/>
              <a:gd name="connsiteX40" fmla="*/ 250825 w 4146550"/>
              <a:gd name="connsiteY40" fmla="*/ 946150 h 2149475"/>
              <a:gd name="connsiteX41" fmla="*/ 250825 w 4146550"/>
              <a:gd name="connsiteY41" fmla="*/ 876300 h 2149475"/>
              <a:gd name="connsiteX42" fmla="*/ 238125 w 4146550"/>
              <a:gd name="connsiteY42" fmla="*/ 876300 h 2149475"/>
              <a:gd name="connsiteX43" fmla="*/ 238125 w 4146550"/>
              <a:gd name="connsiteY43" fmla="*/ 835025 h 2149475"/>
              <a:gd name="connsiteX44" fmla="*/ 225425 w 4146550"/>
              <a:gd name="connsiteY44" fmla="*/ 835025 h 2149475"/>
              <a:gd name="connsiteX45" fmla="*/ 225425 w 4146550"/>
              <a:gd name="connsiteY45" fmla="*/ 800100 h 2149475"/>
              <a:gd name="connsiteX46" fmla="*/ 219075 w 4146550"/>
              <a:gd name="connsiteY46" fmla="*/ 793750 h 2149475"/>
              <a:gd name="connsiteX47" fmla="*/ 219075 w 4146550"/>
              <a:gd name="connsiteY47" fmla="*/ 774700 h 2149475"/>
              <a:gd name="connsiteX48" fmla="*/ 174625 w 4146550"/>
              <a:gd name="connsiteY48" fmla="*/ 774700 h 2149475"/>
              <a:gd name="connsiteX49" fmla="*/ 174625 w 4146550"/>
              <a:gd name="connsiteY49" fmla="*/ 698500 h 2149475"/>
              <a:gd name="connsiteX50" fmla="*/ 161925 w 4146550"/>
              <a:gd name="connsiteY50" fmla="*/ 698500 h 2149475"/>
              <a:gd name="connsiteX51" fmla="*/ 161925 w 4146550"/>
              <a:gd name="connsiteY51" fmla="*/ 603250 h 2149475"/>
              <a:gd name="connsiteX52" fmla="*/ 139700 w 4146550"/>
              <a:gd name="connsiteY52" fmla="*/ 603250 h 2149475"/>
              <a:gd name="connsiteX53" fmla="*/ 139700 w 4146550"/>
              <a:gd name="connsiteY53" fmla="*/ 539750 h 2149475"/>
              <a:gd name="connsiteX54" fmla="*/ 127000 w 4146550"/>
              <a:gd name="connsiteY54" fmla="*/ 539750 h 2149475"/>
              <a:gd name="connsiteX55" fmla="*/ 127000 w 4146550"/>
              <a:gd name="connsiteY55" fmla="*/ 457200 h 2149475"/>
              <a:gd name="connsiteX56" fmla="*/ 114300 w 4146550"/>
              <a:gd name="connsiteY56" fmla="*/ 457200 h 2149475"/>
              <a:gd name="connsiteX57" fmla="*/ 114300 w 4146550"/>
              <a:gd name="connsiteY57" fmla="*/ 390525 h 2149475"/>
              <a:gd name="connsiteX58" fmla="*/ 79375 w 4146550"/>
              <a:gd name="connsiteY58" fmla="*/ 390525 h 2149475"/>
              <a:gd name="connsiteX59" fmla="*/ 79375 w 4146550"/>
              <a:gd name="connsiteY59" fmla="*/ 346075 h 2149475"/>
              <a:gd name="connsiteX60" fmla="*/ 79375 w 4146550"/>
              <a:gd name="connsiteY60" fmla="*/ 304800 h 2149475"/>
              <a:gd name="connsiteX61" fmla="*/ 73025 w 4146550"/>
              <a:gd name="connsiteY61" fmla="*/ 304800 h 2149475"/>
              <a:gd name="connsiteX62" fmla="*/ 73025 w 4146550"/>
              <a:gd name="connsiteY62" fmla="*/ 241300 h 2149475"/>
              <a:gd name="connsiteX63" fmla="*/ 57944 w 4146550"/>
              <a:gd name="connsiteY63" fmla="*/ 246063 h 2149475"/>
              <a:gd name="connsiteX64" fmla="*/ 50800 w 4146550"/>
              <a:gd name="connsiteY64" fmla="*/ 146050 h 2149475"/>
              <a:gd name="connsiteX65" fmla="*/ 41275 w 4146550"/>
              <a:gd name="connsiteY65" fmla="*/ 146050 h 2149475"/>
              <a:gd name="connsiteX66" fmla="*/ 41275 w 4146550"/>
              <a:gd name="connsiteY66" fmla="*/ 101600 h 2149475"/>
              <a:gd name="connsiteX67" fmla="*/ 28575 w 4146550"/>
              <a:gd name="connsiteY67" fmla="*/ 101600 h 2149475"/>
              <a:gd name="connsiteX68" fmla="*/ 28575 w 4146550"/>
              <a:gd name="connsiteY68" fmla="*/ 66675 h 2149475"/>
              <a:gd name="connsiteX69" fmla="*/ 19050 w 4146550"/>
              <a:gd name="connsiteY69" fmla="*/ 66675 h 2149475"/>
              <a:gd name="connsiteX70" fmla="*/ 19050 w 4146550"/>
              <a:gd name="connsiteY70" fmla="*/ 40481 h 2149475"/>
              <a:gd name="connsiteX71" fmla="*/ 0 w 4146550"/>
              <a:gd name="connsiteY71" fmla="*/ 38100 h 2149475"/>
              <a:gd name="connsiteX72" fmla="*/ 0 w 4146550"/>
              <a:gd name="connsiteY72" fmla="*/ 0 h 2149475"/>
              <a:gd name="connsiteX0" fmla="*/ 4146550 w 4146550"/>
              <a:gd name="connsiteY0" fmla="*/ 2149475 h 2149475"/>
              <a:gd name="connsiteX1" fmla="*/ 2559050 w 4146550"/>
              <a:gd name="connsiteY1" fmla="*/ 2149475 h 2149475"/>
              <a:gd name="connsiteX2" fmla="*/ 2559050 w 4146550"/>
              <a:gd name="connsiteY2" fmla="*/ 1981200 h 2149475"/>
              <a:gd name="connsiteX3" fmla="*/ 2365375 w 4146550"/>
              <a:gd name="connsiteY3" fmla="*/ 1981200 h 2149475"/>
              <a:gd name="connsiteX4" fmla="*/ 2365375 w 4146550"/>
              <a:gd name="connsiteY4" fmla="*/ 1857375 h 2149475"/>
              <a:gd name="connsiteX5" fmla="*/ 2273300 w 4146550"/>
              <a:gd name="connsiteY5" fmla="*/ 1857375 h 2149475"/>
              <a:gd name="connsiteX6" fmla="*/ 2273300 w 4146550"/>
              <a:gd name="connsiteY6" fmla="*/ 1714500 h 2149475"/>
              <a:gd name="connsiteX7" fmla="*/ 1536700 w 4146550"/>
              <a:gd name="connsiteY7" fmla="*/ 1714500 h 2149475"/>
              <a:gd name="connsiteX8" fmla="*/ 1536700 w 4146550"/>
              <a:gd name="connsiteY8" fmla="*/ 1651000 h 2149475"/>
              <a:gd name="connsiteX9" fmla="*/ 1323975 w 4146550"/>
              <a:gd name="connsiteY9" fmla="*/ 1651000 h 2149475"/>
              <a:gd name="connsiteX10" fmla="*/ 1323975 w 4146550"/>
              <a:gd name="connsiteY10" fmla="*/ 1600200 h 2149475"/>
              <a:gd name="connsiteX11" fmla="*/ 1308100 w 4146550"/>
              <a:gd name="connsiteY11" fmla="*/ 1600200 h 2149475"/>
              <a:gd name="connsiteX12" fmla="*/ 1308100 w 4146550"/>
              <a:gd name="connsiteY12" fmla="*/ 1549400 h 2149475"/>
              <a:gd name="connsiteX13" fmla="*/ 1092200 w 4146550"/>
              <a:gd name="connsiteY13" fmla="*/ 1549400 h 2149475"/>
              <a:gd name="connsiteX14" fmla="*/ 1092200 w 4146550"/>
              <a:gd name="connsiteY14" fmla="*/ 1508125 h 2149475"/>
              <a:gd name="connsiteX15" fmla="*/ 793750 w 4146550"/>
              <a:gd name="connsiteY15" fmla="*/ 1508125 h 2149475"/>
              <a:gd name="connsiteX16" fmla="*/ 793750 w 4146550"/>
              <a:gd name="connsiteY16" fmla="*/ 1463675 h 2149475"/>
              <a:gd name="connsiteX17" fmla="*/ 787400 w 4146550"/>
              <a:gd name="connsiteY17" fmla="*/ 1463675 h 2149475"/>
              <a:gd name="connsiteX18" fmla="*/ 787400 w 4146550"/>
              <a:gd name="connsiteY18" fmla="*/ 1444625 h 2149475"/>
              <a:gd name="connsiteX19" fmla="*/ 742950 w 4146550"/>
              <a:gd name="connsiteY19" fmla="*/ 1444625 h 2149475"/>
              <a:gd name="connsiteX20" fmla="*/ 742950 w 4146550"/>
              <a:gd name="connsiteY20" fmla="*/ 1365250 h 2149475"/>
              <a:gd name="connsiteX21" fmla="*/ 730250 w 4146550"/>
              <a:gd name="connsiteY21" fmla="*/ 1365250 h 2149475"/>
              <a:gd name="connsiteX22" fmla="*/ 730250 w 4146550"/>
              <a:gd name="connsiteY22" fmla="*/ 1343025 h 2149475"/>
              <a:gd name="connsiteX23" fmla="*/ 708025 w 4146550"/>
              <a:gd name="connsiteY23" fmla="*/ 1343025 h 2149475"/>
              <a:gd name="connsiteX24" fmla="*/ 708025 w 4146550"/>
              <a:gd name="connsiteY24" fmla="*/ 1301750 h 2149475"/>
              <a:gd name="connsiteX25" fmla="*/ 546100 w 4146550"/>
              <a:gd name="connsiteY25" fmla="*/ 1301750 h 2149475"/>
              <a:gd name="connsiteX26" fmla="*/ 546100 w 4146550"/>
              <a:gd name="connsiteY26" fmla="*/ 1241425 h 2149475"/>
              <a:gd name="connsiteX27" fmla="*/ 441325 w 4146550"/>
              <a:gd name="connsiteY27" fmla="*/ 1241425 h 2149475"/>
              <a:gd name="connsiteX28" fmla="*/ 441325 w 4146550"/>
              <a:gd name="connsiteY28" fmla="*/ 1174750 h 2149475"/>
              <a:gd name="connsiteX29" fmla="*/ 390525 w 4146550"/>
              <a:gd name="connsiteY29" fmla="*/ 1174750 h 2149475"/>
              <a:gd name="connsiteX30" fmla="*/ 390525 w 4146550"/>
              <a:gd name="connsiteY30" fmla="*/ 1136650 h 2149475"/>
              <a:gd name="connsiteX31" fmla="*/ 371475 w 4146550"/>
              <a:gd name="connsiteY31" fmla="*/ 1136650 h 2149475"/>
              <a:gd name="connsiteX32" fmla="*/ 371475 w 4146550"/>
              <a:gd name="connsiteY32" fmla="*/ 1101725 h 2149475"/>
              <a:gd name="connsiteX33" fmla="*/ 355600 w 4146550"/>
              <a:gd name="connsiteY33" fmla="*/ 1101725 h 2149475"/>
              <a:gd name="connsiteX34" fmla="*/ 355600 w 4146550"/>
              <a:gd name="connsiteY34" fmla="*/ 1069975 h 2149475"/>
              <a:gd name="connsiteX35" fmla="*/ 355600 w 4146550"/>
              <a:gd name="connsiteY35" fmla="*/ 1016000 h 2149475"/>
              <a:gd name="connsiteX36" fmla="*/ 288925 w 4146550"/>
              <a:gd name="connsiteY36" fmla="*/ 1016000 h 2149475"/>
              <a:gd name="connsiteX37" fmla="*/ 288925 w 4146550"/>
              <a:gd name="connsiteY37" fmla="*/ 993775 h 2149475"/>
              <a:gd name="connsiteX38" fmla="*/ 263525 w 4146550"/>
              <a:gd name="connsiteY38" fmla="*/ 993775 h 2149475"/>
              <a:gd name="connsiteX39" fmla="*/ 263525 w 4146550"/>
              <a:gd name="connsiteY39" fmla="*/ 946150 h 2149475"/>
              <a:gd name="connsiteX40" fmla="*/ 250825 w 4146550"/>
              <a:gd name="connsiteY40" fmla="*/ 946150 h 2149475"/>
              <a:gd name="connsiteX41" fmla="*/ 250825 w 4146550"/>
              <a:gd name="connsiteY41" fmla="*/ 876300 h 2149475"/>
              <a:gd name="connsiteX42" fmla="*/ 238125 w 4146550"/>
              <a:gd name="connsiteY42" fmla="*/ 876300 h 2149475"/>
              <a:gd name="connsiteX43" fmla="*/ 238125 w 4146550"/>
              <a:gd name="connsiteY43" fmla="*/ 835025 h 2149475"/>
              <a:gd name="connsiteX44" fmla="*/ 225425 w 4146550"/>
              <a:gd name="connsiteY44" fmla="*/ 835025 h 2149475"/>
              <a:gd name="connsiteX45" fmla="*/ 225425 w 4146550"/>
              <a:gd name="connsiteY45" fmla="*/ 800100 h 2149475"/>
              <a:gd name="connsiteX46" fmla="*/ 219075 w 4146550"/>
              <a:gd name="connsiteY46" fmla="*/ 793750 h 2149475"/>
              <a:gd name="connsiteX47" fmla="*/ 219075 w 4146550"/>
              <a:gd name="connsiteY47" fmla="*/ 774700 h 2149475"/>
              <a:gd name="connsiteX48" fmla="*/ 174625 w 4146550"/>
              <a:gd name="connsiteY48" fmla="*/ 774700 h 2149475"/>
              <a:gd name="connsiteX49" fmla="*/ 174625 w 4146550"/>
              <a:gd name="connsiteY49" fmla="*/ 698500 h 2149475"/>
              <a:gd name="connsiteX50" fmla="*/ 161925 w 4146550"/>
              <a:gd name="connsiteY50" fmla="*/ 698500 h 2149475"/>
              <a:gd name="connsiteX51" fmla="*/ 161925 w 4146550"/>
              <a:gd name="connsiteY51" fmla="*/ 603250 h 2149475"/>
              <a:gd name="connsiteX52" fmla="*/ 139700 w 4146550"/>
              <a:gd name="connsiteY52" fmla="*/ 603250 h 2149475"/>
              <a:gd name="connsiteX53" fmla="*/ 139700 w 4146550"/>
              <a:gd name="connsiteY53" fmla="*/ 539750 h 2149475"/>
              <a:gd name="connsiteX54" fmla="*/ 127000 w 4146550"/>
              <a:gd name="connsiteY54" fmla="*/ 539750 h 2149475"/>
              <a:gd name="connsiteX55" fmla="*/ 127000 w 4146550"/>
              <a:gd name="connsiteY55" fmla="*/ 457200 h 2149475"/>
              <a:gd name="connsiteX56" fmla="*/ 114300 w 4146550"/>
              <a:gd name="connsiteY56" fmla="*/ 457200 h 2149475"/>
              <a:gd name="connsiteX57" fmla="*/ 114300 w 4146550"/>
              <a:gd name="connsiteY57" fmla="*/ 390525 h 2149475"/>
              <a:gd name="connsiteX58" fmla="*/ 79375 w 4146550"/>
              <a:gd name="connsiteY58" fmla="*/ 390525 h 2149475"/>
              <a:gd name="connsiteX59" fmla="*/ 79375 w 4146550"/>
              <a:gd name="connsiteY59" fmla="*/ 346075 h 2149475"/>
              <a:gd name="connsiteX60" fmla="*/ 79375 w 4146550"/>
              <a:gd name="connsiteY60" fmla="*/ 304800 h 2149475"/>
              <a:gd name="connsiteX61" fmla="*/ 73025 w 4146550"/>
              <a:gd name="connsiteY61" fmla="*/ 304800 h 2149475"/>
              <a:gd name="connsiteX62" fmla="*/ 73025 w 4146550"/>
              <a:gd name="connsiteY62" fmla="*/ 241300 h 2149475"/>
              <a:gd name="connsiteX63" fmla="*/ 55563 w 4146550"/>
              <a:gd name="connsiteY63" fmla="*/ 236538 h 2149475"/>
              <a:gd name="connsiteX64" fmla="*/ 50800 w 4146550"/>
              <a:gd name="connsiteY64" fmla="*/ 146050 h 2149475"/>
              <a:gd name="connsiteX65" fmla="*/ 41275 w 4146550"/>
              <a:gd name="connsiteY65" fmla="*/ 146050 h 2149475"/>
              <a:gd name="connsiteX66" fmla="*/ 41275 w 4146550"/>
              <a:gd name="connsiteY66" fmla="*/ 101600 h 2149475"/>
              <a:gd name="connsiteX67" fmla="*/ 28575 w 4146550"/>
              <a:gd name="connsiteY67" fmla="*/ 101600 h 2149475"/>
              <a:gd name="connsiteX68" fmla="*/ 28575 w 4146550"/>
              <a:gd name="connsiteY68" fmla="*/ 66675 h 2149475"/>
              <a:gd name="connsiteX69" fmla="*/ 19050 w 4146550"/>
              <a:gd name="connsiteY69" fmla="*/ 66675 h 2149475"/>
              <a:gd name="connsiteX70" fmla="*/ 19050 w 4146550"/>
              <a:gd name="connsiteY70" fmla="*/ 40481 h 2149475"/>
              <a:gd name="connsiteX71" fmla="*/ 0 w 4146550"/>
              <a:gd name="connsiteY71" fmla="*/ 38100 h 2149475"/>
              <a:gd name="connsiteX72" fmla="*/ 0 w 4146550"/>
              <a:gd name="connsiteY72" fmla="*/ 0 h 2149475"/>
              <a:gd name="connsiteX0" fmla="*/ 4146550 w 4146550"/>
              <a:gd name="connsiteY0" fmla="*/ 2149475 h 2149475"/>
              <a:gd name="connsiteX1" fmla="*/ 2559050 w 4146550"/>
              <a:gd name="connsiteY1" fmla="*/ 2149475 h 2149475"/>
              <a:gd name="connsiteX2" fmla="*/ 2559050 w 4146550"/>
              <a:gd name="connsiteY2" fmla="*/ 1981200 h 2149475"/>
              <a:gd name="connsiteX3" fmla="*/ 2365375 w 4146550"/>
              <a:gd name="connsiteY3" fmla="*/ 1981200 h 2149475"/>
              <a:gd name="connsiteX4" fmla="*/ 2365375 w 4146550"/>
              <a:gd name="connsiteY4" fmla="*/ 1857375 h 2149475"/>
              <a:gd name="connsiteX5" fmla="*/ 2273300 w 4146550"/>
              <a:gd name="connsiteY5" fmla="*/ 1857375 h 2149475"/>
              <a:gd name="connsiteX6" fmla="*/ 2273300 w 4146550"/>
              <a:gd name="connsiteY6" fmla="*/ 1714500 h 2149475"/>
              <a:gd name="connsiteX7" fmla="*/ 1536700 w 4146550"/>
              <a:gd name="connsiteY7" fmla="*/ 1714500 h 2149475"/>
              <a:gd name="connsiteX8" fmla="*/ 1536700 w 4146550"/>
              <a:gd name="connsiteY8" fmla="*/ 1651000 h 2149475"/>
              <a:gd name="connsiteX9" fmla="*/ 1323975 w 4146550"/>
              <a:gd name="connsiteY9" fmla="*/ 1651000 h 2149475"/>
              <a:gd name="connsiteX10" fmla="*/ 1323975 w 4146550"/>
              <a:gd name="connsiteY10" fmla="*/ 1600200 h 2149475"/>
              <a:gd name="connsiteX11" fmla="*/ 1308100 w 4146550"/>
              <a:gd name="connsiteY11" fmla="*/ 1600200 h 2149475"/>
              <a:gd name="connsiteX12" fmla="*/ 1308100 w 4146550"/>
              <a:gd name="connsiteY12" fmla="*/ 1549400 h 2149475"/>
              <a:gd name="connsiteX13" fmla="*/ 1092200 w 4146550"/>
              <a:gd name="connsiteY13" fmla="*/ 1549400 h 2149475"/>
              <a:gd name="connsiteX14" fmla="*/ 1092200 w 4146550"/>
              <a:gd name="connsiteY14" fmla="*/ 1508125 h 2149475"/>
              <a:gd name="connsiteX15" fmla="*/ 793750 w 4146550"/>
              <a:gd name="connsiteY15" fmla="*/ 1508125 h 2149475"/>
              <a:gd name="connsiteX16" fmla="*/ 793750 w 4146550"/>
              <a:gd name="connsiteY16" fmla="*/ 1463675 h 2149475"/>
              <a:gd name="connsiteX17" fmla="*/ 787400 w 4146550"/>
              <a:gd name="connsiteY17" fmla="*/ 1463675 h 2149475"/>
              <a:gd name="connsiteX18" fmla="*/ 787400 w 4146550"/>
              <a:gd name="connsiteY18" fmla="*/ 1444625 h 2149475"/>
              <a:gd name="connsiteX19" fmla="*/ 742950 w 4146550"/>
              <a:gd name="connsiteY19" fmla="*/ 1444625 h 2149475"/>
              <a:gd name="connsiteX20" fmla="*/ 742950 w 4146550"/>
              <a:gd name="connsiteY20" fmla="*/ 1365250 h 2149475"/>
              <a:gd name="connsiteX21" fmla="*/ 730250 w 4146550"/>
              <a:gd name="connsiteY21" fmla="*/ 1365250 h 2149475"/>
              <a:gd name="connsiteX22" fmla="*/ 730250 w 4146550"/>
              <a:gd name="connsiteY22" fmla="*/ 1343025 h 2149475"/>
              <a:gd name="connsiteX23" fmla="*/ 708025 w 4146550"/>
              <a:gd name="connsiteY23" fmla="*/ 1343025 h 2149475"/>
              <a:gd name="connsiteX24" fmla="*/ 708025 w 4146550"/>
              <a:gd name="connsiteY24" fmla="*/ 1301750 h 2149475"/>
              <a:gd name="connsiteX25" fmla="*/ 546100 w 4146550"/>
              <a:gd name="connsiteY25" fmla="*/ 1301750 h 2149475"/>
              <a:gd name="connsiteX26" fmla="*/ 546100 w 4146550"/>
              <a:gd name="connsiteY26" fmla="*/ 1241425 h 2149475"/>
              <a:gd name="connsiteX27" fmla="*/ 441325 w 4146550"/>
              <a:gd name="connsiteY27" fmla="*/ 1241425 h 2149475"/>
              <a:gd name="connsiteX28" fmla="*/ 441325 w 4146550"/>
              <a:gd name="connsiteY28" fmla="*/ 1174750 h 2149475"/>
              <a:gd name="connsiteX29" fmla="*/ 390525 w 4146550"/>
              <a:gd name="connsiteY29" fmla="*/ 1174750 h 2149475"/>
              <a:gd name="connsiteX30" fmla="*/ 390525 w 4146550"/>
              <a:gd name="connsiteY30" fmla="*/ 1136650 h 2149475"/>
              <a:gd name="connsiteX31" fmla="*/ 371475 w 4146550"/>
              <a:gd name="connsiteY31" fmla="*/ 1136650 h 2149475"/>
              <a:gd name="connsiteX32" fmla="*/ 371475 w 4146550"/>
              <a:gd name="connsiteY32" fmla="*/ 1101725 h 2149475"/>
              <a:gd name="connsiteX33" fmla="*/ 355600 w 4146550"/>
              <a:gd name="connsiteY33" fmla="*/ 1101725 h 2149475"/>
              <a:gd name="connsiteX34" fmla="*/ 355600 w 4146550"/>
              <a:gd name="connsiteY34" fmla="*/ 1069975 h 2149475"/>
              <a:gd name="connsiteX35" fmla="*/ 355600 w 4146550"/>
              <a:gd name="connsiteY35" fmla="*/ 1016000 h 2149475"/>
              <a:gd name="connsiteX36" fmla="*/ 288925 w 4146550"/>
              <a:gd name="connsiteY36" fmla="*/ 1016000 h 2149475"/>
              <a:gd name="connsiteX37" fmla="*/ 288925 w 4146550"/>
              <a:gd name="connsiteY37" fmla="*/ 993775 h 2149475"/>
              <a:gd name="connsiteX38" fmla="*/ 263525 w 4146550"/>
              <a:gd name="connsiteY38" fmla="*/ 993775 h 2149475"/>
              <a:gd name="connsiteX39" fmla="*/ 263525 w 4146550"/>
              <a:gd name="connsiteY39" fmla="*/ 946150 h 2149475"/>
              <a:gd name="connsiteX40" fmla="*/ 250825 w 4146550"/>
              <a:gd name="connsiteY40" fmla="*/ 946150 h 2149475"/>
              <a:gd name="connsiteX41" fmla="*/ 250825 w 4146550"/>
              <a:gd name="connsiteY41" fmla="*/ 876300 h 2149475"/>
              <a:gd name="connsiteX42" fmla="*/ 238125 w 4146550"/>
              <a:gd name="connsiteY42" fmla="*/ 876300 h 2149475"/>
              <a:gd name="connsiteX43" fmla="*/ 238125 w 4146550"/>
              <a:gd name="connsiteY43" fmla="*/ 835025 h 2149475"/>
              <a:gd name="connsiteX44" fmla="*/ 225425 w 4146550"/>
              <a:gd name="connsiteY44" fmla="*/ 835025 h 2149475"/>
              <a:gd name="connsiteX45" fmla="*/ 225425 w 4146550"/>
              <a:gd name="connsiteY45" fmla="*/ 800100 h 2149475"/>
              <a:gd name="connsiteX46" fmla="*/ 219075 w 4146550"/>
              <a:gd name="connsiteY46" fmla="*/ 793750 h 2149475"/>
              <a:gd name="connsiteX47" fmla="*/ 219075 w 4146550"/>
              <a:gd name="connsiteY47" fmla="*/ 774700 h 2149475"/>
              <a:gd name="connsiteX48" fmla="*/ 174625 w 4146550"/>
              <a:gd name="connsiteY48" fmla="*/ 774700 h 2149475"/>
              <a:gd name="connsiteX49" fmla="*/ 174625 w 4146550"/>
              <a:gd name="connsiteY49" fmla="*/ 698500 h 2149475"/>
              <a:gd name="connsiteX50" fmla="*/ 161925 w 4146550"/>
              <a:gd name="connsiteY50" fmla="*/ 698500 h 2149475"/>
              <a:gd name="connsiteX51" fmla="*/ 161925 w 4146550"/>
              <a:gd name="connsiteY51" fmla="*/ 603250 h 2149475"/>
              <a:gd name="connsiteX52" fmla="*/ 139700 w 4146550"/>
              <a:gd name="connsiteY52" fmla="*/ 603250 h 2149475"/>
              <a:gd name="connsiteX53" fmla="*/ 139700 w 4146550"/>
              <a:gd name="connsiteY53" fmla="*/ 539750 h 2149475"/>
              <a:gd name="connsiteX54" fmla="*/ 127000 w 4146550"/>
              <a:gd name="connsiteY54" fmla="*/ 539750 h 2149475"/>
              <a:gd name="connsiteX55" fmla="*/ 127000 w 4146550"/>
              <a:gd name="connsiteY55" fmla="*/ 457200 h 2149475"/>
              <a:gd name="connsiteX56" fmla="*/ 114300 w 4146550"/>
              <a:gd name="connsiteY56" fmla="*/ 457200 h 2149475"/>
              <a:gd name="connsiteX57" fmla="*/ 114300 w 4146550"/>
              <a:gd name="connsiteY57" fmla="*/ 390525 h 2149475"/>
              <a:gd name="connsiteX58" fmla="*/ 79375 w 4146550"/>
              <a:gd name="connsiteY58" fmla="*/ 390525 h 2149475"/>
              <a:gd name="connsiteX59" fmla="*/ 79375 w 4146550"/>
              <a:gd name="connsiteY59" fmla="*/ 346075 h 2149475"/>
              <a:gd name="connsiteX60" fmla="*/ 79375 w 4146550"/>
              <a:gd name="connsiteY60" fmla="*/ 304800 h 2149475"/>
              <a:gd name="connsiteX61" fmla="*/ 73025 w 4146550"/>
              <a:gd name="connsiteY61" fmla="*/ 304800 h 2149475"/>
              <a:gd name="connsiteX62" fmla="*/ 73025 w 4146550"/>
              <a:gd name="connsiteY62" fmla="*/ 241300 h 2149475"/>
              <a:gd name="connsiteX63" fmla="*/ 57944 w 4146550"/>
              <a:gd name="connsiteY63" fmla="*/ 243682 h 2149475"/>
              <a:gd name="connsiteX64" fmla="*/ 50800 w 4146550"/>
              <a:gd name="connsiteY64" fmla="*/ 146050 h 2149475"/>
              <a:gd name="connsiteX65" fmla="*/ 41275 w 4146550"/>
              <a:gd name="connsiteY65" fmla="*/ 146050 h 2149475"/>
              <a:gd name="connsiteX66" fmla="*/ 41275 w 4146550"/>
              <a:gd name="connsiteY66" fmla="*/ 101600 h 2149475"/>
              <a:gd name="connsiteX67" fmla="*/ 28575 w 4146550"/>
              <a:gd name="connsiteY67" fmla="*/ 101600 h 2149475"/>
              <a:gd name="connsiteX68" fmla="*/ 28575 w 4146550"/>
              <a:gd name="connsiteY68" fmla="*/ 66675 h 2149475"/>
              <a:gd name="connsiteX69" fmla="*/ 19050 w 4146550"/>
              <a:gd name="connsiteY69" fmla="*/ 66675 h 2149475"/>
              <a:gd name="connsiteX70" fmla="*/ 19050 w 4146550"/>
              <a:gd name="connsiteY70" fmla="*/ 40481 h 2149475"/>
              <a:gd name="connsiteX71" fmla="*/ 0 w 4146550"/>
              <a:gd name="connsiteY71" fmla="*/ 38100 h 2149475"/>
              <a:gd name="connsiteX72" fmla="*/ 0 w 4146550"/>
              <a:gd name="connsiteY72" fmla="*/ 0 h 2149475"/>
              <a:gd name="connsiteX0" fmla="*/ 4146550 w 4146550"/>
              <a:gd name="connsiteY0" fmla="*/ 2149475 h 2149475"/>
              <a:gd name="connsiteX1" fmla="*/ 2559050 w 4146550"/>
              <a:gd name="connsiteY1" fmla="*/ 2149475 h 2149475"/>
              <a:gd name="connsiteX2" fmla="*/ 2559050 w 4146550"/>
              <a:gd name="connsiteY2" fmla="*/ 1981200 h 2149475"/>
              <a:gd name="connsiteX3" fmla="*/ 2365375 w 4146550"/>
              <a:gd name="connsiteY3" fmla="*/ 1981200 h 2149475"/>
              <a:gd name="connsiteX4" fmla="*/ 2365375 w 4146550"/>
              <a:gd name="connsiteY4" fmla="*/ 1857375 h 2149475"/>
              <a:gd name="connsiteX5" fmla="*/ 2273300 w 4146550"/>
              <a:gd name="connsiteY5" fmla="*/ 1857375 h 2149475"/>
              <a:gd name="connsiteX6" fmla="*/ 2273300 w 4146550"/>
              <a:gd name="connsiteY6" fmla="*/ 1714500 h 2149475"/>
              <a:gd name="connsiteX7" fmla="*/ 1536700 w 4146550"/>
              <a:gd name="connsiteY7" fmla="*/ 1714500 h 2149475"/>
              <a:gd name="connsiteX8" fmla="*/ 1536700 w 4146550"/>
              <a:gd name="connsiteY8" fmla="*/ 1651000 h 2149475"/>
              <a:gd name="connsiteX9" fmla="*/ 1323975 w 4146550"/>
              <a:gd name="connsiteY9" fmla="*/ 1651000 h 2149475"/>
              <a:gd name="connsiteX10" fmla="*/ 1323975 w 4146550"/>
              <a:gd name="connsiteY10" fmla="*/ 1600200 h 2149475"/>
              <a:gd name="connsiteX11" fmla="*/ 1308100 w 4146550"/>
              <a:gd name="connsiteY11" fmla="*/ 1600200 h 2149475"/>
              <a:gd name="connsiteX12" fmla="*/ 1308100 w 4146550"/>
              <a:gd name="connsiteY12" fmla="*/ 1549400 h 2149475"/>
              <a:gd name="connsiteX13" fmla="*/ 1092200 w 4146550"/>
              <a:gd name="connsiteY13" fmla="*/ 1549400 h 2149475"/>
              <a:gd name="connsiteX14" fmla="*/ 1092200 w 4146550"/>
              <a:gd name="connsiteY14" fmla="*/ 1508125 h 2149475"/>
              <a:gd name="connsiteX15" fmla="*/ 793750 w 4146550"/>
              <a:gd name="connsiteY15" fmla="*/ 1508125 h 2149475"/>
              <a:gd name="connsiteX16" fmla="*/ 793750 w 4146550"/>
              <a:gd name="connsiteY16" fmla="*/ 1463675 h 2149475"/>
              <a:gd name="connsiteX17" fmla="*/ 787400 w 4146550"/>
              <a:gd name="connsiteY17" fmla="*/ 1463675 h 2149475"/>
              <a:gd name="connsiteX18" fmla="*/ 787400 w 4146550"/>
              <a:gd name="connsiteY18" fmla="*/ 1444625 h 2149475"/>
              <a:gd name="connsiteX19" fmla="*/ 742950 w 4146550"/>
              <a:gd name="connsiteY19" fmla="*/ 1444625 h 2149475"/>
              <a:gd name="connsiteX20" fmla="*/ 742950 w 4146550"/>
              <a:gd name="connsiteY20" fmla="*/ 1365250 h 2149475"/>
              <a:gd name="connsiteX21" fmla="*/ 730250 w 4146550"/>
              <a:gd name="connsiteY21" fmla="*/ 1365250 h 2149475"/>
              <a:gd name="connsiteX22" fmla="*/ 730250 w 4146550"/>
              <a:gd name="connsiteY22" fmla="*/ 1343025 h 2149475"/>
              <a:gd name="connsiteX23" fmla="*/ 708025 w 4146550"/>
              <a:gd name="connsiteY23" fmla="*/ 1343025 h 2149475"/>
              <a:gd name="connsiteX24" fmla="*/ 708025 w 4146550"/>
              <a:gd name="connsiteY24" fmla="*/ 1301750 h 2149475"/>
              <a:gd name="connsiteX25" fmla="*/ 546100 w 4146550"/>
              <a:gd name="connsiteY25" fmla="*/ 1301750 h 2149475"/>
              <a:gd name="connsiteX26" fmla="*/ 546100 w 4146550"/>
              <a:gd name="connsiteY26" fmla="*/ 1241425 h 2149475"/>
              <a:gd name="connsiteX27" fmla="*/ 441325 w 4146550"/>
              <a:gd name="connsiteY27" fmla="*/ 1241425 h 2149475"/>
              <a:gd name="connsiteX28" fmla="*/ 441325 w 4146550"/>
              <a:gd name="connsiteY28" fmla="*/ 1174750 h 2149475"/>
              <a:gd name="connsiteX29" fmla="*/ 390525 w 4146550"/>
              <a:gd name="connsiteY29" fmla="*/ 1174750 h 2149475"/>
              <a:gd name="connsiteX30" fmla="*/ 390525 w 4146550"/>
              <a:gd name="connsiteY30" fmla="*/ 1136650 h 2149475"/>
              <a:gd name="connsiteX31" fmla="*/ 371475 w 4146550"/>
              <a:gd name="connsiteY31" fmla="*/ 1136650 h 2149475"/>
              <a:gd name="connsiteX32" fmla="*/ 371475 w 4146550"/>
              <a:gd name="connsiteY32" fmla="*/ 1101725 h 2149475"/>
              <a:gd name="connsiteX33" fmla="*/ 355600 w 4146550"/>
              <a:gd name="connsiteY33" fmla="*/ 1101725 h 2149475"/>
              <a:gd name="connsiteX34" fmla="*/ 355600 w 4146550"/>
              <a:gd name="connsiteY34" fmla="*/ 1069975 h 2149475"/>
              <a:gd name="connsiteX35" fmla="*/ 355600 w 4146550"/>
              <a:gd name="connsiteY35" fmla="*/ 1016000 h 2149475"/>
              <a:gd name="connsiteX36" fmla="*/ 288925 w 4146550"/>
              <a:gd name="connsiteY36" fmla="*/ 1016000 h 2149475"/>
              <a:gd name="connsiteX37" fmla="*/ 288925 w 4146550"/>
              <a:gd name="connsiteY37" fmla="*/ 993775 h 2149475"/>
              <a:gd name="connsiteX38" fmla="*/ 263525 w 4146550"/>
              <a:gd name="connsiteY38" fmla="*/ 993775 h 2149475"/>
              <a:gd name="connsiteX39" fmla="*/ 263525 w 4146550"/>
              <a:gd name="connsiteY39" fmla="*/ 946150 h 2149475"/>
              <a:gd name="connsiteX40" fmla="*/ 250825 w 4146550"/>
              <a:gd name="connsiteY40" fmla="*/ 946150 h 2149475"/>
              <a:gd name="connsiteX41" fmla="*/ 250825 w 4146550"/>
              <a:gd name="connsiteY41" fmla="*/ 876300 h 2149475"/>
              <a:gd name="connsiteX42" fmla="*/ 238125 w 4146550"/>
              <a:gd name="connsiteY42" fmla="*/ 876300 h 2149475"/>
              <a:gd name="connsiteX43" fmla="*/ 238125 w 4146550"/>
              <a:gd name="connsiteY43" fmla="*/ 835025 h 2149475"/>
              <a:gd name="connsiteX44" fmla="*/ 225425 w 4146550"/>
              <a:gd name="connsiteY44" fmla="*/ 835025 h 2149475"/>
              <a:gd name="connsiteX45" fmla="*/ 225425 w 4146550"/>
              <a:gd name="connsiteY45" fmla="*/ 800100 h 2149475"/>
              <a:gd name="connsiteX46" fmla="*/ 219075 w 4146550"/>
              <a:gd name="connsiteY46" fmla="*/ 793750 h 2149475"/>
              <a:gd name="connsiteX47" fmla="*/ 219075 w 4146550"/>
              <a:gd name="connsiteY47" fmla="*/ 774700 h 2149475"/>
              <a:gd name="connsiteX48" fmla="*/ 174625 w 4146550"/>
              <a:gd name="connsiteY48" fmla="*/ 774700 h 2149475"/>
              <a:gd name="connsiteX49" fmla="*/ 174625 w 4146550"/>
              <a:gd name="connsiteY49" fmla="*/ 698500 h 2149475"/>
              <a:gd name="connsiteX50" fmla="*/ 161925 w 4146550"/>
              <a:gd name="connsiteY50" fmla="*/ 698500 h 2149475"/>
              <a:gd name="connsiteX51" fmla="*/ 161925 w 4146550"/>
              <a:gd name="connsiteY51" fmla="*/ 603250 h 2149475"/>
              <a:gd name="connsiteX52" fmla="*/ 139700 w 4146550"/>
              <a:gd name="connsiteY52" fmla="*/ 603250 h 2149475"/>
              <a:gd name="connsiteX53" fmla="*/ 139700 w 4146550"/>
              <a:gd name="connsiteY53" fmla="*/ 539750 h 2149475"/>
              <a:gd name="connsiteX54" fmla="*/ 127000 w 4146550"/>
              <a:gd name="connsiteY54" fmla="*/ 539750 h 2149475"/>
              <a:gd name="connsiteX55" fmla="*/ 127000 w 4146550"/>
              <a:gd name="connsiteY55" fmla="*/ 457200 h 2149475"/>
              <a:gd name="connsiteX56" fmla="*/ 114300 w 4146550"/>
              <a:gd name="connsiteY56" fmla="*/ 457200 h 2149475"/>
              <a:gd name="connsiteX57" fmla="*/ 114300 w 4146550"/>
              <a:gd name="connsiteY57" fmla="*/ 390525 h 2149475"/>
              <a:gd name="connsiteX58" fmla="*/ 79375 w 4146550"/>
              <a:gd name="connsiteY58" fmla="*/ 390525 h 2149475"/>
              <a:gd name="connsiteX59" fmla="*/ 79375 w 4146550"/>
              <a:gd name="connsiteY59" fmla="*/ 346075 h 2149475"/>
              <a:gd name="connsiteX60" fmla="*/ 79375 w 4146550"/>
              <a:gd name="connsiteY60" fmla="*/ 304800 h 2149475"/>
              <a:gd name="connsiteX61" fmla="*/ 73025 w 4146550"/>
              <a:gd name="connsiteY61" fmla="*/ 304800 h 2149475"/>
              <a:gd name="connsiteX62" fmla="*/ 73025 w 4146550"/>
              <a:gd name="connsiteY62" fmla="*/ 248444 h 2149475"/>
              <a:gd name="connsiteX63" fmla="*/ 57944 w 4146550"/>
              <a:gd name="connsiteY63" fmla="*/ 243682 h 2149475"/>
              <a:gd name="connsiteX64" fmla="*/ 50800 w 4146550"/>
              <a:gd name="connsiteY64" fmla="*/ 146050 h 2149475"/>
              <a:gd name="connsiteX65" fmla="*/ 41275 w 4146550"/>
              <a:gd name="connsiteY65" fmla="*/ 146050 h 2149475"/>
              <a:gd name="connsiteX66" fmla="*/ 41275 w 4146550"/>
              <a:gd name="connsiteY66" fmla="*/ 101600 h 2149475"/>
              <a:gd name="connsiteX67" fmla="*/ 28575 w 4146550"/>
              <a:gd name="connsiteY67" fmla="*/ 101600 h 2149475"/>
              <a:gd name="connsiteX68" fmla="*/ 28575 w 4146550"/>
              <a:gd name="connsiteY68" fmla="*/ 66675 h 2149475"/>
              <a:gd name="connsiteX69" fmla="*/ 19050 w 4146550"/>
              <a:gd name="connsiteY69" fmla="*/ 66675 h 2149475"/>
              <a:gd name="connsiteX70" fmla="*/ 19050 w 4146550"/>
              <a:gd name="connsiteY70" fmla="*/ 40481 h 2149475"/>
              <a:gd name="connsiteX71" fmla="*/ 0 w 4146550"/>
              <a:gd name="connsiteY71" fmla="*/ 38100 h 2149475"/>
              <a:gd name="connsiteX72" fmla="*/ 0 w 4146550"/>
              <a:gd name="connsiteY72" fmla="*/ 0 h 2149475"/>
              <a:gd name="connsiteX0" fmla="*/ 4146550 w 4146550"/>
              <a:gd name="connsiteY0" fmla="*/ 2149475 h 2149475"/>
              <a:gd name="connsiteX1" fmla="*/ 2559050 w 4146550"/>
              <a:gd name="connsiteY1" fmla="*/ 2149475 h 2149475"/>
              <a:gd name="connsiteX2" fmla="*/ 2559050 w 4146550"/>
              <a:gd name="connsiteY2" fmla="*/ 1981200 h 2149475"/>
              <a:gd name="connsiteX3" fmla="*/ 2365375 w 4146550"/>
              <a:gd name="connsiteY3" fmla="*/ 1981200 h 2149475"/>
              <a:gd name="connsiteX4" fmla="*/ 2365375 w 4146550"/>
              <a:gd name="connsiteY4" fmla="*/ 1857375 h 2149475"/>
              <a:gd name="connsiteX5" fmla="*/ 2273300 w 4146550"/>
              <a:gd name="connsiteY5" fmla="*/ 1857375 h 2149475"/>
              <a:gd name="connsiteX6" fmla="*/ 2273300 w 4146550"/>
              <a:gd name="connsiteY6" fmla="*/ 1714500 h 2149475"/>
              <a:gd name="connsiteX7" fmla="*/ 1536700 w 4146550"/>
              <a:gd name="connsiteY7" fmla="*/ 1714500 h 2149475"/>
              <a:gd name="connsiteX8" fmla="*/ 1536700 w 4146550"/>
              <a:gd name="connsiteY8" fmla="*/ 1651000 h 2149475"/>
              <a:gd name="connsiteX9" fmla="*/ 1323975 w 4146550"/>
              <a:gd name="connsiteY9" fmla="*/ 1651000 h 2149475"/>
              <a:gd name="connsiteX10" fmla="*/ 1323975 w 4146550"/>
              <a:gd name="connsiteY10" fmla="*/ 1600200 h 2149475"/>
              <a:gd name="connsiteX11" fmla="*/ 1308100 w 4146550"/>
              <a:gd name="connsiteY11" fmla="*/ 1600200 h 2149475"/>
              <a:gd name="connsiteX12" fmla="*/ 1308100 w 4146550"/>
              <a:gd name="connsiteY12" fmla="*/ 1549400 h 2149475"/>
              <a:gd name="connsiteX13" fmla="*/ 1092200 w 4146550"/>
              <a:gd name="connsiteY13" fmla="*/ 1549400 h 2149475"/>
              <a:gd name="connsiteX14" fmla="*/ 1092200 w 4146550"/>
              <a:gd name="connsiteY14" fmla="*/ 1508125 h 2149475"/>
              <a:gd name="connsiteX15" fmla="*/ 793750 w 4146550"/>
              <a:gd name="connsiteY15" fmla="*/ 1508125 h 2149475"/>
              <a:gd name="connsiteX16" fmla="*/ 793750 w 4146550"/>
              <a:gd name="connsiteY16" fmla="*/ 1463675 h 2149475"/>
              <a:gd name="connsiteX17" fmla="*/ 787400 w 4146550"/>
              <a:gd name="connsiteY17" fmla="*/ 1463675 h 2149475"/>
              <a:gd name="connsiteX18" fmla="*/ 787400 w 4146550"/>
              <a:gd name="connsiteY18" fmla="*/ 1444625 h 2149475"/>
              <a:gd name="connsiteX19" fmla="*/ 742950 w 4146550"/>
              <a:gd name="connsiteY19" fmla="*/ 1444625 h 2149475"/>
              <a:gd name="connsiteX20" fmla="*/ 742950 w 4146550"/>
              <a:gd name="connsiteY20" fmla="*/ 1365250 h 2149475"/>
              <a:gd name="connsiteX21" fmla="*/ 730250 w 4146550"/>
              <a:gd name="connsiteY21" fmla="*/ 1365250 h 2149475"/>
              <a:gd name="connsiteX22" fmla="*/ 730250 w 4146550"/>
              <a:gd name="connsiteY22" fmla="*/ 1343025 h 2149475"/>
              <a:gd name="connsiteX23" fmla="*/ 708025 w 4146550"/>
              <a:gd name="connsiteY23" fmla="*/ 1343025 h 2149475"/>
              <a:gd name="connsiteX24" fmla="*/ 708025 w 4146550"/>
              <a:gd name="connsiteY24" fmla="*/ 1301750 h 2149475"/>
              <a:gd name="connsiteX25" fmla="*/ 546100 w 4146550"/>
              <a:gd name="connsiteY25" fmla="*/ 1301750 h 2149475"/>
              <a:gd name="connsiteX26" fmla="*/ 546100 w 4146550"/>
              <a:gd name="connsiteY26" fmla="*/ 1241425 h 2149475"/>
              <a:gd name="connsiteX27" fmla="*/ 441325 w 4146550"/>
              <a:gd name="connsiteY27" fmla="*/ 1241425 h 2149475"/>
              <a:gd name="connsiteX28" fmla="*/ 441325 w 4146550"/>
              <a:gd name="connsiteY28" fmla="*/ 1174750 h 2149475"/>
              <a:gd name="connsiteX29" fmla="*/ 390525 w 4146550"/>
              <a:gd name="connsiteY29" fmla="*/ 1174750 h 2149475"/>
              <a:gd name="connsiteX30" fmla="*/ 390525 w 4146550"/>
              <a:gd name="connsiteY30" fmla="*/ 1136650 h 2149475"/>
              <a:gd name="connsiteX31" fmla="*/ 371475 w 4146550"/>
              <a:gd name="connsiteY31" fmla="*/ 1136650 h 2149475"/>
              <a:gd name="connsiteX32" fmla="*/ 371475 w 4146550"/>
              <a:gd name="connsiteY32" fmla="*/ 1101725 h 2149475"/>
              <a:gd name="connsiteX33" fmla="*/ 355600 w 4146550"/>
              <a:gd name="connsiteY33" fmla="*/ 1101725 h 2149475"/>
              <a:gd name="connsiteX34" fmla="*/ 355600 w 4146550"/>
              <a:gd name="connsiteY34" fmla="*/ 1069975 h 2149475"/>
              <a:gd name="connsiteX35" fmla="*/ 355600 w 4146550"/>
              <a:gd name="connsiteY35" fmla="*/ 1016000 h 2149475"/>
              <a:gd name="connsiteX36" fmla="*/ 288925 w 4146550"/>
              <a:gd name="connsiteY36" fmla="*/ 1016000 h 2149475"/>
              <a:gd name="connsiteX37" fmla="*/ 288925 w 4146550"/>
              <a:gd name="connsiteY37" fmla="*/ 993775 h 2149475"/>
              <a:gd name="connsiteX38" fmla="*/ 263525 w 4146550"/>
              <a:gd name="connsiteY38" fmla="*/ 993775 h 2149475"/>
              <a:gd name="connsiteX39" fmla="*/ 263525 w 4146550"/>
              <a:gd name="connsiteY39" fmla="*/ 946150 h 2149475"/>
              <a:gd name="connsiteX40" fmla="*/ 250825 w 4146550"/>
              <a:gd name="connsiteY40" fmla="*/ 946150 h 2149475"/>
              <a:gd name="connsiteX41" fmla="*/ 250825 w 4146550"/>
              <a:gd name="connsiteY41" fmla="*/ 876300 h 2149475"/>
              <a:gd name="connsiteX42" fmla="*/ 238125 w 4146550"/>
              <a:gd name="connsiteY42" fmla="*/ 876300 h 2149475"/>
              <a:gd name="connsiteX43" fmla="*/ 238125 w 4146550"/>
              <a:gd name="connsiteY43" fmla="*/ 835025 h 2149475"/>
              <a:gd name="connsiteX44" fmla="*/ 225425 w 4146550"/>
              <a:gd name="connsiteY44" fmla="*/ 835025 h 2149475"/>
              <a:gd name="connsiteX45" fmla="*/ 225425 w 4146550"/>
              <a:gd name="connsiteY45" fmla="*/ 800100 h 2149475"/>
              <a:gd name="connsiteX46" fmla="*/ 219075 w 4146550"/>
              <a:gd name="connsiteY46" fmla="*/ 793750 h 2149475"/>
              <a:gd name="connsiteX47" fmla="*/ 219075 w 4146550"/>
              <a:gd name="connsiteY47" fmla="*/ 774700 h 2149475"/>
              <a:gd name="connsiteX48" fmla="*/ 174625 w 4146550"/>
              <a:gd name="connsiteY48" fmla="*/ 774700 h 2149475"/>
              <a:gd name="connsiteX49" fmla="*/ 174625 w 4146550"/>
              <a:gd name="connsiteY49" fmla="*/ 698500 h 2149475"/>
              <a:gd name="connsiteX50" fmla="*/ 161925 w 4146550"/>
              <a:gd name="connsiteY50" fmla="*/ 698500 h 2149475"/>
              <a:gd name="connsiteX51" fmla="*/ 161925 w 4146550"/>
              <a:gd name="connsiteY51" fmla="*/ 603250 h 2149475"/>
              <a:gd name="connsiteX52" fmla="*/ 139700 w 4146550"/>
              <a:gd name="connsiteY52" fmla="*/ 603250 h 2149475"/>
              <a:gd name="connsiteX53" fmla="*/ 139700 w 4146550"/>
              <a:gd name="connsiteY53" fmla="*/ 539750 h 2149475"/>
              <a:gd name="connsiteX54" fmla="*/ 127000 w 4146550"/>
              <a:gd name="connsiteY54" fmla="*/ 539750 h 2149475"/>
              <a:gd name="connsiteX55" fmla="*/ 127000 w 4146550"/>
              <a:gd name="connsiteY55" fmla="*/ 457200 h 2149475"/>
              <a:gd name="connsiteX56" fmla="*/ 114300 w 4146550"/>
              <a:gd name="connsiteY56" fmla="*/ 457200 h 2149475"/>
              <a:gd name="connsiteX57" fmla="*/ 114300 w 4146550"/>
              <a:gd name="connsiteY57" fmla="*/ 390525 h 2149475"/>
              <a:gd name="connsiteX58" fmla="*/ 79375 w 4146550"/>
              <a:gd name="connsiteY58" fmla="*/ 390525 h 2149475"/>
              <a:gd name="connsiteX59" fmla="*/ 79375 w 4146550"/>
              <a:gd name="connsiteY59" fmla="*/ 346075 h 2149475"/>
              <a:gd name="connsiteX60" fmla="*/ 79375 w 4146550"/>
              <a:gd name="connsiteY60" fmla="*/ 304800 h 2149475"/>
              <a:gd name="connsiteX61" fmla="*/ 73025 w 4146550"/>
              <a:gd name="connsiteY61" fmla="*/ 304800 h 2149475"/>
              <a:gd name="connsiteX62" fmla="*/ 73025 w 4146550"/>
              <a:gd name="connsiteY62" fmla="*/ 243682 h 2149475"/>
              <a:gd name="connsiteX63" fmla="*/ 57944 w 4146550"/>
              <a:gd name="connsiteY63" fmla="*/ 243682 h 2149475"/>
              <a:gd name="connsiteX64" fmla="*/ 50800 w 4146550"/>
              <a:gd name="connsiteY64" fmla="*/ 146050 h 2149475"/>
              <a:gd name="connsiteX65" fmla="*/ 41275 w 4146550"/>
              <a:gd name="connsiteY65" fmla="*/ 146050 h 2149475"/>
              <a:gd name="connsiteX66" fmla="*/ 41275 w 4146550"/>
              <a:gd name="connsiteY66" fmla="*/ 101600 h 2149475"/>
              <a:gd name="connsiteX67" fmla="*/ 28575 w 4146550"/>
              <a:gd name="connsiteY67" fmla="*/ 101600 h 2149475"/>
              <a:gd name="connsiteX68" fmla="*/ 28575 w 4146550"/>
              <a:gd name="connsiteY68" fmla="*/ 66675 h 2149475"/>
              <a:gd name="connsiteX69" fmla="*/ 19050 w 4146550"/>
              <a:gd name="connsiteY69" fmla="*/ 66675 h 2149475"/>
              <a:gd name="connsiteX70" fmla="*/ 19050 w 4146550"/>
              <a:gd name="connsiteY70" fmla="*/ 40481 h 2149475"/>
              <a:gd name="connsiteX71" fmla="*/ 0 w 4146550"/>
              <a:gd name="connsiteY71" fmla="*/ 38100 h 2149475"/>
              <a:gd name="connsiteX72" fmla="*/ 0 w 4146550"/>
              <a:gd name="connsiteY72" fmla="*/ 0 h 214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4146550" h="2149475">
                <a:moveTo>
                  <a:pt x="4146550" y="2149475"/>
                </a:moveTo>
                <a:lnTo>
                  <a:pt x="2559050" y="2149475"/>
                </a:lnTo>
                <a:lnTo>
                  <a:pt x="2559050" y="1981200"/>
                </a:lnTo>
                <a:lnTo>
                  <a:pt x="2365375" y="1981200"/>
                </a:lnTo>
                <a:lnTo>
                  <a:pt x="2365375" y="1857375"/>
                </a:lnTo>
                <a:lnTo>
                  <a:pt x="2273300" y="1857375"/>
                </a:lnTo>
                <a:lnTo>
                  <a:pt x="2273300" y="1714500"/>
                </a:lnTo>
                <a:lnTo>
                  <a:pt x="1536700" y="1714500"/>
                </a:lnTo>
                <a:lnTo>
                  <a:pt x="1536700" y="1651000"/>
                </a:lnTo>
                <a:lnTo>
                  <a:pt x="1323975" y="1651000"/>
                </a:lnTo>
                <a:lnTo>
                  <a:pt x="1323975" y="1600200"/>
                </a:lnTo>
                <a:lnTo>
                  <a:pt x="1308100" y="1600200"/>
                </a:lnTo>
                <a:lnTo>
                  <a:pt x="1308100" y="1549400"/>
                </a:lnTo>
                <a:lnTo>
                  <a:pt x="1092200" y="1549400"/>
                </a:lnTo>
                <a:lnTo>
                  <a:pt x="1092200" y="1508125"/>
                </a:lnTo>
                <a:lnTo>
                  <a:pt x="793750" y="1508125"/>
                </a:lnTo>
                <a:lnTo>
                  <a:pt x="793750" y="1463675"/>
                </a:lnTo>
                <a:lnTo>
                  <a:pt x="787400" y="1463675"/>
                </a:lnTo>
                <a:lnTo>
                  <a:pt x="787400" y="1444625"/>
                </a:lnTo>
                <a:lnTo>
                  <a:pt x="742950" y="1444625"/>
                </a:lnTo>
                <a:lnTo>
                  <a:pt x="742950" y="1365250"/>
                </a:lnTo>
                <a:lnTo>
                  <a:pt x="730250" y="1365250"/>
                </a:lnTo>
                <a:lnTo>
                  <a:pt x="730250" y="1343025"/>
                </a:lnTo>
                <a:lnTo>
                  <a:pt x="708025" y="1343025"/>
                </a:lnTo>
                <a:lnTo>
                  <a:pt x="708025" y="1301750"/>
                </a:lnTo>
                <a:lnTo>
                  <a:pt x="546100" y="1301750"/>
                </a:lnTo>
                <a:lnTo>
                  <a:pt x="546100" y="1241425"/>
                </a:lnTo>
                <a:lnTo>
                  <a:pt x="441325" y="1241425"/>
                </a:lnTo>
                <a:lnTo>
                  <a:pt x="441325" y="1174750"/>
                </a:lnTo>
                <a:lnTo>
                  <a:pt x="390525" y="1174750"/>
                </a:lnTo>
                <a:lnTo>
                  <a:pt x="390525" y="1136650"/>
                </a:lnTo>
                <a:lnTo>
                  <a:pt x="371475" y="1136650"/>
                </a:lnTo>
                <a:lnTo>
                  <a:pt x="371475" y="1101725"/>
                </a:lnTo>
                <a:lnTo>
                  <a:pt x="355600" y="1101725"/>
                </a:lnTo>
                <a:lnTo>
                  <a:pt x="355600" y="1069975"/>
                </a:lnTo>
                <a:lnTo>
                  <a:pt x="355600" y="1016000"/>
                </a:lnTo>
                <a:lnTo>
                  <a:pt x="288925" y="1016000"/>
                </a:lnTo>
                <a:lnTo>
                  <a:pt x="288925" y="993775"/>
                </a:lnTo>
                <a:lnTo>
                  <a:pt x="263525" y="993775"/>
                </a:lnTo>
                <a:lnTo>
                  <a:pt x="263525" y="946150"/>
                </a:lnTo>
                <a:lnTo>
                  <a:pt x="250825" y="946150"/>
                </a:lnTo>
                <a:lnTo>
                  <a:pt x="250825" y="876300"/>
                </a:lnTo>
                <a:lnTo>
                  <a:pt x="238125" y="876300"/>
                </a:lnTo>
                <a:lnTo>
                  <a:pt x="238125" y="835025"/>
                </a:lnTo>
                <a:lnTo>
                  <a:pt x="225425" y="835025"/>
                </a:lnTo>
                <a:lnTo>
                  <a:pt x="225425" y="800100"/>
                </a:lnTo>
                <a:lnTo>
                  <a:pt x="219075" y="793750"/>
                </a:lnTo>
                <a:lnTo>
                  <a:pt x="219075" y="774700"/>
                </a:lnTo>
                <a:lnTo>
                  <a:pt x="174625" y="774700"/>
                </a:lnTo>
                <a:lnTo>
                  <a:pt x="174625" y="698500"/>
                </a:lnTo>
                <a:lnTo>
                  <a:pt x="161925" y="698500"/>
                </a:lnTo>
                <a:lnTo>
                  <a:pt x="161925" y="603250"/>
                </a:lnTo>
                <a:lnTo>
                  <a:pt x="139700" y="603250"/>
                </a:lnTo>
                <a:lnTo>
                  <a:pt x="139700" y="539750"/>
                </a:lnTo>
                <a:lnTo>
                  <a:pt x="127000" y="539750"/>
                </a:lnTo>
                <a:lnTo>
                  <a:pt x="127000" y="457200"/>
                </a:lnTo>
                <a:lnTo>
                  <a:pt x="114300" y="457200"/>
                </a:lnTo>
                <a:lnTo>
                  <a:pt x="114300" y="390525"/>
                </a:lnTo>
                <a:lnTo>
                  <a:pt x="79375" y="390525"/>
                </a:lnTo>
                <a:lnTo>
                  <a:pt x="79375" y="346075"/>
                </a:lnTo>
                <a:lnTo>
                  <a:pt x="79375" y="304800"/>
                </a:lnTo>
                <a:lnTo>
                  <a:pt x="73025" y="304800"/>
                </a:lnTo>
                <a:lnTo>
                  <a:pt x="73025" y="243682"/>
                </a:lnTo>
                <a:lnTo>
                  <a:pt x="57944" y="243682"/>
                </a:lnTo>
                <a:lnTo>
                  <a:pt x="50800" y="146050"/>
                </a:lnTo>
                <a:lnTo>
                  <a:pt x="41275" y="146050"/>
                </a:lnTo>
                <a:lnTo>
                  <a:pt x="41275" y="101600"/>
                </a:lnTo>
                <a:lnTo>
                  <a:pt x="28575" y="101600"/>
                </a:lnTo>
                <a:lnTo>
                  <a:pt x="28575" y="66675"/>
                </a:lnTo>
                <a:lnTo>
                  <a:pt x="19050" y="66675"/>
                </a:lnTo>
                <a:lnTo>
                  <a:pt x="19050" y="40481"/>
                </a:lnTo>
                <a:lnTo>
                  <a:pt x="0" y="38100"/>
                </a:lnTo>
                <a:lnTo>
                  <a:pt x="0" y="0"/>
                </a:lnTo>
              </a:path>
            </a:pathLst>
          </a:custGeom>
          <a:noFill/>
          <a:ln w="28575">
            <a:solidFill>
              <a:schemeClr val="accent1"/>
            </a:solidFill>
            <a:miter lim="800000"/>
            <a:headEnd/>
            <a:tailEnd/>
          </a:ln>
        </p:spPr>
        <p:txBody>
          <a:bodyPr rtlCol="0" anchor="ctr"/>
          <a:lstStyle/>
          <a:p>
            <a:pPr algn="ctr"/>
            <a:endParaRPr lang="en-US"/>
          </a:p>
        </p:txBody>
      </p:sp>
      <p:grpSp>
        <p:nvGrpSpPr>
          <p:cNvPr id="336" name="Group 335">
            <a:extLst>
              <a:ext uri="{FF2B5EF4-FFF2-40B4-BE49-F238E27FC236}">
                <a16:creationId xmlns:a16="http://schemas.microsoft.com/office/drawing/2014/main" id="{57B99A47-E8F4-F1CE-A3F2-6B13C5AD6B81}"/>
              </a:ext>
            </a:extLst>
          </p:cNvPr>
          <p:cNvGrpSpPr/>
          <p:nvPr/>
        </p:nvGrpSpPr>
        <p:grpSpPr>
          <a:xfrm>
            <a:off x="7037850" y="2001833"/>
            <a:ext cx="4210295" cy="2064509"/>
            <a:chOff x="7037850" y="2001833"/>
            <a:chExt cx="4210295" cy="2064509"/>
          </a:xfrm>
        </p:grpSpPr>
        <p:sp>
          <p:nvSpPr>
            <p:cNvPr id="307" name="TextBox 306">
              <a:extLst>
                <a:ext uri="{FF2B5EF4-FFF2-40B4-BE49-F238E27FC236}">
                  <a16:creationId xmlns:a16="http://schemas.microsoft.com/office/drawing/2014/main" id="{F7CF2921-A8FC-16F6-0232-A69827D27030}"/>
                </a:ext>
              </a:extLst>
            </p:cNvPr>
            <p:cNvSpPr txBox="1"/>
            <p:nvPr/>
          </p:nvSpPr>
          <p:spPr bwMode="auto">
            <a:xfrm>
              <a:off x="7128573" y="2381165"/>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08" name="TextBox 307">
              <a:extLst>
                <a:ext uri="{FF2B5EF4-FFF2-40B4-BE49-F238E27FC236}">
                  <a16:creationId xmlns:a16="http://schemas.microsoft.com/office/drawing/2014/main" id="{706F5B56-751E-447B-BCA7-B99352268607}"/>
                </a:ext>
              </a:extLst>
            </p:cNvPr>
            <p:cNvSpPr txBox="1"/>
            <p:nvPr/>
          </p:nvSpPr>
          <p:spPr bwMode="auto">
            <a:xfrm>
              <a:off x="7037850" y="2001833"/>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09" name="TextBox 308">
              <a:extLst>
                <a:ext uri="{FF2B5EF4-FFF2-40B4-BE49-F238E27FC236}">
                  <a16:creationId xmlns:a16="http://schemas.microsoft.com/office/drawing/2014/main" id="{800650F8-FFAF-971C-E3E4-7FF8C3FF3086}"/>
                </a:ext>
              </a:extLst>
            </p:cNvPr>
            <p:cNvSpPr txBox="1"/>
            <p:nvPr/>
          </p:nvSpPr>
          <p:spPr bwMode="auto">
            <a:xfrm>
              <a:off x="7518053" y="2916266"/>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10" name="TextBox 309">
              <a:extLst>
                <a:ext uri="{FF2B5EF4-FFF2-40B4-BE49-F238E27FC236}">
                  <a16:creationId xmlns:a16="http://schemas.microsoft.com/office/drawing/2014/main" id="{8954DBF5-07B8-DA1C-07AF-5779BBAC2D18}"/>
                </a:ext>
              </a:extLst>
            </p:cNvPr>
            <p:cNvSpPr txBox="1"/>
            <p:nvPr/>
          </p:nvSpPr>
          <p:spPr bwMode="auto">
            <a:xfrm>
              <a:off x="7560485" y="2916266"/>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11" name="TextBox 310">
              <a:extLst>
                <a:ext uri="{FF2B5EF4-FFF2-40B4-BE49-F238E27FC236}">
                  <a16:creationId xmlns:a16="http://schemas.microsoft.com/office/drawing/2014/main" id="{A9DF8A7F-94BB-B080-7912-C231EDAAAEA5}"/>
                </a:ext>
              </a:extLst>
            </p:cNvPr>
            <p:cNvSpPr txBox="1"/>
            <p:nvPr/>
          </p:nvSpPr>
          <p:spPr bwMode="auto">
            <a:xfrm>
              <a:off x="7882054" y="3121223"/>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12" name="TextBox 311">
              <a:extLst>
                <a:ext uri="{FF2B5EF4-FFF2-40B4-BE49-F238E27FC236}">
                  <a16:creationId xmlns:a16="http://schemas.microsoft.com/office/drawing/2014/main" id="{68F82EEE-335D-4F9C-31DB-7048396DD905}"/>
                </a:ext>
              </a:extLst>
            </p:cNvPr>
            <p:cNvSpPr txBox="1"/>
            <p:nvPr/>
          </p:nvSpPr>
          <p:spPr bwMode="auto">
            <a:xfrm>
              <a:off x="8045445" y="3162314"/>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13" name="TextBox 312">
              <a:extLst>
                <a:ext uri="{FF2B5EF4-FFF2-40B4-BE49-F238E27FC236}">
                  <a16:creationId xmlns:a16="http://schemas.microsoft.com/office/drawing/2014/main" id="{CA77A388-03D7-EE5E-7927-FF0A3BF23CB5}"/>
                </a:ext>
              </a:extLst>
            </p:cNvPr>
            <p:cNvSpPr txBox="1"/>
            <p:nvPr/>
          </p:nvSpPr>
          <p:spPr bwMode="auto">
            <a:xfrm>
              <a:off x="8081021" y="3162314"/>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14" name="TextBox 313">
              <a:extLst>
                <a:ext uri="{FF2B5EF4-FFF2-40B4-BE49-F238E27FC236}">
                  <a16:creationId xmlns:a16="http://schemas.microsoft.com/office/drawing/2014/main" id="{E06FF6BA-4C21-8CAF-0F00-2C49ADD9F830}"/>
                </a:ext>
              </a:extLst>
            </p:cNvPr>
            <p:cNvSpPr txBox="1"/>
            <p:nvPr/>
          </p:nvSpPr>
          <p:spPr bwMode="auto">
            <a:xfrm>
              <a:off x="8109505" y="3162314"/>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15" name="TextBox 314">
              <a:extLst>
                <a:ext uri="{FF2B5EF4-FFF2-40B4-BE49-F238E27FC236}">
                  <a16:creationId xmlns:a16="http://schemas.microsoft.com/office/drawing/2014/main" id="{78543697-082A-287C-4B1F-870823C07F2F}"/>
                </a:ext>
              </a:extLst>
            </p:cNvPr>
            <p:cNvSpPr txBox="1"/>
            <p:nvPr/>
          </p:nvSpPr>
          <p:spPr bwMode="auto">
            <a:xfrm>
              <a:off x="8155015" y="3162314"/>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16" name="TextBox 315">
              <a:extLst>
                <a:ext uri="{FF2B5EF4-FFF2-40B4-BE49-F238E27FC236}">
                  <a16:creationId xmlns:a16="http://schemas.microsoft.com/office/drawing/2014/main" id="{9EDBEE55-04CF-5934-D584-5D2E8738A73F}"/>
                </a:ext>
              </a:extLst>
            </p:cNvPr>
            <p:cNvSpPr txBox="1"/>
            <p:nvPr/>
          </p:nvSpPr>
          <p:spPr bwMode="auto">
            <a:xfrm>
              <a:off x="8174052" y="3162314"/>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17" name="TextBox 316">
              <a:extLst>
                <a:ext uri="{FF2B5EF4-FFF2-40B4-BE49-F238E27FC236}">
                  <a16:creationId xmlns:a16="http://schemas.microsoft.com/office/drawing/2014/main" id="{62BCD905-0CB5-A635-528B-51C2A794679B}"/>
                </a:ext>
              </a:extLst>
            </p:cNvPr>
            <p:cNvSpPr txBox="1"/>
            <p:nvPr/>
          </p:nvSpPr>
          <p:spPr bwMode="auto">
            <a:xfrm>
              <a:off x="8252231" y="3162314"/>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18" name="TextBox 317">
              <a:extLst>
                <a:ext uri="{FF2B5EF4-FFF2-40B4-BE49-F238E27FC236}">
                  <a16:creationId xmlns:a16="http://schemas.microsoft.com/office/drawing/2014/main" id="{497958F2-5E6B-BEB5-2E78-A35686DCFE41}"/>
                </a:ext>
              </a:extLst>
            </p:cNvPr>
            <p:cNvSpPr txBox="1"/>
            <p:nvPr/>
          </p:nvSpPr>
          <p:spPr bwMode="auto">
            <a:xfrm>
              <a:off x="8333453" y="3264633"/>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19" name="TextBox 318">
              <a:extLst>
                <a:ext uri="{FF2B5EF4-FFF2-40B4-BE49-F238E27FC236}">
                  <a16:creationId xmlns:a16="http://schemas.microsoft.com/office/drawing/2014/main" id="{2D5C60BB-70A2-2A55-F029-E3E7D519967B}"/>
                </a:ext>
              </a:extLst>
            </p:cNvPr>
            <p:cNvSpPr txBox="1"/>
            <p:nvPr/>
          </p:nvSpPr>
          <p:spPr bwMode="auto">
            <a:xfrm>
              <a:off x="8439216" y="3264633"/>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20" name="TextBox 319">
              <a:extLst>
                <a:ext uri="{FF2B5EF4-FFF2-40B4-BE49-F238E27FC236}">
                  <a16:creationId xmlns:a16="http://schemas.microsoft.com/office/drawing/2014/main" id="{8DE7D1DB-4893-A782-DB06-6B6F277426A9}"/>
                </a:ext>
              </a:extLst>
            </p:cNvPr>
            <p:cNvSpPr txBox="1"/>
            <p:nvPr/>
          </p:nvSpPr>
          <p:spPr bwMode="auto">
            <a:xfrm>
              <a:off x="8479698" y="3264633"/>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21" name="TextBox 320">
              <a:extLst>
                <a:ext uri="{FF2B5EF4-FFF2-40B4-BE49-F238E27FC236}">
                  <a16:creationId xmlns:a16="http://schemas.microsoft.com/office/drawing/2014/main" id="{B11D0F27-A2DC-6694-0A8D-957807BD9DFF}"/>
                </a:ext>
              </a:extLst>
            </p:cNvPr>
            <p:cNvSpPr txBox="1"/>
            <p:nvPr/>
          </p:nvSpPr>
          <p:spPr bwMode="auto">
            <a:xfrm>
              <a:off x="8500702" y="3316202"/>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22" name="TextBox 321">
              <a:extLst>
                <a:ext uri="{FF2B5EF4-FFF2-40B4-BE49-F238E27FC236}">
                  <a16:creationId xmlns:a16="http://schemas.microsoft.com/office/drawing/2014/main" id="{BEAF5DB4-1A15-3AFE-F6D2-5F2F4600E99F}"/>
                </a:ext>
              </a:extLst>
            </p:cNvPr>
            <p:cNvSpPr txBox="1"/>
            <p:nvPr/>
          </p:nvSpPr>
          <p:spPr bwMode="auto">
            <a:xfrm>
              <a:off x="8564611" y="3316202"/>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23" name="TextBox 322">
              <a:extLst>
                <a:ext uri="{FF2B5EF4-FFF2-40B4-BE49-F238E27FC236}">
                  <a16:creationId xmlns:a16="http://schemas.microsoft.com/office/drawing/2014/main" id="{DAB2EBF9-CC87-E582-F94D-2DA21259A5E9}"/>
                </a:ext>
              </a:extLst>
            </p:cNvPr>
            <p:cNvSpPr txBox="1"/>
            <p:nvPr/>
          </p:nvSpPr>
          <p:spPr bwMode="auto">
            <a:xfrm>
              <a:off x="8634770" y="3316202"/>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24" name="TextBox 323">
              <a:extLst>
                <a:ext uri="{FF2B5EF4-FFF2-40B4-BE49-F238E27FC236}">
                  <a16:creationId xmlns:a16="http://schemas.microsoft.com/office/drawing/2014/main" id="{0D3FD8CA-3650-6856-6F05-D11754CB7789}"/>
                </a:ext>
              </a:extLst>
            </p:cNvPr>
            <p:cNvSpPr txBox="1"/>
            <p:nvPr/>
          </p:nvSpPr>
          <p:spPr bwMode="auto">
            <a:xfrm>
              <a:off x="8652998" y="3316202"/>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25" name="TextBox 324">
              <a:extLst>
                <a:ext uri="{FF2B5EF4-FFF2-40B4-BE49-F238E27FC236}">
                  <a16:creationId xmlns:a16="http://schemas.microsoft.com/office/drawing/2014/main" id="{E7A875B0-39F8-D977-E9D6-46179DDA813F}"/>
                </a:ext>
              </a:extLst>
            </p:cNvPr>
            <p:cNvSpPr txBox="1"/>
            <p:nvPr/>
          </p:nvSpPr>
          <p:spPr bwMode="auto">
            <a:xfrm>
              <a:off x="8672950" y="3316202"/>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26" name="TextBox 325">
              <a:extLst>
                <a:ext uri="{FF2B5EF4-FFF2-40B4-BE49-F238E27FC236}">
                  <a16:creationId xmlns:a16="http://schemas.microsoft.com/office/drawing/2014/main" id="{835A8EE7-F8D2-0971-C17C-AECBC67DAD8D}"/>
                </a:ext>
              </a:extLst>
            </p:cNvPr>
            <p:cNvSpPr txBox="1"/>
            <p:nvPr/>
          </p:nvSpPr>
          <p:spPr bwMode="auto">
            <a:xfrm>
              <a:off x="8799077" y="3316202"/>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27" name="TextBox 326">
              <a:extLst>
                <a:ext uri="{FF2B5EF4-FFF2-40B4-BE49-F238E27FC236}">
                  <a16:creationId xmlns:a16="http://schemas.microsoft.com/office/drawing/2014/main" id="{08A5954E-E044-52D0-9C68-BB275C6C8284}"/>
                </a:ext>
              </a:extLst>
            </p:cNvPr>
            <p:cNvSpPr txBox="1"/>
            <p:nvPr/>
          </p:nvSpPr>
          <p:spPr bwMode="auto">
            <a:xfrm>
              <a:off x="8919079" y="3316202"/>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28" name="TextBox 327">
              <a:extLst>
                <a:ext uri="{FF2B5EF4-FFF2-40B4-BE49-F238E27FC236}">
                  <a16:creationId xmlns:a16="http://schemas.microsoft.com/office/drawing/2014/main" id="{035C8D5E-8E02-7A74-360B-18F022E3F7C2}"/>
                </a:ext>
              </a:extLst>
            </p:cNvPr>
            <p:cNvSpPr txBox="1"/>
            <p:nvPr/>
          </p:nvSpPr>
          <p:spPr bwMode="auto">
            <a:xfrm>
              <a:off x="8938116" y="3316202"/>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29" name="TextBox 328">
              <a:extLst>
                <a:ext uri="{FF2B5EF4-FFF2-40B4-BE49-F238E27FC236}">
                  <a16:creationId xmlns:a16="http://schemas.microsoft.com/office/drawing/2014/main" id="{5A3F460C-1E1A-B9B7-D4B4-51F9F951C0D8}"/>
                </a:ext>
              </a:extLst>
            </p:cNvPr>
            <p:cNvSpPr txBox="1"/>
            <p:nvPr/>
          </p:nvSpPr>
          <p:spPr bwMode="auto">
            <a:xfrm>
              <a:off x="9118532" y="3316202"/>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30" name="TextBox 329">
              <a:extLst>
                <a:ext uri="{FF2B5EF4-FFF2-40B4-BE49-F238E27FC236}">
                  <a16:creationId xmlns:a16="http://schemas.microsoft.com/office/drawing/2014/main" id="{CE976007-81B0-FF19-CD98-5378DA6C7107}"/>
                </a:ext>
              </a:extLst>
            </p:cNvPr>
            <p:cNvSpPr txBox="1"/>
            <p:nvPr/>
          </p:nvSpPr>
          <p:spPr bwMode="auto">
            <a:xfrm>
              <a:off x="9212593" y="3316202"/>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31" name="TextBox 330">
              <a:extLst>
                <a:ext uri="{FF2B5EF4-FFF2-40B4-BE49-F238E27FC236}">
                  <a16:creationId xmlns:a16="http://schemas.microsoft.com/office/drawing/2014/main" id="{26601FB7-F6EB-EC98-B412-32CC13B28A8B}"/>
                </a:ext>
              </a:extLst>
            </p:cNvPr>
            <p:cNvSpPr txBox="1"/>
            <p:nvPr/>
          </p:nvSpPr>
          <p:spPr bwMode="auto">
            <a:xfrm>
              <a:off x="9462293" y="3587568"/>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32" name="TextBox 331">
              <a:extLst>
                <a:ext uri="{FF2B5EF4-FFF2-40B4-BE49-F238E27FC236}">
                  <a16:creationId xmlns:a16="http://schemas.microsoft.com/office/drawing/2014/main" id="{47DEB4CE-6137-0F2E-E29F-444C70FDA7F7}"/>
                </a:ext>
              </a:extLst>
            </p:cNvPr>
            <p:cNvSpPr txBox="1"/>
            <p:nvPr/>
          </p:nvSpPr>
          <p:spPr bwMode="auto">
            <a:xfrm>
              <a:off x="9776910" y="3758565"/>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33" name="TextBox 332">
              <a:extLst>
                <a:ext uri="{FF2B5EF4-FFF2-40B4-BE49-F238E27FC236}">
                  <a16:creationId xmlns:a16="http://schemas.microsoft.com/office/drawing/2014/main" id="{C7575706-8C63-014C-12D8-5C46243FE7BD}"/>
                </a:ext>
              </a:extLst>
            </p:cNvPr>
            <p:cNvSpPr txBox="1"/>
            <p:nvPr/>
          </p:nvSpPr>
          <p:spPr bwMode="auto">
            <a:xfrm>
              <a:off x="10167665" y="3758565"/>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34" name="TextBox 333">
              <a:extLst>
                <a:ext uri="{FF2B5EF4-FFF2-40B4-BE49-F238E27FC236}">
                  <a16:creationId xmlns:a16="http://schemas.microsoft.com/office/drawing/2014/main" id="{E4F03E8D-70ED-3731-5A49-7BE3FF23343D}"/>
                </a:ext>
              </a:extLst>
            </p:cNvPr>
            <p:cNvSpPr txBox="1"/>
            <p:nvPr/>
          </p:nvSpPr>
          <p:spPr bwMode="auto">
            <a:xfrm>
              <a:off x="11046277" y="3758565"/>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335" name="TextBox 334">
              <a:extLst>
                <a:ext uri="{FF2B5EF4-FFF2-40B4-BE49-F238E27FC236}">
                  <a16:creationId xmlns:a16="http://schemas.microsoft.com/office/drawing/2014/main" id="{1EE7FE85-16F8-DE28-C888-CD8F9D1483BF}"/>
                </a:ext>
              </a:extLst>
            </p:cNvPr>
            <p:cNvSpPr txBox="1"/>
            <p:nvPr/>
          </p:nvSpPr>
          <p:spPr bwMode="auto">
            <a:xfrm>
              <a:off x="11091634" y="3758565"/>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grpSp>
      <p:sp>
        <p:nvSpPr>
          <p:cNvPr id="337" name="Freeform: Shape 336">
            <a:extLst>
              <a:ext uri="{FF2B5EF4-FFF2-40B4-BE49-F238E27FC236}">
                <a16:creationId xmlns:a16="http://schemas.microsoft.com/office/drawing/2014/main" id="{982F296A-E8E7-3DDA-88CB-7FC03ECB15A7}"/>
              </a:ext>
            </a:extLst>
          </p:cNvPr>
          <p:cNvSpPr/>
          <p:nvPr/>
        </p:nvSpPr>
        <p:spPr bwMode="auto">
          <a:xfrm>
            <a:off x="7010400" y="1752600"/>
            <a:ext cx="3014663" cy="2571750"/>
          </a:xfrm>
          <a:custGeom>
            <a:avLst/>
            <a:gdLst>
              <a:gd name="connsiteX0" fmla="*/ 3014663 w 3014663"/>
              <a:gd name="connsiteY0" fmla="*/ 2571750 h 2571750"/>
              <a:gd name="connsiteX1" fmla="*/ 2271713 w 3014663"/>
              <a:gd name="connsiteY1" fmla="*/ 2571750 h 2571750"/>
              <a:gd name="connsiteX2" fmla="*/ 2271713 w 3014663"/>
              <a:gd name="connsiteY2" fmla="*/ 2519363 h 2571750"/>
              <a:gd name="connsiteX3" fmla="*/ 2205038 w 3014663"/>
              <a:gd name="connsiteY3" fmla="*/ 2519363 h 2571750"/>
              <a:gd name="connsiteX4" fmla="*/ 2205038 w 3014663"/>
              <a:gd name="connsiteY4" fmla="*/ 2476500 h 2571750"/>
              <a:gd name="connsiteX5" fmla="*/ 1900238 w 3014663"/>
              <a:gd name="connsiteY5" fmla="*/ 2476500 h 2571750"/>
              <a:gd name="connsiteX6" fmla="*/ 1900238 w 3014663"/>
              <a:gd name="connsiteY6" fmla="*/ 2438400 h 2571750"/>
              <a:gd name="connsiteX7" fmla="*/ 1762125 w 3014663"/>
              <a:gd name="connsiteY7" fmla="*/ 2438400 h 2571750"/>
              <a:gd name="connsiteX8" fmla="*/ 1762125 w 3014663"/>
              <a:gd name="connsiteY8" fmla="*/ 2409825 h 2571750"/>
              <a:gd name="connsiteX9" fmla="*/ 1552575 w 3014663"/>
              <a:gd name="connsiteY9" fmla="*/ 2409825 h 2571750"/>
              <a:gd name="connsiteX10" fmla="*/ 1552575 w 3014663"/>
              <a:gd name="connsiteY10" fmla="*/ 2366963 h 2571750"/>
              <a:gd name="connsiteX11" fmla="*/ 1419225 w 3014663"/>
              <a:gd name="connsiteY11" fmla="*/ 2366963 h 2571750"/>
              <a:gd name="connsiteX12" fmla="*/ 1419225 w 3014663"/>
              <a:gd name="connsiteY12" fmla="*/ 2343150 h 2571750"/>
              <a:gd name="connsiteX13" fmla="*/ 1404938 w 3014663"/>
              <a:gd name="connsiteY13" fmla="*/ 2343150 h 2571750"/>
              <a:gd name="connsiteX14" fmla="*/ 1404938 w 3014663"/>
              <a:gd name="connsiteY14" fmla="*/ 2305050 h 2571750"/>
              <a:gd name="connsiteX15" fmla="*/ 1338263 w 3014663"/>
              <a:gd name="connsiteY15" fmla="*/ 2305050 h 2571750"/>
              <a:gd name="connsiteX16" fmla="*/ 1338263 w 3014663"/>
              <a:gd name="connsiteY16" fmla="*/ 2281238 h 2571750"/>
              <a:gd name="connsiteX17" fmla="*/ 1257300 w 3014663"/>
              <a:gd name="connsiteY17" fmla="*/ 2281238 h 2571750"/>
              <a:gd name="connsiteX18" fmla="*/ 1257300 w 3014663"/>
              <a:gd name="connsiteY18" fmla="*/ 2243138 h 2571750"/>
              <a:gd name="connsiteX19" fmla="*/ 1157288 w 3014663"/>
              <a:gd name="connsiteY19" fmla="*/ 2243138 h 2571750"/>
              <a:gd name="connsiteX20" fmla="*/ 1157288 w 3014663"/>
              <a:gd name="connsiteY20" fmla="*/ 2219325 h 2571750"/>
              <a:gd name="connsiteX21" fmla="*/ 1123950 w 3014663"/>
              <a:gd name="connsiteY21" fmla="*/ 2219325 h 2571750"/>
              <a:gd name="connsiteX22" fmla="*/ 1123950 w 3014663"/>
              <a:gd name="connsiteY22" fmla="*/ 2185988 h 2571750"/>
              <a:gd name="connsiteX23" fmla="*/ 1095375 w 3014663"/>
              <a:gd name="connsiteY23" fmla="*/ 2185988 h 2571750"/>
              <a:gd name="connsiteX24" fmla="*/ 1095375 w 3014663"/>
              <a:gd name="connsiteY24" fmla="*/ 2147888 h 2571750"/>
              <a:gd name="connsiteX25" fmla="*/ 1066800 w 3014663"/>
              <a:gd name="connsiteY25" fmla="*/ 2147888 h 2571750"/>
              <a:gd name="connsiteX26" fmla="*/ 1066800 w 3014663"/>
              <a:gd name="connsiteY26" fmla="*/ 2085975 h 2571750"/>
              <a:gd name="connsiteX27" fmla="*/ 1033463 w 3014663"/>
              <a:gd name="connsiteY27" fmla="*/ 2085975 h 2571750"/>
              <a:gd name="connsiteX28" fmla="*/ 1033463 w 3014663"/>
              <a:gd name="connsiteY28" fmla="*/ 2052638 h 2571750"/>
              <a:gd name="connsiteX29" fmla="*/ 962025 w 3014663"/>
              <a:gd name="connsiteY29" fmla="*/ 2052638 h 2571750"/>
              <a:gd name="connsiteX30" fmla="*/ 962025 w 3014663"/>
              <a:gd name="connsiteY30" fmla="*/ 2019300 h 2571750"/>
              <a:gd name="connsiteX31" fmla="*/ 938213 w 3014663"/>
              <a:gd name="connsiteY31" fmla="*/ 2019300 h 2571750"/>
              <a:gd name="connsiteX32" fmla="*/ 938213 w 3014663"/>
              <a:gd name="connsiteY32" fmla="*/ 1962150 h 2571750"/>
              <a:gd name="connsiteX33" fmla="*/ 900113 w 3014663"/>
              <a:gd name="connsiteY33" fmla="*/ 1962150 h 2571750"/>
              <a:gd name="connsiteX34" fmla="*/ 914400 w 3014663"/>
              <a:gd name="connsiteY34" fmla="*/ 1947863 h 2571750"/>
              <a:gd name="connsiteX35" fmla="*/ 895350 w 3014663"/>
              <a:gd name="connsiteY35" fmla="*/ 1947863 h 2571750"/>
              <a:gd name="connsiteX36" fmla="*/ 895350 w 3014663"/>
              <a:gd name="connsiteY36" fmla="*/ 1900238 h 2571750"/>
              <a:gd name="connsiteX37" fmla="*/ 838200 w 3014663"/>
              <a:gd name="connsiteY37" fmla="*/ 1900238 h 2571750"/>
              <a:gd name="connsiteX38" fmla="*/ 838200 w 3014663"/>
              <a:gd name="connsiteY38" fmla="*/ 1881188 h 2571750"/>
              <a:gd name="connsiteX39" fmla="*/ 804863 w 3014663"/>
              <a:gd name="connsiteY39" fmla="*/ 1881188 h 2571750"/>
              <a:gd name="connsiteX40" fmla="*/ 804863 w 3014663"/>
              <a:gd name="connsiteY40" fmla="*/ 1847850 h 2571750"/>
              <a:gd name="connsiteX41" fmla="*/ 800100 w 3014663"/>
              <a:gd name="connsiteY41" fmla="*/ 1847850 h 2571750"/>
              <a:gd name="connsiteX42" fmla="*/ 800100 w 3014663"/>
              <a:gd name="connsiteY42" fmla="*/ 1785938 h 2571750"/>
              <a:gd name="connsiteX43" fmla="*/ 762000 w 3014663"/>
              <a:gd name="connsiteY43" fmla="*/ 1785938 h 2571750"/>
              <a:gd name="connsiteX44" fmla="*/ 762000 w 3014663"/>
              <a:gd name="connsiteY44" fmla="*/ 1762125 h 2571750"/>
              <a:gd name="connsiteX45" fmla="*/ 752475 w 3014663"/>
              <a:gd name="connsiteY45" fmla="*/ 1771650 h 2571750"/>
              <a:gd name="connsiteX46" fmla="*/ 752475 w 3014663"/>
              <a:gd name="connsiteY46" fmla="*/ 1671638 h 2571750"/>
              <a:gd name="connsiteX47" fmla="*/ 628650 w 3014663"/>
              <a:gd name="connsiteY47" fmla="*/ 1671638 h 2571750"/>
              <a:gd name="connsiteX48" fmla="*/ 628650 w 3014663"/>
              <a:gd name="connsiteY48" fmla="*/ 1643063 h 2571750"/>
              <a:gd name="connsiteX49" fmla="*/ 595313 w 3014663"/>
              <a:gd name="connsiteY49" fmla="*/ 1643063 h 2571750"/>
              <a:gd name="connsiteX50" fmla="*/ 595313 w 3014663"/>
              <a:gd name="connsiteY50" fmla="*/ 1585913 h 2571750"/>
              <a:gd name="connsiteX51" fmla="*/ 585788 w 3014663"/>
              <a:gd name="connsiteY51" fmla="*/ 1585913 h 2571750"/>
              <a:gd name="connsiteX52" fmla="*/ 585788 w 3014663"/>
              <a:gd name="connsiteY52" fmla="*/ 1476375 h 2571750"/>
              <a:gd name="connsiteX53" fmla="*/ 566738 w 3014663"/>
              <a:gd name="connsiteY53" fmla="*/ 1476375 h 2571750"/>
              <a:gd name="connsiteX54" fmla="*/ 566738 w 3014663"/>
              <a:gd name="connsiteY54" fmla="*/ 1333500 h 2571750"/>
              <a:gd name="connsiteX55" fmla="*/ 514350 w 3014663"/>
              <a:gd name="connsiteY55" fmla="*/ 1333500 h 2571750"/>
              <a:gd name="connsiteX56" fmla="*/ 514350 w 3014663"/>
              <a:gd name="connsiteY56" fmla="*/ 1295400 h 2571750"/>
              <a:gd name="connsiteX57" fmla="*/ 461963 w 3014663"/>
              <a:gd name="connsiteY57" fmla="*/ 1295400 h 2571750"/>
              <a:gd name="connsiteX58" fmla="*/ 461963 w 3014663"/>
              <a:gd name="connsiteY58" fmla="*/ 1209675 h 2571750"/>
              <a:gd name="connsiteX59" fmla="*/ 433388 w 3014663"/>
              <a:gd name="connsiteY59" fmla="*/ 1209675 h 2571750"/>
              <a:gd name="connsiteX60" fmla="*/ 414338 w 3014663"/>
              <a:gd name="connsiteY60" fmla="*/ 1209675 h 2571750"/>
              <a:gd name="connsiteX61" fmla="*/ 414338 w 3014663"/>
              <a:gd name="connsiteY61" fmla="*/ 1114425 h 2571750"/>
              <a:gd name="connsiteX62" fmla="*/ 400050 w 3014663"/>
              <a:gd name="connsiteY62" fmla="*/ 1114425 h 2571750"/>
              <a:gd name="connsiteX63" fmla="*/ 400050 w 3014663"/>
              <a:gd name="connsiteY63" fmla="*/ 985838 h 2571750"/>
              <a:gd name="connsiteX64" fmla="*/ 381000 w 3014663"/>
              <a:gd name="connsiteY64" fmla="*/ 985838 h 2571750"/>
              <a:gd name="connsiteX65" fmla="*/ 381000 w 3014663"/>
              <a:gd name="connsiteY65" fmla="*/ 781050 h 2571750"/>
              <a:gd name="connsiteX66" fmla="*/ 371475 w 3014663"/>
              <a:gd name="connsiteY66" fmla="*/ 781050 h 2571750"/>
              <a:gd name="connsiteX67" fmla="*/ 371475 w 3014663"/>
              <a:gd name="connsiteY67" fmla="*/ 619125 h 2571750"/>
              <a:gd name="connsiteX68" fmla="*/ 357188 w 3014663"/>
              <a:gd name="connsiteY68" fmla="*/ 619125 h 2571750"/>
              <a:gd name="connsiteX69" fmla="*/ 357188 w 3014663"/>
              <a:gd name="connsiteY69" fmla="*/ 542925 h 2571750"/>
              <a:gd name="connsiteX70" fmla="*/ 347663 w 3014663"/>
              <a:gd name="connsiteY70" fmla="*/ 542925 h 2571750"/>
              <a:gd name="connsiteX71" fmla="*/ 347663 w 3014663"/>
              <a:gd name="connsiteY71" fmla="*/ 452438 h 2571750"/>
              <a:gd name="connsiteX72" fmla="*/ 328613 w 3014663"/>
              <a:gd name="connsiteY72" fmla="*/ 452438 h 2571750"/>
              <a:gd name="connsiteX73" fmla="*/ 328613 w 3014663"/>
              <a:gd name="connsiteY73" fmla="*/ 428625 h 2571750"/>
              <a:gd name="connsiteX74" fmla="*/ 309563 w 3014663"/>
              <a:gd name="connsiteY74" fmla="*/ 428625 h 2571750"/>
              <a:gd name="connsiteX75" fmla="*/ 309563 w 3014663"/>
              <a:gd name="connsiteY75" fmla="*/ 376238 h 2571750"/>
              <a:gd name="connsiteX76" fmla="*/ 300038 w 3014663"/>
              <a:gd name="connsiteY76" fmla="*/ 376238 h 2571750"/>
              <a:gd name="connsiteX77" fmla="*/ 300038 w 3014663"/>
              <a:gd name="connsiteY77" fmla="*/ 290513 h 2571750"/>
              <a:gd name="connsiteX78" fmla="*/ 276225 w 3014663"/>
              <a:gd name="connsiteY78" fmla="*/ 290513 h 2571750"/>
              <a:gd name="connsiteX79" fmla="*/ 276225 w 3014663"/>
              <a:gd name="connsiteY79" fmla="*/ 266700 h 2571750"/>
              <a:gd name="connsiteX80" fmla="*/ 209550 w 3014663"/>
              <a:gd name="connsiteY80" fmla="*/ 266700 h 2571750"/>
              <a:gd name="connsiteX81" fmla="*/ 209550 w 3014663"/>
              <a:gd name="connsiteY81" fmla="*/ 233363 h 2571750"/>
              <a:gd name="connsiteX82" fmla="*/ 185738 w 3014663"/>
              <a:gd name="connsiteY82" fmla="*/ 233363 h 2571750"/>
              <a:gd name="connsiteX83" fmla="*/ 185738 w 3014663"/>
              <a:gd name="connsiteY83" fmla="*/ 190500 h 2571750"/>
              <a:gd name="connsiteX84" fmla="*/ 176213 w 3014663"/>
              <a:gd name="connsiteY84" fmla="*/ 190500 h 2571750"/>
              <a:gd name="connsiteX85" fmla="*/ 176213 w 3014663"/>
              <a:gd name="connsiteY85" fmla="*/ 157163 h 2571750"/>
              <a:gd name="connsiteX86" fmla="*/ 157163 w 3014663"/>
              <a:gd name="connsiteY86" fmla="*/ 157163 h 2571750"/>
              <a:gd name="connsiteX87" fmla="*/ 157163 w 3014663"/>
              <a:gd name="connsiteY87" fmla="*/ 128588 h 2571750"/>
              <a:gd name="connsiteX88" fmla="*/ 152400 w 3014663"/>
              <a:gd name="connsiteY88" fmla="*/ 128588 h 2571750"/>
              <a:gd name="connsiteX89" fmla="*/ 152400 w 3014663"/>
              <a:gd name="connsiteY89" fmla="*/ 76200 h 2571750"/>
              <a:gd name="connsiteX90" fmla="*/ 85725 w 3014663"/>
              <a:gd name="connsiteY90" fmla="*/ 76200 h 2571750"/>
              <a:gd name="connsiteX91" fmla="*/ 85725 w 3014663"/>
              <a:gd name="connsiteY91" fmla="*/ 38100 h 2571750"/>
              <a:gd name="connsiteX92" fmla="*/ 33338 w 3014663"/>
              <a:gd name="connsiteY92" fmla="*/ 38100 h 2571750"/>
              <a:gd name="connsiteX93" fmla="*/ 33338 w 3014663"/>
              <a:gd name="connsiteY93" fmla="*/ 0 h 2571750"/>
              <a:gd name="connsiteX94" fmla="*/ 0 w 3014663"/>
              <a:gd name="connsiteY94" fmla="*/ 0 h 2571750"/>
              <a:gd name="connsiteX0" fmla="*/ 3014663 w 3014663"/>
              <a:gd name="connsiteY0" fmla="*/ 2571750 h 2571750"/>
              <a:gd name="connsiteX1" fmla="*/ 2271713 w 3014663"/>
              <a:gd name="connsiteY1" fmla="*/ 2571750 h 2571750"/>
              <a:gd name="connsiteX2" fmla="*/ 2271713 w 3014663"/>
              <a:gd name="connsiteY2" fmla="*/ 2519363 h 2571750"/>
              <a:gd name="connsiteX3" fmla="*/ 2205038 w 3014663"/>
              <a:gd name="connsiteY3" fmla="*/ 2519363 h 2571750"/>
              <a:gd name="connsiteX4" fmla="*/ 2205038 w 3014663"/>
              <a:gd name="connsiteY4" fmla="*/ 2476500 h 2571750"/>
              <a:gd name="connsiteX5" fmla="*/ 1900238 w 3014663"/>
              <a:gd name="connsiteY5" fmla="*/ 2476500 h 2571750"/>
              <a:gd name="connsiteX6" fmla="*/ 1900238 w 3014663"/>
              <a:gd name="connsiteY6" fmla="*/ 2438400 h 2571750"/>
              <a:gd name="connsiteX7" fmla="*/ 1762125 w 3014663"/>
              <a:gd name="connsiteY7" fmla="*/ 2438400 h 2571750"/>
              <a:gd name="connsiteX8" fmla="*/ 1762125 w 3014663"/>
              <a:gd name="connsiteY8" fmla="*/ 2409825 h 2571750"/>
              <a:gd name="connsiteX9" fmla="*/ 1552575 w 3014663"/>
              <a:gd name="connsiteY9" fmla="*/ 2409825 h 2571750"/>
              <a:gd name="connsiteX10" fmla="*/ 1552575 w 3014663"/>
              <a:gd name="connsiteY10" fmla="*/ 2366963 h 2571750"/>
              <a:gd name="connsiteX11" fmla="*/ 1419225 w 3014663"/>
              <a:gd name="connsiteY11" fmla="*/ 2366963 h 2571750"/>
              <a:gd name="connsiteX12" fmla="*/ 1419225 w 3014663"/>
              <a:gd name="connsiteY12" fmla="*/ 2343150 h 2571750"/>
              <a:gd name="connsiteX13" fmla="*/ 1404938 w 3014663"/>
              <a:gd name="connsiteY13" fmla="*/ 2343150 h 2571750"/>
              <a:gd name="connsiteX14" fmla="*/ 1404938 w 3014663"/>
              <a:gd name="connsiteY14" fmla="*/ 2305050 h 2571750"/>
              <a:gd name="connsiteX15" fmla="*/ 1338263 w 3014663"/>
              <a:gd name="connsiteY15" fmla="*/ 2305050 h 2571750"/>
              <a:gd name="connsiteX16" fmla="*/ 1338263 w 3014663"/>
              <a:gd name="connsiteY16" fmla="*/ 2281238 h 2571750"/>
              <a:gd name="connsiteX17" fmla="*/ 1257300 w 3014663"/>
              <a:gd name="connsiteY17" fmla="*/ 2281238 h 2571750"/>
              <a:gd name="connsiteX18" fmla="*/ 1257300 w 3014663"/>
              <a:gd name="connsiteY18" fmla="*/ 2243138 h 2571750"/>
              <a:gd name="connsiteX19" fmla="*/ 1157288 w 3014663"/>
              <a:gd name="connsiteY19" fmla="*/ 2243138 h 2571750"/>
              <a:gd name="connsiteX20" fmla="*/ 1157288 w 3014663"/>
              <a:gd name="connsiteY20" fmla="*/ 2219325 h 2571750"/>
              <a:gd name="connsiteX21" fmla="*/ 1123950 w 3014663"/>
              <a:gd name="connsiteY21" fmla="*/ 2219325 h 2571750"/>
              <a:gd name="connsiteX22" fmla="*/ 1123950 w 3014663"/>
              <a:gd name="connsiteY22" fmla="*/ 2185988 h 2571750"/>
              <a:gd name="connsiteX23" fmla="*/ 1095375 w 3014663"/>
              <a:gd name="connsiteY23" fmla="*/ 2185988 h 2571750"/>
              <a:gd name="connsiteX24" fmla="*/ 1095375 w 3014663"/>
              <a:gd name="connsiteY24" fmla="*/ 2147888 h 2571750"/>
              <a:gd name="connsiteX25" fmla="*/ 1066800 w 3014663"/>
              <a:gd name="connsiteY25" fmla="*/ 2147888 h 2571750"/>
              <a:gd name="connsiteX26" fmla="*/ 1066800 w 3014663"/>
              <a:gd name="connsiteY26" fmla="*/ 2085975 h 2571750"/>
              <a:gd name="connsiteX27" fmla="*/ 1033463 w 3014663"/>
              <a:gd name="connsiteY27" fmla="*/ 2085975 h 2571750"/>
              <a:gd name="connsiteX28" fmla="*/ 1033463 w 3014663"/>
              <a:gd name="connsiteY28" fmla="*/ 2052638 h 2571750"/>
              <a:gd name="connsiteX29" fmla="*/ 962025 w 3014663"/>
              <a:gd name="connsiteY29" fmla="*/ 2052638 h 2571750"/>
              <a:gd name="connsiteX30" fmla="*/ 962025 w 3014663"/>
              <a:gd name="connsiteY30" fmla="*/ 2019300 h 2571750"/>
              <a:gd name="connsiteX31" fmla="*/ 938213 w 3014663"/>
              <a:gd name="connsiteY31" fmla="*/ 2019300 h 2571750"/>
              <a:gd name="connsiteX32" fmla="*/ 938213 w 3014663"/>
              <a:gd name="connsiteY32" fmla="*/ 1962150 h 2571750"/>
              <a:gd name="connsiteX33" fmla="*/ 900113 w 3014663"/>
              <a:gd name="connsiteY33" fmla="*/ 1962150 h 2571750"/>
              <a:gd name="connsiteX34" fmla="*/ 914400 w 3014663"/>
              <a:gd name="connsiteY34" fmla="*/ 1947863 h 2571750"/>
              <a:gd name="connsiteX35" fmla="*/ 895350 w 3014663"/>
              <a:gd name="connsiteY35" fmla="*/ 1947863 h 2571750"/>
              <a:gd name="connsiteX36" fmla="*/ 895350 w 3014663"/>
              <a:gd name="connsiteY36" fmla="*/ 1900238 h 2571750"/>
              <a:gd name="connsiteX37" fmla="*/ 838200 w 3014663"/>
              <a:gd name="connsiteY37" fmla="*/ 1900238 h 2571750"/>
              <a:gd name="connsiteX38" fmla="*/ 838200 w 3014663"/>
              <a:gd name="connsiteY38" fmla="*/ 1881188 h 2571750"/>
              <a:gd name="connsiteX39" fmla="*/ 804863 w 3014663"/>
              <a:gd name="connsiteY39" fmla="*/ 1881188 h 2571750"/>
              <a:gd name="connsiteX40" fmla="*/ 804863 w 3014663"/>
              <a:gd name="connsiteY40" fmla="*/ 1847850 h 2571750"/>
              <a:gd name="connsiteX41" fmla="*/ 800100 w 3014663"/>
              <a:gd name="connsiteY41" fmla="*/ 1847850 h 2571750"/>
              <a:gd name="connsiteX42" fmla="*/ 800100 w 3014663"/>
              <a:gd name="connsiteY42" fmla="*/ 1785938 h 2571750"/>
              <a:gd name="connsiteX43" fmla="*/ 762000 w 3014663"/>
              <a:gd name="connsiteY43" fmla="*/ 1785938 h 2571750"/>
              <a:gd name="connsiteX44" fmla="*/ 762000 w 3014663"/>
              <a:gd name="connsiteY44" fmla="*/ 1762125 h 2571750"/>
              <a:gd name="connsiteX45" fmla="*/ 747712 w 3014663"/>
              <a:gd name="connsiteY45" fmla="*/ 1759744 h 2571750"/>
              <a:gd name="connsiteX46" fmla="*/ 752475 w 3014663"/>
              <a:gd name="connsiteY46" fmla="*/ 1671638 h 2571750"/>
              <a:gd name="connsiteX47" fmla="*/ 628650 w 3014663"/>
              <a:gd name="connsiteY47" fmla="*/ 1671638 h 2571750"/>
              <a:gd name="connsiteX48" fmla="*/ 628650 w 3014663"/>
              <a:gd name="connsiteY48" fmla="*/ 1643063 h 2571750"/>
              <a:gd name="connsiteX49" fmla="*/ 595313 w 3014663"/>
              <a:gd name="connsiteY49" fmla="*/ 1643063 h 2571750"/>
              <a:gd name="connsiteX50" fmla="*/ 595313 w 3014663"/>
              <a:gd name="connsiteY50" fmla="*/ 1585913 h 2571750"/>
              <a:gd name="connsiteX51" fmla="*/ 585788 w 3014663"/>
              <a:gd name="connsiteY51" fmla="*/ 1585913 h 2571750"/>
              <a:gd name="connsiteX52" fmla="*/ 585788 w 3014663"/>
              <a:gd name="connsiteY52" fmla="*/ 1476375 h 2571750"/>
              <a:gd name="connsiteX53" fmla="*/ 566738 w 3014663"/>
              <a:gd name="connsiteY53" fmla="*/ 1476375 h 2571750"/>
              <a:gd name="connsiteX54" fmla="*/ 566738 w 3014663"/>
              <a:gd name="connsiteY54" fmla="*/ 1333500 h 2571750"/>
              <a:gd name="connsiteX55" fmla="*/ 514350 w 3014663"/>
              <a:gd name="connsiteY55" fmla="*/ 1333500 h 2571750"/>
              <a:gd name="connsiteX56" fmla="*/ 514350 w 3014663"/>
              <a:gd name="connsiteY56" fmla="*/ 1295400 h 2571750"/>
              <a:gd name="connsiteX57" fmla="*/ 461963 w 3014663"/>
              <a:gd name="connsiteY57" fmla="*/ 1295400 h 2571750"/>
              <a:gd name="connsiteX58" fmla="*/ 461963 w 3014663"/>
              <a:gd name="connsiteY58" fmla="*/ 1209675 h 2571750"/>
              <a:gd name="connsiteX59" fmla="*/ 433388 w 3014663"/>
              <a:gd name="connsiteY59" fmla="*/ 1209675 h 2571750"/>
              <a:gd name="connsiteX60" fmla="*/ 414338 w 3014663"/>
              <a:gd name="connsiteY60" fmla="*/ 1209675 h 2571750"/>
              <a:gd name="connsiteX61" fmla="*/ 414338 w 3014663"/>
              <a:gd name="connsiteY61" fmla="*/ 1114425 h 2571750"/>
              <a:gd name="connsiteX62" fmla="*/ 400050 w 3014663"/>
              <a:gd name="connsiteY62" fmla="*/ 1114425 h 2571750"/>
              <a:gd name="connsiteX63" fmla="*/ 400050 w 3014663"/>
              <a:gd name="connsiteY63" fmla="*/ 985838 h 2571750"/>
              <a:gd name="connsiteX64" fmla="*/ 381000 w 3014663"/>
              <a:gd name="connsiteY64" fmla="*/ 985838 h 2571750"/>
              <a:gd name="connsiteX65" fmla="*/ 381000 w 3014663"/>
              <a:gd name="connsiteY65" fmla="*/ 781050 h 2571750"/>
              <a:gd name="connsiteX66" fmla="*/ 371475 w 3014663"/>
              <a:gd name="connsiteY66" fmla="*/ 781050 h 2571750"/>
              <a:gd name="connsiteX67" fmla="*/ 371475 w 3014663"/>
              <a:gd name="connsiteY67" fmla="*/ 619125 h 2571750"/>
              <a:gd name="connsiteX68" fmla="*/ 357188 w 3014663"/>
              <a:gd name="connsiteY68" fmla="*/ 619125 h 2571750"/>
              <a:gd name="connsiteX69" fmla="*/ 357188 w 3014663"/>
              <a:gd name="connsiteY69" fmla="*/ 542925 h 2571750"/>
              <a:gd name="connsiteX70" fmla="*/ 347663 w 3014663"/>
              <a:gd name="connsiteY70" fmla="*/ 542925 h 2571750"/>
              <a:gd name="connsiteX71" fmla="*/ 347663 w 3014663"/>
              <a:gd name="connsiteY71" fmla="*/ 452438 h 2571750"/>
              <a:gd name="connsiteX72" fmla="*/ 328613 w 3014663"/>
              <a:gd name="connsiteY72" fmla="*/ 452438 h 2571750"/>
              <a:gd name="connsiteX73" fmla="*/ 328613 w 3014663"/>
              <a:gd name="connsiteY73" fmla="*/ 428625 h 2571750"/>
              <a:gd name="connsiteX74" fmla="*/ 309563 w 3014663"/>
              <a:gd name="connsiteY74" fmla="*/ 428625 h 2571750"/>
              <a:gd name="connsiteX75" fmla="*/ 309563 w 3014663"/>
              <a:gd name="connsiteY75" fmla="*/ 376238 h 2571750"/>
              <a:gd name="connsiteX76" fmla="*/ 300038 w 3014663"/>
              <a:gd name="connsiteY76" fmla="*/ 376238 h 2571750"/>
              <a:gd name="connsiteX77" fmla="*/ 300038 w 3014663"/>
              <a:gd name="connsiteY77" fmla="*/ 290513 h 2571750"/>
              <a:gd name="connsiteX78" fmla="*/ 276225 w 3014663"/>
              <a:gd name="connsiteY78" fmla="*/ 290513 h 2571750"/>
              <a:gd name="connsiteX79" fmla="*/ 276225 w 3014663"/>
              <a:gd name="connsiteY79" fmla="*/ 266700 h 2571750"/>
              <a:gd name="connsiteX80" fmla="*/ 209550 w 3014663"/>
              <a:gd name="connsiteY80" fmla="*/ 266700 h 2571750"/>
              <a:gd name="connsiteX81" fmla="*/ 209550 w 3014663"/>
              <a:gd name="connsiteY81" fmla="*/ 233363 h 2571750"/>
              <a:gd name="connsiteX82" fmla="*/ 185738 w 3014663"/>
              <a:gd name="connsiteY82" fmla="*/ 233363 h 2571750"/>
              <a:gd name="connsiteX83" fmla="*/ 185738 w 3014663"/>
              <a:gd name="connsiteY83" fmla="*/ 190500 h 2571750"/>
              <a:gd name="connsiteX84" fmla="*/ 176213 w 3014663"/>
              <a:gd name="connsiteY84" fmla="*/ 190500 h 2571750"/>
              <a:gd name="connsiteX85" fmla="*/ 176213 w 3014663"/>
              <a:gd name="connsiteY85" fmla="*/ 157163 h 2571750"/>
              <a:gd name="connsiteX86" fmla="*/ 157163 w 3014663"/>
              <a:gd name="connsiteY86" fmla="*/ 157163 h 2571750"/>
              <a:gd name="connsiteX87" fmla="*/ 157163 w 3014663"/>
              <a:gd name="connsiteY87" fmla="*/ 128588 h 2571750"/>
              <a:gd name="connsiteX88" fmla="*/ 152400 w 3014663"/>
              <a:gd name="connsiteY88" fmla="*/ 128588 h 2571750"/>
              <a:gd name="connsiteX89" fmla="*/ 152400 w 3014663"/>
              <a:gd name="connsiteY89" fmla="*/ 76200 h 2571750"/>
              <a:gd name="connsiteX90" fmla="*/ 85725 w 3014663"/>
              <a:gd name="connsiteY90" fmla="*/ 76200 h 2571750"/>
              <a:gd name="connsiteX91" fmla="*/ 85725 w 3014663"/>
              <a:gd name="connsiteY91" fmla="*/ 38100 h 2571750"/>
              <a:gd name="connsiteX92" fmla="*/ 33338 w 3014663"/>
              <a:gd name="connsiteY92" fmla="*/ 38100 h 2571750"/>
              <a:gd name="connsiteX93" fmla="*/ 33338 w 3014663"/>
              <a:gd name="connsiteY93" fmla="*/ 0 h 2571750"/>
              <a:gd name="connsiteX94" fmla="*/ 0 w 3014663"/>
              <a:gd name="connsiteY94" fmla="*/ 0 h 2571750"/>
              <a:gd name="connsiteX0" fmla="*/ 3014663 w 3014663"/>
              <a:gd name="connsiteY0" fmla="*/ 2571750 h 2571750"/>
              <a:gd name="connsiteX1" fmla="*/ 2271713 w 3014663"/>
              <a:gd name="connsiteY1" fmla="*/ 2571750 h 2571750"/>
              <a:gd name="connsiteX2" fmla="*/ 2271713 w 3014663"/>
              <a:gd name="connsiteY2" fmla="*/ 2519363 h 2571750"/>
              <a:gd name="connsiteX3" fmla="*/ 2205038 w 3014663"/>
              <a:gd name="connsiteY3" fmla="*/ 2519363 h 2571750"/>
              <a:gd name="connsiteX4" fmla="*/ 2205038 w 3014663"/>
              <a:gd name="connsiteY4" fmla="*/ 2476500 h 2571750"/>
              <a:gd name="connsiteX5" fmla="*/ 1900238 w 3014663"/>
              <a:gd name="connsiteY5" fmla="*/ 2476500 h 2571750"/>
              <a:gd name="connsiteX6" fmla="*/ 1900238 w 3014663"/>
              <a:gd name="connsiteY6" fmla="*/ 2438400 h 2571750"/>
              <a:gd name="connsiteX7" fmla="*/ 1762125 w 3014663"/>
              <a:gd name="connsiteY7" fmla="*/ 2438400 h 2571750"/>
              <a:gd name="connsiteX8" fmla="*/ 1762125 w 3014663"/>
              <a:gd name="connsiteY8" fmla="*/ 2409825 h 2571750"/>
              <a:gd name="connsiteX9" fmla="*/ 1552575 w 3014663"/>
              <a:gd name="connsiteY9" fmla="*/ 2409825 h 2571750"/>
              <a:gd name="connsiteX10" fmla="*/ 1552575 w 3014663"/>
              <a:gd name="connsiteY10" fmla="*/ 2366963 h 2571750"/>
              <a:gd name="connsiteX11" fmla="*/ 1419225 w 3014663"/>
              <a:gd name="connsiteY11" fmla="*/ 2366963 h 2571750"/>
              <a:gd name="connsiteX12" fmla="*/ 1419225 w 3014663"/>
              <a:gd name="connsiteY12" fmla="*/ 2343150 h 2571750"/>
              <a:gd name="connsiteX13" fmla="*/ 1404938 w 3014663"/>
              <a:gd name="connsiteY13" fmla="*/ 2343150 h 2571750"/>
              <a:gd name="connsiteX14" fmla="*/ 1404938 w 3014663"/>
              <a:gd name="connsiteY14" fmla="*/ 2305050 h 2571750"/>
              <a:gd name="connsiteX15" fmla="*/ 1338263 w 3014663"/>
              <a:gd name="connsiteY15" fmla="*/ 2305050 h 2571750"/>
              <a:gd name="connsiteX16" fmla="*/ 1338263 w 3014663"/>
              <a:gd name="connsiteY16" fmla="*/ 2281238 h 2571750"/>
              <a:gd name="connsiteX17" fmla="*/ 1257300 w 3014663"/>
              <a:gd name="connsiteY17" fmla="*/ 2281238 h 2571750"/>
              <a:gd name="connsiteX18" fmla="*/ 1257300 w 3014663"/>
              <a:gd name="connsiteY18" fmla="*/ 2243138 h 2571750"/>
              <a:gd name="connsiteX19" fmla="*/ 1157288 w 3014663"/>
              <a:gd name="connsiteY19" fmla="*/ 2243138 h 2571750"/>
              <a:gd name="connsiteX20" fmla="*/ 1157288 w 3014663"/>
              <a:gd name="connsiteY20" fmla="*/ 2219325 h 2571750"/>
              <a:gd name="connsiteX21" fmla="*/ 1123950 w 3014663"/>
              <a:gd name="connsiteY21" fmla="*/ 2219325 h 2571750"/>
              <a:gd name="connsiteX22" fmla="*/ 1123950 w 3014663"/>
              <a:gd name="connsiteY22" fmla="*/ 2185988 h 2571750"/>
              <a:gd name="connsiteX23" fmla="*/ 1095375 w 3014663"/>
              <a:gd name="connsiteY23" fmla="*/ 2185988 h 2571750"/>
              <a:gd name="connsiteX24" fmla="*/ 1095375 w 3014663"/>
              <a:gd name="connsiteY24" fmla="*/ 2147888 h 2571750"/>
              <a:gd name="connsiteX25" fmla="*/ 1066800 w 3014663"/>
              <a:gd name="connsiteY25" fmla="*/ 2147888 h 2571750"/>
              <a:gd name="connsiteX26" fmla="*/ 1066800 w 3014663"/>
              <a:gd name="connsiteY26" fmla="*/ 2085975 h 2571750"/>
              <a:gd name="connsiteX27" fmla="*/ 1033463 w 3014663"/>
              <a:gd name="connsiteY27" fmla="*/ 2085975 h 2571750"/>
              <a:gd name="connsiteX28" fmla="*/ 1033463 w 3014663"/>
              <a:gd name="connsiteY28" fmla="*/ 2052638 h 2571750"/>
              <a:gd name="connsiteX29" fmla="*/ 962025 w 3014663"/>
              <a:gd name="connsiteY29" fmla="*/ 2052638 h 2571750"/>
              <a:gd name="connsiteX30" fmla="*/ 962025 w 3014663"/>
              <a:gd name="connsiteY30" fmla="*/ 2019300 h 2571750"/>
              <a:gd name="connsiteX31" fmla="*/ 938213 w 3014663"/>
              <a:gd name="connsiteY31" fmla="*/ 2019300 h 2571750"/>
              <a:gd name="connsiteX32" fmla="*/ 938213 w 3014663"/>
              <a:gd name="connsiteY32" fmla="*/ 1962150 h 2571750"/>
              <a:gd name="connsiteX33" fmla="*/ 914400 w 3014663"/>
              <a:gd name="connsiteY33" fmla="*/ 1966913 h 2571750"/>
              <a:gd name="connsiteX34" fmla="*/ 914400 w 3014663"/>
              <a:gd name="connsiteY34" fmla="*/ 1947863 h 2571750"/>
              <a:gd name="connsiteX35" fmla="*/ 895350 w 3014663"/>
              <a:gd name="connsiteY35" fmla="*/ 1947863 h 2571750"/>
              <a:gd name="connsiteX36" fmla="*/ 895350 w 3014663"/>
              <a:gd name="connsiteY36" fmla="*/ 1900238 h 2571750"/>
              <a:gd name="connsiteX37" fmla="*/ 838200 w 3014663"/>
              <a:gd name="connsiteY37" fmla="*/ 1900238 h 2571750"/>
              <a:gd name="connsiteX38" fmla="*/ 838200 w 3014663"/>
              <a:gd name="connsiteY38" fmla="*/ 1881188 h 2571750"/>
              <a:gd name="connsiteX39" fmla="*/ 804863 w 3014663"/>
              <a:gd name="connsiteY39" fmla="*/ 1881188 h 2571750"/>
              <a:gd name="connsiteX40" fmla="*/ 804863 w 3014663"/>
              <a:gd name="connsiteY40" fmla="*/ 1847850 h 2571750"/>
              <a:gd name="connsiteX41" fmla="*/ 800100 w 3014663"/>
              <a:gd name="connsiteY41" fmla="*/ 1847850 h 2571750"/>
              <a:gd name="connsiteX42" fmla="*/ 800100 w 3014663"/>
              <a:gd name="connsiteY42" fmla="*/ 1785938 h 2571750"/>
              <a:gd name="connsiteX43" fmla="*/ 762000 w 3014663"/>
              <a:gd name="connsiteY43" fmla="*/ 1785938 h 2571750"/>
              <a:gd name="connsiteX44" fmla="*/ 762000 w 3014663"/>
              <a:gd name="connsiteY44" fmla="*/ 1762125 h 2571750"/>
              <a:gd name="connsiteX45" fmla="*/ 747712 w 3014663"/>
              <a:gd name="connsiteY45" fmla="*/ 1759744 h 2571750"/>
              <a:gd name="connsiteX46" fmla="*/ 752475 w 3014663"/>
              <a:gd name="connsiteY46" fmla="*/ 1671638 h 2571750"/>
              <a:gd name="connsiteX47" fmla="*/ 628650 w 3014663"/>
              <a:gd name="connsiteY47" fmla="*/ 1671638 h 2571750"/>
              <a:gd name="connsiteX48" fmla="*/ 628650 w 3014663"/>
              <a:gd name="connsiteY48" fmla="*/ 1643063 h 2571750"/>
              <a:gd name="connsiteX49" fmla="*/ 595313 w 3014663"/>
              <a:gd name="connsiteY49" fmla="*/ 1643063 h 2571750"/>
              <a:gd name="connsiteX50" fmla="*/ 595313 w 3014663"/>
              <a:gd name="connsiteY50" fmla="*/ 1585913 h 2571750"/>
              <a:gd name="connsiteX51" fmla="*/ 585788 w 3014663"/>
              <a:gd name="connsiteY51" fmla="*/ 1585913 h 2571750"/>
              <a:gd name="connsiteX52" fmla="*/ 585788 w 3014663"/>
              <a:gd name="connsiteY52" fmla="*/ 1476375 h 2571750"/>
              <a:gd name="connsiteX53" fmla="*/ 566738 w 3014663"/>
              <a:gd name="connsiteY53" fmla="*/ 1476375 h 2571750"/>
              <a:gd name="connsiteX54" fmla="*/ 566738 w 3014663"/>
              <a:gd name="connsiteY54" fmla="*/ 1333500 h 2571750"/>
              <a:gd name="connsiteX55" fmla="*/ 514350 w 3014663"/>
              <a:gd name="connsiteY55" fmla="*/ 1333500 h 2571750"/>
              <a:gd name="connsiteX56" fmla="*/ 514350 w 3014663"/>
              <a:gd name="connsiteY56" fmla="*/ 1295400 h 2571750"/>
              <a:gd name="connsiteX57" fmla="*/ 461963 w 3014663"/>
              <a:gd name="connsiteY57" fmla="*/ 1295400 h 2571750"/>
              <a:gd name="connsiteX58" fmla="*/ 461963 w 3014663"/>
              <a:gd name="connsiteY58" fmla="*/ 1209675 h 2571750"/>
              <a:gd name="connsiteX59" fmla="*/ 433388 w 3014663"/>
              <a:gd name="connsiteY59" fmla="*/ 1209675 h 2571750"/>
              <a:gd name="connsiteX60" fmla="*/ 414338 w 3014663"/>
              <a:gd name="connsiteY60" fmla="*/ 1209675 h 2571750"/>
              <a:gd name="connsiteX61" fmla="*/ 414338 w 3014663"/>
              <a:gd name="connsiteY61" fmla="*/ 1114425 h 2571750"/>
              <a:gd name="connsiteX62" fmla="*/ 400050 w 3014663"/>
              <a:gd name="connsiteY62" fmla="*/ 1114425 h 2571750"/>
              <a:gd name="connsiteX63" fmla="*/ 400050 w 3014663"/>
              <a:gd name="connsiteY63" fmla="*/ 985838 h 2571750"/>
              <a:gd name="connsiteX64" fmla="*/ 381000 w 3014663"/>
              <a:gd name="connsiteY64" fmla="*/ 985838 h 2571750"/>
              <a:gd name="connsiteX65" fmla="*/ 381000 w 3014663"/>
              <a:gd name="connsiteY65" fmla="*/ 781050 h 2571750"/>
              <a:gd name="connsiteX66" fmla="*/ 371475 w 3014663"/>
              <a:gd name="connsiteY66" fmla="*/ 781050 h 2571750"/>
              <a:gd name="connsiteX67" fmla="*/ 371475 w 3014663"/>
              <a:gd name="connsiteY67" fmla="*/ 619125 h 2571750"/>
              <a:gd name="connsiteX68" fmla="*/ 357188 w 3014663"/>
              <a:gd name="connsiteY68" fmla="*/ 619125 h 2571750"/>
              <a:gd name="connsiteX69" fmla="*/ 357188 w 3014663"/>
              <a:gd name="connsiteY69" fmla="*/ 542925 h 2571750"/>
              <a:gd name="connsiteX70" fmla="*/ 347663 w 3014663"/>
              <a:gd name="connsiteY70" fmla="*/ 542925 h 2571750"/>
              <a:gd name="connsiteX71" fmla="*/ 347663 w 3014663"/>
              <a:gd name="connsiteY71" fmla="*/ 452438 h 2571750"/>
              <a:gd name="connsiteX72" fmla="*/ 328613 w 3014663"/>
              <a:gd name="connsiteY72" fmla="*/ 452438 h 2571750"/>
              <a:gd name="connsiteX73" fmla="*/ 328613 w 3014663"/>
              <a:gd name="connsiteY73" fmla="*/ 428625 h 2571750"/>
              <a:gd name="connsiteX74" fmla="*/ 309563 w 3014663"/>
              <a:gd name="connsiteY74" fmla="*/ 428625 h 2571750"/>
              <a:gd name="connsiteX75" fmla="*/ 309563 w 3014663"/>
              <a:gd name="connsiteY75" fmla="*/ 376238 h 2571750"/>
              <a:gd name="connsiteX76" fmla="*/ 300038 w 3014663"/>
              <a:gd name="connsiteY76" fmla="*/ 376238 h 2571750"/>
              <a:gd name="connsiteX77" fmla="*/ 300038 w 3014663"/>
              <a:gd name="connsiteY77" fmla="*/ 290513 h 2571750"/>
              <a:gd name="connsiteX78" fmla="*/ 276225 w 3014663"/>
              <a:gd name="connsiteY78" fmla="*/ 290513 h 2571750"/>
              <a:gd name="connsiteX79" fmla="*/ 276225 w 3014663"/>
              <a:gd name="connsiteY79" fmla="*/ 266700 h 2571750"/>
              <a:gd name="connsiteX80" fmla="*/ 209550 w 3014663"/>
              <a:gd name="connsiteY80" fmla="*/ 266700 h 2571750"/>
              <a:gd name="connsiteX81" fmla="*/ 209550 w 3014663"/>
              <a:gd name="connsiteY81" fmla="*/ 233363 h 2571750"/>
              <a:gd name="connsiteX82" fmla="*/ 185738 w 3014663"/>
              <a:gd name="connsiteY82" fmla="*/ 233363 h 2571750"/>
              <a:gd name="connsiteX83" fmla="*/ 185738 w 3014663"/>
              <a:gd name="connsiteY83" fmla="*/ 190500 h 2571750"/>
              <a:gd name="connsiteX84" fmla="*/ 176213 w 3014663"/>
              <a:gd name="connsiteY84" fmla="*/ 190500 h 2571750"/>
              <a:gd name="connsiteX85" fmla="*/ 176213 w 3014663"/>
              <a:gd name="connsiteY85" fmla="*/ 157163 h 2571750"/>
              <a:gd name="connsiteX86" fmla="*/ 157163 w 3014663"/>
              <a:gd name="connsiteY86" fmla="*/ 157163 h 2571750"/>
              <a:gd name="connsiteX87" fmla="*/ 157163 w 3014663"/>
              <a:gd name="connsiteY87" fmla="*/ 128588 h 2571750"/>
              <a:gd name="connsiteX88" fmla="*/ 152400 w 3014663"/>
              <a:gd name="connsiteY88" fmla="*/ 128588 h 2571750"/>
              <a:gd name="connsiteX89" fmla="*/ 152400 w 3014663"/>
              <a:gd name="connsiteY89" fmla="*/ 76200 h 2571750"/>
              <a:gd name="connsiteX90" fmla="*/ 85725 w 3014663"/>
              <a:gd name="connsiteY90" fmla="*/ 76200 h 2571750"/>
              <a:gd name="connsiteX91" fmla="*/ 85725 w 3014663"/>
              <a:gd name="connsiteY91" fmla="*/ 38100 h 2571750"/>
              <a:gd name="connsiteX92" fmla="*/ 33338 w 3014663"/>
              <a:gd name="connsiteY92" fmla="*/ 38100 h 2571750"/>
              <a:gd name="connsiteX93" fmla="*/ 33338 w 3014663"/>
              <a:gd name="connsiteY93" fmla="*/ 0 h 2571750"/>
              <a:gd name="connsiteX94" fmla="*/ 0 w 3014663"/>
              <a:gd name="connsiteY94" fmla="*/ 0 h 2571750"/>
              <a:gd name="connsiteX0" fmla="*/ 3014663 w 3014663"/>
              <a:gd name="connsiteY0" fmla="*/ 2571750 h 2571750"/>
              <a:gd name="connsiteX1" fmla="*/ 2271713 w 3014663"/>
              <a:gd name="connsiteY1" fmla="*/ 2571750 h 2571750"/>
              <a:gd name="connsiteX2" fmla="*/ 2271713 w 3014663"/>
              <a:gd name="connsiteY2" fmla="*/ 2519363 h 2571750"/>
              <a:gd name="connsiteX3" fmla="*/ 2205038 w 3014663"/>
              <a:gd name="connsiteY3" fmla="*/ 2519363 h 2571750"/>
              <a:gd name="connsiteX4" fmla="*/ 2205038 w 3014663"/>
              <a:gd name="connsiteY4" fmla="*/ 2476500 h 2571750"/>
              <a:gd name="connsiteX5" fmla="*/ 1900238 w 3014663"/>
              <a:gd name="connsiteY5" fmla="*/ 2476500 h 2571750"/>
              <a:gd name="connsiteX6" fmla="*/ 1900238 w 3014663"/>
              <a:gd name="connsiteY6" fmla="*/ 2438400 h 2571750"/>
              <a:gd name="connsiteX7" fmla="*/ 1762125 w 3014663"/>
              <a:gd name="connsiteY7" fmla="*/ 2438400 h 2571750"/>
              <a:gd name="connsiteX8" fmla="*/ 1762125 w 3014663"/>
              <a:gd name="connsiteY8" fmla="*/ 2409825 h 2571750"/>
              <a:gd name="connsiteX9" fmla="*/ 1552575 w 3014663"/>
              <a:gd name="connsiteY9" fmla="*/ 2409825 h 2571750"/>
              <a:gd name="connsiteX10" fmla="*/ 1552575 w 3014663"/>
              <a:gd name="connsiteY10" fmla="*/ 2366963 h 2571750"/>
              <a:gd name="connsiteX11" fmla="*/ 1419225 w 3014663"/>
              <a:gd name="connsiteY11" fmla="*/ 2366963 h 2571750"/>
              <a:gd name="connsiteX12" fmla="*/ 1419225 w 3014663"/>
              <a:gd name="connsiteY12" fmla="*/ 2343150 h 2571750"/>
              <a:gd name="connsiteX13" fmla="*/ 1404938 w 3014663"/>
              <a:gd name="connsiteY13" fmla="*/ 2343150 h 2571750"/>
              <a:gd name="connsiteX14" fmla="*/ 1404938 w 3014663"/>
              <a:gd name="connsiteY14" fmla="*/ 2305050 h 2571750"/>
              <a:gd name="connsiteX15" fmla="*/ 1338263 w 3014663"/>
              <a:gd name="connsiteY15" fmla="*/ 2305050 h 2571750"/>
              <a:gd name="connsiteX16" fmla="*/ 1338263 w 3014663"/>
              <a:gd name="connsiteY16" fmla="*/ 2281238 h 2571750"/>
              <a:gd name="connsiteX17" fmla="*/ 1257300 w 3014663"/>
              <a:gd name="connsiteY17" fmla="*/ 2281238 h 2571750"/>
              <a:gd name="connsiteX18" fmla="*/ 1257300 w 3014663"/>
              <a:gd name="connsiteY18" fmla="*/ 2243138 h 2571750"/>
              <a:gd name="connsiteX19" fmla="*/ 1157288 w 3014663"/>
              <a:gd name="connsiteY19" fmla="*/ 2243138 h 2571750"/>
              <a:gd name="connsiteX20" fmla="*/ 1157288 w 3014663"/>
              <a:gd name="connsiteY20" fmla="*/ 2219325 h 2571750"/>
              <a:gd name="connsiteX21" fmla="*/ 1123950 w 3014663"/>
              <a:gd name="connsiteY21" fmla="*/ 2219325 h 2571750"/>
              <a:gd name="connsiteX22" fmla="*/ 1123950 w 3014663"/>
              <a:gd name="connsiteY22" fmla="*/ 2185988 h 2571750"/>
              <a:gd name="connsiteX23" fmla="*/ 1095375 w 3014663"/>
              <a:gd name="connsiteY23" fmla="*/ 2185988 h 2571750"/>
              <a:gd name="connsiteX24" fmla="*/ 1095375 w 3014663"/>
              <a:gd name="connsiteY24" fmla="*/ 2147888 h 2571750"/>
              <a:gd name="connsiteX25" fmla="*/ 1066800 w 3014663"/>
              <a:gd name="connsiteY25" fmla="*/ 2147888 h 2571750"/>
              <a:gd name="connsiteX26" fmla="*/ 1066800 w 3014663"/>
              <a:gd name="connsiteY26" fmla="*/ 2085975 h 2571750"/>
              <a:gd name="connsiteX27" fmla="*/ 1033463 w 3014663"/>
              <a:gd name="connsiteY27" fmla="*/ 2085975 h 2571750"/>
              <a:gd name="connsiteX28" fmla="*/ 1033463 w 3014663"/>
              <a:gd name="connsiteY28" fmla="*/ 2052638 h 2571750"/>
              <a:gd name="connsiteX29" fmla="*/ 962025 w 3014663"/>
              <a:gd name="connsiteY29" fmla="*/ 2052638 h 2571750"/>
              <a:gd name="connsiteX30" fmla="*/ 962025 w 3014663"/>
              <a:gd name="connsiteY30" fmla="*/ 2019300 h 2571750"/>
              <a:gd name="connsiteX31" fmla="*/ 938213 w 3014663"/>
              <a:gd name="connsiteY31" fmla="*/ 2019300 h 2571750"/>
              <a:gd name="connsiteX32" fmla="*/ 938213 w 3014663"/>
              <a:gd name="connsiteY32" fmla="*/ 1962150 h 2571750"/>
              <a:gd name="connsiteX33" fmla="*/ 912019 w 3014663"/>
              <a:gd name="connsiteY33" fmla="*/ 1962150 h 2571750"/>
              <a:gd name="connsiteX34" fmla="*/ 914400 w 3014663"/>
              <a:gd name="connsiteY34" fmla="*/ 1947863 h 2571750"/>
              <a:gd name="connsiteX35" fmla="*/ 895350 w 3014663"/>
              <a:gd name="connsiteY35" fmla="*/ 1947863 h 2571750"/>
              <a:gd name="connsiteX36" fmla="*/ 895350 w 3014663"/>
              <a:gd name="connsiteY36" fmla="*/ 1900238 h 2571750"/>
              <a:gd name="connsiteX37" fmla="*/ 838200 w 3014663"/>
              <a:gd name="connsiteY37" fmla="*/ 1900238 h 2571750"/>
              <a:gd name="connsiteX38" fmla="*/ 838200 w 3014663"/>
              <a:gd name="connsiteY38" fmla="*/ 1881188 h 2571750"/>
              <a:gd name="connsiteX39" fmla="*/ 804863 w 3014663"/>
              <a:gd name="connsiteY39" fmla="*/ 1881188 h 2571750"/>
              <a:gd name="connsiteX40" fmla="*/ 804863 w 3014663"/>
              <a:gd name="connsiteY40" fmla="*/ 1847850 h 2571750"/>
              <a:gd name="connsiteX41" fmla="*/ 800100 w 3014663"/>
              <a:gd name="connsiteY41" fmla="*/ 1847850 h 2571750"/>
              <a:gd name="connsiteX42" fmla="*/ 800100 w 3014663"/>
              <a:gd name="connsiteY42" fmla="*/ 1785938 h 2571750"/>
              <a:gd name="connsiteX43" fmla="*/ 762000 w 3014663"/>
              <a:gd name="connsiteY43" fmla="*/ 1785938 h 2571750"/>
              <a:gd name="connsiteX44" fmla="*/ 762000 w 3014663"/>
              <a:gd name="connsiteY44" fmla="*/ 1762125 h 2571750"/>
              <a:gd name="connsiteX45" fmla="*/ 747712 w 3014663"/>
              <a:gd name="connsiteY45" fmla="*/ 1759744 h 2571750"/>
              <a:gd name="connsiteX46" fmla="*/ 752475 w 3014663"/>
              <a:gd name="connsiteY46" fmla="*/ 1671638 h 2571750"/>
              <a:gd name="connsiteX47" fmla="*/ 628650 w 3014663"/>
              <a:gd name="connsiteY47" fmla="*/ 1671638 h 2571750"/>
              <a:gd name="connsiteX48" fmla="*/ 628650 w 3014663"/>
              <a:gd name="connsiteY48" fmla="*/ 1643063 h 2571750"/>
              <a:gd name="connsiteX49" fmla="*/ 595313 w 3014663"/>
              <a:gd name="connsiteY49" fmla="*/ 1643063 h 2571750"/>
              <a:gd name="connsiteX50" fmla="*/ 595313 w 3014663"/>
              <a:gd name="connsiteY50" fmla="*/ 1585913 h 2571750"/>
              <a:gd name="connsiteX51" fmla="*/ 585788 w 3014663"/>
              <a:gd name="connsiteY51" fmla="*/ 1585913 h 2571750"/>
              <a:gd name="connsiteX52" fmla="*/ 585788 w 3014663"/>
              <a:gd name="connsiteY52" fmla="*/ 1476375 h 2571750"/>
              <a:gd name="connsiteX53" fmla="*/ 566738 w 3014663"/>
              <a:gd name="connsiteY53" fmla="*/ 1476375 h 2571750"/>
              <a:gd name="connsiteX54" fmla="*/ 566738 w 3014663"/>
              <a:gd name="connsiteY54" fmla="*/ 1333500 h 2571750"/>
              <a:gd name="connsiteX55" fmla="*/ 514350 w 3014663"/>
              <a:gd name="connsiteY55" fmla="*/ 1333500 h 2571750"/>
              <a:gd name="connsiteX56" fmla="*/ 514350 w 3014663"/>
              <a:gd name="connsiteY56" fmla="*/ 1295400 h 2571750"/>
              <a:gd name="connsiteX57" fmla="*/ 461963 w 3014663"/>
              <a:gd name="connsiteY57" fmla="*/ 1295400 h 2571750"/>
              <a:gd name="connsiteX58" fmla="*/ 461963 w 3014663"/>
              <a:gd name="connsiteY58" fmla="*/ 1209675 h 2571750"/>
              <a:gd name="connsiteX59" fmla="*/ 433388 w 3014663"/>
              <a:gd name="connsiteY59" fmla="*/ 1209675 h 2571750"/>
              <a:gd name="connsiteX60" fmla="*/ 414338 w 3014663"/>
              <a:gd name="connsiteY60" fmla="*/ 1209675 h 2571750"/>
              <a:gd name="connsiteX61" fmla="*/ 414338 w 3014663"/>
              <a:gd name="connsiteY61" fmla="*/ 1114425 h 2571750"/>
              <a:gd name="connsiteX62" fmla="*/ 400050 w 3014663"/>
              <a:gd name="connsiteY62" fmla="*/ 1114425 h 2571750"/>
              <a:gd name="connsiteX63" fmla="*/ 400050 w 3014663"/>
              <a:gd name="connsiteY63" fmla="*/ 985838 h 2571750"/>
              <a:gd name="connsiteX64" fmla="*/ 381000 w 3014663"/>
              <a:gd name="connsiteY64" fmla="*/ 985838 h 2571750"/>
              <a:gd name="connsiteX65" fmla="*/ 381000 w 3014663"/>
              <a:gd name="connsiteY65" fmla="*/ 781050 h 2571750"/>
              <a:gd name="connsiteX66" fmla="*/ 371475 w 3014663"/>
              <a:gd name="connsiteY66" fmla="*/ 781050 h 2571750"/>
              <a:gd name="connsiteX67" fmla="*/ 371475 w 3014663"/>
              <a:gd name="connsiteY67" fmla="*/ 619125 h 2571750"/>
              <a:gd name="connsiteX68" fmla="*/ 357188 w 3014663"/>
              <a:gd name="connsiteY68" fmla="*/ 619125 h 2571750"/>
              <a:gd name="connsiteX69" fmla="*/ 357188 w 3014663"/>
              <a:gd name="connsiteY69" fmla="*/ 542925 h 2571750"/>
              <a:gd name="connsiteX70" fmla="*/ 347663 w 3014663"/>
              <a:gd name="connsiteY70" fmla="*/ 542925 h 2571750"/>
              <a:gd name="connsiteX71" fmla="*/ 347663 w 3014663"/>
              <a:gd name="connsiteY71" fmla="*/ 452438 h 2571750"/>
              <a:gd name="connsiteX72" fmla="*/ 328613 w 3014663"/>
              <a:gd name="connsiteY72" fmla="*/ 452438 h 2571750"/>
              <a:gd name="connsiteX73" fmla="*/ 328613 w 3014663"/>
              <a:gd name="connsiteY73" fmla="*/ 428625 h 2571750"/>
              <a:gd name="connsiteX74" fmla="*/ 309563 w 3014663"/>
              <a:gd name="connsiteY74" fmla="*/ 428625 h 2571750"/>
              <a:gd name="connsiteX75" fmla="*/ 309563 w 3014663"/>
              <a:gd name="connsiteY75" fmla="*/ 376238 h 2571750"/>
              <a:gd name="connsiteX76" fmla="*/ 300038 w 3014663"/>
              <a:gd name="connsiteY76" fmla="*/ 376238 h 2571750"/>
              <a:gd name="connsiteX77" fmla="*/ 300038 w 3014663"/>
              <a:gd name="connsiteY77" fmla="*/ 290513 h 2571750"/>
              <a:gd name="connsiteX78" fmla="*/ 276225 w 3014663"/>
              <a:gd name="connsiteY78" fmla="*/ 290513 h 2571750"/>
              <a:gd name="connsiteX79" fmla="*/ 276225 w 3014663"/>
              <a:gd name="connsiteY79" fmla="*/ 266700 h 2571750"/>
              <a:gd name="connsiteX80" fmla="*/ 209550 w 3014663"/>
              <a:gd name="connsiteY80" fmla="*/ 266700 h 2571750"/>
              <a:gd name="connsiteX81" fmla="*/ 209550 w 3014663"/>
              <a:gd name="connsiteY81" fmla="*/ 233363 h 2571750"/>
              <a:gd name="connsiteX82" fmla="*/ 185738 w 3014663"/>
              <a:gd name="connsiteY82" fmla="*/ 233363 h 2571750"/>
              <a:gd name="connsiteX83" fmla="*/ 185738 w 3014663"/>
              <a:gd name="connsiteY83" fmla="*/ 190500 h 2571750"/>
              <a:gd name="connsiteX84" fmla="*/ 176213 w 3014663"/>
              <a:gd name="connsiteY84" fmla="*/ 190500 h 2571750"/>
              <a:gd name="connsiteX85" fmla="*/ 176213 w 3014663"/>
              <a:gd name="connsiteY85" fmla="*/ 157163 h 2571750"/>
              <a:gd name="connsiteX86" fmla="*/ 157163 w 3014663"/>
              <a:gd name="connsiteY86" fmla="*/ 157163 h 2571750"/>
              <a:gd name="connsiteX87" fmla="*/ 157163 w 3014663"/>
              <a:gd name="connsiteY87" fmla="*/ 128588 h 2571750"/>
              <a:gd name="connsiteX88" fmla="*/ 152400 w 3014663"/>
              <a:gd name="connsiteY88" fmla="*/ 128588 h 2571750"/>
              <a:gd name="connsiteX89" fmla="*/ 152400 w 3014663"/>
              <a:gd name="connsiteY89" fmla="*/ 76200 h 2571750"/>
              <a:gd name="connsiteX90" fmla="*/ 85725 w 3014663"/>
              <a:gd name="connsiteY90" fmla="*/ 76200 h 2571750"/>
              <a:gd name="connsiteX91" fmla="*/ 85725 w 3014663"/>
              <a:gd name="connsiteY91" fmla="*/ 38100 h 2571750"/>
              <a:gd name="connsiteX92" fmla="*/ 33338 w 3014663"/>
              <a:gd name="connsiteY92" fmla="*/ 38100 h 2571750"/>
              <a:gd name="connsiteX93" fmla="*/ 33338 w 3014663"/>
              <a:gd name="connsiteY93" fmla="*/ 0 h 2571750"/>
              <a:gd name="connsiteX94" fmla="*/ 0 w 3014663"/>
              <a:gd name="connsiteY94" fmla="*/ 0 h 2571750"/>
              <a:gd name="connsiteX0" fmla="*/ 3014663 w 3014663"/>
              <a:gd name="connsiteY0" fmla="*/ 2571750 h 2571750"/>
              <a:gd name="connsiteX1" fmla="*/ 2271713 w 3014663"/>
              <a:gd name="connsiteY1" fmla="*/ 2571750 h 2571750"/>
              <a:gd name="connsiteX2" fmla="*/ 2271713 w 3014663"/>
              <a:gd name="connsiteY2" fmla="*/ 2519363 h 2571750"/>
              <a:gd name="connsiteX3" fmla="*/ 2205038 w 3014663"/>
              <a:gd name="connsiteY3" fmla="*/ 2519363 h 2571750"/>
              <a:gd name="connsiteX4" fmla="*/ 2205038 w 3014663"/>
              <a:gd name="connsiteY4" fmla="*/ 2476500 h 2571750"/>
              <a:gd name="connsiteX5" fmla="*/ 1900238 w 3014663"/>
              <a:gd name="connsiteY5" fmla="*/ 2476500 h 2571750"/>
              <a:gd name="connsiteX6" fmla="*/ 1900238 w 3014663"/>
              <a:gd name="connsiteY6" fmla="*/ 2438400 h 2571750"/>
              <a:gd name="connsiteX7" fmla="*/ 1762125 w 3014663"/>
              <a:gd name="connsiteY7" fmla="*/ 2438400 h 2571750"/>
              <a:gd name="connsiteX8" fmla="*/ 1762125 w 3014663"/>
              <a:gd name="connsiteY8" fmla="*/ 2409825 h 2571750"/>
              <a:gd name="connsiteX9" fmla="*/ 1552575 w 3014663"/>
              <a:gd name="connsiteY9" fmla="*/ 2409825 h 2571750"/>
              <a:gd name="connsiteX10" fmla="*/ 1552575 w 3014663"/>
              <a:gd name="connsiteY10" fmla="*/ 2366963 h 2571750"/>
              <a:gd name="connsiteX11" fmla="*/ 1419225 w 3014663"/>
              <a:gd name="connsiteY11" fmla="*/ 2366963 h 2571750"/>
              <a:gd name="connsiteX12" fmla="*/ 1419225 w 3014663"/>
              <a:gd name="connsiteY12" fmla="*/ 2343150 h 2571750"/>
              <a:gd name="connsiteX13" fmla="*/ 1404938 w 3014663"/>
              <a:gd name="connsiteY13" fmla="*/ 2343150 h 2571750"/>
              <a:gd name="connsiteX14" fmla="*/ 1404938 w 3014663"/>
              <a:gd name="connsiteY14" fmla="*/ 2305050 h 2571750"/>
              <a:gd name="connsiteX15" fmla="*/ 1338263 w 3014663"/>
              <a:gd name="connsiteY15" fmla="*/ 2305050 h 2571750"/>
              <a:gd name="connsiteX16" fmla="*/ 1338263 w 3014663"/>
              <a:gd name="connsiteY16" fmla="*/ 2281238 h 2571750"/>
              <a:gd name="connsiteX17" fmla="*/ 1257300 w 3014663"/>
              <a:gd name="connsiteY17" fmla="*/ 2281238 h 2571750"/>
              <a:gd name="connsiteX18" fmla="*/ 1257300 w 3014663"/>
              <a:gd name="connsiteY18" fmla="*/ 2243138 h 2571750"/>
              <a:gd name="connsiteX19" fmla="*/ 1157288 w 3014663"/>
              <a:gd name="connsiteY19" fmla="*/ 2243138 h 2571750"/>
              <a:gd name="connsiteX20" fmla="*/ 1157288 w 3014663"/>
              <a:gd name="connsiteY20" fmla="*/ 2219325 h 2571750"/>
              <a:gd name="connsiteX21" fmla="*/ 1123950 w 3014663"/>
              <a:gd name="connsiteY21" fmla="*/ 2219325 h 2571750"/>
              <a:gd name="connsiteX22" fmla="*/ 1123950 w 3014663"/>
              <a:gd name="connsiteY22" fmla="*/ 2185988 h 2571750"/>
              <a:gd name="connsiteX23" fmla="*/ 1095375 w 3014663"/>
              <a:gd name="connsiteY23" fmla="*/ 2185988 h 2571750"/>
              <a:gd name="connsiteX24" fmla="*/ 1095375 w 3014663"/>
              <a:gd name="connsiteY24" fmla="*/ 2147888 h 2571750"/>
              <a:gd name="connsiteX25" fmla="*/ 1066800 w 3014663"/>
              <a:gd name="connsiteY25" fmla="*/ 2147888 h 2571750"/>
              <a:gd name="connsiteX26" fmla="*/ 1066800 w 3014663"/>
              <a:gd name="connsiteY26" fmla="*/ 2085975 h 2571750"/>
              <a:gd name="connsiteX27" fmla="*/ 1033463 w 3014663"/>
              <a:gd name="connsiteY27" fmla="*/ 2085975 h 2571750"/>
              <a:gd name="connsiteX28" fmla="*/ 1033463 w 3014663"/>
              <a:gd name="connsiteY28" fmla="*/ 2052638 h 2571750"/>
              <a:gd name="connsiteX29" fmla="*/ 962025 w 3014663"/>
              <a:gd name="connsiteY29" fmla="*/ 2052638 h 2571750"/>
              <a:gd name="connsiteX30" fmla="*/ 962025 w 3014663"/>
              <a:gd name="connsiteY30" fmla="*/ 2019300 h 2571750"/>
              <a:gd name="connsiteX31" fmla="*/ 938213 w 3014663"/>
              <a:gd name="connsiteY31" fmla="*/ 2019300 h 2571750"/>
              <a:gd name="connsiteX32" fmla="*/ 938213 w 3014663"/>
              <a:gd name="connsiteY32" fmla="*/ 1962150 h 2571750"/>
              <a:gd name="connsiteX33" fmla="*/ 912019 w 3014663"/>
              <a:gd name="connsiteY33" fmla="*/ 1962150 h 2571750"/>
              <a:gd name="connsiteX34" fmla="*/ 914400 w 3014663"/>
              <a:gd name="connsiteY34" fmla="*/ 1947863 h 2571750"/>
              <a:gd name="connsiteX35" fmla="*/ 895350 w 3014663"/>
              <a:gd name="connsiteY35" fmla="*/ 1947863 h 2571750"/>
              <a:gd name="connsiteX36" fmla="*/ 895350 w 3014663"/>
              <a:gd name="connsiteY36" fmla="*/ 1900238 h 2571750"/>
              <a:gd name="connsiteX37" fmla="*/ 838200 w 3014663"/>
              <a:gd name="connsiteY37" fmla="*/ 1900238 h 2571750"/>
              <a:gd name="connsiteX38" fmla="*/ 838200 w 3014663"/>
              <a:gd name="connsiteY38" fmla="*/ 1881188 h 2571750"/>
              <a:gd name="connsiteX39" fmla="*/ 804863 w 3014663"/>
              <a:gd name="connsiteY39" fmla="*/ 1881188 h 2571750"/>
              <a:gd name="connsiteX40" fmla="*/ 804863 w 3014663"/>
              <a:gd name="connsiteY40" fmla="*/ 1847850 h 2571750"/>
              <a:gd name="connsiteX41" fmla="*/ 800100 w 3014663"/>
              <a:gd name="connsiteY41" fmla="*/ 1847850 h 2571750"/>
              <a:gd name="connsiteX42" fmla="*/ 800100 w 3014663"/>
              <a:gd name="connsiteY42" fmla="*/ 1785938 h 2571750"/>
              <a:gd name="connsiteX43" fmla="*/ 762000 w 3014663"/>
              <a:gd name="connsiteY43" fmla="*/ 1785938 h 2571750"/>
              <a:gd name="connsiteX44" fmla="*/ 762000 w 3014663"/>
              <a:gd name="connsiteY44" fmla="*/ 1762125 h 2571750"/>
              <a:gd name="connsiteX45" fmla="*/ 747712 w 3014663"/>
              <a:gd name="connsiteY45" fmla="*/ 1759744 h 2571750"/>
              <a:gd name="connsiteX46" fmla="*/ 747713 w 3014663"/>
              <a:gd name="connsiteY46" fmla="*/ 1671638 h 2571750"/>
              <a:gd name="connsiteX47" fmla="*/ 628650 w 3014663"/>
              <a:gd name="connsiteY47" fmla="*/ 1671638 h 2571750"/>
              <a:gd name="connsiteX48" fmla="*/ 628650 w 3014663"/>
              <a:gd name="connsiteY48" fmla="*/ 1643063 h 2571750"/>
              <a:gd name="connsiteX49" fmla="*/ 595313 w 3014663"/>
              <a:gd name="connsiteY49" fmla="*/ 1643063 h 2571750"/>
              <a:gd name="connsiteX50" fmla="*/ 595313 w 3014663"/>
              <a:gd name="connsiteY50" fmla="*/ 1585913 h 2571750"/>
              <a:gd name="connsiteX51" fmla="*/ 585788 w 3014663"/>
              <a:gd name="connsiteY51" fmla="*/ 1585913 h 2571750"/>
              <a:gd name="connsiteX52" fmla="*/ 585788 w 3014663"/>
              <a:gd name="connsiteY52" fmla="*/ 1476375 h 2571750"/>
              <a:gd name="connsiteX53" fmla="*/ 566738 w 3014663"/>
              <a:gd name="connsiteY53" fmla="*/ 1476375 h 2571750"/>
              <a:gd name="connsiteX54" fmla="*/ 566738 w 3014663"/>
              <a:gd name="connsiteY54" fmla="*/ 1333500 h 2571750"/>
              <a:gd name="connsiteX55" fmla="*/ 514350 w 3014663"/>
              <a:gd name="connsiteY55" fmla="*/ 1333500 h 2571750"/>
              <a:gd name="connsiteX56" fmla="*/ 514350 w 3014663"/>
              <a:gd name="connsiteY56" fmla="*/ 1295400 h 2571750"/>
              <a:gd name="connsiteX57" fmla="*/ 461963 w 3014663"/>
              <a:gd name="connsiteY57" fmla="*/ 1295400 h 2571750"/>
              <a:gd name="connsiteX58" fmla="*/ 461963 w 3014663"/>
              <a:gd name="connsiteY58" fmla="*/ 1209675 h 2571750"/>
              <a:gd name="connsiteX59" fmla="*/ 433388 w 3014663"/>
              <a:gd name="connsiteY59" fmla="*/ 1209675 h 2571750"/>
              <a:gd name="connsiteX60" fmla="*/ 414338 w 3014663"/>
              <a:gd name="connsiteY60" fmla="*/ 1209675 h 2571750"/>
              <a:gd name="connsiteX61" fmla="*/ 414338 w 3014663"/>
              <a:gd name="connsiteY61" fmla="*/ 1114425 h 2571750"/>
              <a:gd name="connsiteX62" fmla="*/ 400050 w 3014663"/>
              <a:gd name="connsiteY62" fmla="*/ 1114425 h 2571750"/>
              <a:gd name="connsiteX63" fmla="*/ 400050 w 3014663"/>
              <a:gd name="connsiteY63" fmla="*/ 985838 h 2571750"/>
              <a:gd name="connsiteX64" fmla="*/ 381000 w 3014663"/>
              <a:gd name="connsiteY64" fmla="*/ 985838 h 2571750"/>
              <a:gd name="connsiteX65" fmla="*/ 381000 w 3014663"/>
              <a:gd name="connsiteY65" fmla="*/ 781050 h 2571750"/>
              <a:gd name="connsiteX66" fmla="*/ 371475 w 3014663"/>
              <a:gd name="connsiteY66" fmla="*/ 781050 h 2571750"/>
              <a:gd name="connsiteX67" fmla="*/ 371475 w 3014663"/>
              <a:gd name="connsiteY67" fmla="*/ 619125 h 2571750"/>
              <a:gd name="connsiteX68" fmla="*/ 357188 w 3014663"/>
              <a:gd name="connsiteY68" fmla="*/ 619125 h 2571750"/>
              <a:gd name="connsiteX69" fmla="*/ 357188 w 3014663"/>
              <a:gd name="connsiteY69" fmla="*/ 542925 h 2571750"/>
              <a:gd name="connsiteX70" fmla="*/ 347663 w 3014663"/>
              <a:gd name="connsiteY70" fmla="*/ 542925 h 2571750"/>
              <a:gd name="connsiteX71" fmla="*/ 347663 w 3014663"/>
              <a:gd name="connsiteY71" fmla="*/ 452438 h 2571750"/>
              <a:gd name="connsiteX72" fmla="*/ 328613 w 3014663"/>
              <a:gd name="connsiteY72" fmla="*/ 452438 h 2571750"/>
              <a:gd name="connsiteX73" fmla="*/ 328613 w 3014663"/>
              <a:gd name="connsiteY73" fmla="*/ 428625 h 2571750"/>
              <a:gd name="connsiteX74" fmla="*/ 309563 w 3014663"/>
              <a:gd name="connsiteY74" fmla="*/ 428625 h 2571750"/>
              <a:gd name="connsiteX75" fmla="*/ 309563 w 3014663"/>
              <a:gd name="connsiteY75" fmla="*/ 376238 h 2571750"/>
              <a:gd name="connsiteX76" fmla="*/ 300038 w 3014663"/>
              <a:gd name="connsiteY76" fmla="*/ 376238 h 2571750"/>
              <a:gd name="connsiteX77" fmla="*/ 300038 w 3014663"/>
              <a:gd name="connsiteY77" fmla="*/ 290513 h 2571750"/>
              <a:gd name="connsiteX78" fmla="*/ 276225 w 3014663"/>
              <a:gd name="connsiteY78" fmla="*/ 290513 h 2571750"/>
              <a:gd name="connsiteX79" fmla="*/ 276225 w 3014663"/>
              <a:gd name="connsiteY79" fmla="*/ 266700 h 2571750"/>
              <a:gd name="connsiteX80" fmla="*/ 209550 w 3014663"/>
              <a:gd name="connsiteY80" fmla="*/ 266700 h 2571750"/>
              <a:gd name="connsiteX81" fmla="*/ 209550 w 3014663"/>
              <a:gd name="connsiteY81" fmla="*/ 233363 h 2571750"/>
              <a:gd name="connsiteX82" fmla="*/ 185738 w 3014663"/>
              <a:gd name="connsiteY82" fmla="*/ 233363 h 2571750"/>
              <a:gd name="connsiteX83" fmla="*/ 185738 w 3014663"/>
              <a:gd name="connsiteY83" fmla="*/ 190500 h 2571750"/>
              <a:gd name="connsiteX84" fmla="*/ 176213 w 3014663"/>
              <a:gd name="connsiteY84" fmla="*/ 190500 h 2571750"/>
              <a:gd name="connsiteX85" fmla="*/ 176213 w 3014663"/>
              <a:gd name="connsiteY85" fmla="*/ 157163 h 2571750"/>
              <a:gd name="connsiteX86" fmla="*/ 157163 w 3014663"/>
              <a:gd name="connsiteY86" fmla="*/ 157163 h 2571750"/>
              <a:gd name="connsiteX87" fmla="*/ 157163 w 3014663"/>
              <a:gd name="connsiteY87" fmla="*/ 128588 h 2571750"/>
              <a:gd name="connsiteX88" fmla="*/ 152400 w 3014663"/>
              <a:gd name="connsiteY88" fmla="*/ 128588 h 2571750"/>
              <a:gd name="connsiteX89" fmla="*/ 152400 w 3014663"/>
              <a:gd name="connsiteY89" fmla="*/ 76200 h 2571750"/>
              <a:gd name="connsiteX90" fmla="*/ 85725 w 3014663"/>
              <a:gd name="connsiteY90" fmla="*/ 76200 h 2571750"/>
              <a:gd name="connsiteX91" fmla="*/ 85725 w 3014663"/>
              <a:gd name="connsiteY91" fmla="*/ 38100 h 2571750"/>
              <a:gd name="connsiteX92" fmla="*/ 33338 w 3014663"/>
              <a:gd name="connsiteY92" fmla="*/ 38100 h 2571750"/>
              <a:gd name="connsiteX93" fmla="*/ 33338 w 3014663"/>
              <a:gd name="connsiteY93" fmla="*/ 0 h 2571750"/>
              <a:gd name="connsiteX94" fmla="*/ 0 w 3014663"/>
              <a:gd name="connsiteY94" fmla="*/ 0 h 2571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014663" h="2571750">
                <a:moveTo>
                  <a:pt x="3014663" y="2571750"/>
                </a:moveTo>
                <a:lnTo>
                  <a:pt x="2271713" y="2571750"/>
                </a:lnTo>
                <a:lnTo>
                  <a:pt x="2271713" y="2519363"/>
                </a:lnTo>
                <a:lnTo>
                  <a:pt x="2205038" y="2519363"/>
                </a:lnTo>
                <a:lnTo>
                  <a:pt x="2205038" y="2476500"/>
                </a:lnTo>
                <a:lnTo>
                  <a:pt x="1900238" y="2476500"/>
                </a:lnTo>
                <a:lnTo>
                  <a:pt x="1900238" y="2438400"/>
                </a:lnTo>
                <a:lnTo>
                  <a:pt x="1762125" y="2438400"/>
                </a:lnTo>
                <a:lnTo>
                  <a:pt x="1762125" y="2409825"/>
                </a:lnTo>
                <a:lnTo>
                  <a:pt x="1552575" y="2409825"/>
                </a:lnTo>
                <a:lnTo>
                  <a:pt x="1552575" y="2366963"/>
                </a:lnTo>
                <a:lnTo>
                  <a:pt x="1419225" y="2366963"/>
                </a:lnTo>
                <a:lnTo>
                  <a:pt x="1419225" y="2343150"/>
                </a:lnTo>
                <a:lnTo>
                  <a:pt x="1404938" y="2343150"/>
                </a:lnTo>
                <a:lnTo>
                  <a:pt x="1404938" y="2305050"/>
                </a:lnTo>
                <a:lnTo>
                  <a:pt x="1338263" y="2305050"/>
                </a:lnTo>
                <a:lnTo>
                  <a:pt x="1338263" y="2281238"/>
                </a:lnTo>
                <a:lnTo>
                  <a:pt x="1257300" y="2281238"/>
                </a:lnTo>
                <a:lnTo>
                  <a:pt x="1257300" y="2243138"/>
                </a:lnTo>
                <a:lnTo>
                  <a:pt x="1157288" y="2243138"/>
                </a:lnTo>
                <a:lnTo>
                  <a:pt x="1157288" y="2219325"/>
                </a:lnTo>
                <a:lnTo>
                  <a:pt x="1123950" y="2219325"/>
                </a:lnTo>
                <a:lnTo>
                  <a:pt x="1123950" y="2185988"/>
                </a:lnTo>
                <a:lnTo>
                  <a:pt x="1095375" y="2185988"/>
                </a:lnTo>
                <a:lnTo>
                  <a:pt x="1095375" y="2147888"/>
                </a:lnTo>
                <a:lnTo>
                  <a:pt x="1066800" y="2147888"/>
                </a:lnTo>
                <a:lnTo>
                  <a:pt x="1066800" y="2085975"/>
                </a:lnTo>
                <a:lnTo>
                  <a:pt x="1033463" y="2085975"/>
                </a:lnTo>
                <a:lnTo>
                  <a:pt x="1033463" y="2052638"/>
                </a:lnTo>
                <a:lnTo>
                  <a:pt x="962025" y="2052638"/>
                </a:lnTo>
                <a:lnTo>
                  <a:pt x="962025" y="2019300"/>
                </a:lnTo>
                <a:lnTo>
                  <a:pt x="938213" y="2019300"/>
                </a:lnTo>
                <a:lnTo>
                  <a:pt x="938213" y="1962150"/>
                </a:lnTo>
                <a:lnTo>
                  <a:pt x="912019" y="1962150"/>
                </a:lnTo>
                <a:lnTo>
                  <a:pt x="914400" y="1947863"/>
                </a:lnTo>
                <a:lnTo>
                  <a:pt x="895350" y="1947863"/>
                </a:lnTo>
                <a:lnTo>
                  <a:pt x="895350" y="1900238"/>
                </a:lnTo>
                <a:lnTo>
                  <a:pt x="838200" y="1900238"/>
                </a:lnTo>
                <a:lnTo>
                  <a:pt x="838200" y="1881188"/>
                </a:lnTo>
                <a:lnTo>
                  <a:pt x="804863" y="1881188"/>
                </a:lnTo>
                <a:lnTo>
                  <a:pt x="804863" y="1847850"/>
                </a:lnTo>
                <a:lnTo>
                  <a:pt x="800100" y="1847850"/>
                </a:lnTo>
                <a:lnTo>
                  <a:pt x="800100" y="1785938"/>
                </a:lnTo>
                <a:lnTo>
                  <a:pt x="762000" y="1785938"/>
                </a:lnTo>
                <a:lnTo>
                  <a:pt x="762000" y="1762125"/>
                </a:lnTo>
                <a:lnTo>
                  <a:pt x="747712" y="1759744"/>
                </a:lnTo>
                <a:cubicBezTo>
                  <a:pt x="747712" y="1730375"/>
                  <a:pt x="747713" y="1701007"/>
                  <a:pt x="747713" y="1671638"/>
                </a:cubicBezTo>
                <a:lnTo>
                  <a:pt x="628650" y="1671638"/>
                </a:lnTo>
                <a:lnTo>
                  <a:pt x="628650" y="1643063"/>
                </a:lnTo>
                <a:lnTo>
                  <a:pt x="595313" y="1643063"/>
                </a:lnTo>
                <a:lnTo>
                  <a:pt x="595313" y="1585913"/>
                </a:lnTo>
                <a:lnTo>
                  <a:pt x="585788" y="1585913"/>
                </a:lnTo>
                <a:lnTo>
                  <a:pt x="585788" y="1476375"/>
                </a:lnTo>
                <a:lnTo>
                  <a:pt x="566738" y="1476375"/>
                </a:lnTo>
                <a:lnTo>
                  <a:pt x="566738" y="1333500"/>
                </a:lnTo>
                <a:lnTo>
                  <a:pt x="514350" y="1333500"/>
                </a:lnTo>
                <a:lnTo>
                  <a:pt x="514350" y="1295400"/>
                </a:lnTo>
                <a:lnTo>
                  <a:pt x="461963" y="1295400"/>
                </a:lnTo>
                <a:lnTo>
                  <a:pt x="461963" y="1209675"/>
                </a:lnTo>
                <a:lnTo>
                  <a:pt x="433388" y="1209675"/>
                </a:lnTo>
                <a:lnTo>
                  <a:pt x="414338" y="1209675"/>
                </a:lnTo>
                <a:lnTo>
                  <a:pt x="414338" y="1114425"/>
                </a:lnTo>
                <a:lnTo>
                  <a:pt x="400050" y="1114425"/>
                </a:lnTo>
                <a:lnTo>
                  <a:pt x="400050" y="985838"/>
                </a:lnTo>
                <a:lnTo>
                  <a:pt x="381000" y="985838"/>
                </a:lnTo>
                <a:lnTo>
                  <a:pt x="381000" y="781050"/>
                </a:lnTo>
                <a:lnTo>
                  <a:pt x="371475" y="781050"/>
                </a:lnTo>
                <a:lnTo>
                  <a:pt x="371475" y="619125"/>
                </a:lnTo>
                <a:lnTo>
                  <a:pt x="357188" y="619125"/>
                </a:lnTo>
                <a:lnTo>
                  <a:pt x="357188" y="542925"/>
                </a:lnTo>
                <a:lnTo>
                  <a:pt x="347663" y="542925"/>
                </a:lnTo>
                <a:lnTo>
                  <a:pt x="347663" y="452438"/>
                </a:lnTo>
                <a:lnTo>
                  <a:pt x="328613" y="452438"/>
                </a:lnTo>
                <a:lnTo>
                  <a:pt x="328613" y="428625"/>
                </a:lnTo>
                <a:lnTo>
                  <a:pt x="309563" y="428625"/>
                </a:lnTo>
                <a:lnTo>
                  <a:pt x="309563" y="376238"/>
                </a:lnTo>
                <a:lnTo>
                  <a:pt x="300038" y="376238"/>
                </a:lnTo>
                <a:lnTo>
                  <a:pt x="300038" y="290513"/>
                </a:lnTo>
                <a:lnTo>
                  <a:pt x="276225" y="290513"/>
                </a:lnTo>
                <a:lnTo>
                  <a:pt x="276225" y="266700"/>
                </a:lnTo>
                <a:lnTo>
                  <a:pt x="209550" y="266700"/>
                </a:lnTo>
                <a:lnTo>
                  <a:pt x="209550" y="233363"/>
                </a:lnTo>
                <a:lnTo>
                  <a:pt x="185738" y="233363"/>
                </a:lnTo>
                <a:lnTo>
                  <a:pt x="185738" y="190500"/>
                </a:lnTo>
                <a:lnTo>
                  <a:pt x="176213" y="190500"/>
                </a:lnTo>
                <a:lnTo>
                  <a:pt x="176213" y="157163"/>
                </a:lnTo>
                <a:lnTo>
                  <a:pt x="157163" y="157163"/>
                </a:lnTo>
                <a:lnTo>
                  <a:pt x="157163" y="128588"/>
                </a:lnTo>
                <a:lnTo>
                  <a:pt x="152400" y="128588"/>
                </a:lnTo>
                <a:lnTo>
                  <a:pt x="152400" y="76200"/>
                </a:lnTo>
                <a:lnTo>
                  <a:pt x="85725" y="76200"/>
                </a:lnTo>
                <a:lnTo>
                  <a:pt x="85725" y="38100"/>
                </a:lnTo>
                <a:lnTo>
                  <a:pt x="33338" y="38100"/>
                </a:lnTo>
                <a:lnTo>
                  <a:pt x="33338" y="0"/>
                </a:lnTo>
                <a:lnTo>
                  <a:pt x="0" y="0"/>
                </a:lnTo>
              </a:path>
            </a:pathLst>
          </a:custGeom>
          <a:noFill/>
          <a:ln w="28575">
            <a:solidFill>
              <a:schemeClr val="accent3"/>
            </a:solidFill>
            <a:miter lim="800000"/>
            <a:headEnd/>
            <a:tailEnd/>
          </a:ln>
        </p:spPr>
        <p:txBody>
          <a:bodyPr rtlCol="0" anchor="ctr"/>
          <a:lstStyle/>
          <a:p>
            <a:pPr algn="ctr"/>
            <a:endParaRPr lang="en-US"/>
          </a:p>
        </p:txBody>
      </p:sp>
      <p:grpSp>
        <p:nvGrpSpPr>
          <p:cNvPr id="354" name="Group 353">
            <a:extLst>
              <a:ext uri="{FF2B5EF4-FFF2-40B4-BE49-F238E27FC236}">
                <a16:creationId xmlns:a16="http://schemas.microsoft.com/office/drawing/2014/main" id="{AC6E822E-AB45-C023-0C76-2BBF8B836A6D}"/>
              </a:ext>
            </a:extLst>
          </p:cNvPr>
          <p:cNvGrpSpPr/>
          <p:nvPr/>
        </p:nvGrpSpPr>
        <p:grpSpPr>
          <a:xfrm>
            <a:off x="7124975" y="1497519"/>
            <a:ext cx="3982407" cy="2972624"/>
            <a:chOff x="7124975" y="1497519"/>
            <a:chExt cx="3982407" cy="2972624"/>
          </a:xfrm>
        </p:grpSpPr>
        <p:sp>
          <p:nvSpPr>
            <p:cNvPr id="3" name="TextBox 2">
              <a:extLst>
                <a:ext uri="{FF2B5EF4-FFF2-40B4-BE49-F238E27FC236}">
                  <a16:creationId xmlns:a16="http://schemas.microsoft.com/office/drawing/2014/main" id="{CD6B4D7A-A800-F01D-52BC-BD386F4AFF12}"/>
                </a:ext>
              </a:extLst>
            </p:cNvPr>
            <p:cNvSpPr txBox="1"/>
            <p:nvPr/>
          </p:nvSpPr>
          <p:spPr bwMode="auto">
            <a:xfrm>
              <a:off x="7630827" y="1497519"/>
              <a:ext cx="34765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PFS</a:t>
              </a:r>
            </a:p>
          </p:txBody>
        </p:sp>
        <p:sp>
          <p:nvSpPr>
            <p:cNvPr id="338" name="TextBox 337">
              <a:extLst>
                <a:ext uri="{FF2B5EF4-FFF2-40B4-BE49-F238E27FC236}">
                  <a16:creationId xmlns:a16="http://schemas.microsoft.com/office/drawing/2014/main" id="{640E0A6E-496B-E56A-1B2A-370F46AAF411}"/>
                </a:ext>
              </a:extLst>
            </p:cNvPr>
            <p:cNvSpPr txBox="1"/>
            <p:nvPr/>
          </p:nvSpPr>
          <p:spPr bwMode="auto">
            <a:xfrm>
              <a:off x="9946807" y="4162366"/>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339" name="TextBox 338">
              <a:extLst>
                <a:ext uri="{FF2B5EF4-FFF2-40B4-BE49-F238E27FC236}">
                  <a16:creationId xmlns:a16="http://schemas.microsoft.com/office/drawing/2014/main" id="{B0D40C9D-7835-3618-1B12-5519B94629B7}"/>
                </a:ext>
              </a:extLst>
            </p:cNvPr>
            <p:cNvSpPr txBox="1"/>
            <p:nvPr/>
          </p:nvSpPr>
          <p:spPr bwMode="auto">
            <a:xfrm>
              <a:off x="9920508" y="4162366"/>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340" name="TextBox 339">
              <a:extLst>
                <a:ext uri="{FF2B5EF4-FFF2-40B4-BE49-F238E27FC236}">
                  <a16:creationId xmlns:a16="http://schemas.microsoft.com/office/drawing/2014/main" id="{252DCDE9-0A53-C72D-60B1-4B9F363A086E}"/>
                </a:ext>
              </a:extLst>
            </p:cNvPr>
            <p:cNvSpPr txBox="1"/>
            <p:nvPr/>
          </p:nvSpPr>
          <p:spPr bwMode="auto">
            <a:xfrm>
              <a:off x="9822950" y="4162366"/>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341" name="TextBox 340">
              <a:extLst>
                <a:ext uri="{FF2B5EF4-FFF2-40B4-BE49-F238E27FC236}">
                  <a16:creationId xmlns:a16="http://schemas.microsoft.com/office/drawing/2014/main" id="{614FA577-1F98-B01C-C940-513EA0763671}"/>
                </a:ext>
              </a:extLst>
            </p:cNvPr>
            <p:cNvSpPr txBox="1"/>
            <p:nvPr/>
          </p:nvSpPr>
          <p:spPr bwMode="auto">
            <a:xfrm>
              <a:off x="9594125" y="4162366"/>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342" name="TextBox 341">
              <a:extLst>
                <a:ext uri="{FF2B5EF4-FFF2-40B4-BE49-F238E27FC236}">
                  <a16:creationId xmlns:a16="http://schemas.microsoft.com/office/drawing/2014/main" id="{6F35DDE0-8E19-03CC-8EB0-5066BA755AF3}"/>
                </a:ext>
              </a:extLst>
            </p:cNvPr>
            <p:cNvSpPr txBox="1"/>
            <p:nvPr/>
          </p:nvSpPr>
          <p:spPr bwMode="auto">
            <a:xfrm>
              <a:off x="9408264" y="4162366"/>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343" name="TextBox 342">
              <a:extLst>
                <a:ext uri="{FF2B5EF4-FFF2-40B4-BE49-F238E27FC236}">
                  <a16:creationId xmlns:a16="http://schemas.microsoft.com/office/drawing/2014/main" id="{1D079E60-702C-7976-1261-A16B754D91E9}"/>
                </a:ext>
              </a:extLst>
            </p:cNvPr>
            <p:cNvSpPr txBox="1"/>
            <p:nvPr/>
          </p:nvSpPr>
          <p:spPr bwMode="auto">
            <a:xfrm>
              <a:off x="9373267" y="4162366"/>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344" name="TextBox 343">
              <a:extLst>
                <a:ext uri="{FF2B5EF4-FFF2-40B4-BE49-F238E27FC236}">
                  <a16:creationId xmlns:a16="http://schemas.microsoft.com/office/drawing/2014/main" id="{3122F99B-3A3A-30CD-F8BA-E91EB5C8EE87}"/>
                </a:ext>
              </a:extLst>
            </p:cNvPr>
            <p:cNvSpPr txBox="1"/>
            <p:nvPr/>
          </p:nvSpPr>
          <p:spPr bwMode="auto">
            <a:xfrm>
              <a:off x="9359359" y="4162366"/>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345" name="TextBox 344">
              <a:extLst>
                <a:ext uri="{FF2B5EF4-FFF2-40B4-BE49-F238E27FC236}">
                  <a16:creationId xmlns:a16="http://schemas.microsoft.com/office/drawing/2014/main" id="{5F00C3AA-7E80-BD8E-0897-5506530164D6}"/>
                </a:ext>
              </a:extLst>
            </p:cNvPr>
            <p:cNvSpPr txBox="1"/>
            <p:nvPr/>
          </p:nvSpPr>
          <p:spPr bwMode="auto">
            <a:xfrm>
              <a:off x="9196098" y="4104591"/>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346" name="TextBox 345">
              <a:extLst>
                <a:ext uri="{FF2B5EF4-FFF2-40B4-BE49-F238E27FC236}">
                  <a16:creationId xmlns:a16="http://schemas.microsoft.com/office/drawing/2014/main" id="{29EB8549-89C2-925A-7AF2-BB3A48D81FC4}"/>
                </a:ext>
              </a:extLst>
            </p:cNvPr>
            <p:cNvSpPr txBox="1"/>
            <p:nvPr/>
          </p:nvSpPr>
          <p:spPr bwMode="auto">
            <a:xfrm>
              <a:off x="9017578" y="4066342"/>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347" name="TextBox 346">
              <a:extLst>
                <a:ext uri="{FF2B5EF4-FFF2-40B4-BE49-F238E27FC236}">
                  <a16:creationId xmlns:a16="http://schemas.microsoft.com/office/drawing/2014/main" id="{E2CCA9C2-9F7D-7E7D-373B-9A847AFC0B62}"/>
                </a:ext>
              </a:extLst>
            </p:cNvPr>
            <p:cNvSpPr txBox="1"/>
            <p:nvPr/>
          </p:nvSpPr>
          <p:spPr bwMode="auto">
            <a:xfrm>
              <a:off x="8977327" y="4066342"/>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348" name="TextBox 347">
              <a:extLst>
                <a:ext uri="{FF2B5EF4-FFF2-40B4-BE49-F238E27FC236}">
                  <a16:creationId xmlns:a16="http://schemas.microsoft.com/office/drawing/2014/main" id="{FE46D872-80DD-75A0-1786-1E12D913A275}"/>
                </a:ext>
              </a:extLst>
            </p:cNvPr>
            <p:cNvSpPr txBox="1"/>
            <p:nvPr/>
          </p:nvSpPr>
          <p:spPr bwMode="auto">
            <a:xfrm>
              <a:off x="8799077" y="4024508"/>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349" name="TextBox 348">
              <a:extLst>
                <a:ext uri="{FF2B5EF4-FFF2-40B4-BE49-F238E27FC236}">
                  <a16:creationId xmlns:a16="http://schemas.microsoft.com/office/drawing/2014/main" id="{7F4F04B2-F3E0-4410-EE5E-D862B8816064}"/>
                </a:ext>
              </a:extLst>
            </p:cNvPr>
            <p:cNvSpPr txBox="1"/>
            <p:nvPr/>
          </p:nvSpPr>
          <p:spPr bwMode="auto">
            <a:xfrm>
              <a:off x="8616335" y="3994159"/>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350" name="TextBox 349">
              <a:extLst>
                <a:ext uri="{FF2B5EF4-FFF2-40B4-BE49-F238E27FC236}">
                  <a16:creationId xmlns:a16="http://schemas.microsoft.com/office/drawing/2014/main" id="{F2EBD970-574A-D90E-523E-17A364522F98}"/>
                </a:ext>
              </a:extLst>
            </p:cNvPr>
            <p:cNvSpPr txBox="1"/>
            <p:nvPr/>
          </p:nvSpPr>
          <p:spPr bwMode="auto">
            <a:xfrm>
              <a:off x="8445389" y="3954246"/>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351" name="TextBox 350">
              <a:extLst>
                <a:ext uri="{FF2B5EF4-FFF2-40B4-BE49-F238E27FC236}">
                  <a16:creationId xmlns:a16="http://schemas.microsoft.com/office/drawing/2014/main" id="{0860F742-88B7-4F39-A61B-C0AA62070EEE}"/>
                </a:ext>
              </a:extLst>
            </p:cNvPr>
            <p:cNvSpPr txBox="1"/>
            <p:nvPr/>
          </p:nvSpPr>
          <p:spPr bwMode="auto">
            <a:xfrm>
              <a:off x="7923605" y="3640325"/>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352" name="TextBox 351">
              <a:extLst>
                <a:ext uri="{FF2B5EF4-FFF2-40B4-BE49-F238E27FC236}">
                  <a16:creationId xmlns:a16="http://schemas.microsoft.com/office/drawing/2014/main" id="{03B25EEA-97AD-44BF-E918-BB4FEA94C27E}"/>
                </a:ext>
              </a:extLst>
            </p:cNvPr>
            <p:cNvSpPr txBox="1"/>
            <p:nvPr/>
          </p:nvSpPr>
          <p:spPr bwMode="auto">
            <a:xfrm>
              <a:off x="7869643" y="3604676"/>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353" name="TextBox 352">
              <a:extLst>
                <a:ext uri="{FF2B5EF4-FFF2-40B4-BE49-F238E27FC236}">
                  <a16:creationId xmlns:a16="http://schemas.microsoft.com/office/drawing/2014/main" id="{174F13CE-BC9A-B27F-FA62-EFF1070CE7C9}"/>
                </a:ext>
              </a:extLst>
            </p:cNvPr>
            <p:cNvSpPr txBox="1"/>
            <p:nvPr/>
          </p:nvSpPr>
          <p:spPr bwMode="auto">
            <a:xfrm>
              <a:off x="7124975" y="1825913"/>
              <a:ext cx="156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grpSp>
      <p:graphicFrame>
        <p:nvGraphicFramePr>
          <p:cNvPr id="45" name="Table 44">
            <a:extLst>
              <a:ext uri="{FF2B5EF4-FFF2-40B4-BE49-F238E27FC236}">
                <a16:creationId xmlns:a16="http://schemas.microsoft.com/office/drawing/2014/main" id="{CDC17D27-B879-8732-6A70-887CF8628266}"/>
              </a:ext>
            </a:extLst>
          </p:cNvPr>
          <p:cNvGraphicFramePr>
            <a:graphicFrameLocks noGrp="1"/>
          </p:cNvGraphicFramePr>
          <p:nvPr/>
        </p:nvGraphicFramePr>
        <p:xfrm>
          <a:off x="7567786" y="2378607"/>
          <a:ext cx="4413859" cy="566940"/>
        </p:xfrm>
        <a:graphic>
          <a:graphicData uri="http://schemas.openxmlformats.org/drawingml/2006/table">
            <a:tbl>
              <a:tblPr firstRow="1" bandRow="1">
                <a:tableStyleId>{93296810-A885-4BE3-A3E7-6D5BEEA58F35}</a:tableStyleId>
              </a:tblPr>
              <a:tblGrid>
                <a:gridCol w="1619727">
                  <a:extLst>
                    <a:ext uri="{9D8B030D-6E8A-4147-A177-3AD203B41FA5}">
                      <a16:colId xmlns:a16="http://schemas.microsoft.com/office/drawing/2014/main" val="20000"/>
                    </a:ext>
                  </a:extLst>
                </a:gridCol>
                <a:gridCol w="1397066">
                  <a:extLst>
                    <a:ext uri="{9D8B030D-6E8A-4147-A177-3AD203B41FA5}">
                      <a16:colId xmlns:a16="http://schemas.microsoft.com/office/drawing/2014/main" val="20001"/>
                    </a:ext>
                  </a:extLst>
                </a:gridCol>
                <a:gridCol w="1397066">
                  <a:extLst>
                    <a:ext uri="{9D8B030D-6E8A-4147-A177-3AD203B41FA5}">
                      <a16:colId xmlns:a16="http://schemas.microsoft.com/office/drawing/2014/main" val="20002"/>
                    </a:ext>
                  </a:extLst>
                </a:gridCol>
              </a:tblGrid>
              <a:tr h="143295">
                <a:tc>
                  <a:txBody>
                    <a:bodyPr/>
                    <a:lstStyle/>
                    <a:p>
                      <a:pPr>
                        <a:lnSpc>
                          <a:spcPct val="90000"/>
                        </a:lnSpc>
                      </a:pPr>
                      <a:endParaRPr lang="en-US" sz="1400" dirty="0">
                        <a:solidFill>
                          <a:schemeClr val="tx1"/>
                        </a:solidFill>
                        <a:latin typeface="Calibri" panose="020F0502020204030204" pitchFamily="34" charset="0"/>
                        <a:cs typeface="Calibri" panose="020F0502020204030204" pitchFamily="34" charset="0"/>
                      </a:endParaRPr>
                    </a:p>
                  </a:txBody>
                  <a:tcPr marL="91445" marR="91445" marT="45723" marB="45723" anchor="ct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accent1"/>
                          </a:solidFill>
                          <a:latin typeface="Calibri" panose="020F0502020204030204" pitchFamily="34" charset="0"/>
                          <a:cs typeface="Calibri" panose="020F0502020204030204" pitchFamily="34" charset="0"/>
                        </a:rPr>
                        <a:t>Arm A → C</a:t>
                      </a:r>
                    </a:p>
                  </a:txBody>
                  <a:tcPr marL="91445" marR="91445" marT="45723" marB="45723" anchor="ct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accent3"/>
                          </a:solidFill>
                          <a:latin typeface="Calibri" panose="020F0502020204030204" pitchFamily="34" charset="0"/>
                          <a:cs typeface="Calibri" panose="020F0502020204030204" pitchFamily="34" charset="0"/>
                        </a:rPr>
                        <a:t>Arm B → D</a:t>
                      </a:r>
                    </a:p>
                  </a:txBody>
                  <a:tcPr marL="91445" marR="91445" marT="45723" marB="45723" anchor="ct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117568">
                <a:tc>
                  <a:txBody>
                    <a:bodyPr/>
                    <a:lstStyle/>
                    <a:p>
                      <a:pPr>
                        <a:lnSpc>
                          <a:spcPct val="90000"/>
                        </a:lnSpc>
                      </a:pPr>
                      <a:r>
                        <a:rPr lang="en-US" sz="1400" dirty="0">
                          <a:solidFill>
                            <a:schemeClr val="bg2">
                              <a:lumMod val="10000"/>
                            </a:schemeClr>
                          </a:solidFill>
                          <a:latin typeface="Calibri" panose="020F0502020204030204" pitchFamily="34" charset="0"/>
                          <a:cs typeface="Calibri" panose="020F0502020204030204" pitchFamily="34" charset="0"/>
                        </a:rPr>
                        <a:t>2-yr PFS, % (95% CI)</a:t>
                      </a:r>
                    </a:p>
                  </a:txBody>
                  <a:tcPr marL="91445" marR="91445" marT="45723" marB="45723"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90000"/>
                        </a:lnSpc>
                        <a:spcBef>
                          <a:spcPts val="0"/>
                        </a:spcBef>
                        <a:spcAft>
                          <a:spcPts val="0"/>
                        </a:spcAft>
                        <a:buClrTx/>
                        <a:buSzTx/>
                        <a:buFontTx/>
                        <a:buNone/>
                        <a:tabLst/>
                        <a:defRPr/>
                      </a:pPr>
                      <a:r>
                        <a:rPr lang="en-US" sz="1400" dirty="0">
                          <a:solidFill>
                            <a:schemeClr val="bg2">
                              <a:lumMod val="10000"/>
                            </a:schemeClr>
                          </a:solidFill>
                          <a:latin typeface="Calibri" panose="020F0502020204030204" pitchFamily="34" charset="0"/>
                          <a:cs typeface="Calibri" panose="020F0502020204030204" pitchFamily="34" charset="0"/>
                        </a:rPr>
                        <a:t>41.9 (31.2-52.3)</a:t>
                      </a:r>
                    </a:p>
                  </a:txBody>
                  <a:tcPr marL="91445" marR="91445" marT="45723" marB="45723"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lnSpc>
                          <a:spcPct val="90000"/>
                        </a:lnSpc>
                      </a:pPr>
                      <a:r>
                        <a:rPr lang="en-US" sz="1400" dirty="0">
                          <a:solidFill>
                            <a:schemeClr val="bg2">
                              <a:lumMod val="10000"/>
                            </a:schemeClr>
                          </a:solidFill>
                          <a:latin typeface="Calibri" panose="020F0502020204030204" pitchFamily="34" charset="0"/>
                          <a:cs typeface="Calibri" panose="020F0502020204030204" pitchFamily="34" charset="0"/>
                        </a:rPr>
                        <a:t>19.2 (12.1-27.5)</a:t>
                      </a:r>
                    </a:p>
                  </a:txBody>
                  <a:tcPr marL="91445" marR="91445" marT="45723" marB="45723"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8965454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3FFDA-43B6-390B-65E2-C5004755C88B}"/>
              </a:ext>
            </a:extLst>
          </p:cNvPr>
          <p:cNvSpPr>
            <a:spLocks noGrp="1"/>
          </p:cNvSpPr>
          <p:nvPr>
            <p:ph type="title"/>
          </p:nvPr>
        </p:nvSpPr>
        <p:spPr/>
        <p:txBody>
          <a:bodyPr/>
          <a:lstStyle/>
          <a:p>
            <a:r>
              <a:rPr lang="en-US" dirty="0"/>
              <a:t>Pembrolizumab + Low-Dose Ipilimumab in PD-1 Refractory Melanoma </a:t>
            </a:r>
          </a:p>
        </p:txBody>
      </p:sp>
      <p:sp>
        <p:nvSpPr>
          <p:cNvPr id="4" name="Content Placeholder 3">
            <a:extLst>
              <a:ext uri="{FF2B5EF4-FFF2-40B4-BE49-F238E27FC236}">
                <a16:creationId xmlns:a16="http://schemas.microsoft.com/office/drawing/2014/main" id="{68798D1A-EF9B-A357-8A1B-FE999C8C307F}"/>
              </a:ext>
            </a:extLst>
          </p:cNvPr>
          <p:cNvSpPr>
            <a:spLocks noGrp="1"/>
          </p:cNvSpPr>
          <p:nvPr>
            <p:ph idx="1"/>
          </p:nvPr>
        </p:nvSpPr>
        <p:spPr/>
        <p:txBody>
          <a:bodyPr/>
          <a:lstStyle/>
          <a:p>
            <a:r>
              <a:rPr lang="en-US" sz="2400" dirty="0"/>
              <a:t>Phase II trial of pembrolizumab/low-dose ipilimumab (1mg/kg) in patients progressing after PD-1/PD-L1 therapy</a:t>
            </a:r>
          </a:p>
        </p:txBody>
      </p:sp>
      <p:graphicFrame>
        <p:nvGraphicFramePr>
          <p:cNvPr id="6" name="Table 5">
            <a:extLst>
              <a:ext uri="{FF2B5EF4-FFF2-40B4-BE49-F238E27FC236}">
                <a16:creationId xmlns:a16="http://schemas.microsoft.com/office/drawing/2014/main" id="{CF940EB2-4BF1-99B0-1954-9062221E9421}"/>
              </a:ext>
            </a:extLst>
          </p:cNvPr>
          <p:cNvGraphicFramePr>
            <a:graphicFrameLocks noGrp="1"/>
          </p:cNvGraphicFramePr>
          <p:nvPr>
            <p:extLst>
              <p:ext uri="{D42A27DB-BD31-4B8C-83A1-F6EECF244321}">
                <p14:modId xmlns:p14="http://schemas.microsoft.com/office/powerpoint/2010/main" val="4162479368"/>
              </p:ext>
            </p:extLst>
          </p:nvPr>
        </p:nvGraphicFramePr>
        <p:xfrm>
          <a:off x="866429" y="2588635"/>
          <a:ext cx="10454714" cy="2682270"/>
        </p:xfrm>
        <a:graphic>
          <a:graphicData uri="http://schemas.openxmlformats.org/drawingml/2006/table">
            <a:tbl>
              <a:tblPr firstRow="1" bandRow="1">
                <a:tableStyleId>{93296810-A885-4BE3-A3E7-6D5BEEA58F35}</a:tableStyleId>
              </a:tblPr>
              <a:tblGrid>
                <a:gridCol w="5227357">
                  <a:extLst>
                    <a:ext uri="{9D8B030D-6E8A-4147-A177-3AD203B41FA5}">
                      <a16:colId xmlns:a16="http://schemas.microsoft.com/office/drawing/2014/main" val="20000"/>
                    </a:ext>
                  </a:extLst>
                </a:gridCol>
                <a:gridCol w="5227357">
                  <a:extLst>
                    <a:ext uri="{9D8B030D-6E8A-4147-A177-3AD203B41FA5}">
                      <a16:colId xmlns:a16="http://schemas.microsoft.com/office/drawing/2014/main" val="20001"/>
                    </a:ext>
                  </a:extLst>
                </a:gridCol>
              </a:tblGrid>
              <a:tr h="312065">
                <a:tc>
                  <a:txBody>
                    <a:bodyPr/>
                    <a:lstStyle/>
                    <a:p>
                      <a:pPr>
                        <a:lnSpc>
                          <a:spcPct val="90000"/>
                        </a:lnSpc>
                      </a:pPr>
                      <a:r>
                        <a:rPr lang="en-US" sz="2000" dirty="0">
                          <a:solidFill>
                            <a:schemeClr val="tx1"/>
                          </a:solidFill>
                          <a:latin typeface="+mn-lt"/>
                          <a:cs typeface="Calibri" panose="020F0502020204030204" pitchFamily="34" charset="0"/>
                        </a:rPr>
                        <a:t>Outcome</a:t>
                      </a:r>
                    </a:p>
                  </a:txBody>
                  <a:tcPr marL="91445" marR="91445" marT="45723" marB="4572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lnSpc>
                          <a:spcPct val="90000"/>
                        </a:lnSpc>
                      </a:pPr>
                      <a:r>
                        <a:rPr lang="en-US" sz="2000" dirty="0">
                          <a:solidFill>
                            <a:schemeClr val="tx1"/>
                          </a:solidFill>
                          <a:latin typeface="+mn-lt"/>
                          <a:cs typeface="Calibri" panose="020F0502020204030204" pitchFamily="34" charset="0"/>
                        </a:rPr>
                        <a:t>Total Patient Population </a:t>
                      </a:r>
                      <a:br>
                        <a:rPr lang="en-US" sz="2000" dirty="0">
                          <a:solidFill>
                            <a:schemeClr val="tx1"/>
                          </a:solidFill>
                          <a:latin typeface="+mn-lt"/>
                          <a:cs typeface="Calibri" panose="020F0502020204030204" pitchFamily="34" charset="0"/>
                        </a:rPr>
                      </a:br>
                      <a:r>
                        <a:rPr lang="en-US" sz="2000" dirty="0">
                          <a:solidFill>
                            <a:schemeClr val="tx1"/>
                          </a:solidFill>
                          <a:latin typeface="+mn-lt"/>
                          <a:cs typeface="Calibri" panose="020F0502020204030204" pitchFamily="34" charset="0"/>
                        </a:rPr>
                        <a:t>(N = 70)</a:t>
                      </a:r>
                    </a:p>
                  </a:txBody>
                  <a:tcPr marL="91445" marR="91445" marT="45723" marB="45723"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312065">
                <a:tc>
                  <a:txBody>
                    <a:bodyPr/>
                    <a:lstStyle/>
                    <a:p>
                      <a:pPr>
                        <a:lnSpc>
                          <a:spcPct val="90000"/>
                        </a:lnSpc>
                      </a:pPr>
                      <a:r>
                        <a:rPr lang="en-US" sz="2000" dirty="0">
                          <a:solidFill>
                            <a:schemeClr val="bg2">
                              <a:lumMod val="10000"/>
                            </a:schemeClr>
                          </a:solidFill>
                          <a:latin typeface="+mn-lt"/>
                          <a:cs typeface="Calibri" panose="020F0502020204030204" pitchFamily="34" charset="0"/>
                        </a:rPr>
                        <a:t>ORR</a:t>
                      </a:r>
                      <a:r>
                        <a:rPr lang="en-US" sz="2000">
                          <a:solidFill>
                            <a:schemeClr val="bg2">
                              <a:lumMod val="10000"/>
                            </a:schemeClr>
                          </a:solidFill>
                          <a:latin typeface="+mn-lt"/>
                          <a:cs typeface="Calibri" panose="020F0502020204030204" pitchFamily="34" charset="0"/>
                        </a:rPr>
                        <a:t>, %</a:t>
                      </a:r>
                      <a:endParaRPr lang="en-US" sz="2000" dirty="0">
                        <a:solidFill>
                          <a:schemeClr val="bg2">
                            <a:lumMod val="10000"/>
                          </a:schemeClr>
                        </a:solidFill>
                        <a:latin typeface="+mn-lt"/>
                        <a:cs typeface="Calibri" panose="020F0502020204030204" pitchFamily="34" charset="0"/>
                      </a:endParaRPr>
                    </a:p>
                    <a:p>
                      <a:pPr marL="285750" indent="-173038" algn="l" defTabSz="914400" rtl="0" eaLnBrk="1" latinLnBrk="0" hangingPunct="1">
                        <a:lnSpc>
                          <a:spcPct val="90000"/>
                        </a:lnSpc>
                        <a:buFont typeface="Wingdings" panose="05000000000000000000" pitchFamily="2" charset="2"/>
                        <a:buChar char="§"/>
                      </a:pPr>
                      <a:r>
                        <a:rPr lang="en-US" sz="2000" kern="1200" dirty="0">
                          <a:solidFill>
                            <a:schemeClr val="bg1"/>
                          </a:solidFill>
                          <a:latin typeface="+mn-lt"/>
                          <a:ea typeface="+mn-ea"/>
                          <a:cs typeface="+mn-cs"/>
                        </a:rPr>
                        <a:t>CR</a:t>
                      </a:r>
                    </a:p>
                    <a:p>
                      <a:pPr marL="285750" indent="-173038" algn="l" defTabSz="914400" rtl="0" eaLnBrk="1" latinLnBrk="0" hangingPunct="1">
                        <a:lnSpc>
                          <a:spcPct val="90000"/>
                        </a:lnSpc>
                        <a:buFont typeface="Wingdings" panose="05000000000000000000" pitchFamily="2" charset="2"/>
                        <a:buChar char="§"/>
                      </a:pPr>
                      <a:r>
                        <a:rPr lang="en-US" sz="2000" kern="1200" dirty="0">
                          <a:solidFill>
                            <a:schemeClr val="bg1"/>
                          </a:solidFill>
                          <a:latin typeface="+mn-lt"/>
                          <a:ea typeface="+mn-ea"/>
                          <a:cs typeface="+mn-cs"/>
                        </a:rPr>
                        <a:t>PR</a:t>
                      </a:r>
                    </a:p>
                  </a:txBody>
                  <a:tcPr marL="91445" marR="91445" marT="45723" marB="45723"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r>
                        <a:rPr lang="en-US" sz="2000" dirty="0">
                          <a:solidFill>
                            <a:schemeClr val="bg2">
                              <a:lumMod val="10000"/>
                            </a:schemeClr>
                          </a:solidFill>
                          <a:latin typeface="+mn-lt"/>
                          <a:cs typeface="Calibri" panose="020F0502020204030204" pitchFamily="34" charset="0"/>
                        </a:rPr>
                        <a:t>29</a:t>
                      </a:r>
                      <a:br>
                        <a:rPr lang="en-US" sz="2000" dirty="0">
                          <a:solidFill>
                            <a:schemeClr val="bg2">
                              <a:lumMod val="10000"/>
                            </a:schemeClr>
                          </a:solidFill>
                          <a:latin typeface="+mn-lt"/>
                          <a:cs typeface="Calibri" panose="020F0502020204030204" pitchFamily="34" charset="0"/>
                        </a:rPr>
                      </a:br>
                      <a:r>
                        <a:rPr lang="en-US" sz="2000" dirty="0">
                          <a:solidFill>
                            <a:schemeClr val="bg2">
                              <a:lumMod val="10000"/>
                            </a:schemeClr>
                          </a:solidFill>
                          <a:latin typeface="+mn-lt"/>
                          <a:cs typeface="Calibri" panose="020F0502020204030204" pitchFamily="34" charset="0"/>
                        </a:rPr>
                        <a:t>7.2</a:t>
                      </a:r>
                    </a:p>
                    <a:p>
                      <a:pPr algn="ctr">
                        <a:lnSpc>
                          <a:spcPct val="90000"/>
                        </a:lnSpc>
                      </a:pPr>
                      <a:r>
                        <a:rPr lang="en-US" sz="2000" dirty="0">
                          <a:solidFill>
                            <a:schemeClr val="bg2">
                              <a:lumMod val="10000"/>
                            </a:schemeClr>
                          </a:solidFill>
                          <a:latin typeface="+mn-lt"/>
                          <a:cs typeface="Calibri" panose="020F0502020204030204" pitchFamily="34" charset="0"/>
                        </a:rPr>
                        <a:t>21.4</a:t>
                      </a:r>
                    </a:p>
                  </a:txBody>
                  <a:tcPr marL="91445" marR="91445" marT="45723" marB="45723"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1"/>
                  </a:ext>
                </a:extLst>
              </a:tr>
              <a:tr h="239592">
                <a:tc>
                  <a:txBody>
                    <a:bodyPr/>
                    <a:lstStyle/>
                    <a:p>
                      <a:r>
                        <a:rPr lang="en-US" sz="2000" dirty="0">
                          <a:solidFill>
                            <a:schemeClr val="bg1"/>
                          </a:solidFill>
                          <a:latin typeface="+mn-lt"/>
                        </a:rPr>
                        <a:t>Median </a:t>
                      </a:r>
                      <a:r>
                        <a:rPr lang="en-US" sz="2000" dirty="0" err="1">
                          <a:solidFill>
                            <a:schemeClr val="bg1"/>
                          </a:solidFill>
                          <a:latin typeface="+mn-lt"/>
                        </a:rPr>
                        <a:t>DoR</a:t>
                      </a:r>
                      <a:r>
                        <a:rPr lang="en-US" sz="2000" dirty="0">
                          <a:solidFill>
                            <a:schemeClr val="bg1"/>
                          </a:solidFill>
                          <a:latin typeface="+mn-lt"/>
                        </a:rPr>
                        <a:t>, </a:t>
                      </a:r>
                      <a:r>
                        <a:rPr lang="en-US" sz="2000" dirty="0" err="1">
                          <a:solidFill>
                            <a:schemeClr val="bg1"/>
                          </a:solidFill>
                          <a:latin typeface="+mn-lt"/>
                        </a:rPr>
                        <a:t>mo</a:t>
                      </a:r>
                      <a:endParaRPr lang="en-US" sz="2000" dirty="0">
                        <a:solidFill>
                          <a:schemeClr val="bg1"/>
                        </a:solidFill>
                        <a:latin typeface="+mn-lt"/>
                      </a:endParaRPr>
                    </a:p>
                  </a:txBody>
                  <a:tcPr marL="91445" marR="91445" marT="45723" marB="4572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lnSpc>
                          <a:spcPct val="90000"/>
                        </a:lnSpc>
                      </a:pPr>
                      <a:r>
                        <a:rPr lang="en-US" sz="2000" dirty="0">
                          <a:solidFill>
                            <a:schemeClr val="bg2">
                              <a:lumMod val="10000"/>
                            </a:schemeClr>
                          </a:solidFill>
                          <a:latin typeface="+mn-lt"/>
                          <a:cs typeface="Calibri" panose="020F0502020204030204" pitchFamily="34" charset="0"/>
                        </a:rPr>
                        <a:t>16.6</a:t>
                      </a:r>
                    </a:p>
                  </a:txBody>
                  <a:tcPr marL="91445" marR="91445" marT="45723" marB="4572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475127536"/>
                  </a:ext>
                </a:extLst>
              </a:tr>
              <a:tr h="239592">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2000" dirty="0">
                          <a:solidFill>
                            <a:schemeClr val="bg1"/>
                          </a:solidFill>
                          <a:latin typeface="+mn-lt"/>
                        </a:rPr>
                        <a:t>Median PFS, </a:t>
                      </a:r>
                      <a:r>
                        <a:rPr lang="en-US" sz="2000" dirty="0" err="1">
                          <a:solidFill>
                            <a:schemeClr val="bg1"/>
                          </a:solidFill>
                          <a:latin typeface="+mn-lt"/>
                        </a:rPr>
                        <a:t>mo</a:t>
                      </a:r>
                      <a:endParaRPr lang="en-US" sz="2000" dirty="0">
                        <a:solidFill>
                          <a:schemeClr val="bg1"/>
                        </a:solidFill>
                        <a:latin typeface="+mn-lt"/>
                      </a:endParaRPr>
                    </a:p>
                  </a:txBody>
                  <a:tcPr marL="91445" marR="91445" marT="45723" marB="4572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lnSpc>
                          <a:spcPct val="90000"/>
                        </a:lnSpc>
                      </a:pPr>
                      <a:r>
                        <a:rPr lang="en-US" sz="2000" dirty="0">
                          <a:solidFill>
                            <a:schemeClr val="bg2">
                              <a:lumMod val="10000"/>
                            </a:schemeClr>
                          </a:solidFill>
                          <a:latin typeface="+mn-lt"/>
                          <a:cs typeface="Calibri" panose="020F0502020204030204" pitchFamily="34" charset="0"/>
                        </a:rPr>
                        <a:t>5.0</a:t>
                      </a:r>
                    </a:p>
                  </a:txBody>
                  <a:tcPr marL="91445" marR="91445" marT="45723" marB="4572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239592">
                <a:tc>
                  <a:txBody>
                    <a:bodyPr/>
                    <a:lstStyle/>
                    <a:p>
                      <a:pPr marL="0" marR="0" lvl="0" indent="0" algn="l" defTabSz="914400" rtl="0" eaLnBrk="1" fontAlgn="auto" latinLnBrk="0" hangingPunct="1">
                        <a:lnSpc>
                          <a:spcPct val="90000"/>
                        </a:lnSpc>
                        <a:spcBef>
                          <a:spcPts val="0"/>
                        </a:spcBef>
                        <a:spcAft>
                          <a:spcPts val="0"/>
                        </a:spcAft>
                        <a:buClrTx/>
                        <a:buSzTx/>
                        <a:buFontTx/>
                        <a:buNone/>
                        <a:tabLst/>
                        <a:defRPr/>
                      </a:pPr>
                      <a:r>
                        <a:rPr lang="en-US" sz="2000" dirty="0">
                          <a:solidFill>
                            <a:schemeClr val="bg1"/>
                          </a:solidFill>
                          <a:latin typeface="+mn-lt"/>
                        </a:rPr>
                        <a:t>Median OS, </a:t>
                      </a:r>
                      <a:r>
                        <a:rPr lang="en-US" sz="2000" dirty="0" err="1">
                          <a:solidFill>
                            <a:schemeClr val="bg1"/>
                          </a:solidFill>
                          <a:latin typeface="+mn-lt"/>
                        </a:rPr>
                        <a:t>mo</a:t>
                      </a:r>
                      <a:endParaRPr lang="en-US" sz="2000" dirty="0">
                        <a:solidFill>
                          <a:schemeClr val="bg1"/>
                        </a:solidFill>
                        <a:latin typeface="+mn-lt"/>
                      </a:endParaRPr>
                    </a:p>
                  </a:txBody>
                  <a:tcPr marL="91445" marR="91445" marT="45723" marB="4572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indent="0" algn="ctr" defTabSz="914400" rtl="0" eaLnBrk="1" fontAlgn="auto" latinLnBrk="0" hangingPunct="1">
                        <a:lnSpc>
                          <a:spcPct val="90000"/>
                        </a:lnSpc>
                        <a:spcBef>
                          <a:spcPts val="0"/>
                        </a:spcBef>
                        <a:spcAft>
                          <a:spcPts val="0"/>
                        </a:spcAft>
                        <a:buClrTx/>
                        <a:buSzTx/>
                        <a:buFontTx/>
                        <a:buNone/>
                        <a:tabLst/>
                        <a:defRPr/>
                      </a:pPr>
                      <a:r>
                        <a:rPr lang="en-US" sz="2000" dirty="0">
                          <a:solidFill>
                            <a:schemeClr val="bg2">
                              <a:lumMod val="10000"/>
                            </a:schemeClr>
                          </a:solidFill>
                          <a:latin typeface="+mn-lt"/>
                          <a:cs typeface="Calibri" panose="020F0502020204030204" pitchFamily="34" charset="0"/>
                        </a:rPr>
                        <a:t>24.7</a:t>
                      </a:r>
                    </a:p>
                  </a:txBody>
                  <a:tcPr marL="91445" marR="91445" marT="45723" marB="4572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7" name="Text Box 11">
            <a:extLst>
              <a:ext uri="{FF2B5EF4-FFF2-40B4-BE49-F238E27FC236}">
                <a16:creationId xmlns:a16="http://schemas.microsoft.com/office/drawing/2014/main" id="{9583B241-540D-E473-66BA-7EAEC6DE3D46}"/>
              </a:ext>
            </a:extLst>
          </p:cNvPr>
          <p:cNvSpPr txBox="1">
            <a:spLocks noChangeArrowheads="1"/>
          </p:cNvSpPr>
          <p:nvPr/>
        </p:nvSpPr>
        <p:spPr bwMode="auto">
          <a:xfrm>
            <a:off x="409039" y="6379137"/>
            <a:ext cx="80126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rPr>
              <a:t>Olson. JCO. 2021;39:2647.</a:t>
            </a:r>
          </a:p>
        </p:txBody>
      </p:sp>
    </p:spTree>
    <p:extLst>
      <p:ext uri="{BB962C8B-B14F-4D97-AF65-F5344CB8AC3E}">
        <p14:creationId xmlns:p14="http://schemas.microsoft.com/office/powerpoint/2010/main" val="38267638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B57E1-5CC9-4FBC-4C26-6D7EB8B1B4DB}"/>
              </a:ext>
            </a:extLst>
          </p:cNvPr>
          <p:cNvSpPr>
            <a:spLocks noGrp="1"/>
          </p:cNvSpPr>
          <p:nvPr>
            <p:ph type="title"/>
          </p:nvPr>
        </p:nvSpPr>
        <p:spPr/>
        <p:txBody>
          <a:bodyPr/>
          <a:lstStyle/>
          <a:p>
            <a:r>
              <a:rPr lang="en-US" dirty="0"/>
              <a:t>SWOG 1616 Trial of Ipilimumab ± Nivolumab in Anti‒PD-1 Refractory Advanced Melanoma</a:t>
            </a:r>
          </a:p>
        </p:txBody>
      </p:sp>
      <p:sp>
        <p:nvSpPr>
          <p:cNvPr id="5" name="Content Placeholder 4">
            <a:extLst>
              <a:ext uri="{FF2B5EF4-FFF2-40B4-BE49-F238E27FC236}">
                <a16:creationId xmlns:a16="http://schemas.microsoft.com/office/drawing/2014/main" id="{9AC7AD31-B385-01A2-F051-2B84E178D974}"/>
              </a:ext>
            </a:extLst>
          </p:cNvPr>
          <p:cNvSpPr>
            <a:spLocks noGrp="1"/>
          </p:cNvSpPr>
          <p:nvPr>
            <p:ph idx="1"/>
          </p:nvPr>
        </p:nvSpPr>
        <p:spPr/>
        <p:txBody>
          <a:bodyPr/>
          <a:lstStyle/>
          <a:p>
            <a:r>
              <a:rPr lang="en-US" dirty="0"/>
              <a:t>Randomized, phase II trial</a:t>
            </a:r>
          </a:p>
          <a:p>
            <a:endParaRPr lang="en-US" dirty="0"/>
          </a:p>
          <a:p>
            <a:endParaRPr lang="en-US" dirty="0"/>
          </a:p>
          <a:p>
            <a:endParaRPr lang="en-US" dirty="0"/>
          </a:p>
          <a:p>
            <a:endParaRPr lang="en-US" dirty="0"/>
          </a:p>
          <a:p>
            <a:pPr marL="0" indent="0">
              <a:buNone/>
            </a:pPr>
            <a:endParaRPr lang="en-US" dirty="0"/>
          </a:p>
          <a:p>
            <a:r>
              <a:rPr lang="en-US" b="1" dirty="0"/>
              <a:t>Primary endpoint</a:t>
            </a:r>
            <a:r>
              <a:rPr lang="en-US" dirty="0"/>
              <a:t>: PFS</a:t>
            </a:r>
          </a:p>
          <a:p>
            <a:endParaRPr lang="en-US" dirty="0"/>
          </a:p>
        </p:txBody>
      </p:sp>
      <p:sp>
        <p:nvSpPr>
          <p:cNvPr id="4" name="Text Box 11">
            <a:extLst>
              <a:ext uri="{FF2B5EF4-FFF2-40B4-BE49-F238E27FC236}">
                <a16:creationId xmlns:a16="http://schemas.microsoft.com/office/drawing/2014/main" id="{1805331B-9DEA-1F52-B190-C107FC20D2BC}"/>
              </a:ext>
            </a:extLst>
          </p:cNvPr>
          <p:cNvSpPr txBox="1">
            <a:spLocks noChangeArrowheads="1"/>
          </p:cNvSpPr>
          <p:nvPr/>
        </p:nvSpPr>
        <p:spPr bwMode="auto">
          <a:xfrm>
            <a:off x="442907" y="6362203"/>
            <a:ext cx="80126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rPr>
              <a:t>Vanderwalde</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rPr>
              <a:t>. AACR 2022. </a:t>
            </a: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rPr>
              <a:t>Abstr</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Calibri" panose="020F0502020204030204" pitchFamily="34" charset="0"/>
              </a:rPr>
              <a:t> CT013.</a:t>
            </a:r>
          </a:p>
        </p:txBody>
      </p:sp>
      <p:graphicFrame>
        <p:nvGraphicFramePr>
          <p:cNvPr id="11" name="Table 8">
            <a:extLst>
              <a:ext uri="{FF2B5EF4-FFF2-40B4-BE49-F238E27FC236}">
                <a16:creationId xmlns:a16="http://schemas.microsoft.com/office/drawing/2014/main" id="{26F0F2F5-0151-864A-57B2-627CCEA6A41C}"/>
              </a:ext>
            </a:extLst>
          </p:cNvPr>
          <p:cNvGraphicFramePr>
            <a:graphicFrameLocks noGrp="1"/>
          </p:cNvGraphicFramePr>
          <p:nvPr/>
        </p:nvGraphicFramePr>
        <p:xfrm>
          <a:off x="6893858" y="1849309"/>
          <a:ext cx="4840941" cy="1219200"/>
        </p:xfrm>
        <a:graphic>
          <a:graphicData uri="http://schemas.openxmlformats.org/drawingml/2006/table">
            <a:tbl>
              <a:tblPr firstRow="1" bandRow="1">
                <a:tableStyleId>{93296810-A885-4BE3-A3E7-6D5BEEA58F35}</a:tableStyleId>
              </a:tblPr>
              <a:tblGrid>
                <a:gridCol w="2042462">
                  <a:extLst>
                    <a:ext uri="{9D8B030D-6E8A-4147-A177-3AD203B41FA5}">
                      <a16:colId xmlns:a16="http://schemas.microsoft.com/office/drawing/2014/main" val="3489692854"/>
                    </a:ext>
                  </a:extLst>
                </a:gridCol>
                <a:gridCol w="1509590">
                  <a:extLst>
                    <a:ext uri="{9D8B030D-6E8A-4147-A177-3AD203B41FA5}">
                      <a16:colId xmlns:a16="http://schemas.microsoft.com/office/drawing/2014/main" val="866166492"/>
                    </a:ext>
                  </a:extLst>
                </a:gridCol>
                <a:gridCol w="1288889">
                  <a:extLst>
                    <a:ext uri="{9D8B030D-6E8A-4147-A177-3AD203B41FA5}">
                      <a16:colId xmlns:a16="http://schemas.microsoft.com/office/drawing/2014/main" val="2389988475"/>
                    </a:ext>
                  </a:extLst>
                </a:gridCol>
              </a:tblGrid>
              <a:tr h="0">
                <a:tc>
                  <a:txBody>
                    <a:bodyPr/>
                    <a:lstStyle/>
                    <a:p>
                      <a:endParaRPr lang="en-US" sz="1400" dirty="0">
                        <a:solidFill>
                          <a:schemeClr val="bg1"/>
                        </a:solidFill>
                      </a:endParaRPr>
                    </a:p>
                  </a:txBody>
                  <a:tcP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accent1"/>
                          </a:solidFill>
                        </a:rPr>
                        <a:t>Nivo + </a:t>
                      </a:r>
                      <a:r>
                        <a:rPr lang="en-US" sz="1400" dirty="0" err="1">
                          <a:solidFill>
                            <a:schemeClr val="accent1"/>
                          </a:solidFill>
                        </a:rPr>
                        <a:t>Ipi</a:t>
                      </a:r>
                      <a:r>
                        <a:rPr lang="en-US" sz="1400" dirty="0">
                          <a:solidFill>
                            <a:schemeClr val="accent1"/>
                          </a:solidFill>
                        </a:rPr>
                        <a:t> (n = 69)</a:t>
                      </a:r>
                    </a:p>
                  </a:txBody>
                  <a:tcPr anchor="ct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dirty="0" err="1">
                          <a:solidFill>
                            <a:schemeClr val="accent3"/>
                          </a:solidFill>
                        </a:rPr>
                        <a:t>Ipi</a:t>
                      </a:r>
                      <a:r>
                        <a:rPr lang="en-US" sz="1400" dirty="0">
                          <a:solidFill>
                            <a:schemeClr val="accent3"/>
                          </a:solidFill>
                        </a:rPr>
                        <a:t> (n = 23)</a:t>
                      </a:r>
                    </a:p>
                  </a:txBody>
                  <a:tcPr anchor="ct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4184678819"/>
                  </a:ext>
                </a:extLst>
              </a:tr>
              <a:tr h="0">
                <a:tc>
                  <a:txBody>
                    <a:bodyPr/>
                    <a:lstStyle/>
                    <a:p>
                      <a:r>
                        <a:rPr lang="en-US" sz="1400" dirty="0">
                          <a:solidFill>
                            <a:schemeClr val="bg1"/>
                          </a:solidFill>
                        </a:rPr>
                        <a:t>Median PFS, </a:t>
                      </a:r>
                      <a:r>
                        <a:rPr lang="en-US" sz="1400" dirty="0" err="1">
                          <a:solidFill>
                            <a:schemeClr val="bg1"/>
                          </a:solidFill>
                        </a:rPr>
                        <a:t>mo</a:t>
                      </a:r>
                      <a:r>
                        <a:rPr lang="en-US" sz="1400" dirty="0">
                          <a:solidFill>
                            <a:schemeClr val="bg1"/>
                          </a:solidFill>
                        </a:rPr>
                        <a:t> </a:t>
                      </a:r>
                      <a:r>
                        <a:rPr lang="en-US" sz="1400">
                          <a:solidFill>
                            <a:schemeClr val="bg1"/>
                          </a:solidFill>
                        </a:rPr>
                        <a:t>(90% </a:t>
                      </a:r>
                      <a:r>
                        <a:rPr lang="en-US" sz="1400" dirty="0">
                          <a:solidFill>
                            <a:schemeClr val="bg1"/>
                          </a:solidFill>
                        </a:rPr>
                        <a:t>CI)</a:t>
                      </a:r>
                    </a:p>
                  </a:txBody>
                  <a:tcP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3.0 (2.8-5.3)</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2.7 (2.5-2.9)</a:t>
                      </a:r>
                    </a:p>
                  </a:txBody>
                  <a:tcPr anchor="ct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241492982"/>
                  </a:ext>
                </a:extLst>
              </a:tr>
              <a:tr h="0">
                <a:tc>
                  <a:txBody>
                    <a:bodyPr/>
                    <a:lstStyle/>
                    <a:p>
                      <a:r>
                        <a:rPr lang="en-US" sz="1400" dirty="0">
                          <a:solidFill>
                            <a:schemeClr val="bg1"/>
                          </a:solidFill>
                        </a:rPr>
                        <a:t>6-mo PFS estimate</a:t>
                      </a:r>
                      <a:r>
                        <a:rPr lang="en-US" sz="1400">
                          <a:solidFill>
                            <a:schemeClr val="bg1"/>
                          </a:solidFill>
                        </a:rPr>
                        <a:t>, %</a:t>
                      </a:r>
                      <a:endParaRPr lang="en-US" sz="1400" dirty="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a:solidFill>
                            <a:schemeClr val="bg1"/>
                          </a:solidFill>
                        </a:rPr>
                        <a:t>34%</a:t>
                      </a:r>
                      <a:endParaRPr lang="en-US" sz="140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13%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755313759"/>
                  </a:ext>
                </a:extLst>
              </a:tr>
              <a:tr h="0">
                <a:tc>
                  <a:txBody>
                    <a:bodyPr/>
                    <a:lstStyle/>
                    <a:p>
                      <a:r>
                        <a:rPr lang="en-US" sz="1400" dirty="0">
                          <a:solidFill>
                            <a:schemeClr val="bg1"/>
                          </a:solidFill>
                        </a:rPr>
                        <a:t>HR </a:t>
                      </a:r>
                      <a:r>
                        <a:rPr lang="en-US" sz="1400">
                          <a:solidFill>
                            <a:schemeClr val="bg1"/>
                          </a:solidFill>
                        </a:rPr>
                        <a:t>(90% </a:t>
                      </a:r>
                      <a:r>
                        <a:rPr lang="en-US" sz="1400" dirty="0">
                          <a:solidFill>
                            <a:schemeClr val="bg1"/>
                          </a:solidFill>
                        </a:rPr>
                        <a:t>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gridSpan="2">
                  <a:txBody>
                    <a:bodyPr/>
                    <a:lstStyle/>
                    <a:p>
                      <a:pPr algn="ctr"/>
                      <a:r>
                        <a:rPr lang="en-US" sz="1400" dirty="0">
                          <a:solidFill>
                            <a:schemeClr val="bg1"/>
                          </a:solidFill>
                        </a:rPr>
                        <a:t>0.63 (0.41-0.97) </a:t>
                      </a:r>
                      <a:r>
                        <a:rPr lang="en-US" sz="1400" i="1" dirty="0">
                          <a:solidFill>
                            <a:schemeClr val="bg1"/>
                          </a:solidFill>
                        </a:rPr>
                        <a:t>P</a:t>
                      </a:r>
                      <a:r>
                        <a:rPr lang="en-US" sz="1400" dirty="0">
                          <a:solidFill>
                            <a:schemeClr val="bg1"/>
                          </a:solidFill>
                        </a:rPr>
                        <a:t> = .037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hMerge="1">
                  <a:txBody>
                    <a:bodyPr/>
                    <a:lstStyle/>
                    <a:p>
                      <a:endParaRPr lang="en-US" dirty="0"/>
                    </a:p>
                  </a:txBody>
                  <a:tcPr/>
                </a:tc>
                <a:extLst>
                  <a:ext uri="{0D108BD9-81ED-4DB2-BD59-A6C34878D82A}">
                    <a16:rowId xmlns:a16="http://schemas.microsoft.com/office/drawing/2014/main" val="33627184"/>
                  </a:ext>
                </a:extLst>
              </a:tr>
            </a:tbl>
          </a:graphicData>
        </a:graphic>
      </p:graphicFrame>
      <p:sp>
        <p:nvSpPr>
          <p:cNvPr id="12" name="TextBox 11">
            <a:extLst>
              <a:ext uri="{FF2B5EF4-FFF2-40B4-BE49-F238E27FC236}">
                <a16:creationId xmlns:a16="http://schemas.microsoft.com/office/drawing/2014/main" id="{5D67DEAA-96F6-96A4-204A-FEDFFB9E27BD}"/>
              </a:ext>
            </a:extLst>
          </p:cNvPr>
          <p:cNvSpPr txBox="1"/>
          <p:nvPr/>
        </p:nvSpPr>
        <p:spPr bwMode="auto">
          <a:xfrm rot="16200000">
            <a:off x="4275204" y="3598440"/>
            <a:ext cx="2904564"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PFS (%)</a:t>
            </a:r>
          </a:p>
        </p:txBody>
      </p:sp>
      <p:sp>
        <p:nvSpPr>
          <p:cNvPr id="13" name="TextBox 12">
            <a:extLst>
              <a:ext uri="{FF2B5EF4-FFF2-40B4-BE49-F238E27FC236}">
                <a16:creationId xmlns:a16="http://schemas.microsoft.com/office/drawing/2014/main" id="{87F25AE3-4A2D-4D63-E9FF-B271C10A5237}"/>
              </a:ext>
            </a:extLst>
          </p:cNvPr>
          <p:cNvSpPr txBox="1"/>
          <p:nvPr/>
        </p:nvSpPr>
        <p:spPr bwMode="auto">
          <a:xfrm>
            <a:off x="6355976" y="1502047"/>
            <a:ext cx="51121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PFS</a:t>
            </a:r>
          </a:p>
        </p:txBody>
      </p:sp>
      <p:sp>
        <p:nvSpPr>
          <p:cNvPr id="14" name="Rectangle 13">
            <a:extLst>
              <a:ext uri="{FF2B5EF4-FFF2-40B4-BE49-F238E27FC236}">
                <a16:creationId xmlns:a16="http://schemas.microsoft.com/office/drawing/2014/main" id="{10A9BD4A-A436-D1B0-6FB0-BB8DA774E2B6}"/>
              </a:ext>
            </a:extLst>
          </p:cNvPr>
          <p:cNvSpPr/>
          <p:nvPr/>
        </p:nvSpPr>
        <p:spPr bwMode="auto">
          <a:xfrm>
            <a:off x="2316632" y="2697480"/>
            <a:ext cx="2743200" cy="731520"/>
          </a:xfrm>
          <a:prstGeom prst="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600" dirty="0">
                <a:latin typeface="Calibri" panose="020F0502020204030204" pitchFamily="34" charset="0"/>
              </a:rPr>
              <a:t>Ipilimumab</a:t>
            </a:r>
            <a:r>
              <a:rPr lang="en-US" sz="1600" b="0" dirty="0">
                <a:latin typeface="Calibri" panose="020F0502020204030204" pitchFamily="34" charset="0"/>
              </a:rPr>
              <a:t> + </a:t>
            </a:r>
            <a:r>
              <a:rPr lang="en-US" sz="1600" dirty="0">
                <a:latin typeface="Calibri" panose="020F0502020204030204" pitchFamily="34" charset="0"/>
              </a:rPr>
              <a:t>Nivolumab</a:t>
            </a:r>
            <a:r>
              <a:rPr lang="en-US" sz="1600" b="0" dirty="0">
                <a:latin typeface="Calibri" panose="020F0502020204030204" pitchFamily="34" charset="0"/>
              </a:rPr>
              <a:t> Q3W x 4 cycles </a:t>
            </a:r>
            <a:r>
              <a:rPr lang="en-US" sz="1600" b="0" dirty="0">
                <a:latin typeface="Calibri" panose="020F0502020204030204" pitchFamily="34" charset="0"/>
                <a:cs typeface="Calibri" panose="020F0502020204030204" pitchFamily="34" charset="0"/>
              </a:rPr>
              <a:t>→ </a:t>
            </a:r>
            <a:r>
              <a:rPr lang="en-US" sz="1600" dirty="0">
                <a:latin typeface="Calibri" panose="020F0502020204030204" pitchFamily="34" charset="0"/>
                <a:cs typeface="Calibri" panose="020F0502020204030204" pitchFamily="34" charset="0"/>
              </a:rPr>
              <a:t>Nivolumab</a:t>
            </a:r>
            <a:r>
              <a:rPr lang="en-US" sz="1600" b="0" dirty="0">
                <a:latin typeface="Calibri" panose="020F0502020204030204" pitchFamily="34" charset="0"/>
                <a:cs typeface="Calibri" panose="020F0502020204030204" pitchFamily="34" charset="0"/>
              </a:rPr>
              <a:t> Q4W</a:t>
            </a:r>
            <a:endParaRPr lang="en-US" sz="1600" b="0" dirty="0">
              <a:solidFill>
                <a:schemeClr val="tx1"/>
              </a:solidFill>
              <a:latin typeface="Calibri" panose="020F0502020204030204" pitchFamily="34" charset="0"/>
            </a:endParaRPr>
          </a:p>
        </p:txBody>
      </p:sp>
      <p:sp>
        <p:nvSpPr>
          <p:cNvPr id="15" name="Rectangle 14">
            <a:extLst>
              <a:ext uri="{FF2B5EF4-FFF2-40B4-BE49-F238E27FC236}">
                <a16:creationId xmlns:a16="http://schemas.microsoft.com/office/drawing/2014/main" id="{286CF3E2-9D77-5469-B046-CC0332D88080}"/>
              </a:ext>
            </a:extLst>
          </p:cNvPr>
          <p:cNvSpPr/>
          <p:nvPr/>
        </p:nvSpPr>
        <p:spPr bwMode="auto">
          <a:xfrm>
            <a:off x="2316632" y="3733323"/>
            <a:ext cx="2743200" cy="731520"/>
          </a:xfrm>
          <a:prstGeom prst="rect">
            <a:avLst/>
          </a:prstGeom>
          <a:solidFill>
            <a:schemeClr val="accent3"/>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600" dirty="0">
                <a:solidFill>
                  <a:schemeClr val="tx1"/>
                </a:solidFill>
                <a:latin typeface="Calibri" panose="020F0502020204030204" pitchFamily="34" charset="0"/>
              </a:rPr>
              <a:t>Ipilimumab</a:t>
            </a:r>
            <a:r>
              <a:rPr lang="en-US" sz="1600" b="0" dirty="0">
                <a:solidFill>
                  <a:schemeClr val="tx1"/>
                </a:solidFill>
                <a:latin typeface="Calibri" panose="020F0502020204030204" pitchFamily="34" charset="0"/>
              </a:rPr>
              <a:t> Q3W, 4 cycles</a:t>
            </a:r>
          </a:p>
        </p:txBody>
      </p:sp>
      <p:sp>
        <p:nvSpPr>
          <p:cNvPr id="17" name="TextBox 16">
            <a:extLst>
              <a:ext uri="{FF2B5EF4-FFF2-40B4-BE49-F238E27FC236}">
                <a16:creationId xmlns:a16="http://schemas.microsoft.com/office/drawing/2014/main" id="{C2C189D3-567C-FB75-B256-27F22E8D1DEA}"/>
              </a:ext>
            </a:extLst>
          </p:cNvPr>
          <p:cNvSpPr txBox="1"/>
          <p:nvPr/>
        </p:nvSpPr>
        <p:spPr bwMode="auto">
          <a:xfrm>
            <a:off x="424029" y="2796332"/>
            <a:ext cx="1711842"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600" b="0" dirty="0">
                <a:solidFill>
                  <a:schemeClr val="bg1"/>
                </a:solidFill>
                <a:latin typeface="+mn-lt"/>
                <a:cs typeface="Calibri" panose="020F0502020204030204" pitchFamily="34" charset="0"/>
              </a:rPr>
              <a:t>Patients with melanoma and </a:t>
            </a:r>
            <a:br>
              <a:rPr lang="en-US" sz="1600" b="0" dirty="0">
                <a:solidFill>
                  <a:schemeClr val="bg1"/>
                </a:solidFill>
                <a:latin typeface="+mn-lt"/>
                <a:cs typeface="Calibri" panose="020F0502020204030204" pitchFamily="34" charset="0"/>
              </a:rPr>
            </a:br>
            <a:r>
              <a:rPr lang="en-US" sz="1600" b="0" dirty="0">
                <a:solidFill>
                  <a:schemeClr val="bg1"/>
                </a:solidFill>
                <a:latin typeface="+mn-lt"/>
                <a:cs typeface="Calibri" panose="020F0502020204030204" pitchFamily="34" charset="0"/>
              </a:rPr>
              <a:t>no response </a:t>
            </a:r>
            <a:br>
              <a:rPr lang="en-US" sz="1600" b="0" dirty="0">
                <a:solidFill>
                  <a:schemeClr val="bg1"/>
                </a:solidFill>
                <a:latin typeface="+mn-lt"/>
                <a:cs typeface="Calibri" panose="020F0502020204030204" pitchFamily="34" charset="0"/>
              </a:rPr>
            </a:br>
            <a:r>
              <a:rPr lang="en-US" sz="1600" b="0" dirty="0">
                <a:solidFill>
                  <a:schemeClr val="bg1"/>
                </a:solidFill>
                <a:latin typeface="+mn-lt"/>
                <a:cs typeface="Calibri" panose="020F0502020204030204" pitchFamily="34" charset="0"/>
              </a:rPr>
              <a:t>to previous </a:t>
            </a:r>
            <a:br>
              <a:rPr lang="en-US" sz="1600" b="0" dirty="0">
                <a:solidFill>
                  <a:schemeClr val="bg1"/>
                </a:solidFill>
                <a:latin typeface="+mn-lt"/>
                <a:cs typeface="Calibri" panose="020F0502020204030204" pitchFamily="34" charset="0"/>
              </a:rPr>
            </a:br>
            <a:r>
              <a:rPr lang="en-US" sz="1600" b="0" dirty="0">
                <a:solidFill>
                  <a:schemeClr val="bg1"/>
                </a:solidFill>
                <a:latin typeface="+mn-lt"/>
                <a:cs typeface="Calibri" panose="020F0502020204030204" pitchFamily="34" charset="0"/>
              </a:rPr>
              <a:t>anti‒PD-(L)1 therapy</a:t>
            </a:r>
          </a:p>
          <a:p>
            <a:pPr algn="ctr"/>
            <a:r>
              <a:rPr lang="en-US" sz="1600" b="0" dirty="0">
                <a:solidFill>
                  <a:schemeClr val="bg1"/>
                </a:solidFill>
                <a:latin typeface="+mn-lt"/>
                <a:cs typeface="Calibri" panose="020F0502020204030204" pitchFamily="34" charset="0"/>
              </a:rPr>
              <a:t>(N = 92)</a:t>
            </a:r>
            <a:endParaRPr lang="en-US" sz="1600" b="0" dirty="0">
              <a:solidFill>
                <a:schemeClr val="bg1"/>
              </a:solidFill>
              <a:latin typeface="+mn-lt"/>
            </a:endParaRPr>
          </a:p>
        </p:txBody>
      </p:sp>
      <p:cxnSp>
        <p:nvCxnSpPr>
          <p:cNvPr id="19" name="Straight Arrow Connector 18">
            <a:extLst>
              <a:ext uri="{FF2B5EF4-FFF2-40B4-BE49-F238E27FC236}">
                <a16:creationId xmlns:a16="http://schemas.microsoft.com/office/drawing/2014/main" id="{5EF7323E-112F-382B-D925-7EFB4A70D4C3}"/>
              </a:ext>
            </a:extLst>
          </p:cNvPr>
          <p:cNvCxnSpPr>
            <a:cxnSpLocks/>
          </p:cNvCxnSpPr>
          <p:nvPr/>
        </p:nvCxnSpPr>
        <p:spPr bwMode="auto">
          <a:xfrm>
            <a:off x="1883329" y="3618920"/>
            <a:ext cx="345339" cy="231927"/>
          </a:xfrm>
          <a:prstGeom prst="straightConnector1">
            <a:avLst/>
          </a:prstGeom>
          <a:noFill/>
          <a:ln w="28575" cap="flat" cmpd="sng" algn="ctr">
            <a:solidFill>
              <a:schemeClr val="bg1"/>
            </a:solidFill>
            <a:prstDash val="solid"/>
            <a:round/>
            <a:headEnd type="none" w="med" len="med"/>
            <a:tailEnd type="triangle"/>
          </a:ln>
          <a:effectLst/>
        </p:spPr>
      </p:cxnSp>
      <p:cxnSp>
        <p:nvCxnSpPr>
          <p:cNvPr id="22" name="Straight Arrow Connector 21">
            <a:extLst>
              <a:ext uri="{FF2B5EF4-FFF2-40B4-BE49-F238E27FC236}">
                <a16:creationId xmlns:a16="http://schemas.microsoft.com/office/drawing/2014/main" id="{2F8AC044-257E-A4F9-9705-3CD9579DB1C6}"/>
              </a:ext>
            </a:extLst>
          </p:cNvPr>
          <p:cNvCxnSpPr>
            <a:cxnSpLocks/>
          </p:cNvCxnSpPr>
          <p:nvPr/>
        </p:nvCxnSpPr>
        <p:spPr bwMode="auto">
          <a:xfrm flipV="1">
            <a:off x="1883329" y="3197821"/>
            <a:ext cx="326796" cy="237569"/>
          </a:xfrm>
          <a:prstGeom prst="straightConnector1">
            <a:avLst/>
          </a:prstGeom>
          <a:noFill/>
          <a:ln w="28575" cap="flat" cmpd="sng" algn="ctr">
            <a:solidFill>
              <a:schemeClr val="bg1"/>
            </a:solidFill>
            <a:prstDash val="solid"/>
            <a:round/>
            <a:headEnd type="none" w="med" len="med"/>
            <a:tailEnd type="triangle"/>
          </a:ln>
          <a:effectLst/>
        </p:spPr>
      </p:cxnSp>
      <p:sp>
        <p:nvSpPr>
          <p:cNvPr id="27" name="Rectangle 26">
            <a:extLst>
              <a:ext uri="{FF2B5EF4-FFF2-40B4-BE49-F238E27FC236}">
                <a16:creationId xmlns:a16="http://schemas.microsoft.com/office/drawing/2014/main" id="{79CEED32-E198-F409-2DE8-966D49B6EB0B}"/>
              </a:ext>
            </a:extLst>
          </p:cNvPr>
          <p:cNvSpPr/>
          <p:nvPr/>
        </p:nvSpPr>
        <p:spPr bwMode="auto">
          <a:xfrm>
            <a:off x="10433041" y="5889812"/>
            <a:ext cx="934206" cy="394959"/>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82" name="Group 81">
            <a:extLst>
              <a:ext uri="{FF2B5EF4-FFF2-40B4-BE49-F238E27FC236}">
                <a16:creationId xmlns:a16="http://schemas.microsoft.com/office/drawing/2014/main" id="{3F1E1C40-8DB1-D927-EB83-30FB9E3AB14D}"/>
              </a:ext>
            </a:extLst>
          </p:cNvPr>
          <p:cNvGrpSpPr/>
          <p:nvPr/>
        </p:nvGrpSpPr>
        <p:grpSpPr>
          <a:xfrm>
            <a:off x="4643717" y="5698873"/>
            <a:ext cx="5934636" cy="738664"/>
            <a:chOff x="4643717" y="5698873"/>
            <a:chExt cx="5934636" cy="738664"/>
          </a:xfrm>
        </p:grpSpPr>
        <p:sp>
          <p:nvSpPr>
            <p:cNvPr id="26" name="TextBox 25">
              <a:extLst>
                <a:ext uri="{FF2B5EF4-FFF2-40B4-BE49-F238E27FC236}">
                  <a16:creationId xmlns:a16="http://schemas.microsoft.com/office/drawing/2014/main" id="{CFA3D129-B600-C67F-A07E-74853B7E4975}"/>
                </a:ext>
              </a:extLst>
            </p:cNvPr>
            <p:cNvSpPr txBox="1"/>
            <p:nvPr/>
          </p:nvSpPr>
          <p:spPr bwMode="auto">
            <a:xfrm>
              <a:off x="4643717" y="5698873"/>
              <a:ext cx="1653687" cy="738664"/>
            </a:xfrm>
            <a:prstGeom prst="rect">
              <a:avLst/>
            </a:prstGeom>
            <a:solidFill>
              <a:schemeClr val="tx1"/>
            </a:solidFill>
            <a:ln>
              <a:noFill/>
            </a:ln>
          </p:spPr>
          <p:txBody>
            <a:bodyPr wrap="square" rtlCol="0">
              <a:spAutoFit/>
            </a:bodyPr>
            <a:lstStyle/>
            <a:p>
              <a:pPr algn="r">
                <a:lnSpc>
                  <a:spcPct val="100000"/>
                </a:lnSpc>
                <a:spcBef>
                  <a:spcPct val="50000"/>
                </a:spcBef>
                <a:spcAft>
                  <a:spcPct val="0"/>
                </a:spcAft>
                <a:buClrTx/>
                <a:buFontTx/>
                <a:buNone/>
              </a:pPr>
              <a:r>
                <a:rPr lang="en-US" sz="1400" b="1" dirty="0">
                  <a:solidFill>
                    <a:schemeClr val="bg1"/>
                  </a:solidFill>
                  <a:latin typeface="Calibri" panose="020F0502020204030204" pitchFamily="34" charset="0"/>
                </a:rPr>
                <a:t>Patients at Risk, n</a:t>
              </a:r>
              <a:br>
                <a:rPr lang="en-US" sz="1400" b="1" dirty="0">
                  <a:solidFill>
                    <a:schemeClr val="bg1"/>
                  </a:solidFill>
                  <a:latin typeface="Calibri" panose="020F0502020204030204" pitchFamily="34" charset="0"/>
                </a:rPr>
              </a:br>
              <a:r>
                <a:rPr lang="en-US" sz="1400" b="0" dirty="0">
                  <a:solidFill>
                    <a:schemeClr val="accent3"/>
                  </a:solidFill>
                  <a:latin typeface="Calibri" panose="020F0502020204030204" pitchFamily="34" charset="0"/>
                </a:rPr>
                <a:t>Ipilimumab</a:t>
              </a:r>
              <a:br>
                <a:rPr lang="en-US" sz="1400" b="0" dirty="0">
                  <a:solidFill>
                    <a:schemeClr val="accent3"/>
                  </a:solidFill>
                  <a:latin typeface="Calibri" panose="020F0502020204030204" pitchFamily="34" charset="0"/>
                </a:rPr>
              </a:br>
              <a:r>
                <a:rPr lang="en-US" sz="1400" b="0" dirty="0">
                  <a:solidFill>
                    <a:schemeClr val="accent1"/>
                  </a:solidFill>
                  <a:latin typeface="Calibri" panose="020F0502020204030204" pitchFamily="34" charset="0"/>
                </a:rPr>
                <a:t>Nivo + </a:t>
              </a:r>
              <a:r>
                <a:rPr lang="en-US" sz="1400" b="0" dirty="0" err="1">
                  <a:solidFill>
                    <a:schemeClr val="accent1"/>
                  </a:solidFill>
                  <a:latin typeface="Calibri" panose="020F0502020204030204" pitchFamily="34" charset="0"/>
                </a:rPr>
                <a:t>Ipi</a:t>
              </a:r>
              <a:endParaRPr lang="en-US" sz="1400" b="0" dirty="0">
                <a:solidFill>
                  <a:schemeClr val="accent1"/>
                </a:solidFill>
                <a:latin typeface="Calibri" panose="020F0502020204030204" pitchFamily="34" charset="0"/>
              </a:endParaRPr>
            </a:p>
          </p:txBody>
        </p:sp>
        <p:sp>
          <p:nvSpPr>
            <p:cNvPr id="6" name="TextBox 5">
              <a:extLst>
                <a:ext uri="{FF2B5EF4-FFF2-40B4-BE49-F238E27FC236}">
                  <a16:creationId xmlns:a16="http://schemas.microsoft.com/office/drawing/2014/main" id="{39112D27-47D6-5021-909B-F8B184F99DC8}"/>
                </a:ext>
              </a:extLst>
            </p:cNvPr>
            <p:cNvSpPr txBox="1"/>
            <p:nvPr/>
          </p:nvSpPr>
          <p:spPr bwMode="auto">
            <a:xfrm>
              <a:off x="6239436" y="5914317"/>
              <a:ext cx="439271" cy="523220"/>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23</a:t>
              </a:r>
              <a:br>
                <a:rPr lang="en-US" sz="1400" b="0" dirty="0">
                  <a:solidFill>
                    <a:schemeClr val="accent3"/>
                  </a:solidFill>
                  <a:latin typeface="Calibri" panose="020F0502020204030204" pitchFamily="34" charset="0"/>
                </a:rPr>
              </a:br>
              <a:r>
                <a:rPr lang="en-US" sz="1400" b="0" dirty="0">
                  <a:solidFill>
                    <a:schemeClr val="accent1"/>
                  </a:solidFill>
                  <a:latin typeface="Calibri" panose="020F0502020204030204" pitchFamily="34" charset="0"/>
                </a:rPr>
                <a:t>69</a:t>
              </a:r>
            </a:p>
          </p:txBody>
        </p:sp>
        <p:sp>
          <p:nvSpPr>
            <p:cNvPr id="8" name="TextBox 7">
              <a:extLst>
                <a:ext uri="{FF2B5EF4-FFF2-40B4-BE49-F238E27FC236}">
                  <a16:creationId xmlns:a16="http://schemas.microsoft.com/office/drawing/2014/main" id="{B12CC49C-3955-BE1E-E9C9-388843AF59B3}"/>
                </a:ext>
              </a:extLst>
            </p:cNvPr>
            <p:cNvSpPr txBox="1"/>
            <p:nvPr/>
          </p:nvSpPr>
          <p:spPr bwMode="auto">
            <a:xfrm>
              <a:off x="6765791" y="5914317"/>
              <a:ext cx="439271" cy="523220"/>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3</a:t>
              </a:r>
              <a:br>
                <a:rPr lang="en-US" sz="1400" b="0" dirty="0">
                  <a:solidFill>
                    <a:schemeClr val="accent3"/>
                  </a:solidFill>
                  <a:latin typeface="Calibri" panose="020F0502020204030204" pitchFamily="34" charset="0"/>
                </a:rPr>
              </a:br>
              <a:r>
                <a:rPr lang="en-US" sz="1400" b="0" dirty="0">
                  <a:solidFill>
                    <a:schemeClr val="accent1"/>
                  </a:solidFill>
                  <a:latin typeface="Calibri" panose="020F0502020204030204" pitchFamily="34" charset="0"/>
                </a:rPr>
                <a:t>22</a:t>
              </a:r>
            </a:p>
          </p:txBody>
        </p:sp>
        <p:sp>
          <p:nvSpPr>
            <p:cNvPr id="9" name="TextBox 8">
              <a:extLst>
                <a:ext uri="{FF2B5EF4-FFF2-40B4-BE49-F238E27FC236}">
                  <a16:creationId xmlns:a16="http://schemas.microsoft.com/office/drawing/2014/main" id="{E68FD9D2-1F5F-401B-5E5C-26A936CBBA89}"/>
                </a:ext>
              </a:extLst>
            </p:cNvPr>
            <p:cNvSpPr txBox="1"/>
            <p:nvPr/>
          </p:nvSpPr>
          <p:spPr bwMode="auto">
            <a:xfrm>
              <a:off x="7328006" y="5914317"/>
              <a:ext cx="439271" cy="523220"/>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2</a:t>
              </a:r>
              <a:br>
                <a:rPr lang="en-US" sz="1400" b="0" dirty="0">
                  <a:solidFill>
                    <a:schemeClr val="accent3"/>
                  </a:solidFill>
                  <a:latin typeface="Calibri" panose="020F0502020204030204" pitchFamily="34" charset="0"/>
                </a:rPr>
              </a:br>
              <a:r>
                <a:rPr lang="en-US" sz="1400" b="0" dirty="0">
                  <a:solidFill>
                    <a:schemeClr val="accent1"/>
                  </a:solidFill>
                  <a:latin typeface="Calibri" panose="020F0502020204030204" pitchFamily="34" charset="0"/>
                </a:rPr>
                <a:t>16</a:t>
              </a:r>
            </a:p>
          </p:txBody>
        </p:sp>
        <p:sp>
          <p:nvSpPr>
            <p:cNvPr id="10" name="TextBox 9">
              <a:extLst>
                <a:ext uri="{FF2B5EF4-FFF2-40B4-BE49-F238E27FC236}">
                  <a16:creationId xmlns:a16="http://schemas.microsoft.com/office/drawing/2014/main" id="{B3EFE6F8-7B0B-CD89-91AE-1C8C7E21B6FB}"/>
                </a:ext>
              </a:extLst>
            </p:cNvPr>
            <p:cNvSpPr txBox="1"/>
            <p:nvPr/>
          </p:nvSpPr>
          <p:spPr bwMode="auto">
            <a:xfrm>
              <a:off x="7890221" y="5914317"/>
              <a:ext cx="439271" cy="523220"/>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2</a:t>
              </a:r>
              <a:br>
                <a:rPr lang="en-US" sz="1400" b="0" dirty="0">
                  <a:solidFill>
                    <a:schemeClr val="accent3"/>
                  </a:solidFill>
                  <a:latin typeface="Calibri" panose="020F0502020204030204" pitchFamily="34" charset="0"/>
                </a:rPr>
              </a:br>
              <a:r>
                <a:rPr lang="en-US" sz="1400" b="0" dirty="0">
                  <a:solidFill>
                    <a:schemeClr val="accent1"/>
                  </a:solidFill>
                  <a:latin typeface="Calibri" panose="020F0502020204030204" pitchFamily="34" charset="0"/>
                </a:rPr>
                <a:t>12</a:t>
              </a:r>
            </a:p>
          </p:txBody>
        </p:sp>
        <p:sp>
          <p:nvSpPr>
            <p:cNvPr id="16" name="TextBox 15">
              <a:extLst>
                <a:ext uri="{FF2B5EF4-FFF2-40B4-BE49-F238E27FC236}">
                  <a16:creationId xmlns:a16="http://schemas.microsoft.com/office/drawing/2014/main" id="{7A73A81E-E0FD-F69B-C52D-0C05AD40DCE6}"/>
                </a:ext>
              </a:extLst>
            </p:cNvPr>
            <p:cNvSpPr txBox="1"/>
            <p:nvPr/>
          </p:nvSpPr>
          <p:spPr bwMode="auto">
            <a:xfrm>
              <a:off x="8452436" y="5914317"/>
              <a:ext cx="439271" cy="523220"/>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1</a:t>
              </a:r>
              <a:br>
                <a:rPr lang="en-US" sz="1400" b="0" dirty="0">
                  <a:solidFill>
                    <a:schemeClr val="accent3"/>
                  </a:solidFill>
                  <a:latin typeface="Calibri" panose="020F0502020204030204" pitchFamily="34" charset="0"/>
                </a:rPr>
              </a:br>
              <a:r>
                <a:rPr lang="en-US" sz="1400" b="0" dirty="0">
                  <a:solidFill>
                    <a:schemeClr val="accent1"/>
                  </a:solidFill>
                  <a:latin typeface="Calibri" panose="020F0502020204030204" pitchFamily="34" charset="0"/>
                </a:rPr>
                <a:t>9</a:t>
              </a:r>
            </a:p>
          </p:txBody>
        </p:sp>
        <p:sp>
          <p:nvSpPr>
            <p:cNvPr id="18" name="TextBox 17">
              <a:extLst>
                <a:ext uri="{FF2B5EF4-FFF2-40B4-BE49-F238E27FC236}">
                  <a16:creationId xmlns:a16="http://schemas.microsoft.com/office/drawing/2014/main" id="{910CF59B-8DDE-FFC9-0976-A01398EC2C79}"/>
                </a:ext>
              </a:extLst>
            </p:cNvPr>
            <p:cNvSpPr txBox="1"/>
            <p:nvPr/>
          </p:nvSpPr>
          <p:spPr bwMode="auto">
            <a:xfrm>
              <a:off x="9014651" y="5914317"/>
              <a:ext cx="439271" cy="523220"/>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br>
                <a:rPr lang="en-US" sz="1400" b="0" dirty="0">
                  <a:solidFill>
                    <a:schemeClr val="accent3"/>
                  </a:solidFill>
                  <a:latin typeface="Calibri" panose="020F0502020204030204" pitchFamily="34" charset="0"/>
                </a:rPr>
              </a:br>
              <a:r>
                <a:rPr lang="en-US" sz="1400" b="0" dirty="0">
                  <a:solidFill>
                    <a:schemeClr val="accent1"/>
                  </a:solidFill>
                  <a:latin typeface="Calibri" panose="020F0502020204030204" pitchFamily="34" charset="0"/>
                </a:rPr>
                <a:t>4</a:t>
              </a:r>
            </a:p>
          </p:txBody>
        </p:sp>
        <p:sp>
          <p:nvSpPr>
            <p:cNvPr id="20" name="TextBox 19">
              <a:extLst>
                <a:ext uri="{FF2B5EF4-FFF2-40B4-BE49-F238E27FC236}">
                  <a16:creationId xmlns:a16="http://schemas.microsoft.com/office/drawing/2014/main" id="{B9458BC3-7F8E-BE0B-5D12-43F63C59B11D}"/>
                </a:ext>
              </a:extLst>
            </p:cNvPr>
            <p:cNvSpPr txBox="1"/>
            <p:nvPr/>
          </p:nvSpPr>
          <p:spPr bwMode="auto">
            <a:xfrm>
              <a:off x="9576866" y="5914317"/>
              <a:ext cx="439271" cy="523220"/>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br>
                <a:rPr lang="en-US" sz="1400" b="0" dirty="0">
                  <a:solidFill>
                    <a:schemeClr val="accent3"/>
                  </a:solidFill>
                  <a:latin typeface="Calibri" panose="020F0502020204030204" pitchFamily="34" charset="0"/>
                </a:rPr>
              </a:br>
              <a:r>
                <a:rPr lang="en-US" sz="1400" b="0" dirty="0">
                  <a:solidFill>
                    <a:schemeClr val="accent1"/>
                  </a:solidFill>
                  <a:latin typeface="Calibri" panose="020F0502020204030204" pitchFamily="34" charset="0"/>
                </a:rPr>
                <a:t>2</a:t>
              </a:r>
            </a:p>
          </p:txBody>
        </p:sp>
        <p:sp>
          <p:nvSpPr>
            <p:cNvPr id="21" name="TextBox 20">
              <a:extLst>
                <a:ext uri="{FF2B5EF4-FFF2-40B4-BE49-F238E27FC236}">
                  <a16:creationId xmlns:a16="http://schemas.microsoft.com/office/drawing/2014/main" id="{2B64C3CC-9CD6-99DB-C8B3-0395C69371DF}"/>
                </a:ext>
              </a:extLst>
            </p:cNvPr>
            <p:cNvSpPr txBox="1"/>
            <p:nvPr/>
          </p:nvSpPr>
          <p:spPr bwMode="auto">
            <a:xfrm>
              <a:off x="10139082" y="5914317"/>
              <a:ext cx="439271" cy="523220"/>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br>
                <a:rPr lang="en-US" sz="1400" b="0" dirty="0">
                  <a:solidFill>
                    <a:schemeClr val="accent1"/>
                  </a:solidFill>
                  <a:latin typeface="Calibri" panose="020F0502020204030204" pitchFamily="34" charset="0"/>
                </a:rPr>
              </a:br>
              <a:r>
                <a:rPr lang="en-US" sz="1400" b="0" dirty="0">
                  <a:solidFill>
                    <a:schemeClr val="accent1"/>
                  </a:solidFill>
                  <a:latin typeface="Calibri" panose="020F0502020204030204" pitchFamily="34" charset="0"/>
                </a:rPr>
                <a:t>1</a:t>
              </a:r>
            </a:p>
          </p:txBody>
        </p:sp>
      </p:grpSp>
      <p:cxnSp>
        <p:nvCxnSpPr>
          <p:cNvPr id="24" name="Straight Connector 23">
            <a:extLst>
              <a:ext uri="{FF2B5EF4-FFF2-40B4-BE49-F238E27FC236}">
                <a16:creationId xmlns:a16="http://schemas.microsoft.com/office/drawing/2014/main" id="{708080CE-E0E4-A23D-8B81-36B38129C700}"/>
              </a:ext>
            </a:extLst>
          </p:cNvPr>
          <p:cNvCxnSpPr/>
          <p:nvPr/>
        </p:nvCxnSpPr>
        <p:spPr bwMode="auto">
          <a:xfrm>
            <a:off x="6463554" y="2366682"/>
            <a:ext cx="0" cy="2796989"/>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8DFF6EB5-661F-53E6-482D-B96D8CDC72B3}"/>
              </a:ext>
            </a:extLst>
          </p:cNvPr>
          <p:cNvCxnSpPr>
            <a:cxnSpLocks/>
          </p:cNvCxnSpPr>
          <p:nvPr/>
        </p:nvCxnSpPr>
        <p:spPr bwMode="auto">
          <a:xfrm>
            <a:off x="6463553" y="5154706"/>
            <a:ext cx="3917576"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05D92D1A-1873-F175-95E8-75986CAA81FD}"/>
              </a:ext>
            </a:extLst>
          </p:cNvPr>
          <p:cNvCxnSpPr>
            <a:cxnSpLocks/>
          </p:cNvCxnSpPr>
          <p:nvPr/>
        </p:nvCxnSpPr>
        <p:spPr bwMode="auto">
          <a:xfrm flipH="1">
            <a:off x="6400801" y="237564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CAD1E204-8E9A-4BC6-8D5D-74236C40A1CA}"/>
              </a:ext>
            </a:extLst>
          </p:cNvPr>
          <p:cNvCxnSpPr>
            <a:cxnSpLocks/>
          </p:cNvCxnSpPr>
          <p:nvPr/>
        </p:nvCxnSpPr>
        <p:spPr bwMode="auto">
          <a:xfrm flipH="1">
            <a:off x="6400801" y="293145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C327DEAD-E58D-C1D4-C428-E14429CCD9E9}"/>
              </a:ext>
            </a:extLst>
          </p:cNvPr>
          <p:cNvCxnSpPr>
            <a:cxnSpLocks/>
          </p:cNvCxnSpPr>
          <p:nvPr/>
        </p:nvCxnSpPr>
        <p:spPr bwMode="auto">
          <a:xfrm flipH="1">
            <a:off x="6400801" y="348727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BBA3F55E-EEED-681B-4CCC-B5304440A19A}"/>
              </a:ext>
            </a:extLst>
          </p:cNvPr>
          <p:cNvCxnSpPr>
            <a:cxnSpLocks/>
          </p:cNvCxnSpPr>
          <p:nvPr/>
        </p:nvCxnSpPr>
        <p:spPr bwMode="auto">
          <a:xfrm flipH="1">
            <a:off x="6400801" y="404308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C537FE11-E53F-AD27-E936-7E2F1B572B17}"/>
              </a:ext>
            </a:extLst>
          </p:cNvPr>
          <p:cNvCxnSpPr>
            <a:cxnSpLocks/>
          </p:cNvCxnSpPr>
          <p:nvPr/>
        </p:nvCxnSpPr>
        <p:spPr bwMode="auto">
          <a:xfrm flipH="1">
            <a:off x="6400801" y="459889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097BF164-FFDA-1A2F-A3D9-D28BF140D333}"/>
              </a:ext>
            </a:extLst>
          </p:cNvPr>
          <p:cNvCxnSpPr>
            <a:cxnSpLocks/>
          </p:cNvCxnSpPr>
          <p:nvPr/>
        </p:nvCxnSpPr>
        <p:spPr bwMode="auto">
          <a:xfrm flipH="1">
            <a:off x="6400801" y="515470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2E282BDB-3706-02F6-0E70-C5F4C5BF5362}"/>
              </a:ext>
            </a:extLst>
          </p:cNvPr>
          <p:cNvCxnSpPr>
            <a:cxnSpLocks/>
          </p:cNvCxnSpPr>
          <p:nvPr/>
        </p:nvCxnSpPr>
        <p:spPr bwMode="auto">
          <a:xfrm>
            <a:off x="6472518" y="5145741"/>
            <a:ext cx="0" cy="62753"/>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01FBF2F0-38ED-D49F-49B5-E482E7293A14}"/>
              </a:ext>
            </a:extLst>
          </p:cNvPr>
          <p:cNvCxnSpPr>
            <a:cxnSpLocks/>
          </p:cNvCxnSpPr>
          <p:nvPr/>
        </p:nvCxnSpPr>
        <p:spPr bwMode="auto">
          <a:xfrm>
            <a:off x="7029610" y="5145741"/>
            <a:ext cx="0" cy="62753"/>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784769E0-8F93-A349-FCBA-5597397A9886}"/>
              </a:ext>
            </a:extLst>
          </p:cNvPr>
          <p:cNvCxnSpPr>
            <a:cxnSpLocks/>
          </p:cNvCxnSpPr>
          <p:nvPr/>
        </p:nvCxnSpPr>
        <p:spPr bwMode="auto">
          <a:xfrm>
            <a:off x="7586702" y="5145741"/>
            <a:ext cx="0" cy="62753"/>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E6107FE2-F03D-8FA9-3930-6BAB378B2AD1}"/>
              </a:ext>
            </a:extLst>
          </p:cNvPr>
          <p:cNvCxnSpPr>
            <a:cxnSpLocks/>
          </p:cNvCxnSpPr>
          <p:nvPr/>
        </p:nvCxnSpPr>
        <p:spPr bwMode="auto">
          <a:xfrm>
            <a:off x="8143794" y="5145741"/>
            <a:ext cx="0" cy="62753"/>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B38A1848-8E9D-11CD-9D4C-5A9ADC26B7E0}"/>
              </a:ext>
            </a:extLst>
          </p:cNvPr>
          <p:cNvCxnSpPr>
            <a:cxnSpLocks/>
          </p:cNvCxnSpPr>
          <p:nvPr/>
        </p:nvCxnSpPr>
        <p:spPr bwMode="auto">
          <a:xfrm>
            <a:off x="8700886" y="5145741"/>
            <a:ext cx="0" cy="62753"/>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0A2C1717-F1BA-DA9C-543A-DF8A26BC4DA2}"/>
              </a:ext>
            </a:extLst>
          </p:cNvPr>
          <p:cNvCxnSpPr>
            <a:cxnSpLocks/>
          </p:cNvCxnSpPr>
          <p:nvPr/>
        </p:nvCxnSpPr>
        <p:spPr bwMode="auto">
          <a:xfrm>
            <a:off x="9257978" y="5145741"/>
            <a:ext cx="0" cy="62753"/>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9C71357C-1848-8691-5709-9ADCC59D082A}"/>
              </a:ext>
            </a:extLst>
          </p:cNvPr>
          <p:cNvCxnSpPr>
            <a:cxnSpLocks/>
          </p:cNvCxnSpPr>
          <p:nvPr/>
        </p:nvCxnSpPr>
        <p:spPr bwMode="auto">
          <a:xfrm>
            <a:off x="9815070" y="5145741"/>
            <a:ext cx="0" cy="62753"/>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4D1FDCBF-851A-576A-9AAA-59D09C63828A}"/>
              </a:ext>
            </a:extLst>
          </p:cNvPr>
          <p:cNvCxnSpPr>
            <a:cxnSpLocks/>
          </p:cNvCxnSpPr>
          <p:nvPr/>
        </p:nvCxnSpPr>
        <p:spPr bwMode="auto">
          <a:xfrm>
            <a:off x="10372165" y="5145741"/>
            <a:ext cx="0" cy="62753"/>
          </a:xfrm>
          <a:prstGeom prst="line">
            <a:avLst/>
          </a:prstGeom>
          <a:noFill/>
          <a:ln w="28575" cap="flat" cmpd="sng" algn="ctr">
            <a:solidFill>
              <a:schemeClr val="bg1"/>
            </a:solidFill>
            <a:prstDash val="solid"/>
            <a:round/>
            <a:headEnd type="none" w="med" len="med"/>
            <a:tailEnd type="none" w="med" len="med"/>
          </a:ln>
          <a:effectLst/>
        </p:spPr>
      </p:cxnSp>
      <p:sp>
        <p:nvSpPr>
          <p:cNvPr id="47" name="TextBox 46">
            <a:extLst>
              <a:ext uri="{FF2B5EF4-FFF2-40B4-BE49-F238E27FC236}">
                <a16:creationId xmlns:a16="http://schemas.microsoft.com/office/drawing/2014/main" id="{666E0DCF-5D46-5321-219F-AC34B4300826}"/>
              </a:ext>
            </a:extLst>
          </p:cNvPr>
          <p:cNvSpPr txBox="1"/>
          <p:nvPr/>
        </p:nvSpPr>
        <p:spPr bwMode="auto">
          <a:xfrm>
            <a:off x="5880847" y="2187389"/>
            <a:ext cx="5827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48" name="TextBox 47">
            <a:extLst>
              <a:ext uri="{FF2B5EF4-FFF2-40B4-BE49-F238E27FC236}">
                <a16:creationId xmlns:a16="http://schemas.microsoft.com/office/drawing/2014/main" id="{F2E42D86-C13B-FB5D-EA13-94A0423F2C8B}"/>
              </a:ext>
            </a:extLst>
          </p:cNvPr>
          <p:cNvSpPr txBox="1"/>
          <p:nvPr/>
        </p:nvSpPr>
        <p:spPr bwMode="auto">
          <a:xfrm>
            <a:off x="5880847" y="2743201"/>
            <a:ext cx="5827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0.8</a:t>
            </a:r>
          </a:p>
        </p:txBody>
      </p:sp>
      <p:sp>
        <p:nvSpPr>
          <p:cNvPr id="49" name="TextBox 48">
            <a:extLst>
              <a:ext uri="{FF2B5EF4-FFF2-40B4-BE49-F238E27FC236}">
                <a16:creationId xmlns:a16="http://schemas.microsoft.com/office/drawing/2014/main" id="{81E8E4C3-1F11-F655-39AB-83E48AF48EE9}"/>
              </a:ext>
            </a:extLst>
          </p:cNvPr>
          <p:cNvSpPr txBox="1"/>
          <p:nvPr/>
        </p:nvSpPr>
        <p:spPr bwMode="auto">
          <a:xfrm>
            <a:off x="5880847" y="3299013"/>
            <a:ext cx="5827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0.6</a:t>
            </a:r>
          </a:p>
        </p:txBody>
      </p:sp>
      <p:sp>
        <p:nvSpPr>
          <p:cNvPr id="50" name="TextBox 49">
            <a:extLst>
              <a:ext uri="{FF2B5EF4-FFF2-40B4-BE49-F238E27FC236}">
                <a16:creationId xmlns:a16="http://schemas.microsoft.com/office/drawing/2014/main" id="{DE86BCE3-AB9C-F7CD-4E07-972687E08EF7}"/>
              </a:ext>
            </a:extLst>
          </p:cNvPr>
          <p:cNvSpPr txBox="1"/>
          <p:nvPr/>
        </p:nvSpPr>
        <p:spPr bwMode="auto">
          <a:xfrm>
            <a:off x="5880847" y="3854825"/>
            <a:ext cx="5827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0.4</a:t>
            </a:r>
          </a:p>
        </p:txBody>
      </p:sp>
      <p:sp>
        <p:nvSpPr>
          <p:cNvPr id="51" name="TextBox 50">
            <a:extLst>
              <a:ext uri="{FF2B5EF4-FFF2-40B4-BE49-F238E27FC236}">
                <a16:creationId xmlns:a16="http://schemas.microsoft.com/office/drawing/2014/main" id="{DC73C449-4564-C402-1A9A-8066D995D8D5}"/>
              </a:ext>
            </a:extLst>
          </p:cNvPr>
          <p:cNvSpPr txBox="1"/>
          <p:nvPr/>
        </p:nvSpPr>
        <p:spPr bwMode="auto">
          <a:xfrm>
            <a:off x="5880847" y="4410637"/>
            <a:ext cx="5827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0.2</a:t>
            </a:r>
          </a:p>
        </p:txBody>
      </p:sp>
      <p:sp>
        <p:nvSpPr>
          <p:cNvPr id="52" name="TextBox 51">
            <a:extLst>
              <a:ext uri="{FF2B5EF4-FFF2-40B4-BE49-F238E27FC236}">
                <a16:creationId xmlns:a16="http://schemas.microsoft.com/office/drawing/2014/main" id="{4041596B-EBBA-3C94-A453-B6682F461927}"/>
              </a:ext>
            </a:extLst>
          </p:cNvPr>
          <p:cNvSpPr txBox="1"/>
          <p:nvPr/>
        </p:nvSpPr>
        <p:spPr bwMode="auto">
          <a:xfrm>
            <a:off x="5880847" y="4966448"/>
            <a:ext cx="5827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0.0</a:t>
            </a:r>
          </a:p>
        </p:txBody>
      </p:sp>
      <p:sp>
        <p:nvSpPr>
          <p:cNvPr id="53" name="TextBox 52">
            <a:extLst>
              <a:ext uri="{FF2B5EF4-FFF2-40B4-BE49-F238E27FC236}">
                <a16:creationId xmlns:a16="http://schemas.microsoft.com/office/drawing/2014/main" id="{CDE58405-9423-0B52-966B-2A13E7EE690E}"/>
              </a:ext>
            </a:extLst>
          </p:cNvPr>
          <p:cNvSpPr txBox="1"/>
          <p:nvPr/>
        </p:nvSpPr>
        <p:spPr bwMode="auto">
          <a:xfrm>
            <a:off x="10076329" y="5172638"/>
            <a:ext cx="5827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54" name="TextBox 53">
            <a:extLst>
              <a:ext uri="{FF2B5EF4-FFF2-40B4-BE49-F238E27FC236}">
                <a16:creationId xmlns:a16="http://schemas.microsoft.com/office/drawing/2014/main" id="{42384D1B-ECFE-FF18-1644-B581A31C9AEC}"/>
              </a:ext>
            </a:extLst>
          </p:cNvPr>
          <p:cNvSpPr txBox="1"/>
          <p:nvPr/>
        </p:nvSpPr>
        <p:spPr bwMode="auto">
          <a:xfrm>
            <a:off x="6176682" y="5172638"/>
            <a:ext cx="5827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55" name="TextBox 54">
            <a:extLst>
              <a:ext uri="{FF2B5EF4-FFF2-40B4-BE49-F238E27FC236}">
                <a16:creationId xmlns:a16="http://schemas.microsoft.com/office/drawing/2014/main" id="{ACD78031-AF55-28C1-9FCB-3EC370B92284}"/>
              </a:ext>
            </a:extLst>
          </p:cNvPr>
          <p:cNvSpPr txBox="1"/>
          <p:nvPr/>
        </p:nvSpPr>
        <p:spPr bwMode="auto">
          <a:xfrm>
            <a:off x="6733774" y="5172638"/>
            <a:ext cx="5827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56" name="TextBox 55">
            <a:extLst>
              <a:ext uri="{FF2B5EF4-FFF2-40B4-BE49-F238E27FC236}">
                <a16:creationId xmlns:a16="http://schemas.microsoft.com/office/drawing/2014/main" id="{B8A8E27F-421B-22D0-AA2F-848FC3DE2D4E}"/>
              </a:ext>
            </a:extLst>
          </p:cNvPr>
          <p:cNvSpPr txBox="1"/>
          <p:nvPr/>
        </p:nvSpPr>
        <p:spPr bwMode="auto">
          <a:xfrm>
            <a:off x="7290866" y="5172638"/>
            <a:ext cx="5827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57" name="TextBox 56">
            <a:extLst>
              <a:ext uri="{FF2B5EF4-FFF2-40B4-BE49-F238E27FC236}">
                <a16:creationId xmlns:a16="http://schemas.microsoft.com/office/drawing/2014/main" id="{5BC78191-9568-E644-A928-5D925B6A31DE}"/>
              </a:ext>
            </a:extLst>
          </p:cNvPr>
          <p:cNvSpPr txBox="1"/>
          <p:nvPr/>
        </p:nvSpPr>
        <p:spPr bwMode="auto">
          <a:xfrm>
            <a:off x="7847958" y="5172638"/>
            <a:ext cx="5827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58" name="TextBox 57">
            <a:extLst>
              <a:ext uri="{FF2B5EF4-FFF2-40B4-BE49-F238E27FC236}">
                <a16:creationId xmlns:a16="http://schemas.microsoft.com/office/drawing/2014/main" id="{4B9A217B-A774-D9EE-F7D7-C2F7A2E48412}"/>
              </a:ext>
            </a:extLst>
          </p:cNvPr>
          <p:cNvSpPr txBox="1"/>
          <p:nvPr/>
        </p:nvSpPr>
        <p:spPr bwMode="auto">
          <a:xfrm>
            <a:off x="8405050" y="5172638"/>
            <a:ext cx="5827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59" name="TextBox 58">
            <a:extLst>
              <a:ext uri="{FF2B5EF4-FFF2-40B4-BE49-F238E27FC236}">
                <a16:creationId xmlns:a16="http://schemas.microsoft.com/office/drawing/2014/main" id="{5975C9F2-E787-CCD1-D65B-EE11F46C63FB}"/>
              </a:ext>
            </a:extLst>
          </p:cNvPr>
          <p:cNvSpPr txBox="1"/>
          <p:nvPr/>
        </p:nvSpPr>
        <p:spPr bwMode="auto">
          <a:xfrm>
            <a:off x="8962142" y="5172638"/>
            <a:ext cx="5827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60" name="TextBox 59">
            <a:extLst>
              <a:ext uri="{FF2B5EF4-FFF2-40B4-BE49-F238E27FC236}">
                <a16:creationId xmlns:a16="http://schemas.microsoft.com/office/drawing/2014/main" id="{28F18C62-AC24-C007-99ED-EEE1C4B85E6B}"/>
              </a:ext>
            </a:extLst>
          </p:cNvPr>
          <p:cNvSpPr txBox="1"/>
          <p:nvPr/>
        </p:nvSpPr>
        <p:spPr bwMode="auto">
          <a:xfrm>
            <a:off x="9519234" y="5172638"/>
            <a:ext cx="5827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61" name="TextBox 60">
            <a:extLst>
              <a:ext uri="{FF2B5EF4-FFF2-40B4-BE49-F238E27FC236}">
                <a16:creationId xmlns:a16="http://schemas.microsoft.com/office/drawing/2014/main" id="{14C5E48F-12AC-0A42-5801-72D6E7C67F9A}"/>
              </a:ext>
            </a:extLst>
          </p:cNvPr>
          <p:cNvSpPr txBox="1"/>
          <p:nvPr/>
        </p:nvSpPr>
        <p:spPr bwMode="auto">
          <a:xfrm>
            <a:off x="6472519" y="5477439"/>
            <a:ext cx="38996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Mo Since </a:t>
            </a:r>
            <a:r>
              <a:rPr lang="en-US" dirty="0">
                <a:solidFill>
                  <a:schemeClr val="bg1"/>
                </a:solidFill>
                <a:latin typeface="Calibri" panose="020F0502020204030204" pitchFamily="34" charset="0"/>
              </a:rPr>
              <a:t>R</a:t>
            </a:r>
            <a:r>
              <a:rPr lang="en-US" b="1" dirty="0">
                <a:solidFill>
                  <a:schemeClr val="bg1"/>
                </a:solidFill>
                <a:latin typeface="Calibri" panose="020F0502020204030204" pitchFamily="34" charset="0"/>
              </a:rPr>
              <a:t>andomization</a:t>
            </a:r>
          </a:p>
        </p:txBody>
      </p:sp>
      <p:grpSp>
        <p:nvGrpSpPr>
          <p:cNvPr id="66" name="Group 65">
            <a:extLst>
              <a:ext uri="{FF2B5EF4-FFF2-40B4-BE49-F238E27FC236}">
                <a16:creationId xmlns:a16="http://schemas.microsoft.com/office/drawing/2014/main" id="{81DB9426-99AA-6937-BF6F-BF4A5292D573}"/>
              </a:ext>
            </a:extLst>
          </p:cNvPr>
          <p:cNvGrpSpPr/>
          <p:nvPr/>
        </p:nvGrpSpPr>
        <p:grpSpPr>
          <a:xfrm>
            <a:off x="6472800" y="2368800"/>
            <a:ext cx="2628000" cy="2469600"/>
            <a:chOff x="6472800" y="2368800"/>
            <a:chExt cx="2628000" cy="2469600"/>
          </a:xfrm>
        </p:grpSpPr>
        <p:sp>
          <p:nvSpPr>
            <p:cNvPr id="63" name="Freeform 62">
              <a:extLst>
                <a:ext uri="{FF2B5EF4-FFF2-40B4-BE49-F238E27FC236}">
                  <a16:creationId xmlns:a16="http://schemas.microsoft.com/office/drawing/2014/main" id="{37DD6EA8-FC41-D002-1249-23AF532DECB7}"/>
                </a:ext>
              </a:extLst>
            </p:cNvPr>
            <p:cNvSpPr/>
            <p:nvPr/>
          </p:nvSpPr>
          <p:spPr bwMode="auto">
            <a:xfrm>
              <a:off x="6706800" y="3765600"/>
              <a:ext cx="2394000" cy="1072800"/>
            </a:xfrm>
            <a:custGeom>
              <a:avLst/>
              <a:gdLst>
                <a:gd name="connsiteX0" fmla="*/ 2394000 w 2394000"/>
                <a:gd name="connsiteY0" fmla="*/ 1072800 h 1072800"/>
                <a:gd name="connsiteX1" fmla="*/ 313200 w 2394000"/>
                <a:gd name="connsiteY1" fmla="*/ 1072800 h 1072800"/>
                <a:gd name="connsiteX2" fmla="*/ 313200 w 2394000"/>
                <a:gd name="connsiteY2" fmla="*/ 950400 h 1072800"/>
                <a:gd name="connsiteX3" fmla="*/ 298800 w 2394000"/>
                <a:gd name="connsiteY3" fmla="*/ 950400 h 1072800"/>
                <a:gd name="connsiteX4" fmla="*/ 298800 w 2394000"/>
                <a:gd name="connsiteY4" fmla="*/ 828000 h 1072800"/>
                <a:gd name="connsiteX5" fmla="*/ 183600 w 2394000"/>
                <a:gd name="connsiteY5" fmla="*/ 828000 h 1072800"/>
                <a:gd name="connsiteX6" fmla="*/ 183600 w 2394000"/>
                <a:gd name="connsiteY6" fmla="*/ 712800 h 1072800"/>
                <a:gd name="connsiteX7" fmla="*/ 54000 w 2394000"/>
                <a:gd name="connsiteY7" fmla="*/ 712800 h 1072800"/>
                <a:gd name="connsiteX8" fmla="*/ 54000 w 2394000"/>
                <a:gd name="connsiteY8" fmla="*/ 594000 h 1072800"/>
                <a:gd name="connsiteX9" fmla="*/ 21600 w 2394000"/>
                <a:gd name="connsiteY9" fmla="*/ 594000 h 1072800"/>
                <a:gd name="connsiteX10" fmla="*/ 21600 w 2394000"/>
                <a:gd name="connsiteY10" fmla="*/ 360000 h 1072800"/>
                <a:gd name="connsiteX11" fmla="*/ 7200 w 2394000"/>
                <a:gd name="connsiteY11" fmla="*/ 360000 h 1072800"/>
                <a:gd name="connsiteX12" fmla="*/ 7200 w 2394000"/>
                <a:gd name="connsiteY12" fmla="*/ 133200 h 1072800"/>
                <a:gd name="connsiteX13" fmla="*/ 0 w 2394000"/>
                <a:gd name="connsiteY13" fmla="*/ 133200 h 1072800"/>
                <a:gd name="connsiteX14" fmla="*/ 0 w 2394000"/>
                <a:gd name="connsiteY14" fmla="*/ 0 h 107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94000" h="1072800">
                  <a:moveTo>
                    <a:pt x="2394000" y="1072800"/>
                  </a:moveTo>
                  <a:lnTo>
                    <a:pt x="313200" y="1072800"/>
                  </a:lnTo>
                  <a:lnTo>
                    <a:pt x="313200" y="950400"/>
                  </a:lnTo>
                  <a:lnTo>
                    <a:pt x="298800" y="950400"/>
                  </a:lnTo>
                  <a:lnTo>
                    <a:pt x="298800" y="828000"/>
                  </a:lnTo>
                  <a:lnTo>
                    <a:pt x="183600" y="828000"/>
                  </a:lnTo>
                  <a:lnTo>
                    <a:pt x="183600" y="712800"/>
                  </a:lnTo>
                  <a:lnTo>
                    <a:pt x="54000" y="712800"/>
                  </a:lnTo>
                  <a:lnTo>
                    <a:pt x="54000" y="594000"/>
                  </a:lnTo>
                  <a:lnTo>
                    <a:pt x="21600" y="594000"/>
                  </a:lnTo>
                  <a:lnTo>
                    <a:pt x="21600" y="360000"/>
                  </a:lnTo>
                  <a:lnTo>
                    <a:pt x="7200" y="360000"/>
                  </a:lnTo>
                  <a:lnTo>
                    <a:pt x="7200" y="133200"/>
                  </a:lnTo>
                  <a:lnTo>
                    <a:pt x="0" y="133200"/>
                  </a:lnTo>
                  <a:lnTo>
                    <a:pt x="0" y="0"/>
                  </a:lnTo>
                </a:path>
              </a:pathLst>
            </a:custGeom>
            <a:noFill/>
            <a:ln w="28575">
              <a:solidFill>
                <a:schemeClr val="accent3"/>
              </a:solidFill>
              <a:miter lim="800000"/>
              <a:headEnd/>
              <a:tailEnd/>
            </a:ln>
          </p:spPr>
          <p:txBody>
            <a:bodyPr rtlCol="0" anchor="ctr"/>
            <a:lstStyle/>
            <a:p>
              <a:pPr algn="ctr"/>
              <a:endParaRPr lang="en-US"/>
            </a:p>
          </p:txBody>
        </p:sp>
        <p:sp>
          <p:nvSpPr>
            <p:cNvPr id="64" name="Freeform 63">
              <a:extLst>
                <a:ext uri="{FF2B5EF4-FFF2-40B4-BE49-F238E27FC236}">
                  <a16:creationId xmlns:a16="http://schemas.microsoft.com/office/drawing/2014/main" id="{A4E94C24-6277-4E58-5139-F3869A6A263E}"/>
                </a:ext>
              </a:extLst>
            </p:cNvPr>
            <p:cNvSpPr/>
            <p:nvPr/>
          </p:nvSpPr>
          <p:spPr bwMode="auto">
            <a:xfrm>
              <a:off x="6472800" y="2368800"/>
              <a:ext cx="176400" cy="468000"/>
            </a:xfrm>
            <a:custGeom>
              <a:avLst/>
              <a:gdLst>
                <a:gd name="connsiteX0" fmla="*/ 0 w 176400"/>
                <a:gd name="connsiteY0" fmla="*/ 0 h 468000"/>
                <a:gd name="connsiteX1" fmla="*/ 82800 w 176400"/>
                <a:gd name="connsiteY1" fmla="*/ 0 h 468000"/>
                <a:gd name="connsiteX2" fmla="*/ 82800 w 176400"/>
                <a:gd name="connsiteY2" fmla="*/ 118800 h 468000"/>
                <a:gd name="connsiteX3" fmla="*/ 104400 w 176400"/>
                <a:gd name="connsiteY3" fmla="*/ 118800 h 468000"/>
                <a:gd name="connsiteX4" fmla="*/ 104400 w 176400"/>
                <a:gd name="connsiteY4" fmla="*/ 234000 h 468000"/>
                <a:gd name="connsiteX5" fmla="*/ 165600 w 176400"/>
                <a:gd name="connsiteY5" fmla="*/ 234000 h 468000"/>
                <a:gd name="connsiteX6" fmla="*/ 165600 w 176400"/>
                <a:gd name="connsiteY6" fmla="*/ 349200 h 468000"/>
                <a:gd name="connsiteX7" fmla="*/ 176400 w 176400"/>
                <a:gd name="connsiteY7" fmla="*/ 360000 h 468000"/>
                <a:gd name="connsiteX8" fmla="*/ 176400 w 176400"/>
                <a:gd name="connsiteY8" fmla="*/ 468000 h 46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6400" h="468000">
                  <a:moveTo>
                    <a:pt x="0" y="0"/>
                  </a:moveTo>
                  <a:lnTo>
                    <a:pt x="82800" y="0"/>
                  </a:lnTo>
                  <a:lnTo>
                    <a:pt x="82800" y="118800"/>
                  </a:lnTo>
                  <a:lnTo>
                    <a:pt x="104400" y="118800"/>
                  </a:lnTo>
                  <a:lnTo>
                    <a:pt x="104400" y="234000"/>
                  </a:lnTo>
                  <a:lnTo>
                    <a:pt x="165600" y="234000"/>
                  </a:lnTo>
                  <a:lnTo>
                    <a:pt x="165600" y="349200"/>
                  </a:lnTo>
                  <a:lnTo>
                    <a:pt x="176400" y="360000"/>
                  </a:lnTo>
                  <a:lnTo>
                    <a:pt x="176400" y="468000"/>
                  </a:lnTo>
                </a:path>
              </a:pathLst>
            </a:custGeom>
            <a:noFill/>
            <a:ln w="28575">
              <a:solidFill>
                <a:schemeClr val="accent3"/>
              </a:solidFill>
              <a:miter lim="800000"/>
              <a:headEnd/>
              <a:tailEnd/>
            </a:ln>
          </p:spPr>
          <p:txBody>
            <a:bodyPr rtlCol="0" anchor="ctr"/>
            <a:lstStyle/>
            <a:p>
              <a:pPr algn="ctr"/>
              <a:endParaRPr lang="en-US"/>
            </a:p>
          </p:txBody>
        </p:sp>
        <p:sp>
          <p:nvSpPr>
            <p:cNvPr id="65" name="Freeform 64">
              <a:extLst>
                <a:ext uri="{FF2B5EF4-FFF2-40B4-BE49-F238E27FC236}">
                  <a16:creationId xmlns:a16="http://schemas.microsoft.com/office/drawing/2014/main" id="{701A2F7C-07D4-BD77-E9C1-83EA73D78B5D}"/>
                </a:ext>
              </a:extLst>
            </p:cNvPr>
            <p:cNvSpPr/>
            <p:nvPr/>
          </p:nvSpPr>
          <p:spPr bwMode="auto">
            <a:xfrm>
              <a:off x="6656400" y="2826000"/>
              <a:ext cx="43200" cy="957600"/>
            </a:xfrm>
            <a:custGeom>
              <a:avLst/>
              <a:gdLst>
                <a:gd name="connsiteX0" fmla="*/ 0 w 43200"/>
                <a:gd name="connsiteY0" fmla="*/ 0 h 957600"/>
                <a:gd name="connsiteX1" fmla="*/ 0 w 43200"/>
                <a:gd name="connsiteY1" fmla="*/ 118800 h 957600"/>
                <a:gd name="connsiteX2" fmla="*/ 10800 w 43200"/>
                <a:gd name="connsiteY2" fmla="*/ 129600 h 957600"/>
                <a:gd name="connsiteX3" fmla="*/ 10800 w 43200"/>
                <a:gd name="connsiteY3" fmla="*/ 363600 h 957600"/>
                <a:gd name="connsiteX4" fmla="*/ 25200 w 43200"/>
                <a:gd name="connsiteY4" fmla="*/ 378000 h 957600"/>
                <a:gd name="connsiteX5" fmla="*/ 25200 w 43200"/>
                <a:gd name="connsiteY5" fmla="*/ 709200 h 957600"/>
                <a:gd name="connsiteX6" fmla="*/ 43200 w 43200"/>
                <a:gd name="connsiteY6" fmla="*/ 727200 h 957600"/>
                <a:gd name="connsiteX7" fmla="*/ 43200 w 43200"/>
                <a:gd name="connsiteY7" fmla="*/ 957600 h 957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200" h="957600">
                  <a:moveTo>
                    <a:pt x="0" y="0"/>
                  </a:moveTo>
                  <a:lnTo>
                    <a:pt x="0" y="118800"/>
                  </a:lnTo>
                  <a:lnTo>
                    <a:pt x="10800" y="129600"/>
                  </a:lnTo>
                  <a:lnTo>
                    <a:pt x="10800" y="363600"/>
                  </a:lnTo>
                  <a:lnTo>
                    <a:pt x="25200" y="378000"/>
                  </a:lnTo>
                  <a:lnTo>
                    <a:pt x="25200" y="709200"/>
                  </a:lnTo>
                  <a:lnTo>
                    <a:pt x="43200" y="727200"/>
                  </a:lnTo>
                  <a:lnTo>
                    <a:pt x="43200" y="957600"/>
                  </a:lnTo>
                </a:path>
              </a:pathLst>
            </a:custGeom>
            <a:noFill/>
            <a:ln w="28575">
              <a:solidFill>
                <a:schemeClr val="accent3"/>
              </a:solidFill>
              <a:miter lim="800000"/>
              <a:headEnd/>
              <a:tailEnd/>
            </a:ln>
          </p:spPr>
          <p:txBody>
            <a:bodyPr rtlCol="0" anchor="ctr"/>
            <a:lstStyle/>
            <a:p>
              <a:pPr algn="ctr"/>
              <a:endParaRPr lang="en-US"/>
            </a:p>
          </p:txBody>
        </p:sp>
      </p:grpSp>
      <p:sp>
        <p:nvSpPr>
          <p:cNvPr id="62" name="Freeform 61">
            <a:extLst>
              <a:ext uri="{FF2B5EF4-FFF2-40B4-BE49-F238E27FC236}">
                <a16:creationId xmlns:a16="http://schemas.microsoft.com/office/drawing/2014/main" id="{C815EEEE-B718-EA6F-F9FF-5169B5C22AB7}"/>
              </a:ext>
            </a:extLst>
          </p:cNvPr>
          <p:cNvSpPr/>
          <p:nvPr/>
        </p:nvSpPr>
        <p:spPr bwMode="auto">
          <a:xfrm>
            <a:off x="6487200" y="2376000"/>
            <a:ext cx="3891600" cy="2235600"/>
          </a:xfrm>
          <a:custGeom>
            <a:avLst/>
            <a:gdLst>
              <a:gd name="connsiteX0" fmla="*/ 3891600 w 3891600"/>
              <a:gd name="connsiteY0" fmla="*/ 2235600 h 2235600"/>
              <a:gd name="connsiteX1" fmla="*/ 1998000 w 3891600"/>
              <a:gd name="connsiteY1" fmla="*/ 2235600 h 2235600"/>
              <a:gd name="connsiteX2" fmla="*/ 1998000 w 3891600"/>
              <a:gd name="connsiteY2" fmla="*/ 2192400 h 2235600"/>
              <a:gd name="connsiteX3" fmla="*/ 1526400 w 3891600"/>
              <a:gd name="connsiteY3" fmla="*/ 2192400 h 2235600"/>
              <a:gd name="connsiteX4" fmla="*/ 1526400 w 3891600"/>
              <a:gd name="connsiteY4" fmla="*/ 2149200 h 2235600"/>
              <a:gd name="connsiteX5" fmla="*/ 1285200 w 3891600"/>
              <a:gd name="connsiteY5" fmla="*/ 2149200 h 2235600"/>
              <a:gd name="connsiteX6" fmla="*/ 1285200 w 3891600"/>
              <a:gd name="connsiteY6" fmla="*/ 2113200 h 2235600"/>
              <a:gd name="connsiteX7" fmla="*/ 1216800 w 3891600"/>
              <a:gd name="connsiteY7" fmla="*/ 2113200 h 2235600"/>
              <a:gd name="connsiteX8" fmla="*/ 1216800 w 3891600"/>
              <a:gd name="connsiteY8" fmla="*/ 2066400 h 2235600"/>
              <a:gd name="connsiteX9" fmla="*/ 1101600 w 3891600"/>
              <a:gd name="connsiteY9" fmla="*/ 2066400 h 2235600"/>
              <a:gd name="connsiteX10" fmla="*/ 1101600 w 3891600"/>
              <a:gd name="connsiteY10" fmla="*/ 2026800 h 2235600"/>
              <a:gd name="connsiteX11" fmla="*/ 1044000 w 3891600"/>
              <a:gd name="connsiteY11" fmla="*/ 2026800 h 2235600"/>
              <a:gd name="connsiteX12" fmla="*/ 1044000 w 3891600"/>
              <a:gd name="connsiteY12" fmla="*/ 1983600 h 2235600"/>
              <a:gd name="connsiteX13" fmla="*/ 745200 w 3891600"/>
              <a:gd name="connsiteY13" fmla="*/ 1983600 h 2235600"/>
              <a:gd name="connsiteX14" fmla="*/ 745200 w 3891600"/>
              <a:gd name="connsiteY14" fmla="*/ 1900800 h 2235600"/>
              <a:gd name="connsiteX15" fmla="*/ 705600 w 3891600"/>
              <a:gd name="connsiteY15" fmla="*/ 1900800 h 2235600"/>
              <a:gd name="connsiteX16" fmla="*/ 705600 w 3891600"/>
              <a:gd name="connsiteY16" fmla="*/ 1857600 h 2235600"/>
              <a:gd name="connsiteX17" fmla="*/ 705600 w 3891600"/>
              <a:gd name="connsiteY17" fmla="*/ 1857600 h 2235600"/>
              <a:gd name="connsiteX18" fmla="*/ 673200 w 3891600"/>
              <a:gd name="connsiteY18" fmla="*/ 1857600 h 2235600"/>
              <a:gd name="connsiteX19" fmla="*/ 673200 w 3891600"/>
              <a:gd name="connsiteY19" fmla="*/ 1821600 h 2235600"/>
              <a:gd name="connsiteX20" fmla="*/ 583200 w 3891600"/>
              <a:gd name="connsiteY20" fmla="*/ 1821600 h 2235600"/>
              <a:gd name="connsiteX21" fmla="*/ 583200 w 3891600"/>
              <a:gd name="connsiteY21" fmla="*/ 1778400 h 2235600"/>
              <a:gd name="connsiteX22" fmla="*/ 482400 w 3891600"/>
              <a:gd name="connsiteY22" fmla="*/ 1778400 h 2235600"/>
              <a:gd name="connsiteX23" fmla="*/ 482400 w 3891600"/>
              <a:gd name="connsiteY23" fmla="*/ 1728000 h 2235600"/>
              <a:gd name="connsiteX24" fmla="*/ 471600 w 3891600"/>
              <a:gd name="connsiteY24" fmla="*/ 1728000 h 2235600"/>
              <a:gd name="connsiteX25" fmla="*/ 471600 w 3891600"/>
              <a:gd name="connsiteY25" fmla="*/ 1609200 h 2235600"/>
              <a:gd name="connsiteX26" fmla="*/ 450000 w 3891600"/>
              <a:gd name="connsiteY26" fmla="*/ 1609200 h 2235600"/>
              <a:gd name="connsiteX27" fmla="*/ 450000 w 3891600"/>
              <a:gd name="connsiteY27" fmla="*/ 1566000 h 2235600"/>
              <a:gd name="connsiteX28" fmla="*/ 432000 w 3891600"/>
              <a:gd name="connsiteY28" fmla="*/ 1566000 h 2235600"/>
              <a:gd name="connsiteX29" fmla="*/ 432000 w 3891600"/>
              <a:gd name="connsiteY29" fmla="*/ 1522800 h 2235600"/>
              <a:gd name="connsiteX30" fmla="*/ 410400 w 3891600"/>
              <a:gd name="connsiteY30" fmla="*/ 1522800 h 2235600"/>
              <a:gd name="connsiteX31" fmla="*/ 410400 w 3891600"/>
              <a:gd name="connsiteY31" fmla="*/ 1476000 h 2235600"/>
              <a:gd name="connsiteX32" fmla="*/ 410400 w 3891600"/>
              <a:gd name="connsiteY32" fmla="*/ 1476000 h 2235600"/>
              <a:gd name="connsiteX33" fmla="*/ 385200 w 3891600"/>
              <a:gd name="connsiteY33" fmla="*/ 1476000 h 2235600"/>
              <a:gd name="connsiteX34" fmla="*/ 385200 w 3891600"/>
              <a:gd name="connsiteY34" fmla="*/ 1443600 h 2235600"/>
              <a:gd name="connsiteX35" fmla="*/ 262800 w 3891600"/>
              <a:gd name="connsiteY35" fmla="*/ 1443600 h 2235600"/>
              <a:gd name="connsiteX36" fmla="*/ 262800 w 3891600"/>
              <a:gd name="connsiteY36" fmla="*/ 1360800 h 2235600"/>
              <a:gd name="connsiteX37" fmla="*/ 248400 w 3891600"/>
              <a:gd name="connsiteY37" fmla="*/ 1360800 h 2235600"/>
              <a:gd name="connsiteX38" fmla="*/ 248400 w 3891600"/>
              <a:gd name="connsiteY38" fmla="*/ 1245600 h 2235600"/>
              <a:gd name="connsiteX39" fmla="*/ 244800 w 3891600"/>
              <a:gd name="connsiteY39" fmla="*/ 1245600 h 2235600"/>
              <a:gd name="connsiteX40" fmla="*/ 244800 w 3891600"/>
              <a:gd name="connsiteY40" fmla="*/ 1123200 h 2235600"/>
              <a:gd name="connsiteX41" fmla="*/ 230400 w 3891600"/>
              <a:gd name="connsiteY41" fmla="*/ 1123200 h 2235600"/>
              <a:gd name="connsiteX42" fmla="*/ 230400 w 3891600"/>
              <a:gd name="connsiteY42" fmla="*/ 1015200 h 2235600"/>
              <a:gd name="connsiteX43" fmla="*/ 223200 w 3891600"/>
              <a:gd name="connsiteY43" fmla="*/ 1015200 h 2235600"/>
              <a:gd name="connsiteX44" fmla="*/ 223200 w 3891600"/>
              <a:gd name="connsiteY44" fmla="*/ 903600 h 2235600"/>
              <a:gd name="connsiteX45" fmla="*/ 216000 w 3891600"/>
              <a:gd name="connsiteY45" fmla="*/ 903600 h 2235600"/>
              <a:gd name="connsiteX46" fmla="*/ 216000 w 3891600"/>
              <a:gd name="connsiteY46" fmla="*/ 810000 h 2235600"/>
              <a:gd name="connsiteX47" fmla="*/ 205200 w 3891600"/>
              <a:gd name="connsiteY47" fmla="*/ 810000 h 2235600"/>
              <a:gd name="connsiteX48" fmla="*/ 205200 w 3891600"/>
              <a:gd name="connsiteY48" fmla="*/ 745200 h 2235600"/>
              <a:gd name="connsiteX49" fmla="*/ 183600 w 3891600"/>
              <a:gd name="connsiteY49" fmla="*/ 745200 h 2235600"/>
              <a:gd name="connsiteX50" fmla="*/ 183600 w 3891600"/>
              <a:gd name="connsiteY50" fmla="*/ 702000 h 2235600"/>
              <a:gd name="connsiteX51" fmla="*/ 183600 w 3891600"/>
              <a:gd name="connsiteY51" fmla="*/ 702000 h 2235600"/>
              <a:gd name="connsiteX52" fmla="*/ 183600 w 3891600"/>
              <a:gd name="connsiteY52" fmla="*/ 702000 h 2235600"/>
              <a:gd name="connsiteX53" fmla="*/ 158400 w 3891600"/>
              <a:gd name="connsiteY53" fmla="*/ 702000 h 2235600"/>
              <a:gd name="connsiteX54" fmla="*/ 158400 w 3891600"/>
              <a:gd name="connsiteY54" fmla="*/ 579600 h 2235600"/>
              <a:gd name="connsiteX55" fmla="*/ 151200 w 3891600"/>
              <a:gd name="connsiteY55" fmla="*/ 579600 h 2235600"/>
              <a:gd name="connsiteX56" fmla="*/ 151200 w 3891600"/>
              <a:gd name="connsiteY56" fmla="*/ 532800 h 2235600"/>
              <a:gd name="connsiteX57" fmla="*/ 129600 w 3891600"/>
              <a:gd name="connsiteY57" fmla="*/ 532800 h 2235600"/>
              <a:gd name="connsiteX58" fmla="*/ 129600 w 3891600"/>
              <a:gd name="connsiteY58" fmla="*/ 500400 h 2235600"/>
              <a:gd name="connsiteX59" fmla="*/ 115200 w 3891600"/>
              <a:gd name="connsiteY59" fmla="*/ 500400 h 2235600"/>
              <a:gd name="connsiteX60" fmla="*/ 115200 w 3891600"/>
              <a:gd name="connsiteY60" fmla="*/ 428400 h 2235600"/>
              <a:gd name="connsiteX61" fmla="*/ 104400 w 3891600"/>
              <a:gd name="connsiteY61" fmla="*/ 428400 h 2235600"/>
              <a:gd name="connsiteX62" fmla="*/ 104400 w 3891600"/>
              <a:gd name="connsiteY62" fmla="*/ 352800 h 2235600"/>
              <a:gd name="connsiteX63" fmla="*/ 93600 w 3891600"/>
              <a:gd name="connsiteY63" fmla="*/ 352800 h 2235600"/>
              <a:gd name="connsiteX64" fmla="*/ 93600 w 3891600"/>
              <a:gd name="connsiteY64" fmla="*/ 270000 h 2235600"/>
              <a:gd name="connsiteX65" fmla="*/ 82800 w 3891600"/>
              <a:gd name="connsiteY65" fmla="*/ 270000 h 2235600"/>
              <a:gd name="connsiteX66" fmla="*/ 82800 w 3891600"/>
              <a:gd name="connsiteY66" fmla="*/ 226800 h 2235600"/>
              <a:gd name="connsiteX67" fmla="*/ 82800 w 3891600"/>
              <a:gd name="connsiteY67" fmla="*/ 226800 h 2235600"/>
              <a:gd name="connsiteX68" fmla="*/ 82800 w 3891600"/>
              <a:gd name="connsiteY68" fmla="*/ 226800 h 2235600"/>
              <a:gd name="connsiteX69" fmla="*/ 61200 w 3891600"/>
              <a:gd name="connsiteY69" fmla="*/ 226800 h 2235600"/>
              <a:gd name="connsiteX70" fmla="*/ 61200 w 3891600"/>
              <a:gd name="connsiteY70" fmla="*/ 154800 h 2235600"/>
              <a:gd name="connsiteX71" fmla="*/ 50400 w 3891600"/>
              <a:gd name="connsiteY71" fmla="*/ 154800 h 2235600"/>
              <a:gd name="connsiteX72" fmla="*/ 50400 w 3891600"/>
              <a:gd name="connsiteY72" fmla="*/ 75600 h 2235600"/>
              <a:gd name="connsiteX73" fmla="*/ 28800 w 3891600"/>
              <a:gd name="connsiteY73" fmla="*/ 75600 h 2235600"/>
              <a:gd name="connsiteX74" fmla="*/ 28800 w 3891600"/>
              <a:gd name="connsiteY74" fmla="*/ 43200 h 2235600"/>
              <a:gd name="connsiteX75" fmla="*/ 28800 w 3891600"/>
              <a:gd name="connsiteY75" fmla="*/ 43200 h 2235600"/>
              <a:gd name="connsiteX76" fmla="*/ 0 w 3891600"/>
              <a:gd name="connsiteY76" fmla="*/ 43200 h 2235600"/>
              <a:gd name="connsiteX77" fmla="*/ 0 w 3891600"/>
              <a:gd name="connsiteY77" fmla="*/ 0 h 2235600"/>
              <a:gd name="connsiteX78" fmla="*/ 0 w 3891600"/>
              <a:gd name="connsiteY78" fmla="*/ 0 h 223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3891600" h="2235600">
                <a:moveTo>
                  <a:pt x="3891600" y="2235600"/>
                </a:moveTo>
                <a:lnTo>
                  <a:pt x="1998000" y="2235600"/>
                </a:lnTo>
                <a:lnTo>
                  <a:pt x="1998000" y="2192400"/>
                </a:lnTo>
                <a:lnTo>
                  <a:pt x="1526400" y="2192400"/>
                </a:lnTo>
                <a:lnTo>
                  <a:pt x="1526400" y="2149200"/>
                </a:lnTo>
                <a:lnTo>
                  <a:pt x="1285200" y="2149200"/>
                </a:lnTo>
                <a:lnTo>
                  <a:pt x="1285200" y="2113200"/>
                </a:lnTo>
                <a:lnTo>
                  <a:pt x="1216800" y="2113200"/>
                </a:lnTo>
                <a:lnTo>
                  <a:pt x="1216800" y="2066400"/>
                </a:lnTo>
                <a:lnTo>
                  <a:pt x="1101600" y="2066400"/>
                </a:lnTo>
                <a:lnTo>
                  <a:pt x="1101600" y="2026800"/>
                </a:lnTo>
                <a:lnTo>
                  <a:pt x="1044000" y="2026800"/>
                </a:lnTo>
                <a:lnTo>
                  <a:pt x="1044000" y="1983600"/>
                </a:lnTo>
                <a:lnTo>
                  <a:pt x="745200" y="1983600"/>
                </a:lnTo>
                <a:lnTo>
                  <a:pt x="745200" y="1900800"/>
                </a:lnTo>
                <a:lnTo>
                  <a:pt x="705600" y="1900800"/>
                </a:lnTo>
                <a:lnTo>
                  <a:pt x="705600" y="1857600"/>
                </a:lnTo>
                <a:lnTo>
                  <a:pt x="705600" y="1857600"/>
                </a:lnTo>
                <a:lnTo>
                  <a:pt x="673200" y="1857600"/>
                </a:lnTo>
                <a:lnTo>
                  <a:pt x="673200" y="1821600"/>
                </a:lnTo>
                <a:lnTo>
                  <a:pt x="583200" y="1821600"/>
                </a:lnTo>
                <a:lnTo>
                  <a:pt x="583200" y="1778400"/>
                </a:lnTo>
                <a:lnTo>
                  <a:pt x="482400" y="1778400"/>
                </a:lnTo>
                <a:lnTo>
                  <a:pt x="482400" y="1728000"/>
                </a:lnTo>
                <a:lnTo>
                  <a:pt x="471600" y="1728000"/>
                </a:lnTo>
                <a:lnTo>
                  <a:pt x="471600" y="1609200"/>
                </a:lnTo>
                <a:lnTo>
                  <a:pt x="450000" y="1609200"/>
                </a:lnTo>
                <a:lnTo>
                  <a:pt x="450000" y="1566000"/>
                </a:lnTo>
                <a:lnTo>
                  <a:pt x="432000" y="1566000"/>
                </a:lnTo>
                <a:lnTo>
                  <a:pt x="432000" y="1522800"/>
                </a:lnTo>
                <a:lnTo>
                  <a:pt x="410400" y="1522800"/>
                </a:lnTo>
                <a:lnTo>
                  <a:pt x="410400" y="1476000"/>
                </a:lnTo>
                <a:lnTo>
                  <a:pt x="410400" y="1476000"/>
                </a:lnTo>
                <a:lnTo>
                  <a:pt x="385200" y="1476000"/>
                </a:lnTo>
                <a:lnTo>
                  <a:pt x="385200" y="1443600"/>
                </a:lnTo>
                <a:lnTo>
                  <a:pt x="262800" y="1443600"/>
                </a:lnTo>
                <a:lnTo>
                  <a:pt x="262800" y="1360800"/>
                </a:lnTo>
                <a:lnTo>
                  <a:pt x="248400" y="1360800"/>
                </a:lnTo>
                <a:lnTo>
                  <a:pt x="248400" y="1245600"/>
                </a:lnTo>
                <a:lnTo>
                  <a:pt x="244800" y="1245600"/>
                </a:lnTo>
                <a:lnTo>
                  <a:pt x="244800" y="1123200"/>
                </a:lnTo>
                <a:lnTo>
                  <a:pt x="230400" y="1123200"/>
                </a:lnTo>
                <a:lnTo>
                  <a:pt x="230400" y="1015200"/>
                </a:lnTo>
                <a:lnTo>
                  <a:pt x="223200" y="1015200"/>
                </a:lnTo>
                <a:lnTo>
                  <a:pt x="223200" y="903600"/>
                </a:lnTo>
                <a:lnTo>
                  <a:pt x="216000" y="903600"/>
                </a:lnTo>
                <a:lnTo>
                  <a:pt x="216000" y="810000"/>
                </a:lnTo>
                <a:lnTo>
                  <a:pt x="205200" y="810000"/>
                </a:lnTo>
                <a:lnTo>
                  <a:pt x="205200" y="745200"/>
                </a:lnTo>
                <a:lnTo>
                  <a:pt x="183600" y="745200"/>
                </a:lnTo>
                <a:lnTo>
                  <a:pt x="183600" y="702000"/>
                </a:lnTo>
                <a:lnTo>
                  <a:pt x="183600" y="702000"/>
                </a:lnTo>
                <a:lnTo>
                  <a:pt x="183600" y="702000"/>
                </a:lnTo>
                <a:lnTo>
                  <a:pt x="158400" y="702000"/>
                </a:lnTo>
                <a:lnTo>
                  <a:pt x="158400" y="579600"/>
                </a:lnTo>
                <a:lnTo>
                  <a:pt x="151200" y="579600"/>
                </a:lnTo>
                <a:lnTo>
                  <a:pt x="151200" y="532800"/>
                </a:lnTo>
                <a:lnTo>
                  <a:pt x="129600" y="532800"/>
                </a:lnTo>
                <a:lnTo>
                  <a:pt x="129600" y="500400"/>
                </a:lnTo>
                <a:lnTo>
                  <a:pt x="115200" y="500400"/>
                </a:lnTo>
                <a:lnTo>
                  <a:pt x="115200" y="428400"/>
                </a:lnTo>
                <a:lnTo>
                  <a:pt x="104400" y="428400"/>
                </a:lnTo>
                <a:lnTo>
                  <a:pt x="104400" y="352800"/>
                </a:lnTo>
                <a:lnTo>
                  <a:pt x="93600" y="352800"/>
                </a:lnTo>
                <a:lnTo>
                  <a:pt x="93600" y="270000"/>
                </a:lnTo>
                <a:lnTo>
                  <a:pt x="82800" y="270000"/>
                </a:lnTo>
                <a:lnTo>
                  <a:pt x="82800" y="226800"/>
                </a:lnTo>
                <a:lnTo>
                  <a:pt x="82800" y="226800"/>
                </a:lnTo>
                <a:lnTo>
                  <a:pt x="82800" y="226800"/>
                </a:lnTo>
                <a:lnTo>
                  <a:pt x="61200" y="226800"/>
                </a:lnTo>
                <a:lnTo>
                  <a:pt x="61200" y="154800"/>
                </a:lnTo>
                <a:lnTo>
                  <a:pt x="50400" y="154800"/>
                </a:lnTo>
                <a:lnTo>
                  <a:pt x="50400" y="75600"/>
                </a:lnTo>
                <a:lnTo>
                  <a:pt x="28800" y="75600"/>
                </a:lnTo>
                <a:lnTo>
                  <a:pt x="28800" y="43200"/>
                </a:lnTo>
                <a:lnTo>
                  <a:pt x="28800" y="43200"/>
                </a:lnTo>
                <a:lnTo>
                  <a:pt x="0" y="43200"/>
                </a:lnTo>
                <a:lnTo>
                  <a:pt x="0" y="0"/>
                </a:lnTo>
                <a:lnTo>
                  <a:pt x="0" y="0"/>
                </a:lnTo>
              </a:path>
            </a:pathLst>
          </a:custGeom>
          <a:noFill/>
          <a:ln w="28575">
            <a:solidFill>
              <a:schemeClr val="accent1"/>
            </a:solidFill>
            <a:miter lim="800000"/>
            <a:headEnd/>
            <a:tailEnd/>
          </a:ln>
        </p:spPr>
        <p:txBody>
          <a:bodyPr rtlCol="0" anchor="ctr"/>
          <a:lstStyle/>
          <a:p>
            <a:pPr algn="ctr"/>
            <a:endParaRPr lang="en-US"/>
          </a:p>
        </p:txBody>
      </p:sp>
      <p:grpSp>
        <p:nvGrpSpPr>
          <p:cNvPr id="69" name="Group 68">
            <a:extLst>
              <a:ext uri="{FF2B5EF4-FFF2-40B4-BE49-F238E27FC236}">
                <a16:creationId xmlns:a16="http://schemas.microsoft.com/office/drawing/2014/main" id="{D9F7D7D8-363E-10B5-DFAA-6C0D78DCE747}"/>
              </a:ext>
            </a:extLst>
          </p:cNvPr>
          <p:cNvGrpSpPr/>
          <p:nvPr/>
        </p:nvGrpSpPr>
        <p:grpSpPr>
          <a:xfrm>
            <a:off x="8400350" y="4676500"/>
            <a:ext cx="761800" cy="308977"/>
            <a:chOff x="8400350" y="4676500"/>
            <a:chExt cx="761800" cy="308977"/>
          </a:xfrm>
        </p:grpSpPr>
        <p:sp>
          <p:nvSpPr>
            <p:cNvPr id="67" name="TextBox 66">
              <a:extLst>
                <a:ext uri="{FF2B5EF4-FFF2-40B4-BE49-F238E27FC236}">
                  <a16:creationId xmlns:a16="http://schemas.microsoft.com/office/drawing/2014/main" id="{C5FF9B43-57D8-0C9D-1F8B-8F52C793DF2B}"/>
                </a:ext>
              </a:extLst>
            </p:cNvPr>
            <p:cNvSpPr txBox="1"/>
            <p:nvPr/>
          </p:nvSpPr>
          <p:spPr bwMode="auto">
            <a:xfrm>
              <a:off x="8400350" y="46765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sp>
          <p:nvSpPr>
            <p:cNvPr id="68" name="TextBox 67">
              <a:extLst>
                <a:ext uri="{FF2B5EF4-FFF2-40B4-BE49-F238E27FC236}">
                  <a16:creationId xmlns:a16="http://schemas.microsoft.com/office/drawing/2014/main" id="{7B9ED989-DB7D-902A-6CBB-D82754737A23}"/>
                </a:ext>
              </a:extLst>
            </p:cNvPr>
            <p:cNvSpPr txBox="1"/>
            <p:nvPr/>
          </p:nvSpPr>
          <p:spPr bwMode="auto">
            <a:xfrm>
              <a:off x="9035150" y="46777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3"/>
                  </a:solidFill>
                  <a:latin typeface="Calibri" panose="020F0502020204030204" pitchFamily="34" charset="0"/>
                </a:rPr>
                <a:t>+</a:t>
              </a:r>
            </a:p>
          </p:txBody>
        </p:sp>
      </p:grpSp>
      <p:grpSp>
        <p:nvGrpSpPr>
          <p:cNvPr id="81" name="Group 80">
            <a:extLst>
              <a:ext uri="{FF2B5EF4-FFF2-40B4-BE49-F238E27FC236}">
                <a16:creationId xmlns:a16="http://schemas.microsoft.com/office/drawing/2014/main" id="{8A72E0D3-A3B5-3C6E-3959-155014F7E758}"/>
              </a:ext>
            </a:extLst>
          </p:cNvPr>
          <p:cNvGrpSpPr/>
          <p:nvPr/>
        </p:nvGrpSpPr>
        <p:grpSpPr>
          <a:xfrm>
            <a:off x="6745550" y="3652900"/>
            <a:ext cx="3457000" cy="1109377"/>
            <a:chOff x="6745550" y="3652900"/>
            <a:chExt cx="3457000" cy="1109377"/>
          </a:xfrm>
        </p:grpSpPr>
        <p:sp>
          <p:nvSpPr>
            <p:cNvPr id="70" name="TextBox 69">
              <a:extLst>
                <a:ext uri="{FF2B5EF4-FFF2-40B4-BE49-F238E27FC236}">
                  <a16:creationId xmlns:a16="http://schemas.microsoft.com/office/drawing/2014/main" id="{7CC880AD-6B49-49C7-BFD9-F136895F929F}"/>
                </a:ext>
              </a:extLst>
            </p:cNvPr>
            <p:cNvSpPr txBox="1"/>
            <p:nvPr/>
          </p:nvSpPr>
          <p:spPr bwMode="auto">
            <a:xfrm>
              <a:off x="6745550" y="36553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71" name="TextBox 70">
              <a:extLst>
                <a:ext uri="{FF2B5EF4-FFF2-40B4-BE49-F238E27FC236}">
                  <a16:creationId xmlns:a16="http://schemas.microsoft.com/office/drawing/2014/main" id="{DB357E00-9C96-0A8E-6195-B8A9DEDDE976}"/>
                </a:ext>
              </a:extLst>
            </p:cNvPr>
            <p:cNvSpPr txBox="1"/>
            <p:nvPr/>
          </p:nvSpPr>
          <p:spPr bwMode="auto">
            <a:xfrm>
              <a:off x="6800750" y="36529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72" name="TextBox 71">
              <a:extLst>
                <a:ext uri="{FF2B5EF4-FFF2-40B4-BE49-F238E27FC236}">
                  <a16:creationId xmlns:a16="http://schemas.microsoft.com/office/drawing/2014/main" id="{C4920D63-AC15-FFB8-1577-98CA9E40B8BA}"/>
                </a:ext>
              </a:extLst>
            </p:cNvPr>
            <p:cNvSpPr txBox="1"/>
            <p:nvPr/>
          </p:nvSpPr>
          <p:spPr bwMode="auto">
            <a:xfrm>
              <a:off x="8277950" y="44065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73" name="TextBox 72">
              <a:extLst>
                <a:ext uri="{FF2B5EF4-FFF2-40B4-BE49-F238E27FC236}">
                  <a16:creationId xmlns:a16="http://schemas.microsoft.com/office/drawing/2014/main" id="{AE6210A1-3059-AD32-A242-574F02A12008}"/>
                </a:ext>
              </a:extLst>
            </p:cNvPr>
            <p:cNvSpPr txBox="1"/>
            <p:nvPr/>
          </p:nvSpPr>
          <p:spPr bwMode="auto">
            <a:xfrm>
              <a:off x="8462750" y="44509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74" name="TextBox 73">
              <a:extLst>
                <a:ext uri="{FF2B5EF4-FFF2-40B4-BE49-F238E27FC236}">
                  <a16:creationId xmlns:a16="http://schemas.microsoft.com/office/drawing/2014/main" id="{5E387FFC-6DB0-3CCC-7F80-93030A5D7E3D}"/>
                </a:ext>
              </a:extLst>
            </p:cNvPr>
            <p:cNvSpPr txBox="1"/>
            <p:nvPr/>
          </p:nvSpPr>
          <p:spPr bwMode="auto">
            <a:xfrm>
              <a:off x="8708750" y="44521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75" name="TextBox 74">
              <a:extLst>
                <a:ext uri="{FF2B5EF4-FFF2-40B4-BE49-F238E27FC236}">
                  <a16:creationId xmlns:a16="http://schemas.microsoft.com/office/drawing/2014/main" id="{09BE289D-7817-0431-DB04-568475850E80}"/>
                </a:ext>
              </a:extLst>
            </p:cNvPr>
            <p:cNvSpPr txBox="1"/>
            <p:nvPr/>
          </p:nvSpPr>
          <p:spPr bwMode="auto">
            <a:xfrm>
              <a:off x="9023150" y="44497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76" name="TextBox 75">
              <a:extLst>
                <a:ext uri="{FF2B5EF4-FFF2-40B4-BE49-F238E27FC236}">
                  <a16:creationId xmlns:a16="http://schemas.microsoft.com/office/drawing/2014/main" id="{6391D7FF-0217-897F-AC03-0F146BBC94F6}"/>
                </a:ext>
              </a:extLst>
            </p:cNvPr>
            <p:cNvSpPr txBox="1"/>
            <p:nvPr/>
          </p:nvSpPr>
          <p:spPr bwMode="auto">
            <a:xfrm>
              <a:off x="9161150" y="44509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77" name="TextBox 76">
              <a:extLst>
                <a:ext uri="{FF2B5EF4-FFF2-40B4-BE49-F238E27FC236}">
                  <a16:creationId xmlns:a16="http://schemas.microsoft.com/office/drawing/2014/main" id="{4F91484E-CB55-23C9-E8B7-C0DA27CA4300}"/>
                </a:ext>
              </a:extLst>
            </p:cNvPr>
            <p:cNvSpPr txBox="1"/>
            <p:nvPr/>
          </p:nvSpPr>
          <p:spPr bwMode="auto">
            <a:xfrm>
              <a:off x="9291950" y="44485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78" name="TextBox 77">
              <a:extLst>
                <a:ext uri="{FF2B5EF4-FFF2-40B4-BE49-F238E27FC236}">
                  <a16:creationId xmlns:a16="http://schemas.microsoft.com/office/drawing/2014/main" id="{4DF983D0-874E-4152-2488-A210C6F093F0}"/>
                </a:ext>
              </a:extLst>
            </p:cNvPr>
            <p:cNvSpPr txBox="1"/>
            <p:nvPr/>
          </p:nvSpPr>
          <p:spPr bwMode="auto">
            <a:xfrm>
              <a:off x="9044750" y="44497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79" name="TextBox 78">
              <a:extLst>
                <a:ext uri="{FF2B5EF4-FFF2-40B4-BE49-F238E27FC236}">
                  <a16:creationId xmlns:a16="http://schemas.microsoft.com/office/drawing/2014/main" id="{3E69EBC3-AB1B-D838-072E-04EDF6234F98}"/>
                </a:ext>
              </a:extLst>
            </p:cNvPr>
            <p:cNvSpPr txBox="1"/>
            <p:nvPr/>
          </p:nvSpPr>
          <p:spPr bwMode="auto">
            <a:xfrm>
              <a:off x="9437150" y="44497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sp>
          <p:nvSpPr>
            <p:cNvPr id="80" name="TextBox 79">
              <a:extLst>
                <a:ext uri="{FF2B5EF4-FFF2-40B4-BE49-F238E27FC236}">
                  <a16:creationId xmlns:a16="http://schemas.microsoft.com/office/drawing/2014/main" id="{036AB89D-308D-E662-5FA5-FC5818524874}"/>
                </a:ext>
              </a:extLst>
            </p:cNvPr>
            <p:cNvSpPr txBox="1"/>
            <p:nvPr/>
          </p:nvSpPr>
          <p:spPr bwMode="auto">
            <a:xfrm>
              <a:off x="10075550" y="4454500"/>
              <a:ext cx="127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accent1"/>
                  </a:solidFill>
                  <a:latin typeface="Calibri" panose="020F0502020204030204" pitchFamily="34" charset="0"/>
                </a:rPr>
                <a:t>+</a:t>
              </a:r>
            </a:p>
          </p:txBody>
        </p:sp>
      </p:grpSp>
    </p:spTree>
    <p:extLst>
      <p:ext uri="{BB962C8B-B14F-4D97-AF65-F5344CB8AC3E}">
        <p14:creationId xmlns:p14="http://schemas.microsoft.com/office/powerpoint/2010/main" val="40630176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F881A-3F77-CDFE-F1C6-9D0B955061B3}"/>
              </a:ext>
            </a:extLst>
          </p:cNvPr>
          <p:cNvSpPr>
            <a:spLocks noGrp="1"/>
          </p:cNvSpPr>
          <p:nvPr>
            <p:ph type="title"/>
          </p:nvPr>
        </p:nvSpPr>
        <p:spPr/>
        <p:txBody>
          <a:bodyPr/>
          <a:lstStyle/>
          <a:p>
            <a:r>
              <a:rPr lang="en-US" dirty="0"/>
              <a:t>RELATIVITY-020: 2L or Later Relatlimab/Nivolumab in Anti‒PD-1/PD-L1 Refractory Melanoma </a:t>
            </a:r>
          </a:p>
        </p:txBody>
      </p:sp>
      <p:sp>
        <p:nvSpPr>
          <p:cNvPr id="3" name="Content Placeholder 2">
            <a:extLst>
              <a:ext uri="{FF2B5EF4-FFF2-40B4-BE49-F238E27FC236}">
                <a16:creationId xmlns:a16="http://schemas.microsoft.com/office/drawing/2014/main" id="{945C66C1-80EE-C2C0-B2FE-3944514ADC2A}"/>
              </a:ext>
            </a:extLst>
          </p:cNvPr>
          <p:cNvSpPr>
            <a:spLocks noGrp="1"/>
          </p:cNvSpPr>
          <p:nvPr>
            <p:ph sz="half" idx="1"/>
          </p:nvPr>
        </p:nvSpPr>
        <p:spPr/>
        <p:txBody>
          <a:bodyPr/>
          <a:lstStyle/>
          <a:p>
            <a:r>
              <a:rPr lang="en-US" sz="2000" dirty="0"/>
              <a:t>Phase I/</a:t>
            </a:r>
            <a:r>
              <a:rPr lang="en-US" sz="2000" dirty="0" err="1"/>
              <a:t>IIa</a:t>
            </a:r>
            <a:r>
              <a:rPr lang="en-US" sz="2000" dirty="0"/>
              <a:t> trial of relatlimab/nivolumab in patients with progressive disease after anti‒PD-1/PD-L1 therapy (n = 518)</a:t>
            </a:r>
          </a:p>
          <a:p>
            <a:pPr lvl="1"/>
            <a:r>
              <a:rPr lang="en-US" sz="1800" dirty="0"/>
              <a:t>Cohort D1 eligibility included 1 prior anti‒PD-1 therapy; 39.3% had prior anti‒CTLA-4 therapy</a:t>
            </a:r>
          </a:p>
          <a:p>
            <a:pPr lvl="1"/>
            <a:r>
              <a:rPr lang="en-US" sz="1800" dirty="0"/>
              <a:t>Cohort D2 eligibility included ≥1 prior anti‒PD-1/PD-L1 therapy; 59.8% had prior anti‒ CTLA-4 therapy</a:t>
            </a:r>
          </a:p>
        </p:txBody>
      </p:sp>
      <p:graphicFrame>
        <p:nvGraphicFramePr>
          <p:cNvPr id="4" name="Content Placeholder 8">
            <a:extLst>
              <a:ext uri="{FF2B5EF4-FFF2-40B4-BE49-F238E27FC236}">
                <a16:creationId xmlns:a16="http://schemas.microsoft.com/office/drawing/2014/main" id="{EAA3F5A8-309F-B918-3E2E-0D08644C6BB7}"/>
              </a:ext>
            </a:extLst>
          </p:cNvPr>
          <p:cNvGraphicFramePr>
            <a:graphicFrameLocks/>
          </p:cNvGraphicFramePr>
          <p:nvPr>
            <p:extLst>
              <p:ext uri="{D42A27DB-BD31-4B8C-83A1-F6EECF244321}">
                <p14:modId xmlns:p14="http://schemas.microsoft.com/office/powerpoint/2010/main" val="2623093678"/>
              </p:ext>
            </p:extLst>
          </p:nvPr>
        </p:nvGraphicFramePr>
        <p:xfrm>
          <a:off x="6111240" y="1600200"/>
          <a:ext cx="5394960" cy="4090803"/>
        </p:xfrm>
        <a:graphic>
          <a:graphicData uri="http://schemas.openxmlformats.org/drawingml/2006/table">
            <a:tbl>
              <a:tblPr firstRow="1"/>
              <a:tblGrid>
                <a:gridCol w="2651760">
                  <a:extLst>
                    <a:ext uri="{9D8B030D-6E8A-4147-A177-3AD203B41FA5}">
                      <a16:colId xmlns:a16="http://schemas.microsoft.com/office/drawing/2014/main" val="92868280"/>
                    </a:ext>
                  </a:extLst>
                </a:gridCol>
                <a:gridCol w="1371600">
                  <a:extLst>
                    <a:ext uri="{9D8B030D-6E8A-4147-A177-3AD203B41FA5}">
                      <a16:colId xmlns:a16="http://schemas.microsoft.com/office/drawing/2014/main" val="1355288430"/>
                    </a:ext>
                  </a:extLst>
                </a:gridCol>
                <a:gridCol w="1371600">
                  <a:extLst>
                    <a:ext uri="{9D8B030D-6E8A-4147-A177-3AD203B41FA5}">
                      <a16:colId xmlns:a16="http://schemas.microsoft.com/office/drawing/2014/main" val="1347231371"/>
                    </a:ext>
                  </a:extLst>
                </a:gridCol>
              </a:tblGrid>
              <a:tr h="524643">
                <a:tc>
                  <a:txBody>
                    <a:bodyPr/>
                    <a:lstStyle>
                      <a:lvl1pPr marL="0" algn="l" defTabSz="914400" rtl="0" eaLnBrk="1" latinLnBrk="0" hangingPunct="1">
                        <a:defRPr sz="1800" b="1" kern="1200">
                          <a:solidFill>
                            <a:schemeClr val="tx1"/>
                          </a:solidFill>
                          <a:latin typeface="Bierstadt"/>
                        </a:defRPr>
                      </a:lvl1pPr>
                      <a:lvl2pPr marL="457200" algn="l" defTabSz="914400" rtl="0" eaLnBrk="1" latinLnBrk="0" hangingPunct="1">
                        <a:defRPr sz="1800" b="1" kern="1200">
                          <a:solidFill>
                            <a:schemeClr val="tx1"/>
                          </a:solidFill>
                          <a:latin typeface="Bierstadt"/>
                        </a:defRPr>
                      </a:lvl2pPr>
                      <a:lvl3pPr marL="914400" algn="l" defTabSz="914400" rtl="0" eaLnBrk="1" latinLnBrk="0" hangingPunct="1">
                        <a:defRPr sz="1800" b="1" kern="1200">
                          <a:solidFill>
                            <a:schemeClr val="tx1"/>
                          </a:solidFill>
                          <a:latin typeface="Bierstadt"/>
                        </a:defRPr>
                      </a:lvl3pPr>
                      <a:lvl4pPr marL="1371600" algn="l" defTabSz="914400" rtl="0" eaLnBrk="1" latinLnBrk="0" hangingPunct="1">
                        <a:defRPr sz="1800" b="1" kern="1200">
                          <a:solidFill>
                            <a:schemeClr val="tx1"/>
                          </a:solidFill>
                          <a:latin typeface="Bierstadt"/>
                        </a:defRPr>
                      </a:lvl4pPr>
                      <a:lvl5pPr marL="1828800" algn="l" defTabSz="914400" rtl="0" eaLnBrk="1" latinLnBrk="0" hangingPunct="1">
                        <a:defRPr sz="1800" b="1" kern="1200">
                          <a:solidFill>
                            <a:schemeClr val="tx1"/>
                          </a:solidFill>
                          <a:latin typeface="Bierstadt"/>
                        </a:defRPr>
                      </a:lvl5pPr>
                      <a:lvl6pPr marL="2286000" algn="l" defTabSz="914400" rtl="0" eaLnBrk="1" latinLnBrk="0" hangingPunct="1">
                        <a:defRPr sz="1800" b="1" kern="1200">
                          <a:solidFill>
                            <a:schemeClr val="tx1"/>
                          </a:solidFill>
                          <a:latin typeface="Bierstadt"/>
                        </a:defRPr>
                      </a:lvl6pPr>
                      <a:lvl7pPr marL="2743200" algn="l" defTabSz="914400" rtl="0" eaLnBrk="1" latinLnBrk="0" hangingPunct="1">
                        <a:defRPr sz="1800" b="1" kern="1200">
                          <a:solidFill>
                            <a:schemeClr val="tx1"/>
                          </a:solidFill>
                          <a:latin typeface="Bierstadt"/>
                        </a:defRPr>
                      </a:lvl7pPr>
                      <a:lvl8pPr marL="3200400" algn="l" defTabSz="914400" rtl="0" eaLnBrk="1" latinLnBrk="0" hangingPunct="1">
                        <a:defRPr sz="1800" b="1" kern="1200">
                          <a:solidFill>
                            <a:schemeClr val="tx1"/>
                          </a:solidFill>
                          <a:latin typeface="Bierstadt"/>
                        </a:defRPr>
                      </a:lvl8pPr>
                      <a:lvl9pPr marL="3657600" algn="l" defTabSz="914400" rtl="0" eaLnBrk="1" latinLnBrk="0" hangingPunct="1">
                        <a:defRPr sz="1800" b="1" kern="1200">
                          <a:solidFill>
                            <a:schemeClr val="tx1"/>
                          </a:solidFill>
                          <a:latin typeface="Bierstadt"/>
                        </a:defRPr>
                      </a:lvl9pPr>
                    </a:lstStyle>
                    <a:p>
                      <a:pPr marL="0" marR="0" algn="l">
                        <a:lnSpc>
                          <a:spcPct val="100000"/>
                        </a:lnSpc>
                        <a:spcBef>
                          <a:spcPts val="0"/>
                        </a:spcBef>
                        <a:spcAft>
                          <a:spcPts val="0"/>
                        </a:spcAft>
                      </a:pPr>
                      <a:r>
                        <a:rPr lang="en-US" sz="1400" b="1" dirty="0">
                          <a:solidFill>
                            <a:schemeClr val="tx1"/>
                          </a:solidFill>
                          <a:effectLst/>
                          <a:latin typeface="+mn-lt"/>
                          <a:ea typeface="Batang" panose="02030600000101010101" pitchFamily="18" charset="-127"/>
                          <a:cs typeface="Calibri" panose="020F0502020204030204" pitchFamily="34" charset="0"/>
                        </a:rPr>
                        <a:t>Response</a:t>
                      </a:r>
                      <a:endParaRPr lang="en-US" sz="14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algn="ctr">
                        <a:lnSpc>
                          <a:spcPct val="100000"/>
                        </a:lnSpc>
                        <a:spcBef>
                          <a:spcPts val="0"/>
                        </a:spcBef>
                        <a:spcAft>
                          <a:spcPts val="0"/>
                        </a:spcAft>
                      </a:pPr>
                      <a:r>
                        <a:rPr lang="en-US" sz="1400" b="1" dirty="0">
                          <a:solidFill>
                            <a:schemeClr val="tx1"/>
                          </a:solidFill>
                          <a:effectLst/>
                          <a:latin typeface="+mn-lt"/>
                          <a:ea typeface="Batang" panose="02030600000101010101" pitchFamily="18" charset="-127"/>
                          <a:cs typeface="Calibri" panose="020F0502020204030204" pitchFamily="34" charset="0"/>
                        </a:rPr>
                        <a:t>Cohort D1</a:t>
                      </a:r>
                      <a:br>
                        <a:rPr lang="en-US" sz="1400" b="1" dirty="0">
                          <a:solidFill>
                            <a:schemeClr val="tx1"/>
                          </a:solidFill>
                          <a:effectLst/>
                          <a:latin typeface="+mn-lt"/>
                          <a:ea typeface="Batang" panose="02030600000101010101" pitchFamily="18" charset="-127"/>
                          <a:cs typeface="Calibri" panose="020F0502020204030204" pitchFamily="34" charset="0"/>
                        </a:rPr>
                      </a:br>
                      <a:r>
                        <a:rPr lang="en-US" sz="1400" b="1" dirty="0">
                          <a:solidFill>
                            <a:schemeClr val="tx1"/>
                          </a:solidFill>
                          <a:effectLst/>
                          <a:latin typeface="+mn-lt"/>
                          <a:ea typeface="Batang" panose="02030600000101010101" pitchFamily="18" charset="-127"/>
                          <a:cs typeface="Calibri" panose="020F0502020204030204" pitchFamily="34" charset="0"/>
                        </a:rPr>
                        <a:t>(n = 351)</a:t>
                      </a:r>
                      <a:endParaRPr lang="en-US" sz="14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b="1" kern="1200">
                          <a:solidFill>
                            <a:schemeClr val="tx1"/>
                          </a:solidFill>
                          <a:latin typeface="Bierstadt"/>
                        </a:defRPr>
                      </a:lvl1pPr>
                      <a:lvl2pPr marL="457200" algn="l" defTabSz="914400" rtl="0" eaLnBrk="1" latinLnBrk="0" hangingPunct="1">
                        <a:defRPr sz="1800" b="1" kern="1200">
                          <a:solidFill>
                            <a:schemeClr val="tx1"/>
                          </a:solidFill>
                          <a:latin typeface="Bierstadt"/>
                        </a:defRPr>
                      </a:lvl2pPr>
                      <a:lvl3pPr marL="914400" algn="l" defTabSz="914400" rtl="0" eaLnBrk="1" latinLnBrk="0" hangingPunct="1">
                        <a:defRPr sz="1800" b="1" kern="1200">
                          <a:solidFill>
                            <a:schemeClr val="tx1"/>
                          </a:solidFill>
                          <a:latin typeface="Bierstadt"/>
                        </a:defRPr>
                      </a:lvl3pPr>
                      <a:lvl4pPr marL="1371600" algn="l" defTabSz="914400" rtl="0" eaLnBrk="1" latinLnBrk="0" hangingPunct="1">
                        <a:defRPr sz="1800" b="1" kern="1200">
                          <a:solidFill>
                            <a:schemeClr val="tx1"/>
                          </a:solidFill>
                          <a:latin typeface="Bierstadt"/>
                        </a:defRPr>
                      </a:lvl4pPr>
                      <a:lvl5pPr marL="1828800" algn="l" defTabSz="914400" rtl="0" eaLnBrk="1" latinLnBrk="0" hangingPunct="1">
                        <a:defRPr sz="1800" b="1" kern="1200">
                          <a:solidFill>
                            <a:schemeClr val="tx1"/>
                          </a:solidFill>
                          <a:latin typeface="Bierstadt"/>
                        </a:defRPr>
                      </a:lvl5pPr>
                      <a:lvl6pPr marL="2286000" algn="l" defTabSz="914400" rtl="0" eaLnBrk="1" latinLnBrk="0" hangingPunct="1">
                        <a:defRPr sz="1800" b="1" kern="1200">
                          <a:solidFill>
                            <a:schemeClr val="tx1"/>
                          </a:solidFill>
                          <a:latin typeface="Bierstadt"/>
                        </a:defRPr>
                      </a:lvl6pPr>
                      <a:lvl7pPr marL="2743200" algn="l" defTabSz="914400" rtl="0" eaLnBrk="1" latinLnBrk="0" hangingPunct="1">
                        <a:defRPr sz="1800" b="1" kern="1200">
                          <a:solidFill>
                            <a:schemeClr val="tx1"/>
                          </a:solidFill>
                          <a:latin typeface="Bierstadt"/>
                        </a:defRPr>
                      </a:lvl7pPr>
                      <a:lvl8pPr marL="3200400" algn="l" defTabSz="914400" rtl="0" eaLnBrk="1" latinLnBrk="0" hangingPunct="1">
                        <a:defRPr sz="1800" b="1" kern="1200">
                          <a:solidFill>
                            <a:schemeClr val="tx1"/>
                          </a:solidFill>
                          <a:latin typeface="Bierstadt"/>
                        </a:defRPr>
                      </a:lvl8pPr>
                      <a:lvl9pPr marL="3657600" algn="l" defTabSz="914400" rtl="0" eaLnBrk="1" latinLnBrk="0" hangingPunct="1">
                        <a:defRPr sz="1800" b="1" kern="1200">
                          <a:solidFill>
                            <a:schemeClr val="tx1"/>
                          </a:solidFill>
                          <a:latin typeface="Bierstadt"/>
                        </a:defRPr>
                      </a:lvl9pPr>
                    </a:lstStyle>
                    <a:p>
                      <a:pPr marL="0" marR="0" algn="ctr">
                        <a:lnSpc>
                          <a:spcPct val="100000"/>
                        </a:lnSpc>
                        <a:spcBef>
                          <a:spcPts val="0"/>
                        </a:spcBef>
                        <a:spcAft>
                          <a:spcPts val="0"/>
                        </a:spcAft>
                      </a:pPr>
                      <a:r>
                        <a:rPr lang="en-US" sz="1400" b="1" dirty="0">
                          <a:solidFill>
                            <a:schemeClr val="tx1"/>
                          </a:solidFill>
                          <a:effectLst/>
                          <a:latin typeface="+mn-lt"/>
                          <a:ea typeface="Batang" panose="02030600000101010101" pitchFamily="18" charset="-127"/>
                          <a:cs typeface="Calibri" panose="020F0502020204030204" pitchFamily="34" charset="0"/>
                        </a:rPr>
                        <a:t>Cohort D2</a:t>
                      </a:r>
                      <a:br>
                        <a:rPr lang="en-US" sz="1400" b="1" dirty="0">
                          <a:solidFill>
                            <a:schemeClr val="tx1"/>
                          </a:solidFill>
                          <a:effectLst/>
                          <a:latin typeface="+mn-lt"/>
                          <a:ea typeface="Batang" panose="02030600000101010101" pitchFamily="18" charset="-127"/>
                          <a:cs typeface="Calibri" panose="020F0502020204030204" pitchFamily="34" charset="0"/>
                        </a:rPr>
                      </a:br>
                      <a:r>
                        <a:rPr lang="en-US" sz="1400" b="1" dirty="0">
                          <a:solidFill>
                            <a:schemeClr val="tx1"/>
                          </a:solidFill>
                          <a:effectLst/>
                          <a:latin typeface="+mn-lt"/>
                          <a:ea typeface="Batang" panose="02030600000101010101" pitchFamily="18" charset="-127"/>
                          <a:cs typeface="Calibri" panose="020F0502020204030204" pitchFamily="34" charset="0"/>
                        </a:rPr>
                        <a:t>(n = 163)</a:t>
                      </a:r>
                      <a:endParaRPr lang="en-US" sz="14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36743762"/>
                  </a:ext>
                </a:extLst>
              </a:tr>
              <a:tr h="274320">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400" b="0" dirty="0">
                          <a:solidFill>
                            <a:schemeClr val="bg1"/>
                          </a:solidFill>
                          <a:effectLst/>
                          <a:latin typeface="+mn-lt"/>
                          <a:ea typeface="Batang" panose="02030600000101010101" pitchFamily="18" charset="-127"/>
                          <a:cs typeface="Calibri" panose="020F0502020204030204" pitchFamily="34" charset="0"/>
                        </a:rPr>
                        <a:t>ORR, </a:t>
                      </a:r>
                      <a:r>
                        <a:rPr lang="en-US" sz="1400" b="0">
                          <a:solidFill>
                            <a:schemeClr val="bg1"/>
                          </a:solidFill>
                          <a:effectLst/>
                          <a:latin typeface="+mn-lt"/>
                          <a:ea typeface="Batang" panose="02030600000101010101" pitchFamily="18" charset="-127"/>
                          <a:cs typeface="Calibri" panose="020F0502020204030204" pitchFamily="34" charset="0"/>
                        </a:rPr>
                        <a:t>n (%)</a:t>
                      </a:r>
                      <a:endParaRPr lang="en-US" sz="14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42 (12.0)</a:t>
                      </a:r>
                      <a:endParaRPr lang="en-US" sz="14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15 (9.2)</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99368259"/>
                  </a:ext>
                </a:extLst>
              </a:tr>
              <a:tr h="274320">
                <a:tc gridSpan="2">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400" b="0" dirty="0">
                          <a:solidFill>
                            <a:schemeClr val="bg1"/>
                          </a:solidFill>
                          <a:effectLst/>
                          <a:latin typeface="+mn-lt"/>
                          <a:ea typeface="Batang" panose="02030600000101010101" pitchFamily="18" charset="-127"/>
                          <a:cs typeface="Calibri" panose="020F0502020204030204" pitchFamily="34" charset="0"/>
                        </a:rPr>
                        <a:t>Best overall response, </a:t>
                      </a:r>
                      <a:r>
                        <a:rPr lang="en-US" sz="1400" b="0">
                          <a:solidFill>
                            <a:schemeClr val="bg1"/>
                          </a:solidFill>
                          <a:effectLst/>
                          <a:latin typeface="+mn-lt"/>
                          <a:ea typeface="Batang" panose="02030600000101010101" pitchFamily="18" charset="-127"/>
                          <a:cs typeface="Calibri" panose="020F0502020204030204" pitchFamily="34" charset="0"/>
                        </a:rPr>
                        <a:t>n (%)</a:t>
                      </a:r>
                      <a:r>
                        <a:rPr lang="en-US" sz="1400">
                          <a:solidFill>
                            <a:schemeClr val="bg1"/>
                          </a:solidFill>
                          <a:effectLst/>
                          <a:latin typeface="+mn-lt"/>
                          <a:ea typeface="Batang" panose="02030600000101010101" pitchFamily="18" charset="-127"/>
                          <a:cs typeface="Calibri" panose="020F0502020204030204" pitchFamily="34" charset="0"/>
                        </a:rPr>
                        <a:t> </a:t>
                      </a:r>
                      <a:endParaRPr lang="en-US" sz="1400" dirty="0">
                        <a:solidFill>
                          <a:schemeClr val="bg1"/>
                        </a:solidFill>
                        <a:effectLst/>
                        <a:latin typeface="+mn-lt"/>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 </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724586918"/>
                  </a:ext>
                </a:extLst>
              </a:tr>
              <a:tr h="274320">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285750"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mn-lt"/>
                          <a:ea typeface="+mn-ea"/>
                          <a:cs typeface="+mn-cs"/>
                        </a:rPr>
                        <a:t>CR</a:t>
                      </a:r>
                    </a:p>
                  </a:txBody>
                  <a:tcPr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4300"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lang="en-US" sz="1400" dirty="0">
                          <a:solidFill>
                            <a:schemeClr val="bg1"/>
                          </a:solidFill>
                          <a:effectLst/>
                          <a:latin typeface="+mn-lt"/>
                          <a:ea typeface="Batang" panose="02030600000101010101" pitchFamily="18" charset="-127"/>
                          <a:cs typeface="Calibri" panose="020F0502020204030204" pitchFamily="34" charset="0"/>
                        </a:rPr>
                        <a:t>15 (4.3)</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4 (2.5)</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51791841"/>
                  </a:ext>
                </a:extLst>
              </a:tr>
              <a:tr h="274320">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mn-lt"/>
                          <a:ea typeface="+mn-ea"/>
                          <a:cs typeface="+mn-cs"/>
                        </a:rPr>
                        <a:t>PR</a:t>
                      </a:r>
                    </a:p>
                  </a:txBody>
                  <a:tcPr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lang="en-US" sz="1400" dirty="0">
                          <a:solidFill>
                            <a:schemeClr val="bg1"/>
                          </a:solidFill>
                          <a:effectLst/>
                          <a:latin typeface="+mn-lt"/>
                          <a:ea typeface="Batang" panose="02030600000101010101" pitchFamily="18" charset="-127"/>
                          <a:cs typeface="Calibri" panose="020F0502020204030204" pitchFamily="34" charset="0"/>
                        </a:rPr>
                        <a:t>27 (7.7)</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11 (6.7)</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791973879"/>
                  </a:ext>
                </a:extLst>
              </a:tr>
              <a:tr h="274320">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mn-lt"/>
                          <a:ea typeface="+mn-ea"/>
                          <a:cs typeface="+mn-cs"/>
                        </a:rPr>
                        <a:t>SD</a:t>
                      </a:r>
                    </a:p>
                  </a:txBody>
                  <a:tcPr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lang="en-US" sz="1400" dirty="0">
                          <a:solidFill>
                            <a:schemeClr val="bg1"/>
                          </a:solidFill>
                          <a:effectLst/>
                          <a:latin typeface="+mn-lt"/>
                          <a:ea typeface="Batang" panose="02030600000101010101" pitchFamily="18" charset="-127"/>
                          <a:cs typeface="Calibri" panose="020F0502020204030204" pitchFamily="34" charset="0"/>
                        </a:rPr>
                        <a:t>100 (28.5)</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50 (30.7)</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703014449"/>
                  </a:ext>
                </a:extLst>
              </a:tr>
              <a:tr h="27432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mn-lt"/>
                          <a:ea typeface="+mn-ea"/>
                          <a:cs typeface="+mn-cs"/>
                        </a:rPr>
                        <a:t>SD ≥12 </a:t>
                      </a:r>
                      <a:r>
                        <a:rPr kumimoji="0" lang="en-US" sz="1400" b="0" i="0" u="none" strike="noStrike" kern="1200" cap="none" normalizeH="0" baseline="0" dirty="0" err="1">
                          <a:ln>
                            <a:noFill/>
                          </a:ln>
                          <a:solidFill>
                            <a:schemeClr val="bg2">
                              <a:lumMod val="10000"/>
                            </a:schemeClr>
                          </a:solidFill>
                          <a:effectLst/>
                          <a:latin typeface="+mn-lt"/>
                          <a:ea typeface="+mn-ea"/>
                          <a:cs typeface="+mn-cs"/>
                        </a:rPr>
                        <a:t>wk</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lang="en-US" sz="1400" dirty="0">
                          <a:solidFill>
                            <a:schemeClr val="bg1"/>
                          </a:solidFill>
                          <a:effectLst/>
                          <a:latin typeface="+mn-lt"/>
                          <a:ea typeface="Calibri" panose="020F0502020204030204" pitchFamily="34" charset="0"/>
                          <a:cs typeface="Times New Roman" panose="02020603050405020304" pitchFamily="18" charset="0"/>
                        </a:rPr>
                        <a:t>94 (26.8)</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mn-lt"/>
                          <a:ea typeface="Calibri" panose="020F0502020204030204" pitchFamily="34" charset="0"/>
                          <a:cs typeface="Times New Roman" panose="02020603050405020304" pitchFamily="18" charset="0"/>
                        </a:rPr>
                        <a:t>46 (28.2)</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884887019"/>
                  </a:ext>
                </a:extLst>
              </a:tr>
              <a:tr h="27432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mn-lt"/>
                          <a:ea typeface="+mn-ea"/>
                          <a:cs typeface="+mn-cs"/>
                        </a:rPr>
                        <a:t>Non-CR/non-PD</a:t>
                      </a:r>
                    </a:p>
                  </a:txBody>
                  <a:tcPr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lang="en-US" sz="1400">
                          <a:solidFill>
                            <a:schemeClr val="bg1"/>
                          </a:solidFill>
                          <a:effectLst/>
                          <a:latin typeface="+mn-lt"/>
                          <a:ea typeface="Calibri" panose="020F0502020204030204" pitchFamily="34" charset="0"/>
                          <a:cs typeface="Times New Roman" panose="02020603050405020304" pitchFamily="18" charset="0"/>
                        </a:rPr>
                        <a:t>6 (1.7)</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mn-lt"/>
                          <a:ea typeface="Calibri" panose="020F0502020204030204" pitchFamily="34" charset="0"/>
                          <a:cs typeface="Times New Roman" panose="02020603050405020304" pitchFamily="18" charset="0"/>
                        </a:rPr>
                        <a:t>4 (2.5)</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732038834"/>
                  </a:ext>
                </a:extLst>
              </a:tr>
              <a:tr h="274320">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mn-lt"/>
                          <a:ea typeface="+mn-ea"/>
                          <a:cs typeface="+mn-cs"/>
                        </a:rPr>
                        <a:t>PD</a:t>
                      </a:r>
                    </a:p>
                  </a:txBody>
                  <a:tcPr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lang="en-US" sz="1400" dirty="0">
                          <a:solidFill>
                            <a:schemeClr val="bg1"/>
                          </a:solidFill>
                          <a:effectLst/>
                          <a:latin typeface="+mn-lt"/>
                          <a:ea typeface="Batang" panose="02030600000101010101" pitchFamily="18" charset="-127"/>
                          <a:cs typeface="Calibri" panose="020F0502020204030204" pitchFamily="34" charset="0"/>
                        </a:rPr>
                        <a:t>174 (49.6)</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68 (41.7)</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685188576"/>
                  </a:ext>
                </a:extLst>
              </a:tr>
              <a:tr h="274320">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mn-lt"/>
                          <a:ea typeface="+mn-ea"/>
                          <a:cs typeface="+mn-cs"/>
                        </a:rPr>
                        <a:t>NE</a:t>
                      </a:r>
                    </a:p>
                  </a:txBody>
                  <a:tcPr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lang="en-US" sz="1400" dirty="0">
                          <a:solidFill>
                            <a:schemeClr val="bg1"/>
                          </a:solidFill>
                          <a:effectLst/>
                          <a:latin typeface="+mn-lt"/>
                          <a:ea typeface="Batang" panose="02030600000101010101" pitchFamily="18" charset="-127"/>
                          <a:cs typeface="Calibri" panose="020F0502020204030204" pitchFamily="34" charset="0"/>
                        </a:rPr>
                        <a:t>28 (8.0)</a:t>
                      </a:r>
                      <a:endParaRPr kumimoji="0" lang="en-US" sz="1400" b="0" i="0" u="none" strike="noStrike" kern="1200" cap="none" normalizeH="0" baseline="0" dirty="0">
                        <a:ln>
                          <a:noFill/>
                        </a:ln>
                        <a:solidFill>
                          <a:schemeClr val="bg2">
                            <a:lumMod val="10000"/>
                          </a:schemeClr>
                        </a:solidFill>
                        <a:effectLst/>
                        <a:latin typeface="+mn-lt"/>
                        <a:ea typeface="+mn-ea"/>
                        <a:cs typeface="+mn-cs"/>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25 (15.3)</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908344576"/>
                  </a:ext>
                </a:extLst>
              </a:tr>
              <a:tr h="274320">
                <a:tc>
                  <a:txBody>
                    <a:bodyPr/>
                    <a:lstStyle/>
                    <a:p>
                      <a:pPr marL="0" marR="0">
                        <a:lnSpc>
                          <a:spcPct val="100000"/>
                        </a:lnSpc>
                        <a:spcBef>
                          <a:spcPts val="0"/>
                        </a:spcBef>
                        <a:spcAft>
                          <a:spcPts val="0"/>
                        </a:spcAft>
                      </a:pPr>
                      <a:r>
                        <a:rPr lang="en-US" sz="1400" b="0" dirty="0">
                          <a:solidFill>
                            <a:schemeClr val="bg1"/>
                          </a:solidFill>
                          <a:effectLst/>
                          <a:latin typeface="+mn-lt"/>
                          <a:ea typeface="Calibri" panose="020F0502020204030204" pitchFamily="34" charset="0"/>
                          <a:cs typeface="Times New Roman" panose="02020603050405020304" pitchFamily="18" charset="0"/>
                        </a:rPr>
                        <a:t>ORR subgroup analysis</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c>
                  <a:txBody>
                    <a:bodyPr/>
                    <a:lstStyle/>
                    <a:p>
                      <a:pPr marL="0" marR="0" algn="ctr">
                        <a:lnSpc>
                          <a:spcPct val="100000"/>
                        </a:lnSpc>
                        <a:spcBef>
                          <a:spcPts val="0"/>
                        </a:spcBef>
                        <a:spcAft>
                          <a:spcPts val="0"/>
                        </a:spcAft>
                      </a:pPr>
                      <a:endParaRPr lang="en-US" sz="14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c>
                  <a:txBody>
                    <a:bodyPr/>
                    <a:lstStyle/>
                    <a:p>
                      <a:pPr marL="0" marR="0" algn="ctr">
                        <a:lnSpc>
                          <a:spcPct val="100000"/>
                        </a:lnSpc>
                        <a:spcBef>
                          <a:spcPts val="0"/>
                        </a:spcBef>
                        <a:spcAft>
                          <a:spcPts val="0"/>
                        </a:spcAft>
                      </a:pP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extLst>
                  <a:ext uri="{0D108BD9-81ED-4DB2-BD59-A6C34878D82A}">
                    <a16:rowId xmlns:a16="http://schemas.microsoft.com/office/drawing/2014/main" val="1161857135"/>
                  </a:ext>
                </a:extLst>
              </a:tr>
              <a:tr h="27432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mn-lt"/>
                          <a:ea typeface="+mn-ea"/>
                          <a:cs typeface="+mn-cs"/>
                        </a:rPr>
                        <a:t>After prior CTLA-4 </a:t>
                      </a:r>
                      <a:r>
                        <a:rPr kumimoji="0" lang="en-US" sz="1400" b="0" i="0" u="none" strike="noStrike" kern="1200" cap="none" normalizeH="0" baseline="0" dirty="0" err="1">
                          <a:ln>
                            <a:noFill/>
                          </a:ln>
                          <a:solidFill>
                            <a:schemeClr val="bg2">
                              <a:lumMod val="10000"/>
                            </a:schemeClr>
                          </a:solidFill>
                          <a:effectLst/>
                          <a:latin typeface="+mn-lt"/>
                          <a:ea typeface="+mn-ea"/>
                          <a:cs typeface="+mn-cs"/>
                        </a:rPr>
                        <a:t>tx</a:t>
                      </a:r>
                      <a:r>
                        <a:rPr kumimoji="0" lang="en-US" sz="1400" b="0" i="0" u="none" strike="noStrike" kern="1200" cap="none" normalizeH="0" baseline="0" dirty="0">
                          <a:ln>
                            <a:noFill/>
                          </a:ln>
                          <a:solidFill>
                            <a:schemeClr val="bg2">
                              <a:lumMod val="10000"/>
                            </a:schemeClr>
                          </a:solidFill>
                          <a:effectLst/>
                          <a:latin typeface="+mn-lt"/>
                          <a:ea typeface="+mn-ea"/>
                          <a:cs typeface="+mn-cs"/>
                        </a:rPr>
                        <a:t>, n/N (%)</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r>
                        <a:rPr lang="en-US" sz="1400" b="0" dirty="0">
                          <a:solidFill>
                            <a:schemeClr val="bg1"/>
                          </a:solidFill>
                          <a:effectLst/>
                          <a:latin typeface="+mn-lt"/>
                          <a:ea typeface="Calibri" panose="020F0502020204030204" pitchFamily="34" charset="0"/>
                          <a:cs typeface="Times New Roman" panose="02020603050405020304" pitchFamily="18" charset="0"/>
                        </a:rPr>
                        <a:t>16/137 (11.7)</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mn-lt"/>
                          <a:ea typeface="Calibri" panose="020F0502020204030204" pitchFamily="34" charset="0"/>
                          <a:cs typeface="Times New Roman" panose="02020603050405020304" pitchFamily="18" charset="0"/>
                        </a:rPr>
                        <a:t>Not reported</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472602654"/>
                  </a:ext>
                </a:extLst>
              </a:tr>
              <a:tr h="27432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mn-lt"/>
                          <a:ea typeface="+mn-ea"/>
                          <a:cs typeface="+mn-cs"/>
                        </a:rPr>
                        <a:t>No prior CTLA-4 </a:t>
                      </a:r>
                      <a:r>
                        <a:rPr kumimoji="0" lang="en-US" sz="1400" b="0" i="0" u="none" strike="noStrike" kern="1200" cap="none" normalizeH="0" baseline="0" dirty="0" err="1">
                          <a:ln>
                            <a:noFill/>
                          </a:ln>
                          <a:solidFill>
                            <a:schemeClr val="bg2">
                              <a:lumMod val="10000"/>
                            </a:schemeClr>
                          </a:solidFill>
                          <a:effectLst/>
                          <a:latin typeface="+mn-lt"/>
                          <a:ea typeface="+mn-ea"/>
                          <a:cs typeface="+mn-cs"/>
                        </a:rPr>
                        <a:t>tx</a:t>
                      </a:r>
                      <a:r>
                        <a:rPr kumimoji="0" lang="en-US" sz="1400" b="0" i="0" u="none" strike="noStrike" kern="1200" cap="none" normalizeH="0" baseline="0" dirty="0">
                          <a:ln>
                            <a:noFill/>
                          </a:ln>
                          <a:solidFill>
                            <a:schemeClr val="bg2">
                              <a:lumMod val="10000"/>
                            </a:schemeClr>
                          </a:solidFill>
                          <a:effectLst/>
                          <a:latin typeface="+mn-lt"/>
                          <a:ea typeface="+mn-ea"/>
                          <a:cs typeface="+mn-cs"/>
                        </a:rPr>
                        <a:t>, n/N (%)</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r>
                        <a:rPr lang="en-US" sz="1400" b="0" dirty="0">
                          <a:solidFill>
                            <a:schemeClr val="bg1"/>
                          </a:solidFill>
                          <a:effectLst/>
                          <a:latin typeface="+mn-lt"/>
                          <a:ea typeface="Calibri" panose="020F0502020204030204" pitchFamily="34" charset="0"/>
                          <a:cs typeface="Times New Roman" panose="02020603050405020304" pitchFamily="18" charset="0"/>
                        </a:rPr>
                        <a:t>26/214 (12.1)</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effectLst/>
                          <a:latin typeface="+mn-lt"/>
                          <a:ea typeface="Calibri" panose="020F0502020204030204" pitchFamily="34" charset="0"/>
                          <a:cs typeface="Times New Roman" panose="02020603050405020304" pitchFamily="18" charset="0"/>
                        </a:rPr>
                        <a:t>Not reported</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036293534"/>
                  </a:ext>
                </a:extLst>
              </a:tr>
              <a:tr h="274320">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400" b="0" dirty="0">
                          <a:solidFill>
                            <a:schemeClr val="bg1"/>
                          </a:solidFill>
                          <a:effectLst/>
                          <a:latin typeface="+mn-lt"/>
                          <a:ea typeface="Batang" panose="02030600000101010101" pitchFamily="18" charset="-127"/>
                          <a:cs typeface="Calibri" panose="020F0502020204030204" pitchFamily="34" charset="0"/>
                        </a:rPr>
                        <a:t>Median DoR, </a:t>
                      </a:r>
                      <a:r>
                        <a:rPr lang="en-US" sz="1400" b="0" dirty="0" err="1">
                          <a:solidFill>
                            <a:schemeClr val="bg1"/>
                          </a:solidFill>
                          <a:effectLst/>
                          <a:latin typeface="+mn-lt"/>
                          <a:ea typeface="Batang" panose="02030600000101010101" pitchFamily="18" charset="-127"/>
                          <a:cs typeface="Calibri" panose="020F0502020204030204" pitchFamily="34" charset="0"/>
                        </a:rPr>
                        <a:t>mo</a:t>
                      </a:r>
                      <a:r>
                        <a:rPr lang="en-US" sz="1400" b="0" dirty="0">
                          <a:solidFill>
                            <a:schemeClr val="bg1"/>
                          </a:solidFill>
                          <a:effectLst/>
                          <a:latin typeface="+mn-lt"/>
                          <a:ea typeface="Batang" panose="02030600000101010101" pitchFamily="18" charset="-127"/>
                          <a:cs typeface="Calibri" panose="020F0502020204030204" pitchFamily="34" charset="0"/>
                        </a:rPr>
                        <a:t> (range)</a:t>
                      </a:r>
                      <a:endParaRPr lang="en-US" sz="14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NR (12.9-NR)</a:t>
                      </a:r>
                      <a:endParaRPr lang="en-US" sz="14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12.8 (6.9-12.9)</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61108403"/>
                  </a:ext>
                </a:extLst>
              </a:tr>
            </a:tbl>
          </a:graphicData>
        </a:graphic>
      </p:graphicFrame>
      <p:sp>
        <p:nvSpPr>
          <p:cNvPr id="7" name="Text Box 11">
            <a:extLst>
              <a:ext uri="{FF2B5EF4-FFF2-40B4-BE49-F238E27FC236}">
                <a16:creationId xmlns:a16="http://schemas.microsoft.com/office/drawing/2014/main" id="{1A54872E-F185-C24B-B9BE-5938F9BDFC44}"/>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Ascierto</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JCO. 2023;41:2724.</a:t>
            </a:r>
          </a:p>
        </p:txBody>
      </p:sp>
      <p:graphicFrame>
        <p:nvGraphicFramePr>
          <p:cNvPr id="8" name="Content Placeholder 8">
            <a:extLst>
              <a:ext uri="{FF2B5EF4-FFF2-40B4-BE49-F238E27FC236}">
                <a16:creationId xmlns:a16="http://schemas.microsoft.com/office/drawing/2014/main" id="{A1698AF3-E8A2-AF6B-C518-AB1DB3D9EB1F}"/>
              </a:ext>
            </a:extLst>
          </p:cNvPr>
          <p:cNvGraphicFramePr>
            <a:graphicFrameLocks/>
          </p:cNvGraphicFramePr>
          <p:nvPr/>
        </p:nvGraphicFramePr>
        <p:xfrm>
          <a:off x="795970" y="4677680"/>
          <a:ext cx="4988142" cy="1073283"/>
        </p:xfrm>
        <a:graphic>
          <a:graphicData uri="http://schemas.openxmlformats.org/drawingml/2006/table">
            <a:tbl>
              <a:tblPr firstRow="1"/>
              <a:tblGrid>
                <a:gridCol w="1662714">
                  <a:extLst>
                    <a:ext uri="{9D8B030D-6E8A-4147-A177-3AD203B41FA5}">
                      <a16:colId xmlns:a16="http://schemas.microsoft.com/office/drawing/2014/main" val="92868280"/>
                    </a:ext>
                  </a:extLst>
                </a:gridCol>
                <a:gridCol w="1662714">
                  <a:extLst>
                    <a:ext uri="{9D8B030D-6E8A-4147-A177-3AD203B41FA5}">
                      <a16:colId xmlns:a16="http://schemas.microsoft.com/office/drawing/2014/main" val="1355288430"/>
                    </a:ext>
                  </a:extLst>
                </a:gridCol>
                <a:gridCol w="1662714">
                  <a:extLst>
                    <a:ext uri="{9D8B030D-6E8A-4147-A177-3AD203B41FA5}">
                      <a16:colId xmlns:a16="http://schemas.microsoft.com/office/drawing/2014/main" val="1347231371"/>
                    </a:ext>
                  </a:extLst>
                </a:gridCol>
              </a:tblGrid>
              <a:tr h="524643">
                <a:tc>
                  <a:txBody>
                    <a:bodyPr/>
                    <a:lstStyle>
                      <a:lvl1pPr marL="0" algn="l" defTabSz="914400" rtl="0" eaLnBrk="1" latinLnBrk="0" hangingPunct="1">
                        <a:defRPr sz="1800" b="1" kern="1200">
                          <a:solidFill>
                            <a:schemeClr val="tx1"/>
                          </a:solidFill>
                          <a:latin typeface="Bierstadt"/>
                        </a:defRPr>
                      </a:lvl1pPr>
                      <a:lvl2pPr marL="457200" algn="l" defTabSz="914400" rtl="0" eaLnBrk="1" latinLnBrk="0" hangingPunct="1">
                        <a:defRPr sz="1800" b="1" kern="1200">
                          <a:solidFill>
                            <a:schemeClr val="tx1"/>
                          </a:solidFill>
                          <a:latin typeface="Bierstadt"/>
                        </a:defRPr>
                      </a:lvl2pPr>
                      <a:lvl3pPr marL="914400" algn="l" defTabSz="914400" rtl="0" eaLnBrk="1" latinLnBrk="0" hangingPunct="1">
                        <a:defRPr sz="1800" b="1" kern="1200">
                          <a:solidFill>
                            <a:schemeClr val="tx1"/>
                          </a:solidFill>
                          <a:latin typeface="Bierstadt"/>
                        </a:defRPr>
                      </a:lvl3pPr>
                      <a:lvl4pPr marL="1371600" algn="l" defTabSz="914400" rtl="0" eaLnBrk="1" latinLnBrk="0" hangingPunct="1">
                        <a:defRPr sz="1800" b="1" kern="1200">
                          <a:solidFill>
                            <a:schemeClr val="tx1"/>
                          </a:solidFill>
                          <a:latin typeface="Bierstadt"/>
                        </a:defRPr>
                      </a:lvl4pPr>
                      <a:lvl5pPr marL="1828800" algn="l" defTabSz="914400" rtl="0" eaLnBrk="1" latinLnBrk="0" hangingPunct="1">
                        <a:defRPr sz="1800" b="1" kern="1200">
                          <a:solidFill>
                            <a:schemeClr val="tx1"/>
                          </a:solidFill>
                          <a:latin typeface="Bierstadt"/>
                        </a:defRPr>
                      </a:lvl5pPr>
                      <a:lvl6pPr marL="2286000" algn="l" defTabSz="914400" rtl="0" eaLnBrk="1" latinLnBrk="0" hangingPunct="1">
                        <a:defRPr sz="1800" b="1" kern="1200">
                          <a:solidFill>
                            <a:schemeClr val="tx1"/>
                          </a:solidFill>
                          <a:latin typeface="Bierstadt"/>
                        </a:defRPr>
                      </a:lvl6pPr>
                      <a:lvl7pPr marL="2743200" algn="l" defTabSz="914400" rtl="0" eaLnBrk="1" latinLnBrk="0" hangingPunct="1">
                        <a:defRPr sz="1800" b="1" kern="1200">
                          <a:solidFill>
                            <a:schemeClr val="tx1"/>
                          </a:solidFill>
                          <a:latin typeface="Bierstadt"/>
                        </a:defRPr>
                      </a:lvl7pPr>
                      <a:lvl8pPr marL="3200400" algn="l" defTabSz="914400" rtl="0" eaLnBrk="1" latinLnBrk="0" hangingPunct="1">
                        <a:defRPr sz="1800" b="1" kern="1200">
                          <a:solidFill>
                            <a:schemeClr val="tx1"/>
                          </a:solidFill>
                          <a:latin typeface="Bierstadt"/>
                        </a:defRPr>
                      </a:lvl8pPr>
                      <a:lvl9pPr marL="3657600" algn="l" defTabSz="914400" rtl="0" eaLnBrk="1" latinLnBrk="0" hangingPunct="1">
                        <a:defRPr sz="1800" b="1" kern="1200">
                          <a:solidFill>
                            <a:schemeClr val="tx1"/>
                          </a:solidFill>
                          <a:latin typeface="Bierstadt"/>
                        </a:defRPr>
                      </a:lvl9pPr>
                    </a:lstStyle>
                    <a:p>
                      <a:pPr marL="0" marR="0" algn="l">
                        <a:lnSpc>
                          <a:spcPct val="100000"/>
                        </a:lnSpc>
                        <a:spcBef>
                          <a:spcPts val="0"/>
                        </a:spcBef>
                        <a:spcAft>
                          <a:spcPts val="0"/>
                        </a:spcAft>
                      </a:pPr>
                      <a:r>
                        <a:rPr lang="en-US" sz="1600" b="1" dirty="0">
                          <a:solidFill>
                            <a:schemeClr val="tx1"/>
                          </a:solidFill>
                          <a:effectLst/>
                          <a:latin typeface="+mn-lt"/>
                          <a:ea typeface="Batang" panose="02030600000101010101" pitchFamily="18" charset="-127"/>
                          <a:cs typeface="Calibri" panose="020F0502020204030204" pitchFamily="34" charset="0"/>
                        </a:rPr>
                        <a:t>Survival</a:t>
                      </a:r>
                      <a:endParaRPr lang="en-US" sz="16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algn="ctr">
                        <a:lnSpc>
                          <a:spcPct val="100000"/>
                        </a:lnSpc>
                        <a:spcBef>
                          <a:spcPts val="0"/>
                        </a:spcBef>
                        <a:spcAft>
                          <a:spcPts val="0"/>
                        </a:spcAft>
                      </a:pPr>
                      <a:r>
                        <a:rPr lang="en-US" sz="1600" b="1" dirty="0">
                          <a:solidFill>
                            <a:schemeClr val="tx1"/>
                          </a:solidFill>
                          <a:effectLst/>
                          <a:latin typeface="+mn-lt"/>
                          <a:ea typeface="Batang" panose="02030600000101010101" pitchFamily="18" charset="-127"/>
                          <a:cs typeface="Calibri" panose="020F0502020204030204" pitchFamily="34" charset="0"/>
                        </a:rPr>
                        <a:t>Cohort D1</a:t>
                      </a:r>
                      <a:br>
                        <a:rPr lang="en-US" sz="1600" b="1" dirty="0">
                          <a:solidFill>
                            <a:schemeClr val="tx1"/>
                          </a:solidFill>
                          <a:effectLst/>
                          <a:latin typeface="+mn-lt"/>
                          <a:ea typeface="Batang" panose="02030600000101010101" pitchFamily="18" charset="-127"/>
                          <a:cs typeface="Calibri" panose="020F0502020204030204" pitchFamily="34" charset="0"/>
                        </a:rPr>
                      </a:br>
                      <a:r>
                        <a:rPr lang="en-US" sz="1600" b="1" dirty="0">
                          <a:solidFill>
                            <a:schemeClr val="tx1"/>
                          </a:solidFill>
                          <a:effectLst/>
                          <a:latin typeface="+mn-lt"/>
                          <a:ea typeface="Batang" panose="02030600000101010101" pitchFamily="18" charset="-127"/>
                          <a:cs typeface="Calibri" panose="020F0502020204030204" pitchFamily="34" charset="0"/>
                        </a:rPr>
                        <a:t>(n = 351)</a:t>
                      </a:r>
                      <a:endParaRPr lang="en-US" sz="16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b="1" kern="1200">
                          <a:solidFill>
                            <a:schemeClr val="tx1"/>
                          </a:solidFill>
                          <a:latin typeface="Bierstadt"/>
                        </a:defRPr>
                      </a:lvl1pPr>
                      <a:lvl2pPr marL="457200" algn="l" defTabSz="914400" rtl="0" eaLnBrk="1" latinLnBrk="0" hangingPunct="1">
                        <a:defRPr sz="1800" b="1" kern="1200">
                          <a:solidFill>
                            <a:schemeClr val="tx1"/>
                          </a:solidFill>
                          <a:latin typeface="Bierstadt"/>
                        </a:defRPr>
                      </a:lvl2pPr>
                      <a:lvl3pPr marL="914400" algn="l" defTabSz="914400" rtl="0" eaLnBrk="1" latinLnBrk="0" hangingPunct="1">
                        <a:defRPr sz="1800" b="1" kern="1200">
                          <a:solidFill>
                            <a:schemeClr val="tx1"/>
                          </a:solidFill>
                          <a:latin typeface="Bierstadt"/>
                        </a:defRPr>
                      </a:lvl3pPr>
                      <a:lvl4pPr marL="1371600" algn="l" defTabSz="914400" rtl="0" eaLnBrk="1" latinLnBrk="0" hangingPunct="1">
                        <a:defRPr sz="1800" b="1" kern="1200">
                          <a:solidFill>
                            <a:schemeClr val="tx1"/>
                          </a:solidFill>
                          <a:latin typeface="Bierstadt"/>
                        </a:defRPr>
                      </a:lvl4pPr>
                      <a:lvl5pPr marL="1828800" algn="l" defTabSz="914400" rtl="0" eaLnBrk="1" latinLnBrk="0" hangingPunct="1">
                        <a:defRPr sz="1800" b="1" kern="1200">
                          <a:solidFill>
                            <a:schemeClr val="tx1"/>
                          </a:solidFill>
                          <a:latin typeface="Bierstadt"/>
                        </a:defRPr>
                      </a:lvl5pPr>
                      <a:lvl6pPr marL="2286000" algn="l" defTabSz="914400" rtl="0" eaLnBrk="1" latinLnBrk="0" hangingPunct="1">
                        <a:defRPr sz="1800" b="1" kern="1200">
                          <a:solidFill>
                            <a:schemeClr val="tx1"/>
                          </a:solidFill>
                          <a:latin typeface="Bierstadt"/>
                        </a:defRPr>
                      </a:lvl6pPr>
                      <a:lvl7pPr marL="2743200" algn="l" defTabSz="914400" rtl="0" eaLnBrk="1" latinLnBrk="0" hangingPunct="1">
                        <a:defRPr sz="1800" b="1" kern="1200">
                          <a:solidFill>
                            <a:schemeClr val="tx1"/>
                          </a:solidFill>
                          <a:latin typeface="Bierstadt"/>
                        </a:defRPr>
                      </a:lvl7pPr>
                      <a:lvl8pPr marL="3200400" algn="l" defTabSz="914400" rtl="0" eaLnBrk="1" latinLnBrk="0" hangingPunct="1">
                        <a:defRPr sz="1800" b="1" kern="1200">
                          <a:solidFill>
                            <a:schemeClr val="tx1"/>
                          </a:solidFill>
                          <a:latin typeface="Bierstadt"/>
                        </a:defRPr>
                      </a:lvl8pPr>
                      <a:lvl9pPr marL="3657600" algn="l" defTabSz="914400" rtl="0" eaLnBrk="1" latinLnBrk="0" hangingPunct="1">
                        <a:defRPr sz="1800" b="1" kern="1200">
                          <a:solidFill>
                            <a:schemeClr val="tx1"/>
                          </a:solidFill>
                          <a:latin typeface="Bierstadt"/>
                        </a:defRPr>
                      </a:lvl9pPr>
                    </a:lstStyle>
                    <a:p>
                      <a:pPr marL="0" marR="0" algn="ctr">
                        <a:lnSpc>
                          <a:spcPct val="100000"/>
                        </a:lnSpc>
                        <a:spcBef>
                          <a:spcPts val="0"/>
                        </a:spcBef>
                        <a:spcAft>
                          <a:spcPts val="0"/>
                        </a:spcAft>
                      </a:pPr>
                      <a:r>
                        <a:rPr lang="en-US" sz="1600" b="1" dirty="0">
                          <a:solidFill>
                            <a:schemeClr val="tx1"/>
                          </a:solidFill>
                          <a:effectLst/>
                          <a:latin typeface="+mn-lt"/>
                          <a:ea typeface="Batang" panose="02030600000101010101" pitchFamily="18" charset="-127"/>
                          <a:cs typeface="Calibri" panose="020F0502020204030204" pitchFamily="34" charset="0"/>
                        </a:rPr>
                        <a:t>Cohort D2</a:t>
                      </a:r>
                      <a:br>
                        <a:rPr lang="en-US" sz="1600" b="1" dirty="0">
                          <a:solidFill>
                            <a:schemeClr val="tx1"/>
                          </a:solidFill>
                          <a:effectLst/>
                          <a:latin typeface="+mn-lt"/>
                          <a:ea typeface="Batang" panose="02030600000101010101" pitchFamily="18" charset="-127"/>
                          <a:cs typeface="Calibri" panose="020F0502020204030204" pitchFamily="34" charset="0"/>
                        </a:rPr>
                      </a:br>
                      <a:r>
                        <a:rPr lang="en-US" sz="1600" b="1" dirty="0">
                          <a:solidFill>
                            <a:schemeClr val="tx1"/>
                          </a:solidFill>
                          <a:effectLst/>
                          <a:latin typeface="+mn-lt"/>
                          <a:ea typeface="Batang" panose="02030600000101010101" pitchFamily="18" charset="-127"/>
                          <a:cs typeface="Calibri" panose="020F0502020204030204" pitchFamily="34" charset="0"/>
                        </a:rPr>
                        <a:t>(n = 163)</a:t>
                      </a:r>
                      <a:endParaRPr lang="en-US" sz="16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36743762"/>
                  </a:ext>
                </a:extLst>
              </a:tr>
              <a:tr h="274320">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600" b="0" dirty="0">
                          <a:solidFill>
                            <a:schemeClr val="bg1"/>
                          </a:solidFill>
                          <a:effectLst/>
                          <a:latin typeface="+mn-lt"/>
                          <a:ea typeface="Batang" panose="02030600000101010101" pitchFamily="18" charset="-127"/>
                          <a:cs typeface="Calibri" panose="020F0502020204030204" pitchFamily="34" charset="0"/>
                        </a:rPr>
                        <a:t>Median PFS, </a:t>
                      </a:r>
                      <a:r>
                        <a:rPr lang="en-US" sz="1600" b="0" dirty="0" err="1">
                          <a:solidFill>
                            <a:schemeClr val="bg1"/>
                          </a:solidFill>
                          <a:effectLst/>
                          <a:latin typeface="+mn-lt"/>
                          <a:ea typeface="Batang" panose="02030600000101010101" pitchFamily="18" charset="-127"/>
                          <a:cs typeface="Calibri" panose="020F0502020204030204" pitchFamily="34" charset="0"/>
                        </a:rPr>
                        <a:t>mo</a:t>
                      </a:r>
                      <a:endParaRPr lang="en-US" sz="16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r>
                        <a:rPr lang="en-US" sz="1600" b="0" dirty="0">
                          <a:solidFill>
                            <a:schemeClr val="bg1"/>
                          </a:solidFill>
                          <a:effectLst/>
                          <a:latin typeface="+mn-lt"/>
                          <a:ea typeface="Calibri" panose="020F0502020204030204" pitchFamily="34" charset="0"/>
                          <a:cs typeface="Times New Roman" panose="02020603050405020304" pitchFamily="18" charset="0"/>
                        </a:rPr>
                        <a:t>2.1</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Calibri" panose="020F0502020204030204" pitchFamily="34" charset="0"/>
                          <a:cs typeface="Times New Roman" panose="02020603050405020304" pitchFamily="18" charset="0"/>
                        </a:rPr>
                        <a:t>3.2</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99368259"/>
                  </a:ext>
                </a:extLst>
              </a:tr>
              <a:tr h="274320">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600" b="0" dirty="0">
                          <a:solidFill>
                            <a:schemeClr val="bg1"/>
                          </a:solidFill>
                          <a:effectLst/>
                          <a:latin typeface="+mn-lt"/>
                          <a:ea typeface="Batang" panose="02030600000101010101" pitchFamily="18" charset="-127"/>
                          <a:cs typeface="Calibri" panose="020F0502020204030204" pitchFamily="34" charset="0"/>
                        </a:rPr>
                        <a:t>Median OS, </a:t>
                      </a:r>
                      <a:r>
                        <a:rPr lang="en-US" sz="1600" b="0" dirty="0" err="1">
                          <a:solidFill>
                            <a:schemeClr val="bg1"/>
                          </a:solidFill>
                          <a:effectLst/>
                          <a:latin typeface="+mn-lt"/>
                          <a:ea typeface="Batang" panose="02030600000101010101" pitchFamily="18" charset="-127"/>
                          <a:cs typeface="Calibri" panose="020F0502020204030204" pitchFamily="34" charset="0"/>
                        </a:rPr>
                        <a:t>mo</a:t>
                      </a:r>
                      <a:endParaRPr lang="en-US" sz="16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r>
                        <a:rPr lang="en-US" sz="1600" b="0" dirty="0">
                          <a:solidFill>
                            <a:schemeClr val="bg1"/>
                          </a:solidFill>
                          <a:effectLst/>
                          <a:latin typeface="+mn-lt"/>
                          <a:ea typeface="Calibri" panose="020F0502020204030204" pitchFamily="34" charset="0"/>
                          <a:cs typeface="Times New Roman" panose="02020603050405020304" pitchFamily="18" charset="0"/>
                        </a:rPr>
                        <a:t>14.7</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Calibri" panose="020F0502020204030204" pitchFamily="34" charset="0"/>
                          <a:cs typeface="Times New Roman" panose="02020603050405020304" pitchFamily="18" charset="0"/>
                        </a:rPr>
                        <a:t>17.1</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742446415"/>
                  </a:ext>
                </a:extLst>
              </a:tr>
            </a:tbl>
          </a:graphicData>
        </a:graphic>
      </p:graphicFrame>
    </p:spTree>
    <p:extLst>
      <p:ext uri="{BB962C8B-B14F-4D97-AF65-F5344CB8AC3E}">
        <p14:creationId xmlns:p14="http://schemas.microsoft.com/office/powerpoint/2010/main" val="26723549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LEAP-004: Pembrolizumab + Lenvatinib for </a:t>
            </a:r>
            <a:br>
              <a:rPr lang="en-US" dirty="0"/>
            </a:br>
            <a:r>
              <a:rPr lang="en-US" dirty="0"/>
              <a:t>Anti–PD-1/PD-L1-refractory Melanoma</a:t>
            </a:r>
          </a:p>
        </p:txBody>
      </p:sp>
      <p:sp>
        <p:nvSpPr>
          <p:cNvPr id="3" name="Content Placeholder 2">
            <a:extLst>
              <a:ext uri="{FF2B5EF4-FFF2-40B4-BE49-F238E27FC236}">
                <a16:creationId xmlns:a16="http://schemas.microsoft.com/office/drawing/2014/main" id="{19A2A031-9DAB-41D3-BA55-0E35CA968060}"/>
              </a:ext>
            </a:extLst>
          </p:cNvPr>
          <p:cNvSpPr>
            <a:spLocks noGrp="1"/>
          </p:cNvSpPr>
          <p:nvPr>
            <p:ph idx="1"/>
          </p:nvPr>
        </p:nvSpPr>
        <p:spPr/>
        <p:txBody>
          <a:bodyPr/>
          <a:lstStyle/>
          <a:p>
            <a:r>
              <a:rPr lang="en-US" sz="2400" dirty="0"/>
              <a:t>Multicenter, open-label, single-arm phase II trial</a:t>
            </a:r>
          </a:p>
          <a:p>
            <a:endParaRPr lang="en-US" sz="2400" dirty="0"/>
          </a:p>
          <a:p>
            <a:endParaRPr lang="en-US" sz="2400" dirty="0"/>
          </a:p>
          <a:p>
            <a:endParaRPr lang="en-US" sz="2400" dirty="0"/>
          </a:p>
          <a:p>
            <a:endParaRPr lang="en-US" sz="2400" dirty="0"/>
          </a:p>
          <a:p>
            <a:endParaRPr lang="en-US" sz="2400" dirty="0"/>
          </a:p>
          <a:p>
            <a:r>
              <a:rPr lang="en-US" sz="2400" b="1" dirty="0"/>
              <a:t>Primary endpoint</a:t>
            </a:r>
            <a:r>
              <a:rPr lang="en-US" sz="2400" dirty="0"/>
              <a:t>: ORR per RECIST v1.1 by BICR</a:t>
            </a:r>
          </a:p>
          <a:p>
            <a:r>
              <a:rPr lang="en-US" sz="2400" b="1" dirty="0"/>
              <a:t>Secondary endpoints</a:t>
            </a:r>
            <a:r>
              <a:rPr lang="en-US" sz="2400" dirty="0"/>
              <a:t>: DoR, PFS (per RECIST v1.1 by BICR), OS, safety</a:t>
            </a:r>
          </a:p>
          <a:p>
            <a:r>
              <a:rPr lang="en-US" sz="2400" dirty="0"/>
              <a:t>Median follow-up at current analysis: 15.3 mo (range 12.1-19.0)</a:t>
            </a:r>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33071" y="636859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Arance. </a:t>
            </a:r>
            <a:r>
              <a:rPr lang="en-US" altLang="en-US" sz="1200" b="0" spc="-10" dirty="0">
                <a:solidFill>
                  <a:srgbClr val="455560"/>
                </a:solidFill>
                <a:latin typeface="Calibri" panose="020F0502020204030204" pitchFamily="34" charset="0"/>
                <a:cs typeface="Arial" panose="020B0604020202020204" pitchFamily="34" charset="0"/>
              </a:rPr>
              <a:t>JCO. 2023;41:75.</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8" name="Text Box 23">
            <a:extLst>
              <a:ext uri="{FF2B5EF4-FFF2-40B4-BE49-F238E27FC236}">
                <a16:creationId xmlns:a16="http://schemas.microsoft.com/office/drawing/2014/main" id="{E2C7AD9C-60A4-5C45-B02D-ED2D582624E9}"/>
              </a:ext>
            </a:extLst>
          </p:cNvPr>
          <p:cNvSpPr txBox="1">
            <a:spLocks noChangeArrowheads="1"/>
          </p:cNvSpPr>
          <p:nvPr/>
        </p:nvSpPr>
        <p:spPr bwMode="auto">
          <a:xfrm>
            <a:off x="709796" y="2247076"/>
            <a:ext cx="3069724"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unresectable stage III/IV melanoma with confirmed PD per iRECIST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 wk of last dose of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anti–PD-1/PD-L1* therapy, and measurable disease by BICR</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103)</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3" name="Rectangle 28">
            <a:extLst>
              <a:ext uri="{FF2B5EF4-FFF2-40B4-BE49-F238E27FC236}">
                <a16:creationId xmlns:a16="http://schemas.microsoft.com/office/drawing/2014/main" id="{8CD9AA2D-2E85-5E4E-9F26-E0A45BD11D2A}"/>
              </a:ext>
            </a:extLst>
          </p:cNvPr>
          <p:cNvSpPr>
            <a:spLocks noChangeArrowheads="1"/>
          </p:cNvSpPr>
          <p:nvPr/>
        </p:nvSpPr>
        <p:spPr bwMode="auto">
          <a:xfrm>
            <a:off x="4222433" y="2537537"/>
            <a:ext cx="3809363" cy="1170310"/>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Pembrolizumab 200 mg IV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for up to 35 cycles +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Lenvatinib 20 mg PO QD</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103)</a:t>
            </a:r>
          </a:p>
        </p:txBody>
      </p:sp>
      <p:sp>
        <p:nvSpPr>
          <p:cNvPr id="15" name="Line 30">
            <a:extLst>
              <a:ext uri="{FF2B5EF4-FFF2-40B4-BE49-F238E27FC236}">
                <a16:creationId xmlns:a16="http://schemas.microsoft.com/office/drawing/2014/main" id="{9E8B7278-83D4-B349-8961-47585E5DD6B0}"/>
              </a:ext>
            </a:extLst>
          </p:cNvPr>
          <p:cNvSpPr>
            <a:spLocks noChangeShapeType="1"/>
          </p:cNvSpPr>
          <p:nvPr/>
        </p:nvSpPr>
        <p:spPr bwMode="auto">
          <a:xfrm rot="16200000">
            <a:off x="3871776" y="2905350"/>
            <a:ext cx="0" cy="47625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 name="Text Box 31">
            <a:extLst>
              <a:ext uri="{FF2B5EF4-FFF2-40B4-BE49-F238E27FC236}">
                <a16:creationId xmlns:a16="http://schemas.microsoft.com/office/drawing/2014/main" id="{1EA41655-FDD3-AE45-8FFF-166A4474FCD3}"/>
              </a:ext>
            </a:extLst>
          </p:cNvPr>
          <p:cNvSpPr txBox="1">
            <a:spLocks noChangeArrowheads="1"/>
          </p:cNvSpPr>
          <p:nvPr/>
        </p:nvSpPr>
        <p:spPr bwMode="auto">
          <a:xfrm>
            <a:off x="8741555" y="2748332"/>
            <a:ext cx="2867863" cy="586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Until PD, unacceptable toxicity, patient/physician decision</a:t>
            </a:r>
          </a:p>
        </p:txBody>
      </p:sp>
      <p:sp>
        <p:nvSpPr>
          <p:cNvPr id="17" name="Line 32">
            <a:extLst>
              <a:ext uri="{FF2B5EF4-FFF2-40B4-BE49-F238E27FC236}">
                <a16:creationId xmlns:a16="http://schemas.microsoft.com/office/drawing/2014/main" id="{00A1CF26-7E27-6D48-B806-B94F8B0AD49C}"/>
              </a:ext>
            </a:extLst>
          </p:cNvPr>
          <p:cNvSpPr>
            <a:spLocks noChangeShapeType="1"/>
          </p:cNvSpPr>
          <p:nvPr/>
        </p:nvSpPr>
        <p:spPr bwMode="auto">
          <a:xfrm>
            <a:off x="8146963" y="3167939"/>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9" name="TextBox 18">
            <a:extLst>
              <a:ext uri="{FF2B5EF4-FFF2-40B4-BE49-F238E27FC236}">
                <a16:creationId xmlns:a16="http://schemas.microsoft.com/office/drawing/2014/main" id="{D66517B8-8432-E24D-8FB3-BE314FB27C30}"/>
              </a:ext>
            </a:extLst>
          </p:cNvPr>
          <p:cNvSpPr txBox="1"/>
          <p:nvPr/>
        </p:nvSpPr>
        <p:spPr bwMode="auto">
          <a:xfrm>
            <a:off x="4200340" y="3851317"/>
            <a:ext cx="754104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were eligible if last prior treatment involved anti-PD-1/L1 therapy given alone or in combination, including with anti-CTLA-4 agent for ≥2 doses. Maximum of 25% patients with PD on anti–PD-1/PD-L1 + anti–CTLA-4 enrolled. There was no limit to number of prior therapies permitted.</a:t>
            </a:r>
          </a:p>
        </p:txBody>
      </p:sp>
    </p:spTree>
    <p:extLst>
      <p:ext uri="{BB962C8B-B14F-4D97-AF65-F5344CB8AC3E}">
        <p14:creationId xmlns:p14="http://schemas.microsoft.com/office/powerpoint/2010/main" val="9323134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6B544-743C-443D-AE0E-25F41CF2A945}"/>
              </a:ext>
            </a:extLst>
          </p:cNvPr>
          <p:cNvSpPr>
            <a:spLocks noGrp="1"/>
          </p:cNvSpPr>
          <p:nvPr>
            <p:ph type="title"/>
          </p:nvPr>
        </p:nvSpPr>
        <p:spPr/>
        <p:txBody>
          <a:bodyPr/>
          <a:lstStyle/>
          <a:p>
            <a:r>
              <a:rPr lang="en-US" dirty="0"/>
              <a:t>LEAP-004: BICR-Confirmed Response (Primary Endpoint)</a:t>
            </a:r>
          </a:p>
        </p:txBody>
      </p:sp>
      <p:sp>
        <p:nvSpPr>
          <p:cNvPr id="6" name="Content Placeholder 5">
            <a:extLst>
              <a:ext uri="{FF2B5EF4-FFF2-40B4-BE49-F238E27FC236}">
                <a16:creationId xmlns:a16="http://schemas.microsoft.com/office/drawing/2014/main" id="{5BB8B4AA-0575-C52E-7829-174BEF95E00E}"/>
              </a:ext>
            </a:extLst>
          </p:cNvPr>
          <p:cNvSpPr>
            <a:spLocks noGrp="1"/>
          </p:cNvSpPr>
          <p:nvPr>
            <p:ph sz="half" idx="2"/>
          </p:nvPr>
        </p:nvSpPr>
        <p:spPr/>
        <p:txBody>
          <a:bodyPr/>
          <a:lstStyle/>
          <a:p>
            <a:r>
              <a:rPr lang="en-US" dirty="0"/>
              <a:t>ORR the same as initial analysis</a:t>
            </a:r>
            <a:r>
              <a:rPr lang="en-US" baseline="30000" dirty="0"/>
              <a:t>3</a:t>
            </a:r>
            <a:endParaRPr lang="en-US" dirty="0"/>
          </a:p>
          <a:p>
            <a:pPr lvl="1"/>
            <a:r>
              <a:rPr lang="en-US" dirty="0"/>
              <a:t>1 additional patient with CR</a:t>
            </a:r>
          </a:p>
          <a:p>
            <a:r>
              <a:rPr lang="en-US" dirty="0"/>
              <a:t>DCR increased from 65% at initial analysis</a:t>
            </a:r>
            <a:r>
              <a:rPr lang="en-US" baseline="30000" dirty="0"/>
              <a:t>3</a:t>
            </a:r>
            <a:r>
              <a:rPr lang="en-US" dirty="0"/>
              <a:t> to 66% with further follow-up</a:t>
            </a:r>
          </a:p>
          <a:p>
            <a:pPr lvl="1"/>
            <a:r>
              <a:rPr lang="en-US" dirty="0"/>
              <a:t>1 additional patient with SD</a:t>
            </a:r>
          </a:p>
          <a:p>
            <a:endParaRPr lang="en-US" dirty="0"/>
          </a:p>
          <a:p>
            <a:endParaRPr lang="en-US" dirty="0"/>
          </a:p>
        </p:txBody>
      </p:sp>
      <p:sp>
        <p:nvSpPr>
          <p:cNvPr id="4" name="Text Box 15">
            <a:extLst>
              <a:ext uri="{FF2B5EF4-FFF2-40B4-BE49-F238E27FC236}">
                <a16:creationId xmlns:a16="http://schemas.microsoft.com/office/drawing/2014/main" id="{9517F7A3-7A92-467A-913B-54A65D415894}"/>
              </a:ext>
            </a:extLst>
          </p:cNvPr>
          <p:cNvSpPr txBox="1">
            <a:spLocks noChangeArrowheads="1"/>
          </p:cNvSpPr>
          <p:nvPr/>
        </p:nvSpPr>
        <p:spPr bwMode="auto">
          <a:xfrm>
            <a:off x="434017" y="636764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fontAlgn="base">
              <a:spcBef>
                <a:spcPct val="0"/>
              </a:spcBef>
              <a:spcAft>
                <a:spcPct val="0"/>
              </a:spcAf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Arance. </a:t>
            </a:r>
            <a:r>
              <a:rPr lang="en-US" altLang="en-US" sz="1200" b="0" spc="-10" dirty="0">
                <a:solidFill>
                  <a:srgbClr val="455560"/>
                </a:solidFill>
                <a:latin typeface="Calibri" panose="020F0502020204030204" pitchFamily="34" charset="0"/>
                <a:cs typeface="Arial" panose="020B0604020202020204" pitchFamily="34" charset="0"/>
              </a:rPr>
              <a:t>JCO. 2023;41:75. 2. </a:t>
            </a:r>
            <a:r>
              <a:rPr lang="en-US" altLang="en-US" sz="1200" b="0" spc="-10" dirty="0">
                <a:solidFill>
                  <a:schemeClr val="bg2"/>
                </a:solidFill>
                <a:latin typeface="Calibri" panose="020F0502020204030204" pitchFamily="34" charset="0"/>
              </a:rPr>
              <a:t>Arance. ASCO 2021. Abstr 9504. 3. Fernandez. ESMO 2020. </a:t>
            </a:r>
            <a:r>
              <a:rPr lang="en-US" altLang="en-US" sz="1200" b="0" spc="-10" dirty="0" err="1">
                <a:solidFill>
                  <a:schemeClr val="bg2"/>
                </a:solidFill>
                <a:latin typeface="Calibri" panose="020F0502020204030204" pitchFamily="34" charset="0"/>
              </a:rPr>
              <a:t>Abstr</a:t>
            </a:r>
            <a:r>
              <a:rPr lang="en-US" altLang="en-US" sz="1200" b="0" spc="-10" dirty="0">
                <a:solidFill>
                  <a:schemeClr val="bg2"/>
                </a:solidFill>
                <a:latin typeface="Calibri" panose="020F0502020204030204" pitchFamily="34" charset="0"/>
              </a:rPr>
              <a:t> LBA44.</a:t>
            </a:r>
            <a:endParaRPr lang="en-US" altLang="en-US" sz="1200" b="0" dirty="0">
              <a:solidFill>
                <a:schemeClr val="bg2"/>
              </a:solidFill>
              <a:latin typeface="Calibri" panose="020F0502020204030204" pitchFamily="34" charset="0"/>
            </a:endParaRPr>
          </a:p>
        </p:txBody>
      </p:sp>
      <p:graphicFrame>
        <p:nvGraphicFramePr>
          <p:cNvPr id="8" name="Group 3">
            <a:extLst>
              <a:ext uri="{FF2B5EF4-FFF2-40B4-BE49-F238E27FC236}">
                <a16:creationId xmlns:a16="http://schemas.microsoft.com/office/drawing/2014/main" id="{E2C3F03A-F3AD-6242-ABE5-47ABAF0CD746}"/>
              </a:ext>
            </a:extLst>
          </p:cNvPr>
          <p:cNvGraphicFramePr>
            <a:graphicFrameLocks/>
          </p:cNvGraphicFramePr>
          <p:nvPr/>
        </p:nvGraphicFramePr>
        <p:xfrm>
          <a:off x="547037" y="1532189"/>
          <a:ext cx="5364061" cy="4272281"/>
        </p:xfrm>
        <a:graphic>
          <a:graphicData uri="http://schemas.openxmlformats.org/drawingml/2006/table">
            <a:tbl>
              <a:tblPr/>
              <a:tblGrid>
                <a:gridCol w="3187184">
                  <a:extLst>
                    <a:ext uri="{9D8B030D-6E8A-4147-A177-3AD203B41FA5}">
                      <a16:colId xmlns:a16="http://schemas.microsoft.com/office/drawing/2014/main" val="20000"/>
                    </a:ext>
                  </a:extLst>
                </a:gridCol>
                <a:gridCol w="2176877">
                  <a:extLst>
                    <a:ext uri="{9D8B030D-6E8A-4147-A177-3AD203B41FA5}">
                      <a16:colId xmlns:a16="http://schemas.microsoft.com/office/drawing/2014/main" val="20001"/>
                    </a:ext>
                  </a:extLst>
                </a:gridCol>
              </a:tblGrid>
              <a:tr h="78345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BICR-Confirmed Response per RECIST v1.1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All 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103)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4428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ORR, % (95% CI)</a:t>
                      </a:r>
                      <a:r>
                        <a:rPr kumimoji="0" lang="en-US" sz="2000" b="0" i="0" u="none" strike="noStrike" cap="none" normalizeH="0" baseline="30000" dirty="0">
                          <a:ln>
                            <a:noFill/>
                          </a:ln>
                          <a:solidFill>
                            <a:schemeClr val="bg2">
                              <a:lumMod val="10000"/>
                            </a:schemeClr>
                          </a:solidFill>
                          <a:effectLst/>
                          <a:latin typeface="Calibri" panose="020F0502020204030204" pitchFamily="34" charset="0"/>
                        </a:rPr>
                        <a:t>1</a:t>
                      </a: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21.4 (13.9-30.5)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4428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DCR, % (95% CI)</a:t>
                      </a:r>
                      <a:r>
                        <a:rPr kumimoji="0" lang="en-US" sz="2000" b="0" i="0" u="none" strike="noStrike" cap="none" normalizeH="0" baseline="30000" dirty="0">
                          <a:ln>
                            <a:noFill/>
                          </a:ln>
                          <a:solidFill>
                            <a:schemeClr val="bg2">
                              <a:lumMod val="10000"/>
                            </a:schemeClr>
                          </a:solidFill>
                          <a:effectLst/>
                          <a:latin typeface="Calibri" panose="020F0502020204030204" pitchFamily="34" charset="0"/>
                        </a:rPr>
                        <a:t>2</a:t>
                      </a: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66.0 (56.0-75.1)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1459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Best overall response, n (%)</a:t>
                      </a:r>
                      <a:r>
                        <a:rPr kumimoji="0" lang="en-US" sz="2000" b="0" i="0" u="none" strike="noStrike" cap="none" normalizeH="0" baseline="30000" dirty="0">
                          <a:ln>
                            <a:noFill/>
                          </a:ln>
                          <a:solidFill>
                            <a:schemeClr val="bg2">
                              <a:lumMod val="10000"/>
                            </a:schemeClr>
                          </a:solidFill>
                          <a:effectLst/>
                          <a:latin typeface="Calibri" panose="020F0502020204030204" pitchFamily="34" charset="0"/>
                        </a:rPr>
                        <a:t>1</a:t>
                      </a: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SD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Not assessed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 (2.9)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19 (18.4)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46 (44.7)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30 (29.1)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45720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a:t>
                      </a:r>
                      <a:r>
                        <a:rPr kumimoji="0" lang="en-US" sz="2000" b="0" i="0" u="none" strike="noStrike" cap="none" normalizeH="0" baseline="0" dirty="0" err="1">
                          <a:ln>
                            <a:noFill/>
                          </a:ln>
                          <a:solidFill>
                            <a:schemeClr val="bg2">
                              <a:lumMod val="10000"/>
                            </a:schemeClr>
                          </a:solidFill>
                          <a:effectLst/>
                          <a:latin typeface="Calibri" panose="020F0502020204030204" pitchFamily="34" charset="0"/>
                        </a:rPr>
                        <a:t>DoR</a:t>
                      </a:r>
                      <a:r>
                        <a:rPr kumimoji="0" lang="en-US" sz="2000" b="0" i="0" u="none" strike="noStrike" cap="none" normalizeH="0" baseline="0" dirty="0">
                          <a:ln>
                            <a:noFill/>
                          </a:ln>
                          <a:solidFill>
                            <a:schemeClr val="bg2">
                              <a:lumMod val="10000"/>
                            </a:schemeClr>
                          </a:solidFill>
                          <a:effectLst/>
                          <a:latin typeface="Calibri" panose="020F0502020204030204" pitchFamily="34" charset="0"/>
                        </a:rPr>
                        <a:t>, </a:t>
                      </a:r>
                      <a:r>
                        <a:rPr kumimoji="0" lang="en-US" sz="2000" b="0" i="0" u="none" strike="noStrike" cap="none" normalizeH="0" baseline="0" dirty="0" err="1">
                          <a:ln>
                            <a:noFill/>
                          </a:ln>
                          <a:solidFill>
                            <a:schemeClr val="bg2">
                              <a:lumMod val="10000"/>
                            </a:schemeClr>
                          </a:solidFill>
                          <a:effectLst/>
                          <a:latin typeface="Calibri" panose="020F0502020204030204" pitchFamily="34" charset="0"/>
                        </a:rPr>
                        <a:t>mo</a:t>
                      </a:r>
                      <a:r>
                        <a:rPr kumimoji="0" lang="en-US" sz="2000" b="0" i="0" u="none" strike="noStrike" cap="none" normalizeH="0" baseline="0" dirty="0">
                          <a:ln>
                            <a:noFill/>
                          </a:ln>
                          <a:solidFill>
                            <a:schemeClr val="bg2">
                              <a:lumMod val="10000"/>
                            </a:schemeClr>
                          </a:solidFill>
                          <a:effectLst/>
                          <a:latin typeface="Calibri" panose="020F0502020204030204" pitchFamily="34" charset="0"/>
                        </a:rPr>
                        <a:t>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8.3 (3.2 to 15.9+)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05111000"/>
                  </a:ext>
                </a:extLst>
              </a:tr>
            </a:tbl>
          </a:graphicData>
        </a:graphic>
      </p:graphicFrame>
      <p:sp>
        <p:nvSpPr>
          <p:cNvPr id="5" name="Rectangle 4">
            <a:extLst>
              <a:ext uri="{FF2B5EF4-FFF2-40B4-BE49-F238E27FC236}">
                <a16:creationId xmlns:a16="http://schemas.microsoft.com/office/drawing/2014/main" id="{D054ACB9-0DB9-50A5-46FF-8513FFB74B09}"/>
              </a:ext>
            </a:extLst>
          </p:cNvPr>
          <p:cNvSpPr/>
          <p:nvPr/>
        </p:nvSpPr>
        <p:spPr bwMode="auto">
          <a:xfrm>
            <a:off x="547037" y="2307459"/>
            <a:ext cx="5364061" cy="426070"/>
          </a:xfrm>
          <a:prstGeom prst="rect">
            <a:avLst/>
          </a:prstGeom>
          <a:noFill/>
          <a:ln w="3810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13246827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609759" y="238127"/>
            <a:ext cx="10693781" cy="1103313"/>
          </a:xfrm>
        </p:spPr>
        <p:txBody>
          <a:bodyPr/>
          <a:lstStyle/>
          <a:p>
            <a:r>
              <a:rPr lang="en-US" altLang="en-US" dirty="0"/>
              <a:t>C-144-01 Trial: Lifileucel in Previously Treated Metastatic Melanoma</a:t>
            </a:r>
          </a:p>
        </p:txBody>
      </p:sp>
      <p:sp>
        <p:nvSpPr>
          <p:cNvPr id="2" name="Content Placeholder 1">
            <a:extLst>
              <a:ext uri="{FF2B5EF4-FFF2-40B4-BE49-F238E27FC236}">
                <a16:creationId xmlns:a16="http://schemas.microsoft.com/office/drawing/2014/main" id="{7DA47318-E005-879E-2863-18635DA48B7A}"/>
              </a:ext>
            </a:extLst>
          </p:cNvPr>
          <p:cNvSpPr>
            <a:spLocks noGrp="1"/>
          </p:cNvSpPr>
          <p:nvPr>
            <p:ph idx="1"/>
          </p:nvPr>
        </p:nvSpPr>
        <p:spPr/>
        <p:txBody>
          <a:bodyPr/>
          <a:lstStyle/>
          <a:p>
            <a:pPr>
              <a:spcBef>
                <a:spcPts val="0"/>
              </a:spcBef>
            </a:pPr>
            <a:r>
              <a:rPr lang="en-US" sz="2000" dirty="0"/>
              <a:t>Multicenter, single-arm, phase II study</a:t>
            </a:r>
          </a:p>
          <a:p>
            <a:pPr>
              <a:spcBef>
                <a:spcPts val="0"/>
              </a:spcBef>
            </a:pPr>
            <a:r>
              <a:rPr lang="en-US" sz="2000" dirty="0"/>
              <a:t>TILs were manufactured at centralized facility, and patients received treatment at regional centers</a:t>
            </a:r>
          </a:p>
          <a:p>
            <a:pPr>
              <a:spcBef>
                <a:spcPts val="0"/>
              </a:spcBef>
            </a:pPr>
            <a:r>
              <a:rPr lang="en-US" sz="2000" dirty="0"/>
              <a:t>Gen 2 TIL production time: 22 days</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Chesney. J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Immunother</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Cancer. 2022;10:e005755.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Sarnaik</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J Clin Oncol. 2021;39:2656. </a:t>
            </a:r>
          </a:p>
        </p:txBody>
      </p:sp>
      <p:sp>
        <p:nvSpPr>
          <p:cNvPr id="8" name="Text Box 23">
            <a:extLst>
              <a:ext uri="{FF2B5EF4-FFF2-40B4-BE49-F238E27FC236}">
                <a16:creationId xmlns:a16="http://schemas.microsoft.com/office/drawing/2014/main" id="{38E9BD84-D642-4A8E-8B0C-E081AE6B9445}"/>
              </a:ext>
            </a:extLst>
          </p:cNvPr>
          <p:cNvSpPr txBox="1">
            <a:spLocks noChangeArrowheads="1"/>
          </p:cNvSpPr>
          <p:nvPr/>
        </p:nvSpPr>
        <p:spPr bwMode="auto">
          <a:xfrm>
            <a:off x="488261" y="2807213"/>
            <a:ext cx="2649528"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unresectable/metastatic melanoma; ≥1 prior systemic therapy including anti‒PD-1; prior BRAF </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MEK inhibitors if </a:t>
            </a:r>
            <a:r>
              <a:rPr kumimoji="0" lang="en-GB" alt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BRAF</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V600 mutation positive; RECIST v1.1 measurable disease; ECOG PS 0-1</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189)</a:t>
            </a:r>
          </a:p>
        </p:txBody>
      </p:sp>
      <p:sp>
        <p:nvSpPr>
          <p:cNvPr id="9" name="Rectangle 24">
            <a:extLst>
              <a:ext uri="{FF2B5EF4-FFF2-40B4-BE49-F238E27FC236}">
                <a16:creationId xmlns:a16="http://schemas.microsoft.com/office/drawing/2014/main" id="{8978AE18-8C5C-4C60-A409-725465245B79}"/>
              </a:ext>
            </a:extLst>
          </p:cNvPr>
          <p:cNvSpPr>
            <a:spLocks noChangeArrowheads="1"/>
          </p:cNvSpPr>
          <p:nvPr/>
        </p:nvSpPr>
        <p:spPr bwMode="auto">
          <a:xfrm>
            <a:off x="4141787" y="2701161"/>
            <a:ext cx="3790950" cy="639330"/>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Noncryopreserved lifileucel (Gen 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(cohort 1; n = 30)</a:t>
            </a:r>
          </a:p>
        </p:txBody>
      </p:sp>
      <p:sp>
        <p:nvSpPr>
          <p:cNvPr id="10" name="Rectangle 25">
            <a:extLst>
              <a:ext uri="{FF2B5EF4-FFF2-40B4-BE49-F238E27FC236}">
                <a16:creationId xmlns:a16="http://schemas.microsoft.com/office/drawing/2014/main" id="{30B01749-679A-47F0-9F5E-63D6EC19325D}"/>
              </a:ext>
            </a:extLst>
          </p:cNvPr>
          <p:cNvSpPr>
            <a:spLocks noChangeArrowheads="1"/>
          </p:cNvSpPr>
          <p:nvPr/>
        </p:nvSpPr>
        <p:spPr bwMode="auto">
          <a:xfrm>
            <a:off x="4141787" y="4098072"/>
            <a:ext cx="3790950" cy="639330"/>
          </a:xfrm>
          <a:prstGeom prst="rect">
            <a:avLst/>
          </a:prstGeom>
          <a:solidFill>
            <a:schemeClr val="accent4"/>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Cryopreserved </a:t>
            </a: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lifileucel</a:t>
            </a: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(Gen 2)</a:t>
            </a: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a:t>
            </a:r>
            <a:endParaRPr kumimoji="0" lang="en-US" sz="1600" b="1"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(cohort 4; n = 87</a:t>
            </a:r>
            <a:r>
              <a:rPr kumimoji="0" 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p>
        </p:txBody>
      </p:sp>
      <p:sp>
        <p:nvSpPr>
          <p:cNvPr id="11" name="Line 26">
            <a:extLst>
              <a:ext uri="{FF2B5EF4-FFF2-40B4-BE49-F238E27FC236}">
                <a16:creationId xmlns:a16="http://schemas.microsoft.com/office/drawing/2014/main" id="{56A8612E-1D06-4DD1-AD27-CD0BCFE9140F}"/>
              </a:ext>
            </a:extLst>
          </p:cNvPr>
          <p:cNvSpPr>
            <a:spLocks noChangeShapeType="1"/>
          </p:cNvSpPr>
          <p:nvPr/>
        </p:nvSpPr>
        <p:spPr bwMode="auto">
          <a:xfrm>
            <a:off x="3248026" y="4189137"/>
            <a:ext cx="811212" cy="294985"/>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Line 27">
            <a:extLst>
              <a:ext uri="{FF2B5EF4-FFF2-40B4-BE49-F238E27FC236}">
                <a16:creationId xmlns:a16="http://schemas.microsoft.com/office/drawing/2014/main" id="{157F4773-E08B-4CD7-BEA5-D80E0119EE15}"/>
              </a:ext>
            </a:extLst>
          </p:cNvPr>
          <p:cNvSpPr>
            <a:spLocks noChangeShapeType="1"/>
          </p:cNvSpPr>
          <p:nvPr/>
        </p:nvSpPr>
        <p:spPr bwMode="auto">
          <a:xfrm flipV="1">
            <a:off x="3248026" y="3051941"/>
            <a:ext cx="811212" cy="370503"/>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3" name="Rectangle 28">
            <a:extLst>
              <a:ext uri="{FF2B5EF4-FFF2-40B4-BE49-F238E27FC236}">
                <a16:creationId xmlns:a16="http://schemas.microsoft.com/office/drawing/2014/main" id="{412027F9-D356-40F6-A657-56E9E3263066}"/>
              </a:ext>
            </a:extLst>
          </p:cNvPr>
          <p:cNvSpPr>
            <a:spLocks noChangeArrowheads="1"/>
          </p:cNvSpPr>
          <p:nvPr/>
        </p:nvSpPr>
        <p:spPr bwMode="auto">
          <a:xfrm>
            <a:off x="4141787" y="3398779"/>
            <a:ext cx="3790950" cy="639329"/>
          </a:xfrm>
          <a:prstGeom prst="rect">
            <a:avLst/>
          </a:prstGeom>
          <a:solidFill>
            <a:schemeClr val="accent3"/>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Cryopreserved </a:t>
            </a: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lifileucel</a:t>
            </a: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(Gen 2)</a:t>
            </a: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a:t>
            </a:r>
            <a:r>
              <a:rPr kumimoji="0" lang="en-US" sz="1600" b="1"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(cohort 2; n = 66)</a:t>
            </a:r>
          </a:p>
        </p:txBody>
      </p:sp>
      <p:sp>
        <p:nvSpPr>
          <p:cNvPr id="15" name="Line 33">
            <a:extLst>
              <a:ext uri="{FF2B5EF4-FFF2-40B4-BE49-F238E27FC236}">
                <a16:creationId xmlns:a16="http://schemas.microsoft.com/office/drawing/2014/main" id="{4AD7B71E-B91C-4D23-B9A6-EC3A557EC943}"/>
              </a:ext>
            </a:extLst>
          </p:cNvPr>
          <p:cNvSpPr>
            <a:spLocks noChangeShapeType="1"/>
          </p:cNvSpPr>
          <p:nvPr/>
        </p:nvSpPr>
        <p:spPr bwMode="auto">
          <a:xfrm>
            <a:off x="3209926" y="3727174"/>
            <a:ext cx="849312"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 name="Rectangle 4">
            <a:extLst>
              <a:ext uri="{FF2B5EF4-FFF2-40B4-BE49-F238E27FC236}">
                <a16:creationId xmlns:a16="http://schemas.microsoft.com/office/drawing/2014/main" id="{2282934A-1563-4C92-A926-1B2E00909350}"/>
              </a:ext>
            </a:extLst>
          </p:cNvPr>
          <p:cNvSpPr>
            <a:spLocks noChangeArrowheads="1"/>
          </p:cNvSpPr>
          <p:nvPr/>
        </p:nvSpPr>
        <p:spPr bwMode="auto">
          <a:xfrm>
            <a:off x="8970710" y="3416734"/>
            <a:ext cx="2783840" cy="638913"/>
          </a:xfrm>
          <a:prstGeom prst="rect">
            <a:avLst/>
          </a:prstGeom>
          <a:solidFill>
            <a:srgbClr val="682E74"/>
          </a:solidFill>
          <a:ln>
            <a:noFill/>
          </a:ln>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ts val="0"/>
              </a:spcBef>
              <a:spcAft>
                <a:spcPts val="0"/>
              </a:spcAft>
              <a:buClr>
                <a:srgbClr val="FEFDDE"/>
              </a:buClr>
              <a:buSzTx/>
              <a:buFont typeface="Wingdings" panose="05000000000000000000" pitchFamily="2" charset="2"/>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Lifileucel retreatment</a:t>
            </a:r>
            <a:r>
              <a:rPr kumimoji="0" lang="en-US" sz="1600" b="1" i="0" u="none" strike="noStrike" kern="1200" cap="none" spc="0" normalizeH="0" baseline="0" noProof="0" dirty="0">
                <a:ln>
                  <a:noFill/>
                </a:ln>
                <a:solidFill>
                  <a:srgbClr val="FEFDDE"/>
                </a:solidFill>
                <a:effectLst/>
                <a:uLnTx/>
                <a:uFillTx/>
                <a:latin typeface="Calibri" panose="020F0502020204030204" pitchFamily="34" charset="0"/>
                <a:ea typeface="+mn-ea"/>
                <a:cs typeface="Arial" charset="0"/>
              </a:rPr>
              <a:t>*</a:t>
            </a:r>
            <a:endPar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ts val="0"/>
              </a:spcBef>
              <a:spcAft>
                <a:spcPts val="0"/>
              </a:spcAft>
              <a:buClr>
                <a:srgbClr val="FEFDDE"/>
              </a:buClr>
              <a:buSzTx/>
              <a:buFont typeface="Wingdings" panose="05000000000000000000" pitchFamily="2" charset="2"/>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(cohort 3; n = 10)</a:t>
            </a:r>
          </a:p>
        </p:txBody>
      </p:sp>
      <p:sp>
        <p:nvSpPr>
          <p:cNvPr id="4" name="Content Placeholder 1">
            <a:extLst>
              <a:ext uri="{FF2B5EF4-FFF2-40B4-BE49-F238E27FC236}">
                <a16:creationId xmlns:a16="http://schemas.microsoft.com/office/drawing/2014/main" id="{A038D2A8-7C82-6AA8-8ED2-A00FD7B00AFA}"/>
              </a:ext>
            </a:extLst>
          </p:cNvPr>
          <p:cNvSpPr txBox="1">
            <a:spLocks/>
          </p:cNvSpPr>
          <p:nvPr/>
        </p:nvSpPr>
        <p:spPr bwMode="auto">
          <a:xfrm>
            <a:off x="598498" y="5571013"/>
            <a:ext cx="10877529" cy="786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0"/>
              </a:spcBef>
              <a:spcAft>
                <a:spcPts val="700"/>
              </a:spcAft>
              <a:buClr>
                <a:srgbClr val="000000"/>
              </a:buClr>
              <a:buSzTx/>
              <a:buFont typeface="Wingdings" panose="05000000000000000000" pitchFamily="2" charset="2"/>
              <a:buChar char="§"/>
              <a:tabLst/>
              <a:defRPr/>
            </a:pPr>
            <a:r>
              <a:rPr kumimoji="0" 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endpoint: </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IRC-assessed ORR (RECIST v1.1)</a:t>
            </a:r>
          </a:p>
          <a:p>
            <a:pPr marL="342900" marR="0" lvl="0" indent="-342900" algn="l" defTabSz="914400" rtl="0" eaLnBrk="1" fontAlgn="base" latinLnBrk="0" hangingPunct="1">
              <a:lnSpc>
                <a:spcPct val="90000"/>
              </a:lnSpc>
              <a:spcBef>
                <a:spcPts val="0"/>
              </a:spcBef>
              <a:spcAft>
                <a:spcPts val="700"/>
              </a:spcAft>
              <a:buClr>
                <a:srgbClr val="000000"/>
              </a:buClr>
              <a:buSzTx/>
              <a:buFont typeface="Wingdings" panose="05000000000000000000" pitchFamily="2" charset="2"/>
              <a:buChar char="§"/>
              <a:tabLst/>
              <a:defRPr/>
            </a:pPr>
            <a:r>
              <a:rPr kumimoji="0" 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Secondary endpoints</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DoR, DCR, PFS, OS, safety</a:t>
            </a:r>
          </a:p>
        </p:txBody>
      </p:sp>
      <p:sp>
        <p:nvSpPr>
          <p:cNvPr id="18" name="TextBox 17">
            <a:extLst>
              <a:ext uri="{FF2B5EF4-FFF2-40B4-BE49-F238E27FC236}">
                <a16:creationId xmlns:a16="http://schemas.microsoft.com/office/drawing/2014/main" id="{56F5D248-D740-E993-C637-813A8D989832}"/>
              </a:ext>
            </a:extLst>
          </p:cNvPr>
          <p:cNvSpPr txBox="1"/>
          <p:nvPr/>
        </p:nvSpPr>
        <p:spPr bwMode="auto">
          <a:xfrm>
            <a:off x="4039776" y="4736022"/>
            <a:ext cx="771477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Lifileucel 1 x 10</a:t>
            </a:r>
            <a:r>
              <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9</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- 150 x 10</a:t>
            </a:r>
            <a:r>
              <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9</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cells preceded by cyclophosphamide 60 mg/kg/d IV x 2 d + fludarabine </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 mg/m</a:t>
            </a:r>
            <a:r>
              <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2</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 IV x 5 d and followed by up to 6 doses of IL-2 600,000 IU/kg IV Q8-12h. </a:t>
            </a:r>
            <a:r>
              <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Planned n = 75 but rapid enrollment led to 87 patients receiving lifileucel and included in full analysis set (cohorts 2 + 4).</a:t>
            </a:r>
          </a:p>
        </p:txBody>
      </p:sp>
      <p:grpSp>
        <p:nvGrpSpPr>
          <p:cNvPr id="19" name="Group 18">
            <a:extLst>
              <a:ext uri="{FF2B5EF4-FFF2-40B4-BE49-F238E27FC236}">
                <a16:creationId xmlns:a16="http://schemas.microsoft.com/office/drawing/2014/main" id="{8087AB6F-6D03-69B2-2469-29F658C60287}"/>
              </a:ext>
            </a:extLst>
          </p:cNvPr>
          <p:cNvGrpSpPr/>
          <p:nvPr/>
        </p:nvGrpSpPr>
        <p:grpSpPr>
          <a:xfrm>
            <a:off x="8177695" y="2701161"/>
            <a:ext cx="694198" cy="1954819"/>
            <a:chOff x="7985618" y="2589189"/>
            <a:chExt cx="694198" cy="1954819"/>
          </a:xfrm>
        </p:grpSpPr>
        <p:sp>
          <p:nvSpPr>
            <p:cNvPr id="14" name="Line 30">
              <a:extLst>
                <a:ext uri="{FF2B5EF4-FFF2-40B4-BE49-F238E27FC236}">
                  <a16:creationId xmlns:a16="http://schemas.microsoft.com/office/drawing/2014/main" id="{3FA2F056-025D-4A19-94CC-92286458CDD1}"/>
                </a:ext>
              </a:extLst>
            </p:cNvPr>
            <p:cNvSpPr>
              <a:spLocks noChangeShapeType="1"/>
            </p:cNvSpPr>
            <p:nvPr/>
          </p:nvSpPr>
          <p:spPr bwMode="auto">
            <a:xfrm rot="16200000">
              <a:off x="8405496" y="3340881"/>
              <a:ext cx="0" cy="54864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5" name="Straight Connector 4">
              <a:extLst>
                <a:ext uri="{FF2B5EF4-FFF2-40B4-BE49-F238E27FC236}">
                  <a16:creationId xmlns:a16="http://schemas.microsoft.com/office/drawing/2014/main" id="{9F12A435-7F1F-259C-CE2D-59BEBD79EE65}"/>
                </a:ext>
              </a:extLst>
            </p:cNvPr>
            <p:cNvCxnSpPr/>
            <p:nvPr/>
          </p:nvCxnSpPr>
          <p:spPr bwMode="auto">
            <a:xfrm>
              <a:off x="8131175" y="2589189"/>
              <a:ext cx="0" cy="1954819"/>
            </a:xfrm>
            <a:prstGeom prst="line">
              <a:avLst/>
            </a:prstGeom>
            <a:noFill/>
            <a:ln w="28575" cap="flat" cmpd="sng" algn="ctr">
              <a:solidFill>
                <a:schemeClr val="bg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F8888330-C37A-DC2C-2F52-94CD85D26F1C}"/>
                </a:ext>
              </a:extLst>
            </p:cNvPr>
            <p:cNvCxnSpPr/>
            <p:nvPr/>
          </p:nvCxnSpPr>
          <p:spPr bwMode="auto">
            <a:xfrm>
              <a:off x="7989350" y="4529080"/>
              <a:ext cx="149289"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8EA53A3A-8F00-7EB5-CFD0-09FEFC602E10}"/>
                </a:ext>
              </a:extLst>
            </p:cNvPr>
            <p:cNvCxnSpPr/>
            <p:nvPr/>
          </p:nvCxnSpPr>
          <p:spPr bwMode="auto">
            <a:xfrm>
              <a:off x="7985618" y="2606352"/>
              <a:ext cx="149289" cy="0"/>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94049396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92BA6-C38D-4567-B221-2188FF79DCB5}"/>
              </a:ext>
            </a:extLst>
          </p:cNvPr>
          <p:cNvSpPr>
            <a:spLocks noGrp="1"/>
          </p:cNvSpPr>
          <p:nvPr>
            <p:ph type="title"/>
          </p:nvPr>
        </p:nvSpPr>
        <p:spPr/>
        <p:txBody>
          <a:bodyPr/>
          <a:lstStyle/>
          <a:p>
            <a:r>
              <a:rPr lang="en-US" altLang="en-US" dirty="0"/>
              <a:t>Lifileucel</a:t>
            </a:r>
            <a:r>
              <a:rPr lang="en-US" dirty="0"/>
              <a:t>: Best Objective Response (Primary Endpoint) </a:t>
            </a:r>
          </a:p>
        </p:txBody>
      </p:sp>
      <p:graphicFrame>
        <p:nvGraphicFramePr>
          <p:cNvPr id="5" name="Content Placeholder 8">
            <a:extLst>
              <a:ext uri="{FF2B5EF4-FFF2-40B4-BE49-F238E27FC236}">
                <a16:creationId xmlns:a16="http://schemas.microsoft.com/office/drawing/2014/main" id="{32FEECAB-25F4-404E-B53F-0B7F4A0A1BB2}"/>
              </a:ext>
            </a:extLst>
          </p:cNvPr>
          <p:cNvGraphicFramePr>
            <a:graphicFrameLocks/>
          </p:cNvGraphicFramePr>
          <p:nvPr/>
        </p:nvGraphicFramePr>
        <p:xfrm>
          <a:off x="524742" y="1612256"/>
          <a:ext cx="4968377" cy="3839003"/>
        </p:xfrm>
        <a:graphic>
          <a:graphicData uri="http://schemas.openxmlformats.org/drawingml/2006/table">
            <a:tbl>
              <a:tblPr firstRow="1"/>
              <a:tblGrid>
                <a:gridCol w="1751638">
                  <a:extLst>
                    <a:ext uri="{9D8B030D-6E8A-4147-A177-3AD203B41FA5}">
                      <a16:colId xmlns:a16="http://schemas.microsoft.com/office/drawing/2014/main" val="92868280"/>
                    </a:ext>
                  </a:extLst>
                </a:gridCol>
                <a:gridCol w="1072130">
                  <a:extLst>
                    <a:ext uri="{9D8B030D-6E8A-4147-A177-3AD203B41FA5}">
                      <a16:colId xmlns:a16="http://schemas.microsoft.com/office/drawing/2014/main" val="2743813746"/>
                    </a:ext>
                  </a:extLst>
                </a:gridCol>
                <a:gridCol w="1074761">
                  <a:extLst>
                    <a:ext uri="{9D8B030D-6E8A-4147-A177-3AD203B41FA5}">
                      <a16:colId xmlns:a16="http://schemas.microsoft.com/office/drawing/2014/main" val="1347231371"/>
                    </a:ext>
                  </a:extLst>
                </a:gridCol>
                <a:gridCol w="1069848">
                  <a:extLst>
                    <a:ext uri="{9D8B030D-6E8A-4147-A177-3AD203B41FA5}">
                      <a16:colId xmlns:a16="http://schemas.microsoft.com/office/drawing/2014/main" val="3473551714"/>
                    </a:ext>
                  </a:extLst>
                </a:gridCol>
              </a:tblGrid>
              <a:tr h="668591">
                <a:tc>
                  <a:txBody>
                    <a:bodyPr/>
                    <a:lstStyle>
                      <a:lvl1pPr marL="0" algn="l" defTabSz="914400" rtl="0" eaLnBrk="1" latinLnBrk="0" hangingPunct="1">
                        <a:defRPr sz="1800" b="1" kern="1200">
                          <a:solidFill>
                            <a:schemeClr val="tx1"/>
                          </a:solidFill>
                          <a:latin typeface="Bierstadt"/>
                        </a:defRPr>
                      </a:lvl1pPr>
                      <a:lvl2pPr marL="457200" algn="l" defTabSz="914400" rtl="0" eaLnBrk="1" latinLnBrk="0" hangingPunct="1">
                        <a:defRPr sz="1800" b="1" kern="1200">
                          <a:solidFill>
                            <a:schemeClr val="tx1"/>
                          </a:solidFill>
                          <a:latin typeface="Bierstadt"/>
                        </a:defRPr>
                      </a:lvl2pPr>
                      <a:lvl3pPr marL="914400" algn="l" defTabSz="914400" rtl="0" eaLnBrk="1" latinLnBrk="0" hangingPunct="1">
                        <a:defRPr sz="1800" b="1" kern="1200">
                          <a:solidFill>
                            <a:schemeClr val="tx1"/>
                          </a:solidFill>
                          <a:latin typeface="Bierstadt"/>
                        </a:defRPr>
                      </a:lvl3pPr>
                      <a:lvl4pPr marL="1371600" algn="l" defTabSz="914400" rtl="0" eaLnBrk="1" latinLnBrk="0" hangingPunct="1">
                        <a:defRPr sz="1800" b="1" kern="1200">
                          <a:solidFill>
                            <a:schemeClr val="tx1"/>
                          </a:solidFill>
                          <a:latin typeface="Bierstadt"/>
                        </a:defRPr>
                      </a:lvl4pPr>
                      <a:lvl5pPr marL="1828800" algn="l" defTabSz="914400" rtl="0" eaLnBrk="1" latinLnBrk="0" hangingPunct="1">
                        <a:defRPr sz="1800" b="1" kern="1200">
                          <a:solidFill>
                            <a:schemeClr val="tx1"/>
                          </a:solidFill>
                          <a:latin typeface="Bierstadt"/>
                        </a:defRPr>
                      </a:lvl5pPr>
                      <a:lvl6pPr marL="2286000" algn="l" defTabSz="914400" rtl="0" eaLnBrk="1" latinLnBrk="0" hangingPunct="1">
                        <a:defRPr sz="1800" b="1" kern="1200">
                          <a:solidFill>
                            <a:schemeClr val="tx1"/>
                          </a:solidFill>
                          <a:latin typeface="Bierstadt"/>
                        </a:defRPr>
                      </a:lvl6pPr>
                      <a:lvl7pPr marL="2743200" algn="l" defTabSz="914400" rtl="0" eaLnBrk="1" latinLnBrk="0" hangingPunct="1">
                        <a:defRPr sz="1800" b="1" kern="1200">
                          <a:solidFill>
                            <a:schemeClr val="tx1"/>
                          </a:solidFill>
                          <a:latin typeface="Bierstadt"/>
                        </a:defRPr>
                      </a:lvl7pPr>
                      <a:lvl8pPr marL="3200400" algn="l" defTabSz="914400" rtl="0" eaLnBrk="1" latinLnBrk="0" hangingPunct="1">
                        <a:defRPr sz="1800" b="1" kern="1200">
                          <a:solidFill>
                            <a:schemeClr val="tx1"/>
                          </a:solidFill>
                          <a:latin typeface="Bierstadt"/>
                        </a:defRPr>
                      </a:lvl8pPr>
                      <a:lvl9pPr marL="3657600" algn="l" defTabSz="914400" rtl="0" eaLnBrk="1" latinLnBrk="0" hangingPunct="1">
                        <a:defRPr sz="1800" b="1" kern="1200">
                          <a:solidFill>
                            <a:schemeClr val="tx1"/>
                          </a:solidFill>
                          <a:latin typeface="Bierstadt"/>
                        </a:defRPr>
                      </a:lvl9pPr>
                    </a:lstStyle>
                    <a:p>
                      <a:pPr marL="0" marR="0" algn="l">
                        <a:lnSpc>
                          <a:spcPct val="100000"/>
                        </a:lnSpc>
                        <a:spcBef>
                          <a:spcPts val="0"/>
                        </a:spcBef>
                        <a:spcAft>
                          <a:spcPts val="0"/>
                        </a:spcAft>
                      </a:pPr>
                      <a:r>
                        <a:rPr lang="en-US" sz="1400" b="1" dirty="0">
                          <a:solidFill>
                            <a:schemeClr val="tx1"/>
                          </a:solidFill>
                          <a:effectLst/>
                          <a:latin typeface="+mn-lt"/>
                          <a:ea typeface="Batang" panose="02030600000101010101" pitchFamily="18" charset="-127"/>
                          <a:cs typeface="Calibri" panose="020F0502020204030204" pitchFamily="34" charset="0"/>
                        </a:rPr>
                        <a:t>Response</a:t>
                      </a:r>
                      <a:endParaRPr lang="en-US" sz="14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b="1" kern="1200">
                          <a:solidFill>
                            <a:schemeClr val="tx1"/>
                          </a:solidFill>
                          <a:latin typeface="Bierstadt"/>
                        </a:defRPr>
                      </a:lvl1pPr>
                      <a:lvl2pPr marL="457200" algn="l" defTabSz="914400" rtl="0" eaLnBrk="1" latinLnBrk="0" hangingPunct="1">
                        <a:defRPr sz="1800" b="1" kern="1200">
                          <a:solidFill>
                            <a:schemeClr val="tx1"/>
                          </a:solidFill>
                          <a:latin typeface="Bierstadt"/>
                        </a:defRPr>
                      </a:lvl2pPr>
                      <a:lvl3pPr marL="914400" algn="l" defTabSz="914400" rtl="0" eaLnBrk="1" latinLnBrk="0" hangingPunct="1">
                        <a:defRPr sz="1800" b="1" kern="1200">
                          <a:solidFill>
                            <a:schemeClr val="tx1"/>
                          </a:solidFill>
                          <a:latin typeface="Bierstadt"/>
                        </a:defRPr>
                      </a:lvl3pPr>
                      <a:lvl4pPr marL="1371600" algn="l" defTabSz="914400" rtl="0" eaLnBrk="1" latinLnBrk="0" hangingPunct="1">
                        <a:defRPr sz="1800" b="1" kern="1200">
                          <a:solidFill>
                            <a:schemeClr val="tx1"/>
                          </a:solidFill>
                          <a:latin typeface="Bierstadt"/>
                        </a:defRPr>
                      </a:lvl4pPr>
                      <a:lvl5pPr marL="1828800" algn="l" defTabSz="914400" rtl="0" eaLnBrk="1" latinLnBrk="0" hangingPunct="1">
                        <a:defRPr sz="1800" b="1" kern="1200">
                          <a:solidFill>
                            <a:schemeClr val="tx1"/>
                          </a:solidFill>
                          <a:latin typeface="Bierstadt"/>
                        </a:defRPr>
                      </a:lvl5pPr>
                      <a:lvl6pPr marL="2286000" algn="l" defTabSz="914400" rtl="0" eaLnBrk="1" latinLnBrk="0" hangingPunct="1">
                        <a:defRPr sz="1800" b="1" kern="1200">
                          <a:solidFill>
                            <a:schemeClr val="tx1"/>
                          </a:solidFill>
                          <a:latin typeface="Bierstadt"/>
                        </a:defRPr>
                      </a:lvl6pPr>
                      <a:lvl7pPr marL="2743200" algn="l" defTabSz="914400" rtl="0" eaLnBrk="1" latinLnBrk="0" hangingPunct="1">
                        <a:defRPr sz="1800" b="1" kern="1200">
                          <a:solidFill>
                            <a:schemeClr val="tx1"/>
                          </a:solidFill>
                          <a:latin typeface="Bierstadt"/>
                        </a:defRPr>
                      </a:lvl7pPr>
                      <a:lvl8pPr marL="3200400" algn="l" defTabSz="914400" rtl="0" eaLnBrk="1" latinLnBrk="0" hangingPunct="1">
                        <a:defRPr sz="1800" b="1" kern="1200">
                          <a:solidFill>
                            <a:schemeClr val="tx1"/>
                          </a:solidFill>
                          <a:latin typeface="Bierstadt"/>
                        </a:defRPr>
                      </a:lvl8pPr>
                      <a:lvl9pPr marL="3657600" algn="l" defTabSz="914400" rtl="0" eaLnBrk="1" latinLnBrk="0" hangingPunct="1">
                        <a:defRPr sz="1800" b="1" kern="1200">
                          <a:solidFill>
                            <a:schemeClr val="tx1"/>
                          </a:solidFill>
                          <a:latin typeface="Bierstadt"/>
                        </a:defRPr>
                      </a:lvl9pPr>
                    </a:lstStyle>
                    <a:p>
                      <a:pPr marL="0" marR="0" algn="ctr">
                        <a:lnSpc>
                          <a:spcPct val="100000"/>
                        </a:lnSpc>
                        <a:spcBef>
                          <a:spcPts val="0"/>
                        </a:spcBef>
                        <a:spcAft>
                          <a:spcPts val="0"/>
                        </a:spcAft>
                      </a:pPr>
                      <a:r>
                        <a:rPr lang="en-US" sz="1400" b="1" dirty="0">
                          <a:solidFill>
                            <a:schemeClr val="tx1"/>
                          </a:solidFill>
                          <a:effectLst/>
                          <a:latin typeface="+mn-lt"/>
                          <a:ea typeface="Batang" panose="02030600000101010101" pitchFamily="18" charset="-127"/>
                          <a:cs typeface="Calibri" panose="020F0502020204030204" pitchFamily="34" charset="0"/>
                        </a:rPr>
                        <a:t>Cohort 2</a:t>
                      </a:r>
                      <a:br>
                        <a:rPr lang="en-US" sz="1400" b="1" dirty="0">
                          <a:solidFill>
                            <a:schemeClr val="tx1"/>
                          </a:solidFill>
                          <a:effectLst/>
                          <a:latin typeface="+mn-lt"/>
                          <a:ea typeface="Batang" panose="02030600000101010101" pitchFamily="18" charset="-127"/>
                          <a:cs typeface="Calibri" panose="020F0502020204030204" pitchFamily="34" charset="0"/>
                        </a:rPr>
                      </a:br>
                      <a:r>
                        <a:rPr lang="en-US" sz="1400" b="1" dirty="0">
                          <a:solidFill>
                            <a:schemeClr val="tx1"/>
                          </a:solidFill>
                          <a:effectLst/>
                          <a:latin typeface="+mn-lt"/>
                          <a:ea typeface="Batang" panose="02030600000101010101" pitchFamily="18" charset="-127"/>
                          <a:cs typeface="Calibri" panose="020F0502020204030204" pitchFamily="34" charset="0"/>
                        </a:rPr>
                        <a:t>(n = 66)</a:t>
                      </a:r>
                      <a:endParaRPr lang="en-US" sz="14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b="1" kern="1200">
                          <a:solidFill>
                            <a:schemeClr val="tx1"/>
                          </a:solidFill>
                          <a:latin typeface="Bierstadt"/>
                        </a:defRPr>
                      </a:lvl1pPr>
                      <a:lvl2pPr marL="457200" algn="l" defTabSz="914400" rtl="0" eaLnBrk="1" latinLnBrk="0" hangingPunct="1">
                        <a:defRPr sz="1800" b="1" kern="1200">
                          <a:solidFill>
                            <a:schemeClr val="tx1"/>
                          </a:solidFill>
                          <a:latin typeface="Bierstadt"/>
                        </a:defRPr>
                      </a:lvl2pPr>
                      <a:lvl3pPr marL="914400" algn="l" defTabSz="914400" rtl="0" eaLnBrk="1" latinLnBrk="0" hangingPunct="1">
                        <a:defRPr sz="1800" b="1" kern="1200">
                          <a:solidFill>
                            <a:schemeClr val="tx1"/>
                          </a:solidFill>
                          <a:latin typeface="Bierstadt"/>
                        </a:defRPr>
                      </a:lvl3pPr>
                      <a:lvl4pPr marL="1371600" algn="l" defTabSz="914400" rtl="0" eaLnBrk="1" latinLnBrk="0" hangingPunct="1">
                        <a:defRPr sz="1800" b="1" kern="1200">
                          <a:solidFill>
                            <a:schemeClr val="tx1"/>
                          </a:solidFill>
                          <a:latin typeface="Bierstadt"/>
                        </a:defRPr>
                      </a:lvl4pPr>
                      <a:lvl5pPr marL="1828800" algn="l" defTabSz="914400" rtl="0" eaLnBrk="1" latinLnBrk="0" hangingPunct="1">
                        <a:defRPr sz="1800" b="1" kern="1200">
                          <a:solidFill>
                            <a:schemeClr val="tx1"/>
                          </a:solidFill>
                          <a:latin typeface="Bierstadt"/>
                        </a:defRPr>
                      </a:lvl5pPr>
                      <a:lvl6pPr marL="2286000" algn="l" defTabSz="914400" rtl="0" eaLnBrk="1" latinLnBrk="0" hangingPunct="1">
                        <a:defRPr sz="1800" b="1" kern="1200">
                          <a:solidFill>
                            <a:schemeClr val="tx1"/>
                          </a:solidFill>
                          <a:latin typeface="Bierstadt"/>
                        </a:defRPr>
                      </a:lvl6pPr>
                      <a:lvl7pPr marL="2743200" algn="l" defTabSz="914400" rtl="0" eaLnBrk="1" latinLnBrk="0" hangingPunct="1">
                        <a:defRPr sz="1800" b="1" kern="1200">
                          <a:solidFill>
                            <a:schemeClr val="tx1"/>
                          </a:solidFill>
                          <a:latin typeface="Bierstadt"/>
                        </a:defRPr>
                      </a:lvl7pPr>
                      <a:lvl8pPr marL="3200400" algn="l" defTabSz="914400" rtl="0" eaLnBrk="1" latinLnBrk="0" hangingPunct="1">
                        <a:defRPr sz="1800" b="1" kern="1200">
                          <a:solidFill>
                            <a:schemeClr val="tx1"/>
                          </a:solidFill>
                          <a:latin typeface="Bierstadt"/>
                        </a:defRPr>
                      </a:lvl8pPr>
                      <a:lvl9pPr marL="3657600" algn="l" defTabSz="914400" rtl="0" eaLnBrk="1" latinLnBrk="0" hangingPunct="1">
                        <a:defRPr sz="1800" b="1" kern="1200">
                          <a:solidFill>
                            <a:schemeClr val="tx1"/>
                          </a:solidFill>
                          <a:latin typeface="Bierstadt"/>
                        </a:defRPr>
                      </a:lvl9pPr>
                    </a:lstStyle>
                    <a:p>
                      <a:pPr marL="0" marR="0" algn="ctr">
                        <a:lnSpc>
                          <a:spcPct val="100000"/>
                        </a:lnSpc>
                        <a:spcBef>
                          <a:spcPts val="0"/>
                        </a:spcBef>
                        <a:spcAft>
                          <a:spcPts val="0"/>
                        </a:spcAft>
                      </a:pPr>
                      <a:r>
                        <a:rPr lang="en-US" sz="1400" b="1" dirty="0">
                          <a:solidFill>
                            <a:schemeClr val="tx1"/>
                          </a:solidFill>
                          <a:effectLst/>
                          <a:latin typeface="+mn-lt"/>
                          <a:ea typeface="Batang" panose="02030600000101010101" pitchFamily="18" charset="-127"/>
                          <a:cs typeface="Calibri" panose="020F0502020204030204" pitchFamily="34" charset="0"/>
                        </a:rPr>
                        <a:t>Cohort 4</a:t>
                      </a:r>
                      <a:br>
                        <a:rPr lang="en-US" sz="1400" b="1" dirty="0">
                          <a:solidFill>
                            <a:schemeClr val="tx1"/>
                          </a:solidFill>
                          <a:effectLst/>
                          <a:latin typeface="+mn-lt"/>
                          <a:ea typeface="Batang" panose="02030600000101010101" pitchFamily="18" charset="-127"/>
                          <a:cs typeface="Calibri" panose="020F0502020204030204" pitchFamily="34" charset="0"/>
                        </a:rPr>
                      </a:br>
                      <a:r>
                        <a:rPr lang="en-US" sz="1400" b="1" dirty="0">
                          <a:solidFill>
                            <a:schemeClr val="tx1"/>
                          </a:solidFill>
                          <a:effectLst/>
                          <a:latin typeface="+mn-lt"/>
                          <a:ea typeface="Batang" panose="02030600000101010101" pitchFamily="18" charset="-127"/>
                          <a:cs typeface="Calibri" panose="020F0502020204030204" pitchFamily="34" charset="0"/>
                        </a:rPr>
                        <a:t>(n = 87)</a:t>
                      </a:r>
                      <a:endParaRPr lang="en-US" sz="14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b="1" kern="1200">
                          <a:solidFill>
                            <a:schemeClr val="tx1"/>
                          </a:solidFill>
                          <a:latin typeface="Bierstadt"/>
                        </a:defRPr>
                      </a:lvl1pPr>
                      <a:lvl2pPr marL="457200" algn="l" defTabSz="914400" rtl="0" eaLnBrk="1" latinLnBrk="0" hangingPunct="1">
                        <a:defRPr sz="1800" b="1" kern="1200">
                          <a:solidFill>
                            <a:schemeClr val="tx1"/>
                          </a:solidFill>
                          <a:latin typeface="Bierstadt"/>
                        </a:defRPr>
                      </a:lvl2pPr>
                      <a:lvl3pPr marL="914400" algn="l" defTabSz="914400" rtl="0" eaLnBrk="1" latinLnBrk="0" hangingPunct="1">
                        <a:defRPr sz="1800" b="1" kern="1200">
                          <a:solidFill>
                            <a:schemeClr val="tx1"/>
                          </a:solidFill>
                          <a:latin typeface="Bierstadt"/>
                        </a:defRPr>
                      </a:lvl3pPr>
                      <a:lvl4pPr marL="1371600" algn="l" defTabSz="914400" rtl="0" eaLnBrk="1" latinLnBrk="0" hangingPunct="1">
                        <a:defRPr sz="1800" b="1" kern="1200">
                          <a:solidFill>
                            <a:schemeClr val="tx1"/>
                          </a:solidFill>
                          <a:latin typeface="Bierstadt"/>
                        </a:defRPr>
                      </a:lvl4pPr>
                      <a:lvl5pPr marL="1828800" algn="l" defTabSz="914400" rtl="0" eaLnBrk="1" latinLnBrk="0" hangingPunct="1">
                        <a:defRPr sz="1800" b="1" kern="1200">
                          <a:solidFill>
                            <a:schemeClr val="tx1"/>
                          </a:solidFill>
                          <a:latin typeface="Bierstadt"/>
                        </a:defRPr>
                      </a:lvl5pPr>
                      <a:lvl6pPr marL="2286000" algn="l" defTabSz="914400" rtl="0" eaLnBrk="1" latinLnBrk="0" hangingPunct="1">
                        <a:defRPr sz="1800" b="1" kern="1200">
                          <a:solidFill>
                            <a:schemeClr val="tx1"/>
                          </a:solidFill>
                          <a:latin typeface="Bierstadt"/>
                        </a:defRPr>
                      </a:lvl6pPr>
                      <a:lvl7pPr marL="2743200" algn="l" defTabSz="914400" rtl="0" eaLnBrk="1" latinLnBrk="0" hangingPunct="1">
                        <a:defRPr sz="1800" b="1" kern="1200">
                          <a:solidFill>
                            <a:schemeClr val="tx1"/>
                          </a:solidFill>
                          <a:latin typeface="Bierstadt"/>
                        </a:defRPr>
                      </a:lvl7pPr>
                      <a:lvl8pPr marL="3200400" algn="l" defTabSz="914400" rtl="0" eaLnBrk="1" latinLnBrk="0" hangingPunct="1">
                        <a:defRPr sz="1800" b="1" kern="1200">
                          <a:solidFill>
                            <a:schemeClr val="tx1"/>
                          </a:solidFill>
                          <a:latin typeface="Bierstadt"/>
                        </a:defRPr>
                      </a:lvl8pPr>
                      <a:lvl9pPr marL="3657600" algn="l" defTabSz="914400" rtl="0" eaLnBrk="1" latinLnBrk="0" hangingPunct="1">
                        <a:defRPr sz="1800" b="1" kern="1200">
                          <a:solidFill>
                            <a:schemeClr val="tx1"/>
                          </a:solidFill>
                          <a:latin typeface="Bierstadt"/>
                        </a:defRPr>
                      </a:lvl9pPr>
                    </a:lstStyle>
                    <a:p>
                      <a:pPr marL="0" marR="0" algn="ctr">
                        <a:lnSpc>
                          <a:spcPct val="100000"/>
                        </a:lnSpc>
                        <a:spcBef>
                          <a:spcPts val="0"/>
                        </a:spcBef>
                        <a:spcAft>
                          <a:spcPts val="0"/>
                        </a:spcAft>
                      </a:pPr>
                      <a:r>
                        <a:rPr lang="en-US" sz="1400" b="1" dirty="0">
                          <a:solidFill>
                            <a:schemeClr val="tx1"/>
                          </a:solidFill>
                          <a:effectLst/>
                          <a:latin typeface="+mn-lt"/>
                          <a:ea typeface="Batang" panose="02030600000101010101" pitchFamily="18" charset="-127"/>
                          <a:cs typeface="Calibri" panose="020F0502020204030204" pitchFamily="34" charset="0"/>
                        </a:rPr>
                        <a:t>Cohorts </a:t>
                      </a:r>
                    </a:p>
                    <a:p>
                      <a:pPr marL="0" marR="0" algn="ctr">
                        <a:lnSpc>
                          <a:spcPct val="100000"/>
                        </a:lnSpc>
                        <a:spcBef>
                          <a:spcPts val="0"/>
                        </a:spcBef>
                        <a:spcAft>
                          <a:spcPts val="0"/>
                        </a:spcAft>
                      </a:pPr>
                      <a:r>
                        <a:rPr lang="en-US" sz="1400" b="1" dirty="0">
                          <a:solidFill>
                            <a:schemeClr val="tx1"/>
                          </a:solidFill>
                          <a:effectLst/>
                          <a:latin typeface="+mn-lt"/>
                          <a:ea typeface="Batang" panose="02030600000101010101" pitchFamily="18" charset="-127"/>
                          <a:cs typeface="Calibri" panose="020F0502020204030204" pitchFamily="34" charset="0"/>
                        </a:rPr>
                        <a:t>2 + 4</a:t>
                      </a:r>
                      <a:endParaRPr lang="en-US" sz="1400" dirty="0">
                        <a:solidFill>
                          <a:schemeClr val="tx1"/>
                        </a:solidFill>
                        <a:effectLst/>
                        <a:latin typeface="+mn-lt"/>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400" b="1" dirty="0">
                          <a:solidFill>
                            <a:schemeClr val="tx1"/>
                          </a:solidFill>
                          <a:effectLst/>
                          <a:latin typeface="+mn-lt"/>
                          <a:ea typeface="Batang" panose="02030600000101010101" pitchFamily="18" charset="-127"/>
                          <a:cs typeface="Calibri" panose="020F0502020204030204" pitchFamily="34" charset="0"/>
                        </a:rPr>
                        <a:t>(n = 153)</a:t>
                      </a:r>
                      <a:endParaRPr lang="en-US" sz="14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36743762"/>
                  </a:ext>
                </a:extLst>
              </a:tr>
              <a:tr h="267809">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400" b="0" dirty="0">
                          <a:solidFill>
                            <a:schemeClr val="bg1"/>
                          </a:solidFill>
                          <a:effectLst/>
                          <a:latin typeface="+mn-lt"/>
                          <a:ea typeface="Batang" panose="02030600000101010101" pitchFamily="18" charset="-127"/>
                          <a:cs typeface="Calibri" panose="020F0502020204030204" pitchFamily="34" charset="0"/>
                        </a:rPr>
                        <a:t>ORR, </a:t>
                      </a:r>
                      <a:r>
                        <a:rPr lang="en-US" sz="1400" b="0">
                          <a:solidFill>
                            <a:schemeClr val="bg1"/>
                          </a:solidFill>
                          <a:effectLst/>
                          <a:latin typeface="+mn-lt"/>
                          <a:ea typeface="Batang" panose="02030600000101010101" pitchFamily="18" charset="-127"/>
                          <a:cs typeface="Calibri" panose="020F0502020204030204" pitchFamily="34" charset="0"/>
                        </a:rPr>
                        <a:t>n (%)</a:t>
                      </a:r>
                      <a:endParaRPr lang="en-US" sz="14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23 (34.8)</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25 (28.7)</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b="0" dirty="0">
                          <a:solidFill>
                            <a:schemeClr val="bg1"/>
                          </a:solidFill>
                          <a:effectLst/>
                          <a:latin typeface="+mn-lt"/>
                          <a:ea typeface="Batang" panose="02030600000101010101" pitchFamily="18" charset="-127"/>
                          <a:cs typeface="Calibri" panose="020F0502020204030204" pitchFamily="34" charset="0"/>
                        </a:rPr>
                        <a:t>48 (31.4)</a:t>
                      </a:r>
                      <a:endParaRPr lang="en-US" sz="14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99368259"/>
                  </a:ext>
                </a:extLst>
              </a:tr>
              <a:tr h="267809">
                <a:tc gridSpan="2">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400" b="0" dirty="0">
                          <a:solidFill>
                            <a:schemeClr val="bg1"/>
                          </a:solidFill>
                          <a:effectLst/>
                          <a:latin typeface="+mn-lt"/>
                          <a:ea typeface="Batang" panose="02030600000101010101" pitchFamily="18" charset="-127"/>
                          <a:cs typeface="Calibri" panose="020F0502020204030204" pitchFamily="34" charset="0"/>
                        </a:rPr>
                        <a:t>Best overall response, </a:t>
                      </a:r>
                      <a:r>
                        <a:rPr lang="en-US" sz="1400" b="0">
                          <a:solidFill>
                            <a:schemeClr val="bg1"/>
                          </a:solidFill>
                          <a:effectLst/>
                          <a:latin typeface="+mn-lt"/>
                          <a:ea typeface="Batang" panose="02030600000101010101" pitchFamily="18" charset="-127"/>
                          <a:cs typeface="Calibri" panose="020F0502020204030204" pitchFamily="34" charset="0"/>
                        </a:rPr>
                        <a:t>n (%)</a:t>
                      </a:r>
                      <a:r>
                        <a:rPr lang="en-US" sz="1400">
                          <a:solidFill>
                            <a:schemeClr val="bg1"/>
                          </a:solidFill>
                          <a:effectLst/>
                          <a:latin typeface="+mn-lt"/>
                          <a:ea typeface="Batang" panose="02030600000101010101" pitchFamily="18" charset="-127"/>
                          <a:cs typeface="Calibri" panose="020F0502020204030204" pitchFamily="34" charset="0"/>
                        </a:rPr>
                        <a:t> </a:t>
                      </a:r>
                      <a:endParaRPr lang="en-US" sz="1400" dirty="0">
                        <a:solidFill>
                          <a:schemeClr val="bg1"/>
                        </a:solidFill>
                        <a:effectLst/>
                        <a:latin typeface="+mn-lt"/>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hMerge="1">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 </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 </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b="0" dirty="0">
                          <a:solidFill>
                            <a:schemeClr val="bg1"/>
                          </a:solidFill>
                          <a:effectLst/>
                          <a:latin typeface="+mn-lt"/>
                          <a:ea typeface="Batang" panose="02030600000101010101" pitchFamily="18" charset="-127"/>
                          <a:cs typeface="Calibri" panose="020F0502020204030204" pitchFamily="34" charset="0"/>
                        </a:rPr>
                        <a:t> </a:t>
                      </a:r>
                      <a:endParaRPr lang="en-US" sz="14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724586918"/>
                  </a:ext>
                </a:extLst>
              </a:tr>
              <a:tr h="267809">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285750"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mn-lt"/>
                          <a:ea typeface="+mn-ea"/>
                          <a:cs typeface="+mn-cs"/>
                        </a:rPr>
                        <a:t>CR</a:t>
                      </a:r>
                    </a:p>
                  </a:txBody>
                  <a:tcPr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5 (7.6)</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3 (3.4)</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b="0" dirty="0">
                          <a:solidFill>
                            <a:schemeClr val="bg1"/>
                          </a:solidFill>
                          <a:effectLst/>
                          <a:latin typeface="+mn-lt"/>
                          <a:ea typeface="Batang" panose="02030600000101010101" pitchFamily="18" charset="-127"/>
                          <a:cs typeface="Calibri" panose="020F0502020204030204" pitchFamily="34" charset="0"/>
                        </a:rPr>
                        <a:t>8 (5.2)</a:t>
                      </a:r>
                      <a:endParaRPr lang="en-US" sz="14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51791841"/>
                  </a:ext>
                </a:extLst>
              </a:tr>
              <a:tr h="267809">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mn-lt"/>
                          <a:ea typeface="+mn-ea"/>
                          <a:cs typeface="+mn-cs"/>
                        </a:rPr>
                        <a:t>PR</a:t>
                      </a:r>
                    </a:p>
                  </a:txBody>
                  <a:tcPr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18 (27.3)</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22 (25.3)</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b="0" dirty="0">
                          <a:solidFill>
                            <a:schemeClr val="bg1"/>
                          </a:solidFill>
                          <a:effectLst/>
                          <a:latin typeface="+mn-lt"/>
                          <a:ea typeface="Batang" panose="02030600000101010101" pitchFamily="18" charset="-127"/>
                          <a:cs typeface="Calibri" panose="020F0502020204030204" pitchFamily="34" charset="0"/>
                        </a:rPr>
                        <a:t>40 (26.1)</a:t>
                      </a:r>
                      <a:endParaRPr lang="en-US" sz="14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791973879"/>
                  </a:ext>
                </a:extLst>
              </a:tr>
              <a:tr h="267809">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mn-lt"/>
                          <a:ea typeface="+mn-ea"/>
                          <a:cs typeface="+mn-cs"/>
                        </a:rPr>
                        <a:t>SD</a:t>
                      </a:r>
                    </a:p>
                  </a:txBody>
                  <a:tcPr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24 (36.4)</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47 (54.0)</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b="0" dirty="0">
                          <a:solidFill>
                            <a:schemeClr val="bg1"/>
                          </a:solidFill>
                          <a:effectLst/>
                          <a:latin typeface="+mn-lt"/>
                          <a:ea typeface="Batang" panose="02030600000101010101" pitchFamily="18" charset="-127"/>
                          <a:cs typeface="Calibri" panose="020F0502020204030204" pitchFamily="34" charset="0"/>
                        </a:rPr>
                        <a:t>71 (46.4)</a:t>
                      </a:r>
                      <a:endParaRPr lang="en-US" sz="14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703014449"/>
                  </a:ext>
                </a:extLst>
              </a:tr>
              <a:tr h="267809">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mn-lt"/>
                          <a:ea typeface="+mn-ea"/>
                          <a:cs typeface="+mn-cs"/>
                        </a:rPr>
                        <a:t>Non-CR/non-PD*</a:t>
                      </a:r>
                    </a:p>
                  </a:txBody>
                  <a:tcPr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mn-lt"/>
                          <a:ea typeface="Calibri" panose="020F0502020204030204" pitchFamily="34" charset="0"/>
                          <a:cs typeface="Times New Roman" panose="02020603050405020304" pitchFamily="18" charset="0"/>
                        </a:rPr>
                        <a:t>1 (1.5)</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r>
                        <a:rPr lang="en-US" sz="1400" dirty="0">
                          <a:solidFill>
                            <a:schemeClr val="bg1"/>
                          </a:solidFill>
                          <a:effectLst/>
                          <a:latin typeface="+mn-lt"/>
                          <a:ea typeface="Calibri" panose="020F0502020204030204" pitchFamily="34" charset="0"/>
                          <a:cs typeface="Times New Roman" panose="02020603050405020304" pitchFamily="18" charset="0"/>
                        </a:rPr>
                        <a:t>0</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r>
                        <a:rPr lang="en-US" sz="1400" b="0" dirty="0">
                          <a:solidFill>
                            <a:schemeClr val="bg1"/>
                          </a:solidFill>
                          <a:effectLst/>
                          <a:latin typeface="+mn-lt"/>
                          <a:ea typeface="Calibri" panose="020F0502020204030204" pitchFamily="34" charset="0"/>
                          <a:cs typeface="Times New Roman" panose="02020603050405020304" pitchFamily="18" charset="0"/>
                        </a:rPr>
                        <a:t>1 (0.7)</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732038834"/>
                  </a:ext>
                </a:extLst>
              </a:tr>
              <a:tr h="267809">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mn-lt"/>
                          <a:ea typeface="+mn-ea"/>
                          <a:cs typeface="+mn-cs"/>
                        </a:rPr>
                        <a:t>PD</a:t>
                      </a:r>
                    </a:p>
                  </a:txBody>
                  <a:tcPr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15 (22.7)</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12 (13.8)</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b="0" dirty="0">
                          <a:solidFill>
                            <a:schemeClr val="bg1"/>
                          </a:solidFill>
                          <a:effectLst/>
                          <a:latin typeface="+mn-lt"/>
                          <a:ea typeface="Batang" panose="02030600000101010101" pitchFamily="18" charset="-127"/>
                          <a:cs typeface="Calibri" panose="020F0502020204030204" pitchFamily="34" charset="0"/>
                        </a:rPr>
                        <a:t>27 (17.6)</a:t>
                      </a:r>
                      <a:endParaRPr lang="en-US" sz="14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685188576"/>
                  </a:ext>
                </a:extLst>
              </a:tr>
              <a:tr h="267809">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normalizeH="0" baseline="0" dirty="0">
                          <a:ln>
                            <a:noFill/>
                          </a:ln>
                          <a:solidFill>
                            <a:schemeClr val="bg2">
                              <a:lumMod val="10000"/>
                            </a:schemeClr>
                          </a:solidFill>
                          <a:effectLst/>
                          <a:latin typeface="+mn-lt"/>
                          <a:ea typeface="+mn-ea"/>
                          <a:cs typeface="+mn-cs"/>
                        </a:rPr>
                        <a:t>NE</a:t>
                      </a:r>
                    </a:p>
                  </a:txBody>
                  <a:tcPr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3 (4.5)</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3 (3.4)</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b="0" dirty="0">
                          <a:solidFill>
                            <a:schemeClr val="bg1"/>
                          </a:solidFill>
                          <a:effectLst/>
                          <a:latin typeface="+mn-lt"/>
                          <a:ea typeface="Batang" panose="02030600000101010101" pitchFamily="18" charset="-127"/>
                          <a:cs typeface="Calibri" panose="020F0502020204030204" pitchFamily="34" charset="0"/>
                        </a:rPr>
                        <a:t>6 (3.9)</a:t>
                      </a:r>
                      <a:endParaRPr lang="en-US" sz="14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908344576"/>
                  </a:ext>
                </a:extLst>
              </a:tr>
              <a:tr h="387860">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400" b="0" dirty="0">
                          <a:solidFill>
                            <a:schemeClr val="bg1"/>
                          </a:solidFill>
                          <a:effectLst/>
                          <a:latin typeface="+mn-lt"/>
                          <a:ea typeface="Batang" panose="02030600000101010101" pitchFamily="18" charset="-127"/>
                          <a:cs typeface="Calibri" panose="020F0502020204030204" pitchFamily="34" charset="0"/>
                        </a:rPr>
                        <a:t>Median DoR, </a:t>
                      </a:r>
                      <a:br>
                        <a:rPr lang="en-US" sz="1400" b="0" dirty="0">
                          <a:solidFill>
                            <a:schemeClr val="bg1"/>
                          </a:solidFill>
                          <a:effectLst/>
                          <a:latin typeface="+mn-lt"/>
                          <a:ea typeface="Batang" panose="02030600000101010101" pitchFamily="18" charset="-127"/>
                          <a:cs typeface="Calibri" panose="020F0502020204030204" pitchFamily="34" charset="0"/>
                        </a:rPr>
                      </a:br>
                      <a:r>
                        <a:rPr lang="en-US" sz="1400" b="0" dirty="0">
                          <a:solidFill>
                            <a:schemeClr val="bg1"/>
                          </a:solidFill>
                          <a:effectLst/>
                          <a:latin typeface="+mn-lt"/>
                          <a:ea typeface="Batang" panose="02030600000101010101" pitchFamily="18" charset="-127"/>
                          <a:cs typeface="Calibri" panose="020F0502020204030204" pitchFamily="34" charset="0"/>
                        </a:rPr>
                        <a:t>mo (range)</a:t>
                      </a:r>
                      <a:endParaRPr lang="en-US" sz="14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NR </a:t>
                      </a:r>
                    </a:p>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(1.4+</a:t>
                      </a:r>
                      <a:r>
                        <a:rPr lang="en-US" sz="1400" b="0" kern="1200" dirty="0">
                          <a:solidFill>
                            <a:schemeClr val="bg1"/>
                          </a:solidFill>
                          <a:effectLst/>
                          <a:latin typeface="+mn-lt"/>
                          <a:ea typeface="Batang" panose="02030600000101010101" pitchFamily="18" charset="-127"/>
                          <a:cs typeface="Calibri" panose="020F0502020204030204" pitchFamily="34" charset="0"/>
                        </a:rPr>
                        <a:t> to </a:t>
                      </a:r>
                      <a:r>
                        <a:rPr lang="en-US" sz="1400" dirty="0">
                          <a:solidFill>
                            <a:schemeClr val="bg1"/>
                          </a:solidFill>
                          <a:effectLst/>
                          <a:latin typeface="+mn-lt"/>
                          <a:ea typeface="Batang" panose="02030600000101010101" pitchFamily="18" charset="-127"/>
                          <a:cs typeface="Calibri" panose="020F0502020204030204" pitchFamily="34" charset="0"/>
                        </a:rPr>
                        <a:t>45.0+)</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10.4 </a:t>
                      </a:r>
                    </a:p>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(1.4+</a:t>
                      </a:r>
                      <a:r>
                        <a:rPr lang="en-US" sz="1400" b="0" kern="1200" dirty="0">
                          <a:solidFill>
                            <a:schemeClr val="bg1"/>
                          </a:solidFill>
                          <a:effectLst/>
                          <a:latin typeface="+mn-lt"/>
                          <a:ea typeface="Batang" panose="02030600000101010101" pitchFamily="18" charset="-127"/>
                          <a:cs typeface="Calibri" panose="020F0502020204030204" pitchFamily="34" charset="0"/>
                        </a:rPr>
                        <a:t> to </a:t>
                      </a:r>
                      <a:r>
                        <a:rPr lang="en-US" sz="1400" dirty="0">
                          <a:solidFill>
                            <a:schemeClr val="bg1"/>
                          </a:solidFill>
                          <a:effectLst/>
                          <a:latin typeface="+mn-lt"/>
                          <a:ea typeface="Batang" panose="02030600000101010101" pitchFamily="18" charset="-127"/>
                          <a:cs typeface="Calibri" panose="020F0502020204030204" pitchFamily="34" charset="0"/>
                        </a:rPr>
                        <a:t>26.3+)</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b="0" dirty="0">
                          <a:solidFill>
                            <a:schemeClr val="bg1"/>
                          </a:solidFill>
                          <a:effectLst/>
                          <a:latin typeface="+mn-lt"/>
                          <a:ea typeface="Batang" panose="02030600000101010101" pitchFamily="18" charset="-127"/>
                          <a:cs typeface="Calibri" panose="020F0502020204030204" pitchFamily="34" charset="0"/>
                        </a:rPr>
                        <a:t>NR </a:t>
                      </a:r>
                    </a:p>
                    <a:p>
                      <a:pPr marL="0" marR="0" algn="ctr">
                        <a:lnSpc>
                          <a:spcPct val="100000"/>
                        </a:lnSpc>
                        <a:spcBef>
                          <a:spcPts val="0"/>
                        </a:spcBef>
                        <a:spcAft>
                          <a:spcPts val="0"/>
                        </a:spcAft>
                      </a:pPr>
                      <a:r>
                        <a:rPr lang="en-US" sz="1400" b="0" dirty="0">
                          <a:solidFill>
                            <a:schemeClr val="bg1"/>
                          </a:solidFill>
                          <a:effectLst/>
                          <a:latin typeface="+mn-lt"/>
                          <a:ea typeface="Batang" panose="02030600000101010101" pitchFamily="18" charset="-127"/>
                          <a:cs typeface="Calibri" panose="020F0502020204030204" pitchFamily="34" charset="0"/>
                        </a:rPr>
                        <a:t>(1.4+ to 45.0+)</a:t>
                      </a:r>
                      <a:endParaRPr lang="en-US" sz="14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42446415"/>
                  </a:ext>
                </a:extLst>
              </a:tr>
              <a:tr h="387860">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400" b="0" dirty="0">
                          <a:solidFill>
                            <a:schemeClr val="bg1"/>
                          </a:solidFill>
                          <a:effectLst/>
                          <a:latin typeface="+mn-lt"/>
                          <a:ea typeface="Batang" panose="02030600000101010101" pitchFamily="18" charset="-127"/>
                          <a:cs typeface="Calibri" panose="020F0502020204030204" pitchFamily="34" charset="0"/>
                        </a:rPr>
                        <a:t>Median follow-up, mo </a:t>
                      </a:r>
                      <a:endParaRPr lang="en-US" sz="14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36.6 </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dirty="0">
                          <a:solidFill>
                            <a:schemeClr val="bg1"/>
                          </a:solidFill>
                          <a:effectLst/>
                          <a:latin typeface="+mn-lt"/>
                          <a:ea typeface="Batang" panose="02030600000101010101" pitchFamily="18" charset="-127"/>
                          <a:cs typeface="Calibri" panose="020F0502020204030204" pitchFamily="34" charset="0"/>
                        </a:rPr>
                        <a:t>23.5</a:t>
                      </a:r>
                      <a:endParaRPr lang="en-US" sz="14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400" b="0" dirty="0">
                          <a:solidFill>
                            <a:schemeClr val="bg1"/>
                          </a:solidFill>
                          <a:effectLst/>
                          <a:latin typeface="+mn-lt"/>
                          <a:ea typeface="Batang" panose="02030600000101010101" pitchFamily="18" charset="-127"/>
                          <a:cs typeface="Calibri" panose="020F0502020204030204" pitchFamily="34" charset="0"/>
                        </a:rPr>
                        <a:t>27.6</a:t>
                      </a:r>
                      <a:endParaRPr lang="en-US" sz="14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642029801"/>
                  </a:ext>
                </a:extLst>
              </a:tr>
            </a:tbl>
          </a:graphicData>
        </a:graphic>
      </p:graphicFrame>
      <p:sp>
        <p:nvSpPr>
          <p:cNvPr id="6" name="TextBox 5">
            <a:extLst>
              <a:ext uri="{FF2B5EF4-FFF2-40B4-BE49-F238E27FC236}">
                <a16:creationId xmlns:a16="http://schemas.microsoft.com/office/drawing/2014/main" id="{409B4F7B-0FDF-403B-8E22-050B83534AFC}"/>
              </a:ext>
            </a:extLst>
          </p:cNvPr>
          <p:cNvSpPr txBox="1"/>
          <p:nvPr/>
        </p:nvSpPr>
        <p:spPr bwMode="auto">
          <a:xfrm>
            <a:off x="477797" y="5464533"/>
            <a:ext cx="52266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 did not have measurable target lesions by IRC and had </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best overall response of non-CR/non-PD per IRC assessment.</a:t>
            </a:r>
          </a:p>
        </p:txBody>
      </p:sp>
      <p:sp>
        <p:nvSpPr>
          <p:cNvPr id="4401" name="Text Box 11">
            <a:extLst>
              <a:ext uri="{FF2B5EF4-FFF2-40B4-BE49-F238E27FC236}">
                <a16:creationId xmlns:a16="http://schemas.microsoft.com/office/drawing/2014/main" id="{67422885-1787-491E-B901-35EE21A2D265}"/>
              </a:ext>
            </a:extLst>
          </p:cNvPr>
          <p:cNvSpPr txBox="1">
            <a:spLocks noChangeArrowheads="1"/>
          </p:cNvSpPr>
          <p:nvPr/>
        </p:nvSpPr>
        <p:spPr bwMode="auto">
          <a:xfrm>
            <a:off x="414339" y="6372488"/>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Chesney. J Immunother Cancer. 2022;10:e005755.</a:t>
            </a:r>
          </a:p>
        </p:txBody>
      </p:sp>
      <p:sp>
        <p:nvSpPr>
          <p:cNvPr id="3" name="TextBox 2">
            <a:extLst>
              <a:ext uri="{FF2B5EF4-FFF2-40B4-BE49-F238E27FC236}">
                <a16:creationId xmlns:a16="http://schemas.microsoft.com/office/drawing/2014/main" id="{86B22C47-331E-7949-1F76-8A4A0B9C6B9E}"/>
              </a:ext>
            </a:extLst>
          </p:cNvPr>
          <p:cNvSpPr txBox="1"/>
          <p:nvPr/>
        </p:nvSpPr>
        <p:spPr bwMode="auto">
          <a:xfrm>
            <a:off x="6286369" y="1910937"/>
            <a:ext cx="6319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30</a:t>
            </a:r>
          </a:p>
        </p:txBody>
      </p:sp>
      <p:sp>
        <p:nvSpPr>
          <p:cNvPr id="4" name="TextBox 3">
            <a:extLst>
              <a:ext uri="{FF2B5EF4-FFF2-40B4-BE49-F238E27FC236}">
                <a16:creationId xmlns:a16="http://schemas.microsoft.com/office/drawing/2014/main" id="{869D8EAC-15AE-A13E-BC50-65E37BD672F4}"/>
              </a:ext>
            </a:extLst>
          </p:cNvPr>
          <p:cNvSpPr txBox="1"/>
          <p:nvPr/>
        </p:nvSpPr>
        <p:spPr bwMode="auto">
          <a:xfrm rot="16200000">
            <a:off x="4665670" y="3491626"/>
            <a:ext cx="21089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Change From </a:t>
            </a:r>
            <a:r>
              <a:rPr kumimoji="0" lang="en-US" sz="14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Baseline (%)</a:t>
            </a:r>
            <a:endPar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13" name="Group 12">
            <a:extLst>
              <a:ext uri="{FF2B5EF4-FFF2-40B4-BE49-F238E27FC236}">
                <a16:creationId xmlns:a16="http://schemas.microsoft.com/office/drawing/2014/main" id="{7CB16902-F481-3B50-154E-B7F574ED98D5}"/>
              </a:ext>
            </a:extLst>
          </p:cNvPr>
          <p:cNvGrpSpPr/>
          <p:nvPr/>
        </p:nvGrpSpPr>
        <p:grpSpPr>
          <a:xfrm>
            <a:off x="11039452" y="1847533"/>
            <a:ext cx="136099" cy="775739"/>
            <a:chOff x="11074983" y="1724889"/>
            <a:chExt cx="102281" cy="559481"/>
          </a:xfrm>
        </p:grpSpPr>
        <p:sp>
          <p:nvSpPr>
            <p:cNvPr id="7" name="Rectangle 6">
              <a:extLst>
                <a:ext uri="{FF2B5EF4-FFF2-40B4-BE49-F238E27FC236}">
                  <a16:creationId xmlns:a16="http://schemas.microsoft.com/office/drawing/2014/main" id="{6662E34E-062C-28B2-A16B-B19F9D468549}"/>
                </a:ext>
              </a:extLst>
            </p:cNvPr>
            <p:cNvSpPr/>
            <p:nvPr/>
          </p:nvSpPr>
          <p:spPr bwMode="auto">
            <a:xfrm>
              <a:off x="11074983" y="1724889"/>
              <a:ext cx="102281" cy="102281"/>
            </a:xfrm>
            <a:prstGeom prst="rect">
              <a:avLst/>
            </a:prstGeom>
            <a:solidFill>
              <a:srgbClr val="E1471D"/>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 name="Rectangle 7">
              <a:extLst>
                <a:ext uri="{FF2B5EF4-FFF2-40B4-BE49-F238E27FC236}">
                  <a16:creationId xmlns:a16="http://schemas.microsoft.com/office/drawing/2014/main" id="{85AF7579-F417-31F0-1818-913603383A50}"/>
                </a:ext>
              </a:extLst>
            </p:cNvPr>
            <p:cNvSpPr/>
            <p:nvPr/>
          </p:nvSpPr>
          <p:spPr bwMode="auto">
            <a:xfrm>
              <a:off x="11074983" y="1877289"/>
              <a:ext cx="102281" cy="102281"/>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 name="Rectangle 8">
              <a:extLst>
                <a:ext uri="{FF2B5EF4-FFF2-40B4-BE49-F238E27FC236}">
                  <a16:creationId xmlns:a16="http://schemas.microsoft.com/office/drawing/2014/main" id="{8458D230-6D86-B0AA-3CB2-452CBD30A2BF}"/>
                </a:ext>
              </a:extLst>
            </p:cNvPr>
            <p:cNvSpPr/>
            <p:nvPr/>
          </p:nvSpPr>
          <p:spPr bwMode="auto">
            <a:xfrm>
              <a:off x="11074983" y="2029689"/>
              <a:ext cx="102281" cy="102281"/>
            </a:xfrm>
            <a:prstGeom prst="rect">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 name="Rectangle 9">
              <a:extLst>
                <a:ext uri="{FF2B5EF4-FFF2-40B4-BE49-F238E27FC236}">
                  <a16:creationId xmlns:a16="http://schemas.microsoft.com/office/drawing/2014/main" id="{93F716AD-ACE6-2506-2DE6-4B34BB422014}"/>
                </a:ext>
              </a:extLst>
            </p:cNvPr>
            <p:cNvSpPr/>
            <p:nvPr/>
          </p:nvSpPr>
          <p:spPr bwMode="auto">
            <a:xfrm>
              <a:off x="11074983" y="2182089"/>
              <a:ext cx="102281" cy="102281"/>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11" name="TextBox 10">
            <a:extLst>
              <a:ext uri="{FF2B5EF4-FFF2-40B4-BE49-F238E27FC236}">
                <a16:creationId xmlns:a16="http://schemas.microsoft.com/office/drawing/2014/main" id="{B88996F2-A38E-9B49-2481-7565D84E68EC}"/>
              </a:ext>
            </a:extLst>
          </p:cNvPr>
          <p:cNvSpPr txBox="1"/>
          <p:nvPr/>
        </p:nvSpPr>
        <p:spPr bwMode="auto">
          <a:xfrm>
            <a:off x="11175551" y="1768168"/>
            <a:ext cx="38824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PD</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SD</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CR</a:t>
            </a:r>
          </a:p>
        </p:txBody>
      </p:sp>
      <p:sp>
        <p:nvSpPr>
          <p:cNvPr id="12" name="TextBox 11">
            <a:extLst>
              <a:ext uri="{FF2B5EF4-FFF2-40B4-BE49-F238E27FC236}">
                <a16:creationId xmlns:a16="http://schemas.microsoft.com/office/drawing/2014/main" id="{FFE3B371-2E43-DA39-CB64-5DA7AAD3FFBF}"/>
              </a:ext>
            </a:extLst>
          </p:cNvPr>
          <p:cNvSpPr txBox="1"/>
          <p:nvPr/>
        </p:nvSpPr>
        <p:spPr bwMode="auto">
          <a:xfrm>
            <a:off x="6240683" y="4885917"/>
            <a:ext cx="7232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110</a:t>
            </a:r>
          </a:p>
        </p:txBody>
      </p:sp>
      <p:cxnSp>
        <p:nvCxnSpPr>
          <p:cNvPr id="14" name="Straight Connector 13">
            <a:extLst>
              <a:ext uri="{FF2B5EF4-FFF2-40B4-BE49-F238E27FC236}">
                <a16:creationId xmlns:a16="http://schemas.microsoft.com/office/drawing/2014/main" id="{FA121E13-7E86-257D-C411-D9CD3BB7B185}"/>
              </a:ext>
            </a:extLst>
          </p:cNvPr>
          <p:cNvCxnSpPr>
            <a:cxnSpLocks/>
          </p:cNvCxnSpPr>
          <p:nvPr/>
        </p:nvCxnSpPr>
        <p:spPr bwMode="auto">
          <a:xfrm>
            <a:off x="6227184" y="2027182"/>
            <a:ext cx="0" cy="3116116"/>
          </a:xfrm>
          <a:prstGeom prst="line">
            <a:avLst/>
          </a:prstGeom>
          <a:noFill/>
          <a:ln w="28575" cap="flat" cmpd="sng" algn="ctr">
            <a:solidFill>
              <a:schemeClr val="bg1"/>
            </a:solidFill>
            <a:prstDash val="solid"/>
            <a:round/>
            <a:headEnd type="none" w="med" len="med"/>
            <a:tailEnd type="none" w="med" len="med"/>
          </a:ln>
          <a:effectLst/>
        </p:spPr>
      </p:cxnSp>
      <p:sp>
        <p:nvSpPr>
          <p:cNvPr id="18" name="TextBox 17">
            <a:extLst>
              <a:ext uri="{FF2B5EF4-FFF2-40B4-BE49-F238E27FC236}">
                <a16:creationId xmlns:a16="http://schemas.microsoft.com/office/drawing/2014/main" id="{20C8962D-E723-73A0-3EBC-5515267AA786}"/>
              </a:ext>
            </a:extLst>
          </p:cNvPr>
          <p:cNvSpPr txBox="1"/>
          <p:nvPr/>
        </p:nvSpPr>
        <p:spPr bwMode="auto">
          <a:xfrm>
            <a:off x="5693556" y="4925556"/>
            <a:ext cx="5132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20" name="TextBox 19">
            <a:extLst>
              <a:ext uri="{FF2B5EF4-FFF2-40B4-BE49-F238E27FC236}">
                <a16:creationId xmlns:a16="http://schemas.microsoft.com/office/drawing/2014/main" id="{93A170C9-32FD-01D4-C63C-CA22E9831B8C}"/>
              </a:ext>
            </a:extLst>
          </p:cNvPr>
          <p:cNvSpPr txBox="1"/>
          <p:nvPr/>
        </p:nvSpPr>
        <p:spPr bwMode="auto">
          <a:xfrm>
            <a:off x="5784928" y="4556947"/>
            <a:ext cx="4219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22" name="TextBox 21">
            <a:extLst>
              <a:ext uri="{FF2B5EF4-FFF2-40B4-BE49-F238E27FC236}">
                <a16:creationId xmlns:a16="http://schemas.microsoft.com/office/drawing/2014/main" id="{B87AFFB6-AD87-7E1E-8702-9385C2D51B92}"/>
              </a:ext>
            </a:extLst>
          </p:cNvPr>
          <p:cNvSpPr txBox="1"/>
          <p:nvPr/>
        </p:nvSpPr>
        <p:spPr bwMode="auto">
          <a:xfrm>
            <a:off x="5784928" y="4174710"/>
            <a:ext cx="4219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24" name="TextBox 23">
            <a:extLst>
              <a:ext uri="{FF2B5EF4-FFF2-40B4-BE49-F238E27FC236}">
                <a16:creationId xmlns:a16="http://schemas.microsoft.com/office/drawing/2014/main" id="{EA20DEF5-8613-55B1-2046-DEDF7F07A0A4}"/>
              </a:ext>
            </a:extLst>
          </p:cNvPr>
          <p:cNvSpPr txBox="1"/>
          <p:nvPr/>
        </p:nvSpPr>
        <p:spPr bwMode="auto">
          <a:xfrm>
            <a:off x="5784928" y="3804392"/>
            <a:ext cx="4219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26" name="TextBox 25">
            <a:extLst>
              <a:ext uri="{FF2B5EF4-FFF2-40B4-BE49-F238E27FC236}">
                <a16:creationId xmlns:a16="http://schemas.microsoft.com/office/drawing/2014/main" id="{512FDEA9-7F27-EF53-FD41-A807B2D53E5B}"/>
              </a:ext>
            </a:extLst>
          </p:cNvPr>
          <p:cNvSpPr txBox="1"/>
          <p:nvPr/>
        </p:nvSpPr>
        <p:spPr bwMode="auto">
          <a:xfrm>
            <a:off x="5784928" y="3415739"/>
            <a:ext cx="4219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8" name="TextBox 27">
            <a:extLst>
              <a:ext uri="{FF2B5EF4-FFF2-40B4-BE49-F238E27FC236}">
                <a16:creationId xmlns:a16="http://schemas.microsoft.com/office/drawing/2014/main" id="{46CCC2FE-332A-58A7-DD4E-8F3104183B2D}"/>
              </a:ext>
            </a:extLst>
          </p:cNvPr>
          <p:cNvSpPr txBox="1"/>
          <p:nvPr/>
        </p:nvSpPr>
        <p:spPr bwMode="auto">
          <a:xfrm>
            <a:off x="5930800" y="3038385"/>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0" name="TextBox 29">
            <a:extLst>
              <a:ext uri="{FF2B5EF4-FFF2-40B4-BE49-F238E27FC236}">
                <a16:creationId xmlns:a16="http://schemas.microsoft.com/office/drawing/2014/main" id="{9690B6B2-456E-D7DF-6B9A-EDBC3F198EA2}"/>
              </a:ext>
            </a:extLst>
          </p:cNvPr>
          <p:cNvSpPr txBox="1"/>
          <p:nvPr/>
        </p:nvSpPr>
        <p:spPr bwMode="auto">
          <a:xfrm>
            <a:off x="5839430" y="264941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32" name="TextBox 31">
            <a:extLst>
              <a:ext uri="{FF2B5EF4-FFF2-40B4-BE49-F238E27FC236}">
                <a16:creationId xmlns:a16="http://schemas.microsoft.com/office/drawing/2014/main" id="{F5E6F91F-6FF2-CEEE-D2F3-085B217BE3A0}"/>
              </a:ext>
            </a:extLst>
          </p:cNvPr>
          <p:cNvSpPr txBox="1"/>
          <p:nvPr/>
        </p:nvSpPr>
        <p:spPr bwMode="auto">
          <a:xfrm>
            <a:off x="5839430" y="227776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34" name="TextBox 33">
            <a:extLst>
              <a:ext uri="{FF2B5EF4-FFF2-40B4-BE49-F238E27FC236}">
                <a16:creationId xmlns:a16="http://schemas.microsoft.com/office/drawing/2014/main" id="{9D01634B-4BE9-2C55-5530-C6CEA0500D39}"/>
              </a:ext>
            </a:extLst>
          </p:cNvPr>
          <p:cNvSpPr txBox="1"/>
          <p:nvPr/>
        </p:nvSpPr>
        <p:spPr bwMode="auto">
          <a:xfrm>
            <a:off x="5839430" y="189226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cxnSp>
        <p:nvCxnSpPr>
          <p:cNvPr id="36" name="Straight Connector 35">
            <a:extLst>
              <a:ext uri="{FF2B5EF4-FFF2-40B4-BE49-F238E27FC236}">
                <a16:creationId xmlns:a16="http://schemas.microsoft.com/office/drawing/2014/main" id="{C8626BE0-C090-706E-2040-DC633F708679}"/>
              </a:ext>
            </a:extLst>
          </p:cNvPr>
          <p:cNvCxnSpPr>
            <a:cxnSpLocks/>
          </p:cNvCxnSpPr>
          <p:nvPr/>
        </p:nvCxnSpPr>
        <p:spPr bwMode="auto">
          <a:xfrm>
            <a:off x="6170390" y="2042143"/>
            <a:ext cx="57627"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E9AB4115-ABDB-CCB5-C2DF-55F2DA659161}"/>
              </a:ext>
            </a:extLst>
          </p:cNvPr>
          <p:cNvCxnSpPr>
            <a:cxnSpLocks/>
          </p:cNvCxnSpPr>
          <p:nvPr/>
        </p:nvCxnSpPr>
        <p:spPr bwMode="auto">
          <a:xfrm>
            <a:off x="6167167" y="2424862"/>
            <a:ext cx="57627"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84DE4DE6-C130-20F3-F8DE-5CB05037B364}"/>
              </a:ext>
            </a:extLst>
          </p:cNvPr>
          <p:cNvCxnSpPr>
            <a:cxnSpLocks/>
          </p:cNvCxnSpPr>
          <p:nvPr/>
        </p:nvCxnSpPr>
        <p:spPr bwMode="auto">
          <a:xfrm>
            <a:off x="6165389" y="2797793"/>
            <a:ext cx="57627"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45A178CC-0CB3-26ED-72D2-4D55A83B35C6}"/>
              </a:ext>
            </a:extLst>
          </p:cNvPr>
          <p:cNvCxnSpPr>
            <a:cxnSpLocks/>
          </p:cNvCxnSpPr>
          <p:nvPr/>
        </p:nvCxnSpPr>
        <p:spPr bwMode="auto">
          <a:xfrm>
            <a:off x="6168697" y="3568498"/>
            <a:ext cx="57627"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474AD022-207B-3AA4-A36D-14A1127BFEDA}"/>
              </a:ext>
            </a:extLst>
          </p:cNvPr>
          <p:cNvCxnSpPr>
            <a:cxnSpLocks/>
          </p:cNvCxnSpPr>
          <p:nvPr/>
        </p:nvCxnSpPr>
        <p:spPr bwMode="auto">
          <a:xfrm>
            <a:off x="6165474" y="3951217"/>
            <a:ext cx="57627"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F9AE5EE3-1977-20EF-C404-60988B8E3C06}"/>
              </a:ext>
            </a:extLst>
          </p:cNvPr>
          <p:cNvCxnSpPr>
            <a:cxnSpLocks/>
          </p:cNvCxnSpPr>
          <p:nvPr/>
        </p:nvCxnSpPr>
        <p:spPr bwMode="auto">
          <a:xfrm>
            <a:off x="6168744" y="4324148"/>
            <a:ext cx="57627"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1E52D4BC-0C1C-B593-7D4F-FA3E0C16A290}"/>
              </a:ext>
            </a:extLst>
          </p:cNvPr>
          <p:cNvCxnSpPr>
            <a:cxnSpLocks/>
          </p:cNvCxnSpPr>
          <p:nvPr/>
        </p:nvCxnSpPr>
        <p:spPr bwMode="auto">
          <a:xfrm>
            <a:off x="6165521" y="4706867"/>
            <a:ext cx="57627"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9F22E33A-DB7F-80A6-8DA3-0CA80F55CE22}"/>
              </a:ext>
            </a:extLst>
          </p:cNvPr>
          <p:cNvCxnSpPr>
            <a:cxnSpLocks/>
          </p:cNvCxnSpPr>
          <p:nvPr/>
        </p:nvCxnSpPr>
        <p:spPr bwMode="auto">
          <a:xfrm>
            <a:off x="6170319" y="5088490"/>
            <a:ext cx="57627"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A30C3EF9-BD5D-43F2-7A05-6455DF9EED3B}"/>
              </a:ext>
            </a:extLst>
          </p:cNvPr>
          <p:cNvCxnSpPr>
            <a:cxnSpLocks/>
          </p:cNvCxnSpPr>
          <p:nvPr/>
        </p:nvCxnSpPr>
        <p:spPr bwMode="auto">
          <a:xfrm>
            <a:off x="6234071" y="3746298"/>
            <a:ext cx="5737141" cy="0"/>
          </a:xfrm>
          <a:prstGeom prst="line">
            <a:avLst/>
          </a:prstGeom>
          <a:noFill/>
          <a:ln w="28575" cap="flat" cmpd="sng" algn="ctr">
            <a:solidFill>
              <a:schemeClr val="tx2"/>
            </a:solidFill>
            <a:prstDash val="sysDot"/>
            <a:round/>
            <a:headEnd type="none" w="med" len="med"/>
            <a:tailEnd type="none" w="med" len="med"/>
          </a:ln>
          <a:effectLst/>
        </p:spPr>
      </p:cxnSp>
      <p:grpSp>
        <p:nvGrpSpPr>
          <p:cNvPr id="15" name="Group 4">
            <a:extLst>
              <a:ext uri="{FF2B5EF4-FFF2-40B4-BE49-F238E27FC236}">
                <a16:creationId xmlns:a16="http://schemas.microsoft.com/office/drawing/2014/main" id="{B276C375-7F5B-5CC5-CECF-E6C0D2272A4A}"/>
              </a:ext>
            </a:extLst>
          </p:cNvPr>
          <p:cNvGrpSpPr>
            <a:grpSpLocks noChangeAspect="1"/>
          </p:cNvGrpSpPr>
          <p:nvPr/>
        </p:nvGrpSpPr>
        <p:grpSpPr bwMode="auto">
          <a:xfrm>
            <a:off x="6257800" y="2222298"/>
            <a:ext cx="5664200" cy="2857500"/>
            <a:chOff x="3943" y="1328"/>
            <a:chExt cx="3568" cy="1800"/>
          </a:xfrm>
        </p:grpSpPr>
        <p:sp>
          <p:nvSpPr>
            <p:cNvPr id="16" name="AutoShape 3">
              <a:extLst>
                <a:ext uri="{FF2B5EF4-FFF2-40B4-BE49-F238E27FC236}">
                  <a16:creationId xmlns:a16="http://schemas.microsoft.com/office/drawing/2014/main" id="{91A3E9AF-251D-6791-330C-146B51751EA0}"/>
                </a:ext>
              </a:extLst>
            </p:cNvPr>
            <p:cNvSpPr>
              <a:spLocks noChangeAspect="1" noChangeArrowheads="1" noTextEdit="1"/>
            </p:cNvSpPr>
            <p:nvPr/>
          </p:nvSpPr>
          <p:spPr bwMode="auto">
            <a:xfrm>
              <a:off x="3943" y="1328"/>
              <a:ext cx="3568" cy="18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9" name="Freeform 5">
              <a:extLst>
                <a:ext uri="{FF2B5EF4-FFF2-40B4-BE49-F238E27FC236}">
                  <a16:creationId xmlns:a16="http://schemas.microsoft.com/office/drawing/2014/main" id="{EFE815A5-0DC8-3F58-1A52-3D5FD76BE07C}"/>
                </a:ext>
              </a:extLst>
            </p:cNvPr>
            <p:cNvSpPr>
              <a:spLocks/>
            </p:cNvSpPr>
            <p:nvPr/>
          </p:nvSpPr>
          <p:spPr bwMode="auto">
            <a:xfrm>
              <a:off x="3943" y="1322"/>
              <a:ext cx="11" cy="604"/>
            </a:xfrm>
            <a:custGeom>
              <a:avLst/>
              <a:gdLst>
                <a:gd name="T0" fmla="*/ 0 w 19"/>
                <a:gd name="T1" fmla="*/ 1005 h 1005"/>
                <a:gd name="T2" fmla="*/ 0 w 19"/>
                <a:gd name="T3" fmla="*/ 1005 h 1005"/>
                <a:gd name="T4" fmla="*/ 19 w 19"/>
                <a:gd name="T5" fmla="*/ 1005 h 1005"/>
                <a:gd name="T6" fmla="*/ 19 w 19"/>
                <a:gd name="T7" fmla="*/ 0 h 1005"/>
                <a:gd name="T8" fmla="*/ 0 w 19"/>
                <a:gd name="T9" fmla="*/ 0 h 1005"/>
                <a:gd name="T10" fmla="*/ 0 w 19"/>
                <a:gd name="T11" fmla="*/ 1005 h 1005"/>
              </a:gdLst>
              <a:ahLst/>
              <a:cxnLst>
                <a:cxn ang="0">
                  <a:pos x="T0" y="T1"/>
                </a:cxn>
                <a:cxn ang="0">
                  <a:pos x="T2" y="T3"/>
                </a:cxn>
                <a:cxn ang="0">
                  <a:pos x="T4" y="T5"/>
                </a:cxn>
                <a:cxn ang="0">
                  <a:pos x="T6" y="T7"/>
                </a:cxn>
                <a:cxn ang="0">
                  <a:pos x="T8" y="T9"/>
                </a:cxn>
                <a:cxn ang="0">
                  <a:pos x="T10" y="T11"/>
                </a:cxn>
              </a:cxnLst>
              <a:rect l="0" t="0" r="r" b="b"/>
              <a:pathLst>
                <a:path w="19" h="1005">
                  <a:moveTo>
                    <a:pt x="0" y="1005"/>
                  </a:moveTo>
                  <a:lnTo>
                    <a:pt x="0" y="1005"/>
                  </a:lnTo>
                  <a:lnTo>
                    <a:pt x="19" y="1005"/>
                  </a:lnTo>
                  <a:lnTo>
                    <a:pt x="19" y="0"/>
                  </a:lnTo>
                  <a:lnTo>
                    <a:pt x="0" y="0"/>
                  </a:lnTo>
                  <a:lnTo>
                    <a:pt x="0" y="1005"/>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 name="Freeform 6">
              <a:extLst>
                <a:ext uri="{FF2B5EF4-FFF2-40B4-BE49-F238E27FC236}">
                  <a16:creationId xmlns:a16="http://schemas.microsoft.com/office/drawing/2014/main" id="{7F85478C-2334-1E80-4CC6-9F2C3CBA5018}"/>
                </a:ext>
              </a:extLst>
            </p:cNvPr>
            <p:cNvSpPr>
              <a:spLocks/>
            </p:cNvSpPr>
            <p:nvPr/>
          </p:nvSpPr>
          <p:spPr bwMode="auto">
            <a:xfrm>
              <a:off x="3968" y="1486"/>
              <a:ext cx="12" cy="440"/>
            </a:xfrm>
            <a:custGeom>
              <a:avLst/>
              <a:gdLst>
                <a:gd name="T0" fmla="*/ 20 w 20"/>
                <a:gd name="T1" fmla="*/ 733 h 733"/>
                <a:gd name="T2" fmla="*/ 20 w 20"/>
                <a:gd name="T3" fmla="*/ 733 h 733"/>
                <a:gd name="T4" fmla="*/ 0 w 20"/>
                <a:gd name="T5" fmla="*/ 733 h 733"/>
                <a:gd name="T6" fmla="*/ 0 w 20"/>
                <a:gd name="T7" fmla="*/ 0 h 733"/>
                <a:gd name="T8" fmla="*/ 20 w 20"/>
                <a:gd name="T9" fmla="*/ 0 h 733"/>
                <a:gd name="T10" fmla="*/ 20 w 20"/>
                <a:gd name="T11" fmla="*/ 733 h 733"/>
              </a:gdLst>
              <a:ahLst/>
              <a:cxnLst>
                <a:cxn ang="0">
                  <a:pos x="T0" y="T1"/>
                </a:cxn>
                <a:cxn ang="0">
                  <a:pos x="T2" y="T3"/>
                </a:cxn>
                <a:cxn ang="0">
                  <a:pos x="T4" y="T5"/>
                </a:cxn>
                <a:cxn ang="0">
                  <a:pos x="T6" y="T7"/>
                </a:cxn>
                <a:cxn ang="0">
                  <a:pos x="T8" y="T9"/>
                </a:cxn>
                <a:cxn ang="0">
                  <a:pos x="T10" y="T11"/>
                </a:cxn>
              </a:cxnLst>
              <a:rect l="0" t="0" r="r" b="b"/>
              <a:pathLst>
                <a:path w="20" h="733">
                  <a:moveTo>
                    <a:pt x="20" y="733"/>
                  </a:moveTo>
                  <a:lnTo>
                    <a:pt x="20" y="733"/>
                  </a:lnTo>
                  <a:lnTo>
                    <a:pt x="0" y="733"/>
                  </a:lnTo>
                  <a:lnTo>
                    <a:pt x="0" y="0"/>
                  </a:lnTo>
                  <a:lnTo>
                    <a:pt x="20" y="0"/>
                  </a:lnTo>
                  <a:lnTo>
                    <a:pt x="20" y="733"/>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 name="Freeform 7">
              <a:extLst>
                <a:ext uri="{FF2B5EF4-FFF2-40B4-BE49-F238E27FC236}">
                  <a16:creationId xmlns:a16="http://schemas.microsoft.com/office/drawing/2014/main" id="{3871D2E4-F05A-5EAF-19A3-34928C06D536}"/>
                </a:ext>
              </a:extLst>
            </p:cNvPr>
            <p:cNvSpPr>
              <a:spLocks/>
            </p:cNvSpPr>
            <p:nvPr/>
          </p:nvSpPr>
          <p:spPr bwMode="auto">
            <a:xfrm>
              <a:off x="3994" y="1564"/>
              <a:ext cx="12" cy="362"/>
            </a:xfrm>
            <a:custGeom>
              <a:avLst/>
              <a:gdLst>
                <a:gd name="T0" fmla="*/ 20 w 20"/>
                <a:gd name="T1" fmla="*/ 603 h 603"/>
                <a:gd name="T2" fmla="*/ 20 w 20"/>
                <a:gd name="T3" fmla="*/ 603 h 603"/>
                <a:gd name="T4" fmla="*/ 0 w 20"/>
                <a:gd name="T5" fmla="*/ 603 h 603"/>
                <a:gd name="T6" fmla="*/ 0 w 20"/>
                <a:gd name="T7" fmla="*/ 0 h 603"/>
                <a:gd name="T8" fmla="*/ 20 w 20"/>
                <a:gd name="T9" fmla="*/ 0 h 603"/>
                <a:gd name="T10" fmla="*/ 20 w 20"/>
                <a:gd name="T11" fmla="*/ 603 h 603"/>
              </a:gdLst>
              <a:ahLst/>
              <a:cxnLst>
                <a:cxn ang="0">
                  <a:pos x="T0" y="T1"/>
                </a:cxn>
                <a:cxn ang="0">
                  <a:pos x="T2" y="T3"/>
                </a:cxn>
                <a:cxn ang="0">
                  <a:pos x="T4" y="T5"/>
                </a:cxn>
                <a:cxn ang="0">
                  <a:pos x="T6" y="T7"/>
                </a:cxn>
                <a:cxn ang="0">
                  <a:pos x="T8" y="T9"/>
                </a:cxn>
                <a:cxn ang="0">
                  <a:pos x="T10" y="T11"/>
                </a:cxn>
              </a:cxnLst>
              <a:rect l="0" t="0" r="r" b="b"/>
              <a:pathLst>
                <a:path w="20" h="603">
                  <a:moveTo>
                    <a:pt x="20" y="603"/>
                  </a:moveTo>
                  <a:lnTo>
                    <a:pt x="20" y="603"/>
                  </a:lnTo>
                  <a:lnTo>
                    <a:pt x="0" y="603"/>
                  </a:lnTo>
                  <a:lnTo>
                    <a:pt x="0" y="0"/>
                  </a:lnTo>
                  <a:lnTo>
                    <a:pt x="20" y="0"/>
                  </a:lnTo>
                  <a:lnTo>
                    <a:pt x="20" y="603"/>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 name="Freeform 8">
              <a:extLst>
                <a:ext uri="{FF2B5EF4-FFF2-40B4-BE49-F238E27FC236}">
                  <a16:creationId xmlns:a16="http://schemas.microsoft.com/office/drawing/2014/main" id="{2B5900C1-10FE-5ECD-F07E-970B55AF0A61}"/>
                </a:ext>
              </a:extLst>
            </p:cNvPr>
            <p:cNvSpPr>
              <a:spLocks/>
            </p:cNvSpPr>
            <p:nvPr/>
          </p:nvSpPr>
          <p:spPr bwMode="auto">
            <a:xfrm>
              <a:off x="4020" y="1600"/>
              <a:ext cx="11" cy="326"/>
            </a:xfrm>
            <a:custGeom>
              <a:avLst/>
              <a:gdLst>
                <a:gd name="T0" fmla="*/ 19 w 19"/>
                <a:gd name="T1" fmla="*/ 543 h 543"/>
                <a:gd name="T2" fmla="*/ 19 w 19"/>
                <a:gd name="T3" fmla="*/ 543 h 543"/>
                <a:gd name="T4" fmla="*/ 0 w 19"/>
                <a:gd name="T5" fmla="*/ 543 h 543"/>
                <a:gd name="T6" fmla="*/ 0 w 19"/>
                <a:gd name="T7" fmla="*/ 0 h 543"/>
                <a:gd name="T8" fmla="*/ 19 w 19"/>
                <a:gd name="T9" fmla="*/ 0 h 543"/>
                <a:gd name="T10" fmla="*/ 19 w 19"/>
                <a:gd name="T11" fmla="*/ 543 h 543"/>
              </a:gdLst>
              <a:ahLst/>
              <a:cxnLst>
                <a:cxn ang="0">
                  <a:pos x="T0" y="T1"/>
                </a:cxn>
                <a:cxn ang="0">
                  <a:pos x="T2" y="T3"/>
                </a:cxn>
                <a:cxn ang="0">
                  <a:pos x="T4" y="T5"/>
                </a:cxn>
                <a:cxn ang="0">
                  <a:pos x="T6" y="T7"/>
                </a:cxn>
                <a:cxn ang="0">
                  <a:pos x="T8" y="T9"/>
                </a:cxn>
                <a:cxn ang="0">
                  <a:pos x="T10" y="T11"/>
                </a:cxn>
              </a:cxnLst>
              <a:rect l="0" t="0" r="r" b="b"/>
              <a:pathLst>
                <a:path w="19" h="543">
                  <a:moveTo>
                    <a:pt x="19" y="543"/>
                  </a:moveTo>
                  <a:lnTo>
                    <a:pt x="19" y="543"/>
                  </a:lnTo>
                  <a:lnTo>
                    <a:pt x="0" y="543"/>
                  </a:lnTo>
                  <a:lnTo>
                    <a:pt x="0" y="0"/>
                  </a:lnTo>
                  <a:lnTo>
                    <a:pt x="19" y="0"/>
                  </a:lnTo>
                  <a:lnTo>
                    <a:pt x="19" y="543"/>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 name="Freeform 9">
              <a:extLst>
                <a:ext uri="{FF2B5EF4-FFF2-40B4-BE49-F238E27FC236}">
                  <a16:creationId xmlns:a16="http://schemas.microsoft.com/office/drawing/2014/main" id="{B2D3238C-E1C5-022A-14D0-17B6331C7313}"/>
                </a:ext>
              </a:extLst>
            </p:cNvPr>
            <p:cNvSpPr>
              <a:spLocks/>
            </p:cNvSpPr>
            <p:nvPr/>
          </p:nvSpPr>
          <p:spPr bwMode="auto">
            <a:xfrm>
              <a:off x="4045" y="1660"/>
              <a:ext cx="12" cy="266"/>
            </a:xfrm>
            <a:custGeom>
              <a:avLst/>
              <a:gdLst>
                <a:gd name="T0" fmla="*/ 20 w 20"/>
                <a:gd name="T1" fmla="*/ 443 h 443"/>
                <a:gd name="T2" fmla="*/ 20 w 20"/>
                <a:gd name="T3" fmla="*/ 443 h 443"/>
                <a:gd name="T4" fmla="*/ 0 w 20"/>
                <a:gd name="T5" fmla="*/ 443 h 443"/>
                <a:gd name="T6" fmla="*/ 0 w 20"/>
                <a:gd name="T7" fmla="*/ 0 h 443"/>
                <a:gd name="T8" fmla="*/ 20 w 20"/>
                <a:gd name="T9" fmla="*/ 0 h 443"/>
                <a:gd name="T10" fmla="*/ 20 w 20"/>
                <a:gd name="T11" fmla="*/ 443 h 443"/>
              </a:gdLst>
              <a:ahLst/>
              <a:cxnLst>
                <a:cxn ang="0">
                  <a:pos x="T0" y="T1"/>
                </a:cxn>
                <a:cxn ang="0">
                  <a:pos x="T2" y="T3"/>
                </a:cxn>
                <a:cxn ang="0">
                  <a:pos x="T4" y="T5"/>
                </a:cxn>
                <a:cxn ang="0">
                  <a:pos x="T6" y="T7"/>
                </a:cxn>
                <a:cxn ang="0">
                  <a:pos x="T8" y="T9"/>
                </a:cxn>
                <a:cxn ang="0">
                  <a:pos x="T10" y="T11"/>
                </a:cxn>
              </a:cxnLst>
              <a:rect l="0" t="0" r="r" b="b"/>
              <a:pathLst>
                <a:path w="20" h="443">
                  <a:moveTo>
                    <a:pt x="20" y="443"/>
                  </a:moveTo>
                  <a:lnTo>
                    <a:pt x="20" y="443"/>
                  </a:lnTo>
                  <a:lnTo>
                    <a:pt x="0" y="443"/>
                  </a:lnTo>
                  <a:lnTo>
                    <a:pt x="0" y="0"/>
                  </a:lnTo>
                  <a:lnTo>
                    <a:pt x="20" y="0"/>
                  </a:lnTo>
                  <a:lnTo>
                    <a:pt x="20" y="443"/>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 name="Freeform 10">
              <a:extLst>
                <a:ext uri="{FF2B5EF4-FFF2-40B4-BE49-F238E27FC236}">
                  <a16:creationId xmlns:a16="http://schemas.microsoft.com/office/drawing/2014/main" id="{B3262A35-6EB2-18FC-69E7-C03B16E783FF}"/>
                </a:ext>
              </a:extLst>
            </p:cNvPr>
            <p:cNvSpPr>
              <a:spLocks/>
            </p:cNvSpPr>
            <p:nvPr/>
          </p:nvSpPr>
          <p:spPr bwMode="auto">
            <a:xfrm>
              <a:off x="4071" y="1672"/>
              <a:ext cx="12" cy="254"/>
            </a:xfrm>
            <a:custGeom>
              <a:avLst/>
              <a:gdLst>
                <a:gd name="T0" fmla="*/ 20 w 20"/>
                <a:gd name="T1" fmla="*/ 423 h 423"/>
                <a:gd name="T2" fmla="*/ 20 w 20"/>
                <a:gd name="T3" fmla="*/ 423 h 423"/>
                <a:gd name="T4" fmla="*/ 0 w 20"/>
                <a:gd name="T5" fmla="*/ 423 h 423"/>
                <a:gd name="T6" fmla="*/ 0 w 20"/>
                <a:gd name="T7" fmla="*/ 0 h 423"/>
                <a:gd name="T8" fmla="*/ 20 w 20"/>
                <a:gd name="T9" fmla="*/ 0 h 423"/>
                <a:gd name="T10" fmla="*/ 20 w 20"/>
                <a:gd name="T11" fmla="*/ 423 h 423"/>
              </a:gdLst>
              <a:ahLst/>
              <a:cxnLst>
                <a:cxn ang="0">
                  <a:pos x="T0" y="T1"/>
                </a:cxn>
                <a:cxn ang="0">
                  <a:pos x="T2" y="T3"/>
                </a:cxn>
                <a:cxn ang="0">
                  <a:pos x="T4" y="T5"/>
                </a:cxn>
                <a:cxn ang="0">
                  <a:pos x="T6" y="T7"/>
                </a:cxn>
                <a:cxn ang="0">
                  <a:pos x="T8" y="T9"/>
                </a:cxn>
                <a:cxn ang="0">
                  <a:pos x="T10" y="T11"/>
                </a:cxn>
              </a:cxnLst>
              <a:rect l="0" t="0" r="r" b="b"/>
              <a:pathLst>
                <a:path w="20" h="423">
                  <a:moveTo>
                    <a:pt x="20" y="423"/>
                  </a:moveTo>
                  <a:lnTo>
                    <a:pt x="20" y="423"/>
                  </a:lnTo>
                  <a:lnTo>
                    <a:pt x="0" y="423"/>
                  </a:lnTo>
                  <a:lnTo>
                    <a:pt x="0" y="0"/>
                  </a:lnTo>
                  <a:lnTo>
                    <a:pt x="20" y="0"/>
                  </a:lnTo>
                  <a:lnTo>
                    <a:pt x="20" y="423"/>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 name="Freeform 11">
              <a:extLst>
                <a:ext uri="{FF2B5EF4-FFF2-40B4-BE49-F238E27FC236}">
                  <a16:creationId xmlns:a16="http://schemas.microsoft.com/office/drawing/2014/main" id="{82A74B40-BC8C-86F5-A8F3-53AFBD8265D0}"/>
                </a:ext>
              </a:extLst>
            </p:cNvPr>
            <p:cNvSpPr>
              <a:spLocks/>
            </p:cNvSpPr>
            <p:nvPr/>
          </p:nvSpPr>
          <p:spPr bwMode="auto">
            <a:xfrm>
              <a:off x="4097" y="1677"/>
              <a:ext cx="12" cy="249"/>
            </a:xfrm>
            <a:custGeom>
              <a:avLst/>
              <a:gdLst>
                <a:gd name="T0" fmla="*/ 20 w 20"/>
                <a:gd name="T1" fmla="*/ 414 h 414"/>
                <a:gd name="T2" fmla="*/ 20 w 20"/>
                <a:gd name="T3" fmla="*/ 414 h 414"/>
                <a:gd name="T4" fmla="*/ 0 w 20"/>
                <a:gd name="T5" fmla="*/ 414 h 414"/>
                <a:gd name="T6" fmla="*/ 0 w 20"/>
                <a:gd name="T7" fmla="*/ 0 h 414"/>
                <a:gd name="T8" fmla="*/ 20 w 20"/>
                <a:gd name="T9" fmla="*/ 0 h 414"/>
                <a:gd name="T10" fmla="*/ 20 w 20"/>
                <a:gd name="T11" fmla="*/ 414 h 414"/>
              </a:gdLst>
              <a:ahLst/>
              <a:cxnLst>
                <a:cxn ang="0">
                  <a:pos x="T0" y="T1"/>
                </a:cxn>
                <a:cxn ang="0">
                  <a:pos x="T2" y="T3"/>
                </a:cxn>
                <a:cxn ang="0">
                  <a:pos x="T4" y="T5"/>
                </a:cxn>
                <a:cxn ang="0">
                  <a:pos x="T6" y="T7"/>
                </a:cxn>
                <a:cxn ang="0">
                  <a:pos x="T8" y="T9"/>
                </a:cxn>
                <a:cxn ang="0">
                  <a:pos x="T10" y="T11"/>
                </a:cxn>
              </a:cxnLst>
              <a:rect l="0" t="0" r="r" b="b"/>
              <a:pathLst>
                <a:path w="20" h="414">
                  <a:moveTo>
                    <a:pt x="20" y="414"/>
                  </a:moveTo>
                  <a:lnTo>
                    <a:pt x="20" y="414"/>
                  </a:lnTo>
                  <a:lnTo>
                    <a:pt x="0" y="414"/>
                  </a:lnTo>
                  <a:lnTo>
                    <a:pt x="0" y="0"/>
                  </a:lnTo>
                  <a:lnTo>
                    <a:pt x="20" y="0"/>
                  </a:lnTo>
                  <a:lnTo>
                    <a:pt x="20" y="414"/>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 name="Freeform 12">
              <a:extLst>
                <a:ext uri="{FF2B5EF4-FFF2-40B4-BE49-F238E27FC236}">
                  <a16:creationId xmlns:a16="http://schemas.microsoft.com/office/drawing/2014/main" id="{B15F6782-7293-EEB8-ADA3-E3384E35DB71}"/>
                </a:ext>
              </a:extLst>
            </p:cNvPr>
            <p:cNvSpPr>
              <a:spLocks/>
            </p:cNvSpPr>
            <p:nvPr/>
          </p:nvSpPr>
          <p:spPr bwMode="auto">
            <a:xfrm>
              <a:off x="4122" y="1707"/>
              <a:ext cx="12" cy="219"/>
            </a:xfrm>
            <a:custGeom>
              <a:avLst/>
              <a:gdLst>
                <a:gd name="T0" fmla="*/ 20 w 20"/>
                <a:gd name="T1" fmla="*/ 364 h 364"/>
                <a:gd name="T2" fmla="*/ 20 w 20"/>
                <a:gd name="T3" fmla="*/ 364 h 364"/>
                <a:gd name="T4" fmla="*/ 0 w 20"/>
                <a:gd name="T5" fmla="*/ 364 h 364"/>
                <a:gd name="T6" fmla="*/ 0 w 20"/>
                <a:gd name="T7" fmla="*/ 0 h 364"/>
                <a:gd name="T8" fmla="*/ 20 w 20"/>
                <a:gd name="T9" fmla="*/ 0 h 364"/>
                <a:gd name="T10" fmla="*/ 20 w 20"/>
                <a:gd name="T11" fmla="*/ 364 h 364"/>
              </a:gdLst>
              <a:ahLst/>
              <a:cxnLst>
                <a:cxn ang="0">
                  <a:pos x="T0" y="T1"/>
                </a:cxn>
                <a:cxn ang="0">
                  <a:pos x="T2" y="T3"/>
                </a:cxn>
                <a:cxn ang="0">
                  <a:pos x="T4" y="T5"/>
                </a:cxn>
                <a:cxn ang="0">
                  <a:pos x="T6" y="T7"/>
                </a:cxn>
                <a:cxn ang="0">
                  <a:pos x="T8" y="T9"/>
                </a:cxn>
                <a:cxn ang="0">
                  <a:pos x="T10" y="T11"/>
                </a:cxn>
              </a:cxnLst>
              <a:rect l="0" t="0" r="r" b="b"/>
              <a:pathLst>
                <a:path w="20" h="364">
                  <a:moveTo>
                    <a:pt x="20" y="364"/>
                  </a:moveTo>
                  <a:lnTo>
                    <a:pt x="20" y="364"/>
                  </a:lnTo>
                  <a:lnTo>
                    <a:pt x="0" y="364"/>
                  </a:lnTo>
                  <a:lnTo>
                    <a:pt x="0" y="0"/>
                  </a:lnTo>
                  <a:lnTo>
                    <a:pt x="20" y="0"/>
                  </a:lnTo>
                  <a:lnTo>
                    <a:pt x="20" y="364"/>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7" name="Freeform 13">
              <a:extLst>
                <a:ext uri="{FF2B5EF4-FFF2-40B4-BE49-F238E27FC236}">
                  <a16:creationId xmlns:a16="http://schemas.microsoft.com/office/drawing/2014/main" id="{2ECCB29E-C00A-00E9-05CC-8C2C96A2D423}"/>
                </a:ext>
              </a:extLst>
            </p:cNvPr>
            <p:cNvSpPr>
              <a:spLocks/>
            </p:cNvSpPr>
            <p:nvPr/>
          </p:nvSpPr>
          <p:spPr bwMode="auto">
            <a:xfrm>
              <a:off x="4148" y="1707"/>
              <a:ext cx="12" cy="219"/>
            </a:xfrm>
            <a:custGeom>
              <a:avLst/>
              <a:gdLst>
                <a:gd name="T0" fmla="*/ 20 w 20"/>
                <a:gd name="T1" fmla="*/ 364 h 364"/>
                <a:gd name="T2" fmla="*/ 20 w 20"/>
                <a:gd name="T3" fmla="*/ 364 h 364"/>
                <a:gd name="T4" fmla="*/ 0 w 20"/>
                <a:gd name="T5" fmla="*/ 364 h 364"/>
                <a:gd name="T6" fmla="*/ 0 w 20"/>
                <a:gd name="T7" fmla="*/ 0 h 364"/>
                <a:gd name="T8" fmla="*/ 20 w 20"/>
                <a:gd name="T9" fmla="*/ 0 h 364"/>
                <a:gd name="T10" fmla="*/ 20 w 20"/>
                <a:gd name="T11" fmla="*/ 364 h 364"/>
              </a:gdLst>
              <a:ahLst/>
              <a:cxnLst>
                <a:cxn ang="0">
                  <a:pos x="T0" y="T1"/>
                </a:cxn>
                <a:cxn ang="0">
                  <a:pos x="T2" y="T3"/>
                </a:cxn>
                <a:cxn ang="0">
                  <a:pos x="T4" y="T5"/>
                </a:cxn>
                <a:cxn ang="0">
                  <a:pos x="T6" y="T7"/>
                </a:cxn>
                <a:cxn ang="0">
                  <a:pos x="T8" y="T9"/>
                </a:cxn>
                <a:cxn ang="0">
                  <a:pos x="T10" y="T11"/>
                </a:cxn>
              </a:cxnLst>
              <a:rect l="0" t="0" r="r" b="b"/>
              <a:pathLst>
                <a:path w="20" h="364">
                  <a:moveTo>
                    <a:pt x="20" y="364"/>
                  </a:moveTo>
                  <a:lnTo>
                    <a:pt x="20" y="364"/>
                  </a:lnTo>
                  <a:lnTo>
                    <a:pt x="0" y="364"/>
                  </a:lnTo>
                  <a:lnTo>
                    <a:pt x="0" y="0"/>
                  </a:lnTo>
                  <a:lnTo>
                    <a:pt x="20" y="0"/>
                  </a:lnTo>
                  <a:lnTo>
                    <a:pt x="20" y="364"/>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9" name="Freeform 14">
              <a:extLst>
                <a:ext uri="{FF2B5EF4-FFF2-40B4-BE49-F238E27FC236}">
                  <a16:creationId xmlns:a16="http://schemas.microsoft.com/office/drawing/2014/main" id="{13558652-668E-A059-D9D9-6BC3A85AEAC0}"/>
                </a:ext>
              </a:extLst>
            </p:cNvPr>
            <p:cNvSpPr>
              <a:spLocks/>
            </p:cNvSpPr>
            <p:nvPr/>
          </p:nvSpPr>
          <p:spPr bwMode="auto">
            <a:xfrm>
              <a:off x="4174" y="1725"/>
              <a:ext cx="12" cy="201"/>
            </a:xfrm>
            <a:custGeom>
              <a:avLst/>
              <a:gdLst>
                <a:gd name="T0" fmla="*/ 20 w 20"/>
                <a:gd name="T1" fmla="*/ 334 h 334"/>
                <a:gd name="T2" fmla="*/ 20 w 20"/>
                <a:gd name="T3" fmla="*/ 334 h 334"/>
                <a:gd name="T4" fmla="*/ 0 w 20"/>
                <a:gd name="T5" fmla="*/ 334 h 334"/>
                <a:gd name="T6" fmla="*/ 0 w 20"/>
                <a:gd name="T7" fmla="*/ 0 h 334"/>
                <a:gd name="T8" fmla="*/ 20 w 20"/>
                <a:gd name="T9" fmla="*/ 0 h 334"/>
                <a:gd name="T10" fmla="*/ 20 w 20"/>
                <a:gd name="T11" fmla="*/ 334 h 334"/>
              </a:gdLst>
              <a:ahLst/>
              <a:cxnLst>
                <a:cxn ang="0">
                  <a:pos x="T0" y="T1"/>
                </a:cxn>
                <a:cxn ang="0">
                  <a:pos x="T2" y="T3"/>
                </a:cxn>
                <a:cxn ang="0">
                  <a:pos x="T4" y="T5"/>
                </a:cxn>
                <a:cxn ang="0">
                  <a:pos x="T6" y="T7"/>
                </a:cxn>
                <a:cxn ang="0">
                  <a:pos x="T8" y="T9"/>
                </a:cxn>
                <a:cxn ang="0">
                  <a:pos x="T10" y="T11"/>
                </a:cxn>
              </a:cxnLst>
              <a:rect l="0" t="0" r="r" b="b"/>
              <a:pathLst>
                <a:path w="20" h="334">
                  <a:moveTo>
                    <a:pt x="20" y="334"/>
                  </a:moveTo>
                  <a:lnTo>
                    <a:pt x="20" y="334"/>
                  </a:lnTo>
                  <a:lnTo>
                    <a:pt x="0" y="334"/>
                  </a:lnTo>
                  <a:lnTo>
                    <a:pt x="0" y="0"/>
                  </a:lnTo>
                  <a:lnTo>
                    <a:pt x="20" y="0"/>
                  </a:lnTo>
                  <a:lnTo>
                    <a:pt x="20" y="334"/>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 name="Freeform 15">
              <a:extLst>
                <a:ext uri="{FF2B5EF4-FFF2-40B4-BE49-F238E27FC236}">
                  <a16:creationId xmlns:a16="http://schemas.microsoft.com/office/drawing/2014/main" id="{656C1A27-D638-7964-31FE-1EEAC99D8E6F}"/>
                </a:ext>
              </a:extLst>
            </p:cNvPr>
            <p:cNvSpPr>
              <a:spLocks/>
            </p:cNvSpPr>
            <p:nvPr/>
          </p:nvSpPr>
          <p:spPr bwMode="auto">
            <a:xfrm>
              <a:off x="4199" y="1725"/>
              <a:ext cx="12" cy="201"/>
            </a:xfrm>
            <a:custGeom>
              <a:avLst/>
              <a:gdLst>
                <a:gd name="T0" fmla="*/ 19 w 19"/>
                <a:gd name="T1" fmla="*/ 334 h 334"/>
                <a:gd name="T2" fmla="*/ 19 w 19"/>
                <a:gd name="T3" fmla="*/ 334 h 334"/>
                <a:gd name="T4" fmla="*/ 0 w 19"/>
                <a:gd name="T5" fmla="*/ 334 h 334"/>
                <a:gd name="T6" fmla="*/ 0 w 19"/>
                <a:gd name="T7" fmla="*/ 0 h 334"/>
                <a:gd name="T8" fmla="*/ 19 w 19"/>
                <a:gd name="T9" fmla="*/ 0 h 334"/>
                <a:gd name="T10" fmla="*/ 19 w 19"/>
                <a:gd name="T11" fmla="*/ 334 h 334"/>
              </a:gdLst>
              <a:ahLst/>
              <a:cxnLst>
                <a:cxn ang="0">
                  <a:pos x="T0" y="T1"/>
                </a:cxn>
                <a:cxn ang="0">
                  <a:pos x="T2" y="T3"/>
                </a:cxn>
                <a:cxn ang="0">
                  <a:pos x="T4" y="T5"/>
                </a:cxn>
                <a:cxn ang="0">
                  <a:pos x="T6" y="T7"/>
                </a:cxn>
                <a:cxn ang="0">
                  <a:pos x="T8" y="T9"/>
                </a:cxn>
                <a:cxn ang="0">
                  <a:pos x="T10" y="T11"/>
                </a:cxn>
              </a:cxnLst>
              <a:rect l="0" t="0" r="r" b="b"/>
              <a:pathLst>
                <a:path w="19" h="334">
                  <a:moveTo>
                    <a:pt x="19" y="334"/>
                  </a:moveTo>
                  <a:lnTo>
                    <a:pt x="19" y="334"/>
                  </a:lnTo>
                  <a:lnTo>
                    <a:pt x="0" y="334"/>
                  </a:lnTo>
                  <a:lnTo>
                    <a:pt x="0" y="0"/>
                  </a:lnTo>
                  <a:lnTo>
                    <a:pt x="19" y="0"/>
                  </a:lnTo>
                  <a:lnTo>
                    <a:pt x="19" y="334"/>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 name="Freeform 16">
              <a:extLst>
                <a:ext uri="{FF2B5EF4-FFF2-40B4-BE49-F238E27FC236}">
                  <a16:creationId xmlns:a16="http://schemas.microsoft.com/office/drawing/2014/main" id="{A3A6F1B3-A1C2-8125-CFF4-AA07DC960865}"/>
                </a:ext>
              </a:extLst>
            </p:cNvPr>
            <p:cNvSpPr>
              <a:spLocks/>
            </p:cNvSpPr>
            <p:nvPr/>
          </p:nvSpPr>
          <p:spPr bwMode="auto">
            <a:xfrm>
              <a:off x="4225" y="1750"/>
              <a:ext cx="12" cy="176"/>
            </a:xfrm>
            <a:custGeom>
              <a:avLst/>
              <a:gdLst>
                <a:gd name="T0" fmla="*/ 20 w 20"/>
                <a:gd name="T1" fmla="*/ 294 h 294"/>
                <a:gd name="T2" fmla="*/ 20 w 20"/>
                <a:gd name="T3" fmla="*/ 294 h 294"/>
                <a:gd name="T4" fmla="*/ 0 w 20"/>
                <a:gd name="T5" fmla="*/ 294 h 294"/>
                <a:gd name="T6" fmla="*/ 0 w 20"/>
                <a:gd name="T7" fmla="*/ 0 h 294"/>
                <a:gd name="T8" fmla="*/ 20 w 20"/>
                <a:gd name="T9" fmla="*/ 0 h 294"/>
                <a:gd name="T10" fmla="*/ 20 w 20"/>
                <a:gd name="T11" fmla="*/ 294 h 294"/>
              </a:gdLst>
              <a:ahLst/>
              <a:cxnLst>
                <a:cxn ang="0">
                  <a:pos x="T0" y="T1"/>
                </a:cxn>
                <a:cxn ang="0">
                  <a:pos x="T2" y="T3"/>
                </a:cxn>
                <a:cxn ang="0">
                  <a:pos x="T4" y="T5"/>
                </a:cxn>
                <a:cxn ang="0">
                  <a:pos x="T6" y="T7"/>
                </a:cxn>
                <a:cxn ang="0">
                  <a:pos x="T8" y="T9"/>
                </a:cxn>
                <a:cxn ang="0">
                  <a:pos x="T10" y="T11"/>
                </a:cxn>
              </a:cxnLst>
              <a:rect l="0" t="0" r="r" b="b"/>
              <a:pathLst>
                <a:path w="20" h="294">
                  <a:moveTo>
                    <a:pt x="20" y="294"/>
                  </a:moveTo>
                  <a:lnTo>
                    <a:pt x="20" y="294"/>
                  </a:lnTo>
                  <a:lnTo>
                    <a:pt x="0" y="294"/>
                  </a:lnTo>
                  <a:lnTo>
                    <a:pt x="0" y="0"/>
                  </a:lnTo>
                  <a:lnTo>
                    <a:pt x="20" y="0"/>
                  </a:lnTo>
                  <a:lnTo>
                    <a:pt x="20" y="294"/>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5" name="Freeform 17">
              <a:extLst>
                <a:ext uri="{FF2B5EF4-FFF2-40B4-BE49-F238E27FC236}">
                  <a16:creationId xmlns:a16="http://schemas.microsoft.com/office/drawing/2014/main" id="{F46C632C-4C0C-D364-3018-F6F26C25F648}"/>
                </a:ext>
              </a:extLst>
            </p:cNvPr>
            <p:cNvSpPr>
              <a:spLocks/>
            </p:cNvSpPr>
            <p:nvPr/>
          </p:nvSpPr>
          <p:spPr bwMode="auto">
            <a:xfrm>
              <a:off x="4251" y="1774"/>
              <a:ext cx="12" cy="152"/>
            </a:xfrm>
            <a:custGeom>
              <a:avLst/>
              <a:gdLst>
                <a:gd name="T0" fmla="*/ 20 w 20"/>
                <a:gd name="T1" fmla="*/ 253 h 253"/>
                <a:gd name="T2" fmla="*/ 20 w 20"/>
                <a:gd name="T3" fmla="*/ 253 h 253"/>
                <a:gd name="T4" fmla="*/ 0 w 20"/>
                <a:gd name="T5" fmla="*/ 253 h 253"/>
                <a:gd name="T6" fmla="*/ 0 w 20"/>
                <a:gd name="T7" fmla="*/ 0 h 253"/>
                <a:gd name="T8" fmla="*/ 20 w 20"/>
                <a:gd name="T9" fmla="*/ 0 h 253"/>
                <a:gd name="T10" fmla="*/ 20 w 20"/>
                <a:gd name="T11" fmla="*/ 253 h 253"/>
              </a:gdLst>
              <a:ahLst/>
              <a:cxnLst>
                <a:cxn ang="0">
                  <a:pos x="T0" y="T1"/>
                </a:cxn>
                <a:cxn ang="0">
                  <a:pos x="T2" y="T3"/>
                </a:cxn>
                <a:cxn ang="0">
                  <a:pos x="T4" y="T5"/>
                </a:cxn>
                <a:cxn ang="0">
                  <a:pos x="T6" y="T7"/>
                </a:cxn>
                <a:cxn ang="0">
                  <a:pos x="T8" y="T9"/>
                </a:cxn>
                <a:cxn ang="0">
                  <a:pos x="T10" y="T11"/>
                </a:cxn>
              </a:cxnLst>
              <a:rect l="0" t="0" r="r" b="b"/>
              <a:pathLst>
                <a:path w="20" h="253">
                  <a:moveTo>
                    <a:pt x="20" y="253"/>
                  </a:moveTo>
                  <a:lnTo>
                    <a:pt x="20" y="253"/>
                  </a:lnTo>
                  <a:lnTo>
                    <a:pt x="0" y="253"/>
                  </a:lnTo>
                  <a:lnTo>
                    <a:pt x="0" y="0"/>
                  </a:lnTo>
                  <a:lnTo>
                    <a:pt x="20" y="0"/>
                  </a:lnTo>
                  <a:lnTo>
                    <a:pt x="20" y="253"/>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7" name="Freeform 18">
              <a:extLst>
                <a:ext uri="{FF2B5EF4-FFF2-40B4-BE49-F238E27FC236}">
                  <a16:creationId xmlns:a16="http://schemas.microsoft.com/office/drawing/2014/main" id="{B6F0E199-6D5A-3936-6574-8D2F296DB277}"/>
                </a:ext>
              </a:extLst>
            </p:cNvPr>
            <p:cNvSpPr>
              <a:spLocks/>
            </p:cNvSpPr>
            <p:nvPr/>
          </p:nvSpPr>
          <p:spPr bwMode="auto">
            <a:xfrm>
              <a:off x="4276" y="1804"/>
              <a:ext cx="12" cy="122"/>
            </a:xfrm>
            <a:custGeom>
              <a:avLst/>
              <a:gdLst>
                <a:gd name="T0" fmla="*/ 19 w 19"/>
                <a:gd name="T1" fmla="*/ 203 h 203"/>
                <a:gd name="T2" fmla="*/ 19 w 19"/>
                <a:gd name="T3" fmla="*/ 203 h 203"/>
                <a:gd name="T4" fmla="*/ 0 w 19"/>
                <a:gd name="T5" fmla="*/ 203 h 203"/>
                <a:gd name="T6" fmla="*/ 0 w 19"/>
                <a:gd name="T7" fmla="*/ 0 h 203"/>
                <a:gd name="T8" fmla="*/ 19 w 19"/>
                <a:gd name="T9" fmla="*/ 0 h 203"/>
                <a:gd name="T10" fmla="*/ 19 w 19"/>
                <a:gd name="T11" fmla="*/ 203 h 203"/>
              </a:gdLst>
              <a:ahLst/>
              <a:cxnLst>
                <a:cxn ang="0">
                  <a:pos x="T0" y="T1"/>
                </a:cxn>
                <a:cxn ang="0">
                  <a:pos x="T2" y="T3"/>
                </a:cxn>
                <a:cxn ang="0">
                  <a:pos x="T4" y="T5"/>
                </a:cxn>
                <a:cxn ang="0">
                  <a:pos x="T6" y="T7"/>
                </a:cxn>
                <a:cxn ang="0">
                  <a:pos x="T8" y="T9"/>
                </a:cxn>
                <a:cxn ang="0">
                  <a:pos x="T10" y="T11"/>
                </a:cxn>
              </a:cxnLst>
              <a:rect l="0" t="0" r="r" b="b"/>
              <a:pathLst>
                <a:path w="19" h="203">
                  <a:moveTo>
                    <a:pt x="19" y="203"/>
                  </a:moveTo>
                  <a:lnTo>
                    <a:pt x="19" y="203"/>
                  </a:lnTo>
                  <a:lnTo>
                    <a:pt x="0" y="203"/>
                  </a:lnTo>
                  <a:lnTo>
                    <a:pt x="0" y="0"/>
                  </a:lnTo>
                  <a:lnTo>
                    <a:pt x="19" y="0"/>
                  </a:lnTo>
                  <a:lnTo>
                    <a:pt x="19" y="203"/>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 name="Freeform 19">
              <a:extLst>
                <a:ext uri="{FF2B5EF4-FFF2-40B4-BE49-F238E27FC236}">
                  <a16:creationId xmlns:a16="http://schemas.microsoft.com/office/drawing/2014/main" id="{3F9BE7B2-B5E3-2F32-EE1E-78BF0EC94704}"/>
                </a:ext>
              </a:extLst>
            </p:cNvPr>
            <p:cNvSpPr>
              <a:spLocks/>
            </p:cNvSpPr>
            <p:nvPr/>
          </p:nvSpPr>
          <p:spPr bwMode="auto">
            <a:xfrm>
              <a:off x="4302" y="1804"/>
              <a:ext cx="12" cy="122"/>
            </a:xfrm>
            <a:custGeom>
              <a:avLst/>
              <a:gdLst>
                <a:gd name="T0" fmla="*/ 20 w 20"/>
                <a:gd name="T1" fmla="*/ 203 h 203"/>
                <a:gd name="T2" fmla="*/ 20 w 20"/>
                <a:gd name="T3" fmla="*/ 203 h 203"/>
                <a:gd name="T4" fmla="*/ 0 w 20"/>
                <a:gd name="T5" fmla="*/ 203 h 203"/>
                <a:gd name="T6" fmla="*/ 0 w 20"/>
                <a:gd name="T7" fmla="*/ 0 h 203"/>
                <a:gd name="T8" fmla="*/ 20 w 20"/>
                <a:gd name="T9" fmla="*/ 0 h 203"/>
                <a:gd name="T10" fmla="*/ 20 w 20"/>
                <a:gd name="T11" fmla="*/ 203 h 203"/>
              </a:gdLst>
              <a:ahLst/>
              <a:cxnLst>
                <a:cxn ang="0">
                  <a:pos x="T0" y="T1"/>
                </a:cxn>
                <a:cxn ang="0">
                  <a:pos x="T2" y="T3"/>
                </a:cxn>
                <a:cxn ang="0">
                  <a:pos x="T4" y="T5"/>
                </a:cxn>
                <a:cxn ang="0">
                  <a:pos x="T6" y="T7"/>
                </a:cxn>
                <a:cxn ang="0">
                  <a:pos x="T8" y="T9"/>
                </a:cxn>
                <a:cxn ang="0">
                  <a:pos x="T10" y="T11"/>
                </a:cxn>
              </a:cxnLst>
              <a:rect l="0" t="0" r="r" b="b"/>
              <a:pathLst>
                <a:path w="20" h="203">
                  <a:moveTo>
                    <a:pt x="20" y="203"/>
                  </a:moveTo>
                  <a:lnTo>
                    <a:pt x="20" y="203"/>
                  </a:lnTo>
                  <a:lnTo>
                    <a:pt x="0" y="203"/>
                  </a:lnTo>
                  <a:lnTo>
                    <a:pt x="0" y="0"/>
                  </a:lnTo>
                  <a:lnTo>
                    <a:pt x="20" y="0"/>
                  </a:lnTo>
                  <a:lnTo>
                    <a:pt x="20" y="203"/>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 name="Freeform 20">
              <a:extLst>
                <a:ext uri="{FF2B5EF4-FFF2-40B4-BE49-F238E27FC236}">
                  <a16:creationId xmlns:a16="http://schemas.microsoft.com/office/drawing/2014/main" id="{A578FA35-EBE5-D75D-5011-579DC1CB7DD0}"/>
                </a:ext>
              </a:extLst>
            </p:cNvPr>
            <p:cNvSpPr>
              <a:spLocks/>
            </p:cNvSpPr>
            <p:nvPr/>
          </p:nvSpPr>
          <p:spPr bwMode="auto">
            <a:xfrm>
              <a:off x="4327" y="1834"/>
              <a:ext cx="12" cy="92"/>
            </a:xfrm>
            <a:custGeom>
              <a:avLst/>
              <a:gdLst>
                <a:gd name="T0" fmla="*/ 20 w 20"/>
                <a:gd name="T1" fmla="*/ 153 h 153"/>
                <a:gd name="T2" fmla="*/ 20 w 20"/>
                <a:gd name="T3" fmla="*/ 153 h 153"/>
                <a:gd name="T4" fmla="*/ 0 w 20"/>
                <a:gd name="T5" fmla="*/ 153 h 153"/>
                <a:gd name="T6" fmla="*/ 0 w 20"/>
                <a:gd name="T7" fmla="*/ 0 h 153"/>
                <a:gd name="T8" fmla="*/ 20 w 20"/>
                <a:gd name="T9" fmla="*/ 0 h 153"/>
                <a:gd name="T10" fmla="*/ 20 w 20"/>
                <a:gd name="T11" fmla="*/ 153 h 153"/>
              </a:gdLst>
              <a:ahLst/>
              <a:cxnLst>
                <a:cxn ang="0">
                  <a:pos x="T0" y="T1"/>
                </a:cxn>
                <a:cxn ang="0">
                  <a:pos x="T2" y="T3"/>
                </a:cxn>
                <a:cxn ang="0">
                  <a:pos x="T4" y="T5"/>
                </a:cxn>
                <a:cxn ang="0">
                  <a:pos x="T6" y="T7"/>
                </a:cxn>
                <a:cxn ang="0">
                  <a:pos x="T8" y="T9"/>
                </a:cxn>
                <a:cxn ang="0">
                  <a:pos x="T10" y="T11"/>
                </a:cxn>
              </a:cxnLst>
              <a:rect l="0" t="0" r="r" b="b"/>
              <a:pathLst>
                <a:path w="20" h="153">
                  <a:moveTo>
                    <a:pt x="20" y="153"/>
                  </a:moveTo>
                  <a:lnTo>
                    <a:pt x="20" y="153"/>
                  </a:lnTo>
                  <a:lnTo>
                    <a:pt x="0" y="153"/>
                  </a:lnTo>
                  <a:lnTo>
                    <a:pt x="0" y="0"/>
                  </a:lnTo>
                  <a:lnTo>
                    <a:pt x="20" y="0"/>
                  </a:lnTo>
                  <a:lnTo>
                    <a:pt x="20" y="153"/>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4" name="Freeform 21">
              <a:extLst>
                <a:ext uri="{FF2B5EF4-FFF2-40B4-BE49-F238E27FC236}">
                  <a16:creationId xmlns:a16="http://schemas.microsoft.com/office/drawing/2014/main" id="{5C51544D-40D7-160A-7D88-5E698E71DB65}"/>
                </a:ext>
              </a:extLst>
            </p:cNvPr>
            <p:cNvSpPr>
              <a:spLocks/>
            </p:cNvSpPr>
            <p:nvPr/>
          </p:nvSpPr>
          <p:spPr bwMode="auto">
            <a:xfrm>
              <a:off x="4353" y="1846"/>
              <a:ext cx="12" cy="80"/>
            </a:xfrm>
            <a:custGeom>
              <a:avLst/>
              <a:gdLst>
                <a:gd name="T0" fmla="*/ 20 w 20"/>
                <a:gd name="T1" fmla="*/ 133 h 133"/>
                <a:gd name="T2" fmla="*/ 20 w 20"/>
                <a:gd name="T3" fmla="*/ 133 h 133"/>
                <a:gd name="T4" fmla="*/ 0 w 20"/>
                <a:gd name="T5" fmla="*/ 133 h 133"/>
                <a:gd name="T6" fmla="*/ 0 w 20"/>
                <a:gd name="T7" fmla="*/ 0 h 133"/>
                <a:gd name="T8" fmla="*/ 20 w 20"/>
                <a:gd name="T9" fmla="*/ 0 h 133"/>
                <a:gd name="T10" fmla="*/ 20 w 20"/>
                <a:gd name="T11" fmla="*/ 133 h 133"/>
              </a:gdLst>
              <a:ahLst/>
              <a:cxnLst>
                <a:cxn ang="0">
                  <a:pos x="T0" y="T1"/>
                </a:cxn>
                <a:cxn ang="0">
                  <a:pos x="T2" y="T3"/>
                </a:cxn>
                <a:cxn ang="0">
                  <a:pos x="T4" y="T5"/>
                </a:cxn>
                <a:cxn ang="0">
                  <a:pos x="T6" y="T7"/>
                </a:cxn>
                <a:cxn ang="0">
                  <a:pos x="T8" y="T9"/>
                </a:cxn>
                <a:cxn ang="0">
                  <a:pos x="T10" y="T11"/>
                </a:cxn>
              </a:cxnLst>
              <a:rect l="0" t="0" r="r" b="b"/>
              <a:pathLst>
                <a:path w="20" h="133">
                  <a:moveTo>
                    <a:pt x="20" y="133"/>
                  </a:moveTo>
                  <a:lnTo>
                    <a:pt x="20" y="133"/>
                  </a:lnTo>
                  <a:lnTo>
                    <a:pt x="0" y="133"/>
                  </a:lnTo>
                  <a:lnTo>
                    <a:pt x="0" y="0"/>
                  </a:lnTo>
                  <a:lnTo>
                    <a:pt x="20" y="0"/>
                  </a:lnTo>
                  <a:lnTo>
                    <a:pt x="20" y="133"/>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5" name="Freeform 22">
              <a:extLst>
                <a:ext uri="{FF2B5EF4-FFF2-40B4-BE49-F238E27FC236}">
                  <a16:creationId xmlns:a16="http://schemas.microsoft.com/office/drawing/2014/main" id="{BB55D292-17A3-4251-D75F-B0F3E1CF7000}"/>
                </a:ext>
              </a:extLst>
            </p:cNvPr>
            <p:cNvSpPr>
              <a:spLocks/>
            </p:cNvSpPr>
            <p:nvPr/>
          </p:nvSpPr>
          <p:spPr bwMode="auto">
            <a:xfrm>
              <a:off x="4378" y="1846"/>
              <a:ext cx="12" cy="80"/>
            </a:xfrm>
            <a:custGeom>
              <a:avLst/>
              <a:gdLst>
                <a:gd name="T0" fmla="*/ 20 w 20"/>
                <a:gd name="T1" fmla="*/ 133 h 133"/>
                <a:gd name="T2" fmla="*/ 20 w 20"/>
                <a:gd name="T3" fmla="*/ 133 h 133"/>
                <a:gd name="T4" fmla="*/ 0 w 20"/>
                <a:gd name="T5" fmla="*/ 133 h 133"/>
                <a:gd name="T6" fmla="*/ 0 w 20"/>
                <a:gd name="T7" fmla="*/ 0 h 133"/>
                <a:gd name="T8" fmla="*/ 20 w 20"/>
                <a:gd name="T9" fmla="*/ 0 h 133"/>
                <a:gd name="T10" fmla="*/ 20 w 20"/>
                <a:gd name="T11" fmla="*/ 133 h 133"/>
              </a:gdLst>
              <a:ahLst/>
              <a:cxnLst>
                <a:cxn ang="0">
                  <a:pos x="T0" y="T1"/>
                </a:cxn>
                <a:cxn ang="0">
                  <a:pos x="T2" y="T3"/>
                </a:cxn>
                <a:cxn ang="0">
                  <a:pos x="T4" y="T5"/>
                </a:cxn>
                <a:cxn ang="0">
                  <a:pos x="T6" y="T7"/>
                </a:cxn>
                <a:cxn ang="0">
                  <a:pos x="T8" y="T9"/>
                </a:cxn>
                <a:cxn ang="0">
                  <a:pos x="T10" y="T11"/>
                </a:cxn>
              </a:cxnLst>
              <a:rect l="0" t="0" r="r" b="b"/>
              <a:pathLst>
                <a:path w="20" h="133">
                  <a:moveTo>
                    <a:pt x="20" y="133"/>
                  </a:moveTo>
                  <a:lnTo>
                    <a:pt x="20" y="133"/>
                  </a:lnTo>
                  <a:lnTo>
                    <a:pt x="0" y="133"/>
                  </a:lnTo>
                  <a:lnTo>
                    <a:pt x="0" y="0"/>
                  </a:lnTo>
                  <a:lnTo>
                    <a:pt x="20" y="0"/>
                  </a:lnTo>
                  <a:lnTo>
                    <a:pt x="20" y="133"/>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6" name="Freeform 23">
              <a:extLst>
                <a:ext uri="{FF2B5EF4-FFF2-40B4-BE49-F238E27FC236}">
                  <a16:creationId xmlns:a16="http://schemas.microsoft.com/office/drawing/2014/main" id="{42EB3A40-013C-BADA-2550-3BEB7030E68F}"/>
                </a:ext>
              </a:extLst>
            </p:cNvPr>
            <p:cNvSpPr>
              <a:spLocks/>
            </p:cNvSpPr>
            <p:nvPr/>
          </p:nvSpPr>
          <p:spPr bwMode="auto">
            <a:xfrm>
              <a:off x="4456" y="1864"/>
              <a:ext cx="11" cy="62"/>
            </a:xfrm>
            <a:custGeom>
              <a:avLst/>
              <a:gdLst>
                <a:gd name="T0" fmla="*/ 19 w 19"/>
                <a:gd name="T1" fmla="*/ 104 h 104"/>
                <a:gd name="T2" fmla="*/ 19 w 19"/>
                <a:gd name="T3" fmla="*/ 104 h 104"/>
                <a:gd name="T4" fmla="*/ 0 w 19"/>
                <a:gd name="T5" fmla="*/ 104 h 104"/>
                <a:gd name="T6" fmla="*/ 0 w 19"/>
                <a:gd name="T7" fmla="*/ 0 h 104"/>
                <a:gd name="T8" fmla="*/ 19 w 19"/>
                <a:gd name="T9" fmla="*/ 0 h 104"/>
                <a:gd name="T10" fmla="*/ 19 w 19"/>
                <a:gd name="T11" fmla="*/ 104 h 104"/>
              </a:gdLst>
              <a:ahLst/>
              <a:cxnLst>
                <a:cxn ang="0">
                  <a:pos x="T0" y="T1"/>
                </a:cxn>
                <a:cxn ang="0">
                  <a:pos x="T2" y="T3"/>
                </a:cxn>
                <a:cxn ang="0">
                  <a:pos x="T4" y="T5"/>
                </a:cxn>
                <a:cxn ang="0">
                  <a:pos x="T6" y="T7"/>
                </a:cxn>
                <a:cxn ang="0">
                  <a:pos x="T8" y="T9"/>
                </a:cxn>
                <a:cxn ang="0">
                  <a:pos x="T10" y="T11"/>
                </a:cxn>
              </a:cxnLst>
              <a:rect l="0" t="0" r="r" b="b"/>
              <a:pathLst>
                <a:path w="19" h="104">
                  <a:moveTo>
                    <a:pt x="19" y="104"/>
                  </a:moveTo>
                  <a:lnTo>
                    <a:pt x="19" y="104"/>
                  </a:lnTo>
                  <a:lnTo>
                    <a:pt x="0" y="104"/>
                  </a:lnTo>
                  <a:lnTo>
                    <a:pt x="0" y="0"/>
                  </a:lnTo>
                  <a:lnTo>
                    <a:pt x="19" y="0"/>
                  </a:lnTo>
                  <a:lnTo>
                    <a:pt x="19" y="104"/>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7" name="Freeform 24">
              <a:extLst>
                <a:ext uri="{FF2B5EF4-FFF2-40B4-BE49-F238E27FC236}">
                  <a16:creationId xmlns:a16="http://schemas.microsoft.com/office/drawing/2014/main" id="{9699AB39-2D79-4DED-D343-DB536B6E56E8}"/>
                </a:ext>
              </a:extLst>
            </p:cNvPr>
            <p:cNvSpPr>
              <a:spLocks/>
            </p:cNvSpPr>
            <p:nvPr/>
          </p:nvSpPr>
          <p:spPr bwMode="auto">
            <a:xfrm>
              <a:off x="4404" y="1846"/>
              <a:ext cx="12" cy="80"/>
            </a:xfrm>
            <a:custGeom>
              <a:avLst/>
              <a:gdLst>
                <a:gd name="T0" fmla="*/ 20 w 20"/>
                <a:gd name="T1" fmla="*/ 133 h 133"/>
                <a:gd name="T2" fmla="*/ 20 w 20"/>
                <a:gd name="T3" fmla="*/ 133 h 133"/>
                <a:gd name="T4" fmla="*/ 0 w 20"/>
                <a:gd name="T5" fmla="*/ 133 h 133"/>
                <a:gd name="T6" fmla="*/ 0 w 20"/>
                <a:gd name="T7" fmla="*/ 0 h 133"/>
                <a:gd name="T8" fmla="*/ 20 w 20"/>
                <a:gd name="T9" fmla="*/ 0 h 133"/>
                <a:gd name="T10" fmla="*/ 20 w 20"/>
                <a:gd name="T11" fmla="*/ 133 h 133"/>
              </a:gdLst>
              <a:ahLst/>
              <a:cxnLst>
                <a:cxn ang="0">
                  <a:pos x="T0" y="T1"/>
                </a:cxn>
                <a:cxn ang="0">
                  <a:pos x="T2" y="T3"/>
                </a:cxn>
                <a:cxn ang="0">
                  <a:pos x="T4" y="T5"/>
                </a:cxn>
                <a:cxn ang="0">
                  <a:pos x="T6" y="T7"/>
                </a:cxn>
                <a:cxn ang="0">
                  <a:pos x="T8" y="T9"/>
                </a:cxn>
                <a:cxn ang="0">
                  <a:pos x="T10" y="T11"/>
                </a:cxn>
              </a:cxnLst>
              <a:rect l="0" t="0" r="r" b="b"/>
              <a:pathLst>
                <a:path w="20" h="133">
                  <a:moveTo>
                    <a:pt x="20" y="133"/>
                  </a:moveTo>
                  <a:lnTo>
                    <a:pt x="20" y="133"/>
                  </a:lnTo>
                  <a:lnTo>
                    <a:pt x="0" y="133"/>
                  </a:lnTo>
                  <a:lnTo>
                    <a:pt x="0" y="0"/>
                  </a:lnTo>
                  <a:lnTo>
                    <a:pt x="20" y="0"/>
                  </a:lnTo>
                  <a:lnTo>
                    <a:pt x="20" y="133"/>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8" name="Freeform 25">
              <a:extLst>
                <a:ext uri="{FF2B5EF4-FFF2-40B4-BE49-F238E27FC236}">
                  <a16:creationId xmlns:a16="http://schemas.microsoft.com/office/drawing/2014/main" id="{6079CE45-355A-4FB2-F1B2-9C0E9D51C936}"/>
                </a:ext>
              </a:extLst>
            </p:cNvPr>
            <p:cNvSpPr>
              <a:spLocks/>
            </p:cNvSpPr>
            <p:nvPr/>
          </p:nvSpPr>
          <p:spPr bwMode="auto">
            <a:xfrm>
              <a:off x="4481" y="1864"/>
              <a:ext cx="12" cy="62"/>
            </a:xfrm>
            <a:custGeom>
              <a:avLst/>
              <a:gdLst>
                <a:gd name="T0" fmla="*/ 20 w 20"/>
                <a:gd name="T1" fmla="*/ 104 h 104"/>
                <a:gd name="T2" fmla="*/ 20 w 20"/>
                <a:gd name="T3" fmla="*/ 104 h 104"/>
                <a:gd name="T4" fmla="*/ 0 w 20"/>
                <a:gd name="T5" fmla="*/ 104 h 104"/>
                <a:gd name="T6" fmla="*/ 0 w 20"/>
                <a:gd name="T7" fmla="*/ 0 h 104"/>
                <a:gd name="T8" fmla="*/ 20 w 20"/>
                <a:gd name="T9" fmla="*/ 0 h 104"/>
                <a:gd name="T10" fmla="*/ 20 w 20"/>
                <a:gd name="T11" fmla="*/ 104 h 104"/>
              </a:gdLst>
              <a:ahLst/>
              <a:cxnLst>
                <a:cxn ang="0">
                  <a:pos x="T0" y="T1"/>
                </a:cxn>
                <a:cxn ang="0">
                  <a:pos x="T2" y="T3"/>
                </a:cxn>
                <a:cxn ang="0">
                  <a:pos x="T4" y="T5"/>
                </a:cxn>
                <a:cxn ang="0">
                  <a:pos x="T6" y="T7"/>
                </a:cxn>
                <a:cxn ang="0">
                  <a:pos x="T8" y="T9"/>
                </a:cxn>
                <a:cxn ang="0">
                  <a:pos x="T10" y="T11"/>
                </a:cxn>
              </a:cxnLst>
              <a:rect l="0" t="0" r="r" b="b"/>
              <a:pathLst>
                <a:path w="20" h="104">
                  <a:moveTo>
                    <a:pt x="20" y="104"/>
                  </a:moveTo>
                  <a:lnTo>
                    <a:pt x="20" y="104"/>
                  </a:lnTo>
                  <a:lnTo>
                    <a:pt x="0" y="104"/>
                  </a:lnTo>
                  <a:lnTo>
                    <a:pt x="0" y="0"/>
                  </a:lnTo>
                  <a:lnTo>
                    <a:pt x="20" y="0"/>
                  </a:lnTo>
                  <a:lnTo>
                    <a:pt x="20" y="104"/>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9" name="Freeform 26">
              <a:extLst>
                <a:ext uri="{FF2B5EF4-FFF2-40B4-BE49-F238E27FC236}">
                  <a16:creationId xmlns:a16="http://schemas.microsoft.com/office/drawing/2014/main" id="{13DAE94D-D2AD-21D4-5EA3-F2AB0B99DA04}"/>
                </a:ext>
              </a:extLst>
            </p:cNvPr>
            <p:cNvSpPr>
              <a:spLocks/>
            </p:cNvSpPr>
            <p:nvPr/>
          </p:nvSpPr>
          <p:spPr bwMode="auto">
            <a:xfrm>
              <a:off x="4430" y="1858"/>
              <a:ext cx="12" cy="68"/>
            </a:xfrm>
            <a:custGeom>
              <a:avLst/>
              <a:gdLst>
                <a:gd name="T0" fmla="*/ 20 w 20"/>
                <a:gd name="T1" fmla="*/ 114 h 114"/>
                <a:gd name="T2" fmla="*/ 20 w 20"/>
                <a:gd name="T3" fmla="*/ 114 h 114"/>
                <a:gd name="T4" fmla="*/ 0 w 20"/>
                <a:gd name="T5" fmla="*/ 114 h 114"/>
                <a:gd name="T6" fmla="*/ 0 w 20"/>
                <a:gd name="T7" fmla="*/ 0 h 114"/>
                <a:gd name="T8" fmla="*/ 20 w 20"/>
                <a:gd name="T9" fmla="*/ 0 h 114"/>
                <a:gd name="T10" fmla="*/ 20 w 20"/>
                <a:gd name="T11" fmla="*/ 114 h 114"/>
              </a:gdLst>
              <a:ahLst/>
              <a:cxnLst>
                <a:cxn ang="0">
                  <a:pos x="T0" y="T1"/>
                </a:cxn>
                <a:cxn ang="0">
                  <a:pos x="T2" y="T3"/>
                </a:cxn>
                <a:cxn ang="0">
                  <a:pos x="T4" y="T5"/>
                </a:cxn>
                <a:cxn ang="0">
                  <a:pos x="T6" y="T7"/>
                </a:cxn>
                <a:cxn ang="0">
                  <a:pos x="T8" y="T9"/>
                </a:cxn>
                <a:cxn ang="0">
                  <a:pos x="T10" y="T11"/>
                </a:cxn>
              </a:cxnLst>
              <a:rect l="0" t="0" r="r" b="b"/>
              <a:pathLst>
                <a:path w="20" h="114">
                  <a:moveTo>
                    <a:pt x="20" y="114"/>
                  </a:moveTo>
                  <a:lnTo>
                    <a:pt x="20" y="114"/>
                  </a:lnTo>
                  <a:lnTo>
                    <a:pt x="0" y="114"/>
                  </a:lnTo>
                  <a:lnTo>
                    <a:pt x="0" y="0"/>
                  </a:lnTo>
                  <a:lnTo>
                    <a:pt x="20" y="0"/>
                  </a:lnTo>
                  <a:lnTo>
                    <a:pt x="20" y="114"/>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1" name="Freeform 27">
              <a:extLst>
                <a:ext uri="{FF2B5EF4-FFF2-40B4-BE49-F238E27FC236}">
                  <a16:creationId xmlns:a16="http://schemas.microsoft.com/office/drawing/2014/main" id="{1DE502BC-6E25-0BA8-AA39-87244EDDD818}"/>
                </a:ext>
              </a:extLst>
            </p:cNvPr>
            <p:cNvSpPr>
              <a:spLocks/>
            </p:cNvSpPr>
            <p:nvPr/>
          </p:nvSpPr>
          <p:spPr bwMode="auto">
            <a:xfrm>
              <a:off x="4507" y="1876"/>
              <a:ext cx="12" cy="50"/>
            </a:xfrm>
            <a:custGeom>
              <a:avLst/>
              <a:gdLst>
                <a:gd name="T0" fmla="*/ 20 w 20"/>
                <a:gd name="T1" fmla="*/ 83 h 83"/>
                <a:gd name="T2" fmla="*/ 20 w 20"/>
                <a:gd name="T3" fmla="*/ 83 h 83"/>
                <a:gd name="T4" fmla="*/ 0 w 20"/>
                <a:gd name="T5" fmla="*/ 83 h 83"/>
                <a:gd name="T6" fmla="*/ 0 w 20"/>
                <a:gd name="T7" fmla="*/ 0 h 83"/>
                <a:gd name="T8" fmla="*/ 20 w 20"/>
                <a:gd name="T9" fmla="*/ 0 h 83"/>
                <a:gd name="T10" fmla="*/ 20 w 20"/>
                <a:gd name="T11" fmla="*/ 83 h 83"/>
              </a:gdLst>
              <a:ahLst/>
              <a:cxnLst>
                <a:cxn ang="0">
                  <a:pos x="T0" y="T1"/>
                </a:cxn>
                <a:cxn ang="0">
                  <a:pos x="T2" y="T3"/>
                </a:cxn>
                <a:cxn ang="0">
                  <a:pos x="T4" y="T5"/>
                </a:cxn>
                <a:cxn ang="0">
                  <a:pos x="T6" y="T7"/>
                </a:cxn>
                <a:cxn ang="0">
                  <a:pos x="T8" y="T9"/>
                </a:cxn>
                <a:cxn ang="0">
                  <a:pos x="T10" y="T11"/>
                </a:cxn>
              </a:cxnLst>
              <a:rect l="0" t="0" r="r" b="b"/>
              <a:pathLst>
                <a:path w="20" h="83">
                  <a:moveTo>
                    <a:pt x="20" y="83"/>
                  </a:moveTo>
                  <a:lnTo>
                    <a:pt x="20" y="83"/>
                  </a:lnTo>
                  <a:lnTo>
                    <a:pt x="0" y="83"/>
                  </a:lnTo>
                  <a:lnTo>
                    <a:pt x="0" y="0"/>
                  </a:lnTo>
                  <a:lnTo>
                    <a:pt x="20" y="0"/>
                  </a:lnTo>
                  <a:lnTo>
                    <a:pt x="20" y="83"/>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2" name="Freeform 28">
              <a:extLst>
                <a:ext uri="{FF2B5EF4-FFF2-40B4-BE49-F238E27FC236}">
                  <a16:creationId xmlns:a16="http://schemas.microsoft.com/office/drawing/2014/main" id="{608F3C71-3057-6508-7CD3-9E2F212BBC02}"/>
                </a:ext>
              </a:extLst>
            </p:cNvPr>
            <p:cNvSpPr>
              <a:spLocks/>
            </p:cNvSpPr>
            <p:nvPr/>
          </p:nvSpPr>
          <p:spPr bwMode="auto">
            <a:xfrm>
              <a:off x="4558" y="1894"/>
              <a:ext cx="12" cy="32"/>
            </a:xfrm>
            <a:custGeom>
              <a:avLst/>
              <a:gdLst>
                <a:gd name="T0" fmla="*/ 20 w 20"/>
                <a:gd name="T1" fmla="*/ 53 h 53"/>
                <a:gd name="T2" fmla="*/ 20 w 20"/>
                <a:gd name="T3" fmla="*/ 53 h 53"/>
                <a:gd name="T4" fmla="*/ 0 w 20"/>
                <a:gd name="T5" fmla="*/ 53 h 53"/>
                <a:gd name="T6" fmla="*/ 0 w 20"/>
                <a:gd name="T7" fmla="*/ 0 h 53"/>
                <a:gd name="T8" fmla="*/ 20 w 20"/>
                <a:gd name="T9" fmla="*/ 0 h 53"/>
                <a:gd name="T10" fmla="*/ 20 w 20"/>
                <a:gd name="T11" fmla="*/ 53 h 53"/>
              </a:gdLst>
              <a:ahLst/>
              <a:cxnLst>
                <a:cxn ang="0">
                  <a:pos x="T0" y="T1"/>
                </a:cxn>
                <a:cxn ang="0">
                  <a:pos x="T2" y="T3"/>
                </a:cxn>
                <a:cxn ang="0">
                  <a:pos x="T4" y="T5"/>
                </a:cxn>
                <a:cxn ang="0">
                  <a:pos x="T6" y="T7"/>
                </a:cxn>
                <a:cxn ang="0">
                  <a:pos x="T8" y="T9"/>
                </a:cxn>
                <a:cxn ang="0">
                  <a:pos x="T10" y="T11"/>
                </a:cxn>
              </a:cxnLst>
              <a:rect l="0" t="0" r="r" b="b"/>
              <a:pathLst>
                <a:path w="20" h="53">
                  <a:moveTo>
                    <a:pt x="20" y="53"/>
                  </a:moveTo>
                  <a:lnTo>
                    <a:pt x="20" y="53"/>
                  </a:lnTo>
                  <a:lnTo>
                    <a:pt x="0" y="53"/>
                  </a:lnTo>
                  <a:lnTo>
                    <a:pt x="0" y="0"/>
                  </a:lnTo>
                  <a:lnTo>
                    <a:pt x="20" y="0"/>
                  </a:lnTo>
                  <a:lnTo>
                    <a:pt x="20" y="53"/>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3" name="Freeform 29">
              <a:extLst>
                <a:ext uri="{FF2B5EF4-FFF2-40B4-BE49-F238E27FC236}">
                  <a16:creationId xmlns:a16="http://schemas.microsoft.com/office/drawing/2014/main" id="{3B568D35-E05C-ABA9-8960-8C0ADE2A5A77}"/>
                </a:ext>
              </a:extLst>
            </p:cNvPr>
            <p:cNvSpPr>
              <a:spLocks/>
            </p:cNvSpPr>
            <p:nvPr/>
          </p:nvSpPr>
          <p:spPr bwMode="auto">
            <a:xfrm>
              <a:off x="4584" y="1900"/>
              <a:ext cx="12" cy="26"/>
            </a:xfrm>
            <a:custGeom>
              <a:avLst/>
              <a:gdLst>
                <a:gd name="T0" fmla="*/ 20 w 20"/>
                <a:gd name="T1" fmla="*/ 44 h 44"/>
                <a:gd name="T2" fmla="*/ 20 w 20"/>
                <a:gd name="T3" fmla="*/ 44 h 44"/>
                <a:gd name="T4" fmla="*/ 0 w 20"/>
                <a:gd name="T5" fmla="*/ 44 h 44"/>
                <a:gd name="T6" fmla="*/ 0 w 20"/>
                <a:gd name="T7" fmla="*/ 0 h 44"/>
                <a:gd name="T8" fmla="*/ 20 w 20"/>
                <a:gd name="T9" fmla="*/ 0 h 44"/>
                <a:gd name="T10" fmla="*/ 20 w 20"/>
                <a:gd name="T11" fmla="*/ 44 h 44"/>
              </a:gdLst>
              <a:ahLst/>
              <a:cxnLst>
                <a:cxn ang="0">
                  <a:pos x="T0" y="T1"/>
                </a:cxn>
                <a:cxn ang="0">
                  <a:pos x="T2" y="T3"/>
                </a:cxn>
                <a:cxn ang="0">
                  <a:pos x="T4" y="T5"/>
                </a:cxn>
                <a:cxn ang="0">
                  <a:pos x="T6" y="T7"/>
                </a:cxn>
                <a:cxn ang="0">
                  <a:pos x="T8" y="T9"/>
                </a:cxn>
                <a:cxn ang="0">
                  <a:pos x="T10" y="T11"/>
                </a:cxn>
              </a:cxnLst>
              <a:rect l="0" t="0" r="r" b="b"/>
              <a:pathLst>
                <a:path w="20" h="44">
                  <a:moveTo>
                    <a:pt x="20" y="44"/>
                  </a:moveTo>
                  <a:lnTo>
                    <a:pt x="20" y="44"/>
                  </a:lnTo>
                  <a:lnTo>
                    <a:pt x="0" y="44"/>
                  </a:lnTo>
                  <a:lnTo>
                    <a:pt x="0" y="0"/>
                  </a:lnTo>
                  <a:lnTo>
                    <a:pt x="20" y="0"/>
                  </a:lnTo>
                  <a:lnTo>
                    <a:pt x="20" y="44"/>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52" name="Freeform 30">
              <a:extLst>
                <a:ext uri="{FF2B5EF4-FFF2-40B4-BE49-F238E27FC236}">
                  <a16:creationId xmlns:a16="http://schemas.microsoft.com/office/drawing/2014/main" id="{B66C9AE2-FD4A-0FDC-E19B-10B260E50825}"/>
                </a:ext>
              </a:extLst>
            </p:cNvPr>
            <p:cNvSpPr>
              <a:spLocks/>
            </p:cNvSpPr>
            <p:nvPr/>
          </p:nvSpPr>
          <p:spPr bwMode="auto">
            <a:xfrm>
              <a:off x="4533" y="1882"/>
              <a:ext cx="12" cy="44"/>
            </a:xfrm>
            <a:custGeom>
              <a:avLst/>
              <a:gdLst>
                <a:gd name="T0" fmla="*/ 20 w 20"/>
                <a:gd name="T1" fmla="*/ 73 h 73"/>
                <a:gd name="T2" fmla="*/ 20 w 20"/>
                <a:gd name="T3" fmla="*/ 73 h 73"/>
                <a:gd name="T4" fmla="*/ 0 w 20"/>
                <a:gd name="T5" fmla="*/ 73 h 73"/>
                <a:gd name="T6" fmla="*/ 0 w 20"/>
                <a:gd name="T7" fmla="*/ 0 h 73"/>
                <a:gd name="T8" fmla="*/ 20 w 20"/>
                <a:gd name="T9" fmla="*/ 0 h 73"/>
                <a:gd name="T10" fmla="*/ 20 w 20"/>
                <a:gd name="T11" fmla="*/ 73 h 73"/>
              </a:gdLst>
              <a:ahLst/>
              <a:cxnLst>
                <a:cxn ang="0">
                  <a:pos x="T0" y="T1"/>
                </a:cxn>
                <a:cxn ang="0">
                  <a:pos x="T2" y="T3"/>
                </a:cxn>
                <a:cxn ang="0">
                  <a:pos x="T4" y="T5"/>
                </a:cxn>
                <a:cxn ang="0">
                  <a:pos x="T6" y="T7"/>
                </a:cxn>
                <a:cxn ang="0">
                  <a:pos x="T8" y="T9"/>
                </a:cxn>
                <a:cxn ang="0">
                  <a:pos x="T10" y="T11"/>
                </a:cxn>
              </a:cxnLst>
              <a:rect l="0" t="0" r="r" b="b"/>
              <a:pathLst>
                <a:path w="20" h="73">
                  <a:moveTo>
                    <a:pt x="20" y="73"/>
                  </a:moveTo>
                  <a:lnTo>
                    <a:pt x="20" y="73"/>
                  </a:lnTo>
                  <a:lnTo>
                    <a:pt x="0" y="73"/>
                  </a:lnTo>
                  <a:lnTo>
                    <a:pt x="0" y="0"/>
                  </a:lnTo>
                  <a:lnTo>
                    <a:pt x="20" y="0"/>
                  </a:lnTo>
                  <a:lnTo>
                    <a:pt x="20" y="73"/>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53" name="Freeform 31">
              <a:extLst>
                <a:ext uri="{FF2B5EF4-FFF2-40B4-BE49-F238E27FC236}">
                  <a16:creationId xmlns:a16="http://schemas.microsoft.com/office/drawing/2014/main" id="{A9D5290A-EB7A-12D4-0A7B-0A47497FA6B5}"/>
                </a:ext>
              </a:extLst>
            </p:cNvPr>
            <p:cNvSpPr>
              <a:spLocks/>
            </p:cNvSpPr>
            <p:nvPr/>
          </p:nvSpPr>
          <p:spPr bwMode="auto">
            <a:xfrm>
              <a:off x="4610" y="1900"/>
              <a:ext cx="12" cy="26"/>
            </a:xfrm>
            <a:custGeom>
              <a:avLst/>
              <a:gdLst>
                <a:gd name="T0" fmla="*/ 20 w 20"/>
                <a:gd name="T1" fmla="*/ 44 h 44"/>
                <a:gd name="T2" fmla="*/ 20 w 20"/>
                <a:gd name="T3" fmla="*/ 44 h 44"/>
                <a:gd name="T4" fmla="*/ 0 w 20"/>
                <a:gd name="T5" fmla="*/ 44 h 44"/>
                <a:gd name="T6" fmla="*/ 0 w 20"/>
                <a:gd name="T7" fmla="*/ 0 h 44"/>
                <a:gd name="T8" fmla="*/ 20 w 20"/>
                <a:gd name="T9" fmla="*/ 0 h 44"/>
                <a:gd name="T10" fmla="*/ 20 w 20"/>
                <a:gd name="T11" fmla="*/ 44 h 44"/>
              </a:gdLst>
              <a:ahLst/>
              <a:cxnLst>
                <a:cxn ang="0">
                  <a:pos x="T0" y="T1"/>
                </a:cxn>
                <a:cxn ang="0">
                  <a:pos x="T2" y="T3"/>
                </a:cxn>
                <a:cxn ang="0">
                  <a:pos x="T4" y="T5"/>
                </a:cxn>
                <a:cxn ang="0">
                  <a:pos x="T6" y="T7"/>
                </a:cxn>
                <a:cxn ang="0">
                  <a:pos x="T8" y="T9"/>
                </a:cxn>
                <a:cxn ang="0">
                  <a:pos x="T10" y="T11"/>
                </a:cxn>
              </a:cxnLst>
              <a:rect l="0" t="0" r="r" b="b"/>
              <a:pathLst>
                <a:path w="20" h="44">
                  <a:moveTo>
                    <a:pt x="20" y="44"/>
                  </a:moveTo>
                  <a:lnTo>
                    <a:pt x="20" y="44"/>
                  </a:lnTo>
                  <a:lnTo>
                    <a:pt x="0" y="44"/>
                  </a:lnTo>
                  <a:lnTo>
                    <a:pt x="0" y="0"/>
                  </a:lnTo>
                  <a:lnTo>
                    <a:pt x="20" y="0"/>
                  </a:lnTo>
                  <a:lnTo>
                    <a:pt x="20" y="44"/>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54" name="Freeform 32">
              <a:extLst>
                <a:ext uri="{FF2B5EF4-FFF2-40B4-BE49-F238E27FC236}">
                  <a16:creationId xmlns:a16="http://schemas.microsoft.com/office/drawing/2014/main" id="{5D93DB04-CE68-9407-407B-166284BF7A15}"/>
                </a:ext>
              </a:extLst>
            </p:cNvPr>
            <p:cNvSpPr>
              <a:spLocks/>
            </p:cNvSpPr>
            <p:nvPr/>
          </p:nvSpPr>
          <p:spPr bwMode="auto">
            <a:xfrm>
              <a:off x="4661" y="1919"/>
              <a:ext cx="12" cy="7"/>
            </a:xfrm>
            <a:custGeom>
              <a:avLst/>
              <a:gdLst>
                <a:gd name="T0" fmla="*/ 0 w 20"/>
                <a:gd name="T1" fmla="*/ 12 h 12"/>
                <a:gd name="T2" fmla="*/ 0 w 20"/>
                <a:gd name="T3" fmla="*/ 12 h 12"/>
                <a:gd name="T4" fmla="*/ 20 w 20"/>
                <a:gd name="T5" fmla="*/ 12 h 12"/>
                <a:gd name="T6" fmla="*/ 20 w 20"/>
                <a:gd name="T7" fmla="*/ 0 h 12"/>
                <a:gd name="T8" fmla="*/ 0 w 20"/>
                <a:gd name="T9" fmla="*/ 0 h 12"/>
                <a:gd name="T10" fmla="*/ 0 w 20"/>
                <a:gd name="T11" fmla="*/ 12 h 12"/>
              </a:gdLst>
              <a:ahLst/>
              <a:cxnLst>
                <a:cxn ang="0">
                  <a:pos x="T0" y="T1"/>
                </a:cxn>
                <a:cxn ang="0">
                  <a:pos x="T2" y="T3"/>
                </a:cxn>
                <a:cxn ang="0">
                  <a:pos x="T4" y="T5"/>
                </a:cxn>
                <a:cxn ang="0">
                  <a:pos x="T6" y="T7"/>
                </a:cxn>
                <a:cxn ang="0">
                  <a:pos x="T8" y="T9"/>
                </a:cxn>
                <a:cxn ang="0">
                  <a:pos x="T10" y="T11"/>
                </a:cxn>
              </a:cxnLst>
              <a:rect l="0" t="0" r="r" b="b"/>
              <a:pathLst>
                <a:path w="20" h="12">
                  <a:moveTo>
                    <a:pt x="0" y="12"/>
                  </a:moveTo>
                  <a:lnTo>
                    <a:pt x="0" y="12"/>
                  </a:lnTo>
                  <a:lnTo>
                    <a:pt x="20" y="12"/>
                  </a:lnTo>
                  <a:lnTo>
                    <a:pt x="20" y="0"/>
                  </a:lnTo>
                  <a:lnTo>
                    <a:pt x="0" y="0"/>
                  </a:lnTo>
                  <a:lnTo>
                    <a:pt x="0" y="12"/>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55" name="Freeform 33">
              <a:extLst>
                <a:ext uri="{FF2B5EF4-FFF2-40B4-BE49-F238E27FC236}">
                  <a16:creationId xmlns:a16="http://schemas.microsoft.com/office/drawing/2014/main" id="{7057FF5F-D896-6D78-3AA9-C74A21885B30}"/>
                </a:ext>
              </a:extLst>
            </p:cNvPr>
            <p:cNvSpPr>
              <a:spLocks/>
            </p:cNvSpPr>
            <p:nvPr/>
          </p:nvSpPr>
          <p:spPr bwMode="auto">
            <a:xfrm>
              <a:off x="4736" y="1926"/>
              <a:ext cx="12" cy="23"/>
            </a:xfrm>
            <a:custGeom>
              <a:avLst/>
              <a:gdLst>
                <a:gd name="T0" fmla="*/ 20 w 20"/>
                <a:gd name="T1" fmla="*/ 37 h 37"/>
                <a:gd name="T2" fmla="*/ 20 w 20"/>
                <a:gd name="T3" fmla="*/ 37 h 37"/>
                <a:gd name="T4" fmla="*/ 0 w 20"/>
                <a:gd name="T5" fmla="*/ 37 h 37"/>
                <a:gd name="T6" fmla="*/ 0 w 20"/>
                <a:gd name="T7" fmla="*/ 0 h 37"/>
                <a:gd name="T8" fmla="*/ 20 w 20"/>
                <a:gd name="T9" fmla="*/ 0 h 37"/>
                <a:gd name="T10" fmla="*/ 20 w 20"/>
                <a:gd name="T11" fmla="*/ 37 h 37"/>
              </a:gdLst>
              <a:ahLst/>
              <a:cxnLst>
                <a:cxn ang="0">
                  <a:pos x="T0" y="T1"/>
                </a:cxn>
                <a:cxn ang="0">
                  <a:pos x="T2" y="T3"/>
                </a:cxn>
                <a:cxn ang="0">
                  <a:pos x="T4" y="T5"/>
                </a:cxn>
                <a:cxn ang="0">
                  <a:pos x="T6" y="T7"/>
                </a:cxn>
                <a:cxn ang="0">
                  <a:pos x="T8" y="T9"/>
                </a:cxn>
                <a:cxn ang="0">
                  <a:pos x="T10" y="T11"/>
                </a:cxn>
              </a:cxnLst>
              <a:rect l="0" t="0" r="r" b="b"/>
              <a:pathLst>
                <a:path w="20" h="37">
                  <a:moveTo>
                    <a:pt x="20" y="37"/>
                  </a:moveTo>
                  <a:lnTo>
                    <a:pt x="20" y="37"/>
                  </a:lnTo>
                  <a:lnTo>
                    <a:pt x="0" y="37"/>
                  </a:lnTo>
                  <a:lnTo>
                    <a:pt x="0" y="0"/>
                  </a:lnTo>
                  <a:lnTo>
                    <a:pt x="20" y="0"/>
                  </a:lnTo>
                  <a:lnTo>
                    <a:pt x="20" y="37"/>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56" name="Freeform 34">
              <a:extLst>
                <a:ext uri="{FF2B5EF4-FFF2-40B4-BE49-F238E27FC236}">
                  <a16:creationId xmlns:a16="http://schemas.microsoft.com/office/drawing/2014/main" id="{07BE4A3F-B2FC-9B3D-D2F1-BBEBA5BE26BF}"/>
                </a:ext>
              </a:extLst>
            </p:cNvPr>
            <p:cNvSpPr>
              <a:spLocks/>
            </p:cNvSpPr>
            <p:nvPr/>
          </p:nvSpPr>
          <p:spPr bwMode="auto">
            <a:xfrm>
              <a:off x="4635" y="1912"/>
              <a:ext cx="12" cy="14"/>
            </a:xfrm>
            <a:custGeom>
              <a:avLst/>
              <a:gdLst>
                <a:gd name="T0" fmla="*/ 19 w 19"/>
                <a:gd name="T1" fmla="*/ 23 h 23"/>
                <a:gd name="T2" fmla="*/ 19 w 19"/>
                <a:gd name="T3" fmla="*/ 23 h 23"/>
                <a:gd name="T4" fmla="*/ 0 w 19"/>
                <a:gd name="T5" fmla="*/ 23 h 23"/>
                <a:gd name="T6" fmla="*/ 0 w 19"/>
                <a:gd name="T7" fmla="*/ 0 h 23"/>
                <a:gd name="T8" fmla="*/ 19 w 19"/>
                <a:gd name="T9" fmla="*/ 0 h 23"/>
                <a:gd name="T10" fmla="*/ 19 w 19"/>
                <a:gd name="T11" fmla="*/ 23 h 23"/>
              </a:gdLst>
              <a:ahLst/>
              <a:cxnLst>
                <a:cxn ang="0">
                  <a:pos x="T0" y="T1"/>
                </a:cxn>
                <a:cxn ang="0">
                  <a:pos x="T2" y="T3"/>
                </a:cxn>
                <a:cxn ang="0">
                  <a:pos x="T4" y="T5"/>
                </a:cxn>
                <a:cxn ang="0">
                  <a:pos x="T6" y="T7"/>
                </a:cxn>
                <a:cxn ang="0">
                  <a:pos x="T8" y="T9"/>
                </a:cxn>
                <a:cxn ang="0">
                  <a:pos x="T10" y="T11"/>
                </a:cxn>
              </a:cxnLst>
              <a:rect l="0" t="0" r="r" b="b"/>
              <a:pathLst>
                <a:path w="19" h="23">
                  <a:moveTo>
                    <a:pt x="19" y="23"/>
                  </a:moveTo>
                  <a:lnTo>
                    <a:pt x="19" y="23"/>
                  </a:lnTo>
                  <a:lnTo>
                    <a:pt x="0" y="23"/>
                  </a:lnTo>
                  <a:lnTo>
                    <a:pt x="0" y="0"/>
                  </a:lnTo>
                  <a:lnTo>
                    <a:pt x="19" y="0"/>
                  </a:lnTo>
                  <a:lnTo>
                    <a:pt x="19" y="23"/>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57" name="Freeform 35">
              <a:extLst>
                <a:ext uri="{FF2B5EF4-FFF2-40B4-BE49-F238E27FC236}">
                  <a16:creationId xmlns:a16="http://schemas.microsoft.com/office/drawing/2014/main" id="{19E4590E-846F-F730-B7E3-1F92C5043827}"/>
                </a:ext>
              </a:extLst>
            </p:cNvPr>
            <p:cNvSpPr>
              <a:spLocks/>
            </p:cNvSpPr>
            <p:nvPr/>
          </p:nvSpPr>
          <p:spPr bwMode="auto">
            <a:xfrm>
              <a:off x="4712" y="1926"/>
              <a:ext cx="12" cy="17"/>
            </a:xfrm>
            <a:custGeom>
              <a:avLst/>
              <a:gdLst>
                <a:gd name="T0" fmla="*/ 19 w 19"/>
                <a:gd name="T1" fmla="*/ 27 h 27"/>
                <a:gd name="T2" fmla="*/ 19 w 19"/>
                <a:gd name="T3" fmla="*/ 27 h 27"/>
                <a:gd name="T4" fmla="*/ 0 w 19"/>
                <a:gd name="T5" fmla="*/ 27 h 27"/>
                <a:gd name="T6" fmla="*/ 0 w 19"/>
                <a:gd name="T7" fmla="*/ 0 h 27"/>
                <a:gd name="T8" fmla="*/ 19 w 19"/>
                <a:gd name="T9" fmla="*/ 0 h 27"/>
                <a:gd name="T10" fmla="*/ 19 w 19"/>
                <a:gd name="T11" fmla="*/ 27 h 27"/>
              </a:gdLst>
              <a:ahLst/>
              <a:cxnLst>
                <a:cxn ang="0">
                  <a:pos x="T0" y="T1"/>
                </a:cxn>
                <a:cxn ang="0">
                  <a:pos x="T2" y="T3"/>
                </a:cxn>
                <a:cxn ang="0">
                  <a:pos x="T4" y="T5"/>
                </a:cxn>
                <a:cxn ang="0">
                  <a:pos x="T6" y="T7"/>
                </a:cxn>
                <a:cxn ang="0">
                  <a:pos x="T8" y="T9"/>
                </a:cxn>
                <a:cxn ang="0">
                  <a:pos x="T10" y="T11"/>
                </a:cxn>
              </a:cxnLst>
              <a:rect l="0" t="0" r="r" b="b"/>
              <a:pathLst>
                <a:path w="19" h="27">
                  <a:moveTo>
                    <a:pt x="19" y="27"/>
                  </a:moveTo>
                  <a:lnTo>
                    <a:pt x="19" y="27"/>
                  </a:lnTo>
                  <a:lnTo>
                    <a:pt x="0" y="27"/>
                  </a:lnTo>
                  <a:lnTo>
                    <a:pt x="0" y="0"/>
                  </a:lnTo>
                  <a:lnTo>
                    <a:pt x="19" y="0"/>
                  </a:lnTo>
                  <a:lnTo>
                    <a:pt x="19" y="27"/>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58" name="Freeform 36">
              <a:extLst>
                <a:ext uri="{FF2B5EF4-FFF2-40B4-BE49-F238E27FC236}">
                  <a16:creationId xmlns:a16="http://schemas.microsoft.com/office/drawing/2014/main" id="{9CDEB28D-2143-FD2B-0C3E-E87060B4E6EF}"/>
                </a:ext>
              </a:extLst>
            </p:cNvPr>
            <p:cNvSpPr>
              <a:spLocks/>
            </p:cNvSpPr>
            <p:nvPr/>
          </p:nvSpPr>
          <p:spPr bwMode="auto">
            <a:xfrm>
              <a:off x="5428" y="1926"/>
              <a:ext cx="12" cy="215"/>
            </a:xfrm>
            <a:custGeom>
              <a:avLst/>
              <a:gdLst>
                <a:gd name="T0" fmla="*/ 0 w 20"/>
                <a:gd name="T1" fmla="*/ 0 h 357"/>
                <a:gd name="T2" fmla="*/ 0 w 20"/>
                <a:gd name="T3" fmla="*/ 0 h 357"/>
                <a:gd name="T4" fmla="*/ 20 w 20"/>
                <a:gd name="T5" fmla="*/ 0 h 357"/>
                <a:gd name="T6" fmla="*/ 20 w 20"/>
                <a:gd name="T7" fmla="*/ 357 h 357"/>
                <a:gd name="T8" fmla="*/ 0 w 20"/>
                <a:gd name="T9" fmla="*/ 357 h 357"/>
                <a:gd name="T10" fmla="*/ 0 w 20"/>
                <a:gd name="T11" fmla="*/ 0 h 357"/>
              </a:gdLst>
              <a:ahLst/>
              <a:cxnLst>
                <a:cxn ang="0">
                  <a:pos x="T0" y="T1"/>
                </a:cxn>
                <a:cxn ang="0">
                  <a:pos x="T2" y="T3"/>
                </a:cxn>
                <a:cxn ang="0">
                  <a:pos x="T4" y="T5"/>
                </a:cxn>
                <a:cxn ang="0">
                  <a:pos x="T6" y="T7"/>
                </a:cxn>
                <a:cxn ang="0">
                  <a:pos x="T8" y="T9"/>
                </a:cxn>
                <a:cxn ang="0">
                  <a:pos x="T10" y="T11"/>
                </a:cxn>
              </a:cxnLst>
              <a:rect l="0" t="0" r="r" b="b"/>
              <a:pathLst>
                <a:path w="20" h="357">
                  <a:moveTo>
                    <a:pt x="0" y="0"/>
                  </a:moveTo>
                  <a:lnTo>
                    <a:pt x="0" y="0"/>
                  </a:lnTo>
                  <a:lnTo>
                    <a:pt x="20" y="0"/>
                  </a:lnTo>
                  <a:lnTo>
                    <a:pt x="20" y="357"/>
                  </a:lnTo>
                  <a:lnTo>
                    <a:pt x="0" y="35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59" name="Freeform 37">
              <a:extLst>
                <a:ext uri="{FF2B5EF4-FFF2-40B4-BE49-F238E27FC236}">
                  <a16:creationId xmlns:a16="http://schemas.microsoft.com/office/drawing/2014/main" id="{E3E809CD-D1EA-8659-0B45-1494D82DD70A}"/>
                </a:ext>
              </a:extLst>
            </p:cNvPr>
            <p:cNvSpPr>
              <a:spLocks/>
            </p:cNvSpPr>
            <p:nvPr/>
          </p:nvSpPr>
          <p:spPr bwMode="auto">
            <a:xfrm>
              <a:off x="5403" y="1926"/>
              <a:ext cx="11" cy="209"/>
            </a:xfrm>
            <a:custGeom>
              <a:avLst/>
              <a:gdLst>
                <a:gd name="T0" fmla="*/ 0 w 19"/>
                <a:gd name="T1" fmla="*/ 0 h 347"/>
                <a:gd name="T2" fmla="*/ 0 w 19"/>
                <a:gd name="T3" fmla="*/ 0 h 347"/>
                <a:gd name="T4" fmla="*/ 19 w 19"/>
                <a:gd name="T5" fmla="*/ 0 h 347"/>
                <a:gd name="T6" fmla="*/ 19 w 19"/>
                <a:gd name="T7" fmla="*/ 347 h 347"/>
                <a:gd name="T8" fmla="*/ 0 w 19"/>
                <a:gd name="T9" fmla="*/ 347 h 347"/>
                <a:gd name="T10" fmla="*/ 0 w 19"/>
                <a:gd name="T11" fmla="*/ 0 h 347"/>
              </a:gdLst>
              <a:ahLst/>
              <a:cxnLst>
                <a:cxn ang="0">
                  <a:pos x="T0" y="T1"/>
                </a:cxn>
                <a:cxn ang="0">
                  <a:pos x="T2" y="T3"/>
                </a:cxn>
                <a:cxn ang="0">
                  <a:pos x="T4" y="T5"/>
                </a:cxn>
                <a:cxn ang="0">
                  <a:pos x="T6" y="T7"/>
                </a:cxn>
                <a:cxn ang="0">
                  <a:pos x="T8" y="T9"/>
                </a:cxn>
                <a:cxn ang="0">
                  <a:pos x="T10" y="T11"/>
                </a:cxn>
              </a:cxnLst>
              <a:rect l="0" t="0" r="r" b="b"/>
              <a:pathLst>
                <a:path w="19" h="347">
                  <a:moveTo>
                    <a:pt x="0" y="0"/>
                  </a:moveTo>
                  <a:lnTo>
                    <a:pt x="0" y="0"/>
                  </a:lnTo>
                  <a:lnTo>
                    <a:pt x="19" y="0"/>
                  </a:lnTo>
                  <a:lnTo>
                    <a:pt x="19" y="347"/>
                  </a:lnTo>
                  <a:lnTo>
                    <a:pt x="0" y="34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60" name="Freeform 38">
              <a:extLst>
                <a:ext uri="{FF2B5EF4-FFF2-40B4-BE49-F238E27FC236}">
                  <a16:creationId xmlns:a16="http://schemas.microsoft.com/office/drawing/2014/main" id="{FD40F46F-819B-5AF5-00D6-512617DA4828}"/>
                </a:ext>
              </a:extLst>
            </p:cNvPr>
            <p:cNvSpPr>
              <a:spLocks/>
            </p:cNvSpPr>
            <p:nvPr/>
          </p:nvSpPr>
          <p:spPr bwMode="auto">
            <a:xfrm>
              <a:off x="5377" y="1926"/>
              <a:ext cx="12" cy="203"/>
            </a:xfrm>
            <a:custGeom>
              <a:avLst/>
              <a:gdLst>
                <a:gd name="T0" fmla="*/ 0 w 20"/>
                <a:gd name="T1" fmla="*/ 0 h 337"/>
                <a:gd name="T2" fmla="*/ 0 w 20"/>
                <a:gd name="T3" fmla="*/ 0 h 337"/>
                <a:gd name="T4" fmla="*/ 20 w 20"/>
                <a:gd name="T5" fmla="*/ 0 h 337"/>
                <a:gd name="T6" fmla="*/ 20 w 20"/>
                <a:gd name="T7" fmla="*/ 337 h 337"/>
                <a:gd name="T8" fmla="*/ 0 w 20"/>
                <a:gd name="T9" fmla="*/ 337 h 337"/>
                <a:gd name="T10" fmla="*/ 0 w 20"/>
                <a:gd name="T11" fmla="*/ 0 h 337"/>
              </a:gdLst>
              <a:ahLst/>
              <a:cxnLst>
                <a:cxn ang="0">
                  <a:pos x="T0" y="T1"/>
                </a:cxn>
                <a:cxn ang="0">
                  <a:pos x="T2" y="T3"/>
                </a:cxn>
                <a:cxn ang="0">
                  <a:pos x="T4" y="T5"/>
                </a:cxn>
                <a:cxn ang="0">
                  <a:pos x="T6" y="T7"/>
                </a:cxn>
                <a:cxn ang="0">
                  <a:pos x="T8" y="T9"/>
                </a:cxn>
                <a:cxn ang="0">
                  <a:pos x="T10" y="T11"/>
                </a:cxn>
              </a:cxnLst>
              <a:rect l="0" t="0" r="r" b="b"/>
              <a:pathLst>
                <a:path w="20" h="337">
                  <a:moveTo>
                    <a:pt x="0" y="0"/>
                  </a:moveTo>
                  <a:lnTo>
                    <a:pt x="0" y="0"/>
                  </a:lnTo>
                  <a:lnTo>
                    <a:pt x="20" y="0"/>
                  </a:lnTo>
                  <a:lnTo>
                    <a:pt x="20" y="337"/>
                  </a:lnTo>
                  <a:lnTo>
                    <a:pt x="0" y="33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61" name="Freeform 39">
              <a:extLst>
                <a:ext uri="{FF2B5EF4-FFF2-40B4-BE49-F238E27FC236}">
                  <a16:creationId xmlns:a16="http://schemas.microsoft.com/office/drawing/2014/main" id="{6506A7FF-BD09-7695-3618-74520D13854E}"/>
                </a:ext>
              </a:extLst>
            </p:cNvPr>
            <p:cNvSpPr>
              <a:spLocks/>
            </p:cNvSpPr>
            <p:nvPr/>
          </p:nvSpPr>
          <p:spPr bwMode="auto">
            <a:xfrm>
              <a:off x="5351" y="1926"/>
              <a:ext cx="12" cy="179"/>
            </a:xfrm>
            <a:custGeom>
              <a:avLst/>
              <a:gdLst>
                <a:gd name="T0" fmla="*/ 0 w 20"/>
                <a:gd name="T1" fmla="*/ 0 h 297"/>
                <a:gd name="T2" fmla="*/ 0 w 20"/>
                <a:gd name="T3" fmla="*/ 0 h 297"/>
                <a:gd name="T4" fmla="*/ 20 w 20"/>
                <a:gd name="T5" fmla="*/ 0 h 297"/>
                <a:gd name="T6" fmla="*/ 20 w 20"/>
                <a:gd name="T7" fmla="*/ 297 h 297"/>
                <a:gd name="T8" fmla="*/ 0 w 20"/>
                <a:gd name="T9" fmla="*/ 297 h 297"/>
                <a:gd name="T10" fmla="*/ 0 w 20"/>
                <a:gd name="T11" fmla="*/ 0 h 297"/>
              </a:gdLst>
              <a:ahLst/>
              <a:cxnLst>
                <a:cxn ang="0">
                  <a:pos x="T0" y="T1"/>
                </a:cxn>
                <a:cxn ang="0">
                  <a:pos x="T2" y="T3"/>
                </a:cxn>
                <a:cxn ang="0">
                  <a:pos x="T4" y="T5"/>
                </a:cxn>
                <a:cxn ang="0">
                  <a:pos x="T6" y="T7"/>
                </a:cxn>
                <a:cxn ang="0">
                  <a:pos x="T8" y="T9"/>
                </a:cxn>
                <a:cxn ang="0">
                  <a:pos x="T10" y="T11"/>
                </a:cxn>
              </a:cxnLst>
              <a:rect l="0" t="0" r="r" b="b"/>
              <a:pathLst>
                <a:path w="20" h="297">
                  <a:moveTo>
                    <a:pt x="0" y="0"/>
                  </a:moveTo>
                  <a:lnTo>
                    <a:pt x="0" y="0"/>
                  </a:lnTo>
                  <a:lnTo>
                    <a:pt x="20" y="0"/>
                  </a:lnTo>
                  <a:lnTo>
                    <a:pt x="20" y="297"/>
                  </a:lnTo>
                  <a:lnTo>
                    <a:pt x="0" y="29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62" name="Freeform 40">
              <a:extLst>
                <a:ext uri="{FF2B5EF4-FFF2-40B4-BE49-F238E27FC236}">
                  <a16:creationId xmlns:a16="http://schemas.microsoft.com/office/drawing/2014/main" id="{FD156753-E18C-85C0-656A-3B45BA64BAD6}"/>
                </a:ext>
              </a:extLst>
            </p:cNvPr>
            <p:cNvSpPr>
              <a:spLocks/>
            </p:cNvSpPr>
            <p:nvPr/>
          </p:nvSpPr>
          <p:spPr bwMode="auto">
            <a:xfrm>
              <a:off x="5326" y="1926"/>
              <a:ext cx="12" cy="161"/>
            </a:xfrm>
            <a:custGeom>
              <a:avLst/>
              <a:gdLst>
                <a:gd name="T0" fmla="*/ 0 w 20"/>
                <a:gd name="T1" fmla="*/ 0 h 267"/>
                <a:gd name="T2" fmla="*/ 0 w 20"/>
                <a:gd name="T3" fmla="*/ 0 h 267"/>
                <a:gd name="T4" fmla="*/ 20 w 20"/>
                <a:gd name="T5" fmla="*/ 0 h 267"/>
                <a:gd name="T6" fmla="*/ 20 w 20"/>
                <a:gd name="T7" fmla="*/ 267 h 267"/>
                <a:gd name="T8" fmla="*/ 0 w 20"/>
                <a:gd name="T9" fmla="*/ 267 h 267"/>
                <a:gd name="T10" fmla="*/ 0 w 20"/>
                <a:gd name="T11" fmla="*/ 0 h 267"/>
              </a:gdLst>
              <a:ahLst/>
              <a:cxnLst>
                <a:cxn ang="0">
                  <a:pos x="T0" y="T1"/>
                </a:cxn>
                <a:cxn ang="0">
                  <a:pos x="T2" y="T3"/>
                </a:cxn>
                <a:cxn ang="0">
                  <a:pos x="T4" y="T5"/>
                </a:cxn>
                <a:cxn ang="0">
                  <a:pos x="T6" y="T7"/>
                </a:cxn>
                <a:cxn ang="0">
                  <a:pos x="T8" y="T9"/>
                </a:cxn>
                <a:cxn ang="0">
                  <a:pos x="T10" y="T11"/>
                </a:cxn>
              </a:cxnLst>
              <a:rect l="0" t="0" r="r" b="b"/>
              <a:pathLst>
                <a:path w="20" h="267">
                  <a:moveTo>
                    <a:pt x="0" y="0"/>
                  </a:moveTo>
                  <a:lnTo>
                    <a:pt x="0" y="0"/>
                  </a:lnTo>
                  <a:lnTo>
                    <a:pt x="20" y="0"/>
                  </a:lnTo>
                  <a:lnTo>
                    <a:pt x="20" y="267"/>
                  </a:lnTo>
                  <a:lnTo>
                    <a:pt x="0" y="267"/>
                  </a:lnTo>
                  <a:lnTo>
                    <a:pt x="0" y="0"/>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63" name="Freeform 41">
              <a:extLst>
                <a:ext uri="{FF2B5EF4-FFF2-40B4-BE49-F238E27FC236}">
                  <a16:creationId xmlns:a16="http://schemas.microsoft.com/office/drawing/2014/main" id="{302D0CB9-31D3-D5D4-B4A9-EBD5E8F978CD}"/>
                </a:ext>
              </a:extLst>
            </p:cNvPr>
            <p:cNvSpPr>
              <a:spLocks/>
            </p:cNvSpPr>
            <p:nvPr/>
          </p:nvSpPr>
          <p:spPr bwMode="auto">
            <a:xfrm>
              <a:off x="5300" y="1926"/>
              <a:ext cx="12" cy="161"/>
            </a:xfrm>
            <a:custGeom>
              <a:avLst/>
              <a:gdLst>
                <a:gd name="T0" fmla="*/ 0 w 19"/>
                <a:gd name="T1" fmla="*/ 0 h 267"/>
                <a:gd name="T2" fmla="*/ 0 w 19"/>
                <a:gd name="T3" fmla="*/ 0 h 267"/>
                <a:gd name="T4" fmla="*/ 19 w 19"/>
                <a:gd name="T5" fmla="*/ 0 h 267"/>
                <a:gd name="T6" fmla="*/ 19 w 19"/>
                <a:gd name="T7" fmla="*/ 267 h 267"/>
                <a:gd name="T8" fmla="*/ 0 w 19"/>
                <a:gd name="T9" fmla="*/ 267 h 267"/>
                <a:gd name="T10" fmla="*/ 0 w 19"/>
                <a:gd name="T11" fmla="*/ 0 h 267"/>
              </a:gdLst>
              <a:ahLst/>
              <a:cxnLst>
                <a:cxn ang="0">
                  <a:pos x="T0" y="T1"/>
                </a:cxn>
                <a:cxn ang="0">
                  <a:pos x="T2" y="T3"/>
                </a:cxn>
                <a:cxn ang="0">
                  <a:pos x="T4" y="T5"/>
                </a:cxn>
                <a:cxn ang="0">
                  <a:pos x="T6" y="T7"/>
                </a:cxn>
                <a:cxn ang="0">
                  <a:pos x="T8" y="T9"/>
                </a:cxn>
                <a:cxn ang="0">
                  <a:pos x="T10" y="T11"/>
                </a:cxn>
              </a:cxnLst>
              <a:rect l="0" t="0" r="r" b="b"/>
              <a:pathLst>
                <a:path w="19" h="267">
                  <a:moveTo>
                    <a:pt x="0" y="0"/>
                  </a:moveTo>
                  <a:lnTo>
                    <a:pt x="0" y="0"/>
                  </a:lnTo>
                  <a:lnTo>
                    <a:pt x="19" y="0"/>
                  </a:lnTo>
                  <a:lnTo>
                    <a:pt x="19" y="267"/>
                  </a:lnTo>
                  <a:lnTo>
                    <a:pt x="0" y="267"/>
                  </a:lnTo>
                  <a:lnTo>
                    <a:pt x="0" y="0"/>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64" name="Freeform 42">
              <a:extLst>
                <a:ext uri="{FF2B5EF4-FFF2-40B4-BE49-F238E27FC236}">
                  <a16:creationId xmlns:a16="http://schemas.microsoft.com/office/drawing/2014/main" id="{6D203AF8-BF4F-CFC4-141B-D276FA5BE3F7}"/>
                </a:ext>
              </a:extLst>
            </p:cNvPr>
            <p:cNvSpPr>
              <a:spLocks/>
            </p:cNvSpPr>
            <p:nvPr/>
          </p:nvSpPr>
          <p:spPr bwMode="auto">
            <a:xfrm>
              <a:off x="5274" y="1926"/>
              <a:ext cx="12" cy="137"/>
            </a:xfrm>
            <a:custGeom>
              <a:avLst/>
              <a:gdLst>
                <a:gd name="T0" fmla="*/ 0 w 20"/>
                <a:gd name="T1" fmla="*/ 0 h 227"/>
                <a:gd name="T2" fmla="*/ 0 w 20"/>
                <a:gd name="T3" fmla="*/ 0 h 227"/>
                <a:gd name="T4" fmla="*/ 20 w 20"/>
                <a:gd name="T5" fmla="*/ 0 h 227"/>
                <a:gd name="T6" fmla="*/ 20 w 20"/>
                <a:gd name="T7" fmla="*/ 227 h 227"/>
                <a:gd name="T8" fmla="*/ 0 w 20"/>
                <a:gd name="T9" fmla="*/ 227 h 227"/>
                <a:gd name="T10" fmla="*/ 0 w 20"/>
                <a:gd name="T11" fmla="*/ 0 h 227"/>
              </a:gdLst>
              <a:ahLst/>
              <a:cxnLst>
                <a:cxn ang="0">
                  <a:pos x="T0" y="T1"/>
                </a:cxn>
                <a:cxn ang="0">
                  <a:pos x="T2" y="T3"/>
                </a:cxn>
                <a:cxn ang="0">
                  <a:pos x="T4" y="T5"/>
                </a:cxn>
                <a:cxn ang="0">
                  <a:pos x="T6" y="T7"/>
                </a:cxn>
                <a:cxn ang="0">
                  <a:pos x="T8" y="T9"/>
                </a:cxn>
                <a:cxn ang="0">
                  <a:pos x="T10" y="T11"/>
                </a:cxn>
              </a:cxnLst>
              <a:rect l="0" t="0" r="r" b="b"/>
              <a:pathLst>
                <a:path w="20" h="227">
                  <a:moveTo>
                    <a:pt x="0" y="0"/>
                  </a:moveTo>
                  <a:lnTo>
                    <a:pt x="0" y="0"/>
                  </a:lnTo>
                  <a:lnTo>
                    <a:pt x="20" y="0"/>
                  </a:lnTo>
                  <a:lnTo>
                    <a:pt x="20" y="227"/>
                  </a:lnTo>
                  <a:lnTo>
                    <a:pt x="0" y="22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65" name="Freeform 43">
              <a:extLst>
                <a:ext uri="{FF2B5EF4-FFF2-40B4-BE49-F238E27FC236}">
                  <a16:creationId xmlns:a16="http://schemas.microsoft.com/office/drawing/2014/main" id="{29F684CE-608B-A637-D5F9-3244C1B316C5}"/>
                </a:ext>
              </a:extLst>
            </p:cNvPr>
            <p:cNvSpPr>
              <a:spLocks/>
            </p:cNvSpPr>
            <p:nvPr/>
          </p:nvSpPr>
          <p:spPr bwMode="auto">
            <a:xfrm>
              <a:off x="5249" y="1926"/>
              <a:ext cx="12" cy="131"/>
            </a:xfrm>
            <a:custGeom>
              <a:avLst/>
              <a:gdLst>
                <a:gd name="T0" fmla="*/ 0 w 20"/>
                <a:gd name="T1" fmla="*/ 0 h 217"/>
                <a:gd name="T2" fmla="*/ 0 w 20"/>
                <a:gd name="T3" fmla="*/ 0 h 217"/>
                <a:gd name="T4" fmla="*/ 20 w 20"/>
                <a:gd name="T5" fmla="*/ 0 h 217"/>
                <a:gd name="T6" fmla="*/ 20 w 20"/>
                <a:gd name="T7" fmla="*/ 217 h 217"/>
                <a:gd name="T8" fmla="*/ 0 w 20"/>
                <a:gd name="T9" fmla="*/ 217 h 217"/>
                <a:gd name="T10" fmla="*/ 0 w 20"/>
                <a:gd name="T11" fmla="*/ 0 h 217"/>
              </a:gdLst>
              <a:ahLst/>
              <a:cxnLst>
                <a:cxn ang="0">
                  <a:pos x="T0" y="T1"/>
                </a:cxn>
                <a:cxn ang="0">
                  <a:pos x="T2" y="T3"/>
                </a:cxn>
                <a:cxn ang="0">
                  <a:pos x="T4" y="T5"/>
                </a:cxn>
                <a:cxn ang="0">
                  <a:pos x="T6" y="T7"/>
                </a:cxn>
                <a:cxn ang="0">
                  <a:pos x="T8" y="T9"/>
                </a:cxn>
                <a:cxn ang="0">
                  <a:pos x="T10" y="T11"/>
                </a:cxn>
              </a:cxnLst>
              <a:rect l="0" t="0" r="r" b="b"/>
              <a:pathLst>
                <a:path w="20" h="217">
                  <a:moveTo>
                    <a:pt x="0" y="0"/>
                  </a:moveTo>
                  <a:lnTo>
                    <a:pt x="0" y="0"/>
                  </a:lnTo>
                  <a:lnTo>
                    <a:pt x="20" y="0"/>
                  </a:lnTo>
                  <a:lnTo>
                    <a:pt x="20" y="217"/>
                  </a:lnTo>
                  <a:lnTo>
                    <a:pt x="0" y="21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66" name="Freeform 44">
              <a:extLst>
                <a:ext uri="{FF2B5EF4-FFF2-40B4-BE49-F238E27FC236}">
                  <a16:creationId xmlns:a16="http://schemas.microsoft.com/office/drawing/2014/main" id="{A9B84E9D-95E0-5D40-89DA-E2CAAE23BBAC}"/>
                </a:ext>
              </a:extLst>
            </p:cNvPr>
            <p:cNvSpPr>
              <a:spLocks/>
            </p:cNvSpPr>
            <p:nvPr/>
          </p:nvSpPr>
          <p:spPr bwMode="auto">
            <a:xfrm>
              <a:off x="5223" y="1926"/>
              <a:ext cx="12" cy="125"/>
            </a:xfrm>
            <a:custGeom>
              <a:avLst/>
              <a:gdLst>
                <a:gd name="T0" fmla="*/ 0 w 19"/>
                <a:gd name="T1" fmla="*/ 0 h 207"/>
                <a:gd name="T2" fmla="*/ 0 w 19"/>
                <a:gd name="T3" fmla="*/ 0 h 207"/>
                <a:gd name="T4" fmla="*/ 19 w 19"/>
                <a:gd name="T5" fmla="*/ 0 h 207"/>
                <a:gd name="T6" fmla="*/ 19 w 19"/>
                <a:gd name="T7" fmla="*/ 207 h 207"/>
                <a:gd name="T8" fmla="*/ 0 w 19"/>
                <a:gd name="T9" fmla="*/ 207 h 207"/>
                <a:gd name="T10" fmla="*/ 0 w 19"/>
                <a:gd name="T11" fmla="*/ 0 h 207"/>
              </a:gdLst>
              <a:ahLst/>
              <a:cxnLst>
                <a:cxn ang="0">
                  <a:pos x="T0" y="T1"/>
                </a:cxn>
                <a:cxn ang="0">
                  <a:pos x="T2" y="T3"/>
                </a:cxn>
                <a:cxn ang="0">
                  <a:pos x="T4" y="T5"/>
                </a:cxn>
                <a:cxn ang="0">
                  <a:pos x="T6" y="T7"/>
                </a:cxn>
                <a:cxn ang="0">
                  <a:pos x="T8" y="T9"/>
                </a:cxn>
                <a:cxn ang="0">
                  <a:pos x="T10" y="T11"/>
                </a:cxn>
              </a:cxnLst>
              <a:rect l="0" t="0" r="r" b="b"/>
              <a:pathLst>
                <a:path w="19" h="207">
                  <a:moveTo>
                    <a:pt x="0" y="0"/>
                  </a:moveTo>
                  <a:lnTo>
                    <a:pt x="0" y="0"/>
                  </a:lnTo>
                  <a:lnTo>
                    <a:pt x="19" y="0"/>
                  </a:lnTo>
                  <a:lnTo>
                    <a:pt x="19" y="207"/>
                  </a:lnTo>
                  <a:lnTo>
                    <a:pt x="0" y="20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67" name="Freeform 45">
              <a:extLst>
                <a:ext uri="{FF2B5EF4-FFF2-40B4-BE49-F238E27FC236}">
                  <a16:creationId xmlns:a16="http://schemas.microsoft.com/office/drawing/2014/main" id="{D9491517-E529-1949-0E22-6C09600E8611}"/>
                </a:ext>
              </a:extLst>
            </p:cNvPr>
            <p:cNvSpPr>
              <a:spLocks/>
            </p:cNvSpPr>
            <p:nvPr/>
          </p:nvSpPr>
          <p:spPr bwMode="auto">
            <a:xfrm>
              <a:off x="5198" y="1926"/>
              <a:ext cx="12" cy="112"/>
            </a:xfrm>
            <a:custGeom>
              <a:avLst/>
              <a:gdLst>
                <a:gd name="T0" fmla="*/ 0 w 20"/>
                <a:gd name="T1" fmla="*/ 0 h 186"/>
                <a:gd name="T2" fmla="*/ 0 w 20"/>
                <a:gd name="T3" fmla="*/ 0 h 186"/>
                <a:gd name="T4" fmla="*/ 20 w 20"/>
                <a:gd name="T5" fmla="*/ 0 h 186"/>
                <a:gd name="T6" fmla="*/ 20 w 20"/>
                <a:gd name="T7" fmla="*/ 186 h 186"/>
                <a:gd name="T8" fmla="*/ 0 w 20"/>
                <a:gd name="T9" fmla="*/ 186 h 186"/>
                <a:gd name="T10" fmla="*/ 0 w 20"/>
                <a:gd name="T11" fmla="*/ 0 h 186"/>
              </a:gdLst>
              <a:ahLst/>
              <a:cxnLst>
                <a:cxn ang="0">
                  <a:pos x="T0" y="T1"/>
                </a:cxn>
                <a:cxn ang="0">
                  <a:pos x="T2" y="T3"/>
                </a:cxn>
                <a:cxn ang="0">
                  <a:pos x="T4" y="T5"/>
                </a:cxn>
                <a:cxn ang="0">
                  <a:pos x="T6" y="T7"/>
                </a:cxn>
                <a:cxn ang="0">
                  <a:pos x="T8" y="T9"/>
                </a:cxn>
                <a:cxn ang="0">
                  <a:pos x="T10" y="T11"/>
                </a:cxn>
              </a:cxnLst>
              <a:rect l="0" t="0" r="r" b="b"/>
              <a:pathLst>
                <a:path w="20" h="186">
                  <a:moveTo>
                    <a:pt x="0" y="0"/>
                  </a:moveTo>
                  <a:lnTo>
                    <a:pt x="0" y="0"/>
                  </a:lnTo>
                  <a:lnTo>
                    <a:pt x="20" y="0"/>
                  </a:lnTo>
                  <a:lnTo>
                    <a:pt x="20" y="186"/>
                  </a:lnTo>
                  <a:lnTo>
                    <a:pt x="0" y="186"/>
                  </a:lnTo>
                  <a:lnTo>
                    <a:pt x="0" y="0"/>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68" name="Freeform 46">
              <a:extLst>
                <a:ext uri="{FF2B5EF4-FFF2-40B4-BE49-F238E27FC236}">
                  <a16:creationId xmlns:a16="http://schemas.microsoft.com/office/drawing/2014/main" id="{CA62A9A6-484F-69D7-9893-B6B356265B5A}"/>
                </a:ext>
              </a:extLst>
            </p:cNvPr>
            <p:cNvSpPr>
              <a:spLocks/>
            </p:cNvSpPr>
            <p:nvPr/>
          </p:nvSpPr>
          <p:spPr bwMode="auto">
            <a:xfrm>
              <a:off x="5172" y="1926"/>
              <a:ext cx="12" cy="107"/>
            </a:xfrm>
            <a:custGeom>
              <a:avLst/>
              <a:gdLst>
                <a:gd name="T0" fmla="*/ 0 w 20"/>
                <a:gd name="T1" fmla="*/ 0 h 177"/>
                <a:gd name="T2" fmla="*/ 0 w 20"/>
                <a:gd name="T3" fmla="*/ 0 h 177"/>
                <a:gd name="T4" fmla="*/ 20 w 20"/>
                <a:gd name="T5" fmla="*/ 0 h 177"/>
                <a:gd name="T6" fmla="*/ 20 w 20"/>
                <a:gd name="T7" fmla="*/ 177 h 177"/>
                <a:gd name="T8" fmla="*/ 0 w 20"/>
                <a:gd name="T9" fmla="*/ 177 h 177"/>
                <a:gd name="T10" fmla="*/ 0 w 20"/>
                <a:gd name="T11" fmla="*/ 0 h 177"/>
              </a:gdLst>
              <a:ahLst/>
              <a:cxnLst>
                <a:cxn ang="0">
                  <a:pos x="T0" y="T1"/>
                </a:cxn>
                <a:cxn ang="0">
                  <a:pos x="T2" y="T3"/>
                </a:cxn>
                <a:cxn ang="0">
                  <a:pos x="T4" y="T5"/>
                </a:cxn>
                <a:cxn ang="0">
                  <a:pos x="T6" y="T7"/>
                </a:cxn>
                <a:cxn ang="0">
                  <a:pos x="T8" y="T9"/>
                </a:cxn>
                <a:cxn ang="0">
                  <a:pos x="T10" y="T11"/>
                </a:cxn>
              </a:cxnLst>
              <a:rect l="0" t="0" r="r" b="b"/>
              <a:pathLst>
                <a:path w="20" h="177">
                  <a:moveTo>
                    <a:pt x="0" y="0"/>
                  </a:moveTo>
                  <a:lnTo>
                    <a:pt x="0" y="0"/>
                  </a:lnTo>
                  <a:lnTo>
                    <a:pt x="20" y="0"/>
                  </a:lnTo>
                  <a:lnTo>
                    <a:pt x="20" y="177"/>
                  </a:lnTo>
                  <a:lnTo>
                    <a:pt x="0" y="177"/>
                  </a:lnTo>
                  <a:lnTo>
                    <a:pt x="0" y="0"/>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69" name="Freeform 47">
              <a:extLst>
                <a:ext uri="{FF2B5EF4-FFF2-40B4-BE49-F238E27FC236}">
                  <a16:creationId xmlns:a16="http://schemas.microsoft.com/office/drawing/2014/main" id="{176118BB-06F9-84D2-0728-B8FB7D997C6D}"/>
                </a:ext>
              </a:extLst>
            </p:cNvPr>
            <p:cNvSpPr>
              <a:spLocks/>
            </p:cNvSpPr>
            <p:nvPr/>
          </p:nvSpPr>
          <p:spPr bwMode="auto">
            <a:xfrm>
              <a:off x="5146" y="1926"/>
              <a:ext cx="12" cy="101"/>
            </a:xfrm>
            <a:custGeom>
              <a:avLst/>
              <a:gdLst>
                <a:gd name="T0" fmla="*/ 0 w 20"/>
                <a:gd name="T1" fmla="*/ 0 h 167"/>
                <a:gd name="T2" fmla="*/ 0 w 20"/>
                <a:gd name="T3" fmla="*/ 0 h 167"/>
                <a:gd name="T4" fmla="*/ 20 w 20"/>
                <a:gd name="T5" fmla="*/ 0 h 167"/>
                <a:gd name="T6" fmla="*/ 20 w 20"/>
                <a:gd name="T7" fmla="*/ 167 h 167"/>
                <a:gd name="T8" fmla="*/ 0 w 20"/>
                <a:gd name="T9" fmla="*/ 167 h 167"/>
                <a:gd name="T10" fmla="*/ 0 w 20"/>
                <a:gd name="T11" fmla="*/ 0 h 167"/>
              </a:gdLst>
              <a:ahLst/>
              <a:cxnLst>
                <a:cxn ang="0">
                  <a:pos x="T0" y="T1"/>
                </a:cxn>
                <a:cxn ang="0">
                  <a:pos x="T2" y="T3"/>
                </a:cxn>
                <a:cxn ang="0">
                  <a:pos x="T4" y="T5"/>
                </a:cxn>
                <a:cxn ang="0">
                  <a:pos x="T6" y="T7"/>
                </a:cxn>
                <a:cxn ang="0">
                  <a:pos x="T8" y="T9"/>
                </a:cxn>
                <a:cxn ang="0">
                  <a:pos x="T10" y="T11"/>
                </a:cxn>
              </a:cxnLst>
              <a:rect l="0" t="0" r="r" b="b"/>
              <a:pathLst>
                <a:path w="20" h="167">
                  <a:moveTo>
                    <a:pt x="0" y="0"/>
                  </a:moveTo>
                  <a:lnTo>
                    <a:pt x="0" y="0"/>
                  </a:lnTo>
                  <a:lnTo>
                    <a:pt x="20" y="0"/>
                  </a:lnTo>
                  <a:lnTo>
                    <a:pt x="20" y="167"/>
                  </a:lnTo>
                  <a:lnTo>
                    <a:pt x="0" y="16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70" name="Freeform 48">
              <a:extLst>
                <a:ext uri="{FF2B5EF4-FFF2-40B4-BE49-F238E27FC236}">
                  <a16:creationId xmlns:a16="http://schemas.microsoft.com/office/drawing/2014/main" id="{CCDD30E3-8A1C-4763-A2CC-F4C4AE3C736B}"/>
                </a:ext>
              </a:extLst>
            </p:cNvPr>
            <p:cNvSpPr>
              <a:spLocks/>
            </p:cNvSpPr>
            <p:nvPr/>
          </p:nvSpPr>
          <p:spPr bwMode="auto">
            <a:xfrm>
              <a:off x="5121" y="1926"/>
              <a:ext cx="12" cy="101"/>
            </a:xfrm>
            <a:custGeom>
              <a:avLst/>
              <a:gdLst>
                <a:gd name="T0" fmla="*/ 0 w 20"/>
                <a:gd name="T1" fmla="*/ 0 h 167"/>
                <a:gd name="T2" fmla="*/ 0 w 20"/>
                <a:gd name="T3" fmla="*/ 0 h 167"/>
                <a:gd name="T4" fmla="*/ 20 w 20"/>
                <a:gd name="T5" fmla="*/ 0 h 167"/>
                <a:gd name="T6" fmla="*/ 20 w 20"/>
                <a:gd name="T7" fmla="*/ 167 h 167"/>
                <a:gd name="T8" fmla="*/ 0 w 20"/>
                <a:gd name="T9" fmla="*/ 167 h 167"/>
                <a:gd name="T10" fmla="*/ 0 w 20"/>
                <a:gd name="T11" fmla="*/ 0 h 167"/>
              </a:gdLst>
              <a:ahLst/>
              <a:cxnLst>
                <a:cxn ang="0">
                  <a:pos x="T0" y="T1"/>
                </a:cxn>
                <a:cxn ang="0">
                  <a:pos x="T2" y="T3"/>
                </a:cxn>
                <a:cxn ang="0">
                  <a:pos x="T4" y="T5"/>
                </a:cxn>
                <a:cxn ang="0">
                  <a:pos x="T6" y="T7"/>
                </a:cxn>
                <a:cxn ang="0">
                  <a:pos x="T8" y="T9"/>
                </a:cxn>
                <a:cxn ang="0">
                  <a:pos x="T10" y="T11"/>
                </a:cxn>
              </a:cxnLst>
              <a:rect l="0" t="0" r="r" b="b"/>
              <a:pathLst>
                <a:path w="20" h="167">
                  <a:moveTo>
                    <a:pt x="0" y="0"/>
                  </a:moveTo>
                  <a:lnTo>
                    <a:pt x="0" y="0"/>
                  </a:lnTo>
                  <a:lnTo>
                    <a:pt x="20" y="0"/>
                  </a:lnTo>
                  <a:lnTo>
                    <a:pt x="20" y="167"/>
                  </a:lnTo>
                  <a:lnTo>
                    <a:pt x="0" y="16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71" name="Freeform 49">
              <a:extLst>
                <a:ext uri="{FF2B5EF4-FFF2-40B4-BE49-F238E27FC236}">
                  <a16:creationId xmlns:a16="http://schemas.microsoft.com/office/drawing/2014/main" id="{09801CB5-DE5B-F3F1-B239-B24C3A979E76}"/>
                </a:ext>
              </a:extLst>
            </p:cNvPr>
            <p:cNvSpPr>
              <a:spLocks/>
            </p:cNvSpPr>
            <p:nvPr/>
          </p:nvSpPr>
          <p:spPr bwMode="auto">
            <a:xfrm>
              <a:off x="5095" y="1926"/>
              <a:ext cx="12" cy="95"/>
            </a:xfrm>
            <a:custGeom>
              <a:avLst/>
              <a:gdLst>
                <a:gd name="T0" fmla="*/ 0 w 20"/>
                <a:gd name="T1" fmla="*/ 0 h 157"/>
                <a:gd name="T2" fmla="*/ 0 w 20"/>
                <a:gd name="T3" fmla="*/ 0 h 157"/>
                <a:gd name="T4" fmla="*/ 20 w 20"/>
                <a:gd name="T5" fmla="*/ 0 h 157"/>
                <a:gd name="T6" fmla="*/ 20 w 20"/>
                <a:gd name="T7" fmla="*/ 157 h 157"/>
                <a:gd name="T8" fmla="*/ 0 w 20"/>
                <a:gd name="T9" fmla="*/ 157 h 157"/>
                <a:gd name="T10" fmla="*/ 0 w 20"/>
                <a:gd name="T11" fmla="*/ 0 h 157"/>
              </a:gdLst>
              <a:ahLst/>
              <a:cxnLst>
                <a:cxn ang="0">
                  <a:pos x="T0" y="T1"/>
                </a:cxn>
                <a:cxn ang="0">
                  <a:pos x="T2" y="T3"/>
                </a:cxn>
                <a:cxn ang="0">
                  <a:pos x="T4" y="T5"/>
                </a:cxn>
                <a:cxn ang="0">
                  <a:pos x="T6" y="T7"/>
                </a:cxn>
                <a:cxn ang="0">
                  <a:pos x="T8" y="T9"/>
                </a:cxn>
                <a:cxn ang="0">
                  <a:pos x="T10" y="T11"/>
                </a:cxn>
              </a:cxnLst>
              <a:rect l="0" t="0" r="r" b="b"/>
              <a:pathLst>
                <a:path w="20" h="157">
                  <a:moveTo>
                    <a:pt x="0" y="0"/>
                  </a:moveTo>
                  <a:lnTo>
                    <a:pt x="0" y="0"/>
                  </a:lnTo>
                  <a:lnTo>
                    <a:pt x="20" y="0"/>
                  </a:lnTo>
                  <a:lnTo>
                    <a:pt x="20" y="157"/>
                  </a:lnTo>
                  <a:lnTo>
                    <a:pt x="0" y="157"/>
                  </a:lnTo>
                  <a:lnTo>
                    <a:pt x="0" y="0"/>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72" name="Freeform 50">
              <a:extLst>
                <a:ext uri="{FF2B5EF4-FFF2-40B4-BE49-F238E27FC236}">
                  <a16:creationId xmlns:a16="http://schemas.microsoft.com/office/drawing/2014/main" id="{A093327B-484A-715B-1702-821351E12C44}"/>
                </a:ext>
              </a:extLst>
            </p:cNvPr>
            <p:cNvSpPr>
              <a:spLocks/>
            </p:cNvSpPr>
            <p:nvPr/>
          </p:nvSpPr>
          <p:spPr bwMode="auto">
            <a:xfrm>
              <a:off x="5069" y="1926"/>
              <a:ext cx="12" cy="95"/>
            </a:xfrm>
            <a:custGeom>
              <a:avLst/>
              <a:gdLst>
                <a:gd name="T0" fmla="*/ 0 w 20"/>
                <a:gd name="T1" fmla="*/ 0 h 157"/>
                <a:gd name="T2" fmla="*/ 0 w 20"/>
                <a:gd name="T3" fmla="*/ 0 h 157"/>
                <a:gd name="T4" fmla="*/ 20 w 20"/>
                <a:gd name="T5" fmla="*/ 0 h 157"/>
                <a:gd name="T6" fmla="*/ 20 w 20"/>
                <a:gd name="T7" fmla="*/ 157 h 157"/>
                <a:gd name="T8" fmla="*/ 0 w 20"/>
                <a:gd name="T9" fmla="*/ 157 h 157"/>
                <a:gd name="T10" fmla="*/ 0 w 20"/>
                <a:gd name="T11" fmla="*/ 0 h 157"/>
              </a:gdLst>
              <a:ahLst/>
              <a:cxnLst>
                <a:cxn ang="0">
                  <a:pos x="T0" y="T1"/>
                </a:cxn>
                <a:cxn ang="0">
                  <a:pos x="T2" y="T3"/>
                </a:cxn>
                <a:cxn ang="0">
                  <a:pos x="T4" y="T5"/>
                </a:cxn>
                <a:cxn ang="0">
                  <a:pos x="T6" y="T7"/>
                </a:cxn>
                <a:cxn ang="0">
                  <a:pos x="T8" y="T9"/>
                </a:cxn>
                <a:cxn ang="0">
                  <a:pos x="T10" y="T11"/>
                </a:cxn>
              </a:cxnLst>
              <a:rect l="0" t="0" r="r" b="b"/>
              <a:pathLst>
                <a:path w="20" h="157">
                  <a:moveTo>
                    <a:pt x="0" y="0"/>
                  </a:moveTo>
                  <a:lnTo>
                    <a:pt x="0" y="0"/>
                  </a:lnTo>
                  <a:lnTo>
                    <a:pt x="20" y="0"/>
                  </a:lnTo>
                  <a:lnTo>
                    <a:pt x="20" y="157"/>
                  </a:lnTo>
                  <a:lnTo>
                    <a:pt x="0" y="157"/>
                  </a:lnTo>
                  <a:lnTo>
                    <a:pt x="0" y="0"/>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73" name="Freeform 51">
              <a:extLst>
                <a:ext uri="{FF2B5EF4-FFF2-40B4-BE49-F238E27FC236}">
                  <a16:creationId xmlns:a16="http://schemas.microsoft.com/office/drawing/2014/main" id="{C1DFB4E8-343F-CB06-9A3C-C8296BB18642}"/>
                </a:ext>
              </a:extLst>
            </p:cNvPr>
            <p:cNvSpPr>
              <a:spLocks/>
            </p:cNvSpPr>
            <p:nvPr/>
          </p:nvSpPr>
          <p:spPr bwMode="auto">
            <a:xfrm>
              <a:off x="5044" y="1926"/>
              <a:ext cx="11" cy="89"/>
            </a:xfrm>
            <a:custGeom>
              <a:avLst/>
              <a:gdLst>
                <a:gd name="T0" fmla="*/ 0 w 19"/>
                <a:gd name="T1" fmla="*/ 0 h 147"/>
                <a:gd name="T2" fmla="*/ 0 w 19"/>
                <a:gd name="T3" fmla="*/ 0 h 147"/>
                <a:gd name="T4" fmla="*/ 19 w 19"/>
                <a:gd name="T5" fmla="*/ 0 h 147"/>
                <a:gd name="T6" fmla="*/ 19 w 19"/>
                <a:gd name="T7" fmla="*/ 147 h 147"/>
                <a:gd name="T8" fmla="*/ 0 w 19"/>
                <a:gd name="T9" fmla="*/ 147 h 147"/>
                <a:gd name="T10" fmla="*/ 0 w 19"/>
                <a:gd name="T11" fmla="*/ 0 h 147"/>
              </a:gdLst>
              <a:ahLst/>
              <a:cxnLst>
                <a:cxn ang="0">
                  <a:pos x="T0" y="T1"/>
                </a:cxn>
                <a:cxn ang="0">
                  <a:pos x="T2" y="T3"/>
                </a:cxn>
                <a:cxn ang="0">
                  <a:pos x="T4" y="T5"/>
                </a:cxn>
                <a:cxn ang="0">
                  <a:pos x="T6" y="T7"/>
                </a:cxn>
                <a:cxn ang="0">
                  <a:pos x="T8" y="T9"/>
                </a:cxn>
                <a:cxn ang="0">
                  <a:pos x="T10" y="T11"/>
                </a:cxn>
              </a:cxnLst>
              <a:rect l="0" t="0" r="r" b="b"/>
              <a:pathLst>
                <a:path w="19" h="147">
                  <a:moveTo>
                    <a:pt x="0" y="0"/>
                  </a:moveTo>
                  <a:lnTo>
                    <a:pt x="0" y="0"/>
                  </a:lnTo>
                  <a:lnTo>
                    <a:pt x="19" y="0"/>
                  </a:lnTo>
                  <a:lnTo>
                    <a:pt x="19" y="147"/>
                  </a:lnTo>
                  <a:lnTo>
                    <a:pt x="0" y="14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74" name="Freeform 52">
              <a:extLst>
                <a:ext uri="{FF2B5EF4-FFF2-40B4-BE49-F238E27FC236}">
                  <a16:creationId xmlns:a16="http://schemas.microsoft.com/office/drawing/2014/main" id="{2C94EB1B-03FE-1C9A-040F-6598A81EE826}"/>
                </a:ext>
              </a:extLst>
            </p:cNvPr>
            <p:cNvSpPr>
              <a:spLocks/>
            </p:cNvSpPr>
            <p:nvPr/>
          </p:nvSpPr>
          <p:spPr bwMode="auto">
            <a:xfrm>
              <a:off x="5018" y="1926"/>
              <a:ext cx="12" cy="77"/>
            </a:xfrm>
            <a:custGeom>
              <a:avLst/>
              <a:gdLst>
                <a:gd name="T0" fmla="*/ 0 w 20"/>
                <a:gd name="T1" fmla="*/ 0 h 127"/>
                <a:gd name="T2" fmla="*/ 0 w 20"/>
                <a:gd name="T3" fmla="*/ 0 h 127"/>
                <a:gd name="T4" fmla="*/ 20 w 20"/>
                <a:gd name="T5" fmla="*/ 0 h 127"/>
                <a:gd name="T6" fmla="*/ 20 w 20"/>
                <a:gd name="T7" fmla="*/ 127 h 127"/>
                <a:gd name="T8" fmla="*/ 0 w 20"/>
                <a:gd name="T9" fmla="*/ 127 h 127"/>
                <a:gd name="T10" fmla="*/ 0 w 20"/>
                <a:gd name="T11" fmla="*/ 0 h 127"/>
              </a:gdLst>
              <a:ahLst/>
              <a:cxnLst>
                <a:cxn ang="0">
                  <a:pos x="T0" y="T1"/>
                </a:cxn>
                <a:cxn ang="0">
                  <a:pos x="T2" y="T3"/>
                </a:cxn>
                <a:cxn ang="0">
                  <a:pos x="T4" y="T5"/>
                </a:cxn>
                <a:cxn ang="0">
                  <a:pos x="T6" y="T7"/>
                </a:cxn>
                <a:cxn ang="0">
                  <a:pos x="T8" y="T9"/>
                </a:cxn>
                <a:cxn ang="0">
                  <a:pos x="T10" y="T11"/>
                </a:cxn>
              </a:cxnLst>
              <a:rect l="0" t="0" r="r" b="b"/>
              <a:pathLst>
                <a:path w="20" h="127">
                  <a:moveTo>
                    <a:pt x="0" y="0"/>
                  </a:moveTo>
                  <a:lnTo>
                    <a:pt x="0" y="0"/>
                  </a:lnTo>
                  <a:lnTo>
                    <a:pt x="20" y="0"/>
                  </a:lnTo>
                  <a:lnTo>
                    <a:pt x="20" y="127"/>
                  </a:lnTo>
                  <a:lnTo>
                    <a:pt x="0" y="12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75" name="Freeform 53">
              <a:extLst>
                <a:ext uri="{FF2B5EF4-FFF2-40B4-BE49-F238E27FC236}">
                  <a16:creationId xmlns:a16="http://schemas.microsoft.com/office/drawing/2014/main" id="{55342B8F-3164-918C-B2F3-96BA283AC8F9}"/>
                </a:ext>
              </a:extLst>
            </p:cNvPr>
            <p:cNvSpPr>
              <a:spLocks/>
            </p:cNvSpPr>
            <p:nvPr/>
          </p:nvSpPr>
          <p:spPr bwMode="auto">
            <a:xfrm>
              <a:off x="4992" y="1926"/>
              <a:ext cx="12" cy="71"/>
            </a:xfrm>
            <a:custGeom>
              <a:avLst/>
              <a:gdLst>
                <a:gd name="T0" fmla="*/ 0 w 20"/>
                <a:gd name="T1" fmla="*/ 0 h 117"/>
                <a:gd name="T2" fmla="*/ 0 w 20"/>
                <a:gd name="T3" fmla="*/ 0 h 117"/>
                <a:gd name="T4" fmla="*/ 20 w 20"/>
                <a:gd name="T5" fmla="*/ 0 h 117"/>
                <a:gd name="T6" fmla="*/ 20 w 20"/>
                <a:gd name="T7" fmla="*/ 117 h 117"/>
                <a:gd name="T8" fmla="*/ 0 w 20"/>
                <a:gd name="T9" fmla="*/ 117 h 117"/>
                <a:gd name="T10" fmla="*/ 0 w 20"/>
                <a:gd name="T11" fmla="*/ 0 h 117"/>
              </a:gdLst>
              <a:ahLst/>
              <a:cxnLst>
                <a:cxn ang="0">
                  <a:pos x="T0" y="T1"/>
                </a:cxn>
                <a:cxn ang="0">
                  <a:pos x="T2" y="T3"/>
                </a:cxn>
                <a:cxn ang="0">
                  <a:pos x="T4" y="T5"/>
                </a:cxn>
                <a:cxn ang="0">
                  <a:pos x="T6" y="T7"/>
                </a:cxn>
                <a:cxn ang="0">
                  <a:pos x="T8" y="T9"/>
                </a:cxn>
                <a:cxn ang="0">
                  <a:pos x="T10" y="T11"/>
                </a:cxn>
              </a:cxnLst>
              <a:rect l="0" t="0" r="r" b="b"/>
              <a:pathLst>
                <a:path w="20" h="117">
                  <a:moveTo>
                    <a:pt x="0" y="0"/>
                  </a:moveTo>
                  <a:lnTo>
                    <a:pt x="0" y="0"/>
                  </a:lnTo>
                  <a:lnTo>
                    <a:pt x="20" y="0"/>
                  </a:lnTo>
                  <a:lnTo>
                    <a:pt x="20" y="117"/>
                  </a:lnTo>
                  <a:lnTo>
                    <a:pt x="0" y="11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76" name="Freeform 54">
              <a:extLst>
                <a:ext uri="{FF2B5EF4-FFF2-40B4-BE49-F238E27FC236}">
                  <a16:creationId xmlns:a16="http://schemas.microsoft.com/office/drawing/2014/main" id="{CB71ABB7-F158-2A4F-B035-A5592D452DD4}"/>
                </a:ext>
              </a:extLst>
            </p:cNvPr>
            <p:cNvSpPr>
              <a:spLocks/>
            </p:cNvSpPr>
            <p:nvPr/>
          </p:nvSpPr>
          <p:spPr bwMode="auto">
            <a:xfrm>
              <a:off x="4915" y="1926"/>
              <a:ext cx="12" cy="65"/>
            </a:xfrm>
            <a:custGeom>
              <a:avLst/>
              <a:gdLst>
                <a:gd name="T0" fmla="*/ 0 w 20"/>
                <a:gd name="T1" fmla="*/ 0 h 107"/>
                <a:gd name="T2" fmla="*/ 0 w 20"/>
                <a:gd name="T3" fmla="*/ 0 h 107"/>
                <a:gd name="T4" fmla="*/ 20 w 20"/>
                <a:gd name="T5" fmla="*/ 0 h 107"/>
                <a:gd name="T6" fmla="*/ 20 w 20"/>
                <a:gd name="T7" fmla="*/ 107 h 107"/>
                <a:gd name="T8" fmla="*/ 0 w 20"/>
                <a:gd name="T9" fmla="*/ 107 h 107"/>
                <a:gd name="T10" fmla="*/ 0 w 20"/>
                <a:gd name="T11" fmla="*/ 0 h 107"/>
              </a:gdLst>
              <a:ahLst/>
              <a:cxnLst>
                <a:cxn ang="0">
                  <a:pos x="T0" y="T1"/>
                </a:cxn>
                <a:cxn ang="0">
                  <a:pos x="T2" y="T3"/>
                </a:cxn>
                <a:cxn ang="0">
                  <a:pos x="T4" y="T5"/>
                </a:cxn>
                <a:cxn ang="0">
                  <a:pos x="T6" y="T7"/>
                </a:cxn>
                <a:cxn ang="0">
                  <a:pos x="T8" y="T9"/>
                </a:cxn>
                <a:cxn ang="0">
                  <a:pos x="T10" y="T11"/>
                </a:cxn>
              </a:cxnLst>
              <a:rect l="0" t="0" r="r" b="b"/>
              <a:pathLst>
                <a:path w="20" h="107">
                  <a:moveTo>
                    <a:pt x="0" y="0"/>
                  </a:moveTo>
                  <a:lnTo>
                    <a:pt x="0" y="0"/>
                  </a:lnTo>
                  <a:lnTo>
                    <a:pt x="20" y="0"/>
                  </a:lnTo>
                  <a:lnTo>
                    <a:pt x="20" y="107"/>
                  </a:lnTo>
                  <a:lnTo>
                    <a:pt x="0" y="10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77" name="Freeform 55">
              <a:extLst>
                <a:ext uri="{FF2B5EF4-FFF2-40B4-BE49-F238E27FC236}">
                  <a16:creationId xmlns:a16="http://schemas.microsoft.com/office/drawing/2014/main" id="{4C4CFAFB-8CF7-4AB6-D13A-477BB28132D9}"/>
                </a:ext>
              </a:extLst>
            </p:cNvPr>
            <p:cNvSpPr>
              <a:spLocks/>
            </p:cNvSpPr>
            <p:nvPr/>
          </p:nvSpPr>
          <p:spPr bwMode="auto">
            <a:xfrm>
              <a:off x="4967" y="1926"/>
              <a:ext cx="11" cy="65"/>
            </a:xfrm>
            <a:custGeom>
              <a:avLst/>
              <a:gdLst>
                <a:gd name="T0" fmla="*/ 0 w 19"/>
                <a:gd name="T1" fmla="*/ 0 h 107"/>
                <a:gd name="T2" fmla="*/ 0 w 19"/>
                <a:gd name="T3" fmla="*/ 0 h 107"/>
                <a:gd name="T4" fmla="*/ 19 w 19"/>
                <a:gd name="T5" fmla="*/ 0 h 107"/>
                <a:gd name="T6" fmla="*/ 19 w 19"/>
                <a:gd name="T7" fmla="*/ 107 h 107"/>
                <a:gd name="T8" fmla="*/ 0 w 19"/>
                <a:gd name="T9" fmla="*/ 107 h 107"/>
                <a:gd name="T10" fmla="*/ 0 w 19"/>
                <a:gd name="T11" fmla="*/ 0 h 107"/>
              </a:gdLst>
              <a:ahLst/>
              <a:cxnLst>
                <a:cxn ang="0">
                  <a:pos x="T0" y="T1"/>
                </a:cxn>
                <a:cxn ang="0">
                  <a:pos x="T2" y="T3"/>
                </a:cxn>
                <a:cxn ang="0">
                  <a:pos x="T4" y="T5"/>
                </a:cxn>
                <a:cxn ang="0">
                  <a:pos x="T6" y="T7"/>
                </a:cxn>
                <a:cxn ang="0">
                  <a:pos x="T8" y="T9"/>
                </a:cxn>
                <a:cxn ang="0">
                  <a:pos x="T10" y="T11"/>
                </a:cxn>
              </a:cxnLst>
              <a:rect l="0" t="0" r="r" b="b"/>
              <a:pathLst>
                <a:path w="19" h="107">
                  <a:moveTo>
                    <a:pt x="0" y="0"/>
                  </a:moveTo>
                  <a:lnTo>
                    <a:pt x="0" y="0"/>
                  </a:lnTo>
                  <a:lnTo>
                    <a:pt x="19" y="0"/>
                  </a:lnTo>
                  <a:lnTo>
                    <a:pt x="19" y="107"/>
                  </a:lnTo>
                  <a:lnTo>
                    <a:pt x="0" y="10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78" name="Freeform 56">
              <a:extLst>
                <a:ext uri="{FF2B5EF4-FFF2-40B4-BE49-F238E27FC236}">
                  <a16:creationId xmlns:a16="http://schemas.microsoft.com/office/drawing/2014/main" id="{7334E7EC-05E0-C98B-7ACA-70A090FA7EA4}"/>
                </a:ext>
              </a:extLst>
            </p:cNvPr>
            <p:cNvSpPr>
              <a:spLocks/>
            </p:cNvSpPr>
            <p:nvPr/>
          </p:nvSpPr>
          <p:spPr bwMode="auto">
            <a:xfrm>
              <a:off x="4890" y="1926"/>
              <a:ext cx="12" cy="53"/>
            </a:xfrm>
            <a:custGeom>
              <a:avLst/>
              <a:gdLst>
                <a:gd name="T0" fmla="*/ 0 w 20"/>
                <a:gd name="T1" fmla="*/ 0 h 87"/>
                <a:gd name="T2" fmla="*/ 0 w 20"/>
                <a:gd name="T3" fmla="*/ 0 h 87"/>
                <a:gd name="T4" fmla="*/ 20 w 20"/>
                <a:gd name="T5" fmla="*/ 0 h 87"/>
                <a:gd name="T6" fmla="*/ 20 w 20"/>
                <a:gd name="T7" fmla="*/ 87 h 87"/>
                <a:gd name="T8" fmla="*/ 0 w 20"/>
                <a:gd name="T9" fmla="*/ 87 h 87"/>
                <a:gd name="T10" fmla="*/ 0 w 20"/>
                <a:gd name="T11" fmla="*/ 0 h 87"/>
              </a:gdLst>
              <a:ahLst/>
              <a:cxnLst>
                <a:cxn ang="0">
                  <a:pos x="T0" y="T1"/>
                </a:cxn>
                <a:cxn ang="0">
                  <a:pos x="T2" y="T3"/>
                </a:cxn>
                <a:cxn ang="0">
                  <a:pos x="T4" y="T5"/>
                </a:cxn>
                <a:cxn ang="0">
                  <a:pos x="T6" y="T7"/>
                </a:cxn>
                <a:cxn ang="0">
                  <a:pos x="T8" y="T9"/>
                </a:cxn>
                <a:cxn ang="0">
                  <a:pos x="T10" y="T11"/>
                </a:cxn>
              </a:cxnLst>
              <a:rect l="0" t="0" r="r" b="b"/>
              <a:pathLst>
                <a:path w="20" h="87">
                  <a:moveTo>
                    <a:pt x="0" y="0"/>
                  </a:moveTo>
                  <a:lnTo>
                    <a:pt x="0" y="0"/>
                  </a:lnTo>
                  <a:lnTo>
                    <a:pt x="20" y="0"/>
                  </a:lnTo>
                  <a:lnTo>
                    <a:pt x="20" y="87"/>
                  </a:lnTo>
                  <a:lnTo>
                    <a:pt x="0" y="8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79" name="Freeform 57">
              <a:extLst>
                <a:ext uri="{FF2B5EF4-FFF2-40B4-BE49-F238E27FC236}">
                  <a16:creationId xmlns:a16="http://schemas.microsoft.com/office/drawing/2014/main" id="{E0F40ADB-BC6A-9763-D7CE-694D31AE95E9}"/>
                </a:ext>
              </a:extLst>
            </p:cNvPr>
            <p:cNvSpPr>
              <a:spLocks/>
            </p:cNvSpPr>
            <p:nvPr/>
          </p:nvSpPr>
          <p:spPr bwMode="auto">
            <a:xfrm>
              <a:off x="4941" y="1926"/>
              <a:ext cx="12" cy="65"/>
            </a:xfrm>
            <a:custGeom>
              <a:avLst/>
              <a:gdLst>
                <a:gd name="T0" fmla="*/ 0 w 20"/>
                <a:gd name="T1" fmla="*/ 0 h 107"/>
                <a:gd name="T2" fmla="*/ 0 w 20"/>
                <a:gd name="T3" fmla="*/ 0 h 107"/>
                <a:gd name="T4" fmla="*/ 20 w 20"/>
                <a:gd name="T5" fmla="*/ 0 h 107"/>
                <a:gd name="T6" fmla="*/ 20 w 20"/>
                <a:gd name="T7" fmla="*/ 107 h 107"/>
                <a:gd name="T8" fmla="*/ 0 w 20"/>
                <a:gd name="T9" fmla="*/ 107 h 107"/>
                <a:gd name="T10" fmla="*/ 0 w 20"/>
                <a:gd name="T11" fmla="*/ 0 h 107"/>
              </a:gdLst>
              <a:ahLst/>
              <a:cxnLst>
                <a:cxn ang="0">
                  <a:pos x="T0" y="T1"/>
                </a:cxn>
                <a:cxn ang="0">
                  <a:pos x="T2" y="T3"/>
                </a:cxn>
                <a:cxn ang="0">
                  <a:pos x="T4" y="T5"/>
                </a:cxn>
                <a:cxn ang="0">
                  <a:pos x="T6" y="T7"/>
                </a:cxn>
                <a:cxn ang="0">
                  <a:pos x="T8" y="T9"/>
                </a:cxn>
                <a:cxn ang="0">
                  <a:pos x="T10" y="T11"/>
                </a:cxn>
              </a:cxnLst>
              <a:rect l="0" t="0" r="r" b="b"/>
              <a:pathLst>
                <a:path w="20" h="107">
                  <a:moveTo>
                    <a:pt x="0" y="0"/>
                  </a:moveTo>
                  <a:lnTo>
                    <a:pt x="0" y="0"/>
                  </a:lnTo>
                  <a:lnTo>
                    <a:pt x="20" y="0"/>
                  </a:lnTo>
                  <a:lnTo>
                    <a:pt x="20" y="107"/>
                  </a:lnTo>
                  <a:lnTo>
                    <a:pt x="0" y="107"/>
                  </a:lnTo>
                  <a:lnTo>
                    <a:pt x="0" y="0"/>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80" name="Freeform 58">
              <a:extLst>
                <a:ext uri="{FF2B5EF4-FFF2-40B4-BE49-F238E27FC236}">
                  <a16:creationId xmlns:a16="http://schemas.microsoft.com/office/drawing/2014/main" id="{984894E5-A143-52CD-21DE-9974417E28C3}"/>
                </a:ext>
              </a:extLst>
            </p:cNvPr>
            <p:cNvSpPr>
              <a:spLocks/>
            </p:cNvSpPr>
            <p:nvPr/>
          </p:nvSpPr>
          <p:spPr bwMode="auto">
            <a:xfrm>
              <a:off x="4864" y="1926"/>
              <a:ext cx="12" cy="35"/>
            </a:xfrm>
            <a:custGeom>
              <a:avLst/>
              <a:gdLst>
                <a:gd name="T0" fmla="*/ 0 w 20"/>
                <a:gd name="T1" fmla="*/ 0 h 57"/>
                <a:gd name="T2" fmla="*/ 0 w 20"/>
                <a:gd name="T3" fmla="*/ 0 h 57"/>
                <a:gd name="T4" fmla="*/ 20 w 20"/>
                <a:gd name="T5" fmla="*/ 0 h 57"/>
                <a:gd name="T6" fmla="*/ 20 w 20"/>
                <a:gd name="T7" fmla="*/ 57 h 57"/>
                <a:gd name="T8" fmla="*/ 0 w 20"/>
                <a:gd name="T9" fmla="*/ 57 h 57"/>
                <a:gd name="T10" fmla="*/ 0 w 20"/>
                <a:gd name="T11" fmla="*/ 0 h 57"/>
              </a:gdLst>
              <a:ahLst/>
              <a:cxnLst>
                <a:cxn ang="0">
                  <a:pos x="T0" y="T1"/>
                </a:cxn>
                <a:cxn ang="0">
                  <a:pos x="T2" y="T3"/>
                </a:cxn>
                <a:cxn ang="0">
                  <a:pos x="T4" y="T5"/>
                </a:cxn>
                <a:cxn ang="0">
                  <a:pos x="T6" y="T7"/>
                </a:cxn>
                <a:cxn ang="0">
                  <a:pos x="T8" y="T9"/>
                </a:cxn>
                <a:cxn ang="0">
                  <a:pos x="T10" y="T11"/>
                </a:cxn>
              </a:cxnLst>
              <a:rect l="0" t="0" r="r" b="b"/>
              <a:pathLst>
                <a:path w="20" h="57">
                  <a:moveTo>
                    <a:pt x="0" y="0"/>
                  </a:moveTo>
                  <a:lnTo>
                    <a:pt x="0" y="0"/>
                  </a:lnTo>
                  <a:lnTo>
                    <a:pt x="20" y="0"/>
                  </a:lnTo>
                  <a:lnTo>
                    <a:pt x="20" y="57"/>
                  </a:lnTo>
                  <a:lnTo>
                    <a:pt x="0" y="57"/>
                  </a:lnTo>
                  <a:lnTo>
                    <a:pt x="0" y="0"/>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81" name="Freeform 59">
              <a:extLst>
                <a:ext uri="{FF2B5EF4-FFF2-40B4-BE49-F238E27FC236}">
                  <a16:creationId xmlns:a16="http://schemas.microsoft.com/office/drawing/2014/main" id="{77AFE28D-AD45-3E41-ED55-593226FA35A1}"/>
                </a:ext>
              </a:extLst>
            </p:cNvPr>
            <p:cNvSpPr>
              <a:spLocks/>
            </p:cNvSpPr>
            <p:nvPr/>
          </p:nvSpPr>
          <p:spPr bwMode="auto">
            <a:xfrm>
              <a:off x="4813" y="1926"/>
              <a:ext cx="12" cy="29"/>
            </a:xfrm>
            <a:custGeom>
              <a:avLst/>
              <a:gdLst>
                <a:gd name="T0" fmla="*/ 0 w 20"/>
                <a:gd name="T1" fmla="*/ 0 h 47"/>
                <a:gd name="T2" fmla="*/ 0 w 20"/>
                <a:gd name="T3" fmla="*/ 0 h 47"/>
                <a:gd name="T4" fmla="*/ 20 w 20"/>
                <a:gd name="T5" fmla="*/ 0 h 47"/>
                <a:gd name="T6" fmla="*/ 20 w 20"/>
                <a:gd name="T7" fmla="*/ 47 h 47"/>
                <a:gd name="T8" fmla="*/ 0 w 20"/>
                <a:gd name="T9" fmla="*/ 47 h 47"/>
                <a:gd name="T10" fmla="*/ 0 w 20"/>
                <a:gd name="T11" fmla="*/ 0 h 47"/>
              </a:gdLst>
              <a:ahLst/>
              <a:cxnLst>
                <a:cxn ang="0">
                  <a:pos x="T0" y="T1"/>
                </a:cxn>
                <a:cxn ang="0">
                  <a:pos x="T2" y="T3"/>
                </a:cxn>
                <a:cxn ang="0">
                  <a:pos x="T4" y="T5"/>
                </a:cxn>
                <a:cxn ang="0">
                  <a:pos x="T6" y="T7"/>
                </a:cxn>
                <a:cxn ang="0">
                  <a:pos x="T8" y="T9"/>
                </a:cxn>
                <a:cxn ang="0">
                  <a:pos x="T10" y="T11"/>
                </a:cxn>
              </a:cxnLst>
              <a:rect l="0" t="0" r="r" b="b"/>
              <a:pathLst>
                <a:path w="20" h="47">
                  <a:moveTo>
                    <a:pt x="0" y="0"/>
                  </a:moveTo>
                  <a:lnTo>
                    <a:pt x="0" y="0"/>
                  </a:lnTo>
                  <a:lnTo>
                    <a:pt x="20" y="0"/>
                  </a:lnTo>
                  <a:lnTo>
                    <a:pt x="20" y="47"/>
                  </a:lnTo>
                  <a:lnTo>
                    <a:pt x="0" y="4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82" name="Freeform 60">
              <a:extLst>
                <a:ext uri="{FF2B5EF4-FFF2-40B4-BE49-F238E27FC236}">
                  <a16:creationId xmlns:a16="http://schemas.microsoft.com/office/drawing/2014/main" id="{BDA673C9-B02D-0038-8427-4D124E19554A}"/>
                </a:ext>
              </a:extLst>
            </p:cNvPr>
            <p:cNvSpPr>
              <a:spLocks/>
            </p:cNvSpPr>
            <p:nvPr/>
          </p:nvSpPr>
          <p:spPr bwMode="auto">
            <a:xfrm>
              <a:off x="4787" y="1926"/>
              <a:ext cx="12" cy="29"/>
            </a:xfrm>
            <a:custGeom>
              <a:avLst/>
              <a:gdLst>
                <a:gd name="T0" fmla="*/ 0 w 19"/>
                <a:gd name="T1" fmla="*/ 0 h 47"/>
                <a:gd name="T2" fmla="*/ 0 w 19"/>
                <a:gd name="T3" fmla="*/ 0 h 47"/>
                <a:gd name="T4" fmla="*/ 19 w 19"/>
                <a:gd name="T5" fmla="*/ 0 h 47"/>
                <a:gd name="T6" fmla="*/ 19 w 19"/>
                <a:gd name="T7" fmla="*/ 47 h 47"/>
                <a:gd name="T8" fmla="*/ 0 w 19"/>
                <a:gd name="T9" fmla="*/ 47 h 47"/>
                <a:gd name="T10" fmla="*/ 0 w 19"/>
                <a:gd name="T11" fmla="*/ 0 h 47"/>
              </a:gdLst>
              <a:ahLst/>
              <a:cxnLst>
                <a:cxn ang="0">
                  <a:pos x="T0" y="T1"/>
                </a:cxn>
                <a:cxn ang="0">
                  <a:pos x="T2" y="T3"/>
                </a:cxn>
                <a:cxn ang="0">
                  <a:pos x="T4" y="T5"/>
                </a:cxn>
                <a:cxn ang="0">
                  <a:pos x="T6" y="T7"/>
                </a:cxn>
                <a:cxn ang="0">
                  <a:pos x="T8" y="T9"/>
                </a:cxn>
                <a:cxn ang="0">
                  <a:pos x="T10" y="T11"/>
                </a:cxn>
              </a:cxnLst>
              <a:rect l="0" t="0" r="r" b="b"/>
              <a:pathLst>
                <a:path w="19" h="47">
                  <a:moveTo>
                    <a:pt x="0" y="0"/>
                  </a:moveTo>
                  <a:lnTo>
                    <a:pt x="0" y="0"/>
                  </a:lnTo>
                  <a:lnTo>
                    <a:pt x="19" y="0"/>
                  </a:lnTo>
                  <a:lnTo>
                    <a:pt x="19" y="47"/>
                  </a:lnTo>
                  <a:lnTo>
                    <a:pt x="0" y="47"/>
                  </a:lnTo>
                  <a:lnTo>
                    <a:pt x="0" y="0"/>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83" name="Freeform 61">
              <a:extLst>
                <a:ext uri="{FF2B5EF4-FFF2-40B4-BE49-F238E27FC236}">
                  <a16:creationId xmlns:a16="http://schemas.microsoft.com/office/drawing/2014/main" id="{81ABD1B1-E388-91DC-5F5E-D299D1E41500}"/>
                </a:ext>
              </a:extLst>
            </p:cNvPr>
            <p:cNvSpPr>
              <a:spLocks/>
            </p:cNvSpPr>
            <p:nvPr/>
          </p:nvSpPr>
          <p:spPr bwMode="auto">
            <a:xfrm>
              <a:off x="4838" y="1926"/>
              <a:ext cx="12" cy="35"/>
            </a:xfrm>
            <a:custGeom>
              <a:avLst/>
              <a:gdLst>
                <a:gd name="T0" fmla="*/ 0 w 20"/>
                <a:gd name="T1" fmla="*/ 0 h 57"/>
                <a:gd name="T2" fmla="*/ 0 w 20"/>
                <a:gd name="T3" fmla="*/ 0 h 57"/>
                <a:gd name="T4" fmla="*/ 20 w 20"/>
                <a:gd name="T5" fmla="*/ 0 h 57"/>
                <a:gd name="T6" fmla="*/ 20 w 20"/>
                <a:gd name="T7" fmla="*/ 57 h 57"/>
                <a:gd name="T8" fmla="*/ 0 w 20"/>
                <a:gd name="T9" fmla="*/ 57 h 57"/>
                <a:gd name="T10" fmla="*/ 0 w 20"/>
                <a:gd name="T11" fmla="*/ 0 h 57"/>
              </a:gdLst>
              <a:ahLst/>
              <a:cxnLst>
                <a:cxn ang="0">
                  <a:pos x="T0" y="T1"/>
                </a:cxn>
                <a:cxn ang="0">
                  <a:pos x="T2" y="T3"/>
                </a:cxn>
                <a:cxn ang="0">
                  <a:pos x="T4" y="T5"/>
                </a:cxn>
                <a:cxn ang="0">
                  <a:pos x="T6" y="T7"/>
                </a:cxn>
                <a:cxn ang="0">
                  <a:pos x="T8" y="T9"/>
                </a:cxn>
                <a:cxn ang="0">
                  <a:pos x="T10" y="T11"/>
                </a:cxn>
              </a:cxnLst>
              <a:rect l="0" t="0" r="r" b="b"/>
              <a:pathLst>
                <a:path w="20" h="57">
                  <a:moveTo>
                    <a:pt x="0" y="0"/>
                  </a:moveTo>
                  <a:lnTo>
                    <a:pt x="0" y="0"/>
                  </a:lnTo>
                  <a:lnTo>
                    <a:pt x="20" y="0"/>
                  </a:lnTo>
                  <a:lnTo>
                    <a:pt x="20" y="57"/>
                  </a:lnTo>
                  <a:lnTo>
                    <a:pt x="0" y="5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84" name="Freeform 62">
              <a:extLst>
                <a:ext uri="{FF2B5EF4-FFF2-40B4-BE49-F238E27FC236}">
                  <a16:creationId xmlns:a16="http://schemas.microsoft.com/office/drawing/2014/main" id="{56718F36-066D-3FF4-0C91-6BA3623966C6}"/>
                </a:ext>
              </a:extLst>
            </p:cNvPr>
            <p:cNvSpPr>
              <a:spLocks/>
            </p:cNvSpPr>
            <p:nvPr/>
          </p:nvSpPr>
          <p:spPr bwMode="auto">
            <a:xfrm>
              <a:off x="4762" y="1926"/>
              <a:ext cx="12" cy="23"/>
            </a:xfrm>
            <a:custGeom>
              <a:avLst/>
              <a:gdLst>
                <a:gd name="T0" fmla="*/ 0 w 20"/>
                <a:gd name="T1" fmla="*/ 0 h 37"/>
                <a:gd name="T2" fmla="*/ 0 w 20"/>
                <a:gd name="T3" fmla="*/ 0 h 37"/>
                <a:gd name="T4" fmla="*/ 20 w 20"/>
                <a:gd name="T5" fmla="*/ 0 h 37"/>
                <a:gd name="T6" fmla="*/ 20 w 20"/>
                <a:gd name="T7" fmla="*/ 37 h 37"/>
                <a:gd name="T8" fmla="*/ 0 w 20"/>
                <a:gd name="T9" fmla="*/ 37 h 37"/>
                <a:gd name="T10" fmla="*/ 0 w 20"/>
                <a:gd name="T11" fmla="*/ 0 h 37"/>
              </a:gdLst>
              <a:ahLst/>
              <a:cxnLst>
                <a:cxn ang="0">
                  <a:pos x="T0" y="T1"/>
                </a:cxn>
                <a:cxn ang="0">
                  <a:pos x="T2" y="T3"/>
                </a:cxn>
                <a:cxn ang="0">
                  <a:pos x="T4" y="T5"/>
                </a:cxn>
                <a:cxn ang="0">
                  <a:pos x="T6" y="T7"/>
                </a:cxn>
                <a:cxn ang="0">
                  <a:pos x="T8" y="T9"/>
                </a:cxn>
                <a:cxn ang="0">
                  <a:pos x="T10" y="T11"/>
                </a:cxn>
              </a:cxnLst>
              <a:rect l="0" t="0" r="r" b="b"/>
              <a:pathLst>
                <a:path w="20" h="37">
                  <a:moveTo>
                    <a:pt x="0" y="0"/>
                  </a:moveTo>
                  <a:lnTo>
                    <a:pt x="0" y="0"/>
                  </a:lnTo>
                  <a:lnTo>
                    <a:pt x="20" y="0"/>
                  </a:lnTo>
                  <a:lnTo>
                    <a:pt x="20" y="37"/>
                  </a:lnTo>
                  <a:lnTo>
                    <a:pt x="0" y="3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85" name="Freeform 63">
              <a:extLst>
                <a:ext uri="{FF2B5EF4-FFF2-40B4-BE49-F238E27FC236}">
                  <a16:creationId xmlns:a16="http://schemas.microsoft.com/office/drawing/2014/main" id="{D98EA21F-B5A4-B7DA-A45E-3498FD59EAE2}"/>
                </a:ext>
              </a:extLst>
            </p:cNvPr>
            <p:cNvSpPr>
              <a:spLocks/>
            </p:cNvSpPr>
            <p:nvPr/>
          </p:nvSpPr>
          <p:spPr bwMode="auto">
            <a:xfrm>
              <a:off x="5454" y="1926"/>
              <a:ext cx="12" cy="227"/>
            </a:xfrm>
            <a:custGeom>
              <a:avLst/>
              <a:gdLst>
                <a:gd name="T0" fmla="*/ 0 w 20"/>
                <a:gd name="T1" fmla="*/ 0 h 377"/>
                <a:gd name="T2" fmla="*/ 0 w 20"/>
                <a:gd name="T3" fmla="*/ 0 h 377"/>
                <a:gd name="T4" fmla="*/ 20 w 20"/>
                <a:gd name="T5" fmla="*/ 0 h 377"/>
                <a:gd name="T6" fmla="*/ 20 w 20"/>
                <a:gd name="T7" fmla="*/ 377 h 377"/>
                <a:gd name="T8" fmla="*/ 0 w 20"/>
                <a:gd name="T9" fmla="*/ 377 h 377"/>
                <a:gd name="T10" fmla="*/ 0 w 20"/>
                <a:gd name="T11" fmla="*/ 0 h 377"/>
              </a:gdLst>
              <a:ahLst/>
              <a:cxnLst>
                <a:cxn ang="0">
                  <a:pos x="T0" y="T1"/>
                </a:cxn>
                <a:cxn ang="0">
                  <a:pos x="T2" y="T3"/>
                </a:cxn>
                <a:cxn ang="0">
                  <a:pos x="T4" y="T5"/>
                </a:cxn>
                <a:cxn ang="0">
                  <a:pos x="T6" y="T7"/>
                </a:cxn>
                <a:cxn ang="0">
                  <a:pos x="T8" y="T9"/>
                </a:cxn>
                <a:cxn ang="0">
                  <a:pos x="T10" y="T11"/>
                </a:cxn>
              </a:cxnLst>
              <a:rect l="0" t="0" r="r" b="b"/>
              <a:pathLst>
                <a:path w="20" h="377">
                  <a:moveTo>
                    <a:pt x="0" y="0"/>
                  </a:moveTo>
                  <a:lnTo>
                    <a:pt x="0" y="0"/>
                  </a:lnTo>
                  <a:lnTo>
                    <a:pt x="20" y="0"/>
                  </a:lnTo>
                  <a:lnTo>
                    <a:pt x="20" y="377"/>
                  </a:lnTo>
                  <a:lnTo>
                    <a:pt x="0" y="377"/>
                  </a:lnTo>
                  <a:lnTo>
                    <a:pt x="0" y="0"/>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86" name="Freeform 64">
              <a:extLst>
                <a:ext uri="{FF2B5EF4-FFF2-40B4-BE49-F238E27FC236}">
                  <a16:creationId xmlns:a16="http://schemas.microsoft.com/office/drawing/2014/main" id="{23185EC8-B820-47D3-75F2-5B53B230E115}"/>
                </a:ext>
              </a:extLst>
            </p:cNvPr>
            <p:cNvSpPr>
              <a:spLocks/>
            </p:cNvSpPr>
            <p:nvPr/>
          </p:nvSpPr>
          <p:spPr bwMode="auto">
            <a:xfrm>
              <a:off x="5479" y="1926"/>
              <a:ext cx="12" cy="234"/>
            </a:xfrm>
            <a:custGeom>
              <a:avLst/>
              <a:gdLst>
                <a:gd name="T0" fmla="*/ 0 w 20"/>
                <a:gd name="T1" fmla="*/ 0 h 388"/>
                <a:gd name="T2" fmla="*/ 0 w 20"/>
                <a:gd name="T3" fmla="*/ 0 h 388"/>
                <a:gd name="T4" fmla="*/ 20 w 20"/>
                <a:gd name="T5" fmla="*/ 0 h 388"/>
                <a:gd name="T6" fmla="*/ 20 w 20"/>
                <a:gd name="T7" fmla="*/ 388 h 388"/>
                <a:gd name="T8" fmla="*/ 0 w 20"/>
                <a:gd name="T9" fmla="*/ 388 h 388"/>
                <a:gd name="T10" fmla="*/ 0 w 20"/>
                <a:gd name="T11" fmla="*/ 0 h 388"/>
              </a:gdLst>
              <a:ahLst/>
              <a:cxnLst>
                <a:cxn ang="0">
                  <a:pos x="T0" y="T1"/>
                </a:cxn>
                <a:cxn ang="0">
                  <a:pos x="T2" y="T3"/>
                </a:cxn>
                <a:cxn ang="0">
                  <a:pos x="T4" y="T5"/>
                </a:cxn>
                <a:cxn ang="0">
                  <a:pos x="T6" y="T7"/>
                </a:cxn>
                <a:cxn ang="0">
                  <a:pos x="T8" y="T9"/>
                </a:cxn>
                <a:cxn ang="0">
                  <a:pos x="T10" y="T11"/>
                </a:cxn>
              </a:cxnLst>
              <a:rect l="0" t="0" r="r" b="b"/>
              <a:pathLst>
                <a:path w="20" h="388">
                  <a:moveTo>
                    <a:pt x="0" y="0"/>
                  </a:moveTo>
                  <a:lnTo>
                    <a:pt x="0" y="0"/>
                  </a:lnTo>
                  <a:lnTo>
                    <a:pt x="20" y="0"/>
                  </a:lnTo>
                  <a:lnTo>
                    <a:pt x="20" y="388"/>
                  </a:lnTo>
                  <a:lnTo>
                    <a:pt x="0" y="388"/>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87" name="Freeform 65">
              <a:extLst>
                <a:ext uri="{FF2B5EF4-FFF2-40B4-BE49-F238E27FC236}">
                  <a16:creationId xmlns:a16="http://schemas.microsoft.com/office/drawing/2014/main" id="{E916FE6B-2771-9906-5B60-6DA44B6CBEE1}"/>
                </a:ext>
              </a:extLst>
            </p:cNvPr>
            <p:cNvSpPr>
              <a:spLocks/>
            </p:cNvSpPr>
            <p:nvPr/>
          </p:nvSpPr>
          <p:spPr bwMode="auto">
            <a:xfrm>
              <a:off x="5505" y="1926"/>
              <a:ext cx="12" cy="251"/>
            </a:xfrm>
            <a:custGeom>
              <a:avLst/>
              <a:gdLst>
                <a:gd name="T0" fmla="*/ 0 w 20"/>
                <a:gd name="T1" fmla="*/ 0 h 417"/>
                <a:gd name="T2" fmla="*/ 0 w 20"/>
                <a:gd name="T3" fmla="*/ 0 h 417"/>
                <a:gd name="T4" fmla="*/ 20 w 20"/>
                <a:gd name="T5" fmla="*/ 0 h 417"/>
                <a:gd name="T6" fmla="*/ 20 w 20"/>
                <a:gd name="T7" fmla="*/ 417 h 417"/>
                <a:gd name="T8" fmla="*/ 0 w 20"/>
                <a:gd name="T9" fmla="*/ 417 h 417"/>
                <a:gd name="T10" fmla="*/ 0 w 20"/>
                <a:gd name="T11" fmla="*/ 0 h 417"/>
              </a:gdLst>
              <a:ahLst/>
              <a:cxnLst>
                <a:cxn ang="0">
                  <a:pos x="T0" y="T1"/>
                </a:cxn>
                <a:cxn ang="0">
                  <a:pos x="T2" y="T3"/>
                </a:cxn>
                <a:cxn ang="0">
                  <a:pos x="T4" y="T5"/>
                </a:cxn>
                <a:cxn ang="0">
                  <a:pos x="T6" y="T7"/>
                </a:cxn>
                <a:cxn ang="0">
                  <a:pos x="T8" y="T9"/>
                </a:cxn>
                <a:cxn ang="0">
                  <a:pos x="T10" y="T11"/>
                </a:cxn>
              </a:cxnLst>
              <a:rect l="0" t="0" r="r" b="b"/>
              <a:pathLst>
                <a:path w="20" h="417">
                  <a:moveTo>
                    <a:pt x="0" y="0"/>
                  </a:moveTo>
                  <a:lnTo>
                    <a:pt x="0" y="0"/>
                  </a:lnTo>
                  <a:lnTo>
                    <a:pt x="20" y="0"/>
                  </a:lnTo>
                  <a:lnTo>
                    <a:pt x="20" y="417"/>
                  </a:lnTo>
                  <a:lnTo>
                    <a:pt x="0" y="41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88" name="Freeform 66">
              <a:extLst>
                <a:ext uri="{FF2B5EF4-FFF2-40B4-BE49-F238E27FC236}">
                  <a16:creationId xmlns:a16="http://schemas.microsoft.com/office/drawing/2014/main" id="{72C72705-50DE-1372-B8A8-076DBB9F1080}"/>
                </a:ext>
              </a:extLst>
            </p:cNvPr>
            <p:cNvSpPr>
              <a:spLocks/>
            </p:cNvSpPr>
            <p:nvPr/>
          </p:nvSpPr>
          <p:spPr bwMode="auto">
            <a:xfrm>
              <a:off x="5531" y="1926"/>
              <a:ext cx="12" cy="269"/>
            </a:xfrm>
            <a:custGeom>
              <a:avLst/>
              <a:gdLst>
                <a:gd name="T0" fmla="*/ 0 w 20"/>
                <a:gd name="T1" fmla="*/ 0 h 447"/>
                <a:gd name="T2" fmla="*/ 0 w 20"/>
                <a:gd name="T3" fmla="*/ 0 h 447"/>
                <a:gd name="T4" fmla="*/ 20 w 20"/>
                <a:gd name="T5" fmla="*/ 0 h 447"/>
                <a:gd name="T6" fmla="*/ 20 w 20"/>
                <a:gd name="T7" fmla="*/ 447 h 447"/>
                <a:gd name="T8" fmla="*/ 0 w 20"/>
                <a:gd name="T9" fmla="*/ 447 h 447"/>
                <a:gd name="T10" fmla="*/ 0 w 20"/>
                <a:gd name="T11" fmla="*/ 0 h 447"/>
              </a:gdLst>
              <a:ahLst/>
              <a:cxnLst>
                <a:cxn ang="0">
                  <a:pos x="T0" y="T1"/>
                </a:cxn>
                <a:cxn ang="0">
                  <a:pos x="T2" y="T3"/>
                </a:cxn>
                <a:cxn ang="0">
                  <a:pos x="T4" y="T5"/>
                </a:cxn>
                <a:cxn ang="0">
                  <a:pos x="T6" y="T7"/>
                </a:cxn>
                <a:cxn ang="0">
                  <a:pos x="T8" y="T9"/>
                </a:cxn>
                <a:cxn ang="0">
                  <a:pos x="T10" y="T11"/>
                </a:cxn>
              </a:cxnLst>
              <a:rect l="0" t="0" r="r" b="b"/>
              <a:pathLst>
                <a:path w="20" h="447">
                  <a:moveTo>
                    <a:pt x="0" y="0"/>
                  </a:moveTo>
                  <a:lnTo>
                    <a:pt x="0" y="0"/>
                  </a:lnTo>
                  <a:lnTo>
                    <a:pt x="20" y="0"/>
                  </a:lnTo>
                  <a:lnTo>
                    <a:pt x="20" y="447"/>
                  </a:lnTo>
                  <a:lnTo>
                    <a:pt x="0" y="44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89" name="Freeform 67">
              <a:extLst>
                <a:ext uri="{FF2B5EF4-FFF2-40B4-BE49-F238E27FC236}">
                  <a16:creationId xmlns:a16="http://schemas.microsoft.com/office/drawing/2014/main" id="{5497F268-0983-7FC4-7576-D36B8FB33879}"/>
                </a:ext>
              </a:extLst>
            </p:cNvPr>
            <p:cNvSpPr>
              <a:spLocks/>
            </p:cNvSpPr>
            <p:nvPr/>
          </p:nvSpPr>
          <p:spPr bwMode="auto">
            <a:xfrm>
              <a:off x="5557" y="1926"/>
              <a:ext cx="11" cy="287"/>
            </a:xfrm>
            <a:custGeom>
              <a:avLst/>
              <a:gdLst>
                <a:gd name="T0" fmla="*/ 0 w 19"/>
                <a:gd name="T1" fmla="*/ 0 h 477"/>
                <a:gd name="T2" fmla="*/ 0 w 19"/>
                <a:gd name="T3" fmla="*/ 0 h 477"/>
                <a:gd name="T4" fmla="*/ 19 w 19"/>
                <a:gd name="T5" fmla="*/ 0 h 477"/>
                <a:gd name="T6" fmla="*/ 19 w 19"/>
                <a:gd name="T7" fmla="*/ 477 h 477"/>
                <a:gd name="T8" fmla="*/ 0 w 19"/>
                <a:gd name="T9" fmla="*/ 477 h 477"/>
                <a:gd name="T10" fmla="*/ 0 w 19"/>
                <a:gd name="T11" fmla="*/ 0 h 477"/>
              </a:gdLst>
              <a:ahLst/>
              <a:cxnLst>
                <a:cxn ang="0">
                  <a:pos x="T0" y="T1"/>
                </a:cxn>
                <a:cxn ang="0">
                  <a:pos x="T2" y="T3"/>
                </a:cxn>
                <a:cxn ang="0">
                  <a:pos x="T4" y="T5"/>
                </a:cxn>
                <a:cxn ang="0">
                  <a:pos x="T6" y="T7"/>
                </a:cxn>
                <a:cxn ang="0">
                  <a:pos x="T8" y="T9"/>
                </a:cxn>
                <a:cxn ang="0">
                  <a:pos x="T10" y="T11"/>
                </a:cxn>
              </a:cxnLst>
              <a:rect l="0" t="0" r="r" b="b"/>
              <a:pathLst>
                <a:path w="19" h="477">
                  <a:moveTo>
                    <a:pt x="0" y="0"/>
                  </a:moveTo>
                  <a:lnTo>
                    <a:pt x="0" y="0"/>
                  </a:lnTo>
                  <a:lnTo>
                    <a:pt x="19" y="0"/>
                  </a:lnTo>
                  <a:lnTo>
                    <a:pt x="19" y="477"/>
                  </a:lnTo>
                  <a:lnTo>
                    <a:pt x="0" y="47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90" name="Freeform 68">
              <a:extLst>
                <a:ext uri="{FF2B5EF4-FFF2-40B4-BE49-F238E27FC236}">
                  <a16:creationId xmlns:a16="http://schemas.microsoft.com/office/drawing/2014/main" id="{703F3F40-1712-D7B6-B7AE-9CF2C4EFC906}"/>
                </a:ext>
              </a:extLst>
            </p:cNvPr>
            <p:cNvSpPr>
              <a:spLocks/>
            </p:cNvSpPr>
            <p:nvPr/>
          </p:nvSpPr>
          <p:spPr bwMode="auto">
            <a:xfrm>
              <a:off x="5582" y="1926"/>
              <a:ext cx="12" cy="293"/>
            </a:xfrm>
            <a:custGeom>
              <a:avLst/>
              <a:gdLst>
                <a:gd name="T0" fmla="*/ 0 w 20"/>
                <a:gd name="T1" fmla="*/ 0 h 487"/>
                <a:gd name="T2" fmla="*/ 0 w 20"/>
                <a:gd name="T3" fmla="*/ 0 h 487"/>
                <a:gd name="T4" fmla="*/ 20 w 20"/>
                <a:gd name="T5" fmla="*/ 0 h 487"/>
                <a:gd name="T6" fmla="*/ 20 w 20"/>
                <a:gd name="T7" fmla="*/ 487 h 487"/>
                <a:gd name="T8" fmla="*/ 0 w 20"/>
                <a:gd name="T9" fmla="*/ 487 h 487"/>
                <a:gd name="T10" fmla="*/ 0 w 20"/>
                <a:gd name="T11" fmla="*/ 0 h 487"/>
              </a:gdLst>
              <a:ahLst/>
              <a:cxnLst>
                <a:cxn ang="0">
                  <a:pos x="T0" y="T1"/>
                </a:cxn>
                <a:cxn ang="0">
                  <a:pos x="T2" y="T3"/>
                </a:cxn>
                <a:cxn ang="0">
                  <a:pos x="T4" y="T5"/>
                </a:cxn>
                <a:cxn ang="0">
                  <a:pos x="T6" y="T7"/>
                </a:cxn>
                <a:cxn ang="0">
                  <a:pos x="T8" y="T9"/>
                </a:cxn>
                <a:cxn ang="0">
                  <a:pos x="T10" y="T11"/>
                </a:cxn>
              </a:cxnLst>
              <a:rect l="0" t="0" r="r" b="b"/>
              <a:pathLst>
                <a:path w="20" h="487">
                  <a:moveTo>
                    <a:pt x="0" y="0"/>
                  </a:moveTo>
                  <a:lnTo>
                    <a:pt x="0" y="0"/>
                  </a:lnTo>
                  <a:lnTo>
                    <a:pt x="20" y="0"/>
                  </a:lnTo>
                  <a:lnTo>
                    <a:pt x="20" y="487"/>
                  </a:lnTo>
                  <a:lnTo>
                    <a:pt x="0" y="48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91" name="Freeform 69">
              <a:extLst>
                <a:ext uri="{FF2B5EF4-FFF2-40B4-BE49-F238E27FC236}">
                  <a16:creationId xmlns:a16="http://schemas.microsoft.com/office/drawing/2014/main" id="{BC731A03-F186-52E4-F191-4665EA7FC17C}"/>
                </a:ext>
              </a:extLst>
            </p:cNvPr>
            <p:cNvSpPr>
              <a:spLocks/>
            </p:cNvSpPr>
            <p:nvPr/>
          </p:nvSpPr>
          <p:spPr bwMode="auto">
            <a:xfrm>
              <a:off x="5608" y="1926"/>
              <a:ext cx="12" cy="299"/>
            </a:xfrm>
            <a:custGeom>
              <a:avLst/>
              <a:gdLst>
                <a:gd name="T0" fmla="*/ 0 w 20"/>
                <a:gd name="T1" fmla="*/ 0 h 497"/>
                <a:gd name="T2" fmla="*/ 0 w 20"/>
                <a:gd name="T3" fmla="*/ 0 h 497"/>
                <a:gd name="T4" fmla="*/ 20 w 20"/>
                <a:gd name="T5" fmla="*/ 0 h 497"/>
                <a:gd name="T6" fmla="*/ 20 w 20"/>
                <a:gd name="T7" fmla="*/ 497 h 497"/>
                <a:gd name="T8" fmla="*/ 0 w 20"/>
                <a:gd name="T9" fmla="*/ 497 h 497"/>
                <a:gd name="T10" fmla="*/ 0 w 20"/>
                <a:gd name="T11" fmla="*/ 0 h 497"/>
              </a:gdLst>
              <a:ahLst/>
              <a:cxnLst>
                <a:cxn ang="0">
                  <a:pos x="T0" y="T1"/>
                </a:cxn>
                <a:cxn ang="0">
                  <a:pos x="T2" y="T3"/>
                </a:cxn>
                <a:cxn ang="0">
                  <a:pos x="T4" y="T5"/>
                </a:cxn>
                <a:cxn ang="0">
                  <a:pos x="T6" y="T7"/>
                </a:cxn>
                <a:cxn ang="0">
                  <a:pos x="T8" y="T9"/>
                </a:cxn>
                <a:cxn ang="0">
                  <a:pos x="T10" y="T11"/>
                </a:cxn>
              </a:cxnLst>
              <a:rect l="0" t="0" r="r" b="b"/>
              <a:pathLst>
                <a:path w="20" h="497">
                  <a:moveTo>
                    <a:pt x="0" y="0"/>
                  </a:moveTo>
                  <a:lnTo>
                    <a:pt x="0" y="0"/>
                  </a:lnTo>
                  <a:lnTo>
                    <a:pt x="20" y="0"/>
                  </a:lnTo>
                  <a:lnTo>
                    <a:pt x="20" y="497"/>
                  </a:lnTo>
                  <a:lnTo>
                    <a:pt x="0" y="49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92" name="Freeform 70">
              <a:extLst>
                <a:ext uri="{FF2B5EF4-FFF2-40B4-BE49-F238E27FC236}">
                  <a16:creationId xmlns:a16="http://schemas.microsoft.com/office/drawing/2014/main" id="{0619F76D-53C2-C55A-26F4-ABB496C1813F}"/>
                </a:ext>
              </a:extLst>
            </p:cNvPr>
            <p:cNvSpPr>
              <a:spLocks/>
            </p:cNvSpPr>
            <p:nvPr/>
          </p:nvSpPr>
          <p:spPr bwMode="auto">
            <a:xfrm>
              <a:off x="5634" y="1926"/>
              <a:ext cx="11" cy="311"/>
            </a:xfrm>
            <a:custGeom>
              <a:avLst/>
              <a:gdLst>
                <a:gd name="T0" fmla="*/ 0 w 19"/>
                <a:gd name="T1" fmla="*/ 0 h 517"/>
                <a:gd name="T2" fmla="*/ 0 w 19"/>
                <a:gd name="T3" fmla="*/ 0 h 517"/>
                <a:gd name="T4" fmla="*/ 19 w 19"/>
                <a:gd name="T5" fmla="*/ 0 h 517"/>
                <a:gd name="T6" fmla="*/ 19 w 19"/>
                <a:gd name="T7" fmla="*/ 517 h 517"/>
                <a:gd name="T8" fmla="*/ 0 w 19"/>
                <a:gd name="T9" fmla="*/ 517 h 517"/>
                <a:gd name="T10" fmla="*/ 0 w 19"/>
                <a:gd name="T11" fmla="*/ 0 h 517"/>
              </a:gdLst>
              <a:ahLst/>
              <a:cxnLst>
                <a:cxn ang="0">
                  <a:pos x="T0" y="T1"/>
                </a:cxn>
                <a:cxn ang="0">
                  <a:pos x="T2" y="T3"/>
                </a:cxn>
                <a:cxn ang="0">
                  <a:pos x="T4" y="T5"/>
                </a:cxn>
                <a:cxn ang="0">
                  <a:pos x="T6" y="T7"/>
                </a:cxn>
                <a:cxn ang="0">
                  <a:pos x="T8" y="T9"/>
                </a:cxn>
                <a:cxn ang="0">
                  <a:pos x="T10" y="T11"/>
                </a:cxn>
              </a:cxnLst>
              <a:rect l="0" t="0" r="r" b="b"/>
              <a:pathLst>
                <a:path w="19" h="517">
                  <a:moveTo>
                    <a:pt x="0" y="0"/>
                  </a:moveTo>
                  <a:lnTo>
                    <a:pt x="0" y="0"/>
                  </a:lnTo>
                  <a:lnTo>
                    <a:pt x="19" y="0"/>
                  </a:lnTo>
                  <a:lnTo>
                    <a:pt x="19" y="517"/>
                  </a:lnTo>
                  <a:lnTo>
                    <a:pt x="0" y="51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93" name="Freeform 71">
              <a:extLst>
                <a:ext uri="{FF2B5EF4-FFF2-40B4-BE49-F238E27FC236}">
                  <a16:creationId xmlns:a16="http://schemas.microsoft.com/office/drawing/2014/main" id="{6AB288C0-85B8-E310-5F10-D59CCDB29CA7}"/>
                </a:ext>
              </a:extLst>
            </p:cNvPr>
            <p:cNvSpPr>
              <a:spLocks/>
            </p:cNvSpPr>
            <p:nvPr/>
          </p:nvSpPr>
          <p:spPr bwMode="auto">
            <a:xfrm>
              <a:off x="5659" y="1926"/>
              <a:ext cx="12" cy="311"/>
            </a:xfrm>
            <a:custGeom>
              <a:avLst/>
              <a:gdLst>
                <a:gd name="T0" fmla="*/ 0 w 20"/>
                <a:gd name="T1" fmla="*/ 0 h 517"/>
                <a:gd name="T2" fmla="*/ 0 w 20"/>
                <a:gd name="T3" fmla="*/ 0 h 517"/>
                <a:gd name="T4" fmla="*/ 20 w 20"/>
                <a:gd name="T5" fmla="*/ 0 h 517"/>
                <a:gd name="T6" fmla="*/ 20 w 20"/>
                <a:gd name="T7" fmla="*/ 517 h 517"/>
                <a:gd name="T8" fmla="*/ 0 w 20"/>
                <a:gd name="T9" fmla="*/ 517 h 517"/>
                <a:gd name="T10" fmla="*/ 0 w 20"/>
                <a:gd name="T11" fmla="*/ 0 h 517"/>
              </a:gdLst>
              <a:ahLst/>
              <a:cxnLst>
                <a:cxn ang="0">
                  <a:pos x="T0" y="T1"/>
                </a:cxn>
                <a:cxn ang="0">
                  <a:pos x="T2" y="T3"/>
                </a:cxn>
                <a:cxn ang="0">
                  <a:pos x="T4" y="T5"/>
                </a:cxn>
                <a:cxn ang="0">
                  <a:pos x="T6" y="T7"/>
                </a:cxn>
                <a:cxn ang="0">
                  <a:pos x="T8" y="T9"/>
                </a:cxn>
                <a:cxn ang="0">
                  <a:pos x="T10" y="T11"/>
                </a:cxn>
              </a:cxnLst>
              <a:rect l="0" t="0" r="r" b="b"/>
              <a:pathLst>
                <a:path w="20" h="517">
                  <a:moveTo>
                    <a:pt x="0" y="0"/>
                  </a:moveTo>
                  <a:lnTo>
                    <a:pt x="0" y="0"/>
                  </a:lnTo>
                  <a:lnTo>
                    <a:pt x="20" y="0"/>
                  </a:lnTo>
                  <a:lnTo>
                    <a:pt x="20" y="517"/>
                  </a:lnTo>
                  <a:lnTo>
                    <a:pt x="0" y="51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94" name="Freeform 72">
              <a:extLst>
                <a:ext uri="{FF2B5EF4-FFF2-40B4-BE49-F238E27FC236}">
                  <a16:creationId xmlns:a16="http://schemas.microsoft.com/office/drawing/2014/main" id="{4F4CF8EC-E7C3-3435-0C67-D392CDABDB48}"/>
                </a:ext>
              </a:extLst>
            </p:cNvPr>
            <p:cNvSpPr>
              <a:spLocks/>
            </p:cNvSpPr>
            <p:nvPr/>
          </p:nvSpPr>
          <p:spPr bwMode="auto">
            <a:xfrm>
              <a:off x="5685" y="1926"/>
              <a:ext cx="12" cy="329"/>
            </a:xfrm>
            <a:custGeom>
              <a:avLst/>
              <a:gdLst>
                <a:gd name="T0" fmla="*/ 0 w 20"/>
                <a:gd name="T1" fmla="*/ 0 h 546"/>
                <a:gd name="T2" fmla="*/ 0 w 20"/>
                <a:gd name="T3" fmla="*/ 0 h 546"/>
                <a:gd name="T4" fmla="*/ 20 w 20"/>
                <a:gd name="T5" fmla="*/ 0 h 546"/>
                <a:gd name="T6" fmla="*/ 20 w 20"/>
                <a:gd name="T7" fmla="*/ 546 h 546"/>
                <a:gd name="T8" fmla="*/ 0 w 20"/>
                <a:gd name="T9" fmla="*/ 546 h 546"/>
                <a:gd name="T10" fmla="*/ 0 w 20"/>
                <a:gd name="T11" fmla="*/ 0 h 546"/>
              </a:gdLst>
              <a:ahLst/>
              <a:cxnLst>
                <a:cxn ang="0">
                  <a:pos x="T0" y="T1"/>
                </a:cxn>
                <a:cxn ang="0">
                  <a:pos x="T2" y="T3"/>
                </a:cxn>
                <a:cxn ang="0">
                  <a:pos x="T4" y="T5"/>
                </a:cxn>
                <a:cxn ang="0">
                  <a:pos x="T6" y="T7"/>
                </a:cxn>
                <a:cxn ang="0">
                  <a:pos x="T8" y="T9"/>
                </a:cxn>
                <a:cxn ang="0">
                  <a:pos x="T10" y="T11"/>
                </a:cxn>
              </a:cxnLst>
              <a:rect l="0" t="0" r="r" b="b"/>
              <a:pathLst>
                <a:path w="20" h="546">
                  <a:moveTo>
                    <a:pt x="0" y="0"/>
                  </a:moveTo>
                  <a:lnTo>
                    <a:pt x="0" y="0"/>
                  </a:lnTo>
                  <a:lnTo>
                    <a:pt x="20" y="0"/>
                  </a:lnTo>
                  <a:lnTo>
                    <a:pt x="20" y="546"/>
                  </a:lnTo>
                  <a:lnTo>
                    <a:pt x="0" y="546"/>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95" name="Freeform 73">
              <a:extLst>
                <a:ext uri="{FF2B5EF4-FFF2-40B4-BE49-F238E27FC236}">
                  <a16:creationId xmlns:a16="http://schemas.microsoft.com/office/drawing/2014/main" id="{739A0AB0-E47D-50EC-0FC8-4B276340F4FD}"/>
                </a:ext>
              </a:extLst>
            </p:cNvPr>
            <p:cNvSpPr>
              <a:spLocks/>
            </p:cNvSpPr>
            <p:nvPr/>
          </p:nvSpPr>
          <p:spPr bwMode="auto">
            <a:xfrm>
              <a:off x="5710" y="1926"/>
              <a:ext cx="12" cy="329"/>
            </a:xfrm>
            <a:custGeom>
              <a:avLst/>
              <a:gdLst>
                <a:gd name="T0" fmla="*/ 0 w 20"/>
                <a:gd name="T1" fmla="*/ 0 h 546"/>
                <a:gd name="T2" fmla="*/ 0 w 20"/>
                <a:gd name="T3" fmla="*/ 0 h 546"/>
                <a:gd name="T4" fmla="*/ 20 w 20"/>
                <a:gd name="T5" fmla="*/ 0 h 546"/>
                <a:gd name="T6" fmla="*/ 20 w 20"/>
                <a:gd name="T7" fmla="*/ 546 h 546"/>
                <a:gd name="T8" fmla="*/ 0 w 20"/>
                <a:gd name="T9" fmla="*/ 546 h 546"/>
                <a:gd name="T10" fmla="*/ 0 w 20"/>
                <a:gd name="T11" fmla="*/ 0 h 546"/>
              </a:gdLst>
              <a:ahLst/>
              <a:cxnLst>
                <a:cxn ang="0">
                  <a:pos x="T0" y="T1"/>
                </a:cxn>
                <a:cxn ang="0">
                  <a:pos x="T2" y="T3"/>
                </a:cxn>
                <a:cxn ang="0">
                  <a:pos x="T4" y="T5"/>
                </a:cxn>
                <a:cxn ang="0">
                  <a:pos x="T6" y="T7"/>
                </a:cxn>
                <a:cxn ang="0">
                  <a:pos x="T8" y="T9"/>
                </a:cxn>
                <a:cxn ang="0">
                  <a:pos x="T10" y="T11"/>
                </a:cxn>
              </a:cxnLst>
              <a:rect l="0" t="0" r="r" b="b"/>
              <a:pathLst>
                <a:path w="20" h="546">
                  <a:moveTo>
                    <a:pt x="0" y="0"/>
                  </a:moveTo>
                  <a:lnTo>
                    <a:pt x="0" y="0"/>
                  </a:lnTo>
                  <a:lnTo>
                    <a:pt x="20" y="0"/>
                  </a:lnTo>
                  <a:lnTo>
                    <a:pt x="20" y="546"/>
                  </a:lnTo>
                  <a:lnTo>
                    <a:pt x="0" y="546"/>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96" name="Freeform 74">
              <a:extLst>
                <a:ext uri="{FF2B5EF4-FFF2-40B4-BE49-F238E27FC236}">
                  <a16:creationId xmlns:a16="http://schemas.microsoft.com/office/drawing/2014/main" id="{8DF27C4F-8A79-4FDA-3621-5F4FCE4BFAA2}"/>
                </a:ext>
              </a:extLst>
            </p:cNvPr>
            <p:cNvSpPr>
              <a:spLocks/>
            </p:cNvSpPr>
            <p:nvPr/>
          </p:nvSpPr>
          <p:spPr bwMode="auto">
            <a:xfrm>
              <a:off x="5736" y="1926"/>
              <a:ext cx="12" cy="335"/>
            </a:xfrm>
            <a:custGeom>
              <a:avLst/>
              <a:gdLst>
                <a:gd name="T0" fmla="*/ 0 w 20"/>
                <a:gd name="T1" fmla="*/ 0 h 557"/>
                <a:gd name="T2" fmla="*/ 0 w 20"/>
                <a:gd name="T3" fmla="*/ 0 h 557"/>
                <a:gd name="T4" fmla="*/ 20 w 20"/>
                <a:gd name="T5" fmla="*/ 0 h 557"/>
                <a:gd name="T6" fmla="*/ 20 w 20"/>
                <a:gd name="T7" fmla="*/ 557 h 557"/>
                <a:gd name="T8" fmla="*/ 0 w 20"/>
                <a:gd name="T9" fmla="*/ 557 h 557"/>
                <a:gd name="T10" fmla="*/ 0 w 20"/>
                <a:gd name="T11" fmla="*/ 0 h 557"/>
              </a:gdLst>
              <a:ahLst/>
              <a:cxnLst>
                <a:cxn ang="0">
                  <a:pos x="T0" y="T1"/>
                </a:cxn>
                <a:cxn ang="0">
                  <a:pos x="T2" y="T3"/>
                </a:cxn>
                <a:cxn ang="0">
                  <a:pos x="T4" y="T5"/>
                </a:cxn>
                <a:cxn ang="0">
                  <a:pos x="T6" y="T7"/>
                </a:cxn>
                <a:cxn ang="0">
                  <a:pos x="T8" y="T9"/>
                </a:cxn>
                <a:cxn ang="0">
                  <a:pos x="T10" y="T11"/>
                </a:cxn>
              </a:cxnLst>
              <a:rect l="0" t="0" r="r" b="b"/>
              <a:pathLst>
                <a:path w="20" h="557">
                  <a:moveTo>
                    <a:pt x="0" y="0"/>
                  </a:moveTo>
                  <a:lnTo>
                    <a:pt x="0" y="0"/>
                  </a:lnTo>
                  <a:lnTo>
                    <a:pt x="20" y="0"/>
                  </a:lnTo>
                  <a:lnTo>
                    <a:pt x="20" y="557"/>
                  </a:lnTo>
                  <a:lnTo>
                    <a:pt x="0" y="55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97" name="Freeform 75">
              <a:extLst>
                <a:ext uri="{FF2B5EF4-FFF2-40B4-BE49-F238E27FC236}">
                  <a16:creationId xmlns:a16="http://schemas.microsoft.com/office/drawing/2014/main" id="{E5409CFF-7F92-27FA-4103-C94106EC5EB3}"/>
                </a:ext>
              </a:extLst>
            </p:cNvPr>
            <p:cNvSpPr>
              <a:spLocks/>
            </p:cNvSpPr>
            <p:nvPr/>
          </p:nvSpPr>
          <p:spPr bwMode="auto">
            <a:xfrm>
              <a:off x="5762" y="1926"/>
              <a:ext cx="12" cy="390"/>
            </a:xfrm>
            <a:custGeom>
              <a:avLst/>
              <a:gdLst>
                <a:gd name="T0" fmla="*/ 0 w 20"/>
                <a:gd name="T1" fmla="*/ 0 h 648"/>
                <a:gd name="T2" fmla="*/ 0 w 20"/>
                <a:gd name="T3" fmla="*/ 0 h 648"/>
                <a:gd name="T4" fmla="*/ 20 w 20"/>
                <a:gd name="T5" fmla="*/ 0 h 648"/>
                <a:gd name="T6" fmla="*/ 20 w 20"/>
                <a:gd name="T7" fmla="*/ 648 h 648"/>
                <a:gd name="T8" fmla="*/ 0 w 20"/>
                <a:gd name="T9" fmla="*/ 648 h 648"/>
                <a:gd name="T10" fmla="*/ 0 w 20"/>
                <a:gd name="T11" fmla="*/ 0 h 648"/>
              </a:gdLst>
              <a:ahLst/>
              <a:cxnLst>
                <a:cxn ang="0">
                  <a:pos x="T0" y="T1"/>
                </a:cxn>
                <a:cxn ang="0">
                  <a:pos x="T2" y="T3"/>
                </a:cxn>
                <a:cxn ang="0">
                  <a:pos x="T4" y="T5"/>
                </a:cxn>
                <a:cxn ang="0">
                  <a:pos x="T6" y="T7"/>
                </a:cxn>
                <a:cxn ang="0">
                  <a:pos x="T8" y="T9"/>
                </a:cxn>
                <a:cxn ang="0">
                  <a:pos x="T10" y="T11"/>
                </a:cxn>
              </a:cxnLst>
              <a:rect l="0" t="0" r="r" b="b"/>
              <a:pathLst>
                <a:path w="20" h="648">
                  <a:moveTo>
                    <a:pt x="0" y="0"/>
                  </a:moveTo>
                  <a:lnTo>
                    <a:pt x="0" y="0"/>
                  </a:lnTo>
                  <a:lnTo>
                    <a:pt x="20" y="0"/>
                  </a:lnTo>
                  <a:lnTo>
                    <a:pt x="20" y="648"/>
                  </a:lnTo>
                  <a:lnTo>
                    <a:pt x="0" y="648"/>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98" name="Freeform 76">
              <a:extLst>
                <a:ext uri="{FF2B5EF4-FFF2-40B4-BE49-F238E27FC236}">
                  <a16:creationId xmlns:a16="http://schemas.microsoft.com/office/drawing/2014/main" id="{634FE4AE-86AC-1EB0-DCF7-9F50CBC10960}"/>
                </a:ext>
              </a:extLst>
            </p:cNvPr>
            <p:cNvSpPr>
              <a:spLocks/>
            </p:cNvSpPr>
            <p:nvPr/>
          </p:nvSpPr>
          <p:spPr bwMode="auto">
            <a:xfrm>
              <a:off x="5787" y="1926"/>
              <a:ext cx="12" cy="401"/>
            </a:xfrm>
            <a:custGeom>
              <a:avLst/>
              <a:gdLst>
                <a:gd name="T0" fmla="*/ 0 w 20"/>
                <a:gd name="T1" fmla="*/ 0 h 667"/>
                <a:gd name="T2" fmla="*/ 0 w 20"/>
                <a:gd name="T3" fmla="*/ 0 h 667"/>
                <a:gd name="T4" fmla="*/ 20 w 20"/>
                <a:gd name="T5" fmla="*/ 0 h 667"/>
                <a:gd name="T6" fmla="*/ 20 w 20"/>
                <a:gd name="T7" fmla="*/ 667 h 667"/>
                <a:gd name="T8" fmla="*/ 0 w 20"/>
                <a:gd name="T9" fmla="*/ 667 h 667"/>
                <a:gd name="T10" fmla="*/ 0 w 20"/>
                <a:gd name="T11" fmla="*/ 0 h 667"/>
              </a:gdLst>
              <a:ahLst/>
              <a:cxnLst>
                <a:cxn ang="0">
                  <a:pos x="T0" y="T1"/>
                </a:cxn>
                <a:cxn ang="0">
                  <a:pos x="T2" y="T3"/>
                </a:cxn>
                <a:cxn ang="0">
                  <a:pos x="T4" y="T5"/>
                </a:cxn>
                <a:cxn ang="0">
                  <a:pos x="T6" y="T7"/>
                </a:cxn>
                <a:cxn ang="0">
                  <a:pos x="T8" y="T9"/>
                </a:cxn>
                <a:cxn ang="0">
                  <a:pos x="T10" y="T11"/>
                </a:cxn>
              </a:cxnLst>
              <a:rect l="0" t="0" r="r" b="b"/>
              <a:pathLst>
                <a:path w="20" h="667">
                  <a:moveTo>
                    <a:pt x="0" y="0"/>
                  </a:moveTo>
                  <a:lnTo>
                    <a:pt x="0" y="0"/>
                  </a:lnTo>
                  <a:lnTo>
                    <a:pt x="20" y="0"/>
                  </a:lnTo>
                  <a:lnTo>
                    <a:pt x="20" y="667"/>
                  </a:lnTo>
                  <a:lnTo>
                    <a:pt x="0" y="66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99" name="Freeform 77">
              <a:extLst>
                <a:ext uri="{FF2B5EF4-FFF2-40B4-BE49-F238E27FC236}">
                  <a16:creationId xmlns:a16="http://schemas.microsoft.com/office/drawing/2014/main" id="{DA633320-88B0-16F5-61BC-34DC3CF19508}"/>
                </a:ext>
              </a:extLst>
            </p:cNvPr>
            <p:cNvSpPr>
              <a:spLocks/>
            </p:cNvSpPr>
            <p:nvPr/>
          </p:nvSpPr>
          <p:spPr bwMode="auto">
            <a:xfrm>
              <a:off x="5813" y="1926"/>
              <a:ext cx="12" cy="401"/>
            </a:xfrm>
            <a:custGeom>
              <a:avLst/>
              <a:gdLst>
                <a:gd name="T0" fmla="*/ 0 w 19"/>
                <a:gd name="T1" fmla="*/ 0 h 667"/>
                <a:gd name="T2" fmla="*/ 0 w 19"/>
                <a:gd name="T3" fmla="*/ 0 h 667"/>
                <a:gd name="T4" fmla="*/ 19 w 19"/>
                <a:gd name="T5" fmla="*/ 0 h 667"/>
                <a:gd name="T6" fmla="*/ 19 w 19"/>
                <a:gd name="T7" fmla="*/ 667 h 667"/>
                <a:gd name="T8" fmla="*/ 0 w 19"/>
                <a:gd name="T9" fmla="*/ 667 h 667"/>
                <a:gd name="T10" fmla="*/ 0 w 19"/>
                <a:gd name="T11" fmla="*/ 0 h 667"/>
              </a:gdLst>
              <a:ahLst/>
              <a:cxnLst>
                <a:cxn ang="0">
                  <a:pos x="T0" y="T1"/>
                </a:cxn>
                <a:cxn ang="0">
                  <a:pos x="T2" y="T3"/>
                </a:cxn>
                <a:cxn ang="0">
                  <a:pos x="T4" y="T5"/>
                </a:cxn>
                <a:cxn ang="0">
                  <a:pos x="T6" y="T7"/>
                </a:cxn>
                <a:cxn ang="0">
                  <a:pos x="T8" y="T9"/>
                </a:cxn>
                <a:cxn ang="0">
                  <a:pos x="T10" y="T11"/>
                </a:cxn>
              </a:cxnLst>
              <a:rect l="0" t="0" r="r" b="b"/>
              <a:pathLst>
                <a:path w="19" h="667">
                  <a:moveTo>
                    <a:pt x="0" y="0"/>
                  </a:moveTo>
                  <a:lnTo>
                    <a:pt x="0" y="0"/>
                  </a:lnTo>
                  <a:lnTo>
                    <a:pt x="19" y="0"/>
                  </a:lnTo>
                  <a:lnTo>
                    <a:pt x="19" y="667"/>
                  </a:lnTo>
                  <a:lnTo>
                    <a:pt x="0" y="66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02" name="Freeform 78">
              <a:extLst>
                <a:ext uri="{FF2B5EF4-FFF2-40B4-BE49-F238E27FC236}">
                  <a16:creationId xmlns:a16="http://schemas.microsoft.com/office/drawing/2014/main" id="{E7490A1D-2209-D02C-1974-FA764C9B855D}"/>
                </a:ext>
              </a:extLst>
            </p:cNvPr>
            <p:cNvSpPr>
              <a:spLocks/>
            </p:cNvSpPr>
            <p:nvPr/>
          </p:nvSpPr>
          <p:spPr bwMode="auto">
            <a:xfrm>
              <a:off x="5838" y="1926"/>
              <a:ext cx="12" cy="401"/>
            </a:xfrm>
            <a:custGeom>
              <a:avLst/>
              <a:gdLst>
                <a:gd name="T0" fmla="*/ 0 w 20"/>
                <a:gd name="T1" fmla="*/ 0 h 667"/>
                <a:gd name="T2" fmla="*/ 0 w 20"/>
                <a:gd name="T3" fmla="*/ 0 h 667"/>
                <a:gd name="T4" fmla="*/ 20 w 20"/>
                <a:gd name="T5" fmla="*/ 0 h 667"/>
                <a:gd name="T6" fmla="*/ 20 w 20"/>
                <a:gd name="T7" fmla="*/ 667 h 667"/>
                <a:gd name="T8" fmla="*/ 0 w 20"/>
                <a:gd name="T9" fmla="*/ 667 h 667"/>
                <a:gd name="T10" fmla="*/ 0 w 20"/>
                <a:gd name="T11" fmla="*/ 0 h 667"/>
              </a:gdLst>
              <a:ahLst/>
              <a:cxnLst>
                <a:cxn ang="0">
                  <a:pos x="T0" y="T1"/>
                </a:cxn>
                <a:cxn ang="0">
                  <a:pos x="T2" y="T3"/>
                </a:cxn>
                <a:cxn ang="0">
                  <a:pos x="T4" y="T5"/>
                </a:cxn>
                <a:cxn ang="0">
                  <a:pos x="T6" y="T7"/>
                </a:cxn>
                <a:cxn ang="0">
                  <a:pos x="T8" y="T9"/>
                </a:cxn>
                <a:cxn ang="0">
                  <a:pos x="T10" y="T11"/>
                </a:cxn>
              </a:cxnLst>
              <a:rect l="0" t="0" r="r" b="b"/>
              <a:pathLst>
                <a:path w="20" h="667">
                  <a:moveTo>
                    <a:pt x="0" y="0"/>
                  </a:moveTo>
                  <a:lnTo>
                    <a:pt x="0" y="0"/>
                  </a:lnTo>
                  <a:lnTo>
                    <a:pt x="20" y="0"/>
                  </a:lnTo>
                  <a:lnTo>
                    <a:pt x="20" y="667"/>
                  </a:lnTo>
                  <a:lnTo>
                    <a:pt x="0" y="667"/>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03" name="Freeform 79">
              <a:extLst>
                <a:ext uri="{FF2B5EF4-FFF2-40B4-BE49-F238E27FC236}">
                  <a16:creationId xmlns:a16="http://schemas.microsoft.com/office/drawing/2014/main" id="{E111CB2F-3A35-99BB-6BB3-536D22B304A9}"/>
                </a:ext>
              </a:extLst>
            </p:cNvPr>
            <p:cNvSpPr>
              <a:spLocks/>
            </p:cNvSpPr>
            <p:nvPr/>
          </p:nvSpPr>
          <p:spPr bwMode="auto">
            <a:xfrm>
              <a:off x="5864" y="1926"/>
              <a:ext cx="12" cy="419"/>
            </a:xfrm>
            <a:custGeom>
              <a:avLst/>
              <a:gdLst>
                <a:gd name="T0" fmla="*/ 0 w 20"/>
                <a:gd name="T1" fmla="*/ 0 h 697"/>
                <a:gd name="T2" fmla="*/ 0 w 20"/>
                <a:gd name="T3" fmla="*/ 0 h 697"/>
                <a:gd name="T4" fmla="*/ 20 w 20"/>
                <a:gd name="T5" fmla="*/ 0 h 697"/>
                <a:gd name="T6" fmla="*/ 20 w 20"/>
                <a:gd name="T7" fmla="*/ 697 h 697"/>
                <a:gd name="T8" fmla="*/ 0 w 20"/>
                <a:gd name="T9" fmla="*/ 697 h 697"/>
                <a:gd name="T10" fmla="*/ 0 w 20"/>
                <a:gd name="T11" fmla="*/ 0 h 697"/>
              </a:gdLst>
              <a:ahLst/>
              <a:cxnLst>
                <a:cxn ang="0">
                  <a:pos x="T0" y="T1"/>
                </a:cxn>
                <a:cxn ang="0">
                  <a:pos x="T2" y="T3"/>
                </a:cxn>
                <a:cxn ang="0">
                  <a:pos x="T4" y="T5"/>
                </a:cxn>
                <a:cxn ang="0">
                  <a:pos x="T6" y="T7"/>
                </a:cxn>
                <a:cxn ang="0">
                  <a:pos x="T8" y="T9"/>
                </a:cxn>
                <a:cxn ang="0">
                  <a:pos x="T10" y="T11"/>
                </a:cxn>
              </a:cxnLst>
              <a:rect l="0" t="0" r="r" b="b"/>
              <a:pathLst>
                <a:path w="20" h="697">
                  <a:moveTo>
                    <a:pt x="0" y="0"/>
                  </a:moveTo>
                  <a:lnTo>
                    <a:pt x="0" y="0"/>
                  </a:lnTo>
                  <a:lnTo>
                    <a:pt x="20" y="0"/>
                  </a:lnTo>
                  <a:lnTo>
                    <a:pt x="20" y="697"/>
                  </a:lnTo>
                  <a:lnTo>
                    <a:pt x="0" y="69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04" name="Freeform 80">
              <a:extLst>
                <a:ext uri="{FF2B5EF4-FFF2-40B4-BE49-F238E27FC236}">
                  <a16:creationId xmlns:a16="http://schemas.microsoft.com/office/drawing/2014/main" id="{01E3C70C-FF01-0652-0B57-FDCEDD4C25A2}"/>
                </a:ext>
              </a:extLst>
            </p:cNvPr>
            <p:cNvSpPr>
              <a:spLocks/>
            </p:cNvSpPr>
            <p:nvPr/>
          </p:nvSpPr>
          <p:spPr bwMode="auto">
            <a:xfrm>
              <a:off x="5890" y="1926"/>
              <a:ext cx="12" cy="431"/>
            </a:xfrm>
            <a:custGeom>
              <a:avLst/>
              <a:gdLst>
                <a:gd name="T0" fmla="*/ 0 w 20"/>
                <a:gd name="T1" fmla="*/ 0 h 717"/>
                <a:gd name="T2" fmla="*/ 0 w 20"/>
                <a:gd name="T3" fmla="*/ 0 h 717"/>
                <a:gd name="T4" fmla="*/ 20 w 20"/>
                <a:gd name="T5" fmla="*/ 0 h 717"/>
                <a:gd name="T6" fmla="*/ 20 w 20"/>
                <a:gd name="T7" fmla="*/ 717 h 717"/>
                <a:gd name="T8" fmla="*/ 0 w 20"/>
                <a:gd name="T9" fmla="*/ 717 h 717"/>
                <a:gd name="T10" fmla="*/ 0 w 20"/>
                <a:gd name="T11" fmla="*/ 0 h 717"/>
              </a:gdLst>
              <a:ahLst/>
              <a:cxnLst>
                <a:cxn ang="0">
                  <a:pos x="T0" y="T1"/>
                </a:cxn>
                <a:cxn ang="0">
                  <a:pos x="T2" y="T3"/>
                </a:cxn>
                <a:cxn ang="0">
                  <a:pos x="T4" y="T5"/>
                </a:cxn>
                <a:cxn ang="0">
                  <a:pos x="T6" y="T7"/>
                </a:cxn>
                <a:cxn ang="0">
                  <a:pos x="T8" y="T9"/>
                </a:cxn>
                <a:cxn ang="0">
                  <a:pos x="T10" y="T11"/>
                </a:cxn>
              </a:cxnLst>
              <a:rect l="0" t="0" r="r" b="b"/>
              <a:pathLst>
                <a:path w="20" h="717">
                  <a:moveTo>
                    <a:pt x="0" y="0"/>
                  </a:moveTo>
                  <a:lnTo>
                    <a:pt x="0" y="0"/>
                  </a:lnTo>
                  <a:lnTo>
                    <a:pt x="20" y="0"/>
                  </a:lnTo>
                  <a:lnTo>
                    <a:pt x="20" y="717"/>
                  </a:lnTo>
                  <a:lnTo>
                    <a:pt x="0" y="71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05" name="Freeform 81">
              <a:extLst>
                <a:ext uri="{FF2B5EF4-FFF2-40B4-BE49-F238E27FC236}">
                  <a16:creationId xmlns:a16="http://schemas.microsoft.com/office/drawing/2014/main" id="{26503BAD-EA9B-C21E-D8F6-8E6B87C98E55}"/>
                </a:ext>
              </a:extLst>
            </p:cNvPr>
            <p:cNvSpPr>
              <a:spLocks/>
            </p:cNvSpPr>
            <p:nvPr/>
          </p:nvSpPr>
          <p:spPr bwMode="auto">
            <a:xfrm>
              <a:off x="5915" y="1926"/>
              <a:ext cx="12" cy="437"/>
            </a:xfrm>
            <a:custGeom>
              <a:avLst/>
              <a:gdLst>
                <a:gd name="T0" fmla="*/ 0 w 20"/>
                <a:gd name="T1" fmla="*/ 0 h 727"/>
                <a:gd name="T2" fmla="*/ 0 w 20"/>
                <a:gd name="T3" fmla="*/ 0 h 727"/>
                <a:gd name="T4" fmla="*/ 20 w 20"/>
                <a:gd name="T5" fmla="*/ 0 h 727"/>
                <a:gd name="T6" fmla="*/ 20 w 20"/>
                <a:gd name="T7" fmla="*/ 727 h 727"/>
                <a:gd name="T8" fmla="*/ 0 w 20"/>
                <a:gd name="T9" fmla="*/ 727 h 727"/>
                <a:gd name="T10" fmla="*/ 0 w 20"/>
                <a:gd name="T11" fmla="*/ 0 h 727"/>
              </a:gdLst>
              <a:ahLst/>
              <a:cxnLst>
                <a:cxn ang="0">
                  <a:pos x="T0" y="T1"/>
                </a:cxn>
                <a:cxn ang="0">
                  <a:pos x="T2" y="T3"/>
                </a:cxn>
                <a:cxn ang="0">
                  <a:pos x="T4" y="T5"/>
                </a:cxn>
                <a:cxn ang="0">
                  <a:pos x="T6" y="T7"/>
                </a:cxn>
                <a:cxn ang="0">
                  <a:pos x="T8" y="T9"/>
                </a:cxn>
                <a:cxn ang="0">
                  <a:pos x="T10" y="T11"/>
                </a:cxn>
              </a:cxnLst>
              <a:rect l="0" t="0" r="r" b="b"/>
              <a:pathLst>
                <a:path w="20" h="727">
                  <a:moveTo>
                    <a:pt x="0" y="0"/>
                  </a:moveTo>
                  <a:lnTo>
                    <a:pt x="0" y="0"/>
                  </a:lnTo>
                  <a:lnTo>
                    <a:pt x="20" y="0"/>
                  </a:lnTo>
                  <a:lnTo>
                    <a:pt x="20" y="727"/>
                  </a:lnTo>
                  <a:lnTo>
                    <a:pt x="0" y="72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06" name="Freeform 82">
              <a:extLst>
                <a:ext uri="{FF2B5EF4-FFF2-40B4-BE49-F238E27FC236}">
                  <a16:creationId xmlns:a16="http://schemas.microsoft.com/office/drawing/2014/main" id="{317FB336-4B7F-6CE6-E512-D4E375A72126}"/>
                </a:ext>
              </a:extLst>
            </p:cNvPr>
            <p:cNvSpPr>
              <a:spLocks/>
            </p:cNvSpPr>
            <p:nvPr/>
          </p:nvSpPr>
          <p:spPr bwMode="auto">
            <a:xfrm>
              <a:off x="5941" y="1926"/>
              <a:ext cx="12" cy="443"/>
            </a:xfrm>
            <a:custGeom>
              <a:avLst/>
              <a:gdLst>
                <a:gd name="T0" fmla="*/ 0 w 20"/>
                <a:gd name="T1" fmla="*/ 0 h 737"/>
                <a:gd name="T2" fmla="*/ 0 w 20"/>
                <a:gd name="T3" fmla="*/ 0 h 737"/>
                <a:gd name="T4" fmla="*/ 20 w 20"/>
                <a:gd name="T5" fmla="*/ 0 h 737"/>
                <a:gd name="T6" fmla="*/ 20 w 20"/>
                <a:gd name="T7" fmla="*/ 737 h 737"/>
                <a:gd name="T8" fmla="*/ 0 w 20"/>
                <a:gd name="T9" fmla="*/ 737 h 737"/>
                <a:gd name="T10" fmla="*/ 0 w 20"/>
                <a:gd name="T11" fmla="*/ 0 h 737"/>
              </a:gdLst>
              <a:ahLst/>
              <a:cxnLst>
                <a:cxn ang="0">
                  <a:pos x="T0" y="T1"/>
                </a:cxn>
                <a:cxn ang="0">
                  <a:pos x="T2" y="T3"/>
                </a:cxn>
                <a:cxn ang="0">
                  <a:pos x="T4" y="T5"/>
                </a:cxn>
                <a:cxn ang="0">
                  <a:pos x="T6" y="T7"/>
                </a:cxn>
                <a:cxn ang="0">
                  <a:pos x="T8" y="T9"/>
                </a:cxn>
                <a:cxn ang="0">
                  <a:pos x="T10" y="T11"/>
                </a:cxn>
              </a:cxnLst>
              <a:rect l="0" t="0" r="r" b="b"/>
              <a:pathLst>
                <a:path w="20" h="737">
                  <a:moveTo>
                    <a:pt x="0" y="0"/>
                  </a:moveTo>
                  <a:lnTo>
                    <a:pt x="0" y="0"/>
                  </a:lnTo>
                  <a:lnTo>
                    <a:pt x="20" y="0"/>
                  </a:lnTo>
                  <a:lnTo>
                    <a:pt x="20" y="737"/>
                  </a:lnTo>
                  <a:lnTo>
                    <a:pt x="0" y="737"/>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07" name="Freeform 83">
              <a:extLst>
                <a:ext uri="{FF2B5EF4-FFF2-40B4-BE49-F238E27FC236}">
                  <a16:creationId xmlns:a16="http://schemas.microsoft.com/office/drawing/2014/main" id="{7B95132A-A2D9-BA7B-2FFE-639BD8EBF2E2}"/>
                </a:ext>
              </a:extLst>
            </p:cNvPr>
            <p:cNvSpPr>
              <a:spLocks/>
            </p:cNvSpPr>
            <p:nvPr/>
          </p:nvSpPr>
          <p:spPr bwMode="auto">
            <a:xfrm>
              <a:off x="5967" y="1926"/>
              <a:ext cx="12" cy="461"/>
            </a:xfrm>
            <a:custGeom>
              <a:avLst/>
              <a:gdLst>
                <a:gd name="T0" fmla="*/ 0 w 20"/>
                <a:gd name="T1" fmla="*/ 0 h 767"/>
                <a:gd name="T2" fmla="*/ 0 w 20"/>
                <a:gd name="T3" fmla="*/ 0 h 767"/>
                <a:gd name="T4" fmla="*/ 20 w 20"/>
                <a:gd name="T5" fmla="*/ 0 h 767"/>
                <a:gd name="T6" fmla="*/ 20 w 20"/>
                <a:gd name="T7" fmla="*/ 767 h 767"/>
                <a:gd name="T8" fmla="*/ 0 w 20"/>
                <a:gd name="T9" fmla="*/ 767 h 767"/>
                <a:gd name="T10" fmla="*/ 0 w 20"/>
                <a:gd name="T11" fmla="*/ 0 h 767"/>
              </a:gdLst>
              <a:ahLst/>
              <a:cxnLst>
                <a:cxn ang="0">
                  <a:pos x="T0" y="T1"/>
                </a:cxn>
                <a:cxn ang="0">
                  <a:pos x="T2" y="T3"/>
                </a:cxn>
                <a:cxn ang="0">
                  <a:pos x="T4" y="T5"/>
                </a:cxn>
                <a:cxn ang="0">
                  <a:pos x="T6" y="T7"/>
                </a:cxn>
                <a:cxn ang="0">
                  <a:pos x="T8" y="T9"/>
                </a:cxn>
                <a:cxn ang="0">
                  <a:pos x="T10" y="T11"/>
                </a:cxn>
              </a:cxnLst>
              <a:rect l="0" t="0" r="r" b="b"/>
              <a:pathLst>
                <a:path w="20" h="767">
                  <a:moveTo>
                    <a:pt x="0" y="0"/>
                  </a:moveTo>
                  <a:lnTo>
                    <a:pt x="0" y="0"/>
                  </a:lnTo>
                  <a:lnTo>
                    <a:pt x="20" y="0"/>
                  </a:lnTo>
                  <a:lnTo>
                    <a:pt x="20" y="767"/>
                  </a:lnTo>
                  <a:lnTo>
                    <a:pt x="0" y="767"/>
                  </a:lnTo>
                  <a:lnTo>
                    <a:pt x="0" y="0"/>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08" name="Freeform 84">
              <a:extLst>
                <a:ext uri="{FF2B5EF4-FFF2-40B4-BE49-F238E27FC236}">
                  <a16:creationId xmlns:a16="http://schemas.microsoft.com/office/drawing/2014/main" id="{D055FEEB-AB65-BC40-5394-378DC3E6BB70}"/>
                </a:ext>
              </a:extLst>
            </p:cNvPr>
            <p:cNvSpPr>
              <a:spLocks/>
            </p:cNvSpPr>
            <p:nvPr/>
          </p:nvSpPr>
          <p:spPr bwMode="auto">
            <a:xfrm>
              <a:off x="5993" y="1926"/>
              <a:ext cx="11" cy="474"/>
            </a:xfrm>
            <a:custGeom>
              <a:avLst/>
              <a:gdLst>
                <a:gd name="T0" fmla="*/ 0 w 19"/>
                <a:gd name="T1" fmla="*/ 0 h 788"/>
                <a:gd name="T2" fmla="*/ 0 w 19"/>
                <a:gd name="T3" fmla="*/ 0 h 788"/>
                <a:gd name="T4" fmla="*/ 19 w 19"/>
                <a:gd name="T5" fmla="*/ 0 h 788"/>
                <a:gd name="T6" fmla="*/ 19 w 19"/>
                <a:gd name="T7" fmla="*/ 788 h 788"/>
                <a:gd name="T8" fmla="*/ 0 w 19"/>
                <a:gd name="T9" fmla="*/ 788 h 788"/>
                <a:gd name="T10" fmla="*/ 0 w 19"/>
                <a:gd name="T11" fmla="*/ 0 h 788"/>
              </a:gdLst>
              <a:ahLst/>
              <a:cxnLst>
                <a:cxn ang="0">
                  <a:pos x="T0" y="T1"/>
                </a:cxn>
                <a:cxn ang="0">
                  <a:pos x="T2" y="T3"/>
                </a:cxn>
                <a:cxn ang="0">
                  <a:pos x="T4" y="T5"/>
                </a:cxn>
                <a:cxn ang="0">
                  <a:pos x="T6" y="T7"/>
                </a:cxn>
                <a:cxn ang="0">
                  <a:pos x="T8" y="T9"/>
                </a:cxn>
                <a:cxn ang="0">
                  <a:pos x="T10" y="T11"/>
                </a:cxn>
              </a:cxnLst>
              <a:rect l="0" t="0" r="r" b="b"/>
              <a:pathLst>
                <a:path w="19" h="788">
                  <a:moveTo>
                    <a:pt x="0" y="0"/>
                  </a:moveTo>
                  <a:lnTo>
                    <a:pt x="0" y="0"/>
                  </a:lnTo>
                  <a:lnTo>
                    <a:pt x="19" y="0"/>
                  </a:lnTo>
                  <a:lnTo>
                    <a:pt x="19" y="788"/>
                  </a:lnTo>
                  <a:lnTo>
                    <a:pt x="0" y="78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09" name="Freeform 85">
              <a:extLst>
                <a:ext uri="{FF2B5EF4-FFF2-40B4-BE49-F238E27FC236}">
                  <a16:creationId xmlns:a16="http://schemas.microsoft.com/office/drawing/2014/main" id="{472B401B-5444-82ED-E969-F20B9403171D}"/>
                </a:ext>
              </a:extLst>
            </p:cNvPr>
            <p:cNvSpPr>
              <a:spLocks/>
            </p:cNvSpPr>
            <p:nvPr/>
          </p:nvSpPr>
          <p:spPr bwMode="auto">
            <a:xfrm>
              <a:off x="6018" y="1926"/>
              <a:ext cx="12" cy="474"/>
            </a:xfrm>
            <a:custGeom>
              <a:avLst/>
              <a:gdLst>
                <a:gd name="T0" fmla="*/ 0 w 20"/>
                <a:gd name="T1" fmla="*/ 0 h 788"/>
                <a:gd name="T2" fmla="*/ 0 w 20"/>
                <a:gd name="T3" fmla="*/ 0 h 788"/>
                <a:gd name="T4" fmla="*/ 20 w 20"/>
                <a:gd name="T5" fmla="*/ 0 h 788"/>
                <a:gd name="T6" fmla="*/ 20 w 20"/>
                <a:gd name="T7" fmla="*/ 788 h 788"/>
                <a:gd name="T8" fmla="*/ 0 w 20"/>
                <a:gd name="T9" fmla="*/ 788 h 788"/>
                <a:gd name="T10" fmla="*/ 0 w 20"/>
                <a:gd name="T11" fmla="*/ 0 h 788"/>
              </a:gdLst>
              <a:ahLst/>
              <a:cxnLst>
                <a:cxn ang="0">
                  <a:pos x="T0" y="T1"/>
                </a:cxn>
                <a:cxn ang="0">
                  <a:pos x="T2" y="T3"/>
                </a:cxn>
                <a:cxn ang="0">
                  <a:pos x="T4" y="T5"/>
                </a:cxn>
                <a:cxn ang="0">
                  <a:pos x="T6" y="T7"/>
                </a:cxn>
                <a:cxn ang="0">
                  <a:pos x="T8" y="T9"/>
                </a:cxn>
                <a:cxn ang="0">
                  <a:pos x="T10" y="T11"/>
                </a:cxn>
              </a:cxnLst>
              <a:rect l="0" t="0" r="r" b="b"/>
              <a:pathLst>
                <a:path w="20" h="788">
                  <a:moveTo>
                    <a:pt x="0" y="0"/>
                  </a:moveTo>
                  <a:lnTo>
                    <a:pt x="0" y="0"/>
                  </a:lnTo>
                  <a:lnTo>
                    <a:pt x="20" y="0"/>
                  </a:lnTo>
                  <a:lnTo>
                    <a:pt x="20" y="788"/>
                  </a:lnTo>
                  <a:lnTo>
                    <a:pt x="0" y="78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10" name="Freeform 86">
              <a:extLst>
                <a:ext uri="{FF2B5EF4-FFF2-40B4-BE49-F238E27FC236}">
                  <a16:creationId xmlns:a16="http://schemas.microsoft.com/office/drawing/2014/main" id="{8BEFDAA1-7783-6DDA-496D-C122EA5317BA}"/>
                </a:ext>
              </a:extLst>
            </p:cNvPr>
            <p:cNvSpPr>
              <a:spLocks/>
            </p:cNvSpPr>
            <p:nvPr/>
          </p:nvSpPr>
          <p:spPr bwMode="auto">
            <a:xfrm>
              <a:off x="6044" y="1926"/>
              <a:ext cx="12" cy="479"/>
            </a:xfrm>
            <a:custGeom>
              <a:avLst/>
              <a:gdLst>
                <a:gd name="T0" fmla="*/ 0 w 20"/>
                <a:gd name="T1" fmla="*/ 0 h 797"/>
                <a:gd name="T2" fmla="*/ 0 w 20"/>
                <a:gd name="T3" fmla="*/ 0 h 797"/>
                <a:gd name="T4" fmla="*/ 20 w 20"/>
                <a:gd name="T5" fmla="*/ 0 h 797"/>
                <a:gd name="T6" fmla="*/ 20 w 20"/>
                <a:gd name="T7" fmla="*/ 797 h 797"/>
                <a:gd name="T8" fmla="*/ 0 w 20"/>
                <a:gd name="T9" fmla="*/ 797 h 797"/>
                <a:gd name="T10" fmla="*/ 0 w 20"/>
                <a:gd name="T11" fmla="*/ 0 h 797"/>
              </a:gdLst>
              <a:ahLst/>
              <a:cxnLst>
                <a:cxn ang="0">
                  <a:pos x="T0" y="T1"/>
                </a:cxn>
                <a:cxn ang="0">
                  <a:pos x="T2" y="T3"/>
                </a:cxn>
                <a:cxn ang="0">
                  <a:pos x="T4" y="T5"/>
                </a:cxn>
                <a:cxn ang="0">
                  <a:pos x="T6" y="T7"/>
                </a:cxn>
                <a:cxn ang="0">
                  <a:pos x="T8" y="T9"/>
                </a:cxn>
                <a:cxn ang="0">
                  <a:pos x="T10" y="T11"/>
                </a:cxn>
              </a:cxnLst>
              <a:rect l="0" t="0" r="r" b="b"/>
              <a:pathLst>
                <a:path w="20" h="797">
                  <a:moveTo>
                    <a:pt x="0" y="0"/>
                  </a:moveTo>
                  <a:lnTo>
                    <a:pt x="0" y="0"/>
                  </a:lnTo>
                  <a:lnTo>
                    <a:pt x="20" y="0"/>
                  </a:lnTo>
                  <a:lnTo>
                    <a:pt x="20" y="797"/>
                  </a:lnTo>
                  <a:lnTo>
                    <a:pt x="0" y="79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11" name="Freeform 87">
              <a:extLst>
                <a:ext uri="{FF2B5EF4-FFF2-40B4-BE49-F238E27FC236}">
                  <a16:creationId xmlns:a16="http://schemas.microsoft.com/office/drawing/2014/main" id="{249B0827-7584-2769-8180-D7D5B275AEE4}"/>
                </a:ext>
              </a:extLst>
            </p:cNvPr>
            <p:cNvSpPr>
              <a:spLocks/>
            </p:cNvSpPr>
            <p:nvPr/>
          </p:nvSpPr>
          <p:spPr bwMode="auto">
            <a:xfrm>
              <a:off x="6070" y="1926"/>
              <a:ext cx="11" cy="492"/>
            </a:xfrm>
            <a:custGeom>
              <a:avLst/>
              <a:gdLst>
                <a:gd name="T0" fmla="*/ 0 w 19"/>
                <a:gd name="T1" fmla="*/ 0 h 818"/>
                <a:gd name="T2" fmla="*/ 0 w 19"/>
                <a:gd name="T3" fmla="*/ 0 h 818"/>
                <a:gd name="T4" fmla="*/ 19 w 19"/>
                <a:gd name="T5" fmla="*/ 0 h 818"/>
                <a:gd name="T6" fmla="*/ 19 w 19"/>
                <a:gd name="T7" fmla="*/ 818 h 818"/>
                <a:gd name="T8" fmla="*/ 0 w 19"/>
                <a:gd name="T9" fmla="*/ 818 h 818"/>
                <a:gd name="T10" fmla="*/ 0 w 19"/>
                <a:gd name="T11" fmla="*/ 0 h 818"/>
              </a:gdLst>
              <a:ahLst/>
              <a:cxnLst>
                <a:cxn ang="0">
                  <a:pos x="T0" y="T1"/>
                </a:cxn>
                <a:cxn ang="0">
                  <a:pos x="T2" y="T3"/>
                </a:cxn>
                <a:cxn ang="0">
                  <a:pos x="T4" y="T5"/>
                </a:cxn>
                <a:cxn ang="0">
                  <a:pos x="T6" y="T7"/>
                </a:cxn>
                <a:cxn ang="0">
                  <a:pos x="T8" y="T9"/>
                </a:cxn>
                <a:cxn ang="0">
                  <a:pos x="T10" y="T11"/>
                </a:cxn>
              </a:cxnLst>
              <a:rect l="0" t="0" r="r" b="b"/>
              <a:pathLst>
                <a:path w="19" h="818">
                  <a:moveTo>
                    <a:pt x="0" y="0"/>
                  </a:moveTo>
                  <a:lnTo>
                    <a:pt x="0" y="0"/>
                  </a:lnTo>
                  <a:lnTo>
                    <a:pt x="19" y="0"/>
                  </a:lnTo>
                  <a:lnTo>
                    <a:pt x="19" y="818"/>
                  </a:lnTo>
                  <a:lnTo>
                    <a:pt x="0" y="818"/>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12" name="Freeform 88">
              <a:extLst>
                <a:ext uri="{FF2B5EF4-FFF2-40B4-BE49-F238E27FC236}">
                  <a16:creationId xmlns:a16="http://schemas.microsoft.com/office/drawing/2014/main" id="{678342A3-3699-67E3-4C8C-A8961AEDE2AC}"/>
                </a:ext>
              </a:extLst>
            </p:cNvPr>
            <p:cNvSpPr>
              <a:spLocks/>
            </p:cNvSpPr>
            <p:nvPr/>
          </p:nvSpPr>
          <p:spPr bwMode="auto">
            <a:xfrm>
              <a:off x="6095" y="1926"/>
              <a:ext cx="12" cy="510"/>
            </a:xfrm>
            <a:custGeom>
              <a:avLst/>
              <a:gdLst>
                <a:gd name="T0" fmla="*/ 0 w 20"/>
                <a:gd name="T1" fmla="*/ 0 h 847"/>
                <a:gd name="T2" fmla="*/ 0 w 20"/>
                <a:gd name="T3" fmla="*/ 0 h 847"/>
                <a:gd name="T4" fmla="*/ 20 w 20"/>
                <a:gd name="T5" fmla="*/ 0 h 847"/>
                <a:gd name="T6" fmla="*/ 20 w 20"/>
                <a:gd name="T7" fmla="*/ 847 h 847"/>
                <a:gd name="T8" fmla="*/ 0 w 20"/>
                <a:gd name="T9" fmla="*/ 847 h 847"/>
                <a:gd name="T10" fmla="*/ 0 w 20"/>
                <a:gd name="T11" fmla="*/ 0 h 847"/>
              </a:gdLst>
              <a:ahLst/>
              <a:cxnLst>
                <a:cxn ang="0">
                  <a:pos x="T0" y="T1"/>
                </a:cxn>
                <a:cxn ang="0">
                  <a:pos x="T2" y="T3"/>
                </a:cxn>
                <a:cxn ang="0">
                  <a:pos x="T4" y="T5"/>
                </a:cxn>
                <a:cxn ang="0">
                  <a:pos x="T6" y="T7"/>
                </a:cxn>
                <a:cxn ang="0">
                  <a:pos x="T8" y="T9"/>
                </a:cxn>
                <a:cxn ang="0">
                  <a:pos x="T10" y="T11"/>
                </a:cxn>
              </a:cxnLst>
              <a:rect l="0" t="0" r="r" b="b"/>
              <a:pathLst>
                <a:path w="20" h="847">
                  <a:moveTo>
                    <a:pt x="0" y="0"/>
                  </a:moveTo>
                  <a:lnTo>
                    <a:pt x="0" y="0"/>
                  </a:lnTo>
                  <a:lnTo>
                    <a:pt x="20" y="0"/>
                  </a:lnTo>
                  <a:lnTo>
                    <a:pt x="20" y="847"/>
                  </a:lnTo>
                  <a:lnTo>
                    <a:pt x="0" y="847"/>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13" name="Freeform 89">
              <a:extLst>
                <a:ext uri="{FF2B5EF4-FFF2-40B4-BE49-F238E27FC236}">
                  <a16:creationId xmlns:a16="http://schemas.microsoft.com/office/drawing/2014/main" id="{86FC62C2-6AAC-B47A-4BF9-FDC0C192DCB4}"/>
                </a:ext>
              </a:extLst>
            </p:cNvPr>
            <p:cNvSpPr>
              <a:spLocks/>
            </p:cNvSpPr>
            <p:nvPr/>
          </p:nvSpPr>
          <p:spPr bwMode="auto">
            <a:xfrm>
              <a:off x="6121" y="1926"/>
              <a:ext cx="12" cy="510"/>
            </a:xfrm>
            <a:custGeom>
              <a:avLst/>
              <a:gdLst>
                <a:gd name="T0" fmla="*/ 0 w 20"/>
                <a:gd name="T1" fmla="*/ 0 h 847"/>
                <a:gd name="T2" fmla="*/ 0 w 20"/>
                <a:gd name="T3" fmla="*/ 0 h 847"/>
                <a:gd name="T4" fmla="*/ 20 w 20"/>
                <a:gd name="T5" fmla="*/ 0 h 847"/>
                <a:gd name="T6" fmla="*/ 20 w 20"/>
                <a:gd name="T7" fmla="*/ 847 h 847"/>
                <a:gd name="T8" fmla="*/ 0 w 20"/>
                <a:gd name="T9" fmla="*/ 847 h 847"/>
                <a:gd name="T10" fmla="*/ 0 w 20"/>
                <a:gd name="T11" fmla="*/ 0 h 847"/>
              </a:gdLst>
              <a:ahLst/>
              <a:cxnLst>
                <a:cxn ang="0">
                  <a:pos x="T0" y="T1"/>
                </a:cxn>
                <a:cxn ang="0">
                  <a:pos x="T2" y="T3"/>
                </a:cxn>
                <a:cxn ang="0">
                  <a:pos x="T4" y="T5"/>
                </a:cxn>
                <a:cxn ang="0">
                  <a:pos x="T6" y="T7"/>
                </a:cxn>
                <a:cxn ang="0">
                  <a:pos x="T8" y="T9"/>
                </a:cxn>
                <a:cxn ang="0">
                  <a:pos x="T10" y="T11"/>
                </a:cxn>
              </a:cxnLst>
              <a:rect l="0" t="0" r="r" b="b"/>
              <a:pathLst>
                <a:path w="20" h="847">
                  <a:moveTo>
                    <a:pt x="0" y="0"/>
                  </a:moveTo>
                  <a:lnTo>
                    <a:pt x="0" y="0"/>
                  </a:lnTo>
                  <a:lnTo>
                    <a:pt x="20" y="0"/>
                  </a:lnTo>
                  <a:lnTo>
                    <a:pt x="20" y="847"/>
                  </a:lnTo>
                  <a:lnTo>
                    <a:pt x="0" y="847"/>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14" name="Freeform 90">
              <a:extLst>
                <a:ext uri="{FF2B5EF4-FFF2-40B4-BE49-F238E27FC236}">
                  <a16:creationId xmlns:a16="http://schemas.microsoft.com/office/drawing/2014/main" id="{0E44A9B5-0312-E18D-C4D3-981ADA8A5E59}"/>
                </a:ext>
              </a:extLst>
            </p:cNvPr>
            <p:cNvSpPr>
              <a:spLocks/>
            </p:cNvSpPr>
            <p:nvPr/>
          </p:nvSpPr>
          <p:spPr bwMode="auto">
            <a:xfrm>
              <a:off x="6146" y="1926"/>
              <a:ext cx="12" cy="510"/>
            </a:xfrm>
            <a:custGeom>
              <a:avLst/>
              <a:gdLst>
                <a:gd name="T0" fmla="*/ 0 w 20"/>
                <a:gd name="T1" fmla="*/ 0 h 847"/>
                <a:gd name="T2" fmla="*/ 0 w 20"/>
                <a:gd name="T3" fmla="*/ 0 h 847"/>
                <a:gd name="T4" fmla="*/ 20 w 20"/>
                <a:gd name="T5" fmla="*/ 0 h 847"/>
                <a:gd name="T6" fmla="*/ 20 w 20"/>
                <a:gd name="T7" fmla="*/ 847 h 847"/>
                <a:gd name="T8" fmla="*/ 0 w 20"/>
                <a:gd name="T9" fmla="*/ 847 h 847"/>
                <a:gd name="T10" fmla="*/ 0 w 20"/>
                <a:gd name="T11" fmla="*/ 0 h 847"/>
              </a:gdLst>
              <a:ahLst/>
              <a:cxnLst>
                <a:cxn ang="0">
                  <a:pos x="T0" y="T1"/>
                </a:cxn>
                <a:cxn ang="0">
                  <a:pos x="T2" y="T3"/>
                </a:cxn>
                <a:cxn ang="0">
                  <a:pos x="T4" y="T5"/>
                </a:cxn>
                <a:cxn ang="0">
                  <a:pos x="T6" y="T7"/>
                </a:cxn>
                <a:cxn ang="0">
                  <a:pos x="T8" y="T9"/>
                </a:cxn>
                <a:cxn ang="0">
                  <a:pos x="T10" y="T11"/>
                </a:cxn>
              </a:cxnLst>
              <a:rect l="0" t="0" r="r" b="b"/>
              <a:pathLst>
                <a:path w="20" h="847">
                  <a:moveTo>
                    <a:pt x="0" y="0"/>
                  </a:moveTo>
                  <a:lnTo>
                    <a:pt x="0" y="0"/>
                  </a:lnTo>
                  <a:lnTo>
                    <a:pt x="20" y="0"/>
                  </a:lnTo>
                  <a:lnTo>
                    <a:pt x="20" y="847"/>
                  </a:lnTo>
                  <a:lnTo>
                    <a:pt x="0" y="84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15" name="Freeform 91">
              <a:extLst>
                <a:ext uri="{FF2B5EF4-FFF2-40B4-BE49-F238E27FC236}">
                  <a16:creationId xmlns:a16="http://schemas.microsoft.com/office/drawing/2014/main" id="{56487C5F-FE57-9AE9-2391-6966FCB1603E}"/>
                </a:ext>
              </a:extLst>
            </p:cNvPr>
            <p:cNvSpPr>
              <a:spLocks/>
            </p:cNvSpPr>
            <p:nvPr/>
          </p:nvSpPr>
          <p:spPr bwMode="auto">
            <a:xfrm>
              <a:off x="6172" y="1926"/>
              <a:ext cx="12" cy="510"/>
            </a:xfrm>
            <a:custGeom>
              <a:avLst/>
              <a:gdLst>
                <a:gd name="T0" fmla="*/ 0 w 20"/>
                <a:gd name="T1" fmla="*/ 0 h 847"/>
                <a:gd name="T2" fmla="*/ 0 w 20"/>
                <a:gd name="T3" fmla="*/ 0 h 847"/>
                <a:gd name="T4" fmla="*/ 20 w 20"/>
                <a:gd name="T5" fmla="*/ 0 h 847"/>
                <a:gd name="T6" fmla="*/ 20 w 20"/>
                <a:gd name="T7" fmla="*/ 847 h 847"/>
                <a:gd name="T8" fmla="*/ 0 w 20"/>
                <a:gd name="T9" fmla="*/ 847 h 847"/>
                <a:gd name="T10" fmla="*/ 0 w 20"/>
                <a:gd name="T11" fmla="*/ 0 h 847"/>
              </a:gdLst>
              <a:ahLst/>
              <a:cxnLst>
                <a:cxn ang="0">
                  <a:pos x="T0" y="T1"/>
                </a:cxn>
                <a:cxn ang="0">
                  <a:pos x="T2" y="T3"/>
                </a:cxn>
                <a:cxn ang="0">
                  <a:pos x="T4" y="T5"/>
                </a:cxn>
                <a:cxn ang="0">
                  <a:pos x="T6" y="T7"/>
                </a:cxn>
                <a:cxn ang="0">
                  <a:pos x="T8" y="T9"/>
                </a:cxn>
                <a:cxn ang="0">
                  <a:pos x="T10" y="T11"/>
                </a:cxn>
              </a:cxnLst>
              <a:rect l="0" t="0" r="r" b="b"/>
              <a:pathLst>
                <a:path w="20" h="847">
                  <a:moveTo>
                    <a:pt x="0" y="0"/>
                  </a:moveTo>
                  <a:lnTo>
                    <a:pt x="0" y="0"/>
                  </a:lnTo>
                  <a:lnTo>
                    <a:pt x="20" y="0"/>
                  </a:lnTo>
                  <a:lnTo>
                    <a:pt x="20" y="847"/>
                  </a:lnTo>
                  <a:lnTo>
                    <a:pt x="0" y="847"/>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16" name="Freeform 92">
              <a:extLst>
                <a:ext uri="{FF2B5EF4-FFF2-40B4-BE49-F238E27FC236}">
                  <a16:creationId xmlns:a16="http://schemas.microsoft.com/office/drawing/2014/main" id="{7A4FBF17-D356-718D-F4E9-047A1873B40E}"/>
                </a:ext>
              </a:extLst>
            </p:cNvPr>
            <p:cNvSpPr>
              <a:spLocks/>
            </p:cNvSpPr>
            <p:nvPr/>
          </p:nvSpPr>
          <p:spPr bwMode="auto">
            <a:xfrm>
              <a:off x="6198" y="1926"/>
              <a:ext cx="12" cy="522"/>
            </a:xfrm>
            <a:custGeom>
              <a:avLst/>
              <a:gdLst>
                <a:gd name="T0" fmla="*/ 0 w 20"/>
                <a:gd name="T1" fmla="*/ 0 h 868"/>
                <a:gd name="T2" fmla="*/ 0 w 20"/>
                <a:gd name="T3" fmla="*/ 0 h 868"/>
                <a:gd name="T4" fmla="*/ 20 w 20"/>
                <a:gd name="T5" fmla="*/ 0 h 868"/>
                <a:gd name="T6" fmla="*/ 20 w 20"/>
                <a:gd name="T7" fmla="*/ 868 h 868"/>
                <a:gd name="T8" fmla="*/ 0 w 20"/>
                <a:gd name="T9" fmla="*/ 868 h 868"/>
                <a:gd name="T10" fmla="*/ 0 w 20"/>
                <a:gd name="T11" fmla="*/ 0 h 868"/>
              </a:gdLst>
              <a:ahLst/>
              <a:cxnLst>
                <a:cxn ang="0">
                  <a:pos x="T0" y="T1"/>
                </a:cxn>
                <a:cxn ang="0">
                  <a:pos x="T2" y="T3"/>
                </a:cxn>
                <a:cxn ang="0">
                  <a:pos x="T4" y="T5"/>
                </a:cxn>
                <a:cxn ang="0">
                  <a:pos x="T6" y="T7"/>
                </a:cxn>
                <a:cxn ang="0">
                  <a:pos x="T8" y="T9"/>
                </a:cxn>
                <a:cxn ang="0">
                  <a:pos x="T10" y="T11"/>
                </a:cxn>
              </a:cxnLst>
              <a:rect l="0" t="0" r="r" b="b"/>
              <a:pathLst>
                <a:path w="20" h="868">
                  <a:moveTo>
                    <a:pt x="0" y="0"/>
                  </a:moveTo>
                  <a:lnTo>
                    <a:pt x="0" y="0"/>
                  </a:lnTo>
                  <a:lnTo>
                    <a:pt x="20" y="0"/>
                  </a:lnTo>
                  <a:lnTo>
                    <a:pt x="20" y="868"/>
                  </a:lnTo>
                  <a:lnTo>
                    <a:pt x="0" y="86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17" name="Freeform 93">
              <a:extLst>
                <a:ext uri="{FF2B5EF4-FFF2-40B4-BE49-F238E27FC236}">
                  <a16:creationId xmlns:a16="http://schemas.microsoft.com/office/drawing/2014/main" id="{8446B1EA-E283-A833-5987-DB7A2B796276}"/>
                </a:ext>
              </a:extLst>
            </p:cNvPr>
            <p:cNvSpPr>
              <a:spLocks/>
            </p:cNvSpPr>
            <p:nvPr/>
          </p:nvSpPr>
          <p:spPr bwMode="auto">
            <a:xfrm>
              <a:off x="6223" y="1926"/>
              <a:ext cx="12" cy="528"/>
            </a:xfrm>
            <a:custGeom>
              <a:avLst/>
              <a:gdLst>
                <a:gd name="T0" fmla="*/ 0 w 20"/>
                <a:gd name="T1" fmla="*/ 0 h 877"/>
                <a:gd name="T2" fmla="*/ 0 w 20"/>
                <a:gd name="T3" fmla="*/ 0 h 877"/>
                <a:gd name="T4" fmla="*/ 20 w 20"/>
                <a:gd name="T5" fmla="*/ 0 h 877"/>
                <a:gd name="T6" fmla="*/ 20 w 20"/>
                <a:gd name="T7" fmla="*/ 877 h 877"/>
                <a:gd name="T8" fmla="*/ 0 w 20"/>
                <a:gd name="T9" fmla="*/ 877 h 877"/>
                <a:gd name="T10" fmla="*/ 0 w 20"/>
                <a:gd name="T11" fmla="*/ 0 h 877"/>
              </a:gdLst>
              <a:ahLst/>
              <a:cxnLst>
                <a:cxn ang="0">
                  <a:pos x="T0" y="T1"/>
                </a:cxn>
                <a:cxn ang="0">
                  <a:pos x="T2" y="T3"/>
                </a:cxn>
                <a:cxn ang="0">
                  <a:pos x="T4" y="T5"/>
                </a:cxn>
                <a:cxn ang="0">
                  <a:pos x="T6" y="T7"/>
                </a:cxn>
                <a:cxn ang="0">
                  <a:pos x="T8" y="T9"/>
                </a:cxn>
                <a:cxn ang="0">
                  <a:pos x="T10" y="T11"/>
                </a:cxn>
              </a:cxnLst>
              <a:rect l="0" t="0" r="r" b="b"/>
              <a:pathLst>
                <a:path w="20" h="877">
                  <a:moveTo>
                    <a:pt x="0" y="0"/>
                  </a:moveTo>
                  <a:lnTo>
                    <a:pt x="0" y="0"/>
                  </a:lnTo>
                  <a:lnTo>
                    <a:pt x="20" y="0"/>
                  </a:lnTo>
                  <a:lnTo>
                    <a:pt x="20" y="877"/>
                  </a:lnTo>
                  <a:lnTo>
                    <a:pt x="0" y="87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18" name="Freeform 94">
              <a:extLst>
                <a:ext uri="{FF2B5EF4-FFF2-40B4-BE49-F238E27FC236}">
                  <a16:creationId xmlns:a16="http://schemas.microsoft.com/office/drawing/2014/main" id="{530B8402-F13A-57FF-1253-F74482E0D5B2}"/>
                </a:ext>
              </a:extLst>
            </p:cNvPr>
            <p:cNvSpPr>
              <a:spLocks/>
            </p:cNvSpPr>
            <p:nvPr/>
          </p:nvSpPr>
          <p:spPr bwMode="auto">
            <a:xfrm>
              <a:off x="6249" y="1926"/>
              <a:ext cx="12" cy="534"/>
            </a:xfrm>
            <a:custGeom>
              <a:avLst/>
              <a:gdLst>
                <a:gd name="T0" fmla="*/ 0 w 19"/>
                <a:gd name="T1" fmla="*/ 0 h 888"/>
                <a:gd name="T2" fmla="*/ 0 w 19"/>
                <a:gd name="T3" fmla="*/ 0 h 888"/>
                <a:gd name="T4" fmla="*/ 19 w 19"/>
                <a:gd name="T5" fmla="*/ 0 h 888"/>
                <a:gd name="T6" fmla="*/ 19 w 19"/>
                <a:gd name="T7" fmla="*/ 888 h 888"/>
                <a:gd name="T8" fmla="*/ 0 w 19"/>
                <a:gd name="T9" fmla="*/ 888 h 888"/>
                <a:gd name="T10" fmla="*/ 0 w 19"/>
                <a:gd name="T11" fmla="*/ 0 h 888"/>
              </a:gdLst>
              <a:ahLst/>
              <a:cxnLst>
                <a:cxn ang="0">
                  <a:pos x="T0" y="T1"/>
                </a:cxn>
                <a:cxn ang="0">
                  <a:pos x="T2" y="T3"/>
                </a:cxn>
                <a:cxn ang="0">
                  <a:pos x="T4" y="T5"/>
                </a:cxn>
                <a:cxn ang="0">
                  <a:pos x="T6" y="T7"/>
                </a:cxn>
                <a:cxn ang="0">
                  <a:pos x="T8" y="T9"/>
                </a:cxn>
                <a:cxn ang="0">
                  <a:pos x="T10" y="T11"/>
                </a:cxn>
              </a:cxnLst>
              <a:rect l="0" t="0" r="r" b="b"/>
              <a:pathLst>
                <a:path w="19" h="888">
                  <a:moveTo>
                    <a:pt x="0" y="0"/>
                  </a:moveTo>
                  <a:lnTo>
                    <a:pt x="0" y="0"/>
                  </a:lnTo>
                  <a:lnTo>
                    <a:pt x="19" y="0"/>
                  </a:lnTo>
                  <a:lnTo>
                    <a:pt x="19" y="888"/>
                  </a:lnTo>
                  <a:lnTo>
                    <a:pt x="0" y="888"/>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19" name="Freeform 95">
              <a:extLst>
                <a:ext uri="{FF2B5EF4-FFF2-40B4-BE49-F238E27FC236}">
                  <a16:creationId xmlns:a16="http://schemas.microsoft.com/office/drawing/2014/main" id="{6999B833-8276-239A-8A23-D827BEDE4546}"/>
                </a:ext>
              </a:extLst>
            </p:cNvPr>
            <p:cNvSpPr>
              <a:spLocks/>
            </p:cNvSpPr>
            <p:nvPr/>
          </p:nvSpPr>
          <p:spPr bwMode="auto">
            <a:xfrm>
              <a:off x="6274" y="1926"/>
              <a:ext cx="12" cy="558"/>
            </a:xfrm>
            <a:custGeom>
              <a:avLst/>
              <a:gdLst>
                <a:gd name="T0" fmla="*/ 0 w 20"/>
                <a:gd name="T1" fmla="*/ 0 h 928"/>
                <a:gd name="T2" fmla="*/ 0 w 20"/>
                <a:gd name="T3" fmla="*/ 0 h 928"/>
                <a:gd name="T4" fmla="*/ 20 w 20"/>
                <a:gd name="T5" fmla="*/ 0 h 928"/>
                <a:gd name="T6" fmla="*/ 20 w 20"/>
                <a:gd name="T7" fmla="*/ 928 h 928"/>
                <a:gd name="T8" fmla="*/ 0 w 20"/>
                <a:gd name="T9" fmla="*/ 928 h 928"/>
                <a:gd name="T10" fmla="*/ 0 w 20"/>
                <a:gd name="T11" fmla="*/ 0 h 928"/>
              </a:gdLst>
              <a:ahLst/>
              <a:cxnLst>
                <a:cxn ang="0">
                  <a:pos x="T0" y="T1"/>
                </a:cxn>
                <a:cxn ang="0">
                  <a:pos x="T2" y="T3"/>
                </a:cxn>
                <a:cxn ang="0">
                  <a:pos x="T4" y="T5"/>
                </a:cxn>
                <a:cxn ang="0">
                  <a:pos x="T6" y="T7"/>
                </a:cxn>
                <a:cxn ang="0">
                  <a:pos x="T8" y="T9"/>
                </a:cxn>
                <a:cxn ang="0">
                  <a:pos x="T10" y="T11"/>
                </a:cxn>
              </a:cxnLst>
              <a:rect l="0" t="0" r="r" b="b"/>
              <a:pathLst>
                <a:path w="20" h="928">
                  <a:moveTo>
                    <a:pt x="0" y="0"/>
                  </a:moveTo>
                  <a:lnTo>
                    <a:pt x="0" y="0"/>
                  </a:lnTo>
                  <a:lnTo>
                    <a:pt x="20" y="0"/>
                  </a:lnTo>
                  <a:lnTo>
                    <a:pt x="20" y="928"/>
                  </a:lnTo>
                  <a:lnTo>
                    <a:pt x="0" y="928"/>
                  </a:lnTo>
                  <a:lnTo>
                    <a:pt x="0" y="0"/>
                  </a:lnTo>
                  <a:close/>
                </a:path>
              </a:pathLst>
            </a:custGeom>
            <a:solidFill>
              <a:srgbClr val="E0392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20" name="Freeform 96">
              <a:extLst>
                <a:ext uri="{FF2B5EF4-FFF2-40B4-BE49-F238E27FC236}">
                  <a16:creationId xmlns:a16="http://schemas.microsoft.com/office/drawing/2014/main" id="{7F299879-F416-8825-9AC8-38AFC2BCE689}"/>
                </a:ext>
              </a:extLst>
            </p:cNvPr>
            <p:cNvSpPr>
              <a:spLocks/>
            </p:cNvSpPr>
            <p:nvPr/>
          </p:nvSpPr>
          <p:spPr bwMode="auto">
            <a:xfrm>
              <a:off x="6300" y="1926"/>
              <a:ext cx="12" cy="582"/>
            </a:xfrm>
            <a:custGeom>
              <a:avLst/>
              <a:gdLst>
                <a:gd name="T0" fmla="*/ 0 w 20"/>
                <a:gd name="T1" fmla="*/ 0 h 968"/>
                <a:gd name="T2" fmla="*/ 0 w 20"/>
                <a:gd name="T3" fmla="*/ 0 h 968"/>
                <a:gd name="T4" fmla="*/ 20 w 20"/>
                <a:gd name="T5" fmla="*/ 0 h 968"/>
                <a:gd name="T6" fmla="*/ 20 w 20"/>
                <a:gd name="T7" fmla="*/ 968 h 968"/>
                <a:gd name="T8" fmla="*/ 0 w 20"/>
                <a:gd name="T9" fmla="*/ 968 h 968"/>
                <a:gd name="T10" fmla="*/ 0 w 20"/>
                <a:gd name="T11" fmla="*/ 0 h 968"/>
              </a:gdLst>
              <a:ahLst/>
              <a:cxnLst>
                <a:cxn ang="0">
                  <a:pos x="T0" y="T1"/>
                </a:cxn>
                <a:cxn ang="0">
                  <a:pos x="T2" y="T3"/>
                </a:cxn>
                <a:cxn ang="0">
                  <a:pos x="T4" y="T5"/>
                </a:cxn>
                <a:cxn ang="0">
                  <a:pos x="T6" y="T7"/>
                </a:cxn>
                <a:cxn ang="0">
                  <a:pos x="T8" y="T9"/>
                </a:cxn>
                <a:cxn ang="0">
                  <a:pos x="T10" y="T11"/>
                </a:cxn>
              </a:cxnLst>
              <a:rect l="0" t="0" r="r" b="b"/>
              <a:pathLst>
                <a:path w="20" h="968">
                  <a:moveTo>
                    <a:pt x="0" y="0"/>
                  </a:moveTo>
                  <a:lnTo>
                    <a:pt x="0" y="0"/>
                  </a:lnTo>
                  <a:lnTo>
                    <a:pt x="20" y="0"/>
                  </a:lnTo>
                  <a:lnTo>
                    <a:pt x="20" y="968"/>
                  </a:lnTo>
                  <a:lnTo>
                    <a:pt x="0" y="96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21" name="Freeform 97">
              <a:extLst>
                <a:ext uri="{FF2B5EF4-FFF2-40B4-BE49-F238E27FC236}">
                  <a16:creationId xmlns:a16="http://schemas.microsoft.com/office/drawing/2014/main" id="{842AFF4F-74B7-76E5-0F28-6E591E7A23D1}"/>
                </a:ext>
              </a:extLst>
            </p:cNvPr>
            <p:cNvSpPr>
              <a:spLocks/>
            </p:cNvSpPr>
            <p:nvPr/>
          </p:nvSpPr>
          <p:spPr bwMode="auto">
            <a:xfrm>
              <a:off x="6326" y="1926"/>
              <a:ext cx="12" cy="582"/>
            </a:xfrm>
            <a:custGeom>
              <a:avLst/>
              <a:gdLst>
                <a:gd name="T0" fmla="*/ 0 w 20"/>
                <a:gd name="T1" fmla="*/ 0 h 968"/>
                <a:gd name="T2" fmla="*/ 0 w 20"/>
                <a:gd name="T3" fmla="*/ 0 h 968"/>
                <a:gd name="T4" fmla="*/ 20 w 20"/>
                <a:gd name="T5" fmla="*/ 0 h 968"/>
                <a:gd name="T6" fmla="*/ 20 w 20"/>
                <a:gd name="T7" fmla="*/ 968 h 968"/>
                <a:gd name="T8" fmla="*/ 0 w 20"/>
                <a:gd name="T9" fmla="*/ 968 h 968"/>
                <a:gd name="T10" fmla="*/ 0 w 20"/>
                <a:gd name="T11" fmla="*/ 0 h 968"/>
              </a:gdLst>
              <a:ahLst/>
              <a:cxnLst>
                <a:cxn ang="0">
                  <a:pos x="T0" y="T1"/>
                </a:cxn>
                <a:cxn ang="0">
                  <a:pos x="T2" y="T3"/>
                </a:cxn>
                <a:cxn ang="0">
                  <a:pos x="T4" y="T5"/>
                </a:cxn>
                <a:cxn ang="0">
                  <a:pos x="T6" y="T7"/>
                </a:cxn>
                <a:cxn ang="0">
                  <a:pos x="T8" y="T9"/>
                </a:cxn>
                <a:cxn ang="0">
                  <a:pos x="T10" y="T11"/>
                </a:cxn>
              </a:cxnLst>
              <a:rect l="0" t="0" r="r" b="b"/>
              <a:pathLst>
                <a:path w="20" h="968">
                  <a:moveTo>
                    <a:pt x="0" y="0"/>
                  </a:moveTo>
                  <a:lnTo>
                    <a:pt x="0" y="0"/>
                  </a:lnTo>
                  <a:lnTo>
                    <a:pt x="20" y="0"/>
                  </a:lnTo>
                  <a:lnTo>
                    <a:pt x="20" y="968"/>
                  </a:lnTo>
                  <a:lnTo>
                    <a:pt x="0" y="968"/>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22" name="Freeform 98">
              <a:extLst>
                <a:ext uri="{FF2B5EF4-FFF2-40B4-BE49-F238E27FC236}">
                  <a16:creationId xmlns:a16="http://schemas.microsoft.com/office/drawing/2014/main" id="{233343DF-D7CE-1B91-D829-5E95EB04F48B}"/>
                </a:ext>
              </a:extLst>
            </p:cNvPr>
            <p:cNvSpPr>
              <a:spLocks/>
            </p:cNvSpPr>
            <p:nvPr/>
          </p:nvSpPr>
          <p:spPr bwMode="auto">
            <a:xfrm>
              <a:off x="6351" y="1926"/>
              <a:ext cx="12" cy="588"/>
            </a:xfrm>
            <a:custGeom>
              <a:avLst/>
              <a:gdLst>
                <a:gd name="T0" fmla="*/ 0 w 20"/>
                <a:gd name="T1" fmla="*/ 0 h 978"/>
                <a:gd name="T2" fmla="*/ 0 w 20"/>
                <a:gd name="T3" fmla="*/ 0 h 978"/>
                <a:gd name="T4" fmla="*/ 20 w 20"/>
                <a:gd name="T5" fmla="*/ 0 h 978"/>
                <a:gd name="T6" fmla="*/ 20 w 20"/>
                <a:gd name="T7" fmla="*/ 978 h 978"/>
                <a:gd name="T8" fmla="*/ 0 w 20"/>
                <a:gd name="T9" fmla="*/ 978 h 978"/>
                <a:gd name="T10" fmla="*/ 0 w 20"/>
                <a:gd name="T11" fmla="*/ 0 h 978"/>
              </a:gdLst>
              <a:ahLst/>
              <a:cxnLst>
                <a:cxn ang="0">
                  <a:pos x="T0" y="T1"/>
                </a:cxn>
                <a:cxn ang="0">
                  <a:pos x="T2" y="T3"/>
                </a:cxn>
                <a:cxn ang="0">
                  <a:pos x="T4" y="T5"/>
                </a:cxn>
                <a:cxn ang="0">
                  <a:pos x="T6" y="T7"/>
                </a:cxn>
                <a:cxn ang="0">
                  <a:pos x="T8" y="T9"/>
                </a:cxn>
                <a:cxn ang="0">
                  <a:pos x="T10" y="T11"/>
                </a:cxn>
              </a:cxnLst>
              <a:rect l="0" t="0" r="r" b="b"/>
              <a:pathLst>
                <a:path w="20" h="978">
                  <a:moveTo>
                    <a:pt x="0" y="0"/>
                  </a:moveTo>
                  <a:lnTo>
                    <a:pt x="0" y="0"/>
                  </a:lnTo>
                  <a:lnTo>
                    <a:pt x="20" y="0"/>
                  </a:lnTo>
                  <a:lnTo>
                    <a:pt x="20" y="978"/>
                  </a:lnTo>
                  <a:lnTo>
                    <a:pt x="0" y="97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23" name="Freeform 99">
              <a:extLst>
                <a:ext uri="{FF2B5EF4-FFF2-40B4-BE49-F238E27FC236}">
                  <a16:creationId xmlns:a16="http://schemas.microsoft.com/office/drawing/2014/main" id="{14DE296F-5CAB-9301-B8AD-DBDBDD7487CD}"/>
                </a:ext>
              </a:extLst>
            </p:cNvPr>
            <p:cNvSpPr>
              <a:spLocks/>
            </p:cNvSpPr>
            <p:nvPr/>
          </p:nvSpPr>
          <p:spPr bwMode="auto">
            <a:xfrm>
              <a:off x="6377" y="1926"/>
              <a:ext cx="12" cy="588"/>
            </a:xfrm>
            <a:custGeom>
              <a:avLst/>
              <a:gdLst>
                <a:gd name="T0" fmla="*/ 0 w 20"/>
                <a:gd name="T1" fmla="*/ 0 h 978"/>
                <a:gd name="T2" fmla="*/ 0 w 20"/>
                <a:gd name="T3" fmla="*/ 0 h 978"/>
                <a:gd name="T4" fmla="*/ 20 w 20"/>
                <a:gd name="T5" fmla="*/ 0 h 978"/>
                <a:gd name="T6" fmla="*/ 20 w 20"/>
                <a:gd name="T7" fmla="*/ 978 h 978"/>
                <a:gd name="T8" fmla="*/ 0 w 20"/>
                <a:gd name="T9" fmla="*/ 978 h 978"/>
                <a:gd name="T10" fmla="*/ 0 w 20"/>
                <a:gd name="T11" fmla="*/ 0 h 978"/>
              </a:gdLst>
              <a:ahLst/>
              <a:cxnLst>
                <a:cxn ang="0">
                  <a:pos x="T0" y="T1"/>
                </a:cxn>
                <a:cxn ang="0">
                  <a:pos x="T2" y="T3"/>
                </a:cxn>
                <a:cxn ang="0">
                  <a:pos x="T4" y="T5"/>
                </a:cxn>
                <a:cxn ang="0">
                  <a:pos x="T6" y="T7"/>
                </a:cxn>
                <a:cxn ang="0">
                  <a:pos x="T8" y="T9"/>
                </a:cxn>
                <a:cxn ang="0">
                  <a:pos x="T10" y="T11"/>
                </a:cxn>
              </a:cxnLst>
              <a:rect l="0" t="0" r="r" b="b"/>
              <a:pathLst>
                <a:path w="20" h="978">
                  <a:moveTo>
                    <a:pt x="0" y="0"/>
                  </a:moveTo>
                  <a:lnTo>
                    <a:pt x="0" y="0"/>
                  </a:lnTo>
                  <a:lnTo>
                    <a:pt x="20" y="0"/>
                  </a:lnTo>
                  <a:lnTo>
                    <a:pt x="20" y="978"/>
                  </a:lnTo>
                  <a:lnTo>
                    <a:pt x="0" y="97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24" name="Freeform 100">
              <a:extLst>
                <a:ext uri="{FF2B5EF4-FFF2-40B4-BE49-F238E27FC236}">
                  <a16:creationId xmlns:a16="http://schemas.microsoft.com/office/drawing/2014/main" id="{2A8AA429-D8C6-F0E5-0652-AFC855C6CFA9}"/>
                </a:ext>
              </a:extLst>
            </p:cNvPr>
            <p:cNvSpPr>
              <a:spLocks/>
            </p:cNvSpPr>
            <p:nvPr/>
          </p:nvSpPr>
          <p:spPr bwMode="auto">
            <a:xfrm>
              <a:off x="6403" y="1926"/>
              <a:ext cx="12" cy="588"/>
            </a:xfrm>
            <a:custGeom>
              <a:avLst/>
              <a:gdLst>
                <a:gd name="T0" fmla="*/ 0 w 20"/>
                <a:gd name="T1" fmla="*/ 0 h 978"/>
                <a:gd name="T2" fmla="*/ 0 w 20"/>
                <a:gd name="T3" fmla="*/ 0 h 978"/>
                <a:gd name="T4" fmla="*/ 20 w 20"/>
                <a:gd name="T5" fmla="*/ 0 h 978"/>
                <a:gd name="T6" fmla="*/ 20 w 20"/>
                <a:gd name="T7" fmla="*/ 978 h 978"/>
                <a:gd name="T8" fmla="*/ 0 w 20"/>
                <a:gd name="T9" fmla="*/ 978 h 978"/>
                <a:gd name="T10" fmla="*/ 0 w 20"/>
                <a:gd name="T11" fmla="*/ 0 h 978"/>
              </a:gdLst>
              <a:ahLst/>
              <a:cxnLst>
                <a:cxn ang="0">
                  <a:pos x="T0" y="T1"/>
                </a:cxn>
                <a:cxn ang="0">
                  <a:pos x="T2" y="T3"/>
                </a:cxn>
                <a:cxn ang="0">
                  <a:pos x="T4" y="T5"/>
                </a:cxn>
                <a:cxn ang="0">
                  <a:pos x="T6" y="T7"/>
                </a:cxn>
                <a:cxn ang="0">
                  <a:pos x="T8" y="T9"/>
                </a:cxn>
                <a:cxn ang="0">
                  <a:pos x="T10" y="T11"/>
                </a:cxn>
              </a:cxnLst>
              <a:rect l="0" t="0" r="r" b="b"/>
              <a:pathLst>
                <a:path w="20" h="978">
                  <a:moveTo>
                    <a:pt x="0" y="0"/>
                  </a:moveTo>
                  <a:lnTo>
                    <a:pt x="0" y="0"/>
                  </a:lnTo>
                  <a:lnTo>
                    <a:pt x="20" y="0"/>
                  </a:lnTo>
                  <a:lnTo>
                    <a:pt x="20" y="978"/>
                  </a:lnTo>
                  <a:lnTo>
                    <a:pt x="0" y="97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25" name="Freeform 101">
              <a:extLst>
                <a:ext uri="{FF2B5EF4-FFF2-40B4-BE49-F238E27FC236}">
                  <a16:creationId xmlns:a16="http://schemas.microsoft.com/office/drawing/2014/main" id="{A2C326DC-C952-8635-F1FF-220BCC443851}"/>
                </a:ext>
              </a:extLst>
            </p:cNvPr>
            <p:cNvSpPr>
              <a:spLocks/>
            </p:cNvSpPr>
            <p:nvPr/>
          </p:nvSpPr>
          <p:spPr bwMode="auto">
            <a:xfrm>
              <a:off x="6506" y="1926"/>
              <a:ext cx="11" cy="624"/>
            </a:xfrm>
            <a:custGeom>
              <a:avLst/>
              <a:gdLst>
                <a:gd name="T0" fmla="*/ 0 w 19"/>
                <a:gd name="T1" fmla="*/ 0 h 1038"/>
                <a:gd name="T2" fmla="*/ 0 w 19"/>
                <a:gd name="T3" fmla="*/ 0 h 1038"/>
                <a:gd name="T4" fmla="*/ 19 w 19"/>
                <a:gd name="T5" fmla="*/ 0 h 1038"/>
                <a:gd name="T6" fmla="*/ 19 w 19"/>
                <a:gd name="T7" fmla="*/ 1038 h 1038"/>
                <a:gd name="T8" fmla="*/ 0 w 19"/>
                <a:gd name="T9" fmla="*/ 1038 h 1038"/>
                <a:gd name="T10" fmla="*/ 0 w 19"/>
                <a:gd name="T11" fmla="*/ 0 h 1038"/>
              </a:gdLst>
              <a:ahLst/>
              <a:cxnLst>
                <a:cxn ang="0">
                  <a:pos x="T0" y="T1"/>
                </a:cxn>
                <a:cxn ang="0">
                  <a:pos x="T2" y="T3"/>
                </a:cxn>
                <a:cxn ang="0">
                  <a:pos x="T4" y="T5"/>
                </a:cxn>
                <a:cxn ang="0">
                  <a:pos x="T6" y="T7"/>
                </a:cxn>
                <a:cxn ang="0">
                  <a:pos x="T8" y="T9"/>
                </a:cxn>
                <a:cxn ang="0">
                  <a:pos x="T10" y="T11"/>
                </a:cxn>
              </a:cxnLst>
              <a:rect l="0" t="0" r="r" b="b"/>
              <a:pathLst>
                <a:path w="19" h="1038">
                  <a:moveTo>
                    <a:pt x="0" y="0"/>
                  </a:moveTo>
                  <a:lnTo>
                    <a:pt x="0" y="0"/>
                  </a:lnTo>
                  <a:lnTo>
                    <a:pt x="19" y="0"/>
                  </a:lnTo>
                  <a:lnTo>
                    <a:pt x="19" y="1038"/>
                  </a:lnTo>
                  <a:lnTo>
                    <a:pt x="0" y="1038"/>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26" name="Freeform 102">
              <a:extLst>
                <a:ext uri="{FF2B5EF4-FFF2-40B4-BE49-F238E27FC236}">
                  <a16:creationId xmlns:a16="http://schemas.microsoft.com/office/drawing/2014/main" id="{2440F155-F8EA-4794-C3B1-9905E1D9F6EC}"/>
                </a:ext>
              </a:extLst>
            </p:cNvPr>
            <p:cNvSpPr>
              <a:spLocks/>
            </p:cNvSpPr>
            <p:nvPr/>
          </p:nvSpPr>
          <p:spPr bwMode="auto">
            <a:xfrm>
              <a:off x="6480" y="1926"/>
              <a:ext cx="12" cy="624"/>
            </a:xfrm>
            <a:custGeom>
              <a:avLst/>
              <a:gdLst>
                <a:gd name="T0" fmla="*/ 0 w 20"/>
                <a:gd name="T1" fmla="*/ 0 h 1038"/>
                <a:gd name="T2" fmla="*/ 0 w 20"/>
                <a:gd name="T3" fmla="*/ 0 h 1038"/>
                <a:gd name="T4" fmla="*/ 20 w 20"/>
                <a:gd name="T5" fmla="*/ 0 h 1038"/>
                <a:gd name="T6" fmla="*/ 20 w 20"/>
                <a:gd name="T7" fmla="*/ 1038 h 1038"/>
                <a:gd name="T8" fmla="*/ 0 w 20"/>
                <a:gd name="T9" fmla="*/ 1038 h 1038"/>
                <a:gd name="T10" fmla="*/ 0 w 20"/>
                <a:gd name="T11" fmla="*/ 0 h 1038"/>
              </a:gdLst>
              <a:ahLst/>
              <a:cxnLst>
                <a:cxn ang="0">
                  <a:pos x="T0" y="T1"/>
                </a:cxn>
                <a:cxn ang="0">
                  <a:pos x="T2" y="T3"/>
                </a:cxn>
                <a:cxn ang="0">
                  <a:pos x="T4" y="T5"/>
                </a:cxn>
                <a:cxn ang="0">
                  <a:pos x="T6" y="T7"/>
                </a:cxn>
                <a:cxn ang="0">
                  <a:pos x="T8" y="T9"/>
                </a:cxn>
                <a:cxn ang="0">
                  <a:pos x="T10" y="T11"/>
                </a:cxn>
              </a:cxnLst>
              <a:rect l="0" t="0" r="r" b="b"/>
              <a:pathLst>
                <a:path w="20" h="1038">
                  <a:moveTo>
                    <a:pt x="0" y="0"/>
                  </a:moveTo>
                  <a:lnTo>
                    <a:pt x="0" y="0"/>
                  </a:lnTo>
                  <a:lnTo>
                    <a:pt x="20" y="0"/>
                  </a:lnTo>
                  <a:lnTo>
                    <a:pt x="20" y="1038"/>
                  </a:lnTo>
                  <a:lnTo>
                    <a:pt x="0" y="103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27" name="Freeform 103">
              <a:extLst>
                <a:ext uri="{FF2B5EF4-FFF2-40B4-BE49-F238E27FC236}">
                  <a16:creationId xmlns:a16="http://schemas.microsoft.com/office/drawing/2014/main" id="{BDF32CA4-FCF3-DEFA-1FD3-AE944E1C8350}"/>
                </a:ext>
              </a:extLst>
            </p:cNvPr>
            <p:cNvSpPr>
              <a:spLocks/>
            </p:cNvSpPr>
            <p:nvPr/>
          </p:nvSpPr>
          <p:spPr bwMode="auto">
            <a:xfrm>
              <a:off x="6454" y="1926"/>
              <a:ext cx="12" cy="618"/>
            </a:xfrm>
            <a:custGeom>
              <a:avLst/>
              <a:gdLst>
                <a:gd name="T0" fmla="*/ 0 w 20"/>
                <a:gd name="T1" fmla="*/ 0 h 1028"/>
                <a:gd name="T2" fmla="*/ 0 w 20"/>
                <a:gd name="T3" fmla="*/ 0 h 1028"/>
                <a:gd name="T4" fmla="*/ 20 w 20"/>
                <a:gd name="T5" fmla="*/ 0 h 1028"/>
                <a:gd name="T6" fmla="*/ 20 w 20"/>
                <a:gd name="T7" fmla="*/ 1028 h 1028"/>
                <a:gd name="T8" fmla="*/ 0 w 20"/>
                <a:gd name="T9" fmla="*/ 1028 h 1028"/>
                <a:gd name="T10" fmla="*/ 0 w 20"/>
                <a:gd name="T11" fmla="*/ 0 h 1028"/>
              </a:gdLst>
              <a:ahLst/>
              <a:cxnLst>
                <a:cxn ang="0">
                  <a:pos x="T0" y="T1"/>
                </a:cxn>
                <a:cxn ang="0">
                  <a:pos x="T2" y="T3"/>
                </a:cxn>
                <a:cxn ang="0">
                  <a:pos x="T4" y="T5"/>
                </a:cxn>
                <a:cxn ang="0">
                  <a:pos x="T6" y="T7"/>
                </a:cxn>
                <a:cxn ang="0">
                  <a:pos x="T8" y="T9"/>
                </a:cxn>
                <a:cxn ang="0">
                  <a:pos x="T10" y="T11"/>
                </a:cxn>
              </a:cxnLst>
              <a:rect l="0" t="0" r="r" b="b"/>
              <a:pathLst>
                <a:path w="20" h="1028">
                  <a:moveTo>
                    <a:pt x="0" y="0"/>
                  </a:moveTo>
                  <a:lnTo>
                    <a:pt x="0" y="0"/>
                  </a:lnTo>
                  <a:lnTo>
                    <a:pt x="20" y="0"/>
                  </a:lnTo>
                  <a:lnTo>
                    <a:pt x="20" y="1028"/>
                  </a:lnTo>
                  <a:lnTo>
                    <a:pt x="0" y="1028"/>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28" name="Freeform 104">
              <a:extLst>
                <a:ext uri="{FF2B5EF4-FFF2-40B4-BE49-F238E27FC236}">
                  <a16:creationId xmlns:a16="http://schemas.microsoft.com/office/drawing/2014/main" id="{AF18F4B2-7AC1-4177-FF07-35A65C4DFB8D}"/>
                </a:ext>
              </a:extLst>
            </p:cNvPr>
            <p:cNvSpPr>
              <a:spLocks/>
            </p:cNvSpPr>
            <p:nvPr/>
          </p:nvSpPr>
          <p:spPr bwMode="auto">
            <a:xfrm>
              <a:off x="6429" y="1926"/>
              <a:ext cx="11" cy="594"/>
            </a:xfrm>
            <a:custGeom>
              <a:avLst/>
              <a:gdLst>
                <a:gd name="T0" fmla="*/ 0 w 19"/>
                <a:gd name="T1" fmla="*/ 0 h 987"/>
                <a:gd name="T2" fmla="*/ 0 w 19"/>
                <a:gd name="T3" fmla="*/ 0 h 987"/>
                <a:gd name="T4" fmla="*/ 19 w 19"/>
                <a:gd name="T5" fmla="*/ 0 h 987"/>
                <a:gd name="T6" fmla="*/ 19 w 19"/>
                <a:gd name="T7" fmla="*/ 987 h 987"/>
                <a:gd name="T8" fmla="*/ 0 w 19"/>
                <a:gd name="T9" fmla="*/ 987 h 987"/>
                <a:gd name="T10" fmla="*/ 0 w 19"/>
                <a:gd name="T11" fmla="*/ 0 h 987"/>
              </a:gdLst>
              <a:ahLst/>
              <a:cxnLst>
                <a:cxn ang="0">
                  <a:pos x="T0" y="T1"/>
                </a:cxn>
                <a:cxn ang="0">
                  <a:pos x="T2" y="T3"/>
                </a:cxn>
                <a:cxn ang="0">
                  <a:pos x="T4" y="T5"/>
                </a:cxn>
                <a:cxn ang="0">
                  <a:pos x="T6" y="T7"/>
                </a:cxn>
                <a:cxn ang="0">
                  <a:pos x="T8" y="T9"/>
                </a:cxn>
                <a:cxn ang="0">
                  <a:pos x="T10" y="T11"/>
                </a:cxn>
              </a:cxnLst>
              <a:rect l="0" t="0" r="r" b="b"/>
              <a:pathLst>
                <a:path w="19" h="987">
                  <a:moveTo>
                    <a:pt x="0" y="0"/>
                  </a:moveTo>
                  <a:lnTo>
                    <a:pt x="0" y="0"/>
                  </a:lnTo>
                  <a:lnTo>
                    <a:pt x="19" y="0"/>
                  </a:lnTo>
                  <a:lnTo>
                    <a:pt x="19" y="987"/>
                  </a:lnTo>
                  <a:lnTo>
                    <a:pt x="0" y="987"/>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29" name="Freeform 105">
              <a:extLst>
                <a:ext uri="{FF2B5EF4-FFF2-40B4-BE49-F238E27FC236}">
                  <a16:creationId xmlns:a16="http://schemas.microsoft.com/office/drawing/2014/main" id="{A938B358-8D13-5BCC-B091-51206A46EF08}"/>
                </a:ext>
              </a:extLst>
            </p:cNvPr>
            <p:cNvSpPr>
              <a:spLocks/>
            </p:cNvSpPr>
            <p:nvPr/>
          </p:nvSpPr>
          <p:spPr bwMode="auto">
            <a:xfrm>
              <a:off x="6531" y="1926"/>
              <a:ext cx="12" cy="630"/>
            </a:xfrm>
            <a:custGeom>
              <a:avLst/>
              <a:gdLst>
                <a:gd name="T0" fmla="*/ 0 w 20"/>
                <a:gd name="T1" fmla="*/ 0 h 1047"/>
                <a:gd name="T2" fmla="*/ 0 w 20"/>
                <a:gd name="T3" fmla="*/ 0 h 1047"/>
                <a:gd name="T4" fmla="*/ 20 w 20"/>
                <a:gd name="T5" fmla="*/ 0 h 1047"/>
                <a:gd name="T6" fmla="*/ 20 w 20"/>
                <a:gd name="T7" fmla="*/ 1047 h 1047"/>
                <a:gd name="T8" fmla="*/ 0 w 20"/>
                <a:gd name="T9" fmla="*/ 1047 h 1047"/>
                <a:gd name="T10" fmla="*/ 0 w 20"/>
                <a:gd name="T11" fmla="*/ 0 h 1047"/>
              </a:gdLst>
              <a:ahLst/>
              <a:cxnLst>
                <a:cxn ang="0">
                  <a:pos x="T0" y="T1"/>
                </a:cxn>
                <a:cxn ang="0">
                  <a:pos x="T2" y="T3"/>
                </a:cxn>
                <a:cxn ang="0">
                  <a:pos x="T4" y="T5"/>
                </a:cxn>
                <a:cxn ang="0">
                  <a:pos x="T6" y="T7"/>
                </a:cxn>
                <a:cxn ang="0">
                  <a:pos x="T8" y="T9"/>
                </a:cxn>
                <a:cxn ang="0">
                  <a:pos x="T10" y="T11"/>
                </a:cxn>
              </a:cxnLst>
              <a:rect l="0" t="0" r="r" b="b"/>
              <a:pathLst>
                <a:path w="20" h="1047">
                  <a:moveTo>
                    <a:pt x="0" y="0"/>
                  </a:moveTo>
                  <a:lnTo>
                    <a:pt x="0" y="0"/>
                  </a:lnTo>
                  <a:lnTo>
                    <a:pt x="20" y="0"/>
                  </a:lnTo>
                  <a:lnTo>
                    <a:pt x="20" y="1047"/>
                  </a:lnTo>
                  <a:lnTo>
                    <a:pt x="0" y="1047"/>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30" name="Freeform 106">
              <a:extLst>
                <a:ext uri="{FF2B5EF4-FFF2-40B4-BE49-F238E27FC236}">
                  <a16:creationId xmlns:a16="http://schemas.microsoft.com/office/drawing/2014/main" id="{AD86A40D-B94F-892E-C748-FF45D6D32B17}"/>
                </a:ext>
              </a:extLst>
            </p:cNvPr>
            <p:cNvSpPr>
              <a:spLocks/>
            </p:cNvSpPr>
            <p:nvPr/>
          </p:nvSpPr>
          <p:spPr bwMode="auto">
            <a:xfrm>
              <a:off x="6557" y="1926"/>
              <a:ext cx="12" cy="630"/>
            </a:xfrm>
            <a:custGeom>
              <a:avLst/>
              <a:gdLst>
                <a:gd name="T0" fmla="*/ 0 w 20"/>
                <a:gd name="T1" fmla="*/ 0 h 1047"/>
                <a:gd name="T2" fmla="*/ 0 w 20"/>
                <a:gd name="T3" fmla="*/ 0 h 1047"/>
                <a:gd name="T4" fmla="*/ 20 w 20"/>
                <a:gd name="T5" fmla="*/ 0 h 1047"/>
                <a:gd name="T6" fmla="*/ 20 w 20"/>
                <a:gd name="T7" fmla="*/ 1047 h 1047"/>
                <a:gd name="T8" fmla="*/ 0 w 20"/>
                <a:gd name="T9" fmla="*/ 1047 h 1047"/>
                <a:gd name="T10" fmla="*/ 0 w 20"/>
                <a:gd name="T11" fmla="*/ 0 h 1047"/>
              </a:gdLst>
              <a:ahLst/>
              <a:cxnLst>
                <a:cxn ang="0">
                  <a:pos x="T0" y="T1"/>
                </a:cxn>
                <a:cxn ang="0">
                  <a:pos x="T2" y="T3"/>
                </a:cxn>
                <a:cxn ang="0">
                  <a:pos x="T4" y="T5"/>
                </a:cxn>
                <a:cxn ang="0">
                  <a:pos x="T6" y="T7"/>
                </a:cxn>
                <a:cxn ang="0">
                  <a:pos x="T8" y="T9"/>
                </a:cxn>
                <a:cxn ang="0">
                  <a:pos x="T10" y="T11"/>
                </a:cxn>
              </a:cxnLst>
              <a:rect l="0" t="0" r="r" b="b"/>
              <a:pathLst>
                <a:path w="20" h="1047">
                  <a:moveTo>
                    <a:pt x="0" y="0"/>
                  </a:moveTo>
                  <a:lnTo>
                    <a:pt x="0" y="0"/>
                  </a:lnTo>
                  <a:lnTo>
                    <a:pt x="20" y="0"/>
                  </a:lnTo>
                  <a:lnTo>
                    <a:pt x="20" y="1047"/>
                  </a:lnTo>
                  <a:lnTo>
                    <a:pt x="0" y="1047"/>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31" name="Freeform 107">
              <a:extLst>
                <a:ext uri="{FF2B5EF4-FFF2-40B4-BE49-F238E27FC236}">
                  <a16:creationId xmlns:a16="http://schemas.microsoft.com/office/drawing/2014/main" id="{0F371EDA-0D42-7EE3-2DB6-A593F13FC121}"/>
                </a:ext>
              </a:extLst>
            </p:cNvPr>
            <p:cNvSpPr>
              <a:spLocks/>
            </p:cNvSpPr>
            <p:nvPr/>
          </p:nvSpPr>
          <p:spPr bwMode="auto">
            <a:xfrm>
              <a:off x="6582" y="1926"/>
              <a:ext cx="12" cy="630"/>
            </a:xfrm>
            <a:custGeom>
              <a:avLst/>
              <a:gdLst>
                <a:gd name="T0" fmla="*/ 0 w 19"/>
                <a:gd name="T1" fmla="*/ 0 h 1047"/>
                <a:gd name="T2" fmla="*/ 0 w 19"/>
                <a:gd name="T3" fmla="*/ 0 h 1047"/>
                <a:gd name="T4" fmla="*/ 19 w 19"/>
                <a:gd name="T5" fmla="*/ 0 h 1047"/>
                <a:gd name="T6" fmla="*/ 19 w 19"/>
                <a:gd name="T7" fmla="*/ 1047 h 1047"/>
                <a:gd name="T8" fmla="*/ 0 w 19"/>
                <a:gd name="T9" fmla="*/ 1047 h 1047"/>
                <a:gd name="T10" fmla="*/ 0 w 19"/>
                <a:gd name="T11" fmla="*/ 0 h 1047"/>
              </a:gdLst>
              <a:ahLst/>
              <a:cxnLst>
                <a:cxn ang="0">
                  <a:pos x="T0" y="T1"/>
                </a:cxn>
                <a:cxn ang="0">
                  <a:pos x="T2" y="T3"/>
                </a:cxn>
                <a:cxn ang="0">
                  <a:pos x="T4" y="T5"/>
                </a:cxn>
                <a:cxn ang="0">
                  <a:pos x="T6" y="T7"/>
                </a:cxn>
                <a:cxn ang="0">
                  <a:pos x="T8" y="T9"/>
                </a:cxn>
                <a:cxn ang="0">
                  <a:pos x="T10" y="T11"/>
                </a:cxn>
              </a:cxnLst>
              <a:rect l="0" t="0" r="r" b="b"/>
              <a:pathLst>
                <a:path w="19" h="1047">
                  <a:moveTo>
                    <a:pt x="0" y="0"/>
                  </a:moveTo>
                  <a:lnTo>
                    <a:pt x="0" y="0"/>
                  </a:lnTo>
                  <a:lnTo>
                    <a:pt x="19" y="0"/>
                  </a:lnTo>
                  <a:lnTo>
                    <a:pt x="19" y="1047"/>
                  </a:lnTo>
                  <a:lnTo>
                    <a:pt x="0" y="1047"/>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32" name="Freeform 108">
              <a:extLst>
                <a:ext uri="{FF2B5EF4-FFF2-40B4-BE49-F238E27FC236}">
                  <a16:creationId xmlns:a16="http://schemas.microsoft.com/office/drawing/2014/main" id="{A81899A2-22F3-C5C8-D70C-E9A64A87D16A}"/>
                </a:ext>
              </a:extLst>
            </p:cNvPr>
            <p:cNvSpPr>
              <a:spLocks/>
            </p:cNvSpPr>
            <p:nvPr/>
          </p:nvSpPr>
          <p:spPr bwMode="auto">
            <a:xfrm>
              <a:off x="6608" y="1926"/>
              <a:ext cx="12" cy="636"/>
            </a:xfrm>
            <a:custGeom>
              <a:avLst/>
              <a:gdLst>
                <a:gd name="T0" fmla="*/ 0 w 20"/>
                <a:gd name="T1" fmla="*/ 0 h 1058"/>
                <a:gd name="T2" fmla="*/ 0 w 20"/>
                <a:gd name="T3" fmla="*/ 0 h 1058"/>
                <a:gd name="T4" fmla="*/ 20 w 20"/>
                <a:gd name="T5" fmla="*/ 0 h 1058"/>
                <a:gd name="T6" fmla="*/ 20 w 20"/>
                <a:gd name="T7" fmla="*/ 1058 h 1058"/>
                <a:gd name="T8" fmla="*/ 0 w 20"/>
                <a:gd name="T9" fmla="*/ 1058 h 1058"/>
                <a:gd name="T10" fmla="*/ 0 w 20"/>
                <a:gd name="T11" fmla="*/ 0 h 1058"/>
              </a:gdLst>
              <a:ahLst/>
              <a:cxnLst>
                <a:cxn ang="0">
                  <a:pos x="T0" y="T1"/>
                </a:cxn>
                <a:cxn ang="0">
                  <a:pos x="T2" y="T3"/>
                </a:cxn>
                <a:cxn ang="0">
                  <a:pos x="T4" y="T5"/>
                </a:cxn>
                <a:cxn ang="0">
                  <a:pos x="T6" y="T7"/>
                </a:cxn>
                <a:cxn ang="0">
                  <a:pos x="T8" y="T9"/>
                </a:cxn>
                <a:cxn ang="0">
                  <a:pos x="T10" y="T11"/>
                </a:cxn>
              </a:cxnLst>
              <a:rect l="0" t="0" r="r" b="b"/>
              <a:pathLst>
                <a:path w="20" h="1058">
                  <a:moveTo>
                    <a:pt x="0" y="0"/>
                  </a:moveTo>
                  <a:lnTo>
                    <a:pt x="0" y="0"/>
                  </a:lnTo>
                  <a:lnTo>
                    <a:pt x="20" y="0"/>
                  </a:lnTo>
                  <a:lnTo>
                    <a:pt x="20" y="1058"/>
                  </a:lnTo>
                  <a:lnTo>
                    <a:pt x="0" y="1058"/>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33" name="Freeform 109">
              <a:extLst>
                <a:ext uri="{FF2B5EF4-FFF2-40B4-BE49-F238E27FC236}">
                  <a16:creationId xmlns:a16="http://schemas.microsoft.com/office/drawing/2014/main" id="{279E7069-CEB1-0A44-0314-02557516DDC8}"/>
                </a:ext>
              </a:extLst>
            </p:cNvPr>
            <p:cNvSpPr>
              <a:spLocks/>
            </p:cNvSpPr>
            <p:nvPr/>
          </p:nvSpPr>
          <p:spPr bwMode="auto">
            <a:xfrm>
              <a:off x="6634" y="1926"/>
              <a:ext cx="12" cy="654"/>
            </a:xfrm>
            <a:custGeom>
              <a:avLst/>
              <a:gdLst>
                <a:gd name="T0" fmla="*/ 0 w 20"/>
                <a:gd name="T1" fmla="*/ 0 h 1088"/>
                <a:gd name="T2" fmla="*/ 0 w 20"/>
                <a:gd name="T3" fmla="*/ 0 h 1088"/>
                <a:gd name="T4" fmla="*/ 20 w 20"/>
                <a:gd name="T5" fmla="*/ 0 h 1088"/>
                <a:gd name="T6" fmla="*/ 20 w 20"/>
                <a:gd name="T7" fmla="*/ 1088 h 1088"/>
                <a:gd name="T8" fmla="*/ 0 w 20"/>
                <a:gd name="T9" fmla="*/ 1088 h 1088"/>
                <a:gd name="T10" fmla="*/ 0 w 20"/>
                <a:gd name="T11" fmla="*/ 0 h 1088"/>
              </a:gdLst>
              <a:ahLst/>
              <a:cxnLst>
                <a:cxn ang="0">
                  <a:pos x="T0" y="T1"/>
                </a:cxn>
                <a:cxn ang="0">
                  <a:pos x="T2" y="T3"/>
                </a:cxn>
                <a:cxn ang="0">
                  <a:pos x="T4" y="T5"/>
                </a:cxn>
                <a:cxn ang="0">
                  <a:pos x="T6" y="T7"/>
                </a:cxn>
                <a:cxn ang="0">
                  <a:pos x="T8" y="T9"/>
                </a:cxn>
                <a:cxn ang="0">
                  <a:pos x="T10" y="T11"/>
                </a:cxn>
              </a:cxnLst>
              <a:rect l="0" t="0" r="r" b="b"/>
              <a:pathLst>
                <a:path w="20" h="1088">
                  <a:moveTo>
                    <a:pt x="0" y="0"/>
                  </a:moveTo>
                  <a:lnTo>
                    <a:pt x="0" y="0"/>
                  </a:lnTo>
                  <a:lnTo>
                    <a:pt x="20" y="0"/>
                  </a:lnTo>
                  <a:lnTo>
                    <a:pt x="20" y="1088"/>
                  </a:lnTo>
                  <a:lnTo>
                    <a:pt x="0" y="1088"/>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34" name="Freeform 110">
              <a:extLst>
                <a:ext uri="{FF2B5EF4-FFF2-40B4-BE49-F238E27FC236}">
                  <a16:creationId xmlns:a16="http://schemas.microsoft.com/office/drawing/2014/main" id="{202E1C32-D2CE-1C2B-2341-892AC68BB31D}"/>
                </a:ext>
              </a:extLst>
            </p:cNvPr>
            <p:cNvSpPr>
              <a:spLocks/>
            </p:cNvSpPr>
            <p:nvPr/>
          </p:nvSpPr>
          <p:spPr bwMode="auto">
            <a:xfrm>
              <a:off x="6659" y="1926"/>
              <a:ext cx="12" cy="654"/>
            </a:xfrm>
            <a:custGeom>
              <a:avLst/>
              <a:gdLst>
                <a:gd name="T0" fmla="*/ 0 w 19"/>
                <a:gd name="T1" fmla="*/ 0 h 1088"/>
                <a:gd name="T2" fmla="*/ 0 w 19"/>
                <a:gd name="T3" fmla="*/ 0 h 1088"/>
                <a:gd name="T4" fmla="*/ 19 w 19"/>
                <a:gd name="T5" fmla="*/ 0 h 1088"/>
                <a:gd name="T6" fmla="*/ 19 w 19"/>
                <a:gd name="T7" fmla="*/ 1088 h 1088"/>
                <a:gd name="T8" fmla="*/ 0 w 19"/>
                <a:gd name="T9" fmla="*/ 1088 h 1088"/>
                <a:gd name="T10" fmla="*/ 0 w 19"/>
                <a:gd name="T11" fmla="*/ 0 h 1088"/>
              </a:gdLst>
              <a:ahLst/>
              <a:cxnLst>
                <a:cxn ang="0">
                  <a:pos x="T0" y="T1"/>
                </a:cxn>
                <a:cxn ang="0">
                  <a:pos x="T2" y="T3"/>
                </a:cxn>
                <a:cxn ang="0">
                  <a:pos x="T4" y="T5"/>
                </a:cxn>
                <a:cxn ang="0">
                  <a:pos x="T6" y="T7"/>
                </a:cxn>
                <a:cxn ang="0">
                  <a:pos x="T8" y="T9"/>
                </a:cxn>
                <a:cxn ang="0">
                  <a:pos x="T10" y="T11"/>
                </a:cxn>
              </a:cxnLst>
              <a:rect l="0" t="0" r="r" b="b"/>
              <a:pathLst>
                <a:path w="19" h="1088">
                  <a:moveTo>
                    <a:pt x="0" y="0"/>
                  </a:moveTo>
                  <a:lnTo>
                    <a:pt x="0" y="0"/>
                  </a:lnTo>
                  <a:lnTo>
                    <a:pt x="19" y="0"/>
                  </a:lnTo>
                  <a:lnTo>
                    <a:pt x="19" y="1088"/>
                  </a:lnTo>
                  <a:lnTo>
                    <a:pt x="0" y="108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35" name="Freeform 111">
              <a:extLst>
                <a:ext uri="{FF2B5EF4-FFF2-40B4-BE49-F238E27FC236}">
                  <a16:creationId xmlns:a16="http://schemas.microsoft.com/office/drawing/2014/main" id="{A2DB42D7-F755-A813-DFFB-66A7DFB1787E}"/>
                </a:ext>
              </a:extLst>
            </p:cNvPr>
            <p:cNvSpPr>
              <a:spLocks/>
            </p:cNvSpPr>
            <p:nvPr/>
          </p:nvSpPr>
          <p:spPr bwMode="auto">
            <a:xfrm>
              <a:off x="6685" y="1926"/>
              <a:ext cx="12" cy="654"/>
            </a:xfrm>
            <a:custGeom>
              <a:avLst/>
              <a:gdLst>
                <a:gd name="T0" fmla="*/ 0 w 20"/>
                <a:gd name="T1" fmla="*/ 0 h 1088"/>
                <a:gd name="T2" fmla="*/ 0 w 20"/>
                <a:gd name="T3" fmla="*/ 0 h 1088"/>
                <a:gd name="T4" fmla="*/ 20 w 20"/>
                <a:gd name="T5" fmla="*/ 0 h 1088"/>
                <a:gd name="T6" fmla="*/ 20 w 20"/>
                <a:gd name="T7" fmla="*/ 1088 h 1088"/>
                <a:gd name="T8" fmla="*/ 0 w 20"/>
                <a:gd name="T9" fmla="*/ 1088 h 1088"/>
                <a:gd name="T10" fmla="*/ 0 w 20"/>
                <a:gd name="T11" fmla="*/ 0 h 1088"/>
              </a:gdLst>
              <a:ahLst/>
              <a:cxnLst>
                <a:cxn ang="0">
                  <a:pos x="T0" y="T1"/>
                </a:cxn>
                <a:cxn ang="0">
                  <a:pos x="T2" y="T3"/>
                </a:cxn>
                <a:cxn ang="0">
                  <a:pos x="T4" y="T5"/>
                </a:cxn>
                <a:cxn ang="0">
                  <a:pos x="T6" y="T7"/>
                </a:cxn>
                <a:cxn ang="0">
                  <a:pos x="T8" y="T9"/>
                </a:cxn>
                <a:cxn ang="0">
                  <a:pos x="T10" y="T11"/>
                </a:cxn>
              </a:cxnLst>
              <a:rect l="0" t="0" r="r" b="b"/>
              <a:pathLst>
                <a:path w="20" h="1088">
                  <a:moveTo>
                    <a:pt x="0" y="0"/>
                  </a:moveTo>
                  <a:lnTo>
                    <a:pt x="0" y="0"/>
                  </a:lnTo>
                  <a:lnTo>
                    <a:pt x="20" y="0"/>
                  </a:lnTo>
                  <a:lnTo>
                    <a:pt x="20" y="1088"/>
                  </a:lnTo>
                  <a:lnTo>
                    <a:pt x="0" y="1088"/>
                  </a:lnTo>
                  <a:lnTo>
                    <a:pt x="0" y="0"/>
                  </a:lnTo>
                  <a:close/>
                </a:path>
              </a:pathLst>
            </a:custGeom>
            <a:solidFill>
              <a:srgbClr val="22557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36" name="Freeform 112">
              <a:extLst>
                <a:ext uri="{FF2B5EF4-FFF2-40B4-BE49-F238E27FC236}">
                  <a16:creationId xmlns:a16="http://schemas.microsoft.com/office/drawing/2014/main" id="{D89AA4FA-D0A9-CF2E-463F-88937779C626}"/>
                </a:ext>
              </a:extLst>
            </p:cNvPr>
            <p:cNvSpPr>
              <a:spLocks/>
            </p:cNvSpPr>
            <p:nvPr/>
          </p:nvSpPr>
          <p:spPr bwMode="auto">
            <a:xfrm>
              <a:off x="6710" y="1926"/>
              <a:ext cx="12" cy="660"/>
            </a:xfrm>
            <a:custGeom>
              <a:avLst/>
              <a:gdLst>
                <a:gd name="T0" fmla="*/ 0 w 20"/>
                <a:gd name="T1" fmla="*/ 0 h 1098"/>
                <a:gd name="T2" fmla="*/ 0 w 20"/>
                <a:gd name="T3" fmla="*/ 0 h 1098"/>
                <a:gd name="T4" fmla="*/ 20 w 20"/>
                <a:gd name="T5" fmla="*/ 0 h 1098"/>
                <a:gd name="T6" fmla="*/ 20 w 20"/>
                <a:gd name="T7" fmla="*/ 1098 h 1098"/>
                <a:gd name="T8" fmla="*/ 0 w 20"/>
                <a:gd name="T9" fmla="*/ 1098 h 1098"/>
                <a:gd name="T10" fmla="*/ 0 w 20"/>
                <a:gd name="T11" fmla="*/ 0 h 1098"/>
              </a:gdLst>
              <a:ahLst/>
              <a:cxnLst>
                <a:cxn ang="0">
                  <a:pos x="T0" y="T1"/>
                </a:cxn>
                <a:cxn ang="0">
                  <a:pos x="T2" y="T3"/>
                </a:cxn>
                <a:cxn ang="0">
                  <a:pos x="T4" y="T5"/>
                </a:cxn>
                <a:cxn ang="0">
                  <a:pos x="T6" y="T7"/>
                </a:cxn>
                <a:cxn ang="0">
                  <a:pos x="T8" y="T9"/>
                </a:cxn>
                <a:cxn ang="0">
                  <a:pos x="T10" y="T11"/>
                </a:cxn>
              </a:cxnLst>
              <a:rect l="0" t="0" r="r" b="b"/>
              <a:pathLst>
                <a:path w="20" h="1098">
                  <a:moveTo>
                    <a:pt x="0" y="0"/>
                  </a:moveTo>
                  <a:lnTo>
                    <a:pt x="0" y="0"/>
                  </a:lnTo>
                  <a:lnTo>
                    <a:pt x="20" y="0"/>
                  </a:lnTo>
                  <a:lnTo>
                    <a:pt x="20" y="1098"/>
                  </a:lnTo>
                  <a:lnTo>
                    <a:pt x="0" y="109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37" name="Freeform 113">
              <a:extLst>
                <a:ext uri="{FF2B5EF4-FFF2-40B4-BE49-F238E27FC236}">
                  <a16:creationId xmlns:a16="http://schemas.microsoft.com/office/drawing/2014/main" id="{9727709A-CF95-E73C-7084-9313B32AE7C5}"/>
                </a:ext>
              </a:extLst>
            </p:cNvPr>
            <p:cNvSpPr>
              <a:spLocks/>
            </p:cNvSpPr>
            <p:nvPr/>
          </p:nvSpPr>
          <p:spPr bwMode="auto">
            <a:xfrm>
              <a:off x="6736" y="1926"/>
              <a:ext cx="12" cy="673"/>
            </a:xfrm>
            <a:custGeom>
              <a:avLst/>
              <a:gdLst>
                <a:gd name="T0" fmla="*/ 0 w 20"/>
                <a:gd name="T1" fmla="*/ 0 h 1118"/>
                <a:gd name="T2" fmla="*/ 0 w 20"/>
                <a:gd name="T3" fmla="*/ 0 h 1118"/>
                <a:gd name="T4" fmla="*/ 20 w 20"/>
                <a:gd name="T5" fmla="*/ 0 h 1118"/>
                <a:gd name="T6" fmla="*/ 20 w 20"/>
                <a:gd name="T7" fmla="*/ 1118 h 1118"/>
                <a:gd name="T8" fmla="*/ 0 w 20"/>
                <a:gd name="T9" fmla="*/ 1118 h 1118"/>
                <a:gd name="T10" fmla="*/ 0 w 20"/>
                <a:gd name="T11" fmla="*/ 0 h 1118"/>
              </a:gdLst>
              <a:ahLst/>
              <a:cxnLst>
                <a:cxn ang="0">
                  <a:pos x="T0" y="T1"/>
                </a:cxn>
                <a:cxn ang="0">
                  <a:pos x="T2" y="T3"/>
                </a:cxn>
                <a:cxn ang="0">
                  <a:pos x="T4" y="T5"/>
                </a:cxn>
                <a:cxn ang="0">
                  <a:pos x="T6" y="T7"/>
                </a:cxn>
                <a:cxn ang="0">
                  <a:pos x="T8" y="T9"/>
                </a:cxn>
                <a:cxn ang="0">
                  <a:pos x="T10" y="T11"/>
                </a:cxn>
              </a:cxnLst>
              <a:rect l="0" t="0" r="r" b="b"/>
              <a:pathLst>
                <a:path w="20" h="1118">
                  <a:moveTo>
                    <a:pt x="0" y="0"/>
                  </a:moveTo>
                  <a:lnTo>
                    <a:pt x="0" y="0"/>
                  </a:lnTo>
                  <a:lnTo>
                    <a:pt x="20" y="0"/>
                  </a:lnTo>
                  <a:lnTo>
                    <a:pt x="20" y="1118"/>
                  </a:lnTo>
                  <a:lnTo>
                    <a:pt x="0" y="111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38" name="Freeform 114">
              <a:extLst>
                <a:ext uri="{FF2B5EF4-FFF2-40B4-BE49-F238E27FC236}">
                  <a16:creationId xmlns:a16="http://schemas.microsoft.com/office/drawing/2014/main" id="{F7E16841-87C6-B5DD-5CCF-99D5B722FD72}"/>
                </a:ext>
              </a:extLst>
            </p:cNvPr>
            <p:cNvSpPr>
              <a:spLocks/>
            </p:cNvSpPr>
            <p:nvPr/>
          </p:nvSpPr>
          <p:spPr bwMode="auto">
            <a:xfrm>
              <a:off x="6762" y="1926"/>
              <a:ext cx="11" cy="697"/>
            </a:xfrm>
            <a:custGeom>
              <a:avLst/>
              <a:gdLst>
                <a:gd name="T0" fmla="*/ 0 w 19"/>
                <a:gd name="T1" fmla="*/ 0 h 1158"/>
                <a:gd name="T2" fmla="*/ 0 w 19"/>
                <a:gd name="T3" fmla="*/ 0 h 1158"/>
                <a:gd name="T4" fmla="*/ 19 w 19"/>
                <a:gd name="T5" fmla="*/ 0 h 1158"/>
                <a:gd name="T6" fmla="*/ 19 w 19"/>
                <a:gd name="T7" fmla="*/ 1158 h 1158"/>
                <a:gd name="T8" fmla="*/ 0 w 19"/>
                <a:gd name="T9" fmla="*/ 1158 h 1158"/>
                <a:gd name="T10" fmla="*/ 0 w 19"/>
                <a:gd name="T11" fmla="*/ 0 h 1158"/>
              </a:gdLst>
              <a:ahLst/>
              <a:cxnLst>
                <a:cxn ang="0">
                  <a:pos x="T0" y="T1"/>
                </a:cxn>
                <a:cxn ang="0">
                  <a:pos x="T2" y="T3"/>
                </a:cxn>
                <a:cxn ang="0">
                  <a:pos x="T4" y="T5"/>
                </a:cxn>
                <a:cxn ang="0">
                  <a:pos x="T6" y="T7"/>
                </a:cxn>
                <a:cxn ang="0">
                  <a:pos x="T8" y="T9"/>
                </a:cxn>
                <a:cxn ang="0">
                  <a:pos x="T10" y="T11"/>
                </a:cxn>
              </a:cxnLst>
              <a:rect l="0" t="0" r="r" b="b"/>
              <a:pathLst>
                <a:path w="19" h="1158">
                  <a:moveTo>
                    <a:pt x="0" y="0"/>
                  </a:moveTo>
                  <a:lnTo>
                    <a:pt x="0" y="0"/>
                  </a:lnTo>
                  <a:lnTo>
                    <a:pt x="19" y="0"/>
                  </a:lnTo>
                  <a:lnTo>
                    <a:pt x="19" y="1158"/>
                  </a:lnTo>
                  <a:lnTo>
                    <a:pt x="0" y="115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39" name="Freeform 115">
              <a:extLst>
                <a:ext uri="{FF2B5EF4-FFF2-40B4-BE49-F238E27FC236}">
                  <a16:creationId xmlns:a16="http://schemas.microsoft.com/office/drawing/2014/main" id="{A1566949-00EA-8F99-52E7-D485BFC82A6C}"/>
                </a:ext>
              </a:extLst>
            </p:cNvPr>
            <p:cNvSpPr>
              <a:spLocks/>
            </p:cNvSpPr>
            <p:nvPr/>
          </p:nvSpPr>
          <p:spPr bwMode="auto">
            <a:xfrm>
              <a:off x="6787" y="1926"/>
              <a:ext cx="12" cy="703"/>
            </a:xfrm>
            <a:custGeom>
              <a:avLst/>
              <a:gdLst>
                <a:gd name="T0" fmla="*/ 0 w 20"/>
                <a:gd name="T1" fmla="*/ 0 h 1168"/>
                <a:gd name="T2" fmla="*/ 0 w 20"/>
                <a:gd name="T3" fmla="*/ 0 h 1168"/>
                <a:gd name="T4" fmla="*/ 20 w 20"/>
                <a:gd name="T5" fmla="*/ 0 h 1168"/>
                <a:gd name="T6" fmla="*/ 20 w 20"/>
                <a:gd name="T7" fmla="*/ 1168 h 1168"/>
                <a:gd name="T8" fmla="*/ 0 w 20"/>
                <a:gd name="T9" fmla="*/ 1168 h 1168"/>
                <a:gd name="T10" fmla="*/ 0 w 20"/>
                <a:gd name="T11" fmla="*/ 0 h 1168"/>
              </a:gdLst>
              <a:ahLst/>
              <a:cxnLst>
                <a:cxn ang="0">
                  <a:pos x="T0" y="T1"/>
                </a:cxn>
                <a:cxn ang="0">
                  <a:pos x="T2" y="T3"/>
                </a:cxn>
                <a:cxn ang="0">
                  <a:pos x="T4" y="T5"/>
                </a:cxn>
                <a:cxn ang="0">
                  <a:pos x="T6" y="T7"/>
                </a:cxn>
                <a:cxn ang="0">
                  <a:pos x="T8" y="T9"/>
                </a:cxn>
                <a:cxn ang="0">
                  <a:pos x="T10" y="T11"/>
                </a:cxn>
              </a:cxnLst>
              <a:rect l="0" t="0" r="r" b="b"/>
              <a:pathLst>
                <a:path w="20" h="1168">
                  <a:moveTo>
                    <a:pt x="0" y="0"/>
                  </a:moveTo>
                  <a:lnTo>
                    <a:pt x="0" y="0"/>
                  </a:lnTo>
                  <a:lnTo>
                    <a:pt x="20" y="0"/>
                  </a:lnTo>
                  <a:lnTo>
                    <a:pt x="20" y="1168"/>
                  </a:lnTo>
                  <a:lnTo>
                    <a:pt x="0" y="116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40" name="Freeform 116">
              <a:extLst>
                <a:ext uri="{FF2B5EF4-FFF2-40B4-BE49-F238E27FC236}">
                  <a16:creationId xmlns:a16="http://schemas.microsoft.com/office/drawing/2014/main" id="{B61A846A-9A8E-38CA-9A0B-CCBEF4BD59F7}"/>
                </a:ext>
              </a:extLst>
            </p:cNvPr>
            <p:cNvSpPr>
              <a:spLocks/>
            </p:cNvSpPr>
            <p:nvPr/>
          </p:nvSpPr>
          <p:spPr bwMode="auto">
            <a:xfrm>
              <a:off x="6813" y="1926"/>
              <a:ext cx="12" cy="715"/>
            </a:xfrm>
            <a:custGeom>
              <a:avLst/>
              <a:gdLst>
                <a:gd name="T0" fmla="*/ 0 w 20"/>
                <a:gd name="T1" fmla="*/ 0 h 1188"/>
                <a:gd name="T2" fmla="*/ 0 w 20"/>
                <a:gd name="T3" fmla="*/ 0 h 1188"/>
                <a:gd name="T4" fmla="*/ 20 w 20"/>
                <a:gd name="T5" fmla="*/ 0 h 1188"/>
                <a:gd name="T6" fmla="*/ 20 w 20"/>
                <a:gd name="T7" fmla="*/ 1188 h 1188"/>
                <a:gd name="T8" fmla="*/ 0 w 20"/>
                <a:gd name="T9" fmla="*/ 1188 h 1188"/>
                <a:gd name="T10" fmla="*/ 0 w 20"/>
                <a:gd name="T11" fmla="*/ 0 h 1188"/>
              </a:gdLst>
              <a:ahLst/>
              <a:cxnLst>
                <a:cxn ang="0">
                  <a:pos x="T0" y="T1"/>
                </a:cxn>
                <a:cxn ang="0">
                  <a:pos x="T2" y="T3"/>
                </a:cxn>
                <a:cxn ang="0">
                  <a:pos x="T4" y="T5"/>
                </a:cxn>
                <a:cxn ang="0">
                  <a:pos x="T6" y="T7"/>
                </a:cxn>
                <a:cxn ang="0">
                  <a:pos x="T8" y="T9"/>
                </a:cxn>
                <a:cxn ang="0">
                  <a:pos x="T10" y="T11"/>
                </a:cxn>
              </a:cxnLst>
              <a:rect l="0" t="0" r="r" b="b"/>
              <a:pathLst>
                <a:path w="20" h="1188">
                  <a:moveTo>
                    <a:pt x="0" y="0"/>
                  </a:moveTo>
                  <a:lnTo>
                    <a:pt x="0" y="0"/>
                  </a:lnTo>
                  <a:lnTo>
                    <a:pt x="20" y="0"/>
                  </a:lnTo>
                  <a:lnTo>
                    <a:pt x="20" y="1188"/>
                  </a:lnTo>
                  <a:lnTo>
                    <a:pt x="0" y="118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41" name="Freeform 117">
              <a:extLst>
                <a:ext uri="{FF2B5EF4-FFF2-40B4-BE49-F238E27FC236}">
                  <a16:creationId xmlns:a16="http://schemas.microsoft.com/office/drawing/2014/main" id="{5660F546-D65C-FEA9-70C5-D24CAA9DA1D6}"/>
                </a:ext>
              </a:extLst>
            </p:cNvPr>
            <p:cNvSpPr>
              <a:spLocks/>
            </p:cNvSpPr>
            <p:nvPr/>
          </p:nvSpPr>
          <p:spPr bwMode="auto">
            <a:xfrm>
              <a:off x="6839" y="1926"/>
              <a:ext cx="11" cy="727"/>
            </a:xfrm>
            <a:custGeom>
              <a:avLst/>
              <a:gdLst>
                <a:gd name="T0" fmla="*/ 0 w 19"/>
                <a:gd name="T1" fmla="*/ 0 h 1208"/>
                <a:gd name="T2" fmla="*/ 0 w 19"/>
                <a:gd name="T3" fmla="*/ 0 h 1208"/>
                <a:gd name="T4" fmla="*/ 19 w 19"/>
                <a:gd name="T5" fmla="*/ 0 h 1208"/>
                <a:gd name="T6" fmla="*/ 19 w 19"/>
                <a:gd name="T7" fmla="*/ 1208 h 1208"/>
                <a:gd name="T8" fmla="*/ 0 w 19"/>
                <a:gd name="T9" fmla="*/ 1208 h 1208"/>
                <a:gd name="T10" fmla="*/ 0 w 19"/>
                <a:gd name="T11" fmla="*/ 0 h 1208"/>
              </a:gdLst>
              <a:ahLst/>
              <a:cxnLst>
                <a:cxn ang="0">
                  <a:pos x="T0" y="T1"/>
                </a:cxn>
                <a:cxn ang="0">
                  <a:pos x="T2" y="T3"/>
                </a:cxn>
                <a:cxn ang="0">
                  <a:pos x="T4" y="T5"/>
                </a:cxn>
                <a:cxn ang="0">
                  <a:pos x="T6" y="T7"/>
                </a:cxn>
                <a:cxn ang="0">
                  <a:pos x="T8" y="T9"/>
                </a:cxn>
                <a:cxn ang="0">
                  <a:pos x="T10" y="T11"/>
                </a:cxn>
              </a:cxnLst>
              <a:rect l="0" t="0" r="r" b="b"/>
              <a:pathLst>
                <a:path w="19" h="1208">
                  <a:moveTo>
                    <a:pt x="0" y="0"/>
                  </a:moveTo>
                  <a:lnTo>
                    <a:pt x="0" y="0"/>
                  </a:lnTo>
                  <a:lnTo>
                    <a:pt x="19" y="0"/>
                  </a:lnTo>
                  <a:lnTo>
                    <a:pt x="19" y="1208"/>
                  </a:lnTo>
                  <a:lnTo>
                    <a:pt x="0" y="120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42" name="Freeform 118">
              <a:extLst>
                <a:ext uri="{FF2B5EF4-FFF2-40B4-BE49-F238E27FC236}">
                  <a16:creationId xmlns:a16="http://schemas.microsoft.com/office/drawing/2014/main" id="{4484A07B-2B7F-5228-490E-3B032AD3159C}"/>
                </a:ext>
              </a:extLst>
            </p:cNvPr>
            <p:cNvSpPr>
              <a:spLocks/>
            </p:cNvSpPr>
            <p:nvPr/>
          </p:nvSpPr>
          <p:spPr bwMode="auto">
            <a:xfrm>
              <a:off x="6864" y="1926"/>
              <a:ext cx="12" cy="781"/>
            </a:xfrm>
            <a:custGeom>
              <a:avLst/>
              <a:gdLst>
                <a:gd name="T0" fmla="*/ 0 w 20"/>
                <a:gd name="T1" fmla="*/ 0 h 1298"/>
                <a:gd name="T2" fmla="*/ 0 w 20"/>
                <a:gd name="T3" fmla="*/ 0 h 1298"/>
                <a:gd name="T4" fmla="*/ 20 w 20"/>
                <a:gd name="T5" fmla="*/ 0 h 1298"/>
                <a:gd name="T6" fmla="*/ 20 w 20"/>
                <a:gd name="T7" fmla="*/ 1298 h 1298"/>
                <a:gd name="T8" fmla="*/ 0 w 20"/>
                <a:gd name="T9" fmla="*/ 1298 h 1298"/>
                <a:gd name="T10" fmla="*/ 0 w 20"/>
                <a:gd name="T11" fmla="*/ 0 h 1298"/>
              </a:gdLst>
              <a:ahLst/>
              <a:cxnLst>
                <a:cxn ang="0">
                  <a:pos x="T0" y="T1"/>
                </a:cxn>
                <a:cxn ang="0">
                  <a:pos x="T2" y="T3"/>
                </a:cxn>
                <a:cxn ang="0">
                  <a:pos x="T4" y="T5"/>
                </a:cxn>
                <a:cxn ang="0">
                  <a:pos x="T6" y="T7"/>
                </a:cxn>
                <a:cxn ang="0">
                  <a:pos x="T8" y="T9"/>
                </a:cxn>
                <a:cxn ang="0">
                  <a:pos x="T10" y="T11"/>
                </a:cxn>
              </a:cxnLst>
              <a:rect l="0" t="0" r="r" b="b"/>
              <a:pathLst>
                <a:path w="20" h="1298">
                  <a:moveTo>
                    <a:pt x="0" y="0"/>
                  </a:moveTo>
                  <a:lnTo>
                    <a:pt x="0" y="0"/>
                  </a:lnTo>
                  <a:lnTo>
                    <a:pt x="20" y="0"/>
                  </a:lnTo>
                  <a:lnTo>
                    <a:pt x="20" y="1298"/>
                  </a:lnTo>
                  <a:lnTo>
                    <a:pt x="0" y="129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43" name="Freeform 119">
              <a:extLst>
                <a:ext uri="{FF2B5EF4-FFF2-40B4-BE49-F238E27FC236}">
                  <a16:creationId xmlns:a16="http://schemas.microsoft.com/office/drawing/2014/main" id="{25017ED8-36A5-CEBE-4B69-2B9B6275DF9E}"/>
                </a:ext>
              </a:extLst>
            </p:cNvPr>
            <p:cNvSpPr>
              <a:spLocks/>
            </p:cNvSpPr>
            <p:nvPr/>
          </p:nvSpPr>
          <p:spPr bwMode="auto">
            <a:xfrm>
              <a:off x="6890" y="1926"/>
              <a:ext cx="12" cy="793"/>
            </a:xfrm>
            <a:custGeom>
              <a:avLst/>
              <a:gdLst>
                <a:gd name="T0" fmla="*/ 0 w 20"/>
                <a:gd name="T1" fmla="*/ 0 h 1318"/>
                <a:gd name="T2" fmla="*/ 0 w 20"/>
                <a:gd name="T3" fmla="*/ 0 h 1318"/>
                <a:gd name="T4" fmla="*/ 20 w 20"/>
                <a:gd name="T5" fmla="*/ 0 h 1318"/>
                <a:gd name="T6" fmla="*/ 20 w 20"/>
                <a:gd name="T7" fmla="*/ 1318 h 1318"/>
                <a:gd name="T8" fmla="*/ 0 w 20"/>
                <a:gd name="T9" fmla="*/ 1318 h 1318"/>
                <a:gd name="T10" fmla="*/ 0 w 20"/>
                <a:gd name="T11" fmla="*/ 0 h 1318"/>
              </a:gdLst>
              <a:ahLst/>
              <a:cxnLst>
                <a:cxn ang="0">
                  <a:pos x="T0" y="T1"/>
                </a:cxn>
                <a:cxn ang="0">
                  <a:pos x="T2" y="T3"/>
                </a:cxn>
                <a:cxn ang="0">
                  <a:pos x="T4" y="T5"/>
                </a:cxn>
                <a:cxn ang="0">
                  <a:pos x="T6" y="T7"/>
                </a:cxn>
                <a:cxn ang="0">
                  <a:pos x="T8" y="T9"/>
                </a:cxn>
                <a:cxn ang="0">
                  <a:pos x="T10" y="T11"/>
                </a:cxn>
              </a:cxnLst>
              <a:rect l="0" t="0" r="r" b="b"/>
              <a:pathLst>
                <a:path w="20" h="1318">
                  <a:moveTo>
                    <a:pt x="0" y="0"/>
                  </a:moveTo>
                  <a:lnTo>
                    <a:pt x="0" y="0"/>
                  </a:lnTo>
                  <a:lnTo>
                    <a:pt x="20" y="0"/>
                  </a:lnTo>
                  <a:lnTo>
                    <a:pt x="20" y="1318"/>
                  </a:lnTo>
                  <a:lnTo>
                    <a:pt x="0" y="131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44" name="Freeform 120">
              <a:extLst>
                <a:ext uri="{FF2B5EF4-FFF2-40B4-BE49-F238E27FC236}">
                  <a16:creationId xmlns:a16="http://schemas.microsoft.com/office/drawing/2014/main" id="{D2576DA8-A389-C395-2D5C-E34135FAB89F}"/>
                </a:ext>
              </a:extLst>
            </p:cNvPr>
            <p:cNvSpPr>
              <a:spLocks/>
            </p:cNvSpPr>
            <p:nvPr/>
          </p:nvSpPr>
          <p:spPr bwMode="auto">
            <a:xfrm>
              <a:off x="6916" y="1926"/>
              <a:ext cx="12" cy="817"/>
            </a:xfrm>
            <a:custGeom>
              <a:avLst/>
              <a:gdLst>
                <a:gd name="T0" fmla="*/ 0 w 20"/>
                <a:gd name="T1" fmla="*/ 0 h 1358"/>
                <a:gd name="T2" fmla="*/ 0 w 20"/>
                <a:gd name="T3" fmla="*/ 0 h 1358"/>
                <a:gd name="T4" fmla="*/ 20 w 20"/>
                <a:gd name="T5" fmla="*/ 0 h 1358"/>
                <a:gd name="T6" fmla="*/ 20 w 20"/>
                <a:gd name="T7" fmla="*/ 1358 h 1358"/>
                <a:gd name="T8" fmla="*/ 0 w 20"/>
                <a:gd name="T9" fmla="*/ 1358 h 1358"/>
                <a:gd name="T10" fmla="*/ 0 w 20"/>
                <a:gd name="T11" fmla="*/ 0 h 1358"/>
              </a:gdLst>
              <a:ahLst/>
              <a:cxnLst>
                <a:cxn ang="0">
                  <a:pos x="T0" y="T1"/>
                </a:cxn>
                <a:cxn ang="0">
                  <a:pos x="T2" y="T3"/>
                </a:cxn>
                <a:cxn ang="0">
                  <a:pos x="T4" y="T5"/>
                </a:cxn>
                <a:cxn ang="0">
                  <a:pos x="T6" y="T7"/>
                </a:cxn>
                <a:cxn ang="0">
                  <a:pos x="T8" y="T9"/>
                </a:cxn>
                <a:cxn ang="0">
                  <a:pos x="T10" y="T11"/>
                </a:cxn>
              </a:cxnLst>
              <a:rect l="0" t="0" r="r" b="b"/>
              <a:pathLst>
                <a:path w="20" h="1358">
                  <a:moveTo>
                    <a:pt x="0" y="0"/>
                  </a:moveTo>
                  <a:lnTo>
                    <a:pt x="0" y="0"/>
                  </a:lnTo>
                  <a:lnTo>
                    <a:pt x="20" y="0"/>
                  </a:lnTo>
                  <a:lnTo>
                    <a:pt x="20" y="1358"/>
                  </a:lnTo>
                  <a:lnTo>
                    <a:pt x="0" y="135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45" name="Freeform 121">
              <a:extLst>
                <a:ext uri="{FF2B5EF4-FFF2-40B4-BE49-F238E27FC236}">
                  <a16:creationId xmlns:a16="http://schemas.microsoft.com/office/drawing/2014/main" id="{2C509B84-CEEE-C3F0-9072-8B809D595077}"/>
                </a:ext>
              </a:extLst>
            </p:cNvPr>
            <p:cNvSpPr>
              <a:spLocks/>
            </p:cNvSpPr>
            <p:nvPr/>
          </p:nvSpPr>
          <p:spPr bwMode="auto">
            <a:xfrm>
              <a:off x="6941" y="1926"/>
              <a:ext cx="12" cy="841"/>
            </a:xfrm>
            <a:custGeom>
              <a:avLst/>
              <a:gdLst>
                <a:gd name="T0" fmla="*/ 0 w 20"/>
                <a:gd name="T1" fmla="*/ 0 h 1398"/>
                <a:gd name="T2" fmla="*/ 0 w 20"/>
                <a:gd name="T3" fmla="*/ 0 h 1398"/>
                <a:gd name="T4" fmla="*/ 20 w 20"/>
                <a:gd name="T5" fmla="*/ 0 h 1398"/>
                <a:gd name="T6" fmla="*/ 20 w 20"/>
                <a:gd name="T7" fmla="*/ 1398 h 1398"/>
                <a:gd name="T8" fmla="*/ 0 w 20"/>
                <a:gd name="T9" fmla="*/ 1398 h 1398"/>
                <a:gd name="T10" fmla="*/ 0 w 20"/>
                <a:gd name="T11" fmla="*/ 0 h 1398"/>
              </a:gdLst>
              <a:ahLst/>
              <a:cxnLst>
                <a:cxn ang="0">
                  <a:pos x="T0" y="T1"/>
                </a:cxn>
                <a:cxn ang="0">
                  <a:pos x="T2" y="T3"/>
                </a:cxn>
                <a:cxn ang="0">
                  <a:pos x="T4" y="T5"/>
                </a:cxn>
                <a:cxn ang="0">
                  <a:pos x="T6" y="T7"/>
                </a:cxn>
                <a:cxn ang="0">
                  <a:pos x="T8" y="T9"/>
                </a:cxn>
                <a:cxn ang="0">
                  <a:pos x="T10" y="T11"/>
                </a:cxn>
              </a:cxnLst>
              <a:rect l="0" t="0" r="r" b="b"/>
              <a:pathLst>
                <a:path w="20" h="1398">
                  <a:moveTo>
                    <a:pt x="0" y="0"/>
                  </a:moveTo>
                  <a:lnTo>
                    <a:pt x="0" y="0"/>
                  </a:lnTo>
                  <a:lnTo>
                    <a:pt x="20" y="0"/>
                  </a:lnTo>
                  <a:lnTo>
                    <a:pt x="20" y="1398"/>
                  </a:lnTo>
                  <a:lnTo>
                    <a:pt x="0" y="139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46" name="Freeform 122">
              <a:extLst>
                <a:ext uri="{FF2B5EF4-FFF2-40B4-BE49-F238E27FC236}">
                  <a16:creationId xmlns:a16="http://schemas.microsoft.com/office/drawing/2014/main" id="{4A7D4A34-7D9A-1CC0-D79E-5F2C9DD57EFD}"/>
                </a:ext>
              </a:extLst>
            </p:cNvPr>
            <p:cNvSpPr>
              <a:spLocks/>
            </p:cNvSpPr>
            <p:nvPr/>
          </p:nvSpPr>
          <p:spPr bwMode="auto">
            <a:xfrm>
              <a:off x="6967" y="1926"/>
              <a:ext cx="12" cy="870"/>
            </a:xfrm>
            <a:custGeom>
              <a:avLst/>
              <a:gdLst>
                <a:gd name="T0" fmla="*/ 0 w 20"/>
                <a:gd name="T1" fmla="*/ 0 h 1447"/>
                <a:gd name="T2" fmla="*/ 0 w 20"/>
                <a:gd name="T3" fmla="*/ 0 h 1447"/>
                <a:gd name="T4" fmla="*/ 20 w 20"/>
                <a:gd name="T5" fmla="*/ 0 h 1447"/>
                <a:gd name="T6" fmla="*/ 20 w 20"/>
                <a:gd name="T7" fmla="*/ 1447 h 1447"/>
                <a:gd name="T8" fmla="*/ 0 w 20"/>
                <a:gd name="T9" fmla="*/ 1447 h 1447"/>
                <a:gd name="T10" fmla="*/ 0 w 20"/>
                <a:gd name="T11" fmla="*/ 0 h 1447"/>
              </a:gdLst>
              <a:ahLst/>
              <a:cxnLst>
                <a:cxn ang="0">
                  <a:pos x="T0" y="T1"/>
                </a:cxn>
                <a:cxn ang="0">
                  <a:pos x="T2" y="T3"/>
                </a:cxn>
                <a:cxn ang="0">
                  <a:pos x="T4" y="T5"/>
                </a:cxn>
                <a:cxn ang="0">
                  <a:pos x="T6" y="T7"/>
                </a:cxn>
                <a:cxn ang="0">
                  <a:pos x="T8" y="T9"/>
                </a:cxn>
                <a:cxn ang="0">
                  <a:pos x="T10" y="T11"/>
                </a:cxn>
              </a:cxnLst>
              <a:rect l="0" t="0" r="r" b="b"/>
              <a:pathLst>
                <a:path w="20" h="1447">
                  <a:moveTo>
                    <a:pt x="0" y="0"/>
                  </a:moveTo>
                  <a:lnTo>
                    <a:pt x="0" y="0"/>
                  </a:lnTo>
                  <a:lnTo>
                    <a:pt x="20" y="0"/>
                  </a:lnTo>
                  <a:lnTo>
                    <a:pt x="20" y="1447"/>
                  </a:lnTo>
                  <a:lnTo>
                    <a:pt x="0" y="1447"/>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47" name="Freeform 123">
              <a:extLst>
                <a:ext uri="{FF2B5EF4-FFF2-40B4-BE49-F238E27FC236}">
                  <a16:creationId xmlns:a16="http://schemas.microsoft.com/office/drawing/2014/main" id="{3FA50D66-CD82-D8C3-52BD-D665C29768B3}"/>
                </a:ext>
              </a:extLst>
            </p:cNvPr>
            <p:cNvSpPr>
              <a:spLocks/>
            </p:cNvSpPr>
            <p:nvPr/>
          </p:nvSpPr>
          <p:spPr bwMode="auto">
            <a:xfrm>
              <a:off x="6993" y="1926"/>
              <a:ext cx="12" cy="877"/>
            </a:xfrm>
            <a:custGeom>
              <a:avLst/>
              <a:gdLst>
                <a:gd name="T0" fmla="*/ 0 w 20"/>
                <a:gd name="T1" fmla="*/ 0 h 1458"/>
                <a:gd name="T2" fmla="*/ 0 w 20"/>
                <a:gd name="T3" fmla="*/ 0 h 1458"/>
                <a:gd name="T4" fmla="*/ 20 w 20"/>
                <a:gd name="T5" fmla="*/ 0 h 1458"/>
                <a:gd name="T6" fmla="*/ 20 w 20"/>
                <a:gd name="T7" fmla="*/ 1458 h 1458"/>
                <a:gd name="T8" fmla="*/ 0 w 20"/>
                <a:gd name="T9" fmla="*/ 1458 h 1458"/>
                <a:gd name="T10" fmla="*/ 0 w 20"/>
                <a:gd name="T11" fmla="*/ 0 h 1458"/>
              </a:gdLst>
              <a:ahLst/>
              <a:cxnLst>
                <a:cxn ang="0">
                  <a:pos x="T0" y="T1"/>
                </a:cxn>
                <a:cxn ang="0">
                  <a:pos x="T2" y="T3"/>
                </a:cxn>
                <a:cxn ang="0">
                  <a:pos x="T4" y="T5"/>
                </a:cxn>
                <a:cxn ang="0">
                  <a:pos x="T6" y="T7"/>
                </a:cxn>
                <a:cxn ang="0">
                  <a:pos x="T8" y="T9"/>
                </a:cxn>
                <a:cxn ang="0">
                  <a:pos x="T10" y="T11"/>
                </a:cxn>
              </a:cxnLst>
              <a:rect l="0" t="0" r="r" b="b"/>
              <a:pathLst>
                <a:path w="20" h="1458">
                  <a:moveTo>
                    <a:pt x="0" y="0"/>
                  </a:moveTo>
                  <a:lnTo>
                    <a:pt x="0" y="0"/>
                  </a:lnTo>
                  <a:lnTo>
                    <a:pt x="20" y="0"/>
                  </a:lnTo>
                  <a:lnTo>
                    <a:pt x="20" y="1458"/>
                  </a:lnTo>
                  <a:lnTo>
                    <a:pt x="0" y="145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48" name="Freeform 124">
              <a:extLst>
                <a:ext uri="{FF2B5EF4-FFF2-40B4-BE49-F238E27FC236}">
                  <a16:creationId xmlns:a16="http://schemas.microsoft.com/office/drawing/2014/main" id="{50C07DEB-7935-83F8-AAEE-2CDB8BA857D1}"/>
                </a:ext>
              </a:extLst>
            </p:cNvPr>
            <p:cNvSpPr>
              <a:spLocks/>
            </p:cNvSpPr>
            <p:nvPr/>
          </p:nvSpPr>
          <p:spPr bwMode="auto">
            <a:xfrm>
              <a:off x="7018" y="1926"/>
              <a:ext cx="12" cy="883"/>
            </a:xfrm>
            <a:custGeom>
              <a:avLst/>
              <a:gdLst>
                <a:gd name="T0" fmla="*/ 0 w 19"/>
                <a:gd name="T1" fmla="*/ 0 h 1468"/>
                <a:gd name="T2" fmla="*/ 0 w 19"/>
                <a:gd name="T3" fmla="*/ 0 h 1468"/>
                <a:gd name="T4" fmla="*/ 19 w 19"/>
                <a:gd name="T5" fmla="*/ 0 h 1468"/>
                <a:gd name="T6" fmla="*/ 19 w 19"/>
                <a:gd name="T7" fmla="*/ 1468 h 1468"/>
                <a:gd name="T8" fmla="*/ 0 w 19"/>
                <a:gd name="T9" fmla="*/ 1468 h 1468"/>
                <a:gd name="T10" fmla="*/ 0 w 19"/>
                <a:gd name="T11" fmla="*/ 0 h 1468"/>
              </a:gdLst>
              <a:ahLst/>
              <a:cxnLst>
                <a:cxn ang="0">
                  <a:pos x="T0" y="T1"/>
                </a:cxn>
                <a:cxn ang="0">
                  <a:pos x="T2" y="T3"/>
                </a:cxn>
                <a:cxn ang="0">
                  <a:pos x="T4" y="T5"/>
                </a:cxn>
                <a:cxn ang="0">
                  <a:pos x="T6" y="T7"/>
                </a:cxn>
                <a:cxn ang="0">
                  <a:pos x="T8" y="T9"/>
                </a:cxn>
                <a:cxn ang="0">
                  <a:pos x="T10" y="T11"/>
                </a:cxn>
              </a:cxnLst>
              <a:rect l="0" t="0" r="r" b="b"/>
              <a:pathLst>
                <a:path w="19" h="1468">
                  <a:moveTo>
                    <a:pt x="0" y="0"/>
                  </a:moveTo>
                  <a:lnTo>
                    <a:pt x="0" y="0"/>
                  </a:lnTo>
                  <a:lnTo>
                    <a:pt x="19" y="0"/>
                  </a:lnTo>
                  <a:lnTo>
                    <a:pt x="19" y="1468"/>
                  </a:lnTo>
                  <a:lnTo>
                    <a:pt x="0" y="146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49" name="Freeform 125">
              <a:extLst>
                <a:ext uri="{FF2B5EF4-FFF2-40B4-BE49-F238E27FC236}">
                  <a16:creationId xmlns:a16="http://schemas.microsoft.com/office/drawing/2014/main" id="{B665E9E5-A8B8-66EF-22D3-5371CA0AD281}"/>
                </a:ext>
              </a:extLst>
            </p:cNvPr>
            <p:cNvSpPr>
              <a:spLocks/>
            </p:cNvSpPr>
            <p:nvPr/>
          </p:nvSpPr>
          <p:spPr bwMode="auto">
            <a:xfrm>
              <a:off x="7044" y="1926"/>
              <a:ext cx="12" cy="895"/>
            </a:xfrm>
            <a:custGeom>
              <a:avLst/>
              <a:gdLst>
                <a:gd name="T0" fmla="*/ 0 w 20"/>
                <a:gd name="T1" fmla="*/ 0 h 1488"/>
                <a:gd name="T2" fmla="*/ 0 w 20"/>
                <a:gd name="T3" fmla="*/ 0 h 1488"/>
                <a:gd name="T4" fmla="*/ 20 w 20"/>
                <a:gd name="T5" fmla="*/ 0 h 1488"/>
                <a:gd name="T6" fmla="*/ 20 w 20"/>
                <a:gd name="T7" fmla="*/ 1488 h 1488"/>
                <a:gd name="T8" fmla="*/ 0 w 20"/>
                <a:gd name="T9" fmla="*/ 1488 h 1488"/>
                <a:gd name="T10" fmla="*/ 0 w 20"/>
                <a:gd name="T11" fmla="*/ 0 h 1488"/>
              </a:gdLst>
              <a:ahLst/>
              <a:cxnLst>
                <a:cxn ang="0">
                  <a:pos x="T0" y="T1"/>
                </a:cxn>
                <a:cxn ang="0">
                  <a:pos x="T2" y="T3"/>
                </a:cxn>
                <a:cxn ang="0">
                  <a:pos x="T4" y="T5"/>
                </a:cxn>
                <a:cxn ang="0">
                  <a:pos x="T6" y="T7"/>
                </a:cxn>
                <a:cxn ang="0">
                  <a:pos x="T8" y="T9"/>
                </a:cxn>
                <a:cxn ang="0">
                  <a:pos x="T10" y="T11"/>
                </a:cxn>
              </a:cxnLst>
              <a:rect l="0" t="0" r="r" b="b"/>
              <a:pathLst>
                <a:path w="20" h="1488">
                  <a:moveTo>
                    <a:pt x="0" y="0"/>
                  </a:moveTo>
                  <a:lnTo>
                    <a:pt x="0" y="0"/>
                  </a:lnTo>
                  <a:lnTo>
                    <a:pt x="20" y="0"/>
                  </a:lnTo>
                  <a:lnTo>
                    <a:pt x="20" y="1488"/>
                  </a:lnTo>
                  <a:lnTo>
                    <a:pt x="0" y="148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50" name="Freeform 126">
              <a:extLst>
                <a:ext uri="{FF2B5EF4-FFF2-40B4-BE49-F238E27FC236}">
                  <a16:creationId xmlns:a16="http://schemas.microsoft.com/office/drawing/2014/main" id="{60B43F8A-46A3-ED9F-1263-7D370A618B6A}"/>
                </a:ext>
              </a:extLst>
            </p:cNvPr>
            <p:cNvSpPr>
              <a:spLocks/>
            </p:cNvSpPr>
            <p:nvPr/>
          </p:nvSpPr>
          <p:spPr bwMode="auto">
            <a:xfrm>
              <a:off x="7070" y="1926"/>
              <a:ext cx="12" cy="943"/>
            </a:xfrm>
            <a:custGeom>
              <a:avLst/>
              <a:gdLst>
                <a:gd name="T0" fmla="*/ 0 w 20"/>
                <a:gd name="T1" fmla="*/ 0 h 1568"/>
                <a:gd name="T2" fmla="*/ 0 w 20"/>
                <a:gd name="T3" fmla="*/ 0 h 1568"/>
                <a:gd name="T4" fmla="*/ 20 w 20"/>
                <a:gd name="T5" fmla="*/ 0 h 1568"/>
                <a:gd name="T6" fmla="*/ 20 w 20"/>
                <a:gd name="T7" fmla="*/ 1568 h 1568"/>
                <a:gd name="T8" fmla="*/ 0 w 20"/>
                <a:gd name="T9" fmla="*/ 1568 h 1568"/>
                <a:gd name="T10" fmla="*/ 0 w 20"/>
                <a:gd name="T11" fmla="*/ 0 h 1568"/>
              </a:gdLst>
              <a:ahLst/>
              <a:cxnLst>
                <a:cxn ang="0">
                  <a:pos x="T0" y="T1"/>
                </a:cxn>
                <a:cxn ang="0">
                  <a:pos x="T2" y="T3"/>
                </a:cxn>
                <a:cxn ang="0">
                  <a:pos x="T4" y="T5"/>
                </a:cxn>
                <a:cxn ang="0">
                  <a:pos x="T6" y="T7"/>
                </a:cxn>
                <a:cxn ang="0">
                  <a:pos x="T8" y="T9"/>
                </a:cxn>
                <a:cxn ang="0">
                  <a:pos x="T10" y="T11"/>
                </a:cxn>
              </a:cxnLst>
              <a:rect l="0" t="0" r="r" b="b"/>
              <a:pathLst>
                <a:path w="20" h="1568">
                  <a:moveTo>
                    <a:pt x="0" y="0"/>
                  </a:moveTo>
                  <a:lnTo>
                    <a:pt x="0" y="0"/>
                  </a:lnTo>
                  <a:lnTo>
                    <a:pt x="20" y="0"/>
                  </a:lnTo>
                  <a:lnTo>
                    <a:pt x="20" y="1568"/>
                  </a:lnTo>
                  <a:lnTo>
                    <a:pt x="0" y="1568"/>
                  </a:ln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51" name="Freeform 127">
              <a:extLst>
                <a:ext uri="{FF2B5EF4-FFF2-40B4-BE49-F238E27FC236}">
                  <a16:creationId xmlns:a16="http://schemas.microsoft.com/office/drawing/2014/main" id="{04CB88A0-7D28-F9C7-685F-38D2F549CC77}"/>
                </a:ext>
              </a:extLst>
            </p:cNvPr>
            <p:cNvSpPr>
              <a:spLocks/>
            </p:cNvSpPr>
            <p:nvPr/>
          </p:nvSpPr>
          <p:spPr bwMode="auto">
            <a:xfrm>
              <a:off x="7095" y="1926"/>
              <a:ext cx="12" cy="943"/>
            </a:xfrm>
            <a:custGeom>
              <a:avLst/>
              <a:gdLst>
                <a:gd name="T0" fmla="*/ 0 w 19"/>
                <a:gd name="T1" fmla="*/ 0 h 1568"/>
                <a:gd name="T2" fmla="*/ 0 w 19"/>
                <a:gd name="T3" fmla="*/ 0 h 1568"/>
                <a:gd name="T4" fmla="*/ 19 w 19"/>
                <a:gd name="T5" fmla="*/ 0 h 1568"/>
                <a:gd name="T6" fmla="*/ 19 w 19"/>
                <a:gd name="T7" fmla="*/ 1568 h 1568"/>
                <a:gd name="T8" fmla="*/ 0 w 19"/>
                <a:gd name="T9" fmla="*/ 1568 h 1568"/>
                <a:gd name="T10" fmla="*/ 0 w 19"/>
                <a:gd name="T11" fmla="*/ 0 h 1568"/>
              </a:gdLst>
              <a:ahLst/>
              <a:cxnLst>
                <a:cxn ang="0">
                  <a:pos x="T0" y="T1"/>
                </a:cxn>
                <a:cxn ang="0">
                  <a:pos x="T2" y="T3"/>
                </a:cxn>
                <a:cxn ang="0">
                  <a:pos x="T4" y="T5"/>
                </a:cxn>
                <a:cxn ang="0">
                  <a:pos x="T6" y="T7"/>
                </a:cxn>
                <a:cxn ang="0">
                  <a:pos x="T8" y="T9"/>
                </a:cxn>
                <a:cxn ang="0">
                  <a:pos x="T10" y="T11"/>
                </a:cxn>
              </a:cxnLst>
              <a:rect l="0" t="0" r="r" b="b"/>
              <a:pathLst>
                <a:path w="19" h="1568">
                  <a:moveTo>
                    <a:pt x="0" y="0"/>
                  </a:moveTo>
                  <a:lnTo>
                    <a:pt x="0" y="0"/>
                  </a:lnTo>
                  <a:lnTo>
                    <a:pt x="19" y="0"/>
                  </a:lnTo>
                  <a:lnTo>
                    <a:pt x="19" y="1568"/>
                  </a:lnTo>
                  <a:lnTo>
                    <a:pt x="0" y="156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52" name="Freeform 128">
              <a:extLst>
                <a:ext uri="{FF2B5EF4-FFF2-40B4-BE49-F238E27FC236}">
                  <a16:creationId xmlns:a16="http://schemas.microsoft.com/office/drawing/2014/main" id="{EB3CAFDC-6BA8-882C-D179-80AB6F2C80DF}"/>
                </a:ext>
              </a:extLst>
            </p:cNvPr>
            <p:cNvSpPr>
              <a:spLocks/>
            </p:cNvSpPr>
            <p:nvPr/>
          </p:nvSpPr>
          <p:spPr bwMode="auto">
            <a:xfrm>
              <a:off x="7121" y="1926"/>
              <a:ext cx="12" cy="985"/>
            </a:xfrm>
            <a:custGeom>
              <a:avLst/>
              <a:gdLst>
                <a:gd name="T0" fmla="*/ 0 w 20"/>
                <a:gd name="T1" fmla="*/ 0 h 1638"/>
                <a:gd name="T2" fmla="*/ 0 w 20"/>
                <a:gd name="T3" fmla="*/ 0 h 1638"/>
                <a:gd name="T4" fmla="*/ 20 w 20"/>
                <a:gd name="T5" fmla="*/ 0 h 1638"/>
                <a:gd name="T6" fmla="*/ 20 w 20"/>
                <a:gd name="T7" fmla="*/ 1638 h 1638"/>
                <a:gd name="T8" fmla="*/ 0 w 20"/>
                <a:gd name="T9" fmla="*/ 1638 h 1638"/>
                <a:gd name="T10" fmla="*/ 0 w 20"/>
                <a:gd name="T11" fmla="*/ 0 h 1638"/>
              </a:gdLst>
              <a:ahLst/>
              <a:cxnLst>
                <a:cxn ang="0">
                  <a:pos x="T0" y="T1"/>
                </a:cxn>
                <a:cxn ang="0">
                  <a:pos x="T2" y="T3"/>
                </a:cxn>
                <a:cxn ang="0">
                  <a:pos x="T4" y="T5"/>
                </a:cxn>
                <a:cxn ang="0">
                  <a:pos x="T6" y="T7"/>
                </a:cxn>
                <a:cxn ang="0">
                  <a:pos x="T8" y="T9"/>
                </a:cxn>
                <a:cxn ang="0">
                  <a:pos x="T10" y="T11"/>
                </a:cxn>
              </a:cxnLst>
              <a:rect l="0" t="0" r="r" b="b"/>
              <a:pathLst>
                <a:path w="20" h="1638">
                  <a:moveTo>
                    <a:pt x="0" y="0"/>
                  </a:moveTo>
                  <a:lnTo>
                    <a:pt x="0" y="0"/>
                  </a:lnTo>
                  <a:lnTo>
                    <a:pt x="20" y="0"/>
                  </a:lnTo>
                  <a:lnTo>
                    <a:pt x="20" y="1638"/>
                  </a:lnTo>
                  <a:lnTo>
                    <a:pt x="0" y="163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53" name="Freeform 129">
              <a:extLst>
                <a:ext uri="{FF2B5EF4-FFF2-40B4-BE49-F238E27FC236}">
                  <a16:creationId xmlns:a16="http://schemas.microsoft.com/office/drawing/2014/main" id="{493248E6-DB43-528F-5985-68DA5736A889}"/>
                </a:ext>
              </a:extLst>
            </p:cNvPr>
            <p:cNvSpPr>
              <a:spLocks/>
            </p:cNvSpPr>
            <p:nvPr/>
          </p:nvSpPr>
          <p:spPr bwMode="auto">
            <a:xfrm>
              <a:off x="7146" y="1926"/>
              <a:ext cx="12" cy="991"/>
            </a:xfrm>
            <a:custGeom>
              <a:avLst/>
              <a:gdLst>
                <a:gd name="T0" fmla="*/ 0 w 20"/>
                <a:gd name="T1" fmla="*/ 0 h 1648"/>
                <a:gd name="T2" fmla="*/ 0 w 20"/>
                <a:gd name="T3" fmla="*/ 0 h 1648"/>
                <a:gd name="T4" fmla="*/ 20 w 20"/>
                <a:gd name="T5" fmla="*/ 0 h 1648"/>
                <a:gd name="T6" fmla="*/ 20 w 20"/>
                <a:gd name="T7" fmla="*/ 1648 h 1648"/>
                <a:gd name="T8" fmla="*/ 0 w 20"/>
                <a:gd name="T9" fmla="*/ 1648 h 1648"/>
                <a:gd name="T10" fmla="*/ 0 w 20"/>
                <a:gd name="T11" fmla="*/ 0 h 1648"/>
              </a:gdLst>
              <a:ahLst/>
              <a:cxnLst>
                <a:cxn ang="0">
                  <a:pos x="T0" y="T1"/>
                </a:cxn>
                <a:cxn ang="0">
                  <a:pos x="T2" y="T3"/>
                </a:cxn>
                <a:cxn ang="0">
                  <a:pos x="T4" y="T5"/>
                </a:cxn>
                <a:cxn ang="0">
                  <a:pos x="T6" y="T7"/>
                </a:cxn>
                <a:cxn ang="0">
                  <a:pos x="T8" y="T9"/>
                </a:cxn>
                <a:cxn ang="0">
                  <a:pos x="T10" y="T11"/>
                </a:cxn>
              </a:cxnLst>
              <a:rect l="0" t="0" r="r" b="b"/>
              <a:pathLst>
                <a:path w="20" h="1648">
                  <a:moveTo>
                    <a:pt x="0" y="0"/>
                  </a:moveTo>
                  <a:lnTo>
                    <a:pt x="0" y="0"/>
                  </a:lnTo>
                  <a:lnTo>
                    <a:pt x="20" y="0"/>
                  </a:lnTo>
                  <a:lnTo>
                    <a:pt x="20" y="1648"/>
                  </a:lnTo>
                  <a:lnTo>
                    <a:pt x="0" y="164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54" name="Freeform 130">
              <a:extLst>
                <a:ext uri="{FF2B5EF4-FFF2-40B4-BE49-F238E27FC236}">
                  <a16:creationId xmlns:a16="http://schemas.microsoft.com/office/drawing/2014/main" id="{918AED07-DAAD-7F44-D477-9B3AA587CEEC}"/>
                </a:ext>
              </a:extLst>
            </p:cNvPr>
            <p:cNvSpPr>
              <a:spLocks/>
            </p:cNvSpPr>
            <p:nvPr/>
          </p:nvSpPr>
          <p:spPr bwMode="auto">
            <a:xfrm>
              <a:off x="7172" y="1926"/>
              <a:ext cx="12" cy="1033"/>
            </a:xfrm>
            <a:custGeom>
              <a:avLst/>
              <a:gdLst>
                <a:gd name="T0" fmla="*/ 0 w 20"/>
                <a:gd name="T1" fmla="*/ 0 h 1718"/>
                <a:gd name="T2" fmla="*/ 0 w 20"/>
                <a:gd name="T3" fmla="*/ 0 h 1718"/>
                <a:gd name="T4" fmla="*/ 20 w 20"/>
                <a:gd name="T5" fmla="*/ 0 h 1718"/>
                <a:gd name="T6" fmla="*/ 20 w 20"/>
                <a:gd name="T7" fmla="*/ 1718 h 1718"/>
                <a:gd name="T8" fmla="*/ 0 w 20"/>
                <a:gd name="T9" fmla="*/ 1718 h 1718"/>
                <a:gd name="T10" fmla="*/ 0 w 20"/>
                <a:gd name="T11" fmla="*/ 0 h 1718"/>
              </a:gdLst>
              <a:ahLst/>
              <a:cxnLst>
                <a:cxn ang="0">
                  <a:pos x="T0" y="T1"/>
                </a:cxn>
                <a:cxn ang="0">
                  <a:pos x="T2" y="T3"/>
                </a:cxn>
                <a:cxn ang="0">
                  <a:pos x="T4" y="T5"/>
                </a:cxn>
                <a:cxn ang="0">
                  <a:pos x="T6" y="T7"/>
                </a:cxn>
                <a:cxn ang="0">
                  <a:pos x="T8" y="T9"/>
                </a:cxn>
                <a:cxn ang="0">
                  <a:pos x="T10" y="T11"/>
                </a:cxn>
              </a:cxnLst>
              <a:rect l="0" t="0" r="r" b="b"/>
              <a:pathLst>
                <a:path w="20" h="1718">
                  <a:moveTo>
                    <a:pt x="0" y="0"/>
                  </a:moveTo>
                  <a:lnTo>
                    <a:pt x="0" y="0"/>
                  </a:lnTo>
                  <a:lnTo>
                    <a:pt x="20" y="0"/>
                  </a:lnTo>
                  <a:lnTo>
                    <a:pt x="20" y="1718"/>
                  </a:lnTo>
                  <a:lnTo>
                    <a:pt x="0" y="171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55" name="Freeform 131">
              <a:extLst>
                <a:ext uri="{FF2B5EF4-FFF2-40B4-BE49-F238E27FC236}">
                  <a16:creationId xmlns:a16="http://schemas.microsoft.com/office/drawing/2014/main" id="{1EBBBE6E-36F9-C3F2-9E4C-CDA5A11C8D78}"/>
                </a:ext>
              </a:extLst>
            </p:cNvPr>
            <p:cNvSpPr>
              <a:spLocks/>
            </p:cNvSpPr>
            <p:nvPr/>
          </p:nvSpPr>
          <p:spPr bwMode="auto">
            <a:xfrm>
              <a:off x="7198" y="1926"/>
              <a:ext cx="11" cy="1033"/>
            </a:xfrm>
            <a:custGeom>
              <a:avLst/>
              <a:gdLst>
                <a:gd name="T0" fmla="*/ 0 w 19"/>
                <a:gd name="T1" fmla="*/ 0 h 1718"/>
                <a:gd name="T2" fmla="*/ 0 w 19"/>
                <a:gd name="T3" fmla="*/ 0 h 1718"/>
                <a:gd name="T4" fmla="*/ 19 w 19"/>
                <a:gd name="T5" fmla="*/ 0 h 1718"/>
                <a:gd name="T6" fmla="*/ 19 w 19"/>
                <a:gd name="T7" fmla="*/ 1718 h 1718"/>
                <a:gd name="T8" fmla="*/ 0 w 19"/>
                <a:gd name="T9" fmla="*/ 1718 h 1718"/>
                <a:gd name="T10" fmla="*/ 0 w 19"/>
                <a:gd name="T11" fmla="*/ 0 h 1718"/>
              </a:gdLst>
              <a:ahLst/>
              <a:cxnLst>
                <a:cxn ang="0">
                  <a:pos x="T0" y="T1"/>
                </a:cxn>
                <a:cxn ang="0">
                  <a:pos x="T2" y="T3"/>
                </a:cxn>
                <a:cxn ang="0">
                  <a:pos x="T4" y="T5"/>
                </a:cxn>
                <a:cxn ang="0">
                  <a:pos x="T6" y="T7"/>
                </a:cxn>
                <a:cxn ang="0">
                  <a:pos x="T8" y="T9"/>
                </a:cxn>
                <a:cxn ang="0">
                  <a:pos x="T10" y="T11"/>
                </a:cxn>
              </a:cxnLst>
              <a:rect l="0" t="0" r="r" b="b"/>
              <a:pathLst>
                <a:path w="19" h="1718">
                  <a:moveTo>
                    <a:pt x="0" y="0"/>
                  </a:moveTo>
                  <a:lnTo>
                    <a:pt x="0" y="0"/>
                  </a:lnTo>
                  <a:lnTo>
                    <a:pt x="19" y="0"/>
                  </a:lnTo>
                  <a:lnTo>
                    <a:pt x="19" y="1718"/>
                  </a:lnTo>
                  <a:lnTo>
                    <a:pt x="0" y="171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56" name="Freeform 132">
              <a:extLst>
                <a:ext uri="{FF2B5EF4-FFF2-40B4-BE49-F238E27FC236}">
                  <a16:creationId xmlns:a16="http://schemas.microsoft.com/office/drawing/2014/main" id="{661BD736-05E7-B7F4-9F8A-B0AE7050F556}"/>
                </a:ext>
              </a:extLst>
            </p:cNvPr>
            <p:cNvSpPr>
              <a:spLocks/>
            </p:cNvSpPr>
            <p:nvPr/>
          </p:nvSpPr>
          <p:spPr bwMode="auto">
            <a:xfrm>
              <a:off x="7223" y="1926"/>
              <a:ext cx="12" cy="1039"/>
            </a:xfrm>
            <a:custGeom>
              <a:avLst/>
              <a:gdLst>
                <a:gd name="T0" fmla="*/ 0 w 20"/>
                <a:gd name="T1" fmla="*/ 0 h 1727"/>
                <a:gd name="T2" fmla="*/ 0 w 20"/>
                <a:gd name="T3" fmla="*/ 0 h 1727"/>
                <a:gd name="T4" fmla="*/ 20 w 20"/>
                <a:gd name="T5" fmla="*/ 0 h 1727"/>
                <a:gd name="T6" fmla="*/ 20 w 20"/>
                <a:gd name="T7" fmla="*/ 1727 h 1727"/>
                <a:gd name="T8" fmla="*/ 0 w 20"/>
                <a:gd name="T9" fmla="*/ 1727 h 1727"/>
                <a:gd name="T10" fmla="*/ 0 w 20"/>
                <a:gd name="T11" fmla="*/ 0 h 1727"/>
              </a:gdLst>
              <a:ahLst/>
              <a:cxnLst>
                <a:cxn ang="0">
                  <a:pos x="T0" y="T1"/>
                </a:cxn>
                <a:cxn ang="0">
                  <a:pos x="T2" y="T3"/>
                </a:cxn>
                <a:cxn ang="0">
                  <a:pos x="T4" y="T5"/>
                </a:cxn>
                <a:cxn ang="0">
                  <a:pos x="T6" y="T7"/>
                </a:cxn>
                <a:cxn ang="0">
                  <a:pos x="T8" y="T9"/>
                </a:cxn>
                <a:cxn ang="0">
                  <a:pos x="T10" y="T11"/>
                </a:cxn>
              </a:cxnLst>
              <a:rect l="0" t="0" r="r" b="b"/>
              <a:pathLst>
                <a:path w="20" h="1727">
                  <a:moveTo>
                    <a:pt x="0" y="0"/>
                  </a:moveTo>
                  <a:lnTo>
                    <a:pt x="0" y="0"/>
                  </a:lnTo>
                  <a:lnTo>
                    <a:pt x="20" y="0"/>
                  </a:lnTo>
                  <a:lnTo>
                    <a:pt x="20" y="1727"/>
                  </a:lnTo>
                  <a:lnTo>
                    <a:pt x="0" y="1727"/>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57" name="Freeform 133">
              <a:extLst>
                <a:ext uri="{FF2B5EF4-FFF2-40B4-BE49-F238E27FC236}">
                  <a16:creationId xmlns:a16="http://schemas.microsoft.com/office/drawing/2014/main" id="{59346253-6A1B-CB63-7FED-9B51FF655C2E}"/>
                </a:ext>
              </a:extLst>
            </p:cNvPr>
            <p:cNvSpPr>
              <a:spLocks/>
            </p:cNvSpPr>
            <p:nvPr/>
          </p:nvSpPr>
          <p:spPr bwMode="auto">
            <a:xfrm>
              <a:off x="7249" y="1926"/>
              <a:ext cx="12" cy="1045"/>
            </a:xfrm>
            <a:custGeom>
              <a:avLst/>
              <a:gdLst>
                <a:gd name="T0" fmla="*/ 0 w 20"/>
                <a:gd name="T1" fmla="*/ 0 h 1738"/>
                <a:gd name="T2" fmla="*/ 0 w 20"/>
                <a:gd name="T3" fmla="*/ 0 h 1738"/>
                <a:gd name="T4" fmla="*/ 20 w 20"/>
                <a:gd name="T5" fmla="*/ 0 h 1738"/>
                <a:gd name="T6" fmla="*/ 20 w 20"/>
                <a:gd name="T7" fmla="*/ 1738 h 1738"/>
                <a:gd name="T8" fmla="*/ 0 w 20"/>
                <a:gd name="T9" fmla="*/ 1738 h 1738"/>
                <a:gd name="T10" fmla="*/ 0 w 20"/>
                <a:gd name="T11" fmla="*/ 0 h 1738"/>
              </a:gdLst>
              <a:ahLst/>
              <a:cxnLst>
                <a:cxn ang="0">
                  <a:pos x="T0" y="T1"/>
                </a:cxn>
                <a:cxn ang="0">
                  <a:pos x="T2" y="T3"/>
                </a:cxn>
                <a:cxn ang="0">
                  <a:pos x="T4" y="T5"/>
                </a:cxn>
                <a:cxn ang="0">
                  <a:pos x="T6" y="T7"/>
                </a:cxn>
                <a:cxn ang="0">
                  <a:pos x="T8" y="T9"/>
                </a:cxn>
                <a:cxn ang="0">
                  <a:pos x="T10" y="T11"/>
                </a:cxn>
              </a:cxnLst>
              <a:rect l="0" t="0" r="r" b="b"/>
              <a:pathLst>
                <a:path w="20" h="1738">
                  <a:moveTo>
                    <a:pt x="0" y="0"/>
                  </a:moveTo>
                  <a:lnTo>
                    <a:pt x="0" y="0"/>
                  </a:lnTo>
                  <a:lnTo>
                    <a:pt x="20" y="0"/>
                  </a:lnTo>
                  <a:lnTo>
                    <a:pt x="20" y="1738"/>
                  </a:lnTo>
                  <a:lnTo>
                    <a:pt x="0" y="173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58" name="Freeform 134">
              <a:extLst>
                <a:ext uri="{FF2B5EF4-FFF2-40B4-BE49-F238E27FC236}">
                  <a16:creationId xmlns:a16="http://schemas.microsoft.com/office/drawing/2014/main" id="{9EB50241-62E0-782B-7560-B1A4B72FFB88}"/>
                </a:ext>
              </a:extLst>
            </p:cNvPr>
            <p:cNvSpPr>
              <a:spLocks/>
            </p:cNvSpPr>
            <p:nvPr/>
          </p:nvSpPr>
          <p:spPr bwMode="auto">
            <a:xfrm>
              <a:off x="7275" y="1926"/>
              <a:ext cx="11" cy="1148"/>
            </a:xfrm>
            <a:custGeom>
              <a:avLst/>
              <a:gdLst>
                <a:gd name="T0" fmla="*/ 0 w 19"/>
                <a:gd name="T1" fmla="*/ 0 h 1908"/>
                <a:gd name="T2" fmla="*/ 0 w 19"/>
                <a:gd name="T3" fmla="*/ 0 h 1908"/>
                <a:gd name="T4" fmla="*/ 19 w 19"/>
                <a:gd name="T5" fmla="*/ 0 h 1908"/>
                <a:gd name="T6" fmla="*/ 19 w 19"/>
                <a:gd name="T7" fmla="*/ 1908 h 1908"/>
                <a:gd name="T8" fmla="*/ 0 w 19"/>
                <a:gd name="T9" fmla="*/ 1908 h 1908"/>
                <a:gd name="T10" fmla="*/ 0 w 19"/>
                <a:gd name="T11" fmla="*/ 0 h 1908"/>
              </a:gdLst>
              <a:ahLst/>
              <a:cxnLst>
                <a:cxn ang="0">
                  <a:pos x="T0" y="T1"/>
                </a:cxn>
                <a:cxn ang="0">
                  <a:pos x="T2" y="T3"/>
                </a:cxn>
                <a:cxn ang="0">
                  <a:pos x="T4" y="T5"/>
                </a:cxn>
                <a:cxn ang="0">
                  <a:pos x="T6" y="T7"/>
                </a:cxn>
                <a:cxn ang="0">
                  <a:pos x="T8" y="T9"/>
                </a:cxn>
                <a:cxn ang="0">
                  <a:pos x="T10" y="T11"/>
                </a:cxn>
              </a:cxnLst>
              <a:rect l="0" t="0" r="r" b="b"/>
              <a:pathLst>
                <a:path w="19" h="1908">
                  <a:moveTo>
                    <a:pt x="0" y="0"/>
                  </a:moveTo>
                  <a:lnTo>
                    <a:pt x="0" y="0"/>
                  </a:lnTo>
                  <a:lnTo>
                    <a:pt x="19" y="0"/>
                  </a:lnTo>
                  <a:lnTo>
                    <a:pt x="19" y="1908"/>
                  </a:lnTo>
                  <a:lnTo>
                    <a:pt x="0" y="1908"/>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59" name="Freeform 135">
              <a:extLst>
                <a:ext uri="{FF2B5EF4-FFF2-40B4-BE49-F238E27FC236}">
                  <a16:creationId xmlns:a16="http://schemas.microsoft.com/office/drawing/2014/main" id="{7EBEBB7D-F86B-597F-DC45-64121E12B520}"/>
                </a:ext>
              </a:extLst>
            </p:cNvPr>
            <p:cNvSpPr>
              <a:spLocks/>
            </p:cNvSpPr>
            <p:nvPr/>
          </p:nvSpPr>
          <p:spPr bwMode="auto">
            <a:xfrm>
              <a:off x="7300" y="1926"/>
              <a:ext cx="12" cy="1202"/>
            </a:xfrm>
            <a:custGeom>
              <a:avLst/>
              <a:gdLst>
                <a:gd name="T0" fmla="*/ 0 w 20"/>
                <a:gd name="T1" fmla="*/ 0 h 1998"/>
                <a:gd name="T2" fmla="*/ 0 w 20"/>
                <a:gd name="T3" fmla="*/ 0 h 1998"/>
                <a:gd name="T4" fmla="*/ 0 w 20"/>
                <a:gd name="T5" fmla="*/ 1998 h 1998"/>
                <a:gd name="T6" fmla="*/ 20 w 20"/>
                <a:gd name="T7" fmla="*/ 1998 h 1998"/>
                <a:gd name="T8" fmla="*/ 20 w 20"/>
                <a:gd name="T9" fmla="*/ 0 h 1998"/>
                <a:gd name="T10" fmla="*/ 0 w 20"/>
                <a:gd name="T11" fmla="*/ 0 h 1998"/>
              </a:gdLst>
              <a:ahLst/>
              <a:cxnLst>
                <a:cxn ang="0">
                  <a:pos x="T0" y="T1"/>
                </a:cxn>
                <a:cxn ang="0">
                  <a:pos x="T2" y="T3"/>
                </a:cxn>
                <a:cxn ang="0">
                  <a:pos x="T4" y="T5"/>
                </a:cxn>
                <a:cxn ang="0">
                  <a:pos x="T6" y="T7"/>
                </a:cxn>
                <a:cxn ang="0">
                  <a:pos x="T8" y="T9"/>
                </a:cxn>
                <a:cxn ang="0">
                  <a:pos x="T10" y="T11"/>
                </a:cxn>
              </a:cxnLst>
              <a:rect l="0" t="0" r="r" b="b"/>
              <a:pathLst>
                <a:path w="20" h="1998">
                  <a:moveTo>
                    <a:pt x="0" y="0"/>
                  </a:moveTo>
                  <a:lnTo>
                    <a:pt x="0" y="0"/>
                  </a:lnTo>
                  <a:lnTo>
                    <a:pt x="0" y="1998"/>
                  </a:lnTo>
                  <a:lnTo>
                    <a:pt x="20" y="1998"/>
                  </a:lnTo>
                  <a:lnTo>
                    <a:pt x="20" y="0"/>
                  </a:lnTo>
                  <a:lnTo>
                    <a:pt x="0" y="0"/>
                  </a:lnTo>
                  <a:close/>
                </a:path>
              </a:pathLst>
            </a:custGeom>
            <a:solidFill>
              <a:srgbClr val="56A2B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60" name="Freeform 136">
              <a:extLst>
                <a:ext uri="{FF2B5EF4-FFF2-40B4-BE49-F238E27FC236}">
                  <a16:creationId xmlns:a16="http://schemas.microsoft.com/office/drawing/2014/main" id="{F5C1B608-638F-67F9-D961-48C629B90FB9}"/>
                </a:ext>
              </a:extLst>
            </p:cNvPr>
            <p:cNvSpPr>
              <a:spLocks/>
            </p:cNvSpPr>
            <p:nvPr/>
          </p:nvSpPr>
          <p:spPr bwMode="auto">
            <a:xfrm>
              <a:off x="7326" y="1926"/>
              <a:ext cx="12" cy="1202"/>
            </a:xfrm>
            <a:custGeom>
              <a:avLst/>
              <a:gdLst>
                <a:gd name="T0" fmla="*/ 0 w 20"/>
                <a:gd name="T1" fmla="*/ 1998 h 1998"/>
                <a:gd name="T2" fmla="*/ 0 w 20"/>
                <a:gd name="T3" fmla="*/ 1998 h 1998"/>
                <a:gd name="T4" fmla="*/ 20 w 20"/>
                <a:gd name="T5" fmla="*/ 1998 h 1998"/>
                <a:gd name="T6" fmla="*/ 20 w 20"/>
                <a:gd name="T7" fmla="*/ 0 h 1998"/>
                <a:gd name="T8" fmla="*/ 0 w 20"/>
                <a:gd name="T9" fmla="*/ 0 h 1998"/>
                <a:gd name="T10" fmla="*/ 0 w 20"/>
                <a:gd name="T11" fmla="*/ 1998 h 1998"/>
              </a:gdLst>
              <a:ahLst/>
              <a:cxnLst>
                <a:cxn ang="0">
                  <a:pos x="T0" y="T1"/>
                </a:cxn>
                <a:cxn ang="0">
                  <a:pos x="T2" y="T3"/>
                </a:cxn>
                <a:cxn ang="0">
                  <a:pos x="T4" y="T5"/>
                </a:cxn>
                <a:cxn ang="0">
                  <a:pos x="T6" y="T7"/>
                </a:cxn>
                <a:cxn ang="0">
                  <a:pos x="T8" y="T9"/>
                </a:cxn>
                <a:cxn ang="0">
                  <a:pos x="T10" y="T11"/>
                </a:cxn>
              </a:cxnLst>
              <a:rect l="0" t="0" r="r" b="b"/>
              <a:pathLst>
                <a:path w="20" h="1998">
                  <a:moveTo>
                    <a:pt x="0" y="1998"/>
                  </a:moveTo>
                  <a:lnTo>
                    <a:pt x="0" y="1998"/>
                  </a:lnTo>
                  <a:lnTo>
                    <a:pt x="20" y="1998"/>
                  </a:lnTo>
                  <a:lnTo>
                    <a:pt x="20" y="0"/>
                  </a:lnTo>
                  <a:lnTo>
                    <a:pt x="0" y="0"/>
                  </a:lnTo>
                  <a:lnTo>
                    <a:pt x="0" y="1998"/>
                  </a:lnTo>
                  <a:close/>
                </a:path>
              </a:pathLst>
            </a:custGeom>
            <a:solidFill>
              <a:srgbClr val="25823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61" name="Freeform 137">
              <a:extLst>
                <a:ext uri="{FF2B5EF4-FFF2-40B4-BE49-F238E27FC236}">
                  <a16:creationId xmlns:a16="http://schemas.microsoft.com/office/drawing/2014/main" id="{1D6F493E-04BF-8DC1-B153-DA578EC09251}"/>
                </a:ext>
              </a:extLst>
            </p:cNvPr>
            <p:cNvSpPr>
              <a:spLocks/>
            </p:cNvSpPr>
            <p:nvPr/>
          </p:nvSpPr>
          <p:spPr bwMode="auto">
            <a:xfrm>
              <a:off x="7352" y="1926"/>
              <a:ext cx="12" cy="1202"/>
            </a:xfrm>
            <a:custGeom>
              <a:avLst/>
              <a:gdLst>
                <a:gd name="T0" fmla="*/ 0 w 20"/>
                <a:gd name="T1" fmla="*/ 1998 h 1998"/>
                <a:gd name="T2" fmla="*/ 0 w 20"/>
                <a:gd name="T3" fmla="*/ 1998 h 1998"/>
                <a:gd name="T4" fmla="*/ 20 w 20"/>
                <a:gd name="T5" fmla="*/ 1998 h 1998"/>
                <a:gd name="T6" fmla="*/ 20 w 20"/>
                <a:gd name="T7" fmla="*/ 0 h 1998"/>
                <a:gd name="T8" fmla="*/ 0 w 20"/>
                <a:gd name="T9" fmla="*/ 0 h 1998"/>
                <a:gd name="T10" fmla="*/ 0 w 20"/>
                <a:gd name="T11" fmla="*/ 1998 h 1998"/>
              </a:gdLst>
              <a:ahLst/>
              <a:cxnLst>
                <a:cxn ang="0">
                  <a:pos x="T0" y="T1"/>
                </a:cxn>
                <a:cxn ang="0">
                  <a:pos x="T2" y="T3"/>
                </a:cxn>
                <a:cxn ang="0">
                  <a:pos x="T4" y="T5"/>
                </a:cxn>
                <a:cxn ang="0">
                  <a:pos x="T6" y="T7"/>
                </a:cxn>
                <a:cxn ang="0">
                  <a:pos x="T8" y="T9"/>
                </a:cxn>
                <a:cxn ang="0">
                  <a:pos x="T10" y="T11"/>
                </a:cxn>
              </a:cxnLst>
              <a:rect l="0" t="0" r="r" b="b"/>
              <a:pathLst>
                <a:path w="20" h="1998">
                  <a:moveTo>
                    <a:pt x="0" y="1998"/>
                  </a:moveTo>
                  <a:lnTo>
                    <a:pt x="0" y="1998"/>
                  </a:lnTo>
                  <a:lnTo>
                    <a:pt x="20" y="1998"/>
                  </a:lnTo>
                  <a:lnTo>
                    <a:pt x="20" y="0"/>
                  </a:lnTo>
                  <a:lnTo>
                    <a:pt x="0" y="0"/>
                  </a:lnTo>
                  <a:lnTo>
                    <a:pt x="0" y="1998"/>
                  </a:lnTo>
                  <a:close/>
                </a:path>
              </a:pathLst>
            </a:custGeom>
            <a:solidFill>
              <a:srgbClr val="25823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62" name="Freeform 138">
              <a:extLst>
                <a:ext uri="{FF2B5EF4-FFF2-40B4-BE49-F238E27FC236}">
                  <a16:creationId xmlns:a16="http://schemas.microsoft.com/office/drawing/2014/main" id="{41FD633C-8C8A-E824-BCF0-8234FD41CFBB}"/>
                </a:ext>
              </a:extLst>
            </p:cNvPr>
            <p:cNvSpPr>
              <a:spLocks/>
            </p:cNvSpPr>
            <p:nvPr/>
          </p:nvSpPr>
          <p:spPr bwMode="auto">
            <a:xfrm>
              <a:off x="7377" y="1926"/>
              <a:ext cx="12" cy="1202"/>
            </a:xfrm>
            <a:custGeom>
              <a:avLst/>
              <a:gdLst>
                <a:gd name="T0" fmla="*/ 0 w 20"/>
                <a:gd name="T1" fmla="*/ 1999 h 1999"/>
                <a:gd name="T2" fmla="*/ 0 w 20"/>
                <a:gd name="T3" fmla="*/ 1999 h 1999"/>
                <a:gd name="T4" fmla="*/ 20 w 20"/>
                <a:gd name="T5" fmla="*/ 1999 h 1999"/>
                <a:gd name="T6" fmla="*/ 20 w 20"/>
                <a:gd name="T7" fmla="*/ 0 h 1999"/>
                <a:gd name="T8" fmla="*/ 0 w 20"/>
                <a:gd name="T9" fmla="*/ 0 h 1999"/>
                <a:gd name="T10" fmla="*/ 0 w 20"/>
                <a:gd name="T11" fmla="*/ 1999 h 1999"/>
              </a:gdLst>
              <a:ahLst/>
              <a:cxnLst>
                <a:cxn ang="0">
                  <a:pos x="T0" y="T1"/>
                </a:cxn>
                <a:cxn ang="0">
                  <a:pos x="T2" y="T3"/>
                </a:cxn>
                <a:cxn ang="0">
                  <a:pos x="T4" y="T5"/>
                </a:cxn>
                <a:cxn ang="0">
                  <a:pos x="T6" y="T7"/>
                </a:cxn>
                <a:cxn ang="0">
                  <a:pos x="T8" y="T9"/>
                </a:cxn>
                <a:cxn ang="0">
                  <a:pos x="T10" y="T11"/>
                </a:cxn>
              </a:cxnLst>
              <a:rect l="0" t="0" r="r" b="b"/>
              <a:pathLst>
                <a:path w="20" h="1999">
                  <a:moveTo>
                    <a:pt x="0" y="1999"/>
                  </a:moveTo>
                  <a:lnTo>
                    <a:pt x="0" y="1999"/>
                  </a:lnTo>
                  <a:lnTo>
                    <a:pt x="20" y="1999"/>
                  </a:lnTo>
                  <a:lnTo>
                    <a:pt x="20" y="0"/>
                  </a:lnTo>
                  <a:lnTo>
                    <a:pt x="0" y="0"/>
                  </a:lnTo>
                  <a:lnTo>
                    <a:pt x="0" y="1999"/>
                  </a:lnTo>
                  <a:close/>
                </a:path>
              </a:pathLst>
            </a:custGeom>
            <a:solidFill>
              <a:srgbClr val="25823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63" name="Freeform 139">
              <a:extLst>
                <a:ext uri="{FF2B5EF4-FFF2-40B4-BE49-F238E27FC236}">
                  <a16:creationId xmlns:a16="http://schemas.microsoft.com/office/drawing/2014/main" id="{43382EF9-8CBD-60E9-4C92-8D23E31DE259}"/>
                </a:ext>
              </a:extLst>
            </p:cNvPr>
            <p:cNvSpPr>
              <a:spLocks/>
            </p:cNvSpPr>
            <p:nvPr/>
          </p:nvSpPr>
          <p:spPr bwMode="auto">
            <a:xfrm>
              <a:off x="7403" y="1926"/>
              <a:ext cx="12" cy="1202"/>
            </a:xfrm>
            <a:custGeom>
              <a:avLst/>
              <a:gdLst>
                <a:gd name="T0" fmla="*/ 0 w 20"/>
                <a:gd name="T1" fmla="*/ 1999 h 1999"/>
                <a:gd name="T2" fmla="*/ 0 w 20"/>
                <a:gd name="T3" fmla="*/ 1999 h 1999"/>
                <a:gd name="T4" fmla="*/ 20 w 20"/>
                <a:gd name="T5" fmla="*/ 1999 h 1999"/>
                <a:gd name="T6" fmla="*/ 20 w 20"/>
                <a:gd name="T7" fmla="*/ 0 h 1999"/>
                <a:gd name="T8" fmla="*/ 0 w 20"/>
                <a:gd name="T9" fmla="*/ 0 h 1999"/>
                <a:gd name="T10" fmla="*/ 0 w 20"/>
                <a:gd name="T11" fmla="*/ 1999 h 1999"/>
              </a:gdLst>
              <a:ahLst/>
              <a:cxnLst>
                <a:cxn ang="0">
                  <a:pos x="T0" y="T1"/>
                </a:cxn>
                <a:cxn ang="0">
                  <a:pos x="T2" y="T3"/>
                </a:cxn>
                <a:cxn ang="0">
                  <a:pos x="T4" y="T5"/>
                </a:cxn>
                <a:cxn ang="0">
                  <a:pos x="T6" y="T7"/>
                </a:cxn>
                <a:cxn ang="0">
                  <a:pos x="T8" y="T9"/>
                </a:cxn>
                <a:cxn ang="0">
                  <a:pos x="T10" y="T11"/>
                </a:cxn>
              </a:cxnLst>
              <a:rect l="0" t="0" r="r" b="b"/>
              <a:pathLst>
                <a:path w="20" h="1999">
                  <a:moveTo>
                    <a:pt x="0" y="1999"/>
                  </a:moveTo>
                  <a:lnTo>
                    <a:pt x="0" y="1999"/>
                  </a:lnTo>
                  <a:lnTo>
                    <a:pt x="20" y="1999"/>
                  </a:lnTo>
                  <a:lnTo>
                    <a:pt x="20" y="0"/>
                  </a:lnTo>
                  <a:lnTo>
                    <a:pt x="0" y="0"/>
                  </a:lnTo>
                  <a:lnTo>
                    <a:pt x="0" y="1999"/>
                  </a:lnTo>
                  <a:close/>
                </a:path>
              </a:pathLst>
            </a:custGeom>
            <a:solidFill>
              <a:srgbClr val="25823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64" name="Freeform 140">
              <a:extLst>
                <a:ext uri="{FF2B5EF4-FFF2-40B4-BE49-F238E27FC236}">
                  <a16:creationId xmlns:a16="http://schemas.microsoft.com/office/drawing/2014/main" id="{F1224875-5079-C6AC-A105-946B04A7CA4C}"/>
                </a:ext>
              </a:extLst>
            </p:cNvPr>
            <p:cNvSpPr>
              <a:spLocks/>
            </p:cNvSpPr>
            <p:nvPr/>
          </p:nvSpPr>
          <p:spPr bwMode="auto">
            <a:xfrm>
              <a:off x="7429" y="1926"/>
              <a:ext cx="12" cy="1202"/>
            </a:xfrm>
            <a:custGeom>
              <a:avLst/>
              <a:gdLst>
                <a:gd name="T0" fmla="*/ 0 w 20"/>
                <a:gd name="T1" fmla="*/ 1998 h 1998"/>
                <a:gd name="T2" fmla="*/ 0 w 20"/>
                <a:gd name="T3" fmla="*/ 1998 h 1998"/>
                <a:gd name="T4" fmla="*/ 20 w 20"/>
                <a:gd name="T5" fmla="*/ 1998 h 1998"/>
                <a:gd name="T6" fmla="*/ 20 w 20"/>
                <a:gd name="T7" fmla="*/ 0 h 1998"/>
                <a:gd name="T8" fmla="*/ 0 w 20"/>
                <a:gd name="T9" fmla="*/ 0 h 1998"/>
                <a:gd name="T10" fmla="*/ 0 w 20"/>
                <a:gd name="T11" fmla="*/ 1998 h 1998"/>
              </a:gdLst>
              <a:ahLst/>
              <a:cxnLst>
                <a:cxn ang="0">
                  <a:pos x="T0" y="T1"/>
                </a:cxn>
                <a:cxn ang="0">
                  <a:pos x="T2" y="T3"/>
                </a:cxn>
                <a:cxn ang="0">
                  <a:pos x="T4" y="T5"/>
                </a:cxn>
                <a:cxn ang="0">
                  <a:pos x="T6" y="T7"/>
                </a:cxn>
                <a:cxn ang="0">
                  <a:pos x="T8" y="T9"/>
                </a:cxn>
                <a:cxn ang="0">
                  <a:pos x="T10" y="T11"/>
                </a:cxn>
              </a:cxnLst>
              <a:rect l="0" t="0" r="r" b="b"/>
              <a:pathLst>
                <a:path w="20" h="1998">
                  <a:moveTo>
                    <a:pt x="0" y="1998"/>
                  </a:moveTo>
                  <a:lnTo>
                    <a:pt x="0" y="1998"/>
                  </a:lnTo>
                  <a:lnTo>
                    <a:pt x="20" y="1998"/>
                  </a:lnTo>
                  <a:lnTo>
                    <a:pt x="20" y="0"/>
                  </a:lnTo>
                  <a:lnTo>
                    <a:pt x="0" y="0"/>
                  </a:lnTo>
                  <a:lnTo>
                    <a:pt x="0" y="1998"/>
                  </a:lnTo>
                  <a:close/>
                </a:path>
              </a:pathLst>
            </a:custGeom>
            <a:solidFill>
              <a:srgbClr val="25823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65" name="Freeform 141">
              <a:extLst>
                <a:ext uri="{FF2B5EF4-FFF2-40B4-BE49-F238E27FC236}">
                  <a16:creationId xmlns:a16="http://schemas.microsoft.com/office/drawing/2014/main" id="{A25F8DEA-D5FF-E5DE-A098-0734310BCF65}"/>
                </a:ext>
              </a:extLst>
            </p:cNvPr>
            <p:cNvSpPr>
              <a:spLocks/>
            </p:cNvSpPr>
            <p:nvPr/>
          </p:nvSpPr>
          <p:spPr bwMode="auto">
            <a:xfrm>
              <a:off x="7454" y="1926"/>
              <a:ext cx="12" cy="1202"/>
            </a:xfrm>
            <a:custGeom>
              <a:avLst/>
              <a:gdLst>
                <a:gd name="T0" fmla="*/ 0 w 19"/>
                <a:gd name="T1" fmla="*/ 1998 h 1998"/>
                <a:gd name="T2" fmla="*/ 0 w 19"/>
                <a:gd name="T3" fmla="*/ 1998 h 1998"/>
                <a:gd name="T4" fmla="*/ 19 w 19"/>
                <a:gd name="T5" fmla="*/ 1998 h 1998"/>
                <a:gd name="T6" fmla="*/ 19 w 19"/>
                <a:gd name="T7" fmla="*/ 0 h 1998"/>
                <a:gd name="T8" fmla="*/ 0 w 19"/>
                <a:gd name="T9" fmla="*/ 0 h 1998"/>
                <a:gd name="T10" fmla="*/ 0 w 19"/>
                <a:gd name="T11" fmla="*/ 1998 h 1998"/>
              </a:gdLst>
              <a:ahLst/>
              <a:cxnLst>
                <a:cxn ang="0">
                  <a:pos x="T0" y="T1"/>
                </a:cxn>
                <a:cxn ang="0">
                  <a:pos x="T2" y="T3"/>
                </a:cxn>
                <a:cxn ang="0">
                  <a:pos x="T4" y="T5"/>
                </a:cxn>
                <a:cxn ang="0">
                  <a:pos x="T6" y="T7"/>
                </a:cxn>
                <a:cxn ang="0">
                  <a:pos x="T8" y="T9"/>
                </a:cxn>
                <a:cxn ang="0">
                  <a:pos x="T10" y="T11"/>
                </a:cxn>
              </a:cxnLst>
              <a:rect l="0" t="0" r="r" b="b"/>
              <a:pathLst>
                <a:path w="19" h="1998">
                  <a:moveTo>
                    <a:pt x="0" y="1998"/>
                  </a:moveTo>
                  <a:lnTo>
                    <a:pt x="0" y="1998"/>
                  </a:lnTo>
                  <a:lnTo>
                    <a:pt x="19" y="1998"/>
                  </a:lnTo>
                  <a:lnTo>
                    <a:pt x="19" y="0"/>
                  </a:lnTo>
                  <a:lnTo>
                    <a:pt x="0" y="0"/>
                  </a:lnTo>
                  <a:lnTo>
                    <a:pt x="0" y="1998"/>
                  </a:lnTo>
                  <a:close/>
                </a:path>
              </a:pathLst>
            </a:custGeom>
            <a:solidFill>
              <a:srgbClr val="25823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66" name="Freeform 142">
              <a:extLst>
                <a:ext uri="{FF2B5EF4-FFF2-40B4-BE49-F238E27FC236}">
                  <a16:creationId xmlns:a16="http://schemas.microsoft.com/office/drawing/2014/main" id="{8E4E286D-6002-4774-47C1-16D08A180227}"/>
                </a:ext>
              </a:extLst>
            </p:cNvPr>
            <p:cNvSpPr>
              <a:spLocks/>
            </p:cNvSpPr>
            <p:nvPr/>
          </p:nvSpPr>
          <p:spPr bwMode="auto">
            <a:xfrm>
              <a:off x="7480" y="1926"/>
              <a:ext cx="12" cy="1202"/>
            </a:xfrm>
            <a:custGeom>
              <a:avLst/>
              <a:gdLst>
                <a:gd name="T0" fmla="*/ 0 w 20"/>
                <a:gd name="T1" fmla="*/ 1998 h 1998"/>
                <a:gd name="T2" fmla="*/ 0 w 20"/>
                <a:gd name="T3" fmla="*/ 1998 h 1998"/>
                <a:gd name="T4" fmla="*/ 20 w 20"/>
                <a:gd name="T5" fmla="*/ 1998 h 1998"/>
                <a:gd name="T6" fmla="*/ 20 w 20"/>
                <a:gd name="T7" fmla="*/ 0 h 1998"/>
                <a:gd name="T8" fmla="*/ 0 w 20"/>
                <a:gd name="T9" fmla="*/ 0 h 1998"/>
                <a:gd name="T10" fmla="*/ 0 w 20"/>
                <a:gd name="T11" fmla="*/ 1998 h 1998"/>
              </a:gdLst>
              <a:ahLst/>
              <a:cxnLst>
                <a:cxn ang="0">
                  <a:pos x="T0" y="T1"/>
                </a:cxn>
                <a:cxn ang="0">
                  <a:pos x="T2" y="T3"/>
                </a:cxn>
                <a:cxn ang="0">
                  <a:pos x="T4" y="T5"/>
                </a:cxn>
                <a:cxn ang="0">
                  <a:pos x="T6" y="T7"/>
                </a:cxn>
                <a:cxn ang="0">
                  <a:pos x="T8" y="T9"/>
                </a:cxn>
                <a:cxn ang="0">
                  <a:pos x="T10" y="T11"/>
                </a:cxn>
              </a:cxnLst>
              <a:rect l="0" t="0" r="r" b="b"/>
              <a:pathLst>
                <a:path w="20" h="1998">
                  <a:moveTo>
                    <a:pt x="0" y="1998"/>
                  </a:moveTo>
                  <a:lnTo>
                    <a:pt x="0" y="1998"/>
                  </a:lnTo>
                  <a:lnTo>
                    <a:pt x="20" y="1998"/>
                  </a:lnTo>
                  <a:lnTo>
                    <a:pt x="20" y="0"/>
                  </a:lnTo>
                  <a:lnTo>
                    <a:pt x="0" y="0"/>
                  </a:lnTo>
                  <a:lnTo>
                    <a:pt x="0" y="1998"/>
                  </a:lnTo>
                  <a:close/>
                </a:path>
              </a:pathLst>
            </a:custGeom>
            <a:solidFill>
              <a:srgbClr val="25823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67" name="Freeform 143">
              <a:extLst>
                <a:ext uri="{FF2B5EF4-FFF2-40B4-BE49-F238E27FC236}">
                  <a16:creationId xmlns:a16="http://schemas.microsoft.com/office/drawing/2014/main" id="{7CB64B4A-5C5C-87BF-2C96-5BFDEF3AE09C}"/>
                </a:ext>
              </a:extLst>
            </p:cNvPr>
            <p:cNvSpPr>
              <a:spLocks/>
            </p:cNvSpPr>
            <p:nvPr/>
          </p:nvSpPr>
          <p:spPr bwMode="auto">
            <a:xfrm>
              <a:off x="7506" y="1926"/>
              <a:ext cx="12" cy="1202"/>
            </a:xfrm>
            <a:custGeom>
              <a:avLst/>
              <a:gdLst>
                <a:gd name="T0" fmla="*/ 0 w 20"/>
                <a:gd name="T1" fmla="*/ 1998 h 1998"/>
                <a:gd name="T2" fmla="*/ 0 w 20"/>
                <a:gd name="T3" fmla="*/ 1998 h 1998"/>
                <a:gd name="T4" fmla="*/ 20 w 20"/>
                <a:gd name="T5" fmla="*/ 1998 h 1998"/>
                <a:gd name="T6" fmla="*/ 20 w 20"/>
                <a:gd name="T7" fmla="*/ 0 h 1998"/>
                <a:gd name="T8" fmla="*/ 0 w 20"/>
                <a:gd name="T9" fmla="*/ 0 h 1998"/>
                <a:gd name="T10" fmla="*/ 0 w 20"/>
                <a:gd name="T11" fmla="*/ 1998 h 1998"/>
              </a:gdLst>
              <a:ahLst/>
              <a:cxnLst>
                <a:cxn ang="0">
                  <a:pos x="T0" y="T1"/>
                </a:cxn>
                <a:cxn ang="0">
                  <a:pos x="T2" y="T3"/>
                </a:cxn>
                <a:cxn ang="0">
                  <a:pos x="T4" y="T5"/>
                </a:cxn>
                <a:cxn ang="0">
                  <a:pos x="T6" y="T7"/>
                </a:cxn>
                <a:cxn ang="0">
                  <a:pos x="T8" y="T9"/>
                </a:cxn>
                <a:cxn ang="0">
                  <a:pos x="T10" y="T11"/>
                </a:cxn>
              </a:cxnLst>
              <a:rect l="0" t="0" r="r" b="b"/>
              <a:pathLst>
                <a:path w="20" h="1998">
                  <a:moveTo>
                    <a:pt x="0" y="1998"/>
                  </a:moveTo>
                  <a:lnTo>
                    <a:pt x="0" y="1998"/>
                  </a:lnTo>
                  <a:lnTo>
                    <a:pt x="20" y="1998"/>
                  </a:lnTo>
                  <a:lnTo>
                    <a:pt x="20" y="0"/>
                  </a:lnTo>
                  <a:lnTo>
                    <a:pt x="0" y="0"/>
                  </a:lnTo>
                  <a:lnTo>
                    <a:pt x="0" y="1998"/>
                  </a:lnTo>
                  <a:close/>
                </a:path>
              </a:pathLst>
            </a:custGeom>
            <a:solidFill>
              <a:srgbClr val="25823C"/>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cxnSp>
        <p:nvCxnSpPr>
          <p:cNvPr id="42" name="Straight Connector 41">
            <a:extLst>
              <a:ext uri="{FF2B5EF4-FFF2-40B4-BE49-F238E27FC236}">
                <a16:creationId xmlns:a16="http://schemas.microsoft.com/office/drawing/2014/main" id="{3F7A98A2-3395-C38E-F95B-BCD89EBEB5D3}"/>
              </a:ext>
            </a:extLst>
          </p:cNvPr>
          <p:cNvCxnSpPr>
            <a:cxnSpLocks/>
          </p:cNvCxnSpPr>
          <p:nvPr/>
        </p:nvCxnSpPr>
        <p:spPr bwMode="auto">
          <a:xfrm>
            <a:off x="6162166" y="3180512"/>
            <a:ext cx="5809046" cy="0"/>
          </a:xfrm>
          <a:prstGeom prst="line">
            <a:avLst/>
          </a:prstGeom>
          <a:noFill/>
          <a:ln w="28575" cap="flat" cmpd="sng" algn="ctr">
            <a:solidFill>
              <a:schemeClr val="bg1"/>
            </a:solidFill>
            <a:prstDash val="solid"/>
            <a:round/>
            <a:headEnd type="none" w="med" len="med"/>
            <a:tailEnd type="none" w="med" len="med"/>
          </a:ln>
          <a:effectLst/>
        </p:spPr>
      </p:cxnSp>
      <p:sp>
        <p:nvSpPr>
          <p:cNvPr id="4469" name="TextBox 4468">
            <a:extLst>
              <a:ext uri="{FF2B5EF4-FFF2-40B4-BE49-F238E27FC236}">
                <a16:creationId xmlns:a16="http://schemas.microsoft.com/office/drawing/2014/main" id="{4A8F1FCD-2FF4-0E91-797E-4FEB6A807FB4}"/>
              </a:ext>
            </a:extLst>
          </p:cNvPr>
          <p:cNvSpPr txBox="1"/>
          <p:nvPr/>
        </p:nvSpPr>
        <p:spPr bwMode="auto">
          <a:xfrm>
            <a:off x="6341424" y="1456133"/>
            <a:ext cx="53001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a:ln>
                  <a:noFill/>
                </a:ln>
                <a:solidFill>
                  <a:srgbClr val="333333"/>
                </a:solidFill>
                <a:effectLst/>
                <a:uLnTx/>
                <a:uFillTx/>
                <a:latin typeface="Calibri"/>
                <a:ea typeface="+mn-ea"/>
                <a:cs typeface="Arial" panose="020B0604020202020204" pitchFamily="34" charset="0"/>
              </a:rPr>
              <a:t>Best % </a:t>
            </a:r>
            <a:r>
              <a:rPr kumimoji="0" lang="en-US" sz="1600" b="1" i="0" u="none" strike="noStrike" kern="1200" cap="none" spc="0" normalizeH="0" baseline="0" noProof="0" dirty="0">
                <a:ln>
                  <a:noFill/>
                </a:ln>
                <a:solidFill>
                  <a:srgbClr val="333333"/>
                </a:solidFill>
                <a:effectLst/>
                <a:uLnTx/>
                <a:uFillTx/>
                <a:latin typeface="Calibri"/>
                <a:ea typeface="+mn-ea"/>
                <a:cs typeface="Arial" panose="020B0604020202020204" pitchFamily="34" charset="0"/>
              </a:rPr>
              <a:t>Change From Baseline in Target Lesion SOD</a:t>
            </a:r>
            <a:endParaRPr kumimoji="0" lang="en-US" sz="1600" b="1"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68922306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80F43-DC4B-475A-9612-CF98858BAD44}"/>
              </a:ext>
            </a:extLst>
          </p:cNvPr>
          <p:cNvSpPr>
            <a:spLocks noGrp="1"/>
          </p:cNvSpPr>
          <p:nvPr>
            <p:ph type="title"/>
          </p:nvPr>
        </p:nvSpPr>
        <p:spPr/>
        <p:txBody>
          <a:bodyPr/>
          <a:lstStyle/>
          <a:p>
            <a:r>
              <a:rPr lang="en-US" altLang="en-US" dirty="0"/>
              <a:t>Lifileucel: </a:t>
            </a:r>
            <a:r>
              <a:rPr lang="en-US" dirty="0"/>
              <a:t> </a:t>
            </a:r>
            <a:r>
              <a:rPr lang="en-US" dirty="0" err="1"/>
              <a:t>DoR</a:t>
            </a:r>
            <a:r>
              <a:rPr lang="en-US" dirty="0"/>
              <a:t> in Patients With a Confirmed Response</a:t>
            </a:r>
          </a:p>
        </p:txBody>
      </p:sp>
      <p:sp>
        <p:nvSpPr>
          <p:cNvPr id="3" name="Content Placeholder 2">
            <a:extLst>
              <a:ext uri="{FF2B5EF4-FFF2-40B4-BE49-F238E27FC236}">
                <a16:creationId xmlns:a16="http://schemas.microsoft.com/office/drawing/2014/main" id="{EC2A5AF4-4B46-03C3-48AF-4A209210A766}"/>
              </a:ext>
            </a:extLst>
          </p:cNvPr>
          <p:cNvSpPr>
            <a:spLocks noGrp="1"/>
          </p:cNvSpPr>
          <p:nvPr>
            <p:ph idx="1"/>
          </p:nvPr>
        </p:nvSpPr>
        <p:spPr/>
        <p:txBody>
          <a:bodyPr/>
          <a:lstStyle/>
          <a:p>
            <a:pPr marL="285750" lvl="1" defTabSz="914360" fontAlgn="auto">
              <a:lnSpc>
                <a:spcPct val="100000"/>
              </a:lnSpc>
              <a:spcBef>
                <a:spcPts val="400"/>
              </a:spcBef>
              <a:spcAft>
                <a:spcPts val="0"/>
              </a:spcAft>
              <a:buFont typeface="Wingdings" panose="05000000000000000000" pitchFamily="2" charset="2"/>
              <a:buChar char="§"/>
              <a:defRPr/>
            </a:pPr>
            <a:endParaRPr kumimoji="0" lang="en-US" sz="1600" b="0" i="0" u="none" strike="noStrike" kern="0" cap="none" spc="0" normalizeH="0" baseline="0" noProof="0" dirty="0">
              <a:ln>
                <a:noFill/>
              </a:ln>
              <a:effectLst/>
              <a:uLnTx/>
              <a:uFillTx/>
              <a:latin typeface="+mn-lt"/>
              <a:ea typeface="Calibri" panose="020F0502020204030204" pitchFamily="34" charset="0"/>
              <a:cs typeface="+mn-cs"/>
            </a:endParaRPr>
          </a:p>
          <a:p>
            <a:pPr marL="285750" lvl="1" defTabSz="914360" fontAlgn="auto">
              <a:lnSpc>
                <a:spcPct val="100000"/>
              </a:lnSpc>
              <a:spcBef>
                <a:spcPts val="400"/>
              </a:spcBef>
              <a:spcAft>
                <a:spcPts val="0"/>
              </a:spcAft>
              <a:buFont typeface="Wingdings" panose="05000000000000000000" pitchFamily="2" charset="2"/>
              <a:buChar char="§"/>
              <a:defRPr/>
            </a:pPr>
            <a:endParaRPr lang="en-US" sz="1600" dirty="0">
              <a:latin typeface="+mn-lt"/>
              <a:ea typeface="Calibri" panose="020F0502020204030204" pitchFamily="34" charset="0"/>
              <a:cs typeface="+mn-cs"/>
            </a:endParaRPr>
          </a:p>
          <a:p>
            <a:pPr marL="228600" lvl="1" defTabSz="914360" fontAlgn="auto">
              <a:lnSpc>
                <a:spcPct val="100000"/>
              </a:lnSpc>
              <a:spcBef>
                <a:spcPts val="400"/>
              </a:spcBef>
              <a:spcAft>
                <a:spcPts val="0"/>
              </a:spcAft>
              <a:buFont typeface="Wingdings" panose="05000000000000000000" pitchFamily="2" charset="2"/>
              <a:buChar char="§"/>
              <a:defRPr/>
            </a:pPr>
            <a:endParaRPr kumimoji="0" lang="en-US" sz="1600" b="0" i="0" u="none" strike="noStrike" kern="0" cap="none" spc="0" normalizeH="0" baseline="0" noProof="0" dirty="0">
              <a:ln>
                <a:noFill/>
              </a:ln>
              <a:effectLst/>
              <a:uLnTx/>
              <a:uFillTx/>
              <a:latin typeface="+mn-lt"/>
              <a:ea typeface="Calibri" panose="020F0502020204030204" pitchFamily="34" charset="0"/>
              <a:cs typeface="+mn-cs"/>
            </a:endParaRPr>
          </a:p>
          <a:p>
            <a:pPr marL="228600" lvl="1" defTabSz="914360" fontAlgn="auto">
              <a:lnSpc>
                <a:spcPct val="100000"/>
              </a:lnSpc>
              <a:spcBef>
                <a:spcPts val="400"/>
              </a:spcBef>
              <a:spcAft>
                <a:spcPts val="0"/>
              </a:spcAft>
              <a:buFont typeface="Wingdings" panose="05000000000000000000" pitchFamily="2" charset="2"/>
              <a:buChar char="§"/>
              <a:defRPr/>
            </a:pPr>
            <a:endParaRPr lang="en-US" sz="1600" dirty="0">
              <a:latin typeface="+mn-lt"/>
              <a:ea typeface="Calibri" panose="020F0502020204030204" pitchFamily="34" charset="0"/>
              <a:cs typeface="+mn-cs"/>
            </a:endParaRPr>
          </a:p>
          <a:p>
            <a:pPr marL="228600" lvl="1" defTabSz="914360" fontAlgn="auto">
              <a:lnSpc>
                <a:spcPct val="100000"/>
              </a:lnSpc>
              <a:spcBef>
                <a:spcPts val="400"/>
              </a:spcBef>
              <a:spcAft>
                <a:spcPts val="0"/>
              </a:spcAft>
              <a:buFont typeface="Wingdings" panose="05000000000000000000" pitchFamily="2" charset="2"/>
              <a:buChar char="§"/>
              <a:defRPr/>
            </a:pPr>
            <a:endParaRPr kumimoji="0" lang="en-US" sz="1600" b="0" i="0" u="none" strike="noStrike" kern="0" cap="none" spc="0" normalizeH="0" baseline="0" noProof="0" dirty="0">
              <a:ln>
                <a:noFill/>
              </a:ln>
              <a:effectLst/>
              <a:uLnTx/>
              <a:uFillTx/>
              <a:latin typeface="+mn-lt"/>
              <a:ea typeface="Calibri" panose="020F0502020204030204" pitchFamily="34" charset="0"/>
              <a:cs typeface="+mn-cs"/>
            </a:endParaRPr>
          </a:p>
          <a:p>
            <a:pPr marL="228600" lvl="1" defTabSz="914360" fontAlgn="auto">
              <a:lnSpc>
                <a:spcPct val="100000"/>
              </a:lnSpc>
              <a:spcBef>
                <a:spcPts val="400"/>
              </a:spcBef>
              <a:spcAft>
                <a:spcPts val="0"/>
              </a:spcAft>
              <a:buFont typeface="Wingdings" panose="05000000000000000000" pitchFamily="2" charset="2"/>
              <a:buChar char="§"/>
              <a:defRPr/>
            </a:pPr>
            <a:endParaRPr lang="en-US" sz="1600" dirty="0">
              <a:latin typeface="+mn-lt"/>
              <a:ea typeface="Calibri" panose="020F0502020204030204" pitchFamily="34" charset="0"/>
              <a:cs typeface="+mn-cs"/>
            </a:endParaRPr>
          </a:p>
          <a:p>
            <a:pPr marL="228600" lvl="1" defTabSz="914360" fontAlgn="auto">
              <a:lnSpc>
                <a:spcPct val="100000"/>
              </a:lnSpc>
              <a:spcBef>
                <a:spcPts val="400"/>
              </a:spcBef>
              <a:spcAft>
                <a:spcPts val="0"/>
              </a:spcAft>
              <a:buFont typeface="Wingdings" panose="05000000000000000000" pitchFamily="2" charset="2"/>
              <a:buChar char="§"/>
              <a:defRPr/>
            </a:pPr>
            <a:endParaRPr kumimoji="0" lang="en-US" sz="1600" b="0" i="0" u="none" strike="noStrike" kern="0" cap="none" spc="0" normalizeH="0" baseline="0" noProof="0" dirty="0">
              <a:ln>
                <a:noFill/>
              </a:ln>
              <a:effectLst/>
              <a:uLnTx/>
              <a:uFillTx/>
              <a:latin typeface="+mn-lt"/>
              <a:ea typeface="Calibri" panose="020F0502020204030204" pitchFamily="34" charset="0"/>
              <a:cs typeface="+mn-cs"/>
            </a:endParaRPr>
          </a:p>
          <a:p>
            <a:pPr marL="228600" lvl="1" defTabSz="914360" fontAlgn="auto">
              <a:lnSpc>
                <a:spcPct val="100000"/>
              </a:lnSpc>
              <a:spcBef>
                <a:spcPts val="400"/>
              </a:spcBef>
              <a:spcAft>
                <a:spcPts val="0"/>
              </a:spcAft>
              <a:buFont typeface="Wingdings" panose="05000000000000000000" pitchFamily="2" charset="2"/>
              <a:buChar char="§"/>
              <a:defRPr/>
            </a:pPr>
            <a:endParaRPr lang="en-US" sz="1600" dirty="0">
              <a:latin typeface="+mn-lt"/>
              <a:ea typeface="Calibri" panose="020F0502020204030204" pitchFamily="34" charset="0"/>
              <a:cs typeface="+mn-cs"/>
            </a:endParaRPr>
          </a:p>
          <a:p>
            <a:pPr marL="228600" lvl="1" defTabSz="914360" fontAlgn="auto">
              <a:lnSpc>
                <a:spcPct val="100000"/>
              </a:lnSpc>
              <a:spcBef>
                <a:spcPts val="400"/>
              </a:spcBef>
              <a:spcAft>
                <a:spcPts val="0"/>
              </a:spcAft>
              <a:buFont typeface="Wingdings" panose="05000000000000000000" pitchFamily="2" charset="2"/>
              <a:buChar char="§"/>
              <a:defRPr/>
            </a:pPr>
            <a:endParaRPr kumimoji="0" lang="en-US" sz="1600" b="0" i="0" u="none" strike="noStrike" kern="0" cap="none" spc="0" normalizeH="0" baseline="0" noProof="0" dirty="0">
              <a:ln>
                <a:noFill/>
              </a:ln>
              <a:effectLst/>
              <a:uLnTx/>
              <a:uFillTx/>
              <a:latin typeface="+mn-lt"/>
              <a:ea typeface="Calibri" panose="020F0502020204030204" pitchFamily="34" charset="0"/>
              <a:cs typeface="+mn-cs"/>
            </a:endParaRPr>
          </a:p>
          <a:p>
            <a:pPr marL="228600" lvl="1" defTabSz="914360" fontAlgn="auto">
              <a:lnSpc>
                <a:spcPct val="100000"/>
              </a:lnSpc>
              <a:spcBef>
                <a:spcPts val="400"/>
              </a:spcBef>
              <a:spcAft>
                <a:spcPts val="0"/>
              </a:spcAft>
              <a:buFont typeface="Wingdings" panose="05000000000000000000" pitchFamily="2" charset="2"/>
              <a:buChar char="§"/>
              <a:defRPr/>
            </a:pPr>
            <a:endParaRPr lang="en-US" sz="1600" dirty="0">
              <a:latin typeface="+mn-lt"/>
              <a:ea typeface="Calibri" panose="020F0502020204030204" pitchFamily="34" charset="0"/>
              <a:cs typeface="+mn-cs"/>
            </a:endParaRPr>
          </a:p>
          <a:p>
            <a:pPr marL="228600" lvl="1" defTabSz="914360" fontAlgn="auto">
              <a:lnSpc>
                <a:spcPct val="100000"/>
              </a:lnSpc>
              <a:spcBef>
                <a:spcPts val="400"/>
              </a:spcBef>
              <a:spcAft>
                <a:spcPts val="0"/>
              </a:spcAft>
              <a:buFont typeface="Wingdings" panose="05000000000000000000" pitchFamily="2" charset="2"/>
              <a:buChar char="§"/>
              <a:defRPr/>
            </a:pPr>
            <a:endParaRPr kumimoji="0" lang="en-US" sz="1600" b="0" i="0" u="none" strike="noStrike" kern="0" cap="none" spc="0" normalizeH="0" baseline="0" noProof="0" dirty="0">
              <a:ln>
                <a:noFill/>
              </a:ln>
              <a:effectLst/>
              <a:uLnTx/>
              <a:uFillTx/>
              <a:latin typeface="+mn-lt"/>
              <a:ea typeface="Calibri" panose="020F0502020204030204" pitchFamily="34" charset="0"/>
              <a:cs typeface="+mn-cs"/>
            </a:endParaRPr>
          </a:p>
          <a:p>
            <a:pPr marL="228600" lvl="1" defTabSz="914360" fontAlgn="auto">
              <a:lnSpc>
                <a:spcPct val="100000"/>
              </a:lnSpc>
              <a:spcBef>
                <a:spcPts val="400"/>
              </a:spcBef>
              <a:spcAft>
                <a:spcPts val="0"/>
              </a:spcAft>
              <a:buFont typeface="Wingdings" panose="05000000000000000000" pitchFamily="2" charset="2"/>
              <a:buChar char="§"/>
              <a:defRPr/>
            </a:pPr>
            <a:endParaRPr lang="en-US" sz="1600" dirty="0">
              <a:latin typeface="+mn-lt"/>
              <a:ea typeface="Calibri" panose="020F0502020204030204" pitchFamily="34" charset="0"/>
              <a:cs typeface="+mn-cs"/>
            </a:endParaRPr>
          </a:p>
          <a:p>
            <a:pPr marL="228600" lvl="1" defTabSz="914360" fontAlgn="auto">
              <a:lnSpc>
                <a:spcPct val="100000"/>
              </a:lnSpc>
              <a:spcBef>
                <a:spcPts val="400"/>
              </a:spcBef>
              <a:spcAft>
                <a:spcPts val="0"/>
              </a:spcAft>
              <a:buFont typeface="Wingdings" panose="05000000000000000000" pitchFamily="2" charset="2"/>
              <a:buChar char="§"/>
              <a:defRPr/>
            </a:pPr>
            <a:endParaRPr kumimoji="0" lang="en-US" sz="1600" b="0" i="0" u="none" strike="noStrike" kern="0" cap="none" spc="0" normalizeH="0" baseline="0" noProof="0" dirty="0">
              <a:ln>
                <a:noFill/>
              </a:ln>
              <a:effectLst/>
              <a:uLnTx/>
              <a:uFillTx/>
              <a:latin typeface="+mn-lt"/>
              <a:ea typeface="Calibri" panose="020F0502020204030204" pitchFamily="34" charset="0"/>
              <a:cs typeface="+mn-cs"/>
            </a:endParaRPr>
          </a:p>
          <a:p>
            <a:pPr marL="228600" lvl="1" defTabSz="914360" fontAlgn="auto">
              <a:lnSpc>
                <a:spcPct val="100000"/>
              </a:lnSpc>
              <a:spcBef>
                <a:spcPts val="400"/>
              </a:spcBef>
              <a:spcAft>
                <a:spcPts val="0"/>
              </a:spcAft>
              <a:buFont typeface="Wingdings" panose="05000000000000000000" pitchFamily="2" charset="2"/>
              <a:buChar char="§"/>
              <a:defRPr/>
            </a:pPr>
            <a:endParaRPr lang="en-US" sz="1600" dirty="0">
              <a:latin typeface="+mn-lt"/>
              <a:ea typeface="Calibri" panose="020F0502020204030204" pitchFamily="34" charset="0"/>
              <a:cs typeface="+mn-cs"/>
            </a:endParaRPr>
          </a:p>
          <a:p>
            <a:pPr marL="228600" lvl="1" defTabSz="914360" fontAlgn="auto">
              <a:lnSpc>
                <a:spcPct val="100000"/>
              </a:lnSpc>
              <a:spcBef>
                <a:spcPts val="600"/>
              </a:spcBef>
              <a:spcAft>
                <a:spcPts val="200"/>
              </a:spcAft>
              <a:buFont typeface="Wingdings" panose="05000000000000000000" pitchFamily="2" charset="2"/>
              <a:buChar char="§"/>
              <a:defRPr/>
            </a:pPr>
            <a:r>
              <a:rPr kumimoji="0" lang="en-US" sz="1600" b="0" i="0" u="none" strike="noStrike" kern="0" cap="none" spc="0" normalizeH="0" baseline="0" noProof="0" dirty="0" err="1">
                <a:ln>
                  <a:noFill/>
                </a:ln>
                <a:effectLst/>
                <a:uLnTx/>
                <a:uFillTx/>
                <a:latin typeface="+mn-lt"/>
                <a:ea typeface="Calibri" panose="020F0502020204030204" pitchFamily="34" charset="0"/>
                <a:cs typeface="+mn-cs"/>
              </a:rPr>
              <a:t>DoR</a:t>
            </a:r>
            <a:r>
              <a:rPr lang="en-US" sz="1600" dirty="0">
                <a:latin typeface="+mn-lt"/>
                <a:ea typeface="Calibri" panose="020F0502020204030204" pitchFamily="34" charset="0"/>
                <a:cs typeface="+mn-cs"/>
              </a:rPr>
              <a:t> </a:t>
            </a:r>
            <a:r>
              <a:rPr kumimoji="0" lang="en-US" sz="1600" b="0" i="0" u="none" strike="noStrike" kern="0" cap="none" spc="0" normalizeH="0" baseline="0" noProof="0" dirty="0">
                <a:ln>
                  <a:noFill/>
                </a:ln>
                <a:effectLst/>
                <a:uLnTx/>
                <a:uFillTx/>
                <a:latin typeface="+mn-lt"/>
                <a:ea typeface="Calibri" panose="020F0502020204030204" pitchFamily="34" charset="0"/>
                <a:cs typeface="+mn-cs"/>
              </a:rPr>
              <a:t>≥18 </a:t>
            </a:r>
            <a:r>
              <a:rPr kumimoji="0" lang="en-US" sz="1600" b="0" i="0" u="none" strike="noStrike" kern="0" cap="none" spc="0" normalizeH="0" baseline="0" noProof="0" dirty="0" err="1">
                <a:ln>
                  <a:noFill/>
                </a:ln>
                <a:effectLst/>
                <a:uLnTx/>
                <a:uFillTx/>
                <a:latin typeface="+mn-lt"/>
                <a:ea typeface="Calibri" panose="020F0502020204030204" pitchFamily="34" charset="0"/>
                <a:cs typeface="+mn-cs"/>
              </a:rPr>
              <a:t>mo</a:t>
            </a:r>
            <a:r>
              <a:rPr kumimoji="0" lang="en-US" sz="1600" b="0" i="0" u="none" strike="noStrike" kern="0" cap="none" spc="0" normalizeH="0" baseline="0" noProof="0" dirty="0">
                <a:ln>
                  <a:noFill/>
                </a:ln>
                <a:effectLst/>
                <a:uLnTx/>
                <a:uFillTx/>
                <a:latin typeface="+mn-lt"/>
                <a:ea typeface="Calibri" panose="020F0502020204030204" pitchFamily="34" charset="0"/>
                <a:cs typeface="+mn-cs"/>
              </a:rPr>
              <a:t>: 41.7%</a:t>
            </a:r>
          </a:p>
          <a:p>
            <a:pPr marL="228600" lvl="1" defTabSz="914360" fontAlgn="auto">
              <a:lnSpc>
                <a:spcPct val="100000"/>
              </a:lnSpc>
              <a:spcBef>
                <a:spcPts val="400"/>
              </a:spcBef>
              <a:spcAft>
                <a:spcPts val="0"/>
              </a:spcAft>
              <a:buFont typeface="Wingdings" panose="05000000000000000000" pitchFamily="2" charset="2"/>
              <a:buChar char="§"/>
              <a:defRPr/>
            </a:pPr>
            <a:r>
              <a:rPr kumimoji="0" lang="en-US" sz="1600" b="0" i="0" u="none" strike="noStrike" kern="0" cap="none" spc="0" normalizeH="0" baseline="0" noProof="0" dirty="0">
                <a:ln>
                  <a:noFill/>
                </a:ln>
                <a:effectLst/>
                <a:uLnTx/>
                <a:uFillTx/>
                <a:latin typeface="+mn-lt"/>
                <a:ea typeface="Calibri" panose="020F0502020204030204" pitchFamily="34" charset="0"/>
                <a:cs typeface="+mn-cs"/>
              </a:rPr>
              <a:t>39.6% of responses were ongoing at time of data cutoff</a:t>
            </a:r>
            <a:endParaRPr kumimoji="0" lang="en-US" sz="1600" b="0" i="0" u="none" strike="noStrike" kern="0" cap="none" spc="0" normalizeH="0" baseline="0" noProof="0" dirty="0">
              <a:ln>
                <a:noFill/>
              </a:ln>
              <a:effectLst/>
              <a:uLnTx/>
              <a:uFillTx/>
              <a:latin typeface="+mn-lt"/>
              <a:ea typeface="+mn-ea"/>
              <a:cs typeface="Arial" panose="020B0604020202020204" pitchFamily="34" charset="0"/>
            </a:endParaRPr>
          </a:p>
          <a:p>
            <a:pPr marL="285750" lvl="1" defTabSz="914360" fontAlgn="auto">
              <a:lnSpc>
                <a:spcPct val="100000"/>
              </a:lnSpc>
              <a:spcBef>
                <a:spcPts val="400"/>
              </a:spcBef>
              <a:spcAft>
                <a:spcPts val="0"/>
              </a:spcAft>
              <a:buFont typeface="Wingdings" panose="05000000000000000000" pitchFamily="2" charset="2"/>
              <a:buChar char="§"/>
              <a:defRPr/>
            </a:pPr>
            <a:endParaRPr kumimoji="0" lang="en-US" sz="1600" b="0" i="0" u="none" strike="noStrike" kern="0" cap="none" spc="0" normalizeH="0" baseline="0" noProof="0" dirty="0">
              <a:ln>
                <a:noFill/>
              </a:ln>
              <a:effectLst/>
              <a:uLnTx/>
              <a:uFillTx/>
              <a:latin typeface="+mn-lt"/>
              <a:ea typeface="Calibri" panose="020F0502020204030204" pitchFamily="34" charset="0"/>
              <a:cs typeface="+mn-cs"/>
            </a:endParaRPr>
          </a:p>
          <a:p>
            <a:pPr marL="285750" lvl="1" defTabSz="914360" fontAlgn="auto">
              <a:lnSpc>
                <a:spcPct val="100000"/>
              </a:lnSpc>
              <a:spcBef>
                <a:spcPts val="400"/>
              </a:spcBef>
              <a:spcAft>
                <a:spcPts val="0"/>
              </a:spcAft>
              <a:buFont typeface="Wingdings" panose="05000000000000000000" pitchFamily="2" charset="2"/>
              <a:buChar char="§"/>
              <a:defRPr/>
            </a:pPr>
            <a:endParaRPr lang="en-US" sz="1600" dirty="0">
              <a:latin typeface="+mn-lt"/>
              <a:ea typeface="Calibri" panose="020F0502020204030204" pitchFamily="34" charset="0"/>
              <a:cs typeface="+mn-cs"/>
            </a:endParaRPr>
          </a:p>
          <a:p>
            <a:pPr marL="285750" lvl="1" defTabSz="914360" fontAlgn="auto">
              <a:lnSpc>
                <a:spcPct val="100000"/>
              </a:lnSpc>
              <a:spcBef>
                <a:spcPts val="400"/>
              </a:spcBef>
              <a:spcAft>
                <a:spcPts val="0"/>
              </a:spcAft>
              <a:buFont typeface="Wingdings" panose="05000000000000000000" pitchFamily="2" charset="2"/>
              <a:buChar char="§"/>
              <a:defRPr/>
            </a:pPr>
            <a:endParaRPr kumimoji="0" lang="en-US" sz="1600" b="0" i="0" u="none" strike="noStrike" kern="0" cap="none" spc="0" normalizeH="0" baseline="0" noProof="0" dirty="0">
              <a:ln>
                <a:noFill/>
              </a:ln>
              <a:effectLst/>
              <a:uLnTx/>
              <a:uFillTx/>
              <a:latin typeface="+mn-lt"/>
              <a:ea typeface="Calibri" panose="020F0502020204030204" pitchFamily="34" charset="0"/>
              <a:cs typeface="+mn-cs"/>
            </a:endParaRPr>
          </a:p>
          <a:p>
            <a:pPr marL="285750" lvl="1" defTabSz="914360" fontAlgn="auto">
              <a:lnSpc>
                <a:spcPct val="100000"/>
              </a:lnSpc>
              <a:spcBef>
                <a:spcPts val="400"/>
              </a:spcBef>
              <a:spcAft>
                <a:spcPts val="0"/>
              </a:spcAft>
              <a:buFont typeface="Wingdings" panose="05000000000000000000" pitchFamily="2" charset="2"/>
              <a:buChar char="§"/>
              <a:defRPr/>
            </a:pPr>
            <a:endParaRPr lang="en-US" sz="1600" dirty="0">
              <a:latin typeface="+mn-lt"/>
              <a:ea typeface="Calibri" panose="020F0502020204030204" pitchFamily="34" charset="0"/>
              <a:cs typeface="+mn-cs"/>
            </a:endParaRPr>
          </a:p>
          <a:p>
            <a:pPr marL="285750" lvl="1" defTabSz="914360" fontAlgn="auto">
              <a:lnSpc>
                <a:spcPct val="100000"/>
              </a:lnSpc>
              <a:spcBef>
                <a:spcPts val="400"/>
              </a:spcBef>
              <a:spcAft>
                <a:spcPts val="0"/>
              </a:spcAft>
              <a:buFont typeface="Wingdings" panose="05000000000000000000" pitchFamily="2" charset="2"/>
              <a:buChar char="§"/>
              <a:defRPr/>
            </a:pPr>
            <a:endParaRPr kumimoji="0" lang="en-US" sz="1600" b="0" i="0" u="none" strike="noStrike" kern="0" cap="none" spc="0" normalizeH="0" baseline="0" noProof="0" dirty="0">
              <a:ln>
                <a:noFill/>
              </a:ln>
              <a:effectLst/>
              <a:uLnTx/>
              <a:uFillTx/>
              <a:latin typeface="+mn-lt"/>
              <a:ea typeface="Calibri" panose="020F0502020204030204" pitchFamily="34" charset="0"/>
              <a:cs typeface="+mn-cs"/>
            </a:endParaRPr>
          </a:p>
          <a:p>
            <a:pPr marL="285750" lvl="1" defTabSz="914360" fontAlgn="auto">
              <a:lnSpc>
                <a:spcPct val="100000"/>
              </a:lnSpc>
              <a:spcBef>
                <a:spcPts val="400"/>
              </a:spcBef>
              <a:spcAft>
                <a:spcPts val="0"/>
              </a:spcAft>
              <a:buFont typeface="Wingdings" panose="05000000000000000000" pitchFamily="2" charset="2"/>
              <a:buChar char="§"/>
              <a:defRPr/>
            </a:pPr>
            <a:endParaRPr lang="en-US" sz="1600" dirty="0">
              <a:latin typeface="+mn-lt"/>
              <a:ea typeface="Calibri" panose="020F0502020204030204" pitchFamily="34" charset="0"/>
              <a:cs typeface="+mn-cs"/>
            </a:endParaRPr>
          </a:p>
          <a:p>
            <a:pPr marL="285750" lvl="1" defTabSz="914360" fontAlgn="auto">
              <a:lnSpc>
                <a:spcPct val="100000"/>
              </a:lnSpc>
              <a:spcBef>
                <a:spcPts val="400"/>
              </a:spcBef>
              <a:spcAft>
                <a:spcPts val="0"/>
              </a:spcAft>
              <a:buFont typeface="Wingdings" panose="05000000000000000000" pitchFamily="2" charset="2"/>
              <a:buChar char="§"/>
              <a:defRPr/>
            </a:pPr>
            <a:endParaRPr kumimoji="0" lang="en-US" sz="1600" b="0" i="0" u="none" strike="noStrike" kern="0" cap="none" spc="0" normalizeH="0" baseline="0" noProof="0" dirty="0">
              <a:ln>
                <a:noFill/>
              </a:ln>
              <a:effectLst/>
              <a:uLnTx/>
              <a:uFillTx/>
              <a:latin typeface="+mn-lt"/>
              <a:ea typeface="Calibri" panose="020F0502020204030204" pitchFamily="34" charset="0"/>
              <a:cs typeface="+mn-cs"/>
            </a:endParaRPr>
          </a:p>
          <a:p>
            <a:pPr marL="285750" lvl="1" defTabSz="914360" fontAlgn="auto">
              <a:lnSpc>
                <a:spcPct val="100000"/>
              </a:lnSpc>
              <a:spcBef>
                <a:spcPts val="400"/>
              </a:spcBef>
              <a:spcAft>
                <a:spcPts val="0"/>
              </a:spcAft>
              <a:buFont typeface="Wingdings" panose="05000000000000000000" pitchFamily="2" charset="2"/>
              <a:buChar char="§"/>
              <a:defRPr/>
            </a:pPr>
            <a:endParaRPr lang="en-US" sz="1600" dirty="0">
              <a:latin typeface="+mn-lt"/>
              <a:ea typeface="Calibri" panose="020F0502020204030204" pitchFamily="34" charset="0"/>
              <a:cs typeface="+mn-cs"/>
            </a:endParaRPr>
          </a:p>
          <a:p>
            <a:endParaRPr lang="en-US" sz="1400" dirty="0"/>
          </a:p>
        </p:txBody>
      </p:sp>
      <p:sp>
        <p:nvSpPr>
          <p:cNvPr id="13" name="Text Box 11">
            <a:extLst>
              <a:ext uri="{FF2B5EF4-FFF2-40B4-BE49-F238E27FC236}">
                <a16:creationId xmlns:a16="http://schemas.microsoft.com/office/drawing/2014/main" id="{122CD0D0-BC20-4D4E-9C13-E56EA124B644}"/>
              </a:ext>
            </a:extLst>
          </p:cNvPr>
          <p:cNvSpPr txBox="1">
            <a:spLocks noChangeArrowheads="1"/>
          </p:cNvSpPr>
          <p:nvPr/>
        </p:nvSpPr>
        <p:spPr bwMode="auto">
          <a:xfrm>
            <a:off x="414339" y="6364175"/>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Chesney. J Immunother Cancer. 2022;10:e005755.</a:t>
            </a:r>
          </a:p>
        </p:txBody>
      </p:sp>
      <p:grpSp>
        <p:nvGrpSpPr>
          <p:cNvPr id="174" name="Group 173">
            <a:extLst>
              <a:ext uri="{FF2B5EF4-FFF2-40B4-BE49-F238E27FC236}">
                <a16:creationId xmlns:a16="http://schemas.microsoft.com/office/drawing/2014/main" id="{9BD7C706-8D9E-41CF-41D5-75EE00541613}"/>
              </a:ext>
            </a:extLst>
          </p:cNvPr>
          <p:cNvGrpSpPr/>
          <p:nvPr/>
        </p:nvGrpSpPr>
        <p:grpSpPr>
          <a:xfrm>
            <a:off x="2141504" y="1804530"/>
            <a:ext cx="497252" cy="3109495"/>
            <a:chOff x="739833" y="1716824"/>
            <a:chExt cx="318241" cy="1990077"/>
          </a:xfrm>
        </p:grpSpPr>
        <p:sp>
          <p:nvSpPr>
            <p:cNvPr id="163" name="TextBox 162">
              <a:extLst>
                <a:ext uri="{FF2B5EF4-FFF2-40B4-BE49-F238E27FC236}">
                  <a16:creationId xmlns:a16="http://schemas.microsoft.com/office/drawing/2014/main" id="{AE6F8A4E-09D4-8853-2771-9A15EEBA503F}"/>
                </a:ext>
              </a:extLst>
            </p:cNvPr>
            <p:cNvSpPr txBox="1"/>
            <p:nvPr/>
          </p:nvSpPr>
          <p:spPr bwMode="auto">
            <a:xfrm>
              <a:off x="870541" y="3490226"/>
              <a:ext cx="184871" cy="216675"/>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65" name="TextBox 164">
              <a:extLst>
                <a:ext uri="{FF2B5EF4-FFF2-40B4-BE49-F238E27FC236}">
                  <a16:creationId xmlns:a16="http://schemas.microsoft.com/office/drawing/2014/main" id="{EA1B21B1-C129-FB76-6E95-7F547DFFCC29}"/>
                </a:ext>
              </a:extLst>
            </p:cNvPr>
            <p:cNvSpPr txBox="1"/>
            <p:nvPr/>
          </p:nvSpPr>
          <p:spPr bwMode="auto">
            <a:xfrm>
              <a:off x="795840" y="3134675"/>
              <a:ext cx="251556" cy="216675"/>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167" name="TextBox 166">
              <a:extLst>
                <a:ext uri="{FF2B5EF4-FFF2-40B4-BE49-F238E27FC236}">
                  <a16:creationId xmlns:a16="http://schemas.microsoft.com/office/drawing/2014/main" id="{9199C23C-2AAA-BAB2-8F37-D5B10414A42C}"/>
                </a:ext>
              </a:extLst>
            </p:cNvPr>
            <p:cNvSpPr txBox="1"/>
            <p:nvPr/>
          </p:nvSpPr>
          <p:spPr bwMode="auto">
            <a:xfrm>
              <a:off x="800147" y="2780363"/>
              <a:ext cx="251556" cy="216675"/>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169" name="TextBox 168">
              <a:extLst>
                <a:ext uri="{FF2B5EF4-FFF2-40B4-BE49-F238E27FC236}">
                  <a16:creationId xmlns:a16="http://schemas.microsoft.com/office/drawing/2014/main" id="{1C37994C-A902-1B3A-EBED-B3BCDAF55D95}"/>
                </a:ext>
              </a:extLst>
            </p:cNvPr>
            <p:cNvSpPr txBox="1"/>
            <p:nvPr/>
          </p:nvSpPr>
          <p:spPr bwMode="auto">
            <a:xfrm>
              <a:off x="800147" y="2424812"/>
              <a:ext cx="251556" cy="216675"/>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171" name="TextBox 170">
              <a:extLst>
                <a:ext uri="{FF2B5EF4-FFF2-40B4-BE49-F238E27FC236}">
                  <a16:creationId xmlns:a16="http://schemas.microsoft.com/office/drawing/2014/main" id="{C5FAAE1D-B1EF-F43A-8799-A5AD6A2793FB}"/>
                </a:ext>
              </a:extLst>
            </p:cNvPr>
            <p:cNvSpPr txBox="1"/>
            <p:nvPr/>
          </p:nvSpPr>
          <p:spPr bwMode="auto">
            <a:xfrm>
              <a:off x="802211" y="2070569"/>
              <a:ext cx="251556" cy="216675"/>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173" name="TextBox 172">
              <a:extLst>
                <a:ext uri="{FF2B5EF4-FFF2-40B4-BE49-F238E27FC236}">
                  <a16:creationId xmlns:a16="http://schemas.microsoft.com/office/drawing/2014/main" id="{FE1AC318-80D1-D51D-D2D3-C49AB13CF1D4}"/>
                </a:ext>
              </a:extLst>
            </p:cNvPr>
            <p:cNvSpPr txBox="1"/>
            <p:nvPr/>
          </p:nvSpPr>
          <p:spPr bwMode="auto">
            <a:xfrm>
              <a:off x="739833" y="1716824"/>
              <a:ext cx="318241" cy="216675"/>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grpSp>
      <p:sp>
        <p:nvSpPr>
          <p:cNvPr id="14" name="TextBox 13">
            <a:extLst>
              <a:ext uri="{FF2B5EF4-FFF2-40B4-BE49-F238E27FC236}">
                <a16:creationId xmlns:a16="http://schemas.microsoft.com/office/drawing/2014/main" id="{6C682329-44B3-4BF6-BFD9-C33DF8A6EE05}"/>
              </a:ext>
            </a:extLst>
          </p:cNvPr>
          <p:cNvSpPr txBox="1"/>
          <p:nvPr/>
        </p:nvSpPr>
        <p:spPr bwMode="auto">
          <a:xfrm>
            <a:off x="5672489" y="1495721"/>
            <a:ext cx="91221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DoR</a:t>
            </a:r>
          </a:p>
        </p:txBody>
      </p:sp>
      <p:sp>
        <p:nvSpPr>
          <p:cNvPr id="8" name="TextBox 7">
            <a:extLst>
              <a:ext uri="{FF2B5EF4-FFF2-40B4-BE49-F238E27FC236}">
                <a16:creationId xmlns:a16="http://schemas.microsoft.com/office/drawing/2014/main" id="{EA5C127B-0B54-8A05-BD9E-B88FE474FD29}"/>
              </a:ext>
            </a:extLst>
          </p:cNvPr>
          <p:cNvSpPr txBox="1"/>
          <p:nvPr/>
        </p:nvSpPr>
        <p:spPr bwMode="auto">
          <a:xfrm>
            <a:off x="1521719" y="5164482"/>
            <a:ext cx="15066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at Risk, n</a:t>
            </a:r>
          </a:p>
        </p:txBody>
      </p:sp>
      <p:sp>
        <p:nvSpPr>
          <p:cNvPr id="12" name="TextBox 11">
            <a:extLst>
              <a:ext uri="{FF2B5EF4-FFF2-40B4-BE49-F238E27FC236}">
                <a16:creationId xmlns:a16="http://schemas.microsoft.com/office/drawing/2014/main" id="{65AF6C30-0DB1-CEB6-8686-543405528648}"/>
              </a:ext>
            </a:extLst>
          </p:cNvPr>
          <p:cNvSpPr txBox="1"/>
          <p:nvPr/>
        </p:nvSpPr>
        <p:spPr bwMode="auto">
          <a:xfrm>
            <a:off x="5948124" y="5081120"/>
            <a:ext cx="593513" cy="423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grpSp>
        <p:nvGrpSpPr>
          <p:cNvPr id="53" name="Group 52">
            <a:extLst>
              <a:ext uri="{FF2B5EF4-FFF2-40B4-BE49-F238E27FC236}">
                <a16:creationId xmlns:a16="http://schemas.microsoft.com/office/drawing/2014/main" id="{7E63A4E7-E37E-F6EC-6165-87417BFD2E10}"/>
              </a:ext>
            </a:extLst>
          </p:cNvPr>
          <p:cNvGrpSpPr/>
          <p:nvPr/>
        </p:nvGrpSpPr>
        <p:grpSpPr>
          <a:xfrm>
            <a:off x="2467943" y="5431826"/>
            <a:ext cx="7233116" cy="307777"/>
            <a:chOff x="928575" y="4040818"/>
            <a:chExt cx="4629194" cy="196977"/>
          </a:xfrm>
        </p:grpSpPr>
        <p:sp>
          <p:nvSpPr>
            <p:cNvPr id="17" name="TextBox 16">
              <a:extLst>
                <a:ext uri="{FF2B5EF4-FFF2-40B4-BE49-F238E27FC236}">
                  <a16:creationId xmlns:a16="http://schemas.microsoft.com/office/drawing/2014/main" id="{A452A46A-915E-23A9-ED18-E8A93A05D6CD}"/>
                </a:ext>
              </a:extLst>
            </p:cNvPr>
            <p:cNvSpPr txBox="1"/>
            <p:nvPr/>
          </p:nvSpPr>
          <p:spPr bwMode="auto">
            <a:xfrm>
              <a:off x="928575" y="4040818"/>
              <a:ext cx="235141" cy="19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18" name="TextBox 17">
              <a:extLst>
                <a:ext uri="{FF2B5EF4-FFF2-40B4-BE49-F238E27FC236}">
                  <a16:creationId xmlns:a16="http://schemas.microsoft.com/office/drawing/2014/main" id="{D5447E1C-ECFF-977C-B921-32720FBEA3EC}"/>
                </a:ext>
              </a:extLst>
            </p:cNvPr>
            <p:cNvSpPr txBox="1"/>
            <p:nvPr/>
          </p:nvSpPr>
          <p:spPr bwMode="auto">
            <a:xfrm>
              <a:off x="1199799" y="4040818"/>
              <a:ext cx="235141" cy="19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38</a:t>
              </a:r>
            </a:p>
          </p:txBody>
        </p:sp>
        <p:sp>
          <p:nvSpPr>
            <p:cNvPr id="19" name="TextBox 18">
              <a:extLst>
                <a:ext uri="{FF2B5EF4-FFF2-40B4-BE49-F238E27FC236}">
                  <a16:creationId xmlns:a16="http://schemas.microsoft.com/office/drawing/2014/main" id="{A776578C-2E4D-9004-D055-F811BF6A1738}"/>
                </a:ext>
              </a:extLst>
            </p:cNvPr>
            <p:cNvSpPr txBox="1"/>
            <p:nvPr/>
          </p:nvSpPr>
          <p:spPr bwMode="auto">
            <a:xfrm>
              <a:off x="1487058" y="4040818"/>
              <a:ext cx="235141" cy="19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20" name="TextBox 19">
              <a:extLst>
                <a:ext uri="{FF2B5EF4-FFF2-40B4-BE49-F238E27FC236}">
                  <a16:creationId xmlns:a16="http://schemas.microsoft.com/office/drawing/2014/main" id="{98B14D93-D754-FCF8-F7DC-BFC090444894}"/>
                </a:ext>
              </a:extLst>
            </p:cNvPr>
            <p:cNvSpPr txBox="1"/>
            <p:nvPr/>
          </p:nvSpPr>
          <p:spPr bwMode="auto">
            <a:xfrm>
              <a:off x="1758282" y="4040818"/>
              <a:ext cx="235141" cy="19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a:t>
              </a:r>
            </a:p>
          </p:txBody>
        </p:sp>
        <p:sp>
          <p:nvSpPr>
            <p:cNvPr id="21" name="TextBox 20">
              <a:extLst>
                <a:ext uri="{FF2B5EF4-FFF2-40B4-BE49-F238E27FC236}">
                  <a16:creationId xmlns:a16="http://schemas.microsoft.com/office/drawing/2014/main" id="{18263FF7-FBA6-97AB-192F-48AC2418C95C}"/>
                </a:ext>
              </a:extLst>
            </p:cNvPr>
            <p:cNvSpPr txBox="1"/>
            <p:nvPr/>
          </p:nvSpPr>
          <p:spPr bwMode="auto">
            <a:xfrm>
              <a:off x="2036305" y="4040818"/>
              <a:ext cx="235141" cy="19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26</a:t>
              </a:r>
            </a:p>
          </p:txBody>
        </p:sp>
        <p:sp>
          <p:nvSpPr>
            <p:cNvPr id="22" name="TextBox 21">
              <a:extLst>
                <a:ext uri="{FF2B5EF4-FFF2-40B4-BE49-F238E27FC236}">
                  <a16:creationId xmlns:a16="http://schemas.microsoft.com/office/drawing/2014/main" id="{B8D26287-7689-1753-E5AE-674838867DC2}"/>
                </a:ext>
              </a:extLst>
            </p:cNvPr>
            <p:cNvSpPr txBox="1"/>
            <p:nvPr/>
          </p:nvSpPr>
          <p:spPr bwMode="auto">
            <a:xfrm>
              <a:off x="2307529" y="4040818"/>
              <a:ext cx="235141" cy="19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23" name="TextBox 22">
              <a:extLst>
                <a:ext uri="{FF2B5EF4-FFF2-40B4-BE49-F238E27FC236}">
                  <a16:creationId xmlns:a16="http://schemas.microsoft.com/office/drawing/2014/main" id="{015554D8-2CA6-E806-5E29-59A9271C8B66}"/>
                </a:ext>
              </a:extLst>
            </p:cNvPr>
            <p:cNvSpPr txBox="1"/>
            <p:nvPr/>
          </p:nvSpPr>
          <p:spPr bwMode="auto">
            <a:xfrm>
              <a:off x="2594788" y="4040818"/>
              <a:ext cx="235141" cy="19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4" name="TextBox 23">
              <a:extLst>
                <a:ext uri="{FF2B5EF4-FFF2-40B4-BE49-F238E27FC236}">
                  <a16:creationId xmlns:a16="http://schemas.microsoft.com/office/drawing/2014/main" id="{00A0EEB3-1BF1-0B5C-1F30-39F678D57697}"/>
                </a:ext>
              </a:extLst>
            </p:cNvPr>
            <p:cNvSpPr txBox="1"/>
            <p:nvPr/>
          </p:nvSpPr>
          <p:spPr bwMode="auto">
            <a:xfrm>
              <a:off x="2866012" y="4040818"/>
              <a:ext cx="235141" cy="19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25" name="TextBox 24">
              <a:extLst>
                <a:ext uri="{FF2B5EF4-FFF2-40B4-BE49-F238E27FC236}">
                  <a16:creationId xmlns:a16="http://schemas.microsoft.com/office/drawing/2014/main" id="{4614A887-EBC6-618B-2365-B79E1B4FDE09}"/>
                </a:ext>
              </a:extLst>
            </p:cNvPr>
            <p:cNvSpPr txBox="1"/>
            <p:nvPr/>
          </p:nvSpPr>
          <p:spPr bwMode="auto">
            <a:xfrm>
              <a:off x="3131083" y="4040818"/>
              <a:ext cx="235141" cy="19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26" name="TextBox 25">
              <a:extLst>
                <a:ext uri="{FF2B5EF4-FFF2-40B4-BE49-F238E27FC236}">
                  <a16:creationId xmlns:a16="http://schemas.microsoft.com/office/drawing/2014/main" id="{6AB532B0-EC79-031D-680B-FBC766725D62}"/>
                </a:ext>
              </a:extLst>
            </p:cNvPr>
            <p:cNvSpPr txBox="1"/>
            <p:nvPr/>
          </p:nvSpPr>
          <p:spPr bwMode="auto">
            <a:xfrm>
              <a:off x="3402307" y="4040818"/>
              <a:ext cx="235141" cy="19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a:t>
              </a:r>
            </a:p>
          </p:txBody>
        </p:sp>
        <p:sp>
          <p:nvSpPr>
            <p:cNvPr id="27" name="TextBox 26">
              <a:extLst>
                <a:ext uri="{FF2B5EF4-FFF2-40B4-BE49-F238E27FC236}">
                  <a16:creationId xmlns:a16="http://schemas.microsoft.com/office/drawing/2014/main" id="{4B2749FB-77EA-BB20-5C88-0EE704B856B7}"/>
                </a:ext>
              </a:extLst>
            </p:cNvPr>
            <p:cNvSpPr txBox="1"/>
            <p:nvPr/>
          </p:nvSpPr>
          <p:spPr bwMode="auto">
            <a:xfrm>
              <a:off x="3689566" y="4040818"/>
              <a:ext cx="235141" cy="19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28" name="TextBox 27">
              <a:extLst>
                <a:ext uri="{FF2B5EF4-FFF2-40B4-BE49-F238E27FC236}">
                  <a16:creationId xmlns:a16="http://schemas.microsoft.com/office/drawing/2014/main" id="{3D6A5B86-ECCC-FC30-E209-D4B7E40CBA61}"/>
                </a:ext>
              </a:extLst>
            </p:cNvPr>
            <p:cNvSpPr txBox="1"/>
            <p:nvPr/>
          </p:nvSpPr>
          <p:spPr bwMode="auto">
            <a:xfrm>
              <a:off x="3990028" y="4040818"/>
              <a:ext cx="176664" cy="19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a:t>
              </a:r>
            </a:p>
          </p:txBody>
        </p:sp>
        <p:sp>
          <p:nvSpPr>
            <p:cNvPr id="29" name="TextBox 28">
              <a:extLst>
                <a:ext uri="{FF2B5EF4-FFF2-40B4-BE49-F238E27FC236}">
                  <a16:creationId xmlns:a16="http://schemas.microsoft.com/office/drawing/2014/main" id="{6DCE2558-A444-3832-B8A1-C966C3F12DCB}"/>
                </a:ext>
              </a:extLst>
            </p:cNvPr>
            <p:cNvSpPr txBox="1"/>
            <p:nvPr/>
          </p:nvSpPr>
          <p:spPr bwMode="auto">
            <a:xfrm>
              <a:off x="4264965" y="4040818"/>
              <a:ext cx="176664" cy="19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30" name="TextBox 29">
              <a:extLst>
                <a:ext uri="{FF2B5EF4-FFF2-40B4-BE49-F238E27FC236}">
                  <a16:creationId xmlns:a16="http://schemas.microsoft.com/office/drawing/2014/main" id="{D33807E5-12EC-412D-6FC3-470680724BF3}"/>
                </a:ext>
              </a:extLst>
            </p:cNvPr>
            <p:cNvSpPr txBox="1"/>
            <p:nvPr/>
          </p:nvSpPr>
          <p:spPr bwMode="auto">
            <a:xfrm>
              <a:off x="4536189" y="4040818"/>
              <a:ext cx="176664" cy="19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31" name="TextBox 30">
              <a:extLst>
                <a:ext uri="{FF2B5EF4-FFF2-40B4-BE49-F238E27FC236}">
                  <a16:creationId xmlns:a16="http://schemas.microsoft.com/office/drawing/2014/main" id="{697D1AF3-EA5B-F6A5-ED2C-A7183A624D90}"/>
                </a:ext>
              </a:extLst>
            </p:cNvPr>
            <p:cNvSpPr txBox="1"/>
            <p:nvPr/>
          </p:nvSpPr>
          <p:spPr bwMode="auto">
            <a:xfrm>
              <a:off x="4823448" y="4040818"/>
              <a:ext cx="176664" cy="19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32" name="TextBox 31">
              <a:extLst>
                <a:ext uri="{FF2B5EF4-FFF2-40B4-BE49-F238E27FC236}">
                  <a16:creationId xmlns:a16="http://schemas.microsoft.com/office/drawing/2014/main" id="{9C5F1E7D-3FE0-4B9D-1CC6-02BA1C2BD215}"/>
                </a:ext>
              </a:extLst>
            </p:cNvPr>
            <p:cNvSpPr txBox="1"/>
            <p:nvPr/>
          </p:nvSpPr>
          <p:spPr bwMode="auto">
            <a:xfrm>
              <a:off x="5094671" y="4040818"/>
              <a:ext cx="176664" cy="19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33" name="TextBox 32">
              <a:extLst>
                <a:ext uri="{FF2B5EF4-FFF2-40B4-BE49-F238E27FC236}">
                  <a16:creationId xmlns:a16="http://schemas.microsoft.com/office/drawing/2014/main" id="{7BF19FE3-1A9D-ED88-0352-4F35B1182578}"/>
                </a:ext>
              </a:extLst>
            </p:cNvPr>
            <p:cNvSpPr txBox="1"/>
            <p:nvPr/>
          </p:nvSpPr>
          <p:spPr bwMode="auto">
            <a:xfrm>
              <a:off x="5381105" y="4040818"/>
              <a:ext cx="176664" cy="19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grpSp>
        <p:nvGrpSpPr>
          <p:cNvPr id="52" name="Group 51">
            <a:extLst>
              <a:ext uri="{FF2B5EF4-FFF2-40B4-BE49-F238E27FC236}">
                <a16:creationId xmlns:a16="http://schemas.microsoft.com/office/drawing/2014/main" id="{588F1B53-0017-9773-3065-578A698BD693}"/>
              </a:ext>
            </a:extLst>
          </p:cNvPr>
          <p:cNvGrpSpPr/>
          <p:nvPr/>
        </p:nvGrpSpPr>
        <p:grpSpPr>
          <a:xfrm>
            <a:off x="2521365" y="4759846"/>
            <a:ext cx="7668074" cy="338554"/>
            <a:chOff x="962765" y="3344092"/>
            <a:chExt cx="4907567" cy="216675"/>
          </a:xfrm>
        </p:grpSpPr>
        <p:sp>
          <p:nvSpPr>
            <p:cNvPr id="34" name="TextBox 33">
              <a:extLst>
                <a:ext uri="{FF2B5EF4-FFF2-40B4-BE49-F238E27FC236}">
                  <a16:creationId xmlns:a16="http://schemas.microsoft.com/office/drawing/2014/main" id="{2581BB17-FD99-E9F4-BAC9-2195CB82D096}"/>
                </a:ext>
              </a:extLst>
            </p:cNvPr>
            <p:cNvSpPr txBox="1"/>
            <p:nvPr/>
          </p:nvSpPr>
          <p:spPr bwMode="auto">
            <a:xfrm>
              <a:off x="962765" y="3344092"/>
              <a:ext cx="184871"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35" name="TextBox 34">
              <a:extLst>
                <a:ext uri="{FF2B5EF4-FFF2-40B4-BE49-F238E27FC236}">
                  <a16:creationId xmlns:a16="http://schemas.microsoft.com/office/drawing/2014/main" id="{C4590E7E-20C9-E6EC-2F47-D73A0D2129CE}"/>
                </a:ext>
              </a:extLst>
            </p:cNvPr>
            <p:cNvSpPr txBox="1"/>
            <p:nvPr/>
          </p:nvSpPr>
          <p:spPr bwMode="auto">
            <a:xfrm>
              <a:off x="1233989" y="3344092"/>
              <a:ext cx="184871"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36" name="TextBox 35">
              <a:extLst>
                <a:ext uri="{FF2B5EF4-FFF2-40B4-BE49-F238E27FC236}">
                  <a16:creationId xmlns:a16="http://schemas.microsoft.com/office/drawing/2014/main" id="{C696E2F4-1F35-ACDE-1161-B1E605264C3F}"/>
                </a:ext>
              </a:extLst>
            </p:cNvPr>
            <p:cNvSpPr txBox="1"/>
            <p:nvPr/>
          </p:nvSpPr>
          <p:spPr bwMode="auto">
            <a:xfrm>
              <a:off x="1521248" y="3344092"/>
              <a:ext cx="184871"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37" name="TextBox 36">
              <a:extLst>
                <a:ext uri="{FF2B5EF4-FFF2-40B4-BE49-F238E27FC236}">
                  <a16:creationId xmlns:a16="http://schemas.microsoft.com/office/drawing/2014/main" id="{F9996182-1FFF-DCCB-B8ED-22B45CF6ADC8}"/>
                </a:ext>
              </a:extLst>
            </p:cNvPr>
            <p:cNvSpPr txBox="1"/>
            <p:nvPr/>
          </p:nvSpPr>
          <p:spPr bwMode="auto">
            <a:xfrm>
              <a:off x="1792472" y="3344092"/>
              <a:ext cx="184871"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38" name="TextBox 37">
              <a:extLst>
                <a:ext uri="{FF2B5EF4-FFF2-40B4-BE49-F238E27FC236}">
                  <a16:creationId xmlns:a16="http://schemas.microsoft.com/office/drawing/2014/main" id="{879F7AFF-89F3-C6AE-6F23-928F6AB62CEA}"/>
                </a:ext>
              </a:extLst>
            </p:cNvPr>
            <p:cNvSpPr txBox="1"/>
            <p:nvPr/>
          </p:nvSpPr>
          <p:spPr bwMode="auto">
            <a:xfrm>
              <a:off x="2037153" y="3344092"/>
              <a:ext cx="251556"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39" name="TextBox 38">
              <a:extLst>
                <a:ext uri="{FF2B5EF4-FFF2-40B4-BE49-F238E27FC236}">
                  <a16:creationId xmlns:a16="http://schemas.microsoft.com/office/drawing/2014/main" id="{D0582B91-7A94-18F2-2A26-D94314CBD7D2}"/>
                </a:ext>
              </a:extLst>
            </p:cNvPr>
            <p:cNvSpPr txBox="1"/>
            <p:nvPr/>
          </p:nvSpPr>
          <p:spPr bwMode="auto">
            <a:xfrm>
              <a:off x="2308378" y="3344092"/>
              <a:ext cx="251556"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40" name="TextBox 39">
              <a:extLst>
                <a:ext uri="{FF2B5EF4-FFF2-40B4-BE49-F238E27FC236}">
                  <a16:creationId xmlns:a16="http://schemas.microsoft.com/office/drawing/2014/main" id="{EECB5509-096D-1D6B-5878-1EA83482DBF0}"/>
                </a:ext>
              </a:extLst>
            </p:cNvPr>
            <p:cNvSpPr txBox="1"/>
            <p:nvPr/>
          </p:nvSpPr>
          <p:spPr bwMode="auto">
            <a:xfrm>
              <a:off x="2595637" y="3344092"/>
              <a:ext cx="251556"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41" name="TextBox 40">
              <a:extLst>
                <a:ext uri="{FF2B5EF4-FFF2-40B4-BE49-F238E27FC236}">
                  <a16:creationId xmlns:a16="http://schemas.microsoft.com/office/drawing/2014/main" id="{75B02C2E-F6EA-427E-0463-30415600F941}"/>
                </a:ext>
              </a:extLst>
            </p:cNvPr>
            <p:cNvSpPr txBox="1"/>
            <p:nvPr/>
          </p:nvSpPr>
          <p:spPr bwMode="auto">
            <a:xfrm>
              <a:off x="2866860" y="3344092"/>
              <a:ext cx="251556"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21</a:t>
              </a:r>
            </a:p>
          </p:txBody>
        </p:sp>
        <p:sp>
          <p:nvSpPr>
            <p:cNvPr id="42" name="TextBox 41">
              <a:extLst>
                <a:ext uri="{FF2B5EF4-FFF2-40B4-BE49-F238E27FC236}">
                  <a16:creationId xmlns:a16="http://schemas.microsoft.com/office/drawing/2014/main" id="{918FA5F4-0F2D-8982-F807-A8EF0E8B9470}"/>
                </a:ext>
              </a:extLst>
            </p:cNvPr>
            <p:cNvSpPr txBox="1"/>
            <p:nvPr/>
          </p:nvSpPr>
          <p:spPr bwMode="auto">
            <a:xfrm>
              <a:off x="3131932" y="3344092"/>
              <a:ext cx="251556"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p:txBody>
        </p:sp>
        <p:sp>
          <p:nvSpPr>
            <p:cNvPr id="43" name="TextBox 42">
              <a:extLst>
                <a:ext uri="{FF2B5EF4-FFF2-40B4-BE49-F238E27FC236}">
                  <a16:creationId xmlns:a16="http://schemas.microsoft.com/office/drawing/2014/main" id="{EE76126D-7915-5062-0887-B650B1192988}"/>
                </a:ext>
              </a:extLst>
            </p:cNvPr>
            <p:cNvSpPr txBox="1"/>
            <p:nvPr/>
          </p:nvSpPr>
          <p:spPr bwMode="auto">
            <a:xfrm>
              <a:off x="3403155" y="3344092"/>
              <a:ext cx="251556"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a:t>
              </a:r>
            </a:p>
          </p:txBody>
        </p:sp>
        <p:sp>
          <p:nvSpPr>
            <p:cNvPr id="44" name="TextBox 43">
              <a:extLst>
                <a:ext uri="{FF2B5EF4-FFF2-40B4-BE49-F238E27FC236}">
                  <a16:creationId xmlns:a16="http://schemas.microsoft.com/office/drawing/2014/main" id="{91E793C9-374F-9FD7-118E-CB28752CFAE2}"/>
                </a:ext>
              </a:extLst>
            </p:cNvPr>
            <p:cNvSpPr txBox="1"/>
            <p:nvPr/>
          </p:nvSpPr>
          <p:spPr bwMode="auto">
            <a:xfrm>
              <a:off x="3690415" y="3344092"/>
              <a:ext cx="251556"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sp>
          <p:nvSpPr>
            <p:cNvPr id="45" name="TextBox 44">
              <a:extLst>
                <a:ext uri="{FF2B5EF4-FFF2-40B4-BE49-F238E27FC236}">
                  <a16:creationId xmlns:a16="http://schemas.microsoft.com/office/drawing/2014/main" id="{4058657F-AB4F-B42D-B03B-2ECE8FBA699C}"/>
                </a:ext>
              </a:extLst>
            </p:cNvPr>
            <p:cNvSpPr txBox="1"/>
            <p:nvPr/>
          </p:nvSpPr>
          <p:spPr bwMode="auto">
            <a:xfrm>
              <a:off x="3961638" y="3344092"/>
              <a:ext cx="251556"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33</a:t>
              </a:r>
            </a:p>
          </p:txBody>
        </p:sp>
        <p:sp>
          <p:nvSpPr>
            <p:cNvPr id="46" name="TextBox 45">
              <a:extLst>
                <a:ext uri="{FF2B5EF4-FFF2-40B4-BE49-F238E27FC236}">
                  <a16:creationId xmlns:a16="http://schemas.microsoft.com/office/drawing/2014/main" id="{6BD03113-E7FA-B374-AE74-23DDB8E52C20}"/>
                </a:ext>
              </a:extLst>
            </p:cNvPr>
            <p:cNvSpPr txBox="1"/>
            <p:nvPr/>
          </p:nvSpPr>
          <p:spPr bwMode="auto">
            <a:xfrm>
              <a:off x="4236575" y="3344092"/>
              <a:ext cx="251556"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36</a:t>
              </a:r>
            </a:p>
          </p:txBody>
        </p:sp>
        <p:sp>
          <p:nvSpPr>
            <p:cNvPr id="47" name="TextBox 46">
              <a:extLst>
                <a:ext uri="{FF2B5EF4-FFF2-40B4-BE49-F238E27FC236}">
                  <a16:creationId xmlns:a16="http://schemas.microsoft.com/office/drawing/2014/main" id="{F5DF754D-6975-75F6-DA98-469ECA9F063D}"/>
                </a:ext>
              </a:extLst>
            </p:cNvPr>
            <p:cNvSpPr txBox="1"/>
            <p:nvPr/>
          </p:nvSpPr>
          <p:spPr bwMode="auto">
            <a:xfrm>
              <a:off x="4507800" y="3344092"/>
              <a:ext cx="251556"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39</a:t>
              </a:r>
            </a:p>
          </p:txBody>
        </p:sp>
        <p:sp>
          <p:nvSpPr>
            <p:cNvPr id="48" name="TextBox 47">
              <a:extLst>
                <a:ext uri="{FF2B5EF4-FFF2-40B4-BE49-F238E27FC236}">
                  <a16:creationId xmlns:a16="http://schemas.microsoft.com/office/drawing/2014/main" id="{FE75FBA4-6E23-325E-585C-0E62CD8F4BB1}"/>
                </a:ext>
              </a:extLst>
            </p:cNvPr>
            <p:cNvSpPr txBox="1"/>
            <p:nvPr/>
          </p:nvSpPr>
          <p:spPr bwMode="auto">
            <a:xfrm>
              <a:off x="4795058" y="3344092"/>
              <a:ext cx="251556"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42</a:t>
              </a:r>
            </a:p>
          </p:txBody>
        </p:sp>
        <p:sp>
          <p:nvSpPr>
            <p:cNvPr id="49" name="TextBox 48">
              <a:extLst>
                <a:ext uri="{FF2B5EF4-FFF2-40B4-BE49-F238E27FC236}">
                  <a16:creationId xmlns:a16="http://schemas.microsoft.com/office/drawing/2014/main" id="{D9E1AFB0-A35D-C6AF-CDB2-2D786A48EE87}"/>
                </a:ext>
              </a:extLst>
            </p:cNvPr>
            <p:cNvSpPr txBox="1"/>
            <p:nvPr/>
          </p:nvSpPr>
          <p:spPr bwMode="auto">
            <a:xfrm>
              <a:off x="5066281" y="3344092"/>
              <a:ext cx="251556"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45</a:t>
              </a:r>
            </a:p>
          </p:txBody>
        </p:sp>
        <p:sp>
          <p:nvSpPr>
            <p:cNvPr id="50" name="TextBox 49">
              <a:extLst>
                <a:ext uri="{FF2B5EF4-FFF2-40B4-BE49-F238E27FC236}">
                  <a16:creationId xmlns:a16="http://schemas.microsoft.com/office/drawing/2014/main" id="{D44E66D4-CF50-3581-2F1F-097C8C4B1E52}"/>
                </a:ext>
              </a:extLst>
            </p:cNvPr>
            <p:cNvSpPr txBox="1"/>
            <p:nvPr/>
          </p:nvSpPr>
          <p:spPr bwMode="auto">
            <a:xfrm>
              <a:off x="5352715" y="3344092"/>
              <a:ext cx="251556"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48</a:t>
              </a:r>
            </a:p>
          </p:txBody>
        </p:sp>
        <p:sp>
          <p:nvSpPr>
            <p:cNvPr id="51" name="TextBox 50">
              <a:extLst>
                <a:ext uri="{FF2B5EF4-FFF2-40B4-BE49-F238E27FC236}">
                  <a16:creationId xmlns:a16="http://schemas.microsoft.com/office/drawing/2014/main" id="{62124955-10F4-8369-85B1-783FCBFD307E}"/>
                </a:ext>
              </a:extLst>
            </p:cNvPr>
            <p:cNvSpPr txBox="1"/>
            <p:nvPr/>
          </p:nvSpPr>
          <p:spPr bwMode="auto">
            <a:xfrm>
              <a:off x="5618776" y="3344092"/>
              <a:ext cx="251556" cy="21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51</a:t>
              </a:r>
            </a:p>
          </p:txBody>
        </p:sp>
      </p:grpSp>
      <p:sp>
        <p:nvSpPr>
          <p:cNvPr id="92" name="TextBox 91">
            <a:extLst>
              <a:ext uri="{FF2B5EF4-FFF2-40B4-BE49-F238E27FC236}">
                <a16:creationId xmlns:a16="http://schemas.microsoft.com/office/drawing/2014/main" id="{5FFEF75C-B1E7-67F3-C9CD-F43B98AFC273}"/>
              </a:ext>
            </a:extLst>
          </p:cNvPr>
          <p:cNvSpPr txBox="1"/>
          <p:nvPr/>
        </p:nvSpPr>
        <p:spPr bwMode="auto">
          <a:xfrm rot="16200000">
            <a:off x="1494872" y="3067671"/>
            <a:ext cx="1080424" cy="423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DoR</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a:t>
            </a:r>
          </a:p>
        </p:txBody>
      </p:sp>
      <p:grpSp>
        <p:nvGrpSpPr>
          <p:cNvPr id="117" name="Group 116">
            <a:extLst>
              <a:ext uri="{FF2B5EF4-FFF2-40B4-BE49-F238E27FC236}">
                <a16:creationId xmlns:a16="http://schemas.microsoft.com/office/drawing/2014/main" id="{874091D7-CBAB-23D9-B414-761B5913C456}"/>
              </a:ext>
            </a:extLst>
          </p:cNvPr>
          <p:cNvGrpSpPr/>
          <p:nvPr/>
        </p:nvGrpSpPr>
        <p:grpSpPr>
          <a:xfrm>
            <a:off x="2671817" y="4728870"/>
            <a:ext cx="7315289" cy="79375"/>
            <a:chOff x="1059055" y="3597564"/>
            <a:chExt cx="4681785" cy="50800"/>
          </a:xfrm>
        </p:grpSpPr>
        <p:cxnSp>
          <p:nvCxnSpPr>
            <p:cNvPr id="97" name="Straight Connector 96">
              <a:extLst>
                <a:ext uri="{FF2B5EF4-FFF2-40B4-BE49-F238E27FC236}">
                  <a16:creationId xmlns:a16="http://schemas.microsoft.com/office/drawing/2014/main" id="{8EE29864-DA56-891A-6433-09F02D1667D0}"/>
                </a:ext>
              </a:extLst>
            </p:cNvPr>
            <p:cNvCxnSpPr/>
            <p:nvPr/>
          </p:nvCxnSpPr>
          <p:spPr bwMode="auto">
            <a:xfrm>
              <a:off x="1059055" y="3597564"/>
              <a:ext cx="0" cy="50800"/>
            </a:xfrm>
            <a:prstGeom prst="line">
              <a:avLst/>
            </a:prstGeom>
            <a:noFill/>
            <a:ln w="28575" cap="flat" cmpd="sng" algn="ctr">
              <a:solidFill>
                <a:schemeClr val="bg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345D95B8-A844-90D2-74CA-AE1FB55DCAC1}"/>
                </a:ext>
              </a:extLst>
            </p:cNvPr>
            <p:cNvCxnSpPr/>
            <p:nvPr/>
          </p:nvCxnSpPr>
          <p:spPr bwMode="auto">
            <a:xfrm>
              <a:off x="1322580" y="3597564"/>
              <a:ext cx="0" cy="50800"/>
            </a:xfrm>
            <a:prstGeom prst="line">
              <a:avLst/>
            </a:prstGeom>
            <a:noFill/>
            <a:ln w="28575" cap="flat" cmpd="sng" algn="ctr">
              <a:solidFill>
                <a:schemeClr val="bg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F419495C-6ED9-0B7B-18C7-0C2CD940101C}"/>
                </a:ext>
              </a:extLst>
            </p:cNvPr>
            <p:cNvCxnSpPr/>
            <p:nvPr/>
          </p:nvCxnSpPr>
          <p:spPr bwMode="auto">
            <a:xfrm>
              <a:off x="1608330" y="3597564"/>
              <a:ext cx="0" cy="50800"/>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A23BDD74-B6BD-516D-074E-E9EA0ACF4CF9}"/>
                </a:ext>
              </a:extLst>
            </p:cNvPr>
            <p:cNvCxnSpPr/>
            <p:nvPr/>
          </p:nvCxnSpPr>
          <p:spPr bwMode="auto">
            <a:xfrm>
              <a:off x="1884555" y="3597564"/>
              <a:ext cx="0" cy="50800"/>
            </a:xfrm>
            <a:prstGeom prst="line">
              <a:avLst/>
            </a:prstGeom>
            <a:noFill/>
            <a:ln w="28575" cap="flat"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524F30EA-B984-590B-C1E1-C9FA4E030C1B}"/>
                </a:ext>
              </a:extLst>
            </p:cNvPr>
            <p:cNvCxnSpPr/>
            <p:nvPr/>
          </p:nvCxnSpPr>
          <p:spPr bwMode="auto">
            <a:xfrm>
              <a:off x="2170305" y="3597564"/>
              <a:ext cx="0" cy="50800"/>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27C89FE7-E031-93EA-6D1F-203E4F877738}"/>
                </a:ext>
              </a:extLst>
            </p:cNvPr>
            <p:cNvCxnSpPr/>
            <p:nvPr/>
          </p:nvCxnSpPr>
          <p:spPr bwMode="auto">
            <a:xfrm>
              <a:off x="2437005" y="3597564"/>
              <a:ext cx="0" cy="50800"/>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3C63A899-EA9C-3FC7-2276-2CB630E39A19}"/>
                </a:ext>
              </a:extLst>
            </p:cNvPr>
            <p:cNvCxnSpPr/>
            <p:nvPr/>
          </p:nvCxnSpPr>
          <p:spPr bwMode="auto">
            <a:xfrm>
              <a:off x="2700530" y="3597564"/>
              <a:ext cx="0" cy="50800"/>
            </a:xfrm>
            <a:prstGeom prst="line">
              <a:avLst/>
            </a:prstGeom>
            <a:noFill/>
            <a:ln w="28575"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6C6D9145-0EAD-BC2A-384B-009CAFE13F8B}"/>
                </a:ext>
              </a:extLst>
            </p:cNvPr>
            <p:cNvCxnSpPr/>
            <p:nvPr/>
          </p:nvCxnSpPr>
          <p:spPr bwMode="auto">
            <a:xfrm>
              <a:off x="2986280" y="3597564"/>
              <a:ext cx="0" cy="50800"/>
            </a:xfrm>
            <a:prstGeom prst="line">
              <a:avLst/>
            </a:prstGeom>
            <a:noFill/>
            <a:ln w="28575" cap="flat" cmpd="sng" algn="ctr">
              <a:solidFill>
                <a:schemeClr val="bg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EB1D8155-95C0-508F-6AED-5F6168B5866B}"/>
                </a:ext>
              </a:extLst>
            </p:cNvPr>
            <p:cNvCxnSpPr/>
            <p:nvPr/>
          </p:nvCxnSpPr>
          <p:spPr bwMode="auto">
            <a:xfrm>
              <a:off x="3262505" y="3597564"/>
              <a:ext cx="0" cy="50800"/>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13D429D7-EAD1-825C-A321-B5F6D80AAC66}"/>
                </a:ext>
              </a:extLst>
            </p:cNvPr>
            <p:cNvCxnSpPr/>
            <p:nvPr/>
          </p:nvCxnSpPr>
          <p:spPr bwMode="auto">
            <a:xfrm>
              <a:off x="3548255" y="3597564"/>
              <a:ext cx="0" cy="50800"/>
            </a:xfrm>
            <a:prstGeom prst="line">
              <a:avLst/>
            </a:prstGeom>
            <a:noFill/>
            <a:ln w="28575" cap="flat" cmpd="sng" algn="ctr">
              <a:solidFill>
                <a:schemeClr val="bg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D7B3B42C-F715-5DD2-4F64-726E89F56B17}"/>
                </a:ext>
              </a:extLst>
            </p:cNvPr>
            <p:cNvCxnSpPr/>
            <p:nvPr/>
          </p:nvCxnSpPr>
          <p:spPr bwMode="auto">
            <a:xfrm>
              <a:off x="3814955" y="3597564"/>
              <a:ext cx="0" cy="50800"/>
            </a:xfrm>
            <a:prstGeom prst="line">
              <a:avLst/>
            </a:prstGeom>
            <a:noFill/>
            <a:ln w="28575" cap="flat" cmpd="sng" algn="ctr">
              <a:solidFill>
                <a:schemeClr val="bg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810D37F6-BD42-BC98-C604-8431D4AA0468}"/>
                </a:ext>
              </a:extLst>
            </p:cNvPr>
            <p:cNvCxnSpPr/>
            <p:nvPr/>
          </p:nvCxnSpPr>
          <p:spPr bwMode="auto">
            <a:xfrm>
              <a:off x="4078480" y="3597564"/>
              <a:ext cx="0" cy="50800"/>
            </a:xfrm>
            <a:prstGeom prst="line">
              <a:avLst/>
            </a:prstGeom>
            <a:noFill/>
            <a:ln w="28575" cap="flat" cmpd="sng" algn="ctr">
              <a:solidFill>
                <a:schemeClr val="bg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C4137ABC-92A3-E699-8916-C5A87161B713}"/>
                </a:ext>
              </a:extLst>
            </p:cNvPr>
            <p:cNvCxnSpPr/>
            <p:nvPr/>
          </p:nvCxnSpPr>
          <p:spPr bwMode="auto">
            <a:xfrm>
              <a:off x="4364230" y="3597564"/>
              <a:ext cx="0" cy="50800"/>
            </a:xfrm>
            <a:prstGeom prst="line">
              <a:avLst/>
            </a:prstGeom>
            <a:noFill/>
            <a:ln w="28575" cap="flat" cmpd="sng" algn="ctr">
              <a:solidFill>
                <a:schemeClr val="bg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686AAE8B-1DCD-7F91-8821-C7CD201B1C75}"/>
                </a:ext>
              </a:extLst>
            </p:cNvPr>
            <p:cNvCxnSpPr/>
            <p:nvPr/>
          </p:nvCxnSpPr>
          <p:spPr bwMode="auto">
            <a:xfrm>
              <a:off x="4640455" y="3597564"/>
              <a:ext cx="0" cy="50800"/>
            </a:xfrm>
            <a:prstGeom prst="line">
              <a:avLst/>
            </a:prstGeom>
            <a:noFill/>
            <a:ln w="28575" cap="flat" cmpd="sng" algn="ctr">
              <a:solidFill>
                <a:schemeClr val="bg1"/>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0D03B6F0-0712-2604-161F-0010BC1B2381}"/>
                </a:ext>
              </a:extLst>
            </p:cNvPr>
            <p:cNvCxnSpPr/>
            <p:nvPr/>
          </p:nvCxnSpPr>
          <p:spPr bwMode="auto">
            <a:xfrm>
              <a:off x="4926205" y="3597564"/>
              <a:ext cx="0" cy="50800"/>
            </a:xfrm>
            <a:prstGeom prst="line">
              <a:avLst/>
            </a:prstGeom>
            <a:noFill/>
            <a:ln w="28575" cap="flat" cmpd="sng" algn="ctr">
              <a:solidFill>
                <a:schemeClr val="bg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F079B814-1542-50C1-BFBC-F826D55EFA73}"/>
                </a:ext>
              </a:extLst>
            </p:cNvPr>
            <p:cNvCxnSpPr/>
            <p:nvPr/>
          </p:nvCxnSpPr>
          <p:spPr bwMode="auto">
            <a:xfrm>
              <a:off x="5191565" y="3597564"/>
              <a:ext cx="0" cy="50800"/>
            </a:xfrm>
            <a:prstGeom prst="line">
              <a:avLst/>
            </a:prstGeom>
            <a:noFill/>
            <a:ln w="28575" cap="flat" cmpd="sng" algn="ctr">
              <a:solidFill>
                <a:schemeClr val="bg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9A9F2D41-9564-3C09-F6F3-0EB4F7FE186F}"/>
                </a:ext>
              </a:extLst>
            </p:cNvPr>
            <p:cNvCxnSpPr/>
            <p:nvPr/>
          </p:nvCxnSpPr>
          <p:spPr bwMode="auto">
            <a:xfrm>
              <a:off x="5455090" y="3597564"/>
              <a:ext cx="0" cy="50800"/>
            </a:xfrm>
            <a:prstGeom prst="line">
              <a:avLst/>
            </a:prstGeom>
            <a:noFill/>
            <a:ln w="28575" cap="flat" cmpd="sng" algn="ctr">
              <a:solidFill>
                <a:schemeClr val="bg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C6E62254-1E01-CE5E-6E0C-C394E69E66F8}"/>
                </a:ext>
              </a:extLst>
            </p:cNvPr>
            <p:cNvCxnSpPr/>
            <p:nvPr/>
          </p:nvCxnSpPr>
          <p:spPr bwMode="auto">
            <a:xfrm>
              <a:off x="5740840" y="3597564"/>
              <a:ext cx="0" cy="50800"/>
            </a:xfrm>
            <a:prstGeom prst="line">
              <a:avLst/>
            </a:prstGeom>
            <a:noFill/>
            <a:ln w="28575" cap="flat" cmpd="sng" algn="ctr">
              <a:solidFill>
                <a:schemeClr val="bg1"/>
              </a:solidFill>
              <a:prstDash val="solid"/>
              <a:round/>
              <a:headEnd type="none" w="med" len="med"/>
              <a:tailEnd type="none" w="med" len="med"/>
            </a:ln>
            <a:effectLst/>
          </p:spPr>
        </p:cxnSp>
      </p:grpSp>
      <p:grpSp>
        <p:nvGrpSpPr>
          <p:cNvPr id="150" name="Group 149">
            <a:extLst>
              <a:ext uri="{FF2B5EF4-FFF2-40B4-BE49-F238E27FC236}">
                <a16:creationId xmlns:a16="http://schemas.microsoft.com/office/drawing/2014/main" id="{F03428CA-032B-9845-66D1-BC41061A37B4}"/>
              </a:ext>
            </a:extLst>
          </p:cNvPr>
          <p:cNvGrpSpPr/>
          <p:nvPr/>
        </p:nvGrpSpPr>
        <p:grpSpPr>
          <a:xfrm>
            <a:off x="2580341" y="1946235"/>
            <a:ext cx="91476" cy="2783086"/>
            <a:chOff x="1000510" y="1816678"/>
            <a:chExt cx="58545" cy="1781175"/>
          </a:xfrm>
        </p:grpSpPr>
        <p:cxnSp>
          <p:nvCxnSpPr>
            <p:cNvPr id="137" name="Straight Connector 136">
              <a:extLst>
                <a:ext uri="{FF2B5EF4-FFF2-40B4-BE49-F238E27FC236}">
                  <a16:creationId xmlns:a16="http://schemas.microsoft.com/office/drawing/2014/main" id="{C180E51A-9165-F709-11A6-F1483D0BBB68}"/>
                </a:ext>
              </a:extLst>
            </p:cNvPr>
            <p:cNvCxnSpPr>
              <a:cxnSpLocks/>
            </p:cNvCxnSpPr>
            <p:nvPr/>
          </p:nvCxnSpPr>
          <p:spPr bwMode="auto">
            <a:xfrm flipH="1">
              <a:off x="1000510" y="3597853"/>
              <a:ext cx="58545" cy="0"/>
            </a:xfrm>
            <a:prstGeom prst="line">
              <a:avLst/>
            </a:prstGeom>
            <a:noFill/>
            <a:ln w="28575" cap="flat" cmpd="sng" algn="ctr">
              <a:solidFill>
                <a:schemeClr val="bg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2E1E395D-B715-F999-BB70-42A18CD8188B}"/>
                </a:ext>
              </a:extLst>
            </p:cNvPr>
            <p:cNvCxnSpPr>
              <a:cxnSpLocks/>
            </p:cNvCxnSpPr>
            <p:nvPr/>
          </p:nvCxnSpPr>
          <p:spPr bwMode="auto">
            <a:xfrm flipH="1">
              <a:off x="1000510" y="3242253"/>
              <a:ext cx="58545" cy="0"/>
            </a:xfrm>
            <a:prstGeom prst="line">
              <a:avLst/>
            </a:prstGeom>
            <a:noFill/>
            <a:ln w="28575" cap="flat" cmpd="sng" algn="ctr">
              <a:solidFill>
                <a:schemeClr val="bg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EB620A89-AF65-A4DD-337B-856B7D30B679}"/>
                </a:ext>
              </a:extLst>
            </p:cNvPr>
            <p:cNvCxnSpPr>
              <a:cxnSpLocks/>
            </p:cNvCxnSpPr>
            <p:nvPr/>
          </p:nvCxnSpPr>
          <p:spPr bwMode="auto">
            <a:xfrm flipH="1">
              <a:off x="1000510" y="2886653"/>
              <a:ext cx="58545" cy="0"/>
            </a:xfrm>
            <a:prstGeom prst="line">
              <a:avLst/>
            </a:prstGeom>
            <a:noFill/>
            <a:ln w="28575" cap="flat" cmpd="sng" algn="ctr">
              <a:solidFill>
                <a:schemeClr val="bg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180879CC-3042-FD17-1AA0-F5E05F553D70}"/>
                </a:ext>
              </a:extLst>
            </p:cNvPr>
            <p:cNvCxnSpPr>
              <a:cxnSpLocks/>
            </p:cNvCxnSpPr>
            <p:nvPr/>
          </p:nvCxnSpPr>
          <p:spPr bwMode="auto">
            <a:xfrm flipH="1">
              <a:off x="1000510" y="2531053"/>
              <a:ext cx="58545" cy="0"/>
            </a:xfrm>
            <a:prstGeom prst="line">
              <a:avLst/>
            </a:prstGeom>
            <a:noFill/>
            <a:ln w="28575" cap="flat" cmpd="sng" algn="ctr">
              <a:solidFill>
                <a:schemeClr val="bg1"/>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DFBCDB28-7273-4701-9E3E-26930E68776F}"/>
                </a:ext>
              </a:extLst>
            </p:cNvPr>
            <p:cNvCxnSpPr>
              <a:cxnSpLocks/>
            </p:cNvCxnSpPr>
            <p:nvPr/>
          </p:nvCxnSpPr>
          <p:spPr bwMode="auto">
            <a:xfrm flipH="1">
              <a:off x="1000510" y="2172278"/>
              <a:ext cx="58545" cy="0"/>
            </a:xfrm>
            <a:prstGeom prst="line">
              <a:avLst/>
            </a:prstGeom>
            <a:noFill/>
            <a:ln w="28575" cap="flat" cmpd="sng" algn="ctr">
              <a:solidFill>
                <a:schemeClr val="bg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02ACDCF3-2F11-240C-16B1-710EA40B9712}"/>
                </a:ext>
              </a:extLst>
            </p:cNvPr>
            <p:cNvCxnSpPr>
              <a:cxnSpLocks/>
            </p:cNvCxnSpPr>
            <p:nvPr/>
          </p:nvCxnSpPr>
          <p:spPr bwMode="auto">
            <a:xfrm flipH="1">
              <a:off x="1000510" y="1816678"/>
              <a:ext cx="58545" cy="0"/>
            </a:xfrm>
            <a:prstGeom prst="line">
              <a:avLst/>
            </a:prstGeom>
            <a:noFill/>
            <a:ln w="28575" cap="flat" cmpd="sng" algn="ctr">
              <a:solidFill>
                <a:schemeClr val="bg1"/>
              </a:solidFill>
              <a:prstDash val="solid"/>
              <a:round/>
              <a:headEnd type="none" w="med" len="med"/>
              <a:tailEnd type="none" w="med" len="med"/>
            </a:ln>
            <a:effectLst/>
          </p:spPr>
        </p:cxnSp>
      </p:grpSp>
      <p:sp>
        <p:nvSpPr>
          <p:cNvPr id="187" name="Rectangle 186">
            <a:extLst>
              <a:ext uri="{FF2B5EF4-FFF2-40B4-BE49-F238E27FC236}">
                <a16:creationId xmlns:a16="http://schemas.microsoft.com/office/drawing/2014/main" id="{53208A89-58B0-947B-BC07-137B08C1B41F}"/>
              </a:ext>
            </a:extLst>
          </p:cNvPr>
          <p:cNvSpPr/>
          <p:nvPr/>
        </p:nvSpPr>
        <p:spPr bwMode="auto">
          <a:xfrm>
            <a:off x="8531764" y="1793353"/>
            <a:ext cx="1611619" cy="577081"/>
          </a:xfrm>
          <a:prstGeom prst="rect">
            <a:avLst/>
          </a:prstGeom>
          <a:noFill/>
          <a:ln w="0">
            <a:noFill/>
            <a:miter lim="800000"/>
            <a:headEnd/>
            <a:tailEnd/>
          </a:ln>
        </p:spPr>
        <p:txBody>
          <a:bodyPr rtlCol="0" anchor="b"/>
          <a:lstStyle/>
          <a:p>
            <a:pPr marL="0" marR="0" lvl="0" indent="0" algn="r" defTabSz="914400" rtl="0" eaLnBrk="1" fontAlgn="base" latinLnBrk="0" hangingPunct="1">
              <a:lnSpc>
                <a:spcPct val="100000"/>
              </a:lnSpc>
              <a:spcBef>
                <a:spcPct val="35000"/>
              </a:spcBef>
              <a:spcAft>
                <a:spcPct val="25000"/>
              </a:spcAft>
              <a:buClr>
                <a:srgbClr val="015873"/>
              </a:buClr>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Censored</a:t>
            </a:r>
          </a:p>
        </p:txBody>
      </p:sp>
      <p:pic>
        <p:nvPicPr>
          <p:cNvPr id="189" name="Picture 188">
            <a:extLst>
              <a:ext uri="{FF2B5EF4-FFF2-40B4-BE49-F238E27FC236}">
                <a16:creationId xmlns:a16="http://schemas.microsoft.com/office/drawing/2014/main" id="{5BFC1543-3788-1A28-5306-3EC1C229FF39}"/>
              </a:ext>
            </a:extLst>
          </p:cNvPr>
          <p:cNvPicPr>
            <a:picLocks noChangeAspect="1"/>
          </p:cNvPicPr>
          <p:nvPr/>
        </p:nvPicPr>
        <p:blipFill>
          <a:blip r:embed="rId3"/>
          <a:stretch>
            <a:fillRect/>
          </a:stretch>
        </p:blipFill>
        <p:spPr>
          <a:xfrm>
            <a:off x="2637936" y="1933305"/>
            <a:ext cx="6632238" cy="1131094"/>
          </a:xfrm>
          <a:prstGeom prst="rect">
            <a:avLst/>
          </a:prstGeom>
        </p:spPr>
      </p:pic>
      <p:sp>
        <p:nvSpPr>
          <p:cNvPr id="94" name="Freeform 93">
            <a:extLst>
              <a:ext uri="{FF2B5EF4-FFF2-40B4-BE49-F238E27FC236}">
                <a16:creationId xmlns:a16="http://schemas.microsoft.com/office/drawing/2014/main" id="{AAAEFEFD-D549-8AC1-9218-8C93CD4C74BE}"/>
              </a:ext>
            </a:extLst>
          </p:cNvPr>
          <p:cNvSpPr/>
          <p:nvPr/>
        </p:nvSpPr>
        <p:spPr bwMode="auto">
          <a:xfrm>
            <a:off x="2671817" y="1903590"/>
            <a:ext cx="7350680" cy="2825280"/>
          </a:xfrm>
          <a:custGeom>
            <a:avLst/>
            <a:gdLst>
              <a:gd name="connsiteX0" fmla="*/ 0 w 3191163"/>
              <a:gd name="connsiteY0" fmla="*/ 0 h 1842655"/>
              <a:gd name="connsiteX1" fmla="*/ 0 w 3191163"/>
              <a:gd name="connsiteY1" fmla="*/ 1842655 h 1842655"/>
              <a:gd name="connsiteX2" fmla="*/ 3191163 w 3191163"/>
              <a:gd name="connsiteY2" fmla="*/ 1842655 h 1842655"/>
            </a:gdLst>
            <a:ahLst/>
            <a:cxnLst>
              <a:cxn ang="0">
                <a:pos x="connsiteX0" y="connsiteY0"/>
              </a:cxn>
              <a:cxn ang="0">
                <a:pos x="connsiteX1" y="connsiteY1"/>
              </a:cxn>
              <a:cxn ang="0">
                <a:pos x="connsiteX2" y="connsiteY2"/>
              </a:cxn>
            </a:cxnLst>
            <a:rect l="l" t="t" r="r" b="b"/>
            <a:pathLst>
              <a:path w="3191163" h="1842655">
                <a:moveTo>
                  <a:pt x="0" y="0"/>
                </a:moveTo>
                <a:lnTo>
                  <a:pt x="0" y="1842655"/>
                </a:lnTo>
                <a:lnTo>
                  <a:pt x="3191163" y="1842655"/>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90" name="TextBox 189">
            <a:extLst>
              <a:ext uri="{FF2B5EF4-FFF2-40B4-BE49-F238E27FC236}">
                <a16:creationId xmlns:a16="http://schemas.microsoft.com/office/drawing/2014/main" id="{D4BC332E-CB5E-4797-6460-76FA7D681E7D}"/>
              </a:ext>
            </a:extLst>
          </p:cNvPr>
          <p:cNvSpPr txBox="1"/>
          <p:nvPr/>
        </p:nvSpPr>
        <p:spPr bwMode="auto">
          <a:xfrm>
            <a:off x="2783178" y="1794286"/>
            <a:ext cx="133923"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1" name="TextBox 190">
            <a:extLst>
              <a:ext uri="{FF2B5EF4-FFF2-40B4-BE49-F238E27FC236}">
                <a16:creationId xmlns:a16="http://schemas.microsoft.com/office/drawing/2014/main" id="{16A4033C-283C-3126-CFF3-2D5BBB3204B8}"/>
              </a:ext>
            </a:extLst>
          </p:cNvPr>
          <p:cNvSpPr txBox="1"/>
          <p:nvPr/>
        </p:nvSpPr>
        <p:spPr bwMode="auto">
          <a:xfrm>
            <a:off x="2814011" y="179975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2" name="TextBox 191">
            <a:extLst>
              <a:ext uri="{FF2B5EF4-FFF2-40B4-BE49-F238E27FC236}">
                <a16:creationId xmlns:a16="http://schemas.microsoft.com/office/drawing/2014/main" id="{164426E7-4BDE-C566-9FB2-0D37DFA13549}"/>
              </a:ext>
            </a:extLst>
          </p:cNvPr>
          <p:cNvSpPr txBox="1"/>
          <p:nvPr/>
        </p:nvSpPr>
        <p:spPr bwMode="auto">
          <a:xfrm>
            <a:off x="2904063" y="1799304"/>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3" name="TextBox 192">
            <a:extLst>
              <a:ext uri="{FF2B5EF4-FFF2-40B4-BE49-F238E27FC236}">
                <a16:creationId xmlns:a16="http://schemas.microsoft.com/office/drawing/2014/main" id="{23DFC5C0-1A73-633B-B639-A97AEB886F44}"/>
              </a:ext>
            </a:extLst>
          </p:cNvPr>
          <p:cNvSpPr txBox="1"/>
          <p:nvPr/>
        </p:nvSpPr>
        <p:spPr bwMode="auto">
          <a:xfrm>
            <a:off x="3206966" y="249330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4" name="TextBox 193">
            <a:extLst>
              <a:ext uri="{FF2B5EF4-FFF2-40B4-BE49-F238E27FC236}">
                <a16:creationId xmlns:a16="http://schemas.microsoft.com/office/drawing/2014/main" id="{CF4AD422-AF23-D4E2-82FA-3A455796552A}"/>
              </a:ext>
            </a:extLst>
          </p:cNvPr>
          <p:cNvSpPr txBox="1"/>
          <p:nvPr/>
        </p:nvSpPr>
        <p:spPr bwMode="auto">
          <a:xfrm>
            <a:off x="3508009" y="269071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5" name="TextBox 194">
            <a:extLst>
              <a:ext uri="{FF2B5EF4-FFF2-40B4-BE49-F238E27FC236}">
                <a16:creationId xmlns:a16="http://schemas.microsoft.com/office/drawing/2014/main" id="{C4FD3123-59EA-5A6A-5AA2-D702AE449984}"/>
              </a:ext>
            </a:extLst>
          </p:cNvPr>
          <p:cNvSpPr txBox="1"/>
          <p:nvPr/>
        </p:nvSpPr>
        <p:spPr bwMode="auto">
          <a:xfrm>
            <a:off x="3995782" y="2759997"/>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6" name="TextBox 195">
            <a:extLst>
              <a:ext uri="{FF2B5EF4-FFF2-40B4-BE49-F238E27FC236}">
                <a16:creationId xmlns:a16="http://schemas.microsoft.com/office/drawing/2014/main" id="{270AEC29-3669-85D3-6E6D-F37163824567}"/>
              </a:ext>
            </a:extLst>
          </p:cNvPr>
          <p:cNvSpPr txBox="1"/>
          <p:nvPr/>
        </p:nvSpPr>
        <p:spPr bwMode="auto">
          <a:xfrm>
            <a:off x="4399006" y="2763328"/>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7" name="TextBox 196">
            <a:extLst>
              <a:ext uri="{FF2B5EF4-FFF2-40B4-BE49-F238E27FC236}">
                <a16:creationId xmlns:a16="http://schemas.microsoft.com/office/drawing/2014/main" id="{0811BEA5-89D4-8208-A2EC-1BA2A8E23F91}"/>
              </a:ext>
            </a:extLst>
          </p:cNvPr>
          <p:cNvSpPr txBox="1"/>
          <p:nvPr/>
        </p:nvSpPr>
        <p:spPr bwMode="auto">
          <a:xfrm>
            <a:off x="4944612"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8" name="TextBox 197">
            <a:extLst>
              <a:ext uri="{FF2B5EF4-FFF2-40B4-BE49-F238E27FC236}">
                <a16:creationId xmlns:a16="http://schemas.microsoft.com/office/drawing/2014/main" id="{7EE61B0B-09A5-51B2-D4A9-A8C2606EF411}"/>
              </a:ext>
            </a:extLst>
          </p:cNvPr>
          <p:cNvSpPr txBox="1"/>
          <p:nvPr/>
        </p:nvSpPr>
        <p:spPr bwMode="auto">
          <a:xfrm>
            <a:off x="5002207"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199" name="TextBox 198">
            <a:extLst>
              <a:ext uri="{FF2B5EF4-FFF2-40B4-BE49-F238E27FC236}">
                <a16:creationId xmlns:a16="http://schemas.microsoft.com/office/drawing/2014/main" id="{14E330F3-5B65-C65E-2140-28A299840776}"/>
              </a:ext>
            </a:extLst>
          </p:cNvPr>
          <p:cNvSpPr txBox="1"/>
          <p:nvPr/>
        </p:nvSpPr>
        <p:spPr bwMode="auto">
          <a:xfrm>
            <a:off x="5169661"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0" name="TextBox 199">
            <a:extLst>
              <a:ext uri="{FF2B5EF4-FFF2-40B4-BE49-F238E27FC236}">
                <a16:creationId xmlns:a16="http://schemas.microsoft.com/office/drawing/2014/main" id="{9DF5EB19-2091-E9E7-97EB-7932547B64C6}"/>
              </a:ext>
            </a:extLst>
          </p:cNvPr>
          <p:cNvSpPr txBox="1"/>
          <p:nvPr/>
        </p:nvSpPr>
        <p:spPr bwMode="auto">
          <a:xfrm>
            <a:off x="5236622"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1" name="TextBox 200">
            <a:extLst>
              <a:ext uri="{FF2B5EF4-FFF2-40B4-BE49-F238E27FC236}">
                <a16:creationId xmlns:a16="http://schemas.microsoft.com/office/drawing/2014/main" id="{8C1C2F6B-9FDD-A5C3-7E31-8EE08543033E}"/>
              </a:ext>
            </a:extLst>
          </p:cNvPr>
          <p:cNvSpPr txBox="1"/>
          <p:nvPr/>
        </p:nvSpPr>
        <p:spPr bwMode="auto">
          <a:xfrm>
            <a:off x="5293279"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2" name="TextBox 201">
            <a:extLst>
              <a:ext uri="{FF2B5EF4-FFF2-40B4-BE49-F238E27FC236}">
                <a16:creationId xmlns:a16="http://schemas.microsoft.com/office/drawing/2014/main" id="{F20AC4C3-8795-2EB2-CD79-08DA7EB907FC}"/>
              </a:ext>
            </a:extLst>
          </p:cNvPr>
          <p:cNvSpPr txBox="1"/>
          <p:nvPr/>
        </p:nvSpPr>
        <p:spPr bwMode="auto">
          <a:xfrm>
            <a:off x="5468382"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3" name="TextBox 202">
            <a:extLst>
              <a:ext uri="{FF2B5EF4-FFF2-40B4-BE49-F238E27FC236}">
                <a16:creationId xmlns:a16="http://schemas.microsoft.com/office/drawing/2014/main" id="{93916798-102D-0460-319C-BE5368EFD7B2}"/>
              </a:ext>
            </a:extLst>
          </p:cNvPr>
          <p:cNvSpPr txBox="1"/>
          <p:nvPr/>
        </p:nvSpPr>
        <p:spPr bwMode="auto">
          <a:xfrm>
            <a:off x="5538568"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4" name="TextBox 203">
            <a:extLst>
              <a:ext uri="{FF2B5EF4-FFF2-40B4-BE49-F238E27FC236}">
                <a16:creationId xmlns:a16="http://schemas.microsoft.com/office/drawing/2014/main" id="{DC903858-364D-52FD-CA7B-BBBF0EC51190}"/>
              </a:ext>
            </a:extLst>
          </p:cNvPr>
          <p:cNvSpPr txBox="1"/>
          <p:nvPr/>
        </p:nvSpPr>
        <p:spPr bwMode="auto">
          <a:xfrm>
            <a:off x="5635836"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5" name="TextBox 204">
            <a:extLst>
              <a:ext uri="{FF2B5EF4-FFF2-40B4-BE49-F238E27FC236}">
                <a16:creationId xmlns:a16="http://schemas.microsoft.com/office/drawing/2014/main" id="{272C9E99-C4ED-46AF-46BD-8A47831D7513}"/>
              </a:ext>
            </a:extLst>
          </p:cNvPr>
          <p:cNvSpPr txBox="1"/>
          <p:nvPr/>
        </p:nvSpPr>
        <p:spPr bwMode="auto">
          <a:xfrm>
            <a:off x="5711961"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6" name="TextBox 205">
            <a:extLst>
              <a:ext uri="{FF2B5EF4-FFF2-40B4-BE49-F238E27FC236}">
                <a16:creationId xmlns:a16="http://schemas.microsoft.com/office/drawing/2014/main" id="{EDA9FD3D-3DC7-0525-9CF2-AFAF28FABAB7}"/>
              </a:ext>
            </a:extLst>
          </p:cNvPr>
          <p:cNvSpPr txBox="1"/>
          <p:nvPr/>
        </p:nvSpPr>
        <p:spPr bwMode="auto">
          <a:xfrm>
            <a:off x="5821617"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7" name="TextBox 206">
            <a:extLst>
              <a:ext uri="{FF2B5EF4-FFF2-40B4-BE49-F238E27FC236}">
                <a16:creationId xmlns:a16="http://schemas.microsoft.com/office/drawing/2014/main" id="{8AC479DB-59F3-532D-EFBA-7129D93DDAB1}"/>
              </a:ext>
            </a:extLst>
          </p:cNvPr>
          <p:cNvSpPr txBox="1"/>
          <p:nvPr/>
        </p:nvSpPr>
        <p:spPr bwMode="auto">
          <a:xfrm>
            <a:off x="5978484"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8" name="TextBox 207">
            <a:extLst>
              <a:ext uri="{FF2B5EF4-FFF2-40B4-BE49-F238E27FC236}">
                <a16:creationId xmlns:a16="http://schemas.microsoft.com/office/drawing/2014/main" id="{40B0ACEC-9B6A-E965-2F86-77BCB9652851}"/>
              </a:ext>
            </a:extLst>
          </p:cNvPr>
          <p:cNvSpPr txBox="1"/>
          <p:nvPr/>
        </p:nvSpPr>
        <p:spPr bwMode="auto">
          <a:xfrm>
            <a:off x="6418654"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09" name="TextBox 208">
            <a:extLst>
              <a:ext uri="{FF2B5EF4-FFF2-40B4-BE49-F238E27FC236}">
                <a16:creationId xmlns:a16="http://schemas.microsoft.com/office/drawing/2014/main" id="{4A00C720-B904-C643-DF9E-F80BDC57DE65}"/>
              </a:ext>
            </a:extLst>
          </p:cNvPr>
          <p:cNvSpPr txBox="1"/>
          <p:nvPr/>
        </p:nvSpPr>
        <p:spPr bwMode="auto">
          <a:xfrm>
            <a:off x="6775526"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0" name="TextBox 209">
            <a:extLst>
              <a:ext uri="{FF2B5EF4-FFF2-40B4-BE49-F238E27FC236}">
                <a16:creationId xmlns:a16="http://schemas.microsoft.com/office/drawing/2014/main" id="{36BF747E-20D0-7895-2C66-7F8AD9127DF5}"/>
              </a:ext>
            </a:extLst>
          </p:cNvPr>
          <p:cNvSpPr txBox="1"/>
          <p:nvPr/>
        </p:nvSpPr>
        <p:spPr bwMode="auto">
          <a:xfrm>
            <a:off x="7119042"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1" name="TextBox 210">
            <a:extLst>
              <a:ext uri="{FF2B5EF4-FFF2-40B4-BE49-F238E27FC236}">
                <a16:creationId xmlns:a16="http://schemas.microsoft.com/office/drawing/2014/main" id="{C55C0547-CFD7-ED42-106E-7C50BA302456}"/>
              </a:ext>
            </a:extLst>
          </p:cNvPr>
          <p:cNvSpPr txBox="1"/>
          <p:nvPr/>
        </p:nvSpPr>
        <p:spPr bwMode="auto">
          <a:xfrm>
            <a:off x="7198749"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2" name="TextBox 211">
            <a:extLst>
              <a:ext uri="{FF2B5EF4-FFF2-40B4-BE49-F238E27FC236}">
                <a16:creationId xmlns:a16="http://schemas.microsoft.com/office/drawing/2014/main" id="{EDEA9C0F-C201-5B7B-FC45-DA0D1E996FCC}"/>
              </a:ext>
            </a:extLst>
          </p:cNvPr>
          <p:cNvSpPr txBox="1"/>
          <p:nvPr/>
        </p:nvSpPr>
        <p:spPr bwMode="auto">
          <a:xfrm>
            <a:off x="7259194"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3" name="TextBox 212">
            <a:extLst>
              <a:ext uri="{FF2B5EF4-FFF2-40B4-BE49-F238E27FC236}">
                <a16:creationId xmlns:a16="http://schemas.microsoft.com/office/drawing/2014/main" id="{3DF01CCC-F805-A75F-14DC-4725F1BEF338}"/>
              </a:ext>
            </a:extLst>
          </p:cNvPr>
          <p:cNvSpPr txBox="1"/>
          <p:nvPr/>
        </p:nvSpPr>
        <p:spPr bwMode="auto">
          <a:xfrm>
            <a:off x="8038603"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4" name="TextBox 213">
            <a:extLst>
              <a:ext uri="{FF2B5EF4-FFF2-40B4-BE49-F238E27FC236}">
                <a16:creationId xmlns:a16="http://schemas.microsoft.com/office/drawing/2014/main" id="{5E6B7770-786A-7C2B-CCBA-BB74F8D4C78B}"/>
              </a:ext>
            </a:extLst>
          </p:cNvPr>
          <p:cNvSpPr txBox="1"/>
          <p:nvPr/>
        </p:nvSpPr>
        <p:spPr bwMode="auto">
          <a:xfrm>
            <a:off x="8419016"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5" name="TextBox 214">
            <a:extLst>
              <a:ext uri="{FF2B5EF4-FFF2-40B4-BE49-F238E27FC236}">
                <a16:creationId xmlns:a16="http://schemas.microsoft.com/office/drawing/2014/main" id="{932728F6-8A16-F26B-ED46-0C3AB1EFD10C}"/>
              </a:ext>
            </a:extLst>
          </p:cNvPr>
          <p:cNvSpPr txBox="1"/>
          <p:nvPr/>
        </p:nvSpPr>
        <p:spPr bwMode="auto">
          <a:xfrm>
            <a:off x="7560336"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6" name="TextBox 215">
            <a:extLst>
              <a:ext uri="{FF2B5EF4-FFF2-40B4-BE49-F238E27FC236}">
                <a16:creationId xmlns:a16="http://schemas.microsoft.com/office/drawing/2014/main" id="{4194F158-C106-06B8-0738-1EFAC1126EE9}"/>
              </a:ext>
            </a:extLst>
          </p:cNvPr>
          <p:cNvSpPr txBox="1"/>
          <p:nvPr/>
        </p:nvSpPr>
        <p:spPr bwMode="auto">
          <a:xfrm>
            <a:off x="7597309"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7" name="TextBox 216">
            <a:extLst>
              <a:ext uri="{FF2B5EF4-FFF2-40B4-BE49-F238E27FC236}">
                <a16:creationId xmlns:a16="http://schemas.microsoft.com/office/drawing/2014/main" id="{B2A7F400-2D67-77B7-3520-715E6D46278F}"/>
              </a:ext>
            </a:extLst>
          </p:cNvPr>
          <p:cNvSpPr txBox="1"/>
          <p:nvPr/>
        </p:nvSpPr>
        <p:spPr bwMode="auto">
          <a:xfrm>
            <a:off x="7644762"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218" name="TextBox 217">
            <a:extLst>
              <a:ext uri="{FF2B5EF4-FFF2-40B4-BE49-F238E27FC236}">
                <a16:creationId xmlns:a16="http://schemas.microsoft.com/office/drawing/2014/main" id="{3D80EC48-763F-8587-2396-6D5853B0E311}"/>
              </a:ext>
            </a:extLst>
          </p:cNvPr>
          <p:cNvSpPr txBox="1"/>
          <p:nvPr/>
        </p:nvSpPr>
        <p:spPr bwMode="auto">
          <a:xfrm>
            <a:off x="9160878" y="2906536"/>
            <a:ext cx="133921" cy="43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a:t>
            </a:r>
          </a:p>
        </p:txBody>
      </p:sp>
      <p:sp>
        <p:nvSpPr>
          <p:cNvPr id="4" name="TextBox 3">
            <a:extLst>
              <a:ext uri="{FF2B5EF4-FFF2-40B4-BE49-F238E27FC236}">
                <a16:creationId xmlns:a16="http://schemas.microsoft.com/office/drawing/2014/main" id="{52E2A4F1-C9AB-B270-899B-826BE77C4B99}"/>
              </a:ext>
            </a:extLst>
          </p:cNvPr>
          <p:cNvSpPr txBox="1"/>
          <p:nvPr/>
        </p:nvSpPr>
        <p:spPr bwMode="auto">
          <a:xfrm>
            <a:off x="2702095" y="4296769"/>
            <a:ext cx="50239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Median </a:t>
            </a:r>
            <a:r>
              <a:rPr lang="en-US" sz="1600" b="0" dirty="0" err="1">
                <a:solidFill>
                  <a:schemeClr val="bg1"/>
                </a:solidFill>
                <a:latin typeface="Calibri" panose="020F0502020204030204" pitchFamily="34" charset="0"/>
              </a:rPr>
              <a:t>DoR</a:t>
            </a:r>
            <a:r>
              <a:rPr lang="en-US" sz="1600" b="0" dirty="0">
                <a:solidFill>
                  <a:schemeClr val="bg1"/>
                </a:solidFill>
                <a:latin typeface="Calibri" panose="020F0502020204030204" pitchFamily="34" charset="0"/>
              </a:rPr>
              <a:t>, </a:t>
            </a:r>
            <a:r>
              <a:rPr lang="en-US" sz="1600" b="0" dirty="0" err="1">
                <a:solidFill>
                  <a:schemeClr val="bg1"/>
                </a:solidFill>
                <a:latin typeface="Calibri" panose="020F0502020204030204" pitchFamily="34" charset="0"/>
              </a:rPr>
              <a:t>mo</a:t>
            </a:r>
            <a:r>
              <a:rPr lang="en-US" sz="1600" b="0" dirty="0">
                <a:solidFill>
                  <a:schemeClr val="bg1"/>
                </a:solidFill>
                <a:latin typeface="Calibri" panose="020F0502020204030204" pitchFamily="34" charset="0"/>
              </a:rPr>
              <a:t>: NR (95% CI: 8.3-NR)</a:t>
            </a:r>
          </a:p>
        </p:txBody>
      </p:sp>
    </p:spTree>
    <p:extLst>
      <p:ext uri="{BB962C8B-B14F-4D97-AF65-F5344CB8AC3E}">
        <p14:creationId xmlns:p14="http://schemas.microsoft.com/office/powerpoint/2010/main" val="1954681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5D03640F-1329-A082-D189-2703AEE35B15}"/>
              </a:ext>
            </a:extLst>
          </p:cNvPr>
          <p:cNvSpPr/>
          <p:nvPr/>
        </p:nvSpPr>
        <p:spPr bwMode="auto">
          <a:xfrm>
            <a:off x="6092636" y="3838041"/>
            <a:ext cx="5523259" cy="823965"/>
          </a:xfrm>
          <a:prstGeom prst="roundRect">
            <a:avLst/>
          </a:prstGeom>
          <a:solidFill>
            <a:schemeClr val="accent3">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 name="Title 1">
            <a:extLst>
              <a:ext uri="{FF2B5EF4-FFF2-40B4-BE49-F238E27FC236}">
                <a16:creationId xmlns:a16="http://schemas.microsoft.com/office/drawing/2014/main" id="{9412B98F-8E80-4704-8AC9-BD54829D9925}"/>
              </a:ext>
            </a:extLst>
          </p:cNvPr>
          <p:cNvSpPr>
            <a:spLocks noGrp="1"/>
          </p:cNvSpPr>
          <p:nvPr>
            <p:ph type="title"/>
          </p:nvPr>
        </p:nvSpPr>
        <p:spPr/>
        <p:txBody>
          <a:bodyPr/>
          <a:lstStyle/>
          <a:p>
            <a:r>
              <a:rPr lang="en-US" altLang="en-US" dirty="0"/>
              <a:t>Lifileucel</a:t>
            </a:r>
            <a:r>
              <a:rPr lang="en-US" dirty="0"/>
              <a:t>: Adverse Events</a:t>
            </a:r>
          </a:p>
        </p:txBody>
      </p:sp>
      <p:sp>
        <p:nvSpPr>
          <p:cNvPr id="6" name="Content Placeholder 5">
            <a:extLst>
              <a:ext uri="{FF2B5EF4-FFF2-40B4-BE49-F238E27FC236}">
                <a16:creationId xmlns:a16="http://schemas.microsoft.com/office/drawing/2014/main" id="{1A8DCBB1-D1A0-7597-6E61-0DBC5EA54A75}"/>
              </a:ext>
            </a:extLst>
          </p:cNvPr>
          <p:cNvSpPr>
            <a:spLocks noGrp="1"/>
          </p:cNvSpPr>
          <p:nvPr>
            <p:ph sz="half" idx="2"/>
          </p:nvPr>
        </p:nvSpPr>
        <p:spPr>
          <a:xfrm>
            <a:off x="6252633" y="1510730"/>
            <a:ext cx="5605383" cy="4679462"/>
          </a:xfrm>
        </p:spPr>
        <p:txBody>
          <a:bodyPr/>
          <a:lstStyle/>
          <a:p>
            <a:pPr>
              <a:spcBef>
                <a:spcPts val="0"/>
              </a:spcBef>
            </a:pPr>
            <a:r>
              <a:rPr lang="en-US" sz="2000" dirty="0"/>
              <a:t>6 deaths occurred within 30 days after infusion</a:t>
            </a:r>
          </a:p>
          <a:p>
            <a:pPr lvl="1">
              <a:spcBef>
                <a:spcPts val="0"/>
              </a:spcBef>
            </a:pPr>
            <a:r>
              <a:rPr lang="en-US" sz="1800" dirty="0"/>
              <a:t>4 deaths were determined to be due to AEs</a:t>
            </a:r>
          </a:p>
          <a:p>
            <a:pPr lvl="2">
              <a:spcBef>
                <a:spcPts val="0"/>
              </a:spcBef>
            </a:pPr>
            <a:r>
              <a:rPr lang="en-US" sz="1600" dirty="0"/>
              <a:t>3 assessed by investigator to be related to NMA-LD and/or IL-2 (pneumonia, arrhythmia, acute respiratory failure)</a:t>
            </a:r>
          </a:p>
          <a:p>
            <a:pPr lvl="2">
              <a:spcBef>
                <a:spcPts val="0"/>
              </a:spcBef>
            </a:pPr>
            <a:r>
              <a:rPr lang="en-US" sz="1600" dirty="0"/>
              <a:t>1 assessed by investigator to be related to all components (intra-abdominal hemorrhage)</a:t>
            </a:r>
          </a:p>
          <a:p>
            <a:pPr lvl="1">
              <a:spcBef>
                <a:spcPts val="0"/>
              </a:spcBef>
            </a:pPr>
            <a:r>
              <a:rPr lang="en-US" sz="1800" dirty="0"/>
              <a:t>2 deaths due to PD</a:t>
            </a:r>
          </a:p>
          <a:p>
            <a:r>
              <a:rPr lang="en-US" sz="2000" dirty="0"/>
              <a:t>TEAEs were highest the first 2 </a:t>
            </a:r>
            <a:r>
              <a:rPr lang="en-US" sz="2000" dirty="0" err="1"/>
              <a:t>wk</a:t>
            </a:r>
            <a:r>
              <a:rPr lang="en-US" sz="2000" dirty="0"/>
              <a:t> post therapy, then rapidly decreased</a:t>
            </a:r>
          </a:p>
          <a:p>
            <a:r>
              <a:rPr lang="en-US" sz="2000" dirty="0"/>
              <a:t>Safety profile was consistent with underlying disease and known safety profiles of NMA-LD and IL-2 regimens and was similar between cohorts </a:t>
            </a:r>
          </a:p>
          <a:p>
            <a:endParaRPr lang="en-US" dirty="0"/>
          </a:p>
        </p:txBody>
      </p:sp>
      <p:sp>
        <p:nvSpPr>
          <p:cNvPr id="8" name="Text Box 11">
            <a:extLst>
              <a:ext uri="{FF2B5EF4-FFF2-40B4-BE49-F238E27FC236}">
                <a16:creationId xmlns:a16="http://schemas.microsoft.com/office/drawing/2014/main" id="{1257F244-2623-49AC-A355-93070B08110A}"/>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Chesney. J Immunother Cancer. 2022;10:e005755.</a:t>
            </a:r>
          </a:p>
        </p:txBody>
      </p:sp>
      <p:graphicFrame>
        <p:nvGraphicFramePr>
          <p:cNvPr id="9" name="Content Placeholder 8">
            <a:extLst>
              <a:ext uri="{FF2B5EF4-FFF2-40B4-BE49-F238E27FC236}">
                <a16:creationId xmlns:a16="http://schemas.microsoft.com/office/drawing/2014/main" id="{F1483A74-E29F-C104-51B7-B35ACFA6A57B}"/>
              </a:ext>
            </a:extLst>
          </p:cNvPr>
          <p:cNvGraphicFramePr>
            <a:graphicFrameLocks noGrp="1"/>
          </p:cNvGraphicFramePr>
          <p:nvPr>
            <p:ph sz="half" idx="1"/>
          </p:nvPr>
        </p:nvGraphicFramePr>
        <p:xfrm>
          <a:off x="601663" y="1511300"/>
          <a:ext cx="4971661" cy="4160884"/>
        </p:xfrm>
        <a:graphic>
          <a:graphicData uri="http://schemas.openxmlformats.org/drawingml/2006/table">
            <a:tbl>
              <a:tblPr firstRow="1"/>
              <a:tblGrid>
                <a:gridCol w="2381921">
                  <a:extLst>
                    <a:ext uri="{9D8B030D-6E8A-4147-A177-3AD203B41FA5}">
                      <a16:colId xmlns:a16="http://schemas.microsoft.com/office/drawing/2014/main" val="92868280"/>
                    </a:ext>
                  </a:extLst>
                </a:gridCol>
                <a:gridCol w="1294870">
                  <a:extLst>
                    <a:ext uri="{9D8B030D-6E8A-4147-A177-3AD203B41FA5}">
                      <a16:colId xmlns:a16="http://schemas.microsoft.com/office/drawing/2014/main" val="2743813746"/>
                    </a:ext>
                  </a:extLst>
                </a:gridCol>
                <a:gridCol w="1294870">
                  <a:extLst>
                    <a:ext uri="{9D8B030D-6E8A-4147-A177-3AD203B41FA5}">
                      <a16:colId xmlns:a16="http://schemas.microsoft.com/office/drawing/2014/main" val="181808079"/>
                    </a:ext>
                  </a:extLst>
                </a:gridCol>
              </a:tblGrid>
              <a:tr h="297206">
                <a:tc>
                  <a:txBody>
                    <a:bodyPr/>
                    <a:lstStyle/>
                    <a:p>
                      <a:pPr marL="0" marR="0" algn="l" defTabSz="914400" rtl="0" eaLnBrk="1" latinLnBrk="0" hangingPunct="1">
                        <a:lnSpc>
                          <a:spcPct val="100000"/>
                        </a:lnSpc>
                        <a:spcBef>
                          <a:spcPts val="0"/>
                        </a:spcBef>
                        <a:spcAft>
                          <a:spcPts val="0"/>
                        </a:spcAft>
                      </a:pPr>
                      <a:r>
                        <a:rPr lang="en-US" sz="1600" b="1" kern="1200" dirty="0">
                          <a:solidFill>
                            <a:schemeClr val="tx1"/>
                          </a:solidFill>
                          <a:effectLst/>
                          <a:latin typeface="+mn-lt"/>
                          <a:ea typeface="Batang" panose="02030600000101010101" pitchFamily="18" charset="-127"/>
                          <a:cs typeface="Calibri" panose="020F0502020204030204" pitchFamily="34" charset="0"/>
                        </a:rPr>
                        <a:t>AEs</a:t>
                      </a:r>
                    </a:p>
                  </a:txBody>
                  <a:tcPr marL="68580" marR="68580" marT="0" marB="0" anchor="ctr">
                    <a:lnL>
                      <a:noFill/>
                    </a:lnL>
                    <a:lnR w="9525" cap="flat" cmpd="sng" algn="ctr">
                      <a:noFill/>
                      <a:prstDash val="solid"/>
                      <a:round/>
                      <a:headEnd type="none" w="med" len="med"/>
                      <a:tailEnd type="none" w="med" len="med"/>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solidFill>
                  </a:tcPr>
                </a:tc>
                <a:tc gridSpan="2">
                  <a:txBody>
                    <a:bodyPr/>
                    <a:lstStyle/>
                    <a:p>
                      <a:pPr marL="0" marR="0" algn="ctr" defTabSz="914400" rtl="0" eaLnBrk="1" latinLnBrk="0" hangingPunct="1">
                        <a:lnSpc>
                          <a:spcPct val="100000"/>
                        </a:lnSpc>
                        <a:spcBef>
                          <a:spcPts val="0"/>
                        </a:spcBef>
                        <a:spcAft>
                          <a:spcPts val="0"/>
                        </a:spcAft>
                      </a:pPr>
                      <a:r>
                        <a:rPr lang="en-US" sz="1600" b="1" kern="1200" dirty="0">
                          <a:solidFill>
                            <a:schemeClr val="tx1"/>
                          </a:solidFill>
                          <a:effectLst/>
                          <a:latin typeface="+mn-lt"/>
                          <a:ea typeface="Batang" panose="02030600000101010101" pitchFamily="18" charset="-127"/>
                          <a:cs typeface="Calibri" panose="020F0502020204030204" pitchFamily="34" charset="0"/>
                        </a:rPr>
                        <a:t>Safety Set (n = 156)</a:t>
                      </a:r>
                    </a:p>
                  </a:txBody>
                  <a:tcPr marL="68580" marR="68580" marT="0" marB="0" anchor="ctr">
                    <a:lnL w="9525" cap="flat" cmpd="sng" algn="ctr">
                      <a:noFill/>
                      <a:prstDash val="solid"/>
                      <a:round/>
                      <a:headEnd type="none" w="med" len="med"/>
                      <a:tailEnd type="none" w="med" len="med"/>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kern="1200" dirty="0">
                        <a:solidFill>
                          <a:schemeClr val="tx1"/>
                        </a:solidFill>
                        <a:effectLst/>
                        <a:latin typeface="+mn-lt"/>
                        <a:ea typeface="Batang" panose="02030600000101010101" pitchFamily="18" charset="-127"/>
                        <a:cs typeface="Calibri" panose="020F0502020204030204" pitchFamily="34" charset="0"/>
                      </a:endParaRPr>
                    </a:p>
                  </a:txBody>
                  <a:tcPr marL="68580" marR="68580" marT="0" marB="0" anchor="ctr">
                    <a:lnL w="9525" cap="flat" cmpd="sng" algn="ctr">
                      <a:noFill/>
                      <a:prstDash val="solid"/>
                      <a:round/>
                      <a:headEnd type="none" w="med" len="med"/>
                      <a:tailEnd type="none" w="med" len="med"/>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839349459"/>
                  </a:ext>
                </a:extLst>
              </a:tr>
              <a:tr h="297206">
                <a:tc>
                  <a:txBody>
                    <a:bodyPr/>
                    <a:lstStyle>
                      <a:lvl1pPr marL="0" algn="l" defTabSz="914400" rtl="0" eaLnBrk="1" latinLnBrk="0" hangingPunct="1">
                        <a:defRPr sz="1800" b="1" kern="1200">
                          <a:solidFill>
                            <a:schemeClr val="tx1"/>
                          </a:solidFill>
                          <a:latin typeface="Bierstadt"/>
                        </a:defRPr>
                      </a:lvl1pPr>
                      <a:lvl2pPr marL="457200" algn="l" defTabSz="914400" rtl="0" eaLnBrk="1" latinLnBrk="0" hangingPunct="1">
                        <a:defRPr sz="1800" b="1" kern="1200">
                          <a:solidFill>
                            <a:schemeClr val="tx1"/>
                          </a:solidFill>
                          <a:latin typeface="Bierstadt"/>
                        </a:defRPr>
                      </a:lvl2pPr>
                      <a:lvl3pPr marL="914400" algn="l" defTabSz="914400" rtl="0" eaLnBrk="1" latinLnBrk="0" hangingPunct="1">
                        <a:defRPr sz="1800" b="1" kern="1200">
                          <a:solidFill>
                            <a:schemeClr val="tx1"/>
                          </a:solidFill>
                          <a:latin typeface="Bierstadt"/>
                        </a:defRPr>
                      </a:lvl3pPr>
                      <a:lvl4pPr marL="1371600" algn="l" defTabSz="914400" rtl="0" eaLnBrk="1" latinLnBrk="0" hangingPunct="1">
                        <a:defRPr sz="1800" b="1" kern="1200">
                          <a:solidFill>
                            <a:schemeClr val="tx1"/>
                          </a:solidFill>
                          <a:latin typeface="Bierstadt"/>
                        </a:defRPr>
                      </a:lvl4pPr>
                      <a:lvl5pPr marL="1828800" algn="l" defTabSz="914400" rtl="0" eaLnBrk="1" latinLnBrk="0" hangingPunct="1">
                        <a:defRPr sz="1800" b="1" kern="1200">
                          <a:solidFill>
                            <a:schemeClr val="tx1"/>
                          </a:solidFill>
                          <a:latin typeface="Bierstadt"/>
                        </a:defRPr>
                      </a:lvl5pPr>
                      <a:lvl6pPr marL="2286000" algn="l" defTabSz="914400" rtl="0" eaLnBrk="1" latinLnBrk="0" hangingPunct="1">
                        <a:defRPr sz="1800" b="1" kern="1200">
                          <a:solidFill>
                            <a:schemeClr val="tx1"/>
                          </a:solidFill>
                          <a:latin typeface="Bierstadt"/>
                        </a:defRPr>
                      </a:lvl6pPr>
                      <a:lvl7pPr marL="2743200" algn="l" defTabSz="914400" rtl="0" eaLnBrk="1" latinLnBrk="0" hangingPunct="1">
                        <a:defRPr sz="1800" b="1" kern="1200">
                          <a:solidFill>
                            <a:schemeClr val="tx1"/>
                          </a:solidFill>
                          <a:latin typeface="Bierstadt"/>
                        </a:defRPr>
                      </a:lvl7pPr>
                      <a:lvl8pPr marL="3200400" algn="l" defTabSz="914400" rtl="0" eaLnBrk="1" latinLnBrk="0" hangingPunct="1">
                        <a:defRPr sz="1800" b="1" kern="1200">
                          <a:solidFill>
                            <a:schemeClr val="tx1"/>
                          </a:solidFill>
                          <a:latin typeface="Bierstadt"/>
                        </a:defRPr>
                      </a:lvl8pPr>
                      <a:lvl9pPr marL="3657600" algn="l" defTabSz="914400" rtl="0" eaLnBrk="1" latinLnBrk="0" hangingPunct="1">
                        <a:defRPr sz="1800" b="1" kern="1200">
                          <a:solidFill>
                            <a:schemeClr val="tx1"/>
                          </a:solidFill>
                          <a:latin typeface="Bierstadt"/>
                        </a:defRPr>
                      </a:lvl9pPr>
                    </a:lstStyle>
                    <a:p>
                      <a:pPr marL="0" marR="0" algn="l" defTabSz="914400" rtl="0" eaLnBrk="1" latinLnBrk="0" hangingPunct="1">
                        <a:lnSpc>
                          <a:spcPct val="100000"/>
                        </a:lnSpc>
                        <a:spcBef>
                          <a:spcPts val="0"/>
                        </a:spcBef>
                        <a:spcAft>
                          <a:spcPts val="0"/>
                        </a:spcAft>
                      </a:pPr>
                      <a:r>
                        <a:rPr lang="en-US" sz="1600" kern="1200" dirty="0">
                          <a:solidFill>
                            <a:schemeClr val="tx1"/>
                          </a:solidFill>
                          <a:effectLst/>
                          <a:latin typeface="+mn-lt"/>
                          <a:ea typeface="Batang" panose="02030600000101010101" pitchFamily="18" charset="-127"/>
                          <a:cs typeface="Calibri" panose="020F0502020204030204" pitchFamily="34" charset="0"/>
                        </a:rPr>
                        <a:t>Preferred Term, </a:t>
                      </a:r>
                      <a:r>
                        <a:rPr lang="en-US" sz="1600" kern="1200">
                          <a:solidFill>
                            <a:schemeClr val="tx1"/>
                          </a:solidFill>
                          <a:effectLst/>
                          <a:latin typeface="+mn-lt"/>
                          <a:ea typeface="Batang" panose="02030600000101010101" pitchFamily="18" charset="-127"/>
                          <a:cs typeface="Calibri" panose="020F0502020204030204" pitchFamily="34" charset="0"/>
                        </a:rPr>
                        <a:t>n (%)</a:t>
                      </a:r>
                      <a:endParaRPr lang="en-US" sz="1600" kern="1200" dirty="0">
                        <a:solidFill>
                          <a:schemeClr val="tx1"/>
                        </a:solidFill>
                        <a:effectLst/>
                        <a:latin typeface="+mn-lt"/>
                        <a:ea typeface="Batang" panose="02030600000101010101" pitchFamily="18" charset="-127"/>
                        <a:cs typeface="Calibri" panose="020F0502020204030204" pitchFamily="34" charset="0"/>
                      </a:endParaRPr>
                    </a:p>
                  </a:txBody>
                  <a:tcPr marL="68580" marR="68580" marT="0" marB="0" anchor="ctr">
                    <a:lnL>
                      <a:noFill/>
                    </a:lnL>
                    <a:lnR w="9525" cap="flat" cmpd="sng" algn="ctr">
                      <a:noFill/>
                      <a:prstDash val="solid"/>
                      <a:round/>
                      <a:headEnd type="none" w="med" len="med"/>
                      <a:tailEnd type="none" w="med" len="med"/>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b="1" kern="1200">
                          <a:solidFill>
                            <a:schemeClr val="tx1"/>
                          </a:solidFill>
                          <a:latin typeface="Bierstadt"/>
                        </a:defRPr>
                      </a:lvl1pPr>
                      <a:lvl2pPr marL="457200" algn="l" defTabSz="914400" rtl="0" eaLnBrk="1" latinLnBrk="0" hangingPunct="1">
                        <a:defRPr sz="1800" b="1" kern="1200">
                          <a:solidFill>
                            <a:schemeClr val="tx1"/>
                          </a:solidFill>
                          <a:latin typeface="Bierstadt"/>
                        </a:defRPr>
                      </a:lvl2pPr>
                      <a:lvl3pPr marL="914400" algn="l" defTabSz="914400" rtl="0" eaLnBrk="1" latinLnBrk="0" hangingPunct="1">
                        <a:defRPr sz="1800" b="1" kern="1200">
                          <a:solidFill>
                            <a:schemeClr val="tx1"/>
                          </a:solidFill>
                          <a:latin typeface="Bierstadt"/>
                        </a:defRPr>
                      </a:lvl3pPr>
                      <a:lvl4pPr marL="1371600" algn="l" defTabSz="914400" rtl="0" eaLnBrk="1" latinLnBrk="0" hangingPunct="1">
                        <a:defRPr sz="1800" b="1" kern="1200">
                          <a:solidFill>
                            <a:schemeClr val="tx1"/>
                          </a:solidFill>
                          <a:latin typeface="Bierstadt"/>
                        </a:defRPr>
                      </a:lvl4pPr>
                      <a:lvl5pPr marL="1828800" algn="l" defTabSz="914400" rtl="0" eaLnBrk="1" latinLnBrk="0" hangingPunct="1">
                        <a:defRPr sz="1800" b="1" kern="1200">
                          <a:solidFill>
                            <a:schemeClr val="tx1"/>
                          </a:solidFill>
                          <a:latin typeface="Bierstadt"/>
                        </a:defRPr>
                      </a:lvl5pPr>
                      <a:lvl6pPr marL="2286000" algn="l" defTabSz="914400" rtl="0" eaLnBrk="1" latinLnBrk="0" hangingPunct="1">
                        <a:defRPr sz="1800" b="1" kern="1200">
                          <a:solidFill>
                            <a:schemeClr val="tx1"/>
                          </a:solidFill>
                          <a:latin typeface="Bierstadt"/>
                        </a:defRPr>
                      </a:lvl6pPr>
                      <a:lvl7pPr marL="2743200" algn="l" defTabSz="914400" rtl="0" eaLnBrk="1" latinLnBrk="0" hangingPunct="1">
                        <a:defRPr sz="1800" b="1" kern="1200">
                          <a:solidFill>
                            <a:schemeClr val="tx1"/>
                          </a:solidFill>
                          <a:latin typeface="Bierstadt"/>
                        </a:defRPr>
                      </a:lvl7pPr>
                      <a:lvl8pPr marL="3200400" algn="l" defTabSz="914400" rtl="0" eaLnBrk="1" latinLnBrk="0" hangingPunct="1">
                        <a:defRPr sz="1800" b="1" kern="1200">
                          <a:solidFill>
                            <a:schemeClr val="tx1"/>
                          </a:solidFill>
                          <a:latin typeface="Bierstadt"/>
                        </a:defRPr>
                      </a:lvl8pPr>
                      <a:lvl9pPr marL="3657600" algn="l" defTabSz="914400" rtl="0" eaLnBrk="1" latinLnBrk="0" hangingPunct="1">
                        <a:defRPr sz="1800" b="1" kern="1200">
                          <a:solidFill>
                            <a:schemeClr val="tx1"/>
                          </a:solidFill>
                          <a:latin typeface="Bierstadt"/>
                        </a:defRPr>
                      </a:lvl9pPr>
                    </a:lstStyle>
                    <a:p>
                      <a:pPr marL="0" marR="0" algn="ctr" defTabSz="914400" rtl="0" eaLnBrk="1" latinLnBrk="0" hangingPunct="1">
                        <a:lnSpc>
                          <a:spcPct val="100000"/>
                        </a:lnSpc>
                        <a:spcBef>
                          <a:spcPts val="0"/>
                        </a:spcBef>
                        <a:spcAft>
                          <a:spcPts val="0"/>
                        </a:spcAft>
                      </a:pPr>
                      <a:r>
                        <a:rPr lang="en-US" sz="1600" kern="1200" dirty="0">
                          <a:solidFill>
                            <a:schemeClr val="tx1"/>
                          </a:solidFill>
                          <a:effectLst/>
                          <a:latin typeface="+mn-lt"/>
                          <a:ea typeface="Batang" panose="02030600000101010101" pitchFamily="18" charset="-127"/>
                          <a:cs typeface="Calibri" panose="020F0502020204030204" pitchFamily="34" charset="0"/>
                        </a:rPr>
                        <a:t>Any Grade</a:t>
                      </a:r>
                    </a:p>
                  </a:txBody>
                  <a:tcPr marL="68580" marR="68580" marT="0" marB="0" anchor="ctr">
                    <a:lnL w="9525" cap="flat" cmpd="sng" algn="ctr">
                      <a:noFill/>
                      <a:prstDash val="solid"/>
                      <a:round/>
                      <a:headEnd type="none" w="med" len="med"/>
                      <a:tailEnd type="none" w="med" len="med"/>
                    </a:lnL>
                    <a:lnR w="9525" cap="flat" cmpd="sng" algn="ctr">
                      <a:noFill/>
                      <a:prstDash val="solid"/>
                      <a:round/>
                      <a:headEnd type="none" w="med" len="med"/>
                      <a:tailEnd type="none" w="med" len="med"/>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b="1" kern="1200">
                          <a:solidFill>
                            <a:schemeClr val="tx1"/>
                          </a:solidFill>
                          <a:latin typeface="Bierstadt"/>
                        </a:defRPr>
                      </a:lvl1pPr>
                      <a:lvl2pPr marL="457200" algn="l" defTabSz="914400" rtl="0" eaLnBrk="1" latinLnBrk="0" hangingPunct="1">
                        <a:defRPr sz="1800" b="1" kern="1200">
                          <a:solidFill>
                            <a:schemeClr val="tx1"/>
                          </a:solidFill>
                          <a:latin typeface="Bierstadt"/>
                        </a:defRPr>
                      </a:lvl2pPr>
                      <a:lvl3pPr marL="914400" algn="l" defTabSz="914400" rtl="0" eaLnBrk="1" latinLnBrk="0" hangingPunct="1">
                        <a:defRPr sz="1800" b="1" kern="1200">
                          <a:solidFill>
                            <a:schemeClr val="tx1"/>
                          </a:solidFill>
                          <a:latin typeface="Bierstadt"/>
                        </a:defRPr>
                      </a:lvl3pPr>
                      <a:lvl4pPr marL="1371600" algn="l" defTabSz="914400" rtl="0" eaLnBrk="1" latinLnBrk="0" hangingPunct="1">
                        <a:defRPr sz="1800" b="1" kern="1200">
                          <a:solidFill>
                            <a:schemeClr val="tx1"/>
                          </a:solidFill>
                          <a:latin typeface="Bierstadt"/>
                        </a:defRPr>
                      </a:lvl4pPr>
                      <a:lvl5pPr marL="1828800" algn="l" defTabSz="914400" rtl="0" eaLnBrk="1" latinLnBrk="0" hangingPunct="1">
                        <a:defRPr sz="1800" b="1" kern="1200">
                          <a:solidFill>
                            <a:schemeClr val="tx1"/>
                          </a:solidFill>
                          <a:latin typeface="Bierstadt"/>
                        </a:defRPr>
                      </a:lvl5pPr>
                      <a:lvl6pPr marL="2286000" algn="l" defTabSz="914400" rtl="0" eaLnBrk="1" latinLnBrk="0" hangingPunct="1">
                        <a:defRPr sz="1800" b="1" kern="1200">
                          <a:solidFill>
                            <a:schemeClr val="tx1"/>
                          </a:solidFill>
                          <a:latin typeface="Bierstadt"/>
                        </a:defRPr>
                      </a:lvl6pPr>
                      <a:lvl7pPr marL="2743200" algn="l" defTabSz="914400" rtl="0" eaLnBrk="1" latinLnBrk="0" hangingPunct="1">
                        <a:defRPr sz="1800" b="1" kern="1200">
                          <a:solidFill>
                            <a:schemeClr val="tx1"/>
                          </a:solidFill>
                          <a:latin typeface="Bierstadt"/>
                        </a:defRPr>
                      </a:lvl7pPr>
                      <a:lvl8pPr marL="3200400" algn="l" defTabSz="914400" rtl="0" eaLnBrk="1" latinLnBrk="0" hangingPunct="1">
                        <a:defRPr sz="1800" b="1" kern="1200">
                          <a:solidFill>
                            <a:schemeClr val="tx1"/>
                          </a:solidFill>
                          <a:latin typeface="Bierstadt"/>
                        </a:defRPr>
                      </a:lvl8pPr>
                      <a:lvl9pPr marL="3657600" algn="l" defTabSz="914400" rtl="0" eaLnBrk="1" latinLnBrk="0" hangingPunct="1">
                        <a:defRPr sz="1800" b="1" kern="1200">
                          <a:solidFill>
                            <a:schemeClr val="tx1"/>
                          </a:solidFill>
                          <a:latin typeface="Bierstadt"/>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schemeClr val="tx1"/>
                          </a:solidFill>
                          <a:effectLst/>
                          <a:latin typeface="+mn-lt"/>
                          <a:ea typeface="Batang" panose="02030600000101010101" pitchFamily="18" charset="-127"/>
                          <a:cs typeface="Calibri" panose="020F0502020204030204" pitchFamily="34" charset="0"/>
                        </a:rPr>
                        <a:t>Grade 3/4</a:t>
                      </a:r>
                    </a:p>
                  </a:txBody>
                  <a:tcPr marL="68580" marR="68580" marT="0" marB="0" anchor="ctr">
                    <a:lnL w="9525" cap="flat" cmpd="sng" algn="ctr">
                      <a:noFill/>
                      <a:prstDash val="solid"/>
                      <a:round/>
                      <a:headEnd type="none" w="med" len="med"/>
                      <a:tailEnd type="none" w="med" len="med"/>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36743762"/>
                  </a:ext>
                </a:extLst>
              </a:tr>
              <a:tr h="297206">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600" b="0" dirty="0">
                          <a:solidFill>
                            <a:schemeClr val="bg1"/>
                          </a:solidFill>
                          <a:effectLst/>
                          <a:latin typeface="+mn-lt"/>
                          <a:ea typeface="Batang" panose="02030600000101010101" pitchFamily="18" charset="-127"/>
                          <a:cs typeface="Calibri" panose="020F0502020204030204" pitchFamily="34" charset="0"/>
                        </a:rPr>
                        <a:t>Thrombocytopenia</a:t>
                      </a:r>
                      <a:endParaRPr lang="en-US" sz="16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defTabSz="914400" rtl="0" eaLnBrk="1" latinLnBrk="0" hangingPunct="1">
                        <a:lnSpc>
                          <a:spcPct val="100000"/>
                        </a:lnSpc>
                        <a:spcBef>
                          <a:spcPts val="0"/>
                        </a:spcBef>
                        <a:spcAft>
                          <a:spcPts val="0"/>
                        </a:spcAft>
                      </a:pPr>
                      <a:r>
                        <a:rPr lang="en-US" sz="1600" kern="1200" dirty="0">
                          <a:solidFill>
                            <a:schemeClr val="bg1"/>
                          </a:solidFill>
                          <a:effectLst/>
                          <a:latin typeface="+mn-lt"/>
                          <a:ea typeface="Batang" panose="02030600000101010101" pitchFamily="18" charset="-127"/>
                          <a:cs typeface="Calibri" panose="020F0502020204030204" pitchFamily="34" charset="0"/>
                        </a:rPr>
                        <a:t>129 (82.7)</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defTabSz="914400" rtl="0" eaLnBrk="1" latinLnBrk="0" hangingPunct="1">
                        <a:lnSpc>
                          <a:spcPct val="100000"/>
                        </a:lnSpc>
                        <a:spcBef>
                          <a:spcPts val="0"/>
                        </a:spcBef>
                        <a:spcAft>
                          <a:spcPts val="0"/>
                        </a:spcAft>
                      </a:pPr>
                      <a:r>
                        <a:rPr lang="en-US" sz="1600" kern="1200" dirty="0">
                          <a:solidFill>
                            <a:schemeClr val="bg1"/>
                          </a:solidFill>
                          <a:effectLst/>
                          <a:latin typeface="+mn-lt"/>
                          <a:ea typeface="Batang" panose="02030600000101010101" pitchFamily="18" charset="-127"/>
                          <a:cs typeface="Calibri" panose="020F0502020204030204" pitchFamily="34" charset="0"/>
                        </a:rPr>
                        <a:t>120 (76.9)</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724586918"/>
                  </a:ext>
                </a:extLst>
              </a:tr>
              <a:tr h="297206">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600" b="0" dirty="0">
                          <a:solidFill>
                            <a:schemeClr val="bg1"/>
                          </a:solidFill>
                          <a:effectLst/>
                          <a:latin typeface="+mn-lt"/>
                          <a:ea typeface="Batang" panose="02030600000101010101" pitchFamily="18" charset="-127"/>
                          <a:cs typeface="Calibri" panose="020F0502020204030204" pitchFamily="34" charset="0"/>
                        </a:rPr>
                        <a:t>Chills</a:t>
                      </a:r>
                      <a:endParaRPr lang="en-US" sz="16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117 (75.0)</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8 (5.1)</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651791841"/>
                  </a:ext>
                </a:extLst>
              </a:tr>
              <a:tr h="297206">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600" b="0" dirty="0">
                          <a:solidFill>
                            <a:schemeClr val="bg1"/>
                          </a:solidFill>
                          <a:effectLst/>
                          <a:latin typeface="+mn-lt"/>
                          <a:ea typeface="Batang" panose="02030600000101010101" pitchFamily="18" charset="-127"/>
                          <a:cs typeface="Calibri" panose="020F0502020204030204" pitchFamily="34" charset="0"/>
                        </a:rPr>
                        <a:t>Anemia</a:t>
                      </a:r>
                      <a:endParaRPr lang="en-US" sz="16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97 (62.2)</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78 (50.0)</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66276687"/>
                  </a:ext>
                </a:extLst>
              </a:tr>
              <a:tr h="297206">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600" b="0" dirty="0">
                          <a:solidFill>
                            <a:schemeClr val="bg1"/>
                          </a:solidFill>
                          <a:effectLst/>
                          <a:latin typeface="+mn-lt"/>
                          <a:ea typeface="Batang" panose="02030600000101010101" pitchFamily="18" charset="-127"/>
                          <a:cs typeface="Calibri" panose="020F0502020204030204" pitchFamily="34" charset="0"/>
                        </a:rPr>
                        <a:t>Pyrexia</a:t>
                      </a:r>
                      <a:endParaRPr lang="en-US" sz="16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Calibri" panose="020F0502020204030204" pitchFamily="34" charset="0"/>
                          <a:cs typeface="Times New Roman" panose="02020603050405020304" pitchFamily="18" charset="0"/>
                        </a:rPr>
                        <a:t>81 (51.9)</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Calibri" panose="020F0502020204030204" pitchFamily="34" charset="0"/>
                          <a:cs typeface="Times New Roman" panose="02020603050405020304" pitchFamily="18" charset="0"/>
                        </a:rPr>
                        <a:t>17 (10.9)</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940564717"/>
                  </a:ext>
                </a:extLst>
              </a:tr>
              <a:tr h="297206">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600" b="0" dirty="0">
                          <a:solidFill>
                            <a:schemeClr val="bg1"/>
                          </a:solidFill>
                          <a:effectLst/>
                          <a:latin typeface="+mn-lt"/>
                          <a:ea typeface="Batang" panose="02030600000101010101" pitchFamily="18" charset="-127"/>
                          <a:cs typeface="Calibri" panose="020F0502020204030204" pitchFamily="34" charset="0"/>
                        </a:rPr>
                        <a:t>Neutropenia</a:t>
                      </a:r>
                      <a:endParaRPr lang="en-US" sz="16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66 (42.3)</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45 (28.8)</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33863958"/>
                  </a:ext>
                </a:extLst>
              </a:tr>
              <a:tr h="297206">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600" b="0" dirty="0">
                          <a:solidFill>
                            <a:schemeClr val="bg1"/>
                          </a:solidFill>
                          <a:effectLst/>
                          <a:latin typeface="+mn-lt"/>
                          <a:ea typeface="Batang" panose="02030600000101010101" pitchFamily="18" charset="-127"/>
                          <a:cs typeface="Calibri" panose="020F0502020204030204" pitchFamily="34" charset="0"/>
                        </a:rPr>
                        <a:t>Febrile neutropenia</a:t>
                      </a:r>
                      <a:endParaRPr lang="en-US" sz="16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65 (41.7)</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65 (41.7)</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413597881"/>
                  </a:ext>
                </a:extLst>
              </a:tr>
              <a:tr h="297206">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600" b="0" dirty="0">
                          <a:solidFill>
                            <a:schemeClr val="bg1"/>
                          </a:solidFill>
                          <a:effectLst/>
                          <a:latin typeface="+mn-lt"/>
                          <a:ea typeface="Batang" panose="02030600000101010101" pitchFamily="18" charset="-127"/>
                          <a:cs typeface="Calibri" panose="020F0502020204030204" pitchFamily="34" charset="0"/>
                        </a:rPr>
                        <a:t>Hypophosphatemia</a:t>
                      </a:r>
                      <a:endParaRPr lang="en-US" sz="16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58 (37.2)</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41 (26.3)</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63112851"/>
                  </a:ext>
                </a:extLst>
              </a:tr>
              <a:tr h="297206">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600" b="0" dirty="0">
                          <a:solidFill>
                            <a:schemeClr val="bg1"/>
                          </a:solidFill>
                          <a:effectLst/>
                          <a:latin typeface="+mn-lt"/>
                          <a:ea typeface="Batang" panose="02030600000101010101" pitchFamily="18" charset="-127"/>
                          <a:cs typeface="Calibri" panose="020F0502020204030204" pitchFamily="34" charset="0"/>
                        </a:rPr>
                        <a:t>Leukopenia</a:t>
                      </a:r>
                      <a:endParaRPr lang="en-US" sz="16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54 (34.6)</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Calibri" panose="020F0502020204030204" pitchFamily="34" charset="0"/>
                          <a:cs typeface="Times New Roman" panose="02020603050405020304" pitchFamily="18" charset="0"/>
                        </a:rPr>
                        <a:t>42 (26.9)</a:t>
                      </a: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793990701"/>
                  </a:ext>
                </a:extLst>
              </a:tr>
              <a:tr h="297206">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600" b="0" dirty="0">
                          <a:solidFill>
                            <a:schemeClr val="bg1"/>
                          </a:solidFill>
                          <a:effectLst/>
                          <a:latin typeface="+mn-lt"/>
                          <a:ea typeface="Batang" panose="02030600000101010101" pitchFamily="18" charset="-127"/>
                          <a:cs typeface="Calibri" panose="020F0502020204030204" pitchFamily="34" charset="0"/>
                        </a:rPr>
                        <a:t>Hypotension</a:t>
                      </a:r>
                      <a:endParaRPr lang="en-US" sz="16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52 (33.3)</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17 (10.9)</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471925541"/>
                  </a:ext>
                </a:extLst>
              </a:tr>
              <a:tr h="297206">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600" b="0" dirty="0">
                          <a:solidFill>
                            <a:schemeClr val="bg1"/>
                          </a:solidFill>
                          <a:effectLst/>
                          <a:latin typeface="+mn-lt"/>
                          <a:ea typeface="Batang" panose="02030600000101010101" pitchFamily="18" charset="-127"/>
                          <a:cs typeface="Calibri" panose="020F0502020204030204" pitchFamily="34" charset="0"/>
                        </a:rPr>
                        <a:t>Fatigue</a:t>
                      </a:r>
                      <a:endParaRPr lang="en-US" sz="16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51 (32.7)</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6 (3.8)</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648325720"/>
                  </a:ext>
                </a:extLst>
              </a:tr>
              <a:tr h="297206">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600" b="0" dirty="0">
                          <a:solidFill>
                            <a:schemeClr val="bg1"/>
                          </a:solidFill>
                          <a:effectLst/>
                          <a:latin typeface="+mn-lt"/>
                          <a:ea typeface="Batang" panose="02030600000101010101" pitchFamily="18" charset="-127"/>
                          <a:cs typeface="Calibri" panose="020F0502020204030204" pitchFamily="34" charset="0"/>
                        </a:rPr>
                        <a:t>Lymphopenia</a:t>
                      </a:r>
                      <a:endParaRPr lang="en-US" sz="16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49 (31.4)</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38 (24.4)</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75936466"/>
                  </a:ext>
                </a:extLst>
              </a:tr>
              <a:tr h="297206">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nSpc>
                          <a:spcPct val="100000"/>
                        </a:lnSpc>
                        <a:spcBef>
                          <a:spcPts val="0"/>
                        </a:spcBef>
                        <a:spcAft>
                          <a:spcPts val="0"/>
                        </a:spcAft>
                      </a:pPr>
                      <a:r>
                        <a:rPr lang="en-US" sz="1600" b="0" dirty="0">
                          <a:solidFill>
                            <a:schemeClr val="bg1"/>
                          </a:solidFill>
                          <a:effectLst/>
                          <a:latin typeface="+mn-lt"/>
                          <a:ea typeface="Batang" panose="02030600000101010101" pitchFamily="18" charset="-127"/>
                          <a:cs typeface="Calibri" panose="020F0502020204030204" pitchFamily="34" charset="0"/>
                        </a:rPr>
                        <a:t>Diarrhea</a:t>
                      </a:r>
                      <a:endParaRPr lang="en-US" sz="1600" b="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48 (30.8)</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Bierstadt"/>
                        </a:defRPr>
                      </a:lvl1pPr>
                      <a:lvl2pPr marL="457200" algn="l" defTabSz="914400" rtl="0" eaLnBrk="1" latinLnBrk="0" hangingPunct="1">
                        <a:defRPr sz="1800" kern="1200">
                          <a:solidFill>
                            <a:schemeClr val="tx1"/>
                          </a:solidFill>
                          <a:latin typeface="Bierstadt"/>
                        </a:defRPr>
                      </a:lvl2pPr>
                      <a:lvl3pPr marL="914400" algn="l" defTabSz="914400" rtl="0" eaLnBrk="1" latinLnBrk="0" hangingPunct="1">
                        <a:defRPr sz="1800" kern="1200">
                          <a:solidFill>
                            <a:schemeClr val="tx1"/>
                          </a:solidFill>
                          <a:latin typeface="Bierstadt"/>
                        </a:defRPr>
                      </a:lvl3pPr>
                      <a:lvl4pPr marL="1371600" algn="l" defTabSz="914400" rtl="0" eaLnBrk="1" latinLnBrk="0" hangingPunct="1">
                        <a:defRPr sz="1800" kern="1200">
                          <a:solidFill>
                            <a:schemeClr val="tx1"/>
                          </a:solidFill>
                          <a:latin typeface="Bierstadt"/>
                        </a:defRPr>
                      </a:lvl4pPr>
                      <a:lvl5pPr marL="1828800" algn="l" defTabSz="914400" rtl="0" eaLnBrk="1" latinLnBrk="0" hangingPunct="1">
                        <a:defRPr sz="1800" kern="1200">
                          <a:solidFill>
                            <a:schemeClr val="tx1"/>
                          </a:solidFill>
                          <a:latin typeface="Bierstadt"/>
                        </a:defRPr>
                      </a:lvl5pPr>
                      <a:lvl6pPr marL="2286000" algn="l" defTabSz="914400" rtl="0" eaLnBrk="1" latinLnBrk="0" hangingPunct="1">
                        <a:defRPr sz="1800" kern="1200">
                          <a:solidFill>
                            <a:schemeClr val="tx1"/>
                          </a:solidFill>
                          <a:latin typeface="Bierstadt"/>
                        </a:defRPr>
                      </a:lvl6pPr>
                      <a:lvl7pPr marL="2743200" algn="l" defTabSz="914400" rtl="0" eaLnBrk="1" latinLnBrk="0" hangingPunct="1">
                        <a:defRPr sz="1800" kern="1200">
                          <a:solidFill>
                            <a:schemeClr val="tx1"/>
                          </a:solidFill>
                          <a:latin typeface="Bierstadt"/>
                        </a:defRPr>
                      </a:lvl7pPr>
                      <a:lvl8pPr marL="3200400" algn="l" defTabSz="914400" rtl="0" eaLnBrk="1" latinLnBrk="0" hangingPunct="1">
                        <a:defRPr sz="1800" kern="1200">
                          <a:solidFill>
                            <a:schemeClr val="tx1"/>
                          </a:solidFill>
                          <a:latin typeface="Bierstadt"/>
                        </a:defRPr>
                      </a:lvl8pPr>
                      <a:lvl9pPr marL="3657600" algn="l" defTabSz="914400" rtl="0" eaLnBrk="1" latinLnBrk="0" hangingPunct="1">
                        <a:defRPr sz="1800" kern="1200">
                          <a:solidFill>
                            <a:schemeClr val="tx1"/>
                          </a:solidFill>
                          <a:latin typeface="Bierstadt"/>
                        </a:defRPr>
                      </a:lvl9pPr>
                    </a:lstStyle>
                    <a:p>
                      <a:pPr marL="0" marR="0" algn="ctr">
                        <a:lnSpc>
                          <a:spcPct val="100000"/>
                        </a:lnSpc>
                        <a:spcBef>
                          <a:spcPts val="0"/>
                        </a:spcBef>
                        <a:spcAft>
                          <a:spcPts val="0"/>
                        </a:spcAft>
                      </a:pPr>
                      <a:r>
                        <a:rPr lang="en-US" sz="1600" dirty="0">
                          <a:solidFill>
                            <a:schemeClr val="bg1"/>
                          </a:solidFill>
                          <a:effectLst/>
                          <a:latin typeface="+mn-lt"/>
                          <a:ea typeface="Batang" panose="02030600000101010101" pitchFamily="18" charset="-127"/>
                          <a:cs typeface="Calibri" panose="020F0502020204030204" pitchFamily="34" charset="0"/>
                        </a:rPr>
                        <a:t>2 (1.3)</a:t>
                      </a:r>
                      <a:endParaRPr lang="en-US" sz="1600" dirty="0">
                        <a:solidFill>
                          <a:schemeClr val="bg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a:noFill/>
                    </a:lnR>
                    <a:lnT w="9525" cap="flat" cmpd="sng" algn="ctr">
                      <a:noFill/>
                      <a:prstDash val="dot"/>
                      <a:round/>
                      <a:headEnd type="none" w="med" len="med"/>
                      <a:tailEnd type="none" w="med" len="med"/>
                    </a:lnT>
                    <a:lnB w="9525" cap="flat" cmpd="sng" algn="ctr">
                      <a:noFill/>
                      <a:prstDash val="dot"/>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531639113"/>
                  </a:ext>
                </a:extLst>
              </a:tr>
            </a:tbl>
          </a:graphicData>
        </a:graphic>
      </p:graphicFrame>
    </p:spTree>
    <p:extLst>
      <p:ext uri="{BB962C8B-B14F-4D97-AF65-F5344CB8AC3E}">
        <p14:creationId xmlns:p14="http://schemas.microsoft.com/office/powerpoint/2010/main" val="6390744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C17AF-67B1-AC21-BB1C-6235019AC2CA}"/>
              </a:ext>
            </a:extLst>
          </p:cNvPr>
          <p:cNvSpPr>
            <a:spLocks noGrp="1"/>
          </p:cNvSpPr>
          <p:nvPr>
            <p:ph type="title"/>
          </p:nvPr>
        </p:nvSpPr>
        <p:spPr/>
        <p:txBody>
          <a:bodyPr/>
          <a:lstStyle/>
          <a:p>
            <a:r>
              <a:rPr lang="en-US" sz="3200" dirty="0"/>
              <a:t>Interactive Decision Tool Patient Case 3</a:t>
            </a:r>
          </a:p>
        </p:txBody>
      </p:sp>
      <p:sp>
        <p:nvSpPr>
          <p:cNvPr id="7" name="Content Placeholder 6">
            <a:extLst>
              <a:ext uri="{FF2B5EF4-FFF2-40B4-BE49-F238E27FC236}">
                <a16:creationId xmlns:a16="http://schemas.microsoft.com/office/drawing/2014/main" id="{BCA40144-4C5C-DF0C-B804-59958E35E09A}"/>
              </a:ext>
            </a:extLst>
          </p:cNvPr>
          <p:cNvSpPr>
            <a:spLocks noGrp="1"/>
          </p:cNvSpPr>
          <p:nvPr>
            <p:ph idx="1"/>
          </p:nvPr>
        </p:nvSpPr>
        <p:spPr/>
        <p:txBody>
          <a:bodyPr/>
          <a:lstStyle/>
          <a:p>
            <a:r>
              <a:rPr lang="en-US" b="0" dirty="0">
                <a:solidFill>
                  <a:schemeClr val="bg1"/>
                </a:solidFill>
              </a:rPr>
              <a:t>A patient with </a:t>
            </a:r>
            <a:r>
              <a:rPr lang="en-US" b="0" i="1" dirty="0">
                <a:solidFill>
                  <a:schemeClr val="bg1"/>
                </a:solidFill>
              </a:rPr>
              <a:t>BRAF</a:t>
            </a:r>
            <a:r>
              <a:rPr lang="en-US" b="0" dirty="0">
                <a:solidFill>
                  <a:schemeClr val="bg1"/>
                </a:solidFill>
              </a:rPr>
              <a:t> wild-type melanoma who received first-line ipilimumab/nivolumab and now has progressive disease either while on therapy or &lt;6 </a:t>
            </a:r>
            <a:r>
              <a:rPr lang="en-US" b="0" dirty="0" err="1">
                <a:solidFill>
                  <a:schemeClr val="bg1"/>
                </a:solidFill>
              </a:rPr>
              <a:t>mo</a:t>
            </a:r>
            <a:r>
              <a:rPr lang="en-US" b="0" dirty="0">
                <a:solidFill>
                  <a:schemeClr val="bg1"/>
                </a:solidFill>
              </a:rPr>
              <a:t> from the end of therapy after achieving a complete response </a:t>
            </a:r>
          </a:p>
          <a:p>
            <a:endParaRPr lang="en-US" dirty="0"/>
          </a:p>
        </p:txBody>
      </p:sp>
      <p:graphicFrame>
        <p:nvGraphicFramePr>
          <p:cNvPr id="8" name="Table 4">
            <a:extLst>
              <a:ext uri="{FF2B5EF4-FFF2-40B4-BE49-F238E27FC236}">
                <a16:creationId xmlns:a16="http://schemas.microsoft.com/office/drawing/2014/main" id="{1988CD07-B8D8-B946-F98D-1DA1B30FF417}"/>
              </a:ext>
            </a:extLst>
          </p:cNvPr>
          <p:cNvGraphicFramePr>
            <a:graphicFrameLocks/>
          </p:cNvGraphicFramePr>
          <p:nvPr>
            <p:extLst>
              <p:ext uri="{D42A27DB-BD31-4B8C-83A1-F6EECF244321}">
                <p14:modId xmlns:p14="http://schemas.microsoft.com/office/powerpoint/2010/main" val="880397633"/>
              </p:ext>
            </p:extLst>
          </p:nvPr>
        </p:nvGraphicFramePr>
        <p:xfrm>
          <a:off x="709796" y="3085618"/>
          <a:ext cx="10877550" cy="2777490"/>
        </p:xfrm>
        <a:graphic>
          <a:graphicData uri="http://schemas.openxmlformats.org/drawingml/2006/table">
            <a:tbl>
              <a:tblPr firstRow="1" bandRow="1">
                <a:tableStyleId>{5C22544A-7EE6-4342-B048-85BDC9FD1C3A}</a:tableStyleId>
              </a:tblPr>
              <a:tblGrid>
                <a:gridCol w="2595562">
                  <a:extLst>
                    <a:ext uri="{9D8B030D-6E8A-4147-A177-3AD203B41FA5}">
                      <a16:colId xmlns:a16="http://schemas.microsoft.com/office/drawing/2014/main" val="3820150334"/>
                    </a:ext>
                  </a:extLst>
                </a:gridCol>
                <a:gridCol w="3466214">
                  <a:extLst>
                    <a:ext uri="{9D8B030D-6E8A-4147-A177-3AD203B41FA5}">
                      <a16:colId xmlns:a16="http://schemas.microsoft.com/office/drawing/2014/main" val="1165015103"/>
                    </a:ext>
                  </a:extLst>
                </a:gridCol>
                <a:gridCol w="4815774">
                  <a:extLst>
                    <a:ext uri="{9D8B030D-6E8A-4147-A177-3AD203B41FA5}">
                      <a16:colId xmlns:a16="http://schemas.microsoft.com/office/drawing/2014/main" val="1386530980"/>
                    </a:ext>
                  </a:extLst>
                </a:gridCol>
              </a:tblGrid>
              <a:tr h="370840">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dirty="0"/>
                        <a:t>Recommendation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dirty="0"/>
                        <a:t>Comment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967190901"/>
                  </a:ext>
                </a:extLst>
              </a:tr>
              <a:tr h="370840">
                <a:tc>
                  <a:txBody>
                    <a:bodyPr/>
                    <a:lstStyle/>
                    <a:p>
                      <a:r>
                        <a:rPr lang="en-US" dirty="0">
                          <a:solidFill>
                            <a:schemeClr val="bg1"/>
                          </a:solidFill>
                        </a:rPr>
                        <a:t>Expert 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ctr" latinLnBrk="0" hangingPunct="1"/>
                      <a:r>
                        <a:rPr lang="en-US" sz="1800" kern="1200" dirty="0">
                          <a:solidFill>
                            <a:schemeClr val="bg1"/>
                          </a:solidFill>
                          <a:latin typeface="+mn-lt"/>
                          <a:ea typeface="+mn-ea"/>
                          <a:cs typeface="+mn-cs"/>
                        </a:rPr>
                        <a:t>Relatlimab plus nivolumab</a:t>
                      </a:r>
                    </a:p>
                  </a:txBody>
                  <a:tcPr marL="6350" marR="6350" marT="635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ctr" latinLnBrk="0" hangingPunct="1"/>
                      <a:r>
                        <a:rPr lang="en-US" sz="1800" kern="1200" dirty="0">
                          <a:solidFill>
                            <a:schemeClr val="bg1"/>
                          </a:solidFill>
                          <a:latin typeface="+mn-lt"/>
                          <a:ea typeface="+mn-ea"/>
                          <a:cs typeface="+mn-cs"/>
                        </a:rPr>
                        <a:t>TIL therapy once approved or in a clinical trial setting</a:t>
                      </a:r>
                    </a:p>
                  </a:txBody>
                  <a:tcPr marL="6350" marR="6350" marT="635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3345192"/>
                  </a:ext>
                </a:extLst>
              </a:tr>
              <a:tr h="370840">
                <a:tc>
                  <a:txBody>
                    <a:bodyPr/>
                    <a:lstStyle/>
                    <a:p>
                      <a:r>
                        <a:rPr lang="en-US" dirty="0">
                          <a:solidFill>
                            <a:schemeClr val="bg1"/>
                          </a:solidFill>
                        </a:rPr>
                        <a:t>Expert 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ctr" latinLnBrk="0" hangingPunct="1"/>
                      <a:r>
                        <a:rPr lang="en-US" sz="1800" kern="1200" dirty="0">
                          <a:solidFill>
                            <a:schemeClr val="bg1"/>
                          </a:solidFill>
                          <a:latin typeface="+mn-lt"/>
                          <a:ea typeface="+mn-ea"/>
                          <a:cs typeface="+mn-cs"/>
                        </a:rPr>
                        <a:t>Relatlimab plus nivolumab</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latinLnBrk="0" hangingPunct="1"/>
                      <a:endParaRPr lang="en-US" sz="1800" kern="1200" dirty="0">
                        <a:solidFill>
                          <a:schemeClr val="bg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658881368"/>
                  </a:ext>
                </a:extLst>
              </a:tr>
              <a:tr h="370840">
                <a:tc>
                  <a:txBody>
                    <a:bodyPr/>
                    <a:lstStyle/>
                    <a:p>
                      <a:r>
                        <a:rPr lang="en-US" dirty="0">
                          <a:solidFill>
                            <a:schemeClr val="bg1"/>
                          </a:solidFill>
                        </a:rPr>
                        <a:t>Expert 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ctr" latinLnBrk="0" hangingPunct="1"/>
                      <a:r>
                        <a:rPr lang="en-US" sz="1800" kern="1200" dirty="0">
                          <a:solidFill>
                            <a:schemeClr val="bg1"/>
                          </a:solidFill>
                          <a:latin typeface="+mn-lt"/>
                          <a:ea typeface="+mn-ea"/>
                          <a:cs typeface="+mn-cs"/>
                        </a:rPr>
                        <a:t>Clinical trial</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latinLnBrk="0" hangingPunct="1"/>
                      <a:endParaRPr lang="en-US" sz="1800" kern="1200" dirty="0">
                        <a:solidFill>
                          <a:schemeClr val="bg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66828629"/>
                  </a:ext>
                </a:extLst>
              </a:tr>
              <a:tr h="370840">
                <a:tc>
                  <a:txBody>
                    <a:bodyPr/>
                    <a:lstStyle/>
                    <a:p>
                      <a:r>
                        <a:rPr lang="en-US" dirty="0">
                          <a:solidFill>
                            <a:schemeClr val="bg1"/>
                          </a:solidFill>
                        </a:rPr>
                        <a:t>Expert 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ctr" latinLnBrk="0" hangingPunct="1"/>
                      <a:r>
                        <a:rPr lang="en-US" sz="1800" kern="1200" dirty="0">
                          <a:solidFill>
                            <a:schemeClr val="bg1"/>
                          </a:solidFill>
                          <a:latin typeface="+mn-lt"/>
                          <a:ea typeface="+mn-ea"/>
                          <a:cs typeface="+mn-cs"/>
                        </a:rPr>
                        <a:t>Relatlimab plus nivolumab</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ctr" latinLnBrk="0" hangingPunct="1"/>
                      <a:r>
                        <a:rPr lang="en-US" sz="1800" kern="1200" dirty="0">
                          <a:solidFill>
                            <a:schemeClr val="bg1"/>
                          </a:solidFill>
                          <a:latin typeface="+mn-lt"/>
                          <a:ea typeface="+mn-ea"/>
                          <a:cs typeface="+mn-cs"/>
                        </a:rPr>
                        <a:t>Can also consider pembrolizumab/lenvatinib or chemotherapy</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75967143"/>
                  </a:ext>
                </a:extLst>
              </a:tr>
              <a:tr h="370840">
                <a:tc>
                  <a:txBody>
                    <a:bodyPr/>
                    <a:lstStyle/>
                    <a:p>
                      <a:r>
                        <a:rPr lang="en-US" dirty="0">
                          <a:solidFill>
                            <a:schemeClr val="bg1"/>
                          </a:solidFill>
                        </a:rPr>
                        <a:t>Expert 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ctr" latinLnBrk="0" hangingPunct="1"/>
                      <a:r>
                        <a:rPr lang="en-US" sz="1800" kern="1200" dirty="0">
                          <a:solidFill>
                            <a:schemeClr val="bg1"/>
                          </a:solidFill>
                          <a:latin typeface="+mn-lt"/>
                          <a:ea typeface="+mn-ea"/>
                          <a:cs typeface="+mn-cs"/>
                        </a:rPr>
                        <a:t>TIL therapy</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ctr" latinLnBrk="0" hangingPunct="1"/>
                      <a:r>
                        <a:rPr lang="en-US" sz="1800" kern="1200" dirty="0">
                          <a:solidFill>
                            <a:schemeClr val="bg1"/>
                          </a:solidFill>
                          <a:latin typeface="+mn-lt"/>
                          <a:ea typeface="+mn-ea"/>
                          <a:cs typeface="+mn-cs"/>
                        </a:rPr>
                        <a:t>TIL therapy once approved or in a clinical trial setting; other clinical trials</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451203316"/>
                  </a:ext>
                </a:extLst>
              </a:tr>
            </a:tbl>
          </a:graphicData>
        </a:graphic>
      </p:graphicFrame>
    </p:spTree>
    <p:extLst>
      <p:ext uri="{BB962C8B-B14F-4D97-AF65-F5344CB8AC3E}">
        <p14:creationId xmlns:p14="http://schemas.microsoft.com/office/powerpoint/2010/main" val="263590191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EC880-9840-4FD2-BF4E-969B14546436}"/>
              </a:ext>
            </a:extLst>
          </p:cNvPr>
          <p:cNvSpPr>
            <a:spLocks noGrp="1"/>
          </p:cNvSpPr>
          <p:nvPr>
            <p:ph type="title"/>
          </p:nvPr>
        </p:nvSpPr>
        <p:spPr/>
        <p:txBody>
          <a:bodyPr/>
          <a:lstStyle/>
          <a:p>
            <a:r>
              <a:rPr lang="en-US" altLang="en-US" dirty="0"/>
              <a:t>ABC Study of Nivolumab ± Ipilimumab in Patients With Melanoma Brain Metastases: Intracranial PFS at 5 Yr</a:t>
            </a:r>
            <a:endParaRPr lang="en-US" dirty="0"/>
          </a:p>
        </p:txBody>
      </p:sp>
      <p:sp>
        <p:nvSpPr>
          <p:cNvPr id="6" name="Text Box 15">
            <a:extLst>
              <a:ext uri="{FF2B5EF4-FFF2-40B4-BE49-F238E27FC236}">
                <a16:creationId xmlns:a16="http://schemas.microsoft.com/office/drawing/2014/main" id="{CC6F7C44-C0D4-499F-AF4A-90BD0D044ACF}"/>
              </a:ext>
            </a:extLst>
          </p:cNvPr>
          <p:cNvSpPr txBox="1">
            <a:spLocks noChangeArrowheads="1"/>
          </p:cNvSpPr>
          <p:nvPr/>
        </p:nvSpPr>
        <p:spPr bwMode="auto">
          <a:xfrm>
            <a:off x="422911" y="637001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chemeClr val="bg2"/>
                </a:solidFill>
                <a:effectLst/>
                <a:uLnTx/>
                <a:uFillTx/>
                <a:latin typeface="Calibri" panose="020F0502020204030204" pitchFamily="34" charset="0"/>
                <a:ea typeface="+mn-ea"/>
                <a:cs typeface="Calibri" panose="020F0502020204030204" pitchFamily="34" charset="0"/>
              </a:rPr>
              <a:t>Long. ASCO 2021. Abstr 9508. </a:t>
            </a:r>
            <a:endParaRPr kumimoji="0" lang="en-US" altLang="en-US" sz="1200" b="0" i="0" u="none" strike="noStrike" kern="1200" cap="none" spc="0" normalizeH="0" baseline="0" noProof="0" dirty="0">
              <a:ln>
                <a:noFill/>
              </a:ln>
              <a:solidFill>
                <a:schemeClr val="bg2"/>
              </a:solidFill>
              <a:effectLst/>
              <a:uLnTx/>
              <a:uFillTx/>
              <a:latin typeface="Calibri" panose="020F0502020204030204" pitchFamily="34" charset="0"/>
              <a:ea typeface="+mn-ea"/>
              <a:cs typeface="Calibri" panose="020F0502020204030204" pitchFamily="34" charset="0"/>
            </a:endParaRPr>
          </a:p>
        </p:txBody>
      </p:sp>
      <p:graphicFrame>
        <p:nvGraphicFramePr>
          <p:cNvPr id="13" name="Table 8">
            <a:extLst>
              <a:ext uri="{FF2B5EF4-FFF2-40B4-BE49-F238E27FC236}">
                <a16:creationId xmlns:a16="http://schemas.microsoft.com/office/drawing/2014/main" id="{18BF2681-282B-4C60-B524-7A56BD2EF846}"/>
              </a:ext>
            </a:extLst>
          </p:cNvPr>
          <p:cNvGraphicFramePr>
            <a:graphicFrameLocks noGrp="1"/>
          </p:cNvGraphicFramePr>
          <p:nvPr/>
        </p:nvGraphicFramePr>
        <p:xfrm>
          <a:off x="3977784" y="2118472"/>
          <a:ext cx="6884722" cy="1920240"/>
        </p:xfrm>
        <a:graphic>
          <a:graphicData uri="http://schemas.openxmlformats.org/drawingml/2006/table">
            <a:tbl>
              <a:tblPr firstRow="1" bandRow="1">
                <a:tableStyleId>{93296810-A885-4BE3-A3E7-6D5BEEA58F35}</a:tableStyleId>
              </a:tblPr>
              <a:tblGrid>
                <a:gridCol w="2282164">
                  <a:extLst>
                    <a:ext uri="{9D8B030D-6E8A-4147-A177-3AD203B41FA5}">
                      <a16:colId xmlns:a16="http://schemas.microsoft.com/office/drawing/2014/main" val="3421917469"/>
                    </a:ext>
                  </a:extLst>
                </a:gridCol>
                <a:gridCol w="1532970">
                  <a:extLst>
                    <a:ext uri="{9D8B030D-6E8A-4147-A177-3AD203B41FA5}">
                      <a16:colId xmlns:a16="http://schemas.microsoft.com/office/drawing/2014/main" val="714422311"/>
                    </a:ext>
                  </a:extLst>
                </a:gridCol>
                <a:gridCol w="1469096">
                  <a:extLst>
                    <a:ext uri="{9D8B030D-6E8A-4147-A177-3AD203B41FA5}">
                      <a16:colId xmlns:a16="http://schemas.microsoft.com/office/drawing/2014/main" val="4080581500"/>
                    </a:ext>
                  </a:extLst>
                </a:gridCol>
                <a:gridCol w="1600492">
                  <a:extLst>
                    <a:ext uri="{9D8B030D-6E8A-4147-A177-3AD203B41FA5}">
                      <a16:colId xmlns:a16="http://schemas.microsoft.com/office/drawing/2014/main" val="376372967"/>
                    </a:ext>
                  </a:extLst>
                </a:gridCol>
              </a:tblGrid>
              <a:tr h="302131">
                <a:tc>
                  <a:txBody>
                    <a:bodyPr/>
                    <a:lstStyle/>
                    <a:p>
                      <a:endParaRPr lang="en-US" sz="16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solidFill>
                  </a:tcPr>
                </a:tc>
                <a:tc gridSpan="2">
                  <a:txBody>
                    <a:bodyPr/>
                    <a:lstStyle/>
                    <a:p>
                      <a:pPr algn="ctr"/>
                      <a:r>
                        <a:rPr lang="en-US" sz="1600" dirty="0">
                          <a:solidFill>
                            <a:sysClr val="windowText" lastClr="000000"/>
                          </a:solidFill>
                          <a:latin typeface="Calibri" panose="020F0502020204030204" pitchFamily="34" charset="0"/>
                          <a:cs typeface="Calibri" panose="020F0502020204030204" pitchFamily="34" charset="0"/>
                        </a:rPr>
                        <a:t>Asymptomatic</a:t>
                      </a:r>
                    </a:p>
                  </a:txBody>
                  <a:tcPr>
                    <a:lnL w="12700" cmpd="sng">
                      <a:noFill/>
                    </a:lnL>
                    <a:lnR w="12700" cap="flat" cmpd="sng" algn="ctr">
                      <a:solidFill>
                        <a:schemeClr val="bg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tx1"/>
                    </a:solidFill>
                  </a:tcPr>
                </a:tc>
                <a:tc hMerge="1">
                  <a:txBody>
                    <a:bodyPr/>
                    <a:lstStyle/>
                    <a:p>
                      <a:pPr algn="ctr"/>
                      <a:endParaRPr lang="en-US" sz="1600" dirty="0">
                        <a:solidFill>
                          <a:schemeClr val="tx1"/>
                        </a:solidFill>
                        <a:latin typeface="Calibri" panose="020F0502020204030204" pitchFamily="34" charset="0"/>
                        <a:cs typeface="Calibri" panose="020F050202020403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4"/>
                    </a:solidFill>
                  </a:tcPr>
                </a:tc>
                <a:tc>
                  <a:txBody>
                    <a:bodyPr/>
                    <a:lstStyle/>
                    <a:p>
                      <a:pPr algn="ctr"/>
                      <a:r>
                        <a:rPr lang="en-US" sz="1600" dirty="0">
                          <a:solidFill>
                            <a:sysClr val="windowText" lastClr="000000"/>
                          </a:solidFill>
                          <a:latin typeface="Calibri" panose="020F0502020204030204" pitchFamily="34" charset="0"/>
                          <a:cs typeface="Calibri" panose="020F0502020204030204" pitchFamily="34" charset="0"/>
                        </a:rPr>
                        <a:t>Symptomatic</a:t>
                      </a:r>
                    </a:p>
                  </a:txBody>
                  <a:tcPr>
                    <a:lnL w="12700" cap="flat" cmpd="sng" algn="ctr">
                      <a:solidFill>
                        <a:schemeClr val="bg1"/>
                      </a:solid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666537167"/>
                  </a:ext>
                </a:extLst>
              </a:tr>
              <a:tr h="302131">
                <a:tc>
                  <a:txBody>
                    <a:bodyPr/>
                    <a:lstStyle/>
                    <a:p>
                      <a:r>
                        <a:rPr lang="en-US" sz="1600" b="1" dirty="0">
                          <a:solidFill>
                            <a:schemeClr val="bg1"/>
                          </a:solidFill>
                          <a:latin typeface="Calibri" panose="020F0502020204030204" pitchFamily="34" charset="0"/>
                          <a:cs typeface="Calibri" panose="020F0502020204030204" pitchFamily="34" charset="0"/>
                        </a:rPr>
                        <a:t>Outcome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solidFill>
                  </a:tcPr>
                </a:tc>
                <a:tc>
                  <a:txBody>
                    <a:bodyPr/>
                    <a:lstStyle/>
                    <a:p>
                      <a:pPr algn="ctr"/>
                      <a:r>
                        <a:rPr lang="en-US" sz="1600" b="1" dirty="0">
                          <a:solidFill>
                            <a:schemeClr val="tx1"/>
                          </a:solidFill>
                          <a:latin typeface="Calibri" panose="020F0502020204030204" pitchFamily="34" charset="0"/>
                          <a:cs typeface="Calibri" panose="020F0502020204030204" pitchFamily="34" charset="0"/>
                        </a:rPr>
                        <a:t>Nivo + Ipi</a:t>
                      </a:r>
                      <a:br>
                        <a:rPr lang="en-US" sz="1600" b="1" dirty="0">
                          <a:solidFill>
                            <a:schemeClr val="tx1"/>
                          </a:solidFill>
                          <a:latin typeface="Calibri" panose="020F0502020204030204" pitchFamily="34" charset="0"/>
                          <a:cs typeface="Calibri" panose="020F0502020204030204" pitchFamily="34" charset="0"/>
                        </a:rPr>
                      </a:br>
                      <a:r>
                        <a:rPr lang="en-US" sz="1600" b="1" dirty="0">
                          <a:solidFill>
                            <a:schemeClr val="tx1"/>
                          </a:solidFill>
                          <a:latin typeface="Calibri" panose="020F0502020204030204" pitchFamily="34" charset="0"/>
                          <a:cs typeface="Calibri" panose="020F0502020204030204" pitchFamily="34" charset="0"/>
                        </a:rPr>
                        <a:t>(n = 35)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b="1" dirty="0">
                          <a:solidFill>
                            <a:schemeClr val="tx1"/>
                          </a:solidFill>
                          <a:latin typeface="Calibri" panose="020F0502020204030204" pitchFamily="34" charset="0"/>
                          <a:cs typeface="Calibri" panose="020F0502020204030204" pitchFamily="34" charset="0"/>
                        </a:rPr>
                        <a:t>Nivo</a:t>
                      </a:r>
                      <a:br>
                        <a:rPr lang="en-US" sz="1600" b="1" dirty="0">
                          <a:solidFill>
                            <a:schemeClr val="tx1"/>
                          </a:solidFill>
                          <a:latin typeface="Calibri" panose="020F0502020204030204" pitchFamily="34" charset="0"/>
                          <a:cs typeface="Calibri" panose="020F0502020204030204" pitchFamily="34" charset="0"/>
                        </a:rPr>
                      </a:br>
                      <a:r>
                        <a:rPr lang="en-US" sz="1600" b="1" dirty="0">
                          <a:solidFill>
                            <a:schemeClr val="tx1"/>
                          </a:solidFill>
                          <a:latin typeface="Calibri" panose="020F0502020204030204" pitchFamily="34" charset="0"/>
                          <a:cs typeface="Calibri" panose="020F0502020204030204" pitchFamily="34" charset="0"/>
                        </a:rPr>
                        <a:t>(n = 25)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4"/>
                    </a:solidFill>
                  </a:tcPr>
                </a:tc>
                <a:tc>
                  <a:txBody>
                    <a:bodyPr/>
                    <a:lstStyle/>
                    <a:p>
                      <a:pPr algn="ctr"/>
                      <a:r>
                        <a:rPr lang="en-US" sz="1600" b="1" dirty="0">
                          <a:solidFill>
                            <a:schemeClr val="tx1"/>
                          </a:solidFill>
                          <a:latin typeface="Calibri" panose="020F0502020204030204" pitchFamily="34" charset="0"/>
                          <a:cs typeface="Calibri" panose="020F0502020204030204" pitchFamily="34" charset="0"/>
                        </a:rPr>
                        <a:t>Nivo</a:t>
                      </a:r>
                      <a:br>
                        <a:rPr lang="en-US" sz="1600" b="1" dirty="0">
                          <a:solidFill>
                            <a:schemeClr val="tx1"/>
                          </a:solidFill>
                          <a:latin typeface="Calibri" panose="020F0502020204030204" pitchFamily="34" charset="0"/>
                          <a:cs typeface="Calibri" panose="020F0502020204030204" pitchFamily="34" charset="0"/>
                        </a:rPr>
                      </a:br>
                      <a:r>
                        <a:rPr lang="en-US" sz="1600" b="1" dirty="0">
                          <a:solidFill>
                            <a:schemeClr val="tx1"/>
                          </a:solidFill>
                          <a:latin typeface="Calibri" panose="020F0502020204030204" pitchFamily="34" charset="0"/>
                          <a:cs typeface="Calibri" panose="020F0502020204030204" pitchFamily="34" charset="0"/>
                        </a:rPr>
                        <a:t>(n = 16)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492295641"/>
                  </a:ext>
                </a:extLst>
              </a:tr>
              <a:tr h="313264">
                <a:tc>
                  <a:txBody>
                    <a:bodyPr/>
                    <a:lstStyle/>
                    <a:p>
                      <a:r>
                        <a:rPr lang="en-US" sz="1600" dirty="0">
                          <a:solidFill>
                            <a:schemeClr val="bg1"/>
                          </a:solidFill>
                          <a:latin typeface="Calibri" panose="020F0502020204030204" pitchFamily="34" charset="0"/>
                          <a:cs typeface="Calibri" panose="020F0502020204030204" pitchFamily="34" charset="0"/>
                        </a:rPr>
                        <a:t>Events, </a:t>
                      </a:r>
                      <a:r>
                        <a:rPr lang="en-US" sz="1600">
                          <a:solidFill>
                            <a:schemeClr val="bg1"/>
                          </a:solidFill>
                          <a:latin typeface="Calibri" panose="020F0502020204030204" pitchFamily="34" charset="0"/>
                          <a:cs typeface="Calibri" panose="020F0502020204030204" pitchFamily="34" charset="0"/>
                        </a:rPr>
                        <a:t>n (%)</a:t>
                      </a:r>
                      <a:endParaRPr lang="en-US" sz="1600" dirty="0">
                        <a:solidFill>
                          <a:schemeClr val="bg1"/>
                        </a:solidFill>
                        <a:latin typeface="Calibri" panose="020F0502020204030204" pitchFamily="34" charset="0"/>
                        <a:cs typeface="Calibri" panose="020F050202020403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19 (54)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21 (84)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15 (94)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748401262"/>
                  </a:ext>
                </a:extLst>
              </a:tr>
              <a:tr h="302131">
                <a:tc>
                  <a:txBody>
                    <a:bodyPr/>
                    <a:lstStyle/>
                    <a:p>
                      <a:r>
                        <a:rPr lang="en-US" sz="1600" dirty="0">
                          <a:solidFill>
                            <a:schemeClr val="bg1"/>
                          </a:solidFill>
                          <a:latin typeface="Calibri" panose="020F0502020204030204" pitchFamily="34" charset="0"/>
                          <a:cs typeface="Calibri" panose="020F0502020204030204" pitchFamily="34" charset="0"/>
                        </a:rPr>
                        <a:t>Median PFS, mo </a:t>
                      </a:r>
                      <a:r>
                        <a:rPr lang="en-US" sz="1600">
                          <a:solidFill>
                            <a:schemeClr val="bg1"/>
                          </a:solidFill>
                          <a:latin typeface="Calibri" panose="020F0502020204030204" pitchFamily="34" charset="0"/>
                          <a:cs typeface="Calibri" panose="020F0502020204030204" pitchFamily="34" charset="0"/>
                        </a:rPr>
                        <a:t>(95% </a:t>
                      </a:r>
                      <a:r>
                        <a:rPr lang="en-US" sz="1600" dirty="0">
                          <a:solidFill>
                            <a:schemeClr val="bg1"/>
                          </a:solidFill>
                          <a:latin typeface="Calibri" panose="020F0502020204030204" pitchFamily="34" charset="0"/>
                          <a:cs typeface="Calibri" panose="020F0502020204030204" pitchFamily="34" charset="0"/>
                        </a:rPr>
                        <a:t>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5.4 (2.7-NR)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2.5 (1.7-2.8)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2.6 (1.4-4.4)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850948171"/>
                  </a:ext>
                </a:extLst>
              </a:tr>
              <a:tr h="302131">
                <a:tc>
                  <a:txBody>
                    <a:bodyPr/>
                    <a:lstStyle/>
                    <a:p>
                      <a:r>
                        <a:rPr lang="en-US" sz="1600" dirty="0">
                          <a:solidFill>
                            <a:schemeClr val="bg1"/>
                          </a:solidFill>
                          <a:latin typeface="Calibri" panose="020F0502020204030204" pitchFamily="34" charset="0"/>
                          <a:cs typeface="Calibri" panose="020F0502020204030204" pitchFamily="34" charset="0"/>
                        </a:rPr>
                        <a:t>5-yr PFS rate</a:t>
                      </a:r>
                      <a:r>
                        <a:rPr lang="en-US" sz="1600">
                          <a:solidFill>
                            <a:schemeClr val="bg1"/>
                          </a:solidFill>
                          <a:latin typeface="Calibri" panose="020F0502020204030204" pitchFamily="34" charset="0"/>
                          <a:cs typeface="Calibri" panose="020F0502020204030204" pitchFamily="34" charset="0"/>
                        </a:rPr>
                        <a:t>, % (95% </a:t>
                      </a:r>
                      <a:r>
                        <a:rPr lang="en-US" sz="1600" dirty="0">
                          <a:solidFill>
                            <a:schemeClr val="bg1"/>
                          </a:solidFill>
                          <a:latin typeface="Calibri" panose="020F0502020204030204" pitchFamily="34" charset="0"/>
                          <a:cs typeface="Calibri" panose="020F0502020204030204" pitchFamily="34" charset="0"/>
                        </a:rPr>
                        <a:t>CI)</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46 (32-66)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15 (6-39)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6 (1-42)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2498449829"/>
                  </a:ext>
                </a:extLst>
              </a:tr>
            </a:tbl>
          </a:graphicData>
        </a:graphic>
      </p:graphicFrame>
      <p:sp>
        <p:nvSpPr>
          <p:cNvPr id="14" name="TextBox 13">
            <a:extLst>
              <a:ext uri="{FF2B5EF4-FFF2-40B4-BE49-F238E27FC236}">
                <a16:creationId xmlns:a16="http://schemas.microsoft.com/office/drawing/2014/main" id="{D73F036E-1F55-4088-BE5F-38CC11900FB7}"/>
              </a:ext>
            </a:extLst>
          </p:cNvPr>
          <p:cNvSpPr txBox="1"/>
          <p:nvPr/>
        </p:nvSpPr>
        <p:spPr bwMode="auto">
          <a:xfrm>
            <a:off x="5960698" y="6103664"/>
            <a:ext cx="602778" cy="369332"/>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Mo</a:t>
            </a:r>
          </a:p>
        </p:txBody>
      </p:sp>
      <p:sp>
        <p:nvSpPr>
          <p:cNvPr id="15" name="TextBox 14">
            <a:extLst>
              <a:ext uri="{FF2B5EF4-FFF2-40B4-BE49-F238E27FC236}">
                <a16:creationId xmlns:a16="http://schemas.microsoft.com/office/drawing/2014/main" id="{553DBA93-782F-4F77-A975-B4B3EF513D04}"/>
              </a:ext>
            </a:extLst>
          </p:cNvPr>
          <p:cNvSpPr txBox="1"/>
          <p:nvPr/>
        </p:nvSpPr>
        <p:spPr bwMode="auto">
          <a:xfrm rot="16200000">
            <a:off x="-40473" y="4164199"/>
            <a:ext cx="2871635" cy="369332"/>
          </a:xfrm>
          <a:prstGeom prst="rect">
            <a:avLst/>
          </a:prstGeom>
          <a:solidFill>
            <a:schemeClr val="tx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Intracranial </a:t>
            </a:r>
            <a:r>
              <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PFS (%)</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a:t>
            </a:r>
          </a:p>
        </p:txBody>
      </p:sp>
      <p:sp>
        <p:nvSpPr>
          <p:cNvPr id="16" name="TextBox 15">
            <a:extLst>
              <a:ext uri="{FF2B5EF4-FFF2-40B4-BE49-F238E27FC236}">
                <a16:creationId xmlns:a16="http://schemas.microsoft.com/office/drawing/2014/main" id="{CED3AC35-9593-496B-A36D-AE3BFD7E975F}"/>
              </a:ext>
            </a:extLst>
          </p:cNvPr>
          <p:cNvSpPr txBox="1"/>
          <p:nvPr/>
        </p:nvSpPr>
        <p:spPr bwMode="auto">
          <a:xfrm>
            <a:off x="1751230" y="5565038"/>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7" name="TextBox 16">
            <a:extLst>
              <a:ext uri="{FF2B5EF4-FFF2-40B4-BE49-F238E27FC236}">
                <a16:creationId xmlns:a16="http://schemas.microsoft.com/office/drawing/2014/main" id="{85E38B4F-5EE9-41D6-B47B-8A0CD3F1CC54}"/>
              </a:ext>
            </a:extLst>
          </p:cNvPr>
          <p:cNvSpPr txBox="1"/>
          <p:nvPr/>
        </p:nvSpPr>
        <p:spPr bwMode="auto">
          <a:xfrm>
            <a:off x="1634212" y="502840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8" name="TextBox 17">
            <a:extLst>
              <a:ext uri="{FF2B5EF4-FFF2-40B4-BE49-F238E27FC236}">
                <a16:creationId xmlns:a16="http://schemas.microsoft.com/office/drawing/2014/main" id="{712A0727-950B-4B46-90F8-241CAED583EE}"/>
              </a:ext>
            </a:extLst>
          </p:cNvPr>
          <p:cNvSpPr txBox="1"/>
          <p:nvPr/>
        </p:nvSpPr>
        <p:spPr bwMode="auto">
          <a:xfrm>
            <a:off x="1634212" y="451353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9" name="TextBox 18">
            <a:extLst>
              <a:ext uri="{FF2B5EF4-FFF2-40B4-BE49-F238E27FC236}">
                <a16:creationId xmlns:a16="http://schemas.microsoft.com/office/drawing/2014/main" id="{83E4D1E3-83DA-439C-B0F0-73AD4D1DF97D}"/>
              </a:ext>
            </a:extLst>
          </p:cNvPr>
          <p:cNvSpPr txBox="1"/>
          <p:nvPr/>
        </p:nvSpPr>
        <p:spPr bwMode="auto">
          <a:xfrm>
            <a:off x="1634212" y="422159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20" name="TextBox 19">
            <a:extLst>
              <a:ext uri="{FF2B5EF4-FFF2-40B4-BE49-F238E27FC236}">
                <a16:creationId xmlns:a16="http://schemas.microsoft.com/office/drawing/2014/main" id="{763751F8-04CB-4ECC-A6B8-493A340394F7}"/>
              </a:ext>
            </a:extLst>
          </p:cNvPr>
          <p:cNvSpPr txBox="1"/>
          <p:nvPr/>
        </p:nvSpPr>
        <p:spPr bwMode="auto">
          <a:xfrm>
            <a:off x="1634212" y="395619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21" name="TextBox 20">
            <a:extLst>
              <a:ext uri="{FF2B5EF4-FFF2-40B4-BE49-F238E27FC236}">
                <a16:creationId xmlns:a16="http://schemas.microsoft.com/office/drawing/2014/main" id="{2BED0D2F-3316-4039-850B-86EE7C70A88C}"/>
              </a:ext>
            </a:extLst>
          </p:cNvPr>
          <p:cNvSpPr txBox="1"/>
          <p:nvPr/>
        </p:nvSpPr>
        <p:spPr bwMode="auto">
          <a:xfrm>
            <a:off x="1634212" y="341008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22" name="TextBox 21">
            <a:extLst>
              <a:ext uri="{FF2B5EF4-FFF2-40B4-BE49-F238E27FC236}">
                <a16:creationId xmlns:a16="http://schemas.microsoft.com/office/drawing/2014/main" id="{24FE971C-33A9-4854-8F74-DA7D8408092D}"/>
              </a:ext>
            </a:extLst>
          </p:cNvPr>
          <p:cNvSpPr txBox="1"/>
          <p:nvPr/>
        </p:nvSpPr>
        <p:spPr bwMode="auto">
          <a:xfrm>
            <a:off x="1517192" y="2871875"/>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23" name="Freeform: Shape 22">
            <a:extLst>
              <a:ext uri="{FF2B5EF4-FFF2-40B4-BE49-F238E27FC236}">
                <a16:creationId xmlns:a16="http://schemas.microsoft.com/office/drawing/2014/main" id="{889954FB-B672-4A4C-BEF9-26AD52D12892}"/>
              </a:ext>
            </a:extLst>
          </p:cNvPr>
          <p:cNvSpPr/>
          <p:nvPr/>
        </p:nvSpPr>
        <p:spPr bwMode="auto">
          <a:xfrm>
            <a:off x="2088606" y="2948838"/>
            <a:ext cx="8476787" cy="2813050"/>
          </a:xfrm>
          <a:custGeom>
            <a:avLst/>
            <a:gdLst>
              <a:gd name="connsiteX0" fmla="*/ 0 w 7493000"/>
              <a:gd name="connsiteY0" fmla="*/ 0 h 2705100"/>
              <a:gd name="connsiteX1" fmla="*/ 0 w 7493000"/>
              <a:gd name="connsiteY1" fmla="*/ 2705100 h 2705100"/>
              <a:gd name="connsiteX2" fmla="*/ 7493000 w 7493000"/>
              <a:gd name="connsiteY2" fmla="*/ 2705100 h 2705100"/>
            </a:gdLst>
            <a:ahLst/>
            <a:cxnLst>
              <a:cxn ang="0">
                <a:pos x="connsiteX0" y="connsiteY0"/>
              </a:cxn>
              <a:cxn ang="0">
                <a:pos x="connsiteX1" y="connsiteY1"/>
              </a:cxn>
              <a:cxn ang="0">
                <a:pos x="connsiteX2" y="connsiteY2"/>
              </a:cxn>
            </a:cxnLst>
            <a:rect l="l" t="t" r="r" b="b"/>
            <a:pathLst>
              <a:path w="7493000" h="2705100">
                <a:moveTo>
                  <a:pt x="0" y="0"/>
                </a:moveTo>
                <a:lnTo>
                  <a:pt x="0" y="2705100"/>
                </a:lnTo>
                <a:lnTo>
                  <a:pt x="7493000" y="2705100"/>
                </a:lnTo>
              </a:path>
            </a:pathLst>
          </a:custGeom>
          <a:noFill/>
          <a:ln w="28575">
            <a:solidFill>
              <a:schemeClr val="bg1"/>
            </a:solidFill>
            <a:miter lim="800000"/>
            <a:headEnd/>
            <a:tailEnd/>
          </a:ln>
          <a:extLst>
            <a:ext uri="{909E8E84-426E-40DD-AFC4-6F175D3DCCD1}">
              <a14:hiddenFill xmlns:a14="http://schemas.microsoft.com/office/drawing/2010/main">
                <a:noFill/>
              </a14:hiddenFill>
            </a:ext>
          </a:extLst>
        </p:spPr>
        <p:txBody>
          <a:bodyPr rtlCol="0" anchor="ctr"/>
          <a:lstStyle/>
          <a:p>
            <a:pPr algn="ctr"/>
            <a:r>
              <a:rPr lang="en-US" dirty="0">
                <a:latin typeface="Calibri" panose="020F0502020204030204" pitchFamily="34" charset="0"/>
              </a:rPr>
              <a:t>              </a:t>
            </a:r>
          </a:p>
        </p:txBody>
      </p:sp>
      <p:grpSp>
        <p:nvGrpSpPr>
          <p:cNvPr id="24" name="Group 23">
            <a:extLst>
              <a:ext uri="{FF2B5EF4-FFF2-40B4-BE49-F238E27FC236}">
                <a16:creationId xmlns:a16="http://schemas.microsoft.com/office/drawing/2014/main" id="{526A8C0B-CF0F-4F0C-BEF5-56583FBD7307}"/>
              </a:ext>
            </a:extLst>
          </p:cNvPr>
          <p:cNvGrpSpPr/>
          <p:nvPr/>
        </p:nvGrpSpPr>
        <p:grpSpPr>
          <a:xfrm>
            <a:off x="1966425" y="3056541"/>
            <a:ext cx="142168" cy="2705347"/>
            <a:chOff x="1820917" y="2539753"/>
            <a:chExt cx="338083" cy="2705347"/>
          </a:xfrm>
        </p:grpSpPr>
        <p:cxnSp>
          <p:nvCxnSpPr>
            <p:cNvPr id="25" name="Straight Connector 24">
              <a:extLst>
                <a:ext uri="{FF2B5EF4-FFF2-40B4-BE49-F238E27FC236}">
                  <a16:creationId xmlns:a16="http://schemas.microsoft.com/office/drawing/2014/main" id="{410E45E4-9E2A-4617-B03C-B0A8CC94055C}"/>
                </a:ext>
              </a:extLst>
            </p:cNvPr>
            <p:cNvCxnSpPr>
              <a:cxnSpLocks/>
            </p:cNvCxnSpPr>
            <p:nvPr/>
          </p:nvCxnSpPr>
          <p:spPr bwMode="auto">
            <a:xfrm>
              <a:off x="1862959" y="5245100"/>
              <a:ext cx="296041"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99618D44-BFF6-493E-9CC0-3F5E0B20C3D7}"/>
                </a:ext>
              </a:extLst>
            </p:cNvPr>
            <p:cNvCxnSpPr>
              <a:cxnSpLocks/>
            </p:cNvCxnSpPr>
            <p:nvPr/>
          </p:nvCxnSpPr>
          <p:spPr bwMode="auto">
            <a:xfrm>
              <a:off x="1843909" y="4704029"/>
              <a:ext cx="296041"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1D23CE44-16E2-42A5-ADAB-BC5D883AFE0E}"/>
                </a:ext>
              </a:extLst>
            </p:cNvPr>
            <p:cNvCxnSpPr>
              <a:cxnSpLocks/>
            </p:cNvCxnSpPr>
            <p:nvPr/>
          </p:nvCxnSpPr>
          <p:spPr bwMode="auto">
            <a:xfrm>
              <a:off x="1841938" y="4162960"/>
              <a:ext cx="296041"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E27CEDE6-7A45-4DCA-B3D3-AFCE2C1D51A0}"/>
                </a:ext>
              </a:extLst>
            </p:cNvPr>
            <p:cNvCxnSpPr>
              <a:cxnSpLocks/>
            </p:cNvCxnSpPr>
            <p:nvPr/>
          </p:nvCxnSpPr>
          <p:spPr bwMode="auto">
            <a:xfrm>
              <a:off x="1843909" y="3621891"/>
              <a:ext cx="296041"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957ADF17-347D-4468-9B5C-83063E00AE46}"/>
                </a:ext>
              </a:extLst>
            </p:cNvPr>
            <p:cNvCxnSpPr>
              <a:cxnSpLocks/>
            </p:cNvCxnSpPr>
            <p:nvPr/>
          </p:nvCxnSpPr>
          <p:spPr bwMode="auto">
            <a:xfrm>
              <a:off x="1841938" y="3080822"/>
              <a:ext cx="296041"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DFB21AE6-0E35-4785-AA78-E1B22A17CE38}"/>
                </a:ext>
              </a:extLst>
            </p:cNvPr>
            <p:cNvCxnSpPr>
              <a:cxnSpLocks/>
            </p:cNvCxnSpPr>
            <p:nvPr/>
          </p:nvCxnSpPr>
          <p:spPr bwMode="auto">
            <a:xfrm>
              <a:off x="1820917" y="2539753"/>
              <a:ext cx="296041"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 name="Group 30">
            <a:extLst>
              <a:ext uri="{FF2B5EF4-FFF2-40B4-BE49-F238E27FC236}">
                <a16:creationId xmlns:a16="http://schemas.microsoft.com/office/drawing/2014/main" id="{26F4052A-3762-43F9-9ABF-0E6A3BB61747}"/>
              </a:ext>
            </a:extLst>
          </p:cNvPr>
          <p:cNvGrpSpPr/>
          <p:nvPr/>
        </p:nvGrpSpPr>
        <p:grpSpPr>
          <a:xfrm>
            <a:off x="2126706" y="5791955"/>
            <a:ext cx="8380587" cy="382032"/>
            <a:chOff x="1981199" y="5237067"/>
            <a:chExt cx="8380587" cy="382032"/>
          </a:xfrm>
        </p:grpSpPr>
        <p:sp>
          <p:nvSpPr>
            <p:cNvPr id="32" name="TextBox 31">
              <a:extLst>
                <a:ext uri="{FF2B5EF4-FFF2-40B4-BE49-F238E27FC236}">
                  <a16:creationId xmlns:a16="http://schemas.microsoft.com/office/drawing/2014/main" id="{E57708CC-9CA3-4EAA-9BDD-00CC904095D3}"/>
                </a:ext>
              </a:extLst>
            </p:cNvPr>
            <p:cNvSpPr txBox="1"/>
            <p:nvPr/>
          </p:nvSpPr>
          <p:spPr bwMode="auto">
            <a:xfrm>
              <a:off x="1981199" y="5237067"/>
              <a:ext cx="254827" cy="382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3" name="TextBox 32">
              <a:extLst>
                <a:ext uri="{FF2B5EF4-FFF2-40B4-BE49-F238E27FC236}">
                  <a16:creationId xmlns:a16="http://schemas.microsoft.com/office/drawing/2014/main" id="{E343FFF6-ACD4-4B9B-8073-EE738CF32DDD}"/>
                </a:ext>
              </a:extLst>
            </p:cNvPr>
            <p:cNvSpPr txBox="1"/>
            <p:nvPr/>
          </p:nvSpPr>
          <p:spPr bwMode="auto">
            <a:xfrm>
              <a:off x="2389014" y="5237067"/>
              <a:ext cx="254827" cy="382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34" name="TextBox 33">
              <a:extLst>
                <a:ext uri="{FF2B5EF4-FFF2-40B4-BE49-F238E27FC236}">
                  <a16:creationId xmlns:a16="http://schemas.microsoft.com/office/drawing/2014/main" id="{4B49058E-7DE5-4DFC-B839-ACB81710BF7E}"/>
                </a:ext>
              </a:extLst>
            </p:cNvPr>
            <p:cNvSpPr txBox="1"/>
            <p:nvPr/>
          </p:nvSpPr>
          <p:spPr bwMode="auto">
            <a:xfrm>
              <a:off x="2796829" y="5237067"/>
              <a:ext cx="254827" cy="382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35" name="TextBox 34">
              <a:extLst>
                <a:ext uri="{FF2B5EF4-FFF2-40B4-BE49-F238E27FC236}">
                  <a16:creationId xmlns:a16="http://schemas.microsoft.com/office/drawing/2014/main" id="{22DA4CE0-FA1A-40F0-9F2B-99E41C53B0AA}"/>
                </a:ext>
              </a:extLst>
            </p:cNvPr>
            <p:cNvSpPr txBox="1"/>
            <p:nvPr/>
          </p:nvSpPr>
          <p:spPr bwMode="auto">
            <a:xfrm>
              <a:off x="3174309" y="5237067"/>
              <a:ext cx="254827" cy="382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36" name="TextBox 35">
              <a:extLst>
                <a:ext uri="{FF2B5EF4-FFF2-40B4-BE49-F238E27FC236}">
                  <a16:creationId xmlns:a16="http://schemas.microsoft.com/office/drawing/2014/main" id="{537CCA51-DA59-4B52-9C1E-3F0047E15220}"/>
                </a:ext>
              </a:extLst>
            </p:cNvPr>
            <p:cNvSpPr txBox="1"/>
            <p:nvPr/>
          </p:nvSpPr>
          <p:spPr bwMode="auto">
            <a:xfrm>
              <a:off x="3508909" y="5237067"/>
              <a:ext cx="4366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7" name="TextBox 36">
              <a:extLst>
                <a:ext uri="{FF2B5EF4-FFF2-40B4-BE49-F238E27FC236}">
                  <a16:creationId xmlns:a16="http://schemas.microsoft.com/office/drawing/2014/main" id="{ED03C4BA-34CA-40B2-8A3F-7F1E87AEA52F}"/>
                </a:ext>
              </a:extLst>
            </p:cNvPr>
            <p:cNvSpPr txBox="1"/>
            <p:nvPr/>
          </p:nvSpPr>
          <p:spPr bwMode="auto">
            <a:xfrm>
              <a:off x="3914269" y="5237067"/>
              <a:ext cx="4366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38" name="TextBox 37">
              <a:extLst>
                <a:ext uri="{FF2B5EF4-FFF2-40B4-BE49-F238E27FC236}">
                  <a16:creationId xmlns:a16="http://schemas.microsoft.com/office/drawing/2014/main" id="{1F5364F6-C244-406C-9D72-E9B2FA5CAFBC}"/>
                </a:ext>
              </a:extLst>
            </p:cNvPr>
            <p:cNvSpPr txBox="1"/>
            <p:nvPr/>
          </p:nvSpPr>
          <p:spPr bwMode="auto">
            <a:xfrm>
              <a:off x="4306912" y="5237067"/>
              <a:ext cx="4366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39" name="TextBox 38">
              <a:extLst>
                <a:ext uri="{FF2B5EF4-FFF2-40B4-BE49-F238E27FC236}">
                  <a16:creationId xmlns:a16="http://schemas.microsoft.com/office/drawing/2014/main" id="{CC22E0CB-29A8-4E05-A524-7281C0237C13}"/>
                </a:ext>
              </a:extLst>
            </p:cNvPr>
            <p:cNvSpPr txBox="1"/>
            <p:nvPr/>
          </p:nvSpPr>
          <p:spPr bwMode="auto">
            <a:xfrm>
              <a:off x="4705922" y="5237067"/>
              <a:ext cx="437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40" name="TextBox 39">
              <a:extLst>
                <a:ext uri="{FF2B5EF4-FFF2-40B4-BE49-F238E27FC236}">
                  <a16:creationId xmlns:a16="http://schemas.microsoft.com/office/drawing/2014/main" id="{B4B812CA-770C-44B2-8C8D-6D16459CBC16}"/>
                </a:ext>
              </a:extLst>
            </p:cNvPr>
            <p:cNvSpPr txBox="1"/>
            <p:nvPr/>
          </p:nvSpPr>
          <p:spPr bwMode="auto">
            <a:xfrm>
              <a:off x="5091312" y="5237067"/>
              <a:ext cx="437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41" name="TextBox 40">
              <a:extLst>
                <a:ext uri="{FF2B5EF4-FFF2-40B4-BE49-F238E27FC236}">
                  <a16:creationId xmlns:a16="http://schemas.microsoft.com/office/drawing/2014/main" id="{E58B5497-E585-4E3A-8E8D-72A238125FF6}"/>
                </a:ext>
              </a:extLst>
            </p:cNvPr>
            <p:cNvSpPr txBox="1"/>
            <p:nvPr/>
          </p:nvSpPr>
          <p:spPr bwMode="auto">
            <a:xfrm>
              <a:off x="5509840" y="5237067"/>
              <a:ext cx="437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42" name="TextBox 41">
              <a:extLst>
                <a:ext uri="{FF2B5EF4-FFF2-40B4-BE49-F238E27FC236}">
                  <a16:creationId xmlns:a16="http://schemas.microsoft.com/office/drawing/2014/main" id="{F85422FF-DB8D-49F3-957B-237F515930FF}"/>
                </a:ext>
              </a:extLst>
            </p:cNvPr>
            <p:cNvSpPr txBox="1"/>
            <p:nvPr/>
          </p:nvSpPr>
          <p:spPr bwMode="auto">
            <a:xfrm>
              <a:off x="5890378" y="5237067"/>
              <a:ext cx="437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43" name="TextBox 42">
              <a:extLst>
                <a:ext uri="{FF2B5EF4-FFF2-40B4-BE49-F238E27FC236}">
                  <a16:creationId xmlns:a16="http://schemas.microsoft.com/office/drawing/2014/main" id="{E7B680D3-CC8E-4BF2-A6CA-E06C01830CEA}"/>
                </a:ext>
              </a:extLst>
            </p:cNvPr>
            <p:cNvSpPr txBox="1"/>
            <p:nvPr/>
          </p:nvSpPr>
          <p:spPr bwMode="auto">
            <a:xfrm>
              <a:off x="6301087" y="5237067"/>
              <a:ext cx="437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sp>
          <p:nvSpPr>
            <p:cNvPr id="44" name="TextBox 43">
              <a:extLst>
                <a:ext uri="{FF2B5EF4-FFF2-40B4-BE49-F238E27FC236}">
                  <a16:creationId xmlns:a16="http://schemas.microsoft.com/office/drawing/2014/main" id="{AB6CF6E8-1FD5-4104-A3A2-BAB0711AC757}"/>
                </a:ext>
              </a:extLst>
            </p:cNvPr>
            <p:cNvSpPr txBox="1"/>
            <p:nvPr/>
          </p:nvSpPr>
          <p:spPr bwMode="auto">
            <a:xfrm>
              <a:off x="6708494" y="5237067"/>
              <a:ext cx="437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45" name="TextBox 44">
              <a:extLst>
                <a:ext uri="{FF2B5EF4-FFF2-40B4-BE49-F238E27FC236}">
                  <a16:creationId xmlns:a16="http://schemas.microsoft.com/office/drawing/2014/main" id="{C5565645-439C-4AC4-9B89-3D1C3B7BA6D1}"/>
                </a:ext>
              </a:extLst>
            </p:cNvPr>
            <p:cNvSpPr txBox="1"/>
            <p:nvPr/>
          </p:nvSpPr>
          <p:spPr bwMode="auto">
            <a:xfrm>
              <a:off x="7105744" y="5237067"/>
              <a:ext cx="437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39</a:t>
              </a:r>
            </a:p>
          </p:txBody>
        </p:sp>
        <p:sp>
          <p:nvSpPr>
            <p:cNvPr id="46" name="TextBox 45">
              <a:extLst>
                <a:ext uri="{FF2B5EF4-FFF2-40B4-BE49-F238E27FC236}">
                  <a16:creationId xmlns:a16="http://schemas.microsoft.com/office/drawing/2014/main" id="{7DD024D3-5465-4592-8CE5-8459B4BB3A73}"/>
                </a:ext>
              </a:extLst>
            </p:cNvPr>
            <p:cNvSpPr txBox="1"/>
            <p:nvPr/>
          </p:nvSpPr>
          <p:spPr bwMode="auto">
            <a:xfrm>
              <a:off x="7481984" y="5237067"/>
              <a:ext cx="437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47" name="TextBox 46">
              <a:extLst>
                <a:ext uri="{FF2B5EF4-FFF2-40B4-BE49-F238E27FC236}">
                  <a16:creationId xmlns:a16="http://schemas.microsoft.com/office/drawing/2014/main" id="{D4849946-BBF2-47AE-AE86-328BDF0030DB}"/>
                </a:ext>
              </a:extLst>
            </p:cNvPr>
            <p:cNvSpPr txBox="1"/>
            <p:nvPr/>
          </p:nvSpPr>
          <p:spPr bwMode="auto">
            <a:xfrm>
              <a:off x="7889391" y="5237067"/>
              <a:ext cx="437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45</a:t>
              </a:r>
            </a:p>
          </p:txBody>
        </p:sp>
        <p:sp>
          <p:nvSpPr>
            <p:cNvPr id="48" name="TextBox 47">
              <a:extLst>
                <a:ext uri="{FF2B5EF4-FFF2-40B4-BE49-F238E27FC236}">
                  <a16:creationId xmlns:a16="http://schemas.microsoft.com/office/drawing/2014/main" id="{96F51B1A-A1EB-4714-A2BC-481342BA1884}"/>
                </a:ext>
              </a:extLst>
            </p:cNvPr>
            <p:cNvSpPr txBox="1"/>
            <p:nvPr/>
          </p:nvSpPr>
          <p:spPr bwMode="auto">
            <a:xfrm>
              <a:off x="8299133" y="5237067"/>
              <a:ext cx="437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49" name="TextBox 48">
              <a:extLst>
                <a:ext uri="{FF2B5EF4-FFF2-40B4-BE49-F238E27FC236}">
                  <a16:creationId xmlns:a16="http://schemas.microsoft.com/office/drawing/2014/main" id="{9A8D73C2-BF03-4E45-955D-1248B33445CB}"/>
                </a:ext>
              </a:extLst>
            </p:cNvPr>
            <p:cNvSpPr txBox="1"/>
            <p:nvPr/>
          </p:nvSpPr>
          <p:spPr bwMode="auto">
            <a:xfrm>
              <a:off x="8706540" y="5237067"/>
              <a:ext cx="437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51</a:t>
              </a:r>
            </a:p>
          </p:txBody>
        </p:sp>
        <p:sp>
          <p:nvSpPr>
            <p:cNvPr id="50" name="TextBox 49">
              <a:extLst>
                <a:ext uri="{FF2B5EF4-FFF2-40B4-BE49-F238E27FC236}">
                  <a16:creationId xmlns:a16="http://schemas.microsoft.com/office/drawing/2014/main" id="{F0713948-73DC-4010-BDC7-2B48874A10CB}"/>
                </a:ext>
              </a:extLst>
            </p:cNvPr>
            <p:cNvSpPr txBox="1"/>
            <p:nvPr/>
          </p:nvSpPr>
          <p:spPr bwMode="auto">
            <a:xfrm>
              <a:off x="9113947" y="5237067"/>
              <a:ext cx="437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54</a:t>
              </a:r>
            </a:p>
          </p:txBody>
        </p:sp>
        <p:sp>
          <p:nvSpPr>
            <p:cNvPr id="51" name="TextBox 50">
              <a:extLst>
                <a:ext uri="{FF2B5EF4-FFF2-40B4-BE49-F238E27FC236}">
                  <a16:creationId xmlns:a16="http://schemas.microsoft.com/office/drawing/2014/main" id="{97764E13-B433-4222-908B-D97F4FE7E740}"/>
                </a:ext>
              </a:extLst>
            </p:cNvPr>
            <p:cNvSpPr txBox="1"/>
            <p:nvPr/>
          </p:nvSpPr>
          <p:spPr bwMode="auto">
            <a:xfrm>
              <a:off x="9474846" y="5237067"/>
              <a:ext cx="437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57</a:t>
              </a:r>
            </a:p>
          </p:txBody>
        </p:sp>
        <p:sp>
          <p:nvSpPr>
            <p:cNvPr id="52" name="TextBox 51">
              <a:extLst>
                <a:ext uri="{FF2B5EF4-FFF2-40B4-BE49-F238E27FC236}">
                  <a16:creationId xmlns:a16="http://schemas.microsoft.com/office/drawing/2014/main" id="{D7BC0939-8434-43B2-B43F-B40544B56B44}"/>
                </a:ext>
              </a:extLst>
            </p:cNvPr>
            <p:cNvSpPr txBox="1"/>
            <p:nvPr/>
          </p:nvSpPr>
          <p:spPr bwMode="auto">
            <a:xfrm>
              <a:off x="9924208" y="5237067"/>
              <a:ext cx="4375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grpSp>
      <p:grpSp>
        <p:nvGrpSpPr>
          <p:cNvPr id="53" name="Group 52">
            <a:extLst>
              <a:ext uri="{FF2B5EF4-FFF2-40B4-BE49-F238E27FC236}">
                <a16:creationId xmlns:a16="http://schemas.microsoft.com/office/drawing/2014/main" id="{A4FA806E-D941-4E5C-8BA8-642A863F4E1C}"/>
              </a:ext>
            </a:extLst>
          </p:cNvPr>
          <p:cNvGrpSpPr/>
          <p:nvPr/>
        </p:nvGrpSpPr>
        <p:grpSpPr>
          <a:xfrm>
            <a:off x="2253707" y="5749270"/>
            <a:ext cx="8005763" cy="106597"/>
            <a:chOff x="2108200" y="5048250"/>
            <a:chExt cx="8005763" cy="259080"/>
          </a:xfrm>
        </p:grpSpPr>
        <p:cxnSp>
          <p:nvCxnSpPr>
            <p:cNvPr id="54" name="Straight Connector 53">
              <a:extLst>
                <a:ext uri="{FF2B5EF4-FFF2-40B4-BE49-F238E27FC236}">
                  <a16:creationId xmlns:a16="http://schemas.microsoft.com/office/drawing/2014/main" id="{52B8D9F7-A9EA-4443-AB67-036796244AD9}"/>
                </a:ext>
              </a:extLst>
            </p:cNvPr>
            <p:cNvCxnSpPr>
              <a:cxnSpLocks/>
            </p:cNvCxnSpPr>
            <p:nvPr/>
          </p:nvCxnSpPr>
          <p:spPr bwMode="auto">
            <a:xfrm>
              <a:off x="2108200"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07583313-5E4A-4667-8A25-F96E4CDB86C2}"/>
                </a:ext>
              </a:extLst>
            </p:cNvPr>
            <p:cNvCxnSpPr>
              <a:cxnSpLocks/>
            </p:cNvCxnSpPr>
            <p:nvPr/>
          </p:nvCxnSpPr>
          <p:spPr bwMode="auto">
            <a:xfrm>
              <a:off x="2508488"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9024395C-AC89-444C-A86F-0BD1BA88F6A7}"/>
                </a:ext>
              </a:extLst>
            </p:cNvPr>
            <p:cNvCxnSpPr>
              <a:cxnSpLocks/>
            </p:cNvCxnSpPr>
            <p:nvPr/>
          </p:nvCxnSpPr>
          <p:spPr bwMode="auto">
            <a:xfrm>
              <a:off x="2908776"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BF301A90-27C6-41BC-9AE9-4C8C04C78A9D}"/>
                </a:ext>
              </a:extLst>
            </p:cNvPr>
            <p:cNvCxnSpPr>
              <a:cxnSpLocks/>
            </p:cNvCxnSpPr>
            <p:nvPr/>
          </p:nvCxnSpPr>
          <p:spPr bwMode="auto">
            <a:xfrm>
              <a:off x="3309064"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D62A5796-2AD0-4481-B9C8-700B90A38BE7}"/>
                </a:ext>
              </a:extLst>
            </p:cNvPr>
            <p:cNvCxnSpPr>
              <a:cxnSpLocks/>
            </p:cNvCxnSpPr>
            <p:nvPr/>
          </p:nvCxnSpPr>
          <p:spPr bwMode="auto">
            <a:xfrm>
              <a:off x="3709352"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A03F4F8D-8271-489C-92FA-E8872E1D16C8}"/>
                </a:ext>
              </a:extLst>
            </p:cNvPr>
            <p:cNvCxnSpPr>
              <a:cxnSpLocks/>
            </p:cNvCxnSpPr>
            <p:nvPr/>
          </p:nvCxnSpPr>
          <p:spPr bwMode="auto">
            <a:xfrm>
              <a:off x="4109640"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B758C9EA-F041-41A7-929F-882CDD373BA8}"/>
                </a:ext>
              </a:extLst>
            </p:cNvPr>
            <p:cNvCxnSpPr>
              <a:cxnSpLocks/>
            </p:cNvCxnSpPr>
            <p:nvPr/>
          </p:nvCxnSpPr>
          <p:spPr bwMode="auto">
            <a:xfrm>
              <a:off x="4509928"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61838E37-F1EB-4BE6-907B-30B381A01B52}"/>
                </a:ext>
              </a:extLst>
            </p:cNvPr>
            <p:cNvCxnSpPr>
              <a:cxnSpLocks/>
            </p:cNvCxnSpPr>
            <p:nvPr/>
          </p:nvCxnSpPr>
          <p:spPr bwMode="auto">
            <a:xfrm>
              <a:off x="4910216"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2A2C38F4-95D1-4BB2-B0E7-C79FA4445586}"/>
                </a:ext>
              </a:extLst>
            </p:cNvPr>
            <p:cNvCxnSpPr>
              <a:cxnSpLocks/>
            </p:cNvCxnSpPr>
            <p:nvPr/>
          </p:nvCxnSpPr>
          <p:spPr bwMode="auto">
            <a:xfrm>
              <a:off x="5310504"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1C6E51B8-0577-4BCA-AE75-AEE8B736D1C6}"/>
                </a:ext>
              </a:extLst>
            </p:cNvPr>
            <p:cNvCxnSpPr>
              <a:cxnSpLocks/>
            </p:cNvCxnSpPr>
            <p:nvPr/>
          </p:nvCxnSpPr>
          <p:spPr bwMode="auto">
            <a:xfrm>
              <a:off x="5710792"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A518DD46-649D-4DC0-9E25-3960316479EF}"/>
                </a:ext>
              </a:extLst>
            </p:cNvPr>
            <p:cNvCxnSpPr>
              <a:cxnSpLocks/>
            </p:cNvCxnSpPr>
            <p:nvPr/>
          </p:nvCxnSpPr>
          <p:spPr bwMode="auto">
            <a:xfrm>
              <a:off x="6111080"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05EF6F31-9B85-4D14-8064-8C875F4C84F4}"/>
                </a:ext>
              </a:extLst>
            </p:cNvPr>
            <p:cNvCxnSpPr>
              <a:cxnSpLocks/>
            </p:cNvCxnSpPr>
            <p:nvPr/>
          </p:nvCxnSpPr>
          <p:spPr bwMode="auto">
            <a:xfrm>
              <a:off x="6511368"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DA4F9991-69BE-462C-8DF8-8FBC4C94B95C}"/>
                </a:ext>
              </a:extLst>
            </p:cNvPr>
            <p:cNvCxnSpPr>
              <a:cxnSpLocks/>
            </p:cNvCxnSpPr>
            <p:nvPr/>
          </p:nvCxnSpPr>
          <p:spPr bwMode="auto">
            <a:xfrm>
              <a:off x="6911656"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B1C27F72-3381-4E42-9BD8-508A1883B733}"/>
                </a:ext>
              </a:extLst>
            </p:cNvPr>
            <p:cNvCxnSpPr>
              <a:cxnSpLocks/>
            </p:cNvCxnSpPr>
            <p:nvPr/>
          </p:nvCxnSpPr>
          <p:spPr bwMode="auto">
            <a:xfrm>
              <a:off x="7311944"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F63BF947-0B1D-48F6-9E25-E7D6ABBF8B44}"/>
                </a:ext>
              </a:extLst>
            </p:cNvPr>
            <p:cNvCxnSpPr>
              <a:cxnSpLocks/>
            </p:cNvCxnSpPr>
            <p:nvPr/>
          </p:nvCxnSpPr>
          <p:spPr bwMode="auto">
            <a:xfrm>
              <a:off x="7712232"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72A0C7D8-0697-4360-B2C8-C21D35A515B4}"/>
                </a:ext>
              </a:extLst>
            </p:cNvPr>
            <p:cNvCxnSpPr>
              <a:cxnSpLocks/>
            </p:cNvCxnSpPr>
            <p:nvPr/>
          </p:nvCxnSpPr>
          <p:spPr bwMode="auto">
            <a:xfrm>
              <a:off x="8112520"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B4F1C56C-553C-485D-A0F3-1115872A5D8A}"/>
                </a:ext>
              </a:extLst>
            </p:cNvPr>
            <p:cNvCxnSpPr>
              <a:cxnSpLocks/>
            </p:cNvCxnSpPr>
            <p:nvPr/>
          </p:nvCxnSpPr>
          <p:spPr bwMode="auto">
            <a:xfrm>
              <a:off x="8512808"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92594E17-1B70-4920-833E-42221EA42ED1}"/>
                </a:ext>
              </a:extLst>
            </p:cNvPr>
            <p:cNvCxnSpPr>
              <a:cxnSpLocks/>
            </p:cNvCxnSpPr>
            <p:nvPr/>
          </p:nvCxnSpPr>
          <p:spPr bwMode="auto">
            <a:xfrm>
              <a:off x="8913096"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E8596622-504F-4502-8924-6CA500987318}"/>
                </a:ext>
              </a:extLst>
            </p:cNvPr>
            <p:cNvCxnSpPr>
              <a:cxnSpLocks/>
            </p:cNvCxnSpPr>
            <p:nvPr/>
          </p:nvCxnSpPr>
          <p:spPr bwMode="auto">
            <a:xfrm>
              <a:off x="9313384"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0E728387-78D3-4E16-81F1-8DF64AF1393C}"/>
                </a:ext>
              </a:extLst>
            </p:cNvPr>
            <p:cNvCxnSpPr>
              <a:cxnSpLocks/>
            </p:cNvCxnSpPr>
            <p:nvPr/>
          </p:nvCxnSpPr>
          <p:spPr bwMode="auto">
            <a:xfrm>
              <a:off x="9713672" y="5048250"/>
              <a:ext cx="0" cy="259080"/>
            </a:xfrm>
            <a:prstGeom prst="line">
              <a:avLst/>
            </a:prstGeom>
            <a:noFill/>
            <a:ln w="28575" cap="flat" cmpd="sng" algn="ctr">
              <a:solidFill>
                <a:schemeClr val="bg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8DF590F8-9BCF-44AA-875E-18D28C3831DA}"/>
                </a:ext>
              </a:extLst>
            </p:cNvPr>
            <p:cNvCxnSpPr>
              <a:cxnSpLocks/>
            </p:cNvCxnSpPr>
            <p:nvPr/>
          </p:nvCxnSpPr>
          <p:spPr bwMode="auto">
            <a:xfrm>
              <a:off x="10113963" y="5048250"/>
              <a:ext cx="0" cy="259080"/>
            </a:xfrm>
            <a:prstGeom prst="line">
              <a:avLst/>
            </a:prstGeom>
            <a:noFill/>
            <a:ln w="28575" cap="flat" cmpd="sng" algn="ctr">
              <a:solidFill>
                <a:schemeClr val="bg1"/>
              </a:solidFill>
              <a:prstDash val="solid"/>
              <a:round/>
              <a:headEnd type="none" w="med" len="med"/>
              <a:tailEnd type="none" w="med" len="med"/>
            </a:ln>
            <a:effectLst/>
          </p:spPr>
        </p:cxnSp>
      </p:grpSp>
      <p:cxnSp>
        <p:nvCxnSpPr>
          <p:cNvPr id="75" name="Straight Connector 74">
            <a:extLst>
              <a:ext uri="{FF2B5EF4-FFF2-40B4-BE49-F238E27FC236}">
                <a16:creationId xmlns:a16="http://schemas.microsoft.com/office/drawing/2014/main" id="{B7785FDC-7F28-4591-9F3D-49A2B266CC20}"/>
              </a:ext>
            </a:extLst>
          </p:cNvPr>
          <p:cNvCxnSpPr/>
          <p:nvPr/>
        </p:nvCxnSpPr>
        <p:spPr bwMode="auto">
          <a:xfrm>
            <a:off x="1984104" y="4411729"/>
            <a:ext cx="8298036" cy="0"/>
          </a:xfrm>
          <a:prstGeom prst="line">
            <a:avLst/>
          </a:prstGeom>
          <a:noFill/>
          <a:ln w="28575" cap="flat" cmpd="sng" algn="ctr">
            <a:solidFill>
              <a:schemeClr val="tx1">
                <a:lumMod val="75000"/>
              </a:schemeClr>
            </a:solidFill>
            <a:prstDash val="sysDash"/>
            <a:round/>
            <a:headEnd type="none" w="med" len="med"/>
            <a:tailEnd type="none" w="med" len="med"/>
          </a:ln>
          <a:effectLst/>
        </p:spPr>
      </p:cxnSp>
      <p:cxnSp>
        <p:nvCxnSpPr>
          <p:cNvPr id="76" name="Straight Connector 75">
            <a:extLst>
              <a:ext uri="{FF2B5EF4-FFF2-40B4-BE49-F238E27FC236}">
                <a16:creationId xmlns:a16="http://schemas.microsoft.com/office/drawing/2014/main" id="{A250662B-D853-4DA4-9DF6-6AF7E962E4DF}"/>
              </a:ext>
            </a:extLst>
          </p:cNvPr>
          <p:cNvCxnSpPr/>
          <p:nvPr/>
        </p:nvCxnSpPr>
        <p:spPr bwMode="auto">
          <a:xfrm>
            <a:off x="3854859" y="4409338"/>
            <a:ext cx="0" cy="1382617"/>
          </a:xfrm>
          <a:prstGeom prst="line">
            <a:avLst/>
          </a:prstGeom>
          <a:noFill/>
          <a:ln w="28575" cap="flat" cmpd="sng" algn="ctr">
            <a:solidFill>
              <a:schemeClr val="tx1">
                <a:lumMod val="75000"/>
              </a:schemeClr>
            </a:solidFill>
            <a:prstDash val="sysDash"/>
            <a:round/>
            <a:headEnd type="none" w="med" len="med"/>
            <a:tailEnd type="none" w="med" len="med"/>
          </a:ln>
          <a:effectLst/>
        </p:spPr>
      </p:cxnSp>
      <p:cxnSp>
        <p:nvCxnSpPr>
          <p:cNvPr id="77" name="Straight Connector 76">
            <a:extLst>
              <a:ext uri="{FF2B5EF4-FFF2-40B4-BE49-F238E27FC236}">
                <a16:creationId xmlns:a16="http://schemas.microsoft.com/office/drawing/2014/main" id="{F3622930-0E05-4A4F-B9E9-37BB3A0FF644}"/>
              </a:ext>
            </a:extLst>
          </p:cNvPr>
          <p:cNvCxnSpPr>
            <a:cxnSpLocks/>
          </p:cNvCxnSpPr>
          <p:nvPr/>
        </p:nvCxnSpPr>
        <p:spPr bwMode="auto">
          <a:xfrm>
            <a:off x="7057163" y="4551753"/>
            <a:ext cx="0" cy="1197517"/>
          </a:xfrm>
          <a:prstGeom prst="line">
            <a:avLst/>
          </a:prstGeom>
          <a:noFill/>
          <a:ln w="28575" cap="flat" cmpd="sng" algn="ctr">
            <a:solidFill>
              <a:schemeClr val="tx1">
                <a:lumMod val="75000"/>
              </a:schemeClr>
            </a:solidFill>
            <a:prstDash val="sysDash"/>
            <a:round/>
            <a:headEnd type="none" w="med" len="med"/>
            <a:tailEnd type="none" w="med" len="med"/>
          </a:ln>
          <a:effectLst/>
        </p:spPr>
      </p:cxnSp>
      <p:cxnSp>
        <p:nvCxnSpPr>
          <p:cNvPr id="78" name="Straight Connector 77">
            <a:extLst>
              <a:ext uri="{FF2B5EF4-FFF2-40B4-BE49-F238E27FC236}">
                <a16:creationId xmlns:a16="http://schemas.microsoft.com/office/drawing/2014/main" id="{2F696D19-81BE-4193-B02D-56617D539AA4}"/>
              </a:ext>
            </a:extLst>
          </p:cNvPr>
          <p:cNvCxnSpPr>
            <a:cxnSpLocks/>
          </p:cNvCxnSpPr>
          <p:nvPr/>
        </p:nvCxnSpPr>
        <p:spPr bwMode="auto">
          <a:xfrm>
            <a:off x="10259470" y="4524156"/>
            <a:ext cx="0" cy="1237732"/>
          </a:xfrm>
          <a:prstGeom prst="line">
            <a:avLst/>
          </a:prstGeom>
          <a:noFill/>
          <a:ln w="28575" cap="flat" cmpd="sng" algn="ctr">
            <a:solidFill>
              <a:schemeClr val="tx1">
                <a:lumMod val="75000"/>
              </a:schemeClr>
            </a:solidFill>
            <a:prstDash val="sysDash"/>
            <a:round/>
            <a:headEnd type="none" w="med" len="med"/>
            <a:tailEnd type="none" w="med" len="med"/>
          </a:ln>
          <a:effectLst/>
        </p:spPr>
      </p:cxnSp>
      <p:sp>
        <p:nvSpPr>
          <p:cNvPr id="79" name="TextBox 78">
            <a:extLst>
              <a:ext uri="{FF2B5EF4-FFF2-40B4-BE49-F238E27FC236}">
                <a16:creationId xmlns:a16="http://schemas.microsoft.com/office/drawing/2014/main" id="{F3C4A847-00C0-486D-B9FC-9DC2DD63F0F4}"/>
              </a:ext>
            </a:extLst>
          </p:cNvPr>
          <p:cNvSpPr txBox="1"/>
          <p:nvPr/>
        </p:nvSpPr>
        <p:spPr bwMode="auto">
          <a:xfrm>
            <a:off x="3822418" y="4040817"/>
            <a:ext cx="5838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a:solidFill>
                  <a:schemeClr val="accent1"/>
                </a:solidFill>
                <a:latin typeface="Calibri" panose="020F0502020204030204" pitchFamily="34" charset="0"/>
              </a:rPr>
              <a:t>49%</a:t>
            </a:r>
            <a:endParaRPr lang="en-US" dirty="0">
              <a:solidFill>
                <a:schemeClr val="accent1"/>
              </a:solidFill>
              <a:latin typeface="Calibri" panose="020F0502020204030204" pitchFamily="34" charset="0"/>
            </a:endParaRPr>
          </a:p>
        </p:txBody>
      </p:sp>
      <p:sp>
        <p:nvSpPr>
          <p:cNvPr id="80" name="TextBox 79">
            <a:extLst>
              <a:ext uri="{FF2B5EF4-FFF2-40B4-BE49-F238E27FC236}">
                <a16:creationId xmlns:a16="http://schemas.microsoft.com/office/drawing/2014/main" id="{E5D318C2-FB43-4454-8D18-EDCC790CEA5B}"/>
              </a:ext>
            </a:extLst>
          </p:cNvPr>
          <p:cNvSpPr txBox="1"/>
          <p:nvPr/>
        </p:nvSpPr>
        <p:spPr bwMode="auto">
          <a:xfrm>
            <a:off x="6999672" y="4040817"/>
            <a:ext cx="5870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a:solidFill>
                  <a:schemeClr val="accent1"/>
                </a:solidFill>
                <a:latin typeface="Calibri" panose="020F0502020204030204" pitchFamily="34" charset="0"/>
              </a:rPr>
              <a:t>46%</a:t>
            </a:r>
            <a:endParaRPr lang="en-US" dirty="0">
              <a:solidFill>
                <a:schemeClr val="accent1"/>
              </a:solidFill>
              <a:latin typeface="Calibri" panose="020F0502020204030204" pitchFamily="34" charset="0"/>
            </a:endParaRPr>
          </a:p>
        </p:txBody>
      </p:sp>
      <p:sp>
        <p:nvSpPr>
          <p:cNvPr id="81" name="TextBox 80">
            <a:extLst>
              <a:ext uri="{FF2B5EF4-FFF2-40B4-BE49-F238E27FC236}">
                <a16:creationId xmlns:a16="http://schemas.microsoft.com/office/drawing/2014/main" id="{595ABC27-F2E5-4F2F-8171-B105F0741A5F}"/>
              </a:ext>
            </a:extLst>
          </p:cNvPr>
          <p:cNvSpPr txBox="1"/>
          <p:nvPr/>
        </p:nvSpPr>
        <p:spPr bwMode="auto">
          <a:xfrm>
            <a:off x="10178517" y="4040817"/>
            <a:ext cx="5870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a:solidFill>
                  <a:schemeClr val="accent1"/>
                </a:solidFill>
                <a:latin typeface="Calibri" panose="020F0502020204030204" pitchFamily="34" charset="0"/>
              </a:rPr>
              <a:t>46%</a:t>
            </a:r>
            <a:endParaRPr lang="en-US" dirty="0">
              <a:solidFill>
                <a:schemeClr val="accent1"/>
              </a:solidFill>
              <a:latin typeface="Calibri" panose="020F0502020204030204" pitchFamily="34" charset="0"/>
            </a:endParaRPr>
          </a:p>
        </p:txBody>
      </p:sp>
      <p:sp>
        <p:nvSpPr>
          <p:cNvPr id="82" name="TextBox 81">
            <a:extLst>
              <a:ext uri="{FF2B5EF4-FFF2-40B4-BE49-F238E27FC236}">
                <a16:creationId xmlns:a16="http://schemas.microsoft.com/office/drawing/2014/main" id="{3ABE7B04-D535-4087-B6BA-570765C15F09}"/>
              </a:ext>
            </a:extLst>
          </p:cNvPr>
          <p:cNvSpPr txBox="1"/>
          <p:nvPr/>
        </p:nvSpPr>
        <p:spPr bwMode="auto">
          <a:xfrm>
            <a:off x="3854857" y="4876090"/>
            <a:ext cx="5870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a:solidFill>
                  <a:schemeClr val="accent4"/>
                </a:solidFill>
                <a:latin typeface="Calibri" panose="020F0502020204030204" pitchFamily="34" charset="0"/>
              </a:rPr>
              <a:t>20%</a:t>
            </a:r>
            <a:endParaRPr lang="en-US" dirty="0">
              <a:solidFill>
                <a:schemeClr val="accent4"/>
              </a:solidFill>
              <a:latin typeface="Calibri" panose="020F0502020204030204" pitchFamily="34" charset="0"/>
            </a:endParaRPr>
          </a:p>
        </p:txBody>
      </p:sp>
      <p:sp>
        <p:nvSpPr>
          <p:cNvPr id="83" name="TextBox 82">
            <a:extLst>
              <a:ext uri="{FF2B5EF4-FFF2-40B4-BE49-F238E27FC236}">
                <a16:creationId xmlns:a16="http://schemas.microsoft.com/office/drawing/2014/main" id="{B4B2F0CC-4071-4BFA-8B06-0CEBD17EBFFB}"/>
              </a:ext>
            </a:extLst>
          </p:cNvPr>
          <p:cNvSpPr txBox="1"/>
          <p:nvPr/>
        </p:nvSpPr>
        <p:spPr bwMode="auto">
          <a:xfrm>
            <a:off x="7036638" y="5011417"/>
            <a:ext cx="5870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a:solidFill>
                  <a:schemeClr val="accent4"/>
                </a:solidFill>
                <a:latin typeface="Calibri" panose="020F0502020204030204" pitchFamily="34" charset="0"/>
              </a:rPr>
              <a:t>15%</a:t>
            </a:r>
            <a:endParaRPr lang="en-US" dirty="0">
              <a:solidFill>
                <a:schemeClr val="accent4"/>
              </a:solidFill>
              <a:latin typeface="Calibri" panose="020F0502020204030204" pitchFamily="34" charset="0"/>
            </a:endParaRPr>
          </a:p>
        </p:txBody>
      </p:sp>
      <p:sp>
        <p:nvSpPr>
          <p:cNvPr id="84" name="TextBox 83">
            <a:extLst>
              <a:ext uri="{FF2B5EF4-FFF2-40B4-BE49-F238E27FC236}">
                <a16:creationId xmlns:a16="http://schemas.microsoft.com/office/drawing/2014/main" id="{8AF35166-666A-4CAA-B893-F0E1587AD37A}"/>
              </a:ext>
            </a:extLst>
          </p:cNvPr>
          <p:cNvSpPr txBox="1"/>
          <p:nvPr/>
        </p:nvSpPr>
        <p:spPr bwMode="auto">
          <a:xfrm>
            <a:off x="10242047" y="5011417"/>
            <a:ext cx="5870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a:solidFill>
                  <a:schemeClr val="accent4"/>
                </a:solidFill>
                <a:latin typeface="Calibri" panose="020F0502020204030204" pitchFamily="34" charset="0"/>
              </a:rPr>
              <a:t>15%</a:t>
            </a:r>
            <a:endParaRPr lang="en-US" dirty="0">
              <a:solidFill>
                <a:schemeClr val="accent4"/>
              </a:solidFill>
              <a:latin typeface="Calibri" panose="020F0502020204030204" pitchFamily="34" charset="0"/>
            </a:endParaRPr>
          </a:p>
        </p:txBody>
      </p:sp>
      <p:sp>
        <p:nvSpPr>
          <p:cNvPr id="85" name="TextBox 84">
            <a:extLst>
              <a:ext uri="{FF2B5EF4-FFF2-40B4-BE49-F238E27FC236}">
                <a16:creationId xmlns:a16="http://schemas.microsoft.com/office/drawing/2014/main" id="{4DED0F53-381D-4438-B5A9-9323D01C13E2}"/>
              </a:ext>
            </a:extLst>
          </p:cNvPr>
          <p:cNvSpPr txBox="1"/>
          <p:nvPr/>
        </p:nvSpPr>
        <p:spPr bwMode="auto">
          <a:xfrm>
            <a:off x="3808113" y="5282664"/>
            <a:ext cx="470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a:solidFill>
                  <a:schemeClr val="accent3"/>
                </a:solidFill>
                <a:latin typeface="Calibri" panose="020F0502020204030204" pitchFamily="34" charset="0"/>
              </a:rPr>
              <a:t>6%</a:t>
            </a:r>
            <a:endParaRPr lang="en-US" dirty="0">
              <a:solidFill>
                <a:schemeClr val="accent3"/>
              </a:solidFill>
              <a:latin typeface="Calibri" panose="020F0502020204030204" pitchFamily="34" charset="0"/>
            </a:endParaRPr>
          </a:p>
        </p:txBody>
      </p:sp>
      <p:sp>
        <p:nvSpPr>
          <p:cNvPr id="86" name="TextBox 85">
            <a:extLst>
              <a:ext uri="{FF2B5EF4-FFF2-40B4-BE49-F238E27FC236}">
                <a16:creationId xmlns:a16="http://schemas.microsoft.com/office/drawing/2014/main" id="{1A1FD8C7-EF6C-42B6-ADDD-D568D4A93C44}"/>
              </a:ext>
            </a:extLst>
          </p:cNvPr>
          <p:cNvSpPr txBox="1"/>
          <p:nvPr/>
        </p:nvSpPr>
        <p:spPr bwMode="auto">
          <a:xfrm>
            <a:off x="7050195" y="5297487"/>
            <a:ext cx="470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a:solidFill>
                  <a:schemeClr val="accent3"/>
                </a:solidFill>
                <a:latin typeface="Calibri" panose="020F0502020204030204" pitchFamily="34" charset="0"/>
              </a:rPr>
              <a:t>6%</a:t>
            </a:r>
            <a:endParaRPr lang="en-US" dirty="0">
              <a:solidFill>
                <a:schemeClr val="accent3"/>
              </a:solidFill>
              <a:latin typeface="Calibri" panose="020F0502020204030204" pitchFamily="34" charset="0"/>
            </a:endParaRPr>
          </a:p>
        </p:txBody>
      </p:sp>
      <p:sp>
        <p:nvSpPr>
          <p:cNvPr id="87" name="TextBox 86">
            <a:extLst>
              <a:ext uri="{FF2B5EF4-FFF2-40B4-BE49-F238E27FC236}">
                <a16:creationId xmlns:a16="http://schemas.microsoft.com/office/drawing/2014/main" id="{08853F46-3600-48D2-B525-173D86E42817}"/>
              </a:ext>
            </a:extLst>
          </p:cNvPr>
          <p:cNvSpPr txBox="1"/>
          <p:nvPr/>
        </p:nvSpPr>
        <p:spPr bwMode="auto">
          <a:xfrm>
            <a:off x="10255231" y="5291287"/>
            <a:ext cx="470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a:solidFill>
                  <a:schemeClr val="accent3"/>
                </a:solidFill>
                <a:latin typeface="Calibri" panose="020F0502020204030204" pitchFamily="34" charset="0"/>
              </a:rPr>
              <a:t>6%</a:t>
            </a:r>
            <a:endParaRPr lang="en-US" dirty="0">
              <a:solidFill>
                <a:schemeClr val="accent3"/>
              </a:solidFill>
              <a:latin typeface="Calibri" panose="020F0502020204030204" pitchFamily="34" charset="0"/>
            </a:endParaRPr>
          </a:p>
        </p:txBody>
      </p:sp>
      <p:sp>
        <p:nvSpPr>
          <p:cNvPr id="88" name="Freeform: Shape 87">
            <a:extLst>
              <a:ext uri="{FF2B5EF4-FFF2-40B4-BE49-F238E27FC236}">
                <a16:creationId xmlns:a16="http://schemas.microsoft.com/office/drawing/2014/main" id="{7490AA37-6E33-4EF0-A4D4-7690AD7AE96E}"/>
              </a:ext>
            </a:extLst>
          </p:cNvPr>
          <p:cNvSpPr/>
          <p:nvPr/>
        </p:nvSpPr>
        <p:spPr bwMode="auto">
          <a:xfrm>
            <a:off x="2260057" y="3056788"/>
            <a:ext cx="8286750" cy="1466850"/>
          </a:xfrm>
          <a:custGeom>
            <a:avLst/>
            <a:gdLst>
              <a:gd name="connsiteX0" fmla="*/ 8286750 w 8286750"/>
              <a:gd name="connsiteY0" fmla="*/ 1466850 h 1466850"/>
              <a:gd name="connsiteX1" fmla="*/ 3498850 w 8286750"/>
              <a:gd name="connsiteY1" fmla="*/ 1466850 h 1466850"/>
              <a:gd name="connsiteX2" fmla="*/ 3498850 w 8286750"/>
              <a:gd name="connsiteY2" fmla="*/ 1371600 h 1466850"/>
              <a:gd name="connsiteX3" fmla="*/ 730250 w 8286750"/>
              <a:gd name="connsiteY3" fmla="*/ 1371600 h 1466850"/>
              <a:gd name="connsiteX4" fmla="*/ 730250 w 8286750"/>
              <a:gd name="connsiteY4" fmla="*/ 1308100 h 1466850"/>
              <a:gd name="connsiteX5" fmla="*/ 622300 w 8286750"/>
              <a:gd name="connsiteY5" fmla="*/ 1308100 h 1466850"/>
              <a:gd name="connsiteX6" fmla="*/ 622300 w 8286750"/>
              <a:gd name="connsiteY6" fmla="*/ 1238250 h 1466850"/>
              <a:gd name="connsiteX7" fmla="*/ 622300 w 8286750"/>
              <a:gd name="connsiteY7" fmla="*/ 1238250 h 1466850"/>
              <a:gd name="connsiteX8" fmla="*/ 622300 w 8286750"/>
              <a:gd name="connsiteY8" fmla="*/ 1149350 h 1466850"/>
              <a:gd name="connsiteX9" fmla="*/ 393700 w 8286750"/>
              <a:gd name="connsiteY9" fmla="*/ 1149350 h 1466850"/>
              <a:gd name="connsiteX10" fmla="*/ 393700 w 8286750"/>
              <a:gd name="connsiteY10" fmla="*/ 1098550 h 1466850"/>
              <a:gd name="connsiteX11" fmla="*/ 368300 w 8286750"/>
              <a:gd name="connsiteY11" fmla="*/ 1098550 h 1466850"/>
              <a:gd name="connsiteX12" fmla="*/ 368300 w 8286750"/>
              <a:gd name="connsiteY12" fmla="*/ 1016000 h 1466850"/>
              <a:gd name="connsiteX13" fmla="*/ 342900 w 8286750"/>
              <a:gd name="connsiteY13" fmla="*/ 1016000 h 1466850"/>
              <a:gd name="connsiteX14" fmla="*/ 342900 w 8286750"/>
              <a:gd name="connsiteY14" fmla="*/ 698500 h 1466850"/>
              <a:gd name="connsiteX15" fmla="*/ 279400 w 8286750"/>
              <a:gd name="connsiteY15" fmla="*/ 698500 h 1466850"/>
              <a:gd name="connsiteX16" fmla="*/ 279400 w 8286750"/>
              <a:gd name="connsiteY16" fmla="*/ 539750 h 1466850"/>
              <a:gd name="connsiteX17" fmla="*/ 158750 w 8286750"/>
              <a:gd name="connsiteY17" fmla="*/ 539750 h 1466850"/>
              <a:gd name="connsiteX18" fmla="*/ 158750 w 8286750"/>
              <a:gd name="connsiteY18" fmla="*/ 501650 h 1466850"/>
              <a:gd name="connsiteX19" fmla="*/ 158750 w 8286750"/>
              <a:gd name="connsiteY19" fmla="*/ 304800 h 1466850"/>
              <a:gd name="connsiteX20" fmla="*/ 76200 w 8286750"/>
              <a:gd name="connsiteY20" fmla="*/ 304800 h 1466850"/>
              <a:gd name="connsiteX21" fmla="*/ 76200 w 8286750"/>
              <a:gd name="connsiteY21" fmla="*/ 88900 h 1466850"/>
              <a:gd name="connsiteX22" fmla="*/ 31750 w 8286750"/>
              <a:gd name="connsiteY22" fmla="*/ 88900 h 1466850"/>
              <a:gd name="connsiteX23" fmla="*/ 31750 w 8286750"/>
              <a:gd name="connsiteY23" fmla="*/ 0 h 1466850"/>
              <a:gd name="connsiteX24" fmla="*/ 0 w 8286750"/>
              <a:gd name="connsiteY24" fmla="*/ 0 h 1466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286750" h="1466850">
                <a:moveTo>
                  <a:pt x="8286750" y="1466850"/>
                </a:moveTo>
                <a:lnTo>
                  <a:pt x="3498850" y="1466850"/>
                </a:lnTo>
                <a:lnTo>
                  <a:pt x="3498850" y="1371600"/>
                </a:lnTo>
                <a:lnTo>
                  <a:pt x="730250" y="1371600"/>
                </a:lnTo>
                <a:lnTo>
                  <a:pt x="730250" y="1308100"/>
                </a:lnTo>
                <a:lnTo>
                  <a:pt x="622300" y="1308100"/>
                </a:lnTo>
                <a:lnTo>
                  <a:pt x="622300" y="1238250"/>
                </a:lnTo>
                <a:lnTo>
                  <a:pt x="622300" y="1238250"/>
                </a:lnTo>
                <a:lnTo>
                  <a:pt x="622300" y="1149350"/>
                </a:lnTo>
                <a:lnTo>
                  <a:pt x="393700" y="1149350"/>
                </a:lnTo>
                <a:lnTo>
                  <a:pt x="393700" y="1098550"/>
                </a:lnTo>
                <a:lnTo>
                  <a:pt x="368300" y="1098550"/>
                </a:lnTo>
                <a:lnTo>
                  <a:pt x="368300" y="1016000"/>
                </a:lnTo>
                <a:lnTo>
                  <a:pt x="342900" y="1016000"/>
                </a:lnTo>
                <a:lnTo>
                  <a:pt x="342900" y="698500"/>
                </a:lnTo>
                <a:lnTo>
                  <a:pt x="279400" y="698500"/>
                </a:lnTo>
                <a:lnTo>
                  <a:pt x="279400" y="539750"/>
                </a:lnTo>
                <a:lnTo>
                  <a:pt x="158750" y="539750"/>
                </a:lnTo>
                <a:lnTo>
                  <a:pt x="158750" y="501650"/>
                </a:lnTo>
                <a:lnTo>
                  <a:pt x="158750" y="304800"/>
                </a:lnTo>
                <a:lnTo>
                  <a:pt x="76200" y="304800"/>
                </a:lnTo>
                <a:lnTo>
                  <a:pt x="76200" y="88900"/>
                </a:lnTo>
                <a:lnTo>
                  <a:pt x="31750" y="88900"/>
                </a:lnTo>
                <a:lnTo>
                  <a:pt x="31750" y="0"/>
                </a:lnTo>
                <a:lnTo>
                  <a:pt x="0" y="0"/>
                </a:lnTo>
              </a:path>
            </a:pathLst>
          </a:custGeom>
          <a:noFill/>
          <a:ln w="28575">
            <a:solidFill>
              <a:schemeClr val="accent1"/>
            </a:solidFill>
            <a:miter lim="800000"/>
            <a:headEnd/>
            <a:tailEnd/>
          </a:ln>
          <a:extLst>
            <a:ext uri="{909E8E84-426E-40DD-AFC4-6F175D3DCCD1}">
              <a14:hiddenFill xmlns:a14="http://schemas.microsoft.com/office/drawing/2010/main">
                <a:noFill/>
              </a14:hiddenFill>
            </a:ext>
          </a:extLst>
        </p:spPr>
        <p:txBody>
          <a:bodyPr rtlCol="0" anchor="ctr"/>
          <a:lstStyle/>
          <a:p>
            <a:pPr algn="ctr"/>
            <a:endParaRPr lang="en-US" dirty="0">
              <a:latin typeface="Calibri" panose="020F0502020204030204" pitchFamily="34" charset="0"/>
            </a:endParaRPr>
          </a:p>
        </p:txBody>
      </p:sp>
      <p:sp>
        <p:nvSpPr>
          <p:cNvPr id="89" name="Freeform: Shape 88">
            <a:extLst>
              <a:ext uri="{FF2B5EF4-FFF2-40B4-BE49-F238E27FC236}">
                <a16:creationId xmlns:a16="http://schemas.microsoft.com/office/drawing/2014/main" id="{B8C134DE-A74C-4765-B3D5-CA24D92A4517}"/>
              </a:ext>
            </a:extLst>
          </p:cNvPr>
          <p:cNvSpPr/>
          <p:nvPr/>
        </p:nvSpPr>
        <p:spPr bwMode="auto">
          <a:xfrm>
            <a:off x="2285457" y="3056788"/>
            <a:ext cx="8261350" cy="2279650"/>
          </a:xfrm>
          <a:custGeom>
            <a:avLst/>
            <a:gdLst>
              <a:gd name="connsiteX0" fmla="*/ 8261350 w 8261350"/>
              <a:gd name="connsiteY0" fmla="*/ 2279650 h 2279650"/>
              <a:gd name="connsiteX1" fmla="*/ 1803400 w 8261350"/>
              <a:gd name="connsiteY1" fmla="*/ 2279650 h 2279650"/>
              <a:gd name="connsiteX2" fmla="*/ 1803400 w 8261350"/>
              <a:gd name="connsiteY2" fmla="*/ 2146300 h 2279650"/>
              <a:gd name="connsiteX3" fmla="*/ 336550 w 8261350"/>
              <a:gd name="connsiteY3" fmla="*/ 2146300 h 2279650"/>
              <a:gd name="connsiteX4" fmla="*/ 336550 w 8261350"/>
              <a:gd name="connsiteY4" fmla="*/ 1600200 h 2279650"/>
              <a:gd name="connsiteX5" fmla="*/ 317500 w 8261350"/>
              <a:gd name="connsiteY5" fmla="*/ 1600200 h 2279650"/>
              <a:gd name="connsiteX6" fmla="*/ 317500 w 8261350"/>
              <a:gd name="connsiteY6" fmla="*/ 1289050 h 2279650"/>
              <a:gd name="connsiteX7" fmla="*/ 273050 w 8261350"/>
              <a:gd name="connsiteY7" fmla="*/ 1289050 h 2279650"/>
              <a:gd name="connsiteX8" fmla="*/ 273050 w 8261350"/>
              <a:gd name="connsiteY8" fmla="*/ 1181100 h 2279650"/>
              <a:gd name="connsiteX9" fmla="*/ 209550 w 8261350"/>
              <a:gd name="connsiteY9" fmla="*/ 1181100 h 2279650"/>
              <a:gd name="connsiteX10" fmla="*/ 209550 w 8261350"/>
              <a:gd name="connsiteY10" fmla="*/ 958850 h 2279650"/>
              <a:gd name="connsiteX11" fmla="*/ 209550 w 8261350"/>
              <a:gd name="connsiteY11" fmla="*/ 958850 h 2279650"/>
              <a:gd name="connsiteX12" fmla="*/ 209550 w 8261350"/>
              <a:gd name="connsiteY12" fmla="*/ 857250 h 2279650"/>
              <a:gd name="connsiteX13" fmla="*/ 146050 w 8261350"/>
              <a:gd name="connsiteY13" fmla="*/ 857250 h 2279650"/>
              <a:gd name="connsiteX14" fmla="*/ 146050 w 8261350"/>
              <a:gd name="connsiteY14" fmla="*/ 762000 h 2279650"/>
              <a:gd name="connsiteX15" fmla="*/ 133350 w 8261350"/>
              <a:gd name="connsiteY15" fmla="*/ 762000 h 2279650"/>
              <a:gd name="connsiteX16" fmla="*/ 133350 w 8261350"/>
              <a:gd name="connsiteY16" fmla="*/ 666750 h 2279650"/>
              <a:gd name="connsiteX17" fmla="*/ 82550 w 8261350"/>
              <a:gd name="connsiteY17" fmla="*/ 666750 h 2279650"/>
              <a:gd name="connsiteX18" fmla="*/ 82550 w 8261350"/>
              <a:gd name="connsiteY18" fmla="*/ 527050 h 2279650"/>
              <a:gd name="connsiteX19" fmla="*/ 82550 w 8261350"/>
              <a:gd name="connsiteY19" fmla="*/ 273050 h 2279650"/>
              <a:gd name="connsiteX20" fmla="*/ 63500 w 8261350"/>
              <a:gd name="connsiteY20" fmla="*/ 273050 h 2279650"/>
              <a:gd name="connsiteX21" fmla="*/ 63500 w 8261350"/>
              <a:gd name="connsiteY21" fmla="*/ 76200 h 2279650"/>
              <a:gd name="connsiteX22" fmla="*/ 6350 w 8261350"/>
              <a:gd name="connsiteY22" fmla="*/ 76200 h 2279650"/>
              <a:gd name="connsiteX23" fmla="*/ 6350 w 8261350"/>
              <a:gd name="connsiteY23" fmla="*/ 0 h 2279650"/>
              <a:gd name="connsiteX24" fmla="*/ 0 w 8261350"/>
              <a:gd name="connsiteY24" fmla="*/ 0 h 227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261350" h="2279650">
                <a:moveTo>
                  <a:pt x="8261350" y="2279650"/>
                </a:moveTo>
                <a:lnTo>
                  <a:pt x="1803400" y="2279650"/>
                </a:lnTo>
                <a:lnTo>
                  <a:pt x="1803400" y="2146300"/>
                </a:lnTo>
                <a:lnTo>
                  <a:pt x="336550" y="2146300"/>
                </a:lnTo>
                <a:lnTo>
                  <a:pt x="336550" y="1600200"/>
                </a:lnTo>
                <a:lnTo>
                  <a:pt x="317500" y="1600200"/>
                </a:lnTo>
                <a:lnTo>
                  <a:pt x="317500" y="1289050"/>
                </a:lnTo>
                <a:lnTo>
                  <a:pt x="273050" y="1289050"/>
                </a:lnTo>
                <a:lnTo>
                  <a:pt x="273050" y="1181100"/>
                </a:lnTo>
                <a:lnTo>
                  <a:pt x="209550" y="1181100"/>
                </a:lnTo>
                <a:lnTo>
                  <a:pt x="209550" y="958850"/>
                </a:lnTo>
                <a:lnTo>
                  <a:pt x="209550" y="958850"/>
                </a:lnTo>
                <a:lnTo>
                  <a:pt x="209550" y="857250"/>
                </a:lnTo>
                <a:lnTo>
                  <a:pt x="146050" y="857250"/>
                </a:lnTo>
                <a:lnTo>
                  <a:pt x="146050" y="762000"/>
                </a:lnTo>
                <a:lnTo>
                  <a:pt x="133350" y="762000"/>
                </a:lnTo>
                <a:lnTo>
                  <a:pt x="133350" y="666750"/>
                </a:lnTo>
                <a:lnTo>
                  <a:pt x="82550" y="666750"/>
                </a:lnTo>
                <a:lnTo>
                  <a:pt x="82550" y="527050"/>
                </a:lnTo>
                <a:lnTo>
                  <a:pt x="82550" y="273050"/>
                </a:lnTo>
                <a:lnTo>
                  <a:pt x="63500" y="273050"/>
                </a:lnTo>
                <a:lnTo>
                  <a:pt x="63500" y="76200"/>
                </a:lnTo>
                <a:lnTo>
                  <a:pt x="6350" y="76200"/>
                </a:lnTo>
                <a:lnTo>
                  <a:pt x="6350" y="0"/>
                </a:lnTo>
                <a:lnTo>
                  <a:pt x="0" y="0"/>
                </a:lnTo>
              </a:path>
            </a:pathLst>
          </a:custGeom>
          <a:noFill/>
          <a:ln w="28575">
            <a:solidFill>
              <a:schemeClr val="accent4"/>
            </a:solidFill>
            <a:miter lim="800000"/>
            <a:headEnd/>
            <a:tailEnd/>
          </a:ln>
          <a:extLst>
            <a:ext uri="{909E8E84-426E-40DD-AFC4-6F175D3DCCD1}">
              <a14:hiddenFill xmlns:a14="http://schemas.microsoft.com/office/drawing/2010/main">
                <a:noFill/>
              </a14:hiddenFill>
            </a:ext>
          </a:extLst>
        </p:spPr>
        <p:txBody>
          <a:bodyPr rtlCol="0" anchor="ctr"/>
          <a:lstStyle/>
          <a:p>
            <a:pPr algn="ctr"/>
            <a:endParaRPr lang="en-US" dirty="0">
              <a:latin typeface="Calibri" panose="020F0502020204030204" pitchFamily="34" charset="0"/>
            </a:endParaRPr>
          </a:p>
        </p:txBody>
      </p:sp>
      <p:sp>
        <p:nvSpPr>
          <p:cNvPr id="90" name="Freeform: Shape 89">
            <a:extLst>
              <a:ext uri="{FF2B5EF4-FFF2-40B4-BE49-F238E27FC236}">
                <a16:creationId xmlns:a16="http://schemas.microsoft.com/office/drawing/2014/main" id="{0799DE30-DBFD-4681-B195-9BA606DFBD7D}"/>
              </a:ext>
            </a:extLst>
          </p:cNvPr>
          <p:cNvSpPr/>
          <p:nvPr/>
        </p:nvSpPr>
        <p:spPr bwMode="auto">
          <a:xfrm>
            <a:off x="2285457" y="3044088"/>
            <a:ext cx="8274050" cy="2565400"/>
          </a:xfrm>
          <a:custGeom>
            <a:avLst/>
            <a:gdLst>
              <a:gd name="connsiteX0" fmla="*/ 8274050 w 8274050"/>
              <a:gd name="connsiteY0" fmla="*/ 2565400 h 2565400"/>
              <a:gd name="connsiteX1" fmla="*/ 895350 w 8274050"/>
              <a:gd name="connsiteY1" fmla="*/ 2565400 h 2565400"/>
              <a:gd name="connsiteX2" fmla="*/ 895350 w 8274050"/>
              <a:gd name="connsiteY2" fmla="*/ 2349500 h 2565400"/>
              <a:gd name="connsiteX3" fmla="*/ 558800 w 8274050"/>
              <a:gd name="connsiteY3" fmla="*/ 2349500 h 2565400"/>
              <a:gd name="connsiteX4" fmla="*/ 558800 w 8274050"/>
              <a:gd name="connsiteY4" fmla="*/ 2197100 h 2565400"/>
              <a:gd name="connsiteX5" fmla="*/ 527050 w 8274050"/>
              <a:gd name="connsiteY5" fmla="*/ 2197100 h 2565400"/>
              <a:gd name="connsiteX6" fmla="*/ 527050 w 8274050"/>
              <a:gd name="connsiteY6" fmla="*/ 2044700 h 2565400"/>
              <a:gd name="connsiteX7" fmla="*/ 330200 w 8274050"/>
              <a:gd name="connsiteY7" fmla="*/ 2044700 h 2565400"/>
              <a:gd name="connsiteX8" fmla="*/ 330200 w 8274050"/>
              <a:gd name="connsiteY8" fmla="*/ 1689100 h 2565400"/>
              <a:gd name="connsiteX9" fmla="*/ 317500 w 8274050"/>
              <a:gd name="connsiteY9" fmla="*/ 1676400 h 2565400"/>
              <a:gd name="connsiteX10" fmla="*/ 317500 w 8274050"/>
              <a:gd name="connsiteY10" fmla="*/ 1200150 h 2565400"/>
              <a:gd name="connsiteX11" fmla="*/ 247650 w 8274050"/>
              <a:gd name="connsiteY11" fmla="*/ 1200150 h 2565400"/>
              <a:gd name="connsiteX12" fmla="*/ 247650 w 8274050"/>
              <a:gd name="connsiteY12" fmla="*/ 1028700 h 2565400"/>
              <a:gd name="connsiteX13" fmla="*/ 177800 w 8274050"/>
              <a:gd name="connsiteY13" fmla="*/ 1028700 h 2565400"/>
              <a:gd name="connsiteX14" fmla="*/ 177800 w 8274050"/>
              <a:gd name="connsiteY14" fmla="*/ 850900 h 2565400"/>
              <a:gd name="connsiteX15" fmla="*/ 127000 w 8274050"/>
              <a:gd name="connsiteY15" fmla="*/ 850900 h 2565400"/>
              <a:gd name="connsiteX16" fmla="*/ 127000 w 8274050"/>
              <a:gd name="connsiteY16" fmla="*/ 527050 h 2565400"/>
              <a:gd name="connsiteX17" fmla="*/ 127000 w 8274050"/>
              <a:gd name="connsiteY17" fmla="*/ 355600 h 2565400"/>
              <a:gd name="connsiteX18" fmla="*/ 31750 w 8274050"/>
              <a:gd name="connsiteY18" fmla="*/ 355600 h 2565400"/>
              <a:gd name="connsiteX19" fmla="*/ 31750 w 8274050"/>
              <a:gd name="connsiteY19" fmla="*/ 196850 h 2565400"/>
              <a:gd name="connsiteX20" fmla="*/ 0 w 8274050"/>
              <a:gd name="connsiteY20" fmla="*/ 165100 h 2565400"/>
              <a:gd name="connsiteX21" fmla="*/ 0 w 8274050"/>
              <a:gd name="connsiteY21" fmla="*/ 0 h 2565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274050" h="2565400">
                <a:moveTo>
                  <a:pt x="8274050" y="2565400"/>
                </a:moveTo>
                <a:lnTo>
                  <a:pt x="895350" y="2565400"/>
                </a:lnTo>
                <a:lnTo>
                  <a:pt x="895350" y="2349500"/>
                </a:lnTo>
                <a:lnTo>
                  <a:pt x="558800" y="2349500"/>
                </a:lnTo>
                <a:lnTo>
                  <a:pt x="558800" y="2197100"/>
                </a:lnTo>
                <a:lnTo>
                  <a:pt x="527050" y="2197100"/>
                </a:lnTo>
                <a:lnTo>
                  <a:pt x="527050" y="2044700"/>
                </a:lnTo>
                <a:lnTo>
                  <a:pt x="330200" y="2044700"/>
                </a:lnTo>
                <a:lnTo>
                  <a:pt x="330200" y="1689100"/>
                </a:lnTo>
                <a:lnTo>
                  <a:pt x="317500" y="1676400"/>
                </a:lnTo>
                <a:lnTo>
                  <a:pt x="317500" y="1200150"/>
                </a:lnTo>
                <a:lnTo>
                  <a:pt x="247650" y="1200150"/>
                </a:lnTo>
                <a:lnTo>
                  <a:pt x="247650" y="1028700"/>
                </a:lnTo>
                <a:lnTo>
                  <a:pt x="177800" y="1028700"/>
                </a:lnTo>
                <a:lnTo>
                  <a:pt x="177800" y="850900"/>
                </a:lnTo>
                <a:lnTo>
                  <a:pt x="127000" y="850900"/>
                </a:lnTo>
                <a:lnTo>
                  <a:pt x="127000" y="527050"/>
                </a:lnTo>
                <a:lnTo>
                  <a:pt x="127000" y="355600"/>
                </a:lnTo>
                <a:lnTo>
                  <a:pt x="31750" y="355600"/>
                </a:lnTo>
                <a:lnTo>
                  <a:pt x="31750" y="196850"/>
                </a:lnTo>
                <a:lnTo>
                  <a:pt x="0" y="165100"/>
                </a:lnTo>
                <a:lnTo>
                  <a:pt x="0" y="0"/>
                </a:lnTo>
              </a:path>
            </a:pathLst>
          </a:custGeom>
          <a:noFill/>
          <a:ln w="28575">
            <a:solidFill>
              <a:schemeClr val="accent3"/>
            </a:solidFill>
            <a:miter lim="800000"/>
            <a:headEnd/>
            <a:tailEnd/>
          </a:ln>
          <a:extLst>
            <a:ext uri="{909E8E84-426E-40DD-AFC4-6F175D3DCCD1}">
              <a14:hiddenFill xmlns:a14="http://schemas.microsoft.com/office/drawing/2010/main">
                <a:noFill/>
              </a14:hiddenFill>
            </a:ext>
          </a:extLst>
        </p:spPr>
        <p:txBody>
          <a:bodyPr rtlCol="0" anchor="ctr"/>
          <a:lstStyle/>
          <a:p>
            <a:pPr algn="ctr"/>
            <a:endParaRPr lang="en-US" dirty="0">
              <a:latin typeface="Calibri" panose="020F0502020204030204" pitchFamily="34" charset="0"/>
            </a:endParaRPr>
          </a:p>
        </p:txBody>
      </p:sp>
      <p:sp>
        <p:nvSpPr>
          <p:cNvPr id="91" name="TextBox 90">
            <a:extLst>
              <a:ext uri="{FF2B5EF4-FFF2-40B4-BE49-F238E27FC236}">
                <a16:creationId xmlns:a16="http://schemas.microsoft.com/office/drawing/2014/main" id="{D14FCEEC-900B-4E37-B676-6D7EAE597606}"/>
              </a:ext>
            </a:extLst>
          </p:cNvPr>
          <p:cNvSpPr txBox="1"/>
          <p:nvPr/>
        </p:nvSpPr>
        <p:spPr bwMode="auto">
          <a:xfrm>
            <a:off x="606750" y="1459404"/>
            <a:ext cx="1043959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342900" indent="-342900" algn="l">
              <a:lnSpc>
                <a:spcPct val="100000"/>
              </a:lnSpc>
              <a:spcBef>
                <a:spcPct val="50000"/>
              </a:spcBef>
              <a:spcAft>
                <a:spcPct val="0"/>
              </a:spcAft>
              <a:buClrTx/>
              <a:buFont typeface="Wingdings" panose="05000000000000000000" pitchFamily="2" charset="2"/>
              <a:buChar char="§"/>
            </a:pPr>
            <a:r>
              <a:rPr lang="en-US" sz="2000" b="0" i="0" dirty="0">
                <a:solidFill>
                  <a:srgbClr val="212121"/>
                </a:solidFill>
                <a:effectLst/>
                <a:latin typeface="Calibri" panose="020F0502020204030204" pitchFamily="34" charset="0"/>
                <a:cs typeface="Calibri" panose="020F0502020204030204" pitchFamily="34" charset="0"/>
              </a:rPr>
              <a:t>Open-label</a:t>
            </a:r>
            <a:r>
              <a:rPr lang="en-US" sz="2000" b="0" dirty="0">
                <a:solidFill>
                  <a:srgbClr val="212121"/>
                </a:solidFill>
                <a:latin typeface="Calibri" panose="020F0502020204030204" pitchFamily="34" charset="0"/>
                <a:cs typeface="Calibri" panose="020F0502020204030204" pitchFamily="34" charset="0"/>
              </a:rPr>
              <a:t> </a:t>
            </a:r>
            <a:r>
              <a:rPr lang="en-US" sz="2000" b="0" i="0" dirty="0">
                <a:solidFill>
                  <a:srgbClr val="212121"/>
                </a:solidFill>
                <a:effectLst/>
                <a:latin typeface="Calibri" panose="020F0502020204030204" pitchFamily="34" charset="0"/>
                <a:cs typeface="Calibri" panose="020F0502020204030204" pitchFamily="34" charset="0"/>
              </a:rPr>
              <a:t>phase II trial, patients with asymptomatic brain metastases randomized to nivolumab ± ipilimumab and a nivolumab arm for patients with symptomatic brain metastases</a:t>
            </a:r>
            <a:endParaRPr lang="en-US" sz="2000" b="0" kern="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673150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 name="Freeform 476">
            <a:extLst>
              <a:ext uri="{FF2B5EF4-FFF2-40B4-BE49-F238E27FC236}">
                <a16:creationId xmlns:a16="http://schemas.microsoft.com/office/drawing/2014/main" id="{505EB484-A061-4AD9-186E-D3AC0FC26A78}"/>
              </a:ext>
            </a:extLst>
          </p:cNvPr>
          <p:cNvSpPr/>
          <p:nvPr/>
        </p:nvSpPr>
        <p:spPr bwMode="auto">
          <a:xfrm>
            <a:off x="2459589" y="2327564"/>
            <a:ext cx="6249215" cy="2205317"/>
          </a:xfrm>
          <a:custGeom>
            <a:avLst/>
            <a:gdLst>
              <a:gd name="connsiteX0" fmla="*/ 6249215 w 6249215"/>
              <a:gd name="connsiteY0" fmla="*/ 2205317 h 2205317"/>
              <a:gd name="connsiteX1" fmla="*/ 6249215 w 6249215"/>
              <a:gd name="connsiteY1" fmla="*/ 1623426 h 2205317"/>
              <a:gd name="connsiteX2" fmla="*/ 5359264 w 6249215"/>
              <a:gd name="connsiteY2" fmla="*/ 1623426 h 2205317"/>
              <a:gd name="connsiteX3" fmla="*/ 5354375 w 6249215"/>
              <a:gd name="connsiteY3" fmla="*/ 1535409 h 2205317"/>
              <a:gd name="connsiteX4" fmla="*/ 5354375 w 6249215"/>
              <a:gd name="connsiteY4" fmla="*/ 1031756 h 2205317"/>
              <a:gd name="connsiteX5" fmla="*/ 5310366 w 6249215"/>
              <a:gd name="connsiteY5" fmla="*/ 1031756 h 2205317"/>
              <a:gd name="connsiteX6" fmla="*/ 4655128 w 6249215"/>
              <a:gd name="connsiteY6" fmla="*/ 1031756 h 2205317"/>
              <a:gd name="connsiteX7" fmla="*/ 4655128 w 6249215"/>
              <a:gd name="connsiteY7" fmla="*/ 933959 h 2205317"/>
              <a:gd name="connsiteX8" fmla="*/ 4024338 w 6249215"/>
              <a:gd name="connsiteY8" fmla="*/ 933959 h 2205317"/>
              <a:gd name="connsiteX9" fmla="*/ 4024338 w 6249215"/>
              <a:gd name="connsiteY9" fmla="*/ 889950 h 2205317"/>
              <a:gd name="connsiteX10" fmla="*/ 3095269 w 6249215"/>
              <a:gd name="connsiteY10" fmla="*/ 889950 h 2205317"/>
              <a:gd name="connsiteX11" fmla="*/ 3095269 w 6249215"/>
              <a:gd name="connsiteY11" fmla="*/ 855722 h 2205317"/>
              <a:gd name="connsiteX12" fmla="*/ 2190648 w 6249215"/>
              <a:gd name="connsiteY12" fmla="*/ 855722 h 2205317"/>
              <a:gd name="connsiteX13" fmla="*/ 2190648 w 6249215"/>
              <a:gd name="connsiteY13" fmla="*/ 816603 h 2205317"/>
              <a:gd name="connsiteX14" fmla="*/ 2058623 w 6249215"/>
              <a:gd name="connsiteY14" fmla="*/ 816603 h 2205317"/>
              <a:gd name="connsiteX15" fmla="*/ 2058623 w 6249215"/>
              <a:gd name="connsiteY15" fmla="*/ 772594 h 2205317"/>
              <a:gd name="connsiteX16" fmla="*/ 1877699 w 6249215"/>
              <a:gd name="connsiteY16" fmla="*/ 772594 h 2205317"/>
              <a:gd name="connsiteX17" fmla="*/ 1877699 w 6249215"/>
              <a:gd name="connsiteY17" fmla="*/ 738365 h 2205317"/>
              <a:gd name="connsiteX18" fmla="*/ 1481622 w 6249215"/>
              <a:gd name="connsiteY18" fmla="*/ 738365 h 2205317"/>
              <a:gd name="connsiteX19" fmla="*/ 1481622 w 6249215"/>
              <a:gd name="connsiteY19" fmla="*/ 694357 h 2205317"/>
              <a:gd name="connsiteX20" fmla="*/ 1007307 w 6249215"/>
              <a:gd name="connsiteY20" fmla="*/ 694357 h 2205317"/>
              <a:gd name="connsiteX21" fmla="*/ 1007307 w 6249215"/>
              <a:gd name="connsiteY21" fmla="*/ 660128 h 2205317"/>
              <a:gd name="connsiteX22" fmla="*/ 924180 w 6249215"/>
              <a:gd name="connsiteY22" fmla="*/ 660128 h 2205317"/>
              <a:gd name="connsiteX23" fmla="*/ 924180 w 6249215"/>
              <a:gd name="connsiteY23" fmla="*/ 596560 h 2205317"/>
              <a:gd name="connsiteX24" fmla="*/ 860612 w 6249215"/>
              <a:gd name="connsiteY24" fmla="*/ 596560 h 2205317"/>
              <a:gd name="connsiteX25" fmla="*/ 860612 w 6249215"/>
              <a:gd name="connsiteY25" fmla="*/ 596560 h 2205317"/>
              <a:gd name="connsiteX26" fmla="*/ 860612 w 6249215"/>
              <a:gd name="connsiteY26" fmla="*/ 547662 h 2205317"/>
              <a:gd name="connsiteX27" fmla="*/ 787264 w 6249215"/>
              <a:gd name="connsiteY27" fmla="*/ 547662 h 2205317"/>
              <a:gd name="connsiteX28" fmla="*/ 787264 w 6249215"/>
              <a:gd name="connsiteY28" fmla="*/ 547662 h 2205317"/>
              <a:gd name="connsiteX29" fmla="*/ 787264 w 6249215"/>
              <a:gd name="connsiteY29" fmla="*/ 508543 h 2205317"/>
              <a:gd name="connsiteX30" fmla="*/ 738366 w 6249215"/>
              <a:gd name="connsiteY30" fmla="*/ 508543 h 2205317"/>
              <a:gd name="connsiteX31" fmla="*/ 738366 w 6249215"/>
              <a:gd name="connsiteY31" fmla="*/ 464534 h 2205317"/>
              <a:gd name="connsiteX32" fmla="*/ 552552 w 6249215"/>
              <a:gd name="connsiteY32" fmla="*/ 464534 h 2205317"/>
              <a:gd name="connsiteX33" fmla="*/ 552552 w 6249215"/>
              <a:gd name="connsiteY33" fmla="*/ 420526 h 2205317"/>
              <a:gd name="connsiteX34" fmla="*/ 488984 w 6249215"/>
              <a:gd name="connsiteY34" fmla="*/ 420526 h 2205317"/>
              <a:gd name="connsiteX35" fmla="*/ 488984 w 6249215"/>
              <a:gd name="connsiteY35" fmla="*/ 361848 h 2205317"/>
              <a:gd name="connsiteX36" fmla="*/ 322730 w 6249215"/>
              <a:gd name="connsiteY36" fmla="*/ 361848 h 2205317"/>
              <a:gd name="connsiteX37" fmla="*/ 322730 w 6249215"/>
              <a:gd name="connsiteY37" fmla="*/ 361848 h 2205317"/>
              <a:gd name="connsiteX38" fmla="*/ 322730 w 6249215"/>
              <a:gd name="connsiteY38" fmla="*/ 327619 h 2205317"/>
              <a:gd name="connsiteX39" fmla="*/ 156475 w 6249215"/>
              <a:gd name="connsiteY39" fmla="*/ 327619 h 2205317"/>
              <a:gd name="connsiteX40" fmla="*/ 156475 w 6249215"/>
              <a:gd name="connsiteY40" fmla="*/ 215153 h 2205317"/>
              <a:gd name="connsiteX41" fmla="*/ 132026 w 6249215"/>
              <a:gd name="connsiteY41" fmla="*/ 215153 h 2205317"/>
              <a:gd name="connsiteX42" fmla="*/ 132026 w 6249215"/>
              <a:gd name="connsiteY42" fmla="*/ 68457 h 2205317"/>
              <a:gd name="connsiteX43" fmla="*/ 53789 w 6249215"/>
              <a:gd name="connsiteY43" fmla="*/ 68457 h 2205317"/>
              <a:gd name="connsiteX44" fmla="*/ 44009 w 6249215"/>
              <a:gd name="connsiteY44" fmla="*/ 58677 h 2205317"/>
              <a:gd name="connsiteX45" fmla="*/ 44009 w 6249215"/>
              <a:gd name="connsiteY45" fmla="*/ 0 h 2205317"/>
              <a:gd name="connsiteX46" fmla="*/ 0 w 6249215"/>
              <a:gd name="connsiteY46" fmla="*/ 0 h 2205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249215" h="2205317">
                <a:moveTo>
                  <a:pt x="6249215" y="2205317"/>
                </a:moveTo>
                <a:lnTo>
                  <a:pt x="6249215" y="1623426"/>
                </a:lnTo>
                <a:lnTo>
                  <a:pt x="5359264" y="1623426"/>
                </a:lnTo>
                <a:lnTo>
                  <a:pt x="5354375" y="1535409"/>
                </a:lnTo>
                <a:lnTo>
                  <a:pt x="5354375" y="1031756"/>
                </a:lnTo>
                <a:lnTo>
                  <a:pt x="5310366" y="1031756"/>
                </a:lnTo>
                <a:lnTo>
                  <a:pt x="4655128" y="1031756"/>
                </a:lnTo>
                <a:lnTo>
                  <a:pt x="4655128" y="933959"/>
                </a:lnTo>
                <a:lnTo>
                  <a:pt x="4024338" y="933959"/>
                </a:lnTo>
                <a:lnTo>
                  <a:pt x="4024338" y="889950"/>
                </a:lnTo>
                <a:lnTo>
                  <a:pt x="3095269" y="889950"/>
                </a:lnTo>
                <a:lnTo>
                  <a:pt x="3095269" y="855722"/>
                </a:lnTo>
                <a:lnTo>
                  <a:pt x="2190648" y="855722"/>
                </a:lnTo>
                <a:lnTo>
                  <a:pt x="2190648" y="816603"/>
                </a:lnTo>
                <a:lnTo>
                  <a:pt x="2058623" y="816603"/>
                </a:lnTo>
                <a:lnTo>
                  <a:pt x="2058623" y="772594"/>
                </a:lnTo>
                <a:lnTo>
                  <a:pt x="1877699" y="772594"/>
                </a:lnTo>
                <a:lnTo>
                  <a:pt x="1877699" y="738365"/>
                </a:lnTo>
                <a:lnTo>
                  <a:pt x="1481622" y="738365"/>
                </a:lnTo>
                <a:lnTo>
                  <a:pt x="1481622" y="694357"/>
                </a:lnTo>
                <a:lnTo>
                  <a:pt x="1007307" y="694357"/>
                </a:lnTo>
                <a:lnTo>
                  <a:pt x="1007307" y="660128"/>
                </a:lnTo>
                <a:lnTo>
                  <a:pt x="924180" y="660128"/>
                </a:lnTo>
                <a:lnTo>
                  <a:pt x="924180" y="596560"/>
                </a:lnTo>
                <a:lnTo>
                  <a:pt x="860612" y="596560"/>
                </a:lnTo>
                <a:lnTo>
                  <a:pt x="860612" y="596560"/>
                </a:lnTo>
                <a:lnTo>
                  <a:pt x="860612" y="547662"/>
                </a:lnTo>
                <a:lnTo>
                  <a:pt x="787264" y="547662"/>
                </a:lnTo>
                <a:lnTo>
                  <a:pt x="787264" y="547662"/>
                </a:lnTo>
                <a:lnTo>
                  <a:pt x="787264" y="508543"/>
                </a:lnTo>
                <a:lnTo>
                  <a:pt x="738366" y="508543"/>
                </a:lnTo>
                <a:lnTo>
                  <a:pt x="738366" y="464534"/>
                </a:lnTo>
                <a:lnTo>
                  <a:pt x="552552" y="464534"/>
                </a:lnTo>
                <a:lnTo>
                  <a:pt x="552552" y="420526"/>
                </a:lnTo>
                <a:lnTo>
                  <a:pt x="488984" y="420526"/>
                </a:lnTo>
                <a:lnTo>
                  <a:pt x="488984" y="361848"/>
                </a:lnTo>
                <a:lnTo>
                  <a:pt x="322730" y="361848"/>
                </a:lnTo>
                <a:lnTo>
                  <a:pt x="322730" y="361848"/>
                </a:lnTo>
                <a:lnTo>
                  <a:pt x="322730" y="327619"/>
                </a:lnTo>
                <a:lnTo>
                  <a:pt x="156475" y="327619"/>
                </a:lnTo>
                <a:lnTo>
                  <a:pt x="156475" y="215153"/>
                </a:lnTo>
                <a:lnTo>
                  <a:pt x="132026" y="215153"/>
                </a:lnTo>
                <a:lnTo>
                  <a:pt x="132026" y="68457"/>
                </a:lnTo>
                <a:lnTo>
                  <a:pt x="53789" y="68457"/>
                </a:lnTo>
                <a:lnTo>
                  <a:pt x="44009" y="58677"/>
                </a:lnTo>
                <a:lnTo>
                  <a:pt x="44009" y="0"/>
                </a:lnTo>
                <a:lnTo>
                  <a:pt x="0" y="0"/>
                </a:lnTo>
              </a:path>
            </a:pathLst>
          </a:custGeom>
          <a:noFill/>
          <a:ln w="28575">
            <a:solidFill>
              <a:schemeClr val="accent3"/>
            </a:solidFill>
            <a:miter lim="800000"/>
            <a:headEnd/>
            <a:tailEnd/>
          </a:ln>
        </p:spPr>
        <p:txBody>
          <a:bodyPr rtlCol="0" anchor="ctr"/>
          <a:lstStyle/>
          <a:p>
            <a:pPr algn="ctr"/>
            <a:endParaRPr lang="en-US" dirty="0"/>
          </a:p>
        </p:txBody>
      </p:sp>
      <p:sp>
        <p:nvSpPr>
          <p:cNvPr id="475" name="Freeform 474">
            <a:extLst>
              <a:ext uri="{FF2B5EF4-FFF2-40B4-BE49-F238E27FC236}">
                <a16:creationId xmlns:a16="http://schemas.microsoft.com/office/drawing/2014/main" id="{B2BA3947-DBDD-A5DF-2118-5915DE1A0E6F}"/>
              </a:ext>
            </a:extLst>
          </p:cNvPr>
          <p:cNvSpPr/>
          <p:nvPr/>
        </p:nvSpPr>
        <p:spPr bwMode="auto">
          <a:xfrm>
            <a:off x="2449810" y="2308004"/>
            <a:ext cx="7559692" cy="1726114"/>
          </a:xfrm>
          <a:custGeom>
            <a:avLst/>
            <a:gdLst>
              <a:gd name="connsiteX0" fmla="*/ 7559692 w 7559692"/>
              <a:gd name="connsiteY0" fmla="*/ 1726114 h 1726114"/>
              <a:gd name="connsiteX1" fmla="*/ 5369043 w 7559692"/>
              <a:gd name="connsiteY1" fmla="*/ 1726114 h 1726114"/>
              <a:gd name="connsiteX2" fmla="*/ 5369043 w 7559692"/>
              <a:gd name="connsiteY2" fmla="*/ 1227350 h 1726114"/>
              <a:gd name="connsiteX3" fmla="*/ 4655127 w 7559692"/>
              <a:gd name="connsiteY3" fmla="*/ 1227350 h 1726114"/>
              <a:gd name="connsiteX4" fmla="*/ 4655127 w 7559692"/>
              <a:gd name="connsiteY4" fmla="*/ 1154002 h 1726114"/>
              <a:gd name="connsiteX5" fmla="*/ 4019448 w 7559692"/>
              <a:gd name="connsiteY5" fmla="*/ 1154002 h 1726114"/>
              <a:gd name="connsiteX6" fmla="*/ 4019448 w 7559692"/>
              <a:gd name="connsiteY6" fmla="*/ 1114884 h 1726114"/>
              <a:gd name="connsiteX7" fmla="*/ 3105048 w 7559692"/>
              <a:gd name="connsiteY7" fmla="*/ 1114884 h 1726114"/>
              <a:gd name="connsiteX8" fmla="*/ 3105048 w 7559692"/>
              <a:gd name="connsiteY8" fmla="*/ 1114884 h 1726114"/>
              <a:gd name="connsiteX9" fmla="*/ 3105048 w 7559692"/>
              <a:gd name="connsiteY9" fmla="*/ 1075765 h 1726114"/>
              <a:gd name="connsiteX10" fmla="*/ 3031700 w 7559692"/>
              <a:gd name="connsiteY10" fmla="*/ 1075765 h 1726114"/>
              <a:gd name="connsiteX11" fmla="*/ 3031700 w 7559692"/>
              <a:gd name="connsiteY11" fmla="*/ 1051316 h 1726114"/>
              <a:gd name="connsiteX12" fmla="*/ 2787208 w 7559692"/>
              <a:gd name="connsiteY12" fmla="*/ 1051316 h 1726114"/>
              <a:gd name="connsiteX13" fmla="*/ 2787208 w 7559692"/>
              <a:gd name="connsiteY13" fmla="*/ 1021977 h 1726114"/>
              <a:gd name="connsiteX14" fmla="*/ 2190648 w 7559692"/>
              <a:gd name="connsiteY14" fmla="*/ 1021977 h 1726114"/>
              <a:gd name="connsiteX15" fmla="*/ 2190648 w 7559692"/>
              <a:gd name="connsiteY15" fmla="*/ 992638 h 1726114"/>
              <a:gd name="connsiteX16" fmla="*/ 2078181 w 7559692"/>
              <a:gd name="connsiteY16" fmla="*/ 992638 h 1726114"/>
              <a:gd name="connsiteX17" fmla="*/ 2078181 w 7559692"/>
              <a:gd name="connsiteY17" fmla="*/ 958409 h 1726114"/>
              <a:gd name="connsiteX18" fmla="*/ 1491401 w 7559692"/>
              <a:gd name="connsiteY18" fmla="*/ 958409 h 1726114"/>
              <a:gd name="connsiteX19" fmla="*/ 1491401 w 7559692"/>
              <a:gd name="connsiteY19" fmla="*/ 929070 h 1726114"/>
              <a:gd name="connsiteX20" fmla="*/ 992637 w 7559692"/>
              <a:gd name="connsiteY20" fmla="*/ 929070 h 1726114"/>
              <a:gd name="connsiteX21" fmla="*/ 992637 w 7559692"/>
              <a:gd name="connsiteY21" fmla="*/ 894841 h 1726114"/>
              <a:gd name="connsiteX22" fmla="*/ 909510 w 7559692"/>
              <a:gd name="connsiteY22" fmla="*/ 894841 h 1726114"/>
              <a:gd name="connsiteX23" fmla="*/ 909510 w 7559692"/>
              <a:gd name="connsiteY23" fmla="*/ 845943 h 1726114"/>
              <a:gd name="connsiteX24" fmla="*/ 797043 w 7559692"/>
              <a:gd name="connsiteY24" fmla="*/ 845943 h 1726114"/>
              <a:gd name="connsiteX25" fmla="*/ 797043 w 7559692"/>
              <a:gd name="connsiteY25" fmla="*/ 797044 h 1726114"/>
              <a:gd name="connsiteX26" fmla="*/ 723696 w 7559692"/>
              <a:gd name="connsiteY26" fmla="*/ 797044 h 1726114"/>
              <a:gd name="connsiteX27" fmla="*/ 723696 w 7559692"/>
              <a:gd name="connsiteY27" fmla="*/ 777485 h 1726114"/>
              <a:gd name="connsiteX28" fmla="*/ 557441 w 7559692"/>
              <a:gd name="connsiteY28" fmla="*/ 777485 h 1726114"/>
              <a:gd name="connsiteX29" fmla="*/ 557441 w 7559692"/>
              <a:gd name="connsiteY29" fmla="*/ 748146 h 1726114"/>
              <a:gd name="connsiteX30" fmla="*/ 557441 w 7559692"/>
              <a:gd name="connsiteY30" fmla="*/ 748146 h 1726114"/>
              <a:gd name="connsiteX31" fmla="*/ 523212 w 7559692"/>
              <a:gd name="connsiteY31" fmla="*/ 748146 h 1726114"/>
              <a:gd name="connsiteX32" fmla="*/ 523212 w 7559692"/>
              <a:gd name="connsiteY32" fmla="*/ 621010 h 1726114"/>
              <a:gd name="connsiteX33" fmla="*/ 479204 w 7559692"/>
              <a:gd name="connsiteY33" fmla="*/ 621010 h 1726114"/>
              <a:gd name="connsiteX34" fmla="*/ 479204 w 7559692"/>
              <a:gd name="connsiteY34" fmla="*/ 591671 h 1726114"/>
              <a:gd name="connsiteX35" fmla="*/ 386297 w 7559692"/>
              <a:gd name="connsiteY35" fmla="*/ 591671 h 1726114"/>
              <a:gd name="connsiteX36" fmla="*/ 386297 w 7559692"/>
              <a:gd name="connsiteY36" fmla="*/ 542772 h 1726114"/>
              <a:gd name="connsiteX37" fmla="*/ 332509 w 7559692"/>
              <a:gd name="connsiteY37" fmla="*/ 542772 h 1726114"/>
              <a:gd name="connsiteX38" fmla="*/ 332509 w 7559692"/>
              <a:gd name="connsiteY38" fmla="*/ 440086 h 1726114"/>
              <a:gd name="connsiteX39" fmla="*/ 283610 w 7559692"/>
              <a:gd name="connsiteY39" fmla="*/ 440086 h 1726114"/>
              <a:gd name="connsiteX40" fmla="*/ 283610 w 7559692"/>
              <a:gd name="connsiteY40" fmla="*/ 410747 h 1726114"/>
              <a:gd name="connsiteX41" fmla="*/ 171144 w 7559692"/>
              <a:gd name="connsiteY41" fmla="*/ 410747 h 1726114"/>
              <a:gd name="connsiteX42" fmla="*/ 171144 w 7559692"/>
              <a:gd name="connsiteY42" fmla="*/ 317840 h 1726114"/>
              <a:gd name="connsiteX43" fmla="*/ 151585 w 7559692"/>
              <a:gd name="connsiteY43" fmla="*/ 317840 h 1726114"/>
              <a:gd name="connsiteX44" fmla="*/ 151585 w 7559692"/>
              <a:gd name="connsiteY44" fmla="*/ 146695 h 1726114"/>
              <a:gd name="connsiteX45" fmla="*/ 122246 w 7559692"/>
              <a:gd name="connsiteY45" fmla="*/ 146695 h 1726114"/>
              <a:gd name="connsiteX46" fmla="*/ 122246 w 7559692"/>
              <a:gd name="connsiteY46" fmla="*/ 63568 h 1726114"/>
              <a:gd name="connsiteX47" fmla="*/ 48898 w 7559692"/>
              <a:gd name="connsiteY47" fmla="*/ 63568 h 1726114"/>
              <a:gd name="connsiteX48" fmla="*/ 48898 w 7559692"/>
              <a:gd name="connsiteY48" fmla="*/ 0 h 1726114"/>
              <a:gd name="connsiteX49" fmla="*/ 0 w 7559692"/>
              <a:gd name="connsiteY49" fmla="*/ 0 h 1726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7559692" h="1726114">
                <a:moveTo>
                  <a:pt x="7559692" y="1726114"/>
                </a:moveTo>
                <a:lnTo>
                  <a:pt x="5369043" y="1726114"/>
                </a:lnTo>
                <a:lnTo>
                  <a:pt x="5369043" y="1227350"/>
                </a:lnTo>
                <a:lnTo>
                  <a:pt x="4655127" y="1227350"/>
                </a:lnTo>
                <a:lnTo>
                  <a:pt x="4655127" y="1154002"/>
                </a:lnTo>
                <a:lnTo>
                  <a:pt x="4019448" y="1154002"/>
                </a:lnTo>
                <a:lnTo>
                  <a:pt x="4019448" y="1114884"/>
                </a:lnTo>
                <a:lnTo>
                  <a:pt x="3105048" y="1114884"/>
                </a:lnTo>
                <a:lnTo>
                  <a:pt x="3105048" y="1114884"/>
                </a:lnTo>
                <a:lnTo>
                  <a:pt x="3105048" y="1075765"/>
                </a:lnTo>
                <a:lnTo>
                  <a:pt x="3031700" y="1075765"/>
                </a:lnTo>
                <a:lnTo>
                  <a:pt x="3031700" y="1051316"/>
                </a:lnTo>
                <a:lnTo>
                  <a:pt x="2787208" y="1051316"/>
                </a:lnTo>
                <a:lnTo>
                  <a:pt x="2787208" y="1021977"/>
                </a:lnTo>
                <a:lnTo>
                  <a:pt x="2190648" y="1021977"/>
                </a:lnTo>
                <a:lnTo>
                  <a:pt x="2190648" y="992638"/>
                </a:lnTo>
                <a:lnTo>
                  <a:pt x="2078181" y="992638"/>
                </a:lnTo>
                <a:lnTo>
                  <a:pt x="2078181" y="958409"/>
                </a:lnTo>
                <a:lnTo>
                  <a:pt x="1491401" y="958409"/>
                </a:lnTo>
                <a:lnTo>
                  <a:pt x="1491401" y="929070"/>
                </a:lnTo>
                <a:lnTo>
                  <a:pt x="992637" y="929070"/>
                </a:lnTo>
                <a:lnTo>
                  <a:pt x="992637" y="894841"/>
                </a:lnTo>
                <a:lnTo>
                  <a:pt x="909510" y="894841"/>
                </a:lnTo>
                <a:lnTo>
                  <a:pt x="909510" y="845943"/>
                </a:lnTo>
                <a:lnTo>
                  <a:pt x="797043" y="845943"/>
                </a:lnTo>
                <a:lnTo>
                  <a:pt x="797043" y="797044"/>
                </a:lnTo>
                <a:lnTo>
                  <a:pt x="723696" y="797044"/>
                </a:lnTo>
                <a:lnTo>
                  <a:pt x="723696" y="777485"/>
                </a:lnTo>
                <a:lnTo>
                  <a:pt x="557441" y="777485"/>
                </a:lnTo>
                <a:lnTo>
                  <a:pt x="557441" y="748146"/>
                </a:lnTo>
                <a:lnTo>
                  <a:pt x="557441" y="748146"/>
                </a:lnTo>
                <a:lnTo>
                  <a:pt x="523212" y="748146"/>
                </a:lnTo>
                <a:lnTo>
                  <a:pt x="523212" y="621010"/>
                </a:lnTo>
                <a:lnTo>
                  <a:pt x="479204" y="621010"/>
                </a:lnTo>
                <a:lnTo>
                  <a:pt x="479204" y="591671"/>
                </a:lnTo>
                <a:lnTo>
                  <a:pt x="386297" y="591671"/>
                </a:lnTo>
                <a:lnTo>
                  <a:pt x="386297" y="542772"/>
                </a:lnTo>
                <a:lnTo>
                  <a:pt x="332509" y="542772"/>
                </a:lnTo>
                <a:lnTo>
                  <a:pt x="332509" y="440086"/>
                </a:lnTo>
                <a:lnTo>
                  <a:pt x="283610" y="440086"/>
                </a:lnTo>
                <a:lnTo>
                  <a:pt x="283610" y="410747"/>
                </a:lnTo>
                <a:lnTo>
                  <a:pt x="171144" y="410747"/>
                </a:lnTo>
                <a:lnTo>
                  <a:pt x="171144" y="317840"/>
                </a:lnTo>
                <a:lnTo>
                  <a:pt x="151585" y="317840"/>
                </a:lnTo>
                <a:lnTo>
                  <a:pt x="151585" y="146695"/>
                </a:lnTo>
                <a:lnTo>
                  <a:pt x="122246" y="146695"/>
                </a:lnTo>
                <a:lnTo>
                  <a:pt x="122246" y="63568"/>
                </a:lnTo>
                <a:lnTo>
                  <a:pt x="48898" y="63568"/>
                </a:lnTo>
                <a:lnTo>
                  <a:pt x="48898" y="0"/>
                </a:lnTo>
                <a:lnTo>
                  <a:pt x="0" y="0"/>
                </a:lnTo>
              </a:path>
            </a:pathLst>
          </a:custGeom>
          <a:noFill/>
          <a:ln w="28575">
            <a:solidFill>
              <a:schemeClr val="accent4"/>
            </a:solidFill>
            <a:miter lim="800000"/>
            <a:headEnd/>
            <a:tailEnd/>
          </a:ln>
        </p:spPr>
        <p:txBody>
          <a:bodyPr rtlCol="0" anchor="ctr"/>
          <a:lstStyle/>
          <a:p>
            <a:pPr algn="ctr"/>
            <a:endParaRPr lang="en-US" dirty="0"/>
          </a:p>
        </p:txBody>
      </p:sp>
      <p:grpSp>
        <p:nvGrpSpPr>
          <p:cNvPr id="518" name="Group 517">
            <a:extLst>
              <a:ext uri="{FF2B5EF4-FFF2-40B4-BE49-F238E27FC236}">
                <a16:creationId xmlns:a16="http://schemas.microsoft.com/office/drawing/2014/main" id="{03FAEECB-407A-F2D6-905F-D1AE66455ED2}"/>
              </a:ext>
            </a:extLst>
          </p:cNvPr>
          <p:cNvGrpSpPr/>
          <p:nvPr/>
        </p:nvGrpSpPr>
        <p:grpSpPr>
          <a:xfrm>
            <a:off x="2564687" y="2370044"/>
            <a:ext cx="4927727" cy="1014608"/>
            <a:chOff x="2564687" y="2370044"/>
            <a:chExt cx="4927727" cy="1014608"/>
          </a:xfrm>
        </p:grpSpPr>
        <p:sp>
          <p:nvSpPr>
            <p:cNvPr id="480" name="Triangle 479">
              <a:extLst>
                <a:ext uri="{FF2B5EF4-FFF2-40B4-BE49-F238E27FC236}">
                  <a16:creationId xmlns:a16="http://schemas.microsoft.com/office/drawing/2014/main" id="{989AD796-9F0E-B4C2-F277-45720CAB8A6F}"/>
                </a:ext>
              </a:extLst>
            </p:cNvPr>
            <p:cNvSpPr>
              <a:spLocks/>
            </p:cNvSpPr>
            <p:nvPr/>
          </p:nvSpPr>
          <p:spPr bwMode="auto">
            <a:xfrm>
              <a:off x="2564687" y="237004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0" name="Triangle 219">
              <a:extLst>
                <a:ext uri="{FF2B5EF4-FFF2-40B4-BE49-F238E27FC236}">
                  <a16:creationId xmlns:a16="http://schemas.microsoft.com/office/drawing/2014/main" id="{7902677D-D43D-4A0B-A388-6194686EA6F6}"/>
                </a:ext>
              </a:extLst>
            </p:cNvPr>
            <p:cNvSpPr>
              <a:spLocks/>
            </p:cNvSpPr>
            <p:nvPr/>
          </p:nvSpPr>
          <p:spPr bwMode="auto">
            <a:xfrm>
              <a:off x="2564687" y="2411319"/>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1" name="Triangle 220">
              <a:extLst>
                <a:ext uri="{FF2B5EF4-FFF2-40B4-BE49-F238E27FC236}">
                  <a16:creationId xmlns:a16="http://schemas.microsoft.com/office/drawing/2014/main" id="{EAD7704D-C76B-93C3-2A51-373EBD31EEC0}"/>
                </a:ext>
              </a:extLst>
            </p:cNvPr>
            <p:cNvSpPr>
              <a:spLocks/>
            </p:cNvSpPr>
            <p:nvPr/>
          </p:nvSpPr>
          <p:spPr bwMode="auto">
            <a:xfrm>
              <a:off x="2580562" y="25033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2" name="Triangle 221">
              <a:extLst>
                <a:ext uri="{FF2B5EF4-FFF2-40B4-BE49-F238E27FC236}">
                  <a16:creationId xmlns:a16="http://schemas.microsoft.com/office/drawing/2014/main" id="{97049639-A84F-075F-6795-D473472A1DB7}"/>
                </a:ext>
              </a:extLst>
            </p:cNvPr>
            <p:cNvSpPr>
              <a:spLocks/>
            </p:cNvSpPr>
            <p:nvPr/>
          </p:nvSpPr>
          <p:spPr bwMode="auto">
            <a:xfrm>
              <a:off x="2599612" y="257324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 name="Triangle 222">
              <a:extLst>
                <a:ext uri="{FF2B5EF4-FFF2-40B4-BE49-F238E27FC236}">
                  <a16:creationId xmlns:a16="http://schemas.microsoft.com/office/drawing/2014/main" id="{4DCEF835-4809-27C7-148B-6D34CDCA1C57}"/>
                </a:ext>
              </a:extLst>
            </p:cNvPr>
            <p:cNvSpPr>
              <a:spLocks/>
            </p:cNvSpPr>
            <p:nvPr/>
          </p:nvSpPr>
          <p:spPr bwMode="auto">
            <a:xfrm>
              <a:off x="2742487" y="26176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 name="Triangle 223">
              <a:extLst>
                <a:ext uri="{FF2B5EF4-FFF2-40B4-BE49-F238E27FC236}">
                  <a16:creationId xmlns:a16="http://schemas.microsoft.com/office/drawing/2014/main" id="{80F14F1E-AA67-0CF7-617E-0AC974AD9CC8}"/>
                </a:ext>
              </a:extLst>
            </p:cNvPr>
            <p:cNvSpPr>
              <a:spLocks/>
            </p:cNvSpPr>
            <p:nvPr/>
          </p:nvSpPr>
          <p:spPr bwMode="auto">
            <a:xfrm>
              <a:off x="2780587" y="264944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5" name="Triangle 224">
              <a:extLst>
                <a:ext uri="{FF2B5EF4-FFF2-40B4-BE49-F238E27FC236}">
                  <a16:creationId xmlns:a16="http://schemas.microsoft.com/office/drawing/2014/main" id="{52FBE30A-656B-2A66-26DA-3854BA8BA5F9}"/>
                </a:ext>
              </a:extLst>
            </p:cNvPr>
            <p:cNvSpPr>
              <a:spLocks/>
            </p:cNvSpPr>
            <p:nvPr/>
          </p:nvSpPr>
          <p:spPr bwMode="auto">
            <a:xfrm>
              <a:off x="2809162" y="264944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6" name="Triangle 225">
              <a:extLst>
                <a:ext uri="{FF2B5EF4-FFF2-40B4-BE49-F238E27FC236}">
                  <a16:creationId xmlns:a16="http://schemas.microsoft.com/office/drawing/2014/main" id="{1DD13606-53F8-CB7C-30A8-FC67273F685E}"/>
                </a:ext>
              </a:extLst>
            </p:cNvPr>
            <p:cNvSpPr>
              <a:spLocks/>
            </p:cNvSpPr>
            <p:nvPr/>
          </p:nvSpPr>
          <p:spPr bwMode="auto">
            <a:xfrm>
              <a:off x="2840912" y="264944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7" name="Triangle 226">
              <a:extLst>
                <a:ext uri="{FF2B5EF4-FFF2-40B4-BE49-F238E27FC236}">
                  <a16:creationId xmlns:a16="http://schemas.microsoft.com/office/drawing/2014/main" id="{FCDC5B3E-41F8-D54A-D61D-91430B0EEE0C}"/>
                </a:ext>
              </a:extLst>
            </p:cNvPr>
            <p:cNvSpPr>
              <a:spLocks/>
            </p:cNvSpPr>
            <p:nvPr/>
          </p:nvSpPr>
          <p:spPr bwMode="auto">
            <a:xfrm>
              <a:off x="2901237" y="267484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8" name="Triangle 227">
              <a:extLst>
                <a:ext uri="{FF2B5EF4-FFF2-40B4-BE49-F238E27FC236}">
                  <a16:creationId xmlns:a16="http://schemas.microsoft.com/office/drawing/2014/main" id="{D9FDD80A-2FF8-C0D1-6E2B-9C4CE2D54AED}"/>
                </a:ext>
              </a:extLst>
            </p:cNvPr>
            <p:cNvSpPr>
              <a:spLocks/>
            </p:cNvSpPr>
            <p:nvPr/>
          </p:nvSpPr>
          <p:spPr bwMode="auto">
            <a:xfrm>
              <a:off x="2932987" y="26811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9" name="Triangle 228">
              <a:extLst>
                <a:ext uri="{FF2B5EF4-FFF2-40B4-BE49-F238E27FC236}">
                  <a16:creationId xmlns:a16="http://schemas.microsoft.com/office/drawing/2014/main" id="{8B66AD2F-1080-3D78-4CEF-E2821A024B73}"/>
                </a:ext>
              </a:extLst>
            </p:cNvPr>
            <p:cNvSpPr>
              <a:spLocks/>
            </p:cNvSpPr>
            <p:nvPr/>
          </p:nvSpPr>
          <p:spPr bwMode="auto">
            <a:xfrm>
              <a:off x="3025062" y="2747869"/>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0" name="Triangle 229">
              <a:extLst>
                <a:ext uri="{FF2B5EF4-FFF2-40B4-BE49-F238E27FC236}">
                  <a16:creationId xmlns:a16="http://schemas.microsoft.com/office/drawing/2014/main" id="{525AB6DE-A9FF-7326-8213-55FC89C7579E}"/>
                </a:ext>
              </a:extLst>
            </p:cNvPr>
            <p:cNvSpPr>
              <a:spLocks/>
            </p:cNvSpPr>
            <p:nvPr/>
          </p:nvSpPr>
          <p:spPr bwMode="auto">
            <a:xfrm>
              <a:off x="3072687" y="2747869"/>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1" name="Triangle 230">
              <a:extLst>
                <a:ext uri="{FF2B5EF4-FFF2-40B4-BE49-F238E27FC236}">
                  <a16:creationId xmlns:a16="http://schemas.microsoft.com/office/drawing/2014/main" id="{A68C52ED-E0F2-3DB7-7140-467D2E8D2F85}"/>
                </a:ext>
              </a:extLst>
            </p:cNvPr>
            <p:cNvSpPr>
              <a:spLocks/>
            </p:cNvSpPr>
            <p:nvPr/>
          </p:nvSpPr>
          <p:spPr bwMode="auto">
            <a:xfrm>
              <a:off x="3136187" y="27446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2" name="Triangle 231">
              <a:extLst>
                <a:ext uri="{FF2B5EF4-FFF2-40B4-BE49-F238E27FC236}">
                  <a16:creationId xmlns:a16="http://schemas.microsoft.com/office/drawing/2014/main" id="{D80CB53E-B9B1-2AD4-56AA-662D0E5670E9}"/>
                </a:ext>
              </a:extLst>
            </p:cNvPr>
            <p:cNvSpPr>
              <a:spLocks/>
            </p:cNvSpPr>
            <p:nvPr/>
          </p:nvSpPr>
          <p:spPr bwMode="auto">
            <a:xfrm>
              <a:off x="3164762" y="2779619"/>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3" name="Triangle 232">
              <a:extLst>
                <a:ext uri="{FF2B5EF4-FFF2-40B4-BE49-F238E27FC236}">
                  <a16:creationId xmlns:a16="http://schemas.microsoft.com/office/drawing/2014/main" id="{8154EFAF-F36B-3C07-AFE8-F441CB31F6DE}"/>
                </a:ext>
              </a:extLst>
            </p:cNvPr>
            <p:cNvSpPr>
              <a:spLocks/>
            </p:cNvSpPr>
            <p:nvPr/>
          </p:nvSpPr>
          <p:spPr bwMode="auto">
            <a:xfrm>
              <a:off x="3279062" y="28462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4" name="Triangle 233">
              <a:extLst>
                <a:ext uri="{FF2B5EF4-FFF2-40B4-BE49-F238E27FC236}">
                  <a16:creationId xmlns:a16="http://schemas.microsoft.com/office/drawing/2014/main" id="{9462B6ED-D8E5-C36F-CB3E-BBE779BFF470}"/>
                </a:ext>
              </a:extLst>
            </p:cNvPr>
            <p:cNvSpPr>
              <a:spLocks/>
            </p:cNvSpPr>
            <p:nvPr/>
          </p:nvSpPr>
          <p:spPr bwMode="auto">
            <a:xfrm>
              <a:off x="3294937" y="28843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7" name="Triangle 236">
              <a:extLst>
                <a:ext uri="{FF2B5EF4-FFF2-40B4-BE49-F238E27FC236}">
                  <a16:creationId xmlns:a16="http://schemas.microsoft.com/office/drawing/2014/main" id="{5280C513-33F3-72A3-5968-3D8AE6443D4E}"/>
                </a:ext>
              </a:extLst>
            </p:cNvPr>
            <p:cNvSpPr>
              <a:spLocks/>
            </p:cNvSpPr>
            <p:nvPr/>
          </p:nvSpPr>
          <p:spPr bwMode="auto">
            <a:xfrm>
              <a:off x="3402887" y="295424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8" name="Triangle 237">
              <a:extLst>
                <a:ext uri="{FF2B5EF4-FFF2-40B4-BE49-F238E27FC236}">
                  <a16:creationId xmlns:a16="http://schemas.microsoft.com/office/drawing/2014/main" id="{2AF2FE62-E187-3B7A-AD2F-8BAB80A4080D}"/>
                </a:ext>
              </a:extLst>
            </p:cNvPr>
            <p:cNvSpPr>
              <a:spLocks/>
            </p:cNvSpPr>
            <p:nvPr/>
          </p:nvSpPr>
          <p:spPr bwMode="auto">
            <a:xfrm>
              <a:off x="3961687" y="3027269"/>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9" name="Triangle 238">
              <a:extLst>
                <a:ext uri="{FF2B5EF4-FFF2-40B4-BE49-F238E27FC236}">
                  <a16:creationId xmlns:a16="http://schemas.microsoft.com/office/drawing/2014/main" id="{76483AE9-C133-3B37-28A5-515B23EAB97C}"/>
                </a:ext>
              </a:extLst>
            </p:cNvPr>
            <p:cNvSpPr>
              <a:spLocks/>
            </p:cNvSpPr>
            <p:nvPr/>
          </p:nvSpPr>
          <p:spPr bwMode="auto">
            <a:xfrm>
              <a:off x="4720512" y="31383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0" name="Triangle 239">
              <a:extLst>
                <a:ext uri="{FF2B5EF4-FFF2-40B4-BE49-F238E27FC236}">
                  <a16:creationId xmlns:a16="http://schemas.microsoft.com/office/drawing/2014/main" id="{EE4392E9-D6D2-1D82-8D2D-ED4692D8C351}"/>
                </a:ext>
              </a:extLst>
            </p:cNvPr>
            <p:cNvSpPr>
              <a:spLocks/>
            </p:cNvSpPr>
            <p:nvPr/>
          </p:nvSpPr>
          <p:spPr bwMode="auto">
            <a:xfrm>
              <a:off x="5365037" y="3141569"/>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1" name="Triangle 240">
              <a:extLst>
                <a:ext uri="{FF2B5EF4-FFF2-40B4-BE49-F238E27FC236}">
                  <a16:creationId xmlns:a16="http://schemas.microsoft.com/office/drawing/2014/main" id="{E5FD9CD8-154B-AFF5-FA90-7FE024D0AA5E}"/>
                </a:ext>
              </a:extLst>
            </p:cNvPr>
            <p:cNvSpPr>
              <a:spLocks/>
            </p:cNvSpPr>
            <p:nvPr/>
          </p:nvSpPr>
          <p:spPr bwMode="auto">
            <a:xfrm>
              <a:off x="5644437" y="3186019"/>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2" name="Triangle 241">
              <a:extLst>
                <a:ext uri="{FF2B5EF4-FFF2-40B4-BE49-F238E27FC236}">
                  <a16:creationId xmlns:a16="http://schemas.microsoft.com/office/drawing/2014/main" id="{4D15D4D1-949D-DBB1-C170-5C5E70B39C5C}"/>
                </a:ext>
              </a:extLst>
            </p:cNvPr>
            <p:cNvSpPr>
              <a:spLocks/>
            </p:cNvSpPr>
            <p:nvPr/>
          </p:nvSpPr>
          <p:spPr bwMode="auto">
            <a:xfrm>
              <a:off x="5787312" y="3186019"/>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3" name="Triangle 242">
              <a:extLst>
                <a:ext uri="{FF2B5EF4-FFF2-40B4-BE49-F238E27FC236}">
                  <a16:creationId xmlns:a16="http://schemas.microsoft.com/office/drawing/2014/main" id="{DDF5BD71-ACF2-02B2-EC47-B7E7A0D1383E}"/>
                </a:ext>
              </a:extLst>
            </p:cNvPr>
            <p:cNvSpPr>
              <a:spLocks/>
            </p:cNvSpPr>
            <p:nvPr/>
          </p:nvSpPr>
          <p:spPr bwMode="auto">
            <a:xfrm>
              <a:off x="5819062" y="318284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4" name="Triangle 243">
              <a:extLst>
                <a:ext uri="{FF2B5EF4-FFF2-40B4-BE49-F238E27FC236}">
                  <a16:creationId xmlns:a16="http://schemas.microsoft.com/office/drawing/2014/main" id="{CCD7D81B-3AAE-BA9F-409B-A54B54820EAB}"/>
                </a:ext>
              </a:extLst>
            </p:cNvPr>
            <p:cNvSpPr>
              <a:spLocks/>
            </p:cNvSpPr>
            <p:nvPr/>
          </p:nvSpPr>
          <p:spPr bwMode="auto">
            <a:xfrm>
              <a:off x="5996862" y="318284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5" name="Triangle 244">
              <a:extLst>
                <a:ext uri="{FF2B5EF4-FFF2-40B4-BE49-F238E27FC236}">
                  <a16:creationId xmlns:a16="http://schemas.microsoft.com/office/drawing/2014/main" id="{5346D6A7-64BB-AE2B-1A4F-F5BCA7901B8B}"/>
                </a:ext>
              </a:extLst>
            </p:cNvPr>
            <p:cNvSpPr>
              <a:spLocks/>
            </p:cNvSpPr>
            <p:nvPr/>
          </p:nvSpPr>
          <p:spPr bwMode="auto">
            <a:xfrm>
              <a:off x="6425487" y="318284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6" name="Triangle 245">
              <a:extLst>
                <a:ext uri="{FF2B5EF4-FFF2-40B4-BE49-F238E27FC236}">
                  <a16:creationId xmlns:a16="http://schemas.microsoft.com/office/drawing/2014/main" id="{FD938612-9BBF-0C0B-7157-FD393B074EE7}"/>
                </a:ext>
              </a:extLst>
            </p:cNvPr>
            <p:cNvSpPr>
              <a:spLocks/>
            </p:cNvSpPr>
            <p:nvPr/>
          </p:nvSpPr>
          <p:spPr bwMode="auto">
            <a:xfrm>
              <a:off x="6708062" y="32272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7" name="Triangle 246">
              <a:extLst>
                <a:ext uri="{FF2B5EF4-FFF2-40B4-BE49-F238E27FC236}">
                  <a16:creationId xmlns:a16="http://schemas.microsoft.com/office/drawing/2014/main" id="{73A58E26-F738-F803-95EA-5422FB383239}"/>
                </a:ext>
              </a:extLst>
            </p:cNvPr>
            <p:cNvSpPr>
              <a:spLocks/>
            </p:cNvSpPr>
            <p:nvPr/>
          </p:nvSpPr>
          <p:spPr bwMode="auto">
            <a:xfrm>
              <a:off x="6777912" y="3230469"/>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8" name="Triangle 247">
              <a:extLst>
                <a:ext uri="{FF2B5EF4-FFF2-40B4-BE49-F238E27FC236}">
                  <a16:creationId xmlns:a16="http://schemas.microsoft.com/office/drawing/2014/main" id="{E4BAA63C-480F-17DB-637D-18363C821967}"/>
                </a:ext>
              </a:extLst>
            </p:cNvPr>
            <p:cNvSpPr>
              <a:spLocks/>
            </p:cNvSpPr>
            <p:nvPr/>
          </p:nvSpPr>
          <p:spPr bwMode="auto">
            <a:xfrm>
              <a:off x="7003337" y="32272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9" name="Triangle 248">
              <a:extLst>
                <a:ext uri="{FF2B5EF4-FFF2-40B4-BE49-F238E27FC236}">
                  <a16:creationId xmlns:a16="http://schemas.microsoft.com/office/drawing/2014/main" id="{AB7EE537-7923-9EC2-D237-D9DA73DBB546}"/>
                </a:ext>
              </a:extLst>
            </p:cNvPr>
            <p:cNvSpPr>
              <a:spLocks/>
            </p:cNvSpPr>
            <p:nvPr/>
          </p:nvSpPr>
          <p:spPr bwMode="auto">
            <a:xfrm>
              <a:off x="7057312" y="3230469"/>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0" name="Triangle 249">
              <a:extLst>
                <a:ext uri="{FF2B5EF4-FFF2-40B4-BE49-F238E27FC236}">
                  <a16:creationId xmlns:a16="http://schemas.microsoft.com/office/drawing/2014/main" id="{9781A8DA-ABE3-912A-F66D-E1D81A6CC138}"/>
                </a:ext>
              </a:extLst>
            </p:cNvPr>
            <p:cNvSpPr>
              <a:spLocks/>
            </p:cNvSpPr>
            <p:nvPr/>
          </p:nvSpPr>
          <p:spPr bwMode="auto">
            <a:xfrm>
              <a:off x="6139737" y="31764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1" name="Triangle 250">
              <a:extLst>
                <a:ext uri="{FF2B5EF4-FFF2-40B4-BE49-F238E27FC236}">
                  <a16:creationId xmlns:a16="http://schemas.microsoft.com/office/drawing/2014/main" id="{864D0979-1CAF-FD2D-EF39-91D37B84BCE8}"/>
                </a:ext>
              </a:extLst>
            </p:cNvPr>
            <p:cNvSpPr>
              <a:spLocks/>
            </p:cNvSpPr>
            <p:nvPr/>
          </p:nvSpPr>
          <p:spPr bwMode="auto">
            <a:xfrm>
              <a:off x="6234987" y="3179669"/>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2" name="Triangle 251">
              <a:extLst>
                <a:ext uri="{FF2B5EF4-FFF2-40B4-BE49-F238E27FC236}">
                  <a16:creationId xmlns:a16="http://schemas.microsoft.com/office/drawing/2014/main" id="{DEFB1B48-3DF6-88C9-4A91-15A8F41A59B0}"/>
                </a:ext>
              </a:extLst>
            </p:cNvPr>
            <p:cNvSpPr>
              <a:spLocks/>
            </p:cNvSpPr>
            <p:nvPr/>
          </p:nvSpPr>
          <p:spPr bwMode="auto">
            <a:xfrm>
              <a:off x="6174662" y="3173319"/>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3" name="Triangle 252">
              <a:extLst>
                <a:ext uri="{FF2B5EF4-FFF2-40B4-BE49-F238E27FC236}">
                  <a16:creationId xmlns:a16="http://schemas.microsoft.com/office/drawing/2014/main" id="{26FB7C19-F9F5-AD91-068A-C3C13C1E5D74}"/>
                </a:ext>
              </a:extLst>
            </p:cNvPr>
            <p:cNvSpPr>
              <a:spLocks/>
            </p:cNvSpPr>
            <p:nvPr/>
          </p:nvSpPr>
          <p:spPr bwMode="auto">
            <a:xfrm>
              <a:off x="6209587" y="31764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4" name="Triangle 253">
              <a:extLst>
                <a:ext uri="{FF2B5EF4-FFF2-40B4-BE49-F238E27FC236}">
                  <a16:creationId xmlns:a16="http://schemas.microsoft.com/office/drawing/2014/main" id="{7CEDA2A5-A113-F19A-A888-5786B4A8FCE0}"/>
                </a:ext>
              </a:extLst>
            </p:cNvPr>
            <p:cNvSpPr>
              <a:spLocks/>
            </p:cNvSpPr>
            <p:nvPr/>
          </p:nvSpPr>
          <p:spPr bwMode="auto">
            <a:xfrm>
              <a:off x="7133512" y="33161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5" name="Triangle 254">
              <a:extLst>
                <a:ext uri="{FF2B5EF4-FFF2-40B4-BE49-F238E27FC236}">
                  <a16:creationId xmlns:a16="http://schemas.microsoft.com/office/drawing/2014/main" id="{D3081503-D80E-884D-F0BF-E491A8C105EB}"/>
                </a:ext>
              </a:extLst>
            </p:cNvPr>
            <p:cNvSpPr>
              <a:spLocks/>
            </p:cNvSpPr>
            <p:nvPr/>
          </p:nvSpPr>
          <p:spPr bwMode="auto">
            <a:xfrm>
              <a:off x="7419262" y="33161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2" name="Triangle 511">
              <a:extLst>
                <a:ext uri="{FF2B5EF4-FFF2-40B4-BE49-F238E27FC236}">
                  <a16:creationId xmlns:a16="http://schemas.microsoft.com/office/drawing/2014/main" id="{CF0B8EFE-B2E9-30ED-D615-1F7FA621EEF1}"/>
                </a:ext>
              </a:extLst>
            </p:cNvPr>
            <p:cNvSpPr>
              <a:spLocks/>
            </p:cNvSpPr>
            <p:nvPr/>
          </p:nvSpPr>
          <p:spPr bwMode="auto">
            <a:xfrm>
              <a:off x="7187487" y="33161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3" name="Triangle 512">
              <a:extLst>
                <a:ext uri="{FF2B5EF4-FFF2-40B4-BE49-F238E27FC236}">
                  <a16:creationId xmlns:a16="http://schemas.microsoft.com/office/drawing/2014/main" id="{0E91EA89-D57C-9588-7C76-5FAA2D0FEE88}"/>
                </a:ext>
              </a:extLst>
            </p:cNvPr>
            <p:cNvSpPr>
              <a:spLocks/>
            </p:cNvSpPr>
            <p:nvPr/>
          </p:nvSpPr>
          <p:spPr bwMode="auto">
            <a:xfrm>
              <a:off x="7235112" y="33161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4" name="Triangle 513">
              <a:extLst>
                <a:ext uri="{FF2B5EF4-FFF2-40B4-BE49-F238E27FC236}">
                  <a16:creationId xmlns:a16="http://schemas.microsoft.com/office/drawing/2014/main" id="{B3DAE2D2-606A-C476-0D9D-CAE38528C055}"/>
                </a:ext>
              </a:extLst>
            </p:cNvPr>
            <p:cNvSpPr>
              <a:spLocks/>
            </p:cNvSpPr>
            <p:nvPr/>
          </p:nvSpPr>
          <p:spPr bwMode="auto">
            <a:xfrm>
              <a:off x="7282737" y="33161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5" name="Triangle 514">
              <a:extLst>
                <a:ext uri="{FF2B5EF4-FFF2-40B4-BE49-F238E27FC236}">
                  <a16:creationId xmlns:a16="http://schemas.microsoft.com/office/drawing/2014/main" id="{D5E2D16F-0ADB-B6E0-6E5C-2CD00FB973B3}"/>
                </a:ext>
              </a:extLst>
            </p:cNvPr>
            <p:cNvSpPr>
              <a:spLocks/>
            </p:cNvSpPr>
            <p:nvPr/>
          </p:nvSpPr>
          <p:spPr bwMode="auto">
            <a:xfrm>
              <a:off x="7327187" y="33161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6" name="Triangle 515">
              <a:extLst>
                <a:ext uri="{FF2B5EF4-FFF2-40B4-BE49-F238E27FC236}">
                  <a16:creationId xmlns:a16="http://schemas.microsoft.com/office/drawing/2014/main" id="{BCF02077-C991-12B6-6F83-413F133D005B}"/>
                </a:ext>
              </a:extLst>
            </p:cNvPr>
            <p:cNvSpPr>
              <a:spLocks/>
            </p:cNvSpPr>
            <p:nvPr/>
          </p:nvSpPr>
          <p:spPr bwMode="auto">
            <a:xfrm>
              <a:off x="7377987" y="3316194"/>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7" name="Group 216">
            <a:extLst>
              <a:ext uri="{FF2B5EF4-FFF2-40B4-BE49-F238E27FC236}">
                <a16:creationId xmlns:a16="http://schemas.microsoft.com/office/drawing/2014/main" id="{C50BFA55-3875-46B4-BB73-BAEA712CCD32}"/>
              </a:ext>
            </a:extLst>
          </p:cNvPr>
          <p:cNvGrpSpPr/>
          <p:nvPr/>
        </p:nvGrpSpPr>
        <p:grpSpPr>
          <a:xfrm>
            <a:off x="2402820" y="2266979"/>
            <a:ext cx="5089562" cy="1306443"/>
            <a:chOff x="2402820" y="2266979"/>
            <a:chExt cx="5089562" cy="1306443"/>
          </a:xfrm>
        </p:grpSpPr>
        <p:sp>
          <p:nvSpPr>
            <p:cNvPr id="479" name="Oval 478">
              <a:extLst>
                <a:ext uri="{FF2B5EF4-FFF2-40B4-BE49-F238E27FC236}">
                  <a16:creationId xmlns:a16="http://schemas.microsoft.com/office/drawing/2014/main" id="{C0414CB5-0736-94BF-0902-FAA62DA376A0}"/>
                </a:ext>
              </a:extLst>
            </p:cNvPr>
            <p:cNvSpPr>
              <a:spLocks/>
            </p:cNvSpPr>
            <p:nvPr/>
          </p:nvSpPr>
          <p:spPr bwMode="auto">
            <a:xfrm>
              <a:off x="2402820" y="2266979"/>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7" name="Oval 506">
              <a:extLst>
                <a:ext uri="{FF2B5EF4-FFF2-40B4-BE49-F238E27FC236}">
                  <a16:creationId xmlns:a16="http://schemas.microsoft.com/office/drawing/2014/main" id="{3C402C61-E9F9-38DB-B8C6-16DC8C1D67B7}"/>
                </a:ext>
              </a:extLst>
            </p:cNvPr>
            <p:cNvSpPr>
              <a:spLocks/>
            </p:cNvSpPr>
            <p:nvPr/>
          </p:nvSpPr>
          <p:spPr bwMode="auto">
            <a:xfrm>
              <a:off x="2547020" y="2345571"/>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8" name="Oval 507">
              <a:extLst>
                <a:ext uri="{FF2B5EF4-FFF2-40B4-BE49-F238E27FC236}">
                  <a16:creationId xmlns:a16="http://schemas.microsoft.com/office/drawing/2014/main" id="{8497992E-BFB3-0F5B-984C-55132F445E52}"/>
                </a:ext>
              </a:extLst>
            </p:cNvPr>
            <p:cNvSpPr>
              <a:spLocks/>
            </p:cNvSpPr>
            <p:nvPr/>
          </p:nvSpPr>
          <p:spPr bwMode="auto">
            <a:xfrm>
              <a:off x="2592808" y="2612784"/>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9" name="Oval 508">
              <a:extLst>
                <a:ext uri="{FF2B5EF4-FFF2-40B4-BE49-F238E27FC236}">
                  <a16:creationId xmlns:a16="http://schemas.microsoft.com/office/drawing/2014/main" id="{35ECF018-369F-4C46-5792-D11E58E423DF}"/>
                </a:ext>
              </a:extLst>
            </p:cNvPr>
            <p:cNvSpPr>
              <a:spLocks/>
            </p:cNvSpPr>
            <p:nvPr/>
          </p:nvSpPr>
          <p:spPr bwMode="auto">
            <a:xfrm>
              <a:off x="2556587" y="2428947"/>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0" name="Oval 509">
              <a:extLst>
                <a:ext uri="{FF2B5EF4-FFF2-40B4-BE49-F238E27FC236}">
                  <a16:creationId xmlns:a16="http://schemas.microsoft.com/office/drawing/2014/main" id="{764F487A-D947-A75C-A6CE-C779D0CC9BEF}"/>
                </a:ext>
              </a:extLst>
            </p:cNvPr>
            <p:cNvSpPr>
              <a:spLocks/>
            </p:cNvSpPr>
            <p:nvPr/>
          </p:nvSpPr>
          <p:spPr bwMode="auto">
            <a:xfrm>
              <a:off x="2758192" y="2815072"/>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1" name="Oval 510">
              <a:extLst>
                <a:ext uri="{FF2B5EF4-FFF2-40B4-BE49-F238E27FC236}">
                  <a16:creationId xmlns:a16="http://schemas.microsoft.com/office/drawing/2014/main" id="{BD1E20A9-70F3-9DA8-9D8C-55CF456F9EA4}"/>
                </a:ext>
              </a:extLst>
            </p:cNvPr>
            <p:cNvSpPr>
              <a:spLocks/>
            </p:cNvSpPr>
            <p:nvPr/>
          </p:nvSpPr>
          <p:spPr bwMode="auto">
            <a:xfrm>
              <a:off x="3025405" y="3057682"/>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2" name="Oval 191">
              <a:extLst>
                <a:ext uri="{FF2B5EF4-FFF2-40B4-BE49-F238E27FC236}">
                  <a16:creationId xmlns:a16="http://schemas.microsoft.com/office/drawing/2014/main" id="{7D97FAD8-DF48-F835-8528-8167FD77D91D}"/>
                </a:ext>
              </a:extLst>
            </p:cNvPr>
            <p:cNvSpPr>
              <a:spLocks/>
            </p:cNvSpPr>
            <p:nvPr/>
          </p:nvSpPr>
          <p:spPr bwMode="auto">
            <a:xfrm>
              <a:off x="3071193" y="3066566"/>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3" name="Oval 192">
              <a:extLst>
                <a:ext uri="{FF2B5EF4-FFF2-40B4-BE49-F238E27FC236}">
                  <a16:creationId xmlns:a16="http://schemas.microsoft.com/office/drawing/2014/main" id="{B391934E-B0C5-F450-C77D-B1C175759694}"/>
                </a:ext>
              </a:extLst>
            </p:cNvPr>
            <p:cNvSpPr>
              <a:spLocks/>
            </p:cNvSpPr>
            <p:nvPr/>
          </p:nvSpPr>
          <p:spPr bwMode="auto">
            <a:xfrm>
              <a:off x="3153885" y="3087752"/>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4" name="Oval 193">
              <a:extLst>
                <a:ext uri="{FF2B5EF4-FFF2-40B4-BE49-F238E27FC236}">
                  <a16:creationId xmlns:a16="http://schemas.microsoft.com/office/drawing/2014/main" id="{CECDAB8D-A0DD-83C5-7C81-179F91FB30C0}"/>
                </a:ext>
              </a:extLst>
            </p:cNvPr>
            <p:cNvSpPr>
              <a:spLocks/>
            </p:cNvSpPr>
            <p:nvPr/>
          </p:nvSpPr>
          <p:spPr bwMode="auto">
            <a:xfrm>
              <a:off x="3269381" y="3113037"/>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5" name="Oval 194">
              <a:extLst>
                <a:ext uri="{FF2B5EF4-FFF2-40B4-BE49-F238E27FC236}">
                  <a16:creationId xmlns:a16="http://schemas.microsoft.com/office/drawing/2014/main" id="{BA51B85D-6094-47AF-F55A-D88A34BFDA81}"/>
                </a:ext>
              </a:extLst>
            </p:cNvPr>
            <p:cNvSpPr>
              <a:spLocks/>
            </p:cNvSpPr>
            <p:nvPr/>
          </p:nvSpPr>
          <p:spPr bwMode="auto">
            <a:xfrm>
              <a:off x="3323370" y="3134223"/>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6" name="Oval 195">
              <a:extLst>
                <a:ext uri="{FF2B5EF4-FFF2-40B4-BE49-F238E27FC236}">
                  <a16:creationId xmlns:a16="http://schemas.microsoft.com/office/drawing/2014/main" id="{E537D6FB-E2C2-4D8E-89DC-4ED5AC85C71D}"/>
                </a:ext>
              </a:extLst>
            </p:cNvPr>
            <p:cNvSpPr>
              <a:spLocks/>
            </p:cNvSpPr>
            <p:nvPr/>
          </p:nvSpPr>
          <p:spPr bwMode="auto">
            <a:xfrm>
              <a:off x="3410163" y="3163609"/>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7" name="Oval 196">
              <a:extLst>
                <a:ext uri="{FF2B5EF4-FFF2-40B4-BE49-F238E27FC236}">
                  <a16:creationId xmlns:a16="http://schemas.microsoft.com/office/drawing/2014/main" id="{2ACFC845-9A6C-5000-5A66-1AB278156A49}"/>
                </a:ext>
              </a:extLst>
            </p:cNvPr>
            <p:cNvSpPr>
              <a:spLocks/>
            </p:cNvSpPr>
            <p:nvPr/>
          </p:nvSpPr>
          <p:spPr bwMode="auto">
            <a:xfrm>
              <a:off x="4706588" y="3291406"/>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8" name="Oval 197">
              <a:extLst>
                <a:ext uri="{FF2B5EF4-FFF2-40B4-BE49-F238E27FC236}">
                  <a16:creationId xmlns:a16="http://schemas.microsoft.com/office/drawing/2014/main" id="{D58EAB71-7B5C-02EB-8774-A71998CF2ED2}"/>
                </a:ext>
              </a:extLst>
            </p:cNvPr>
            <p:cNvSpPr>
              <a:spLocks/>
            </p:cNvSpPr>
            <p:nvPr/>
          </p:nvSpPr>
          <p:spPr bwMode="auto">
            <a:xfrm>
              <a:off x="5363343" y="3320792"/>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 name="Oval 198">
              <a:extLst>
                <a:ext uri="{FF2B5EF4-FFF2-40B4-BE49-F238E27FC236}">
                  <a16:creationId xmlns:a16="http://schemas.microsoft.com/office/drawing/2014/main" id="{5770ABE9-C7DD-8723-3552-D643DCE8DF67}"/>
                </a:ext>
              </a:extLst>
            </p:cNvPr>
            <p:cNvSpPr>
              <a:spLocks/>
            </p:cNvSpPr>
            <p:nvPr/>
          </p:nvSpPr>
          <p:spPr bwMode="auto">
            <a:xfrm>
              <a:off x="5646957" y="3392326"/>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0" name="Oval 199">
              <a:extLst>
                <a:ext uri="{FF2B5EF4-FFF2-40B4-BE49-F238E27FC236}">
                  <a16:creationId xmlns:a16="http://schemas.microsoft.com/office/drawing/2014/main" id="{8C549FA7-ED40-5B5A-6922-EF2AC0328634}"/>
                </a:ext>
              </a:extLst>
            </p:cNvPr>
            <p:cNvSpPr>
              <a:spLocks/>
            </p:cNvSpPr>
            <p:nvPr/>
          </p:nvSpPr>
          <p:spPr bwMode="auto">
            <a:xfrm>
              <a:off x="5828060" y="3392326"/>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1" name="Oval 200">
              <a:extLst>
                <a:ext uri="{FF2B5EF4-FFF2-40B4-BE49-F238E27FC236}">
                  <a16:creationId xmlns:a16="http://schemas.microsoft.com/office/drawing/2014/main" id="{D721AE89-38A0-DC4F-CA4D-70EDBD1C37A5}"/>
                </a:ext>
              </a:extLst>
            </p:cNvPr>
            <p:cNvSpPr>
              <a:spLocks/>
            </p:cNvSpPr>
            <p:nvPr/>
          </p:nvSpPr>
          <p:spPr bwMode="auto">
            <a:xfrm>
              <a:off x="5988661" y="3392326"/>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2" name="Oval 201">
              <a:extLst>
                <a:ext uri="{FF2B5EF4-FFF2-40B4-BE49-F238E27FC236}">
                  <a16:creationId xmlns:a16="http://schemas.microsoft.com/office/drawing/2014/main" id="{43C9DAF4-DAE3-CEB5-7B8C-187D7E901D12}"/>
                </a:ext>
              </a:extLst>
            </p:cNvPr>
            <p:cNvSpPr>
              <a:spLocks/>
            </p:cNvSpPr>
            <p:nvPr/>
          </p:nvSpPr>
          <p:spPr bwMode="auto">
            <a:xfrm>
              <a:off x="6141061" y="3392326"/>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3" name="Oval 202">
              <a:extLst>
                <a:ext uri="{FF2B5EF4-FFF2-40B4-BE49-F238E27FC236}">
                  <a16:creationId xmlns:a16="http://schemas.microsoft.com/office/drawing/2014/main" id="{A5526D0D-02B5-D9B8-9356-FE26E78B650B}"/>
                </a:ext>
              </a:extLst>
            </p:cNvPr>
            <p:cNvSpPr>
              <a:spLocks/>
            </p:cNvSpPr>
            <p:nvPr/>
          </p:nvSpPr>
          <p:spPr bwMode="auto">
            <a:xfrm>
              <a:off x="6416475" y="3392326"/>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4" name="Oval 203">
              <a:extLst>
                <a:ext uri="{FF2B5EF4-FFF2-40B4-BE49-F238E27FC236}">
                  <a16:creationId xmlns:a16="http://schemas.microsoft.com/office/drawing/2014/main" id="{12A7B2AC-25E3-6C76-6102-20B9D498CC36}"/>
                </a:ext>
              </a:extLst>
            </p:cNvPr>
            <p:cNvSpPr>
              <a:spLocks/>
            </p:cNvSpPr>
            <p:nvPr/>
          </p:nvSpPr>
          <p:spPr bwMode="auto">
            <a:xfrm>
              <a:off x="6240839" y="3392326"/>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5" name="Oval 204">
              <a:extLst>
                <a:ext uri="{FF2B5EF4-FFF2-40B4-BE49-F238E27FC236}">
                  <a16:creationId xmlns:a16="http://schemas.microsoft.com/office/drawing/2014/main" id="{96773F64-20DA-DF21-D3D3-B2CC29CA0250}"/>
                </a:ext>
              </a:extLst>
            </p:cNvPr>
            <p:cNvSpPr>
              <a:spLocks/>
            </p:cNvSpPr>
            <p:nvPr/>
          </p:nvSpPr>
          <p:spPr bwMode="auto">
            <a:xfrm>
              <a:off x="6189583" y="3392326"/>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6" name="Oval 205">
              <a:extLst>
                <a:ext uri="{FF2B5EF4-FFF2-40B4-BE49-F238E27FC236}">
                  <a16:creationId xmlns:a16="http://schemas.microsoft.com/office/drawing/2014/main" id="{2596C369-C63F-7DE1-0937-281B5CA21BA5}"/>
                </a:ext>
              </a:extLst>
            </p:cNvPr>
            <p:cNvSpPr>
              <a:spLocks/>
            </p:cNvSpPr>
            <p:nvPr/>
          </p:nvSpPr>
          <p:spPr bwMode="auto">
            <a:xfrm>
              <a:off x="6711024" y="3429000"/>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7" name="Oval 206">
              <a:extLst>
                <a:ext uri="{FF2B5EF4-FFF2-40B4-BE49-F238E27FC236}">
                  <a16:creationId xmlns:a16="http://schemas.microsoft.com/office/drawing/2014/main" id="{7D0D0363-E6ED-72F1-B7AD-6511C547FDBB}"/>
                </a:ext>
              </a:extLst>
            </p:cNvPr>
            <p:cNvSpPr>
              <a:spLocks/>
            </p:cNvSpPr>
            <p:nvPr/>
          </p:nvSpPr>
          <p:spPr bwMode="auto">
            <a:xfrm>
              <a:off x="6777314" y="3429000"/>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8" name="Oval 207">
              <a:extLst>
                <a:ext uri="{FF2B5EF4-FFF2-40B4-BE49-F238E27FC236}">
                  <a16:creationId xmlns:a16="http://schemas.microsoft.com/office/drawing/2014/main" id="{587698B4-B1EF-6196-DD51-EFA4977D289E}"/>
                </a:ext>
              </a:extLst>
            </p:cNvPr>
            <p:cNvSpPr>
              <a:spLocks/>
            </p:cNvSpPr>
            <p:nvPr/>
          </p:nvSpPr>
          <p:spPr bwMode="auto">
            <a:xfrm>
              <a:off x="6966618" y="3429000"/>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9" name="Oval 208">
              <a:extLst>
                <a:ext uri="{FF2B5EF4-FFF2-40B4-BE49-F238E27FC236}">
                  <a16:creationId xmlns:a16="http://schemas.microsoft.com/office/drawing/2014/main" id="{B09ABFE4-40B6-27FE-860D-E8312F64C5A6}"/>
                </a:ext>
              </a:extLst>
            </p:cNvPr>
            <p:cNvSpPr>
              <a:spLocks/>
            </p:cNvSpPr>
            <p:nvPr/>
          </p:nvSpPr>
          <p:spPr bwMode="auto">
            <a:xfrm>
              <a:off x="7020607" y="3429000"/>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0" name="Oval 209">
              <a:extLst>
                <a:ext uri="{FF2B5EF4-FFF2-40B4-BE49-F238E27FC236}">
                  <a16:creationId xmlns:a16="http://schemas.microsoft.com/office/drawing/2014/main" id="{88175DE8-2275-FF74-B711-947DA08C967D}"/>
                </a:ext>
              </a:extLst>
            </p:cNvPr>
            <p:cNvSpPr>
              <a:spLocks/>
            </p:cNvSpPr>
            <p:nvPr/>
          </p:nvSpPr>
          <p:spPr bwMode="auto">
            <a:xfrm>
              <a:off x="7058195" y="3429000"/>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 name="Oval 210">
              <a:extLst>
                <a:ext uri="{FF2B5EF4-FFF2-40B4-BE49-F238E27FC236}">
                  <a16:creationId xmlns:a16="http://schemas.microsoft.com/office/drawing/2014/main" id="{CF163336-A14D-9B82-1F36-DE1F9E153C35}"/>
                </a:ext>
              </a:extLst>
            </p:cNvPr>
            <p:cNvSpPr>
              <a:spLocks/>
            </p:cNvSpPr>
            <p:nvPr/>
          </p:nvSpPr>
          <p:spPr bwMode="auto">
            <a:xfrm>
              <a:off x="7140887" y="3496657"/>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 name="Oval 211">
              <a:extLst>
                <a:ext uri="{FF2B5EF4-FFF2-40B4-BE49-F238E27FC236}">
                  <a16:creationId xmlns:a16="http://schemas.microsoft.com/office/drawing/2014/main" id="{DA77DB63-6BEC-A688-C976-8D414B5C9CA8}"/>
                </a:ext>
              </a:extLst>
            </p:cNvPr>
            <p:cNvSpPr>
              <a:spLocks/>
            </p:cNvSpPr>
            <p:nvPr/>
          </p:nvSpPr>
          <p:spPr bwMode="auto">
            <a:xfrm>
              <a:off x="7215378" y="3493241"/>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 name="Oval 212">
              <a:extLst>
                <a:ext uri="{FF2B5EF4-FFF2-40B4-BE49-F238E27FC236}">
                  <a16:creationId xmlns:a16="http://schemas.microsoft.com/office/drawing/2014/main" id="{42C97B85-DAD5-4475-C58C-7C6514E7766E}"/>
                </a:ext>
              </a:extLst>
            </p:cNvPr>
            <p:cNvSpPr>
              <a:spLocks/>
            </p:cNvSpPr>
            <p:nvPr/>
          </p:nvSpPr>
          <p:spPr bwMode="auto">
            <a:xfrm>
              <a:off x="7291237" y="3495291"/>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 name="Oval 213">
              <a:extLst>
                <a:ext uri="{FF2B5EF4-FFF2-40B4-BE49-F238E27FC236}">
                  <a16:creationId xmlns:a16="http://schemas.microsoft.com/office/drawing/2014/main" id="{56F3034F-9773-6CCB-9F76-56E1A9D48698}"/>
                </a:ext>
              </a:extLst>
            </p:cNvPr>
            <p:cNvSpPr>
              <a:spLocks/>
            </p:cNvSpPr>
            <p:nvPr/>
          </p:nvSpPr>
          <p:spPr bwMode="auto">
            <a:xfrm>
              <a:off x="7419035" y="3500075"/>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5" name="Oval 214">
              <a:extLst>
                <a:ext uri="{FF2B5EF4-FFF2-40B4-BE49-F238E27FC236}">
                  <a16:creationId xmlns:a16="http://schemas.microsoft.com/office/drawing/2014/main" id="{2915DE51-853F-287A-B6A5-FF42372B4AB0}"/>
                </a:ext>
              </a:extLst>
            </p:cNvPr>
            <p:cNvSpPr>
              <a:spLocks/>
            </p:cNvSpPr>
            <p:nvPr/>
          </p:nvSpPr>
          <p:spPr bwMode="auto">
            <a:xfrm>
              <a:off x="7333608" y="3496658"/>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 name="Oval 215">
              <a:extLst>
                <a:ext uri="{FF2B5EF4-FFF2-40B4-BE49-F238E27FC236}">
                  <a16:creationId xmlns:a16="http://schemas.microsoft.com/office/drawing/2014/main" id="{1BCB5A56-2309-A0CB-11E6-9F059F578C3F}"/>
                </a:ext>
              </a:extLst>
            </p:cNvPr>
            <p:cNvSpPr>
              <a:spLocks/>
            </p:cNvSpPr>
            <p:nvPr/>
          </p:nvSpPr>
          <p:spPr bwMode="auto">
            <a:xfrm>
              <a:off x="7387597" y="3493241"/>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218" name="Oval 217">
            <a:extLst>
              <a:ext uri="{FF2B5EF4-FFF2-40B4-BE49-F238E27FC236}">
                <a16:creationId xmlns:a16="http://schemas.microsoft.com/office/drawing/2014/main" id="{939B53D4-EEC1-5506-13CE-A9F1221C1069}"/>
              </a:ext>
            </a:extLst>
          </p:cNvPr>
          <p:cNvSpPr>
            <a:spLocks/>
          </p:cNvSpPr>
          <p:nvPr/>
        </p:nvSpPr>
        <p:spPr bwMode="auto">
          <a:xfrm>
            <a:off x="9971946" y="3998366"/>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 name="Title 1"/>
          <p:cNvSpPr>
            <a:spLocks noGrp="1"/>
          </p:cNvSpPr>
          <p:nvPr>
            <p:ph type="title"/>
          </p:nvPr>
        </p:nvSpPr>
        <p:spPr/>
        <p:txBody>
          <a:bodyPr>
            <a:noAutofit/>
          </a:bodyPr>
          <a:lstStyle/>
          <a:p>
            <a:r>
              <a:rPr lang="en-US" dirty="0" err="1"/>
              <a:t>CheckMate</a:t>
            </a:r>
            <a:r>
              <a:rPr lang="en-US" dirty="0"/>
              <a:t> 204 </a:t>
            </a:r>
            <a:r>
              <a:rPr lang="en-US" altLang="en-US" dirty="0"/>
              <a:t>Nivolumab ± Ipilimumab for Melanoma Brain Metastases: </a:t>
            </a:r>
            <a:r>
              <a:rPr lang="en-US" dirty="0"/>
              <a:t>PFS in Asymptomatic Patients</a:t>
            </a:r>
            <a:endParaRPr lang="en-GB" dirty="0"/>
          </a:p>
        </p:txBody>
      </p:sp>
      <p:sp>
        <p:nvSpPr>
          <p:cNvPr id="6" name="Content Placeholder 5">
            <a:extLst>
              <a:ext uri="{FF2B5EF4-FFF2-40B4-BE49-F238E27FC236}">
                <a16:creationId xmlns:a16="http://schemas.microsoft.com/office/drawing/2014/main" id="{48367E35-5CE2-1638-EB19-F3926AD7A0F6}"/>
              </a:ext>
            </a:extLst>
          </p:cNvPr>
          <p:cNvSpPr>
            <a:spLocks noGrp="1"/>
          </p:cNvSpPr>
          <p:nvPr>
            <p:ph idx="1"/>
          </p:nvPr>
        </p:nvSpPr>
        <p:spPr/>
        <p:txBody>
          <a:bodyPr/>
          <a:lstStyle/>
          <a:p>
            <a:r>
              <a:rPr lang="en-US" sz="2000" b="0" kern="0" dirty="0"/>
              <a:t>Open-label phase II study in patients with metastatic melanoma, cohort A: </a:t>
            </a:r>
            <a:r>
              <a:rPr lang="en-US" sz="2000" b="0" kern="0" dirty="0">
                <a:cs typeface="Calibri" panose="020F0502020204030204" pitchFamily="34" charset="0"/>
              </a:rPr>
              <a:t>≥</a:t>
            </a:r>
            <a:r>
              <a:rPr lang="en-US" sz="2000" b="0" kern="0" dirty="0"/>
              <a:t>1 nonirradiated brain metastasis (0.5-3.0 cm), and no neurologic symptoms (n = 101)</a:t>
            </a:r>
          </a:p>
        </p:txBody>
      </p:sp>
      <p:sp>
        <p:nvSpPr>
          <p:cNvPr id="235" name="Text Box 11">
            <a:extLst>
              <a:ext uri="{FF2B5EF4-FFF2-40B4-BE49-F238E27FC236}">
                <a16:creationId xmlns:a16="http://schemas.microsoft.com/office/drawing/2014/main" id="{989D0647-CD51-4821-A2F6-5311457913A3}"/>
              </a:ext>
            </a:extLst>
          </p:cNvPr>
          <p:cNvSpPr txBox="1">
            <a:spLocks noChangeArrowheads="1"/>
          </p:cNvSpPr>
          <p:nvPr/>
        </p:nvSpPr>
        <p:spPr bwMode="auto">
          <a:xfrm>
            <a:off x="445660" y="6363653"/>
            <a:ext cx="800843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defTabSz="1218987" eaLnBrk="1" fontAlgn="auto" hangingPunct="1">
              <a:lnSpc>
                <a:spcPct val="100000"/>
              </a:lnSpc>
              <a:spcBef>
                <a:spcPct val="0"/>
              </a:spcBef>
              <a:spcAft>
                <a:spcPct val="0"/>
              </a:spcAft>
              <a:buClrTx/>
              <a:buNone/>
              <a:defRPr/>
            </a:pPr>
            <a:r>
              <a:rPr lang="en-US" altLang="en-US" sz="1200" b="0" dirty="0">
                <a:solidFill>
                  <a:srgbClr val="455560"/>
                </a:solidFill>
                <a:latin typeface="Calibri" panose="020F0502020204030204" pitchFamily="34" charset="0"/>
                <a:cs typeface="+mn-cs"/>
              </a:rPr>
              <a:t>Tawbi. Lancet Oncol. 2021;22:1692.</a:t>
            </a:r>
          </a:p>
        </p:txBody>
      </p:sp>
      <p:graphicFrame>
        <p:nvGraphicFramePr>
          <p:cNvPr id="26" name="Table 25"/>
          <p:cNvGraphicFramePr>
            <a:graphicFrameLocks noGrp="1"/>
          </p:cNvGraphicFramePr>
          <p:nvPr/>
        </p:nvGraphicFramePr>
        <p:xfrm>
          <a:off x="7593178" y="2099448"/>
          <a:ext cx="4141622" cy="1107631"/>
        </p:xfrm>
        <a:graphic>
          <a:graphicData uri="http://schemas.openxmlformats.org/drawingml/2006/table">
            <a:tbl>
              <a:tblPr firstRow="1" bandRow="1">
                <a:tableStyleId>{5940675A-B579-460E-94D1-54222C63F5DA}</a:tableStyleId>
              </a:tblPr>
              <a:tblGrid>
                <a:gridCol w="1163282">
                  <a:extLst>
                    <a:ext uri="{9D8B030D-6E8A-4147-A177-3AD203B41FA5}">
                      <a16:colId xmlns:a16="http://schemas.microsoft.com/office/drawing/2014/main" val="20000"/>
                    </a:ext>
                  </a:extLst>
                </a:gridCol>
                <a:gridCol w="1489170">
                  <a:extLst>
                    <a:ext uri="{9D8B030D-6E8A-4147-A177-3AD203B41FA5}">
                      <a16:colId xmlns:a16="http://schemas.microsoft.com/office/drawing/2014/main" val="20001"/>
                    </a:ext>
                  </a:extLst>
                </a:gridCol>
                <a:gridCol w="1489170">
                  <a:extLst>
                    <a:ext uri="{9D8B030D-6E8A-4147-A177-3AD203B41FA5}">
                      <a16:colId xmlns:a16="http://schemas.microsoft.com/office/drawing/2014/main" val="20002"/>
                    </a:ext>
                  </a:extLst>
                </a:gridCol>
              </a:tblGrid>
              <a:tr h="199205">
                <a:tc>
                  <a:txBody>
                    <a:bodyPr/>
                    <a:lstStyle/>
                    <a:p>
                      <a:pPr>
                        <a:lnSpc>
                          <a:spcPct val="50000"/>
                        </a:lnSpc>
                      </a:pPr>
                      <a:endParaRPr lang="en-US" sz="1400" b="1" dirty="0">
                        <a:solidFill>
                          <a:schemeClr val="tx1"/>
                        </a:solidFill>
                        <a:latin typeface="Calibri" panose="020F0502020204030204" pitchFamily="34" charset="0"/>
                        <a:cs typeface="Calibri" panose="020F0502020204030204" pitchFamily="34" charset="0"/>
                      </a:endParaRPr>
                    </a:p>
                  </a:txBody>
                  <a:tcPr marL="0" marR="0" marT="36576" marB="36576"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80000"/>
                        </a:lnSpc>
                      </a:pPr>
                      <a:r>
                        <a:rPr lang="en-US" sz="1400" b="1" dirty="0">
                          <a:solidFill>
                            <a:schemeClr val="bg1"/>
                          </a:solidFill>
                          <a:latin typeface="Calibri" panose="020F0502020204030204" pitchFamily="34" charset="0"/>
                          <a:cs typeface="Calibri" panose="020F0502020204030204" pitchFamily="34" charset="0"/>
                        </a:rPr>
                        <a:t>24-Mo PFS Rate, %</a:t>
                      </a:r>
                    </a:p>
                  </a:txBody>
                  <a:tcPr marL="0" marR="0" marT="36576" marB="36576"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0" marR="0" indent="0" algn="ctr" defTabSz="457200" rtl="0" eaLnBrk="1" fontAlgn="auto" latinLnBrk="0" hangingPunct="1">
                        <a:lnSpc>
                          <a:spcPct val="50000"/>
                        </a:lnSpc>
                        <a:spcBef>
                          <a:spcPts val="0"/>
                        </a:spcBef>
                        <a:spcAft>
                          <a:spcPts val="0"/>
                        </a:spcAft>
                        <a:buClrTx/>
                        <a:buSzTx/>
                        <a:buFontTx/>
                        <a:buNone/>
                        <a:tabLst/>
                        <a:defRPr/>
                      </a:pPr>
                      <a:r>
                        <a:rPr lang="en-US" sz="1400" b="1" dirty="0">
                          <a:solidFill>
                            <a:schemeClr val="bg1"/>
                          </a:solidFill>
                          <a:latin typeface="Calibri" panose="020F0502020204030204" pitchFamily="34" charset="0"/>
                          <a:cs typeface="Calibri" panose="020F0502020204030204" pitchFamily="34" charset="0"/>
                        </a:rPr>
                        <a:t>36-Mo PFS Rate, %</a:t>
                      </a:r>
                    </a:p>
                  </a:txBody>
                  <a:tcPr marL="0" marR="0" marT="36576" marB="36576"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14330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b="1" baseline="0" dirty="0">
                          <a:solidFill>
                            <a:schemeClr val="accent1"/>
                          </a:solidFill>
                          <a:latin typeface="Calibri" panose="020F0502020204030204" pitchFamily="34" charset="0"/>
                          <a:cs typeface="Calibri" panose="020F0502020204030204" pitchFamily="34" charset="0"/>
                        </a:rPr>
                        <a:t>Intracranial</a:t>
                      </a:r>
                    </a:p>
                  </a:txBody>
                  <a:tcPr marL="12192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kern="1200" dirty="0">
                          <a:solidFill>
                            <a:schemeClr val="bg1"/>
                          </a:solidFill>
                          <a:latin typeface="Calibri" panose="020F0502020204030204" pitchFamily="34" charset="0"/>
                          <a:ea typeface="+mn-ea"/>
                          <a:cs typeface="Calibri" panose="020F0502020204030204" pitchFamily="34" charset="0"/>
                        </a:rPr>
                        <a:t>54.1</a:t>
                      </a:r>
                    </a:p>
                  </a:txBody>
                  <a:tcPr marL="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kern="1200" dirty="0">
                          <a:solidFill>
                            <a:schemeClr val="bg1"/>
                          </a:solidFill>
                          <a:latin typeface="Calibri" panose="020F0502020204030204" pitchFamily="34" charset="0"/>
                          <a:ea typeface="+mn-ea"/>
                          <a:cs typeface="Calibri" panose="020F0502020204030204" pitchFamily="34" charset="0"/>
                        </a:rPr>
                        <a:t>54.1</a:t>
                      </a:r>
                    </a:p>
                  </a:txBody>
                  <a:tcPr marL="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1"/>
                  </a:ext>
                </a:extLst>
              </a:tr>
              <a:tr h="14330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b="1" baseline="0" dirty="0">
                          <a:solidFill>
                            <a:schemeClr val="accent3"/>
                          </a:solidFill>
                          <a:latin typeface="Calibri" panose="020F0502020204030204" pitchFamily="34" charset="0"/>
                          <a:cs typeface="Calibri" panose="020F0502020204030204" pitchFamily="34" charset="0"/>
                        </a:rPr>
                        <a:t>Extracranial</a:t>
                      </a:r>
                    </a:p>
                  </a:txBody>
                  <a:tcPr marL="12192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kern="1200" dirty="0">
                          <a:solidFill>
                            <a:schemeClr val="bg1"/>
                          </a:solidFill>
                          <a:latin typeface="Calibri" panose="020F0502020204030204" pitchFamily="34" charset="0"/>
                          <a:ea typeface="+mn-ea"/>
                          <a:cs typeface="Calibri" panose="020F0502020204030204" pitchFamily="34" charset="0"/>
                        </a:rPr>
                        <a:t>59.1</a:t>
                      </a:r>
                    </a:p>
                  </a:txBody>
                  <a:tcPr marL="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400" b="0" kern="1200" dirty="0">
                          <a:solidFill>
                            <a:schemeClr val="bg1"/>
                          </a:solidFill>
                          <a:latin typeface="Calibri" panose="020F0502020204030204" pitchFamily="34" charset="0"/>
                          <a:ea typeface="+mn-ea"/>
                          <a:cs typeface="Calibri" panose="020F0502020204030204" pitchFamily="34" charset="0"/>
                        </a:rPr>
                        <a:t>53.2</a:t>
                      </a:r>
                    </a:p>
                  </a:txBody>
                  <a:tcPr marL="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3"/>
                  </a:ext>
                </a:extLst>
              </a:tr>
              <a:tr h="14330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b="1" baseline="0" dirty="0">
                          <a:solidFill>
                            <a:schemeClr val="accent4"/>
                          </a:solidFill>
                          <a:latin typeface="Calibri" panose="020F0502020204030204" pitchFamily="34" charset="0"/>
                          <a:cs typeface="Calibri" panose="020F0502020204030204" pitchFamily="34" charset="0"/>
                        </a:rPr>
                        <a:t>Global</a:t>
                      </a:r>
                    </a:p>
                  </a:txBody>
                  <a:tcPr marL="12192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kern="1200" dirty="0">
                          <a:solidFill>
                            <a:schemeClr val="bg1"/>
                          </a:solidFill>
                          <a:latin typeface="Calibri" panose="020F0502020204030204" pitchFamily="34" charset="0"/>
                          <a:ea typeface="+mn-ea"/>
                          <a:cs typeface="Calibri" panose="020F0502020204030204" pitchFamily="34" charset="0"/>
                        </a:rPr>
                        <a:t>50.2</a:t>
                      </a:r>
                    </a:p>
                  </a:txBody>
                  <a:tcPr marL="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kern="1200" dirty="0">
                          <a:solidFill>
                            <a:schemeClr val="bg1"/>
                          </a:solidFill>
                          <a:latin typeface="Calibri" panose="020F0502020204030204" pitchFamily="34" charset="0"/>
                          <a:ea typeface="+mn-ea"/>
                          <a:cs typeface="Calibri" panose="020F0502020204030204" pitchFamily="34" charset="0"/>
                        </a:rPr>
                        <a:t>45.4</a:t>
                      </a:r>
                    </a:p>
                  </a:txBody>
                  <a:tcPr marL="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2"/>
                  </a:ext>
                </a:extLst>
              </a:tr>
            </a:tbl>
          </a:graphicData>
        </a:graphic>
      </p:graphicFrame>
      <p:sp>
        <p:nvSpPr>
          <p:cNvPr id="491" name="Rectangle 490"/>
          <p:cNvSpPr/>
          <p:nvPr/>
        </p:nvSpPr>
        <p:spPr>
          <a:xfrm>
            <a:off x="2450592" y="4824360"/>
            <a:ext cx="7783373" cy="276999"/>
          </a:xfrm>
          <a:prstGeom prst="rect">
            <a:avLst/>
          </a:prstGeom>
        </p:spPr>
        <p:txBody>
          <a:bodyPr wrap="square" lIns="0" tIns="0" rIns="0" bIns="0">
            <a:spAutoFit/>
          </a:bodyPr>
          <a:lstStyle/>
          <a:p>
            <a:pPr algn="ctr"/>
            <a:r>
              <a:rPr lang="en-GB" b="1" dirty="0">
                <a:solidFill>
                  <a:schemeClr val="bg1"/>
                </a:solidFill>
                <a:latin typeface="Calibri" panose="020F0502020204030204" pitchFamily="34" charset="0"/>
              </a:rPr>
              <a:t>Mo</a:t>
            </a:r>
          </a:p>
        </p:txBody>
      </p:sp>
      <p:sp>
        <p:nvSpPr>
          <p:cNvPr id="5" name="TextBox 4">
            <a:extLst>
              <a:ext uri="{FF2B5EF4-FFF2-40B4-BE49-F238E27FC236}">
                <a16:creationId xmlns:a16="http://schemas.microsoft.com/office/drawing/2014/main" id="{E217ABBB-BF57-EF6C-9635-A5582B1F3540}"/>
              </a:ext>
            </a:extLst>
          </p:cNvPr>
          <p:cNvSpPr txBox="1"/>
          <p:nvPr/>
        </p:nvSpPr>
        <p:spPr bwMode="auto">
          <a:xfrm>
            <a:off x="2435962" y="2054676"/>
            <a:ext cx="77102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PFS per Investigator</a:t>
            </a:r>
          </a:p>
        </p:txBody>
      </p:sp>
      <p:sp>
        <p:nvSpPr>
          <p:cNvPr id="3" name="TextBox 2">
            <a:extLst>
              <a:ext uri="{FF2B5EF4-FFF2-40B4-BE49-F238E27FC236}">
                <a16:creationId xmlns:a16="http://schemas.microsoft.com/office/drawing/2014/main" id="{3A9FC641-9113-9109-47B5-76072C9E1FE7}"/>
              </a:ext>
            </a:extLst>
          </p:cNvPr>
          <p:cNvSpPr txBox="1"/>
          <p:nvPr/>
        </p:nvSpPr>
        <p:spPr bwMode="auto">
          <a:xfrm>
            <a:off x="7802270" y="3190661"/>
            <a:ext cx="409035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sz="1600" b="0" dirty="0">
                <a:solidFill>
                  <a:schemeClr val="bg1"/>
                </a:solidFill>
                <a:latin typeface="Calibri" panose="020F0502020204030204" pitchFamily="34" charset="0"/>
              </a:rPr>
              <a:t>Median intracranial PFS by investigator: NR </a:t>
            </a:r>
          </a:p>
          <a:p>
            <a:pPr marL="285750" indent="-285750" algn="l">
              <a:lnSpc>
                <a:spcPct val="100000"/>
              </a:lnSpc>
              <a:spcBef>
                <a:spcPct val="50000"/>
              </a:spcBef>
              <a:spcAft>
                <a:spcPct val="0"/>
              </a:spcAft>
              <a:buClrTx/>
              <a:buFont typeface="Wingdings" panose="05000000000000000000" pitchFamily="2" charset="2"/>
              <a:buChar char="§"/>
            </a:pPr>
            <a:r>
              <a:rPr lang="en-US" sz="1600" b="0" dirty="0">
                <a:solidFill>
                  <a:schemeClr val="bg1"/>
                </a:solidFill>
                <a:latin typeface="Calibri" panose="020F0502020204030204" pitchFamily="34" charset="0"/>
              </a:rPr>
              <a:t>Median intracranial PFS by BICR: 39.3 </a:t>
            </a:r>
            <a:r>
              <a:rPr lang="en-US" sz="1600" b="0" dirty="0" err="1">
                <a:solidFill>
                  <a:schemeClr val="bg1"/>
                </a:solidFill>
                <a:latin typeface="Calibri" panose="020F0502020204030204" pitchFamily="34" charset="0"/>
              </a:rPr>
              <a:t>mo</a:t>
            </a:r>
            <a:endParaRPr lang="en-US" sz="1600" b="0" dirty="0">
              <a:solidFill>
                <a:schemeClr val="bg1"/>
              </a:solidFill>
              <a:latin typeface="Calibri" panose="020F0502020204030204" pitchFamily="34" charset="0"/>
            </a:endParaRPr>
          </a:p>
        </p:txBody>
      </p:sp>
      <p:cxnSp>
        <p:nvCxnSpPr>
          <p:cNvPr id="8" name="Straight Connector 7">
            <a:extLst>
              <a:ext uri="{FF2B5EF4-FFF2-40B4-BE49-F238E27FC236}">
                <a16:creationId xmlns:a16="http://schemas.microsoft.com/office/drawing/2014/main" id="{4DB10E0A-DB5B-7E7E-9831-D2CEDA338A21}"/>
              </a:ext>
            </a:extLst>
          </p:cNvPr>
          <p:cNvCxnSpPr>
            <a:cxnSpLocks/>
          </p:cNvCxnSpPr>
          <p:nvPr/>
        </p:nvCxnSpPr>
        <p:spPr bwMode="auto">
          <a:xfrm>
            <a:off x="2443277" y="4542739"/>
            <a:ext cx="7805318"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395B3834-CD35-C680-3A79-71578B9F5D59}"/>
              </a:ext>
            </a:extLst>
          </p:cNvPr>
          <p:cNvCxnSpPr>
            <a:cxnSpLocks/>
          </p:cNvCxnSpPr>
          <p:nvPr/>
        </p:nvCxnSpPr>
        <p:spPr bwMode="auto">
          <a:xfrm flipV="1">
            <a:off x="2443277" y="2296973"/>
            <a:ext cx="0" cy="2238451"/>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39679133-42A4-E2EA-596B-42B830B510CE}"/>
              </a:ext>
            </a:extLst>
          </p:cNvPr>
          <p:cNvCxnSpPr>
            <a:cxnSpLocks/>
          </p:cNvCxnSpPr>
          <p:nvPr/>
        </p:nvCxnSpPr>
        <p:spPr bwMode="auto">
          <a:xfrm flipH="1">
            <a:off x="2377440" y="230428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B75D5B4E-1D51-7713-5D4D-682B2A84D5C7}"/>
              </a:ext>
            </a:extLst>
          </p:cNvPr>
          <p:cNvCxnSpPr>
            <a:cxnSpLocks/>
          </p:cNvCxnSpPr>
          <p:nvPr/>
        </p:nvCxnSpPr>
        <p:spPr bwMode="auto">
          <a:xfrm flipH="1">
            <a:off x="2377440" y="275197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82B987BF-2501-184D-6CE2-D2E4A6D0503F}"/>
              </a:ext>
            </a:extLst>
          </p:cNvPr>
          <p:cNvCxnSpPr>
            <a:cxnSpLocks/>
          </p:cNvCxnSpPr>
          <p:nvPr/>
        </p:nvCxnSpPr>
        <p:spPr bwMode="auto">
          <a:xfrm flipH="1">
            <a:off x="2377440" y="31996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5F713EA6-3AE4-E774-4B1F-93A409890968}"/>
              </a:ext>
            </a:extLst>
          </p:cNvPr>
          <p:cNvCxnSpPr>
            <a:cxnSpLocks/>
          </p:cNvCxnSpPr>
          <p:nvPr/>
        </p:nvCxnSpPr>
        <p:spPr bwMode="auto">
          <a:xfrm flipH="1">
            <a:off x="2377440" y="364735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0C40E8C5-9224-61B2-DF61-EA36EBD26F07}"/>
              </a:ext>
            </a:extLst>
          </p:cNvPr>
          <p:cNvCxnSpPr>
            <a:cxnSpLocks/>
          </p:cNvCxnSpPr>
          <p:nvPr/>
        </p:nvCxnSpPr>
        <p:spPr bwMode="auto">
          <a:xfrm flipH="1">
            <a:off x="2377440" y="409504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E8F2C1C1-2A22-6C9B-1471-AFA39B1DB842}"/>
              </a:ext>
            </a:extLst>
          </p:cNvPr>
          <p:cNvCxnSpPr>
            <a:cxnSpLocks/>
          </p:cNvCxnSpPr>
          <p:nvPr/>
        </p:nvCxnSpPr>
        <p:spPr bwMode="auto">
          <a:xfrm flipH="1">
            <a:off x="2377440" y="454273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921FD8E8-A419-79F3-6A76-C08DA2341F3F}"/>
              </a:ext>
            </a:extLst>
          </p:cNvPr>
          <p:cNvCxnSpPr>
            <a:cxnSpLocks/>
          </p:cNvCxnSpPr>
          <p:nvPr/>
        </p:nvCxnSpPr>
        <p:spPr bwMode="auto">
          <a:xfrm>
            <a:off x="24432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62B707AA-8B3E-735B-CFFD-05B5D77DDFF3}"/>
              </a:ext>
            </a:extLst>
          </p:cNvPr>
          <p:cNvCxnSpPr>
            <a:cxnSpLocks/>
          </p:cNvCxnSpPr>
          <p:nvPr/>
        </p:nvCxnSpPr>
        <p:spPr bwMode="auto">
          <a:xfrm>
            <a:off x="28533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C9848E6A-6AB1-FD86-B4F4-58DD87B7005D}"/>
              </a:ext>
            </a:extLst>
          </p:cNvPr>
          <p:cNvCxnSpPr>
            <a:cxnSpLocks/>
          </p:cNvCxnSpPr>
          <p:nvPr/>
        </p:nvCxnSpPr>
        <p:spPr bwMode="auto">
          <a:xfrm>
            <a:off x="32634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D9F10C9D-0FAF-F175-43C0-8E8286B5395F}"/>
              </a:ext>
            </a:extLst>
          </p:cNvPr>
          <p:cNvCxnSpPr>
            <a:cxnSpLocks/>
          </p:cNvCxnSpPr>
          <p:nvPr/>
        </p:nvCxnSpPr>
        <p:spPr bwMode="auto">
          <a:xfrm>
            <a:off x="36735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B43B8C86-9934-B894-6671-9C22D96E8AF7}"/>
              </a:ext>
            </a:extLst>
          </p:cNvPr>
          <p:cNvCxnSpPr>
            <a:cxnSpLocks/>
          </p:cNvCxnSpPr>
          <p:nvPr/>
        </p:nvCxnSpPr>
        <p:spPr bwMode="auto">
          <a:xfrm>
            <a:off x="40836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1FEBD8D9-5E26-F4B9-F948-71FB1CA050C1}"/>
              </a:ext>
            </a:extLst>
          </p:cNvPr>
          <p:cNvCxnSpPr>
            <a:cxnSpLocks/>
          </p:cNvCxnSpPr>
          <p:nvPr/>
        </p:nvCxnSpPr>
        <p:spPr bwMode="auto">
          <a:xfrm>
            <a:off x="44937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145D3F33-0F2D-6C5B-F168-26A7505658EE}"/>
              </a:ext>
            </a:extLst>
          </p:cNvPr>
          <p:cNvCxnSpPr>
            <a:cxnSpLocks/>
          </p:cNvCxnSpPr>
          <p:nvPr/>
        </p:nvCxnSpPr>
        <p:spPr bwMode="auto">
          <a:xfrm>
            <a:off x="49038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0AC27BDD-1A29-9095-6404-1313B60B1586}"/>
              </a:ext>
            </a:extLst>
          </p:cNvPr>
          <p:cNvCxnSpPr>
            <a:cxnSpLocks/>
          </p:cNvCxnSpPr>
          <p:nvPr/>
        </p:nvCxnSpPr>
        <p:spPr bwMode="auto">
          <a:xfrm>
            <a:off x="53139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7DAA83EB-AC76-C310-6429-96DF138FB31A}"/>
              </a:ext>
            </a:extLst>
          </p:cNvPr>
          <p:cNvCxnSpPr>
            <a:cxnSpLocks/>
          </p:cNvCxnSpPr>
          <p:nvPr/>
        </p:nvCxnSpPr>
        <p:spPr bwMode="auto">
          <a:xfrm>
            <a:off x="57240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D9D27DE7-C898-213D-EFA2-33E299F8E4C2}"/>
              </a:ext>
            </a:extLst>
          </p:cNvPr>
          <p:cNvCxnSpPr>
            <a:cxnSpLocks/>
          </p:cNvCxnSpPr>
          <p:nvPr/>
        </p:nvCxnSpPr>
        <p:spPr bwMode="auto">
          <a:xfrm>
            <a:off x="61341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B40CAE0D-8711-53F8-7BBD-261203847EEA}"/>
              </a:ext>
            </a:extLst>
          </p:cNvPr>
          <p:cNvCxnSpPr>
            <a:cxnSpLocks/>
          </p:cNvCxnSpPr>
          <p:nvPr/>
        </p:nvCxnSpPr>
        <p:spPr bwMode="auto">
          <a:xfrm>
            <a:off x="65442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0DCCBD18-1784-5BB7-7549-45187F509683}"/>
              </a:ext>
            </a:extLst>
          </p:cNvPr>
          <p:cNvCxnSpPr>
            <a:cxnSpLocks/>
          </p:cNvCxnSpPr>
          <p:nvPr/>
        </p:nvCxnSpPr>
        <p:spPr bwMode="auto">
          <a:xfrm>
            <a:off x="69543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7686992A-9381-7BD7-102F-AC289E66D38A}"/>
              </a:ext>
            </a:extLst>
          </p:cNvPr>
          <p:cNvCxnSpPr>
            <a:cxnSpLocks/>
          </p:cNvCxnSpPr>
          <p:nvPr/>
        </p:nvCxnSpPr>
        <p:spPr bwMode="auto">
          <a:xfrm>
            <a:off x="73644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928FA449-9AF4-5826-D8D0-A1F8689EE9A9}"/>
              </a:ext>
            </a:extLst>
          </p:cNvPr>
          <p:cNvCxnSpPr>
            <a:cxnSpLocks/>
          </p:cNvCxnSpPr>
          <p:nvPr/>
        </p:nvCxnSpPr>
        <p:spPr bwMode="auto">
          <a:xfrm>
            <a:off x="77745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21135285-722E-E815-F1DF-4A80424A2E66}"/>
              </a:ext>
            </a:extLst>
          </p:cNvPr>
          <p:cNvCxnSpPr>
            <a:cxnSpLocks/>
          </p:cNvCxnSpPr>
          <p:nvPr/>
        </p:nvCxnSpPr>
        <p:spPr bwMode="auto">
          <a:xfrm>
            <a:off x="81846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B616F4D2-C92B-4E98-F2F1-218E26CBD53A}"/>
              </a:ext>
            </a:extLst>
          </p:cNvPr>
          <p:cNvCxnSpPr>
            <a:cxnSpLocks/>
          </p:cNvCxnSpPr>
          <p:nvPr/>
        </p:nvCxnSpPr>
        <p:spPr bwMode="auto">
          <a:xfrm>
            <a:off x="85947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5152E219-A64C-3C88-0783-3E0A89FFA760}"/>
              </a:ext>
            </a:extLst>
          </p:cNvPr>
          <p:cNvCxnSpPr>
            <a:cxnSpLocks/>
          </p:cNvCxnSpPr>
          <p:nvPr/>
        </p:nvCxnSpPr>
        <p:spPr bwMode="auto">
          <a:xfrm>
            <a:off x="90048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5A3A3FFE-52B8-7E6C-2ACE-902473CE25AA}"/>
              </a:ext>
            </a:extLst>
          </p:cNvPr>
          <p:cNvCxnSpPr>
            <a:cxnSpLocks/>
          </p:cNvCxnSpPr>
          <p:nvPr/>
        </p:nvCxnSpPr>
        <p:spPr bwMode="auto">
          <a:xfrm>
            <a:off x="10235184"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4713AA95-D43D-740C-0805-B8384E6DFBB6}"/>
              </a:ext>
            </a:extLst>
          </p:cNvPr>
          <p:cNvCxnSpPr>
            <a:cxnSpLocks/>
          </p:cNvCxnSpPr>
          <p:nvPr/>
        </p:nvCxnSpPr>
        <p:spPr bwMode="auto">
          <a:xfrm>
            <a:off x="9414977" y="45354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C85964AB-51A8-845B-7A5F-095C83CBD7C8}"/>
              </a:ext>
            </a:extLst>
          </p:cNvPr>
          <p:cNvCxnSpPr>
            <a:cxnSpLocks/>
          </p:cNvCxnSpPr>
          <p:nvPr/>
        </p:nvCxnSpPr>
        <p:spPr bwMode="auto">
          <a:xfrm>
            <a:off x="9825077" y="4535424"/>
            <a:ext cx="0" cy="64008"/>
          </a:xfrm>
          <a:prstGeom prst="line">
            <a:avLst/>
          </a:prstGeom>
          <a:noFill/>
          <a:ln w="28575" cap="flat" cmpd="sng" algn="ctr">
            <a:solidFill>
              <a:schemeClr val="bg1"/>
            </a:solidFill>
            <a:prstDash val="solid"/>
            <a:round/>
            <a:headEnd type="none" w="med" len="med"/>
            <a:tailEnd type="none" w="med" len="med"/>
          </a:ln>
          <a:effectLst/>
        </p:spPr>
      </p:cxnSp>
      <p:sp>
        <p:nvSpPr>
          <p:cNvPr id="43" name="TextBox 42">
            <a:extLst>
              <a:ext uri="{FF2B5EF4-FFF2-40B4-BE49-F238E27FC236}">
                <a16:creationId xmlns:a16="http://schemas.microsoft.com/office/drawing/2014/main" id="{7B9A6E3B-CFC2-4BC6-E863-8FDB18E4451D}"/>
              </a:ext>
            </a:extLst>
          </p:cNvPr>
          <p:cNvSpPr txBox="1"/>
          <p:nvPr/>
        </p:nvSpPr>
        <p:spPr bwMode="auto">
          <a:xfrm>
            <a:off x="1887322" y="2121407"/>
            <a:ext cx="5413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44" name="TextBox 43">
            <a:extLst>
              <a:ext uri="{FF2B5EF4-FFF2-40B4-BE49-F238E27FC236}">
                <a16:creationId xmlns:a16="http://schemas.microsoft.com/office/drawing/2014/main" id="{D51459FF-D04D-3985-FC54-CC5A8F6C5461}"/>
              </a:ext>
            </a:extLst>
          </p:cNvPr>
          <p:cNvSpPr txBox="1"/>
          <p:nvPr/>
        </p:nvSpPr>
        <p:spPr bwMode="auto">
          <a:xfrm>
            <a:off x="1887322" y="2567878"/>
            <a:ext cx="5413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45" name="TextBox 44">
            <a:extLst>
              <a:ext uri="{FF2B5EF4-FFF2-40B4-BE49-F238E27FC236}">
                <a16:creationId xmlns:a16="http://schemas.microsoft.com/office/drawing/2014/main" id="{6787BD9A-4515-5802-6EE2-32A957C70805}"/>
              </a:ext>
            </a:extLst>
          </p:cNvPr>
          <p:cNvSpPr txBox="1"/>
          <p:nvPr/>
        </p:nvSpPr>
        <p:spPr bwMode="auto">
          <a:xfrm>
            <a:off x="1887322" y="3014349"/>
            <a:ext cx="5413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46" name="TextBox 45">
            <a:extLst>
              <a:ext uri="{FF2B5EF4-FFF2-40B4-BE49-F238E27FC236}">
                <a16:creationId xmlns:a16="http://schemas.microsoft.com/office/drawing/2014/main" id="{1CE774D3-6041-8E29-8042-4573D5C39FE5}"/>
              </a:ext>
            </a:extLst>
          </p:cNvPr>
          <p:cNvSpPr txBox="1"/>
          <p:nvPr/>
        </p:nvSpPr>
        <p:spPr bwMode="auto">
          <a:xfrm>
            <a:off x="1887322" y="3460820"/>
            <a:ext cx="5413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47" name="TextBox 46">
            <a:extLst>
              <a:ext uri="{FF2B5EF4-FFF2-40B4-BE49-F238E27FC236}">
                <a16:creationId xmlns:a16="http://schemas.microsoft.com/office/drawing/2014/main" id="{1EB9FC96-179E-0FC1-9FC0-912575F31BE1}"/>
              </a:ext>
            </a:extLst>
          </p:cNvPr>
          <p:cNvSpPr txBox="1"/>
          <p:nvPr/>
        </p:nvSpPr>
        <p:spPr bwMode="auto">
          <a:xfrm>
            <a:off x="1887322" y="3907291"/>
            <a:ext cx="5413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8" name="TextBox 47">
            <a:extLst>
              <a:ext uri="{FF2B5EF4-FFF2-40B4-BE49-F238E27FC236}">
                <a16:creationId xmlns:a16="http://schemas.microsoft.com/office/drawing/2014/main" id="{5F56931D-1E99-AF07-2AAF-B7EDBDD5CCDE}"/>
              </a:ext>
            </a:extLst>
          </p:cNvPr>
          <p:cNvSpPr txBox="1"/>
          <p:nvPr/>
        </p:nvSpPr>
        <p:spPr bwMode="auto">
          <a:xfrm>
            <a:off x="1887322" y="4353762"/>
            <a:ext cx="5413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9" name="TextBox 48">
            <a:extLst>
              <a:ext uri="{FF2B5EF4-FFF2-40B4-BE49-F238E27FC236}">
                <a16:creationId xmlns:a16="http://schemas.microsoft.com/office/drawing/2014/main" id="{921E1BC9-C1CC-E24A-56B1-BB5B8C712D0E}"/>
              </a:ext>
            </a:extLst>
          </p:cNvPr>
          <p:cNvSpPr txBox="1"/>
          <p:nvPr/>
        </p:nvSpPr>
        <p:spPr bwMode="auto">
          <a:xfrm rot="16200000">
            <a:off x="520259" y="3255650"/>
            <a:ext cx="22866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PFS (%)</a:t>
            </a:r>
          </a:p>
        </p:txBody>
      </p:sp>
      <p:sp>
        <p:nvSpPr>
          <p:cNvPr id="50" name="TextBox 49">
            <a:extLst>
              <a:ext uri="{FF2B5EF4-FFF2-40B4-BE49-F238E27FC236}">
                <a16:creationId xmlns:a16="http://schemas.microsoft.com/office/drawing/2014/main" id="{DB832E8E-B4A0-EB73-78A7-F5B14EA61B2C}"/>
              </a:ext>
            </a:extLst>
          </p:cNvPr>
          <p:cNvSpPr txBox="1"/>
          <p:nvPr/>
        </p:nvSpPr>
        <p:spPr bwMode="auto">
          <a:xfrm>
            <a:off x="10020606"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57</a:t>
            </a:r>
          </a:p>
        </p:txBody>
      </p:sp>
      <p:sp>
        <p:nvSpPr>
          <p:cNvPr id="51" name="TextBox 50">
            <a:extLst>
              <a:ext uri="{FF2B5EF4-FFF2-40B4-BE49-F238E27FC236}">
                <a16:creationId xmlns:a16="http://schemas.microsoft.com/office/drawing/2014/main" id="{9100D77E-0962-E544-5802-EC421A20CF33}"/>
              </a:ext>
            </a:extLst>
          </p:cNvPr>
          <p:cNvSpPr txBox="1"/>
          <p:nvPr/>
        </p:nvSpPr>
        <p:spPr bwMode="auto">
          <a:xfrm>
            <a:off x="2236014"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52" name="TextBox 51">
            <a:extLst>
              <a:ext uri="{FF2B5EF4-FFF2-40B4-BE49-F238E27FC236}">
                <a16:creationId xmlns:a16="http://schemas.microsoft.com/office/drawing/2014/main" id="{C76FE935-5448-52D5-01C6-1BC0C609C9E8}"/>
              </a:ext>
            </a:extLst>
          </p:cNvPr>
          <p:cNvSpPr txBox="1"/>
          <p:nvPr/>
        </p:nvSpPr>
        <p:spPr bwMode="auto">
          <a:xfrm>
            <a:off x="2645729"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53" name="TextBox 52">
            <a:extLst>
              <a:ext uri="{FF2B5EF4-FFF2-40B4-BE49-F238E27FC236}">
                <a16:creationId xmlns:a16="http://schemas.microsoft.com/office/drawing/2014/main" id="{F20ECD3B-55CF-3C23-70C4-1D2195E85DBA}"/>
              </a:ext>
            </a:extLst>
          </p:cNvPr>
          <p:cNvSpPr txBox="1"/>
          <p:nvPr/>
        </p:nvSpPr>
        <p:spPr bwMode="auto">
          <a:xfrm>
            <a:off x="3055444"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54" name="TextBox 53">
            <a:extLst>
              <a:ext uri="{FF2B5EF4-FFF2-40B4-BE49-F238E27FC236}">
                <a16:creationId xmlns:a16="http://schemas.microsoft.com/office/drawing/2014/main" id="{BBEBF4A5-1B51-5747-BA2D-295FE26950A6}"/>
              </a:ext>
            </a:extLst>
          </p:cNvPr>
          <p:cNvSpPr txBox="1"/>
          <p:nvPr/>
        </p:nvSpPr>
        <p:spPr bwMode="auto">
          <a:xfrm>
            <a:off x="3465159"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55" name="TextBox 54">
            <a:extLst>
              <a:ext uri="{FF2B5EF4-FFF2-40B4-BE49-F238E27FC236}">
                <a16:creationId xmlns:a16="http://schemas.microsoft.com/office/drawing/2014/main" id="{6054CAB5-FD54-110A-94D5-A81AFEAC88C6}"/>
              </a:ext>
            </a:extLst>
          </p:cNvPr>
          <p:cNvSpPr txBox="1"/>
          <p:nvPr/>
        </p:nvSpPr>
        <p:spPr bwMode="auto">
          <a:xfrm>
            <a:off x="3874874"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56" name="TextBox 55">
            <a:extLst>
              <a:ext uri="{FF2B5EF4-FFF2-40B4-BE49-F238E27FC236}">
                <a16:creationId xmlns:a16="http://schemas.microsoft.com/office/drawing/2014/main" id="{C139B579-AA87-BEC2-0C7A-8DB17F901846}"/>
              </a:ext>
            </a:extLst>
          </p:cNvPr>
          <p:cNvSpPr txBox="1"/>
          <p:nvPr/>
        </p:nvSpPr>
        <p:spPr bwMode="auto">
          <a:xfrm>
            <a:off x="4284589"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57" name="TextBox 56">
            <a:extLst>
              <a:ext uri="{FF2B5EF4-FFF2-40B4-BE49-F238E27FC236}">
                <a16:creationId xmlns:a16="http://schemas.microsoft.com/office/drawing/2014/main" id="{4786BE98-075B-F856-6DDE-B1040F1B4CBD}"/>
              </a:ext>
            </a:extLst>
          </p:cNvPr>
          <p:cNvSpPr txBox="1"/>
          <p:nvPr/>
        </p:nvSpPr>
        <p:spPr bwMode="auto">
          <a:xfrm>
            <a:off x="4694304"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58" name="TextBox 57">
            <a:extLst>
              <a:ext uri="{FF2B5EF4-FFF2-40B4-BE49-F238E27FC236}">
                <a16:creationId xmlns:a16="http://schemas.microsoft.com/office/drawing/2014/main" id="{53BA2785-CF9D-C534-859A-7D88BF258DD0}"/>
              </a:ext>
            </a:extLst>
          </p:cNvPr>
          <p:cNvSpPr txBox="1"/>
          <p:nvPr/>
        </p:nvSpPr>
        <p:spPr bwMode="auto">
          <a:xfrm>
            <a:off x="5104019"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59" name="TextBox 58">
            <a:extLst>
              <a:ext uri="{FF2B5EF4-FFF2-40B4-BE49-F238E27FC236}">
                <a16:creationId xmlns:a16="http://schemas.microsoft.com/office/drawing/2014/main" id="{9D56380A-E558-B1C1-7831-32CD43417524}"/>
              </a:ext>
            </a:extLst>
          </p:cNvPr>
          <p:cNvSpPr txBox="1"/>
          <p:nvPr/>
        </p:nvSpPr>
        <p:spPr bwMode="auto">
          <a:xfrm>
            <a:off x="5513734"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60" name="TextBox 59">
            <a:extLst>
              <a:ext uri="{FF2B5EF4-FFF2-40B4-BE49-F238E27FC236}">
                <a16:creationId xmlns:a16="http://schemas.microsoft.com/office/drawing/2014/main" id="{1806674D-4AAA-0CA6-AA98-52E38E4AD20E}"/>
              </a:ext>
            </a:extLst>
          </p:cNvPr>
          <p:cNvSpPr txBox="1"/>
          <p:nvPr/>
        </p:nvSpPr>
        <p:spPr bwMode="auto">
          <a:xfrm>
            <a:off x="5923449"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61" name="TextBox 60">
            <a:extLst>
              <a:ext uri="{FF2B5EF4-FFF2-40B4-BE49-F238E27FC236}">
                <a16:creationId xmlns:a16="http://schemas.microsoft.com/office/drawing/2014/main" id="{95E5C984-FC17-80C0-AEFF-F4DA06E68EE3}"/>
              </a:ext>
            </a:extLst>
          </p:cNvPr>
          <p:cNvSpPr txBox="1"/>
          <p:nvPr/>
        </p:nvSpPr>
        <p:spPr bwMode="auto">
          <a:xfrm>
            <a:off x="6333164"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62" name="TextBox 61">
            <a:extLst>
              <a:ext uri="{FF2B5EF4-FFF2-40B4-BE49-F238E27FC236}">
                <a16:creationId xmlns:a16="http://schemas.microsoft.com/office/drawing/2014/main" id="{E58E304D-A193-5443-6FB4-8EEC7F4715CF}"/>
              </a:ext>
            </a:extLst>
          </p:cNvPr>
          <p:cNvSpPr txBox="1"/>
          <p:nvPr/>
        </p:nvSpPr>
        <p:spPr bwMode="auto">
          <a:xfrm>
            <a:off x="6742879"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sp>
        <p:nvSpPr>
          <p:cNvPr id="63" name="TextBox 62">
            <a:extLst>
              <a:ext uri="{FF2B5EF4-FFF2-40B4-BE49-F238E27FC236}">
                <a16:creationId xmlns:a16="http://schemas.microsoft.com/office/drawing/2014/main" id="{C1094D10-CE0D-4D69-420F-44413D8E7D00}"/>
              </a:ext>
            </a:extLst>
          </p:cNvPr>
          <p:cNvSpPr txBox="1"/>
          <p:nvPr/>
        </p:nvSpPr>
        <p:spPr bwMode="auto">
          <a:xfrm>
            <a:off x="7152594"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448" name="TextBox 447">
            <a:extLst>
              <a:ext uri="{FF2B5EF4-FFF2-40B4-BE49-F238E27FC236}">
                <a16:creationId xmlns:a16="http://schemas.microsoft.com/office/drawing/2014/main" id="{9D589B68-9ECC-292F-2410-1D6F29B6AEBC}"/>
              </a:ext>
            </a:extLst>
          </p:cNvPr>
          <p:cNvSpPr txBox="1"/>
          <p:nvPr/>
        </p:nvSpPr>
        <p:spPr bwMode="auto">
          <a:xfrm>
            <a:off x="7562309"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39</a:t>
            </a:r>
          </a:p>
        </p:txBody>
      </p:sp>
      <p:sp>
        <p:nvSpPr>
          <p:cNvPr id="449" name="TextBox 448">
            <a:extLst>
              <a:ext uri="{FF2B5EF4-FFF2-40B4-BE49-F238E27FC236}">
                <a16:creationId xmlns:a16="http://schemas.microsoft.com/office/drawing/2014/main" id="{376306B5-EBE0-DF67-BDD5-B352E15A1232}"/>
              </a:ext>
            </a:extLst>
          </p:cNvPr>
          <p:cNvSpPr txBox="1"/>
          <p:nvPr/>
        </p:nvSpPr>
        <p:spPr bwMode="auto">
          <a:xfrm>
            <a:off x="7972024"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450" name="TextBox 449">
            <a:extLst>
              <a:ext uri="{FF2B5EF4-FFF2-40B4-BE49-F238E27FC236}">
                <a16:creationId xmlns:a16="http://schemas.microsoft.com/office/drawing/2014/main" id="{608BE43A-62F2-167F-11A4-60B97587CE3D}"/>
              </a:ext>
            </a:extLst>
          </p:cNvPr>
          <p:cNvSpPr txBox="1"/>
          <p:nvPr/>
        </p:nvSpPr>
        <p:spPr bwMode="auto">
          <a:xfrm>
            <a:off x="8381739"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45</a:t>
            </a:r>
          </a:p>
        </p:txBody>
      </p:sp>
      <p:sp>
        <p:nvSpPr>
          <p:cNvPr id="451" name="TextBox 450">
            <a:extLst>
              <a:ext uri="{FF2B5EF4-FFF2-40B4-BE49-F238E27FC236}">
                <a16:creationId xmlns:a16="http://schemas.microsoft.com/office/drawing/2014/main" id="{58D3A23E-7DA1-E434-C3DB-859DE16FDD05}"/>
              </a:ext>
            </a:extLst>
          </p:cNvPr>
          <p:cNvSpPr txBox="1"/>
          <p:nvPr/>
        </p:nvSpPr>
        <p:spPr bwMode="auto">
          <a:xfrm>
            <a:off x="8791454"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452" name="TextBox 451">
            <a:extLst>
              <a:ext uri="{FF2B5EF4-FFF2-40B4-BE49-F238E27FC236}">
                <a16:creationId xmlns:a16="http://schemas.microsoft.com/office/drawing/2014/main" id="{70A242AE-17D4-7CC9-5E49-340DDB66FE38}"/>
              </a:ext>
            </a:extLst>
          </p:cNvPr>
          <p:cNvSpPr txBox="1"/>
          <p:nvPr/>
        </p:nvSpPr>
        <p:spPr bwMode="auto">
          <a:xfrm>
            <a:off x="9201169"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51</a:t>
            </a:r>
          </a:p>
        </p:txBody>
      </p:sp>
      <p:sp>
        <p:nvSpPr>
          <p:cNvPr id="453" name="TextBox 452">
            <a:extLst>
              <a:ext uri="{FF2B5EF4-FFF2-40B4-BE49-F238E27FC236}">
                <a16:creationId xmlns:a16="http://schemas.microsoft.com/office/drawing/2014/main" id="{092B552E-9A19-AA9C-EEC4-6471438529B0}"/>
              </a:ext>
            </a:extLst>
          </p:cNvPr>
          <p:cNvSpPr txBox="1"/>
          <p:nvPr/>
        </p:nvSpPr>
        <p:spPr bwMode="auto">
          <a:xfrm>
            <a:off x="9610884" y="45622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54</a:t>
            </a:r>
          </a:p>
        </p:txBody>
      </p:sp>
      <p:sp>
        <p:nvSpPr>
          <p:cNvPr id="454" name="TextBox 453">
            <a:extLst>
              <a:ext uri="{FF2B5EF4-FFF2-40B4-BE49-F238E27FC236}">
                <a16:creationId xmlns:a16="http://schemas.microsoft.com/office/drawing/2014/main" id="{B61E87B9-CF42-0329-7688-C425769E2224}"/>
              </a:ext>
            </a:extLst>
          </p:cNvPr>
          <p:cNvSpPr txBox="1"/>
          <p:nvPr/>
        </p:nvSpPr>
        <p:spPr bwMode="auto">
          <a:xfrm>
            <a:off x="643737" y="4913986"/>
            <a:ext cx="163860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rPr>
              <a:t>Patients at Risk, n</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(number censored)</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Intracranial</a:t>
            </a:r>
            <a:br>
              <a:rPr lang="en-US" sz="1200" dirty="0">
                <a:solidFill>
                  <a:schemeClr val="bg1"/>
                </a:solidFill>
                <a:latin typeface="Calibri" panose="020F0502020204030204" pitchFamily="34" charset="0"/>
              </a:rPr>
            </a:b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Extracranial</a:t>
            </a:r>
            <a:br>
              <a:rPr lang="en-US" sz="1200" dirty="0">
                <a:solidFill>
                  <a:schemeClr val="bg1"/>
                </a:solidFill>
                <a:latin typeface="Calibri" panose="020F0502020204030204" pitchFamily="34" charset="0"/>
              </a:rPr>
            </a:b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Global</a:t>
            </a:r>
          </a:p>
        </p:txBody>
      </p:sp>
      <p:sp>
        <p:nvSpPr>
          <p:cNvPr id="455" name="TextBox 454">
            <a:extLst>
              <a:ext uri="{FF2B5EF4-FFF2-40B4-BE49-F238E27FC236}">
                <a16:creationId xmlns:a16="http://schemas.microsoft.com/office/drawing/2014/main" id="{155BB857-A75B-9388-3D21-433BD794B3CF}"/>
              </a:ext>
            </a:extLst>
          </p:cNvPr>
          <p:cNvSpPr txBox="1"/>
          <p:nvPr/>
        </p:nvSpPr>
        <p:spPr bwMode="auto">
          <a:xfrm>
            <a:off x="2215286"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101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101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a:t>
            </a:r>
          </a:p>
        </p:txBody>
      </p:sp>
      <p:sp>
        <p:nvSpPr>
          <p:cNvPr id="456" name="TextBox 455">
            <a:extLst>
              <a:ext uri="{FF2B5EF4-FFF2-40B4-BE49-F238E27FC236}">
                <a16:creationId xmlns:a16="http://schemas.microsoft.com/office/drawing/2014/main" id="{57113A76-5B68-BE09-AB9D-F8882C81173B}"/>
              </a:ext>
            </a:extLst>
          </p:cNvPr>
          <p:cNvSpPr txBox="1"/>
          <p:nvPr/>
        </p:nvSpPr>
        <p:spPr bwMode="auto">
          <a:xfrm>
            <a:off x="2626028"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66</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64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65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(12)</a:t>
            </a:r>
          </a:p>
        </p:txBody>
      </p:sp>
      <p:sp>
        <p:nvSpPr>
          <p:cNvPr id="457" name="TextBox 456">
            <a:extLst>
              <a:ext uri="{FF2B5EF4-FFF2-40B4-BE49-F238E27FC236}">
                <a16:creationId xmlns:a16="http://schemas.microsoft.com/office/drawing/2014/main" id="{7478C246-F547-96E1-4FF5-25A8CEE456F4}"/>
              </a:ext>
            </a:extLst>
          </p:cNvPr>
          <p:cNvSpPr txBox="1"/>
          <p:nvPr/>
        </p:nvSpPr>
        <p:spPr bwMode="auto">
          <a:xfrm>
            <a:off x="3036770"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49</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49</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(18)</a:t>
            </a:r>
          </a:p>
        </p:txBody>
      </p:sp>
      <p:sp>
        <p:nvSpPr>
          <p:cNvPr id="458" name="TextBox 457">
            <a:extLst>
              <a:ext uri="{FF2B5EF4-FFF2-40B4-BE49-F238E27FC236}">
                <a16:creationId xmlns:a16="http://schemas.microsoft.com/office/drawing/2014/main" id="{E6107F58-2F2C-C23B-F5AA-AA3EFD30DA04}"/>
              </a:ext>
            </a:extLst>
          </p:cNvPr>
          <p:cNvSpPr txBox="1"/>
          <p:nvPr/>
        </p:nvSpPr>
        <p:spPr bwMode="auto">
          <a:xfrm>
            <a:off x="3447512"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(21)</a:t>
            </a:r>
          </a:p>
        </p:txBody>
      </p:sp>
      <p:sp>
        <p:nvSpPr>
          <p:cNvPr id="459" name="TextBox 458">
            <a:extLst>
              <a:ext uri="{FF2B5EF4-FFF2-40B4-BE49-F238E27FC236}">
                <a16:creationId xmlns:a16="http://schemas.microsoft.com/office/drawing/2014/main" id="{2B363513-3B38-8D5A-4A9A-F65FFE72BA82}"/>
              </a:ext>
            </a:extLst>
          </p:cNvPr>
          <p:cNvSpPr txBox="1"/>
          <p:nvPr/>
        </p:nvSpPr>
        <p:spPr bwMode="auto">
          <a:xfrm>
            <a:off x="3858254"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39</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(36)</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(21)</a:t>
            </a:r>
          </a:p>
        </p:txBody>
      </p:sp>
      <p:sp>
        <p:nvSpPr>
          <p:cNvPr id="460" name="TextBox 459">
            <a:extLst>
              <a:ext uri="{FF2B5EF4-FFF2-40B4-BE49-F238E27FC236}">
                <a16:creationId xmlns:a16="http://schemas.microsoft.com/office/drawing/2014/main" id="{B0973EFC-BE17-C271-0C20-A967227CA002}"/>
              </a:ext>
            </a:extLst>
          </p:cNvPr>
          <p:cNvSpPr txBox="1"/>
          <p:nvPr/>
        </p:nvSpPr>
        <p:spPr bwMode="auto">
          <a:xfrm>
            <a:off x="4268996"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(36)</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(21)</a:t>
            </a:r>
          </a:p>
        </p:txBody>
      </p:sp>
      <p:sp>
        <p:nvSpPr>
          <p:cNvPr id="461" name="TextBox 460">
            <a:extLst>
              <a:ext uri="{FF2B5EF4-FFF2-40B4-BE49-F238E27FC236}">
                <a16:creationId xmlns:a16="http://schemas.microsoft.com/office/drawing/2014/main" id="{DEEA889B-A6C5-7463-C168-0287A95D9835}"/>
              </a:ext>
            </a:extLst>
          </p:cNvPr>
          <p:cNvSpPr txBox="1"/>
          <p:nvPr/>
        </p:nvSpPr>
        <p:spPr bwMode="auto">
          <a:xfrm>
            <a:off x="4679738"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39</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39</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(22)</a:t>
            </a:r>
          </a:p>
        </p:txBody>
      </p:sp>
      <p:sp>
        <p:nvSpPr>
          <p:cNvPr id="462" name="TextBox 461">
            <a:extLst>
              <a:ext uri="{FF2B5EF4-FFF2-40B4-BE49-F238E27FC236}">
                <a16:creationId xmlns:a16="http://schemas.microsoft.com/office/drawing/2014/main" id="{01FE2D5E-386C-429D-A0E2-C2D84AFA0BB2}"/>
              </a:ext>
            </a:extLst>
          </p:cNvPr>
          <p:cNvSpPr txBox="1"/>
          <p:nvPr/>
        </p:nvSpPr>
        <p:spPr bwMode="auto">
          <a:xfrm>
            <a:off x="5090480"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(22)</a:t>
            </a:r>
          </a:p>
        </p:txBody>
      </p:sp>
      <p:sp>
        <p:nvSpPr>
          <p:cNvPr id="463" name="TextBox 462">
            <a:extLst>
              <a:ext uri="{FF2B5EF4-FFF2-40B4-BE49-F238E27FC236}">
                <a16:creationId xmlns:a16="http://schemas.microsoft.com/office/drawing/2014/main" id="{FD626169-04F5-6D29-3E21-FFA03544F4C2}"/>
              </a:ext>
            </a:extLst>
          </p:cNvPr>
          <p:cNvSpPr txBox="1"/>
          <p:nvPr/>
        </p:nvSpPr>
        <p:spPr bwMode="auto">
          <a:xfrm>
            <a:off x="5501222"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(29)</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(39)</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(24)</a:t>
            </a:r>
          </a:p>
        </p:txBody>
      </p:sp>
      <p:sp>
        <p:nvSpPr>
          <p:cNvPr id="464" name="TextBox 463">
            <a:extLst>
              <a:ext uri="{FF2B5EF4-FFF2-40B4-BE49-F238E27FC236}">
                <a16:creationId xmlns:a16="http://schemas.microsoft.com/office/drawing/2014/main" id="{8A4C4276-5BC8-205E-11D4-39D91132AF20}"/>
              </a:ext>
            </a:extLst>
          </p:cNvPr>
          <p:cNvSpPr txBox="1"/>
          <p:nvPr/>
        </p:nvSpPr>
        <p:spPr bwMode="auto">
          <a:xfrm>
            <a:off x="5911964"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29</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(26)</a:t>
            </a:r>
          </a:p>
        </p:txBody>
      </p:sp>
      <p:sp>
        <p:nvSpPr>
          <p:cNvPr id="465" name="TextBox 464">
            <a:extLst>
              <a:ext uri="{FF2B5EF4-FFF2-40B4-BE49-F238E27FC236}">
                <a16:creationId xmlns:a16="http://schemas.microsoft.com/office/drawing/2014/main" id="{1835AA96-A922-C91C-B4DD-41F922CD5537}"/>
              </a:ext>
            </a:extLst>
          </p:cNvPr>
          <p:cNvSpPr txBox="1"/>
          <p:nvPr/>
        </p:nvSpPr>
        <p:spPr bwMode="auto">
          <a:xfrm>
            <a:off x="6322706"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(32)</a:t>
            </a:r>
          </a:p>
        </p:txBody>
      </p:sp>
      <p:sp>
        <p:nvSpPr>
          <p:cNvPr id="466" name="TextBox 465">
            <a:extLst>
              <a:ext uri="{FF2B5EF4-FFF2-40B4-BE49-F238E27FC236}">
                <a16:creationId xmlns:a16="http://schemas.microsoft.com/office/drawing/2014/main" id="{89051193-3C88-594E-B52D-224B918C8615}"/>
              </a:ext>
            </a:extLst>
          </p:cNvPr>
          <p:cNvSpPr txBox="1"/>
          <p:nvPr/>
        </p:nvSpPr>
        <p:spPr bwMode="auto">
          <a:xfrm>
            <a:off x="6733448"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(39)</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(34)</a:t>
            </a:r>
          </a:p>
        </p:txBody>
      </p:sp>
      <p:sp>
        <p:nvSpPr>
          <p:cNvPr id="467" name="TextBox 466">
            <a:extLst>
              <a:ext uri="{FF2B5EF4-FFF2-40B4-BE49-F238E27FC236}">
                <a16:creationId xmlns:a16="http://schemas.microsoft.com/office/drawing/2014/main" id="{66167F75-A514-3B4C-3C0C-A400BE1814AD}"/>
              </a:ext>
            </a:extLst>
          </p:cNvPr>
          <p:cNvSpPr txBox="1"/>
          <p:nvPr/>
        </p:nvSpPr>
        <p:spPr bwMode="auto">
          <a:xfrm>
            <a:off x="7144190"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(61)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(48)</a:t>
            </a:r>
          </a:p>
        </p:txBody>
      </p:sp>
      <p:sp>
        <p:nvSpPr>
          <p:cNvPr id="468" name="TextBox 467">
            <a:extLst>
              <a:ext uri="{FF2B5EF4-FFF2-40B4-BE49-F238E27FC236}">
                <a16:creationId xmlns:a16="http://schemas.microsoft.com/office/drawing/2014/main" id="{94814FFE-AC28-955F-E818-36C789D477DD}"/>
              </a:ext>
            </a:extLst>
          </p:cNvPr>
          <p:cNvSpPr txBox="1"/>
          <p:nvPr/>
        </p:nvSpPr>
        <p:spPr bwMode="auto">
          <a:xfrm>
            <a:off x="7554932"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(61)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(67)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(54)</a:t>
            </a:r>
          </a:p>
        </p:txBody>
      </p:sp>
      <p:sp>
        <p:nvSpPr>
          <p:cNvPr id="469" name="TextBox 468">
            <a:extLst>
              <a:ext uri="{FF2B5EF4-FFF2-40B4-BE49-F238E27FC236}">
                <a16:creationId xmlns:a16="http://schemas.microsoft.com/office/drawing/2014/main" id="{90F14D05-AEDA-5875-463D-108E38E9D6A7}"/>
              </a:ext>
            </a:extLst>
          </p:cNvPr>
          <p:cNvSpPr txBox="1"/>
          <p:nvPr/>
        </p:nvSpPr>
        <p:spPr bwMode="auto">
          <a:xfrm>
            <a:off x="7965674"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(67)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(54)</a:t>
            </a:r>
          </a:p>
        </p:txBody>
      </p:sp>
      <p:sp>
        <p:nvSpPr>
          <p:cNvPr id="470" name="TextBox 469">
            <a:extLst>
              <a:ext uri="{FF2B5EF4-FFF2-40B4-BE49-F238E27FC236}">
                <a16:creationId xmlns:a16="http://schemas.microsoft.com/office/drawing/2014/main" id="{8BF84459-0E93-8E1F-E95C-C463C3D23538}"/>
              </a:ext>
            </a:extLst>
          </p:cNvPr>
          <p:cNvSpPr txBox="1"/>
          <p:nvPr/>
        </p:nvSpPr>
        <p:spPr bwMode="auto">
          <a:xfrm>
            <a:off x="8376416"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(67)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(54)</a:t>
            </a:r>
          </a:p>
        </p:txBody>
      </p:sp>
      <p:sp>
        <p:nvSpPr>
          <p:cNvPr id="471" name="TextBox 470">
            <a:extLst>
              <a:ext uri="{FF2B5EF4-FFF2-40B4-BE49-F238E27FC236}">
                <a16:creationId xmlns:a16="http://schemas.microsoft.com/office/drawing/2014/main" id="{E647235D-FA48-4676-9AAF-948220B20EF2}"/>
              </a:ext>
            </a:extLst>
          </p:cNvPr>
          <p:cNvSpPr txBox="1"/>
          <p:nvPr/>
        </p:nvSpPr>
        <p:spPr bwMode="auto">
          <a:xfrm>
            <a:off x="8787158"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(67)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(54)</a:t>
            </a:r>
          </a:p>
        </p:txBody>
      </p:sp>
      <p:sp>
        <p:nvSpPr>
          <p:cNvPr id="472" name="TextBox 471">
            <a:extLst>
              <a:ext uri="{FF2B5EF4-FFF2-40B4-BE49-F238E27FC236}">
                <a16:creationId xmlns:a16="http://schemas.microsoft.com/office/drawing/2014/main" id="{1BD3E6AA-55FA-AC11-017F-700D0A2E6FD5}"/>
              </a:ext>
            </a:extLst>
          </p:cNvPr>
          <p:cNvSpPr txBox="1"/>
          <p:nvPr/>
        </p:nvSpPr>
        <p:spPr bwMode="auto">
          <a:xfrm>
            <a:off x="9197900"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(54)</a:t>
            </a:r>
          </a:p>
        </p:txBody>
      </p:sp>
      <p:sp>
        <p:nvSpPr>
          <p:cNvPr id="473" name="TextBox 472">
            <a:extLst>
              <a:ext uri="{FF2B5EF4-FFF2-40B4-BE49-F238E27FC236}">
                <a16:creationId xmlns:a16="http://schemas.microsoft.com/office/drawing/2014/main" id="{317C7073-FA01-914A-2E32-AF8022604752}"/>
              </a:ext>
            </a:extLst>
          </p:cNvPr>
          <p:cNvSpPr txBox="1"/>
          <p:nvPr/>
        </p:nvSpPr>
        <p:spPr bwMode="auto">
          <a:xfrm>
            <a:off x="9608642"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(54)</a:t>
            </a:r>
          </a:p>
        </p:txBody>
      </p:sp>
      <p:sp>
        <p:nvSpPr>
          <p:cNvPr id="474" name="TextBox 473">
            <a:extLst>
              <a:ext uri="{FF2B5EF4-FFF2-40B4-BE49-F238E27FC236}">
                <a16:creationId xmlns:a16="http://schemas.microsoft.com/office/drawing/2014/main" id="{42FF796C-ADA3-F744-1555-172145D2AF62}"/>
              </a:ext>
            </a:extLst>
          </p:cNvPr>
          <p:cNvSpPr txBox="1"/>
          <p:nvPr/>
        </p:nvSpPr>
        <p:spPr bwMode="auto">
          <a:xfrm>
            <a:off x="10019386" y="52858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(55)</a:t>
            </a:r>
          </a:p>
        </p:txBody>
      </p:sp>
      <p:sp>
        <p:nvSpPr>
          <p:cNvPr id="476" name="Freeform 475">
            <a:extLst>
              <a:ext uri="{FF2B5EF4-FFF2-40B4-BE49-F238E27FC236}">
                <a16:creationId xmlns:a16="http://schemas.microsoft.com/office/drawing/2014/main" id="{2B83CFD8-00BC-A0A4-A6DD-BC126AB3D5EC}"/>
              </a:ext>
            </a:extLst>
          </p:cNvPr>
          <p:cNvSpPr/>
          <p:nvPr/>
        </p:nvSpPr>
        <p:spPr bwMode="auto">
          <a:xfrm>
            <a:off x="2523157" y="2361793"/>
            <a:ext cx="4938738" cy="963298"/>
          </a:xfrm>
          <a:custGeom>
            <a:avLst/>
            <a:gdLst>
              <a:gd name="connsiteX0" fmla="*/ 4938738 w 4938738"/>
              <a:gd name="connsiteY0" fmla="*/ 963298 h 963298"/>
              <a:gd name="connsiteX1" fmla="*/ 2953463 w 4938738"/>
              <a:gd name="connsiteY1" fmla="*/ 963298 h 963298"/>
              <a:gd name="connsiteX2" fmla="*/ 2953463 w 4938738"/>
              <a:gd name="connsiteY2" fmla="*/ 933959 h 963298"/>
              <a:gd name="connsiteX3" fmla="*/ 2938794 w 4938738"/>
              <a:gd name="connsiteY3" fmla="*/ 933959 h 963298"/>
              <a:gd name="connsiteX4" fmla="*/ 2938794 w 4938738"/>
              <a:gd name="connsiteY4" fmla="*/ 933959 h 963298"/>
              <a:gd name="connsiteX5" fmla="*/ 2938794 w 4938738"/>
              <a:gd name="connsiteY5" fmla="*/ 899730 h 963298"/>
              <a:gd name="connsiteX6" fmla="*/ 2009724 w 4938738"/>
              <a:gd name="connsiteY6" fmla="*/ 899730 h 963298"/>
              <a:gd name="connsiteX7" fmla="*/ 2009724 w 4938738"/>
              <a:gd name="connsiteY7" fmla="*/ 865501 h 963298"/>
              <a:gd name="connsiteX8" fmla="*/ 914400 w 4938738"/>
              <a:gd name="connsiteY8" fmla="*/ 865501 h 963298"/>
              <a:gd name="connsiteX9" fmla="*/ 914400 w 4938738"/>
              <a:gd name="connsiteY9" fmla="*/ 865501 h 963298"/>
              <a:gd name="connsiteX10" fmla="*/ 914400 w 4938738"/>
              <a:gd name="connsiteY10" fmla="*/ 826382 h 963298"/>
              <a:gd name="connsiteX11" fmla="*/ 821493 w 4938738"/>
              <a:gd name="connsiteY11" fmla="*/ 826382 h 963298"/>
              <a:gd name="connsiteX12" fmla="*/ 821493 w 4938738"/>
              <a:gd name="connsiteY12" fmla="*/ 826382 h 963298"/>
              <a:gd name="connsiteX13" fmla="*/ 787264 w 4938738"/>
              <a:gd name="connsiteY13" fmla="*/ 792153 h 963298"/>
              <a:gd name="connsiteX14" fmla="*/ 787264 w 4938738"/>
              <a:gd name="connsiteY14" fmla="*/ 757925 h 963298"/>
              <a:gd name="connsiteX15" fmla="*/ 728586 w 4938738"/>
              <a:gd name="connsiteY15" fmla="*/ 757925 h 963298"/>
              <a:gd name="connsiteX16" fmla="*/ 728586 w 4938738"/>
              <a:gd name="connsiteY16" fmla="*/ 718806 h 963298"/>
              <a:gd name="connsiteX17" fmla="*/ 674798 w 4938738"/>
              <a:gd name="connsiteY17" fmla="*/ 718806 h 963298"/>
              <a:gd name="connsiteX18" fmla="*/ 674798 w 4938738"/>
              <a:gd name="connsiteY18" fmla="*/ 689467 h 963298"/>
              <a:gd name="connsiteX19" fmla="*/ 488984 w 4938738"/>
              <a:gd name="connsiteY19" fmla="*/ 689467 h 963298"/>
              <a:gd name="connsiteX20" fmla="*/ 488984 w 4938738"/>
              <a:gd name="connsiteY20" fmla="*/ 689467 h 963298"/>
              <a:gd name="connsiteX21" fmla="*/ 459645 w 4938738"/>
              <a:gd name="connsiteY21" fmla="*/ 660128 h 963298"/>
              <a:gd name="connsiteX22" fmla="*/ 459645 w 4938738"/>
              <a:gd name="connsiteY22" fmla="*/ 557441 h 963298"/>
              <a:gd name="connsiteX23" fmla="*/ 420526 w 4938738"/>
              <a:gd name="connsiteY23" fmla="*/ 557441 h 963298"/>
              <a:gd name="connsiteX24" fmla="*/ 420526 w 4938738"/>
              <a:gd name="connsiteY24" fmla="*/ 557441 h 963298"/>
              <a:gd name="connsiteX25" fmla="*/ 420526 w 4938738"/>
              <a:gd name="connsiteY25" fmla="*/ 518323 h 963298"/>
              <a:gd name="connsiteX26" fmla="*/ 337399 w 4938738"/>
              <a:gd name="connsiteY26" fmla="*/ 518323 h 963298"/>
              <a:gd name="connsiteX27" fmla="*/ 337399 w 4938738"/>
              <a:gd name="connsiteY27" fmla="*/ 518323 h 963298"/>
              <a:gd name="connsiteX28" fmla="*/ 337399 w 4938738"/>
              <a:gd name="connsiteY28" fmla="*/ 518323 h 963298"/>
              <a:gd name="connsiteX29" fmla="*/ 337399 w 4938738"/>
              <a:gd name="connsiteY29" fmla="*/ 484094 h 963298"/>
              <a:gd name="connsiteX30" fmla="*/ 249382 w 4938738"/>
              <a:gd name="connsiteY30" fmla="*/ 484094 h 963298"/>
              <a:gd name="connsiteX31" fmla="*/ 249382 w 4938738"/>
              <a:gd name="connsiteY31" fmla="*/ 415636 h 963298"/>
              <a:gd name="connsiteX32" fmla="*/ 268941 w 4938738"/>
              <a:gd name="connsiteY32" fmla="*/ 396077 h 963298"/>
              <a:gd name="connsiteX33" fmla="*/ 205373 w 4938738"/>
              <a:gd name="connsiteY33" fmla="*/ 396077 h 963298"/>
              <a:gd name="connsiteX34" fmla="*/ 205373 w 4938738"/>
              <a:gd name="connsiteY34" fmla="*/ 356958 h 963298"/>
              <a:gd name="connsiteX35" fmla="*/ 97797 w 4938738"/>
              <a:gd name="connsiteY35" fmla="*/ 356958 h 963298"/>
              <a:gd name="connsiteX36" fmla="*/ 97797 w 4938738"/>
              <a:gd name="connsiteY36" fmla="*/ 239602 h 963298"/>
              <a:gd name="connsiteX37" fmla="*/ 63568 w 4938738"/>
              <a:gd name="connsiteY37" fmla="*/ 239602 h 963298"/>
              <a:gd name="connsiteX38" fmla="*/ 63568 w 4938738"/>
              <a:gd name="connsiteY38" fmla="*/ 39118 h 963298"/>
              <a:gd name="connsiteX39" fmla="*/ 0 w 4938738"/>
              <a:gd name="connsiteY39" fmla="*/ 39118 h 963298"/>
              <a:gd name="connsiteX40" fmla="*/ 0 w 4938738"/>
              <a:gd name="connsiteY40" fmla="*/ 0 h 963298"/>
              <a:gd name="connsiteX41" fmla="*/ 0 w 4938738"/>
              <a:gd name="connsiteY41" fmla="*/ 0 h 963298"/>
              <a:gd name="connsiteX0" fmla="*/ 4938738 w 4938738"/>
              <a:gd name="connsiteY0" fmla="*/ 963298 h 963298"/>
              <a:gd name="connsiteX1" fmla="*/ 2953463 w 4938738"/>
              <a:gd name="connsiteY1" fmla="*/ 963298 h 963298"/>
              <a:gd name="connsiteX2" fmla="*/ 2953463 w 4938738"/>
              <a:gd name="connsiteY2" fmla="*/ 933959 h 963298"/>
              <a:gd name="connsiteX3" fmla="*/ 2938794 w 4938738"/>
              <a:gd name="connsiteY3" fmla="*/ 933959 h 963298"/>
              <a:gd name="connsiteX4" fmla="*/ 2938794 w 4938738"/>
              <a:gd name="connsiteY4" fmla="*/ 933959 h 963298"/>
              <a:gd name="connsiteX5" fmla="*/ 2938794 w 4938738"/>
              <a:gd name="connsiteY5" fmla="*/ 899730 h 963298"/>
              <a:gd name="connsiteX6" fmla="*/ 2009724 w 4938738"/>
              <a:gd name="connsiteY6" fmla="*/ 899730 h 963298"/>
              <a:gd name="connsiteX7" fmla="*/ 2009724 w 4938738"/>
              <a:gd name="connsiteY7" fmla="*/ 865501 h 963298"/>
              <a:gd name="connsiteX8" fmla="*/ 914400 w 4938738"/>
              <a:gd name="connsiteY8" fmla="*/ 865501 h 963298"/>
              <a:gd name="connsiteX9" fmla="*/ 914400 w 4938738"/>
              <a:gd name="connsiteY9" fmla="*/ 865501 h 963298"/>
              <a:gd name="connsiteX10" fmla="*/ 914400 w 4938738"/>
              <a:gd name="connsiteY10" fmla="*/ 826382 h 963298"/>
              <a:gd name="connsiteX11" fmla="*/ 821493 w 4938738"/>
              <a:gd name="connsiteY11" fmla="*/ 826382 h 963298"/>
              <a:gd name="connsiteX12" fmla="*/ 821493 w 4938738"/>
              <a:gd name="connsiteY12" fmla="*/ 826382 h 963298"/>
              <a:gd name="connsiteX13" fmla="*/ 787264 w 4938738"/>
              <a:gd name="connsiteY13" fmla="*/ 792153 h 963298"/>
              <a:gd name="connsiteX14" fmla="*/ 787264 w 4938738"/>
              <a:gd name="connsiteY14" fmla="*/ 757925 h 963298"/>
              <a:gd name="connsiteX15" fmla="*/ 728586 w 4938738"/>
              <a:gd name="connsiteY15" fmla="*/ 757925 h 963298"/>
              <a:gd name="connsiteX16" fmla="*/ 728586 w 4938738"/>
              <a:gd name="connsiteY16" fmla="*/ 718806 h 963298"/>
              <a:gd name="connsiteX17" fmla="*/ 674798 w 4938738"/>
              <a:gd name="connsiteY17" fmla="*/ 718806 h 963298"/>
              <a:gd name="connsiteX18" fmla="*/ 674798 w 4938738"/>
              <a:gd name="connsiteY18" fmla="*/ 689467 h 963298"/>
              <a:gd name="connsiteX19" fmla="*/ 488984 w 4938738"/>
              <a:gd name="connsiteY19" fmla="*/ 689467 h 963298"/>
              <a:gd name="connsiteX20" fmla="*/ 488984 w 4938738"/>
              <a:gd name="connsiteY20" fmla="*/ 689467 h 963298"/>
              <a:gd name="connsiteX21" fmla="*/ 459645 w 4938738"/>
              <a:gd name="connsiteY21" fmla="*/ 660128 h 963298"/>
              <a:gd name="connsiteX22" fmla="*/ 459645 w 4938738"/>
              <a:gd name="connsiteY22" fmla="*/ 557441 h 963298"/>
              <a:gd name="connsiteX23" fmla="*/ 420526 w 4938738"/>
              <a:gd name="connsiteY23" fmla="*/ 557441 h 963298"/>
              <a:gd name="connsiteX24" fmla="*/ 420526 w 4938738"/>
              <a:gd name="connsiteY24" fmla="*/ 557441 h 963298"/>
              <a:gd name="connsiteX25" fmla="*/ 420526 w 4938738"/>
              <a:gd name="connsiteY25" fmla="*/ 518323 h 963298"/>
              <a:gd name="connsiteX26" fmla="*/ 337399 w 4938738"/>
              <a:gd name="connsiteY26" fmla="*/ 518323 h 963298"/>
              <a:gd name="connsiteX27" fmla="*/ 337399 w 4938738"/>
              <a:gd name="connsiteY27" fmla="*/ 518323 h 963298"/>
              <a:gd name="connsiteX28" fmla="*/ 337399 w 4938738"/>
              <a:gd name="connsiteY28" fmla="*/ 518323 h 963298"/>
              <a:gd name="connsiteX29" fmla="*/ 337399 w 4938738"/>
              <a:gd name="connsiteY29" fmla="*/ 484094 h 963298"/>
              <a:gd name="connsiteX30" fmla="*/ 249382 w 4938738"/>
              <a:gd name="connsiteY30" fmla="*/ 484094 h 963298"/>
              <a:gd name="connsiteX31" fmla="*/ 249382 w 4938738"/>
              <a:gd name="connsiteY31" fmla="*/ 415636 h 963298"/>
              <a:gd name="connsiteX32" fmla="*/ 205373 w 4938738"/>
              <a:gd name="connsiteY32" fmla="*/ 396077 h 963298"/>
              <a:gd name="connsiteX33" fmla="*/ 205373 w 4938738"/>
              <a:gd name="connsiteY33" fmla="*/ 356958 h 963298"/>
              <a:gd name="connsiteX34" fmla="*/ 97797 w 4938738"/>
              <a:gd name="connsiteY34" fmla="*/ 356958 h 963298"/>
              <a:gd name="connsiteX35" fmla="*/ 97797 w 4938738"/>
              <a:gd name="connsiteY35" fmla="*/ 239602 h 963298"/>
              <a:gd name="connsiteX36" fmla="*/ 63568 w 4938738"/>
              <a:gd name="connsiteY36" fmla="*/ 239602 h 963298"/>
              <a:gd name="connsiteX37" fmla="*/ 63568 w 4938738"/>
              <a:gd name="connsiteY37" fmla="*/ 39118 h 963298"/>
              <a:gd name="connsiteX38" fmla="*/ 0 w 4938738"/>
              <a:gd name="connsiteY38" fmla="*/ 39118 h 963298"/>
              <a:gd name="connsiteX39" fmla="*/ 0 w 4938738"/>
              <a:gd name="connsiteY39" fmla="*/ 0 h 963298"/>
              <a:gd name="connsiteX40" fmla="*/ 0 w 4938738"/>
              <a:gd name="connsiteY40" fmla="*/ 0 h 963298"/>
              <a:gd name="connsiteX0" fmla="*/ 4938738 w 4938738"/>
              <a:gd name="connsiteY0" fmla="*/ 963298 h 963298"/>
              <a:gd name="connsiteX1" fmla="*/ 2953463 w 4938738"/>
              <a:gd name="connsiteY1" fmla="*/ 963298 h 963298"/>
              <a:gd name="connsiteX2" fmla="*/ 2953463 w 4938738"/>
              <a:gd name="connsiteY2" fmla="*/ 933959 h 963298"/>
              <a:gd name="connsiteX3" fmla="*/ 2938794 w 4938738"/>
              <a:gd name="connsiteY3" fmla="*/ 933959 h 963298"/>
              <a:gd name="connsiteX4" fmla="*/ 2938794 w 4938738"/>
              <a:gd name="connsiteY4" fmla="*/ 933959 h 963298"/>
              <a:gd name="connsiteX5" fmla="*/ 2938794 w 4938738"/>
              <a:gd name="connsiteY5" fmla="*/ 899730 h 963298"/>
              <a:gd name="connsiteX6" fmla="*/ 2009724 w 4938738"/>
              <a:gd name="connsiteY6" fmla="*/ 899730 h 963298"/>
              <a:gd name="connsiteX7" fmla="*/ 2009724 w 4938738"/>
              <a:gd name="connsiteY7" fmla="*/ 865501 h 963298"/>
              <a:gd name="connsiteX8" fmla="*/ 914400 w 4938738"/>
              <a:gd name="connsiteY8" fmla="*/ 865501 h 963298"/>
              <a:gd name="connsiteX9" fmla="*/ 914400 w 4938738"/>
              <a:gd name="connsiteY9" fmla="*/ 865501 h 963298"/>
              <a:gd name="connsiteX10" fmla="*/ 914400 w 4938738"/>
              <a:gd name="connsiteY10" fmla="*/ 826382 h 963298"/>
              <a:gd name="connsiteX11" fmla="*/ 821493 w 4938738"/>
              <a:gd name="connsiteY11" fmla="*/ 826382 h 963298"/>
              <a:gd name="connsiteX12" fmla="*/ 821493 w 4938738"/>
              <a:gd name="connsiteY12" fmla="*/ 826382 h 963298"/>
              <a:gd name="connsiteX13" fmla="*/ 787264 w 4938738"/>
              <a:gd name="connsiteY13" fmla="*/ 792153 h 963298"/>
              <a:gd name="connsiteX14" fmla="*/ 787264 w 4938738"/>
              <a:gd name="connsiteY14" fmla="*/ 757925 h 963298"/>
              <a:gd name="connsiteX15" fmla="*/ 728586 w 4938738"/>
              <a:gd name="connsiteY15" fmla="*/ 757925 h 963298"/>
              <a:gd name="connsiteX16" fmla="*/ 728586 w 4938738"/>
              <a:gd name="connsiteY16" fmla="*/ 718806 h 963298"/>
              <a:gd name="connsiteX17" fmla="*/ 674798 w 4938738"/>
              <a:gd name="connsiteY17" fmla="*/ 718806 h 963298"/>
              <a:gd name="connsiteX18" fmla="*/ 674798 w 4938738"/>
              <a:gd name="connsiteY18" fmla="*/ 689467 h 963298"/>
              <a:gd name="connsiteX19" fmla="*/ 488984 w 4938738"/>
              <a:gd name="connsiteY19" fmla="*/ 689467 h 963298"/>
              <a:gd name="connsiteX20" fmla="*/ 488984 w 4938738"/>
              <a:gd name="connsiteY20" fmla="*/ 689467 h 963298"/>
              <a:gd name="connsiteX21" fmla="*/ 459645 w 4938738"/>
              <a:gd name="connsiteY21" fmla="*/ 660128 h 963298"/>
              <a:gd name="connsiteX22" fmla="*/ 459645 w 4938738"/>
              <a:gd name="connsiteY22" fmla="*/ 557441 h 963298"/>
              <a:gd name="connsiteX23" fmla="*/ 420526 w 4938738"/>
              <a:gd name="connsiteY23" fmla="*/ 557441 h 963298"/>
              <a:gd name="connsiteX24" fmla="*/ 420526 w 4938738"/>
              <a:gd name="connsiteY24" fmla="*/ 557441 h 963298"/>
              <a:gd name="connsiteX25" fmla="*/ 420526 w 4938738"/>
              <a:gd name="connsiteY25" fmla="*/ 518323 h 963298"/>
              <a:gd name="connsiteX26" fmla="*/ 337399 w 4938738"/>
              <a:gd name="connsiteY26" fmla="*/ 518323 h 963298"/>
              <a:gd name="connsiteX27" fmla="*/ 337399 w 4938738"/>
              <a:gd name="connsiteY27" fmla="*/ 518323 h 963298"/>
              <a:gd name="connsiteX28" fmla="*/ 337399 w 4938738"/>
              <a:gd name="connsiteY28" fmla="*/ 518323 h 963298"/>
              <a:gd name="connsiteX29" fmla="*/ 337399 w 4938738"/>
              <a:gd name="connsiteY29" fmla="*/ 484094 h 963298"/>
              <a:gd name="connsiteX30" fmla="*/ 249382 w 4938738"/>
              <a:gd name="connsiteY30" fmla="*/ 484094 h 963298"/>
              <a:gd name="connsiteX31" fmla="*/ 249382 w 4938738"/>
              <a:gd name="connsiteY31" fmla="*/ 400966 h 963298"/>
              <a:gd name="connsiteX32" fmla="*/ 205373 w 4938738"/>
              <a:gd name="connsiteY32" fmla="*/ 396077 h 963298"/>
              <a:gd name="connsiteX33" fmla="*/ 205373 w 4938738"/>
              <a:gd name="connsiteY33" fmla="*/ 356958 h 963298"/>
              <a:gd name="connsiteX34" fmla="*/ 97797 w 4938738"/>
              <a:gd name="connsiteY34" fmla="*/ 356958 h 963298"/>
              <a:gd name="connsiteX35" fmla="*/ 97797 w 4938738"/>
              <a:gd name="connsiteY35" fmla="*/ 239602 h 963298"/>
              <a:gd name="connsiteX36" fmla="*/ 63568 w 4938738"/>
              <a:gd name="connsiteY36" fmla="*/ 239602 h 963298"/>
              <a:gd name="connsiteX37" fmla="*/ 63568 w 4938738"/>
              <a:gd name="connsiteY37" fmla="*/ 39118 h 963298"/>
              <a:gd name="connsiteX38" fmla="*/ 0 w 4938738"/>
              <a:gd name="connsiteY38" fmla="*/ 39118 h 963298"/>
              <a:gd name="connsiteX39" fmla="*/ 0 w 4938738"/>
              <a:gd name="connsiteY39" fmla="*/ 0 h 963298"/>
              <a:gd name="connsiteX40" fmla="*/ 0 w 4938738"/>
              <a:gd name="connsiteY40" fmla="*/ 0 h 963298"/>
              <a:gd name="connsiteX0" fmla="*/ 4938738 w 4938738"/>
              <a:gd name="connsiteY0" fmla="*/ 963298 h 963298"/>
              <a:gd name="connsiteX1" fmla="*/ 2953463 w 4938738"/>
              <a:gd name="connsiteY1" fmla="*/ 963298 h 963298"/>
              <a:gd name="connsiteX2" fmla="*/ 2953463 w 4938738"/>
              <a:gd name="connsiteY2" fmla="*/ 933959 h 963298"/>
              <a:gd name="connsiteX3" fmla="*/ 2938794 w 4938738"/>
              <a:gd name="connsiteY3" fmla="*/ 933959 h 963298"/>
              <a:gd name="connsiteX4" fmla="*/ 2938794 w 4938738"/>
              <a:gd name="connsiteY4" fmla="*/ 933959 h 963298"/>
              <a:gd name="connsiteX5" fmla="*/ 2938794 w 4938738"/>
              <a:gd name="connsiteY5" fmla="*/ 899730 h 963298"/>
              <a:gd name="connsiteX6" fmla="*/ 2009724 w 4938738"/>
              <a:gd name="connsiteY6" fmla="*/ 899730 h 963298"/>
              <a:gd name="connsiteX7" fmla="*/ 2009724 w 4938738"/>
              <a:gd name="connsiteY7" fmla="*/ 865501 h 963298"/>
              <a:gd name="connsiteX8" fmla="*/ 914400 w 4938738"/>
              <a:gd name="connsiteY8" fmla="*/ 865501 h 963298"/>
              <a:gd name="connsiteX9" fmla="*/ 914400 w 4938738"/>
              <a:gd name="connsiteY9" fmla="*/ 865501 h 963298"/>
              <a:gd name="connsiteX10" fmla="*/ 914400 w 4938738"/>
              <a:gd name="connsiteY10" fmla="*/ 826382 h 963298"/>
              <a:gd name="connsiteX11" fmla="*/ 821493 w 4938738"/>
              <a:gd name="connsiteY11" fmla="*/ 826382 h 963298"/>
              <a:gd name="connsiteX12" fmla="*/ 831272 w 4938738"/>
              <a:gd name="connsiteY12" fmla="*/ 801932 h 963298"/>
              <a:gd name="connsiteX13" fmla="*/ 787264 w 4938738"/>
              <a:gd name="connsiteY13" fmla="*/ 792153 h 963298"/>
              <a:gd name="connsiteX14" fmla="*/ 787264 w 4938738"/>
              <a:gd name="connsiteY14" fmla="*/ 757925 h 963298"/>
              <a:gd name="connsiteX15" fmla="*/ 728586 w 4938738"/>
              <a:gd name="connsiteY15" fmla="*/ 757925 h 963298"/>
              <a:gd name="connsiteX16" fmla="*/ 728586 w 4938738"/>
              <a:gd name="connsiteY16" fmla="*/ 718806 h 963298"/>
              <a:gd name="connsiteX17" fmla="*/ 674798 w 4938738"/>
              <a:gd name="connsiteY17" fmla="*/ 718806 h 963298"/>
              <a:gd name="connsiteX18" fmla="*/ 674798 w 4938738"/>
              <a:gd name="connsiteY18" fmla="*/ 689467 h 963298"/>
              <a:gd name="connsiteX19" fmla="*/ 488984 w 4938738"/>
              <a:gd name="connsiteY19" fmla="*/ 689467 h 963298"/>
              <a:gd name="connsiteX20" fmla="*/ 488984 w 4938738"/>
              <a:gd name="connsiteY20" fmla="*/ 689467 h 963298"/>
              <a:gd name="connsiteX21" fmla="*/ 459645 w 4938738"/>
              <a:gd name="connsiteY21" fmla="*/ 660128 h 963298"/>
              <a:gd name="connsiteX22" fmla="*/ 459645 w 4938738"/>
              <a:gd name="connsiteY22" fmla="*/ 557441 h 963298"/>
              <a:gd name="connsiteX23" fmla="*/ 420526 w 4938738"/>
              <a:gd name="connsiteY23" fmla="*/ 557441 h 963298"/>
              <a:gd name="connsiteX24" fmla="*/ 420526 w 4938738"/>
              <a:gd name="connsiteY24" fmla="*/ 557441 h 963298"/>
              <a:gd name="connsiteX25" fmla="*/ 420526 w 4938738"/>
              <a:gd name="connsiteY25" fmla="*/ 518323 h 963298"/>
              <a:gd name="connsiteX26" fmla="*/ 337399 w 4938738"/>
              <a:gd name="connsiteY26" fmla="*/ 518323 h 963298"/>
              <a:gd name="connsiteX27" fmla="*/ 337399 w 4938738"/>
              <a:gd name="connsiteY27" fmla="*/ 518323 h 963298"/>
              <a:gd name="connsiteX28" fmla="*/ 337399 w 4938738"/>
              <a:gd name="connsiteY28" fmla="*/ 518323 h 963298"/>
              <a:gd name="connsiteX29" fmla="*/ 337399 w 4938738"/>
              <a:gd name="connsiteY29" fmla="*/ 484094 h 963298"/>
              <a:gd name="connsiteX30" fmla="*/ 249382 w 4938738"/>
              <a:gd name="connsiteY30" fmla="*/ 484094 h 963298"/>
              <a:gd name="connsiteX31" fmla="*/ 249382 w 4938738"/>
              <a:gd name="connsiteY31" fmla="*/ 400966 h 963298"/>
              <a:gd name="connsiteX32" fmla="*/ 205373 w 4938738"/>
              <a:gd name="connsiteY32" fmla="*/ 396077 h 963298"/>
              <a:gd name="connsiteX33" fmla="*/ 205373 w 4938738"/>
              <a:gd name="connsiteY33" fmla="*/ 356958 h 963298"/>
              <a:gd name="connsiteX34" fmla="*/ 97797 w 4938738"/>
              <a:gd name="connsiteY34" fmla="*/ 356958 h 963298"/>
              <a:gd name="connsiteX35" fmla="*/ 97797 w 4938738"/>
              <a:gd name="connsiteY35" fmla="*/ 239602 h 963298"/>
              <a:gd name="connsiteX36" fmla="*/ 63568 w 4938738"/>
              <a:gd name="connsiteY36" fmla="*/ 239602 h 963298"/>
              <a:gd name="connsiteX37" fmla="*/ 63568 w 4938738"/>
              <a:gd name="connsiteY37" fmla="*/ 39118 h 963298"/>
              <a:gd name="connsiteX38" fmla="*/ 0 w 4938738"/>
              <a:gd name="connsiteY38" fmla="*/ 39118 h 963298"/>
              <a:gd name="connsiteX39" fmla="*/ 0 w 4938738"/>
              <a:gd name="connsiteY39" fmla="*/ 0 h 963298"/>
              <a:gd name="connsiteX40" fmla="*/ 0 w 4938738"/>
              <a:gd name="connsiteY40" fmla="*/ 0 h 963298"/>
              <a:gd name="connsiteX0" fmla="*/ 4938738 w 4938738"/>
              <a:gd name="connsiteY0" fmla="*/ 963298 h 963298"/>
              <a:gd name="connsiteX1" fmla="*/ 2953463 w 4938738"/>
              <a:gd name="connsiteY1" fmla="*/ 963298 h 963298"/>
              <a:gd name="connsiteX2" fmla="*/ 2953463 w 4938738"/>
              <a:gd name="connsiteY2" fmla="*/ 933959 h 963298"/>
              <a:gd name="connsiteX3" fmla="*/ 2938794 w 4938738"/>
              <a:gd name="connsiteY3" fmla="*/ 933959 h 963298"/>
              <a:gd name="connsiteX4" fmla="*/ 2938794 w 4938738"/>
              <a:gd name="connsiteY4" fmla="*/ 933959 h 963298"/>
              <a:gd name="connsiteX5" fmla="*/ 2938794 w 4938738"/>
              <a:gd name="connsiteY5" fmla="*/ 899730 h 963298"/>
              <a:gd name="connsiteX6" fmla="*/ 2009724 w 4938738"/>
              <a:gd name="connsiteY6" fmla="*/ 899730 h 963298"/>
              <a:gd name="connsiteX7" fmla="*/ 2009724 w 4938738"/>
              <a:gd name="connsiteY7" fmla="*/ 865501 h 963298"/>
              <a:gd name="connsiteX8" fmla="*/ 914400 w 4938738"/>
              <a:gd name="connsiteY8" fmla="*/ 865501 h 963298"/>
              <a:gd name="connsiteX9" fmla="*/ 914400 w 4938738"/>
              <a:gd name="connsiteY9" fmla="*/ 865501 h 963298"/>
              <a:gd name="connsiteX10" fmla="*/ 914400 w 4938738"/>
              <a:gd name="connsiteY10" fmla="*/ 826382 h 963298"/>
              <a:gd name="connsiteX11" fmla="*/ 821493 w 4938738"/>
              <a:gd name="connsiteY11" fmla="*/ 826382 h 963298"/>
              <a:gd name="connsiteX12" fmla="*/ 831272 w 4938738"/>
              <a:gd name="connsiteY12" fmla="*/ 801932 h 963298"/>
              <a:gd name="connsiteX13" fmla="*/ 787264 w 4938738"/>
              <a:gd name="connsiteY13" fmla="*/ 792153 h 963298"/>
              <a:gd name="connsiteX14" fmla="*/ 787264 w 4938738"/>
              <a:gd name="connsiteY14" fmla="*/ 757925 h 963298"/>
              <a:gd name="connsiteX15" fmla="*/ 728586 w 4938738"/>
              <a:gd name="connsiteY15" fmla="*/ 757925 h 963298"/>
              <a:gd name="connsiteX16" fmla="*/ 728586 w 4938738"/>
              <a:gd name="connsiteY16" fmla="*/ 718806 h 963298"/>
              <a:gd name="connsiteX17" fmla="*/ 674798 w 4938738"/>
              <a:gd name="connsiteY17" fmla="*/ 718806 h 963298"/>
              <a:gd name="connsiteX18" fmla="*/ 674798 w 4938738"/>
              <a:gd name="connsiteY18" fmla="*/ 689467 h 963298"/>
              <a:gd name="connsiteX19" fmla="*/ 488984 w 4938738"/>
              <a:gd name="connsiteY19" fmla="*/ 689467 h 963298"/>
              <a:gd name="connsiteX20" fmla="*/ 460409 w 4938738"/>
              <a:gd name="connsiteY20" fmla="*/ 692642 h 963298"/>
              <a:gd name="connsiteX21" fmla="*/ 459645 w 4938738"/>
              <a:gd name="connsiteY21" fmla="*/ 660128 h 963298"/>
              <a:gd name="connsiteX22" fmla="*/ 459645 w 4938738"/>
              <a:gd name="connsiteY22" fmla="*/ 557441 h 963298"/>
              <a:gd name="connsiteX23" fmla="*/ 420526 w 4938738"/>
              <a:gd name="connsiteY23" fmla="*/ 557441 h 963298"/>
              <a:gd name="connsiteX24" fmla="*/ 420526 w 4938738"/>
              <a:gd name="connsiteY24" fmla="*/ 557441 h 963298"/>
              <a:gd name="connsiteX25" fmla="*/ 420526 w 4938738"/>
              <a:gd name="connsiteY25" fmla="*/ 518323 h 963298"/>
              <a:gd name="connsiteX26" fmla="*/ 337399 w 4938738"/>
              <a:gd name="connsiteY26" fmla="*/ 518323 h 963298"/>
              <a:gd name="connsiteX27" fmla="*/ 337399 w 4938738"/>
              <a:gd name="connsiteY27" fmla="*/ 518323 h 963298"/>
              <a:gd name="connsiteX28" fmla="*/ 337399 w 4938738"/>
              <a:gd name="connsiteY28" fmla="*/ 518323 h 963298"/>
              <a:gd name="connsiteX29" fmla="*/ 337399 w 4938738"/>
              <a:gd name="connsiteY29" fmla="*/ 484094 h 963298"/>
              <a:gd name="connsiteX30" fmla="*/ 249382 w 4938738"/>
              <a:gd name="connsiteY30" fmla="*/ 484094 h 963298"/>
              <a:gd name="connsiteX31" fmla="*/ 249382 w 4938738"/>
              <a:gd name="connsiteY31" fmla="*/ 400966 h 963298"/>
              <a:gd name="connsiteX32" fmla="*/ 205373 w 4938738"/>
              <a:gd name="connsiteY32" fmla="*/ 396077 h 963298"/>
              <a:gd name="connsiteX33" fmla="*/ 205373 w 4938738"/>
              <a:gd name="connsiteY33" fmla="*/ 356958 h 963298"/>
              <a:gd name="connsiteX34" fmla="*/ 97797 w 4938738"/>
              <a:gd name="connsiteY34" fmla="*/ 356958 h 963298"/>
              <a:gd name="connsiteX35" fmla="*/ 97797 w 4938738"/>
              <a:gd name="connsiteY35" fmla="*/ 239602 h 963298"/>
              <a:gd name="connsiteX36" fmla="*/ 63568 w 4938738"/>
              <a:gd name="connsiteY36" fmla="*/ 239602 h 963298"/>
              <a:gd name="connsiteX37" fmla="*/ 63568 w 4938738"/>
              <a:gd name="connsiteY37" fmla="*/ 39118 h 963298"/>
              <a:gd name="connsiteX38" fmla="*/ 0 w 4938738"/>
              <a:gd name="connsiteY38" fmla="*/ 39118 h 963298"/>
              <a:gd name="connsiteX39" fmla="*/ 0 w 4938738"/>
              <a:gd name="connsiteY39" fmla="*/ 0 h 963298"/>
              <a:gd name="connsiteX40" fmla="*/ 0 w 4938738"/>
              <a:gd name="connsiteY40" fmla="*/ 0 h 963298"/>
              <a:gd name="connsiteX0" fmla="*/ 4938738 w 4938738"/>
              <a:gd name="connsiteY0" fmla="*/ 963298 h 963298"/>
              <a:gd name="connsiteX1" fmla="*/ 2953463 w 4938738"/>
              <a:gd name="connsiteY1" fmla="*/ 963298 h 963298"/>
              <a:gd name="connsiteX2" fmla="*/ 2953463 w 4938738"/>
              <a:gd name="connsiteY2" fmla="*/ 933959 h 963298"/>
              <a:gd name="connsiteX3" fmla="*/ 2938794 w 4938738"/>
              <a:gd name="connsiteY3" fmla="*/ 933959 h 963298"/>
              <a:gd name="connsiteX4" fmla="*/ 2938794 w 4938738"/>
              <a:gd name="connsiteY4" fmla="*/ 933959 h 963298"/>
              <a:gd name="connsiteX5" fmla="*/ 2938794 w 4938738"/>
              <a:gd name="connsiteY5" fmla="*/ 899730 h 963298"/>
              <a:gd name="connsiteX6" fmla="*/ 2009724 w 4938738"/>
              <a:gd name="connsiteY6" fmla="*/ 899730 h 963298"/>
              <a:gd name="connsiteX7" fmla="*/ 2009724 w 4938738"/>
              <a:gd name="connsiteY7" fmla="*/ 865501 h 963298"/>
              <a:gd name="connsiteX8" fmla="*/ 914400 w 4938738"/>
              <a:gd name="connsiteY8" fmla="*/ 865501 h 963298"/>
              <a:gd name="connsiteX9" fmla="*/ 914400 w 4938738"/>
              <a:gd name="connsiteY9" fmla="*/ 865501 h 963298"/>
              <a:gd name="connsiteX10" fmla="*/ 914400 w 4938738"/>
              <a:gd name="connsiteY10" fmla="*/ 826382 h 963298"/>
              <a:gd name="connsiteX11" fmla="*/ 821493 w 4938738"/>
              <a:gd name="connsiteY11" fmla="*/ 826382 h 963298"/>
              <a:gd name="connsiteX12" fmla="*/ 831272 w 4938738"/>
              <a:gd name="connsiteY12" fmla="*/ 801932 h 963298"/>
              <a:gd name="connsiteX13" fmla="*/ 787264 w 4938738"/>
              <a:gd name="connsiteY13" fmla="*/ 792153 h 963298"/>
              <a:gd name="connsiteX14" fmla="*/ 787264 w 4938738"/>
              <a:gd name="connsiteY14" fmla="*/ 757925 h 963298"/>
              <a:gd name="connsiteX15" fmla="*/ 728586 w 4938738"/>
              <a:gd name="connsiteY15" fmla="*/ 757925 h 963298"/>
              <a:gd name="connsiteX16" fmla="*/ 728586 w 4938738"/>
              <a:gd name="connsiteY16" fmla="*/ 718806 h 963298"/>
              <a:gd name="connsiteX17" fmla="*/ 674798 w 4938738"/>
              <a:gd name="connsiteY17" fmla="*/ 718806 h 963298"/>
              <a:gd name="connsiteX18" fmla="*/ 674798 w 4938738"/>
              <a:gd name="connsiteY18" fmla="*/ 689467 h 963298"/>
              <a:gd name="connsiteX19" fmla="*/ 488984 w 4938738"/>
              <a:gd name="connsiteY19" fmla="*/ 689467 h 963298"/>
              <a:gd name="connsiteX20" fmla="*/ 476284 w 4938738"/>
              <a:gd name="connsiteY20" fmla="*/ 692642 h 963298"/>
              <a:gd name="connsiteX21" fmla="*/ 459645 w 4938738"/>
              <a:gd name="connsiteY21" fmla="*/ 660128 h 963298"/>
              <a:gd name="connsiteX22" fmla="*/ 459645 w 4938738"/>
              <a:gd name="connsiteY22" fmla="*/ 557441 h 963298"/>
              <a:gd name="connsiteX23" fmla="*/ 420526 w 4938738"/>
              <a:gd name="connsiteY23" fmla="*/ 557441 h 963298"/>
              <a:gd name="connsiteX24" fmla="*/ 420526 w 4938738"/>
              <a:gd name="connsiteY24" fmla="*/ 557441 h 963298"/>
              <a:gd name="connsiteX25" fmla="*/ 420526 w 4938738"/>
              <a:gd name="connsiteY25" fmla="*/ 518323 h 963298"/>
              <a:gd name="connsiteX26" fmla="*/ 337399 w 4938738"/>
              <a:gd name="connsiteY26" fmla="*/ 518323 h 963298"/>
              <a:gd name="connsiteX27" fmla="*/ 337399 w 4938738"/>
              <a:gd name="connsiteY27" fmla="*/ 518323 h 963298"/>
              <a:gd name="connsiteX28" fmla="*/ 337399 w 4938738"/>
              <a:gd name="connsiteY28" fmla="*/ 518323 h 963298"/>
              <a:gd name="connsiteX29" fmla="*/ 337399 w 4938738"/>
              <a:gd name="connsiteY29" fmla="*/ 484094 h 963298"/>
              <a:gd name="connsiteX30" fmla="*/ 249382 w 4938738"/>
              <a:gd name="connsiteY30" fmla="*/ 484094 h 963298"/>
              <a:gd name="connsiteX31" fmla="*/ 249382 w 4938738"/>
              <a:gd name="connsiteY31" fmla="*/ 400966 h 963298"/>
              <a:gd name="connsiteX32" fmla="*/ 205373 w 4938738"/>
              <a:gd name="connsiteY32" fmla="*/ 396077 h 963298"/>
              <a:gd name="connsiteX33" fmla="*/ 205373 w 4938738"/>
              <a:gd name="connsiteY33" fmla="*/ 356958 h 963298"/>
              <a:gd name="connsiteX34" fmla="*/ 97797 w 4938738"/>
              <a:gd name="connsiteY34" fmla="*/ 356958 h 963298"/>
              <a:gd name="connsiteX35" fmla="*/ 97797 w 4938738"/>
              <a:gd name="connsiteY35" fmla="*/ 239602 h 963298"/>
              <a:gd name="connsiteX36" fmla="*/ 63568 w 4938738"/>
              <a:gd name="connsiteY36" fmla="*/ 239602 h 963298"/>
              <a:gd name="connsiteX37" fmla="*/ 63568 w 4938738"/>
              <a:gd name="connsiteY37" fmla="*/ 39118 h 963298"/>
              <a:gd name="connsiteX38" fmla="*/ 0 w 4938738"/>
              <a:gd name="connsiteY38" fmla="*/ 39118 h 963298"/>
              <a:gd name="connsiteX39" fmla="*/ 0 w 4938738"/>
              <a:gd name="connsiteY39" fmla="*/ 0 h 963298"/>
              <a:gd name="connsiteX40" fmla="*/ 0 w 4938738"/>
              <a:gd name="connsiteY40" fmla="*/ 0 h 963298"/>
              <a:gd name="connsiteX0" fmla="*/ 4938738 w 4938738"/>
              <a:gd name="connsiteY0" fmla="*/ 963298 h 963298"/>
              <a:gd name="connsiteX1" fmla="*/ 2953463 w 4938738"/>
              <a:gd name="connsiteY1" fmla="*/ 963298 h 963298"/>
              <a:gd name="connsiteX2" fmla="*/ 2953463 w 4938738"/>
              <a:gd name="connsiteY2" fmla="*/ 933959 h 963298"/>
              <a:gd name="connsiteX3" fmla="*/ 2938794 w 4938738"/>
              <a:gd name="connsiteY3" fmla="*/ 933959 h 963298"/>
              <a:gd name="connsiteX4" fmla="*/ 2938794 w 4938738"/>
              <a:gd name="connsiteY4" fmla="*/ 933959 h 963298"/>
              <a:gd name="connsiteX5" fmla="*/ 2938794 w 4938738"/>
              <a:gd name="connsiteY5" fmla="*/ 899730 h 963298"/>
              <a:gd name="connsiteX6" fmla="*/ 2009724 w 4938738"/>
              <a:gd name="connsiteY6" fmla="*/ 899730 h 963298"/>
              <a:gd name="connsiteX7" fmla="*/ 2009724 w 4938738"/>
              <a:gd name="connsiteY7" fmla="*/ 865501 h 963298"/>
              <a:gd name="connsiteX8" fmla="*/ 914400 w 4938738"/>
              <a:gd name="connsiteY8" fmla="*/ 865501 h 963298"/>
              <a:gd name="connsiteX9" fmla="*/ 914400 w 4938738"/>
              <a:gd name="connsiteY9" fmla="*/ 865501 h 963298"/>
              <a:gd name="connsiteX10" fmla="*/ 914400 w 4938738"/>
              <a:gd name="connsiteY10" fmla="*/ 826382 h 963298"/>
              <a:gd name="connsiteX11" fmla="*/ 821493 w 4938738"/>
              <a:gd name="connsiteY11" fmla="*/ 826382 h 963298"/>
              <a:gd name="connsiteX12" fmla="*/ 831272 w 4938738"/>
              <a:gd name="connsiteY12" fmla="*/ 801932 h 963298"/>
              <a:gd name="connsiteX13" fmla="*/ 787264 w 4938738"/>
              <a:gd name="connsiteY13" fmla="*/ 792153 h 963298"/>
              <a:gd name="connsiteX14" fmla="*/ 787264 w 4938738"/>
              <a:gd name="connsiteY14" fmla="*/ 757925 h 963298"/>
              <a:gd name="connsiteX15" fmla="*/ 728586 w 4938738"/>
              <a:gd name="connsiteY15" fmla="*/ 757925 h 963298"/>
              <a:gd name="connsiteX16" fmla="*/ 728586 w 4938738"/>
              <a:gd name="connsiteY16" fmla="*/ 718806 h 963298"/>
              <a:gd name="connsiteX17" fmla="*/ 674798 w 4938738"/>
              <a:gd name="connsiteY17" fmla="*/ 718806 h 963298"/>
              <a:gd name="connsiteX18" fmla="*/ 674798 w 4938738"/>
              <a:gd name="connsiteY18" fmla="*/ 689467 h 963298"/>
              <a:gd name="connsiteX19" fmla="*/ 488984 w 4938738"/>
              <a:gd name="connsiteY19" fmla="*/ 689467 h 963298"/>
              <a:gd name="connsiteX20" fmla="*/ 476284 w 4938738"/>
              <a:gd name="connsiteY20" fmla="*/ 692642 h 963298"/>
              <a:gd name="connsiteX21" fmla="*/ 459645 w 4938738"/>
              <a:gd name="connsiteY21" fmla="*/ 666478 h 963298"/>
              <a:gd name="connsiteX22" fmla="*/ 459645 w 4938738"/>
              <a:gd name="connsiteY22" fmla="*/ 557441 h 963298"/>
              <a:gd name="connsiteX23" fmla="*/ 420526 w 4938738"/>
              <a:gd name="connsiteY23" fmla="*/ 557441 h 963298"/>
              <a:gd name="connsiteX24" fmla="*/ 420526 w 4938738"/>
              <a:gd name="connsiteY24" fmla="*/ 557441 h 963298"/>
              <a:gd name="connsiteX25" fmla="*/ 420526 w 4938738"/>
              <a:gd name="connsiteY25" fmla="*/ 518323 h 963298"/>
              <a:gd name="connsiteX26" fmla="*/ 337399 w 4938738"/>
              <a:gd name="connsiteY26" fmla="*/ 518323 h 963298"/>
              <a:gd name="connsiteX27" fmla="*/ 337399 w 4938738"/>
              <a:gd name="connsiteY27" fmla="*/ 518323 h 963298"/>
              <a:gd name="connsiteX28" fmla="*/ 337399 w 4938738"/>
              <a:gd name="connsiteY28" fmla="*/ 518323 h 963298"/>
              <a:gd name="connsiteX29" fmla="*/ 337399 w 4938738"/>
              <a:gd name="connsiteY29" fmla="*/ 484094 h 963298"/>
              <a:gd name="connsiteX30" fmla="*/ 249382 w 4938738"/>
              <a:gd name="connsiteY30" fmla="*/ 484094 h 963298"/>
              <a:gd name="connsiteX31" fmla="*/ 249382 w 4938738"/>
              <a:gd name="connsiteY31" fmla="*/ 400966 h 963298"/>
              <a:gd name="connsiteX32" fmla="*/ 205373 w 4938738"/>
              <a:gd name="connsiteY32" fmla="*/ 396077 h 963298"/>
              <a:gd name="connsiteX33" fmla="*/ 205373 w 4938738"/>
              <a:gd name="connsiteY33" fmla="*/ 356958 h 963298"/>
              <a:gd name="connsiteX34" fmla="*/ 97797 w 4938738"/>
              <a:gd name="connsiteY34" fmla="*/ 356958 h 963298"/>
              <a:gd name="connsiteX35" fmla="*/ 97797 w 4938738"/>
              <a:gd name="connsiteY35" fmla="*/ 239602 h 963298"/>
              <a:gd name="connsiteX36" fmla="*/ 63568 w 4938738"/>
              <a:gd name="connsiteY36" fmla="*/ 239602 h 963298"/>
              <a:gd name="connsiteX37" fmla="*/ 63568 w 4938738"/>
              <a:gd name="connsiteY37" fmla="*/ 39118 h 963298"/>
              <a:gd name="connsiteX38" fmla="*/ 0 w 4938738"/>
              <a:gd name="connsiteY38" fmla="*/ 39118 h 963298"/>
              <a:gd name="connsiteX39" fmla="*/ 0 w 4938738"/>
              <a:gd name="connsiteY39" fmla="*/ 0 h 963298"/>
              <a:gd name="connsiteX40" fmla="*/ 0 w 4938738"/>
              <a:gd name="connsiteY40" fmla="*/ 0 h 963298"/>
              <a:gd name="connsiteX0" fmla="*/ 4938738 w 4938738"/>
              <a:gd name="connsiteY0" fmla="*/ 963298 h 963298"/>
              <a:gd name="connsiteX1" fmla="*/ 2953463 w 4938738"/>
              <a:gd name="connsiteY1" fmla="*/ 963298 h 963298"/>
              <a:gd name="connsiteX2" fmla="*/ 2953463 w 4938738"/>
              <a:gd name="connsiteY2" fmla="*/ 933959 h 963298"/>
              <a:gd name="connsiteX3" fmla="*/ 2938794 w 4938738"/>
              <a:gd name="connsiteY3" fmla="*/ 933959 h 963298"/>
              <a:gd name="connsiteX4" fmla="*/ 2938794 w 4938738"/>
              <a:gd name="connsiteY4" fmla="*/ 933959 h 963298"/>
              <a:gd name="connsiteX5" fmla="*/ 2938794 w 4938738"/>
              <a:gd name="connsiteY5" fmla="*/ 899730 h 963298"/>
              <a:gd name="connsiteX6" fmla="*/ 2009724 w 4938738"/>
              <a:gd name="connsiteY6" fmla="*/ 899730 h 963298"/>
              <a:gd name="connsiteX7" fmla="*/ 2009724 w 4938738"/>
              <a:gd name="connsiteY7" fmla="*/ 865501 h 963298"/>
              <a:gd name="connsiteX8" fmla="*/ 914400 w 4938738"/>
              <a:gd name="connsiteY8" fmla="*/ 865501 h 963298"/>
              <a:gd name="connsiteX9" fmla="*/ 914400 w 4938738"/>
              <a:gd name="connsiteY9" fmla="*/ 865501 h 963298"/>
              <a:gd name="connsiteX10" fmla="*/ 914400 w 4938738"/>
              <a:gd name="connsiteY10" fmla="*/ 826382 h 963298"/>
              <a:gd name="connsiteX11" fmla="*/ 821493 w 4938738"/>
              <a:gd name="connsiteY11" fmla="*/ 826382 h 963298"/>
              <a:gd name="connsiteX12" fmla="*/ 831272 w 4938738"/>
              <a:gd name="connsiteY12" fmla="*/ 801932 h 963298"/>
              <a:gd name="connsiteX13" fmla="*/ 787264 w 4938738"/>
              <a:gd name="connsiteY13" fmla="*/ 792153 h 963298"/>
              <a:gd name="connsiteX14" fmla="*/ 787264 w 4938738"/>
              <a:gd name="connsiteY14" fmla="*/ 757925 h 963298"/>
              <a:gd name="connsiteX15" fmla="*/ 728586 w 4938738"/>
              <a:gd name="connsiteY15" fmla="*/ 757925 h 963298"/>
              <a:gd name="connsiteX16" fmla="*/ 728586 w 4938738"/>
              <a:gd name="connsiteY16" fmla="*/ 718806 h 963298"/>
              <a:gd name="connsiteX17" fmla="*/ 674798 w 4938738"/>
              <a:gd name="connsiteY17" fmla="*/ 718806 h 963298"/>
              <a:gd name="connsiteX18" fmla="*/ 674798 w 4938738"/>
              <a:gd name="connsiteY18" fmla="*/ 689467 h 963298"/>
              <a:gd name="connsiteX19" fmla="*/ 488984 w 4938738"/>
              <a:gd name="connsiteY19" fmla="*/ 689467 h 963298"/>
              <a:gd name="connsiteX20" fmla="*/ 476284 w 4938738"/>
              <a:gd name="connsiteY20" fmla="*/ 679942 h 963298"/>
              <a:gd name="connsiteX21" fmla="*/ 459645 w 4938738"/>
              <a:gd name="connsiteY21" fmla="*/ 666478 h 963298"/>
              <a:gd name="connsiteX22" fmla="*/ 459645 w 4938738"/>
              <a:gd name="connsiteY22" fmla="*/ 557441 h 963298"/>
              <a:gd name="connsiteX23" fmla="*/ 420526 w 4938738"/>
              <a:gd name="connsiteY23" fmla="*/ 557441 h 963298"/>
              <a:gd name="connsiteX24" fmla="*/ 420526 w 4938738"/>
              <a:gd name="connsiteY24" fmla="*/ 557441 h 963298"/>
              <a:gd name="connsiteX25" fmla="*/ 420526 w 4938738"/>
              <a:gd name="connsiteY25" fmla="*/ 518323 h 963298"/>
              <a:gd name="connsiteX26" fmla="*/ 337399 w 4938738"/>
              <a:gd name="connsiteY26" fmla="*/ 518323 h 963298"/>
              <a:gd name="connsiteX27" fmla="*/ 337399 w 4938738"/>
              <a:gd name="connsiteY27" fmla="*/ 518323 h 963298"/>
              <a:gd name="connsiteX28" fmla="*/ 337399 w 4938738"/>
              <a:gd name="connsiteY28" fmla="*/ 518323 h 963298"/>
              <a:gd name="connsiteX29" fmla="*/ 337399 w 4938738"/>
              <a:gd name="connsiteY29" fmla="*/ 484094 h 963298"/>
              <a:gd name="connsiteX30" fmla="*/ 249382 w 4938738"/>
              <a:gd name="connsiteY30" fmla="*/ 484094 h 963298"/>
              <a:gd name="connsiteX31" fmla="*/ 249382 w 4938738"/>
              <a:gd name="connsiteY31" fmla="*/ 400966 h 963298"/>
              <a:gd name="connsiteX32" fmla="*/ 205373 w 4938738"/>
              <a:gd name="connsiteY32" fmla="*/ 396077 h 963298"/>
              <a:gd name="connsiteX33" fmla="*/ 205373 w 4938738"/>
              <a:gd name="connsiteY33" fmla="*/ 356958 h 963298"/>
              <a:gd name="connsiteX34" fmla="*/ 97797 w 4938738"/>
              <a:gd name="connsiteY34" fmla="*/ 356958 h 963298"/>
              <a:gd name="connsiteX35" fmla="*/ 97797 w 4938738"/>
              <a:gd name="connsiteY35" fmla="*/ 239602 h 963298"/>
              <a:gd name="connsiteX36" fmla="*/ 63568 w 4938738"/>
              <a:gd name="connsiteY36" fmla="*/ 239602 h 963298"/>
              <a:gd name="connsiteX37" fmla="*/ 63568 w 4938738"/>
              <a:gd name="connsiteY37" fmla="*/ 39118 h 963298"/>
              <a:gd name="connsiteX38" fmla="*/ 0 w 4938738"/>
              <a:gd name="connsiteY38" fmla="*/ 39118 h 963298"/>
              <a:gd name="connsiteX39" fmla="*/ 0 w 4938738"/>
              <a:gd name="connsiteY39" fmla="*/ 0 h 963298"/>
              <a:gd name="connsiteX40" fmla="*/ 0 w 4938738"/>
              <a:gd name="connsiteY40" fmla="*/ 0 h 963298"/>
              <a:gd name="connsiteX0" fmla="*/ 4938738 w 4938738"/>
              <a:gd name="connsiteY0" fmla="*/ 963298 h 963298"/>
              <a:gd name="connsiteX1" fmla="*/ 2953463 w 4938738"/>
              <a:gd name="connsiteY1" fmla="*/ 963298 h 963298"/>
              <a:gd name="connsiteX2" fmla="*/ 2953463 w 4938738"/>
              <a:gd name="connsiteY2" fmla="*/ 933959 h 963298"/>
              <a:gd name="connsiteX3" fmla="*/ 2938794 w 4938738"/>
              <a:gd name="connsiteY3" fmla="*/ 933959 h 963298"/>
              <a:gd name="connsiteX4" fmla="*/ 2938794 w 4938738"/>
              <a:gd name="connsiteY4" fmla="*/ 933959 h 963298"/>
              <a:gd name="connsiteX5" fmla="*/ 2938794 w 4938738"/>
              <a:gd name="connsiteY5" fmla="*/ 899730 h 963298"/>
              <a:gd name="connsiteX6" fmla="*/ 2009724 w 4938738"/>
              <a:gd name="connsiteY6" fmla="*/ 899730 h 963298"/>
              <a:gd name="connsiteX7" fmla="*/ 2009724 w 4938738"/>
              <a:gd name="connsiteY7" fmla="*/ 865501 h 963298"/>
              <a:gd name="connsiteX8" fmla="*/ 914400 w 4938738"/>
              <a:gd name="connsiteY8" fmla="*/ 865501 h 963298"/>
              <a:gd name="connsiteX9" fmla="*/ 914400 w 4938738"/>
              <a:gd name="connsiteY9" fmla="*/ 865501 h 963298"/>
              <a:gd name="connsiteX10" fmla="*/ 914400 w 4938738"/>
              <a:gd name="connsiteY10" fmla="*/ 826382 h 963298"/>
              <a:gd name="connsiteX11" fmla="*/ 821493 w 4938738"/>
              <a:gd name="connsiteY11" fmla="*/ 826382 h 963298"/>
              <a:gd name="connsiteX12" fmla="*/ 831272 w 4938738"/>
              <a:gd name="connsiteY12" fmla="*/ 801932 h 963298"/>
              <a:gd name="connsiteX13" fmla="*/ 787264 w 4938738"/>
              <a:gd name="connsiteY13" fmla="*/ 792153 h 963298"/>
              <a:gd name="connsiteX14" fmla="*/ 787264 w 4938738"/>
              <a:gd name="connsiteY14" fmla="*/ 757925 h 963298"/>
              <a:gd name="connsiteX15" fmla="*/ 728586 w 4938738"/>
              <a:gd name="connsiteY15" fmla="*/ 757925 h 963298"/>
              <a:gd name="connsiteX16" fmla="*/ 728586 w 4938738"/>
              <a:gd name="connsiteY16" fmla="*/ 718806 h 963298"/>
              <a:gd name="connsiteX17" fmla="*/ 674798 w 4938738"/>
              <a:gd name="connsiteY17" fmla="*/ 718806 h 963298"/>
              <a:gd name="connsiteX18" fmla="*/ 674798 w 4938738"/>
              <a:gd name="connsiteY18" fmla="*/ 689467 h 963298"/>
              <a:gd name="connsiteX19" fmla="*/ 488984 w 4938738"/>
              <a:gd name="connsiteY19" fmla="*/ 689467 h 963298"/>
              <a:gd name="connsiteX20" fmla="*/ 485809 w 4938738"/>
              <a:gd name="connsiteY20" fmla="*/ 676767 h 963298"/>
              <a:gd name="connsiteX21" fmla="*/ 459645 w 4938738"/>
              <a:gd name="connsiteY21" fmla="*/ 666478 h 963298"/>
              <a:gd name="connsiteX22" fmla="*/ 459645 w 4938738"/>
              <a:gd name="connsiteY22" fmla="*/ 557441 h 963298"/>
              <a:gd name="connsiteX23" fmla="*/ 420526 w 4938738"/>
              <a:gd name="connsiteY23" fmla="*/ 557441 h 963298"/>
              <a:gd name="connsiteX24" fmla="*/ 420526 w 4938738"/>
              <a:gd name="connsiteY24" fmla="*/ 557441 h 963298"/>
              <a:gd name="connsiteX25" fmla="*/ 420526 w 4938738"/>
              <a:gd name="connsiteY25" fmla="*/ 518323 h 963298"/>
              <a:gd name="connsiteX26" fmla="*/ 337399 w 4938738"/>
              <a:gd name="connsiteY26" fmla="*/ 518323 h 963298"/>
              <a:gd name="connsiteX27" fmla="*/ 337399 w 4938738"/>
              <a:gd name="connsiteY27" fmla="*/ 518323 h 963298"/>
              <a:gd name="connsiteX28" fmla="*/ 337399 w 4938738"/>
              <a:gd name="connsiteY28" fmla="*/ 518323 h 963298"/>
              <a:gd name="connsiteX29" fmla="*/ 337399 w 4938738"/>
              <a:gd name="connsiteY29" fmla="*/ 484094 h 963298"/>
              <a:gd name="connsiteX30" fmla="*/ 249382 w 4938738"/>
              <a:gd name="connsiteY30" fmla="*/ 484094 h 963298"/>
              <a:gd name="connsiteX31" fmla="*/ 249382 w 4938738"/>
              <a:gd name="connsiteY31" fmla="*/ 400966 h 963298"/>
              <a:gd name="connsiteX32" fmla="*/ 205373 w 4938738"/>
              <a:gd name="connsiteY32" fmla="*/ 396077 h 963298"/>
              <a:gd name="connsiteX33" fmla="*/ 205373 w 4938738"/>
              <a:gd name="connsiteY33" fmla="*/ 356958 h 963298"/>
              <a:gd name="connsiteX34" fmla="*/ 97797 w 4938738"/>
              <a:gd name="connsiteY34" fmla="*/ 356958 h 963298"/>
              <a:gd name="connsiteX35" fmla="*/ 97797 w 4938738"/>
              <a:gd name="connsiteY35" fmla="*/ 239602 h 963298"/>
              <a:gd name="connsiteX36" fmla="*/ 63568 w 4938738"/>
              <a:gd name="connsiteY36" fmla="*/ 239602 h 963298"/>
              <a:gd name="connsiteX37" fmla="*/ 63568 w 4938738"/>
              <a:gd name="connsiteY37" fmla="*/ 39118 h 963298"/>
              <a:gd name="connsiteX38" fmla="*/ 0 w 4938738"/>
              <a:gd name="connsiteY38" fmla="*/ 39118 h 963298"/>
              <a:gd name="connsiteX39" fmla="*/ 0 w 4938738"/>
              <a:gd name="connsiteY39" fmla="*/ 0 h 963298"/>
              <a:gd name="connsiteX40" fmla="*/ 0 w 4938738"/>
              <a:gd name="connsiteY40" fmla="*/ 0 h 963298"/>
              <a:gd name="connsiteX0" fmla="*/ 4938738 w 4938738"/>
              <a:gd name="connsiteY0" fmla="*/ 963298 h 963298"/>
              <a:gd name="connsiteX1" fmla="*/ 2953463 w 4938738"/>
              <a:gd name="connsiteY1" fmla="*/ 963298 h 963298"/>
              <a:gd name="connsiteX2" fmla="*/ 2953463 w 4938738"/>
              <a:gd name="connsiteY2" fmla="*/ 933959 h 963298"/>
              <a:gd name="connsiteX3" fmla="*/ 2938794 w 4938738"/>
              <a:gd name="connsiteY3" fmla="*/ 933959 h 963298"/>
              <a:gd name="connsiteX4" fmla="*/ 2938794 w 4938738"/>
              <a:gd name="connsiteY4" fmla="*/ 933959 h 963298"/>
              <a:gd name="connsiteX5" fmla="*/ 2938794 w 4938738"/>
              <a:gd name="connsiteY5" fmla="*/ 899730 h 963298"/>
              <a:gd name="connsiteX6" fmla="*/ 2009724 w 4938738"/>
              <a:gd name="connsiteY6" fmla="*/ 899730 h 963298"/>
              <a:gd name="connsiteX7" fmla="*/ 2009724 w 4938738"/>
              <a:gd name="connsiteY7" fmla="*/ 865501 h 963298"/>
              <a:gd name="connsiteX8" fmla="*/ 914400 w 4938738"/>
              <a:gd name="connsiteY8" fmla="*/ 865501 h 963298"/>
              <a:gd name="connsiteX9" fmla="*/ 914400 w 4938738"/>
              <a:gd name="connsiteY9" fmla="*/ 865501 h 963298"/>
              <a:gd name="connsiteX10" fmla="*/ 914400 w 4938738"/>
              <a:gd name="connsiteY10" fmla="*/ 826382 h 963298"/>
              <a:gd name="connsiteX11" fmla="*/ 821493 w 4938738"/>
              <a:gd name="connsiteY11" fmla="*/ 826382 h 963298"/>
              <a:gd name="connsiteX12" fmla="*/ 831272 w 4938738"/>
              <a:gd name="connsiteY12" fmla="*/ 801932 h 963298"/>
              <a:gd name="connsiteX13" fmla="*/ 787264 w 4938738"/>
              <a:gd name="connsiteY13" fmla="*/ 792153 h 963298"/>
              <a:gd name="connsiteX14" fmla="*/ 787264 w 4938738"/>
              <a:gd name="connsiteY14" fmla="*/ 757925 h 963298"/>
              <a:gd name="connsiteX15" fmla="*/ 728586 w 4938738"/>
              <a:gd name="connsiteY15" fmla="*/ 757925 h 963298"/>
              <a:gd name="connsiteX16" fmla="*/ 728586 w 4938738"/>
              <a:gd name="connsiteY16" fmla="*/ 718806 h 963298"/>
              <a:gd name="connsiteX17" fmla="*/ 674798 w 4938738"/>
              <a:gd name="connsiteY17" fmla="*/ 718806 h 963298"/>
              <a:gd name="connsiteX18" fmla="*/ 674798 w 4938738"/>
              <a:gd name="connsiteY18" fmla="*/ 689467 h 963298"/>
              <a:gd name="connsiteX19" fmla="*/ 479459 w 4938738"/>
              <a:gd name="connsiteY19" fmla="*/ 689467 h 963298"/>
              <a:gd name="connsiteX20" fmla="*/ 485809 w 4938738"/>
              <a:gd name="connsiteY20" fmla="*/ 676767 h 963298"/>
              <a:gd name="connsiteX21" fmla="*/ 459645 w 4938738"/>
              <a:gd name="connsiteY21" fmla="*/ 666478 h 963298"/>
              <a:gd name="connsiteX22" fmla="*/ 459645 w 4938738"/>
              <a:gd name="connsiteY22" fmla="*/ 557441 h 963298"/>
              <a:gd name="connsiteX23" fmla="*/ 420526 w 4938738"/>
              <a:gd name="connsiteY23" fmla="*/ 557441 h 963298"/>
              <a:gd name="connsiteX24" fmla="*/ 420526 w 4938738"/>
              <a:gd name="connsiteY24" fmla="*/ 557441 h 963298"/>
              <a:gd name="connsiteX25" fmla="*/ 420526 w 4938738"/>
              <a:gd name="connsiteY25" fmla="*/ 518323 h 963298"/>
              <a:gd name="connsiteX26" fmla="*/ 337399 w 4938738"/>
              <a:gd name="connsiteY26" fmla="*/ 518323 h 963298"/>
              <a:gd name="connsiteX27" fmla="*/ 337399 w 4938738"/>
              <a:gd name="connsiteY27" fmla="*/ 518323 h 963298"/>
              <a:gd name="connsiteX28" fmla="*/ 337399 w 4938738"/>
              <a:gd name="connsiteY28" fmla="*/ 518323 h 963298"/>
              <a:gd name="connsiteX29" fmla="*/ 337399 w 4938738"/>
              <a:gd name="connsiteY29" fmla="*/ 484094 h 963298"/>
              <a:gd name="connsiteX30" fmla="*/ 249382 w 4938738"/>
              <a:gd name="connsiteY30" fmla="*/ 484094 h 963298"/>
              <a:gd name="connsiteX31" fmla="*/ 249382 w 4938738"/>
              <a:gd name="connsiteY31" fmla="*/ 400966 h 963298"/>
              <a:gd name="connsiteX32" fmla="*/ 205373 w 4938738"/>
              <a:gd name="connsiteY32" fmla="*/ 396077 h 963298"/>
              <a:gd name="connsiteX33" fmla="*/ 205373 w 4938738"/>
              <a:gd name="connsiteY33" fmla="*/ 356958 h 963298"/>
              <a:gd name="connsiteX34" fmla="*/ 97797 w 4938738"/>
              <a:gd name="connsiteY34" fmla="*/ 356958 h 963298"/>
              <a:gd name="connsiteX35" fmla="*/ 97797 w 4938738"/>
              <a:gd name="connsiteY35" fmla="*/ 239602 h 963298"/>
              <a:gd name="connsiteX36" fmla="*/ 63568 w 4938738"/>
              <a:gd name="connsiteY36" fmla="*/ 239602 h 963298"/>
              <a:gd name="connsiteX37" fmla="*/ 63568 w 4938738"/>
              <a:gd name="connsiteY37" fmla="*/ 39118 h 963298"/>
              <a:gd name="connsiteX38" fmla="*/ 0 w 4938738"/>
              <a:gd name="connsiteY38" fmla="*/ 39118 h 963298"/>
              <a:gd name="connsiteX39" fmla="*/ 0 w 4938738"/>
              <a:gd name="connsiteY39" fmla="*/ 0 h 963298"/>
              <a:gd name="connsiteX40" fmla="*/ 0 w 4938738"/>
              <a:gd name="connsiteY40" fmla="*/ 0 h 963298"/>
              <a:gd name="connsiteX0" fmla="*/ 4938738 w 4938738"/>
              <a:gd name="connsiteY0" fmla="*/ 963298 h 963298"/>
              <a:gd name="connsiteX1" fmla="*/ 2953463 w 4938738"/>
              <a:gd name="connsiteY1" fmla="*/ 963298 h 963298"/>
              <a:gd name="connsiteX2" fmla="*/ 2953463 w 4938738"/>
              <a:gd name="connsiteY2" fmla="*/ 933959 h 963298"/>
              <a:gd name="connsiteX3" fmla="*/ 2938794 w 4938738"/>
              <a:gd name="connsiteY3" fmla="*/ 933959 h 963298"/>
              <a:gd name="connsiteX4" fmla="*/ 2938794 w 4938738"/>
              <a:gd name="connsiteY4" fmla="*/ 933959 h 963298"/>
              <a:gd name="connsiteX5" fmla="*/ 2938794 w 4938738"/>
              <a:gd name="connsiteY5" fmla="*/ 899730 h 963298"/>
              <a:gd name="connsiteX6" fmla="*/ 2009724 w 4938738"/>
              <a:gd name="connsiteY6" fmla="*/ 899730 h 963298"/>
              <a:gd name="connsiteX7" fmla="*/ 2009724 w 4938738"/>
              <a:gd name="connsiteY7" fmla="*/ 865501 h 963298"/>
              <a:gd name="connsiteX8" fmla="*/ 914400 w 4938738"/>
              <a:gd name="connsiteY8" fmla="*/ 865501 h 963298"/>
              <a:gd name="connsiteX9" fmla="*/ 914400 w 4938738"/>
              <a:gd name="connsiteY9" fmla="*/ 865501 h 963298"/>
              <a:gd name="connsiteX10" fmla="*/ 914400 w 4938738"/>
              <a:gd name="connsiteY10" fmla="*/ 826382 h 963298"/>
              <a:gd name="connsiteX11" fmla="*/ 821493 w 4938738"/>
              <a:gd name="connsiteY11" fmla="*/ 826382 h 963298"/>
              <a:gd name="connsiteX12" fmla="*/ 831272 w 4938738"/>
              <a:gd name="connsiteY12" fmla="*/ 801932 h 963298"/>
              <a:gd name="connsiteX13" fmla="*/ 787264 w 4938738"/>
              <a:gd name="connsiteY13" fmla="*/ 792153 h 963298"/>
              <a:gd name="connsiteX14" fmla="*/ 787264 w 4938738"/>
              <a:gd name="connsiteY14" fmla="*/ 757925 h 963298"/>
              <a:gd name="connsiteX15" fmla="*/ 728586 w 4938738"/>
              <a:gd name="connsiteY15" fmla="*/ 757925 h 963298"/>
              <a:gd name="connsiteX16" fmla="*/ 728586 w 4938738"/>
              <a:gd name="connsiteY16" fmla="*/ 718806 h 963298"/>
              <a:gd name="connsiteX17" fmla="*/ 674798 w 4938738"/>
              <a:gd name="connsiteY17" fmla="*/ 718806 h 963298"/>
              <a:gd name="connsiteX18" fmla="*/ 674798 w 4938738"/>
              <a:gd name="connsiteY18" fmla="*/ 689467 h 963298"/>
              <a:gd name="connsiteX19" fmla="*/ 479459 w 4938738"/>
              <a:gd name="connsiteY19" fmla="*/ 689467 h 963298"/>
              <a:gd name="connsiteX20" fmla="*/ 485809 w 4938738"/>
              <a:gd name="connsiteY20" fmla="*/ 676767 h 963298"/>
              <a:gd name="connsiteX21" fmla="*/ 459645 w 4938738"/>
              <a:gd name="connsiteY21" fmla="*/ 666478 h 963298"/>
              <a:gd name="connsiteX22" fmla="*/ 459645 w 4938738"/>
              <a:gd name="connsiteY22" fmla="*/ 557441 h 963298"/>
              <a:gd name="connsiteX23" fmla="*/ 420526 w 4938738"/>
              <a:gd name="connsiteY23" fmla="*/ 557441 h 963298"/>
              <a:gd name="connsiteX24" fmla="*/ 420526 w 4938738"/>
              <a:gd name="connsiteY24" fmla="*/ 557441 h 963298"/>
              <a:gd name="connsiteX25" fmla="*/ 420526 w 4938738"/>
              <a:gd name="connsiteY25" fmla="*/ 518323 h 963298"/>
              <a:gd name="connsiteX26" fmla="*/ 337399 w 4938738"/>
              <a:gd name="connsiteY26" fmla="*/ 518323 h 963298"/>
              <a:gd name="connsiteX27" fmla="*/ 337399 w 4938738"/>
              <a:gd name="connsiteY27" fmla="*/ 518323 h 963298"/>
              <a:gd name="connsiteX28" fmla="*/ 337399 w 4938738"/>
              <a:gd name="connsiteY28" fmla="*/ 518323 h 963298"/>
              <a:gd name="connsiteX29" fmla="*/ 337399 w 4938738"/>
              <a:gd name="connsiteY29" fmla="*/ 484094 h 963298"/>
              <a:gd name="connsiteX30" fmla="*/ 249382 w 4938738"/>
              <a:gd name="connsiteY30" fmla="*/ 484094 h 963298"/>
              <a:gd name="connsiteX31" fmla="*/ 249382 w 4938738"/>
              <a:gd name="connsiteY31" fmla="*/ 400966 h 963298"/>
              <a:gd name="connsiteX32" fmla="*/ 205373 w 4938738"/>
              <a:gd name="connsiteY32" fmla="*/ 396077 h 963298"/>
              <a:gd name="connsiteX33" fmla="*/ 205373 w 4938738"/>
              <a:gd name="connsiteY33" fmla="*/ 356958 h 963298"/>
              <a:gd name="connsiteX34" fmla="*/ 97797 w 4938738"/>
              <a:gd name="connsiteY34" fmla="*/ 356958 h 963298"/>
              <a:gd name="connsiteX35" fmla="*/ 97797 w 4938738"/>
              <a:gd name="connsiteY35" fmla="*/ 239602 h 963298"/>
              <a:gd name="connsiteX36" fmla="*/ 63568 w 4938738"/>
              <a:gd name="connsiteY36" fmla="*/ 239602 h 963298"/>
              <a:gd name="connsiteX37" fmla="*/ 63568 w 4938738"/>
              <a:gd name="connsiteY37" fmla="*/ 39118 h 963298"/>
              <a:gd name="connsiteX38" fmla="*/ 0 w 4938738"/>
              <a:gd name="connsiteY38" fmla="*/ 39118 h 963298"/>
              <a:gd name="connsiteX39" fmla="*/ 0 w 4938738"/>
              <a:gd name="connsiteY39" fmla="*/ 0 h 963298"/>
              <a:gd name="connsiteX40" fmla="*/ 0 w 4938738"/>
              <a:gd name="connsiteY40" fmla="*/ 0 h 963298"/>
              <a:gd name="connsiteX0" fmla="*/ 4938738 w 4938738"/>
              <a:gd name="connsiteY0" fmla="*/ 963298 h 963298"/>
              <a:gd name="connsiteX1" fmla="*/ 2953463 w 4938738"/>
              <a:gd name="connsiteY1" fmla="*/ 963298 h 963298"/>
              <a:gd name="connsiteX2" fmla="*/ 2953463 w 4938738"/>
              <a:gd name="connsiteY2" fmla="*/ 933959 h 963298"/>
              <a:gd name="connsiteX3" fmla="*/ 2938794 w 4938738"/>
              <a:gd name="connsiteY3" fmla="*/ 933959 h 963298"/>
              <a:gd name="connsiteX4" fmla="*/ 2938794 w 4938738"/>
              <a:gd name="connsiteY4" fmla="*/ 933959 h 963298"/>
              <a:gd name="connsiteX5" fmla="*/ 2938794 w 4938738"/>
              <a:gd name="connsiteY5" fmla="*/ 899730 h 963298"/>
              <a:gd name="connsiteX6" fmla="*/ 2009724 w 4938738"/>
              <a:gd name="connsiteY6" fmla="*/ 899730 h 963298"/>
              <a:gd name="connsiteX7" fmla="*/ 2009724 w 4938738"/>
              <a:gd name="connsiteY7" fmla="*/ 865501 h 963298"/>
              <a:gd name="connsiteX8" fmla="*/ 914400 w 4938738"/>
              <a:gd name="connsiteY8" fmla="*/ 865501 h 963298"/>
              <a:gd name="connsiteX9" fmla="*/ 914400 w 4938738"/>
              <a:gd name="connsiteY9" fmla="*/ 865501 h 963298"/>
              <a:gd name="connsiteX10" fmla="*/ 914400 w 4938738"/>
              <a:gd name="connsiteY10" fmla="*/ 826382 h 963298"/>
              <a:gd name="connsiteX11" fmla="*/ 821493 w 4938738"/>
              <a:gd name="connsiteY11" fmla="*/ 826382 h 963298"/>
              <a:gd name="connsiteX12" fmla="*/ 831272 w 4938738"/>
              <a:gd name="connsiteY12" fmla="*/ 801932 h 963298"/>
              <a:gd name="connsiteX13" fmla="*/ 787264 w 4938738"/>
              <a:gd name="connsiteY13" fmla="*/ 792153 h 963298"/>
              <a:gd name="connsiteX14" fmla="*/ 787264 w 4938738"/>
              <a:gd name="connsiteY14" fmla="*/ 757925 h 963298"/>
              <a:gd name="connsiteX15" fmla="*/ 728586 w 4938738"/>
              <a:gd name="connsiteY15" fmla="*/ 757925 h 963298"/>
              <a:gd name="connsiteX16" fmla="*/ 728586 w 4938738"/>
              <a:gd name="connsiteY16" fmla="*/ 718806 h 963298"/>
              <a:gd name="connsiteX17" fmla="*/ 674798 w 4938738"/>
              <a:gd name="connsiteY17" fmla="*/ 718806 h 963298"/>
              <a:gd name="connsiteX18" fmla="*/ 674798 w 4938738"/>
              <a:gd name="connsiteY18" fmla="*/ 689467 h 963298"/>
              <a:gd name="connsiteX19" fmla="*/ 479459 w 4938738"/>
              <a:gd name="connsiteY19" fmla="*/ 689467 h 963298"/>
              <a:gd name="connsiteX20" fmla="*/ 485809 w 4938738"/>
              <a:gd name="connsiteY20" fmla="*/ 676767 h 963298"/>
              <a:gd name="connsiteX21" fmla="*/ 459645 w 4938738"/>
              <a:gd name="connsiteY21" fmla="*/ 666478 h 963298"/>
              <a:gd name="connsiteX22" fmla="*/ 459645 w 4938738"/>
              <a:gd name="connsiteY22" fmla="*/ 557441 h 963298"/>
              <a:gd name="connsiteX23" fmla="*/ 420526 w 4938738"/>
              <a:gd name="connsiteY23" fmla="*/ 557441 h 963298"/>
              <a:gd name="connsiteX24" fmla="*/ 420526 w 4938738"/>
              <a:gd name="connsiteY24" fmla="*/ 557441 h 963298"/>
              <a:gd name="connsiteX25" fmla="*/ 420526 w 4938738"/>
              <a:gd name="connsiteY25" fmla="*/ 518323 h 963298"/>
              <a:gd name="connsiteX26" fmla="*/ 337399 w 4938738"/>
              <a:gd name="connsiteY26" fmla="*/ 518323 h 963298"/>
              <a:gd name="connsiteX27" fmla="*/ 337399 w 4938738"/>
              <a:gd name="connsiteY27" fmla="*/ 518323 h 963298"/>
              <a:gd name="connsiteX28" fmla="*/ 337399 w 4938738"/>
              <a:gd name="connsiteY28" fmla="*/ 518323 h 963298"/>
              <a:gd name="connsiteX29" fmla="*/ 337399 w 4938738"/>
              <a:gd name="connsiteY29" fmla="*/ 484094 h 963298"/>
              <a:gd name="connsiteX30" fmla="*/ 249382 w 4938738"/>
              <a:gd name="connsiteY30" fmla="*/ 484094 h 963298"/>
              <a:gd name="connsiteX31" fmla="*/ 249382 w 4938738"/>
              <a:gd name="connsiteY31" fmla="*/ 400966 h 963298"/>
              <a:gd name="connsiteX32" fmla="*/ 205373 w 4938738"/>
              <a:gd name="connsiteY32" fmla="*/ 396077 h 963298"/>
              <a:gd name="connsiteX33" fmla="*/ 205373 w 4938738"/>
              <a:gd name="connsiteY33" fmla="*/ 356958 h 963298"/>
              <a:gd name="connsiteX34" fmla="*/ 97797 w 4938738"/>
              <a:gd name="connsiteY34" fmla="*/ 356958 h 963298"/>
              <a:gd name="connsiteX35" fmla="*/ 97797 w 4938738"/>
              <a:gd name="connsiteY35" fmla="*/ 239602 h 963298"/>
              <a:gd name="connsiteX36" fmla="*/ 63568 w 4938738"/>
              <a:gd name="connsiteY36" fmla="*/ 239602 h 963298"/>
              <a:gd name="connsiteX37" fmla="*/ 63568 w 4938738"/>
              <a:gd name="connsiteY37" fmla="*/ 39118 h 963298"/>
              <a:gd name="connsiteX38" fmla="*/ 0 w 4938738"/>
              <a:gd name="connsiteY38" fmla="*/ 39118 h 963298"/>
              <a:gd name="connsiteX39" fmla="*/ 0 w 4938738"/>
              <a:gd name="connsiteY39" fmla="*/ 0 h 963298"/>
              <a:gd name="connsiteX40" fmla="*/ 0 w 4938738"/>
              <a:gd name="connsiteY40" fmla="*/ 0 h 963298"/>
              <a:gd name="connsiteX0" fmla="*/ 4938738 w 4938738"/>
              <a:gd name="connsiteY0" fmla="*/ 963298 h 963298"/>
              <a:gd name="connsiteX1" fmla="*/ 2953463 w 4938738"/>
              <a:gd name="connsiteY1" fmla="*/ 963298 h 963298"/>
              <a:gd name="connsiteX2" fmla="*/ 2953463 w 4938738"/>
              <a:gd name="connsiteY2" fmla="*/ 933959 h 963298"/>
              <a:gd name="connsiteX3" fmla="*/ 2938794 w 4938738"/>
              <a:gd name="connsiteY3" fmla="*/ 933959 h 963298"/>
              <a:gd name="connsiteX4" fmla="*/ 2938794 w 4938738"/>
              <a:gd name="connsiteY4" fmla="*/ 933959 h 963298"/>
              <a:gd name="connsiteX5" fmla="*/ 2938794 w 4938738"/>
              <a:gd name="connsiteY5" fmla="*/ 899730 h 963298"/>
              <a:gd name="connsiteX6" fmla="*/ 2009724 w 4938738"/>
              <a:gd name="connsiteY6" fmla="*/ 899730 h 963298"/>
              <a:gd name="connsiteX7" fmla="*/ 2009724 w 4938738"/>
              <a:gd name="connsiteY7" fmla="*/ 865501 h 963298"/>
              <a:gd name="connsiteX8" fmla="*/ 914400 w 4938738"/>
              <a:gd name="connsiteY8" fmla="*/ 865501 h 963298"/>
              <a:gd name="connsiteX9" fmla="*/ 914400 w 4938738"/>
              <a:gd name="connsiteY9" fmla="*/ 865501 h 963298"/>
              <a:gd name="connsiteX10" fmla="*/ 914400 w 4938738"/>
              <a:gd name="connsiteY10" fmla="*/ 826382 h 963298"/>
              <a:gd name="connsiteX11" fmla="*/ 821493 w 4938738"/>
              <a:gd name="connsiteY11" fmla="*/ 826382 h 963298"/>
              <a:gd name="connsiteX12" fmla="*/ 831272 w 4938738"/>
              <a:gd name="connsiteY12" fmla="*/ 801932 h 963298"/>
              <a:gd name="connsiteX13" fmla="*/ 787264 w 4938738"/>
              <a:gd name="connsiteY13" fmla="*/ 792153 h 963298"/>
              <a:gd name="connsiteX14" fmla="*/ 787264 w 4938738"/>
              <a:gd name="connsiteY14" fmla="*/ 757925 h 963298"/>
              <a:gd name="connsiteX15" fmla="*/ 728586 w 4938738"/>
              <a:gd name="connsiteY15" fmla="*/ 757925 h 963298"/>
              <a:gd name="connsiteX16" fmla="*/ 728586 w 4938738"/>
              <a:gd name="connsiteY16" fmla="*/ 718806 h 963298"/>
              <a:gd name="connsiteX17" fmla="*/ 674798 w 4938738"/>
              <a:gd name="connsiteY17" fmla="*/ 718806 h 963298"/>
              <a:gd name="connsiteX18" fmla="*/ 674798 w 4938738"/>
              <a:gd name="connsiteY18" fmla="*/ 689467 h 963298"/>
              <a:gd name="connsiteX19" fmla="*/ 485809 w 4938738"/>
              <a:gd name="connsiteY19" fmla="*/ 689467 h 963298"/>
              <a:gd name="connsiteX20" fmla="*/ 485809 w 4938738"/>
              <a:gd name="connsiteY20" fmla="*/ 676767 h 963298"/>
              <a:gd name="connsiteX21" fmla="*/ 459645 w 4938738"/>
              <a:gd name="connsiteY21" fmla="*/ 666478 h 963298"/>
              <a:gd name="connsiteX22" fmla="*/ 459645 w 4938738"/>
              <a:gd name="connsiteY22" fmla="*/ 557441 h 963298"/>
              <a:gd name="connsiteX23" fmla="*/ 420526 w 4938738"/>
              <a:gd name="connsiteY23" fmla="*/ 557441 h 963298"/>
              <a:gd name="connsiteX24" fmla="*/ 420526 w 4938738"/>
              <a:gd name="connsiteY24" fmla="*/ 557441 h 963298"/>
              <a:gd name="connsiteX25" fmla="*/ 420526 w 4938738"/>
              <a:gd name="connsiteY25" fmla="*/ 518323 h 963298"/>
              <a:gd name="connsiteX26" fmla="*/ 337399 w 4938738"/>
              <a:gd name="connsiteY26" fmla="*/ 518323 h 963298"/>
              <a:gd name="connsiteX27" fmla="*/ 337399 w 4938738"/>
              <a:gd name="connsiteY27" fmla="*/ 518323 h 963298"/>
              <a:gd name="connsiteX28" fmla="*/ 337399 w 4938738"/>
              <a:gd name="connsiteY28" fmla="*/ 518323 h 963298"/>
              <a:gd name="connsiteX29" fmla="*/ 337399 w 4938738"/>
              <a:gd name="connsiteY29" fmla="*/ 484094 h 963298"/>
              <a:gd name="connsiteX30" fmla="*/ 249382 w 4938738"/>
              <a:gd name="connsiteY30" fmla="*/ 484094 h 963298"/>
              <a:gd name="connsiteX31" fmla="*/ 249382 w 4938738"/>
              <a:gd name="connsiteY31" fmla="*/ 400966 h 963298"/>
              <a:gd name="connsiteX32" fmla="*/ 205373 w 4938738"/>
              <a:gd name="connsiteY32" fmla="*/ 396077 h 963298"/>
              <a:gd name="connsiteX33" fmla="*/ 205373 w 4938738"/>
              <a:gd name="connsiteY33" fmla="*/ 356958 h 963298"/>
              <a:gd name="connsiteX34" fmla="*/ 97797 w 4938738"/>
              <a:gd name="connsiteY34" fmla="*/ 356958 h 963298"/>
              <a:gd name="connsiteX35" fmla="*/ 97797 w 4938738"/>
              <a:gd name="connsiteY35" fmla="*/ 239602 h 963298"/>
              <a:gd name="connsiteX36" fmla="*/ 63568 w 4938738"/>
              <a:gd name="connsiteY36" fmla="*/ 239602 h 963298"/>
              <a:gd name="connsiteX37" fmla="*/ 63568 w 4938738"/>
              <a:gd name="connsiteY37" fmla="*/ 39118 h 963298"/>
              <a:gd name="connsiteX38" fmla="*/ 0 w 4938738"/>
              <a:gd name="connsiteY38" fmla="*/ 39118 h 963298"/>
              <a:gd name="connsiteX39" fmla="*/ 0 w 4938738"/>
              <a:gd name="connsiteY39" fmla="*/ 0 h 963298"/>
              <a:gd name="connsiteX40" fmla="*/ 0 w 4938738"/>
              <a:gd name="connsiteY40" fmla="*/ 0 h 963298"/>
              <a:gd name="connsiteX0" fmla="*/ 4938738 w 4938738"/>
              <a:gd name="connsiteY0" fmla="*/ 963298 h 963298"/>
              <a:gd name="connsiteX1" fmla="*/ 2953463 w 4938738"/>
              <a:gd name="connsiteY1" fmla="*/ 963298 h 963298"/>
              <a:gd name="connsiteX2" fmla="*/ 2953463 w 4938738"/>
              <a:gd name="connsiteY2" fmla="*/ 933959 h 963298"/>
              <a:gd name="connsiteX3" fmla="*/ 2938794 w 4938738"/>
              <a:gd name="connsiteY3" fmla="*/ 933959 h 963298"/>
              <a:gd name="connsiteX4" fmla="*/ 2938794 w 4938738"/>
              <a:gd name="connsiteY4" fmla="*/ 933959 h 963298"/>
              <a:gd name="connsiteX5" fmla="*/ 2938794 w 4938738"/>
              <a:gd name="connsiteY5" fmla="*/ 899730 h 963298"/>
              <a:gd name="connsiteX6" fmla="*/ 2009724 w 4938738"/>
              <a:gd name="connsiteY6" fmla="*/ 899730 h 963298"/>
              <a:gd name="connsiteX7" fmla="*/ 2009724 w 4938738"/>
              <a:gd name="connsiteY7" fmla="*/ 865501 h 963298"/>
              <a:gd name="connsiteX8" fmla="*/ 914400 w 4938738"/>
              <a:gd name="connsiteY8" fmla="*/ 865501 h 963298"/>
              <a:gd name="connsiteX9" fmla="*/ 914400 w 4938738"/>
              <a:gd name="connsiteY9" fmla="*/ 865501 h 963298"/>
              <a:gd name="connsiteX10" fmla="*/ 914400 w 4938738"/>
              <a:gd name="connsiteY10" fmla="*/ 826382 h 963298"/>
              <a:gd name="connsiteX11" fmla="*/ 834193 w 4938738"/>
              <a:gd name="connsiteY11" fmla="*/ 829557 h 963298"/>
              <a:gd name="connsiteX12" fmla="*/ 831272 w 4938738"/>
              <a:gd name="connsiteY12" fmla="*/ 801932 h 963298"/>
              <a:gd name="connsiteX13" fmla="*/ 787264 w 4938738"/>
              <a:gd name="connsiteY13" fmla="*/ 792153 h 963298"/>
              <a:gd name="connsiteX14" fmla="*/ 787264 w 4938738"/>
              <a:gd name="connsiteY14" fmla="*/ 757925 h 963298"/>
              <a:gd name="connsiteX15" fmla="*/ 728586 w 4938738"/>
              <a:gd name="connsiteY15" fmla="*/ 757925 h 963298"/>
              <a:gd name="connsiteX16" fmla="*/ 728586 w 4938738"/>
              <a:gd name="connsiteY16" fmla="*/ 718806 h 963298"/>
              <a:gd name="connsiteX17" fmla="*/ 674798 w 4938738"/>
              <a:gd name="connsiteY17" fmla="*/ 718806 h 963298"/>
              <a:gd name="connsiteX18" fmla="*/ 674798 w 4938738"/>
              <a:gd name="connsiteY18" fmla="*/ 689467 h 963298"/>
              <a:gd name="connsiteX19" fmla="*/ 485809 w 4938738"/>
              <a:gd name="connsiteY19" fmla="*/ 689467 h 963298"/>
              <a:gd name="connsiteX20" fmla="*/ 485809 w 4938738"/>
              <a:gd name="connsiteY20" fmla="*/ 676767 h 963298"/>
              <a:gd name="connsiteX21" fmla="*/ 459645 w 4938738"/>
              <a:gd name="connsiteY21" fmla="*/ 666478 h 963298"/>
              <a:gd name="connsiteX22" fmla="*/ 459645 w 4938738"/>
              <a:gd name="connsiteY22" fmla="*/ 557441 h 963298"/>
              <a:gd name="connsiteX23" fmla="*/ 420526 w 4938738"/>
              <a:gd name="connsiteY23" fmla="*/ 557441 h 963298"/>
              <a:gd name="connsiteX24" fmla="*/ 420526 w 4938738"/>
              <a:gd name="connsiteY24" fmla="*/ 557441 h 963298"/>
              <a:gd name="connsiteX25" fmla="*/ 420526 w 4938738"/>
              <a:gd name="connsiteY25" fmla="*/ 518323 h 963298"/>
              <a:gd name="connsiteX26" fmla="*/ 337399 w 4938738"/>
              <a:gd name="connsiteY26" fmla="*/ 518323 h 963298"/>
              <a:gd name="connsiteX27" fmla="*/ 337399 w 4938738"/>
              <a:gd name="connsiteY27" fmla="*/ 518323 h 963298"/>
              <a:gd name="connsiteX28" fmla="*/ 337399 w 4938738"/>
              <a:gd name="connsiteY28" fmla="*/ 518323 h 963298"/>
              <a:gd name="connsiteX29" fmla="*/ 337399 w 4938738"/>
              <a:gd name="connsiteY29" fmla="*/ 484094 h 963298"/>
              <a:gd name="connsiteX30" fmla="*/ 249382 w 4938738"/>
              <a:gd name="connsiteY30" fmla="*/ 484094 h 963298"/>
              <a:gd name="connsiteX31" fmla="*/ 249382 w 4938738"/>
              <a:gd name="connsiteY31" fmla="*/ 400966 h 963298"/>
              <a:gd name="connsiteX32" fmla="*/ 205373 w 4938738"/>
              <a:gd name="connsiteY32" fmla="*/ 396077 h 963298"/>
              <a:gd name="connsiteX33" fmla="*/ 205373 w 4938738"/>
              <a:gd name="connsiteY33" fmla="*/ 356958 h 963298"/>
              <a:gd name="connsiteX34" fmla="*/ 97797 w 4938738"/>
              <a:gd name="connsiteY34" fmla="*/ 356958 h 963298"/>
              <a:gd name="connsiteX35" fmla="*/ 97797 w 4938738"/>
              <a:gd name="connsiteY35" fmla="*/ 239602 h 963298"/>
              <a:gd name="connsiteX36" fmla="*/ 63568 w 4938738"/>
              <a:gd name="connsiteY36" fmla="*/ 239602 h 963298"/>
              <a:gd name="connsiteX37" fmla="*/ 63568 w 4938738"/>
              <a:gd name="connsiteY37" fmla="*/ 39118 h 963298"/>
              <a:gd name="connsiteX38" fmla="*/ 0 w 4938738"/>
              <a:gd name="connsiteY38" fmla="*/ 39118 h 963298"/>
              <a:gd name="connsiteX39" fmla="*/ 0 w 4938738"/>
              <a:gd name="connsiteY39" fmla="*/ 0 h 963298"/>
              <a:gd name="connsiteX40" fmla="*/ 0 w 4938738"/>
              <a:gd name="connsiteY40" fmla="*/ 0 h 963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4938738" h="963298">
                <a:moveTo>
                  <a:pt x="4938738" y="963298"/>
                </a:moveTo>
                <a:lnTo>
                  <a:pt x="2953463" y="963298"/>
                </a:lnTo>
                <a:lnTo>
                  <a:pt x="2953463" y="933959"/>
                </a:lnTo>
                <a:lnTo>
                  <a:pt x="2938794" y="933959"/>
                </a:lnTo>
                <a:lnTo>
                  <a:pt x="2938794" y="933959"/>
                </a:lnTo>
                <a:lnTo>
                  <a:pt x="2938794" y="899730"/>
                </a:lnTo>
                <a:lnTo>
                  <a:pt x="2009724" y="899730"/>
                </a:lnTo>
                <a:lnTo>
                  <a:pt x="2009724" y="865501"/>
                </a:lnTo>
                <a:lnTo>
                  <a:pt x="914400" y="865501"/>
                </a:lnTo>
                <a:lnTo>
                  <a:pt x="914400" y="865501"/>
                </a:lnTo>
                <a:lnTo>
                  <a:pt x="914400" y="826382"/>
                </a:lnTo>
                <a:lnTo>
                  <a:pt x="834193" y="829557"/>
                </a:lnTo>
                <a:lnTo>
                  <a:pt x="831272" y="801932"/>
                </a:lnTo>
                <a:lnTo>
                  <a:pt x="787264" y="792153"/>
                </a:lnTo>
                <a:lnTo>
                  <a:pt x="787264" y="757925"/>
                </a:lnTo>
                <a:lnTo>
                  <a:pt x="728586" y="757925"/>
                </a:lnTo>
                <a:lnTo>
                  <a:pt x="728586" y="718806"/>
                </a:lnTo>
                <a:lnTo>
                  <a:pt x="674798" y="718806"/>
                </a:lnTo>
                <a:lnTo>
                  <a:pt x="674798" y="689467"/>
                </a:lnTo>
                <a:lnTo>
                  <a:pt x="485809" y="689467"/>
                </a:lnTo>
                <a:lnTo>
                  <a:pt x="485809" y="676767"/>
                </a:lnTo>
                <a:cubicBezTo>
                  <a:pt x="479204" y="669104"/>
                  <a:pt x="459900" y="677316"/>
                  <a:pt x="459645" y="666478"/>
                </a:cubicBezTo>
                <a:lnTo>
                  <a:pt x="459645" y="557441"/>
                </a:lnTo>
                <a:lnTo>
                  <a:pt x="420526" y="557441"/>
                </a:lnTo>
                <a:lnTo>
                  <a:pt x="420526" y="557441"/>
                </a:lnTo>
                <a:lnTo>
                  <a:pt x="420526" y="518323"/>
                </a:lnTo>
                <a:lnTo>
                  <a:pt x="337399" y="518323"/>
                </a:lnTo>
                <a:lnTo>
                  <a:pt x="337399" y="518323"/>
                </a:lnTo>
                <a:lnTo>
                  <a:pt x="337399" y="518323"/>
                </a:lnTo>
                <a:lnTo>
                  <a:pt x="337399" y="484094"/>
                </a:lnTo>
                <a:lnTo>
                  <a:pt x="249382" y="484094"/>
                </a:lnTo>
                <a:lnTo>
                  <a:pt x="249382" y="400966"/>
                </a:lnTo>
                <a:lnTo>
                  <a:pt x="205373" y="396077"/>
                </a:lnTo>
                <a:lnTo>
                  <a:pt x="205373" y="356958"/>
                </a:lnTo>
                <a:lnTo>
                  <a:pt x="97797" y="356958"/>
                </a:lnTo>
                <a:lnTo>
                  <a:pt x="97797" y="239602"/>
                </a:lnTo>
                <a:lnTo>
                  <a:pt x="63568" y="239602"/>
                </a:lnTo>
                <a:lnTo>
                  <a:pt x="63568" y="39118"/>
                </a:lnTo>
                <a:lnTo>
                  <a:pt x="0" y="39118"/>
                </a:lnTo>
                <a:lnTo>
                  <a:pt x="0" y="0"/>
                </a:lnTo>
                <a:lnTo>
                  <a:pt x="0" y="0"/>
                </a:lnTo>
              </a:path>
            </a:pathLst>
          </a:custGeom>
          <a:noFill/>
          <a:ln w="28575">
            <a:solidFill>
              <a:schemeClr val="accent1"/>
            </a:solidFill>
            <a:miter lim="800000"/>
            <a:headEnd/>
            <a:tailEnd/>
          </a:ln>
        </p:spPr>
        <p:txBody>
          <a:bodyPr rtlCol="0" anchor="ctr"/>
          <a:lstStyle/>
          <a:p>
            <a:pPr algn="ctr"/>
            <a:endParaRPr lang="en-US"/>
          </a:p>
        </p:txBody>
      </p:sp>
      <p:grpSp>
        <p:nvGrpSpPr>
          <p:cNvPr id="506" name="Group 505">
            <a:extLst>
              <a:ext uri="{FF2B5EF4-FFF2-40B4-BE49-F238E27FC236}">
                <a16:creationId xmlns:a16="http://schemas.microsoft.com/office/drawing/2014/main" id="{E2B04223-0598-1893-E2C7-A18D876EEFDC}"/>
              </a:ext>
            </a:extLst>
          </p:cNvPr>
          <p:cNvGrpSpPr/>
          <p:nvPr/>
        </p:nvGrpSpPr>
        <p:grpSpPr>
          <a:xfrm>
            <a:off x="2909454" y="2865446"/>
            <a:ext cx="4565480" cy="493059"/>
            <a:chOff x="2909454" y="2865446"/>
            <a:chExt cx="4565480" cy="493059"/>
          </a:xfrm>
        </p:grpSpPr>
        <p:sp>
          <p:nvSpPr>
            <p:cNvPr id="478" name="Rectangle 477">
              <a:extLst>
                <a:ext uri="{FF2B5EF4-FFF2-40B4-BE49-F238E27FC236}">
                  <a16:creationId xmlns:a16="http://schemas.microsoft.com/office/drawing/2014/main" id="{D552007B-3368-ABBB-4B90-CFFBD72BA66C}"/>
                </a:ext>
              </a:extLst>
            </p:cNvPr>
            <p:cNvSpPr>
              <a:spLocks/>
            </p:cNvSpPr>
            <p:nvPr/>
          </p:nvSpPr>
          <p:spPr bwMode="auto">
            <a:xfrm>
              <a:off x="2909454" y="2865446"/>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1" name="Rectangle 480">
              <a:extLst>
                <a:ext uri="{FF2B5EF4-FFF2-40B4-BE49-F238E27FC236}">
                  <a16:creationId xmlns:a16="http://schemas.microsoft.com/office/drawing/2014/main" id="{2243CD0E-7AD9-0D20-D25E-431C57D7D2E8}"/>
                </a:ext>
              </a:extLst>
            </p:cNvPr>
            <p:cNvSpPr>
              <a:spLocks/>
            </p:cNvSpPr>
            <p:nvPr/>
          </p:nvSpPr>
          <p:spPr bwMode="auto">
            <a:xfrm>
              <a:off x="2997336" y="3017846"/>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2" name="Rectangle 481">
              <a:extLst>
                <a:ext uri="{FF2B5EF4-FFF2-40B4-BE49-F238E27FC236}">
                  <a16:creationId xmlns:a16="http://schemas.microsoft.com/office/drawing/2014/main" id="{D5A2F4E5-1D97-D17E-8934-47CAD6815B93}"/>
                </a:ext>
              </a:extLst>
            </p:cNvPr>
            <p:cNvSpPr>
              <a:spLocks/>
            </p:cNvSpPr>
            <p:nvPr/>
          </p:nvSpPr>
          <p:spPr bwMode="auto">
            <a:xfrm>
              <a:off x="3541873" y="3189806"/>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3" name="Rectangle 482">
              <a:extLst>
                <a:ext uri="{FF2B5EF4-FFF2-40B4-BE49-F238E27FC236}">
                  <a16:creationId xmlns:a16="http://schemas.microsoft.com/office/drawing/2014/main" id="{235734CC-DEB4-FEF6-237F-F24F0D845CD8}"/>
                </a:ext>
              </a:extLst>
            </p:cNvPr>
            <p:cNvSpPr>
              <a:spLocks/>
            </p:cNvSpPr>
            <p:nvPr/>
          </p:nvSpPr>
          <p:spPr bwMode="auto">
            <a:xfrm>
              <a:off x="3063484" y="3019476"/>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4" name="Rectangle 483">
              <a:extLst>
                <a:ext uri="{FF2B5EF4-FFF2-40B4-BE49-F238E27FC236}">
                  <a16:creationId xmlns:a16="http://schemas.microsoft.com/office/drawing/2014/main" id="{38480A50-9BE0-F7CE-E343-0F0FD62F6F4B}"/>
                </a:ext>
              </a:extLst>
            </p:cNvPr>
            <p:cNvSpPr>
              <a:spLocks/>
            </p:cNvSpPr>
            <p:nvPr/>
          </p:nvSpPr>
          <p:spPr bwMode="auto">
            <a:xfrm>
              <a:off x="4350326" y="3186545"/>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5" name="Rectangle 484">
              <a:extLst>
                <a:ext uri="{FF2B5EF4-FFF2-40B4-BE49-F238E27FC236}">
                  <a16:creationId xmlns:a16="http://schemas.microsoft.com/office/drawing/2014/main" id="{1D9EFDE5-869E-D392-55DF-878E48F46F3D}"/>
                </a:ext>
              </a:extLst>
            </p:cNvPr>
            <p:cNvSpPr>
              <a:spLocks/>
            </p:cNvSpPr>
            <p:nvPr/>
          </p:nvSpPr>
          <p:spPr bwMode="auto">
            <a:xfrm>
              <a:off x="4600523" y="3221589"/>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6" name="Rectangle 485">
              <a:extLst>
                <a:ext uri="{FF2B5EF4-FFF2-40B4-BE49-F238E27FC236}">
                  <a16:creationId xmlns:a16="http://schemas.microsoft.com/office/drawing/2014/main" id="{1764F16A-934B-8000-7121-A9201F01EE9A}"/>
                </a:ext>
              </a:extLst>
            </p:cNvPr>
            <p:cNvSpPr>
              <a:spLocks/>
            </p:cNvSpPr>
            <p:nvPr/>
          </p:nvSpPr>
          <p:spPr bwMode="auto">
            <a:xfrm>
              <a:off x="4679575" y="3222404"/>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7" name="Rectangle 486">
              <a:extLst>
                <a:ext uri="{FF2B5EF4-FFF2-40B4-BE49-F238E27FC236}">
                  <a16:creationId xmlns:a16="http://schemas.microsoft.com/office/drawing/2014/main" id="{463C2A56-F090-7AF8-8F22-F936E0C09CCE}"/>
                </a:ext>
              </a:extLst>
            </p:cNvPr>
            <p:cNvSpPr>
              <a:spLocks/>
            </p:cNvSpPr>
            <p:nvPr/>
          </p:nvSpPr>
          <p:spPr bwMode="auto">
            <a:xfrm>
              <a:off x="5203603" y="3223219"/>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8" name="Rectangle 487">
              <a:extLst>
                <a:ext uri="{FF2B5EF4-FFF2-40B4-BE49-F238E27FC236}">
                  <a16:creationId xmlns:a16="http://schemas.microsoft.com/office/drawing/2014/main" id="{69E23556-C714-10BC-8894-5E4411FE3704}"/>
                </a:ext>
              </a:extLst>
            </p:cNvPr>
            <p:cNvSpPr>
              <a:spLocks/>
            </p:cNvSpPr>
            <p:nvPr/>
          </p:nvSpPr>
          <p:spPr bwMode="auto">
            <a:xfrm>
              <a:off x="5336444" y="3219144"/>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9" name="Rectangle 488">
              <a:extLst>
                <a:ext uri="{FF2B5EF4-FFF2-40B4-BE49-F238E27FC236}">
                  <a16:creationId xmlns:a16="http://schemas.microsoft.com/office/drawing/2014/main" id="{A6A4E51C-DAEB-0D04-1491-0E45E81CC7A2}"/>
                </a:ext>
              </a:extLst>
            </p:cNvPr>
            <p:cNvSpPr>
              <a:spLocks/>
            </p:cNvSpPr>
            <p:nvPr/>
          </p:nvSpPr>
          <p:spPr bwMode="auto">
            <a:xfrm>
              <a:off x="5567081" y="3285157"/>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0" name="Rectangle 489">
              <a:extLst>
                <a:ext uri="{FF2B5EF4-FFF2-40B4-BE49-F238E27FC236}">
                  <a16:creationId xmlns:a16="http://schemas.microsoft.com/office/drawing/2014/main" id="{8502DECE-854E-CEE8-5751-FA0E2AB5EE59}"/>
                </a:ext>
              </a:extLst>
            </p:cNvPr>
            <p:cNvSpPr>
              <a:spLocks/>
            </p:cNvSpPr>
            <p:nvPr/>
          </p:nvSpPr>
          <p:spPr bwMode="auto">
            <a:xfrm>
              <a:off x="5655913" y="3285157"/>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2" name="Rectangle 491">
              <a:extLst>
                <a:ext uri="{FF2B5EF4-FFF2-40B4-BE49-F238E27FC236}">
                  <a16:creationId xmlns:a16="http://schemas.microsoft.com/office/drawing/2014/main" id="{0985B2F3-605D-D860-BFFC-6EB875E37AAB}"/>
                </a:ext>
              </a:extLst>
            </p:cNvPr>
            <p:cNvSpPr>
              <a:spLocks/>
            </p:cNvSpPr>
            <p:nvPr/>
          </p:nvSpPr>
          <p:spPr bwMode="auto">
            <a:xfrm>
              <a:off x="5818093" y="3285157"/>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3" name="Rectangle 492">
              <a:extLst>
                <a:ext uri="{FF2B5EF4-FFF2-40B4-BE49-F238E27FC236}">
                  <a16:creationId xmlns:a16="http://schemas.microsoft.com/office/drawing/2014/main" id="{0979A204-1EBF-B7EC-716D-F77D0F154A1F}"/>
                </a:ext>
              </a:extLst>
            </p:cNvPr>
            <p:cNvSpPr>
              <a:spLocks/>
            </p:cNvSpPr>
            <p:nvPr/>
          </p:nvSpPr>
          <p:spPr bwMode="auto">
            <a:xfrm>
              <a:off x="5985162" y="3285157"/>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4" name="Rectangle 493">
              <a:extLst>
                <a:ext uri="{FF2B5EF4-FFF2-40B4-BE49-F238E27FC236}">
                  <a16:creationId xmlns:a16="http://schemas.microsoft.com/office/drawing/2014/main" id="{4318BB67-0373-8B8A-8C09-27CBFF56C091}"/>
                </a:ext>
              </a:extLst>
            </p:cNvPr>
            <p:cNvSpPr>
              <a:spLocks/>
            </p:cNvSpPr>
            <p:nvPr/>
          </p:nvSpPr>
          <p:spPr bwMode="auto">
            <a:xfrm>
              <a:off x="6430953" y="3285157"/>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5" name="Rectangle 494">
              <a:extLst>
                <a:ext uri="{FF2B5EF4-FFF2-40B4-BE49-F238E27FC236}">
                  <a16:creationId xmlns:a16="http://schemas.microsoft.com/office/drawing/2014/main" id="{1D256001-13B3-C580-FB79-275AF317B62D}"/>
                </a:ext>
              </a:extLst>
            </p:cNvPr>
            <p:cNvSpPr>
              <a:spLocks/>
            </p:cNvSpPr>
            <p:nvPr/>
          </p:nvSpPr>
          <p:spPr bwMode="auto">
            <a:xfrm>
              <a:off x="6695820" y="3285157"/>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6" name="Rectangle 495">
              <a:extLst>
                <a:ext uri="{FF2B5EF4-FFF2-40B4-BE49-F238E27FC236}">
                  <a16:creationId xmlns:a16="http://schemas.microsoft.com/office/drawing/2014/main" id="{5D4D2245-F6B2-FACE-537B-601DA32D07DF}"/>
                </a:ext>
              </a:extLst>
            </p:cNvPr>
            <p:cNvSpPr>
              <a:spLocks/>
            </p:cNvSpPr>
            <p:nvPr/>
          </p:nvSpPr>
          <p:spPr bwMode="auto">
            <a:xfrm>
              <a:off x="6789541" y="3285157"/>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7" name="Rectangle 496">
              <a:extLst>
                <a:ext uri="{FF2B5EF4-FFF2-40B4-BE49-F238E27FC236}">
                  <a16:creationId xmlns:a16="http://schemas.microsoft.com/office/drawing/2014/main" id="{4CB4D38C-35D2-FFC7-AB53-9D5652FBC936}"/>
                </a:ext>
              </a:extLst>
            </p:cNvPr>
            <p:cNvSpPr>
              <a:spLocks/>
            </p:cNvSpPr>
            <p:nvPr/>
          </p:nvSpPr>
          <p:spPr bwMode="auto">
            <a:xfrm>
              <a:off x="6149787" y="3285157"/>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8" name="Rectangle 497">
              <a:extLst>
                <a:ext uri="{FF2B5EF4-FFF2-40B4-BE49-F238E27FC236}">
                  <a16:creationId xmlns:a16="http://schemas.microsoft.com/office/drawing/2014/main" id="{7557717F-8E48-30F8-9399-BD09CBF1853D}"/>
                </a:ext>
              </a:extLst>
            </p:cNvPr>
            <p:cNvSpPr>
              <a:spLocks/>
            </p:cNvSpPr>
            <p:nvPr/>
          </p:nvSpPr>
          <p:spPr bwMode="auto">
            <a:xfrm>
              <a:off x="6228840" y="3285157"/>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9" name="Rectangle 498">
              <a:extLst>
                <a:ext uri="{FF2B5EF4-FFF2-40B4-BE49-F238E27FC236}">
                  <a16:creationId xmlns:a16="http://schemas.microsoft.com/office/drawing/2014/main" id="{AB744384-1A33-1796-88CB-FE7487DE17DA}"/>
                </a:ext>
              </a:extLst>
            </p:cNvPr>
            <p:cNvSpPr>
              <a:spLocks/>
            </p:cNvSpPr>
            <p:nvPr/>
          </p:nvSpPr>
          <p:spPr bwMode="auto">
            <a:xfrm>
              <a:off x="6972910" y="3285157"/>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0" name="Rectangle 499">
              <a:extLst>
                <a:ext uri="{FF2B5EF4-FFF2-40B4-BE49-F238E27FC236}">
                  <a16:creationId xmlns:a16="http://schemas.microsoft.com/office/drawing/2014/main" id="{B454265F-AFA0-8B1E-D12F-F0C31710A1AE}"/>
                </a:ext>
              </a:extLst>
            </p:cNvPr>
            <p:cNvSpPr>
              <a:spLocks/>
            </p:cNvSpPr>
            <p:nvPr/>
          </p:nvSpPr>
          <p:spPr bwMode="auto">
            <a:xfrm>
              <a:off x="7047072" y="3285157"/>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1" name="Rectangle 500">
              <a:extLst>
                <a:ext uri="{FF2B5EF4-FFF2-40B4-BE49-F238E27FC236}">
                  <a16:creationId xmlns:a16="http://schemas.microsoft.com/office/drawing/2014/main" id="{5CB853CE-B3A2-3DD0-C3E8-90C3C2965C57}"/>
                </a:ext>
              </a:extLst>
            </p:cNvPr>
            <p:cNvSpPr>
              <a:spLocks/>
            </p:cNvSpPr>
            <p:nvPr/>
          </p:nvSpPr>
          <p:spPr bwMode="auto">
            <a:xfrm>
              <a:off x="7145685" y="3285157"/>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2" name="Rectangle 501">
              <a:extLst>
                <a:ext uri="{FF2B5EF4-FFF2-40B4-BE49-F238E27FC236}">
                  <a16:creationId xmlns:a16="http://schemas.microsoft.com/office/drawing/2014/main" id="{6A198E73-B710-1141-16B0-CE429E011E9C}"/>
                </a:ext>
              </a:extLst>
            </p:cNvPr>
            <p:cNvSpPr>
              <a:spLocks/>
            </p:cNvSpPr>
            <p:nvPr/>
          </p:nvSpPr>
          <p:spPr bwMode="auto">
            <a:xfrm>
              <a:off x="7239406" y="3285157"/>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3" name="Rectangle 502">
              <a:extLst>
                <a:ext uri="{FF2B5EF4-FFF2-40B4-BE49-F238E27FC236}">
                  <a16:creationId xmlns:a16="http://schemas.microsoft.com/office/drawing/2014/main" id="{340575BB-EE97-F9C6-A8B5-3D1649FC4090}"/>
                </a:ext>
              </a:extLst>
            </p:cNvPr>
            <p:cNvSpPr>
              <a:spLocks/>
            </p:cNvSpPr>
            <p:nvPr/>
          </p:nvSpPr>
          <p:spPr bwMode="auto">
            <a:xfrm>
              <a:off x="7401586" y="3285157"/>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4" name="Rectangle 503">
              <a:extLst>
                <a:ext uri="{FF2B5EF4-FFF2-40B4-BE49-F238E27FC236}">
                  <a16:creationId xmlns:a16="http://schemas.microsoft.com/office/drawing/2014/main" id="{AB88468F-8B46-126F-E6BB-FD3A6621A128}"/>
                </a:ext>
              </a:extLst>
            </p:cNvPr>
            <p:cNvSpPr>
              <a:spLocks/>
            </p:cNvSpPr>
            <p:nvPr/>
          </p:nvSpPr>
          <p:spPr bwMode="auto">
            <a:xfrm>
              <a:off x="7294824" y="3285157"/>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5" name="Rectangle 504">
              <a:extLst>
                <a:ext uri="{FF2B5EF4-FFF2-40B4-BE49-F238E27FC236}">
                  <a16:creationId xmlns:a16="http://schemas.microsoft.com/office/drawing/2014/main" id="{20AE8187-BCA3-93A7-0717-38F00BD5755E}"/>
                </a:ext>
              </a:extLst>
            </p:cNvPr>
            <p:cNvSpPr>
              <a:spLocks/>
            </p:cNvSpPr>
            <p:nvPr/>
          </p:nvSpPr>
          <p:spPr bwMode="auto">
            <a:xfrm>
              <a:off x="7339648" y="3285157"/>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236" name="Triangle 235">
            <a:extLst>
              <a:ext uri="{FF2B5EF4-FFF2-40B4-BE49-F238E27FC236}">
                <a16:creationId xmlns:a16="http://schemas.microsoft.com/office/drawing/2014/main" id="{69AC3BDF-5EE8-449C-A4BE-0928EC5BD6E5}"/>
              </a:ext>
            </a:extLst>
          </p:cNvPr>
          <p:cNvSpPr>
            <a:spLocks/>
          </p:cNvSpPr>
          <p:nvPr/>
        </p:nvSpPr>
        <p:spPr bwMode="auto">
          <a:xfrm>
            <a:off x="3329862" y="2881219"/>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41244050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4" name="Group 213">
            <a:extLst>
              <a:ext uri="{FF2B5EF4-FFF2-40B4-BE49-F238E27FC236}">
                <a16:creationId xmlns:a16="http://schemas.microsoft.com/office/drawing/2014/main" id="{7E5D593B-6BB1-CB5A-DC6A-AA8FD1DCADD1}"/>
              </a:ext>
            </a:extLst>
          </p:cNvPr>
          <p:cNvGrpSpPr/>
          <p:nvPr/>
        </p:nvGrpSpPr>
        <p:grpSpPr>
          <a:xfrm>
            <a:off x="2411066" y="2164890"/>
            <a:ext cx="6778752" cy="1678916"/>
            <a:chOff x="2411066" y="2266490"/>
            <a:chExt cx="6778752" cy="1678916"/>
          </a:xfrm>
        </p:grpSpPr>
        <p:sp>
          <p:nvSpPr>
            <p:cNvPr id="196" name="Triangle 195">
              <a:extLst>
                <a:ext uri="{FF2B5EF4-FFF2-40B4-BE49-F238E27FC236}">
                  <a16:creationId xmlns:a16="http://schemas.microsoft.com/office/drawing/2014/main" id="{C68DC82E-BA1B-2E8B-8033-7EF37C8D4D59}"/>
                </a:ext>
              </a:extLst>
            </p:cNvPr>
            <p:cNvSpPr>
              <a:spLocks/>
            </p:cNvSpPr>
            <p:nvPr/>
          </p:nvSpPr>
          <p:spPr bwMode="auto">
            <a:xfrm>
              <a:off x="2518039" y="2654817"/>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8" name="Triangle 207">
              <a:extLst>
                <a:ext uri="{FF2B5EF4-FFF2-40B4-BE49-F238E27FC236}">
                  <a16:creationId xmlns:a16="http://schemas.microsoft.com/office/drawing/2014/main" id="{A895B3BF-0CD6-72D6-7F9B-B9D886F7F164}"/>
                </a:ext>
              </a:extLst>
            </p:cNvPr>
            <p:cNvSpPr>
              <a:spLocks/>
            </p:cNvSpPr>
            <p:nvPr/>
          </p:nvSpPr>
          <p:spPr bwMode="auto">
            <a:xfrm>
              <a:off x="2411066" y="2266490"/>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9" name="Triangle 208">
              <a:extLst>
                <a:ext uri="{FF2B5EF4-FFF2-40B4-BE49-F238E27FC236}">
                  <a16:creationId xmlns:a16="http://schemas.microsoft.com/office/drawing/2014/main" id="{6D0768E0-1C88-AF8F-4C07-B87368EF70D2}"/>
                </a:ext>
              </a:extLst>
            </p:cNvPr>
            <p:cNvSpPr>
              <a:spLocks/>
            </p:cNvSpPr>
            <p:nvPr/>
          </p:nvSpPr>
          <p:spPr bwMode="auto">
            <a:xfrm>
              <a:off x="2616220" y="3078313"/>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0" name="Triangle 209">
              <a:extLst>
                <a:ext uri="{FF2B5EF4-FFF2-40B4-BE49-F238E27FC236}">
                  <a16:creationId xmlns:a16="http://schemas.microsoft.com/office/drawing/2014/main" id="{96D54DF2-C27E-19B7-8F5D-6420D40A7CD8}"/>
                </a:ext>
              </a:extLst>
            </p:cNvPr>
            <p:cNvSpPr>
              <a:spLocks/>
            </p:cNvSpPr>
            <p:nvPr/>
          </p:nvSpPr>
          <p:spPr bwMode="auto">
            <a:xfrm>
              <a:off x="8553958" y="3876948"/>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 name="Triangle 210">
              <a:extLst>
                <a:ext uri="{FF2B5EF4-FFF2-40B4-BE49-F238E27FC236}">
                  <a16:creationId xmlns:a16="http://schemas.microsoft.com/office/drawing/2014/main" id="{3693E407-561F-02B4-A2C3-793584B31D29}"/>
                </a:ext>
              </a:extLst>
            </p:cNvPr>
            <p:cNvSpPr>
              <a:spLocks/>
            </p:cNvSpPr>
            <p:nvPr/>
          </p:nvSpPr>
          <p:spPr bwMode="auto">
            <a:xfrm>
              <a:off x="8855828" y="3876948"/>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 name="Triangle 211">
              <a:extLst>
                <a:ext uri="{FF2B5EF4-FFF2-40B4-BE49-F238E27FC236}">
                  <a16:creationId xmlns:a16="http://schemas.microsoft.com/office/drawing/2014/main" id="{F913E50E-C054-561E-ACFE-4A3AE731AD14}"/>
                </a:ext>
              </a:extLst>
            </p:cNvPr>
            <p:cNvSpPr>
              <a:spLocks/>
            </p:cNvSpPr>
            <p:nvPr/>
          </p:nvSpPr>
          <p:spPr bwMode="auto">
            <a:xfrm>
              <a:off x="9096151" y="3876948"/>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 name="Triangle 212">
              <a:extLst>
                <a:ext uri="{FF2B5EF4-FFF2-40B4-BE49-F238E27FC236}">
                  <a16:creationId xmlns:a16="http://schemas.microsoft.com/office/drawing/2014/main" id="{4EDE92C6-B76D-0205-7807-3A0A841A24CB}"/>
                </a:ext>
              </a:extLst>
            </p:cNvPr>
            <p:cNvSpPr>
              <a:spLocks/>
            </p:cNvSpPr>
            <p:nvPr/>
          </p:nvSpPr>
          <p:spPr bwMode="auto">
            <a:xfrm>
              <a:off x="9116666" y="3876948"/>
              <a:ext cx="73152" cy="68458"/>
            </a:xfrm>
            <a:prstGeom prst="triangl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93" name="Freeform 192">
            <a:extLst>
              <a:ext uri="{FF2B5EF4-FFF2-40B4-BE49-F238E27FC236}">
                <a16:creationId xmlns:a16="http://schemas.microsoft.com/office/drawing/2014/main" id="{6E9DA525-42ED-08D7-69B2-04B3E6FC2DA0}"/>
              </a:ext>
            </a:extLst>
          </p:cNvPr>
          <p:cNvSpPr/>
          <p:nvPr/>
        </p:nvSpPr>
        <p:spPr bwMode="auto">
          <a:xfrm>
            <a:off x="2470638" y="2206381"/>
            <a:ext cx="6690947" cy="1613388"/>
          </a:xfrm>
          <a:custGeom>
            <a:avLst/>
            <a:gdLst>
              <a:gd name="connsiteX0" fmla="*/ 6690947 w 6690947"/>
              <a:gd name="connsiteY0" fmla="*/ 1613388 h 1613388"/>
              <a:gd name="connsiteX1" fmla="*/ 729762 w 6690947"/>
              <a:gd name="connsiteY1" fmla="*/ 1613388 h 1613388"/>
              <a:gd name="connsiteX2" fmla="*/ 729762 w 6690947"/>
              <a:gd name="connsiteY2" fmla="*/ 1459523 h 1613388"/>
              <a:gd name="connsiteX3" fmla="*/ 448408 w 6690947"/>
              <a:gd name="connsiteY3" fmla="*/ 1459523 h 1613388"/>
              <a:gd name="connsiteX4" fmla="*/ 448408 w 6690947"/>
              <a:gd name="connsiteY4" fmla="*/ 1292469 h 1613388"/>
              <a:gd name="connsiteX5" fmla="*/ 378070 w 6690947"/>
              <a:gd name="connsiteY5" fmla="*/ 1292469 h 1613388"/>
              <a:gd name="connsiteX6" fmla="*/ 378070 w 6690947"/>
              <a:gd name="connsiteY6" fmla="*/ 1138604 h 1613388"/>
              <a:gd name="connsiteX7" fmla="*/ 298939 w 6690947"/>
              <a:gd name="connsiteY7" fmla="*/ 1138604 h 1613388"/>
              <a:gd name="connsiteX8" fmla="*/ 298939 w 6690947"/>
              <a:gd name="connsiteY8" fmla="*/ 975946 h 1613388"/>
              <a:gd name="connsiteX9" fmla="*/ 202224 w 6690947"/>
              <a:gd name="connsiteY9" fmla="*/ 975946 h 1613388"/>
              <a:gd name="connsiteX10" fmla="*/ 202224 w 6690947"/>
              <a:gd name="connsiteY10" fmla="*/ 663819 h 1613388"/>
              <a:gd name="connsiteX11" fmla="*/ 153866 w 6690947"/>
              <a:gd name="connsiteY11" fmla="*/ 663819 h 1613388"/>
              <a:gd name="connsiteX12" fmla="*/ 153866 w 6690947"/>
              <a:gd name="connsiteY12" fmla="*/ 527538 h 1613388"/>
              <a:gd name="connsiteX13" fmla="*/ 109904 w 6690947"/>
              <a:gd name="connsiteY13" fmla="*/ 527538 h 1613388"/>
              <a:gd name="connsiteX14" fmla="*/ 109904 w 6690947"/>
              <a:gd name="connsiteY14" fmla="*/ 386861 h 1613388"/>
              <a:gd name="connsiteX15" fmla="*/ 65943 w 6690947"/>
              <a:gd name="connsiteY15" fmla="*/ 386861 h 1613388"/>
              <a:gd name="connsiteX16" fmla="*/ 65943 w 6690947"/>
              <a:gd name="connsiteY16" fmla="*/ 105507 h 1613388"/>
              <a:gd name="connsiteX17" fmla="*/ 0 w 6690947"/>
              <a:gd name="connsiteY17" fmla="*/ 105507 h 1613388"/>
              <a:gd name="connsiteX18" fmla="*/ 0 w 6690947"/>
              <a:gd name="connsiteY18" fmla="*/ 0 h 1613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690947" h="1613388">
                <a:moveTo>
                  <a:pt x="6690947" y="1613388"/>
                </a:moveTo>
                <a:lnTo>
                  <a:pt x="729762" y="1613388"/>
                </a:lnTo>
                <a:lnTo>
                  <a:pt x="729762" y="1459523"/>
                </a:lnTo>
                <a:lnTo>
                  <a:pt x="448408" y="1459523"/>
                </a:lnTo>
                <a:lnTo>
                  <a:pt x="448408" y="1292469"/>
                </a:lnTo>
                <a:lnTo>
                  <a:pt x="378070" y="1292469"/>
                </a:lnTo>
                <a:lnTo>
                  <a:pt x="378070" y="1138604"/>
                </a:lnTo>
                <a:lnTo>
                  <a:pt x="298939" y="1138604"/>
                </a:lnTo>
                <a:lnTo>
                  <a:pt x="298939" y="975946"/>
                </a:lnTo>
                <a:lnTo>
                  <a:pt x="202224" y="975946"/>
                </a:lnTo>
                <a:lnTo>
                  <a:pt x="202224" y="663819"/>
                </a:lnTo>
                <a:lnTo>
                  <a:pt x="153866" y="663819"/>
                </a:lnTo>
                <a:lnTo>
                  <a:pt x="153866" y="527538"/>
                </a:lnTo>
                <a:lnTo>
                  <a:pt x="109904" y="527538"/>
                </a:lnTo>
                <a:lnTo>
                  <a:pt x="109904" y="386861"/>
                </a:lnTo>
                <a:lnTo>
                  <a:pt x="65943" y="386861"/>
                </a:lnTo>
                <a:lnTo>
                  <a:pt x="65943" y="105507"/>
                </a:lnTo>
                <a:lnTo>
                  <a:pt x="0" y="105507"/>
                </a:lnTo>
                <a:lnTo>
                  <a:pt x="0" y="0"/>
                </a:lnTo>
              </a:path>
            </a:pathLst>
          </a:custGeom>
          <a:noFill/>
          <a:ln w="28575">
            <a:solidFill>
              <a:schemeClr val="accent3"/>
            </a:solidFill>
            <a:miter lim="800000"/>
            <a:headEnd/>
            <a:tailEnd/>
          </a:ln>
        </p:spPr>
        <p:txBody>
          <a:bodyPr rtlCol="0" anchor="ctr"/>
          <a:lstStyle/>
          <a:p>
            <a:pPr algn="ctr"/>
            <a:endParaRPr lang="en-US"/>
          </a:p>
        </p:txBody>
      </p:sp>
      <p:sp>
        <p:nvSpPr>
          <p:cNvPr id="192" name="Freeform 191">
            <a:extLst>
              <a:ext uri="{FF2B5EF4-FFF2-40B4-BE49-F238E27FC236}">
                <a16:creationId xmlns:a16="http://schemas.microsoft.com/office/drawing/2014/main" id="{0190BC5F-95F2-0CE6-7955-ABE67B240EB7}"/>
              </a:ext>
            </a:extLst>
          </p:cNvPr>
          <p:cNvSpPr/>
          <p:nvPr/>
        </p:nvSpPr>
        <p:spPr bwMode="auto">
          <a:xfrm>
            <a:off x="2483827" y="2210777"/>
            <a:ext cx="6660173" cy="1701311"/>
          </a:xfrm>
          <a:custGeom>
            <a:avLst/>
            <a:gdLst>
              <a:gd name="connsiteX0" fmla="*/ 6660173 w 6660173"/>
              <a:gd name="connsiteY0" fmla="*/ 1701311 h 1701311"/>
              <a:gd name="connsiteX1" fmla="*/ 729761 w 6660173"/>
              <a:gd name="connsiteY1" fmla="*/ 1701311 h 1701311"/>
              <a:gd name="connsiteX2" fmla="*/ 729761 w 6660173"/>
              <a:gd name="connsiteY2" fmla="*/ 1573823 h 1701311"/>
              <a:gd name="connsiteX3" fmla="*/ 294542 w 6660173"/>
              <a:gd name="connsiteY3" fmla="*/ 1573823 h 1701311"/>
              <a:gd name="connsiteX4" fmla="*/ 294542 w 6660173"/>
              <a:gd name="connsiteY4" fmla="*/ 1437542 h 1701311"/>
              <a:gd name="connsiteX5" fmla="*/ 175846 w 6660173"/>
              <a:gd name="connsiteY5" fmla="*/ 1437542 h 1701311"/>
              <a:gd name="connsiteX6" fmla="*/ 175846 w 6660173"/>
              <a:gd name="connsiteY6" fmla="*/ 672611 h 1701311"/>
              <a:gd name="connsiteX7" fmla="*/ 140677 w 6660173"/>
              <a:gd name="connsiteY7" fmla="*/ 672611 h 1701311"/>
              <a:gd name="connsiteX8" fmla="*/ 140677 w 6660173"/>
              <a:gd name="connsiteY8" fmla="*/ 619858 h 1701311"/>
              <a:gd name="connsiteX9" fmla="*/ 92319 w 6660173"/>
              <a:gd name="connsiteY9" fmla="*/ 619858 h 1701311"/>
              <a:gd name="connsiteX10" fmla="*/ 92319 w 6660173"/>
              <a:gd name="connsiteY10" fmla="*/ 474785 h 1701311"/>
              <a:gd name="connsiteX11" fmla="*/ 48358 w 6660173"/>
              <a:gd name="connsiteY11" fmla="*/ 474785 h 1701311"/>
              <a:gd name="connsiteX12" fmla="*/ 48358 w 6660173"/>
              <a:gd name="connsiteY12" fmla="*/ 364881 h 1701311"/>
              <a:gd name="connsiteX13" fmla="*/ 39565 w 6660173"/>
              <a:gd name="connsiteY13" fmla="*/ 364881 h 1701311"/>
              <a:gd name="connsiteX14" fmla="*/ 39565 w 6660173"/>
              <a:gd name="connsiteY14" fmla="*/ 232996 h 1701311"/>
              <a:gd name="connsiteX15" fmla="*/ 0 w 6660173"/>
              <a:gd name="connsiteY15" fmla="*/ 232996 h 1701311"/>
              <a:gd name="connsiteX16" fmla="*/ 0 w 6660173"/>
              <a:gd name="connsiteY16" fmla="*/ 0 h 1701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660173" h="1701311">
                <a:moveTo>
                  <a:pt x="6660173" y="1701311"/>
                </a:moveTo>
                <a:lnTo>
                  <a:pt x="729761" y="1701311"/>
                </a:lnTo>
                <a:lnTo>
                  <a:pt x="729761" y="1573823"/>
                </a:lnTo>
                <a:lnTo>
                  <a:pt x="294542" y="1573823"/>
                </a:lnTo>
                <a:lnTo>
                  <a:pt x="294542" y="1437542"/>
                </a:lnTo>
                <a:lnTo>
                  <a:pt x="175846" y="1437542"/>
                </a:lnTo>
                <a:lnTo>
                  <a:pt x="175846" y="672611"/>
                </a:lnTo>
                <a:lnTo>
                  <a:pt x="140677" y="672611"/>
                </a:lnTo>
                <a:lnTo>
                  <a:pt x="140677" y="619858"/>
                </a:lnTo>
                <a:lnTo>
                  <a:pt x="92319" y="619858"/>
                </a:lnTo>
                <a:lnTo>
                  <a:pt x="92319" y="474785"/>
                </a:lnTo>
                <a:lnTo>
                  <a:pt x="48358" y="474785"/>
                </a:lnTo>
                <a:lnTo>
                  <a:pt x="48358" y="364881"/>
                </a:lnTo>
                <a:lnTo>
                  <a:pt x="39565" y="364881"/>
                </a:lnTo>
                <a:lnTo>
                  <a:pt x="39565" y="232996"/>
                </a:lnTo>
                <a:lnTo>
                  <a:pt x="0" y="232996"/>
                </a:lnTo>
                <a:lnTo>
                  <a:pt x="0" y="0"/>
                </a:lnTo>
              </a:path>
            </a:pathLst>
          </a:custGeom>
          <a:noFill/>
          <a:ln w="28575">
            <a:solidFill>
              <a:schemeClr val="accent4"/>
            </a:solidFill>
            <a:miter lim="800000"/>
            <a:headEnd/>
            <a:tailEnd/>
          </a:ln>
        </p:spPr>
        <p:txBody>
          <a:bodyPr rtlCol="0" anchor="ctr"/>
          <a:lstStyle/>
          <a:p>
            <a:pPr algn="ctr"/>
            <a:endParaRPr lang="en-US"/>
          </a:p>
        </p:txBody>
      </p:sp>
      <p:sp>
        <p:nvSpPr>
          <p:cNvPr id="2" name="Title 1">
            <a:extLst>
              <a:ext uri="{FF2B5EF4-FFF2-40B4-BE49-F238E27FC236}">
                <a16:creationId xmlns:a16="http://schemas.microsoft.com/office/drawing/2014/main" id="{28064CBD-5C77-E574-790C-D8B87C6A9707}"/>
              </a:ext>
            </a:extLst>
          </p:cNvPr>
          <p:cNvSpPr>
            <a:spLocks noGrp="1"/>
          </p:cNvSpPr>
          <p:nvPr>
            <p:ph type="title"/>
          </p:nvPr>
        </p:nvSpPr>
        <p:spPr/>
        <p:txBody>
          <a:bodyPr/>
          <a:lstStyle/>
          <a:p>
            <a:r>
              <a:rPr lang="en-US" dirty="0" err="1"/>
              <a:t>CheckMate</a:t>
            </a:r>
            <a:r>
              <a:rPr lang="en-US" dirty="0"/>
              <a:t> 204 </a:t>
            </a:r>
            <a:r>
              <a:rPr lang="en-US" altLang="en-US" dirty="0"/>
              <a:t>Nivolumab ± Ipilimumab for Melanoma Brain Metastases: </a:t>
            </a:r>
            <a:r>
              <a:rPr lang="en-US" dirty="0"/>
              <a:t>PFS in Symptomatic Patients</a:t>
            </a:r>
          </a:p>
        </p:txBody>
      </p:sp>
      <p:sp>
        <p:nvSpPr>
          <p:cNvPr id="7" name="Text Box 11">
            <a:extLst>
              <a:ext uri="{FF2B5EF4-FFF2-40B4-BE49-F238E27FC236}">
                <a16:creationId xmlns:a16="http://schemas.microsoft.com/office/drawing/2014/main" id="{76B0956E-E41E-EC5F-C856-01328C4AAAA5}"/>
              </a:ext>
            </a:extLst>
          </p:cNvPr>
          <p:cNvSpPr txBox="1">
            <a:spLocks noChangeArrowheads="1"/>
          </p:cNvSpPr>
          <p:nvPr/>
        </p:nvSpPr>
        <p:spPr bwMode="auto">
          <a:xfrm>
            <a:off x="454127" y="6363654"/>
            <a:ext cx="800843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defTabSz="1218987" eaLnBrk="1" fontAlgn="auto" hangingPunct="1">
              <a:lnSpc>
                <a:spcPct val="100000"/>
              </a:lnSpc>
              <a:spcBef>
                <a:spcPct val="0"/>
              </a:spcBef>
              <a:spcAft>
                <a:spcPct val="0"/>
              </a:spcAft>
              <a:buClrTx/>
              <a:buNone/>
              <a:defRPr/>
            </a:pPr>
            <a:r>
              <a:rPr lang="en-US" altLang="en-US" sz="1200" b="0" dirty="0">
                <a:solidFill>
                  <a:srgbClr val="455560"/>
                </a:solidFill>
                <a:latin typeface="Calibri" panose="020F0502020204030204" pitchFamily="34" charset="0"/>
                <a:cs typeface="+mn-cs"/>
              </a:rPr>
              <a:t>Tawbi. Lancet Oncol. 2021;22:1692.</a:t>
            </a:r>
          </a:p>
        </p:txBody>
      </p:sp>
      <p:graphicFrame>
        <p:nvGraphicFramePr>
          <p:cNvPr id="11" name="Table 10">
            <a:extLst>
              <a:ext uri="{FF2B5EF4-FFF2-40B4-BE49-F238E27FC236}">
                <a16:creationId xmlns:a16="http://schemas.microsoft.com/office/drawing/2014/main" id="{3DFB185B-0828-E713-5AF0-D1E1859E75DE}"/>
              </a:ext>
            </a:extLst>
          </p:cNvPr>
          <p:cNvGraphicFramePr>
            <a:graphicFrameLocks noGrp="1"/>
          </p:cNvGraphicFramePr>
          <p:nvPr/>
        </p:nvGraphicFramePr>
        <p:xfrm>
          <a:off x="7593597" y="1808505"/>
          <a:ext cx="4141203" cy="1107631"/>
        </p:xfrm>
        <a:graphic>
          <a:graphicData uri="http://schemas.openxmlformats.org/drawingml/2006/table">
            <a:tbl>
              <a:tblPr firstRow="1" bandRow="1">
                <a:tableStyleId>{5940675A-B579-460E-94D1-54222C63F5DA}</a:tableStyleId>
              </a:tblPr>
              <a:tblGrid>
                <a:gridCol w="1164441">
                  <a:extLst>
                    <a:ext uri="{9D8B030D-6E8A-4147-A177-3AD203B41FA5}">
                      <a16:colId xmlns:a16="http://schemas.microsoft.com/office/drawing/2014/main" val="20000"/>
                    </a:ext>
                  </a:extLst>
                </a:gridCol>
                <a:gridCol w="1488381">
                  <a:extLst>
                    <a:ext uri="{9D8B030D-6E8A-4147-A177-3AD203B41FA5}">
                      <a16:colId xmlns:a16="http://schemas.microsoft.com/office/drawing/2014/main" val="20001"/>
                    </a:ext>
                  </a:extLst>
                </a:gridCol>
                <a:gridCol w="1488381">
                  <a:extLst>
                    <a:ext uri="{9D8B030D-6E8A-4147-A177-3AD203B41FA5}">
                      <a16:colId xmlns:a16="http://schemas.microsoft.com/office/drawing/2014/main" val="20002"/>
                    </a:ext>
                  </a:extLst>
                </a:gridCol>
              </a:tblGrid>
              <a:tr h="173456">
                <a:tc>
                  <a:txBody>
                    <a:bodyPr/>
                    <a:lstStyle/>
                    <a:p>
                      <a:pPr>
                        <a:lnSpc>
                          <a:spcPct val="50000"/>
                        </a:lnSpc>
                      </a:pPr>
                      <a:endParaRPr lang="en-US" sz="1400" b="1" dirty="0">
                        <a:solidFill>
                          <a:schemeClr val="tx1"/>
                        </a:solidFill>
                        <a:latin typeface="Calibri" panose="020F0502020204030204" pitchFamily="34" charset="0"/>
                        <a:cs typeface="Calibri" panose="020F0502020204030204" pitchFamily="34" charset="0"/>
                      </a:endParaRPr>
                    </a:p>
                  </a:txBody>
                  <a:tcPr marL="0" marR="0" marT="36576" marB="36576"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lnSpc>
                          <a:spcPct val="80000"/>
                        </a:lnSpc>
                      </a:pPr>
                      <a:r>
                        <a:rPr lang="en-US" sz="1400" b="1" dirty="0">
                          <a:solidFill>
                            <a:schemeClr val="bg1"/>
                          </a:solidFill>
                          <a:latin typeface="Calibri" panose="020F0502020204030204" pitchFamily="34" charset="0"/>
                          <a:cs typeface="Calibri" panose="020F0502020204030204" pitchFamily="34" charset="0"/>
                        </a:rPr>
                        <a:t>24-Mo PFS Rate, %</a:t>
                      </a:r>
                    </a:p>
                  </a:txBody>
                  <a:tcPr marL="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0" marR="0" indent="0" algn="ctr" defTabSz="914400" rtl="0" eaLnBrk="1" fontAlgn="auto" latinLnBrk="0" hangingPunct="1">
                        <a:lnSpc>
                          <a:spcPct val="80000"/>
                        </a:lnSpc>
                        <a:spcBef>
                          <a:spcPts val="0"/>
                        </a:spcBef>
                        <a:spcAft>
                          <a:spcPts val="0"/>
                        </a:spcAft>
                        <a:buClrTx/>
                        <a:buSzTx/>
                        <a:buFontTx/>
                        <a:buNone/>
                        <a:tabLst/>
                        <a:defRPr/>
                      </a:pPr>
                      <a:r>
                        <a:rPr lang="en-US" sz="1400" b="1" kern="1200" dirty="0">
                          <a:solidFill>
                            <a:schemeClr val="bg1"/>
                          </a:solidFill>
                          <a:latin typeface="Calibri" panose="020F0502020204030204" pitchFamily="34" charset="0"/>
                          <a:ea typeface="+mn-ea"/>
                          <a:cs typeface="Calibri" panose="020F0502020204030204" pitchFamily="34" charset="0"/>
                        </a:rPr>
                        <a:t>36-Mo PFS Rate, %</a:t>
                      </a:r>
                    </a:p>
                  </a:txBody>
                  <a:tcPr marL="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12478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b="1" baseline="0" dirty="0">
                          <a:solidFill>
                            <a:schemeClr val="accent1"/>
                          </a:solidFill>
                          <a:latin typeface="Calibri" panose="020F0502020204030204" pitchFamily="34" charset="0"/>
                          <a:cs typeface="Calibri" panose="020F0502020204030204" pitchFamily="34" charset="0"/>
                        </a:rPr>
                        <a:t>Intracranial</a:t>
                      </a:r>
                    </a:p>
                  </a:txBody>
                  <a:tcPr marL="12192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kern="1200" dirty="0">
                          <a:solidFill>
                            <a:schemeClr val="bg1"/>
                          </a:solidFill>
                          <a:latin typeface="Calibri" panose="020F0502020204030204" pitchFamily="34" charset="0"/>
                          <a:ea typeface="+mn-ea"/>
                          <a:cs typeface="Calibri" panose="020F0502020204030204" pitchFamily="34" charset="0"/>
                        </a:rPr>
                        <a:t>18.9</a:t>
                      </a:r>
                    </a:p>
                  </a:txBody>
                  <a:tcPr marL="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kern="1200" dirty="0">
                          <a:solidFill>
                            <a:schemeClr val="bg1"/>
                          </a:solidFill>
                          <a:latin typeface="Calibri" panose="020F0502020204030204" pitchFamily="34" charset="0"/>
                          <a:ea typeface="+mn-ea"/>
                          <a:cs typeface="Calibri" panose="020F0502020204030204" pitchFamily="34" charset="0"/>
                        </a:rPr>
                        <a:t>18.9</a:t>
                      </a:r>
                    </a:p>
                  </a:txBody>
                  <a:tcPr marL="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1"/>
                  </a:ext>
                </a:extLst>
              </a:tr>
              <a:tr h="12478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b="1" baseline="0" dirty="0">
                          <a:solidFill>
                            <a:schemeClr val="accent3"/>
                          </a:solidFill>
                          <a:latin typeface="Calibri" panose="020F0502020204030204" pitchFamily="34" charset="0"/>
                          <a:cs typeface="Calibri" panose="020F0502020204030204" pitchFamily="34" charset="0"/>
                        </a:rPr>
                        <a:t>Extracranial</a:t>
                      </a:r>
                    </a:p>
                  </a:txBody>
                  <a:tcPr marL="12192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kern="1200" dirty="0">
                          <a:solidFill>
                            <a:schemeClr val="bg1"/>
                          </a:solidFill>
                          <a:latin typeface="Calibri" panose="020F0502020204030204" pitchFamily="34" charset="0"/>
                          <a:ea typeface="+mn-ea"/>
                          <a:cs typeface="Calibri" panose="020F0502020204030204" pitchFamily="34" charset="0"/>
                        </a:rPr>
                        <a:t>28.2</a:t>
                      </a:r>
                    </a:p>
                  </a:txBody>
                  <a:tcPr marL="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400" b="0" kern="1200" dirty="0">
                          <a:solidFill>
                            <a:schemeClr val="bg1"/>
                          </a:solidFill>
                          <a:latin typeface="Calibri" panose="020F0502020204030204" pitchFamily="34" charset="0"/>
                          <a:ea typeface="+mn-ea"/>
                          <a:cs typeface="Calibri" panose="020F0502020204030204" pitchFamily="34" charset="0"/>
                        </a:rPr>
                        <a:t>28.2</a:t>
                      </a:r>
                    </a:p>
                  </a:txBody>
                  <a:tcPr marL="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3"/>
                  </a:ext>
                </a:extLst>
              </a:tr>
              <a:tr h="12478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400" b="1" baseline="0" dirty="0">
                          <a:solidFill>
                            <a:schemeClr val="accent4"/>
                          </a:solidFill>
                          <a:latin typeface="Calibri" panose="020F0502020204030204" pitchFamily="34" charset="0"/>
                          <a:cs typeface="Calibri" panose="020F0502020204030204" pitchFamily="34" charset="0"/>
                        </a:rPr>
                        <a:t>Global</a:t>
                      </a:r>
                    </a:p>
                  </a:txBody>
                  <a:tcPr marL="12192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kern="1200" dirty="0">
                          <a:solidFill>
                            <a:schemeClr val="bg1"/>
                          </a:solidFill>
                          <a:latin typeface="Calibri" panose="020F0502020204030204" pitchFamily="34" charset="0"/>
                          <a:ea typeface="+mn-ea"/>
                          <a:cs typeface="Calibri" panose="020F0502020204030204" pitchFamily="34" charset="0"/>
                        </a:rPr>
                        <a:t>23.9</a:t>
                      </a:r>
                    </a:p>
                  </a:txBody>
                  <a:tcPr marL="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0" kern="1200" dirty="0">
                          <a:solidFill>
                            <a:schemeClr val="bg1"/>
                          </a:solidFill>
                          <a:latin typeface="Calibri" panose="020F0502020204030204" pitchFamily="34" charset="0"/>
                          <a:ea typeface="+mn-ea"/>
                          <a:cs typeface="Calibri" panose="020F0502020204030204" pitchFamily="34" charset="0"/>
                        </a:rPr>
                        <a:t>23.9</a:t>
                      </a:r>
                    </a:p>
                  </a:txBody>
                  <a:tcPr marL="0" marR="0" marT="36576" marB="36576"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2"/>
                  </a:ext>
                </a:extLst>
              </a:tr>
            </a:tbl>
          </a:graphicData>
        </a:graphic>
      </p:graphicFrame>
      <p:sp>
        <p:nvSpPr>
          <p:cNvPr id="12" name="TextBox 11">
            <a:extLst>
              <a:ext uri="{FF2B5EF4-FFF2-40B4-BE49-F238E27FC236}">
                <a16:creationId xmlns:a16="http://schemas.microsoft.com/office/drawing/2014/main" id="{81EB87C9-2390-569E-6720-75629B1EEB39}"/>
              </a:ext>
            </a:extLst>
          </p:cNvPr>
          <p:cNvSpPr txBox="1"/>
          <p:nvPr/>
        </p:nvSpPr>
        <p:spPr bwMode="auto">
          <a:xfrm>
            <a:off x="7512193" y="2973457"/>
            <a:ext cx="442377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sz="1600" b="0" dirty="0">
                <a:solidFill>
                  <a:schemeClr val="bg1"/>
                </a:solidFill>
                <a:latin typeface="Calibri" panose="020F0502020204030204" pitchFamily="34" charset="0"/>
              </a:rPr>
              <a:t>Median intracranial PFS by investigator: 1.2 </a:t>
            </a:r>
            <a:r>
              <a:rPr lang="en-US" sz="1600" b="0" dirty="0" err="1">
                <a:solidFill>
                  <a:schemeClr val="bg1"/>
                </a:solidFill>
                <a:latin typeface="Calibri" panose="020F0502020204030204" pitchFamily="34" charset="0"/>
              </a:rPr>
              <a:t>mo</a:t>
            </a:r>
            <a:r>
              <a:rPr lang="en-US" sz="1600" b="0" dirty="0">
                <a:solidFill>
                  <a:schemeClr val="bg1"/>
                </a:solidFill>
                <a:latin typeface="Calibri" panose="020F0502020204030204" pitchFamily="34" charset="0"/>
              </a:rPr>
              <a:t> </a:t>
            </a:r>
          </a:p>
          <a:p>
            <a:pPr marL="285750" indent="-285750" algn="l">
              <a:lnSpc>
                <a:spcPct val="100000"/>
              </a:lnSpc>
              <a:spcBef>
                <a:spcPct val="50000"/>
              </a:spcBef>
              <a:spcAft>
                <a:spcPct val="0"/>
              </a:spcAft>
              <a:buClrTx/>
              <a:buFont typeface="Wingdings" panose="05000000000000000000" pitchFamily="2" charset="2"/>
              <a:buChar char="§"/>
            </a:pPr>
            <a:r>
              <a:rPr lang="en-US" sz="1600" b="0" dirty="0">
                <a:solidFill>
                  <a:schemeClr val="bg1"/>
                </a:solidFill>
                <a:latin typeface="Calibri" panose="020F0502020204030204" pitchFamily="34" charset="0"/>
              </a:rPr>
              <a:t>Median intracranial PFS by BICR: 1.2 </a:t>
            </a:r>
            <a:r>
              <a:rPr lang="en-US" sz="1600" b="0" dirty="0" err="1">
                <a:solidFill>
                  <a:schemeClr val="bg1"/>
                </a:solidFill>
                <a:latin typeface="Calibri" panose="020F0502020204030204" pitchFamily="34" charset="0"/>
              </a:rPr>
              <a:t>mo</a:t>
            </a:r>
            <a:endParaRPr lang="en-US" sz="1600" b="0" dirty="0">
              <a:solidFill>
                <a:schemeClr val="bg1"/>
              </a:solidFill>
              <a:latin typeface="Calibri" panose="020F0502020204030204" pitchFamily="34" charset="0"/>
            </a:endParaRPr>
          </a:p>
        </p:txBody>
      </p:sp>
      <p:sp>
        <p:nvSpPr>
          <p:cNvPr id="84" name="Rectangle 83">
            <a:extLst>
              <a:ext uri="{FF2B5EF4-FFF2-40B4-BE49-F238E27FC236}">
                <a16:creationId xmlns:a16="http://schemas.microsoft.com/office/drawing/2014/main" id="{980D5784-F4AE-1F99-985B-6FAE4BAC37EE}"/>
              </a:ext>
            </a:extLst>
          </p:cNvPr>
          <p:cNvSpPr/>
          <p:nvPr/>
        </p:nvSpPr>
        <p:spPr>
          <a:xfrm>
            <a:off x="2450592" y="4722760"/>
            <a:ext cx="7783373" cy="276999"/>
          </a:xfrm>
          <a:prstGeom prst="rect">
            <a:avLst/>
          </a:prstGeom>
        </p:spPr>
        <p:txBody>
          <a:bodyPr wrap="square" lIns="0" tIns="0" rIns="0" bIns="0">
            <a:spAutoFit/>
          </a:bodyPr>
          <a:lstStyle/>
          <a:p>
            <a:pPr algn="ctr"/>
            <a:r>
              <a:rPr lang="en-GB" b="1" dirty="0">
                <a:solidFill>
                  <a:schemeClr val="bg1"/>
                </a:solidFill>
                <a:latin typeface="Calibri" panose="020F0502020204030204" pitchFamily="34" charset="0"/>
              </a:rPr>
              <a:t>Mo</a:t>
            </a:r>
          </a:p>
        </p:txBody>
      </p:sp>
      <p:sp>
        <p:nvSpPr>
          <p:cNvPr id="85" name="TextBox 84">
            <a:extLst>
              <a:ext uri="{FF2B5EF4-FFF2-40B4-BE49-F238E27FC236}">
                <a16:creationId xmlns:a16="http://schemas.microsoft.com/office/drawing/2014/main" id="{8A6BBA8A-2708-F41D-37FF-89AF584805DA}"/>
              </a:ext>
            </a:extLst>
          </p:cNvPr>
          <p:cNvSpPr txBox="1"/>
          <p:nvPr/>
        </p:nvSpPr>
        <p:spPr bwMode="auto">
          <a:xfrm>
            <a:off x="2435962" y="1498600"/>
            <a:ext cx="77102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PFS per Investigator</a:t>
            </a:r>
          </a:p>
        </p:txBody>
      </p:sp>
      <p:cxnSp>
        <p:nvCxnSpPr>
          <p:cNvPr id="87" name="Straight Connector 86">
            <a:extLst>
              <a:ext uri="{FF2B5EF4-FFF2-40B4-BE49-F238E27FC236}">
                <a16:creationId xmlns:a16="http://schemas.microsoft.com/office/drawing/2014/main" id="{71AC90C3-0C07-A719-4A57-F004E8CB27F2}"/>
              </a:ext>
            </a:extLst>
          </p:cNvPr>
          <p:cNvCxnSpPr>
            <a:cxnSpLocks/>
          </p:cNvCxnSpPr>
          <p:nvPr/>
        </p:nvCxnSpPr>
        <p:spPr bwMode="auto">
          <a:xfrm>
            <a:off x="2443277" y="4441139"/>
            <a:ext cx="7805318" cy="0"/>
          </a:xfrm>
          <a:prstGeom prst="line">
            <a:avLst/>
          </a:prstGeom>
          <a:noFill/>
          <a:ln w="28575" cap="flat" cmpd="sng" algn="ctr">
            <a:solidFill>
              <a:schemeClr val="bg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754AA206-AEA7-EECC-CA8B-FC5B9840E9E2}"/>
              </a:ext>
            </a:extLst>
          </p:cNvPr>
          <p:cNvCxnSpPr>
            <a:cxnSpLocks/>
          </p:cNvCxnSpPr>
          <p:nvPr/>
        </p:nvCxnSpPr>
        <p:spPr bwMode="auto">
          <a:xfrm flipV="1">
            <a:off x="2443277" y="2195373"/>
            <a:ext cx="0" cy="2238451"/>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E4F2B2D4-62EB-5147-FE03-C774506800C0}"/>
              </a:ext>
            </a:extLst>
          </p:cNvPr>
          <p:cNvCxnSpPr>
            <a:cxnSpLocks/>
          </p:cNvCxnSpPr>
          <p:nvPr/>
        </p:nvCxnSpPr>
        <p:spPr bwMode="auto">
          <a:xfrm flipH="1">
            <a:off x="2377440" y="220268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03F5DCAA-930B-9389-6C95-289F3A984464}"/>
              </a:ext>
            </a:extLst>
          </p:cNvPr>
          <p:cNvCxnSpPr>
            <a:cxnSpLocks/>
          </p:cNvCxnSpPr>
          <p:nvPr/>
        </p:nvCxnSpPr>
        <p:spPr bwMode="auto">
          <a:xfrm flipH="1">
            <a:off x="2377440" y="265037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FD1001ED-AA4F-AB15-04C2-6D7EA49B7EA8}"/>
              </a:ext>
            </a:extLst>
          </p:cNvPr>
          <p:cNvCxnSpPr>
            <a:cxnSpLocks/>
          </p:cNvCxnSpPr>
          <p:nvPr/>
        </p:nvCxnSpPr>
        <p:spPr bwMode="auto">
          <a:xfrm flipH="1">
            <a:off x="2377440" y="30980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EB6FF9BF-7DFA-F303-8A6E-A054E2EA94AA}"/>
              </a:ext>
            </a:extLst>
          </p:cNvPr>
          <p:cNvCxnSpPr>
            <a:cxnSpLocks/>
          </p:cNvCxnSpPr>
          <p:nvPr/>
        </p:nvCxnSpPr>
        <p:spPr bwMode="auto">
          <a:xfrm flipH="1">
            <a:off x="2377440" y="354575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606D6FC6-A548-55B4-4226-AE4E11E2DC07}"/>
              </a:ext>
            </a:extLst>
          </p:cNvPr>
          <p:cNvCxnSpPr>
            <a:cxnSpLocks/>
          </p:cNvCxnSpPr>
          <p:nvPr/>
        </p:nvCxnSpPr>
        <p:spPr bwMode="auto">
          <a:xfrm flipH="1">
            <a:off x="2377440" y="399344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D69FE059-6613-6E81-1AAF-72743FF805B8}"/>
              </a:ext>
            </a:extLst>
          </p:cNvPr>
          <p:cNvCxnSpPr>
            <a:cxnSpLocks/>
          </p:cNvCxnSpPr>
          <p:nvPr/>
        </p:nvCxnSpPr>
        <p:spPr bwMode="auto">
          <a:xfrm flipH="1">
            <a:off x="2377440" y="444113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DECD1ECD-FACB-B91A-A974-50D7B6CCC224}"/>
              </a:ext>
            </a:extLst>
          </p:cNvPr>
          <p:cNvCxnSpPr>
            <a:cxnSpLocks/>
          </p:cNvCxnSpPr>
          <p:nvPr/>
        </p:nvCxnSpPr>
        <p:spPr bwMode="auto">
          <a:xfrm>
            <a:off x="2443277" y="44338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9DC81392-CFDE-7841-823B-99390E4FE696}"/>
              </a:ext>
            </a:extLst>
          </p:cNvPr>
          <p:cNvCxnSpPr>
            <a:cxnSpLocks/>
          </p:cNvCxnSpPr>
          <p:nvPr/>
        </p:nvCxnSpPr>
        <p:spPr bwMode="auto">
          <a:xfrm>
            <a:off x="2999842" y="44338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85B5DC01-ED04-A6FB-AACE-4C2CD1946843}"/>
              </a:ext>
            </a:extLst>
          </p:cNvPr>
          <p:cNvCxnSpPr>
            <a:cxnSpLocks/>
          </p:cNvCxnSpPr>
          <p:nvPr/>
        </p:nvCxnSpPr>
        <p:spPr bwMode="auto">
          <a:xfrm>
            <a:off x="3556407" y="44338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735621F6-3B66-9633-ACFC-3E8CE47965FE}"/>
              </a:ext>
            </a:extLst>
          </p:cNvPr>
          <p:cNvCxnSpPr>
            <a:cxnSpLocks/>
          </p:cNvCxnSpPr>
          <p:nvPr/>
        </p:nvCxnSpPr>
        <p:spPr bwMode="auto">
          <a:xfrm>
            <a:off x="4112972" y="44338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3DF595A2-345B-12DF-C884-8B29A65FDDF4}"/>
              </a:ext>
            </a:extLst>
          </p:cNvPr>
          <p:cNvCxnSpPr>
            <a:cxnSpLocks/>
          </p:cNvCxnSpPr>
          <p:nvPr/>
        </p:nvCxnSpPr>
        <p:spPr bwMode="auto">
          <a:xfrm>
            <a:off x="4669537" y="44338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27385405-072B-0EC2-7FFE-6B4930C790CF}"/>
              </a:ext>
            </a:extLst>
          </p:cNvPr>
          <p:cNvCxnSpPr>
            <a:cxnSpLocks/>
          </p:cNvCxnSpPr>
          <p:nvPr/>
        </p:nvCxnSpPr>
        <p:spPr bwMode="auto">
          <a:xfrm>
            <a:off x="5226102" y="44338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866FBF41-E7C7-11CF-B77F-4EFE3369F30F}"/>
              </a:ext>
            </a:extLst>
          </p:cNvPr>
          <p:cNvCxnSpPr>
            <a:cxnSpLocks/>
          </p:cNvCxnSpPr>
          <p:nvPr/>
        </p:nvCxnSpPr>
        <p:spPr bwMode="auto">
          <a:xfrm>
            <a:off x="5782667" y="44338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406F5D38-5A1F-2773-0A40-3032FB071073}"/>
              </a:ext>
            </a:extLst>
          </p:cNvPr>
          <p:cNvCxnSpPr>
            <a:cxnSpLocks/>
          </p:cNvCxnSpPr>
          <p:nvPr/>
        </p:nvCxnSpPr>
        <p:spPr bwMode="auto">
          <a:xfrm>
            <a:off x="6339232" y="44338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00870036-EF81-8FAB-683D-32FA09741D80}"/>
              </a:ext>
            </a:extLst>
          </p:cNvPr>
          <p:cNvCxnSpPr>
            <a:cxnSpLocks/>
          </p:cNvCxnSpPr>
          <p:nvPr/>
        </p:nvCxnSpPr>
        <p:spPr bwMode="auto">
          <a:xfrm>
            <a:off x="6895797" y="44338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D5FABE34-08AE-E7C0-BD79-109FC7D6FF35}"/>
              </a:ext>
            </a:extLst>
          </p:cNvPr>
          <p:cNvCxnSpPr>
            <a:cxnSpLocks/>
          </p:cNvCxnSpPr>
          <p:nvPr/>
        </p:nvCxnSpPr>
        <p:spPr bwMode="auto">
          <a:xfrm>
            <a:off x="7452362" y="44338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D1C80A34-C7B2-5074-DA5C-85E54F603773}"/>
              </a:ext>
            </a:extLst>
          </p:cNvPr>
          <p:cNvCxnSpPr>
            <a:cxnSpLocks/>
          </p:cNvCxnSpPr>
          <p:nvPr/>
        </p:nvCxnSpPr>
        <p:spPr bwMode="auto">
          <a:xfrm>
            <a:off x="8008927" y="44338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38B92ED3-DC15-17AD-31DF-E8CB58E6AF66}"/>
              </a:ext>
            </a:extLst>
          </p:cNvPr>
          <p:cNvCxnSpPr>
            <a:cxnSpLocks/>
          </p:cNvCxnSpPr>
          <p:nvPr/>
        </p:nvCxnSpPr>
        <p:spPr bwMode="auto">
          <a:xfrm>
            <a:off x="8565492" y="44338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991F74F0-8D96-013D-F62D-9D3F3F80750D}"/>
              </a:ext>
            </a:extLst>
          </p:cNvPr>
          <p:cNvCxnSpPr>
            <a:cxnSpLocks/>
          </p:cNvCxnSpPr>
          <p:nvPr/>
        </p:nvCxnSpPr>
        <p:spPr bwMode="auto">
          <a:xfrm>
            <a:off x="9122057" y="44338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96FFBE6C-5B7A-5D30-DA82-A127B73E0305}"/>
              </a:ext>
            </a:extLst>
          </p:cNvPr>
          <p:cNvCxnSpPr>
            <a:cxnSpLocks/>
          </p:cNvCxnSpPr>
          <p:nvPr/>
        </p:nvCxnSpPr>
        <p:spPr bwMode="auto">
          <a:xfrm>
            <a:off x="9678622" y="443382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4ACE3C18-0D84-8D08-F2F4-E4F40D360A83}"/>
              </a:ext>
            </a:extLst>
          </p:cNvPr>
          <p:cNvCxnSpPr>
            <a:cxnSpLocks/>
          </p:cNvCxnSpPr>
          <p:nvPr/>
        </p:nvCxnSpPr>
        <p:spPr bwMode="auto">
          <a:xfrm>
            <a:off x="10235184" y="4433824"/>
            <a:ext cx="0" cy="64008"/>
          </a:xfrm>
          <a:prstGeom prst="line">
            <a:avLst/>
          </a:prstGeom>
          <a:noFill/>
          <a:ln w="28575" cap="flat" cmpd="sng" algn="ctr">
            <a:solidFill>
              <a:schemeClr val="bg1"/>
            </a:solidFill>
            <a:prstDash val="solid"/>
            <a:round/>
            <a:headEnd type="none" w="med" len="med"/>
            <a:tailEnd type="none" w="med" len="med"/>
          </a:ln>
          <a:effectLst/>
        </p:spPr>
      </p:cxnSp>
      <p:sp>
        <p:nvSpPr>
          <p:cNvPr id="115" name="TextBox 114">
            <a:extLst>
              <a:ext uri="{FF2B5EF4-FFF2-40B4-BE49-F238E27FC236}">
                <a16:creationId xmlns:a16="http://schemas.microsoft.com/office/drawing/2014/main" id="{64B08C51-42A6-BC36-110F-0F4FB3C6BC52}"/>
              </a:ext>
            </a:extLst>
          </p:cNvPr>
          <p:cNvSpPr txBox="1"/>
          <p:nvPr/>
        </p:nvSpPr>
        <p:spPr bwMode="auto">
          <a:xfrm>
            <a:off x="1887322" y="2019807"/>
            <a:ext cx="5413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16" name="TextBox 115">
            <a:extLst>
              <a:ext uri="{FF2B5EF4-FFF2-40B4-BE49-F238E27FC236}">
                <a16:creationId xmlns:a16="http://schemas.microsoft.com/office/drawing/2014/main" id="{E9A29DF2-AE05-2723-2405-CAFCDADA4D8C}"/>
              </a:ext>
            </a:extLst>
          </p:cNvPr>
          <p:cNvSpPr txBox="1"/>
          <p:nvPr/>
        </p:nvSpPr>
        <p:spPr bwMode="auto">
          <a:xfrm>
            <a:off x="1887322" y="2466278"/>
            <a:ext cx="5413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17" name="TextBox 116">
            <a:extLst>
              <a:ext uri="{FF2B5EF4-FFF2-40B4-BE49-F238E27FC236}">
                <a16:creationId xmlns:a16="http://schemas.microsoft.com/office/drawing/2014/main" id="{6A8C1FBD-6434-9683-DA82-3AA438B4B0E4}"/>
              </a:ext>
            </a:extLst>
          </p:cNvPr>
          <p:cNvSpPr txBox="1"/>
          <p:nvPr/>
        </p:nvSpPr>
        <p:spPr bwMode="auto">
          <a:xfrm>
            <a:off x="1887322" y="2912749"/>
            <a:ext cx="5413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18" name="TextBox 117">
            <a:extLst>
              <a:ext uri="{FF2B5EF4-FFF2-40B4-BE49-F238E27FC236}">
                <a16:creationId xmlns:a16="http://schemas.microsoft.com/office/drawing/2014/main" id="{F7C5BF85-7807-1D2D-EF27-25FD7763993C}"/>
              </a:ext>
            </a:extLst>
          </p:cNvPr>
          <p:cNvSpPr txBox="1"/>
          <p:nvPr/>
        </p:nvSpPr>
        <p:spPr bwMode="auto">
          <a:xfrm>
            <a:off x="1887322" y="3359220"/>
            <a:ext cx="5413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19" name="TextBox 118">
            <a:extLst>
              <a:ext uri="{FF2B5EF4-FFF2-40B4-BE49-F238E27FC236}">
                <a16:creationId xmlns:a16="http://schemas.microsoft.com/office/drawing/2014/main" id="{FD5FF3D7-695C-A0A9-9BCC-2655C989E223}"/>
              </a:ext>
            </a:extLst>
          </p:cNvPr>
          <p:cNvSpPr txBox="1"/>
          <p:nvPr/>
        </p:nvSpPr>
        <p:spPr bwMode="auto">
          <a:xfrm>
            <a:off x="1887322" y="3805691"/>
            <a:ext cx="5413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20" name="TextBox 119">
            <a:extLst>
              <a:ext uri="{FF2B5EF4-FFF2-40B4-BE49-F238E27FC236}">
                <a16:creationId xmlns:a16="http://schemas.microsoft.com/office/drawing/2014/main" id="{D636014E-2AAA-2C2D-D8D0-203FD42310AC}"/>
              </a:ext>
            </a:extLst>
          </p:cNvPr>
          <p:cNvSpPr txBox="1"/>
          <p:nvPr/>
        </p:nvSpPr>
        <p:spPr bwMode="auto">
          <a:xfrm>
            <a:off x="1887322" y="4252162"/>
            <a:ext cx="5413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21" name="TextBox 120">
            <a:extLst>
              <a:ext uri="{FF2B5EF4-FFF2-40B4-BE49-F238E27FC236}">
                <a16:creationId xmlns:a16="http://schemas.microsoft.com/office/drawing/2014/main" id="{CF60582C-3114-8B20-AC4D-1D9A228C1F66}"/>
              </a:ext>
            </a:extLst>
          </p:cNvPr>
          <p:cNvSpPr txBox="1"/>
          <p:nvPr/>
        </p:nvSpPr>
        <p:spPr bwMode="auto">
          <a:xfrm rot="16200000">
            <a:off x="520259" y="3154050"/>
            <a:ext cx="22866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PFS (%)</a:t>
            </a:r>
          </a:p>
        </p:txBody>
      </p:sp>
      <p:sp>
        <p:nvSpPr>
          <p:cNvPr id="123" name="TextBox 122">
            <a:extLst>
              <a:ext uri="{FF2B5EF4-FFF2-40B4-BE49-F238E27FC236}">
                <a16:creationId xmlns:a16="http://schemas.microsoft.com/office/drawing/2014/main" id="{AA871AFE-9A25-3C26-F593-9CE32D8BC2C6}"/>
              </a:ext>
            </a:extLst>
          </p:cNvPr>
          <p:cNvSpPr txBox="1"/>
          <p:nvPr/>
        </p:nvSpPr>
        <p:spPr bwMode="auto">
          <a:xfrm>
            <a:off x="2236014" y="44606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24" name="TextBox 123">
            <a:extLst>
              <a:ext uri="{FF2B5EF4-FFF2-40B4-BE49-F238E27FC236}">
                <a16:creationId xmlns:a16="http://schemas.microsoft.com/office/drawing/2014/main" id="{D225E807-5CCC-07F3-566F-2A31307B5BA4}"/>
              </a:ext>
            </a:extLst>
          </p:cNvPr>
          <p:cNvSpPr txBox="1"/>
          <p:nvPr/>
        </p:nvSpPr>
        <p:spPr bwMode="auto">
          <a:xfrm>
            <a:off x="2792033" y="44606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125" name="TextBox 124">
            <a:extLst>
              <a:ext uri="{FF2B5EF4-FFF2-40B4-BE49-F238E27FC236}">
                <a16:creationId xmlns:a16="http://schemas.microsoft.com/office/drawing/2014/main" id="{3CA23B0D-65CC-DAF9-D6F1-544FCCB19A2B}"/>
              </a:ext>
            </a:extLst>
          </p:cNvPr>
          <p:cNvSpPr txBox="1"/>
          <p:nvPr/>
        </p:nvSpPr>
        <p:spPr bwMode="auto">
          <a:xfrm>
            <a:off x="3355368" y="44606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26" name="TextBox 125">
            <a:extLst>
              <a:ext uri="{FF2B5EF4-FFF2-40B4-BE49-F238E27FC236}">
                <a16:creationId xmlns:a16="http://schemas.microsoft.com/office/drawing/2014/main" id="{F470B9E2-2D29-A02D-13E3-DDD1698F7313}"/>
              </a:ext>
            </a:extLst>
          </p:cNvPr>
          <p:cNvSpPr txBox="1"/>
          <p:nvPr/>
        </p:nvSpPr>
        <p:spPr bwMode="auto">
          <a:xfrm>
            <a:off x="3904071" y="44606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127" name="TextBox 126">
            <a:extLst>
              <a:ext uri="{FF2B5EF4-FFF2-40B4-BE49-F238E27FC236}">
                <a16:creationId xmlns:a16="http://schemas.microsoft.com/office/drawing/2014/main" id="{21CB53AD-2E15-F613-03F9-F73C3471F155}"/>
              </a:ext>
            </a:extLst>
          </p:cNvPr>
          <p:cNvSpPr txBox="1"/>
          <p:nvPr/>
        </p:nvSpPr>
        <p:spPr bwMode="auto">
          <a:xfrm>
            <a:off x="4460089" y="44606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128" name="TextBox 127">
            <a:extLst>
              <a:ext uri="{FF2B5EF4-FFF2-40B4-BE49-F238E27FC236}">
                <a16:creationId xmlns:a16="http://schemas.microsoft.com/office/drawing/2014/main" id="{D47F6BA6-8664-13E9-E42C-64321EF322BD}"/>
              </a:ext>
            </a:extLst>
          </p:cNvPr>
          <p:cNvSpPr txBox="1"/>
          <p:nvPr/>
        </p:nvSpPr>
        <p:spPr bwMode="auto">
          <a:xfrm>
            <a:off x="5016840" y="44606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129" name="TextBox 128">
            <a:extLst>
              <a:ext uri="{FF2B5EF4-FFF2-40B4-BE49-F238E27FC236}">
                <a16:creationId xmlns:a16="http://schemas.microsoft.com/office/drawing/2014/main" id="{658754CB-C2DE-9133-6BB6-CC0915606F3E}"/>
              </a:ext>
            </a:extLst>
          </p:cNvPr>
          <p:cNvSpPr txBox="1"/>
          <p:nvPr/>
        </p:nvSpPr>
        <p:spPr bwMode="auto">
          <a:xfrm>
            <a:off x="5573591" y="44606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130" name="TextBox 129">
            <a:extLst>
              <a:ext uri="{FF2B5EF4-FFF2-40B4-BE49-F238E27FC236}">
                <a16:creationId xmlns:a16="http://schemas.microsoft.com/office/drawing/2014/main" id="{BAC572A5-FAB7-CC79-F9AF-948B3B2F1259}"/>
              </a:ext>
            </a:extLst>
          </p:cNvPr>
          <p:cNvSpPr txBox="1"/>
          <p:nvPr/>
        </p:nvSpPr>
        <p:spPr bwMode="auto">
          <a:xfrm>
            <a:off x="6130342" y="44606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131" name="TextBox 130">
            <a:extLst>
              <a:ext uri="{FF2B5EF4-FFF2-40B4-BE49-F238E27FC236}">
                <a16:creationId xmlns:a16="http://schemas.microsoft.com/office/drawing/2014/main" id="{E57102B5-5FE0-730E-8644-A317452F0CB6}"/>
              </a:ext>
            </a:extLst>
          </p:cNvPr>
          <p:cNvSpPr txBox="1"/>
          <p:nvPr/>
        </p:nvSpPr>
        <p:spPr bwMode="auto">
          <a:xfrm>
            <a:off x="6687093" y="44606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132" name="TextBox 131">
            <a:extLst>
              <a:ext uri="{FF2B5EF4-FFF2-40B4-BE49-F238E27FC236}">
                <a16:creationId xmlns:a16="http://schemas.microsoft.com/office/drawing/2014/main" id="{89F24BE3-21FA-DA2A-093A-7279B60193FC}"/>
              </a:ext>
            </a:extLst>
          </p:cNvPr>
          <p:cNvSpPr txBox="1"/>
          <p:nvPr/>
        </p:nvSpPr>
        <p:spPr bwMode="auto">
          <a:xfrm>
            <a:off x="7243844" y="44606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133" name="TextBox 132">
            <a:extLst>
              <a:ext uri="{FF2B5EF4-FFF2-40B4-BE49-F238E27FC236}">
                <a16:creationId xmlns:a16="http://schemas.microsoft.com/office/drawing/2014/main" id="{3221D4D5-E752-FF74-E313-B3CC36B5CB66}"/>
              </a:ext>
            </a:extLst>
          </p:cNvPr>
          <p:cNvSpPr txBox="1"/>
          <p:nvPr/>
        </p:nvSpPr>
        <p:spPr bwMode="auto">
          <a:xfrm>
            <a:off x="7800595" y="44606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134" name="TextBox 133">
            <a:extLst>
              <a:ext uri="{FF2B5EF4-FFF2-40B4-BE49-F238E27FC236}">
                <a16:creationId xmlns:a16="http://schemas.microsoft.com/office/drawing/2014/main" id="{18DA413F-3805-849D-9C03-5467F3E77300}"/>
              </a:ext>
            </a:extLst>
          </p:cNvPr>
          <p:cNvSpPr txBox="1"/>
          <p:nvPr/>
        </p:nvSpPr>
        <p:spPr bwMode="auto">
          <a:xfrm>
            <a:off x="8357346" y="44606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sp>
        <p:nvSpPr>
          <p:cNvPr id="135" name="TextBox 134">
            <a:extLst>
              <a:ext uri="{FF2B5EF4-FFF2-40B4-BE49-F238E27FC236}">
                <a16:creationId xmlns:a16="http://schemas.microsoft.com/office/drawing/2014/main" id="{3BE3821E-3B1C-BAD5-DE6F-BA16E1292F03}"/>
              </a:ext>
            </a:extLst>
          </p:cNvPr>
          <p:cNvSpPr txBox="1"/>
          <p:nvPr/>
        </p:nvSpPr>
        <p:spPr bwMode="auto">
          <a:xfrm>
            <a:off x="8914097" y="44606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136" name="TextBox 135">
            <a:extLst>
              <a:ext uri="{FF2B5EF4-FFF2-40B4-BE49-F238E27FC236}">
                <a16:creationId xmlns:a16="http://schemas.microsoft.com/office/drawing/2014/main" id="{EA67C42D-B86C-5BC5-B76A-94000A5C34F7}"/>
              </a:ext>
            </a:extLst>
          </p:cNvPr>
          <p:cNvSpPr txBox="1"/>
          <p:nvPr/>
        </p:nvSpPr>
        <p:spPr bwMode="auto">
          <a:xfrm>
            <a:off x="9470848" y="44606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39</a:t>
            </a:r>
          </a:p>
        </p:txBody>
      </p:sp>
      <p:sp>
        <p:nvSpPr>
          <p:cNvPr id="137" name="TextBox 136">
            <a:extLst>
              <a:ext uri="{FF2B5EF4-FFF2-40B4-BE49-F238E27FC236}">
                <a16:creationId xmlns:a16="http://schemas.microsoft.com/office/drawing/2014/main" id="{3901C545-A2A5-AE49-77BD-80A29DB09F6E}"/>
              </a:ext>
            </a:extLst>
          </p:cNvPr>
          <p:cNvSpPr txBox="1"/>
          <p:nvPr/>
        </p:nvSpPr>
        <p:spPr bwMode="auto">
          <a:xfrm>
            <a:off x="10027596" y="4460646"/>
            <a:ext cx="425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142" name="TextBox 141">
            <a:extLst>
              <a:ext uri="{FF2B5EF4-FFF2-40B4-BE49-F238E27FC236}">
                <a16:creationId xmlns:a16="http://schemas.microsoft.com/office/drawing/2014/main" id="{2256243D-B3AD-6BC6-AFB9-70B9FA92EAA4}"/>
              </a:ext>
            </a:extLst>
          </p:cNvPr>
          <p:cNvSpPr txBox="1"/>
          <p:nvPr/>
        </p:nvSpPr>
        <p:spPr bwMode="auto">
          <a:xfrm>
            <a:off x="643737" y="4812386"/>
            <a:ext cx="163860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rPr>
              <a:t>Patients at Risk, n</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(number censored)</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Intracranial</a:t>
            </a:r>
            <a:br>
              <a:rPr lang="en-US" sz="1200" dirty="0">
                <a:solidFill>
                  <a:schemeClr val="bg1"/>
                </a:solidFill>
                <a:latin typeface="Calibri" panose="020F0502020204030204" pitchFamily="34" charset="0"/>
              </a:rPr>
            </a:b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Extracranial</a:t>
            </a:r>
            <a:br>
              <a:rPr lang="en-US" sz="1200" dirty="0">
                <a:solidFill>
                  <a:schemeClr val="bg1"/>
                </a:solidFill>
                <a:latin typeface="Calibri" panose="020F0502020204030204" pitchFamily="34" charset="0"/>
              </a:rPr>
            </a:b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Global</a:t>
            </a:r>
          </a:p>
        </p:txBody>
      </p:sp>
      <p:sp>
        <p:nvSpPr>
          <p:cNvPr id="143" name="TextBox 142">
            <a:extLst>
              <a:ext uri="{FF2B5EF4-FFF2-40B4-BE49-F238E27FC236}">
                <a16:creationId xmlns:a16="http://schemas.microsoft.com/office/drawing/2014/main" id="{2B00C18C-C7E3-5ABA-B5A3-2FF836182974}"/>
              </a:ext>
            </a:extLst>
          </p:cNvPr>
          <p:cNvSpPr txBox="1"/>
          <p:nvPr/>
        </p:nvSpPr>
        <p:spPr bwMode="auto">
          <a:xfrm>
            <a:off x="2215286" y="51842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18</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a:t>
            </a:r>
          </a:p>
        </p:txBody>
      </p:sp>
      <p:sp>
        <p:nvSpPr>
          <p:cNvPr id="144" name="TextBox 143">
            <a:extLst>
              <a:ext uri="{FF2B5EF4-FFF2-40B4-BE49-F238E27FC236}">
                <a16:creationId xmlns:a16="http://schemas.microsoft.com/office/drawing/2014/main" id="{9114C1A3-C43A-765A-932E-E5F1DCE32330}"/>
              </a:ext>
            </a:extLst>
          </p:cNvPr>
          <p:cNvSpPr txBox="1"/>
          <p:nvPr/>
        </p:nvSpPr>
        <p:spPr bwMode="auto">
          <a:xfrm>
            <a:off x="2772722" y="51842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p>
        </p:txBody>
      </p:sp>
      <p:sp>
        <p:nvSpPr>
          <p:cNvPr id="145" name="TextBox 144">
            <a:extLst>
              <a:ext uri="{FF2B5EF4-FFF2-40B4-BE49-F238E27FC236}">
                <a16:creationId xmlns:a16="http://schemas.microsoft.com/office/drawing/2014/main" id="{3ED1B360-CFEA-5108-6E92-D0A2F12EA750}"/>
              </a:ext>
            </a:extLst>
          </p:cNvPr>
          <p:cNvSpPr txBox="1"/>
          <p:nvPr/>
        </p:nvSpPr>
        <p:spPr bwMode="auto">
          <a:xfrm>
            <a:off x="3330158" y="51842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p>
        </p:txBody>
      </p:sp>
      <p:sp>
        <p:nvSpPr>
          <p:cNvPr id="146" name="TextBox 145">
            <a:extLst>
              <a:ext uri="{FF2B5EF4-FFF2-40B4-BE49-F238E27FC236}">
                <a16:creationId xmlns:a16="http://schemas.microsoft.com/office/drawing/2014/main" id="{173FFFFB-E0F2-5FE7-6ED3-60C88607A491}"/>
              </a:ext>
            </a:extLst>
          </p:cNvPr>
          <p:cNvSpPr txBox="1"/>
          <p:nvPr/>
        </p:nvSpPr>
        <p:spPr bwMode="auto">
          <a:xfrm>
            <a:off x="3887594" y="51842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p>
        </p:txBody>
      </p:sp>
      <p:sp>
        <p:nvSpPr>
          <p:cNvPr id="147" name="TextBox 146">
            <a:extLst>
              <a:ext uri="{FF2B5EF4-FFF2-40B4-BE49-F238E27FC236}">
                <a16:creationId xmlns:a16="http://schemas.microsoft.com/office/drawing/2014/main" id="{05CB4195-0B9E-1899-BCA8-99BE5367E9B3}"/>
              </a:ext>
            </a:extLst>
          </p:cNvPr>
          <p:cNvSpPr txBox="1"/>
          <p:nvPr/>
        </p:nvSpPr>
        <p:spPr bwMode="auto">
          <a:xfrm>
            <a:off x="4445030" y="51842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p>
        </p:txBody>
      </p:sp>
      <p:sp>
        <p:nvSpPr>
          <p:cNvPr id="148" name="TextBox 147">
            <a:extLst>
              <a:ext uri="{FF2B5EF4-FFF2-40B4-BE49-F238E27FC236}">
                <a16:creationId xmlns:a16="http://schemas.microsoft.com/office/drawing/2014/main" id="{1AE090F9-B9F9-3100-6066-103657DD05EB}"/>
              </a:ext>
            </a:extLst>
          </p:cNvPr>
          <p:cNvSpPr txBox="1"/>
          <p:nvPr/>
        </p:nvSpPr>
        <p:spPr bwMode="auto">
          <a:xfrm>
            <a:off x="5002466" y="51842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p>
        </p:txBody>
      </p:sp>
      <p:sp>
        <p:nvSpPr>
          <p:cNvPr id="149" name="TextBox 148">
            <a:extLst>
              <a:ext uri="{FF2B5EF4-FFF2-40B4-BE49-F238E27FC236}">
                <a16:creationId xmlns:a16="http://schemas.microsoft.com/office/drawing/2014/main" id="{B586D88E-4E49-723C-2C12-CD048DD78804}"/>
              </a:ext>
            </a:extLst>
          </p:cNvPr>
          <p:cNvSpPr txBox="1"/>
          <p:nvPr/>
        </p:nvSpPr>
        <p:spPr bwMode="auto">
          <a:xfrm>
            <a:off x="5559902" y="51842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p>
        </p:txBody>
      </p:sp>
      <p:sp>
        <p:nvSpPr>
          <p:cNvPr id="150" name="TextBox 149">
            <a:extLst>
              <a:ext uri="{FF2B5EF4-FFF2-40B4-BE49-F238E27FC236}">
                <a16:creationId xmlns:a16="http://schemas.microsoft.com/office/drawing/2014/main" id="{EDA577EA-F15F-AF7F-8CC7-18286FE4A1E8}"/>
              </a:ext>
            </a:extLst>
          </p:cNvPr>
          <p:cNvSpPr txBox="1"/>
          <p:nvPr/>
        </p:nvSpPr>
        <p:spPr bwMode="auto">
          <a:xfrm>
            <a:off x="6117338" y="51842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p>
        </p:txBody>
      </p:sp>
      <p:sp>
        <p:nvSpPr>
          <p:cNvPr id="151" name="TextBox 150">
            <a:extLst>
              <a:ext uri="{FF2B5EF4-FFF2-40B4-BE49-F238E27FC236}">
                <a16:creationId xmlns:a16="http://schemas.microsoft.com/office/drawing/2014/main" id="{683AA261-DC50-4435-1C8B-0722A0B27734}"/>
              </a:ext>
            </a:extLst>
          </p:cNvPr>
          <p:cNvSpPr txBox="1"/>
          <p:nvPr/>
        </p:nvSpPr>
        <p:spPr bwMode="auto">
          <a:xfrm>
            <a:off x="6674774" y="51842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p>
        </p:txBody>
      </p:sp>
      <p:sp>
        <p:nvSpPr>
          <p:cNvPr id="152" name="TextBox 151">
            <a:extLst>
              <a:ext uri="{FF2B5EF4-FFF2-40B4-BE49-F238E27FC236}">
                <a16:creationId xmlns:a16="http://schemas.microsoft.com/office/drawing/2014/main" id="{4C9CAB71-96B7-580A-F1F3-2F8B94F53939}"/>
              </a:ext>
            </a:extLst>
          </p:cNvPr>
          <p:cNvSpPr txBox="1"/>
          <p:nvPr/>
        </p:nvSpPr>
        <p:spPr bwMode="auto">
          <a:xfrm>
            <a:off x="7232210" y="51842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p>
        </p:txBody>
      </p:sp>
      <p:sp>
        <p:nvSpPr>
          <p:cNvPr id="153" name="TextBox 152">
            <a:extLst>
              <a:ext uri="{FF2B5EF4-FFF2-40B4-BE49-F238E27FC236}">
                <a16:creationId xmlns:a16="http://schemas.microsoft.com/office/drawing/2014/main" id="{04FFAD4C-4120-4174-C766-A665E2A4FC6C}"/>
              </a:ext>
            </a:extLst>
          </p:cNvPr>
          <p:cNvSpPr txBox="1"/>
          <p:nvPr/>
        </p:nvSpPr>
        <p:spPr bwMode="auto">
          <a:xfrm>
            <a:off x="7789646" y="51842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p>
        </p:txBody>
      </p:sp>
      <p:sp>
        <p:nvSpPr>
          <p:cNvPr id="154" name="TextBox 153">
            <a:extLst>
              <a:ext uri="{FF2B5EF4-FFF2-40B4-BE49-F238E27FC236}">
                <a16:creationId xmlns:a16="http://schemas.microsoft.com/office/drawing/2014/main" id="{938D72BF-D0FD-F9EB-A858-10570EB7CD1A}"/>
              </a:ext>
            </a:extLst>
          </p:cNvPr>
          <p:cNvSpPr txBox="1"/>
          <p:nvPr/>
        </p:nvSpPr>
        <p:spPr bwMode="auto">
          <a:xfrm>
            <a:off x="8347082" y="51842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a:t>
            </a:r>
          </a:p>
        </p:txBody>
      </p:sp>
      <p:sp>
        <p:nvSpPr>
          <p:cNvPr id="155" name="TextBox 154">
            <a:extLst>
              <a:ext uri="{FF2B5EF4-FFF2-40B4-BE49-F238E27FC236}">
                <a16:creationId xmlns:a16="http://schemas.microsoft.com/office/drawing/2014/main" id="{EE1D06A0-B6CE-63EE-9833-FFA4A43C0672}"/>
              </a:ext>
            </a:extLst>
          </p:cNvPr>
          <p:cNvSpPr txBox="1"/>
          <p:nvPr/>
        </p:nvSpPr>
        <p:spPr bwMode="auto">
          <a:xfrm>
            <a:off x="8904518" y="51842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a:t>
            </a:r>
          </a:p>
        </p:txBody>
      </p:sp>
      <p:sp>
        <p:nvSpPr>
          <p:cNvPr id="156" name="TextBox 155">
            <a:extLst>
              <a:ext uri="{FF2B5EF4-FFF2-40B4-BE49-F238E27FC236}">
                <a16:creationId xmlns:a16="http://schemas.microsoft.com/office/drawing/2014/main" id="{32FF4481-F4E2-7B74-6D74-AF933D1B15DA}"/>
              </a:ext>
            </a:extLst>
          </p:cNvPr>
          <p:cNvSpPr txBox="1"/>
          <p:nvPr/>
        </p:nvSpPr>
        <p:spPr bwMode="auto">
          <a:xfrm>
            <a:off x="9461954" y="51842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(5)</a:t>
            </a:r>
          </a:p>
        </p:txBody>
      </p:sp>
      <p:sp>
        <p:nvSpPr>
          <p:cNvPr id="162" name="TextBox 161">
            <a:extLst>
              <a:ext uri="{FF2B5EF4-FFF2-40B4-BE49-F238E27FC236}">
                <a16:creationId xmlns:a16="http://schemas.microsoft.com/office/drawing/2014/main" id="{6319103F-D59D-3EE2-5EF0-B9FCA2009C88}"/>
              </a:ext>
            </a:extLst>
          </p:cNvPr>
          <p:cNvSpPr txBox="1"/>
          <p:nvPr/>
        </p:nvSpPr>
        <p:spPr bwMode="auto">
          <a:xfrm>
            <a:off x="10019386" y="5184243"/>
            <a:ext cx="4693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t>
            </a:r>
          </a:p>
        </p:txBody>
      </p:sp>
      <p:sp>
        <p:nvSpPr>
          <p:cNvPr id="191" name="Freeform 190">
            <a:extLst>
              <a:ext uri="{FF2B5EF4-FFF2-40B4-BE49-F238E27FC236}">
                <a16:creationId xmlns:a16="http://schemas.microsoft.com/office/drawing/2014/main" id="{9ED318D6-5B8E-04A4-69E6-3352F3CEAB81}"/>
              </a:ext>
            </a:extLst>
          </p:cNvPr>
          <p:cNvSpPr/>
          <p:nvPr/>
        </p:nvSpPr>
        <p:spPr bwMode="auto">
          <a:xfrm>
            <a:off x="2483827" y="2201985"/>
            <a:ext cx="6660173" cy="1828800"/>
          </a:xfrm>
          <a:custGeom>
            <a:avLst/>
            <a:gdLst>
              <a:gd name="connsiteX0" fmla="*/ 6660173 w 6660173"/>
              <a:gd name="connsiteY0" fmla="*/ 1798027 h 1798027"/>
              <a:gd name="connsiteX1" fmla="*/ 435219 w 6660173"/>
              <a:gd name="connsiteY1" fmla="*/ 1798027 h 1798027"/>
              <a:gd name="connsiteX2" fmla="*/ 435219 w 6660173"/>
              <a:gd name="connsiteY2" fmla="*/ 1652953 h 1798027"/>
              <a:gd name="connsiteX3" fmla="*/ 184638 w 6660173"/>
              <a:gd name="connsiteY3" fmla="*/ 1652953 h 1798027"/>
              <a:gd name="connsiteX4" fmla="*/ 184638 w 6660173"/>
              <a:gd name="connsiteY4" fmla="*/ 1499088 h 1798027"/>
              <a:gd name="connsiteX5" fmla="*/ 167054 w 6660173"/>
              <a:gd name="connsiteY5" fmla="*/ 1499088 h 1798027"/>
              <a:gd name="connsiteX6" fmla="*/ 167054 w 6660173"/>
              <a:gd name="connsiteY6" fmla="*/ 1090246 h 1798027"/>
              <a:gd name="connsiteX7" fmla="*/ 162658 w 6660173"/>
              <a:gd name="connsiteY7" fmla="*/ 1090246 h 1798027"/>
              <a:gd name="connsiteX8" fmla="*/ 162658 w 6660173"/>
              <a:gd name="connsiteY8" fmla="*/ 971550 h 1798027"/>
              <a:gd name="connsiteX9" fmla="*/ 158261 w 6660173"/>
              <a:gd name="connsiteY9" fmla="*/ 971550 h 1798027"/>
              <a:gd name="connsiteX10" fmla="*/ 158261 w 6660173"/>
              <a:gd name="connsiteY10" fmla="*/ 655027 h 1798027"/>
              <a:gd name="connsiteX11" fmla="*/ 131885 w 6660173"/>
              <a:gd name="connsiteY11" fmla="*/ 655027 h 1798027"/>
              <a:gd name="connsiteX12" fmla="*/ 131885 w 6660173"/>
              <a:gd name="connsiteY12" fmla="*/ 527538 h 1798027"/>
              <a:gd name="connsiteX13" fmla="*/ 92319 w 6660173"/>
              <a:gd name="connsiteY13" fmla="*/ 527538 h 1798027"/>
              <a:gd name="connsiteX14" fmla="*/ 92319 w 6660173"/>
              <a:gd name="connsiteY14" fmla="*/ 228600 h 1798027"/>
              <a:gd name="connsiteX15" fmla="*/ 39565 w 6660173"/>
              <a:gd name="connsiteY15" fmla="*/ 228600 h 1798027"/>
              <a:gd name="connsiteX16" fmla="*/ 39565 w 6660173"/>
              <a:gd name="connsiteY16" fmla="*/ 87923 h 1798027"/>
              <a:gd name="connsiteX17" fmla="*/ 39565 w 6660173"/>
              <a:gd name="connsiteY17" fmla="*/ 87923 h 1798027"/>
              <a:gd name="connsiteX18" fmla="*/ 0 w 6660173"/>
              <a:gd name="connsiteY18" fmla="*/ 87923 h 1798027"/>
              <a:gd name="connsiteX19" fmla="*/ 0 w 6660173"/>
              <a:gd name="connsiteY19" fmla="*/ 0 h 1798027"/>
              <a:gd name="connsiteX20" fmla="*/ 0 w 6660173"/>
              <a:gd name="connsiteY20" fmla="*/ 0 h 1798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660173" h="1798027">
                <a:moveTo>
                  <a:pt x="6660173" y="1798027"/>
                </a:moveTo>
                <a:lnTo>
                  <a:pt x="435219" y="1798027"/>
                </a:lnTo>
                <a:lnTo>
                  <a:pt x="435219" y="1652953"/>
                </a:lnTo>
                <a:lnTo>
                  <a:pt x="184638" y="1652953"/>
                </a:lnTo>
                <a:lnTo>
                  <a:pt x="184638" y="1499088"/>
                </a:lnTo>
                <a:lnTo>
                  <a:pt x="167054" y="1499088"/>
                </a:lnTo>
                <a:lnTo>
                  <a:pt x="167054" y="1090246"/>
                </a:lnTo>
                <a:lnTo>
                  <a:pt x="162658" y="1090246"/>
                </a:lnTo>
                <a:lnTo>
                  <a:pt x="162658" y="971550"/>
                </a:lnTo>
                <a:lnTo>
                  <a:pt x="158261" y="971550"/>
                </a:lnTo>
                <a:lnTo>
                  <a:pt x="158261" y="655027"/>
                </a:lnTo>
                <a:lnTo>
                  <a:pt x="131885" y="655027"/>
                </a:lnTo>
                <a:lnTo>
                  <a:pt x="131885" y="527538"/>
                </a:lnTo>
                <a:lnTo>
                  <a:pt x="92319" y="527538"/>
                </a:lnTo>
                <a:lnTo>
                  <a:pt x="92319" y="228600"/>
                </a:lnTo>
                <a:lnTo>
                  <a:pt x="39565" y="228600"/>
                </a:lnTo>
                <a:lnTo>
                  <a:pt x="39565" y="87923"/>
                </a:lnTo>
                <a:lnTo>
                  <a:pt x="39565" y="87923"/>
                </a:lnTo>
                <a:lnTo>
                  <a:pt x="0" y="87923"/>
                </a:lnTo>
                <a:lnTo>
                  <a:pt x="0" y="0"/>
                </a:lnTo>
                <a:lnTo>
                  <a:pt x="0" y="0"/>
                </a:lnTo>
              </a:path>
            </a:pathLst>
          </a:custGeom>
          <a:noFill/>
          <a:ln w="28575">
            <a:solidFill>
              <a:schemeClr val="accent1"/>
            </a:solidFill>
            <a:miter lim="800000"/>
            <a:headEnd/>
            <a:tailEnd/>
          </a:ln>
        </p:spPr>
        <p:txBody>
          <a:bodyPr rtlCol="0" anchor="ctr"/>
          <a:lstStyle/>
          <a:p>
            <a:pPr algn="ctr"/>
            <a:endParaRPr lang="en-US"/>
          </a:p>
        </p:txBody>
      </p:sp>
      <p:grpSp>
        <p:nvGrpSpPr>
          <p:cNvPr id="202" name="Group 201">
            <a:extLst>
              <a:ext uri="{FF2B5EF4-FFF2-40B4-BE49-F238E27FC236}">
                <a16:creationId xmlns:a16="http://schemas.microsoft.com/office/drawing/2014/main" id="{9AE3CCCC-3FC6-E7C3-9EC6-6714AB00B990}"/>
              </a:ext>
            </a:extLst>
          </p:cNvPr>
          <p:cNvGrpSpPr/>
          <p:nvPr/>
        </p:nvGrpSpPr>
        <p:grpSpPr>
          <a:xfrm>
            <a:off x="2427522" y="2160719"/>
            <a:ext cx="6748175" cy="1915324"/>
            <a:chOff x="2427522" y="2262319"/>
            <a:chExt cx="6748175" cy="1915324"/>
          </a:xfrm>
        </p:grpSpPr>
        <p:sp>
          <p:nvSpPr>
            <p:cNvPr id="194" name="Rectangle 193">
              <a:extLst>
                <a:ext uri="{FF2B5EF4-FFF2-40B4-BE49-F238E27FC236}">
                  <a16:creationId xmlns:a16="http://schemas.microsoft.com/office/drawing/2014/main" id="{6AE2EA74-2741-FE60-D5B7-53D3F0C7CE8B}"/>
                </a:ext>
              </a:extLst>
            </p:cNvPr>
            <p:cNvSpPr>
              <a:spLocks/>
            </p:cNvSpPr>
            <p:nvPr/>
          </p:nvSpPr>
          <p:spPr bwMode="auto">
            <a:xfrm>
              <a:off x="8541107" y="4101365"/>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7" name="Rectangle 196">
              <a:extLst>
                <a:ext uri="{FF2B5EF4-FFF2-40B4-BE49-F238E27FC236}">
                  <a16:creationId xmlns:a16="http://schemas.microsoft.com/office/drawing/2014/main" id="{F3F0F2A2-3B4A-73A9-1E10-DBB5A9A6C74B}"/>
                </a:ext>
              </a:extLst>
            </p:cNvPr>
            <p:cNvSpPr>
              <a:spLocks/>
            </p:cNvSpPr>
            <p:nvPr/>
          </p:nvSpPr>
          <p:spPr bwMode="auto">
            <a:xfrm>
              <a:off x="9102349" y="4104295"/>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8" name="Rectangle 197">
              <a:extLst>
                <a:ext uri="{FF2B5EF4-FFF2-40B4-BE49-F238E27FC236}">
                  <a16:creationId xmlns:a16="http://schemas.microsoft.com/office/drawing/2014/main" id="{AA5CE96E-CFFD-155D-8327-A87EA0F73283}"/>
                </a:ext>
              </a:extLst>
            </p:cNvPr>
            <p:cNvSpPr>
              <a:spLocks/>
            </p:cNvSpPr>
            <p:nvPr/>
          </p:nvSpPr>
          <p:spPr bwMode="auto">
            <a:xfrm>
              <a:off x="2427522" y="2262319"/>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 name="Rectangle 198">
              <a:extLst>
                <a:ext uri="{FF2B5EF4-FFF2-40B4-BE49-F238E27FC236}">
                  <a16:creationId xmlns:a16="http://schemas.microsoft.com/office/drawing/2014/main" id="{4E06F4FA-A2A4-14F2-D07C-A5BCE2CC83CB}"/>
                </a:ext>
              </a:extLst>
            </p:cNvPr>
            <p:cNvSpPr>
              <a:spLocks/>
            </p:cNvSpPr>
            <p:nvPr/>
          </p:nvSpPr>
          <p:spPr bwMode="auto">
            <a:xfrm>
              <a:off x="2513980" y="2524623"/>
              <a:ext cx="73348" cy="7334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7" name="Group 206">
            <a:extLst>
              <a:ext uri="{FF2B5EF4-FFF2-40B4-BE49-F238E27FC236}">
                <a16:creationId xmlns:a16="http://schemas.microsoft.com/office/drawing/2014/main" id="{6BD366E8-74B4-9518-20B5-4EC5E4B11C6E}"/>
              </a:ext>
            </a:extLst>
          </p:cNvPr>
          <p:cNvGrpSpPr/>
          <p:nvPr/>
        </p:nvGrpSpPr>
        <p:grpSpPr>
          <a:xfrm>
            <a:off x="2512617" y="2655137"/>
            <a:ext cx="6664647" cy="1302805"/>
            <a:chOff x="2512617" y="2756737"/>
            <a:chExt cx="6664647" cy="1302805"/>
          </a:xfrm>
        </p:grpSpPr>
        <p:sp>
          <p:nvSpPr>
            <p:cNvPr id="195" name="Oval 194">
              <a:extLst>
                <a:ext uri="{FF2B5EF4-FFF2-40B4-BE49-F238E27FC236}">
                  <a16:creationId xmlns:a16="http://schemas.microsoft.com/office/drawing/2014/main" id="{A92FC33C-C22D-2397-30E9-6E01E2CFA192}"/>
                </a:ext>
              </a:extLst>
            </p:cNvPr>
            <p:cNvSpPr>
              <a:spLocks/>
            </p:cNvSpPr>
            <p:nvPr/>
          </p:nvSpPr>
          <p:spPr bwMode="auto">
            <a:xfrm>
              <a:off x="8548537" y="3983264"/>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3" name="Oval 202">
              <a:extLst>
                <a:ext uri="{FF2B5EF4-FFF2-40B4-BE49-F238E27FC236}">
                  <a16:creationId xmlns:a16="http://schemas.microsoft.com/office/drawing/2014/main" id="{34DAE0C1-9FE1-D154-21C0-AD3A1CCE81C0}"/>
                </a:ext>
              </a:extLst>
            </p:cNvPr>
            <p:cNvSpPr>
              <a:spLocks/>
            </p:cNvSpPr>
            <p:nvPr/>
          </p:nvSpPr>
          <p:spPr bwMode="auto">
            <a:xfrm>
              <a:off x="8863595" y="3986195"/>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4" name="Oval 203">
              <a:extLst>
                <a:ext uri="{FF2B5EF4-FFF2-40B4-BE49-F238E27FC236}">
                  <a16:creationId xmlns:a16="http://schemas.microsoft.com/office/drawing/2014/main" id="{5636D80A-1014-8F55-C91F-20B75C87BB8F}"/>
                </a:ext>
              </a:extLst>
            </p:cNvPr>
            <p:cNvSpPr>
              <a:spLocks/>
            </p:cNvSpPr>
            <p:nvPr/>
          </p:nvSpPr>
          <p:spPr bwMode="auto">
            <a:xfrm>
              <a:off x="9103917" y="3984729"/>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5" name="Oval 204">
              <a:extLst>
                <a:ext uri="{FF2B5EF4-FFF2-40B4-BE49-F238E27FC236}">
                  <a16:creationId xmlns:a16="http://schemas.microsoft.com/office/drawing/2014/main" id="{35ADDD82-4389-C911-7FE7-5D13864BA802}"/>
                </a:ext>
              </a:extLst>
            </p:cNvPr>
            <p:cNvSpPr>
              <a:spLocks/>
            </p:cNvSpPr>
            <p:nvPr/>
          </p:nvSpPr>
          <p:spPr bwMode="auto">
            <a:xfrm>
              <a:off x="2512617" y="2756737"/>
              <a:ext cx="73347" cy="73347"/>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Tree>
    <p:extLst>
      <p:ext uri="{BB962C8B-B14F-4D97-AF65-F5344CB8AC3E}">
        <p14:creationId xmlns:p14="http://schemas.microsoft.com/office/powerpoint/2010/main" val="3331153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DB2-6652-88EB-427B-3E69F471AB1A}"/>
              </a:ext>
            </a:extLst>
          </p:cNvPr>
          <p:cNvSpPr>
            <a:spLocks noGrp="1"/>
          </p:cNvSpPr>
          <p:nvPr>
            <p:ph type="title"/>
          </p:nvPr>
        </p:nvSpPr>
        <p:spPr/>
        <p:txBody>
          <a:bodyPr/>
          <a:lstStyle/>
          <a:p>
            <a:r>
              <a:rPr lang="en-US" dirty="0"/>
              <a:t>COMBI-MB: Dabrafenib + Trametinib in Patients With </a:t>
            </a:r>
            <a:r>
              <a:rPr lang="en-US" i="1" dirty="0"/>
              <a:t>BRAF</a:t>
            </a:r>
            <a:r>
              <a:rPr lang="en-US" dirty="0"/>
              <a:t> V600–Mutant Melanoma and CNS Metastases</a:t>
            </a:r>
          </a:p>
        </p:txBody>
      </p:sp>
      <p:sp>
        <p:nvSpPr>
          <p:cNvPr id="3" name="Content Placeholder 2">
            <a:extLst>
              <a:ext uri="{FF2B5EF4-FFF2-40B4-BE49-F238E27FC236}">
                <a16:creationId xmlns:a16="http://schemas.microsoft.com/office/drawing/2014/main" id="{81EBDD2A-2445-9B41-894C-FE234D4B4D79}"/>
              </a:ext>
            </a:extLst>
          </p:cNvPr>
          <p:cNvSpPr>
            <a:spLocks noGrp="1"/>
          </p:cNvSpPr>
          <p:nvPr>
            <p:ph idx="1"/>
          </p:nvPr>
        </p:nvSpPr>
        <p:spPr/>
        <p:txBody>
          <a:bodyPr/>
          <a:lstStyle/>
          <a:p>
            <a:r>
              <a:rPr lang="en-US" sz="2000" b="0" i="0" dirty="0">
                <a:solidFill>
                  <a:srgbClr val="2E2E2E"/>
                </a:solidFill>
                <a:effectLst/>
                <a:latin typeface="+mn-lt"/>
              </a:rPr>
              <a:t>Multicenter, open-label, phase II study</a:t>
            </a:r>
          </a:p>
          <a:p>
            <a:endParaRPr lang="en-US" sz="2000" dirty="0">
              <a:solidFill>
                <a:srgbClr val="2E2E2E"/>
              </a:solidFill>
              <a:latin typeface="+mn-lt"/>
            </a:endParaRPr>
          </a:p>
          <a:p>
            <a:endParaRPr lang="en-US" sz="2000" b="0" i="0" dirty="0">
              <a:solidFill>
                <a:srgbClr val="2E2E2E"/>
              </a:solidFill>
              <a:effectLst/>
              <a:latin typeface="+mn-lt"/>
            </a:endParaRPr>
          </a:p>
          <a:p>
            <a:endParaRPr lang="en-US" sz="2000" dirty="0">
              <a:solidFill>
                <a:srgbClr val="2E2E2E"/>
              </a:solidFill>
              <a:latin typeface="+mn-lt"/>
            </a:endParaRPr>
          </a:p>
          <a:p>
            <a:endParaRPr lang="en-US" sz="2000" b="0" i="0" dirty="0">
              <a:solidFill>
                <a:srgbClr val="2E2E2E"/>
              </a:solidFill>
              <a:effectLst/>
              <a:latin typeface="+mn-lt"/>
            </a:endParaRPr>
          </a:p>
          <a:p>
            <a:endParaRPr lang="en-US" sz="2000" dirty="0">
              <a:solidFill>
                <a:srgbClr val="2E2E2E"/>
              </a:solidFill>
              <a:latin typeface="+mn-lt"/>
            </a:endParaRPr>
          </a:p>
          <a:p>
            <a:endParaRPr lang="en-US" sz="2000" b="0" i="0" dirty="0">
              <a:solidFill>
                <a:srgbClr val="2E2E2E"/>
              </a:solidFill>
              <a:effectLst/>
              <a:latin typeface="+mn-lt"/>
            </a:endParaRPr>
          </a:p>
          <a:p>
            <a:endParaRPr lang="en-US" sz="2000" dirty="0">
              <a:solidFill>
                <a:srgbClr val="2E2E2E"/>
              </a:solidFill>
              <a:latin typeface="+mn-lt"/>
            </a:endParaRPr>
          </a:p>
          <a:p>
            <a:pPr>
              <a:spcAft>
                <a:spcPts val="0"/>
              </a:spcAft>
            </a:pPr>
            <a:endParaRPr lang="en-US" sz="2000" dirty="0">
              <a:solidFill>
                <a:srgbClr val="2E2E2E"/>
              </a:solidFill>
              <a:latin typeface="+mn-lt"/>
            </a:endParaRPr>
          </a:p>
          <a:p>
            <a:pPr>
              <a:spcBef>
                <a:spcPts val="500"/>
              </a:spcBef>
            </a:pPr>
            <a:r>
              <a:rPr lang="en-US" sz="2000" b="1" dirty="0">
                <a:solidFill>
                  <a:srgbClr val="2E2E2E"/>
                </a:solidFill>
                <a:latin typeface="+mn-lt"/>
              </a:rPr>
              <a:t>Primary endpoint</a:t>
            </a:r>
            <a:r>
              <a:rPr lang="en-US" sz="2000" dirty="0">
                <a:solidFill>
                  <a:srgbClr val="2E2E2E"/>
                </a:solidFill>
                <a:latin typeface="+mn-lt"/>
              </a:rPr>
              <a:t>: </a:t>
            </a:r>
            <a:r>
              <a:rPr lang="en-US" sz="2000" b="0" i="0" dirty="0">
                <a:solidFill>
                  <a:srgbClr val="2E2E2E"/>
                </a:solidFill>
                <a:effectLst/>
                <a:latin typeface="+mn-lt"/>
              </a:rPr>
              <a:t>investigator-assessed intracranial response in cohort A (all-treated-patient population)</a:t>
            </a:r>
            <a:endParaRPr lang="en-US" sz="2000" dirty="0">
              <a:latin typeface="+mn-lt"/>
            </a:endParaRPr>
          </a:p>
        </p:txBody>
      </p:sp>
      <p:sp>
        <p:nvSpPr>
          <p:cNvPr id="4" name="Text Box 45">
            <a:extLst>
              <a:ext uri="{FF2B5EF4-FFF2-40B4-BE49-F238E27FC236}">
                <a16:creationId xmlns:a16="http://schemas.microsoft.com/office/drawing/2014/main" id="{A920B42C-3082-58B1-F221-A16C351E492A}"/>
              </a:ext>
            </a:extLst>
          </p:cNvPr>
          <p:cNvSpPr txBox="1">
            <a:spLocks noChangeArrowheads="1"/>
          </p:cNvSpPr>
          <p:nvPr/>
        </p:nvSpPr>
        <p:spPr bwMode="auto">
          <a:xfrm>
            <a:off x="665320" y="2992822"/>
            <a:ext cx="223234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Patients with </a:t>
            </a:r>
            <a:r>
              <a:rPr kumimoji="0" lang="en-GB" altLang="en-US" sz="1600" b="0" i="1"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BRAF</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 V600D/E/K/R and brain metastases; ≤2 prior systemic therapies for metastatic disease; no previous </a:t>
            </a:r>
            <a:r>
              <a:rPr kumimoji="0" lang="en-GB" altLang="en-US" sz="1600" b="0" i="0" u="none" strike="noStrike" kern="1200" cap="none" spc="0" normalizeH="0" baseline="0" noProof="0" dirty="0" err="1">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BRAFi</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 or </a:t>
            </a:r>
            <a:r>
              <a:rPr kumimoji="0" lang="en-GB" altLang="en-US" sz="1600" b="0" i="0" u="none" strike="noStrike" kern="1200" cap="none" spc="0" normalizeH="0" baseline="0" noProof="0" dirty="0" err="1">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MEKi</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rPr>
              <a:t> (N = 125)</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cs typeface="Calibri" panose="020F0502020204030204" pitchFamily="34" charset="0"/>
            </a:endParaRPr>
          </a:p>
        </p:txBody>
      </p:sp>
      <p:sp>
        <p:nvSpPr>
          <p:cNvPr id="5" name="Rectangle 4">
            <a:extLst>
              <a:ext uri="{FF2B5EF4-FFF2-40B4-BE49-F238E27FC236}">
                <a16:creationId xmlns:a16="http://schemas.microsoft.com/office/drawing/2014/main" id="{17185431-42CC-9D5F-43D2-BCE5AD600880}"/>
              </a:ext>
            </a:extLst>
          </p:cNvPr>
          <p:cNvSpPr>
            <a:spLocks noChangeArrowheads="1"/>
          </p:cNvSpPr>
          <p:nvPr/>
        </p:nvSpPr>
        <p:spPr bwMode="auto">
          <a:xfrm>
            <a:off x="3773142" y="2170497"/>
            <a:ext cx="3746500" cy="822325"/>
          </a:xfrm>
          <a:prstGeom prst="rect">
            <a:avLst/>
          </a:prstGeom>
          <a:solidFill>
            <a:schemeClr val="accent2"/>
          </a:solidFill>
          <a:ln>
            <a:noFill/>
          </a:ln>
        </p:spPr>
        <p:txBody>
          <a:bodyPr wrap="none" anchor="ctr" anchorCtr="1"/>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9pPr>
          </a:lstStyle>
          <a:p>
            <a:pPr algn="ctr">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Cohort A: </a:t>
            </a:r>
            <a:r>
              <a:rPr lang="en-US" sz="1600" i="1" dirty="0">
                <a:latin typeface="Calibri" panose="020F0502020204030204" pitchFamily="34" charset="0"/>
              </a:rPr>
              <a:t>BRAF </a:t>
            </a:r>
            <a:r>
              <a:rPr lang="en-US" sz="1600" dirty="0">
                <a:latin typeface="Calibri" panose="020F0502020204030204" pitchFamily="34" charset="0"/>
              </a:rPr>
              <a:t>V600E</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b="0" dirty="0">
                <a:solidFill>
                  <a:srgbClr val="FFFFFF"/>
                </a:solidFill>
                <a:latin typeface="Calibri" panose="020F0502020204030204" pitchFamily="34" charset="0"/>
                <a:cs typeface="Calibri" panose="020F0502020204030204" pitchFamily="34" charset="0"/>
              </a:rPr>
              <a:t>Asymptomatic, no prior local therapy</a:t>
            </a:r>
            <a:br>
              <a:rPr lang="en-US" altLang="en-US" sz="1600" b="0" dirty="0">
                <a:solidFill>
                  <a:srgbClr val="FFFFFF"/>
                </a:solidFill>
                <a:latin typeface="Calibri" panose="020F0502020204030204" pitchFamily="34" charset="0"/>
                <a:cs typeface="Calibri" panose="020F0502020204030204" pitchFamily="34" charset="0"/>
              </a:rPr>
            </a:br>
            <a:r>
              <a:rPr lang="en-US" altLang="en-US" sz="1600" b="0" dirty="0">
                <a:solidFill>
                  <a:srgbClr val="FFFFFF"/>
                </a:solidFill>
                <a:latin typeface="Calibri" panose="020F0502020204030204" pitchFamily="34" charset="0"/>
                <a:cs typeface="Calibri" panose="020F0502020204030204" pitchFamily="34" charset="0"/>
              </a:rPr>
              <a:t>(n = 76)</a:t>
            </a:r>
            <a:endPar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endParaRPr>
          </a:p>
        </p:txBody>
      </p:sp>
      <p:sp>
        <p:nvSpPr>
          <p:cNvPr id="6" name="Rectangle 5">
            <a:extLst>
              <a:ext uri="{FF2B5EF4-FFF2-40B4-BE49-F238E27FC236}">
                <a16:creationId xmlns:a16="http://schemas.microsoft.com/office/drawing/2014/main" id="{364A76D1-A0CC-A282-E124-0A8F03331236}"/>
              </a:ext>
            </a:extLst>
          </p:cNvPr>
          <p:cNvSpPr>
            <a:spLocks noChangeArrowheads="1"/>
          </p:cNvSpPr>
          <p:nvPr/>
        </p:nvSpPr>
        <p:spPr bwMode="auto">
          <a:xfrm>
            <a:off x="3773142" y="3100772"/>
            <a:ext cx="3746500" cy="822325"/>
          </a:xfrm>
          <a:prstGeom prst="rect">
            <a:avLst/>
          </a:prstGeom>
          <a:solidFill>
            <a:schemeClr val="accent4"/>
          </a:solidFill>
          <a:ln>
            <a:noFill/>
          </a:ln>
        </p:spPr>
        <p:txBody>
          <a:bodyPr wrap="none" anchor="ctr" anchorCtr="1"/>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Cohort B: </a:t>
            </a:r>
            <a:r>
              <a:rPr lang="en-US" sz="1600" i="1" dirty="0">
                <a:latin typeface="Calibri" panose="020F0502020204030204" pitchFamily="34" charset="0"/>
              </a:rPr>
              <a:t>BRAF </a:t>
            </a:r>
            <a:r>
              <a:rPr lang="en-US" sz="1600" dirty="0">
                <a:latin typeface="Calibri" panose="020F0502020204030204" pitchFamily="34" charset="0"/>
              </a:rPr>
              <a:t>V600E</a:t>
            </a:r>
            <a:b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Asymptomatic, with prior local therapy</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b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rPr>
              <a:t>(n = 16)</a:t>
            </a:r>
          </a:p>
        </p:txBody>
      </p:sp>
      <p:cxnSp>
        <p:nvCxnSpPr>
          <p:cNvPr id="10" name="Straight Arrow Connector 9">
            <a:extLst>
              <a:ext uri="{FF2B5EF4-FFF2-40B4-BE49-F238E27FC236}">
                <a16:creationId xmlns:a16="http://schemas.microsoft.com/office/drawing/2014/main" id="{34324C5A-9415-86D3-2F69-0274FEBA7C3D}"/>
              </a:ext>
            </a:extLst>
          </p:cNvPr>
          <p:cNvCxnSpPr>
            <a:cxnSpLocks noChangeShapeType="1"/>
          </p:cNvCxnSpPr>
          <p:nvPr/>
        </p:nvCxnSpPr>
        <p:spPr bwMode="auto">
          <a:xfrm>
            <a:off x="7729636" y="3964388"/>
            <a:ext cx="457200" cy="0"/>
          </a:xfrm>
          <a:prstGeom prst="straightConnector1">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cxnSp>
      <p:sp>
        <p:nvSpPr>
          <p:cNvPr id="12" name="Rectangle 11">
            <a:extLst>
              <a:ext uri="{FF2B5EF4-FFF2-40B4-BE49-F238E27FC236}">
                <a16:creationId xmlns:a16="http://schemas.microsoft.com/office/drawing/2014/main" id="{ABE370EE-383E-18A0-4E48-B95BFDEF259A}"/>
              </a:ext>
            </a:extLst>
          </p:cNvPr>
          <p:cNvSpPr>
            <a:spLocks noChangeArrowheads="1"/>
          </p:cNvSpPr>
          <p:nvPr/>
        </p:nvSpPr>
        <p:spPr bwMode="auto">
          <a:xfrm>
            <a:off x="3773142" y="4007235"/>
            <a:ext cx="3746500" cy="822325"/>
          </a:xfrm>
          <a:prstGeom prst="rect">
            <a:avLst/>
          </a:prstGeom>
          <a:solidFill>
            <a:schemeClr val="accent6"/>
          </a:solidFill>
          <a:ln>
            <a:noFill/>
          </a:ln>
        </p:spPr>
        <p:txBody>
          <a:bodyPr wrap="none" anchor="ctr" anchorCtr="1"/>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9pPr>
          </a:lstStyle>
          <a:p>
            <a:pPr algn="ctr">
              <a:defRPr/>
            </a:pPr>
            <a:r>
              <a:rPr lang="en-US" altLang="en-US" sz="1600" dirty="0">
                <a:solidFill>
                  <a:srgbClr val="FFFFFF"/>
                </a:solidFill>
                <a:latin typeface="Calibri" panose="020F0502020204030204" pitchFamily="34" charset="0"/>
                <a:cs typeface="Calibri" panose="020F0502020204030204" pitchFamily="34" charset="0"/>
              </a:rPr>
              <a:t>Cohort C: </a:t>
            </a:r>
            <a:r>
              <a:rPr lang="en-US" sz="1600" i="1" dirty="0">
                <a:latin typeface="Calibri" panose="020F0502020204030204" pitchFamily="34" charset="0"/>
              </a:rPr>
              <a:t>BRAF </a:t>
            </a:r>
            <a:r>
              <a:rPr lang="en-US" sz="1600" dirty="0">
                <a:latin typeface="Calibri" panose="020F0502020204030204" pitchFamily="34" charset="0"/>
              </a:rPr>
              <a:t>V600D/K/R</a:t>
            </a:r>
            <a:br>
              <a:rPr lang="en-US" altLang="en-US" sz="1600" dirty="0">
                <a:solidFill>
                  <a:srgbClr val="FFFFFF"/>
                </a:solidFill>
                <a:latin typeface="Calibri" panose="020F0502020204030204" pitchFamily="34" charset="0"/>
                <a:cs typeface="Calibri" panose="020F0502020204030204" pitchFamily="34" charset="0"/>
              </a:rPr>
            </a:br>
            <a:r>
              <a:rPr lang="en-US" altLang="en-US" sz="1600" b="0" dirty="0">
                <a:solidFill>
                  <a:srgbClr val="FFFFFF"/>
                </a:solidFill>
                <a:latin typeface="Calibri" panose="020F0502020204030204" pitchFamily="34" charset="0"/>
                <a:cs typeface="Calibri" panose="020F0502020204030204" pitchFamily="34" charset="0"/>
              </a:rPr>
              <a:t>Asymptomatic, with or without prior </a:t>
            </a:r>
            <a:br>
              <a:rPr lang="en-US" altLang="en-US" sz="1600" b="0" dirty="0">
                <a:solidFill>
                  <a:srgbClr val="FFFFFF"/>
                </a:solidFill>
                <a:latin typeface="Calibri" panose="020F0502020204030204" pitchFamily="34" charset="0"/>
                <a:cs typeface="Calibri" panose="020F0502020204030204" pitchFamily="34" charset="0"/>
              </a:rPr>
            </a:br>
            <a:r>
              <a:rPr lang="en-US" altLang="en-US" sz="1600" b="0" dirty="0">
                <a:solidFill>
                  <a:srgbClr val="FFFFFF"/>
                </a:solidFill>
                <a:latin typeface="Calibri" panose="020F0502020204030204" pitchFamily="34" charset="0"/>
                <a:cs typeface="Calibri" panose="020F0502020204030204" pitchFamily="34" charset="0"/>
              </a:rPr>
              <a:t>local therapy (n = 16)</a:t>
            </a:r>
            <a:endPar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panose="020B0600070205080204" pitchFamily="34" charset="-128"/>
              <a:cs typeface="Calibri" panose="020F0502020204030204" pitchFamily="34" charset="0"/>
            </a:endParaRPr>
          </a:p>
        </p:txBody>
      </p:sp>
      <p:sp>
        <p:nvSpPr>
          <p:cNvPr id="14" name="Rectangle 13">
            <a:extLst>
              <a:ext uri="{FF2B5EF4-FFF2-40B4-BE49-F238E27FC236}">
                <a16:creationId xmlns:a16="http://schemas.microsoft.com/office/drawing/2014/main" id="{902FC057-D0EF-33B5-6658-1623CB3C324E}"/>
              </a:ext>
            </a:extLst>
          </p:cNvPr>
          <p:cNvSpPr>
            <a:spLocks noChangeArrowheads="1"/>
          </p:cNvSpPr>
          <p:nvPr/>
        </p:nvSpPr>
        <p:spPr bwMode="auto">
          <a:xfrm>
            <a:off x="3773142" y="4981358"/>
            <a:ext cx="3746500" cy="822325"/>
          </a:xfrm>
          <a:prstGeom prst="rect">
            <a:avLst/>
          </a:prstGeom>
          <a:solidFill>
            <a:schemeClr val="accent3"/>
          </a:solidFill>
          <a:ln>
            <a:noFill/>
          </a:ln>
        </p:spPr>
        <p:txBody>
          <a:bodyPr wrap="none" anchor="ctr" anchorCtr="1"/>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b="1" kern="1200">
                <a:solidFill>
                  <a:schemeClr val="tx1"/>
                </a:solidFill>
                <a:latin typeface="Arial" panose="020B0604020202020204" pitchFamily="34" charset="0"/>
                <a:ea typeface="ＭＳ Ｐゴシック" panose="020B0600070205080204" pitchFamily="34" charset="-128"/>
                <a:cs typeface="+mn-cs"/>
              </a:defRPr>
            </a:lvl9pPr>
          </a:lstStyle>
          <a:p>
            <a:pPr algn="ctr">
              <a:defRPr/>
            </a:pPr>
            <a:r>
              <a:rPr lang="en-US" altLang="en-US" sz="1600" dirty="0">
                <a:latin typeface="Calibri" panose="020F0502020204030204" pitchFamily="34" charset="0"/>
                <a:cs typeface="Calibri" panose="020F0502020204030204" pitchFamily="34" charset="0"/>
              </a:rPr>
              <a:t>Cohort D: </a:t>
            </a:r>
            <a:r>
              <a:rPr lang="en-US" sz="1600" b="0" i="1" dirty="0">
                <a:latin typeface="Calibri" panose="020F0502020204030204" pitchFamily="34" charset="0"/>
              </a:rPr>
              <a:t>BRAF </a:t>
            </a:r>
            <a:r>
              <a:rPr lang="en-US" sz="1600" dirty="0">
                <a:latin typeface="Calibri" panose="020F0502020204030204" pitchFamily="34" charset="0"/>
              </a:rPr>
              <a:t>V600D/E/K/R</a:t>
            </a:r>
            <a:br>
              <a:rPr lang="en-US" altLang="en-US" sz="1600" dirty="0">
                <a:latin typeface="Calibri" panose="020F0502020204030204" pitchFamily="34" charset="0"/>
                <a:cs typeface="Calibri" panose="020F0502020204030204" pitchFamily="34" charset="0"/>
              </a:rPr>
            </a:br>
            <a:r>
              <a:rPr lang="en-US" altLang="en-US" sz="1600" b="0" dirty="0">
                <a:latin typeface="Calibri" panose="020F0502020204030204" pitchFamily="34" charset="0"/>
                <a:cs typeface="Calibri" panose="020F0502020204030204" pitchFamily="34" charset="0"/>
              </a:rPr>
              <a:t>Symptomatic, with or without prior </a:t>
            </a:r>
            <a:br>
              <a:rPr lang="en-US" altLang="en-US" sz="1600" b="0" dirty="0">
                <a:latin typeface="Calibri" panose="020F0502020204030204" pitchFamily="34" charset="0"/>
                <a:cs typeface="Calibri" panose="020F0502020204030204" pitchFamily="34" charset="0"/>
              </a:rPr>
            </a:br>
            <a:r>
              <a:rPr lang="en-US" altLang="en-US" sz="1600" b="0" dirty="0">
                <a:latin typeface="Calibri" panose="020F0502020204030204" pitchFamily="34" charset="0"/>
                <a:cs typeface="Calibri" panose="020F0502020204030204" pitchFamily="34" charset="0"/>
              </a:rPr>
              <a:t>local therapy (n = 17)</a:t>
            </a:r>
            <a:endParaRPr kumimoji="0" lang="en-US" altLang="en-US" sz="1600" b="0" i="0" u="none" strike="noStrike" kern="1200" cap="none" spc="0" normalizeH="0" baseline="0" noProof="0" dirty="0">
              <a:ln>
                <a:noFill/>
              </a:ln>
              <a:effectLst/>
              <a:uLnTx/>
              <a:uFillTx/>
              <a:latin typeface="Calibri" panose="020F0502020204030204" pitchFamily="34" charset="0"/>
              <a:ea typeface="ＭＳ Ｐゴシック" panose="020B0600070205080204" pitchFamily="34" charset="-128"/>
              <a:cs typeface="Calibri" panose="020F0502020204030204" pitchFamily="34" charset="0"/>
            </a:endParaRPr>
          </a:p>
        </p:txBody>
      </p:sp>
      <p:sp>
        <p:nvSpPr>
          <p:cNvPr id="25" name="Rectangle 24">
            <a:extLst>
              <a:ext uri="{FF2B5EF4-FFF2-40B4-BE49-F238E27FC236}">
                <a16:creationId xmlns:a16="http://schemas.microsoft.com/office/drawing/2014/main" id="{7EACAAC5-F40B-9C2C-48E5-19F6F3282A6C}"/>
              </a:ext>
            </a:extLst>
          </p:cNvPr>
          <p:cNvSpPr/>
          <p:nvPr/>
        </p:nvSpPr>
        <p:spPr bwMode="auto">
          <a:xfrm>
            <a:off x="8454130" y="3503997"/>
            <a:ext cx="2232345" cy="914400"/>
          </a:xfrm>
          <a:prstGeom prst="rect">
            <a:avLst/>
          </a:prstGeom>
          <a:solidFill>
            <a:schemeClr val="accent1"/>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600" dirty="0">
                <a:solidFill>
                  <a:schemeClr val="tx1"/>
                </a:solidFill>
                <a:latin typeface="Calibri" panose="020F0502020204030204" pitchFamily="34" charset="0"/>
              </a:rPr>
              <a:t>Dabrafenib</a:t>
            </a:r>
            <a:r>
              <a:rPr lang="en-US" sz="1600" b="0" dirty="0">
                <a:solidFill>
                  <a:schemeClr val="tx1"/>
                </a:solidFill>
                <a:latin typeface="Calibri" panose="020F0502020204030204" pitchFamily="34" charset="0"/>
              </a:rPr>
              <a:t> 150 mg BID + </a:t>
            </a:r>
            <a:r>
              <a:rPr lang="en-US" sz="1600" dirty="0">
                <a:solidFill>
                  <a:schemeClr val="tx1"/>
                </a:solidFill>
                <a:latin typeface="Calibri" panose="020F0502020204030204" pitchFamily="34" charset="0"/>
              </a:rPr>
              <a:t>Trametinib</a:t>
            </a:r>
            <a:r>
              <a:rPr lang="en-US" sz="1600" b="0" dirty="0">
                <a:solidFill>
                  <a:schemeClr val="tx1"/>
                </a:solidFill>
                <a:latin typeface="Calibri" panose="020F0502020204030204" pitchFamily="34" charset="0"/>
              </a:rPr>
              <a:t> 2mg QD</a:t>
            </a:r>
          </a:p>
        </p:txBody>
      </p:sp>
      <p:cxnSp>
        <p:nvCxnSpPr>
          <p:cNvPr id="30" name="Straight Arrow Connector 29">
            <a:extLst>
              <a:ext uri="{FF2B5EF4-FFF2-40B4-BE49-F238E27FC236}">
                <a16:creationId xmlns:a16="http://schemas.microsoft.com/office/drawing/2014/main" id="{0B63E244-1BFE-74DA-9F7C-6870A2D198CB}"/>
              </a:ext>
            </a:extLst>
          </p:cNvPr>
          <p:cNvCxnSpPr/>
          <p:nvPr/>
        </p:nvCxnSpPr>
        <p:spPr bwMode="auto">
          <a:xfrm>
            <a:off x="3104707" y="2581659"/>
            <a:ext cx="531628" cy="0"/>
          </a:xfrm>
          <a:prstGeom prst="straightConnector1">
            <a:avLst/>
          </a:prstGeom>
          <a:noFill/>
          <a:ln w="28575" cap="flat" cmpd="sng" algn="ctr">
            <a:solidFill>
              <a:schemeClr val="bg1"/>
            </a:solidFill>
            <a:prstDash val="solid"/>
            <a:round/>
            <a:headEnd type="none" w="med" len="med"/>
            <a:tailEnd type="triangle"/>
          </a:ln>
          <a:effectLst/>
        </p:spPr>
      </p:cxnSp>
      <p:cxnSp>
        <p:nvCxnSpPr>
          <p:cNvPr id="31" name="Straight Arrow Connector 30">
            <a:extLst>
              <a:ext uri="{FF2B5EF4-FFF2-40B4-BE49-F238E27FC236}">
                <a16:creationId xmlns:a16="http://schemas.microsoft.com/office/drawing/2014/main" id="{BF4712FE-7F2B-ABC2-7AB9-576CC7B5598E}"/>
              </a:ext>
            </a:extLst>
          </p:cNvPr>
          <p:cNvCxnSpPr/>
          <p:nvPr/>
        </p:nvCxnSpPr>
        <p:spPr bwMode="auto">
          <a:xfrm>
            <a:off x="3097619" y="3485849"/>
            <a:ext cx="531628" cy="0"/>
          </a:xfrm>
          <a:prstGeom prst="straightConnector1">
            <a:avLst/>
          </a:prstGeom>
          <a:noFill/>
          <a:ln w="28575" cap="flat" cmpd="sng" algn="ctr">
            <a:solidFill>
              <a:schemeClr val="bg1"/>
            </a:solidFill>
            <a:prstDash val="solid"/>
            <a:round/>
            <a:headEnd type="none" w="med" len="med"/>
            <a:tailEnd type="triangle"/>
          </a:ln>
          <a:effectLst/>
        </p:spPr>
      </p:cxnSp>
      <p:cxnSp>
        <p:nvCxnSpPr>
          <p:cNvPr id="32" name="Straight Arrow Connector 31">
            <a:extLst>
              <a:ext uri="{FF2B5EF4-FFF2-40B4-BE49-F238E27FC236}">
                <a16:creationId xmlns:a16="http://schemas.microsoft.com/office/drawing/2014/main" id="{44438830-D8A9-319B-627F-0750D4CDAAC5}"/>
              </a:ext>
            </a:extLst>
          </p:cNvPr>
          <p:cNvCxnSpPr/>
          <p:nvPr/>
        </p:nvCxnSpPr>
        <p:spPr bwMode="auto">
          <a:xfrm>
            <a:off x="3090531" y="4390039"/>
            <a:ext cx="531628" cy="0"/>
          </a:xfrm>
          <a:prstGeom prst="straightConnector1">
            <a:avLst/>
          </a:prstGeom>
          <a:noFill/>
          <a:ln w="28575" cap="flat" cmpd="sng" algn="ctr">
            <a:solidFill>
              <a:schemeClr val="bg1"/>
            </a:solidFill>
            <a:prstDash val="solid"/>
            <a:round/>
            <a:headEnd type="none" w="med" len="med"/>
            <a:tailEnd type="triangle"/>
          </a:ln>
          <a:effectLst/>
        </p:spPr>
      </p:cxnSp>
      <p:cxnSp>
        <p:nvCxnSpPr>
          <p:cNvPr id="33" name="Straight Arrow Connector 32">
            <a:extLst>
              <a:ext uri="{FF2B5EF4-FFF2-40B4-BE49-F238E27FC236}">
                <a16:creationId xmlns:a16="http://schemas.microsoft.com/office/drawing/2014/main" id="{BA7A9483-78C7-0951-4997-053365437CFE}"/>
              </a:ext>
            </a:extLst>
          </p:cNvPr>
          <p:cNvCxnSpPr/>
          <p:nvPr/>
        </p:nvCxnSpPr>
        <p:spPr bwMode="auto">
          <a:xfrm>
            <a:off x="3083443" y="5294229"/>
            <a:ext cx="531628" cy="0"/>
          </a:xfrm>
          <a:prstGeom prst="straightConnector1">
            <a:avLst/>
          </a:prstGeom>
          <a:noFill/>
          <a:ln w="28575" cap="flat" cmpd="sng" algn="ctr">
            <a:solidFill>
              <a:schemeClr val="bg1"/>
            </a:solidFill>
            <a:prstDash val="solid"/>
            <a:round/>
            <a:headEnd type="none" w="med" len="med"/>
            <a:tailEnd type="triangle"/>
          </a:ln>
          <a:effectLst/>
        </p:spPr>
      </p:cxnSp>
      <p:sp>
        <p:nvSpPr>
          <p:cNvPr id="34" name="Text Box 11">
            <a:extLst>
              <a:ext uri="{FF2B5EF4-FFF2-40B4-BE49-F238E27FC236}">
                <a16:creationId xmlns:a16="http://schemas.microsoft.com/office/drawing/2014/main" id="{90EEEF3F-26C2-E931-B1D2-A3E39894D32E}"/>
              </a:ext>
            </a:extLst>
          </p:cNvPr>
          <p:cNvSpPr txBox="1">
            <a:spLocks noChangeArrowheads="1"/>
          </p:cNvSpPr>
          <p:nvPr/>
        </p:nvSpPr>
        <p:spPr bwMode="auto">
          <a:xfrm>
            <a:off x="445660" y="6372120"/>
            <a:ext cx="800843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defTabSz="1218987" eaLnBrk="1" fontAlgn="auto" hangingPunct="1">
              <a:lnSpc>
                <a:spcPct val="100000"/>
              </a:lnSpc>
              <a:spcBef>
                <a:spcPct val="0"/>
              </a:spcBef>
              <a:spcAft>
                <a:spcPct val="0"/>
              </a:spcAft>
              <a:buClrTx/>
              <a:buNone/>
              <a:defRPr/>
            </a:pPr>
            <a:r>
              <a:rPr lang="en-US" altLang="en-US" sz="1200" b="0" dirty="0">
                <a:solidFill>
                  <a:srgbClr val="455560"/>
                </a:solidFill>
                <a:latin typeface="Calibri" panose="020F0502020204030204" pitchFamily="34" charset="0"/>
                <a:cs typeface="+mn-cs"/>
              </a:rPr>
              <a:t>Davies. Lancet Oncol. 2017;18:863.</a:t>
            </a:r>
          </a:p>
        </p:txBody>
      </p:sp>
      <p:sp>
        <p:nvSpPr>
          <p:cNvPr id="7" name="Rectangle 6">
            <a:extLst>
              <a:ext uri="{FF2B5EF4-FFF2-40B4-BE49-F238E27FC236}">
                <a16:creationId xmlns:a16="http://schemas.microsoft.com/office/drawing/2014/main" id="{85C41037-64FE-1B77-B5CD-05949E052838}"/>
              </a:ext>
            </a:extLst>
          </p:cNvPr>
          <p:cNvSpPr/>
          <p:nvPr/>
        </p:nvSpPr>
        <p:spPr bwMode="auto">
          <a:xfrm>
            <a:off x="2960725" y="2127982"/>
            <a:ext cx="5153259" cy="914400"/>
          </a:xfrm>
          <a:prstGeom prst="rect">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198469204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930E79-0D7D-4F1D-901F-2CBDCD3A59D2}"/>
              </a:ext>
            </a:extLst>
          </p:cNvPr>
          <p:cNvSpPr>
            <a:spLocks noGrp="1"/>
          </p:cNvSpPr>
          <p:nvPr>
            <p:ph type="title"/>
          </p:nvPr>
        </p:nvSpPr>
        <p:spPr/>
        <p:txBody>
          <a:bodyPr/>
          <a:lstStyle/>
          <a:p>
            <a:r>
              <a:rPr lang="en-US" dirty="0"/>
              <a:t>COMBI-MB Cohort A: Dabrafenib + Trametinib in </a:t>
            </a:r>
            <a:r>
              <a:rPr lang="en-US" i="1" dirty="0"/>
              <a:t>BRAF</a:t>
            </a:r>
            <a:r>
              <a:rPr lang="en-US" dirty="0"/>
              <a:t> V600E–Mutant Melanoma and CNS Metastases</a:t>
            </a:r>
            <a:endParaRPr lang="en-US" dirty="0">
              <a:highlight>
                <a:srgbClr val="FFFF00"/>
              </a:highlight>
            </a:endParaRPr>
          </a:p>
        </p:txBody>
      </p:sp>
      <p:sp>
        <p:nvSpPr>
          <p:cNvPr id="4" name="Text Box 11">
            <a:extLst>
              <a:ext uri="{FF2B5EF4-FFF2-40B4-BE49-F238E27FC236}">
                <a16:creationId xmlns:a16="http://schemas.microsoft.com/office/drawing/2014/main" id="{CAF570D0-8FBE-D86A-9F66-01A4809732CA}"/>
              </a:ext>
            </a:extLst>
          </p:cNvPr>
          <p:cNvSpPr txBox="1">
            <a:spLocks noChangeArrowheads="1"/>
          </p:cNvSpPr>
          <p:nvPr/>
        </p:nvSpPr>
        <p:spPr bwMode="auto">
          <a:xfrm>
            <a:off x="445660" y="6372120"/>
            <a:ext cx="800843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defTabSz="1218987" eaLnBrk="1" fontAlgn="auto" hangingPunct="1">
              <a:lnSpc>
                <a:spcPct val="100000"/>
              </a:lnSpc>
              <a:spcBef>
                <a:spcPct val="0"/>
              </a:spcBef>
              <a:spcAft>
                <a:spcPct val="0"/>
              </a:spcAft>
              <a:buClrTx/>
              <a:buNone/>
              <a:defRPr/>
            </a:pPr>
            <a:r>
              <a:rPr lang="en-US" altLang="en-US" sz="1200" b="0" dirty="0">
                <a:solidFill>
                  <a:srgbClr val="455560"/>
                </a:solidFill>
                <a:latin typeface="Calibri" panose="020F0502020204030204" pitchFamily="34" charset="0"/>
                <a:cs typeface="+mn-cs"/>
              </a:rPr>
              <a:t>Davies. Lancet Oncol. 2017;18:863.</a:t>
            </a:r>
          </a:p>
        </p:txBody>
      </p:sp>
      <p:sp>
        <p:nvSpPr>
          <p:cNvPr id="3" name="TextBox 2">
            <a:extLst>
              <a:ext uri="{FF2B5EF4-FFF2-40B4-BE49-F238E27FC236}">
                <a16:creationId xmlns:a16="http://schemas.microsoft.com/office/drawing/2014/main" id="{E0F15538-E397-8CE3-D577-6EF743D7DA74}"/>
              </a:ext>
            </a:extLst>
          </p:cNvPr>
          <p:cNvSpPr txBox="1"/>
          <p:nvPr/>
        </p:nvSpPr>
        <p:spPr bwMode="auto">
          <a:xfrm>
            <a:off x="6096000" y="2123090"/>
            <a:ext cx="38122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b="0" dirty="0">
                <a:solidFill>
                  <a:schemeClr val="bg1"/>
                </a:solidFill>
                <a:latin typeface="Calibri" panose="020F0502020204030204" pitchFamily="34" charset="0"/>
              </a:rPr>
              <a:t>Median OS: 10.8 </a:t>
            </a:r>
            <a:r>
              <a:rPr lang="en-US" b="0" dirty="0" err="1">
                <a:solidFill>
                  <a:schemeClr val="bg1"/>
                </a:solidFill>
                <a:latin typeface="Calibri" panose="020F0502020204030204" pitchFamily="34" charset="0"/>
              </a:rPr>
              <a:t>mo</a:t>
            </a:r>
            <a:r>
              <a:rPr lang="en-US" b="0" dirty="0">
                <a:solidFill>
                  <a:schemeClr val="bg1"/>
                </a:solidFill>
                <a:latin typeface="Calibri" panose="020F0502020204030204" pitchFamily="34" charset="0"/>
              </a:rPr>
              <a:t> (95% CI: 8.7-19.6)</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Median intracranial </a:t>
            </a:r>
            <a:r>
              <a:rPr lang="en-US" b="0" dirty="0" err="1">
                <a:solidFill>
                  <a:schemeClr val="bg1"/>
                </a:solidFill>
                <a:latin typeface="Calibri" panose="020F0502020204030204" pitchFamily="34" charset="0"/>
              </a:rPr>
              <a:t>DoR</a:t>
            </a:r>
            <a:r>
              <a:rPr lang="en-US" b="0" dirty="0">
                <a:solidFill>
                  <a:schemeClr val="bg1"/>
                </a:solidFill>
                <a:latin typeface="Calibri" panose="020F0502020204030204" pitchFamily="34" charset="0"/>
              </a:rPr>
              <a:t>: 6.5 </a:t>
            </a:r>
            <a:r>
              <a:rPr lang="en-US" b="0" dirty="0" err="1">
                <a:solidFill>
                  <a:schemeClr val="bg1"/>
                </a:solidFill>
                <a:latin typeface="Calibri" panose="020F0502020204030204" pitchFamily="34" charset="0"/>
              </a:rPr>
              <a:t>mo</a:t>
            </a:r>
            <a:endParaRPr lang="en-US" b="0" dirty="0">
              <a:solidFill>
                <a:schemeClr val="bg1"/>
              </a:solidFill>
              <a:latin typeface="Calibri" panose="020F0502020204030204" pitchFamily="34" charset="0"/>
            </a:endParaRPr>
          </a:p>
        </p:txBody>
      </p:sp>
      <p:sp>
        <p:nvSpPr>
          <p:cNvPr id="5" name="Freeform: Shape 4">
            <a:extLst>
              <a:ext uri="{FF2B5EF4-FFF2-40B4-BE49-F238E27FC236}">
                <a16:creationId xmlns:a16="http://schemas.microsoft.com/office/drawing/2014/main" id="{0A560C3C-2B6E-CB47-92CF-D032FBD8BDE2}"/>
              </a:ext>
            </a:extLst>
          </p:cNvPr>
          <p:cNvSpPr/>
          <p:nvPr/>
        </p:nvSpPr>
        <p:spPr bwMode="auto">
          <a:xfrm>
            <a:off x="3041583" y="1774454"/>
            <a:ext cx="6554804" cy="3147461"/>
          </a:xfrm>
          <a:custGeom>
            <a:avLst/>
            <a:gdLst>
              <a:gd name="connsiteX0" fmla="*/ 0 w 6554804"/>
              <a:gd name="connsiteY0" fmla="*/ 0 h 3147461"/>
              <a:gd name="connsiteX1" fmla="*/ 0 w 6554804"/>
              <a:gd name="connsiteY1" fmla="*/ 3147461 h 3147461"/>
              <a:gd name="connsiteX2" fmla="*/ 6554804 w 6554804"/>
              <a:gd name="connsiteY2" fmla="*/ 3147461 h 3147461"/>
            </a:gdLst>
            <a:ahLst/>
            <a:cxnLst>
              <a:cxn ang="0">
                <a:pos x="connsiteX0" y="connsiteY0"/>
              </a:cxn>
              <a:cxn ang="0">
                <a:pos x="connsiteX1" y="connsiteY1"/>
              </a:cxn>
              <a:cxn ang="0">
                <a:pos x="connsiteX2" y="connsiteY2"/>
              </a:cxn>
            </a:cxnLst>
            <a:rect l="l" t="t" r="r" b="b"/>
            <a:pathLst>
              <a:path w="6554804" h="3147461">
                <a:moveTo>
                  <a:pt x="0" y="0"/>
                </a:moveTo>
                <a:lnTo>
                  <a:pt x="0" y="3147461"/>
                </a:lnTo>
                <a:lnTo>
                  <a:pt x="6554804" y="3147461"/>
                </a:lnTo>
              </a:path>
            </a:pathLst>
          </a:custGeom>
          <a:noFill/>
          <a:ln w="28575">
            <a:solidFill>
              <a:schemeClr val="bg1"/>
            </a:solidFill>
            <a:miter lim="800000"/>
            <a:headEnd/>
            <a:tailEnd/>
          </a:ln>
        </p:spPr>
        <p:txBody>
          <a:bodyPr rtlCol="0" anchor="ctr"/>
          <a:lstStyle/>
          <a:p>
            <a:pPr algn="ctr"/>
            <a:endParaRPr lang="en-US"/>
          </a:p>
        </p:txBody>
      </p:sp>
      <p:grpSp>
        <p:nvGrpSpPr>
          <p:cNvPr id="14" name="Group 13">
            <a:extLst>
              <a:ext uri="{FF2B5EF4-FFF2-40B4-BE49-F238E27FC236}">
                <a16:creationId xmlns:a16="http://schemas.microsoft.com/office/drawing/2014/main" id="{83712352-3B4A-4273-53E4-FFE097D75EA9}"/>
              </a:ext>
            </a:extLst>
          </p:cNvPr>
          <p:cNvGrpSpPr/>
          <p:nvPr/>
        </p:nvGrpSpPr>
        <p:grpSpPr>
          <a:xfrm>
            <a:off x="2954302" y="1774454"/>
            <a:ext cx="93306" cy="3145988"/>
            <a:chOff x="2966742" y="1780674"/>
            <a:chExt cx="93306" cy="3145988"/>
          </a:xfrm>
        </p:grpSpPr>
        <p:cxnSp>
          <p:nvCxnSpPr>
            <p:cNvPr id="7" name="Straight Connector 6">
              <a:extLst>
                <a:ext uri="{FF2B5EF4-FFF2-40B4-BE49-F238E27FC236}">
                  <a16:creationId xmlns:a16="http://schemas.microsoft.com/office/drawing/2014/main" id="{96CE8687-48E2-2554-4FD2-0CC51ACD990F}"/>
                </a:ext>
              </a:extLst>
            </p:cNvPr>
            <p:cNvCxnSpPr>
              <a:cxnSpLocks/>
            </p:cNvCxnSpPr>
            <p:nvPr/>
          </p:nvCxnSpPr>
          <p:spPr bwMode="auto">
            <a:xfrm>
              <a:off x="2966742" y="1780674"/>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25947DC2-F7D5-1AB9-0DAF-FA34C0A7F2D6}"/>
                </a:ext>
              </a:extLst>
            </p:cNvPr>
            <p:cNvCxnSpPr>
              <a:cxnSpLocks/>
            </p:cNvCxnSpPr>
            <p:nvPr/>
          </p:nvCxnSpPr>
          <p:spPr bwMode="auto">
            <a:xfrm>
              <a:off x="2966742" y="2409872"/>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AEA6B5C2-2BE0-3B4D-DAAA-422F3CCED6C1}"/>
                </a:ext>
              </a:extLst>
            </p:cNvPr>
            <p:cNvCxnSpPr>
              <a:cxnSpLocks/>
            </p:cNvCxnSpPr>
            <p:nvPr/>
          </p:nvCxnSpPr>
          <p:spPr bwMode="auto">
            <a:xfrm>
              <a:off x="2966742" y="3039070"/>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595BD7BE-8675-B3A4-ABF8-A5769F313041}"/>
                </a:ext>
              </a:extLst>
            </p:cNvPr>
            <p:cNvCxnSpPr>
              <a:cxnSpLocks/>
            </p:cNvCxnSpPr>
            <p:nvPr/>
          </p:nvCxnSpPr>
          <p:spPr bwMode="auto">
            <a:xfrm>
              <a:off x="2966742" y="3668268"/>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0D9A340B-AF51-C06A-E779-74583751FA73}"/>
                </a:ext>
              </a:extLst>
            </p:cNvPr>
            <p:cNvCxnSpPr>
              <a:cxnSpLocks/>
            </p:cNvCxnSpPr>
            <p:nvPr/>
          </p:nvCxnSpPr>
          <p:spPr bwMode="auto">
            <a:xfrm>
              <a:off x="2966742" y="4297466"/>
              <a:ext cx="93306"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533F79E0-EC78-6F96-BBF4-159E274C2314}"/>
                </a:ext>
              </a:extLst>
            </p:cNvPr>
            <p:cNvCxnSpPr>
              <a:cxnSpLocks/>
            </p:cNvCxnSpPr>
            <p:nvPr/>
          </p:nvCxnSpPr>
          <p:spPr bwMode="auto">
            <a:xfrm>
              <a:off x="2966742" y="4926662"/>
              <a:ext cx="93306" cy="0"/>
            </a:xfrm>
            <a:prstGeom prst="line">
              <a:avLst/>
            </a:prstGeom>
            <a:noFill/>
            <a:ln w="28575" cap="flat" cmpd="sng" algn="ctr">
              <a:solidFill>
                <a:schemeClr val="bg1"/>
              </a:solidFill>
              <a:prstDash val="solid"/>
              <a:round/>
              <a:headEnd type="none" w="med" len="med"/>
              <a:tailEnd type="none" w="med" len="med"/>
            </a:ln>
            <a:effectLst/>
          </p:spPr>
        </p:cxnSp>
      </p:grpSp>
      <p:grpSp>
        <p:nvGrpSpPr>
          <p:cNvPr id="43" name="Group 42">
            <a:extLst>
              <a:ext uri="{FF2B5EF4-FFF2-40B4-BE49-F238E27FC236}">
                <a16:creationId xmlns:a16="http://schemas.microsoft.com/office/drawing/2014/main" id="{5B95D055-D200-3959-B5EF-AB0F235CA373}"/>
              </a:ext>
            </a:extLst>
          </p:cNvPr>
          <p:cNvGrpSpPr/>
          <p:nvPr/>
        </p:nvGrpSpPr>
        <p:grpSpPr>
          <a:xfrm>
            <a:off x="3041584" y="4920455"/>
            <a:ext cx="6548583" cy="74533"/>
            <a:chOff x="3041584" y="4920455"/>
            <a:chExt cx="6548583" cy="74533"/>
          </a:xfrm>
        </p:grpSpPr>
        <p:cxnSp>
          <p:nvCxnSpPr>
            <p:cNvPr id="16" name="Straight Connector 15">
              <a:extLst>
                <a:ext uri="{FF2B5EF4-FFF2-40B4-BE49-F238E27FC236}">
                  <a16:creationId xmlns:a16="http://schemas.microsoft.com/office/drawing/2014/main" id="{9BDE0E46-0756-C6E6-5B41-D4D8D281ACF5}"/>
                </a:ext>
              </a:extLst>
            </p:cNvPr>
            <p:cNvCxnSpPr>
              <a:cxnSpLocks/>
            </p:cNvCxnSpPr>
            <p:nvPr/>
          </p:nvCxnSpPr>
          <p:spPr bwMode="auto">
            <a:xfrm rot="5400000">
              <a:off x="482336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AF26741B-3747-50B5-B155-E391E7611067}"/>
                </a:ext>
              </a:extLst>
            </p:cNvPr>
            <p:cNvCxnSpPr>
              <a:cxnSpLocks/>
            </p:cNvCxnSpPr>
            <p:nvPr/>
          </p:nvCxnSpPr>
          <p:spPr bwMode="auto">
            <a:xfrm rot="5400000">
              <a:off x="445955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C7039A08-035C-7D6B-4233-D4E6CD1607E2}"/>
                </a:ext>
              </a:extLst>
            </p:cNvPr>
            <p:cNvCxnSpPr>
              <a:cxnSpLocks/>
            </p:cNvCxnSpPr>
            <p:nvPr/>
          </p:nvCxnSpPr>
          <p:spPr bwMode="auto">
            <a:xfrm rot="5400000">
              <a:off x="409574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F0467529-EEDC-3C53-A055-138E7B53BCD2}"/>
                </a:ext>
              </a:extLst>
            </p:cNvPr>
            <p:cNvCxnSpPr>
              <a:cxnSpLocks/>
            </p:cNvCxnSpPr>
            <p:nvPr/>
          </p:nvCxnSpPr>
          <p:spPr bwMode="auto">
            <a:xfrm rot="5400000">
              <a:off x="373193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9FBE0FF-789D-CC77-9D5C-BD04CAEA005C}"/>
                </a:ext>
              </a:extLst>
            </p:cNvPr>
            <p:cNvCxnSpPr>
              <a:cxnSpLocks/>
            </p:cNvCxnSpPr>
            <p:nvPr/>
          </p:nvCxnSpPr>
          <p:spPr bwMode="auto">
            <a:xfrm rot="5400000">
              <a:off x="336812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388AE71E-E00C-5AF5-FB28-530C052A4A6D}"/>
                </a:ext>
              </a:extLst>
            </p:cNvPr>
            <p:cNvCxnSpPr>
              <a:cxnSpLocks/>
            </p:cNvCxnSpPr>
            <p:nvPr/>
          </p:nvCxnSpPr>
          <p:spPr bwMode="auto">
            <a:xfrm rot="5400000">
              <a:off x="300431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F1DA22AF-D594-D34A-E982-A62C9EB6F85F}"/>
                </a:ext>
              </a:extLst>
            </p:cNvPr>
            <p:cNvCxnSpPr>
              <a:cxnSpLocks/>
            </p:cNvCxnSpPr>
            <p:nvPr/>
          </p:nvCxnSpPr>
          <p:spPr bwMode="auto">
            <a:xfrm rot="5400000">
              <a:off x="700622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838F0151-9D5A-4C17-1564-CA2FB623F153}"/>
                </a:ext>
              </a:extLst>
            </p:cNvPr>
            <p:cNvCxnSpPr>
              <a:cxnSpLocks/>
            </p:cNvCxnSpPr>
            <p:nvPr/>
          </p:nvCxnSpPr>
          <p:spPr bwMode="auto">
            <a:xfrm rot="5400000">
              <a:off x="664241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967F55D1-900C-BCB4-D96B-F1F576A9D2F1}"/>
                </a:ext>
              </a:extLst>
            </p:cNvPr>
            <p:cNvCxnSpPr>
              <a:cxnSpLocks/>
            </p:cNvCxnSpPr>
            <p:nvPr/>
          </p:nvCxnSpPr>
          <p:spPr bwMode="auto">
            <a:xfrm rot="5400000">
              <a:off x="627860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7748586E-5AEC-082F-A0F2-081834C01B8E}"/>
                </a:ext>
              </a:extLst>
            </p:cNvPr>
            <p:cNvCxnSpPr>
              <a:cxnSpLocks/>
            </p:cNvCxnSpPr>
            <p:nvPr/>
          </p:nvCxnSpPr>
          <p:spPr bwMode="auto">
            <a:xfrm rot="5400000">
              <a:off x="591479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4BDAD122-F623-FBE4-2ECC-8842470402B6}"/>
                </a:ext>
              </a:extLst>
            </p:cNvPr>
            <p:cNvCxnSpPr>
              <a:cxnSpLocks/>
            </p:cNvCxnSpPr>
            <p:nvPr/>
          </p:nvCxnSpPr>
          <p:spPr bwMode="auto">
            <a:xfrm rot="5400000">
              <a:off x="555098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BF0649F7-0D0C-79D6-BC70-B78A472D5869}"/>
                </a:ext>
              </a:extLst>
            </p:cNvPr>
            <p:cNvCxnSpPr>
              <a:cxnSpLocks/>
            </p:cNvCxnSpPr>
            <p:nvPr/>
          </p:nvCxnSpPr>
          <p:spPr bwMode="auto">
            <a:xfrm rot="5400000">
              <a:off x="518717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6F3DBE0D-FA71-083B-F454-2B9C42EBA664}"/>
                </a:ext>
              </a:extLst>
            </p:cNvPr>
            <p:cNvCxnSpPr>
              <a:cxnSpLocks/>
            </p:cNvCxnSpPr>
            <p:nvPr/>
          </p:nvCxnSpPr>
          <p:spPr bwMode="auto">
            <a:xfrm rot="5400000">
              <a:off x="918908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F4E3EFDB-1BCB-5BC5-8652-6DD15D4C54E0}"/>
                </a:ext>
              </a:extLst>
            </p:cNvPr>
            <p:cNvCxnSpPr>
              <a:cxnSpLocks/>
            </p:cNvCxnSpPr>
            <p:nvPr/>
          </p:nvCxnSpPr>
          <p:spPr bwMode="auto">
            <a:xfrm rot="5400000">
              <a:off x="882527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5D0BD229-78DE-92BB-06C5-05E9DDDCD6CD}"/>
                </a:ext>
              </a:extLst>
            </p:cNvPr>
            <p:cNvCxnSpPr>
              <a:cxnSpLocks/>
            </p:cNvCxnSpPr>
            <p:nvPr/>
          </p:nvCxnSpPr>
          <p:spPr bwMode="auto">
            <a:xfrm rot="5400000">
              <a:off x="846146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EBF514EF-486D-5A88-EFA0-E7E8BEB0D8A2}"/>
                </a:ext>
              </a:extLst>
            </p:cNvPr>
            <p:cNvCxnSpPr>
              <a:cxnSpLocks/>
            </p:cNvCxnSpPr>
            <p:nvPr/>
          </p:nvCxnSpPr>
          <p:spPr bwMode="auto">
            <a:xfrm rot="5400000">
              <a:off x="809765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696E66C7-633C-0751-E574-1B9238F807F1}"/>
                </a:ext>
              </a:extLst>
            </p:cNvPr>
            <p:cNvCxnSpPr>
              <a:cxnSpLocks/>
            </p:cNvCxnSpPr>
            <p:nvPr/>
          </p:nvCxnSpPr>
          <p:spPr bwMode="auto">
            <a:xfrm rot="5400000">
              <a:off x="773384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8F69C5FC-3B61-DEBC-70A1-EB1501A0F8BA}"/>
                </a:ext>
              </a:extLst>
            </p:cNvPr>
            <p:cNvCxnSpPr>
              <a:cxnSpLocks/>
            </p:cNvCxnSpPr>
            <p:nvPr/>
          </p:nvCxnSpPr>
          <p:spPr bwMode="auto">
            <a:xfrm rot="5400000">
              <a:off x="7370037" y="4957722"/>
              <a:ext cx="74533"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CBBE72CC-62A8-53A2-D937-A66A82A6B692}"/>
                </a:ext>
              </a:extLst>
            </p:cNvPr>
            <p:cNvCxnSpPr>
              <a:cxnSpLocks/>
            </p:cNvCxnSpPr>
            <p:nvPr/>
          </p:nvCxnSpPr>
          <p:spPr bwMode="auto">
            <a:xfrm rot="5400000">
              <a:off x="9552900" y="4957722"/>
              <a:ext cx="74533" cy="0"/>
            </a:xfrm>
            <a:prstGeom prst="line">
              <a:avLst/>
            </a:prstGeom>
            <a:noFill/>
            <a:ln w="28575" cap="flat" cmpd="sng" algn="ctr">
              <a:solidFill>
                <a:schemeClr val="bg1"/>
              </a:solidFill>
              <a:prstDash val="solid"/>
              <a:round/>
              <a:headEnd type="none" w="med" len="med"/>
              <a:tailEnd type="none" w="med" len="med"/>
            </a:ln>
            <a:effectLst/>
          </p:spPr>
        </p:cxnSp>
      </p:grpSp>
      <p:sp>
        <p:nvSpPr>
          <p:cNvPr id="44" name="TextBox 43">
            <a:extLst>
              <a:ext uri="{FF2B5EF4-FFF2-40B4-BE49-F238E27FC236}">
                <a16:creationId xmlns:a16="http://schemas.microsoft.com/office/drawing/2014/main" id="{01CEEDB2-E18C-F6CD-1230-237A192820FF}"/>
              </a:ext>
            </a:extLst>
          </p:cNvPr>
          <p:cNvSpPr txBox="1"/>
          <p:nvPr/>
        </p:nvSpPr>
        <p:spPr bwMode="auto">
          <a:xfrm>
            <a:off x="2461846" y="1587021"/>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45" name="TextBox 44">
            <a:extLst>
              <a:ext uri="{FF2B5EF4-FFF2-40B4-BE49-F238E27FC236}">
                <a16:creationId xmlns:a16="http://schemas.microsoft.com/office/drawing/2014/main" id="{7E94342D-C603-7672-354B-E426503BE551}"/>
              </a:ext>
            </a:extLst>
          </p:cNvPr>
          <p:cNvSpPr txBox="1"/>
          <p:nvPr/>
        </p:nvSpPr>
        <p:spPr bwMode="auto">
          <a:xfrm>
            <a:off x="2578866" y="221037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46" name="TextBox 45">
            <a:extLst>
              <a:ext uri="{FF2B5EF4-FFF2-40B4-BE49-F238E27FC236}">
                <a16:creationId xmlns:a16="http://schemas.microsoft.com/office/drawing/2014/main" id="{715ACEAC-4A57-191B-9A90-0936EF5EDCE9}"/>
              </a:ext>
            </a:extLst>
          </p:cNvPr>
          <p:cNvSpPr txBox="1"/>
          <p:nvPr/>
        </p:nvSpPr>
        <p:spPr bwMode="auto">
          <a:xfrm>
            <a:off x="2595613" y="284781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47" name="TextBox 46">
            <a:extLst>
              <a:ext uri="{FF2B5EF4-FFF2-40B4-BE49-F238E27FC236}">
                <a16:creationId xmlns:a16="http://schemas.microsoft.com/office/drawing/2014/main" id="{1379AC36-FBC0-C8A2-1340-37BE9D498595}"/>
              </a:ext>
            </a:extLst>
          </p:cNvPr>
          <p:cNvSpPr txBox="1"/>
          <p:nvPr/>
        </p:nvSpPr>
        <p:spPr bwMode="auto">
          <a:xfrm>
            <a:off x="2595613" y="347738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48" name="TextBox 47">
            <a:extLst>
              <a:ext uri="{FF2B5EF4-FFF2-40B4-BE49-F238E27FC236}">
                <a16:creationId xmlns:a16="http://schemas.microsoft.com/office/drawing/2014/main" id="{B56E2489-6929-01CD-19FF-7FD9E8285FE8}"/>
              </a:ext>
            </a:extLst>
          </p:cNvPr>
          <p:cNvSpPr txBox="1"/>
          <p:nvPr/>
        </p:nvSpPr>
        <p:spPr bwMode="auto">
          <a:xfrm>
            <a:off x="2599346" y="410713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9" name="TextBox 48">
            <a:extLst>
              <a:ext uri="{FF2B5EF4-FFF2-40B4-BE49-F238E27FC236}">
                <a16:creationId xmlns:a16="http://schemas.microsoft.com/office/drawing/2014/main" id="{007D27A2-391C-7D20-21AB-36C9B01090AC}"/>
              </a:ext>
            </a:extLst>
          </p:cNvPr>
          <p:cNvSpPr txBox="1"/>
          <p:nvPr/>
        </p:nvSpPr>
        <p:spPr bwMode="auto">
          <a:xfrm>
            <a:off x="2716365" y="473670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50" name="TextBox 49">
            <a:extLst>
              <a:ext uri="{FF2B5EF4-FFF2-40B4-BE49-F238E27FC236}">
                <a16:creationId xmlns:a16="http://schemas.microsoft.com/office/drawing/2014/main" id="{8393E1FE-8E80-3C1F-6892-04DC5B9C4EF5}"/>
              </a:ext>
            </a:extLst>
          </p:cNvPr>
          <p:cNvSpPr txBox="1"/>
          <p:nvPr/>
        </p:nvSpPr>
        <p:spPr bwMode="auto">
          <a:xfrm>
            <a:off x="2890738" y="492889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51" name="TextBox 50">
            <a:extLst>
              <a:ext uri="{FF2B5EF4-FFF2-40B4-BE49-F238E27FC236}">
                <a16:creationId xmlns:a16="http://schemas.microsoft.com/office/drawing/2014/main" id="{EB7E3583-9907-40AE-EEA9-587FC4B1068F}"/>
              </a:ext>
            </a:extLst>
          </p:cNvPr>
          <p:cNvSpPr txBox="1"/>
          <p:nvPr/>
        </p:nvSpPr>
        <p:spPr bwMode="auto">
          <a:xfrm>
            <a:off x="3254550" y="492889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52" name="TextBox 51">
            <a:extLst>
              <a:ext uri="{FF2B5EF4-FFF2-40B4-BE49-F238E27FC236}">
                <a16:creationId xmlns:a16="http://schemas.microsoft.com/office/drawing/2014/main" id="{54843437-3BE0-14D8-F230-BE31D52B171E}"/>
              </a:ext>
            </a:extLst>
          </p:cNvPr>
          <p:cNvSpPr txBox="1"/>
          <p:nvPr/>
        </p:nvSpPr>
        <p:spPr bwMode="auto">
          <a:xfrm>
            <a:off x="3618353" y="492889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53" name="TextBox 52">
            <a:extLst>
              <a:ext uri="{FF2B5EF4-FFF2-40B4-BE49-F238E27FC236}">
                <a16:creationId xmlns:a16="http://schemas.microsoft.com/office/drawing/2014/main" id="{CE14FD55-AF6D-459C-506B-DEC677A5EAAB}"/>
              </a:ext>
            </a:extLst>
          </p:cNvPr>
          <p:cNvSpPr txBox="1"/>
          <p:nvPr/>
        </p:nvSpPr>
        <p:spPr bwMode="auto">
          <a:xfrm>
            <a:off x="3982165" y="492889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54" name="TextBox 53">
            <a:extLst>
              <a:ext uri="{FF2B5EF4-FFF2-40B4-BE49-F238E27FC236}">
                <a16:creationId xmlns:a16="http://schemas.microsoft.com/office/drawing/2014/main" id="{4DC3F742-002E-94E5-F1BA-D4596548D82F}"/>
              </a:ext>
            </a:extLst>
          </p:cNvPr>
          <p:cNvSpPr txBox="1"/>
          <p:nvPr/>
        </p:nvSpPr>
        <p:spPr bwMode="auto">
          <a:xfrm>
            <a:off x="4345981" y="492889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55" name="TextBox 54">
            <a:extLst>
              <a:ext uri="{FF2B5EF4-FFF2-40B4-BE49-F238E27FC236}">
                <a16:creationId xmlns:a16="http://schemas.microsoft.com/office/drawing/2014/main" id="{445C1082-777A-3969-FA73-6059D13100E1}"/>
              </a:ext>
            </a:extLst>
          </p:cNvPr>
          <p:cNvSpPr txBox="1"/>
          <p:nvPr/>
        </p:nvSpPr>
        <p:spPr bwMode="auto">
          <a:xfrm>
            <a:off x="4651284" y="4928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56" name="TextBox 55">
            <a:extLst>
              <a:ext uri="{FF2B5EF4-FFF2-40B4-BE49-F238E27FC236}">
                <a16:creationId xmlns:a16="http://schemas.microsoft.com/office/drawing/2014/main" id="{E71BDD4C-BA44-1723-2CA3-6116F11BF14F}"/>
              </a:ext>
            </a:extLst>
          </p:cNvPr>
          <p:cNvSpPr txBox="1"/>
          <p:nvPr/>
        </p:nvSpPr>
        <p:spPr bwMode="auto">
          <a:xfrm>
            <a:off x="5015087" y="4928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57" name="TextBox 56">
            <a:extLst>
              <a:ext uri="{FF2B5EF4-FFF2-40B4-BE49-F238E27FC236}">
                <a16:creationId xmlns:a16="http://schemas.microsoft.com/office/drawing/2014/main" id="{4F506110-4BCD-8EE1-E975-D9D2B10813EE}"/>
              </a:ext>
            </a:extLst>
          </p:cNvPr>
          <p:cNvSpPr txBox="1"/>
          <p:nvPr/>
        </p:nvSpPr>
        <p:spPr bwMode="auto">
          <a:xfrm>
            <a:off x="5378899" y="4928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14</a:t>
            </a:r>
          </a:p>
        </p:txBody>
      </p:sp>
      <p:sp>
        <p:nvSpPr>
          <p:cNvPr id="58" name="TextBox 57">
            <a:extLst>
              <a:ext uri="{FF2B5EF4-FFF2-40B4-BE49-F238E27FC236}">
                <a16:creationId xmlns:a16="http://schemas.microsoft.com/office/drawing/2014/main" id="{EF798B8A-468D-5BBE-F14B-654848395404}"/>
              </a:ext>
            </a:extLst>
          </p:cNvPr>
          <p:cNvSpPr txBox="1"/>
          <p:nvPr/>
        </p:nvSpPr>
        <p:spPr bwMode="auto">
          <a:xfrm>
            <a:off x="5749104" y="4928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16</a:t>
            </a:r>
          </a:p>
        </p:txBody>
      </p:sp>
      <p:sp>
        <p:nvSpPr>
          <p:cNvPr id="59" name="TextBox 58">
            <a:extLst>
              <a:ext uri="{FF2B5EF4-FFF2-40B4-BE49-F238E27FC236}">
                <a16:creationId xmlns:a16="http://schemas.microsoft.com/office/drawing/2014/main" id="{FC304C9F-72DA-0E96-6FD0-F485883CB9E2}"/>
              </a:ext>
            </a:extLst>
          </p:cNvPr>
          <p:cNvSpPr txBox="1"/>
          <p:nvPr/>
        </p:nvSpPr>
        <p:spPr bwMode="auto">
          <a:xfrm>
            <a:off x="6112916" y="4928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60" name="TextBox 59">
            <a:extLst>
              <a:ext uri="{FF2B5EF4-FFF2-40B4-BE49-F238E27FC236}">
                <a16:creationId xmlns:a16="http://schemas.microsoft.com/office/drawing/2014/main" id="{B058FE06-F358-F8FF-0F6C-6B8ED15DBB63}"/>
              </a:ext>
            </a:extLst>
          </p:cNvPr>
          <p:cNvSpPr txBox="1"/>
          <p:nvPr/>
        </p:nvSpPr>
        <p:spPr bwMode="auto">
          <a:xfrm>
            <a:off x="6476719" y="4928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61" name="TextBox 60">
            <a:extLst>
              <a:ext uri="{FF2B5EF4-FFF2-40B4-BE49-F238E27FC236}">
                <a16:creationId xmlns:a16="http://schemas.microsoft.com/office/drawing/2014/main" id="{CBC6FDF1-C8B0-D456-524E-F0D7895EA628}"/>
              </a:ext>
            </a:extLst>
          </p:cNvPr>
          <p:cNvSpPr txBox="1"/>
          <p:nvPr/>
        </p:nvSpPr>
        <p:spPr bwMode="auto">
          <a:xfrm>
            <a:off x="6840531" y="4928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22</a:t>
            </a:r>
          </a:p>
        </p:txBody>
      </p:sp>
      <p:sp>
        <p:nvSpPr>
          <p:cNvPr id="62" name="TextBox 61">
            <a:extLst>
              <a:ext uri="{FF2B5EF4-FFF2-40B4-BE49-F238E27FC236}">
                <a16:creationId xmlns:a16="http://schemas.microsoft.com/office/drawing/2014/main" id="{63640F4B-F468-A84F-003F-C1DE02EE0B86}"/>
              </a:ext>
            </a:extLst>
          </p:cNvPr>
          <p:cNvSpPr txBox="1"/>
          <p:nvPr/>
        </p:nvSpPr>
        <p:spPr bwMode="auto">
          <a:xfrm>
            <a:off x="7204347" y="4928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63" name="TextBox 62">
            <a:extLst>
              <a:ext uri="{FF2B5EF4-FFF2-40B4-BE49-F238E27FC236}">
                <a16:creationId xmlns:a16="http://schemas.microsoft.com/office/drawing/2014/main" id="{60643524-27A4-C04B-B5E5-69815DEE55AD}"/>
              </a:ext>
            </a:extLst>
          </p:cNvPr>
          <p:cNvSpPr txBox="1"/>
          <p:nvPr/>
        </p:nvSpPr>
        <p:spPr bwMode="auto">
          <a:xfrm>
            <a:off x="7568159" y="4928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26</a:t>
            </a:r>
          </a:p>
        </p:txBody>
      </p:sp>
      <p:sp>
        <p:nvSpPr>
          <p:cNvPr id="64" name="TextBox 63">
            <a:extLst>
              <a:ext uri="{FF2B5EF4-FFF2-40B4-BE49-F238E27FC236}">
                <a16:creationId xmlns:a16="http://schemas.microsoft.com/office/drawing/2014/main" id="{DB58EBE6-4904-C197-BDCC-ABE103406373}"/>
              </a:ext>
            </a:extLst>
          </p:cNvPr>
          <p:cNvSpPr txBox="1"/>
          <p:nvPr/>
        </p:nvSpPr>
        <p:spPr bwMode="auto">
          <a:xfrm>
            <a:off x="7931962" y="4928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28</a:t>
            </a:r>
          </a:p>
        </p:txBody>
      </p:sp>
      <p:sp>
        <p:nvSpPr>
          <p:cNvPr id="65" name="TextBox 64">
            <a:extLst>
              <a:ext uri="{FF2B5EF4-FFF2-40B4-BE49-F238E27FC236}">
                <a16:creationId xmlns:a16="http://schemas.microsoft.com/office/drawing/2014/main" id="{D09E0011-E747-0913-41AF-9EF670072E55}"/>
              </a:ext>
            </a:extLst>
          </p:cNvPr>
          <p:cNvSpPr txBox="1"/>
          <p:nvPr/>
        </p:nvSpPr>
        <p:spPr bwMode="auto">
          <a:xfrm>
            <a:off x="8295774" y="4928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66" name="TextBox 65">
            <a:extLst>
              <a:ext uri="{FF2B5EF4-FFF2-40B4-BE49-F238E27FC236}">
                <a16:creationId xmlns:a16="http://schemas.microsoft.com/office/drawing/2014/main" id="{A634744D-3B45-A901-8E29-9027D0BC8762}"/>
              </a:ext>
            </a:extLst>
          </p:cNvPr>
          <p:cNvSpPr txBox="1"/>
          <p:nvPr/>
        </p:nvSpPr>
        <p:spPr bwMode="auto">
          <a:xfrm>
            <a:off x="8668645" y="4928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32</a:t>
            </a:r>
          </a:p>
        </p:txBody>
      </p:sp>
      <p:sp>
        <p:nvSpPr>
          <p:cNvPr id="67" name="TextBox 66">
            <a:extLst>
              <a:ext uri="{FF2B5EF4-FFF2-40B4-BE49-F238E27FC236}">
                <a16:creationId xmlns:a16="http://schemas.microsoft.com/office/drawing/2014/main" id="{F28BFA5A-539C-3AB1-937A-E1F22D46E96B}"/>
              </a:ext>
            </a:extLst>
          </p:cNvPr>
          <p:cNvSpPr txBox="1"/>
          <p:nvPr/>
        </p:nvSpPr>
        <p:spPr bwMode="auto">
          <a:xfrm>
            <a:off x="9032448" y="4928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34</a:t>
            </a:r>
          </a:p>
        </p:txBody>
      </p:sp>
      <p:sp>
        <p:nvSpPr>
          <p:cNvPr id="68" name="TextBox 67">
            <a:extLst>
              <a:ext uri="{FF2B5EF4-FFF2-40B4-BE49-F238E27FC236}">
                <a16:creationId xmlns:a16="http://schemas.microsoft.com/office/drawing/2014/main" id="{B49F4328-13DA-EBDE-28C3-28CCD4458661}"/>
              </a:ext>
            </a:extLst>
          </p:cNvPr>
          <p:cNvSpPr txBox="1"/>
          <p:nvPr/>
        </p:nvSpPr>
        <p:spPr bwMode="auto">
          <a:xfrm>
            <a:off x="9396260" y="49288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69" name="TextBox 68">
            <a:extLst>
              <a:ext uri="{FF2B5EF4-FFF2-40B4-BE49-F238E27FC236}">
                <a16:creationId xmlns:a16="http://schemas.microsoft.com/office/drawing/2014/main" id="{6F14901A-334F-8C4F-AAF5-BAFFE20D69C5}"/>
              </a:ext>
            </a:extLst>
          </p:cNvPr>
          <p:cNvSpPr txBox="1"/>
          <p:nvPr/>
        </p:nvSpPr>
        <p:spPr bwMode="auto">
          <a:xfrm>
            <a:off x="2834632" y="5549638"/>
            <a:ext cx="41389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76</a:t>
            </a:r>
          </a:p>
          <a:p>
            <a:pPr algn="ctr">
              <a:lnSpc>
                <a:spcPct val="100000"/>
              </a:lnSpc>
              <a:spcAft>
                <a:spcPct val="0"/>
              </a:spcAft>
              <a:buClrTx/>
              <a:buFontTx/>
              <a:buNone/>
            </a:pPr>
            <a:r>
              <a:rPr lang="en-US" sz="1600" b="0" dirty="0">
                <a:solidFill>
                  <a:schemeClr val="bg1"/>
                </a:solidFill>
                <a:latin typeface="Calibri" panose="020F0502020204030204" pitchFamily="34" charset="0"/>
              </a:rPr>
              <a:t>(0)</a:t>
            </a:r>
          </a:p>
        </p:txBody>
      </p:sp>
      <p:sp>
        <p:nvSpPr>
          <p:cNvPr id="70" name="TextBox 69">
            <a:extLst>
              <a:ext uri="{FF2B5EF4-FFF2-40B4-BE49-F238E27FC236}">
                <a16:creationId xmlns:a16="http://schemas.microsoft.com/office/drawing/2014/main" id="{B4D99C0F-0436-C5E1-F305-00D40AF649BB}"/>
              </a:ext>
            </a:extLst>
          </p:cNvPr>
          <p:cNvSpPr txBox="1"/>
          <p:nvPr/>
        </p:nvSpPr>
        <p:spPr bwMode="auto">
          <a:xfrm>
            <a:off x="3198445" y="5549638"/>
            <a:ext cx="41389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76</a:t>
            </a:r>
          </a:p>
          <a:p>
            <a:pPr algn="ctr">
              <a:lnSpc>
                <a:spcPct val="100000"/>
              </a:lnSpc>
              <a:spcAft>
                <a:spcPct val="0"/>
              </a:spcAft>
              <a:buClrTx/>
              <a:buFontTx/>
              <a:buNone/>
            </a:pPr>
            <a:r>
              <a:rPr lang="en-US" sz="1600" b="0" dirty="0">
                <a:solidFill>
                  <a:schemeClr val="bg1"/>
                </a:solidFill>
                <a:latin typeface="Calibri" panose="020F0502020204030204" pitchFamily="34" charset="0"/>
              </a:rPr>
              <a:t>(0)</a:t>
            </a:r>
          </a:p>
        </p:txBody>
      </p:sp>
      <p:sp>
        <p:nvSpPr>
          <p:cNvPr id="71" name="TextBox 70">
            <a:extLst>
              <a:ext uri="{FF2B5EF4-FFF2-40B4-BE49-F238E27FC236}">
                <a16:creationId xmlns:a16="http://schemas.microsoft.com/office/drawing/2014/main" id="{C1819DCC-BF6F-4F6A-1405-CE081D684994}"/>
              </a:ext>
            </a:extLst>
          </p:cNvPr>
          <p:cNvSpPr txBox="1"/>
          <p:nvPr/>
        </p:nvSpPr>
        <p:spPr bwMode="auto">
          <a:xfrm>
            <a:off x="3562247" y="5549638"/>
            <a:ext cx="41389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71</a:t>
            </a:r>
          </a:p>
          <a:p>
            <a:pPr algn="ctr">
              <a:lnSpc>
                <a:spcPct val="100000"/>
              </a:lnSpc>
              <a:spcAft>
                <a:spcPct val="0"/>
              </a:spcAft>
              <a:buClrTx/>
              <a:buFontTx/>
              <a:buNone/>
            </a:pPr>
            <a:r>
              <a:rPr lang="en-US" sz="1600" b="0" dirty="0">
                <a:solidFill>
                  <a:schemeClr val="bg1"/>
                </a:solidFill>
                <a:latin typeface="Calibri" panose="020F0502020204030204" pitchFamily="34" charset="0"/>
              </a:rPr>
              <a:t>(3)</a:t>
            </a:r>
          </a:p>
        </p:txBody>
      </p:sp>
      <p:sp>
        <p:nvSpPr>
          <p:cNvPr id="72" name="TextBox 71">
            <a:extLst>
              <a:ext uri="{FF2B5EF4-FFF2-40B4-BE49-F238E27FC236}">
                <a16:creationId xmlns:a16="http://schemas.microsoft.com/office/drawing/2014/main" id="{E37AD778-FB3B-F2E3-1105-BE8BA556CB5A}"/>
              </a:ext>
            </a:extLst>
          </p:cNvPr>
          <p:cNvSpPr txBox="1"/>
          <p:nvPr/>
        </p:nvSpPr>
        <p:spPr bwMode="auto">
          <a:xfrm>
            <a:off x="3926060" y="5549638"/>
            <a:ext cx="41389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56</a:t>
            </a:r>
          </a:p>
          <a:p>
            <a:pPr algn="ctr">
              <a:lnSpc>
                <a:spcPct val="100000"/>
              </a:lnSpc>
              <a:spcAft>
                <a:spcPct val="0"/>
              </a:spcAft>
              <a:buClrTx/>
              <a:buFontTx/>
              <a:buNone/>
            </a:pPr>
            <a:r>
              <a:rPr lang="en-US" sz="1600" b="0" dirty="0">
                <a:solidFill>
                  <a:schemeClr val="bg1"/>
                </a:solidFill>
                <a:latin typeface="Calibri" panose="020F0502020204030204" pitchFamily="34" charset="0"/>
              </a:rPr>
              <a:t>(5)</a:t>
            </a:r>
          </a:p>
        </p:txBody>
      </p:sp>
      <p:sp>
        <p:nvSpPr>
          <p:cNvPr id="73" name="TextBox 72">
            <a:extLst>
              <a:ext uri="{FF2B5EF4-FFF2-40B4-BE49-F238E27FC236}">
                <a16:creationId xmlns:a16="http://schemas.microsoft.com/office/drawing/2014/main" id="{81DD05CD-12A3-61B5-FEF3-9AB593F51C05}"/>
              </a:ext>
            </a:extLst>
          </p:cNvPr>
          <p:cNvSpPr txBox="1"/>
          <p:nvPr/>
        </p:nvSpPr>
        <p:spPr bwMode="auto">
          <a:xfrm>
            <a:off x="4289875" y="5549638"/>
            <a:ext cx="41389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46</a:t>
            </a:r>
          </a:p>
          <a:p>
            <a:pPr algn="ctr">
              <a:lnSpc>
                <a:spcPct val="100000"/>
              </a:lnSpc>
              <a:spcAft>
                <a:spcPct val="0"/>
              </a:spcAft>
              <a:buClrTx/>
              <a:buFontTx/>
              <a:buNone/>
            </a:pPr>
            <a:r>
              <a:rPr lang="en-US" sz="1600" b="0" dirty="0">
                <a:solidFill>
                  <a:schemeClr val="bg1"/>
                </a:solidFill>
                <a:latin typeface="Calibri" panose="020F0502020204030204" pitchFamily="34" charset="0"/>
              </a:rPr>
              <a:t>(9)</a:t>
            </a:r>
          </a:p>
        </p:txBody>
      </p:sp>
      <p:sp>
        <p:nvSpPr>
          <p:cNvPr id="74" name="TextBox 73">
            <a:extLst>
              <a:ext uri="{FF2B5EF4-FFF2-40B4-BE49-F238E27FC236}">
                <a16:creationId xmlns:a16="http://schemas.microsoft.com/office/drawing/2014/main" id="{343ECDD6-DE76-8434-D45F-E4DC1397589E}"/>
              </a:ext>
            </a:extLst>
          </p:cNvPr>
          <p:cNvSpPr txBox="1"/>
          <p:nvPr/>
        </p:nvSpPr>
        <p:spPr bwMode="auto">
          <a:xfrm>
            <a:off x="4601590" y="5549638"/>
            <a:ext cx="5180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33</a:t>
            </a:r>
          </a:p>
          <a:p>
            <a:pPr algn="ctr">
              <a:lnSpc>
                <a:spcPct val="100000"/>
              </a:lnSpc>
              <a:spcAft>
                <a:spcPct val="0"/>
              </a:spcAft>
              <a:buClrTx/>
              <a:buFontTx/>
              <a:buNone/>
            </a:pPr>
            <a:r>
              <a:rPr lang="en-US" sz="1600" b="0" dirty="0">
                <a:solidFill>
                  <a:schemeClr val="bg1"/>
                </a:solidFill>
                <a:latin typeface="Calibri" panose="020F0502020204030204" pitchFamily="34" charset="0"/>
              </a:rPr>
              <a:t>(13)</a:t>
            </a:r>
          </a:p>
        </p:txBody>
      </p:sp>
      <p:sp>
        <p:nvSpPr>
          <p:cNvPr id="75" name="TextBox 74">
            <a:extLst>
              <a:ext uri="{FF2B5EF4-FFF2-40B4-BE49-F238E27FC236}">
                <a16:creationId xmlns:a16="http://schemas.microsoft.com/office/drawing/2014/main" id="{17F50C30-B5C5-D71A-5CBF-5E74690DC2B2}"/>
              </a:ext>
            </a:extLst>
          </p:cNvPr>
          <p:cNvSpPr txBox="1"/>
          <p:nvPr/>
        </p:nvSpPr>
        <p:spPr bwMode="auto">
          <a:xfrm>
            <a:off x="4965393" y="5549638"/>
            <a:ext cx="5180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25</a:t>
            </a:r>
          </a:p>
          <a:p>
            <a:pPr algn="ctr">
              <a:lnSpc>
                <a:spcPct val="100000"/>
              </a:lnSpc>
              <a:spcAft>
                <a:spcPct val="0"/>
              </a:spcAft>
              <a:buClrTx/>
              <a:buFontTx/>
              <a:buNone/>
            </a:pPr>
            <a:r>
              <a:rPr lang="en-US" sz="1600" b="0" dirty="0">
                <a:solidFill>
                  <a:schemeClr val="bg1"/>
                </a:solidFill>
                <a:latin typeface="Calibri" panose="020F0502020204030204" pitchFamily="34" charset="0"/>
              </a:rPr>
              <a:t>(15)</a:t>
            </a:r>
          </a:p>
        </p:txBody>
      </p:sp>
      <p:sp>
        <p:nvSpPr>
          <p:cNvPr id="76" name="TextBox 75">
            <a:extLst>
              <a:ext uri="{FF2B5EF4-FFF2-40B4-BE49-F238E27FC236}">
                <a16:creationId xmlns:a16="http://schemas.microsoft.com/office/drawing/2014/main" id="{A7291408-4CDC-E714-B617-DE3858EAC84E}"/>
              </a:ext>
            </a:extLst>
          </p:cNvPr>
          <p:cNvSpPr txBox="1"/>
          <p:nvPr/>
        </p:nvSpPr>
        <p:spPr bwMode="auto">
          <a:xfrm>
            <a:off x="5329205" y="5549638"/>
            <a:ext cx="5180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21</a:t>
            </a:r>
          </a:p>
          <a:p>
            <a:pPr algn="ctr">
              <a:lnSpc>
                <a:spcPct val="100000"/>
              </a:lnSpc>
              <a:spcAft>
                <a:spcPct val="0"/>
              </a:spcAft>
              <a:buClrTx/>
              <a:buFontTx/>
              <a:buNone/>
            </a:pPr>
            <a:r>
              <a:rPr lang="en-US" sz="1600" b="0" dirty="0">
                <a:solidFill>
                  <a:schemeClr val="bg1"/>
                </a:solidFill>
                <a:latin typeface="Calibri" panose="020F0502020204030204" pitchFamily="34" charset="0"/>
              </a:rPr>
              <a:t>(18)</a:t>
            </a:r>
          </a:p>
        </p:txBody>
      </p:sp>
      <p:sp>
        <p:nvSpPr>
          <p:cNvPr id="77" name="TextBox 76">
            <a:extLst>
              <a:ext uri="{FF2B5EF4-FFF2-40B4-BE49-F238E27FC236}">
                <a16:creationId xmlns:a16="http://schemas.microsoft.com/office/drawing/2014/main" id="{8A376A7D-9220-4F4D-8B38-99BFDC0AAA37}"/>
              </a:ext>
            </a:extLst>
          </p:cNvPr>
          <p:cNvSpPr txBox="1"/>
          <p:nvPr/>
        </p:nvSpPr>
        <p:spPr bwMode="auto">
          <a:xfrm>
            <a:off x="5699410" y="5549638"/>
            <a:ext cx="5180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17</a:t>
            </a:r>
          </a:p>
          <a:p>
            <a:pPr algn="ctr">
              <a:lnSpc>
                <a:spcPct val="100000"/>
              </a:lnSpc>
              <a:spcAft>
                <a:spcPct val="0"/>
              </a:spcAft>
              <a:buClrTx/>
              <a:buFontTx/>
              <a:buNone/>
            </a:pPr>
            <a:r>
              <a:rPr lang="en-US" sz="1600" b="0" dirty="0">
                <a:solidFill>
                  <a:schemeClr val="bg1"/>
                </a:solidFill>
                <a:latin typeface="Calibri" panose="020F0502020204030204" pitchFamily="34" charset="0"/>
              </a:rPr>
              <a:t>(20)</a:t>
            </a:r>
          </a:p>
        </p:txBody>
      </p:sp>
      <p:sp>
        <p:nvSpPr>
          <p:cNvPr id="78" name="TextBox 77">
            <a:extLst>
              <a:ext uri="{FF2B5EF4-FFF2-40B4-BE49-F238E27FC236}">
                <a16:creationId xmlns:a16="http://schemas.microsoft.com/office/drawing/2014/main" id="{4CD61395-067A-BBC7-709F-7CAC41912BDF}"/>
              </a:ext>
            </a:extLst>
          </p:cNvPr>
          <p:cNvSpPr txBox="1"/>
          <p:nvPr/>
        </p:nvSpPr>
        <p:spPr bwMode="auto">
          <a:xfrm>
            <a:off x="6063222" y="5549638"/>
            <a:ext cx="5180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16</a:t>
            </a:r>
          </a:p>
          <a:p>
            <a:pPr algn="ctr">
              <a:lnSpc>
                <a:spcPct val="100000"/>
              </a:lnSpc>
              <a:spcAft>
                <a:spcPct val="0"/>
              </a:spcAft>
              <a:buClrTx/>
              <a:buFontTx/>
              <a:buNone/>
            </a:pPr>
            <a:r>
              <a:rPr lang="en-US" sz="1600" b="0" dirty="0">
                <a:solidFill>
                  <a:schemeClr val="bg1"/>
                </a:solidFill>
                <a:latin typeface="Calibri" panose="020F0502020204030204" pitchFamily="34" charset="0"/>
              </a:rPr>
              <a:t>(21)</a:t>
            </a:r>
          </a:p>
        </p:txBody>
      </p:sp>
      <p:sp>
        <p:nvSpPr>
          <p:cNvPr id="79" name="TextBox 78">
            <a:extLst>
              <a:ext uri="{FF2B5EF4-FFF2-40B4-BE49-F238E27FC236}">
                <a16:creationId xmlns:a16="http://schemas.microsoft.com/office/drawing/2014/main" id="{A14DCC46-305D-40E8-D2E8-36A1CC2B79C9}"/>
              </a:ext>
            </a:extLst>
          </p:cNvPr>
          <p:cNvSpPr txBox="1"/>
          <p:nvPr/>
        </p:nvSpPr>
        <p:spPr bwMode="auto">
          <a:xfrm>
            <a:off x="6427025" y="5549638"/>
            <a:ext cx="5180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12</a:t>
            </a:r>
          </a:p>
          <a:p>
            <a:pPr algn="ctr">
              <a:lnSpc>
                <a:spcPct val="100000"/>
              </a:lnSpc>
              <a:spcAft>
                <a:spcPct val="0"/>
              </a:spcAft>
              <a:buClrTx/>
              <a:buFontTx/>
              <a:buNone/>
            </a:pPr>
            <a:r>
              <a:rPr lang="en-US" sz="1600" b="0" dirty="0">
                <a:solidFill>
                  <a:schemeClr val="bg1"/>
                </a:solidFill>
                <a:latin typeface="Calibri" panose="020F0502020204030204" pitchFamily="34" charset="0"/>
              </a:rPr>
              <a:t>(24)</a:t>
            </a:r>
          </a:p>
        </p:txBody>
      </p:sp>
      <p:sp>
        <p:nvSpPr>
          <p:cNvPr id="80" name="TextBox 79">
            <a:extLst>
              <a:ext uri="{FF2B5EF4-FFF2-40B4-BE49-F238E27FC236}">
                <a16:creationId xmlns:a16="http://schemas.microsoft.com/office/drawing/2014/main" id="{91205355-C818-E881-BCB0-310E41FDB646}"/>
              </a:ext>
            </a:extLst>
          </p:cNvPr>
          <p:cNvSpPr txBox="1"/>
          <p:nvPr/>
        </p:nvSpPr>
        <p:spPr bwMode="auto">
          <a:xfrm>
            <a:off x="6790837" y="5549638"/>
            <a:ext cx="5180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7</a:t>
            </a:r>
          </a:p>
          <a:p>
            <a:pPr algn="ctr">
              <a:lnSpc>
                <a:spcPct val="100000"/>
              </a:lnSpc>
              <a:spcAft>
                <a:spcPct val="0"/>
              </a:spcAft>
              <a:buClrTx/>
              <a:buFontTx/>
              <a:buNone/>
            </a:pPr>
            <a:r>
              <a:rPr lang="en-US" sz="1600" b="0" dirty="0">
                <a:solidFill>
                  <a:schemeClr val="bg1"/>
                </a:solidFill>
                <a:latin typeface="Calibri" panose="020F0502020204030204" pitchFamily="34" charset="0"/>
              </a:rPr>
              <a:t>(26)</a:t>
            </a:r>
          </a:p>
        </p:txBody>
      </p:sp>
      <p:sp>
        <p:nvSpPr>
          <p:cNvPr id="81" name="TextBox 80">
            <a:extLst>
              <a:ext uri="{FF2B5EF4-FFF2-40B4-BE49-F238E27FC236}">
                <a16:creationId xmlns:a16="http://schemas.microsoft.com/office/drawing/2014/main" id="{DA1E6161-97E9-16DB-D9A0-A4A83A2BD6B6}"/>
              </a:ext>
            </a:extLst>
          </p:cNvPr>
          <p:cNvSpPr txBox="1"/>
          <p:nvPr/>
        </p:nvSpPr>
        <p:spPr bwMode="auto">
          <a:xfrm>
            <a:off x="7154653" y="5549638"/>
            <a:ext cx="5180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5</a:t>
            </a:r>
          </a:p>
          <a:p>
            <a:pPr algn="ctr">
              <a:lnSpc>
                <a:spcPct val="100000"/>
              </a:lnSpc>
              <a:spcAft>
                <a:spcPct val="0"/>
              </a:spcAft>
              <a:buClrTx/>
              <a:buFontTx/>
              <a:buNone/>
            </a:pPr>
            <a:r>
              <a:rPr lang="en-US" sz="1600" b="0" dirty="0">
                <a:solidFill>
                  <a:schemeClr val="bg1"/>
                </a:solidFill>
                <a:latin typeface="Calibri" panose="020F0502020204030204" pitchFamily="34" charset="0"/>
              </a:rPr>
              <a:t>(27)</a:t>
            </a:r>
          </a:p>
        </p:txBody>
      </p:sp>
      <p:sp>
        <p:nvSpPr>
          <p:cNvPr id="82" name="TextBox 81">
            <a:extLst>
              <a:ext uri="{FF2B5EF4-FFF2-40B4-BE49-F238E27FC236}">
                <a16:creationId xmlns:a16="http://schemas.microsoft.com/office/drawing/2014/main" id="{FDCD92EA-7604-8EB7-207D-43DC9B6DA579}"/>
              </a:ext>
            </a:extLst>
          </p:cNvPr>
          <p:cNvSpPr txBox="1"/>
          <p:nvPr/>
        </p:nvSpPr>
        <p:spPr bwMode="auto">
          <a:xfrm>
            <a:off x="7518465" y="5549638"/>
            <a:ext cx="5180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3</a:t>
            </a:r>
          </a:p>
          <a:p>
            <a:pPr algn="ctr">
              <a:lnSpc>
                <a:spcPct val="100000"/>
              </a:lnSpc>
              <a:spcAft>
                <a:spcPct val="0"/>
              </a:spcAft>
              <a:buClrTx/>
              <a:buFontTx/>
              <a:buNone/>
            </a:pPr>
            <a:r>
              <a:rPr lang="en-US" sz="1600" b="0" dirty="0">
                <a:solidFill>
                  <a:schemeClr val="bg1"/>
                </a:solidFill>
                <a:latin typeface="Calibri" panose="020F0502020204030204" pitchFamily="34" charset="0"/>
              </a:rPr>
              <a:t>(29)</a:t>
            </a:r>
          </a:p>
        </p:txBody>
      </p:sp>
      <p:sp>
        <p:nvSpPr>
          <p:cNvPr id="83" name="TextBox 82">
            <a:extLst>
              <a:ext uri="{FF2B5EF4-FFF2-40B4-BE49-F238E27FC236}">
                <a16:creationId xmlns:a16="http://schemas.microsoft.com/office/drawing/2014/main" id="{BC888672-529F-9740-6964-DB591C9B454A}"/>
              </a:ext>
            </a:extLst>
          </p:cNvPr>
          <p:cNvSpPr txBox="1"/>
          <p:nvPr/>
        </p:nvSpPr>
        <p:spPr bwMode="auto">
          <a:xfrm>
            <a:off x="7882268" y="5549638"/>
            <a:ext cx="5180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2</a:t>
            </a:r>
          </a:p>
          <a:p>
            <a:pPr algn="ctr">
              <a:lnSpc>
                <a:spcPct val="100000"/>
              </a:lnSpc>
              <a:spcAft>
                <a:spcPct val="0"/>
              </a:spcAft>
              <a:buClrTx/>
              <a:buFontTx/>
              <a:buNone/>
            </a:pPr>
            <a:r>
              <a:rPr lang="en-US" sz="1600" b="0" dirty="0">
                <a:solidFill>
                  <a:schemeClr val="bg1"/>
                </a:solidFill>
                <a:latin typeface="Calibri" panose="020F0502020204030204" pitchFamily="34" charset="0"/>
              </a:rPr>
              <a:t>(30)</a:t>
            </a:r>
          </a:p>
        </p:txBody>
      </p:sp>
      <p:sp>
        <p:nvSpPr>
          <p:cNvPr id="84" name="TextBox 83">
            <a:extLst>
              <a:ext uri="{FF2B5EF4-FFF2-40B4-BE49-F238E27FC236}">
                <a16:creationId xmlns:a16="http://schemas.microsoft.com/office/drawing/2014/main" id="{475BDBD3-21DA-F4C8-05B9-9FBCC17D2A3F}"/>
              </a:ext>
            </a:extLst>
          </p:cNvPr>
          <p:cNvSpPr txBox="1"/>
          <p:nvPr/>
        </p:nvSpPr>
        <p:spPr bwMode="auto">
          <a:xfrm>
            <a:off x="8246080" y="5549638"/>
            <a:ext cx="5180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0</a:t>
            </a:r>
          </a:p>
          <a:p>
            <a:pPr algn="ctr">
              <a:lnSpc>
                <a:spcPct val="100000"/>
              </a:lnSpc>
              <a:spcAft>
                <a:spcPct val="0"/>
              </a:spcAft>
              <a:buClrTx/>
              <a:buFontTx/>
              <a:buNone/>
            </a:pPr>
            <a:r>
              <a:rPr lang="en-US" sz="1600" b="0" dirty="0">
                <a:solidFill>
                  <a:schemeClr val="bg1"/>
                </a:solidFill>
                <a:latin typeface="Calibri" panose="020F0502020204030204" pitchFamily="34" charset="0"/>
              </a:rPr>
              <a:t>(30)</a:t>
            </a:r>
          </a:p>
        </p:txBody>
      </p:sp>
      <p:sp>
        <p:nvSpPr>
          <p:cNvPr id="85" name="TextBox 84">
            <a:extLst>
              <a:ext uri="{FF2B5EF4-FFF2-40B4-BE49-F238E27FC236}">
                <a16:creationId xmlns:a16="http://schemas.microsoft.com/office/drawing/2014/main" id="{43AA7841-4C47-A2FE-9068-91E7A22540D9}"/>
              </a:ext>
            </a:extLst>
          </p:cNvPr>
          <p:cNvSpPr txBox="1"/>
          <p:nvPr/>
        </p:nvSpPr>
        <p:spPr bwMode="auto">
          <a:xfrm>
            <a:off x="8618951" y="5549638"/>
            <a:ext cx="5180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0</a:t>
            </a:r>
          </a:p>
          <a:p>
            <a:pPr algn="ctr">
              <a:lnSpc>
                <a:spcPct val="100000"/>
              </a:lnSpc>
              <a:spcAft>
                <a:spcPct val="0"/>
              </a:spcAft>
              <a:buClrTx/>
              <a:buFontTx/>
              <a:buNone/>
            </a:pPr>
            <a:r>
              <a:rPr lang="en-US" sz="1600" b="0" dirty="0">
                <a:solidFill>
                  <a:schemeClr val="bg1"/>
                </a:solidFill>
                <a:latin typeface="Calibri" panose="020F0502020204030204" pitchFamily="34" charset="0"/>
              </a:rPr>
              <a:t>(32)</a:t>
            </a:r>
          </a:p>
        </p:txBody>
      </p:sp>
      <p:sp>
        <p:nvSpPr>
          <p:cNvPr id="86" name="TextBox 85">
            <a:extLst>
              <a:ext uri="{FF2B5EF4-FFF2-40B4-BE49-F238E27FC236}">
                <a16:creationId xmlns:a16="http://schemas.microsoft.com/office/drawing/2014/main" id="{0117DEF6-40E3-9949-6076-F47322E485D0}"/>
              </a:ext>
            </a:extLst>
          </p:cNvPr>
          <p:cNvSpPr txBox="1"/>
          <p:nvPr/>
        </p:nvSpPr>
        <p:spPr bwMode="auto">
          <a:xfrm>
            <a:off x="8982754" y="5549638"/>
            <a:ext cx="5180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0</a:t>
            </a:r>
          </a:p>
          <a:p>
            <a:pPr algn="ctr">
              <a:lnSpc>
                <a:spcPct val="100000"/>
              </a:lnSpc>
              <a:spcAft>
                <a:spcPct val="0"/>
              </a:spcAft>
              <a:buClrTx/>
              <a:buFontTx/>
              <a:buNone/>
            </a:pPr>
            <a:r>
              <a:rPr lang="en-US" sz="1600" b="0" dirty="0">
                <a:solidFill>
                  <a:schemeClr val="bg1"/>
                </a:solidFill>
                <a:latin typeface="Calibri" panose="020F0502020204030204" pitchFamily="34" charset="0"/>
              </a:rPr>
              <a:t>(32)</a:t>
            </a:r>
          </a:p>
        </p:txBody>
      </p:sp>
      <p:sp>
        <p:nvSpPr>
          <p:cNvPr id="87" name="TextBox 86">
            <a:extLst>
              <a:ext uri="{FF2B5EF4-FFF2-40B4-BE49-F238E27FC236}">
                <a16:creationId xmlns:a16="http://schemas.microsoft.com/office/drawing/2014/main" id="{1CD263D2-349E-4526-2221-8A79B0BA77F3}"/>
              </a:ext>
            </a:extLst>
          </p:cNvPr>
          <p:cNvSpPr txBox="1"/>
          <p:nvPr/>
        </p:nvSpPr>
        <p:spPr bwMode="auto">
          <a:xfrm>
            <a:off x="9346566" y="5549638"/>
            <a:ext cx="5180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Aft>
                <a:spcPct val="0"/>
              </a:spcAft>
              <a:buClrTx/>
              <a:buFontTx/>
              <a:buNone/>
            </a:pPr>
            <a:r>
              <a:rPr lang="en-US" sz="1600" b="0" dirty="0">
                <a:solidFill>
                  <a:schemeClr val="bg1"/>
                </a:solidFill>
                <a:latin typeface="Calibri" panose="020F0502020204030204" pitchFamily="34" charset="0"/>
              </a:rPr>
              <a:t>0</a:t>
            </a:r>
          </a:p>
          <a:p>
            <a:pPr algn="ctr">
              <a:lnSpc>
                <a:spcPct val="100000"/>
              </a:lnSpc>
              <a:spcAft>
                <a:spcPct val="0"/>
              </a:spcAft>
              <a:buClrTx/>
              <a:buFontTx/>
              <a:buNone/>
            </a:pPr>
            <a:r>
              <a:rPr lang="en-US" sz="1600" b="0" dirty="0">
                <a:solidFill>
                  <a:schemeClr val="bg1"/>
                </a:solidFill>
                <a:latin typeface="Calibri" panose="020F0502020204030204" pitchFamily="34" charset="0"/>
              </a:rPr>
              <a:t>(32)</a:t>
            </a:r>
          </a:p>
        </p:txBody>
      </p:sp>
      <p:sp>
        <p:nvSpPr>
          <p:cNvPr id="88" name="TextBox 87">
            <a:extLst>
              <a:ext uri="{FF2B5EF4-FFF2-40B4-BE49-F238E27FC236}">
                <a16:creationId xmlns:a16="http://schemas.microsoft.com/office/drawing/2014/main" id="{9521B006-0D38-D51D-2906-7088CE9CB210}"/>
              </a:ext>
            </a:extLst>
          </p:cNvPr>
          <p:cNvSpPr txBox="1"/>
          <p:nvPr/>
        </p:nvSpPr>
        <p:spPr bwMode="auto">
          <a:xfrm>
            <a:off x="5068275" y="5246403"/>
            <a:ext cx="21990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 (Since First Dose)</a:t>
            </a:r>
          </a:p>
        </p:txBody>
      </p:sp>
      <p:sp>
        <p:nvSpPr>
          <p:cNvPr id="89" name="TextBox 88">
            <a:extLst>
              <a:ext uri="{FF2B5EF4-FFF2-40B4-BE49-F238E27FC236}">
                <a16:creationId xmlns:a16="http://schemas.microsoft.com/office/drawing/2014/main" id="{39C6A138-B9C1-B5BF-EEE4-F6379AEE512B}"/>
              </a:ext>
            </a:extLst>
          </p:cNvPr>
          <p:cNvSpPr txBox="1"/>
          <p:nvPr/>
        </p:nvSpPr>
        <p:spPr bwMode="auto">
          <a:xfrm rot="16200000">
            <a:off x="2007357" y="3156979"/>
            <a:ext cx="8146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OS (%)</a:t>
            </a:r>
          </a:p>
        </p:txBody>
      </p:sp>
      <p:grpSp>
        <p:nvGrpSpPr>
          <p:cNvPr id="92" name="Group 91">
            <a:extLst>
              <a:ext uri="{FF2B5EF4-FFF2-40B4-BE49-F238E27FC236}">
                <a16:creationId xmlns:a16="http://schemas.microsoft.com/office/drawing/2014/main" id="{34BC47AE-7D2F-B219-552E-0DE34492B5F5}"/>
              </a:ext>
            </a:extLst>
          </p:cNvPr>
          <p:cNvGrpSpPr/>
          <p:nvPr/>
        </p:nvGrpSpPr>
        <p:grpSpPr>
          <a:xfrm>
            <a:off x="3028088" y="1769065"/>
            <a:ext cx="5858593" cy="2444527"/>
            <a:chOff x="3028088" y="1769065"/>
            <a:chExt cx="5858593" cy="2444527"/>
          </a:xfrm>
        </p:grpSpPr>
        <p:sp>
          <p:nvSpPr>
            <p:cNvPr id="90" name="Freeform: Shape 89">
              <a:extLst>
                <a:ext uri="{FF2B5EF4-FFF2-40B4-BE49-F238E27FC236}">
                  <a16:creationId xmlns:a16="http://schemas.microsoft.com/office/drawing/2014/main" id="{7643793E-DFB0-EDE4-F13F-1C67BFEF84D1}"/>
                </a:ext>
              </a:extLst>
            </p:cNvPr>
            <p:cNvSpPr/>
            <p:nvPr/>
          </p:nvSpPr>
          <p:spPr bwMode="auto">
            <a:xfrm>
              <a:off x="3028088" y="1769065"/>
              <a:ext cx="804121" cy="215964"/>
            </a:xfrm>
            <a:custGeom>
              <a:avLst/>
              <a:gdLst>
                <a:gd name="connsiteX0" fmla="*/ 0 w 804121"/>
                <a:gd name="connsiteY0" fmla="*/ 0 h 215964"/>
                <a:gd name="connsiteX1" fmla="*/ 533017 w 804121"/>
                <a:gd name="connsiteY1" fmla="*/ 0 h 215964"/>
                <a:gd name="connsiteX2" fmla="*/ 533017 w 804121"/>
                <a:gd name="connsiteY2" fmla="*/ 45950 h 215964"/>
                <a:gd name="connsiteX3" fmla="*/ 703032 w 804121"/>
                <a:gd name="connsiteY3" fmla="*/ 45950 h 215964"/>
                <a:gd name="connsiteX4" fmla="*/ 703032 w 804121"/>
                <a:gd name="connsiteY4" fmla="*/ 101090 h 215964"/>
                <a:gd name="connsiteX5" fmla="*/ 735196 w 804121"/>
                <a:gd name="connsiteY5" fmla="*/ 101090 h 215964"/>
                <a:gd name="connsiteX6" fmla="*/ 735196 w 804121"/>
                <a:gd name="connsiteY6" fmla="*/ 133255 h 215964"/>
                <a:gd name="connsiteX7" fmla="*/ 748981 w 804121"/>
                <a:gd name="connsiteY7" fmla="*/ 133255 h 215964"/>
                <a:gd name="connsiteX8" fmla="*/ 748981 w 804121"/>
                <a:gd name="connsiteY8" fmla="*/ 170014 h 215964"/>
                <a:gd name="connsiteX9" fmla="*/ 804121 w 804121"/>
                <a:gd name="connsiteY9" fmla="*/ 170014 h 215964"/>
                <a:gd name="connsiteX10" fmla="*/ 804121 w 804121"/>
                <a:gd name="connsiteY10" fmla="*/ 215964 h 215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04121" h="215964">
                  <a:moveTo>
                    <a:pt x="0" y="0"/>
                  </a:moveTo>
                  <a:lnTo>
                    <a:pt x="533017" y="0"/>
                  </a:lnTo>
                  <a:lnTo>
                    <a:pt x="533017" y="45950"/>
                  </a:lnTo>
                  <a:lnTo>
                    <a:pt x="703032" y="45950"/>
                  </a:lnTo>
                  <a:lnTo>
                    <a:pt x="703032" y="101090"/>
                  </a:lnTo>
                  <a:lnTo>
                    <a:pt x="735196" y="101090"/>
                  </a:lnTo>
                  <a:lnTo>
                    <a:pt x="735196" y="133255"/>
                  </a:lnTo>
                  <a:lnTo>
                    <a:pt x="748981" y="133255"/>
                  </a:lnTo>
                  <a:lnTo>
                    <a:pt x="748981" y="170014"/>
                  </a:lnTo>
                  <a:lnTo>
                    <a:pt x="804121" y="170014"/>
                  </a:lnTo>
                  <a:lnTo>
                    <a:pt x="804121" y="215964"/>
                  </a:lnTo>
                </a:path>
              </a:pathLst>
            </a:custGeom>
            <a:noFill/>
            <a:ln w="28575">
              <a:solidFill>
                <a:schemeClr val="accent1"/>
              </a:solidFill>
              <a:miter lim="800000"/>
              <a:headEnd/>
              <a:tailEnd/>
            </a:ln>
          </p:spPr>
          <p:txBody>
            <a:bodyPr rtlCol="0" anchor="ctr"/>
            <a:lstStyle/>
            <a:p>
              <a:pPr algn="ctr"/>
              <a:endParaRPr lang="en-US"/>
            </a:p>
          </p:txBody>
        </p:sp>
        <p:sp>
          <p:nvSpPr>
            <p:cNvPr id="91" name="Freeform: Shape 90">
              <a:extLst>
                <a:ext uri="{FF2B5EF4-FFF2-40B4-BE49-F238E27FC236}">
                  <a16:creationId xmlns:a16="http://schemas.microsoft.com/office/drawing/2014/main" id="{A150013E-0132-1F61-590E-8CBDD9BD08C8}"/>
                </a:ext>
              </a:extLst>
            </p:cNvPr>
            <p:cNvSpPr/>
            <p:nvPr/>
          </p:nvSpPr>
          <p:spPr bwMode="auto">
            <a:xfrm>
              <a:off x="3836804" y="1952864"/>
              <a:ext cx="5049877" cy="2260728"/>
            </a:xfrm>
            <a:custGeom>
              <a:avLst/>
              <a:gdLst>
                <a:gd name="connsiteX0" fmla="*/ 0 w 5049877"/>
                <a:gd name="connsiteY0" fmla="*/ 0 h 2260728"/>
                <a:gd name="connsiteX1" fmla="*/ 0 w 5049877"/>
                <a:gd name="connsiteY1" fmla="*/ 82710 h 2260728"/>
                <a:gd name="connsiteX2" fmla="*/ 27570 w 5049877"/>
                <a:gd name="connsiteY2" fmla="*/ 82710 h 2260728"/>
                <a:gd name="connsiteX3" fmla="*/ 27570 w 5049877"/>
                <a:gd name="connsiteY3" fmla="*/ 147040 h 2260728"/>
                <a:gd name="connsiteX4" fmla="*/ 45950 w 5049877"/>
                <a:gd name="connsiteY4" fmla="*/ 147040 h 2260728"/>
                <a:gd name="connsiteX5" fmla="*/ 45950 w 5049877"/>
                <a:gd name="connsiteY5" fmla="*/ 197584 h 2260728"/>
                <a:gd name="connsiteX6" fmla="*/ 119469 w 5049877"/>
                <a:gd name="connsiteY6" fmla="*/ 197584 h 2260728"/>
                <a:gd name="connsiteX7" fmla="*/ 119469 w 5049877"/>
                <a:gd name="connsiteY7" fmla="*/ 307864 h 2260728"/>
                <a:gd name="connsiteX8" fmla="*/ 174609 w 5049877"/>
                <a:gd name="connsiteY8" fmla="*/ 307864 h 2260728"/>
                <a:gd name="connsiteX9" fmla="*/ 174609 w 5049877"/>
                <a:gd name="connsiteY9" fmla="*/ 340028 h 2260728"/>
                <a:gd name="connsiteX10" fmla="*/ 225154 w 5049877"/>
                <a:gd name="connsiteY10" fmla="*/ 340028 h 2260728"/>
                <a:gd name="connsiteX11" fmla="*/ 225154 w 5049877"/>
                <a:gd name="connsiteY11" fmla="*/ 395168 h 2260728"/>
                <a:gd name="connsiteX12" fmla="*/ 275699 w 5049877"/>
                <a:gd name="connsiteY12" fmla="*/ 395168 h 2260728"/>
                <a:gd name="connsiteX13" fmla="*/ 275699 w 5049877"/>
                <a:gd name="connsiteY13" fmla="*/ 482473 h 2260728"/>
                <a:gd name="connsiteX14" fmla="*/ 312458 w 5049877"/>
                <a:gd name="connsiteY14" fmla="*/ 482473 h 2260728"/>
                <a:gd name="connsiteX15" fmla="*/ 312458 w 5049877"/>
                <a:gd name="connsiteY15" fmla="*/ 519232 h 2260728"/>
                <a:gd name="connsiteX16" fmla="*/ 381383 w 5049877"/>
                <a:gd name="connsiteY16" fmla="*/ 519232 h 2260728"/>
                <a:gd name="connsiteX17" fmla="*/ 381383 w 5049877"/>
                <a:gd name="connsiteY17" fmla="*/ 657082 h 2260728"/>
                <a:gd name="connsiteX18" fmla="*/ 496257 w 5049877"/>
                <a:gd name="connsiteY18" fmla="*/ 657082 h 2260728"/>
                <a:gd name="connsiteX19" fmla="*/ 496257 w 5049877"/>
                <a:gd name="connsiteY19" fmla="*/ 693842 h 2260728"/>
                <a:gd name="connsiteX20" fmla="*/ 546802 w 5049877"/>
                <a:gd name="connsiteY20" fmla="*/ 693842 h 2260728"/>
                <a:gd name="connsiteX21" fmla="*/ 546802 w 5049877"/>
                <a:gd name="connsiteY21" fmla="*/ 753576 h 2260728"/>
                <a:gd name="connsiteX22" fmla="*/ 661676 w 5049877"/>
                <a:gd name="connsiteY22" fmla="*/ 753576 h 2260728"/>
                <a:gd name="connsiteX23" fmla="*/ 661676 w 5049877"/>
                <a:gd name="connsiteY23" fmla="*/ 799526 h 2260728"/>
                <a:gd name="connsiteX24" fmla="*/ 698436 w 5049877"/>
                <a:gd name="connsiteY24" fmla="*/ 799526 h 2260728"/>
                <a:gd name="connsiteX25" fmla="*/ 698436 w 5049877"/>
                <a:gd name="connsiteY25" fmla="*/ 900615 h 2260728"/>
                <a:gd name="connsiteX26" fmla="*/ 748981 w 5049877"/>
                <a:gd name="connsiteY26" fmla="*/ 900615 h 2260728"/>
                <a:gd name="connsiteX27" fmla="*/ 748981 w 5049877"/>
                <a:gd name="connsiteY27" fmla="*/ 941970 h 2260728"/>
                <a:gd name="connsiteX28" fmla="*/ 790336 w 5049877"/>
                <a:gd name="connsiteY28" fmla="*/ 941970 h 2260728"/>
                <a:gd name="connsiteX29" fmla="*/ 790336 w 5049877"/>
                <a:gd name="connsiteY29" fmla="*/ 1089009 h 2260728"/>
                <a:gd name="connsiteX30" fmla="*/ 859260 w 5049877"/>
                <a:gd name="connsiteY30" fmla="*/ 1089009 h 2260728"/>
                <a:gd name="connsiteX31" fmla="*/ 859260 w 5049877"/>
                <a:gd name="connsiteY31" fmla="*/ 1139554 h 2260728"/>
                <a:gd name="connsiteX32" fmla="*/ 951160 w 5049877"/>
                <a:gd name="connsiteY32" fmla="*/ 1139554 h 2260728"/>
                <a:gd name="connsiteX33" fmla="*/ 951160 w 5049877"/>
                <a:gd name="connsiteY33" fmla="*/ 1190099 h 2260728"/>
                <a:gd name="connsiteX34" fmla="*/ 1079819 w 5049877"/>
                <a:gd name="connsiteY34" fmla="*/ 1190099 h 2260728"/>
                <a:gd name="connsiteX35" fmla="*/ 1079819 w 5049877"/>
                <a:gd name="connsiteY35" fmla="*/ 1272808 h 2260728"/>
                <a:gd name="connsiteX36" fmla="*/ 1107389 w 5049877"/>
                <a:gd name="connsiteY36" fmla="*/ 1272808 h 2260728"/>
                <a:gd name="connsiteX37" fmla="*/ 1107389 w 5049877"/>
                <a:gd name="connsiteY37" fmla="*/ 1360113 h 2260728"/>
                <a:gd name="connsiteX38" fmla="*/ 1185504 w 5049877"/>
                <a:gd name="connsiteY38" fmla="*/ 1360113 h 2260728"/>
                <a:gd name="connsiteX39" fmla="*/ 1185504 w 5049877"/>
                <a:gd name="connsiteY39" fmla="*/ 1415253 h 2260728"/>
                <a:gd name="connsiteX40" fmla="*/ 1286593 w 5049877"/>
                <a:gd name="connsiteY40" fmla="*/ 1415253 h 2260728"/>
                <a:gd name="connsiteX41" fmla="*/ 1286593 w 5049877"/>
                <a:gd name="connsiteY41" fmla="*/ 1465797 h 2260728"/>
                <a:gd name="connsiteX42" fmla="*/ 1392277 w 5049877"/>
                <a:gd name="connsiteY42" fmla="*/ 1465797 h 2260728"/>
                <a:gd name="connsiteX43" fmla="*/ 1392277 w 5049877"/>
                <a:gd name="connsiteY43" fmla="*/ 1530127 h 2260728"/>
                <a:gd name="connsiteX44" fmla="*/ 1663381 w 5049877"/>
                <a:gd name="connsiteY44" fmla="*/ 1530127 h 2260728"/>
                <a:gd name="connsiteX45" fmla="*/ 1663381 w 5049877"/>
                <a:gd name="connsiteY45" fmla="*/ 1585267 h 2260728"/>
                <a:gd name="connsiteX46" fmla="*/ 1920700 w 5049877"/>
                <a:gd name="connsiteY46" fmla="*/ 1585267 h 2260728"/>
                <a:gd name="connsiteX47" fmla="*/ 1920700 w 5049877"/>
                <a:gd name="connsiteY47" fmla="*/ 1663381 h 2260728"/>
                <a:gd name="connsiteX48" fmla="*/ 2072334 w 5049877"/>
                <a:gd name="connsiteY48" fmla="*/ 1663381 h 2260728"/>
                <a:gd name="connsiteX49" fmla="*/ 2072334 w 5049877"/>
                <a:gd name="connsiteY49" fmla="*/ 1736901 h 2260728"/>
                <a:gd name="connsiteX50" fmla="*/ 2789150 w 5049877"/>
                <a:gd name="connsiteY50" fmla="*/ 1736901 h 2260728"/>
                <a:gd name="connsiteX51" fmla="*/ 2789150 w 5049877"/>
                <a:gd name="connsiteY51" fmla="*/ 1828800 h 2260728"/>
                <a:gd name="connsiteX52" fmla="*/ 2926999 w 5049877"/>
                <a:gd name="connsiteY52" fmla="*/ 1828800 h 2260728"/>
                <a:gd name="connsiteX53" fmla="*/ 2926999 w 5049877"/>
                <a:gd name="connsiteY53" fmla="*/ 1920700 h 2260728"/>
                <a:gd name="connsiteX54" fmla="*/ 3032683 w 5049877"/>
                <a:gd name="connsiteY54" fmla="*/ 1920700 h 2260728"/>
                <a:gd name="connsiteX55" fmla="*/ 3032683 w 5049877"/>
                <a:gd name="connsiteY55" fmla="*/ 2030979 h 2260728"/>
                <a:gd name="connsiteX56" fmla="*/ 3106203 w 5049877"/>
                <a:gd name="connsiteY56" fmla="*/ 2030979 h 2260728"/>
                <a:gd name="connsiteX57" fmla="*/ 3106203 w 5049877"/>
                <a:gd name="connsiteY57" fmla="*/ 2136664 h 2260728"/>
                <a:gd name="connsiteX58" fmla="*/ 3381902 w 5049877"/>
                <a:gd name="connsiteY58" fmla="*/ 2136664 h 2260728"/>
                <a:gd name="connsiteX59" fmla="*/ 3381902 w 5049877"/>
                <a:gd name="connsiteY59" fmla="*/ 2260728 h 2260728"/>
                <a:gd name="connsiteX60" fmla="*/ 5049877 w 5049877"/>
                <a:gd name="connsiteY60" fmla="*/ 2260728 h 2260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049877" h="2260728">
                  <a:moveTo>
                    <a:pt x="0" y="0"/>
                  </a:moveTo>
                  <a:lnTo>
                    <a:pt x="0" y="82710"/>
                  </a:lnTo>
                  <a:lnTo>
                    <a:pt x="27570" y="82710"/>
                  </a:lnTo>
                  <a:lnTo>
                    <a:pt x="27570" y="147040"/>
                  </a:lnTo>
                  <a:lnTo>
                    <a:pt x="45950" y="147040"/>
                  </a:lnTo>
                  <a:lnTo>
                    <a:pt x="45950" y="197584"/>
                  </a:lnTo>
                  <a:lnTo>
                    <a:pt x="119469" y="197584"/>
                  </a:lnTo>
                  <a:lnTo>
                    <a:pt x="119469" y="307864"/>
                  </a:lnTo>
                  <a:lnTo>
                    <a:pt x="174609" y="307864"/>
                  </a:lnTo>
                  <a:lnTo>
                    <a:pt x="174609" y="340028"/>
                  </a:lnTo>
                  <a:lnTo>
                    <a:pt x="225154" y="340028"/>
                  </a:lnTo>
                  <a:lnTo>
                    <a:pt x="225154" y="395168"/>
                  </a:lnTo>
                  <a:lnTo>
                    <a:pt x="275699" y="395168"/>
                  </a:lnTo>
                  <a:lnTo>
                    <a:pt x="275699" y="482473"/>
                  </a:lnTo>
                  <a:lnTo>
                    <a:pt x="312458" y="482473"/>
                  </a:lnTo>
                  <a:lnTo>
                    <a:pt x="312458" y="519232"/>
                  </a:lnTo>
                  <a:lnTo>
                    <a:pt x="381383" y="519232"/>
                  </a:lnTo>
                  <a:lnTo>
                    <a:pt x="381383" y="657082"/>
                  </a:lnTo>
                  <a:lnTo>
                    <a:pt x="496257" y="657082"/>
                  </a:lnTo>
                  <a:lnTo>
                    <a:pt x="496257" y="693842"/>
                  </a:lnTo>
                  <a:lnTo>
                    <a:pt x="546802" y="693842"/>
                  </a:lnTo>
                  <a:lnTo>
                    <a:pt x="546802" y="753576"/>
                  </a:lnTo>
                  <a:lnTo>
                    <a:pt x="661676" y="753576"/>
                  </a:lnTo>
                  <a:lnTo>
                    <a:pt x="661676" y="799526"/>
                  </a:lnTo>
                  <a:lnTo>
                    <a:pt x="698436" y="799526"/>
                  </a:lnTo>
                  <a:lnTo>
                    <a:pt x="698436" y="900615"/>
                  </a:lnTo>
                  <a:lnTo>
                    <a:pt x="748981" y="900615"/>
                  </a:lnTo>
                  <a:lnTo>
                    <a:pt x="748981" y="941970"/>
                  </a:lnTo>
                  <a:lnTo>
                    <a:pt x="790336" y="941970"/>
                  </a:lnTo>
                  <a:lnTo>
                    <a:pt x="790336" y="1089009"/>
                  </a:lnTo>
                  <a:lnTo>
                    <a:pt x="859260" y="1089009"/>
                  </a:lnTo>
                  <a:lnTo>
                    <a:pt x="859260" y="1139554"/>
                  </a:lnTo>
                  <a:lnTo>
                    <a:pt x="951160" y="1139554"/>
                  </a:lnTo>
                  <a:lnTo>
                    <a:pt x="951160" y="1190099"/>
                  </a:lnTo>
                  <a:lnTo>
                    <a:pt x="1079819" y="1190099"/>
                  </a:lnTo>
                  <a:lnTo>
                    <a:pt x="1079819" y="1272808"/>
                  </a:lnTo>
                  <a:lnTo>
                    <a:pt x="1107389" y="1272808"/>
                  </a:lnTo>
                  <a:lnTo>
                    <a:pt x="1107389" y="1360113"/>
                  </a:lnTo>
                  <a:lnTo>
                    <a:pt x="1185504" y="1360113"/>
                  </a:lnTo>
                  <a:lnTo>
                    <a:pt x="1185504" y="1415253"/>
                  </a:lnTo>
                  <a:lnTo>
                    <a:pt x="1286593" y="1415253"/>
                  </a:lnTo>
                  <a:lnTo>
                    <a:pt x="1286593" y="1465797"/>
                  </a:lnTo>
                  <a:lnTo>
                    <a:pt x="1392277" y="1465797"/>
                  </a:lnTo>
                  <a:lnTo>
                    <a:pt x="1392277" y="1530127"/>
                  </a:lnTo>
                  <a:lnTo>
                    <a:pt x="1663381" y="1530127"/>
                  </a:lnTo>
                  <a:lnTo>
                    <a:pt x="1663381" y="1585267"/>
                  </a:lnTo>
                  <a:lnTo>
                    <a:pt x="1920700" y="1585267"/>
                  </a:lnTo>
                  <a:lnTo>
                    <a:pt x="1920700" y="1663381"/>
                  </a:lnTo>
                  <a:lnTo>
                    <a:pt x="2072334" y="1663381"/>
                  </a:lnTo>
                  <a:lnTo>
                    <a:pt x="2072334" y="1736901"/>
                  </a:lnTo>
                  <a:lnTo>
                    <a:pt x="2789150" y="1736901"/>
                  </a:lnTo>
                  <a:lnTo>
                    <a:pt x="2789150" y="1828800"/>
                  </a:lnTo>
                  <a:lnTo>
                    <a:pt x="2926999" y="1828800"/>
                  </a:lnTo>
                  <a:lnTo>
                    <a:pt x="2926999" y="1920700"/>
                  </a:lnTo>
                  <a:lnTo>
                    <a:pt x="3032683" y="1920700"/>
                  </a:lnTo>
                  <a:lnTo>
                    <a:pt x="3032683" y="2030979"/>
                  </a:lnTo>
                  <a:lnTo>
                    <a:pt x="3106203" y="2030979"/>
                  </a:lnTo>
                  <a:lnTo>
                    <a:pt x="3106203" y="2136664"/>
                  </a:lnTo>
                  <a:lnTo>
                    <a:pt x="3381902" y="2136664"/>
                  </a:lnTo>
                  <a:lnTo>
                    <a:pt x="3381902" y="2260728"/>
                  </a:lnTo>
                  <a:lnTo>
                    <a:pt x="5049877" y="2260728"/>
                  </a:lnTo>
                </a:path>
              </a:pathLst>
            </a:custGeom>
            <a:noFill/>
            <a:ln w="28575">
              <a:solidFill>
                <a:schemeClr val="accent1"/>
              </a:solidFill>
              <a:miter lim="800000"/>
              <a:headEnd/>
              <a:tailEnd/>
            </a:ln>
          </p:spPr>
          <p:txBody>
            <a:bodyPr rtlCol="0" anchor="ctr"/>
            <a:lstStyle/>
            <a:p>
              <a:pPr algn="ctr"/>
              <a:endParaRPr lang="en-US"/>
            </a:p>
          </p:txBody>
        </p:sp>
      </p:grpSp>
      <p:grpSp>
        <p:nvGrpSpPr>
          <p:cNvPr id="123" name="Group 122">
            <a:extLst>
              <a:ext uri="{FF2B5EF4-FFF2-40B4-BE49-F238E27FC236}">
                <a16:creationId xmlns:a16="http://schemas.microsoft.com/office/drawing/2014/main" id="{20340397-5151-1B5C-E9A3-BB3A98D630A4}"/>
              </a:ext>
            </a:extLst>
          </p:cNvPr>
          <p:cNvGrpSpPr/>
          <p:nvPr/>
        </p:nvGrpSpPr>
        <p:grpSpPr>
          <a:xfrm>
            <a:off x="3549824" y="1698991"/>
            <a:ext cx="5328173" cy="2587660"/>
            <a:chOff x="3549824" y="1698991"/>
            <a:chExt cx="5328173" cy="2587660"/>
          </a:xfrm>
        </p:grpSpPr>
        <p:cxnSp>
          <p:nvCxnSpPr>
            <p:cNvPr id="94" name="Straight Connector 93">
              <a:extLst>
                <a:ext uri="{FF2B5EF4-FFF2-40B4-BE49-F238E27FC236}">
                  <a16:creationId xmlns:a16="http://schemas.microsoft.com/office/drawing/2014/main" id="{61C96BBC-DF1E-6C6C-6539-4068BFEA15FB}"/>
                </a:ext>
              </a:extLst>
            </p:cNvPr>
            <p:cNvCxnSpPr/>
            <p:nvPr/>
          </p:nvCxnSpPr>
          <p:spPr bwMode="auto">
            <a:xfrm>
              <a:off x="3549824" y="1698991"/>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517DC6F5-1D19-EEE5-40FE-92EAF444241C}"/>
                </a:ext>
              </a:extLst>
            </p:cNvPr>
            <p:cNvCxnSpPr/>
            <p:nvPr/>
          </p:nvCxnSpPr>
          <p:spPr bwMode="auto">
            <a:xfrm>
              <a:off x="3716009" y="1756045"/>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E1C97F5D-41F4-6CFB-4864-58EB3232E3FC}"/>
                </a:ext>
              </a:extLst>
            </p:cNvPr>
            <p:cNvCxnSpPr/>
            <p:nvPr/>
          </p:nvCxnSpPr>
          <p:spPr bwMode="auto">
            <a:xfrm>
              <a:off x="3773230" y="1812717"/>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8AF33F24-5177-F5E3-10E5-52A03D21A4AA}"/>
                </a:ext>
              </a:extLst>
            </p:cNvPr>
            <p:cNvCxnSpPr/>
            <p:nvPr/>
          </p:nvCxnSpPr>
          <p:spPr bwMode="auto">
            <a:xfrm>
              <a:off x="3875085" y="2053016"/>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1D81BBD1-FEA9-AF03-D00D-B6FC6B9D847A}"/>
                </a:ext>
              </a:extLst>
            </p:cNvPr>
            <p:cNvCxnSpPr/>
            <p:nvPr/>
          </p:nvCxnSpPr>
          <p:spPr bwMode="auto">
            <a:xfrm>
              <a:off x="3969902" y="2193163"/>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B0B7DCB3-7248-9CED-40DC-170D84A46EE0}"/>
                </a:ext>
              </a:extLst>
            </p:cNvPr>
            <p:cNvCxnSpPr/>
            <p:nvPr/>
          </p:nvCxnSpPr>
          <p:spPr bwMode="auto">
            <a:xfrm>
              <a:off x="4223391" y="2439556"/>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1227FCD0-4138-5103-615E-A6C76B7E2FCE}"/>
                </a:ext>
              </a:extLst>
            </p:cNvPr>
            <p:cNvCxnSpPr/>
            <p:nvPr/>
          </p:nvCxnSpPr>
          <p:spPr bwMode="auto">
            <a:xfrm>
              <a:off x="4277439" y="2541794"/>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5CB3124B-928A-8FEE-4A18-1CDF44C4224E}"/>
                </a:ext>
              </a:extLst>
            </p:cNvPr>
            <p:cNvCxnSpPr/>
            <p:nvPr/>
          </p:nvCxnSpPr>
          <p:spPr bwMode="auto">
            <a:xfrm>
              <a:off x="4397674" y="2630247"/>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E94A38E1-76F2-01A1-9602-9D054311B4F5}"/>
                </a:ext>
              </a:extLst>
            </p:cNvPr>
            <p:cNvCxnSpPr/>
            <p:nvPr/>
          </p:nvCxnSpPr>
          <p:spPr bwMode="auto">
            <a:xfrm>
              <a:off x="4697113" y="3013154"/>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96E40F4D-7B21-6D6C-2965-C3C792F24A4A}"/>
                </a:ext>
              </a:extLst>
            </p:cNvPr>
            <p:cNvCxnSpPr/>
            <p:nvPr/>
          </p:nvCxnSpPr>
          <p:spPr bwMode="auto">
            <a:xfrm>
              <a:off x="4734639" y="3013154"/>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CFDBD041-541E-5D24-DA83-F3C82F027F89}"/>
                </a:ext>
              </a:extLst>
            </p:cNvPr>
            <p:cNvCxnSpPr/>
            <p:nvPr/>
          </p:nvCxnSpPr>
          <p:spPr bwMode="auto">
            <a:xfrm>
              <a:off x="4932989" y="3178523"/>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52C6AC5B-E225-6F55-7519-E8414000B858}"/>
                </a:ext>
              </a:extLst>
            </p:cNvPr>
            <p:cNvCxnSpPr/>
            <p:nvPr/>
          </p:nvCxnSpPr>
          <p:spPr bwMode="auto">
            <a:xfrm>
              <a:off x="5085389" y="3302638"/>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6B035C95-0771-BAF8-D69E-A0628A24D4CF}"/>
                </a:ext>
              </a:extLst>
            </p:cNvPr>
            <p:cNvCxnSpPr/>
            <p:nvPr/>
          </p:nvCxnSpPr>
          <p:spPr bwMode="auto">
            <a:xfrm>
              <a:off x="5338879" y="3415215"/>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1D21381B-5F32-1C86-040B-769DE7BBAE49}"/>
                </a:ext>
              </a:extLst>
            </p:cNvPr>
            <p:cNvCxnSpPr/>
            <p:nvPr/>
          </p:nvCxnSpPr>
          <p:spPr bwMode="auto">
            <a:xfrm>
              <a:off x="5433791" y="3411903"/>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2A3903D5-F773-2D33-C2F4-E36C0E8ADD04}"/>
                </a:ext>
              </a:extLst>
            </p:cNvPr>
            <p:cNvCxnSpPr/>
            <p:nvPr/>
          </p:nvCxnSpPr>
          <p:spPr bwMode="auto">
            <a:xfrm>
              <a:off x="5583656" y="3471503"/>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3735EA3C-4EFB-34D4-23A3-E26121477AD9}"/>
                </a:ext>
              </a:extLst>
            </p:cNvPr>
            <p:cNvCxnSpPr/>
            <p:nvPr/>
          </p:nvCxnSpPr>
          <p:spPr bwMode="auto">
            <a:xfrm>
              <a:off x="5699584" y="3471503"/>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BF50FC9C-A182-D0F1-38EA-0F9040FEB716}"/>
                </a:ext>
              </a:extLst>
            </p:cNvPr>
            <p:cNvCxnSpPr/>
            <p:nvPr/>
          </p:nvCxnSpPr>
          <p:spPr bwMode="auto">
            <a:xfrm>
              <a:off x="5739914" y="3471503"/>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DC2BE962-5E5C-739A-2F54-B70E23183CCD}"/>
                </a:ext>
              </a:extLst>
            </p:cNvPr>
            <p:cNvCxnSpPr/>
            <p:nvPr/>
          </p:nvCxnSpPr>
          <p:spPr bwMode="auto">
            <a:xfrm>
              <a:off x="6192778" y="3620840"/>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D15AA2EF-2110-E993-1DEC-793475E0F65B}"/>
                </a:ext>
              </a:extLst>
            </p:cNvPr>
            <p:cNvCxnSpPr/>
            <p:nvPr/>
          </p:nvCxnSpPr>
          <p:spPr bwMode="auto">
            <a:xfrm>
              <a:off x="6361742" y="3620840"/>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A96825BE-ED75-E513-F50A-513AE7F528AF}"/>
                </a:ext>
              </a:extLst>
            </p:cNvPr>
            <p:cNvCxnSpPr/>
            <p:nvPr/>
          </p:nvCxnSpPr>
          <p:spPr bwMode="auto">
            <a:xfrm>
              <a:off x="6405678" y="3620839"/>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ADA2D833-903D-525E-B43C-69887379BA53}"/>
                </a:ext>
              </a:extLst>
            </p:cNvPr>
            <p:cNvCxnSpPr/>
            <p:nvPr/>
          </p:nvCxnSpPr>
          <p:spPr bwMode="auto">
            <a:xfrm>
              <a:off x="6640788" y="3712209"/>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D31DBEA3-91C0-29C6-D8C0-9EF5D9E1AD90}"/>
                </a:ext>
              </a:extLst>
            </p:cNvPr>
            <p:cNvCxnSpPr/>
            <p:nvPr/>
          </p:nvCxnSpPr>
          <p:spPr bwMode="auto">
            <a:xfrm>
              <a:off x="6828561" y="3805257"/>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BD720DF1-E1DB-8A67-2E30-A412F4938203}"/>
                </a:ext>
              </a:extLst>
            </p:cNvPr>
            <p:cNvCxnSpPr/>
            <p:nvPr/>
          </p:nvCxnSpPr>
          <p:spPr bwMode="auto">
            <a:xfrm>
              <a:off x="6940993" y="4018678"/>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8193C78C-5F3B-79BE-167F-BAC13C3CAEBF}"/>
                </a:ext>
              </a:extLst>
            </p:cNvPr>
            <p:cNvCxnSpPr/>
            <p:nvPr/>
          </p:nvCxnSpPr>
          <p:spPr bwMode="auto">
            <a:xfrm>
              <a:off x="7249757" y="4143518"/>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92CC382B-E445-8151-9AD5-71C097C7F107}"/>
                </a:ext>
              </a:extLst>
            </p:cNvPr>
            <p:cNvCxnSpPr/>
            <p:nvPr/>
          </p:nvCxnSpPr>
          <p:spPr bwMode="auto">
            <a:xfrm>
              <a:off x="7590173" y="4141909"/>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E7DC188F-BD99-1879-4D8D-BF73AADB3FB0}"/>
                </a:ext>
              </a:extLst>
            </p:cNvPr>
            <p:cNvCxnSpPr/>
            <p:nvPr/>
          </p:nvCxnSpPr>
          <p:spPr bwMode="auto">
            <a:xfrm>
              <a:off x="7710651" y="4146504"/>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F244E1CB-F2D6-F523-6770-EF588DB95C9C}"/>
                </a:ext>
              </a:extLst>
            </p:cNvPr>
            <p:cNvCxnSpPr/>
            <p:nvPr/>
          </p:nvCxnSpPr>
          <p:spPr bwMode="auto">
            <a:xfrm>
              <a:off x="8028470" y="4146504"/>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304D7B09-BB04-D12B-EA7B-C3FC4ED12662}"/>
                </a:ext>
              </a:extLst>
            </p:cNvPr>
            <p:cNvCxnSpPr/>
            <p:nvPr/>
          </p:nvCxnSpPr>
          <p:spPr bwMode="auto">
            <a:xfrm>
              <a:off x="8594418" y="4146504"/>
              <a:ext cx="0" cy="140147"/>
            </a:xfrm>
            <a:prstGeom prst="line">
              <a:avLst/>
            </a:prstGeom>
            <a:noFill/>
            <a:ln w="28575" cap="flat" cmpd="sng" algn="ctr">
              <a:solidFill>
                <a:schemeClr val="accent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0E5E9A43-FD0B-0169-C618-4443A00C112D}"/>
                </a:ext>
              </a:extLst>
            </p:cNvPr>
            <p:cNvCxnSpPr/>
            <p:nvPr/>
          </p:nvCxnSpPr>
          <p:spPr bwMode="auto">
            <a:xfrm>
              <a:off x="8877997" y="4141831"/>
              <a:ext cx="0" cy="140147"/>
            </a:xfrm>
            <a:prstGeom prst="line">
              <a:avLst/>
            </a:prstGeom>
            <a:noFill/>
            <a:ln w="28575" cap="flat" cmpd="sng" algn="ctr">
              <a:solidFill>
                <a:schemeClr val="accent1"/>
              </a:solidFill>
              <a:prstDash val="solid"/>
              <a:round/>
              <a:headEnd type="none" w="med" len="med"/>
              <a:tailEnd type="none" w="med" len="med"/>
            </a:ln>
            <a:effectLst/>
          </p:spPr>
        </p:cxnSp>
      </p:grpSp>
      <p:sp>
        <p:nvSpPr>
          <p:cNvPr id="124" name="TextBox 123">
            <a:extLst>
              <a:ext uri="{FF2B5EF4-FFF2-40B4-BE49-F238E27FC236}">
                <a16:creationId xmlns:a16="http://schemas.microsoft.com/office/drawing/2014/main" id="{BD55B3CC-C757-7B1D-2327-020F9367A360}"/>
              </a:ext>
            </a:extLst>
          </p:cNvPr>
          <p:cNvSpPr txBox="1"/>
          <p:nvPr/>
        </p:nvSpPr>
        <p:spPr bwMode="auto">
          <a:xfrm>
            <a:off x="1281932" y="5549638"/>
            <a:ext cx="164801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Aft>
                <a:spcPct val="0"/>
              </a:spcAft>
              <a:buClrTx/>
              <a:buFontTx/>
              <a:buNone/>
            </a:pPr>
            <a:r>
              <a:rPr lang="en-US" sz="1600" dirty="0">
                <a:solidFill>
                  <a:schemeClr val="bg1"/>
                </a:solidFill>
                <a:latin typeface="Calibri" panose="020F0502020204030204" pitchFamily="34" charset="0"/>
              </a:rPr>
              <a:t>Patients at risk, n</a:t>
            </a:r>
          </a:p>
          <a:p>
            <a:pPr algn="r">
              <a:lnSpc>
                <a:spcPct val="100000"/>
              </a:lnSpc>
              <a:spcAft>
                <a:spcPct val="0"/>
              </a:spcAft>
              <a:buClrTx/>
              <a:buFontTx/>
              <a:buNone/>
            </a:pPr>
            <a:r>
              <a:rPr lang="en-US" sz="1600" dirty="0">
                <a:solidFill>
                  <a:schemeClr val="bg1"/>
                </a:solidFill>
                <a:latin typeface="Calibri" panose="020F0502020204030204" pitchFamily="34" charset="0"/>
              </a:rPr>
              <a:t>(No. censored)</a:t>
            </a:r>
          </a:p>
        </p:txBody>
      </p:sp>
      <p:sp>
        <p:nvSpPr>
          <p:cNvPr id="15" name="TextBox 14">
            <a:extLst>
              <a:ext uri="{FF2B5EF4-FFF2-40B4-BE49-F238E27FC236}">
                <a16:creationId xmlns:a16="http://schemas.microsoft.com/office/drawing/2014/main" id="{A78D025B-995D-9DCC-E82B-98EFF16EF81D}"/>
              </a:ext>
            </a:extLst>
          </p:cNvPr>
          <p:cNvSpPr txBox="1"/>
          <p:nvPr/>
        </p:nvSpPr>
        <p:spPr bwMode="auto">
          <a:xfrm>
            <a:off x="5433791" y="1419746"/>
            <a:ext cx="4491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OS</a:t>
            </a:r>
          </a:p>
        </p:txBody>
      </p:sp>
    </p:spTree>
    <p:extLst>
      <p:ext uri="{BB962C8B-B14F-4D97-AF65-F5344CB8AC3E}">
        <p14:creationId xmlns:p14="http://schemas.microsoft.com/office/powerpoint/2010/main" val="86426912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C17AF-67B1-AC21-BB1C-6235019AC2CA}"/>
              </a:ext>
            </a:extLst>
          </p:cNvPr>
          <p:cNvSpPr>
            <a:spLocks noGrp="1"/>
          </p:cNvSpPr>
          <p:nvPr>
            <p:ph type="title"/>
          </p:nvPr>
        </p:nvSpPr>
        <p:spPr/>
        <p:txBody>
          <a:bodyPr/>
          <a:lstStyle/>
          <a:p>
            <a:r>
              <a:rPr lang="en-US" dirty="0"/>
              <a:t>Interactive Decision Tool Patient Case 4</a:t>
            </a:r>
          </a:p>
        </p:txBody>
      </p:sp>
      <p:sp>
        <p:nvSpPr>
          <p:cNvPr id="5" name="Content Placeholder 4">
            <a:extLst>
              <a:ext uri="{FF2B5EF4-FFF2-40B4-BE49-F238E27FC236}">
                <a16:creationId xmlns:a16="http://schemas.microsoft.com/office/drawing/2014/main" id="{ED5D6315-2BF8-B835-89B3-37C9225DDE88}"/>
              </a:ext>
            </a:extLst>
          </p:cNvPr>
          <p:cNvSpPr>
            <a:spLocks noGrp="1"/>
          </p:cNvSpPr>
          <p:nvPr>
            <p:ph idx="1"/>
          </p:nvPr>
        </p:nvSpPr>
        <p:spPr/>
        <p:txBody>
          <a:bodyPr/>
          <a:lstStyle/>
          <a:p>
            <a:r>
              <a:rPr lang="en-US" dirty="0"/>
              <a:t>A patient with </a:t>
            </a:r>
            <a:r>
              <a:rPr lang="en-US" i="1" dirty="0"/>
              <a:t>BRAF-</a:t>
            </a:r>
            <a:r>
              <a:rPr lang="en-US" dirty="0"/>
              <a:t>mutant melanoma and symptomatic CNS metastases and on steroids. Local therapy to eliminate steroids is being considered.</a:t>
            </a:r>
          </a:p>
        </p:txBody>
      </p:sp>
      <p:graphicFrame>
        <p:nvGraphicFramePr>
          <p:cNvPr id="6" name="Table 4">
            <a:extLst>
              <a:ext uri="{FF2B5EF4-FFF2-40B4-BE49-F238E27FC236}">
                <a16:creationId xmlns:a16="http://schemas.microsoft.com/office/drawing/2014/main" id="{EA8090EC-ED42-C922-A334-4342A871FE77}"/>
              </a:ext>
            </a:extLst>
          </p:cNvPr>
          <p:cNvGraphicFramePr>
            <a:graphicFrameLocks/>
          </p:cNvGraphicFramePr>
          <p:nvPr>
            <p:extLst>
              <p:ext uri="{D42A27DB-BD31-4B8C-83A1-F6EECF244321}">
                <p14:modId xmlns:p14="http://schemas.microsoft.com/office/powerpoint/2010/main" val="2360988412"/>
              </p:ext>
            </p:extLst>
          </p:nvPr>
        </p:nvGraphicFramePr>
        <p:xfrm>
          <a:off x="604653" y="2876465"/>
          <a:ext cx="10877550" cy="3040380"/>
        </p:xfrm>
        <a:graphic>
          <a:graphicData uri="http://schemas.openxmlformats.org/drawingml/2006/table">
            <a:tbl>
              <a:tblPr firstRow="1" bandRow="1">
                <a:tableStyleId>{5C22544A-7EE6-4342-B048-85BDC9FD1C3A}</a:tableStyleId>
              </a:tblPr>
              <a:tblGrid>
                <a:gridCol w="2276585">
                  <a:extLst>
                    <a:ext uri="{9D8B030D-6E8A-4147-A177-3AD203B41FA5}">
                      <a16:colId xmlns:a16="http://schemas.microsoft.com/office/drawing/2014/main" val="3820150334"/>
                    </a:ext>
                  </a:extLst>
                </a:gridCol>
                <a:gridCol w="4391247">
                  <a:extLst>
                    <a:ext uri="{9D8B030D-6E8A-4147-A177-3AD203B41FA5}">
                      <a16:colId xmlns:a16="http://schemas.microsoft.com/office/drawing/2014/main" val="1165015103"/>
                    </a:ext>
                  </a:extLst>
                </a:gridCol>
                <a:gridCol w="4209718">
                  <a:extLst>
                    <a:ext uri="{9D8B030D-6E8A-4147-A177-3AD203B41FA5}">
                      <a16:colId xmlns:a16="http://schemas.microsoft.com/office/drawing/2014/main" val="1386530980"/>
                    </a:ext>
                  </a:extLst>
                </a:gridCol>
              </a:tblGrid>
              <a:tr h="370840">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dirty="0"/>
                        <a:t>Recommendation</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dirty="0"/>
                        <a:t>Comment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967190901"/>
                  </a:ext>
                </a:extLst>
              </a:tr>
              <a:tr h="370840">
                <a:tc>
                  <a:txBody>
                    <a:bodyPr/>
                    <a:lstStyle/>
                    <a:p>
                      <a:pPr algn="l"/>
                      <a:r>
                        <a:rPr lang="en-US" dirty="0">
                          <a:solidFill>
                            <a:schemeClr val="bg1"/>
                          </a:solidFill>
                        </a:rPr>
                        <a:t>Expert 1</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ctr" latinLnBrk="0" hangingPunct="1"/>
                      <a:r>
                        <a:rPr lang="en-US" sz="1800" kern="1200" dirty="0">
                          <a:solidFill>
                            <a:schemeClr val="bg1"/>
                          </a:solidFill>
                          <a:latin typeface="+mn-lt"/>
                          <a:ea typeface="+mn-ea"/>
                          <a:cs typeface="+mn-cs"/>
                        </a:rPr>
                        <a:t>BRAF/MEK inhibitor combination therapy</a:t>
                      </a:r>
                    </a:p>
                  </a:txBody>
                  <a:tcPr marL="6350" marR="6350" marT="635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latinLnBrk="0" hangingPunct="1"/>
                      <a:endParaRPr lang="en-US" sz="1800" kern="1200">
                        <a:solidFill>
                          <a:schemeClr val="bg1"/>
                        </a:solidFill>
                        <a:latin typeface="+mn-lt"/>
                        <a:ea typeface="+mn-ea"/>
                        <a:cs typeface="+mn-cs"/>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3345192"/>
                  </a:ext>
                </a:extLst>
              </a:tr>
              <a:tr h="548640">
                <a:tc>
                  <a:txBody>
                    <a:bodyPr/>
                    <a:lstStyle/>
                    <a:p>
                      <a:pPr algn="l"/>
                      <a:r>
                        <a:rPr lang="en-US" dirty="0">
                          <a:solidFill>
                            <a:schemeClr val="bg1"/>
                          </a:solidFill>
                        </a:rPr>
                        <a:t>Expert 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ctr" latinLnBrk="0" hangingPunct="1"/>
                      <a:r>
                        <a:rPr lang="en-US" sz="1800" kern="1200" dirty="0">
                          <a:solidFill>
                            <a:schemeClr val="bg1"/>
                          </a:solidFill>
                          <a:latin typeface="+mn-lt"/>
                          <a:ea typeface="+mn-ea"/>
                          <a:cs typeface="+mn-cs"/>
                        </a:rPr>
                        <a:t>Ipilimumab plus nivolumab</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latinLnBrk="0" hangingPunct="1"/>
                      <a:endParaRPr lang="en-US" sz="1800" kern="1200" dirty="0">
                        <a:solidFill>
                          <a:schemeClr val="bg1"/>
                        </a:solidFill>
                        <a:latin typeface="+mn-lt"/>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658881368"/>
                  </a:ext>
                </a:extLst>
              </a:tr>
              <a:tr h="370840">
                <a:tc>
                  <a:txBody>
                    <a:bodyPr/>
                    <a:lstStyle/>
                    <a:p>
                      <a:pPr algn="l"/>
                      <a:r>
                        <a:rPr lang="en-US" dirty="0">
                          <a:solidFill>
                            <a:schemeClr val="bg1"/>
                          </a:solidFill>
                        </a:rPr>
                        <a:t>Expert 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ctr" latinLnBrk="0" hangingPunct="1"/>
                      <a:r>
                        <a:rPr lang="en-US" sz="1800" kern="1200" dirty="0">
                          <a:solidFill>
                            <a:schemeClr val="bg1"/>
                          </a:solidFill>
                          <a:latin typeface="+mn-lt"/>
                          <a:ea typeface="+mn-ea"/>
                          <a:cs typeface="+mn-cs"/>
                        </a:rPr>
                        <a:t>Ipilimumab plus nivolumab</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algn="ctr" defTabSz="914400" rtl="0" eaLnBrk="1" fontAlgn="ctr" latinLnBrk="0" hangingPunct="1"/>
                      <a:r>
                        <a:rPr lang="en-US" sz="1800" kern="1200" dirty="0">
                          <a:solidFill>
                            <a:schemeClr val="bg1"/>
                          </a:solidFill>
                          <a:latin typeface="+mn-lt"/>
                          <a:ea typeface="+mn-ea"/>
                          <a:cs typeface="+mn-cs"/>
                        </a:rPr>
                        <a:t>BRAF/MEK inhibitor combination therapy is also an option</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66828629"/>
                  </a:ext>
                </a:extLst>
              </a:tr>
              <a:tr h="370840">
                <a:tc>
                  <a:txBody>
                    <a:bodyPr/>
                    <a:lstStyle/>
                    <a:p>
                      <a:pPr algn="l"/>
                      <a:r>
                        <a:rPr lang="en-US" dirty="0">
                          <a:solidFill>
                            <a:schemeClr val="bg1"/>
                          </a:solidFill>
                        </a:rPr>
                        <a:t>Expert 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ctr" latinLnBrk="0" hangingPunct="1"/>
                      <a:r>
                        <a:rPr lang="en-US" sz="1800" kern="1200" dirty="0">
                          <a:solidFill>
                            <a:schemeClr val="bg1"/>
                          </a:solidFill>
                          <a:latin typeface="+mn-lt"/>
                          <a:ea typeface="+mn-ea"/>
                          <a:cs typeface="+mn-cs"/>
                        </a:rPr>
                        <a:t>BRAF/MEK inhibitor combination therapy</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algn="ctr" defTabSz="914400" rtl="0" eaLnBrk="1" fontAlgn="ctr" latinLnBrk="0" hangingPunct="1"/>
                      <a:r>
                        <a:rPr lang="en-US" sz="1800" kern="1200" dirty="0">
                          <a:solidFill>
                            <a:schemeClr val="bg1"/>
                          </a:solidFill>
                          <a:latin typeface="+mn-lt"/>
                          <a:ea typeface="+mn-ea"/>
                          <a:cs typeface="+mn-cs"/>
                        </a:rPr>
                        <a:t>Triplet therapy with BRAF/MEK inhibitors plus anti‒PD-1 can also be considered</a:t>
                      </a:r>
                    </a:p>
                  </a:txBody>
                  <a:tcPr marL="6350" marR="6350" marT="635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75967143"/>
                  </a:ext>
                </a:extLst>
              </a:tr>
              <a:tr h="548640">
                <a:tc>
                  <a:txBody>
                    <a:bodyPr/>
                    <a:lstStyle/>
                    <a:p>
                      <a:pPr algn="l"/>
                      <a:r>
                        <a:rPr lang="en-US" dirty="0">
                          <a:solidFill>
                            <a:schemeClr val="bg1"/>
                          </a:solidFill>
                        </a:rPr>
                        <a:t>Expert 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kern="1200" dirty="0">
                          <a:solidFill>
                            <a:schemeClr val="bg1"/>
                          </a:solidFill>
                          <a:effectLst/>
                          <a:latin typeface="+mn-lt"/>
                          <a:ea typeface="+mn-ea"/>
                          <a:cs typeface="+mn-cs"/>
                        </a:rPr>
                        <a:t>BRAF/MEK inhibitor combination therapy followed by ipilimumab/nivolumab</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kern="1200" dirty="0">
                          <a:solidFill>
                            <a:schemeClr val="bg1"/>
                          </a:solidFill>
                          <a:effectLst/>
                          <a:latin typeface="+mn-lt"/>
                          <a:ea typeface="+mn-ea"/>
                          <a:cs typeface="+mn-cs"/>
                        </a:rPr>
                        <a:t>Another option is surgery followed by ipilimumab/nivolumab</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07420683"/>
                  </a:ext>
                </a:extLst>
              </a:tr>
            </a:tbl>
          </a:graphicData>
        </a:graphic>
      </p:graphicFrame>
    </p:spTree>
    <p:extLst>
      <p:ext uri="{BB962C8B-B14F-4D97-AF65-F5344CB8AC3E}">
        <p14:creationId xmlns:p14="http://schemas.microsoft.com/office/powerpoint/2010/main" val="224042586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6CCC2-72C4-48F1-AC72-C15ABBB4F429}"/>
              </a:ext>
            </a:extLst>
          </p:cNvPr>
          <p:cNvSpPr>
            <a:spLocks noGrp="1"/>
          </p:cNvSpPr>
          <p:nvPr>
            <p:ph type="title"/>
          </p:nvPr>
        </p:nvSpPr>
        <p:spPr/>
        <p:txBody>
          <a:bodyPr/>
          <a:lstStyle/>
          <a:p>
            <a:r>
              <a:rPr lang="en-US" dirty="0"/>
              <a:t>Spectrum of</a:t>
            </a:r>
            <a:br>
              <a:rPr lang="en-US" dirty="0"/>
            </a:br>
            <a:r>
              <a:rPr lang="en-US" dirty="0"/>
              <a:t>Immune-Related Toxicity </a:t>
            </a:r>
          </a:p>
        </p:txBody>
      </p:sp>
      <p:sp>
        <p:nvSpPr>
          <p:cNvPr id="3" name="Text Box 11">
            <a:extLst>
              <a:ext uri="{FF2B5EF4-FFF2-40B4-BE49-F238E27FC236}">
                <a16:creationId xmlns:a16="http://schemas.microsoft.com/office/drawing/2014/main" id="{63FF0EB3-D3F1-43DC-A78A-238D8C8E8A2A}"/>
              </a:ext>
            </a:extLst>
          </p:cNvPr>
          <p:cNvSpPr txBox="1">
            <a:spLocks noChangeArrowheads="1"/>
          </p:cNvSpPr>
          <p:nvPr/>
        </p:nvSpPr>
        <p:spPr bwMode="auto">
          <a:xfrm>
            <a:off x="412104" y="6385837"/>
            <a:ext cx="708803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Champiat</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Ann Oncol. 2016;27:559. </a:t>
            </a:r>
            <a:r>
              <a:rPr kumimoji="0" lang="da-DK"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Michot. Eur J Cancer. 2016;54:139.</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p>
        </p:txBody>
      </p:sp>
      <p:sp>
        <p:nvSpPr>
          <p:cNvPr id="7" name="Content Placeholder 3">
            <a:extLst>
              <a:ext uri="{FF2B5EF4-FFF2-40B4-BE49-F238E27FC236}">
                <a16:creationId xmlns:a16="http://schemas.microsoft.com/office/drawing/2014/main" id="{463A7D99-FA96-4DBB-9461-0BF333B52B6C}"/>
              </a:ext>
            </a:extLst>
          </p:cNvPr>
          <p:cNvSpPr txBox="1">
            <a:spLocks/>
          </p:cNvSpPr>
          <p:nvPr/>
        </p:nvSpPr>
        <p:spPr>
          <a:xfrm>
            <a:off x="601603" y="1503949"/>
            <a:ext cx="4636808" cy="4678738"/>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Immunotherapies present with a novel spectrum of AEs that differ in important ways from those associated with chemotherapy and targeted agents</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pic>
        <p:nvPicPr>
          <p:cNvPr id="8" name="Picture 3">
            <a:extLst>
              <a:ext uri="{FF2B5EF4-FFF2-40B4-BE49-F238E27FC236}">
                <a16:creationId xmlns:a16="http://schemas.microsoft.com/office/drawing/2014/main" id="{1E6B84B6-15F1-4F1B-8784-8FBA7D6C3F97}"/>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334214" y="744644"/>
            <a:ext cx="2614754" cy="5860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42">
            <a:extLst>
              <a:ext uri="{FF2B5EF4-FFF2-40B4-BE49-F238E27FC236}">
                <a16:creationId xmlns:a16="http://schemas.microsoft.com/office/drawing/2014/main" id="{6AF4A19D-A0BB-4876-AB30-56ED340F1168}"/>
              </a:ext>
            </a:extLst>
          </p:cNvPr>
          <p:cNvCxnSpPr>
            <a:cxnSpLocks/>
          </p:cNvCxnSpPr>
          <p:nvPr/>
        </p:nvCxnSpPr>
        <p:spPr bwMode="auto">
          <a:xfrm flipV="1">
            <a:off x="8784499" y="1892093"/>
            <a:ext cx="648083" cy="87192"/>
          </a:xfrm>
          <a:prstGeom prst="line">
            <a:avLst/>
          </a:prstGeom>
          <a:noFill/>
          <a:ln w="28575" algn="ctr">
            <a:solidFill>
              <a:schemeClr val="accent4"/>
            </a:solidFill>
            <a:round/>
            <a:headEnd/>
            <a:tailEnd/>
          </a:ln>
          <a:extLst>
            <a:ext uri="{909E8E84-426E-40DD-AFC4-6F175D3DCCD1}">
              <a14:hiddenFill xmlns:a14="http://schemas.microsoft.com/office/drawing/2010/main">
                <a:noFill/>
              </a14:hiddenFill>
            </a:ext>
          </a:extLst>
        </p:spPr>
      </p:cxnSp>
      <p:cxnSp>
        <p:nvCxnSpPr>
          <p:cNvPr id="10" name="Straight Connector 45">
            <a:extLst>
              <a:ext uri="{FF2B5EF4-FFF2-40B4-BE49-F238E27FC236}">
                <a16:creationId xmlns:a16="http://schemas.microsoft.com/office/drawing/2014/main" id="{75C8F701-A75B-44B1-8F48-CDB01FBEC2DD}"/>
              </a:ext>
            </a:extLst>
          </p:cNvPr>
          <p:cNvCxnSpPr>
            <a:cxnSpLocks/>
          </p:cNvCxnSpPr>
          <p:nvPr/>
        </p:nvCxnSpPr>
        <p:spPr bwMode="auto">
          <a:xfrm>
            <a:off x="8433406" y="2035283"/>
            <a:ext cx="1174235" cy="806879"/>
          </a:xfrm>
          <a:prstGeom prst="line">
            <a:avLst/>
          </a:prstGeom>
          <a:noFill/>
          <a:ln w="28575" algn="ctr">
            <a:solidFill>
              <a:schemeClr val="accent4"/>
            </a:solidFill>
            <a:round/>
            <a:headEnd/>
            <a:tailEnd/>
          </a:ln>
          <a:extLst>
            <a:ext uri="{909E8E84-426E-40DD-AFC4-6F175D3DCCD1}">
              <a14:hiddenFill xmlns:a14="http://schemas.microsoft.com/office/drawing/2010/main">
                <a:noFill/>
              </a14:hiddenFill>
            </a:ext>
          </a:extLst>
        </p:spPr>
      </p:cxnSp>
      <p:cxnSp>
        <p:nvCxnSpPr>
          <p:cNvPr id="11" name="Straight Connector 48">
            <a:extLst>
              <a:ext uri="{FF2B5EF4-FFF2-40B4-BE49-F238E27FC236}">
                <a16:creationId xmlns:a16="http://schemas.microsoft.com/office/drawing/2014/main" id="{A451BB96-E5C5-48FE-A49D-485D747E92AF}"/>
              </a:ext>
            </a:extLst>
          </p:cNvPr>
          <p:cNvCxnSpPr>
            <a:cxnSpLocks/>
          </p:cNvCxnSpPr>
          <p:nvPr/>
        </p:nvCxnSpPr>
        <p:spPr bwMode="auto">
          <a:xfrm>
            <a:off x="8820084" y="4634156"/>
            <a:ext cx="307845" cy="309522"/>
          </a:xfrm>
          <a:prstGeom prst="line">
            <a:avLst/>
          </a:prstGeom>
          <a:noFill/>
          <a:ln w="28575" algn="ctr">
            <a:solidFill>
              <a:schemeClr val="accent4"/>
            </a:solidFill>
            <a:round/>
            <a:headEnd/>
            <a:tailEnd/>
          </a:ln>
          <a:extLst>
            <a:ext uri="{909E8E84-426E-40DD-AFC4-6F175D3DCCD1}">
              <a14:hiddenFill xmlns:a14="http://schemas.microsoft.com/office/drawing/2010/main">
                <a:noFill/>
              </a14:hiddenFill>
            </a:ext>
          </a:extLst>
        </p:spPr>
      </p:cxnSp>
      <p:cxnSp>
        <p:nvCxnSpPr>
          <p:cNvPr id="12" name="Straight Connector 51">
            <a:extLst>
              <a:ext uri="{FF2B5EF4-FFF2-40B4-BE49-F238E27FC236}">
                <a16:creationId xmlns:a16="http://schemas.microsoft.com/office/drawing/2014/main" id="{6009DE29-219A-4E5B-94BC-91A2BF17D605}"/>
              </a:ext>
            </a:extLst>
          </p:cNvPr>
          <p:cNvCxnSpPr>
            <a:cxnSpLocks/>
          </p:cNvCxnSpPr>
          <p:nvPr/>
        </p:nvCxnSpPr>
        <p:spPr bwMode="auto">
          <a:xfrm flipV="1">
            <a:off x="7648205" y="4531209"/>
            <a:ext cx="348420" cy="80636"/>
          </a:xfrm>
          <a:prstGeom prst="line">
            <a:avLst/>
          </a:prstGeom>
          <a:noFill/>
          <a:ln w="28575" algn="ctr">
            <a:solidFill>
              <a:schemeClr val="accent4"/>
            </a:solidFill>
            <a:round/>
            <a:headEnd/>
            <a:tailEnd/>
          </a:ln>
          <a:extLst>
            <a:ext uri="{909E8E84-426E-40DD-AFC4-6F175D3DCCD1}">
              <a14:hiddenFill xmlns:a14="http://schemas.microsoft.com/office/drawing/2010/main">
                <a:noFill/>
              </a14:hiddenFill>
            </a:ext>
          </a:extLst>
        </p:spPr>
      </p:cxnSp>
      <p:cxnSp>
        <p:nvCxnSpPr>
          <p:cNvPr id="13" name="Straight Connector 53">
            <a:extLst>
              <a:ext uri="{FF2B5EF4-FFF2-40B4-BE49-F238E27FC236}">
                <a16:creationId xmlns:a16="http://schemas.microsoft.com/office/drawing/2014/main" id="{247975A8-870E-4DCD-87AA-8E50D59560CF}"/>
              </a:ext>
            </a:extLst>
          </p:cNvPr>
          <p:cNvCxnSpPr>
            <a:cxnSpLocks/>
            <a:endCxn id="24" idx="1"/>
          </p:cNvCxnSpPr>
          <p:nvPr/>
        </p:nvCxnSpPr>
        <p:spPr bwMode="auto">
          <a:xfrm flipV="1">
            <a:off x="8641591" y="932963"/>
            <a:ext cx="221347" cy="98442"/>
          </a:xfrm>
          <a:prstGeom prst="line">
            <a:avLst/>
          </a:prstGeom>
          <a:noFill/>
          <a:ln w="28575" algn="ctr">
            <a:solidFill>
              <a:schemeClr val="accent4"/>
            </a:solidFill>
            <a:round/>
            <a:headEnd/>
            <a:tailEnd/>
          </a:ln>
          <a:extLst>
            <a:ext uri="{909E8E84-426E-40DD-AFC4-6F175D3DCCD1}">
              <a14:hiddenFill xmlns:a14="http://schemas.microsoft.com/office/drawing/2010/main">
                <a:noFill/>
              </a14:hiddenFill>
            </a:ext>
          </a:extLst>
        </p:spPr>
      </p:cxnSp>
      <p:cxnSp>
        <p:nvCxnSpPr>
          <p:cNvPr id="14" name="Straight Connector 56">
            <a:extLst>
              <a:ext uri="{FF2B5EF4-FFF2-40B4-BE49-F238E27FC236}">
                <a16:creationId xmlns:a16="http://schemas.microsoft.com/office/drawing/2014/main" id="{B33D8F80-77D6-4615-B835-902F17342E2B}"/>
              </a:ext>
            </a:extLst>
          </p:cNvPr>
          <p:cNvCxnSpPr>
            <a:cxnSpLocks/>
          </p:cNvCxnSpPr>
          <p:nvPr/>
        </p:nvCxnSpPr>
        <p:spPr bwMode="auto">
          <a:xfrm>
            <a:off x="7262729" y="3209532"/>
            <a:ext cx="292736" cy="145456"/>
          </a:xfrm>
          <a:prstGeom prst="line">
            <a:avLst/>
          </a:prstGeom>
          <a:noFill/>
          <a:ln w="28575" algn="ctr">
            <a:solidFill>
              <a:schemeClr val="accent4"/>
            </a:solidFill>
            <a:round/>
            <a:headEnd/>
            <a:tailEnd/>
          </a:ln>
          <a:extLst>
            <a:ext uri="{909E8E84-426E-40DD-AFC4-6F175D3DCCD1}">
              <a14:hiddenFill xmlns:a14="http://schemas.microsoft.com/office/drawing/2010/main">
                <a:noFill/>
              </a14:hiddenFill>
            </a:ext>
          </a:extLst>
        </p:spPr>
      </p:cxnSp>
      <p:cxnSp>
        <p:nvCxnSpPr>
          <p:cNvPr id="15" name="Straight Connector 59">
            <a:extLst>
              <a:ext uri="{FF2B5EF4-FFF2-40B4-BE49-F238E27FC236}">
                <a16:creationId xmlns:a16="http://schemas.microsoft.com/office/drawing/2014/main" id="{B60FD47E-6E21-4F50-A477-22D4ABE06912}"/>
              </a:ext>
            </a:extLst>
          </p:cNvPr>
          <p:cNvCxnSpPr>
            <a:cxnSpLocks/>
          </p:cNvCxnSpPr>
          <p:nvPr/>
        </p:nvCxnSpPr>
        <p:spPr bwMode="auto">
          <a:xfrm>
            <a:off x="7482978" y="2744815"/>
            <a:ext cx="513647" cy="97347"/>
          </a:xfrm>
          <a:prstGeom prst="line">
            <a:avLst/>
          </a:prstGeom>
          <a:noFill/>
          <a:ln w="28575" algn="ctr">
            <a:solidFill>
              <a:schemeClr val="accent4"/>
            </a:solidFill>
            <a:round/>
            <a:headEnd/>
            <a:tailEnd/>
          </a:ln>
          <a:extLst>
            <a:ext uri="{909E8E84-426E-40DD-AFC4-6F175D3DCCD1}">
              <a14:hiddenFill xmlns:a14="http://schemas.microsoft.com/office/drawing/2010/main">
                <a:noFill/>
              </a14:hiddenFill>
            </a:ext>
          </a:extLst>
        </p:spPr>
      </p:cxnSp>
      <p:cxnSp>
        <p:nvCxnSpPr>
          <p:cNvPr id="16" name="Straight Connector 63">
            <a:extLst>
              <a:ext uri="{FF2B5EF4-FFF2-40B4-BE49-F238E27FC236}">
                <a16:creationId xmlns:a16="http://schemas.microsoft.com/office/drawing/2014/main" id="{A12948B6-B1F4-44F9-9CE9-86A8E004C68A}"/>
              </a:ext>
            </a:extLst>
          </p:cNvPr>
          <p:cNvCxnSpPr>
            <a:cxnSpLocks/>
          </p:cNvCxnSpPr>
          <p:nvPr/>
        </p:nvCxnSpPr>
        <p:spPr bwMode="auto">
          <a:xfrm>
            <a:off x="7631945" y="2190817"/>
            <a:ext cx="551947" cy="314794"/>
          </a:xfrm>
          <a:prstGeom prst="line">
            <a:avLst/>
          </a:prstGeom>
          <a:noFill/>
          <a:ln w="28575" algn="ctr">
            <a:solidFill>
              <a:schemeClr val="accent4"/>
            </a:solidFill>
            <a:round/>
            <a:headEnd/>
            <a:tailEnd/>
          </a:ln>
          <a:extLst>
            <a:ext uri="{909E8E84-426E-40DD-AFC4-6F175D3DCCD1}">
              <a14:hiddenFill xmlns:a14="http://schemas.microsoft.com/office/drawing/2010/main">
                <a:noFill/>
              </a14:hiddenFill>
            </a:ext>
          </a:extLst>
        </p:spPr>
      </p:cxnSp>
      <p:sp>
        <p:nvSpPr>
          <p:cNvPr id="17" name="TextBox 44">
            <a:extLst>
              <a:ext uri="{FF2B5EF4-FFF2-40B4-BE49-F238E27FC236}">
                <a16:creationId xmlns:a16="http://schemas.microsoft.com/office/drawing/2014/main" id="{2506E493-D22C-451F-8A7D-6F61C6D5F2C1}"/>
              </a:ext>
            </a:extLst>
          </p:cNvPr>
          <p:cNvSpPr txBox="1">
            <a:spLocks noChangeArrowheads="1"/>
          </p:cNvSpPr>
          <p:nvPr/>
        </p:nvSpPr>
        <p:spPr bwMode="auto">
          <a:xfrm>
            <a:off x="6229195" y="548588"/>
            <a:ext cx="173772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Endocrine</a:t>
            </a:r>
          </a:p>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Hyper or hypothyroidism</a:t>
            </a:r>
          </a:p>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Hypophysitis</a:t>
            </a:r>
          </a:p>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Adrenal insufficiency</a:t>
            </a:r>
          </a:p>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Diabetes</a:t>
            </a:r>
          </a:p>
        </p:txBody>
      </p:sp>
      <p:cxnSp>
        <p:nvCxnSpPr>
          <p:cNvPr id="18" name="Straight Connector 51">
            <a:extLst>
              <a:ext uri="{FF2B5EF4-FFF2-40B4-BE49-F238E27FC236}">
                <a16:creationId xmlns:a16="http://schemas.microsoft.com/office/drawing/2014/main" id="{708DF9E3-B94A-4747-A9C2-658D6CF6D311}"/>
              </a:ext>
            </a:extLst>
          </p:cNvPr>
          <p:cNvCxnSpPr>
            <a:cxnSpLocks/>
          </p:cNvCxnSpPr>
          <p:nvPr/>
        </p:nvCxnSpPr>
        <p:spPr bwMode="auto">
          <a:xfrm flipV="1">
            <a:off x="7844425" y="5729591"/>
            <a:ext cx="232044" cy="90217"/>
          </a:xfrm>
          <a:prstGeom prst="line">
            <a:avLst/>
          </a:prstGeom>
          <a:noFill/>
          <a:ln w="28575" algn="ctr">
            <a:solidFill>
              <a:schemeClr val="accent4"/>
            </a:solidFill>
            <a:round/>
            <a:headEnd/>
            <a:tailEnd/>
          </a:ln>
          <a:extLst>
            <a:ext uri="{909E8E84-426E-40DD-AFC4-6F175D3DCCD1}">
              <a14:hiddenFill xmlns:a14="http://schemas.microsoft.com/office/drawing/2010/main">
                <a:noFill/>
              </a14:hiddenFill>
            </a:ext>
          </a:extLst>
        </p:spPr>
      </p:cxnSp>
      <p:cxnSp>
        <p:nvCxnSpPr>
          <p:cNvPr id="19" name="Straight Connector 18">
            <a:extLst>
              <a:ext uri="{FF2B5EF4-FFF2-40B4-BE49-F238E27FC236}">
                <a16:creationId xmlns:a16="http://schemas.microsoft.com/office/drawing/2014/main" id="{C7CE9AAE-6517-4400-A53E-1CC65C91C46C}"/>
              </a:ext>
            </a:extLst>
          </p:cNvPr>
          <p:cNvCxnSpPr>
            <a:cxnSpLocks/>
          </p:cNvCxnSpPr>
          <p:nvPr/>
        </p:nvCxnSpPr>
        <p:spPr bwMode="auto">
          <a:xfrm>
            <a:off x="8745015" y="3406078"/>
            <a:ext cx="862626" cy="545514"/>
          </a:xfrm>
          <a:prstGeom prst="line">
            <a:avLst/>
          </a:prstGeom>
          <a:noFill/>
          <a:ln w="28575" algn="ctr">
            <a:solidFill>
              <a:schemeClr val="accent4"/>
            </a:solidFill>
            <a:round/>
            <a:headEnd/>
            <a:tailEnd/>
          </a:ln>
          <a:extLst>
            <a:ext uri="{909E8E84-426E-40DD-AFC4-6F175D3DCCD1}">
              <a14:hiddenFill xmlns:a14="http://schemas.microsoft.com/office/drawing/2010/main">
                <a:noFill/>
              </a14:hiddenFill>
            </a:ext>
          </a:extLst>
        </p:spPr>
      </p:cxnSp>
      <p:sp>
        <p:nvSpPr>
          <p:cNvPr id="20" name="TextBox 44">
            <a:extLst>
              <a:ext uri="{FF2B5EF4-FFF2-40B4-BE49-F238E27FC236}">
                <a16:creationId xmlns:a16="http://schemas.microsoft.com/office/drawing/2014/main" id="{0AA93A06-A2AC-4CAB-8364-1F088EBDF287}"/>
              </a:ext>
            </a:extLst>
          </p:cNvPr>
          <p:cNvSpPr txBox="1">
            <a:spLocks noChangeArrowheads="1"/>
          </p:cNvSpPr>
          <p:nvPr/>
        </p:nvSpPr>
        <p:spPr bwMode="auto">
          <a:xfrm>
            <a:off x="6903898" y="1763748"/>
            <a:ext cx="74430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Liver</a:t>
            </a:r>
          </a:p>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Hepatitis</a:t>
            </a:r>
          </a:p>
        </p:txBody>
      </p:sp>
      <p:sp>
        <p:nvSpPr>
          <p:cNvPr id="21" name="TextBox 20">
            <a:extLst>
              <a:ext uri="{FF2B5EF4-FFF2-40B4-BE49-F238E27FC236}">
                <a16:creationId xmlns:a16="http://schemas.microsoft.com/office/drawing/2014/main" id="{3F1606B4-A039-4144-808F-E36C1F86FC55}"/>
              </a:ext>
            </a:extLst>
          </p:cNvPr>
          <p:cNvSpPr txBox="1">
            <a:spLocks noChangeArrowheads="1"/>
          </p:cNvSpPr>
          <p:nvPr/>
        </p:nvSpPr>
        <p:spPr bwMode="auto">
          <a:xfrm>
            <a:off x="6798527" y="2409906"/>
            <a:ext cx="75693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Renal</a:t>
            </a:r>
          </a:p>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Nephritis</a:t>
            </a:r>
          </a:p>
        </p:txBody>
      </p:sp>
      <p:sp>
        <p:nvSpPr>
          <p:cNvPr id="22" name="TextBox 21">
            <a:extLst>
              <a:ext uri="{FF2B5EF4-FFF2-40B4-BE49-F238E27FC236}">
                <a16:creationId xmlns:a16="http://schemas.microsoft.com/office/drawing/2014/main" id="{57867880-4D91-46F9-A697-AE284EF49880}"/>
              </a:ext>
            </a:extLst>
          </p:cNvPr>
          <p:cNvSpPr txBox="1">
            <a:spLocks noChangeArrowheads="1"/>
          </p:cNvSpPr>
          <p:nvPr/>
        </p:nvSpPr>
        <p:spPr bwMode="auto">
          <a:xfrm>
            <a:off x="6075753" y="2960293"/>
            <a:ext cx="122758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Skin</a:t>
            </a:r>
          </a:p>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Rash</a:t>
            </a:r>
          </a:p>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lang="en-US" altLang="en-US" sz="1200" b="0" dirty="0">
                <a:solidFill>
                  <a:srgbClr val="000000"/>
                </a:solidFill>
                <a:latin typeface="Calibri" panose="020F0502020204030204" pitchFamily="34" charset="0"/>
              </a:rPr>
              <a:t>Psoriasis</a:t>
            </a:r>
            <a:endPar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Pruritus</a:t>
            </a:r>
          </a:p>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Vitiligo</a:t>
            </a:r>
            <a:b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DRESS</a:t>
            </a:r>
          </a:p>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Stevens-Johnson</a:t>
            </a:r>
          </a:p>
        </p:txBody>
      </p:sp>
      <p:sp>
        <p:nvSpPr>
          <p:cNvPr id="23" name="TextBox 22">
            <a:extLst>
              <a:ext uri="{FF2B5EF4-FFF2-40B4-BE49-F238E27FC236}">
                <a16:creationId xmlns:a16="http://schemas.microsoft.com/office/drawing/2014/main" id="{CFF47D81-4F14-4962-A0E9-812EC2E581DA}"/>
              </a:ext>
            </a:extLst>
          </p:cNvPr>
          <p:cNvSpPr txBox="1">
            <a:spLocks noChangeArrowheads="1"/>
          </p:cNvSpPr>
          <p:nvPr/>
        </p:nvSpPr>
        <p:spPr bwMode="auto">
          <a:xfrm>
            <a:off x="6314164" y="4389680"/>
            <a:ext cx="1370888"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Blood</a:t>
            </a:r>
          </a:p>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Hemolytic anemia</a:t>
            </a:r>
          </a:p>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Thrombocytopenia</a:t>
            </a:r>
          </a:p>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Neutropenia</a:t>
            </a:r>
          </a:p>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Hemophilia</a:t>
            </a:r>
          </a:p>
        </p:txBody>
      </p:sp>
      <p:sp>
        <p:nvSpPr>
          <p:cNvPr id="24" name="TextBox 44">
            <a:extLst>
              <a:ext uri="{FF2B5EF4-FFF2-40B4-BE49-F238E27FC236}">
                <a16:creationId xmlns:a16="http://schemas.microsoft.com/office/drawing/2014/main" id="{0C87764C-92EA-4652-97D3-5B040523E675}"/>
              </a:ext>
            </a:extLst>
          </p:cNvPr>
          <p:cNvSpPr txBox="1">
            <a:spLocks noChangeArrowheads="1"/>
          </p:cNvSpPr>
          <p:nvPr/>
        </p:nvSpPr>
        <p:spPr bwMode="auto">
          <a:xfrm>
            <a:off x="8862938" y="286632"/>
            <a:ext cx="1409360"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Ocular</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Uveitis</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Conjunctivitis</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Scleritis, episcleritis</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Blepharitis</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Retinitis</a:t>
            </a:r>
          </a:p>
        </p:txBody>
      </p:sp>
      <p:sp>
        <p:nvSpPr>
          <p:cNvPr id="25" name="TextBox 44">
            <a:extLst>
              <a:ext uri="{FF2B5EF4-FFF2-40B4-BE49-F238E27FC236}">
                <a16:creationId xmlns:a16="http://schemas.microsoft.com/office/drawing/2014/main" id="{94C003FF-CC0B-4EB3-9DF3-E1F773D53834}"/>
              </a:ext>
            </a:extLst>
          </p:cNvPr>
          <p:cNvSpPr txBox="1">
            <a:spLocks noChangeArrowheads="1"/>
          </p:cNvSpPr>
          <p:nvPr/>
        </p:nvSpPr>
        <p:spPr bwMode="auto">
          <a:xfrm>
            <a:off x="9432582" y="1642612"/>
            <a:ext cx="189340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Respiratory</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Pneumonitis</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Pleuritis</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Sarcoid-like granulomatosis</a:t>
            </a:r>
          </a:p>
        </p:txBody>
      </p:sp>
      <p:sp>
        <p:nvSpPr>
          <p:cNvPr id="26" name="TextBox 44">
            <a:extLst>
              <a:ext uri="{FF2B5EF4-FFF2-40B4-BE49-F238E27FC236}">
                <a16:creationId xmlns:a16="http://schemas.microsoft.com/office/drawing/2014/main" id="{5D851CA6-11F2-4D3F-8498-E90CE368C8E2}"/>
              </a:ext>
            </a:extLst>
          </p:cNvPr>
          <p:cNvSpPr txBox="1">
            <a:spLocks noChangeArrowheads="1"/>
          </p:cNvSpPr>
          <p:nvPr/>
        </p:nvSpPr>
        <p:spPr bwMode="auto">
          <a:xfrm>
            <a:off x="6210153" y="5617769"/>
            <a:ext cx="169443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Musculoskeletal</a:t>
            </a:r>
          </a:p>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Arthritis</a:t>
            </a:r>
          </a:p>
          <a:p>
            <a:pPr marL="0" marR="0" lvl="0" indent="0" algn="r"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Dermatomyositis</a:t>
            </a:r>
          </a:p>
        </p:txBody>
      </p:sp>
      <p:sp>
        <p:nvSpPr>
          <p:cNvPr id="27" name="TextBox 44">
            <a:extLst>
              <a:ext uri="{FF2B5EF4-FFF2-40B4-BE49-F238E27FC236}">
                <a16:creationId xmlns:a16="http://schemas.microsoft.com/office/drawing/2014/main" id="{D24F485F-4504-4A57-9208-E4DF82CF481F}"/>
              </a:ext>
            </a:extLst>
          </p:cNvPr>
          <p:cNvSpPr txBox="1">
            <a:spLocks noChangeArrowheads="1"/>
          </p:cNvSpPr>
          <p:nvPr/>
        </p:nvSpPr>
        <p:spPr bwMode="auto">
          <a:xfrm>
            <a:off x="9087397" y="4808542"/>
            <a:ext cx="1203663"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Neurologic</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Neuropathy</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Guillain-Barré</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Myelopathy</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Meningitis</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Encephalitis</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Myasthenia</a:t>
            </a:r>
          </a:p>
        </p:txBody>
      </p:sp>
      <p:sp>
        <p:nvSpPr>
          <p:cNvPr id="28" name="TextBox 44">
            <a:extLst>
              <a:ext uri="{FF2B5EF4-FFF2-40B4-BE49-F238E27FC236}">
                <a16:creationId xmlns:a16="http://schemas.microsoft.com/office/drawing/2014/main" id="{BBDEEFDB-ED87-4BEC-AA12-1A3722620213}"/>
              </a:ext>
            </a:extLst>
          </p:cNvPr>
          <p:cNvSpPr txBox="1">
            <a:spLocks noChangeArrowheads="1"/>
          </p:cNvSpPr>
          <p:nvPr/>
        </p:nvSpPr>
        <p:spPr bwMode="auto">
          <a:xfrm>
            <a:off x="9603735" y="3700546"/>
            <a:ext cx="1668405"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Gastrointestinal</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Colitis/diarrhea</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Ileitis</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Pancreatitis</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Gastritis</a:t>
            </a:r>
          </a:p>
        </p:txBody>
      </p:sp>
      <p:sp>
        <p:nvSpPr>
          <p:cNvPr id="29" name="TextBox 44">
            <a:extLst>
              <a:ext uri="{FF2B5EF4-FFF2-40B4-BE49-F238E27FC236}">
                <a16:creationId xmlns:a16="http://schemas.microsoft.com/office/drawing/2014/main" id="{F9356B02-4D3A-417D-ACD5-A84C5B9B0C5A}"/>
              </a:ext>
            </a:extLst>
          </p:cNvPr>
          <p:cNvSpPr txBox="1">
            <a:spLocks noChangeArrowheads="1"/>
          </p:cNvSpPr>
          <p:nvPr/>
        </p:nvSpPr>
        <p:spPr bwMode="auto">
          <a:xfrm>
            <a:off x="9607641" y="2667837"/>
            <a:ext cx="155568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Cardiovascular</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Myocarditis</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Pericarditis</a:t>
            </a:r>
          </a:p>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Vasculitis</a:t>
            </a:r>
          </a:p>
        </p:txBody>
      </p:sp>
      <p:cxnSp>
        <p:nvCxnSpPr>
          <p:cNvPr id="30" name="Straight Connector 53">
            <a:extLst>
              <a:ext uri="{FF2B5EF4-FFF2-40B4-BE49-F238E27FC236}">
                <a16:creationId xmlns:a16="http://schemas.microsoft.com/office/drawing/2014/main" id="{927D4C34-5BCD-445B-AD07-79DEA537559B}"/>
              </a:ext>
            </a:extLst>
          </p:cNvPr>
          <p:cNvCxnSpPr>
            <a:cxnSpLocks/>
          </p:cNvCxnSpPr>
          <p:nvPr/>
        </p:nvCxnSpPr>
        <p:spPr bwMode="auto">
          <a:xfrm>
            <a:off x="7940898" y="839004"/>
            <a:ext cx="365330" cy="93959"/>
          </a:xfrm>
          <a:prstGeom prst="line">
            <a:avLst/>
          </a:prstGeom>
          <a:noFill/>
          <a:ln w="28575" algn="ctr">
            <a:solidFill>
              <a:schemeClr val="accent4"/>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31051630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Content Placeholder 2">
            <a:extLst>
              <a:ext uri="{FF2B5EF4-FFF2-40B4-BE49-F238E27FC236}">
                <a16:creationId xmlns:a16="http://schemas.microsoft.com/office/drawing/2014/main" id="{90CAC370-7BDE-49AA-95C5-5BE15BC23E23}"/>
              </a:ext>
            </a:extLst>
          </p:cNvPr>
          <p:cNvSpPr txBox="1">
            <a:spLocks/>
          </p:cNvSpPr>
          <p:nvPr/>
        </p:nvSpPr>
        <p:spPr bwMode="auto">
          <a:xfrm>
            <a:off x="604838" y="1215736"/>
            <a:ext cx="10877550" cy="4948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18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Consult promptly with relevant specialists for affected organ systems (eg, GI, dermatology) </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3000"/>
              </a:spcBef>
              <a:spcAft>
                <a:spcPts val="700"/>
              </a:spcAft>
              <a:buClr>
                <a:srgbClr val="000000"/>
              </a:buClr>
              <a:buSzTx/>
              <a:buFont typeface="Wingdings" panose="05000000000000000000" pitchFamily="2" charset="2"/>
              <a:buChar char="§"/>
              <a:tabLst/>
              <a:defRPr/>
            </a:pPr>
            <a:r>
              <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For steroid-refractory AEs, consider adding infliximab, mycophenolate mofetil, etc</a:t>
            </a: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Diarrhea </a:t>
            </a: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Wingdings" panose="05000000000000000000" pitchFamily="2" charset="2"/>
              </a:rPr>
              <a:t></a:t>
            </a: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Consider adding infliximab or vedolizumab; </a:t>
            </a:r>
            <a:r>
              <a:rPr lang="en-US" sz="1600" b="0" kern="0" dirty="0">
                <a:solidFill>
                  <a:srgbClr val="000000"/>
                </a:solidFill>
                <a:cs typeface="+mn-cs"/>
              </a:rPr>
              <a:t>consider </a:t>
            </a: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fecal transplantation if still refractory </a:t>
            </a: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Hepatitis </a:t>
            </a: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sym typeface="Wingdings" panose="05000000000000000000" pitchFamily="2" charset="2"/>
              </a:rPr>
              <a:t></a:t>
            </a:r>
            <a:r>
              <a:rPr kumimoji="0" lang="en-US" sz="1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Consider adding mycophenolate mofetil</a:t>
            </a:r>
          </a:p>
        </p:txBody>
      </p:sp>
      <p:sp>
        <p:nvSpPr>
          <p:cNvPr id="54274" name="Title 1"/>
          <p:cNvSpPr>
            <a:spLocks noGrp="1"/>
          </p:cNvSpPr>
          <p:nvPr>
            <p:ph type="title"/>
          </p:nvPr>
        </p:nvSpPr>
        <p:spPr/>
        <p:txBody>
          <a:bodyPr/>
          <a:lstStyle/>
          <a:p>
            <a:r>
              <a:rPr lang="en-US" dirty="0"/>
              <a:t>General Guidelines for Management of irAEs</a:t>
            </a:r>
          </a:p>
        </p:txBody>
      </p:sp>
      <p:sp>
        <p:nvSpPr>
          <p:cNvPr id="13315" name="Content Placeholder 2"/>
          <p:cNvSpPr>
            <a:spLocks noGrp="1"/>
          </p:cNvSpPr>
          <p:nvPr>
            <p:ph sz="half" idx="1"/>
          </p:nvPr>
        </p:nvSpPr>
        <p:spPr>
          <a:xfrm>
            <a:off x="601820" y="1575278"/>
            <a:ext cx="5309278" cy="3599151"/>
          </a:xfrm>
          <a:ln w="38100">
            <a:solidFill>
              <a:schemeClr val="accent3"/>
            </a:solidFill>
          </a:ln>
        </p:spPr>
        <p:txBody>
          <a:bodyPr>
            <a:normAutofit lnSpcReduction="10000"/>
          </a:bodyPr>
          <a:lstStyle/>
          <a:p>
            <a:pPr>
              <a:spcAft>
                <a:spcPts val="400"/>
              </a:spcAft>
            </a:pPr>
            <a:r>
              <a:rPr lang="en-US" altLang="en-US" sz="1800" b="1" dirty="0">
                <a:solidFill>
                  <a:schemeClr val="accent3"/>
                </a:solidFill>
              </a:rPr>
              <a:t>Grade 1: Asymptomatic to Mild Symptoms</a:t>
            </a:r>
          </a:p>
          <a:p>
            <a:pPr lvl="1">
              <a:spcBef>
                <a:spcPts val="400"/>
              </a:spcBef>
              <a:spcAft>
                <a:spcPts val="400"/>
              </a:spcAft>
            </a:pPr>
            <a:r>
              <a:rPr lang="en-US" sz="1600" dirty="0"/>
              <a:t>Observation</a:t>
            </a:r>
          </a:p>
          <a:p>
            <a:pPr lvl="1">
              <a:spcBef>
                <a:spcPts val="400"/>
              </a:spcBef>
              <a:spcAft>
                <a:spcPts val="400"/>
              </a:spcAft>
            </a:pPr>
            <a:r>
              <a:rPr lang="en-US" sz="1600" dirty="0"/>
              <a:t>Supportive care</a:t>
            </a:r>
          </a:p>
          <a:p>
            <a:pPr lvl="1">
              <a:spcBef>
                <a:spcPts val="400"/>
              </a:spcBef>
              <a:spcAft>
                <a:spcPts val="400"/>
              </a:spcAft>
            </a:pPr>
            <a:r>
              <a:rPr lang="en-US" sz="1600" dirty="0"/>
              <a:t>Continue ICI therapy</a:t>
            </a:r>
            <a:endParaRPr lang="en-US" altLang="en-US" sz="1600" dirty="0"/>
          </a:p>
          <a:p>
            <a:pPr>
              <a:spcAft>
                <a:spcPts val="400"/>
              </a:spcAft>
            </a:pPr>
            <a:r>
              <a:rPr lang="en-US" altLang="en-US" sz="1800" b="1" dirty="0">
                <a:solidFill>
                  <a:schemeClr val="accent3"/>
                </a:solidFill>
              </a:rPr>
              <a:t>Grade 2: Moderate Symptoms</a:t>
            </a:r>
          </a:p>
          <a:p>
            <a:pPr lvl="1">
              <a:spcBef>
                <a:spcPts val="400"/>
              </a:spcBef>
              <a:spcAft>
                <a:spcPts val="400"/>
              </a:spcAft>
            </a:pPr>
            <a:r>
              <a:rPr lang="en-US" altLang="en-US" sz="1600" dirty="0"/>
              <a:t>Consider holding ICI; consider redose if AE resolves to grade ≤1</a:t>
            </a:r>
          </a:p>
          <a:p>
            <a:pPr lvl="1">
              <a:spcBef>
                <a:spcPts val="400"/>
              </a:spcBef>
              <a:spcAft>
                <a:spcPts val="400"/>
              </a:spcAft>
            </a:pPr>
            <a:r>
              <a:rPr lang="en-US" altLang="en-US" sz="1600" dirty="0"/>
              <a:t>Consider low-dose steroids (prednisone </a:t>
            </a:r>
            <a:br>
              <a:rPr lang="en-US" altLang="en-US" sz="1600" dirty="0"/>
            </a:br>
            <a:r>
              <a:rPr lang="en-US" altLang="en-US" sz="1600" dirty="0"/>
              <a:t>0.5-1 mg/kg/day)</a:t>
            </a:r>
          </a:p>
        </p:txBody>
      </p:sp>
      <p:sp>
        <p:nvSpPr>
          <p:cNvPr id="10" name="Content Placeholder 9">
            <a:extLst>
              <a:ext uri="{FF2B5EF4-FFF2-40B4-BE49-F238E27FC236}">
                <a16:creationId xmlns:a16="http://schemas.microsoft.com/office/drawing/2014/main" id="{77E5EAC8-BA07-4F6A-9A04-EC4801A7D282}"/>
              </a:ext>
            </a:extLst>
          </p:cNvPr>
          <p:cNvSpPr>
            <a:spLocks noGrp="1"/>
          </p:cNvSpPr>
          <p:nvPr>
            <p:ph sz="half" idx="2"/>
          </p:nvPr>
        </p:nvSpPr>
        <p:spPr>
          <a:xfrm>
            <a:off x="6252634" y="1575279"/>
            <a:ext cx="5229570" cy="3599151"/>
          </a:xfrm>
          <a:ln w="38100">
            <a:solidFill>
              <a:schemeClr val="accent3"/>
            </a:solidFill>
          </a:ln>
        </p:spPr>
        <p:txBody>
          <a:bodyPr>
            <a:normAutofit lnSpcReduction="10000"/>
          </a:bodyPr>
          <a:lstStyle/>
          <a:p>
            <a:pPr>
              <a:spcAft>
                <a:spcPts val="400"/>
              </a:spcAft>
            </a:pPr>
            <a:r>
              <a:rPr lang="en-US" altLang="en-US" sz="1800" b="1" dirty="0">
                <a:solidFill>
                  <a:schemeClr val="accent3"/>
                </a:solidFill>
              </a:rPr>
              <a:t>Grade 3: Medically Significant but Not Immediately Life-threatening</a:t>
            </a:r>
          </a:p>
          <a:p>
            <a:pPr lvl="1">
              <a:spcBef>
                <a:spcPts val="400"/>
              </a:spcBef>
              <a:spcAft>
                <a:spcPts val="400"/>
              </a:spcAft>
            </a:pPr>
            <a:r>
              <a:rPr lang="en-US" sz="1600" dirty="0"/>
              <a:t>Hold ICI; consider redose with caution if AE </a:t>
            </a:r>
            <a:br>
              <a:rPr lang="en-US" sz="1600" dirty="0"/>
            </a:br>
            <a:r>
              <a:rPr lang="en-US" sz="1600" dirty="0"/>
              <a:t>resolves to grade ≤1</a:t>
            </a:r>
          </a:p>
          <a:p>
            <a:pPr lvl="1">
              <a:spcBef>
                <a:spcPts val="400"/>
              </a:spcBef>
              <a:spcAft>
                <a:spcPts val="400"/>
              </a:spcAft>
            </a:pPr>
            <a:r>
              <a:rPr lang="en-US" sz="1600" dirty="0"/>
              <a:t>Start high-dose steroids (prednisone </a:t>
            </a:r>
            <a:br>
              <a:rPr lang="en-US" sz="1600" dirty="0"/>
            </a:br>
            <a:r>
              <a:rPr lang="en-US" sz="1600" dirty="0"/>
              <a:t>1-2 mg/kg/day)</a:t>
            </a:r>
          </a:p>
          <a:p>
            <a:pPr lvl="1">
              <a:spcBef>
                <a:spcPts val="400"/>
              </a:spcBef>
              <a:spcAft>
                <a:spcPts val="400"/>
              </a:spcAft>
            </a:pPr>
            <a:r>
              <a:rPr lang="en-US" sz="1600" dirty="0"/>
              <a:t>Slow steroid taper over ≥4 to 6 wk once </a:t>
            </a:r>
            <a:r>
              <a:rPr lang="en-US" altLang="en-US" sz="1600" dirty="0"/>
              <a:t>toxicity resolves to grade ≤1 </a:t>
            </a:r>
            <a:r>
              <a:rPr lang="en-US" altLang="en-US" sz="1600" dirty="0">
                <a:sym typeface="Wingdings" panose="05000000000000000000" pitchFamily="2" charset="2"/>
              </a:rPr>
              <a:t> </a:t>
            </a:r>
            <a:r>
              <a:rPr lang="en-US" altLang="en-US" sz="1600" dirty="0"/>
              <a:t>If not improving in </a:t>
            </a:r>
            <a:br>
              <a:rPr lang="en-US" altLang="en-US" sz="1600" dirty="0"/>
            </a:br>
            <a:r>
              <a:rPr lang="en-US" altLang="en-US" sz="1600" dirty="0"/>
              <a:t>1 to 3 days, increase immunosuppression</a:t>
            </a:r>
            <a:endParaRPr lang="en-US" sz="1600" dirty="0"/>
          </a:p>
          <a:p>
            <a:pPr>
              <a:spcAft>
                <a:spcPts val="400"/>
              </a:spcAft>
            </a:pPr>
            <a:r>
              <a:rPr lang="en-US" altLang="en-US" sz="1800" b="1" dirty="0">
                <a:solidFill>
                  <a:schemeClr val="accent3"/>
                </a:solidFill>
              </a:rPr>
              <a:t>Grade 4: Life-threatening Consequences </a:t>
            </a:r>
          </a:p>
          <a:p>
            <a:pPr lvl="1">
              <a:spcBef>
                <a:spcPts val="600"/>
              </a:spcBef>
              <a:spcAft>
                <a:spcPts val="400"/>
              </a:spcAft>
            </a:pPr>
            <a:r>
              <a:rPr lang="en-US" sz="1600" dirty="0"/>
              <a:t>Urgent intervention </a:t>
            </a:r>
          </a:p>
          <a:p>
            <a:pPr lvl="1">
              <a:spcBef>
                <a:spcPts val="600"/>
              </a:spcBef>
              <a:spcAft>
                <a:spcPts val="400"/>
              </a:spcAft>
            </a:pPr>
            <a:r>
              <a:rPr lang="en-US" sz="1600" dirty="0"/>
              <a:t>Permanently discontinue ICI (except for endocrinopathies)</a:t>
            </a:r>
          </a:p>
          <a:p>
            <a:pPr marL="457200" lvl="1" indent="0">
              <a:spcAft>
                <a:spcPts val="400"/>
              </a:spcAft>
              <a:buNone/>
            </a:pPr>
            <a:endParaRPr lang="en-US" altLang="en-US" sz="1800" dirty="0"/>
          </a:p>
          <a:p>
            <a:pPr marL="457200" lvl="1" indent="0">
              <a:spcAft>
                <a:spcPts val="400"/>
              </a:spcAft>
              <a:buNone/>
            </a:pPr>
            <a:endParaRPr lang="en-US" altLang="en-US" sz="1800" dirty="0"/>
          </a:p>
        </p:txBody>
      </p:sp>
      <p:sp>
        <p:nvSpPr>
          <p:cNvPr id="17" name="Text Box 11">
            <a:extLst>
              <a:ext uri="{FF2B5EF4-FFF2-40B4-BE49-F238E27FC236}">
                <a16:creationId xmlns:a16="http://schemas.microsoft.com/office/drawing/2014/main" id="{5890A353-624E-4A93-9F1B-1F110291F394}"/>
              </a:ext>
            </a:extLst>
          </p:cNvPr>
          <p:cNvSpPr txBox="1">
            <a:spLocks noChangeArrowheads="1"/>
          </p:cNvSpPr>
          <p:nvPr/>
        </p:nvSpPr>
        <p:spPr bwMode="auto">
          <a:xfrm>
            <a:off x="411480" y="6409409"/>
            <a:ext cx="844544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NCCN Clinical practice guidelines for management of immunotherapy-related toxicities. v.1.2023. </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Schneider. JCO. 2021;39:4073.</a:t>
            </a:r>
          </a:p>
        </p:txBody>
      </p:sp>
    </p:spTree>
    <p:extLst>
      <p:ext uri="{BB962C8B-B14F-4D97-AF65-F5344CB8AC3E}">
        <p14:creationId xmlns:p14="http://schemas.microsoft.com/office/powerpoint/2010/main" val="365138856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908E80A-2D0E-46F3-B498-A8A37E9775BC}"/>
              </a:ext>
            </a:extLst>
          </p:cNvPr>
          <p:cNvSpPr>
            <a:spLocks noGrp="1"/>
          </p:cNvSpPr>
          <p:nvPr>
            <p:ph type="title"/>
          </p:nvPr>
        </p:nvSpPr>
        <p:spPr/>
        <p:txBody>
          <a:bodyPr/>
          <a:lstStyle/>
          <a:p>
            <a:r>
              <a:rPr lang="en-US" altLang="en-US" sz="3100" dirty="0"/>
              <a:t>NCCN Clinical Practice Guidelines in Oncology (NCCN Guidelines®) for Managing Immune Checkpoint Inhibitor</a:t>
            </a:r>
            <a:r>
              <a:rPr lang="en-US" altLang="en-US" sz="3100" dirty="0">
                <a:latin typeface="Arial" panose="020B0604020202020204" pitchFamily="34" charset="0"/>
                <a:cs typeface="Arial" panose="020B0604020202020204" pitchFamily="34" charset="0"/>
              </a:rPr>
              <a:t>–</a:t>
            </a:r>
            <a:r>
              <a:rPr lang="en-US" altLang="en-US" sz="3100" dirty="0"/>
              <a:t>Related Toxicities</a:t>
            </a:r>
            <a:endParaRPr lang="en-US" sz="3100" dirty="0"/>
          </a:p>
        </p:txBody>
      </p:sp>
      <p:sp>
        <p:nvSpPr>
          <p:cNvPr id="4" name="Content Placeholder 3">
            <a:extLst>
              <a:ext uri="{FF2B5EF4-FFF2-40B4-BE49-F238E27FC236}">
                <a16:creationId xmlns:a16="http://schemas.microsoft.com/office/drawing/2014/main" id="{7E9A6C07-E1AF-4E0D-87AF-DAC3A604BD36}"/>
              </a:ext>
            </a:extLst>
          </p:cNvPr>
          <p:cNvSpPr>
            <a:spLocks noGrp="1"/>
          </p:cNvSpPr>
          <p:nvPr>
            <p:ph idx="4294967295"/>
          </p:nvPr>
        </p:nvSpPr>
        <p:spPr>
          <a:xfrm>
            <a:off x="255190" y="1506538"/>
            <a:ext cx="3584575" cy="4651375"/>
          </a:xfrm>
        </p:spPr>
        <p:txBody>
          <a:bodyPr/>
          <a:lstStyle/>
          <a:p>
            <a:r>
              <a:rPr lang="en-US" sz="2200" dirty="0"/>
              <a:t>Enter specific organ system affected and severity by answering a series of multiple-choice questions to gain management recommendations</a:t>
            </a:r>
          </a:p>
          <a:p>
            <a:r>
              <a:rPr lang="en-US" sz="2200" dirty="0"/>
              <a:t>Current Tool is based on</a:t>
            </a:r>
            <a:br>
              <a:rPr lang="en-US" sz="2200" dirty="0"/>
            </a:br>
            <a:r>
              <a:rPr lang="en-US" sz="2200" dirty="0"/>
              <a:t>NCCN Guidelines® (v.2.2023)</a:t>
            </a:r>
          </a:p>
        </p:txBody>
      </p:sp>
      <p:sp>
        <p:nvSpPr>
          <p:cNvPr id="6" name="Text Box 15">
            <a:extLst>
              <a:ext uri="{FF2B5EF4-FFF2-40B4-BE49-F238E27FC236}">
                <a16:creationId xmlns:a16="http://schemas.microsoft.com/office/drawing/2014/main" id="{4F3A1879-3BC9-E843-EC7E-94565A953136}"/>
              </a:ext>
            </a:extLst>
          </p:cNvPr>
          <p:cNvSpPr txBox="1">
            <a:spLocks noChangeArrowheads="1"/>
          </p:cNvSpPr>
          <p:nvPr/>
        </p:nvSpPr>
        <p:spPr bwMode="auto">
          <a:xfrm>
            <a:off x="432435" y="6194271"/>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clinicaloptions.com/CE-CME/oncology/managing-iraes-nccn-guidelines-tool/17481-24892. </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NCCN Clinical practice guidelines for management of immunotherapy-related toxicities. v.2.2023. </a:t>
            </a:r>
          </a:p>
        </p:txBody>
      </p:sp>
      <p:pic>
        <p:nvPicPr>
          <p:cNvPr id="9" name="Picture 8">
            <a:extLst>
              <a:ext uri="{FF2B5EF4-FFF2-40B4-BE49-F238E27FC236}">
                <a16:creationId xmlns:a16="http://schemas.microsoft.com/office/drawing/2014/main" id="{A29F6094-3AA9-BF2C-3490-06422858C384}"/>
              </a:ext>
            </a:extLst>
          </p:cNvPr>
          <p:cNvPicPr>
            <a:picLocks noChangeAspect="1"/>
          </p:cNvPicPr>
          <p:nvPr/>
        </p:nvPicPr>
        <p:blipFill>
          <a:blip r:embed="rId3"/>
          <a:stretch>
            <a:fillRect/>
          </a:stretch>
        </p:blipFill>
        <p:spPr>
          <a:xfrm>
            <a:off x="3817283" y="1295468"/>
            <a:ext cx="3772729" cy="4862445"/>
          </a:xfrm>
          <a:prstGeom prst="rect">
            <a:avLst/>
          </a:prstGeom>
          <a:ln>
            <a:solidFill>
              <a:schemeClr val="bg1"/>
            </a:solidFill>
          </a:ln>
        </p:spPr>
      </p:pic>
      <p:pic>
        <p:nvPicPr>
          <p:cNvPr id="14" name="Picture 13">
            <a:extLst>
              <a:ext uri="{FF2B5EF4-FFF2-40B4-BE49-F238E27FC236}">
                <a16:creationId xmlns:a16="http://schemas.microsoft.com/office/drawing/2014/main" id="{CFD5CCC6-710E-1525-5262-EAF60B528B68}"/>
              </a:ext>
            </a:extLst>
          </p:cNvPr>
          <p:cNvPicPr>
            <a:picLocks noChangeAspect="1"/>
          </p:cNvPicPr>
          <p:nvPr/>
        </p:nvPicPr>
        <p:blipFill>
          <a:blip r:embed="rId4"/>
          <a:stretch>
            <a:fillRect/>
          </a:stretch>
        </p:blipFill>
        <p:spPr>
          <a:xfrm>
            <a:off x="5958655" y="4043636"/>
            <a:ext cx="5888658" cy="1578691"/>
          </a:xfrm>
          <a:prstGeom prst="rect">
            <a:avLst/>
          </a:prstGeom>
          <a:ln>
            <a:solidFill>
              <a:schemeClr val="bg1"/>
            </a:solidFill>
          </a:ln>
        </p:spPr>
      </p:pic>
      <p:sp>
        <p:nvSpPr>
          <p:cNvPr id="15" name="Oval 14">
            <a:extLst>
              <a:ext uri="{FF2B5EF4-FFF2-40B4-BE49-F238E27FC236}">
                <a16:creationId xmlns:a16="http://schemas.microsoft.com/office/drawing/2014/main" id="{8B5A4021-9E8C-8FE3-E8ED-5622AEECAA4B}"/>
              </a:ext>
            </a:extLst>
          </p:cNvPr>
          <p:cNvSpPr/>
          <p:nvPr/>
        </p:nvSpPr>
        <p:spPr bwMode="auto">
          <a:xfrm>
            <a:off x="4228348" y="2620762"/>
            <a:ext cx="91440" cy="91440"/>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7" name="Picture 6" descr="A qr code with a white background&#10;&#10;Description automatically generated">
            <a:extLst>
              <a:ext uri="{FF2B5EF4-FFF2-40B4-BE49-F238E27FC236}">
                <a16:creationId xmlns:a16="http://schemas.microsoft.com/office/drawing/2014/main" id="{46C8743E-B0BA-5E2C-5C4B-8A71CEEE0E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95564" y="2224250"/>
            <a:ext cx="1645920" cy="1645920"/>
          </a:xfrm>
          <a:prstGeom prst="rect">
            <a:avLst/>
          </a:prstGeom>
        </p:spPr>
      </p:pic>
      <p:sp>
        <p:nvSpPr>
          <p:cNvPr id="8" name="TextBox 7">
            <a:extLst>
              <a:ext uri="{FF2B5EF4-FFF2-40B4-BE49-F238E27FC236}">
                <a16:creationId xmlns:a16="http://schemas.microsoft.com/office/drawing/2014/main" id="{9B1FAABD-C764-5183-3CEC-F11D42D9292F}"/>
              </a:ext>
            </a:extLst>
          </p:cNvPr>
          <p:cNvSpPr txBox="1"/>
          <p:nvPr/>
        </p:nvSpPr>
        <p:spPr bwMode="auto">
          <a:xfrm>
            <a:off x="7863491" y="1851300"/>
            <a:ext cx="352865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2200" b="0" dirty="0">
                <a:solidFill>
                  <a:schemeClr val="bg1"/>
                </a:solidFill>
                <a:latin typeface="Calibri" panose="020F0502020204030204" pitchFamily="34" charset="0"/>
              </a:rPr>
              <a:t>Find the Tool on our website!</a:t>
            </a:r>
          </a:p>
        </p:txBody>
      </p:sp>
    </p:spTree>
    <p:extLst>
      <p:ext uri="{BB962C8B-B14F-4D97-AF65-F5344CB8AC3E}">
        <p14:creationId xmlns:p14="http://schemas.microsoft.com/office/powerpoint/2010/main" val="5965626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95C08B16-99DF-44EB-84FA-AAD2DAFD19C3}"/>
              </a:ext>
            </a:extLst>
          </p:cNvPr>
          <p:cNvSpPr>
            <a:spLocks noGrp="1"/>
          </p:cNvSpPr>
          <p:nvPr>
            <p:ph type="title"/>
          </p:nvPr>
        </p:nvSpPr>
        <p:spPr/>
        <p:txBody>
          <a:bodyPr/>
          <a:lstStyle/>
          <a:p>
            <a:pPr eaLnBrk="1" hangingPunct="1"/>
            <a:r>
              <a:rPr lang="en-US" altLang="en-US" dirty="0"/>
              <a:t>Adverse Events Associated With Combination BRAF/MEK-Targeted Therapy</a:t>
            </a:r>
          </a:p>
        </p:txBody>
      </p:sp>
      <p:graphicFrame>
        <p:nvGraphicFramePr>
          <p:cNvPr id="5" name="Table 4">
            <a:extLst>
              <a:ext uri="{FF2B5EF4-FFF2-40B4-BE49-F238E27FC236}">
                <a16:creationId xmlns:a16="http://schemas.microsoft.com/office/drawing/2014/main" id="{C2D78F21-A35A-4E0E-AC5A-85DC9A5990CA}"/>
              </a:ext>
            </a:extLst>
          </p:cNvPr>
          <p:cNvGraphicFramePr>
            <a:graphicFrameLocks noGrp="1"/>
          </p:cNvGraphicFramePr>
          <p:nvPr>
            <p:extLst>
              <p:ext uri="{D42A27DB-BD31-4B8C-83A1-F6EECF244321}">
                <p14:modId xmlns:p14="http://schemas.microsoft.com/office/powerpoint/2010/main" val="1477868237"/>
              </p:ext>
            </p:extLst>
          </p:nvPr>
        </p:nvGraphicFramePr>
        <p:xfrm>
          <a:off x="685800" y="1513047"/>
          <a:ext cx="3511296" cy="4298116"/>
        </p:xfrm>
        <a:graphic>
          <a:graphicData uri="http://schemas.openxmlformats.org/drawingml/2006/table">
            <a:tbl>
              <a:tblPr firstRow="1" bandRow="1">
                <a:tableStyleId>{5C22544A-7EE6-4342-B048-85BDC9FD1C3A}</a:tableStyleId>
              </a:tblPr>
              <a:tblGrid>
                <a:gridCol w="1908494">
                  <a:extLst>
                    <a:ext uri="{9D8B030D-6E8A-4147-A177-3AD203B41FA5}">
                      <a16:colId xmlns:a16="http://schemas.microsoft.com/office/drawing/2014/main" val="20000"/>
                    </a:ext>
                  </a:extLst>
                </a:gridCol>
                <a:gridCol w="1602802">
                  <a:extLst>
                    <a:ext uri="{9D8B030D-6E8A-4147-A177-3AD203B41FA5}">
                      <a16:colId xmlns:a16="http://schemas.microsoft.com/office/drawing/2014/main" val="20001"/>
                    </a:ext>
                  </a:extLst>
                </a:gridCol>
              </a:tblGrid>
              <a:tr h="305906">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latin typeface="Calibri" panose="020F0502020204030204" pitchFamily="34" charset="0"/>
                          <a:cs typeface="Calibri" panose="020F0502020204030204" pitchFamily="34" charset="0"/>
                        </a:rPr>
                        <a:t>Dabrafenib + Trametinib</a:t>
                      </a:r>
                      <a:r>
                        <a:rPr lang="en-US" sz="1800" baseline="30000" dirty="0">
                          <a:latin typeface="Calibri" panose="020F0502020204030204" pitchFamily="34" charset="0"/>
                          <a:cs typeface="Calibri" panose="020F0502020204030204" pitchFamily="34" charset="0"/>
                        </a:rPr>
                        <a:t>1</a:t>
                      </a:r>
                    </a:p>
                  </a:txBody>
                  <a:tcPr marT="45728" marB="45728">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en-US" dirty="0"/>
                    </a:p>
                  </a:txBody>
                  <a:tcPr/>
                </a:tc>
                <a:extLst>
                  <a:ext uri="{0D108BD9-81ED-4DB2-BD59-A6C34878D82A}">
                    <a16:rowId xmlns:a16="http://schemas.microsoft.com/office/drawing/2014/main" val="10000"/>
                  </a:ext>
                </a:extLst>
              </a:tr>
              <a:tr h="535356">
                <a:tc>
                  <a:txBody>
                    <a:bodyPr/>
                    <a:lstStyle/>
                    <a:p>
                      <a:r>
                        <a:rPr lang="en-US" sz="1800" b="1" kern="1200" dirty="0">
                          <a:solidFill>
                            <a:schemeClr val="lt1"/>
                          </a:solidFill>
                          <a:latin typeface="Calibri" panose="020F0502020204030204" pitchFamily="34" charset="0"/>
                          <a:ea typeface="+mn-ea"/>
                          <a:cs typeface="Calibri" panose="020F0502020204030204" pitchFamily="34" charset="0"/>
                        </a:rPr>
                        <a:t>Adverse Event, %</a:t>
                      </a:r>
                    </a:p>
                  </a:txBody>
                  <a:tcPr marT="45741" marB="45741"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lumMod val="50000"/>
                      </a:schemeClr>
                    </a:solidFill>
                  </a:tcPr>
                </a:tc>
                <a:tc>
                  <a:txBody>
                    <a:bodyPr/>
                    <a:lstStyle/>
                    <a:p>
                      <a:pPr algn="ctr"/>
                      <a:r>
                        <a:rPr lang="en-US" sz="1800" b="1" kern="1200" dirty="0">
                          <a:solidFill>
                            <a:schemeClr val="lt1"/>
                          </a:solidFill>
                          <a:latin typeface="Calibri" panose="020F0502020204030204" pitchFamily="34" charset="0"/>
                          <a:ea typeface="+mn-ea"/>
                          <a:cs typeface="Calibri" panose="020F0502020204030204" pitchFamily="34" charset="0"/>
                        </a:rPr>
                        <a:t>Incidence</a:t>
                      </a:r>
                      <a:r>
                        <a:rPr lang="en-US" sz="1800" b="1" kern="1200" baseline="0" dirty="0">
                          <a:solidFill>
                            <a:schemeClr val="lt1"/>
                          </a:solidFill>
                          <a:latin typeface="Calibri" panose="020F0502020204030204" pitchFamily="34" charset="0"/>
                          <a:ea typeface="+mn-ea"/>
                          <a:cs typeface="Calibri" panose="020F0502020204030204" pitchFamily="34" charset="0"/>
                        </a:rPr>
                        <a:t> </a:t>
                      </a:r>
                      <a:br>
                        <a:rPr lang="en-US" sz="1800" b="1" kern="1200" baseline="0" dirty="0">
                          <a:solidFill>
                            <a:schemeClr val="lt1"/>
                          </a:solidFill>
                          <a:latin typeface="Calibri" panose="020F0502020204030204" pitchFamily="34" charset="0"/>
                          <a:ea typeface="+mn-ea"/>
                          <a:cs typeface="Calibri" panose="020F0502020204030204" pitchFamily="34" charset="0"/>
                        </a:rPr>
                      </a:br>
                      <a:r>
                        <a:rPr lang="en-US" sz="1800" b="1" kern="1200" baseline="0" dirty="0">
                          <a:solidFill>
                            <a:schemeClr val="lt1"/>
                          </a:solidFill>
                          <a:latin typeface="Calibri" panose="020F0502020204030204" pitchFamily="34" charset="0"/>
                          <a:ea typeface="+mn-ea"/>
                          <a:cs typeface="Calibri" panose="020F0502020204030204" pitchFamily="34" charset="0"/>
                        </a:rPr>
                        <a:t>(All Grades)</a:t>
                      </a:r>
                      <a:endParaRPr lang="en-US" sz="1800" b="1" kern="1200" dirty="0">
                        <a:solidFill>
                          <a:schemeClr val="lt1"/>
                        </a:solidFill>
                        <a:latin typeface="Calibri" panose="020F0502020204030204" pitchFamily="34" charset="0"/>
                        <a:ea typeface="+mn-ea"/>
                        <a:cs typeface="Calibri" panose="020F0502020204030204" pitchFamily="34" charset="0"/>
                      </a:endParaRPr>
                    </a:p>
                  </a:txBody>
                  <a:tcPr marT="45741" marB="45741"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lumMod val="50000"/>
                      </a:schemeClr>
                    </a:solidFill>
                  </a:tcPr>
                </a:tc>
                <a:extLst>
                  <a:ext uri="{0D108BD9-81ED-4DB2-BD59-A6C34878D82A}">
                    <a16:rowId xmlns:a16="http://schemas.microsoft.com/office/drawing/2014/main" val="10001"/>
                  </a:ext>
                </a:extLst>
              </a:tr>
              <a:tr h="305927">
                <a:tc>
                  <a:txBody>
                    <a:bodyPr/>
                    <a:lstStyle/>
                    <a:p>
                      <a:r>
                        <a:rPr lang="en-US" sz="1800" dirty="0">
                          <a:solidFill>
                            <a:srgbClr val="000000"/>
                          </a:solidFill>
                          <a:latin typeface="Calibri" panose="020F0502020204030204" pitchFamily="34" charset="0"/>
                          <a:cs typeface="Calibri" panose="020F0502020204030204" pitchFamily="34" charset="0"/>
                        </a:rPr>
                        <a:t>Fatigue</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59</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21479504"/>
                  </a:ext>
                </a:extLst>
              </a:tr>
              <a:tr h="305927">
                <a:tc>
                  <a:txBody>
                    <a:bodyPr/>
                    <a:lstStyle/>
                    <a:p>
                      <a:r>
                        <a:rPr lang="en-US" sz="1800" dirty="0">
                          <a:solidFill>
                            <a:srgbClr val="000000"/>
                          </a:solidFill>
                          <a:latin typeface="Calibri" panose="020F0502020204030204" pitchFamily="34" charset="0"/>
                          <a:cs typeface="Calibri" panose="020F0502020204030204" pitchFamily="34" charset="0"/>
                        </a:rPr>
                        <a:t>Pyrexia</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54</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2"/>
                  </a:ext>
                </a:extLst>
              </a:tr>
              <a:tr h="305927">
                <a:tc>
                  <a:txBody>
                    <a:bodyPr/>
                    <a:lstStyle/>
                    <a:p>
                      <a:r>
                        <a:rPr lang="en-US" sz="1800" dirty="0">
                          <a:solidFill>
                            <a:srgbClr val="000000"/>
                          </a:solidFill>
                          <a:latin typeface="Calibri" panose="020F0502020204030204" pitchFamily="34" charset="0"/>
                          <a:cs typeface="Calibri" panose="020F0502020204030204" pitchFamily="34" charset="0"/>
                        </a:rPr>
                        <a:t>Headache</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39</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2747389"/>
                  </a:ext>
                </a:extLst>
              </a:tr>
              <a:tr h="305927">
                <a:tc>
                  <a:txBody>
                    <a:bodyPr/>
                    <a:lstStyle/>
                    <a:p>
                      <a:r>
                        <a:rPr lang="en-US" sz="1800" dirty="0">
                          <a:solidFill>
                            <a:srgbClr val="000000"/>
                          </a:solidFill>
                          <a:latin typeface="Calibri" panose="020F0502020204030204" pitchFamily="34" charset="0"/>
                          <a:cs typeface="Calibri" panose="020F0502020204030204" pitchFamily="34" charset="0"/>
                        </a:rPr>
                        <a:t>Nausea</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35</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476847798"/>
                  </a:ext>
                </a:extLst>
              </a:tr>
              <a:tr h="305927">
                <a:tc>
                  <a:txBody>
                    <a:bodyPr/>
                    <a:lstStyle/>
                    <a:p>
                      <a:r>
                        <a:rPr lang="en-US" sz="1800" dirty="0">
                          <a:solidFill>
                            <a:srgbClr val="000000"/>
                          </a:solidFill>
                          <a:latin typeface="Calibri" panose="020F0502020204030204" pitchFamily="34" charset="0"/>
                          <a:cs typeface="Calibri" panose="020F0502020204030204" pitchFamily="34" charset="0"/>
                        </a:rPr>
                        <a:t>Rash</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32</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170741994"/>
                  </a:ext>
                </a:extLst>
              </a:tr>
              <a:tr h="305927">
                <a:tc>
                  <a:txBody>
                    <a:bodyPr/>
                    <a:lstStyle/>
                    <a:p>
                      <a:r>
                        <a:rPr lang="en-US" sz="1800" dirty="0">
                          <a:solidFill>
                            <a:srgbClr val="000000"/>
                          </a:solidFill>
                          <a:latin typeface="Calibri" panose="020F0502020204030204" pitchFamily="34" charset="0"/>
                          <a:cs typeface="Calibri" panose="020F0502020204030204" pitchFamily="34" charset="0"/>
                        </a:rPr>
                        <a:t>Diarrhea</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31</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713688957"/>
                  </a:ext>
                </a:extLst>
              </a:tr>
              <a:tr h="305927">
                <a:tc>
                  <a:txBody>
                    <a:bodyPr/>
                    <a:lstStyle/>
                    <a:p>
                      <a:r>
                        <a:rPr lang="en-US" sz="1800" dirty="0">
                          <a:solidFill>
                            <a:srgbClr val="000000"/>
                          </a:solidFill>
                          <a:latin typeface="Calibri" panose="020F0502020204030204" pitchFamily="34" charset="0"/>
                          <a:cs typeface="Calibri" panose="020F0502020204030204" pitchFamily="34" charset="0"/>
                        </a:rPr>
                        <a:t>Chills</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31</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865489367"/>
                  </a:ext>
                </a:extLst>
              </a:tr>
              <a:tr h="305927">
                <a:tc>
                  <a:txBody>
                    <a:bodyPr/>
                    <a:lstStyle/>
                    <a:p>
                      <a:r>
                        <a:rPr lang="en-US" sz="1800" dirty="0">
                          <a:solidFill>
                            <a:srgbClr val="000000"/>
                          </a:solidFill>
                          <a:latin typeface="Calibri" panose="020F0502020204030204" pitchFamily="34" charset="0"/>
                          <a:cs typeface="Calibri" panose="020F0502020204030204" pitchFamily="34" charset="0"/>
                        </a:rPr>
                        <a:t>Vomiting </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27</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4"/>
                  </a:ext>
                </a:extLst>
              </a:tr>
              <a:tr h="305927">
                <a:tc>
                  <a:txBody>
                    <a:bodyPr/>
                    <a:lstStyle/>
                    <a:p>
                      <a:r>
                        <a:rPr lang="en-US" sz="1800" dirty="0">
                          <a:solidFill>
                            <a:srgbClr val="000000"/>
                          </a:solidFill>
                          <a:latin typeface="Calibri" panose="020F0502020204030204" pitchFamily="34" charset="0"/>
                          <a:cs typeface="Calibri" panose="020F0502020204030204" pitchFamily="34" charset="0"/>
                        </a:rPr>
                        <a:t>Hypertension</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26</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5"/>
                  </a:ext>
                </a:extLst>
              </a:tr>
            </a:tbl>
          </a:graphicData>
        </a:graphic>
      </p:graphicFrame>
      <p:graphicFrame>
        <p:nvGraphicFramePr>
          <p:cNvPr id="12" name="Table 11">
            <a:extLst>
              <a:ext uri="{FF2B5EF4-FFF2-40B4-BE49-F238E27FC236}">
                <a16:creationId xmlns:a16="http://schemas.microsoft.com/office/drawing/2014/main" id="{75559EE8-D370-4D76-AD11-60C11B02677A}"/>
              </a:ext>
            </a:extLst>
          </p:cNvPr>
          <p:cNvGraphicFramePr>
            <a:graphicFrameLocks noGrp="1"/>
          </p:cNvGraphicFramePr>
          <p:nvPr/>
        </p:nvGraphicFramePr>
        <p:xfrm>
          <a:off x="7977004" y="1513047"/>
          <a:ext cx="3505200" cy="2834656"/>
        </p:xfrm>
        <a:graphic>
          <a:graphicData uri="http://schemas.openxmlformats.org/drawingml/2006/table">
            <a:tbl>
              <a:tblPr firstRow="1" bandRow="1">
                <a:tableStyleId>{5C22544A-7EE6-4342-B048-85BDC9FD1C3A}</a:tableStyleId>
              </a:tblPr>
              <a:tblGrid>
                <a:gridCol w="1919446">
                  <a:extLst>
                    <a:ext uri="{9D8B030D-6E8A-4147-A177-3AD203B41FA5}">
                      <a16:colId xmlns:a16="http://schemas.microsoft.com/office/drawing/2014/main" val="20000"/>
                    </a:ext>
                  </a:extLst>
                </a:gridCol>
                <a:gridCol w="1585754">
                  <a:extLst>
                    <a:ext uri="{9D8B030D-6E8A-4147-A177-3AD203B41FA5}">
                      <a16:colId xmlns:a16="http://schemas.microsoft.com/office/drawing/2014/main" val="20001"/>
                    </a:ext>
                  </a:extLst>
                </a:gridCol>
              </a:tblGrid>
              <a:tr h="239477">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latin typeface="Calibri" panose="020F0502020204030204" pitchFamily="34" charset="0"/>
                          <a:cs typeface="Calibri" panose="020F0502020204030204" pitchFamily="34" charset="0"/>
                        </a:rPr>
                        <a:t>Vemurafenib + Cobimetinib</a:t>
                      </a:r>
                      <a:r>
                        <a:rPr lang="en-US" sz="1800" baseline="30000" dirty="0">
                          <a:latin typeface="Calibri" panose="020F0502020204030204" pitchFamily="34" charset="0"/>
                          <a:cs typeface="Calibri" panose="020F0502020204030204" pitchFamily="34" charset="0"/>
                        </a:rPr>
                        <a:t>3</a:t>
                      </a:r>
                    </a:p>
                  </a:txBody>
                  <a:tcPr marT="45710" marB="4571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endParaRPr lang="en-US" dirty="0"/>
                    </a:p>
                  </a:txBody>
                  <a:tcPr/>
                </a:tc>
                <a:extLst>
                  <a:ext uri="{0D108BD9-81ED-4DB2-BD59-A6C34878D82A}">
                    <a16:rowId xmlns:a16="http://schemas.microsoft.com/office/drawing/2014/main" val="10000"/>
                  </a:ext>
                </a:extLst>
              </a:tr>
              <a:tr h="419111">
                <a:tc>
                  <a:txBody>
                    <a:bodyPr/>
                    <a:lstStyle/>
                    <a:p>
                      <a:r>
                        <a:rPr lang="en-US" sz="1800" b="1" kern="1200" dirty="0">
                          <a:solidFill>
                            <a:schemeClr val="lt1"/>
                          </a:solidFill>
                          <a:latin typeface="Calibri" panose="020F0502020204030204" pitchFamily="34" charset="0"/>
                          <a:ea typeface="+mn-ea"/>
                          <a:cs typeface="Calibri" panose="020F0502020204030204" pitchFamily="34" charset="0"/>
                        </a:rPr>
                        <a:t>Adverse Event, %</a:t>
                      </a:r>
                    </a:p>
                  </a:txBody>
                  <a:tcPr marT="45723" marB="45723"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lumMod val="50000"/>
                      </a:schemeClr>
                    </a:solidFill>
                  </a:tcPr>
                </a:tc>
                <a:tc>
                  <a:txBody>
                    <a:bodyPr/>
                    <a:lstStyle/>
                    <a:p>
                      <a:pPr algn="ctr"/>
                      <a:r>
                        <a:rPr lang="en-US" sz="1800" b="1" kern="1200" dirty="0">
                          <a:solidFill>
                            <a:schemeClr val="lt1"/>
                          </a:solidFill>
                          <a:latin typeface="Calibri" panose="020F0502020204030204" pitchFamily="34" charset="0"/>
                          <a:ea typeface="+mn-ea"/>
                          <a:cs typeface="Calibri" panose="020F0502020204030204" pitchFamily="34" charset="0"/>
                        </a:rPr>
                        <a:t>Incidence </a:t>
                      </a:r>
                      <a:br>
                        <a:rPr lang="en-US" sz="1800" b="1" kern="1200" dirty="0">
                          <a:solidFill>
                            <a:schemeClr val="lt1"/>
                          </a:solidFill>
                          <a:latin typeface="Calibri" panose="020F0502020204030204" pitchFamily="34" charset="0"/>
                          <a:ea typeface="+mn-ea"/>
                          <a:cs typeface="Calibri" panose="020F0502020204030204" pitchFamily="34" charset="0"/>
                        </a:rPr>
                      </a:br>
                      <a:r>
                        <a:rPr lang="en-US" sz="1800" b="1" kern="1200" dirty="0">
                          <a:solidFill>
                            <a:schemeClr val="lt1"/>
                          </a:solidFill>
                          <a:latin typeface="Calibri" panose="020F0502020204030204" pitchFamily="34" charset="0"/>
                          <a:ea typeface="+mn-ea"/>
                          <a:cs typeface="Calibri" panose="020F0502020204030204" pitchFamily="34" charset="0"/>
                        </a:rPr>
                        <a:t>(</a:t>
                      </a:r>
                      <a:r>
                        <a:rPr lang="en-US" sz="1800" b="1" kern="1200" baseline="0" dirty="0">
                          <a:solidFill>
                            <a:schemeClr val="lt1"/>
                          </a:solidFill>
                          <a:latin typeface="Calibri" panose="020F0502020204030204" pitchFamily="34" charset="0"/>
                          <a:ea typeface="+mn-ea"/>
                          <a:cs typeface="Calibri" panose="020F0502020204030204" pitchFamily="34" charset="0"/>
                        </a:rPr>
                        <a:t>All Grades)</a:t>
                      </a:r>
                      <a:endParaRPr lang="en-US" sz="1800" b="1" kern="1200" dirty="0">
                        <a:solidFill>
                          <a:schemeClr val="lt1"/>
                        </a:solidFill>
                        <a:latin typeface="Calibri" panose="020F0502020204030204" pitchFamily="34" charset="0"/>
                        <a:ea typeface="+mn-ea"/>
                        <a:cs typeface="Calibri" panose="020F0502020204030204" pitchFamily="34" charset="0"/>
                      </a:endParaRPr>
                    </a:p>
                  </a:txBody>
                  <a:tcPr marT="45723" marB="45723"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lumMod val="50000"/>
                      </a:schemeClr>
                    </a:solidFill>
                  </a:tcPr>
                </a:tc>
                <a:extLst>
                  <a:ext uri="{0D108BD9-81ED-4DB2-BD59-A6C34878D82A}">
                    <a16:rowId xmlns:a16="http://schemas.microsoft.com/office/drawing/2014/main" val="10001"/>
                  </a:ext>
                </a:extLst>
              </a:tr>
              <a:tr h="239494">
                <a:tc>
                  <a:txBody>
                    <a:bodyPr/>
                    <a:lstStyle/>
                    <a:p>
                      <a:r>
                        <a:rPr lang="en-US" sz="1800" dirty="0">
                          <a:solidFill>
                            <a:srgbClr val="000000"/>
                          </a:solidFill>
                          <a:latin typeface="Calibri" panose="020F0502020204030204" pitchFamily="34" charset="0"/>
                          <a:cs typeface="Calibri" panose="020F0502020204030204" pitchFamily="34" charset="0"/>
                        </a:rPr>
                        <a:t>Diarrhea</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60</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239494">
                <a:tc>
                  <a:txBody>
                    <a:bodyPr/>
                    <a:lstStyle/>
                    <a:p>
                      <a:r>
                        <a:rPr lang="en-US" sz="1800" dirty="0">
                          <a:solidFill>
                            <a:srgbClr val="000000"/>
                          </a:solidFill>
                          <a:latin typeface="Calibri" panose="020F0502020204030204" pitchFamily="34" charset="0"/>
                          <a:cs typeface="Calibri" panose="020F0502020204030204" pitchFamily="34" charset="0"/>
                        </a:rPr>
                        <a:t>Photosensitivity</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46</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239494">
                <a:tc>
                  <a:txBody>
                    <a:bodyPr/>
                    <a:lstStyle/>
                    <a:p>
                      <a:r>
                        <a:rPr lang="en-US" sz="1800" dirty="0">
                          <a:solidFill>
                            <a:srgbClr val="000000"/>
                          </a:solidFill>
                          <a:latin typeface="Calibri" panose="020F0502020204030204" pitchFamily="34" charset="0"/>
                          <a:cs typeface="Calibri" panose="020F0502020204030204" pitchFamily="34" charset="0"/>
                        </a:rPr>
                        <a:t>Nausea</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41</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4"/>
                  </a:ext>
                </a:extLst>
              </a:tr>
              <a:tr h="239494">
                <a:tc>
                  <a:txBody>
                    <a:bodyPr/>
                    <a:lstStyle/>
                    <a:p>
                      <a:r>
                        <a:rPr lang="en-US" sz="1800" dirty="0">
                          <a:solidFill>
                            <a:srgbClr val="000000"/>
                          </a:solidFill>
                          <a:latin typeface="Calibri" panose="020F0502020204030204" pitchFamily="34" charset="0"/>
                          <a:cs typeface="Calibri" panose="020F0502020204030204" pitchFamily="34" charset="0"/>
                        </a:rPr>
                        <a:t>Pyrexia</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28</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5"/>
                  </a:ext>
                </a:extLst>
              </a:tr>
              <a:tr h="239494">
                <a:tc>
                  <a:txBody>
                    <a:bodyPr/>
                    <a:lstStyle/>
                    <a:p>
                      <a:r>
                        <a:rPr lang="en-US" sz="1800" dirty="0">
                          <a:solidFill>
                            <a:srgbClr val="000000"/>
                          </a:solidFill>
                          <a:latin typeface="Calibri" panose="020F0502020204030204" pitchFamily="34" charset="0"/>
                          <a:cs typeface="Calibri" panose="020F0502020204030204" pitchFamily="34" charset="0"/>
                        </a:rPr>
                        <a:t>Vomiting</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24</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6"/>
                  </a:ext>
                </a:extLst>
              </a:tr>
            </a:tbl>
          </a:graphicData>
        </a:graphic>
      </p:graphicFrame>
      <p:sp>
        <p:nvSpPr>
          <p:cNvPr id="11" name="Text Box 11">
            <a:extLst>
              <a:ext uri="{FF2B5EF4-FFF2-40B4-BE49-F238E27FC236}">
                <a16:creationId xmlns:a16="http://schemas.microsoft.com/office/drawing/2014/main" id="{5220985E-0941-4F9B-8CB8-2956FC2E6B1A}"/>
              </a:ext>
            </a:extLst>
          </p:cNvPr>
          <p:cNvSpPr txBox="1">
            <a:spLocks noChangeArrowheads="1"/>
          </p:cNvSpPr>
          <p:nvPr/>
        </p:nvSpPr>
        <p:spPr bwMode="auto">
          <a:xfrm>
            <a:off x="419101" y="6359021"/>
            <a:ext cx="800843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Trametinib PI. 2. Encorafenib PI. 3. Cobimetinib PI. </a:t>
            </a:r>
          </a:p>
        </p:txBody>
      </p:sp>
      <p:graphicFrame>
        <p:nvGraphicFramePr>
          <p:cNvPr id="17" name="Table 16">
            <a:extLst>
              <a:ext uri="{FF2B5EF4-FFF2-40B4-BE49-F238E27FC236}">
                <a16:creationId xmlns:a16="http://schemas.microsoft.com/office/drawing/2014/main" id="{AD307ADB-F7FA-4583-BDDF-BD882F521841}"/>
              </a:ext>
            </a:extLst>
          </p:cNvPr>
          <p:cNvGraphicFramePr>
            <a:graphicFrameLocks noGrp="1"/>
          </p:cNvGraphicFramePr>
          <p:nvPr>
            <p:extLst>
              <p:ext uri="{D42A27DB-BD31-4B8C-83A1-F6EECF244321}">
                <p14:modId xmlns:p14="http://schemas.microsoft.com/office/powerpoint/2010/main" val="4014223458"/>
              </p:ext>
            </p:extLst>
          </p:nvPr>
        </p:nvGraphicFramePr>
        <p:xfrm>
          <a:off x="4334450" y="1513047"/>
          <a:ext cx="3505200" cy="4663558"/>
        </p:xfrm>
        <a:graphic>
          <a:graphicData uri="http://schemas.openxmlformats.org/drawingml/2006/table">
            <a:tbl>
              <a:tblPr firstRow="1" bandRow="1">
                <a:tableStyleId>{5C22544A-7EE6-4342-B048-85BDC9FD1C3A}</a:tableStyleId>
              </a:tblPr>
              <a:tblGrid>
                <a:gridCol w="1865148">
                  <a:extLst>
                    <a:ext uri="{9D8B030D-6E8A-4147-A177-3AD203B41FA5}">
                      <a16:colId xmlns:a16="http://schemas.microsoft.com/office/drawing/2014/main" val="20000"/>
                    </a:ext>
                  </a:extLst>
                </a:gridCol>
                <a:gridCol w="1640052">
                  <a:extLst>
                    <a:ext uri="{9D8B030D-6E8A-4147-A177-3AD203B41FA5}">
                      <a16:colId xmlns:a16="http://schemas.microsoft.com/office/drawing/2014/main" val="20001"/>
                    </a:ext>
                  </a:extLst>
                </a:gridCol>
              </a:tblGrid>
              <a:tr h="329765">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a:latin typeface="Calibri" panose="020F0502020204030204" pitchFamily="34" charset="0"/>
                          <a:cs typeface="Calibri" panose="020F0502020204030204" pitchFamily="34" charset="0"/>
                        </a:rPr>
                        <a:t>Encorafenib + Binimetinib</a:t>
                      </a:r>
                      <a:r>
                        <a:rPr lang="en-US" sz="1800" baseline="30000" dirty="0">
                          <a:latin typeface="Calibri" panose="020F0502020204030204" pitchFamily="34" charset="0"/>
                          <a:cs typeface="Calibri" panose="020F0502020204030204" pitchFamily="34" charset="0"/>
                        </a:rPr>
                        <a:t>2</a:t>
                      </a:r>
                    </a:p>
                  </a:txBody>
                  <a:tcPr marT="45710" marB="4571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solidFill>
                  </a:tcPr>
                </a:tc>
                <a:tc hMerge="1">
                  <a:txBody>
                    <a:bodyPr/>
                    <a:lstStyle/>
                    <a:p>
                      <a:endParaRPr lang="en-US" dirty="0"/>
                    </a:p>
                  </a:txBody>
                  <a:tcPr/>
                </a:tc>
                <a:extLst>
                  <a:ext uri="{0D108BD9-81ED-4DB2-BD59-A6C34878D82A}">
                    <a16:rowId xmlns:a16="http://schemas.microsoft.com/office/drawing/2014/main" val="10000"/>
                  </a:ext>
                </a:extLst>
              </a:tr>
              <a:tr h="577126">
                <a:tc>
                  <a:txBody>
                    <a:bodyPr/>
                    <a:lstStyle/>
                    <a:p>
                      <a:r>
                        <a:rPr lang="en-US" sz="1800" b="1" kern="1200" dirty="0">
                          <a:solidFill>
                            <a:schemeClr val="lt1"/>
                          </a:solidFill>
                          <a:latin typeface="Calibri" panose="020F0502020204030204" pitchFamily="34" charset="0"/>
                          <a:ea typeface="+mn-ea"/>
                          <a:cs typeface="Calibri" panose="020F0502020204030204" pitchFamily="34" charset="0"/>
                        </a:rPr>
                        <a:t>Adverse Event, %</a:t>
                      </a:r>
                    </a:p>
                  </a:txBody>
                  <a:tcPr marT="45723" marB="45723"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lumMod val="50000"/>
                      </a:schemeClr>
                    </a:solidFill>
                  </a:tcPr>
                </a:tc>
                <a:tc>
                  <a:txBody>
                    <a:bodyPr/>
                    <a:lstStyle/>
                    <a:p>
                      <a:pPr algn="ctr"/>
                      <a:r>
                        <a:rPr lang="en-US" sz="1800" b="1" kern="1200" dirty="0">
                          <a:solidFill>
                            <a:schemeClr val="lt1"/>
                          </a:solidFill>
                          <a:latin typeface="Calibri" panose="020F0502020204030204" pitchFamily="34" charset="0"/>
                          <a:ea typeface="+mn-ea"/>
                          <a:cs typeface="Calibri" panose="020F0502020204030204" pitchFamily="34" charset="0"/>
                        </a:rPr>
                        <a:t>Incidence </a:t>
                      </a:r>
                      <a:br>
                        <a:rPr lang="en-US" sz="1800" b="1" kern="1200" dirty="0">
                          <a:solidFill>
                            <a:schemeClr val="lt1"/>
                          </a:solidFill>
                          <a:latin typeface="Calibri" panose="020F0502020204030204" pitchFamily="34" charset="0"/>
                          <a:ea typeface="+mn-ea"/>
                          <a:cs typeface="Calibri" panose="020F0502020204030204" pitchFamily="34" charset="0"/>
                        </a:rPr>
                      </a:br>
                      <a:r>
                        <a:rPr lang="en-US" sz="1800" b="1" kern="1200" dirty="0">
                          <a:solidFill>
                            <a:schemeClr val="lt1"/>
                          </a:solidFill>
                          <a:latin typeface="Calibri" panose="020F0502020204030204" pitchFamily="34" charset="0"/>
                          <a:ea typeface="+mn-ea"/>
                          <a:cs typeface="Calibri" panose="020F0502020204030204" pitchFamily="34" charset="0"/>
                        </a:rPr>
                        <a:t>(</a:t>
                      </a:r>
                      <a:r>
                        <a:rPr lang="en-US" sz="1800" b="1" kern="1200" baseline="0" dirty="0">
                          <a:solidFill>
                            <a:schemeClr val="lt1"/>
                          </a:solidFill>
                          <a:latin typeface="Calibri" panose="020F0502020204030204" pitchFamily="34" charset="0"/>
                          <a:ea typeface="+mn-ea"/>
                          <a:cs typeface="Calibri" panose="020F0502020204030204" pitchFamily="34" charset="0"/>
                        </a:rPr>
                        <a:t>All Grades)</a:t>
                      </a:r>
                      <a:endParaRPr lang="en-US" sz="1800" b="1" kern="1200" dirty="0">
                        <a:solidFill>
                          <a:schemeClr val="lt1"/>
                        </a:solidFill>
                        <a:latin typeface="Calibri" panose="020F0502020204030204" pitchFamily="34" charset="0"/>
                        <a:ea typeface="+mn-ea"/>
                        <a:cs typeface="Calibri" panose="020F0502020204030204" pitchFamily="34" charset="0"/>
                      </a:endParaRPr>
                    </a:p>
                  </a:txBody>
                  <a:tcPr marT="45723" marB="45723"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lumMod val="50000"/>
                      </a:schemeClr>
                    </a:solidFill>
                  </a:tcPr>
                </a:tc>
                <a:extLst>
                  <a:ext uri="{0D108BD9-81ED-4DB2-BD59-A6C34878D82A}">
                    <a16:rowId xmlns:a16="http://schemas.microsoft.com/office/drawing/2014/main" val="10001"/>
                  </a:ext>
                </a:extLst>
              </a:tr>
              <a:tr h="329788">
                <a:tc>
                  <a:txBody>
                    <a:bodyPr/>
                    <a:lstStyle/>
                    <a:p>
                      <a:r>
                        <a:rPr lang="en-US" sz="1800" dirty="0">
                          <a:solidFill>
                            <a:srgbClr val="000000"/>
                          </a:solidFill>
                          <a:latin typeface="Calibri" panose="020F0502020204030204" pitchFamily="34" charset="0"/>
                          <a:cs typeface="Calibri" panose="020F0502020204030204" pitchFamily="34" charset="0"/>
                        </a:rPr>
                        <a:t>Fatigue</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43</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329788">
                <a:tc>
                  <a:txBody>
                    <a:bodyPr/>
                    <a:lstStyle/>
                    <a:p>
                      <a:r>
                        <a:rPr lang="en-US" sz="1800" dirty="0">
                          <a:solidFill>
                            <a:srgbClr val="000000"/>
                          </a:solidFill>
                          <a:latin typeface="Calibri" panose="020F0502020204030204" pitchFamily="34" charset="0"/>
                          <a:cs typeface="Calibri" panose="020F0502020204030204" pitchFamily="34" charset="0"/>
                        </a:rPr>
                        <a:t>Nausea</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41</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329788">
                <a:tc>
                  <a:txBody>
                    <a:bodyPr/>
                    <a:lstStyle/>
                    <a:p>
                      <a:r>
                        <a:rPr lang="en-US" sz="1800" dirty="0">
                          <a:solidFill>
                            <a:srgbClr val="000000"/>
                          </a:solidFill>
                          <a:latin typeface="Calibri" panose="020F0502020204030204" pitchFamily="34" charset="0"/>
                          <a:cs typeface="Calibri" panose="020F0502020204030204" pitchFamily="34" charset="0"/>
                        </a:rPr>
                        <a:t>Vomiting</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30</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4"/>
                  </a:ext>
                </a:extLst>
              </a:tr>
              <a:tr h="329788">
                <a:tc>
                  <a:txBody>
                    <a:bodyPr/>
                    <a:lstStyle/>
                    <a:p>
                      <a:r>
                        <a:rPr lang="en-US" sz="1800" dirty="0">
                          <a:solidFill>
                            <a:srgbClr val="000000"/>
                          </a:solidFill>
                          <a:latin typeface="Calibri" panose="020F0502020204030204" pitchFamily="34" charset="0"/>
                          <a:cs typeface="Calibri" panose="020F0502020204030204" pitchFamily="34" charset="0"/>
                        </a:rPr>
                        <a:t>Abdominal pain</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28</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5"/>
                  </a:ext>
                </a:extLst>
              </a:tr>
              <a:tr h="329821">
                <a:tc>
                  <a:txBody>
                    <a:bodyPr/>
                    <a:lstStyle/>
                    <a:p>
                      <a:r>
                        <a:rPr lang="en-US" sz="1800" dirty="0">
                          <a:solidFill>
                            <a:srgbClr val="000000"/>
                          </a:solidFill>
                          <a:latin typeface="Calibri" panose="020F0502020204030204" pitchFamily="34" charset="0"/>
                          <a:cs typeface="Calibri" panose="020F0502020204030204" pitchFamily="34" charset="0"/>
                        </a:rPr>
                        <a:t>Arthralgia</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26</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6"/>
                  </a:ext>
                </a:extLst>
              </a:tr>
              <a:tr h="329788">
                <a:tc>
                  <a:txBody>
                    <a:bodyPr/>
                    <a:lstStyle/>
                    <a:p>
                      <a:r>
                        <a:rPr lang="en-US" sz="1800" dirty="0">
                          <a:solidFill>
                            <a:srgbClr val="000000"/>
                          </a:solidFill>
                          <a:latin typeface="Calibri" panose="020F0502020204030204" pitchFamily="34" charset="0"/>
                          <a:cs typeface="Calibri" panose="020F0502020204030204" pitchFamily="34" charset="0"/>
                        </a:rPr>
                        <a:t>Myopathy</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23</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575157996"/>
                  </a:ext>
                </a:extLst>
              </a:tr>
              <a:tr h="329788">
                <a:tc>
                  <a:txBody>
                    <a:bodyPr/>
                    <a:lstStyle/>
                    <a:p>
                      <a:r>
                        <a:rPr lang="en-US" sz="1800" dirty="0">
                          <a:solidFill>
                            <a:srgbClr val="000000"/>
                          </a:solidFill>
                          <a:latin typeface="Calibri" panose="020F0502020204030204" pitchFamily="34" charset="0"/>
                          <a:cs typeface="Calibri" panose="020F0502020204030204" pitchFamily="34" charset="0"/>
                        </a:rPr>
                        <a:t>Hyperkeratosis</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23</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42710535"/>
                  </a:ext>
                </a:extLst>
              </a:tr>
              <a:tr h="329788">
                <a:tc>
                  <a:txBody>
                    <a:bodyPr/>
                    <a:lstStyle/>
                    <a:p>
                      <a:r>
                        <a:rPr lang="en-US" sz="1800" dirty="0">
                          <a:solidFill>
                            <a:srgbClr val="000000"/>
                          </a:solidFill>
                          <a:latin typeface="Calibri" panose="020F0502020204030204" pitchFamily="34" charset="0"/>
                          <a:cs typeface="Calibri" panose="020F0502020204030204" pitchFamily="34" charset="0"/>
                        </a:rPr>
                        <a:t>Rash </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22</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7"/>
                  </a:ext>
                </a:extLst>
              </a:tr>
              <a:tr h="329821">
                <a:tc>
                  <a:txBody>
                    <a:bodyPr/>
                    <a:lstStyle/>
                    <a:p>
                      <a:r>
                        <a:rPr lang="en-US" sz="1800" dirty="0">
                          <a:solidFill>
                            <a:srgbClr val="000000"/>
                          </a:solidFill>
                          <a:latin typeface="Calibri" panose="020F0502020204030204" pitchFamily="34" charset="0"/>
                          <a:cs typeface="Calibri" panose="020F0502020204030204" pitchFamily="34" charset="0"/>
                        </a:rPr>
                        <a:t>Headache</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22</a:t>
                      </a:r>
                    </a:p>
                  </a:txBody>
                  <a:tcPr marT="45741" marB="45741">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587910224"/>
                  </a:ext>
                </a:extLst>
              </a:tr>
              <a:tr h="329788">
                <a:tc>
                  <a:txBody>
                    <a:bodyPr/>
                    <a:lstStyle/>
                    <a:p>
                      <a:r>
                        <a:rPr lang="en-US" sz="1800" dirty="0">
                          <a:solidFill>
                            <a:srgbClr val="000000"/>
                          </a:solidFill>
                          <a:latin typeface="Calibri" panose="020F0502020204030204" pitchFamily="34" charset="0"/>
                          <a:cs typeface="Calibri" panose="020F0502020204030204" pitchFamily="34" charset="0"/>
                        </a:rPr>
                        <a:t>Constipation</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dirty="0">
                          <a:solidFill>
                            <a:srgbClr val="000000"/>
                          </a:solidFill>
                          <a:latin typeface="Calibri" panose="020F0502020204030204" pitchFamily="34" charset="0"/>
                          <a:cs typeface="Calibri" panose="020F0502020204030204" pitchFamily="34" charset="0"/>
                        </a:rPr>
                        <a:t>22</a:t>
                      </a: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074719278"/>
                  </a:ext>
                </a:extLst>
              </a:tr>
            </a:tbl>
          </a:graphicData>
        </a:graphic>
      </p:graphicFrame>
    </p:spTree>
    <p:extLst>
      <p:ext uri="{BB962C8B-B14F-4D97-AF65-F5344CB8AC3E}">
        <p14:creationId xmlns:p14="http://schemas.microsoft.com/office/powerpoint/2010/main" val="231864923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27">
            <a:extLst>
              <a:ext uri="{FF2B5EF4-FFF2-40B4-BE49-F238E27FC236}">
                <a16:creationId xmlns:a16="http://schemas.microsoft.com/office/drawing/2014/main" id="{11CE14D6-2786-EE43-B8B5-289D960657E9}"/>
              </a:ext>
            </a:extLst>
          </p:cNvPr>
          <p:cNvGrpSpPr/>
          <p:nvPr/>
        </p:nvGrpSpPr>
        <p:grpSpPr>
          <a:xfrm>
            <a:off x="505470" y="2254433"/>
            <a:ext cx="1882488" cy="4023360"/>
            <a:chOff x="719138" y="2266952"/>
            <a:chExt cx="1882488" cy="4023360"/>
          </a:xfrm>
        </p:grpSpPr>
        <p:sp>
          <p:nvSpPr>
            <p:cNvPr id="27" name="Rectangle 26">
              <a:extLst>
                <a:ext uri="{FF2B5EF4-FFF2-40B4-BE49-F238E27FC236}">
                  <a16:creationId xmlns:a16="http://schemas.microsoft.com/office/drawing/2014/main" id="{65CD2B20-6E89-784C-A077-80BFDC4616CB}"/>
                </a:ext>
              </a:extLst>
            </p:cNvPr>
            <p:cNvSpPr/>
            <p:nvPr/>
          </p:nvSpPr>
          <p:spPr bwMode="auto">
            <a:xfrm>
              <a:off x="719138" y="2266952"/>
              <a:ext cx="1882488" cy="4023360"/>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 name="TextBox 20">
              <a:extLst>
                <a:ext uri="{FF2B5EF4-FFF2-40B4-BE49-F238E27FC236}">
                  <a16:creationId xmlns:a16="http://schemas.microsoft.com/office/drawing/2014/main" id="{EE52CFCE-1BE1-6143-9D85-F956D36D052B}"/>
                </a:ext>
              </a:extLst>
            </p:cNvPr>
            <p:cNvSpPr txBox="1"/>
            <p:nvPr/>
          </p:nvSpPr>
          <p:spPr bwMode="auto">
            <a:xfrm>
              <a:off x="759478" y="2306918"/>
              <a:ext cx="1828800" cy="3554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r>
                <a:rPr lang="en-US" sz="1500" b="0" dirty="0">
                  <a:latin typeface="Calibri" panose="020F0502020204030204" pitchFamily="34" charset="0"/>
                  <a:cs typeface="Calibri" panose="020F0502020204030204" pitchFamily="34" charset="0"/>
                </a:rPr>
                <a:t>Skin exam at baseline and every 2 </a:t>
              </a:r>
              <a:r>
                <a:rPr lang="en-US" sz="1500" b="0" dirty="0" err="1">
                  <a:latin typeface="Calibri" panose="020F0502020204030204" pitchFamily="34" charset="0"/>
                  <a:cs typeface="Calibri" panose="020F0502020204030204" pitchFamily="34" charset="0"/>
                </a:rPr>
                <a:t>mo</a:t>
              </a:r>
              <a:r>
                <a:rPr lang="en-US" sz="1500" b="0" dirty="0">
                  <a:latin typeface="Calibri" panose="020F0502020204030204" pitchFamily="34" charset="0"/>
                  <a:cs typeface="Calibri" panose="020F0502020204030204" pitchFamily="34" charset="0"/>
                </a:rPr>
                <a:t> during therapy; monitor up to 6 </a:t>
              </a:r>
              <a:r>
                <a:rPr lang="en-US" sz="1500" b="0" dirty="0" err="1">
                  <a:latin typeface="Calibri" panose="020F0502020204030204" pitchFamily="34" charset="0"/>
                  <a:cs typeface="Calibri" panose="020F0502020204030204" pitchFamily="34" charset="0"/>
                </a:rPr>
                <a:t>mo</a:t>
              </a:r>
              <a:r>
                <a:rPr lang="en-US" sz="1500" b="0" dirty="0">
                  <a:latin typeface="Calibri" panose="020F0502020204030204" pitchFamily="34" charset="0"/>
                  <a:cs typeface="Calibri" panose="020F0502020204030204" pitchFamily="34" charset="0"/>
                </a:rPr>
                <a:t> after discontinuation</a:t>
              </a:r>
            </a:p>
            <a:p>
              <a:pPr lvl="0"/>
              <a:endParaRPr lang="en-US" sz="1500" b="0" dirty="0">
                <a:solidFill>
                  <a:schemeClr val="accent5"/>
                </a:solidFill>
                <a:latin typeface="Calibri" panose="020F0502020204030204" pitchFamily="34" charset="0"/>
                <a:cs typeface="Calibri" panose="020F0502020204030204" pitchFamily="34" charset="0"/>
              </a:endParaRPr>
            </a:p>
            <a:p>
              <a:pPr lvl="0"/>
              <a:r>
                <a:rPr lang="en-US" sz="1500" b="0" dirty="0">
                  <a:latin typeface="Calibri" panose="020F0502020204030204" pitchFamily="34" charset="0"/>
                  <a:cs typeface="Calibri" panose="020F0502020204030204" pitchFamily="34" charset="0"/>
                </a:rPr>
                <a:t>Limit sun exposure; use protection </a:t>
              </a:r>
            </a:p>
            <a:p>
              <a:pPr lvl="0"/>
              <a:endParaRPr lang="en-US" sz="1500" b="0" dirty="0">
                <a:highlight>
                  <a:srgbClr val="00FF00"/>
                </a:highlight>
                <a:latin typeface="Calibri" panose="020F0502020204030204" pitchFamily="34" charset="0"/>
                <a:cs typeface="Calibri" panose="020F0502020204030204" pitchFamily="34" charset="0"/>
              </a:endParaRPr>
            </a:p>
            <a:p>
              <a:pPr lvl="0"/>
              <a:r>
                <a:rPr lang="en-US" sz="1500" b="0" dirty="0">
                  <a:latin typeface="Calibri" panose="020F0502020204030204" pitchFamily="34" charset="0"/>
                  <a:cs typeface="Calibri" panose="020F0502020204030204" pitchFamily="34" charset="0"/>
                </a:rPr>
                <a:t>Manage rash with topical steroids or antibiotic cream; hold </a:t>
              </a:r>
              <a:r>
                <a:rPr lang="en-US" sz="1500" b="0" dirty="0" err="1">
                  <a:latin typeface="Calibri" panose="020F0502020204030204" pitchFamily="34" charset="0"/>
                  <a:cs typeface="Calibri" panose="020F0502020204030204" pitchFamily="34" charset="0"/>
                </a:rPr>
                <a:t>MEKi</a:t>
              </a:r>
              <a:r>
                <a:rPr lang="en-US" sz="1500" b="0" dirty="0">
                  <a:latin typeface="Calibri" panose="020F0502020204030204" pitchFamily="34" charset="0"/>
                  <a:cs typeface="Calibri" panose="020F0502020204030204" pitchFamily="34" charset="0"/>
                </a:rPr>
                <a:t> if no improvement within 2 </a:t>
              </a:r>
              <a:r>
                <a:rPr lang="en-US" sz="1500" b="0" dirty="0" err="1">
                  <a:latin typeface="Calibri" panose="020F0502020204030204" pitchFamily="34" charset="0"/>
                  <a:cs typeface="Calibri" panose="020F0502020204030204" pitchFamily="34" charset="0"/>
                </a:rPr>
                <a:t>wk</a:t>
              </a:r>
              <a:endParaRPr lang="en-US" sz="1500" b="0" dirty="0">
                <a:latin typeface="Calibri" panose="020F0502020204030204" pitchFamily="34" charset="0"/>
                <a:cs typeface="Calibri" panose="020F0502020204030204" pitchFamily="34" charset="0"/>
              </a:endParaRPr>
            </a:p>
          </p:txBody>
        </p:sp>
      </p:grpSp>
      <p:grpSp>
        <p:nvGrpSpPr>
          <p:cNvPr id="29" name="Group 28">
            <a:extLst>
              <a:ext uri="{FF2B5EF4-FFF2-40B4-BE49-F238E27FC236}">
                <a16:creationId xmlns:a16="http://schemas.microsoft.com/office/drawing/2014/main" id="{ADD51E42-F6C1-0847-9877-D880E1B1E9D4}"/>
              </a:ext>
            </a:extLst>
          </p:cNvPr>
          <p:cNvGrpSpPr/>
          <p:nvPr/>
        </p:nvGrpSpPr>
        <p:grpSpPr>
          <a:xfrm>
            <a:off x="2446858" y="2254433"/>
            <a:ext cx="1828800" cy="4023360"/>
            <a:chOff x="760401" y="2266952"/>
            <a:chExt cx="1828800" cy="4023360"/>
          </a:xfrm>
        </p:grpSpPr>
        <p:sp>
          <p:nvSpPr>
            <p:cNvPr id="30" name="Rectangle 29">
              <a:extLst>
                <a:ext uri="{FF2B5EF4-FFF2-40B4-BE49-F238E27FC236}">
                  <a16:creationId xmlns:a16="http://schemas.microsoft.com/office/drawing/2014/main" id="{0B759D6B-C537-3D44-83A2-AB621FC80BFA}"/>
                </a:ext>
              </a:extLst>
            </p:cNvPr>
            <p:cNvSpPr/>
            <p:nvPr/>
          </p:nvSpPr>
          <p:spPr bwMode="auto">
            <a:xfrm>
              <a:off x="760401" y="2266952"/>
              <a:ext cx="1828800" cy="4023360"/>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 name="TextBox 30">
              <a:extLst>
                <a:ext uri="{FF2B5EF4-FFF2-40B4-BE49-F238E27FC236}">
                  <a16:creationId xmlns:a16="http://schemas.microsoft.com/office/drawing/2014/main" id="{0027600E-3BE0-014E-86E2-D4457EA5975F}"/>
                </a:ext>
              </a:extLst>
            </p:cNvPr>
            <p:cNvSpPr txBox="1"/>
            <p:nvPr/>
          </p:nvSpPr>
          <p:spPr bwMode="auto">
            <a:xfrm>
              <a:off x="760401" y="2306918"/>
              <a:ext cx="1828800" cy="2651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r>
                <a:rPr lang="en-US" sz="1500" b="0" dirty="0">
                  <a:latin typeface="Calibri" panose="020F0502020204030204" pitchFamily="34" charset="0"/>
                  <a:cs typeface="Calibri" panose="020F0502020204030204" pitchFamily="34" charset="0"/>
                </a:rPr>
                <a:t>Baseline retinal evaluation, then as needed</a:t>
              </a:r>
            </a:p>
            <a:p>
              <a:pPr lvl="0"/>
              <a:endParaRPr lang="en-US" sz="1500" b="0" dirty="0">
                <a:latin typeface="Calibri" panose="020F0502020204030204" pitchFamily="34" charset="0"/>
                <a:cs typeface="Calibri" panose="020F0502020204030204" pitchFamily="34" charset="0"/>
              </a:endParaRPr>
            </a:p>
            <a:p>
              <a:pPr lvl="0"/>
              <a:r>
                <a:rPr lang="en-US" sz="1500" b="0" dirty="0">
                  <a:latin typeface="Calibri" panose="020F0502020204030204" pitchFamily="34" charset="0"/>
                  <a:cs typeface="Calibri" panose="020F0502020204030204" pitchFamily="34" charset="0"/>
                </a:rPr>
                <a:t>Visual Disturbance: Continue therapy if grade 1; for grade ≥2 hold </a:t>
              </a:r>
              <a:r>
                <a:rPr lang="en-US" sz="1500" b="0" dirty="0" err="1">
                  <a:latin typeface="Calibri" panose="020F0502020204030204" pitchFamily="34" charset="0"/>
                  <a:cs typeface="Calibri" panose="020F0502020204030204" pitchFamily="34" charset="0"/>
                </a:rPr>
                <a:t>MEKi</a:t>
              </a:r>
              <a:r>
                <a:rPr lang="en-US" sz="1500" b="0" dirty="0">
                  <a:latin typeface="Calibri" panose="020F0502020204030204" pitchFamily="34" charset="0"/>
                  <a:cs typeface="Calibri" panose="020F0502020204030204" pitchFamily="34" charset="0"/>
                </a:rPr>
                <a:t> and request urgent ophthalmology consult</a:t>
              </a:r>
            </a:p>
          </p:txBody>
        </p:sp>
      </p:grpSp>
      <p:grpSp>
        <p:nvGrpSpPr>
          <p:cNvPr id="32" name="Group 31">
            <a:extLst>
              <a:ext uri="{FF2B5EF4-FFF2-40B4-BE49-F238E27FC236}">
                <a16:creationId xmlns:a16="http://schemas.microsoft.com/office/drawing/2014/main" id="{A741834D-22B4-5748-A7A6-F35717C40CA4}"/>
              </a:ext>
            </a:extLst>
          </p:cNvPr>
          <p:cNvGrpSpPr/>
          <p:nvPr/>
        </p:nvGrpSpPr>
        <p:grpSpPr>
          <a:xfrm>
            <a:off x="4329740" y="2254433"/>
            <a:ext cx="1869140" cy="4056449"/>
            <a:chOff x="719138" y="2266953"/>
            <a:chExt cx="1869140" cy="4056449"/>
          </a:xfrm>
        </p:grpSpPr>
        <p:sp>
          <p:nvSpPr>
            <p:cNvPr id="33" name="Rectangle 32">
              <a:extLst>
                <a:ext uri="{FF2B5EF4-FFF2-40B4-BE49-F238E27FC236}">
                  <a16:creationId xmlns:a16="http://schemas.microsoft.com/office/drawing/2014/main" id="{FBF6645E-7630-BF49-9105-F6CD1473640F}"/>
                </a:ext>
              </a:extLst>
            </p:cNvPr>
            <p:cNvSpPr/>
            <p:nvPr/>
          </p:nvSpPr>
          <p:spPr bwMode="auto">
            <a:xfrm>
              <a:off x="719138" y="2266953"/>
              <a:ext cx="1828800" cy="4023360"/>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 name="TextBox 33">
              <a:extLst>
                <a:ext uri="{FF2B5EF4-FFF2-40B4-BE49-F238E27FC236}">
                  <a16:creationId xmlns:a16="http://schemas.microsoft.com/office/drawing/2014/main" id="{49C84879-EB9C-CD46-9A77-59F4BF2E3AEB}"/>
                </a:ext>
              </a:extLst>
            </p:cNvPr>
            <p:cNvSpPr txBox="1"/>
            <p:nvPr/>
          </p:nvSpPr>
          <p:spPr bwMode="auto">
            <a:xfrm>
              <a:off x="759478" y="2306918"/>
              <a:ext cx="1828800" cy="4016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r>
                <a:rPr lang="en-US" sz="1500" b="0" dirty="0">
                  <a:solidFill>
                    <a:schemeClr val="bg1"/>
                  </a:solidFill>
                  <a:latin typeface="Calibri" panose="020F0502020204030204" pitchFamily="34" charset="0"/>
                  <a:cs typeface="Calibri" panose="020F0502020204030204" pitchFamily="34" charset="0"/>
                </a:rPr>
                <a:t>ECG at baseline and 15 d after initiation</a:t>
              </a:r>
            </a:p>
            <a:p>
              <a:pPr marL="285750" lvl="0" indent="-285750">
                <a:buFont typeface="Wingdings" panose="05000000000000000000" pitchFamily="2" charset="2"/>
                <a:buChar char="§"/>
              </a:pPr>
              <a:r>
                <a:rPr lang="en-US" sz="1500" b="0" dirty="0">
                  <a:solidFill>
                    <a:schemeClr val="bg1"/>
                  </a:solidFill>
                  <a:latin typeface="Calibri" panose="020F0502020204030204" pitchFamily="34" charset="0"/>
                  <a:cs typeface="Calibri" panose="020F0502020204030204" pitchFamily="34" charset="0"/>
                </a:rPr>
                <a:t>Monthly for 3 mo, then every 3 </a:t>
              </a:r>
              <a:r>
                <a:rPr lang="en-US" sz="1500" b="0" dirty="0" err="1">
                  <a:solidFill>
                    <a:schemeClr val="bg1"/>
                  </a:solidFill>
                  <a:latin typeface="Calibri" panose="020F0502020204030204" pitchFamily="34" charset="0"/>
                  <a:cs typeface="Calibri" panose="020F0502020204030204" pitchFamily="34" charset="0"/>
                </a:rPr>
                <a:t>mo</a:t>
              </a:r>
              <a:endParaRPr lang="en-US" sz="1500" b="0" dirty="0">
                <a:solidFill>
                  <a:schemeClr val="bg1"/>
                </a:solidFill>
                <a:latin typeface="Calibri" panose="020F0502020204030204" pitchFamily="34" charset="0"/>
                <a:cs typeface="Calibri" panose="020F0502020204030204" pitchFamily="34" charset="0"/>
              </a:endParaRPr>
            </a:p>
            <a:p>
              <a:pPr marL="239713" lvl="0" indent="-239713">
                <a:buFont typeface="Wingdings" pitchFamily="2" charset="2"/>
                <a:buChar char="§"/>
              </a:pPr>
              <a:endParaRPr lang="en-US" sz="1500" b="0" dirty="0">
                <a:solidFill>
                  <a:schemeClr val="bg1"/>
                </a:solidFill>
                <a:latin typeface="Calibri" panose="020F0502020204030204" pitchFamily="34" charset="0"/>
                <a:cs typeface="Calibri" panose="020F0502020204030204" pitchFamily="34" charset="0"/>
              </a:endParaRPr>
            </a:p>
            <a:p>
              <a:pPr lvl="0"/>
              <a:r>
                <a:rPr lang="en-US" sz="1500" b="0" dirty="0">
                  <a:solidFill>
                    <a:schemeClr val="bg1"/>
                  </a:solidFill>
                  <a:latin typeface="Calibri" panose="020F0502020204030204" pitchFamily="34" charset="0"/>
                  <a:cs typeface="Calibri" panose="020F0502020204030204" pitchFamily="34" charset="0"/>
                </a:rPr>
                <a:t>LVEF at baseline, 1 </a:t>
              </a:r>
              <a:r>
                <a:rPr lang="en-US" sz="1500" b="0" dirty="0" err="1">
                  <a:solidFill>
                    <a:schemeClr val="bg1"/>
                  </a:solidFill>
                  <a:latin typeface="Calibri" panose="020F0502020204030204" pitchFamily="34" charset="0"/>
                  <a:cs typeface="Calibri" panose="020F0502020204030204" pitchFamily="34" charset="0"/>
                </a:rPr>
                <a:t>mo</a:t>
              </a:r>
              <a:r>
                <a:rPr lang="en-US" sz="1500" b="0" dirty="0">
                  <a:solidFill>
                    <a:schemeClr val="bg1"/>
                  </a:solidFill>
                  <a:latin typeface="Calibri" panose="020F0502020204030204" pitchFamily="34" charset="0"/>
                  <a:cs typeface="Calibri" panose="020F0502020204030204" pitchFamily="34" charset="0"/>
                </a:rPr>
                <a:t>, every 2-3 </a:t>
              </a:r>
              <a:r>
                <a:rPr lang="en-US" sz="1500" b="0" dirty="0" err="1">
                  <a:solidFill>
                    <a:schemeClr val="bg1"/>
                  </a:solidFill>
                  <a:latin typeface="Calibri" panose="020F0502020204030204" pitchFamily="34" charset="0"/>
                  <a:cs typeface="Calibri" panose="020F0502020204030204" pitchFamily="34" charset="0"/>
                </a:rPr>
                <a:t>mo</a:t>
              </a:r>
              <a:r>
                <a:rPr lang="en-US" sz="1500" b="0" dirty="0">
                  <a:solidFill>
                    <a:schemeClr val="bg1"/>
                  </a:solidFill>
                  <a:latin typeface="Calibri" panose="020F0502020204030204" pitchFamily="34" charset="0"/>
                  <a:cs typeface="Calibri" panose="020F0502020204030204" pitchFamily="34" charset="0"/>
                </a:rPr>
                <a:t> </a:t>
              </a:r>
            </a:p>
            <a:p>
              <a:pPr lvl="0"/>
              <a:endParaRPr lang="en-US" sz="1500" b="0" dirty="0">
                <a:solidFill>
                  <a:schemeClr val="bg1"/>
                </a:solidFill>
                <a:latin typeface="Calibri" panose="020F0502020204030204" pitchFamily="34" charset="0"/>
                <a:cs typeface="Calibri" panose="020F0502020204030204" pitchFamily="34" charset="0"/>
              </a:endParaRPr>
            </a:p>
            <a:p>
              <a:pPr lvl="0"/>
              <a:r>
                <a:rPr lang="en-US" sz="1500" b="0" dirty="0">
                  <a:solidFill>
                    <a:schemeClr val="bg1"/>
                  </a:solidFill>
                  <a:latin typeface="Calibri" panose="020F0502020204030204" pitchFamily="34" charset="0"/>
                  <a:cs typeface="Calibri" panose="020F0502020204030204" pitchFamily="34" charset="0"/>
                </a:rPr>
                <a:t>Hold </a:t>
              </a:r>
              <a:r>
                <a:rPr lang="en-US" sz="1500" b="0" dirty="0" err="1">
                  <a:solidFill>
                    <a:schemeClr val="bg1"/>
                  </a:solidFill>
                  <a:latin typeface="Calibri" panose="020F0502020204030204" pitchFamily="34" charset="0"/>
                  <a:cs typeface="Calibri" panose="020F0502020204030204" pitchFamily="34" charset="0"/>
                </a:rPr>
                <a:t>MEKi</a:t>
              </a:r>
              <a:r>
                <a:rPr lang="en-US" sz="1500" b="0" dirty="0">
                  <a:solidFill>
                    <a:schemeClr val="bg1"/>
                  </a:solidFill>
                  <a:latin typeface="Calibri" panose="020F0502020204030204" pitchFamily="34" charset="0"/>
                  <a:cs typeface="Calibri" panose="020F0502020204030204" pitchFamily="34" charset="0"/>
                </a:rPr>
                <a:t> for decreased LVEF; monitor closely.</a:t>
              </a:r>
            </a:p>
            <a:p>
              <a:pPr lvl="0"/>
              <a:endParaRPr lang="en-US" sz="1500" b="0" dirty="0">
                <a:solidFill>
                  <a:schemeClr val="bg1"/>
                </a:solidFill>
                <a:latin typeface="Calibri" panose="020F0502020204030204" pitchFamily="34" charset="0"/>
                <a:cs typeface="Calibri" panose="020F0502020204030204" pitchFamily="34" charset="0"/>
              </a:endParaRPr>
            </a:p>
            <a:p>
              <a:pPr lvl="0"/>
              <a:r>
                <a:rPr lang="en-US" sz="1500" b="0" dirty="0">
                  <a:solidFill>
                    <a:schemeClr val="bg1"/>
                  </a:solidFill>
                  <a:latin typeface="Calibri" panose="020F0502020204030204" pitchFamily="34" charset="0"/>
                  <a:cs typeface="Calibri" panose="020F0502020204030204" pitchFamily="34" charset="0"/>
                </a:rPr>
                <a:t>Restart at a reduced dose if LVEF improves or discontinue if not </a:t>
              </a:r>
            </a:p>
          </p:txBody>
        </p:sp>
      </p:grpSp>
      <p:grpSp>
        <p:nvGrpSpPr>
          <p:cNvPr id="5" name="Group 4">
            <a:extLst>
              <a:ext uri="{FF2B5EF4-FFF2-40B4-BE49-F238E27FC236}">
                <a16:creationId xmlns:a16="http://schemas.microsoft.com/office/drawing/2014/main" id="{F98E571E-1B8E-500E-D155-F3BD5277198C}"/>
              </a:ext>
            </a:extLst>
          </p:cNvPr>
          <p:cNvGrpSpPr/>
          <p:nvPr/>
        </p:nvGrpSpPr>
        <p:grpSpPr>
          <a:xfrm>
            <a:off x="6240794" y="2254433"/>
            <a:ext cx="1828800" cy="4023360"/>
            <a:chOff x="6249520" y="2347325"/>
            <a:chExt cx="1828800" cy="4023360"/>
          </a:xfrm>
        </p:grpSpPr>
        <p:sp>
          <p:nvSpPr>
            <p:cNvPr id="36" name="Rectangle 35">
              <a:extLst>
                <a:ext uri="{FF2B5EF4-FFF2-40B4-BE49-F238E27FC236}">
                  <a16:creationId xmlns:a16="http://schemas.microsoft.com/office/drawing/2014/main" id="{9A0ED5C2-E729-624F-B3FA-E483B57CDF1B}"/>
                </a:ext>
              </a:extLst>
            </p:cNvPr>
            <p:cNvSpPr/>
            <p:nvPr/>
          </p:nvSpPr>
          <p:spPr bwMode="auto">
            <a:xfrm>
              <a:off x="6249520" y="2347325"/>
              <a:ext cx="1820032" cy="4023360"/>
            </a:xfrm>
            <a:prstGeom prst="rect">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TextBox 36">
              <a:extLst>
                <a:ext uri="{FF2B5EF4-FFF2-40B4-BE49-F238E27FC236}">
                  <a16:creationId xmlns:a16="http://schemas.microsoft.com/office/drawing/2014/main" id="{1608C7F8-520E-8946-B4C6-2E038E50743A}"/>
                </a:ext>
              </a:extLst>
            </p:cNvPr>
            <p:cNvSpPr txBox="1"/>
            <p:nvPr/>
          </p:nvSpPr>
          <p:spPr bwMode="auto">
            <a:xfrm>
              <a:off x="6258288" y="2387290"/>
              <a:ext cx="1820032" cy="21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r>
                <a:rPr lang="en-US" sz="1500" b="0" dirty="0">
                  <a:latin typeface="Calibri" panose="020F0502020204030204" pitchFamily="34" charset="0"/>
                  <a:cs typeface="Calibri" panose="020F0502020204030204" pitchFamily="34" charset="0"/>
                </a:rPr>
                <a:t>Baseline, then monthly liver function tests</a:t>
              </a:r>
            </a:p>
            <a:p>
              <a:pPr marL="239713" lvl="0" indent="-239713">
                <a:buFont typeface="Wingdings" pitchFamily="2" charset="2"/>
                <a:buChar char="§"/>
              </a:pPr>
              <a:r>
                <a:rPr lang="en-US" sz="1500" b="0" dirty="0">
                  <a:latin typeface="Calibri" panose="020F0502020204030204" pitchFamily="34" charset="0"/>
                  <a:cs typeface="Calibri" panose="020F0502020204030204" pitchFamily="34" charset="0"/>
                </a:rPr>
                <a:t>Hold </a:t>
              </a:r>
              <a:r>
                <a:rPr lang="en-US" sz="1500" b="0" dirty="0" err="1">
                  <a:latin typeface="Calibri" panose="020F0502020204030204" pitchFamily="34" charset="0"/>
                  <a:cs typeface="Calibri" panose="020F0502020204030204" pitchFamily="34" charset="0"/>
                </a:rPr>
                <a:t>BRAFi</a:t>
              </a:r>
              <a:r>
                <a:rPr lang="en-US" sz="1500" b="0" dirty="0">
                  <a:latin typeface="Calibri" panose="020F0502020204030204" pitchFamily="34" charset="0"/>
                  <a:cs typeface="Calibri" panose="020F0502020204030204" pitchFamily="34" charset="0"/>
                </a:rPr>
                <a:t> and </a:t>
              </a:r>
              <a:r>
                <a:rPr lang="en-US" sz="1500" b="0" dirty="0" err="1">
                  <a:latin typeface="Calibri" panose="020F0502020204030204" pitchFamily="34" charset="0"/>
                  <a:cs typeface="Calibri" panose="020F0502020204030204" pitchFamily="34" charset="0"/>
                </a:rPr>
                <a:t>MEKi</a:t>
              </a:r>
              <a:r>
                <a:rPr lang="en-US" sz="1500" b="0" dirty="0">
                  <a:latin typeface="Calibri" panose="020F0502020204030204" pitchFamily="34" charset="0"/>
                  <a:cs typeface="Calibri" panose="020F0502020204030204" pitchFamily="34" charset="0"/>
                </a:rPr>
                <a:t> for grade≥ 3 liver function test resume at reduced dose once grade ≤1</a:t>
              </a:r>
            </a:p>
          </p:txBody>
        </p:sp>
      </p:grpSp>
      <p:grpSp>
        <p:nvGrpSpPr>
          <p:cNvPr id="38" name="Group 37">
            <a:extLst>
              <a:ext uri="{FF2B5EF4-FFF2-40B4-BE49-F238E27FC236}">
                <a16:creationId xmlns:a16="http://schemas.microsoft.com/office/drawing/2014/main" id="{FCDEB577-187E-6E47-BAF1-140366BADFC6}"/>
              </a:ext>
            </a:extLst>
          </p:cNvPr>
          <p:cNvGrpSpPr/>
          <p:nvPr/>
        </p:nvGrpSpPr>
        <p:grpSpPr>
          <a:xfrm>
            <a:off x="8128993" y="2254433"/>
            <a:ext cx="1837610" cy="4023360"/>
            <a:chOff x="719138" y="2266952"/>
            <a:chExt cx="1837610" cy="4023360"/>
          </a:xfrm>
        </p:grpSpPr>
        <p:sp>
          <p:nvSpPr>
            <p:cNvPr id="39" name="Rectangle 38">
              <a:extLst>
                <a:ext uri="{FF2B5EF4-FFF2-40B4-BE49-F238E27FC236}">
                  <a16:creationId xmlns:a16="http://schemas.microsoft.com/office/drawing/2014/main" id="{188AAFE3-7414-524A-B16C-9C012EFA18D5}"/>
                </a:ext>
              </a:extLst>
            </p:cNvPr>
            <p:cNvSpPr/>
            <p:nvPr/>
          </p:nvSpPr>
          <p:spPr bwMode="auto">
            <a:xfrm>
              <a:off x="719138" y="2266952"/>
              <a:ext cx="1828800" cy="4023360"/>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Calibri" panose="020F0502020204030204" pitchFamily="34" charset="0"/>
              </a:endParaRPr>
            </a:p>
          </p:txBody>
        </p:sp>
        <p:sp>
          <p:nvSpPr>
            <p:cNvPr id="40" name="TextBox 39">
              <a:extLst>
                <a:ext uri="{FF2B5EF4-FFF2-40B4-BE49-F238E27FC236}">
                  <a16:creationId xmlns:a16="http://schemas.microsoft.com/office/drawing/2014/main" id="{378CF88A-4AED-564C-90E1-4F697FB23240}"/>
                </a:ext>
              </a:extLst>
            </p:cNvPr>
            <p:cNvSpPr txBox="1"/>
            <p:nvPr/>
          </p:nvSpPr>
          <p:spPr bwMode="auto">
            <a:xfrm>
              <a:off x="727948" y="2306918"/>
              <a:ext cx="182880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r>
                <a:rPr lang="en-US" sz="1500" b="0" dirty="0">
                  <a:latin typeface="Calibri" panose="020F0502020204030204" pitchFamily="34" charset="0"/>
                  <a:cs typeface="Calibri" panose="020F0502020204030204" pitchFamily="34" charset="0"/>
                </a:rPr>
                <a:t>Use acetaminophen, ibuprofen</a:t>
              </a:r>
            </a:p>
            <a:p>
              <a:endParaRPr lang="en-US" sz="1500" b="0" dirty="0">
                <a:latin typeface="Calibri" panose="020F0502020204030204" pitchFamily="34" charset="0"/>
                <a:cs typeface="Calibri" panose="020F0502020204030204" pitchFamily="34" charset="0"/>
              </a:endParaRPr>
            </a:p>
            <a:p>
              <a:r>
                <a:rPr lang="en-US" sz="1500" b="0" dirty="0">
                  <a:latin typeface="Calibri" panose="020F0502020204030204" pitchFamily="34" charset="0"/>
                  <a:cs typeface="Calibri" panose="020F0502020204030204" pitchFamily="34" charset="0"/>
                </a:rPr>
                <a:t>Infection workup</a:t>
              </a:r>
            </a:p>
            <a:p>
              <a:endParaRPr lang="en-US" sz="1500" b="0" dirty="0">
                <a:latin typeface="Calibri" panose="020F0502020204030204" pitchFamily="34" charset="0"/>
                <a:cs typeface="Calibri" panose="020F0502020204030204" pitchFamily="34" charset="0"/>
              </a:endParaRPr>
            </a:p>
            <a:p>
              <a:r>
                <a:rPr lang="en-US" sz="1500" b="0" dirty="0">
                  <a:latin typeface="Calibri" panose="020F0502020204030204" pitchFamily="34" charset="0"/>
                  <a:cs typeface="Calibri" panose="020F0502020204030204" pitchFamily="34" charset="0"/>
                </a:rPr>
                <a:t>Oral corticosteroids if necessary</a:t>
              </a:r>
            </a:p>
            <a:p>
              <a:endParaRPr lang="en-US" sz="1500" b="0" dirty="0">
                <a:latin typeface="Calibri" panose="020F0502020204030204" pitchFamily="34" charset="0"/>
                <a:cs typeface="Calibri" panose="020F0502020204030204" pitchFamily="34" charset="0"/>
              </a:endParaRPr>
            </a:p>
            <a:p>
              <a:r>
                <a:rPr lang="en-US" sz="1500" b="0" dirty="0">
                  <a:latin typeface="Calibri" panose="020F0502020204030204" pitchFamily="34" charset="0"/>
                  <a:cs typeface="Calibri" panose="020F0502020204030204" pitchFamily="34" charset="0"/>
                </a:rPr>
                <a:t>Consider reducing </a:t>
              </a:r>
              <a:r>
                <a:rPr lang="en-US" sz="1500" b="0" dirty="0" err="1">
                  <a:latin typeface="Calibri" panose="020F0502020204030204" pitchFamily="34" charset="0"/>
                  <a:cs typeface="Calibri" panose="020F0502020204030204" pitchFamily="34" charset="0"/>
                </a:rPr>
                <a:t>BRAFi</a:t>
              </a:r>
              <a:endParaRPr lang="en-US" sz="1500" b="0" dirty="0">
                <a:latin typeface="Calibri" panose="020F0502020204030204" pitchFamily="34" charset="0"/>
                <a:cs typeface="Calibri" panose="020F0502020204030204" pitchFamily="34" charset="0"/>
              </a:endParaRPr>
            </a:p>
            <a:p>
              <a:pPr marL="285750" lvl="0" indent="-285750">
                <a:buFont typeface="Wingdings" panose="05000000000000000000" pitchFamily="2" charset="2"/>
                <a:buChar char="§"/>
              </a:pPr>
              <a:endParaRPr lang="en-US" sz="1500" b="0" dirty="0">
                <a:latin typeface="Calibri" panose="020F0502020204030204" pitchFamily="34" charset="0"/>
                <a:cs typeface="Calibri" panose="020F0502020204030204" pitchFamily="34" charset="0"/>
              </a:endParaRPr>
            </a:p>
            <a:p>
              <a:pPr lvl="0">
                <a:buNone/>
              </a:pPr>
              <a:endParaRPr lang="en-US" sz="1500" b="0" dirty="0">
                <a:solidFill>
                  <a:schemeClr val="bg1"/>
                </a:solidFill>
                <a:latin typeface="Calibri" panose="020F0502020204030204" pitchFamily="34" charset="0"/>
                <a:cs typeface="Calibri" panose="020F0502020204030204" pitchFamily="34" charset="0"/>
              </a:endParaRPr>
            </a:p>
          </p:txBody>
        </p:sp>
      </p:grpSp>
      <p:sp>
        <p:nvSpPr>
          <p:cNvPr id="2" name="Title 1">
            <a:extLst>
              <a:ext uri="{FF2B5EF4-FFF2-40B4-BE49-F238E27FC236}">
                <a16:creationId xmlns:a16="http://schemas.microsoft.com/office/drawing/2014/main" id="{0C66CCC2-72C4-48F1-AC72-C15ABBB4F429}"/>
              </a:ext>
            </a:extLst>
          </p:cNvPr>
          <p:cNvSpPr>
            <a:spLocks noGrp="1"/>
          </p:cNvSpPr>
          <p:nvPr>
            <p:ph type="title"/>
          </p:nvPr>
        </p:nvSpPr>
        <p:spPr/>
        <p:txBody>
          <a:bodyPr/>
          <a:lstStyle/>
          <a:p>
            <a:r>
              <a:rPr lang="en-US" dirty="0"/>
              <a:t>BRAF/MEK Inhibitor Combination </a:t>
            </a:r>
            <a:br>
              <a:rPr lang="en-US" dirty="0"/>
            </a:br>
            <a:r>
              <a:rPr lang="en-US" dirty="0"/>
              <a:t>Adverse Event Management</a:t>
            </a:r>
          </a:p>
        </p:txBody>
      </p:sp>
      <p:sp>
        <p:nvSpPr>
          <p:cNvPr id="3" name="Text Box 11">
            <a:extLst>
              <a:ext uri="{FF2B5EF4-FFF2-40B4-BE49-F238E27FC236}">
                <a16:creationId xmlns:a16="http://schemas.microsoft.com/office/drawing/2014/main" id="{63FF0EB3-D3F1-43DC-A78A-238D8C8E8A2A}"/>
              </a:ext>
            </a:extLst>
          </p:cNvPr>
          <p:cNvSpPr txBox="1">
            <a:spLocks noChangeArrowheads="1"/>
          </p:cNvSpPr>
          <p:nvPr/>
        </p:nvSpPr>
        <p:spPr bwMode="auto">
          <a:xfrm>
            <a:off x="441921" y="6356020"/>
            <a:ext cx="708803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defRPr/>
            </a:pPr>
            <a:r>
              <a:rPr kumimoji="0" lang="en-US" sz="1200" b="0" i="0" u="none" strike="noStrike" kern="0" cap="none" spc="0" normalizeH="0" baseline="0" noProof="0" dirty="0">
                <a:ln>
                  <a:noFill/>
                </a:ln>
                <a:solidFill>
                  <a:schemeClr val="bg2"/>
                </a:solidFill>
                <a:effectLst/>
                <a:uLnTx/>
                <a:uFillTx/>
                <a:latin typeface="Calibri" panose="020F0502020204030204" pitchFamily="34" charset="0"/>
                <a:ea typeface="+mn-ea"/>
                <a:cs typeface="+mn-cs"/>
              </a:rPr>
              <a:t>Daud. Oncologist. 2017;22:823. Schreck. </a:t>
            </a:r>
            <a:r>
              <a:rPr kumimoji="0" lang="en-US" sz="1200" b="0" i="0" u="none" strike="noStrike" kern="0" cap="none" spc="0" normalizeH="0" baseline="0" noProof="0" dirty="0" err="1">
                <a:ln>
                  <a:noFill/>
                </a:ln>
                <a:solidFill>
                  <a:schemeClr val="bg2"/>
                </a:solidFill>
                <a:effectLst/>
                <a:uLnTx/>
                <a:uFillTx/>
                <a:latin typeface="Calibri" panose="020F0502020204030204" pitchFamily="34" charset="0"/>
                <a:ea typeface="+mn-ea"/>
                <a:cs typeface="+mn-cs"/>
              </a:rPr>
              <a:t>Neurooncol</a:t>
            </a:r>
            <a:r>
              <a:rPr kumimoji="0" lang="en-US" sz="1200" b="0" i="0" u="none" strike="noStrike" kern="0" cap="none" spc="0" normalizeH="0" baseline="0" noProof="0" dirty="0">
                <a:ln>
                  <a:noFill/>
                </a:ln>
                <a:solidFill>
                  <a:schemeClr val="bg2"/>
                </a:solidFill>
                <a:effectLst/>
                <a:uLnTx/>
                <a:uFillTx/>
                <a:latin typeface="Calibri" panose="020F0502020204030204" pitchFamily="34" charset="0"/>
                <a:ea typeface="+mn-ea"/>
                <a:cs typeface="+mn-cs"/>
              </a:rPr>
              <a:t> </a:t>
            </a:r>
            <a:r>
              <a:rPr kumimoji="0" lang="en-US" sz="1200" b="0" i="0" u="none" strike="noStrike" kern="0" cap="none" spc="0" normalizeH="0" baseline="0" noProof="0" dirty="0" err="1">
                <a:ln>
                  <a:noFill/>
                </a:ln>
                <a:solidFill>
                  <a:schemeClr val="bg2"/>
                </a:solidFill>
                <a:effectLst/>
                <a:uLnTx/>
                <a:uFillTx/>
                <a:latin typeface="Calibri" panose="020F0502020204030204" pitchFamily="34" charset="0"/>
                <a:ea typeface="+mn-ea"/>
                <a:cs typeface="+mn-cs"/>
              </a:rPr>
              <a:t>Pract</a:t>
            </a:r>
            <a:r>
              <a:rPr kumimoji="0" lang="en-US" sz="1200" b="0" i="0" u="none" strike="noStrike" kern="0" cap="none" spc="0" normalizeH="0" baseline="0" noProof="0" dirty="0">
                <a:ln>
                  <a:noFill/>
                </a:ln>
                <a:solidFill>
                  <a:schemeClr val="bg2"/>
                </a:solidFill>
                <a:effectLst/>
                <a:uLnTx/>
                <a:uFillTx/>
                <a:latin typeface="Calibri" panose="020F0502020204030204" pitchFamily="34" charset="0"/>
                <a:ea typeface="+mn-ea"/>
                <a:cs typeface="+mn-cs"/>
              </a:rPr>
              <a:t>. 2020;7:369. </a:t>
            </a:r>
          </a:p>
        </p:txBody>
      </p:sp>
      <p:sp>
        <p:nvSpPr>
          <p:cNvPr id="12" name="Chevron 11">
            <a:extLst>
              <a:ext uri="{FF2B5EF4-FFF2-40B4-BE49-F238E27FC236}">
                <a16:creationId xmlns:a16="http://schemas.microsoft.com/office/drawing/2014/main" id="{8DB2B46F-C524-9147-A126-FF5153C8207B}"/>
              </a:ext>
            </a:extLst>
          </p:cNvPr>
          <p:cNvSpPr/>
          <p:nvPr/>
        </p:nvSpPr>
        <p:spPr bwMode="auto">
          <a:xfrm>
            <a:off x="4349910" y="1568345"/>
            <a:ext cx="1828800" cy="660400"/>
          </a:xfrm>
          <a:prstGeom prst="snip1Rect">
            <a:avLst>
              <a:gd name="adj" fmla="val 50000"/>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 name="Chevron 12">
            <a:extLst>
              <a:ext uri="{FF2B5EF4-FFF2-40B4-BE49-F238E27FC236}">
                <a16:creationId xmlns:a16="http://schemas.microsoft.com/office/drawing/2014/main" id="{C8B421E9-F30D-9647-B215-02365F65092E}"/>
              </a:ext>
            </a:extLst>
          </p:cNvPr>
          <p:cNvSpPr/>
          <p:nvPr/>
        </p:nvSpPr>
        <p:spPr bwMode="auto">
          <a:xfrm>
            <a:off x="6240794" y="1568345"/>
            <a:ext cx="1828800" cy="660400"/>
          </a:xfrm>
          <a:prstGeom prst="snip1Rect">
            <a:avLst>
              <a:gd name="adj" fmla="val 50000"/>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 name="Chevron 13">
            <a:extLst>
              <a:ext uri="{FF2B5EF4-FFF2-40B4-BE49-F238E27FC236}">
                <a16:creationId xmlns:a16="http://schemas.microsoft.com/office/drawing/2014/main" id="{F6B8CF33-EB11-694C-AA07-5E044B83DE3D}"/>
              </a:ext>
            </a:extLst>
          </p:cNvPr>
          <p:cNvSpPr/>
          <p:nvPr/>
        </p:nvSpPr>
        <p:spPr bwMode="auto">
          <a:xfrm>
            <a:off x="8133398" y="1568345"/>
            <a:ext cx="1828800" cy="660400"/>
          </a:xfrm>
          <a:prstGeom prst="snip1Rect">
            <a:avLst>
              <a:gd name="adj" fmla="val 50000"/>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 name="Chevron 10">
            <a:extLst>
              <a:ext uri="{FF2B5EF4-FFF2-40B4-BE49-F238E27FC236}">
                <a16:creationId xmlns:a16="http://schemas.microsoft.com/office/drawing/2014/main" id="{F3556B9D-3261-0A43-BDE0-8D39D931FB5D}"/>
              </a:ext>
            </a:extLst>
          </p:cNvPr>
          <p:cNvSpPr/>
          <p:nvPr/>
        </p:nvSpPr>
        <p:spPr bwMode="auto">
          <a:xfrm>
            <a:off x="2446858" y="1568345"/>
            <a:ext cx="1828800" cy="660400"/>
          </a:xfrm>
          <a:prstGeom prst="snip1Rect">
            <a:avLst>
              <a:gd name="adj" fmla="val 50000"/>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atin typeface="Calibri" panose="020F0502020204030204" pitchFamily="34" charset="0"/>
            </a:endParaRPr>
          </a:p>
        </p:txBody>
      </p:sp>
      <p:sp>
        <p:nvSpPr>
          <p:cNvPr id="17" name="TextBox 16">
            <a:extLst>
              <a:ext uri="{FF2B5EF4-FFF2-40B4-BE49-F238E27FC236}">
                <a16:creationId xmlns:a16="http://schemas.microsoft.com/office/drawing/2014/main" id="{845CAE63-B198-634E-8F6C-9439908EBC83}"/>
              </a:ext>
            </a:extLst>
          </p:cNvPr>
          <p:cNvSpPr txBox="1"/>
          <p:nvPr/>
        </p:nvSpPr>
        <p:spPr bwMode="auto">
          <a:xfrm>
            <a:off x="2536108" y="1732828"/>
            <a:ext cx="1650300" cy="37592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Ocular</a:t>
            </a:r>
          </a:p>
        </p:txBody>
      </p:sp>
      <p:sp>
        <p:nvSpPr>
          <p:cNvPr id="18" name="TextBox 17">
            <a:extLst>
              <a:ext uri="{FF2B5EF4-FFF2-40B4-BE49-F238E27FC236}">
                <a16:creationId xmlns:a16="http://schemas.microsoft.com/office/drawing/2014/main" id="{D77B5BFB-DD97-EA47-B57B-4D7F2584474B}"/>
              </a:ext>
            </a:extLst>
          </p:cNvPr>
          <p:cNvSpPr txBox="1"/>
          <p:nvPr/>
        </p:nvSpPr>
        <p:spPr bwMode="auto">
          <a:xfrm>
            <a:off x="6335271" y="1732828"/>
            <a:ext cx="1639847" cy="37592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Hepatic</a:t>
            </a:r>
          </a:p>
        </p:txBody>
      </p:sp>
      <p:sp>
        <p:nvSpPr>
          <p:cNvPr id="19" name="TextBox 18">
            <a:extLst>
              <a:ext uri="{FF2B5EF4-FFF2-40B4-BE49-F238E27FC236}">
                <a16:creationId xmlns:a16="http://schemas.microsoft.com/office/drawing/2014/main" id="{7E3A3BD8-9A3C-F24B-AC05-5CE01419018A}"/>
              </a:ext>
            </a:extLst>
          </p:cNvPr>
          <p:cNvSpPr txBox="1"/>
          <p:nvPr/>
        </p:nvSpPr>
        <p:spPr bwMode="auto">
          <a:xfrm>
            <a:off x="4442245" y="1732828"/>
            <a:ext cx="1644130" cy="37592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Cardiac</a:t>
            </a:r>
          </a:p>
        </p:txBody>
      </p:sp>
      <p:sp>
        <p:nvSpPr>
          <p:cNvPr id="20" name="TextBox 19">
            <a:extLst>
              <a:ext uri="{FF2B5EF4-FFF2-40B4-BE49-F238E27FC236}">
                <a16:creationId xmlns:a16="http://schemas.microsoft.com/office/drawing/2014/main" id="{E8A9B42D-70DE-D543-A67B-389407ECEB30}"/>
              </a:ext>
            </a:extLst>
          </p:cNvPr>
          <p:cNvSpPr txBox="1"/>
          <p:nvPr/>
        </p:nvSpPr>
        <p:spPr bwMode="auto">
          <a:xfrm>
            <a:off x="8203957" y="1732828"/>
            <a:ext cx="1687682" cy="37592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Pyrexia</a:t>
            </a:r>
          </a:p>
        </p:txBody>
      </p:sp>
      <p:sp>
        <p:nvSpPr>
          <p:cNvPr id="9" name="Chevron 8">
            <a:extLst>
              <a:ext uri="{FF2B5EF4-FFF2-40B4-BE49-F238E27FC236}">
                <a16:creationId xmlns:a16="http://schemas.microsoft.com/office/drawing/2014/main" id="{8835C212-DB33-3947-A8E0-AF570644355C}"/>
              </a:ext>
            </a:extLst>
          </p:cNvPr>
          <p:cNvSpPr/>
          <p:nvPr/>
        </p:nvSpPr>
        <p:spPr bwMode="auto">
          <a:xfrm>
            <a:off x="504882" y="1568345"/>
            <a:ext cx="1883664" cy="660400"/>
          </a:xfrm>
          <a:prstGeom prst="snip1Rect">
            <a:avLst>
              <a:gd name="adj" fmla="val 50000"/>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 name="TextBox 14">
            <a:extLst>
              <a:ext uri="{FF2B5EF4-FFF2-40B4-BE49-F238E27FC236}">
                <a16:creationId xmlns:a16="http://schemas.microsoft.com/office/drawing/2014/main" id="{453B9288-9B68-AF4E-A5F5-1709A3003BD0}"/>
              </a:ext>
            </a:extLst>
          </p:cNvPr>
          <p:cNvSpPr txBox="1"/>
          <p:nvPr/>
        </p:nvSpPr>
        <p:spPr bwMode="auto">
          <a:xfrm>
            <a:off x="521044" y="1732828"/>
            <a:ext cx="1851341" cy="37592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spcBef>
                <a:spcPct val="50000"/>
              </a:spcBef>
            </a:pPr>
            <a:r>
              <a:rPr lang="en-US" dirty="0">
                <a:latin typeface="Calibri" panose="020F0502020204030204" pitchFamily="34" charset="0"/>
              </a:rPr>
              <a:t>Dermatologic</a:t>
            </a:r>
          </a:p>
        </p:txBody>
      </p:sp>
      <p:grpSp>
        <p:nvGrpSpPr>
          <p:cNvPr id="4" name="Group 3">
            <a:extLst>
              <a:ext uri="{FF2B5EF4-FFF2-40B4-BE49-F238E27FC236}">
                <a16:creationId xmlns:a16="http://schemas.microsoft.com/office/drawing/2014/main" id="{103E2606-F664-1A1D-9EEA-2FE91576CFC4}"/>
              </a:ext>
            </a:extLst>
          </p:cNvPr>
          <p:cNvGrpSpPr/>
          <p:nvPr/>
        </p:nvGrpSpPr>
        <p:grpSpPr>
          <a:xfrm>
            <a:off x="10002722" y="2254433"/>
            <a:ext cx="1828800" cy="4023360"/>
            <a:chOff x="10223432" y="2306983"/>
            <a:chExt cx="1828800" cy="4023360"/>
          </a:xfrm>
        </p:grpSpPr>
        <p:sp>
          <p:nvSpPr>
            <p:cNvPr id="7" name="Rectangle 6">
              <a:extLst>
                <a:ext uri="{FF2B5EF4-FFF2-40B4-BE49-F238E27FC236}">
                  <a16:creationId xmlns:a16="http://schemas.microsoft.com/office/drawing/2014/main" id="{2FAB7F3E-A5A6-1136-208D-36C4453F8975}"/>
                </a:ext>
              </a:extLst>
            </p:cNvPr>
            <p:cNvSpPr/>
            <p:nvPr/>
          </p:nvSpPr>
          <p:spPr bwMode="auto">
            <a:xfrm>
              <a:off x="10223432" y="2306983"/>
              <a:ext cx="1828800" cy="4023360"/>
            </a:xfrm>
            <a:prstGeom prst="rect">
              <a:avLst/>
            </a:prstGeom>
            <a:solidFill>
              <a:schemeClr val="tx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bg1"/>
                </a:solidFill>
                <a:latin typeface="Calibri" panose="020F0502020204030204" pitchFamily="34" charset="0"/>
              </a:endParaRPr>
            </a:p>
          </p:txBody>
        </p:sp>
        <p:sp>
          <p:nvSpPr>
            <p:cNvPr id="8" name="TextBox 7">
              <a:extLst>
                <a:ext uri="{FF2B5EF4-FFF2-40B4-BE49-F238E27FC236}">
                  <a16:creationId xmlns:a16="http://schemas.microsoft.com/office/drawing/2014/main" id="{C3820472-BE99-BE20-E82F-CDF13A8E7002}"/>
                </a:ext>
              </a:extLst>
            </p:cNvPr>
            <p:cNvSpPr txBox="1"/>
            <p:nvPr/>
          </p:nvSpPr>
          <p:spPr bwMode="auto">
            <a:xfrm>
              <a:off x="10323918" y="2347325"/>
              <a:ext cx="1536388" cy="2353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lnSpc>
                  <a:spcPct val="90000"/>
                </a:lnSpc>
                <a:spcBef>
                  <a:spcPts val="1000"/>
                </a:spcBef>
                <a:spcAft>
                  <a:spcPts val="0"/>
                </a:spcAft>
              </a:pPr>
              <a:r>
                <a:rPr lang="en-US" sz="1400" b="0" dirty="0">
                  <a:solidFill>
                    <a:schemeClr val="bg1"/>
                  </a:solidFill>
                  <a:latin typeface="Calibri" panose="020F0502020204030204" pitchFamily="34" charset="0"/>
                  <a:cs typeface="Calibri" panose="020F0502020204030204" pitchFamily="34" charset="0"/>
                </a:rPr>
                <a:t>Diarrhea, nausea, vomiting can be managed with supportive care - antidiarrheal medications , antiemetics</a:t>
              </a:r>
            </a:p>
            <a:p>
              <a:pPr marL="173038" lvl="0" indent="-173038">
                <a:lnSpc>
                  <a:spcPct val="90000"/>
                </a:lnSpc>
                <a:spcBef>
                  <a:spcPts val="1000"/>
                </a:spcBef>
                <a:spcAft>
                  <a:spcPts val="0"/>
                </a:spcAft>
                <a:buFont typeface="Wingdings" pitchFamily="2" charset="2"/>
                <a:buChar char="§"/>
              </a:pPr>
              <a:r>
                <a:rPr lang="en-US" sz="1400" b="0" dirty="0">
                  <a:solidFill>
                    <a:schemeClr val="bg1"/>
                  </a:solidFill>
                  <a:latin typeface="Calibri" panose="020F0502020204030204" pitchFamily="34" charset="0"/>
                  <a:cs typeface="Calibri" panose="020F0502020204030204" pitchFamily="34" charset="0"/>
                </a:rPr>
                <a:t>Consider holding therapy for grade ≥3 events</a:t>
              </a:r>
            </a:p>
          </p:txBody>
        </p:sp>
      </p:grpSp>
      <p:sp>
        <p:nvSpPr>
          <p:cNvPr id="10" name="Chevron 24">
            <a:extLst>
              <a:ext uri="{FF2B5EF4-FFF2-40B4-BE49-F238E27FC236}">
                <a16:creationId xmlns:a16="http://schemas.microsoft.com/office/drawing/2014/main" id="{3992BB8D-1D9A-E8BF-50CE-F67BB54A88ED}"/>
              </a:ext>
            </a:extLst>
          </p:cNvPr>
          <p:cNvSpPr/>
          <p:nvPr/>
        </p:nvSpPr>
        <p:spPr bwMode="auto">
          <a:xfrm>
            <a:off x="10002722" y="1568345"/>
            <a:ext cx="1828800" cy="660400"/>
          </a:xfrm>
          <a:prstGeom prst="snip1Rect">
            <a:avLst>
              <a:gd name="adj" fmla="val 50000"/>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 name="TextBox 15">
            <a:extLst>
              <a:ext uri="{FF2B5EF4-FFF2-40B4-BE49-F238E27FC236}">
                <a16:creationId xmlns:a16="http://schemas.microsoft.com/office/drawing/2014/main" id="{50C91B53-487A-2945-C8F0-10AA9614A591}"/>
              </a:ext>
            </a:extLst>
          </p:cNvPr>
          <p:cNvSpPr txBox="1"/>
          <p:nvPr/>
        </p:nvSpPr>
        <p:spPr bwMode="auto">
          <a:xfrm>
            <a:off x="10285933" y="1732828"/>
            <a:ext cx="1262379" cy="37592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GI</a:t>
            </a:r>
          </a:p>
        </p:txBody>
      </p:sp>
      <p:sp>
        <p:nvSpPr>
          <p:cNvPr id="23" name="Rectangle: Rounded Corners 22">
            <a:extLst>
              <a:ext uri="{FF2B5EF4-FFF2-40B4-BE49-F238E27FC236}">
                <a16:creationId xmlns:a16="http://schemas.microsoft.com/office/drawing/2014/main" id="{1F846214-3C3B-B44B-CFD9-3ABD9B16C1C9}"/>
              </a:ext>
            </a:extLst>
          </p:cNvPr>
          <p:cNvSpPr/>
          <p:nvPr/>
        </p:nvSpPr>
        <p:spPr bwMode="auto">
          <a:xfrm>
            <a:off x="8315323" y="5121755"/>
            <a:ext cx="3152632" cy="987925"/>
          </a:xfrm>
          <a:prstGeom prst="roundRect">
            <a:avLst/>
          </a:prstGeom>
          <a:solidFill>
            <a:schemeClr val="accent3"/>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800" dirty="0">
                <a:solidFill>
                  <a:schemeClr val="tx1"/>
                </a:solidFill>
                <a:latin typeface="Calibri" panose="020F0502020204030204" pitchFamily="34" charset="0"/>
              </a:rPr>
              <a:t>See prescribing information for additional details </a:t>
            </a:r>
            <a:r>
              <a:rPr lang="en-US" dirty="0">
                <a:latin typeface="Calibri" panose="020F0502020204030204" pitchFamily="34" charset="0"/>
              </a:rPr>
              <a:t>for each therapy and AE</a:t>
            </a:r>
            <a:endParaRPr lang="en-US" sz="1800" dirty="0">
              <a:solidFill>
                <a:schemeClr val="tx1"/>
              </a:solidFill>
              <a:latin typeface="Calibri" panose="020F0502020204030204" pitchFamily="34" charset="0"/>
            </a:endParaRPr>
          </a:p>
        </p:txBody>
      </p:sp>
    </p:spTree>
    <p:extLst>
      <p:ext uri="{BB962C8B-B14F-4D97-AF65-F5344CB8AC3E}">
        <p14:creationId xmlns:p14="http://schemas.microsoft.com/office/powerpoint/2010/main" val="410780192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Melanoma!</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b="0" dirty="0"/>
              <a:t>On-demand </a:t>
            </a:r>
            <a:r>
              <a:rPr lang="en-US" sz="2200" dirty="0">
                <a:solidFill>
                  <a:schemeClr val="accent3"/>
                </a:solidFill>
              </a:rPr>
              <a:t>webcast</a:t>
            </a:r>
            <a:r>
              <a:rPr lang="en-US" sz="2200" b="0" dirty="0"/>
              <a:t> of a live presentation on melanoma therapy </a:t>
            </a:r>
          </a:p>
          <a:p>
            <a:pPr eaLnBrk="1" hangingPunct="1">
              <a:buClr>
                <a:schemeClr val="accent6"/>
              </a:buClr>
              <a:defRPr/>
            </a:pPr>
            <a:r>
              <a:rPr lang="en-US" sz="2200" b="0" dirty="0"/>
              <a:t>A </a:t>
            </a:r>
            <a:r>
              <a:rPr lang="en-US" sz="2200" dirty="0">
                <a:solidFill>
                  <a:schemeClr val="accent3"/>
                </a:solidFill>
              </a:rPr>
              <a:t>commentary</a:t>
            </a:r>
            <a:r>
              <a:rPr lang="en-US" sz="2200" b="0" dirty="0"/>
              <a:t> where experts address frequently asked questions</a:t>
            </a:r>
          </a:p>
          <a:p>
            <a:pPr>
              <a:buClr>
                <a:schemeClr val="accent6"/>
              </a:buClr>
              <a:defRPr/>
            </a:pPr>
            <a:r>
              <a:rPr lang="en-US" sz="2200" b="0" dirty="0"/>
              <a:t>An </a:t>
            </a:r>
            <a:r>
              <a:rPr lang="en-US" sz="2200" dirty="0">
                <a:solidFill>
                  <a:schemeClr val="accent3"/>
                </a:solidFill>
              </a:rPr>
              <a:t>Interactive Decision Support Tool </a:t>
            </a:r>
            <a:r>
              <a:rPr lang="en-US" sz="2200" b="0" dirty="0"/>
              <a:t>providing treatment recommendations from 5 melanoma experts for individual case scenarios – </a:t>
            </a:r>
            <a:r>
              <a:rPr lang="en-US" sz="2200" b="0" i="1" dirty="0"/>
              <a:t>coming soon</a:t>
            </a:r>
            <a:r>
              <a:rPr lang="en-US" sz="2200" b="0" dirty="0"/>
              <a:t>!</a:t>
            </a:r>
          </a:p>
          <a:p>
            <a:pPr eaLnBrk="1" hangingPunct="1">
              <a:buClr>
                <a:schemeClr val="accent6"/>
              </a:buClr>
              <a:defRPr/>
            </a:pPr>
            <a:endParaRPr lang="en-US" sz="2200" b="0" dirty="0"/>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pPr marL="0" indent="0">
              <a:buNone/>
            </a:pPr>
            <a:r>
              <a:rPr lang="en-US" sz="2400" b="1" dirty="0">
                <a:solidFill>
                  <a:srgbClr val="00823B"/>
                </a:solidFill>
                <a:hlinkClick r:id="rId3"/>
              </a:rPr>
              <a:t>clinicaloptions.com</a:t>
            </a:r>
            <a:endParaRPr lang="en-US" sz="2400" b="1" dirty="0">
              <a:solidFill>
                <a:srgbClr val="00823B"/>
              </a:solidFill>
            </a:endParaRPr>
          </a:p>
          <a:p>
            <a:pPr marL="0" indent="0">
              <a:buNone/>
            </a:pPr>
            <a:r>
              <a:rPr lang="en-US" u="sng" dirty="0">
                <a:solidFill>
                  <a:srgbClr val="00823B"/>
                </a:solidFill>
                <a:hlinkClick r:id="rId4" action="ppaction://hlinkfile"/>
              </a:rPr>
              <a:t>clinicaloptions.com/</a:t>
            </a:r>
            <a:r>
              <a:rPr lang="en-US" u="sng" dirty="0" err="1">
                <a:solidFill>
                  <a:srgbClr val="00823B"/>
                </a:solidFill>
                <a:hlinkClick r:id="rId4" action="ppaction://hlinkfile"/>
              </a:rPr>
              <a:t>melanomatool</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1_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56M7VY3CDVN5-1578324332-1</_dlc_DocId>
    <_dlc_DocIdUrl xmlns="d54cbe69-32bd-412a-b004-9152f949605e">
      <Url>https://intranet.clinicaloptions.com/mews/oncology/ONC_2022_Melanoma_Think_Tank_DT_(PRP4422)/Downloadable_Living_PPT_Slideset/_layouts/15/DocIdRedir.aspx?ID=56M7VY3CDVN5-1578324332-1</Url>
      <Description>56M7VY3CDVN5-1578324332-1</Description>
    </_dlc_DocIdUrl>
    <Document_x0020_Category xmlns="6159ae54-dce7-418d-8205-bc7867a9f19b">Slides - Online (non-CME)</Document_x0020_Category>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LongProperties xmlns="http://schemas.microsoft.com/office/2006/metadata/long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ct:contentTypeSchema xmlns:ct="http://schemas.microsoft.com/office/2006/metadata/contentType" xmlns:ma="http://schemas.microsoft.com/office/2006/metadata/properties/metaAttributes" ct:_="" ma:_="" ma:contentTypeName="Document" ma:contentTypeID="0x010100DE005AA69E5C9C4ABCC8B3F386685A06" ma:contentTypeVersion="1" ma:contentTypeDescription="Create a new document." ma:contentTypeScope="" ma:versionID="3bc31ea065ad2edb71ba79e19ef2594f">
  <xsd:schema xmlns:xsd="http://www.w3.org/2001/XMLSchema" xmlns:xs="http://www.w3.org/2001/XMLSchema" xmlns:p="http://schemas.microsoft.com/office/2006/metadata/properties" xmlns:ns2="d54cbe69-32bd-412a-b004-9152f949605e" xmlns:ns3="6159ae54-dce7-418d-8205-bc7867a9f19b" targetNamespace="http://schemas.microsoft.com/office/2006/metadata/properties" ma:root="true" ma:fieldsID="95fe943f7ca21da2c4eec43cb9e6b9e7" ns2:_="" ns3:_="">
    <xsd:import namespace="d54cbe69-32bd-412a-b004-9152f949605e"/>
    <xsd:import namespace="6159ae54-dce7-418d-8205-bc7867a9f19b"/>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6159ae54-dce7-418d-8205-bc7867a9f19b"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Slides - Online (non-CME)"/>
          <xsd:enumeration value="Permission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BA55BC3-5A03-47C2-8EC3-D964C3B5E779}">
  <ds:schemaRefs>
    <ds:schemaRef ds:uri="http://purl.org/dc/dcmitype/"/>
    <ds:schemaRef ds:uri="http://schemas.microsoft.com/office/2006/documentManagement/types"/>
    <ds:schemaRef ds:uri="http://www.w3.org/XML/1998/namespace"/>
    <ds:schemaRef ds:uri="http://schemas.microsoft.com/office/2006/metadata/properties"/>
    <ds:schemaRef ds:uri="http://purl.org/dc/terms/"/>
    <ds:schemaRef ds:uri="6159ae54-dce7-418d-8205-bc7867a9f19b"/>
    <ds:schemaRef ds:uri="http://purl.org/dc/elements/1.1/"/>
    <ds:schemaRef ds:uri="http://schemas.microsoft.com/office/infopath/2007/PartnerControls"/>
    <ds:schemaRef ds:uri="http://schemas.openxmlformats.org/package/2006/metadata/core-properties"/>
    <ds:schemaRef ds:uri="d54cbe69-32bd-412a-b004-9152f949605e"/>
  </ds:schemaRefs>
</ds:datastoreItem>
</file>

<file path=customXml/itemProps2.xml><?xml version="1.0" encoding="utf-8"?>
<ds:datastoreItem xmlns:ds="http://schemas.openxmlformats.org/officeDocument/2006/customXml" ds:itemID="{95EA6A99-1FAF-4786-A82B-B73B24AAE27C}">
  <ds:schemaRefs>
    <ds:schemaRef ds:uri="http://schemas.microsoft.com/sharepoint/events"/>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5.xml><?xml version="1.0" encoding="utf-8"?>
<ds:datastoreItem xmlns:ds="http://schemas.openxmlformats.org/officeDocument/2006/customXml" ds:itemID="{94704688-0C7A-4C7E-8951-E63C3BD5C60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6159ae54-dce7-418d-8205-bc7867a9f1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9987</TotalTime>
  <Words>13070</Words>
  <Application>Microsoft Office PowerPoint</Application>
  <PresentationFormat>Widescreen</PresentationFormat>
  <Paragraphs>3355</Paragraphs>
  <Slides>61</Slides>
  <Notes>57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61</vt:i4>
      </vt:variant>
    </vt:vector>
  </HeadingPairs>
  <TitlesOfParts>
    <vt:vector size="69" baseType="lpstr">
      <vt:lpstr>Arial</vt:lpstr>
      <vt:lpstr>Calibri</vt:lpstr>
      <vt:lpstr>Lato</vt:lpstr>
      <vt:lpstr>Roboto</vt:lpstr>
      <vt:lpstr>Times</vt:lpstr>
      <vt:lpstr>Trebuchet MS</vt:lpstr>
      <vt:lpstr>Wingdings</vt:lpstr>
      <vt:lpstr>1_2022_CCO_Template</vt:lpstr>
      <vt:lpstr>CCO Think Tank on Melanoma: Optimizing Therapy for Patients in an Evolving Treatment Landscape</vt:lpstr>
      <vt:lpstr>About These Slides</vt:lpstr>
      <vt:lpstr>Faculty</vt:lpstr>
      <vt:lpstr>CheckMate 238: Adjuvant Nivolumab vs Ipilimumab in Stage III-IV High-Risk Melanoma</vt:lpstr>
      <vt:lpstr>CheckMate 238: 5-Yr RFS and OS</vt:lpstr>
      <vt:lpstr>KEYNOTE-054: Adjuvant Pembrolizumab vs  Placebo for Stage III Melanoma</vt:lpstr>
      <vt:lpstr>KEYNOTE-054: 5-Yr RFS and DMFS</vt:lpstr>
      <vt:lpstr>KEYNOTE-716: Adjuvant Pembrolizumab vs Placebo in High-risk, Resected, Stage II Melanoma</vt:lpstr>
      <vt:lpstr>KEYNOTE-716: RFS in ITT Population</vt:lpstr>
      <vt:lpstr>CheckMate 76K: Adjuvant Nivolumab vs Placebo in Resected Stage IIB/IIC Melanoma</vt:lpstr>
      <vt:lpstr>Phase III CheckMate 76K of Adjuvant Nivolumab vs Placebo in Stage IIB/C Melanoma: RFS</vt:lpstr>
      <vt:lpstr>COMBI-AD: Adjuvant Dabrafenib/Trametinib vs Placebo in BRAF V600E/K–Mutant Melanoma</vt:lpstr>
      <vt:lpstr>Phase III COMBI-AD Adjuvant Dabrafenib/Trametinib vs Placebo: 5-Yr RFS </vt:lpstr>
      <vt:lpstr>Interactive Decision Tool Patient Case 1</vt:lpstr>
      <vt:lpstr>KEYNOTE-942: Adjuvant Therapy With a Personalized Neoantigen Vaccine + Pembrolizumab vs Pembrolizumab</vt:lpstr>
      <vt:lpstr>mRNA-4157-P201/KEYNOTE-942: RFS</vt:lpstr>
      <vt:lpstr>SWOG S1801: Adjuvant Pembrolizumab ± Neoadjuvant Pembrolizumab in Resectable Stage III-IV Melanoma</vt:lpstr>
      <vt:lpstr>SWOG S1801: Radiographic Response Prior to Surgery</vt:lpstr>
      <vt:lpstr>SWOG S1801: Survival</vt:lpstr>
      <vt:lpstr>OpACIN-neo: Different Doses of  Neoadjuvant Ipilimumab/Nivolumab</vt:lpstr>
      <vt:lpstr>OpACIN-neo: RFS and OS by Pathologic Response</vt:lpstr>
      <vt:lpstr>Neoadjuvant Relatlimab + Nivolumab for  Resectable Stage IIIB/C/D or IV Melanoma</vt:lpstr>
      <vt:lpstr>Neoadjuvant Relatlimab + Nivolumab: Efficacy</vt:lpstr>
      <vt:lpstr>CheckMate 067: Nivolumab + Ipilimumab or Nivolumab vs Ipilimumab for First-line Treatment of Melanoma</vt:lpstr>
      <vt:lpstr>CheckMate 067: OS and PFS at 7.5-Yr Follow-up</vt:lpstr>
      <vt:lpstr>RELATIVITY-047: Relatlimab + Nivolumab vs Nivolumab in Previously Untreated Advanced Melanoma</vt:lpstr>
      <vt:lpstr>RELATIVITY-047: PFS by BICR</vt:lpstr>
      <vt:lpstr>RELATIVITY-047: OS</vt:lpstr>
      <vt:lpstr>Phase I Trial of Fianlimab (Anti‒LAG-3) + Cemiplimab:  Efficacy in Advanced Melanoma</vt:lpstr>
      <vt:lpstr>Phase III IMspire150: Anti–PD-L1 + Targeted Therapy in Newly Diagnosed, Advanced Melanoma</vt:lpstr>
      <vt:lpstr>IMspire150: Efficacy Outcomes</vt:lpstr>
      <vt:lpstr>IMspire150: Safety</vt:lpstr>
      <vt:lpstr>Interactive Decision Tool Patient Case 2</vt:lpstr>
      <vt:lpstr>Pooled Analysis of COMBI-d and COMBI-v Trials of Dabrafenib Plus Trametinib: 5-Yr OS</vt:lpstr>
      <vt:lpstr>coBRIM: OS With Vemurafenib ± Cobimetinib in BRAF Mutant Advanced Melanoma</vt:lpstr>
      <vt:lpstr>COLUMBUS: Encorafenib + Binimetinib vs Vemurafenib or Encorafenib for BRAF-Mutant Melanoma – PFS </vt:lpstr>
      <vt:lpstr>COLUMBUS: OS</vt:lpstr>
      <vt:lpstr>DREAMseq: Nivo/Ipi → Dabrafenib/Trametinib vs Dabrafenib/Trametinib → Nivo/Ipi </vt:lpstr>
      <vt:lpstr>DREAMseq: OS and PFS</vt:lpstr>
      <vt:lpstr>Pembrolizumab + Low-Dose Ipilimumab in PD-1 Refractory Melanoma </vt:lpstr>
      <vt:lpstr>SWOG 1616 Trial of Ipilimumab ± Nivolumab in Anti‒PD-1 Refractory Advanced Melanoma</vt:lpstr>
      <vt:lpstr>RELATIVITY-020: 2L or Later Relatlimab/Nivolumab in Anti‒PD-1/PD-L1 Refractory Melanoma </vt:lpstr>
      <vt:lpstr>LEAP-004: Pembrolizumab + Lenvatinib for  Anti–PD-1/PD-L1-refractory Melanoma</vt:lpstr>
      <vt:lpstr>LEAP-004: BICR-Confirmed Response (Primary Endpoint)</vt:lpstr>
      <vt:lpstr>C-144-01 Trial: Lifileucel in Previously Treated Metastatic Melanoma</vt:lpstr>
      <vt:lpstr>Lifileucel: Best Objective Response (Primary Endpoint) </vt:lpstr>
      <vt:lpstr>Lifileucel:  DoR in Patients With a Confirmed Response</vt:lpstr>
      <vt:lpstr>Lifileucel: Adverse Events</vt:lpstr>
      <vt:lpstr>Interactive Decision Tool Patient Case 3</vt:lpstr>
      <vt:lpstr>ABC Study of Nivolumab ± Ipilimumab in Patients With Melanoma Brain Metastases: Intracranial PFS at 5 Yr</vt:lpstr>
      <vt:lpstr>CheckMate 204 Nivolumab ± Ipilimumab for Melanoma Brain Metastases: PFS in Asymptomatic Patients</vt:lpstr>
      <vt:lpstr>CheckMate 204 Nivolumab ± Ipilimumab for Melanoma Brain Metastases: PFS in Symptomatic Patients</vt:lpstr>
      <vt:lpstr>COMBI-MB: Dabrafenib + Trametinib in Patients With BRAF V600–Mutant Melanoma and CNS Metastases</vt:lpstr>
      <vt:lpstr>COMBI-MB Cohort A: Dabrafenib + Trametinib in BRAF V600E–Mutant Melanoma and CNS Metastases</vt:lpstr>
      <vt:lpstr>Interactive Decision Tool Patient Case 4</vt:lpstr>
      <vt:lpstr>Spectrum of Immune-Related Toxicity </vt:lpstr>
      <vt:lpstr>General Guidelines for Management of irAEs</vt:lpstr>
      <vt:lpstr>NCCN Clinical Practice Guidelines in Oncology (NCCN Guidelines®) for Managing Immune Checkpoint Inhibitor–Related Toxicities</vt:lpstr>
      <vt:lpstr>Adverse Events Associated With Combination BRAF/MEK-Targeted Therapy</vt:lpstr>
      <vt:lpstr>BRAF/MEK Inhibitor Combination  Adverse Event Management</vt:lpstr>
      <vt:lpstr>Go Online for More CCO  Coverage of Melanoma!</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CCO Think Tank on Melanoma: Optimizing Therapy for Patients in an Evolving Treatment Landscape</dc:title>
  <dc:creator>Preferred User</dc:creator>
  <cp:lastModifiedBy>achandgude@cealliance.com</cp:lastModifiedBy>
  <cp:revision>741</cp:revision>
  <cp:lastPrinted>2016-09-26T20:21:49Z</cp:lastPrinted>
  <dcterms:created xsi:type="dcterms:W3CDTF">2005-05-27T15:08:01Z</dcterms:created>
  <dcterms:modified xsi:type="dcterms:W3CDTF">2023-07-28T07:42:01Z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3fd27090-ae15-45bc-832d-88964d754bb4</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0x010100DE005AA69E5C9C4ABCC8B3F386685A06</vt:lpwstr>
  </property>
  <property fmtid="{D5CDD505-2E9C-101B-9397-08002B2CF9AE}" pid="9" name="MediaServiceImageTags">
    <vt:lpwstr/>
  </property>
</Properties>
</file>