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</p:sldMasterIdLst>
  <p:notesMasterIdLst>
    <p:notesMasterId r:id="rId42"/>
  </p:notesMasterIdLst>
  <p:handoutMasterIdLst>
    <p:handoutMasterId r:id="rId43"/>
  </p:handoutMasterIdLst>
  <p:sldIdLst>
    <p:sldId id="321" r:id="rId6"/>
    <p:sldId id="294" r:id="rId7"/>
    <p:sldId id="591" r:id="rId8"/>
    <p:sldId id="562" r:id="rId9"/>
    <p:sldId id="2145705865" r:id="rId10"/>
    <p:sldId id="2145705869" r:id="rId11"/>
    <p:sldId id="2145705862" r:id="rId12"/>
    <p:sldId id="2145705863" r:id="rId13"/>
    <p:sldId id="2145705868" r:id="rId14"/>
    <p:sldId id="2145705871" r:id="rId15"/>
    <p:sldId id="2145705872" r:id="rId16"/>
    <p:sldId id="2145705873" r:id="rId17"/>
    <p:sldId id="2145705874" r:id="rId18"/>
    <p:sldId id="268" r:id="rId19"/>
    <p:sldId id="260" r:id="rId20"/>
    <p:sldId id="2145705835" r:id="rId21"/>
    <p:sldId id="258" r:id="rId22"/>
    <p:sldId id="1753" r:id="rId23"/>
    <p:sldId id="1539" r:id="rId24"/>
    <p:sldId id="2145705837" r:id="rId25"/>
    <p:sldId id="2145705839" r:id="rId26"/>
    <p:sldId id="2145705810" r:id="rId27"/>
    <p:sldId id="2145705844" r:id="rId28"/>
    <p:sldId id="2145705845" r:id="rId29"/>
    <p:sldId id="2145705846" r:id="rId30"/>
    <p:sldId id="2145705892" r:id="rId31"/>
    <p:sldId id="2145705847" r:id="rId32"/>
    <p:sldId id="2145705818" r:id="rId33"/>
    <p:sldId id="2145705891" r:id="rId34"/>
    <p:sldId id="2145705850" r:id="rId35"/>
    <p:sldId id="2145705851" r:id="rId36"/>
    <p:sldId id="894" r:id="rId37"/>
    <p:sldId id="895" r:id="rId38"/>
    <p:sldId id="2145705883" r:id="rId39"/>
    <p:sldId id="2145705820" r:id="rId40"/>
    <p:sldId id="2145705853" r:id="rId41"/>
  </p:sldIdLst>
  <p:sldSz cx="12192000" cy="6858000"/>
  <p:notesSz cx="7315200" cy="9601200"/>
  <p:custDataLst>
    <p:tags r:id="rId4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FA8D08E6-492A-449E-9DC4-9D9D79328AEA}">
          <p14:sldIdLst>
            <p14:sldId id="321"/>
            <p14:sldId id="294"/>
            <p14:sldId id="591"/>
            <p14:sldId id="562"/>
          </p14:sldIdLst>
        </p14:section>
        <p14:section name="Section 1: Defining AATD-LD" id="{7FBE5FBC-7122-44A0-9090-6F2CE79812A7}">
          <p14:sldIdLst>
            <p14:sldId id="2145705865"/>
            <p14:sldId id="2145705869"/>
            <p14:sldId id="2145705862"/>
            <p14:sldId id="2145705863"/>
            <p14:sldId id="2145705868"/>
            <p14:sldId id="2145705871"/>
            <p14:sldId id="2145705872"/>
            <p14:sldId id="2145705873"/>
            <p14:sldId id="2145705874"/>
          </p14:sldIdLst>
        </p14:section>
        <p14:section name="Section 2: Assessment and Dx" id="{3060C5A8-D5AB-4928-A07F-DF800752121D}">
          <p14:sldIdLst>
            <p14:sldId id="268"/>
            <p14:sldId id="260"/>
            <p14:sldId id="2145705835"/>
            <p14:sldId id="258"/>
            <p14:sldId id="1753"/>
            <p14:sldId id="1539"/>
            <p14:sldId id="2145705837"/>
            <p14:sldId id="2145705839"/>
            <p14:sldId id="2145705810"/>
            <p14:sldId id="2145705844"/>
            <p14:sldId id="2145705845"/>
            <p14:sldId id="2145705846"/>
            <p14:sldId id="2145705892"/>
            <p14:sldId id="2145705847"/>
          </p14:sldIdLst>
        </p14:section>
        <p14:section name="Section 3: Current Management" id="{00AAF060-E4FD-481F-B27D-BCAFD90627C8}">
          <p14:sldIdLst>
            <p14:sldId id="2145705818"/>
            <p14:sldId id="2145705891"/>
            <p14:sldId id="2145705850"/>
            <p14:sldId id="2145705851"/>
            <p14:sldId id="894"/>
            <p14:sldId id="895"/>
            <p14:sldId id="2145705883"/>
            <p14:sldId id="2145705820"/>
            <p14:sldId id="2145705853"/>
          </p14:sldIdLst>
        </p14:section>
      </p14:sectionLst>
    </p:ext>
    <p:ext uri="{EFAFB233-063F-42B5-8137-9DF3F51BA10A}">
      <p15:sldGuideLst xmlns:p15="http://schemas.microsoft.com/office/powerpoint/2012/main">
        <p15:guide id="8" pos="312" userDrawn="1">
          <p15:clr>
            <a:srgbClr val="A4A3A4"/>
          </p15:clr>
        </p15:guide>
        <p15:guide id="9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6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3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22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Kim Nealy" initials="KN" lastIdx="13" clrIdx="16">
    <p:extLst>
      <p:ext uri="{19B8F6BF-5375-455C-9EA6-DF929625EA0E}">
        <p15:presenceInfo xmlns:p15="http://schemas.microsoft.com/office/powerpoint/2012/main" userId="S::knealy@clinicaloptions.com::3ad6f23f-5cca-413d-8b4a-3603710adf7e" providerId="AD"/>
      </p:ext>
    </p:extLst>
  </p:cmAuthor>
  <p:cmAuthor id="18" name="Kristin DeBellis" initials="KD" lastIdx="34" clrIdx="17">
    <p:extLst>
      <p:ext uri="{19B8F6BF-5375-455C-9EA6-DF929625EA0E}">
        <p15:presenceInfo xmlns:p15="http://schemas.microsoft.com/office/powerpoint/2012/main" userId="S::kdebellis@clinicalcaresolutions.net::88db2bef-0020-4cea-9138-2935142ef602" providerId="AD"/>
      </p:ext>
    </p:extLst>
  </p:cmAuthor>
  <p:cmAuthor id="19" name="Allison Weckerle" initials="AW" lastIdx="31" clrIdx="18">
    <p:extLst>
      <p:ext uri="{19B8F6BF-5375-455C-9EA6-DF929625EA0E}">
        <p15:presenceInfo xmlns:p15="http://schemas.microsoft.com/office/powerpoint/2012/main" userId="S::aweckerle@cealliance.com::2aecc5db-e215-47aa-9eb4-82d4e2a56303" providerId="AD"/>
      </p:ext>
    </p:extLst>
  </p:cmAuthor>
  <p:cmAuthor id="20" name="Robin Black" initials="RB" lastIdx="87" clrIdx="19">
    <p:extLst>
      <p:ext uri="{19B8F6BF-5375-455C-9EA6-DF929625EA0E}">
        <p15:presenceInfo xmlns:p15="http://schemas.microsoft.com/office/powerpoint/2012/main" userId="S::rblack@clinicaloptions.com::b7cebd55-1fa6-44ea-9605-a982874bd1bc" providerId="AD"/>
      </p:ext>
    </p:extLst>
  </p:cmAuthor>
  <p:cmAuthor id="21" name="Gwyneth Hunger" initials="GH" lastIdx="7" clrIdx="20">
    <p:extLst>
      <p:ext uri="{19B8F6BF-5375-455C-9EA6-DF929625EA0E}">
        <p15:presenceInfo xmlns:p15="http://schemas.microsoft.com/office/powerpoint/2012/main" userId="S::ghunger@clinicalcaresolutions.net::428137d0-8d03-44a8-85df-3a472e59ac58" providerId="AD"/>
      </p:ext>
    </p:extLst>
  </p:cmAuthor>
  <p:cmAuthor id="22" name="Logan Van Ravenswaay" initials="LR" lastIdx="2" clrIdx="21">
    <p:extLst>
      <p:ext uri="{19B8F6BF-5375-455C-9EA6-DF929625EA0E}">
        <p15:presenceInfo xmlns:p15="http://schemas.microsoft.com/office/powerpoint/2012/main" userId="S::lravenswaay@cealliance.com::ff45f3ce-8ae0-4c98-9733-7ffda45a5278" providerId="AD"/>
      </p:ext>
    </p:extLst>
  </p:cmAuthor>
  <p:cmAuthor id="23" name="Liz Donohue" initials="LD" lastIdx="6" clrIdx="22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  <p:cmAuthor id="24" name="Joshua Schechtel" initials="JS" lastIdx="27" clrIdx="23">
    <p:extLst>
      <p:ext uri="{19B8F6BF-5375-455C-9EA6-DF929625EA0E}">
        <p15:presenceInfo xmlns:p15="http://schemas.microsoft.com/office/powerpoint/2012/main" userId="S::jschechtel@cealliance.com::986fa110-e883-41b3-9130-1631948f016a" providerId="AD"/>
      </p:ext>
    </p:extLst>
  </p:cmAuthor>
  <p:cmAuthor id="25" name="Maddelynne Parker" initials="MP" lastIdx="49" clrIdx="24">
    <p:extLst>
      <p:ext uri="{19B8F6BF-5375-455C-9EA6-DF929625EA0E}">
        <p15:presenceInfo xmlns:p15="http://schemas.microsoft.com/office/powerpoint/2012/main" userId="Maddelynne Parker" providerId="None"/>
      </p:ext>
    </p:extLst>
  </p:cmAuthor>
  <p:cmAuthor id="26" name="Nicole Mitchell" initials="" lastIdx="11" clrIdx="25">
    <p:extLst>
      <p:ext uri="{19B8F6BF-5375-455C-9EA6-DF929625EA0E}">
        <p15:presenceInfo xmlns:p15="http://schemas.microsoft.com/office/powerpoint/2012/main" userId="S::nmitchell@practicingclinicians.com::e6112baa-5d07-499c-8da8-7bdc6749eb49" providerId="AD"/>
      </p:ext>
    </p:extLst>
  </p:cmAuthor>
  <p:cmAuthor id="27" name="Andrea Boecler" initials="AB" lastIdx="5" clrIdx="26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  <a:srgbClr val="033453"/>
    <a:srgbClr val="E1471D"/>
    <a:srgbClr val="015873"/>
    <a:srgbClr val="046376"/>
    <a:srgbClr val="013763"/>
    <a:srgbClr val="006264"/>
    <a:srgbClr val="FDB338"/>
    <a:srgbClr val="682E74"/>
    <a:srgbClr val="052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05572-D8A7-5D11-06D2-9E49ED335C2A}" v="13" dt="2025-06-09T20:03:36.475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7" autoAdjust="0"/>
    <p:restoredTop sz="85301" autoAdjust="0"/>
  </p:normalViewPr>
  <p:slideViewPr>
    <p:cSldViewPr snapToGrid="0">
      <p:cViewPr varScale="1">
        <p:scale>
          <a:sx n="66" d="100"/>
          <a:sy n="66" d="100"/>
        </p:scale>
        <p:origin x="472" y="48"/>
      </p:cViewPr>
      <p:guideLst>
        <p:guide pos="31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33-5248-B6F2-F5034062C86F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BB-EE40-A730-0CD63050718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Other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0.03</c:v>
                </c:pt>
                <c:pt idx="1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33-5248-B6F2-F5034062C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C5-A74E-838A-86F170AE4E55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C5-A74E-838A-86F170AE4E55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09-F441-8F25-EE53F3753DA4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Other</c:v>
                </c:pt>
                <c:pt idx="2">
                  <c:v>Other 2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</c:v>
                </c:pt>
                <c:pt idx="1">
                  <c:v>0.3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C5-A74E-838A-86F170AE4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63-854C-A804-F0301FB2B9DB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63-854C-A804-F0301FB2B9DB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63-854C-A804-F0301FB2B9DB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Other</c:v>
                </c:pt>
                <c:pt idx="2">
                  <c:v>Other 2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</c:v>
                </c:pt>
                <c:pt idx="1">
                  <c:v>0.3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63-854C-A804-F0301FB2B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6-D346-8A58-0E701CF1D25B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6-D346-8A58-0E701CF1D25B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A6-D346-8A58-0E701CF1D25B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B5-C941-AEB9-7E0FFB3132D2}"/>
              </c:ext>
            </c:extLst>
          </c:dPt>
          <c:cat>
            <c:strRef>
              <c:f>Sheet1!$A$2:$A$5</c:f>
              <c:strCache>
                <c:ptCount val="3"/>
                <c:pt idx="0">
                  <c:v>1st Qtr</c:v>
                </c:pt>
                <c:pt idx="1">
                  <c:v>Other</c:v>
                </c:pt>
                <c:pt idx="2">
                  <c:v>Other 2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0.2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A6-D346-8A58-0E701CF1D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solidFill>
                  <a:schemeClr val="bg1"/>
                </a:solidFill>
              </a:rPr>
              <a:t>Prevalence of Fibrosis by VCTE</a:t>
            </a:r>
          </a:p>
        </c:rich>
      </c:tx>
      <c:layout>
        <c:manualLayout>
          <c:xMode val="edge"/>
          <c:yMode val="edge"/>
          <c:x val="0.19125071114744538"/>
          <c:y val="9.3498366539364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8281819963761356E-2"/>
          <c:y val="0.16425790930185169"/>
          <c:w val="0.84413283667300898"/>
          <c:h val="0.7392489367715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0C-E74B-B5EF-0F5B0221639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F4358AE-9055-4D73-AB3F-6694632313DC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D0C-E74B-B5EF-0F5B02216397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008500303582265E-2"/>
                      <c:h val="7.3227109568026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FD0C-E74B-B5EF-0F5B022163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Significant Fibrosis</c:v>
                </c:pt>
                <c:pt idx="1">
                  <c:v>Advanced Fibrosis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0C-E74B-B5EF-0F5B022163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97481184"/>
        <c:axId val="1997482896"/>
      </c:barChart>
      <c:catAx>
        <c:axId val="1997481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97482896"/>
        <c:crosses val="autoZero"/>
        <c:auto val="1"/>
        <c:lblAlgn val="ctr"/>
        <c:lblOffset val="100"/>
        <c:noMultiLvlLbl val="0"/>
      </c:catAx>
      <c:valAx>
        <c:axId val="1997482896"/>
        <c:scaling>
          <c:orientation val="minMax"/>
          <c:max val="3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48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501C75-341A-4AB6-94D8-82BE2D296303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403F1C-4987-468D-95D9-569E15272ED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cap="none">
              <a:solidFill>
                <a:schemeClr val="bg1"/>
              </a:solidFill>
            </a:rPr>
            <a:t>Step 1: measure AAT and </a:t>
          </a:r>
          <a:br>
            <a:rPr lang="en-US" b="1" cap="none">
              <a:solidFill>
                <a:schemeClr val="bg1"/>
              </a:solidFill>
            </a:rPr>
          </a:br>
          <a:r>
            <a:rPr lang="en-US" b="1" cap="none">
              <a:solidFill>
                <a:schemeClr val="bg1"/>
              </a:solidFill>
            </a:rPr>
            <a:t>CRP levels in serum</a:t>
          </a:r>
        </a:p>
      </dgm:t>
    </dgm:pt>
    <dgm:pt modelId="{81C08D86-EF50-426C-AC11-94EFC7C0D0DF}" type="parTrans" cxnId="{7A4FD079-EAF5-459C-870F-653F436860F7}">
      <dgm:prSet/>
      <dgm:spPr/>
      <dgm:t>
        <a:bodyPr/>
        <a:lstStyle/>
        <a:p>
          <a:endParaRPr lang="en-US"/>
        </a:p>
      </dgm:t>
    </dgm:pt>
    <dgm:pt modelId="{D0A23236-769A-4DBE-A5EF-5DC09F719B0F}" type="sibTrans" cxnId="{7A4FD079-EAF5-459C-870F-653F436860F7}">
      <dgm:prSet/>
      <dgm:spPr/>
      <dgm:t>
        <a:bodyPr/>
        <a:lstStyle/>
        <a:p>
          <a:endParaRPr lang="en-US"/>
        </a:p>
      </dgm:t>
    </dgm:pt>
    <dgm:pt modelId="{C03F0CFE-6F10-4B35-B569-478CEC577ED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cap="none">
              <a:solidFill>
                <a:schemeClr val="bg1"/>
              </a:solidFill>
            </a:rPr>
            <a:t>Step 2: confirm with genotyping </a:t>
          </a:r>
        </a:p>
      </dgm:t>
    </dgm:pt>
    <dgm:pt modelId="{50B21310-FE72-4D0B-AF62-A013AE802815}" type="parTrans" cxnId="{BF928FE8-817B-4772-BEAE-4B5C840D8AFF}">
      <dgm:prSet/>
      <dgm:spPr/>
      <dgm:t>
        <a:bodyPr/>
        <a:lstStyle/>
        <a:p>
          <a:endParaRPr lang="en-US"/>
        </a:p>
      </dgm:t>
    </dgm:pt>
    <dgm:pt modelId="{578E0F42-9613-4996-98EF-93086437E536}" type="sibTrans" cxnId="{BF928FE8-817B-4772-BEAE-4B5C840D8AFF}">
      <dgm:prSet/>
      <dgm:spPr/>
      <dgm:t>
        <a:bodyPr/>
        <a:lstStyle/>
        <a:p>
          <a:endParaRPr lang="en-US"/>
        </a:p>
      </dgm:t>
    </dgm:pt>
    <dgm:pt modelId="{A4BC6825-D6B6-4373-8990-CA335B169EB3}" type="pres">
      <dgm:prSet presAssocID="{E2501C75-341A-4AB6-94D8-82BE2D296303}" presName="root" presStyleCnt="0">
        <dgm:presLayoutVars>
          <dgm:dir/>
          <dgm:resizeHandles val="exact"/>
        </dgm:presLayoutVars>
      </dgm:prSet>
      <dgm:spPr/>
    </dgm:pt>
    <dgm:pt modelId="{E990D15E-0314-4D38-A9D0-7C01F750B852}" type="pres">
      <dgm:prSet presAssocID="{FF403F1C-4987-468D-95D9-569E15272ED9}" presName="compNode" presStyleCnt="0"/>
      <dgm:spPr/>
    </dgm:pt>
    <dgm:pt modelId="{2B8FBD5E-9E4C-4C05-A6DA-34C4220D0F78}" type="pres">
      <dgm:prSet presAssocID="{FF403F1C-4987-468D-95D9-569E15272ED9}" presName="iconBgRect" presStyleLbl="bgShp" presStyleIdx="0" presStyleCnt="2"/>
      <dgm:spPr/>
    </dgm:pt>
    <dgm:pt modelId="{5A553942-B9EA-4F6E-A9EC-23E202C4B211}" type="pres">
      <dgm:prSet presAssocID="{FF403F1C-4987-468D-95D9-569E15272ED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96F15F68-916C-4DD1-BF88-13321E05624B}" type="pres">
      <dgm:prSet presAssocID="{FF403F1C-4987-468D-95D9-569E15272ED9}" presName="spaceRect" presStyleCnt="0"/>
      <dgm:spPr/>
    </dgm:pt>
    <dgm:pt modelId="{505C8576-C4E3-42A1-8923-1681D700D63D}" type="pres">
      <dgm:prSet presAssocID="{FF403F1C-4987-468D-95D9-569E15272ED9}" presName="textRect" presStyleLbl="revTx" presStyleIdx="0" presStyleCnt="2" custLinFactNeighborX="64" custLinFactNeighborY="-61988">
        <dgm:presLayoutVars>
          <dgm:chMax val="1"/>
          <dgm:chPref val="1"/>
        </dgm:presLayoutVars>
      </dgm:prSet>
      <dgm:spPr/>
    </dgm:pt>
    <dgm:pt modelId="{A9BC9CED-7A59-4A12-9ABC-6DA8F69AB1DA}" type="pres">
      <dgm:prSet presAssocID="{D0A23236-769A-4DBE-A5EF-5DC09F719B0F}" presName="sibTrans" presStyleCnt="0"/>
      <dgm:spPr/>
    </dgm:pt>
    <dgm:pt modelId="{E609B224-6211-4313-B6F9-3A4FFC1B3A02}" type="pres">
      <dgm:prSet presAssocID="{C03F0CFE-6F10-4B35-B569-478CEC577ED2}" presName="compNode" presStyleCnt="0"/>
      <dgm:spPr/>
    </dgm:pt>
    <dgm:pt modelId="{178199C0-97A8-41C9-BDEE-B9CCFC08CFF6}" type="pres">
      <dgm:prSet presAssocID="{C03F0CFE-6F10-4B35-B569-478CEC577ED2}" presName="iconBgRect" presStyleLbl="bgShp" presStyleIdx="1" presStyleCnt="2"/>
      <dgm:spPr/>
    </dgm:pt>
    <dgm:pt modelId="{E185E38F-D2DC-4728-A15D-E1D35BDC94BC}" type="pres">
      <dgm:prSet presAssocID="{C03F0CFE-6F10-4B35-B569-478CEC577ED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3B17CF33-3579-447C-B3F7-3BF4C9A1E2DD}" type="pres">
      <dgm:prSet presAssocID="{C03F0CFE-6F10-4B35-B569-478CEC577ED2}" presName="spaceRect" presStyleCnt="0"/>
      <dgm:spPr/>
    </dgm:pt>
    <dgm:pt modelId="{283DB8AA-3CDF-4B3D-A516-1DA96811C8EC}" type="pres">
      <dgm:prSet presAssocID="{C03F0CFE-6F10-4B35-B569-478CEC577ED2}" presName="textRect" presStyleLbl="revTx" presStyleIdx="1" presStyleCnt="2" custLinFactNeighborX="1157" custLinFactNeighborY="-60477">
        <dgm:presLayoutVars>
          <dgm:chMax val="1"/>
          <dgm:chPref val="1"/>
        </dgm:presLayoutVars>
      </dgm:prSet>
      <dgm:spPr/>
    </dgm:pt>
  </dgm:ptLst>
  <dgm:cxnLst>
    <dgm:cxn modelId="{7A4FD079-EAF5-459C-870F-653F436860F7}" srcId="{E2501C75-341A-4AB6-94D8-82BE2D296303}" destId="{FF403F1C-4987-468D-95D9-569E15272ED9}" srcOrd="0" destOrd="0" parTransId="{81C08D86-EF50-426C-AC11-94EFC7C0D0DF}" sibTransId="{D0A23236-769A-4DBE-A5EF-5DC09F719B0F}"/>
    <dgm:cxn modelId="{EF39B081-2962-45F3-85E8-CC6D7B73023A}" type="presOf" srcId="{E2501C75-341A-4AB6-94D8-82BE2D296303}" destId="{A4BC6825-D6B6-4373-8990-CA335B169EB3}" srcOrd="0" destOrd="0" presId="urn:microsoft.com/office/officeart/2018/5/layout/IconCircleLabelList"/>
    <dgm:cxn modelId="{C837C596-2E38-4E7A-A1A4-C285827B3A00}" type="presOf" srcId="{FF403F1C-4987-468D-95D9-569E15272ED9}" destId="{505C8576-C4E3-42A1-8923-1681D700D63D}" srcOrd="0" destOrd="0" presId="urn:microsoft.com/office/officeart/2018/5/layout/IconCircleLabelList"/>
    <dgm:cxn modelId="{A26E6399-2A7B-41B3-A928-6D0F1B888F10}" type="presOf" srcId="{C03F0CFE-6F10-4B35-B569-478CEC577ED2}" destId="{283DB8AA-3CDF-4B3D-A516-1DA96811C8EC}" srcOrd="0" destOrd="0" presId="urn:microsoft.com/office/officeart/2018/5/layout/IconCircleLabelList"/>
    <dgm:cxn modelId="{BF928FE8-817B-4772-BEAE-4B5C840D8AFF}" srcId="{E2501C75-341A-4AB6-94D8-82BE2D296303}" destId="{C03F0CFE-6F10-4B35-B569-478CEC577ED2}" srcOrd="1" destOrd="0" parTransId="{50B21310-FE72-4D0B-AF62-A013AE802815}" sibTransId="{578E0F42-9613-4996-98EF-93086437E536}"/>
    <dgm:cxn modelId="{1A6446A3-8FD4-4E39-AE0F-6C1933A42FD7}" type="presParOf" srcId="{A4BC6825-D6B6-4373-8990-CA335B169EB3}" destId="{E990D15E-0314-4D38-A9D0-7C01F750B852}" srcOrd="0" destOrd="0" presId="urn:microsoft.com/office/officeart/2018/5/layout/IconCircleLabelList"/>
    <dgm:cxn modelId="{EBDC5827-D6B6-433A-8C97-BF80992CBA86}" type="presParOf" srcId="{E990D15E-0314-4D38-A9D0-7C01F750B852}" destId="{2B8FBD5E-9E4C-4C05-A6DA-34C4220D0F78}" srcOrd="0" destOrd="0" presId="urn:microsoft.com/office/officeart/2018/5/layout/IconCircleLabelList"/>
    <dgm:cxn modelId="{0E65C3B2-2842-49E6-9A99-C211ED9ADA7C}" type="presParOf" srcId="{E990D15E-0314-4D38-A9D0-7C01F750B852}" destId="{5A553942-B9EA-4F6E-A9EC-23E202C4B211}" srcOrd="1" destOrd="0" presId="urn:microsoft.com/office/officeart/2018/5/layout/IconCircleLabelList"/>
    <dgm:cxn modelId="{2E83B175-A541-42FA-81BD-DD1DF79E4664}" type="presParOf" srcId="{E990D15E-0314-4D38-A9D0-7C01F750B852}" destId="{96F15F68-916C-4DD1-BF88-13321E05624B}" srcOrd="2" destOrd="0" presId="urn:microsoft.com/office/officeart/2018/5/layout/IconCircleLabelList"/>
    <dgm:cxn modelId="{14781B17-F346-4BC5-9140-6110D5E2CEF7}" type="presParOf" srcId="{E990D15E-0314-4D38-A9D0-7C01F750B852}" destId="{505C8576-C4E3-42A1-8923-1681D700D63D}" srcOrd="3" destOrd="0" presId="urn:microsoft.com/office/officeart/2018/5/layout/IconCircleLabelList"/>
    <dgm:cxn modelId="{AEE3A328-89C3-4B44-A6CD-829F8760B8DD}" type="presParOf" srcId="{A4BC6825-D6B6-4373-8990-CA335B169EB3}" destId="{A9BC9CED-7A59-4A12-9ABC-6DA8F69AB1DA}" srcOrd="1" destOrd="0" presId="urn:microsoft.com/office/officeart/2018/5/layout/IconCircleLabelList"/>
    <dgm:cxn modelId="{02C6F73C-5610-4FC3-AB05-9D5D377E502C}" type="presParOf" srcId="{A4BC6825-D6B6-4373-8990-CA335B169EB3}" destId="{E609B224-6211-4313-B6F9-3A4FFC1B3A02}" srcOrd="2" destOrd="0" presId="urn:microsoft.com/office/officeart/2018/5/layout/IconCircleLabelList"/>
    <dgm:cxn modelId="{7C0DD914-4BBC-4CAC-BEB8-771AC3050B0B}" type="presParOf" srcId="{E609B224-6211-4313-B6F9-3A4FFC1B3A02}" destId="{178199C0-97A8-41C9-BDEE-B9CCFC08CFF6}" srcOrd="0" destOrd="0" presId="urn:microsoft.com/office/officeart/2018/5/layout/IconCircleLabelList"/>
    <dgm:cxn modelId="{24968E6A-F566-40EB-8E9A-59D13225920A}" type="presParOf" srcId="{E609B224-6211-4313-B6F9-3A4FFC1B3A02}" destId="{E185E38F-D2DC-4728-A15D-E1D35BDC94BC}" srcOrd="1" destOrd="0" presId="urn:microsoft.com/office/officeart/2018/5/layout/IconCircleLabelList"/>
    <dgm:cxn modelId="{7D7666D4-8D58-4F1F-B00F-4AD2EBA9962B}" type="presParOf" srcId="{E609B224-6211-4313-B6F9-3A4FFC1B3A02}" destId="{3B17CF33-3579-447C-B3F7-3BF4C9A1E2DD}" srcOrd="2" destOrd="0" presId="urn:microsoft.com/office/officeart/2018/5/layout/IconCircleLabelList"/>
    <dgm:cxn modelId="{F052784C-6138-4539-B81F-FD2F6B874CD5}" type="presParOf" srcId="{E609B224-6211-4313-B6F9-3A4FFC1B3A02}" destId="{283DB8AA-3CDF-4B3D-A516-1DA96811C8E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72C21A-39AA-4A14-B29C-B3C8FC014BEB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59B2C8-1109-4592-9DB2-54399D1EA3B3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Pi*ZZ longitudinal follow-up (n = 737)</a:t>
          </a:r>
        </a:p>
      </dgm:t>
    </dgm:pt>
    <dgm:pt modelId="{082A63BD-864F-480A-89E0-813C716E14F7}" type="parTrans" cxnId="{85227237-49EC-4282-85CD-A178A8B39263}">
      <dgm:prSet/>
      <dgm:spPr/>
      <dgm:t>
        <a:bodyPr/>
        <a:lstStyle/>
        <a:p>
          <a:endParaRPr lang="en-US"/>
        </a:p>
      </dgm:t>
    </dgm:pt>
    <dgm:pt modelId="{60CEECBA-66CF-491B-A957-D20F5C2E27A1}" type="sibTrans" cxnId="{85227237-49EC-4282-85CD-A178A8B39263}">
      <dgm:prSet/>
      <dgm:spPr/>
      <dgm:t>
        <a:bodyPr/>
        <a:lstStyle/>
        <a:p>
          <a:endParaRPr lang="en-US"/>
        </a:p>
      </dgm:t>
    </dgm:pt>
    <dgm:pt modelId="{897B82F7-8D05-4D3F-B347-42D2BA1B2F6C}" type="asst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2634 follow-up yr (median 3.5)</a:t>
          </a:r>
        </a:p>
      </dgm:t>
    </dgm:pt>
    <dgm:pt modelId="{9067D227-DBA8-4414-852C-2E1AF2B91F87}" type="parTrans" cxnId="{56166A78-5A8C-4EE7-836E-F0EB34F749D5}">
      <dgm:prSet/>
      <dgm:spPr/>
      <dgm:t>
        <a:bodyPr/>
        <a:lstStyle/>
        <a:p>
          <a:endParaRPr lang="en-US"/>
        </a:p>
      </dgm:t>
    </dgm:pt>
    <dgm:pt modelId="{FF9C9E8F-F2C1-45FB-9F45-3FA964194045}" type="sibTrans" cxnId="{56166A78-5A8C-4EE7-836E-F0EB34F749D5}">
      <dgm:prSet/>
      <dgm:spPr/>
      <dgm:t>
        <a:bodyPr/>
        <a:lstStyle/>
        <a:p>
          <a:endParaRPr lang="en-US"/>
        </a:p>
      </dgm:t>
    </dgm:pt>
    <dgm:pt modelId="{E546EDC5-F3D8-4633-B9A4-A80D7176B657}">
      <dgm:prSet phldrT="[Text]"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Mortality</a:t>
          </a:r>
        </a:p>
        <a:p>
          <a:r>
            <a:rPr lang="en-US">
              <a:solidFill>
                <a:schemeClr val="bg1"/>
              </a:solidFill>
            </a:rPr>
            <a:t>37/704 (5.3%)</a:t>
          </a:r>
        </a:p>
      </dgm:t>
    </dgm:pt>
    <dgm:pt modelId="{FE510F98-BBD8-4077-9FF5-9710D993BB4E}" type="parTrans" cxnId="{66AA4422-F36B-4D31-A20D-4040993A7C67}">
      <dgm:prSet/>
      <dgm:spPr/>
      <dgm:t>
        <a:bodyPr/>
        <a:lstStyle/>
        <a:p>
          <a:endParaRPr lang="en-US"/>
        </a:p>
      </dgm:t>
    </dgm:pt>
    <dgm:pt modelId="{D7E3AFD8-76B9-4634-A5C0-8FA8CE79D4CB}" type="sibTrans" cxnId="{66AA4422-F36B-4D31-A20D-4040993A7C67}">
      <dgm:prSet/>
      <dgm:spPr/>
      <dgm:t>
        <a:bodyPr/>
        <a:lstStyle/>
        <a:p>
          <a:endParaRPr lang="en-US"/>
        </a:p>
      </dgm:t>
    </dgm:pt>
    <dgm:pt modelId="{291E280E-DD08-416A-B4D6-CD669A19990A}">
      <dgm:prSet phldrT="[Text]"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Liver-related events*</a:t>
          </a:r>
          <a:endParaRPr lang="en-US" b="1" baseline="30000">
            <a:solidFill>
              <a:schemeClr val="bg1"/>
            </a:solidFill>
          </a:endParaRPr>
        </a:p>
        <a:p>
          <a:r>
            <a:rPr lang="en-US">
              <a:solidFill>
                <a:schemeClr val="bg1"/>
              </a:solidFill>
            </a:rPr>
            <a:t>38/704 (5.4%)</a:t>
          </a:r>
        </a:p>
      </dgm:t>
    </dgm:pt>
    <dgm:pt modelId="{A9D78841-CADB-4B4B-920C-1C5AF97B7821}" type="parTrans" cxnId="{C018681D-7BCB-4770-8B35-164F067CCE2A}">
      <dgm:prSet/>
      <dgm:spPr/>
      <dgm:t>
        <a:bodyPr/>
        <a:lstStyle/>
        <a:p>
          <a:endParaRPr lang="en-US"/>
        </a:p>
      </dgm:t>
    </dgm:pt>
    <dgm:pt modelId="{85E406F3-AE04-421A-A5F0-B08DDF4CEBDC}" type="sibTrans" cxnId="{C018681D-7BCB-4770-8B35-164F067CCE2A}">
      <dgm:prSet/>
      <dgm:spPr/>
      <dgm:t>
        <a:bodyPr/>
        <a:lstStyle/>
        <a:p>
          <a:endParaRPr lang="en-US"/>
        </a:p>
      </dgm:t>
    </dgm:pt>
    <dgm:pt modelId="{745D847F-FDBD-4F3B-9DD7-C5D48BD958A0}">
      <dgm:prSet phldrT="[Text]"/>
      <dgm:spPr/>
      <dgm:t>
        <a:bodyPr/>
        <a:lstStyle/>
        <a:p>
          <a:r>
            <a:rPr lang="en-US" b="1">
              <a:solidFill>
                <a:schemeClr val="bg1"/>
              </a:solidFill>
            </a:rPr>
            <a:t>Lung-related events</a:t>
          </a:r>
          <a:r>
            <a:rPr lang="en-US" b="1" baseline="30000">
              <a:solidFill>
                <a:schemeClr val="bg1"/>
              </a:solidFill>
            </a:rPr>
            <a:t>†</a:t>
          </a:r>
        </a:p>
        <a:p>
          <a:r>
            <a:rPr lang="en-US">
              <a:solidFill>
                <a:schemeClr val="bg1"/>
              </a:solidFill>
            </a:rPr>
            <a:t>37/704 (5.2%)</a:t>
          </a:r>
        </a:p>
      </dgm:t>
    </dgm:pt>
    <dgm:pt modelId="{B8B4D563-F65B-4D43-A9EC-85FA17E4D8E1}" type="parTrans" cxnId="{DBF32A0E-9634-48B9-91B8-7B253EC4FC9B}">
      <dgm:prSet/>
      <dgm:spPr/>
      <dgm:t>
        <a:bodyPr/>
        <a:lstStyle/>
        <a:p>
          <a:endParaRPr lang="en-US"/>
        </a:p>
      </dgm:t>
    </dgm:pt>
    <dgm:pt modelId="{EA3E1D57-4D28-45E8-BF7E-FFD1FE383881}" type="sibTrans" cxnId="{DBF32A0E-9634-48B9-91B8-7B253EC4FC9B}">
      <dgm:prSet/>
      <dgm:spPr/>
      <dgm:t>
        <a:bodyPr/>
        <a:lstStyle/>
        <a:p>
          <a:endParaRPr lang="en-US"/>
        </a:p>
      </dgm:t>
    </dgm:pt>
    <dgm:pt modelId="{B54C81EA-47CE-425C-A98E-AD33BA36D9E0}" type="pres">
      <dgm:prSet presAssocID="{3072C21A-39AA-4A14-B29C-B3C8FC014BE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074DD7A-33F9-48EE-872C-069D8FC058FD}" type="pres">
      <dgm:prSet presAssocID="{8A59B2C8-1109-4592-9DB2-54399D1EA3B3}" presName="hierRoot1" presStyleCnt="0">
        <dgm:presLayoutVars>
          <dgm:hierBranch val="init"/>
        </dgm:presLayoutVars>
      </dgm:prSet>
      <dgm:spPr/>
    </dgm:pt>
    <dgm:pt modelId="{B2704C0F-BF5B-4139-A65A-7ECDF040D9B7}" type="pres">
      <dgm:prSet presAssocID="{8A59B2C8-1109-4592-9DB2-54399D1EA3B3}" presName="rootComposite1" presStyleCnt="0"/>
      <dgm:spPr/>
    </dgm:pt>
    <dgm:pt modelId="{20602886-F50F-4276-9E9F-96490E4287F0}" type="pres">
      <dgm:prSet presAssocID="{8A59B2C8-1109-4592-9DB2-54399D1EA3B3}" presName="rootText1" presStyleLbl="alignAcc1" presStyleIdx="0" presStyleCnt="0">
        <dgm:presLayoutVars>
          <dgm:chPref val="3"/>
        </dgm:presLayoutVars>
      </dgm:prSet>
      <dgm:spPr/>
    </dgm:pt>
    <dgm:pt modelId="{4C97FB48-25C8-4828-A320-A0A90ADE937A}" type="pres">
      <dgm:prSet presAssocID="{8A59B2C8-1109-4592-9DB2-54399D1EA3B3}" presName="topArc1" presStyleLbl="parChTrans1D1" presStyleIdx="0" presStyleCnt="10"/>
      <dgm:spPr/>
    </dgm:pt>
    <dgm:pt modelId="{EB605B81-0309-485E-B3A1-B6162699C293}" type="pres">
      <dgm:prSet presAssocID="{8A59B2C8-1109-4592-9DB2-54399D1EA3B3}" presName="bottomArc1" presStyleLbl="parChTrans1D1" presStyleIdx="1" presStyleCnt="10"/>
      <dgm:spPr/>
    </dgm:pt>
    <dgm:pt modelId="{3B06328F-CAF2-4794-B98D-292841269EBA}" type="pres">
      <dgm:prSet presAssocID="{8A59B2C8-1109-4592-9DB2-54399D1EA3B3}" presName="topConnNode1" presStyleLbl="node1" presStyleIdx="0" presStyleCnt="0"/>
      <dgm:spPr/>
    </dgm:pt>
    <dgm:pt modelId="{718902C7-6781-4293-8D88-9F1DB5CD6B29}" type="pres">
      <dgm:prSet presAssocID="{8A59B2C8-1109-4592-9DB2-54399D1EA3B3}" presName="hierChild2" presStyleCnt="0"/>
      <dgm:spPr/>
    </dgm:pt>
    <dgm:pt modelId="{C7242433-E550-4D63-9A9B-47163F143A87}" type="pres">
      <dgm:prSet presAssocID="{FE510F98-BBD8-4077-9FF5-9710D993BB4E}" presName="Name28" presStyleLbl="parChTrans1D2" presStyleIdx="0" presStyleCnt="4"/>
      <dgm:spPr/>
    </dgm:pt>
    <dgm:pt modelId="{EB6FD12B-D735-4A14-BC50-30D0C9F59C9C}" type="pres">
      <dgm:prSet presAssocID="{E546EDC5-F3D8-4633-B9A4-A80D7176B657}" presName="hierRoot2" presStyleCnt="0">
        <dgm:presLayoutVars>
          <dgm:hierBranch val="init"/>
        </dgm:presLayoutVars>
      </dgm:prSet>
      <dgm:spPr/>
    </dgm:pt>
    <dgm:pt modelId="{744FA96A-0A12-4E84-891F-F9C4D46C202B}" type="pres">
      <dgm:prSet presAssocID="{E546EDC5-F3D8-4633-B9A4-A80D7176B657}" presName="rootComposite2" presStyleCnt="0"/>
      <dgm:spPr/>
    </dgm:pt>
    <dgm:pt modelId="{7D7BD67D-0744-4BD8-9C75-5FB7D6D96809}" type="pres">
      <dgm:prSet presAssocID="{E546EDC5-F3D8-4633-B9A4-A80D7176B657}" presName="rootText2" presStyleLbl="alignAcc1" presStyleIdx="0" presStyleCnt="0">
        <dgm:presLayoutVars>
          <dgm:chPref val="3"/>
        </dgm:presLayoutVars>
      </dgm:prSet>
      <dgm:spPr/>
    </dgm:pt>
    <dgm:pt modelId="{DE67269D-DCDE-471C-B29E-5C2B3BE11B1F}" type="pres">
      <dgm:prSet presAssocID="{E546EDC5-F3D8-4633-B9A4-A80D7176B657}" presName="topArc2" presStyleLbl="parChTrans1D1" presStyleIdx="2" presStyleCnt="10"/>
      <dgm:spPr/>
    </dgm:pt>
    <dgm:pt modelId="{C80ED6AF-164B-48F7-82F0-CBD251A51F39}" type="pres">
      <dgm:prSet presAssocID="{E546EDC5-F3D8-4633-B9A4-A80D7176B657}" presName="bottomArc2" presStyleLbl="parChTrans1D1" presStyleIdx="3" presStyleCnt="10"/>
      <dgm:spPr/>
    </dgm:pt>
    <dgm:pt modelId="{8B80F946-717B-45CD-A706-3D102AB7DD1A}" type="pres">
      <dgm:prSet presAssocID="{E546EDC5-F3D8-4633-B9A4-A80D7176B657}" presName="topConnNode2" presStyleLbl="node2" presStyleIdx="0" presStyleCnt="0"/>
      <dgm:spPr/>
    </dgm:pt>
    <dgm:pt modelId="{89A32360-6593-4817-94F9-52F93911E0E1}" type="pres">
      <dgm:prSet presAssocID="{E546EDC5-F3D8-4633-B9A4-A80D7176B657}" presName="hierChild4" presStyleCnt="0"/>
      <dgm:spPr/>
    </dgm:pt>
    <dgm:pt modelId="{5167B8BA-D6B1-468F-85B1-9993DB4161C5}" type="pres">
      <dgm:prSet presAssocID="{E546EDC5-F3D8-4633-B9A4-A80D7176B657}" presName="hierChild5" presStyleCnt="0"/>
      <dgm:spPr/>
    </dgm:pt>
    <dgm:pt modelId="{16739E3B-F746-40B6-B3D3-16337CFB11E7}" type="pres">
      <dgm:prSet presAssocID="{A9D78841-CADB-4B4B-920C-1C5AF97B7821}" presName="Name28" presStyleLbl="parChTrans1D2" presStyleIdx="1" presStyleCnt="4"/>
      <dgm:spPr/>
    </dgm:pt>
    <dgm:pt modelId="{2AD7B32D-F2E5-461F-B211-E89803323A1F}" type="pres">
      <dgm:prSet presAssocID="{291E280E-DD08-416A-B4D6-CD669A19990A}" presName="hierRoot2" presStyleCnt="0">
        <dgm:presLayoutVars>
          <dgm:hierBranch val="init"/>
        </dgm:presLayoutVars>
      </dgm:prSet>
      <dgm:spPr/>
    </dgm:pt>
    <dgm:pt modelId="{3B536B2A-D315-4048-808D-E502B997FFA6}" type="pres">
      <dgm:prSet presAssocID="{291E280E-DD08-416A-B4D6-CD669A19990A}" presName="rootComposite2" presStyleCnt="0"/>
      <dgm:spPr/>
    </dgm:pt>
    <dgm:pt modelId="{38D87F46-8F69-477E-B685-D0C2F434ED81}" type="pres">
      <dgm:prSet presAssocID="{291E280E-DD08-416A-B4D6-CD669A19990A}" presName="rootText2" presStyleLbl="alignAcc1" presStyleIdx="0" presStyleCnt="0">
        <dgm:presLayoutVars>
          <dgm:chPref val="3"/>
        </dgm:presLayoutVars>
      </dgm:prSet>
      <dgm:spPr/>
    </dgm:pt>
    <dgm:pt modelId="{7D4312E4-9A3E-4ADE-802D-920987869329}" type="pres">
      <dgm:prSet presAssocID="{291E280E-DD08-416A-B4D6-CD669A19990A}" presName="topArc2" presStyleLbl="parChTrans1D1" presStyleIdx="4" presStyleCnt="10"/>
      <dgm:spPr/>
    </dgm:pt>
    <dgm:pt modelId="{3D7DD919-DA91-4430-9F44-35C2131A89A1}" type="pres">
      <dgm:prSet presAssocID="{291E280E-DD08-416A-B4D6-CD669A19990A}" presName="bottomArc2" presStyleLbl="parChTrans1D1" presStyleIdx="5" presStyleCnt="10"/>
      <dgm:spPr/>
    </dgm:pt>
    <dgm:pt modelId="{5F42741A-72BB-4CD3-BBDA-D6AF88DBFCA1}" type="pres">
      <dgm:prSet presAssocID="{291E280E-DD08-416A-B4D6-CD669A19990A}" presName="topConnNode2" presStyleLbl="node2" presStyleIdx="0" presStyleCnt="0"/>
      <dgm:spPr/>
    </dgm:pt>
    <dgm:pt modelId="{6C5C8129-E06A-4682-9A14-9A1437F8B4C7}" type="pres">
      <dgm:prSet presAssocID="{291E280E-DD08-416A-B4D6-CD669A19990A}" presName="hierChild4" presStyleCnt="0"/>
      <dgm:spPr/>
    </dgm:pt>
    <dgm:pt modelId="{02778361-1A3C-4687-8488-3C3170C927CE}" type="pres">
      <dgm:prSet presAssocID="{291E280E-DD08-416A-B4D6-CD669A19990A}" presName="hierChild5" presStyleCnt="0"/>
      <dgm:spPr/>
    </dgm:pt>
    <dgm:pt modelId="{ECEBC75A-8F73-4C85-98B1-DEB8B4F2E6B5}" type="pres">
      <dgm:prSet presAssocID="{B8B4D563-F65B-4D43-A9EC-85FA17E4D8E1}" presName="Name28" presStyleLbl="parChTrans1D2" presStyleIdx="2" presStyleCnt="4"/>
      <dgm:spPr/>
    </dgm:pt>
    <dgm:pt modelId="{05E6FE59-DCB9-4E6F-81B1-A6318703B03A}" type="pres">
      <dgm:prSet presAssocID="{745D847F-FDBD-4F3B-9DD7-C5D48BD958A0}" presName="hierRoot2" presStyleCnt="0">
        <dgm:presLayoutVars>
          <dgm:hierBranch val="init"/>
        </dgm:presLayoutVars>
      </dgm:prSet>
      <dgm:spPr/>
    </dgm:pt>
    <dgm:pt modelId="{2D2F4DFB-73A5-42E6-8F1F-5233B70DD018}" type="pres">
      <dgm:prSet presAssocID="{745D847F-FDBD-4F3B-9DD7-C5D48BD958A0}" presName="rootComposite2" presStyleCnt="0"/>
      <dgm:spPr/>
    </dgm:pt>
    <dgm:pt modelId="{C8E70CCC-D9E1-4014-AD67-E5038871C9FF}" type="pres">
      <dgm:prSet presAssocID="{745D847F-FDBD-4F3B-9DD7-C5D48BD958A0}" presName="rootText2" presStyleLbl="alignAcc1" presStyleIdx="0" presStyleCnt="0">
        <dgm:presLayoutVars>
          <dgm:chPref val="3"/>
        </dgm:presLayoutVars>
      </dgm:prSet>
      <dgm:spPr/>
    </dgm:pt>
    <dgm:pt modelId="{0A6C975E-D0AC-4089-B599-16407A653C79}" type="pres">
      <dgm:prSet presAssocID="{745D847F-FDBD-4F3B-9DD7-C5D48BD958A0}" presName="topArc2" presStyleLbl="parChTrans1D1" presStyleIdx="6" presStyleCnt="10"/>
      <dgm:spPr/>
    </dgm:pt>
    <dgm:pt modelId="{631C6AAA-5EE7-4A79-A5E5-968DDD65AC08}" type="pres">
      <dgm:prSet presAssocID="{745D847F-FDBD-4F3B-9DD7-C5D48BD958A0}" presName="bottomArc2" presStyleLbl="parChTrans1D1" presStyleIdx="7" presStyleCnt="10"/>
      <dgm:spPr/>
    </dgm:pt>
    <dgm:pt modelId="{C9DA74C3-B2D2-4254-929D-FA4162E78C2D}" type="pres">
      <dgm:prSet presAssocID="{745D847F-FDBD-4F3B-9DD7-C5D48BD958A0}" presName="topConnNode2" presStyleLbl="node2" presStyleIdx="0" presStyleCnt="0"/>
      <dgm:spPr/>
    </dgm:pt>
    <dgm:pt modelId="{3A1D62AF-F693-4D72-927E-84691C2067C7}" type="pres">
      <dgm:prSet presAssocID="{745D847F-FDBD-4F3B-9DD7-C5D48BD958A0}" presName="hierChild4" presStyleCnt="0"/>
      <dgm:spPr/>
    </dgm:pt>
    <dgm:pt modelId="{03B28C76-B408-45DE-AFB3-B3660C1E13AB}" type="pres">
      <dgm:prSet presAssocID="{745D847F-FDBD-4F3B-9DD7-C5D48BD958A0}" presName="hierChild5" presStyleCnt="0"/>
      <dgm:spPr/>
    </dgm:pt>
    <dgm:pt modelId="{6781FB06-349A-48ED-B1A5-264E5DF51468}" type="pres">
      <dgm:prSet presAssocID="{8A59B2C8-1109-4592-9DB2-54399D1EA3B3}" presName="hierChild3" presStyleCnt="0"/>
      <dgm:spPr/>
    </dgm:pt>
    <dgm:pt modelId="{1F769838-CE12-4B43-8B2F-5AA9046EC3CF}" type="pres">
      <dgm:prSet presAssocID="{9067D227-DBA8-4414-852C-2E1AF2B91F87}" presName="Name101" presStyleLbl="parChTrans1D2" presStyleIdx="3" presStyleCnt="4"/>
      <dgm:spPr/>
    </dgm:pt>
    <dgm:pt modelId="{237EDF28-6947-4637-96C5-E21C77D529B6}" type="pres">
      <dgm:prSet presAssocID="{897B82F7-8D05-4D3F-B347-42D2BA1B2F6C}" presName="hierRoot3" presStyleCnt="0">
        <dgm:presLayoutVars>
          <dgm:hierBranch val="init"/>
        </dgm:presLayoutVars>
      </dgm:prSet>
      <dgm:spPr/>
    </dgm:pt>
    <dgm:pt modelId="{AF8861B3-9839-4221-953F-80B2B5AB9A58}" type="pres">
      <dgm:prSet presAssocID="{897B82F7-8D05-4D3F-B347-42D2BA1B2F6C}" presName="rootComposite3" presStyleCnt="0"/>
      <dgm:spPr/>
    </dgm:pt>
    <dgm:pt modelId="{8A548A7F-A533-40AA-AB88-99FA4E61198D}" type="pres">
      <dgm:prSet presAssocID="{897B82F7-8D05-4D3F-B347-42D2BA1B2F6C}" presName="rootText3" presStyleLbl="alignAcc1" presStyleIdx="0" presStyleCnt="0">
        <dgm:presLayoutVars>
          <dgm:chPref val="3"/>
        </dgm:presLayoutVars>
      </dgm:prSet>
      <dgm:spPr/>
    </dgm:pt>
    <dgm:pt modelId="{D7F2D2FC-880E-4A9F-8E5D-567A736304BA}" type="pres">
      <dgm:prSet presAssocID="{897B82F7-8D05-4D3F-B347-42D2BA1B2F6C}" presName="topArc3" presStyleLbl="parChTrans1D1" presStyleIdx="8" presStyleCnt="10"/>
      <dgm:spPr/>
    </dgm:pt>
    <dgm:pt modelId="{F631FC80-E888-456F-A759-2F0985D4B519}" type="pres">
      <dgm:prSet presAssocID="{897B82F7-8D05-4D3F-B347-42D2BA1B2F6C}" presName="bottomArc3" presStyleLbl="parChTrans1D1" presStyleIdx="9" presStyleCnt="10"/>
      <dgm:spPr/>
    </dgm:pt>
    <dgm:pt modelId="{4580F945-C80A-4668-8AE3-86858425AEF6}" type="pres">
      <dgm:prSet presAssocID="{897B82F7-8D05-4D3F-B347-42D2BA1B2F6C}" presName="topConnNode3" presStyleLbl="asst1" presStyleIdx="0" presStyleCnt="0"/>
      <dgm:spPr/>
    </dgm:pt>
    <dgm:pt modelId="{2208E6D9-60E6-425D-A88A-3FD12531A003}" type="pres">
      <dgm:prSet presAssocID="{897B82F7-8D05-4D3F-B347-42D2BA1B2F6C}" presName="hierChild6" presStyleCnt="0"/>
      <dgm:spPr/>
    </dgm:pt>
    <dgm:pt modelId="{3858B7D2-1FCA-449F-B4D4-C8B0DBF88663}" type="pres">
      <dgm:prSet presAssocID="{897B82F7-8D05-4D3F-B347-42D2BA1B2F6C}" presName="hierChild7" presStyleCnt="0"/>
      <dgm:spPr/>
    </dgm:pt>
  </dgm:ptLst>
  <dgm:cxnLst>
    <dgm:cxn modelId="{679FEB0D-CBC5-443A-9604-17F122C7DED4}" type="presOf" srcId="{B8B4D563-F65B-4D43-A9EC-85FA17E4D8E1}" destId="{ECEBC75A-8F73-4C85-98B1-DEB8B4F2E6B5}" srcOrd="0" destOrd="0" presId="urn:microsoft.com/office/officeart/2008/layout/HalfCircleOrganizationChart"/>
    <dgm:cxn modelId="{DBF32A0E-9634-48B9-91B8-7B253EC4FC9B}" srcId="{8A59B2C8-1109-4592-9DB2-54399D1EA3B3}" destId="{745D847F-FDBD-4F3B-9DD7-C5D48BD958A0}" srcOrd="3" destOrd="0" parTransId="{B8B4D563-F65B-4D43-A9EC-85FA17E4D8E1}" sibTransId="{EA3E1D57-4D28-45E8-BF7E-FFD1FE383881}"/>
    <dgm:cxn modelId="{C018681D-7BCB-4770-8B35-164F067CCE2A}" srcId="{8A59B2C8-1109-4592-9DB2-54399D1EA3B3}" destId="{291E280E-DD08-416A-B4D6-CD669A19990A}" srcOrd="2" destOrd="0" parTransId="{A9D78841-CADB-4B4B-920C-1C5AF97B7821}" sibTransId="{85E406F3-AE04-421A-A5F0-B08DDF4CEBDC}"/>
    <dgm:cxn modelId="{66AA4422-F36B-4D31-A20D-4040993A7C67}" srcId="{8A59B2C8-1109-4592-9DB2-54399D1EA3B3}" destId="{E546EDC5-F3D8-4633-B9A4-A80D7176B657}" srcOrd="1" destOrd="0" parTransId="{FE510F98-BBD8-4077-9FF5-9710D993BB4E}" sibTransId="{D7E3AFD8-76B9-4634-A5C0-8FA8CE79D4CB}"/>
    <dgm:cxn modelId="{C8E8042A-9708-4812-A6F0-CA10FFCBC40C}" type="presOf" srcId="{FE510F98-BBD8-4077-9FF5-9710D993BB4E}" destId="{C7242433-E550-4D63-9A9B-47163F143A87}" srcOrd="0" destOrd="0" presId="urn:microsoft.com/office/officeart/2008/layout/HalfCircleOrganizationChart"/>
    <dgm:cxn modelId="{88923431-7AA7-4C63-B1C4-B45202832B79}" type="presOf" srcId="{8A59B2C8-1109-4592-9DB2-54399D1EA3B3}" destId="{3B06328F-CAF2-4794-B98D-292841269EBA}" srcOrd="1" destOrd="0" presId="urn:microsoft.com/office/officeart/2008/layout/HalfCircleOrganizationChart"/>
    <dgm:cxn modelId="{85227237-49EC-4282-85CD-A178A8B39263}" srcId="{3072C21A-39AA-4A14-B29C-B3C8FC014BEB}" destId="{8A59B2C8-1109-4592-9DB2-54399D1EA3B3}" srcOrd="0" destOrd="0" parTransId="{082A63BD-864F-480A-89E0-813C716E14F7}" sibTransId="{60CEECBA-66CF-491B-A957-D20F5C2E27A1}"/>
    <dgm:cxn modelId="{798B465B-505D-40DC-89FF-F9696E3172D5}" type="presOf" srcId="{291E280E-DD08-416A-B4D6-CD669A19990A}" destId="{38D87F46-8F69-477E-B685-D0C2F434ED81}" srcOrd="0" destOrd="0" presId="urn:microsoft.com/office/officeart/2008/layout/HalfCircleOrganizationChart"/>
    <dgm:cxn modelId="{74F03B45-7BAA-43D6-AEC1-FB054F0697BB}" type="presOf" srcId="{8A59B2C8-1109-4592-9DB2-54399D1EA3B3}" destId="{20602886-F50F-4276-9E9F-96490E4287F0}" srcOrd="0" destOrd="0" presId="urn:microsoft.com/office/officeart/2008/layout/HalfCircleOrganizationChart"/>
    <dgm:cxn modelId="{9D91414C-7E6D-42BF-8C8B-28A9E26E9CE1}" type="presOf" srcId="{291E280E-DD08-416A-B4D6-CD669A19990A}" destId="{5F42741A-72BB-4CD3-BBDA-D6AF88DBFCA1}" srcOrd="1" destOrd="0" presId="urn:microsoft.com/office/officeart/2008/layout/HalfCircleOrganizationChart"/>
    <dgm:cxn modelId="{6876B46E-06F5-474C-B51F-6E9D02C0D33D}" type="presOf" srcId="{745D847F-FDBD-4F3B-9DD7-C5D48BD958A0}" destId="{C9DA74C3-B2D2-4254-929D-FA4162E78C2D}" srcOrd="1" destOrd="0" presId="urn:microsoft.com/office/officeart/2008/layout/HalfCircleOrganizationChart"/>
    <dgm:cxn modelId="{14DCCE74-FF2E-4505-98F1-D8542DB576EA}" type="presOf" srcId="{3072C21A-39AA-4A14-B29C-B3C8FC014BEB}" destId="{B54C81EA-47CE-425C-A98E-AD33BA36D9E0}" srcOrd="0" destOrd="0" presId="urn:microsoft.com/office/officeart/2008/layout/HalfCircleOrganizationChart"/>
    <dgm:cxn modelId="{56166A78-5A8C-4EE7-836E-F0EB34F749D5}" srcId="{8A59B2C8-1109-4592-9DB2-54399D1EA3B3}" destId="{897B82F7-8D05-4D3F-B347-42D2BA1B2F6C}" srcOrd="0" destOrd="0" parTransId="{9067D227-DBA8-4414-852C-2E1AF2B91F87}" sibTransId="{FF9C9E8F-F2C1-45FB-9F45-3FA964194045}"/>
    <dgm:cxn modelId="{2C5CA88E-63A6-4A82-ABEF-5C1413FF25C6}" type="presOf" srcId="{745D847F-FDBD-4F3B-9DD7-C5D48BD958A0}" destId="{C8E70CCC-D9E1-4014-AD67-E5038871C9FF}" srcOrd="0" destOrd="0" presId="urn:microsoft.com/office/officeart/2008/layout/HalfCircleOrganizationChart"/>
    <dgm:cxn modelId="{C79ED3A6-6A78-48DF-9265-74FE1CF8E434}" type="presOf" srcId="{A9D78841-CADB-4B4B-920C-1C5AF97B7821}" destId="{16739E3B-F746-40B6-B3D3-16337CFB11E7}" srcOrd="0" destOrd="0" presId="urn:microsoft.com/office/officeart/2008/layout/HalfCircleOrganizationChart"/>
    <dgm:cxn modelId="{EF44E1C3-74C0-45C5-AC73-B2A58BE52D59}" type="presOf" srcId="{E546EDC5-F3D8-4633-B9A4-A80D7176B657}" destId="{7D7BD67D-0744-4BD8-9C75-5FB7D6D96809}" srcOrd="0" destOrd="0" presId="urn:microsoft.com/office/officeart/2008/layout/HalfCircleOrganizationChart"/>
    <dgm:cxn modelId="{22E90DD3-EDC7-4238-ADC5-6BB02F35138D}" type="presOf" srcId="{897B82F7-8D05-4D3F-B347-42D2BA1B2F6C}" destId="{4580F945-C80A-4668-8AE3-86858425AEF6}" srcOrd="1" destOrd="0" presId="urn:microsoft.com/office/officeart/2008/layout/HalfCircleOrganizationChart"/>
    <dgm:cxn modelId="{3291E5E1-DA06-462C-9E4B-57CC16B37004}" type="presOf" srcId="{9067D227-DBA8-4414-852C-2E1AF2B91F87}" destId="{1F769838-CE12-4B43-8B2F-5AA9046EC3CF}" srcOrd="0" destOrd="0" presId="urn:microsoft.com/office/officeart/2008/layout/HalfCircleOrganizationChart"/>
    <dgm:cxn modelId="{62F28CFB-7EE9-4C5B-8EA8-20403AC896D1}" type="presOf" srcId="{E546EDC5-F3D8-4633-B9A4-A80D7176B657}" destId="{8B80F946-717B-45CD-A706-3D102AB7DD1A}" srcOrd="1" destOrd="0" presId="urn:microsoft.com/office/officeart/2008/layout/HalfCircleOrganizationChart"/>
    <dgm:cxn modelId="{B483F0FD-3E45-443D-A4AC-93E3DF28ABC3}" type="presOf" srcId="{897B82F7-8D05-4D3F-B347-42D2BA1B2F6C}" destId="{8A548A7F-A533-40AA-AB88-99FA4E61198D}" srcOrd="0" destOrd="0" presId="urn:microsoft.com/office/officeart/2008/layout/HalfCircleOrganizationChart"/>
    <dgm:cxn modelId="{465B8355-DBFD-49A6-A4F7-47723E4D78C3}" type="presParOf" srcId="{B54C81EA-47CE-425C-A98E-AD33BA36D9E0}" destId="{E074DD7A-33F9-48EE-872C-069D8FC058FD}" srcOrd="0" destOrd="0" presId="urn:microsoft.com/office/officeart/2008/layout/HalfCircleOrganizationChart"/>
    <dgm:cxn modelId="{DD001651-8DAF-4D22-AEA1-E9B11B3DA36F}" type="presParOf" srcId="{E074DD7A-33F9-48EE-872C-069D8FC058FD}" destId="{B2704C0F-BF5B-4139-A65A-7ECDF040D9B7}" srcOrd="0" destOrd="0" presId="urn:microsoft.com/office/officeart/2008/layout/HalfCircleOrganizationChart"/>
    <dgm:cxn modelId="{487AA73A-B70D-48BB-A0F7-7C4BB55DA9BC}" type="presParOf" srcId="{B2704C0F-BF5B-4139-A65A-7ECDF040D9B7}" destId="{20602886-F50F-4276-9E9F-96490E4287F0}" srcOrd="0" destOrd="0" presId="urn:microsoft.com/office/officeart/2008/layout/HalfCircleOrganizationChart"/>
    <dgm:cxn modelId="{D3EEFDD2-D725-4151-A569-CC7BCB1179DD}" type="presParOf" srcId="{B2704C0F-BF5B-4139-A65A-7ECDF040D9B7}" destId="{4C97FB48-25C8-4828-A320-A0A90ADE937A}" srcOrd="1" destOrd="0" presId="urn:microsoft.com/office/officeart/2008/layout/HalfCircleOrganizationChart"/>
    <dgm:cxn modelId="{4DCACD79-B74D-413E-AC1A-A34A19FB1B3B}" type="presParOf" srcId="{B2704C0F-BF5B-4139-A65A-7ECDF040D9B7}" destId="{EB605B81-0309-485E-B3A1-B6162699C293}" srcOrd="2" destOrd="0" presId="urn:microsoft.com/office/officeart/2008/layout/HalfCircleOrganizationChart"/>
    <dgm:cxn modelId="{50E02DAB-3612-478A-9FF4-DA1E58DCF15F}" type="presParOf" srcId="{B2704C0F-BF5B-4139-A65A-7ECDF040D9B7}" destId="{3B06328F-CAF2-4794-B98D-292841269EBA}" srcOrd="3" destOrd="0" presId="urn:microsoft.com/office/officeart/2008/layout/HalfCircleOrganizationChart"/>
    <dgm:cxn modelId="{EC826F48-884A-407A-A3E3-2EED8B6B62F0}" type="presParOf" srcId="{E074DD7A-33F9-48EE-872C-069D8FC058FD}" destId="{718902C7-6781-4293-8D88-9F1DB5CD6B29}" srcOrd="1" destOrd="0" presId="urn:microsoft.com/office/officeart/2008/layout/HalfCircleOrganizationChart"/>
    <dgm:cxn modelId="{E11AF0D5-1CB4-4B36-923D-79DAC4D0C74A}" type="presParOf" srcId="{718902C7-6781-4293-8D88-9F1DB5CD6B29}" destId="{C7242433-E550-4D63-9A9B-47163F143A87}" srcOrd="0" destOrd="0" presId="urn:microsoft.com/office/officeart/2008/layout/HalfCircleOrganizationChart"/>
    <dgm:cxn modelId="{80C74CE6-172E-4617-938A-0A9F35CE070F}" type="presParOf" srcId="{718902C7-6781-4293-8D88-9F1DB5CD6B29}" destId="{EB6FD12B-D735-4A14-BC50-30D0C9F59C9C}" srcOrd="1" destOrd="0" presId="urn:microsoft.com/office/officeart/2008/layout/HalfCircleOrganizationChart"/>
    <dgm:cxn modelId="{4B5A23A4-6E9A-431F-B253-E368CEDC20B4}" type="presParOf" srcId="{EB6FD12B-D735-4A14-BC50-30D0C9F59C9C}" destId="{744FA96A-0A12-4E84-891F-F9C4D46C202B}" srcOrd="0" destOrd="0" presId="urn:microsoft.com/office/officeart/2008/layout/HalfCircleOrganizationChart"/>
    <dgm:cxn modelId="{5E078B40-9896-4A70-B7E1-1B7A96CBFE69}" type="presParOf" srcId="{744FA96A-0A12-4E84-891F-F9C4D46C202B}" destId="{7D7BD67D-0744-4BD8-9C75-5FB7D6D96809}" srcOrd="0" destOrd="0" presId="urn:microsoft.com/office/officeart/2008/layout/HalfCircleOrganizationChart"/>
    <dgm:cxn modelId="{0746F481-B19F-44AA-9CF7-7049EEC739D2}" type="presParOf" srcId="{744FA96A-0A12-4E84-891F-F9C4D46C202B}" destId="{DE67269D-DCDE-471C-B29E-5C2B3BE11B1F}" srcOrd="1" destOrd="0" presId="urn:microsoft.com/office/officeart/2008/layout/HalfCircleOrganizationChart"/>
    <dgm:cxn modelId="{286B82D0-04FD-46FC-AEBF-6C5AC3A9C287}" type="presParOf" srcId="{744FA96A-0A12-4E84-891F-F9C4D46C202B}" destId="{C80ED6AF-164B-48F7-82F0-CBD251A51F39}" srcOrd="2" destOrd="0" presId="urn:microsoft.com/office/officeart/2008/layout/HalfCircleOrganizationChart"/>
    <dgm:cxn modelId="{A29E8539-AE00-4675-BE34-328065E528DC}" type="presParOf" srcId="{744FA96A-0A12-4E84-891F-F9C4D46C202B}" destId="{8B80F946-717B-45CD-A706-3D102AB7DD1A}" srcOrd="3" destOrd="0" presId="urn:microsoft.com/office/officeart/2008/layout/HalfCircleOrganizationChart"/>
    <dgm:cxn modelId="{7E2135E0-1B33-4912-9C26-27FC436382B1}" type="presParOf" srcId="{EB6FD12B-D735-4A14-BC50-30D0C9F59C9C}" destId="{89A32360-6593-4817-94F9-52F93911E0E1}" srcOrd="1" destOrd="0" presId="urn:microsoft.com/office/officeart/2008/layout/HalfCircleOrganizationChart"/>
    <dgm:cxn modelId="{9D6C81E5-2048-4F87-A760-F8EF20196F8A}" type="presParOf" srcId="{EB6FD12B-D735-4A14-BC50-30D0C9F59C9C}" destId="{5167B8BA-D6B1-468F-85B1-9993DB4161C5}" srcOrd="2" destOrd="0" presId="urn:microsoft.com/office/officeart/2008/layout/HalfCircleOrganizationChart"/>
    <dgm:cxn modelId="{02B78C9E-92B7-42C8-9553-E2C6EE942F72}" type="presParOf" srcId="{718902C7-6781-4293-8D88-9F1DB5CD6B29}" destId="{16739E3B-F746-40B6-B3D3-16337CFB11E7}" srcOrd="2" destOrd="0" presId="urn:microsoft.com/office/officeart/2008/layout/HalfCircleOrganizationChart"/>
    <dgm:cxn modelId="{B6F58C9E-73E6-4FA6-A5A0-4F76C9F23EA8}" type="presParOf" srcId="{718902C7-6781-4293-8D88-9F1DB5CD6B29}" destId="{2AD7B32D-F2E5-461F-B211-E89803323A1F}" srcOrd="3" destOrd="0" presId="urn:microsoft.com/office/officeart/2008/layout/HalfCircleOrganizationChart"/>
    <dgm:cxn modelId="{61FB5223-1C0F-44F6-9E6A-1A4FC6FC68DC}" type="presParOf" srcId="{2AD7B32D-F2E5-461F-B211-E89803323A1F}" destId="{3B536B2A-D315-4048-808D-E502B997FFA6}" srcOrd="0" destOrd="0" presId="urn:microsoft.com/office/officeart/2008/layout/HalfCircleOrganizationChart"/>
    <dgm:cxn modelId="{B06E1B94-76DD-46AB-B325-97677EAF4647}" type="presParOf" srcId="{3B536B2A-D315-4048-808D-E502B997FFA6}" destId="{38D87F46-8F69-477E-B685-D0C2F434ED81}" srcOrd="0" destOrd="0" presId="urn:microsoft.com/office/officeart/2008/layout/HalfCircleOrganizationChart"/>
    <dgm:cxn modelId="{92CB183C-7CB9-42A5-9617-ABE3B6097187}" type="presParOf" srcId="{3B536B2A-D315-4048-808D-E502B997FFA6}" destId="{7D4312E4-9A3E-4ADE-802D-920987869329}" srcOrd="1" destOrd="0" presId="urn:microsoft.com/office/officeart/2008/layout/HalfCircleOrganizationChart"/>
    <dgm:cxn modelId="{E1D550AD-3D43-4A11-AA97-F7CABFD68F80}" type="presParOf" srcId="{3B536B2A-D315-4048-808D-E502B997FFA6}" destId="{3D7DD919-DA91-4430-9F44-35C2131A89A1}" srcOrd="2" destOrd="0" presId="urn:microsoft.com/office/officeart/2008/layout/HalfCircleOrganizationChart"/>
    <dgm:cxn modelId="{DC37EDFF-4E81-4D4D-A26B-AF9C9CE429C4}" type="presParOf" srcId="{3B536B2A-D315-4048-808D-E502B997FFA6}" destId="{5F42741A-72BB-4CD3-BBDA-D6AF88DBFCA1}" srcOrd="3" destOrd="0" presId="urn:microsoft.com/office/officeart/2008/layout/HalfCircleOrganizationChart"/>
    <dgm:cxn modelId="{89C4349A-D4AD-4180-B387-7EA2A57764E7}" type="presParOf" srcId="{2AD7B32D-F2E5-461F-B211-E89803323A1F}" destId="{6C5C8129-E06A-4682-9A14-9A1437F8B4C7}" srcOrd="1" destOrd="0" presId="urn:microsoft.com/office/officeart/2008/layout/HalfCircleOrganizationChart"/>
    <dgm:cxn modelId="{1ACE5A92-B98C-4DF3-A601-A6DAB1B26DF7}" type="presParOf" srcId="{2AD7B32D-F2E5-461F-B211-E89803323A1F}" destId="{02778361-1A3C-4687-8488-3C3170C927CE}" srcOrd="2" destOrd="0" presId="urn:microsoft.com/office/officeart/2008/layout/HalfCircleOrganizationChart"/>
    <dgm:cxn modelId="{76669C0B-307E-4729-AE09-145FD2CF01F2}" type="presParOf" srcId="{718902C7-6781-4293-8D88-9F1DB5CD6B29}" destId="{ECEBC75A-8F73-4C85-98B1-DEB8B4F2E6B5}" srcOrd="4" destOrd="0" presId="urn:microsoft.com/office/officeart/2008/layout/HalfCircleOrganizationChart"/>
    <dgm:cxn modelId="{EDE084EA-5E53-4CA9-93FB-48D65BFDA6C1}" type="presParOf" srcId="{718902C7-6781-4293-8D88-9F1DB5CD6B29}" destId="{05E6FE59-DCB9-4E6F-81B1-A6318703B03A}" srcOrd="5" destOrd="0" presId="urn:microsoft.com/office/officeart/2008/layout/HalfCircleOrganizationChart"/>
    <dgm:cxn modelId="{DA04D3C2-F9A0-46AB-8D4A-E7F6F6CDB7D3}" type="presParOf" srcId="{05E6FE59-DCB9-4E6F-81B1-A6318703B03A}" destId="{2D2F4DFB-73A5-42E6-8F1F-5233B70DD018}" srcOrd="0" destOrd="0" presId="urn:microsoft.com/office/officeart/2008/layout/HalfCircleOrganizationChart"/>
    <dgm:cxn modelId="{97D7C9C8-910B-4C3B-9E19-B79669DD6D7E}" type="presParOf" srcId="{2D2F4DFB-73A5-42E6-8F1F-5233B70DD018}" destId="{C8E70CCC-D9E1-4014-AD67-E5038871C9FF}" srcOrd="0" destOrd="0" presId="urn:microsoft.com/office/officeart/2008/layout/HalfCircleOrganizationChart"/>
    <dgm:cxn modelId="{A97A0DF4-FA7B-46AB-BCFC-C38F0910FAFA}" type="presParOf" srcId="{2D2F4DFB-73A5-42E6-8F1F-5233B70DD018}" destId="{0A6C975E-D0AC-4089-B599-16407A653C79}" srcOrd="1" destOrd="0" presId="urn:microsoft.com/office/officeart/2008/layout/HalfCircleOrganizationChart"/>
    <dgm:cxn modelId="{2A5D7F52-0DD7-4693-B3F3-6EAEFB112395}" type="presParOf" srcId="{2D2F4DFB-73A5-42E6-8F1F-5233B70DD018}" destId="{631C6AAA-5EE7-4A79-A5E5-968DDD65AC08}" srcOrd="2" destOrd="0" presId="urn:microsoft.com/office/officeart/2008/layout/HalfCircleOrganizationChart"/>
    <dgm:cxn modelId="{81E89ED4-85BF-491D-8F72-5C113A55C7A4}" type="presParOf" srcId="{2D2F4DFB-73A5-42E6-8F1F-5233B70DD018}" destId="{C9DA74C3-B2D2-4254-929D-FA4162E78C2D}" srcOrd="3" destOrd="0" presId="urn:microsoft.com/office/officeart/2008/layout/HalfCircleOrganizationChart"/>
    <dgm:cxn modelId="{55495C4E-5CCF-426B-86BA-69B40C86CCD6}" type="presParOf" srcId="{05E6FE59-DCB9-4E6F-81B1-A6318703B03A}" destId="{3A1D62AF-F693-4D72-927E-84691C2067C7}" srcOrd="1" destOrd="0" presId="urn:microsoft.com/office/officeart/2008/layout/HalfCircleOrganizationChart"/>
    <dgm:cxn modelId="{41CA6A7F-E21E-44B0-8CD9-EE4C1933F938}" type="presParOf" srcId="{05E6FE59-DCB9-4E6F-81B1-A6318703B03A}" destId="{03B28C76-B408-45DE-AFB3-B3660C1E13AB}" srcOrd="2" destOrd="0" presId="urn:microsoft.com/office/officeart/2008/layout/HalfCircleOrganizationChart"/>
    <dgm:cxn modelId="{5AF30762-9A1C-45C8-842A-4CB237EE7818}" type="presParOf" srcId="{E074DD7A-33F9-48EE-872C-069D8FC058FD}" destId="{6781FB06-349A-48ED-B1A5-264E5DF51468}" srcOrd="2" destOrd="0" presId="urn:microsoft.com/office/officeart/2008/layout/HalfCircleOrganizationChart"/>
    <dgm:cxn modelId="{39A08F05-2926-4C46-96DF-D3ACAC74C28B}" type="presParOf" srcId="{6781FB06-349A-48ED-B1A5-264E5DF51468}" destId="{1F769838-CE12-4B43-8B2F-5AA9046EC3CF}" srcOrd="0" destOrd="0" presId="urn:microsoft.com/office/officeart/2008/layout/HalfCircleOrganizationChart"/>
    <dgm:cxn modelId="{DF014801-95B9-4982-82F9-3B22E8BA9C82}" type="presParOf" srcId="{6781FB06-349A-48ED-B1A5-264E5DF51468}" destId="{237EDF28-6947-4637-96C5-E21C77D529B6}" srcOrd="1" destOrd="0" presId="urn:microsoft.com/office/officeart/2008/layout/HalfCircleOrganizationChart"/>
    <dgm:cxn modelId="{11354BCD-3BB0-4FCF-974F-6AE888267227}" type="presParOf" srcId="{237EDF28-6947-4637-96C5-E21C77D529B6}" destId="{AF8861B3-9839-4221-953F-80B2B5AB9A58}" srcOrd="0" destOrd="0" presId="urn:microsoft.com/office/officeart/2008/layout/HalfCircleOrganizationChart"/>
    <dgm:cxn modelId="{44CACD89-7E84-49B5-8E18-F0A175C5754F}" type="presParOf" srcId="{AF8861B3-9839-4221-953F-80B2B5AB9A58}" destId="{8A548A7F-A533-40AA-AB88-99FA4E61198D}" srcOrd="0" destOrd="0" presId="urn:microsoft.com/office/officeart/2008/layout/HalfCircleOrganizationChart"/>
    <dgm:cxn modelId="{D5D47007-1720-4AD4-98F1-2EAAA3B1532B}" type="presParOf" srcId="{AF8861B3-9839-4221-953F-80B2B5AB9A58}" destId="{D7F2D2FC-880E-4A9F-8E5D-567A736304BA}" srcOrd="1" destOrd="0" presId="urn:microsoft.com/office/officeart/2008/layout/HalfCircleOrganizationChart"/>
    <dgm:cxn modelId="{2D8AACEC-534E-4F75-A2BF-7B0EF550A1B2}" type="presParOf" srcId="{AF8861B3-9839-4221-953F-80B2B5AB9A58}" destId="{F631FC80-E888-456F-A759-2F0985D4B519}" srcOrd="2" destOrd="0" presId="urn:microsoft.com/office/officeart/2008/layout/HalfCircleOrganizationChart"/>
    <dgm:cxn modelId="{F13FB2F4-2A92-4C4D-B36B-1C15463794C0}" type="presParOf" srcId="{AF8861B3-9839-4221-953F-80B2B5AB9A58}" destId="{4580F945-C80A-4668-8AE3-86858425AEF6}" srcOrd="3" destOrd="0" presId="urn:microsoft.com/office/officeart/2008/layout/HalfCircleOrganizationChart"/>
    <dgm:cxn modelId="{8B441633-02A0-4321-B5EF-7FAF65B88BC3}" type="presParOf" srcId="{237EDF28-6947-4637-96C5-E21C77D529B6}" destId="{2208E6D9-60E6-425D-A88A-3FD12531A003}" srcOrd="1" destOrd="0" presId="urn:microsoft.com/office/officeart/2008/layout/HalfCircleOrganizationChart"/>
    <dgm:cxn modelId="{FDE54FFE-540E-497D-9DDD-DAC1C1F7C27F}" type="presParOf" srcId="{237EDF28-6947-4637-96C5-E21C77D529B6}" destId="{3858B7D2-1FCA-449F-B4D4-C8B0DBF88663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FBD5E-9E4C-4C05-A6DA-34C4220D0F78}">
      <dsp:nvSpPr>
        <dsp:cNvPr id="0" name=""/>
        <dsp:cNvSpPr/>
      </dsp:nvSpPr>
      <dsp:spPr>
        <a:xfrm>
          <a:off x="2225774" y="525687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53942-B9EA-4F6E-A9EC-23E202C4B211}">
      <dsp:nvSpPr>
        <dsp:cNvPr id="0" name=""/>
        <dsp:cNvSpPr/>
      </dsp:nvSpPr>
      <dsp:spPr>
        <a:xfrm>
          <a:off x="2693774" y="993687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C8576-C4E3-42A1-8923-1681D700D63D}">
      <dsp:nvSpPr>
        <dsp:cNvPr id="0" name=""/>
        <dsp:cNvSpPr/>
      </dsp:nvSpPr>
      <dsp:spPr>
        <a:xfrm>
          <a:off x="1526078" y="2959373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b="1" kern="1200" cap="none">
              <a:solidFill>
                <a:schemeClr val="bg1"/>
              </a:solidFill>
            </a:rPr>
            <a:t>Step 1: measure AAT and </a:t>
          </a:r>
          <a:br>
            <a:rPr lang="en-US" sz="2300" b="1" kern="1200" cap="none">
              <a:solidFill>
                <a:schemeClr val="bg1"/>
              </a:solidFill>
            </a:rPr>
          </a:br>
          <a:r>
            <a:rPr lang="en-US" sz="2300" b="1" kern="1200" cap="none">
              <a:solidFill>
                <a:schemeClr val="bg1"/>
              </a:solidFill>
            </a:rPr>
            <a:t>CRP levels in serum</a:t>
          </a:r>
        </a:p>
      </dsp:txBody>
      <dsp:txXfrm>
        <a:off x="1526078" y="2959373"/>
        <a:ext cx="3600000" cy="720000"/>
      </dsp:txXfrm>
    </dsp:sp>
    <dsp:sp modelId="{178199C0-97A8-41C9-BDEE-B9CCFC08CFF6}">
      <dsp:nvSpPr>
        <dsp:cNvPr id="0" name=""/>
        <dsp:cNvSpPr/>
      </dsp:nvSpPr>
      <dsp:spPr>
        <a:xfrm>
          <a:off x="6455774" y="525687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85E38F-D2DC-4728-A15D-E1D35BDC94BC}">
      <dsp:nvSpPr>
        <dsp:cNvPr id="0" name=""/>
        <dsp:cNvSpPr/>
      </dsp:nvSpPr>
      <dsp:spPr>
        <a:xfrm>
          <a:off x="6923775" y="993687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DB8AA-3CDF-4B3D-A516-1DA96811C8EC}">
      <dsp:nvSpPr>
        <dsp:cNvPr id="0" name=""/>
        <dsp:cNvSpPr/>
      </dsp:nvSpPr>
      <dsp:spPr>
        <a:xfrm>
          <a:off x="5795427" y="2970253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b="1" kern="1200" cap="none">
              <a:solidFill>
                <a:schemeClr val="bg1"/>
              </a:solidFill>
            </a:rPr>
            <a:t>Step 2: confirm with genotyping </a:t>
          </a:r>
        </a:p>
      </dsp:txBody>
      <dsp:txXfrm>
        <a:off x="5795427" y="2970253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69838-CE12-4B43-8B2F-5AA9046EC3CF}">
      <dsp:nvSpPr>
        <dsp:cNvPr id="0" name=""/>
        <dsp:cNvSpPr/>
      </dsp:nvSpPr>
      <dsp:spPr>
        <a:xfrm>
          <a:off x="2530129" y="1457197"/>
          <a:ext cx="810669" cy="586026"/>
        </a:xfrm>
        <a:custGeom>
          <a:avLst/>
          <a:gdLst/>
          <a:ahLst/>
          <a:cxnLst/>
          <a:rect l="0" t="0" r="0" b="0"/>
          <a:pathLst>
            <a:path>
              <a:moveTo>
                <a:pt x="810669" y="0"/>
              </a:moveTo>
              <a:lnTo>
                <a:pt x="810669" y="586026"/>
              </a:lnTo>
              <a:lnTo>
                <a:pt x="0" y="5860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BC75A-8F73-4C85-98B1-DEB8B4F2E6B5}">
      <dsp:nvSpPr>
        <dsp:cNvPr id="0" name=""/>
        <dsp:cNvSpPr/>
      </dsp:nvSpPr>
      <dsp:spPr>
        <a:xfrm>
          <a:off x="3340799" y="1457197"/>
          <a:ext cx="2363640" cy="1797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038"/>
              </a:lnTo>
              <a:lnTo>
                <a:pt x="2363640" y="1592038"/>
              </a:lnTo>
              <a:lnTo>
                <a:pt x="2363640" y="17971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739E3B-F746-40B6-B3D3-16337CFB11E7}">
      <dsp:nvSpPr>
        <dsp:cNvPr id="0" name=""/>
        <dsp:cNvSpPr/>
      </dsp:nvSpPr>
      <dsp:spPr>
        <a:xfrm>
          <a:off x="3295079" y="1457197"/>
          <a:ext cx="91440" cy="17971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971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42433-E550-4D63-9A9B-47163F143A87}">
      <dsp:nvSpPr>
        <dsp:cNvPr id="0" name=""/>
        <dsp:cNvSpPr/>
      </dsp:nvSpPr>
      <dsp:spPr>
        <a:xfrm>
          <a:off x="977159" y="1457197"/>
          <a:ext cx="2363640" cy="1797147"/>
        </a:xfrm>
        <a:custGeom>
          <a:avLst/>
          <a:gdLst/>
          <a:ahLst/>
          <a:cxnLst/>
          <a:rect l="0" t="0" r="0" b="0"/>
          <a:pathLst>
            <a:path>
              <a:moveTo>
                <a:pt x="2363640" y="0"/>
              </a:moveTo>
              <a:lnTo>
                <a:pt x="2363640" y="1592038"/>
              </a:lnTo>
              <a:lnTo>
                <a:pt x="0" y="1592038"/>
              </a:lnTo>
              <a:lnTo>
                <a:pt x="0" y="17971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7FB48-25C8-4828-A320-A0A90ADE937A}">
      <dsp:nvSpPr>
        <dsp:cNvPr id="0" name=""/>
        <dsp:cNvSpPr/>
      </dsp:nvSpPr>
      <dsp:spPr>
        <a:xfrm>
          <a:off x="2852444" y="480486"/>
          <a:ext cx="976710" cy="97671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605B81-0309-485E-B3A1-B6162699C293}">
      <dsp:nvSpPr>
        <dsp:cNvPr id="0" name=""/>
        <dsp:cNvSpPr/>
      </dsp:nvSpPr>
      <dsp:spPr>
        <a:xfrm>
          <a:off x="2852444" y="480486"/>
          <a:ext cx="976710" cy="97671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602886-F50F-4276-9E9F-96490E4287F0}">
      <dsp:nvSpPr>
        <dsp:cNvPr id="0" name=""/>
        <dsp:cNvSpPr/>
      </dsp:nvSpPr>
      <dsp:spPr>
        <a:xfrm>
          <a:off x="2364088" y="656294"/>
          <a:ext cx="1953421" cy="6250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Pi*ZZ longitudinal follow-up (n = 737)</a:t>
          </a:r>
        </a:p>
      </dsp:txBody>
      <dsp:txXfrm>
        <a:off x="2364088" y="656294"/>
        <a:ext cx="1953421" cy="625094"/>
      </dsp:txXfrm>
    </dsp:sp>
    <dsp:sp modelId="{DE67269D-DCDE-471C-B29E-5C2B3BE11B1F}">
      <dsp:nvSpPr>
        <dsp:cNvPr id="0" name=""/>
        <dsp:cNvSpPr/>
      </dsp:nvSpPr>
      <dsp:spPr>
        <a:xfrm>
          <a:off x="488803" y="3254345"/>
          <a:ext cx="976710" cy="97671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ED6AF-164B-48F7-82F0-CBD251A51F39}">
      <dsp:nvSpPr>
        <dsp:cNvPr id="0" name=""/>
        <dsp:cNvSpPr/>
      </dsp:nvSpPr>
      <dsp:spPr>
        <a:xfrm>
          <a:off x="488803" y="3254345"/>
          <a:ext cx="976710" cy="97671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BD67D-0744-4BD8-9C75-5FB7D6D96809}">
      <dsp:nvSpPr>
        <dsp:cNvPr id="0" name=""/>
        <dsp:cNvSpPr/>
      </dsp:nvSpPr>
      <dsp:spPr>
        <a:xfrm>
          <a:off x="448" y="3430153"/>
          <a:ext cx="1953421" cy="6250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Mortality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37/704 (5.3%)</a:t>
          </a:r>
        </a:p>
      </dsp:txBody>
      <dsp:txXfrm>
        <a:off x="448" y="3430153"/>
        <a:ext cx="1953421" cy="625094"/>
      </dsp:txXfrm>
    </dsp:sp>
    <dsp:sp modelId="{7D4312E4-9A3E-4ADE-802D-920987869329}">
      <dsp:nvSpPr>
        <dsp:cNvPr id="0" name=""/>
        <dsp:cNvSpPr/>
      </dsp:nvSpPr>
      <dsp:spPr>
        <a:xfrm>
          <a:off x="2852444" y="3254345"/>
          <a:ext cx="976710" cy="97671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DD919-DA91-4430-9F44-35C2131A89A1}">
      <dsp:nvSpPr>
        <dsp:cNvPr id="0" name=""/>
        <dsp:cNvSpPr/>
      </dsp:nvSpPr>
      <dsp:spPr>
        <a:xfrm>
          <a:off x="2852444" y="3254345"/>
          <a:ext cx="976710" cy="97671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D87F46-8F69-477E-B685-D0C2F434ED81}">
      <dsp:nvSpPr>
        <dsp:cNvPr id="0" name=""/>
        <dsp:cNvSpPr/>
      </dsp:nvSpPr>
      <dsp:spPr>
        <a:xfrm>
          <a:off x="2364088" y="3430153"/>
          <a:ext cx="1953421" cy="6250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Liver-related events*</a:t>
          </a:r>
          <a:endParaRPr lang="en-US" sz="1700" b="1" kern="1200" baseline="30000">
            <a:solidFill>
              <a:schemeClr val="bg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38/704 (5.4%)</a:t>
          </a:r>
        </a:p>
      </dsp:txBody>
      <dsp:txXfrm>
        <a:off x="2364088" y="3430153"/>
        <a:ext cx="1953421" cy="625094"/>
      </dsp:txXfrm>
    </dsp:sp>
    <dsp:sp modelId="{0A6C975E-D0AC-4089-B599-16407A653C79}">
      <dsp:nvSpPr>
        <dsp:cNvPr id="0" name=""/>
        <dsp:cNvSpPr/>
      </dsp:nvSpPr>
      <dsp:spPr>
        <a:xfrm>
          <a:off x="5216084" y="3254345"/>
          <a:ext cx="976710" cy="97671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C6AAA-5EE7-4A79-A5E5-968DDD65AC08}">
      <dsp:nvSpPr>
        <dsp:cNvPr id="0" name=""/>
        <dsp:cNvSpPr/>
      </dsp:nvSpPr>
      <dsp:spPr>
        <a:xfrm>
          <a:off x="5216084" y="3254345"/>
          <a:ext cx="976710" cy="97671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70CCC-D9E1-4014-AD67-E5038871C9FF}">
      <dsp:nvSpPr>
        <dsp:cNvPr id="0" name=""/>
        <dsp:cNvSpPr/>
      </dsp:nvSpPr>
      <dsp:spPr>
        <a:xfrm>
          <a:off x="4727728" y="3430153"/>
          <a:ext cx="1953421" cy="6250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Lung-related events</a:t>
          </a:r>
          <a:r>
            <a:rPr lang="en-US" sz="1700" b="1" kern="1200" baseline="30000">
              <a:solidFill>
                <a:schemeClr val="bg1"/>
              </a:solidFill>
            </a:rPr>
            <a:t>†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37/704 (5.2%)</a:t>
          </a:r>
        </a:p>
      </dsp:txBody>
      <dsp:txXfrm>
        <a:off x="4727728" y="3430153"/>
        <a:ext cx="1953421" cy="625094"/>
      </dsp:txXfrm>
    </dsp:sp>
    <dsp:sp modelId="{D7F2D2FC-880E-4A9F-8E5D-567A736304BA}">
      <dsp:nvSpPr>
        <dsp:cNvPr id="0" name=""/>
        <dsp:cNvSpPr/>
      </dsp:nvSpPr>
      <dsp:spPr>
        <a:xfrm>
          <a:off x="1670624" y="1867416"/>
          <a:ext cx="976710" cy="976710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1FC80-E888-456F-A759-2F0985D4B519}">
      <dsp:nvSpPr>
        <dsp:cNvPr id="0" name=""/>
        <dsp:cNvSpPr/>
      </dsp:nvSpPr>
      <dsp:spPr>
        <a:xfrm>
          <a:off x="1670624" y="1867416"/>
          <a:ext cx="976710" cy="976710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548A7F-A533-40AA-AB88-99FA4E61198D}">
      <dsp:nvSpPr>
        <dsp:cNvPr id="0" name=""/>
        <dsp:cNvSpPr/>
      </dsp:nvSpPr>
      <dsp:spPr>
        <a:xfrm>
          <a:off x="1182268" y="2043224"/>
          <a:ext cx="1953421" cy="62509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solidFill>
                <a:schemeClr val="bg1"/>
              </a:solidFill>
            </a:rPr>
            <a:t>2634 follow-up yr (median 3.5)</a:t>
          </a:r>
        </a:p>
      </dsp:txBody>
      <dsp:txXfrm>
        <a:off x="1182268" y="2043224"/>
        <a:ext cx="1953421" cy="625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7C017C7-DD01-4F77-AB2E-C2B7D5609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167D70B-CFD7-426A-A2D6-6BEF49241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EDB4D75-9418-4DA4-9621-498D9ED4A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faculty who were involved in the production of these slides.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disclosure information of the faculty and staff involved in the development of these slides.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AATD-LD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 associated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with 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liver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76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alpha-antitrypsin; </a:t>
            </a:r>
            <a:r>
              <a:rPr lang="en-US" i="1">
                <a:latin typeface="Calibri"/>
                <a:cs typeface="Calibri"/>
              </a:rPr>
              <a:t>AATD-LD, alpha-1 antitrypsin deficiency associated liver disease; HCC, hepatocellular carcinoma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938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latin typeface="Arial"/>
                <a:cs typeface="Arial"/>
              </a:rPr>
              <a:t>AATD, alpha-1 antitrypsin deficiency; NE, neutrophil elastase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45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868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679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AATD, alpha-1 antitrypsin deficiency; N/A, not applicable.</a:t>
            </a:r>
          </a:p>
          <a:p>
            <a:endParaRPr lang="en-US" b="0" i="1"/>
          </a:p>
          <a:p>
            <a:endParaRPr lang="en-US" b="0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595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latin typeface="Calibri"/>
                <a:cs typeface="Calibri"/>
              </a:rPr>
              <a:t>COPD, chronic obstructive pulmonary disease; HCC, hepatocellular carcinoma.</a:t>
            </a:r>
            <a:endParaRPr lang="en-US"/>
          </a:p>
          <a:p>
            <a:endParaRPr lang="en-US" i="1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603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234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AATD-LD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 associated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with 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liver disease; </a:t>
            </a:r>
            <a:r>
              <a:rPr lang="en-US" i="1">
                <a:latin typeface="Arial"/>
                <a:cs typeface="Arial"/>
              </a:rPr>
              <a:t>AST, aspartate transaminase; GGT, gamma-glutamyl transferase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305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latin typeface="Arial"/>
                <a:cs typeface="Arial"/>
              </a:rPr>
              <a:t>HCC, hepatocellular carcinoma.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383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latin typeface="Arial"/>
                <a:cs typeface="Arial"/>
              </a:rPr>
              <a:t>AATD, alpha-1 antitrypsin deficiency; COPD, chronic obstructive pulmonary disease; LT, liver transplantation; PAS+D, periodic acid-Schiff-diastase.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50137-206F-2E48-9F4F-05C0C39AAD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92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620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AATD-LD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 associated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with 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liver disease; ALT, alanine aminotransferase.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D4DC-AD69-BC48-AC53-D4EC277529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54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deficiency;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i="1"/>
              <a:t>COPD, chronic obstructive pulmonary disease; MASLD, metabolic dysfunction–associated steatotic liver disease.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D4DC-AD69-BC48-AC53-D4EC277529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5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AAT, alpha-1 antitrypsin;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AATD-LD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 associated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with 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liver disease; PCR, polymerase chain reaction.</a:t>
            </a:r>
          </a:p>
          <a:p>
            <a:r>
              <a:rPr lang="en-US" i="1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462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AAT, alpha-1 antitrypsin; </a:t>
            </a:r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deficiency; </a:t>
            </a:r>
            <a:r>
              <a:rPr lang="en-US" i="1"/>
              <a:t>CRP, C-reactive protein.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7ECA76-3C6B-374A-BACE-5EE92700736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227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</a:t>
            </a:r>
            <a:r>
              <a:rPr lang="en-US" b="0" i="1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D4DC-AD69-BC48-AC53-D4EC277529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914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AATD</a:t>
            </a:r>
            <a:r>
              <a:rPr lang="en-US" b="0" i="1" dirty="0">
                <a:solidFill>
                  <a:srgbClr val="181818"/>
                </a:solidFill>
                <a:effectLst/>
                <a:latin typeface="Calibri"/>
                <a:ea typeface="Calibri"/>
                <a:cs typeface="Calibri"/>
              </a:rPr>
              <a:t>, alpha-1 antitrypsin deficiency; AATD-LD, alpha-1 antitrypsin deficiency associated with liver disease; </a:t>
            </a:r>
            <a:r>
              <a:rPr lang="en-US" i="1" dirty="0"/>
              <a:t>LSM, liver stiffness measurement; MRE, magnetic resonance elastography; VCTE, vibration-controlled transient elastography.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D4DC-AD69-BC48-AC53-D4EC277529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7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NIT, noninvasive test.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5D4DC-AD69-BC48-AC53-D4EC277529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18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902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AUC, area under the curve; APRI, aminotransferase-to-platelet index; FIB, fibrosis liver score; FU, follow-up; LSM, liver stiffness measure; ROC, receiver operator curve.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266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FEV1, forced expiratory volume in 1 second; FU, follow-up; LSM, liver stiffness measure.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3980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AATD, alpha-1 antitrypsin deficiency; COPD, chronic obstructive pulmonary disease; CRP, C-reactive protein; hx, history; ICS, inhaled corticosteroid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17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AATD, alpha-1 antitrypsin deficiency; AATD-LD, alpha-1 antitrypsin deficiency-related liver disease; ELF, </a:t>
            </a:r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enhanced liver fibrosis; </a:t>
            </a:r>
            <a:r>
              <a:rPr lang="en-US" i="1"/>
              <a:t>MELD, </a:t>
            </a:r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Model for End-Stage Liver Disease; </a:t>
            </a:r>
            <a:r>
              <a:rPr lang="en-US" i="1"/>
              <a:t>MRE, magnetic resonance elastography; NIT, noninvasive test; VCTE, </a:t>
            </a:r>
            <a:r>
              <a:rPr lang="en-US" b="0" i="1">
                <a:solidFill>
                  <a:srgbClr val="474747"/>
                </a:solidFill>
                <a:effectLst/>
                <a:latin typeface="Google Sans"/>
              </a:rPr>
              <a:t>vibration-controlled transient elastography</a:t>
            </a:r>
            <a:r>
              <a:rPr lang="en-US" i="1"/>
              <a:t>.</a:t>
            </a:r>
          </a:p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5169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AATD, alpha-1 antitrypsin deficiency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4593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AATD-LD, alpha-1 antitrypsin deficiency-related liver disease.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198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7973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AATD-LD, alpha-1 antitrypsin deficiency-related liver disease; BL, baseline; SD, standard deviation.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744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AATD-LD, alpha-1 antitrypsin deficiency-related liver disease; TEAE, treatment-emergent adverse event.</a:t>
            </a:r>
          </a:p>
          <a:p>
            <a:endParaRPr lang="en-US" sz="1800" b="0" i="1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endParaRPr lang="en-US" sz="1800" b="0" i="1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319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AAT, alpha-1 antitrypsin; AATD-LD, alpha-1 antitrypsin deficiency-related liver disease; AE, adverse event;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1698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AATD-LD, alpha-1 antitrypsin deficiency-related liver disease; HCC, hepatocellular carcinoma.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0709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/>
              <a:t>4-PBA, sodium 4-phenylbutyrate; </a:t>
            </a:r>
            <a:r>
              <a:rPr lang="en-US" i="1"/>
              <a:t>AAT, alpha-1 antitrypsin; RCT, randomized controlled trial; SAHA, suberoylanilide hydroxamic acid; siRNA, small-interfering RNA.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615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AATD-LD, alpha-1 antitrypsin deficiency-related liver disease.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884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uman liver and dna strand&#10;&#10;Description automatically generated">
            <a:extLst>
              <a:ext uri="{FF2B5EF4-FFF2-40B4-BE49-F238E27FC236}">
                <a16:creationId xmlns:a16="http://schemas.microsoft.com/office/drawing/2014/main" id="{AA957DAD-59AB-E31B-C675-712582512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90"/>
          <a:stretch/>
        </p:blipFill>
        <p:spPr>
          <a:xfrm>
            <a:off x="6114254" y="3657600"/>
            <a:ext cx="6077744" cy="3200400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7248" userDrawn="1">
          <p15:clr>
            <a:srgbClr val="F26B43"/>
          </p15:clr>
        </p15:guide>
        <p15:guide id="9" pos="7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/3.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1.png"/><Relationship Id="rId18" Type="http://schemas.openxmlformats.org/officeDocument/2006/relationships/image" Target="../media/image40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38.svg"/><Relationship Id="rId20" Type="http://schemas.openxmlformats.org/officeDocument/2006/relationships/image" Target="../media/image42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7.png"/><Relationship Id="rId10" Type="http://schemas.openxmlformats.org/officeDocument/2006/relationships/image" Target="../media/image33.svg"/><Relationship Id="rId19" Type="http://schemas.openxmlformats.org/officeDocument/2006/relationships/image" Target="../media/image41.pn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6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1277601" cy="2057400"/>
          </a:xfrm>
        </p:spPr>
        <p:txBody>
          <a:bodyPr>
            <a:normAutofit/>
          </a:bodyPr>
          <a:lstStyle/>
          <a:p>
            <a:r>
              <a:rPr lang="en-US" altLang="en-US" sz="4000"/>
              <a:t>Call to Action in Alpha-1 Antitrypsin Deficiency: Expert Guidance for Improving Early Detection and Multidisciplinary Management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F5EBADDA-8C33-FCF5-E0C4-B8C59369A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39" y="6377231"/>
            <a:ext cx="53561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Supported by an educational grant from Takeda Development Center Americas,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>
                <a:solidFill>
                  <a:srgbClr val="E1471D"/>
                </a:solidFill>
                <a:latin typeface="Calibri"/>
                <a:ea typeface="Calibri"/>
                <a:cs typeface="Calibri"/>
              </a:rPr>
              <a:t>Rohit Loomba MD </a:t>
            </a:r>
            <a:r>
              <a:rPr lang="en-US" b="1" err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MHSc</a:t>
            </a:r>
            <a:br>
              <a:rPr lang="en-US" altLang="en-US" b="1"/>
            </a:br>
            <a:r>
              <a:rPr lang="en-US" sz="240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Professor of Medicine</a:t>
            </a:r>
            <a:br>
              <a:rPr lang="en-US" sz="2400">
                <a:latin typeface="Calibri"/>
                <a:ea typeface="Calibri"/>
                <a:cs typeface="Calibri"/>
              </a:rPr>
            </a:br>
            <a:r>
              <a:rPr lang="en-US" sz="240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Chief, Division of Gastroenterology and Hepatology</a:t>
            </a:r>
            <a:br>
              <a:rPr lang="en-US" sz="2400">
                <a:latin typeface="Calibri"/>
                <a:ea typeface="Calibri"/>
                <a:cs typeface="Calibri"/>
              </a:rPr>
            </a:br>
            <a:r>
              <a:rPr lang="en-US" sz="240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Director, MASLD Research Center</a:t>
            </a:r>
            <a:br>
              <a:rPr lang="en-US" sz="2400">
                <a:latin typeface="Calibri"/>
                <a:ea typeface="Calibri"/>
                <a:cs typeface="Calibri"/>
              </a:rPr>
            </a:br>
            <a:r>
              <a:rPr lang="en-US" sz="240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University of California, San Diego</a:t>
            </a:r>
            <a:br>
              <a:rPr lang="en-US" sz="2400">
                <a:latin typeface="Calibri"/>
                <a:ea typeface="Calibri"/>
                <a:cs typeface="Calibri"/>
              </a:rPr>
            </a:br>
            <a:r>
              <a:rPr lang="en-US" sz="2400">
                <a:solidFill>
                  <a:srgbClr val="181818"/>
                </a:solidFill>
                <a:latin typeface="Calibri"/>
                <a:ea typeface="Calibri"/>
                <a:cs typeface="Calibri"/>
              </a:rPr>
              <a:t>San Diego, California</a:t>
            </a:r>
            <a:br>
              <a:rPr lang="en-US" altLang="en-US" sz="2400" b="1"/>
            </a:br>
            <a:r>
              <a:rPr lang="en-US" sz="2400">
                <a:solidFill>
                  <a:srgbClr val="181818"/>
                </a:solidFill>
                <a:ea typeface="Calibri"/>
                <a:cs typeface="Calibri"/>
              </a:rPr>
              <a:t> </a:t>
            </a:r>
            <a:endParaRPr lang="en-US" altLang="en-US" sz="240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en-US" sz="2400" b="1">
                <a:solidFill>
                  <a:schemeClr val="accent3"/>
                </a:solidFill>
              </a:rPr>
            </a:br>
            <a:endParaRPr lang="en-US" altLang="en-US" sz="240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24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C80EB-5416-17DC-DF82-20DE05FB250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962775" y="1511300"/>
            <a:ext cx="5229225" cy="46656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altLang="en-US" sz="2400" b="1">
                <a:solidFill>
                  <a:schemeClr val="accent3"/>
                </a:solidFill>
              </a:rPr>
            </a:br>
            <a:endParaRPr 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676" y="1505959"/>
            <a:ext cx="10874538" cy="4650686"/>
          </a:xfrm>
        </p:spPr>
        <p:txBody>
          <a:bodyPr rtlCol="0">
            <a:noAutofit/>
          </a:bodyPr>
          <a:lstStyle/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2400"/>
              <a:t>The </a:t>
            </a:r>
            <a:r>
              <a:rPr lang="en-US" sz="2400" b="1" i="1"/>
              <a:t>faculty</a:t>
            </a:r>
            <a:r>
              <a:rPr lang="en-US" sz="2400"/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buNone/>
              <a:defRPr/>
            </a:pPr>
            <a:r>
              <a:rPr lang="en-US" sz="2400">
                <a:solidFill>
                  <a:schemeClr val="bg2"/>
                </a:solidFill>
                <a:latin typeface="Calibri"/>
                <a:ea typeface="Calibri"/>
                <a:cs typeface="Times New Roman"/>
              </a:rPr>
              <a:t>Rohit Loomba MD:</a:t>
            </a:r>
            <a:r>
              <a:rPr lang="en-US" sz="2400">
                <a:latin typeface="Calibri"/>
                <a:ea typeface="Calibri"/>
                <a:cs typeface="Times New Roman"/>
              </a:rPr>
              <a:t> </a:t>
            </a:r>
            <a:r>
              <a:rPr lang="en-US" sz="2400" i="1">
                <a:latin typeface="Calibri"/>
                <a:ea typeface="Calibri"/>
                <a:cs typeface="Times New Roman"/>
              </a:rPr>
              <a:t>consultant/advisor/speaker:</a:t>
            </a:r>
            <a:r>
              <a:rPr lang="en-US" sz="2400">
                <a:latin typeface="Calibri"/>
                <a:ea typeface="Calibri"/>
                <a:cs typeface="Times New Roman"/>
              </a:rPr>
              <a:t> Aardvark Therapeutics, </a:t>
            </a:r>
            <a:r>
              <a:rPr lang="en-US" sz="2400" err="1">
                <a:latin typeface="Calibri"/>
                <a:ea typeface="Calibri"/>
                <a:cs typeface="Times New Roman"/>
              </a:rPr>
              <a:t>Altimmune</a:t>
            </a:r>
            <a:r>
              <a:rPr lang="en-US" sz="2400">
                <a:latin typeface="Calibri"/>
                <a:ea typeface="Calibri"/>
                <a:cs typeface="Times New Roman"/>
              </a:rPr>
              <a:t>, Arrowhead Pharmaceuticals, AstraZeneca, </a:t>
            </a:r>
            <a:r>
              <a:rPr lang="en-US" sz="2400" err="1">
                <a:latin typeface="Calibri"/>
                <a:ea typeface="Calibri"/>
                <a:cs typeface="Times New Roman"/>
              </a:rPr>
              <a:t>Cascad</a:t>
            </a:r>
            <a:r>
              <a:rPr lang="en-US" sz="2400">
                <a:latin typeface="Calibri"/>
                <a:ea typeface="Calibri"/>
                <a:cs typeface="Times New Roman"/>
              </a:rPr>
              <a:t>; </a:t>
            </a:r>
            <a:r>
              <a:rPr lang="en-US" sz="2400" i="1">
                <a:latin typeface="Calibri"/>
                <a:ea typeface="Calibri"/>
                <a:cs typeface="Times New Roman"/>
              </a:rPr>
              <a:t>individual publicly traded stocks and stock options: </a:t>
            </a:r>
            <a:r>
              <a:rPr lang="en-US" sz="2400" err="1">
                <a:latin typeface="Calibri"/>
                <a:ea typeface="Calibri"/>
                <a:cs typeface="Times New Roman"/>
              </a:rPr>
              <a:t>Sagimet</a:t>
            </a:r>
            <a:r>
              <a:rPr lang="en-US" sz="2400">
                <a:latin typeface="Calibri"/>
                <a:ea typeface="Calibri"/>
                <a:cs typeface="Times New Roman"/>
              </a:rPr>
              <a:t> Biosciences; </a:t>
            </a:r>
            <a:r>
              <a:rPr lang="en-US" sz="2400" i="1">
                <a:latin typeface="Calibri"/>
                <a:ea typeface="Calibri"/>
                <a:cs typeface="Times New Roman"/>
              </a:rPr>
              <a:t>other (research grants):</a:t>
            </a:r>
            <a:r>
              <a:rPr lang="en-US" sz="2400">
                <a:latin typeface="Calibri"/>
                <a:ea typeface="Calibri"/>
                <a:cs typeface="Times New Roman"/>
              </a:rPr>
              <a:t> Arrowhead Pharmaceuticals, AstraZeneca, Boehringer-Ingelheim, Bristol-Myers Squibb, Eli Lilly; </a:t>
            </a:r>
            <a:r>
              <a:rPr lang="en-US" sz="2400" i="1">
                <a:latin typeface="Calibri"/>
                <a:ea typeface="Calibri"/>
                <a:cs typeface="Times New Roman"/>
              </a:rPr>
              <a:t>other (cofounder):</a:t>
            </a:r>
            <a:r>
              <a:rPr lang="en-US" sz="2400">
                <a:latin typeface="Calibri"/>
                <a:ea typeface="Calibri"/>
                <a:cs typeface="Times New Roman"/>
              </a:rPr>
              <a:t> </a:t>
            </a:r>
            <a:r>
              <a:rPr lang="en-US" sz="2400" err="1">
                <a:latin typeface="Calibri"/>
                <a:ea typeface="Calibri"/>
                <a:cs typeface="Times New Roman"/>
              </a:rPr>
              <a:t>LipoNexus</a:t>
            </a:r>
            <a:r>
              <a:rPr lang="en-US" sz="2400">
                <a:latin typeface="Calibri"/>
                <a:ea typeface="Calibri"/>
                <a:cs typeface="Times New Roman"/>
              </a:rPr>
              <a:t> Inc.</a:t>
            </a:r>
            <a:endParaRPr lang="en-US">
              <a:latin typeface="Calibri"/>
            </a:endParaRPr>
          </a:p>
          <a:p>
            <a:pPr marL="0" indent="0">
              <a:buClr>
                <a:schemeClr val="accent6"/>
              </a:buClr>
              <a:buNone/>
              <a:defRPr/>
            </a:pPr>
            <a:endParaRPr lang="en-US" sz="2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Learning Objectives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0"/>
            <a:r>
              <a:rPr lang="en-US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patients who should be screened for AATD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 recommended diagnostic procedures for patients with suspected AATD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an individualized management strategy for patients with AATD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Evaluate available evidence for investigational therapies for AATD</a:t>
            </a:r>
            <a:endParaRPr lang="en-US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77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Pathophysiology of AATD-LD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093BD-07DA-0BD3-E210-B147BA555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AAT is predominantly synthesized in liver, secreted into blood</a:t>
            </a:r>
          </a:p>
          <a:p>
            <a:pPr lvl="1"/>
            <a:r>
              <a:rPr lang="en-US"/>
              <a:t>Normally inhibits neutrophil proteinases and protects the body during inflammation</a:t>
            </a:r>
          </a:p>
          <a:p>
            <a:r>
              <a:rPr lang="en-US"/>
              <a:t>Mutant Z encodes synthesis in the liver, where it accumulates and </a:t>
            </a:r>
            <a:r>
              <a:rPr lang="en-US" i="1"/>
              <a:t>doesn’t</a:t>
            </a:r>
            <a:r>
              <a:rPr lang="en-US"/>
              <a:t> secrete</a:t>
            </a:r>
          </a:p>
          <a:p>
            <a:pPr lvl="1"/>
            <a:r>
              <a:rPr lang="en-US"/>
              <a:t>Serum level “deficient” leaving lungs susceptible to injury (“serum deficiency”)</a:t>
            </a:r>
          </a:p>
          <a:p>
            <a:pPr lvl="1"/>
            <a:r>
              <a:rPr lang="en-US"/>
              <a:t>AAT accumulation triggers an injury cascade of cell death, regeneration, fibrosis, cirrhosis, and HCC (“storage disease”)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8776205B-54E9-0277-B528-5E7878D71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70008"/>
            <a:ext cx="8483599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Patel. Trans Gastroenterol Hepatol. 2021;6:23.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Sapey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Chronic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Obstr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Pulm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 Dis. 2020;7:247. Brode. CMAJ. 2012;184:1365.</a:t>
            </a:r>
            <a:endParaRPr lang="en-US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73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Overview of AATD: Liver vs Lung Disease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5C2DE7-1F0D-E5BB-8D9D-94B1BE133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467330"/>
              </p:ext>
            </p:extLst>
          </p:nvPr>
        </p:nvGraphicFramePr>
        <p:xfrm>
          <a:off x="673848" y="1620573"/>
          <a:ext cx="10844304" cy="326424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749458">
                  <a:extLst>
                    <a:ext uri="{9D8B030D-6E8A-4147-A177-3AD203B41FA5}">
                      <a16:colId xmlns:a16="http://schemas.microsoft.com/office/drawing/2014/main" val="2287507036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697579480"/>
                    </a:ext>
                  </a:extLst>
                </a:gridCol>
                <a:gridCol w="4071486">
                  <a:extLst>
                    <a:ext uri="{9D8B030D-6E8A-4147-A177-3AD203B41FA5}">
                      <a16:colId xmlns:a16="http://schemas.microsoft.com/office/drawing/2014/main" val="3107583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AATD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Lung Disease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Liver Disease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845010"/>
                  </a:ext>
                </a:extLst>
              </a:tr>
              <a:tr h="51142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Prevalence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~50% of people with AATD (~1:3000-5000 in US) will develop reduced lung function </a:t>
                      </a:r>
                      <a:endParaRPr lang="en-US"/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~10% of adults with AATD will develop liver disease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In longitudinal Swedish study, 7% had cirrhosis and 2% had HCC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038766"/>
                  </a:ext>
                </a:extLst>
              </a:tr>
              <a:tr h="7193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Pathophysiology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Reduced AAT leads to increased activity of neutrophil elastase in lungs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“Serum deficiency"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Accumulation and improper polymerization of AAT in hepatocytes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“Storage disease"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941794"/>
                  </a:ext>
                </a:extLst>
              </a:tr>
              <a:tr h="51596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Most common variant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i="0">
                          <a:solidFill>
                            <a:schemeClr val="bg1"/>
                          </a:solidFill>
                        </a:rPr>
                        <a:t>ZZ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757582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4BD203C0-B7F7-8960-A0C6-416B5FB34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174456"/>
            <a:ext cx="8483599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Miravitlles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Eur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 Respir J. 2017;50:1700610. Brode. CMAJ. 2012;184:1365.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Tanash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J Gastroenterol. 2019;54:541. </a:t>
            </a:r>
            <a:b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</a:b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https://www.rarediseaseadvisor.com/disease-info-pages/alpha-1-antitrypsin-deficiency-epidemiology-aatd/.</a:t>
            </a:r>
            <a:endParaRPr lang="en-US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55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4B5D-7691-C07B-0693-5C7F5600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Genetic Drivers of AATD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093BD-07DA-0BD3-E210-B147BA55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i="1"/>
              <a:t>SERPINA1</a:t>
            </a:r>
            <a:r>
              <a:rPr lang="en-US"/>
              <a:t> mutations, autosomal codominant inheritance</a:t>
            </a:r>
          </a:p>
          <a:p>
            <a:pPr lvl="1"/>
            <a:r>
              <a:rPr lang="en-US"/>
              <a:t>“M” wild-type allele, &gt;98% of the population is homozygous MM</a:t>
            </a:r>
          </a:p>
          <a:p>
            <a:pPr lvl="1"/>
            <a:r>
              <a:rPr lang="en-US"/>
              <a:t>“Z” variant most common disease allele, “S” and others as well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ZZ: 1 in 1500-3000 in US and Europe, &gt;90% of patients with AATD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SZ can develop ZZ-like disease, but risk is lower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/>
              <a:t>MZ: heterozygous “carriers” are 2% of the population (1 in 50 individuals), a genetic modifier of other liver diseases, adding a small risk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41E93C9-5FCA-61F0-886E-151AAC829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7143"/>
            <a:ext cx="78603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Seixas. Appl Clin Genet. 2021;14:173. Foil. Ther Adv Chronic Dis. 2021;12_suppl. Strnad. NEJM. 2020;382:1443.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0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4B5D-7691-C07B-0693-5C7F5600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Distribution of Pi*Z Frequencies Around the World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A57B80-D83A-9FFA-9566-0876C1FD5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2" b="9799"/>
          <a:stretch/>
        </p:blipFill>
        <p:spPr bwMode="auto">
          <a:xfrm>
            <a:off x="1033994" y="1513046"/>
            <a:ext cx="9656253" cy="421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5">
            <a:extLst>
              <a:ext uri="{FF2B5EF4-FFF2-40B4-BE49-F238E27FC236}">
                <a16:creationId xmlns:a16="http://schemas.microsoft.com/office/drawing/2014/main" id="{8239FFB4-6ABC-5F09-D792-B62EBEA31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0008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Blanco. COPD. 2017;2017:561. </a:t>
            </a:r>
            <a:r>
              <a:rPr lang="en-US" sz="1200" b="0" dirty="0">
                <a:solidFill>
                  <a:schemeClr val="accent3"/>
                </a:solid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 3.0</a:t>
            </a:r>
            <a:r>
              <a:rPr lang="en-US" sz="1200" b="0" dirty="0">
                <a:solidFill>
                  <a:schemeClr val="accent3"/>
                </a:solidFill>
                <a:latin typeface="Calibri"/>
                <a:cs typeface="Calibri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No changes made.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72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8D9167-C128-0AF6-F50B-E8B10886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AATD Genetics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0CFA4F-500F-C1C4-BDD2-5517D891A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4" y="1468172"/>
            <a:ext cx="10877529" cy="87838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90% of severe AATD cases are due to the Pi*ZZ genotype</a:t>
            </a:r>
          </a:p>
          <a:p>
            <a:pPr marL="0" indent="0">
              <a:buNone/>
            </a:pPr>
            <a:endParaRPr lang="en-US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D7BE39A-0EF5-2AE6-5995-CBE2C99A86CA}"/>
              </a:ext>
            </a:extLst>
          </p:cNvPr>
          <p:cNvSpPr txBox="1">
            <a:spLocks/>
          </p:cNvSpPr>
          <p:nvPr/>
        </p:nvSpPr>
        <p:spPr>
          <a:xfrm>
            <a:off x="404511" y="6363491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Fromme. J Hepatol. 2022;76:946. EASL Guideline. J Hep. 2024;81:303.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FC02F51-9126-5D0B-8FDF-F7B814E7A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554278"/>
              </p:ext>
            </p:extLst>
          </p:nvPr>
        </p:nvGraphicFramePr>
        <p:xfrm>
          <a:off x="6059450" y="2442204"/>
          <a:ext cx="5452607" cy="3749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16587">
                  <a:extLst>
                    <a:ext uri="{9D8B030D-6E8A-4147-A177-3AD203B41FA5}">
                      <a16:colId xmlns:a16="http://schemas.microsoft.com/office/drawing/2014/main" val="1042311942"/>
                    </a:ext>
                  </a:extLst>
                </a:gridCol>
                <a:gridCol w="1167172">
                  <a:extLst>
                    <a:ext uri="{9D8B030D-6E8A-4147-A177-3AD203B41FA5}">
                      <a16:colId xmlns:a16="http://schemas.microsoft.com/office/drawing/2014/main" val="4131153100"/>
                    </a:ext>
                  </a:extLst>
                </a:gridCol>
                <a:gridCol w="1019097">
                  <a:extLst>
                    <a:ext uri="{9D8B030D-6E8A-4147-A177-3AD203B41FA5}">
                      <a16:colId xmlns:a16="http://schemas.microsoft.com/office/drawing/2014/main" val="1768254625"/>
                    </a:ext>
                  </a:extLst>
                </a:gridCol>
                <a:gridCol w="1149751">
                  <a:extLst>
                    <a:ext uri="{9D8B030D-6E8A-4147-A177-3AD203B41FA5}">
                      <a16:colId xmlns:a16="http://schemas.microsoft.com/office/drawing/2014/main" val="2893063496"/>
                    </a:ext>
                  </a:extLst>
                </a:gridCol>
              </a:tblGrid>
              <a:tr h="749241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Compared With Pi*MM Genotype (Prevalence of 9:10)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Pi*ZZ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Pi*SZ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Pi*MZ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2373296"/>
                  </a:ext>
                </a:extLst>
              </a:tr>
              <a:tr h="74924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Estimated prevalence among White patients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~1:2000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~1:500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~1:50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63055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Risk for cirrhosis </a:t>
                      </a:r>
                    </a:p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(Odds ratio)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~3-5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~1.7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883561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Share of adult liver transplantation*</a:t>
                      </a:r>
                      <a:endParaRPr lang="en-US" sz="1800" baseline="30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N/A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~10%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521621"/>
                  </a:ext>
                </a:extLst>
              </a:tr>
              <a:tr h="524469">
                <a:tc>
                  <a:txBody>
                    <a:bodyPr/>
                    <a:lstStyle/>
                    <a:p>
                      <a:r>
                        <a:rPr lang="en-US" sz="1800" baseline="0">
                          <a:solidFill>
                            <a:schemeClr val="bg1"/>
                          </a:solidFill>
                        </a:rPr>
                        <a:t>Hepatocarcinoma risk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23-45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>
                          <a:solidFill>
                            <a:schemeClr val="bg1"/>
                          </a:solidFill>
                        </a:rPr>
                        <a:t>N/A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22630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0C8E5C-9689-04B8-D3D5-6EDC9E1A089B}"/>
              </a:ext>
            </a:extLst>
          </p:cNvPr>
          <p:cNvSpPr txBox="1"/>
          <p:nvPr/>
        </p:nvSpPr>
        <p:spPr bwMode="auto">
          <a:xfrm>
            <a:off x="6043438" y="6191244"/>
            <a:ext cx="52256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*Performed in Europe.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9D9B99-FB2D-CFE8-7426-EDC9FCD9F910}"/>
              </a:ext>
            </a:extLst>
          </p:cNvPr>
          <p:cNvSpPr txBox="1"/>
          <p:nvPr/>
        </p:nvSpPr>
        <p:spPr bwMode="auto">
          <a:xfrm>
            <a:off x="604675" y="5382820"/>
            <a:ext cx="53615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Normal AAT levels: 90-175 mg/dL with 110 mg/dL often used as a cut-point to consider further testing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B91BA0-5278-2EFD-D05F-3CCD33237614}"/>
              </a:ext>
            </a:extLst>
          </p:cNvPr>
          <p:cNvSpPr txBox="1"/>
          <p:nvPr/>
        </p:nvSpPr>
        <p:spPr bwMode="auto">
          <a:xfrm>
            <a:off x="1407168" y="2416438"/>
            <a:ext cx="44231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Plasma AAT Level Relationship With </a:t>
            </a:r>
            <a:r>
              <a:rPr lang="en-US" i="1">
                <a:solidFill>
                  <a:schemeClr val="bg1"/>
                </a:solidFill>
                <a:latin typeface="Calibri" panose="020F0502020204030204" pitchFamily="34" charset="0"/>
              </a:rPr>
              <a:t>SERPINA1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 Genotypes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A36D12-A977-C620-32A3-D00B26236330}"/>
              </a:ext>
            </a:extLst>
          </p:cNvPr>
          <p:cNvSpPr txBox="1"/>
          <p:nvPr/>
        </p:nvSpPr>
        <p:spPr bwMode="auto">
          <a:xfrm rot="16200000">
            <a:off x="-393717" y="3887144"/>
            <a:ext cx="27820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Serum AAT Level (mg/dL)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108040-7B0C-0A80-5017-90FA0D239C29}"/>
              </a:ext>
            </a:extLst>
          </p:cNvPr>
          <p:cNvSpPr txBox="1"/>
          <p:nvPr/>
        </p:nvSpPr>
        <p:spPr bwMode="auto">
          <a:xfrm>
            <a:off x="1925656" y="5058973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MM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F856AC-D906-3606-DBB4-FA9F176EB27E}"/>
              </a:ext>
            </a:extLst>
          </p:cNvPr>
          <p:cNvSpPr txBox="1"/>
          <p:nvPr/>
        </p:nvSpPr>
        <p:spPr bwMode="auto">
          <a:xfrm>
            <a:off x="2873845" y="5054378"/>
            <a:ext cx="5640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MZ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61594B-BE99-F941-BDA1-D1D3C4849EDA}"/>
              </a:ext>
            </a:extLst>
          </p:cNvPr>
          <p:cNvSpPr txBox="1"/>
          <p:nvPr/>
        </p:nvSpPr>
        <p:spPr bwMode="auto">
          <a:xfrm>
            <a:off x="3842932" y="5054378"/>
            <a:ext cx="5101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SZ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814ECD-6045-F319-2F3D-C2BEFC6E82CA}"/>
              </a:ext>
            </a:extLst>
          </p:cNvPr>
          <p:cNvSpPr txBox="1"/>
          <p:nvPr/>
        </p:nvSpPr>
        <p:spPr bwMode="auto">
          <a:xfrm>
            <a:off x="4781196" y="5058104"/>
            <a:ext cx="480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ZZ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42ABA2-18C5-0611-EAFB-24A3DDD57C21}"/>
              </a:ext>
            </a:extLst>
          </p:cNvPr>
          <p:cNvSpPr txBox="1"/>
          <p:nvPr/>
        </p:nvSpPr>
        <p:spPr bwMode="auto">
          <a:xfrm>
            <a:off x="1366814" y="4880157"/>
            <a:ext cx="372314" cy="28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EB5341-D73A-C0AF-E528-1B287545AE50}"/>
              </a:ext>
            </a:extLst>
          </p:cNvPr>
          <p:cNvSpPr txBox="1"/>
          <p:nvPr/>
        </p:nvSpPr>
        <p:spPr bwMode="auto">
          <a:xfrm>
            <a:off x="1270913" y="4385544"/>
            <a:ext cx="4682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372EBA-6ADC-4763-08D1-37217792A617}"/>
              </a:ext>
            </a:extLst>
          </p:cNvPr>
          <p:cNvSpPr txBox="1"/>
          <p:nvPr/>
        </p:nvSpPr>
        <p:spPr bwMode="auto">
          <a:xfrm>
            <a:off x="1157098" y="3922149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3C2343-11E9-E4F0-83A4-D6AF15F5FE15}"/>
              </a:ext>
            </a:extLst>
          </p:cNvPr>
          <p:cNvSpPr txBox="1"/>
          <p:nvPr/>
        </p:nvSpPr>
        <p:spPr bwMode="auto">
          <a:xfrm>
            <a:off x="1157098" y="3458033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86CC71-E873-5772-A253-0A289BDD2282}"/>
              </a:ext>
            </a:extLst>
          </p:cNvPr>
          <p:cNvSpPr txBox="1"/>
          <p:nvPr/>
        </p:nvSpPr>
        <p:spPr bwMode="auto">
          <a:xfrm>
            <a:off x="1157098" y="2985447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A63A201-FE31-7BE6-B7C0-DC98B09A495F}"/>
              </a:ext>
            </a:extLst>
          </p:cNvPr>
          <p:cNvGrpSpPr/>
          <p:nvPr/>
        </p:nvGrpSpPr>
        <p:grpSpPr>
          <a:xfrm>
            <a:off x="1726318" y="3185082"/>
            <a:ext cx="76832" cy="1849969"/>
            <a:chOff x="2059187" y="2989425"/>
            <a:chExt cx="83127" cy="213545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F397B86-0B56-61FC-71CA-72131EC9A2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2989425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A38D6C6-B803-CE80-BF0F-81ECB114D8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2328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9CA6C4-EB6F-36DC-19EC-BFDBE96648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05715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9FCCEF1-A14C-0425-B8EF-B0C0B8BABD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9101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D8860E7-D634-BDEC-BF44-1F3C5177BD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4715DBA-0367-3459-8FA5-6BD9F71478CB}"/>
              </a:ext>
            </a:extLst>
          </p:cNvPr>
          <p:cNvGrpSpPr/>
          <p:nvPr/>
        </p:nvGrpSpPr>
        <p:grpSpPr>
          <a:xfrm rot="5400000">
            <a:off x="3614821" y="3686793"/>
            <a:ext cx="46218" cy="2761866"/>
            <a:chOff x="2059187" y="3523289"/>
            <a:chExt cx="83127" cy="160159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2847368-1891-C5D4-7828-933252232B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2328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DB57CF5-E375-9247-1F89-BB0624F7BA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05715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228A321-1B97-658D-806C-F0FCA8BC0C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9101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0AA8B5F-1ED0-45C2-56A2-8C27691565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8859136-720E-000F-BBB0-D80ED97D0C6A}"/>
              </a:ext>
            </a:extLst>
          </p:cNvPr>
          <p:cNvSpPr/>
          <p:nvPr/>
        </p:nvSpPr>
        <p:spPr bwMode="auto">
          <a:xfrm>
            <a:off x="1803151" y="2957909"/>
            <a:ext cx="3637981" cy="2075036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8B30015-A5B7-DBE3-FDBD-95B42F07993D}"/>
              </a:ext>
            </a:extLst>
          </p:cNvPr>
          <p:cNvSpPr/>
          <p:nvPr/>
        </p:nvSpPr>
        <p:spPr bwMode="auto">
          <a:xfrm>
            <a:off x="2069325" y="3511912"/>
            <a:ext cx="372482" cy="58424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B8F480D-AF25-8846-EBAB-0C14F55AD031}"/>
              </a:ext>
            </a:extLst>
          </p:cNvPr>
          <p:cNvSpPr/>
          <p:nvPr/>
        </p:nvSpPr>
        <p:spPr bwMode="auto">
          <a:xfrm>
            <a:off x="2988991" y="4121041"/>
            <a:ext cx="372482" cy="3483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89610B-523B-8F87-41DA-216E79237DCE}"/>
              </a:ext>
            </a:extLst>
          </p:cNvPr>
          <p:cNvSpPr/>
          <p:nvPr/>
        </p:nvSpPr>
        <p:spPr bwMode="auto">
          <a:xfrm>
            <a:off x="3908656" y="4444692"/>
            <a:ext cx="372482" cy="19298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DC5A33-1163-AF1A-442D-2735752542CB}"/>
              </a:ext>
            </a:extLst>
          </p:cNvPr>
          <p:cNvSpPr/>
          <p:nvPr/>
        </p:nvSpPr>
        <p:spPr bwMode="auto">
          <a:xfrm>
            <a:off x="4828321" y="4688226"/>
            <a:ext cx="372482" cy="26457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11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Clinical Presentation Highly Variable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874F5271-57E3-2844-9384-E7A8EED99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30" y="6370008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Dasí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Clin Med. 2024;162:336.</a:t>
            </a:r>
            <a:endParaRPr lang="en-US" dirty="0">
              <a:solidFill>
                <a:schemeClr val="bg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A72FC8-05B7-0CD5-E15B-6D871C360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546125"/>
              </p:ext>
            </p:extLst>
          </p:nvPr>
        </p:nvGraphicFramePr>
        <p:xfrm>
          <a:off x="717549" y="1600200"/>
          <a:ext cx="10764652" cy="3230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91163">
                  <a:extLst>
                    <a:ext uri="{9D8B030D-6E8A-4147-A177-3AD203B41FA5}">
                      <a16:colId xmlns:a16="http://schemas.microsoft.com/office/drawing/2014/main" val="774097659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05709748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421999334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729591020"/>
                    </a:ext>
                  </a:extLst>
                </a:gridCol>
              </a:tblGrid>
              <a:tr h="69992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Infants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Children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Young/</a:t>
                      </a:r>
                      <a:br>
                        <a:rPr lang="en-US" sz="2400"/>
                      </a:br>
                      <a:r>
                        <a:rPr lang="en-US" sz="2400"/>
                        <a:t>middle-aged adults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Older adults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602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neonatal cholestatic hepatitis, about 20% of ZZ newborns</a:t>
                      </a:r>
                    </a:p>
                    <a:p>
                      <a:pPr marL="573088" lvl="1" indent="-287338">
                        <a:buFont typeface="System Font Regular"/>
                        <a:buChar char="–"/>
                        <a:tabLst/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alibri"/>
                        </a:rPr>
                        <a:t>Most ZZ infants resolve hepatitis spontaneously and are well by age 18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US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hepatitis, cirrhosis; but liver transplant or death uncommon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Calibri"/>
                        </a:rPr>
                        <a:t>asthma, COPD, or liver disease, but liver uncommon</a:t>
                      </a:r>
                      <a:endParaRPr lang="en-US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COPD, bronchiectasis, hepatitis, cirrhosis, HCC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06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731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Genetic and Environmental Factors Play a Major Role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65ED4E69-9C86-7724-4299-95A42D3B9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29" y="6174456"/>
            <a:ext cx="766124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Barjaktarevic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Ther Adv Chronic Dis. 2021;12_suppl.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Tanash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J Gastroenterol. 2019;54:541. </a:t>
            </a:r>
            <a:b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</a:b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Bouchecareih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Chronic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Obstr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 Pul Dis. 2020;7:172.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Dasí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Clin Med. 2024;162:336. 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Teckman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Liver Int. 2024;[</a:t>
            </a: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Epub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].</a:t>
            </a:r>
            <a:endParaRPr lang="en-US" dirty="0">
              <a:solidFill>
                <a:schemeClr val="bg2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63F479-9ADE-118A-43D2-A47B0E49F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437383"/>
              </p:ext>
            </p:extLst>
          </p:nvPr>
        </p:nvGraphicFramePr>
        <p:xfrm>
          <a:off x="717549" y="1600200"/>
          <a:ext cx="10764652" cy="243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91163">
                  <a:extLst>
                    <a:ext uri="{9D8B030D-6E8A-4147-A177-3AD203B41FA5}">
                      <a16:colId xmlns:a16="http://schemas.microsoft.com/office/drawing/2014/main" val="774097659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05709748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421999334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729591020"/>
                    </a:ext>
                  </a:extLst>
                </a:gridCol>
              </a:tblGrid>
              <a:tr h="699927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Smoking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Obesity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Neonatal </a:t>
                      </a:r>
                      <a:r>
                        <a:rPr lang="en-US" sz="2400">
                          <a:latin typeface="+mn-lt"/>
                          <a:cs typeface="Calibri"/>
                        </a:rPr>
                        <a:t>cholestasis</a:t>
                      </a:r>
                      <a:endParaRPr lang="en-US" sz="240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Lifestyle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602"/>
                  </a:ext>
                </a:extLst>
              </a:tr>
              <a:tr h="699927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Increases risk of lung disease, no impact on the liver</a:t>
                      </a:r>
                      <a:endParaRPr lang="en-US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Metabolic syndrome, especially important in adult liver disease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Modest risk (5%) for severe liver disease during childhood</a:t>
                      </a:r>
                      <a:endParaRPr lang="en-US" sz="20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Evidence does not strongly support a link between lung/ liver disease severity and alcohol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06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75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General Outcomes and Prognoses of AATD-LD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093BD-07DA-0BD3-E210-B147BA555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>
                <a:latin typeface="Calibri"/>
                <a:cs typeface="Calibri"/>
              </a:rPr>
              <a:t>No specific treatment, many liver therapies entering human trials</a:t>
            </a:r>
            <a:endParaRPr lang="en-US" sz="260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600">
                <a:latin typeface="Calibri"/>
                <a:cs typeface="Calibri"/>
              </a:rPr>
              <a:t>Liver transplantation has proven highly successful in children</a:t>
            </a:r>
            <a:endParaRPr lang="en-US" sz="2600">
              <a:cs typeface="Calibri"/>
            </a:endParaRPr>
          </a:p>
          <a:p>
            <a:pPr lvl="1"/>
            <a:r>
              <a:rPr lang="en-US" sz="2400">
                <a:latin typeface="Calibri"/>
                <a:cs typeface="Calibri"/>
              </a:rPr>
              <a:t>AATD accounts for ~3% of all liver transplantations in pediatric patients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lvl="1">
              <a:buFont typeface="Arial" panose="05000000000000000000" pitchFamily="2" charset="2"/>
              <a:buChar char="‒"/>
            </a:pPr>
            <a:r>
              <a:rPr lang="en-US" sz="2400">
                <a:latin typeface="Calibri"/>
                <a:cs typeface="Calibri"/>
              </a:rPr>
              <a:t> 1-yr survival rate &gt;90%, 5-yr survival rate 83%</a:t>
            </a:r>
            <a:endParaRPr lang="en-US" sz="2400">
              <a:cs typeface="Calibri" panose="020F0502020204030204" pitchFamily="34" charset="0"/>
            </a:endParaRPr>
          </a:p>
          <a:p>
            <a:pPr>
              <a:buFont typeface="Wingdings" panose="020B0604020202020204" pitchFamily="34" charset="0"/>
              <a:buChar char="§"/>
            </a:pPr>
            <a:r>
              <a:rPr lang="en-US" sz="2600">
                <a:latin typeface="Calibri"/>
                <a:cs typeface="Calibri"/>
              </a:rPr>
              <a:t>Worse outcomes loosely associated with elevated GGT in children and elevated AST in adults</a:t>
            </a:r>
            <a:endParaRPr lang="en-US" sz="2600">
              <a:latin typeface="Calibri"/>
              <a:ea typeface="Calibri"/>
              <a:cs typeface="Calibri"/>
            </a:endParaRPr>
          </a:p>
          <a:p>
            <a:pPr>
              <a:buFont typeface="Wingdings" panose="020B0604020202020204" pitchFamily="34" charset="0"/>
              <a:buChar char="§"/>
            </a:pPr>
            <a:r>
              <a:rPr lang="en-US" sz="2600">
                <a:latin typeface="Calibri"/>
                <a:cs typeface="Calibri"/>
              </a:rPr>
              <a:t>Strongly advised to avoid cigarette smoke (only risk of lung disease)</a:t>
            </a:r>
            <a:endParaRPr lang="en-US" sz="2600">
              <a:latin typeface="Calibri"/>
              <a:ea typeface="Calibri"/>
              <a:cs typeface="Calibri"/>
            </a:endParaRPr>
          </a:p>
          <a:p>
            <a:pPr lvl="1"/>
            <a:endParaRPr lang="en-US">
              <a:latin typeface="Calibri"/>
              <a:cs typeface="Calibri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853B99F-6D07-7FBF-1EE0-93043CC1D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7143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>
                <a:solidFill>
                  <a:schemeClr val="bg2"/>
                </a:solidFill>
                <a:latin typeface="Calibri"/>
                <a:cs typeface="Calibri"/>
              </a:rPr>
              <a:t>Patel. Trans Gastroenterol Hepatol. 2021;6:23.</a:t>
            </a:r>
            <a:endParaRPr lang="en-US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756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709A75-9C4E-50AC-9CEC-03A89988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Disease Risk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093BD-07DA-0BD3-E210-B147BA55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417" y="1240091"/>
            <a:ext cx="10877529" cy="5003367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Liver transplant or death in childhood </a:t>
            </a:r>
            <a:r>
              <a:rPr lang="en-US" b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3%</a:t>
            </a:r>
            <a:br>
              <a:rPr lang="en-US" b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</a:br>
            <a:endParaRPr lang="en-US" b="1">
              <a:solidFill>
                <a:schemeClr val="accent3"/>
              </a:solidFill>
            </a:endParaRPr>
          </a:p>
          <a:p>
            <a:r>
              <a:rPr lang="en-US" b="1">
                <a:solidFill>
                  <a:schemeClr val="accent3"/>
                </a:solidFill>
              </a:rPr>
              <a:t>10%-40% risk </a:t>
            </a:r>
            <a:r>
              <a:rPr lang="en-US"/>
              <a:t>of any adult liver disease </a:t>
            </a:r>
            <a:br>
              <a:rPr lang="en-US"/>
            </a:br>
            <a:endParaRPr lang="en-US"/>
          </a:p>
          <a:p>
            <a:r>
              <a:rPr lang="en-US" b="1">
                <a:solidFill>
                  <a:schemeClr val="accent3"/>
                </a:solidFill>
              </a:rPr>
              <a:t>20%-40% lifetime risk </a:t>
            </a:r>
            <a:r>
              <a:rPr lang="en-US"/>
              <a:t>of cirrhosis, increased risk in older adults</a:t>
            </a:r>
            <a:br>
              <a:rPr lang="en-US"/>
            </a:br>
            <a:endParaRPr lang="en-US"/>
          </a:p>
          <a:p>
            <a:r>
              <a:rPr lang="en-US">
                <a:latin typeface="Calibri"/>
                <a:ea typeface="Calibri"/>
                <a:cs typeface="Calibri"/>
              </a:rPr>
              <a:t>HCC risk elevated, but </a:t>
            </a:r>
            <a:r>
              <a:rPr lang="en-US" b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difficulty to quantify</a:t>
            </a:r>
            <a:r>
              <a:rPr lang="en-US">
                <a:latin typeface="Calibri"/>
                <a:ea typeface="Calibri"/>
                <a:cs typeface="Calibri"/>
              </a:rPr>
              <a:t>, </a:t>
            </a:r>
            <a:r>
              <a:rPr lang="en-US" i="1">
                <a:latin typeface="Calibri"/>
                <a:ea typeface="Calibri"/>
                <a:cs typeface="Calibri"/>
              </a:rPr>
              <a:t>can be seen if cirrhotic</a:t>
            </a:r>
            <a:br>
              <a:rPr lang="en-US" b="1" i="1"/>
            </a:br>
            <a:endParaRPr lang="en-US" b="1" i="1">
              <a:solidFill>
                <a:schemeClr val="accent1"/>
              </a:solidFill>
            </a:endParaRPr>
          </a:p>
          <a:p>
            <a:r>
              <a:rPr lang="en-US" b="1">
                <a:solidFill>
                  <a:schemeClr val="accent3"/>
                </a:solidFill>
              </a:rPr>
              <a:t>40%-60% lifetime</a:t>
            </a:r>
            <a:r>
              <a:rPr lang="en-US"/>
              <a:t> severe lung disease risk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>
              <a:cs typeface="Calibri" panose="020F0502020204030204" pitchFamily="34" charset="0"/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322FEBD-6D14-D918-ED8E-96493E428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0008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 err="1">
                <a:solidFill>
                  <a:schemeClr val="bg2"/>
                </a:solidFill>
                <a:latin typeface="Calibri"/>
                <a:cs typeface="Calibri"/>
              </a:rPr>
              <a:t>Teckman</a:t>
            </a: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. Gastro Hep Advances. 2024;3:842.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D97651B-6A17-7BB8-2F3B-0C550EC55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5526384"/>
              </p:ext>
            </p:extLst>
          </p:nvPr>
        </p:nvGraphicFramePr>
        <p:xfrm>
          <a:off x="6961351" y="1183785"/>
          <a:ext cx="1654971" cy="110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2997BC3-8A4C-E967-77C2-80658FF6A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4182681"/>
              </p:ext>
            </p:extLst>
          </p:nvPr>
        </p:nvGraphicFramePr>
        <p:xfrm>
          <a:off x="6444343" y="2195310"/>
          <a:ext cx="1654971" cy="110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8BA4CD9-6D1E-25A5-6CEE-DC97229DC9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4622942"/>
              </p:ext>
            </p:extLst>
          </p:nvPr>
        </p:nvGraphicFramePr>
        <p:xfrm>
          <a:off x="9908358" y="3188538"/>
          <a:ext cx="1654971" cy="110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9E4E81E-73EE-271A-5F64-3344C3C55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4250008"/>
              </p:ext>
            </p:extLst>
          </p:nvPr>
        </p:nvGraphicFramePr>
        <p:xfrm>
          <a:off x="6961350" y="5449886"/>
          <a:ext cx="1654971" cy="110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90728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BB8B00C-8EBB-8742-C03B-0E096BB5A941}"/>
              </a:ext>
            </a:extLst>
          </p:cNvPr>
          <p:cNvSpPr/>
          <p:nvPr/>
        </p:nvSpPr>
        <p:spPr bwMode="auto">
          <a:xfrm>
            <a:off x="3961511" y="3668841"/>
            <a:ext cx="2555309" cy="2219717"/>
          </a:xfrm>
          <a:prstGeom prst="roundRect">
            <a:avLst>
              <a:gd name="adj" fmla="val 10512"/>
            </a:avLst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F2C5E64-74A5-AAC9-D8AB-FAA677288D35}"/>
              </a:ext>
            </a:extLst>
          </p:cNvPr>
          <p:cNvSpPr/>
          <p:nvPr/>
        </p:nvSpPr>
        <p:spPr bwMode="auto">
          <a:xfrm>
            <a:off x="3961512" y="2196921"/>
            <a:ext cx="2555309" cy="1378553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5EC994-5551-4777-BDDC-C8721AEA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AATD Remains Under Recognized  </a:t>
            </a:r>
          </a:p>
        </p:txBody>
      </p:sp>
      <p:pic>
        <p:nvPicPr>
          <p:cNvPr id="4" name="Content Placeholder 3" descr="Tip of iceberg submerged in water">
            <a:extLst>
              <a:ext uri="{FF2B5EF4-FFF2-40B4-BE49-F238E27FC236}">
                <a16:creationId xmlns:a16="http://schemas.microsoft.com/office/drawing/2014/main" id="{BC8B7480-1698-FB6D-3FF9-F8F624FCE62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r="35716"/>
          <a:stretch/>
        </p:blipFill>
        <p:spPr>
          <a:xfrm>
            <a:off x="717550" y="1617663"/>
            <a:ext cx="2981325" cy="4241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F0B675-E80E-430D-98C5-6175FBCFEB4A}"/>
              </a:ext>
            </a:extLst>
          </p:cNvPr>
          <p:cNvSpPr txBox="1"/>
          <p:nvPr/>
        </p:nvSpPr>
        <p:spPr>
          <a:xfrm>
            <a:off x="3997197" y="1453330"/>
            <a:ext cx="770366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Only 6% of participants with the Pi*ZZ genotype in UK Biobank were diagnosed</a:t>
            </a:r>
            <a:r>
              <a:rPr lang="en-US" sz="2200" b="0" baseline="3000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1</a:t>
            </a:r>
            <a:endParaRPr lang="en-US" sz="2200" b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aseline="3000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F75D88-F396-5876-9A69-62357FF3D758}"/>
              </a:ext>
            </a:extLst>
          </p:cNvPr>
          <p:cNvSpPr txBox="1"/>
          <p:nvPr/>
        </p:nvSpPr>
        <p:spPr>
          <a:xfrm>
            <a:off x="403282" y="6193220"/>
            <a:ext cx="580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1. Nakanishi.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Eur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Respir J. 2020;56:2001441. 2. </a:t>
            </a:r>
            <a:r>
              <a:rPr lang="en-US" sz="1200" b="0" i="0" u="none" strike="noStrike" dirty="0">
                <a:solidFill>
                  <a:schemeClr val="bg2"/>
                </a:solidFill>
                <a:effectLst/>
                <a:latin typeface="+mn-lt"/>
              </a:rPr>
              <a:t>Soriano. JB </a:t>
            </a:r>
            <a:r>
              <a:rPr lang="en-US" sz="1200" b="0" i="0" u="none" strike="noStrike" dirty="0" err="1">
                <a:solidFill>
                  <a:schemeClr val="bg2"/>
                </a:solidFill>
                <a:effectLst/>
                <a:latin typeface="+mn-lt"/>
              </a:rPr>
              <a:t>Eur</a:t>
            </a:r>
            <a:r>
              <a:rPr lang="en-US" sz="1200" b="0" i="0" u="none" strike="noStrike" dirty="0">
                <a:solidFill>
                  <a:schemeClr val="bg2"/>
                </a:solidFill>
                <a:effectLst/>
                <a:latin typeface="+mn-lt"/>
              </a:rPr>
              <a:t> Respir J. 2018;52:1800360. 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3. </a:t>
            </a:r>
            <a:r>
              <a:rPr lang="da-DK" sz="1200" b="0" dirty="0">
                <a:solidFill>
                  <a:schemeClr val="bg2"/>
                </a:solidFill>
                <a:latin typeface="+mn-lt"/>
              </a:rPr>
              <a:t>Stoller. Chest. 2005;128:1989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4. Shah.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Eur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J Gastroenterol Hepatol. 2021;33:e233.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89755C-A3E1-69B1-CC88-34F1518CC39F}"/>
              </a:ext>
            </a:extLst>
          </p:cNvPr>
          <p:cNvSpPr/>
          <p:nvPr/>
        </p:nvSpPr>
        <p:spPr bwMode="auto">
          <a:xfrm>
            <a:off x="5778505" y="2189289"/>
            <a:ext cx="5922355" cy="13854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t"/>
          <a:lstStyle/>
          <a:p>
            <a:pPr marL="342900" indent="-342900"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>
                <a:solidFill>
                  <a:schemeClr val="bg1"/>
                </a:solidFill>
                <a:latin typeface="Calibri" panose="020F0502020204030204" pitchFamily="34" charset="0"/>
              </a:rPr>
              <a:t>2% of patients with COPD tested for AATD</a:t>
            </a:r>
            <a:r>
              <a:rPr lang="en-US" sz="2400" b="0" baseline="30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  <a:p>
            <a:pPr marL="342900" indent="-342900"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>
                <a:solidFill>
                  <a:schemeClr val="bg1"/>
                </a:solidFill>
                <a:latin typeface="Calibri" panose="020F0502020204030204" pitchFamily="34" charset="0"/>
              </a:rPr>
              <a:t>5-8 yr diagnostic delay from symptom onset</a:t>
            </a:r>
            <a:r>
              <a:rPr lang="en-US" sz="2400" b="0" baseline="30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8A48FF-8369-A0DA-CD16-E2776B3D63B5}"/>
              </a:ext>
            </a:extLst>
          </p:cNvPr>
          <p:cNvSpPr/>
          <p:nvPr/>
        </p:nvSpPr>
        <p:spPr bwMode="auto">
          <a:xfrm>
            <a:off x="5778505" y="3668841"/>
            <a:ext cx="5922355" cy="22197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t"/>
          <a:lstStyle/>
          <a:p>
            <a:pPr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2400">
                <a:solidFill>
                  <a:schemeClr val="bg1"/>
                </a:solidFill>
                <a:latin typeface="Calibri" panose="020F0502020204030204" pitchFamily="34" charset="0"/>
              </a:rPr>
              <a:t>Explants from PAS+D globules</a:t>
            </a:r>
            <a:r>
              <a:rPr lang="en-US" sz="2400" baseline="30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  <a:p>
            <a:pPr marL="342900" indent="-342900"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>
                <a:solidFill>
                  <a:schemeClr val="bg1"/>
                </a:solidFill>
                <a:latin typeface="Calibri" panose="020F0502020204030204" pitchFamily="34" charset="0"/>
              </a:rPr>
              <a:t>31% known AATD diagnosis prior to transplant</a:t>
            </a:r>
          </a:p>
          <a:p>
            <a:pPr marL="342900" indent="-342900"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>
                <a:solidFill>
                  <a:schemeClr val="bg1"/>
                </a:solidFill>
                <a:latin typeface="Calibri" panose="020F0502020204030204" pitchFamily="34" charset="0"/>
              </a:rPr>
              <a:t>39% diagnosis made after LT </a:t>
            </a:r>
          </a:p>
          <a:p>
            <a:pPr marL="342900" indent="-342900" eaLnBrk="1" hangingPunct="1">
              <a:spcBef>
                <a:spcPts val="3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>
                <a:solidFill>
                  <a:schemeClr val="bg1"/>
                </a:solidFill>
                <a:latin typeface="Calibri" panose="020F0502020204030204" pitchFamily="34" charset="0"/>
              </a:rPr>
              <a:t>30% never had confirmatory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1E7450-87B2-41E2-4262-69C5B0278568}"/>
              </a:ext>
            </a:extLst>
          </p:cNvPr>
          <p:cNvSpPr txBox="1"/>
          <p:nvPr/>
        </p:nvSpPr>
        <p:spPr bwMode="auto">
          <a:xfrm>
            <a:off x="4089662" y="2447050"/>
            <a:ext cx="15908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>
                <a:latin typeface="Calibri" panose="020F0502020204030204" pitchFamily="34" charset="0"/>
              </a:rPr>
              <a:t>Lung Disease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5AE4DC-7185-A164-2B1F-EAA308E57BDB}"/>
              </a:ext>
            </a:extLst>
          </p:cNvPr>
          <p:cNvSpPr txBox="1"/>
          <p:nvPr/>
        </p:nvSpPr>
        <p:spPr bwMode="auto">
          <a:xfrm>
            <a:off x="4068324" y="4268988"/>
            <a:ext cx="15908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>
                <a:latin typeface="Calibri" panose="020F0502020204030204" pitchFamily="34" charset="0"/>
              </a:rPr>
              <a:t>Liver Disease</a:t>
            </a:r>
          </a:p>
        </p:txBody>
      </p:sp>
    </p:spTree>
    <p:extLst>
      <p:ext uri="{BB962C8B-B14F-4D97-AF65-F5344CB8AC3E}">
        <p14:creationId xmlns:p14="http://schemas.microsoft.com/office/powerpoint/2010/main" val="372016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FF138-5C74-8119-E69B-1060B5AD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Early Diagnosis Important?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B42BFC-1275-1E57-6494-571D38082BAE}"/>
              </a:ext>
            </a:extLst>
          </p:cNvPr>
          <p:cNvSpPr txBox="1"/>
          <p:nvPr/>
        </p:nvSpPr>
        <p:spPr>
          <a:xfrm>
            <a:off x="401934" y="6192774"/>
            <a:ext cx="536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1.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Meischl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Respir Res. 2023;24:34. 2. Hiller. Int J of COPD. 2022;17:43. </a:t>
            </a:r>
            <a:br>
              <a:rPr lang="en-US" sz="1200" b="0" dirty="0">
                <a:solidFill>
                  <a:schemeClr val="bg2"/>
                </a:solidFill>
                <a:latin typeface="+mn-lt"/>
              </a:rPr>
            </a:br>
            <a:r>
              <a:rPr lang="en-US" sz="1200" b="0" dirty="0">
                <a:solidFill>
                  <a:schemeClr val="bg2"/>
                </a:solidFill>
                <a:latin typeface="+mn-lt"/>
              </a:rPr>
              <a:t>3.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Rahaghi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Respir Res. 2017;18:105. 4. Fromme.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Eur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Respir J. 2022;60:2200718.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E760D0C-4F21-7496-220F-824D44398399}"/>
              </a:ext>
            </a:extLst>
          </p:cNvPr>
          <p:cNvSpPr/>
          <p:nvPr/>
        </p:nvSpPr>
        <p:spPr bwMode="auto">
          <a:xfrm>
            <a:off x="717549" y="1600200"/>
            <a:ext cx="5378451" cy="2057400"/>
          </a:xfrm>
          <a:prstGeom prst="round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r>
              <a:rPr lang="en-US" sz="2200">
                <a:latin typeface="Calibri" panose="020F0502020204030204" pitchFamily="34" charset="0"/>
                <a:cs typeface="Calibri" panose="020F0502020204030204" pitchFamily="34" charset="0"/>
              </a:rPr>
              <a:t>Improved survival </a:t>
            </a:r>
            <a:r>
              <a:rPr lang="en-US" sz="2200" b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200">
                <a:latin typeface="Calibri" panose="020F0502020204030204" pitchFamily="34" charset="0"/>
                <a:cs typeface="Calibri" panose="020F0502020204030204" pitchFamily="34" charset="0"/>
              </a:rPr>
              <a:t>clinical outcomes</a:t>
            </a:r>
            <a:r>
              <a:rPr lang="en-US" sz="2200" b="0">
                <a:latin typeface="Calibri" panose="020F0502020204030204" pitchFamily="34" charset="0"/>
                <a:cs typeface="Calibri" panose="020F0502020204030204" pitchFamily="34" charset="0"/>
              </a:rPr>
              <a:t>, especially in never-smokers</a:t>
            </a:r>
            <a:r>
              <a:rPr lang="en-US" sz="2200" b="0" baseline="30000"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US" sz="22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FDBAB39-D346-0CF9-5023-C3366EBC96F9}"/>
              </a:ext>
            </a:extLst>
          </p:cNvPr>
          <p:cNvSpPr/>
          <p:nvPr/>
        </p:nvSpPr>
        <p:spPr bwMode="auto">
          <a:xfrm>
            <a:off x="6394449" y="1600200"/>
            <a:ext cx="5378451" cy="2057400"/>
          </a:xfrm>
          <a:prstGeom prst="round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91440" tIns="45720" rIns="91440" bIns="45720" rtlCol="0" anchor="t"/>
          <a:lstStyle/>
          <a:p>
            <a:r>
              <a:rPr lang="en-US" sz="2200">
                <a:latin typeface="Calibri"/>
                <a:ea typeface="Calibri"/>
                <a:cs typeface="Calibri"/>
              </a:rPr>
              <a:t>Augmentation therapy </a:t>
            </a:r>
            <a:r>
              <a:rPr lang="en-US" sz="2200" b="0">
                <a:latin typeface="Calibri"/>
                <a:ea typeface="Calibri"/>
                <a:cs typeface="Calibri"/>
              </a:rPr>
              <a:t>for lung disease to prevent additional loss of lung tissue</a:t>
            </a:r>
            <a:r>
              <a:rPr lang="en-US" sz="2200" b="0" baseline="30000">
                <a:latin typeface="Calibri"/>
                <a:ea typeface="Calibri"/>
                <a:cs typeface="Calibri"/>
              </a:rPr>
              <a:t>3,4</a:t>
            </a:r>
            <a:endParaRPr lang="en-US" sz="2200" b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C9953E-345B-E3BA-EA5C-DBDC788A44BB}"/>
              </a:ext>
            </a:extLst>
          </p:cNvPr>
          <p:cNvSpPr/>
          <p:nvPr/>
        </p:nvSpPr>
        <p:spPr bwMode="auto">
          <a:xfrm>
            <a:off x="717549" y="3921401"/>
            <a:ext cx="5378451" cy="2057400"/>
          </a:xfrm>
          <a:prstGeom prst="round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2200">
                <a:latin typeface="Calibri" panose="020F0502020204030204" pitchFamily="34" charset="0"/>
                <a:cs typeface="Calibri" panose="020F0502020204030204" pitchFamily="34" charset="0"/>
              </a:rPr>
              <a:t>Increased incidence of liver cancer </a:t>
            </a:r>
            <a:r>
              <a:rPr lang="en-US" sz="2200" b="0">
                <a:latin typeface="Calibri" panose="020F0502020204030204" pitchFamily="34" charset="0"/>
                <a:cs typeface="Calibri" panose="020F0502020204030204" pitchFamily="34" charset="0"/>
              </a:rPr>
              <a:t>in individuals</a:t>
            </a:r>
            <a:endParaRPr lang="en-US" sz="2200" b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CBA629F-4B81-849B-0BDE-8CDD474D0F2B}"/>
              </a:ext>
            </a:extLst>
          </p:cNvPr>
          <p:cNvSpPr/>
          <p:nvPr/>
        </p:nvSpPr>
        <p:spPr bwMode="auto">
          <a:xfrm>
            <a:off x="6394449" y="3921401"/>
            <a:ext cx="5378451" cy="2057400"/>
          </a:xfrm>
          <a:prstGeom prst="roundRect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r>
              <a:rPr lang="en-US" sz="2200" b="0">
                <a:latin typeface="Calibri" panose="020F0502020204030204" pitchFamily="34" charset="0"/>
                <a:cs typeface="Calibri" panose="020F0502020204030204" pitchFamily="34" charset="0"/>
              </a:rPr>
              <a:t>Begin to </a:t>
            </a:r>
            <a:r>
              <a:rPr lang="en-US" sz="2200">
                <a:latin typeface="Calibri" panose="020F0502020204030204" pitchFamily="34" charset="0"/>
                <a:cs typeface="Calibri" panose="020F0502020204030204" pitchFamily="34" charset="0"/>
              </a:rPr>
              <a:t>implement preventive measures</a:t>
            </a:r>
            <a:r>
              <a:rPr lang="en-US" sz="2200" b="0" baseline="3000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22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425" lvl="1" indent="-342900">
              <a:buFont typeface="Wingdings" pitchFamily="2" charset="2"/>
              <a:buChar char="§"/>
            </a:pP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Smoking cessation/avoidance</a:t>
            </a:r>
          </a:p>
          <a:p>
            <a:pPr marL="352425" lvl="1" indent="-342900">
              <a:buFont typeface="Wingdings" pitchFamily="2" charset="2"/>
              <a:buChar char="§"/>
            </a:pP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Occupational counseling </a:t>
            </a:r>
          </a:p>
          <a:p>
            <a:pPr marL="352425" lvl="1" indent="-342900">
              <a:buFont typeface="Wingdings" pitchFamily="2" charset="2"/>
              <a:buChar char="§"/>
            </a:pP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Avoid alcohol</a:t>
            </a:r>
          </a:p>
          <a:p>
            <a:pPr marL="352425" lvl="1" indent="-342900">
              <a:buFont typeface="Wingdings" pitchFamily="2" charset="2"/>
              <a:buChar char="§"/>
            </a:pP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Maintain healthy weight</a:t>
            </a:r>
          </a:p>
        </p:txBody>
      </p:sp>
      <p:pic>
        <p:nvPicPr>
          <p:cNvPr id="15" name="Graphic 14" descr="Lungs with solid fill">
            <a:extLst>
              <a:ext uri="{FF2B5EF4-FFF2-40B4-BE49-F238E27FC236}">
                <a16:creationId xmlns:a16="http://schemas.microsoft.com/office/drawing/2014/main" id="{5050D16D-A59B-A965-436F-16B33F94C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5056" y="2380955"/>
            <a:ext cx="1130237" cy="1130237"/>
          </a:xfrm>
          <a:prstGeom prst="rect">
            <a:avLst/>
          </a:prstGeom>
        </p:spPr>
      </p:pic>
      <p:pic>
        <p:nvPicPr>
          <p:cNvPr id="17" name="Graphic 16" descr="Clipboard Checked with solid fill">
            <a:extLst>
              <a:ext uri="{FF2B5EF4-FFF2-40B4-BE49-F238E27FC236}">
                <a16:creationId xmlns:a16="http://schemas.microsoft.com/office/drawing/2014/main" id="{21617FB6-B2B7-784D-FE29-FB3E1E283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1008" y="4685016"/>
            <a:ext cx="1158332" cy="1158332"/>
          </a:xfrm>
          <a:prstGeom prst="rect">
            <a:avLst/>
          </a:prstGeom>
        </p:spPr>
      </p:pic>
      <p:pic>
        <p:nvPicPr>
          <p:cNvPr id="19" name="Graphic 18" descr="Group of people with solid fill">
            <a:extLst>
              <a:ext uri="{FF2B5EF4-FFF2-40B4-BE49-F238E27FC236}">
                <a16:creationId xmlns:a16="http://schemas.microsoft.com/office/drawing/2014/main" id="{C9E38B30-5EEB-E306-6F3E-6B32007CD9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66416" y="2380955"/>
            <a:ext cx="1089940" cy="1089940"/>
          </a:xfrm>
          <a:prstGeom prst="rect">
            <a:avLst/>
          </a:prstGeom>
        </p:spPr>
      </p:pic>
      <p:pic>
        <p:nvPicPr>
          <p:cNvPr id="23" name="Graphic 22" descr="Medicine with solid fill">
            <a:extLst>
              <a:ext uri="{FF2B5EF4-FFF2-40B4-BE49-F238E27FC236}">
                <a16:creationId xmlns:a16="http://schemas.microsoft.com/office/drawing/2014/main" id="{8A479F9B-BAE9-C62B-A730-3D6F6F1E54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61357" y="5264182"/>
            <a:ext cx="585548" cy="58554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A2131A2-6C36-2CD8-E3E9-9B0734BB21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67870" y="4913681"/>
            <a:ext cx="1329940" cy="929667"/>
          </a:xfrm>
          <a:prstGeom prst="rect">
            <a:avLst/>
          </a:prstGeom>
        </p:spPr>
      </p:pic>
      <p:pic>
        <p:nvPicPr>
          <p:cNvPr id="11" name="Graphic 10" descr="Covid-19 with solid fill">
            <a:extLst>
              <a:ext uri="{FF2B5EF4-FFF2-40B4-BE49-F238E27FC236}">
                <a16:creationId xmlns:a16="http://schemas.microsoft.com/office/drawing/2014/main" id="{152601A4-9F67-11E7-CD99-EFC5CC4254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2348" y="4971408"/>
            <a:ext cx="585548" cy="58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91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2C94-9071-80E8-79E6-5CC3296E5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Detection of AATD-LD Is Poor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B52C0-7A6E-51FC-8ABD-735E8FF21D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Liver disease is prevalent but heterogenous in clinical presentation</a:t>
            </a:r>
          </a:p>
          <a:p>
            <a:r>
              <a:rPr lang="en-US"/>
              <a:t>Liver enzymes are minimally elevated, and patients are asymptomatic</a:t>
            </a:r>
          </a:p>
          <a:p>
            <a:r>
              <a:rPr lang="en-US"/>
              <a:t>Overlap with metabolic disorders suggests alternate diagnosis</a:t>
            </a:r>
          </a:p>
          <a:p>
            <a:r>
              <a:rPr lang="en-US"/>
              <a:t>Previously diagnosed with Pi*ZZ genotype are inadequately screened for liver disease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F7D62D6E-CB38-8C89-7251-EBEC3CD7C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90" y="6212438"/>
            <a:ext cx="90237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+mn-lt"/>
              </a:rPr>
              <a:t>Clark. Clin Gastroenterol Hepatol. 2012;10:1278. Wu. Aliment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Pharmacol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Ther. 2023;58:1075. </a:t>
            </a:r>
            <a:br>
              <a:rPr lang="en-US" sz="1200" b="0" dirty="0">
                <a:solidFill>
                  <a:schemeClr val="bg2"/>
                </a:solidFill>
                <a:latin typeface="+mn-lt"/>
              </a:rPr>
            </a:b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Hamesch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Gastroenterology 2019;157:705.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Kouroumalis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World J Hepatol. 2021;13:6.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17E9F-CC75-541C-D257-42A713C6CF2B}"/>
              </a:ext>
            </a:extLst>
          </p:cNvPr>
          <p:cNvSpPr txBox="1"/>
          <p:nvPr/>
        </p:nvSpPr>
        <p:spPr bwMode="auto">
          <a:xfrm>
            <a:off x="8607461" y="5620610"/>
            <a:ext cx="13046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Age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4DCF2-A757-0B6E-B640-FB17C5CAEBAD}"/>
              </a:ext>
            </a:extLst>
          </p:cNvPr>
          <p:cNvSpPr txBox="1"/>
          <p:nvPr/>
        </p:nvSpPr>
        <p:spPr bwMode="auto">
          <a:xfrm rot="16200000">
            <a:off x="5168924" y="3139303"/>
            <a:ext cx="23715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Study Population (%)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964AFC-5CD6-3E0F-83A6-072C2AED8F29}"/>
              </a:ext>
            </a:extLst>
          </p:cNvPr>
          <p:cNvSpPr txBox="1"/>
          <p:nvPr/>
        </p:nvSpPr>
        <p:spPr bwMode="auto">
          <a:xfrm>
            <a:off x="10021658" y="2018871"/>
            <a:ext cx="1756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Liver disease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BFC041-A2A7-97FB-5511-E8E0D7E2ECBB}"/>
              </a:ext>
            </a:extLst>
          </p:cNvPr>
          <p:cNvSpPr txBox="1"/>
          <p:nvPr/>
        </p:nvSpPr>
        <p:spPr bwMode="auto">
          <a:xfrm>
            <a:off x="10021658" y="2381460"/>
            <a:ext cx="17566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Abnormal ALT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934C27-6F3E-D6FE-CEA1-381DB61F5FFA}"/>
              </a:ext>
            </a:extLst>
          </p:cNvPr>
          <p:cNvSpPr txBox="1"/>
          <p:nvPr/>
        </p:nvSpPr>
        <p:spPr bwMode="auto">
          <a:xfrm>
            <a:off x="7043204" y="5123136"/>
            <a:ext cx="87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20-29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D14AEE-885F-EFB1-BE9E-87AC3BBA8D2E}"/>
              </a:ext>
            </a:extLst>
          </p:cNvPr>
          <p:cNvSpPr txBox="1"/>
          <p:nvPr/>
        </p:nvSpPr>
        <p:spPr bwMode="auto">
          <a:xfrm>
            <a:off x="7733055" y="5123136"/>
            <a:ext cx="87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30-39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F2B3E9-EC34-D2B0-40A1-729A444B1FF5}"/>
              </a:ext>
            </a:extLst>
          </p:cNvPr>
          <p:cNvSpPr txBox="1"/>
          <p:nvPr/>
        </p:nvSpPr>
        <p:spPr bwMode="auto">
          <a:xfrm>
            <a:off x="8444225" y="5111325"/>
            <a:ext cx="87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40-49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968670-D48A-87E3-E865-72CF066B065C}"/>
              </a:ext>
            </a:extLst>
          </p:cNvPr>
          <p:cNvSpPr txBox="1"/>
          <p:nvPr/>
        </p:nvSpPr>
        <p:spPr bwMode="auto">
          <a:xfrm>
            <a:off x="9170918" y="5120443"/>
            <a:ext cx="87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50-59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F7146F-5956-4633-17CC-BA1006A52D60}"/>
              </a:ext>
            </a:extLst>
          </p:cNvPr>
          <p:cNvSpPr txBox="1"/>
          <p:nvPr/>
        </p:nvSpPr>
        <p:spPr bwMode="auto">
          <a:xfrm>
            <a:off x="9879356" y="5112227"/>
            <a:ext cx="87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60-69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3325EE-FA4F-9D40-CF26-0E9BBC64F976}"/>
              </a:ext>
            </a:extLst>
          </p:cNvPr>
          <p:cNvSpPr txBox="1"/>
          <p:nvPr/>
        </p:nvSpPr>
        <p:spPr bwMode="auto">
          <a:xfrm>
            <a:off x="10691251" y="5108550"/>
            <a:ext cx="6507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70+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88F677-1266-AF4A-74AC-44403796D251}"/>
              </a:ext>
            </a:extLst>
          </p:cNvPr>
          <p:cNvSpPr txBox="1"/>
          <p:nvPr/>
        </p:nvSpPr>
        <p:spPr bwMode="auto">
          <a:xfrm>
            <a:off x="7116378" y="5350163"/>
            <a:ext cx="7073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5F406D-939C-3F58-4550-7B746B961B99}"/>
              </a:ext>
            </a:extLst>
          </p:cNvPr>
          <p:cNvSpPr txBox="1"/>
          <p:nvPr/>
        </p:nvSpPr>
        <p:spPr bwMode="auto">
          <a:xfrm>
            <a:off x="7839680" y="5350163"/>
            <a:ext cx="7073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35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B0C77F-F42B-B8B4-0041-D52D1C011618}"/>
              </a:ext>
            </a:extLst>
          </p:cNvPr>
          <p:cNvSpPr txBox="1"/>
          <p:nvPr/>
        </p:nvSpPr>
        <p:spPr bwMode="auto">
          <a:xfrm>
            <a:off x="8452992" y="5350163"/>
            <a:ext cx="8732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165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27BF5D-A5B9-16F1-C2D0-0424C870B062}"/>
              </a:ext>
            </a:extLst>
          </p:cNvPr>
          <p:cNvSpPr txBox="1"/>
          <p:nvPr/>
        </p:nvSpPr>
        <p:spPr bwMode="auto">
          <a:xfrm>
            <a:off x="9157853" y="5350163"/>
            <a:ext cx="8732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236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BD2F72-D684-BBBD-B615-1014AB269582}"/>
              </a:ext>
            </a:extLst>
          </p:cNvPr>
          <p:cNvSpPr txBox="1"/>
          <p:nvPr/>
        </p:nvSpPr>
        <p:spPr bwMode="auto">
          <a:xfrm>
            <a:off x="9883069" y="5350163"/>
            <a:ext cx="8732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144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BECD4A-FD7D-49FA-981D-06D6CF75E850}"/>
              </a:ext>
            </a:extLst>
          </p:cNvPr>
          <p:cNvSpPr txBox="1"/>
          <p:nvPr/>
        </p:nvSpPr>
        <p:spPr bwMode="auto">
          <a:xfrm>
            <a:off x="10675167" y="5350163"/>
            <a:ext cx="7151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n = 57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B4984F-BECA-FF06-F376-EBC439F5D198}"/>
              </a:ext>
            </a:extLst>
          </p:cNvPr>
          <p:cNvSpPr txBox="1"/>
          <p:nvPr/>
        </p:nvSpPr>
        <p:spPr bwMode="auto">
          <a:xfrm>
            <a:off x="6586199" y="4921272"/>
            <a:ext cx="475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669BFE-4818-F6F0-8FA7-288EB7A672B3}"/>
              </a:ext>
            </a:extLst>
          </p:cNvPr>
          <p:cNvSpPr txBox="1"/>
          <p:nvPr/>
        </p:nvSpPr>
        <p:spPr bwMode="auto">
          <a:xfrm>
            <a:off x="6586199" y="4245021"/>
            <a:ext cx="475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9B743F-E3C8-95D3-34CD-01E507927F9A}"/>
              </a:ext>
            </a:extLst>
          </p:cNvPr>
          <p:cNvSpPr txBox="1"/>
          <p:nvPr/>
        </p:nvSpPr>
        <p:spPr bwMode="auto">
          <a:xfrm>
            <a:off x="6586199" y="3568771"/>
            <a:ext cx="475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927838-E84F-ECB4-F209-5F296BDC4C98}"/>
              </a:ext>
            </a:extLst>
          </p:cNvPr>
          <p:cNvSpPr txBox="1"/>
          <p:nvPr/>
        </p:nvSpPr>
        <p:spPr bwMode="auto">
          <a:xfrm>
            <a:off x="6586199" y="2892521"/>
            <a:ext cx="475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0BA181-F83A-2CD5-2483-C5BA374554E6}"/>
              </a:ext>
            </a:extLst>
          </p:cNvPr>
          <p:cNvSpPr txBox="1"/>
          <p:nvPr/>
        </p:nvSpPr>
        <p:spPr bwMode="auto">
          <a:xfrm>
            <a:off x="6586199" y="2216271"/>
            <a:ext cx="475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76B90C-E06E-D4B7-8A2F-4CAC721E0BD7}"/>
              </a:ext>
            </a:extLst>
          </p:cNvPr>
          <p:cNvSpPr txBox="1"/>
          <p:nvPr/>
        </p:nvSpPr>
        <p:spPr bwMode="auto">
          <a:xfrm>
            <a:off x="6454303" y="1540021"/>
            <a:ext cx="6075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83A7EC-F181-E123-971D-AA9D8716C403}"/>
              </a:ext>
            </a:extLst>
          </p:cNvPr>
          <p:cNvGrpSpPr/>
          <p:nvPr/>
        </p:nvGrpSpPr>
        <p:grpSpPr>
          <a:xfrm>
            <a:off x="7031080" y="1731968"/>
            <a:ext cx="100617" cy="3373256"/>
            <a:chOff x="2059187" y="2455561"/>
            <a:chExt cx="83127" cy="266932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641AE2C-B369-B61D-C82F-8DF9B67F4C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2455561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F8B8E73-B646-79C1-8ECA-47BCEDC718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2989425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0688652-3196-D4E6-35EF-DDC3133D8C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2328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393D214-A648-84F7-EF1E-48A22071FA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05715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FEFE56C-319B-3B5E-62C6-2D84090ED2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9101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FDE91C5-6B58-C4CF-225C-58BBDF91D0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BA8CA6E-98CA-6EE2-D1B1-E96490D0AC49}"/>
              </a:ext>
            </a:extLst>
          </p:cNvPr>
          <p:cNvGrpSpPr/>
          <p:nvPr/>
        </p:nvGrpSpPr>
        <p:grpSpPr>
          <a:xfrm>
            <a:off x="7123245" y="5093820"/>
            <a:ext cx="4249746" cy="95314"/>
            <a:chOff x="7123245" y="5093820"/>
            <a:chExt cx="4249746" cy="9531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2FA24F4-AC87-F3E7-25B7-4116FD671009}"/>
                </a:ext>
              </a:extLst>
            </p:cNvPr>
            <p:cNvGrpSpPr/>
            <p:nvPr/>
          </p:nvGrpSpPr>
          <p:grpSpPr>
            <a:xfrm rot="5400000">
              <a:off x="8851020" y="3374715"/>
              <a:ext cx="86644" cy="3542193"/>
              <a:chOff x="2059187" y="2455561"/>
              <a:chExt cx="83127" cy="2669322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4DD8B91-1B48-FF88-CA1C-92FDD3D68E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455561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4169B774-1634-4431-958F-9B97B36F4A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14F2ABDF-583E-9236-7FE5-BA67DA05B4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10F92E4-890D-1767-F923-9E73AE8708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30AE7FC-9E9F-68D7-3973-AD141E8A40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BDEA6F3-1012-B142-FD08-DAE2493CF2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87A6415-A55C-7FFA-AD1D-606CA641F3B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1329669" y="5137142"/>
              <a:ext cx="8664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EB5E03F3-4374-8A34-139C-4F2CFA9EC499}"/>
              </a:ext>
            </a:extLst>
          </p:cNvPr>
          <p:cNvSpPr/>
          <p:nvPr/>
        </p:nvSpPr>
        <p:spPr bwMode="auto">
          <a:xfrm>
            <a:off x="9912154" y="2138197"/>
            <a:ext cx="128403" cy="12840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ECE04FF-2B53-FF45-D889-28DBA837AD71}"/>
              </a:ext>
            </a:extLst>
          </p:cNvPr>
          <p:cNvSpPr/>
          <p:nvPr/>
        </p:nvSpPr>
        <p:spPr bwMode="auto">
          <a:xfrm>
            <a:off x="9920974" y="2509110"/>
            <a:ext cx="128403" cy="12840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19AF18A-7A2E-6A82-FC48-2BBD0C3FBE8D}"/>
              </a:ext>
            </a:extLst>
          </p:cNvPr>
          <p:cNvSpPr/>
          <p:nvPr/>
        </p:nvSpPr>
        <p:spPr bwMode="auto">
          <a:xfrm>
            <a:off x="7270168" y="3429001"/>
            <a:ext cx="201147" cy="166887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20279AF-C040-BD36-786E-3E073C2DA649}"/>
              </a:ext>
            </a:extLst>
          </p:cNvPr>
          <p:cNvSpPr/>
          <p:nvPr/>
        </p:nvSpPr>
        <p:spPr bwMode="auto">
          <a:xfrm>
            <a:off x="7469818" y="4537952"/>
            <a:ext cx="201147" cy="57059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396F894-B8C6-9577-0E95-91E83C217ECF}"/>
              </a:ext>
            </a:extLst>
          </p:cNvPr>
          <p:cNvSpPr/>
          <p:nvPr/>
        </p:nvSpPr>
        <p:spPr bwMode="auto">
          <a:xfrm>
            <a:off x="7987447" y="4611904"/>
            <a:ext cx="201147" cy="49942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109775-8DCF-9DB0-7E1A-F512814D2D11}"/>
              </a:ext>
            </a:extLst>
          </p:cNvPr>
          <p:cNvSpPr/>
          <p:nvPr/>
        </p:nvSpPr>
        <p:spPr bwMode="auto">
          <a:xfrm>
            <a:off x="8191961" y="4766553"/>
            <a:ext cx="201147" cy="32726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E36ABF4-DDE3-9ED6-8943-3A1AAE32BC01}"/>
              </a:ext>
            </a:extLst>
          </p:cNvPr>
          <p:cNvSpPr/>
          <p:nvPr/>
        </p:nvSpPr>
        <p:spPr bwMode="auto">
          <a:xfrm>
            <a:off x="8691962" y="4876999"/>
            <a:ext cx="201147" cy="22054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3E94A7E-DDF7-BC37-66B1-82BA9ACD717A}"/>
              </a:ext>
            </a:extLst>
          </p:cNvPr>
          <p:cNvSpPr/>
          <p:nvPr/>
        </p:nvSpPr>
        <p:spPr bwMode="auto">
          <a:xfrm>
            <a:off x="8896476" y="4757638"/>
            <a:ext cx="201147" cy="34604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5E54744-D910-1E20-3866-F461DE3D1754}"/>
              </a:ext>
            </a:extLst>
          </p:cNvPr>
          <p:cNvSpPr/>
          <p:nvPr/>
        </p:nvSpPr>
        <p:spPr bwMode="auto">
          <a:xfrm>
            <a:off x="9394529" y="4790034"/>
            <a:ext cx="201147" cy="32066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A76131A-BC70-ECE5-79D2-9DB4BF7F980A}"/>
              </a:ext>
            </a:extLst>
          </p:cNvPr>
          <p:cNvSpPr/>
          <p:nvPr/>
        </p:nvSpPr>
        <p:spPr bwMode="auto">
          <a:xfrm>
            <a:off x="9599043" y="4819218"/>
            <a:ext cx="201147" cy="27994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80A1683-7B57-0B8C-0F5E-0C88CFC4164D}"/>
              </a:ext>
            </a:extLst>
          </p:cNvPr>
          <p:cNvSpPr/>
          <p:nvPr/>
        </p:nvSpPr>
        <p:spPr bwMode="auto">
          <a:xfrm>
            <a:off x="10111499" y="4819218"/>
            <a:ext cx="201147" cy="28175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3B2E549-BADC-ED7F-172B-A28F7474E804}"/>
              </a:ext>
            </a:extLst>
          </p:cNvPr>
          <p:cNvSpPr/>
          <p:nvPr/>
        </p:nvSpPr>
        <p:spPr bwMode="auto">
          <a:xfrm>
            <a:off x="10316013" y="4911544"/>
            <a:ext cx="201147" cy="18943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D64DECE-C11D-565D-7709-C5EB81185167}"/>
              </a:ext>
            </a:extLst>
          </p:cNvPr>
          <p:cNvSpPr/>
          <p:nvPr/>
        </p:nvSpPr>
        <p:spPr bwMode="auto">
          <a:xfrm>
            <a:off x="10807812" y="5038926"/>
            <a:ext cx="201147" cy="548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7BAD63C-9E4B-983D-8BC2-24A72D27DA80}"/>
              </a:ext>
            </a:extLst>
          </p:cNvPr>
          <p:cNvSpPr/>
          <p:nvPr/>
        </p:nvSpPr>
        <p:spPr bwMode="auto">
          <a:xfrm>
            <a:off x="11012326" y="5038926"/>
            <a:ext cx="201147" cy="6028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32C3D7-7DDA-6F8F-8916-F7AAF8B86664}"/>
              </a:ext>
            </a:extLst>
          </p:cNvPr>
          <p:cNvSpPr/>
          <p:nvPr/>
        </p:nvSpPr>
        <p:spPr bwMode="auto">
          <a:xfrm>
            <a:off x="7123246" y="1721224"/>
            <a:ext cx="4257363" cy="3381264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F18FECF-8408-62CC-CC49-43C020E35DEA}"/>
              </a:ext>
            </a:extLst>
          </p:cNvPr>
          <p:cNvSpPr txBox="1"/>
          <p:nvPr/>
        </p:nvSpPr>
        <p:spPr bwMode="auto">
          <a:xfrm>
            <a:off x="7144563" y="3160144"/>
            <a:ext cx="4628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56A0B6D-C35B-5197-C117-37DC06D22FC0}"/>
              </a:ext>
            </a:extLst>
          </p:cNvPr>
          <p:cNvSpPr txBox="1"/>
          <p:nvPr/>
        </p:nvSpPr>
        <p:spPr bwMode="auto">
          <a:xfrm>
            <a:off x="7392095" y="4270550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16.7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6096E63-1B59-EACC-8BA7-B1E07624FC71}"/>
              </a:ext>
            </a:extLst>
          </p:cNvPr>
          <p:cNvSpPr txBox="1"/>
          <p:nvPr/>
        </p:nvSpPr>
        <p:spPr bwMode="auto">
          <a:xfrm>
            <a:off x="7780017" y="4345262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14.6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22858C6-72F7-4E3F-D489-71A9516B3263}"/>
              </a:ext>
            </a:extLst>
          </p:cNvPr>
          <p:cNvSpPr txBox="1"/>
          <p:nvPr/>
        </p:nvSpPr>
        <p:spPr bwMode="auto">
          <a:xfrm>
            <a:off x="8082216" y="4497642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9.8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1A72433-DD4E-58EF-0FA9-3EBCD2DF8A59}"/>
              </a:ext>
            </a:extLst>
          </p:cNvPr>
          <p:cNvSpPr txBox="1"/>
          <p:nvPr/>
        </p:nvSpPr>
        <p:spPr bwMode="auto">
          <a:xfrm>
            <a:off x="8500585" y="4617003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6.6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C767195-E1E9-5CF0-541F-02DFBC031A98}"/>
              </a:ext>
            </a:extLst>
          </p:cNvPr>
          <p:cNvSpPr txBox="1"/>
          <p:nvPr/>
        </p:nvSpPr>
        <p:spPr bwMode="auto">
          <a:xfrm>
            <a:off x="8778915" y="4488707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10.3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A104EBE-DE3D-BFC1-1575-3EA584B767B6}"/>
              </a:ext>
            </a:extLst>
          </p:cNvPr>
          <p:cNvSpPr txBox="1"/>
          <p:nvPr/>
        </p:nvSpPr>
        <p:spPr bwMode="auto">
          <a:xfrm>
            <a:off x="9220593" y="4516727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9.3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653C43F-143E-2334-884C-DF4E2A27B21D}"/>
              </a:ext>
            </a:extLst>
          </p:cNvPr>
          <p:cNvSpPr txBox="1"/>
          <p:nvPr/>
        </p:nvSpPr>
        <p:spPr bwMode="auto">
          <a:xfrm>
            <a:off x="9487240" y="4545911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8.5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D01BE1-4406-FF20-F672-82D30EDDEA0A}"/>
              </a:ext>
            </a:extLst>
          </p:cNvPr>
          <p:cNvSpPr txBox="1"/>
          <p:nvPr/>
        </p:nvSpPr>
        <p:spPr bwMode="auto">
          <a:xfrm>
            <a:off x="9960647" y="4542635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8.3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E5E03E2-10A7-1224-8E9D-46F621E81EE8}"/>
              </a:ext>
            </a:extLst>
          </p:cNvPr>
          <p:cNvSpPr txBox="1"/>
          <p:nvPr/>
        </p:nvSpPr>
        <p:spPr bwMode="auto">
          <a:xfrm>
            <a:off x="10197851" y="4648598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5.6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6105324-E834-878F-32F4-120A9BB112E7}"/>
              </a:ext>
            </a:extLst>
          </p:cNvPr>
          <p:cNvSpPr txBox="1"/>
          <p:nvPr/>
        </p:nvSpPr>
        <p:spPr bwMode="auto">
          <a:xfrm>
            <a:off x="10626335" y="4761290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1.8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55A83D-3A24-2E42-B869-A338924628EB}"/>
              </a:ext>
            </a:extLst>
          </p:cNvPr>
          <p:cNvSpPr txBox="1"/>
          <p:nvPr/>
        </p:nvSpPr>
        <p:spPr bwMode="auto">
          <a:xfrm>
            <a:off x="10871839" y="4758011"/>
            <a:ext cx="502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1.8</a:t>
            </a:r>
          </a:p>
        </p:txBody>
      </p:sp>
    </p:spTree>
    <p:extLst>
      <p:ext uri="{BB962C8B-B14F-4D97-AF65-F5344CB8AC3E}">
        <p14:creationId xmlns:p14="http://schemas.microsoft.com/office/powerpoint/2010/main" val="4055625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A8EB67-C4C6-2060-A3B8-07ACD929AE05}"/>
              </a:ext>
            </a:extLst>
          </p:cNvPr>
          <p:cNvSpPr/>
          <p:nvPr/>
        </p:nvSpPr>
        <p:spPr bwMode="auto">
          <a:xfrm>
            <a:off x="717549" y="1600200"/>
            <a:ext cx="8668189" cy="1672263"/>
          </a:xfrm>
          <a:prstGeom prst="round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EA4A9D-B66F-7193-58BF-2A0C1307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Who Should be Screened for AATD? 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30926415-887A-A66B-6ACB-4AC29CD6E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6363968"/>
            <a:ext cx="85833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0" dirty="0">
                <a:solidFill>
                  <a:schemeClr val="bg2"/>
                </a:solidFill>
                <a:latin typeface="+mn-lt"/>
              </a:rPr>
              <a:t>ATS/ERS. Am J Respir Crit Care Med. 2003;168:818. Sandhaus. Chronic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Obstr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Pulm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Dis. 2016;3:668. Rinella. Hepatology. 2023;77:1797.</a:t>
            </a:r>
            <a:endParaRPr lang="en-US" sz="1200" b="0" i="0" u="none" strike="noStrike" dirty="0">
              <a:solidFill>
                <a:schemeClr val="bg2"/>
              </a:solidFill>
              <a:effectLst/>
              <a:latin typeface="+mn-lt"/>
            </a:endParaRPr>
          </a:p>
        </p:txBody>
      </p:sp>
      <p:pic>
        <p:nvPicPr>
          <p:cNvPr id="5" name="Graphic 4" descr="Group with solid fill">
            <a:extLst>
              <a:ext uri="{FF2B5EF4-FFF2-40B4-BE49-F238E27FC236}">
                <a16:creationId xmlns:a16="http://schemas.microsoft.com/office/drawing/2014/main" id="{D1F36312-CD4C-50B2-6CB2-B10D3B118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24" y="1953415"/>
            <a:ext cx="1319048" cy="13190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853285-00C2-C9A5-CA16-EAADD82A2424}"/>
              </a:ext>
            </a:extLst>
          </p:cNvPr>
          <p:cNvSpPr txBox="1"/>
          <p:nvPr/>
        </p:nvSpPr>
        <p:spPr bwMode="auto">
          <a:xfrm>
            <a:off x="888124" y="1651137"/>
            <a:ext cx="15888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latin typeface="Calibri" panose="020F0502020204030204" pitchFamily="34" charset="0"/>
              </a:rPr>
              <a:t>Adults with…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131CAD-F960-32CF-D126-8224BE509543}"/>
              </a:ext>
            </a:extLst>
          </p:cNvPr>
          <p:cNvSpPr txBox="1"/>
          <p:nvPr/>
        </p:nvSpPr>
        <p:spPr bwMode="auto">
          <a:xfrm>
            <a:off x="2377745" y="1851192"/>
            <a:ext cx="672421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COPD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symptomatic emphysema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symptomatic asthma and incompletely reversible airway obstruction after bronchodilator therapy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675393E-0F4E-6FA6-D608-67BF999FB3DD}"/>
              </a:ext>
            </a:extLst>
          </p:cNvPr>
          <p:cNvSpPr/>
          <p:nvPr/>
        </p:nvSpPr>
        <p:spPr bwMode="auto">
          <a:xfrm>
            <a:off x="709796" y="3367254"/>
            <a:ext cx="8675942" cy="1183725"/>
          </a:xfrm>
          <a:prstGeom prst="round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986556-2F35-B7A0-B5A1-46F58ACCB795}"/>
              </a:ext>
            </a:extLst>
          </p:cNvPr>
          <p:cNvSpPr txBox="1"/>
          <p:nvPr/>
        </p:nvSpPr>
        <p:spPr bwMode="auto">
          <a:xfrm>
            <a:off x="2377746" y="3582160"/>
            <a:ext cx="46941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All immediate family members of individuals with AATD</a:t>
            </a:r>
          </a:p>
        </p:txBody>
      </p:sp>
      <p:pic>
        <p:nvPicPr>
          <p:cNvPr id="16" name="Graphic 15" descr="Group success with solid fill">
            <a:extLst>
              <a:ext uri="{FF2B5EF4-FFF2-40B4-BE49-F238E27FC236}">
                <a16:creationId xmlns:a16="http://schemas.microsoft.com/office/drawing/2014/main" id="{9D58B909-D980-2849-2A79-BD39D6144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653" y="3367254"/>
            <a:ext cx="1281059" cy="1281059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ADC30D0-D1DB-7DF7-A8BE-EF19EE947F45}"/>
              </a:ext>
            </a:extLst>
          </p:cNvPr>
          <p:cNvSpPr/>
          <p:nvPr/>
        </p:nvSpPr>
        <p:spPr bwMode="auto">
          <a:xfrm>
            <a:off x="709796" y="4647001"/>
            <a:ext cx="8675942" cy="1525200"/>
          </a:xfrm>
          <a:prstGeom prst="round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8" name="Graphic 17" descr="Group with solid fill">
            <a:extLst>
              <a:ext uri="{FF2B5EF4-FFF2-40B4-BE49-F238E27FC236}">
                <a16:creationId xmlns:a16="http://schemas.microsoft.com/office/drawing/2014/main" id="{42C773B1-AE1A-75E1-E0CB-E42BC0F1F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371" y="5000215"/>
            <a:ext cx="1319048" cy="13190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1C693F-AA2E-FDDC-9736-EED1D8308B71}"/>
              </a:ext>
            </a:extLst>
          </p:cNvPr>
          <p:cNvSpPr txBox="1"/>
          <p:nvPr/>
        </p:nvSpPr>
        <p:spPr bwMode="auto">
          <a:xfrm>
            <a:off x="880371" y="4697937"/>
            <a:ext cx="1229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latin typeface="Calibri" panose="020F0502020204030204" pitchFamily="34" charset="0"/>
              </a:rPr>
              <a:t>Patients…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0D3642-B6EF-3802-817D-E08F26631743}"/>
              </a:ext>
            </a:extLst>
          </p:cNvPr>
          <p:cNvSpPr txBox="1"/>
          <p:nvPr/>
        </p:nvSpPr>
        <p:spPr bwMode="auto">
          <a:xfrm>
            <a:off x="2280642" y="4897992"/>
            <a:ext cx="58964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Patients with unexplained chronic liver disease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Patients who have undergone an initial evaluation of MASLD</a:t>
            </a:r>
            <a:endParaRPr lang="en-US" sz="2000" baseline="30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41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A8344-11F2-5AD0-64C4-DE4AF645D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Screening and Confirmatory Testing of AATD-LD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3A68996-C4BA-8D4B-1381-67E36C3DE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7143"/>
            <a:ext cx="603159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dirty="0">
                <a:solidFill>
                  <a:schemeClr val="bg2"/>
                </a:solidFill>
                <a:latin typeface="Calibri"/>
                <a:cs typeface="Calibri"/>
              </a:rPr>
              <a:t>Patel. Trans Gastroenterol Hepatol. 2021;6:23. Zamora. Ther Adv Chronic Dis. 2021;12_suppl.</a:t>
            </a:r>
            <a:endParaRPr lang="en-US" dirty="0">
              <a:solidFill>
                <a:schemeClr val="bg2"/>
              </a:solidFill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C276D6B-F736-E19A-48CF-AC5B0F307838}"/>
              </a:ext>
            </a:extLst>
          </p:cNvPr>
          <p:cNvSpPr/>
          <p:nvPr/>
        </p:nvSpPr>
        <p:spPr bwMode="auto">
          <a:xfrm>
            <a:off x="717550" y="1600200"/>
            <a:ext cx="5252326" cy="4572000"/>
          </a:xfrm>
          <a:prstGeom prst="roundRect">
            <a:avLst>
              <a:gd name="adj" fmla="val 6782"/>
            </a:avLst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algn="ctr"/>
            <a:r>
              <a:rPr lang="nl-NL" sz="2600">
                <a:latin typeface="Calibri"/>
                <a:cs typeface="Calibri"/>
              </a:rPr>
              <a:t>Serum AAT levels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nl-NL" sz="2200" b="0">
                <a:latin typeface="Calibri"/>
                <a:cs typeface="Calibri"/>
              </a:rPr>
              <a:t>Sometimes used to screen, but interpret results with caution</a:t>
            </a:r>
          </a:p>
          <a:p>
            <a:pPr marL="800100" lvl="1" indent="-342900">
              <a:buFont typeface="System Font Regular"/>
              <a:buChar char="–"/>
            </a:pPr>
            <a:r>
              <a:rPr lang="nl-NL" sz="2000" b="0">
                <a:latin typeface="Calibri"/>
                <a:cs typeface="Calibri"/>
              </a:rPr>
              <a:t>Can temporarily be high during inflammation leading to misdiagnosis</a:t>
            </a:r>
          </a:p>
          <a:p>
            <a:pPr marL="800100" lvl="1" indent="-342900">
              <a:buFont typeface="System Font Regular"/>
              <a:buChar char="–"/>
            </a:pPr>
            <a:r>
              <a:rPr lang="nl-NL" sz="2000" b="0">
                <a:latin typeface="Calibri"/>
                <a:cs typeface="Calibri"/>
              </a:rPr>
              <a:t>If a liver transplant patient had plasma infusion, results reflect the donor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EB8843D-7A6A-67AD-FEB4-C0B40F549BB6}"/>
              </a:ext>
            </a:extLst>
          </p:cNvPr>
          <p:cNvSpPr/>
          <p:nvPr/>
        </p:nvSpPr>
        <p:spPr bwMode="auto">
          <a:xfrm>
            <a:off x="6253874" y="1600200"/>
            <a:ext cx="5252326" cy="4572000"/>
          </a:xfrm>
          <a:prstGeom prst="roundRect">
            <a:avLst>
              <a:gd name="adj" fmla="val 6782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algn="ctr"/>
            <a:r>
              <a:rPr lang="nl-NL" sz="2600">
                <a:latin typeface="Calibri"/>
                <a:cs typeface="Calibri"/>
              </a:rPr>
              <a:t>AAT </a:t>
            </a:r>
            <a:r>
              <a:rPr lang="nl-NL" sz="2600" err="1">
                <a:latin typeface="Calibri"/>
                <a:cs typeface="Calibri"/>
              </a:rPr>
              <a:t>phenotyping</a:t>
            </a:r>
            <a:r>
              <a:rPr lang="nl-NL" sz="2600">
                <a:latin typeface="Calibri"/>
                <a:cs typeface="Calibri"/>
              </a:rPr>
              <a:t>/</a:t>
            </a:r>
            <a:r>
              <a:rPr lang="nl-NL" sz="2600" err="1">
                <a:latin typeface="Calibri"/>
                <a:cs typeface="Calibri"/>
              </a:rPr>
              <a:t>genotyping</a:t>
            </a:r>
            <a:r>
              <a:rPr lang="nl-NL" sz="2600">
                <a:latin typeface="Calibri"/>
                <a:cs typeface="Calibri"/>
              </a:rPr>
              <a:t>: </a:t>
            </a:r>
            <a:br>
              <a:rPr lang="nl-NL" sz="2600">
                <a:latin typeface="Calibri"/>
                <a:cs typeface="Calibri"/>
              </a:rPr>
            </a:br>
            <a:r>
              <a:rPr lang="nl-NL" sz="2600" b="1">
                <a:latin typeface="Calibri"/>
                <a:cs typeface="Calibri"/>
              </a:rPr>
              <a:t>gold standard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nl-NL" sz="2200" b="0" err="1">
                <a:latin typeface="Calibri"/>
                <a:cs typeface="Calibri"/>
              </a:rPr>
              <a:t>Liver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biopsy</a:t>
            </a:r>
            <a:r>
              <a:rPr lang="nl-NL" sz="2200" b="0">
                <a:latin typeface="Calibri"/>
                <a:cs typeface="Calibri"/>
              </a:rPr>
              <a:t> is </a:t>
            </a:r>
            <a:r>
              <a:rPr lang="nl-NL" sz="2200" b="0" err="1">
                <a:latin typeface="Calibri"/>
                <a:cs typeface="Calibri"/>
              </a:rPr>
              <a:t>not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needed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to</a:t>
            </a:r>
            <a:r>
              <a:rPr lang="nl-NL" sz="2200" b="0">
                <a:latin typeface="Calibri"/>
                <a:cs typeface="Calibri"/>
              </a:rPr>
              <a:t> make or </a:t>
            </a:r>
            <a:r>
              <a:rPr lang="nl-NL" sz="2200" b="0" err="1">
                <a:latin typeface="Calibri"/>
                <a:cs typeface="Calibri"/>
              </a:rPr>
              <a:t>confirm</a:t>
            </a:r>
            <a:r>
              <a:rPr lang="nl-NL" sz="2200" b="0">
                <a:latin typeface="Calibri"/>
                <a:cs typeface="Calibri"/>
              </a:rPr>
              <a:t> diagnosis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nl-NL" sz="2200" b="0" err="1">
                <a:latin typeface="Calibri"/>
                <a:cs typeface="Calibri"/>
              </a:rPr>
              <a:t>Genotyping</a:t>
            </a:r>
            <a:r>
              <a:rPr lang="nl-NL" sz="2200" b="0">
                <a:latin typeface="Calibri"/>
                <a:cs typeface="Calibri"/>
              </a:rPr>
              <a:t>: PCR of </a:t>
            </a:r>
            <a:r>
              <a:rPr lang="nl-NL" sz="2200" b="0" err="1">
                <a:latin typeface="Calibri"/>
                <a:cs typeface="Calibri"/>
              </a:rPr>
              <a:t>genomic</a:t>
            </a:r>
            <a:r>
              <a:rPr lang="nl-NL" sz="2200" b="0">
                <a:latin typeface="Calibri"/>
                <a:cs typeface="Calibri"/>
              </a:rPr>
              <a:t> DNA (</a:t>
            </a:r>
            <a:r>
              <a:rPr lang="nl-NL" sz="2200" b="0" err="1">
                <a:latin typeface="Calibri"/>
                <a:cs typeface="Calibri"/>
              </a:rPr>
              <a:t>blood</a:t>
            </a:r>
            <a:r>
              <a:rPr lang="nl-NL" sz="2200" b="0">
                <a:latin typeface="Calibri"/>
                <a:cs typeface="Calibri"/>
              </a:rPr>
              <a:t> or </a:t>
            </a:r>
            <a:r>
              <a:rPr lang="nl-NL" sz="2200" b="0" err="1">
                <a:latin typeface="Calibri"/>
                <a:cs typeface="Calibri"/>
              </a:rPr>
              <a:t>swab</a:t>
            </a:r>
            <a:r>
              <a:rPr lang="nl-NL" sz="2200" b="0">
                <a:latin typeface="Calibri"/>
                <a:cs typeface="Calibri"/>
              </a:rPr>
              <a:t>) </a:t>
            </a:r>
            <a:r>
              <a:rPr lang="nl-NL" sz="2200" b="0" err="1">
                <a:latin typeface="Calibri"/>
                <a:cs typeface="Calibri"/>
              </a:rPr>
              <a:t>to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detect</a:t>
            </a:r>
            <a:r>
              <a:rPr lang="nl-NL" sz="2200" b="0">
                <a:latin typeface="Calibri"/>
                <a:cs typeface="Calibri"/>
              </a:rPr>
              <a:t> mutant </a:t>
            </a:r>
            <a:r>
              <a:rPr lang="nl-NL" sz="2200" b="0" err="1">
                <a:latin typeface="Calibri"/>
                <a:cs typeface="Calibri"/>
              </a:rPr>
              <a:t>alleles</a:t>
            </a:r>
            <a:endParaRPr lang="nl-NL" sz="2200" b="0"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Wingdings" pitchFamily="2" charset="2"/>
              <a:buChar char="§"/>
            </a:pPr>
            <a:r>
              <a:rPr lang="nl-NL" sz="2200" b="0" err="1">
                <a:latin typeface="Calibri"/>
                <a:cs typeface="Calibri"/>
              </a:rPr>
              <a:t>Phenotyping</a:t>
            </a:r>
            <a:r>
              <a:rPr lang="nl-NL" sz="2200" b="0">
                <a:latin typeface="Calibri"/>
                <a:cs typeface="Calibri"/>
              </a:rPr>
              <a:t>: </a:t>
            </a:r>
            <a:r>
              <a:rPr lang="nl-NL" sz="2200" b="0" err="1">
                <a:latin typeface="Calibri"/>
                <a:cs typeface="Calibri"/>
              </a:rPr>
              <a:t>electrophoresis</a:t>
            </a:r>
            <a:r>
              <a:rPr lang="nl-NL" sz="2200" b="0">
                <a:latin typeface="Calibri"/>
                <a:cs typeface="Calibri"/>
              </a:rPr>
              <a:t> of serum </a:t>
            </a:r>
            <a:r>
              <a:rPr lang="nl-NL" sz="2200" b="0" err="1">
                <a:latin typeface="Calibri"/>
                <a:cs typeface="Calibri"/>
              </a:rPr>
              <a:t>protein</a:t>
            </a:r>
            <a:r>
              <a:rPr lang="nl-NL" sz="2200" b="0">
                <a:latin typeface="Calibri"/>
                <a:cs typeface="Calibri"/>
              </a:rPr>
              <a:t> AAT type (eg, MM, MZ, ZZ, SZ) </a:t>
            </a:r>
            <a:r>
              <a:rPr lang="nl-NL" sz="2200" b="0" err="1">
                <a:latin typeface="Calibri"/>
                <a:cs typeface="Calibri"/>
              </a:rPr>
              <a:t>from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which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the</a:t>
            </a:r>
            <a:r>
              <a:rPr lang="nl-NL" sz="2200" b="0">
                <a:latin typeface="Calibri"/>
                <a:cs typeface="Calibri"/>
              </a:rPr>
              <a:t> genotype is </a:t>
            </a:r>
            <a:r>
              <a:rPr lang="nl-NL" sz="2200" b="0" err="1">
                <a:latin typeface="Calibri"/>
                <a:cs typeface="Calibri"/>
              </a:rPr>
              <a:t>inferred</a:t>
            </a:r>
            <a:r>
              <a:rPr lang="nl-NL" sz="2200" b="0">
                <a:latin typeface="Calibri"/>
                <a:cs typeface="Calibri"/>
              </a:rPr>
              <a:t> (</a:t>
            </a:r>
            <a:r>
              <a:rPr lang="nl-NL" sz="2200" b="0" err="1">
                <a:latin typeface="Calibri"/>
                <a:cs typeface="Calibri"/>
              </a:rPr>
              <a:t>now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being</a:t>
            </a:r>
            <a:r>
              <a:rPr lang="nl-NL" sz="2200" b="0">
                <a:latin typeface="Calibri"/>
                <a:cs typeface="Calibri"/>
              </a:rPr>
              <a:t> </a:t>
            </a:r>
            <a:r>
              <a:rPr lang="nl-NL" sz="2200" b="0" err="1">
                <a:latin typeface="Calibri"/>
                <a:cs typeface="Calibri"/>
              </a:rPr>
              <a:t>phased</a:t>
            </a:r>
            <a:r>
              <a:rPr lang="nl-NL" sz="2200" b="0">
                <a:latin typeface="Calibri"/>
                <a:cs typeface="Calibri"/>
              </a:rPr>
              <a:t> out)</a:t>
            </a:r>
          </a:p>
        </p:txBody>
      </p:sp>
    </p:spTree>
    <p:extLst>
      <p:ext uri="{BB962C8B-B14F-4D97-AF65-F5344CB8AC3E}">
        <p14:creationId xmlns:p14="http://schemas.microsoft.com/office/powerpoint/2010/main" val="1727019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7A61-4001-913B-03C4-DEF9BC12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AATD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6A748C-C9EA-E90E-AF55-2E00CF19C7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26137"/>
              </p:ext>
            </p:extLst>
          </p:nvPr>
        </p:nvGraphicFramePr>
        <p:xfrm>
          <a:off x="604838" y="1534660"/>
          <a:ext cx="1087755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 Box 11">
            <a:extLst>
              <a:ext uri="{FF2B5EF4-FFF2-40B4-BE49-F238E27FC236}">
                <a16:creationId xmlns:a16="http://schemas.microsoft.com/office/drawing/2014/main" id="{CB9232DF-73A4-BF50-B568-149885B6D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18" y="6366833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0">
                <a:solidFill>
                  <a:schemeClr val="bg2"/>
                </a:solidFill>
                <a:latin typeface="+mn-lt"/>
              </a:rPr>
              <a:t>Strnad. NEJM. 2020;382:1443.</a:t>
            </a:r>
          </a:p>
        </p:txBody>
      </p:sp>
    </p:spTree>
    <p:extLst>
      <p:ext uri="{BB962C8B-B14F-4D97-AF65-F5344CB8AC3E}">
        <p14:creationId xmlns:p14="http://schemas.microsoft.com/office/powerpoint/2010/main" val="755686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EB61ED3-8A28-ECDE-3CA4-215F2E063A8B}"/>
              </a:ext>
            </a:extLst>
          </p:cNvPr>
          <p:cNvCxnSpPr/>
          <p:nvPr/>
        </p:nvCxnSpPr>
        <p:spPr bwMode="auto">
          <a:xfrm>
            <a:off x="7242480" y="4475219"/>
            <a:ext cx="4373908" cy="0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913CD68-BA7A-8188-8201-86E71164FFF0}"/>
              </a:ext>
            </a:extLst>
          </p:cNvPr>
          <p:cNvCxnSpPr/>
          <p:nvPr/>
        </p:nvCxnSpPr>
        <p:spPr bwMode="auto">
          <a:xfrm>
            <a:off x="7242480" y="4754855"/>
            <a:ext cx="4373908" cy="0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2965646-C3FB-45E9-F2C6-D5557F58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Liver Disease in Patients With AATD Pi*ZZ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EE250-7D24-3E45-42EB-804B84F2D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9670"/>
            <a:ext cx="5414977" cy="4142782"/>
          </a:xfrm>
        </p:spPr>
        <p:txBody>
          <a:bodyPr>
            <a:normAutofit/>
          </a:bodyPr>
          <a:lstStyle/>
          <a:p>
            <a:r>
              <a:rPr lang="en-US" dirty="0"/>
              <a:t>Clinically significant liver fibrosis is prevalent</a:t>
            </a:r>
            <a:r>
              <a:rPr lang="en-US" baseline="30000" dirty="0"/>
              <a:t> </a:t>
            </a:r>
            <a:endParaRPr lang="en-US" dirty="0"/>
          </a:p>
          <a:p>
            <a:r>
              <a:rPr lang="en-US" dirty="0"/>
              <a:t>Liver fibrosis will progress in over one third of patients</a:t>
            </a:r>
          </a:p>
          <a:p>
            <a:r>
              <a:rPr lang="en-US" dirty="0"/>
              <a:t>Ongoing monitoring for liver disease is advised in individuals with the Pi*ZZ genotype</a:t>
            </a:r>
            <a:endParaRPr lang="en-US" baseline="30000" dirty="0"/>
          </a:p>
          <a:p>
            <a:endParaRPr lang="en-US" baseline="30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00E6A-3569-EF31-11BD-99B4CCF0E0E5}"/>
              </a:ext>
            </a:extLst>
          </p:cNvPr>
          <p:cNvSpPr txBox="1"/>
          <p:nvPr/>
        </p:nvSpPr>
        <p:spPr>
          <a:xfrm>
            <a:off x="390859" y="6374240"/>
            <a:ext cx="95054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Clark. J Hepatol</a:t>
            </a:r>
            <a:r>
              <a:rPr lang="en-US" sz="1200" b="0" i="1" dirty="0">
                <a:solidFill>
                  <a:schemeClr val="bg2"/>
                </a:solidFill>
                <a:latin typeface="+mn-lt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2018;69:1357. Sandhaus. Chronic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Obstr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Pulm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Dis. 2016;3:668. </a:t>
            </a:r>
            <a:r>
              <a:rPr lang="en-US" sz="1200" b="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Hamesch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. Gastroenterology. 2019;157:705.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E9A120-B23D-80E9-86FE-0C8FF7AF8457}"/>
              </a:ext>
            </a:extLst>
          </p:cNvPr>
          <p:cNvSpPr txBox="1"/>
          <p:nvPr/>
        </p:nvSpPr>
        <p:spPr bwMode="auto">
          <a:xfrm>
            <a:off x="8806542" y="1618043"/>
            <a:ext cx="1545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i="1">
                <a:solidFill>
                  <a:schemeClr val="bg1"/>
                </a:solidFill>
                <a:latin typeface="Calibri" panose="020F0502020204030204" pitchFamily="34" charset="0"/>
              </a:rPr>
              <a:t>P </a:t>
            </a: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&lt;.001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27B98F-1241-793E-98BA-557DEF1EC6D3}"/>
              </a:ext>
            </a:extLst>
          </p:cNvPr>
          <p:cNvSpPr txBox="1"/>
          <p:nvPr/>
        </p:nvSpPr>
        <p:spPr bwMode="auto">
          <a:xfrm>
            <a:off x="7715653" y="5507197"/>
            <a:ext cx="1545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Noncarrier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9A8D6-1533-BB43-D1DA-A5C2D12FC2E4}"/>
              </a:ext>
            </a:extLst>
          </p:cNvPr>
          <p:cNvSpPr txBox="1"/>
          <p:nvPr/>
        </p:nvSpPr>
        <p:spPr bwMode="auto">
          <a:xfrm>
            <a:off x="9598310" y="5507197"/>
            <a:ext cx="1545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Pi*ZZ Carrier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41E197-8954-5666-9B91-53DF60FE877C}"/>
              </a:ext>
            </a:extLst>
          </p:cNvPr>
          <p:cNvSpPr txBox="1"/>
          <p:nvPr/>
        </p:nvSpPr>
        <p:spPr bwMode="auto">
          <a:xfrm rot="16200000">
            <a:off x="5550693" y="3283690"/>
            <a:ext cx="21154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Liver Stiffness (kPa)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AD2880-5DC4-4A83-A123-E443587A154E}"/>
              </a:ext>
            </a:extLst>
          </p:cNvPr>
          <p:cNvSpPr txBox="1"/>
          <p:nvPr/>
        </p:nvSpPr>
        <p:spPr bwMode="auto">
          <a:xfrm>
            <a:off x="6541851" y="5261094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447E07-28C1-6E45-F0A0-90A897F4E353}"/>
              </a:ext>
            </a:extLst>
          </p:cNvPr>
          <p:cNvSpPr txBox="1"/>
          <p:nvPr/>
        </p:nvSpPr>
        <p:spPr bwMode="auto">
          <a:xfrm>
            <a:off x="6541851" y="4582706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7.1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2377AD-C862-1DEB-9D92-33FEA50F6AC6}"/>
              </a:ext>
            </a:extLst>
          </p:cNvPr>
          <p:cNvSpPr txBox="1"/>
          <p:nvPr/>
        </p:nvSpPr>
        <p:spPr bwMode="auto">
          <a:xfrm>
            <a:off x="6541851" y="4259018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3C748A-42AE-761A-6FB4-0B871D852BE8}"/>
              </a:ext>
            </a:extLst>
          </p:cNvPr>
          <p:cNvSpPr txBox="1"/>
          <p:nvPr/>
        </p:nvSpPr>
        <p:spPr bwMode="auto">
          <a:xfrm>
            <a:off x="6541851" y="3325987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BA5D6A-FFA4-E9D0-BD25-6C3A98CBCC62}"/>
              </a:ext>
            </a:extLst>
          </p:cNvPr>
          <p:cNvSpPr txBox="1"/>
          <p:nvPr/>
        </p:nvSpPr>
        <p:spPr bwMode="auto">
          <a:xfrm>
            <a:off x="6541851" y="2353149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D11196-D75B-C3F9-8F14-4DF4706A8818}"/>
              </a:ext>
            </a:extLst>
          </p:cNvPr>
          <p:cNvSpPr txBox="1"/>
          <p:nvPr/>
        </p:nvSpPr>
        <p:spPr bwMode="auto">
          <a:xfrm>
            <a:off x="6541851" y="1654208"/>
            <a:ext cx="6531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F0D3F3-6068-624F-AD7D-F5577FC047D7}"/>
              </a:ext>
            </a:extLst>
          </p:cNvPr>
          <p:cNvGrpSpPr/>
          <p:nvPr/>
        </p:nvGrpSpPr>
        <p:grpSpPr>
          <a:xfrm>
            <a:off x="7124871" y="1847754"/>
            <a:ext cx="104787" cy="3600810"/>
            <a:chOff x="2059187" y="2233939"/>
            <a:chExt cx="83127" cy="289094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B44A09A-6704-F9AC-8156-AC1FC16F10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223393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395327D-9712-1007-8295-64C111E61D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2777031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8F11AE-DC47-939F-4EEE-3330E3BEFA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60226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7D214A8-F811-5E6E-449F-4D4EF20F70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33880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6E5968E-45B3-DA48-72E7-E0B22DA0AB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67932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A12BA6E-5E68-25EA-EC75-1E5FD91B0F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D24B21-1748-9E76-D63D-9D0BD9D957EA}"/>
              </a:ext>
            </a:extLst>
          </p:cNvPr>
          <p:cNvGrpSpPr/>
          <p:nvPr/>
        </p:nvGrpSpPr>
        <p:grpSpPr>
          <a:xfrm>
            <a:off x="8488392" y="5447035"/>
            <a:ext cx="1880881" cy="84236"/>
            <a:chOff x="7299135" y="6996393"/>
            <a:chExt cx="708440" cy="8664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644C5BB-5A8A-E08A-D150-FF0A5046C005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964253" y="7039715"/>
              <a:ext cx="8664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6884DD3-51A0-0990-818A-573B8F14BE30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255813" y="7039715"/>
              <a:ext cx="8664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467D9F-A7DD-AE10-301A-2507E51722A8}"/>
              </a:ext>
            </a:extLst>
          </p:cNvPr>
          <p:cNvSpPr/>
          <p:nvPr/>
        </p:nvSpPr>
        <p:spPr bwMode="auto">
          <a:xfrm>
            <a:off x="7229658" y="1716689"/>
            <a:ext cx="4392481" cy="3730346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5B238B-782E-02FB-8904-73B508AEFD4E}"/>
              </a:ext>
            </a:extLst>
          </p:cNvPr>
          <p:cNvGrpSpPr/>
          <p:nvPr/>
        </p:nvGrpSpPr>
        <p:grpSpPr>
          <a:xfrm>
            <a:off x="7860519" y="4834170"/>
            <a:ext cx="1245115" cy="358087"/>
            <a:chOff x="7860519" y="4834170"/>
            <a:chExt cx="1245115" cy="35808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DC695E6-7D67-EC50-DD69-01FB54C91116}"/>
                </a:ext>
              </a:extLst>
            </p:cNvPr>
            <p:cNvCxnSpPr/>
            <p:nvPr/>
          </p:nvCxnSpPr>
          <p:spPr bwMode="auto">
            <a:xfrm>
              <a:off x="8488392" y="4834171"/>
              <a:ext cx="0" cy="35808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70A7FCE-D076-485A-03AB-99E352655769}"/>
                </a:ext>
              </a:extLst>
            </p:cNvPr>
            <p:cNvCxnSpPr/>
            <p:nvPr/>
          </p:nvCxnSpPr>
          <p:spPr bwMode="auto">
            <a:xfrm>
              <a:off x="8172051" y="4834170"/>
              <a:ext cx="62306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5B6A0E3-BA83-305B-CA7A-20C4483243B8}"/>
                </a:ext>
              </a:extLst>
            </p:cNvPr>
            <p:cNvCxnSpPr/>
            <p:nvPr/>
          </p:nvCxnSpPr>
          <p:spPr bwMode="auto">
            <a:xfrm>
              <a:off x="8175247" y="5179469"/>
              <a:ext cx="62306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AAB890-A93A-816E-34DE-620C47165D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60519" y="5006820"/>
              <a:ext cx="1245115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0A425A-C171-C812-2186-D4ABE013FA5B}"/>
              </a:ext>
            </a:extLst>
          </p:cNvPr>
          <p:cNvGrpSpPr/>
          <p:nvPr/>
        </p:nvGrpSpPr>
        <p:grpSpPr>
          <a:xfrm>
            <a:off x="9727533" y="4233104"/>
            <a:ext cx="1261253" cy="1138198"/>
            <a:chOff x="7844534" y="4834170"/>
            <a:chExt cx="1261253" cy="35808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561CF63-B215-BF1D-D89C-17794DB35830}"/>
                </a:ext>
              </a:extLst>
            </p:cNvPr>
            <p:cNvCxnSpPr/>
            <p:nvPr/>
          </p:nvCxnSpPr>
          <p:spPr bwMode="auto">
            <a:xfrm>
              <a:off x="8488392" y="4834171"/>
              <a:ext cx="0" cy="35808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8F69927-560F-59AD-BEFF-A20FF00F6D45}"/>
                </a:ext>
              </a:extLst>
            </p:cNvPr>
            <p:cNvCxnSpPr/>
            <p:nvPr/>
          </p:nvCxnSpPr>
          <p:spPr bwMode="auto">
            <a:xfrm>
              <a:off x="8172051" y="4834170"/>
              <a:ext cx="62306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1A0DE03-9AEB-0306-FE9B-E789EB5FB91A}"/>
                </a:ext>
              </a:extLst>
            </p:cNvPr>
            <p:cNvCxnSpPr/>
            <p:nvPr/>
          </p:nvCxnSpPr>
          <p:spPr bwMode="auto">
            <a:xfrm>
              <a:off x="8175247" y="5189529"/>
              <a:ext cx="62306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7E1B736-94A7-DEF5-9096-EF69C2F0AF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4534" y="5011850"/>
              <a:ext cx="1261253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28943D40-4786-1FE9-08AA-16965A2044E2}"/>
              </a:ext>
            </a:extLst>
          </p:cNvPr>
          <p:cNvGrpSpPr/>
          <p:nvPr/>
        </p:nvGrpSpPr>
        <p:grpSpPr>
          <a:xfrm>
            <a:off x="7859588" y="3493035"/>
            <a:ext cx="1258999" cy="1842500"/>
            <a:chOff x="7859588" y="3493035"/>
            <a:chExt cx="1258999" cy="1842500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0139FDB2-F6E5-C93A-FC25-7F21F1C27CF0}"/>
                </a:ext>
              </a:extLst>
            </p:cNvPr>
            <p:cNvGrpSpPr/>
            <p:nvPr/>
          </p:nvGrpSpPr>
          <p:grpSpPr>
            <a:xfrm>
              <a:off x="7862883" y="4944259"/>
              <a:ext cx="1255704" cy="116055"/>
              <a:chOff x="7879550" y="4951402"/>
              <a:chExt cx="1255704" cy="116055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958301DD-8CB1-9CB3-6E19-CA1E78516197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3FBD198D-9322-4F9C-6C3E-EFD9BD884624}"/>
                  </a:ext>
                </a:extLst>
              </p:cNvPr>
              <p:cNvSpPr/>
              <p:nvPr/>
            </p:nvSpPr>
            <p:spPr bwMode="auto">
              <a:xfrm>
                <a:off x="7926492" y="495778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F432F089-436B-701E-507F-FC0E643CF3D1}"/>
                  </a:ext>
                </a:extLst>
              </p:cNvPr>
              <p:cNvSpPr/>
              <p:nvPr/>
            </p:nvSpPr>
            <p:spPr bwMode="auto">
              <a:xfrm>
                <a:off x="7977357" y="496169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DCF78E2C-FE31-A1F5-7625-D3B02A19B536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7E2A66DE-06E7-B28E-23C3-D2241E57B022}"/>
                  </a:ext>
                </a:extLst>
              </p:cNvPr>
              <p:cNvSpPr/>
              <p:nvPr/>
            </p:nvSpPr>
            <p:spPr bwMode="auto">
              <a:xfrm>
                <a:off x="8072342" y="497360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C670DCDB-D553-674D-C7BF-C59657669735}"/>
                  </a:ext>
                </a:extLst>
              </p:cNvPr>
              <p:cNvSpPr/>
              <p:nvPr/>
            </p:nvSpPr>
            <p:spPr bwMode="auto">
              <a:xfrm>
                <a:off x="8120826" y="498702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A9CD91BE-DB32-620B-1B21-EBCA8586AD30}"/>
                  </a:ext>
                </a:extLst>
              </p:cNvPr>
              <p:cNvSpPr/>
              <p:nvPr/>
            </p:nvSpPr>
            <p:spPr bwMode="auto">
              <a:xfrm>
                <a:off x="8215479" y="499662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41FADA42-C344-ECAF-C3FB-BE8E97B3BBC7}"/>
                  </a:ext>
                </a:extLst>
              </p:cNvPr>
              <p:cNvSpPr/>
              <p:nvPr/>
            </p:nvSpPr>
            <p:spPr bwMode="auto">
              <a:xfrm>
                <a:off x="8161541" y="499304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6EEEC9C-0FB2-6997-DBC1-DDF882877A28}"/>
                  </a:ext>
                </a:extLst>
              </p:cNvPr>
              <p:cNvSpPr/>
              <p:nvPr/>
            </p:nvSpPr>
            <p:spPr bwMode="auto">
              <a:xfrm>
                <a:off x="8264295" y="500147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82753F7D-3B7B-DC0D-94EB-65661DD2072B}"/>
                  </a:ext>
                </a:extLst>
              </p:cNvPr>
              <p:cNvSpPr/>
              <p:nvPr/>
            </p:nvSpPr>
            <p:spPr bwMode="auto">
              <a:xfrm>
                <a:off x="8362396" y="500907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2062C2F7-F88D-E4CD-F673-9ED16E116BB8}"/>
                  </a:ext>
                </a:extLst>
              </p:cNvPr>
              <p:cNvSpPr/>
              <p:nvPr/>
            </p:nvSpPr>
            <p:spPr bwMode="auto">
              <a:xfrm>
                <a:off x="8443115" y="500342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A216439F-9CF7-EEB5-2866-9C9FF44F3388}"/>
                  </a:ext>
                </a:extLst>
              </p:cNvPr>
              <p:cNvSpPr/>
              <p:nvPr/>
            </p:nvSpPr>
            <p:spPr bwMode="auto">
              <a:xfrm>
                <a:off x="8502982" y="500530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C9FCAA92-D6DC-DC97-5089-F85989BC6A84}"/>
                  </a:ext>
                </a:extLst>
              </p:cNvPr>
              <p:cNvSpPr/>
              <p:nvPr/>
            </p:nvSpPr>
            <p:spPr bwMode="auto">
              <a:xfrm>
                <a:off x="8546653" y="500530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5D21D7E1-ECC2-3FD1-2678-B50E43BBF539}"/>
                  </a:ext>
                </a:extLst>
              </p:cNvPr>
              <p:cNvSpPr/>
              <p:nvPr/>
            </p:nvSpPr>
            <p:spPr bwMode="auto">
              <a:xfrm>
                <a:off x="8398030" y="500316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B35F469-D71C-076D-CDFA-A6106B8A558A}"/>
                  </a:ext>
                </a:extLst>
              </p:cNvPr>
              <p:cNvSpPr/>
              <p:nvPr/>
            </p:nvSpPr>
            <p:spPr bwMode="auto">
              <a:xfrm>
                <a:off x="8313111" y="500500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5B10DAE0-6CA6-1C19-5B6D-C4B5AFDCA57E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6BBE4AC1-E1CE-CAD2-CF97-86C4E80054A3}"/>
                  </a:ext>
                </a:extLst>
              </p:cNvPr>
              <p:cNvSpPr/>
              <p:nvPr/>
            </p:nvSpPr>
            <p:spPr bwMode="auto">
              <a:xfrm>
                <a:off x="8644206" y="500607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FDDE7943-0EAD-C8C1-0F5F-1D2B14EAEFB8}"/>
                  </a:ext>
                </a:extLst>
              </p:cNvPr>
              <p:cNvSpPr/>
              <p:nvPr/>
            </p:nvSpPr>
            <p:spPr bwMode="auto">
              <a:xfrm>
                <a:off x="8686860" y="500175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1F85454-1A81-E068-AF2C-CBF6E32E7C3A}"/>
                  </a:ext>
                </a:extLst>
              </p:cNvPr>
              <p:cNvSpPr/>
              <p:nvPr/>
            </p:nvSpPr>
            <p:spPr bwMode="auto">
              <a:xfrm>
                <a:off x="8741375" y="499401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B0B86E01-BB3A-070F-C5A6-E497C782D613}"/>
                  </a:ext>
                </a:extLst>
              </p:cNvPr>
              <p:cNvSpPr/>
              <p:nvPr/>
            </p:nvSpPr>
            <p:spPr bwMode="auto">
              <a:xfrm>
                <a:off x="8787132" y="499066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937EBC3E-5422-A9AA-1ED6-F5970052CB47}"/>
                  </a:ext>
                </a:extLst>
              </p:cNvPr>
              <p:cNvSpPr/>
              <p:nvPr/>
            </p:nvSpPr>
            <p:spPr bwMode="auto">
              <a:xfrm>
                <a:off x="8878189" y="497272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D9F0E4CE-8A80-80D8-84C7-40AAAC9151B9}"/>
                  </a:ext>
                </a:extLst>
              </p:cNvPr>
              <p:cNvSpPr/>
              <p:nvPr/>
            </p:nvSpPr>
            <p:spPr bwMode="auto">
              <a:xfrm>
                <a:off x="8833326" y="498217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678EF945-396F-4606-0B01-85DDE68F1304}"/>
                  </a:ext>
                </a:extLst>
              </p:cNvPr>
              <p:cNvSpPr/>
              <p:nvPr/>
            </p:nvSpPr>
            <p:spPr bwMode="auto">
              <a:xfrm>
                <a:off x="8917552" y="496689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20E42B61-90ED-809C-9882-99B1583307A6}"/>
                  </a:ext>
                </a:extLst>
              </p:cNvPr>
              <p:cNvSpPr/>
              <p:nvPr/>
            </p:nvSpPr>
            <p:spPr bwMode="auto">
              <a:xfrm>
                <a:off x="9017955" y="495709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8525C99-BACC-5E9D-D93F-07E99AD1D58D}"/>
                  </a:ext>
                </a:extLst>
              </p:cNvPr>
              <p:cNvSpPr/>
              <p:nvPr/>
            </p:nvSpPr>
            <p:spPr bwMode="auto">
              <a:xfrm>
                <a:off x="8969700" y="496037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AC23B0FB-9D29-4F2A-2389-8ECDBA9009C9}"/>
                  </a:ext>
                </a:extLst>
              </p:cNvPr>
              <p:cNvSpPr/>
              <p:nvPr/>
            </p:nvSpPr>
            <p:spPr bwMode="auto">
              <a:xfrm>
                <a:off x="9076873" y="495820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3D9F9944-FC7C-E242-F41A-2F0217817A00}"/>
                </a:ext>
              </a:extLst>
            </p:cNvPr>
            <p:cNvGrpSpPr/>
            <p:nvPr/>
          </p:nvGrpSpPr>
          <p:grpSpPr>
            <a:xfrm>
              <a:off x="7859588" y="3493035"/>
              <a:ext cx="1254632" cy="1842500"/>
              <a:chOff x="7859588" y="3493035"/>
              <a:chExt cx="1254632" cy="184250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AEF1582C-4822-A1DF-2EE2-F95D0A790E8A}"/>
                  </a:ext>
                </a:extLst>
              </p:cNvPr>
              <p:cNvSpPr/>
              <p:nvPr/>
            </p:nvSpPr>
            <p:spPr bwMode="auto">
              <a:xfrm>
                <a:off x="8460216" y="417743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D1A2E65-4CFE-401A-EE1B-6A3E85D94F12}"/>
                  </a:ext>
                </a:extLst>
              </p:cNvPr>
              <p:cNvSpPr/>
              <p:nvPr/>
            </p:nvSpPr>
            <p:spPr bwMode="auto">
              <a:xfrm>
                <a:off x="8459311" y="349303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8DAA048-A294-F465-6DD2-4FDA815A5AA4}"/>
                  </a:ext>
                </a:extLst>
              </p:cNvPr>
              <p:cNvSpPr/>
              <p:nvPr/>
            </p:nvSpPr>
            <p:spPr bwMode="auto">
              <a:xfrm>
                <a:off x="8459311" y="445687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4C83FF5-EAA0-FFA4-3B05-4EEBBADDB394}"/>
                  </a:ext>
                </a:extLst>
              </p:cNvPr>
              <p:cNvSpPr/>
              <p:nvPr/>
            </p:nvSpPr>
            <p:spPr bwMode="auto">
              <a:xfrm>
                <a:off x="8424695" y="463296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AC042412-203D-CE1E-D17B-8852CCF416AA}"/>
                  </a:ext>
                </a:extLst>
              </p:cNvPr>
              <p:cNvSpPr/>
              <p:nvPr/>
            </p:nvSpPr>
            <p:spPr bwMode="auto">
              <a:xfrm>
                <a:off x="8120011" y="466342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D405698-B5D6-F9EF-0C11-FF54204E6201}"/>
                  </a:ext>
                </a:extLst>
              </p:cNvPr>
              <p:cNvSpPr/>
              <p:nvPr/>
            </p:nvSpPr>
            <p:spPr bwMode="auto">
              <a:xfrm>
                <a:off x="8191069" y="467554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E60B7F2A-6513-9383-5AF5-B2260FAB55CD}"/>
                  </a:ext>
                </a:extLst>
              </p:cNvPr>
              <p:cNvSpPr/>
              <p:nvPr/>
            </p:nvSpPr>
            <p:spPr bwMode="auto">
              <a:xfrm>
                <a:off x="8257636" y="467825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724AADF-CC59-7F5E-380E-5C93BD3E1B5E}"/>
                  </a:ext>
                </a:extLst>
              </p:cNvPr>
              <p:cNvSpPr/>
              <p:nvPr/>
            </p:nvSpPr>
            <p:spPr bwMode="auto">
              <a:xfrm>
                <a:off x="8326916" y="468639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6B24487-1E71-5B55-9BA8-6D2B8AD68A16}"/>
                  </a:ext>
                </a:extLst>
              </p:cNvPr>
              <p:cNvSpPr/>
              <p:nvPr/>
            </p:nvSpPr>
            <p:spPr bwMode="auto">
              <a:xfrm>
                <a:off x="8390770" y="472180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65B04C3-0350-C204-403E-73F637B77CDF}"/>
                  </a:ext>
                </a:extLst>
              </p:cNvPr>
              <p:cNvSpPr/>
              <p:nvPr/>
            </p:nvSpPr>
            <p:spPr bwMode="auto">
              <a:xfrm>
                <a:off x="8355828" y="476328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829AE56-000A-AC39-DE8C-1602C29AAE74}"/>
                  </a:ext>
                </a:extLst>
              </p:cNvPr>
              <p:cNvSpPr/>
              <p:nvPr/>
            </p:nvSpPr>
            <p:spPr bwMode="auto">
              <a:xfrm>
                <a:off x="8425201" y="475871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DED8D982-A04F-34A2-38C1-57F22A988B64}"/>
                  </a:ext>
                </a:extLst>
              </p:cNvPr>
              <p:cNvSpPr/>
              <p:nvPr/>
            </p:nvSpPr>
            <p:spPr bwMode="auto">
              <a:xfrm>
                <a:off x="8488501" y="470149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E9FBA83D-FD57-C55B-3BA1-43F965B76BE8}"/>
                  </a:ext>
                </a:extLst>
              </p:cNvPr>
              <p:cNvSpPr/>
              <p:nvPr/>
            </p:nvSpPr>
            <p:spPr bwMode="auto">
              <a:xfrm>
                <a:off x="8525499" y="465708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F2FE8519-A2BC-AF2E-1AC7-E2F40CFCE6F0}"/>
                  </a:ext>
                </a:extLst>
              </p:cNvPr>
              <p:cNvSpPr/>
              <p:nvPr/>
            </p:nvSpPr>
            <p:spPr bwMode="auto">
              <a:xfrm>
                <a:off x="8624924" y="467250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D520B78-5098-C6AE-2325-73CAA1CBCD0E}"/>
                  </a:ext>
                </a:extLst>
              </p:cNvPr>
              <p:cNvSpPr/>
              <p:nvPr/>
            </p:nvSpPr>
            <p:spPr bwMode="auto">
              <a:xfrm>
                <a:off x="8689797" y="466262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28CB29A-9D31-7CCE-A2A7-AE5136B9124B}"/>
                  </a:ext>
                </a:extLst>
              </p:cNvPr>
              <p:cNvSpPr/>
              <p:nvPr/>
            </p:nvSpPr>
            <p:spPr bwMode="auto">
              <a:xfrm>
                <a:off x="8757113" y="466273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890E9C05-4080-F19A-7EFC-FE34E9EAE47D}"/>
                  </a:ext>
                </a:extLst>
              </p:cNvPr>
              <p:cNvSpPr/>
              <p:nvPr/>
            </p:nvSpPr>
            <p:spPr bwMode="auto">
              <a:xfrm>
                <a:off x="8561363" y="475394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2486D9B-4AB2-6F2D-44DD-9D8CBE9CD0EC}"/>
                  </a:ext>
                </a:extLst>
              </p:cNvPr>
              <p:cNvSpPr/>
              <p:nvPr/>
            </p:nvSpPr>
            <p:spPr bwMode="auto">
              <a:xfrm>
                <a:off x="8493866" y="479186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7E37D98B-267E-B9BD-7241-4EF420EB83B9}"/>
                  </a:ext>
                </a:extLst>
              </p:cNvPr>
              <p:cNvSpPr/>
              <p:nvPr/>
            </p:nvSpPr>
            <p:spPr bwMode="auto">
              <a:xfrm>
                <a:off x="7866196" y="480821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15F520-BA3F-D526-06A3-076EAEF6D2A1}"/>
                  </a:ext>
                </a:extLst>
              </p:cNvPr>
              <p:cNvSpPr/>
              <p:nvPr/>
            </p:nvSpPr>
            <p:spPr bwMode="auto">
              <a:xfrm>
                <a:off x="7913138" y="482650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4FD33503-4CDC-F6F4-F0E2-C8F70C419D86}"/>
                  </a:ext>
                </a:extLst>
              </p:cNvPr>
              <p:cNvSpPr/>
              <p:nvPr/>
            </p:nvSpPr>
            <p:spPr bwMode="auto">
              <a:xfrm>
                <a:off x="7959241" y="483041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4172FFD-D1AB-C0E0-1DD9-5FA042993E28}"/>
                  </a:ext>
                </a:extLst>
              </p:cNvPr>
              <p:cNvSpPr/>
              <p:nvPr/>
            </p:nvSpPr>
            <p:spPr bwMode="auto">
              <a:xfrm>
                <a:off x="8000888" y="483085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097185EE-558E-78AA-FF5A-6A57D01F4C33}"/>
                  </a:ext>
                </a:extLst>
              </p:cNvPr>
              <p:cNvSpPr/>
              <p:nvPr/>
            </p:nvSpPr>
            <p:spPr bwMode="auto">
              <a:xfrm>
                <a:off x="8056607" y="483041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4E891FA-F148-7444-5B84-DD7AE3D7E51A}"/>
                  </a:ext>
                </a:extLst>
              </p:cNvPr>
              <p:cNvSpPr/>
              <p:nvPr/>
            </p:nvSpPr>
            <p:spPr bwMode="auto">
              <a:xfrm>
                <a:off x="8102710" y="484383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3A1265CE-17B5-4056-736D-44CE6AE7498A}"/>
                  </a:ext>
                </a:extLst>
              </p:cNvPr>
              <p:cNvSpPr/>
              <p:nvPr/>
            </p:nvSpPr>
            <p:spPr bwMode="auto">
              <a:xfrm>
                <a:off x="8197363" y="485343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2B03EAC2-48C3-684D-878D-79569B1B1018}"/>
                  </a:ext>
                </a:extLst>
              </p:cNvPr>
              <p:cNvSpPr/>
              <p:nvPr/>
            </p:nvSpPr>
            <p:spPr bwMode="auto">
              <a:xfrm>
                <a:off x="8143425" y="484986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41977A48-58F6-7E76-78F5-31D358454748}"/>
                  </a:ext>
                </a:extLst>
              </p:cNvPr>
              <p:cNvSpPr/>
              <p:nvPr/>
            </p:nvSpPr>
            <p:spPr bwMode="auto">
              <a:xfrm>
                <a:off x="8246179" y="485828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19E1505A-D54C-855F-DD94-6D9B3E07A6E2}"/>
                  </a:ext>
                </a:extLst>
              </p:cNvPr>
              <p:cNvSpPr/>
              <p:nvPr/>
            </p:nvSpPr>
            <p:spPr bwMode="auto">
              <a:xfrm>
                <a:off x="8344280" y="486588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C7473BE-A8FB-D5E8-3049-7F9CB3F34F18}"/>
                  </a:ext>
                </a:extLst>
              </p:cNvPr>
              <p:cNvSpPr/>
              <p:nvPr/>
            </p:nvSpPr>
            <p:spPr bwMode="auto">
              <a:xfrm>
                <a:off x="8556579" y="467139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A732429-0BBC-CD7E-F1FC-9063D5273C32}"/>
                  </a:ext>
                </a:extLst>
              </p:cNvPr>
              <p:cNvSpPr/>
              <p:nvPr/>
            </p:nvSpPr>
            <p:spPr bwMode="auto">
              <a:xfrm>
                <a:off x="8424999" y="486023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4A3228E9-E0E8-B58C-1ABD-17A00CE5CDC1}"/>
                  </a:ext>
                </a:extLst>
              </p:cNvPr>
              <p:cNvSpPr/>
              <p:nvPr/>
            </p:nvSpPr>
            <p:spPr bwMode="auto">
              <a:xfrm>
                <a:off x="8484866" y="486211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378AA0E-95F7-0888-1A5B-54BFDC33D1BE}"/>
                  </a:ext>
                </a:extLst>
              </p:cNvPr>
              <p:cNvSpPr/>
              <p:nvPr/>
            </p:nvSpPr>
            <p:spPr bwMode="auto">
              <a:xfrm>
                <a:off x="8528537" y="486211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1EE18A04-C80F-689C-E510-3CEAC6535210}"/>
                  </a:ext>
                </a:extLst>
              </p:cNvPr>
              <p:cNvSpPr/>
              <p:nvPr/>
            </p:nvSpPr>
            <p:spPr bwMode="auto">
              <a:xfrm>
                <a:off x="8379914" y="485998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2322CBEB-6F38-9DF3-2D41-84E1B989D541}"/>
                  </a:ext>
                </a:extLst>
              </p:cNvPr>
              <p:cNvSpPr/>
              <p:nvPr/>
            </p:nvSpPr>
            <p:spPr bwMode="auto">
              <a:xfrm>
                <a:off x="8294995" y="486181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B5A57936-ACBE-A867-DC96-07CF156F2F30}"/>
                  </a:ext>
                </a:extLst>
              </p:cNvPr>
              <p:cNvSpPr/>
              <p:nvPr/>
            </p:nvSpPr>
            <p:spPr bwMode="auto">
              <a:xfrm>
                <a:off x="8575699" y="485904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A7441048-AD9B-3852-23E6-208E632BB47E}"/>
                  </a:ext>
                </a:extLst>
              </p:cNvPr>
              <p:cNvSpPr/>
              <p:nvPr/>
            </p:nvSpPr>
            <p:spPr bwMode="auto">
              <a:xfrm>
                <a:off x="8626090" y="486288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D17F62E-74A2-5FD4-C88E-8ED904ACB9CC}"/>
                  </a:ext>
                </a:extLst>
              </p:cNvPr>
              <p:cNvSpPr/>
              <p:nvPr/>
            </p:nvSpPr>
            <p:spPr bwMode="auto">
              <a:xfrm>
                <a:off x="8668744" y="485857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18F03E42-7AAE-B502-26BA-AA4BEC828B1A}"/>
                  </a:ext>
                </a:extLst>
              </p:cNvPr>
              <p:cNvSpPr/>
              <p:nvPr/>
            </p:nvSpPr>
            <p:spPr bwMode="auto">
              <a:xfrm>
                <a:off x="8715571" y="484383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F7C779C5-AB9D-928B-E155-3EFA671C3473}"/>
                  </a:ext>
                </a:extLst>
              </p:cNvPr>
              <p:cNvSpPr/>
              <p:nvPr/>
            </p:nvSpPr>
            <p:spPr bwMode="auto">
              <a:xfrm>
                <a:off x="8759492" y="484986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4CE1E9C9-650E-49E3-98C3-706FB77327E3}"/>
                  </a:ext>
                </a:extLst>
              </p:cNvPr>
              <p:cNvSpPr/>
              <p:nvPr/>
            </p:nvSpPr>
            <p:spPr bwMode="auto">
              <a:xfrm>
                <a:off x="8860073" y="482716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C0DE899B-37A1-C73D-8B1B-9ED78D414CAF}"/>
                  </a:ext>
                </a:extLst>
              </p:cNvPr>
              <p:cNvSpPr/>
              <p:nvPr/>
            </p:nvSpPr>
            <p:spPr bwMode="auto">
              <a:xfrm>
                <a:off x="8808067" y="484137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8E305D0-604C-F9B2-EF93-59A115B98D8C}"/>
                  </a:ext>
                </a:extLst>
              </p:cNvPr>
              <p:cNvSpPr/>
              <p:nvPr/>
            </p:nvSpPr>
            <p:spPr bwMode="auto">
              <a:xfrm>
                <a:off x="8897055" y="483085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3383E2D9-6C6C-99A4-E17A-CFC9407CCA84}"/>
                  </a:ext>
                </a:extLst>
              </p:cNvPr>
              <p:cNvSpPr/>
              <p:nvPr/>
            </p:nvSpPr>
            <p:spPr bwMode="auto">
              <a:xfrm>
                <a:off x="8999839" y="482105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69219E7-77C2-4762-F624-38F79F3A21DC}"/>
                  </a:ext>
                </a:extLst>
              </p:cNvPr>
              <p:cNvSpPr/>
              <p:nvPr/>
            </p:nvSpPr>
            <p:spPr bwMode="auto">
              <a:xfrm>
                <a:off x="8949203" y="482909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8301174-CC54-8E08-5D65-0A3067743CD8}"/>
                  </a:ext>
                </a:extLst>
              </p:cNvPr>
              <p:cNvSpPr/>
              <p:nvPr/>
            </p:nvSpPr>
            <p:spPr bwMode="auto">
              <a:xfrm>
                <a:off x="7859588" y="488262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C751EC26-1E2D-DB7D-4BAB-462AC2A65B2C}"/>
                  </a:ext>
                </a:extLst>
              </p:cNvPr>
              <p:cNvSpPr/>
              <p:nvPr/>
            </p:nvSpPr>
            <p:spPr bwMode="auto">
              <a:xfrm>
                <a:off x="7918763" y="488666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ED5087B-9E8B-E829-3431-1750E26B63E6}"/>
                  </a:ext>
                </a:extLst>
              </p:cNvPr>
              <p:cNvSpPr/>
              <p:nvPr/>
            </p:nvSpPr>
            <p:spPr bwMode="auto">
              <a:xfrm>
                <a:off x="7971249" y="489507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099AB670-9079-20AB-22D5-54D50E1151A2}"/>
                  </a:ext>
                </a:extLst>
              </p:cNvPr>
              <p:cNvSpPr/>
              <p:nvPr/>
            </p:nvSpPr>
            <p:spPr bwMode="auto">
              <a:xfrm>
                <a:off x="8034677" y="490221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00ECC3-2303-9363-9412-26CC95455F44}"/>
                  </a:ext>
                </a:extLst>
              </p:cNvPr>
              <p:cNvSpPr/>
              <p:nvPr/>
            </p:nvSpPr>
            <p:spPr bwMode="auto">
              <a:xfrm>
                <a:off x="8094496" y="491102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8161A7F4-F817-DD41-F056-466551359CE7}"/>
                  </a:ext>
                </a:extLst>
              </p:cNvPr>
              <p:cNvSpPr/>
              <p:nvPr/>
            </p:nvSpPr>
            <p:spPr bwMode="auto">
              <a:xfrm>
                <a:off x="8150095" y="491524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BAB16B94-0A74-5FB3-EBCF-8D379F03BECF}"/>
                  </a:ext>
                </a:extLst>
              </p:cNvPr>
              <p:cNvSpPr/>
              <p:nvPr/>
            </p:nvSpPr>
            <p:spPr bwMode="auto">
              <a:xfrm>
                <a:off x="8258974" y="492517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4B662092-BDDB-E907-CA4F-3C4803E5D1BA}"/>
                  </a:ext>
                </a:extLst>
              </p:cNvPr>
              <p:cNvSpPr/>
              <p:nvPr/>
            </p:nvSpPr>
            <p:spPr bwMode="auto">
              <a:xfrm>
                <a:off x="8206210" y="491754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0EB4F7AE-C765-2C76-41A2-68EA3EA4A012}"/>
                  </a:ext>
                </a:extLst>
              </p:cNvPr>
              <p:cNvSpPr/>
              <p:nvPr/>
            </p:nvSpPr>
            <p:spPr bwMode="auto">
              <a:xfrm>
                <a:off x="8315089" y="493017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2708E607-99E2-F7FE-2A77-2C771092AEE7}"/>
                  </a:ext>
                </a:extLst>
              </p:cNvPr>
              <p:cNvSpPr/>
              <p:nvPr/>
            </p:nvSpPr>
            <p:spPr bwMode="auto">
              <a:xfrm>
                <a:off x="8377420" y="492927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EEA7F61-C31F-95E9-728A-317E8D647F84}"/>
                  </a:ext>
                </a:extLst>
              </p:cNvPr>
              <p:cNvSpPr/>
              <p:nvPr/>
            </p:nvSpPr>
            <p:spPr bwMode="auto">
              <a:xfrm>
                <a:off x="8433535" y="493793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75512147-593E-2027-17B5-A7CE59E5CE61}"/>
                  </a:ext>
                </a:extLst>
              </p:cNvPr>
              <p:cNvSpPr/>
              <p:nvPr/>
            </p:nvSpPr>
            <p:spPr bwMode="auto">
              <a:xfrm>
                <a:off x="8545835" y="493394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A8B20B5E-7771-532E-9094-1506AF97C1F4}"/>
                  </a:ext>
                </a:extLst>
              </p:cNvPr>
              <p:cNvSpPr/>
              <p:nvPr/>
            </p:nvSpPr>
            <p:spPr bwMode="auto">
              <a:xfrm>
                <a:off x="8487838" y="493729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12466763-2D4D-6A3B-D4E6-BD210B01CF55}"/>
                  </a:ext>
                </a:extLst>
              </p:cNvPr>
              <p:cNvSpPr/>
              <p:nvPr/>
            </p:nvSpPr>
            <p:spPr bwMode="auto">
              <a:xfrm>
                <a:off x="8595733" y="492527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0882DB9F-66C8-4251-93FE-730BBACF8A65}"/>
                  </a:ext>
                </a:extLst>
              </p:cNvPr>
              <p:cNvSpPr/>
              <p:nvPr/>
            </p:nvSpPr>
            <p:spPr bwMode="auto">
              <a:xfrm>
                <a:off x="8713459" y="491348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EAAD050C-B37B-F35B-999B-78BAC941E123}"/>
                  </a:ext>
                </a:extLst>
              </p:cNvPr>
              <p:cNvSpPr/>
              <p:nvPr/>
            </p:nvSpPr>
            <p:spPr bwMode="auto">
              <a:xfrm>
                <a:off x="9049233" y="481501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39B338F-2E3F-96F4-7B1B-373EBDAF0E08}"/>
                  </a:ext>
                </a:extLst>
              </p:cNvPr>
              <p:cNvSpPr/>
              <p:nvPr/>
            </p:nvSpPr>
            <p:spPr bwMode="auto">
              <a:xfrm>
                <a:off x="8827645" y="490864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52662A24-10B1-6283-9A7F-681EA1E957E6}"/>
                  </a:ext>
                </a:extLst>
              </p:cNvPr>
              <p:cNvSpPr/>
              <p:nvPr/>
            </p:nvSpPr>
            <p:spPr bwMode="auto">
              <a:xfrm>
                <a:off x="8887009" y="490447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0514F74B-58FB-711D-9C0A-70D5559182CF}"/>
                  </a:ext>
                </a:extLst>
              </p:cNvPr>
              <p:cNvSpPr/>
              <p:nvPr/>
            </p:nvSpPr>
            <p:spPr bwMode="auto">
              <a:xfrm>
                <a:off x="8940496" y="489507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4321EFC9-CA74-83F8-1CB7-A81093CD01B1}"/>
                  </a:ext>
                </a:extLst>
              </p:cNvPr>
              <p:cNvSpPr/>
              <p:nvPr/>
            </p:nvSpPr>
            <p:spPr bwMode="auto">
              <a:xfrm>
                <a:off x="8766676" y="491665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67B78E18-DCB1-34E6-3146-3DAED2AA2D29}"/>
                  </a:ext>
                </a:extLst>
              </p:cNvPr>
              <p:cNvSpPr/>
              <p:nvPr/>
            </p:nvSpPr>
            <p:spPr bwMode="auto">
              <a:xfrm>
                <a:off x="8659244" y="492363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ECDDA1AE-FA85-41A9-0A4B-0DA1ADF93594}"/>
                  </a:ext>
                </a:extLst>
              </p:cNvPr>
              <p:cNvSpPr/>
              <p:nvPr/>
            </p:nvSpPr>
            <p:spPr bwMode="auto">
              <a:xfrm>
                <a:off x="8995269" y="488843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986CB983-D962-AD4F-B732-8310C7D54D5A}"/>
                  </a:ext>
                </a:extLst>
              </p:cNvPr>
              <p:cNvSpPr/>
              <p:nvPr/>
            </p:nvSpPr>
            <p:spPr bwMode="auto">
              <a:xfrm>
                <a:off x="9054817" y="488823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C13FE47-2674-4A2F-17F5-F34CD6B77040}"/>
                  </a:ext>
                </a:extLst>
              </p:cNvPr>
              <p:cNvSpPr/>
              <p:nvPr/>
            </p:nvSpPr>
            <p:spPr bwMode="auto">
              <a:xfrm>
                <a:off x="8029840" y="496285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403E56B8-37BE-1351-07F5-99ECC153A491}"/>
                  </a:ext>
                </a:extLst>
              </p:cNvPr>
              <p:cNvSpPr/>
              <p:nvPr/>
            </p:nvSpPr>
            <p:spPr bwMode="auto">
              <a:xfrm>
                <a:off x="9020194" y="494961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532B7DB-8115-EC10-B58A-181CB248C8D0}"/>
                  </a:ext>
                </a:extLst>
              </p:cNvPr>
              <p:cNvSpPr/>
              <p:nvPr/>
            </p:nvSpPr>
            <p:spPr bwMode="auto">
              <a:xfrm>
                <a:off x="8484866" y="506935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DF317174-74C8-AF0C-59B9-57B18DC9B0B7}"/>
                  </a:ext>
                </a:extLst>
              </p:cNvPr>
              <p:cNvSpPr/>
              <p:nvPr/>
            </p:nvSpPr>
            <p:spPr bwMode="auto">
              <a:xfrm>
                <a:off x="9055839" y="507978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3164EE3C-3503-5767-52C1-72AC03F10144}"/>
                  </a:ext>
                </a:extLst>
              </p:cNvPr>
              <p:cNvSpPr/>
              <p:nvPr/>
            </p:nvSpPr>
            <p:spPr bwMode="auto">
              <a:xfrm>
                <a:off x="8464365" y="499906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21B291B5-B060-500C-115E-64D9C4855997}"/>
                  </a:ext>
                </a:extLst>
              </p:cNvPr>
              <p:cNvSpPr/>
              <p:nvPr/>
            </p:nvSpPr>
            <p:spPr bwMode="auto">
              <a:xfrm>
                <a:off x="7959241" y="515353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63B11E87-1AE1-617A-C0EF-5F214516D7D5}"/>
                  </a:ext>
                </a:extLst>
              </p:cNvPr>
              <p:cNvSpPr/>
              <p:nvPr/>
            </p:nvSpPr>
            <p:spPr bwMode="auto">
              <a:xfrm>
                <a:off x="8019913" y="515993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B46EAB0F-636E-965F-DA11-EF7552EE72EB}"/>
                  </a:ext>
                </a:extLst>
              </p:cNvPr>
              <p:cNvSpPr/>
              <p:nvPr/>
            </p:nvSpPr>
            <p:spPr bwMode="auto">
              <a:xfrm>
                <a:off x="8094495" y="517243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729124CD-5C39-E45D-10C1-9261F66486CC}"/>
                  </a:ext>
                </a:extLst>
              </p:cNvPr>
              <p:cNvSpPr/>
              <p:nvPr/>
            </p:nvSpPr>
            <p:spPr bwMode="auto">
              <a:xfrm>
                <a:off x="8161091" y="517510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5EC4671B-4B0E-8DEF-7215-A58E7D852B8D}"/>
                  </a:ext>
                </a:extLst>
              </p:cNvPr>
              <p:cNvSpPr/>
              <p:nvPr/>
            </p:nvSpPr>
            <p:spPr bwMode="auto">
              <a:xfrm>
                <a:off x="8228445" y="517606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3D0BE0F7-2DF7-C956-802A-1EB8B61FC06C}"/>
                  </a:ext>
                </a:extLst>
              </p:cNvPr>
              <p:cNvSpPr/>
              <p:nvPr/>
            </p:nvSpPr>
            <p:spPr bwMode="auto">
              <a:xfrm>
                <a:off x="8294994" y="517081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B717A9B7-B2F4-E774-803A-42A025F12BAD}"/>
                  </a:ext>
                </a:extLst>
              </p:cNvPr>
              <p:cNvSpPr/>
              <p:nvPr/>
            </p:nvSpPr>
            <p:spPr bwMode="auto">
              <a:xfrm>
                <a:off x="8390770" y="521970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67D2B3BF-93A4-5252-D45F-D7CDC7569750}"/>
                  </a:ext>
                </a:extLst>
              </p:cNvPr>
              <p:cNvSpPr/>
              <p:nvPr/>
            </p:nvSpPr>
            <p:spPr bwMode="auto">
              <a:xfrm>
                <a:off x="8354191" y="518189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4EA7C800-C6CF-EEB6-3A13-F534CCB13358}"/>
                  </a:ext>
                </a:extLst>
              </p:cNvPr>
              <p:cNvSpPr/>
              <p:nvPr/>
            </p:nvSpPr>
            <p:spPr bwMode="auto">
              <a:xfrm>
                <a:off x="8430120" y="519051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2165FB6A-25C1-3A73-07D1-37EA56CE4D96}"/>
                  </a:ext>
                </a:extLst>
              </p:cNvPr>
              <p:cNvSpPr/>
              <p:nvPr/>
            </p:nvSpPr>
            <p:spPr bwMode="auto">
              <a:xfrm>
                <a:off x="8459311" y="527715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B7554734-1209-2044-ECF0-A64D64786676}"/>
                  </a:ext>
                </a:extLst>
              </p:cNvPr>
              <p:cNvSpPr/>
              <p:nvPr/>
            </p:nvSpPr>
            <p:spPr bwMode="auto">
              <a:xfrm>
                <a:off x="8490184" y="520881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20BBBAE8-E3EE-B615-53AB-E63387BFDA03}"/>
                  </a:ext>
                </a:extLst>
              </p:cNvPr>
              <p:cNvSpPr/>
              <p:nvPr/>
            </p:nvSpPr>
            <p:spPr bwMode="auto">
              <a:xfrm>
                <a:off x="8557633" y="5188596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49D2BB94-B5B3-1DB4-4258-C88DD9967588}"/>
                  </a:ext>
                </a:extLst>
              </p:cNvPr>
              <p:cNvSpPr/>
              <p:nvPr/>
            </p:nvSpPr>
            <p:spPr bwMode="auto">
              <a:xfrm>
                <a:off x="8532172" y="522048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C19EFB33-C896-A68E-7943-926BD12B4F56}"/>
                  </a:ext>
                </a:extLst>
              </p:cNvPr>
              <p:cNvSpPr/>
              <p:nvPr/>
            </p:nvSpPr>
            <p:spPr bwMode="auto">
              <a:xfrm>
                <a:off x="8624923" y="517323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A6558AA4-6993-1BBF-063F-5D4740319C78}"/>
                  </a:ext>
                </a:extLst>
              </p:cNvPr>
              <p:cNvSpPr/>
              <p:nvPr/>
            </p:nvSpPr>
            <p:spPr bwMode="auto">
              <a:xfrm>
                <a:off x="8757112" y="5168353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0529D937-D0B1-4344-D89C-36844E7D8C75}"/>
                  </a:ext>
                </a:extLst>
              </p:cNvPr>
              <p:cNvSpPr/>
              <p:nvPr/>
            </p:nvSpPr>
            <p:spPr bwMode="auto">
              <a:xfrm>
                <a:off x="8891644" y="515984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A95333A4-67AC-BE2B-E3B7-7FF6636AA581}"/>
                  </a:ext>
                </a:extLst>
              </p:cNvPr>
              <p:cNvSpPr/>
              <p:nvPr/>
            </p:nvSpPr>
            <p:spPr bwMode="auto">
              <a:xfrm>
                <a:off x="8963505" y="515270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8CF7FBA8-A735-450D-C831-552BCC3195AC}"/>
                  </a:ext>
                </a:extLst>
              </p:cNvPr>
              <p:cNvSpPr/>
              <p:nvPr/>
            </p:nvSpPr>
            <p:spPr bwMode="auto">
              <a:xfrm>
                <a:off x="8826120" y="516698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D3C8AF5-9178-72E7-1134-291EB527F1BF}"/>
                  </a:ext>
                </a:extLst>
              </p:cNvPr>
              <p:cNvSpPr/>
              <p:nvPr/>
            </p:nvSpPr>
            <p:spPr bwMode="auto">
              <a:xfrm>
                <a:off x="8688874" y="517073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6CF8C211-9DEF-DAE0-AC55-98D1EFDBDBBF}"/>
                  </a:ext>
                </a:extLst>
              </p:cNvPr>
              <p:cNvGrpSpPr/>
              <p:nvPr/>
            </p:nvGrpSpPr>
            <p:grpSpPr>
              <a:xfrm>
                <a:off x="7890624" y="5014989"/>
                <a:ext cx="1196786" cy="112279"/>
                <a:chOff x="7879550" y="4951402"/>
                <a:chExt cx="1196786" cy="112279"/>
              </a:xfrm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A421838A-A139-E07A-8A00-75EBA22B504A}"/>
                    </a:ext>
                  </a:extLst>
                </p:cNvPr>
                <p:cNvSpPr/>
                <p:nvPr/>
              </p:nvSpPr>
              <p:spPr bwMode="auto">
                <a:xfrm>
                  <a:off x="7879550" y="4951402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39D90415-D3E2-4C90-934E-EF67EDC2F635}"/>
                    </a:ext>
                  </a:extLst>
                </p:cNvPr>
                <p:cNvSpPr/>
                <p:nvPr/>
              </p:nvSpPr>
              <p:spPr bwMode="auto">
                <a:xfrm>
                  <a:off x="7931254" y="4962551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852B11E8-BBCE-B11C-085A-8BC2329DBA85}"/>
                    </a:ext>
                  </a:extLst>
                </p:cNvPr>
                <p:cNvSpPr/>
                <p:nvPr/>
              </p:nvSpPr>
              <p:spPr bwMode="auto">
                <a:xfrm>
                  <a:off x="7977357" y="4966460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684ED692-2CFE-CA75-6E18-3012319EE461}"/>
                    </a:ext>
                  </a:extLst>
                </p:cNvPr>
                <p:cNvSpPr/>
                <p:nvPr/>
              </p:nvSpPr>
              <p:spPr bwMode="auto">
                <a:xfrm>
                  <a:off x="8019004" y="4966898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1619964E-1E02-9B25-469C-96DD7D3C1B45}"/>
                    </a:ext>
                  </a:extLst>
                </p:cNvPr>
                <p:cNvSpPr/>
                <p:nvPr/>
              </p:nvSpPr>
              <p:spPr bwMode="auto">
                <a:xfrm>
                  <a:off x="8072342" y="4973602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57622870-FDC9-3BB3-3B60-FC0B66390A9B}"/>
                    </a:ext>
                  </a:extLst>
                </p:cNvPr>
                <p:cNvSpPr/>
                <p:nvPr/>
              </p:nvSpPr>
              <p:spPr bwMode="auto">
                <a:xfrm>
                  <a:off x="8120826" y="4982263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456ACA95-6D62-9E06-189D-50E94D4181E8}"/>
                    </a:ext>
                  </a:extLst>
                </p:cNvPr>
                <p:cNvSpPr/>
                <p:nvPr/>
              </p:nvSpPr>
              <p:spPr bwMode="auto">
                <a:xfrm>
                  <a:off x="8215479" y="4987098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11892460-9310-8C1F-8AF7-46B1A2F4FD75}"/>
                    </a:ext>
                  </a:extLst>
                </p:cNvPr>
                <p:cNvSpPr/>
                <p:nvPr/>
              </p:nvSpPr>
              <p:spPr bwMode="auto">
                <a:xfrm>
                  <a:off x="8161541" y="4983523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B2AA99DE-B0C3-B3B5-9DA6-B7E607EAD185}"/>
                    </a:ext>
                  </a:extLst>
                </p:cNvPr>
                <p:cNvSpPr/>
                <p:nvPr/>
              </p:nvSpPr>
              <p:spPr bwMode="auto">
                <a:xfrm>
                  <a:off x="8264295" y="4996708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B5F2896D-BAEB-B5BC-276B-27166B9D79EF}"/>
                    </a:ext>
                  </a:extLst>
                </p:cNvPr>
                <p:cNvSpPr/>
                <p:nvPr/>
              </p:nvSpPr>
              <p:spPr bwMode="auto">
                <a:xfrm>
                  <a:off x="8362396" y="5001933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5CC80CD7-AA2D-010D-1216-EF256C3584EC}"/>
                    </a:ext>
                  </a:extLst>
                </p:cNvPr>
                <p:cNvSpPr/>
                <p:nvPr/>
              </p:nvSpPr>
              <p:spPr bwMode="auto">
                <a:xfrm>
                  <a:off x="8443115" y="5003424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CA01FB75-FA34-B997-2591-B821013CA176}"/>
                    </a:ext>
                  </a:extLst>
                </p:cNvPr>
                <p:cNvSpPr/>
                <p:nvPr/>
              </p:nvSpPr>
              <p:spPr bwMode="auto">
                <a:xfrm>
                  <a:off x="8502982" y="5005300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840432BA-EE2C-A2B2-FA25-EDB9E7C285D0}"/>
                    </a:ext>
                  </a:extLst>
                </p:cNvPr>
                <p:cNvSpPr/>
                <p:nvPr/>
              </p:nvSpPr>
              <p:spPr bwMode="auto">
                <a:xfrm>
                  <a:off x="8546653" y="5005300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FA7439C9-26E3-6E65-4830-F3F71BDD45FA}"/>
                    </a:ext>
                  </a:extLst>
                </p:cNvPr>
                <p:cNvSpPr/>
                <p:nvPr/>
              </p:nvSpPr>
              <p:spPr bwMode="auto">
                <a:xfrm>
                  <a:off x="8398030" y="5003167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21C98C7F-75F9-F8E5-DB4A-4FA79A2BEE33}"/>
                    </a:ext>
                  </a:extLst>
                </p:cNvPr>
                <p:cNvSpPr/>
                <p:nvPr/>
              </p:nvSpPr>
              <p:spPr bwMode="auto">
                <a:xfrm>
                  <a:off x="8313111" y="5002625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A6BEC77B-F917-60B1-3141-58C7B8A25BCC}"/>
                    </a:ext>
                  </a:extLst>
                </p:cNvPr>
                <p:cNvSpPr/>
                <p:nvPr/>
              </p:nvSpPr>
              <p:spPr bwMode="auto">
                <a:xfrm>
                  <a:off x="8593815" y="5002231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363EB2E0-487A-3016-38C8-741A4C001DF3}"/>
                    </a:ext>
                  </a:extLst>
                </p:cNvPr>
                <p:cNvSpPr/>
                <p:nvPr/>
              </p:nvSpPr>
              <p:spPr bwMode="auto">
                <a:xfrm>
                  <a:off x="8644206" y="4991789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1F964547-D7CC-549B-B395-2C2310DE6787}"/>
                    </a:ext>
                  </a:extLst>
                </p:cNvPr>
                <p:cNvSpPr/>
                <p:nvPr/>
              </p:nvSpPr>
              <p:spPr bwMode="auto">
                <a:xfrm>
                  <a:off x="8694003" y="4987472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E7787091-3260-7777-EF71-B84E761293E6}"/>
                    </a:ext>
                  </a:extLst>
                </p:cNvPr>
                <p:cNvSpPr/>
                <p:nvPr/>
              </p:nvSpPr>
              <p:spPr bwMode="auto">
                <a:xfrm>
                  <a:off x="8741375" y="4984494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7327BAB3-FABE-5B6B-99A9-6012B7AC4EAF}"/>
                    </a:ext>
                  </a:extLst>
                </p:cNvPr>
                <p:cNvSpPr/>
                <p:nvPr/>
              </p:nvSpPr>
              <p:spPr bwMode="auto">
                <a:xfrm>
                  <a:off x="8787132" y="4981142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A3561C5C-745A-DC0B-E01D-E0AC1CF1A917}"/>
                    </a:ext>
                  </a:extLst>
                </p:cNvPr>
                <p:cNvSpPr/>
                <p:nvPr/>
              </p:nvSpPr>
              <p:spPr bwMode="auto">
                <a:xfrm>
                  <a:off x="8878189" y="4972729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1716F914-EAAF-5FB7-FB3B-F232A125F54F}"/>
                    </a:ext>
                  </a:extLst>
                </p:cNvPr>
                <p:cNvSpPr/>
                <p:nvPr/>
              </p:nvSpPr>
              <p:spPr bwMode="auto">
                <a:xfrm>
                  <a:off x="8833326" y="4975035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5069B0F1-D173-6E64-B7EE-4FAD74DFEEC0}"/>
                    </a:ext>
                  </a:extLst>
                </p:cNvPr>
                <p:cNvSpPr/>
                <p:nvPr/>
              </p:nvSpPr>
              <p:spPr bwMode="auto">
                <a:xfrm>
                  <a:off x="8917552" y="4966898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7CC0FE96-806D-4522-1F59-8B82497386E0}"/>
                    </a:ext>
                  </a:extLst>
                </p:cNvPr>
                <p:cNvSpPr/>
                <p:nvPr/>
              </p:nvSpPr>
              <p:spPr bwMode="auto">
                <a:xfrm>
                  <a:off x="9017955" y="4957094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43DDA18A-A193-6ADE-0A88-037E55D2B6C0}"/>
                    </a:ext>
                  </a:extLst>
                </p:cNvPr>
                <p:cNvSpPr/>
                <p:nvPr/>
              </p:nvSpPr>
              <p:spPr bwMode="auto">
                <a:xfrm>
                  <a:off x="8969700" y="4960374"/>
                  <a:ext cx="58381" cy="58381"/>
                </a:xfrm>
                <a:prstGeom prst="ellipse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C5D1B5A4-D24D-8409-107D-CCFE39CBA0FF}"/>
                </a:ext>
              </a:extLst>
            </p:cNvPr>
            <p:cNvGrpSpPr/>
            <p:nvPr/>
          </p:nvGrpSpPr>
          <p:grpSpPr>
            <a:xfrm>
              <a:off x="7866196" y="5079869"/>
              <a:ext cx="1196786" cy="112279"/>
              <a:chOff x="7879550" y="4951402"/>
              <a:chExt cx="1196786" cy="112279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9F2E7EE2-04D6-1B20-0459-9E04376B00FA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9F5DCD08-4F5F-CF8C-EFF6-B5B428283571}"/>
                  </a:ext>
                </a:extLst>
              </p:cNvPr>
              <p:cNvSpPr/>
              <p:nvPr/>
            </p:nvSpPr>
            <p:spPr bwMode="auto">
              <a:xfrm>
                <a:off x="7931254" y="496255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A71EE756-5B55-C5F8-9D49-15B790C1BA04}"/>
                  </a:ext>
                </a:extLst>
              </p:cNvPr>
              <p:cNvSpPr/>
              <p:nvPr/>
            </p:nvSpPr>
            <p:spPr bwMode="auto">
              <a:xfrm>
                <a:off x="7977357" y="496646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256D6A30-B578-3927-B5B3-24AC4F2730DF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172ED2B1-D766-83A0-7168-50E842C6DA61}"/>
                  </a:ext>
                </a:extLst>
              </p:cNvPr>
              <p:cNvSpPr/>
              <p:nvPr/>
            </p:nvSpPr>
            <p:spPr bwMode="auto">
              <a:xfrm>
                <a:off x="8069961" y="496884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212AA447-DA0F-63E9-3F65-89727FE56F43}"/>
                  </a:ext>
                </a:extLst>
              </p:cNvPr>
              <p:cNvSpPr/>
              <p:nvPr/>
            </p:nvSpPr>
            <p:spPr bwMode="auto">
              <a:xfrm>
                <a:off x="8120826" y="497750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32BE532-D9CC-BC6F-1ED4-2E40034378B2}"/>
                  </a:ext>
                </a:extLst>
              </p:cNvPr>
              <p:cNvSpPr/>
              <p:nvPr/>
            </p:nvSpPr>
            <p:spPr bwMode="auto">
              <a:xfrm>
                <a:off x="8215479" y="4984717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B5052CC6-CB2A-58B0-A7C1-3A7F195302D9}"/>
                  </a:ext>
                </a:extLst>
              </p:cNvPr>
              <p:cNvSpPr/>
              <p:nvPr/>
            </p:nvSpPr>
            <p:spPr bwMode="auto">
              <a:xfrm>
                <a:off x="8161541" y="498114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11FB1EB3-ED8C-4E1B-E9C3-46999D17298A}"/>
                  </a:ext>
                </a:extLst>
              </p:cNvPr>
              <p:cNvSpPr/>
              <p:nvPr/>
            </p:nvSpPr>
            <p:spPr bwMode="auto">
              <a:xfrm>
                <a:off x="8264295" y="498956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53F164DD-50F1-B795-71BC-0085C86B3EE5}"/>
                  </a:ext>
                </a:extLst>
              </p:cNvPr>
              <p:cNvSpPr/>
              <p:nvPr/>
            </p:nvSpPr>
            <p:spPr bwMode="auto">
              <a:xfrm>
                <a:off x="8362396" y="499479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36B3BDD0-C1BA-E4E5-E1F4-836142AA0F58}"/>
                  </a:ext>
                </a:extLst>
              </p:cNvPr>
              <p:cNvSpPr/>
              <p:nvPr/>
            </p:nvSpPr>
            <p:spPr bwMode="auto">
              <a:xfrm>
                <a:off x="8447877" y="499866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F293A476-9ED3-FE4B-888C-B2775458DDCF}"/>
                  </a:ext>
                </a:extLst>
              </p:cNvPr>
              <p:cNvSpPr/>
              <p:nvPr/>
            </p:nvSpPr>
            <p:spPr bwMode="auto">
              <a:xfrm>
                <a:off x="8502982" y="500291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0D179C0F-6A07-AD94-12EB-181E1DCF238F}"/>
                  </a:ext>
                </a:extLst>
              </p:cNvPr>
              <p:cNvSpPr/>
              <p:nvPr/>
            </p:nvSpPr>
            <p:spPr bwMode="auto">
              <a:xfrm>
                <a:off x="8546653" y="5005300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94599F3B-9D61-604E-78CC-680785397C1E}"/>
                  </a:ext>
                </a:extLst>
              </p:cNvPr>
              <p:cNvSpPr/>
              <p:nvPr/>
            </p:nvSpPr>
            <p:spPr bwMode="auto">
              <a:xfrm>
                <a:off x="8398030" y="499840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460D6FF2-748F-C072-D6B5-63009A383ACE}"/>
                  </a:ext>
                </a:extLst>
              </p:cNvPr>
              <p:cNvSpPr/>
              <p:nvPr/>
            </p:nvSpPr>
            <p:spPr bwMode="auto">
              <a:xfrm>
                <a:off x="8313111" y="499310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2E0D468A-D863-9BFD-476C-66309458B946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90AAF5CB-7441-01E1-47B7-887B6F972E99}"/>
                  </a:ext>
                </a:extLst>
              </p:cNvPr>
              <p:cNvSpPr/>
              <p:nvPr/>
            </p:nvSpPr>
            <p:spPr bwMode="auto">
              <a:xfrm>
                <a:off x="8644206" y="499178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B3B0B471-988F-2781-580B-990ADB691D45}"/>
                  </a:ext>
                </a:extLst>
              </p:cNvPr>
              <p:cNvSpPr/>
              <p:nvPr/>
            </p:nvSpPr>
            <p:spPr bwMode="auto">
              <a:xfrm>
                <a:off x="8694003" y="498747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D18F901F-B930-7636-EE45-71AAC810ECDA}"/>
                  </a:ext>
                </a:extLst>
              </p:cNvPr>
              <p:cNvSpPr/>
              <p:nvPr/>
            </p:nvSpPr>
            <p:spPr bwMode="auto">
              <a:xfrm>
                <a:off x="8741375" y="498449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9CCD030A-EFFD-DAEF-B5FA-00B33420A81C}"/>
                  </a:ext>
                </a:extLst>
              </p:cNvPr>
              <p:cNvSpPr/>
              <p:nvPr/>
            </p:nvSpPr>
            <p:spPr bwMode="auto">
              <a:xfrm>
                <a:off x="8787132" y="4981142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BFA3E02C-7600-F963-A53A-451FC9C14F18}"/>
                  </a:ext>
                </a:extLst>
              </p:cNvPr>
              <p:cNvSpPr/>
              <p:nvPr/>
            </p:nvSpPr>
            <p:spPr bwMode="auto">
              <a:xfrm>
                <a:off x="8878189" y="4972729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FE4AC93B-359A-547E-A04C-A739D94D052F}"/>
                  </a:ext>
                </a:extLst>
              </p:cNvPr>
              <p:cNvSpPr/>
              <p:nvPr/>
            </p:nvSpPr>
            <p:spPr bwMode="auto">
              <a:xfrm>
                <a:off x="8833326" y="4975035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9E629A31-A12F-0734-7D43-2C6363855307}"/>
                  </a:ext>
                </a:extLst>
              </p:cNvPr>
              <p:cNvSpPr/>
              <p:nvPr/>
            </p:nvSpPr>
            <p:spPr bwMode="auto">
              <a:xfrm>
                <a:off x="8917552" y="4966898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8647DF85-7EF7-5E38-AB11-1C737A9C9116}"/>
                  </a:ext>
                </a:extLst>
              </p:cNvPr>
              <p:cNvSpPr/>
              <p:nvPr/>
            </p:nvSpPr>
            <p:spPr bwMode="auto">
              <a:xfrm>
                <a:off x="9017955" y="495709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6E5D142-1F24-113C-7BB3-41897F123D8C}"/>
                  </a:ext>
                </a:extLst>
              </p:cNvPr>
              <p:cNvSpPr/>
              <p:nvPr/>
            </p:nvSpPr>
            <p:spPr bwMode="auto">
              <a:xfrm>
                <a:off x="8969700" y="4960374"/>
                <a:ext cx="58381" cy="58381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04" name="Group 503">
            <a:extLst>
              <a:ext uri="{FF2B5EF4-FFF2-40B4-BE49-F238E27FC236}">
                <a16:creationId xmlns:a16="http://schemas.microsoft.com/office/drawing/2014/main" id="{CE244376-847C-CC39-F06A-66F01204970F}"/>
              </a:ext>
            </a:extLst>
          </p:cNvPr>
          <p:cNvGrpSpPr/>
          <p:nvPr/>
        </p:nvGrpSpPr>
        <p:grpSpPr>
          <a:xfrm>
            <a:off x="9742628" y="1701730"/>
            <a:ext cx="1270851" cy="3587901"/>
            <a:chOff x="9742628" y="1701730"/>
            <a:chExt cx="1270851" cy="3587901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9F5797E0-175B-821A-786C-BB5A94AF45F9}"/>
                </a:ext>
              </a:extLst>
            </p:cNvPr>
            <p:cNvGrpSpPr/>
            <p:nvPr/>
          </p:nvGrpSpPr>
          <p:grpSpPr>
            <a:xfrm>
              <a:off x="9761245" y="4897922"/>
              <a:ext cx="1228778" cy="117611"/>
              <a:chOff x="7879550" y="4951402"/>
              <a:chExt cx="1228778" cy="117611"/>
            </a:xfrm>
            <a:solidFill>
              <a:schemeClr val="accent1"/>
            </a:solidFill>
          </p:grpSpPr>
          <p:sp>
            <p:nvSpPr>
              <p:cNvPr id="376" name="Oval 375">
                <a:extLst>
                  <a:ext uri="{FF2B5EF4-FFF2-40B4-BE49-F238E27FC236}">
                    <a16:creationId xmlns:a16="http://schemas.microsoft.com/office/drawing/2014/main" id="{36F59118-C41B-3309-1973-B53F8C9E85B1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3EC7467E-CD8B-B7DA-E365-C27EF3C06276}"/>
                  </a:ext>
                </a:extLst>
              </p:cNvPr>
              <p:cNvSpPr/>
              <p:nvPr/>
            </p:nvSpPr>
            <p:spPr bwMode="auto">
              <a:xfrm>
                <a:off x="7926492" y="495778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Oval 377">
                <a:extLst>
                  <a:ext uri="{FF2B5EF4-FFF2-40B4-BE49-F238E27FC236}">
                    <a16:creationId xmlns:a16="http://schemas.microsoft.com/office/drawing/2014/main" id="{AB42D9C8-0605-CF4B-E009-E4101DC92DB1}"/>
                  </a:ext>
                </a:extLst>
              </p:cNvPr>
              <p:cNvSpPr/>
              <p:nvPr/>
            </p:nvSpPr>
            <p:spPr bwMode="auto">
              <a:xfrm>
                <a:off x="7977357" y="49616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4F0074EA-B2F0-D788-6F45-1FBBFA482993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A837AC1B-4A86-DE94-C45A-EFA6695F0F3C}"/>
                  </a:ext>
                </a:extLst>
              </p:cNvPr>
              <p:cNvSpPr/>
              <p:nvPr/>
            </p:nvSpPr>
            <p:spPr bwMode="auto">
              <a:xfrm>
                <a:off x="8072342" y="497093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Oval 380">
                <a:extLst>
                  <a:ext uri="{FF2B5EF4-FFF2-40B4-BE49-F238E27FC236}">
                    <a16:creationId xmlns:a16="http://schemas.microsoft.com/office/drawing/2014/main" id="{C32B2AB4-EBB0-A75D-CEEF-3E80D0A4AFF3}"/>
                  </a:ext>
                </a:extLst>
              </p:cNvPr>
              <p:cNvSpPr/>
              <p:nvPr/>
            </p:nvSpPr>
            <p:spPr bwMode="auto">
              <a:xfrm>
                <a:off x="8120826" y="498169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Oval 381">
                <a:extLst>
                  <a:ext uri="{FF2B5EF4-FFF2-40B4-BE49-F238E27FC236}">
                    <a16:creationId xmlns:a16="http://schemas.microsoft.com/office/drawing/2014/main" id="{35C0D34F-422D-D3C2-5807-EFCE716D217C}"/>
                  </a:ext>
                </a:extLst>
              </p:cNvPr>
              <p:cNvSpPr/>
              <p:nvPr/>
            </p:nvSpPr>
            <p:spPr bwMode="auto">
              <a:xfrm>
                <a:off x="8215479" y="499662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Oval 382">
                <a:extLst>
                  <a:ext uri="{FF2B5EF4-FFF2-40B4-BE49-F238E27FC236}">
                    <a16:creationId xmlns:a16="http://schemas.microsoft.com/office/drawing/2014/main" id="{2EE05D3D-F891-438F-7FBE-47B01CFAD170}"/>
                  </a:ext>
                </a:extLst>
              </p:cNvPr>
              <p:cNvSpPr/>
              <p:nvPr/>
            </p:nvSpPr>
            <p:spPr bwMode="auto">
              <a:xfrm>
                <a:off x="8161541" y="499038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B51CC702-3DBC-CCC9-180A-84B379736831}"/>
                  </a:ext>
                </a:extLst>
              </p:cNvPr>
              <p:cNvSpPr/>
              <p:nvPr/>
            </p:nvSpPr>
            <p:spPr bwMode="auto">
              <a:xfrm>
                <a:off x="8264295" y="500147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E7F57387-2FA7-E8AF-8172-ECCB58A0B9FA}"/>
                  </a:ext>
                </a:extLst>
              </p:cNvPr>
              <p:cNvSpPr/>
              <p:nvPr/>
            </p:nvSpPr>
            <p:spPr bwMode="auto">
              <a:xfrm>
                <a:off x="8362396" y="500641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7638A3CD-1123-426F-3D3A-457C8DBCE709}"/>
                  </a:ext>
                </a:extLst>
              </p:cNvPr>
              <p:cNvSpPr/>
              <p:nvPr/>
            </p:nvSpPr>
            <p:spPr bwMode="auto">
              <a:xfrm>
                <a:off x="8443115" y="500875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A6C14D23-4B28-9F4A-9CF2-0114889C0A08}"/>
                  </a:ext>
                </a:extLst>
              </p:cNvPr>
              <p:cNvSpPr/>
              <p:nvPr/>
            </p:nvSpPr>
            <p:spPr bwMode="auto">
              <a:xfrm>
                <a:off x="8502982" y="501063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9A56A220-DD84-5E75-3CB9-2BFC8B328292}"/>
                  </a:ext>
                </a:extLst>
              </p:cNvPr>
              <p:cNvSpPr/>
              <p:nvPr/>
            </p:nvSpPr>
            <p:spPr bwMode="auto">
              <a:xfrm>
                <a:off x="8546653" y="500796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3BD28C5A-D0E0-B519-1BCE-398B78584DC1}"/>
                  </a:ext>
                </a:extLst>
              </p:cNvPr>
              <p:cNvSpPr/>
              <p:nvPr/>
            </p:nvSpPr>
            <p:spPr bwMode="auto">
              <a:xfrm>
                <a:off x="8398030" y="500849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Oval 389">
                <a:extLst>
                  <a:ext uri="{FF2B5EF4-FFF2-40B4-BE49-F238E27FC236}">
                    <a16:creationId xmlns:a16="http://schemas.microsoft.com/office/drawing/2014/main" id="{67A61BB2-2DEC-539E-823A-0F0308C6E014}"/>
                  </a:ext>
                </a:extLst>
              </p:cNvPr>
              <p:cNvSpPr/>
              <p:nvPr/>
            </p:nvSpPr>
            <p:spPr bwMode="auto">
              <a:xfrm>
                <a:off x="8313111" y="500500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019ACF0B-871A-E92C-76FA-DDD8F587B75A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F7659CD5-56DA-BC33-6E9C-74E296D9E111}"/>
                  </a:ext>
                </a:extLst>
              </p:cNvPr>
              <p:cNvSpPr/>
              <p:nvPr/>
            </p:nvSpPr>
            <p:spPr bwMode="auto">
              <a:xfrm>
                <a:off x="8644206" y="499541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Oval 392">
                <a:extLst>
                  <a:ext uri="{FF2B5EF4-FFF2-40B4-BE49-F238E27FC236}">
                    <a16:creationId xmlns:a16="http://schemas.microsoft.com/office/drawing/2014/main" id="{684FD9CA-0F82-8410-CBFE-00DA9C983681}"/>
                  </a:ext>
                </a:extLst>
              </p:cNvPr>
              <p:cNvSpPr/>
              <p:nvPr/>
            </p:nvSpPr>
            <p:spPr bwMode="auto">
              <a:xfrm>
                <a:off x="8686860" y="499109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6816497D-DD76-3078-37E6-F137DB378336}"/>
                  </a:ext>
                </a:extLst>
              </p:cNvPr>
              <p:cNvSpPr/>
              <p:nvPr/>
            </p:nvSpPr>
            <p:spPr bwMode="auto">
              <a:xfrm>
                <a:off x="8741375" y="498602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DB951C44-A5B1-1CD8-4CAF-48EE89F88E45}"/>
                  </a:ext>
                </a:extLst>
              </p:cNvPr>
              <p:cNvSpPr/>
              <p:nvPr/>
            </p:nvSpPr>
            <p:spPr bwMode="auto">
              <a:xfrm>
                <a:off x="8787132" y="498266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0405C4EA-8E9E-36ED-9547-63136A909D77}"/>
                  </a:ext>
                </a:extLst>
              </p:cNvPr>
              <p:cNvSpPr/>
              <p:nvPr/>
            </p:nvSpPr>
            <p:spPr bwMode="auto">
              <a:xfrm>
                <a:off x="8888853" y="497272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8CD9E623-4120-CE74-C62B-B18BF5ABFBB9}"/>
                  </a:ext>
                </a:extLst>
              </p:cNvPr>
              <p:cNvSpPr/>
              <p:nvPr/>
            </p:nvSpPr>
            <p:spPr bwMode="auto">
              <a:xfrm>
                <a:off x="8838658" y="497951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6F510378-64F8-D0A6-F8B0-C8A8F75EE527}"/>
                  </a:ext>
                </a:extLst>
              </p:cNvPr>
              <p:cNvSpPr/>
              <p:nvPr/>
            </p:nvSpPr>
            <p:spPr bwMode="auto">
              <a:xfrm>
                <a:off x="8946878" y="496423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Oval 398">
                <a:extLst>
                  <a:ext uri="{FF2B5EF4-FFF2-40B4-BE49-F238E27FC236}">
                    <a16:creationId xmlns:a16="http://schemas.microsoft.com/office/drawing/2014/main" id="{873E28F4-5D55-CD91-60C4-2D17F6765EFA}"/>
                  </a:ext>
                </a:extLst>
              </p:cNvPr>
              <p:cNvSpPr/>
              <p:nvPr/>
            </p:nvSpPr>
            <p:spPr bwMode="auto">
              <a:xfrm>
                <a:off x="9049947" y="495709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Oval 399">
                <a:extLst>
                  <a:ext uri="{FF2B5EF4-FFF2-40B4-BE49-F238E27FC236}">
                    <a16:creationId xmlns:a16="http://schemas.microsoft.com/office/drawing/2014/main" id="{10CE8579-27A9-9D1C-9867-E94E74268070}"/>
                  </a:ext>
                </a:extLst>
              </p:cNvPr>
              <p:cNvSpPr/>
              <p:nvPr/>
            </p:nvSpPr>
            <p:spPr bwMode="auto">
              <a:xfrm>
                <a:off x="8996360" y="496037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700210D1-FFC6-4F3E-2FFC-0D3039BBBDD0}"/>
                </a:ext>
              </a:extLst>
            </p:cNvPr>
            <p:cNvSpPr/>
            <p:nvPr/>
          </p:nvSpPr>
          <p:spPr bwMode="auto">
            <a:xfrm>
              <a:off x="10381073" y="445948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C90B98BA-5578-C80F-029E-A1EAE284B8F1}"/>
                </a:ext>
              </a:extLst>
            </p:cNvPr>
            <p:cNvSpPr/>
            <p:nvPr/>
          </p:nvSpPr>
          <p:spPr bwMode="auto">
            <a:xfrm>
              <a:off x="10448337" y="444099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7585BD12-2FDA-D5CD-9039-F65BFF30366D}"/>
                </a:ext>
              </a:extLst>
            </p:cNvPr>
            <p:cNvSpPr/>
            <p:nvPr/>
          </p:nvSpPr>
          <p:spPr bwMode="auto">
            <a:xfrm>
              <a:off x="10312668" y="445833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7A321125-609B-D0AB-1CCC-C2024311394B}"/>
                </a:ext>
              </a:extLst>
            </p:cNvPr>
            <p:cNvSpPr/>
            <p:nvPr/>
          </p:nvSpPr>
          <p:spPr bwMode="auto">
            <a:xfrm>
              <a:off x="10713632" y="451821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E356A673-5B72-4DC3-DCCB-59DF39751B29}"/>
                </a:ext>
              </a:extLst>
            </p:cNvPr>
            <p:cNvSpPr/>
            <p:nvPr/>
          </p:nvSpPr>
          <p:spPr bwMode="auto">
            <a:xfrm>
              <a:off x="10277958" y="453861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95240627-36BD-5E1A-C8FB-1A4ED8EC6A6C}"/>
                </a:ext>
              </a:extLst>
            </p:cNvPr>
            <p:cNvSpPr/>
            <p:nvPr/>
          </p:nvSpPr>
          <p:spPr bwMode="auto">
            <a:xfrm>
              <a:off x="10346544" y="455510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753157DF-AB51-D5E4-DC97-61F2BF010BDA}"/>
                </a:ext>
              </a:extLst>
            </p:cNvPr>
            <p:cNvSpPr/>
            <p:nvPr/>
          </p:nvSpPr>
          <p:spPr bwMode="auto">
            <a:xfrm>
              <a:off x="10444427" y="454134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0B082391-7504-2ECB-0416-9824987E2B80}"/>
                </a:ext>
              </a:extLst>
            </p:cNvPr>
            <p:cNvSpPr/>
            <p:nvPr/>
          </p:nvSpPr>
          <p:spPr bwMode="auto">
            <a:xfrm>
              <a:off x="10511487" y="453691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19C4D5C2-F7E9-B723-BBA1-7F3EBC832115}"/>
                </a:ext>
              </a:extLst>
            </p:cNvPr>
            <p:cNvSpPr/>
            <p:nvPr/>
          </p:nvSpPr>
          <p:spPr bwMode="auto">
            <a:xfrm>
              <a:off x="10577461" y="452836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41D92389-AD5C-B6AE-E3EB-2A555DEBD294}"/>
                </a:ext>
              </a:extLst>
            </p:cNvPr>
            <p:cNvSpPr/>
            <p:nvPr/>
          </p:nvSpPr>
          <p:spPr bwMode="auto">
            <a:xfrm>
              <a:off x="9979217" y="451670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EA452716-8639-3EF8-150F-2E6838D689CF}"/>
                </a:ext>
              </a:extLst>
            </p:cNvPr>
            <p:cNvSpPr/>
            <p:nvPr/>
          </p:nvSpPr>
          <p:spPr bwMode="auto">
            <a:xfrm>
              <a:off x="10148078" y="453103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E37DC87-7617-CECD-F974-F989AE936227}"/>
                </a:ext>
              </a:extLst>
            </p:cNvPr>
            <p:cNvSpPr/>
            <p:nvPr/>
          </p:nvSpPr>
          <p:spPr bwMode="auto">
            <a:xfrm>
              <a:off x="10644138" y="452123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8989CCF-3019-90E0-5ECD-4A510F894389}"/>
                </a:ext>
              </a:extLst>
            </p:cNvPr>
            <p:cNvSpPr/>
            <p:nvPr/>
          </p:nvSpPr>
          <p:spPr bwMode="auto">
            <a:xfrm>
              <a:off x="10782875" y="451183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536CF0C0-7EA2-21FF-94AE-5742E48AC0F4}"/>
                </a:ext>
              </a:extLst>
            </p:cNvPr>
            <p:cNvSpPr/>
            <p:nvPr/>
          </p:nvSpPr>
          <p:spPr bwMode="auto">
            <a:xfrm>
              <a:off x="10116578" y="440041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C8F563A1-ED9C-D516-7331-C38A5625FE50}"/>
                </a:ext>
              </a:extLst>
            </p:cNvPr>
            <p:cNvSpPr/>
            <p:nvPr/>
          </p:nvSpPr>
          <p:spPr bwMode="auto">
            <a:xfrm>
              <a:off x="10181451" y="440652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1668D4F3-AE47-F99D-7BBB-584C36387808}"/>
                </a:ext>
              </a:extLst>
            </p:cNvPr>
            <p:cNvSpPr/>
            <p:nvPr/>
          </p:nvSpPr>
          <p:spPr bwMode="auto">
            <a:xfrm>
              <a:off x="10249245" y="442437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722A8A78-8DE0-1F6F-8372-BDB83C216014}"/>
                </a:ext>
              </a:extLst>
            </p:cNvPr>
            <p:cNvSpPr/>
            <p:nvPr/>
          </p:nvSpPr>
          <p:spPr bwMode="auto">
            <a:xfrm>
              <a:off x="10213091" y="452591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D5E53EAB-6CE1-493F-2A84-CC1B71455352}"/>
                </a:ext>
              </a:extLst>
            </p:cNvPr>
            <p:cNvSpPr/>
            <p:nvPr/>
          </p:nvSpPr>
          <p:spPr bwMode="auto">
            <a:xfrm>
              <a:off x="10081097" y="452149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DB9D87E2-F660-B848-ABC6-8F257EB928F1}"/>
                </a:ext>
              </a:extLst>
            </p:cNvPr>
            <p:cNvSpPr/>
            <p:nvPr/>
          </p:nvSpPr>
          <p:spPr bwMode="auto">
            <a:xfrm>
              <a:off x="10037670" y="465396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E80CE4D5-BF6B-9B45-DA90-E44492E8B559}"/>
                </a:ext>
              </a:extLst>
            </p:cNvPr>
            <p:cNvSpPr/>
            <p:nvPr/>
          </p:nvSpPr>
          <p:spPr bwMode="auto">
            <a:xfrm>
              <a:off x="9878930" y="456925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C17C393-AA47-CABF-9494-EA0672DAA673}"/>
                </a:ext>
              </a:extLst>
            </p:cNvPr>
            <p:cNvSpPr/>
            <p:nvPr/>
          </p:nvSpPr>
          <p:spPr bwMode="auto">
            <a:xfrm>
              <a:off x="9942932" y="456993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8132FD1-2841-D074-3D08-719C78F0C471}"/>
                </a:ext>
              </a:extLst>
            </p:cNvPr>
            <p:cNvSpPr/>
            <p:nvPr/>
          </p:nvSpPr>
          <p:spPr bwMode="auto">
            <a:xfrm>
              <a:off x="10010079" y="457029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B025F3C6-45CA-59DB-0520-79C291C4499E}"/>
                </a:ext>
              </a:extLst>
            </p:cNvPr>
            <p:cNvSpPr/>
            <p:nvPr/>
          </p:nvSpPr>
          <p:spPr bwMode="auto">
            <a:xfrm>
              <a:off x="10082369" y="458429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57896324-9E45-9F34-6D9A-5AA4120C66CC}"/>
                </a:ext>
              </a:extLst>
            </p:cNvPr>
            <p:cNvSpPr/>
            <p:nvPr/>
          </p:nvSpPr>
          <p:spPr bwMode="auto">
            <a:xfrm>
              <a:off x="10146878" y="459752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F1EDB3B1-E9C2-A4B4-1D6F-B8FFF4F524EC}"/>
                </a:ext>
              </a:extLst>
            </p:cNvPr>
            <p:cNvSpPr/>
            <p:nvPr/>
          </p:nvSpPr>
          <p:spPr bwMode="auto">
            <a:xfrm>
              <a:off x="10279071" y="460871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EB7562AB-1B29-4143-A173-ABB52E4BB170}"/>
                </a:ext>
              </a:extLst>
            </p:cNvPr>
            <p:cNvSpPr/>
            <p:nvPr/>
          </p:nvSpPr>
          <p:spPr bwMode="auto">
            <a:xfrm>
              <a:off x="10212507" y="459616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455F37B4-45AB-EBF4-6A85-721CF5E59C34}"/>
                </a:ext>
              </a:extLst>
            </p:cNvPr>
            <p:cNvSpPr/>
            <p:nvPr/>
          </p:nvSpPr>
          <p:spPr bwMode="auto">
            <a:xfrm>
              <a:off x="10343842" y="461702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3BE2935C-FFAD-E6F8-3B35-E363779CEEC7}"/>
                </a:ext>
              </a:extLst>
            </p:cNvPr>
            <p:cNvSpPr/>
            <p:nvPr/>
          </p:nvSpPr>
          <p:spPr bwMode="auto">
            <a:xfrm>
              <a:off x="10476034" y="459755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A565C9E8-1A91-C950-3784-45FB5508CBDB}"/>
                </a:ext>
              </a:extLst>
            </p:cNvPr>
            <p:cNvSpPr/>
            <p:nvPr/>
          </p:nvSpPr>
          <p:spPr bwMode="auto">
            <a:xfrm>
              <a:off x="10048233" y="439930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1E380120-7AD9-20CB-1AE1-6693751CEB5B}"/>
                </a:ext>
              </a:extLst>
            </p:cNvPr>
            <p:cNvSpPr/>
            <p:nvPr/>
          </p:nvSpPr>
          <p:spPr bwMode="auto">
            <a:xfrm>
              <a:off x="10610026" y="457848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25856162-B840-0B08-7D3D-55E23843F4F5}"/>
                </a:ext>
              </a:extLst>
            </p:cNvPr>
            <p:cNvSpPr/>
            <p:nvPr/>
          </p:nvSpPr>
          <p:spPr bwMode="auto">
            <a:xfrm>
              <a:off x="10680931" y="456934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FF63AA28-39DC-03F4-FD2A-64BE4D22711F}"/>
                </a:ext>
              </a:extLst>
            </p:cNvPr>
            <p:cNvSpPr/>
            <p:nvPr/>
          </p:nvSpPr>
          <p:spPr bwMode="auto">
            <a:xfrm>
              <a:off x="10748347" y="456617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54C0CE5-41BC-8203-F07D-6D0D49899FD0}"/>
                </a:ext>
              </a:extLst>
            </p:cNvPr>
            <p:cNvSpPr/>
            <p:nvPr/>
          </p:nvSpPr>
          <p:spPr bwMode="auto">
            <a:xfrm>
              <a:off x="10543656" y="459910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8A35A5FE-159F-F6E5-83BA-E37211B685D7}"/>
                </a:ext>
              </a:extLst>
            </p:cNvPr>
            <p:cNvSpPr/>
            <p:nvPr/>
          </p:nvSpPr>
          <p:spPr bwMode="auto">
            <a:xfrm>
              <a:off x="10411133" y="461219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77D3B9A9-11D0-02F0-80CE-98ED2AC6A948}"/>
                </a:ext>
              </a:extLst>
            </p:cNvPr>
            <p:cNvSpPr/>
            <p:nvPr/>
          </p:nvSpPr>
          <p:spPr bwMode="auto">
            <a:xfrm>
              <a:off x="10819119" y="456214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5B161A28-C2B7-C018-48E9-1EB23B5C03D4}"/>
                </a:ext>
              </a:extLst>
            </p:cNvPr>
            <p:cNvSpPr/>
            <p:nvPr/>
          </p:nvSpPr>
          <p:spPr bwMode="auto">
            <a:xfrm>
              <a:off x="9908445" y="449689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731561D6-C7A2-D4B6-1A34-7903C7D4C8CA}"/>
                </a:ext>
              </a:extLst>
            </p:cNvPr>
            <p:cNvSpPr/>
            <p:nvPr/>
          </p:nvSpPr>
          <p:spPr bwMode="auto">
            <a:xfrm>
              <a:off x="9910530" y="463757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E53F625E-EA5C-6724-A84F-E483F411334B}"/>
                </a:ext>
              </a:extLst>
            </p:cNvPr>
            <p:cNvSpPr/>
            <p:nvPr/>
          </p:nvSpPr>
          <p:spPr bwMode="auto">
            <a:xfrm>
              <a:off x="9969136" y="464759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0C68FA15-F82B-1CC2-4D6C-36B343804345}"/>
                </a:ext>
              </a:extLst>
            </p:cNvPr>
            <p:cNvSpPr/>
            <p:nvPr/>
          </p:nvSpPr>
          <p:spPr bwMode="auto">
            <a:xfrm>
              <a:off x="10112540" y="465616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410F0548-BD6C-D29B-9C8D-204142BEC339}"/>
                </a:ext>
              </a:extLst>
            </p:cNvPr>
            <p:cNvSpPr/>
            <p:nvPr/>
          </p:nvSpPr>
          <p:spPr bwMode="auto">
            <a:xfrm>
              <a:off x="10241264" y="467894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D8E717E8-C8B1-658C-CA11-ACE25F3CC89C}"/>
                </a:ext>
              </a:extLst>
            </p:cNvPr>
            <p:cNvSpPr/>
            <p:nvPr/>
          </p:nvSpPr>
          <p:spPr bwMode="auto">
            <a:xfrm>
              <a:off x="10173948" y="467866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C62BDD41-B43C-7F65-28AC-051B370E8E5A}"/>
                </a:ext>
              </a:extLst>
            </p:cNvPr>
            <p:cNvSpPr/>
            <p:nvPr/>
          </p:nvSpPr>
          <p:spPr bwMode="auto">
            <a:xfrm>
              <a:off x="10305048" y="467934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84BCF24F-9C13-107B-6066-7229D32CC453}"/>
                </a:ext>
              </a:extLst>
            </p:cNvPr>
            <p:cNvSpPr/>
            <p:nvPr/>
          </p:nvSpPr>
          <p:spPr bwMode="auto">
            <a:xfrm>
              <a:off x="10440289" y="467660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63CC8E66-AD17-D4DD-6E0D-02BA353869A6}"/>
                </a:ext>
              </a:extLst>
            </p:cNvPr>
            <p:cNvSpPr/>
            <p:nvPr/>
          </p:nvSpPr>
          <p:spPr bwMode="auto">
            <a:xfrm>
              <a:off x="10374116" y="468165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452E40B4-1638-AF62-700C-DE96432E5B61}"/>
                </a:ext>
              </a:extLst>
            </p:cNvPr>
            <p:cNvSpPr/>
            <p:nvPr/>
          </p:nvSpPr>
          <p:spPr bwMode="auto">
            <a:xfrm>
              <a:off x="10885039" y="511494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FF1FDA7D-BF1A-C20F-CAE0-FFB06D1462AE}"/>
                </a:ext>
              </a:extLst>
            </p:cNvPr>
            <p:cNvSpPr/>
            <p:nvPr/>
          </p:nvSpPr>
          <p:spPr bwMode="auto">
            <a:xfrm>
              <a:off x="10952264" y="510358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EEB58F46-1B25-0007-15D5-742EC99C9223}"/>
                </a:ext>
              </a:extLst>
            </p:cNvPr>
            <p:cNvSpPr/>
            <p:nvPr/>
          </p:nvSpPr>
          <p:spPr bwMode="auto">
            <a:xfrm>
              <a:off x="9942932" y="471129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33B05E2C-2B54-5AA6-1E2B-37D341A09B4C}"/>
                </a:ext>
              </a:extLst>
            </p:cNvPr>
            <p:cNvSpPr/>
            <p:nvPr/>
          </p:nvSpPr>
          <p:spPr bwMode="auto">
            <a:xfrm>
              <a:off x="9879630" y="470060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0D87421F-FA96-8974-CF25-ED7C038BAB2C}"/>
                </a:ext>
              </a:extLst>
            </p:cNvPr>
            <p:cNvSpPr/>
            <p:nvPr/>
          </p:nvSpPr>
          <p:spPr bwMode="auto">
            <a:xfrm>
              <a:off x="10010274" y="472046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B389A554-A009-CA52-CBCB-E4E091FFE61C}"/>
                </a:ext>
              </a:extLst>
            </p:cNvPr>
            <p:cNvSpPr/>
            <p:nvPr/>
          </p:nvSpPr>
          <p:spPr bwMode="auto">
            <a:xfrm>
              <a:off x="10086951" y="472981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74CB5D7C-7A48-1067-A159-76E96F90399E}"/>
                </a:ext>
              </a:extLst>
            </p:cNvPr>
            <p:cNvSpPr/>
            <p:nvPr/>
          </p:nvSpPr>
          <p:spPr bwMode="auto">
            <a:xfrm>
              <a:off x="10208302" y="474740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CF62317D-710F-4F37-3CB7-27347B3EFF18}"/>
                </a:ext>
              </a:extLst>
            </p:cNvPr>
            <p:cNvSpPr/>
            <p:nvPr/>
          </p:nvSpPr>
          <p:spPr bwMode="auto">
            <a:xfrm>
              <a:off x="10140750" y="473722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80A51CB7-02FC-77C3-AA85-C1895F715FEF}"/>
                </a:ext>
              </a:extLst>
            </p:cNvPr>
            <p:cNvSpPr/>
            <p:nvPr/>
          </p:nvSpPr>
          <p:spPr bwMode="auto">
            <a:xfrm>
              <a:off x="10287972" y="475329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12CD522F-678C-FFB7-E145-610FF5675E33}"/>
                </a:ext>
              </a:extLst>
            </p:cNvPr>
            <p:cNvSpPr/>
            <p:nvPr/>
          </p:nvSpPr>
          <p:spPr bwMode="auto">
            <a:xfrm>
              <a:off x="10333346" y="474567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AEBD1FF6-83FA-4C7E-82F5-F1E0E8155B81}"/>
                </a:ext>
              </a:extLst>
            </p:cNvPr>
            <p:cNvSpPr/>
            <p:nvPr/>
          </p:nvSpPr>
          <p:spPr bwMode="auto">
            <a:xfrm>
              <a:off x="10362869" y="476156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3FD32F95-2EEB-684A-4590-1191D7997E84}"/>
                </a:ext>
              </a:extLst>
            </p:cNvPr>
            <p:cNvSpPr/>
            <p:nvPr/>
          </p:nvSpPr>
          <p:spPr bwMode="auto">
            <a:xfrm>
              <a:off x="10477929" y="474604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DFC065E8-0D27-41A9-6B77-E36294B6CC07}"/>
                </a:ext>
              </a:extLst>
            </p:cNvPr>
            <p:cNvSpPr/>
            <p:nvPr/>
          </p:nvSpPr>
          <p:spPr bwMode="auto">
            <a:xfrm>
              <a:off x="10419147" y="475004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8BC3574F-EEB4-3D51-7169-6C7BBEB90252}"/>
                </a:ext>
              </a:extLst>
            </p:cNvPr>
            <p:cNvSpPr/>
            <p:nvPr/>
          </p:nvSpPr>
          <p:spPr bwMode="auto">
            <a:xfrm>
              <a:off x="10540678" y="474013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130B4E3A-8C2E-1AB7-1B30-15692742C823}"/>
                </a:ext>
              </a:extLst>
            </p:cNvPr>
            <p:cNvSpPr/>
            <p:nvPr/>
          </p:nvSpPr>
          <p:spPr bwMode="auto">
            <a:xfrm>
              <a:off x="10678729" y="472085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C8ED8847-2C85-D332-8A52-2574F0EAFD6D}"/>
                </a:ext>
              </a:extLst>
            </p:cNvPr>
            <p:cNvSpPr/>
            <p:nvPr/>
          </p:nvSpPr>
          <p:spPr bwMode="auto">
            <a:xfrm>
              <a:off x="10505519" y="466650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CAD450A4-1A2B-2D11-629C-D3CCEF2FF302}"/>
                </a:ext>
              </a:extLst>
            </p:cNvPr>
            <p:cNvSpPr/>
            <p:nvPr/>
          </p:nvSpPr>
          <p:spPr bwMode="auto">
            <a:xfrm>
              <a:off x="10816826" y="470368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1F2FEBDB-38BB-B8D5-5B64-2AA39E55A2C0}"/>
                </a:ext>
              </a:extLst>
            </p:cNvPr>
            <p:cNvSpPr/>
            <p:nvPr/>
          </p:nvSpPr>
          <p:spPr bwMode="auto">
            <a:xfrm>
              <a:off x="10573032" y="466162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C7E8857A-290F-67B4-AB77-3691B87C0DC2}"/>
                </a:ext>
              </a:extLst>
            </p:cNvPr>
            <p:cNvSpPr/>
            <p:nvPr/>
          </p:nvSpPr>
          <p:spPr bwMode="auto">
            <a:xfrm>
              <a:off x="10638823" y="464290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4E4B5A7E-EA55-54DB-48F2-CA58195E045C}"/>
                </a:ext>
              </a:extLst>
            </p:cNvPr>
            <p:cNvSpPr/>
            <p:nvPr/>
          </p:nvSpPr>
          <p:spPr bwMode="auto">
            <a:xfrm>
              <a:off x="10749782" y="471648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A2CA75B0-C445-016C-1E92-14C7BED77BBF}"/>
                </a:ext>
              </a:extLst>
            </p:cNvPr>
            <p:cNvSpPr/>
            <p:nvPr/>
          </p:nvSpPr>
          <p:spPr bwMode="auto">
            <a:xfrm>
              <a:off x="10612076" y="472820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2843984F-1A42-6DAC-4DF8-66A372348F72}"/>
                </a:ext>
              </a:extLst>
            </p:cNvPr>
            <p:cNvSpPr/>
            <p:nvPr/>
          </p:nvSpPr>
          <p:spPr bwMode="auto">
            <a:xfrm>
              <a:off x="10710335" y="463661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A39B4FFD-70FF-97DA-5275-47C4A4AD4888}"/>
                </a:ext>
              </a:extLst>
            </p:cNvPr>
            <p:cNvSpPr/>
            <p:nvPr/>
          </p:nvSpPr>
          <p:spPr bwMode="auto">
            <a:xfrm>
              <a:off x="10782684" y="463411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ED9C40A1-9937-09B3-8D28-17C6DD638EC4}"/>
                </a:ext>
              </a:extLst>
            </p:cNvPr>
            <p:cNvSpPr/>
            <p:nvPr/>
          </p:nvSpPr>
          <p:spPr bwMode="auto">
            <a:xfrm>
              <a:off x="10681390" y="513094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65A87992-F913-5B86-42DF-FA258887CC5F}"/>
                </a:ext>
              </a:extLst>
            </p:cNvPr>
            <p:cNvSpPr/>
            <p:nvPr/>
          </p:nvSpPr>
          <p:spPr bwMode="auto">
            <a:xfrm>
              <a:off x="10815994" y="512655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398FB207-40CD-B5F4-E25E-74385A4AC5BA}"/>
                </a:ext>
              </a:extLst>
            </p:cNvPr>
            <p:cNvSpPr/>
            <p:nvPr/>
          </p:nvSpPr>
          <p:spPr bwMode="auto">
            <a:xfrm>
              <a:off x="9814135" y="511857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D7422841-A130-BC21-2324-D8DCECB758E6}"/>
                </a:ext>
              </a:extLst>
            </p:cNvPr>
            <p:cNvSpPr/>
            <p:nvPr/>
          </p:nvSpPr>
          <p:spPr bwMode="auto">
            <a:xfrm>
              <a:off x="9742628" y="510624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58A1F258-AB6D-590C-2620-2EA2E775C604}"/>
                </a:ext>
              </a:extLst>
            </p:cNvPr>
            <p:cNvSpPr/>
            <p:nvPr/>
          </p:nvSpPr>
          <p:spPr bwMode="auto">
            <a:xfrm>
              <a:off x="10748022" y="513010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E21CF456-9C45-D304-B033-94C575286EBD}"/>
                </a:ext>
              </a:extLst>
            </p:cNvPr>
            <p:cNvSpPr/>
            <p:nvPr/>
          </p:nvSpPr>
          <p:spPr bwMode="auto">
            <a:xfrm>
              <a:off x="10955098" y="496974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22C13E7B-BE03-51D9-1181-9DC4AE495205}"/>
                </a:ext>
              </a:extLst>
            </p:cNvPr>
            <p:cNvSpPr/>
            <p:nvPr/>
          </p:nvSpPr>
          <p:spPr bwMode="auto">
            <a:xfrm>
              <a:off x="9875103" y="511678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D2CF401B-EAF5-BC90-C51D-A04587A7B164}"/>
                </a:ext>
              </a:extLst>
            </p:cNvPr>
            <p:cNvSpPr/>
            <p:nvPr/>
          </p:nvSpPr>
          <p:spPr bwMode="auto">
            <a:xfrm>
              <a:off x="9946278" y="512827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29958794-869B-C918-25B4-64BC4FF9D524}"/>
                </a:ext>
              </a:extLst>
            </p:cNvPr>
            <p:cNvSpPr/>
            <p:nvPr/>
          </p:nvSpPr>
          <p:spPr bwMode="auto">
            <a:xfrm>
              <a:off x="10012874" y="513277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C1516F58-E1D4-65B5-4DC7-D337498BC2CA}"/>
                </a:ext>
              </a:extLst>
            </p:cNvPr>
            <p:cNvSpPr/>
            <p:nvPr/>
          </p:nvSpPr>
          <p:spPr bwMode="auto">
            <a:xfrm>
              <a:off x="10082894" y="513094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379BB0F9-40BC-7FAB-EBFF-49F8FF165E06}"/>
                </a:ext>
              </a:extLst>
            </p:cNvPr>
            <p:cNvSpPr/>
            <p:nvPr/>
          </p:nvSpPr>
          <p:spPr bwMode="auto">
            <a:xfrm>
              <a:off x="10144112" y="515213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7A553FB2-7788-CFC8-12AB-C25BF94538D5}"/>
                </a:ext>
              </a:extLst>
            </p:cNvPr>
            <p:cNvSpPr/>
            <p:nvPr/>
          </p:nvSpPr>
          <p:spPr bwMode="auto">
            <a:xfrm>
              <a:off x="10213229" y="515479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3AA4CA97-15EE-445C-1FBF-47E7915F12B3}"/>
                </a:ext>
              </a:extLst>
            </p:cNvPr>
            <p:cNvSpPr/>
            <p:nvPr/>
          </p:nvSpPr>
          <p:spPr bwMode="auto">
            <a:xfrm>
              <a:off x="10176649" y="518157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8AAB89B9-E708-1EF9-E3B4-7A45B6F3C989}"/>
                </a:ext>
              </a:extLst>
            </p:cNvPr>
            <p:cNvSpPr/>
            <p:nvPr/>
          </p:nvSpPr>
          <p:spPr bwMode="auto">
            <a:xfrm>
              <a:off x="10236583" y="520394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3D921C78-BD85-846E-BED7-E298A1827D42}"/>
                </a:ext>
              </a:extLst>
            </p:cNvPr>
            <p:cNvSpPr/>
            <p:nvPr/>
          </p:nvSpPr>
          <p:spPr bwMode="auto">
            <a:xfrm>
              <a:off x="10920159" y="497077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92C4F8FD-D254-41CA-5DEB-2A199ED81E95}"/>
                </a:ext>
              </a:extLst>
            </p:cNvPr>
            <p:cNvSpPr/>
            <p:nvPr/>
          </p:nvSpPr>
          <p:spPr bwMode="auto">
            <a:xfrm>
              <a:off x="10312668" y="515746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DA794FC8-15F6-DC36-2CA3-9E06E491E919}"/>
                </a:ext>
              </a:extLst>
            </p:cNvPr>
            <p:cNvSpPr/>
            <p:nvPr/>
          </p:nvSpPr>
          <p:spPr bwMode="auto">
            <a:xfrm>
              <a:off x="10369428" y="520468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488B964F-A6EB-1194-E777-FCC41CE7B744}"/>
                </a:ext>
              </a:extLst>
            </p:cNvPr>
            <p:cNvSpPr/>
            <p:nvPr/>
          </p:nvSpPr>
          <p:spPr bwMode="auto">
            <a:xfrm>
              <a:off x="10319973" y="523125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099C2202-A5C4-D8C8-3D9F-6130373B8E55}"/>
                </a:ext>
              </a:extLst>
            </p:cNvPr>
            <p:cNvSpPr/>
            <p:nvPr/>
          </p:nvSpPr>
          <p:spPr bwMode="auto">
            <a:xfrm>
              <a:off x="10412725" y="515746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B7BD1795-12B1-1046-3E1B-8FB1E8C817E4}"/>
                </a:ext>
              </a:extLst>
            </p:cNvPr>
            <p:cNvSpPr/>
            <p:nvPr/>
          </p:nvSpPr>
          <p:spPr bwMode="auto">
            <a:xfrm>
              <a:off x="10480932" y="515746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2D5A6A6E-6D92-BA13-6E8D-EB5EDB529852}"/>
                </a:ext>
              </a:extLst>
            </p:cNvPr>
            <p:cNvSpPr/>
            <p:nvPr/>
          </p:nvSpPr>
          <p:spPr bwMode="auto">
            <a:xfrm>
              <a:off x="10540820" y="515213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52423CA1-BFF5-BD37-705E-5286E9A94016}"/>
                </a:ext>
              </a:extLst>
            </p:cNvPr>
            <p:cNvSpPr/>
            <p:nvPr/>
          </p:nvSpPr>
          <p:spPr bwMode="auto">
            <a:xfrm>
              <a:off x="10610015" y="513543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26B28D50-E142-C463-6504-95E25D63B8A9}"/>
                </a:ext>
              </a:extLst>
            </p:cNvPr>
            <p:cNvSpPr/>
            <p:nvPr/>
          </p:nvSpPr>
          <p:spPr bwMode="auto">
            <a:xfrm>
              <a:off x="10515283" y="518132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941165DF-3128-086C-84EC-B89146AC6B6A}"/>
                </a:ext>
              </a:extLst>
            </p:cNvPr>
            <p:cNvSpPr/>
            <p:nvPr/>
          </p:nvSpPr>
          <p:spPr bwMode="auto">
            <a:xfrm>
              <a:off x="10447351" y="518665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E2F46DE1-D9AA-578E-D12B-FB3194694510}"/>
                </a:ext>
              </a:extLst>
            </p:cNvPr>
            <p:cNvGrpSpPr/>
            <p:nvPr/>
          </p:nvGrpSpPr>
          <p:grpSpPr>
            <a:xfrm>
              <a:off x="9744566" y="4974144"/>
              <a:ext cx="1199452" cy="106947"/>
              <a:chOff x="7876884" y="4956734"/>
              <a:chExt cx="1199452" cy="106947"/>
            </a:xfrm>
            <a:solidFill>
              <a:schemeClr val="accent1"/>
            </a:solidFill>
          </p:grpSpPr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30B15179-59F6-EA2E-7663-E33FFA344C4C}"/>
                  </a:ext>
                </a:extLst>
              </p:cNvPr>
              <p:cNvSpPr/>
              <p:nvPr/>
            </p:nvSpPr>
            <p:spPr bwMode="auto">
              <a:xfrm>
                <a:off x="7876884" y="495673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Oval 351">
                <a:extLst>
                  <a:ext uri="{FF2B5EF4-FFF2-40B4-BE49-F238E27FC236}">
                    <a16:creationId xmlns:a16="http://schemas.microsoft.com/office/drawing/2014/main" id="{9CCA2B3D-0F25-1068-F766-742D8D597995}"/>
                  </a:ext>
                </a:extLst>
              </p:cNvPr>
              <p:cNvSpPr/>
              <p:nvPr/>
            </p:nvSpPr>
            <p:spPr bwMode="auto">
              <a:xfrm>
                <a:off x="7931254" y="496255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42A88373-AD1B-7CD4-BDE5-CBF1CCAFDF59}"/>
                  </a:ext>
                </a:extLst>
              </p:cNvPr>
              <p:cNvSpPr/>
              <p:nvPr/>
            </p:nvSpPr>
            <p:spPr bwMode="auto">
              <a:xfrm>
                <a:off x="7977357" y="496646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A85215F3-780A-FCC0-DC8D-E34E9118ED5D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BF2C7DDD-134C-55E6-2169-E4CD7A7C3870}"/>
                  </a:ext>
                </a:extLst>
              </p:cNvPr>
              <p:cNvSpPr/>
              <p:nvPr/>
            </p:nvSpPr>
            <p:spPr bwMode="auto">
              <a:xfrm>
                <a:off x="8072342" y="497360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A57E43B3-F79B-E9A1-EA43-80E446AEBA4A}"/>
                  </a:ext>
                </a:extLst>
              </p:cNvPr>
              <p:cNvSpPr/>
              <p:nvPr/>
            </p:nvSpPr>
            <p:spPr bwMode="auto">
              <a:xfrm>
                <a:off x="8120826" y="498226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0E717D73-35F4-E604-085B-FABE20FE7E72}"/>
                  </a:ext>
                </a:extLst>
              </p:cNvPr>
              <p:cNvSpPr/>
              <p:nvPr/>
            </p:nvSpPr>
            <p:spPr bwMode="auto">
              <a:xfrm>
                <a:off x="8215479" y="49870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37F2C0DF-42BC-22AB-5E21-45D2DF203F5B}"/>
                  </a:ext>
                </a:extLst>
              </p:cNvPr>
              <p:cNvSpPr/>
              <p:nvPr/>
            </p:nvSpPr>
            <p:spPr bwMode="auto">
              <a:xfrm>
                <a:off x="8161541" y="498352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2D4E9833-0782-D784-B0FB-816592BA1AF2}"/>
                  </a:ext>
                </a:extLst>
              </p:cNvPr>
              <p:cNvSpPr/>
              <p:nvPr/>
            </p:nvSpPr>
            <p:spPr bwMode="auto">
              <a:xfrm>
                <a:off x="8264295" y="499670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E7E78DE9-8FBD-2725-8397-1248BC7696C0}"/>
                  </a:ext>
                </a:extLst>
              </p:cNvPr>
              <p:cNvSpPr/>
              <p:nvPr/>
            </p:nvSpPr>
            <p:spPr bwMode="auto">
              <a:xfrm>
                <a:off x="8362396" y="500193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Oval 360">
                <a:extLst>
                  <a:ext uri="{FF2B5EF4-FFF2-40B4-BE49-F238E27FC236}">
                    <a16:creationId xmlns:a16="http://schemas.microsoft.com/office/drawing/2014/main" id="{AF40AF3E-5B96-5D81-EA59-B188EC9F2C39}"/>
                  </a:ext>
                </a:extLst>
              </p:cNvPr>
              <p:cNvSpPr/>
              <p:nvPr/>
            </p:nvSpPr>
            <p:spPr bwMode="auto">
              <a:xfrm>
                <a:off x="8443115" y="500342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A705459B-80B7-42A9-688C-42DB005B8B68}"/>
                  </a:ext>
                </a:extLst>
              </p:cNvPr>
              <p:cNvSpPr/>
              <p:nvPr/>
            </p:nvSpPr>
            <p:spPr bwMode="auto">
              <a:xfrm>
                <a:off x="8502982" y="500530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7DDEF4AB-7E5C-949A-E3E1-FC21DD76BD05}"/>
                  </a:ext>
                </a:extLst>
              </p:cNvPr>
              <p:cNvSpPr/>
              <p:nvPr/>
            </p:nvSpPr>
            <p:spPr bwMode="auto">
              <a:xfrm>
                <a:off x="8546653" y="500530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Oval 363">
                <a:extLst>
                  <a:ext uri="{FF2B5EF4-FFF2-40B4-BE49-F238E27FC236}">
                    <a16:creationId xmlns:a16="http://schemas.microsoft.com/office/drawing/2014/main" id="{C75C2145-DDEA-38A5-E75A-EB415A7A5C47}"/>
                  </a:ext>
                </a:extLst>
              </p:cNvPr>
              <p:cNvSpPr/>
              <p:nvPr/>
            </p:nvSpPr>
            <p:spPr bwMode="auto">
              <a:xfrm>
                <a:off x="8398030" y="5003167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Oval 364">
                <a:extLst>
                  <a:ext uri="{FF2B5EF4-FFF2-40B4-BE49-F238E27FC236}">
                    <a16:creationId xmlns:a16="http://schemas.microsoft.com/office/drawing/2014/main" id="{D2C24FE6-9356-1A5B-C27C-C613461B2ABA}"/>
                  </a:ext>
                </a:extLst>
              </p:cNvPr>
              <p:cNvSpPr/>
              <p:nvPr/>
            </p:nvSpPr>
            <p:spPr bwMode="auto">
              <a:xfrm>
                <a:off x="8313111" y="500262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Oval 365">
                <a:extLst>
                  <a:ext uri="{FF2B5EF4-FFF2-40B4-BE49-F238E27FC236}">
                    <a16:creationId xmlns:a16="http://schemas.microsoft.com/office/drawing/2014/main" id="{AD16FC6C-54F3-5560-87E4-C55DCBC66C48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AAFB9834-FE31-E9D6-8C77-311092095FD6}"/>
                  </a:ext>
                </a:extLst>
              </p:cNvPr>
              <p:cNvSpPr/>
              <p:nvPr/>
            </p:nvSpPr>
            <p:spPr bwMode="auto">
              <a:xfrm>
                <a:off x="8644206" y="499178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0192F064-BD3B-EC3D-0C91-BC62D91CD4ED}"/>
                  </a:ext>
                </a:extLst>
              </p:cNvPr>
              <p:cNvSpPr/>
              <p:nvPr/>
            </p:nvSpPr>
            <p:spPr bwMode="auto">
              <a:xfrm>
                <a:off x="8694003" y="498747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id="{C8F6F8BF-ECF0-9BD8-7BD0-10FFDEDF583A}"/>
                  </a:ext>
                </a:extLst>
              </p:cNvPr>
              <p:cNvSpPr/>
              <p:nvPr/>
            </p:nvSpPr>
            <p:spPr bwMode="auto">
              <a:xfrm>
                <a:off x="8741375" y="498449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0809AC44-3D37-18C8-B208-E8ACCD6CB5F6}"/>
                  </a:ext>
                </a:extLst>
              </p:cNvPr>
              <p:cNvSpPr/>
              <p:nvPr/>
            </p:nvSpPr>
            <p:spPr bwMode="auto">
              <a:xfrm>
                <a:off x="8787132" y="498114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86A6F509-7A5A-72B8-4974-1A1764B4C3DB}"/>
                  </a:ext>
                </a:extLst>
              </p:cNvPr>
              <p:cNvSpPr/>
              <p:nvPr/>
            </p:nvSpPr>
            <p:spPr bwMode="auto">
              <a:xfrm>
                <a:off x="8878189" y="497272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9E279D52-29BD-D66F-C7FE-167D08563C64}"/>
                  </a:ext>
                </a:extLst>
              </p:cNvPr>
              <p:cNvSpPr/>
              <p:nvPr/>
            </p:nvSpPr>
            <p:spPr bwMode="auto">
              <a:xfrm>
                <a:off x="8833326" y="497503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4D0129E8-62E4-C5EA-D256-6105A785CF5C}"/>
                  </a:ext>
                </a:extLst>
              </p:cNvPr>
              <p:cNvSpPr/>
              <p:nvPr/>
            </p:nvSpPr>
            <p:spPr bwMode="auto">
              <a:xfrm>
                <a:off x="8917552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4C12F400-A3CB-B4A9-8BF6-471AEE068842}"/>
                  </a:ext>
                </a:extLst>
              </p:cNvPr>
              <p:cNvSpPr/>
              <p:nvPr/>
            </p:nvSpPr>
            <p:spPr bwMode="auto">
              <a:xfrm>
                <a:off x="9017955" y="495709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Oval 374">
                <a:extLst>
                  <a:ext uri="{FF2B5EF4-FFF2-40B4-BE49-F238E27FC236}">
                    <a16:creationId xmlns:a16="http://schemas.microsoft.com/office/drawing/2014/main" id="{2C4B40D8-3965-121B-B8E7-87F27FDFDA96}"/>
                  </a:ext>
                </a:extLst>
              </p:cNvPr>
              <p:cNvSpPr/>
              <p:nvPr/>
            </p:nvSpPr>
            <p:spPr bwMode="auto">
              <a:xfrm>
                <a:off x="8969700" y="496037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D57BB1A5-E6CA-8B60-F4E2-FE4FE70260EB}"/>
                </a:ext>
              </a:extLst>
            </p:cNvPr>
            <p:cNvGrpSpPr/>
            <p:nvPr/>
          </p:nvGrpSpPr>
          <p:grpSpPr>
            <a:xfrm>
              <a:off x="9753627" y="5032954"/>
              <a:ext cx="1220780" cy="120562"/>
              <a:chOff x="7879550" y="4951402"/>
              <a:chExt cx="1220780" cy="120562"/>
            </a:xfrm>
            <a:solidFill>
              <a:schemeClr val="accent1"/>
            </a:solidFill>
          </p:grpSpPr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DE6822D2-6CF5-D550-36FC-96728781C2FD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1C7F1C2C-5143-7F8F-D486-9DD89D16FC53}"/>
                  </a:ext>
                </a:extLst>
              </p:cNvPr>
              <p:cNvSpPr/>
              <p:nvPr/>
            </p:nvSpPr>
            <p:spPr bwMode="auto">
              <a:xfrm>
                <a:off x="7931254" y="496255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C9CFE580-C22C-316C-4F28-9813A2D4E879}"/>
                  </a:ext>
                </a:extLst>
              </p:cNvPr>
              <p:cNvSpPr/>
              <p:nvPr/>
            </p:nvSpPr>
            <p:spPr bwMode="auto">
              <a:xfrm>
                <a:off x="7977357" y="496646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F047B492-484E-1D1E-C7F4-42A56C5D97CC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944AEB9E-CFB5-2B42-F136-AAF100D74EEE}"/>
                  </a:ext>
                </a:extLst>
              </p:cNvPr>
              <p:cNvSpPr/>
              <p:nvPr/>
            </p:nvSpPr>
            <p:spPr bwMode="auto">
              <a:xfrm>
                <a:off x="8069961" y="496884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E986F89A-7BDF-B42B-7A5B-67207A94DEAD}"/>
                  </a:ext>
                </a:extLst>
              </p:cNvPr>
              <p:cNvSpPr/>
              <p:nvPr/>
            </p:nvSpPr>
            <p:spPr bwMode="auto">
              <a:xfrm>
                <a:off x="8120826" y="497750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E0F20153-AA9C-79F6-1FA1-97EB768AD443}"/>
                  </a:ext>
                </a:extLst>
              </p:cNvPr>
              <p:cNvSpPr/>
              <p:nvPr/>
            </p:nvSpPr>
            <p:spPr bwMode="auto">
              <a:xfrm>
                <a:off x="8215479" y="4984717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2AB863EE-EB70-EA29-507F-0744B439485D}"/>
                  </a:ext>
                </a:extLst>
              </p:cNvPr>
              <p:cNvSpPr/>
              <p:nvPr/>
            </p:nvSpPr>
            <p:spPr bwMode="auto">
              <a:xfrm>
                <a:off x="8161541" y="498114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C47076EB-C5DF-168D-5DE6-2CFA4C0C458D}"/>
                  </a:ext>
                </a:extLst>
              </p:cNvPr>
              <p:cNvSpPr/>
              <p:nvPr/>
            </p:nvSpPr>
            <p:spPr bwMode="auto">
              <a:xfrm>
                <a:off x="8264295" y="498956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9C918647-0903-447B-2539-A0D9DDF06A49}"/>
                  </a:ext>
                </a:extLst>
              </p:cNvPr>
              <p:cNvSpPr/>
              <p:nvPr/>
            </p:nvSpPr>
            <p:spPr bwMode="auto">
              <a:xfrm>
                <a:off x="8362396" y="499479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C9638559-A064-B011-6718-528C2A76DD9C}"/>
                  </a:ext>
                </a:extLst>
              </p:cNvPr>
              <p:cNvSpPr/>
              <p:nvPr/>
            </p:nvSpPr>
            <p:spPr bwMode="auto">
              <a:xfrm>
                <a:off x="8447877" y="500932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72EE3C31-5CD6-DCC2-435C-F500C8459508}"/>
                  </a:ext>
                </a:extLst>
              </p:cNvPr>
              <p:cNvSpPr/>
              <p:nvPr/>
            </p:nvSpPr>
            <p:spPr bwMode="auto">
              <a:xfrm>
                <a:off x="8497650" y="501358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931AA94-AC6F-8C1C-3A52-FBE2297C386D}"/>
                  </a:ext>
                </a:extLst>
              </p:cNvPr>
              <p:cNvSpPr/>
              <p:nvPr/>
            </p:nvSpPr>
            <p:spPr bwMode="auto">
              <a:xfrm>
                <a:off x="8546653" y="500796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E42E1C4F-7A77-2F4C-D366-BEF6B5394955}"/>
                  </a:ext>
                </a:extLst>
              </p:cNvPr>
              <p:cNvSpPr/>
              <p:nvPr/>
            </p:nvSpPr>
            <p:spPr bwMode="auto">
              <a:xfrm>
                <a:off x="8398030" y="499840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5A126F7F-5939-59F9-FE11-8B5A83786194}"/>
                  </a:ext>
                </a:extLst>
              </p:cNvPr>
              <p:cNvSpPr/>
              <p:nvPr/>
            </p:nvSpPr>
            <p:spPr bwMode="auto">
              <a:xfrm>
                <a:off x="8313111" y="499310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61B920A4-4F6C-9C3C-3D3B-C2D07868754C}"/>
                  </a:ext>
                </a:extLst>
              </p:cNvPr>
              <p:cNvSpPr/>
              <p:nvPr/>
            </p:nvSpPr>
            <p:spPr bwMode="auto">
              <a:xfrm>
                <a:off x="8593815" y="499956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672DE40F-F5AE-8FB2-1B1C-871197548436}"/>
                  </a:ext>
                </a:extLst>
              </p:cNvPr>
              <p:cNvSpPr/>
              <p:nvPr/>
            </p:nvSpPr>
            <p:spPr bwMode="auto">
              <a:xfrm>
                <a:off x="8644206" y="499178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B17BCDDA-D669-84ED-6FF4-E2B2AEBA4437}"/>
                  </a:ext>
                </a:extLst>
              </p:cNvPr>
              <p:cNvSpPr/>
              <p:nvPr/>
            </p:nvSpPr>
            <p:spPr bwMode="auto">
              <a:xfrm>
                <a:off x="8694003" y="498747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FD5BE781-B604-49A8-17C3-E600C8043222}"/>
                  </a:ext>
                </a:extLst>
              </p:cNvPr>
              <p:cNvSpPr/>
              <p:nvPr/>
            </p:nvSpPr>
            <p:spPr bwMode="auto">
              <a:xfrm>
                <a:off x="8741375" y="498449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4D363DE2-4F13-798A-D984-C9567F71DDEE}"/>
                  </a:ext>
                </a:extLst>
              </p:cNvPr>
              <p:cNvSpPr/>
              <p:nvPr/>
            </p:nvSpPr>
            <p:spPr bwMode="auto">
              <a:xfrm>
                <a:off x="8787132" y="498114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06DB63D4-12ED-D5BD-5678-693FABDEB0C1}"/>
                  </a:ext>
                </a:extLst>
              </p:cNvPr>
              <p:cNvSpPr/>
              <p:nvPr/>
            </p:nvSpPr>
            <p:spPr bwMode="auto">
              <a:xfrm>
                <a:off x="8888853" y="497272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4F222A51-0D8E-DD8E-AD50-483CCD5434D2}"/>
                  </a:ext>
                </a:extLst>
              </p:cNvPr>
              <p:cNvSpPr/>
              <p:nvPr/>
            </p:nvSpPr>
            <p:spPr bwMode="auto">
              <a:xfrm>
                <a:off x="8841324" y="497503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00029BF3-C2FB-F1D0-B5B6-6B6F5B806A4E}"/>
                  </a:ext>
                </a:extLst>
              </p:cNvPr>
              <p:cNvSpPr/>
              <p:nvPr/>
            </p:nvSpPr>
            <p:spPr bwMode="auto">
              <a:xfrm>
                <a:off x="8933548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D213DB93-738D-EDD3-F8FD-BD53349C1EEC}"/>
                  </a:ext>
                </a:extLst>
              </p:cNvPr>
              <p:cNvSpPr/>
              <p:nvPr/>
            </p:nvSpPr>
            <p:spPr bwMode="auto">
              <a:xfrm>
                <a:off x="9041949" y="495709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DC4BC7AC-A4DA-4200-E8FD-14C5C8C76F37}"/>
                  </a:ext>
                </a:extLst>
              </p:cNvPr>
              <p:cNvSpPr/>
              <p:nvPr/>
            </p:nvSpPr>
            <p:spPr bwMode="auto">
              <a:xfrm>
                <a:off x="8985696" y="496037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7FF4B347-AD80-7F97-E3AB-397B5F9BAA92}"/>
                </a:ext>
              </a:extLst>
            </p:cNvPr>
            <p:cNvGrpSpPr/>
            <p:nvPr/>
          </p:nvGrpSpPr>
          <p:grpSpPr>
            <a:xfrm>
              <a:off x="9761642" y="4829670"/>
              <a:ext cx="1228778" cy="119917"/>
              <a:chOff x="7879550" y="4949096"/>
              <a:chExt cx="1228778" cy="119917"/>
            </a:xfrm>
            <a:solidFill>
              <a:schemeClr val="accent1"/>
            </a:solidFill>
          </p:grpSpPr>
          <p:sp>
            <p:nvSpPr>
              <p:cNvPr id="403" name="Oval 375">
                <a:extLst>
                  <a:ext uri="{FF2B5EF4-FFF2-40B4-BE49-F238E27FC236}">
                    <a16:creationId xmlns:a16="http://schemas.microsoft.com/office/drawing/2014/main" id="{5D3F5D7E-4A80-1FCE-6B59-5724C212E794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Oval 376">
                <a:extLst>
                  <a:ext uri="{FF2B5EF4-FFF2-40B4-BE49-F238E27FC236}">
                    <a16:creationId xmlns:a16="http://schemas.microsoft.com/office/drawing/2014/main" id="{67C98840-8350-9CA0-D3F6-DF39F9D07BF3}"/>
                  </a:ext>
                </a:extLst>
              </p:cNvPr>
              <p:cNvSpPr/>
              <p:nvPr/>
            </p:nvSpPr>
            <p:spPr bwMode="auto">
              <a:xfrm>
                <a:off x="7926492" y="495778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Oval 377">
                <a:extLst>
                  <a:ext uri="{FF2B5EF4-FFF2-40B4-BE49-F238E27FC236}">
                    <a16:creationId xmlns:a16="http://schemas.microsoft.com/office/drawing/2014/main" id="{9A11452B-7B62-8ABA-EF70-9BD226980B7A}"/>
                  </a:ext>
                </a:extLst>
              </p:cNvPr>
              <p:cNvSpPr/>
              <p:nvPr/>
            </p:nvSpPr>
            <p:spPr bwMode="auto">
              <a:xfrm>
                <a:off x="7977357" y="49616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Oval 378">
                <a:extLst>
                  <a:ext uri="{FF2B5EF4-FFF2-40B4-BE49-F238E27FC236}">
                    <a16:creationId xmlns:a16="http://schemas.microsoft.com/office/drawing/2014/main" id="{238BB7F8-CEA6-E02D-5D18-6FEF4F64ED1E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Oval 379">
                <a:extLst>
                  <a:ext uri="{FF2B5EF4-FFF2-40B4-BE49-F238E27FC236}">
                    <a16:creationId xmlns:a16="http://schemas.microsoft.com/office/drawing/2014/main" id="{E9B96B94-3589-CEBF-AA49-BA7E8A89FE2D}"/>
                  </a:ext>
                </a:extLst>
              </p:cNvPr>
              <p:cNvSpPr/>
              <p:nvPr/>
            </p:nvSpPr>
            <p:spPr bwMode="auto">
              <a:xfrm>
                <a:off x="8072342" y="497093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Oval 380">
                <a:extLst>
                  <a:ext uri="{FF2B5EF4-FFF2-40B4-BE49-F238E27FC236}">
                    <a16:creationId xmlns:a16="http://schemas.microsoft.com/office/drawing/2014/main" id="{B9C82E9A-D331-F852-FE06-7B99946B884C}"/>
                  </a:ext>
                </a:extLst>
              </p:cNvPr>
              <p:cNvSpPr/>
              <p:nvPr/>
            </p:nvSpPr>
            <p:spPr bwMode="auto">
              <a:xfrm>
                <a:off x="8120826" y="498169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Oval 381">
                <a:extLst>
                  <a:ext uri="{FF2B5EF4-FFF2-40B4-BE49-F238E27FC236}">
                    <a16:creationId xmlns:a16="http://schemas.microsoft.com/office/drawing/2014/main" id="{C35B11AF-4D40-159C-A5D8-2CC7B10A981B}"/>
                  </a:ext>
                </a:extLst>
              </p:cNvPr>
              <p:cNvSpPr/>
              <p:nvPr/>
            </p:nvSpPr>
            <p:spPr bwMode="auto">
              <a:xfrm>
                <a:off x="8215479" y="499662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Oval 382">
                <a:extLst>
                  <a:ext uri="{FF2B5EF4-FFF2-40B4-BE49-F238E27FC236}">
                    <a16:creationId xmlns:a16="http://schemas.microsoft.com/office/drawing/2014/main" id="{F7625ADB-2EAA-A8D3-CAED-5D8C2A763801}"/>
                  </a:ext>
                </a:extLst>
              </p:cNvPr>
              <p:cNvSpPr/>
              <p:nvPr/>
            </p:nvSpPr>
            <p:spPr bwMode="auto">
              <a:xfrm>
                <a:off x="8161541" y="499038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Oval 383">
                <a:extLst>
                  <a:ext uri="{FF2B5EF4-FFF2-40B4-BE49-F238E27FC236}">
                    <a16:creationId xmlns:a16="http://schemas.microsoft.com/office/drawing/2014/main" id="{AA053A1B-79AF-C67A-7F80-0D22F9D3D215}"/>
                  </a:ext>
                </a:extLst>
              </p:cNvPr>
              <p:cNvSpPr/>
              <p:nvPr/>
            </p:nvSpPr>
            <p:spPr bwMode="auto">
              <a:xfrm>
                <a:off x="8264295" y="500147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Oval 384">
                <a:extLst>
                  <a:ext uri="{FF2B5EF4-FFF2-40B4-BE49-F238E27FC236}">
                    <a16:creationId xmlns:a16="http://schemas.microsoft.com/office/drawing/2014/main" id="{E8689C3E-8737-BC39-8422-A06013F10A85}"/>
                  </a:ext>
                </a:extLst>
              </p:cNvPr>
              <p:cNvSpPr/>
              <p:nvPr/>
            </p:nvSpPr>
            <p:spPr bwMode="auto">
              <a:xfrm>
                <a:off x="8362396" y="500641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Oval 385">
                <a:extLst>
                  <a:ext uri="{FF2B5EF4-FFF2-40B4-BE49-F238E27FC236}">
                    <a16:creationId xmlns:a16="http://schemas.microsoft.com/office/drawing/2014/main" id="{1DABC078-BD23-00D6-243F-C0269F0F76AA}"/>
                  </a:ext>
                </a:extLst>
              </p:cNvPr>
              <p:cNvSpPr/>
              <p:nvPr/>
            </p:nvSpPr>
            <p:spPr bwMode="auto">
              <a:xfrm>
                <a:off x="8443115" y="500875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Oval 386">
                <a:extLst>
                  <a:ext uri="{FF2B5EF4-FFF2-40B4-BE49-F238E27FC236}">
                    <a16:creationId xmlns:a16="http://schemas.microsoft.com/office/drawing/2014/main" id="{FB40FE1C-D3CF-FE95-0906-84A7507DE623}"/>
                  </a:ext>
                </a:extLst>
              </p:cNvPr>
              <p:cNvSpPr/>
              <p:nvPr/>
            </p:nvSpPr>
            <p:spPr bwMode="auto">
              <a:xfrm>
                <a:off x="8497650" y="501063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Oval 387">
                <a:extLst>
                  <a:ext uri="{FF2B5EF4-FFF2-40B4-BE49-F238E27FC236}">
                    <a16:creationId xmlns:a16="http://schemas.microsoft.com/office/drawing/2014/main" id="{B502E327-A602-E42D-86E3-D68B3B2ADAC0}"/>
                  </a:ext>
                </a:extLst>
              </p:cNvPr>
              <p:cNvSpPr/>
              <p:nvPr/>
            </p:nvSpPr>
            <p:spPr bwMode="auto">
              <a:xfrm>
                <a:off x="8546653" y="500796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Oval 388">
                <a:extLst>
                  <a:ext uri="{FF2B5EF4-FFF2-40B4-BE49-F238E27FC236}">
                    <a16:creationId xmlns:a16="http://schemas.microsoft.com/office/drawing/2014/main" id="{760946AE-A093-B211-649F-89B943761E78}"/>
                  </a:ext>
                </a:extLst>
              </p:cNvPr>
              <p:cNvSpPr/>
              <p:nvPr/>
            </p:nvSpPr>
            <p:spPr bwMode="auto">
              <a:xfrm>
                <a:off x="8398030" y="500849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Oval 389">
                <a:extLst>
                  <a:ext uri="{FF2B5EF4-FFF2-40B4-BE49-F238E27FC236}">
                    <a16:creationId xmlns:a16="http://schemas.microsoft.com/office/drawing/2014/main" id="{562B8D42-2E5E-8FD2-52B1-82EC56B1FE33}"/>
                  </a:ext>
                </a:extLst>
              </p:cNvPr>
              <p:cNvSpPr/>
              <p:nvPr/>
            </p:nvSpPr>
            <p:spPr bwMode="auto">
              <a:xfrm>
                <a:off x="8313111" y="500500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Oval 390">
                <a:extLst>
                  <a:ext uri="{FF2B5EF4-FFF2-40B4-BE49-F238E27FC236}">
                    <a16:creationId xmlns:a16="http://schemas.microsoft.com/office/drawing/2014/main" id="{A6015E12-FE10-9F40-1E6B-5609A6F4BF4F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9" name="Oval 391">
                <a:extLst>
                  <a:ext uri="{FF2B5EF4-FFF2-40B4-BE49-F238E27FC236}">
                    <a16:creationId xmlns:a16="http://schemas.microsoft.com/office/drawing/2014/main" id="{651412E2-B9F1-D408-695F-1AA6C326942B}"/>
                  </a:ext>
                </a:extLst>
              </p:cNvPr>
              <p:cNvSpPr/>
              <p:nvPr/>
            </p:nvSpPr>
            <p:spPr bwMode="auto">
              <a:xfrm>
                <a:off x="8644206" y="499541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0" name="Oval 392">
                <a:extLst>
                  <a:ext uri="{FF2B5EF4-FFF2-40B4-BE49-F238E27FC236}">
                    <a16:creationId xmlns:a16="http://schemas.microsoft.com/office/drawing/2014/main" id="{3DA5B66E-813D-CEF9-AC2F-04F4080EF228}"/>
                  </a:ext>
                </a:extLst>
              </p:cNvPr>
              <p:cNvSpPr/>
              <p:nvPr/>
            </p:nvSpPr>
            <p:spPr bwMode="auto">
              <a:xfrm>
                <a:off x="8686860" y="499109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1" name="Oval 393">
                <a:extLst>
                  <a:ext uri="{FF2B5EF4-FFF2-40B4-BE49-F238E27FC236}">
                    <a16:creationId xmlns:a16="http://schemas.microsoft.com/office/drawing/2014/main" id="{327895E1-0966-EF08-7DCE-F8C2CE58BFDC}"/>
                  </a:ext>
                </a:extLst>
              </p:cNvPr>
              <p:cNvSpPr/>
              <p:nvPr/>
            </p:nvSpPr>
            <p:spPr bwMode="auto">
              <a:xfrm>
                <a:off x="8741375" y="498602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2" name="Oval 394">
                <a:extLst>
                  <a:ext uri="{FF2B5EF4-FFF2-40B4-BE49-F238E27FC236}">
                    <a16:creationId xmlns:a16="http://schemas.microsoft.com/office/drawing/2014/main" id="{E8242633-738B-FD63-47D5-6BBBFCCF7A0B}"/>
                  </a:ext>
                </a:extLst>
              </p:cNvPr>
              <p:cNvSpPr/>
              <p:nvPr/>
            </p:nvSpPr>
            <p:spPr bwMode="auto">
              <a:xfrm>
                <a:off x="8787132" y="498266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3" name="Oval 395">
                <a:extLst>
                  <a:ext uri="{FF2B5EF4-FFF2-40B4-BE49-F238E27FC236}">
                    <a16:creationId xmlns:a16="http://schemas.microsoft.com/office/drawing/2014/main" id="{5E19D03D-F73E-DDC3-7437-7B90AF608B9D}"/>
                  </a:ext>
                </a:extLst>
              </p:cNvPr>
              <p:cNvSpPr/>
              <p:nvPr/>
            </p:nvSpPr>
            <p:spPr bwMode="auto">
              <a:xfrm>
                <a:off x="8899517" y="4967397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4" name="Oval 396">
                <a:extLst>
                  <a:ext uri="{FF2B5EF4-FFF2-40B4-BE49-F238E27FC236}">
                    <a16:creationId xmlns:a16="http://schemas.microsoft.com/office/drawing/2014/main" id="{0697A680-4012-4846-587F-0848A2920509}"/>
                  </a:ext>
                </a:extLst>
              </p:cNvPr>
              <p:cNvSpPr/>
              <p:nvPr/>
            </p:nvSpPr>
            <p:spPr bwMode="auto">
              <a:xfrm>
                <a:off x="8841324" y="497684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5" name="Oval 397">
                <a:extLst>
                  <a:ext uri="{FF2B5EF4-FFF2-40B4-BE49-F238E27FC236}">
                    <a16:creationId xmlns:a16="http://schemas.microsoft.com/office/drawing/2014/main" id="{0D00E51C-3B62-3DF8-30BF-8735561EDDE6}"/>
                  </a:ext>
                </a:extLst>
              </p:cNvPr>
              <p:cNvSpPr/>
              <p:nvPr/>
            </p:nvSpPr>
            <p:spPr bwMode="auto">
              <a:xfrm>
                <a:off x="8952210" y="495623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6" name="Oval 398">
                <a:extLst>
                  <a:ext uri="{FF2B5EF4-FFF2-40B4-BE49-F238E27FC236}">
                    <a16:creationId xmlns:a16="http://schemas.microsoft.com/office/drawing/2014/main" id="{F10ABC0B-83ED-31A6-01A3-30B68E628D4A}"/>
                  </a:ext>
                </a:extLst>
              </p:cNvPr>
              <p:cNvSpPr/>
              <p:nvPr/>
            </p:nvSpPr>
            <p:spPr bwMode="auto">
              <a:xfrm>
                <a:off x="9049947" y="494909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27" name="Oval 399">
                <a:extLst>
                  <a:ext uri="{FF2B5EF4-FFF2-40B4-BE49-F238E27FC236}">
                    <a16:creationId xmlns:a16="http://schemas.microsoft.com/office/drawing/2014/main" id="{8CB09F71-3C2E-C65E-75E9-2CF811B59F45}"/>
                  </a:ext>
                </a:extLst>
              </p:cNvPr>
              <p:cNvSpPr/>
              <p:nvPr/>
            </p:nvSpPr>
            <p:spPr bwMode="auto">
              <a:xfrm>
                <a:off x="8996360" y="495237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28" name="Group 427">
              <a:extLst>
                <a:ext uri="{FF2B5EF4-FFF2-40B4-BE49-F238E27FC236}">
                  <a16:creationId xmlns:a16="http://schemas.microsoft.com/office/drawing/2014/main" id="{5A2E5AE2-F7FE-99D1-16AB-89DFFAF79CEA}"/>
                </a:ext>
              </a:extLst>
            </p:cNvPr>
            <p:cNvGrpSpPr/>
            <p:nvPr/>
          </p:nvGrpSpPr>
          <p:grpSpPr>
            <a:xfrm>
              <a:off x="9763188" y="4762501"/>
              <a:ext cx="1228778" cy="119917"/>
              <a:chOff x="7879550" y="4949096"/>
              <a:chExt cx="1228778" cy="119917"/>
            </a:xfrm>
            <a:solidFill>
              <a:schemeClr val="accent1"/>
            </a:solidFill>
          </p:grpSpPr>
          <p:sp>
            <p:nvSpPr>
              <p:cNvPr id="429" name="Oval 375">
                <a:extLst>
                  <a:ext uri="{FF2B5EF4-FFF2-40B4-BE49-F238E27FC236}">
                    <a16:creationId xmlns:a16="http://schemas.microsoft.com/office/drawing/2014/main" id="{32BB67E9-01E9-7AA4-DACD-5513D00020F7}"/>
                  </a:ext>
                </a:extLst>
              </p:cNvPr>
              <p:cNvSpPr/>
              <p:nvPr/>
            </p:nvSpPr>
            <p:spPr bwMode="auto">
              <a:xfrm>
                <a:off x="7879550" y="495140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0" name="Oval 376">
                <a:extLst>
                  <a:ext uri="{FF2B5EF4-FFF2-40B4-BE49-F238E27FC236}">
                    <a16:creationId xmlns:a16="http://schemas.microsoft.com/office/drawing/2014/main" id="{C38FD3A2-15FA-3539-8F68-09AB29DCF4F4}"/>
                  </a:ext>
                </a:extLst>
              </p:cNvPr>
              <p:cNvSpPr/>
              <p:nvPr/>
            </p:nvSpPr>
            <p:spPr bwMode="auto">
              <a:xfrm>
                <a:off x="7926492" y="495778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1" name="Oval 377">
                <a:extLst>
                  <a:ext uri="{FF2B5EF4-FFF2-40B4-BE49-F238E27FC236}">
                    <a16:creationId xmlns:a16="http://schemas.microsoft.com/office/drawing/2014/main" id="{777C1C51-4A41-F8B9-3E37-2F0D624FB8D2}"/>
                  </a:ext>
                </a:extLst>
              </p:cNvPr>
              <p:cNvSpPr/>
              <p:nvPr/>
            </p:nvSpPr>
            <p:spPr bwMode="auto">
              <a:xfrm>
                <a:off x="7977357" y="49616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2" name="Oval 378">
                <a:extLst>
                  <a:ext uri="{FF2B5EF4-FFF2-40B4-BE49-F238E27FC236}">
                    <a16:creationId xmlns:a16="http://schemas.microsoft.com/office/drawing/2014/main" id="{0EBDC676-81D2-6553-FAFC-7788C58D57A8}"/>
                  </a:ext>
                </a:extLst>
              </p:cNvPr>
              <p:cNvSpPr/>
              <p:nvPr/>
            </p:nvSpPr>
            <p:spPr bwMode="auto">
              <a:xfrm>
                <a:off x="8019004" y="496689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3" name="Oval 379">
                <a:extLst>
                  <a:ext uri="{FF2B5EF4-FFF2-40B4-BE49-F238E27FC236}">
                    <a16:creationId xmlns:a16="http://schemas.microsoft.com/office/drawing/2014/main" id="{3180ADBA-AF00-ACAF-B571-6625768F81BF}"/>
                  </a:ext>
                </a:extLst>
              </p:cNvPr>
              <p:cNvSpPr/>
              <p:nvPr/>
            </p:nvSpPr>
            <p:spPr bwMode="auto">
              <a:xfrm>
                <a:off x="8072342" y="497093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4" name="Oval 380">
                <a:extLst>
                  <a:ext uri="{FF2B5EF4-FFF2-40B4-BE49-F238E27FC236}">
                    <a16:creationId xmlns:a16="http://schemas.microsoft.com/office/drawing/2014/main" id="{D8B2B2BC-A829-F3C8-EC0C-749E9FEF8A59}"/>
                  </a:ext>
                </a:extLst>
              </p:cNvPr>
              <p:cNvSpPr/>
              <p:nvPr/>
            </p:nvSpPr>
            <p:spPr bwMode="auto">
              <a:xfrm>
                <a:off x="8120826" y="4981693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5" name="Oval 381">
                <a:extLst>
                  <a:ext uri="{FF2B5EF4-FFF2-40B4-BE49-F238E27FC236}">
                    <a16:creationId xmlns:a16="http://schemas.microsoft.com/office/drawing/2014/main" id="{6872101D-9C44-C9F1-4E9B-972EE0F0769F}"/>
                  </a:ext>
                </a:extLst>
              </p:cNvPr>
              <p:cNvSpPr/>
              <p:nvPr/>
            </p:nvSpPr>
            <p:spPr bwMode="auto">
              <a:xfrm>
                <a:off x="8215479" y="499662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6" name="Oval 382">
                <a:extLst>
                  <a:ext uri="{FF2B5EF4-FFF2-40B4-BE49-F238E27FC236}">
                    <a16:creationId xmlns:a16="http://schemas.microsoft.com/office/drawing/2014/main" id="{63CFECD8-9412-B291-0838-ECAA970905BA}"/>
                  </a:ext>
                </a:extLst>
              </p:cNvPr>
              <p:cNvSpPr/>
              <p:nvPr/>
            </p:nvSpPr>
            <p:spPr bwMode="auto">
              <a:xfrm>
                <a:off x="8161541" y="499038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7" name="Oval 383">
                <a:extLst>
                  <a:ext uri="{FF2B5EF4-FFF2-40B4-BE49-F238E27FC236}">
                    <a16:creationId xmlns:a16="http://schemas.microsoft.com/office/drawing/2014/main" id="{DF7533A2-5F80-12BA-9A75-BF9041F7BAB9}"/>
                  </a:ext>
                </a:extLst>
              </p:cNvPr>
              <p:cNvSpPr/>
              <p:nvPr/>
            </p:nvSpPr>
            <p:spPr bwMode="auto">
              <a:xfrm>
                <a:off x="8264295" y="500147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8" name="Oval 384">
                <a:extLst>
                  <a:ext uri="{FF2B5EF4-FFF2-40B4-BE49-F238E27FC236}">
                    <a16:creationId xmlns:a16="http://schemas.microsoft.com/office/drawing/2014/main" id="{19858E4E-B61F-D0A4-392B-BDB82DC94AA2}"/>
                  </a:ext>
                </a:extLst>
              </p:cNvPr>
              <p:cNvSpPr/>
              <p:nvPr/>
            </p:nvSpPr>
            <p:spPr bwMode="auto">
              <a:xfrm>
                <a:off x="8362396" y="500641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39" name="Oval 385">
                <a:extLst>
                  <a:ext uri="{FF2B5EF4-FFF2-40B4-BE49-F238E27FC236}">
                    <a16:creationId xmlns:a16="http://schemas.microsoft.com/office/drawing/2014/main" id="{E0A9672E-8EDD-758D-064D-37FCA95FBB6D}"/>
                  </a:ext>
                </a:extLst>
              </p:cNvPr>
              <p:cNvSpPr/>
              <p:nvPr/>
            </p:nvSpPr>
            <p:spPr bwMode="auto">
              <a:xfrm>
                <a:off x="8443115" y="500875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0" name="Oval 386">
                <a:extLst>
                  <a:ext uri="{FF2B5EF4-FFF2-40B4-BE49-F238E27FC236}">
                    <a16:creationId xmlns:a16="http://schemas.microsoft.com/office/drawing/2014/main" id="{81AD2FE5-3610-AF71-4FE3-A9D361B07D4A}"/>
                  </a:ext>
                </a:extLst>
              </p:cNvPr>
              <p:cNvSpPr/>
              <p:nvPr/>
            </p:nvSpPr>
            <p:spPr bwMode="auto">
              <a:xfrm>
                <a:off x="8497650" y="501063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1" name="Oval 387">
                <a:extLst>
                  <a:ext uri="{FF2B5EF4-FFF2-40B4-BE49-F238E27FC236}">
                    <a16:creationId xmlns:a16="http://schemas.microsoft.com/office/drawing/2014/main" id="{344BD80D-39B7-8A69-DB3F-F9B9745852CA}"/>
                  </a:ext>
                </a:extLst>
              </p:cNvPr>
              <p:cNvSpPr/>
              <p:nvPr/>
            </p:nvSpPr>
            <p:spPr bwMode="auto">
              <a:xfrm>
                <a:off x="8546653" y="500796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2" name="Oval 388">
                <a:extLst>
                  <a:ext uri="{FF2B5EF4-FFF2-40B4-BE49-F238E27FC236}">
                    <a16:creationId xmlns:a16="http://schemas.microsoft.com/office/drawing/2014/main" id="{356AA312-D639-AD62-B671-58C71EF7D7D4}"/>
                  </a:ext>
                </a:extLst>
              </p:cNvPr>
              <p:cNvSpPr/>
              <p:nvPr/>
            </p:nvSpPr>
            <p:spPr bwMode="auto">
              <a:xfrm>
                <a:off x="8398030" y="5008499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3" name="Oval 389">
                <a:extLst>
                  <a:ext uri="{FF2B5EF4-FFF2-40B4-BE49-F238E27FC236}">
                    <a16:creationId xmlns:a16="http://schemas.microsoft.com/office/drawing/2014/main" id="{C8CAF35C-8722-04BB-EDBF-1825F90F2020}"/>
                  </a:ext>
                </a:extLst>
              </p:cNvPr>
              <p:cNvSpPr/>
              <p:nvPr/>
            </p:nvSpPr>
            <p:spPr bwMode="auto">
              <a:xfrm>
                <a:off x="8313111" y="500500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4" name="Oval 390">
                <a:extLst>
                  <a:ext uri="{FF2B5EF4-FFF2-40B4-BE49-F238E27FC236}">
                    <a16:creationId xmlns:a16="http://schemas.microsoft.com/office/drawing/2014/main" id="{95C87DF6-30C9-A600-F035-885B21B03750}"/>
                  </a:ext>
                </a:extLst>
              </p:cNvPr>
              <p:cNvSpPr/>
              <p:nvPr/>
            </p:nvSpPr>
            <p:spPr bwMode="auto">
              <a:xfrm>
                <a:off x="8593815" y="5002231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5" name="Oval 391">
                <a:extLst>
                  <a:ext uri="{FF2B5EF4-FFF2-40B4-BE49-F238E27FC236}">
                    <a16:creationId xmlns:a16="http://schemas.microsoft.com/office/drawing/2014/main" id="{DEBE1AF6-2317-01FC-442D-989CD73575AB}"/>
                  </a:ext>
                </a:extLst>
              </p:cNvPr>
              <p:cNvSpPr/>
              <p:nvPr/>
            </p:nvSpPr>
            <p:spPr bwMode="auto">
              <a:xfrm>
                <a:off x="8644206" y="4995412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6" name="Oval 392">
                <a:extLst>
                  <a:ext uri="{FF2B5EF4-FFF2-40B4-BE49-F238E27FC236}">
                    <a16:creationId xmlns:a16="http://schemas.microsoft.com/office/drawing/2014/main" id="{72952E8D-0C4F-EB41-7AC0-6CE5E54A543F}"/>
                  </a:ext>
                </a:extLst>
              </p:cNvPr>
              <p:cNvSpPr/>
              <p:nvPr/>
            </p:nvSpPr>
            <p:spPr bwMode="auto">
              <a:xfrm>
                <a:off x="8686860" y="4991095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7" name="Oval 393">
                <a:extLst>
                  <a:ext uri="{FF2B5EF4-FFF2-40B4-BE49-F238E27FC236}">
                    <a16:creationId xmlns:a16="http://schemas.microsoft.com/office/drawing/2014/main" id="{EB10AAB4-1A12-625B-EE44-E5394F505627}"/>
                  </a:ext>
                </a:extLst>
              </p:cNvPr>
              <p:cNvSpPr/>
              <p:nvPr/>
            </p:nvSpPr>
            <p:spPr bwMode="auto">
              <a:xfrm>
                <a:off x="8741375" y="4986020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8" name="Oval 394">
                <a:extLst>
                  <a:ext uri="{FF2B5EF4-FFF2-40B4-BE49-F238E27FC236}">
                    <a16:creationId xmlns:a16="http://schemas.microsoft.com/office/drawing/2014/main" id="{E221BB63-816B-FEEE-8E86-70A2237C8548}"/>
                  </a:ext>
                </a:extLst>
              </p:cNvPr>
              <p:cNvSpPr/>
              <p:nvPr/>
            </p:nvSpPr>
            <p:spPr bwMode="auto">
              <a:xfrm>
                <a:off x="8787132" y="4982668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49" name="Oval 395">
                <a:extLst>
                  <a:ext uri="{FF2B5EF4-FFF2-40B4-BE49-F238E27FC236}">
                    <a16:creationId xmlns:a16="http://schemas.microsoft.com/office/drawing/2014/main" id="{B2432221-03EF-D6E6-D5B1-D8DCD1925E44}"/>
                  </a:ext>
                </a:extLst>
              </p:cNvPr>
              <p:cNvSpPr/>
              <p:nvPr/>
            </p:nvSpPr>
            <p:spPr bwMode="auto">
              <a:xfrm>
                <a:off x="8899517" y="4967397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0" name="Oval 396">
                <a:extLst>
                  <a:ext uri="{FF2B5EF4-FFF2-40B4-BE49-F238E27FC236}">
                    <a16:creationId xmlns:a16="http://schemas.microsoft.com/office/drawing/2014/main" id="{CE235AD5-E011-3C00-F5A1-288E25C47C86}"/>
                  </a:ext>
                </a:extLst>
              </p:cNvPr>
              <p:cNvSpPr/>
              <p:nvPr/>
            </p:nvSpPr>
            <p:spPr bwMode="auto">
              <a:xfrm>
                <a:off x="8841324" y="497684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1" name="Oval 397">
                <a:extLst>
                  <a:ext uri="{FF2B5EF4-FFF2-40B4-BE49-F238E27FC236}">
                    <a16:creationId xmlns:a16="http://schemas.microsoft.com/office/drawing/2014/main" id="{0D034046-1EED-BEE7-A241-3F7240909C86}"/>
                  </a:ext>
                </a:extLst>
              </p:cNvPr>
              <p:cNvSpPr/>
              <p:nvPr/>
            </p:nvSpPr>
            <p:spPr bwMode="auto">
              <a:xfrm>
                <a:off x="8952210" y="4956234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2" name="Oval 398">
                <a:extLst>
                  <a:ext uri="{FF2B5EF4-FFF2-40B4-BE49-F238E27FC236}">
                    <a16:creationId xmlns:a16="http://schemas.microsoft.com/office/drawing/2014/main" id="{4FEABA72-9DEA-C02E-10E9-1BD6736DA306}"/>
                  </a:ext>
                </a:extLst>
              </p:cNvPr>
              <p:cNvSpPr/>
              <p:nvPr/>
            </p:nvSpPr>
            <p:spPr bwMode="auto">
              <a:xfrm>
                <a:off x="9049947" y="494909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53" name="Oval 399">
                <a:extLst>
                  <a:ext uri="{FF2B5EF4-FFF2-40B4-BE49-F238E27FC236}">
                    <a16:creationId xmlns:a16="http://schemas.microsoft.com/office/drawing/2014/main" id="{38E09B9B-7A19-C41F-136A-0761773C5D6C}"/>
                  </a:ext>
                </a:extLst>
              </p:cNvPr>
              <p:cNvSpPr/>
              <p:nvPr/>
            </p:nvSpPr>
            <p:spPr bwMode="auto">
              <a:xfrm>
                <a:off x="8996360" y="4952376"/>
                <a:ext cx="58381" cy="58381"/>
              </a:xfrm>
              <a:prstGeom prst="rect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55" name="Oval 262">
              <a:extLst>
                <a:ext uri="{FF2B5EF4-FFF2-40B4-BE49-F238E27FC236}">
                  <a16:creationId xmlns:a16="http://schemas.microsoft.com/office/drawing/2014/main" id="{0DCF0C42-C249-01E5-033B-A0672BBA3CFD}"/>
                </a:ext>
              </a:extLst>
            </p:cNvPr>
            <p:cNvSpPr/>
            <p:nvPr/>
          </p:nvSpPr>
          <p:spPr bwMode="auto">
            <a:xfrm>
              <a:off x="10272956" y="323755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6" name="Oval 263">
              <a:extLst>
                <a:ext uri="{FF2B5EF4-FFF2-40B4-BE49-F238E27FC236}">
                  <a16:creationId xmlns:a16="http://schemas.microsoft.com/office/drawing/2014/main" id="{0D0F9BF8-EFCA-5EDA-8734-4BFEA8B40FBB}"/>
                </a:ext>
              </a:extLst>
            </p:cNvPr>
            <p:cNvSpPr/>
            <p:nvPr/>
          </p:nvSpPr>
          <p:spPr bwMode="auto">
            <a:xfrm>
              <a:off x="10344524" y="298092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7" name="Oval 264">
              <a:extLst>
                <a:ext uri="{FF2B5EF4-FFF2-40B4-BE49-F238E27FC236}">
                  <a16:creationId xmlns:a16="http://schemas.microsoft.com/office/drawing/2014/main" id="{4A29E290-80F2-F32D-B63A-3A74451B0671}"/>
                </a:ext>
              </a:extLst>
            </p:cNvPr>
            <p:cNvSpPr/>
            <p:nvPr/>
          </p:nvSpPr>
          <p:spPr bwMode="auto">
            <a:xfrm>
              <a:off x="10344010" y="265343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8" name="Oval 265">
              <a:extLst>
                <a:ext uri="{FF2B5EF4-FFF2-40B4-BE49-F238E27FC236}">
                  <a16:creationId xmlns:a16="http://schemas.microsoft.com/office/drawing/2014/main" id="{3DE53D6A-F279-C43E-9468-580B4036E7CD}"/>
                </a:ext>
              </a:extLst>
            </p:cNvPr>
            <p:cNvSpPr/>
            <p:nvPr/>
          </p:nvSpPr>
          <p:spPr bwMode="auto">
            <a:xfrm>
              <a:off x="10341858" y="170173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0" name="Oval 267">
              <a:extLst>
                <a:ext uri="{FF2B5EF4-FFF2-40B4-BE49-F238E27FC236}">
                  <a16:creationId xmlns:a16="http://schemas.microsoft.com/office/drawing/2014/main" id="{FAE896E8-CCB0-392F-03DC-A8A7FF9CC6EA}"/>
                </a:ext>
              </a:extLst>
            </p:cNvPr>
            <p:cNvSpPr/>
            <p:nvPr/>
          </p:nvSpPr>
          <p:spPr bwMode="auto">
            <a:xfrm>
              <a:off x="10313272" y="403003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1" name="Oval 268">
              <a:extLst>
                <a:ext uri="{FF2B5EF4-FFF2-40B4-BE49-F238E27FC236}">
                  <a16:creationId xmlns:a16="http://schemas.microsoft.com/office/drawing/2014/main" id="{F7D516CB-CA65-A7C8-E96D-32023A999B81}"/>
                </a:ext>
              </a:extLst>
            </p:cNvPr>
            <p:cNvSpPr/>
            <p:nvPr/>
          </p:nvSpPr>
          <p:spPr bwMode="auto">
            <a:xfrm>
              <a:off x="10343842" y="395283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4" name="Oval 274">
              <a:extLst>
                <a:ext uri="{FF2B5EF4-FFF2-40B4-BE49-F238E27FC236}">
                  <a16:creationId xmlns:a16="http://schemas.microsoft.com/office/drawing/2014/main" id="{C278C2BC-D02C-C006-94AD-CFDA8AEE6E18}"/>
                </a:ext>
              </a:extLst>
            </p:cNvPr>
            <p:cNvSpPr/>
            <p:nvPr/>
          </p:nvSpPr>
          <p:spPr bwMode="auto">
            <a:xfrm>
              <a:off x="10343842" y="351664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5" name="Oval 275">
              <a:extLst>
                <a:ext uri="{FF2B5EF4-FFF2-40B4-BE49-F238E27FC236}">
                  <a16:creationId xmlns:a16="http://schemas.microsoft.com/office/drawing/2014/main" id="{4DC9A642-3926-BCEC-1963-5A641D764C9A}"/>
                </a:ext>
              </a:extLst>
            </p:cNvPr>
            <p:cNvSpPr/>
            <p:nvPr/>
          </p:nvSpPr>
          <p:spPr bwMode="auto">
            <a:xfrm>
              <a:off x="10448337" y="403081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6" name="Oval 276">
              <a:extLst>
                <a:ext uri="{FF2B5EF4-FFF2-40B4-BE49-F238E27FC236}">
                  <a16:creationId xmlns:a16="http://schemas.microsoft.com/office/drawing/2014/main" id="{31CA014F-4DE4-9634-2A2F-9AD0BC8F536F}"/>
                </a:ext>
              </a:extLst>
            </p:cNvPr>
            <p:cNvSpPr/>
            <p:nvPr/>
          </p:nvSpPr>
          <p:spPr bwMode="auto">
            <a:xfrm>
              <a:off x="10240158" y="426762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7" name="Oval 277">
              <a:extLst>
                <a:ext uri="{FF2B5EF4-FFF2-40B4-BE49-F238E27FC236}">
                  <a16:creationId xmlns:a16="http://schemas.microsoft.com/office/drawing/2014/main" id="{A27FF83B-09AD-021F-9555-6D4D42E862DD}"/>
                </a:ext>
              </a:extLst>
            </p:cNvPr>
            <p:cNvSpPr/>
            <p:nvPr/>
          </p:nvSpPr>
          <p:spPr bwMode="auto">
            <a:xfrm>
              <a:off x="10312668" y="419437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8" name="Oval 278">
              <a:extLst>
                <a:ext uri="{FF2B5EF4-FFF2-40B4-BE49-F238E27FC236}">
                  <a16:creationId xmlns:a16="http://schemas.microsoft.com/office/drawing/2014/main" id="{9816C7BB-7EC5-9A8E-0CC6-935C7B6EB704}"/>
                </a:ext>
              </a:extLst>
            </p:cNvPr>
            <p:cNvSpPr/>
            <p:nvPr/>
          </p:nvSpPr>
          <p:spPr bwMode="auto">
            <a:xfrm>
              <a:off x="10381073" y="417084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9" name="Oval 279">
              <a:extLst>
                <a:ext uri="{FF2B5EF4-FFF2-40B4-BE49-F238E27FC236}">
                  <a16:creationId xmlns:a16="http://schemas.microsoft.com/office/drawing/2014/main" id="{C35E92EA-5A6A-8D35-33BE-565501F75AFC}"/>
                </a:ext>
              </a:extLst>
            </p:cNvPr>
            <p:cNvSpPr/>
            <p:nvPr/>
          </p:nvSpPr>
          <p:spPr bwMode="auto">
            <a:xfrm>
              <a:off x="10245075" y="401439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0" name="Oval 280">
              <a:extLst>
                <a:ext uri="{FF2B5EF4-FFF2-40B4-BE49-F238E27FC236}">
                  <a16:creationId xmlns:a16="http://schemas.microsoft.com/office/drawing/2014/main" id="{633AB054-0D76-1E0D-C23F-6973352D91B7}"/>
                </a:ext>
              </a:extLst>
            </p:cNvPr>
            <p:cNvSpPr/>
            <p:nvPr/>
          </p:nvSpPr>
          <p:spPr bwMode="auto">
            <a:xfrm>
              <a:off x="10376782" y="406278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1" name="Oval 281">
              <a:extLst>
                <a:ext uri="{FF2B5EF4-FFF2-40B4-BE49-F238E27FC236}">
                  <a16:creationId xmlns:a16="http://schemas.microsoft.com/office/drawing/2014/main" id="{AFEA7792-D3C1-0769-38E6-6F3E0591F569}"/>
                </a:ext>
              </a:extLst>
            </p:cNvPr>
            <p:cNvSpPr/>
            <p:nvPr/>
          </p:nvSpPr>
          <p:spPr bwMode="auto">
            <a:xfrm>
              <a:off x="10343608" y="377991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2" name="Oval 282">
              <a:extLst>
                <a:ext uri="{FF2B5EF4-FFF2-40B4-BE49-F238E27FC236}">
                  <a16:creationId xmlns:a16="http://schemas.microsoft.com/office/drawing/2014/main" id="{31899BB3-FD71-2274-792B-5BE9D5C144E6}"/>
                </a:ext>
              </a:extLst>
            </p:cNvPr>
            <p:cNvSpPr/>
            <p:nvPr/>
          </p:nvSpPr>
          <p:spPr bwMode="auto">
            <a:xfrm>
              <a:off x="10342013" y="3181822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3" name="Oval 283">
              <a:extLst>
                <a:ext uri="{FF2B5EF4-FFF2-40B4-BE49-F238E27FC236}">
                  <a16:creationId xmlns:a16="http://schemas.microsoft.com/office/drawing/2014/main" id="{5F224A5F-5F0E-6B7F-5FB0-092C9C2A4F26}"/>
                </a:ext>
              </a:extLst>
            </p:cNvPr>
            <p:cNvSpPr/>
            <p:nvPr/>
          </p:nvSpPr>
          <p:spPr bwMode="auto">
            <a:xfrm>
              <a:off x="10344469" y="337124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4" name="Oval 284">
              <a:extLst>
                <a:ext uri="{FF2B5EF4-FFF2-40B4-BE49-F238E27FC236}">
                  <a16:creationId xmlns:a16="http://schemas.microsoft.com/office/drawing/2014/main" id="{7DC76BCC-CD55-86D9-43A1-9E885B78DAED}"/>
                </a:ext>
              </a:extLst>
            </p:cNvPr>
            <p:cNvSpPr/>
            <p:nvPr/>
          </p:nvSpPr>
          <p:spPr bwMode="auto">
            <a:xfrm>
              <a:off x="10306821" y="279329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5" name="Oval 285">
              <a:extLst>
                <a:ext uri="{FF2B5EF4-FFF2-40B4-BE49-F238E27FC236}">
                  <a16:creationId xmlns:a16="http://schemas.microsoft.com/office/drawing/2014/main" id="{767F6CA9-FD10-AF4C-D025-8E7C7AFC148E}"/>
                </a:ext>
              </a:extLst>
            </p:cNvPr>
            <p:cNvSpPr/>
            <p:nvPr/>
          </p:nvSpPr>
          <p:spPr bwMode="auto">
            <a:xfrm>
              <a:off x="10343181" y="182659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0" name="Oval 291">
              <a:extLst>
                <a:ext uri="{FF2B5EF4-FFF2-40B4-BE49-F238E27FC236}">
                  <a16:creationId xmlns:a16="http://schemas.microsoft.com/office/drawing/2014/main" id="{BE09614E-58F3-F692-A527-7C389A1DBA2C}"/>
                </a:ext>
              </a:extLst>
            </p:cNvPr>
            <p:cNvSpPr/>
            <p:nvPr/>
          </p:nvSpPr>
          <p:spPr bwMode="auto">
            <a:xfrm>
              <a:off x="10344381" y="272514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2" name="Oval 294">
              <a:extLst>
                <a:ext uri="{FF2B5EF4-FFF2-40B4-BE49-F238E27FC236}">
                  <a16:creationId xmlns:a16="http://schemas.microsoft.com/office/drawing/2014/main" id="{1C4D68AA-5C8E-B5C6-AB69-9A339F9D2C8F}"/>
                </a:ext>
              </a:extLst>
            </p:cNvPr>
            <p:cNvSpPr/>
            <p:nvPr/>
          </p:nvSpPr>
          <p:spPr bwMode="auto">
            <a:xfrm>
              <a:off x="10378370" y="427455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3" name="Oval 295">
              <a:extLst>
                <a:ext uri="{FF2B5EF4-FFF2-40B4-BE49-F238E27FC236}">
                  <a16:creationId xmlns:a16="http://schemas.microsoft.com/office/drawing/2014/main" id="{F86522CA-B88F-8E26-9A71-B327F0FEA937}"/>
                </a:ext>
              </a:extLst>
            </p:cNvPr>
            <p:cNvSpPr/>
            <p:nvPr/>
          </p:nvSpPr>
          <p:spPr bwMode="auto">
            <a:xfrm>
              <a:off x="10309005" y="427468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4" name="Oval 296">
              <a:extLst>
                <a:ext uri="{FF2B5EF4-FFF2-40B4-BE49-F238E27FC236}">
                  <a16:creationId xmlns:a16="http://schemas.microsoft.com/office/drawing/2014/main" id="{71F717F6-5E24-53A1-C2AF-1F934C2287BE}"/>
                </a:ext>
              </a:extLst>
            </p:cNvPr>
            <p:cNvSpPr/>
            <p:nvPr/>
          </p:nvSpPr>
          <p:spPr bwMode="auto">
            <a:xfrm>
              <a:off x="10172606" y="422720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5" name="Oval 297">
              <a:extLst>
                <a:ext uri="{FF2B5EF4-FFF2-40B4-BE49-F238E27FC236}">
                  <a16:creationId xmlns:a16="http://schemas.microsoft.com/office/drawing/2014/main" id="{E12C36C5-B0B7-0E05-87DD-3BCB527D9A59}"/>
                </a:ext>
              </a:extLst>
            </p:cNvPr>
            <p:cNvSpPr/>
            <p:nvPr/>
          </p:nvSpPr>
          <p:spPr bwMode="auto">
            <a:xfrm>
              <a:off x="10343842" y="325427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6" name="Oval 298">
              <a:extLst>
                <a:ext uri="{FF2B5EF4-FFF2-40B4-BE49-F238E27FC236}">
                  <a16:creationId xmlns:a16="http://schemas.microsoft.com/office/drawing/2014/main" id="{3F3228A9-0D32-5387-8B42-42D59AAFD735}"/>
                </a:ext>
              </a:extLst>
            </p:cNvPr>
            <p:cNvSpPr/>
            <p:nvPr/>
          </p:nvSpPr>
          <p:spPr bwMode="auto">
            <a:xfrm>
              <a:off x="10343842" y="3671460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7" name="Oval 299">
              <a:extLst>
                <a:ext uri="{FF2B5EF4-FFF2-40B4-BE49-F238E27FC236}">
                  <a16:creationId xmlns:a16="http://schemas.microsoft.com/office/drawing/2014/main" id="{DDC02BB6-52EE-2D97-EFE5-39CE4A273164}"/>
                </a:ext>
              </a:extLst>
            </p:cNvPr>
            <p:cNvSpPr/>
            <p:nvPr/>
          </p:nvSpPr>
          <p:spPr bwMode="auto">
            <a:xfrm>
              <a:off x="10417653" y="3202107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8" name="Oval 300">
              <a:extLst>
                <a:ext uri="{FF2B5EF4-FFF2-40B4-BE49-F238E27FC236}">
                  <a16:creationId xmlns:a16="http://schemas.microsoft.com/office/drawing/2014/main" id="{02911AC2-2C1F-BD10-1C4B-3DD0654EBA73}"/>
                </a:ext>
              </a:extLst>
            </p:cNvPr>
            <p:cNvSpPr/>
            <p:nvPr/>
          </p:nvSpPr>
          <p:spPr bwMode="auto">
            <a:xfrm>
              <a:off x="10381072" y="234013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9" name="Oval 301">
              <a:extLst>
                <a:ext uri="{FF2B5EF4-FFF2-40B4-BE49-F238E27FC236}">
                  <a16:creationId xmlns:a16="http://schemas.microsoft.com/office/drawing/2014/main" id="{F5535707-6BD9-512E-30B3-F35661B2F0DF}"/>
                </a:ext>
              </a:extLst>
            </p:cNvPr>
            <p:cNvSpPr/>
            <p:nvPr/>
          </p:nvSpPr>
          <p:spPr bwMode="auto">
            <a:xfrm>
              <a:off x="10389956" y="279458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0" name="Oval 304">
              <a:extLst>
                <a:ext uri="{FF2B5EF4-FFF2-40B4-BE49-F238E27FC236}">
                  <a16:creationId xmlns:a16="http://schemas.microsoft.com/office/drawing/2014/main" id="{491BA9A5-3357-4360-4CC7-7F09214C2D95}"/>
                </a:ext>
              </a:extLst>
            </p:cNvPr>
            <p:cNvSpPr/>
            <p:nvPr/>
          </p:nvSpPr>
          <p:spPr bwMode="auto">
            <a:xfrm>
              <a:off x="10376782" y="436793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1" name="Oval 305">
              <a:extLst>
                <a:ext uri="{FF2B5EF4-FFF2-40B4-BE49-F238E27FC236}">
                  <a16:creationId xmlns:a16="http://schemas.microsoft.com/office/drawing/2014/main" id="{E2584B1A-13E5-C1FE-A73E-916FF8B9484E}"/>
                </a:ext>
              </a:extLst>
            </p:cNvPr>
            <p:cNvSpPr/>
            <p:nvPr/>
          </p:nvSpPr>
          <p:spPr bwMode="auto">
            <a:xfrm>
              <a:off x="10314818" y="4385939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2" name="Oval 306">
              <a:extLst>
                <a:ext uri="{FF2B5EF4-FFF2-40B4-BE49-F238E27FC236}">
                  <a16:creationId xmlns:a16="http://schemas.microsoft.com/office/drawing/2014/main" id="{F086B2DF-1094-7F56-5F64-CFC45EF4EA41}"/>
                </a:ext>
              </a:extLst>
            </p:cNvPr>
            <p:cNvSpPr/>
            <p:nvPr/>
          </p:nvSpPr>
          <p:spPr bwMode="auto">
            <a:xfrm>
              <a:off x="10446843" y="4334915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3" name="Oval 307">
              <a:extLst>
                <a:ext uri="{FF2B5EF4-FFF2-40B4-BE49-F238E27FC236}">
                  <a16:creationId xmlns:a16="http://schemas.microsoft.com/office/drawing/2014/main" id="{9B93ECF8-C5A8-0B7B-F2CC-801AA1FD176B}"/>
                </a:ext>
              </a:extLst>
            </p:cNvPr>
            <p:cNvSpPr/>
            <p:nvPr/>
          </p:nvSpPr>
          <p:spPr bwMode="auto">
            <a:xfrm>
              <a:off x="10543656" y="425573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4" name="Oval 309">
              <a:extLst>
                <a:ext uri="{FF2B5EF4-FFF2-40B4-BE49-F238E27FC236}">
                  <a16:creationId xmlns:a16="http://schemas.microsoft.com/office/drawing/2014/main" id="{2C8A283E-EE91-B05F-6143-846A2779E7B5}"/>
                </a:ext>
              </a:extLst>
            </p:cNvPr>
            <p:cNvSpPr/>
            <p:nvPr/>
          </p:nvSpPr>
          <p:spPr bwMode="auto">
            <a:xfrm>
              <a:off x="10472951" y="427203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5" name="Oval 316">
              <a:extLst>
                <a:ext uri="{FF2B5EF4-FFF2-40B4-BE49-F238E27FC236}">
                  <a16:creationId xmlns:a16="http://schemas.microsoft.com/office/drawing/2014/main" id="{93F24511-D422-50CD-BB8C-3C673C41C978}"/>
                </a:ext>
              </a:extLst>
            </p:cNvPr>
            <p:cNvSpPr/>
            <p:nvPr/>
          </p:nvSpPr>
          <p:spPr bwMode="auto">
            <a:xfrm>
              <a:off x="10582453" y="4406991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6" name="Oval 317">
              <a:extLst>
                <a:ext uri="{FF2B5EF4-FFF2-40B4-BE49-F238E27FC236}">
                  <a16:creationId xmlns:a16="http://schemas.microsoft.com/office/drawing/2014/main" id="{90F2296D-0171-3812-B48A-EAD521524FA9}"/>
                </a:ext>
              </a:extLst>
            </p:cNvPr>
            <p:cNvSpPr/>
            <p:nvPr/>
          </p:nvSpPr>
          <p:spPr bwMode="auto">
            <a:xfrm>
              <a:off x="10307148" y="2302453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7" name="Oval 318">
              <a:extLst>
                <a:ext uri="{FF2B5EF4-FFF2-40B4-BE49-F238E27FC236}">
                  <a16:creationId xmlns:a16="http://schemas.microsoft.com/office/drawing/2014/main" id="{91156D56-A5E4-1C98-F0A2-7A8D71790D36}"/>
                </a:ext>
              </a:extLst>
            </p:cNvPr>
            <p:cNvSpPr/>
            <p:nvPr/>
          </p:nvSpPr>
          <p:spPr bwMode="auto">
            <a:xfrm>
              <a:off x="10248767" y="4333286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0" name="Oval 321">
              <a:extLst>
                <a:ext uri="{FF2B5EF4-FFF2-40B4-BE49-F238E27FC236}">
                  <a16:creationId xmlns:a16="http://schemas.microsoft.com/office/drawing/2014/main" id="{184BE56F-A6C2-177B-DCF9-8C4E49DA03AC}"/>
                </a:ext>
              </a:extLst>
            </p:cNvPr>
            <p:cNvSpPr/>
            <p:nvPr/>
          </p:nvSpPr>
          <p:spPr bwMode="auto">
            <a:xfrm>
              <a:off x="10650646" y="4399944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1" name="Oval 322">
              <a:extLst>
                <a:ext uri="{FF2B5EF4-FFF2-40B4-BE49-F238E27FC236}">
                  <a16:creationId xmlns:a16="http://schemas.microsoft.com/office/drawing/2014/main" id="{B884A754-409B-871B-83B8-0B2FE3AC35B5}"/>
                </a:ext>
              </a:extLst>
            </p:cNvPr>
            <p:cNvSpPr/>
            <p:nvPr/>
          </p:nvSpPr>
          <p:spPr bwMode="auto">
            <a:xfrm>
              <a:off x="10513102" y="4422558"/>
              <a:ext cx="58381" cy="5838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1C6ACD-B666-8C90-8495-A33B2144D002}"/>
              </a:ext>
            </a:extLst>
          </p:cNvPr>
          <p:cNvGrpSpPr/>
          <p:nvPr/>
        </p:nvGrpSpPr>
        <p:grpSpPr>
          <a:xfrm>
            <a:off x="7132271" y="1946891"/>
            <a:ext cx="200857" cy="266778"/>
            <a:chOff x="7400932" y="2023540"/>
            <a:chExt cx="230630" cy="26677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182CDC7-951D-ED52-130A-D00C2A7618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0932" y="2076204"/>
              <a:ext cx="230629" cy="155858"/>
            </a:xfrm>
            <a:prstGeom prst="line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75552E1-EC0C-05B8-9461-53A1E3D9E1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0933" y="2023540"/>
              <a:ext cx="230629" cy="15585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8F789E4-1970-1DA5-FDA9-30CFE744D2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0932" y="2134460"/>
              <a:ext cx="230629" cy="15585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76831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854A-DBFF-3E94-30A8-192907B8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AATD-LD: Elastography Fibrosis Assessment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405FE-92AD-1384-5FD5-356131902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6" y="1513047"/>
            <a:ext cx="4978544" cy="4650686"/>
          </a:xfrm>
        </p:spPr>
        <p:txBody>
          <a:bodyPr/>
          <a:lstStyle/>
          <a:p>
            <a:r>
              <a:rPr lang="en-US"/>
              <a:t>Cutoffs for fibrosis staging vary by study </a:t>
            </a:r>
          </a:p>
          <a:p>
            <a:r>
              <a:rPr lang="en-US"/>
              <a:t>Meta-analysis prevalence estimates, as assessed by VCTE</a:t>
            </a:r>
            <a:r>
              <a:rPr lang="en-US" baseline="30000"/>
              <a:t>1</a:t>
            </a:r>
            <a:r>
              <a:rPr lang="en-US"/>
              <a:t> </a:t>
            </a:r>
          </a:p>
          <a:p>
            <a:pPr lvl="1"/>
            <a:r>
              <a:rPr lang="en-US"/>
              <a:t>Stage F2: 1 in 5</a:t>
            </a:r>
          </a:p>
          <a:p>
            <a:pPr lvl="1"/>
            <a:r>
              <a:rPr lang="en-US"/>
              <a:t>Stage F3: 1 in 10</a:t>
            </a:r>
          </a:p>
          <a:p>
            <a:r>
              <a:rPr lang="en-US"/>
              <a:t>Limited MRE data</a:t>
            </a:r>
            <a:endParaRPr lang="en-US" baseline="30000"/>
          </a:p>
          <a:p>
            <a:pPr lvl="1"/>
            <a:r>
              <a:rPr lang="en-US"/>
              <a:t>Any fibrosis ≥3.0 kPa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B05DC8-8623-2DDA-E476-798D7421F86F}"/>
              </a:ext>
            </a:extLst>
          </p:cNvPr>
          <p:cNvSpPr txBox="1"/>
          <p:nvPr/>
        </p:nvSpPr>
        <p:spPr>
          <a:xfrm>
            <a:off x="407635" y="6371231"/>
            <a:ext cx="95054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Huang. Aliment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Pharmacol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Ther. 2023;58:152. Kim. Aliment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Pharmacol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Ther. 2016;44:287.</a:t>
            </a:r>
          </a:p>
        </p:txBody>
      </p:sp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7FD9A7B6-CF6F-5004-1111-577AB9B0CE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66877"/>
              </p:ext>
            </p:extLst>
          </p:nvPr>
        </p:nvGraphicFramePr>
        <p:xfrm>
          <a:off x="6253163" y="2052336"/>
          <a:ext cx="5229225" cy="380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2721D2D-FE8D-BDFE-B154-DA6CA4CB1B24}"/>
              </a:ext>
            </a:extLst>
          </p:cNvPr>
          <p:cNvSpPr txBox="1"/>
          <p:nvPr/>
        </p:nvSpPr>
        <p:spPr bwMode="auto">
          <a:xfrm>
            <a:off x="6734035" y="5525869"/>
            <a:ext cx="20232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Significant Fibrosis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LSM ≥7.1 kPA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861AB8-1560-B487-E928-7686D52FF4ED}"/>
              </a:ext>
            </a:extLst>
          </p:cNvPr>
          <p:cNvSpPr txBox="1"/>
          <p:nvPr/>
        </p:nvSpPr>
        <p:spPr bwMode="auto">
          <a:xfrm>
            <a:off x="8935698" y="5514983"/>
            <a:ext cx="20232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Advanced Fibrosis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LSM ≥9.5 kPA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5E8362-C4E7-8122-0413-825301B2FD07}"/>
              </a:ext>
            </a:extLst>
          </p:cNvPr>
          <p:cNvSpPr txBox="1"/>
          <p:nvPr/>
        </p:nvSpPr>
        <p:spPr bwMode="auto">
          <a:xfrm>
            <a:off x="6492289" y="1600200"/>
            <a:ext cx="4624796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Prevalence of significant or advanced fibrosis in adults with AATD</a:t>
            </a:r>
            <a:endParaRPr lang="en-US" sz="2000" baseline="300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DEFEB3-1D32-7F63-883C-04AA553E29EC}"/>
              </a:ext>
            </a:extLst>
          </p:cNvPr>
          <p:cNvSpPr txBox="1"/>
          <p:nvPr/>
        </p:nvSpPr>
        <p:spPr bwMode="auto">
          <a:xfrm rot="16200000">
            <a:off x="5036197" y="3647530"/>
            <a:ext cx="24894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baseline="0">
                <a:solidFill>
                  <a:srgbClr val="455560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bg1"/>
                </a:solidFill>
              </a:rPr>
              <a:t>Prevalence</a:t>
            </a:r>
            <a:r>
              <a:rPr lang="en-US" b="1" baseline="0">
                <a:solidFill>
                  <a:schemeClr val="bg1"/>
                </a:solidFill>
              </a:rPr>
              <a:t> (%)</a:t>
            </a:r>
            <a:endParaRPr lang="en-US" b="1">
              <a:solidFill>
                <a:schemeClr val="bg1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EFF58C-3352-5687-7D9E-2A35A92A6CF0}"/>
              </a:ext>
            </a:extLst>
          </p:cNvPr>
          <p:cNvGrpSpPr/>
          <p:nvPr/>
        </p:nvGrpSpPr>
        <p:grpSpPr>
          <a:xfrm>
            <a:off x="6591967" y="5464977"/>
            <a:ext cx="4523039" cy="110897"/>
            <a:chOff x="6591967" y="5799028"/>
            <a:chExt cx="4523039" cy="11089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427CBE-C1DB-A59F-D586-3E02D65ED197}"/>
                </a:ext>
              </a:extLst>
            </p:cNvPr>
            <p:cNvCxnSpPr/>
            <p:nvPr/>
          </p:nvCxnSpPr>
          <p:spPr bwMode="auto">
            <a:xfrm>
              <a:off x="6591967" y="5812941"/>
              <a:ext cx="452303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105271D-3756-0F20-26F7-2F9DD58B3B90}"/>
                </a:ext>
              </a:extLst>
            </p:cNvPr>
            <p:cNvCxnSpPr/>
            <p:nvPr/>
          </p:nvCxnSpPr>
          <p:spPr bwMode="auto">
            <a:xfrm>
              <a:off x="6606255" y="5809913"/>
              <a:ext cx="0" cy="1000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858F1F-626F-5D4B-8E72-86A0E6B3C1EB}"/>
                </a:ext>
              </a:extLst>
            </p:cNvPr>
            <p:cNvCxnSpPr/>
            <p:nvPr/>
          </p:nvCxnSpPr>
          <p:spPr bwMode="auto">
            <a:xfrm>
              <a:off x="8867775" y="5809913"/>
              <a:ext cx="0" cy="1000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37C154-63C4-2479-BF06-5AEE50597ED1}"/>
                </a:ext>
              </a:extLst>
            </p:cNvPr>
            <p:cNvCxnSpPr/>
            <p:nvPr/>
          </p:nvCxnSpPr>
          <p:spPr bwMode="auto">
            <a:xfrm>
              <a:off x="11105481" y="5799028"/>
              <a:ext cx="0" cy="1000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55937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1775-9F6C-61D0-45A7-FFEB2B6B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Role for Liver Biopsy in Clinical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774B3-C14C-40BC-A6E8-703F57D97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6118691" cy="4651375"/>
          </a:xfrm>
        </p:spPr>
        <p:txBody>
          <a:bodyPr/>
          <a:lstStyle/>
          <a:p>
            <a:r>
              <a:rPr lang="en-US" dirty="0"/>
              <a:t>Overall use is limited 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When noninvasive tests are inconclusive or discordant  </a:t>
            </a:r>
          </a:p>
          <a:p>
            <a:r>
              <a:rPr lang="en-US" dirty="0"/>
              <a:t>Evaluate for additional disease contribution “second hit”</a:t>
            </a:r>
          </a:p>
        </p:txBody>
      </p:sp>
      <p:pic>
        <p:nvPicPr>
          <p:cNvPr id="5" name="Content Placeholder 5" descr="JpegCompressed_FIgure.jpg">
            <a:extLst>
              <a:ext uri="{FF2B5EF4-FFF2-40B4-BE49-F238E27FC236}">
                <a16:creationId xmlns:a16="http://schemas.microsoft.com/office/drawing/2014/main" id="{FC8EA92E-E15D-7FB8-51B0-39A16FA5A97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8" t="82016" r="28602"/>
          <a:stretch/>
        </p:blipFill>
        <p:spPr>
          <a:xfrm>
            <a:off x="7170738" y="1600200"/>
            <a:ext cx="4335462" cy="4075112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2D391-996F-EE45-0E0D-6AC85419E4F0}"/>
              </a:ext>
            </a:extLst>
          </p:cNvPr>
          <p:cNvSpPr txBox="1"/>
          <p:nvPr/>
        </p:nvSpPr>
        <p:spPr>
          <a:xfrm>
            <a:off x="410644" y="6372637"/>
            <a:ext cx="95054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Strnad. NEJM</a:t>
            </a:r>
            <a:r>
              <a:rPr lang="en-US" sz="1200" b="0" i="1" dirty="0">
                <a:solidFill>
                  <a:schemeClr val="bg2"/>
                </a:solidFill>
                <a:latin typeface="+mn-lt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2020;382:1443. Loomba. Aliment </a:t>
            </a:r>
            <a:r>
              <a:rPr lang="en-US" sz="1200" b="0" dirty="0" err="1">
                <a:solidFill>
                  <a:schemeClr val="bg2"/>
                </a:solidFill>
                <a:latin typeface="+mn-lt"/>
              </a:rPr>
              <a:t>Pharmacol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 Ther. 2024;59:1183.</a:t>
            </a:r>
          </a:p>
        </p:txBody>
      </p:sp>
    </p:spTree>
    <p:extLst>
      <p:ext uri="{BB962C8B-B14F-4D97-AF65-F5344CB8AC3E}">
        <p14:creationId xmlns:p14="http://schemas.microsoft.com/office/powerpoint/2010/main" val="1990507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066174-80AA-A132-4BC8-0FAC823B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Liver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E2B5E6-C20C-E477-0444-CC4CB8DD5D6A}"/>
              </a:ext>
            </a:extLst>
          </p:cNvPr>
          <p:cNvSpPr txBox="1">
            <a:spLocks/>
          </p:cNvSpPr>
          <p:nvPr/>
        </p:nvSpPr>
        <p:spPr>
          <a:xfrm>
            <a:off x="406422" y="6372005"/>
            <a:ext cx="5378451" cy="226847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Fromme. </a:t>
            </a:r>
            <a:r>
              <a:rPr lang="en-US" sz="12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Gastroenterology. 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2025;168:367.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824E525-F586-2680-6AAE-6501DD5F21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446538"/>
              </p:ext>
            </p:extLst>
          </p:nvPr>
        </p:nvGraphicFramePr>
        <p:xfrm>
          <a:off x="573859" y="1496630"/>
          <a:ext cx="6681599" cy="4711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92CBC10-130B-CAD0-827E-C54D272CED15}"/>
              </a:ext>
            </a:extLst>
          </p:cNvPr>
          <p:cNvSpPr txBox="1"/>
          <p:nvPr/>
        </p:nvSpPr>
        <p:spPr bwMode="auto">
          <a:xfrm>
            <a:off x="2202719" y="1496630"/>
            <a:ext cx="34262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From 25 International Centers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E774BA-D10D-DFDC-7F8B-027DA1621168}"/>
              </a:ext>
            </a:extLst>
          </p:cNvPr>
          <p:cNvSpPr txBox="1"/>
          <p:nvPr/>
        </p:nvSpPr>
        <p:spPr bwMode="auto">
          <a:xfrm>
            <a:off x="1666122" y="5762548"/>
            <a:ext cx="5124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*Decompensated liver cirrhosis, liver transplant, liver-related death.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baseline="3000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Lung transplant, lung-related death.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13488-752D-327A-1540-D24644863E73}"/>
              </a:ext>
            </a:extLst>
          </p:cNvPr>
          <p:cNvSpPr txBox="1"/>
          <p:nvPr/>
        </p:nvSpPr>
        <p:spPr bwMode="auto">
          <a:xfrm>
            <a:off x="8120916" y="1511714"/>
            <a:ext cx="34262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Cause of Death Among Pi*ZZ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2F601F-AADC-1336-7B19-54650DEEEB95}"/>
              </a:ext>
            </a:extLst>
          </p:cNvPr>
          <p:cNvSpPr txBox="1"/>
          <p:nvPr/>
        </p:nvSpPr>
        <p:spPr bwMode="auto">
          <a:xfrm rot="16200000">
            <a:off x="6223426" y="3397131"/>
            <a:ext cx="34262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Mortality (%)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F04FC4-FA5E-E299-C5E1-CC989E54E721}"/>
              </a:ext>
            </a:extLst>
          </p:cNvPr>
          <p:cNvSpPr txBox="1"/>
          <p:nvPr/>
        </p:nvSpPr>
        <p:spPr bwMode="auto">
          <a:xfrm>
            <a:off x="8745367" y="5044594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Liver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095F29-2B4F-3B86-93CD-C5DD2463DB3C}"/>
              </a:ext>
            </a:extLst>
          </p:cNvPr>
          <p:cNvSpPr txBox="1"/>
          <p:nvPr/>
        </p:nvSpPr>
        <p:spPr bwMode="auto">
          <a:xfrm>
            <a:off x="9636700" y="5044594"/>
            <a:ext cx="632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Lung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DF55FC-6A4E-BEF0-9A56-9D075272F8C0}"/>
              </a:ext>
            </a:extLst>
          </p:cNvPr>
          <p:cNvSpPr txBox="1"/>
          <p:nvPr/>
        </p:nvSpPr>
        <p:spPr bwMode="auto">
          <a:xfrm>
            <a:off x="10361930" y="5044594"/>
            <a:ext cx="788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Other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9A77ED-2408-B691-5974-E550D281EAE5}"/>
              </a:ext>
            </a:extLst>
          </p:cNvPr>
          <p:cNvSpPr txBox="1"/>
          <p:nvPr/>
        </p:nvSpPr>
        <p:spPr bwMode="auto">
          <a:xfrm>
            <a:off x="8186525" y="4870373"/>
            <a:ext cx="372314" cy="28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5A00E6-23BB-7D3D-6B2C-70C430725825}"/>
              </a:ext>
            </a:extLst>
          </p:cNvPr>
          <p:cNvSpPr txBox="1"/>
          <p:nvPr/>
        </p:nvSpPr>
        <p:spPr bwMode="auto">
          <a:xfrm>
            <a:off x="8090624" y="4261715"/>
            <a:ext cx="4682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E400C7-1B95-4608-46E6-21478E78AE00}"/>
              </a:ext>
            </a:extLst>
          </p:cNvPr>
          <p:cNvSpPr txBox="1"/>
          <p:nvPr/>
        </p:nvSpPr>
        <p:spPr bwMode="auto">
          <a:xfrm>
            <a:off x="7976809" y="3685092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C74564-F74A-AD0E-03B1-3952E20E4884}"/>
              </a:ext>
            </a:extLst>
          </p:cNvPr>
          <p:cNvSpPr txBox="1"/>
          <p:nvPr/>
        </p:nvSpPr>
        <p:spPr bwMode="auto">
          <a:xfrm>
            <a:off x="7976809" y="2540839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481915-2CC0-824B-5D8F-5A4ED1D3C60F}"/>
              </a:ext>
            </a:extLst>
          </p:cNvPr>
          <p:cNvSpPr txBox="1"/>
          <p:nvPr/>
        </p:nvSpPr>
        <p:spPr bwMode="auto">
          <a:xfrm>
            <a:off x="7976809" y="1957376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28C9C7C-29C5-C411-248C-8EDD822D12B0}"/>
              </a:ext>
            </a:extLst>
          </p:cNvPr>
          <p:cNvGrpSpPr/>
          <p:nvPr/>
        </p:nvGrpSpPr>
        <p:grpSpPr>
          <a:xfrm rot="5400000">
            <a:off x="9933651" y="4486220"/>
            <a:ext cx="77592" cy="1149415"/>
            <a:chOff x="2059187" y="3975468"/>
            <a:chExt cx="83128" cy="114941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E0F161A-5EEC-367B-D873-7C37C5DC91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8" y="3975468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21D13C-40FC-2E45-0869-B7F6EF03A5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8" y="4513816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B4E88CD-E5BC-3766-15FD-D04842FA82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5FE2009-B3D9-12E6-C59F-2CEE979D6AC6}"/>
              </a:ext>
            </a:extLst>
          </p:cNvPr>
          <p:cNvSpPr/>
          <p:nvPr/>
        </p:nvSpPr>
        <p:spPr bwMode="auto">
          <a:xfrm>
            <a:off x="8874246" y="2372757"/>
            <a:ext cx="527079" cy="264936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B20A41A-EFD0-CA30-E0C5-3D1DB4132AC8}"/>
              </a:ext>
            </a:extLst>
          </p:cNvPr>
          <p:cNvGrpSpPr/>
          <p:nvPr/>
        </p:nvGrpSpPr>
        <p:grpSpPr>
          <a:xfrm>
            <a:off x="8544771" y="2151881"/>
            <a:ext cx="78090" cy="2873387"/>
            <a:chOff x="8621762" y="2691852"/>
            <a:chExt cx="78090" cy="287338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5F57DC3-68C3-2F69-6563-FC1447DB83AA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D306C4B-2D0A-3F2B-1725-04FBD358D8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36055A0-0659-2386-D336-80C3AD2911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7380BC0-0D6E-DEB6-4F09-6CE28DE5AB8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EC49783-6B76-1200-C68B-D96D7E9B89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BD64EF42-AE4C-5028-2EE3-ACCDEBABAA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08BFCC0-703A-402C-3B92-3478663BCA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3916C72-9195-8CE6-3572-9D7929956477}"/>
              </a:ext>
            </a:extLst>
          </p:cNvPr>
          <p:cNvSpPr txBox="1"/>
          <p:nvPr/>
        </p:nvSpPr>
        <p:spPr bwMode="auto">
          <a:xfrm>
            <a:off x="7968542" y="3103096"/>
            <a:ext cx="5820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37A8F4F-E6A8-A963-98C3-0778EF4ABCCE}"/>
              </a:ext>
            </a:extLst>
          </p:cNvPr>
          <p:cNvSpPr/>
          <p:nvPr/>
        </p:nvSpPr>
        <p:spPr bwMode="auto">
          <a:xfrm>
            <a:off x="9682085" y="2957004"/>
            <a:ext cx="527079" cy="206512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ABE255B-9986-039C-FA9F-A3429797A176}"/>
              </a:ext>
            </a:extLst>
          </p:cNvPr>
          <p:cNvSpPr/>
          <p:nvPr/>
        </p:nvSpPr>
        <p:spPr bwMode="auto">
          <a:xfrm>
            <a:off x="10489178" y="3937273"/>
            <a:ext cx="527079" cy="109292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B3F9A38-EEE3-25F7-E916-75B43114B3D4}"/>
              </a:ext>
            </a:extLst>
          </p:cNvPr>
          <p:cNvSpPr/>
          <p:nvPr/>
        </p:nvSpPr>
        <p:spPr bwMode="auto">
          <a:xfrm>
            <a:off x="8622863" y="2140158"/>
            <a:ext cx="2564775" cy="2885109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7902F47-E96E-421A-8FF9-92E46501C70E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11130340" y="5060929"/>
            <a:ext cx="7759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02887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5E51F99-AC3A-ADFA-EC9B-90617E007621}"/>
              </a:ext>
            </a:extLst>
          </p:cNvPr>
          <p:cNvSpPr/>
          <p:nvPr/>
        </p:nvSpPr>
        <p:spPr bwMode="auto">
          <a:xfrm>
            <a:off x="1330831" y="2425781"/>
            <a:ext cx="3372214" cy="2516056"/>
          </a:xfrm>
          <a:custGeom>
            <a:avLst/>
            <a:gdLst>
              <a:gd name="connsiteX0" fmla="*/ 0 w 3372214"/>
              <a:gd name="connsiteY0" fmla="*/ 2516056 h 2516056"/>
              <a:gd name="connsiteX1" fmla="*/ 0 w 3372214"/>
              <a:gd name="connsiteY1" fmla="*/ 2067592 h 2516056"/>
              <a:gd name="connsiteX2" fmla="*/ 29121 w 3372214"/>
              <a:gd name="connsiteY2" fmla="*/ 2067592 h 2516056"/>
              <a:gd name="connsiteX3" fmla="*/ 29121 w 3372214"/>
              <a:gd name="connsiteY3" fmla="*/ 1223083 h 2516056"/>
              <a:gd name="connsiteX4" fmla="*/ 58242 w 3372214"/>
              <a:gd name="connsiteY4" fmla="*/ 1223083 h 2516056"/>
              <a:gd name="connsiteX5" fmla="*/ 58242 w 3372214"/>
              <a:gd name="connsiteY5" fmla="*/ 1156104 h 2516056"/>
              <a:gd name="connsiteX6" fmla="*/ 72802 w 3372214"/>
              <a:gd name="connsiteY6" fmla="*/ 1156104 h 2516056"/>
              <a:gd name="connsiteX7" fmla="*/ 72802 w 3372214"/>
              <a:gd name="connsiteY7" fmla="*/ 864894 h 2516056"/>
              <a:gd name="connsiteX8" fmla="*/ 110659 w 3372214"/>
              <a:gd name="connsiteY8" fmla="*/ 864894 h 2516056"/>
              <a:gd name="connsiteX9" fmla="*/ 110659 w 3372214"/>
              <a:gd name="connsiteY9" fmla="*/ 762971 h 2516056"/>
              <a:gd name="connsiteX10" fmla="*/ 151429 w 3372214"/>
              <a:gd name="connsiteY10" fmla="*/ 762971 h 2516056"/>
              <a:gd name="connsiteX11" fmla="*/ 151429 w 3372214"/>
              <a:gd name="connsiteY11" fmla="*/ 669783 h 2516056"/>
              <a:gd name="connsiteX12" fmla="*/ 398958 w 3372214"/>
              <a:gd name="connsiteY12" fmla="*/ 669783 h 2516056"/>
              <a:gd name="connsiteX13" fmla="*/ 398958 w 3372214"/>
              <a:gd name="connsiteY13" fmla="*/ 480497 h 2516056"/>
              <a:gd name="connsiteX14" fmla="*/ 457200 w 3372214"/>
              <a:gd name="connsiteY14" fmla="*/ 480497 h 2516056"/>
              <a:gd name="connsiteX15" fmla="*/ 457200 w 3372214"/>
              <a:gd name="connsiteY15" fmla="*/ 364013 h 2516056"/>
              <a:gd name="connsiteX16" fmla="*/ 620277 w 3372214"/>
              <a:gd name="connsiteY16" fmla="*/ 364013 h 2516056"/>
              <a:gd name="connsiteX17" fmla="*/ 620277 w 3372214"/>
              <a:gd name="connsiteY17" fmla="*/ 247529 h 2516056"/>
              <a:gd name="connsiteX18" fmla="*/ 1001763 w 3372214"/>
              <a:gd name="connsiteY18" fmla="*/ 247529 h 2516056"/>
              <a:gd name="connsiteX19" fmla="*/ 1001763 w 3372214"/>
              <a:gd name="connsiteY19" fmla="*/ 131044 h 2516056"/>
              <a:gd name="connsiteX20" fmla="*/ 1837536 w 3372214"/>
              <a:gd name="connsiteY20" fmla="*/ 131044 h 2516056"/>
              <a:gd name="connsiteX21" fmla="*/ 1837536 w 3372214"/>
              <a:gd name="connsiteY21" fmla="*/ 81539 h 2516056"/>
              <a:gd name="connsiteX22" fmla="*/ 2224845 w 3372214"/>
              <a:gd name="connsiteY22" fmla="*/ 81539 h 2516056"/>
              <a:gd name="connsiteX23" fmla="*/ 2224845 w 3372214"/>
              <a:gd name="connsiteY23" fmla="*/ 0 h 2516056"/>
              <a:gd name="connsiteX24" fmla="*/ 3372214 w 3372214"/>
              <a:gd name="connsiteY24" fmla="*/ 0 h 2516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72214" h="2516056">
                <a:moveTo>
                  <a:pt x="0" y="2516056"/>
                </a:moveTo>
                <a:lnTo>
                  <a:pt x="0" y="2067592"/>
                </a:lnTo>
                <a:lnTo>
                  <a:pt x="29121" y="2067592"/>
                </a:lnTo>
                <a:lnTo>
                  <a:pt x="29121" y="1223083"/>
                </a:lnTo>
                <a:lnTo>
                  <a:pt x="58242" y="1223083"/>
                </a:lnTo>
                <a:lnTo>
                  <a:pt x="58242" y="1156104"/>
                </a:lnTo>
                <a:lnTo>
                  <a:pt x="72802" y="1156104"/>
                </a:lnTo>
                <a:lnTo>
                  <a:pt x="72802" y="864894"/>
                </a:lnTo>
                <a:lnTo>
                  <a:pt x="110659" y="864894"/>
                </a:lnTo>
                <a:lnTo>
                  <a:pt x="110659" y="762971"/>
                </a:lnTo>
                <a:lnTo>
                  <a:pt x="151429" y="762971"/>
                </a:lnTo>
                <a:lnTo>
                  <a:pt x="151429" y="669783"/>
                </a:lnTo>
                <a:lnTo>
                  <a:pt x="398958" y="669783"/>
                </a:lnTo>
                <a:lnTo>
                  <a:pt x="398958" y="480497"/>
                </a:lnTo>
                <a:lnTo>
                  <a:pt x="457200" y="480497"/>
                </a:lnTo>
                <a:lnTo>
                  <a:pt x="457200" y="364013"/>
                </a:lnTo>
                <a:lnTo>
                  <a:pt x="620277" y="364013"/>
                </a:lnTo>
                <a:lnTo>
                  <a:pt x="620277" y="247529"/>
                </a:lnTo>
                <a:lnTo>
                  <a:pt x="1001763" y="247529"/>
                </a:lnTo>
                <a:lnTo>
                  <a:pt x="1001763" y="131044"/>
                </a:lnTo>
                <a:lnTo>
                  <a:pt x="1837536" y="131044"/>
                </a:lnTo>
                <a:lnTo>
                  <a:pt x="1837536" y="81539"/>
                </a:lnTo>
                <a:lnTo>
                  <a:pt x="2224845" y="81539"/>
                </a:lnTo>
                <a:lnTo>
                  <a:pt x="2224845" y="0"/>
                </a:lnTo>
                <a:lnTo>
                  <a:pt x="3372214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F42A4CE-EFB7-4DBF-4756-C7F65B2AE595}"/>
              </a:ext>
            </a:extLst>
          </p:cNvPr>
          <p:cNvSpPr/>
          <p:nvPr/>
        </p:nvSpPr>
        <p:spPr bwMode="auto">
          <a:xfrm>
            <a:off x="1325006" y="2431605"/>
            <a:ext cx="3380951" cy="2498584"/>
          </a:xfrm>
          <a:custGeom>
            <a:avLst/>
            <a:gdLst>
              <a:gd name="connsiteX0" fmla="*/ 0 w 3380951"/>
              <a:gd name="connsiteY0" fmla="*/ 2498584 h 2498584"/>
              <a:gd name="connsiteX1" fmla="*/ 0 w 3380951"/>
              <a:gd name="connsiteY1" fmla="*/ 2355891 h 2498584"/>
              <a:gd name="connsiteX2" fmla="*/ 23297 w 3380951"/>
              <a:gd name="connsiteY2" fmla="*/ 2355891 h 2498584"/>
              <a:gd name="connsiteX3" fmla="*/ 23297 w 3380951"/>
              <a:gd name="connsiteY3" fmla="*/ 1587096 h 2498584"/>
              <a:gd name="connsiteX4" fmla="*/ 55330 w 3380951"/>
              <a:gd name="connsiteY4" fmla="*/ 1587096 h 2498584"/>
              <a:gd name="connsiteX5" fmla="*/ 55330 w 3380951"/>
              <a:gd name="connsiteY5" fmla="*/ 960994 h 2498584"/>
              <a:gd name="connsiteX6" fmla="*/ 163078 w 3380951"/>
              <a:gd name="connsiteY6" fmla="*/ 960994 h 2498584"/>
              <a:gd name="connsiteX7" fmla="*/ 163078 w 3380951"/>
              <a:gd name="connsiteY7" fmla="*/ 838685 h 2498584"/>
              <a:gd name="connsiteX8" fmla="*/ 192199 w 3380951"/>
              <a:gd name="connsiteY8" fmla="*/ 838685 h 2498584"/>
              <a:gd name="connsiteX9" fmla="*/ 192199 w 3380951"/>
              <a:gd name="connsiteY9" fmla="*/ 730938 h 2498584"/>
              <a:gd name="connsiteX10" fmla="*/ 270826 w 3380951"/>
              <a:gd name="connsiteY10" fmla="*/ 730938 h 2498584"/>
              <a:gd name="connsiteX11" fmla="*/ 270826 w 3380951"/>
              <a:gd name="connsiteY11" fmla="*/ 684344 h 2498584"/>
              <a:gd name="connsiteX12" fmla="*/ 297035 w 3380951"/>
              <a:gd name="connsiteY12" fmla="*/ 684344 h 2498584"/>
              <a:gd name="connsiteX13" fmla="*/ 297035 w 3380951"/>
              <a:gd name="connsiteY13" fmla="*/ 629014 h 2498584"/>
              <a:gd name="connsiteX14" fmla="*/ 384398 w 3380951"/>
              <a:gd name="connsiteY14" fmla="*/ 629014 h 2498584"/>
              <a:gd name="connsiteX15" fmla="*/ 384398 w 3380951"/>
              <a:gd name="connsiteY15" fmla="*/ 562036 h 2498584"/>
              <a:gd name="connsiteX16" fmla="*/ 710553 w 3380951"/>
              <a:gd name="connsiteY16" fmla="*/ 562036 h 2498584"/>
              <a:gd name="connsiteX17" fmla="*/ 710553 w 3380951"/>
              <a:gd name="connsiteY17" fmla="*/ 506706 h 2498584"/>
              <a:gd name="connsiteX18" fmla="*/ 725114 w 3380951"/>
              <a:gd name="connsiteY18" fmla="*/ 506706 h 2498584"/>
              <a:gd name="connsiteX19" fmla="*/ 725114 w 3380951"/>
              <a:gd name="connsiteY19" fmla="*/ 390222 h 2498584"/>
              <a:gd name="connsiteX20" fmla="*/ 899840 w 3380951"/>
              <a:gd name="connsiteY20" fmla="*/ 390222 h 2498584"/>
              <a:gd name="connsiteX21" fmla="*/ 899840 w 3380951"/>
              <a:gd name="connsiteY21" fmla="*/ 323243 h 2498584"/>
              <a:gd name="connsiteX22" fmla="*/ 984291 w 3380951"/>
              <a:gd name="connsiteY22" fmla="*/ 323243 h 2498584"/>
              <a:gd name="connsiteX23" fmla="*/ 984291 w 3380951"/>
              <a:gd name="connsiteY23" fmla="*/ 294122 h 2498584"/>
              <a:gd name="connsiteX24" fmla="*/ 1514293 w 3380951"/>
              <a:gd name="connsiteY24" fmla="*/ 294122 h 2498584"/>
              <a:gd name="connsiteX25" fmla="*/ 1514293 w 3380951"/>
              <a:gd name="connsiteY25" fmla="*/ 200935 h 2498584"/>
              <a:gd name="connsiteX26" fmla="*/ 1584184 w 3380951"/>
              <a:gd name="connsiteY26" fmla="*/ 200935 h 2498584"/>
              <a:gd name="connsiteX27" fmla="*/ 1584184 w 3380951"/>
              <a:gd name="connsiteY27" fmla="*/ 81539 h 2498584"/>
              <a:gd name="connsiteX28" fmla="*/ 1843361 w 3380951"/>
              <a:gd name="connsiteY28" fmla="*/ 81539 h 2498584"/>
              <a:gd name="connsiteX29" fmla="*/ 1843361 w 3380951"/>
              <a:gd name="connsiteY29" fmla="*/ 0 h 2498584"/>
              <a:gd name="connsiteX30" fmla="*/ 3380951 w 3380951"/>
              <a:gd name="connsiteY30" fmla="*/ 0 h 249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380951" h="2498584">
                <a:moveTo>
                  <a:pt x="0" y="2498584"/>
                </a:moveTo>
                <a:lnTo>
                  <a:pt x="0" y="2355891"/>
                </a:lnTo>
                <a:lnTo>
                  <a:pt x="23297" y="2355891"/>
                </a:lnTo>
                <a:lnTo>
                  <a:pt x="23297" y="1587096"/>
                </a:lnTo>
                <a:lnTo>
                  <a:pt x="55330" y="1587096"/>
                </a:lnTo>
                <a:lnTo>
                  <a:pt x="55330" y="960994"/>
                </a:lnTo>
                <a:lnTo>
                  <a:pt x="163078" y="960994"/>
                </a:lnTo>
                <a:lnTo>
                  <a:pt x="163078" y="838685"/>
                </a:lnTo>
                <a:lnTo>
                  <a:pt x="192199" y="838685"/>
                </a:lnTo>
                <a:lnTo>
                  <a:pt x="192199" y="730938"/>
                </a:lnTo>
                <a:lnTo>
                  <a:pt x="270826" y="730938"/>
                </a:lnTo>
                <a:lnTo>
                  <a:pt x="270826" y="684344"/>
                </a:lnTo>
                <a:lnTo>
                  <a:pt x="297035" y="684344"/>
                </a:lnTo>
                <a:lnTo>
                  <a:pt x="297035" y="629014"/>
                </a:lnTo>
                <a:lnTo>
                  <a:pt x="384398" y="629014"/>
                </a:lnTo>
                <a:lnTo>
                  <a:pt x="384398" y="562036"/>
                </a:lnTo>
                <a:lnTo>
                  <a:pt x="710553" y="562036"/>
                </a:lnTo>
                <a:lnTo>
                  <a:pt x="710553" y="506706"/>
                </a:lnTo>
                <a:lnTo>
                  <a:pt x="725114" y="506706"/>
                </a:lnTo>
                <a:lnTo>
                  <a:pt x="725114" y="390222"/>
                </a:lnTo>
                <a:lnTo>
                  <a:pt x="899840" y="390222"/>
                </a:lnTo>
                <a:lnTo>
                  <a:pt x="899840" y="323243"/>
                </a:lnTo>
                <a:lnTo>
                  <a:pt x="984291" y="323243"/>
                </a:lnTo>
                <a:lnTo>
                  <a:pt x="984291" y="294122"/>
                </a:lnTo>
                <a:lnTo>
                  <a:pt x="1514293" y="294122"/>
                </a:lnTo>
                <a:lnTo>
                  <a:pt x="1514293" y="200935"/>
                </a:lnTo>
                <a:lnTo>
                  <a:pt x="1584184" y="200935"/>
                </a:lnTo>
                <a:lnTo>
                  <a:pt x="1584184" y="81539"/>
                </a:lnTo>
                <a:lnTo>
                  <a:pt x="1843361" y="81539"/>
                </a:lnTo>
                <a:lnTo>
                  <a:pt x="1843361" y="0"/>
                </a:lnTo>
                <a:lnTo>
                  <a:pt x="3380951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the Liver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A709E38-6E75-9BB8-888F-A17871C63A5A}"/>
              </a:ext>
            </a:extLst>
          </p:cNvPr>
          <p:cNvSpPr txBox="1">
            <a:spLocks/>
          </p:cNvSpPr>
          <p:nvPr/>
        </p:nvSpPr>
        <p:spPr>
          <a:xfrm>
            <a:off x="411480" y="6363363"/>
            <a:ext cx="9950450" cy="31311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Fromme. </a:t>
            </a:r>
            <a:r>
              <a:rPr lang="en-US" sz="1200" b="0" i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Gastroenterology. </a:t>
            </a:r>
            <a:r>
              <a:rPr lang="en-US" sz="12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2025;168:367.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F45E88-06D9-F24D-0F99-C25C6B8BACD0}"/>
              </a:ext>
            </a:extLst>
          </p:cNvPr>
          <p:cNvSpPr txBox="1"/>
          <p:nvPr/>
        </p:nvSpPr>
        <p:spPr bwMode="auto">
          <a:xfrm>
            <a:off x="735197" y="1272135"/>
            <a:ext cx="447180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Time-Dependent ROC Curves for Liver Function Surrogate Markers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BF0440-6784-E239-682A-6503390DC4D9}"/>
              </a:ext>
            </a:extLst>
          </p:cNvPr>
          <p:cNvSpPr txBox="1"/>
          <p:nvPr/>
        </p:nvSpPr>
        <p:spPr bwMode="auto">
          <a:xfrm>
            <a:off x="2172764" y="1904999"/>
            <a:ext cx="1816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 Yr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B2260D-D225-1DD3-473F-E87D5D02D812}"/>
              </a:ext>
            </a:extLst>
          </p:cNvPr>
          <p:cNvSpPr txBox="1"/>
          <p:nvPr/>
        </p:nvSpPr>
        <p:spPr bwMode="auto">
          <a:xfrm>
            <a:off x="5932114" y="1158831"/>
            <a:ext cx="584031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 Occurrence of Liver-Related Endpoints in Pi*ZZ Patient Subgroups by Baseline Parameters of Liver Fibrosis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533AF0-BB15-1F74-E96F-15F91DBDFF49}"/>
              </a:ext>
            </a:extLst>
          </p:cNvPr>
          <p:cNvSpPr txBox="1"/>
          <p:nvPr/>
        </p:nvSpPr>
        <p:spPr bwMode="auto">
          <a:xfrm>
            <a:off x="609759" y="5770398"/>
            <a:ext cx="46102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b="0">
                <a:solidFill>
                  <a:schemeClr val="bg1"/>
                </a:solidFill>
                <a:latin typeface="+mn-lt"/>
              </a:rPr>
              <a:t>Hepatic endpoints within 5 yr were most accurately predicted by LSM, APRI, and FIB-4.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96089-3C9C-BAF9-AE55-496BDD011F5F}"/>
              </a:ext>
            </a:extLst>
          </p:cNvPr>
          <p:cNvSpPr txBox="1"/>
          <p:nvPr/>
        </p:nvSpPr>
        <p:spPr bwMode="auto">
          <a:xfrm>
            <a:off x="1006908" y="4970727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2FC0EA-1AD8-47DF-7D93-1F44F2DB23E7}"/>
              </a:ext>
            </a:extLst>
          </p:cNvPr>
          <p:cNvSpPr txBox="1"/>
          <p:nvPr/>
        </p:nvSpPr>
        <p:spPr bwMode="auto">
          <a:xfrm>
            <a:off x="1690436" y="4970727"/>
            <a:ext cx="632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7026D8-48E3-30A0-1496-F2C7FF9E2A16}"/>
              </a:ext>
            </a:extLst>
          </p:cNvPr>
          <p:cNvSpPr txBox="1"/>
          <p:nvPr/>
        </p:nvSpPr>
        <p:spPr bwMode="auto">
          <a:xfrm>
            <a:off x="2280672" y="4970727"/>
            <a:ext cx="788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762380-3F9C-B9F9-3DB0-94B2C9B20F94}"/>
              </a:ext>
            </a:extLst>
          </p:cNvPr>
          <p:cNvSpPr txBox="1"/>
          <p:nvPr/>
        </p:nvSpPr>
        <p:spPr bwMode="auto">
          <a:xfrm>
            <a:off x="900066" y="4746628"/>
            <a:ext cx="372314" cy="28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9C5517-4F97-E490-F86B-876EC1B06973}"/>
              </a:ext>
            </a:extLst>
          </p:cNvPr>
          <p:cNvSpPr txBox="1"/>
          <p:nvPr/>
        </p:nvSpPr>
        <p:spPr bwMode="auto">
          <a:xfrm>
            <a:off x="690351" y="4265221"/>
            <a:ext cx="5820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68F389-9269-D9E6-763E-C2C78E2E2AED}"/>
              </a:ext>
            </a:extLst>
          </p:cNvPr>
          <p:cNvSpPr txBox="1"/>
          <p:nvPr/>
        </p:nvSpPr>
        <p:spPr bwMode="auto">
          <a:xfrm>
            <a:off x="576010" y="3751842"/>
            <a:ext cx="696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B08EB6-695F-3B16-B0BA-CDB43E7106E1}"/>
              </a:ext>
            </a:extLst>
          </p:cNvPr>
          <p:cNvSpPr txBox="1"/>
          <p:nvPr/>
        </p:nvSpPr>
        <p:spPr bwMode="auto">
          <a:xfrm>
            <a:off x="576010" y="2755421"/>
            <a:ext cx="696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E0F9B1-DBFB-315D-2573-22A5D8F14708}"/>
              </a:ext>
            </a:extLst>
          </p:cNvPr>
          <p:cNvSpPr txBox="1"/>
          <p:nvPr/>
        </p:nvSpPr>
        <p:spPr bwMode="auto">
          <a:xfrm>
            <a:off x="576010" y="2249213"/>
            <a:ext cx="696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1.0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4BDCD5-111A-B23F-6287-30F06C62E2B9}"/>
              </a:ext>
            </a:extLst>
          </p:cNvPr>
          <p:cNvGrpSpPr/>
          <p:nvPr/>
        </p:nvGrpSpPr>
        <p:grpSpPr>
          <a:xfrm>
            <a:off x="1251872" y="2433879"/>
            <a:ext cx="98415" cy="2517522"/>
            <a:chOff x="8621762" y="2691852"/>
            <a:chExt cx="78090" cy="287338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1E98468-A5F7-D820-3E1D-8F78FF808364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5632215-A8A1-DAF7-49C5-47E3399454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C55EBCA-0627-753E-0BE7-3AC9DA4C48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C599C11-554D-CCCA-E403-FC4D13A3FB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41D02D9-0750-659A-6F8C-B9DF92F8DF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F105F90-0A51-CB62-78A4-0FE75B94F9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CA6945E-2874-DF51-7BD2-C485E51CB2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DE18BBE-B840-8B4A-8869-FFC7143BE984}"/>
              </a:ext>
            </a:extLst>
          </p:cNvPr>
          <p:cNvSpPr txBox="1"/>
          <p:nvPr/>
        </p:nvSpPr>
        <p:spPr bwMode="auto">
          <a:xfrm>
            <a:off x="567742" y="3239533"/>
            <a:ext cx="6963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0.6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DDDCDA3-24F6-65FD-4A93-37FEC5787E13}"/>
              </a:ext>
            </a:extLst>
          </p:cNvPr>
          <p:cNvSpPr/>
          <p:nvPr/>
        </p:nvSpPr>
        <p:spPr bwMode="auto">
          <a:xfrm>
            <a:off x="1336403" y="2433879"/>
            <a:ext cx="3374141" cy="2517521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1D51B3-BF17-974D-84C3-5DBE4F67F9BE}"/>
              </a:ext>
            </a:extLst>
          </p:cNvPr>
          <p:cNvGrpSpPr/>
          <p:nvPr/>
        </p:nvGrpSpPr>
        <p:grpSpPr>
          <a:xfrm rot="5400000">
            <a:off x="2975890" y="3296667"/>
            <a:ext cx="84213" cy="3374140"/>
            <a:chOff x="8621762" y="2691852"/>
            <a:chExt cx="78090" cy="287338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2E7BEF6-1E80-6AB4-0585-444D901194C7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57CDDBC0-6450-FAB1-A0FE-5450084194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DE765DC-33B8-F526-2B2E-0074CAB10B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837CED92-E51D-C7CD-88EE-FE4DB96396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31A9A86-E678-7DC6-513E-4372E974AC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FB144FE-15B4-6EA9-89F2-25344EB8EA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0C3F8D4-23F6-5E96-943F-905D50DC3B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9C6906D-9172-D1EE-0D3F-956D78D94241}"/>
              </a:ext>
            </a:extLst>
          </p:cNvPr>
          <p:cNvSpPr txBox="1"/>
          <p:nvPr/>
        </p:nvSpPr>
        <p:spPr bwMode="auto">
          <a:xfrm>
            <a:off x="1844553" y="5329008"/>
            <a:ext cx="241500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1-Specificity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0EBAF-6400-6F9D-A1A9-90D7C701AFF5}"/>
              </a:ext>
            </a:extLst>
          </p:cNvPr>
          <p:cNvSpPr txBox="1"/>
          <p:nvPr/>
        </p:nvSpPr>
        <p:spPr bwMode="auto">
          <a:xfrm rot="16200000">
            <a:off x="-591932" y="3529165"/>
            <a:ext cx="241500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Sensitivity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75336A-2892-ED71-C9FD-276F7321205E}"/>
              </a:ext>
            </a:extLst>
          </p:cNvPr>
          <p:cNvSpPr txBox="1"/>
          <p:nvPr/>
        </p:nvSpPr>
        <p:spPr bwMode="auto">
          <a:xfrm>
            <a:off x="3024861" y="4970727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F34122-55EC-CF09-5350-4C51BB6385C0}"/>
              </a:ext>
            </a:extLst>
          </p:cNvPr>
          <p:cNvSpPr txBox="1"/>
          <p:nvPr/>
        </p:nvSpPr>
        <p:spPr bwMode="auto">
          <a:xfrm>
            <a:off x="3708389" y="4970727"/>
            <a:ext cx="632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0.8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F91F91-6FBC-825F-15B5-24D9A03DDFBD}"/>
              </a:ext>
            </a:extLst>
          </p:cNvPr>
          <p:cNvSpPr txBox="1"/>
          <p:nvPr/>
        </p:nvSpPr>
        <p:spPr bwMode="auto">
          <a:xfrm>
            <a:off x="4298625" y="4970727"/>
            <a:ext cx="788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1.0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7AC257-0EE3-F9A6-5643-53F0C9FDD068}"/>
              </a:ext>
            </a:extLst>
          </p:cNvPr>
          <p:cNvSpPr txBox="1"/>
          <p:nvPr/>
        </p:nvSpPr>
        <p:spPr bwMode="auto">
          <a:xfrm>
            <a:off x="3128559" y="3965401"/>
            <a:ext cx="18033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FIB-4: AUC = .90</a:t>
            </a:r>
            <a:b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APRI: AUC = .92</a:t>
            </a:r>
            <a:b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LSM: AUC = .95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8F9ACE6-F08C-0F8E-7811-E086CCA209BA}"/>
              </a:ext>
            </a:extLst>
          </p:cNvPr>
          <p:cNvCxnSpPr/>
          <p:nvPr/>
        </p:nvCxnSpPr>
        <p:spPr bwMode="auto">
          <a:xfrm>
            <a:off x="2902643" y="4163785"/>
            <a:ext cx="254487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5B98439-0DDA-57A4-4FBF-EFB9B4A0C445}"/>
              </a:ext>
            </a:extLst>
          </p:cNvPr>
          <p:cNvCxnSpPr/>
          <p:nvPr/>
        </p:nvCxnSpPr>
        <p:spPr bwMode="auto">
          <a:xfrm>
            <a:off x="2903784" y="4426174"/>
            <a:ext cx="254487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AF50C31-4DD5-9C20-F1AC-1CCC754004B1}"/>
              </a:ext>
            </a:extLst>
          </p:cNvPr>
          <p:cNvCxnSpPr/>
          <p:nvPr/>
        </p:nvCxnSpPr>
        <p:spPr bwMode="auto">
          <a:xfrm>
            <a:off x="2911301" y="4702088"/>
            <a:ext cx="254487" cy="0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20A583-BCF8-AA71-F94C-651C7EF6E3B7}"/>
              </a:ext>
            </a:extLst>
          </p:cNvPr>
          <p:cNvSpPr/>
          <p:nvPr/>
        </p:nvSpPr>
        <p:spPr bwMode="auto">
          <a:xfrm>
            <a:off x="1325006" y="2422869"/>
            <a:ext cx="3392599" cy="2521880"/>
          </a:xfrm>
          <a:custGeom>
            <a:avLst/>
            <a:gdLst>
              <a:gd name="connsiteX0" fmla="*/ 0 w 3392599"/>
              <a:gd name="connsiteY0" fmla="*/ 2521880 h 2521880"/>
              <a:gd name="connsiteX1" fmla="*/ 0 w 3392599"/>
              <a:gd name="connsiteY1" fmla="*/ 1892866 h 2521880"/>
              <a:gd name="connsiteX2" fmla="*/ 29121 w 3392599"/>
              <a:gd name="connsiteY2" fmla="*/ 1892866 h 2521880"/>
              <a:gd name="connsiteX3" fmla="*/ 29121 w 3392599"/>
              <a:gd name="connsiteY3" fmla="*/ 1100774 h 2521880"/>
              <a:gd name="connsiteX4" fmla="*/ 52418 w 3392599"/>
              <a:gd name="connsiteY4" fmla="*/ 1100774 h 2521880"/>
              <a:gd name="connsiteX5" fmla="*/ 52418 w 3392599"/>
              <a:gd name="connsiteY5" fmla="*/ 1054181 h 2521880"/>
              <a:gd name="connsiteX6" fmla="*/ 78627 w 3392599"/>
              <a:gd name="connsiteY6" fmla="*/ 1054181 h 2521880"/>
              <a:gd name="connsiteX7" fmla="*/ 78627 w 3392599"/>
              <a:gd name="connsiteY7" fmla="*/ 888191 h 2521880"/>
              <a:gd name="connsiteX8" fmla="*/ 151430 w 3392599"/>
              <a:gd name="connsiteY8" fmla="*/ 888191 h 2521880"/>
              <a:gd name="connsiteX9" fmla="*/ 151430 w 3392599"/>
              <a:gd name="connsiteY9" fmla="*/ 789179 h 2521880"/>
              <a:gd name="connsiteX10" fmla="*/ 157254 w 3392599"/>
              <a:gd name="connsiteY10" fmla="*/ 789179 h 2521880"/>
              <a:gd name="connsiteX11" fmla="*/ 157254 w 3392599"/>
              <a:gd name="connsiteY11" fmla="*/ 774619 h 2521880"/>
              <a:gd name="connsiteX12" fmla="*/ 171814 w 3392599"/>
              <a:gd name="connsiteY12" fmla="*/ 774619 h 2521880"/>
              <a:gd name="connsiteX13" fmla="*/ 171814 w 3392599"/>
              <a:gd name="connsiteY13" fmla="*/ 745498 h 2521880"/>
              <a:gd name="connsiteX14" fmla="*/ 250441 w 3392599"/>
              <a:gd name="connsiteY14" fmla="*/ 745498 h 2521880"/>
              <a:gd name="connsiteX15" fmla="*/ 288298 w 3392599"/>
              <a:gd name="connsiteY15" fmla="*/ 643574 h 2521880"/>
              <a:gd name="connsiteX16" fmla="*/ 308683 w 3392599"/>
              <a:gd name="connsiteY16" fmla="*/ 602805 h 2521880"/>
              <a:gd name="connsiteX17" fmla="*/ 358189 w 3392599"/>
              <a:gd name="connsiteY17" fmla="*/ 602805 h 2521880"/>
              <a:gd name="connsiteX18" fmla="*/ 358189 w 3392599"/>
              <a:gd name="connsiteY18" fmla="*/ 390221 h 2521880"/>
              <a:gd name="connsiteX19" fmla="*/ 457200 w 3392599"/>
              <a:gd name="connsiteY19" fmla="*/ 390221 h 2521880"/>
              <a:gd name="connsiteX20" fmla="*/ 480497 w 3392599"/>
              <a:gd name="connsiteY20" fmla="*/ 270825 h 2521880"/>
              <a:gd name="connsiteX21" fmla="*/ 480497 w 3392599"/>
              <a:gd name="connsiteY21" fmla="*/ 235880 h 2521880"/>
              <a:gd name="connsiteX22" fmla="*/ 678520 w 3392599"/>
              <a:gd name="connsiteY22" fmla="*/ 235880 h 2521880"/>
              <a:gd name="connsiteX23" fmla="*/ 707641 w 3392599"/>
              <a:gd name="connsiteY23" fmla="*/ 160165 h 2521880"/>
              <a:gd name="connsiteX24" fmla="*/ 733850 w 3392599"/>
              <a:gd name="connsiteY24" fmla="*/ 160165 h 2521880"/>
              <a:gd name="connsiteX25" fmla="*/ 762971 w 3392599"/>
              <a:gd name="connsiteY25" fmla="*/ 87363 h 2521880"/>
              <a:gd name="connsiteX26" fmla="*/ 1013412 w 3392599"/>
              <a:gd name="connsiteY26" fmla="*/ 87363 h 2521880"/>
              <a:gd name="connsiteX27" fmla="*/ 1089126 w 3392599"/>
              <a:gd name="connsiteY27" fmla="*/ 0 h 2521880"/>
              <a:gd name="connsiteX28" fmla="*/ 3392599 w 3392599"/>
              <a:gd name="connsiteY28" fmla="*/ 0 h 2521880"/>
              <a:gd name="connsiteX0" fmla="*/ 0 w 3392599"/>
              <a:gd name="connsiteY0" fmla="*/ 2521880 h 2521880"/>
              <a:gd name="connsiteX1" fmla="*/ 0 w 3392599"/>
              <a:gd name="connsiteY1" fmla="*/ 1892866 h 2521880"/>
              <a:gd name="connsiteX2" fmla="*/ 29121 w 3392599"/>
              <a:gd name="connsiteY2" fmla="*/ 1892866 h 2521880"/>
              <a:gd name="connsiteX3" fmla="*/ 29121 w 3392599"/>
              <a:gd name="connsiteY3" fmla="*/ 1100774 h 2521880"/>
              <a:gd name="connsiteX4" fmla="*/ 52418 w 3392599"/>
              <a:gd name="connsiteY4" fmla="*/ 1100774 h 2521880"/>
              <a:gd name="connsiteX5" fmla="*/ 52418 w 3392599"/>
              <a:gd name="connsiteY5" fmla="*/ 1054181 h 2521880"/>
              <a:gd name="connsiteX6" fmla="*/ 78627 w 3392599"/>
              <a:gd name="connsiteY6" fmla="*/ 1054181 h 2521880"/>
              <a:gd name="connsiteX7" fmla="*/ 78627 w 3392599"/>
              <a:gd name="connsiteY7" fmla="*/ 888191 h 2521880"/>
              <a:gd name="connsiteX8" fmla="*/ 151430 w 3392599"/>
              <a:gd name="connsiteY8" fmla="*/ 888191 h 2521880"/>
              <a:gd name="connsiteX9" fmla="*/ 151430 w 3392599"/>
              <a:gd name="connsiteY9" fmla="*/ 789179 h 2521880"/>
              <a:gd name="connsiteX10" fmla="*/ 157254 w 3392599"/>
              <a:gd name="connsiteY10" fmla="*/ 789179 h 2521880"/>
              <a:gd name="connsiteX11" fmla="*/ 157254 w 3392599"/>
              <a:gd name="connsiteY11" fmla="*/ 774619 h 2521880"/>
              <a:gd name="connsiteX12" fmla="*/ 171814 w 3392599"/>
              <a:gd name="connsiteY12" fmla="*/ 745498 h 2521880"/>
              <a:gd name="connsiteX13" fmla="*/ 250441 w 3392599"/>
              <a:gd name="connsiteY13" fmla="*/ 745498 h 2521880"/>
              <a:gd name="connsiteX14" fmla="*/ 288298 w 3392599"/>
              <a:gd name="connsiteY14" fmla="*/ 643574 h 2521880"/>
              <a:gd name="connsiteX15" fmla="*/ 308683 w 3392599"/>
              <a:gd name="connsiteY15" fmla="*/ 602805 h 2521880"/>
              <a:gd name="connsiteX16" fmla="*/ 358189 w 3392599"/>
              <a:gd name="connsiteY16" fmla="*/ 602805 h 2521880"/>
              <a:gd name="connsiteX17" fmla="*/ 358189 w 3392599"/>
              <a:gd name="connsiteY17" fmla="*/ 390221 h 2521880"/>
              <a:gd name="connsiteX18" fmla="*/ 457200 w 3392599"/>
              <a:gd name="connsiteY18" fmla="*/ 390221 h 2521880"/>
              <a:gd name="connsiteX19" fmla="*/ 480497 w 3392599"/>
              <a:gd name="connsiteY19" fmla="*/ 270825 h 2521880"/>
              <a:gd name="connsiteX20" fmla="*/ 480497 w 3392599"/>
              <a:gd name="connsiteY20" fmla="*/ 235880 h 2521880"/>
              <a:gd name="connsiteX21" fmla="*/ 678520 w 3392599"/>
              <a:gd name="connsiteY21" fmla="*/ 235880 h 2521880"/>
              <a:gd name="connsiteX22" fmla="*/ 707641 w 3392599"/>
              <a:gd name="connsiteY22" fmla="*/ 160165 h 2521880"/>
              <a:gd name="connsiteX23" fmla="*/ 733850 w 3392599"/>
              <a:gd name="connsiteY23" fmla="*/ 160165 h 2521880"/>
              <a:gd name="connsiteX24" fmla="*/ 762971 w 3392599"/>
              <a:gd name="connsiteY24" fmla="*/ 87363 h 2521880"/>
              <a:gd name="connsiteX25" fmla="*/ 1013412 w 3392599"/>
              <a:gd name="connsiteY25" fmla="*/ 87363 h 2521880"/>
              <a:gd name="connsiteX26" fmla="*/ 1089126 w 3392599"/>
              <a:gd name="connsiteY26" fmla="*/ 0 h 2521880"/>
              <a:gd name="connsiteX27" fmla="*/ 3392599 w 3392599"/>
              <a:gd name="connsiteY27" fmla="*/ 0 h 2521880"/>
              <a:gd name="connsiteX0" fmla="*/ 0 w 3392599"/>
              <a:gd name="connsiteY0" fmla="*/ 2521880 h 2521880"/>
              <a:gd name="connsiteX1" fmla="*/ 0 w 3392599"/>
              <a:gd name="connsiteY1" fmla="*/ 1892866 h 2521880"/>
              <a:gd name="connsiteX2" fmla="*/ 29121 w 3392599"/>
              <a:gd name="connsiteY2" fmla="*/ 1892866 h 2521880"/>
              <a:gd name="connsiteX3" fmla="*/ 29121 w 3392599"/>
              <a:gd name="connsiteY3" fmla="*/ 1100774 h 2521880"/>
              <a:gd name="connsiteX4" fmla="*/ 52418 w 3392599"/>
              <a:gd name="connsiteY4" fmla="*/ 1100774 h 2521880"/>
              <a:gd name="connsiteX5" fmla="*/ 52418 w 3392599"/>
              <a:gd name="connsiteY5" fmla="*/ 1054181 h 2521880"/>
              <a:gd name="connsiteX6" fmla="*/ 78627 w 3392599"/>
              <a:gd name="connsiteY6" fmla="*/ 1054181 h 2521880"/>
              <a:gd name="connsiteX7" fmla="*/ 78627 w 3392599"/>
              <a:gd name="connsiteY7" fmla="*/ 888191 h 2521880"/>
              <a:gd name="connsiteX8" fmla="*/ 151430 w 3392599"/>
              <a:gd name="connsiteY8" fmla="*/ 888191 h 2521880"/>
              <a:gd name="connsiteX9" fmla="*/ 151430 w 3392599"/>
              <a:gd name="connsiteY9" fmla="*/ 789179 h 2521880"/>
              <a:gd name="connsiteX10" fmla="*/ 157254 w 3392599"/>
              <a:gd name="connsiteY10" fmla="*/ 789179 h 2521880"/>
              <a:gd name="connsiteX11" fmla="*/ 171814 w 3392599"/>
              <a:gd name="connsiteY11" fmla="*/ 745498 h 2521880"/>
              <a:gd name="connsiteX12" fmla="*/ 250441 w 3392599"/>
              <a:gd name="connsiteY12" fmla="*/ 745498 h 2521880"/>
              <a:gd name="connsiteX13" fmla="*/ 288298 w 3392599"/>
              <a:gd name="connsiteY13" fmla="*/ 643574 h 2521880"/>
              <a:gd name="connsiteX14" fmla="*/ 308683 w 3392599"/>
              <a:gd name="connsiteY14" fmla="*/ 602805 h 2521880"/>
              <a:gd name="connsiteX15" fmla="*/ 358189 w 3392599"/>
              <a:gd name="connsiteY15" fmla="*/ 602805 h 2521880"/>
              <a:gd name="connsiteX16" fmla="*/ 358189 w 3392599"/>
              <a:gd name="connsiteY16" fmla="*/ 390221 h 2521880"/>
              <a:gd name="connsiteX17" fmla="*/ 457200 w 3392599"/>
              <a:gd name="connsiteY17" fmla="*/ 390221 h 2521880"/>
              <a:gd name="connsiteX18" fmla="*/ 480497 w 3392599"/>
              <a:gd name="connsiteY18" fmla="*/ 270825 h 2521880"/>
              <a:gd name="connsiteX19" fmla="*/ 480497 w 3392599"/>
              <a:gd name="connsiteY19" fmla="*/ 235880 h 2521880"/>
              <a:gd name="connsiteX20" fmla="*/ 678520 w 3392599"/>
              <a:gd name="connsiteY20" fmla="*/ 235880 h 2521880"/>
              <a:gd name="connsiteX21" fmla="*/ 707641 w 3392599"/>
              <a:gd name="connsiteY21" fmla="*/ 160165 h 2521880"/>
              <a:gd name="connsiteX22" fmla="*/ 733850 w 3392599"/>
              <a:gd name="connsiteY22" fmla="*/ 160165 h 2521880"/>
              <a:gd name="connsiteX23" fmla="*/ 762971 w 3392599"/>
              <a:gd name="connsiteY23" fmla="*/ 87363 h 2521880"/>
              <a:gd name="connsiteX24" fmla="*/ 1013412 w 3392599"/>
              <a:gd name="connsiteY24" fmla="*/ 87363 h 2521880"/>
              <a:gd name="connsiteX25" fmla="*/ 1089126 w 3392599"/>
              <a:gd name="connsiteY25" fmla="*/ 0 h 2521880"/>
              <a:gd name="connsiteX26" fmla="*/ 3392599 w 3392599"/>
              <a:gd name="connsiteY26" fmla="*/ 0 h 2521880"/>
              <a:gd name="connsiteX0" fmla="*/ 0 w 3392599"/>
              <a:gd name="connsiteY0" fmla="*/ 2521880 h 2521880"/>
              <a:gd name="connsiteX1" fmla="*/ 0 w 3392599"/>
              <a:gd name="connsiteY1" fmla="*/ 1892866 h 2521880"/>
              <a:gd name="connsiteX2" fmla="*/ 29121 w 3392599"/>
              <a:gd name="connsiteY2" fmla="*/ 1892866 h 2521880"/>
              <a:gd name="connsiteX3" fmla="*/ 29121 w 3392599"/>
              <a:gd name="connsiteY3" fmla="*/ 1100774 h 2521880"/>
              <a:gd name="connsiteX4" fmla="*/ 52418 w 3392599"/>
              <a:gd name="connsiteY4" fmla="*/ 1100774 h 2521880"/>
              <a:gd name="connsiteX5" fmla="*/ 52418 w 3392599"/>
              <a:gd name="connsiteY5" fmla="*/ 1054181 h 2521880"/>
              <a:gd name="connsiteX6" fmla="*/ 78627 w 3392599"/>
              <a:gd name="connsiteY6" fmla="*/ 1054181 h 2521880"/>
              <a:gd name="connsiteX7" fmla="*/ 78627 w 3392599"/>
              <a:gd name="connsiteY7" fmla="*/ 888191 h 2521880"/>
              <a:gd name="connsiteX8" fmla="*/ 151430 w 3392599"/>
              <a:gd name="connsiteY8" fmla="*/ 888191 h 2521880"/>
              <a:gd name="connsiteX9" fmla="*/ 151430 w 3392599"/>
              <a:gd name="connsiteY9" fmla="*/ 789179 h 2521880"/>
              <a:gd name="connsiteX10" fmla="*/ 171814 w 3392599"/>
              <a:gd name="connsiteY10" fmla="*/ 745498 h 2521880"/>
              <a:gd name="connsiteX11" fmla="*/ 250441 w 3392599"/>
              <a:gd name="connsiteY11" fmla="*/ 745498 h 2521880"/>
              <a:gd name="connsiteX12" fmla="*/ 288298 w 3392599"/>
              <a:gd name="connsiteY12" fmla="*/ 643574 h 2521880"/>
              <a:gd name="connsiteX13" fmla="*/ 308683 w 3392599"/>
              <a:gd name="connsiteY13" fmla="*/ 602805 h 2521880"/>
              <a:gd name="connsiteX14" fmla="*/ 358189 w 3392599"/>
              <a:gd name="connsiteY14" fmla="*/ 602805 h 2521880"/>
              <a:gd name="connsiteX15" fmla="*/ 358189 w 3392599"/>
              <a:gd name="connsiteY15" fmla="*/ 390221 h 2521880"/>
              <a:gd name="connsiteX16" fmla="*/ 457200 w 3392599"/>
              <a:gd name="connsiteY16" fmla="*/ 390221 h 2521880"/>
              <a:gd name="connsiteX17" fmla="*/ 480497 w 3392599"/>
              <a:gd name="connsiteY17" fmla="*/ 270825 h 2521880"/>
              <a:gd name="connsiteX18" fmla="*/ 480497 w 3392599"/>
              <a:gd name="connsiteY18" fmla="*/ 235880 h 2521880"/>
              <a:gd name="connsiteX19" fmla="*/ 678520 w 3392599"/>
              <a:gd name="connsiteY19" fmla="*/ 235880 h 2521880"/>
              <a:gd name="connsiteX20" fmla="*/ 707641 w 3392599"/>
              <a:gd name="connsiteY20" fmla="*/ 160165 h 2521880"/>
              <a:gd name="connsiteX21" fmla="*/ 733850 w 3392599"/>
              <a:gd name="connsiteY21" fmla="*/ 160165 h 2521880"/>
              <a:gd name="connsiteX22" fmla="*/ 762971 w 3392599"/>
              <a:gd name="connsiteY22" fmla="*/ 87363 h 2521880"/>
              <a:gd name="connsiteX23" fmla="*/ 1013412 w 3392599"/>
              <a:gd name="connsiteY23" fmla="*/ 87363 h 2521880"/>
              <a:gd name="connsiteX24" fmla="*/ 1089126 w 3392599"/>
              <a:gd name="connsiteY24" fmla="*/ 0 h 2521880"/>
              <a:gd name="connsiteX25" fmla="*/ 3392599 w 3392599"/>
              <a:gd name="connsiteY25" fmla="*/ 0 h 252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92599" h="2521880">
                <a:moveTo>
                  <a:pt x="0" y="2521880"/>
                </a:moveTo>
                <a:lnTo>
                  <a:pt x="0" y="1892866"/>
                </a:lnTo>
                <a:lnTo>
                  <a:pt x="29121" y="1892866"/>
                </a:lnTo>
                <a:lnTo>
                  <a:pt x="29121" y="1100774"/>
                </a:lnTo>
                <a:lnTo>
                  <a:pt x="52418" y="1100774"/>
                </a:lnTo>
                <a:lnTo>
                  <a:pt x="52418" y="1054181"/>
                </a:lnTo>
                <a:lnTo>
                  <a:pt x="78627" y="1054181"/>
                </a:lnTo>
                <a:lnTo>
                  <a:pt x="78627" y="888191"/>
                </a:lnTo>
                <a:lnTo>
                  <a:pt x="151430" y="888191"/>
                </a:lnTo>
                <a:lnTo>
                  <a:pt x="151430" y="789179"/>
                </a:lnTo>
                <a:lnTo>
                  <a:pt x="171814" y="745498"/>
                </a:lnTo>
                <a:lnTo>
                  <a:pt x="250441" y="745498"/>
                </a:lnTo>
                <a:lnTo>
                  <a:pt x="288298" y="643574"/>
                </a:lnTo>
                <a:lnTo>
                  <a:pt x="308683" y="602805"/>
                </a:lnTo>
                <a:lnTo>
                  <a:pt x="358189" y="602805"/>
                </a:lnTo>
                <a:lnTo>
                  <a:pt x="358189" y="390221"/>
                </a:lnTo>
                <a:lnTo>
                  <a:pt x="457200" y="390221"/>
                </a:lnTo>
                <a:lnTo>
                  <a:pt x="480497" y="270825"/>
                </a:lnTo>
                <a:lnTo>
                  <a:pt x="480497" y="235880"/>
                </a:lnTo>
                <a:lnTo>
                  <a:pt x="678520" y="235880"/>
                </a:lnTo>
                <a:lnTo>
                  <a:pt x="707641" y="160165"/>
                </a:lnTo>
                <a:lnTo>
                  <a:pt x="733850" y="160165"/>
                </a:lnTo>
                <a:lnTo>
                  <a:pt x="762971" y="87363"/>
                </a:lnTo>
                <a:lnTo>
                  <a:pt x="1013412" y="87363"/>
                </a:lnTo>
                <a:lnTo>
                  <a:pt x="1089126" y="0"/>
                </a:lnTo>
                <a:lnTo>
                  <a:pt x="3392599" y="0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45BE0CB1-399E-2757-344B-3637ECE64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115379"/>
              </p:ext>
            </p:extLst>
          </p:nvPr>
        </p:nvGraphicFramePr>
        <p:xfrm>
          <a:off x="5938174" y="1800230"/>
          <a:ext cx="5840310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2356">
                  <a:extLst>
                    <a:ext uri="{9D8B030D-6E8A-4147-A177-3AD203B41FA5}">
                      <a16:colId xmlns:a16="http://schemas.microsoft.com/office/drawing/2014/main" val="2160032011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066322077"/>
                    </a:ext>
                  </a:extLst>
                </a:gridCol>
                <a:gridCol w="1591673">
                  <a:extLst>
                    <a:ext uri="{9D8B030D-6E8A-4147-A177-3AD203B41FA5}">
                      <a16:colId xmlns:a16="http://schemas.microsoft.com/office/drawing/2014/main" val="2849195475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695404232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281644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LSM (kPa)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Follow-up Yr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(Cumulative)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Liver-Related Endpoints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Endpoints/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100 FU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&lt;7.1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1922.8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77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7.1-10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391.0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716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10.1-14.9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206.2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7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≥15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113.6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23.8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38873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A90D8D40-BAB9-5289-E138-9AC560C5D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384644"/>
              </p:ext>
            </p:extLst>
          </p:nvPr>
        </p:nvGraphicFramePr>
        <p:xfrm>
          <a:off x="5938174" y="3387050"/>
          <a:ext cx="5840310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2356">
                  <a:extLst>
                    <a:ext uri="{9D8B030D-6E8A-4147-A177-3AD203B41FA5}">
                      <a16:colId xmlns:a16="http://schemas.microsoft.com/office/drawing/2014/main" val="2160032011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066322077"/>
                    </a:ext>
                  </a:extLst>
                </a:gridCol>
                <a:gridCol w="1591673">
                  <a:extLst>
                    <a:ext uri="{9D8B030D-6E8A-4147-A177-3AD203B41FA5}">
                      <a16:colId xmlns:a16="http://schemas.microsoft.com/office/drawing/2014/main" val="2849195475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695404232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281644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APRI (units)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Follow-up Yr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(Cumulative)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Liver-Related Endpoints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Endpoints/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100 FU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&lt;7.1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545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1970.0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77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0.5-0.99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471.6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716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1.0-1.49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35.4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28.2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7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≥1.5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34.9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34.4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38873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CDD4EC32-A9C3-EB5F-26FA-7652E7187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307889"/>
              </p:ext>
            </p:extLst>
          </p:nvPr>
        </p:nvGraphicFramePr>
        <p:xfrm>
          <a:off x="5932114" y="4971953"/>
          <a:ext cx="584031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2356">
                  <a:extLst>
                    <a:ext uri="{9D8B030D-6E8A-4147-A177-3AD203B41FA5}">
                      <a16:colId xmlns:a16="http://schemas.microsoft.com/office/drawing/2014/main" val="2160032011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066322077"/>
                    </a:ext>
                  </a:extLst>
                </a:gridCol>
                <a:gridCol w="1591673">
                  <a:extLst>
                    <a:ext uri="{9D8B030D-6E8A-4147-A177-3AD203B41FA5}">
                      <a16:colId xmlns:a16="http://schemas.microsoft.com/office/drawing/2014/main" val="2849195475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695404232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281644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FIB-4 (units)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Follow-up Yr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(Cumulative)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Liver-Related Endpoints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Endpoints/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100 FU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&lt;1.3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347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1333.1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77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1.3-2.66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293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1036.9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716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≥2.67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196.1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14.8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77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724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72F5409A-D4ED-C57C-3A4B-1C5118AF7EBA}"/>
              </a:ext>
            </a:extLst>
          </p:cNvPr>
          <p:cNvSpPr/>
          <p:nvPr/>
        </p:nvSpPr>
        <p:spPr bwMode="auto">
          <a:xfrm>
            <a:off x="7976589" y="2407257"/>
            <a:ext cx="3327114" cy="2763623"/>
          </a:xfrm>
          <a:custGeom>
            <a:avLst/>
            <a:gdLst>
              <a:gd name="connsiteX0" fmla="*/ 92 w 3367936"/>
              <a:gd name="connsiteY0" fmla="*/ 2777732 h 2788089"/>
              <a:gd name="connsiteX1" fmla="*/ 812351 w 3367936"/>
              <a:gd name="connsiteY1" fmla="*/ 2699911 h 2788089"/>
              <a:gd name="connsiteX2" fmla="*/ 1269551 w 3367936"/>
              <a:gd name="connsiteY2" fmla="*/ 2427537 h 2788089"/>
              <a:gd name="connsiteX3" fmla="*/ 1600292 w 3367936"/>
              <a:gd name="connsiteY3" fmla="*/ 2023839 h 2788089"/>
              <a:gd name="connsiteX4" fmla="*/ 1926168 w 3367936"/>
              <a:gd name="connsiteY4" fmla="*/ 1449907 h 2788089"/>
              <a:gd name="connsiteX5" fmla="*/ 2363913 w 3367936"/>
              <a:gd name="connsiteY5" fmla="*/ 773835 h 2788089"/>
              <a:gd name="connsiteX6" fmla="*/ 2791930 w 3367936"/>
              <a:gd name="connsiteY6" fmla="*/ 297179 h 2788089"/>
              <a:gd name="connsiteX7" fmla="*/ 3317224 w 3367936"/>
              <a:gd name="connsiteY7" fmla="*/ 24805 h 2788089"/>
              <a:gd name="connsiteX8" fmla="*/ 3326951 w 3367936"/>
              <a:gd name="connsiteY8" fmla="*/ 924613 h 2788089"/>
              <a:gd name="connsiteX9" fmla="*/ 3137262 w 3367936"/>
              <a:gd name="connsiteY9" fmla="*/ 1046209 h 2788089"/>
              <a:gd name="connsiteX10" fmla="*/ 2592513 w 3367936"/>
              <a:gd name="connsiteY10" fmla="*/ 1513137 h 2788089"/>
              <a:gd name="connsiteX11" fmla="*/ 2013717 w 3367936"/>
              <a:gd name="connsiteY11" fmla="*/ 2130843 h 2788089"/>
              <a:gd name="connsiteX12" fmla="*/ 1488424 w 3367936"/>
              <a:gd name="connsiteY12" fmla="*/ 2544269 h 2788089"/>
              <a:gd name="connsiteX13" fmla="*/ 763713 w 3367936"/>
              <a:gd name="connsiteY13" fmla="*/ 2763141 h 2788089"/>
              <a:gd name="connsiteX14" fmla="*/ 92 w 3367936"/>
              <a:gd name="connsiteY14" fmla="*/ 2777732 h 2788089"/>
              <a:gd name="connsiteX0" fmla="*/ 92 w 3358554"/>
              <a:gd name="connsiteY0" fmla="*/ 2777732 h 2788089"/>
              <a:gd name="connsiteX1" fmla="*/ 812351 w 3358554"/>
              <a:gd name="connsiteY1" fmla="*/ 2699911 h 2788089"/>
              <a:gd name="connsiteX2" fmla="*/ 1269551 w 3358554"/>
              <a:gd name="connsiteY2" fmla="*/ 2427537 h 2788089"/>
              <a:gd name="connsiteX3" fmla="*/ 1600292 w 3358554"/>
              <a:gd name="connsiteY3" fmla="*/ 2023839 h 2788089"/>
              <a:gd name="connsiteX4" fmla="*/ 1926168 w 3358554"/>
              <a:gd name="connsiteY4" fmla="*/ 1449907 h 2788089"/>
              <a:gd name="connsiteX5" fmla="*/ 2363913 w 3358554"/>
              <a:gd name="connsiteY5" fmla="*/ 773835 h 2788089"/>
              <a:gd name="connsiteX6" fmla="*/ 2791930 w 3358554"/>
              <a:gd name="connsiteY6" fmla="*/ 297179 h 2788089"/>
              <a:gd name="connsiteX7" fmla="*/ 3317224 w 3358554"/>
              <a:gd name="connsiteY7" fmla="*/ 24805 h 2788089"/>
              <a:gd name="connsiteX8" fmla="*/ 3326951 w 3358554"/>
              <a:gd name="connsiteY8" fmla="*/ 924613 h 2788089"/>
              <a:gd name="connsiteX9" fmla="*/ 3137262 w 3358554"/>
              <a:gd name="connsiteY9" fmla="*/ 1046209 h 2788089"/>
              <a:gd name="connsiteX10" fmla="*/ 2592513 w 3358554"/>
              <a:gd name="connsiteY10" fmla="*/ 1513137 h 2788089"/>
              <a:gd name="connsiteX11" fmla="*/ 2013717 w 3358554"/>
              <a:gd name="connsiteY11" fmla="*/ 2130843 h 2788089"/>
              <a:gd name="connsiteX12" fmla="*/ 1488424 w 3358554"/>
              <a:gd name="connsiteY12" fmla="*/ 2544269 h 2788089"/>
              <a:gd name="connsiteX13" fmla="*/ 763713 w 3358554"/>
              <a:gd name="connsiteY13" fmla="*/ 2763141 h 2788089"/>
              <a:gd name="connsiteX14" fmla="*/ 92 w 3358554"/>
              <a:gd name="connsiteY14" fmla="*/ 2777732 h 2788089"/>
              <a:gd name="connsiteX0" fmla="*/ 92 w 3327114"/>
              <a:gd name="connsiteY0" fmla="*/ 2753176 h 2763533"/>
              <a:gd name="connsiteX1" fmla="*/ 812351 w 3327114"/>
              <a:gd name="connsiteY1" fmla="*/ 2675355 h 2763533"/>
              <a:gd name="connsiteX2" fmla="*/ 1269551 w 3327114"/>
              <a:gd name="connsiteY2" fmla="*/ 2402981 h 2763533"/>
              <a:gd name="connsiteX3" fmla="*/ 1600292 w 3327114"/>
              <a:gd name="connsiteY3" fmla="*/ 1999283 h 2763533"/>
              <a:gd name="connsiteX4" fmla="*/ 1926168 w 3327114"/>
              <a:gd name="connsiteY4" fmla="*/ 1425351 h 2763533"/>
              <a:gd name="connsiteX5" fmla="*/ 2363913 w 3327114"/>
              <a:gd name="connsiteY5" fmla="*/ 749279 h 2763533"/>
              <a:gd name="connsiteX6" fmla="*/ 2791930 w 3327114"/>
              <a:gd name="connsiteY6" fmla="*/ 272623 h 2763533"/>
              <a:gd name="connsiteX7" fmla="*/ 3317224 w 3327114"/>
              <a:gd name="connsiteY7" fmla="*/ 249 h 2763533"/>
              <a:gd name="connsiteX8" fmla="*/ 3326951 w 3327114"/>
              <a:gd name="connsiteY8" fmla="*/ 900057 h 2763533"/>
              <a:gd name="connsiteX9" fmla="*/ 3137262 w 3327114"/>
              <a:gd name="connsiteY9" fmla="*/ 1021653 h 2763533"/>
              <a:gd name="connsiteX10" fmla="*/ 2592513 w 3327114"/>
              <a:gd name="connsiteY10" fmla="*/ 1488581 h 2763533"/>
              <a:gd name="connsiteX11" fmla="*/ 2013717 w 3327114"/>
              <a:gd name="connsiteY11" fmla="*/ 2106287 h 2763533"/>
              <a:gd name="connsiteX12" fmla="*/ 1488424 w 3327114"/>
              <a:gd name="connsiteY12" fmla="*/ 2519713 h 2763533"/>
              <a:gd name="connsiteX13" fmla="*/ 763713 w 3327114"/>
              <a:gd name="connsiteY13" fmla="*/ 2738585 h 2763533"/>
              <a:gd name="connsiteX14" fmla="*/ 92 w 3327114"/>
              <a:gd name="connsiteY14" fmla="*/ 2753176 h 2763533"/>
              <a:gd name="connsiteX0" fmla="*/ 92 w 3327114"/>
              <a:gd name="connsiteY0" fmla="*/ 2753266 h 2763623"/>
              <a:gd name="connsiteX1" fmla="*/ 812351 w 3327114"/>
              <a:gd name="connsiteY1" fmla="*/ 2675445 h 2763623"/>
              <a:gd name="connsiteX2" fmla="*/ 1269551 w 3327114"/>
              <a:gd name="connsiteY2" fmla="*/ 2403071 h 2763623"/>
              <a:gd name="connsiteX3" fmla="*/ 1600292 w 3327114"/>
              <a:gd name="connsiteY3" fmla="*/ 1999373 h 2763623"/>
              <a:gd name="connsiteX4" fmla="*/ 1926168 w 3327114"/>
              <a:gd name="connsiteY4" fmla="*/ 1425441 h 2763623"/>
              <a:gd name="connsiteX5" fmla="*/ 2363913 w 3327114"/>
              <a:gd name="connsiteY5" fmla="*/ 749369 h 2763623"/>
              <a:gd name="connsiteX6" fmla="*/ 2791930 w 3327114"/>
              <a:gd name="connsiteY6" fmla="*/ 272713 h 2763623"/>
              <a:gd name="connsiteX7" fmla="*/ 3317224 w 3327114"/>
              <a:gd name="connsiteY7" fmla="*/ 339 h 2763623"/>
              <a:gd name="connsiteX8" fmla="*/ 3326951 w 3327114"/>
              <a:gd name="connsiteY8" fmla="*/ 900147 h 2763623"/>
              <a:gd name="connsiteX9" fmla="*/ 3137262 w 3327114"/>
              <a:gd name="connsiteY9" fmla="*/ 1021743 h 2763623"/>
              <a:gd name="connsiteX10" fmla="*/ 2592513 w 3327114"/>
              <a:gd name="connsiteY10" fmla="*/ 1488671 h 2763623"/>
              <a:gd name="connsiteX11" fmla="*/ 2013717 w 3327114"/>
              <a:gd name="connsiteY11" fmla="*/ 2106377 h 2763623"/>
              <a:gd name="connsiteX12" fmla="*/ 1488424 w 3327114"/>
              <a:gd name="connsiteY12" fmla="*/ 2519803 h 2763623"/>
              <a:gd name="connsiteX13" fmla="*/ 763713 w 3327114"/>
              <a:gd name="connsiteY13" fmla="*/ 2738675 h 2763623"/>
              <a:gd name="connsiteX14" fmla="*/ 92 w 3327114"/>
              <a:gd name="connsiteY14" fmla="*/ 2753266 h 276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27114" h="2763623">
                <a:moveTo>
                  <a:pt x="92" y="2753266"/>
                </a:moveTo>
                <a:cubicBezTo>
                  <a:pt x="8198" y="2742728"/>
                  <a:pt x="600775" y="2733811"/>
                  <a:pt x="812351" y="2675445"/>
                </a:cubicBezTo>
                <a:cubicBezTo>
                  <a:pt x="1023928" y="2617079"/>
                  <a:pt x="1138228" y="2515750"/>
                  <a:pt x="1269551" y="2403071"/>
                </a:cubicBezTo>
                <a:cubicBezTo>
                  <a:pt x="1400875" y="2290392"/>
                  <a:pt x="1490856" y="2162311"/>
                  <a:pt x="1600292" y="1999373"/>
                </a:cubicBezTo>
                <a:cubicBezTo>
                  <a:pt x="1709728" y="1836435"/>
                  <a:pt x="1798898" y="1633775"/>
                  <a:pt x="1926168" y="1425441"/>
                </a:cubicBezTo>
                <a:cubicBezTo>
                  <a:pt x="2053438" y="1217107"/>
                  <a:pt x="2219619" y="941490"/>
                  <a:pt x="2363913" y="749369"/>
                </a:cubicBezTo>
                <a:cubicBezTo>
                  <a:pt x="2508207" y="557248"/>
                  <a:pt x="2618453" y="441326"/>
                  <a:pt x="2791930" y="272713"/>
                </a:cubicBezTo>
                <a:cubicBezTo>
                  <a:pt x="2965407" y="104100"/>
                  <a:pt x="3315603" y="-6956"/>
                  <a:pt x="3317224" y="339"/>
                </a:cubicBezTo>
                <a:cubicBezTo>
                  <a:pt x="3318845" y="7634"/>
                  <a:pt x="3322898" y="890419"/>
                  <a:pt x="3326951" y="900147"/>
                </a:cubicBezTo>
                <a:cubicBezTo>
                  <a:pt x="3331004" y="909875"/>
                  <a:pt x="3259668" y="923656"/>
                  <a:pt x="3137262" y="1021743"/>
                </a:cubicBezTo>
                <a:cubicBezTo>
                  <a:pt x="3014856" y="1119830"/>
                  <a:pt x="2779770" y="1307899"/>
                  <a:pt x="2592513" y="1488671"/>
                </a:cubicBezTo>
                <a:cubicBezTo>
                  <a:pt x="2405256" y="1669443"/>
                  <a:pt x="2197732" y="1934522"/>
                  <a:pt x="2013717" y="2106377"/>
                </a:cubicBezTo>
                <a:cubicBezTo>
                  <a:pt x="1829702" y="2278232"/>
                  <a:pt x="1696758" y="2414420"/>
                  <a:pt x="1488424" y="2519803"/>
                </a:cubicBezTo>
                <a:cubicBezTo>
                  <a:pt x="1280090" y="2625186"/>
                  <a:pt x="1010147" y="2702196"/>
                  <a:pt x="763713" y="2738675"/>
                </a:cubicBezTo>
                <a:cubicBezTo>
                  <a:pt x="517279" y="2775154"/>
                  <a:pt x="-8014" y="2763804"/>
                  <a:pt x="92" y="275326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27DA99E-E18C-B08F-D487-33AC6C3FB850}"/>
              </a:ext>
            </a:extLst>
          </p:cNvPr>
          <p:cNvSpPr/>
          <p:nvPr/>
        </p:nvSpPr>
        <p:spPr bwMode="auto">
          <a:xfrm>
            <a:off x="7709165" y="2368684"/>
            <a:ext cx="3594405" cy="2796946"/>
          </a:xfrm>
          <a:custGeom>
            <a:avLst/>
            <a:gdLst>
              <a:gd name="connsiteX0" fmla="*/ 25413 w 3663204"/>
              <a:gd name="connsiteY0" fmla="*/ 2337299 h 2926853"/>
              <a:gd name="connsiteX1" fmla="*/ 15685 w 3663204"/>
              <a:gd name="connsiteY1" fmla="*/ 26980 h 2926853"/>
              <a:gd name="connsiteX2" fmla="*/ 224830 w 3663204"/>
              <a:gd name="connsiteY2" fmla="*/ 1135933 h 2926853"/>
              <a:gd name="connsiteX3" fmla="*/ 555570 w 3663204"/>
              <a:gd name="connsiteY3" fmla="*/ 2069789 h 2926853"/>
              <a:gd name="connsiteX4" fmla="*/ 1051681 w 3663204"/>
              <a:gd name="connsiteY4" fmla="*/ 2512397 h 2926853"/>
              <a:gd name="connsiteX5" fmla="*/ 1922306 w 3663204"/>
              <a:gd name="connsiteY5" fmla="*/ 2663176 h 2926853"/>
              <a:gd name="connsiteX6" fmla="*/ 3036124 w 3663204"/>
              <a:gd name="connsiteY6" fmla="*/ 2643721 h 2926853"/>
              <a:gd name="connsiteX7" fmla="*/ 3629511 w 3663204"/>
              <a:gd name="connsiteY7" fmla="*/ 2478350 h 2926853"/>
              <a:gd name="connsiteX8" fmla="*/ 3590600 w 3663204"/>
              <a:gd name="connsiteY8" fmla="*/ 2424848 h 2926853"/>
              <a:gd name="connsiteX9" fmla="*/ 3600328 w 3663204"/>
              <a:gd name="connsiteY9" fmla="*/ 2906367 h 2926853"/>
              <a:gd name="connsiteX10" fmla="*/ 3590600 w 3663204"/>
              <a:gd name="connsiteY10" fmla="*/ 2823682 h 2926853"/>
              <a:gd name="connsiteX11" fmla="*/ 3084762 w 3663204"/>
              <a:gd name="connsiteY11" fmla="*/ 2692359 h 2926853"/>
              <a:gd name="connsiteX12" fmla="*/ 2019583 w 3663204"/>
              <a:gd name="connsiteY12" fmla="*/ 2687495 h 2926853"/>
              <a:gd name="connsiteX13" fmla="*/ 1231643 w 3663204"/>
              <a:gd name="connsiteY13" fmla="*/ 2668040 h 2926853"/>
              <a:gd name="connsiteX14" fmla="*/ 652847 w 3663204"/>
              <a:gd name="connsiteY14" fmla="*/ 2492942 h 2926853"/>
              <a:gd name="connsiteX15" fmla="*/ 351289 w 3663204"/>
              <a:gd name="connsiteY15" fmla="*/ 2230295 h 2926853"/>
              <a:gd name="connsiteX16" fmla="*/ 108098 w 3663204"/>
              <a:gd name="connsiteY16" fmla="*/ 2264342 h 2926853"/>
              <a:gd name="connsiteX17" fmla="*/ 25413 w 3663204"/>
              <a:gd name="connsiteY17" fmla="*/ 2337299 h 2926853"/>
              <a:gd name="connsiteX0" fmla="*/ 25413 w 3663204"/>
              <a:gd name="connsiteY0" fmla="*/ 2337299 h 2926853"/>
              <a:gd name="connsiteX1" fmla="*/ 15685 w 3663204"/>
              <a:gd name="connsiteY1" fmla="*/ 26980 h 2926853"/>
              <a:gd name="connsiteX2" fmla="*/ 224830 w 3663204"/>
              <a:gd name="connsiteY2" fmla="*/ 1135933 h 2926853"/>
              <a:gd name="connsiteX3" fmla="*/ 555570 w 3663204"/>
              <a:gd name="connsiteY3" fmla="*/ 2069789 h 2926853"/>
              <a:gd name="connsiteX4" fmla="*/ 1051681 w 3663204"/>
              <a:gd name="connsiteY4" fmla="*/ 2512397 h 2926853"/>
              <a:gd name="connsiteX5" fmla="*/ 1922306 w 3663204"/>
              <a:gd name="connsiteY5" fmla="*/ 2663176 h 2926853"/>
              <a:gd name="connsiteX6" fmla="*/ 3036124 w 3663204"/>
              <a:gd name="connsiteY6" fmla="*/ 2643721 h 2926853"/>
              <a:gd name="connsiteX7" fmla="*/ 3629511 w 3663204"/>
              <a:gd name="connsiteY7" fmla="*/ 2478350 h 2926853"/>
              <a:gd name="connsiteX8" fmla="*/ 3590600 w 3663204"/>
              <a:gd name="connsiteY8" fmla="*/ 2424848 h 2926853"/>
              <a:gd name="connsiteX9" fmla="*/ 3600328 w 3663204"/>
              <a:gd name="connsiteY9" fmla="*/ 2906367 h 2926853"/>
              <a:gd name="connsiteX10" fmla="*/ 3590600 w 3663204"/>
              <a:gd name="connsiteY10" fmla="*/ 2823682 h 2926853"/>
              <a:gd name="connsiteX11" fmla="*/ 3084762 w 3663204"/>
              <a:gd name="connsiteY11" fmla="*/ 2692359 h 2926853"/>
              <a:gd name="connsiteX12" fmla="*/ 2019583 w 3663204"/>
              <a:gd name="connsiteY12" fmla="*/ 2687495 h 2926853"/>
              <a:gd name="connsiteX13" fmla="*/ 1231643 w 3663204"/>
              <a:gd name="connsiteY13" fmla="*/ 2668040 h 2926853"/>
              <a:gd name="connsiteX14" fmla="*/ 652847 w 3663204"/>
              <a:gd name="connsiteY14" fmla="*/ 2492942 h 2926853"/>
              <a:gd name="connsiteX15" fmla="*/ 351289 w 3663204"/>
              <a:gd name="connsiteY15" fmla="*/ 2230295 h 2926853"/>
              <a:gd name="connsiteX16" fmla="*/ 108098 w 3663204"/>
              <a:gd name="connsiteY16" fmla="*/ 2264342 h 2926853"/>
              <a:gd name="connsiteX17" fmla="*/ 25413 w 3663204"/>
              <a:gd name="connsiteY17" fmla="*/ 2337299 h 2926853"/>
              <a:gd name="connsiteX0" fmla="*/ 10410 w 3648201"/>
              <a:gd name="connsiteY0" fmla="*/ 2310320 h 2899874"/>
              <a:gd name="connsiteX1" fmla="*/ 682 w 3648201"/>
              <a:gd name="connsiteY1" fmla="*/ 1 h 2899874"/>
              <a:gd name="connsiteX2" fmla="*/ 209827 w 3648201"/>
              <a:gd name="connsiteY2" fmla="*/ 1108954 h 2899874"/>
              <a:gd name="connsiteX3" fmla="*/ 540567 w 3648201"/>
              <a:gd name="connsiteY3" fmla="*/ 2042810 h 2899874"/>
              <a:gd name="connsiteX4" fmla="*/ 1036678 w 3648201"/>
              <a:gd name="connsiteY4" fmla="*/ 2485418 h 2899874"/>
              <a:gd name="connsiteX5" fmla="*/ 1907303 w 3648201"/>
              <a:gd name="connsiteY5" fmla="*/ 2636197 h 2899874"/>
              <a:gd name="connsiteX6" fmla="*/ 3021121 w 3648201"/>
              <a:gd name="connsiteY6" fmla="*/ 2616742 h 2899874"/>
              <a:gd name="connsiteX7" fmla="*/ 3614508 w 3648201"/>
              <a:gd name="connsiteY7" fmla="*/ 2451371 h 2899874"/>
              <a:gd name="connsiteX8" fmla="*/ 3575597 w 3648201"/>
              <a:gd name="connsiteY8" fmla="*/ 2397869 h 2899874"/>
              <a:gd name="connsiteX9" fmla="*/ 3585325 w 3648201"/>
              <a:gd name="connsiteY9" fmla="*/ 2879388 h 2899874"/>
              <a:gd name="connsiteX10" fmla="*/ 3575597 w 3648201"/>
              <a:gd name="connsiteY10" fmla="*/ 2796703 h 2899874"/>
              <a:gd name="connsiteX11" fmla="*/ 3069759 w 3648201"/>
              <a:gd name="connsiteY11" fmla="*/ 2665380 h 2899874"/>
              <a:gd name="connsiteX12" fmla="*/ 2004580 w 3648201"/>
              <a:gd name="connsiteY12" fmla="*/ 2660516 h 2899874"/>
              <a:gd name="connsiteX13" fmla="*/ 1216640 w 3648201"/>
              <a:gd name="connsiteY13" fmla="*/ 2641061 h 2899874"/>
              <a:gd name="connsiteX14" fmla="*/ 637844 w 3648201"/>
              <a:gd name="connsiteY14" fmla="*/ 2465963 h 2899874"/>
              <a:gd name="connsiteX15" fmla="*/ 336286 w 3648201"/>
              <a:gd name="connsiteY15" fmla="*/ 2203316 h 2899874"/>
              <a:gd name="connsiteX16" fmla="*/ 93095 w 3648201"/>
              <a:gd name="connsiteY16" fmla="*/ 2237363 h 2899874"/>
              <a:gd name="connsiteX17" fmla="*/ 10410 w 3648201"/>
              <a:gd name="connsiteY17" fmla="*/ 2310320 h 2899874"/>
              <a:gd name="connsiteX0" fmla="*/ 9733 w 3647524"/>
              <a:gd name="connsiteY0" fmla="*/ 2310320 h 2899874"/>
              <a:gd name="connsiteX1" fmla="*/ 5 w 3647524"/>
              <a:gd name="connsiteY1" fmla="*/ 1 h 2899874"/>
              <a:gd name="connsiteX2" fmla="*/ 209150 w 3647524"/>
              <a:gd name="connsiteY2" fmla="*/ 1108954 h 2899874"/>
              <a:gd name="connsiteX3" fmla="*/ 539890 w 3647524"/>
              <a:gd name="connsiteY3" fmla="*/ 2042810 h 2899874"/>
              <a:gd name="connsiteX4" fmla="*/ 1036001 w 3647524"/>
              <a:gd name="connsiteY4" fmla="*/ 2485418 h 2899874"/>
              <a:gd name="connsiteX5" fmla="*/ 1906626 w 3647524"/>
              <a:gd name="connsiteY5" fmla="*/ 2636197 h 2899874"/>
              <a:gd name="connsiteX6" fmla="*/ 3020444 w 3647524"/>
              <a:gd name="connsiteY6" fmla="*/ 2616742 h 2899874"/>
              <a:gd name="connsiteX7" fmla="*/ 3613831 w 3647524"/>
              <a:gd name="connsiteY7" fmla="*/ 2451371 h 2899874"/>
              <a:gd name="connsiteX8" fmla="*/ 3574920 w 3647524"/>
              <a:gd name="connsiteY8" fmla="*/ 2397869 h 2899874"/>
              <a:gd name="connsiteX9" fmla="*/ 3584648 w 3647524"/>
              <a:gd name="connsiteY9" fmla="*/ 2879388 h 2899874"/>
              <a:gd name="connsiteX10" fmla="*/ 3574920 w 3647524"/>
              <a:gd name="connsiteY10" fmla="*/ 2796703 h 2899874"/>
              <a:gd name="connsiteX11" fmla="*/ 3069082 w 3647524"/>
              <a:gd name="connsiteY11" fmla="*/ 2665380 h 2899874"/>
              <a:gd name="connsiteX12" fmla="*/ 2003903 w 3647524"/>
              <a:gd name="connsiteY12" fmla="*/ 2660516 h 2899874"/>
              <a:gd name="connsiteX13" fmla="*/ 1215963 w 3647524"/>
              <a:gd name="connsiteY13" fmla="*/ 2641061 h 2899874"/>
              <a:gd name="connsiteX14" fmla="*/ 637167 w 3647524"/>
              <a:gd name="connsiteY14" fmla="*/ 2465963 h 2899874"/>
              <a:gd name="connsiteX15" fmla="*/ 335609 w 3647524"/>
              <a:gd name="connsiteY15" fmla="*/ 2203316 h 2899874"/>
              <a:gd name="connsiteX16" fmla="*/ 92418 w 3647524"/>
              <a:gd name="connsiteY16" fmla="*/ 2237363 h 2899874"/>
              <a:gd name="connsiteX17" fmla="*/ 9733 w 3647524"/>
              <a:gd name="connsiteY17" fmla="*/ 2310320 h 2899874"/>
              <a:gd name="connsiteX0" fmla="*/ 9733 w 3648036"/>
              <a:gd name="connsiteY0" fmla="*/ 2310320 h 2895389"/>
              <a:gd name="connsiteX1" fmla="*/ 5 w 3648036"/>
              <a:gd name="connsiteY1" fmla="*/ 1 h 2895389"/>
              <a:gd name="connsiteX2" fmla="*/ 209150 w 3648036"/>
              <a:gd name="connsiteY2" fmla="*/ 1108954 h 2895389"/>
              <a:gd name="connsiteX3" fmla="*/ 539890 w 3648036"/>
              <a:gd name="connsiteY3" fmla="*/ 2042810 h 2895389"/>
              <a:gd name="connsiteX4" fmla="*/ 1036001 w 3648036"/>
              <a:gd name="connsiteY4" fmla="*/ 2485418 h 2895389"/>
              <a:gd name="connsiteX5" fmla="*/ 1906626 w 3648036"/>
              <a:gd name="connsiteY5" fmla="*/ 2636197 h 2895389"/>
              <a:gd name="connsiteX6" fmla="*/ 3020444 w 3648036"/>
              <a:gd name="connsiteY6" fmla="*/ 2616742 h 2895389"/>
              <a:gd name="connsiteX7" fmla="*/ 3613831 w 3648036"/>
              <a:gd name="connsiteY7" fmla="*/ 2451371 h 2895389"/>
              <a:gd name="connsiteX8" fmla="*/ 3574920 w 3648036"/>
              <a:gd name="connsiteY8" fmla="*/ 2397869 h 2895389"/>
              <a:gd name="connsiteX9" fmla="*/ 3565191 w 3648036"/>
              <a:gd name="connsiteY9" fmla="*/ 2465962 h 2895389"/>
              <a:gd name="connsiteX10" fmla="*/ 3584648 w 3648036"/>
              <a:gd name="connsiteY10" fmla="*/ 2879388 h 2895389"/>
              <a:gd name="connsiteX11" fmla="*/ 3574920 w 3648036"/>
              <a:gd name="connsiteY11" fmla="*/ 2796703 h 2895389"/>
              <a:gd name="connsiteX12" fmla="*/ 3069082 w 3648036"/>
              <a:gd name="connsiteY12" fmla="*/ 2665380 h 2895389"/>
              <a:gd name="connsiteX13" fmla="*/ 2003903 w 3648036"/>
              <a:gd name="connsiteY13" fmla="*/ 2660516 h 2895389"/>
              <a:gd name="connsiteX14" fmla="*/ 1215963 w 3648036"/>
              <a:gd name="connsiteY14" fmla="*/ 2641061 h 2895389"/>
              <a:gd name="connsiteX15" fmla="*/ 637167 w 3648036"/>
              <a:gd name="connsiteY15" fmla="*/ 2465963 h 2895389"/>
              <a:gd name="connsiteX16" fmla="*/ 335609 w 3648036"/>
              <a:gd name="connsiteY16" fmla="*/ 2203316 h 2895389"/>
              <a:gd name="connsiteX17" fmla="*/ 92418 w 3648036"/>
              <a:gd name="connsiteY17" fmla="*/ 2237363 h 2895389"/>
              <a:gd name="connsiteX18" fmla="*/ 9733 w 3648036"/>
              <a:gd name="connsiteY18" fmla="*/ 2310320 h 2895389"/>
              <a:gd name="connsiteX0" fmla="*/ 9733 w 3616213"/>
              <a:gd name="connsiteY0" fmla="*/ 2310320 h 2895389"/>
              <a:gd name="connsiteX1" fmla="*/ 5 w 3616213"/>
              <a:gd name="connsiteY1" fmla="*/ 1 h 2895389"/>
              <a:gd name="connsiteX2" fmla="*/ 209150 w 3616213"/>
              <a:gd name="connsiteY2" fmla="*/ 1108954 h 2895389"/>
              <a:gd name="connsiteX3" fmla="*/ 539890 w 3616213"/>
              <a:gd name="connsiteY3" fmla="*/ 2042810 h 2895389"/>
              <a:gd name="connsiteX4" fmla="*/ 1036001 w 3616213"/>
              <a:gd name="connsiteY4" fmla="*/ 2485418 h 2895389"/>
              <a:gd name="connsiteX5" fmla="*/ 1906626 w 3616213"/>
              <a:gd name="connsiteY5" fmla="*/ 2636197 h 2895389"/>
              <a:gd name="connsiteX6" fmla="*/ 3020444 w 3616213"/>
              <a:gd name="connsiteY6" fmla="*/ 2616742 h 2895389"/>
              <a:gd name="connsiteX7" fmla="*/ 3574920 w 3616213"/>
              <a:gd name="connsiteY7" fmla="*/ 2397869 h 2895389"/>
              <a:gd name="connsiteX8" fmla="*/ 3565191 w 3616213"/>
              <a:gd name="connsiteY8" fmla="*/ 2465962 h 2895389"/>
              <a:gd name="connsiteX9" fmla="*/ 3584648 w 3616213"/>
              <a:gd name="connsiteY9" fmla="*/ 2879388 h 2895389"/>
              <a:gd name="connsiteX10" fmla="*/ 3574920 w 3616213"/>
              <a:gd name="connsiteY10" fmla="*/ 2796703 h 2895389"/>
              <a:gd name="connsiteX11" fmla="*/ 3069082 w 3616213"/>
              <a:gd name="connsiteY11" fmla="*/ 2665380 h 2895389"/>
              <a:gd name="connsiteX12" fmla="*/ 2003903 w 3616213"/>
              <a:gd name="connsiteY12" fmla="*/ 2660516 h 2895389"/>
              <a:gd name="connsiteX13" fmla="*/ 1215963 w 3616213"/>
              <a:gd name="connsiteY13" fmla="*/ 2641061 h 2895389"/>
              <a:gd name="connsiteX14" fmla="*/ 637167 w 3616213"/>
              <a:gd name="connsiteY14" fmla="*/ 2465963 h 2895389"/>
              <a:gd name="connsiteX15" fmla="*/ 335609 w 3616213"/>
              <a:gd name="connsiteY15" fmla="*/ 2203316 h 2895389"/>
              <a:gd name="connsiteX16" fmla="*/ 92418 w 3616213"/>
              <a:gd name="connsiteY16" fmla="*/ 2237363 h 2895389"/>
              <a:gd name="connsiteX17" fmla="*/ 9733 w 3616213"/>
              <a:gd name="connsiteY17" fmla="*/ 2310320 h 2895389"/>
              <a:gd name="connsiteX0" fmla="*/ 9733 w 3616213"/>
              <a:gd name="connsiteY0" fmla="*/ 2310320 h 2895389"/>
              <a:gd name="connsiteX1" fmla="*/ 5 w 3616213"/>
              <a:gd name="connsiteY1" fmla="*/ 1 h 2895389"/>
              <a:gd name="connsiteX2" fmla="*/ 209150 w 3616213"/>
              <a:gd name="connsiteY2" fmla="*/ 1108954 h 2895389"/>
              <a:gd name="connsiteX3" fmla="*/ 539890 w 3616213"/>
              <a:gd name="connsiteY3" fmla="*/ 2042810 h 2895389"/>
              <a:gd name="connsiteX4" fmla="*/ 1036001 w 3616213"/>
              <a:gd name="connsiteY4" fmla="*/ 2485418 h 2895389"/>
              <a:gd name="connsiteX5" fmla="*/ 1906626 w 3616213"/>
              <a:gd name="connsiteY5" fmla="*/ 2636197 h 2895389"/>
              <a:gd name="connsiteX6" fmla="*/ 3020444 w 3616213"/>
              <a:gd name="connsiteY6" fmla="*/ 2616742 h 2895389"/>
              <a:gd name="connsiteX7" fmla="*/ 3565191 w 3616213"/>
              <a:gd name="connsiteY7" fmla="*/ 2465962 h 2895389"/>
              <a:gd name="connsiteX8" fmla="*/ 3584648 w 3616213"/>
              <a:gd name="connsiteY8" fmla="*/ 2879388 h 2895389"/>
              <a:gd name="connsiteX9" fmla="*/ 3574920 w 3616213"/>
              <a:gd name="connsiteY9" fmla="*/ 2796703 h 2895389"/>
              <a:gd name="connsiteX10" fmla="*/ 3069082 w 3616213"/>
              <a:gd name="connsiteY10" fmla="*/ 2665380 h 2895389"/>
              <a:gd name="connsiteX11" fmla="*/ 2003903 w 3616213"/>
              <a:gd name="connsiteY11" fmla="*/ 2660516 h 2895389"/>
              <a:gd name="connsiteX12" fmla="*/ 1215963 w 3616213"/>
              <a:gd name="connsiteY12" fmla="*/ 2641061 h 2895389"/>
              <a:gd name="connsiteX13" fmla="*/ 637167 w 3616213"/>
              <a:gd name="connsiteY13" fmla="*/ 2465963 h 2895389"/>
              <a:gd name="connsiteX14" fmla="*/ 335609 w 3616213"/>
              <a:gd name="connsiteY14" fmla="*/ 2203316 h 2895389"/>
              <a:gd name="connsiteX15" fmla="*/ 92418 w 3616213"/>
              <a:gd name="connsiteY15" fmla="*/ 2237363 h 2895389"/>
              <a:gd name="connsiteX16" fmla="*/ 9733 w 3616213"/>
              <a:gd name="connsiteY16" fmla="*/ 2310320 h 2895389"/>
              <a:gd name="connsiteX0" fmla="*/ 9733 w 3616213"/>
              <a:gd name="connsiteY0" fmla="*/ 2310320 h 2895389"/>
              <a:gd name="connsiteX1" fmla="*/ 5 w 3616213"/>
              <a:gd name="connsiteY1" fmla="*/ 1 h 2895389"/>
              <a:gd name="connsiteX2" fmla="*/ 209150 w 3616213"/>
              <a:gd name="connsiteY2" fmla="*/ 1108954 h 2895389"/>
              <a:gd name="connsiteX3" fmla="*/ 539890 w 3616213"/>
              <a:gd name="connsiteY3" fmla="*/ 2042810 h 2895389"/>
              <a:gd name="connsiteX4" fmla="*/ 1036001 w 3616213"/>
              <a:gd name="connsiteY4" fmla="*/ 2485418 h 2895389"/>
              <a:gd name="connsiteX5" fmla="*/ 1906626 w 3616213"/>
              <a:gd name="connsiteY5" fmla="*/ 2636197 h 2895389"/>
              <a:gd name="connsiteX6" fmla="*/ 3020444 w 3616213"/>
              <a:gd name="connsiteY6" fmla="*/ 2616742 h 2895389"/>
              <a:gd name="connsiteX7" fmla="*/ 3565191 w 3616213"/>
              <a:gd name="connsiteY7" fmla="*/ 2465962 h 2895389"/>
              <a:gd name="connsiteX8" fmla="*/ 3584648 w 3616213"/>
              <a:gd name="connsiteY8" fmla="*/ 2879388 h 2895389"/>
              <a:gd name="connsiteX9" fmla="*/ 3574920 w 3616213"/>
              <a:gd name="connsiteY9" fmla="*/ 2796703 h 2895389"/>
              <a:gd name="connsiteX10" fmla="*/ 3069082 w 3616213"/>
              <a:gd name="connsiteY10" fmla="*/ 2665380 h 2895389"/>
              <a:gd name="connsiteX11" fmla="*/ 2003903 w 3616213"/>
              <a:gd name="connsiteY11" fmla="*/ 2660516 h 2895389"/>
              <a:gd name="connsiteX12" fmla="*/ 1215963 w 3616213"/>
              <a:gd name="connsiteY12" fmla="*/ 2641061 h 2895389"/>
              <a:gd name="connsiteX13" fmla="*/ 637167 w 3616213"/>
              <a:gd name="connsiteY13" fmla="*/ 2465963 h 2895389"/>
              <a:gd name="connsiteX14" fmla="*/ 335609 w 3616213"/>
              <a:gd name="connsiteY14" fmla="*/ 2203316 h 2895389"/>
              <a:gd name="connsiteX15" fmla="*/ 92418 w 3616213"/>
              <a:gd name="connsiteY15" fmla="*/ 2237363 h 2895389"/>
              <a:gd name="connsiteX16" fmla="*/ 9733 w 3616213"/>
              <a:gd name="connsiteY16" fmla="*/ 2310320 h 2895389"/>
              <a:gd name="connsiteX0" fmla="*/ 9733 w 3616213"/>
              <a:gd name="connsiteY0" fmla="*/ 2310320 h 2895389"/>
              <a:gd name="connsiteX1" fmla="*/ 5 w 3616213"/>
              <a:gd name="connsiteY1" fmla="*/ 1 h 2895389"/>
              <a:gd name="connsiteX2" fmla="*/ 209150 w 3616213"/>
              <a:gd name="connsiteY2" fmla="*/ 1108954 h 2895389"/>
              <a:gd name="connsiteX3" fmla="*/ 539890 w 3616213"/>
              <a:gd name="connsiteY3" fmla="*/ 2042810 h 2895389"/>
              <a:gd name="connsiteX4" fmla="*/ 1036001 w 3616213"/>
              <a:gd name="connsiteY4" fmla="*/ 2485418 h 2895389"/>
              <a:gd name="connsiteX5" fmla="*/ 1906626 w 3616213"/>
              <a:gd name="connsiteY5" fmla="*/ 2636197 h 2895389"/>
              <a:gd name="connsiteX6" fmla="*/ 3020444 w 3616213"/>
              <a:gd name="connsiteY6" fmla="*/ 2616742 h 2895389"/>
              <a:gd name="connsiteX7" fmla="*/ 3565191 w 3616213"/>
              <a:gd name="connsiteY7" fmla="*/ 2465962 h 2895389"/>
              <a:gd name="connsiteX8" fmla="*/ 3584648 w 3616213"/>
              <a:gd name="connsiteY8" fmla="*/ 2879388 h 2895389"/>
              <a:gd name="connsiteX9" fmla="*/ 3574920 w 3616213"/>
              <a:gd name="connsiteY9" fmla="*/ 2796703 h 2895389"/>
              <a:gd name="connsiteX10" fmla="*/ 3069082 w 3616213"/>
              <a:gd name="connsiteY10" fmla="*/ 2665380 h 2895389"/>
              <a:gd name="connsiteX11" fmla="*/ 2003903 w 3616213"/>
              <a:gd name="connsiteY11" fmla="*/ 2660516 h 2895389"/>
              <a:gd name="connsiteX12" fmla="*/ 1215963 w 3616213"/>
              <a:gd name="connsiteY12" fmla="*/ 2641061 h 2895389"/>
              <a:gd name="connsiteX13" fmla="*/ 637167 w 3616213"/>
              <a:gd name="connsiteY13" fmla="*/ 2465963 h 2895389"/>
              <a:gd name="connsiteX14" fmla="*/ 335609 w 3616213"/>
              <a:gd name="connsiteY14" fmla="*/ 2203316 h 2895389"/>
              <a:gd name="connsiteX15" fmla="*/ 92418 w 3616213"/>
              <a:gd name="connsiteY15" fmla="*/ 2237363 h 2895389"/>
              <a:gd name="connsiteX16" fmla="*/ 9733 w 3616213"/>
              <a:gd name="connsiteY16" fmla="*/ 2310320 h 2895389"/>
              <a:gd name="connsiteX0" fmla="*/ 9733 w 3635767"/>
              <a:gd name="connsiteY0" fmla="*/ 2310320 h 2801722"/>
              <a:gd name="connsiteX1" fmla="*/ 5 w 3635767"/>
              <a:gd name="connsiteY1" fmla="*/ 1 h 2801722"/>
              <a:gd name="connsiteX2" fmla="*/ 209150 w 3635767"/>
              <a:gd name="connsiteY2" fmla="*/ 1108954 h 2801722"/>
              <a:gd name="connsiteX3" fmla="*/ 539890 w 3635767"/>
              <a:gd name="connsiteY3" fmla="*/ 2042810 h 2801722"/>
              <a:gd name="connsiteX4" fmla="*/ 1036001 w 3635767"/>
              <a:gd name="connsiteY4" fmla="*/ 2485418 h 2801722"/>
              <a:gd name="connsiteX5" fmla="*/ 1906626 w 3635767"/>
              <a:gd name="connsiteY5" fmla="*/ 2636197 h 2801722"/>
              <a:gd name="connsiteX6" fmla="*/ 3020444 w 3635767"/>
              <a:gd name="connsiteY6" fmla="*/ 2616742 h 2801722"/>
              <a:gd name="connsiteX7" fmla="*/ 3565191 w 3635767"/>
              <a:gd name="connsiteY7" fmla="*/ 2465962 h 2801722"/>
              <a:gd name="connsiteX8" fmla="*/ 3574920 w 3635767"/>
              <a:gd name="connsiteY8" fmla="*/ 2796703 h 2801722"/>
              <a:gd name="connsiteX9" fmla="*/ 3069082 w 3635767"/>
              <a:gd name="connsiteY9" fmla="*/ 2665380 h 2801722"/>
              <a:gd name="connsiteX10" fmla="*/ 2003903 w 3635767"/>
              <a:gd name="connsiteY10" fmla="*/ 2660516 h 2801722"/>
              <a:gd name="connsiteX11" fmla="*/ 1215963 w 3635767"/>
              <a:gd name="connsiteY11" fmla="*/ 2641061 h 2801722"/>
              <a:gd name="connsiteX12" fmla="*/ 637167 w 3635767"/>
              <a:gd name="connsiteY12" fmla="*/ 2465963 h 2801722"/>
              <a:gd name="connsiteX13" fmla="*/ 335609 w 3635767"/>
              <a:gd name="connsiteY13" fmla="*/ 2203316 h 2801722"/>
              <a:gd name="connsiteX14" fmla="*/ 92418 w 3635767"/>
              <a:gd name="connsiteY14" fmla="*/ 2237363 h 2801722"/>
              <a:gd name="connsiteX15" fmla="*/ 9733 w 3635767"/>
              <a:gd name="connsiteY15" fmla="*/ 2310320 h 2801722"/>
              <a:gd name="connsiteX0" fmla="*/ 9733 w 3610173"/>
              <a:gd name="connsiteY0" fmla="*/ 2310320 h 2796704"/>
              <a:gd name="connsiteX1" fmla="*/ 5 w 3610173"/>
              <a:gd name="connsiteY1" fmla="*/ 1 h 2796704"/>
              <a:gd name="connsiteX2" fmla="*/ 209150 w 3610173"/>
              <a:gd name="connsiteY2" fmla="*/ 1108954 h 2796704"/>
              <a:gd name="connsiteX3" fmla="*/ 539890 w 3610173"/>
              <a:gd name="connsiteY3" fmla="*/ 2042810 h 2796704"/>
              <a:gd name="connsiteX4" fmla="*/ 1036001 w 3610173"/>
              <a:gd name="connsiteY4" fmla="*/ 2485418 h 2796704"/>
              <a:gd name="connsiteX5" fmla="*/ 1906626 w 3610173"/>
              <a:gd name="connsiteY5" fmla="*/ 2636197 h 2796704"/>
              <a:gd name="connsiteX6" fmla="*/ 3020444 w 3610173"/>
              <a:gd name="connsiteY6" fmla="*/ 2616742 h 2796704"/>
              <a:gd name="connsiteX7" fmla="*/ 3565191 w 3610173"/>
              <a:gd name="connsiteY7" fmla="*/ 2465962 h 2796704"/>
              <a:gd name="connsiteX8" fmla="*/ 3574920 w 3610173"/>
              <a:gd name="connsiteY8" fmla="*/ 2796703 h 2796704"/>
              <a:gd name="connsiteX9" fmla="*/ 3069082 w 3610173"/>
              <a:gd name="connsiteY9" fmla="*/ 2665380 h 2796704"/>
              <a:gd name="connsiteX10" fmla="*/ 2003903 w 3610173"/>
              <a:gd name="connsiteY10" fmla="*/ 2660516 h 2796704"/>
              <a:gd name="connsiteX11" fmla="*/ 1215963 w 3610173"/>
              <a:gd name="connsiteY11" fmla="*/ 2641061 h 2796704"/>
              <a:gd name="connsiteX12" fmla="*/ 637167 w 3610173"/>
              <a:gd name="connsiteY12" fmla="*/ 2465963 h 2796704"/>
              <a:gd name="connsiteX13" fmla="*/ 335609 w 3610173"/>
              <a:gd name="connsiteY13" fmla="*/ 2203316 h 2796704"/>
              <a:gd name="connsiteX14" fmla="*/ 92418 w 3610173"/>
              <a:gd name="connsiteY14" fmla="*/ 2237363 h 2796704"/>
              <a:gd name="connsiteX15" fmla="*/ 9733 w 3610173"/>
              <a:gd name="connsiteY15" fmla="*/ 2310320 h 2796704"/>
              <a:gd name="connsiteX0" fmla="*/ 9733 w 3576245"/>
              <a:gd name="connsiteY0" fmla="*/ 2310320 h 2796704"/>
              <a:gd name="connsiteX1" fmla="*/ 5 w 3576245"/>
              <a:gd name="connsiteY1" fmla="*/ 1 h 2796704"/>
              <a:gd name="connsiteX2" fmla="*/ 209150 w 3576245"/>
              <a:gd name="connsiteY2" fmla="*/ 1108954 h 2796704"/>
              <a:gd name="connsiteX3" fmla="*/ 539890 w 3576245"/>
              <a:gd name="connsiteY3" fmla="*/ 2042810 h 2796704"/>
              <a:gd name="connsiteX4" fmla="*/ 1036001 w 3576245"/>
              <a:gd name="connsiteY4" fmla="*/ 2485418 h 2796704"/>
              <a:gd name="connsiteX5" fmla="*/ 1906626 w 3576245"/>
              <a:gd name="connsiteY5" fmla="*/ 2636197 h 2796704"/>
              <a:gd name="connsiteX6" fmla="*/ 3020444 w 3576245"/>
              <a:gd name="connsiteY6" fmla="*/ 2616742 h 2796704"/>
              <a:gd name="connsiteX7" fmla="*/ 3565191 w 3576245"/>
              <a:gd name="connsiteY7" fmla="*/ 2465962 h 2796704"/>
              <a:gd name="connsiteX8" fmla="*/ 3574920 w 3576245"/>
              <a:gd name="connsiteY8" fmla="*/ 2796703 h 2796704"/>
              <a:gd name="connsiteX9" fmla="*/ 3069082 w 3576245"/>
              <a:gd name="connsiteY9" fmla="*/ 2665380 h 2796704"/>
              <a:gd name="connsiteX10" fmla="*/ 2003903 w 3576245"/>
              <a:gd name="connsiteY10" fmla="*/ 2660516 h 2796704"/>
              <a:gd name="connsiteX11" fmla="*/ 1215963 w 3576245"/>
              <a:gd name="connsiteY11" fmla="*/ 2641061 h 2796704"/>
              <a:gd name="connsiteX12" fmla="*/ 637167 w 3576245"/>
              <a:gd name="connsiteY12" fmla="*/ 2465963 h 2796704"/>
              <a:gd name="connsiteX13" fmla="*/ 335609 w 3576245"/>
              <a:gd name="connsiteY13" fmla="*/ 2203316 h 2796704"/>
              <a:gd name="connsiteX14" fmla="*/ 92418 w 3576245"/>
              <a:gd name="connsiteY14" fmla="*/ 2237363 h 2796704"/>
              <a:gd name="connsiteX15" fmla="*/ 9733 w 3576245"/>
              <a:gd name="connsiteY15" fmla="*/ 2310320 h 2796704"/>
              <a:gd name="connsiteX0" fmla="*/ 9733 w 3576245"/>
              <a:gd name="connsiteY0" fmla="*/ 2310320 h 2796704"/>
              <a:gd name="connsiteX1" fmla="*/ 5 w 3576245"/>
              <a:gd name="connsiteY1" fmla="*/ 1 h 2796704"/>
              <a:gd name="connsiteX2" fmla="*/ 209150 w 3576245"/>
              <a:gd name="connsiteY2" fmla="*/ 1108954 h 2796704"/>
              <a:gd name="connsiteX3" fmla="*/ 539890 w 3576245"/>
              <a:gd name="connsiteY3" fmla="*/ 2042810 h 2796704"/>
              <a:gd name="connsiteX4" fmla="*/ 1036001 w 3576245"/>
              <a:gd name="connsiteY4" fmla="*/ 2485418 h 2796704"/>
              <a:gd name="connsiteX5" fmla="*/ 1906626 w 3576245"/>
              <a:gd name="connsiteY5" fmla="*/ 2636197 h 2796704"/>
              <a:gd name="connsiteX6" fmla="*/ 3020444 w 3576245"/>
              <a:gd name="connsiteY6" fmla="*/ 2616742 h 2796704"/>
              <a:gd name="connsiteX7" fmla="*/ 3565191 w 3576245"/>
              <a:gd name="connsiteY7" fmla="*/ 2465962 h 2796704"/>
              <a:gd name="connsiteX8" fmla="*/ 3574920 w 3576245"/>
              <a:gd name="connsiteY8" fmla="*/ 2796703 h 2796704"/>
              <a:gd name="connsiteX9" fmla="*/ 3069082 w 3576245"/>
              <a:gd name="connsiteY9" fmla="*/ 2665380 h 2796704"/>
              <a:gd name="connsiteX10" fmla="*/ 2003903 w 3576245"/>
              <a:gd name="connsiteY10" fmla="*/ 2660516 h 2796704"/>
              <a:gd name="connsiteX11" fmla="*/ 1215963 w 3576245"/>
              <a:gd name="connsiteY11" fmla="*/ 2641061 h 2796704"/>
              <a:gd name="connsiteX12" fmla="*/ 637167 w 3576245"/>
              <a:gd name="connsiteY12" fmla="*/ 2465963 h 2796704"/>
              <a:gd name="connsiteX13" fmla="*/ 335609 w 3576245"/>
              <a:gd name="connsiteY13" fmla="*/ 2203316 h 2796704"/>
              <a:gd name="connsiteX14" fmla="*/ 92418 w 3576245"/>
              <a:gd name="connsiteY14" fmla="*/ 2237363 h 2796704"/>
              <a:gd name="connsiteX15" fmla="*/ 9733 w 3576245"/>
              <a:gd name="connsiteY15" fmla="*/ 2310320 h 2796704"/>
              <a:gd name="connsiteX0" fmla="*/ 9733 w 3618965"/>
              <a:gd name="connsiteY0" fmla="*/ 2310320 h 2801722"/>
              <a:gd name="connsiteX1" fmla="*/ 5 w 3618965"/>
              <a:gd name="connsiteY1" fmla="*/ 1 h 2801722"/>
              <a:gd name="connsiteX2" fmla="*/ 209150 w 3618965"/>
              <a:gd name="connsiteY2" fmla="*/ 1108954 h 2801722"/>
              <a:gd name="connsiteX3" fmla="*/ 539890 w 3618965"/>
              <a:gd name="connsiteY3" fmla="*/ 2042810 h 2801722"/>
              <a:gd name="connsiteX4" fmla="*/ 1036001 w 3618965"/>
              <a:gd name="connsiteY4" fmla="*/ 2485418 h 2801722"/>
              <a:gd name="connsiteX5" fmla="*/ 1906626 w 3618965"/>
              <a:gd name="connsiteY5" fmla="*/ 2636197 h 2801722"/>
              <a:gd name="connsiteX6" fmla="*/ 3020444 w 3618965"/>
              <a:gd name="connsiteY6" fmla="*/ 2616742 h 2801722"/>
              <a:gd name="connsiteX7" fmla="*/ 3589511 w 3618965"/>
              <a:gd name="connsiteY7" fmla="*/ 2465962 h 2801722"/>
              <a:gd name="connsiteX8" fmla="*/ 3574920 w 3618965"/>
              <a:gd name="connsiteY8" fmla="*/ 2796703 h 2801722"/>
              <a:gd name="connsiteX9" fmla="*/ 3069082 w 3618965"/>
              <a:gd name="connsiteY9" fmla="*/ 2665380 h 2801722"/>
              <a:gd name="connsiteX10" fmla="*/ 2003903 w 3618965"/>
              <a:gd name="connsiteY10" fmla="*/ 2660516 h 2801722"/>
              <a:gd name="connsiteX11" fmla="*/ 1215963 w 3618965"/>
              <a:gd name="connsiteY11" fmla="*/ 2641061 h 2801722"/>
              <a:gd name="connsiteX12" fmla="*/ 637167 w 3618965"/>
              <a:gd name="connsiteY12" fmla="*/ 2465963 h 2801722"/>
              <a:gd name="connsiteX13" fmla="*/ 335609 w 3618965"/>
              <a:gd name="connsiteY13" fmla="*/ 2203316 h 2801722"/>
              <a:gd name="connsiteX14" fmla="*/ 92418 w 3618965"/>
              <a:gd name="connsiteY14" fmla="*/ 2237363 h 2801722"/>
              <a:gd name="connsiteX15" fmla="*/ 9733 w 3618965"/>
              <a:gd name="connsiteY15" fmla="*/ 2310320 h 2801722"/>
              <a:gd name="connsiteX0" fmla="*/ 9733 w 3632748"/>
              <a:gd name="connsiteY0" fmla="*/ 2310320 h 2801722"/>
              <a:gd name="connsiteX1" fmla="*/ 5 w 3632748"/>
              <a:gd name="connsiteY1" fmla="*/ 1 h 2801722"/>
              <a:gd name="connsiteX2" fmla="*/ 209150 w 3632748"/>
              <a:gd name="connsiteY2" fmla="*/ 1108954 h 2801722"/>
              <a:gd name="connsiteX3" fmla="*/ 539890 w 3632748"/>
              <a:gd name="connsiteY3" fmla="*/ 2042810 h 2801722"/>
              <a:gd name="connsiteX4" fmla="*/ 1036001 w 3632748"/>
              <a:gd name="connsiteY4" fmla="*/ 2485418 h 2801722"/>
              <a:gd name="connsiteX5" fmla="*/ 1906626 w 3632748"/>
              <a:gd name="connsiteY5" fmla="*/ 2636197 h 2801722"/>
              <a:gd name="connsiteX6" fmla="*/ 3020444 w 3632748"/>
              <a:gd name="connsiteY6" fmla="*/ 2616742 h 2801722"/>
              <a:gd name="connsiteX7" fmla="*/ 3589511 w 3632748"/>
              <a:gd name="connsiteY7" fmla="*/ 2465962 h 2801722"/>
              <a:gd name="connsiteX8" fmla="*/ 3594376 w 3632748"/>
              <a:gd name="connsiteY8" fmla="*/ 2796703 h 2801722"/>
              <a:gd name="connsiteX9" fmla="*/ 3069082 w 3632748"/>
              <a:gd name="connsiteY9" fmla="*/ 2665380 h 2801722"/>
              <a:gd name="connsiteX10" fmla="*/ 2003903 w 3632748"/>
              <a:gd name="connsiteY10" fmla="*/ 2660516 h 2801722"/>
              <a:gd name="connsiteX11" fmla="*/ 1215963 w 3632748"/>
              <a:gd name="connsiteY11" fmla="*/ 2641061 h 2801722"/>
              <a:gd name="connsiteX12" fmla="*/ 637167 w 3632748"/>
              <a:gd name="connsiteY12" fmla="*/ 2465963 h 2801722"/>
              <a:gd name="connsiteX13" fmla="*/ 335609 w 3632748"/>
              <a:gd name="connsiteY13" fmla="*/ 2203316 h 2801722"/>
              <a:gd name="connsiteX14" fmla="*/ 92418 w 3632748"/>
              <a:gd name="connsiteY14" fmla="*/ 2237363 h 2801722"/>
              <a:gd name="connsiteX15" fmla="*/ 9733 w 3632748"/>
              <a:gd name="connsiteY15" fmla="*/ 2310320 h 2801722"/>
              <a:gd name="connsiteX0" fmla="*/ 9733 w 3594993"/>
              <a:gd name="connsiteY0" fmla="*/ 2310320 h 2796704"/>
              <a:gd name="connsiteX1" fmla="*/ 5 w 3594993"/>
              <a:gd name="connsiteY1" fmla="*/ 1 h 2796704"/>
              <a:gd name="connsiteX2" fmla="*/ 209150 w 3594993"/>
              <a:gd name="connsiteY2" fmla="*/ 1108954 h 2796704"/>
              <a:gd name="connsiteX3" fmla="*/ 539890 w 3594993"/>
              <a:gd name="connsiteY3" fmla="*/ 2042810 h 2796704"/>
              <a:gd name="connsiteX4" fmla="*/ 1036001 w 3594993"/>
              <a:gd name="connsiteY4" fmla="*/ 2485418 h 2796704"/>
              <a:gd name="connsiteX5" fmla="*/ 1906626 w 3594993"/>
              <a:gd name="connsiteY5" fmla="*/ 2636197 h 2796704"/>
              <a:gd name="connsiteX6" fmla="*/ 3020444 w 3594993"/>
              <a:gd name="connsiteY6" fmla="*/ 2616742 h 2796704"/>
              <a:gd name="connsiteX7" fmla="*/ 3589511 w 3594993"/>
              <a:gd name="connsiteY7" fmla="*/ 2465962 h 2796704"/>
              <a:gd name="connsiteX8" fmla="*/ 3594376 w 3594993"/>
              <a:gd name="connsiteY8" fmla="*/ 2796703 h 2796704"/>
              <a:gd name="connsiteX9" fmla="*/ 3069082 w 3594993"/>
              <a:gd name="connsiteY9" fmla="*/ 2665380 h 2796704"/>
              <a:gd name="connsiteX10" fmla="*/ 2003903 w 3594993"/>
              <a:gd name="connsiteY10" fmla="*/ 2660516 h 2796704"/>
              <a:gd name="connsiteX11" fmla="*/ 1215963 w 3594993"/>
              <a:gd name="connsiteY11" fmla="*/ 2641061 h 2796704"/>
              <a:gd name="connsiteX12" fmla="*/ 637167 w 3594993"/>
              <a:gd name="connsiteY12" fmla="*/ 2465963 h 2796704"/>
              <a:gd name="connsiteX13" fmla="*/ 335609 w 3594993"/>
              <a:gd name="connsiteY13" fmla="*/ 2203316 h 2796704"/>
              <a:gd name="connsiteX14" fmla="*/ 92418 w 3594993"/>
              <a:gd name="connsiteY14" fmla="*/ 2237363 h 2796704"/>
              <a:gd name="connsiteX15" fmla="*/ 9733 w 3594993"/>
              <a:gd name="connsiteY15" fmla="*/ 2310320 h 2796704"/>
              <a:gd name="connsiteX0" fmla="*/ 9733 w 3628274"/>
              <a:gd name="connsiteY0" fmla="*/ 2310320 h 2801722"/>
              <a:gd name="connsiteX1" fmla="*/ 5 w 3628274"/>
              <a:gd name="connsiteY1" fmla="*/ 1 h 2801722"/>
              <a:gd name="connsiteX2" fmla="*/ 209150 w 3628274"/>
              <a:gd name="connsiteY2" fmla="*/ 1108954 h 2801722"/>
              <a:gd name="connsiteX3" fmla="*/ 539890 w 3628274"/>
              <a:gd name="connsiteY3" fmla="*/ 2042810 h 2801722"/>
              <a:gd name="connsiteX4" fmla="*/ 1036001 w 3628274"/>
              <a:gd name="connsiteY4" fmla="*/ 2485418 h 2801722"/>
              <a:gd name="connsiteX5" fmla="*/ 1906626 w 3628274"/>
              <a:gd name="connsiteY5" fmla="*/ 2636197 h 2801722"/>
              <a:gd name="connsiteX6" fmla="*/ 3020444 w 3628274"/>
              <a:gd name="connsiteY6" fmla="*/ 2616742 h 2801722"/>
              <a:gd name="connsiteX7" fmla="*/ 3574919 w 3628274"/>
              <a:gd name="connsiteY7" fmla="*/ 2465962 h 2801722"/>
              <a:gd name="connsiteX8" fmla="*/ 3594376 w 3628274"/>
              <a:gd name="connsiteY8" fmla="*/ 2796703 h 2801722"/>
              <a:gd name="connsiteX9" fmla="*/ 3069082 w 3628274"/>
              <a:gd name="connsiteY9" fmla="*/ 2665380 h 2801722"/>
              <a:gd name="connsiteX10" fmla="*/ 2003903 w 3628274"/>
              <a:gd name="connsiteY10" fmla="*/ 2660516 h 2801722"/>
              <a:gd name="connsiteX11" fmla="*/ 1215963 w 3628274"/>
              <a:gd name="connsiteY11" fmla="*/ 2641061 h 2801722"/>
              <a:gd name="connsiteX12" fmla="*/ 637167 w 3628274"/>
              <a:gd name="connsiteY12" fmla="*/ 2465963 h 2801722"/>
              <a:gd name="connsiteX13" fmla="*/ 335609 w 3628274"/>
              <a:gd name="connsiteY13" fmla="*/ 2203316 h 2801722"/>
              <a:gd name="connsiteX14" fmla="*/ 92418 w 3628274"/>
              <a:gd name="connsiteY14" fmla="*/ 2237363 h 2801722"/>
              <a:gd name="connsiteX15" fmla="*/ 9733 w 3628274"/>
              <a:gd name="connsiteY15" fmla="*/ 2310320 h 2801722"/>
              <a:gd name="connsiteX0" fmla="*/ 9733 w 3594405"/>
              <a:gd name="connsiteY0" fmla="*/ 2310320 h 2796946"/>
              <a:gd name="connsiteX1" fmla="*/ 5 w 3594405"/>
              <a:gd name="connsiteY1" fmla="*/ 1 h 2796946"/>
              <a:gd name="connsiteX2" fmla="*/ 209150 w 3594405"/>
              <a:gd name="connsiteY2" fmla="*/ 1108954 h 2796946"/>
              <a:gd name="connsiteX3" fmla="*/ 539890 w 3594405"/>
              <a:gd name="connsiteY3" fmla="*/ 2042810 h 2796946"/>
              <a:gd name="connsiteX4" fmla="*/ 1036001 w 3594405"/>
              <a:gd name="connsiteY4" fmla="*/ 2485418 h 2796946"/>
              <a:gd name="connsiteX5" fmla="*/ 1906626 w 3594405"/>
              <a:gd name="connsiteY5" fmla="*/ 2636197 h 2796946"/>
              <a:gd name="connsiteX6" fmla="*/ 3020444 w 3594405"/>
              <a:gd name="connsiteY6" fmla="*/ 2616742 h 2796946"/>
              <a:gd name="connsiteX7" fmla="*/ 3574919 w 3594405"/>
              <a:gd name="connsiteY7" fmla="*/ 2465962 h 2796946"/>
              <a:gd name="connsiteX8" fmla="*/ 3594376 w 3594405"/>
              <a:gd name="connsiteY8" fmla="*/ 2796703 h 2796946"/>
              <a:gd name="connsiteX9" fmla="*/ 3069082 w 3594405"/>
              <a:gd name="connsiteY9" fmla="*/ 2665380 h 2796946"/>
              <a:gd name="connsiteX10" fmla="*/ 2003903 w 3594405"/>
              <a:gd name="connsiteY10" fmla="*/ 2660516 h 2796946"/>
              <a:gd name="connsiteX11" fmla="*/ 1215963 w 3594405"/>
              <a:gd name="connsiteY11" fmla="*/ 2641061 h 2796946"/>
              <a:gd name="connsiteX12" fmla="*/ 637167 w 3594405"/>
              <a:gd name="connsiteY12" fmla="*/ 2465963 h 2796946"/>
              <a:gd name="connsiteX13" fmla="*/ 335609 w 3594405"/>
              <a:gd name="connsiteY13" fmla="*/ 2203316 h 2796946"/>
              <a:gd name="connsiteX14" fmla="*/ 92418 w 3594405"/>
              <a:gd name="connsiteY14" fmla="*/ 2237363 h 2796946"/>
              <a:gd name="connsiteX15" fmla="*/ 9733 w 3594405"/>
              <a:gd name="connsiteY15" fmla="*/ 2310320 h 279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94405" h="2796946">
                <a:moveTo>
                  <a:pt x="9733" y="2310320"/>
                </a:moveTo>
                <a:cubicBezTo>
                  <a:pt x="4059" y="2321668"/>
                  <a:pt x="816" y="812"/>
                  <a:pt x="5" y="1"/>
                </a:cubicBezTo>
                <a:cubicBezTo>
                  <a:pt x="-806" y="-810"/>
                  <a:pt x="119169" y="768486"/>
                  <a:pt x="209150" y="1108954"/>
                </a:cubicBezTo>
                <a:cubicBezTo>
                  <a:pt x="299131" y="1449422"/>
                  <a:pt x="402082" y="1813399"/>
                  <a:pt x="539890" y="2042810"/>
                </a:cubicBezTo>
                <a:cubicBezTo>
                  <a:pt x="677699" y="2272221"/>
                  <a:pt x="808212" y="2386520"/>
                  <a:pt x="1036001" y="2485418"/>
                </a:cubicBezTo>
                <a:cubicBezTo>
                  <a:pt x="1263790" y="2584316"/>
                  <a:pt x="1575886" y="2614310"/>
                  <a:pt x="1906626" y="2636197"/>
                </a:cubicBezTo>
                <a:cubicBezTo>
                  <a:pt x="2237367" y="2658084"/>
                  <a:pt x="2742395" y="2645114"/>
                  <a:pt x="3020444" y="2616742"/>
                </a:cubicBezTo>
                <a:cubicBezTo>
                  <a:pt x="3298493" y="2588370"/>
                  <a:pt x="3563570" y="2470826"/>
                  <a:pt x="3574919" y="2465962"/>
                </a:cubicBezTo>
                <a:cubicBezTo>
                  <a:pt x="3579783" y="2471636"/>
                  <a:pt x="3591133" y="2807241"/>
                  <a:pt x="3594376" y="2796703"/>
                </a:cubicBezTo>
                <a:cubicBezTo>
                  <a:pt x="3597619" y="2786165"/>
                  <a:pt x="3334161" y="2688078"/>
                  <a:pt x="3069082" y="2665380"/>
                </a:cubicBezTo>
                <a:cubicBezTo>
                  <a:pt x="2804003" y="2642682"/>
                  <a:pt x="2312756" y="2664569"/>
                  <a:pt x="2003903" y="2660516"/>
                </a:cubicBezTo>
                <a:cubicBezTo>
                  <a:pt x="1695050" y="2656463"/>
                  <a:pt x="1443752" y="2673486"/>
                  <a:pt x="1215963" y="2641061"/>
                </a:cubicBezTo>
                <a:cubicBezTo>
                  <a:pt x="988174" y="2608636"/>
                  <a:pt x="798484" y="2563240"/>
                  <a:pt x="637167" y="2465963"/>
                </a:cubicBezTo>
                <a:cubicBezTo>
                  <a:pt x="475850" y="2368686"/>
                  <a:pt x="426400" y="2241416"/>
                  <a:pt x="335609" y="2203316"/>
                </a:cubicBezTo>
                <a:cubicBezTo>
                  <a:pt x="244818" y="2165216"/>
                  <a:pt x="158080" y="2187104"/>
                  <a:pt x="92418" y="2237363"/>
                </a:cubicBezTo>
                <a:cubicBezTo>
                  <a:pt x="26756" y="2287622"/>
                  <a:pt x="15407" y="2298972"/>
                  <a:pt x="9733" y="231032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Lung and Liver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A7C6E11-7F0B-7E30-DF54-03921FC7B8E4}"/>
              </a:ext>
            </a:extLst>
          </p:cNvPr>
          <p:cNvSpPr txBox="1">
            <a:spLocks/>
          </p:cNvSpPr>
          <p:nvPr/>
        </p:nvSpPr>
        <p:spPr>
          <a:xfrm>
            <a:off x="411480" y="6363363"/>
            <a:ext cx="9950450" cy="31311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Fromme. </a:t>
            </a:r>
            <a:r>
              <a:rPr lang="en-US" sz="1200" b="0" i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Gastroenterology. </a:t>
            </a:r>
            <a:r>
              <a:rPr lang="en-US" sz="12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2025;168:367.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0FD84-6C0D-95F0-CC0B-53293FD31603}"/>
              </a:ext>
            </a:extLst>
          </p:cNvPr>
          <p:cNvSpPr txBox="1"/>
          <p:nvPr/>
        </p:nvSpPr>
        <p:spPr bwMode="auto">
          <a:xfrm>
            <a:off x="630766" y="4888468"/>
            <a:ext cx="59098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+mn-lt"/>
              </a:rPr>
              <a:t>Pi*ZZ subject with mild to moderate pulmonary function impairment/increases in liver stiffness (ie, FEV</a:t>
            </a:r>
            <a:r>
              <a:rPr lang="en-US" sz="1600" b="0" baseline="-25000">
                <a:solidFill>
                  <a:schemeClr val="bg1"/>
                </a:solidFill>
                <a:latin typeface="+mn-lt"/>
              </a:rPr>
              <a:t>1</a:t>
            </a:r>
            <a:r>
              <a:rPr lang="en-US" sz="1600" b="0">
                <a:solidFill>
                  <a:schemeClr val="bg1"/>
                </a:solidFill>
                <a:latin typeface="+mn-lt"/>
              </a:rPr>
              <a:t> 50%-70% vs LSM 7.1-10 kPa) displayed a 3x higher risk of liver- vs lung-related endpoints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2CFAFA-9B46-D1A7-514C-C4F3D566783C}"/>
              </a:ext>
            </a:extLst>
          </p:cNvPr>
          <p:cNvSpPr txBox="1"/>
          <p:nvPr/>
        </p:nvSpPr>
        <p:spPr bwMode="auto">
          <a:xfrm>
            <a:off x="8962904" y="1509212"/>
            <a:ext cx="1333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FEV</a:t>
            </a:r>
            <a:r>
              <a:rPr lang="en-US" sz="1600" baseline="-2500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 (%)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020ADA-D430-7CFE-E258-5000ED925799}"/>
              </a:ext>
            </a:extLst>
          </p:cNvPr>
          <p:cNvSpPr txBox="1"/>
          <p:nvPr/>
        </p:nvSpPr>
        <p:spPr bwMode="auto">
          <a:xfrm rot="16200000">
            <a:off x="5666075" y="3658337"/>
            <a:ext cx="2423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Probability of Endpoint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93281-3A7A-581A-8EF4-4A4F627D46B5}"/>
              </a:ext>
            </a:extLst>
          </p:cNvPr>
          <p:cNvSpPr txBox="1"/>
          <p:nvPr/>
        </p:nvSpPr>
        <p:spPr bwMode="auto">
          <a:xfrm>
            <a:off x="8910065" y="5547894"/>
            <a:ext cx="1333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LSM (kPa)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C182F2-E2FB-B4B9-646A-E0BE79940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155644"/>
              </p:ext>
            </p:extLst>
          </p:nvPr>
        </p:nvGraphicFramePr>
        <p:xfrm>
          <a:off x="717550" y="1600200"/>
          <a:ext cx="5840310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2356">
                  <a:extLst>
                    <a:ext uri="{9D8B030D-6E8A-4147-A177-3AD203B41FA5}">
                      <a16:colId xmlns:a16="http://schemas.microsoft.com/office/drawing/2014/main" val="2160032011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066322077"/>
                    </a:ext>
                  </a:extLst>
                </a:gridCol>
                <a:gridCol w="1591673">
                  <a:extLst>
                    <a:ext uri="{9D8B030D-6E8A-4147-A177-3AD203B41FA5}">
                      <a16:colId xmlns:a16="http://schemas.microsoft.com/office/drawing/2014/main" val="2849195475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695404232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281644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LSM (kPa)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Follow-up Yr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(Cumulative)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Liver-Related Endpoints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Endpoints/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100 FU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0582"/>
                  </a:ext>
                </a:extLst>
              </a:tr>
              <a:tr h="135907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&lt;7.1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1922.8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77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7.1-10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391.0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716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10.1-14.9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206.2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3.9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7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≥15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113.6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23.8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3887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347B81A-B5F5-C7CE-CDA2-B7D5BFA34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574797"/>
              </p:ext>
            </p:extLst>
          </p:nvPr>
        </p:nvGraphicFramePr>
        <p:xfrm>
          <a:off x="717550" y="3187020"/>
          <a:ext cx="5840310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2356">
                  <a:extLst>
                    <a:ext uri="{9D8B030D-6E8A-4147-A177-3AD203B41FA5}">
                      <a16:colId xmlns:a16="http://schemas.microsoft.com/office/drawing/2014/main" val="2160032011"/>
                    </a:ext>
                  </a:extLst>
                </a:gridCol>
                <a:gridCol w="940157">
                  <a:extLst>
                    <a:ext uri="{9D8B030D-6E8A-4147-A177-3AD203B41FA5}">
                      <a16:colId xmlns:a16="http://schemas.microsoft.com/office/drawing/2014/main" val="1066322077"/>
                    </a:ext>
                  </a:extLst>
                </a:gridCol>
                <a:gridCol w="1591673">
                  <a:extLst>
                    <a:ext uri="{9D8B030D-6E8A-4147-A177-3AD203B41FA5}">
                      <a16:colId xmlns:a16="http://schemas.microsoft.com/office/drawing/2014/main" val="2849195475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695404232"/>
                    </a:ext>
                  </a:extLst>
                </a:gridCol>
                <a:gridCol w="1168062">
                  <a:extLst>
                    <a:ext uri="{9D8B030D-6E8A-4147-A177-3AD203B41FA5}">
                      <a16:colId xmlns:a16="http://schemas.microsoft.com/office/drawing/2014/main" val="3281644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FEV</a:t>
                      </a:r>
                      <a:r>
                        <a:rPr lang="en-US" sz="1200" baseline="-25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 (%)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Follow-up Yr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(Cumulative)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Liver-Related Endpoints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Endpoints/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100 FU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53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&lt;30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46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157.4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7.6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677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30-49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162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623.2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716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50-69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500.4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7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≥70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656.5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138873"/>
                  </a:ext>
                </a:extLst>
              </a:tr>
            </a:tbl>
          </a:graphicData>
        </a:graphic>
      </p:graphicFrame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4A7B031-2C74-1A84-BDD2-CE2021274B93}"/>
              </a:ext>
            </a:extLst>
          </p:cNvPr>
          <p:cNvSpPr/>
          <p:nvPr/>
        </p:nvSpPr>
        <p:spPr bwMode="auto">
          <a:xfrm>
            <a:off x="7671166" y="2166427"/>
            <a:ext cx="3653326" cy="2996418"/>
          </a:xfrm>
          <a:custGeom>
            <a:avLst/>
            <a:gdLst>
              <a:gd name="connsiteX0" fmla="*/ 3636498 w 3643532"/>
              <a:gd name="connsiteY0" fmla="*/ 0 h 2996418"/>
              <a:gd name="connsiteX1" fmla="*/ 0 w 3643532"/>
              <a:gd name="connsiteY1" fmla="*/ 0 h 2996418"/>
              <a:gd name="connsiteX2" fmla="*/ 0 w 3643532"/>
              <a:gd name="connsiteY2" fmla="*/ 2996418 h 2996418"/>
              <a:gd name="connsiteX3" fmla="*/ 3643532 w 3643532"/>
              <a:gd name="connsiteY3" fmla="*/ 2996418 h 299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532" h="2996418">
                <a:moveTo>
                  <a:pt x="3636498" y="0"/>
                </a:moveTo>
                <a:lnTo>
                  <a:pt x="0" y="0"/>
                </a:lnTo>
                <a:lnTo>
                  <a:pt x="0" y="2996418"/>
                </a:lnTo>
                <a:lnTo>
                  <a:pt x="3643532" y="2996418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28F80-EE82-C481-CAC6-1B49FC3F14F5}"/>
              </a:ext>
            </a:extLst>
          </p:cNvPr>
          <p:cNvSpPr txBox="1"/>
          <p:nvPr/>
        </p:nvSpPr>
        <p:spPr bwMode="auto">
          <a:xfrm>
            <a:off x="7220945" y="5000276"/>
            <a:ext cx="3723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DF91A-0426-4586-7F7D-CA7477CE7468}"/>
              </a:ext>
            </a:extLst>
          </p:cNvPr>
          <p:cNvSpPr txBox="1"/>
          <p:nvPr/>
        </p:nvSpPr>
        <p:spPr bwMode="auto">
          <a:xfrm>
            <a:off x="7011230" y="4209434"/>
            <a:ext cx="5820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0.25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18662B-4081-FDB5-6920-24FF2BCF9F37}"/>
              </a:ext>
            </a:extLst>
          </p:cNvPr>
          <p:cNvSpPr txBox="1"/>
          <p:nvPr/>
        </p:nvSpPr>
        <p:spPr bwMode="auto">
          <a:xfrm>
            <a:off x="6896889" y="3413772"/>
            <a:ext cx="6963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0.50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E681AB-0716-5342-1695-278BAEAB730A}"/>
              </a:ext>
            </a:extLst>
          </p:cNvPr>
          <p:cNvGrpSpPr/>
          <p:nvPr/>
        </p:nvGrpSpPr>
        <p:grpSpPr>
          <a:xfrm>
            <a:off x="7594380" y="2795374"/>
            <a:ext cx="68518" cy="2367470"/>
            <a:chOff x="2059187" y="3523289"/>
            <a:chExt cx="83127" cy="160159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A1B13E4-6F98-6715-5E66-BC63257F48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2328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DC2767-8FC8-D1A7-64AA-744CB6442B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05715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A25EE4E-D1EA-3929-EDDF-D1728D4543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9101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91342BD-25F6-E954-485C-2AF8386348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3E8F709-A533-6FA4-0013-7ABD6E77638E}"/>
              </a:ext>
            </a:extLst>
          </p:cNvPr>
          <p:cNvSpPr txBox="1"/>
          <p:nvPr/>
        </p:nvSpPr>
        <p:spPr bwMode="auto">
          <a:xfrm>
            <a:off x="6888621" y="2616022"/>
            <a:ext cx="6963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0.75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1004FA-F2C8-915D-80B0-699EF83CCB76}"/>
              </a:ext>
            </a:extLst>
          </p:cNvPr>
          <p:cNvGrpSpPr/>
          <p:nvPr/>
        </p:nvGrpSpPr>
        <p:grpSpPr>
          <a:xfrm rot="5400000">
            <a:off x="9474939" y="3389282"/>
            <a:ext cx="90102" cy="3609003"/>
            <a:chOff x="8621713" y="2691853"/>
            <a:chExt cx="78139" cy="287338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33F673C-E98C-B2EF-BFC0-76A7E4009899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9049690-E839-418A-26B7-FD588BFC14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FF9B5C9-9CB1-3BB9-693A-96E53DEF01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86BD3F1-332F-7243-2123-164CF768BA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B7D6635-399E-44E6-D740-1C742C5880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B951F2C-C649-EA6C-044D-01B9009DC8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A46A18-7653-7B72-7AEC-7272347C89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6647812-DC10-1BB7-52B4-5A2A215D9B29}"/>
              </a:ext>
            </a:extLst>
          </p:cNvPr>
          <p:cNvSpPr txBox="1"/>
          <p:nvPr/>
        </p:nvSpPr>
        <p:spPr bwMode="auto">
          <a:xfrm>
            <a:off x="7529332" y="5203665"/>
            <a:ext cx="3723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E1EDB6-79B9-C0BB-187E-3547471F5E7D}"/>
              </a:ext>
            </a:extLst>
          </p:cNvPr>
          <p:cNvSpPr txBox="1"/>
          <p:nvPr/>
        </p:nvSpPr>
        <p:spPr bwMode="auto">
          <a:xfrm>
            <a:off x="8249810" y="5203665"/>
            <a:ext cx="3723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08E1D2-B6BD-59BF-42E3-1A5F6C1F82C4}"/>
              </a:ext>
            </a:extLst>
          </p:cNvPr>
          <p:cNvSpPr txBox="1"/>
          <p:nvPr/>
        </p:nvSpPr>
        <p:spPr bwMode="auto">
          <a:xfrm>
            <a:off x="8956223" y="5203665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7D2004-C4F2-7066-965F-01B0679B7742}"/>
              </a:ext>
            </a:extLst>
          </p:cNvPr>
          <p:cNvSpPr txBox="1"/>
          <p:nvPr/>
        </p:nvSpPr>
        <p:spPr bwMode="auto">
          <a:xfrm>
            <a:off x="9676701" y="5203665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C96AA33-E1B9-BDA1-FA31-C651E318AAF1}"/>
              </a:ext>
            </a:extLst>
          </p:cNvPr>
          <p:cNvSpPr txBox="1"/>
          <p:nvPr/>
        </p:nvSpPr>
        <p:spPr bwMode="auto">
          <a:xfrm>
            <a:off x="10394473" y="5203665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A3C31B2-BF84-D282-2444-C7047D9FEF0E}"/>
              </a:ext>
            </a:extLst>
          </p:cNvPr>
          <p:cNvSpPr txBox="1"/>
          <p:nvPr/>
        </p:nvSpPr>
        <p:spPr bwMode="auto">
          <a:xfrm>
            <a:off x="11114951" y="5203665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27F2589-DEC1-2405-CBCB-33503358ABB1}"/>
              </a:ext>
            </a:extLst>
          </p:cNvPr>
          <p:cNvGrpSpPr/>
          <p:nvPr/>
        </p:nvGrpSpPr>
        <p:grpSpPr>
          <a:xfrm>
            <a:off x="7671165" y="2088560"/>
            <a:ext cx="3472918" cy="90102"/>
            <a:chOff x="7671165" y="1997118"/>
            <a:chExt cx="3472918" cy="9010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7367E9C-AA48-21B1-9028-027A9F51630F}"/>
                </a:ext>
              </a:extLst>
            </p:cNvPr>
            <p:cNvGrpSpPr/>
            <p:nvPr/>
          </p:nvGrpSpPr>
          <p:grpSpPr>
            <a:xfrm rot="5400000">
              <a:off x="8355497" y="1312786"/>
              <a:ext cx="90102" cy="1458766"/>
              <a:chOff x="8621713" y="2691853"/>
              <a:chExt cx="78139" cy="2873386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8F75DFC-E799-A209-08B7-435EE14CBFA9}"/>
                  </a:ext>
                </a:extLst>
              </p:cNvPr>
              <p:cNvGrpSpPr/>
              <p:nvPr/>
            </p:nvGrpSpPr>
            <p:grpSpPr>
              <a:xfrm>
                <a:off x="8623019" y="3270739"/>
                <a:ext cx="76833" cy="2294500"/>
                <a:chOff x="2059187" y="2989425"/>
                <a:chExt cx="83127" cy="2135458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05447690-3D71-8975-0837-3F215BE35D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2989425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CCE405B5-D6D6-C609-7597-395CA241A8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3523289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C05FE548-B27D-E3B0-234C-061C090301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05715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FBB00519-ABAF-02BA-D6AF-81E0872FE8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591017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26CA5E56-53B3-968B-F14D-C98401091E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512488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45E324D-0756-8A64-1806-96768BDD35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21762" y="2691852"/>
                <a:ext cx="76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8ED7E37-69B3-5B69-CC08-6F442BA8BCF4}"/>
                </a:ext>
              </a:extLst>
            </p:cNvPr>
            <p:cNvGrpSpPr/>
            <p:nvPr/>
          </p:nvGrpSpPr>
          <p:grpSpPr>
            <a:xfrm rot="5400000">
              <a:off x="10084021" y="1320261"/>
              <a:ext cx="88596" cy="1442424"/>
              <a:chOff x="8621713" y="2691853"/>
              <a:chExt cx="78139" cy="2873386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FDD38883-C802-2707-3AFD-C635046F920A}"/>
                  </a:ext>
                </a:extLst>
              </p:cNvPr>
              <p:cNvGrpSpPr/>
              <p:nvPr/>
            </p:nvGrpSpPr>
            <p:grpSpPr>
              <a:xfrm>
                <a:off x="8623019" y="3270739"/>
                <a:ext cx="76833" cy="2294500"/>
                <a:chOff x="2059187" y="2989425"/>
                <a:chExt cx="83127" cy="2135458"/>
              </a:xfrm>
            </p:grpSpPr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CCDDA0FA-1E1D-5941-EF9E-02ACA05A7D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2989425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BB6A3987-A094-9AB3-58CD-8E2D246881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3523289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DE1E6D4D-5779-EB2E-759E-48CA98A1E37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05715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478DA42E-9F6D-9737-224D-73DAE47D95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591017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D1AE2DFC-9022-61B3-8D09-44E2108101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512488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98E37A3-BFF9-ACDC-8810-A2386A78AD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21762" y="2691852"/>
                <a:ext cx="76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68BE1C0-4B27-707A-2F6F-F3CD2C2159E4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1100525" y="2043262"/>
              <a:ext cx="8711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1073A0DC-97A3-F8DB-1062-D2E5CE97C0B2}"/>
              </a:ext>
            </a:extLst>
          </p:cNvPr>
          <p:cNvSpPr txBox="1"/>
          <p:nvPr/>
        </p:nvSpPr>
        <p:spPr bwMode="auto">
          <a:xfrm>
            <a:off x="7460671" y="1782476"/>
            <a:ext cx="4140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3E93D00-18EF-871E-00F1-412B516FBDB1}"/>
              </a:ext>
            </a:extLst>
          </p:cNvPr>
          <p:cNvSpPr txBox="1"/>
          <p:nvPr/>
        </p:nvSpPr>
        <p:spPr bwMode="auto">
          <a:xfrm>
            <a:off x="7759454" y="1782476"/>
            <a:ext cx="4140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E8CEBB1-2576-47C1-EE5F-AC034B395BDB}"/>
              </a:ext>
            </a:extLst>
          </p:cNvPr>
          <p:cNvSpPr txBox="1"/>
          <p:nvPr/>
        </p:nvSpPr>
        <p:spPr bwMode="auto">
          <a:xfrm>
            <a:off x="8026197" y="1782476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96F07DF-EE76-4051-74D6-7545B8C6E7C8}"/>
              </a:ext>
            </a:extLst>
          </p:cNvPr>
          <p:cNvSpPr txBox="1"/>
          <p:nvPr/>
        </p:nvSpPr>
        <p:spPr bwMode="auto">
          <a:xfrm>
            <a:off x="8331755" y="1782476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E020B92-FB16-BE82-E689-3375AAD0F2C1}"/>
              </a:ext>
            </a:extLst>
          </p:cNvPr>
          <p:cNvSpPr txBox="1"/>
          <p:nvPr/>
        </p:nvSpPr>
        <p:spPr bwMode="auto">
          <a:xfrm>
            <a:off x="8619532" y="1782476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226F86-9CC2-414C-312A-0F34CEFB86B8}"/>
              </a:ext>
            </a:extLst>
          </p:cNvPr>
          <p:cNvSpPr txBox="1"/>
          <p:nvPr/>
        </p:nvSpPr>
        <p:spPr bwMode="auto">
          <a:xfrm>
            <a:off x="8917903" y="1782476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176105-C811-0590-01D9-C83D13312644}"/>
              </a:ext>
            </a:extLst>
          </p:cNvPr>
          <p:cNvSpPr txBox="1"/>
          <p:nvPr/>
        </p:nvSpPr>
        <p:spPr bwMode="auto">
          <a:xfrm>
            <a:off x="9187471" y="1785940"/>
            <a:ext cx="4140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E0010-3645-1581-B18D-000984C14EF6}"/>
              </a:ext>
            </a:extLst>
          </p:cNvPr>
          <p:cNvSpPr txBox="1"/>
          <p:nvPr/>
        </p:nvSpPr>
        <p:spPr bwMode="auto">
          <a:xfrm>
            <a:off x="9486254" y="1785940"/>
            <a:ext cx="4140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50D2F3-3D1C-19A8-D09E-0574EE021E4E}"/>
              </a:ext>
            </a:extLst>
          </p:cNvPr>
          <p:cNvSpPr txBox="1"/>
          <p:nvPr/>
        </p:nvSpPr>
        <p:spPr bwMode="auto">
          <a:xfrm>
            <a:off x="9752997" y="1785940"/>
            <a:ext cx="426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90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BA9145-2C36-4F59-9766-B0D35B42881B}"/>
              </a:ext>
            </a:extLst>
          </p:cNvPr>
          <p:cNvSpPr txBox="1"/>
          <p:nvPr/>
        </p:nvSpPr>
        <p:spPr bwMode="auto">
          <a:xfrm>
            <a:off x="9990459" y="1785940"/>
            <a:ext cx="495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275656-3A8E-43A3-6A4C-8BA43EC66FFA}"/>
              </a:ext>
            </a:extLst>
          </p:cNvPr>
          <p:cNvSpPr txBox="1"/>
          <p:nvPr/>
        </p:nvSpPr>
        <p:spPr bwMode="auto">
          <a:xfrm>
            <a:off x="10292828" y="1785940"/>
            <a:ext cx="5190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27D747-48CD-78FC-A37B-A2D40069C2E0}"/>
              </a:ext>
            </a:extLst>
          </p:cNvPr>
          <p:cNvSpPr txBox="1"/>
          <p:nvPr/>
        </p:nvSpPr>
        <p:spPr bwMode="auto">
          <a:xfrm>
            <a:off x="10615519" y="1785940"/>
            <a:ext cx="5190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4240F5A-3AA8-33EF-502E-DDE57ABD7ACC}"/>
              </a:ext>
            </a:extLst>
          </p:cNvPr>
          <p:cNvSpPr txBox="1"/>
          <p:nvPr/>
        </p:nvSpPr>
        <p:spPr bwMode="auto">
          <a:xfrm>
            <a:off x="10933025" y="1786289"/>
            <a:ext cx="5190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130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B3C27211-E5AC-0FCB-08F4-A8A4302BB6B7}"/>
              </a:ext>
            </a:extLst>
          </p:cNvPr>
          <p:cNvSpPr/>
          <p:nvPr/>
        </p:nvSpPr>
        <p:spPr bwMode="auto">
          <a:xfrm>
            <a:off x="7718898" y="3536004"/>
            <a:ext cx="3574915" cy="1480669"/>
          </a:xfrm>
          <a:custGeom>
            <a:avLst/>
            <a:gdLst>
              <a:gd name="connsiteX0" fmla="*/ 0 w 3574915"/>
              <a:gd name="connsiteY0" fmla="*/ 0 h 1480669"/>
              <a:gd name="connsiteX1" fmla="*/ 350196 w 3574915"/>
              <a:gd name="connsiteY1" fmla="*/ 773349 h 1480669"/>
              <a:gd name="connsiteX2" fmla="*/ 846306 w 3574915"/>
              <a:gd name="connsiteY2" fmla="*/ 1308370 h 1480669"/>
              <a:gd name="connsiteX3" fmla="*/ 1575881 w 3574915"/>
              <a:gd name="connsiteY3" fmla="*/ 1464013 h 1480669"/>
              <a:gd name="connsiteX4" fmla="*/ 3574915 w 3574915"/>
              <a:gd name="connsiteY4" fmla="*/ 1468877 h 148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915" h="1480669">
                <a:moveTo>
                  <a:pt x="0" y="0"/>
                </a:moveTo>
                <a:cubicBezTo>
                  <a:pt x="104572" y="277643"/>
                  <a:pt x="209145" y="555287"/>
                  <a:pt x="350196" y="773349"/>
                </a:cubicBezTo>
                <a:cubicBezTo>
                  <a:pt x="491247" y="991411"/>
                  <a:pt x="642025" y="1193259"/>
                  <a:pt x="846306" y="1308370"/>
                </a:cubicBezTo>
                <a:cubicBezTo>
                  <a:pt x="1050587" y="1423481"/>
                  <a:pt x="1121113" y="1437262"/>
                  <a:pt x="1575881" y="1464013"/>
                </a:cubicBezTo>
                <a:cubicBezTo>
                  <a:pt x="2030649" y="1490764"/>
                  <a:pt x="2802782" y="1479820"/>
                  <a:pt x="3574915" y="1468877"/>
                </a:cubicBez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E39D939-4AF9-9CA5-8832-A23B27253AB7}"/>
              </a:ext>
            </a:extLst>
          </p:cNvPr>
          <p:cNvSpPr/>
          <p:nvPr/>
        </p:nvSpPr>
        <p:spPr bwMode="auto">
          <a:xfrm>
            <a:off x="7714034" y="2859932"/>
            <a:ext cx="3589506" cy="2301506"/>
          </a:xfrm>
          <a:custGeom>
            <a:avLst/>
            <a:gdLst>
              <a:gd name="connsiteX0" fmla="*/ 0 w 4192621"/>
              <a:gd name="connsiteY0" fmla="*/ 2316252 h 2322030"/>
              <a:gd name="connsiteX1" fmla="*/ 622570 w 4192621"/>
              <a:gd name="connsiteY1" fmla="*/ 2311388 h 2322030"/>
              <a:gd name="connsiteX2" fmla="*/ 1269460 w 4192621"/>
              <a:gd name="connsiteY2" fmla="*/ 2218975 h 2322030"/>
              <a:gd name="connsiteX3" fmla="*/ 1750979 w 4192621"/>
              <a:gd name="connsiteY3" fmla="*/ 1922281 h 2322030"/>
              <a:gd name="connsiteX4" fmla="*/ 2242226 w 4192621"/>
              <a:gd name="connsiteY4" fmla="*/ 1299711 h 2322030"/>
              <a:gd name="connsiteX5" fmla="*/ 2791838 w 4192621"/>
              <a:gd name="connsiteY5" fmla="*/ 599320 h 2322030"/>
              <a:gd name="connsiteX6" fmla="*/ 3589506 w 4192621"/>
              <a:gd name="connsiteY6" fmla="*/ 20524 h 2322030"/>
              <a:gd name="connsiteX7" fmla="*/ 4192621 w 4192621"/>
              <a:gd name="connsiteY7" fmla="*/ 185894 h 2322030"/>
              <a:gd name="connsiteX0" fmla="*/ 0 w 3589506"/>
              <a:gd name="connsiteY0" fmla="*/ 2295728 h 2301506"/>
              <a:gd name="connsiteX1" fmla="*/ 622570 w 3589506"/>
              <a:gd name="connsiteY1" fmla="*/ 2290864 h 2301506"/>
              <a:gd name="connsiteX2" fmla="*/ 1269460 w 3589506"/>
              <a:gd name="connsiteY2" fmla="*/ 2198451 h 2301506"/>
              <a:gd name="connsiteX3" fmla="*/ 1750979 w 3589506"/>
              <a:gd name="connsiteY3" fmla="*/ 1901757 h 2301506"/>
              <a:gd name="connsiteX4" fmla="*/ 2242226 w 3589506"/>
              <a:gd name="connsiteY4" fmla="*/ 1279187 h 2301506"/>
              <a:gd name="connsiteX5" fmla="*/ 2791838 w 3589506"/>
              <a:gd name="connsiteY5" fmla="*/ 578796 h 2301506"/>
              <a:gd name="connsiteX6" fmla="*/ 3589506 w 3589506"/>
              <a:gd name="connsiteY6" fmla="*/ 0 h 2301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89506" h="2301506">
                <a:moveTo>
                  <a:pt x="0" y="2295728"/>
                </a:moveTo>
                <a:cubicBezTo>
                  <a:pt x="205496" y="2301402"/>
                  <a:pt x="410993" y="2307077"/>
                  <a:pt x="622570" y="2290864"/>
                </a:cubicBezTo>
                <a:cubicBezTo>
                  <a:pt x="834147" y="2274651"/>
                  <a:pt x="1081392" y="2263302"/>
                  <a:pt x="1269460" y="2198451"/>
                </a:cubicBezTo>
                <a:cubicBezTo>
                  <a:pt x="1457528" y="2133600"/>
                  <a:pt x="1588851" y="2054968"/>
                  <a:pt x="1750979" y="1901757"/>
                </a:cubicBezTo>
                <a:cubicBezTo>
                  <a:pt x="1913107" y="1748546"/>
                  <a:pt x="2242226" y="1279187"/>
                  <a:pt x="2242226" y="1279187"/>
                </a:cubicBezTo>
                <a:cubicBezTo>
                  <a:pt x="2415702" y="1058694"/>
                  <a:pt x="2567291" y="791994"/>
                  <a:pt x="2791838" y="578796"/>
                </a:cubicBezTo>
                <a:cubicBezTo>
                  <a:pt x="3016385" y="365598"/>
                  <a:pt x="3356042" y="68904"/>
                  <a:pt x="3589506" y="0"/>
                </a:cubicBez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6F245D9-B625-96AE-077B-96810B0031FF}"/>
              </a:ext>
            </a:extLst>
          </p:cNvPr>
          <p:cNvSpPr txBox="1"/>
          <p:nvPr/>
        </p:nvSpPr>
        <p:spPr bwMode="auto">
          <a:xfrm>
            <a:off x="8555656" y="3371145"/>
            <a:ext cx="16209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accent3"/>
                </a:solidFill>
                <a:latin typeface="Calibri" panose="020F0502020204030204" pitchFamily="34" charset="0"/>
              </a:rPr>
              <a:t>Liver risk (LSM)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604F70-D57F-6105-3D91-2012E18EA39F}"/>
              </a:ext>
            </a:extLst>
          </p:cNvPr>
          <p:cNvSpPr txBox="1"/>
          <p:nvPr/>
        </p:nvSpPr>
        <p:spPr bwMode="auto">
          <a:xfrm>
            <a:off x="10179922" y="4516058"/>
            <a:ext cx="16209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accent1"/>
                </a:solidFill>
                <a:latin typeface="Calibri" panose="020F0502020204030204" pitchFamily="34" charset="0"/>
              </a:rPr>
              <a:t>Lung risk (FEV</a:t>
            </a:r>
            <a:r>
              <a:rPr lang="en-US" sz="1600" b="0" baseline="-25000">
                <a:solidFill>
                  <a:schemeClr val="accent1"/>
                </a:solidFill>
                <a:latin typeface="Calibri" panose="020F0502020204030204" pitchFamily="34" charset="0"/>
              </a:rPr>
              <a:t>1</a:t>
            </a:r>
            <a:r>
              <a:rPr lang="en-US" sz="1600" b="0">
                <a:solidFill>
                  <a:schemeClr val="accent1"/>
                </a:solidFill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1859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5D70A-A751-A544-8A3C-CCA26EDB7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Approach to AATD Lung Disease</a:t>
            </a:r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977C59F-29CE-199F-A30D-F3298AB37067}"/>
              </a:ext>
            </a:extLst>
          </p:cNvPr>
          <p:cNvSpPr/>
          <p:nvPr/>
        </p:nvSpPr>
        <p:spPr bwMode="auto">
          <a:xfrm>
            <a:off x="3188481" y="1146215"/>
            <a:ext cx="2762250" cy="35079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Patient Presentation</a:t>
            </a:r>
            <a:b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Young COPD, family hx, liver disease, etc)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02FE450-702D-8D8B-1A83-9A8EC164FF4A}"/>
              </a:ext>
            </a:extLst>
          </p:cNvPr>
          <p:cNvSpPr/>
          <p:nvPr/>
        </p:nvSpPr>
        <p:spPr bwMode="auto">
          <a:xfrm>
            <a:off x="3188481" y="1675940"/>
            <a:ext cx="2762250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Measure serum AAT level (CRP)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5FE4C4D-8EE8-1D76-C225-B498F20732F9}"/>
              </a:ext>
            </a:extLst>
          </p:cNvPr>
          <p:cNvSpPr/>
          <p:nvPr/>
        </p:nvSpPr>
        <p:spPr bwMode="auto">
          <a:xfrm>
            <a:off x="1865069" y="2502756"/>
            <a:ext cx="2288841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Perform genotyping/phenotyping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2D47F89-AE39-AC71-A7AF-BB220EB5E1F4}"/>
              </a:ext>
            </a:extLst>
          </p:cNvPr>
          <p:cNvSpPr/>
          <p:nvPr/>
        </p:nvSpPr>
        <p:spPr bwMode="auto">
          <a:xfrm>
            <a:off x="4256914" y="2500891"/>
            <a:ext cx="3516496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AAT unlikely; stop workup unless suspicion remains 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62B3B7-310F-84FE-4B98-6DF89C532535}"/>
              </a:ext>
            </a:extLst>
          </p:cNvPr>
          <p:cNvSpPr/>
          <p:nvPr/>
        </p:nvSpPr>
        <p:spPr bwMode="auto">
          <a:xfrm>
            <a:off x="490170" y="3315316"/>
            <a:ext cx="3539364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Consider full gene sequencing &amp; alternative diagnosis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013FE6B-9629-3396-9AB5-072B8EE49094}"/>
              </a:ext>
            </a:extLst>
          </p:cNvPr>
          <p:cNvSpPr/>
          <p:nvPr/>
        </p:nvSpPr>
        <p:spPr bwMode="auto">
          <a:xfrm>
            <a:off x="4224969" y="3315316"/>
            <a:ext cx="1579931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Confirm AATD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D7CE68C-6A07-1E62-E5EE-DCE1A3C622EC}"/>
              </a:ext>
            </a:extLst>
          </p:cNvPr>
          <p:cNvSpPr/>
          <p:nvPr/>
        </p:nvSpPr>
        <p:spPr bwMode="auto">
          <a:xfrm>
            <a:off x="3268859" y="3698370"/>
            <a:ext cx="3492151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Pulmonary evaluation: spirometry, DCLO, CT chest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B8A4A27-5722-4F54-F64B-23AFD8AFDCCC}"/>
              </a:ext>
            </a:extLst>
          </p:cNvPr>
          <p:cNvSpPr/>
          <p:nvPr/>
        </p:nvSpPr>
        <p:spPr bwMode="auto">
          <a:xfrm>
            <a:off x="2458505" y="4081424"/>
            <a:ext cx="5112858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General measures: smoking cessation, vaccination, avoid irritations, rehab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B5CB41F-B80B-9EB8-ED90-21A3E0825DD0}"/>
              </a:ext>
            </a:extLst>
          </p:cNvPr>
          <p:cNvSpPr/>
          <p:nvPr/>
        </p:nvSpPr>
        <p:spPr bwMode="auto">
          <a:xfrm>
            <a:off x="3421013" y="4464478"/>
            <a:ext cx="3187843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Bronchodilators ± ICS (as per COPD guidelines)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B88D349-81C2-C219-3B70-99E9FB7949DD}"/>
              </a:ext>
            </a:extLst>
          </p:cNvPr>
          <p:cNvSpPr/>
          <p:nvPr/>
        </p:nvSpPr>
        <p:spPr bwMode="auto">
          <a:xfrm>
            <a:off x="5461917" y="5275650"/>
            <a:ext cx="1316517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Monitor only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60BEDB5-BFE6-E93F-E6AA-D2DDC173B312}"/>
              </a:ext>
            </a:extLst>
          </p:cNvPr>
          <p:cNvSpPr/>
          <p:nvPr/>
        </p:nvSpPr>
        <p:spPr bwMode="auto">
          <a:xfrm>
            <a:off x="2713017" y="5284091"/>
            <a:ext cx="2633034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Start IV AAT therapy (60 mg/kg/wk)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DA1F959-2ACD-0911-6BEE-E4A0291459B0}"/>
              </a:ext>
            </a:extLst>
          </p:cNvPr>
          <p:cNvSpPr/>
          <p:nvPr/>
        </p:nvSpPr>
        <p:spPr bwMode="auto">
          <a:xfrm>
            <a:off x="5461918" y="6465370"/>
            <a:ext cx="1927514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Continue management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B7F95BD-CF28-2A4E-1961-7F7C962097F5}"/>
              </a:ext>
            </a:extLst>
          </p:cNvPr>
          <p:cNvSpPr/>
          <p:nvPr/>
        </p:nvSpPr>
        <p:spPr bwMode="auto">
          <a:xfrm>
            <a:off x="2723470" y="6465370"/>
            <a:ext cx="2633034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Transplant referral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04AA402-E645-AFD6-3A85-2AED3C9014D6}"/>
              </a:ext>
            </a:extLst>
          </p:cNvPr>
          <p:cNvCxnSpPr>
            <a:stCxn id="73" idx="2"/>
            <a:endCxn id="74" idx="0"/>
          </p:cNvCxnSpPr>
          <p:nvPr/>
        </p:nvCxnSpPr>
        <p:spPr bwMode="auto">
          <a:xfrm>
            <a:off x="4569606" y="1497010"/>
            <a:ext cx="0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5C69629-D64A-7459-6C0E-336E7D0B941F}"/>
              </a:ext>
            </a:extLst>
          </p:cNvPr>
          <p:cNvCxnSpPr>
            <a:stCxn id="74" idx="2"/>
            <a:endCxn id="75" idx="0"/>
          </p:cNvCxnSpPr>
          <p:nvPr/>
        </p:nvCxnSpPr>
        <p:spPr bwMode="auto">
          <a:xfrm>
            <a:off x="4569606" y="1880064"/>
            <a:ext cx="0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DE594E01-10CB-59F9-BFD5-5E6C77298BA8}"/>
              </a:ext>
            </a:extLst>
          </p:cNvPr>
          <p:cNvCxnSpPr>
            <a:cxnSpLocks/>
            <a:stCxn id="76" idx="0"/>
            <a:endCxn id="77" idx="0"/>
          </p:cNvCxnSpPr>
          <p:nvPr/>
        </p:nvCxnSpPr>
        <p:spPr bwMode="auto">
          <a:xfrm rot="5400000" flipH="1" flipV="1">
            <a:off x="4511394" y="998988"/>
            <a:ext cx="1865" cy="3005672"/>
          </a:xfrm>
          <a:prstGeom prst="bentConnector3">
            <a:avLst>
              <a:gd name="adj1" fmla="val 12357373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BA014145-E0C8-EB7E-45FB-70160DD4C634}"/>
              </a:ext>
            </a:extLst>
          </p:cNvPr>
          <p:cNvCxnSpPr/>
          <p:nvPr/>
        </p:nvCxnSpPr>
        <p:spPr bwMode="auto">
          <a:xfrm>
            <a:off x="4569606" y="2214744"/>
            <a:ext cx="0" cy="1785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F48F7B6F-90D8-BBFC-5C49-1C4624DA853B}"/>
              </a:ext>
            </a:extLst>
          </p:cNvPr>
          <p:cNvSpPr/>
          <p:nvPr/>
        </p:nvSpPr>
        <p:spPr bwMode="auto">
          <a:xfrm>
            <a:off x="3188481" y="2058994"/>
            <a:ext cx="2762250" cy="20412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AAT ≥120 mg/dL? (or normal range)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63761DBF-BE33-CEE6-21A7-BBD7A56B29D4}"/>
              </a:ext>
            </a:extLst>
          </p:cNvPr>
          <p:cNvCxnSpPr>
            <a:stCxn id="76" idx="2"/>
            <a:endCxn id="78" idx="0"/>
          </p:cNvCxnSpPr>
          <p:nvPr/>
        </p:nvCxnSpPr>
        <p:spPr bwMode="auto">
          <a:xfrm>
            <a:off x="3009490" y="2706880"/>
            <a:ext cx="16097" cy="189662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EA773715-654B-42B4-6BEC-E4B5734D183F}"/>
              </a:ext>
            </a:extLst>
          </p:cNvPr>
          <p:cNvCxnSpPr>
            <a:cxnSpLocks/>
            <a:stCxn id="79" idx="0"/>
            <a:endCxn id="80" idx="0"/>
          </p:cNvCxnSpPr>
          <p:nvPr/>
        </p:nvCxnSpPr>
        <p:spPr bwMode="auto">
          <a:xfrm rot="5400000" flipH="1" flipV="1">
            <a:off x="3637393" y="1937775"/>
            <a:ext cx="12700" cy="2755083"/>
          </a:xfrm>
          <a:prstGeom prst="bentConnector3">
            <a:avLst>
              <a:gd name="adj1" fmla="val 1124984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BBD8F04-D68F-CB15-97A3-70866B39889B}"/>
              </a:ext>
            </a:extLst>
          </p:cNvPr>
          <p:cNvCxnSpPr/>
          <p:nvPr/>
        </p:nvCxnSpPr>
        <p:spPr bwMode="auto">
          <a:xfrm>
            <a:off x="3590781" y="2995590"/>
            <a:ext cx="0" cy="1785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34FED70B-7F7F-6AD6-1629-FFCE22493B48}"/>
              </a:ext>
            </a:extLst>
          </p:cNvPr>
          <p:cNvSpPr/>
          <p:nvPr/>
        </p:nvSpPr>
        <p:spPr bwMode="auto">
          <a:xfrm>
            <a:off x="1784433" y="2896542"/>
            <a:ext cx="2482308" cy="20412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Genotype confirmed? (eg, PiZZ, Pi8Z)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19EF831-F967-5E9B-073F-B70D1A51B85D}"/>
              </a:ext>
            </a:extLst>
          </p:cNvPr>
          <p:cNvCxnSpPr>
            <a:stCxn id="80" idx="2"/>
            <a:endCxn id="81" idx="0"/>
          </p:cNvCxnSpPr>
          <p:nvPr/>
        </p:nvCxnSpPr>
        <p:spPr bwMode="auto">
          <a:xfrm>
            <a:off x="5014935" y="3519440"/>
            <a:ext cx="0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DAD6CCD9-8DD2-7F15-DEAF-D1B0A91FBC5E}"/>
              </a:ext>
            </a:extLst>
          </p:cNvPr>
          <p:cNvCxnSpPr>
            <a:stCxn id="81" idx="2"/>
            <a:endCxn id="82" idx="0"/>
          </p:cNvCxnSpPr>
          <p:nvPr/>
        </p:nvCxnSpPr>
        <p:spPr bwMode="auto">
          <a:xfrm flipH="1">
            <a:off x="5014934" y="3902494"/>
            <a:ext cx="1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92AB5DA4-CB0B-4364-DE2F-311C79BD1DCC}"/>
              </a:ext>
            </a:extLst>
          </p:cNvPr>
          <p:cNvCxnSpPr>
            <a:stCxn id="82" idx="2"/>
            <a:endCxn id="83" idx="0"/>
          </p:cNvCxnSpPr>
          <p:nvPr/>
        </p:nvCxnSpPr>
        <p:spPr bwMode="auto">
          <a:xfrm>
            <a:off x="5014934" y="4285548"/>
            <a:ext cx="1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A063DE2F-2026-40F7-608F-AC7A02C46135}"/>
              </a:ext>
            </a:extLst>
          </p:cNvPr>
          <p:cNvCxnSpPr>
            <a:stCxn id="83" idx="2"/>
            <a:endCxn id="84" idx="0"/>
          </p:cNvCxnSpPr>
          <p:nvPr/>
        </p:nvCxnSpPr>
        <p:spPr bwMode="auto">
          <a:xfrm>
            <a:off x="5014935" y="4668602"/>
            <a:ext cx="0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6" name="Elbow Connector 125">
            <a:extLst>
              <a:ext uri="{FF2B5EF4-FFF2-40B4-BE49-F238E27FC236}">
                <a16:creationId xmlns:a16="http://schemas.microsoft.com/office/drawing/2014/main" id="{B7995454-B9EA-BAD6-C1EA-D7AB8BFA9C84}"/>
              </a:ext>
            </a:extLst>
          </p:cNvPr>
          <p:cNvCxnSpPr>
            <a:cxnSpLocks/>
            <a:stCxn id="86" idx="0"/>
            <a:endCxn id="85" idx="0"/>
          </p:cNvCxnSpPr>
          <p:nvPr/>
        </p:nvCxnSpPr>
        <p:spPr bwMode="auto">
          <a:xfrm rot="5400000" flipH="1" flipV="1">
            <a:off x="5070635" y="4234550"/>
            <a:ext cx="8441" cy="2090642"/>
          </a:xfrm>
          <a:prstGeom prst="bentConnector3">
            <a:avLst>
              <a:gd name="adj1" fmla="val 2046499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3EAEB9E-153B-49FE-5F71-682F50F26108}"/>
              </a:ext>
            </a:extLst>
          </p:cNvPr>
          <p:cNvCxnSpPr/>
          <p:nvPr/>
        </p:nvCxnSpPr>
        <p:spPr bwMode="auto">
          <a:xfrm>
            <a:off x="5012508" y="4928768"/>
            <a:ext cx="0" cy="1785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46C4AD0-998B-1E74-5C53-60050A4E68C3}"/>
              </a:ext>
            </a:extLst>
          </p:cNvPr>
          <p:cNvSpPr/>
          <p:nvPr/>
        </p:nvSpPr>
        <p:spPr bwMode="auto">
          <a:xfrm>
            <a:off x="2728138" y="4847532"/>
            <a:ext cx="4573593" cy="20412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Augmentation therapy? (Severe deficient with an inflow limitation)</a:t>
            </a:r>
          </a:p>
        </p:txBody>
      </p:sp>
      <p:cxnSp>
        <p:nvCxnSpPr>
          <p:cNvPr id="138" name="Elbow Connector 137">
            <a:extLst>
              <a:ext uri="{FF2B5EF4-FFF2-40B4-BE49-F238E27FC236}">
                <a16:creationId xmlns:a16="http://schemas.microsoft.com/office/drawing/2014/main" id="{AEEAB87F-FC15-5430-0E4A-60A2769FCC1F}"/>
              </a:ext>
            </a:extLst>
          </p:cNvPr>
          <p:cNvCxnSpPr>
            <a:stCxn id="86" idx="2"/>
            <a:endCxn id="85" idx="2"/>
          </p:cNvCxnSpPr>
          <p:nvPr/>
        </p:nvCxnSpPr>
        <p:spPr bwMode="auto">
          <a:xfrm rot="5400000" flipH="1" flipV="1">
            <a:off x="5070634" y="4438674"/>
            <a:ext cx="8441" cy="2090642"/>
          </a:xfrm>
          <a:prstGeom prst="bentConnector3">
            <a:avLst>
              <a:gd name="adj1" fmla="val -592418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0C95B34-EC81-C8C4-D68E-E7E6AF7506BC}"/>
              </a:ext>
            </a:extLst>
          </p:cNvPr>
          <p:cNvCxnSpPr/>
          <p:nvPr/>
        </p:nvCxnSpPr>
        <p:spPr bwMode="auto">
          <a:xfrm>
            <a:off x="5012507" y="5529718"/>
            <a:ext cx="1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8FF42BCA-1F0B-B053-4845-7731F96A26CF}"/>
              </a:ext>
            </a:extLst>
          </p:cNvPr>
          <p:cNvCxnSpPr/>
          <p:nvPr/>
        </p:nvCxnSpPr>
        <p:spPr bwMode="auto">
          <a:xfrm>
            <a:off x="5012505" y="5832052"/>
            <a:ext cx="1" cy="17893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1D12D81E-6B7B-8BCC-C13D-ED34A3B2D72A}"/>
              </a:ext>
            </a:extLst>
          </p:cNvPr>
          <p:cNvSpPr/>
          <p:nvPr/>
        </p:nvSpPr>
        <p:spPr bwMode="auto">
          <a:xfrm>
            <a:off x="2789298" y="5704796"/>
            <a:ext cx="4446417" cy="204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latin typeface="Calibri" panose="020F0502020204030204" pitchFamily="34" charset="0"/>
              </a:rPr>
              <a:t>Monitor: spirometry/DLCO yearly; periodic CT; liver function tests</a:t>
            </a:r>
            <a:endParaRPr lang="en-US" sz="12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42" name="Elbow Connector 141">
            <a:extLst>
              <a:ext uri="{FF2B5EF4-FFF2-40B4-BE49-F238E27FC236}">
                <a16:creationId xmlns:a16="http://schemas.microsoft.com/office/drawing/2014/main" id="{40DFBC2E-1087-639C-BA16-6A3A6516560E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5068352" y="5424269"/>
            <a:ext cx="8441" cy="2090642"/>
          </a:xfrm>
          <a:prstGeom prst="bentConnector3">
            <a:avLst>
              <a:gd name="adj1" fmla="val 2046499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D1613781-0CA9-CD4A-0482-79F1AF0635A0}"/>
              </a:ext>
            </a:extLst>
          </p:cNvPr>
          <p:cNvCxnSpPr/>
          <p:nvPr/>
        </p:nvCxnSpPr>
        <p:spPr bwMode="auto">
          <a:xfrm>
            <a:off x="5010225" y="6118487"/>
            <a:ext cx="0" cy="1785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54E758E9-8A9F-8719-0BF4-0D2F00C9053D}"/>
              </a:ext>
            </a:extLst>
          </p:cNvPr>
          <p:cNvSpPr/>
          <p:nvPr/>
        </p:nvSpPr>
        <p:spPr bwMode="auto">
          <a:xfrm>
            <a:off x="3245852" y="6010982"/>
            <a:ext cx="3550865" cy="20412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200" b="0">
                <a:solidFill>
                  <a:schemeClr val="tx1"/>
                </a:solidFill>
                <a:latin typeface="Calibri" panose="020F0502020204030204" pitchFamily="34" charset="0"/>
              </a:rPr>
              <a:t>Advanced disease? (Consider lung/liver transplant)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0764682-4BAD-694D-B12C-F9EC15AFA165}"/>
              </a:ext>
            </a:extLst>
          </p:cNvPr>
          <p:cNvSpPr txBox="1"/>
          <p:nvPr/>
        </p:nvSpPr>
        <p:spPr bwMode="auto">
          <a:xfrm>
            <a:off x="2644778" y="2148158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accent3"/>
                </a:solidFill>
                <a:latin typeface="Calibri"/>
                <a:ea typeface="Calibri"/>
                <a:cs typeface="Arial"/>
              </a:rPr>
              <a:t>No</a:t>
            </a:r>
            <a:endParaRPr lang="en-US" sz="14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9BFC810-7094-A352-F27C-FBC7A9F1C812}"/>
              </a:ext>
            </a:extLst>
          </p:cNvPr>
          <p:cNvSpPr txBox="1"/>
          <p:nvPr/>
        </p:nvSpPr>
        <p:spPr bwMode="auto">
          <a:xfrm>
            <a:off x="1863826" y="3050928"/>
            <a:ext cx="425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4"/>
                </a:solidFill>
                <a:latin typeface="Calibri" panose="020F0502020204030204" pitchFamily="34" charset="0"/>
              </a:rPr>
              <a:t>Yes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EA12C99-0BCD-1054-1E81-EE77D46BD0AD}"/>
              </a:ext>
            </a:extLst>
          </p:cNvPr>
          <p:cNvSpPr txBox="1"/>
          <p:nvPr/>
        </p:nvSpPr>
        <p:spPr bwMode="auto">
          <a:xfrm>
            <a:off x="3614806" y="5006606"/>
            <a:ext cx="425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4"/>
                </a:solidFill>
                <a:latin typeface="Calibri" panose="020F0502020204030204" pitchFamily="34" charset="0"/>
              </a:rPr>
              <a:t>Yes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E8D9725-31D0-9954-224B-90386BAC79A1}"/>
              </a:ext>
            </a:extLst>
          </p:cNvPr>
          <p:cNvSpPr txBox="1"/>
          <p:nvPr/>
        </p:nvSpPr>
        <p:spPr bwMode="auto">
          <a:xfrm>
            <a:off x="3614805" y="6206549"/>
            <a:ext cx="425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4"/>
                </a:solidFill>
                <a:latin typeface="Calibri" panose="020F0502020204030204" pitchFamily="34" charset="0"/>
              </a:rPr>
              <a:t>Yes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1979DA4-E55F-E345-0E42-055CA4FEE774}"/>
              </a:ext>
            </a:extLst>
          </p:cNvPr>
          <p:cNvSpPr txBox="1"/>
          <p:nvPr/>
        </p:nvSpPr>
        <p:spPr bwMode="auto">
          <a:xfrm>
            <a:off x="5950731" y="2136785"/>
            <a:ext cx="425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accent4"/>
                </a:solidFill>
                <a:latin typeface="Calibri"/>
                <a:ea typeface="Calibri"/>
                <a:cs typeface="Arial"/>
              </a:rPr>
              <a:t>Yes</a:t>
            </a:r>
            <a:endParaRPr lang="en-US" sz="1400" dirty="0">
              <a:solidFill>
                <a:schemeClr val="accent4"/>
              </a:solidFill>
              <a:latin typeface="Calibri" panose="020F050202020403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8A5571D-4C21-DC07-2BCC-54C9D2A2FC8F}"/>
              </a:ext>
            </a:extLst>
          </p:cNvPr>
          <p:cNvSpPr txBox="1"/>
          <p:nvPr/>
        </p:nvSpPr>
        <p:spPr bwMode="auto">
          <a:xfrm>
            <a:off x="5024192" y="3050928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3"/>
                </a:solidFill>
                <a:latin typeface="Calibri" panose="020F0502020204030204" pitchFamily="34" charset="0"/>
              </a:rPr>
              <a:t>No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718D0C3-F2E0-63BF-A5FE-8BF6FFA257F1}"/>
              </a:ext>
            </a:extLst>
          </p:cNvPr>
          <p:cNvSpPr txBox="1"/>
          <p:nvPr/>
        </p:nvSpPr>
        <p:spPr bwMode="auto">
          <a:xfrm>
            <a:off x="6096000" y="5006606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3"/>
                </a:solidFill>
                <a:latin typeface="Calibri" panose="020F0502020204030204" pitchFamily="34" charset="0"/>
              </a:rPr>
              <a:t>No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B201D74-94D5-372F-18F0-D048F0F42DEF}"/>
              </a:ext>
            </a:extLst>
          </p:cNvPr>
          <p:cNvSpPr txBox="1"/>
          <p:nvPr/>
        </p:nvSpPr>
        <p:spPr bwMode="auto">
          <a:xfrm>
            <a:off x="6096000" y="6206549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accent3"/>
                </a:solidFill>
                <a:latin typeface="Calibri" panose="020F0502020204030204" pitchFamily="34" charset="0"/>
              </a:rPr>
              <a:t>No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982A343-8649-A357-9F7F-43A8EE35461F}"/>
              </a:ext>
            </a:extLst>
          </p:cNvPr>
          <p:cNvSpPr txBox="1">
            <a:spLocks/>
          </p:cNvSpPr>
          <p:nvPr/>
        </p:nvSpPr>
        <p:spPr>
          <a:xfrm>
            <a:off x="8345103" y="6113044"/>
            <a:ext cx="2639106" cy="204124"/>
          </a:xfrm>
          <a:prstGeom prst="rect">
            <a:avLst/>
          </a:prstGeom>
        </p:spPr>
        <p:txBody>
          <a:bodyPr lIns="91440" tIns="45720" rIns="91440" bIns="45720" anchor="b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 dirty="0" err="1">
                <a:solidFill>
                  <a:schemeClr val="bg2"/>
                </a:solidFill>
                <a:latin typeface="Calibri"/>
                <a:ea typeface="Calibri"/>
                <a:cs typeface="Arial"/>
              </a:rPr>
              <a:t>Barjaktarevic</a:t>
            </a:r>
            <a:r>
              <a:rPr lang="en-US" sz="1200" b="0" dirty="0">
                <a:solidFill>
                  <a:schemeClr val="bg2"/>
                </a:solidFill>
                <a:latin typeface="Calibri"/>
                <a:ea typeface="Calibri"/>
                <a:cs typeface="Arial"/>
              </a:rPr>
              <a:t>. Ther Adv Chronic Dis. 2021;12_suppl:20406223211010172.</a:t>
            </a:r>
            <a:r>
              <a:rPr lang="en-US" sz="1200" b="0" dirty="0">
                <a:solidFill>
                  <a:schemeClr val="accent1"/>
                </a:solidFill>
                <a:latin typeface="Calibri"/>
                <a:ea typeface="Calibri"/>
                <a:cs typeface="Arial"/>
              </a:rPr>
              <a:t> </a:t>
            </a:r>
            <a:endParaRPr lang="en-US" sz="1200" b="0" dirty="0">
              <a:solidFill>
                <a:schemeClr val="accent1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648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Approach for AATD-LD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9102F9-44ED-2B1B-2A4A-467255259814}"/>
              </a:ext>
            </a:extLst>
          </p:cNvPr>
          <p:cNvSpPr txBox="1">
            <a:spLocks/>
          </p:cNvSpPr>
          <p:nvPr/>
        </p:nvSpPr>
        <p:spPr>
          <a:xfrm>
            <a:off x="415940" y="6369230"/>
            <a:ext cx="9950450" cy="2626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 dirty="0">
                <a:solidFill>
                  <a:schemeClr val="bg2"/>
                </a:solidFill>
                <a:latin typeface="+mn-lt"/>
              </a:rPr>
              <a:t>Clark. J Hepatol. </a:t>
            </a:r>
            <a:r>
              <a:rPr lang="en-US" sz="1200" b="0" i="0" u="none" strike="noStrike" dirty="0">
                <a:solidFill>
                  <a:schemeClr val="bg2"/>
                </a:solidFill>
                <a:effectLst/>
                <a:latin typeface="+mn-lt"/>
              </a:rPr>
              <a:t>2024</a:t>
            </a:r>
            <a:r>
              <a:rPr lang="en-US" sz="1200" b="0" u="none" strike="noStrike" dirty="0">
                <a:solidFill>
                  <a:schemeClr val="bg2"/>
                </a:solidFill>
                <a:effectLst/>
                <a:latin typeface="+mn-lt"/>
              </a:rPr>
              <a:t>:</a:t>
            </a:r>
            <a:r>
              <a:rPr lang="en-US" sz="1200" b="0" i="0" u="none" strike="noStrike" dirty="0">
                <a:solidFill>
                  <a:schemeClr val="bg2"/>
                </a:solidFill>
                <a:effectLst/>
                <a:latin typeface="+mn-lt"/>
              </a:rPr>
              <a:t>80;S724. </a:t>
            </a:r>
            <a:r>
              <a:rPr lang="en-US" sz="1200" b="0" dirty="0">
                <a:solidFill>
                  <a:schemeClr val="bg2"/>
                </a:solidFill>
                <a:latin typeface="+mn-lt"/>
              </a:rPr>
              <a:t>Abs WED-188. Figure provided with permission by Dr Clark.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CA39C6A-B7D4-3D6D-A1C1-FC67C44BC662}"/>
              </a:ext>
            </a:extLst>
          </p:cNvPr>
          <p:cNvGrpSpPr/>
          <p:nvPr/>
        </p:nvGrpSpPr>
        <p:grpSpPr>
          <a:xfrm>
            <a:off x="1576915" y="1602451"/>
            <a:ext cx="9038169" cy="4618349"/>
            <a:chOff x="495300" y="1473866"/>
            <a:chExt cx="6539511" cy="4618349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F682FDB-7B40-E8F0-E83B-C2B460D91D48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 flipV="1">
              <a:off x="5190978" y="4978371"/>
              <a:ext cx="411136" cy="34157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15E669B-C721-71A6-2DCA-5F21812C2505}"/>
                </a:ext>
              </a:extLst>
            </p:cNvPr>
            <p:cNvCxnSpPr>
              <a:cxnSpLocks/>
              <a:endCxn id="24" idx="1"/>
            </p:cNvCxnSpPr>
            <p:nvPr/>
          </p:nvCxnSpPr>
          <p:spPr bwMode="auto">
            <a:xfrm>
              <a:off x="5155103" y="5455024"/>
              <a:ext cx="447010" cy="463364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98A1EDE-1CD6-BCB4-31DE-590B017E889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223116" y="4442329"/>
              <a:ext cx="738665" cy="668923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05EBDD3-4CF5-E2DE-7EE4-009CEF8357B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229459" y="3733962"/>
              <a:ext cx="332644" cy="239289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E340525-62A1-2F2B-EC82-126D66A443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5885" y="3729352"/>
              <a:ext cx="288757" cy="25324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8311FEA-5E8E-CEA2-EF71-244B2D53EB5F}"/>
                </a:ext>
              </a:extLst>
            </p:cNvPr>
            <p:cNvSpPr/>
            <p:nvPr/>
          </p:nvSpPr>
          <p:spPr bwMode="auto">
            <a:xfrm>
              <a:off x="1319824" y="1473866"/>
              <a:ext cx="2060819" cy="70159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Referral from general practitioners, pulmonologists, or other specialists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877161-1A31-B719-17DD-FD67024E4E4D}"/>
                </a:ext>
              </a:extLst>
            </p:cNvPr>
            <p:cNvSpPr/>
            <p:nvPr/>
          </p:nvSpPr>
          <p:spPr bwMode="auto">
            <a:xfrm>
              <a:off x="3600899" y="1473866"/>
              <a:ext cx="1952567" cy="70159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Known family history or geno/phenotype testing results indicating AATD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80E45BD-964A-137B-7570-5FEA1ADCFACB}"/>
                </a:ext>
              </a:extLst>
            </p:cNvPr>
            <p:cNvSpPr/>
            <p:nvPr/>
          </p:nvSpPr>
          <p:spPr bwMode="auto">
            <a:xfrm>
              <a:off x="1404384" y="2418947"/>
              <a:ext cx="4071778" cy="701590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Hepatologist or gastroenterologist for hepatologic evaluation to establish the diagnosis of AATD-LD, patient and family education, and to stage disease and plan monitoring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D3A855-1179-4FA0-B3A5-4BB537DD0EB5}"/>
                </a:ext>
              </a:extLst>
            </p:cNvPr>
            <p:cNvSpPr/>
            <p:nvPr/>
          </p:nvSpPr>
          <p:spPr bwMode="auto">
            <a:xfrm>
              <a:off x="1957959" y="3396266"/>
              <a:ext cx="2964628" cy="344730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Liver stiffness measure evaluated by VCTE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5D49616-0E1B-0D6E-247A-2F62765A288B}"/>
                </a:ext>
              </a:extLst>
            </p:cNvPr>
            <p:cNvSpPr/>
            <p:nvPr/>
          </p:nvSpPr>
          <p:spPr bwMode="auto">
            <a:xfrm>
              <a:off x="495300" y="3983752"/>
              <a:ext cx="1080282" cy="491895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Reevaluation in </a:t>
              </a:r>
              <a:br>
                <a:rPr lang="en-US" sz="1400" b="0">
                  <a:latin typeface="Calibri" panose="020F0502020204030204" pitchFamily="34" charset="0"/>
                </a:rPr>
              </a:br>
              <a:r>
                <a:rPr lang="en-US" sz="1400" b="0">
                  <a:latin typeface="Calibri" panose="020F0502020204030204" pitchFamily="34" charset="0"/>
                </a:rPr>
                <a:t>2-3 yr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D64C867-239F-3F9B-F1FE-22D27243A0FA}"/>
                </a:ext>
              </a:extLst>
            </p:cNvPr>
            <p:cNvSpPr/>
            <p:nvPr/>
          </p:nvSpPr>
          <p:spPr bwMode="auto">
            <a:xfrm>
              <a:off x="1750967" y="3980285"/>
              <a:ext cx="956983" cy="491895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VCTE &lt;8kPa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2D156A-9F9A-6D1E-C3CC-79CEA675719E}"/>
                </a:ext>
              </a:extLst>
            </p:cNvPr>
            <p:cNvSpPr/>
            <p:nvPr/>
          </p:nvSpPr>
          <p:spPr bwMode="auto">
            <a:xfrm>
              <a:off x="2961781" y="3980284"/>
              <a:ext cx="956983" cy="491895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VCTE ≥8 kPa-</a:t>
              </a:r>
              <a:b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13 kPa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2D2AD73-FDDB-0CED-41DD-BB09FBAD5E99}"/>
                </a:ext>
              </a:extLst>
            </p:cNvPr>
            <p:cNvSpPr/>
            <p:nvPr/>
          </p:nvSpPr>
          <p:spPr bwMode="auto">
            <a:xfrm>
              <a:off x="4046301" y="3986505"/>
              <a:ext cx="2309334" cy="70159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VCTE ≥13 kPa or clear biochemical or imaging or histologic signs of advanced liver disease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D1CB50-121D-0408-4431-B475E43CBE69}"/>
                </a:ext>
              </a:extLst>
            </p:cNvPr>
            <p:cNvSpPr/>
            <p:nvPr/>
          </p:nvSpPr>
          <p:spPr bwMode="auto">
            <a:xfrm>
              <a:off x="1149176" y="5077180"/>
              <a:ext cx="1080282" cy="491895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Re-evaluation in 1-2 yr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DC4BBAD-9000-D566-53B4-7ACC689DD6C1}"/>
                </a:ext>
              </a:extLst>
            </p:cNvPr>
            <p:cNvSpPr/>
            <p:nvPr/>
          </p:nvSpPr>
          <p:spPr bwMode="auto">
            <a:xfrm>
              <a:off x="2562103" y="4843047"/>
              <a:ext cx="1570735" cy="960160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Consider additional NITs (MRE, ELF) or liver biopsy if discordant results from 2 or more NITs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DC35AA-E8DD-9049-8225-141328FB5886}"/>
                </a:ext>
              </a:extLst>
            </p:cNvPr>
            <p:cNvSpPr/>
            <p:nvPr/>
          </p:nvSpPr>
          <p:spPr bwMode="auto">
            <a:xfrm>
              <a:off x="4214206" y="4843711"/>
              <a:ext cx="976772" cy="9524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>
                  <a:latin typeface="Calibri" panose="020F0502020204030204" pitchFamily="34" charset="0"/>
                </a:rPr>
                <a:t>MELD score &gt;15 </a:t>
              </a:r>
              <a:r>
                <a:rPr lang="en-US" sz="1400" b="0">
                  <a:latin typeface="Calibri" panose="020F0502020204030204" pitchFamily="34" charset="0"/>
                </a:rPr>
                <a:t>or </a:t>
              </a:r>
              <a:r>
                <a:rPr lang="en-US" sz="1400">
                  <a:latin typeface="Calibri" panose="020F0502020204030204" pitchFamily="34" charset="0"/>
                </a:rPr>
                <a:t>Child-Pugh score </a:t>
              </a:r>
              <a:br>
                <a:rPr lang="en-US" sz="1400">
                  <a:latin typeface="Calibri" panose="020F0502020204030204" pitchFamily="34" charset="0"/>
                </a:rPr>
              </a:br>
              <a:r>
                <a:rPr lang="en-US" sz="1400">
                  <a:latin typeface="Calibri" panose="020F0502020204030204" pitchFamily="34" charset="0"/>
                </a:rPr>
                <a:t>B or 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6C2A51-9A3C-D4F2-60AE-E3F16268F360}"/>
                </a:ext>
              </a:extLst>
            </p:cNvPr>
            <p:cNvSpPr txBox="1"/>
            <p:nvPr/>
          </p:nvSpPr>
          <p:spPr bwMode="auto">
            <a:xfrm>
              <a:off x="5175310" y="4834253"/>
              <a:ext cx="2855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No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AA15F3-927C-6536-830E-B1BDEFA3E5E4}"/>
                </a:ext>
              </a:extLst>
            </p:cNvPr>
            <p:cNvSpPr txBox="1"/>
            <p:nvPr/>
          </p:nvSpPr>
          <p:spPr bwMode="auto">
            <a:xfrm>
              <a:off x="5200968" y="5718941"/>
              <a:ext cx="304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Yes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DEB4CFA-38D8-4D41-BD14-751D85B0E1C4}"/>
                </a:ext>
              </a:extLst>
            </p:cNvPr>
            <p:cNvSpPr/>
            <p:nvPr/>
          </p:nvSpPr>
          <p:spPr bwMode="auto">
            <a:xfrm>
              <a:off x="5602113" y="4731590"/>
              <a:ext cx="1432698" cy="946937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latin typeface="Calibri" panose="020F0502020204030204" pitchFamily="34" charset="0"/>
                </a:rPr>
                <a:t>Increased vigilance and frequency of monitoring and management of cirrhosis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90FBB54-029D-BF99-AA10-8FE5A4B766CF}"/>
                </a:ext>
              </a:extLst>
            </p:cNvPr>
            <p:cNvSpPr/>
            <p:nvPr/>
          </p:nvSpPr>
          <p:spPr bwMode="auto">
            <a:xfrm>
              <a:off x="5602113" y="5744561"/>
              <a:ext cx="1432697" cy="3476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Consider liver transplant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CC0C2C4-601F-25B5-71A4-77E3D03934BD}"/>
                </a:ext>
              </a:extLst>
            </p:cNvPr>
            <p:cNvCxnSpPr>
              <a:stCxn id="9" idx="2"/>
            </p:cNvCxnSpPr>
            <p:nvPr/>
          </p:nvCxnSpPr>
          <p:spPr bwMode="auto">
            <a:xfrm flipH="1">
              <a:off x="2350233" y="2175456"/>
              <a:ext cx="1" cy="24349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E735EE-4B7D-5975-2C62-01FBA4E401BC}"/>
                </a:ext>
              </a:extLst>
            </p:cNvPr>
            <p:cNvCxnSpPr/>
            <p:nvPr/>
          </p:nvCxnSpPr>
          <p:spPr bwMode="auto">
            <a:xfrm flipH="1">
              <a:off x="4577182" y="2180914"/>
              <a:ext cx="1" cy="24349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34F362D-DB96-2D72-49E3-2B1123474AB8}"/>
                </a:ext>
              </a:extLst>
            </p:cNvPr>
            <p:cNvCxnSpPr>
              <a:cxnSpLocks/>
              <a:stCxn id="11" idx="2"/>
              <a:endCxn id="12" idx="0"/>
            </p:cNvCxnSpPr>
            <p:nvPr/>
          </p:nvCxnSpPr>
          <p:spPr bwMode="auto">
            <a:xfrm>
              <a:off x="3440273" y="3120537"/>
              <a:ext cx="0" cy="275729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260696D-4445-898E-ADE2-E4DBFE388CDF}"/>
                </a:ext>
              </a:extLst>
            </p:cNvPr>
            <p:cNvCxnSpPr>
              <a:cxnSpLocks/>
              <a:stCxn id="12" idx="2"/>
            </p:cNvCxnSpPr>
            <p:nvPr/>
          </p:nvCxnSpPr>
          <p:spPr bwMode="auto">
            <a:xfrm>
              <a:off x="3440273" y="3740996"/>
              <a:ext cx="0" cy="239288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D428D67-265D-F159-D183-2A66BA829F5D}"/>
                </a:ext>
              </a:extLst>
            </p:cNvPr>
            <p:cNvSpPr/>
            <p:nvPr/>
          </p:nvSpPr>
          <p:spPr bwMode="auto">
            <a:xfrm>
              <a:off x="1041009" y="3594295"/>
              <a:ext cx="914400" cy="379828"/>
            </a:xfrm>
            <a:custGeom>
              <a:avLst/>
              <a:gdLst>
                <a:gd name="connsiteX0" fmla="*/ 0 w 914400"/>
                <a:gd name="connsiteY0" fmla="*/ 379828 h 379828"/>
                <a:gd name="connsiteX1" fmla="*/ 0 w 914400"/>
                <a:gd name="connsiteY1" fmla="*/ 0 h 379828"/>
                <a:gd name="connsiteX2" fmla="*/ 914400 w 914400"/>
                <a:gd name="connsiteY2" fmla="*/ 0 h 37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379828">
                  <a:moveTo>
                    <a:pt x="0" y="379828"/>
                  </a:moveTo>
                  <a:lnTo>
                    <a:pt x="0" y="0"/>
                  </a:lnTo>
                  <a:lnTo>
                    <a:pt x="914400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prstDash val="sysDot"/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C1DB438-63BC-3AFE-8554-0E03FD6CEF22}"/>
                </a:ext>
              </a:extLst>
            </p:cNvPr>
            <p:cNvCxnSpPr>
              <a:stCxn id="14" idx="1"/>
              <a:endCxn id="13" idx="3"/>
            </p:cNvCxnSpPr>
            <p:nvPr/>
          </p:nvCxnSpPr>
          <p:spPr bwMode="auto">
            <a:xfrm flipH="1">
              <a:off x="1575582" y="4226233"/>
              <a:ext cx="175385" cy="346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642A89F-67DC-0195-BC5B-338DD1DC24F8}"/>
                </a:ext>
              </a:extLst>
            </p:cNvPr>
            <p:cNvCxnSpPr>
              <a:cxnSpLocks/>
              <a:stCxn id="18" idx="1"/>
              <a:endCxn id="17" idx="3"/>
            </p:cNvCxnSpPr>
            <p:nvPr/>
          </p:nvCxnSpPr>
          <p:spPr bwMode="auto">
            <a:xfrm flipH="1">
              <a:off x="2229458" y="5323127"/>
              <a:ext cx="332645" cy="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35AFC5A-3449-EC01-CA7C-55AAA9DDAC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40272" y="4472179"/>
              <a:ext cx="0" cy="370868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F9C78E-45D2-9002-311B-70CF4390FD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02592" y="4688095"/>
              <a:ext cx="0" cy="167291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719976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A8344-11F2-5AD0-64C4-DE4AF645D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Current Management Strategies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758A041-D781-E98C-304F-14799444C8E1}"/>
              </a:ext>
            </a:extLst>
          </p:cNvPr>
          <p:cNvSpPr txBox="1">
            <a:spLocks/>
          </p:cNvSpPr>
          <p:nvPr/>
        </p:nvSpPr>
        <p:spPr>
          <a:xfrm>
            <a:off x="415269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>
                <a:solidFill>
                  <a:srgbClr val="4555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EASL. J Hepatol. 2024;81:303. Dasi. Medicina Clínica. 2024;162:336. Fromme. J Hepatol. 2022;76:946.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1B7242-8538-32E6-7F38-6824E40B0693}"/>
              </a:ext>
            </a:extLst>
          </p:cNvPr>
          <p:cNvSpPr/>
          <p:nvPr/>
        </p:nvSpPr>
        <p:spPr bwMode="auto">
          <a:xfrm>
            <a:off x="495300" y="1566401"/>
            <a:ext cx="3500230" cy="4572000"/>
          </a:xfrm>
          <a:prstGeom prst="roundRect">
            <a:avLst>
              <a:gd name="adj" fmla="val 10583"/>
            </a:avLst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algn="ctr"/>
            <a:r>
              <a:rPr lang="nl-NL" sz="2600">
                <a:latin typeface="Calibri" panose="020F0502020204030204" pitchFamily="34" charset="0"/>
                <a:cs typeface="Calibri" panose="020F0502020204030204" pitchFamily="34" charset="0"/>
              </a:rPr>
              <a:t>Lifestyle </a:t>
            </a:r>
            <a:r>
              <a:rPr lang="nl-NL" sz="2600" err="1">
                <a:latin typeface="Calibri" panose="020F0502020204030204" pitchFamily="34" charset="0"/>
                <a:cs typeface="Calibri" panose="020F0502020204030204" pitchFamily="34" charset="0"/>
              </a:rPr>
              <a:t>modifications</a:t>
            </a:r>
            <a:br>
              <a:rPr lang="nl-NL" sz="26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6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Smoking accelerates </a:t>
            </a:r>
            <a:b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lung disease</a:t>
            </a:r>
          </a:p>
          <a:p>
            <a:pPr algn="ctr"/>
            <a:endParaRPr lang="en-US" sz="20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0">
                <a:latin typeface="Calibri" panose="020F0502020204030204" pitchFamily="34" charset="0"/>
                <a:cs typeface="Calibri" panose="020F0502020204030204" pitchFamily="34" charset="0"/>
              </a:rPr>
              <a:t>Obesity and alcohol promote liver fibrosis</a:t>
            </a:r>
            <a:endParaRPr lang="nl-NL" sz="2000" b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0A81080-4A8E-A91B-EE8B-4AB4BE281F42}"/>
              </a:ext>
            </a:extLst>
          </p:cNvPr>
          <p:cNvSpPr/>
          <p:nvPr/>
        </p:nvSpPr>
        <p:spPr bwMode="auto">
          <a:xfrm>
            <a:off x="4250635" y="1566401"/>
            <a:ext cx="3500230" cy="4572000"/>
          </a:xfrm>
          <a:prstGeom prst="roundRect">
            <a:avLst>
              <a:gd name="adj" fmla="val 10583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algn="ctr"/>
            <a:r>
              <a:rPr lang="nl-NL" sz="2600" err="1">
                <a:latin typeface="Calibri" panose="020F0502020204030204" pitchFamily="34" charset="0"/>
                <a:cs typeface="Calibri" panose="020F0502020204030204" pitchFamily="34" charset="0"/>
              </a:rPr>
              <a:t>Augmentation</a:t>
            </a:r>
            <a:r>
              <a:rPr lang="nl-NL" sz="2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600" err="1">
                <a:latin typeface="Calibri" panose="020F0502020204030204" pitchFamily="34" charset="0"/>
                <a:cs typeface="Calibri" panose="020F0502020204030204" pitchFamily="34" charset="0"/>
              </a:rPr>
              <a:t>therapy</a:t>
            </a:r>
            <a:br>
              <a:rPr lang="nl-NL" sz="26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6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Alpha-1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antitrypsin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replacement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primarily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treatment of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lung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b="0" err="1">
                <a:latin typeface="Calibri" panose="020F0502020204030204" pitchFamily="34" charset="0"/>
                <a:cs typeface="Calibri" panose="020F0502020204030204" pitchFamily="34" charset="0"/>
              </a:rPr>
              <a:t>disease</a:t>
            </a:r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 in AATD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83765E0-BA64-9897-A2B1-262DAF3525A0}"/>
              </a:ext>
            </a:extLst>
          </p:cNvPr>
          <p:cNvSpPr/>
          <p:nvPr/>
        </p:nvSpPr>
        <p:spPr bwMode="auto">
          <a:xfrm>
            <a:off x="8005970" y="1566401"/>
            <a:ext cx="3500230" cy="4572000"/>
          </a:xfrm>
          <a:prstGeom prst="roundRect">
            <a:avLst>
              <a:gd name="adj" fmla="val 10583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t"/>
          <a:lstStyle/>
          <a:p>
            <a:pPr algn="ctr"/>
            <a:r>
              <a:rPr lang="nl-NL" sz="2600">
                <a:latin typeface="Calibri" panose="020F0502020204030204" pitchFamily="34" charset="0"/>
                <a:cs typeface="Calibri" panose="020F0502020204030204" pitchFamily="34" charset="0"/>
              </a:rPr>
              <a:t>Preventive care</a:t>
            </a:r>
          </a:p>
          <a:p>
            <a:pPr algn="ctr"/>
            <a:endParaRPr lang="nl-NL" sz="26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2000" b="0">
                <a:latin typeface="Calibri" panose="020F0502020204030204" pitchFamily="34" charset="0"/>
                <a:cs typeface="Calibri" panose="020F0502020204030204" pitchFamily="34" charset="0"/>
              </a:rPr>
              <a:t>Vaccinations to prevent infection</a:t>
            </a:r>
          </a:p>
        </p:txBody>
      </p:sp>
      <p:pic>
        <p:nvPicPr>
          <p:cNvPr id="10" name="Graphic 9" descr="No smoking with solid fill">
            <a:extLst>
              <a:ext uri="{FF2B5EF4-FFF2-40B4-BE49-F238E27FC236}">
                <a16:creationId xmlns:a16="http://schemas.microsoft.com/office/drawing/2014/main" id="{9718DD9F-C056-C791-1327-6DF736FC3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9370" y="3141490"/>
            <a:ext cx="912089" cy="912089"/>
          </a:xfrm>
          <a:prstGeom prst="rect">
            <a:avLst/>
          </a:prstGeom>
        </p:spPr>
      </p:pic>
      <p:pic>
        <p:nvPicPr>
          <p:cNvPr id="12" name="Graphic 11" descr="Weight Loss with solid fill">
            <a:extLst>
              <a:ext uri="{FF2B5EF4-FFF2-40B4-BE49-F238E27FC236}">
                <a16:creationId xmlns:a16="http://schemas.microsoft.com/office/drawing/2014/main" id="{12C767D1-B3FD-0E7C-23E2-D95167B16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9648" y="4794505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8A1BF9C-AF87-1C08-0384-5C3D7F522480}"/>
              </a:ext>
            </a:extLst>
          </p:cNvPr>
          <p:cNvGrpSpPr/>
          <p:nvPr/>
        </p:nvGrpSpPr>
        <p:grpSpPr>
          <a:xfrm>
            <a:off x="2289153" y="4695153"/>
            <a:ext cx="1422300" cy="1097206"/>
            <a:chOff x="-2292300" y="3852401"/>
            <a:chExt cx="1422300" cy="1097206"/>
          </a:xfrm>
        </p:grpSpPr>
        <p:pic>
          <p:nvPicPr>
            <p:cNvPr id="14" name="Graphic 13" descr="Martini with solid fill">
              <a:extLst>
                <a:ext uri="{FF2B5EF4-FFF2-40B4-BE49-F238E27FC236}">
                  <a16:creationId xmlns:a16="http://schemas.microsoft.com/office/drawing/2014/main" id="{41559113-92DE-949E-1EEB-1671B208D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2292300" y="4120176"/>
              <a:ext cx="580451" cy="580451"/>
            </a:xfrm>
            <a:prstGeom prst="rect">
              <a:avLst/>
            </a:prstGeom>
          </p:spPr>
        </p:pic>
        <p:pic>
          <p:nvPicPr>
            <p:cNvPr id="16" name="Graphic 15" descr="Wine with solid fill">
              <a:extLst>
                <a:ext uri="{FF2B5EF4-FFF2-40B4-BE49-F238E27FC236}">
                  <a16:creationId xmlns:a16="http://schemas.microsoft.com/office/drawing/2014/main" id="{52F44B9E-991C-F08B-E816-E67D11971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-2037195" y="4369156"/>
              <a:ext cx="580451" cy="580451"/>
            </a:xfrm>
            <a:prstGeom prst="rect">
              <a:avLst/>
            </a:prstGeom>
          </p:spPr>
        </p:pic>
        <p:pic>
          <p:nvPicPr>
            <p:cNvPr id="18" name="Graphic 17" descr="Beer with solid fill">
              <a:extLst>
                <a:ext uri="{FF2B5EF4-FFF2-40B4-BE49-F238E27FC236}">
                  <a16:creationId xmlns:a16="http://schemas.microsoft.com/office/drawing/2014/main" id="{946182B3-2E8F-8343-4FD5-4B2E82215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-1782090" y="3852401"/>
              <a:ext cx="912090" cy="912090"/>
            </a:xfrm>
            <a:prstGeom prst="rect">
              <a:avLst/>
            </a:prstGeom>
          </p:spPr>
        </p:pic>
      </p:grpSp>
      <p:pic>
        <p:nvPicPr>
          <p:cNvPr id="21" name="Graphic 20" descr="Medicine with solid fill">
            <a:extLst>
              <a:ext uri="{FF2B5EF4-FFF2-40B4-BE49-F238E27FC236}">
                <a16:creationId xmlns:a16="http://schemas.microsoft.com/office/drawing/2014/main" id="{ABD870D5-7F7B-09B8-43B4-4CE707CC0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76952" y="4497373"/>
            <a:ext cx="1109870" cy="1109870"/>
          </a:xfrm>
          <a:prstGeom prst="rect">
            <a:avLst/>
          </a:prstGeom>
        </p:spPr>
      </p:pic>
      <p:pic>
        <p:nvPicPr>
          <p:cNvPr id="23" name="Graphic 22" descr="Needle with solid fill">
            <a:extLst>
              <a:ext uri="{FF2B5EF4-FFF2-40B4-BE49-F238E27FC236}">
                <a16:creationId xmlns:a16="http://schemas.microsoft.com/office/drawing/2014/main" id="{2191B260-0F0F-128E-6C7B-B9C249282F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91703" y="3467180"/>
            <a:ext cx="1109869" cy="1109869"/>
          </a:xfrm>
          <a:prstGeom prst="rect">
            <a:avLst/>
          </a:prstGeom>
        </p:spPr>
      </p:pic>
      <p:pic>
        <p:nvPicPr>
          <p:cNvPr id="27" name="Graphic 26" descr="Lungs with virus outline">
            <a:extLst>
              <a:ext uri="{FF2B5EF4-FFF2-40B4-BE49-F238E27FC236}">
                <a16:creationId xmlns:a16="http://schemas.microsoft.com/office/drawing/2014/main" id="{1D132070-7B87-1623-0BDC-7EC7FAB1E7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983647" y="4038741"/>
            <a:ext cx="1520687" cy="1520687"/>
          </a:xfrm>
          <a:prstGeom prst="rect">
            <a:avLst/>
          </a:prstGeom>
        </p:spPr>
      </p:pic>
      <p:pic>
        <p:nvPicPr>
          <p:cNvPr id="31" name="Graphic 30" descr="Immunity outline">
            <a:extLst>
              <a:ext uri="{FF2B5EF4-FFF2-40B4-BE49-F238E27FC236}">
                <a16:creationId xmlns:a16="http://schemas.microsoft.com/office/drawing/2014/main" id="{E03FD54B-6457-5A98-2148-5EBACC08AB5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728216" y="3966958"/>
            <a:ext cx="1637503" cy="16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45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Trial Landscape for AATD-LD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D6CDF6-7595-C2CE-350E-33425D14EF52}"/>
              </a:ext>
            </a:extLst>
          </p:cNvPr>
          <p:cNvSpPr txBox="1">
            <a:spLocks/>
          </p:cNvSpPr>
          <p:nvPr/>
        </p:nvSpPr>
        <p:spPr>
          <a:xfrm>
            <a:off x="399370" y="6139723"/>
            <a:ext cx="8454926" cy="25651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+mn-lt"/>
              </a:rPr>
              <a:t>*No longer in development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+mn-lt"/>
              </a:rPr>
              <a:t>Ruiz. Semin Liver Dis. 2023;43:258.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7A680-2BF3-D2E9-C7EF-E4F53A6DAAE2}"/>
              </a:ext>
            </a:extLst>
          </p:cNvPr>
          <p:cNvGrpSpPr/>
          <p:nvPr/>
        </p:nvGrpSpPr>
        <p:grpSpPr>
          <a:xfrm>
            <a:off x="750857" y="2133608"/>
            <a:ext cx="3029338" cy="1684075"/>
            <a:chOff x="2037398" y="1392854"/>
            <a:chExt cx="2504202" cy="1149538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1B8FCA6-FBD2-5929-0F64-1CCEF04C9569}"/>
                </a:ext>
              </a:extLst>
            </p:cNvPr>
            <p:cNvSpPr/>
            <p:nvPr/>
          </p:nvSpPr>
          <p:spPr bwMode="auto">
            <a:xfrm>
              <a:off x="2037398" y="1392854"/>
              <a:ext cx="2504202" cy="1149538"/>
            </a:xfrm>
            <a:prstGeom prst="roundRect">
              <a:avLst>
                <a:gd name="adj" fmla="val 4482"/>
              </a:avLst>
            </a:prstGeom>
            <a:solidFill>
              <a:schemeClr val="tx1">
                <a:lumMod val="95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E4C587-F3CB-E897-4B60-3F0840C8B6B3}"/>
                </a:ext>
              </a:extLst>
            </p:cNvPr>
            <p:cNvSpPr txBox="1"/>
            <p:nvPr/>
          </p:nvSpPr>
          <p:spPr bwMode="auto">
            <a:xfrm>
              <a:off x="2441238" y="1495065"/>
              <a:ext cx="2100362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Gene editing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CRISPR:-NTLA-2003*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Adenine base editing: BEAM-302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80A8E67-AEA3-F6D7-F3E2-52B29EF6E32F}"/>
                </a:ext>
              </a:extLst>
            </p:cNvPr>
            <p:cNvSpPr/>
            <p:nvPr/>
          </p:nvSpPr>
          <p:spPr bwMode="auto">
            <a:xfrm>
              <a:off x="2163445" y="1535938"/>
              <a:ext cx="277792" cy="277792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>
                  <a:solidFill>
                    <a:schemeClr val="tx1"/>
                  </a:solidFill>
                  <a:latin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74C69B-AD5A-8F22-31CA-562E4B0206C7}"/>
              </a:ext>
            </a:extLst>
          </p:cNvPr>
          <p:cNvGrpSpPr/>
          <p:nvPr/>
        </p:nvGrpSpPr>
        <p:grpSpPr>
          <a:xfrm>
            <a:off x="4701311" y="2130857"/>
            <a:ext cx="2685186" cy="1942779"/>
            <a:chOff x="4336494" y="-1029642"/>
            <a:chExt cx="2709766" cy="18417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EF7AA44-41AE-4401-9677-67F9294D42E0}"/>
                </a:ext>
              </a:extLst>
            </p:cNvPr>
            <p:cNvSpPr/>
            <p:nvPr/>
          </p:nvSpPr>
          <p:spPr bwMode="auto">
            <a:xfrm>
              <a:off x="4336494" y="-1029642"/>
              <a:ext cx="2709766" cy="1793187"/>
            </a:xfrm>
            <a:prstGeom prst="roundRect">
              <a:avLst>
                <a:gd name="adj" fmla="val 4482"/>
              </a:avLst>
            </a:prstGeom>
            <a:solidFill>
              <a:schemeClr val="tx1">
                <a:lumMod val="95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90118CF-804E-5D05-6D37-6523A7E78592}"/>
                </a:ext>
              </a:extLst>
            </p:cNvPr>
            <p:cNvSpPr txBox="1"/>
            <p:nvPr/>
          </p:nvSpPr>
          <p:spPr bwMode="auto">
            <a:xfrm>
              <a:off x="4742903" y="-956025"/>
              <a:ext cx="2303357" cy="176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RNA interference/editing</a:t>
              </a:r>
            </a:p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siRNA: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Fazirsiran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Belcesiran*</a:t>
              </a:r>
            </a:p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RNA editing: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WVE-006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KRRO-110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AC4EB30-1889-5AC3-B6C3-8D8A8F6E2A9B}"/>
                </a:ext>
              </a:extLst>
            </p:cNvPr>
            <p:cNvSpPr/>
            <p:nvPr/>
          </p:nvSpPr>
          <p:spPr bwMode="auto">
            <a:xfrm>
              <a:off x="4466421" y="-881932"/>
              <a:ext cx="277792" cy="277792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>
                  <a:solidFill>
                    <a:schemeClr val="tx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7E22E9-A5FE-225A-8843-503A2D8EE196}"/>
              </a:ext>
            </a:extLst>
          </p:cNvPr>
          <p:cNvGrpSpPr/>
          <p:nvPr/>
        </p:nvGrpSpPr>
        <p:grpSpPr>
          <a:xfrm>
            <a:off x="8312081" y="2130491"/>
            <a:ext cx="3088097" cy="1681923"/>
            <a:chOff x="9616047" y="1666694"/>
            <a:chExt cx="2257085" cy="112464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475B9D7-968A-BD71-8090-12FE9E994510}"/>
                </a:ext>
              </a:extLst>
            </p:cNvPr>
            <p:cNvSpPr/>
            <p:nvPr/>
          </p:nvSpPr>
          <p:spPr bwMode="auto">
            <a:xfrm>
              <a:off x="9616047" y="1666694"/>
              <a:ext cx="2257085" cy="1124640"/>
            </a:xfrm>
            <a:prstGeom prst="roundRect">
              <a:avLst>
                <a:gd name="adj" fmla="val 4482"/>
              </a:avLst>
            </a:prstGeom>
            <a:solidFill>
              <a:schemeClr val="tx1">
                <a:lumMod val="95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187DE2-AAC8-DD8A-DA52-DC63D2018E2D}"/>
                </a:ext>
              </a:extLst>
            </p:cNvPr>
            <p:cNvSpPr txBox="1"/>
            <p:nvPr/>
          </p:nvSpPr>
          <p:spPr bwMode="auto">
            <a:xfrm>
              <a:off x="10011480" y="1759115"/>
              <a:ext cx="1805726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Folding correctors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VX-634,* VX-864,* VX-668*</a:t>
              </a:r>
            </a:p>
            <a:p>
              <a:pPr marL="285750" indent="-285750" algn="l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anose="05000000000000000000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BMN 349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3EBF8D6-4C8F-695C-122F-355D304EF545}"/>
                </a:ext>
              </a:extLst>
            </p:cNvPr>
            <p:cNvSpPr/>
            <p:nvPr/>
          </p:nvSpPr>
          <p:spPr bwMode="auto">
            <a:xfrm>
              <a:off x="9734998" y="1808627"/>
              <a:ext cx="277792" cy="277792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b="0">
                  <a:solidFill>
                    <a:schemeClr val="tx1"/>
                  </a:solidFill>
                  <a:latin typeface="Calibri" panose="020F050202020403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2335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6A7E346-4786-A697-ED14-07352DCF40A2}"/>
              </a:ext>
            </a:extLst>
          </p:cNvPr>
          <p:cNvGrpSpPr/>
          <p:nvPr/>
        </p:nvGrpSpPr>
        <p:grpSpPr>
          <a:xfrm>
            <a:off x="6355773" y="2177356"/>
            <a:ext cx="5050360" cy="3155661"/>
            <a:chOff x="758536" y="2170346"/>
            <a:chExt cx="5050360" cy="3155661"/>
          </a:xfrm>
        </p:grpSpPr>
        <p:sp>
          <p:nvSpPr>
            <p:cNvPr id="123" name="Rectangle 257">
              <a:extLst>
                <a:ext uri="{FF2B5EF4-FFF2-40B4-BE49-F238E27FC236}">
                  <a16:creationId xmlns:a16="http://schemas.microsoft.com/office/drawing/2014/main" id="{C64F6D2D-7DB8-9492-A4FA-6A3ABE6C3043}"/>
                </a:ext>
              </a:extLst>
            </p:cNvPr>
            <p:cNvSpPr/>
            <p:nvPr/>
          </p:nvSpPr>
          <p:spPr bwMode="auto">
            <a:xfrm>
              <a:off x="758536" y="2187568"/>
              <a:ext cx="5050360" cy="3138439"/>
            </a:xfrm>
            <a:custGeom>
              <a:avLst/>
              <a:gdLst>
                <a:gd name="connsiteX0" fmla="*/ 0 w 2503569"/>
                <a:gd name="connsiteY0" fmla="*/ 0 h 513702"/>
                <a:gd name="connsiteX1" fmla="*/ 2503569 w 2503569"/>
                <a:gd name="connsiteY1" fmla="*/ 0 h 513702"/>
                <a:gd name="connsiteX2" fmla="*/ 2503569 w 2503569"/>
                <a:gd name="connsiteY2" fmla="*/ 513702 h 513702"/>
                <a:gd name="connsiteX3" fmla="*/ 0 w 2503569"/>
                <a:gd name="connsiteY3" fmla="*/ 513702 h 513702"/>
                <a:gd name="connsiteX4" fmla="*/ 0 w 2503569"/>
                <a:gd name="connsiteY4" fmla="*/ 0 h 513702"/>
                <a:gd name="connsiteX0" fmla="*/ 0 w 2503569"/>
                <a:gd name="connsiteY0" fmla="*/ 72860 h 586562"/>
                <a:gd name="connsiteX1" fmla="*/ 2503569 w 2503569"/>
                <a:gd name="connsiteY1" fmla="*/ 72860 h 586562"/>
                <a:gd name="connsiteX2" fmla="*/ 2503569 w 2503569"/>
                <a:gd name="connsiteY2" fmla="*/ 586562 h 586562"/>
                <a:gd name="connsiteX3" fmla="*/ 0 w 2503569"/>
                <a:gd name="connsiteY3" fmla="*/ 586562 h 586562"/>
                <a:gd name="connsiteX4" fmla="*/ 0 w 2503569"/>
                <a:gd name="connsiteY4" fmla="*/ 72860 h 586562"/>
                <a:gd name="connsiteX0" fmla="*/ 0 w 2503569"/>
                <a:gd name="connsiteY0" fmla="*/ 112288 h 625990"/>
                <a:gd name="connsiteX1" fmla="*/ 2503569 w 2503569"/>
                <a:gd name="connsiteY1" fmla="*/ 112288 h 625990"/>
                <a:gd name="connsiteX2" fmla="*/ 2503569 w 2503569"/>
                <a:gd name="connsiteY2" fmla="*/ 625990 h 625990"/>
                <a:gd name="connsiteX3" fmla="*/ 0 w 2503569"/>
                <a:gd name="connsiteY3" fmla="*/ 625990 h 625990"/>
                <a:gd name="connsiteX4" fmla="*/ 0 w 2503569"/>
                <a:gd name="connsiteY4" fmla="*/ 112288 h 625990"/>
                <a:gd name="connsiteX0" fmla="*/ 0 w 2503569"/>
                <a:gd name="connsiteY0" fmla="*/ 123018 h 636720"/>
                <a:gd name="connsiteX1" fmla="*/ 2503569 w 2503569"/>
                <a:gd name="connsiteY1" fmla="*/ 101160 h 636720"/>
                <a:gd name="connsiteX2" fmla="*/ 2503569 w 2503569"/>
                <a:gd name="connsiteY2" fmla="*/ 636720 h 636720"/>
                <a:gd name="connsiteX3" fmla="*/ 0 w 2503569"/>
                <a:gd name="connsiteY3" fmla="*/ 636720 h 636720"/>
                <a:gd name="connsiteX4" fmla="*/ 0 w 2503569"/>
                <a:gd name="connsiteY4" fmla="*/ 123018 h 636720"/>
                <a:gd name="connsiteX0" fmla="*/ 0 w 2503569"/>
                <a:gd name="connsiteY0" fmla="*/ 118858 h 632560"/>
                <a:gd name="connsiteX1" fmla="*/ 2503569 w 2503569"/>
                <a:gd name="connsiteY1" fmla="*/ 97000 h 632560"/>
                <a:gd name="connsiteX2" fmla="*/ 2503569 w 2503569"/>
                <a:gd name="connsiteY2" fmla="*/ 632560 h 632560"/>
                <a:gd name="connsiteX3" fmla="*/ 0 w 2503569"/>
                <a:gd name="connsiteY3" fmla="*/ 632560 h 632560"/>
                <a:gd name="connsiteX4" fmla="*/ 0 w 2503569"/>
                <a:gd name="connsiteY4" fmla="*/ 118858 h 632560"/>
                <a:gd name="connsiteX0" fmla="*/ 0 w 2503569"/>
                <a:gd name="connsiteY0" fmla="*/ 125749 h 639451"/>
                <a:gd name="connsiteX1" fmla="*/ 2503569 w 2503569"/>
                <a:gd name="connsiteY1" fmla="*/ 103891 h 639451"/>
                <a:gd name="connsiteX2" fmla="*/ 2503569 w 2503569"/>
                <a:gd name="connsiteY2" fmla="*/ 639451 h 639451"/>
                <a:gd name="connsiteX3" fmla="*/ 0 w 2503569"/>
                <a:gd name="connsiteY3" fmla="*/ 639451 h 639451"/>
                <a:gd name="connsiteX4" fmla="*/ 0 w 2503569"/>
                <a:gd name="connsiteY4" fmla="*/ 125749 h 639451"/>
                <a:gd name="connsiteX0" fmla="*/ 0 w 2503569"/>
                <a:gd name="connsiteY0" fmla="*/ 103997 h 669155"/>
                <a:gd name="connsiteX1" fmla="*/ 2503569 w 2503569"/>
                <a:gd name="connsiteY1" fmla="*/ 133595 h 669155"/>
                <a:gd name="connsiteX2" fmla="*/ 2503569 w 2503569"/>
                <a:gd name="connsiteY2" fmla="*/ 669155 h 669155"/>
                <a:gd name="connsiteX3" fmla="*/ 0 w 2503569"/>
                <a:gd name="connsiteY3" fmla="*/ 669155 h 669155"/>
                <a:gd name="connsiteX4" fmla="*/ 0 w 2503569"/>
                <a:gd name="connsiteY4" fmla="*/ 103997 h 669155"/>
                <a:gd name="connsiteX0" fmla="*/ 0 w 2503569"/>
                <a:gd name="connsiteY0" fmla="*/ 125749 h 690907"/>
                <a:gd name="connsiteX1" fmla="*/ 2503569 w 2503569"/>
                <a:gd name="connsiteY1" fmla="*/ 103891 h 690907"/>
                <a:gd name="connsiteX2" fmla="*/ 2503569 w 2503569"/>
                <a:gd name="connsiteY2" fmla="*/ 690907 h 690907"/>
                <a:gd name="connsiteX3" fmla="*/ 0 w 2503569"/>
                <a:gd name="connsiteY3" fmla="*/ 690907 h 690907"/>
                <a:gd name="connsiteX4" fmla="*/ 0 w 2503569"/>
                <a:gd name="connsiteY4" fmla="*/ 125749 h 690907"/>
                <a:gd name="connsiteX0" fmla="*/ 0 w 2503569"/>
                <a:gd name="connsiteY0" fmla="*/ 99149 h 664307"/>
                <a:gd name="connsiteX1" fmla="*/ 2503569 w 2503569"/>
                <a:gd name="connsiteY1" fmla="*/ 77291 h 664307"/>
                <a:gd name="connsiteX2" fmla="*/ 2503569 w 2503569"/>
                <a:gd name="connsiteY2" fmla="*/ 664307 h 664307"/>
                <a:gd name="connsiteX3" fmla="*/ 0 w 2503569"/>
                <a:gd name="connsiteY3" fmla="*/ 664307 h 664307"/>
                <a:gd name="connsiteX4" fmla="*/ 0 w 2503569"/>
                <a:gd name="connsiteY4" fmla="*/ 99149 h 664307"/>
                <a:gd name="connsiteX0" fmla="*/ 0 w 2503569"/>
                <a:gd name="connsiteY0" fmla="*/ 56083 h 621241"/>
                <a:gd name="connsiteX1" fmla="*/ 2503569 w 2503569"/>
                <a:gd name="connsiteY1" fmla="*/ 34225 h 621241"/>
                <a:gd name="connsiteX2" fmla="*/ 2503569 w 2503569"/>
                <a:gd name="connsiteY2" fmla="*/ 621241 h 621241"/>
                <a:gd name="connsiteX3" fmla="*/ 0 w 2503569"/>
                <a:gd name="connsiteY3" fmla="*/ 621241 h 621241"/>
                <a:gd name="connsiteX4" fmla="*/ 0 w 2503569"/>
                <a:gd name="connsiteY4" fmla="*/ 56083 h 621241"/>
                <a:gd name="connsiteX0" fmla="*/ 0 w 2503569"/>
                <a:gd name="connsiteY0" fmla="*/ 62843 h 628001"/>
                <a:gd name="connsiteX1" fmla="*/ 2503569 w 2503569"/>
                <a:gd name="connsiteY1" fmla="*/ 40985 h 628001"/>
                <a:gd name="connsiteX2" fmla="*/ 2503569 w 2503569"/>
                <a:gd name="connsiteY2" fmla="*/ 628001 h 628001"/>
                <a:gd name="connsiteX3" fmla="*/ 0 w 2503569"/>
                <a:gd name="connsiteY3" fmla="*/ 628001 h 628001"/>
                <a:gd name="connsiteX4" fmla="*/ 0 w 2503569"/>
                <a:gd name="connsiteY4" fmla="*/ 62843 h 628001"/>
                <a:gd name="connsiteX0" fmla="*/ 0 w 2503569"/>
                <a:gd name="connsiteY0" fmla="*/ 62843 h 628001"/>
                <a:gd name="connsiteX1" fmla="*/ 2503569 w 2503569"/>
                <a:gd name="connsiteY1" fmla="*/ 40985 h 628001"/>
                <a:gd name="connsiteX2" fmla="*/ 2503569 w 2503569"/>
                <a:gd name="connsiteY2" fmla="*/ 628001 h 628001"/>
                <a:gd name="connsiteX3" fmla="*/ 0 w 2503569"/>
                <a:gd name="connsiteY3" fmla="*/ 628001 h 628001"/>
                <a:gd name="connsiteX4" fmla="*/ 0 w 2503569"/>
                <a:gd name="connsiteY4" fmla="*/ 62843 h 628001"/>
                <a:gd name="connsiteX0" fmla="*/ 0 w 2507806"/>
                <a:gd name="connsiteY0" fmla="*/ 192936 h 595694"/>
                <a:gd name="connsiteX1" fmla="*/ 2507806 w 2507806"/>
                <a:gd name="connsiteY1" fmla="*/ 8678 h 595694"/>
                <a:gd name="connsiteX2" fmla="*/ 2507806 w 2507806"/>
                <a:gd name="connsiteY2" fmla="*/ 595694 h 595694"/>
                <a:gd name="connsiteX3" fmla="*/ 4237 w 2507806"/>
                <a:gd name="connsiteY3" fmla="*/ 595694 h 595694"/>
                <a:gd name="connsiteX4" fmla="*/ 0 w 2507806"/>
                <a:gd name="connsiteY4" fmla="*/ 192936 h 595694"/>
                <a:gd name="connsiteX0" fmla="*/ 0 w 2503569"/>
                <a:gd name="connsiteY0" fmla="*/ 173771 h 596829"/>
                <a:gd name="connsiteX1" fmla="*/ 2503569 w 2503569"/>
                <a:gd name="connsiteY1" fmla="*/ 9813 h 596829"/>
                <a:gd name="connsiteX2" fmla="*/ 2503569 w 2503569"/>
                <a:gd name="connsiteY2" fmla="*/ 596829 h 596829"/>
                <a:gd name="connsiteX3" fmla="*/ 0 w 2503569"/>
                <a:gd name="connsiteY3" fmla="*/ 596829 h 596829"/>
                <a:gd name="connsiteX4" fmla="*/ 0 w 2503569"/>
                <a:gd name="connsiteY4" fmla="*/ 173771 h 596829"/>
                <a:gd name="connsiteX0" fmla="*/ 0 w 2507806"/>
                <a:gd name="connsiteY0" fmla="*/ 56776 h 479834"/>
                <a:gd name="connsiteX1" fmla="*/ 2507806 w 2507806"/>
                <a:gd name="connsiteY1" fmla="*/ 48452 h 479834"/>
                <a:gd name="connsiteX2" fmla="*/ 2503569 w 2507806"/>
                <a:gd name="connsiteY2" fmla="*/ 479834 h 479834"/>
                <a:gd name="connsiteX3" fmla="*/ 0 w 2507806"/>
                <a:gd name="connsiteY3" fmla="*/ 479834 h 479834"/>
                <a:gd name="connsiteX4" fmla="*/ 0 w 2507806"/>
                <a:gd name="connsiteY4" fmla="*/ 56776 h 479834"/>
                <a:gd name="connsiteX0" fmla="*/ 0 w 2503756"/>
                <a:gd name="connsiteY0" fmla="*/ 60458 h 483516"/>
                <a:gd name="connsiteX1" fmla="*/ 2499333 w 2503756"/>
                <a:gd name="connsiteY1" fmla="*/ 43676 h 483516"/>
                <a:gd name="connsiteX2" fmla="*/ 2503569 w 2503756"/>
                <a:gd name="connsiteY2" fmla="*/ 483516 h 483516"/>
                <a:gd name="connsiteX3" fmla="*/ 0 w 2503756"/>
                <a:gd name="connsiteY3" fmla="*/ 483516 h 483516"/>
                <a:gd name="connsiteX4" fmla="*/ 0 w 2503756"/>
                <a:gd name="connsiteY4" fmla="*/ 60458 h 483516"/>
                <a:gd name="connsiteX0" fmla="*/ 0 w 2503756"/>
                <a:gd name="connsiteY0" fmla="*/ 129479 h 552537"/>
                <a:gd name="connsiteX1" fmla="*/ 2499333 w 2503756"/>
                <a:gd name="connsiteY1" fmla="*/ 112697 h 552537"/>
                <a:gd name="connsiteX2" fmla="*/ 2503569 w 2503756"/>
                <a:gd name="connsiteY2" fmla="*/ 552537 h 552537"/>
                <a:gd name="connsiteX3" fmla="*/ 0 w 2503756"/>
                <a:gd name="connsiteY3" fmla="*/ 552537 h 552537"/>
                <a:gd name="connsiteX4" fmla="*/ 0 w 2503756"/>
                <a:gd name="connsiteY4" fmla="*/ 129479 h 552537"/>
                <a:gd name="connsiteX0" fmla="*/ 0 w 2503756"/>
                <a:gd name="connsiteY0" fmla="*/ 186584 h 609642"/>
                <a:gd name="connsiteX1" fmla="*/ 2499333 w 2503756"/>
                <a:gd name="connsiteY1" fmla="*/ 169802 h 609642"/>
                <a:gd name="connsiteX2" fmla="*/ 2503569 w 2503756"/>
                <a:gd name="connsiteY2" fmla="*/ 609642 h 609642"/>
                <a:gd name="connsiteX3" fmla="*/ 0 w 2503756"/>
                <a:gd name="connsiteY3" fmla="*/ 609642 h 609642"/>
                <a:gd name="connsiteX4" fmla="*/ 0 w 2503756"/>
                <a:gd name="connsiteY4" fmla="*/ 186584 h 609642"/>
                <a:gd name="connsiteX0" fmla="*/ 0 w 2503691"/>
                <a:gd name="connsiteY0" fmla="*/ 192446 h 615504"/>
                <a:gd name="connsiteX1" fmla="*/ 2495097 w 2503691"/>
                <a:gd name="connsiteY1" fmla="*/ 163822 h 615504"/>
                <a:gd name="connsiteX2" fmla="*/ 2503569 w 2503691"/>
                <a:gd name="connsiteY2" fmla="*/ 615504 h 615504"/>
                <a:gd name="connsiteX3" fmla="*/ 0 w 2503691"/>
                <a:gd name="connsiteY3" fmla="*/ 615504 h 615504"/>
                <a:gd name="connsiteX4" fmla="*/ 0 w 2503691"/>
                <a:gd name="connsiteY4" fmla="*/ 192446 h 615504"/>
                <a:gd name="connsiteX0" fmla="*/ 0 w 2503756"/>
                <a:gd name="connsiteY0" fmla="*/ 189908 h 612966"/>
                <a:gd name="connsiteX1" fmla="*/ 2499334 w 2503756"/>
                <a:gd name="connsiteY1" fmla="*/ 166359 h 612966"/>
                <a:gd name="connsiteX2" fmla="*/ 2503569 w 2503756"/>
                <a:gd name="connsiteY2" fmla="*/ 612966 h 612966"/>
                <a:gd name="connsiteX3" fmla="*/ 0 w 2503756"/>
                <a:gd name="connsiteY3" fmla="*/ 612966 h 612966"/>
                <a:gd name="connsiteX4" fmla="*/ 0 w 2503756"/>
                <a:gd name="connsiteY4" fmla="*/ 189908 h 612966"/>
                <a:gd name="connsiteX0" fmla="*/ 0 w 2503756"/>
                <a:gd name="connsiteY0" fmla="*/ 198207 h 621265"/>
                <a:gd name="connsiteX1" fmla="*/ 2499334 w 2503756"/>
                <a:gd name="connsiteY1" fmla="*/ 174658 h 621265"/>
                <a:gd name="connsiteX2" fmla="*/ 2503569 w 2503756"/>
                <a:gd name="connsiteY2" fmla="*/ 621265 h 621265"/>
                <a:gd name="connsiteX3" fmla="*/ 0 w 2503756"/>
                <a:gd name="connsiteY3" fmla="*/ 621265 h 621265"/>
                <a:gd name="connsiteX4" fmla="*/ 0 w 2503756"/>
                <a:gd name="connsiteY4" fmla="*/ 198207 h 62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3756" h="621265">
                  <a:moveTo>
                    <a:pt x="0" y="198207"/>
                  </a:moveTo>
                  <a:cubicBezTo>
                    <a:pt x="846264" y="-65138"/>
                    <a:pt x="1648969" y="-58998"/>
                    <a:pt x="2499334" y="174658"/>
                  </a:cubicBezTo>
                  <a:cubicBezTo>
                    <a:pt x="2497922" y="318452"/>
                    <a:pt x="2504981" y="477471"/>
                    <a:pt x="2503569" y="621265"/>
                  </a:cubicBezTo>
                  <a:lnTo>
                    <a:pt x="0" y="621265"/>
                  </a:lnTo>
                  <a:lnTo>
                    <a:pt x="0" y="1982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7640B74-1C6D-FB0E-4DDA-B424C23928FB}"/>
                </a:ext>
              </a:extLst>
            </p:cNvPr>
            <p:cNvSpPr/>
            <p:nvPr/>
          </p:nvSpPr>
          <p:spPr bwMode="auto">
            <a:xfrm>
              <a:off x="798095" y="2170346"/>
              <a:ext cx="4953000" cy="1017067"/>
            </a:xfrm>
            <a:custGeom>
              <a:avLst/>
              <a:gdLst>
                <a:gd name="connsiteX0" fmla="*/ 0 w 5016382"/>
                <a:gd name="connsiteY0" fmla="*/ 1008946 h 1008946"/>
                <a:gd name="connsiteX1" fmla="*/ 2401369 w 5016382"/>
                <a:gd name="connsiteY1" fmla="*/ 543 h 1008946"/>
                <a:gd name="connsiteX2" fmla="*/ 5016382 w 5016382"/>
                <a:gd name="connsiteY2" fmla="*/ 897851 h 1008946"/>
                <a:gd name="connsiteX0" fmla="*/ 0 w 5016382"/>
                <a:gd name="connsiteY0" fmla="*/ 1017482 h 1017482"/>
                <a:gd name="connsiteX1" fmla="*/ 2615014 w 5016382"/>
                <a:gd name="connsiteY1" fmla="*/ 533 h 1017482"/>
                <a:gd name="connsiteX2" fmla="*/ 5016382 w 5016382"/>
                <a:gd name="connsiteY2" fmla="*/ 906387 h 1017482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346 h 1018346"/>
                <a:gd name="connsiteX1" fmla="*/ 2615014 w 5016382"/>
                <a:gd name="connsiteY1" fmla="*/ 1397 h 1018346"/>
                <a:gd name="connsiteX2" fmla="*/ 5016382 w 5016382"/>
                <a:gd name="connsiteY2" fmla="*/ 907251 h 1018346"/>
                <a:gd name="connsiteX0" fmla="*/ 0 w 5016382"/>
                <a:gd name="connsiteY0" fmla="*/ 1018346 h 1018346"/>
                <a:gd name="connsiteX1" fmla="*/ 2615014 w 5016382"/>
                <a:gd name="connsiteY1" fmla="*/ 1397 h 1018346"/>
                <a:gd name="connsiteX2" fmla="*/ 5016382 w 5016382"/>
                <a:gd name="connsiteY2" fmla="*/ 907251 h 1018346"/>
                <a:gd name="connsiteX0" fmla="*/ 0 w 5016382"/>
                <a:gd name="connsiteY0" fmla="*/ 1017067 h 1017067"/>
                <a:gd name="connsiteX1" fmla="*/ 2615014 w 5016382"/>
                <a:gd name="connsiteY1" fmla="*/ 118 h 1017067"/>
                <a:gd name="connsiteX2" fmla="*/ 5016382 w 5016382"/>
                <a:gd name="connsiteY2" fmla="*/ 905972 h 1017067"/>
                <a:gd name="connsiteX0" fmla="*/ 0 w 5016382"/>
                <a:gd name="connsiteY0" fmla="*/ 1017067 h 1017067"/>
                <a:gd name="connsiteX1" fmla="*/ 2572285 w 5016382"/>
                <a:gd name="connsiteY1" fmla="*/ 118 h 1017067"/>
                <a:gd name="connsiteX2" fmla="*/ 5016382 w 5016382"/>
                <a:gd name="connsiteY2" fmla="*/ 905972 h 101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16382" h="1017067">
                  <a:moveTo>
                    <a:pt x="0" y="1017067"/>
                  </a:moveTo>
                  <a:cubicBezTo>
                    <a:pt x="577553" y="530669"/>
                    <a:pt x="1454209" y="10088"/>
                    <a:pt x="2572285" y="118"/>
                  </a:cubicBezTo>
                  <a:cubicBezTo>
                    <a:pt x="3690361" y="-9852"/>
                    <a:pt x="4733659" y="618976"/>
                    <a:pt x="5016382" y="905972"/>
                  </a:cubicBezTo>
                </a:path>
              </a:pathLst>
            </a:custGeom>
            <a:noFill/>
            <a:ln w="79375" cap="rnd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6" name="Oval 365">
            <a:extLst>
              <a:ext uri="{FF2B5EF4-FFF2-40B4-BE49-F238E27FC236}">
                <a16:creationId xmlns:a16="http://schemas.microsoft.com/office/drawing/2014/main" id="{E221DB7E-DF57-CC14-7CA3-9F0C88C2ED28}"/>
              </a:ext>
            </a:extLst>
          </p:cNvPr>
          <p:cNvSpPr/>
          <p:nvPr/>
        </p:nvSpPr>
        <p:spPr bwMode="auto">
          <a:xfrm>
            <a:off x="6682636" y="2820102"/>
            <a:ext cx="914400" cy="9144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57F16BC-DFA0-D2E8-2877-D33CBC766297}"/>
              </a:ext>
            </a:extLst>
          </p:cNvPr>
          <p:cNvGrpSpPr/>
          <p:nvPr/>
        </p:nvGrpSpPr>
        <p:grpSpPr>
          <a:xfrm>
            <a:off x="758536" y="2170346"/>
            <a:ext cx="5050360" cy="3155661"/>
            <a:chOff x="758536" y="2170346"/>
            <a:chExt cx="5050360" cy="3155661"/>
          </a:xfrm>
        </p:grpSpPr>
        <p:sp>
          <p:nvSpPr>
            <p:cNvPr id="13" name="Rectangle 257">
              <a:extLst>
                <a:ext uri="{FF2B5EF4-FFF2-40B4-BE49-F238E27FC236}">
                  <a16:creationId xmlns:a16="http://schemas.microsoft.com/office/drawing/2014/main" id="{ED6C6B22-666C-8868-6387-345056FE5F74}"/>
                </a:ext>
              </a:extLst>
            </p:cNvPr>
            <p:cNvSpPr/>
            <p:nvPr/>
          </p:nvSpPr>
          <p:spPr bwMode="auto">
            <a:xfrm>
              <a:off x="758536" y="2187568"/>
              <a:ext cx="5050360" cy="3138439"/>
            </a:xfrm>
            <a:custGeom>
              <a:avLst/>
              <a:gdLst>
                <a:gd name="connsiteX0" fmla="*/ 0 w 2503569"/>
                <a:gd name="connsiteY0" fmla="*/ 0 h 513702"/>
                <a:gd name="connsiteX1" fmla="*/ 2503569 w 2503569"/>
                <a:gd name="connsiteY1" fmla="*/ 0 h 513702"/>
                <a:gd name="connsiteX2" fmla="*/ 2503569 w 2503569"/>
                <a:gd name="connsiteY2" fmla="*/ 513702 h 513702"/>
                <a:gd name="connsiteX3" fmla="*/ 0 w 2503569"/>
                <a:gd name="connsiteY3" fmla="*/ 513702 h 513702"/>
                <a:gd name="connsiteX4" fmla="*/ 0 w 2503569"/>
                <a:gd name="connsiteY4" fmla="*/ 0 h 513702"/>
                <a:gd name="connsiteX0" fmla="*/ 0 w 2503569"/>
                <a:gd name="connsiteY0" fmla="*/ 72860 h 586562"/>
                <a:gd name="connsiteX1" fmla="*/ 2503569 w 2503569"/>
                <a:gd name="connsiteY1" fmla="*/ 72860 h 586562"/>
                <a:gd name="connsiteX2" fmla="*/ 2503569 w 2503569"/>
                <a:gd name="connsiteY2" fmla="*/ 586562 h 586562"/>
                <a:gd name="connsiteX3" fmla="*/ 0 w 2503569"/>
                <a:gd name="connsiteY3" fmla="*/ 586562 h 586562"/>
                <a:gd name="connsiteX4" fmla="*/ 0 w 2503569"/>
                <a:gd name="connsiteY4" fmla="*/ 72860 h 586562"/>
                <a:gd name="connsiteX0" fmla="*/ 0 w 2503569"/>
                <a:gd name="connsiteY0" fmla="*/ 112288 h 625990"/>
                <a:gd name="connsiteX1" fmla="*/ 2503569 w 2503569"/>
                <a:gd name="connsiteY1" fmla="*/ 112288 h 625990"/>
                <a:gd name="connsiteX2" fmla="*/ 2503569 w 2503569"/>
                <a:gd name="connsiteY2" fmla="*/ 625990 h 625990"/>
                <a:gd name="connsiteX3" fmla="*/ 0 w 2503569"/>
                <a:gd name="connsiteY3" fmla="*/ 625990 h 625990"/>
                <a:gd name="connsiteX4" fmla="*/ 0 w 2503569"/>
                <a:gd name="connsiteY4" fmla="*/ 112288 h 625990"/>
                <a:gd name="connsiteX0" fmla="*/ 0 w 2503569"/>
                <a:gd name="connsiteY0" fmla="*/ 123018 h 636720"/>
                <a:gd name="connsiteX1" fmla="*/ 2503569 w 2503569"/>
                <a:gd name="connsiteY1" fmla="*/ 101160 h 636720"/>
                <a:gd name="connsiteX2" fmla="*/ 2503569 w 2503569"/>
                <a:gd name="connsiteY2" fmla="*/ 636720 h 636720"/>
                <a:gd name="connsiteX3" fmla="*/ 0 w 2503569"/>
                <a:gd name="connsiteY3" fmla="*/ 636720 h 636720"/>
                <a:gd name="connsiteX4" fmla="*/ 0 w 2503569"/>
                <a:gd name="connsiteY4" fmla="*/ 123018 h 636720"/>
                <a:gd name="connsiteX0" fmla="*/ 0 w 2503569"/>
                <a:gd name="connsiteY0" fmla="*/ 118858 h 632560"/>
                <a:gd name="connsiteX1" fmla="*/ 2503569 w 2503569"/>
                <a:gd name="connsiteY1" fmla="*/ 97000 h 632560"/>
                <a:gd name="connsiteX2" fmla="*/ 2503569 w 2503569"/>
                <a:gd name="connsiteY2" fmla="*/ 632560 h 632560"/>
                <a:gd name="connsiteX3" fmla="*/ 0 w 2503569"/>
                <a:gd name="connsiteY3" fmla="*/ 632560 h 632560"/>
                <a:gd name="connsiteX4" fmla="*/ 0 w 2503569"/>
                <a:gd name="connsiteY4" fmla="*/ 118858 h 632560"/>
                <a:gd name="connsiteX0" fmla="*/ 0 w 2503569"/>
                <a:gd name="connsiteY0" fmla="*/ 125749 h 639451"/>
                <a:gd name="connsiteX1" fmla="*/ 2503569 w 2503569"/>
                <a:gd name="connsiteY1" fmla="*/ 103891 h 639451"/>
                <a:gd name="connsiteX2" fmla="*/ 2503569 w 2503569"/>
                <a:gd name="connsiteY2" fmla="*/ 639451 h 639451"/>
                <a:gd name="connsiteX3" fmla="*/ 0 w 2503569"/>
                <a:gd name="connsiteY3" fmla="*/ 639451 h 639451"/>
                <a:gd name="connsiteX4" fmla="*/ 0 w 2503569"/>
                <a:gd name="connsiteY4" fmla="*/ 125749 h 639451"/>
                <a:gd name="connsiteX0" fmla="*/ 0 w 2503569"/>
                <a:gd name="connsiteY0" fmla="*/ 103997 h 669155"/>
                <a:gd name="connsiteX1" fmla="*/ 2503569 w 2503569"/>
                <a:gd name="connsiteY1" fmla="*/ 133595 h 669155"/>
                <a:gd name="connsiteX2" fmla="*/ 2503569 w 2503569"/>
                <a:gd name="connsiteY2" fmla="*/ 669155 h 669155"/>
                <a:gd name="connsiteX3" fmla="*/ 0 w 2503569"/>
                <a:gd name="connsiteY3" fmla="*/ 669155 h 669155"/>
                <a:gd name="connsiteX4" fmla="*/ 0 w 2503569"/>
                <a:gd name="connsiteY4" fmla="*/ 103997 h 669155"/>
                <a:gd name="connsiteX0" fmla="*/ 0 w 2503569"/>
                <a:gd name="connsiteY0" fmla="*/ 125749 h 690907"/>
                <a:gd name="connsiteX1" fmla="*/ 2503569 w 2503569"/>
                <a:gd name="connsiteY1" fmla="*/ 103891 h 690907"/>
                <a:gd name="connsiteX2" fmla="*/ 2503569 w 2503569"/>
                <a:gd name="connsiteY2" fmla="*/ 690907 h 690907"/>
                <a:gd name="connsiteX3" fmla="*/ 0 w 2503569"/>
                <a:gd name="connsiteY3" fmla="*/ 690907 h 690907"/>
                <a:gd name="connsiteX4" fmla="*/ 0 w 2503569"/>
                <a:gd name="connsiteY4" fmla="*/ 125749 h 690907"/>
                <a:gd name="connsiteX0" fmla="*/ 0 w 2503569"/>
                <a:gd name="connsiteY0" fmla="*/ 99149 h 664307"/>
                <a:gd name="connsiteX1" fmla="*/ 2503569 w 2503569"/>
                <a:gd name="connsiteY1" fmla="*/ 77291 h 664307"/>
                <a:gd name="connsiteX2" fmla="*/ 2503569 w 2503569"/>
                <a:gd name="connsiteY2" fmla="*/ 664307 h 664307"/>
                <a:gd name="connsiteX3" fmla="*/ 0 w 2503569"/>
                <a:gd name="connsiteY3" fmla="*/ 664307 h 664307"/>
                <a:gd name="connsiteX4" fmla="*/ 0 w 2503569"/>
                <a:gd name="connsiteY4" fmla="*/ 99149 h 664307"/>
                <a:gd name="connsiteX0" fmla="*/ 0 w 2503569"/>
                <a:gd name="connsiteY0" fmla="*/ 56083 h 621241"/>
                <a:gd name="connsiteX1" fmla="*/ 2503569 w 2503569"/>
                <a:gd name="connsiteY1" fmla="*/ 34225 h 621241"/>
                <a:gd name="connsiteX2" fmla="*/ 2503569 w 2503569"/>
                <a:gd name="connsiteY2" fmla="*/ 621241 h 621241"/>
                <a:gd name="connsiteX3" fmla="*/ 0 w 2503569"/>
                <a:gd name="connsiteY3" fmla="*/ 621241 h 621241"/>
                <a:gd name="connsiteX4" fmla="*/ 0 w 2503569"/>
                <a:gd name="connsiteY4" fmla="*/ 56083 h 621241"/>
                <a:gd name="connsiteX0" fmla="*/ 0 w 2503569"/>
                <a:gd name="connsiteY0" fmla="*/ 62843 h 628001"/>
                <a:gd name="connsiteX1" fmla="*/ 2503569 w 2503569"/>
                <a:gd name="connsiteY1" fmla="*/ 40985 h 628001"/>
                <a:gd name="connsiteX2" fmla="*/ 2503569 w 2503569"/>
                <a:gd name="connsiteY2" fmla="*/ 628001 h 628001"/>
                <a:gd name="connsiteX3" fmla="*/ 0 w 2503569"/>
                <a:gd name="connsiteY3" fmla="*/ 628001 h 628001"/>
                <a:gd name="connsiteX4" fmla="*/ 0 w 2503569"/>
                <a:gd name="connsiteY4" fmla="*/ 62843 h 628001"/>
                <a:gd name="connsiteX0" fmla="*/ 0 w 2503569"/>
                <a:gd name="connsiteY0" fmla="*/ 62843 h 628001"/>
                <a:gd name="connsiteX1" fmla="*/ 2503569 w 2503569"/>
                <a:gd name="connsiteY1" fmla="*/ 40985 h 628001"/>
                <a:gd name="connsiteX2" fmla="*/ 2503569 w 2503569"/>
                <a:gd name="connsiteY2" fmla="*/ 628001 h 628001"/>
                <a:gd name="connsiteX3" fmla="*/ 0 w 2503569"/>
                <a:gd name="connsiteY3" fmla="*/ 628001 h 628001"/>
                <a:gd name="connsiteX4" fmla="*/ 0 w 2503569"/>
                <a:gd name="connsiteY4" fmla="*/ 62843 h 628001"/>
                <a:gd name="connsiteX0" fmla="*/ 0 w 2507806"/>
                <a:gd name="connsiteY0" fmla="*/ 192936 h 595694"/>
                <a:gd name="connsiteX1" fmla="*/ 2507806 w 2507806"/>
                <a:gd name="connsiteY1" fmla="*/ 8678 h 595694"/>
                <a:gd name="connsiteX2" fmla="*/ 2507806 w 2507806"/>
                <a:gd name="connsiteY2" fmla="*/ 595694 h 595694"/>
                <a:gd name="connsiteX3" fmla="*/ 4237 w 2507806"/>
                <a:gd name="connsiteY3" fmla="*/ 595694 h 595694"/>
                <a:gd name="connsiteX4" fmla="*/ 0 w 2507806"/>
                <a:gd name="connsiteY4" fmla="*/ 192936 h 595694"/>
                <a:gd name="connsiteX0" fmla="*/ 0 w 2503569"/>
                <a:gd name="connsiteY0" fmla="*/ 173771 h 596829"/>
                <a:gd name="connsiteX1" fmla="*/ 2503569 w 2503569"/>
                <a:gd name="connsiteY1" fmla="*/ 9813 h 596829"/>
                <a:gd name="connsiteX2" fmla="*/ 2503569 w 2503569"/>
                <a:gd name="connsiteY2" fmla="*/ 596829 h 596829"/>
                <a:gd name="connsiteX3" fmla="*/ 0 w 2503569"/>
                <a:gd name="connsiteY3" fmla="*/ 596829 h 596829"/>
                <a:gd name="connsiteX4" fmla="*/ 0 w 2503569"/>
                <a:gd name="connsiteY4" fmla="*/ 173771 h 596829"/>
                <a:gd name="connsiteX0" fmla="*/ 0 w 2507806"/>
                <a:gd name="connsiteY0" fmla="*/ 56776 h 479834"/>
                <a:gd name="connsiteX1" fmla="*/ 2507806 w 2507806"/>
                <a:gd name="connsiteY1" fmla="*/ 48452 h 479834"/>
                <a:gd name="connsiteX2" fmla="*/ 2503569 w 2507806"/>
                <a:gd name="connsiteY2" fmla="*/ 479834 h 479834"/>
                <a:gd name="connsiteX3" fmla="*/ 0 w 2507806"/>
                <a:gd name="connsiteY3" fmla="*/ 479834 h 479834"/>
                <a:gd name="connsiteX4" fmla="*/ 0 w 2507806"/>
                <a:gd name="connsiteY4" fmla="*/ 56776 h 479834"/>
                <a:gd name="connsiteX0" fmla="*/ 0 w 2503756"/>
                <a:gd name="connsiteY0" fmla="*/ 60458 h 483516"/>
                <a:gd name="connsiteX1" fmla="*/ 2499333 w 2503756"/>
                <a:gd name="connsiteY1" fmla="*/ 43676 h 483516"/>
                <a:gd name="connsiteX2" fmla="*/ 2503569 w 2503756"/>
                <a:gd name="connsiteY2" fmla="*/ 483516 h 483516"/>
                <a:gd name="connsiteX3" fmla="*/ 0 w 2503756"/>
                <a:gd name="connsiteY3" fmla="*/ 483516 h 483516"/>
                <a:gd name="connsiteX4" fmla="*/ 0 w 2503756"/>
                <a:gd name="connsiteY4" fmla="*/ 60458 h 483516"/>
                <a:gd name="connsiteX0" fmla="*/ 0 w 2503756"/>
                <a:gd name="connsiteY0" fmla="*/ 129479 h 552537"/>
                <a:gd name="connsiteX1" fmla="*/ 2499333 w 2503756"/>
                <a:gd name="connsiteY1" fmla="*/ 112697 h 552537"/>
                <a:gd name="connsiteX2" fmla="*/ 2503569 w 2503756"/>
                <a:gd name="connsiteY2" fmla="*/ 552537 h 552537"/>
                <a:gd name="connsiteX3" fmla="*/ 0 w 2503756"/>
                <a:gd name="connsiteY3" fmla="*/ 552537 h 552537"/>
                <a:gd name="connsiteX4" fmla="*/ 0 w 2503756"/>
                <a:gd name="connsiteY4" fmla="*/ 129479 h 552537"/>
                <a:gd name="connsiteX0" fmla="*/ 0 w 2503756"/>
                <a:gd name="connsiteY0" fmla="*/ 186584 h 609642"/>
                <a:gd name="connsiteX1" fmla="*/ 2499333 w 2503756"/>
                <a:gd name="connsiteY1" fmla="*/ 169802 h 609642"/>
                <a:gd name="connsiteX2" fmla="*/ 2503569 w 2503756"/>
                <a:gd name="connsiteY2" fmla="*/ 609642 h 609642"/>
                <a:gd name="connsiteX3" fmla="*/ 0 w 2503756"/>
                <a:gd name="connsiteY3" fmla="*/ 609642 h 609642"/>
                <a:gd name="connsiteX4" fmla="*/ 0 w 2503756"/>
                <a:gd name="connsiteY4" fmla="*/ 186584 h 609642"/>
                <a:gd name="connsiteX0" fmla="*/ 0 w 2503691"/>
                <a:gd name="connsiteY0" fmla="*/ 192446 h 615504"/>
                <a:gd name="connsiteX1" fmla="*/ 2495097 w 2503691"/>
                <a:gd name="connsiteY1" fmla="*/ 163822 h 615504"/>
                <a:gd name="connsiteX2" fmla="*/ 2503569 w 2503691"/>
                <a:gd name="connsiteY2" fmla="*/ 615504 h 615504"/>
                <a:gd name="connsiteX3" fmla="*/ 0 w 2503691"/>
                <a:gd name="connsiteY3" fmla="*/ 615504 h 615504"/>
                <a:gd name="connsiteX4" fmla="*/ 0 w 2503691"/>
                <a:gd name="connsiteY4" fmla="*/ 192446 h 615504"/>
                <a:gd name="connsiteX0" fmla="*/ 0 w 2503756"/>
                <a:gd name="connsiteY0" fmla="*/ 189908 h 612966"/>
                <a:gd name="connsiteX1" fmla="*/ 2499334 w 2503756"/>
                <a:gd name="connsiteY1" fmla="*/ 166359 h 612966"/>
                <a:gd name="connsiteX2" fmla="*/ 2503569 w 2503756"/>
                <a:gd name="connsiteY2" fmla="*/ 612966 h 612966"/>
                <a:gd name="connsiteX3" fmla="*/ 0 w 2503756"/>
                <a:gd name="connsiteY3" fmla="*/ 612966 h 612966"/>
                <a:gd name="connsiteX4" fmla="*/ 0 w 2503756"/>
                <a:gd name="connsiteY4" fmla="*/ 189908 h 612966"/>
                <a:gd name="connsiteX0" fmla="*/ 0 w 2503756"/>
                <a:gd name="connsiteY0" fmla="*/ 198207 h 621265"/>
                <a:gd name="connsiteX1" fmla="*/ 2499334 w 2503756"/>
                <a:gd name="connsiteY1" fmla="*/ 174658 h 621265"/>
                <a:gd name="connsiteX2" fmla="*/ 2503569 w 2503756"/>
                <a:gd name="connsiteY2" fmla="*/ 621265 h 621265"/>
                <a:gd name="connsiteX3" fmla="*/ 0 w 2503756"/>
                <a:gd name="connsiteY3" fmla="*/ 621265 h 621265"/>
                <a:gd name="connsiteX4" fmla="*/ 0 w 2503756"/>
                <a:gd name="connsiteY4" fmla="*/ 198207 h 62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3756" h="621265">
                  <a:moveTo>
                    <a:pt x="0" y="198207"/>
                  </a:moveTo>
                  <a:cubicBezTo>
                    <a:pt x="846264" y="-65138"/>
                    <a:pt x="1648969" y="-58998"/>
                    <a:pt x="2499334" y="174658"/>
                  </a:cubicBezTo>
                  <a:cubicBezTo>
                    <a:pt x="2497922" y="318452"/>
                    <a:pt x="2504981" y="477471"/>
                    <a:pt x="2503569" y="621265"/>
                  </a:cubicBezTo>
                  <a:lnTo>
                    <a:pt x="0" y="621265"/>
                  </a:lnTo>
                  <a:lnTo>
                    <a:pt x="0" y="19820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3DEEAF-0B14-C1B2-817D-B68717F104DC}"/>
                </a:ext>
              </a:extLst>
            </p:cNvPr>
            <p:cNvSpPr/>
            <p:nvPr/>
          </p:nvSpPr>
          <p:spPr bwMode="auto">
            <a:xfrm>
              <a:off x="798095" y="2170346"/>
              <a:ext cx="4953000" cy="1017067"/>
            </a:xfrm>
            <a:custGeom>
              <a:avLst/>
              <a:gdLst>
                <a:gd name="connsiteX0" fmla="*/ 0 w 5016382"/>
                <a:gd name="connsiteY0" fmla="*/ 1008946 h 1008946"/>
                <a:gd name="connsiteX1" fmla="*/ 2401369 w 5016382"/>
                <a:gd name="connsiteY1" fmla="*/ 543 h 1008946"/>
                <a:gd name="connsiteX2" fmla="*/ 5016382 w 5016382"/>
                <a:gd name="connsiteY2" fmla="*/ 897851 h 1008946"/>
                <a:gd name="connsiteX0" fmla="*/ 0 w 5016382"/>
                <a:gd name="connsiteY0" fmla="*/ 1017482 h 1017482"/>
                <a:gd name="connsiteX1" fmla="*/ 2615014 w 5016382"/>
                <a:gd name="connsiteY1" fmla="*/ 533 h 1017482"/>
                <a:gd name="connsiteX2" fmla="*/ 5016382 w 5016382"/>
                <a:gd name="connsiteY2" fmla="*/ 906387 h 1017482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803 h 1018803"/>
                <a:gd name="connsiteX1" fmla="*/ 2615014 w 5016382"/>
                <a:gd name="connsiteY1" fmla="*/ 1854 h 1018803"/>
                <a:gd name="connsiteX2" fmla="*/ 5016382 w 5016382"/>
                <a:gd name="connsiteY2" fmla="*/ 907708 h 1018803"/>
                <a:gd name="connsiteX0" fmla="*/ 0 w 5016382"/>
                <a:gd name="connsiteY0" fmla="*/ 1018346 h 1018346"/>
                <a:gd name="connsiteX1" fmla="*/ 2615014 w 5016382"/>
                <a:gd name="connsiteY1" fmla="*/ 1397 h 1018346"/>
                <a:gd name="connsiteX2" fmla="*/ 5016382 w 5016382"/>
                <a:gd name="connsiteY2" fmla="*/ 907251 h 1018346"/>
                <a:gd name="connsiteX0" fmla="*/ 0 w 5016382"/>
                <a:gd name="connsiteY0" fmla="*/ 1018346 h 1018346"/>
                <a:gd name="connsiteX1" fmla="*/ 2615014 w 5016382"/>
                <a:gd name="connsiteY1" fmla="*/ 1397 h 1018346"/>
                <a:gd name="connsiteX2" fmla="*/ 5016382 w 5016382"/>
                <a:gd name="connsiteY2" fmla="*/ 907251 h 1018346"/>
                <a:gd name="connsiteX0" fmla="*/ 0 w 5016382"/>
                <a:gd name="connsiteY0" fmla="*/ 1017067 h 1017067"/>
                <a:gd name="connsiteX1" fmla="*/ 2615014 w 5016382"/>
                <a:gd name="connsiteY1" fmla="*/ 118 h 1017067"/>
                <a:gd name="connsiteX2" fmla="*/ 5016382 w 5016382"/>
                <a:gd name="connsiteY2" fmla="*/ 905972 h 1017067"/>
                <a:gd name="connsiteX0" fmla="*/ 0 w 5016382"/>
                <a:gd name="connsiteY0" fmla="*/ 1017067 h 1017067"/>
                <a:gd name="connsiteX1" fmla="*/ 2572285 w 5016382"/>
                <a:gd name="connsiteY1" fmla="*/ 118 h 1017067"/>
                <a:gd name="connsiteX2" fmla="*/ 5016382 w 5016382"/>
                <a:gd name="connsiteY2" fmla="*/ 905972 h 101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16382" h="1017067">
                  <a:moveTo>
                    <a:pt x="0" y="1017067"/>
                  </a:moveTo>
                  <a:cubicBezTo>
                    <a:pt x="577553" y="530669"/>
                    <a:pt x="1454209" y="10088"/>
                    <a:pt x="2572285" y="118"/>
                  </a:cubicBezTo>
                  <a:cubicBezTo>
                    <a:pt x="3690361" y="-9852"/>
                    <a:pt x="4733659" y="618976"/>
                    <a:pt x="5016382" y="905972"/>
                  </a:cubicBezTo>
                </a:path>
              </a:pathLst>
            </a:custGeom>
            <a:noFill/>
            <a:ln w="79375" cap="rnd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10C75CDD-12AA-30D9-1DD8-A7742FE64BDD}"/>
              </a:ext>
            </a:extLst>
          </p:cNvPr>
          <p:cNvSpPr/>
          <p:nvPr/>
        </p:nvSpPr>
        <p:spPr bwMode="auto">
          <a:xfrm>
            <a:off x="3339019" y="4009086"/>
            <a:ext cx="1351589" cy="135158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D55FBCB-2EE7-2F95-7458-EB4F2FCC682D}"/>
              </a:ext>
            </a:extLst>
          </p:cNvPr>
          <p:cNvGrpSpPr/>
          <p:nvPr/>
        </p:nvGrpSpPr>
        <p:grpSpPr>
          <a:xfrm>
            <a:off x="3145929" y="2379873"/>
            <a:ext cx="951994" cy="626938"/>
            <a:chOff x="3145929" y="2379873"/>
            <a:chExt cx="951994" cy="6269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69B79AE-9050-8481-4224-8705561538FC}"/>
                </a:ext>
              </a:extLst>
            </p:cNvPr>
            <p:cNvGrpSpPr/>
            <p:nvPr/>
          </p:nvGrpSpPr>
          <p:grpSpPr>
            <a:xfrm>
              <a:off x="3295135" y="2846165"/>
              <a:ext cx="700216" cy="160646"/>
              <a:chOff x="3295135" y="2846165"/>
              <a:chExt cx="700216" cy="160646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5177F83-18A1-8C30-77BD-498E55345450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86EFFAD1-1F27-4266-959E-6A10AF7C2CE6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6BB1C19-7C99-BDAA-7DFC-87BBF4486616}"/>
                </a:ext>
              </a:extLst>
            </p:cNvPr>
            <p:cNvGrpSpPr/>
            <p:nvPr/>
          </p:nvGrpSpPr>
          <p:grpSpPr>
            <a:xfrm rot="11029135">
              <a:off x="3258332" y="2510211"/>
              <a:ext cx="635767" cy="114504"/>
              <a:chOff x="3295135" y="2846165"/>
              <a:chExt cx="700216" cy="160646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75F8567E-9B0E-9470-AF1C-28717F78D135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9651C91-6969-84AA-3788-D2CF5EB4D482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53FBA98-8C47-F407-4E05-7311CEB1B6FC}"/>
                </a:ext>
              </a:extLst>
            </p:cNvPr>
            <p:cNvGrpSpPr/>
            <p:nvPr/>
          </p:nvGrpSpPr>
          <p:grpSpPr>
            <a:xfrm rot="10572060">
              <a:off x="3145929" y="2639296"/>
              <a:ext cx="951994" cy="114504"/>
              <a:chOff x="3295135" y="2846165"/>
              <a:chExt cx="700216" cy="160646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73BDCAA-DD02-3089-0D87-9620A4307528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79467EE-A497-861A-EC79-72F1221C79AC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F74C907-F386-2FE5-09BD-653445953A3F}"/>
                </a:ext>
              </a:extLst>
            </p:cNvPr>
            <p:cNvGrpSpPr/>
            <p:nvPr/>
          </p:nvGrpSpPr>
          <p:grpSpPr>
            <a:xfrm rot="11029135">
              <a:off x="3374878" y="2379873"/>
              <a:ext cx="423053" cy="114504"/>
              <a:chOff x="3295135" y="2846165"/>
              <a:chExt cx="700216" cy="160646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31EAC24C-C5C6-0753-1911-58B73C674CEA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AA392D1-A6D6-A681-149F-EC5273178674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A80106F-E8E5-B113-F177-67CF560BAC8D}"/>
              </a:ext>
            </a:extLst>
          </p:cNvPr>
          <p:cNvGrpSpPr/>
          <p:nvPr/>
        </p:nvGrpSpPr>
        <p:grpSpPr>
          <a:xfrm>
            <a:off x="3094776" y="3139272"/>
            <a:ext cx="2291509" cy="607681"/>
            <a:chOff x="3094776" y="3139272"/>
            <a:chExt cx="2291509" cy="607681"/>
          </a:xfrm>
          <a:solidFill>
            <a:schemeClr val="tx1"/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F945A5E-19A8-1836-A9A0-14BB6195A5C1}"/>
                </a:ext>
              </a:extLst>
            </p:cNvPr>
            <p:cNvSpPr/>
            <p:nvPr/>
          </p:nvSpPr>
          <p:spPr bwMode="auto">
            <a:xfrm rot="16477706">
              <a:off x="4404111" y="2764779"/>
              <a:ext cx="561190" cy="1403158"/>
            </a:xfrm>
            <a:custGeom>
              <a:avLst/>
              <a:gdLst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15146 w 906448"/>
                <a:gd name="connsiteY23" fmla="*/ 1598140 h 2218063"/>
                <a:gd name="connsiteX24" fmla="*/ 441005 w 906448"/>
                <a:gd name="connsiteY24" fmla="*/ 1536356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36356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71664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2259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2259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718"/>
                <a:gd name="connsiteY0" fmla="*/ 4119 h 2218063"/>
                <a:gd name="connsiteX1" fmla="*/ 95016 w 906718"/>
                <a:gd name="connsiteY1" fmla="*/ 514865 h 2218063"/>
                <a:gd name="connsiteX2" fmla="*/ 4400 w 906718"/>
                <a:gd name="connsiteY2" fmla="*/ 1145059 h 2218063"/>
                <a:gd name="connsiteX3" fmla="*/ 144443 w 906718"/>
                <a:gd name="connsiteY3" fmla="*/ 1248032 h 2218063"/>
                <a:gd name="connsiteX4" fmla="*/ 222702 w 906718"/>
                <a:gd name="connsiteY4" fmla="*/ 955589 h 2218063"/>
                <a:gd name="connsiteX5" fmla="*/ 309200 w 906718"/>
                <a:gd name="connsiteY5" fmla="*/ 815546 h 2218063"/>
                <a:gd name="connsiteX6" fmla="*/ 370984 w 906718"/>
                <a:gd name="connsiteY6" fmla="*/ 848497 h 2218063"/>
                <a:gd name="connsiteX7" fmla="*/ 346270 w 906718"/>
                <a:gd name="connsiteY7" fmla="*/ 1107989 h 2218063"/>
                <a:gd name="connsiteX8" fmla="*/ 197989 w 906718"/>
                <a:gd name="connsiteY8" fmla="*/ 1618735 h 2218063"/>
                <a:gd name="connsiteX9" fmla="*/ 8519 w 906718"/>
                <a:gd name="connsiteY9" fmla="*/ 1989438 h 2218063"/>
                <a:gd name="connsiteX10" fmla="*/ 45589 w 906718"/>
                <a:gd name="connsiteY10" fmla="*/ 2108886 h 2218063"/>
                <a:gd name="connsiteX11" fmla="*/ 160919 w 906718"/>
                <a:gd name="connsiteY11" fmla="*/ 2080054 h 2218063"/>
                <a:gd name="connsiteX12" fmla="*/ 313319 w 906718"/>
                <a:gd name="connsiteY12" fmla="*/ 1824681 h 2218063"/>
                <a:gd name="connsiteX13" fmla="*/ 403935 w 906718"/>
                <a:gd name="connsiteY13" fmla="*/ 1779373 h 2218063"/>
                <a:gd name="connsiteX14" fmla="*/ 473957 w 906718"/>
                <a:gd name="connsiteY14" fmla="*/ 1849394 h 2218063"/>
                <a:gd name="connsiteX15" fmla="*/ 391578 w 906718"/>
                <a:gd name="connsiteY15" fmla="*/ 2059459 h 2218063"/>
                <a:gd name="connsiteX16" fmla="*/ 428648 w 906718"/>
                <a:gd name="connsiteY16" fmla="*/ 2178908 h 2218063"/>
                <a:gd name="connsiteX17" fmla="*/ 560454 w 906718"/>
                <a:gd name="connsiteY17" fmla="*/ 2170670 h 2218063"/>
                <a:gd name="connsiteX18" fmla="*/ 791113 w 906718"/>
                <a:gd name="connsiteY18" fmla="*/ 1635210 h 2218063"/>
                <a:gd name="connsiteX19" fmla="*/ 906443 w 906718"/>
                <a:gd name="connsiteY19" fmla="*/ 1103870 h 2218063"/>
                <a:gd name="connsiteX20" fmla="*/ 815826 w 906718"/>
                <a:gd name="connsiteY20" fmla="*/ 1009135 h 2218063"/>
                <a:gd name="connsiteX21" fmla="*/ 692259 w 906718"/>
                <a:gd name="connsiteY21" fmla="*/ 1149178 h 2218063"/>
                <a:gd name="connsiteX22" fmla="*/ 601643 w 906718"/>
                <a:gd name="connsiteY22" fmla="*/ 1482810 h 2218063"/>
                <a:gd name="connsiteX23" fmla="*/ 552216 w 906718"/>
                <a:gd name="connsiteY23" fmla="*/ 1577545 h 2218063"/>
                <a:gd name="connsiteX24" fmla="*/ 441005 w 906718"/>
                <a:gd name="connsiteY24" fmla="*/ 1519880 h 2218063"/>
                <a:gd name="connsiteX25" fmla="*/ 548097 w 906718"/>
                <a:gd name="connsiteY25" fmla="*/ 1046205 h 2218063"/>
                <a:gd name="connsiteX26" fmla="*/ 597524 w 906718"/>
                <a:gd name="connsiteY26" fmla="*/ 486032 h 2218063"/>
                <a:gd name="connsiteX27" fmla="*/ 548097 w 906718"/>
                <a:gd name="connsiteY27" fmla="*/ 0 h 2218063"/>
                <a:gd name="connsiteX0" fmla="*/ 24994 w 902540"/>
                <a:gd name="connsiteY0" fmla="*/ 4119 h 2218063"/>
                <a:gd name="connsiteX1" fmla="*/ 95016 w 902540"/>
                <a:gd name="connsiteY1" fmla="*/ 514865 h 2218063"/>
                <a:gd name="connsiteX2" fmla="*/ 4400 w 902540"/>
                <a:gd name="connsiteY2" fmla="*/ 1145059 h 2218063"/>
                <a:gd name="connsiteX3" fmla="*/ 144443 w 902540"/>
                <a:gd name="connsiteY3" fmla="*/ 1248032 h 2218063"/>
                <a:gd name="connsiteX4" fmla="*/ 222702 w 902540"/>
                <a:gd name="connsiteY4" fmla="*/ 955589 h 2218063"/>
                <a:gd name="connsiteX5" fmla="*/ 309200 w 902540"/>
                <a:gd name="connsiteY5" fmla="*/ 815546 h 2218063"/>
                <a:gd name="connsiteX6" fmla="*/ 370984 w 902540"/>
                <a:gd name="connsiteY6" fmla="*/ 848497 h 2218063"/>
                <a:gd name="connsiteX7" fmla="*/ 346270 w 902540"/>
                <a:gd name="connsiteY7" fmla="*/ 1107989 h 2218063"/>
                <a:gd name="connsiteX8" fmla="*/ 197989 w 902540"/>
                <a:gd name="connsiteY8" fmla="*/ 1618735 h 2218063"/>
                <a:gd name="connsiteX9" fmla="*/ 8519 w 902540"/>
                <a:gd name="connsiteY9" fmla="*/ 1989438 h 2218063"/>
                <a:gd name="connsiteX10" fmla="*/ 45589 w 902540"/>
                <a:gd name="connsiteY10" fmla="*/ 2108886 h 2218063"/>
                <a:gd name="connsiteX11" fmla="*/ 160919 w 902540"/>
                <a:gd name="connsiteY11" fmla="*/ 2080054 h 2218063"/>
                <a:gd name="connsiteX12" fmla="*/ 313319 w 902540"/>
                <a:gd name="connsiteY12" fmla="*/ 1824681 h 2218063"/>
                <a:gd name="connsiteX13" fmla="*/ 403935 w 902540"/>
                <a:gd name="connsiteY13" fmla="*/ 1779373 h 2218063"/>
                <a:gd name="connsiteX14" fmla="*/ 473957 w 902540"/>
                <a:gd name="connsiteY14" fmla="*/ 1849394 h 2218063"/>
                <a:gd name="connsiteX15" fmla="*/ 391578 w 902540"/>
                <a:gd name="connsiteY15" fmla="*/ 2059459 h 2218063"/>
                <a:gd name="connsiteX16" fmla="*/ 428648 w 902540"/>
                <a:gd name="connsiteY16" fmla="*/ 2178908 h 2218063"/>
                <a:gd name="connsiteX17" fmla="*/ 560454 w 902540"/>
                <a:gd name="connsiteY17" fmla="*/ 2170670 h 2218063"/>
                <a:gd name="connsiteX18" fmla="*/ 791113 w 902540"/>
                <a:gd name="connsiteY18" fmla="*/ 1635210 h 2218063"/>
                <a:gd name="connsiteX19" fmla="*/ 902324 w 902540"/>
                <a:gd name="connsiteY19" fmla="*/ 1124465 h 2218063"/>
                <a:gd name="connsiteX20" fmla="*/ 815826 w 902540"/>
                <a:gd name="connsiteY20" fmla="*/ 1009135 h 2218063"/>
                <a:gd name="connsiteX21" fmla="*/ 692259 w 902540"/>
                <a:gd name="connsiteY21" fmla="*/ 1149178 h 2218063"/>
                <a:gd name="connsiteX22" fmla="*/ 601643 w 902540"/>
                <a:gd name="connsiteY22" fmla="*/ 1482810 h 2218063"/>
                <a:gd name="connsiteX23" fmla="*/ 552216 w 902540"/>
                <a:gd name="connsiteY23" fmla="*/ 1577545 h 2218063"/>
                <a:gd name="connsiteX24" fmla="*/ 441005 w 902540"/>
                <a:gd name="connsiteY24" fmla="*/ 1519880 h 2218063"/>
                <a:gd name="connsiteX25" fmla="*/ 548097 w 902540"/>
                <a:gd name="connsiteY25" fmla="*/ 1046205 h 2218063"/>
                <a:gd name="connsiteX26" fmla="*/ 597524 w 902540"/>
                <a:gd name="connsiteY26" fmla="*/ 486032 h 2218063"/>
                <a:gd name="connsiteX27" fmla="*/ 548097 w 90254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576929 w 902960"/>
                <a:gd name="connsiteY22" fmla="*/ 1565189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576929 w 902960"/>
                <a:gd name="connsiteY22" fmla="*/ 1565189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187475"/>
                <a:gd name="connsiteX1" fmla="*/ 95016 w 902960"/>
                <a:gd name="connsiteY1" fmla="*/ 514865 h 2187475"/>
                <a:gd name="connsiteX2" fmla="*/ 4400 w 902960"/>
                <a:gd name="connsiteY2" fmla="*/ 1145059 h 2187475"/>
                <a:gd name="connsiteX3" fmla="*/ 144443 w 902960"/>
                <a:gd name="connsiteY3" fmla="*/ 1248032 h 2187475"/>
                <a:gd name="connsiteX4" fmla="*/ 222702 w 902960"/>
                <a:gd name="connsiteY4" fmla="*/ 955589 h 2187475"/>
                <a:gd name="connsiteX5" fmla="*/ 309200 w 902960"/>
                <a:gd name="connsiteY5" fmla="*/ 815546 h 2187475"/>
                <a:gd name="connsiteX6" fmla="*/ 370984 w 902960"/>
                <a:gd name="connsiteY6" fmla="*/ 848497 h 2187475"/>
                <a:gd name="connsiteX7" fmla="*/ 346270 w 902960"/>
                <a:gd name="connsiteY7" fmla="*/ 1107989 h 2187475"/>
                <a:gd name="connsiteX8" fmla="*/ 197989 w 902960"/>
                <a:gd name="connsiteY8" fmla="*/ 1618735 h 2187475"/>
                <a:gd name="connsiteX9" fmla="*/ 8519 w 902960"/>
                <a:gd name="connsiteY9" fmla="*/ 1989438 h 2187475"/>
                <a:gd name="connsiteX10" fmla="*/ 45589 w 902960"/>
                <a:gd name="connsiteY10" fmla="*/ 2108886 h 2187475"/>
                <a:gd name="connsiteX11" fmla="*/ 160919 w 902960"/>
                <a:gd name="connsiteY11" fmla="*/ 2080054 h 2187475"/>
                <a:gd name="connsiteX12" fmla="*/ 313319 w 902960"/>
                <a:gd name="connsiteY12" fmla="*/ 1824681 h 2187475"/>
                <a:gd name="connsiteX13" fmla="*/ 403935 w 902960"/>
                <a:gd name="connsiteY13" fmla="*/ 1779373 h 2187475"/>
                <a:gd name="connsiteX14" fmla="*/ 473957 w 902960"/>
                <a:gd name="connsiteY14" fmla="*/ 1849394 h 2187475"/>
                <a:gd name="connsiteX15" fmla="*/ 391578 w 902960"/>
                <a:gd name="connsiteY15" fmla="*/ 2059459 h 2187475"/>
                <a:gd name="connsiteX16" fmla="*/ 428648 w 902960"/>
                <a:gd name="connsiteY16" fmla="*/ 2178908 h 2187475"/>
                <a:gd name="connsiteX17" fmla="*/ 597524 w 902960"/>
                <a:gd name="connsiteY17" fmla="*/ 2117124 h 2187475"/>
                <a:gd name="connsiteX18" fmla="*/ 791113 w 902960"/>
                <a:gd name="connsiteY18" fmla="*/ 1635210 h 2187475"/>
                <a:gd name="connsiteX19" fmla="*/ 902324 w 902960"/>
                <a:gd name="connsiteY19" fmla="*/ 1124465 h 2187475"/>
                <a:gd name="connsiteX20" fmla="*/ 815826 w 902960"/>
                <a:gd name="connsiteY20" fmla="*/ 1009135 h 2187475"/>
                <a:gd name="connsiteX21" fmla="*/ 692259 w 902960"/>
                <a:gd name="connsiteY21" fmla="*/ 1149178 h 2187475"/>
                <a:gd name="connsiteX22" fmla="*/ 576929 w 902960"/>
                <a:gd name="connsiteY22" fmla="*/ 1565189 h 2187475"/>
                <a:gd name="connsiteX23" fmla="*/ 441005 w 902960"/>
                <a:gd name="connsiteY23" fmla="*/ 1519880 h 2187475"/>
                <a:gd name="connsiteX24" fmla="*/ 548097 w 902960"/>
                <a:gd name="connsiteY24" fmla="*/ 1046205 h 2187475"/>
                <a:gd name="connsiteX25" fmla="*/ 597524 w 902960"/>
                <a:gd name="connsiteY25" fmla="*/ 486032 h 2187475"/>
                <a:gd name="connsiteX26" fmla="*/ 548097 w 902960"/>
                <a:gd name="connsiteY26" fmla="*/ 0 h 2187475"/>
                <a:gd name="connsiteX0" fmla="*/ 24994 w 903706"/>
                <a:gd name="connsiteY0" fmla="*/ 4119 h 2187842"/>
                <a:gd name="connsiteX1" fmla="*/ 95016 w 903706"/>
                <a:gd name="connsiteY1" fmla="*/ 514865 h 2187842"/>
                <a:gd name="connsiteX2" fmla="*/ 4400 w 903706"/>
                <a:gd name="connsiteY2" fmla="*/ 1145059 h 2187842"/>
                <a:gd name="connsiteX3" fmla="*/ 144443 w 903706"/>
                <a:gd name="connsiteY3" fmla="*/ 1248032 h 2187842"/>
                <a:gd name="connsiteX4" fmla="*/ 222702 w 903706"/>
                <a:gd name="connsiteY4" fmla="*/ 955589 h 2187842"/>
                <a:gd name="connsiteX5" fmla="*/ 309200 w 903706"/>
                <a:gd name="connsiteY5" fmla="*/ 815546 h 2187842"/>
                <a:gd name="connsiteX6" fmla="*/ 370984 w 903706"/>
                <a:gd name="connsiteY6" fmla="*/ 848497 h 2187842"/>
                <a:gd name="connsiteX7" fmla="*/ 346270 w 903706"/>
                <a:gd name="connsiteY7" fmla="*/ 1107989 h 2187842"/>
                <a:gd name="connsiteX8" fmla="*/ 197989 w 903706"/>
                <a:gd name="connsiteY8" fmla="*/ 1618735 h 2187842"/>
                <a:gd name="connsiteX9" fmla="*/ 8519 w 903706"/>
                <a:gd name="connsiteY9" fmla="*/ 1989438 h 2187842"/>
                <a:gd name="connsiteX10" fmla="*/ 45589 w 903706"/>
                <a:gd name="connsiteY10" fmla="*/ 2108886 h 2187842"/>
                <a:gd name="connsiteX11" fmla="*/ 160919 w 903706"/>
                <a:gd name="connsiteY11" fmla="*/ 2080054 h 2187842"/>
                <a:gd name="connsiteX12" fmla="*/ 313319 w 903706"/>
                <a:gd name="connsiteY12" fmla="*/ 1824681 h 2187842"/>
                <a:gd name="connsiteX13" fmla="*/ 403935 w 903706"/>
                <a:gd name="connsiteY13" fmla="*/ 1779373 h 2187842"/>
                <a:gd name="connsiteX14" fmla="*/ 473957 w 903706"/>
                <a:gd name="connsiteY14" fmla="*/ 1849394 h 2187842"/>
                <a:gd name="connsiteX15" fmla="*/ 391578 w 903706"/>
                <a:gd name="connsiteY15" fmla="*/ 2059459 h 2187842"/>
                <a:gd name="connsiteX16" fmla="*/ 428648 w 903706"/>
                <a:gd name="connsiteY16" fmla="*/ 2178908 h 2187842"/>
                <a:gd name="connsiteX17" fmla="*/ 597524 w 903706"/>
                <a:gd name="connsiteY17" fmla="*/ 2117124 h 2187842"/>
                <a:gd name="connsiteX18" fmla="*/ 774637 w 903706"/>
                <a:gd name="connsiteY18" fmla="*/ 1626973 h 2187842"/>
                <a:gd name="connsiteX19" fmla="*/ 902324 w 903706"/>
                <a:gd name="connsiteY19" fmla="*/ 1124465 h 2187842"/>
                <a:gd name="connsiteX20" fmla="*/ 815826 w 903706"/>
                <a:gd name="connsiteY20" fmla="*/ 1009135 h 2187842"/>
                <a:gd name="connsiteX21" fmla="*/ 692259 w 903706"/>
                <a:gd name="connsiteY21" fmla="*/ 1149178 h 2187842"/>
                <a:gd name="connsiteX22" fmla="*/ 576929 w 903706"/>
                <a:gd name="connsiteY22" fmla="*/ 1565189 h 2187842"/>
                <a:gd name="connsiteX23" fmla="*/ 441005 w 903706"/>
                <a:gd name="connsiteY23" fmla="*/ 1519880 h 2187842"/>
                <a:gd name="connsiteX24" fmla="*/ 548097 w 903706"/>
                <a:gd name="connsiteY24" fmla="*/ 1046205 h 2187842"/>
                <a:gd name="connsiteX25" fmla="*/ 597524 w 903706"/>
                <a:gd name="connsiteY25" fmla="*/ 486032 h 2187842"/>
                <a:gd name="connsiteX26" fmla="*/ 548097 w 903706"/>
                <a:gd name="connsiteY26" fmla="*/ 0 h 2187842"/>
                <a:gd name="connsiteX0" fmla="*/ 24994 w 890628"/>
                <a:gd name="connsiteY0" fmla="*/ 4119 h 2187842"/>
                <a:gd name="connsiteX1" fmla="*/ 95016 w 890628"/>
                <a:gd name="connsiteY1" fmla="*/ 514865 h 2187842"/>
                <a:gd name="connsiteX2" fmla="*/ 4400 w 890628"/>
                <a:gd name="connsiteY2" fmla="*/ 1145059 h 2187842"/>
                <a:gd name="connsiteX3" fmla="*/ 144443 w 890628"/>
                <a:gd name="connsiteY3" fmla="*/ 1248032 h 2187842"/>
                <a:gd name="connsiteX4" fmla="*/ 222702 w 890628"/>
                <a:gd name="connsiteY4" fmla="*/ 955589 h 2187842"/>
                <a:gd name="connsiteX5" fmla="*/ 309200 w 890628"/>
                <a:gd name="connsiteY5" fmla="*/ 815546 h 2187842"/>
                <a:gd name="connsiteX6" fmla="*/ 370984 w 890628"/>
                <a:gd name="connsiteY6" fmla="*/ 848497 h 2187842"/>
                <a:gd name="connsiteX7" fmla="*/ 346270 w 890628"/>
                <a:gd name="connsiteY7" fmla="*/ 1107989 h 2187842"/>
                <a:gd name="connsiteX8" fmla="*/ 197989 w 890628"/>
                <a:gd name="connsiteY8" fmla="*/ 1618735 h 2187842"/>
                <a:gd name="connsiteX9" fmla="*/ 8519 w 890628"/>
                <a:gd name="connsiteY9" fmla="*/ 1989438 h 2187842"/>
                <a:gd name="connsiteX10" fmla="*/ 45589 w 890628"/>
                <a:gd name="connsiteY10" fmla="*/ 2108886 h 2187842"/>
                <a:gd name="connsiteX11" fmla="*/ 160919 w 890628"/>
                <a:gd name="connsiteY11" fmla="*/ 2080054 h 2187842"/>
                <a:gd name="connsiteX12" fmla="*/ 313319 w 890628"/>
                <a:gd name="connsiteY12" fmla="*/ 1824681 h 2187842"/>
                <a:gd name="connsiteX13" fmla="*/ 403935 w 890628"/>
                <a:gd name="connsiteY13" fmla="*/ 1779373 h 2187842"/>
                <a:gd name="connsiteX14" fmla="*/ 473957 w 890628"/>
                <a:gd name="connsiteY14" fmla="*/ 1849394 h 2187842"/>
                <a:gd name="connsiteX15" fmla="*/ 391578 w 890628"/>
                <a:gd name="connsiteY15" fmla="*/ 2059459 h 2187842"/>
                <a:gd name="connsiteX16" fmla="*/ 428648 w 890628"/>
                <a:gd name="connsiteY16" fmla="*/ 2178908 h 2187842"/>
                <a:gd name="connsiteX17" fmla="*/ 597524 w 890628"/>
                <a:gd name="connsiteY17" fmla="*/ 2117124 h 2187842"/>
                <a:gd name="connsiteX18" fmla="*/ 774637 w 890628"/>
                <a:gd name="connsiteY18" fmla="*/ 1626973 h 2187842"/>
                <a:gd name="connsiteX19" fmla="*/ 889967 w 890628"/>
                <a:gd name="connsiteY19" fmla="*/ 1153297 h 2187842"/>
                <a:gd name="connsiteX20" fmla="*/ 815826 w 890628"/>
                <a:gd name="connsiteY20" fmla="*/ 1009135 h 2187842"/>
                <a:gd name="connsiteX21" fmla="*/ 692259 w 890628"/>
                <a:gd name="connsiteY21" fmla="*/ 1149178 h 2187842"/>
                <a:gd name="connsiteX22" fmla="*/ 576929 w 890628"/>
                <a:gd name="connsiteY22" fmla="*/ 1565189 h 2187842"/>
                <a:gd name="connsiteX23" fmla="*/ 441005 w 890628"/>
                <a:gd name="connsiteY23" fmla="*/ 1519880 h 2187842"/>
                <a:gd name="connsiteX24" fmla="*/ 548097 w 890628"/>
                <a:gd name="connsiteY24" fmla="*/ 1046205 h 2187842"/>
                <a:gd name="connsiteX25" fmla="*/ 597524 w 890628"/>
                <a:gd name="connsiteY25" fmla="*/ 486032 h 2187842"/>
                <a:gd name="connsiteX26" fmla="*/ 548097 w 890628"/>
                <a:gd name="connsiteY26" fmla="*/ 0 h 2187842"/>
                <a:gd name="connsiteX0" fmla="*/ 24994 w 896306"/>
                <a:gd name="connsiteY0" fmla="*/ 4119 h 2187842"/>
                <a:gd name="connsiteX1" fmla="*/ 95016 w 896306"/>
                <a:gd name="connsiteY1" fmla="*/ 514865 h 2187842"/>
                <a:gd name="connsiteX2" fmla="*/ 4400 w 896306"/>
                <a:gd name="connsiteY2" fmla="*/ 1145059 h 2187842"/>
                <a:gd name="connsiteX3" fmla="*/ 144443 w 896306"/>
                <a:gd name="connsiteY3" fmla="*/ 1248032 h 2187842"/>
                <a:gd name="connsiteX4" fmla="*/ 222702 w 896306"/>
                <a:gd name="connsiteY4" fmla="*/ 955589 h 2187842"/>
                <a:gd name="connsiteX5" fmla="*/ 309200 w 896306"/>
                <a:gd name="connsiteY5" fmla="*/ 815546 h 2187842"/>
                <a:gd name="connsiteX6" fmla="*/ 370984 w 896306"/>
                <a:gd name="connsiteY6" fmla="*/ 848497 h 2187842"/>
                <a:gd name="connsiteX7" fmla="*/ 346270 w 896306"/>
                <a:gd name="connsiteY7" fmla="*/ 1107989 h 2187842"/>
                <a:gd name="connsiteX8" fmla="*/ 197989 w 896306"/>
                <a:gd name="connsiteY8" fmla="*/ 1618735 h 2187842"/>
                <a:gd name="connsiteX9" fmla="*/ 8519 w 896306"/>
                <a:gd name="connsiteY9" fmla="*/ 1989438 h 2187842"/>
                <a:gd name="connsiteX10" fmla="*/ 45589 w 896306"/>
                <a:gd name="connsiteY10" fmla="*/ 2108886 h 2187842"/>
                <a:gd name="connsiteX11" fmla="*/ 160919 w 896306"/>
                <a:gd name="connsiteY11" fmla="*/ 2080054 h 2187842"/>
                <a:gd name="connsiteX12" fmla="*/ 313319 w 896306"/>
                <a:gd name="connsiteY12" fmla="*/ 1824681 h 2187842"/>
                <a:gd name="connsiteX13" fmla="*/ 403935 w 896306"/>
                <a:gd name="connsiteY13" fmla="*/ 1779373 h 2187842"/>
                <a:gd name="connsiteX14" fmla="*/ 473957 w 896306"/>
                <a:gd name="connsiteY14" fmla="*/ 1849394 h 2187842"/>
                <a:gd name="connsiteX15" fmla="*/ 391578 w 896306"/>
                <a:gd name="connsiteY15" fmla="*/ 2059459 h 2187842"/>
                <a:gd name="connsiteX16" fmla="*/ 428648 w 896306"/>
                <a:gd name="connsiteY16" fmla="*/ 2178908 h 2187842"/>
                <a:gd name="connsiteX17" fmla="*/ 597524 w 896306"/>
                <a:gd name="connsiteY17" fmla="*/ 2117124 h 2187842"/>
                <a:gd name="connsiteX18" fmla="*/ 774637 w 896306"/>
                <a:gd name="connsiteY18" fmla="*/ 1626973 h 2187842"/>
                <a:gd name="connsiteX19" fmla="*/ 889967 w 896306"/>
                <a:gd name="connsiteY19" fmla="*/ 1153297 h 2187842"/>
                <a:gd name="connsiteX20" fmla="*/ 815826 w 896306"/>
                <a:gd name="connsiteY20" fmla="*/ 1009135 h 2187842"/>
                <a:gd name="connsiteX21" fmla="*/ 692259 w 896306"/>
                <a:gd name="connsiteY21" fmla="*/ 1149178 h 2187842"/>
                <a:gd name="connsiteX22" fmla="*/ 576929 w 896306"/>
                <a:gd name="connsiteY22" fmla="*/ 1565189 h 2187842"/>
                <a:gd name="connsiteX23" fmla="*/ 441005 w 896306"/>
                <a:gd name="connsiteY23" fmla="*/ 1519880 h 2187842"/>
                <a:gd name="connsiteX24" fmla="*/ 548097 w 896306"/>
                <a:gd name="connsiteY24" fmla="*/ 1046205 h 2187842"/>
                <a:gd name="connsiteX25" fmla="*/ 597524 w 896306"/>
                <a:gd name="connsiteY25" fmla="*/ 486032 h 2187842"/>
                <a:gd name="connsiteX26" fmla="*/ 548097 w 896306"/>
                <a:gd name="connsiteY26" fmla="*/ 0 h 2187842"/>
                <a:gd name="connsiteX0" fmla="*/ 24994 w 896306"/>
                <a:gd name="connsiteY0" fmla="*/ 4119 h 2187842"/>
                <a:gd name="connsiteX1" fmla="*/ 95016 w 896306"/>
                <a:gd name="connsiteY1" fmla="*/ 514865 h 2187842"/>
                <a:gd name="connsiteX2" fmla="*/ 4400 w 896306"/>
                <a:gd name="connsiteY2" fmla="*/ 1145059 h 2187842"/>
                <a:gd name="connsiteX3" fmla="*/ 144443 w 896306"/>
                <a:gd name="connsiteY3" fmla="*/ 1248032 h 2187842"/>
                <a:gd name="connsiteX4" fmla="*/ 222702 w 896306"/>
                <a:gd name="connsiteY4" fmla="*/ 955589 h 2187842"/>
                <a:gd name="connsiteX5" fmla="*/ 309200 w 896306"/>
                <a:gd name="connsiteY5" fmla="*/ 815546 h 2187842"/>
                <a:gd name="connsiteX6" fmla="*/ 370984 w 896306"/>
                <a:gd name="connsiteY6" fmla="*/ 848497 h 2187842"/>
                <a:gd name="connsiteX7" fmla="*/ 346270 w 896306"/>
                <a:gd name="connsiteY7" fmla="*/ 1107989 h 2187842"/>
                <a:gd name="connsiteX8" fmla="*/ 197989 w 896306"/>
                <a:gd name="connsiteY8" fmla="*/ 1618735 h 2187842"/>
                <a:gd name="connsiteX9" fmla="*/ 8519 w 896306"/>
                <a:gd name="connsiteY9" fmla="*/ 1989438 h 2187842"/>
                <a:gd name="connsiteX10" fmla="*/ 45589 w 896306"/>
                <a:gd name="connsiteY10" fmla="*/ 2108886 h 2187842"/>
                <a:gd name="connsiteX11" fmla="*/ 160919 w 896306"/>
                <a:gd name="connsiteY11" fmla="*/ 2080054 h 2187842"/>
                <a:gd name="connsiteX12" fmla="*/ 313319 w 896306"/>
                <a:gd name="connsiteY12" fmla="*/ 1824681 h 2187842"/>
                <a:gd name="connsiteX13" fmla="*/ 403935 w 896306"/>
                <a:gd name="connsiteY13" fmla="*/ 1779373 h 2187842"/>
                <a:gd name="connsiteX14" fmla="*/ 473957 w 896306"/>
                <a:gd name="connsiteY14" fmla="*/ 1849394 h 2187842"/>
                <a:gd name="connsiteX15" fmla="*/ 391578 w 896306"/>
                <a:gd name="connsiteY15" fmla="*/ 2059459 h 2187842"/>
                <a:gd name="connsiteX16" fmla="*/ 428648 w 896306"/>
                <a:gd name="connsiteY16" fmla="*/ 2178908 h 2187842"/>
                <a:gd name="connsiteX17" fmla="*/ 597524 w 896306"/>
                <a:gd name="connsiteY17" fmla="*/ 2117124 h 2187842"/>
                <a:gd name="connsiteX18" fmla="*/ 774637 w 896306"/>
                <a:gd name="connsiteY18" fmla="*/ 1626973 h 2187842"/>
                <a:gd name="connsiteX19" fmla="*/ 889967 w 896306"/>
                <a:gd name="connsiteY19" fmla="*/ 1153297 h 2187842"/>
                <a:gd name="connsiteX20" fmla="*/ 815826 w 896306"/>
                <a:gd name="connsiteY20" fmla="*/ 1009135 h 2187842"/>
                <a:gd name="connsiteX21" fmla="*/ 692259 w 896306"/>
                <a:gd name="connsiteY21" fmla="*/ 1149178 h 2187842"/>
                <a:gd name="connsiteX22" fmla="*/ 576929 w 896306"/>
                <a:gd name="connsiteY22" fmla="*/ 1565189 h 2187842"/>
                <a:gd name="connsiteX23" fmla="*/ 441005 w 896306"/>
                <a:gd name="connsiteY23" fmla="*/ 1519880 h 2187842"/>
                <a:gd name="connsiteX24" fmla="*/ 548097 w 896306"/>
                <a:gd name="connsiteY24" fmla="*/ 1046205 h 2187842"/>
                <a:gd name="connsiteX25" fmla="*/ 597524 w 896306"/>
                <a:gd name="connsiteY25" fmla="*/ 486032 h 2187842"/>
                <a:gd name="connsiteX26" fmla="*/ 548097 w 896306"/>
                <a:gd name="connsiteY26" fmla="*/ 0 h 2187842"/>
                <a:gd name="connsiteX0" fmla="*/ 24994 w 898355"/>
                <a:gd name="connsiteY0" fmla="*/ 4119 h 2187842"/>
                <a:gd name="connsiteX1" fmla="*/ 95016 w 898355"/>
                <a:gd name="connsiteY1" fmla="*/ 514865 h 2187842"/>
                <a:gd name="connsiteX2" fmla="*/ 4400 w 898355"/>
                <a:gd name="connsiteY2" fmla="*/ 1145059 h 2187842"/>
                <a:gd name="connsiteX3" fmla="*/ 144443 w 898355"/>
                <a:gd name="connsiteY3" fmla="*/ 1248032 h 2187842"/>
                <a:gd name="connsiteX4" fmla="*/ 222702 w 898355"/>
                <a:gd name="connsiteY4" fmla="*/ 955589 h 2187842"/>
                <a:gd name="connsiteX5" fmla="*/ 309200 w 898355"/>
                <a:gd name="connsiteY5" fmla="*/ 815546 h 2187842"/>
                <a:gd name="connsiteX6" fmla="*/ 370984 w 898355"/>
                <a:gd name="connsiteY6" fmla="*/ 848497 h 2187842"/>
                <a:gd name="connsiteX7" fmla="*/ 346270 w 898355"/>
                <a:gd name="connsiteY7" fmla="*/ 1107989 h 2187842"/>
                <a:gd name="connsiteX8" fmla="*/ 197989 w 898355"/>
                <a:gd name="connsiteY8" fmla="*/ 1618735 h 2187842"/>
                <a:gd name="connsiteX9" fmla="*/ 8519 w 898355"/>
                <a:gd name="connsiteY9" fmla="*/ 1989438 h 2187842"/>
                <a:gd name="connsiteX10" fmla="*/ 45589 w 898355"/>
                <a:gd name="connsiteY10" fmla="*/ 2108886 h 2187842"/>
                <a:gd name="connsiteX11" fmla="*/ 160919 w 898355"/>
                <a:gd name="connsiteY11" fmla="*/ 2080054 h 2187842"/>
                <a:gd name="connsiteX12" fmla="*/ 313319 w 898355"/>
                <a:gd name="connsiteY12" fmla="*/ 1824681 h 2187842"/>
                <a:gd name="connsiteX13" fmla="*/ 403935 w 898355"/>
                <a:gd name="connsiteY13" fmla="*/ 1779373 h 2187842"/>
                <a:gd name="connsiteX14" fmla="*/ 473957 w 898355"/>
                <a:gd name="connsiteY14" fmla="*/ 1849394 h 2187842"/>
                <a:gd name="connsiteX15" fmla="*/ 391578 w 898355"/>
                <a:gd name="connsiteY15" fmla="*/ 2059459 h 2187842"/>
                <a:gd name="connsiteX16" fmla="*/ 428648 w 898355"/>
                <a:gd name="connsiteY16" fmla="*/ 2178908 h 2187842"/>
                <a:gd name="connsiteX17" fmla="*/ 597524 w 898355"/>
                <a:gd name="connsiteY17" fmla="*/ 2117124 h 2187842"/>
                <a:gd name="connsiteX18" fmla="*/ 774637 w 898355"/>
                <a:gd name="connsiteY18" fmla="*/ 1626973 h 2187842"/>
                <a:gd name="connsiteX19" fmla="*/ 889967 w 898355"/>
                <a:gd name="connsiteY19" fmla="*/ 1153297 h 2187842"/>
                <a:gd name="connsiteX20" fmla="*/ 815826 w 898355"/>
                <a:gd name="connsiteY20" fmla="*/ 1009135 h 2187842"/>
                <a:gd name="connsiteX21" fmla="*/ 692259 w 898355"/>
                <a:gd name="connsiteY21" fmla="*/ 1149178 h 2187842"/>
                <a:gd name="connsiteX22" fmla="*/ 576929 w 898355"/>
                <a:gd name="connsiteY22" fmla="*/ 1565189 h 2187842"/>
                <a:gd name="connsiteX23" fmla="*/ 441005 w 898355"/>
                <a:gd name="connsiteY23" fmla="*/ 1519880 h 2187842"/>
                <a:gd name="connsiteX24" fmla="*/ 548097 w 898355"/>
                <a:gd name="connsiteY24" fmla="*/ 1046205 h 2187842"/>
                <a:gd name="connsiteX25" fmla="*/ 597524 w 898355"/>
                <a:gd name="connsiteY25" fmla="*/ 486032 h 2187842"/>
                <a:gd name="connsiteX26" fmla="*/ 548097 w 898355"/>
                <a:gd name="connsiteY26" fmla="*/ 0 h 2187842"/>
                <a:gd name="connsiteX0" fmla="*/ 24994 w 897208"/>
                <a:gd name="connsiteY0" fmla="*/ 4119 h 2187842"/>
                <a:gd name="connsiteX1" fmla="*/ 95016 w 897208"/>
                <a:gd name="connsiteY1" fmla="*/ 514865 h 2187842"/>
                <a:gd name="connsiteX2" fmla="*/ 4400 w 897208"/>
                <a:gd name="connsiteY2" fmla="*/ 1145059 h 2187842"/>
                <a:gd name="connsiteX3" fmla="*/ 144443 w 897208"/>
                <a:gd name="connsiteY3" fmla="*/ 1248032 h 2187842"/>
                <a:gd name="connsiteX4" fmla="*/ 222702 w 897208"/>
                <a:gd name="connsiteY4" fmla="*/ 955589 h 2187842"/>
                <a:gd name="connsiteX5" fmla="*/ 309200 w 897208"/>
                <a:gd name="connsiteY5" fmla="*/ 815546 h 2187842"/>
                <a:gd name="connsiteX6" fmla="*/ 370984 w 897208"/>
                <a:gd name="connsiteY6" fmla="*/ 848497 h 2187842"/>
                <a:gd name="connsiteX7" fmla="*/ 346270 w 897208"/>
                <a:gd name="connsiteY7" fmla="*/ 1107989 h 2187842"/>
                <a:gd name="connsiteX8" fmla="*/ 197989 w 897208"/>
                <a:gd name="connsiteY8" fmla="*/ 1618735 h 2187842"/>
                <a:gd name="connsiteX9" fmla="*/ 8519 w 897208"/>
                <a:gd name="connsiteY9" fmla="*/ 1989438 h 2187842"/>
                <a:gd name="connsiteX10" fmla="*/ 45589 w 897208"/>
                <a:gd name="connsiteY10" fmla="*/ 2108886 h 2187842"/>
                <a:gd name="connsiteX11" fmla="*/ 160919 w 897208"/>
                <a:gd name="connsiteY11" fmla="*/ 2080054 h 2187842"/>
                <a:gd name="connsiteX12" fmla="*/ 313319 w 897208"/>
                <a:gd name="connsiteY12" fmla="*/ 1824681 h 2187842"/>
                <a:gd name="connsiteX13" fmla="*/ 403935 w 897208"/>
                <a:gd name="connsiteY13" fmla="*/ 1779373 h 2187842"/>
                <a:gd name="connsiteX14" fmla="*/ 473957 w 897208"/>
                <a:gd name="connsiteY14" fmla="*/ 1849394 h 2187842"/>
                <a:gd name="connsiteX15" fmla="*/ 391578 w 897208"/>
                <a:gd name="connsiteY15" fmla="*/ 2059459 h 2187842"/>
                <a:gd name="connsiteX16" fmla="*/ 428648 w 897208"/>
                <a:gd name="connsiteY16" fmla="*/ 2178908 h 2187842"/>
                <a:gd name="connsiteX17" fmla="*/ 597524 w 897208"/>
                <a:gd name="connsiteY17" fmla="*/ 2117124 h 2187842"/>
                <a:gd name="connsiteX18" fmla="*/ 774637 w 897208"/>
                <a:gd name="connsiteY18" fmla="*/ 1626973 h 2187842"/>
                <a:gd name="connsiteX19" fmla="*/ 889967 w 897208"/>
                <a:gd name="connsiteY19" fmla="*/ 1153297 h 2187842"/>
                <a:gd name="connsiteX20" fmla="*/ 815826 w 897208"/>
                <a:gd name="connsiteY20" fmla="*/ 1009135 h 2187842"/>
                <a:gd name="connsiteX21" fmla="*/ 692259 w 897208"/>
                <a:gd name="connsiteY21" fmla="*/ 1149178 h 2187842"/>
                <a:gd name="connsiteX22" fmla="*/ 576929 w 897208"/>
                <a:gd name="connsiteY22" fmla="*/ 1565189 h 2187842"/>
                <a:gd name="connsiteX23" fmla="*/ 441005 w 897208"/>
                <a:gd name="connsiteY23" fmla="*/ 1519880 h 2187842"/>
                <a:gd name="connsiteX24" fmla="*/ 548097 w 897208"/>
                <a:gd name="connsiteY24" fmla="*/ 1046205 h 2187842"/>
                <a:gd name="connsiteX25" fmla="*/ 597524 w 897208"/>
                <a:gd name="connsiteY25" fmla="*/ 486032 h 2187842"/>
                <a:gd name="connsiteX26" fmla="*/ 548097 w 897208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97524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97524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29795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29795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24464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92807"/>
                <a:gd name="connsiteX1" fmla="*/ 95016 w 892436"/>
                <a:gd name="connsiteY1" fmla="*/ 514865 h 2192807"/>
                <a:gd name="connsiteX2" fmla="*/ 4400 w 892436"/>
                <a:gd name="connsiteY2" fmla="*/ 1124464 h 2192807"/>
                <a:gd name="connsiteX3" fmla="*/ 144443 w 892436"/>
                <a:gd name="connsiteY3" fmla="*/ 1248032 h 2192807"/>
                <a:gd name="connsiteX4" fmla="*/ 239178 w 892436"/>
                <a:gd name="connsiteY4" fmla="*/ 980302 h 2192807"/>
                <a:gd name="connsiteX5" fmla="*/ 313319 w 892436"/>
                <a:gd name="connsiteY5" fmla="*/ 819665 h 2192807"/>
                <a:gd name="connsiteX6" fmla="*/ 346270 w 892436"/>
                <a:gd name="connsiteY6" fmla="*/ 1107989 h 2192807"/>
                <a:gd name="connsiteX7" fmla="*/ 197989 w 892436"/>
                <a:gd name="connsiteY7" fmla="*/ 1618735 h 2192807"/>
                <a:gd name="connsiteX8" fmla="*/ 8519 w 892436"/>
                <a:gd name="connsiteY8" fmla="*/ 1989438 h 2192807"/>
                <a:gd name="connsiteX9" fmla="*/ 45589 w 892436"/>
                <a:gd name="connsiteY9" fmla="*/ 2108886 h 2192807"/>
                <a:gd name="connsiteX10" fmla="*/ 160919 w 892436"/>
                <a:gd name="connsiteY10" fmla="*/ 2080054 h 2192807"/>
                <a:gd name="connsiteX11" fmla="*/ 313319 w 892436"/>
                <a:gd name="connsiteY11" fmla="*/ 1824681 h 2192807"/>
                <a:gd name="connsiteX12" fmla="*/ 403935 w 892436"/>
                <a:gd name="connsiteY12" fmla="*/ 1779373 h 2192807"/>
                <a:gd name="connsiteX13" fmla="*/ 473957 w 892436"/>
                <a:gd name="connsiteY13" fmla="*/ 1849394 h 2192807"/>
                <a:gd name="connsiteX14" fmla="*/ 391578 w 892436"/>
                <a:gd name="connsiteY14" fmla="*/ 2059459 h 2192807"/>
                <a:gd name="connsiteX15" fmla="*/ 428648 w 892436"/>
                <a:gd name="connsiteY15" fmla="*/ 2178908 h 2192807"/>
                <a:gd name="connsiteX16" fmla="*/ 585167 w 892436"/>
                <a:gd name="connsiteY16" fmla="*/ 2117124 h 2192807"/>
                <a:gd name="connsiteX17" fmla="*/ 774637 w 892436"/>
                <a:gd name="connsiteY17" fmla="*/ 1626973 h 2192807"/>
                <a:gd name="connsiteX18" fmla="*/ 885848 w 892436"/>
                <a:gd name="connsiteY18" fmla="*/ 1165653 h 2192807"/>
                <a:gd name="connsiteX19" fmla="*/ 815826 w 892436"/>
                <a:gd name="connsiteY19" fmla="*/ 1009135 h 2192807"/>
                <a:gd name="connsiteX20" fmla="*/ 692259 w 892436"/>
                <a:gd name="connsiteY20" fmla="*/ 1149178 h 2192807"/>
                <a:gd name="connsiteX21" fmla="*/ 576929 w 892436"/>
                <a:gd name="connsiteY21" fmla="*/ 1565189 h 2192807"/>
                <a:gd name="connsiteX22" fmla="*/ 441005 w 892436"/>
                <a:gd name="connsiteY22" fmla="*/ 1519880 h 2192807"/>
                <a:gd name="connsiteX23" fmla="*/ 548097 w 892436"/>
                <a:gd name="connsiteY23" fmla="*/ 1046205 h 2192807"/>
                <a:gd name="connsiteX24" fmla="*/ 597524 w 892436"/>
                <a:gd name="connsiteY24" fmla="*/ 486032 h 2192807"/>
                <a:gd name="connsiteX25" fmla="*/ 548097 w 892436"/>
                <a:gd name="connsiteY25" fmla="*/ 0 h 2192807"/>
                <a:gd name="connsiteX0" fmla="*/ 24994 w 892436"/>
                <a:gd name="connsiteY0" fmla="*/ 4119 h 2187367"/>
                <a:gd name="connsiteX1" fmla="*/ 95016 w 892436"/>
                <a:gd name="connsiteY1" fmla="*/ 514865 h 2187367"/>
                <a:gd name="connsiteX2" fmla="*/ 4400 w 892436"/>
                <a:gd name="connsiteY2" fmla="*/ 1124464 h 2187367"/>
                <a:gd name="connsiteX3" fmla="*/ 144443 w 892436"/>
                <a:gd name="connsiteY3" fmla="*/ 1248032 h 2187367"/>
                <a:gd name="connsiteX4" fmla="*/ 239178 w 892436"/>
                <a:gd name="connsiteY4" fmla="*/ 980302 h 2187367"/>
                <a:gd name="connsiteX5" fmla="*/ 313319 w 892436"/>
                <a:gd name="connsiteY5" fmla="*/ 819665 h 2187367"/>
                <a:gd name="connsiteX6" fmla="*/ 346270 w 892436"/>
                <a:gd name="connsiteY6" fmla="*/ 1107989 h 2187367"/>
                <a:gd name="connsiteX7" fmla="*/ 197989 w 892436"/>
                <a:gd name="connsiteY7" fmla="*/ 1618735 h 2187367"/>
                <a:gd name="connsiteX8" fmla="*/ 8519 w 892436"/>
                <a:gd name="connsiteY8" fmla="*/ 1989438 h 2187367"/>
                <a:gd name="connsiteX9" fmla="*/ 45589 w 892436"/>
                <a:gd name="connsiteY9" fmla="*/ 2108886 h 2187367"/>
                <a:gd name="connsiteX10" fmla="*/ 160919 w 892436"/>
                <a:gd name="connsiteY10" fmla="*/ 2080054 h 2187367"/>
                <a:gd name="connsiteX11" fmla="*/ 313319 w 892436"/>
                <a:gd name="connsiteY11" fmla="*/ 1824681 h 2187367"/>
                <a:gd name="connsiteX12" fmla="*/ 403935 w 892436"/>
                <a:gd name="connsiteY12" fmla="*/ 1779373 h 2187367"/>
                <a:gd name="connsiteX13" fmla="*/ 473957 w 892436"/>
                <a:gd name="connsiteY13" fmla="*/ 1849394 h 2187367"/>
                <a:gd name="connsiteX14" fmla="*/ 391578 w 892436"/>
                <a:gd name="connsiteY14" fmla="*/ 2059459 h 2187367"/>
                <a:gd name="connsiteX15" fmla="*/ 428648 w 892436"/>
                <a:gd name="connsiteY15" fmla="*/ 2178908 h 2187367"/>
                <a:gd name="connsiteX16" fmla="*/ 585167 w 892436"/>
                <a:gd name="connsiteY16" fmla="*/ 2104767 h 2187367"/>
                <a:gd name="connsiteX17" fmla="*/ 774637 w 892436"/>
                <a:gd name="connsiteY17" fmla="*/ 1626973 h 2187367"/>
                <a:gd name="connsiteX18" fmla="*/ 885848 w 892436"/>
                <a:gd name="connsiteY18" fmla="*/ 1165653 h 2187367"/>
                <a:gd name="connsiteX19" fmla="*/ 815826 w 892436"/>
                <a:gd name="connsiteY19" fmla="*/ 1009135 h 2187367"/>
                <a:gd name="connsiteX20" fmla="*/ 692259 w 892436"/>
                <a:gd name="connsiteY20" fmla="*/ 1149178 h 2187367"/>
                <a:gd name="connsiteX21" fmla="*/ 576929 w 892436"/>
                <a:gd name="connsiteY21" fmla="*/ 1565189 h 2187367"/>
                <a:gd name="connsiteX22" fmla="*/ 441005 w 892436"/>
                <a:gd name="connsiteY22" fmla="*/ 1519880 h 2187367"/>
                <a:gd name="connsiteX23" fmla="*/ 548097 w 892436"/>
                <a:gd name="connsiteY23" fmla="*/ 1046205 h 2187367"/>
                <a:gd name="connsiteX24" fmla="*/ 597524 w 892436"/>
                <a:gd name="connsiteY24" fmla="*/ 486032 h 2187367"/>
                <a:gd name="connsiteX25" fmla="*/ 548097 w 892436"/>
                <a:gd name="connsiteY25" fmla="*/ 0 h 2187367"/>
                <a:gd name="connsiteX0" fmla="*/ 95016 w 892436"/>
                <a:gd name="connsiteY0" fmla="*/ 514865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95688 w 892436"/>
                <a:gd name="connsiteY2" fmla="*/ 1229912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95688 w 892436"/>
                <a:gd name="connsiteY2" fmla="*/ 1229912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97745 w 892436"/>
                <a:gd name="connsiteY0" fmla="*/ 665381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2436" h="2187367">
                  <a:moveTo>
                    <a:pt x="88350" y="666142"/>
                  </a:moveTo>
                  <a:cubicBezTo>
                    <a:pt x="84918" y="852866"/>
                    <a:pt x="40862" y="1002759"/>
                    <a:pt x="21163" y="1097888"/>
                  </a:cubicBezTo>
                  <a:cubicBezTo>
                    <a:pt x="1464" y="1193017"/>
                    <a:pt x="6081" y="1227550"/>
                    <a:pt x="84426" y="1246585"/>
                  </a:cubicBezTo>
                  <a:cubicBezTo>
                    <a:pt x="162771" y="1265620"/>
                    <a:pt x="209831" y="1082268"/>
                    <a:pt x="227158" y="987580"/>
                  </a:cubicBezTo>
                  <a:cubicBezTo>
                    <a:pt x="244485" y="892892"/>
                    <a:pt x="233704" y="801282"/>
                    <a:pt x="313319" y="819665"/>
                  </a:cubicBezTo>
                  <a:cubicBezTo>
                    <a:pt x="392934" y="838048"/>
                    <a:pt x="365492" y="974811"/>
                    <a:pt x="346270" y="1107989"/>
                  </a:cubicBezTo>
                  <a:cubicBezTo>
                    <a:pt x="327048" y="1241167"/>
                    <a:pt x="254281" y="1471827"/>
                    <a:pt x="197989" y="1618735"/>
                  </a:cubicBezTo>
                  <a:cubicBezTo>
                    <a:pt x="141697" y="1765643"/>
                    <a:pt x="33919" y="1907746"/>
                    <a:pt x="8519" y="1989438"/>
                  </a:cubicBezTo>
                  <a:cubicBezTo>
                    <a:pt x="-16881" y="2071130"/>
                    <a:pt x="20189" y="2093783"/>
                    <a:pt x="45589" y="2108886"/>
                  </a:cubicBezTo>
                  <a:cubicBezTo>
                    <a:pt x="70989" y="2123989"/>
                    <a:pt x="116297" y="2127422"/>
                    <a:pt x="160919" y="2080054"/>
                  </a:cubicBezTo>
                  <a:cubicBezTo>
                    <a:pt x="205541" y="2032687"/>
                    <a:pt x="272816" y="1874794"/>
                    <a:pt x="313319" y="1824681"/>
                  </a:cubicBezTo>
                  <a:cubicBezTo>
                    <a:pt x="353822" y="1774568"/>
                    <a:pt x="377162" y="1775254"/>
                    <a:pt x="403935" y="1779373"/>
                  </a:cubicBezTo>
                  <a:cubicBezTo>
                    <a:pt x="430708" y="1783492"/>
                    <a:pt x="476017" y="1802713"/>
                    <a:pt x="473957" y="1849394"/>
                  </a:cubicBezTo>
                  <a:cubicBezTo>
                    <a:pt x="471898" y="1896075"/>
                    <a:pt x="399129" y="2004540"/>
                    <a:pt x="391578" y="2059459"/>
                  </a:cubicBezTo>
                  <a:cubicBezTo>
                    <a:pt x="384027" y="2114378"/>
                    <a:pt x="396383" y="2171357"/>
                    <a:pt x="428648" y="2178908"/>
                  </a:cubicBezTo>
                  <a:cubicBezTo>
                    <a:pt x="460913" y="2186459"/>
                    <a:pt x="527502" y="2213232"/>
                    <a:pt x="585167" y="2104767"/>
                  </a:cubicBezTo>
                  <a:cubicBezTo>
                    <a:pt x="642832" y="1996302"/>
                    <a:pt x="724524" y="1783492"/>
                    <a:pt x="774637" y="1626973"/>
                  </a:cubicBezTo>
                  <a:cubicBezTo>
                    <a:pt x="824750" y="1470454"/>
                    <a:pt x="858388" y="1285102"/>
                    <a:pt x="885848" y="1165653"/>
                  </a:cubicBezTo>
                  <a:cubicBezTo>
                    <a:pt x="913308" y="1046204"/>
                    <a:pt x="848091" y="1011881"/>
                    <a:pt x="815826" y="1009135"/>
                  </a:cubicBezTo>
                  <a:cubicBezTo>
                    <a:pt x="783561" y="1006389"/>
                    <a:pt x="732075" y="990599"/>
                    <a:pt x="692259" y="1149178"/>
                  </a:cubicBezTo>
                  <a:cubicBezTo>
                    <a:pt x="652443" y="1307757"/>
                    <a:pt x="618805" y="1503405"/>
                    <a:pt x="576929" y="1565189"/>
                  </a:cubicBezTo>
                  <a:cubicBezTo>
                    <a:pt x="535053" y="1626973"/>
                    <a:pt x="429334" y="1606377"/>
                    <a:pt x="441005" y="1519880"/>
                  </a:cubicBezTo>
                  <a:cubicBezTo>
                    <a:pt x="452676" y="1433383"/>
                    <a:pt x="522010" y="1218513"/>
                    <a:pt x="548097" y="1046205"/>
                  </a:cubicBezTo>
                  <a:cubicBezTo>
                    <a:pt x="574184" y="873897"/>
                    <a:pt x="597524" y="660399"/>
                    <a:pt x="597524" y="486032"/>
                  </a:cubicBezTo>
                  <a:cubicBezTo>
                    <a:pt x="597524" y="311665"/>
                    <a:pt x="572810" y="155832"/>
                    <a:pt x="548097" y="0"/>
                  </a:cubicBezTo>
                </a:path>
              </a:pathLst>
            </a:custGeom>
            <a:grpFill/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A1355E5-C2B4-8ABE-FDB7-78FEE148DAD7}"/>
                </a:ext>
              </a:extLst>
            </p:cNvPr>
            <p:cNvSpPr/>
            <p:nvPr/>
          </p:nvSpPr>
          <p:spPr bwMode="auto">
            <a:xfrm>
              <a:off x="3094776" y="3139272"/>
              <a:ext cx="1481225" cy="591503"/>
            </a:xfrm>
            <a:custGeom>
              <a:avLst/>
              <a:gdLst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65214 w 1485436"/>
                <a:gd name="connsiteY16" fmla="*/ 198462 h 589802"/>
                <a:gd name="connsiteX17" fmla="*/ 730446 w 1485436"/>
                <a:gd name="connsiteY17" fmla="*/ 153263 h 589802"/>
                <a:gd name="connsiteX18" fmla="*/ 507930 w 1485436"/>
                <a:gd name="connsiteY18" fmla="*/ 188031 h 589802"/>
                <a:gd name="connsiteX19" fmla="*/ 146342 w 1485436"/>
                <a:gd name="connsiteY19" fmla="*/ 313196 h 589802"/>
                <a:gd name="connsiteX20" fmla="*/ 76806 w 1485436"/>
                <a:gd name="connsiteY20" fmla="*/ 247137 h 589802"/>
                <a:gd name="connsiteX21" fmla="*/ 177634 w 1485436"/>
                <a:gd name="connsiteY21" fmla="*/ 163694 h 589802"/>
                <a:gd name="connsiteX22" fmla="*/ 674817 w 1485436"/>
                <a:gd name="connsiteY22" fmla="*/ 38529 h 589802"/>
                <a:gd name="connsiteX23" fmla="*/ 1119848 w 1485436"/>
                <a:gd name="connsiteY23" fmla="*/ 284 h 589802"/>
                <a:gd name="connsiteX24" fmla="*/ 1408423 w 1485436"/>
                <a:gd name="connsiteY24" fmla="*/ 24622 h 589802"/>
                <a:gd name="connsiteX25" fmla="*/ 1484913 w 1485436"/>
                <a:gd name="connsiteY25" fmla="*/ 87204 h 589802"/>
                <a:gd name="connsiteX26" fmla="*/ 1429284 w 1485436"/>
                <a:gd name="connsiteY26" fmla="*/ 142833 h 589802"/>
                <a:gd name="connsiteX27" fmla="*/ 1210245 w 1485436"/>
                <a:gd name="connsiteY27" fmla="*/ 118495 h 589802"/>
                <a:gd name="connsiteX28" fmla="*/ 963392 w 1485436"/>
                <a:gd name="connsiteY28" fmla="*/ 115018 h 589802"/>
                <a:gd name="connsiteX29" fmla="*/ 869518 w 1485436"/>
                <a:gd name="connsiteY29" fmla="*/ 160217 h 589802"/>
                <a:gd name="connsiteX30" fmla="*/ 897333 w 1485436"/>
                <a:gd name="connsiteY30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897333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36572 w 1485436"/>
                <a:gd name="connsiteY2" fmla="*/ 556573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36572 w 1485436"/>
                <a:gd name="connsiteY2" fmla="*/ 556573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469 w 1485588"/>
                <a:gd name="connsiteY0" fmla="*/ 532235 h 586760"/>
                <a:gd name="connsiteX1" fmla="*/ 855763 w 1485588"/>
                <a:gd name="connsiteY1" fmla="*/ 511374 h 586760"/>
                <a:gd name="connsiteX2" fmla="*/ 636724 w 1485588"/>
                <a:gd name="connsiteY2" fmla="*/ 556573 h 586760"/>
                <a:gd name="connsiteX3" fmla="*/ 528943 w 1485588"/>
                <a:gd name="connsiteY3" fmla="*/ 521805 h 586760"/>
                <a:gd name="connsiteX4" fmla="*/ 619339 w 1485588"/>
                <a:gd name="connsiteY4" fmla="*/ 452268 h 586760"/>
                <a:gd name="connsiteX5" fmla="*/ 866193 w 1485588"/>
                <a:gd name="connsiteY5" fmla="*/ 407070 h 586760"/>
                <a:gd name="connsiteX6" fmla="*/ 1238212 w 1485588"/>
                <a:gd name="connsiteY6" fmla="*/ 407070 h 586760"/>
                <a:gd name="connsiteX7" fmla="*/ 1307748 w 1485588"/>
                <a:gd name="connsiteY7" fmla="*/ 361872 h 586760"/>
                <a:gd name="connsiteX8" fmla="*/ 1179106 w 1485588"/>
                <a:gd name="connsiteY8" fmla="*/ 313196 h 586760"/>
                <a:gd name="connsiteX9" fmla="*/ 706260 w 1485588"/>
                <a:gd name="connsiteY9" fmla="*/ 341011 h 586760"/>
                <a:gd name="connsiteX10" fmla="*/ 285567 w 1485588"/>
                <a:gd name="connsiteY10" fmla="*/ 480083 h 586760"/>
                <a:gd name="connsiteX11" fmla="*/ 139541 w 1485588"/>
                <a:gd name="connsiteY11" fmla="*/ 556573 h 586760"/>
                <a:gd name="connsiteX12" fmla="*/ 28283 w 1485588"/>
                <a:gd name="connsiteY12" fmla="*/ 584387 h 586760"/>
                <a:gd name="connsiteX13" fmla="*/ 21329 w 1485588"/>
                <a:gd name="connsiteY13" fmla="*/ 500944 h 586760"/>
                <a:gd name="connsiteX14" fmla="*/ 278613 w 1485588"/>
                <a:gd name="connsiteY14" fmla="*/ 361872 h 586760"/>
                <a:gd name="connsiteX15" fmla="*/ 720167 w 1485588"/>
                <a:gd name="connsiteY15" fmla="*/ 240184 h 586760"/>
                <a:gd name="connsiteX16" fmla="*/ 730598 w 1485588"/>
                <a:gd name="connsiteY16" fmla="*/ 153263 h 586760"/>
                <a:gd name="connsiteX17" fmla="*/ 508082 w 1485588"/>
                <a:gd name="connsiteY17" fmla="*/ 188031 h 586760"/>
                <a:gd name="connsiteX18" fmla="*/ 146494 w 1485588"/>
                <a:gd name="connsiteY18" fmla="*/ 313196 h 586760"/>
                <a:gd name="connsiteX19" fmla="*/ 76958 w 1485588"/>
                <a:gd name="connsiteY19" fmla="*/ 247137 h 586760"/>
                <a:gd name="connsiteX20" fmla="*/ 177786 w 1485588"/>
                <a:gd name="connsiteY20" fmla="*/ 163694 h 586760"/>
                <a:gd name="connsiteX21" fmla="*/ 674969 w 1485588"/>
                <a:gd name="connsiteY21" fmla="*/ 38529 h 586760"/>
                <a:gd name="connsiteX22" fmla="*/ 1120000 w 1485588"/>
                <a:gd name="connsiteY22" fmla="*/ 284 h 586760"/>
                <a:gd name="connsiteX23" fmla="*/ 1408575 w 1485588"/>
                <a:gd name="connsiteY23" fmla="*/ 24622 h 586760"/>
                <a:gd name="connsiteX24" fmla="*/ 1485065 w 1485588"/>
                <a:gd name="connsiteY24" fmla="*/ 87204 h 586760"/>
                <a:gd name="connsiteX25" fmla="*/ 1429436 w 1485588"/>
                <a:gd name="connsiteY25" fmla="*/ 142833 h 586760"/>
                <a:gd name="connsiteX26" fmla="*/ 1210397 w 1485588"/>
                <a:gd name="connsiteY26" fmla="*/ 118495 h 586760"/>
                <a:gd name="connsiteX27" fmla="*/ 963544 w 1485588"/>
                <a:gd name="connsiteY27" fmla="*/ 115018 h 586760"/>
                <a:gd name="connsiteX28" fmla="*/ 869670 w 1485588"/>
                <a:gd name="connsiteY28" fmla="*/ 160217 h 586760"/>
                <a:gd name="connsiteX29" fmla="*/ 939206 w 1485588"/>
                <a:gd name="connsiteY29" fmla="*/ 205415 h 586760"/>
                <a:gd name="connsiteX0" fmla="*/ 1350407 w 1486526"/>
                <a:gd name="connsiteY0" fmla="*/ 532235 h 596689"/>
                <a:gd name="connsiteX1" fmla="*/ 856701 w 1486526"/>
                <a:gd name="connsiteY1" fmla="*/ 511374 h 596689"/>
                <a:gd name="connsiteX2" fmla="*/ 637662 w 1486526"/>
                <a:gd name="connsiteY2" fmla="*/ 556573 h 596689"/>
                <a:gd name="connsiteX3" fmla="*/ 529881 w 1486526"/>
                <a:gd name="connsiteY3" fmla="*/ 521805 h 596689"/>
                <a:gd name="connsiteX4" fmla="*/ 620277 w 1486526"/>
                <a:gd name="connsiteY4" fmla="*/ 452268 h 596689"/>
                <a:gd name="connsiteX5" fmla="*/ 867131 w 1486526"/>
                <a:gd name="connsiteY5" fmla="*/ 407070 h 596689"/>
                <a:gd name="connsiteX6" fmla="*/ 1239150 w 1486526"/>
                <a:gd name="connsiteY6" fmla="*/ 407070 h 596689"/>
                <a:gd name="connsiteX7" fmla="*/ 1308686 w 1486526"/>
                <a:gd name="connsiteY7" fmla="*/ 361872 h 596689"/>
                <a:gd name="connsiteX8" fmla="*/ 1180044 w 1486526"/>
                <a:gd name="connsiteY8" fmla="*/ 313196 h 596689"/>
                <a:gd name="connsiteX9" fmla="*/ 707198 w 1486526"/>
                <a:gd name="connsiteY9" fmla="*/ 341011 h 596689"/>
                <a:gd name="connsiteX10" fmla="*/ 286505 w 1486526"/>
                <a:gd name="connsiteY10" fmla="*/ 480083 h 596689"/>
                <a:gd name="connsiteX11" fmla="*/ 140479 w 1486526"/>
                <a:gd name="connsiteY11" fmla="*/ 556573 h 596689"/>
                <a:gd name="connsiteX12" fmla="*/ 29221 w 1486526"/>
                <a:gd name="connsiteY12" fmla="*/ 584387 h 596689"/>
                <a:gd name="connsiteX13" fmla="*/ 22267 w 1486526"/>
                <a:gd name="connsiteY13" fmla="*/ 500944 h 596689"/>
                <a:gd name="connsiteX14" fmla="*/ 279551 w 1486526"/>
                <a:gd name="connsiteY14" fmla="*/ 361872 h 596689"/>
                <a:gd name="connsiteX15" fmla="*/ 721105 w 1486526"/>
                <a:gd name="connsiteY15" fmla="*/ 240184 h 596689"/>
                <a:gd name="connsiteX16" fmla="*/ 731536 w 1486526"/>
                <a:gd name="connsiteY16" fmla="*/ 153263 h 596689"/>
                <a:gd name="connsiteX17" fmla="*/ 509020 w 1486526"/>
                <a:gd name="connsiteY17" fmla="*/ 188031 h 596689"/>
                <a:gd name="connsiteX18" fmla="*/ 147432 w 1486526"/>
                <a:gd name="connsiteY18" fmla="*/ 313196 h 596689"/>
                <a:gd name="connsiteX19" fmla="*/ 77896 w 1486526"/>
                <a:gd name="connsiteY19" fmla="*/ 247137 h 596689"/>
                <a:gd name="connsiteX20" fmla="*/ 178724 w 1486526"/>
                <a:gd name="connsiteY20" fmla="*/ 163694 h 596689"/>
                <a:gd name="connsiteX21" fmla="*/ 675907 w 1486526"/>
                <a:gd name="connsiteY21" fmla="*/ 38529 h 596689"/>
                <a:gd name="connsiteX22" fmla="*/ 1120938 w 1486526"/>
                <a:gd name="connsiteY22" fmla="*/ 284 h 596689"/>
                <a:gd name="connsiteX23" fmla="*/ 1409513 w 1486526"/>
                <a:gd name="connsiteY23" fmla="*/ 24622 h 596689"/>
                <a:gd name="connsiteX24" fmla="*/ 1486003 w 1486526"/>
                <a:gd name="connsiteY24" fmla="*/ 87204 h 596689"/>
                <a:gd name="connsiteX25" fmla="*/ 1430374 w 1486526"/>
                <a:gd name="connsiteY25" fmla="*/ 142833 h 596689"/>
                <a:gd name="connsiteX26" fmla="*/ 1211335 w 1486526"/>
                <a:gd name="connsiteY26" fmla="*/ 118495 h 596689"/>
                <a:gd name="connsiteX27" fmla="*/ 964482 w 1486526"/>
                <a:gd name="connsiteY27" fmla="*/ 115018 h 596689"/>
                <a:gd name="connsiteX28" fmla="*/ 870608 w 1486526"/>
                <a:gd name="connsiteY28" fmla="*/ 160217 h 596689"/>
                <a:gd name="connsiteX29" fmla="*/ 940144 w 1486526"/>
                <a:gd name="connsiteY29" fmla="*/ 205415 h 596689"/>
                <a:gd name="connsiteX0" fmla="*/ 1349470 w 1485589"/>
                <a:gd name="connsiteY0" fmla="*/ 532235 h 592272"/>
                <a:gd name="connsiteX1" fmla="*/ 855764 w 1485589"/>
                <a:gd name="connsiteY1" fmla="*/ 511374 h 592272"/>
                <a:gd name="connsiteX2" fmla="*/ 636725 w 1485589"/>
                <a:gd name="connsiteY2" fmla="*/ 556573 h 592272"/>
                <a:gd name="connsiteX3" fmla="*/ 528944 w 1485589"/>
                <a:gd name="connsiteY3" fmla="*/ 521805 h 592272"/>
                <a:gd name="connsiteX4" fmla="*/ 619340 w 1485589"/>
                <a:gd name="connsiteY4" fmla="*/ 452268 h 592272"/>
                <a:gd name="connsiteX5" fmla="*/ 866194 w 1485589"/>
                <a:gd name="connsiteY5" fmla="*/ 407070 h 592272"/>
                <a:gd name="connsiteX6" fmla="*/ 1238213 w 1485589"/>
                <a:gd name="connsiteY6" fmla="*/ 407070 h 592272"/>
                <a:gd name="connsiteX7" fmla="*/ 1307749 w 1485589"/>
                <a:gd name="connsiteY7" fmla="*/ 361872 h 592272"/>
                <a:gd name="connsiteX8" fmla="*/ 1179107 w 1485589"/>
                <a:gd name="connsiteY8" fmla="*/ 313196 h 592272"/>
                <a:gd name="connsiteX9" fmla="*/ 706261 w 1485589"/>
                <a:gd name="connsiteY9" fmla="*/ 341011 h 592272"/>
                <a:gd name="connsiteX10" fmla="*/ 285568 w 1485589"/>
                <a:gd name="connsiteY10" fmla="*/ 480083 h 592272"/>
                <a:gd name="connsiteX11" fmla="*/ 139542 w 1485589"/>
                <a:gd name="connsiteY11" fmla="*/ 556573 h 592272"/>
                <a:gd name="connsiteX12" fmla="*/ 28284 w 1485589"/>
                <a:gd name="connsiteY12" fmla="*/ 584387 h 592272"/>
                <a:gd name="connsiteX13" fmla="*/ 21330 w 1485589"/>
                <a:gd name="connsiteY13" fmla="*/ 500944 h 592272"/>
                <a:gd name="connsiteX14" fmla="*/ 278614 w 1485589"/>
                <a:gd name="connsiteY14" fmla="*/ 361872 h 592272"/>
                <a:gd name="connsiteX15" fmla="*/ 720168 w 1485589"/>
                <a:gd name="connsiteY15" fmla="*/ 240184 h 592272"/>
                <a:gd name="connsiteX16" fmla="*/ 730599 w 1485589"/>
                <a:gd name="connsiteY16" fmla="*/ 153263 h 592272"/>
                <a:gd name="connsiteX17" fmla="*/ 508083 w 1485589"/>
                <a:gd name="connsiteY17" fmla="*/ 188031 h 592272"/>
                <a:gd name="connsiteX18" fmla="*/ 146495 w 1485589"/>
                <a:gd name="connsiteY18" fmla="*/ 313196 h 592272"/>
                <a:gd name="connsiteX19" fmla="*/ 76959 w 1485589"/>
                <a:gd name="connsiteY19" fmla="*/ 247137 h 592272"/>
                <a:gd name="connsiteX20" fmla="*/ 177787 w 1485589"/>
                <a:gd name="connsiteY20" fmla="*/ 163694 h 592272"/>
                <a:gd name="connsiteX21" fmla="*/ 674970 w 1485589"/>
                <a:gd name="connsiteY21" fmla="*/ 38529 h 592272"/>
                <a:gd name="connsiteX22" fmla="*/ 1120001 w 1485589"/>
                <a:gd name="connsiteY22" fmla="*/ 284 h 592272"/>
                <a:gd name="connsiteX23" fmla="*/ 1408576 w 1485589"/>
                <a:gd name="connsiteY23" fmla="*/ 24622 h 592272"/>
                <a:gd name="connsiteX24" fmla="*/ 1485066 w 1485589"/>
                <a:gd name="connsiteY24" fmla="*/ 87204 h 592272"/>
                <a:gd name="connsiteX25" fmla="*/ 1429437 w 1485589"/>
                <a:gd name="connsiteY25" fmla="*/ 142833 h 592272"/>
                <a:gd name="connsiteX26" fmla="*/ 1210398 w 1485589"/>
                <a:gd name="connsiteY26" fmla="*/ 118495 h 592272"/>
                <a:gd name="connsiteX27" fmla="*/ 963545 w 1485589"/>
                <a:gd name="connsiteY27" fmla="*/ 115018 h 592272"/>
                <a:gd name="connsiteX28" fmla="*/ 869671 w 1485589"/>
                <a:gd name="connsiteY28" fmla="*/ 160217 h 592272"/>
                <a:gd name="connsiteX29" fmla="*/ 939207 w 1485589"/>
                <a:gd name="connsiteY29" fmla="*/ 205415 h 592272"/>
                <a:gd name="connsiteX0" fmla="*/ 1349932 w 1486051"/>
                <a:gd name="connsiteY0" fmla="*/ 532235 h 586309"/>
                <a:gd name="connsiteX1" fmla="*/ 856226 w 1486051"/>
                <a:gd name="connsiteY1" fmla="*/ 511374 h 586309"/>
                <a:gd name="connsiteX2" fmla="*/ 637187 w 1486051"/>
                <a:gd name="connsiteY2" fmla="*/ 556573 h 586309"/>
                <a:gd name="connsiteX3" fmla="*/ 529406 w 1486051"/>
                <a:gd name="connsiteY3" fmla="*/ 521805 h 586309"/>
                <a:gd name="connsiteX4" fmla="*/ 619802 w 1486051"/>
                <a:gd name="connsiteY4" fmla="*/ 452268 h 586309"/>
                <a:gd name="connsiteX5" fmla="*/ 866656 w 1486051"/>
                <a:gd name="connsiteY5" fmla="*/ 407070 h 586309"/>
                <a:gd name="connsiteX6" fmla="*/ 1238675 w 1486051"/>
                <a:gd name="connsiteY6" fmla="*/ 407070 h 586309"/>
                <a:gd name="connsiteX7" fmla="*/ 1308211 w 1486051"/>
                <a:gd name="connsiteY7" fmla="*/ 361872 h 586309"/>
                <a:gd name="connsiteX8" fmla="*/ 1179569 w 1486051"/>
                <a:gd name="connsiteY8" fmla="*/ 313196 h 586309"/>
                <a:gd name="connsiteX9" fmla="*/ 706723 w 1486051"/>
                <a:gd name="connsiteY9" fmla="*/ 341011 h 586309"/>
                <a:gd name="connsiteX10" fmla="*/ 286030 w 1486051"/>
                <a:gd name="connsiteY10" fmla="*/ 480083 h 586309"/>
                <a:gd name="connsiteX11" fmla="*/ 150434 w 1486051"/>
                <a:gd name="connsiteY11" fmla="*/ 553096 h 586309"/>
                <a:gd name="connsiteX12" fmla="*/ 28746 w 1486051"/>
                <a:gd name="connsiteY12" fmla="*/ 584387 h 586309"/>
                <a:gd name="connsiteX13" fmla="*/ 21792 w 1486051"/>
                <a:gd name="connsiteY13" fmla="*/ 500944 h 586309"/>
                <a:gd name="connsiteX14" fmla="*/ 279076 w 1486051"/>
                <a:gd name="connsiteY14" fmla="*/ 361872 h 586309"/>
                <a:gd name="connsiteX15" fmla="*/ 720630 w 1486051"/>
                <a:gd name="connsiteY15" fmla="*/ 240184 h 586309"/>
                <a:gd name="connsiteX16" fmla="*/ 731061 w 1486051"/>
                <a:gd name="connsiteY16" fmla="*/ 153263 h 586309"/>
                <a:gd name="connsiteX17" fmla="*/ 508545 w 1486051"/>
                <a:gd name="connsiteY17" fmla="*/ 188031 h 586309"/>
                <a:gd name="connsiteX18" fmla="*/ 146957 w 1486051"/>
                <a:gd name="connsiteY18" fmla="*/ 313196 h 586309"/>
                <a:gd name="connsiteX19" fmla="*/ 77421 w 1486051"/>
                <a:gd name="connsiteY19" fmla="*/ 247137 h 586309"/>
                <a:gd name="connsiteX20" fmla="*/ 178249 w 1486051"/>
                <a:gd name="connsiteY20" fmla="*/ 163694 h 586309"/>
                <a:gd name="connsiteX21" fmla="*/ 675432 w 1486051"/>
                <a:gd name="connsiteY21" fmla="*/ 38529 h 586309"/>
                <a:gd name="connsiteX22" fmla="*/ 1120463 w 1486051"/>
                <a:gd name="connsiteY22" fmla="*/ 284 h 586309"/>
                <a:gd name="connsiteX23" fmla="*/ 1409038 w 1486051"/>
                <a:gd name="connsiteY23" fmla="*/ 24622 h 586309"/>
                <a:gd name="connsiteX24" fmla="*/ 1485528 w 1486051"/>
                <a:gd name="connsiteY24" fmla="*/ 87204 h 586309"/>
                <a:gd name="connsiteX25" fmla="*/ 1429899 w 1486051"/>
                <a:gd name="connsiteY25" fmla="*/ 142833 h 586309"/>
                <a:gd name="connsiteX26" fmla="*/ 1210860 w 1486051"/>
                <a:gd name="connsiteY26" fmla="*/ 118495 h 586309"/>
                <a:gd name="connsiteX27" fmla="*/ 964007 w 1486051"/>
                <a:gd name="connsiteY27" fmla="*/ 115018 h 586309"/>
                <a:gd name="connsiteX28" fmla="*/ 870133 w 1486051"/>
                <a:gd name="connsiteY28" fmla="*/ 160217 h 586309"/>
                <a:gd name="connsiteX29" fmla="*/ 939669 w 1486051"/>
                <a:gd name="connsiteY29" fmla="*/ 205415 h 586309"/>
                <a:gd name="connsiteX0" fmla="*/ 1340641 w 1476760"/>
                <a:gd name="connsiteY0" fmla="*/ 532235 h 587306"/>
                <a:gd name="connsiteX1" fmla="*/ 846935 w 1476760"/>
                <a:gd name="connsiteY1" fmla="*/ 511374 h 587306"/>
                <a:gd name="connsiteX2" fmla="*/ 627896 w 1476760"/>
                <a:gd name="connsiteY2" fmla="*/ 556573 h 587306"/>
                <a:gd name="connsiteX3" fmla="*/ 520115 w 1476760"/>
                <a:gd name="connsiteY3" fmla="*/ 521805 h 587306"/>
                <a:gd name="connsiteX4" fmla="*/ 610511 w 1476760"/>
                <a:gd name="connsiteY4" fmla="*/ 452268 h 587306"/>
                <a:gd name="connsiteX5" fmla="*/ 857365 w 1476760"/>
                <a:gd name="connsiteY5" fmla="*/ 407070 h 587306"/>
                <a:gd name="connsiteX6" fmla="*/ 1229384 w 1476760"/>
                <a:gd name="connsiteY6" fmla="*/ 407070 h 587306"/>
                <a:gd name="connsiteX7" fmla="*/ 1298920 w 1476760"/>
                <a:gd name="connsiteY7" fmla="*/ 361872 h 587306"/>
                <a:gd name="connsiteX8" fmla="*/ 1170278 w 1476760"/>
                <a:gd name="connsiteY8" fmla="*/ 313196 h 587306"/>
                <a:gd name="connsiteX9" fmla="*/ 697432 w 1476760"/>
                <a:gd name="connsiteY9" fmla="*/ 341011 h 587306"/>
                <a:gd name="connsiteX10" fmla="*/ 276739 w 1476760"/>
                <a:gd name="connsiteY10" fmla="*/ 480083 h 587306"/>
                <a:gd name="connsiteX11" fmla="*/ 141143 w 1476760"/>
                <a:gd name="connsiteY11" fmla="*/ 553096 h 587306"/>
                <a:gd name="connsiteX12" fmla="*/ 19455 w 1476760"/>
                <a:gd name="connsiteY12" fmla="*/ 584387 h 587306"/>
                <a:gd name="connsiteX13" fmla="*/ 26408 w 1476760"/>
                <a:gd name="connsiteY13" fmla="*/ 483560 h 587306"/>
                <a:gd name="connsiteX14" fmla="*/ 269785 w 1476760"/>
                <a:gd name="connsiteY14" fmla="*/ 361872 h 587306"/>
                <a:gd name="connsiteX15" fmla="*/ 711339 w 1476760"/>
                <a:gd name="connsiteY15" fmla="*/ 240184 h 587306"/>
                <a:gd name="connsiteX16" fmla="*/ 721770 w 1476760"/>
                <a:gd name="connsiteY16" fmla="*/ 153263 h 587306"/>
                <a:gd name="connsiteX17" fmla="*/ 499254 w 1476760"/>
                <a:gd name="connsiteY17" fmla="*/ 188031 h 587306"/>
                <a:gd name="connsiteX18" fmla="*/ 137666 w 1476760"/>
                <a:gd name="connsiteY18" fmla="*/ 313196 h 587306"/>
                <a:gd name="connsiteX19" fmla="*/ 68130 w 1476760"/>
                <a:gd name="connsiteY19" fmla="*/ 247137 h 587306"/>
                <a:gd name="connsiteX20" fmla="*/ 168958 w 1476760"/>
                <a:gd name="connsiteY20" fmla="*/ 163694 h 587306"/>
                <a:gd name="connsiteX21" fmla="*/ 666141 w 1476760"/>
                <a:gd name="connsiteY21" fmla="*/ 38529 h 587306"/>
                <a:gd name="connsiteX22" fmla="*/ 1111172 w 1476760"/>
                <a:gd name="connsiteY22" fmla="*/ 284 h 587306"/>
                <a:gd name="connsiteX23" fmla="*/ 1399747 w 1476760"/>
                <a:gd name="connsiteY23" fmla="*/ 24622 h 587306"/>
                <a:gd name="connsiteX24" fmla="*/ 1476237 w 1476760"/>
                <a:gd name="connsiteY24" fmla="*/ 87204 h 587306"/>
                <a:gd name="connsiteX25" fmla="*/ 1420608 w 1476760"/>
                <a:gd name="connsiteY25" fmla="*/ 142833 h 587306"/>
                <a:gd name="connsiteX26" fmla="*/ 1201569 w 1476760"/>
                <a:gd name="connsiteY26" fmla="*/ 118495 h 587306"/>
                <a:gd name="connsiteX27" fmla="*/ 954716 w 1476760"/>
                <a:gd name="connsiteY27" fmla="*/ 115018 h 587306"/>
                <a:gd name="connsiteX28" fmla="*/ 860842 w 1476760"/>
                <a:gd name="connsiteY28" fmla="*/ 160217 h 587306"/>
                <a:gd name="connsiteX29" fmla="*/ 930378 w 1476760"/>
                <a:gd name="connsiteY29" fmla="*/ 205415 h 587306"/>
                <a:gd name="connsiteX0" fmla="*/ 1340641 w 1476760"/>
                <a:gd name="connsiteY0" fmla="*/ 532235 h 597101"/>
                <a:gd name="connsiteX1" fmla="*/ 846935 w 1476760"/>
                <a:gd name="connsiteY1" fmla="*/ 511374 h 597101"/>
                <a:gd name="connsiteX2" fmla="*/ 627896 w 1476760"/>
                <a:gd name="connsiteY2" fmla="*/ 556573 h 597101"/>
                <a:gd name="connsiteX3" fmla="*/ 520115 w 1476760"/>
                <a:gd name="connsiteY3" fmla="*/ 521805 h 597101"/>
                <a:gd name="connsiteX4" fmla="*/ 610511 w 1476760"/>
                <a:gd name="connsiteY4" fmla="*/ 452268 h 597101"/>
                <a:gd name="connsiteX5" fmla="*/ 857365 w 1476760"/>
                <a:gd name="connsiteY5" fmla="*/ 407070 h 597101"/>
                <a:gd name="connsiteX6" fmla="*/ 1229384 w 1476760"/>
                <a:gd name="connsiteY6" fmla="*/ 407070 h 597101"/>
                <a:gd name="connsiteX7" fmla="*/ 1298920 w 1476760"/>
                <a:gd name="connsiteY7" fmla="*/ 361872 h 597101"/>
                <a:gd name="connsiteX8" fmla="*/ 1170278 w 1476760"/>
                <a:gd name="connsiteY8" fmla="*/ 313196 h 597101"/>
                <a:gd name="connsiteX9" fmla="*/ 697432 w 1476760"/>
                <a:gd name="connsiteY9" fmla="*/ 341011 h 597101"/>
                <a:gd name="connsiteX10" fmla="*/ 276739 w 1476760"/>
                <a:gd name="connsiteY10" fmla="*/ 480083 h 597101"/>
                <a:gd name="connsiteX11" fmla="*/ 141143 w 1476760"/>
                <a:gd name="connsiteY11" fmla="*/ 553096 h 597101"/>
                <a:gd name="connsiteX12" fmla="*/ 19455 w 1476760"/>
                <a:gd name="connsiteY12" fmla="*/ 584387 h 597101"/>
                <a:gd name="connsiteX13" fmla="*/ 26408 w 1476760"/>
                <a:gd name="connsiteY13" fmla="*/ 483560 h 597101"/>
                <a:gd name="connsiteX14" fmla="*/ 269785 w 1476760"/>
                <a:gd name="connsiteY14" fmla="*/ 361872 h 597101"/>
                <a:gd name="connsiteX15" fmla="*/ 711339 w 1476760"/>
                <a:gd name="connsiteY15" fmla="*/ 240184 h 597101"/>
                <a:gd name="connsiteX16" fmla="*/ 721770 w 1476760"/>
                <a:gd name="connsiteY16" fmla="*/ 153263 h 597101"/>
                <a:gd name="connsiteX17" fmla="*/ 499254 w 1476760"/>
                <a:gd name="connsiteY17" fmla="*/ 188031 h 597101"/>
                <a:gd name="connsiteX18" fmla="*/ 137666 w 1476760"/>
                <a:gd name="connsiteY18" fmla="*/ 313196 h 597101"/>
                <a:gd name="connsiteX19" fmla="*/ 68130 w 1476760"/>
                <a:gd name="connsiteY19" fmla="*/ 247137 h 597101"/>
                <a:gd name="connsiteX20" fmla="*/ 168958 w 1476760"/>
                <a:gd name="connsiteY20" fmla="*/ 163694 h 597101"/>
                <a:gd name="connsiteX21" fmla="*/ 666141 w 1476760"/>
                <a:gd name="connsiteY21" fmla="*/ 38529 h 597101"/>
                <a:gd name="connsiteX22" fmla="*/ 1111172 w 1476760"/>
                <a:gd name="connsiteY22" fmla="*/ 284 h 597101"/>
                <a:gd name="connsiteX23" fmla="*/ 1399747 w 1476760"/>
                <a:gd name="connsiteY23" fmla="*/ 24622 h 597101"/>
                <a:gd name="connsiteX24" fmla="*/ 1476237 w 1476760"/>
                <a:gd name="connsiteY24" fmla="*/ 87204 h 597101"/>
                <a:gd name="connsiteX25" fmla="*/ 1420608 w 1476760"/>
                <a:gd name="connsiteY25" fmla="*/ 142833 h 597101"/>
                <a:gd name="connsiteX26" fmla="*/ 1201569 w 1476760"/>
                <a:gd name="connsiteY26" fmla="*/ 118495 h 597101"/>
                <a:gd name="connsiteX27" fmla="*/ 954716 w 1476760"/>
                <a:gd name="connsiteY27" fmla="*/ 115018 h 597101"/>
                <a:gd name="connsiteX28" fmla="*/ 860842 w 1476760"/>
                <a:gd name="connsiteY28" fmla="*/ 160217 h 597101"/>
                <a:gd name="connsiteX29" fmla="*/ 930378 w 1476760"/>
                <a:gd name="connsiteY29" fmla="*/ 205415 h 597101"/>
                <a:gd name="connsiteX0" fmla="*/ 1344441 w 1480560"/>
                <a:gd name="connsiteY0" fmla="*/ 532235 h 595632"/>
                <a:gd name="connsiteX1" fmla="*/ 850735 w 1480560"/>
                <a:gd name="connsiteY1" fmla="*/ 511374 h 595632"/>
                <a:gd name="connsiteX2" fmla="*/ 631696 w 1480560"/>
                <a:gd name="connsiteY2" fmla="*/ 556573 h 595632"/>
                <a:gd name="connsiteX3" fmla="*/ 523915 w 1480560"/>
                <a:gd name="connsiteY3" fmla="*/ 521805 h 595632"/>
                <a:gd name="connsiteX4" fmla="*/ 614311 w 1480560"/>
                <a:gd name="connsiteY4" fmla="*/ 452268 h 595632"/>
                <a:gd name="connsiteX5" fmla="*/ 861165 w 1480560"/>
                <a:gd name="connsiteY5" fmla="*/ 407070 h 595632"/>
                <a:gd name="connsiteX6" fmla="*/ 1233184 w 1480560"/>
                <a:gd name="connsiteY6" fmla="*/ 407070 h 595632"/>
                <a:gd name="connsiteX7" fmla="*/ 1302720 w 1480560"/>
                <a:gd name="connsiteY7" fmla="*/ 361872 h 595632"/>
                <a:gd name="connsiteX8" fmla="*/ 1174078 w 1480560"/>
                <a:gd name="connsiteY8" fmla="*/ 313196 h 595632"/>
                <a:gd name="connsiteX9" fmla="*/ 701232 w 1480560"/>
                <a:gd name="connsiteY9" fmla="*/ 341011 h 595632"/>
                <a:gd name="connsiteX10" fmla="*/ 280539 w 1480560"/>
                <a:gd name="connsiteY10" fmla="*/ 480083 h 595632"/>
                <a:gd name="connsiteX11" fmla="*/ 144943 w 1480560"/>
                <a:gd name="connsiteY11" fmla="*/ 553096 h 595632"/>
                <a:gd name="connsiteX12" fmla="*/ 23255 w 1480560"/>
                <a:gd name="connsiteY12" fmla="*/ 584387 h 595632"/>
                <a:gd name="connsiteX13" fmla="*/ 30208 w 1480560"/>
                <a:gd name="connsiteY13" fmla="*/ 483560 h 595632"/>
                <a:gd name="connsiteX14" fmla="*/ 273585 w 1480560"/>
                <a:gd name="connsiteY14" fmla="*/ 361872 h 595632"/>
                <a:gd name="connsiteX15" fmla="*/ 715139 w 1480560"/>
                <a:gd name="connsiteY15" fmla="*/ 240184 h 595632"/>
                <a:gd name="connsiteX16" fmla="*/ 725570 w 1480560"/>
                <a:gd name="connsiteY16" fmla="*/ 153263 h 595632"/>
                <a:gd name="connsiteX17" fmla="*/ 503054 w 1480560"/>
                <a:gd name="connsiteY17" fmla="*/ 188031 h 595632"/>
                <a:gd name="connsiteX18" fmla="*/ 141466 w 1480560"/>
                <a:gd name="connsiteY18" fmla="*/ 313196 h 595632"/>
                <a:gd name="connsiteX19" fmla="*/ 71930 w 1480560"/>
                <a:gd name="connsiteY19" fmla="*/ 247137 h 595632"/>
                <a:gd name="connsiteX20" fmla="*/ 172758 w 1480560"/>
                <a:gd name="connsiteY20" fmla="*/ 163694 h 595632"/>
                <a:gd name="connsiteX21" fmla="*/ 669941 w 1480560"/>
                <a:gd name="connsiteY21" fmla="*/ 38529 h 595632"/>
                <a:gd name="connsiteX22" fmla="*/ 1114972 w 1480560"/>
                <a:gd name="connsiteY22" fmla="*/ 284 h 595632"/>
                <a:gd name="connsiteX23" fmla="*/ 1403547 w 1480560"/>
                <a:gd name="connsiteY23" fmla="*/ 24622 h 595632"/>
                <a:gd name="connsiteX24" fmla="*/ 1480037 w 1480560"/>
                <a:gd name="connsiteY24" fmla="*/ 87204 h 595632"/>
                <a:gd name="connsiteX25" fmla="*/ 1424408 w 1480560"/>
                <a:gd name="connsiteY25" fmla="*/ 142833 h 595632"/>
                <a:gd name="connsiteX26" fmla="*/ 1205369 w 1480560"/>
                <a:gd name="connsiteY26" fmla="*/ 118495 h 595632"/>
                <a:gd name="connsiteX27" fmla="*/ 958516 w 1480560"/>
                <a:gd name="connsiteY27" fmla="*/ 115018 h 595632"/>
                <a:gd name="connsiteX28" fmla="*/ 864642 w 1480560"/>
                <a:gd name="connsiteY28" fmla="*/ 160217 h 595632"/>
                <a:gd name="connsiteX29" fmla="*/ 934178 w 1480560"/>
                <a:gd name="connsiteY29" fmla="*/ 205415 h 595632"/>
                <a:gd name="connsiteX0" fmla="*/ 1349217 w 1485336"/>
                <a:gd name="connsiteY0" fmla="*/ 532235 h 584390"/>
                <a:gd name="connsiteX1" fmla="*/ 855511 w 1485336"/>
                <a:gd name="connsiteY1" fmla="*/ 511374 h 584390"/>
                <a:gd name="connsiteX2" fmla="*/ 636472 w 1485336"/>
                <a:gd name="connsiteY2" fmla="*/ 556573 h 584390"/>
                <a:gd name="connsiteX3" fmla="*/ 528691 w 1485336"/>
                <a:gd name="connsiteY3" fmla="*/ 521805 h 584390"/>
                <a:gd name="connsiteX4" fmla="*/ 619087 w 1485336"/>
                <a:gd name="connsiteY4" fmla="*/ 452268 h 584390"/>
                <a:gd name="connsiteX5" fmla="*/ 865941 w 1485336"/>
                <a:gd name="connsiteY5" fmla="*/ 407070 h 584390"/>
                <a:gd name="connsiteX6" fmla="*/ 1237960 w 1485336"/>
                <a:gd name="connsiteY6" fmla="*/ 407070 h 584390"/>
                <a:gd name="connsiteX7" fmla="*/ 1307496 w 1485336"/>
                <a:gd name="connsiteY7" fmla="*/ 361872 h 584390"/>
                <a:gd name="connsiteX8" fmla="*/ 1178854 w 1485336"/>
                <a:gd name="connsiteY8" fmla="*/ 313196 h 584390"/>
                <a:gd name="connsiteX9" fmla="*/ 706008 w 1485336"/>
                <a:gd name="connsiteY9" fmla="*/ 341011 h 584390"/>
                <a:gd name="connsiteX10" fmla="*/ 285315 w 1485336"/>
                <a:gd name="connsiteY10" fmla="*/ 480083 h 584390"/>
                <a:gd name="connsiteX11" fmla="*/ 28031 w 1485336"/>
                <a:gd name="connsiteY11" fmla="*/ 584387 h 584390"/>
                <a:gd name="connsiteX12" fmla="*/ 34984 w 1485336"/>
                <a:gd name="connsiteY12" fmla="*/ 483560 h 584390"/>
                <a:gd name="connsiteX13" fmla="*/ 278361 w 1485336"/>
                <a:gd name="connsiteY13" fmla="*/ 361872 h 584390"/>
                <a:gd name="connsiteX14" fmla="*/ 719915 w 1485336"/>
                <a:gd name="connsiteY14" fmla="*/ 240184 h 584390"/>
                <a:gd name="connsiteX15" fmla="*/ 730346 w 1485336"/>
                <a:gd name="connsiteY15" fmla="*/ 153263 h 584390"/>
                <a:gd name="connsiteX16" fmla="*/ 507830 w 1485336"/>
                <a:gd name="connsiteY16" fmla="*/ 188031 h 584390"/>
                <a:gd name="connsiteX17" fmla="*/ 146242 w 1485336"/>
                <a:gd name="connsiteY17" fmla="*/ 313196 h 584390"/>
                <a:gd name="connsiteX18" fmla="*/ 76706 w 1485336"/>
                <a:gd name="connsiteY18" fmla="*/ 247137 h 584390"/>
                <a:gd name="connsiteX19" fmla="*/ 177534 w 1485336"/>
                <a:gd name="connsiteY19" fmla="*/ 163694 h 584390"/>
                <a:gd name="connsiteX20" fmla="*/ 674717 w 1485336"/>
                <a:gd name="connsiteY20" fmla="*/ 38529 h 584390"/>
                <a:gd name="connsiteX21" fmla="*/ 1119748 w 1485336"/>
                <a:gd name="connsiteY21" fmla="*/ 284 h 584390"/>
                <a:gd name="connsiteX22" fmla="*/ 1408323 w 1485336"/>
                <a:gd name="connsiteY22" fmla="*/ 24622 h 584390"/>
                <a:gd name="connsiteX23" fmla="*/ 1484813 w 1485336"/>
                <a:gd name="connsiteY23" fmla="*/ 87204 h 584390"/>
                <a:gd name="connsiteX24" fmla="*/ 1429184 w 1485336"/>
                <a:gd name="connsiteY24" fmla="*/ 142833 h 584390"/>
                <a:gd name="connsiteX25" fmla="*/ 1210145 w 1485336"/>
                <a:gd name="connsiteY25" fmla="*/ 118495 h 584390"/>
                <a:gd name="connsiteX26" fmla="*/ 963292 w 1485336"/>
                <a:gd name="connsiteY26" fmla="*/ 115018 h 584390"/>
                <a:gd name="connsiteX27" fmla="*/ 869418 w 1485336"/>
                <a:gd name="connsiteY27" fmla="*/ 160217 h 584390"/>
                <a:gd name="connsiteX28" fmla="*/ 938954 w 1485336"/>
                <a:gd name="connsiteY28" fmla="*/ 205415 h 584390"/>
                <a:gd name="connsiteX0" fmla="*/ 1345106 w 1481225"/>
                <a:gd name="connsiteY0" fmla="*/ 532235 h 591503"/>
                <a:gd name="connsiteX1" fmla="*/ 851400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51400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6700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6700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81225" h="591503">
                  <a:moveTo>
                    <a:pt x="1345106" y="532235"/>
                  </a:moveTo>
                  <a:cubicBezTo>
                    <a:pt x="1159966" y="519486"/>
                    <a:pt x="1015388" y="505579"/>
                    <a:pt x="893121" y="511374"/>
                  </a:cubicBezTo>
                  <a:cubicBezTo>
                    <a:pt x="770854" y="517169"/>
                    <a:pt x="672924" y="565265"/>
                    <a:pt x="611501" y="567003"/>
                  </a:cubicBezTo>
                  <a:cubicBezTo>
                    <a:pt x="550078" y="568741"/>
                    <a:pt x="534431" y="561788"/>
                    <a:pt x="524580" y="521805"/>
                  </a:cubicBezTo>
                  <a:cubicBezTo>
                    <a:pt x="514729" y="481822"/>
                    <a:pt x="558768" y="471390"/>
                    <a:pt x="614976" y="452268"/>
                  </a:cubicBezTo>
                  <a:cubicBezTo>
                    <a:pt x="671184" y="433146"/>
                    <a:pt x="762161" y="414603"/>
                    <a:pt x="861830" y="407070"/>
                  </a:cubicBezTo>
                  <a:cubicBezTo>
                    <a:pt x="961499" y="399537"/>
                    <a:pt x="1139396" y="414603"/>
                    <a:pt x="1212988" y="407070"/>
                  </a:cubicBezTo>
                  <a:cubicBezTo>
                    <a:pt x="1286580" y="399537"/>
                    <a:pt x="1306282" y="398379"/>
                    <a:pt x="1303385" y="361872"/>
                  </a:cubicBezTo>
                  <a:cubicBezTo>
                    <a:pt x="1300488" y="325365"/>
                    <a:pt x="1274991" y="316673"/>
                    <a:pt x="1174743" y="313196"/>
                  </a:cubicBezTo>
                  <a:cubicBezTo>
                    <a:pt x="1074495" y="309719"/>
                    <a:pt x="850820" y="313197"/>
                    <a:pt x="701897" y="341011"/>
                  </a:cubicBezTo>
                  <a:cubicBezTo>
                    <a:pt x="552974" y="368825"/>
                    <a:pt x="394200" y="439520"/>
                    <a:pt x="281204" y="480083"/>
                  </a:cubicBezTo>
                  <a:cubicBezTo>
                    <a:pt x="168208" y="520646"/>
                    <a:pt x="55212" y="618576"/>
                    <a:pt x="23920" y="584387"/>
                  </a:cubicBezTo>
                  <a:cubicBezTo>
                    <a:pt x="-7372" y="550198"/>
                    <a:pt x="-10849" y="520646"/>
                    <a:pt x="30873" y="483560"/>
                  </a:cubicBezTo>
                  <a:cubicBezTo>
                    <a:pt x="72595" y="446474"/>
                    <a:pt x="160095" y="402435"/>
                    <a:pt x="274250" y="361872"/>
                  </a:cubicBezTo>
                  <a:cubicBezTo>
                    <a:pt x="388405" y="321309"/>
                    <a:pt x="640473" y="274952"/>
                    <a:pt x="715804" y="240184"/>
                  </a:cubicBezTo>
                  <a:cubicBezTo>
                    <a:pt x="791135" y="205416"/>
                    <a:pt x="761583" y="161955"/>
                    <a:pt x="726235" y="153263"/>
                  </a:cubicBezTo>
                  <a:cubicBezTo>
                    <a:pt x="690888" y="144571"/>
                    <a:pt x="601070" y="161376"/>
                    <a:pt x="503719" y="188031"/>
                  </a:cubicBezTo>
                  <a:cubicBezTo>
                    <a:pt x="406368" y="214686"/>
                    <a:pt x="213985" y="303345"/>
                    <a:pt x="142131" y="313196"/>
                  </a:cubicBezTo>
                  <a:cubicBezTo>
                    <a:pt x="70277" y="323047"/>
                    <a:pt x="67380" y="272054"/>
                    <a:pt x="72595" y="247137"/>
                  </a:cubicBezTo>
                  <a:cubicBezTo>
                    <a:pt x="77810" y="222220"/>
                    <a:pt x="73755" y="198462"/>
                    <a:pt x="173423" y="163694"/>
                  </a:cubicBezTo>
                  <a:cubicBezTo>
                    <a:pt x="273091" y="128926"/>
                    <a:pt x="513570" y="65764"/>
                    <a:pt x="670606" y="38529"/>
                  </a:cubicBezTo>
                  <a:cubicBezTo>
                    <a:pt x="827642" y="11294"/>
                    <a:pt x="993369" y="2602"/>
                    <a:pt x="1115637" y="284"/>
                  </a:cubicBezTo>
                  <a:cubicBezTo>
                    <a:pt x="1237905" y="-2034"/>
                    <a:pt x="1343368" y="10135"/>
                    <a:pt x="1404212" y="24622"/>
                  </a:cubicBezTo>
                  <a:cubicBezTo>
                    <a:pt x="1465056" y="39109"/>
                    <a:pt x="1477225" y="67502"/>
                    <a:pt x="1480702" y="87204"/>
                  </a:cubicBezTo>
                  <a:cubicBezTo>
                    <a:pt x="1484179" y="106906"/>
                    <a:pt x="1470851" y="137618"/>
                    <a:pt x="1425073" y="142833"/>
                  </a:cubicBezTo>
                  <a:cubicBezTo>
                    <a:pt x="1379295" y="148048"/>
                    <a:pt x="1283683" y="123131"/>
                    <a:pt x="1206034" y="118495"/>
                  </a:cubicBezTo>
                  <a:cubicBezTo>
                    <a:pt x="1128385" y="113859"/>
                    <a:pt x="1015969" y="108064"/>
                    <a:pt x="959181" y="115018"/>
                  </a:cubicBezTo>
                  <a:cubicBezTo>
                    <a:pt x="902393" y="121972"/>
                    <a:pt x="865887" y="120814"/>
                    <a:pt x="865307" y="160217"/>
                  </a:cubicBezTo>
                  <a:cubicBezTo>
                    <a:pt x="875158" y="210051"/>
                    <a:pt x="894569" y="200780"/>
                    <a:pt x="934843" y="205415"/>
                  </a:cubicBezTo>
                </a:path>
              </a:pathLst>
            </a:custGeom>
            <a:grpFill/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1E1634-B6B6-770F-575F-EED9F6393AB9}"/>
              </a:ext>
            </a:extLst>
          </p:cNvPr>
          <p:cNvGrpSpPr/>
          <p:nvPr/>
        </p:nvGrpSpPr>
        <p:grpSpPr>
          <a:xfrm>
            <a:off x="758536" y="1678134"/>
            <a:ext cx="5049982" cy="368876"/>
            <a:chOff x="758536" y="1678134"/>
            <a:chExt cx="5049982" cy="36887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5680B5-5C20-BA3A-2C72-4046AB6C506F}"/>
                </a:ext>
              </a:extLst>
            </p:cNvPr>
            <p:cNvSpPr/>
            <p:nvPr/>
          </p:nvSpPr>
          <p:spPr bwMode="auto">
            <a:xfrm>
              <a:off x="758536" y="1693719"/>
              <a:ext cx="5049982" cy="353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236C624-25A8-FF3E-B513-058B3C2352D3}"/>
                </a:ext>
              </a:extLst>
            </p:cNvPr>
            <p:cNvCxnSpPr/>
            <p:nvPr/>
          </p:nvCxnSpPr>
          <p:spPr bwMode="auto">
            <a:xfrm>
              <a:off x="758536" y="1678134"/>
              <a:ext cx="5049982" cy="0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58AB14F-7370-2581-AC73-3761A64BA053}"/>
                </a:ext>
              </a:extLst>
            </p:cNvPr>
            <p:cNvCxnSpPr/>
            <p:nvPr/>
          </p:nvCxnSpPr>
          <p:spPr bwMode="auto">
            <a:xfrm>
              <a:off x="758536" y="2047010"/>
              <a:ext cx="5049982" cy="0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siRNA Approach: Pi*Z Is a Liver Toxin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E79FA58-208A-8D33-E740-21B823D12AFC}"/>
              </a:ext>
            </a:extLst>
          </p:cNvPr>
          <p:cNvSpPr txBox="1">
            <a:spLocks/>
          </p:cNvSpPr>
          <p:nvPr/>
        </p:nvSpPr>
        <p:spPr>
          <a:xfrm>
            <a:off x="404511" y="6376614"/>
            <a:ext cx="8454926" cy="25651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nl-NL" sz="1200" b="0" i="0" u="none" strike="noStrike" dirty="0">
                <a:solidFill>
                  <a:schemeClr val="bg2"/>
                </a:solidFill>
                <a:effectLst/>
                <a:latin typeface="+mn-lt"/>
              </a:rPr>
              <a:t>Adapted from Rademacher. Curr Opin Gastroenterol. 2023</a:t>
            </a:r>
            <a:r>
              <a:rPr lang="nl-NL" sz="1200" b="0" i="0" dirty="0">
                <a:solidFill>
                  <a:schemeClr val="bg2"/>
                </a:solidFill>
                <a:effectLst/>
                <a:latin typeface="+mn-lt"/>
              </a:rPr>
              <a:t>​;39:163.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14BAE6E-B6A5-4E56-FBEB-811DDBD2B074}"/>
              </a:ext>
            </a:extLst>
          </p:cNvPr>
          <p:cNvSpPr/>
          <p:nvPr/>
        </p:nvSpPr>
        <p:spPr bwMode="auto">
          <a:xfrm>
            <a:off x="3269619" y="3472446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57CE0C2-412D-7A2E-BDB8-C19D9F6FAFA0}"/>
              </a:ext>
            </a:extLst>
          </p:cNvPr>
          <p:cNvSpPr/>
          <p:nvPr/>
        </p:nvSpPr>
        <p:spPr bwMode="auto">
          <a:xfrm>
            <a:off x="3479108" y="3499040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6E30DF-E37E-E150-2179-4C32DB34B9E5}"/>
              </a:ext>
            </a:extLst>
          </p:cNvPr>
          <p:cNvSpPr/>
          <p:nvPr/>
        </p:nvSpPr>
        <p:spPr bwMode="auto">
          <a:xfrm>
            <a:off x="3198930" y="3284439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21F9437-4AC0-06B7-5A07-066F2E0EA229}"/>
              </a:ext>
            </a:extLst>
          </p:cNvPr>
          <p:cNvSpPr/>
          <p:nvPr/>
        </p:nvSpPr>
        <p:spPr bwMode="auto">
          <a:xfrm>
            <a:off x="3339019" y="3259973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09465A-E0DE-65C2-94CE-EE2461C64F8B}"/>
              </a:ext>
            </a:extLst>
          </p:cNvPr>
          <p:cNvSpPr/>
          <p:nvPr/>
        </p:nvSpPr>
        <p:spPr bwMode="auto">
          <a:xfrm>
            <a:off x="3398952" y="3332087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77558B3-67BC-B414-26AB-0ED8E96BF0C1}"/>
              </a:ext>
            </a:extLst>
          </p:cNvPr>
          <p:cNvSpPr/>
          <p:nvPr/>
        </p:nvSpPr>
        <p:spPr bwMode="auto">
          <a:xfrm>
            <a:off x="3555589" y="3315850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58D8E48-6C86-56E9-1948-7D2E455C3A35}"/>
              </a:ext>
            </a:extLst>
          </p:cNvPr>
          <p:cNvSpPr/>
          <p:nvPr/>
        </p:nvSpPr>
        <p:spPr bwMode="auto">
          <a:xfrm>
            <a:off x="3538204" y="225708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D925948-80C6-4958-C943-8E53FDA9CEC9}"/>
              </a:ext>
            </a:extLst>
          </p:cNvPr>
          <p:cNvSpPr/>
          <p:nvPr/>
        </p:nvSpPr>
        <p:spPr bwMode="auto">
          <a:xfrm rot="20057992">
            <a:off x="3847060" y="261482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372CCC9-A61E-CC7D-B8F4-316040FED5F9}"/>
              </a:ext>
            </a:extLst>
          </p:cNvPr>
          <p:cNvSpPr/>
          <p:nvPr/>
        </p:nvSpPr>
        <p:spPr bwMode="auto">
          <a:xfrm rot="3214834">
            <a:off x="2862914" y="1837456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356079E-285F-16B5-37B8-AF7A7D2CF560}"/>
              </a:ext>
            </a:extLst>
          </p:cNvPr>
          <p:cNvSpPr/>
          <p:nvPr/>
        </p:nvSpPr>
        <p:spPr bwMode="auto">
          <a:xfrm rot="18930963">
            <a:off x="3065277" y="1797228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40ACE2C-7E91-C758-5896-6720AEA39411}"/>
              </a:ext>
            </a:extLst>
          </p:cNvPr>
          <p:cNvSpPr/>
          <p:nvPr/>
        </p:nvSpPr>
        <p:spPr bwMode="auto">
          <a:xfrm rot="10443519">
            <a:off x="3897925" y="3193418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81C46E0-1ACD-40DF-6291-11B7AF8A0F99}"/>
              </a:ext>
            </a:extLst>
          </p:cNvPr>
          <p:cNvSpPr/>
          <p:nvPr/>
        </p:nvSpPr>
        <p:spPr bwMode="auto">
          <a:xfrm rot="20965787">
            <a:off x="4135468" y="3162599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D87A843-C7D3-6C3D-8446-3D3A8F805C15}"/>
              </a:ext>
            </a:extLst>
          </p:cNvPr>
          <p:cNvSpPr/>
          <p:nvPr/>
        </p:nvSpPr>
        <p:spPr bwMode="auto">
          <a:xfrm rot="503199">
            <a:off x="4739330" y="3224701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048F4E1-5518-5246-2909-0610AB143564}"/>
              </a:ext>
            </a:extLst>
          </p:cNvPr>
          <p:cNvSpPr/>
          <p:nvPr/>
        </p:nvSpPr>
        <p:spPr bwMode="auto">
          <a:xfrm rot="10443519">
            <a:off x="4083807" y="336692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87C24F0-994F-8FDE-0310-44DF7DFB0EB5}"/>
              </a:ext>
            </a:extLst>
          </p:cNvPr>
          <p:cNvSpPr/>
          <p:nvPr/>
        </p:nvSpPr>
        <p:spPr bwMode="auto">
          <a:xfrm rot="10443519">
            <a:off x="4314630" y="338414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78F1E5-3C7E-EBB5-8817-7FC44CBDB154}"/>
              </a:ext>
            </a:extLst>
          </p:cNvPr>
          <p:cNvSpPr/>
          <p:nvPr/>
        </p:nvSpPr>
        <p:spPr bwMode="auto">
          <a:xfrm rot="14285266">
            <a:off x="4388014" y="354472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E70CBBD-C1D1-4427-5D10-92C9021F3C8F}"/>
              </a:ext>
            </a:extLst>
          </p:cNvPr>
          <p:cNvSpPr/>
          <p:nvPr/>
        </p:nvSpPr>
        <p:spPr bwMode="auto">
          <a:xfrm rot="9807665">
            <a:off x="4510525" y="343115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42A3672-8D67-668A-3144-0C3278F61BC2}"/>
              </a:ext>
            </a:extLst>
          </p:cNvPr>
          <p:cNvSpPr/>
          <p:nvPr/>
        </p:nvSpPr>
        <p:spPr bwMode="auto">
          <a:xfrm rot="20151719">
            <a:off x="4678970" y="3452675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9BAB7F9-0764-D879-BE07-B7F34FE9DB33}"/>
              </a:ext>
            </a:extLst>
          </p:cNvPr>
          <p:cNvSpPr/>
          <p:nvPr/>
        </p:nvSpPr>
        <p:spPr bwMode="auto">
          <a:xfrm rot="14285266">
            <a:off x="4963494" y="353268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C31569B-4BB7-90F6-CD03-B55FAFE3302B}"/>
              </a:ext>
            </a:extLst>
          </p:cNvPr>
          <p:cNvSpPr/>
          <p:nvPr/>
        </p:nvSpPr>
        <p:spPr bwMode="auto">
          <a:xfrm rot="13293259">
            <a:off x="4987879" y="336774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D696A64-974A-2104-4FAF-682BDA96A7FA}"/>
              </a:ext>
            </a:extLst>
          </p:cNvPr>
          <p:cNvGrpSpPr/>
          <p:nvPr/>
        </p:nvGrpSpPr>
        <p:grpSpPr>
          <a:xfrm>
            <a:off x="3621889" y="4656586"/>
            <a:ext cx="755717" cy="119351"/>
            <a:chOff x="5435007" y="5790568"/>
            <a:chExt cx="1331074" cy="210218"/>
          </a:xfrm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989BB931-82E7-2C25-C15E-C526FEF2C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918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0FF12AFF-C136-D96F-7F4F-FFC9382F2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8237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5450868B-B869-A8A8-7927-F55530386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9863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Rectangle 8">
              <a:extLst>
                <a:ext uri="{FF2B5EF4-FFF2-40B4-BE49-F238E27FC236}">
                  <a16:creationId xmlns:a16="http://schemas.microsoft.com/office/drawing/2014/main" id="{0B689999-AEAE-2DF9-A276-12E65A82B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144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0BEE386D-2BB7-7478-CD42-042A9D331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700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067363AF-F0E6-8018-1BDC-1B07D97FE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502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Rectangle 11">
              <a:extLst>
                <a:ext uri="{FF2B5EF4-FFF2-40B4-BE49-F238E27FC236}">
                  <a16:creationId xmlns:a16="http://schemas.microsoft.com/office/drawing/2014/main" id="{4FE5AE67-E414-7F47-176F-C2A43CEF5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7086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Rectangle 12">
              <a:extLst>
                <a:ext uri="{FF2B5EF4-FFF2-40B4-BE49-F238E27FC236}">
                  <a16:creationId xmlns:a16="http://schemas.microsoft.com/office/drawing/2014/main" id="{27EB490C-BE5E-1004-AA22-6B8C792B0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2670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BACA5CFE-B614-7C8A-2781-3F306A6A3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658" y="5798009"/>
              <a:ext cx="455783" cy="199056"/>
            </a:xfrm>
            <a:custGeom>
              <a:avLst/>
              <a:gdLst>
                <a:gd name="T0" fmla="*/ 45 w 982"/>
                <a:gd name="T1" fmla="*/ 71 h 427"/>
                <a:gd name="T2" fmla="*/ 75 w 982"/>
                <a:gd name="T3" fmla="*/ 76 h 427"/>
                <a:gd name="T4" fmla="*/ 125 w 982"/>
                <a:gd name="T5" fmla="*/ 101 h 427"/>
                <a:gd name="T6" fmla="*/ 167 w 982"/>
                <a:gd name="T7" fmla="*/ 140 h 427"/>
                <a:gd name="T8" fmla="*/ 215 w 982"/>
                <a:gd name="T9" fmla="*/ 204 h 427"/>
                <a:gd name="T10" fmla="*/ 257 w 982"/>
                <a:gd name="T11" fmla="*/ 270 h 427"/>
                <a:gd name="T12" fmla="*/ 303 w 982"/>
                <a:gd name="T13" fmla="*/ 329 h 427"/>
                <a:gd name="T14" fmla="*/ 341 w 982"/>
                <a:gd name="T15" fmla="*/ 368 h 427"/>
                <a:gd name="T16" fmla="*/ 384 w 982"/>
                <a:gd name="T17" fmla="*/ 399 h 427"/>
                <a:gd name="T18" fmla="*/ 435 w 982"/>
                <a:gd name="T19" fmla="*/ 419 h 427"/>
                <a:gd name="T20" fmla="*/ 490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7 w 982"/>
                <a:gd name="T27" fmla="*/ 379 h 427"/>
                <a:gd name="T28" fmla="*/ 667 w 982"/>
                <a:gd name="T29" fmla="*/ 343 h 427"/>
                <a:gd name="T30" fmla="*/ 702 w 982"/>
                <a:gd name="T31" fmla="*/ 301 h 427"/>
                <a:gd name="T32" fmla="*/ 745 w 982"/>
                <a:gd name="T33" fmla="*/ 237 h 427"/>
                <a:gd name="T34" fmla="*/ 801 w 982"/>
                <a:gd name="T35" fmla="*/ 155 h 427"/>
                <a:gd name="T36" fmla="*/ 841 w 982"/>
                <a:gd name="T37" fmla="*/ 112 h 427"/>
                <a:gd name="T38" fmla="*/ 889 w 982"/>
                <a:gd name="T39" fmla="*/ 82 h 427"/>
                <a:gd name="T40" fmla="*/ 927 w 982"/>
                <a:gd name="T41" fmla="*/ 72 h 427"/>
                <a:gd name="T42" fmla="*/ 947 w 982"/>
                <a:gd name="T43" fmla="*/ 70 h 427"/>
                <a:gd name="T44" fmla="*/ 968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3 w 982"/>
                <a:gd name="T57" fmla="*/ 13 h 427"/>
                <a:gd name="T58" fmla="*/ 826 w 982"/>
                <a:gd name="T59" fmla="*/ 37 h 427"/>
                <a:gd name="T60" fmla="*/ 784 w 982"/>
                <a:gd name="T61" fmla="*/ 70 h 427"/>
                <a:gd name="T62" fmla="*/ 747 w 982"/>
                <a:gd name="T63" fmla="*/ 110 h 427"/>
                <a:gd name="T64" fmla="*/ 714 w 982"/>
                <a:gd name="T65" fmla="*/ 156 h 427"/>
                <a:gd name="T66" fmla="*/ 649 w 982"/>
                <a:gd name="T67" fmla="*/ 255 h 427"/>
                <a:gd name="T68" fmla="*/ 611 w 982"/>
                <a:gd name="T69" fmla="*/ 301 h 427"/>
                <a:gd name="T70" fmla="*/ 566 w 982"/>
                <a:gd name="T71" fmla="*/ 336 h 427"/>
                <a:gd name="T72" fmla="*/ 531 w 982"/>
                <a:gd name="T73" fmla="*/ 350 h 427"/>
                <a:gd name="T74" fmla="*/ 501 w 982"/>
                <a:gd name="T75" fmla="*/ 355 h 427"/>
                <a:gd name="T76" fmla="*/ 480 w 982"/>
                <a:gd name="T77" fmla="*/ 355 h 427"/>
                <a:gd name="T78" fmla="*/ 450 w 982"/>
                <a:gd name="T79" fmla="*/ 350 h 427"/>
                <a:gd name="T80" fmla="*/ 415 w 982"/>
                <a:gd name="T81" fmla="*/ 336 h 427"/>
                <a:gd name="T82" fmla="*/ 370 w 982"/>
                <a:gd name="T83" fmla="*/ 301 h 427"/>
                <a:gd name="T84" fmla="*/ 331 w 982"/>
                <a:gd name="T85" fmla="*/ 255 h 427"/>
                <a:gd name="T86" fmla="*/ 268 w 982"/>
                <a:gd name="T87" fmla="*/ 156 h 427"/>
                <a:gd name="T88" fmla="*/ 233 w 982"/>
                <a:gd name="T89" fmla="*/ 110 h 427"/>
                <a:gd name="T90" fmla="*/ 196 w 982"/>
                <a:gd name="T91" fmla="*/ 70 h 427"/>
                <a:gd name="T92" fmla="*/ 155 w 982"/>
                <a:gd name="T93" fmla="*/ 37 h 427"/>
                <a:gd name="T94" fmla="*/ 108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9 w 982"/>
                <a:gd name="T101" fmla="*/ 10 h 427"/>
                <a:gd name="T102" fmla="*/ 0 w 982"/>
                <a:gd name="T103" fmla="*/ 26 h 427"/>
                <a:gd name="T104" fmla="*/ 2 w 982"/>
                <a:gd name="T105" fmla="*/ 46 h 427"/>
                <a:gd name="T106" fmla="*/ 13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5" y="71"/>
                  </a:lnTo>
                  <a:lnTo>
                    <a:pt x="55" y="72"/>
                  </a:lnTo>
                  <a:lnTo>
                    <a:pt x="64" y="74"/>
                  </a:lnTo>
                  <a:lnTo>
                    <a:pt x="75" y="76"/>
                  </a:lnTo>
                  <a:lnTo>
                    <a:pt x="92" y="82"/>
                  </a:lnTo>
                  <a:lnTo>
                    <a:pt x="110" y="91"/>
                  </a:lnTo>
                  <a:lnTo>
                    <a:pt x="125" y="101"/>
                  </a:lnTo>
                  <a:lnTo>
                    <a:pt x="141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5" y="204"/>
                  </a:lnTo>
                  <a:lnTo>
                    <a:pt x="237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9" y="301"/>
                  </a:lnTo>
                  <a:lnTo>
                    <a:pt x="290" y="315"/>
                  </a:lnTo>
                  <a:lnTo>
                    <a:pt x="303" y="329"/>
                  </a:lnTo>
                  <a:lnTo>
                    <a:pt x="315" y="343"/>
                  </a:lnTo>
                  <a:lnTo>
                    <a:pt x="327" y="355"/>
                  </a:lnTo>
                  <a:lnTo>
                    <a:pt x="341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4" y="399"/>
                  </a:lnTo>
                  <a:lnTo>
                    <a:pt x="401" y="407"/>
                  </a:lnTo>
                  <a:lnTo>
                    <a:pt x="417" y="413"/>
                  </a:lnTo>
                  <a:lnTo>
                    <a:pt x="435" y="419"/>
                  </a:lnTo>
                  <a:lnTo>
                    <a:pt x="452" y="424"/>
                  </a:lnTo>
                  <a:lnTo>
                    <a:pt x="471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10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7" y="399"/>
                  </a:lnTo>
                  <a:lnTo>
                    <a:pt x="612" y="389"/>
                  </a:lnTo>
                  <a:lnTo>
                    <a:pt x="627" y="379"/>
                  </a:lnTo>
                  <a:lnTo>
                    <a:pt x="640" y="368"/>
                  </a:lnTo>
                  <a:lnTo>
                    <a:pt x="653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1" y="155"/>
                  </a:lnTo>
                  <a:lnTo>
                    <a:pt x="813" y="140"/>
                  </a:lnTo>
                  <a:lnTo>
                    <a:pt x="827" y="126"/>
                  </a:lnTo>
                  <a:lnTo>
                    <a:pt x="841" y="112"/>
                  </a:lnTo>
                  <a:lnTo>
                    <a:pt x="856" y="101"/>
                  </a:lnTo>
                  <a:lnTo>
                    <a:pt x="872" y="91"/>
                  </a:lnTo>
                  <a:lnTo>
                    <a:pt x="889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6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6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6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8" y="1"/>
                  </a:lnTo>
                  <a:lnTo>
                    <a:pt x="908" y="4"/>
                  </a:lnTo>
                  <a:lnTo>
                    <a:pt x="891" y="8"/>
                  </a:lnTo>
                  <a:lnTo>
                    <a:pt x="873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1" y="47"/>
                  </a:lnTo>
                  <a:lnTo>
                    <a:pt x="798" y="57"/>
                  </a:lnTo>
                  <a:lnTo>
                    <a:pt x="784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7" y="110"/>
                  </a:lnTo>
                  <a:lnTo>
                    <a:pt x="736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2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5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40" y="348"/>
                  </a:lnTo>
                  <a:lnTo>
                    <a:pt x="531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80" y="355"/>
                  </a:lnTo>
                  <a:lnTo>
                    <a:pt x="470" y="354"/>
                  </a:lnTo>
                  <a:lnTo>
                    <a:pt x="460" y="352"/>
                  </a:lnTo>
                  <a:lnTo>
                    <a:pt x="450" y="350"/>
                  </a:lnTo>
                  <a:lnTo>
                    <a:pt x="441" y="348"/>
                  </a:lnTo>
                  <a:lnTo>
                    <a:pt x="433" y="344"/>
                  </a:lnTo>
                  <a:lnTo>
                    <a:pt x="415" y="336"/>
                  </a:lnTo>
                  <a:lnTo>
                    <a:pt x="400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6" y="286"/>
                  </a:lnTo>
                  <a:lnTo>
                    <a:pt x="344" y="271"/>
                  </a:lnTo>
                  <a:lnTo>
                    <a:pt x="331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8" y="156"/>
                  </a:lnTo>
                  <a:lnTo>
                    <a:pt x="268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6" y="70"/>
                  </a:lnTo>
                  <a:lnTo>
                    <a:pt x="183" y="57"/>
                  </a:lnTo>
                  <a:lnTo>
                    <a:pt x="170" y="47"/>
                  </a:lnTo>
                  <a:lnTo>
                    <a:pt x="155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8" y="13"/>
                  </a:lnTo>
                  <a:lnTo>
                    <a:pt x="90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3" y="5"/>
                  </a:lnTo>
                  <a:lnTo>
                    <a:pt x="9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9" y="59"/>
                  </a:lnTo>
                  <a:lnTo>
                    <a:pt x="13" y="63"/>
                  </a:lnTo>
                  <a:lnTo>
                    <a:pt x="19" y="67"/>
                  </a:lnTo>
                  <a:lnTo>
                    <a:pt x="26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id="{73DD99F4-F08B-31F0-C28A-0FD2C6A8E2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007" y="5794289"/>
              <a:ext cx="464155" cy="206497"/>
            </a:xfrm>
            <a:custGeom>
              <a:avLst/>
              <a:gdLst>
                <a:gd name="T0" fmla="*/ 3 w 999"/>
                <a:gd name="T1" fmla="*/ 26 h 445"/>
                <a:gd name="T2" fmla="*/ 43 w 999"/>
                <a:gd name="T3" fmla="*/ 0 h 445"/>
                <a:gd name="T4" fmla="*/ 141 w 999"/>
                <a:gd name="T5" fmla="*/ 24 h 445"/>
                <a:gd name="T6" fmla="*/ 230 w 999"/>
                <a:gd name="T7" fmla="*/ 92 h 445"/>
                <a:gd name="T8" fmla="*/ 309 w 999"/>
                <a:gd name="T9" fmla="*/ 200 h 445"/>
                <a:gd name="T10" fmla="*/ 376 w 999"/>
                <a:gd name="T11" fmla="*/ 294 h 445"/>
                <a:gd name="T12" fmla="*/ 452 w 999"/>
                <a:gd name="T13" fmla="*/ 349 h 445"/>
                <a:gd name="T14" fmla="*/ 532 w 999"/>
                <a:gd name="T15" fmla="*/ 353 h 445"/>
                <a:gd name="T16" fmla="*/ 612 w 999"/>
                <a:gd name="T17" fmla="*/ 306 h 445"/>
                <a:gd name="T18" fmla="*/ 690 w 999"/>
                <a:gd name="T19" fmla="*/ 200 h 445"/>
                <a:gd name="T20" fmla="*/ 757 w 999"/>
                <a:gd name="T21" fmla="*/ 106 h 445"/>
                <a:gd name="T22" fmla="*/ 841 w 999"/>
                <a:gd name="T23" fmla="*/ 33 h 445"/>
                <a:gd name="T24" fmla="*/ 956 w 999"/>
                <a:gd name="T25" fmla="*/ 0 h 445"/>
                <a:gd name="T26" fmla="*/ 993 w 999"/>
                <a:gd name="T27" fmla="*/ 19 h 445"/>
                <a:gd name="T28" fmla="*/ 997 w 999"/>
                <a:gd name="T29" fmla="*/ 59 h 445"/>
                <a:gd name="T30" fmla="*/ 956 w 999"/>
                <a:gd name="T31" fmla="*/ 89 h 445"/>
                <a:gd name="T32" fmla="*/ 880 w 999"/>
                <a:gd name="T33" fmla="*/ 111 h 445"/>
                <a:gd name="T34" fmla="*/ 812 w 999"/>
                <a:gd name="T35" fmla="*/ 176 h 445"/>
                <a:gd name="T36" fmla="*/ 740 w 999"/>
                <a:gd name="T37" fmla="*/ 285 h 445"/>
                <a:gd name="T38" fmla="*/ 659 w 999"/>
                <a:gd name="T39" fmla="*/ 381 h 445"/>
                <a:gd name="T40" fmla="*/ 561 w 999"/>
                <a:gd name="T41" fmla="*/ 437 h 445"/>
                <a:gd name="T42" fmla="*/ 458 w 999"/>
                <a:gd name="T43" fmla="*/ 442 h 445"/>
                <a:gd name="T44" fmla="*/ 354 w 999"/>
                <a:gd name="T45" fmla="*/ 393 h 445"/>
                <a:gd name="T46" fmla="*/ 279 w 999"/>
                <a:gd name="T47" fmla="*/ 314 h 445"/>
                <a:gd name="T48" fmla="*/ 197 w 999"/>
                <a:gd name="T49" fmla="*/ 190 h 445"/>
                <a:gd name="T50" fmla="*/ 131 w 999"/>
                <a:gd name="T51" fmla="*/ 119 h 445"/>
                <a:gd name="T52" fmla="*/ 42 w 999"/>
                <a:gd name="T53" fmla="*/ 89 h 445"/>
                <a:gd name="T54" fmla="*/ 10 w 999"/>
                <a:gd name="T55" fmla="*/ 74 h 445"/>
                <a:gd name="T56" fmla="*/ 981 w 999"/>
                <a:gd name="T57" fmla="*/ 44 h 445"/>
                <a:gd name="T58" fmla="*/ 978 w 999"/>
                <a:gd name="T59" fmla="*/ 29 h 445"/>
                <a:gd name="T60" fmla="*/ 956 w 999"/>
                <a:gd name="T61" fmla="*/ 18 h 445"/>
                <a:gd name="T62" fmla="*/ 849 w 999"/>
                <a:gd name="T63" fmla="*/ 48 h 445"/>
                <a:gd name="T64" fmla="*/ 771 w 999"/>
                <a:gd name="T65" fmla="*/ 116 h 445"/>
                <a:gd name="T66" fmla="*/ 686 w 999"/>
                <a:gd name="T67" fmla="*/ 239 h 445"/>
                <a:gd name="T68" fmla="*/ 610 w 999"/>
                <a:gd name="T69" fmla="*/ 332 h 445"/>
                <a:gd name="T70" fmla="*/ 518 w 999"/>
                <a:gd name="T71" fmla="*/ 374 h 445"/>
                <a:gd name="T72" fmla="*/ 431 w 999"/>
                <a:gd name="T73" fmla="*/ 359 h 445"/>
                <a:gd name="T74" fmla="*/ 354 w 999"/>
                <a:gd name="T75" fmla="*/ 296 h 445"/>
                <a:gd name="T76" fmla="*/ 269 w 999"/>
                <a:gd name="T77" fmla="*/ 171 h 445"/>
                <a:gd name="T78" fmla="*/ 192 w 999"/>
                <a:gd name="T79" fmla="*/ 79 h 445"/>
                <a:gd name="T80" fmla="*/ 100 w 999"/>
                <a:gd name="T81" fmla="*/ 27 h 445"/>
                <a:gd name="T82" fmla="*/ 31 w 999"/>
                <a:gd name="T83" fmla="*/ 20 h 445"/>
                <a:gd name="T84" fmla="*/ 18 w 999"/>
                <a:gd name="T85" fmla="*/ 43 h 445"/>
                <a:gd name="T86" fmla="*/ 27 w 999"/>
                <a:gd name="T87" fmla="*/ 65 h 445"/>
                <a:gd name="T88" fmla="*/ 79 w 999"/>
                <a:gd name="T89" fmla="*/ 76 h 445"/>
                <a:gd name="T90" fmla="*/ 166 w 999"/>
                <a:gd name="T91" fmla="*/ 126 h 445"/>
                <a:gd name="T92" fmla="*/ 249 w 999"/>
                <a:gd name="T93" fmla="*/ 236 h 445"/>
                <a:gd name="T94" fmla="*/ 325 w 999"/>
                <a:gd name="T95" fmla="*/ 342 h 445"/>
                <a:gd name="T96" fmla="*/ 409 w 999"/>
                <a:gd name="T97" fmla="*/ 407 h 445"/>
                <a:gd name="T98" fmla="*/ 499 w 999"/>
                <a:gd name="T99" fmla="*/ 427 h 445"/>
                <a:gd name="T100" fmla="*/ 607 w 999"/>
                <a:gd name="T101" fmla="*/ 398 h 445"/>
                <a:gd name="T102" fmla="*/ 685 w 999"/>
                <a:gd name="T103" fmla="*/ 329 h 445"/>
                <a:gd name="T104" fmla="*/ 769 w 999"/>
                <a:gd name="T105" fmla="*/ 207 h 445"/>
                <a:gd name="T106" fmla="*/ 845 w 999"/>
                <a:gd name="T107" fmla="*/ 115 h 445"/>
                <a:gd name="T108" fmla="*/ 937 w 999"/>
                <a:gd name="T109" fmla="*/ 73 h 445"/>
                <a:gd name="T110" fmla="*/ 975 w 999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9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5" y="11"/>
                  </a:lnTo>
                  <a:lnTo>
                    <a:pt x="124" y="17"/>
                  </a:lnTo>
                  <a:lnTo>
                    <a:pt x="141" y="24"/>
                  </a:lnTo>
                  <a:lnTo>
                    <a:pt x="159" y="33"/>
                  </a:lnTo>
                  <a:lnTo>
                    <a:pt x="174" y="44"/>
                  </a:lnTo>
                  <a:lnTo>
                    <a:pt x="190" y="54"/>
                  </a:lnTo>
                  <a:lnTo>
                    <a:pt x="204" y="66"/>
                  </a:lnTo>
                  <a:lnTo>
                    <a:pt x="218" y="79"/>
                  </a:lnTo>
                  <a:lnTo>
                    <a:pt x="230" y="92"/>
                  </a:lnTo>
                  <a:lnTo>
                    <a:pt x="241" y="106"/>
                  </a:lnTo>
                  <a:lnTo>
                    <a:pt x="253" y="119"/>
                  </a:lnTo>
                  <a:lnTo>
                    <a:pt x="264" y="133"/>
                  </a:lnTo>
                  <a:lnTo>
                    <a:pt x="284" y="161"/>
                  </a:lnTo>
                  <a:lnTo>
                    <a:pt x="284" y="161"/>
                  </a:lnTo>
                  <a:lnTo>
                    <a:pt x="309" y="200"/>
                  </a:lnTo>
                  <a:lnTo>
                    <a:pt x="309" y="200"/>
                  </a:lnTo>
                  <a:lnTo>
                    <a:pt x="327" y="228"/>
                  </a:lnTo>
                  <a:lnTo>
                    <a:pt x="346" y="256"/>
                  </a:lnTo>
                  <a:lnTo>
                    <a:pt x="355" y="269"/>
                  </a:lnTo>
                  <a:lnTo>
                    <a:pt x="365" y="282"/>
                  </a:lnTo>
                  <a:lnTo>
                    <a:pt x="376" y="294"/>
                  </a:lnTo>
                  <a:lnTo>
                    <a:pt x="387" y="306"/>
                  </a:lnTo>
                  <a:lnTo>
                    <a:pt x="398" y="317"/>
                  </a:lnTo>
                  <a:lnTo>
                    <a:pt x="411" y="327"/>
                  </a:lnTo>
                  <a:lnTo>
                    <a:pt x="424" y="335"/>
                  </a:lnTo>
                  <a:lnTo>
                    <a:pt x="437" y="343"/>
                  </a:lnTo>
                  <a:lnTo>
                    <a:pt x="452" y="349"/>
                  </a:lnTo>
                  <a:lnTo>
                    <a:pt x="466" y="353"/>
                  </a:lnTo>
                  <a:lnTo>
                    <a:pt x="483" y="356"/>
                  </a:lnTo>
                  <a:lnTo>
                    <a:pt x="499" y="357"/>
                  </a:lnTo>
                  <a:lnTo>
                    <a:pt x="499" y="357"/>
                  </a:lnTo>
                  <a:lnTo>
                    <a:pt x="516" y="356"/>
                  </a:lnTo>
                  <a:lnTo>
                    <a:pt x="532" y="353"/>
                  </a:lnTo>
                  <a:lnTo>
                    <a:pt x="547" y="349"/>
                  </a:lnTo>
                  <a:lnTo>
                    <a:pt x="561" y="343"/>
                  </a:lnTo>
                  <a:lnTo>
                    <a:pt x="576" y="335"/>
                  </a:lnTo>
                  <a:lnTo>
                    <a:pt x="588" y="327"/>
                  </a:lnTo>
                  <a:lnTo>
                    <a:pt x="601" y="317"/>
                  </a:lnTo>
                  <a:lnTo>
                    <a:pt x="612" y="306"/>
                  </a:lnTo>
                  <a:lnTo>
                    <a:pt x="623" y="294"/>
                  </a:lnTo>
                  <a:lnTo>
                    <a:pt x="634" y="282"/>
                  </a:lnTo>
                  <a:lnTo>
                    <a:pt x="644" y="269"/>
                  </a:lnTo>
                  <a:lnTo>
                    <a:pt x="654" y="256"/>
                  </a:lnTo>
                  <a:lnTo>
                    <a:pt x="673" y="228"/>
                  </a:lnTo>
                  <a:lnTo>
                    <a:pt x="690" y="200"/>
                  </a:lnTo>
                  <a:lnTo>
                    <a:pt x="690" y="200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36" y="133"/>
                  </a:lnTo>
                  <a:lnTo>
                    <a:pt x="746" y="119"/>
                  </a:lnTo>
                  <a:lnTo>
                    <a:pt x="757" y="106"/>
                  </a:lnTo>
                  <a:lnTo>
                    <a:pt x="769" y="92"/>
                  </a:lnTo>
                  <a:lnTo>
                    <a:pt x="782" y="79"/>
                  </a:lnTo>
                  <a:lnTo>
                    <a:pt x="796" y="66"/>
                  </a:lnTo>
                  <a:lnTo>
                    <a:pt x="810" y="54"/>
                  </a:lnTo>
                  <a:lnTo>
                    <a:pt x="824" y="44"/>
                  </a:lnTo>
                  <a:lnTo>
                    <a:pt x="841" y="33"/>
                  </a:lnTo>
                  <a:lnTo>
                    <a:pt x="857" y="24"/>
                  </a:lnTo>
                  <a:lnTo>
                    <a:pt x="875" y="17"/>
                  </a:lnTo>
                  <a:lnTo>
                    <a:pt x="894" y="11"/>
                  </a:lnTo>
                  <a:lnTo>
                    <a:pt x="913" y="5"/>
                  </a:lnTo>
                  <a:lnTo>
                    <a:pt x="934" y="2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66" y="1"/>
                  </a:lnTo>
                  <a:lnTo>
                    <a:pt x="974" y="3"/>
                  </a:lnTo>
                  <a:lnTo>
                    <a:pt x="981" y="7"/>
                  </a:lnTo>
                  <a:lnTo>
                    <a:pt x="987" y="13"/>
                  </a:lnTo>
                  <a:lnTo>
                    <a:pt x="993" y="19"/>
                  </a:lnTo>
                  <a:lnTo>
                    <a:pt x="996" y="26"/>
                  </a:lnTo>
                  <a:lnTo>
                    <a:pt x="998" y="34"/>
                  </a:lnTo>
                  <a:lnTo>
                    <a:pt x="999" y="42"/>
                  </a:lnTo>
                  <a:lnTo>
                    <a:pt x="999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88" y="74"/>
                  </a:lnTo>
                  <a:lnTo>
                    <a:pt x="983" y="80"/>
                  </a:lnTo>
                  <a:lnTo>
                    <a:pt x="975" y="84"/>
                  </a:lnTo>
                  <a:lnTo>
                    <a:pt x="967" y="87"/>
                  </a:lnTo>
                  <a:lnTo>
                    <a:pt x="956" y="89"/>
                  </a:lnTo>
                  <a:lnTo>
                    <a:pt x="956" y="89"/>
                  </a:lnTo>
                  <a:lnTo>
                    <a:pt x="940" y="90"/>
                  </a:lnTo>
                  <a:lnTo>
                    <a:pt x="923" y="93"/>
                  </a:lnTo>
                  <a:lnTo>
                    <a:pt x="908" y="97"/>
                  </a:lnTo>
                  <a:lnTo>
                    <a:pt x="895" y="104"/>
                  </a:lnTo>
                  <a:lnTo>
                    <a:pt x="880" y="111"/>
                  </a:lnTo>
                  <a:lnTo>
                    <a:pt x="868" y="119"/>
                  </a:lnTo>
                  <a:lnTo>
                    <a:pt x="855" y="130"/>
                  </a:lnTo>
                  <a:lnTo>
                    <a:pt x="844" y="140"/>
                  </a:lnTo>
                  <a:lnTo>
                    <a:pt x="833" y="151"/>
                  </a:lnTo>
                  <a:lnTo>
                    <a:pt x="822" y="164"/>
                  </a:lnTo>
                  <a:lnTo>
                    <a:pt x="812" y="176"/>
                  </a:lnTo>
                  <a:lnTo>
                    <a:pt x="803" y="190"/>
                  </a:lnTo>
                  <a:lnTo>
                    <a:pt x="784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20" y="314"/>
                  </a:lnTo>
                  <a:lnTo>
                    <a:pt x="709" y="327"/>
                  </a:lnTo>
                  <a:lnTo>
                    <a:pt x="698" y="342"/>
                  </a:lnTo>
                  <a:lnTo>
                    <a:pt x="686" y="355"/>
                  </a:lnTo>
                  <a:lnTo>
                    <a:pt x="673" y="368"/>
                  </a:lnTo>
                  <a:lnTo>
                    <a:pt x="659" y="381"/>
                  </a:lnTo>
                  <a:lnTo>
                    <a:pt x="645" y="393"/>
                  </a:lnTo>
                  <a:lnTo>
                    <a:pt x="629" y="405"/>
                  </a:lnTo>
                  <a:lnTo>
                    <a:pt x="614" y="414"/>
                  </a:lnTo>
                  <a:lnTo>
                    <a:pt x="597" y="423"/>
                  </a:lnTo>
                  <a:lnTo>
                    <a:pt x="580" y="431"/>
                  </a:lnTo>
                  <a:lnTo>
                    <a:pt x="561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499" y="445"/>
                  </a:lnTo>
                  <a:lnTo>
                    <a:pt x="499" y="445"/>
                  </a:lnTo>
                  <a:lnTo>
                    <a:pt x="478" y="444"/>
                  </a:lnTo>
                  <a:lnTo>
                    <a:pt x="458" y="442"/>
                  </a:lnTo>
                  <a:lnTo>
                    <a:pt x="439" y="437"/>
                  </a:lnTo>
                  <a:lnTo>
                    <a:pt x="420" y="431"/>
                  </a:lnTo>
                  <a:lnTo>
                    <a:pt x="402" y="423"/>
                  </a:lnTo>
                  <a:lnTo>
                    <a:pt x="385" y="414"/>
                  </a:lnTo>
                  <a:lnTo>
                    <a:pt x="369" y="405"/>
                  </a:lnTo>
                  <a:lnTo>
                    <a:pt x="354" y="393"/>
                  </a:lnTo>
                  <a:lnTo>
                    <a:pt x="339" y="381"/>
                  </a:lnTo>
                  <a:lnTo>
                    <a:pt x="326" y="368"/>
                  </a:lnTo>
                  <a:lnTo>
                    <a:pt x="314" y="355"/>
                  </a:lnTo>
                  <a:lnTo>
                    <a:pt x="301" y="342"/>
                  </a:lnTo>
                  <a:lnTo>
                    <a:pt x="290" y="327"/>
                  </a:lnTo>
                  <a:lnTo>
                    <a:pt x="279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16" y="217"/>
                  </a:lnTo>
                  <a:lnTo>
                    <a:pt x="197" y="190"/>
                  </a:lnTo>
                  <a:lnTo>
                    <a:pt x="187" y="176"/>
                  </a:lnTo>
                  <a:lnTo>
                    <a:pt x="176" y="164"/>
                  </a:lnTo>
                  <a:lnTo>
                    <a:pt x="166" y="151"/>
                  </a:lnTo>
                  <a:lnTo>
                    <a:pt x="155" y="140"/>
                  </a:lnTo>
                  <a:lnTo>
                    <a:pt x="143" y="130"/>
                  </a:lnTo>
                  <a:lnTo>
                    <a:pt x="131" y="119"/>
                  </a:lnTo>
                  <a:lnTo>
                    <a:pt x="119" y="111"/>
                  </a:lnTo>
                  <a:lnTo>
                    <a:pt x="105" y="104"/>
                  </a:lnTo>
                  <a:lnTo>
                    <a:pt x="91" y="97"/>
                  </a:lnTo>
                  <a:lnTo>
                    <a:pt x="75" y="93"/>
                  </a:lnTo>
                  <a:lnTo>
                    <a:pt x="60" y="90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33" y="87"/>
                  </a:lnTo>
                  <a:lnTo>
                    <a:pt x="24" y="84"/>
                  </a:lnTo>
                  <a:lnTo>
                    <a:pt x="17" y="80"/>
                  </a:lnTo>
                  <a:lnTo>
                    <a:pt x="10" y="74"/>
                  </a:lnTo>
                  <a:lnTo>
                    <a:pt x="6" y="67"/>
                  </a:lnTo>
                  <a:lnTo>
                    <a:pt x="3" y="60"/>
                  </a:lnTo>
                  <a:lnTo>
                    <a:pt x="1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1" y="44"/>
                  </a:moveTo>
                  <a:lnTo>
                    <a:pt x="981" y="44"/>
                  </a:lnTo>
                  <a:lnTo>
                    <a:pt x="981" y="43"/>
                  </a:lnTo>
                  <a:lnTo>
                    <a:pt x="981" y="43"/>
                  </a:lnTo>
                  <a:lnTo>
                    <a:pt x="981" y="39"/>
                  </a:lnTo>
                  <a:lnTo>
                    <a:pt x="980" y="33"/>
                  </a:lnTo>
                  <a:lnTo>
                    <a:pt x="978" y="29"/>
                  </a:lnTo>
                  <a:lnTo>
                    <a:pt x="976" y="26"/>
                  </a:lnTo>
                  <a:lnTo>
                    <a:pt x="972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6" y="18"/>
                  </a:lnTo>
                  <a:lnTo>
                    <a:pt x="956" y="18"/>
                  </a:lnTo>
                  <a:lnTo>
                    <a:pt x="936" y="20"/>
                  </a:lnTo>
                  <a:lnTo>
                    <a:pt x="917" y="22"/>
                  </a:lnTo>
                  <a:lnTo>
                    <a:pt x="899" y="27"/>
                  </a:lnTo>
                  <a:lnTo>
                    <a:pt x="881" y="33"/>
                  </a:lnTo>
                  <a:lnTo>
                    <a:pt x="865" y="40"/>
                  </a:lnTo>
                  <a:lnTo>
                    <a:pt x="849" y="48"/>
                  </a:lnTo>
                  <a:lnTo>
                    <a:pt x="835" y="57"/>
                  </a:lnTo>
                  <a:lnTo>
                    <a:pt x="820" y="67"/>
                  </a:lnTo>
                  <a:lnTo>
                    <a:pt x="807" y="79"/>
                  </a:lnTo>
                  <a:lnTo>
                    <a:pt x="794" y="91"/>
                  </a:lnTo>
                  <a:lnTo>
                    <a:pt x="782" y="104"/>
                  </a:lnTo>
                  <a:lnTo>
                    <a:pt x="771" y="116"/>
                  </a:lnTo>
                  <a:lnTo>
                    <a:pt x="750" y="143"/>
                  </a:lnTo>
                  <a:lnTo>
                    <a:pt x="731" y="171"/>
                  </a:lnTo>
                  <a:lnTo>
                    <a:pt x="731" y="171"/>
                  </a:lnTo>
                  <a:lnTo>
                    <a:pt x="705" y="210"/>
                  </a:lnTo>
                  <a:lnTo>
                    <a:pt x="705" y="210"/>
                  </a:lnTo>
                  <a:lnTo>
                    <a:pt x="686" y="239"/>
                  </a:lnTo>
                  <a:lnTo>
                    <a:pt x="667" y="268"/>
                  </a:lnTo>
                  <a:lnTo>
                    <a:pt x="656" y="283"/>
                  </a:lnTo>
                  <a:lnTo>
                    <a:pt x="646" y="296"/>
                  </a:lnTo>
                  <a:lnTo>
                    <a:pt x="635" y="308"/>
                  </a:lnTo>
                  <a:lnTo>
                    <a:pt x="622" y="321"/>
                  </a:lnTo>
                  <a:lnTo>
                    <a:pt x="610" y="332"/>
                  </a:lnTo>
                  <a:lnTo>
                    <a:pt x="596" y="343"/>
                  </a:lnTo>
                  <a:lnTo>
                    <a:pt x="583" y="352"/>
                  </a:lnTo>
                  <a:lnTo>
                    <a:pt x="567" y="359"/>
                  </a:lnTo>
                  <a:lnTo>
                    <a:pt x="552" y="366"/>
                  </a:lnTo>
                  <a:lnTo>
                    <a:pt x="536" y="371"/>
                  </a:lnTo>
                  <a:lnTo>
                    <a:pt x="518" y="374"/>
                  </a:lnTo>
                  <a:lnTo>
                    <a:pt x="499" y="375"/>
                  </a:lnTo>
                  <a:lnTo>
                    <a:pt x="499" y="375"/>
                  </a:lnTo>
                  <a:lnTo>
                    <a:pt x="481" y="374"/>
                  </a:lnTo>
                  <a:lnTo>
                    <a:pt x="463" y="371"/>
                  </a:lnTo>
                  <a:lnTo>
                    <a:pt x="447" y="366"/>
                  </a:lnTo>
                  <a:lnTo>
                    <a:pt x="431" y="359"/>
                  </a:lnTo>
                  <a:lnTo>
                    <a:pt x="417" y="352"/>
                  </a:lnTo>
                  <a:lnTo>
                    <a:pt x="402" y="343"/>
                  </a:lnTo>
                  <a:lnTo>
                    <a:pt x="389" y="332"/>
                  </a:lnTo>
                  <a:lnTo>
                    <a:pt x="377" y="321"/>
                  </a:lnTo>
                  <a:lnTo>
                    <a:pt x="365" y="308"/>
                  </a:lnTo>
                  <a:lnTo>
                    <a:pt x="354" y="296"/>
                  </a:lnTo>
                  <a:lnTo>
                    <a:pt x="343" y="283"/>
                  </a:lnTo>
                  <a:lnTo>
                    <a:pt x="332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69" y="171"/>
                  </a:lnTo>
                  <a:lnTo>
                    <a:pt x="269" y="171"/>
                  </a:lnTo>
                  <a:lnTo>
                    <a:pt x="250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4" y="91"/>
                  </a:lnTo>
                  <a:lnTo>
                    <a:pt x="192" y="79"/>
                  </a:lnTo>
                  <a:lnTo>
                    <a:pt x="179" y="67"/>
                  </a:lnTo>
                  <a:lnTo>
                    <a:pt x="164" y="57"/>
                  </a:lnTo>
                  <a:lnTo>
                    <a:pt x="150" y="48"/>
                  </a:lnTo>
                  <a:lnTo>
                    <a:pt x="134" y="40"/>
                  </a:lnTo>
                  <a:lnTo>
                    <a:pt x="118" y="33"/>
                  </a:lnTo>
                  <a:lnTo>
                    <a:pt x="100" y="27"/>
                  </a:lnTo>
                  <a:lnTo>
                    <a:pt x="83" y="22"/>
                  </a:lnTo>
                  <a:lnTo>
                    <a:pt x="63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36" y="19"/>
                  </a:lnTo>
                  <a:lnTo>
                    <a:pt x="31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1" y="29"/>
                  </a:lnTo>
                  <a:lnTo>
                    <a:pt x="20" y="33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18" y="43"/>
                  </a:lnTo>
                  <a:lnTo>
                    <a:pt x="18" y="48"/>
                  </a:lnTo>
                  <a:lnTo>
                    <a:pt x="19" y="53"/>
                  </a:lnTo>
                  <a:lnTo>
                    <a:pt x="21" y="57"/>
                  </a:lnTo>
                  <a:lnTo>
                    <a:pt x="24" y="61"/>
                  </a:lnTo>
                  <a:lnTo>
                    <a:pt x="27" y="65"/>
                  </a:lnTo>
                  <a:lnTo>
                    <a:pt x="31" y="69"/>
                  </a:lnTo>
                  <a:lnTo>
                    <a:pt x="37" y="71"/>
                  </a:lnTo>
                  <a:lnTo>
                    <a:pt x="43" y="71"/>
                  </a:lnTo>
                  <a:lnTo>
                    <a:pt x="43" y="71"/>
                  </a:lnTo>
                  <a:lnTo>
                    <a:pt x="62" y="73"/>
                  </a:lnTo>
                  <a:lnTo>
                    <a:pt x="79" y="76"/>
                  </a:lnTo>
                  <a:lnTo>
                    <a:pt x="96" y="81"/>
                  </a:lnTo>
                  <a:lnTo>
                    <a:pt x="111" y="87"/>
                  </a:lnTo>
                  <a:lnTo>
                    <a:pt x="127" y="95"/>
                  </a:lnTo>
                  <a:lnTo>
                    <a:pt x="140" y="105"/>
                  </a:lnTo>
                  <a:lnTo>
                    <a:pt x="154" y="115"/>
                  </a:lnTo>
                  <a:lnTo>
                    <a:pt x="166" y="126"/>
                  </a:lnTo>
                  <a:lnTo>
                    <a:pt x="179" y="139"/>
                  </a:lnTo>
                  <a:lnTo>
                    <a:pt x="190" y="151"/>
                  </a:lnTo>
                  <a:lnTo>
                    <a:pt x="200" y="165"/>
                  </a:lnTo>
                  <a:lnTo>
                    <a:pt x="210" y="179"/>
                  </a:lnTo>
                  <a:lnTo>
                    <a:pt x="230" y="207"/>
                  </a:lnTo>
                  <a:lnTo>
                    <a:pt x="249" y="236"/>
                  </a:lnTo>
                  <a:lnTo>
                    <a:pt x="249" y="236"/>
                  </a:lnTo>
                  <a:lnTo>
                    <a:pt x="273" y="275"/>
                  </a:lnTo>
                  <a:lnTo>
                    <a:pt x="273" y="275"/>
                  </a:lnTo>
                  <a:lnTo>
                    <a:pt x="293" y="302"/>
                  </a:lnTo>
                  <a:lnTo>
                    <a:pt x="314" y="329"/>
                  </a:lnTo>
                  <a:lnTo>
                    <a:pt x="325" y="342"/>
                  </a:lnTo>
                  <a:lnTo>
                    <a:pt x="337" y="355"/>
                  </a:lnTo>
                  <a:lnTo>
                    <a:pt x="350" y="366"/>
                  </a:lnTo>
                  <a:lnTo>
                    <a:pt x="363" y="378"/>
                  </a:lnTo>
                  <a:lnTo>
                    <a:pt x="378" y="388"/>
                  </a:lnTo>
                  <a:lnTo>
                    <a:pt x="393" y="398"/>
                  </a:lnTo>
                  <a:lnTo>
                    <a:pt x="409" y="407"/>
                  </a:lnTo>
                  <a:lnTo>
                    <a:pt x="425" y="414"/>
                  </a:lnTo>
                  <a:lnTo>
                    <a:pt x="443" y="419"/>
                  </a:lnTo>
                  <a:lnTo>
                    <a:pt x="460" y="424"/>
                  </a:lnTo>
                  <a:lnTo>
                    <a:pt x="480" y="426"/>
                  </a:lnTo>
                  <a:lnTo>
                    <a:pt x="499" y="427"/>
                  </a:lnTo>
                  <a:lnTo>
                    <a:pt x="499" y="427"/>
                  </a:lnTo>
                  <a:lnTo>
                    <a:pt x="520" y="426"/>
                  </a:lnTo>
                  <a:lnTo>
                    <a:pt x="539" y="424"/>
                  </a:lnTo>
                  <a:lnTo>
                    <a:pt x="557" y="419"/>
                  </a:lnTo>
                  <a:lnTo>
                    <a:pt x="574" y="414"/>
                  </a:lnTo>
                  <a:lnTo>
                    <a:pt x="590" y="407"/>
                  </a:lnTo>
                  <a:lnTo>
                    <a:pt x="607" y="398"/>
                  </a:lnTo>
                  <a:lnTo>
                    <a:pt x="621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1" y="355"/>
                  </a:lnTo>
                  <a:lnTo>
                    <a:pt x="674" y="342"/>
                  </a:lnTo>
                  <a:lnTo>
                    <a:pt x="685" y="329"/>
                  </a:lnTo>
                  <a:lnTo>
                    <a:pt x="707" y="302"/>
                  </a:lnTo>
                  <a:lnTo>
                    <a:pt x="725" y="275"/>
                  </a:lnTo>
                  <a:lnTo>
                    <a:pt x="725" y="275"/>
                  </a:lnTo>
                  <a:lnTo>
                    <a:pt x="751" y="236"/>
                  </a:lnTo>
                  <a:lnTo>
                    <a:pt x="751" y="236"/>
                  </a:lnTo>
                  <a:lnTo>
                    <a:pt x="769" y="207"/>
                  </a:lnTo>
                  <a:lnTo>
                    <a:pt x="788" y="178"/>
                  </a:lnTo>
                  <a:lnTo>
                    <a:pt x="799" y="165"/>
                  </a:lnTo>
                  <a:lnTo>
                    <a:pt x="810" y="151"/>
                  </a:lnTo>
                  <a:lnTo>
                    <a:pt x="821" y="139"/>
                  </a:lnTo>
                  <a:lnTo>
                    <a:pt x="833" y="126"/>
                  </a:lnTo>
                  <a:lnTo>
                    <a:pt x="845" y="115"/>
                  </a:lnTo>
                  <a:lnTo>
                    <a:pt x="858" y="105"/>
                  </a:lnTo>
                  <a:lnTo>
                    <a:pt x="873" y="95"/>
                  </a:lnTo>
                  <a:lnTo>
                    <a:pt x="887" y="87"/>
                  </a:lnTo>
                  <a:lnTo>
                    <a:pt x="903" y="81"/>
                  </a:lnTo>
                  <a:lnTo>
                    <a:pt x="919" y="76"/>
                  </a:lnTo>
                  <a:lnTo>
                    <a:pt x="937" y="73"/>
                  </a:lnTo>
                  <a:lnTo>
                    <a:pt x="956" y="71"/>
                  </a:lnTo>
                  <a:lnTo>
                    <a:pt x="956" y="71"/>
                  </a:lnTo>
                  <a:lnTo>
                    <a:pt x="963" y="71"/>
                  </a:lnTo>
                  <a:lnTo>
                    <a:pt x="968" y="69"/>
                  </a:lnTo>
                  <a:lnTo>
                    <a:pt x="972" y="65"/>
                  </a:lnTo>
                  <a:lnTo>
                    <a:pt x="975" y="62"/>
                  </a:lnTo>
                  <a:lnTo>
                    <a:pt x="978" y="58"/>
                  </a:lnTo>
                  <a:lnTo>
                    <a:pt x="980" y="53"/>
                  </a:lnTo>
                  <a:lnTo>
                    <a:pt x="981" y="49"/>
                  </a:lnTo>
                  <a:lnTo>
                    <a:pt x="981" y="44"/>
                  </a:lnTo>
                  <a:lnTo>
                    <a:pt x="981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Freeform 15">
              <a:extLst>
                <a:ext uri="{FF2B5EF4-FFF2-40B4-BE49-F238E27FC236}">
                  <a16:creationId xmlns:a16="http://schemas.microsoft.com/office/drawing/2014/main" id="{A50E7956-3A95-5997-FF07-8E80CE7A3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658" y="5795219"/>
              <a:ext cx="455783" cy="198126"/>
            </a:xfrm>
            <a:custGeom>
              <a:avLst/>
              <a:gdLst>
                <a:gd name="T0" fmla="*/ 54 w 982"/>
                <a:gd name="T1" fmla="*/ 426 h 427"/>
                <a:gd name="T2" fmla="*/ 108 w 982"/>
                <a:gd name="T3" fmla="*/ 414 h 427"/>
                <a:gd name="T4" fmla="*/ 155 w 982"/>
                <a:gd name="T5" fmla="*/ 390 h 427"/>
                <a:gd name="T6" fmla="*/ 196 w 982"/>
                <a:gd name="T7" fmla="*/ 357 h 427"/>
                <a:gd name="T8" fmla="*/ 233 w 982"/>
                <a:gd name="T9" fmla="*/ 317 h 427"/>
                <a:gd name="T10" fmla="*/ 268 w 982"/>
                <a:gd name="T11" fmla="*/ 271 h 427"/>
                <a:gd name="T12" fmla="*/ 331 w 982"/>
                <a:gd name="T13" fmla="*/ 172 h 427"/>
                <a:gd name="T14" fmla="*/ 370 w 982"/>
                <a:gd name="T15" fmla="*/ 126 h 427"/>
                <a:gd name="T16" fmla="*/ 415 w 982"/>
                <a:gd name="T17" fmla="*/ 90 h 427"/>
                <a:gd name="T18" fmla="*/ 450 w 982"/>
                <a:gd name="T19" fmla="*/ 76 h 427"/>
                <a:gd name="T20" fmla="*/ 480 w 982"/>
                <a:gd name="T21" fmla="*/ 72 h 427"/>
                <a:gd name="T22" fmla="*/ 501 w 982"/>
                <a:gd name="T23" fmla="*/ 72 h 427"/>
                <a:gd name="T24" fmla="*/ 531 w 982"/>
                <a:gd name="T25" fmla="*/ 76 h 427"/>
                <a:gd name="T26" fmla="*/ 566 w 982"/>
                <a:gd name="T27" fmla="*/ 90 h 427"/>
                <a:gd name="T28" fmla="*/ 611 w 982"/>
                <a:gd name="T29" fmla="*/ 126 h 427"/>
                <a:gd name="T30" fmla="*/ 649 w 982"/>
                <a:gd name="T31" fmla="*/ 172 h 427"/>
                <a:gd name="T32" fmla="*/ 714 w 982"/>
                <a:gd name="T33" fmla="*/ 271 h 427"/>
                <a:gd name="T34" fmla="*/ 747 w 982"/>
                <a:gd name="T35" fmla="*/ 317 h 427"/>
                <a:gd name="T36" fmla="*/ 784 w 982"/>
                <a:gd name="T37" fmla="*/ 357 h 427"/>
                <a:gd name="T38" fmla="*/ 826 w 982"/>
                <a:gd name="T39" fmla="*/ 390 h 427"/>
                <a:gd name="T40" fmla="*/ 873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8 w 982"/>
                <a:gd name="T53" fmla="*/ 364 h 427"/>
                <a:gd name="T54" fmla="*/ 947 w 982"/>
                <a:gd name="T55" fmla="*/ 357 h 427"/>
                <a:gd name="T56" fmla="*/ 927 w 982"/>
                <a:gd name="T57" fmla="*/ 355 h 427"/>
                <a:gd name="T58" fmla="*/ 889 w 982"/>
                <a:gd name="T59" fmla="*/ 345 h 427"/>
                <a:gd name="T60" fmla="*/ 841 w 982"/>
                <a:gd name="T61" fmla="*/ 314 h 427"/>
                <a:gd name="T62" fmla="*/ 801 w 982"/>
                <a:gd name="T63" fmla="*/ 272 h 427"/>
                <a:gd name="T64" fmla="*/ 745 w 982"/>
                <a:gd name="T65" fmla="*/ 190 h 427"/>
                <a:gd name="T66" fmla="*/ 702 w 982"/>
                <a:gd name="T67" fmla="*/ 126 h 427"/>
                <a:gd name="T68" fmla="*/ 667 w 982"/>
                <a:gd name="T69" fmla="*/ 84 h 427"/>
                <a:gd name="T70" fmla="*/ 627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0 w 982"/>
                <a:gd name="T77" fmla="*/ 0 h 427"/>
                <a:gd name="T78" fmla="*/ 435 w 982"/>
                <a:gd name="T79" fmla="*/ 8 h 427"/>
                <a:gd name="T80" fmla="*/ 384 w 982"/>
                <a:gd name="T81" fmla="*/ 28 h 427"/>
                <a:gd name="T82" fmla="*/ 341 w 982"/>
                <a:gd name="T83" fmla="*/ 59 h 427"/>
                <a:gd name="T84" fmla="*/ 303 w 982"/>
                <a:gd name="T85" fmla="*/ 98 h 427"/>
                <a:gd name="T86" fmla="*/ 257 w 982"/>
                <a:gd name="T87" fmla="*/ 156 h 427"/>
                <a:gd name="T88" fmla="*/ 215 w 982"/>
                <a:gd name="T89" fmla="*/ 223 h 427"/>
                <a:gd name="T90" fmla="*/ 167 w 982"/>
                <a:gd name="T91" fmla="*/ 287 h 427"/>
                <a:gd name="T92" fmla="*/ 125 w 982"/>
                <a:gd name="T93" fmla="*/ 326 h 427"/>
                <a:gd name="T94" fmla="*/ 75 w 982"/>
                <a:gd name="T95" fmla="*/ 351 h 427"/>
                <a:gd name="T96" fmla="*/ 45 w 982"/>
                <a:gd name="T97" fmla="*/ 356 h 427"/>
                <a:gd name="T98" fmla="*/ 26 w 982"/>
                <a:gd name="T99" fmla="*/ 358 h 427"/>
                <a:gd name="T100" fmla="*/ 9 w 982"/>
                <a:gd name="T101" fmla="*/ 369 h 427"/>
                <a:gd name="T102" fmla="*/ 0 w 982"/>
                <a:gd name="T103" fmla="*/ 386 h 427"/>
                <a:gd name="T104" fmla="*/ 2 w 982"/>
                <a:gd name="T105" fmla="*/ 406 h 427"/>
                <a:gd name="T106" fmla="*/ 13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0" y="419"/>
                  </a:lnTo>
                  <a:lnTo>
                    <a:pt x="108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5" y="390"/>
                  </a:lnTo>
                  <a:lnTo>
                    <a:pt x="170" y="380"/>
                  </a:lnTo>
                  <a:lnTo>
                    <a:pt x="183" y="369"/>
                  </a:lnTo>
                  <a:lnTo>
                    <a:pt x="196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8" y="271"/>
                  </a:lnTo>
                  <a:lnTo>
                    <a:pt x="268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1" y="172"/>
                  </a:lnTo>
                  <a:lnTo>
                    <a:pt x="344" y="155"/>
                  </a:lnTo>
                  <a:lnTo>
                    <a:pt x="356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400" y="101"/>
                  </a:lnTo>
                  <a:lnTo>
                    <a:pt x="415" y="90"/>
                  </a:lnTo>
                  <a:lnTo>
                    <a:pt x="433" y="82"/>
                  </a:lnTo>
                  <a:lnTo>
                    <a:pt x="441" y="79"/>
                  </a:lnTo>
                  <a:lnTo>
                    <a:pt x="450" y="76"/>
                  </a:lnTo>
                  <a:lnTo>
                    <a:pt x="460" y="74"/>
                  </a:lnTo>
                  <a:lnTo>
                    <a:pt x="470" y="73"/>
                  </a:lnTo>
                  <a:lnTo>
                    <a:pt x="480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1" y="76"/>
                  </a:lnTo>
                  <a:lnTo>
                    <a:pt x="540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5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2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6" y="302"/>
                  </a:lnTo>
                  <a:lnTo>
                    <a:pt x="747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4" y="357"/>
                  </a:lnTo>
                  <a:lnTo>
                    <a:pt x="798" y="369"/>
                  </a:lnTo>
                  <a:lnTo>
                    <a:pt x="811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3" y="414"/>
                  </a:lnTo>
                  <a:lnTo>
                    <a:pt x="891" y="419"/>
                  </a:lnTo>
                  <a:lnTo>
                    <a:pt x="908" y="423"/>
                  </a:lnTo>
                  <a:lnTo>
                    <a:pt x="928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6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6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6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89" y="345"/>
                  </a:lnTo>
                  <a:lnTo>
                    <a:pt x="872" y="336"/>
                  </a:lnTo>
                  <a:lnTo>
                    <a:pt x="856" y="326"/>
                  </a:lnTo>
                  <a:lnTo>
                    <a:pt x="841" y="314"/>
                  </a:lnTo>
                  <a:lnTo>
                    <a:pt x="827" y="301"/>
                  </a:lnTo>
                  <a:lnTo>
                    <a:pt x="813" y="287"/>
                  </a:lnTo>
                  <a:lnTo>
                    <a:pt x="801" y="272"/>
                  </a:lnTo>
                  <a:lnTo>
                    <a:pt x="789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3" y="71"/>
                  </a:lnTo>
                  <a:lnTo>
                    <a:pt x="640" y="59"/>
                  </a:lnTo>
                  <a:lnTo>
                    <a:pt x="627" y="48"/>
                  </a:lnTo>
                  <a:lnTo>
                    <a:pt x="612" y="38"/>
                  </a:lnTo>
                  <a:lnTo>
                    <a:pt x="597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10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1" y="1"/>
                  </a:lnTo>
                  <a:lnTo>
                    <a:pt x="452" y="3"/>
                  </a:lnTo>
                  <a:lnTo>
                    <a:pt x="435" y="8"/>
                  </a:lnTo>
                  <a:lnTo>
                    <a:pt x="417" y="13"/>
                  </a:lnTo>
                  <a:lnTo>
                    <a:pt x="401" y="20"/>
                  </a:lnTo>
                  <a:lnTo>
                    <a:pt x="384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1" y="59"/>
                  </a:lnTo>
                  <a:lnTo>
                    <a:pt x="327" y="71"/>
                  </a:lnTo>
                  <a:lnTo>
                    <a:pt x="315" y="84"/>
                  </a:lnTo>
                  <a:lnTo>
                    <a:pt x="303" y="98"/>
                  </a:lnTo>
                  <a:lnTo>
                    <a:pt x="290" y="112"/>
                  </a:lnTo>
                  <a:lnTo>
                    <a:pt x="279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7" y="190"/>
                  </a:lnTo>
                  <a:lnTo>
                    <a:pt x="215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1" y="314"/>
                  </a:lnTo>
                  <a:lnTo>
                    <a:pt x="125" y="326"/>
                  </a:lnTo>
                  <a:lnTo>
                    <a:pt x="110" y="336"/>
                  </a:lnTo>
                  <a:lnTo>
                    <a:pt x="92" y="345"/>
                  </a:lnTo>
                  <a:lnTo>
                    <a:pt x="75" y="351"/>
                  </a:lnTo>
                  <a:lnTo>
                    <a:pt x="64" y="353"/>
                  </a:lnTo>
                  <a:lnTo>
                    <a:pt x="55" y="355"/>
                  </a:lnTo>
                  <a:lnTo>
                    <a:pt x="45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6" y="358"/>
                  </a:lnTo>
                  <a:lnTo>
                    <a:pt x="19" y="360"/>
                  </a:lnTo>
                  <a:lnTo>
                    <a:pt x="13" y="364"/>
                  </a:lnTo>
                  <a:lnTo>
                    <a:pt x="9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9" y="417"/>
                  </a:lnTo>
                  <a:lnTo>
                    <a:pt x="13" y="421"/>
                  </a:lnTo>
                  <a:lnTo>
                    <a:pt x="19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Freeform 16">
              <a:extLst>
                <a:ext uri="{FF2B5EF4-FFF2-40B4-BE49-F238E27FC236}">
                  <a16:creationId xmlns:a16="http://schemas.microsoft.com/office/drawing/2014/main" id="{E470E93F-BE56-704D-A90F-00313EC694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007" y="5790568"/>
              <a:ext cx="464155" cy="207428"/>
            </a:xfrm>
            <a:custGeom>
              <a:avLst/>
              <a:gdLst>
                <a:gd name="T0" fmla="*/ 5 w 999"/>
                <a:gd name="T1" fmla="*/ 380 h 446"/>
                <a:gd name="T2" fmla="*/ 26 w 999"/>
                <a:gd name="T3" fmla="*/ 361 h 446"/>
                <a:gd name="T4" fmla="*/ 75 w 999"/>
                <a:gd name="T5" fmla="*/ 353 h 446"/>
                <a:gd name="T6" fmla="*/ 155 w 999"/>
                <a:gd name="T7" fmla="*/ 306 h 446"/>
                <a:gd name="T8" fmla="*/ 233 w 999"/>
                <a:gd name="T9" fmla="*/ 201 h 446"/>
                <a:gd name="T10" fmla="*/ 301 w 999"/>
                <a:gd name="T11" fmla="*/ 104 h 446"/>
                <a:gd name="T12" fmla="*/ 385 w 999"/>
                <a:gd name="T13" fmla="*/ 31 h 446"/>
                <a:gd name="T14" fmla="*/ 499 w 999"/>
                <a:gd name="T15" fmla="*/ 0 h 446"/>
                <a:gd name="T16" fmla="*/ 597 w 999"/>
                <a:gd name="T17" fmla="*/ 23 h 446"/>
                <a:gd name="T18" fmla="*/ 686 w 999"/>
                <a:gd name="T19" fmla="*/ 91 h 446"/>
                <a:gd name="T20" fmla="*/ 766 w 999"/>
                <a:gd name="T21" fmla="*/ 201 h 446"/>
                <a:gd name="T22" fmla="*/ 833 w 999"/>
                <a:gd name="T23" fmla="*/ 295 h 446"/>
                <a:gd name="T24" fmla="*/ 908 w 999"/>
                <a:gd name="T25" fmla="*/ 348 h 446"/>
                <a:gd name="T26" fmla="*/ 968 w 999"/>
                <a:gd name="T27" fmla="*/ 359 h 446"/>
                <a:gd name="T28" fmla="*/ 994 w 999"/>
                <a:gd name="T29" fmla="*/ 380 h 446"/>
                <a:gd name="T30" fmla="*/ 999 w 999"/>
                <a:gd name="T31" fmla="*/ 410 h 446"/>
                <a:gd name="T32" fmla="*/ 985 w 999"/>
                <a:gd name="T33" fmla="*/ 435 h 446"/>
                <a:gd name="T34" fmla="*/ 956 w 999"/>
                <a:gd name="T35" fmla="*/ 446 h 446"/>
                <a:gd name="T36" fmla="*/ 857 w 999"/>
                <a:gd name="T37" fmla="*/ 421 h 446"/>
                <a:gd name="T38" fmla="*/ 769 w 999"/>
                <a:gd name="T39" fmla="*/ 354 h 446"/>
                <a:gd name="T40" fmla="*/ 690 w 999"/>
                <a:gd name="T41" fmla="*/ 245 h 446"/>
                <a:gd name="T42" fmla="*/ 623 w 999"/>
                <a:gd name="T43" fmla="*/ 151 h 446"/>
                <a:gd name="T44" fmla="*/ 547 w 999"/>
                <a:gd name="T45" fmla="*/ 97 h 446"/>
                <a:gd name="T46" fmla="*/ 466 w 999"/>
                <a:gd name="T47" fmla="*/ 93 h 446"/>
                <a:gd name="T48" fmla="*/ 387 w 999"/>
                <a:gd name="T49" fmla="*/ 140 h 446"/>
                <a:gd name="T50" fmla="*/ 309 w 999"/>
                <a:gd name="T51" fmla="*/ 245 h 446"/>
                <a:gd name="T52" fmla="*/ 241 w 999"/>
                <a:gd name="T53" fmla="*/ 340 h 446"/>
                <a:gd name="T54" fmla="*/ 159 w 999"/>
                <a:gd name="T55" fmla="*/ 413 h 446"/>
                <a:gd name="T56" fmla="*/ 43 w 999"/>
                <a:gd name="T57" fmla="*/ 446 h 446"/>
                <a:gd name="T58" fmla="*/ 22 w 999"/>
                <a:gd name="T59" fmla="*/ 441 h 446"/>
                <a:gd name="T60" fmla="*/ 4 w 999"/>
                <a:gd name="T61" fmla="*/ 421 h 446"/>
                <a:gd name="T62" fmla="*/ 981 w 999"/>
                <a:gd name="T63" fmla="*/ 402 h 446"/>
                <a:gd name="T64" fmla="*/ 965 w 999"/>
                <a:gd name="T65" fmla="*/ 376 h 446"/>
                <a:gd name="T66" fmla="*/ 903 w 999"/>
                <a:gd name="T67" fmla="*/ 365 h 446"/>
                <a:gd name="T68" fmla="*/ 821 w 999"/>
                <a:gd name="T69" fmla="*/ 307 h 446"/>
                <a:gd name="T70" fmla="*/ 751 w 999"/>
                <a:gd name="T71" fmla="*/ 210 h 446"/>
                <a:gd name="T72" fmla="*/ 661 w 999"/>
                <a:gd name="T73" fmla="*/ 91 h 446"/>
                <a:gd name="T74" fmla="*/ 574 w 999"/>
                <a:gd name="T75" fmla="*/ 32 h 446"/>
                <a:gd name="T76" fmla="*/ 480 w 999"/>
                <a:gd name="T77" fmla="*/ 19 h 446"/>
                <a:gd name="T78" fmla="*/ 378 w 999"/>
                <a:gd name="T79" fmla="*/ 57 h 446"/>
                <a:gd name="T80" fmla="*/ 293 w 999"/>
                <a:gd name="T81" fmla="*/ 144 h 446"/>
                <a:gd name="T82" fmla="*/ 210 w 999"/>
                <a:gd name="T83" fmla="*/ 267 h 446"/>
                <a:gd name="T84" fmla="*/ 140 w 999"/>
                <a:gd name="T85" fmla="*/ 341 h 446"/>
                <a:gd name="T86" fmla="*/ 43 w 999"/>
                <a:gd name="T87" fmla="*/ 374 h 446"/>
                <a:gd name="T88" fmla="*/ 22 w 999"/>
                <a:gd name="T89" fmla="*/ 388 h 446"/>
                <a:gd name="T90" fmla="*/ 22 w 999"/>
                <a:gd name="T91" fmla="*/ 418 h 446"/>
                <a:gd name="T92" fmla="*/ 42 w 999"/>
                <a:gd name="T93" fmla="*/ 428 h 446"/>
                <a:gd name="T94" fmla="*/ 150 w 999"/>
                <a:gd name="T95" fmla="*/ 397 h 446"/>
                <a:gd name="T96" fmla="*/ 228 w 999"/>
                <a:gd name="T97" fmla="*/ 330 h 446"/>
                <a:gd name="T98" fmla="*/ 313 w 999"/>
                <a:gd name="T99" fmla="*/ 207 h 446"/>
                <a:gd name="T100" fmla="*/ 389 w 999"/>
                <a:gd name="T101" fmla="*/ 114 h 446"/>
                <a:gd name="T102" fmla="*/ 481 w 999"/>
                <a:gd name="T103" fmla="*/ 72 h 446"/>
                <a:gd name="T104" fmla="*/ 567 w 999"/>
                <a:gd name="T105" fmla="*/ 86 h 446"/>
                <a:gd name="T106" fmla="*/ 646 w 999"/>
                <a:gd name="T107" fmla="*/ 150 h 446"/>
                <a:gd name="T108" fmla="*/ 731 w 999"/>
                <a:gd name="T109" fmla="*/ 275 h 446"/>
                <a:gd name="T110" fmla="*/ 807 w 999"/>
                <a:gd name="T111" fmla="*/ 367 h 446"/>
                <a:gd name="T112" fmla="*/ 899 w 999"/>
                <a:gd name="T113" fmla="*/ 419 h 446"/>
                <a:gd name="T114" fmla="*/ 970 w 999"/>
                <a:gd name="T115" fmla="*/ 424 h 446"/>
                <a:gd name="T116" fmla="*/ 981 w 999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9" h="446">
                  <a:moveTo>
                    <a:pt x="0" y="402"/>
                  </a:moveTo>
                  <a:lnTo>
                    <a:pt x="0" y="402"/>
                  </a:lnTo>
                  <a:lnTo>
                    <a:pt x="0" y="396"/>
                  </a:lnTo>
                  <a:lnTo>
                    <a:pt x="1" y="390"/>
                  </a:lnTo>
                  <a:lnTo>
                    <a:pt x="3" y="385"/>
                  </a:lnTo>
                  <a:lnTo>
                    <a:pt x="5" y="380"/>
                  </a:lnTo>
                  <a:lnTo>
                    <a:pt x="5" y="380"/>
                  </a:lnTo>
                  <a:lnTo>
                    <a:pt x="8" y="374"/>
                  </a:lnTo>
                  <a:lnTo>
                    <a:pt x="12" y="370"/>
                  </a:lnTo>
                  <a:lnTo>
                    <a:pt x="17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7" y="358"/>
                  </a:lnTo>
                  <a:lnTo>
                    <a:pt x="42" y="357"/>
                  </a:lnTo>
                  <a:lnTo>
                    <a:pt x="42" y="357"/>
                  </a:lnTo>
                  <a:lnTo>
                    <a:pt x="60" y="356"/>
                  </a:lnTo>
                  <a:lnTo>
                    <a:pt x="75" y="353"/>
                  </a:lnTo>
                  <a:lnTo>
                    <a:pt x="91" y="348"/>
                  </a:lnTo>
                  <a:lnTo>
                    <a:pt x="105" y="342"/>
                  </a:lnTo>
                  <a:lnTo>
                    <a:pt x="119" y="335"/>
                  </a:lnTo>
                  <a:lnTo>
                    <a:pt x="131" y="326"/>
                  </a:lnTo>
                  <a:lnTo>
                    <a:pt x="143" y="317"/>
                  </a:lnTo>
                  <a:lnTo>
                    <a:pt x="155" y="306"/>
                  </a:lnTo>
                  <a:lnTo>
                    <a:pt x="166" y="295"/>
                  </a:lnTo>
                  <a:lnTo>
                    <a:pt x="176" y="282"/>
                  </a:lnTo>
                  <a:lnTo>
                    <a:pt x="187" y="270"/>
                  </a:lnTo>
                  <a:lnTo>
                    <a:pt x="197" y="257"/>
                  </a:lnTo>
                  <a:lnTo>
                    <a:pt x="216" y="229"/>
                  </a:lnTo>
                  <a:lnTo>
                    <a:pt x="233" y="201"/>
                  </a:lnTo>
                  <a:lnTo>
                    <a:pt x="233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79" y="132"/>
                  </a:lnTo>
                  <a:lnTo>
                    <a:pt x="290" y="118"/>
                  </a:lnTo>
                  <a:lnTo>
                    <a:pt x="301" y="104"/>
                  </a:lnTo>
                  <a:lnTo>
                    <a:pt x="314" y="91"/>
                  </a:lnTo>
                  <a:lnTo>
                    <a:pt x="326" y="78"/>
                  </a:lnTo>
                  <a:lnTo>
                    <a:pt x="339" y="64"/>
                  </a:lnTo>
                  <a:lnTo>
                    <a:pt x="354" y="53"/>
                  </a:lnTo>
                  <a:lnTo>
                    <a:pt x="369" y="41"/>
                  </a:lnTo>
                  <a:lnTo>
                    <a:pt x="385" y="31"/>
                  </a:lnTo>
                  <a:lnTo>
                    <a:pt x="402" y="23"/>
                  </a:lnTo>
                  <a:lnTo>
                    <a:pt x="420" y="14"/>
                  </a:lnTo>
                  <a:lnTo>
                    <a:pt x="439" y="9"/>
                  </a:lnTo>
                  <a:lnTo>
                    <a:pt x="458" y="4"/>
                  </a:lnTo>
                  <a:lnTo>
                    <a:pt x="478" y="1"/>
                  </a:lnTo>
                  <a:lnTo>
                    <a:pt x="499" y="0"/>
                  </a:lnTo>
                  <a:lnTo>
                    <a:pt x="499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1" y="9"/>
                  </a:lnTo>
                  <a:lnTo>
                    <a:pt x="580" y="14"/>
                  </a:lnTo>
                  <a:lnTo>
                    <a:pt x="597" y="23"/>
                  </a:lnTo>
                  <a:lnTo>
                    <a:pt x="614" y="31"/>
                  </a:lnTo>
                  <a:lnTo>
                    <a:pt x="629" y="41"/>
                  </a:lnTo>
                  <a:lnTo>
                    <a:pt x="645" y="53"/>
                  </a:lnTo>
                  <a:lnTo>
                    <a:pt x="659" y="64"/>
                  </a:lnTo>
                  <a:lnTo>
                    <a:pt x="673" y="78"/>
                  </a:lnTo>
                  <a:lnTo>
                    <a:pt x="686" y="91"/>
                  </a:lnTo>
                  <a:lnTo>
                    <a:pt x="698" y="104"/>
                  </a:lnTo>
                  <a:lnTo>
                    <a:pt x="709" y="118"/>
                  </a:lnTo>
                  <a:lnTo>
                    <a:pt x="720" y="132"/>
                  </a:lnTo>
                  <a:lnTo>
                    <a:pt x="740" y="160"/>
                  </a:lnTo>
                  <a:lnTo>
                    <a:pt x="740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4" y="229"/>
                  </a:lnTo>
                  <a:lnTo>
                    <a:pt x="803" y="257"/>
                  </a:lnTo>
                  <a:lnTo>
                    <a:pt x="812" y="270"/>
                  </a:lnTo>
                  <a:lnTo>
                    <a:pt x="822" y="282"/>
                  </a:lnTo>
                  <a:lnTo>
                    <a:pt x="833" y="295"/>
                  </a:lnTo>
                  <a:lnTo>
                    <a:pt x="844" y="306"/>
                  </a:lnTo>
                  <a:lnTo>
                    <a:pt x="855" y="317"/>
                  </a:lnTo>
                  <a:lnTo>
                    <a:pt x="868" y="326"/>
                  </a:lnTo>
                  <a:lnTo>
                    <a:pt x="880" y="335"/>
                  </a:lnTo>
                  <a:lnTo>
                    <a:pt x="895" y="342"/>
                  </a:lnTo>
                  <a:lnTo>
                    <a:pt x="908" y="348"/>
                  </a:lnTo>
                  <a:lnTo>
                    <a:pt x="923" y="353"/>
                  </a:lnTo>
                  <a:lnTo>
                    <a:pt x="940" y="356"/>
                  </a:lnTo>
                  <a:lnTo>
                    <a:pt x="956" y="357"/>
                  </a:lnTo>
                  <a:lnTo>
                    <a:pt x="956" y="357"/>
                  </a:lnTo>
                  <a:lnTo>
                    <a:pt x="963" y="358"/>
                  </a:lnTo>
                  <a:lnTo>
                    <a:pt x="968" y="359"/>
                  </a:lnTo>
                  <a:lnTo>
                    <a:pt x="973" y="361"/>
                  </a:lnTo>
                  <a:lnTo>
                    <a:pt x="978" y="363"/>
                  </a:lnTo>
                  <a:lnTo>
                    <a:pt x="983" y="366"/>
                  </a:lnTo>
                  <a:lnTo>
                    <a:pt x="986" y="370"/>
                  </a:lnTo>
                  <a:lnTo>
                    <a:pt x="991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6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999" y="403"/>
                  </a:lnTo>
                  <a:lnTo>
                    <a:pt x="999" y="410"/>
                  </a:lnTo>
                  <a:lnTo>
                    <a:pt x="998" y="416"/>
                  </a:lnTo>
                  <a:lnTo>
                    <a:pt x="996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90" y="431"/>
                  </a:lnTo>
                  <a:lnTo>
                    <a:pt x="985" y="435"/>
                  </a:lnTo>
                  <a:lnTo>
                    <a:pt x="981" y="439"/>
                  </a:lnTo>
                  <a:lnTo>
                    <a:pt x="977" y="441"/>
                  </a:lnTo>
                  <a:lnTo>
                    <a:pt x="972" y="443"/>
                  </a:lnTo>
                  <a:lnTo>
                    <a:pt x="967" y="445"/>
                  </a:lnTo>
                  <a:lnTo>
                    <a:pt x="962" y="445"/>
                  </a:lnTo>
                  <a:lnTo>
                    <a:pt x="956" y="446"/>
                  </a:lnTo>
                  <a:lnTo>
                    <a:pt x="956" y="446"/>
                  </a:lnTo>
                  <a:lnTo>
                    <a:pt x="934" y="444"/>
                  </a:lnTo>
                  <a:lnTo>
                    <a:pt x="913" y="441"/>
                  </a:lnTo>
                  <a:lnTo>
                    <a:pt x="894" y="435"/>
                  </a:lnTo>
                  <a:lnTo>
                    <a:pt x="875" y="429"/>
                  </a:lnTo>
                  <a:lnTo>
                    <a:pt x="857" y="421"/>
                  </a:lnTo>
                  <a:lnTo>
                    <a:pt x="841" y="413"/>
                  </a:lnTo>
                  <a:lnTo>
                    <a:pt x="824" y="402"/>
                  </a:lnTo>
                  <a:lnTo>
                    <a:pt x="810" y="391"/>
                  </a:lnTo>
                  <a:lnTo>
                    <a:pt x="796" y="380"/>
                  </a:lnTo>
                  <a:lnTo>
                    <a:pt x="782" y="367"/>
                  </a:lnTo>
                  <a:lnTo>
                    <a:pt x="769" y="354"/>
                  </a:lnTo>
                  <a:lnTo>
                    <a:pt x="757" y="340"/>
                  </a:lnTo>
                  <a:lnTo>
                    <a:pt x="746" y="327"/>
                  </a:lnTo>
                  <a:lnTo>
                    <a:pt x="736" y="312"/>
                  </a:lnTo>
                  <a:lnTo>
                    <a:pt x="716" y="285"/>
                  </a:lnTo>
                  <a:lnTo>
                    <a:pt x="716" y="285"/>
                  </a:lnTo>
                  <a:lnTo>
                    <a:pt x="690" y="245"/>
                  </a:lnTo>
                  <a:lnTo>
                    <a:pt x="690" y="245"/>
                  </a:lnTo>
                  <a:lnTo>
                    <a:pt x="673" y="217"/>
                  </a:lnTo>
                  <a:lnTo>
                    <a:pt x="654" y="190"/>
                  </a:lnTo>
                  <a:lnTo>
                    <a:pt x="644" y="177"/>
                  </a:lnTo>
                  <a:lnTo>
                    <a:pt x="634" y="163"/>
                  </a:lnTo>
                  <a:lnTo>
                    <a:pt x="623" y="151"/>
                  </a:lnTo>
                  <a:lnTo>
                    <a:pt x="612" y="140"/>
                  </a:lnTo>
                  <a:lnTo>
                    <a:pt x="601" y="129"/>
                  </a:lnTo>
                  <a:lnTo>
                    <a:pt x="588" y="119"/>
                  </a:lnTo>
                  <a:lnTo>
                    <a:pt x="576" y="111"/>
                  </a:lnTo>
                  <a:lnTo>
                    <a:pt x="561" y="103"/>
                  </a:lnTo>
                  <a:lnTo>
                    <a:pt x="547" y="97"/>
                  </a:lnTo>
                  <a:lnTo>
                    <a:pt x="532" y="93"/>
                  </a:lnTo>
                  <a:lnTo>
                    <a:pt x="516" y="90"/>
                  </a:lnTo>
                  <a:lnTo>
                    <a:pt x="499" y="89"/>
                  </a:lnTo>
                  <a:lnTo>
                    <a:pt x="499" y="89"/>
                  </a:lnTo>
                  <a:lnTo>
                    <a:pt x="483" y="90"/>
                  </a:lnTo>
                  <a:lnTo>
                    <a:pt x="466" y="93"/>
                  </a:lnTo>
                  <a:lnTo>
                    <a:pt x="452" y="97"/>
                  </a:lnTo>
                  <a:lnTo>
                    <a:pt x="437" y="103"/>
                  </a:lnTo>
                  <a:lnTo>
                    <a:pt x="424" y="111"/>
                  </a:lnTo>
                  <a:lnTo>
                    <a:pt x="411" y="119"/>
                  </a:lnTo>
                  <a:lnTo>
                    <a:pt x="398" y="129"/>
                  </a:lnTo>
                  <a:lnTo>
                    <a:pt x="387" y="140"/>
                  </a:lnTo>
                  <a:lnTo>
                    <a:pt x="376" y="151"/>
                  </a:lnTo>
                  <a:lnTo>
                    <a:pt x="365" y="163"/>
                  </a:lnTo>
                  <a:lnTo>
                    <a:pt x="355" y="177"/>
                  </a:lnTo>
                  <a:lnTo>
                    <a:pt x="346" y="190"/>
                  </a:lnTo>
                  <a:lnTo>
                    <a:pt x="327" y="217"/>
                  </a:lnTo>
                  <a:lnTo>
                    <a:pt x="309" y="245"/>
                  </a:lnTo>
                  <a:lnTo>
                    <a:pt x="309" y="245"/>
                  </a:lnTo>
                  <a:lnTo>
                    <a:pt x="284" y="285"/>
                  </a:lnTo>
                  <a:lnTo>
                    <a:pt x="284" y="285"/>
                  </a:lnTo>
                  <a:lnTo>
                    <a:pt x="264" y="312"/>
                  </a:lnTo>
                  <a:lnTo>
                    <a:pt x="253" y="327"/>
                  </a:lnTo>
                  <a:lnTo>
                    <a:pt x="241" y="340"/>
                  </a:lnTo>
                  <a:lnTo>
                    <a:pt x="230" y="354"/>
                  </a:lnTo>
                  <a:lnTo>
                    <a:pt x="218" y="367"/>
                  </a:lnTo>
                  <a:lnTo>
                    <a:pt x="204" y="380"/>
                  </a:lnTo>
                  <a:lnTo>
                    <a:pt x="190" y="391"/>
                  </a:lnTo>
                  <a:lnTo>
                    <a:pt x="174" y="402"/>
                  </a:lnTo>
                  <a:lnTo>
                    <a:pt x="159" y="413"/>
                  </a:lnTo>
                  <a:lnTo>
                    <a:pt x="141" y="421"/>
                  </a:lnTo>
                  <a:lnTo>
                    <a:pt x="124" y="429"/>
                  </a:lnTo>
                  <a:lnTo>
                    <a:pt x="105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3" y="446"/>
                  </a:lnTo>
                  <a:lnTo>
                    <a:pt x="43" y="446"/>
                  </a:lnTo>
                  <a:lnTo>
                    <a:pt x="43" y="446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8" y="439"/>
                  </a:lnTo>
                  <a:lnTo>
                    <a:pt x="13" y="435"/>
                  </a:lnTo>
                  <a:lnTo>
                    <a:pt x="9" y="431"/>
                  </a:lnTo>
                  <a:lnTo>
                    <a:pt x="6" y="427"/>
                  </a:lnTo>
                  <a:lnTo>
                    <a:pt x="6" y="427"/>
                  </a:lnTo>
                  <a:lnTo>
                    <a:pt x="4" y="421"/>
                  </a:lnTo>
                  <a:lnTo>
                    <a:pt x="2" y="415"/>
                  </a:lnTo>
                  <a:lnTo>
                    <a:pt x="0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1" y="402"/>
                  </a:moveTo>
                  <a:lnTo>
                    <a:pt x="981" y="402"/>
                  </a:lnTo>
                  <a:lnTo>
                    <a:pt x="980" y="395"/>
                  </a:lnTo>
                  <a:lnTo>
                    <a:pt x="978" y="388"/>
                  </a:lnTo>
                  <a:lnTo>
                    <a:pt x="978" y="388"/>
                  </a:lnTo>
                  <a:lnTo>
                    <a:pt x="975" y="384"/>
                  </a:lnTo>
                  <a:lnTo>
                    <a:pt x="971" y="380"/>
                  </a:lnTo>
                  <a:lnTo>
                    <a:pt x="965" y="376"/>
                  </a:lnTo>
                  <a:lnTo>
                    <a:pt x="961" y="375"/>
                  </a:lnTo>
                  <a:lnTo>
                    <a:pt x="956" y="374"/>
                  </a:lnTo>
                  <a:lnTo>
                    <a:pt x="956" y="374"/>
                  </a:lnTo>
                  <a:lnTo>
                    <a:pt x="937" y="373"/>
                  </a:lnTo>
                  <a:lnTo>
                    <a:pt x="919" y="370"/>
                  </a:lnTo>
                  <a:lnTo>
                    <a:pt x="903" y="365"/>
                  </a:lnTo>
                  <a:lnTo>
                    <a:pt x="887" y="358"/>
                  </a:lnTo>
                  <a:lnTo>
                    <a:pt x="873" y="351"/>
                  </a:lnTo>
                  <a:lnTo>
                    <a:pt x="858" y="341"/>
                  </a:lnTo>
                  <a:lnTo>
                    <a:pt x="845" y="331"/>
                  </a:lnTo>
                  <a:lnTo>
                    <a:pt x="833" y="320"/>
                  </a:lnTo>
                  <a:lnTo>
                    <a:pt x="821" y="307"/>
                  </a:lnTo>
                  <a:lnTo>
                    <a:pt x="810" y="295"/>
                  </a:lnTo>
                  <a:lnTo>
                    <a:pt x="799" y="281"/>
                  </a:lnTo>
                  <a:lnTo>
                    <a:pt x="788" y="267"/>
                  </a:lnTo>
                  <a:lnTo>
                    <a:pt x="769" y="239"/>
                  </a:lnTo>
                  <a:lnTo>
                    <a:pt x="751" y="210"/>
                  </a:lnTo>
                  <a:lnTo>
                    <a:pt x="751" y="210"/>
                  </a:lnTo>
                  <a:lnTo>
                    <a:pt x="725" y="171"/>
                  </a:lnTo>
                  <a:lnTo>
                    <a:pt x="725" y="171"/>
                  </a:lnTo>
                  <a:lnTo>
                    <a:pt x="707" y="144"/>
                  </a:lnTo>
                  <a:lnTo>
                    <a:pt x="685" y="117"/>
                  </a:lnTo>
                  <a:lnTo>
                    <a:pt x="674" y="103"/>
                  </a:lnTo>
                  <a:lnTo>
                    <a:pt x="661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1" y="57"/>
                  </a:lnTo>
                  <a:lnTo>
                    <a:pt x="607" y="48"/>
                  </a:lnTo>
                  <a:lnTo>
                    <a:pt x="590" y="39"/>
                  </a:lnTo>
                  <a:lnTo>
                    <a:pt x="574" y="32"/>
                  </a:lnTo>
                  <a:lnTo>
                    <a:pt x="557" y="26"/>
                  </a:lnTo>
                  <a:lnTo>
                    <a:pt x="539" y="22"/>
                  </a:lnTo>
                  <a:lnTo>
                    <a:pt x="520" y="19"/>
                  </a:lnTo>
                  <a:lnTo>
                    <a:pt x="499" y="19"/>
                  </a:lnTo>
                  <a:lnTo>
                    <a:pt x="499" y="19"/>
                  </a:lnTo>
                  <a:lnTo>
                    <a:pt x="480" y="19"/>
                  </a:lnTo>
                  <a:lnTo>
                    <a:pt x="460" y="22"/>
                  </a:lnTo>
                  <a:lnTo>
                    <a:pt x="443" y="26"/>
                  </a:lnTo>
                  <a:lnTo>
                    <a:pt x="425" y="32"/>
                  </a:lnTo>
                  <a:lnTo>
                    <a:pt x="409" y="39"/>
                  </a:lnTo>
                  <a:lnTo>
                    <a:pt x="393" y="48"/>
                  </a:lnTo>
                  <a:lnTo>
                    <a:pt x="378" y="57"/>
                  </a:lnTo>
                  <a:lnTo>
                    <a:pt x="363" y="68"/>
                  </a:lnTo>
                  <a:lnTo>
                    <a:pt x="350" y="80"/>
                  </a:lnTo>
                  <a:lnTo>
                    <a:pt x="337" y="91"/>
                  </a:lnTo>
                  <a:lnTo>
                    <a:pt x="325" y="103"/>
                  </a:lnTo>
                  <a:lnTo>
                    <a:pt x="314" y="117"/>
                  </a:lnTo>
                  <a:lnTo>
                    <a:pt x="293" y="144"/>
                  </a:lnTo>
                  <a:lnTo>
                    <a:pt x="273" y="171"/>
                  </a:lnTo>
                  <a:lnTo>
                    <a:pt x="273" y="171"/>
                  </a:lnTo>
                  <a:lnTo>
                    <a:pt x="249" y="210"/>
                  </a:lnTo>
                  <a:lnTo>
                    <a:pt x="249" y="210"/>
                  </a:lnTo>
                  <a:lnTo>
                    <a:pt x="230" y="239"/>
                  </a:lnTo>
                  <a:lnTo>
                    <a:pt x="210" y="267"/>
                  </a:lnTo>
                  <a:lnTo>
                    <a:pt x="200" y="281"/>
                  </a:lnTo>
                  <a:lnTo>
                    <a:pt x="190" y="295"/>
                  </a:lnTo>
                  <a:lnTo>
                    <a:pt x="179" y="307"/>
                  </a:lnTo>
                  <a:lnTo>
                    <a:pt x="166" y="320"/>
                  </a:lnTo>
                  <a:lnTo>
                    <a:pt x="154" y="331"/>
                  </a:lnTo>
                  <a:lnTo>
                    <a:pt x="140" y="341"/>
                  </a:lnTo>
                  <a:lnTo>
                    <a:pt x="127" y="351"/>
                  </a:lnTo>
                  <a:lnTo>
                    <a:pt x="111" y="358"/>
                  </a:lnTo>
                  <a:lnTo>
                    <a:pt x="96" y="365"/>
                  </a:lnTo>
                  <a:lnTo>
                    <a:pt x="79" y="370"/>
                  </a:lnTo>
                  <a:lnTo>
                    <a:pt x="62" y="373"/>
                  </a:lnTo>
                  <a:lnTo>
                    <a:pt x="43" y="374"/>
                  </a:lnTo>
                  <a:lnTo>
                    <a:pt x="43" y="374"/>
                  </a:lnTo>
                  <a:lnTo>
                    <a:pt x="38" y="375"/>
                  </a:lnTo>
                  <a:lnTo>
                    <a:pt x="35" y="376"/>
                  </a:lnTo>
                  <a:lnTo>
                    <a:pt x="29" y="380"/>
                  </a:lnTo>
                  <a:lnTo>
                    <a:pt x="24" y="384"/>
                  </a:lnTo>
                  <a:lnTo>
                    <a:pt x="22" y="388"/>
                  </a:lnTo>
                  <a:lnTo>
                    <a:pt x="22" y="388"/>
                  </a:lnTo>
                  <a:lnTo>
                    <a:pt x="19" y="395"/>
                  </a:lnTo>
                  <a:lnTo>
                    <a:pt x="18" y="402"/>
                  </a:lnTo>
                  <a:lnTo>
                    <a:pt x="19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5" y="421"/>
                  </a:lnTo>
                  <a:lnTo>
                    <a:pt x="29" y="424"/>
                  </a:lnTo>
                  <a:lnTo>
                    <a:pt x="35" y="427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63" y="426"/>
                  </a:lnTo>
                  <a:lnTo>
                    <a:pt x="83" y="423"/>
                  </a:lnTo>
                  <a:lnTo>
                    <a:pt x="100" y="419"/>
                  </a:lnTo>
                  <a:lnTo>
                    <a:pt x="118" y="413"/>
                  </a:lnTo>
                  <a:lnTo>
                    <a:pt x="134" y="405"/>
                  </a:lnTo>
                  <a:lnTo>
                    <a:pt x="150" y="397"/>
                  </a:lnTo>
                  <a:lnTo>
                    <a:pt x="164" y="388"/>
                  </a:lnTo>
                  <a:lnTo>
                    <a:pt x="179" y="378"/>
                  </a:lnTo>
                  <a:lnTo>
                    <a:pt x="192" y="367"/>
                  </a:lnTo>
                  <a:lnTo>
                    <a:pt x="204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50" y="303"/>
                  </a:lnTo>
                  <a:lnTo>
                    <a:pt x="269" y="275"/>
                  </a:lnTo>
                  <a:lnTo>
                    <a:pt x="269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2" y="178"/>
                  </a:lnTo>
                  <a:lnTo>
                    <a:pt x="343" y="163"/>
                  </a:lnTo>
                  <a:lnTo>
                    <a:pt x="354" y="150"/>
                  </a:lnTo>
                  <a:lnTo>
                    <a:pt x="365" y="137"/>
                  </a:lnTo>
                  <a:lnTo>
                    <a:pt x="377" y="124"/>
                  </a:lnTo>
                  <a:lnTo>
                    <a:pt x="389" y="114"/>
                  </a:lnTo>
                  <a:lnTo>
                    <a:pt x="402" y="103"/>
                  </a:lnTo>
                  <a:lnTo>
                    <a:pt x="417" y="94"/>
                  </a:lnTo>
                  <a:lnTo>
                    <a:pt x="431" y="86"/>
                  </a:lnTo>
                  <a:lnTo>
                    <a:pt x="447" y="80"/>
                  </a:lnTo>
                  <a:lnTo>
                    <a:pt x="463" y="76"/>
                  </a:lnTo>
                  <a:lnTo>
                    <a:pt x="481" y="72"/>
                  </a:lnTo>
                  <a:lnTo>
                    <a:pt x="499" y="71"/>
                  </a:lnTo>
                  <a:lnTo>
                    <a:pt x="499" y="71"/>
                  </a:lnTo>
                  <a:lnTo>
                    <a:pt x="518" y="72"/>
                  </a:lnTo>
                  <a:lnTo>
                    <a:pt x="536" y="76"/>
                  </a:lnTo>
                  <a:lnTo>
                    <a:pt x="552" y="80"/>
                  </a:lnTo>
                  <a:lnTo>
                    <a:pt x="567" y="86"/>
                  </a:lnTo>
                  <a:lnTo>
                    <a:pt x="583" y="94"/>
                  </a:lnTo>
                  <a:lnTo>
                    <a:pt x="596" y="103"/>
                  </a:lnTo>
                  <a:lnTo>
                    <a:pt x="610" y="114"/>
                  </a:lnTo>
                  <a:lnTo>
                    <a:pt x="622" y="125"/>
                  </a:lnTo>
                  <a:lnTo>
                    <a:pt x="635" y="137"/>
                  </a:lnTo>
                  <a:lnTo>
                    <a:pt x="646" y="150"/>
                  </a:lnTo>
                  <a:lnTo>
                    <a:pt x="656" y="163"/>
                  </a:lnTo>
                  <a:lnTo>
                    <a:pt x="667" y="178"/>
                  </a:lnTo>
                  <a:lnTo>
                    <a:pt x="686" y="207"/>
                  </a:lnTo>
                  <a:lnTo>
                    <a:pt x="705" y="236"/>
                  </a:lnTo>
                  <a:lnTo>
                    <a:pt x="705" y="236"/>
                  </a:lnTo>
                  <a:lnTo>
                    <a:pt x="731" y="275"/>
                  </a:lnTo>
                  <a:lnTo>
                    <a:pt x="731" y="275"/>
                  </a:lnTo>
                  <a:lnTo>
                    <a:pt x="750" y="303"/>
                  </a:lnTo>
                  <a:lnTo>
                    <a:pt x="771" y="330"/>
                  </a:lnTo>
                  <a:lnTo>
                    <a:pt x="782" y="342"/>
                  </a:lnTo>
                  <a:lnTo>
                    <a:pt x="794" y="355"/>
                  </a:lnTo>
                  <a:lnTo>
                    <a:pt x="807" y="367"/>
                  </a:lnTo>
                  <a:lnTo>
                    <a:pt x="820" y="378"/>
                  </a:lnTo>
                  <a:lnTo>
                    <a:pt x="835" y="388"/>
                  </a:lnTo>
                  <a:lnTo>
                    <a:pt x="849" y="397"/>
                  </a:lnTo>
                  <a:lnTo>
                    <a:pt x="865" y="405"/>
                  </a:lnTo>
                  <a:lnTo>
                    <a:pt x="881" y="413"/>
                  </a:lnTo>
                  <a:lnTo>
                    <a:pt x="899" y="419"/>
                  </a:lnTo>
                  <a:lnTo>
                    <a:pt x="917" y="423"/>
                  </a:lnTo>
                  <a:lnTo>
                    <a:pt x="936" y="426"/>
                  </a:lnTo>
                  <a:lnTo>
                    <a:pt x="956" y="428"/>
                  </a:lnTo>
                  <a:lnTo>
                    <a:pt x="956" y="428"/>
                  </a:lnTo>
                  <a:lnTo>
                    <a:pt x="965" y="427"/>
                  </a:lnTo>
                  <a:lnTo>
                    <a:pt x="970" y="424"/>
                  </a:lnTo>
                  <a:lnTo>
                    <a:pt x="975" y="421"/>
                  </a:lnTo>
                  <a:lnTo>
                    <a:pt x="977" y="418"/>
                  </a:lnTo>
                  <a:lnTo>
                    <a:pt x="977" y="418"/>
                  </a:lnTo>
                  <a:lnTo>
                    <a:pt x="980" y="411"/>
                  </a:lnTo>
                  <a:lnTo>
                    <a:pt x="981" y="402"/>
                  </a:lnTo>
                  <a:lnTo>
                    <a:pt x="981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Rectangle 29">
              <a:extLst>
                <a:ext uri="{FF2B5EF4-FFF2-40B4-BE49-F238E27FC236}">
                  <a16:creationId xmlns:a16="http://schemas.microsoft.com/office/drawing/2014/main" id="{8BD91855-237B-BFBD-8F02-13178BB8E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2837" y="5824054"/>
              <a:ext cx="930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Rectangle 30">
              <a:extLst>
                <a:ext uri="{FF2B5EF4-FFF2-40B4-BE49-F238E27FC236}">
                  <a16:creationId xmlns:a16="http://schemas.microsoft.com/office/drawing/2014/main" id="{71C5E323-CEC2-ED3D-6583-9023A9B47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4226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Rectangle 31">
              <a:extLst>
                <a:ext uri="{FF2B5EF4-FFF2-40B4-BE49-F238E27FC236}">
                  <a16:creationId xmlns:a16="http://schemas.microsoft.com/office/drawing/2014/main" id="{D26E20BF-D790-EE89-402C-76D483EF3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5852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Rectangle 32">
              <a:extLst>
                <a:ext uri="{FF2B5EF4-FFF2-40B4-BE49-F238E27FC236}">
                  <a16:creationId xmlns:a16="http://schemas.microsoft.com/office/drawing/2014/main" id="{3C9BAEF0-F17A-F113-38AF-C2BD552A5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9133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Rectangle 33">
              <a:extLst>
                <a:ext uri="{FF2B5EF4-FFF2-40B4-BE49-F238E27FC236}">
                  <a16:creationId xmlns:a16="http://schemas.microsoft.com/office/drawing/2014/main" id="{2525841B-94D9-63DC-A4F2-F6C9AA60A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1689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Rectangle 34">
              <a:extLst>
                <a:ext uri="{FF2B5EF4-FFF2-40B4-BE49-F238E27FC236}">
                  <a16:creationId xmlns:a16="http://schemas.microsoft.com/office/drawing/2014/main" id="{B54EC692-94D3-FD02-3991-DF8EB835F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7491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35">
              <a:extLst>
                <a:ext uri="{FF2B5EF4-FFF2-40B4-BE49-F238E27FC236}">
                  <a16:creationId xmlns:a16="http://schemas.microsoft.com/office/drawing/2014/main" id="{277F82FB-B715-5745-E950-57B3CF7BD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3075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36">
              <a:extLst>
                <a:ext uri="{FF2B5EF4-FFF2-40B4-BE49-F238E27FC236}">
                  <a16:creationId xmlns:a16="http://schemas.microsoft.com/office/drawing/2014/main" id="{B81A992E-D5BC-D620-32BA-749497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658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Freeform 37">
              <a:extLst>
                <a:ext uri="{FF2B5EF4-FFF2-40B4-BE49-F238E27FC236}">
                  <a16:creationId xmlns:a16="http://schemas.microsoft.com/office/drawing/2014/main" id="{57D65492-AC0A-F0BE-4BAA-822FC5C43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646" y="5798009"/>
              <a:ext cx="455783" cy="199056"/>
            </a:xfrm>
            <a:custGeom>
              <a:avLst/>
              <a:gdLst>
                <a:gd name="T0" fmla="*/ 44 w 981"/>
                <a:gd name="T1" fmla="*/ 71 h 427"/>
                <a:gd name="T2" fmla="*/ 74 w 981"/>
                <a:gd name="T3" fmla="*/ 76 h 427"/>
                <a:gd name="T4" fmla="*/ 126 w 981"/>
                <a:gd name="T5" fmla="*/ 101 h 427"/>
                <a:gd name="T6" fmla="*/ 167 w 981"/>
                <a:gd name="T7" fmla="*/ 140 h 427"/>
                <a:gd name="T8" fmla="*/ 214 w 981"/>
                <a:gd name="T9" fmla="*/ 204 h 427"/>
                <a:gd name="T10" fmla="*/ 257 w 981"/>
                <a:gd name="T11" fmla="*/ 270 h 427"/>
                <a:gd name="T12" fmla="*/ 302 w 981"/>
                <a:gd name="T13" fmla="*/ 329 h 427"/>
                <a:gd name="T14" fmla="*/ 340 w 981"/>
                <a:gd name="T15" fmla="*/ 368 h 427"/>
                <a:gd name="T16" fmla="*/ 385 w 981"/>
                <a:gd name="T17" fmla="*/ 399 h 427"/>
                <a:gd name="T18" fmla="*/ 434 w 981"/>
                <a:gd name="T19" fmla="*/ 419 h 427"/>
                <a:gd name="T20" fmla="*/ 490 w 981"/>
                <a:gd name="T21" fmla="*/ 427 h 427"/>
                <a:gd name="T22" fmla="*/ 529 w 981"/>
                <a:gd name="T23" fmla="*/ 424 h 427"/>
                <a:gd name="T24" fmla="*/ 581 w 981"/>
                <a:gd name="T25" fmla="*/ 407 h 427"/>
                <a:gd name="T26" fmla="*/ 626 w 981"/>
                <a:gd name="T27" fmla="*/ 379 h 427"/>
                <a:gd name="T28" fmla="*/ 666 w 981"/>
                <a:gd name="T29" fmla="*/ 343 h 427"/>
                <a:gd name="T30" fmla="*/ 702 w 981"/>
                <a:gd name="T31" fmla="*/ 301 h 427"/>
                <a:gd name="T32" fmla="*/ 745 w 981"/>
                <a:gd name="T33" fmla="*/ 237 h 427"/>
                <a:gd name="T34" fmla="*/ 800 w 981"/>
                <a:gd name="T35" fmla="*/ 155 h 427"/>
                <a:gd name="T36" fmla="*/ 841 w 981"/>
                <a:gd name="T37" fmla="*/ 112 h 427"/>
                <a:gd name="T38" fmla="*/ 888 w 981"/>
                <a:gd name="T39" fmla="*/ 82 h 427"/>
                <a:gd name="T40" fmla="*/ 926 w 981"/>
                <a:gd name="T41" fmla="*/ 72 h 427"/>
                <a:gd name="T42" fmla="*/ 947 w 981"/>
                <a:gd name="T43" fmla="*/ 70 h 427"/>
                <a:gd name="T44" fmla="*/ 968 w 981"/>
                <a:gd name="T45" fmla="*/ 63 h 427"/>
                <a:gd name="T46" fmla="*/ 979 w 981"/>
                <a:gd name="T47" fmla="*/ 46 h 427"/>
                <a:gd name="T48" fmla="*/ 981 w 981"/>
                <a:gd name="T49" fmla="*/ 26 h 427"/>
                <a:gd name="T50" fmla="*/ 973 w 981"/>
                <a:gd name="T51" fmla="*/ 10 h 427"/>
                <a:gd name="T52" fmla="*/ 955 w 981"/>
                <a:gd name="T53" fmla="*/ 0 h 427"/>
                <a:gd name="T54" fmla="*/ 927 w 981"/>
                <a:gd name="T55" fmla="*/ 1 h 427"/>
                <a:gd name="T56" fmla="*/ 874 w 981"/>
                <a:gd name="T57" fmla="*/ 13 h 427"/>
                <a:gd name="T58" fmla="*/ 826 w 981"/>
                <a:gd name="T59" fmla="*/ 37 h 427"/>
                <a:gd name="T60" fmla="*/ 784 w 981"/>
                <a:gd name="T61" fmla="*/ 70 h 427"/>
                <a:gd name="T62" fmla="*/ 748 w 981"/>
                <a:gd name="T63" fmla="*/ 110 h 427"/>
                <a:gd name="T64" fmla="*/ 714 w 981"/>
                <a:gd name="T65" fmla="*/ 156 h 427"/>
                <a:gd name="T66" fmla="*/ 649 w 981"/>
                <a:gd name="T67" fmla="*/ 255 h 427"/>
                <a:gd name="T68" fmla="*/ 611 w 981"/>
                <a:gd name="T69" fmla="*/ 301 h 427"/>
                <a:gd name="T70" fmla="*/ 566 w 981"/>
                <a:gd name="T71" fmla="*/ 336 h 427"/>
                <a:gd name="T72" fmla="*/ 530 w 981"/>
                <a:gd name="T73" fmla="*/ 350 h 427"/>
                <a:gd name="T74" fmla="*/ 501 w 981"/>
                <a:gd name="T75" fmla="*/ 355 h 427"/>
                <a:gd name="T76" fmla="*/ 479 w 981"/>
                <a:gd name="T77" fmla="*/ 355 h 427"/>
                <a:gd name="T78" fmla="*/ 451 w 981"/>
                <a:gd name="T79" fmla="*/ 350 h 427"/>
                <a:gd name="T80" fmla="*/ 414 w 981"/>
                <a:gd name="T81" fmla="*/ 336 h 427"/>
                <a:gd name="T82" fmla="*/ 370 w 981"/>
                <a:gd name="T83" fmla="*/ 301 h 427"/>
                <a:gd name="T84" fmla="*/ 332 w 981"/>
                <a:gd name="T85" fmla="*/ 255 h 427"/>
                <a:gd name="T86" fmla="*/ 267 w 981"/>
                <a:gd name="T87" fmla="*/ 156 h 427"/>
                <a:gd name="T88" fmla="*/ 233 w 981"/>
                <a:gd name="T89" fmla="*/ 110 h 427"/>
                <a:gd name="T90" fmla="*/ 197 w 981"/>
                <a:gd name="T91" fmla="*/ 70 h 427"/>
                <a:gd name="T92" fmla="*/ 154 w 981"/>
                <a:gd name="T93" fmla="*/ 37 h 427"/>
                <a:gd name="T94" fmla="*/ 107 w 981"/>
                <a:gd name="T95" fmla="*/ 13 h 427"/>
                <a:gd name="T96" fmla="*/ 53 w 981"/>
                <a:gd name="T97" fmla="*/ 1 h 427"/>
                <a:gd name="T98" fmla="*/ 25 w 981"/>
                <a:gd name="T99" fmla="*/ 0 h 427"/>
                <a:gd name="T100" fmla="*/ 8 w 981"/>
                <a:gd name="T101" fmla="*/ 10 h 427"/>
                <a:gd name="T102" fmla="*/ 0 w 981"/>
                <a:gd name="T103" fmla="*/ 26 h 427"/>
                <a:gd name="T104" fmla="*/ 2 w 981"/>
                <a:gd name="T105" fmla="*/ 46 h 427"/>
                <a:gd name="T106" fmla="*/ 13 w 981"/>
                <a:gd name="T107" fmla="*/ 63 h 427"/>
                <a:gd name="T108" fmla="*/ 34 w 981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70"/>
                  </a:moveTo>
                  <a:lnTo>
                    <a:pt x="34" y="70"/>
                  </a:lnTo>
                  <a:lnTo>
                    <a:pt x="44" y="71"/>
                  </a:lnTo>
                  <a:lnTo>
                    <a:pt x="54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09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4" y="204"/>
                  </a:lnTo>
                  <a:lnTo>
                    <a:pt x="236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8" y="301"/>
                  </a:lnTo>
                  <a:lnTo>
                    <a:pt x="290" y="315"/>
                  </a:lnTo>
                  <a:lnTo>
                    <a:pt x="302" y="329"/>
                  </a:lnTo>
                  <a:lnTo>
                    <a:pt x="314" y="343"/>
                  </a:lnTo>
                  <a:lnTo>
                    <a:pt x="327" y="355"/>
                  </a:lnTo>
                  <a:lnTo>
                    <a:pt x="340" y="368"/>
                  </a:lnTo>
                  <a:lnTo>
                    <a:pt x="355" y="379"/>
                  </a:lnTo>
                  <a:lnTo>
                    <a:pt x="369" y="389"/>
                  </a:lnTo>
                  <a:lnTo>
                    <a:pt x="385" y="399"/>
                  </a:lnTo>
                  <a:lnTo>
                    <a:pt x="400" y="407"/>
                  </a:lnTo>
                  <a:lnTo>
                    <a:pt x="417" y="413"/>
                  </a:lnTo>
                  <a:lnTo>
                    <a:pt x="434" y="419"/>
                  </a:lnTo>
                  <a:lnTo>
                    <a:pt x="452" y="424"/>
                  </a:lnTo>
                  <a:lnTo>
                    <a:pt x="470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09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4" y="413"/>
                  </a:lnTo>
                  <a:lnTo>
                    <a:pt x="581" y="407"/>
                  </a:lnTo>
                  <a:lnTo>
                    <a:pt x="596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0" y="368"/>
                  </a:lnTo>
                  <a:lnTo>
                    <a:pt x="654" y="355"/>
                  </a:lnTo>
                  <a:lnTo>
                    <a:pt x="666" y="343"/>
                  </a:lnTo>
                  <a:lnTo>
                    <a:pt x="679" y="329"/>
                  </a:lnTo>
                  <a:lnTo>
                    <a:pt x="690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0" y="155"/>
                  </a:lnTo>
                  <a:lnTo>
                    <a:pt x="813" y="140"/>
                  </a:lnTo>
                  <a:lnTo>
                    <a:pt x="826" y="126"/>
                  </a:lnTo>
                  <a:lnTo>
                    <a:pt x="841" y="112"/>
                  </a:lnTo>
                  <a:lnTo>
                    <a:pt x="855" y="101"/>
                  </a:lnTo>
                  <a:lnTo>
                    <a:pt x="872" y="91"/>
                  </a:lnTo>
                  <a:lnTo>
                    <a:pt x="888" y="82"/>
                  </a:lnTo>
                  <a:lnTo>
                    <a:pt x="907" y="76"/>
                  </a:lnTo>
                  <a:lnTo>
                    <a:pt x="916" y="74"/>
                  </a:lnTo>
                  <a:lnTo>
                    <a:pt x="926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5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1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5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7" y="1"/>
                  </a:lnTo>
                  <a:lnTo>
                    <a:pt x="909" y="4"/>
                  </a:lnTo>
                  <a:lnTo>
                    <a:pt x="890" y="8"/>
                  </a:lnTo>
                  <a:lnTo>
                    <a:pt x="874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2" y="47"/>
                  </a:lnTo>
                  <a:lnTo>
                    <a:pt x="797" y="57"/>
                  </a:lnTo>
                  <a:lnTo>
                    <a:pt x="784" y="70"/>
                  </a:lnTo>
                  <a:lnTo>
                    <a:pt x="771" y="82"/>
                  </a:lnTo>
                  <a:lnTo>
                    <a:pt x="759" y="96"/>
                  </a:lnTo>
                  <a:lnTo>
                    <a:pt x="748" y="110"/>
                  </a:lnTo>
                  <a:lnTo>
                    <a:pt x="735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3" y="188"/>
                  </a:lnTo>
                  <a:lnTo>
                    <a:pt x="671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4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39" y="348"/>
                  </a:lnTo>
                  <a:lnTo>
                    <a:pt x="530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79" y="355"/>
                  </a:lnTo>
                  <a:lnTo>
                    <a:pt x="469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1" y="348"/>
                  </a:lnTo>
                  <a:lnTo>
                    <a:pt x="432" y="344"/>
                  </a:lnTo>
                  <a:lnTo>
                    <a:pt x="414" y="336"/>
                  </a:lnTo>
                  <a:lnTo>
                    <a:pt x="399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7" y="286"/>
                  </a:lnTo>
                  <a:lnTo>
                    <a:pt x="343" y="271"/>
                  </a:lnTo>
                  <a:lnTo>
                    <a:pt x="332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09" y="82"/>
                  </a:lnTo>
                  <a:lnTo>
                    <a:pt x="197" y="70"/>
                  </a:lnTo>
                  <a:lnTo>
                    <a:pt x="183" y="57"/>
                  </a:lnTo>
                  <a:lnTo>
                    <a:pt x="169" y="47"/>
                  </a:lnTo>
                  <a:lnTo>
                    <a:pt x="154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7" y="13"/>
                  </a:lnTo>
                  <a:lnTo>
                    <a:pt x="90" y="8"/>
                  </a:lnTo>
                  <a:lnTo>
                    <a:pt x="72" y="4"/>
                  </a:lnTo>
                  <a:lnTo>
                    <a:pt x="53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8" y="59"/>
                  </a:lnTo>
                  <a:lnTo>
                    <a:pt x="13" y="63"/>
                  </a:lnTo>
                  <a:lnTo>
                    <a:pt x="18" y="67"/>
                  </a:lnTo>
                  <a:lnTo>
                    <a:pt x="25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Freeform 38">
              <a:extLst>
                <a:ext uri="{FF2B5EF4-FFF2-40B4-BE49-F238E27FC236}">
                  <a16:creationId xmlns:a16="http://schemas.microsoft.com/office/drawing/2014/main" id="{4C0BFF1F-3D35-835A-5E3F-AD0C2FBE8E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0996" y="5794289"/>
              <a:ext cx="465085" cy="206497"/>
            </a:xfrm>
            <a:custGeom>
              <a:avLst/>
              <a:gdLst>
                <a:gd name="T0" fmla="*/ 4 w 1000"/>
                <a:gd name="T1" fmla="*/ 26 h 445"/>
                <a:gd name="T2" fmla="*/ 44 w 1000"/>
                <a:gd name="T3" fmla="*/ 0 h 445"/>
                <a:gd name="T4" fmla="*/ 143 w 1000"/>
                <a:gd name="T5" fmla="*/ 24 h 445"/>
                <a:gd name="T6" fmla="*/ 231 w 1000"/>
                <a:gd name="T7" fmla="*/ 92 h 445"/>
                <a:gd name="T8" fmla="*/ 310 w 1000"/>
                <a:gd name="T9" fmla="*/ 200 h 445"/>
                <a:gd name="T10" fmla="*/ 377 w 1000"/>
                <a:gd name="T11" fmla="*/ 294 h 445"/>
                <a:gd name="T12" fmla="*/ 452 w 1000"/>
                <a:gd name="T13" fmla="*/ 349 h 445"/>
                <a:gd name="T14" fmla="*/ 533 w 1000"/>
                <a:gd name="T15" fmla="*/ 353 h 445"/>
                <a:gd name="T16" fmla="*/ 613 w 1000"/>
                <a:gd name="T17" fmla="*/ 306 h 445"/>
                <a:gd name="T18" fmla="*/ 691 w 1000"/>
                <a:gd name="T19" fmla="*/ 200 h 445"/>
                <a:gd name="T20" fmla="*/ 758 w 1000"/>
                <a:gd name="T21" fmla="*/ 106 h 445"/>
                <a:gd name="T22" fmla="*/ 841 w 1000"/>
                <a:gd name="T23" fmla="*/ 33 h 445"/>
                <a:gd name="T24" fmla="*/ 957 w 1000"/>
                <a:gd name="T25" fmla="*/ 0 h 445"/>
                <a:gd name="T26" fmla="*/ 993 w 1000"/>
                <a:gd name="T27" fmla="*/ 19 h 445"/>
                <a:gd name="T28" fmla="*/ 997 w 1000"/>
                <a:gd name="T29" fmla="*/ 59 h 445"/>
                <a:gd name="T30" fmla="*/ 957 w 1000"/>
                <a:gd name="T31" fmla="*/ 89 h 445"/>
                <a:gd name="T32" fmla="*/ 882 w 1000"/>
                <a:gd name="T33" fmla="*/ 111 h 445"/>
                <a:gd name="T34" fmla="*/ 813 w 1000"/>
                <a:gd name="T35" fmla="*/ 176 h 445"/>
                <a:gd name="T36" fmla="*/ 741 w 1000"/>
                <a:gd name="T37" fmla="*/ 285 h 445"/>
                <a:gd name="T38" fmla="*/ 660 w 1000"/>
                <a:gd name="T39" fmla="*/ 381 h 445"/>
                <a:gd name="T40" fmla="*/ 562 w 1000"/>
                <a:gd name="T41" fmla="*/ 437 h 445"/>
                <a:gd name="T42" fmla="*/ 459 w 1000"/>
                <a:gd name="T43" fmla="*/ 442 h 445"/>
                <a:gd name="T44" fmla="*/ 355 w 1000"/>
                <a:gd name="T45" fmla="*/ 393 h 445"/>
                <a:gd name="T46" fmla="*/ 280 w 1000"/>
                <a:gd name="T47" fmla="*/ 314 h 445"/>
                <a:gd name="T48" fmla="*/ 197 w 1000"/>
                <a:gd name="T49" fmla="*/ 190 h 445"/>
                <a:gd name="T50" fmla="*/ 132 w 1000"/>
                <a:gd name="T51" fmla="*/ 119 h 445"/>
                <a:gd name="T52" fmla="*/ 44 w 1000"/>
                <a:gd name="T53" fmla="*/ 89 h 445"/>
                <a:gd name="T54" fmla="*/ 12 w 1000"/>
                <a:gd name="T55" fmla="*/ 74 h 445"/>
                <a:gd name="T56" fmla="*/ 983 w 1000"/>
                <a:gd name="T57" fmla="*/ 44 h 445"/>
                <a:gd name="T58" fmla="*/ 979 w 1000"/>
                <a:gd name="T59" fmla="*/ 29 h 445"/>
                <a:gd name="T60" fmla="*/ 957 w 1000"/>
                <a:gd name="T61" fmla="*/ 18 h 445"/>
                <a:gd name="T62" fmla="*/ 851 w 1000"/>
                <a:gd name="T63" fmla="*/ 48 h 445"/>
                <a:gd name="T64" fmla="*/ 772 w 1000"/>
                <a:gd name="T65" fmla="*/ 116 h 445"/>
                <a:gd name="T66" fmla="*/ 688 w 1000"/>
                <a:gd name="T67" fmla="*/ 239 h 445"/>
                <a:gd name="T68" fmla="*/ 610 w 1000"/>
                <a:gd name="T69" fmla="*/ 332 h 445"/>
                <a:gd name="T70" fmla="*/ 518 w 1000"/>
                <a:gd name="T71" fmla="*/ 374 h 445"/>
                <a:gd name="T72" fmla="*/ 432 w 1000"/>
                <a:gd name="T73" fmla="*/ 359 h 445"/>
                <a:gd name="T74" fmla="*/ 354 w 1000"/>
                <a:gd name="T75" fmla="*/ 296 h 445"/>
                <a:gd name="T76" fmla="*/ 270 w 1000"/>
                <a:gd name="T77" fmla="*/ 171 h 445"/>
                <a:gd name="T78" fmla="*/ 192 w 1000"/>
                <a:gd name="T79" fmla="*/ 79 h 445"/>
                <a:gd name="T80" fmla="*/ 102 w 1000"/>
                <a:gd name="T81" fmla="*/ 27 h 445"/>
                <a:gd name="T82" fmla="*/ 32 w 1000"/>
                <a:gd name="T83" fmla="*/ 20 h 445"/>
                <a:gd name="T84" fmla="*/ 18 w 1000"/>
                <a:gd name="T85" fmla="*/ 43 h 445"/>
                <a:gd name="T86" fmla="*/ 27 w 1000"/>
                <a:gd name="T87" fmla="*/ 65 h 445"/>
                <a:gd name="T88" fmla="*/ 80 w 1000"/>
                <a:gd name="T89" fmla="*/ 76 h 445"/>
                <a:gd name="T90" fmla="*/ 167 w 1000"/>
                <a:gd name="T91" fmla="*/ 126 h 445"/>
                <a:gd name="T92" fmla="*/ 249 w 1000"/>
                <a:gd name="T93" fmla="*/ 236 h 445"/>
                <a:gd name="T94" fmla="*/ 326 w 1000"/>
                <a:gd name="T95" fmla="*/ 342 h 445"/>
                <a:gd name="T96" fmla="*/ 409 w 1000"/>
                <a:gd name="T97" fmla="*/ 407 h 445"/>
                <a:gd name="T98" fmla="*/ 500 w 1000"/>
                <a:gd name="T99" fmla="*/ 427 h 445"/>
                <a:gd name="T100" fmla="*/ 607 w 1000"/>
                <a:gd name="T101" fmla="*/ 398 h 445"/>
                <a:gd name="T102" fmla="*/ 687 w 1000"/>
                <a:gd name="T103" fmla="*/ 329 h 445"/>
                <a:gd name="T104" fmla="*/ 770 w 1000"/>
                <a:gd name="T105" fmla="*/ 207 h 445"/>
                <a:gd name="T106" fmla="*/ 846 w 1000"/>
                <a:gd name="T107" fmla="*/ 115 h 445"/>
                <a:gd name="T108" fmla="*/ 938 w 1000"/>
                <a:gd name="T109" fmla="*/ 73 h 445"/>
                <a:gd name="T110" fmla="*/ 977 w 1000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0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4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6" y="11"/>
                  </a:lnTo>
                  <a:lnTo>
                    <a:pt x="125" y="17"/>
                  </a:lnTo>
                  <a:lnTo>
                    <a:pt x="143" y="24"/>
                  </a:lnTo>
                  <a:lnTo>
                    <a:pt x="159" y="33"/>
                  </a:lnTo>
                  <a:lnTo>
                    <a:pt x="175" y="44"/>
                  </a:lnTo>
                  <a:lnTo>
                    <a:pt x="190" y="54"/>
                  </a:lnTo>
                  <a:lnTo>
                    <a:pt x="205" y="66"/>
                  </a:lnTo>
                  <a:lnTo>
                    <a:pt x="218" y="79"/>
                  </a:lnTo>
                  <a:lnTo>
                    <a:pt x="231" y="92"/>
                  </a:lnTo>
                  <a:lnTo>
                    <a:pt x="243" y="106"/>
                  </a:lnTo>
                  <a:lnTo>
                    <a:pt x="254" y="119"/>
                  </a:lnTo>
                  <a:lnTo>
                    <a:pt x="265" y="133"/>
                  </a:lnTo>
                  <a:lnTo>
                    <a:pt x="284" y="161"/>
                  </a:lnTo>
                  <a:lnTo>
                    <a:pt x="284" y="161"/>
                  </a:lnTo>
                  <a:lnTo>
                    <a:pt x="310" y="200"/>
                  </a:lnTo>
                  <a:lnTo>
                    <a:pt x="310" y="200"/>
                  </a:lnTo>
                  <a:lnTo>
                    <a:pt x="327" y="228"/>
                  </a:lnTo>
                  <a:lnTo>
                    <a:pt x="346" y="256"/>
                  </a:lnTo>
                  <a:lnTo>
                    <a:pt x="355" y="269"/>
                  </a:lnTo>
                  <a:lnTo>
                    <a:pt x="366" y="282"/>
                  </a:lnTo>
                  <a:lnTo>
                    <a:pt x="377" y="294"/>
                  </a:lnTo>
                  <a:lnTo>
                    <a:pt x="387" y="306"/>
                  </a:lnTo>
                  <a:lnTo>
                    <a:pt x="400" y="317"/>
                  </a:lnTo>
                  <a:lnTo>
                    <a:pt x="412" y="327"/>
                  </a:lnTo>
                  <a:lnTo>
                    <a:pt x="424" y="335"/>
                  </a:lnTo>
                  <a:lnTo>
                    <a:pt x="438" y="343"/>
                  </a:lnTo>
                  <a:lnTo>
                    <a:pt x="452" y="349"/>
                  </a:lnTo>
                  <a:lnTo>
                    <a:pt x="468" y="353"/>
                  </a:lnTo>
                  <a:lnTo>
                    <a:pt x="483" y="356"/>
                  </a:lnTo>
                  <a:lnTo>
                    <a:pt x="500" y="357"/>
                  </a:lnTo>
                  <a:lnTo>
                    <a:pt x="500" y="357"/>
                  </a:lnTo>
                  <a:lnTo>
                    <a:pt x="517" y="356"/>
                  </a:lnTo>
                  <a:lnTo>
                    <a:pt x="533" y="353"/>
                  </a:lnTo>
                  <a:lnTo>
                    <a:pt x="548" y="349"/>
                  </a:lnTo>
                  <a:lnTo>
                    <a:pt x="563" y="343"/>
                  </a:lnTo>
                  <a:lnTo>
                    <a:pt x="576" y="335"/>
                  </a:lnTo>
                  <a:lnTo>
                    <a:pt x="589" y="327"/>
                  </a:lnTo>
                  <a:lnTo>
                    <a:pt x="601" y="317"/>
                  </a:lnTo>
                  <a:lnTo>
                    <a:pt x="613" y="306"/>
                  </a:lnTo>
                  <a:lnTo>
                    <a:pt x="624" y="294"/>
                  </a:lnTo>
                  <a:lnTo>
                    <a:pt x="635" y="282"/>
                  </a:lnTo>
                  <a:lnTo>
                    <a:pt x="645" y="269"/>
                  </a:lnTo>
                  <a:lnTo>
                    <a:pt x="655" y="256"/>
                  </a:lnTo>
                  <a:lnTo>
                    <a:pt x="673" y="228"/>
                  </a:lnTo>
                  <a:lnTo>
                    <a:pt x="691" y="200"/>
                  </a:lnTo>
                  <a:lnTo>
                    <a:pt x="691" y="200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36" y="133"/>
                  </a:lnTo>
                  <a:lnTo>
                    <a:pt x="746" y="119"/>
                  </a:lnTo>
                  <a:lnTo>
                    <a:pt x="758" y="106"/>
                  </a:lnTo>
                  <a:lnTo>
                    <a:pt x="770" y="92"/>
                  </a:lnTo>
                  <a:lnTo>
                    <a:pt x="783" y="79"/>
                  </a:lnTo>
                  <a:lnTo>
                    <a:pt x="796" y="66"/>
                  </a:lnTo>
                  <a:lnTo>
                    <a:pt x="810" y="54"/>
                  </a:lnTo>
                  <a:lnTo>
                    <a:pt x="825" y="44"/>
                  </a:lnTo>
                  <a:lnTo>
                    <a:pt x="841" y="33"/>
                  </a:lnTo>
                  <a:lnTo>
                    <a:pt x="858" y="24"/>
                  </a:lnTo>
                  <a:lnTo>
                    <a:pt x="875" y="17"/>
                  </a:lnTo>
                  <a:lnTo>
                    <a:pt x="895" y="11"/>
                  </a:lnTo>
                  <a:lnTo>
                    <a:pt x="915" y="5"/>
                  </a:lnTo>
                  <a:lnTo>
                    <a:pt x="935" y="2"/>
                  </a:lnTo>
                  <a:lnTo>
                    <a:pt x="957" y="0"/>
                  </a:lnTo>
                  <a:lnTo>
                    <a:pt x="957" y="0"/>
                  </a:lnTo>
                  <a:lnTo>
                    <a:pt x="966" y="1"/>
                  </a:lnTo>
                  <a:lnTo>
                    <a:pt x="975" y="3"/>
                  </a:lnTo>
                  <a:lnTo>
                    <a:pt x="983" y="7"/>
                  </a:lnTo>
                  <a:lnTo>
                    <a:pt x="989" y="13"/>
                  </a:lnTo>
                  <a:lnTo>
                    <a:pt x="993" y="19"/>
                  </a:lnTo>
                  <a:lnTo>
                    <a:pt x="997" y="26"/>
                  </a:lnTo>
                  <a:lnTo>
                    <a:pt x="999" y="34"/>
                  </a:lnTo>
                  <a:lnTo>
                    <a:pt x="1000" y="42"/>
                  </a:lnTo>
                  <a:lnTo>
                    <a:pt x="1000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90" y="74"/>
                  </a:lnTo>
                  <a:lnTo>
                    <a:pt x="984" y="80"/>
                  </a:lnTo>
                  <a:lnTo>
                    <a:pt x="977" y="84"/>
                  </a:lnTo>
                  <a:lnTo>
                    <a:pt x="967" y="87"/>
                  </a:lnTo>
                  <a:lnTo>
                    <a:pt x="957" y="89"/>
                  </a:lnTo>
                  <a:lnTo>
                    <a:pt x="957" y="89"/>
                  </a:lnTo>
                  <a:lnTo>
                    <a:pt x="940" y="90"/>
                  </a:lnTo>
                  <a:lnTo>
                    <a:pt x="924" y="93"/>
                  </a:lnTo>
                  <a:lnTo>
                    <a:pt x="909" y="97"/>
                  </a:lnTo>
                  <a:lnTo>
                    <a:pt x="895" y="104"/>
                  </a:lnTo>
                  <a:lnTo>
                    <a:pt x="882" y="111"/>
                  </a:lnTo>
                  <a:lnTo>
                    <a:pt x="868" y="119"/>
                  </a:lnTo>
                  <a:lnTo>
                    <a:pt x="857" y="130"/>
                  </a:lnTo>
                  <a:lnTo>
                    <a:pt x="844" y="140"/>
                  </a:lnTo>
                  <a:lnTo>
                    <a:pt x="834" y="151"/>
                  </a:lnTo>
                  <a:lnTo>
                    <a:pt x="823" y="164"/>
                  </a:lnTo>
                  <a:lnTo>
                    <a:pt x="813" y="176"/>
                  </a:lnTo>
                  <a:lnTo>
                    <a:pt x="803" y="190"/>
                  </a:lnTo>
                  <a:lnTo>
                    <a:pt x="785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1" y="285"/>
                  </a:lnTo>
                  <a:lnTo>
                    <a:pt x="741" y="285"/>
                  </a:lnTo>
                  <a:lnTo>
                    <a:pt x="721" y="314"/>
                  </a:lnTo>
                  <a:lnTo>
                    <a:pt x="710" y="327"/>
                  </a:lnTo>
                  <a:lnTo>
                    <a:pt x="699" y="342"/>
                  </a:lnTo>
                  <a:lnTo>
                    <a:pt x="687" y="355"/>
                  </a:lnTo>
                  <a:lnTo>
                    <a:pt x="673" y="368"/>
                  </a:lnTo>
                  <a:lnTo>
                    <a:pt x="660" y="381"/>
                  </a:lnTo>
                  <a:lnTo>
                    <a:pt x="645" y="393"/>
                  </a:lnTo>
                  <a:lnTo>
                    <a:pt x="631" y="405"/>
                  </a:lnTo>
                  <a:lnTo>
                    <a:pt x="614" y="414"/>
                  </a:lnTo>
                  <a:lnTo>
                    <a:pt x="598" y="423"/>
                  </a:lnTo>
                  <a:lnTo>
                    <a:pt x="580" y="431"/>
                  </a:lnTo>
                  <a:lnTo>
                    <a:pt x="562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500" y="445"/>
                  </a:lnTo>
                  <a:lnTo>
                    <a:pt x="500" y="445"/>
                  </a:lnTo>
                  <a:lnTo>
                    <a:pt x="479" y="444"/>
                  </a:lnTo>
                  <a:lnTo>
                    <a:pt x="459" y="442"/>
                  </a:lnTo>
                  <a:lnTo>
                    <a:pt x="439" y="437"/>
                  </a:lnTo>
                  <a:lnTo>
                    <a:pt x="420" y="431"/>
                  </a:lnTo>
                  <a:lnTo>
                    <a:pt x="403" y="423"/>
                  </a:lnTo>
                  <a:lnTo>
                    <a:pt x="386" y="414"/>
                  </a:lnTo>
                  <a:lnTo>
                    <a:pt x="370" y="405"/>
                  </a:lnTo>
                  <a:lnTo>
                    <a:pt x="355" y="393"/>
                  </a:lnTo>
                  <a:lnTo>
                    <a:pt x="341" y="381"/>
                  </a:lnTo>
                  <a:lnTo>
                    <a:pt x="327" y="368"/>
                  </a:lnTo>
                  <a:lnTo>
                    <a:pt x="314" y="355"/>
                  </a:lnTo>
                  <a:lnTo>
                    <a:pt x="302" y="342"/>
                  </a:lnTo>
                  <a:lnTo>
                    <a:pt x="290" y="327"/>
                  </a:lnTo>
                  <a:lnTo>
                    <a:pt x="280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5" y="245"/>
                  </a:lnTo>
                  <a:lnTo>
                    <a:pt x="235" y="245"/>
                  </a:lnTo>
                  <a:lnTo>
                    <a:pt x="216" y="217"/>
                  </a:lnTo>
                  <a:lnTo>
                    <a:pt x="197" y="190"/>
                  </a:lnTo>
                  <a:lnTo>
                    <a:pt x="187" y="176"/>
                  </a:lnTo>
                  <a:lnTo>
                    <a:pt x="178" y="164"/>
                  </a:lnTo>
                  <a:lnTo>
                    <a:pt x="167" y="151"/>
                  </a:lnTo>
                  <a:lnTo>
                    <a:pt x="156" y="140"/>
                  </a:lnTo>
                  <a:lnTo>
                    <a:pt x="144" y="130"/>
                  </a:lnTo>
                  <a:lnTo>
                    <a:pt x="132" y="119"/>
                  </a:lnTo>
                  <a:lnTo>
                    <a:pt x="119" y="111"/>
                  </a:lnTo>
                  <a:lnTo>
                    <a:pt x="106" y="104"/>
                  </a:lnTo>
                  <a:lnTo>
                    <a:pt x="91" y="97"/>
                  </a:lnTo>
                  <a:lnTo>
                    <a:pt x="77" y="93"/>
                  </a:lnTo>
                  <a:lnTo>
                    <a:pt x="60" y="90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87"/>
                  </a:lnTo>
                  <a:lnTo>
                    <a:pt x="25" y="84"/>
                  </a:lnTo>
                  <a:lnTo>
                    <a:pt x="17" y="80"/>
                  </a:lnTo>
                  <a:lnTo>
                    <a:pt x="12" y="74"/>
                  </a:lnTo>
                  <a:lnTo>
                    <a:pt x="7" y="67"/>
                  </a:lnTo>
                  <a:lnTo>
                    <a:pt x="4" y="60"/>
                  </a:lnTo>
                  <a:lnTo>
                    <a:pt x="1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3" y="44"/>
                  </a:moveTo>
                  <a:lnTo>
                    <a:pt x="983" y="44"/>
                  </a:lnTo>
                  <a:lnTo>
                    <a:pt x="983" y="43"/>
                  </a:lnTo>
                  <a:lnTo>
                    <a:pt x="983" y="43"/>
                  </a:lnTo>
                  <a:lnTo>
                    <a:pt x="982" y="39"/>
                  </a:lnTo>
                  <a:lnTo>
                    <a:pt x="981" y="33"/>
                  </a:lnTo>
                  <a:lnTo>
                    <a:pt x="979" y="29"/>
                  </a:lnTo>
                  <a:lnTo>
                    <a:pt x="977" y="26"/>
                  </a:lnTo>
                  <a:lnTo>
                    <a:pt x="973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7" y="18"/>
                  </a:lnTo>
                  <a:lnTo>
                    <a:pt x="957" y="18"/>
                  </a:lnTo>
                  <a:lnTo>
                    <a:pt x="937" y="20"/>
                  </a:lnTo>
                  <a:lnTo>
                    <a:pt x="918" y="22"/>
                  </a:lnTo>
                  <a:lnTo>
                    <a:pt x="899" y="27"/>
                  </a:lnTo>
                  <a:lnTo>
                    <a:pt x="883" y="33"/>
                  </a:lnTo>
                  <a:lnTo>
                    <a:pt x="866" y="40"/>
                  </a:lnTo>
                  <a:lnTo>
                    <a:pt x="851" y="48"/>
                  </a:lnTo>
                  <a:lnTo>
                    <a:pt x="835" y="57"/>
                  </a:lnTo>
                  <a:lnTo>
                    <a:pt x="822" y="67"/>
                  </a:lnTo>
                  <a:lnTo>
                    <a:pt x="808" y="79"/>
                  </a:lnTo>
                  <a:lnTo>
                    <a:pt x="795" y="91"/>
                  </a:lnTo>
                  <a:lnTo>
                    <a:pt x="784" y="104"/>
                  </a:lnTo>
                  <a:lnTo>
                    <a:pt x="772" y="116"/>
                  </a:lnTo>
                  <a:lnTo>
                    <a:pt x="751" y="143"/>
                  </a:lnTo>
                  <a:lnTo>
                    <a:pt x="731" y="171"/>
                  </a:lnTo>
                  <a:lnTo>
                    <a:pt x="731" y="171"/>
                  </a:lnTo>
                  <a:lnTo>
                    <a:pt x="706" y="210"/>
                  </a:lnTo>
                  <a:lnTo>
                    <a:pt x="706" y="210"/>
                  </a:lnTo>
                  <a:lnTo>
                    <a:pt x="688" y="239"/>
                  </a:lnTo>
                  <a:lnTo>
                    <a:pt x="668" y="268"/>
                  </a:lnTo>
                  <a:lnTo>
                    <a:pt x="657" y="283"/>
                  </a:lnTo>
                  <a:lnTo>
                    <a:pt x="646" y="296"/>
                  </a:lnTo>
                  <a:lnTo>
                    <a:pt x="635" y="308"/>
                  </a:lnTo>
                  <a:lnTo>
                    <a:pt x="623" y="321"/>
                  </a:lnTo>
                  <a:lnTo>
                    <a:pt x="610" y="332"/>
                  </a:lnTo>
                  <a:lnTo>
                    <a:pt x="597" y="343"/>
                  </a:lnTo>
                  <a:lnTo>
                    <a:pt x="583" y="352"/>
                  </a:lnTo>
                  <a:lnTo>
                    <a:pt x="569" y="359"/>
                  </a:lnTo>
                  <a:lnTo>
                    <a:pt x="552" y="366"/>
                  </a:lnTo>
                  <a:lnTo>
                    <a:pt x="536" y="371"/>
                  </a:lnTo>
                  <a:lnTo>
                    <a:pt x="518" y="374"/>
                  </a:lnTo>
                  <a:lnTo>
                    <a:pt x="500" y="375"/>
                  </a:lnTo>
                  <a:lnTo>
                    <a:pt x="500" y="375"/>
                  </a:lnTo>
                  <a:lnTo>
                    <a:pt x="482" y="374"/>
                  </a:lnTo>
                  <a:lnTo>
                    <a:pt x="465" y="371"/>
                  </a:lnTo>
                  <a:lnTo>
                    <a:pt x="448" y="366"/>
                  </a:lnTo>
                  <a:lnTo>
                    <a:pt x="432" y="359"/>
                  </a:lnTo>
                  <a:lnTo>
                    <a:pt x="417" y="352"/>
                  </a:lnTo>
                  <a:lnTo>
                    <a:pt x="404" y="343"/>
                  </a:lnTo>
                  <a:lnTo>
                    <a:pt x="390" y="332"/>
                  </a:lnTo>
                  <a:lnTo>
                    <a:pt x="378" y="321"/>
                  </a:lnTo>
                  <a:lnTo>
                    <a:pt x="366" y="308"/>
                  </a:lnTo>
                  <a:lnTo>
                    <a:pt x="354" y="296"/>
                  </a:lnTo>
                  <a:lnTo>
                    <a:pt x="343" y="283"/>
                  </a:lnTo>
                  <a:lnTo>
                    <a:pt x="333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70" y="171"/>
                  </a:lnTo>
                  <a:lnTo>
                    <a:pt x="270" y="171"/>
                  </a:lnTo>
                  <a:lnTo>
                    <a:pt x="250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6" y="91"/>
                  </a:lnTo>
                  <a:lnTo>
                    <a:pt x="192" y="79"/>
                  </a:lnTo>
                  <a:lnTo>
                    <a:pt x="179" y="67"/>
                  </a:lnTo>
                  <a:lnTo>
                    <a:pt x="166" y="57"/>
                  </a:lnTo>
                  <a:lnTo>
                    <a:pt x="150" y="48"/>
                  </a:lnTo>
                  <a:lnTo>
                    <a:pt x="135" y="40"/>
                  </a:lnTo>
                  <a:lnTo>
                    <a:pt x="118" y="33"/>
                  </a:lnTo>
                  <a:lnTo>
                    <a:pt x="102" y="27"/>
                  </a:lnTo>
                  <a:lnTo>
                    <a:pt x="83" y="22"/>
                  </a:lnTo>
                  <a:lnTo>
                    <a:pt x="63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8" y="19"/>
                  </a:lnTo>
                  <a:lnTo>
                    <a:pt x="32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2" y="29"/>
                  </a:lnTo>
                  <a:lnTo>
                    <a:pt x="20" y="33"/>
                  </a:lnTo>
                  <a:lnTo>
                    <a:pt x="19" y="39"/>
                  </a:lnTo>
                  <a:lnTo>
                    <a:pt x="18" y="43"/>
                  </a:lnTo>
                  <a:lnTo>
                    <a:pt x="18" y="43"/>
                  </a:lnTo>
                  <a:lnTo>
                    <a:pt x="19" y="48"/>
                  </a:lnTo>
                  <a:lnTo>
                    <a:pt x="20" y="53"/>
                  </a:lnTo>
                  <a:lnTo>
                    <a:pt x="21" y="57"/>
                  </a:lnTo>
                  <a:lnTo>
                    <a:pt x="24" y="61"/>
                  </a:lnTo>
                  <a:lnTo>
                    <a:pt x="27" y="65"/>
                  </a:lnTo>
                  <a:lnTo>
                    <a:pt x="32" y="69"/>
                  </a:lnTo>
                  <a:lnTo>
                    <a:pt x="38" y="71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62" y="73"/>
                  </a:lnTo>
                  <a:lnTo>
                    <a:pt x="80" y="76"/>
                  </a:lnTo>
                  <a:lnTo>
                    <a:pt x="96" y="81"/>
                  </a:lnTo>
                  <a:lnTo>
                    <a:pt x="113" y="87"/>
                  </a:lnTo>
                  <a:lnTo>
                    <a:pt x="127" y="95"/>
                  </a:lnTo>
                  <a:lnTo>
                    <a:pt x="142" y="105"/>
                  </a:lnTo>
                  <a:lnTo>
                    <a:pt x="154" y="115"/>
                  </a:lnTo>
                  <a:lnTo>
                    <a:pt x="167" y="126"/>
                  </a:lnTo>
                  <a:lnTo>
                    <a:pt x="179" y="139"/>
                  </a:lnTo>
                  <a:lnTo>
                    <a:pt x="190" y="151"/>
                  </a:lnTo>
                  <a:lnTo>
                    <a:pt x="201" y="165"/>
                  </a:lnTo>
                  <a:lnTo>
                    <a:pt x="211" y="179"/>
                  </a:lnTo>
                  <a:lnTo>
                    <a:pt x="231" y="207"/>
                  </a:lnTo>
                  <a:lnTo>
                    <a:pt x="249" y="236"/>
                  </a:lnTo>
                  <a:lnTo>
                    <a:pt x="249" y="236"/>
                  </a:lnTo>
                  <a:lnTo>
                    <a:pt x="274" y="275"/>
                  </a:lnTo>
                  <a:lnTo>
                    <a:pt x="274" y="275"/>
                  </a:lnTo>
                  <a:lnTo>
                    <a:pt x="293" y="302"/>
                  </a:lnTo>
                  <a:lnTo>
                    <a:pt x="314" y="329"/>
                  </a:lnTo>
                  <a:lnTo>
                    <a:pt x="326" y="342"/>
                  </a:lnTo>
                  <a:lnTo>
                    <a:pt x="338" y="355"/>
                  </a:lnTo>
                  <a:lnTo>
                    <a:pt x="351" y="366"/>
                  </a:lnTo>
                  <a:lnTo>
                    <a:pt x="365" y="378"/>
                  </a:lnTo>
                  <a:lnTo>
                    <a:pt x="379" y="388"/>
                  </a:lnTo>
                  <a:lnTo>
                    <a:pt x="394" y="398"/>
                  </a:lnTo>
                  <a:lnTo>
                    <a:pt x="409" y="407"/>
                  </a:lnTo>
                  <a:lnTo>
                    <a:pt x="426" y="414"/>
                  </a:lnTo>
                  <a:lnTo>
                    <a:pt x="443" y="419"/>
                  </a:lnTo>
                  <a:lnTo>
                    <a:pt x="462" y="424"/>
                  </a:lnTo>
                  <a:lnTo>
                    <a:pt x="480" y="426"/>
                  </a:lnTo>
                  <a:lnTo>
                    <a:pt x="500" y="427"/>
                  </a:lnTo>
                  <a:lnTo>
                    <a:pt x="500" y="427"/>
                  </a:lnTo>
                  <a:lnTo>
                    <a:pt x="520" y="426"/>
                  </a:lnTo>
                  <a:lnTo>
                    <a:pt x="539" y="424"/>
                  </a:lnTo>
                  <a:lnTo>
                    <a:pt x="558" y="419"/>
                  </a:lnTo>
                  <a:lnTo>
                    <a:pt x="575" y="414"/>
                  </a:lnTo>
                  <a:lnTo>
                    <a:pt x="592" y="407"/>
                  </a:lnTo>
                  <a:lnTo>
                    <a:pt x="607" y="398"/>
                  </a:lnTo>
                  <a:lnTo>
                    <a:pt x="622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3" y="355"/>
                  </a:lnTo>
                  <a:lnTo>
                    <a:pt x="674" y="342"/>
                  </a:lnTo>
                  <a:lnTo>
                    <a:pt x="687" y="329"/>
                  </a:lnTo>
                  <a:lnTo>
                    <a:pt x="707" y="302"/>
                  </a:lnTo>
                  <a:lnTo>
                    <a:pt x="726" y="275"/>
                  </a:lnTo>
                  <a:lnTo>
                    <a:pt x="726" y="275"/>
                  </a:lnTo>
                  <a:lnTo>
                    <a:pt x="752" y="236"/>
                  </a:lnTo>
                  <a:lnTo>
                    <a:pt x="752" y="236"/>
                  </a:lnTo>
                  <a:lnTo>
                    <a:pt x="770" y="207"/>
                  </a:lnTo>
                  <a:lnTo>
                    <a:pt x="790" y="178"/>
                  </a:lnTo>
                  <a:lnTo>
                    <a:pt x="800" y="165"/>
                  </a:lnTo>
                  <a:lnTo>
                    <a:pt x="810" y="151"/>
                  </a:lnTo>
                  <a:lnTo>
                    <a:pt x="822" y="139"/>
                  </a:lnTo>
                  <a:lnTo>
                    <a:pt x="834" y="126"/>
                  </a:lnTo>
                  <a:lnTo>
                    <a:pt x="846" y="115"/>
                  </a:lnTo>
                  <a:lnTo>
                    <a:pt x="859" y="105"/>
                  </a:lnTo>
                  <a:lnTo>
                    <a:pt x="873" y="95"/>
                  </a:lnTo>
                  <a:lnTo>
                    <a:pt x="888" y="87"/>
                  </a:lnTo>
                  <a:lnTo>
                    <a:pt x="904" y="81"/>
                  </a:lnTo>
                  <a:lnTo>
                    <a:pt x="921" y="76"/>
                  </a:lnTo>
                  <a:lnTo>
                    <a:pt x="938" y="73"/>
                  </a:lnTo>
                  <a:lnTo>
                    <a:pt x="957" y="71"/>
                  </a:lnTo>
                  <a:lnTo>
                    <a:pt x="957" y="71"/>
                  </a:lnTo>
                  <a:lnTo>
                    <a:pt x="963" y="71"/>
                  </a:lnTo>
                  <a:lnTo>
                    <a:pt x="968" y="69"/>
                  </a:lnTo>
                  <a:lnTo>
                    <a:pt x="972" y="65"/>
                  </a:lnTo>
                  <a:lnTo>
                    <a:pt x="977" y="62"/>
                  </a:lnTo>
                  <a:lnTo>
                    <a:pt x="979" y="58"/>
                  </a:lnTo>
                  <a:lnTo>
                    <a:pt x="981" y="53"/>
                  </a:lnTo>
                  <a:lnTo>
                    <a:pt x="982" y="49"/>
                  </a:lnTo>
                  <a:lnTo>
                    <a:pt x="983" y="44"/>
                  </a:lnTo>
                  <a:lnTo>
                    <a:pt x="983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Freeform 39">
              <a:extLst>
                <a:ext uri="{FF2B5EF4-FFF2-40B4-BE49-F238E27FC236}">
                  <a16:creationId xmlns:a16="http://schemas.microsoft.com/office/drawing/2014/main" id="{C9CBA1CF-C5F3-1657-85BA-55D538D09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646" y="5795219"/>
              <a:ext cx="455783" cy="198126"/>
            </a:xfrm>
            <a:custGeom>
              <a:avLst/>
              <a:gdLst>
                <a:gd name="T0" fmla="*/ 53 w 981"/>
                <a:gd name="T1" fmla="*/ 426 h 427"/>
                <a:gd name="T2" fmla="*/ 107 w 981"/>
                <a:gd name="T3" fmla="*/ 414 h 427"/>
                <a:gd name="T4" fmla="*/ 154 w 981"/>
                <a:gd name="T5" fmla="*/ 390 h 427"/>
                <a:gd name="T6" fmla="*/ 197 w 981"/>
                <a:gd name="T7" fmla="*/ 357 h 427"/>
                <a:gd name="T8" fmla="*/ 233 w 981"/>
                <a:gd name="T9" fmla="*/ 317 h 427"/>
                <a:gd name="T10" fmla="*/ 267 w 981"/>
                <a:gd name="T11" fmla="*/ 271 h 427"/>
                <a:gd name="T12" fmla="*/ 332 w 981"/>
                <a:gd name="T13" fmla="*/ 172 h 427"/>
                <a:gd name="T14" fmla="*/ 370 w 981"/>
                <a:gd name="T15" fmla="*/ 126 h 427"/>
                <a:gd name="T16" fmla="*/ 414 w 981"/>
                <a:gd name="T17" fmla="*/ 90 h 427"/>
                <a:gd name="T18" fmla="*/ 451 w 981"/>
                <a:gd name="T19" fmla="*/ 76 h 427"/>
                <a:gd name="T20" fmla="*/ 479 w 981"/>
                <a:gd name="T21" fmla="*/ 72 h 427"/>
                <a:gd name="T22" fmla="*/ 501 w 981"/>
                <a:gd name="T23" fmla="*/ 72 h 427"/>
                <a:gd name="T24" fmla="*/ 530 w 981"/>
                <a:gd name="T25" fmla="*/ 76 h 427"/>
                <a:gd name="T26" fmla="*/ 566 w 981"/>
                <a:gd name="T27" fmla="*/ 90 h 427"/>
                <a:gd name="T28" fmla="*/ 611 w 981"/>
                <a:gd name="T29" fmla="*/ 126 h 427"/>
                <a:gd name="T30" fmla="*/ 649 w 981"/>
                <a:gd name="T31" fmla="*/ 172 h 427"/>
                <a:gd name="T32" fmla="*/ 714 w 981"/>
                <a:gd name="T33" fmla="*/ 271 h 427"/>
                <a:gd name="T34" fmla="*/ 748 w 981"/>
                <a:gd name="T35" fmla="*/ 317 h 427"/>
                <a:gd name="T36" fmla="*/ 784 w 981"/>
                <a:gd name="T37" fmla="*/ 357 h 427"/>
                <a:gd name="T38" fmla="*/ 826 w 981"/>
                <a:gd name="T39" fmla="*/ 390 h 427"/>
                <a:gd name="T40" fmla="*/ 874 w 981"/>
                <a:gd name="T41" fmla="*/ 414 h 427"/>
                <a:gd name="T42" fmla="*/ 927 w 981"/>
                <a:gd name="T43" fmla="*/ 426 h 427"/>
                <a:gd name="T44" fmla="*/ 955 w 981"/>
                <a:gd name="T45" fmla="*/ 427 h 427"/>
                <a:gd name="T46" fmla="*/ 973 w 981"/>
                <a:gd name="T47" fmla="*/ 417 h 427"/>
                <a:gd name="T48" fmla="*/ 981 w 981"/>
                <a:gd name="T49" fmla="*/ 400 h 427"/>
                <a:gd name="T50" fmla="*/ 979 w 981"/>
                <a:gd name="T51" fmla="*/ 380 h 427"/>
                <a:gd name="T52" fmla="*/ 968 w 981"/>
                <a:gd name="T53" fmla="*/ 364 h 427"/>
                <a:gd name="T54" fmla="*/ 947 w 981"/>
                <a:gd name="T55" fmla="*/ 357 h 427"/>
                <a:gd name="T56" fmla="*/ 926 w 981"/>
                <a:gd name="T57" fmla="*/ 355 h 427"/>
                <a:gd name="T58" fmla="*/ 888 w 981"/>
                <a:gd name="T59" fmla="*/ 345 h 427"/>
                <a:gd name="T60" fmla="*/ 841 w 981"/>
                <a:gd name="T61" fmla="*/ 314 h 427"/>
                <a:gd name="T62" fmla="*/ 800 w 981"/>
                <a:gd name="T63" fmla="*/ 272 h 427"/>
                <a:gd name="T64" fmla="*/ 745 w 981"/>
                <a:gd name="T65" fmla="*/ 190 h 427"/>
                <a:gd name="T66" fmla="*/ 702 w 981"/>
                <a:gd name="T67" fmla="*/ 126 h 427"/>
                <a:gd name="T68" fmla="*/ 666 w 981"/>
                <a:gd name="T69" fmla="*/ 84 h 427"/>
                <a:gd name="T70" fmla="*/ 626 w 981"/>
                <a:gd name="T71" fmla="*/ 48 h 427"/>
                <a:gd name="T72" fmla="*/ 581 w 981"/>
                <a:gd name="T73" fmla="*/ 20 h 427"/>
                <a:gd name="T74" fmla="*/ 529 w 981"/>
                <a:gd name="T75" fmla="*/ 3 h 427"/>
                <a:gd name="T76" fmla="*/ 490 w 981"/>
                <a:gd name="T77" fmla="*/ 0 h 427"/>
                <a:gd name="T78" fmla="*/ 434 w 981"/>
                <a:gd name="T79" fmla="*/ 8 h 427"/>
                <a:gd name="T80" fmla="*/ 385 w 981"/>
                <a:gd name="T81" fmla="*/ 28 h 427"/>
                <a:gd name="T82" fmla="*/ 340 w 981"/>
                <a:gd name="T83" fmla="*/ 59 h 427"/>
                <a:gd name="T84" fmla="*/ 302 w 981"/>
                <a:gd name="T85" fmla="*/ 98 h 427"/>
                <a:gd name="T86" fmla="*/ 257 w 981"/>
                <a:gd name="T87" fmla="*/ 156 h 427"/>
                <a:gd name="T88" fmla="*/ 214 w 981"/>
                <a:gd name="T89" fmla="*/ 223 h 427"/>
                <a:gd name="T90" fmla="*/ 167 w 981"/>
                <a:gd name="T91" fmla="*/ 287 h 427"/>
                <a:gd name="T92" fmla="*/ 126 w 981"/>
                <a:gd name="T93" fmla="*/ 326 h 427"/>
                <a:gd name="T94" fmla="*/ 74 w 981"/>
                <a:gd name="T95" fmla="*/ 351 h 427"/>
                <a:gd name="T96" fmla="*/ 44 w 981"/>
                <a:gd name="T97" fmla="*/ 356 h 427"/>
                <a:gd name="T98" fmla="*/ 25 w 981"/>
                <a:gd name="T99" fmla="*/ 358 h 427"/>
                <a:gd name="T100" fmla="*/ 8 w 981"/>
                <a:gd name="T101" fmla="*/ 369 h 427"/>
                <a:gd name="T102" fmla="*/ 0 w 981"/>
                <a:gd name="T103" fmla="*/ 386 h 427"/>
                <a:gd name="T104" fmla="*/ 2 w 981"/>
                <a:gd name="T105" fmla="*/ 406 h 427"/>
                <a:gd name="T106" fmla="*/ 13 w 981"/>
                <a:gd name="T107" fmla="*/ 421 h 427"/>
                <a:gd name="T108" fmla="*/ 34 w 981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427"/>
                  </a:moveTo>
                  <a:lnTo>
                    <a:pt x="34" y="427"/>
                  </a:lnTo>
                  <a:lnTo>
                    <a:pt x="53" y="426"/>
                  </a:lnTo>
                  <a:lnTo>
                    <a:pt x="72" y="423"/>
                  </a:lnTo>
                  <a:lnTo>
                    <a:pt x="90" y="419"/>
                  </a:lnTo>
                  <a:lnTo>
                    <a:pt x="107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4" y="390"/>
                  </a:lnTo>
                  <a:lnTo>
                    <a:pt x="169" y="380"/>
                  </a:lnTo>
                  <a:lnTo>
                    <a:pt x="183" y="369"/>
                  </a:lnTo>
                  <a:lnTo>
                    <a:pt x="197" y="357"/>
                  </a:lnTo>
                  <a:lnTo>
                    <a:pt x="209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2" y="172"/>
                  </a:lnTo>
                  <a:lnTo>
                    <a:pt x="343" y="155"/>
                  </a:lnTo>
                  <a:lnTo>
                    <a:pt x="357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399" y="101"/>
                  </a:lnTo>
                  <a:lnTo>
                    <a:pt x="414" y="90"/>
                  </a:lnTo>
                  <a:lnTo>
                    <a:pt x="432" y="82"/>
                  </a:lnTo>
                  <a:lnTo>
                    <a:pt x="441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69" y="73"/>
                  </a:lnTo>
                  <a:lnTo>
                    <a:pt x="479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0" y="76"/>
                  </a:lnTo>
                  <a:lnTo>
                    <a:pt x="539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4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1" y="205"/>
                  </a:lnTo>
                  <a:lnTo>
                    <a:pt x="693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5" y="302"/>
                  </a:lnTo>
                  <a:lnTo>
                    <a:pt x="748" y="317"/>
                  </a:lnTo>
                  <a:lnTo>
                    <a:pt x="759" y="331"/>
                  </a:lnTo>
                  <a:lnTo>
                    <a:pt x="771" y="345"/>
                  </a:lnTo>
                  <a:lnTo>
                    <a:pt x="784" y="357"/>
                  </a:lnTo>
                  <a:lnTo>
                    <a:pt x="797" y="369"/>
                  </a:lnTo>
                  <a:lnTo>
                    <a:pt x="812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4" y="414"/>
                  </a:lnTo>
                  <a:lnTo>
                    <a:pt x="890" y="419"/>
                  </a:lnTo>
                  <a:lnTo>
                    <a:pt x="909" y="423"/>
                  </a:lnTo>
                  <a:lnTo>
                    <a:pt x="927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5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1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5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6" y="355"/>
                  </a:lnTo>
                  <a:lnTo>
                    <a:pt x="916" y="353"/>
                  </a:lnTo>
                  <a:lnTo>
                    <a:pt x="907" y="351"/>
                  </a:lnTo>
                  <a:lnTo>
                    <a:pt x="888" y="345"/>
                  </a:lnTo>
                  <a:lnTo>
                    <a:pt x="872" y="336"/>
                  </a:lnTo>
                  <a:lnTo>
                    <a:pt x="855" y="326"/>
                  </a:lnTo>
                  <a:lnTo>
                    <a:pt x="841" y="314"/>
                  </a:lnTo>
                  <a:lnTo>
                    <a:pt x="826" y="301"/>
                  </a:lnTo>
                  <a:lnTo>
                    <a:pt x="813" y="287"/>
                  </a:lnTo>
                  <a:lnTo>
                    <a:pt x="800" y="272"/>
                  </a:lnTo>
                  <a:lnTo>
                    <a:pt x="789" y="256"/>
                  </a:lnTo>
                  <a:lnTo>
                    <a:pt x="766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0" y="112"/>
                  </a:lnTo>
                  <a:lnTo>
                    <a:pt x="679" y="98"/>
                  </a:lnTo>
                  <a:lnTo>
                    <a:pt x="666" y="84"/>
                  </a:lnTo>
                  <a:lnTo>
                    <a:pt x="654" y="71"/>
                  </a:lnTo>
                  <a:lnTo>
                    <a:pt x="640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6" y="28"/>
                  </a:lnTo>
                  <a:lnTo>
                    <a:pt x="581" y="20"/>
                  </a:lnTo>
                  <a:lnTo>
                    <a:pt x="564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09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0" y="1"/>
                  </a:lnTo>
                  <a:lnTo>
                    <a:pt x="452" y="3"/>
                  </a:lnTo>
                  <a:lnTo>
                    <a:pt x="434" y="8"/>
                  </a:lnTo>
                  <a:lnTo>
                    <a:pt x="417" y="13"/>
                  </a:lnTo>
                  <a:lnTo>
                    <a:pt x="400" y="20"/>
                  </a:lnTo>
                  <a:lnTo>
                    <a:pt x="385" y="28"/>
                  </a:lnTo>
                  <a:lnTo>
                    <a:pt x="369" y="38"/>
                  </a:lnTo>
                  <a:lnTo>
                    <a:pt x="355" y="48"/>
                  </a:lnTo>
                  <a:lnTo>
                    <a:pt x="340" y="59"/>
                  </a:lnTo>
                  <a:lnTo>
                    <a:pt x="327" y="71"/>
                  </a:lnTo>
                  <a:lnTo>
                    <a:pt x="314" y="84"/>
                  </a:lnTo>
                  <a:lnTo>
                    <a:pt x="302" y="98"/>
                  </a:lnTo>
                  <a:lnTo>
                    <a:pt x="290" y="112"/>
                  </a:lnTo>
                  <a:lnTo>
                    <a:pt x="278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6" y="190"/>
                  </a:lnTo>
                  <a:lnTo>
                    <a:pt x="214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09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4" y="355"/>
                  </a:lnTo>
                  <a:lnTo>
                    <a:pt x="44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5" y="358"/>
                  </a:lnTo>
                  <a:lnTo>
                    <a:pt x="18" y="360"/>
                  </a:lnTo>
                  <a:lnTo>
                    <a:pt x="13" y="364"/>
                  </a:lnTo>
                  <a:lnTo>
                    <a:pt x="8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8" y="417"/>
                  </a:lnTo>
                  <a:lnTo>
                    <a:pt x="13" y="421"/>
                  </a:lnTo>
                  <a:lnTo>
                    <a:pt x="18" y="425"/>
                  </a:lnTo>
                  <a:lnTo>
                    <a:pt x="25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Freeform 40">
              <a:extLst>
                <a:ext uri="{FF2B5EF4-FFF2-40B4-BE49-F238E27FC236}">
                  <a16:creationId xmlns:a16="http://schemas.microsoft.com/office/drawing/2014/main" id="{197F1B50-1225-047B-6CD1-96692EF6AF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0996" y="5790568"/>
              <a:ext cx="465085" cy="207428"/>
            </a:xfrm>
            <a:custGeom>
              <a:avLst/>
              <a:gdLst>
                <a:gd name="T0" fmla="*/ 7 w 1000"/>
                <a:gd name="T1" fmla="*/ 380 h 446"/>
                <a:gd name="T2" fmla="*/ 26 w 1000"/>
                <a:gd name="T3" fmla="*/ 361 h 446"/>
                <a:gd name="T4" fmla="*/ 77 w 1000"/>
                <a:gd name="T5" fmla="*/ 353 h 446"/>
                <a:gd name="T6" fmla="*/ 156 w 1000"/>
                <a:gd name="T7" fmla="*/ 306 h 446"/>
                <a:gd name="T8" fmla="*/ 235 w 1000"/>
                <a:gd name="T9" fmla="*/ 201 h 446"/>
                <a:gd name="T10" fmla="*/ 302 w 1000"/>
                <a:gd name="T11" fmla="*/ 104 h 446"/>
                <a:gd name="T12" fmla="*/ 386 w 1000"/>
                <a:gd name="T13" fmla="*/ 31 h 446"/>
                <a:gd name="T14" fmla="*/ 500 w 1000"/>
                <a:gd name="T15" fmla="*/ 0 h 446"/>
                <a:gd name="T16" fmla="*/ 598 w 1000"/>
                <a:gd name="T17" fmla="*/ 23 h 446"/>
                <a:gd name="T18" fmla="*/ 687 w 1000"/>
                <a:gd name="T19" fmla="*/ 91 h 446"/>
                <a:gd name="T20" fmla="*/ 766 w 1000"/>
                <a:gd name="T21" fmla="*/ 201 h 446"/>
                <a:gd name="T22" fmla="*/ 834 w 1000"/>
                <a:gd name="T23" fmla="*/ 295 h 446"/>
                <a:gd name="T24" fmla="*/ 909 w 1000"/>
                <a:gd name="T25" fmla="*/ 348 h 446"/>
                <a:gd name="T26" fmla="*/ 969 w 1000"/>
                <a:gd name="T27" fmla="*/ 359 h 446"/>
                <a:gd name="T28" fmla="*/ 994 w 1000"/>
                <a:gd name="T29" fmla="*/ 380 h 446"/>
                <a:gd name="T30" fmla="*/ 999 w 1000"/>
                <a:gd name="T31" fmla="*/ 410 h 446"/>
                <a:gd name="T32" fmla="*/ 987 w 1000"/>
                <a:gd name="T33" fmla="*/ 435 h 446"/>
                <a:gd name="T34" fmla="*/ 957 w 1000"/>
                <a:gd name="T35" fmla="*/ 446 h 446"/>
                <a:gd name="T36" fmla="*/ 858 w 1000"/>
                <a:gd name="T37" fmla="*/ 421 h 446"/>
                <a:gd name="T38" fmla="*/ 770 w 1000"/>
                <a:gd name="T39" fmla="*/ 354 h 446"/>
                <a:gd name="T40" fmla="*/ 691 w 1000"/>
                <a:gd name="T41" fmla="*/ 245 h 446"/>
                <a:gd name="T42" fmla="*/ 624 w 1000"/>
                <a:gd name="T43" fmla="*/ 151 h 446"/>
                <a:gd name="T44" fmla="*/ 548 w 1000"/>
                <a:gd name="T45" fmla="*/ 97 h 446"/>
                <a:gd name="T46" fmla="*/ 468 w 1000"/>
                <a:gd name="T47" fmla="*/ 93 h 446"/>
                <a:gd name="T48" fmla="*/ 387 w 1000"/>
                <a:gd name="T49" fmla="*/ 140 h 446"/>
                <a:gd name="T50" fmla="*/ 310 w 1000"/>
                <a:gd name="T51" fmla="*/ 245 h 446"/>
                <a:gd name="T52" fmla="*/ 243 w 1000"/>
                <a:gd name="T53" fmla="*/ 340 h 446"/>
                <a:gd name="T54" fmla="*/ 159 w 1000"/>
                <a:gd name="T55" fmla="*/ 413 h 446"/>
                <a:gd name="T56" fmla="*/ 44 w 1000"/>
                <a:gd name="T57" fmla="*/ 446 h 446"/>
                <a:gd name="T58" fmla="*/ 22 w 1000"/>
                <a:gd name="T59" fmla="*/ 441 h 446"/>
                <a:gd name="T60" fmla="*/ 5 w 1000"/>
                <a:gd name="T61" fmla="*/ 421 h 446"/>
                <a:gd name="T62" fmla="*/ 983 w 1000"/>
                <a:gd name="T63" fmla="*/ 402 h 446"/>
                <a:gd name="T64" fmla="*/ 965 w 1000"/>
                <a:gd name="T65" fmla="*/ 376 h 446"/>
                <a:gd name="T66" fmla="*/ 904 w 1000"/>
                <a:gd name="T67" fmla="*/ 365 h 446"/>
                <a:gd name="T68" fmla="*/ 822 w 1000"/>
                <a:gd name="T69" fmla="*/ 307 h 446"/>
                <a:gd name="T70" fmla="*/ 752 w 1000"/>
                <a:gd name="T71" fmla="*/ 210 h 446"/>
                <a:gd name="T72" fmla="*/ 663 w 1000"/>
                <a:gd name="T73" fmla="*/ 91 h 446"/>
                <a:gd name="T74" fmla="*/ 575 w 1000"/>
                <a:gd name="T75" fmla="*/ 32 h 446"/>
                <a:gd name="T76" fmla="*/ 480 w 1000"/>
                <a:gd name="T77" fmla="*/ 19 h 446"/>
                <a:gd name="T78" fmla="*/ 379 w 1000"/>
                <a:gd name="T79" fmla="*/ 57 h 446"/>
                <a:gd name="T80" fmla="*/ 293 w 1000"/>
                <a:gd name="T81" fmla="*/ 144 h 446"/>
                <a:gd name="T82" fmla="*/ 211 w 1000"/>
                <a:gd name="T83" fmla="*/ 267 h 446"/>
                <a:gd name="T84" fmla="*/ 142 w 1000"/>
                <a:gd name="T85" fmla="*/ 341 h 446"/>
                <a:gd name="T86" fmla="*/ 44 w 1000"/>
                <a:gd name="T87" fmla="*/ 374 h 446"/>
                <a:gd name="T88" fmla="*/ 22 w 1000"/>
                <a:gd name="T89" fmla="*/ 388 h 446"/>
                <a:gd name="T90" fmla="*/ 22 w 1000"/>
                <a:gd name="T91" fmla="*/ 418 h 446"/>
                <a:gd name="T92" fmla="*/ 44 w 1000"/>
                <a:gd name="T93" fmla="*/ 428 h 446"/>
                <a:gd name="T94" fmla="*/ 150 w 1000"/>
                <a:gd name="T95" fmla="*/ 397 h 446"/>
                <a:gd name="T96" fmla="*/ 228 w 1000"/>
                <a:gd name="T97" fmla="*/ 330 h 446"/>
                <a:gd name="T98" fmla="*/ 313 w 1000"/>
                <a:gd name="T99" fmla="*/ 207 h 446"/>
                <a:gd name="T100" fmla="*/ 390 w 1000"/>
                <a:gd name="T101" fmla="*/ 114 h 446"/>
                <a:gd name="T102" fmla="*/ 482 w 1000"/>
                <a:gd name="T103" fmla="*/ 72 h 446"/>
                <a:gd name="T104" fmla="*/ 569 w 1000"/>
                <a:gd name="T105" fmla="*/ 86 h 446"/>
                <a:gd name="T106" fmla="*/ 646 w 1000"/>
                <a:gd name="T107" fmla="*/ 150 h 446"/>
                <a:gd name="T108" fmla="*/ 731 w 1000"/>
                <a:gd name="T109" fmla="*/ 275 h 446"/>
                <a:gd name="T110" fmla="*/ 808 w 1000"/>
                <a:gd name="T111" fmla="*/ 367 h 446"/>
                <a:gd name="T112" fmla="*/ 899 w 1000"/>
                <a:gd name="T113" fmla="*/ 419 h 446"/>
                <a:gd name="T114" fmla="*/ 971 w 1000"/>
                <a:gd name="T115" fmla="*/ 424 h 446"/>
                <a:gd name="T116" fmla="*/ 983 w 1000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0" h="446">
                  <a:moveTo>
                    <a:pt x="0" y="402"/>
                  </a:moveTo>
                  <a:lnTo>
                    <a:pt x="0" y="402"/>
                  </a:lnTo>
                  <a:lnTo>
                    <a:pt x="1" y="396"/>
                  </a:lnTo>
                  <a:lnTo>
                    <a:pt x="2" y="390"/>
                  </a:lnTo>
                  <a:lnTo>
                    <a:pt x="4" y="385"/>
                  </a:lnTo>
                  <a:lnTo>
                    <a:pt x="7" y="380"/>
                  </a:lnTo>
                  <a:lnTo>
                    <a:pt x="7" y="380"/>
                  </a:lnTo>
                  <a:lnTo>
                    <a:pt x="10" y="374"/>
                  </a:lnTo>
                  <a:lnTo>
                    <a:pt x="13" y="370"/>
                  </a:lnTo>
                  <a:lnTo>
                    <a:pt x="17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8" y="358"/>
                  </a:lnTo>
                  <a:lnTo>
                    <a:pt x="44" y="357"/>
                  </a:lnTo>
                  <a:lnTo>
                    <a:pt x="44" y="357"/>
                  </a:lnTo>
                  <a:lnTo>
                    <a:pt x="60" y="356"/>
                  </a:lnTo>
                  <a:lnTo>
                    <a:pt x="77" y="353"/>
                  </a:lnTo>
                  <a:lnTo>
                    <a:pt x="91" y="348"/>
                  </a:lnTo>
                  <a:lnTo>
                    <a:pt x="106" y="342"/>
                  </a:lnTo>
                  <a:lnTo>
                    <a:pt x="119" y="335"/>
                  </a:lnTo>
                  <a:lnTo>
                    <a:pt x="132" y="326"/>
                  </a:lnTo>
                  <a:lnTo>
                    <a:pt x="144" y="317"/>
                  </a:lnTo>
                  <a:lnTo>
                    <a:pt x="156" y="306"/>
                  </a:lnTo>
                  <a:lnTo>
                    <a:pt x="167" y="295"/>
                  </a:lnTo>
                  <a:lnTo>
                    <a:pt x="178" y="282"/>
                  </a:lnTo>
                  <a:lnTo>
                    <a:pt x="187" y="270"/>
                  </a:lnTo>
                  <a:lnTo>
                    <a:pt x="197" y="257"/>
                  </a:lnTo>
                  <a:lnTo>
                    <a:pt x="216" y="229"/>
                  </a:lnTo>
                  <a:lnTo>
                    <a:pt x="235" y="201"/>
                  </a:lnTo>
                  <a:lnTo>
                    <a:pt x="235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80" y="132"/>
                  </a:lnTo>
                  <a:lnTo>
                    <a:pt x="290" y="118"/>
                  </a:lnTo>
                  <a:lnTo>
                    <a:pt x="302" y="104"/>
                  </a:lnTo>
                  <a:lnTo>
                    <a:pt x="314" y="91"/>
                  </a:lnTo>
                  <a:lnTo>
                    <a:pt x="327" y="78"/>
                  </a:lnTo>
                  <a:lnTo>
                    <a:pt x="341" y="64"/>
                  </a:lnTo>
                  <a:lnTo>
                    <a:pt x="355" y="53"/>
                  </a:lnTo>
                  <a:lnTo>
                    <a:pt x="370" y="41"/>
                  </a:lnTo>
                  <a:lnTo>
                    <a:pt x="386" y="31"/>
                  </a:lnTo>
                  <a:lnTo>
                    <a:pt x="403" y="23"/>
                  </a:lnTo>
                  <a:lnTo>
                    <a:pt x="420" y="14"/>
                  </a:lnTo>
                  <a:lnTo>
                    <a:pt x="439" y="9"/>
                  </a:lnTo>
                  <a:lnTo>
                    <a:pt x="459" y="4"/>
                  </a:lnTo>
                  <a:lnTo>
                    <a:pt x="479" y="1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2" y="9"/>
                  </a:lnTo>
                  <a:lnTo>
                    <a:pt x="580" y="14"/>
                  </a:lnTo>
                  <a:lnTo>
                    <a:pt x="598" y="23"/>
                  </a:lnTo>
                  <a:lnTo>
                    <a:pt x="614" y="31"/>
                  </a:lnTo>
                  <a:lnTo>
                    <a:pt x="631" y="41"/>
                  </a:lnTo>
                  <a:lnTo>
                    <a:pt x="645" y="53"/>
                  </a:lnTo>
                  <a:lnTo>
                    <a:pt x="660" y="64"/>
                  </a:lnTo>
                  <a:lnTo>
                    <a:pt x="673" y="78"/>
                  </a:lnTo>
                  <a:lnTo>
                    <a:pt x="687" y="91"/>
                  </a:lnTo>
                  <a:lnTo>
                    <a:pt x="699" y="104"/>
                  </a:lnTo>
                  <a:lnTo>
                    <a:pt x="710" y="118"/>
                  </a:lnTo>
                  <a:lnTo>
                    <a:pt x="721" y="132"/>
                  </a:lnTo>
                  <a:lnTo>
                    <a:pt x="741" y="160"/>
                  </a:lnTo>
                  <a:lnTo>
                    <a:pt x="741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5" y="229"/>
                  </a:lnTo>
                  <a:lnTo>
                    <a:pt x="803" y="257"/>
                  </a:lnTo>
                  <a:lnTo>
                    <a:pt x="813" y="270"/>
                  </a:lnTo>
                  <a:lnTo>
                    <a:pt x="823" y="282"/>
                  </a:lnTo>
                  <a:lnTo>
                    <a:pt x="834" y="295"/>
                  </a:lnTo>
                  <a:lnTo>
                    <a:pt x="844" y="306"/>
                  </a:lnTo>
                  <a:lnTo>
                    <a:pt x="857" y="317"/>
                  </a:lnTo>
                  <a:lnTo>
                    <a:pt x="868" y="326"/>
                  </a:lnTo>
                  <a:lnTo>
                    <a:pt x="882" y="335"/>
                  </a:lnTo>
                  <a:lnTo>
                    <a:pt x="895" y="342"/>
                  </a:lnTo>
                  <a:lnTo>
                    <a:pt x="909" y="348"/>
                  </a:lnTo>
                  <a:lnTo>
                    <a:pt x="924" y="353"/>
                  </a:lnTo>
                  <a:lnTo>
                    <a:pt x="940" y="356"/>
                  </a:lnTo>
                  <a:lnTo>
                    <a:pt x="957" y="357"/>
                  </a:lnTo>
                  <a:lnTo>
                    <a:pt x="957" y="357"/>
                  </a:lnTo>
                  <a:lnTo>
                    <a:pt x="963" y="358"/>
                  </a:lnTo>
                  <a:lnTo>
                    <a:pt x="969" y="359"/>
                  </a:lnTo>
                  <a:lnTo>
                    <a:pt x="974" y="361"/>
                  </a:lnTo>
                  <a:lnTo>
                    <a:pt x="979" y="363"/>
                  </a:lnTo>
                  <a:lnTo>
                    <a:pt x="984" y="366"/>
                  </a:lnTo>
                  <a:lnTo>
                    <a:pt x="988" y="370"/>
                  </a:lnTo>
                  <a:lnTo>
                    <a:pt x="991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7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1000" y="403"/>
                  </a:lnTo>
                  <a:lnTo>
                    <a:pt x="999" y="410"/>
                  </a:lnTo>
                  <a:lnTo>
                    <a:pt x="998" y="416"/>
                  </a:lnTo>
                  <a:lnTo>
                    <a:pt x="996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90" y="431"/>
                  </a:lnTo>
                  <a:lnTo>
                    <a:pt x="987" y="435"/>
                  </a:lnTo>
                  <a:lnTo>
                    <a:pt x="983" y="439"/>
                  </a:lnTo>
                  <a:lnTo>
                    <a:pt x="978" y="441"/>
                  </a:lnTo>
                  <a:lnTo>
                    <a:pt x="973" y="443"/>
                  </a:lnTo>
                  <a:lnTo>
                    <a:pt x="968" y="445"/>
                  </a:lnTo>
                  <a:lnTo>
                    <a:pt x="962" y="445"/>
                  </a:lnTo>
                  <a:lnTo>
                    <a:pt x="957" y="446"/>
                  </a:lnTo>
                  <a:lnTo>
                    <a:pt x="957" y="446"/>
                  </a:lnTo>
                  <a:lnTo>
                    <a:pt x="935" y="444"/>
                  </a:lnTo>
                  <a:lnTo>
                    <a:pt x="915" y="441"/>
                  </a:lnTo>
                  <a:lnTo>
                    <a:pt x="895" y="435"/>
                  </a:lnTo>
                  <a:lnTo>
                    <a:pt x="875" y="429"/>
                  </a:lnTo>
                  <a:lnTo>
                    <a:pt x="858" y="421"/>
                  </a:lnTo>
                  <a:lnTo>
                    <a:pt x="841" y="413"/>
                  </a:lnTo>
                  <a:lnTo>
                    <a:pt x="825" y="402"/>
                  </a:lnTo>
                  <a:lnTo>
                    <a:pt x="810" y="391"/>
                  </a:lnTo>
                  <a:lnTo>
                    <a:pt x="796" y="380"/>
                  </a:lnTo>
                  <a:lnTo>
                    <a:pt x="783" y="367"/>
                  </a:lnTo>
                  <a:lnTo>
                    <a:pt x="770" y="354"/>
                  </a:lnTo>
                  <a:lnTo>
                    <a:pt x="758" y="340"/>
                  </a:lnTo>
                  <a:lnTo>
                    <a:pt x="746" y="327"/>
                  </a:lnTo>
                  <a:lnTo>
                    <a:pt x="736" y="312"/>
                  </a:lnTo>
                  <a:lnTo>
                    <a:pt x="716" y="285"/>
                  </a:lnTo>
                  <a:lnTo>
                    <a:pt x="716" y="285"/>
                  </a:lnTo>
                  <a:lnTo>
                    <a:pt x="691" y="245"/>
                  </a:lnTo>
                  <a:lnTo>
                    <a:pt x="691" y="245"/>
                  </a:lnTo>
                  <a:lnTo>
                    <a:pt x="673" y="217"/>
                  </a:lnTo>
                  <a:lnTo>
                    <a:pt x="655" y="190"/>
                  </a:lnTo>
                  <a:lnTo>
                    <a:pt x="645" y="177"/>
                  </a:lnTo>
                  <a:lnTo>
                    <a:pt x="635" y="163"/>
                  </a:lnTo>
                  <a:lnTo>
                    <a:pt x="624" y="151"/>
                  </a:lnTo>
                  <a:lnTo>
                    <a:pt x="613" y="140"/>
                  </a:lnTo>
                  <a:lnTo>
                    <a:pt x="601" y="129"/>
                  </a:lnTo>
                  <a:lnTo>
                    <a:pt x="589" y="119"/>
                  </a:lnTo>
                  <a:lnTo>
                    <a:pt x="576" y="111"/>
                  </a:lnTo>
                  <a:lnTo>
                    <a:pt x="563" y="103"/>
                  </a:lnTo>
                  <a:lnTo>
                    <a:pt x="548" y="97"/>
                  </a:lnTo>
                  <a:lnTo>
                    <a:pt x="533" y="93"/>
                  </a:lnTo>
                  <a:lnTo>
                    <a:pt x="517" y="90"/>
                  </a:lnTo>
                  <a:lnTo>
                    <a:pt x="500" y="89"/>
                  </a:lnTo>
                  <a:lnTo>
                    <a:pt x="500" y="89"/>
                  </a:lnTo>
                  <a:lnTo>
                    <a:pt x="483" y="90"/>
                  </a:lnTo>
                  <a:lnTo>
                    <a:pt x="468" y="93"/>
                  </a:lnTo>
                  <a:lnTo>
                    <a:pt x="452" y="97"/>
                  </a:lnTo>
                  <a:lnTo>
                    <a:pt x="438" y="103"/>
                  </a:lnTo>
                  <a:lnTo>
                    <a:pt x="424" y="111"/>
                  </a:lnTo>
                  <a:lnTo>
                    <a:pt x="412" y="119"/>
                  </a:lnTo>
                  <a:lnTo>
                    <a:pt x="400" y="129"/>
                  </a:lnTo>
                  <a:lnTo>
                    <a:pt x="387" y="140"/>
                  </a:lnTo>
                  <a:lnTo>
                    <a:pt x="377" y="151"/>
                  </a:lnTo>
                  <a:lnTo>
                    <a:pt x="366" y="163"/>
                  </a:lnTo>
                  <a:lnTo>
                    <a:pt x="355" y="177"/>
                  </a:lnTo>
                  <a:lnTo>
                    <a:pt x="346" y="190"/>
                  </a:lnTo>
                  <a:lnTo>
                    <a:pt x="327" y="217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284" y="285"/>
                  </a:lnTo>
                  <a:lnTo>
                    <a:pt x="284" y="285"/>
                  </a:lnTo>
                  <a:lnTo>
                    <a:pt x="265" y="312"/>
                  </a:lnTo>
                  <a:lnTo>
                    <a:pt x="254" y="327"/>
                  </a:lnTo>
                  <a:lnTo>
                    <a:pt x="243" y="340"/>
                  </a:lnTo>
                  <a:lnTo>
                    <a:pt x="231" y="354"/>
                  </a:lnTo>
                  <a:lnTo>
                    <a:pt x="218" y="367"/>
                  </a:lnTo>
                  <a:lnTo>
                    <a:pt x="205" y="380"/>
                  </a:lnTo>
                  <a:lnTo>
                    <a:pt x="190" y="391"/>
                  </a:lnTo>
                  <a:lnTo>
                    <a:pt x="175" y="402"/>
                  </a:lnTo>
                  <a:lnTo>
                    <a:pt x="159" y="413"/>
                  </a:lnTo>
                  <a:lnTo>
                    <a:pt x="143" y="421"/>
                  </a:lnTo>
                  <a:lnTo>
                    <a:pt x="125" y="429"/>
                  </a:lnTo>
                  <a:lnTo>
                    <a:pt x="106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4" y="446"/>
                  </a:lnTo>
                  <a:lnTo>
                    <a:pt x="44" y="446"/>
                  </a:lnTo>
                  <a:lnTo>
                    <a:pt x="44" y="446"/>
                  </a:lnTo>
                  <a:lnTo>
                    <a:pt x="38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8" y="439"/>
                  </a:lnTo>
                  <a:lnTo>
                    <a:pt x="14" y="435"/>
                  </a:lnTo>
                  <a:lnTo>
                    <a:pt x="11" y="431"/>
                  </a:lnTo>
                  <a:lnTo>
                    <a:pt x="8" y="427"/>
                  </a:lnTo>
                  <a:lnTo>
                    <a:pt x="8" y="427"/>
                  </a:lnTo>
                  <a:lnTo>
                    <a:pt x="5" y="421"/>
                  </a:lnTo>
                  <a:lnTo>
                    <a:pt x="2" y="415"/>
                  </a:lnTo>
                  <a:lnTo>
                    <a:pt x="1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3" y="402"/>
                  </a:moveTo>
                  <a:lnTo>
                    <a:pt x="983" y="402"/>
                  </a:lnTo>
                  <a:lnTo>
                    <a:pt x="982" y="395"/>
                  </a:lnTo>
                  <a:lnTo>
                    <a:pt x="979" y="388"/>
                  </a:lnTo>
                  <a:lnTo>
                    <a:pt x="979" y="388"/>
                  </a:lnTo>
                  <a:lnTo>
                    <a:pt x="975" y="384"/>
                  </a:lnTo>
                  <a:lnTo>
                    <a:pt x="971" y="380"/>
                  </a:lnTo>
                  <a:lnTo>
                    <a:pt x="965" y="376"/>
                  </a:lnTo>
                  <a:lnTo>
                    <a:pt x="961" y="375"/>
                  </a:lnTo>
                  <a:lnTo>
                    <a:pt x="957" y="374"/>
                  </a:lnTo>
                  <a:lnTo>
                    <a:pt x="957" y="374"/>
                  </a:lnTo>
                  <a:lnTo>
                    <a:pt x="938" y="373"/>
                  </a:lnTo>
                  <a:lnTo>
                    <a:pt x="921" y="370"/>
                  </a:lnTo>
                  <a:lnTo>
                    <a:pt x="904" y="365"/>
                  </a:lnTo>
                  <a:lnTo>
                    <a:pt x="888" y="358"/>
                  </a:lnTo>
                  <a:lnTo>
                    <a:pt x="873" y="351"/>
                  </a:lnTo>
                  <a:lnTo>
                    <a:pt x="859" y="341"/>
                  </a:lnTo>
                  <a:lnTo>
                    <a:pt x="846" y="331"/>
                  </a:lnTo>
                  <a:lnTo>
                    <a:pt x="834" y="320"/>
                  </a:lnTo>
                  <a:lnTo>
                    <a:pt x="822" y="307"/>
                  </a:lnTo>
                  <a:lnTo>
                    <a:pt x="810" y="295"/>
                  </a:lnTo>
                  <a:lnTo>
                    <a:pt x="800" y="281"/>
                  </a:lnTo>
                  <a:lnTo>
                    <a:pt x="790" y="267"/>
                  </a:lnTo>
                  <a:lnTo>
                    <a:pt x="770" y="239"/>
                  </a:lnTo>
                  <a:lnTo>
                    <a:pt x="752" y="210"/>
                  </a:lnTo>
                  <a:lnTo>
                    <a:pt x="752" y="210"/>
                  </a:lnTo>
                  <a:lnTo>
                    <a:pt x="726" y="171"/>
                  </a:lnTo>
                  <a:lnTo>
                    <a:pt x="726" y="171"/>
                  </a:lnTo>
                  <a:lnTo>
                    <a:pt x="707" y="144"/>
                  </a:lnTo>
                  <a:lnTo>
                    <a:pt x="687" y="117"/>
                  </a:lnTo>
                  <a:lnTo>
                    <a:pt x="674" y="103"/>
                  </a:lnTo>
                  <a:lnTo>
                    <a:pt x="663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2" y="57"/>
                  </a:lnTo>
                  <a:lnTo>
                    <a:pt x="607" y="48"/>
                  </a:lnTo>
                  <a:lnTo>
                    <a:pt x="592" y="39"/>
                  </a:lnTo>
                  <a:lnTo>
                    <a:pt x="575" y="32"/>
                  </a:lnTo>
                  <a:lnTo>
                    <a:pt x="558" y="26"/>
                  </a:lnTo>
                  <a:lnTo>
                    <a:pt x="539" y="22"/>
                  </a:lnTo>
                  <a:lnTo>
                    <a:pt x="520" y="19"/>
                  </a:lnTo>
                  <a:lnTo>
                    <a:pt x="500" y="19"/>
                  </a:lnTo>
                  <a:lnTo>
                    <a:pt x="500" y="19"/>
                  </a:lnTo>
                  <a:lnTo>
                    <a:pt x="480" y="19"/>
                  </a:lnTo>
                  <a:lnTo>
                    <a:pt x="462" y="22"/>
                  </a:lnTo>
                  <a:lnTo>
                    <a:pt x="443" y="26"/>
                  </a:lnTo>
                  <a:lnTo>
                    <a:pt x="426" y="32"/>
                  </a:lnTo>
                  <a:lnTo>
                    <a:pt x="409" y="39"/>
                  </a:lnTo>
                  <a:lnTo>
                    <a:pt x="394" y="48"/>
                  </a:lnTo>
                  <a:lnTo>
                    <a:pt x="379" y="57"/>
                  </a:lnTo>
                  <a:lnTo>
                    <a:pt x="365" y="68"/>
                  </a:lnTo>
                  <a:lnTo>
                    <a:pt x="351" y="80"/>
                  </a:lnTo>
                  <a:lnTo>
                    <a:pt x="338" y="91"/>
                  </a:lnTo>
                  <a:lnTo>
                    <a:pt x="326" y="103"/>
                  </a:lnTo>
                  <a:lnTo>
                    <a:pt x="314" y="117"/>
                  </a:lnTo>
                  <a:lnTo>
                    <a:pt x="293" y="144"/>
                  </a:lnTo>
                  <a:lnTo>
                    <a:pt x="274" y="171"/>
                  </a:lnTo>
                  <a:lnTo>
                    <a:pt x="274" y="171"/>
                  </a:lnTo>
                  <a:lnTo>
                    <a:pt x="249" y="210"/>
                  </a:lnTo>
                  <a:lnTo>
                    <a:pt x="249" y="210"/>
                  </a:lnTo>
                  <a:lnTo>
                    <a:pt x="231" y="239"/>
                  </a:lnTo>
                  <a:lnTo>
                    <a:pt x="211" y="267"/>
                  </a:lnTo>
                  <a:lnTo>
                    <a:pt x="201" y="281"/>
                  </a:lnTo>
                  <a:lnTo>
                    <a:pt x="190" y="295"/>
                  </a:lnTo>
                  <a:lnTo>
                    <a:pt x="179" y="307"/>
                  </a:lnTo>
                  <a:lnTo>
                    <a:pt x="167" y="320"/>
                  </a:lnTo>
                  <a:lnTo>
                    <a:pt x="154" y="331"/>
                  </a:lnTo>
                  <a:lnTo>
                    <a:pt x="142" y="341"/>
                  </a:lnTo>
                  <a:lnTo>
                    <a:pt x="127" y="351"/>
                  </a:lnTo>
                  <a:lnTo>
                    <a:pt x="113" y="358"/>
                  </a:lnTo>
                  <a:lnTo>
                    <a:pt x="96" y="365"/>
                  </a:lnTo>
                  <a:lnTo>
                    <a:pt x="80" y="370"/>
                  </a:lnTo>
                  <a:lnTo>
                    <a:pt x="62" y="373"/>
                  </a:lnTo>
                  <a:lnTo>
                    <a:pt x="44" y="374"/>
                  </a:lnTo>
                  <a:lnTo>
                    <a:pt x="44" y="374"/>
                  </a:lnTo>
                  <a:lnTo>
                    <a:pt x="40" y="375"/>
                  </a:lnTo>
                  <a:lnTo>
                    <a:pt x="35" y="376"/>
                  </a:lnTo>
                  <a:lnTo>
                    <a:pt x="29" y="380"/>
                  </a:lnTo>
                  <a:lnTo>
                    <a:pt x="25" y="384"/>
                  </a:lnTo>
                  <a:lnTo>
                    <a:pt x="22" y="388"/>
                  </a:lnTo>
                  <a:lnTo>
                    <a:pt x="22" y="388"/>
                  </a:lnTo>
                  <a:lnTo>
                    <a:pt x="19" y="395"/>
                  </a:lnTo>
                  <a:lnTo>
                    <a:pt x="18" y="402"/>
                  </a:lnTo>
                  <a:lnTo>
                    <a:pt x="19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5" y="421"/>
                  </a:lnTo>
                  <a:lnTo>
                    <a:pt x="29" y="424"/>
                  </a:lnTo>
                  <a:lnTo>
                    <a:pt x="35" y="427"/>
                  </a:lnTo>
                  <a:lnTo>
                    <a:pt x="44" y="428"/>
                  </a:lnTo>
                  <a:lnTo>
                    <a:pt x="44" y="428"/>
                  </a:lnTo>
                  <a:lnTo>
                    <a:pt x="44" y="428"/>
                  </a:lnTo>
                  <a:lnTo>
                    <a:pt x="63" y="426"/>
                  </a:lnTo>
                  <a:lnTo>
                    <a:pt x="83" y="423"/>
                  </a:lnTo>
                  <a:lnTo>
                    <a:pt x="102" y="419"/>
                  </a:lnTo>
                  <a:lnTo>
                    <a:pt x="118" y="413"/>
                  </a:lnTo>
                  <a:lnTo>
                    <a:pt x="135" y="405"/>
                  </a:lnTo>
                  <a:lnTo>
                    <a:pt x="150" y="397"/>
                  </a:lnTo>
                  <a:lnTo>
                    <a:pt x="166" y="388"/>
                  </a:lnTo>
                  <a:lnTo>
                    <a:pt x="179" y="378"/>
                  </a:lnTo>
                  <a:lnTo>
                    <a:pt x="192" y="367"/>
                  </a:lnTo>
                  <a:lnTo>
                    <a:pt x="206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50" y="303"/>
                  </a:lnTo>
                  <a:lnTo>
                    <a:pt x="270" y="275"/>
                  </a:lnTo>
                  <a:lnTo>
                    <a:pt x="270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3" y="178"/>
                  </a:lnTo>
                  <a:lnTo>
                    <a:pt x="344" y="163"/>
                  </a:lnTo>
                  <a:lnTo>
                    <a:pt x="354" y="150"/>
                  </a:lnTo>
                  <a:lnTo>
                    <a:pt x="366" y="137"/>
                  </a:lnTo>
                  <a:lnTo>
                    <a:pt x="378" y="124"/>
                  </a:lnTo>
                  <a:lnTo>
                    <a:pt x="390" y="114"/>
                  </a:lnTo>
                  <a:lnTo>
                    <a:pt x="404" y="103"/>
                  </a:lnTo>
                  <a:lnTo>
                    <a:pt x="417" y="94"/>
                  </a:lnTo>
                  <a:lnTo>
                    <a:pt x="432" y="86"/>
                  </a:lnTo>
                  <a:lnTo>
                    <a:pt x="448" y="80"/>
                  </a:lnTo>
                  <a:lnTo>
                    <a:pt x="465" y="76"/>
                  </a:lnTo>
                  <a:lnTo>
                    <a:pt x="482" y="72"/>
                  </a:lnTo>
                  <a:lnTo>
                    <a:pt x="500" y="71"/>
                  </a:lnTo>
                  <a:lnTo>
                    <a:pt x="500" y="71"/>
                  </a:lnTo>
                  <a:lnTo>
                    <a:pt x="518" y="72"/>
                  </a:lnTo>
                  <a:lnTo>
                    <a:pt x="536" y="76"/>
                  </a:lnTo>
                  <a:lnTo>
                    <a:pt x="552" y="80"/>
                  </a:lnTo>
                  <a:lnTo>
                    <a:pt x="569" y="86"/>
                  </a:lnTo>
                  <a:lnTo>
                    <a:pt x="583" y="94"/>
                  </a:lnTo>
                  <a:lnTo>
                    <a:pt x="597" y="103"/>
                  </a:lnTo>
                  <a:lnTo>
                    <a:pt x="610" y="114"/>
                  </a:lnTo>
                  <a:lnTo>
                    <a:pt x="623" y="125"/>
                  </a:lnTo>
                  <a:lnTo>
                    <a:pt x="635" y="137"/>
                  </a:lnTo>
                  <a:lnTo>
                    <a:pt x="646" y="150"/>
                  </a:lnTo>
                  <a:lnTo>
                    <a:pt x="657" y="163"/>
                  </a:lnTo>
                  <a:lnTo>
                    <a:pt x="668" y="178"/>
                  </a:lnTo>
                  <a:lnTo>
                    <a:pt x="688" y="207"/>
                  </a:lnTo>
                  <a:lnTo>
                    <a:pt x="706" y="236"/>
                  </a:lnTo>
                  <a:lnTo>
                    <a:pt x="706" y="236"/>
                  </a:lnTo>
                  <a:lnTo>
                    <a:pt x="731" y="275"/>
                  </a:lnTo>
                  <a:lnTo>
                    <a:pt x="731" y="275"/>
                  </a:lnTo>
                  <a:lnTo>
                    <a:pt x="751" y="303"/>
                  </a:lnTo>
                  <a:lnTo>
                    <a:pt x="772" y="330"/>
                  </a:lnTo>
                  <a:lnTo>
                    <a:pt x="784" y="342"/>
                  </a:lnTo>
                  <a:lnTo>
                    <a:pt x="795" y="355"/>
                  </a:lnTo>
                  <a:lnTo>
                    <a:pt x="808" y="367"/>
                  </a:lnTo>
                  <a:lnTo>
                    <a:pt x="822" y="378"/>
                  </a:lnTo>
                  <a:lnTo>
                    <a:pt x="835" y="388"/>
                  </a:lnTo>
                  <a:lnTo>
                    <a:pt x="851" y="397"/>
                  </a:lnTo>
                  <a:lnTo>
                    <a:pt x="866" y="405"/>
                  </a:lnTo>
                  <a:lnTo>
                    <a:pt x="883" y="413"/>
                  </a:lnTo>
                  <a:lnTo>
                    <a:pt x="899" y="419"/>
                  </a:lnTo>
                  <a:lnTo>
                    <a:pt x="918" y="423"/>
                  </a:lnTo>
                  <a:lnTo>
                    <a:pt x="937" y="426"/>
                  </a:lnTo>
                  <a:lnTo>
                    <a:pt x="957" y="428"/>
                  </a:lnTo>
                  <a:lnTo>
                    <a:pt x="957" y="428"/>
                  </a:lnTo>
                  <a:lnTo>
                    <a:pt x="965" y="427"/>
                  </a:lnTo>
                  <a:lnTo>
                    <a:pt x="971" y="424"/>
                  </a:lnTo>
                  <a:lnTo>
                    <a:pt x="975" y="421"/>
                  </a:lnTo>
                  <a:lnTo>
                    <a:pt x="979" y="418"/>
                  </a:lnTo>
                  <a:lnTo>
                    <a:pt x="979" y="418"/>
                  </a:lnTo>
                  <a:lnTo>
                    <a:pt x="982" y="411"/>
                  </a:lnTo>
                  <a:lnTo>
                    <a:pt x="983" y="402"/>
                  </a:lnTo>
                  <a:lnTo>
                    <a:pt x="983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Rectangle 41">
              <a:extLst>
                <a:ext uri="{FF2B5EF4-FFF2-40B4-BE49-F238E27FC236}">
                  <a16:creationId xmlns:a16="http://schemas.microsoft.com/office/drawing/2014/main" id="{81BEC4E9-C612-66F5-6D2F-4BE3CB853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2169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42">
              <a:extLst>
                <a:ext uri="{FF2B5EF4-FFF2-40B4-BE49-F238E27FC236}">
                  <a16:creationId xmlns:a16="http://schemas.microsoft.com/office/drawing/2014/main" id="{B59DF1E5-2162-41F6-4713-B6E5345B9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3557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Rectangle 43">
              <a:extLst>
                <a:ext uri="{FF2B5EF4-FFF2-40B4-BE49-F238E27FC236}">
                  <a16:creationId xmlns:a16="http://schemas.microsoft.com/office/drawing/2014/main" id="{65BF43B7-8BA7-8018-F37E-9A29BA388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6113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Rectangle 44">
              <a:extLst>
                <a:ext uri="{FF2B5EF4-FFF2-40B4-BE49-F238E27FC236}">
                  <a16:creationId xmlns:a16="http://schemas.microsoft.com/office/drawing/2014/main" id="{049437E4-7618-6FBB-FC48-156165ED3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9394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Rectangle 45">
              <a:extLst>
                <a:ext uri="{FF2B5EF4-FFF2-40B4-BE49-F238E27FC236}">
                  <a16:creationId xmlns:a16="http://schemas.microsoft.com/office/drawing/2014/main" id="{A63F3725-7CF0-1A2C-966C-55E5A0732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1950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Rectangle 46">
              <a:extLst>
                <a:ext uri="{FF2B5EF4-FFF2-40B4-BE49-F238E27FC236}">
                  <a16:creationId xmlns:a16="http://schemas.microsoft.com/office/drawing/2014/main" id="{F7BD098C-0E23-F426-12F3-7E781320C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752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Rectangle 47">
              <a:extLst>
                <a:ext uri="{FF2B5EF4-FFF2-40B4-BE49-F238E27FC236}">
                  <a16:creationId xmlns:a16="http://schemas.microsoft.com/office/drawing/2014/main" id="{554EEE29-B471-CA64-C485-FEA382CA2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336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Rectangle 48">
              <a:extLst>
                <a:ext uri="{FF2B5EF4-FFF2-40B4-BE49-F238E27FC236}">
                  <a16:creationId xmlns:a16="http://schemas.microsoft.com/office/drawing/2014/main" id="{572C2BEA-1FB1-0928-2196-D8ED65FE4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8919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Freeform 49">
              <a:extLst>
                <a:ext uri="{FF2B5EF4-FFF2-40B4-BE49-F238E27FC236}">
                  <a16:creationId xmlns:a16="http://schemas.microsoft.com/office/drawing/2014/main" id="{F0EC7F5E-2BB4-72F0-5C51-01C9FB87A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978" y="5798009"/>
              <a:ext cx="456714" cy="199056"/>
            </a:xfrm>
            <a:custGeom>
              <a:avLst/>
              <a:gdLst>
                <a:gd name="T0" fmla="*/ 46 w 982"/>
                <a:gd name="T1" fmla="*/ 71 h 427"/>
                <a:gd name="T2" fmla="*/ 74 w 982"/>
                <a:gd name="T3" fmla="*/ 76 h 427"/>
                <a:gd name="T4" fmla="*/ 126 w 982"/>
                <a:gd name="T5" fmla="*/ 101 h 427"/>
                <a:gd name="T6" fmla="*/ 168 w 982"/>
                <a:gd name="T7" fmla="*/ 140 h 427"/>
                <a:gd name="T8" fmla="*/ 216 w 982"/>
                <a:gd name="T9" fmla="*/ 204 h 427"/>
                <a:gd name="T10" fmla="*/ 258 w 982"/>
                <a:gd name="T11" fmla="*/ 270 h 427"/>
                <a:gd name="T12" fmla="*/ 302 w 982"/>
                <a:gd name="T13" fmla="*/ 329 h 427"/>
                <a:gd name="T14" fmla="*/ 342 w 982"/>
                <a:gd name="T15" fmla="*/ 368 h 427"/>
                <a:gd name="T16" fmla="*/ 385 w 982"/>
                <a:gd name="T17" fmla="*/ 399 h 427"/>
                <a:gd name="T18" fmla="*/ 435 w 982"/>
                <a:gd name="T19" fmla="*/ 419 h 427"/>
                <a:gd name="T20" fmla="*/ 491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6 w 982"/>
                <a:gd name="T27" fmla="*/ 379 h 427"/>
                <a:gd name="T28" fmla="*/ 667 w 982"/>
                <a:gd name="T29" fmla="*/ 343 h 427"/>
                <a:gd name="T30" fmla="*/ 703 w 982"/>
                <a:gd name="T31" fmla="*/ 301 h 427"/>
                <a:gd name="T32" fmla="*/ 745 w 982"/>
                <a:gd name="T33" fmla="*/ 237 h 427"/>
                <a:gd name="T34" fmla="*/ 802 w 982"/>
                <a:gd name="T35" fmla="*/ 155 h 427"/>
                <a:gd name="T36" fmla="*/ 841 w 982"/>
                <a:gd name="T37" fmla="*/ 112 h 427"/>
                <a:gd name="T38" fmla="*/ 890 w 982"/>
                <a:gd name="T39" fmla="*/ 82 h 427"/>
                <a:gd name="T40" fmla="*/ 927 w 982"/>
                <a:gd name="T41" fmla="*/ 72 h 427"/>
                <a:gd name="T42" fmla="*/ 948 w 982"/>
                <a:gd name="T43" fmla="*/ 70 h 427"/>
                <a:gd name="T44" fmla="*/ 969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4 w 982"/>
                <a:gd name="T57" fmla="*/ 13 h 427"/>
                <a:gd name="T58" fmla="*/ 827 w 982"/>
                <a:gd name="T59" fmla="*/ 37 h 427"/>
                <a:gd name="T60" fmla="*/ 785 w 982"/>
                <a:gd name="T61" fmla="*/ 70 h 427"/>
                <a:gd name="T62" fmla="*/ 748 w 982"/>
                <a:gd name="T63" fmla="*/ 110 h 427"/>
                <a:gd name="T64" fmla="*/ 714 w 982"/>
                <a:gd name="T65" fmla="*/ 156 h 427"/>
                <a:gd name="T66" fmla="*/ 650 w 982"/>
                <a:gd name="T67" fmla="*/ 255 h 427"/>
                <a:gd name="T68" fmla="*/ 612 w 982"/>
                <a:gd name="T69" fmla="*/ 301 h 427"/>
                <a:gd name="T70" fmla="*/ 567 w 982"/>
                <a:gd name="T71" fmla="*/ 336 h 427"/>
                <a:gd name="T72" fmla="*/ 532 w 982"/>
                <a:gd name="T73" fmla="*/ 350 h 427"/>
                <a:gd name="T74" fmla="*/ 502 w 982"/>
                <a:gd name="T75" fmla="*/ 355 h 427"/>
                <a:gd name="T76" fmla="*/ 481 w 982"/>
                <a:gd name="T77" fmla="*/ 355 h 427"/>
                <a:gd name="T78" fmla="*/ 451 w 982"/>
                <a:gd name="T79" fmla="*/ 350 h 427"/>
                <a:gd name="T80" fmla="*/ 416 w 982"/>
                <a:gd name="T81" fmla="*/ 336 h 427"/>
                <a:gd name="T82" fmla="*/ 371 w 982"/>
                <a:gd name="T83" fmla="*/ 301 h 427"/>
                <a:gd name="T84" fmla="*/ 332 w 982"/>
                <a:gd name="T85" fmla="*/ 255 h 427"/>
                <a:gd name="T86" fmla="*/ 267 w 982"/>
                <a:gd name="T87" fmla="*/ 156 h 427"/>
                <a:gd name="T88" fmla="*/ 234 w 982"/>
                <a:gd name="T89" fmla="*/ 110 h 427"/>
                <a:gd name="T90" fmla="*/ 197 w 982"/>
                <a:gd name="T91" fmla="*/ 70 h 427"/>
                <a:gd name="T92" fmla="*/ 156 w 982"/>
                <a:gd name="T93" fmla="*/ 37 h 427"/>
                <a:gd name="T94" fmla="*/ 109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8 w 982"/>
                <a:gd name="T101" fmla="*/ 10 h 427"/>
                <a:gd name="T102" fmla="*/ 1 w 982"/>
                <a:gd name="T103" fmla="*/ 26 h 427"/>
                <a:gd name="T104" fmla="*/ 2 w 982"/>
                <a:gd name="T105" fmla="*/ 46 h 427"/>
                <a:gd name="T106" fmla="*/ 14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6" y="71"/>
                  </a:lnTo>
                  <a:lnTo>
                    <a:pt x="55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11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5" y="126"/>
                  </a:lnTo>
                  <a:lnTo>
                    <a:pt x="168" y="140"/>
                  </a:lnTo>
                  <a:lnTo>
                    <a:pt x="181" y="155"/>
                  </a:lnTo>
                  <a:lnTo>
                    <a:pt x="193" y="170"/>
                  </a:lnTo>
                  <a:lnTo>
                    <a:pt x="216" y="204"/>
                  </a:lnTo>
                  <a:lnTo>
                    <a:pt x="236" y="237"/>
                  </a:lnTo>
                  <a:lnTo>
                    <a:pt x="258" y="270"/>
                  </a:lnTo>
                  <a:lnTo>
                    <a:pt x="258" y="270"/>
                  </a:lnTo>
                  <a:lnTo>
                    <a:pt x="280" y="301"/>
                  </a:lnTo>
                  <a:lnTo>
                    <a:pt x="291" y="315"/>
                  </a:lnTo>
                  <a:lnTo>
                    <a:pt x="302" y="329"/>
                  </a:lnTo>
                  <a:lnTo>
                    <a:pt x="315" y="343"/>
                  </a:lnTo>
                  <a:lnTo>
                    <a:pt x="328" y="355"/>
                  </a:lnTo>
                  <a:lnTo>
                    <a:pt x="342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5" y="399"/>
                  </a:lnTo>
                  <a:lnTo>
                    <a:pt x="402" y="407"/>
                  </a:lnTo>
                  <a:lnTo>
                    <a:pt x="418" y="413"/>
                  </a:lnTo>
                  <a:lnTo>
                    <a:pt x="435" y="419"/>
                  </a:lnTo>
                  <a:lnTo>
                    <a:pt x="453" y="424"/>
                  </a:lnTo>
                  <a:lnTo>
                    <a:pt x="472" y="426"/>
                  </a:lnTo>
                  <a:lnTo>
                    <a:pt x="491" y="427"/>
                  </a:lnTo>
                  <a:lnTo>
                    <a:pt x="491" y="427"/>
                  </a:lnTo>
                  <a:lnTo>
                    <a:pt x="511" y="426"/>
                  </a:lnTo>
                  <a:lnTo>
                    <a:pt x="529" y="424"/>
                  </a:lnTo>
                  <a:lnTo>
                    <a:pt x="548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8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1" y="368"/>
                  </a:lnTo>
                  <a:lnTo>
                    <a:pt x="654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3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7" y="204"/>
                  </a:lnTo>
                  <a:lnTo>
                    <a:pt x="790" y="170"/>
                  </a:lnTo>
                  <a:lnTo>
                    <a:pt x="802" y="155"/>
                  </a:lnTo>
                  <a:lnTo>
                    <a:pt x="814" y="140"/>
                  </a:lnTo>
                  <a:lnTo>
                    <a:pt x="828" y="126"/>
                  </a:lnTo>
                  <a:lnTo>
                    <a:pt x="841" y="112"/>
                  </a:lnTo>
                  <a:lnTo>
                    <a:pt x="857" y="101"/>
                  </a:lnTo>
                  <a:lnTo>
                    <a:pt x="872" y="91"/>
                  </a:lnTo>
                  <a:lnTo>
                    <a:pt x="890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8" y="70"/>
                  </a:lnTo>
                  <a:lnTo>
                    <a:pt x="948" y="70"/>
                  </a:lnTo>
                  <a:lnTo>
                    <a:pt x="956" y="69"/>
                  </a:lnTo>
                  <a:lnTo>
                    <a:pt x="963" y="67"/>
                  </a:lnTo>
                  <a:lnTo>
                    <a:pt x="969" y="63"/>
                  </a:lnTo>
                  <a:lnTo>
                    <a:pt x="973" y="59"/>
                  </a:lnTo>
                  <a:lnTo>
                    <a:pt x="977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80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9" y="5"/>
                  </a:lnTo>
                  <a:lnTo>
                    <a:pt x="963" y="2"/>
                  </a:lnTo>
                  <a:lnTo>
                    <a:pt x="956" y="0"/>
                  </a:lnTo>
                  <a:lnTo>
                    <a:pt x="948" y="0"/>
                  </a:lnTo>
                  <a:lnTo>
                    <a:pt x="948" y="0"/>
                  </a:lnTo>
                  <a:lnTo>
                    <a:pt x="928" y="1"/>
                  </a:lnTo>
                  <a:lnTo>
                    <a:pt x="909" y="4"/>
                  </a:lnTo>
                  <a:lnTo>
                    <a:pt x="892" y="8"/>
                  </a:lnTo>
                  <a:lnTo>
                    <a:pt x="874" y="13"/>
                  </a:lnTo>
                  <a:lnTo>
                    <a:pt x="858" y="20"/>
                  </a:lnTo>
                  <a:lnTo>
                    <a:pt x="842" y="27"/>
                  </a:lnTo>
                  <a:lnTo>
                    <a:pt x="827" y="37"/>
                  </a:lnTo>
                  <a:lnTo>
                    <a:pt x="812" y="47"/>
                  </a:lnTo>
                  <a:lnTo>
                    <a:pt x="799" y="57"/>
                  </a:lnTo>
                  <a:lnTo>
                    <a:pt x="785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8" y="110"/>
                  </a:lnTo>
                  <a:lnTo>
                    <a:pt x="737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3" y="221"/>
                  </a:lnTo>
                  <a:lnTo>
                    <a:pt x="650" y="255"/>
                  </a:lnTo>
                  <a:lnTo>
                    <a:pt x="638" y="271"/>
                  </a:lnTo>
                  <a:lnTo>
                    <a:pt x="625" y="286"/>
                  </a:lnTo>
                  <a:lnTo>
                    <a:pt x="612" y="301"/>
                  </a:lnTo>
                  <a:lnTo>
                    <a:pt x="598" y="314"/>
                  </a:lnTo>
                  <a:lnTo>
                    <a:pt x="582" y="325"/>
                  </a:lnTo>
                  <a:lnTo>
                    <a:pt x="567" y="336"/>
                  </a:lnTo>
                  <a:lnTo>
                    <a:pt x="549" y="344"/>
                  </a:lnTo>
                  <a:lnTo>
                    <a:pt x="541" y="348"/>
                  </a:lnTo>
                  <a:lnTo>
                    <a:pt x="532" y="350"/>
                  </a:lnTo>
                  <a:lnTo>
                    <a:pt x="522" y="352"/>
                  </a:lnTo>
                  <a:lnTo>
                    <a:pt x="512" y="354"/>
                  </a:lnTo>
                  <a:lnTo>
                    <a:pt x="502" y="355"/>
                  </a:lnTo>
                  <a:lnTo>
                    <a:pt x="491" y="355"/>
                  </a:lnTo>
                  <a:lnTo>
                    <a:pt x="491" y="355"/>
                  </a:lnTo>
                  <a:lnTo>
                    <a:pt x="481" y="355"/>
                  </a:lnTo>
                  <a:lnTo>
                    <a:pt x="471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2" y="348"/>
                  </a:lnTo>
                  <a:lnTo>
                    <a:pt x="432" y="344"/>
                  </a:lnTo>
                  <a:lnTo>
                    <a:pt x="416" y="336"/>
                  </a:lnTo>
                  <a:lnTo>
                    <a:pt x="399" y="325"/>
                  </a:lnTo>
                  <a:lnTo>
                    <a:pt x="385" y="314"/>
                  </a:lnTo>
                  <a:lnTo>
                    <a:pt x="371" y="301"/>
                  </a:lnTo>
                  <a:lnTo>
                    <a:pt x="357" y="286"/>
                  </a:lnTo>
                  <a:lnTo>
                    <a:pt x="345" y="271"/>
                  </a:lnTo>
                  <a:lnTo>
                    <a:pt x="332" y="255"/>
                  </a:lnTo>
                  <a:lnTo>
                    <a:pt x="310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6" y="125"/>
                  </a:lnTo>
                  <a:lnTo>
                    <a:pt x="234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7" y="70"/>
                  </a:lnTo>
                  <a:lnTo>
                    <a:pt x="184" y="57"/>
                  </a:lnTo>
                  <a:lnTo>
                    <a:pt x="170" y="47"/>
                  </a:lnTo>
                  <a:lnTo>
                    <a:pt x="156" y="37"/>
                  </a:lnTo>
                  <a:lnTo>
                    <a:pt x="140" y="27"/>
                  </a:lnTo>
                  <a:lnTo>
                    <a:pt x="125" y="20"/>
                  </a:lnTo>
                  <a:lnTo>
                    <a:pt x="109" y="13"/>
                  </a:lnTo>
                  <a:lnTo>
                    <a:pt x="91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8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2" y="46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4" y="63"/>
                  </a:lnTo>
                  <a:lnTo>
                    <a:pt x="20" y="67"/>
                  </a:lnTo>
                  <a:lnTo>
                    <a:pt x="27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Freeform 50">
              <a:extLst>
                <a:ext uri="{FF2B5EF4-FFF2-40B4-BE49-F238E27FC236}">
                  <a16:creationId xmlns:a16="http://schemas.microsoft.com/office/drawing/2014/main" id="{F35A12DC-282C-79A7-3E75-05A030E339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1257" y="5794289"/>
              <a:ext cx="464155" cy="206497"/>
            </a:xfrm>
            <a:custGeom>
              <a:avLst/>
              <a:gdLst>
                <a:gd name="T0" fmla="*/ 3 w 999"/>
                <a:gd name="T1" fmla="*/ 26 h 445"/>
                <a:gd name="T2" fmla="*/ 42 w 999"/>
                <a:gd name="T3" fmla="*/ 0 h 445"/>
                <a:gd name="T4" fmla="*/ 141 w 999"/>
                <a:gd name="T5" fmla="*/ 24 h 445"/>
                <a:gd name="T6" fmla="*/ 230 w 999"/>
                <a:gd name="T7" fmla="*/ 92 h 445"/>
                <a:gd name="T8" fmla="*/ 308 w 999"/>
                <a:gd name="T9" fmla="*/ 200 h 445"/>
                <a:gd name="T10" fmla="*/ 375 w 999"/>
                <a:gd name="T11" fmla="*/ 294 h 445"/>
                <a:gd name="T12" fmla="*/ 452 w 999"/>
                <a:gd name="T13" fmla="*/ 349 h 445"/>
                <a:gd name="T14" fmla="*/ 532 w 999"/>
                <a:gd name="T15" fmla="*/ 353 h 445"/>
                <a:gd name="T16" fmla="*/ 612 w 999"/>
                <a:gd name="T17" fmla="*/ 306 h 445"/>
                <a:gd name="T18" fmla="*/ 690 w 999"/>
                <a:gd name="T19" fmla="*/ 200 h 445"/>
                <a:gd name="T20" fmla="*/ 757 w 999"/>
                <a:gd name="T21" fmla="*/ 106 h 445"/>
                <a:gd name="T22" fmla="*/ 840 w 999"/>
                <a:gd name="T23" fmla="*/ 33 h 445"/>
                <a:gd name="T24" fmla="*/ 955 w 999"/>
                <a:gd name="T25" fmla="*/ 0 h 445"/>
                <a:gd name="T26" fmla="*/ 993 w 999"/>
                <a:gd name="T27" fmla="*/ 19 h 445"/>
                <a:gd name="T28" fmla="*/ 997 w 999"/>
                <a:gd name="T29" fmla="*/ 59 h 445"/>
                <a:gd name="T30" fmla="*/ 956 w 999"/>
                <a:gd name="T31" fmla="*/ 89 h 445"/>
                <a:gd name="T32" fmla="*/ 880 w 999"/>
                <a:gd name="T33" fmla="*/ 111 h 445"/>
                <a:gd name="T34" fmla="*/ 812 w 999"/>
                <a:gd name="T35" fmla="*/ 176 h 445"/>
                <a:gd name="T36" fmla="*/ 740 w 999"/>
                <a:gd name="T37" fmla="*/ 285 h 445"/>
                <a:gd name="T38" fmla="*/ 659 w 999"/>
                <a:gd name="T39" fmla="*/ 381 h 445"/>
                <a:gd name="T40" fmla="*/ 560 w 999"/>
                <a:gd name="T41" fmla="*/ 437 h 445"/>
                <a:gd name="T42" fmla="*/ 457 w 999"/>
                <a:gd name="T43" fmla="*/ 442 h 445"/>
                <a:gd name="T44" fmla="*/ 354 w 999"/>
                <a:gd name="T45" fmla="*/ 393 h 445"/>
                <a:gd name="T46" fmla="*/ 279 w 999"/>
                <a:gd name="T47" fmla="*/ 314 h 445"/>
                <a:gd name="T48" fmla="*/ 196 w 999"/>
                <a:gd name="T49" fmla="*/ 190 h 445"/>
                <a:gd name="T50" fmla="*/ 131 w 999"/>
                <a:gd name="T51" fmla="*/ 119 h 445"/>
                <a:gd name="T52" fmla="*/ 42 w 999"/>
                <a:gd name="T53" fmla="*/ 89 h 445"/>
                <a:gd name="T54" fmla="*/ 10 w 999"/>
                <a:gd name="T55" fmla="*/ 74 h 445"/>
                <a:gd name="T56" fmla="*/ 981 w 999"/>
                <a:gd name="T57" fmla="*/ 44 h 445"/>
                <a:gd name="T58" fmla="*/ 978 w 999"/>
                <a:gd name="T59" fmla="*/ 29 h 445"/>
                <a:gd name="T60" fmla="*/ 956 w 999"/>
                <a:gd name="T61" fmla="*/ 18 h 445"/>
                <a:gd name="T62" fmla="*/ 849 w 999"/>
                <a:gd name="T63" fmla="*/ 48 h 445"/>
                <a:gd name="T64" fmla="*/ 771 w 999"/>
                <a:gd name="T65" fmla="*/ 116 h 445"/>
                <a:gd name="T66" fmla="*/ 686 w 999"/>
                <a:gd name="T67" fmla="*/ 239 h 445"/>
                <a:gd name="T68" fmla="*/ 610 w 999"/>
                <a:gd name="T69" fmla="*/ 332 h 445"/>
                <a:gd name="T70" fmla="*/ 518 w 999"/>
                <a:gd name="T71" fmla="*/ 374 h 445"/>
                <a:gd name="T72" fmla="*/ 431 w 999"/>
                <a:gd name="T73" fmla="*/ 359 h 445"/>
                <a:gd name="T74" fmla="*/ 353 w 999"/>
                <a:gd name="T75" fmla="*/ 296 h 445"/>
                <a:gd name="T76" fmla="*/ 268 w 999"/>
                <a:gd name="T77" fmla="*/ 171 h 445"/>
                <a:gd name="T78" fmla="*/ 192 w 999"/>
                <a:gd name="T79" fmla="*/ 79 h 445"/>
                <a:gd name="T80" fmla="*/ 100 w 999"/>
                <a:gd name="T81" fmla="*/ 27 h 445"/>
                <a:gd name="T82" fmla="*/ 31 w 999"/>
                <a:gd name="T83" fmla="*/ 20 h 445"/>
                <a:gd name="T84" fmla="*/ 17 w 999"/>
                <a:gd name="T85" fmla="*/ 43 h 445"/>
                <a:gd name="T86" fmla="*/ 27 w 999"/>
                <a:gd name="T87" fmla="*/ 65 h 445"/>
                <a:gd name="T88" fmla="*/ 79 w 999"/>
                <a:gd name="T89" fmla="*/ 76 h 445"/>
                <a:gd name="T90" fmla="*/ 166 w 999"/>
                <a:gd name="T91" fmla="*/ 126 h 445"/>
                <a:gd name="T92" fmla="*/ 248 w 999"/>
                <a:gd name="T93" fmla="*/ 236 h 445"/>
                <a:gd name="T94" fmla="*/ 325 w 999"/>
                <a:gd name="T95" fmla="*/ 342 h 445"/>
                <a:gd name="T96" fmla="*/ 409 w 999"/>
                <a:gd name="T97" fmla="*/ 407 h 445"/>
                <a:gd name="T98" fmla="*/ 499 w 999"/>
                <a:gd name="T99" fmla="*/ 427 h 445"/>
                <a:gd name="T100" fmla="*/ 606 w 999"/>
                <a:gd name="T101" fmla="*/ 398 h 445"/>
                <a:gd name="T102" fmla="*/ 685 w 999"/>
                <a:gd name="T103" fmla="*/ 329 h 445"/>
                <a:gd name="T104" fmla="*/ 769 w 999"/>
                <a:gd name="T105" fmla="*/ 207 h 445"/>
                <a:gd name="T106" fmla="*/ 845 w 999"/>
                <a:gd name="T107" fmla="*/ 115 h 445"/>
                <a:gd name="T108" fmla="*/ 937 w 999"/>
                <a:gd name="T109" fmla="*/ 73 h 445"/>
                <a:gd name="T110" fmla="*/ 975 w 999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9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5" y="11"/>
                  </a:lnTo>
                  <a:lnTo>
                    <a:pt x="124" y="17"/>
                  </a:lnTo>
                  <a:lnTo>
                    <a:pt x="141" y="24"/>
                  </a:lnTo>
                  <a:lnTo>
                    <a:pt x="158" y="33"/>
                  </a:lnTo>
                  <a:lnTo>
                    <a:pt x="174" y="44"/>
                  </a:lnTo>
                  <a:lnTo>
                    <a:pt x="189" y="54"/>
                  </a:lnTo>
                  <a:lnTo>
                    <a:pt x="203" y="66"/>
                  </a:lnTo>
                  <a:lnTo>
                    <a:pt x="217" y="79"/>
                  </a:lnTo>
                  <a:lnTo>
                    <a:pt x="230" y="92"/>
                  </a:lnTo>
                  <a:lnTo>
                    <a:pt x="241" y="106"/>
                  </a:lnTo>
                  <a:lnTo>
                    <a:pt x="253" y="119"/>
                  </a:lnTo>
                  <a:lnTo>
                    <a:pt x="263" y="133"/>
                  </a:lnTo>
                  <a:lnTo>
                    <a:pt x="283" y="161"/>
                  </a:lnTo>
                  <a:lnTo>
                    <a:pt x="283" y="161"/>
                  </a:lnTo>
                  <a:lnTo>
                    <a:pt x="308" y="200"/>
                  </a:lnTo>
                  <a:lnTo>
                    <a:pt x="308" y="200"/>
                  </a:lnTo>
                  <a:lnTo>
                    <a:pt x="326" y="228"/>
                  </a:lnTo>
                  <a:lnTo>
                    <a:pt x="345" y="256"/>
                  </a:lnTo>
                  <a:lnTo>
                    <a:pt x="355" y="269"/>
                  </a:lnTo>
                  <a:lnTo>
                    <a:pt x="365" y="282"/>
                  </a:lnTo>
                  <a:lnTo>
                    <a:pt x="375" y="294"/>
                  </a:lnTo>
                  <a:lnTo>
                    <a:pt x="387" y="306"/>
                  </a:lnTo>
                  <a:lnTo>
                    <a:pt x="398" y="317"/>
                  </a:lnTo>
                  <a:lnTo>
                    <a:pt x="411" y="327"/>
                  </a:lnTo>
                  <a:lnTo>
                    <a:pt x="424" y="335"/>
                  </a:lnTo>
                  <a:lnTo>
                    <a:pt x="437" y="343"/>
                  </a:lnTo>
                  <a:lnTo>
                    <a:pt x="452" y="349"/>
                  </a:lnTo>
                  <a:lnTo>
                    <a:pt x="466" y="353"/>
                  </a:lnTo>
                  <a:lnTo>
                    <a:pt x="483" y="356"/>
                  </a:lnTo>
                  <a:lnTo>
                    <a:pt x="499" y="357"/>
                  </a:lnTo>
                  <a:lnTo>
                    <a:pt x="499" y="357"/>
                  </a:lnTo>
                  <a:lnTo>
                    <a:pt x="516" y="356"/>
                  </a:lnTo>
                  <a:lnTo>
                    <a:pt x="532" y="353"/>
                  </a:lnTo>
                  <a:lnTo>
                    <a:pt x="547" y="349"/>
                  </a:lnTo>
                  <a:lnTo>
                    <a:pt x="561" y="343"/>
                  </a:lnTo>
                  <a:lnTo>
                    <a:pt x="575" y="335"/>
                  </a:lnTo>
                  <a:lnTo>
                    <a:pt x="588" y="327"/>
                  </a:lnTo>
                  <a:lnTo>
                    <a:pt x="600" y="317"/>
                  </a:lnTo>
                  <a:lnTo>
                    <a:pt x="612" y="306"/>
                  </a:lnTo>
                  <a:lnTo>
                    <a:pt x="623" y="294"/>
                  </a:lnTo>
                  <a:lnTo>
                    <a:pt x="633" y="282"/>
                  </a:lnTo>
                  <a:lnTo>
                    <a:pt x="644" y="269"/>
                  </a:lnTo>
                  <a:lnTo>
                    <a:pt x="653" y="256"/>
                  </a:lnTo>
                  <a:lnTo>
                    <a:pt x="673" y="228"/>
                  </a:lnTo>
                  <a:lnTo>
                    <a:pt x="690" y="200"/>
                  </a:lnTo>
                  <a:lnTo>
                    <a:pt x="690" y="200"/>
                  </a:lnTo>
                  <a:lnTo>
                    <a:pt x="715" y="161"/>
                  </a:lnTo>
                  <a:lnTo>
                    <a:pt x="715" y="161"/>
                  </a:lnTo>
                  <a:lnTo>
                    <a:pt x="735" y="133"/>
                  </a:lnTo>
                  <a:lnTo>
                    <a:pt x="746" y="119"/>
                  </a:lnTo>
                  <a:lnTo>
                    <a:pt x="757" y="106"/>
                  </a:lnTo>
                  <a:lnTo>
                    <a:pt x="769" y="92"/>
                  </a:lnTo>
                  <a:lnTo>
                    <a:pt x="782" y="79"/>
                  </a:lnTo>
                  <a:lnTo>
                    <a:pt x="795" y="66"/>
                  </a:lnTo>
                  <a:lnTo>
                    <a:pt x="809" y="54"/>
                  </a:lnTo>
                  <a:lnTo>
                    <a:pt x="824" y="44"/>
                  </a:lnTo>
                  <a:lnTo>
                    <a:pt x="840" y="33"/>
                  </a:lnTo>
                  <a:lnTo>
                    <a:pt x="857" y="24"/>
                  </a:lnTo>
                  <a:lnTo>
                    <a:pt x="875" y="17"/>
                  </a:lnTo>
                  <a:lnTo>
                    <a:pt x="893" y="11"/>
                  </a:lnTo>
                  <a:lnTo>
                    <a:pt x="913" y="5"/>
                  </a:lnTo>
                  <a:lnTo>
                    <a:pt x="934" y="2"/>
                  </a:lnTo>
                  <a:lnTo>
                    <a:pt x="955" y="0"/>
                  </a:lnTo>
                  <a:lnTo>
                    <a:pt x="955" y="0"/>
                  </a:lnTo>
                  <a:lnTo>
                    <a:pt x="966" y="1"/>
                  </a:lnTo>
                  <a:lnTo>
                    <a:pt x="974" y="3"/>
                  </a:lnTo>
                  <a:lnTo>
                    <a:pt x="981" y="7"/>
                  </a:lnTo>
                  <a:lnTo>
                    <a:pt x="987" y="13"/>
                  </a:lnTo>
                  <a:lnTo>
                    <a:pt x="993" y="19"/>
                  </a:lnTo>
                  <a:lnTo>
                    <a:pt x="996" y="26"/>
                  </a:lnTo>
                  <a:lnTo>
                    <a:pt x="998" y="34"/>
                  </a:lnTo>
                  <a:lnTo>
                    <a:pt x="999" y="42"/>
                  </a:lnTo>
                  <a:lnTo>
                    <a:pt x="999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88" y="74"/>
                  </a:lnTo>
                  <a:lnTo>
                    <a:pt x="982" y="80"/>
                  </a:lnTo>
                  <a:lnTo>
                    <a:pt x="975" y="84"/>
                  </a:lnTo>
                  <a:lnTo>
                    <a:pt x="967" y="87"/>
                  </a:lnTo>
                  <a:lnTo>
                    <a:pt x="956" y="89"/>
                  </a:lnTo>
                  <a:lnTo>
                    <a:pt x="956" y="89"/>
                  </a:lnTo>
                  <a:lnTo>
                    <a:pt x="939" y="90"/>
                  </a:lnTo>
                  <a:lnTo>
                    <a:pt x="923" y="93"/>
                  </a:lnTo>
                  <a:lnTo>
                    <a:pt x="908" y="97"/>
                  </a:lnTo>
                  <a:lnTo>
                    <a:pt x="893" y="104"/>
                  </a:lnTo>
                  <a:lnTo>
                    <a:pt x="880" y="111"/>
                  </a:lnTo>
                  <a:lnTo>
                    <a:pt x="868" y="119"/>
                  </a:lnTo>
                  <a:lnTo>
                    <a:pt x="855" y="130"/>
                  </a:lnTo>
                  <a:lnTo>
                    <a:pt x="844" y="140"/>
                  </a:lnTo>
                  <a:lnTo>
                    <a:pt x="833" y="151"/>
                  </a:lnTo>
                  <a:lnTo>
                    <a:pt x="822" y="164"/>
                  </a:lnTo>
                  <a:lnTo>
                    <a:pt x="812" y="176"/>
                  </a:lnTo>
                  <a:lnTo>
                    <a:pt x="803" y="190"/>
                  </a:lnTo>
                  <a:lnTo>
                    <a:pt x="783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20" y="314"/>
                  </a:lnTo>
                  <a:lnTo>
                    <a:pt x="709" y="327"/>
                  </a:lnTo>
                  <a:lnTo>
                    <a:pt x="697" y="342"/>
                  </a:lnTo>
                  <a:lnTo>
                    <a:pt x="685" y="355"/>
                  </a:lnTo>
                  <a:lnTo>
                    <a:pt x="673" y="368"/>
                  </a:lnTo>
                  <a:lnTo>
                    <a:pt x="659" y="381"/>
                  </a:lnTo>
                  <a:lnTo>
                    <a:pt x="645" y="393"/>
                  </a:lnTo>
                  <a:lnTo>
                    <a:pt x="629" y="405"/>
                  </a:lnTo>
                  <a:lnTo>
                    <a:pt x="614" y="414"/>
                  </a:lnTo>
                  <a:lnTo>
                    <a:pt x="597" y="423"/>
                  </a:lnTo>
                  <a:lnTo>
                    <a:pt x="579" y="431"/>
                  </a:lnTo>
                  <a:lnTo>
                    <a:pt x="560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499" y="445"/>
                  </a:lnTo>
                  <a:lnTo>
                    <a:pt x="499" y="445"/>
                  </a:lnTo>
                  <a:lnTo>
                    <a:pt x="478" y="444"/>
                  </a:lnTo>
                  <a:lnTo>
                    <a:pt x="457" y="442"/>
                  </a:lnTo>
                  <a:lnTo>
                    <a:pt x="437" y="437"/>
                  </a:lnTo>
                  <a:lnTo>
                    <a:pt x="419" y="431"/>
                  </a:lnTo>
                  <a:lnTo>
                    <a:pt x="401" y="423"/>
                  </a:lnTo>
                  <a:lnTo>
                    <a:pt x="385" y="414"/>
                  </a:lnTo>
                  <a:lnTo>
                    <a:pt x="369" y="405"/>
                  </a:lnTo>
                  <a:lnTo>
                    <a:pt x="354" y="393"/>
                  </a:lnTo>
                  <a:lnTo>
                    <a:pt x="339" y="381"/>
                  </a:lnTo>
                  <a:lnTo>
                    <a:pt x="326" y="368"/>
                  </a:lnTo>
                  <a:lnTo>
                    <a:pt x="314" y="355"/>
                  </a:lnTo>
                  <a:lnTo>
                    <a:pt x="301" y="342"/>
                  </a:lnTo>
                  <a:lnTo>
                    <a:pt x="290" y="327"/>
                  </a:lnTo>
                  <a:lnTo>
                    <a:pt x="279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15" y="217"/>
                  </a:lnTo>
                  <a:lnTo>
                    <a:pt x="196" y="190"/>
                  </a:lnTo>
                  <a:lnTo>
                    <a:pt x="187" y="176"/>
                  </a:lnTo>
                  <a:lnTo>
                    <a:pt x="176" y="164"/>
                  </a:lnTo>
                  <a:lnTo>
                    <a:pt x="166" y="151"/>
                  </a:lnTo>
                  <a:lnTo>
                    <a:pt x="155" y="140"/>
                  </a:lnTo>
                  <a:lnTo>
                    <a:pt x="143" y="130"/>
                  </a:lnTo>
                  <a:lnTo>
                    <a:pt x="131" y="119"/>
                  </a:lnTo>
                  <a:lnTo>
                    <a:pt x="119" y="111"/>
                  </a:lnTo>
                  <a:lnTo>
                    <a:pt x="105" y="104"/>
                  </a:lnTo>
                  <a:lnTo>
                    <a:pt x="91" y="97"/>
                  </a:lnTo>
                  <a:lnTo>
                    <a:pt x="75" y="93"/>
                  </a:lnTo>
                  <a:lnTo>
                    <a:pt x="59" y="90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32" y="87"/>
                  </a:lnTo>
                  <a:lnTo>
                    <a:pt x="24" y="84"/>
                  </a:lnTo>
                  <a:lnTo>
                    <a:pt x="16" y="80"/>
                  </a:lnTo>
                  <a:lnTo>
                    <a:pt x="10" y="74"/>
                  </a:lnTo>
                  <a:lnTo>
                    <a:pt x="6" y="67"/>
                  </a:lnTo>
                  <a:lnTo>
                    <a:pt x="2" y="60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1" y="44"/>
                  </a:moveTo>
                  <a:lnTo>
                    <a:pt x="981" y="44"/>
                  </a:lnTo>
                  <a:lnTo>
                    <a:pt x="981" y="43"/>
                  </a:lnTo>
                  <a:lnTo>
                    <a:pt x="981" y="43"/>
                  </a:lnTo>
                  <a:lnTo>
                    <a:pt x="981" y="39"/>
                  </a:lnTo>
                  <a:lnTo>
                    <a:pt x="980" y="33"/>
                  </a:lnTo>
                  <a:lnTo>
                    <a:pt x="978" y="29"/>
                  </a:lnTo>
                  <a:lnTo>
                    <a:pt x="975" y="26"/>
                  </a:lnTo>
                  <a:lnTo>
                    <a:pt x="972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6" y="18"/>
                  </a:lnTo>
                  <a:lnTo>
                    <a:pt x="956" y="18"/>
                  </a:lnTo>
                  <a:lnTo>
                    <a:pt x="936" y="20"/>
                  </a:lnTo>
                  <a:lnTo>
                    <a:pt x="917" y="22"/>
                  </a:lnTo>
                  <a:lnTo>
                    <a:pt x="899" y="27"/>
                  </a:lnTo>
                  <a:lnTo>
                    <a:pt x="881" y="33"/>
                  </a:lnTo>
                  <a:lnTo>
                    <a:pt x="865" y="40"/>
                  </a:lnTo>
                  <a:lnTo>
                    <a:pt x="849" y="48"/>
                  </a:lnTo>
                  <a:lnTo>
                    <a:pt x="835" y="57"/>
                  </a:lnTo>
                  <a:lnTo>
                    <a:pt x="820" y="67"/>
                  </a:lnTo>
                  <a:lnTo>
                    <a:pt x="807" y="79"/>
                  </a:lnTo>
                  <a:lnTo>
                    <a:pt x="794" y="91"/>
                  </a:lnTo>
                  <a:lnTo>
                    <a:pt x="782" y="104"/>
                  </a:lnTo>
                  <a:lnTo>
                    <a:pt x="771" y="116"/>
                  </a:lnTo>
                  <a:lnTo>
                    <a:pt x="749" y="143"/>
                  </a:lnTo>
                  <a:lnTo>
                    <a:pt x="730" y="171"/>
                  </a:lnTo>
                  <a:lnTo>
                    <a:pt x="730" y="171"/>
                  </a:lnTo>
                  <a:lnTo>
                    <a:pt x="705" y="210"/>
                  </a:lnTo>
                  <a:lnTo>
                    <a:pt x="705" y="210"/>
                  </a:lnTo>
                  <a:lnTo>
                    <a:pt x="686" y="239"/>
                  </a:lnTo>
                  <a:lnTo>
                    <a:pt x="666" y="268"/>
                  </a:lnTo>
                  <a:lnTo>
                    <a:pt x="656" y="283"/>
                  </a:lnTo>
                  <a:lnTo>
                    <a:pt x="645" y="296"/>
                  </a:lnTo>
                  <a:lnTo>
                    <a:pt x="633" y="308"/>
                  </a:lnTo>
                  <a:lnTo>
                    <a:pt x="622" y="321"/>
                  </a:lnTo>
                  <a:lnTo>
                    <a:pt x="610" y="332"/>
                  </a:lnTo>
                  <a:lnTo>
                    <a:pt x="596" y="343"/>
                  </a:lnTo>
                  <a:lnTo>
                    <a:pt x="582" y="352"/>
                  </a:lnTo>
                  <a:lnTo>
                    <a:pt x="567" y="359"/>
                  </a:lnTo>
                  <a:lnTo>
                    <a:pt x="552" y="366"/>
                  </a:lnTo>
                  <a:lnTo>
                    <a:pt x="535" y="371"/>
                  </a:lnTo>
                  <a:lnTo>
                    <a:pt x="518" y="374"/>
                  </a:lnTo>
                  <a:lnTo>
                    <a:pt x="499" y="375"/>
                  </a:lnTo>
                  <a:lnTo>
                    <a:pt x="499" y="375"/>
                  </a:lnTo>
                  <a:lnTo>
                    <a:pt x="481" y="374"/>
                  </a:lnTo>
                  <a:lnTo>
                    <a:pt x="463" y="371"/>
                  </a:lnTo>
                  <a:lnTo>
                    <a:pt x="447" y="366"/>
                  </a:lnTo>
                  <a:lnTo>
                    <a:pt x="431" y="359"/>
                  </a:lnTo>
                  <a:lnTo>
                    <a:pt x="416" y="352"/>
                  </a:lnTo>
                  <a:lnTo>
                    <a:pt x="402" y="343"/>
                  </a:lnTo>
                  <a:lnTo>
                    <a:pt x="389" y="332"/>
                  </a:lnTo>
                  <a:lnTo>
                    <a:pt x="377" y="321"/>
                  </a:lnTo>
                  <a:lnTo>
                    <a:pt x="364" y="308"/>
                  </a:lnTo>
                  <a:lnTo>
                    <a:pt x="353" y="296"/>
                  </a:lnTo>
                  <a:lnTo>
                    <a:pt x="342" y="283"/>
                  </a:lnTo>
                  <a:lnTo>
                    <a:pt x="332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68" y="171"/>
                  </a:lnTo>
                  <a:lnTo>
                    <a:pt x="268" y="171"/>
                  </a:lnTo>
                  <a:lnTo>
                    <a:pt x="249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4" y="91"/>
                  </a:lnTo>
                  <a:lnTo>
                    <a:pt x="192" y="79"/>
                  </a:lnTo>
                  <a:lnTo>
                    <a:pt x="178" y="67"/>
                  </a:lnTo>
                  <a:lnTo>
                    <a:pt x="164" y="57"/>
                  </a:lnTo>
                  <a:lnTo>
                    <a:pt x="150" y="48"/>
                  </a:lnTo>
                  <a:lnTo>
                    <a:pt x="134" y="40"/>
                  </a:lnTo>
                  <a:lnTo>
                    <a:pt x="118" y="33"/>
                  </a:lnTo>
                  <a:lnTo>
                    <a:pt x="100" y="27"/>
                  </a:lnTo>
                  <a:lnTo>
                    <a:pt x="81" y="22"/>
                  </a:lnTo>
                  <a:lnTo>
                    <a:pt x="63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36" y="19"/>
                  </a:lnTo>
                  <a:lnTo>
                    <a:pt x="31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1" y="29"/>
                  </a:lnTo>
                  <a:lnTo>
                    <a:pt x="18" y="33"/>
                  </a:lnTo>
                  <a:lnTo>
                    <a:pt x="17" y="39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8"/>
                  </a:lnTo>
                  <a:lnTo>
                    <a:pt x="18" y="53"/>
                  </a:lnTo>
                  <a:lnTo>
                    <a:pt x="21" y="57"/>
                  </a:lnTo>
                  <a:lnTo>
                    <a:pt x="23" y="61"/>
                  </a:lnTo>
                  <a:lnTo>
                    <a:pt x="27" y="65"/>
                  </a:lnTo>
                  <a:lnTo>
                    <a:pt x="31" y="69"/>
                  </a:lnTo>
                  <a:lnTo>
                    <a:pt x="36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62" y="73"/>
                  </a:lnTo>
                  <a:lnTo>
                    <a:pt x="79" y="76"/>
                  </a:lnTo>
                  <a:lnTo>
                    <a:pt x="96" y="81"/>
                  </a:lnTo>
                  <a:lnTo>
                    <a:pt x="111" y="87"/>
                  </a:lnTo>
                  <a:lnTo>
                    <a:pt x="126" y="95"/>
                  </a:lnTo>
                  <a:lnTo>
                    <a:pt x="140" y="105"/>
                  </a:lnTo>
                  <a:lnTo>
                    <a:pt x="154" y="115"/>
                  </a:lnTo>
                  <a:lnTo>
                    <a:pt x="166" y="126"/>
                  </a:lnTo>
                  <a:lnTo>
                    <a:pt x="177" y="139"/>
                  </a:lnTo>
                  <a:lnTo>
                    <a:pt x="189" y="151"/>
                  </a:lnTo>
                  <a:lnTo>
                    <a:pt x="200" y="165"/>
                  </a:lnTo>
                  <a:lnTo>
                    <a:pt x="210" y="179"/>
                  </a:lnTo>
                  <a:lnTo>
                    <a:pt x="230" y="207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73" y="275"/>
                  </a:lnTo>
                  <a:lnTo>
                    <a:pt x="273" y="275"/>
                  </a:lnTo>
                  <a:lnTo>
                    <a:pt x="292" y="302"/>
                  </a:lnTo>
                  <a:lnTo>
                    <a:pt x="314" y="329"/>
                  </a:lnTo>
                  <a:lnTo>
                    <a:pt x="325" y="342"/>
                  </a:lnTo>
                  <a:lnTo>
                    <a:pt x="337" y="355"/>
                  </a:lnTo>
                  <a:lnTo>
                    <a:pt x="350" y="366"/>
                  </a:lnTo>
                  <a:lnTo>
                    <a:pt x="363" y="378"/>
                  </a:lnTo>
                  <a:lnTo>
                    <a:pt x="378" y="388"/>
                  </a:lnTo>
                  <a:lnTo>
                    <a:pt x="392" y="398"/>
                  </a:lnTo>
                  <a:lnTo>
                    <a:pt x="409" y="407"/>
                  </a:lnTo>
                  <a:lnTo>
                    <a:pt x="425" y="414"/>
                  </a:lnTo>
                  <a:lnTo>
                    <a:pt x="442" y="419"/>
                  </a:lnTo>
                  <a:lnTo>
                    <a:pt x="460" y="424"/>
                  </a:lnTo>
                  <a:lnTo>
                    <a:pt x="480" y="426"/>
                  </a:lnTo>
                  <a:lnTo>
                    <a:pt x="499" y="427"/>
                  </a:lnTo>
                  <a:lnTo>
                    <a:pt x="499" y="427"/>
                  </a:lnTo>
                  <a:lnTo>
                    <a:pt x="519" y="426"/>
                  </a:lnTo>
                  <a:lnTo>
                    <a:pt x="539" y="424"/>
                  </a:lnTo>
                  <a:lnTo>
                    <a:pt x="556" y="419"/>
                  </a:lnTo>
                  <a:lnTo>
                    <a:pt x="574" y="414"/>
                  </a:lnTo>
                  <a:lnTo>
                    <a:pt x="590" y="407"/>
                  </a:lnTo>
                  <a:lnTo>
                    <a:pt x="606" y="398"/>
                  </a:lnTo>
                  <a:lnTo>
                    <a:pt x="621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1" y="355"/>
                  </a:lnTo>
                  <a:lnTo>
                    <a:pt x="674" y="342"/>
                  </a:lnTo>
                  <a:lnTo>
                    <a:pt x="685" y="329"/>
                  </a:lnTo>
                  <a:lnTo>
                    <a:pt x="706" y="302"/>
                  </a:lnTo>
                  <a:lnTo>
                    <a:pt x="725" y="275"/>
                  </a:lnTo>
                  <a:lnTo>
                    <a:pt x="725" y="275"/>
                  </a:lnTo>
                  <a:lnTo>
                    <a:pt x="750" y="236"/>
                  </a:lnTo>
                  <a:lnTo>
                    <a:pt x="750" y="236"/>
                  </a:lnTo>
                  <a:lnTo>
                    <a:pt x="769" y="207"/>
                  </a:lnTo>
                  <a:lnTo>
                    <a:pt x="788" y="178"/>
                  </a:lnTo>
                  <a:lnTo>
                    <a:pt x="799" y="165"/>
                  </a:lnTo>
                  <a:lnTo>
                    <a:pt x="809" y="151"/>
                  </a:lnTo>
                  <a:lnTo>
                    <a:pt x="820" y="139"/>
                  </a:lnTo>
                  <a:lnTo>
                    <a:pt x="833" y="126"/>
                  </a:lnTo>
                  <a:lnTo>
                    <a:pt x="845" y="115"/>
                  </a:lnTo>
                  <a:lnTo>
                    <a:pt x="858" y="105"/>
                  </a:lnTo>
                  <a:lnTo>
                    <a:pt x="872" y="95"/>
                  </a:lnTo>
                  <a:lnTo>
                    <a:pt x="887" y="87"/>
                  </a:lnTo>
                  <a:lnTo>
                    <a:pt x="903" y="81"/>
                  </a:lnTo>
                  <a:lnTo>
                    <a:pt x="919" y="76"/>
                  </a:lnTo>
                  <a:lnTo>
                    <a:pt x="937" y="73"/>
                  </a:lnTo>
                  <a:lnTo>
                    <a:pt x="955" y="71"/>
                  </a:lnTo>
                  <a:lnTo>
                    <a:pt x="955" y="71"/>
                  </a:lnTo>
                  <a:lnTo>
                    <a:pt x="962" y="71"/>
                  </a:lnTo>
                  <a:lnTo>
                    <a:pt x="967" y="69"/>
                  </a:lnTo>
                  <a:lnTo>
                    <a:pt x="972" y="65"/>
                  </a:lnTo>
                  <a:lnTo>
                    <a:pt x="975" y="62"/>
                  </a:lnTo>
                  <a:lnTo>
                    <a:pt x="978" y="58"/>
                  </a:lnTo>
                  <a:lnTo>
                    <a:pt x="980" y="53"/>
                  </a:lnTo>
                  <a:lnTo>
                    <a:pt x="981" y="49"/>
                  </a:lnTo>
                  <a:lnTo>
                    <a:pt x="981" y="44"/>
                  </a:lnTo>
                  <a:lnTo>
                    <a:pt x="981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Freeform 51">
              <a:extLst>
                <a:ext uri="{FF2B5EF4-FFF2-40B4-BE49-F238E27FC236}">
                  <a16:creationId xmlns:a16="http://schemas.microsoft.com/office/drawing/2014/main" id="{09E9DB7F-9218-8E02-55B5-D638C1F7B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978" y="5795219"/>
              <a:ext cx="456714" cy="198126"/>
            </a:xfrm>
            <a:custGeom>
              <a:avLst/>
              <a:gdLst>
                <a:gd name="T0" fmla="*/ 54 w 982"/>
                <a:gd name="T1" fmla="*/ 426 h 427"/>
                <a:gd name="T2" fmla="*/ 109 w 982"/>
                <a:gd name="T3" fmla="*/ 414 h 427"/>
                <a:gd name="T4" fmla="*/ 156 w 982"/>
                <a:gd name="T5" fmla="*/ 390 h 427"/>
                <a:gd name="T6" fmla="*/ 197 w 982"/>
                <a:gd name="T7" fmla="*/ 357 h 427"/>
                <a:gd name="T8" fmla="*/ 234 w 982"/>
                <a:gd name="T9" fmla="*/ 317 h 427"/>
                <a:gd name="T10" fmla="*/ 267 w 982"/>
                <a:gd name="T11" fmla="*/ 271 h 427"/>
                <a:gd name="T12" fmla="*/ 332 w 982"/>
                <a:gd name="T13" fmla="*/ 172 h 427"/>
                <a:gd name="T14" fmla="*/ 371 w 982"/>
                <a:gd name="T15" fmla="*/ 126 h 427"/>
                <a:gd name="T16" fmla="*/ 416 w 982"/>
                <a:gd name="T17" fmla="*/ 90 h 427"/>
                <a:gd name="T18" fmla="*/ 451 w 982"/>
                <a:gd name="T19" fmla="*/ 76 h 427"/>
                <a:gd name="T20" fmla="*/ 481 w 982"/>
                <a:gd name="T21" fmla="*/ 72 h 427"/>
                <a:gd name="T22" fmla="*/ 502 w 982"/>
                <a:gd name="T23" fmla="*/ 72 h 427"/>
                <a:gd name="T24" fmla="*/ 532 w 982"/>
                <a:gd name="T25" fmla="*/ 76 h 427"/>
                <a:gd name="T26" fmla="*/ 567 w 982"/>
                <a:gd name="T27" fmla="*/ 90 h 427"/>
                <a:gd name="T28" fmla="*/ 612 w 982"/>
                <a:gd name="T29" fmla="*/ 126 h 427"/>
                <a:gd name="T30" fmla="*/ 650 w 982"/>
                <a:gd name="T31" fmla="*/ 172 h 427"/>
                <a:gd name="T32" fmla="*/ 714 w 982"/>
                <a:gd name="T33" fmla="*/ 271 h 427"/>
                <a:gd name="T34" fmla="*/ 748 w 982"/>
                <a:gd name="T35" fmla="*/ 317 h 427"/>
                <a:gd name="T36" fmla="*/ 785 w 982"/>
                <a:gd name="T37" fmla="*/ 357 h 427"/>
                <a:gd name="T38" fmla="*/ 827 w 982"/>
                <a:gd name="T39" fmla="*/ 390 h 427"/>
                <a:gd name="T40" fmla="*/ 874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9 w 982"/>
                <a:gd name="T53" fmla="*/ 364 h 427"/>
                <a:gd name="T54" fmla="*/ 948 w 982"/>
                <a:gd name="T55" fmla="*/ 357 h 427"/>
                <a:gd name="T56" fmla="*/ 927 w 982"/>
                <a:gd name="T57" fmla="*/ 355 h 427"/>
                <a:gd name="T58" fmla="*/ 890 w 982"/>
                <a:gd name="T59" fmla="*/ 345 h 427"/>
                <a:gd name="T60" fmla="*/ 841 w 982"/>
                <a:gd name="T61" fmla="*/ 314 h 427"/>
                <a:gd name="T62" fmla="*/ 802 w 982"/>
                <a:gd name="T63" fmla="*/ 272 h 427"/>
                <a:gd name="T64" fmla="*/ 745 w 982"/>
                <a:gd name="T65" fmla="*/ 190 h 427"/>
                <a:gd name="T66" fmla="*/ 703 w 982"/>
                <a:gd name="T67" fmla="*/ 126 h 427"/>
                <a:gd name="T68" fmla="*/ 667 w 982"/>
                <a:gd name="T69" fmla="*/ 84 h 427"/>
                <a:gd name="T70" fmla="*/ 626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1 w 982"/>
                <a:gd name="T77" fmla="*/ 0 h 427"/>
                <a:gd name="T78" fmla="*/ 435 w 982"/>
                <a:gd name="T79" fmla="*/ 8 h 427"/>
                <a:gd name="T80" fmla="*/ 385 w 982"/>
                <a:gd name="T81" fmla="*/ 28 h 427"/>
                <a:gd name="T82" fmla="*/ 342 w 982"/>
                <a:gd name="T83" fmla="*/ 59 h 427"/>
                <a:gd name="T84" fmla="*/ 302 w 982"/>
                <a:gd name="T85" fmla="*/ 98 h 427"/>
                <a:gd name="T86" fmla="*/ 258 w 982"/>
                <a:gd name="T87" fmla="*/ 156 h 427"/>
                <a:gd name="T88" fmla="*/ 216 w 982"/>
                <a:gd name="T89" fmla="*/ 223 h 427"/>
                <a:gd name="T90" fmla="*/ 168 w 982"/>
                <a:gd name="T91" fmla="*/ 287 h 427"/>
                <a:gd name="T92" fmla="*/ 126 w 982"/>
                <a:gd name="T93" fmla="*/ 326 h 427"/>
                <a:gd name="T94" fmla="*/ 74 w 982"/>
                <a:gd name="T95" fmla="*/ 351 h 427"/>
                <a:gd name="T96" fmla="*/ 46 w 982"/>
                <a:gd name="T97" fmla="*/ 356 h 427"/>
                <a:gd name="T98" fmla="*/ 27 w 982"/>
                <a:gd name="T99" fmla="*/ 358 h 427"/>
                <a:gd name="T100" fmla="*/ 9 w 982"/>
                <a:gd name="T101" fmla="*/ 369 h 427"/>
                <a:gd name="T102" fmla="*/ 1 w 982"/>
                <a:gd name="T103" fmla="*/ 386 h 427"/>
                <a:gd name="T104" fmla="*/ 2 w 982"/>
                <a:gd name="T105" fmla="*/ 406 h 427"/>
                <a:gd name="T106" fmla="*/ 14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1" y="419"/>
                  </a:lnTo>
                  <a:lnTo>
                    <a:pt x="109" y="414"/>
                  </a:lnTo>
                  <a:lnTo>
                    <a:pt x="125" y="407"/>
                  </a:lnTo>
                  <a:lnTo>
                    <a:pt x="140" y="399"/>
                  </a:lnTo>
                  <a:lnTo>
                    <a:pt x="156" y="390"/>
                  </a:lnTo>
                  <a:lnTo>
                    <a:pt x="170" y="380"/>
                  </a:lnTo>
                  <a:lnTo>
                    <a:pt x="184" y="369"/>
                  </a:lnTo>
                  <a:lnTo>
                    <a:pt x="197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4" y="317"/>
                  </a:lnTo>
                  <a:lnTo>
                    <a:pt x="246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10" y="205"/>
                  </a:lnTo>
                  <a:lnTo>
                    <a:pt x="332" y="172"/>
                  </a:lnTo>
                  <a:lnTo>
                    <a:pt x="345" y="155"/>
                  </a:lnTo>
                  <a:lnTo>
                    <a:pt x="357" y="140"/>
                  </a:lnTo>
                  <a:lnTo>
                    <a:pt x="371" y="126"/>
                  </a:lnTo>
                  <a:lnTo>
                    <a:pt x="385" y="113"/>
                  </a:lnTo>
                  <a:lnTo>
                    <a:pt x="399" y="101"/>
                  </a:lnTo>
                  <a:lnTo>
                    <a:pt x="416" y="90"/>
                  </a:lnTo>
                  <a:lnTo>
                    <a:pt x="432" y="82"/>
                  </a:lnTo>
                  <a:lnTo>
                    <a:pt x="442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71" y="73"/>
                  </a:lnTo>
                  <a:lnTo>
                    <a:pt x="481" y="72"/>
                  </a:lnTo>
                  <a:lnTo>
                    <a:pt x="491" y="71"/>
                  </a:lnTo>
                  <a:lnTo>
                    <a:pt x="491" y="71"/>
                  </a:lnTo>
                  <a:lnTo>
                    <a:pt x="502" y="72"/>
                  </a:lnTo>
                  <a:lnTo>
                    <a:pt x="512" y="73"/>
                  </a:lnTo>
                  <a:lnTo>
                    <a:pt x="522" y="74"/>
                  </a:lnTo>
                  <a:lnTo>
                    <a:pt x="532" y="76"/>
                  </a:lnTo>
                  <a:lnTo>
                    <a:pt x="541" y="79"/>
                  </a:lnTo>
                  <a:lnTo>
                    <a:pt x="549" y="82"/>
                  </a:lnTo>
                  <a:lnTo>
                    <a:pt x="567" y="90"/>
                  </a:lnTo>
                  <a:lnTo>
                    <a:pt x="582" y="101"/>
                  </a:lnTo>
                  <a:lnTo>
                    <a:pt x="598" y="113"/>
                  </a:lnTo>
                  <a:lnTo>
                    <a:pt x="612" y="126"/>
                  </a:lnTo>
                  <a:lnTo>
                    <a:pt x="625" y="140"/>
                  </a:lnTo>
                  <a:lnTo>
                    <a:pt x="638" y="155"/>
                  </a:lnTo>
                  <a:lnTo>
                    <a:pt x="650" y="172"/>
                  </a:lnTo>
                  <a:lnTo>
                    <a:pt x="673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7" y="302"/>
                  </a:lnTo>
                  <a:lnTo>
                    <a:pt x="748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5" y="357"/>
                  </a:lnTo>
                  <a:lnTo>
                    <a:pt x="799" y="369"/>
                  </a:lnTo>
                  <a:lnTo>
                    <a:pt x="812" y="380"/>
                  </a:lnTo>
                  <a:lnTo>
                    <a:pt x="827" y="390"/>
                  </a:lnTo>
                  <a:lnTo>
                    <a:pt x="842" y="400"/>
                  </a:lnTo>
                  <a:lnTo>
                    <a:pt x="858" y="407"/>
                  </a:lnTo>
                  <a:lnTo>
                    <a:pt x="874" y="414"/>
                  </a:lnTo>
                  <a:lnTo>
                    <a:pt x="892" y="419"/>
                  </a:lnTo>
                  <a:lnTo>
                    <a:pt x="909" y="423"/>
                  </a:lnTo>
                  <a:lnTo>
                    <a:pt x="928" y="426"/>
                  </a:lnTo>
                  <a:lnTo>
                    <a:pt x="948" y="427"/>
                  </a:lnTo>
                  <a:lnTo>
                    <a:pt x="948" y="427"/>
                  </a:lnTo>
                  <a:lnTo>
                    <a:pt x="956" y="427"/>
                  </a:lnTo>
                  <a:lnTo>
                    <a:pt x="963" y="425"/>
                  </a:lnTo>
                  <a:lnTo>
                    <a:pt x="969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7" y="374"/>
                  </a:lnTo>
                  <a:lnTo>
                    <a:pt x="973" y="369"/>
                  </a:lnTo>
                  <a:lnTo>
                    <a:pt x="969" y="364"/>
                  </a:lnTo>
                  <a:lnTo>
                    <a:pt x="963" y="360"/>
                  </a:lnTo>
                  <a:lnTo>
                    <a:pt x="956" y="358"/>
                  </a:lnTo>
                  <a:lnTo>
                    <a:pt x="948" y="357"/>
                  </a:lnTo>
                  <a:lnTo>
                    <a:pt x="948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90" y="345"/>
                  </a:lnTo>
                  <a:lnTo>
                    <a:pt x="872" y="336"/>
                  </a:lnTo>
                  <a:lnTo>
                    <a:pt x="857" y="326"/>
                  </a:lnTo>
                  <a:lnTo>
                    <a:pt x="841" y="314"/>
                  </a:lnTo>
                  <a:lnTo>
                    <a:pt x="828" y="301"/>
                  </a:lnTo>
                  <a:lnTo>
                    <a:pt x="814" y="287"/>
                  </a:lnTo>
                  <a:lnTo>
                    <a:pt x="802" y="272"/>
                  </a:lnTo>
                  <a:lnTo>
                    <a:pt x="790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3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4" y="71"/>
                  </a:lnTo>
                  <a:lnTo>
                    <a:pt x="641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8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8" y="8"/>
                  </a:lnTo>
                  <a:lnTo>
                    <a:pt x="529" y="3"/>
                  </a:lnTo>
                  <a:lnTo>
                    <a:pt x="511" y="1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72" y="1"/>
                  </a:lnTo>
                  <a:lnTo>
                    <a:pt x="453" y="3"/>
                  </a:lnTo>
                  <a:lnTo>
                    <a:pt x="435" y="8"/>
                  </a:lnTo>
                  <a:lnTo>
                    <a:pt x="418" y="13"/>
                  </a:lnTo>
                  <a:lnTo>
                    <a:pt x="402" y="20"/>
                  </a:lnTo>
                  <a:lnTo>
                    <a:pt x="385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2" y="59"/>
                  </a:lnTo>
                  <a:lnTo>
                    <a:pt x="328" y="71"/>
                  </a:lnTo>
                  <a:lnTo>
                    <a:pt x="315" y="84"/>
                  </a:lnTo>
                  <a:lnTo>
                    <a:pt x="302" y="98"/>
                  </a:lnTo>
                  <a:lnTo>
                    <a:pt x="291" y="112"/>
                  </a:lnTo>
                  <a:lnTo>
                    <a:pt x="280" y="126"/>
                  </a:lnTo>
                  <a:lnTo>
                    <a:pt x="258" y="156"/>
                  </a:lnTo>
                  <a:lnTo>
                    <a:pt x="258" y="156"/>
                  </a:lnTo>
                  <a:lnTo>
                    <a:pt x="236" y="190"/>
                  </a:lnTo>
                  <a:lnTo>
                    <a:pt x="216" y="223"/>
                  </a:lnTo>
                  <a:lnTo>
                    <a:pt x="193" y="256"/>
                  </a:lnTo>
                  <a:lnTo>
                    <a:pt x="181" y="272"/>
                  </a:lnTo>
                  <a:lnTo>
                    <a:pt x="168" y="287"/>
                  </a:lnTo>
                  <a:lnTo>
                    <a:pt x="155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11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5" y="355"/>
                  </a:lnTo>
                  <a:lnTo>
                    <a:pt x="46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7" y="358"/>
                  </a:lnTo>
                  <a:lnTo>
                    <a:pt x="20" y="360"/>
                  </a:lnTo>
                  <a:lnTo>
                    <a:pt x="14" y="364"/>
                  </a:lnTo>
                  <a:lnTo>
                    <a:pt x="9" y="369"/>
                  </a:lnTo>
                  <a:lnTo>
                    <a:pt x="5" y="374"/>
                  </a:lnTo>
                  <a:lnTo>
                    <a:pt x="2" y="380"/>
                  </a:lnTo>
                  <a:lnTo>
                    <a:pt x="1" y="386"/>
                  </a:lnTo>
                  <a:lnTo>
                    <a:pt x="0" y="393"/>
                  </a:lnTo>
                  <a:lnTo>
                    <a:pt x="1" y="400"/>
                  </a:lnTo>
                  <a:lnTo>
                    <a:pt x="2" y="406"/>
                  </a:lnTo>
                  <a:lnTo>
                    <a:pt x="5" y="412"/>
                  </a:lnTo>
                  <a:lnTo>
                    <a:pt x="8" y="417"/>
                  </a:lnTo>
                  <a:lnTo>
                    <a:pt x="14" y="421"/>
                  </a:lnTo>
                  <a:lnTo>
                    <a:pt x="20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Freeform 52">
              <a:extLst>
                <a:ext uri="{FF2B5EF4-FFF2-40B4-BE49-F238E27FC236}">
                  <a16:creationId xmlns:a16="http://schemas.microsoft.com/office/drawing/2014/main" id="{BD018256-BBCF-5750-6EEC-1D98B9063D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1257" y="5790568"/>
              <a:ext cx="464155" cy="207428"/>
            </a:xfrm>
            <a:custGeom>
              <a:avLst/>
              <a:gdLst>
                <a:gd name="T0" fmla="*/ 5 w 999"/>
                <a:gd name="T1" fmla="*/ 380 h 446"/>
                <a:gd name="T2" fmla="*/ 26 w 999"/>
                <a:gd name="T3" fmla="*/ 361 h 446"/>
                <a:gd name="T4" fmla="*/ 75 w 999"/>
                <a:gd name="T5" fmla="*/ 353 h 446"/>
                <a:gd name="T6" fmla="*/ 155 w 999"/>
                <a:gd name="T7" fmla="*/ 306 h 446"/>
                <a:gd name="T8" fmla="*/ 233 w 999"/>
                <a:gd name="T9" fmla="*/ 201 h 446"/>
                <a:gd name="T10" fmla="*/ 301 w 999"/>
                <a:gd name="T11" fmla="*/ 104 h 446"/>
                <a:gd name="T12" fmla="*/ 385 w 999"/>
                <a:gd name="T13" fmla="*/ 31 h 446"/>
                <a:gd name="T14" fmla="*/ 499 w 999"/>
                <a:gd name="T15" fmla="*/ 0 h 446"/>
                <a:gd name="T16" fmla="*/ 597 w 999"/>
                <a:gd name="T17" fmla="*/ 23 h 446"/>
                <a:gd name="T18" fmla="*/ 685 w 999"/>
                <a:gd name="T19" fmla="*/ 91 h 446"/>
                <a:gd name="T20" fmla="*/ 766 w 999"/>
                <a:gd name="T21" fmla="*/ 201 h 446"/>
                <a:gd name="T22" fmla="*/ 833 w 999"/>
                <a:gd name="T23" fmla="*/ 295 h 446"/>
                <a:gd name="T24" fmla="*/ 908 w 999"/>
                <a:gd name="T25" fmla="*/ 348 h 446"/>
                <a:gd name="T26" fmla="*/ 968 w 999"/>
                <a:gd name="T27" fmla="*/ 359 h 446"/>
                <a:gd name="T28" fmla="*/ 994 w 999"/>
                <a:gd name="T29" fmla="*/ 380 h 446"/>
                <a:gd name="T30" fmla="*/ 999 w 999"/>
                <a:gd name="T31" fmla="*/ 410 h 446"/>
                <a:gd name="T32" fmla="*/ 985 w 999"/>
                <a:gd name="T33" fmla="*/ 435 h 446"/>
                <a:gd name="T34" fmla="*/ 955 w 999"/>
                <a:gd name="T35" fmla="*/ 446 h 446"/>
                <a:gd name="T36" fmla="*/ 857 w 999"/>
                <a:gd name="T37" fmla="*/ 421 h 446"/>
                <a:gd name="T38" fmla="*/ 769 w 999"/>
                <a:gd name="T39" fmla="*/ 354 h 446"/>
                <a:gd name="T40" fmla="*/ 690 w 999"/>
                <a:gd name="T41" fmla="*/ 245 h 446"/>
                <a:gd name="T42" fmla="*/ 623 w 999"/>
                <a:gd name="T43" fmla="*/ 151 h 446"/>
                <a:gd name="T44" fmla="*/ 547 w 999"/>
                <a:gd name="T45" fmla="*/ 97 h 446"/>
                <a:gd name="T46" fmla="*/ 466 w 999"/>
                <a:gd name="T47" fmla="*/ 93 h 446"/>
                <a:gd name="T48" fmla="*/ 387 w 999"/>
                <a:gd name="T49" fmla="*/ 140 h 446"/>
                <a:gd name="T50" fmla="*/ 308 w 999"/>
                <a:gd name="T51" fmla="*/ 245 h 446"/>
                <a:gd name="T52" fmla="*/ 241 w 999"/>
                <a:gd name="T53" fmla="*/ 340 h 446"/>
                <a:gd name="T54" fmla="*/ 158 w 999"/>
                <a:gd name="T55" fmla="*/ 413 h 446"/>
                <a:gd name="T56" fmla="*/ 42 w 999"/>
                <a:gd name="T57" fmla="*/ 446 h 446"/>
                <a:gd name="T58" fmla="*/ 22 w 999"/>
                <a:gd name="T59" fmla="*/ 441 h 446"/>
                <a:gd name="T60" fmla="*/ 3 w 999"/>
                <a:gd name="T61" fmla="*/ 421 h 446"/>
                <a:gd name="T62" fmla="*/ 981 w 999"/>
                <a:gd name="T63" fmla="*/ 402 h 446"/>
                <a:gd name="T64" fmla="*/ 964 w 999"/>
                <a:gd name="T65" fmla="*/ 376 h 446"/>
                <a:gd name="T66" fmla="*/ 903 w 999"/>
                <a:gd name="T67" fmla="*/ 365 h 446"/>
                <a:gd name="T68" fmla="*/ 820 w 999"/>
                <a:gd name="T69" fmla="*/ 307 h 446"/>
                <a:gd name="T70" fmla="*/ 750 w 999"/>
                <a:gd name="T71" fmla="*/ 210 h 446"/>
                <a:gd name="T72" fmla="*/ 661 w 999"/>
                <a:gd name="T73" fmla="*/ 91 h 446"/>
                <a:gd name="T74" fmla="*/ 574 w 999"/>
                <a:gd name="T75" fmla="*/ 32 h 446"/>
                <a:gd name="T76" fmla="*/ 480 w 999"/>
                <a:gd name="T77" fmla="*/ 19 h 446"/>
                <a:gd name="T78" fmla="*/ 378 w 999"/>
                <a:gd name="T79" fmla="*/ 57 h 446"/>
                <a:gd name="T80" fmla="*/ 292 w 999"/>
                <a:gd name="T81" fmla="*/ 144 h 446"/>
                <a:gd name="T82" fmla="*/ 210 w 999"/>
                <a:gd name="T83" fmla="*/ 267 h 446"/>
                <a:gd name="T84" fmla="*/ 140 w 999"/>
                <a:gd name="T85" fmla="*/ 341 h 446"/>
                <a:gd name="T86" fmla="*/ 42 w 999"/>
                <a:gd name="T87" fmla="*/ 374 h 446"/>
                <a:gd name="T88" fmla="*/ 21 w 999"/>
                <a:gd name="T89" fmla="*/ 388 h 446"/>
                <a:gd name="T90" fmla="*/ 22 w 999"/>
                <a:gd name="T91" fmla="*/ 418 h 446"/>
                <a:gd name="T92" fmla="*/ 42 w 999"/>
                <a:gd name="T93" fmla="*/ 428 h 446"/>
                <a:gd name="T94" fmla="*/ 150 w 999"/>
                <a:gd name="T95" fmla="*/ 397 h 446"/>
                <a:gd name="T96" fmla="*/ 228 w 999"/>
                <a:gd name="T97" fmla="*/ 330 h 446"/>
                <a:gd name="T98" fmla="*/ 313 w 999"/>
                <a:gd name="T99" fmla="*/ 207 h 446"/>
                <a:gd name="T100" fmla="*/ 389 w 999"/>
                <a:gd name="T101" fmla="*/ 114 h 446"/>
                <a:gd name="T102" fmla="*/ 481 w 999"/>
                <a:gd name="T103" fmla="*/ 72 h 446"/>
                <a:gd name="T104" fmla="*/ 567 w 999"/>
                <a:gd name="T105" fmla="*/ 86 h 446"/>
                <a:gd name="T106" fmla="*/ 645 w 999"/>
                <a:gd name="T107" fmla="*/ 150 h 446"/>
                <a:gd name="T108" fmla="*/ 730 w 999"/>
                <a:gd name="T109" fmla="*/ 275 h 446"/>
                <a:gd name="T110" fmla="*/ 807 w 999"/>
                <a:gd name="T111" fmla="*/ 367 h 446"/>
                <a:gd name="T112" fmla="*/ 899 w 999"/>
                <a:gd name="T113" fmla="*/ 419 h 446"/>
                <a:gd name="T114" fmla="*/ 970 w 999"/>
                <a:gd name="T115" fmla="*/ 424 h 446"/>
                <a:gd name="T116" fmla="*/ 981 w 999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9" h="446">
                  <a:moveTo>
                    <a:pt x="0" y="402"/>
                  </a:moveTo>
                  <a:lnTo>
                    <a:pt x="0" y="402"/>
                  </a:lnTo>
                  <a:lnTo>
                    <a:pt x="0" y="396"/>
                  </a:lnTo>
                  <a:lnTo>
                    <a:pt x="1" y="390"/>
                  </a:lnTo>
                  <a:lnTo>
                    <a:pt x="3" y="385"/>
                  </a:lnTo>
                  <a:lnTo>
                    <a:pt x="5" y="380"/>
                  </a:lnTo>
                  <a:lnTo>
                    <a:pt x="5" y="380"/>
                  </a:lnTo>
                  <a:lnTo>
                    <a:pt x="8" y="374"/>
                  </a:lnTo>
                  <a:lnTo>
                    <a:pt x="12" y="370"/>
                  </a:lnTo>
                  <a:lnTo>
                    <a:pt x="16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6" y="358"/>
                  </a:lnTo>
                  <a:lnTo>
                    <a:pt x="42" y="357"/>
                  </a:lnTo>
                  <a:lnTo>
                    <a:pt x="42" y="357"/>
                  </a:lnTo>
                  <a:lnTo>
                    <a:pt x="59" y="356"/>
                  </a:lnTo>
                  <a:lnTo>
                    <a:pt x="75" y="353"/>
                  </a:lnTo>
                  <a:lnTo>
                    <a:pt x="91" y="348"/>
                  </a:lnTo>
                  <a:lnTo>
                    <a:pt x="105" y="342"/>
                  </a:lnTo>
                  <a:lnTo>
                    <a:pt x="119" y="335"/>
                  </a:lnTo>
                  <a:lnTo>
                    <a:pt x="131" y="326"/>
                  </a:lnTo>
                  <a:lnTo>
                    <a:pt x="143" y="317"/>
                  </a:lnTo>
                  <a:lnTo>
                    <a:pt x="155" y="306"/>
                  </a:lnTo>
                  <a:lnTo>
                    <a:pt x="166" y="295"/>
                  </a:lnTo>
                  <a:lnTo>
                    <a:pt x="176" y="282"/>
                  </a:lnTo>
                  <a:lnTo>
                    <a:pt x="187" y="270"/>
                  </a:lnTo>
                  <a:lnTo>
                    <a:pt x="196" y="257"/>
                  </a:lnTo>
                  <a:lnTo>
                    <a:pt x="215" y="229"/>
                  </a:lnTo>
                  <a:lnTo>
                    <a:pt x="233" y="201"/>
                  </a:lnTo>
                  <a:lnTo>
                    <a:pt x="233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79" y="132"/>
                  </a:lnTo>
                  <a:lnTo>
                    <a:pt x="290" y="118"/>
                  </a:lnTo>
                  <a:lnTo>
                    <a:pt x="301" y="104"/>
                  </a:lnTo>
                  <a:lnTo>
                    <a:pt x="314" y="91"/>
                  </a:lnTo>
                  <a:lnTo>
                    <a:pt x="326" y="78"/>
                  </a:lnTo>
                  <a:lnTo>
                    <a:pt x="339" y="64"/>
                  </a:lnTo>
                  <a:lnTo>
                    <a:pt x="354" y="53"/>
                  </a:lnTo>
                  <a:lnTo>
                    <a:pt x="369" y="41"/>
                  </a:lnTo>
                  <a:lnTo>
                    <a:pt x="385" y="31"/>
                  </a:lnTo>
                  <a:lnTo>
                    <a:pt x="401" y="23"/>
                  </a:lnTo>
                  <a:lnTo>
                    <a:pt x="419" y="14"/>
                  </a:lnTo>
                  <a:lnTo>
                    <a:pt x="437" y="9"/>
                  </a:lnTo>
                  <a:lnTo>
                    <a:pt x="457" y="4"/>
                  </a:lnTo>
                  <a:lnTo>
                    <a:pt x="478" y="1"/>
                  </a:lnTo>
                  <a:lnTo>
                    <a:pt x="499" y="0"/>
                  </a:lnTo>
                  <a:lnTo>
                    <a:pt x="499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0" y="9"/>
                  </a:lnTo>
                  <a:lnTo>
                    <a:pt x="579" y="14"/>
                  </a:lnTo>
                  <a:lnTo>
                    <a:pt x="597" y="23"/>
                  </a:lnTo>
                  <a:lnTo>
                    <a:pt x="614" y="31"/>
                  </a:lnTo>
                  <a:lnTo>
                    <a:pt x="629" y="41"/>
                  </a:lnTo>
                  <a:lnTo>
                    <a:pt x="645" y="53"/>
                  </a:lnTo>
                  <a:lnTo>
                    <a:pt x="659" y="64"/>
                  </a:lnTo>
                  <a:lnTo>
                    <a:pt x="673" y="78"/>
                  </a:lnTo>
                  <a:lnTo>
                    <a:pt x="685" y="91"/>
                  </a:lnTo>
                  <a:lnTo>
                    <a:pt x="697" y="104"/>
                  </a:lnTo>
                  <a:lnTo>
                    <a:pt x="709" y="118"/>
                  </a:lnTo>
                  <a:lnTo>
                    <a:pt x="720" y="132"/>
                  </a:lnTo>
                  <a:lnTo>
                    <a:pt x="740" y="160"/>
                  </a:lnTo>
                  <a:lnTo>
                    <a:pt x="740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3" y="229"/>
                  </a:lnTo>
                  <a:lnTo>
                    <a:pt x="803" y="257"/>
                  </a:lnTo>
                  <a:lnTo>
                    <a:pt x="812" y="270"/>
                  </a:lnTo>
                  <a:lnTo>
                    <a:pt x="822" y="282"/>
                  </a:lnTo>
                  <a:lnTo>
                    <a:pt x="833" y="295"/>
                  </a:lnTo>
                  <a:lnTo>
                    <a:pt x="844" y="306"/>
                  </a:lnTo>
                  <a:lnTo>
                    <a:pt x="855" y="317"/>
                  </a:lnTo>
                  <a:lnTo>
                    <a:pt x="868" y="326"/>
                  </a:lnTo>
                  <a:lnTo>
                    <a:pt x="880" y="335"/>
                  </a:lnTo>
                  <a:lnTo>
                    <a:pt x="893" y="342"/>
                  </a:lnTo>
                  <a:lnTo>
                    <a:pt x="908" y="348"/>
                  </a:lnTo>
                  <a:lnTo>
                    <a:pt x="923" y="353"/>
                  </a:lnTo>
                  <a:lnTo>
                    <a:pt x="939" y="356"/>
                  </a:lnTo>
                  <a:lnTo>
                    <a:pt x="956" y="357"/>
                  </a:lnTo>
                  <a:lnTo>
                    <a:pt x="956" y="357"/>
                  </a:lnTo>
                  <a:lnTo>
                    <a:pt x="963" y="358"/>
                  </a:lnTo>
                  <a:lnTo>
                    <a:pt x="968" y="359"/>
                  </a:lnTo>
                  <a:lnTo>
                    <a:pt x="973" y="361"/>
                  </a:lnTo>
                  <a:lnTo>
                    <a:pt x="978" y="363"/>
                  </a:lnTo>
                  <a:lnTo>
                    <a:pt x="982" y="366"/>
                  </a:lnTo>
                  <a:lnTo>
                    <a:pt x="986" y="370"/>
                  </a:lnTo>
                  <a:lnTo>
                    <a:pt x="990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6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999" y="403"/>
                  </a:lnTo>
                  <a:lnTo>
                    <a:pt x="999" y="410"/>
                  </a:lnTo>
                  <a:lnTo>
                    <a:pt x="997" y="416"/>
                  </a:lnTo>
                  <a:lnTo>
                    <a:pt x="995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89" y="431"/>
                  </a:lnTo>
                  <a:lnTo>
                    <a:pt x="985" y="435"/>
                  </a:lnTo>
                  <a:lnTo>
                    <a:pt x="981" y="439"/>
                  </a:lnTo>
                  <a:lnTo>
                    <a:pt x="977" y="441"/>
                  </a:lnTo>
                  <a:lnTo>
                    <a:pt x="972" y="443"/>
                  </a:lnTo>
                  <a:lnTo>
                    <a:pt x="967" y="445"/>
                  </a:lnTo>
                  <a:lnTo>
                    <a:pt x="962" y="445"/>
                  </a:lnTo>
                  <a:lnTo>
                    <a:pt x="955" y="446"/>
                  </a:lnTo>
                  <a:lnTo>
                    <a:pt x="955" y="446"/>
                  </a:lnTo>
                  <a:lnTo>
                    <a:pt x="934" y="444"/>
                  </a:lnTo>
                  <a:lnTo>
                    <a:pt x="913" y="441"/>
                  </a:lnTo>
                  <a:lnTo>
                    <a:pt x="893" y="435"/>
                  </a:lnTo>
                  <a:lnTo>
                    <a:pt x="875" y="429"/>
                  </a:lnTo>
                  <a:lnTo>
                    <a:pt x="857" y="421"/>
                  </a:lnTo>
                  <a:lnTo>
                    <a:pt x="840" y="413"/>
                  </a:lnTo>
                  <a:lnTo>
                    <a:pt x="824" y="402"/>
                  </a:lnTo>
                  <a:lnTo>
                    <a:pt x="809" y="391"/>
                  </a:lnTo>
                  <a:lnTo>
                    <a:pt x="795" y="380"/>
                  </a:lnTo>
                  <a:lnTo>
                    <a:pt x="782" y="367"/>
                  </a:lnTo>
                  <a:lnTo>
                    <a:pt x="769" y="354"/>
                  </a:lnTo>
                  <a:lnTo>
                    <a:pt x="757" y="340"/>
                  </a:lnTo>
                  <a:lnTo>
                    <a:pt x="746" y="327"/>
                  </a:lnTo>
                  <a:lnTo>
                    <a:pt x="735" y="312"/>
                  </a:lnTo>
                  <a:lnTo>
                    <a:pt x="715" y="285"/>
                  </a:lnTo>
                  <a:lnTo>
                    <a:pt x="715" y="285"/>
                  </a:lnTo>
                  <a:lnTo>
                    <a:pt x="690" y="245"/>
                  </a:lnTo>
                  <a:lnTo>
                    <a:pt x="690" y="245"/>
                  </a:lnTo>
                  <a:lnTo>
                    <a:pt x="673" y="217"/>
                  </a:lnTo>
                  <a:lnTo>
                    <a:pt x="653" y="190"/>
                  </a:lnTo>
                  <a:lnTo>
                    <a:pt x="644" y="177"/>
                  </a:lnTo>
                  <a:lnTo>
                    <a:pt x="633" y="163"/>
                  </a:lnTo>
                  <a:lnTo>
                    <a:pt x="623" y="151"/>
                  </a:lnTo>
                  <a:lnTo>
                    <a:pt x="612" y="140"/>
                  </a:lnTo>
                  <a:lnTo>
                    <a:pt x="600" y="129"/>
                  </a:lnTo>
                  <a:lnTo>
                    <a:pt x="588" y="119"/>
                  </a:lnTo>
                  <a:lnTo>
                    <a:pt x="575" y="111"/>
                  </a:lnTo>
                  <a:lnTo>
                    <a:pt x="561" y="103"/>
                  </a:lnTo>
                  <a:lnTo>
                    <a:pt x="547" y="97"/>
                  </a:lnTo>
                  <a:lnTo>
                    <a:pt x="532" y="93"/>
                  </a:lnTo>
                  <a:lnTo>
                    <a:pt x="516" y="90"/>
                  </a:lnTo>
                  <a:lnTo>
                    <a:pt x="499" y="89"/>
                  </a:lnTo>
                  <a:lnTo>
                    <a:pt x="499" y="89"/>
                  </a:lnTo>
                  <a:lnTo>
                    <a:pt x="483" y="90"/>
                  </a:lnTo>
                  <a:lnTo>
                    <a:pt x="466" y="93"/>
                  </a:lnTo>
                  <a:lnTo>
                    <a:pt x="452" y="97"/>
                  </a:lnTo>
                  <a:lnTo>
                    <a:pt x="437" y="103"/>
                  </a:lnTo>
                  <a:lnTo>
                    <a:pt x="424" y="111"/>
                  </a:lnTo>
                  <a:lnTo>
                    <a:pt x="411" y="119"/>
                  </a:lnTo>
                  <a:lnTo>
                    <a:pt x="398" y="129"/>
                  </a:lnTo>
                  <a:lnTo>
                    <a:pt x="387" y="140"/>
                  </a:lnTo>
                  <a:lnTo>
                    <a:pt x="375" y="151"/>
                  </a:lnTo>
                  <a:lnTo>
                    <a:pt x="365" y="163"/>
                  </a:lnTo>
                  <a:lnTo>
                    <a:pt x="355" y="177"/>
                  </a:lnTo>
                  <a:lnTo>
                    <a:pt x="345" y="190"/>
                  </a:lnTo>
                  <a:lnTo>
                    <a:pt x="326" y="217"/>
                  </a:lnTo>
                  <a:lnTo>
                    <a:pt x="308" y="245"/>
                  </a:lnTo>
                  <a:lnTo>
                    <a:pt x="308" y="245"/>
                  </a:lnTo>
                  <a:lnTo>
                    <a:pt x="283" y="285"/>
                  </a:lnTo>
                  <a:lnTo>
                    <a:pt x="283" y="285"/>
                  </a:lnTo>
                  <a:lnTo>
                    <a:pt x="263" y="312"/>
                  </a:lnTo>
                  <a:lnTo>
                    <a:pt x="253" y="327"/>
                  </a:lnTo>
                  <a:lnTo>
                    <a:pt x="241" y="340"/>
                  </a:lnTo>
                  <a:lnTo>
                    <a:pt x="230" y="354"/>
                  </a:lnTo>
                  <a:lnTo>
                    <a:pt x="217" y="367"/>
                  </a:lnTo>
                  <a:lnTo>
                    <a:pt x="203" y="380"/>
                  </a:lnTo>
                  <a:lnTo>
                    <a:pt x="189" y="391"/>
                  </a:lnTo>
                  <a:lnTo>
                    <a:pt x="174" y="402"/>
                  </a:lnTo>
                  <a:lnTo>
                    <a:pt x="158" y="413"/>
                  </a:lnTo>
                  <a:lnTo>
                    <a:pt x="141" y="421"/>
                  </a:lnTo>
                  <a:lnTo>
                    <a:pt x="124" y="429"/>
                  </a:lnTo>
                  <a:lnTo>
                    <a:pt x="105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7" y="439"/>
                  </a:lnTo>
                  <a:lnTo>
                    <a:pt x="13" y="435"/>
                  </a:lnTo>
                  <a:lnTo>
                    <a:pt x="9" y="431"/>
                  </a:lnTo>
                  <a:lnTo>
                    <a:pt x="6" y="427"/>
                  </a:lnTo>
                  <a:lnTo>
                    <a:pt x="6" y="427"/>
                  </a:lnTo>
                  <a:lnTo>
                    <a:pt x="3" y="421"/>
                  </a:lnTo>
                  <a:lnTo>
                    <a:pt x="1" y="415"/>
                  </a:lnTo>
                  <a:lnTo>
                    <a:pt x="0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1" y="402"/>
                  </a:moveTo>
                  <a:lnTo>
                    <a:pt x="981" y="402"/>
                  </a:lnTo>
                  <a:lnTo>
                    <a:pt x="980" y="395"/>
                  </a:lnTo>
                  <a:lnTo>
                    <a:pt x="978" y="388"/>
                  </a:lnTo>
                  <a:lnTo>
                    <a:pt x="978" y="388"/>
                  </a:lnTo>
                  <a:lnTo>
                    <a:pt x="975" y="384"/>
                  </a:lnTo>
                  <a:lnTo>
                    <a:pt x="970" y="380"/>
                  </a:lnTo>
                  <a:lnTo>
                    <a:pt x="964" y="376"/>
                  </a:lnTo>
                  <a:lnTo>
                    <a:pt x="961" y="375"/>
                  </a:lnTo>
                  <a:lnTo>
                    <a:pt x="955" y="374"/>
                  </a:lnTo>
                  <a:lnTo>
                    <a:pt x="955" y="374"/>
                  </a:lnTo>
                  <a:lnTo>
                    <a:pt x="937" y="373"/>
                  </a:lnTo>
                  <a:lnTo>
                    <a:pt x="919" y="370"/>
                  </a:lnTo>
                  <a:lnTo>
                    <a:pt x="903" y="365"/>
                  </a:lnTo>
                  <a:lnTo>
                    <a:pt x="887" y="358"/>
                  </a:lnTo>
                  <a:lnTo>
                    <a:pt x="872" y="351"/>
                  </a:lnTo>
                  <a:lnTo>
                    <a:pt x="858" y="341"/>
                  </a:lnTo>
                  <a:lnTo>
                    <a:pt x="845" y="331"/>
                  </a:lnTo>
                  <a:lnTo>
                    <a:pt x="833" y="320"/>
                  </a:lnTo>
                  <a:lnTo>
                    <a:pt x="820" y="307"/>
                  </a:lnTo>
                  <a:lnTo>
                    <a:pt x="809" y="295"/>
                  </a:lnTo>
                  <a:lnTo>
                    <a:pt x="799" y="281"/>
                  </a:lnTo>
                  <a:lnTo>
                    <a:pt x="788" y="267"/>
                  </a:lnTo>
                  <a:lnTo>
                    <a:pt x="769" y="239"/>
                  </a:lnTo>
                  <a:lnTo>
                    <a:pt x="750" y="210"/>
                  </a:lnTo>
                  <a:lnTo>
                    <a:pt x="750" y="210"/>
                  </a:lnTo>
                  <a:lnTo>
                    <a:pt x="725" y="171"/>
                  </a:lnTo>
                  <a:lnTo>
                    <a:pt x="725" y="171"/>
                  </a:lnTo>
                  <a:lnTo>
                    <a:pt x="706" y="144"/>
                  </a:lnTo>
                  <a:lnTo>
                    <a:pt x="685" y="117"/>
                  </a:lnTo>
                  <a:lnTo>
                    <a:pt x="674" y="103"/>
                  </a:lnTo>
                  <a:lnTo>
                    <a:pt x="661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1" y="57"/>
                  </a:lnTo>
                  <a:lnTo>
                    <a:pt x="606" y="48"/>
                  </a:lnTo>
                  <a:lnTo>
                    <a:pt x="590" y="39"/>
                  </a:lnTo>
                  <a:lnTo>
                    <a:pt x="574" y="32"/>
                  </a:lnTo>
                  <a:lnTo>
                    <a:pt x="556" y="26"/>
                  </a:lnTo>
                  <a:lnTo>
                    <a:pt x="539" y="22"/>
                  </a:lnTo>
                  <a:lnTo>
                    <a:pt x="519" y="19"/>
                  </a:lnTo>
                  <a:lnTo>
                    <a:pt x="499" y="19"/>
                  </a:lnTo>
                  <a:lnTo>
                    <a:pt x="499" y="19"/>
                  </a:lnTo>
                  <a:lnTo>
                    <a:pt x="480" y="19"/>
                  </a:lnTo>
                  <a:lnTo>
                    <a:pt x="460" y="22"/>
                  </a:lnTo>
                  <a:lnTo>
                    <a:pt x="442" y="26"/>
                  </a:lnTo>
                  <a:lnTo>
                    <a:pt x="425" y="32"/>
                  </a:lnTo>
                  <a:lnTo>
                    <a:pt x="409" y="39"/>
                  </a:lnTo>
                  <a:lnTo>
                    <a:pt x="392" y="48"/>
                  </a:lnTo>
                  <a:lnTo>
                    <a:pt x="378" y="57"/>
                  </a:lnTo>
                  <a:lnTo>
                    <a:pt x="363" y="68"/>
                  </a:lnTo>
                  <a:lnTo>
                    <a:pt x="350" y="80"/>
                  </a:lnTo>
                  <a:lnTo>
                    <a:pt x="337" y="91"/>
                  </a:lnTo>
                  <a:lnTo>
                    <a:pt x="325" y="103"/>
                  </a:lnTo>
                  <a:lnTo>
                    <a:pt x="314" y="117"/>
                  </a:lnTo>
                  <a:lnTo>
                    <a:pt x="292" y="144"/>
                  </a:lnTo>
                  <a:lnTo>
                    <a:pt x="273" y="171"/>
                  </a:lnTo>
                  <a:lnTo>
                    <a:pt x="273" y="171"/>
                  </a:lnTo>
                  <a:lnTo>
                    <a:pt x="248" y="210"/>
                  </a:lnTo>
                  <a:lnTo>
                    <a:pt x="248" y="210"/>
                  </a:lnTo>
                  <a:lnTo>
                    <a:pt x="230" y="239"/>
                  </a:lnTo>
                  <a:lnTo>
                    <a:pt x="210" y="267"/>
                  </a:lnTo>
                  <a:lnTo>
                    <a:pt x="200" y="281"/>
                  </a:lnTo>
                  <a:lnTo>
                    <a:pt x="189" y="295"/>
                  </a:lnTo>
                  <a:lnTo>
                    <a:pt x="177" y="307"/>
                  </a:lnTo>
                  <a:lnTo>
                    <a:pt x="166" y="320"/>
                  </a:lnTo>
                  <a:lnTo>
                    <a:pt x="154" y="331"/>
                  </a:lnTo>
                  <a:lnTo>
                    <a:pt x="140" y="341"/>
                  </a:lnTo>
                  <a:lnTo>
                    <a:pt x="126" y="351"/>
                  </a:lnTo>
                  <a:lnTo>
                    <a:pt x="111" y="358"/>
                  </a:lnTo>
                  <a:lnTo>
                    <a:pt x="96" y="365"/>
                  </a:lnTo>
                  <a:lnTo>
                    <a:pt x="79" y="370"/>
                  </a:lnTo>
                  <a:lnTo>
                    <a:pt x="62" y="373"/>
                  </a:lnTo>
                  <a:lnTo>
                    <a:pt x="42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4" y="376"/>
                  </a:lnTo>
                  <a:lnTo>
                    <a:pt x="28" y="380"/>
                  </a:lnTo>
                  <a:lnTo>
                    <a:pt x="24" y="384"/>
                  </a:lnTo>
                  <a:lnTo>
                    <a:pt x="21" y="388"/>
                  </a:lnTo>
                  <a:lnTo>
                    <a:pt x="21" y="388"/>
                  </a:lnTo>
                  <a:lnTo>
                    <a:pt x="18" y="395"/>
                  </a:lnTo>
                  <a:lnTo>
                    <a:pt x="17" y="402"/>
                  </a:lnTo>
                  <a:lnTo>
                    <a:pt x="18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4" y="421"/>
                  </a:lnTo>
                  <a:lnTo>
                    <a:pt x="29" y="424"/>
                  </a:lnTo>
                  <a:lnTo>
                    <a:pt x="34" y="427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63" y="426"/>
                  </a:lnTo>
                  <a:lnTo>
                    <a:pt x="81" y="423"/>
                  </a:lnTo>
                  <a:lnTo>
                    <a:pt x="100" y="419"/>
                  </a:lnTo>
                  <a:lnTo>
                    <a:pt x="118" y="413"/>
                  </a:lnTo>
                  <a:lnTo>
                    <a:pt x="134" y="405"/>
                  </a:lnTo>
                  <a:lnTo>
                    <a:pt x="150" y="397"/>
                  </a:lnTo>
                  <a:lnTo>
                    <a:pt x="164" y="388"/>
                  </a:lnTo>
                  <a:lnTo>
                    <a:pt x="178" y="378"/>
                  </a:lnTo>
                  <a:lnTo>
                    <a:pt x="192" y="367"/>
                  </a:lnTo>
                  <a:lnTo>
                    <a:pt x="204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49" y="303"/>
                  </a:lnTo>
                  <a:lnTo>
                    <a:pt x="268" y="275"/>
                  </a:lnTo>
                  <a:lnTo>
                    <a:pt x="268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2" y="178"/>
                  </a:lnTo>
                  <a:lnTo>
                    <a:pt x="342" y="163"/>
                  </a:lnTo>
                  <a:lnTo>
                    <a:pt x="353" y="150"/>
                  </a:lnTo>
                  <a:lnTo>
                    <a:pt x="364" y="137"/>
                  </a:lnTo>
                  <a:lnTo>
                    <a:pt x="377" y="124"/>
                  </a:lnTo>
                  <a:lnTo>
                    <a:pt x="389" y="114"/>
                  </a:lnTo>
                  <a:lnTo>
                    <a:pt x="402" y="103"/>
                  </a:lnTo>
                  <a:lnTo>
                    <a:pt x="416" y="94"/>
                  </a:lnTo>
                  <a:lnTo>
                    <a:pt x="431" y="86"/>
                  </a:lnTo>
                  <a:lnTo>
                    <a:pt x="447" y="80"/>
                  </a:lnTo>
                  <a:lnTo>
                    <a:pt x="463" y="76"/>
                  </a:lnTo>
                  <a:lnTo>
                    <a:pt x="481" y="72"/>
                  </a:lnTo>
                  <a:lnTo>
                    <a:pt x="499" y="71"/>
                  </a:lnTo>
                  <a:lnTo>
                    <a:pt x="499" y="71"/>
                  </a:lnTo>
                  <a:lnTo>
                    <a:pt x="518" y="72"/>
                  </a:lnTo>
                  <a:lnTo>
                    <a:pt x="535" y="76"/>
                  </a:lnTo>
                  <a:lnTo>
                    <a:pt x="552" y="80"/>
                  </a:lnTo>
                  <a:lnTo>
                    <a:pt x="567" y="86"/>
                  </a:lnTo>
                  <a:lnTo>
                    <a:pt x="582" y="94"/>
                  </a:lnTo>
                  <a:lnTo>
                    <a:pt x="596" y="103"/>
                  </a:lnTo>
                  <a:lnTo>
                    <a:pt x="610" y="114"/>
                  </a:lnTo>
                  <a:lnTo>
                    <a:pt x="622" y="125"/>
                  </a:lnTo>
                  <a:lnTo>
                    <a:pt x="633" y="137"/>
                  </a:lnTo>
                  <a:lnTo>
                    <a:pt x="645" y="150"/>
                  </a:lnTo>
                  <a:lnTo>
                    <a:pt x="656" y="163"/>
                  </a:lnTo>
                  <a:lnTo>
                    <a:pt x="666" y="178"/>
                  </a:lnTo>
                  <a:lnTo>
                    <a:pt x="686" y="207"/>
                  </a:lnTo>
                  <a:lnTo>
                    <a:pt x="705" y="236"/>
                  </a:lnTo>
                  <a:lnTo>
                    <a:pt x="705" y="236"/>
                  </a:lnTo>
                  <a:lnTo>
                    <a:pt x="730" y="275"/>
                  </a:lnTo>
                  <a:lnTo>
                    <a:pt x="730" y="275"/>
                  </a:lnTo>
                  <a:lnTo>
                    <a:pt x="749" y="303"/>
                  </a:lnTo>
                  <a:lnTo>
                    <a:pt x="771" y="330"/>
                  </a:lnTo>
                  <a:lnTo>
                    <a:pt x="782" y="342"/>
                  </a:lnTo>
                  <a:lnTo>
                    <a:pt x="794" y="355"/>
                  </a:lnTo>
                  <a:lnTo>
                    <a:pt x="807" y="367"/>
                  </a:lnTo>
                  <a:lnTo>
                    <a:pt x="820" y="378"/>
                  </a:lnTo>
                  <a:lnTo>
                    <a:pt x="835" y="388"/>
                  </a:lnTo>
                  <a:lnTo>
                    <a:pt x="849" y="397"/>
                  </a:lnTo>
                  <a:lnTo>
                    <a:pt x="865" y="405"/>
                  </a:lnTo>
                  <a:lnTo>
                    <a:pt x="881" y="413"/>
                  </a:lnTo>
                  <a:lnTo>
                    <a:pt x="899" y="419"/>
                  </a:lnTo>
                  <a:lnTo>
                    <a:pt x="917" y="423"/>
                  </a:lnTo>
                  <a:lnTo>
                    <a:pt x="936" y="426"/>
                  </a:lnTo>
                  <a:lnTo>
                    <a:pt x="956" y="428"/>
                  </a:lnTo>
                  <a:lnTo>
                    <a:pt x="956" y="428"/>
                  </a:lnTo>
                  <a:lnTo>
                    <a:pt x="964" y="427"/>
                  </a:lnTo>
                  <a:lnTo>
                    <a:pt x="970" y="424"/>
                  </a:lnTo>
                  <a:lnTo>
                    <a:pt x="974" y="421"/>
                  </a:lnTo>
                  <a:lnTo>
                    <a:pt x="977" y="418"/>
                  </a:lnTo>
                  <a:lnTo>
                    <a:pt x="977" y="418"/>
                  </a:lnTo>
                  <a:lnTo>
                    <a:pt x="980" y="411"/>
                  </a:lnTo>
                  <a:lnTo>
                    <a:pt x="981" y="402"/>
                  </a:lnTo>
                  <a:lnTo>
                    <a:pt x="981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D378819-2715-F4F6-3464-658F440260BF}"/>
              </a:ext>
            </a:extLst>
          </p:cNvPr>
          <p:cNvCxnSpPr/>
          <p:nvPr/>
        </p:nvCxnSpPr>
        <p:spPr bwMode="auto">
          <a:xfrm>
            <a:off x="3576178" y="4334151"/>
            <a:ext cx="732891" cy="0"/>
          </a:xfrm>
          <a:prstGeom prst="line">
            <a:avLst/>
          </a:prstGeom>
          <a:noFill/>
          <a:ln w="381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12B63CF-5355-9F63-5461-C581C8F5879E}"/>
              </a:ext>
            </a:extLst>
          </p:cNvPr>
          <p:cNvGrpSpPr/>
          <p:nvPr/>
        </p:nvGrpSpPr>
        <p:grpSpPr>
          <a:xfrm>
            <a:off x="4153056" y="4295114"/>
            <a:ext cx="162593" cy="73248"/>
            <a:chOff x="4153056" y="4290995"/>
            <a:chExt cx="162593" cy="73248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346D6421-E1C0-AD1C-5577-4516621E017F}"/>
                </a:ext>
              </a:extLst>
            </p:cNvPr>
            <p:cNvSpPr/>
            <p:nvPr/>
          </p:nvSpPr>
          <p:spPr bwMode="auto">
            <a:xfrm>
              <a:off x="4153056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ED97D5F-E2CB-1139-E65F-ED1781530585}"/>
                </a:ext>
              </a:extLst>
            </p:cNvPr>
            <p:cNvSpPr/>
            <p:nvPr/>
          </p:nvSpPr>
          <p:spPr bwMode="auto">
            <a:xfrm>
              <a:off x="4196260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3BC3AA14-D380-E04B-8942-55181A077614}"/>
                </a:ext>
              </a:extLst>
            </p:cNvPr>
            <p:cNvSpPr/>
            <p:nvPr/>
          </p:nvSpPr>
          <p:spPr bwMode="auto">
            <a:xfrm>
              <a:off x="4242401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D9807C5-0306-63D7-294C-4423D3D06D5E}"/>
              </a:ext>
            </a:extLst>
          </p:cNvPr>
          <p:cNvCxnSpPr/>
          <p:nvPr/>
        </p:nvCxnSpPr>
        <p:spPr bwMode="auto">
          <a:xfrm flipV="1">
            <a:off x="4016383" y="4368362"/>
            <a:ext cx="0" cy="288224"/>
          </a:xfrm>
          <a:prstGeom prst="straightConnector1">
            <a:avLst/>
          </a:prstGeom>
          <a:noFill/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58D7618-E3B0-600E-EF12-5040D011F6F4}"/>
              </a:ext>
            </a:extLst>
          </p:cNvPr>
          <p:cNvCxnSpPr>
            <a:cxnSpLocks/>
          </p:cNvCxnSpPr>
          <p:nvPr/>
        </p:nvCxnSpPr>
        <p:spPr bwMode="auto">
          <a:xfrm flipV="1">
            <a:off x="4016383" y="3730775"/>
            <a:ext cx="0" cy="497186"/>
          </a:xfrm>
          <a:prstGeom prst="straightConnector1">
            <a:avLst/>
          </a:prstGeom>
          <a:noFill/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1E8D4F2B-EC72-C436-01F5-2EB4CC4FE1ED}"/>
              </a:ext>
            </a:extLst>
          </p:cNvPr>
          <p:cNvSpPr/>
          <p:nvPr/>
        </p:nvSpPr>
        <p:spPr bwMode="auto">
          <a:xfrm>
            <a:off x="3276600" y="1895475"/>
            <a:ext cx="914400" cy="1238250"/>
          </a:xfrm>
          <a:custGeom>
            <a:avLst/>
            <a:gdLst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238250">
                <a:moveTo>
                  <a:pt x="914400" y="1238250"/>
                </a:moveTo>
                <a:cubicBezTo>
                  <a:pt x="909637" y="946150"/>
                  <a:pt x="904875" y="654050"/>
                  <a:pt x="752475" y="447675"/>
                </a:cubicBezTo>
                <a:cubicBezTo>
                  <a:pt x="590550" y="174625"/>
                  <a:pt x="300037" y="120650"/>
                  <a:pt x="0" y="0"/>
                </a:cubicBez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297ED661-CE01-433A-6430-C77B41CB8E10}"/>
              </a:ext>
            </a:extLst>
          </p:cNvPr>
          <p:cNvSpPr/>
          <p:nvPr/>
        </p:nvSpPr>
        <p:spPr bwMode="auto">
          <a:xfrm rot="18131990">
            <a:off x="2801848" y="2584114"/>
            <a:ext cx="740137" cy="1238250"/>
          </a:xfrm>
          <a:custGeom>
            <a:avLst/>
            <a:gdLst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20438"/>
              <a:gd name="connsiteY0" fmla="*/ 1238250 h 1238250"/>
              <a:gd name="connsiteX1" fmla="*/ 812696 w 920438"/>
              <a:gd name="connsiteY1" fmla="*/ 580228 h 1238250"/>
              <a:gd name="connsiteX2" fmla="*/ 0 w 920438"/>
              <a:gd name="connsiteY2" fmla="*/ 0 h 1238250"/>
              <a:gd name="connsiteX0" fmla="*/ 914400 w 948551"/>
              <a:gd name="connsiteY0" fmla="*/ 1238250 h 1238250"/>
              <a:gd name="connsiteX1" fmla="*/ 812696 w 948551"/>
              <a:gd name="connsiteY1" fmla="*/ 580228 h 1238250"/>
              <a:gd name="connsiteX2" fmla="*/ 0 w 948551"/>
              <a:gd name="connsiteY2" fmla="*/ 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8551" h="1238250">
                <a:moveTo>
                  <a:pt x="914400" y="1238250"/>
                </a:moveTo>
                <a:cubicBezTo>
                  <a:pt x="973807" y="1004374"/>
                  <a:pt x="965096" y="786603"/>
                  <a:pt x="812696" y="580228"/>
                </a:cubicBezTo>
                <a:cubicBezTo>
                  <a:pt x="650771" y="307178"/>
                  <a:pt x="300037" y="120650"/>
                  <a:pt x="0" y="0"/>
                </a:cubicBezTo>
              </a:path>
            </a:pathLst>
          </a:custGeom>
          <a:noFill/>
          <a:ln w="53975">
            <a:solidFill>
              <a:schemeClr val="bg1"/>
            </a:solidFill>
            <a:miter lim="800000"/>
            <a:headEnd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2902C87D-4C27-871F-326F-1F3F58DCE630}"/>
              </a:ext>
            </a:extLst>
          </p:cNvPr>
          <p:cNvSpPr/>
          <p:nvPr/>
        </p:nvSpPr>
        <p:spPr bwMode="auto">
          <a:xfrm rot="16976311">
            <a:off x="2597566" y="3275255"/>
            <a:ext cx="488944" cy="807306"/>
          </a:xfrm>
          <a:custGeom>
            <a:avLst/>
            <a:gdLst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20438"/>
              <a:gd name="connsiteY0" fmla="*/ 1238250 h 1238250"/>
              <a:gd name="connsiteX1" fmla="*/ 812696 w 920438"/>
              <a:gd name="connsiteY1" fmla="*/ 580228 h 1238250"/>
              <a:gd name="connsiteX2" fmla="*/ 0 w 920438"/>
              <a:gd name="connsiteY2" fmla="*/ 0 h 1238250"/>
              <a:gd name="connsiteX0" fmla="*/ 914400 w 948551"/>
              <a:gd name="connsiteY0" fmla="*/ 1238250 h 1238250"/>
              <a:gd name="connsiteX1" fmla="*/ 812696 w 948551"/>
              <a:gd name="connsiteY1" fmla="*/ 580228 h 1238250"/>
              <a:gd name="connsiteX2" fmla="*/ 0 w 948551"/>
              <a:gd name="connsiteY2" fmla="*/ 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8551" h="1238250">
                <a:moveTo>
                  <a:pt x="914400" y="1238250"/>
                </a:moveTo>
                <a:cubicBezTo>
                  <a:pt x="973807" y="1004374"/>
                  <a:pt x="965096" y="786603"/>
                  <a:pt x="812696" y="580228"/>
                </a:cubicBezTo>
                <a:cubicBezTo>
                  <a:pt x="650771" y="307178"/>
                  <a:pt x="300037" y="120650"/>
                  <a:pt x="0" y="0"/>
                </a:cubicBezTo>
              </a:path>
            </a:pathLst>
          </a:custGeom>
          <a:noFill/>
          <a:ln w="53975">
            <a:solidFill>
              <a:schemeClr val="bg1"/>
            </a:solidFill>
            <a:miter lim="800000"/>
            <a:headEnd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29E86DB-58F8-BFA1-36BE-550AB61E150C}"/>
              </a:ext>
            </a:extLst>
          </p:cNvPr>
          <p:cNvSpPr txBox="1"/>
          <p:nvPr/>
        </p:nvSpPr>
        <p:spPr bwMode="auto">
          <a:xfrm>
            <a:off x="3527039" y="1648007"/>
            <a:ext cx="18397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serum Z-AAT </a:t>
            </a: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endParaRPr 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9EF25C8-6CE6-96DD-E3DA-22442A5EAF37}"/>
              </a:ext>
            </a:extLst>
          </p:cNvPr>
          <p:cNvSpPr txBox="1"/>
          <p:nvPr/>
        </p:nvSpPr>
        <p:spPr bwMode="auto">
          <a:xfrm>
            <a:off x="4180631" y="2467105"/>
            <a:ext cx="5822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G-A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3E29E1D-2EC7-E1E1-DFCE-6E331C452F7B}"/>
              </a:ext>
            </a:extLst>
          </p:cNvPr>
          <p:cNvSpPr txBox="1"/>
          <p:nvPr/>
        </p:nvSpPr>
        <p:spPr bwMode="auto">
          <a:xfrm>
            <a:off x="5325448" y="3530720"/>
            <a:ext cx="4539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ER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7CCA4DA-831B-EBEC-385C-890BCAA9A187}"/>
              </a:ext>
            </a:extLst>
          </p:cNvPr>
          <p:cNvSpPr txBox="1"/>
          <p:nvPr/>
        </p:nvSpPr>
        <p:spPr bwMode="auto">
          <a:xfrm>
            <a:off x="4020461" y="3599654"/>
            <a:ext cx="8025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Z-AAT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5650FF6-FEE8-84AD-F6CC-52057AE4FA62}"/>
              </a:ext>
            </a:extLst>
          </p:cNvPr>
          <p:cNvSpPr txBox="1"/>
          <p:nvPr/>
        </p:nvSpPr>
        <p:spPr bwMode="auto">
          <a:xfrm>
            <a:off x="4317918" y="4132796"/>
            <a:ext cx="861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mRNA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AAAA7F5-8D8F-70BF-6481-31C4345076D6}"/>
              </a:ext>
            </a:extLst>
          </p:cNvPr>
          <p:cNvSpPr txBox="1"/>
          <p:nvPr/>
        </p:nvSpPr>
        <p:spPr bwMode="auto">
          <a:xfrm>
            <a:off x="3646462" y="4793040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Pi*ZZ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F0E26EA-92CF-DC41-5A7E-67D02C5496AF}"/>
              </a:ext>
            </a:extLst>
          </p:cNvPr>
          <p:cNvSpPr txBox="1"/>
          <p:nvPr/>
        </p:nvSpPr>
        <p:spPr bwMode="auto">
          <a:xfrm>
            <a:off x="4590243" y="4861290"/>
            <a:ext cx="10005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nucleus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9194CD0-0EC0-3FE6-7CCE-FB1BB6602E8E}"/>
              </a:ext>
            </a:extLst>
          </p:cNvPr>
          <p:cNvSpPr txBox="1"/>
          <p:nvPr/>
        </p:nvSpPr>
        <p:spPr bwMode="auto">
          <a:xfrm>
            <a:off x="989601" y="3113714"/>
            <a:ext cx="17652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↑ degradation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5571D0F-1CD5-337B-20F1-FA6DFC782778}"/>
              </a:ext>
            </a:extLst>
          </p:cNvPr>
          <p:cNvSpPr txBox="1"/>
          <p:nvPr/>
        </p:nvSpPr>
        <p:spPr bwMode="auto">
          <a:xfrm>
            <a:off x="974243" y="3812491"/>
            <a:ext cx="24187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hepatocellular injury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99656A1-A431-9183-C90E-9D1E14F601BD}"/>
              </a:ext>
            </a:extLst>
          </p:cNvPr>
          <p:cNvSpPr/>
          <p:nvPr/>
        </p:nvSpPr>
        <p:spPr bwMode="auto">
          <a:xfrm>
            <a:off x="8936256" y="4016096"/>
            <a:ext cx="1351589" cy="135158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F5306678-C113-4216-71BC-D3EC53C5C24B}"/>
              </a:ext>
            </a:extLst>
          </p:cNvPr>
          <p:cNvGrpSpPr/>
          <p:nvPr/>
        </p:nvGrpSpPr>
        <p:grpSpPr>
          <a:xfrm>
            <a:off x="8743166" y="2386883"/>
            <a:ext cx="951994" cy="626938"/>
            <a:chOff x="3145929" y="2379873"/>
            <a:chExt cx="951994" cy="626938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7ED3CAFC-EC08-3085-882B-32227206D910}"/>
                </a:ext>
              </a:extLst>
            </p:cNvPr>
            <p:cNvGrpSpPr/>
            <p:nvPr/>
          </p:nvGrpSpPr>
          <p:grpSpPr>
            <a:xfrm>
              <a:off x="3295135" y="2846165"/>
              <a:ext cx="700216" cy="160646"/>
              <a:chOff x="3295135" y="2846165"/>
              <a:chExt cx="700216" cy="160646"/>
            </a:xfrm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77705C1-A191-ABC9-C019-8D39A15A8E36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7B69AE3-8C77-BDC3-3E5D-5259A562492C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EF1C9E58-D674-F1A6-61E0-6914BB0BD6D3}"/>
                </a:ext>
              </a:extLst>
            </p:cNvPr>
            <p:cNvGrpSpPr/>
            <p:nvPr/>
          </p:nvGrpSpPr>
          <p:grpSpPr>
            <a:xfrm rot="11029135">
              <a:off x="3258332" y="2510211"/>
              <a:ext cx="635767" cy="114504"/>
              <a:chOff x="3295135" y="2846165"/>
              <a:chExt cx="700216" cy="160646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24DB3361-75AC-C988-3174-1550C1F7F160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E33FAF3B-8C7E-DC37-429E-793E0A059CF0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37BC7AC2-40C8-0F1A-2FFA-245ED5D0BDE4}"/>
                </a:ext>
              </a:extLst>
            </p:cNvPr>
            <p:cNvGrpSpPr/>
            <p:nvPr/>
          </p:nvGrpSpPr>
          <p:grpSpPr>
            <a:xfrm rot="10572060">
              <a:off x="3145929" y="2639296"/>
              <a:ext cx="951994" cy="114504"/>
              <a:chOff x="3295135" y="2846165"/>
              <a:chExt cx="700216" cy="160646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6704AFA0-DCE0-3715-BBE7-814C03399866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96920C23-9C20-CE85-1D59-FA153CB5D938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AAFD810-FF2F-1E7A-4615-C199EB9878AC}"/>
                </a:ext>
              </a:extLst>
            </p:cNvPr>
            <p:cNvGrpSpPr/>
            <p:nvPr/>
          </p:nvGrpSpPr>
          <p:grpSpPr>
            <a:xfrm rot="11029135">
              <a:off x="3374878" y="2379873"/>
              <a:ext cx="423053" cy="114504"/>
              <a:chOff x="3295135" y="2846165"/>
              <a:chExt cx="700216" cy="160646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C3FADFC3-3C9E-3773-812F-0E014AC18817}"/>
                  </a:ext>
                </a:extLst>
              </p:cNvPr>
              <p:cNvSpPr/>
              <p:nvPr/>
            </p:nvSpPr>
            <p:spPr bwMode="auto">
              <a:xfrm>
                <a:off x="3295135" y="2847720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120650" cap="rnd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682E5047-F18D-3CA6-7DAD-CFE2C78CB410}"/>
                  </a:ext>
                </a:extLst>
              </p:cNvPr>
              <p:cNvSpPr/>
              <p:nvPr/>
            </p:nvSpPr>
            <p:spPr bwMode="auto">
              <a:xfrm>
                <a:off x="3295135" y="2846165"/>
                <a:ext cx="700216" cy="159091"/>
              </a:xfrm>
              <a:custGeom>
                <a:avLst/>
                <a:gdLst>
                  <a:gd name="connsiteX0" fmla="*/ 0 w 1083276"/>
                  <a:gd name="connsiteY0" fmla="*/ 159091 h 278539"/>
                  <a:gd name="connsiteX1" fmla="*/ 300681 w 1083276"/>
                  <a:gd name="connsiteY1" fmla="*/ 27285 h 278539"/>
                  <a:gd name="connsiteX2" fmla="*/ 700216 w 1083276"/>
                  <a:gd name="connsiteY2" fmla="*/ 23166 h 278539"/>
                  <a:gd name="connsiteX3" fmla="*/ 1083276 w 1083276"/>
                  <a:gd name="connsiteY3" fmla="*/ 278539 h 278539"/>
                  <a:gd name="connsiteX0" fmla="*/ 0 w 700216"/>
                  <a:gd name="connsiteY0" fmla="*/ 159091 h 159091"/>
                  <a:gd name="connsiteX1" fmla="*/ 300681 w 700216"/>
                  <a:gd name="connsiteY1" fmla="*/ 27285 h 159091"/>
                  <a:gd name="connsiteX2" fmla="*/ 700216 w 700216"/>
                  <a:gd name="connsiteY2" fmla="*/ 23166 h 15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0216" h="159091">
                    <a:moveTo>
                      <a:pt x="0" y="159091"/>
                    </a:moveTo>
                    <a:cubicBezTo>
                      <a:pt x="91989" y="104515"/>
                      <a:pt x="183978" y="49939"/>
                      <a:pt x="300681" y="27285"/>
                    </a:cubicBezTo>
                    <a:cubicBezTo>
                      <a:pt x="417384" y="4631"/>
                      <a:pt x="569784" y="-18710"/>
                      <a:pt x="700216" y="23166"/>
                    </a:cubicBezTo>
                  </a:path>
                </a:pathLst>
              </a:custGeom>
              <a:noFill/>
              <a:ln w="8572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2FB9170-9011-A110-5317-ED53D2D25BFB}"/>
              </a:ext>
            </a:extLst>
          </p:cNvPr>
          <p:cNvGrpSpPr/>
          <p:nvPr/>
        </p:nvGrpSpPr>
        <p:grpSpPr>
          <a:xfrm>
            <a:off x="8692013" y="3146282"/>
            <a:ext cx="2291509" cy="607681"/>
            <a:chOff x="3094776" y="3139272"/>
            <a:chExt cx="2291509" cy="607681"/>
          </a:xfrm>
          <a:solidFill>
            <a:schemeClr val="tx1"/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5B7648E-4E9D-C9E0-AA19-1C0C6BB598EB}"/>
                </a:ext>
              </a:extLst>
            </p:cNvPr>
            <p:cNvSpPr/>
            <p:nvPr/>
          </p:nvSpPr>
          <p:spPr bwMode="auto">
            <a:xfrm rot="16477706">
              <a:off x="4404111" y="2764779"/>
              <a:ext cx="561190" cy="1403158"/>
            </a:xfrm>
            <a:custGeom>
              <a:avLst/>
              <a:gdLst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15146 w 906448"/>
                <a:gd name="connsiteY23" fmla="*/ 1598140 h 2218063"/>
                <a:gd name="connsiteX24" fmla="*/ 441005 w 906448"/>
                <a:gd name="connsiteY24" fmla="*/ 1536356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36356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6378 w 906448"/>
                <a:gd name="connsiteY21" fmla="*/ 107503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71664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2259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448"/>
                <a:gd name="connsiteY0" fmla="*/ 4119 h 2218063"/>
                <a:gd name="connsiteX1" fmla="*/ 95016 w 906448"/>
                <a:gd name="connsiteY1" fmla="*/ 514865 h 2218063"/>
                <a:gd name="connsiteX2" fmla="*/ 4400 w 906448"/>
                <a:gd name="connsiteY2" fmla="*/ 1145059 h 2218063"/>
                <a:gd name="connsiteX3" fmla="*/ 144443 w 906448"/>
                <a:gd name="connsiteY3" fmla="*/ 1248032 h 2218063"/>
                <a:gd name="connsiteX4" fmla="*/ 222702 w 906448"/>
                <a:gd name="connsiteY4" fmla="*/ 955589 h 2218063"/>
                <a:gd name="connsiteX5" fmla="*/ 309200 w 906448"/>
                <a:gd name="connsiteY5" fmla="*/ 815546 h 2218063"/>
                <a:gd name="connsiteX6" fmla="*/ 370984 w 906448"/>
                <a:gd name="connsiteY6" fmla="*/ 848497 h 2218063"/>
                <a:gd name="connsiteX7" fmla="*/ 346270 w 906448"/>
                <a:gd name="connsiteY7" fmla="*/ 1107989 h 2218063"/>
                <a:gd name="connsiteX8" fmla="*/ 197989 w 906448"/>
                <a:gd name="connsiteY8" fmla="*/ 1618735 h 2218063"/>
                <a:gd name="connsiteX9" fmla="*/ 8519 w 906448"/>
                <a:gd name="connsiteY9" fmla="*/ 1989438 h 2218063"/>
                <a:gd name="connsiteX10" fmla="*/ 45589 w 906448"/>
                <a:gd name="connsiteY10" fmla="*/ 2108886 h 2218063"/>
                <a:gd name="connsiteX11" fmla="*/ 160919 w 906448"/>
                <a:gd name="connsiteY11" fmla="*/ 2080054 h 2218063"/>
                <a:gd name="connsiteX12" fmla="*/ 313319 w 906448"/>
                <a:gd name="connsiteY12" fmla="*/ 1824681 h 2218063"/>
                <a:gd name="connsiteX13" fmla="*/ 403935 w 906448"/>
                <a:gd name="connsiteY13" fmla="*/ 1779373 h 2218063"/>
                <a:gd name="connsiteX14" fmla="*/ 473957 w 906448"/>
                <a:gd name="connsiteY14" fmla="*/ 1849394 h 2218063"/>
                <a:gd name="connsiteX15" fmla="*/ 391578 w 906448"/>
                <a:gd name="connsiteY15" fmla="*/ 2059459 h 2218063"/>
                <a:gd name="connsiteX16" fmla="*/ 428648 w 906448"/>
                <a:gd name="connsiteY16" fmla="*/ 2178908 h 2218063"/>
                <a:gd name="connsiteX17" fmla="*/ 560454 w 906448"/>
                <a:gd name="connsiteY17" fmla="*/ 2170670 h 2218063"/>
                <a:gd name="connsiteX18" fmla="*/ 791113 w 906448"/>
                <a:gd name="connsiteY18" fmla="*/ 1635210 h 2218063"/>
                <a:gd name="connsiteX19" fmla="*/ 906443 w 906448"/>
                <a:gd name="connsiteY19" fmla="*/ 1103870 h 2218063"/>
                <a:gd name="connsiteX20" fmla="*/ 786994 w 906448"/>
                <a:gd name="connsiteY20" fmla="*/ 992659 h 2218063"/>
                <a:gd name="connsiteX21" fmla="*/ 692259 w 906448"/>
                <a:gd name="connsiteY21" fmla="*/ 1149178 h 2218063"/>
                <a:gd name="connsiteX22" fmla="*/ 601643 w 906448"/>
                <a:gd name="connsiteY22" fmla="*/ 1482810 h 2218063"/>
                <a:gd name="connsiteX23" fmla="*/ 552216 w 906448"/>
                <a:gd name="connsiteY23" fmla="*/ 1577545 h 2218063"/>
                <a:gd name="connsiteX24" fmla="*/ 441005 w 906448"/>
                <a:gd name="connsiteY24" fmla="*/ 1519880 h 2218063"/>
                <a:gd name="connsiteX25" fmla="*/ 548097 w 906448"/>
                <a:gd name="connsiteY25" fmla="*/ 1046205 h 2218063"/>
                <a:gd name="connsiteX26" fmla="*/ 597524 w 906448"/>
                <a:gd name="connsiteY26" fmla="*/ 486032 h 2218063"/>
                <a:gd name="connsiteX27" fmla="*/ 548097 w 906448"/>
                <a:gd name="connsiteY27" fmla="*/ 0 h 2218063"/>
                <a:gd name="connsiteX0" fmla="*/ 24994 w 906718"/>
                <a:gd name="connsiteY0" fmla="*/ 4119 h 2218063"/>
                <a:gd name="connsiteX1" fmla="*/ 95016 w 906718"/>
                <a:gd name="connsiteY1" fmla="*/ 514865 h 2218063"/>
                <a:gd name="connsiteX2" fmla="*/ 4400 w 906718"/>
                <a:gd name="connsiteY2" fmla="*/ 1145059 h 2218063"/>
                <a:gd name="connsiteX3" fmla="*/ 144443 w 906718"/>
                <a:gd name="connsiteY3" fmla="*/ 1248032 h 2218063"/>
                <a:gd name="connsiteX4" fmla="*/ 222702 w 906718"/>
                <a:gd name="connsiteY4" fmla="*/ 955589 h 2218063"/>
                <a:gd name="connsiteX5" fmla="*/ 309200 w 906718"/>
                <a:gd name="connsiteY5" fmla="*/ 815546 h 2218063"/>
                <a:gd name="connsiteX6" fmla="*/ 370984 w 906718"/>
                <a:gd name="connsiteY6" fmla="*/ 848497 h 2218063"/>
                <a:gd name="connsiteX7" fmla="*/ 346270 w 906718"/>
                <a:gd name="connsiteY7" fmla="*/ 1107989 h 2218063"/>
                <a:gd name="connsiteX8" fmla="*/ 197989 w 906718"/>
                <a:gd name="connsiteY8" fmla="*/ 1618735 h 2218063"/>
                <a:gd name="connsiteX9" fmla="*/ 8519 w 906718"/>
                <a:gd name="connsiteY9" fmla="*/ 1989438 h 2218063"/>
                <a:gd name="connsiteX10" fmla="*/ 45589 w 906718"/>
                <a:gd name="connsiteY10" fmla="*/ 2108886 h 2218063"/>
                <a:gd name="connsiteX11" fmla="*/ 160919 w 906718"/>
                <a:gd name="connsiteY11" fmla="*/ 2080054 h 2218063"/>
                <a:gd name="connsiteX12" fmla="*/ 313319 w 906718"/>
                <a:gd name="connsiteY12" fmla="*/ 1824681 h 2218063"/>
                <a:gd name="connsiteX13" fmla="*/ 403935 w 906718"/>
                <a:gd name="connsiteY13" fmla="*/ 1779373 h 2218063"/>
                <a:gd name="connsiteX14" fmla="*/ 473957 w 906718"/>
                <a:gd name="connsiteY14" fmla="*/ 1849394 h 2218063"/>
                <a:gd name="connsiteX15" fmla="*/ 391578 w 906718"/>
                <a:gd name="connsiteY15" fmla="*/ 2059459 h 2218063"/>
                <a:gd name="connsiteX16" fmla="*/ 428648 w 906718"/>
                <a:gd name="connsiteY16" fmla="*/ 2178908 h 2218063"/>
                <a:gd name="connsiteX17" fmla="*/ 560454 w 906718"/>
                <a:gd name="connsiteY17" fmla="*/ 2170670 h 2218063"/>
                <a:gd name="connsiteX18" fmla="*/ 791113 w 906718"/>
                <a:gd name="connsiteY18" fmla="*/ 1635210 h 2218063"/>
                <a:gd name="connsiteX19" fmla="*/ 906443 w 906718"/>
                <a:gd name="connsiteY19" fmla="*/ 1103870 h 2218063"/>
                <a:gd name="connsiteX20" fmla="*/ 815826 w 906718"/>
                <a:gd name="connsiteY20" fmla="*/ 1009135 h 2218063"/>
                <a:gd name="connsiteX21" fmla="*/ 692259 w 906718"/>
                <a:gd name="connsiteY21" fmla="*/ 1149178 h 2218063"/>
                <a:gd name="connsiteX22" fmla="*/ 601643 w 906718"/>
                <a:gd name="connsiteY22" fmla="*/ 1482810 h 2218063"/>
                <a:gd name="connsiteX23" fmla="*/ 552216 w 906718"/>
                <a:gd name="connsiteY23" fmla="*/ 1577545 h 2218063"/>
                <a:gd name="connsiteX24" fmla="*/ 441005 w 906718"/>
                <a:gd name="connsiteY24" fmla="*/ 1519880 h 2218063"/>
                <a:gd name="connsiteX25" fmla="*/ 548097 w 906718"/>
                <a:gd name="connsiteY25" fmla="*/ 1046205 h 2218063"/>
                <a:gd name="connsiteX26" fmla="*/ 597524 w 906718"/>
                <a:gd name="connsiteY26" fmla="*/ 486032 h 2218063"/>
                <a:gd name="connsiteX27" fmla="*/ 548097 w 906718"/>
                <a:gd name="connsiteY27" fmla="*/ 0 h 2218063"/>
                <a:gd name="connsiteX0" fmla="*/ 24994 w 902540"/>
                <a:gd name="connsiteY0" fmla="*/ 4119 h 2218063"/>
                <a:gd name="connsiteX1" fmla="*/ 95016 w 902540"/>
                <a:gd name="connsiteY1" fmla="*/ 514865 h 2218063"/>
                <a:gd name="connsiteX2" fmla="*/ 4400 w 902540"/>
                <a:gd name="connsiteY2" fmla="*/ 1145059 h 2218063"/>
                <a:gd name="connsiteX3" fmla="*/ 144443 w 902540"/>
                <a:gd name="connsiteY3" fmla="*/ 1248032 h 2218063"/>
                <a:gd name="connsiteX4" fmla="*/ 222702 w 902540"/>
                <a:gd name="connsiteY4" fmla="*/ 955589 h 2218063"/>
                <a:gd name="connsiteX5" fmla="*/ 309200 w 902540"/>
                <a:gd name="connsiteY5" fmla="*/ 815546 h 2218063"/>
                <a:gd name="connsiteX6" fmla="*/ 370984 w 902540"/>
                <a:gd name="connsiteY6" fmla="*/ 848497 h 2218063"/>
                <a:gd name="connsiteX7" fmla="*/ 346270 w 902540"/>
                <a:gd name="connsiteY7" fmla="*/ 1107989 h 2218063"/>
                <a:gd name="connsiteX8" fmla="*/ 197989 w 902540"/>
                <a:gd name="connsiteY8" fmla="*/ 1618735 h 2218063"/>
                <a:gd name="connsiteX9" fmla="*/ 8519 w 902540"/>
                <a:gd name="connsiteY9" fmla="*/ 1989438 h 2218063"/>
                <a:gd name="connsiteX10" fmla="*/ 45589 w 902540"/>
                <a:gd name="connsiteY10" fmla="*/ 2108886 h 2218063"/>
                <a:gd name="connsiteX11" fmla="*/ 160919 w 902540"/>
                <a:gd name="connsiteY11" fmla="*/ 2080054 h 2218063"/>
                <a:gd name="connsiteX12" fmla="*/ 313319 w 902540"/>
                <a:gd name="connsiteY12" fmla="*/ 1824681 h 2218063"/>
                <a:gd name="connsiteX13" fmla="*/ 403935 w 902540"/>
                <a:gd name="connsiteY13" fmla="*/ 1779373 h 2218063"/>
                <a:gd name="connsiteX14" fmla="*/ 473957 w 902540"/>
                <a:gd name="connsiteY14" fmla="*/ 1849394 h 2218063"/>
                <a:gd name="connsiteX15" fmla="*/ 391578 w 902540"/>
                <a:gd name="connsiteY15" fmla="*/ 2059459 h 2218063"/>
                <a:gd name="connsiteX16" fmla="*/ 428648 w 902540"/>
                <a:gd name="connsiteY16" fmla="*/ 2178908 h 2218063"/>
                <a:gd name="connsiteX17" fmla="*/ 560454 w 902540"/>
                <a:gd name="connsiteY17" fmla="*/ 2170670 h 2218063"/>
                <a:gd name="connsiteX18" fmla="*/ 791113 w 902540"/>
                <a:gd name="connsiteY18" fmla="*/ 1635210 h 2218063"/>
                <a:gd name="connsiteX19" fmla="*/ 902324 w 902540"/>
                <a:gd name="connsiteY19" fmla="*/ 1124465 h 2218063"/>
                <a:gd name="connsiteX20" fmla="*/ 815826 w 902540"/>
                <a:gd name="connsiteY20" fmla="*/ 1009135 h 2218063"/>
                <a:gd name="connsiteX21" fmla="*/ 692259 w 902540"/>
                <a:gd name="connsiteY21" fmla="*/ 1149178 h 2218063"/>
                <a:gd name="connsiteX22" fmla="*/ 601643 w 902540"/>
                <a:gd name="connsiteY22" fmla="*/ 1482810 h 2218063"/>
                <a:gd name="connsiteX23" fmla="*/ 552216 w 902540"/>
                <a:gd name="connsiteY23" fmla="*/ 1577545 h 2218063"/>
                <a:gd name="connsiteX24" fmla="*/ 441005 w 902540"/>
                <a:gd name="connsiteY24" fmla="*/ 1519880 h 2218063"/>
                <a:gd name="connsiteX25" fmla="*/ 548097 w 902540"/>
                <a:gd name="connsiteY25" fmla="*/ 1046205 h 2218063"/>
                <a:gd name="connsiteX26" fmla="*/ 597524 w 902540"/>
                <a:gd name="connsiteY26" fmla="*/ 486032 h 2218063"/>
                <a:gd name="connsiteX27" fmla="*/ 548097 w 90254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552216 w 902960"/>
                <a:gd name="connsiteY23" fmla="*/ 1577545 h 2218063"/>
                <a:gd name="connsiteX24" fmla="*/ 441005 w 902960"/>
                <a:gd name="connsiteY24" fmla="*/ 1519880 h 2218063"/>
                <a:gd name="connsiteX25" fmla="*/ 548097 w 902960"/>
                <a:gd name="connsiteY25" fmla="*/ 1046205 h 2218063"/>
                <a:gd name="connsiteX26" fmla="*/ 597524 w 902960"/>
                <a:gd name="connsiteY26" fmla="*/ 486032 h 2218063"/>
                <a:gd name="connsiteX27" fmla="*/ 548097 w 902960"/>
                <a:gd name="connsiteY27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601643 w 902960"/>
                <a:gd name="connsiteY22" fmla="*/ 1482810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576929 w 902960"/>
                <a:gd name="connsiteY22" fmla="*/ 1565189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218063"/>
                <a:gd name="connsiteX1" fmla="*/ 95016 w 902960"/>
                <a:gd name="connsiteY1" fmla="*/ 514865 h 2218063"/>
                <a:gd name="connsiteX2" fmla="*/ 4400 w 902960"/>
                <a:gd name="connsiteY2" fmla="*/ 1145059 h 2218063"/>
                <a:gd name="connsiteX3" fmla="*/ 144443 w 902960"/>
                <a:gd name="connsiteY3" fmla="*/ 1248032 h 2218063"/>
                <a:gd name="connsiteX4" fmla="*/ 222702 w 902960"/>
                <a:gd name="connsiteY4" fmla="*/ 955589 h 2218063"/>
                <a:gd name="connsiteX5" fmla="*/ 309200 w 902960"/>
                <a:gd name="connsiteY5" fmla="*/ 815546 h 2218063"/>
                <a:gd name="connsiteX6" fmla="*/ 370984 w 902960"/>
                <a:gd name="connsiteY6" fmla="*/ 848497 h 2218063"/>
                <a:gd name="connsiteX7" fmla="*/ 346270 w 902960"/>
                <a:gd name="connsiteY7" fmla="*/ 1107989 h 2218063"/>
                <a:gd name="connsiteX8" fmla="*/ 197989 w 902960"/>
                <a:gd name="connsiteY8" fmla="*/ 1618735 h 2218063"/>
                <a:gd name="connsiteX9" fmla="*/ 8519 w 902960"/>
                <a:gd name="connsiteY9" fmla="*/ 1989438 h 2218063"/>
                <a:gd name="connsiteX10" fmla="*/ 45589 w 902960"/>
                <a:gd name="connsiteY10" fmla="*/ 2108886 h 2218063"/>
                <a:gd name="connsiteX11" fmla="*/ 160919 w 902960"/>
                <a:gd name="connsiteY11" fmla="*/ 2080054 h 2218063"/>
                <a:gd name="connsiteX12" fmla="*/ 313319 w 902960"/>
                <a:gd name="connsiteY12" fmla="*/ 1824681 h 2218063"/>
                <a:gd name="connsiteX13" fmla="*/ 403935 w 902960"/>
                <a:gd name="connsiteY13" fmla="*/ 1779373 h 2218063"/>
                <a:gd name="connsiteX14" fmla="*/ 473957 w 902960"/>
                <a:gd name="connsiteY14" fmla="*/ 1849394 h 2218063"/>
                <a:gd name="connsiteX15" fmla="*/ 391578 w 902960"/>
                <a:gd name="connsiteY15" fmla="*/ 2059459 h 2218063"/>
                <a:gd name="connsiteX16" fmla="*/ 428648 w 902960"/>
                <a:gd name="connsiteY16" fmla="*/ 2178908 h 2218063"/>
                <a:gd name="connsiteX17" fmla="*/ 560454 w 902960"/>
                <a:gd name="connsiteY17" fmla="*/ 2170670 h 2218063"/>
                <a:gd name="connsiteX18" fmla="*/ 791113 w 902960"/>
                <a:gd name="connsiteY18" fmla="*/ 1635210 h 2218063"/>
                <a:gd name="connsiteX19" fmla="*/ 902324 w 902960"/>
                <a:gd name="connsiteY19" fmla="*/ 1124465 h 2218063"/>
                <a:gd name="connsiteX20" fmla="*/ 815826 w 902960"/>
                <a:gd name="connsiteY20" fmla="*/ 1009135 h 2218063"/>
                <a:gd name="connsiteX21" fmla="*/ 692259 w 902960"/>
                <a:gd name="connsiteY21" fmla="*/ 1149178 h 2218063"/>
                <a:gd name="connsiteX22" fmla="*/ 576929 w 902960"/>
                <a:gd name="connsiteY22" fmla="*/ 1565189 h 2218063"/>
                <a:gd name="connsiteX23" fmla="*/ 441005 w 902960"/>
                <a:gd name="connsiteY23" fmla="*/ 1519880 h 2218063"/>
                <a:gd name="connsiteX24" fmla="*/ 548097 w 902960"/>
                <a:gd name="connsiteY24" fmla="*/ 1046205 h 2218063"/>
                <a:gd name="connsiteX25" fmla="*/ 597524 w 902960"/>
                <a:gd name="connsiteY25" fmla="*/ 486032 h 2218063"/>
                <a:gd name="connsiteX26" fmla="*/ 548097 w 902960"/>
                <a:gd name="connsiteY26" fmla="*/ 0 h 2218063"/>
                <a:gd name="connsiteX0" fmla="*/ 24994 w 902960"/>
                <a:gd name="connsiteY0" fmla="*/ 4119 h 2187475"/>
                <a:gd name="connsiteX1" fmla="*/ 95016 w 902960"/>
                <a:gd name="connsiteY1" fmla="*/ 514865 h 2187475"/>
                <a:gd name="connsiteX2" fmla="*/ 4400 w 902960"/>
                <a:gd name="connsiteY2" fmla="*/ 1145059 h 2187475"/>
                <a:gd name="connsiteX3" fmla="*/ 144443 w 902960"/>
                <a:gd name="connsiteY3" fmla="*/ 1248032 h 2187475"/>
                <a:gd name="connsiteX4" fmla="*/ 222702 w 902960"/>
                <a:gd name="connsiteY4" fmla="*/ 955589 h 2187475"/>
                <a:gd name="connsiteX5" fmla="*/ 309200 w 902960"/>
                <a:gd name="connsiteY5" fmla="*/ 815546 h 2187475"/>
                <a:gd name="connsiteX6" fmla="*/ 370984 w 902960"/>
                <a:gd name="connsiteY6" fmla="*/ 848497 h 2187475"/>
                <a:gd name="connsiteX7" fmla="*/ 346270 w 902960"/>
                <a:gd name="connsiteY7" fmla="*/ 1107989 h 2187475"/>
                <a:gd name="connsiteX8" fmla="*/ 197989 w 902960"/>
                <a:gd name="connsiteY8" fmla="*/ 1618735 h 2187475"/>
                <a:gd name="connsiteX9" fmla="*/ 8519 w 902960"/>
                <a:gd name="connsiteY9" fmla="*/ 1989438 h 2187475"/>
                <a:gd name="connsiteX10" fmla="*/ 45589 w 902960"/>
                <a:gd name="connsiteY10" fmla="*/ 2108886 h 2187475"/>
                <a:gd name="connsiteX11" fmla="*/ 160919 w 902960"/>
                <a:gd name="connsiteY11" fmla="*/ 2080054 h 2187475"/>
                <a:gd name="connsiteX12" fmla="*/ 313319 w 902960"/>
                <a:gd name="connsiteY12" fmla="*/ 1824681 h 2187475"/>
                <a:gd name="connsiteX13" fmla="*/ 403935 w 902960"/>
                <a:gd name="connsiteY13" fmla="*/ 1779373 h 2187475"/>
                <a:gd name="connsiteX14" fmla="*/ 473957 w 902960"/>
                <a:gd name="connsiteY14" fmla="*/ 1849394 h 2187475"/>
                <a:gd name="connsiteX15" fmla="*/ 391578 w 902960"/>
                <a:gd name="connsiteY15" fmla="*/ 2059459 h 2187475"/>
                <a:gd name="connsiteX16" fmla="*/ 428648 w 902960"/>
                <a:gd name="connsiteY16" fmla="*/ 2178908 h 2187475"/>
                <a:gd name="connsiteX17" fmla="*/ 597524 w 902960"/>
                <a:gd name="connsiteY17" fmla="*/ 2117124 h 2187475"/>
                <a:gd name="connsiteX18" fmla="*/ 791113 w 902960"/>
                <a:gd name="connsiteY18" fmla="*/ 1635210 h 2187475"/>
                <a:gd name="connsiteX19" fmla="*/ 902324 w 902960"/>
                <a:gd name="connsiteY19" fmla="*/ 1124465 h 2187475"/>
                <a:gd name="connsiteX20" fmla="*/ 815826 w 902960"/>
                <a:gd name="connsiteY20" fmla="*/ 1009135 h 2187475"/>
                <a:gd name="connsiteX21" fmla="*/ 692259 w 902960"/>
                <a:gd name="connsiteY21" fmla="*/ 1149178 h 2187475"/>
                <a:gd name="connsiteX22" fmla="*/ 576929 w 902960"/>
                <a:gd name="connsiteY22" fmla="*/ 1565189 h 2187475"/>
                <a:gd name="connsiteX23" fmla="*/ 441005 w 902960"/>
                <a:gd name="connsiteY23" fmla="*/ 1519880 h 2187475"/>
                <a:gd name="connsiteX24" fmla="*/ 548097 w 902960"/>
                <a:gd name="connsiteY24" fmla="*/ 1046205 h 2187475"/>
                <a:gd name="connsiteX25" fmla="*/ 597524 w 902960"/>
                <a:gd name="connsiteY25" fmla="*/ 486032 h 2187475"/>
                <a:gd name="connsiteX26" fmla="*/ 548097 w 902960"/>
                <a:gd name="connsiteY26" fmla="*/ 0 h 2187475"/>
                <a:gd name="connsiteX0" fmla="*/ 24994 w 903706"/>
                <a:gd name="connsiteY0" fmla="*/ 4119 h 2187842"/>
                <a:gd name="connsiteX1" fmla="*/ 95016 w 903706"/>
                <a:gd name="connsiteY1" fmla="*/ 514865 h 2187842"/>
                <a:gd name="connsiteX2" fmla="*/ 4400 w 903706"/>
                <a:gd name="connsiteY2" fmla="*/ 1145059 h 2187842"/>
                <a:gd name="connsiteX3" fmla="*/ 144443 w 903706"/>
                <a:gd name="connsiteY3" fmla="*/ 1248032 h 2187842"/>
                <a:gd name="connsiteX4" fmla="*/ 222702 w 903706"/>
                <a:gd name="connsiteY4" fmla="*/ 955589 h 2187842"/>
                <a:gd name="connsiteX5" fmla="*/ 309200 w 903706"/>
                <a:gd name="connsiteY5" fmla="*/ 815546 h 2187842"/>
                <a:gd name="connsiteX6" fmla="*/ 370984 w 903706"/>
                <a:gd name="connsiteY6" fmla="*/ 848497 h 2187842"/>
                <a:gd name="connsiteX7" fmla="*/ 346270 w 903706"/>
                <a:gd name="connsiteY7" fmla="*/ 1107989 h 2187842"/>
                <a:gd name="connsiteX8" fmla="*/ 197989 w 903706"/>
                <a:gd name="connsiteY8" fmla="*/ 1618735 h 2187842"/>
                <a:gd name="connsiteX9" fmla="*/ 8519 w 903706"/>
                <a:gd name="connsiteY9" fmla="*/ 1989438 h 2187842"/>
                <a:gd name="connsiteX10" fmla="*/ 45589 w 903706"/>
                <a:gd name="connsiteY10" fmla="*/ 2108886 h 2187842"/>
                <a:gd name="connsiteX11" fmla="*/ 160919 w 903706"/>
                <a:gd name="connsiteY11" fmla="*/ 2080054 h 2187842"/>
                <a:gd name="connsiteX12" fmla="*/ 313319 w 903706"/>
                <a:gd name="connsiteY12" fmla="*/ 1824681 h 2187842"/>
                <a:gd name="connsiteX13" fmla="*/ 403935 w 903706"/>
                <a:gd name="connsiteY13" fmla="*/ 1779373 h 2187842"/>
                <a:gd name="connsiteX14" fmla="*/ 473957 w 903706"/>
                <a:gd name="connsiteY14" fmla="*/ 1849394 h 2187842"/>
                <a:gd name="connsiteX15" fmla="*/ 391578 w 903706"/>
                <a:gd name="connsiteY15" fmla="*/ 2059459 h 2187842"/>
                <a:gd name="connsiteX16" fmla="*/ 428648 w 903706"/>
                <a:gd name="connsiteY16" fmla="*/ 2178908 h 2187842"/>
                <a:gd name="connsiteX17" fmla="*/ 597524 w 903706"/>
                <a:gd name="connsiteY17" fmla="*/ 2117124 h 2187842"/>
                <a:gd name="connsiteX18" fmla="*/ 774637 w 903706"/>
                <a:gd name="connsiteY18" fmla="*/ 1626973 h 2187842"/>
                <a:gd name="connsiteX19" fmla="*/ 902324 w 903706"/>
                <a:gd name="connsiteY19" fmla="*/ 1124465 h 2187842"/>
                <a:gd name="connsiteX20" fmla="*/ 815826 w 903706"/>
                <a:gd name="connsiteY20" fmla="*/ 1009135 h 2187842"/>
                <a:gd name="connsiteX21" fmla="*/ 692259 w 903706"/>
                <a:gd name="connsiteY21" fmla="*/ 1149178 h 2187842"/>
                <a:gd name="connsiteX22" fmla="*/ 576929 w 903706"/>
                <a:gd name="connsiteY22" fmla="*/ 1565189 h 2187842"/>
                <a:gd name="connsiteX23" fmla="*/ 441005 w 903706"/>
                <a:gd name="connsiteY23" fmla="*/ 1519880 h 2187842"/>
                <a:gd name="connsiteX24" fmla="*/ 548097 w 903706"/>
                <a:gd name="connsiteY24" fmla="*/ 1046205 h 2187842"/>
                <a:gd name="connsiteX25" fmla="*/ 597524 w 903706"/>
                <a:gd name="connsiteY25" fmla="*/ 486032 h 2187842"/>
                <a:gd name="connsiteX26" fmla="*/ 548097 w 903706"/>
                <a:gd name="connsiteY26" fmla="*/ 0 h 2187842"/>
                <a:gd name="connsiteX0" fmla="*/ 24994 w 890628"/>
                <a:gd name="connsiteY0" fmla="*/ 4119 h 2187842"/>
                <a:gd name="connsiteX1" fmla="*/ 95016 w 890628"/>
                <a:gd name="connsiteY1" fmla="*/ 514865 h 2187842"/>
                <a:gd name="connsiteX2" fmla="*/ 4400 w 890628"/>
                <a:gd name="connsiteY2" fmla="*/ 1145059 h 2187842"/>
                <a:gd name="connsiteX3" fmla="*/ 144443 w 890628"/>
                <a:gd name="connsiteY3" fmla="*/ 1248032 h 2187842"/>
                <a:gd name="connsiteX4" fmla="*/ 222702 w 890628"/>
                <a:gd name="connsiteY4" fmla="*/ 955589 h 2187842"/>
                <a:gd name="connsiteX5" fmla="*/ 309200 w 890628"/>
                <a:gd name="connsiteY5" fmla="*/ 815546 h 2187842"/>
                <a:gd name="connsiteX6" fmla="*/ 370984 w 890628"/>
                <a:gd name="connsiteY6" fmla="*/ 848497 h 2187842"/>
                <a:gd name="connsiteX7" fmla="*/ 346270 w 890628"/>
                <a:gd name="connsiteY7" fmla="*/ 1107989 h 2187842"/>
                <a:gd name="connsiteX8" fmla="*/ 197989 w 890628"/>
                <a:gd name="connsiteY8" fmla="*/ 1618735 h 2187842"/>
                <a:gd name="connsiteX9" fmla="*/ 8519 w 890628"/>
                <a:gd name="connsiteY9" fmla="*/ 1989438 h 2187842"/>
                <a:gd name="connsiteX10" fmla="*/ 45589 w 890628"/>
                <a:gd name="connsiteY10" fmla="*/ 2108886 h 2187842"/>
                <a:gd name="connsiteX11" fmla="*/ 160919 w 890628"/>
                <a:gd name="connsiteY11" fmla="*/ 2080054 h 2187842"/>
                <a:gd name="connsiteX12" fmla="*/ 313319 w 890628"/>
                <a:gd name="connsiteY12" fmla="*/ 1824681 h 2187842"/>
                <a:gd name="connsiteX13" fmla="*/ 403935 w 890628"/>
                <a:gd name="connsiteY13" fmla="*/ 1779373 h 2187842"/>
                <a:gd name="connsiteX14" fmla="*/ 473957 w 890628"/>
                <a:gd name="connsiteY14" fmla="*/ 1849394 h 2187842"/>
                <a:gd name="connsiteX15" fmla="*/ 391578 w 890628"/>
                <a:gd name="connsiteY15" fmla="*/ 2059459 h 2187842"/>
                <a:gd name="connsiteX16" fmla="*/ 428648 w 890628"/>
                <a:gd name="connsiteY16" fmla="*/ 2178908 h 2187842"/>
                <a:gd name="connsiteX17" fmla="*/ 597524 w 890628"/>
                <a:gd name="connsiteY17" fmla="*/ 2117124 h 2187842"/>
                <a:gd name="connsiteX18" fmla="*/ 774637 w 890628"/>
                <a:gd name="connsiteY18" fmla="*/ 1626973 h 2187842"/>
                <a:gd name="connsiteX19" fmla="*/ 889967 w 890628"/>
                <a:gd name="connsiteY19" fmla="*/ 1153297 h 2187842"/>
                <a:gd name="connsiteX20" fmla="*/ 815826 w 890628"/>
                <a:gd name="connsiteY20" fmla="*/ 1009135 h 2187842"/>
                <a:gd name="connsiteX21" fmla="*/ 692259 w 890628"/>
                <a:gd name="connsiteY21" fmla="*/ 1149178 h 2187842"/>
                <a:gd name="connsiteX22" fmla="*/ 576929 w 890628"/>
                <a:gd name="connsiteY22" fmla="*/ 1565189 h 2187842"/>
                <a:gd name="connsiteX23" fmla="*/ 441005 w 890628"/>
                <a:gd name="connsiteY23" fmla="*/ 1519880 h 2187842"/>
                <a:gd name="connsiteX24" fmla="*/ 548097 w 890628"/>
                <a:gd name="connsiteY24" fmla="*/ 1046205 h 2187842"/>
                <a:gd name="connsiteX25" fmla="*/ 597524 w 890628"/>
                <a:gd name="connsiteY25" fmla="*/ 486032 h 2187842"/>
                <a:gd name="connsiteX26" fmla="*/ 548097 w 890628"/>
                <a:gd name="connsiteY26" fmla="*/ 0 h 2187842"/>
                <a:gd name="connsiteX0" fmla="*/ 24994 w 896306"/>
                <a:gd name="connsiteY0" fmla="*/ 4119 h 2187842"/>
                <a:gd name="connsiteX1" fmla="*/ 95016 w 896306"/>
                <a:gd name="connsiteY1" fmla="*/ 514865 h 2187842"/>
                <a:gd name="connsiteX2" fmla="*/ 4400 w 896306"/>
                <a:gd name="connsiteY2" fmla="*/ 1145059 h 2187842"/>
                <a:gd name="connsiteX3" fmla="*/ 144443 w 896306"/>
                <a:gd name="connsiteY3" fmla="*/ 1248032 h 2187842"/>
                <a:gd name="connsiteX4" fmla="*/ 222702 w 896306"/>
                <a:gd name="connsiteY4" fmla="*/ 955589 h 2187842"/>
                <a:gd name="connsiteX5" fmla="*/ 309200 w 896306"/>
                <a:gd name="connsiteY5" fmla="*/ 815546 h 2187842"/>
                <a:gd name="connsiteX6" fmla="*/ 370984 w 896306"/>
                <a:gd name="connsiteY6" fmla="*/ 848497 h 2187842"/>
                <a:gd name="connsiteX7" fmla="*/ 346270 w 896306"/>
                <a:gd name="connsiteY7" fmla="*/ 1107989 h 2187842"/>
                <a:gd name="connsiteX8" fmla="*/ 197989 w 896306"/>
                <a:gd name="connsiteY8" fmla="*/ 1618735 h 2187842"/>
                <a:gd name="connsiteX9" fmla="*/ 8519 w 896306"/>
                <a:gd name="connsiteY9" fmla="*/ 1989438 h 2187842"/>
                <a:gd name="connsiteX10" fmla="*/ 45589 w 896306"/>
                <a:gd name="connsiteY10" fmla="*/ 2108886 h 2187842"/>
                <a:gd name="connsiteX11" fmla="*/ 160919 w 896306"/>
                <a:gd name="connsiteY11" fmla="*/ 2080054 h 2187842"/>
                <a:gd name="connsiteX12" fmla="*/ 313319 w 896306"/>
                <a:gd name="connsiteY12" fmla="*/ 1824681 h 2187842"/>
                <a:gd name="connsiteX13" fmla="*/ 403935 w 896306"/>
                <a:gd name="connsiteY13" fmla="*/ 1779373 h 2187842"/>
                <a:gd name="connsiteX14" fmla="*/ 473957 w 896306"/>
                <a:gd name="connsiteY14" fmla="*/ 1849394 h 2187842"/>
                <a:gd name="connsiteX15" fmla="*/ 391578 w 896306"/>
                <a:gd name="connsiteY15" fmla="*/ 2059459 h 2187842"/>
                <a:gd name="connsiteX16" fmla="*/ 428648 w 896306"/>
                <a:gd name="connsiteY16" fmla="*/ 2178908 h 2187842"/>
                <a:gd name="connsiteX17" fmla="*/ 597524 w 896306"/>
                <a:gd name="connsiteY17" fmla="*/ 2117124 h 2187842"/>
                <a:gd name="connsiteX18" fmla="*/ 774637 w 896306"/>
                <a:gd name="connsiteY18" fmla="*/ 1626973 h 2187842"/>
                <a:gd name="connsiteX19" fmla="*/ 889967 w 896306"/>
                <a:gd name="connsiteY19" fmla="*/ 1153297 h 2187842"/>
                <a:gd name="connsiteX20" fmla="*/ 815826 w 896306"/>
                <a:gd name="connsiteY20" fmla="*/ 1009135 h 2187842"/>
                <a:gd name="connsiteX21" fmla="*/ 692259 w 896306"/>
                <a:gd name="connsiteY21" fmla="*/ 1149178 h 2187842"/>
                <a:gd name="connsiteX22" fmla="*/ 576929 w 896306"/>
                <a:gd name="connsiteY22" fmla="*/ 1565189 h 2187842"/>
                <a:gd name="connsiteX23" fmla="*/ 441005 w 896306"/>
                <a:gd name="connsiteY23" fmla="*/ 1519880 h 2187842"/>
                <a:gd name="connsiteX24" fmla="*/ 548097 w 896306"/>
                <a:gd name="connsiteY24" fmla="*/ 1046205 h 2187842"/>
                <a:gd name="connsiteX25" fmla="*/ 597524 w 896306"/>
                <a:gd name="connsiteY25" fmla="*/ 486032 h 2187842"/>
                <a:gd name="connsiteX26" fmla="*/ 548097 w 896306"/>
                <a:gd name="connsiteY26" fmla="*/ 0 h 2187842"/>
                <a:gd name="connsiteX0" fmla="*/ 24994 w 896306"/>
                <a:gd name="connsiteY0" fmla="*/ 4119 h 2187842"/>
                <a:gd name="connsiteX1" fmla="*/ 95016 w 896306"/>
                <a:gd name="connsiteY1" fmla="*/ 514865 h 2187842"/>
                <a:gd name="connsiteX2" fmla="*/ 4400 w 896306"/>
                <a:gd name="connsiteY2" fmla="*/ 1145059 h 2187842"/>
                <a:gd name="connsiteX3" fmla="*/ 144443 w 896306"/>
                <a:gd name="connsiteY3" fmla="*/ 1248032 h 2187842"/>
                <a:gd name="connsiteX4" fmla="*/ 222702 w 896306"/>
                <a:gd name="connsiteY4" fmla="*/ 955589 h 2187842"/>
                <a:gd name="connsiteX5" fmla="*/ 309200 w 896306"/>
                <a:gd name="connsiteY5" fmla="*/ 815546 h 2187842"/>
                <a:gd name="connsiteX6" fmla="*/ 370984 w 896306"/>
                <a:gd name="connsiteY6" fmla="*/ 848497 h 2187842"/>
                <a:gd name="connsiteX7" fmla="*/ 346270 w 896306"/>
                <a:gd name="connsiteY7" fmla="*/ 1107989 h 2187842"/>
                <a:gd name="connsiteX8" fmla="*/ 197989 w 896306"/>
                <a:gd name="connsiteY8" fmla="*/ 1618735 h 2187842"/>
                <a:gd name="connsiteX9" fmla="*/ 8519 w 896306"/>
                <a:gd name="connsiteY9" fmla="*/ 1989438 h 2187842"/>
                <a:gd name="connsiteX10" fmla="*/ 45589 w 896306"/>
                <a:gd name="connsiteY10" fmla="*/ 2108886 h 2187842"/>
                <a:gd name="connsiteX11" fmla="*/ 160919 w 896306"/>
                <a:gd name="connsiteY11" fmla="*/ 2080054 h 2187842"/>
                <a:gd name="connsiteX12" fmla="*/ 313319 w 896306"/>
                <a:gd name="connsiteY12" fmla="*/ 1824681 h 2187842"/>
                <a:gd name="connsiteX13" fmla="*/ 403935 w 896306"/>
                <a:gd name="connsiteY13" fmla="*/ 1779373 h 2187842"/>
                <a:gd name="connsiteX14" fmla="*/ 473957 w 896306"/>
                <a:gd name="connsiteY14" fmla="*/ 1849394 h 2187842"/>
                <a:gd name="connsiteX15" fmla="*/ 391578 w 896306"/>
                <a:gd name="connsiteY15" fmla="*/ 2059459 h 2187842"/>
                <a:gd name="connsiteX16" fmla="*/ 428648 w 896306"/>
                <a:gd name="connsiteY16" fmla="*/ 2178908 h 2187842"/>
                <a:gd name="connsiteX17" fmla="*/ 597524 w 896306"/>
                <a:gd name="connsiteY17" fmla="*/ 2117124 h 2187842"/>
                <a:gd name="connsiteX18" fmla="*/ 774637 w 896306"/>
                <a:gd name="connsiteY18" fmla="*/ 1626973 h 2187842"/>
                <a:gd name="connsiteX19" fmla="*/ 889967 w 896306"/>
                <a:gd name="connsiteY19" fmla="*/ 1153297 h 2187842"/>
                <a:gd name="connsiteX20" fmla="*/ 815826 w 896306"/>
                <a:gd name="connsiteY20" fmla="*/ 1009135 h 2187842"/>
                <a:gd name="connsiteX21" fmla="*/ 692259 w 896306"/>
                <a:gd name="connsiteY21" fmla="*/ 1149178 h 2187842"/>
                <a:gd name="connsiteX22" fmla="*/ 576929 w 896306"/>
                <a:gd name="connsiteY22" fmla="*/ 1565189 h 2187842"/>
                <a:gd name="connsiteX23" fmla="*/ 441005 w 896306"/>
                <a:gd name="connsiteY23" fmla="*/ 1519880 h 2187842"/>
                <a:gd name="connsiteX24" fmla="*/ 548097 w 896306"/>
                <a:gd name="connsiteY24" fmla="*/ 1046205 h 2187842"/>
                <a:gd name="connsiteX25" fmla="*/ 597524 w 896306"/>
                <a:gd name="connsiteY25" fmla="*/ 486032 h 2187842"/>
                <a:gd name="connsiteX26" fmla="*/ 548097 w 896306"/>
                <a:gd name="connsiteY26" fmla="*/ 0 h 2187842"/>
                <a:gd name="connsiteX0" fmla="*/ 24994 w 898355"/>
                <a:gd name="connsiteY0" fmla="*/ 4119 h 2187842"/>
                <a:gd name="connsiteX1" fmla="*/ 95016 w 898355"/>
                <a:gd name="connsiteY1" fmla="*/ 514865 h 2187842"/>
                <a:gd name="connsiteX2" fmla="*/ 4400 w 898355"/>
                <a:gd name="connsiteY2" fmla="*/ 1145059 h 2187842"/>
                <a:gd name="connsiteX3" fmla="*/ 144443 w 898355"/>
                <a:gd name="connsiteY3" fmla="*/ 1248032 h 2187842"/>
                <a:gd name="connsiteX4" fmla="*/ 222702 w 898355"/>
                <a:gd name="connsiteY4" fmla="*/ 955589 h 2187842"/>
                <a:gd name="connsiteX5" fmla="*/ 309200 w 898355"/>
                <a:gd name="connsiteY5" fmla="*/ 815546 h 2187842"/>
                <a:gd name="connsiteX6" fmla="*/ 370984 w 898355"/>
                <a:gd name="connsiteY6" fmla="*/ 848497 h 2187842"/>
                <a:gd name="connsiteX7" fmla="*/ 346270 w 898355"/>
                <a:gd name="connsiteY7" fmla="*/ 1107989 h 2187842"/>
                <a:gd name="connsiteX8" fmla="*/ 197989 w 898355"/>
                <a:gd name="connsiteY8" fmla="*/ 1618735 h 2187842"/>
                <a:gd name="connsiteX9" fmla="*/ 8519 w 898355"/>
                <a:gd name="connsiteY9" fmla="*/ 1989438 h 2187842"/>
                <a:gd name="connsiteX10" fmla="*/ 45589 w 898355"/>
                <a:gd name="connsiteY10" fmla="*/ 2108886 h 2187842"/>
                <a:gd name="connsiteX11" fmla="*/ 160919 w 898355"/>
                <a:gd name="connsiteY11" fmla="*/ 2080054 h 2187842"/>
                <a:gd name="connsiteX12" fmla="*/ 313319 w 898355"/>
                <a:gd name="connsiteY12" fmla="*/ 1824681 h 2187842"/>
                <a:gd name="connsiteX13" fmla="*/ 403935 w 898355"/>
                <a:gd name="connsiteY13" fmla="*/ 1779373 h 2187842"/>
                <a:gd name="connsiteX14" fmla="*/ 473957 w 898355"/>
                <a:gd name="connsiteY14" fmla="*/ 1849394 h 2187842"/>
                <a:gd name="connsiteX15" fmla="*/ 391578 w 898355"/>
                <a:gd name="connsiteY15" fmla="*/ 2059459 h 2187842"/>
                <a:gd name="connsiteX16" fmla="*/ 428648 w 898355"/>
                <a:gd name="connsiteY16" fmla="*/ 2178908 h 2187842"/>
                <a:gd name="connsiteX17" fmla="*/ 597524 w 898355"/>
                <a:gd name="connsiteY17" fmla="*/ 2117124 h 2187842"/>
                <a:gd name="connsiteX18" fmla="*/ 774637 w 898355"/>
                <a:gd name="connsiteY18" fmla="*/ 1626973 h 2187842"/>
                <a:gd name="connsiteX19" fmla="*/ 889967 w 898355"/>
                <a:gd name="connsiteY19" fmla="*/ 1153297 h 2187842"/>
                <a:gd name="connsiteX20" fmla="*/ 815826 w 898355"/>
                <a:gd name="connsiteY20" fmla="*/ 1009135 h 2187842"/>
                <a:gd name="connsiteX21" fmla="*/ 692259 w 898355"/>
                <a:gd name="connsiteY21" fmla="*/ 1149178 h 2187842"/>
                <a:gd name="connsiteX22" fmla="*/ 576929 w 898355"/>
                <a:gd name="connsiteY22" fmla="*/ 1565189 h 2187842"/>
                <a:gd name="connsiteX23" fmla="*/ 441005 w 898355"/>
                <a:gd name="connsiteY23" fmla="*/ 1519880 h 2187842"/>
                <a:gd name="connsiteX24" fmla="*/ 548097 w 898355"/>
                <a:gd name="connsiteY24" fmla="*/ 1046205 h 2187842"/>
                <a:gd name="connsiteX25" fmla="*/ 597524 w 898355"/>
                <a:gd name="connsiteY25" fmla="*/ 486032 h 2187842"/>
                <a:gd name="connsiteX26" fmla="*/ 548097 w 898355"/>
                <a:gd name="connsiteY26" fmla="*/ 0 h 2187842"/>
                <a:gd name="connsiteX0" fmla="*/ 24994 w 897208"/>
                <a:gd name="connsiteY0" fmla="*/ 4119 h 2187842"/>
                <a:gd name="connsiteX1" fmla="*/ 95016 w 897208"/>
                <a:gd name="connsiteY1" fmla="*/ 514865 h 2187842"/>
                <a:gd name="connsiteX2" fmla="*/ 4400 w 897208"/>
                <a:gd name="connsiteY2" fmla="*/ 1145059 h 2187842"/>
                <a:gd name="connsiteX3" fmla="*/ 144443 w 897208"/>
                <a:gd name="connsiteY3" fmla="*/ 1248032 h 2187842"/>
                <a:gd name="connsiteX4" fmla="*/ 222702 w 897208"/>
                <a:gd name="connsiteY4" fmla="*/ 955589 h 2187842"/>
                <a:gd name="connsiteX5" fmla="*/ 309200 w 897208"/>
                <a:gd name="connsiteY5" fmla="*/ 815546 h 2187842"/>
                <a:gd name="connsiteX6" fmla="*/ 370984 w 897208"/>
                <a:gd name="connsiteY6" fmla="*/ 848497 h 2187842"/>
                <a:gd name="connsiteX7" fmla="*/ 346270 w 897208"/>
                <a:gd name="connsiteY7" fmla="*/ 1107989 h 2187842"/>
                <a:gd name="connsiteX8" fmla="*/ 197989 w 897208"/>
                <a:gd name="connsiteY8" fmla="*/ 1618735 h 2187842"/>
                <a:gd name="connsiteX9" fmla="*/ 8519 w 897208"/>
                <a:gd name="connsiteY9" fmla="*/ 1989438 h 2187842"/>
                <a:gd name="connsiteX10" fmla="*/ 45589 w 897208"/>
                <a:gd name="connsiteY10" fmla="*/ 2108886 h 2187842"/>
                <a:gd name="connsiteX11" fmla="*/ 160919 w 897208"/>
                <a:gd name="connsiteY11" fmla="*/ 2080054 h 2187842"/>
                <a:gd name="connsiteX12" fmla="*/ 313319 w 897208"/>
                <a:gd name="connsiteY12" fmla="*/ 1824681 h 2187842"/>
                <a:gd name="connsiteX13" fmla="*/ 403935 w 897208"/>
                <a:gd name="connsiteY13" fmla="*/ 1779373 h 2187842"/>
                <a:gd name="connsiteX14" fmla="*/ 473957 w 897208"/>
                <a:gd name="connsiteY14" fmla="*/ 1849394 h 2187842"/>
                <a:gd name="connsiteX15" fmla="*/ 391578 w 897208"/>
                <a:gd name="connsiteY15" fmla="*/ 2059459 h 2187842"/>
                <a:gd name="connsiteX16" fmla="*/ 428648 w 897208"/>
                <a:gd name="connsiteY16" fmla="*/ 2178908 h 2187842"/>
                <a:gd name="connsiteX17" fmla="*/ 597524 w 897208"/>
                <a:gd name="connsiteY17" fmla="*/ 2117124 h 2187842"/>
                <a:gd name="connsiteX18" fmla="*/ 774637 w 897208"/>
                <a:gd name="connsiteY18" fmla="*/ 1626973 h 2187842"/>
                <a:gd name="connsiteX19" fmla="*/ 889967 w 897208"/>
                <a:gd name="connsiteY19" fmla="*/ 1153297 h 2187842"/>
                <a:gd name="connsiteX20" fmla="*/ 815826 w 897208"/>
                <a:gd name="connsiteY20" fmla="*/ 1009135 h 2187842"/>
                <a:gd name="connsiteX21" fmla="*/ 692259 w 897208"/>
                <a:gd name="connsiteY21" fmla="*/ 1149178 h 2187842"/>
                <a:gd name="connsiteX22" fmla="*/ 576929 w 897208"/>
                <a:gd name="connsiteY22" fmla="*/ 1565189 h 2187842"/>
                <a:gd name="connsiteX23" fmla="*/ 441005 w 897208"/>
                <a:gd name="connsiteY23" fmla="*/ 1519880 h 2187842"/>
                <a:gd name="connsiteX24" fmla="*/ 548097 w 897208"/>
                <a:gd name="connsiteY24" fmla="*/ 1046205 h 2187842"/>
                <a:gd name="connsiteX25" fmla="*/ 597524 w 897208"/>
                <a:gd name="connsiteY25" fmla="*/ 486032 h 2187842"/>
                <a:gd name="connsiteX26" fmla="*/ 548097 w 897208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97524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97524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22702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0984 w 892436"/>
                <a:gd name="connsiteY6" fmla="*/ 848497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09200 w 892436"/>
                <a:gd name="connsiteY5" fmla="*/ 815546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29795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29795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75103 w 892436"/>
                <a:gd name="connsiteY6" fmla="*/ 889686 h 2187842"/>
                <a:gd name="connsiteX7" fmla="*/ 346270 w 892436"/>
                <a:gd name="connsiteY7" fmla="*/ 1107989 h 2187842"/>
                <a:gd name="connsiteX8" fmla="*/ 197989 w 892436"/>
                <a:gd name="connsiteY8" fmla="*/ 1618735 h 2187842"/>
                <a:gd name="connsiteX9" fmla="*/ 8519 w 892436"/>
                <a:gd name="connsiteY9" fmla="*/ 1989438 h 2187842"/>
                <a:gd name="connsiteX10" fmla="*/ 45589 w 892436"/>
                <a:gd name="connsiteY10" fmla="*/ 2108886 h 2187842"/>
                <a:gd name="connsiteX11" fmla="*/ 160919 w 892436"/>
                <a:gd name="connsiteY11" fmla="*/ 2080054 h 2187842"/>
                <a:gd name="connsiteX12" fmla="*/ 313319 w 892436"/>
                <a:gd name="connsiteY12" fmla="*/ 1824681 h 2187842"/>
                <a:gd name="connsiteX13" fmla="*/ 403935 w 892436"/>
                <a:gd name="connsiteY13" fmla="*/ 1779373 h 2187842"/>
                <a:gd name="connsiteX14" fmla="*/ 473957 w 892436"/>
                <a:gd name="connsiteY14" fmla="*/ 1849394 h 2187842"/>
                <a:gd name="connsiteX15" fmla="*/ 391578 w 892436"/>
                <a:gd name="connsiteY15" fmla="*/ 2059459 h 2187842"/>
                <a:gd name="connsiteX16" fmla="*/ 428648 w 892436"/>
                <a:gd name="connsiteY16" fmla="*/ 2178908 h 2187842"/>
                <a:gd name="connsiteX17" fmla="*/ 585167 w 892436"/>
                <a:gd name="connsiteY17" fmla="*/ 2117124 h 2187842"/>
                <a:gd name="connsiteX18" fmla="*/ 774637 w 892436"/>
                <a:gd name="connsiteY18" fmla="*/ 1626973 h 2187842"/>
                <a:gd name="connsiteX19" fmla="*/ 885848 w 892436"/>
                <a:gd name="connsiteY19" fmla="*/ 1165653 h 2187842"/>
                <a:gd name="connsiteX20" fmla="*/ 815826 w 892436"/>
                <a:gd name="connsiteY20" fmla="*/ 1009135 h 2187842"/>
                <a:gd name="connsiteX21" fmla="*/ 692259 w 892436"/>
                <a:gd name="connsiteY21" fmla="*/ 1149178 h 2187842"/>
                <a:gd name="connsiteX22" fmla="*/ 576929 w 892436"/>
                <a:gd name="connsiteY22" fmla="*/ 1565189 h 2187842"/>
                <a:gd name="connsiteX23" fmla="*/ 441005 w 892436"/>
                <a:gd name="connsiteY23" fmla="*/ 1519880 h 2187842"/>
                <a:gd name="connsiteX24" fmla="*/ 548097 w 892436"/>
                <a:gd name="connsiteY24" fmla="*/ 1046205 h 2187842"/>
                <a:gd name="connsiteX25" fmla="*/ 597524 w 892436"/>
                <a:gd name="connsiteY25" fmla="*/ 486032 h 2187842"/>
                <a:gd name="connsiteX26" fmla="*/ 548097 w 892436"/>
                <a:gd name="connsiteY26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47416 w 892436"/>
                <a:gd name="connsiteY4" fmla="*/ 955589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45059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87842"/>
                <a:gd name="connsiteX1" fmla="*/ 95016 w 892436"/>
                <a:gd name="connsiteY1" fmla="*/ 514865 h 2187842"/>
                <a:gd name="connsiteX2" fmla="*/ 4400 w 892436"/>
                <a:gd name="connsiteY2" fmla="*/ 1124464 h 2187842"/>
                <a:gd name="connsiteX3" fmla="*/ 144443 w 892436"/>
                <a:gd name="connsiteY3" fmla="*/ 1248032 h 2187842"/>
                <a:gd name="connsiteX4" fmla="*/ 239178 w 892436"/>
                <a:gd name="connsiteY4" fmla="*/ 980302 h 2187842"/>
                <a:gd name="connsiteX5" fmla="*/ 313319 w 892436"/>
                <a:gd name="connsiteY5" fmla="*/ 819665 h 2187842"/>
                <a:gd name="connsiteX6" fmla="*/ 346270 w 892436"/>
                <a:gd name="connsiteY6" fmla="*/ 1107989 h 2187842"/>
                <a:gd name="connsiteX7" fmla="*/ 197989 w 892436"/>
                <a:gd name="connsiteY7" fmla="*/ 1618735 h 2187842"/>
                <a:gd name="connsiteX8" fmla="*/ 8519 w 892436"/>
                <a:gd name="connsiteY8" fmla="*/ 1989438 h 2187842"/>
                <a:gd name="connsiteX9" fmla="*/ 45589 w 892436"/>
                <a:gd name="connsiteY9" fmla="*/ 2108886 h 2187842"/>
                <a:gd name="connsiteX10" fmla="*/ 160919 w 892436"/>
                <a:gd name="connsiteY10" fmla="*/ 2080054 h 2187842"/>
                <a:gd name="connsiteX11" fmla="*/ 313319 w 892436"/>
                <a:gd name="connsiteY11" fmla="*/ 1824681 h 2187842"/>
                <a:gd name="connsiteX12" fmla="*/ 403935 w 892436"/>
                <a:gd name="connsiteY12" fmla="*/ 1779373 h 2187842"/>
                <a:gd name="connsiteX13" fmla="*/ 473957 w 892436"/>
                <a:gd name="connsiteY13" fmla="*/ 1849394 h 2187842"/>
                <a:gd name="connsiteX14" fmla="*/ 391578 w 892436"/>
                <a:gd name="connsiteY14" fmla="*/ 2059459 h 2187842"/>
                <a:gd name="connsiteX15" fmla="*/ 428648 w 892436"/>
                <a:gd name="connsiteY15" fmla="*/ 2178908 h 2187842"/>
                <a:gd name="connsiteX16" fmla="*/ 585167 w 892436"/>
                <a:gd name="connsiteY16" fmla="*/ 2117124 h 2187842"/>
                <a:gd name="connsiteX17" fmla="*/ 774637 w 892436"/>
                <a:gd name="connsiteY17" fmla="*/ 1626973 h 2187842"/>
                <a:gd name="connsiteX18" fmla="*/ 885848 w 892436"/>
                <a:gd name="connsiteY18" fmla="*/ 1165653 h 2187842"/>
                <a:gd name="connsiteX19" fmla="*/ 815826 w 892436"/>
                <a:gd name="connsiteY19" fmla="*/ 1009135 h 2187842"/>
                <a:gd name="connsiteX20" fmla="*/ 692259 w 892436"/>
                <a:gd name="connsiteY20" fmla="*/ 1149178 h 2187842"/>
                <a:gd name="connsiteX21" fmla="*/ 576929 w 892436"/>
                <a:gd name="connsiteY21" fmla="*/ 1565189 h 2187842"/>
                <a:gd name="connsiteX22" fmla="*/ 441005 w 892436"/>
                <a:gd name="connsiteY22" fmla="*/ 1519880 h 2187842"/>
                <a:gd name="connsiteX23" fmla="*/ 548097 w 892436"/>
                <a:gd name="connsiteY23" fmla="*/ 1046205 h 2187842"/>
                <a:gd name="connsiteX24" fmla="*/ 597524 w 892436"/>
                <a:gd name="connsiteY24" fmla="*/ 486032 h 2187842"/>
                <a:gd name="connsiteX25" fmla="*/ 548097 w 892436"/>
                <a:gd name="connsiteY25" fmla="*/ 0 h 2187842"/>
                <a:gd name="connsiteX0" fmla="*/ 24994 w 892436"/>
                <a:gd name="connsiteY0" fmla="*/ 4119 h 2192807"/>
                <a:gd name="connsiteX1" fmla="*/ 95016 w 892436"/>
                <a:gd name="connsiteY1" fmla="*/ 514865 h 2192807"/>
                <a:gd name="connsiteX2" fmla="*/ 4400 w 892436"/>
                <a:gd name="connsiteY2" fmla="*/ 1124464 h 2192807"/>
                <a:gd name="connsiteX3" fmla="*/ 144443 w 892436"/>
                <a:gd name="connsiteY3" fmla="*/ 1248032 h 2192807"/>
                <a:gd name="connsiteX4" fmla="*/ 239178 w 892436"/>
                <a:gd name="connsiteY4" fmla="*/ 980302 h 2192807"/>
                <a:gd name="connsiteX5" fmla="*/ 313319 w 892436"/>
                <a:gd name="connsiteY5" fmla="*/ 819665 h 2192807"/>
                <a:gd name="connsiteX6" fmla="*/ 346270 w 892436"/>
                <a:gd name="connsiteY6" fmla="*/ 1107989 h 2192807"/>
                <a:gd name="connsiteX7" fmla="*/ 197989 w 892436"/>
                <a:gd name="connsiteY7" fmla="*/ 1618735 h 2192807"/>
                <a:gd name="connsiteX8" fmla="*/ 8519 w 892436"/>
                <a:gd name="connsiteY8" fmla="*/ 1989438 h 2192807"/>
                <a:gd name="connsiteX9" fmla="*/ 45589 w 892436"/>
                <a:gd name="connsiteY9" fmla="*/ 2108886 h 2192807"/>
                <a:gd name="connsiteX10" fmla="*/ 160919 w 892436"/>
                <a:gd name="connsiteY10" fmla="*/ 2080054 h 2192807"/>
                <a:gd name="connsiteX11" fmla="*/ 313319 w 892436"/>
                <a:gd name="connsiteY11" fmla="*/ 1824681 h 2192807"/>
                <a:gd name="connsiteX12" fmla="*/ 403935 w 892436"/>
                <a:gd name="connsiteY12" fmla="*/ 1779373 h 2192807"/>
                <a:gd name="connsiteX13" fmla="*/ 473957 w 892436"/>
                <a:gd name="connsiteY13" fmla="*/ 1849394 h 2192807"/>
                <a:gd name="connsiteX14" fmla="*/ 391578 w 892436"/>
                <a:gd name="connsiteY14" fmla="*/ 2059459 h 2192807"/>
                <a:gd name="connsiteX15" fmla="*/ 428648 w 892436"/>
                <a:gd name="connsiteY15" fmla="*/ 2178908 h 2192807"/>
                <a:gd name="connsiteX16" fmla="*/ 585167 w 892436"/>
                <a:gd name="connsiteY16" fmla="*/ 2117124 h 2192807"/>
                <a:gd name="connsiteX17" fmla="*/ 774637 w 892436"/>
                <a:gd name="connsiteY17" fmla="*/ 1626973 h 2192807"/>
                <a:gd name="connsiteX18" fmla="*/ 885848 w 892436"/>
                <a:gd name="connsiteY18" fmla="*/ 1165653 h 2192807"/>
                <a:gd name="connsiteX19" fmla="*/ 815826 w 892436"/>
                <a:gd name="connsiteY19" fmla="*/ 1009135 h 2192807"/>
                <a:gd name="connsiteX20" fmla="*/ 692259 w 892436"/>
                <a:gd name="connsiteY20" fmla="*/ 1149178 h 2192807"/>
                <a:gd name="connsiteX21" fmla="*/ 576929 w 892436"/>
                <a:gd name="connsiteY21" fmla="*/ 1565189 h 2192807"/>
                <a:gd name="connsiteX22" fmla="*/ 441005 w 892436"/>
                <a:gd name="connsiteY22" fmla="*/ 1519880 h 2192807"/>
                <a:gd name="connsiteX23" fmla="*/ 548097 w 892436"/>
                <a:gd name="connsiteY23" fmla="*/ 1046205 h 2192807"/>
                <a:gd name="connsiteX24" fmla="*/ 597524 w 892436"/>
                <a:gd name="connsiteY24" fmla="*/ 486032 h 2192807"/>
                <a:gd name="connsiteX25" fmla="*/ 548097 w 892436"/>
                <a:gd name="connsiteY25" fmla="*/ 0 h 2192807"/>
                <a:gd name="connsiteX0" fmla="*/ 24994 w 892436"/>
                <a:gd name="connsiteY0" fmla="*/ 4119 h 2187367"/>
                <a:gd name="connsiteX1" fmla="*/ 95016 w 892436"/>
                <a:gd name="connsiteY1" fmla="*/ 514865 h 2187367"/>
                <a:gd name="connsiteX2" fmla="*/ 4400 w 892436"/>
                <a:gd name="connsiteY2" fmla="*/ 1124464 h 2187367"/>
                <a:gd name="connsiteX3" fmla="*/ 144443 w 892436"/>
                <a:gd name="connsiteY3" fmla="*/ 1248032 h 2187367"/>
                <a:gd name="connsiteX4" fmla="*/ 239178 w 892436"/>
                <a:gd name="connsiteY4" fmla="*/ 980302 h 2187367"/>
                <a:gd name="connsiteX5" fmla="*/ 313319 w 892436"/>
                <a:gd name="connsiteY5" fmla="*/ 819665 h 2187367"/>
                <a:gd name="connsiteX6" fmla="*/ 346270 w 892436"/>
                <a:gd name="connsiteY6" fmla="*/ 1107989 h 2187367"/>
                <a:gd name="connsiteX7" fmla="*/ 197989 w 892436"/>
                <a:gd name="connsiteY7" fmla="*/ 1618735 h 2187367"/>
                <a:gd name="connsiteX8" fmla="*/ 8519 w 892436"/>
                <a:gd name="connsiteY8" fmla="*/ 1989438 h 2187367"/>
                <a:gd name="connsiteX9" fmla="*/ 45589 w 892436"/>
                <a:gd name="connsiteY9" fmla="*/ 2108886 h 2187367"/>
                <a:gd name="connsiteX10" fmla="*/ 160919 w 892436"/>
                <a:gd name="connsiteY10" fmla="*/ 2080054 h 2187367"/>
                <a:gd name="connsiteX11" fmla="*/ 313319 w 892436"/>
                <a:gd name="connsiteY11" fmla="*/ 1824681 h 2187367"/>
                <a:gd name="connsiteX12" fmla="*/ 403935 w 892436"/>
                <a:gd name="connsiteY12" fmla="*/ 1779373 h 2187367"/>
                <a:gd name="connsiteX13" fmla="*/ 473957 w 892436"/>
                <a:gd name="connsiteY13" fmla="*/ 1849394 h 2187367"/>
                <a:gd name="connsiteX14" fmla="*/ 391578 w 892436"/>
                <a:gd name="connsiteY14" fmla="*/ 2059459 h 2187367"/>
                <a:gd name="connsiteX15" fmla="*/ 428648 w 892436"/>
                <a:gd name="connsiteY15" fmla="*/ 2178908 h 2187367"/>
                <a:gd name="connsiteX16" fmla="*/ 585167 w 892436"/>
                <a:gd name="connsiteY16" fmla="*/ 2104767 h 2187367"/>
                <a:gd name="connsiteX17" fmla="*/ 774637 w 892436"/>
                <a:gd name="connsiteY17" fmla="*/ 1626973 h 2187367"/>
                <a:gd name="connsiteX18" fmla="*/ 885848 w 892436"/>
                <a:gd name="connsiteY18" fmla="*/ 1165653 h 2187367"/>
                <a:gd name="connsiteX19" fmla="*/ 815826 w 892436"/>
                <a:gd name="connsiteY19" fmla="*/ 1009135 h 2187367"/>
                <a:gd name="connsiteX20" fmla="*/ 692259 w 892436"/>
                <a:gd name="connsiteY20" fmla="*/ 1149178 h 2187367"/>
                <a:gd name="connsiteX21" fmla="*/ 576929 w 892436"/>
                <a:gd name="connsiteY21" fmla="*/ 1565189 h 2187367"/>
                <a:gd name="connsiteX22" fmla="*/ 441005 w 892436"/>
                <a:gd name="connsiteY22" fmla="*/ 1519880 h 2187367"/>
                <a:gd name="connsiteX23" fmla="*/ 548097 w 892436"/>
                <a:gd name="connsiteY23" fmla="*/ 1046205 h 2187367"/>
                <a:gd name="connsiteX24" fmla="*/ 597524 w 892436"/>
                <a:gd name="connsiteY24" fmla="*/ 486032 h 2187367"/>
                <a:gd name="connsiteX25" fmla="*/ 548097 w 892436"/>
                <a:gd name="connsiteY25" fmla="*/ 0 h 2187367"/>
                <a:gd name="connsiteX0" fmla="*/ 95016 w 892436"/>
                <a:gd name="connsiteY0" fmla="*/ 514865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4400 w 892436"/>
                <a:gd name="connsiteY1" fmla="*/ 1124464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44443 w 892436"/>
                <a:gd name="connsiteY2" fmla="*/ 1248032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39178 w 892436"/>
                <a:gd name="connsiteY3" fmla="*/ 980302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28529 w 892436"/>
                <a:gd name="connsiteY2" fmla="*/ 124616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95688 w 892436"/>
                <a:gd name="connsiteY2" fmla="*/ 1229912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95688 w 892436"/>
                <a:gd name="connsiteY2" fmla="*/ 1229912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19806 w 892436"/>
                <a:gd name="connsiteY1" fmla="*/ 1120065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101562 w 892436"/>
                <a:gd name="connsiteY0" fmla="*/ 595716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97745 w 892436"/>
                <a:gd name="connsiteY0" fmla="*/ 665381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10990 w 892436"/>
                <a:gd name="connsiteY3" fmla="*/ 982584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100087 w 892436"/>
                <a:gd name="connsiteY2" fmla="*/ 1245318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  <a:gd name="connsiteX0" fmla="*/ 88350 w 892436"/>
                <a:gd name="connsiteY0" fmla="*/ 666142 h 2187367"/>
                <a:gd name="connsiteX1" fmla="*/ 21163 w 892436"/>
                <a:gd name="connsiteY1" fmla="*/ 1097888 h 2187367"/>
                <a:gd name="connsiteX2" fmla="*/ 84426 w 892436"/>
                <a:gd name="connsiteY2" fmla="*/ 1246585 h 2187367"/>
                <a:gd name="connsiteX3" fmla="*/ 227158 w 892436"/>
                <a:gd name="connsiteY3" fmla="*/ 987580 h 2187367"/>
                <a:gd name="connsiteX4" fmla="*/ 313319 w 892436"/>
                <a:gd name="connsiteY4" fmla="*/ 819665 h 2187367"/>
                <a:gd name="connsiteX5" fmla="*/ 346270 w 892436"/>
                <a:gd name="connsiteY5" fmla="*/ 1107989 h 2187367"/>
                <a:gd name="connsiteX6" fmla="*/ 197989 w 892436"/>
                <a:gd name="connsiteY6" fmla="*/ 1618735 h 2187367"/>
                <a:gd name="connsiteX7" fmla="*/ 8519 w 892436"/>
                <a:gd name="connsiteY7" fmla="*/ 1989438 h 2187367"/>
                <a:gd name="connsiteX8" fmla="*/ 45589 w 892436"/>
                <a:gd name="connsiteY8" fmla="*/ 2108886 h 2187367"/>
                <a:gd name="connsiteX9" fmla="*/ 160919 w 892436"/>
                <a:gd name="connsiteY9" fmla="*/ 2080054 h 2187367"/>
                <a:gd name="connsiteX10" fmla="*/ 313319 w 892436"/>
                <a:gd name="connsiteY10" fmla="*/ 1824681 h 2187367"/>
                <a:gd name="connsiteX11" fmla="*/ 403935 w 892436"/>
                <a:gd name="connsiteY11" fmla="*/ 1779373 h 2187367"/>
                <a:gd name="connsiteX12" fmla="*/ 473957 w 892436"/>
                <a:gd name="connsiteY12" fmla="*/ 1849394 h 2187367"/>
                <a:gd name="connsiteX13" fmla="*/ 391578 w 892436"/>
                <a:gd name="connsiteY13" fmla="*/ 2059459 h 2187367"/>
                <a:gd name="connsiteX14" fmla="*/ 428648 w 892436"/>
                <a:gd name="connsiteY14" fmla="*/ 2178908 h 2187367"/>
                <a:gd name="connsiteX15" fmla="*/ 585167 w 892436"/>
                <a:gd name="connsiteY15" fmla="*/ 2104767 h 2187367"/>
                <a:gd name="connsiteX16" fmla="*/ 774637 w 892436"/>
                <a:gd name="connsiteY16" fmla="*/ 1626973 h 2187367"/>
                <a:gd name="connsiteX17" fmla="*/ 885848 w 892436"/>
                <a:gd name="connsiteY17" fmla="*/ 1165653 h 2187367"/>
                <a:gd name="connsiteX18" fmla="*/ 815826 w 892436"/>
                <a:gd name="connsiteY18" fmla="*/ 1009135 h 2187367"/>
                <a:gd name="connsiteX19" fmla="*/ 692259 w 892436"/>
                <a:gd name="connsiteY19" fmla="*/ 1149178 h 2187367"/>
                <a:gd name="connsiteX20" fmla="*/ 576929 w 892436"/>
                <a:gd name="connsiteY20" fmla="*/ 1565189 h 2187367"/>
                <a:gd name="connsiteX21" fmla="*/ 441005 w 892436"/>
                <a:gd name="connsiteY21" fmla="*/ 1519880 h 2187367"/>
                <a:gd name="connsiteX22" fmla="*/ 548097 w 892436"/>
                <a:gd name="connsiteY22" fmla="*/ 1046205 h 2187367"/>
                <a:gd name="connsiteX23" fmla="*/ 597524 w 892436"/>
                <a:gd name="connsiteY23" fmla="*/ 486032 h 2187367"/>
                <a:gd name="connsiteX24" fmla="*/ 548097 w 892436"/>
                <a:gd name="connsiteY24" fmla="*/ 0 h 2187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92436" h="2187367">
                  <a:moveTo>
                    <a:pt x="88350" y="666142"/>
                  </a:moveTo>
                  <a:cubicBezTo>
                    <a:pt x="84918" y="852866"/>
                    <a:pt x="40862" y="1002759"/>
                    <a:pt x="21163" y="1097888"/>
                  </a:cubicBezTo>
                  <a:cubicBezTo>
                    <a:pt x="1464" y="1193017"/>
                    <a:pt x="6081" y="1227550"/>
                    <a:pt x="84426" y="1246585"/>
                  </a:cubicBezTo>
                  <a:cubicBezTo>
                    <a:pt x="162771" y="1265620"/>
                    <a:pt x="209831" y="1082268"/>
                    <a:pt x="227158" y="987580"/>
                  </a:cubicBezTo>
                  <a:cubicBezTo>
                    <a:pt x="244485" y="892892"/>
                    <a:pt x="233704" y="801282"/>
                    <a:pt x="313319" y="819665"/>
                  </a:cubicBezTo>
                  <a:cubicBezTo>
                    <a:pt x="392934" y="838048"/>
                    <a:pt x="365492" y="974811"/>
                    <a:pt x="346270" y="1107989"/>
                  </a:cubicBezTo>
                  <a:cubicBezTo>
                    <a:pt x="327048" y="1241167"/>
                    <a:pt x="254281" y="1471827"/>
                    <a:pt x="197989" y="1618735"/>
                  </a:cubicBezTo>
                  <a:cubicBezTo>
                    <a:pt x="141697" y="1765643"/>
                    <a:pt x="33919" y="1907746"/>
                    <a:pt x="8519" y="1989438"/>
                  </a:cubicBezTo>
                  <a:cubicBezTo>
                    <a:pt x="-16881" y="2071130"/>
                    <a:pt x="20189" y="2093783"/>
                    <a:pt x="45589" y="2108886"/>
                  </a:cubicBezTo>
                  <a:cubicBezTo>
                    <a:pt x="70989" y="2123989"/>
                    <a:pt x="116297" y="2127422"/>
                    <a:pt x="160919" y="2080054"/>
                  </a:cubicBezTo>
                  <a:cubicBezTo>
                    <a:pt x="205541" y="2032687"/>
                    <a:pt x="272816" y="1874794"/>
                    <a:pt x="313319" y="1824681"/>
                  </a:cubicBezTo>
                  <a:cubicBezTo>
                    <a:pt x="353822" y="1774568"/>
                    <a:pt x="377162" y="1775254"/>
                    <a:pt x="403935" y="1779373"/>
                  </a:cubicBezTo>
                  <a:cubicBezTo>
                    <a:pt x="430708" y="1783492"/>
                    <a:pt x="476017" y="1802713"/>
                    <a:pt x="473957" y="1849394"/>
                  </a:cubicBezTo>
                  <a:cubicBezTo>
                    <a:pt x="471898" y="1896075"/>
                    <a:pt x="399129" y="2004540"/>
                    <a:pt x="391578" y="2059459"/>
                  </a:cubicBezTo>
                  <a:cubicBezTo>
                    <a:pt x="384027" y="2114378"/>
                    <a:pt x="396383" y="2171357"/>
                    <a:pt x="428648" y="2178908"/>
                  </a:cubicBezTo>
                  <a:cubicBezTo>
                    <a:pt x="460913" y="2186459"/>
                    <a:pt x="527502" y="2213232"/>
                    <a:pt x="585167" y="2104767"/>
                  </a:cubicBezTo>
                  <a:cubicBezTo>
                    <a:pt x="642832" y="1996302"/>
                    <a:pt x="724524" y="1783492"/>
                    <a:pt x="774637" y="1626973"/>
                  </a:cubicBezTo>
                  <a:cubicBezTo>
                    <a:pt x="824750" y="1470454"/>
                    <a:pt x="858388" y="1285102"/>
                    <a:pt x="885848" y="1165653"/>
                  </a:cubicBezTo>
                  <a:cubicBezTo>
                    <a:pt x="913308" y="1046204"/>
                    <a:pt x="848091" y="1011881"/>
                    <a:pt x="815826" y="1009135"/>
                  </a:cubicBezTo>
                  <a:cubicBezTo>
                    <a:pt x="783561" y="1006389"/>
                    <a:pt x="732075" y="990599"/>
                    <a:pt x="692259" y="1149178"/>
                  </a:cubicBezTo>
                  <a:cubicBezTo>
                    <a:pt x="652443" y="1307757"/>
                    <a:pt x="618805" y="1503405"/>
                    <a:pt x="576929" y="1565189"/>
                  </a:cubicBezTo>
                  <a:cubicBezTo>
                    <a:pt x="535053" y="1626973"/>
                    <a:pt x="429334" y="1606377"/>
                    <a:pt x="441005" y="1519880"/>
                  </a:cubicBezTo>
                  <a:cubicBezTo>
                    <a:pt x="452676" y="1433383"/>
                    <a:pt x="522010" y="1218513"/>
                    <a:pt x="548097" y="1046205"/>
                  </a:cubicBezTo>
                  <a:cubicBezTo>
                    <a:pt x="574184" y="873897"/>
                    <a:pt x="597524" y="660399"/>
                    <a:pt x="597524" y="486032"/>
                  </a:cubicBezTo>
                  <a:cubicBezTo>
                    <a:pt x="597524" y="311665"/>
                    <a:pt x="572810" y="155832"/>
                    <a:pt x="548097" y="0"/>
                  </a:cubicBezTo>
                </a:path>
              </a:pathLst>
            </a:custGeom>
            <a:grpFill/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6EA98E1-70FC-999E-C3AC-0AD6173E33C0}"/>
                </a:ext>
              </a:extLst>
            </p:cNvPr>
            <p:cNvSpPr/>
            <p:nvPr/>
          </p:nvSpPr>
          <p:spPr bwMode="auto">
            <a:xfrm>
              <a:off x="3094776" y="3139272"/>
              <a:ext cx="1481225" cy="591503"/>
            </a:xfrm>
            <a:custGeom>
              <a:avLst/>
              <a:gdLst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65214 w 1485436"/>
                <a:gd name="connsiteY16" fmla="*/ 198462 h 589802"/>
                <a:gd name="connsiteX17" fmla="*/ 730446 w 1485436"/>
                <a:gd name="connsiteY17" fmla="*/ 153263 h 589802"/>
                <a:gd name="connsiteX18" fmla="*/ 507930 w 1485436"/>
                <a:gd name="connsiteY18" fmla="*/ 188031 h 589802"/>
                <a:gd name="connsiteX19" fmla="*/ 146342 w 1485436"/>
                <a:gd name="connsiteY19" fmla="*/ 313196 h 589802"/>
                <a:gd name="connsiteX20" fmla="*/ 76806 w 1485436"/>
                <a:gd name="connsiteY20" fmla="*/ 247137 h 589802"/>
                <a:gd name="connsiteX21" fmla="*/ 177634 w 1485436"/>
                <a:gd name="connsiteY21" fmla="*/ 163694 h 589802"/>
                <a:gd name="connsiteX22" fmla="*/ 674817 w 1485436"/>
                <a:gd name="connsiteY22" fmla="*/ 38529 h 589802"/>
                <a:gd name="connsiteX23" fmla="*/ 1119848 w 1485436"/>
                <a:gd name="connsiteY23" fmla="*/ 284 h 589802"/>
                <a:gd name="connsiteX24" fmla="*/ 1408423 w 1485436"/>
                <a:gd name="connsiteY24" fmla="*/ 24622 h 589802"/>
                <a:gd name="connsiteX25" fmla="*/ 1484913 w 1485436"/>
                <a:gd name="connsiteY25" fmla="*/ 87204 h 589802"/>
                <a:gd name="connsiteX26" fmla="*/ 1429284 w 1485436"/>
                <a:gd name="connsiteY26" fmla="*/ 142833 h 589802"/>
                <a:gd name="connsiteX27" fmla="*/ 1210245 w 1485436"/>
                <a:gd name="connsiteY27" fmla="*/ 118495 h 589802"/>
                <a:gd name="connsiteX28" fmla="*/ 963392 w 1485436"/>
                <a:gd name="connsiteY28" fmla="*/ 115018 h 589802"/>
                <a:gd name="connsiteX29" fmla="*/ 869518 w 1485436"/>
                <a:gd name="connsiteY29" fmla="*/ 160217 h 589802"/>
                <a:gd name="connsiteX30" fmla="*/ 897333 w 1485436"/>
                <a:gd name="connsiteY30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897333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08758 w 1485436"/>
                <a:gd name="connsiteY2" fmla="*/ 560050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560082 w 1485436"/>
                <a:gd name="connsiteY4" fmla="*/ 459222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19188 w 1485436"/>
                <a:gd name="connsiteY2" fmla="*/ 563527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36572 w 1485436"/>
                <a:gd name="connsiteY2" fmla="*/ 556573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317 w 1485436"/>
                <a:gd name="connsiteY0" fmla="*/ 532235 h 589802"/>
                <a:gd name="connsiteX1" fmla="*/ 855611 w 1485436"/>
                <a:gd name="connsiteY1" fmla="*/ 511374 h 589802"/>
                <a:gd name="connsiteX2" fmla="*/ 636572 w 1485436"/>
                <a:gd name="connsiteY2" fmla="*/ 556573 h 589802"/>
                <a:gd name="connsiteX3" fmla="*/ 528791 w 1485436"/>
                <a:gd name="connsiteY3" fmla="*/ 521805 h 589802"/>
                <a:gd name="connsiteX4" fmla="*/ 619187 w 1485436"/>
                <a:gd name="connsiteY4" fmla="*/ 452268 h 589802"/>
                <a:gd name="connsiteX5" fmla="*/ 866041 w 1485436"/>
                <a:gd name="connsiteY5" fmla="*/ 407070 h 589802"/>
                <a:gd name="connsiteX6" fmla="*/ 1238060 w 1485436"/>
                <a:gd name="connsiteY6" fmla="*/ 407070 h 589802"/>
                <a:gd name="connsiteX7" fmla="*/ 1307596 w 1485436"/>
                <a:gd name="connsiteY7" fmla="*/ 361872 h 589802"/>
                <a:gd name="connsiteX8" fmla="*/ 1178954 w 1485436"/>
                <a:gd name="connsiteY8" fmla="*/ 313196 h 589802"/>
                <a:gd name="connsiteX9" fmla="*/ 706108 w 1485436"/>
                <a:gd name="connsiteY9" fmla="*/ 341011 h 589802"/>
                <a:gd name="connsiteX10" fmla="*/ 285415 w 1485436"/>
                <a:gd name="connsiteY10" fmla="*/ 480083 h 589802"/>
                <a:gd name="connsiteX11" fmla="*/ 135912 w 1485436"/>
                <a:gd name="connsiteY11" fmla="*/ 570480 h 589802"/>
                <a:gd name="connsiteX12" fmla="*/ 28131 w 1485436"/>
                <a:gd name="connsiteY12" fmla="*/ 584387 h 589802"/>
                <a:gd name="connsiteX13" fmla="*/ 21177 w 1485436"/>
                <a:gd name="connsiteY13" fmla="*/ 500944 h 589802"/>
                <a:gd name="connsiteX14" fmla="*/ 278461 w 1485436"/>
                <a:gd name="connsiteY14" fmla="*/ 361872 h 589802"/>
                <a:gd name="connsiteX15" fmla="*/ 720015 w 1485436"/>
                <a:gd name="connsiteY15" fmla="*/ 240184 h 589802"/>
                <a:gd name="connsiteX16" fmla="*/ 730446 w 1485436"/>
                <a:gd name="connsiteY16" fmla="*/ 153263 h 589802"/>
                <a:gd name="connsiteX17" fmla="*/ 507930 w 1485436"/>
                <a:gd name="connsiteY17" fmla="*/ 188031 h 589802"/>
                <a:gd name="connsiteX18" fmla="*/ 146342 w 1485436"/>
                <a:gd name="connsiteY18" fmla="*/ 313196 h 589802"/>
                <a:gd name="connsiteX19" fmla="*/ 76806 w 1485436"/>
                <a:gd name="connsiteY19" fmla="*/ 247137 h 589802"/>
                <a:gd name="connsiteX20" fmla="*/ 177634 w 1485436"/>
                <a:gd name="connsiteY20" fmla="*/ 163694 h 589802"/>
                <a:gd name="connsiteX21" fmla="*/ 674817 w 1485436"/>
                <a:gd name="connsiteY21" fmla="*/ 38529 h 589802"/>
                <a:gd name="connsiteX22" fmla="*/ 1119848 w 1485436"/>
                <a:gd name="connsiteY22" fmla="*/ 284 h 589802"/>
                <a:gd name="connsiteX23" fmla="*/ 1408423 w 1485436"/>
                <a:gd name="connsiteY23" fmla="*/ 24622 h 589802"/>
                <a:gd name="connsiteX24" fmla="*/ 1484913 w 1485436"/>
                <a:gd name="connsiteY24" fmla="*/ 87204 h 589802"/>
                <a:gd name="connsiteX25" fmla="*/ 1429284 w 1485436"/>
                <a:gd name="connsiteY25" fmla="*/ 142833 h 589802"/>
                <a:gd name="connsiteX26" fmla="*/ 1210245 w 1485436"/>
                <a:gd name="connsiteY26" fmla="*/ 118495 h 589802"/>
                <a:gd name="connsiteX27" fmla="*/ 963392 w 1485436"/>
                <a:gd name="connsiteY27" fmla="*/ 115018 h 589802"/>
                <a:gd name="connsiteX28" fmla="*/ 869518 w 1485436"/>
                <a:gd name="connsiteY28" fmla="*/ 160217 h 589802"/>
                <a:gd name="connsiteX29" fmla="*/ 939054 w 1485436"/>
                <a:gd name="connsiteY29" fmla="*/ 205415 h 589802"/>
                <a:gd name="connsiteX0" fmla="*/ 1349469 w 1485588"/>
                <a:gd name="connsiteY0" fmla="*/ 532235 h 586760"/>
                <a:gd name="connsiteX1" fmla="*/ 855763 w 1485588"/>
                <a:gd name="connsiteY1" fmla="*/ 511374 h 586760"/>
                <a:gd name="connsiteX2" fmla="*/ 636724 w 1485588"/>
                <a:gd name="connsiteY2" fmla="*/ 556573 h 586760"/>
                <a:gd name="connsiteX3" fmla="*/ 528943 w 1485588"/>
                <a:gd name="connsiteY3" fmla="*/ 521805 h 586760"/>
                <a:gd name="connsiteX4" fmla="*/ 619339 w 1485588"/>
                <a:gd name="connsiteY4" fmla="*/ 452268 h 586760"/>
                <a:gd name="connsiteX5" fmla="*/ 866193 w 1485588"/>
                <a:gd name="connsiteY5" fmla="*/ 407070 h 586760"/>
                <a:gd name="connsiteX6" fmla="*/ 1238212 w 1485588"/>
                <a:gd name="connsiteY6" fmla="*/ 407070 h 586760"/>
                <a:gd name="connsiteX7" fmla="*/ 1307748 w 1485588"/>
                <a:gd name="connsiteY7" fmla="*/ 361872 h 586760"/>
                <a:gd name="connsiteX8" fmla="*/ 1179106 w 1485588"/>
                <a:gd name="connsiteY8" fmla="*/ 313196 h 586760"/>
                <a:gd name="connsiteX9" fmla="*/ 706260 w 1485588"/>
                <a:gd name="connsiteY9" fmla="*/ 341011 h 586760"/>
                <a:gd name="connsiteX10" fmla="*/ 285567 w 1485588"/>
                <a:gd name="connsiteY10" fmla="*/ 480083 h 586760"/>
                <a:gd name="connsiteX11" fmla="*/ 139541 w 1485588"/>
                <a:gd name="connsiteY11" fmla="*/ 556573 h 586760"/>
                <a:gd name="connsiteX12" fmla="*/ 28283 w 1485588"/>
                <a:gd name="connsiteY12" fmla="*/ 584387 h 586760"/>
                <a:gd name="connsiteX13" fmla="*/ 21329 w 1485588"/>
                <a:gd name="connsiteY13" fmla="*/ 500944 h 586760"/>
                <a:gd name="connsiteX14" fmla="*/ 278613 w 1485588"/>
                <a:gd name="connsiteY14" fmla="*/ 361872 h 586760"/>
                <a:gd name="connsiteX15" fmla="*/ 720167 w 1485588"/>
                <a:gd name="connsiteY15" fmla="*/ 240184 h 586760"/>
                <a:gd name="connsiteX16" fmla="*/ 730598 w 1485588"/>
                <a:gd name="connsiteY16" fmla="*/ 153263 h 586760"/>
                <a:gd name="connsiteX17" fmla="*/ 508082 w 1485588"/>
                <a:gd name="connsiteY17" fmla="*/ 188031 h 586760"/>
                <a:gd name="connsiteX18" fmla="*/ 146494 w 1485588"/>
                <a:gd name="connsiteY18" fmla="*/ 313196 h 586760"/>
                <a:gd name="connsiteX19" fmla="*/ 76958 w 1485588"/>
                <a:gd name="connsiteY19" fmla="*/ 247137 h 586760"/>
                <a:gd name="connsiteX20" fmla="*/ 177786 w 1485588"/>
                <a:gd name="connsiteY20" fmla="*/ 163694 h 586760"/>
                <a:gd name="connsiteX21" fmla="*/ 674969 w 1485588"/>
                <a:gd name="connsiteY21" fmla="*/ 38529 h 586760"/>
                <a:gd name="connsiteX22" fmla="*/ 1120000 w 1485588"/>
                <a:gd name="connsiteY22" fmla="*/ 284 h 586760"/>
                <a:gd name="connsiteX23" fmla="*/ 1408575 w 1485588"/>
                <a:gd name="connsiteY23" fmla="*/ 24622 h 586760"/>
                <a:gd name="connsiteX24" fmla="*/ 1485065 w 1485588"/>
                <a:gd name="connsiteY24" fmla="*/ 87204 h 586760"/>
                <a:gd name="connsiteX25" fmla="*/ 1429436 w 1485588"/>
                <a:gd name="connsiteY25" fmla="*/ 142833 h 586760"/>
                <a:gd name="connsiteX26" fmla="*/ 1210397 w 1485588"/>
                <a:gd name="connsiteY26" fmla="*/ 118495 h 586760"/>
                <a:gd name="connsiteX27" fmla="*/ 963544 w 1485588"/>
                <a:gd name="connsiteY27" fmla="*/ 115018 h 586760"/>
                <a:gd name="connsiteX28" fmla="*/ 869670 w 1485588"/>
                <a:gd name="connsiteY28" fmla="*/ 160217 h 586760"/>
                <a:gd name="connsiteX29" fmla="*/ 939206 w 1485588"/>
                <a:gd name="connsiteY29" fmla="*/ 205415 h 586760"/>
                <a:gd name="connsiteX0" fmla="*/ 1350407 w 1486526"/>
                <a:gd name="connsiteY0" fmla="*/ 532235 h 596689"/>
                <a:gd name="connsiteX1" fmla="*/ 856701 w 1486526"/>
                <a:gd name="connsiteY1" fmla="*/ 511374 h 596689"/>
                <a:gd name="connsiteX2" fmla="*/ 637662 w 1486526"/>
                <a:gd name="connsiteY2" fmla="*/ 556573 h 596689"/>
                <a:gd name="connsiteX3" fmla="*/ 529881 w 1486526"/>
                <a:gd name="connsiteY3" fmla="*/ 521805 h 596689"/>
                <a:gd name="connsiteX4" fmla="*/ 620277 w 1486526"/>
                <a:gd name="connsiteY4" fmla="*/ 452268 h 596689"/>
                <a:gd name="connsiteX5" fmla="*/ 867131 w 1486526"/>
                <a:gd name="connsiteY5" fmla="*/ 407070 h 596689"/>
                <a:gd name="connsiteX6" fmla="*/ 1239150 w 1486526"/>
                <a:gd name="connsiteY6" fmla="*/ 407070 h 596689"/>
                <a:gd name="connsiteX7" fmla="*/ 1308686 w 1486526"/>
                <a:gd name="connsiteY7" fmla="*/ 361872 h 596689"/>
                <a:gd name="connsiteX8" fmla="*/ 1180044 w 1486526"/>
                <a:gd name="connsiteY8" fmla="*/ 313196 h 596689"/>
                <a:gd name="connsiteX9" fmla="*/ 707198 w 1486526"/>
                <a:gd name="connsiteY9" fmla="*/ 341011 h 596689"/>
                <a:gd name="connsiteX10" fmla="*/ 286505 w 1486526"/>
                <a:gd name="connsiteY10" fmla="*/ 480083 h 596689"/>
                <a:gd name="connsiteX11" fmla="*/ 140479 w 1486526"/>
                <a:gd name="connsiteY11" fmla="*/ 556573 h 596689"/>
                <a:gd name="connsiteX12" fmla="*/ 29221 w 1486526"/>
                <a:gd name="connsiteY12" fmla="*/ 584387 h 596689"/>
                <a:gd name="connsiteX13" fmla="*/ 22267 w 1486526"/>
                <a:gd name="connsiteY13" fmla="*/ 500944 h 596689"/>
                <a:gd name="connsiteX14" fmla="*/ 279551 w 1486526"/>
                <a:gd name="connsiteY14" fmla="*/ 361872 h 596689"/>
                <a:gd name="connsiteX15" fmla="*/ 721105 w 1486526"/>
                <a:gd name="connsiteY15" fmla="*/ 240184 h 596689"/>
                <a:gd name="connsiteX16" fmla="*/ 731536 w 1486526"/>
                <a:gd name="connsiteY16" fmla="*/ 153263 h 596689"/>
                <a:gd name="connsiteX17" fmla="*/ 509020 w 1486526"/>
                <a:gd name="connsiteY17" fmla="*/ 188031 h 596689"/>
                <a:gd name="connsiteX18" fmla="*/ 147432 w 1486526"/>
                <a:gd name="connsiteY18" fmla="*/ 313196 h 596689"/>
                <a:gd name="connsiteX19" fmla="*/ 77896 w 1486526"/>
                <a:gd name="connsiteY19" fmla="*/ 247137 h 596689"/>
                <a:gd name="connsiteX20" fmla="*/ 178724 w 1486526"/>
                <a:gd name="connsiteY20" fmla="*/ 163694 h 596689"/>
                <a:gd name="connsiteX21" fmla="*/ 675907 w 1486526"/>
                <a:gd name="connsiteY21" fmla="*/ 38529 h 596689"/>
                <a:gd name="connsiteX22" fmla="*/ 1120938 w 1486526"/>
                <a:gd name="connsiteY22" fmla="*/ 284 h 596689"/>
                <a:gd name="connsiteX23" fmla="*/ 1409513 w 1486526"/>
                <a:gd name="connsiteY23" fmla="*/ 24622 h 596689"/>
                <a:gd name="connsiteX24" fmla="*/ 1486003 w 1486526"/>
                <a:gd name="connsiteY24" fmla="*/ 87204 h 596689"/>
                <a:gd name="connsiteX25" fmla="*/ 1430374 w 1486526"/>
                <a:gd name="connsiteY25" fmla="*/ 142833 h 596689"/>
                <a:gd name="connsiteX26" fmla="*/ 1211335 w 1486526"/>
                <a:gd name="connsiteY26" fmla="*/ 118495 h 596689"/>
                <a:gd name="connsiteX27" fmla="*/ 964482 w 1486526"/>
                <a:gd name="connsiteY27" fmla="*/ 115018 h 596689"/>
                <a:gd name="connsiteX28" fmla="*/ 870608 w 1486526"/>
                <a:gd name="connsiteY28" fmla="*/ 160217 h 596689"/>
                <a:gd name="connsiteX29" fmla="*/ 940144 w 1486526"/>
                <a:gd name="connsiteY29" fmla="*/ 205415 h 596689"/>
                <a:gd name="connsiteX0" fmla="*/ 1349470 w 1485589"/>
                <a:gd name="connsiteY0" fmla="*/ 532235 h 592272"/>
                <a:gd name="connsiteX1" fmla="*/ 855764 w 1485589"/>
                <a:gd name="connsiteY1" fmla="*/ 511374 h 592272"/>
                <a:gd name="connsiteX2" fmla="*/ 636725 w 1485589"/>
                <a:gd name="connsiteY2" fmla="*/ 556573 h 592272"/>
                <a:gd name="connsiteX3" fmla="*/ 528944 w 1485589"/>
                <a:gd name="connsiteY3" fmla="*/ 521805 h 592272"/>
                <a:gd name="connsiteX4" fmla="*/ 619340 w 1485589"/>
                <a:gd name="connsiteY4" fmla="*/ 452268 h 592272"/>
                <a:gd name="connsiteX5" fmla="*/ 866194 w 1485589"/>
                <a:gd name="connsiteY5" fmla="*/ 407070 h 592272"/>
                <a:gd name="connsiteX6" fmla="*/ 1238213 w 1485589"/>
                <a:gd name="connsiteY6" fmla="*/ 407070 h 592272"/>
                <a:gd name="connsiteX7" fmla="*/ 1307749 w 1485589"/>
                <a:gd name="connsiteY7" fmla="*/ 361872 h 592272"/>
                <a:gd name="connsiteX8" fmla="*/ 1179107 w 1485589"/>
                <a:gd name="connsiteY8" fmla="*/ 313196 h 592272"/>
                <a:gd name="connsiteX9" fmla="*/ 706261 w 1485589"/>
                <a:gd name="connsiteY9" fmla="*/ 341011 h 592272"/>
                <a:gd name="connsiteX10" fmla="*/ 285568 w 1485589"/>
                <a:gd name="connsiteY10" fmla="*/ 480083 h 592272"/>
                <a:gd name="connsiteX11" fmla="*/ 139542 w 1485589"/>
                <a:gd name="connsiteY11" fmla="*/ 556573 h 592272"/>
                <a:gd name="connsiteX12" fmla="*/ 28284 w 1485589"/>
                <a:gd name="connsiteY12" fmla="*/ 584387 h 592272"/>
                <a:gd name="connsiteX13" fmla="*/ 21330 w 1485589"/>
                <a:gd name="connsiteY13" fmla="*/ 500944 h 592272"/>
                <a:gd name="connsiteX14" fmla="*/ 278614 w 1485589"/>
                <a:gd name="connsiteY14" fmla="*/ 361872 h 592272"/>
                <a:gd name="connsiteX15" fmla="*/ 720168 w 1485589"/>
                <a:gd name="connsiteY15" fmla="*/ 240184 h 592272"/>
                <a:gd name="connsiteX16" fmla="*/ 730599 w 1485589"/>
                <a:gd name="connsiteY16" fmla="*/ 153263 h 592272"/>
                <a:gd name="connsiteX17" fmla="*/ 508083 w 1485589"/>
                <a:gd name="connsiteY17" fmla="*/ 188031 h 592272"/>
                <a:gd name="connsiteX18" fmla="*/ 146495 w 1485589"/>
                <a:gd name="connsiteY18" fmla="*/ 313196 h 592272"/>
                <a:gd name="connsiteX19" fmla="*/ 76959 w 1485589"/>
                <a:gd name="connsiteY19" fmla="*/ 247137 h 592272"/>
                <a:gd name="connsiteX20" fmla="*/ 177787 w 1485589"/>
                <a:gd name="connsiteY20" fmla="*/ 163694 h 592272"/>
                <a:gd name="connsiteX21" fmla="*/ 674970 w 1485589"/>
                <a:gd name="connsiteY21" fmla="*/ 38529 h 592272"/>
                <a:gd name="connsiteX22" fmla="*/ 1120001 w 1485589"/>
                <a:gd name="connsiteY22" fmla="*/ 284 h 592272"/>
                <a:gd name="connsiteX23" fmla="*/ 1408576 w 1485589"/>
                <a:gd name="connsiteY23" fmla="*/ 24622 h 592272"/>
                <a:gd name="connsiteX24" fmla="*/ 1485066 w 1485589"/>
                <a:gd name="connsiteY24" fmla="*/ 87204 h 592272"/>
                <a:gd name="connsiteX25" fmla="*/ 1429437 w 1485589"/>
                <a:gd name="connsiteY25" fmla="*/ 142833 h 592272"/>
                <a:gd name="connsiteX26" fmla="*/ 1210398 w 1485589"/>
                <a:gd name="connsiteY26" fmla="*/ 118495 h 592272"/>
                <a:gd name="connsiteX27" fmla="*/ 963545 w 1485589"/>
                <a:gd name="connsiteY27" fmla="*/ 115018 h 592272"/>
                <a:gd name="connsiteX28" fmla="*/ 869671 w 1485589"/>
                <a:gd name="connsiteY28" fmla="*/ 160217 h 592272"/>
                <a:gd name="connsiteX29" fmla="*/ 939207 w 1485589"/>
                <a:gd name="connsiteY29" fmla="*/ 205415 h 592272"/>
                <a:gd name="connsiteX0" fmla="*/ 1349932 w 1486051"/>
                <a:gd name="connsiteY0" fmla="*/ 532235 h 586309"/>
                <a:gd name="connsiteX1" fmla="*/ 856226 w 1486051"/>
                <a:gd name="connsiteY1" fmla="*/ 511374 h 586309"/>
                <a:gd name="connsiteX2" fmla="*/ 637187 w 1486051"/>
                <a:gd name="connsiteY2" fmla="*/ 556573 h 586309"/>
                <a:gd name="connsiteX3" fmla="*/ 529406 w 1486051"/>
                <a:gd name="connsiteY3" fmla="*/ 521805 h 586309"/>
                <a:gd name="connsiteX4" fmla="*/ 619802 w 1486051"/>
                <a:gd name="connsiteY4" fmla="*/ 452268 h 586309"/>
                <a:gd name="connsiteX5" fmla="*/ 866656 w 1486051"/>
                <a:gd name="connsiteY5" fmla="*/ 407070 h 586309"/>
                <a:gd name="connsiteX6" fmla="*/ 1238675 w 1486051"/>
                <a:gd name="connsiteY6" fmla="*/ 407070 h 586309"/>
                <a:gd name="connsiteX7" fmla="*/ 1308211 w 1486051"/>
                <a:gd name="connsiteY7" fmla="*/ 361872 h 586309"/>
                <a:gd name="connsiteX8" fmla="*/ 1179569 w 1486051"/>
                <a:gd name="connsiteY8" fmla="*/ 313196 h 586309"/>
                <a:gd name="connsiteX9" fmla="*/ 706723 w 1486051"/>
                <a:gd name="connsiteY9" fmla="*/ 341011 h 586309"/>
                <a:gd name="connsiteX10" fmla="*/ 286030 w 1486051"/>
                <a:gd name="connsiteY10" fmla="*/ 480083 h 586309"/>
                <a:gd name="connsiteX11" fmla="*/ 150434 w 1486051"/>
                <a:gd name="connsiteY11" fmla="*/ 553096 h 586309"/>
                <a:gd name="connsiteX12" fmla="*/ 28746 w 1486051"/>
                <a:gd name="connsiteY12" fmla="*/ 584387 h 586309"/>
                <a:gd name="connsiteX13" fmla="*/ 21792 w 1486051"/>
                <a:gd name="connsiteY13" fmla="*/ 500944 h 586309"/>
                <a:gd name="connsiteX14" fmla="*/ 279076 w 1486051"/>
                <a:gd name="connsiteY14" fmla="*/ 361872 h 586309"/>
                <a:gd name="connsiteX15" fmla="*/ 720630 w 1486051"/>
                <a:gd name="connsiteY15" fmla="*/ 240184 h 586309"/>
                <a:gd name="connsiteX16" fmla="*/ 731061 w 1486051"/>
                <a:gd name="connsiteY16" fmla="*/ 153263 h 586309"/>
                <a:gd name="connsiteX17" fmla="*/ 508545 w 1486051"/>
                <a:gd name="connsiteY17" fmla="*/ 188031 h 586309"/>
                <a:gd name="connsiteX18" fmla="*/ 146957 w 1486051"/>
                <a:gd name="connsiteY18" fmla="*/ 313196 h 586309"/>
                <a:gd name="connsiteX19" fmla="*/ 77421 w 1486051"/>
                <a:gd name="connsiteY19" fmla="*/ 247137 h 586309"/>
                <a:gd name="connsiteX20" fmla="*/ 178249 w 1486051"/>
                <a:gd name="connsiteY20" fmla="*/ 163694 h 586309"/>
                <a:gd name="connsiteX21" fmla="*/ 675432 w 1486051"/>
                <a:gd name="connsiteY21" fmla="*/ 38529 h 586309"/>
                <a:gd name="connsiteX22" fmla="*/ 1120463 w 1486051"/>
                <a:gd name="connsiteY22" fmla="*/ 284 h 586309"/>
                <a:gd name="connsiteX23" fmla="*/ 1409038 w 1486051"/>
                <a:gd name="connsiteY23" fmla="*/ 24622 h 586309"/>
                <a:gd name="connsiteX24" fmla="*/ 1485528 w 1486051"/>
                <a:gd name="connsiteY24" fmla="*/ 87204 h 586309"/>
                <a:gd name="connsiteX25" fmla="*/ 1429899 w 1486051"/>
                <a:gd name="connsiteY25" fmla="*/ 142833 h 586309"/>
                <a:gd name="connsiteX26" fmla="*/ 1210860 w 1486051"/>
                <a:gd name="connsiteY26" fmla="*/ 118495 h 586309"/>
                <a:gd name="connsiteX27" fmla="*/ 964007 w 1486051"/>
                <a:gd name="connsiteY27" fmla="*/ 115018 h 586309"/>
                <a:gd name="connsiteX28" fmla="*/ 870133 w 1486051"/>
                <a:gd name="connsiteY28" fmla="*/ 160217 h 586309"/>
                <a:gd name="connsiteX29" fmla="*/ 939669 w 1486051"/>
                <a:gd name="connsiteY29" fmla="*/ 205415 h 586309"/>
                <a:gd name="connsiteX0" fmla="*/ 1340641 w 1476760"/>
                <a:gd name="connsiteY0" fmla="*/ 532235 h 587306"/>
                <a:gd name="connsiteX1" fmla="*/ 846935 w 1476760"/>
                <a:gd name="connsiteY1" fmla="*/ 511374 h 587306"/>
                <a:gd name="connsiteX2" fmla="*/ 627896 w 1476760"/>
                <a:gd name="connsiteY2" fmla="*/ 556573 h 587306"/>
                <a:gd name="connsiteX3" fmla="*/ 520115 w 1476760"/>
                <a:gd name="connsiteY3" fmla="*/ 521805 h 587306"/>
                <a:gd name="connsiteX4" fmla="*/ 610511 w 1476760"/>
                <a:gd name="connsiteY4" fmla="*/ 452268 h 587306"/>
                <a:gd name="connsiteX5" fmla="*/ 857365 w 1476760"/>
                <a:gd name="connsiteY5" fmla="*/ 407070 h 587306"/>
                <a:gd name="connsiteX6" fmla="*/ 1229384 w 1476760"/>
                <a:gd name="connsiteY6" fmla="*/ 407070 h 587306"/>
                <a:gd name="connsiteX7" fmla="*/ 1298920 w 1476760"/>
                <a:gd name="connsiteY7" fmla="*/ 361872 h 587306"/>
                <a:gd name="connsiteX8" fmla="*/ 1170278 w 1476760"/>
                <a:gd name="connsiteY8" fmla="*/ 313196 h 587306"/>
                <a:gd name="connsiteX9" fmla="*/ 697432 w 1476760"/>
                <a:gd name="connsiteY9" fmla="*/ 341011 h 587306"/>
                <a:gd name="connsiteX10" fmla="*/ 276739 w 1476760"/>
                <a:gd name="connsiteY10" fmla="*/ 480083 h 587306"/>
                <a:gd name="connsiteX11" fmla="*/ 141143 w 1476760"/>
                <a:gd name="connsiteY11" fmla="*/ 553096 h 587306"/>
                <a:gd name="connsiteX12" fmla="*/ 19455 w 1476760"/>
                <a:gd name="connsiteY12" fmla="*/ 584387 h 587306"/>
                <a:gd name="connsiteX13" fmla="*/ 26408 w 1476760"/>
                <a:gd name="connsiteY13" fmla="*/ 483560 h 587306"/>
                <a:gd name="connsiteX14" fmla="*/ 269785 w 1476760"/>
                <a:gd name="connsiteY14" fmla="*/ 361872 h 587306"/>
                <a:gd name="connsiteX15" fmla="*/ 711339 w 1476760"/>
                <a:gd name="connsiteY15" fmla="*/ 240184 h 587306"/>
                <a:gd name="connsiteX16" fmla="*/ 721770 w 1476760"/>
                <a:gd name="connsiteY16" fmla="*/ 153263 h 587306"/>
                <a:gd name="connsiteX17" fmla="*/ 499254 w 1476760"/>
                <a:gd name="connsiteY17" fmla="*/ 188031 h 587306"/>
                <a:gd name="connsiteX18" fmla="*/ 137666 w 1476760"/>
                <a:gd name="connsiteY18" fmla="*/ 313196 h 587306"/>
                <a:gd name="connsiteX19" fmla="*/ 68130 w 1476760"/>
                <a:gd name="connsiteY19" fmla="*/ 247137 h 587306"/>
                <a:gd name="connsiteX20" fmla="*/ 168958 w 1476760"/>
                <a:gd name="connsiteY20" fmla="*/ 163694 h 587306"/>
                <a:gd name="connsiteX21" fmla="*/ 666141 w 1476760"/>
                <a:gd name="connsiteY21" fmla="*/ 38529 h 587306"/>
                <a:gd name="connsiteX22" fmla="*/ 1111172 w 1476760"/>
                <a:gd name="connsiteY22" fmla="*/ 284 h 587306"/>
                <a:gd name="connsiteX23" fmla="*/ 1399747 w 1476760"/>
                <a:gd name="connsiteY23" fmla="*/ 24622 h 587306"/>
                <a:gd name="connsiteX24" fmla="*/ 1476237 w 1476760"/>
                <a:gd name="connsiteY24" fmla="*/ 87204 h 587306"/>
                <a:gd name="connsiteX25" fmla="*/ 1420608 w 1476760"/>
                <a:gd name="connsiteY25" fmla="*/ 142833 h 587306"/>
                <a:gd name="connsiteX26" fmla="*/ 1201569 w 1476760"/>
                <a:gd name="connsiteY26" fmla="*/ 118495 h 587306"/>
                <a:gd name="connsiteX27" fmla="*/ 954716 w 1476760"/>
                <a:gd name="connsiteY27" fmla="*/ 115018 h 587306"/>
                <a:gd name="connsiteX28" fmla="*/ 860842 w 1476760"/>
                <a:gd name="connsiteY28" fmla="*/ 160217 h 587306"/>
                <a:gd name="connsiteX29" fmla="*/ 930378 w 1476760"/>
                <a:gd name="connsiteY29" fmla="*/ 205415 h 587306"/>
                <a:gd name="connsiteX0" fmla="*/ 1340641 w 1476760"/>
                <a:gd name="connsiteY0" fmla="*/ 532235 h 597101"/>
                <a:gd name="connsiteX1" fmla="*/ 846935 w 1476760"/>
                <a:gd name="connsiteY1" fmla="*/ 511374 h 597101"/>
                <a:gd name="connsiteX2" fmla="*/ 627896 w 1476760"/>
                <a:gd name="connsiteY2" fmla="*/ 556573 h 597101"/>
                <a:gd name="connsiteX3" fmla="*/ 520115 w 1476760"/>
                <a:gd name="connsiteY3" fmla="*/ 521805 h 597101"/>
                <a:gd name="connsiteX4" fmla="*/ 610511 w 1476760"/>
                <a:gd name="connsiteY4" fmla="*/ 452268 h 597101"/>
                <a:gd name="connsiteX5" fmla="*/ 857365 w 1476760"/>
                <a:gd name="connsiteY5" fmla="*/ 407070 h 597101"/>
                <a:gd name="connsiteX6" fmla="*/ 1229384 w 1476760"/>
                <a:gd name="connsiteY6" fmla="*/ 407070 h 597101"/>
                <a:gd name="connsiteX7" fmla="*/ 1298920 w 1476760"/>
                <a:gd name="connsiteY7" fmla="*/ 361872 h 597101"/>
                <a:gd name="connsiteX8" fmla="*/ 1170278 w 1476760"/>
                <a:gd name="connsiteY8" fmla="*/ 313196 h 597101"/>
                <a:gd name="connsiteX9" fmla="*/ 697432 w 1476760"/>
                <a:gd name="connsiteY9" fmla="*/ 341011 h 597101"/>
                <a:gd name="connsiteX10" fmla="*/ 276739 w 1476760"/>
                <a:gd name="connsiteY10" fmla="*/ 480083 h 597101"/>
                <a:gd name="connsiteX11" fmla="*/ 141143 w 1476760"/>
                <a:gd name="connsiteY11" fmla="*/ 553096 h 597101"/>
                <a:gd name="connsiteX12" fmla="*/ 19455 w 1476760"/>
                <a:gd name="connsiteY12" fmla="*/ 584387 h 597101"/>
                <a:gd name="connsiteX13" fmla="*/ 26408 w 1476760"/>
                <a:gd name="connsiteY13" fmla="*/ 483560 h 597101"/>
                <a:gd name="connsiteX14" fmla="*/ 269785 w 1476760"/>
                <a:gd name="connsiteY14" fmla="*/ 361872 h 597101"/>
                <a:gd name="connsiteX15" fmla="*/ 711339 w 1476760"/>
                <a:gd name="connsiteY15" fmla="*/ 240184 h 597101"/>
                <a:gd name="connsiteX16" fmla="*/ 721770 w 1476760"/>
                <a:gd name="connsiteY16" fmla="*/ 153263 h 597101"/>
                <a:gd name="connsiteX17" fmla="*/ 499254 w 1476760"/>
                <a:gd name="connsiteY17" fmla="*/ 188031 h 597101"/>
                <a:gd name="connsiteX18" fmla="*/ 137666 w 1476760"/>
                <a:gd name="connsiteY18" fmla="*/ 313196 h 597101"/>
                <a:gd name="connsiteX19" fmla="*/ 68130 w 1476760"/>
                <a:gd name="connsiteY19" fmla="*/ 247137 h 597101"/>
                <a:gd name="connsiteX20" fmla="*/ 168958 w 1476760"/>
                <a:gd name="connsiteY20" fmla="*/ 163694 h 597101"/>
                <a:gd name="connsiteX21" fmla="*/ 666141 w 1476760"/>
                <a:gd name="connsiteY21" fmla="*/ 38529 h 597101"/>
                <a:gd name="connsiteX22" fmla="*/ 1111172 w 1476760"/>
                <a:gd name="connsiteY22" fmla="*/ 284 h 597101"/>
                <a:gd name="connsiteX23" fmla="*/ 1399747 w 1476760"/>
                <a:gd name="connsiteY23" fmla="*/ 24622 h 597101"/>
                <a:gd name="connsiteX24" fmla="*/ 1476237 w 1476760"/>
                <a:gd name="connsiteY24" fmla="*/ 87204 h 597101"/>
                <a:gd name="connsiteX25" fmla="*/ 1420608 w 1476760"/>
                <a:gd name="connsiteY25" fmla="*/ 142833 h 597101"/>
                <a:gd name="connsiteX26" fmla="*/ 1201569 w 1476760"/>
                <a:gd name="connsiteY26" fmla="*/ 118495 h 597101"/>
                <a:gd name="connsiteX27" fmla="*/ 954716 w 1476760"/>
                <a:gd name="connsiteY27" fmla="*/ 115018 h 597101"/>
                <a:gd name="connsiteX28" fmla="*/ 860842 w 1476760"/>
                <a:gd name="connsiteY28" fmla="*/ 160217 h 597101"/>
                <a:gd name="connsiteX29" fmla="*/ 930378 w 1476760"/>
                <a:gd name="connsiteY29" fmla="*/ 205415 h 597101"/>
                <a:gd name="connsiteX0" fmla="*/ 1344441 w 1480560"/>
                <a:gd name="connsiteY0" fmla="*/ 532235 h 595632"/>
                <a:gd name="connsiteX1" fmla="*/ 850735 w 1480560"/>
                <a:gd name="connsiteY1" fmla="*/ 511374 h 595632"/>
                <a:gd name="connsiteX2" fmla="*/ 631696 w 1480560"/>
                <a:gd name="connsiteY2" fmla="*/ 556573 h 595632"/>
                <a:gd name="connsiteX3" fmla="*/ 523915 w 1480560"/>
                <a:gd name="connsiteY3" fmla="*/ 521805 h 595632"/>
                <a:gd name="connsiteX4" fmla="*/ 614311 w 1480560"/>
                <a:gd name="connsiteY4" fmla="*/ 452268 h 595632"/>
                <a:gd name="connsiteX5" fmla="*/ 861165 w 1480560"/>
                <a:gd name="connsiteY5" fmla="*/ 407070 h 595632"/>
                <a:gd name="connsiteX6" fmla="*/ 1233184 w 1480560"/>
                <a:gd name="connsiteY6" fmla="*/ 407070 h 595632"/>
                <a:gd name="connsiteX7" fmla="*/ 1302720 w 1480560"/>
                <a:gd name="connsiteY7" fmla="*/ 361872 h 595632"/>
                <a:gd name="connsiteX8" fmla="*/ 1174078 w 1480560"/>
                <a:gd name="connsiteY8" fmla="*/ 313196 h 595632"/>
                <a:gd name="connsiteX9" fmla="*/ 701232 w 1480560"/>
                <a:gd name="connsiteY9" fmla="*/ 341011 h 595632"/>
                <a:gd name="connsiteX10" fmla="*/ 280539 w 1480560"/>
                <a:gd name="connsiteY10" fmla="*/ 480083 h 595632"/>
                <a:gd name="connsiteX11" fmla="*/ 144943 w 1480560"/>
                <a:gd name="connsiteY11" fmla="*/ 553096 h 595632"/>
                <a:gd name="connsiteX12" fmla="*/ 23255 w 1480560"/>
                <a:gd name="connsiteY12" fmla="*/ 584387 h 595632"/>
                <a:gd name="connsiteX13" fmla="*/ 30208 w 1480560"/>
                <a:gd name="connsiteY13" fmla="*/ 483560 h 595632"/>
                <a:gd name="connsiteX14" fmla="*/ 273585 w 1480560"/>
                <a:gd name="connsiteY14" fmla="*/ 361872 h 595632"/>
                <a:gd name="connsiteX15" fmla="*/ 715139 w 1480560"/>
                <a:gd name="connsiteY15" fmla="*/ 240184 h 595632"/>
                <a:gd name="connsiteX16" fmla="*/ 725570 w 1480560"/>
                <a:gd name="connsiteY16" fmla="*/ 153263 h 595632"/>
                <a:gd name="connsiteX17" fmla="*/ 503054 w 1480560"/>
                <a:gd name="connsiteY17" fmla="*/ 188031 h 595632"/>
                <a:gd name="connsiteX18" fmla="*/ 141466 w 1480560"/>
                <a:gd name="connsiteY18" fmla="*/ 313196 h 595632"/>
                <a:gd name="connsiteX19" fmla="*/ 71930 w 1480560"/>
                <a:gd name="connsiteY19" fmla="*/ 247137 h 595632"/>
                <a:gd name="connsiteX20" fmla="*/ 172758 w 1480560"/>
                <a:gd name="connsiteY20" fmla="*/ 163694 h 595632"/>
                <a:gd name="connsiteX21" fmla="*/ 669941 w 1480560"/>
                <a:gd name="connsiteY21" fmla="*/ 38529 h 595632"/>
                <a:gd name="connsiteX22" fmla="*/ 1114972 w 1480560"/>
                <a:gd name="connsiteY22" fmla="*/ 284 h 595632"/>
                <a:gd name="connsiteX23" fmla="*/ 1403547 w 1480560"/>
                <a:gd name="connsiteY23" fmla="*/ 24622 h 595632"/>
                <a:gd name="connsiteX24" fmla="*/ 1480037 w 1480560"/>
                <a:gd name="connsiteY24" fmla="*/ 87204 h 595632"/>
                <a:gd name="connsiteX25" fmla="*/ 1424408 w 1480560"/>
                <a:gd name="connsiteY25" fmla="*/ 142833 h 595632"/>
                <a:gd name="connsiteX26" fmla="*/ 1205369 w 1480560"/>
                <a:gd name="connsiteY26" fmla="*/ 118495 h 595632"/>
                <a:gd name="connsiteX27" fmla="*/ 958516 w 1480560"/>
                <a:gd name="connsiteY27" fmla="*/ 115018 h 595632"/>
                <a:gd name="connsiteX28" fmla="*/ 864642 w 1480560"/>
                <a:gd name="connsiteY28" fmla="*/ 160217 h 595632"/>
                <a:gd name="connsiteX29" fmla="*/ 934178 w 1480560"/>
                <a:gd name="connsiteY29" fmla="*/ 205415 h 595632"/>
                <a:gd name="connsiteX0" fmla="*/ 1349217 w 1485336"/>
                <a:gd name="connsiteY0" fmla="*/ 532235 h 584390"/>
                <a:gd name="connsiteX1" fmla="*/ 855511 w 1485336"/>
                <a:gd name="connsiteY1" fmla="*/ 511374 h 584390"/>
                <a:gd name="connsiteX2" fmla="*/ 636472 w 1485336"/>
                <a:gd name="connsiteY2" fmla="*/ 556573 h 584390"/>
                <a:gd name="connsiteX3" fmla="*/ 528691 w 1485336"/>
                <a:gd name="connsiteY3" fmla="*/ 521805 h 584390"/>
                <a:gd name="connsiteX4" fmla="*/ 619087 w 1485336"/>
                <a:gd name="connsiteY4" fmla="*/ 452268 h 584390"/>
                <a:gd name="connsiteX5" fmla="*/ 865941 w 1485336"/>
                <a:gd name="connsiteY5" fmla="*/ 407070 h 584390"/>
                <a:gd name="connsiteX6" fmla="*/ 1237960 w 1485336"/>
                <a:gd name="connsiteY6" fmla="*/ 407070 h 584390"/>
                <a:gd name="connsiteX7" fmla="*/ 1307496 w 1485336"/>
                <a:gd name="connsiteY7" fmla="*/ 361872 h 584390"/>
                <a:gd name="connsiteX8" fmla="*/ 1178854 w 1485336"/>
                <a:gd name="connsiteY8" fmla="*/ 313196 h 584390"/>
                <a:gd name="connsiteX9" fmla="*/ 706008 w 1485336"/>
                <a:gd name="connsiteY9" fmla="*/ 341011 h 584390"/>
                <a:gd name="connsiteX10" fmla="*/ 285315 w 1485336"/>
                <a:gd name="connsiteY10" fmla="*/ 480083 h 584390"/>
                <a:gd name="connsiteX11" fmla="*/ 28031 w 1485336"/>
                <a:gd name="connsiteY11" fmla="*/ 584387 h 584390"/>
                <a:gd name="connsiteX12" fmla="*/ 34984 w 1485336"/>
                <a:gd name="connsiteY12" fmla="*/ 483560 h 584390"/>
                <a:gd name="connsiteX13" fmla="*/ 278361 w 1485336"/>
                <a:gd name="connsiteY13" fmla="*/ 361872 h 584390"/>
                <a:gd name="connsiteX14" fmla="*/ 719915 w 1485336"/>
                <a:gd name="connsiteY14" fmla="*/ 240184 h 584390"/>
                <a:gd name="connsiteX15" fmla="*/ 730346 w 1485336"/>
                <a:gd name="connsiteY15" fmla="*/ 153263 h 584390"/>
                <a:gd name="connsiteX16" fmla="*/ 507830 w 1485336"/>
                <a:gd name="connsiteY16" fmla="*/ 188031 h 584390"/>
                <a:gd name="connsiteX17" fmla="*/ 146242 w 1485336"/>
                <a:gd name="connsiteY17" fmla="*/ 313196 h 584390"/>
                <a:gd name="connsiteX18" fmla="*/ 76706 w 1485336"/>
                <a:gd name="connsiteY18" fmla="*/ 247137 h 584390"/>
                <a:gd name="connsiteX19" fmla="*/ 177534 w 1485336"/>
                <a:gd name="connsiteY19" fmla="*/ 163694 h 584390"/>
                <a:gd name="connsiteX20" fmla="*/ 674717 w 1485336"/>
                <a:gd name="connsiteY20" fmla="*/ 38529 h 584390"/>
                <a:gd name="connsiteX21" fmla="*/ 1119748 w 1485336"/>
                <a:gd name="connsiteY21" fmla="*/ 284 h 584390"/>
                <a:gd name="connsiteX22" fmla="*/ 1408323 w 1485336"/>
                <a:gd name="connsiteY22" fmla="*/ 24622 h 584390"/>
                <a:gd name="connsiteX23" fmla="*/ 1484813 w 1485336"/>
                <a:gd name="connsiteY23" fmla="*/ 87204 h 584390"/>
                <a:gd name="connsiteX24" fmla="*/ 1429184 w 1485336"/>
                <a:gd name="connsiteY24" fmla="*/ 142833 h 584390"/>
                <a:gd name="connsiteX25" fmla="*/ 1210145 w 1485336"/>
                <a:gd name="connsiteY25" fmla="*/ 118495 h 584390"/>
                <a:gd name="connsiteX26" fmla="*/ 963292 w 1485336"/>
                <a:gd name="connsiteY26" fmla="*/ 115018 h 584390"/>
                <a:gd name="connsiteX27" fmla="*/ 869418 w 1485336"/>
                <a:gd name="connsiteY27" fmla="*/ 160217 h 584390"/>
                <a:gd name="connsiteX28" fmla="*/ 938954 w 1485336"/>
                <a:gd name="connsiteY28" fmla="*/ 205415 h 584390"/>
                <a:gd name="connsiteX0" fmla="*/ 1345106 w 1481225"/>
                <a:gd name="connsiteY0" fmla="*/ 532235 h 591503"/>
                <a:gd name="connsiteX1" fmla="*/ 851400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51400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32361 w 1481225"/>
                <a:gd name="connsiteY2" fmla="*/ 55657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33849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77434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6700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  <a:gd name="connsiteX0" fmla="*/ 1345106 w 1481225"/>
                <a:gd name="connsiteY0" fmla="*/ 532235 h 591503"/>
                <a:gd name="connsiteX1" fmla="*/ 893121 w 1481225"/>
                <a:gd name="connsiteY1" fmla="*/ 511374 h 591503"/>
                <a:gd name="connsiteX2" fmla="*/ 611501 w 1481225"/>
                <a:gd name="connsiteY2" fmla="*/ 567003 h 591503"/>
                <a:gd name="connsiteX3" fmla="*/ 524580 w 1481225"/>
                <a:gd name="connsiteY3" fmla="*/ 521805 h 591503"/>
                <a:gd name="connsiteX4" fmla="*/ 614976 w 1481225"/>
                <a:gd name="connsiteY4" fmla="*/ 452268 h 591503"/>
                <a:gd name="connsiteX5" fmla="*/ 861830 w 1481225"/>
                <a:gd name="connsiteY5" fmla="*/ 407070 h 591503"/>
                <a:gd name="connsiteX6" fmla="*/ 1212988 w 1481225"/>
                <a:gd name="connsiteY6" fmla="*/ 407070 h 591503"/>
                <a:gd name="connsiteX7" fmla="*/ 1303385 w 1481225"/>
                <a:gd name="connsiteY7" fmla="*/ 361872 h 591503"/>
                <a:gd name="connsiteX8" fmla="*/ 1174743 w 1481225"/>
                <a:gd name="connsiteY8" fmla="*/ 313196 h 591503"/>
                <a:gd name="connsiteX9" fmla="*/ 701897 w 1481225"/>
                <a:gd name="connsiteY9" fmla="*/ 341011 h 591503"/>
                <a:gd name="connsiteX10" fmla="*/ 281204 w 1481225"/>
                <a:gd name="connsiteY10" fmla="*/ 480083 h 591503"/>
                <a:gd name="connsiteX11" fmla="*/ 23920 w 1481225"/>
                <a:gd name="connsiteY11" fmla="*/ 584387 h 591503"/>
                <a:gd name="connsiteX12" fmla="*/ 30873 w 1481225"/>
                <a:gd name="connsiteY12" fmla="*/ 483560 h 591503"/>
                <a:gd name="connsiteX13" fmla="*/ 274250 w 1481225"/>
                <a:gd name="connsiteY13" fmla="*/ 361872 h 591503"/>
                <a:gd name="connsiteX14" fmla="*/ 715804 w 1481225"/>
                <a:gd name="connsiteY14" fmla="*/ 240184 h 591503"/>
                <a:gd name="connsiteX15" fmla="*/ 726235 w 1481225"/>
                <a:gd name="connsiteY15" fmla="*/ 153263 h 591503"/>
                <a:gd name="connsiteX16" fmla="*/ 503719 w 1481225"/>
                <a:gd name="connsiteY16" fmla="*/ 188031 h 591503"/>
                <a:gd name="connsiteX17" fmla="*/ 142131 w 1481225"/>
                <a:gd name="connsiteY17" fmla="*/ 313196 h 591503"/>
                <a:gd name="connsiteX18" fmla="*/ 72595 w 1481225"/>
                <a:gd name="connsiteY18" fmla="*/ 247137 h 591503"/>
                <a:gd name="connsiteX19" fmla="*/ 173423 w 1481225"/>
                <a:gd name="connsiteY19" fmla="*/ 163694 h 591503"/>
                <a:gd name="connsiteX20" fmla="*/ 670606 w 1481225"/>
                <a:gd name="connsiteY20" fmla="*/ 38529 h 591503"/>
                <a:gd name="connsiteX21" fmla="*/ 1115637 w 1481225"/>
                <a:gd name="connsiteY21" fmla="*/ 284 h 591503"/>
                <a:gd name="connsiteX22" fmla="*/ 1404212 w 1481225"/>
                <a:gd name="connsiteY22" fmla="*/ 24622 h 591503"/>
                <a:gd name="connsiteX23" fmla="*/ 1480702 w 1481225"/>
                <a:gd name="connsiteY23" fmla="*/ 87204 h 591503"/>
                <a:gd name="connsiteX24" fmla="*/ 1425073 w 1481225"/>
                <a:gd name="connsiteY24" fmla="*/ 142833 h 591503"/>
                <a:gd name="connsiteX25" fmla="*/ 1206034 w 1481225"/>
                <a:gd name="connsiteY25" fmla="*/ 118495 h 591503"/>
                <a:gd name="connsiteX26" fmla="*/ 959181 w 1481225"/>
                <a:gd name="connsiteY26" fmla="*/ 115018 h 591503"/>
                <a:gd name="connsiteX27" fmla="*/ 865307 w 1481225"/>
                <a:gd name="connsiteY27" fmla="*/ 160217 h 591503"/>
                <a:gd name="connsiteX28" fmla="*/ 934843 w 1481225"/>
                <a:gd name="connsiteY28" fmla="*/ 205415 h 59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81225" h="591503">
                  <a:moveTo>
                    <a:pt x="1345106" y="532235"/>
                  </a:moveTo>
                  <a:cubicBezTo>
                    <a:pt x="1159966" y="519486"/>
                    <a:pt x="1015388" y="505579"/>
                    <a:pt x="893121" y="511374"/>
                  </a:cubicBezTo>
                  <a:cubicBezTo>
                    <a:pt x="770854" y="517169"/>
                    <a:pt x="672924" y="565265"/>
                    <a:pt x="611501" y="567003"/>
                  </a:cubicBezTo>
                  <a:cubicBezTo>
                    <a:pt x="550078" y="568741"/>
                    <a:pt x="534431" y="561788"/>
                    <a:pt x="524580" y="521805"/>
                  </a:cubicBezTo>
                  <a:cubicBezTo>
                    <a:pt x="514729" y="481822"/>
                    <a:pt x="558768" y="471390"/>
                    <a:pt x="614976" y="452268"/>
                  </a:cubicBezTo>
                  <a:cubicBezTo>
                    <a:pt x="671184" y="433146"/>
                    <a:pt x="762161" y="414603"/>
                    <a:pt x="861830" y="407070"/>
                  </a:cubicBezTo>
                  <a:cubicBezTo>
                    <a:pt x="961499" y="399537"/>
                    <a:pt x="1139396" y="414603"/>
                    <a:pt x="1212988" y="407070"/>
                  </a:cubicBezTo>
                  <a:cubicBezTo>
                    <a:pt x="1286580" y="399537"/>
                    <a:pt x="1306282" y="398379"/>
                    <a:pt x="1303385" y="361872"/>
                  </a:cubicBezTo>
                  <a:cubicBezTo>
                    <a:pt x="1300488" y="325365"/>
                    <a:pt x="1274991" y="316673"/>
                    <a:pt x="1174743" y="313196"/>
                  </a:cubicBezTo>
                  <a:cubicBezTo>
                    <a:pt x="1074495" y="309719"/>
                    <a:pt x="850820" y="313197"/>
                    <a:pt x="701897" y="341011"/>
                  </a:cubicBezTo>
                  <a:cubicBezTo>
                    <a:pt x="552974" y="368825"/>
                    <a:pt x="394200" y="439520"/>
                    <a:pt x="281204" y="480083"/>
                  </a:cubicBezTo>
                  <a:cubicBezTo>
                    <a:pt x="168208" y="520646"/>
                    <a:pt x="55212" y="618576"/>
                    <a:pt x="23920" y="584387"/>
                  </a:cubicBezTo>
                  <a:cubicBezTo>
                    <a:pt x="-7372" y="550198"/>
                    <a:pt x="-10849" y="520646"/>
                    <a:pt x="30873" y="483560"/>
                  </a:cubicBezTo>
                  <a:cubicBezTo>
                    <a:pt x="72595" y="446474"/>
                    <a:pt x="160095" y="402435"/>
                    <a:pt x="274250" y="361872"/>
                  </a:cubicBezTo>
                  <a:cubicBezTo>
                    <a:pt x="388405" y="321309"/>
                    <a:pt x="640473" y="274952"/>
                    <a:pt x="715804" y="240184"/>
                  </a:cubicBezTo>
                  <a:cubicBezTo>
                    <a:pt x="791135" y="205416"/>
                    <a:pt x="761583" y="161955"/>
                    <a:pt x="726235" y="153263"/>
                  </a:cubicBezTo>
                  <a:cubicBezTo>
                    <a:pt x="690888" y="144571"/>
                    <a:pt x="601070" y="161376"/>
                    <a:pt x="503719" y="188031"/>
                  </a:cubicBezTo>
                  <a:cubicBezTo>
                    <a:pt x="406368" y="214686"/>
                    <a:pt x="213985" y="303345"/>
                    <a:pt x="142131" y="313196"/>
                  </a:cubicBezTo>
                  <a:cubicBezTo>
                    <a:pt x="70277" y="323047"/>
                    <a:pt x="67380" y="272054"/>
                    <a:pt x="72595" y="247137"/>
                  </a:cubicBezTo>
                  <a:cubicBezTo>
                    <a:pt x="77810" y="222220"/>
                    <a:pt x="73755" y="198462"/>
                    <a:pt x="173423" y="163694"/>
                  </a:cubicBezTo>
                  <a:cubicBezTo>
                    <a:pt x="273091" y="128926"/>
                    <a:pt x="513570" y="65764"/>
                    <a:pt x="670606" y="38529"/>
                  </a:cubicBezTo>
                  <a:cubicBezTo>
                    <a:pt x="827642" y="11294"/>
                    <a:pt x="993369" y="2602"/>
                    <a:pt x="1115637" y="284"/>
                  </a:cubicBezTo>
                  <a:cubicBezTo>
                    <a:pt x="1237905" y="-2034"/>
                    <a:pt x="1343368" y="10135"/>
                    <a:pt x="1404212" y="24622"/>
                  </a:cubicBezTo>
                  <a:cubicBezTo>
                    <a:pt x="1465056" y="39109"/>
                    <a:pt x="1477225" y="67502"/>
                    <a:pt x="1480702" y="87204"/>
                  </a:cubicBezTo>
                  <a:cubicBezTo>
                    <a:pt x="1484179" y="106906"/>
                    <a:pt x="1470851" y="137618"/>
                    <a:pt x="1425073" y="142833"/>
                  </a:cubicBezTo>
                  <a:cubicBezTo>
                    <a:pt x="1379295" y="148048"/>
                    <a:pt x="1283683" y="123131"/>
                    <a:pt x="1206034" y="118495"/>
                  </a:cubicBezTo>
                  <a:cubicBezTo>
                    <a:pt x="1128385" y="113859"/>
                    <a:pt x="1015969" y="108064"/>
                    <a:pt x="959181" y="115018"/>
                  </a:cubicBezTo>
                  <a:cubicBezTo>
                    <a:pt x="902393" y="121972"/>
                    <a:pt x="865887" y="120814"/>
                    <a:pt x="865307" y="160217"/>
                  </a:cubicBezTo>
                  <a:cubicBezTo>
                    <a:pt x="875158" y="210051"/>
                    <a:pt x="894569" y="200780"/>
                    <a:pt x="934843" y="205415"/>
                  </a:cubicBezTo>
                </a:path>
              </a:pathLst>
            </a:custGeom>
            <a:grpFill/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7C39247-80E6-9881-0FE4-CB4AA959D408}"/>
              </a:ext>
            </a:extLst>
          </p:cNvPr>
          <p:cNvGrpSpPr/>
          <p:nvPr/>
        </p:nvGrpSpPr>
        <p:grpSpPr>
          <a:xfrm>
            <a:off x="6355773" y="1685144"/>
            <a:ext cx="5049982" cy="368876"/>
            <a:chOff x="758536" y="1678134"/>
            <a:chExt cx="5049982" cy="36887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ECD0F91-F707-1BE3-C573-16053CBFA150}"/>
                </a:ext>
              </a:extLst>
            </p:cNvPr>
            <p:cNvSpPr/>
            <p:nvPr/>
          </p:nvSpPr>
          <p:spPr bwMode="auto">
            <a:xfrm>
              <a:off x="758536" y="1693719"/>
              <a:ext cx="5049982" cy="3532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E386DB3B-C46B-70FF-7E21-8AAFE354FCEF}"/>
                </a:ext>
              </a:extLst>
            </p:cNvPr>
            <p:cNvCxnSpPr/>
            <p:nvPr/>
          </p:nvCxnSpPr>
          <p:spPr bwMode="auto">
            <a:xfrm>
              <a:off x="758536" y="1678134"/>
              <a:ext cx="5049982" cy="0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49F648B-6616-65AC-6CE1-19220B58E762}"/>
                </a:ext>
              </a:extLst>
            </p:cNvPr>
            <p:cNvCxnSpPr/>
            <p:nvPr/>
          </p:nvCxnSpPr>
          <p:spPr bwMode="auto">
            <a:xfrm>
              <a:off x="758536" y="2047010"/>
              <a:ext cx="5049982" cy="0"/>
            </a:xfrm>
            <a:prstGeom prst="line">
              <a:avLst/>
            </a:prstGeom>
            <a:noFill/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36D5E284-D2BE-E814-30EC-572DCCC07F8D}"/>
              </a:ext>
            </a:extLst>
          </p:cNvPr>
          <p:cNvSpPr/>
          <p:nvPr/>
        </p:nvSpPr>
        <p:spPr bwMode="auto">
          <a:xfrm>
            <a:off x="8866856" y="3479456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DF24A7A9-38AC-0E09-ACF7-F6D2DF92355C}"/>
              </a:ext>
            </a:extLst>
          </p:cNvPr>
          <p:cNvSpPr/>
          <p:nvPr/>
        </p:nvSpPr>
        <p:spPr bwMode="auto">
          <a:xfrm>
            <a:off x="9076345" y="3506050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D8901403-005E-7A04-7A1E-C6A2680BC883}"/>
              </a:ext>
            </a:extLst>
          </p:cNvPr>
          <p:cNvSpPr/>
          <p:nvPr/>
        </p:nvSpPr>
        <p:spPr bwMode="auto">
          <a:xfrm>
            <a:off x="8796167" y="3291449"/>
            <a:ext cx="209489" cy="197974"/>
          </a:xfrm>
          <a:custGeom>
            <a:avLst/>
            <a:gdLst>
              <a:gd name="connsiteX0" fmla="*/ 199354 w 326115"/>
              <a:gd name="connsiteY0" fmla="*/ 263 h 308190"/>
              <a:gd name="connsiteX1" fmla="*/ 209973 w 326115"/>
              <a:gd name="connsiteY1" fmla="*/ 10269 h 308190"/>
              <a:gd name="connsiteX2" fmla="*/ 211193 w 326115"/>
              <a:gd name="connsiteY2" fmla="*/ 21527 h 308190"/>
              <a:gd name="connsiteX3" fmla="*/ 217488 w 326115"/>
              <a:gd name="connsiteY3" fmla="*/ 41899 h 308190"/>
              <a:gd name="connsiteX4" fmla="*/ 276786 w 326115"/>
              <a:gd name="connsiteY4" fmla="*/ 48676 h 308190"/>
              <a:gd name="connsiteX5" fmla="*/ 298493 w 326115"/>
              <a:gd name="connsiteY5" fmla="*/ 60467 h 308190"/>
              <a:gd name="connsiteX6" fmla="*/ 319730 w 326115"/>
              <a:gd name="connsiteY6" fmla="*/ 80477 h 308190"/>
              <a:gd name="connsiteX7" fmla="*/ 322452 w 326115"/>
              <a:gd name="connsiteY7" fmla="*/ 130694 h 308190"/>
              <a:gd name="connsiteX8" fmla="*/ 326115 w 326115"/>
              <a:gd name="connsiteY8" fmla="*/ 164469 h 308190"/>
              <a:gd name="connsiteX9" fmla="*/ 317938 w 326115"/>
              <a:gd name="connsiteY9" fmla="*/ 176981 h 308190"/>
              <a:gd name="connsiteX10" fmla="*/ 296510 w 326115"/>
              <a:gd name="connsiteY10" fmla="*/ 192891 h 308190"/>
              <a:gd name="connsiteX11" fmla="*/ 305247 w 326115"/>
              <a:gd name="connsiteY11" fmla="*/ 235779 h 308190"/>
              <a:gd name="connsiteX12" fmla="*/ 297070 w 326115"/>
              <a:gd name="connsiteY12" fmla="*/ 248291 h 308190"/>
              <a:gd name="connsiteX13" fmla="*/ 288423 w 326115"/>
              <a:gd name="connsiteY13" fmla="*/ 269023 h 308190"/>
              <a:gd name="connsiteX14" fmla="*/ 260982 w 326115"/>
              <a:gd name="connsiteY14" fmla="*/ 292262 h 308190"/>
              <a:gd name="connsiteX15" fmla="*/ 250142 w 326115"/>
              <a:gd name="connsiteY15" fmla="*/ 297920 h 308190"/>
              <a:gd name="connsiteX16" fmla="*/ 243563 w 326115"/>
              <a:gd name="connsiteY16" fmla="*/ 299240 h 308190"/>
              <a:gd name="connsiteX17" fmla="*/ 241852 w 326115"/>
              <a:gd name="connsiteY17" fmla="*/ 301237 h 308190"/>
              <a:gd name="connsiteX18" fmla="*/ 186223 w 326115"/>
              <a:gd name="connsiteY18" fmla="*/ 308190 h 308190"/>
              <a:gd name="connsiteX19" fmla="*/ 141024 w 326115"/>
              <a:gd name="connsiteY19" fmla="*/ 297760 h 308190"/>
              <a:gd name="connsiteX20" fmla="*/ 130594 w 326115"/>
              <a:gd name="connsiteY20" fmla="*/ 294283 h 308190"/>
              <a:gd name="connsiteX21" fmla="*/ 113210 w 326115"/>
              <a:gd name="connsiteY21" fmla="*/ 290806 h 308190"/>
              <a:gd name="connsiteX22" fmla="*/ 106256 w 326115"/>
              <a:gd name="connsiteY22" fmla="*/ 276899 h 308190"/>
              <a:gd name="connsiteX23" fmla="*/ 99303 w 326115"/>
              <a:gd name="connsiteY23" fmla="*/ 266469 h 308190"/>
              <a:gd name="connsiteX24" fmla="*/ 95826 w 326115"/>
              <a:gd name="connsiteY24" fmla="*/ 256038 h 308190"/>
              <a:gd name="connsiteX25" fmla="*/ 95602 w 326115"/>
              <a:gd name="connsiteY25" fmla="*/ 255140 h 308190"/>
              <a:gd name="connsiteX26" fmla="*/ 89573 w 326115"/>
              <a:gd name="connsiteY26" fmla="*/ 256378 h 308190"/>
              <a:gd name="connsiteX27" fmla="*/ 76321 w 326115"/>
              <a:gd name="connsiteY27" fmla="*/ 259777 h 308190"/>
              <a:gd name="connsiteX28" fmla="*/ 63261 w 326115"/>
              <a:gd name="connsiteY28" fmla="*/ 227255 h 308190"/>
              <a:gd name="connsiteX29" fmla="*/ 53584 w 326115"/>
              <a:gd name="connsiteY29" fmla="*/ 200808 h 308190"/>
              <a:gd name="connsiteX30" fmla="*/ 38641 w 326115"/>
              <a:gd name="connsiteY30" fmla="*/ 201169 h 308190"/>
              <a:gd name="connsiteX31" fmla="*/ 19846 w 326115"/>
              <a:gd name="connsiteY31" fmla="*/ 203674 h 308190"/>
              <a:gd name="connsiteX32" fmla="*/ 10919 w 326115"/>
              <a:gd name="connsiteY32" fmla="*/ 196707 h 308190"/>
              <a:gd name="connsiteX33" fmla="*/ 21 w 326115"/>
              <a:gd name="connsiteY33" fmla="*/ 159001 h 308190"/>
              <a:gd name="connsiteX34" fmla="*/ 3123 w 326115"/>
              <a:gd name="connsiteY34" fmla="*/ 137377 h 308190"/>
              <a:gd name="connsiteX35" fmla="*/ 22580 w 326115"/>
              <a:gd name="connsiteY35" fmla="*/ 90729 h 308190"/>
              <a:gd name="connsiteX36" fmla="*/ 31227 w 326115"/>
              <a:gd name="connsiteY36" fmla="*/ 69997 h 308190"/>
              <a:gd name="connsiteX37" fmla="*/ 45139 w 326115"/>
              <a:gd name="connsiteY37" fmla="*/ 22458 h 308190"/>
              <a:gd name="connsiteX38" fmla="*/ 58390 w 326115"/>
              <a:gd name="connsiteY38" fmla="*/ 19058 h 308190"/>
              <a:gd name="connsiteX39" fmla="*/ 70478 w 326115"/>
              <a:gd name="connsiteY39" fmla="*/ 23421 h 308190"/>
              <a:gd name="connsiteX40" fmla="*/ 79058 w 326115"/>
              <a:gd name="connsiteY40" fmla="*/ 30046 h 308190"/>
              <a:gd name="connsiteX41" fmla="*/ 85396 w 326115"/>
              <a:gd name="connsiteY41" fmla="*/ 12662 h 308190"/>
              <a:gd name="connsiteX42" fmla="*/ 102780 w 326115"/>
              <a:gd name="connsiteY42" fmla="*/ 9185 h 308190"/>
              <a:gd name="connsiteX43" fmla="*/ 156788 w 326115"/>
              <a:gd name="connsiteY43" fmla="*/ 8175 h 308190"/>
              <a:gd name="connsiteX44" fmla="*/ 172212 w 326115"/>
              <a:gd name="connsiteY44" fmla="*/ 12599 h 308190"/>
              <a:gd name="connsiteX45" fmla="*/ 175706 w 326115"/>
              <a:gd name="connsiteY45" fmla="*/ 18385 h 308190"/>
              <a:gd name="connsiteX46" fmla="*/ 185511 w 326115"/>
              <a:gd name="connsiteY46" fmla="*/ 8439 h 308190"/>
              <a:gd name="connsiteX47" fmla="*/ 199354 w 326115"/>
              <a:gd name="connsiteY47" fmla="*/ 263 h 308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26115" h="308190">
                <a:moveTo>
                  <a:pt x="199354" y="263"/>
                </a:moveTo>
                <a:cubicBezTo>
                  <a:pt x="205069" y="-1511"/>
                  <a:pt x="207648" y="6093"/>
                  <a:pt x="209973" y="10269"/>
                </a:cubicBezTo>
                <a:cubicBezTo>
                  <a:pt x="211756" y="13471"/>
                  <a:pt x="210334" y="17911"/>
                  <a:pt x="211193" y="21527"/>
                </a:cubicBezTo>
                <a:cubicBezTo>
                  <a:pt x="212847" y="28483"/>
                  <a:pt x="215390" y="35108"/>
                  <a:pt x="217488" y="41899"/>
                </a:cubicBezTo>
                <a:cubicBezTo>
                  <a:pt x="241737" y="41313"/>
                  <a:pt x="247555" y="40300"/>
                  <a:pt x="276786" y="48676"/>
                </a:cubicBezTo>
                <a:cubicBezTo>
                  <a:pt x="285083" y="51054"/>
                  <a:pt x="292034" y="55684"/>
                  <a:pt x="298493" y="60467"/>
                </a:cubicBezTo>
                <a:cubicBezTo>
                  <a:pt x="306433" y="66347"/>
                  <a:pt x="312652" y="73807"/>
                  <a:pt x="319730" y="80477"/>
                </a:cubicBezTo>
                <a:cubicBezTo>
                  <a:pt x="300499" y="113395"/>
                  <a:pt x="311181" y="86010"/>
                  <a:pt x="322452" y="130694"/>
                </a:cubicBezTo>
                <a:cubicBezTo>
                  <a:pt x="325176" y="141492"/>
                  <a:pt x="324895" y="153211"/>
                  <a:pt x="326115" y="164469"/>
                </a:cubicBezTo>
                <a:cubicBezTo>
                  <a:pt x="323390" y="168640"/>
                  <a:pt x="321689" y="173381"/>
                  <a:pt x="317938" y="176981"/>
                </a:cubicBezTo>
                <a:cubicBezTo>
                  <a:pt x="311611" y="183056"/>
                  <a:pt x="298138" y="185351"/>
                  <a:pt x="296510" y="192891"/>
                </a:cubicBezTo>
                <a:cubicBezTo>
                  <a:pt x="293200" y="208223"/>
                  <a:pt x="302336" y="221483"/>
                  <a:pt x="305247" y="235779"/>
                </a:cubicBezTo>
                <a:cubicBezTo>
                  <a:pt x="302522" y="239950"/>
                  <a:pt x="299264" y="243957"/>
                  <a:pt x="297070" y="248291"/>
                </a:cubicBezTo>
                <a:cubicBezTo>
                  <a:pt x="293629" y="255090"/>
                  <a:pt x="293496" y="262843"/>
                  <a:pt x="288423" y="269023"/>
                </a:cubicBezTo>
                <a:cubicBezTo>
                  <a:pt x="281029" y="278032"/>
                  <a:pt x="270128" y="284516"/>
                  <a:pt x="260982" y="292262"/>
                </a:cubicBezTo>
                <a:cubicBezTo>
                  <a:pt x="257488" y="293543"/>
                  <a:pt x="253755" y="296034"/>
                  <a:pt x="250142" y="297920"/>
                </a:cubicBezTo>
                <a:lnTo>
                  <a:pt x="243563" y="299240"/>
                </a:lnTo>
                <a:lnTo>
                  <a:pt x="241852" y="301237"/>
                </a:lnTo>
                <a:cubicBezTo>
                  <a:pt x="225138" y="309594"/>
                  <a:pt x="204766" y="305872"/>
                  <a:pt x="186223" y="308190"/>
                </a:cubicBezTo>
                <a:cubicBezTo>
                  <a:pt x="165946" y="304136"/>
                  <a:pt x="164094" y="304052"/>
                  <a:pt x="141024" y="297760"/>
                </a:cubicBezTo>
                <a:cubicBezTo>
                  <a:pt x="137488" y="296796"/>
                  <a:pt x="134149" y="295172"/>
                  <a:pt x="130594" y="294283"/>
                </a:cubicBezTo>
                <a:cubicBezTo>
                  <a:pt x="124861" y="292850"/>
                  <a:pt x="118019" y="294241"/>
                  <a:pt x="113210" y="290806"/>
                </a:cubicBezTo>
                <a:cubicBezTo>
                  <a:pt x="108992" y="287794"/>
                  <a:pt x="108827" y="281399"/>
                  <a:pt x="106256" y="276899"/>
                </a:cubicBezTo>
                <a:cubicBezTo>
                  <a:pt x="104183" y="273271"/>
                  <a:pt x="101172" y="270206"/>
                  <a:pt x="99303" y="266469"/>
                </a:cubicBezTo>
                <a:cubicBezTo>
                  <a:pt x="97664" y="263191"/>
                  <a:pt x="96790" y="259574"/>
                  <a:pt x="95826" y="256038"/>
                </a:cubicBezTo>
                <a:lnTo>
                  <a:pt x="95602" y="255140"/>
                </a:lnTo>
                <a:lnTo>
                  <a:pt x="89573" y="256378"/>
                </a:lnTo>
                <a:cubicBezTo>
                  <a:pt x="85144" y="257372"/>
                  <a:pt x="80251" y="260864"/>
                  <a:pt x="76321" y="259777"/>
                </a:cubicBezTo>
                <a:cubicBezTo>
                  <a:pt x="60442" y="255382"/>
                  <a:pt x="65973" y="238211"/>
                  <a:pt x="63261" y="227255"/>
                </a:cubicBezTo>
                <a:cubicBezTo>
                  <a:pt x="60987" y="218064"/>
                  <a:pt x="56810" y="209623"/>
                  <a:pt x="53584" y="200808"/>
                </a:cubicBezTo>
                <a:cubicBezTo>
                  <a:pt x="48603" y="200928"/>
                  <a:pt x="43670" y="200741"/>
                  <a:pt x="38641" y="201169"/>
                </a:cubicBezTo>
                <a:cubicBezTo>
                  <a:pt x="32403" y="201698"/>
                  <a:pt x="25691" y="204615"/>
                  <a:pt x="19846" y="203674"/>
                </a:cubicBezTo>
                <a:cubicBezTo>
                  <a:pt x="15714" y="203009"/>
                  <a:pt x="13895" y="199030"/>
                  <a:pt x="10919" y="196707"/>
                </a:cubicBezTo>
                <a:cubicBezTo>
                  <a:pt x="10362" y="194903"/>
                  <a:pt x="171" y="162892"/>
                  <a:pt x="21" y="159001"/>
                </a:cubicBezTo>
                <a:cubicBezTo>
                  <a:pt x="-249" y="151971"/>
                  <a:pt x="2089" y="144585"/>
                  <a:pt x="3123" y="137377"/>
                </a:cubicBezTo>
                <a:cubicBezTo>
                  <a:pt x="27648" y="103092"/>
                  <a:pt x="10353" y="132511"/>
                  <a:pt x="22580" y="90729"/>
                </a:cubicBezTo>
                <a:cubicBezTo>
                  <a:pt x="24628" y="83730"/>
                  <a:pt x="28345" y="76908"/>
                  <a:pt x="31227" y="69997"/>
                </a:cubicBezTo>
                <a:cubicBezTo>
                  <a:pt x="37753" y="54352"/>
                  <a:pt x="40502" y="38304"/>
                  <a:pt x="45139" y="22458"/>
                </a:cubicBezTo>
                <a:cubicBezTo>
                  <a:pt x="49556" y="21325"/>
                  <a:pt x="54104" y="18824"/>
                  <a:pt x="58390" y="19058"/>
                </a:cubicBezTo>
                <a:cubicBezTo>
                  <a:pt x="62976" y="19309"/>
                  <a:pt x="66932" y="21110"/>
                  <a:pt x="70478" y="23421"/>
                </a:cubicBezTo>
                <a:lnTo>
                  <a:pt x="79058" y="30046"/>
                </a:lnTo>
                <a:lnTo>
                  <a:pt x="85396" y="12662"/>
                </a:lnTo>
                <a:cubicBezTo>
                  <a:pt x="88569" y="7676"/>
                  <a:pt x="96985" y="10344"/>
                  <a:pt x="102780" y="9185"/>
                </a:cubicBezTo>
                <a:cubicBezTo>
                  <a:pt x="127345" y="11524"/>
                  <a:pt x="144404" y="7943"/>
                  <a:pt x="156788" y="8175"/>
                </a:cubicBezTo>
                <a:cubicBezTo>
                  <a:pt x="162981" y="8291"/>
                  <a:pt x="168004" y="9360"/>
                  <a:pt x="172212" y="12599"/>
                </a:cubicBezTo>
                <a:lnTo>
                  <a:pt x="175706" y="18385"/>
                </a:lnTo>
                <a:lnTo>
                  <a:pt x="185511" y="8439"/>
                </a:lnTo>
                <a:cubicBezTo>
                  <a:pt x="189890" y="4732"/>
                  <a:pt x="194502" y="1768"/>
                  <a:pt x="199354" y="263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1C6C8BCD-D8A9-FA15-258B-600922639493}"/>
              </a:ext>
            </a:extLst>
          </p:cNvPr>
          <p:cNvSpPr/>
          <p:nvPr/>
        </p:nvSpPr>
        <p:spPr bwMode="auto">
          <a:xfrm>
            <a:off x="9135441" y="226409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084F3C88-37F7-8BFB-4191-FB3A27A1AD83}"/>
              </a:ext>
            </a:extLst>
          </p:cNvPr>
          <p:cNvSpPr/>
          <p:nvPr/>
        </p:nvSpPr>
        <p:spPr bwMode="auto">
          <a:xfrm rot="20057992">
            <a:off x="9444297" y="262183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44EF92AC-84D3-DF85-E248-DE27AA7C0976}"/>
              </a:ext>
            </a:extLst>
          </p:cNvPr>
          <p:cNvSpPr/>
          <p:nvPr/>
        </p:nvSpPr>
        <p:spPr bwMode="auto">
          <a:xfrm rot="18930963">
            <a:off x="8662514" y="1804238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F8D06B75-38E9-D567-7448-E84A3B701696}"/>
              </a:ext>
            </a:extLst>
          </p:cNvPr>
          <p:cNvSpPr/>
          <p:nvPr/>
        </p:nvSpPr>
        <p:spPr bwMode="auto">
          <a:xfrm rot="20965787">
            <a:off x="9732705" y="3169609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C0524CE0-A45A-3521-020B-ED8A2B65F9AD}"/>
              </a:ext>
            </a:extLst>
          </p:cNvPr>
          <p:cNvSpPr/>
          <p:nvPr/>
        </p:nvSpPr>
        <p:spPr bwMode="auto">
          <a:xfrm rot="10443519">
            <a:off x="9681044" y="337393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CBE24F96-F484-4F0C-D046-EEBD0AAAB63F}"/>
              </a:ext>
            </a:extLst>
          </p:cNvPr>
          <p:cNvSpPr/>
          <p:nvPr/>
        </p:nvSpPr>
        <p:spPr bwMode="auto">
          <a:xfrm rot="9807665">
            <a:off x="10107762" y="3438167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5D0D8047-6D80-0BB6-E256-7721A2F769B2}"/>
              </a:ext>
            </a:extLst>
          </p:cNvPr>
          <p:cNvSpPr/>
          <p:nvPr/>
        </p:nvSpPr>
        <p:spPr bwMode="auto">
          <a:xfrm rot="13293259">
            <a:off x="10585116" y="3374753"/>
            <a:ext cx="167447" cy="82576"/>
          </a:xfrm>
          <a:custGeom>
            <a:avLst/>
            <a:gdLst>
              <a:gd name="connsiteX0" fmla="*/ 55628 w 166886"/>
              <a:gd name="connsiteY0" fmla="*/ 107 h 85354"/>
              <a:gd name="connsiteX1" fmla="*/ 86920 w 166886"/>
              <a:gd name="connsiteY1" fmla="*/ 3584 h 85354"/>
              <a:gd name="connsiteX2" fmla="*/ 104304 w 166886"/>
              <a:gd name="connsiteY2" fmla="*/ 10538 h 85354"/>
              <a:gd name="connsiteX3" fmla="*/ 166886 w 166886"/>
              <a:gd name="connsiteY3" fmla="*/ 17491 h 85354"/>
              <a:gd name="connsiteX4" fmla="*/ 152979 w 166886"/>
              <a:gd name="connsiteY4" fmla="*/ 66167 h 85354"/>
              <a:gd name="connsiteX5" fmla="*/ 139072 w 166886"/>
              <a:gd name="connsiteY5" fmla="*/ 69643 h 85354"/>
              <a:gd name="connsiteX6" fmla="*/ 121688 w 166886"/>
              <a:gd name="connsiteY6" fmla="*/ 80074 h 85354"/>
              <a:gd name="connsiteX7" fmla="*/ 38244 w 166886"/>
              <a:gd name="connsiteY7" fmla="*/ 80074 h 85354"/>
              <a:gd name="connsiteX8" fmla="*/ 13907 w 166886"/>
              <a:gd name="connsiteY8" fmla="*/ 55736 h 85354"/>
              <a:gd name="connsiteX9" fmla="*/ 0 w 166886"/>
              <a:gd name="connsiteY9" fmla="*/ 41829 h 85354"/>
              <a:gd name="connsiteX10" fmla="*/ 17384 w 166886"/>
              <a:gd name="connsiteY10" fmla="*/ 7061 h 85354"/>
              <a:gd name="connsiteX11" fmla="*/ 55628 w 166886"/>
              <a:gd name="connsiteY11" fmla="*/ 107 h 85354"/>
              <a:gd name="connsiteX0" fmla="*/ 55628 w 166886"/>
              <a:gd name="connsiteY0" fmla="*/ 274 h 85521"/>
              <a:gd name="connsiteX1" fmla="*/ 86920 w 166886"/>
              <a:gd name="connsiteY1" fmla="*/ 3751 h 85521"/>
              <a:gd name="connsiteX2" fmla="*/ 104304 w 166886"/>
              <a:gd name="connsiteY2" fmla="*/ 24612 h 85521"/>
              <a:gd name="connsiteX3" fmla="*/ 166886 w 166886"/>
              <a:gd name="connsiteY3" fmla="*/ 17658 h 85521"/>
              <a:gd name="connsiteX4" fmla="*/ 152979 w 166886"/>
              <a:gd name="connsiteY4" fmla="*/ 66334 h 85521"/>
              <a:gd name="connsiteX5" fmla="*/ 139072 w 166886"/>
              <a:gd name="connsiteY5" fmla="*/ 69810 h 85521"/>
              <a:gd name="connsiteX6" fmla="*/ 121688 w 166886"/>
              <a:gd name="connsiteY6" fmla="*/ 80241 h 85521"/>
              <a:gd name="connsiteX7" fmla="*/ 38244 w 166886"/>
              <a:gd name="connsiteY7" fmla="*/ 80241 h 85521"/>
              <a:gd name="connsiteX8" fmla="*/ 13907 w 166886"/>
              <a:gd name="connsiteY8" fmla="*/ 55903 h 85521"/>
              <a:gd name="connsiteX9" fmla="*/ 0 w 166886"/>
              <a:gd name="connsiteY9" fmla="*/ 41996 h 85521"/>
              <a:gd name="connsiteX10" fmla="*/ 17384 w 166886"/>
              <a:gd name="connsiteY10" fmla="*/ 7228 h 85521"/>
              <a:gd name="connsiteX11" fmla="*/ 55628 w 166886"/>
              <a:gd name="connsiteY11" fmla="*/ 274 h 85521"/>
              <a:gd name="connsiteX0" fmla="*/ 55628 w 166886"/>
              <a:gd name="connsiteY0" fmla="*/ 386 h 85633"/>
              <a:gd name="connsiteX1" fmla="*/ 86920 w 166886"/>
              <a:gd name="connsiteY1" fmla="*/ 3863 h 85633"/>
              <a:gd name="connsiteX2" fmla="*/ 114734 w 166886"/>
              <a:gd name="connsiteY2" fmla="*/ 28201 h 85633"/>
              <a:gd name="connsiteX3" fmla="*/ 166886 w 166886"/>
              <a:gd name="connsiteY3" fmla="*/ 17770 h 85633"/>
              <a:gd name="connsiteX4" fmla="*/ 152979 w 166886"/>
              <a:gd name="connsiteY4" fmla="*/ 66446 h 85633"/>
              <a:gd name="connsiteX5" fmla="*/ 139072 w 166886"/>
              <a:gd name="connsiteY5" fmla="*/ 69922 h 85633"/>
              <a:gd name="connsiteX6" fmla="*/ 121688 w 166886"/>
              <a:gd name="connsiteY6" fmla="*/ 80353 h 85633"/>
              <a:gd name="connsiteX7" fmla="*/ 38244 w 166886"/>
              <a:gd name="connsiteY7" fmla="*/ 80353 h 85633"/>
              <a:gd name="connsiteX8" fmla="*/ 13907 w 166886"/>
              <a:gd name="connsiteY8" fmla="*/ 56015 h 85633"/>
              <a:gd name="connsiteX9" fmla="*/ 0 w 166886"/>
              <a:gd name="connsiteY9" fmla="*/ 42108 h 85633"/>
              <a:gd name="connsiteX10" fmla="*/ 17384 w 166886"/>
              <a:gd name="connsiteY10" fmla="*/ 7340 h 85633"/>
              <a:gd name="connsiteX11" fmla="*/ 55628 w 166886"/>
              <a:gd name="connsiteY11" fmla="*/ 386 h 85633"/>
              <a:gd name="connsiteX0" fmla="*/ 41721 w 166886"/>
              <a:gd name="connsiteY0" fmla="*/ 7514 h 82330"/>
              <a:gd name="connsiteX1" fmla="*/ 86920 w 166886"/>
              <a:gd name="connsiteY1" fmla="*/ 560 h 82330"/>
              <a:gd name="connsiteX2" fmla="*/ 114734 w 166886"/>
              <a:gd name="connsiteY2" fmla="*/ 24898 h 82330"/>
              <a:gd name="connsiteX3" fmla="*/ 166886 w 166886"/>
              <a:gd name="connsiteY3" fmla="*/ 14467 h 82330"/>
              <a:gd name="connsiteX4" fmla="*/ 152979 w 166886"/>
              <a:gd name="connsiteY4" fmla="*/ 63143 h 82330"/>
              <a:gd name="connsiteX5" fmla="*/ 139072 w 166886"/>
              <a:gd name="connsiteY5" fmla="*/ 66619 h 82330"/>
              <a:gd name="connsiteX6" fmla="*/ 121688 w 166886"/>
              <a:gd name="connsiteY6" fmla="*/ 77050 h 82330"/>
              <a:gd name="connsiteX7" fmla="*/ 38244 w 166886"/>
              <a:gd name="connsiteY7" fmla="*/ 77050 h 82330"/>
              <a:gd name="connsiteX8" fmla="*/ 13907 w 166886"/>
              <a:gd name="connsiteY8" fmla="*/ 52712 h 82330"/>
              <a:gd name="connsiteX9" fmla="*/ 0 w 166886"/>
              <a:gd name="connsiteY9" fmla="*/ 38805 h 82330"/>
              <a:gd name="connsiteX10" fmla="*/ 17384 w 166886"/>
              <a:gd name="connsiteY10" fmla="*/ 4037 h 82330"/>
              <a:gd name="connsiteX11" fmla="*/ 41721 w 166886"/>
              <a:gd name="connsiteY11" fmla="*/ 7514 h 82330"/>
              <a:gd name="connsiteX0" fmla="*/ 41721 w 166886"/>
              <a:gd name="connsiteY0" fmla="*/ 3981 h 78797"/>
              <a:gd name="connsiteX1" fmla="*/ 83443 w 166886"/>
              <a:gd name="connsiteY1" fmla="*/ 17888 h 78797"/>
              <a:gd name="connsiteX2" fmla="*/ 114734 w 166886"/>
              <a:gd name="connsiteY2" fmla="*/ 21365 h 78797"/>
              <a:gd name="connsiteX3" fmla="*/ 166886 w 166886"/>
              <a:gd name="connsiteY3" fmla="*/ 10934 h 78797"/>
              <a:gd name="connsiteX4" fmla="*/ 152979 w 166886"/>
              <a:gd name="connsiteY4" fmla="*/ 59610 h 78797"/>
              <a:gd name="connsiteX5" fmla="*/ 139072 w 166886"/>
              <a:gd name="connsiteY5" fmla="*/ 63086 h 78797"/>
              <a:gd name="connsiteX6" fmla="*/ 121688 w 166886"/>
              <a:gd name="connsiteY6" fmla="*/ 73517 h 78797"/>
              <a:gd name="connsiteX7" fmla="*/ 38244 w 166886"/>
              <a:gd name="connsiteY7" fmla="*/ 73517 h 78797"/>
              <a:gd name="connsiteX8" fmla="*/ 13907 w 166886"/>
              <a:gd name="connsiteY8" fmla="*/ 49179 h 78797"/>
              <a:gd name="connsiteX9" fmla="*/ 0 w 166886"/>
              <a:gd name="connsiteY9" fmla="*/ 35272 h 78797"/>
              <a:gd name="connsiteX10" fmla="*/ 17384 w 166886"/>
              <a:gd name="connsiteY10" fmla="*/ 504 h 78797"/>
              <a:gd name="connsiteX11" fmla="*/ 41721 w 166886"/>
              <a:gd name="connsiteY11" fmla="*/ 3981 h 78797"/>
              <a:gd name="connsiteX0" fmla="*/ 45198 w 166886"/>
              <a:gd name="connsiteY0" fmla="*/ 606 h 85853"/>
              <a:gd name="connsiteX1" fmla="*/ 83443 w 166886"/>
              <a:gd name="connsiteY1" fmla="*/ 24944 h 85853"/>
              <a:gd name="connsiteX2" fmla="*/ 114734 w 166886"/>
              <a:gd name="connsiteY2" fmla="*/ 28421 h 85853"/>
              <a:gd name="connsiteX3" fmla="*/ 166886 w 166886"/>
              <a:gd name="connsiteY3" fmla="*/ 17990 h 85853"/>
              <a:gd name="connsiteX4" fmla="*/ 152979 w 166886"/>
              <a:gd name="connsiteY4" fmla="*/ 66666 h 85853"/>
              <a:gd name="connsiteX5" fmla="*/ 139072 w 166886"/>
              <a:gd name="connsiteY5" fmla="*/ 70142 h 85853"/>
              <a:gd name="connsiteX6" fmla="*/ 121688 w 166886"/>
              <a:gd name="connsiteY6" fmla="*/ 80573 h 85853"/>
              <a:gd name="connsiteX7" fmla="*/ 38244 w 166886"/>
              <a:gd name="connsiteY7" fmla="*/ 80573 h 85853"/>
              <a:gd name="connsiteX8" fmla="*/ 13907 w 166886"/>
              <a:gd name="connsiteY8" fmla="*/ 56235 h 85853"/>
              <a:gd name="connsiteX9" fmla="*/ 0 w 166886"/>
              <a:gd name="connsiteY9" fmla="*/ 42328 h 85853"/>
              <a:gd name="connsiteX10" fmla="*/ 17384 w 166886"/>
              <a:gd name="connsiteY10" fmla="*/ 7560 h 85853"/>
              <a:gd name="connsiteX11" fmla="*/ 45198 w 166886"/>
              <a:gd name="connsiteY11" fmla="*/ 606 h 85853"/>
              <a:gd name="connsiteX0" fmla="*/ 45198 w 172796"/>
              <a:gd name="connsiteY0" fmla="*/ 606 h 85853"/>
              <a:gd name="connsiteX1" fmla="*/ 83443 w 172796"/>
              <a:gd name="connsiteY1" fmla="*/ 24944 h 85853"/>
              <a:gd name="connsiteX2" fmla="*/ 114734 w 172796"/>
              <a:gd name="connsiteY2" fmla="*/ 28421 h 85853"/>
              <a:gd name="connsiteX3" fmla="*/ 166886 w 172796"/>
              <a:gd name="connsiteY3" fmla="*/ 17990 h 85853"/>
              <a:gd name="connsiteX4" fmla="*/ 152979 w 172796"/>
              <a:gd name="connsiteY4" fmla="*/ 66666 h 85853"/>
              <a:gd name="connsiteX5" fmla="*/ 139072 w 172796"/>
              <a:gd name="connsiteY5" fmla="*/ 70142 h 85853"/>
              <a:gd name="connsiteX6" fmla="*/ 121688 w 172796"/>
              <a:gd name="connsiteY6" fmla="*/ 80573 h 85853"/>
              <a:gd name="connsiteX7" fmla="*/ 38244 w 172796"/>
              <a:gd name="connsiteY7" fmla="*/ 80573 h 85853"/>
              <a:gd name="connsiteX8" fmla="*/ 13907 w 172796"/>
              <a:gd name="connsiteY8" fmla="*/ 56235 h 85853"/>
              <a:gd name="connsiteX9" fmla="*/ 0 w 172796"/>
              <a:gd name="connsiteY9" fmla="*/ 42328 h 85853"/>
              <a:gd name="connsiteX10" fmla="*/ 17384 w 172796"/>
              <a:gd name="connsiteY10" fmla="*/ 7560 h 85853"/>
              <a:gd name="connsiteX11" fmla="*/ 45198 w 172796"/>
              <a:gd name="connsiteY11" fmla="*/ 606 h 85853"/>
              <a:gd name="connsiteX0" fmla="*/ 45198 w 167447"/>
              <a:gd name="connsiteY0" fmla="*/ 606 h 85853"/>
              <a:gd name="connsiteX1" fmla="*/ 83443 w 167447"/>
              <a:gd name="connsiteY1" fmla="*/ 24944 h 85853"/>
              <a:gd name="connsiteX2" fmla="*/ 114734 w 167447"/>
              <a:gd name="connsiteY2" fmla="*/ 28421 h 85853"/>
              <a:gd name="connsiteX3" fmla="*/ 163409 w 167447"/>
              <a:gd name="connsiteY3" fmla="*/ 7560 h 85853"/>
              <a:gd name="connsiteX4" fmla="*/ 152979 w 167447"/>
              <a:gd name="connsiteY4" fmla="*/ 66666 h 85853"/>
              <a:gd name="connsiteX5" fmla="*/ 139072 w 167447"/>
              <a:gd name="connsiteY5" fmla="*/ 70142 h 85853"/>
              <a:gd name="connsiteX6" fmla="*/ 121688 w 167447"/>
              <a:gd name="connsiteY6" fmla="*/ 80573 h 85853"/>
              <a:gd name="connsiteX7" fmla="*/ 38244 w 167447"/>
              <a:gd name="connsiteY7" fmla="*/ 80573 h 85853"/>
              <a:gd name="connsiteX8" fmla="*/ 13907 w 167447"/>
              <a:gd name="connsiteY8" fmla="*/ 56235 h 85853"/>
              <a:gd name="connsiteX9" fmla="*/ 0 w 167447"/>
              <a:gd name="connsiteY9" fmla="*/ 42328 h 85853"/>
              <a:gd name="connsiteX10" fmla="*/ 17384 w 167447"/>
              <a:gd name="connsiteY10" fmla="*/ 7560 h 85853"/>
              <a:gd name="connsiteX11" fmla="*/ 45198 w 167447"/>
              <a:gd name="connsiteY11" fmla="*/ 606 h 85853"/>
              <a:gd name="connsiteX0" fmla="*/ 45198 w 167447"/>
              <a:gd name="connsiteY0" fmla="*/ 606 h 80906"/>
              <a:gd name="connsiteX1" fmla="*/ 83443 w 167447"/>
              <a:gd name="connsiteY1" fmla="*/ 24944 h 80906"/>
              <a:gd name="connsiteX2" fmla="*/ 114734 w 167447"/>
              <a:gd name="connsiteY2" fmla="*/ 28421 h 80906"/>
              <a:gd name="connsiteX3" fmla="*/ 163409 w 167447"/>
              <a:gd name="connsiteY3" fmla="*/ 7560 h 80906"/>
              <a:gd name="connsiteX4" fmla="*/ 152979 w 167447"/>
              <a:gd name="connsiteY4" fmla="*/ 66666 h 80906"/>
              <a:gd name="connsiteX5" fmla="*/ 139072 w 167447"/>
              <a:gd name="connsiteY5" fmla="*/ 70142 h 80906"/>
              <a:gd name="connsiteX6" fmla="*/ 38244 w 167447"/>
              <a:gd name="connsiteY6" fmla="*/ 80573 h 80906"/>
              <a:gd name="connsiteX7" fmla="*/ 13907 w 167447"/>
              <a:gd name="connsiteY7" fmla="*/ 56235 h 80906"/>
              <a:gd name="connsiteX8" fmla="*/ 0 w 167447"/>
              <a:gd name="connsiteY8" fmla="*/ 42328 h 80906"/>
              <a:gd name="connsiteX9" fmla="*/ 17384 w 167447"/>
              <a:gd name="connsiteY9" fmla="*/ 7560 h 80906"/>
              <a:gd name="connsiteX10" fmla="*/ 45198 w 167447"/>
              <a:gd name="connsiteY10" fmla="*/ 606 h 80906"/>
              <a:gd name="connsiteX0" fmla="*/ 45198 w 167447"/>
              <a:gd name="connsiteY0" fmla="*/ 606 h 82576"/>
              <a:gd name="connsiteX1" fmla="*/ 83443 w 167447"/>
              <a:gd name="connsiteY1" fmla="*/ 24944 h 82576"/>
              <a:gd name="connsiteX2" fmla="*/ 114734 w 167447"/>
              <a:gd name="connsiteY2" fmla="*/ 28421 h 82576"/>
              <a:gd name="connsiteX3" fmla="*/ 163409 w 167447"/>
              <a:gd name="connsiteY3" fmla="*/ 7560 h 82576"/>
              <a:gd name="connsiteX4" fmla="*/ 152979 w 167447"/>
              <a:gd name="connsiteY4" fmla="*/ 66666 h 82576"/>
              <a:gd name="connsiteX5" fmla="*/ 139072 w 167447"/>
              <a:gd name="connsiteY5" fmla="*/ 70142 h 82576"/>
              <a:gd name="connsiteX6" fmla="*/ 38244 w 167447"/>
              <a:gd name="connsiteY6" fmla="*/ 80573 h 82576"/>
              <a:gd name="connsiteX7" fmla="*/ 13907 w 167447"/>
              <a:gd name="connsiteY7" fmla="*/ 56235 h 82576"/>
              <a:gd name="connsiteX8" fmla="*/ 0 w 167447"/>
              <a:gd name="connsiteY8" fmla="*/ 42328 h 82576"/>
              <a:gd name="connsiteX9" fmla="*/ 17384 w 167447"/>
              <a:gd name="connsiteY9" fmla="*/ 7560 h 82576"/>
              <a:gd name="connsiteX10" fmla="*/ 45198 w 167447"/>
              <a:gd name="connsiteY10" fmla="*/ 606 h 8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447" h="82576">
                <a:moveTo>
                  <a:pt x="45198" y="606"/>
                </a:moveTo>
                <a:cubicBezTo>
                  <a:pt x="56208" y="3503"/>
                  <a:pt x="71854" y="20308"/>
                  <a:pt x="83443" y="24944"/>
                </a:cubicBezTo>
                <a:cubicBezTo>
                  <a:pt x="95032" y="29580"/>
                  <a:pt x="101406" y="31318"/>
                  <a:pt x="114734" y="28421"/>
                </a:cubicBezTo>
                <a:cubicBezTo>
                  <a:pt x="128062" y="25524"/>
                  <a:pt x="142548" y="5242"/>
                  <a:pt x="163409" y="7560"/>
                </a:cubicBezTo>
                <a:cubicBezTo>
                  <a:pt x="175480" y="31247"/>
                  <a:pt x="157035" y="56236"/>
                  <a:pt x="152979" y="66666"/>
                </a:cubicBezTo>
                <a:cubicBezTo>
                  <a:pt x="148923" y="77096"/>
                  <a:pt x="143708" y="68983"/>
                  <a:pt x="139072" y="70142"/>
                </a:cubicBezTo>
                <a:cubicBezTo>
                  <a:pt x="116474" y="86368"/>
                  <a:pt x="59105" y="82891"/>
                  <a:pt x="38244" y="80573"/>
                </a:cubicBezTo>
                <a:lnTo>
                  <a:pt x="13907" y="56235"/>
                </a:lnTo>
                <a:lnTo>
                  <a:pt x="0" y="42328"/>
                </a:lnTo>
                <a:cubicBezTo>
                  <a:pt x="3021" y="30243"/>
                  <a:pt x="1164" y="11165"/>
                  <a:pt x="17384" y="7560"/>
                </a:cubicBezTo>
                <a:cubicBezTo>
                  <a:pt x="24172" y="6052"/>
                  <a:pt x="34188" y="-2291"/>
                  <a:pt x="45198" y="60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3BDCE8E-0575-1431-345F-8A6DB6571856}"/>
              </a:ext>
            </a:extLst>
          </p:cNvPr>
          <p:cNvGrpSpPr/>
          <p:nvPr/>
        </p:nvGrpSpPr>
        <p:grpSpPr>
          <a:xfrm>
            <a:off x="9219126" y="4663596"/>
            <a:ext cx="755717" cy="119351"/>
            <a:chOff x="5435007" y="5790568"/>
            <a:chExt cx="1331074" cy="210218"/>
          </a:xfrm>
        </p:grpSpPr>
        <p:sp>
          <p:nvSpPr>
            <p:cNvPr id="167" name="Rectangle 5">
              <a:extLst>
                <a:ext uri="{FF2B5EF4-FFF2-40B4-BE49-F238E27FC236}">
                  <a16:creationId xmlns:a16="http://schemas.microsoft.com/office/drawing/2014/main" id="{CA144184-8953-0AD7-39B2-FDF453587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918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8" name="Rectangle 6">
              <a:extLst>
                <a:ext uri="{FF2B5EF4-FFF2-40B4-BE49-F238E27FC236}">
                  <a16:creationId xmlns:a16="http://schemas.microsoft.com/office/drawing/2014/main" id="{21FCDDCB-0B64-5C37-C639-77A853D93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8237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9" name="Rectangle 7">
              <a:extLst>
                <a:ext uri="{FF2B5EF4-FFF2-40B4-BE49-F238E27FC236}">
                  <a16:creationId xmlns:a16="http://schemas.microsoft.com/office/drawing/2014/main" id="{4BF1707A-9856-1F7D-D519-22AD8D92F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9863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0" name="Rectangle 8">
              <a:extLst>
                <a:ext uri="{FF2B5EF4-FFF2-40B4-BE49-F238E27FC236}">
                  <a16:creationId xmlns:a16="http://schemas.microsoft.com/office/drawing/2014/main" id="{E6D74C8C-D34B-6C12-35E4-5453C7331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144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1" name="Rectangle 9">
              <a:extLst>
                <a:ext uri="{FF2B5EF4-FFF2-40B4-BE49-F238E27FC236}">
                  <a16:creationId xmlns:a16="http://schemas.microsoft.com/office/drawing/2014/main" id="{26E149FA-F502-CD14-E0DE-5416D9915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5700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2" name="Rectangle 10">
              <a:extLst>
                <a:ext uri="{FF2B5EF4-FFF2-40B4-BE49-F238E27FC236}">
                  <a16:creationId xmlns:a16="http://schemas.microsoft.com/office/drawing/2014/main" id="{76BC4C1D-8C5A-4B84-8C3F-BA278E194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502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3" name="Rectangle 11">
              <a:extLst>
                <a:ext uri="{FF2B5EF4-FFF2-40B4-BE49-F238E27FC236}">
                  <a16:creationId xmlns:a16="http://schemas.microsoft.com/office/drawing/2014/main" id="{B533EFF5-B25D-69EF-BA4F-E3D626064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7086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4" name="Rectangle 12">
              <a:extLst>
                <a:ext uri="{FF2B5EF4-FFF2-40B4-BE49-F238E27FC236}">
                  <a16:creationId xmlns:a16="http://schemas.microsoft.com/office/drawing/2014/main" id="{C96B31C6-E59F-E3FF-8662-D986DF947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2670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5" name="Freeform 13">
              <a:extLst>
                <a:ext uri="{FF2B5EF4-FFF2-40B4-BE49-F238E27FC236}">
                  <a16:creationId xmlns:a16="http://schemas.microsoft.com/office/drawing/2014/main" id="{20E7F264-1FAB-BEF4-9A30-64C89D931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658" y="5798009"/>
              <a:ext cx="455783" cy="199056"/>
            </a:xfrm>
            <a:custGeom>
              <a:avLst/>
              <a:gdLst>
                <a:gd name="T0" fmla="*/ 45 w 982"/>
                <a:gd name="T1" fmla="*/ 71 h 427"/>
                <a:gd name="T2" fmla="*/ 75 w 982"/>
                <a:gd name="T3" fmla="*/ 76 h 427"/>
                <a:gd name="T4" fmla="*/ 125 w 982"/>
                <a:gd name="T5" fmla="*/ 101 h 427"/>
                <a:gd name="T6" fmla="*/ 167 w 982"/>
                <a:gd name="T7" fmla="*/ 140 h 427"/>
                <a:gd name="T8" fmla="*/ 215 w 982"/>
                <a:gd name="T9" fmla="*/ 204 h 427"/>
                <a:gd name="T10" fmla="*/ 257 w 982"/>
                <a:gd name="T11" fmla="*/ 270 h 427"/>
                <a:gd name="T12" fmla="*/ 303 w 982"/>
                <a:gd name="T13" fmla="*/ 329 h 427"/>
                <a:gd name="T14" fmla="*/ 341 w 982"/>
                <a:gd name="T15" fmla="*/ 368 h 427"/>
                <a:gd name="T16" fmla="*/ 384 w 982"/>
                <a:gd name="T17" fmla="*/ 399 h 427"/>
                <a:gd name="T18" fmla="*/ 435 w 982"/>
                <a:gd name="T19" fmla="*/ 419 h 427"/>
                <a:gd name="T20" fmla="*/ 490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7 w 982"/>
                <a:gd name="T27" fmla="*/ 379 h 427"/>
                <a:gd name="T28" fmla="*/ 667 w 982"/>
                <a:gd name="T29" fmla="*/ 343 h 427"/>
                <a:gd name="T30" fmla="*/ 702 w 982"/>
                <a:gd name="T31" fmla="*/ 301 h 427"/>
                <a:gd name="T32" fmla="*/ 745 w 982"/>
                <a:gd name="T33" fmla="*/ 237 h 427"/>
                <a:gd name="T34" fmla="*/ 801 w 982"/>
                <a:gd name="T35" fmla="*/ 155 h 427"/>
                <a:gd name="T36" fmla="*/ 841 w 982"/>
                <a:gd name="T37" fmla="*/ 112 h 427"/>
                <a:gd name="T38" fmla="*/ 889 w 982"/>
                <a:gd name="T39" fmla="*/ 82 h 427"/>
                <a:gd name="T40" fmla="*/ 927 w 982"/>
                <a:gd name="T41" fmla="*/ 72 h 427"/>
                <a:gd name="T42" fmla="*/ 947 w 982"/>
                <a:gd name="T43" fmla="*/ 70 h 427"/>
                <a:gd name="T44" fmla="*/ 968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3 w 982"/>
                <a:gd name="T57" fmla="*/ 13 h 427"/>
                <a:gd name="T58" fmla="*/ 826 w 982"/>
                <a:gd name="T59" fmla="*/ 37 h 427"/>
                <a:gd name="T60" fmla="*/ 784 w 982"/>
                <a:gd name="T61" fmla="*/ 70 h 427"/>
                <a:gd name="T62" fmla="*/ 747 w 982"/>
                <a:gd name="T63" fmla="*/ 110 h 427"/>
                <a:gd name="T64" fmla="*/ 714 w 982"/>
                <a:gd name="T65" fmla="*/ 156 h 427"/>
                <a:gd name="T66" fmla="*/ 649 w 982"/>
                <a:gd name="T67" fmla="*/ 255 h 427"/>
                <a:gd name="T68" fmla="*/ 611 w 982"/>
                <a:gd name="T69" fmla="*/ 301 h 427"/>
                <a:gd name="T70" fmla="*/ 566 w 982"/>
                <a:gd name="T71" fmla="*/ 336 h 427"/>
                <a:gd name="T72" fmla="*/ 531 w 982"/>
                <a:gd name="T73" fmla="*/ 350 h 427"/>
                <a:gd name="T74" fmla="*/ 501 w 982"/>
                <a:gd name="T75" fmla="*/ 355 h 427"/>
                <a:gd name="T76" fmla="*/ 480 w 982"/>
                <a:gd name="T77" fmla="*/ 355 h 427"/>
                <a:gd name="T78" fmla="*/ 450 w 982"/>
                <a:gd name="T79" fmla="*/ 350 h 427"/>
                <a:gd name="T80" fmla="*/ 415 w 982"/>
                <a:gd name="T81" fmla="*/ 336 h 427"/>
                <a:gd name="T82" fmla="*/ 370 w 982"/>
                <a:gd name="T83" fmla="*/ 301 h 427"/>
                <a:gd name="T84" fmla="*/ 331 w 982"/>
                <a:gd name="T85" fmla="*/ 255 h 427"/>
                <a:gd name="T86" fmla="*/ 268 w 982"/>
                <a:gd name="T87" fmla="*/ 156 h 427"/>
                <a:gd name="T88" fmla="*/ 233 w 982"/>
                <a:gd name="T89" fmla="*/ 110 h 427"/>
                <a:gd name="T90" fmla="*/ 196 w 982"/>
                <a:gd name="T91" fmla="*/ 70 h 427"/>
                <a:gd name="T92" fmla="*/ 155 w 982"/>
                <a:gd name="T93" fmla="*/ 37 h 427"/>
                <a:gd name="T94" fmla="*/ 108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9 w 982"/>
                <a:gd name="T101" fmla="*/ 10 h 427"/>
                <a:gd name="T102" fmla="*/ 0 w 982"/>
                <a:gd name="T103" fmla="*/ 26 h 427"/>
                <a:gd name="T104" fmla="*/ 2 w 982"/>
                <a:gd name="T105" fmla="*/ 46 h 427"/>
                <a:gd name="T106" fmla="*/ 13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5" y="71"/>
                  </a:lnTo>
                  <a:lnTo>
                    <a:pt x="55" y="72"/>
                  </a:lnTo>
                  <a:lnTo>
                    <a:pt x="64" y="74"/>
                  </a:lnTo>
                  <a:lnTo>
                    <a:pt x="75" y="76"/>
                  </a:lnTo>
                  <a:lnTo>
                    <a:pt x="92" y="82"/>
                  </a:lnTo>
                  <a:lnTo>
                    <a:pt x="110" y="91"/>
                  </a:lnTo>
                  <a:lnTo>
                    <a:pt x="125" y="101"/>
                  </a:lnTo>
                  <a:lnTo>
                    <a:pt x="141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5" y="204"/>
                  </a:lnTo>
                  <a:lnTo>
                    <a:pt x="237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9" y="301"/>
                  </a:lnTo>
                  <a:lnTo>
                    <a:pt x="290" y="315"/>
                  </a:lnTo>
                  <a:lnTo>
                    <a:pt x="303" y="329"/>
                  </a:lnTo>
                  <a:lnTo>
                    <a:pt x="315" y="343"/>
                  </a:lnTo>
                  <a:lnTo>
                    <a:pt x="327" y="355"/>
                  </a:lnTo>
                  <a:lnTo>
                    <a:pt x="341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4" y="399"/>
                  </a:lnTo>
                  <a:lnTo>
                    <a:pt x="401" y="407"/>
                  </a:lnTo>
                  <a:lnTo>
                    <a:pt x="417" y="413"/>
                  </a:lnTo>
                  <a:lnTo>
                    <a:pt x="435" y="419"/>
                  </a:lnTo>
                  <a:lnTo>
                    <a:pt x="452" y="424"/>
                  </a:lnTo>
                  <a:lnTo>
                    <a:pt x="471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10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7" y="399"/>
                  </a:lnTo>
                  <a:lnTo>
                    <a:pt x="612" y="389"/>
                  </a:lnTo>
                  <a:lnTo>
                    <a:pt x="627" y="379"/>
                  </a:lnTo>
                  <a:lnTo>
                    <a:pt x="640" y="368"/>
                  </a:lnTo>
                  <a:lnTo>
                    <a:pt x="653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1" y="155"/>
                  </a:lnTo>
                  <a:lnTo>
                    <a:pt x="813" y="140"/>
                  </a:lnTo>
                  <a:lnTo>
                    <a:pt x="827" y="126"/>
                  </a:lnTo>
                  <a:lnTo>
                    <a:pt x="841" y="112"/>
                  </a:lnTo>
                  <a:lnTo>
                    <a:pt x="856" y="101"/>
                  </a:lnTo>
                  <a:lnTo>
                    <a:pt x="872" y="91"/>
                  </a:lnTo>
                  <a:lnTo>
                    <a:pt x="889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6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6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6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8" y="1"/>
                  </a:lnTo>
                  <a:lnTo>
                    <a:pt x="908" y="4"/>
                  </a:lnTo>
                  <a:lnTo>
                    <a:pt x="891" y="8"/>
                  </a:lnTo>
                  <a:lnTo>
                    <a:pt x="873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1" y="47"/>
                  </a:lnTo>
                  <a:lnTo>
                    <a:pt x="798" y="57"/>
                  </a:lnTo>
                  <a:lnTo>
                    <a:pt x="784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7" y="110"/>
                  </a:lnTo>
                  <a:lnTo>
                    <a:pt x="736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2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5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40" y="348"/>
                  </a:lnTo>
                  <a:lnTo>
                    <a:pt x="531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80" y="355"/>
                  </a:lnTo>
                  <a:lnTo>
                    <a:pt x="470" y="354"/>
                  </a:lnTo>
                  <a:lnTo>
                    <a:pt x="460" y="352"/>
                  </a:lnTo>
                  <a:lnTo>
                    <a:pt x="450" y="350"/>
                  </a:lnTo>
                  <a:lnTo>
                    <a:pt x="441" y="348"/>
                  </a:lnTo>
                  <a:lnTo>
                    <a:pt x="433" y="344"/>
                  </a:lnTo>
                  <a:lnTo>
                    <a:pt x="415" y="336"/>
                  </a:lnTo>
                  <a:lnTo>
                    <a:pt x="400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6" y="286"/>
                  </a:lnTo>
                  <a:lnTo>
                    <a:pt x="344" y="271"/>
                  </a:lnTo>
                  <a:lnTo>
                    <a:pt x="331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8" y="156"/>
                  </a:lnTo>
                  <a:lnTo>
                    <a:pt x="268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6" y="70"/>
                  </a:lnTo>
                  <a:lnTo>
                    <a:pt x="183" y="57"/>
                  </a:lnTo>
                  <a:lnTo>
                    <a:pt x="170" y="47"/>
                  </a:lnTo>
                  <a:lnTo>
                    <a:pt x="155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8" y="13"/>
                  </a:lnTo>
                  <a:lnTo>
                    <a:pt x="90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3" y="5"/>
                  </a:lnTo>
                  <a:lnTo>
                    <a:pt x="9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9" y="59"/>
                  </a:lnTo>
                  <a:lnTo>
                    <a:pt x="13" y="63"/>
                  </a:lnTo>
                  <a:lnTo>
                    <a:pt x="19" y="67"/>
                  </a:lnTo>
                  <a:lnTo>
                    <a:pt x="26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6" name="Freeform 14">
              <a:extLst>
                <a:ext uri="{FF2B5EF4-FFF2-40B4-BE49-F238E27FC236}">
                  <a16:creationId xmlns:a16="http://schemas.microsoft.com/office/drawing/2014/main" id="{46328E90-66A3-4B7C-05B5-6549B1381E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007" y="5794289"/>
              <a:ext cx="464155" cy="206497"/>
            </a:xfrm>
            <a:custGeom>
              <a:avLst/>
              <a:gdLst>
                <a:gd name="T0" fmla="*/ 3 w 999"/>
                <a:gd name="T1" fmla="*/ 26 h 445"/>
                <a:gd name="T2" fmla="*/ 43 w 999"/>
                <a:gd name="T3" fmla="*/ 0 h 445"/>
                <a:gd name="T4" fmla="*/ 141 w 999"/>
                <a:gd name="T5" fmla="*/ 24 h 445"/>
                <a:gd name="T6" fmla="*/ 230 w 999"/>
                <a:gd name="T7" fmla="*/ 92 h 445"/>
                <a:gd name="T8" fmla="*/ 309 w 999"/>
                <a:gd name="T9" fmla="*/ 200 h 445"/>
                <a:gd name="T10" fmla="*/ 376 w 999"/>
                <a:gd name="T11" fmla="*/ 294 h 445"/>
                <a:gd name="T12" fmla="*/ 452 w 999"/>
                <a:gd name="T13" fmla="*/ 349 h 445"/>
                <a:gd name="T14" fmla="*/ 532 w 999"/>
                <a:gd name="T15" fmla="*/ 353 h 445"/>
                <a:gd name="T16" fmla="*/ 612 w 999"/>
                <a:gd name="T17" fmla="*/ 306 h 445"/>
                <a:gd name="T18" fmla="*/ 690 w 999"/>
                <a:gd name="T19" fmla="*/ 200 h 445"/>
                <a:gd name="T20" fmla="*/ 757 w 999"/>
                <a:gd name="T21" fmla="*/ 106 h 445"/>
                <a:gd name="T22" fmla="*/ 841 w 999"/>
                <a:gd name="T23" fmla="*/ 33 h 445"/>
                <a:gd name="T24" fmla="*/ 956 w 999"/>
                <a:gd name="T25" fmla="*/ 0 h 445"/>
                <a:gd name="T26" fmla="*/ 993 w 999"/>
                <a:gd name="T27" fmla="*/ 19 h 445"/>
                <a:gd name="T28" fmla="*/ 997 w 999"/>
                <a:gd name="T29" fmla="*/ 59 h 445"/>
                <a:gd name="T30" fmla="*/ 956 w 999"/>
                <a:gd name="T31" fmla="*/ 89 h 445"/>
                <a:gd name="T32" fmla="*/ 880 w 999"/>
                <a:gd name="T33" fmla="*/ 111 h 445"/>
                <a:gd name="T34" fmla="*/ 812 w 999"/>
                <a:gd name="T35" fmla="*/ 176 h 445"/>
                <a:gd name="T36" fmla="*/ 740 w 999"/>
                <a:gd name="T37" fmla="*/ 285 h 445"/>
                <a:gd name="T38" fmla="*/ 659 w 999"/>
                <a:gd name="T39" fmla="*/ 381 h 445"/>
                <a:gd name="T40" fmla="*/ 561 w 999"/>
                <a:gd name="T41" fmla="*/ 437 h 445"/>
                <a:gd name="T42" fmla="*/ 458 w 999"/>
                <a:gd name="T43" fmla="*/ 442 h 445"/>
                <a:gd name="T44" fmla="*/ 354 w 999"/>
                <a:gd name="T45" fmla="*/ 393 h 445"/>
                <a:gd name="T46" fmla="*/ 279 w 999"/>
                <a:gd name="T47" fmla="*/ 314 h 445"/>
                <a:gd name="T48" fmla="*/ 197 w 999"/>
                <a:gd name="T49" fmla="*/ 190 h 445"/>
                <a:gd name="T50" fmla="*/ 131 w 999"/>
                <a:gd name="T51" fmla="*/ 119 h 445"/>
                <a:gd name="T52" fmla="*/ 42 w 999"/>
                <a:gd name="T53" fmla="*/ 89 h 445"/>
                <a:gd name="T54" fmla="*/ 10 w 999"/>
                <a:gd name="T55" fmla="*/ 74 h 445"/>
                <a:gd name="T56" fmla="*/ 981 w 999"/>
                <a:gd name="T57" fmla="*/ 44 h 445"/>
                <a:gd name="T58" fmla="*/ 978 w 999"/>
                <a:gd name="T59" fmla="*/ 29 h 445"/>
                <a:gd name="T60" fmla="*/ 956 w 999"/>
                <a:gd name="T61" fmla="*/ 18 h 445"/>
                <a:gd name="T62" fmla="*/ 849 w 999"/>
                <a:gd name="T63" fmla="*/ 48 h 445"/>
                <a:gd name="T64" fmla="*/ 771 w 999"/>
                <a:gd name="T65" fmla="*/ 116 h 445"/>
                <a:gd name="T66" fmla="*/ 686 w 999"/>
                <a:gd name="T67" fmla="*/ 239 h 445"/>
                <a:gd name="T68" fmla="*/ 610 w 999"/>
                <a:gd name="T69" fmla="*/ 332 h 445"/>
                <a:gd name="T70" fmla="*/ 518 w 999"/>
                <a:gd name="T71" fmla="*/ 374 h 445"/>
                <a:gd name="T72" fmla="*/ 431 w 999"/>
                <a:gd name="T73" fmla="*/ 359 h 445"/>
                <a:gd name="T74" fmla="*/ 354 w 999"/>
                <a:gd name="T75" fmla="*/ 296 h 445"/>
                <a:gd name="T76" fmla="*/ 269 w 999"/>
                <a:gd name="T77" fmla="*/ 171 h 445"/>
                <a:gd name="T78" fmla="*/ 192 w 999"/>
                <a:gd name="T79" fmla="*/ 79 h 445"/>
                <a:gd name="T80" fmla="*/ 100 w 999"/>
                <a:gd name="T81" fmla="*/ 27 h 445"/>
                <a:gd name="T82" fmla="*/ 31 w 999"/>
                <a:gd name="T83" fmla="*/ 20 h 445"/>
                <a:gd name="T84" fmla="*/ 18 w 999"/>
                <a:gd name="T85" fmla="*/ 43 h 445"/>
                <a:gd name="T86" fmla="*/ 27 w 999"/>
                <a:gd name="T87" fmla="*/ 65 h 445"/>
                <a:gd name="T88" fmla="*/ 79 w 999"/>
                <a:gd name="T89" fmla="*/ 76 h 445"/>
                <a:gd name="T90" fmla="*/ 166 w 999"/>
                <a:gd name="T91" fmla="*/ 126 h 445"/>
                <a:gd name="T92" fmla="*/ 249 w 999"/>
                <a:gd name="T93" fmla="*/ 236 h 445"/>
                <a:gd name="T94" fmla="*/ 325 w 999"/>
                <a:gd name="T95" fmla="*/ 342 h 445"/>
                <a:gd name="T96" fmla="*/ 409 w 999"/>
                <a:gd name="T97" fmla="*/ 407 h 445"/>
                <a:gd name="T98" fmla="*/ 499 w 999"/>
                <a:gd name="T99" fmla="*/ 427 h 445"/>
                <a:gd name="T100" fmla="*/ 607 w 999"/>
                <a:gd name="T101" fmla="*/ 398 h 445"/>
                <a:gd name="T102" fmla="*/ 685 w 999"/>
                <a:gd name="T103" fmla="*/ 329 h 445"/>
                <a:gd name="T104" fmla="*/ 769 w 999"/>
                <a:gd name="T105" fmla="*/ 207 h 445"/>
                <a:gd name="T106" fmla="*/ 845 w 999"/>
                <a:gd name="T107" fmla="*/ 115 h 445"/>
                <a:gd name="T108" fmla="*/ 937 w 999"/>
                <a:gd name="T109" fmla="*/ 73 h 445"/>
                <a:gd name="T110" fmla="*/ 975 w 999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9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5" y="11"/>
                  </a:lnTo>
                  <a:lnTo>
                    <a:pt x="124" y="17"/>
                  </a:lnTo>
                  <a:lnTo>
                    <a:pt x="141" y="24"/>
                  </a:lnTo>
                  <a:lnTo>
                    <a:pt x="159" y="33"/>
                  </a:lnTo>
                  <a:lnTo>
                    <a:pt x="174" y="44"/>
                  </a:lnTo>
                  <a:lnTo>
                    <a:pt x="190" y="54"/>
                  </a:lnTo>
                  <a:lnTo>
                    <a:pt x="204" y="66"/>
                  </a:lnTo>
                  <a:lnTo>
                    <a:pt x="218" y="79"/>
                  </a:lnTo>
                  <a:lnTo>
                    <a:pt x="230" y="92"/>
                  </a:lnTo>
                  <a:lnTo>
                    <a:pt x="241" y="106"/>
                  </a:lnTo>
                  <a:lnTo>
                    <a:pt x="253" y="119"/>
                  </a:lnTo>
                  <a:lnTo>
                    <a:pt x="264" y="133"/>
                  </a:lnTo>
                  <a:lnTo>
                    <a:pt x="284" y="161"/>
                  </a:lnTo>
                  <a:lnTo>
                    <a:pt x="284" y="161"/>
                  </a:lnTo>
                  <a:lnTo>
                    <a:pt x="309" y="200"/>
                  </a:lnTo>
                  <a:lnTo>
                    <a:pt x="309" y="200"/>
                  </a:lnTo>
                  <a:lnTo>
                    <a:pt x="327" y="228"/>
                  </a:lnTo>
                  <a:lnTo>
                    <a:pt x="346" y="256"/>
                  </a:lnTo>
                  <a:lnTo>
                    <a:pt x="355" y="269"/>
                  </a:lnTo>
                  <a:lnTo>
                    <a:pt x="365" y="282"/>
                  </a:lnTo>
                  <a:lnTo>
                    <a:pt x="376" y="294"/>
                  </a:lnTo>
                  <a:lnTo>
                    <a:pt x="387" y="306"/>
                  </a:lnTo>
                  <a:lnTo>
                    <a:pt x="398" y="317"/>
                  </a:lnTo>
                  <a:lnTo>
                    <a:pt x="411" y="327"/>
                  </a:lnTo>
                  <a:lnTo>
                    <a:pt x="424" y="335"/>
                  </a:lnTo>
                  <a:lnTo>
                    <a:pt x="437" y="343"/>
                  </a:lnTo>
                  <a:lnTo>
                    <a:pt x="452" y="349"/>
                  </a:lnTo>
                  <a:lnTo>
                    <a:pt x="466" y="353"/>
                  </a:lnTo>
                  <a:lnTo>
                    <a:pt x="483" y="356"/>
                  </a:lnTo>
                  <a:lnTo>
                    <a:pt x="499" y="357"/>
                  </a:lnTo>
                  <a:lnTo>
                    <a:pt x="499" y="357"/>
                  </a:lnTo>
                  <a:lnTo>
                    <a:pt x="516" y="356"/>
                  </a:lnTo>
                  <a:lnTo>
                    <a:pt x="532" y="353"/>
                  </a:lnTo>
                  <a:lnTo>
                    <a:pt x="547" y="349"/>
                  </a:lnTo>
                  <a:lnTo>
                    <a:pt x="561" y="343"/>
                  </a:lnTo>
                  <a:lnTo>
                    <a:pt x="576" y="335"/>
                  </a:lnTo>
                  <a:lnTo>
                    <a:pt x="588" y="327"/>
                  </a:lnTo>
                  <a:lnTo>
                    <a:pt x="601" y="317"/>
                  </a:lnTo>
                  <a:lnTo>
                    <a:pt x="612" y="306"/>
                  </a:lnTo>
                  <a:lnTo>
                    <a:pt x="623" y="294"/>
                  </a:lnTo>
                  <a:lnTo>
                    <a:pt x="634" y="282"/>
                  </a:lnTo>
                  <a:lnTo>
                    <a:pt x="644" y="269"/>
                  </a:lnTo>
                  <a:lnTo>
                    <a:pt x="654" y="256"/>
                  </a:lnTo>
                  <a:lnTo>
                    <a:pt x="673" y="228"/>
                  </a:lnTo>
                  <a:lnTo>
                    <a:pt x="690" y="200"/>
                  </a:lnTo>
                  <a:lnTo>
                    <a:pt x="690" y="200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36" y="133"/>
                  </a:lnTo>
                  <a:lnTo>
                    <a:pt x="746" y="119"/>
                  </a:lnTo>
                  <a:lnTo>
                    <a:pt x="757" y="106"/>
                  </a:lnTo>
                  <a:lnTo>
                    <a:pt x="769" y="92"/>
                  </a:lnTo>
                  <a:lnTo>
                    <a:pt x="782" y="79"/>
                  </a:lnTo>
                  <a:lnTo>
                    <a:pt x="796" y="66"/>
                  </a:lnTo>
                  <a:lnTo>
                    <a:pt x="810" y="54"/>
                  </a:lnTo>
                  <a:lnTo>
                    <a:pt x="824" y="44"/>
                  </a:lnTo>
                  <a:lnTo>
                    <a:pt x="841" y="33"/>
                  </a:lnTo>
                  <a:lnTo>
                    <a:pt x="857" y="24"/>
                  </a:lnTo>
                  <a:lnTo>
                    <a:pt x="875" y="17"/>
                  </a:lnTo>
                  <a:lnTo>
                    <a:pt x="894" y="11"/>
                  </a:lnTo>
                  <a:lnTo>
                    <a:pt x="913" y="5"/>
                  </a:lnTo>
                  <a:lnTo>
                    <a:pt x="934" y="2"/>
                  </a:lnTo>
                  <a:lnTo>
                    <a:pt x="956" y="0"/>
                  </a:lnTo>
                  <a:lnTo>
                    <a:pt x="956" y="0"/>
                  </a:lnTo>
                  <a:lnTo>
                    <a:pt x="966" y="1"/>
                  </a:lnTo>
                  <a:lnTo>
                    <a:pt x="974" y="3"/>
                  </a:lnTo>
                  <a:lnTo>
                    <a:pt x="981" y="7"/>
                  </a:lnTo>
                  <a:lnTo>
                    <a:pt x="987" y="13"/>
                  </a:lnTo>
                  <a:lnTo>
                    <a:pt x="993" y="19"/>
                  </a:lnTo>
                  <a:lnTo>
                    <a:pt x="996" y="26"/>
                  </a:lnTo>
                  <a:lnTo>
                    <a:pt x="998" y="34"/>
                  </a:lnTo>
                  <a:lnTo>
                    <a:pt x="999" y="42"/>
                  </a:lnTo>
                  <a:lnTo>
                    <a:pt x="999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88" y="74"/>
                  </a:lnTo>
                  <a:lnTo>
                    <a:pt x="983" y="80"/>
                  </a:lnTo>
                  <a:lnTo>
                    <a:pt x="975" y="84"/>
                  </a:lnTo>
                  <a:lnTo>
                    <a:pt x="967" y="87"/>
                  </a:lnTo>
                  <a:lnTo>
                    <a:pt x="956" y="89"/>
                  </a:lnTo>
                  <a:lnTo>
                    <a:pt x="956" y="89"/>
                  </a:lnTo>
                  <a:lnTo>
                    <a:pt x="940" y="90"/>
                  </a:lnTo>
                  <a:lnTo>
                    <a:pt x="923" y="93"/>
                  </a:lnTo>
                  <a:lnTo>
                    <a:pt x="908" y="97"/>
                  </a:lnTo>
                  <a:lnTo>
                    <a:pt x="895" y="104"/>
                  </a:lnTo>
                  <a:lnTo>
                    <a:pt x="880" y="111"/>
                  </a:lnTo>
                  <a:lnTo>
                    <a:pt x="868" y="119"/>
                  </a:lnTo>
                  <a:lnTo>
                    <a:pt x="855" y="130"/>
                  </a:lnTo>
                  <a:lnTo>
                    <a:pt x="844" y="140"/>
                  </a:lnTo>
                  <a:lnTo>
                    <a:pt x="833" y="151"/>
                  </a:lnTo>
                  <a:lnTo>
                    <a:pt x="822" y="164"/>
                  </a:lnTo>
                  <a:lnTo>
                    <a:pt x="812" y="176"/>
                  </a:lnTo>
                  <a:lnTo>
                    <a:pt x="803" y="190"/>
                  </a:lnTo>
                  <a:lnTo>
                    <a:pt x="784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20" y="314"/>
                  </a:lnTo>
                  <a:lnTo>
                    <a:pt x="709" y="327"/>
                  </a:lnTo>
                  <a:lnTo>
                    <a:pt x="698" y="342"/>
                  </a:lnTo>
                  <a:lnTo>
                    <a:pt x="686" y="355"/>
                  </a:lnTo>
                  <a:lnTo>
                    <a:pt x="673" y="368"/>
                  </a:lnTo>
                  <a:lnTo>
                    <a:pt x="659" y="381"/>
                  </a:lnTo>
                  <a:lnTo>
                    <a:pt x="645" y="393"/>
                  </a:lnTo>
                  <a:lnTo>
                    <a:pt x="629" y="405"/>
                  </a:lnTo>
                  <a:lnTo>
                    <a:pt x="614" y="414"/>
                  </a:lnTo>
                  <a:lnTo>
                    <a:pt x="597" y="423"/>
                  </a:lnTo>
                  <a:lnTo>
                    <a:pt x="580" y="431"/>
                  </a:lnTo>
                  <a:lnTo>
                    <a:pt x="561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499" y="445"/>
                  </a:lnTo>
                  <a:lnTo>
                    <a:pt x="499" y="445"/>
                  </a:lnTo>
                  <a:lnTo>
                    <a:pt x="478" y="444"/>
                  </a:lnTo>
                  <a:lnTo>
                    <a:pt x="458" y="442"/>
                  </a:lnTo>
                  <a:lnTo>
                    <a:pt x="439" y="437"/>
                  </a:lnTo>
                  <a:lnTo>
                    <a:pt x="420" y="431"/>
                  </a:lnTo>
                  <a:lnTo>
                    <a:pt x="402" y="423"/>
                  </a:lnTo>
                  <a:lnTo>
                    <a:pt x="385" y="414"/>
                  </a:lnTo>
                  <a:lnTo>
                    <a:pt x="369" y="405"/>
                  </a:lnTo>
                  <a:lnTo>
                    <a:pt x="354" y="393"/>
                  </a:lnTo>
                  <a:lnTo>
                    <a:pt x="339" y="381"/>
                  </a:lnTo>
                  <a:lnTo>
                    <a:pt x="326" y="368"/>
                  </a:lnTo>
                  <a:lnTo>
                    <a:pt x="314" y="355"/>
                  </a:lnTo>
                  <a:lnTo>
                    <a:pt x="301" y="342"/>
                  </a:lnTo>
                  <a:lnTo>
                    <a:pt x="290" y="327"/>
                  </a:lnTo>
                  <a:lnTo>
                    <a:pt x="279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16" y="217"/>
                  </a:lnTo>
                  <a:lnTo>
                    <a:pt x="197" y="190"/>
                  </a:lnTo>
                  <a:lnTo>
                    <a:pt x="187" y="176"/>
                  </a:lnTo>
                  <a:lnTo>
                    <a:pt x="176" y="164"/>
                  </a:lnTo>
                  <a:lnTo>
                    <a:pt x="166" y="151"/>
                  </a:lnTo>
                  <a:lnTo>
                    <a:pt x="155" y="140"/>
                  </a:lnTo>
                  <a:lnTo>
                    <a:pt x="143" y="130"/>
                  </a:lnTo>
                  <a:lnTo>
                    <a:pt x="131" y="119"/>
                  </a:lnTo>
                  <a:lnTo>
                    <a:pt x="119" y="111"/>
                  </a:lnTo>
                  <a:lnTo>
                    <a:pt x="105" y="104"/>
                  </a:lnTo>
                  <a:lnTo>
                    <a:pt x="91" y="97"/>
                  </a:lnTo>
                  <a:lnTo>
                    <a:pt x="75" y="93"/>
                  </a:lnTo>
                  <a:lnTo>
                    <a:pt x="60" y="90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33" y="87"/>
                  </a:lnTo>
                  <a:lnTo>
                    <a:pt x="24" y="84"/>
                  </a:lnTo>
                  <a:lnTo>
                    <a:pt x="17" y="80"/>
                  </a:lnTo>
                  <a:lnTo>
                    <a:pt x="10" y="74"/>
                  </a:lnTo>
                  <a:lnTo>
                    <a:pt x="6" y="67"/>
                  </a:lnTo>
                  <a:lnTo>
                    <a:pt x="3" y="60"/>
                  </a:lnTo>
                  <a:lnTo>
                    <a:pt x="1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1" y="44"/>
                  </a:moveTo>
                  <a:lnTo>
                    <a:pt x="981" y="44"/>
                  </a:lnTo>
                  <a:lnTo>
                    <a:pt x="981" y="43"/>
                  </a:lnTo>
                  <a:lnTo>
                    <a:pt x="981" y="43"/>
                  </a:lnTo>
                  <a:lnTo>
                    <a:pt x="981" y="39"/>
                  </a:lnTo>
                  <a:lnTo>
                    <a:pt x="980" y="33"/>
                  </a:lnTo>
                  <a:lnTo>
                    <a:pt x="978" y="29"/>
                  </a:lnTo>
                  <a:lnTo>
                    <a:pt x="976" y="26"/>
                  </a:lnTo>
                  <a:lnTo>
                    <a:pt x="972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6" y="18"/>
                  </a:lnTo>
                  <a:lnTo>
                    <a:pt x="956" y="18"/>
                  </a:lnTo>
                  <a:lnTo>
                    <a:pt x="936" y="20"/>
                  </a:lnTo>
                  <a:lnTo>
                    <a:pt x="917" y="22"/>
                  </a:lnTo>
                  <a:lnTo>
                    <a:pt x="899" y="27"/>
                  </a:lnTo>
                  <a:lnTo>
                    <a:pt x="881" y="33"/>
                  </a:lnTo>
                  <a:lnTo>
                    <a:pt x="865" y="40"/>
                  </a:lnTo>
                  <a:lnTo>
                    <a:pt x="849" y="48"/>
                  </a:lnTo>
                  <a:lnTo>
                    <a:pt x="835" y="57"/>
                  </a:lnTo>
                  <a:lnTo>
                    <a:pt x="820" y="67"/>
                  </a:lnTo>
                  <a:lnTo>
                    <a:pt x="807" y="79"/>
                  </a:lnTo>
                  <a:lnTo>
                    <a:pt x="794" y="91"/>
                  </a:lnTo>
                  <a:lnTo>
                    <a:pt x="782" y="104"/>
                  </a:lnTo>
                  <a:lnTo>
                    <a:pt x="771" y="116"/>
                  </a:lnTo>
                  <a:lnTo>
                    <a:pt x="750" y="143"/>
                  </a:lnTo>
                  <a:lnTo>
                    <a:pt x="731" y="171"/>
                  </a:lnTo>
                  <a:lnTo>
                    <a:pt x="731" y="171"/>
                  </a:lnTo>
                  <a:lnTo>
                    <a:pt x="705" y="210"/>
                  </a:lnTo>
                  <a:lnTo>
                    <a:pt x="705" y="210"/>
                  </a:lnTo>
                  <a:lnTo>
                    <a:pt x="686" y="239"/>
                  </a:lnTo>
                  <a:lnTo>
                    <a:pt x="667" y="268"/>
                  </a:lnTo>
                  <a:lnTo>
                    <a:pt x="656" y="283"/>
                  </a:lnTo>
                  <a:lnTo>
                    <a:pt x="646" y="296"/>
                  </a:lnTo>
                  <a:lnTo>
                    <a:pt x="635" y="308"/>
                  </a:lnTo>
                  <a:lnTo>
                    <a:pt x="622" y="321"/>
                  </a:lnTo>
                  <a:lnTo>
                    <a:pt x="610" y="332"/>
                  </a:lnTo>
                  <a:lnTo>
                    <a:pt x="596" y="343"/>
                  </a:lnTo>
                  <a:lnTo>
                    <a:pt x="583" y="352"/>
                  </a:lnTo>
                  <a:lnTo>
                    <a:pt x="567" y="359"/>
                  </a:lnTo>
                  <a:lnTo>
                    <a:pt x="552" y="366"/>
                  </a:lnTo>
                  <a:lnTo>
                    <a:pt x="536" y="371"/>
                  </a:lnTo>
                  <a:lnTo>
                    <a:pt x="518" y="374"/>
                  </a:lnTo>
                  <a:lnTo>
                    <a:pt x="499" y="375"/>
                  </a:lnTo>
                  <a:lnTo>
                    <a:pt x="499" y="375"/>
                  </a:lnTo>
                  <a:lnTo>
                    <a:pt x="481" y="374"/>
                  </a:lnTo>
                  <a:lnTo>
                    <a:pt x="463" y="371"/>
                  </a:lnTo>
                  <a:lnTo>
                    <a:pt x="447" y="366"/>
                  </a:lnTo>
                  <a:lnTo>
                    <a:pt x="431" y="359"/>
                  </a:lnTo>
                  <a:lnTo>
                    <a:pt x="417" y="352"/>
                  </a:lnTo>
                  <a:lnTo>
                    <a:pt x="402" y="343"/>
                  </a:lnTo>
                  <a:lnTo>
                    <a:pt x="389" y="332"/>
                  </a:lnTo>
                  <a:lnTo>
                    <a:pt x="377" y="321"/>
                  </a:lnTo>
                  <a:lnTo>
                    <a:pt x="365" y="308"/>
                  </a:lnTo>
                  <a:lnTo>
                    <a:pt x="354" y="296"/>
                  </a:lnTo>
                  <a:lnTo>
                    <a:pt x="343" y="283"/>
                  </a:lnTo>
                  <a:lnTo>
                    <a:pt x="332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69" y="171"/>
                  </a:lnTo>
                  <a:lnTo>
                    <a:pt x="269" y="171"/>
                  </a:lnTo>
                  <a:lnTo>
                    <a:pt x="250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4" y="91"/>
                  </a:lnTo>
                  <a:lnTo>
                    <a:pt x="192" y="79"/>
                  </a:lnTo>
                  <a:lnTo>
                    <a:pt x="179" y="67"/>
                  </a:lnTo>
                  <a:lnTo>
                    <a:pt x="164" y="57"/>
                  </a:lnTo>
                  <a:lnTo>
                    <a:pt x="150" y="48"/>
                  </a:lnTo>
                  <a:lnTo>
                    <a:pt x="134" y="40"/>
                  </a:lnTo>
                  <a:lnTo>
                    <a:pt x="118" y="33"/>
                  </a:lnTo>
                  <a:lnTo>
                    <a:pt x="100" y="27"/>
                  </a:lnTo>
                  <a:lnTo>
                    <a:pt x="83" y="22"/>
                  </a:lnTo>
                  <a:lnTo>
                    <a:pt x="63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36" y="19"/>
                  </a:lnTo>
                  <a:lnTo>
                    <a:pt x="31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1" y="29"/>
                  </a:lnTo>
                  <a:lnTo>
                    <a:pt x="20" y="33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18" y="43"/>
                  </a:lnTo>
                  <a:lnTo>
                    <a:pt x="18" y="48"/>
                  </a:lnTo>
                  <a:lnTo>
                    <a:pt x="19" y="53"/>
                  </a:lnTo>
                  <a:lnTo>
                    <a:pt x="21" y="57"/>
                  </a:lnTo>
                  <a:lnTo>
                    <a:pt x="24" y="61"/>
                  </a:lnTo>
                  <a:lnTo>
                    <a:pt x="27" y="65"/>
                  </a:lnTo>
                  <a:lnTo>
                    <a:pt x="31" y="69"/>
                  </a:lnTo>
                  <a:lnTo>
                    <a:pt x="37" y="71"/>
                  </a:lnTo>
                  <a:lnTo>
                    <a:pt x="43" y="71"/>
                  </a:lnTo>
                  <a:lnTo>
                    <a:pt x="43" y="71"/>
                  </a:lnTo>
                  <a:lnTo>
                    <a:pt x="62" y="73"/>
                  </a:lnTo>
                  <a:lnTo>
                    <a:pt x="79" y="76"/>
                  </a:lnTo>
                  <a:lnTo>
                    <a:pt x="96" y="81"/>
                  </a:lnTo>
                  <a:lnTo>
                    <a:pt x="111" y="87"/>
                  </a:lnTo>
                  <a:lnTo>
                    <a:pt x="127" y="95"/>
                  </a:lnTo>
                  <a:lnTo>
                    <a:pt x="140" y="105"/>
                  </a:lnTo>
                  <a:lnTo>
                    <a:pt x="154" y="115"/>
                  </a:lnTo>
                  <a:lnTo>
                    <a:pt x="166" y="126"/>
                  </a:lnTo>
                  <a:lnTo>
                    <a:pt x="179" y="139"/>
                  </a:lnTo>
                  <a:lnTo>
                    <a:pt x="190" y="151"/>
                  </a:lnTo>
                  <a:lnTo>
                    <a:pt x="200" y="165"/>
                  </a:lnTo>
                  <a:lnTo>
                    <a:pt x="210" y="179"/>
                  </a:lnTo>
                  <a:lnTo>
                    <a:pt x="230" y="207"/>
                  </a:lnTo>
                  <a:lnTo>
                    <a:pt x="249" y="236"/>
                  </a:lnTo>
                  <a:lnTo>
                    <a:pt x="249" y="236"/>
                  </a:lnTo>
                  <a:lnTo>
                    <a:pt x="273" y="275"/>
                  </a:lnTo>
                  <a:lnTo>
                    <a:pt x="273" y="275"/>
                  </a:lnTo>
                  <a:lnTo>
                    <a:pt x="293" y="302"/>
                  </a:lnTo>
                  <a:lnTo>
                    <a:pt x="314" y="329"/>
                  </a:lnTo>
                  <a:lnTo>
                    <a:pt x="325" y="342"/>
                  </a:lnTo>
                  <a:lnTo>
                    <a:pt x="337" y="355"/>
                  </a:lnTo>
                  <a:lnTo>
                    <a:pt x="350" y="366"/>
                  </a:lnTo>
                  <a:lnTo>
                    <a:pt x="363" y="378"/>
                  </a:lnTo>
                  <a:lnTo>
                    <a:pt x="378" y="388"/>
                  </a:lnTo>
                  <a:lnTo>
                    <a:pt x="393" y="398"/>
                  </a:lnTo>
                  <a:lnTo>
                    <a:pt x="409" y="407"/>
                  </a:lnTo>
                  <a:lnTo>
                    <a:pt x="425" y="414"/>
                  </a:lnTo>
                  <a:lnTo>
                    <a:pt x="443" y="419"/>
                  </a:lnTo>
                  <a:lnTo>
                    <a:pt x="460" y="424"/>
                  </a:lnTo>
                  <a:lnTo>
                    <a:pt x="480" y="426"/>
                  </a:lnTo>
                  <a:lnTo>
                    <a:pt x="499" y="427"/>
                  </a:lnTo>
                  <a:lnTo>
                    <a:pt x="499" y="427"/>
                  </a:lnTo>
                  <a:lnTo>
                    <a:pt x="520" y="426"/>
                  </a:lnTo>
                  <a:lnTo>
                    <a:pt x="539" y="424"/>
                  </a:lnTo>
                  <a:lnTo>
                    <a:pt x="557" y="419"/>
                  </a:lnTo>
                  <a:lnTo>
                    <a:pt x="574" y="414"/>
                  </a:lnTo>
                  <a:lnTo>
                    <a:pt x="590" y="407"/>
                  </a:lnTo>
                  <a:lnTo>
                    <a:pt x="607" y="398"/>
                  </a:lnTo>
                  <a:lnTo>
                    <a:pt x="621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1" y="355"/>
                  </a:lnTo>
                  <a:lnTo>
                    <a:pt x="674" y="342"/>
                  </a:lnTo>
                  <a:lnTo>
                    <a:pt x="685" y="329"/>
                  </a:lnTo>
                  <a:lnTo>
                    <a:pt x="707" y="302"/>
                  </a:lnTo>
                  <a:lnTo>
                    <a:pt x="725" y="275"/>
                  </a:lnTo>
                  <a:lnTo>
                    <a:pt x="725" y="275"/>
                  </a:lnTo>
                  <a:lnTo>
                    <a:pt x="751" y="236"/>
                  </a:lnTo>
                  <a:lnTo>
                    <a:pt x="751" y="236"/>
                  </a:lnTo>
                  <a:lnTo>
                    <a:pt x="769" y="207"/>
                  </a:lnTo>
                  <a:lnTo>
                    <a:pt x="788" y="178"/>
                  </a:lnTo>
                  <a:lnTo>
                    <a:pt x="799" y="165"/>
                  </a:lnTo>
                  <a:lnTo>
                    <a:pt x="810" y="151"/>
                  </a:lnTo>
                  <a:lnTo>
                    <a:pt x="821" y="139"/>
                  </a:lnTo>
                  <a:lnTo>
                    <a:pt x="833" y="126"/>
                  </a:lnTo>
                  <a:lnTo>
                    <a:pt x="845" y="115"/>
                  </a:lnTo>
                  <a:lnTo>
                    <a:pt x="858" y="105"/>
                  </a:lnTo>
                  <a:lnTo>
                    <a:pt x="873" y="95"/>
                  </a:lnTo>
                  <a:lnTo>
                    <a:pt x="887" y="87"/>
                  </a:lnTo>
                  <a:lnTo>
                    <a:pt x="903" y="81"/>
                  </a:lnTo>
                  <a:lnTo>
                    <a:pt x="919" y="76"/>
                  </a:lnTo>
                  <a:lnTo>
                    <a:pt x="937" y="73"/>
                  </a:lnTo>
                  <a:lnTo>
                    <a:pt x="956" y="71"/>
                  </a:lnTo>
                  <a:lnTo>
                    <a:pt x="956" y="71"/>
                  </a:lnTo>
                  <a:lnTo>
                    <a:pt x="963" y="71"/>
                  </a:lnTo>
                  <a:lnTo>
                    <a:pt x="968" y="69"/>
                  </a:lnTo>
                  <a:lnTo>
                    <a:pt x="972" y="65"/>
                  </a:lnTo>
                  <a:lnTo>
                    <a:pt x="975" y="62"/>
                  </a:lnTo>
                  <a:lnTo>
                    <a:pt x="978" y="58"/>
                  </a:lnTo>
                  <a:lnTo>
                    <a:pt x="980" y="53"/>
                  </a:lnTo>
                  <a:lnTo>
                    <a:pt x="981" y="49"/>
                  </a:lnTo>
                  <a:lnTo>
                    <a:pt x="981" y="44"/>
                  </a:lnTo>
                  <a:lnTo>
                    <a:pt x="981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7" name="Freeform 15">
              <a:extLst>
                <a:ext uri="{FF2B5EF4-FFF2-40B4-BE49-F238E27FC236}">
                  <a16:creationId xmlns:a16="http://schemas.microsoft.com/office/drawing/2014/main" id="{12AC60B7-06DD-4793-9FEC-F438E8251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658" y="5795219"/>
              <a:ext cx="455783" cy="198126"/>
            </a:xfrm>
            <a:custGeom>
              <a:avLst/>
              <a:gdLst>
                <a:gd name="T0" fmla="*/ 54 w 982"/>
                <a:gd name="T1" fmla="*/ 426 h 427"/>
                <a:gd name="T2" fmla="*/ 108 w 982"/>
                <a:gd name="T3" fmla="*/ 414 h 427"/>
                <a:gd name="T4" fmla="*/ 155 w 982"/>
                <a:gd name="T5" fmla="*/ 390 h 427"/>
                <a:gd name="T6" fmla="*/ 196 w 982"/>
                <a:gd name="T7" fmla="*/ 357 h 427"/>
                <a:gd name="T8" fmla="*/ 233 w 982"/>
                <a:gd name="T9" fmla="*/ 317 h 427"/>
                <a:gd name="T10" fmla="*/ 268 w 982"/>
                <a:gd name="T11" fmla="*/ 271 h 427"/>
                <a:gd name="T12" fmla="*/ 331 w 982"/>
                <a:gd name="T13" fmla="*/ 172 h 427"/>
                <a:gd name="T14" fmla="*/ 370 w 982"/>
                <a:gd name="T15" fmla="*/ 126 h 427"/>
                <a:gd name="T16" fmla="*/ 415 w 982"/>
                <a:gd name="T17" fmla="*/ 90 h 427"/>
                <a:gd name="T18" fmla="*/ 450 w 982"/>
                <a:gd name="T19" fmla="*/ 76 h 427"/>
                <a:gd name="T20" fmla="*/ 480 w 982"/>
                <a:gd name="T21" fmla="*/ 72 h 427"/>
                <a:gd name="T22" fmla="*/ 501 w 982"/>
                <a:gd name="T23" fmla="*/ 72 h 427"/>
                <a:gd name="T24" fmla="*/ 531 w 982"/>
                <a:gd name="T25" fmla="*/ 76 h 427"/>
                <a:gd name="T26" fmla="*/ 566 w 982"/>
                <a:gd name="T27" fmla="*/ 90 h 427"/>
                <a:gd name="T28" fmla="*/ 611 w 982"/>
                <a:gd name="T29" fmla="*/ 126 h 427"/>
                <a:gd name="T30" fmla="*/ 649 w 982"/>
                <a:gd name="T31" fmla="*/ 172 h 427"/>
                <a:gd name="T32" fmla="*/ 714 w 982"/>
                <a:gd name="T33" fmla="*/ 271 h 427"/>
                <a:gd name="T34" fmla="*/ 747 w 982"/>
                <a:gd name="T35" fmla="*/ 317 h 427"/>
                <a:gd name="T36" fmla="*/ 784 w 982"/>
                <a:gd name="T37" fmla="*/ 357 h 427"/>
                <a:gd name="T38" fmla="*/ 826 w 982"/>
                <a:gd name="T39" fmla="*/ 390 h 427"/>
                <a:gd name="T40" fmla="*/ 873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8 w 982"/>
                <a:gd name="T53" fmla="*/ 364 h 427"/>
                <a:gd name="T54" fmla="*/ 947 w 982"/>
                <a:gd name="T55" fmla="*/ 357 h 427"/>
                <a:gd name="T56" fmla="*/ 927 w 982"/>
                <a:gd name="T57" fmla="*/ 355 h 427"/>
                <a:gd name="T58" fmla="*/ 889 w 982"/>
                <a:gd name="T59" fmla="*/ 345 h 427"/>
                <a:gd name="T60" fmla="*/ 841 w 982"/>
                <a:gd name="T61" fmla="*/ 314 h 427"/>
                <a:gd name="T62" fmla="*/ 801 w 982"/>
                <a:gd name="T63" fmla="*/ 272 h 427"/>
                <a:gd name="T64" fmla="*/ 745 w 982"/>
                <a:gd name="T65" fmla="*/ 190 h 427"/>
                <a:gd name="T66" fmla="*/ 702 w 982"/>
                <a:gd name="T67" fmla="*/ 126 h 427"/>
                <a:gd name="T68" fmla="*/ 667 w 982"/>
                <a:gd name="T69" fmla="*/ 84 h 427"/>
                <a:gd name="T70" fmla="*/ 627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0 w 982"/>
                <a:gd name="T77" fmla="*/ 0 h 427"/>
                <a:gd name="T78" fmla="*/ 435 w 982"/>
                <a:gd name="T79" fmla="*/ 8 h 427"/>
                <a:gd name="T80" fmla="*/ 384 w 982"/>
                <a:gd name="T81" fmla="*/ 28 h 427"/>
                <a:gd name="T82" fmla="*/ 341 w 982"/>
                <a:gd name="T83" fmla="*/ 59 h 427"/>
                <a:gd name="T84" fmla="*/ 303 w 982"/>
                <a:gd name="T85" fmla="*/ 98 h 427"/>
                <a:gd name="T86" fmla="*/ 257 w 982"/>
                <a:gd name="T87" fmla="*/ 156 h 427"/>
                <a:gd name="T88" fmla="*/ 215 w 982"/>
                <a:gd name="T89" fmla="*/ 223 h 427"/>
                <a:gd name="T90" fmla="*/ 167 w 982"/>
                <a:gd name="T91" fmla="*/ 287 h 427"/>
                <a:gd name="T92" fmla="*/ 125 w 982"/>
                <a:gd name="T93" fmla="*/ 326 h 427"/>
                <a:gd name="T94" fmla="*/ 75 w 982"/>
                <a:gd name="T95" fmla="*/ 351 h 427"/>
                <a:gd name="T96" fmla="*/ 45 w 982"/>
                <a:gd name="T97" fmla="*/ 356 h 427"/>
                <a:gd name="T98" fmla="*/ 26 w 982"/>
                <a:gd name="T99" fmla="*/ 358 h 427"/>
                <a:gd name="T100" fmla="*/ 9 w 982"/>
                <a:gd name="T101" fmla="*/ 369 h 427"/>
                <a:gd name="T102" fmla="*/ 0 w 982"/>
                <a:gd name="T103" fmla="*/ 386 h 427"/>
                <a:gd name="T104" fmla="*/ 2 w 982"/>
                <a:gd name="T105" fmla="*/ 406 h 427"/>
                <a:gd name="T106" fmla="*/ 13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0" y="419"/>
                  </a:lnTo>
                  <a:lnTo>
                    <a:pt x="108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5" y="390"/>
                  </a:lnTo>
                  <a:lnTo>
                    <a:pt x="170" y="380"/>
                  </a:lnTo>
                  <a:lnTo>
                    <a:pt x="183" y="369"/>
                  </a:lnTo>
                  <a:lnTo>
                    <a:pt x="196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8" y="271"/>
                  </a:lnTo>
                  <a:lnTo>
                    <a:pt x="268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1" y="172"/>
                  </a:lnTo>
                  <a:lnTo>
                    <a:pt x="344" y="155"/>
                  </a:lnTo>
                  <a:lnTo>
                    <a:pt x="356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400" y="101"/>
                  </a:lnTo>
                  <a:lnTo>
                    <a:pt x="415" y="90"/>
                  </a:lnTo>
                  <a:lnTo>
                    <a:pt x="433" y="82"/>
                  </a:lnTo>
                  <a:lnTo>
                    <a:pt x="441" y="79"/>
                  </a:lnTo>
                  <a:lnTo>
                    <a:pt x="450" y="76"/>
                  </a:lnTo>
                  <a:lnTo>
                    <a:pt x="460" y="74"/>
                  </a:lnTo>
                  <a:lnTo>
                    <a:pt x="470" y="73"/>
                  </a:lnTo>
                  <a:lnTo>
                    <a:pt x="480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1" y="76"/>
                  </a:lnTo>
                  <a:lnTo>
                    <a:pt x="540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5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2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6" y="302"/>
                  </a:lnTo>
                  <a:lnTo>
                    <a:pt x="747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4" y="357"/>
                  </a:lnTo>
                  <a:lnTo>
                    <a:pt x="798" y="369"/>
                  </a:lnTo>
                  <a:lnTo>
                    <a:pt x="811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3" y="414"/>
                  </a:lnTo>
                  <a:lnTo>
                    <a:pt x="891" y="419"/>
                  </a:lnTo>
                  <a:lnTo>
                    <a:pt x="908" y="423"/>
                  </a:lnTo>
                  <a:lnTo>
                    <a:pt x="928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6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6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6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89" y="345"/>
                  </a:lnTo>
                  <a:lnTo>
                    <a:pt x="872" y="336"/>
                  </a:lnTo>
                  <a:lnTo>
                    <a:pt x="856" y="326"/>
                  </a:lnTo>
                  <a:lnTo>
                    <a:pt x="841" y="314"/>
                  </a:lnTo>
                  <a:lnTo>
                    <a:pt x="827" y="301"/>
                  </a:lnTo>
                  <a:lnTo>
                    <a:pt x="813" y="287"/>
                  </a:lnTo>
                  <a:lnTo>
                    <a:pt x="801" y="272"/>
                  </a:lnTo>
                  <a:lnTo>
                    <a:pt x="789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3" y="71"/>
                  </a:lnTo>
                  <a:lnTo>
                    <a:pt x="640" y="59"/>
                  </a:lnTo>
                  <a:lnTo>
                    <a:pt x="627" y="48"/>
                  </a:lnTo>
                  <a:lnTo>
                    <a:pt x="612" y="38"/>
                  </a:lnTo>
                  <a:lnTo>
                    <a:pt x="597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10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1" y="1"/>
                  </a:lnTo>
                  <a:lnTo>
                    <a:pt x="452" y="3"/>
                  </a:lnTo>
                  <a:lnTo>
                    <a:pt x="435" y="8"/>
                  </a:lnTo>
                  <a:lnTo>
                    <a:pt x="417" y="13"/>
                  </a:lnTo>
                  <a:lnTo>
                    <a:pt x="401" y="20"/>
                  </a:lnTo>
                  <a:lnTo>
                    <a:pt x="384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1" y="59"/>
                  </a:lnTo>
                  <a:lnTo>
                    <a:pt x="327" y="71"/>
                  </a:lnTo>
                  <a:lnTo>
                    <a:pt x="315" y="84"/>
                  </a:lnTo>
                  <a:lnTo>
                    <a:pt x="303" y="98"/>
                  </a:lnTo>
                  <a:lnTo>
                    <a:pt x="290" y="112"/>
                  </a:lnTo>
                  <a:lnTo>
                    <a:pt x="279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7" y="190"/>
                  </a:lnTo>
                  <a:lnTo>
                    <a:pt x="215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1" y="314"/>
                  </a:lnTo>
                  <a:lnTo>
                    <a:pt x="125" y="326"/>
                  </a:lnTo>
                  <a:lnTo>
                    <a:pt x="110" y="336"/>
                  </a:lnTo>
                  <a:lnTo>
                    <a:pt x="92" y="345"/>
                  </a:lnTo>
                  <a:lnTo>
                    <a:pt x="75" y="351"/>
                  </a:lnTo>
                  <a:lnTo>
                    <a:pt x="64" y="353"/>
                  </a:lnTo>
                  <a:lnTo>
                    <a:pt x="55" y="355"/>
                  </a:lnTo>
                  <a:lnTo>
                    <a:pt x="45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6" y="358"/>
                  </a:lnTo>
                  <a:lnTo>
                    <a:pt x="19" y="360"/>
                  </a:lnTo>
                  <a:lnTo>
                    <a:pt x="13" y="364"/>
                  </a:lnTo>
                  <a:lnTo>
                    <a:pt x="9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9" y="417"/>
                  </a:lnTo>
                  <a:lnTo>
                    <a:pt x="13" y="421"/>
                  </a:lnTo>
                  <a:lnTo>
                    <a:pt x="19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8" name="Freeform 16">
              <a:extLst>
                <a:ext uri="{FF2B5EF4-FFF2-40B4-BE49-F238E27FC236}">
                  <a16:creationId xmlns:a16="http://schemas.microsoft.com/office/drawing/2014/main" id="{EDB946DA-5823-E825-E49B-CE72FD8932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5007" y="5790568"/>
              <a:ext cx="464155" cy="207428"/>
            </a:xfrm>
            <a:custGeom>
              <a:avLst/>
              <a:gdLst>
                <a:gd name="T0" fmla="*/ 5 w 999"/>
                <a:gd name="T1" fmla="*/ 380 h 446"/>
                <a:gd name="T2" fmla="*/ 26 w 999"/>
                <a:gd name="T3" fmla="*/ 361 h 446"/>
                <a:gd name="T4" fmla="*/ 75 w 999"/>
                <a:gd name="T5" fmla="*/ 353 h 446"/>
                <a:gd name="T6" fmla="*/ 155 w 999"/>
                <a:gd name="T7" fmla="*/ 306 h 446"/>
                <a:gd name="T8" fmla="*/ 233 w 999"/>
                <a:gd name="T9" fmla="*/ 201 h 446"/>
                <a:gd name="T10" fmla="*/ 301 w 999"/>
                <a:gd name="T11" fmla="*/ 104 h 446"/>
                <a:gd name="T12" fmla="*/ 385 w 999"/>
                <a:gd name="T13" fmla="*/ 31 h 446"/>
                <a:gd name="T14" fmla="*/ 499 w 999"/>
                <a:gd name="T15" fmla="*/ 0 h 446"/>
                <a:gd name="T16" fmla="*/ 597 w 999"/>
                <a:gd name="T17" fmla="*/ 23 h 446"/>
                <a:gd name="T18" fmla="*/ 686 w 999"/>
                <a:gd name="T19" fmla="*/ 91 h 446"/>
                <a:gd name="T20" fmla="*/ 766 w 999"/>
                <a:gd name="T21" fmla="*/ 201 h 446"/>
                <a:gd name="T22" fmla="*/ 833 w 999"/>
                <a:gd name="T23" fmla="*/ 295 h 446"/>
                <a:gd name="T24" fmla="*/ 908 w 999"/>
                <a:gd name="T25" fmla="*/ 348 h 446"/>
                <a:gd name="T26" fmla="*/ 968 w 999"/>
                <a:gd name="T27" fmla="*/ 359 h 446"/>
                <a:gd name="T28" fmla="*/ 994 w 999"/>
                <a:gd name="T29" fmla="*/ 380 h 446"/>
                <a:gd name="T30" fmla="*/ 999 w 999"/>
                <a:gd name="T31" fmla="*/ 410 h 446"/>
                <a:gd name="T32" fmla="*/ 985 w 999"/>
                <a:gd name="T33" fmla="*/ 435 h 446"/>
                <a:gd name="T34" fmla="*/ 956 w 999"/>
                <a:gd name="T35" fmla="*/ 446 h 446"/>
                <a:gd name="T36" fmla="*/ 857 w 999"/>
                <a:gd name="T37" fmla="*/ 421 h 446"/>
                <a:gd name="T38" fmla="*/ 769 w 999"/>
                <a:gd name="T39" fmla="*/ 354 h 446"/>
                <a:gd name="T40" fmla="*/ 690 w 999"/>
                <a:gd name="T41" fmla="*/ 245 h 446"/>
                <a:gd name="T42" fmla="*/ 623 w 999"/>
                <a:gd name="T43" fmla="*/ 151 h 446"/>
                <a:gd name="T44" fmla="*/ 547 w 999"/>
                <a:gd name="T45" fmla="*/ 97 h 446"/>
                <a:gd name="T46" fmla="*/ 466 w 999"/>
                <a:gd name="T47" fmla="*/ 93 h 446"/>
                <a:gd name="T48" fmla="*/ 387 w 999"/>
                <a:gd name="T49" fmla="*/ 140 h 446"/>
                <a:gd name="T50" fmla="*/ 309 w 999"/>
                <a:gd name="T51" fmla="*/ 245 h 446"/>
                <a:gd name="T52" fmla="*/ 241 w 999"/>
                <a:gd name="T53" fmla="*/ 340 h 446"/>
                <a:gd name="T54" fmla="*/ 159 w 999"/>
                <a:gd name="T55" fmla="*/ 413 h 446"/>
                <a:gd name="T56" fmla="*/ 43 w 999"/>
                <a:gd name="T57" fmla="*/ 446 h 446"/>
                <a:gd name="T58" fmla="*/ 22 w 999"/>
                <a:gd name="T59" fmla="*/ 441 h 446"/>
                <a:gd name="T60" fmla="*/ 4 w 999"/>
                <a:gd name="T61" fmla="*/ 421 h 446"/>
                <a:gd name="T62" fmla="*/ 981 w 999"/>
                <a:gd name="T63" fmla="*/ 402 h 446"/>
                <a:gd name="T64" fmla="*/ 965 w 999"/>
                <a:gd name="T65" fmla="*/ 376 h 446"/>
                <a:gd name="T66" fmla="*/ 903 w 999"/>
                <a:gd name="T67" fmla="*/ 365 h 446"/>
                <a:gd name="T68" fmla="*/ 821 w 999"/>
                <a:gd name="T69" fmla="*/ 307 h 446"/>
                <a:gd name="T70" fmla="*/ 751 w 999"/>
                <a:gd name="T71" fmla="*/ 210 h 446"/>
                <a:gd name="T72" fmla="*/ 661 w 999"/>
                <a:gd name="T73" fmla="*/ 91 h 446"/>
                <a:gd name="T74" fmla="*/ 574 w 999"/>
                <a:gd name="T75" fmla="*/ 32 h 446"/>
                <a:gd name="T76" fmla="*/ 480 w 999"/>
                <a:gd name="T77" fmla="*/ 19 h 446"/>
                <a:gd name="T78" fmla="*/ 378 w 999"/>
                <a:gd name="T79" fmla="*/ 57 h 446"/>
                <a:gd name="T80" fmla="*/ 293 w 999"/>
                <a:gd name="T81" fmla="*/ 144 h 446"/>
                <a:gd name="T82" fmla="*/ 210 w 999"/>
                <a:gd name="T83" fmla="*/ 267 h 446"/>
                <a:gd name="T84" fmla="*/ 140 w 999"/>
                <a:gd name="T85" fmla="*/ 341 h 446"/>
                <a:gd name="T86" fmla="*/ 43 w 999"/>
                <a:gd name="T87" fmla="*/ 374 h 446"/>
                <a:gd name="T88" fmla="*/ 22 w 999"/>
                <a:gd name="T89" fmla="*/ 388 h 446"/>
                <a:gd name="T90" fmla="*/ 22 w 999"/>
                <a:gd name="T91" fmla="*/ 418 h 446"/>
                <a:gd name="T92" fmla="*/ 42 w 999"/>
                <a:gd name="T93" fmla="*/ 428 h 446"/>
                <a:gd name="T94" fmla="*/ 150 w 999"/>
                <a:gd name="T95" fmla="*/ 397 h 446"/>
                <a:gd name="T96" fmla="*/ 228 w 999"/>
                <a:gd name="T97" fmla="*/ 330 h 446"/>
                <a:gd name="T98" fmla="*/ 313 w 999"/>
                <a:gd name="T99" fmla="*/ 207 h 446"/>
                <a:gd name="T100" fmla="*/ 389 w 999"/>
                <a:gd name="T101" fmla="*/ 114 h 446"/>
                <a:gd name="T102" fmla="*/ 481 w 999"/>
                <a:gd name="T103" fmla="*/ 72 h 446"/>
                <a:gd name="T104" fmla="*/ 567 w 999"/>
                <a:gd name="T105" fmla="*/ 86 h 446"/>
                <a:gd name="T106" fmla="*/ 646 w 999"/>
                <a:gd name="T107" fmla="*/ 150 h 446"/>
                <a:gd name="T108" fmla="*/ 731 w 999"/>
                <a:gd name="T109" fmla="*/ 275 h 446"/>
                <a:gd name="T110" fmla="*/ 807 w 999"/>
                <a:gd name="T111" fmla="*/ 367 h 446"/>
                <a:gd name="T112" fmla="*/ 899 w 999"/>
                <a:gd name="T113" fmla="*/ 419 h 446"/>
                <a:gd name="T114" fmla="*/ 970 w 999"/>
                <a:gd name="T115" fmla="*/ 424 h 446"/>
                <a:gd name="T116" fmla="*/ 981 w 999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9" h="446">
                  <a:moveTo>
                    <a:pt x="0" y="402"/>
                  </a:moveTo>
                  <a:lnTo>
                    <a:pt x="0" y="402"/>
                  </a:lnTo>
                  <a:lnTo>
                    <a:pt x="0" y="396"/>
                  </a:lnTo>
                  <a:lnTo>
                    <a:pt x="1" y="390"/>
                  </a:lnTo>
                  <a:lnTo>
                    <a:pt x="3" y="385"/>
                  </a:lnTo>
                  <a:lnTo>
                    <a:pt x="5" y="380"/>
                  </a:lnTo>
                  <a:lnTo>
                    <a:pt x="5" y="380"/>
                  </a:lnTo>
                  <a:lnTo>
                    <a:pt x="8" y="374"/>
                  </a:lnTo>
                  <a:lnTo>
                    <a:pt x="12" y="370"/>
                  </a:lnTo>
                  <a:lnTo>
                    <a:pt x="17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7" y="358"/>
                  </a:lnTo>
                  <a:lnTo>
                    <a:pt x="42" y="357"/>
                  </a:lnTo>
                  <a:lnTo>
                    <a:pt x="42" y="357"/>
                  </a:lnTo>
                  <a:lnTo>
                    <a:pt x="60" y="356"/>
                  </a:lnTo>
                  <a:lnTo>
                    <a:pt x="75" y="353"/>
                  </a:lnTo>
                  <a:lnTo>
                    <a:pt x="91" y="348"/>
                  </a:lnTo>
                  <a:lnTo>
                    <a:pt x="105" y="342"/>
                  </a:lnTo>
                  <a:lnTo>
                    <a:pt x="119" y="335"/>
                  </a:lnTo>
                  <a:lnTo>
                    <a:pt x="131" y="326"/>
                  </a:lnTo>
                  <a:lnTo>
                    <a:pt x="143" y="317"/>
                  </a:lnTo>
                  <a:lnTo>
                    <a:pt x="155" y="306"/>
                  </a:lnTo>
                  <a:lnTo>
                    <a:pt x="166" y="295"/>
                  </a:lnTo>
                  <a:lnTo>
                    <a:pt x="176" y="282"/>
                  </a:lnTo>
                  <a:lnTo>
                    <a:pt x="187" y="270"/>
                  </a:lnTo>
                  <a:lnTo>
                    <a:pt x="197" y="257"/>
                  </a:lnTo>
                  <a:lnTo>
                    <a:pt x="216" y="229"/>
                  </a:lnTo>
                  <a:lnTo>
                    <a:pt x="233" y="201"/>
                  </a:lnTo>
                  <a:lnTo>
                    <a:pt x="233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79" y="132"/>
                  </a:lnTo>
                  <a:lnTo>
                    <a:pt x="290" y="118"/>
                  </a:lnTo>
                  <a:lnTo>
                    <a:pt x="301" y="104"/>
                  </a:lnTo>
                  <a:lnTo>
                    <a:pt x="314" y="91"/>
                  </a:lnTo>
                  <a:lnTo>
                    <a:pt x="326" y="78"/>
                  </a:lnTo>
                  <a:lnTo>
                    <a:pt x="339" y="64"/>
                  </a:lnTo>
                  <a:lnTo>
                    <a:pt x="354" y="53"/>
                  </a:lnTo>
                  <a:lnTo>
                    <a:pt x="369" y="41"/>
                  </a:lnTo>
                  <a:lnTo>
                    <a:pt x="385" y="31"/>
                  </a:lnTo>
                  <a:lnTo>
                    <a:pt x="402" y="23"/>
                  </a:lnTo>
                  <a:lnTo>
                    <a:pt x="420" y="14"/>
                  </a:lnTo>
                  <a:lnTo>
                    <a:pt x="439" y="9"/>
                  </a:lnTo>
                  <a:lnTo>
                    <a:pt x="458" y="4"/>
                  </a:lnTo>
                  <a:lnTo>
                    <a:pt x="478" y="1"/>
                  </a:lnTo>
                  <a:lnTo>
                    <a:pt x="499" y="0"/>
                  </a:lnTo>
                  <a:lnTo>
                    <a:pt x="499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1" y="9"/>
                  </a:lnTo>
                  <a:lnTo>
                    <a:pt x="580" y="14"/>
                  </a:lnTo>
                  <a:lnTo>
                    <a:pt x="597" y="23"/>
                  </a:lnTo>
                  <a:lnTo>
                    <a:pt x="614" y="31"/>
                  </a:lnTo>
                  <a:lnTo>
                    <a:pt x="629" y="41"/>
                  </a:lnTo>
                  <a:lnTo>
                    <a:pt x="645" y="53"/>
                  </a:lnTo>
                  <a:lnTo>
                    <a:pt x="659" y="64"/>
                  </a:lnTo>
                  <a:lnTo>
                    <a:pt x="673" y="78"/>
                  </a:lnTo>
                  <a:lnTo>
                    <a:pt x="686" y="91"/>
                  </a:lnTo>
                  <a:lnTo>
                    <a:pt x="698" y="104"/>
                  </a:lnTo>
                  <a:lnTo>
                    <a:pt x="709" y="118"/>
                  </a:lnTo>
                  <a:lnTo>
                    <a:pt x="720" y="132"/>
                  </a:lnTo>
                  <a:lnTo>
                    <a:pt x="740" y="160"/>
                  </a:lnTo>
                  <a:lnTo>
                    <a:pt x="740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4" y="229"/>
                  </a:lnTo>
                  <a:lnTo>
                    <a:pt x="803" y="257"/>
                  </a:lnTo>
                  <a:lnTo>
                    <a:pt x="812" y="270"/>
                  </a:lnTo>
                  <a:lnTo>
                    <a:pt x="822" y="282"/>
                  </a:lnTo>
                  <a:lnTo>
                    <a:pt x="833" y="295"/>
                  </a:lnTo>
                  <a:lnTo>
                    <a:pt x="844" y="306"/>
                  </a:lnTo>
                  <a:lnTo>
                    <a:pt x="855" y="317"/>
                  </a:lnTo>
                  <a:lnTo>
                    <a:pt x="868" y="326"/>
                  </a:lnTo>
                  <a:lnTo>
                    <a:pt x="880" y="335"/>
                  </a:lnTo>
                  <a:lnTo>
                    <a:pt x="895" y="342"/>
                  </a:lnTo>
                  <a:lnTo>
                    <a:pt x="908" y="348"/>
                  </a:lnTo>
                  <a:lnTo>
                    <a:pt x="923" y="353"/>
                  </a:lnTo>
                  <a:lnTo>
                    <a:pt x="940" y="356"/>
                  </a:lnTo>
                  <a:lnTo>
                    <a:pt x="956" y="357"/>
                  </a:lnTo>
                  <a:lnTo>
                    <a:pt x="956" y="357"/>
                  </a:lnTo>
                  <a:lnTo>
                    <a:pt x="963" y="358"/>
                  </a:lnTo>
                  <a:lnTo>
                    <a:pt x="968" y="359"/>
                  </a:lnTo>
                  <a:lnTo>
                    <a:pt x="973" y="361"/>
                  </a:lnTo>
                  <a:lnTo>
                    <a:pt x="978" y="363"/>
                  </a:lnTo>
                  <a:lnTo>
                    <a:pt x="983" y="366"/>
                  </a:lnTo>
                  <a:lnTo>
                    <a:pt x="986" y="370"/>
                  </a:lnTo>
                  <a:lnTo>
                    <a:pt x="991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6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999" y="403"/>
                  </a:lnTo>
                  <a:lnTo>
                    <a:pt x="999" y="410"/>
                  </a:lnTo>
                  <a:lnTo>
                    <a:pt x="998" y="416"/>
                  </a:lnTo>
                  <a:lnTo>
                    <a:pt x="996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90" y="431"/>
                  </a:lnTo>
                  <a:lnTo>
                    <a:pt x="985" y="435"/>
                  </a:lnTo>
                  <a:lnTo>
                    <a:pt x="981" y="439"/>
                  </a:lnTo>
                  <a:lnTo>
                    <a:pt x="977" y="441"/>
                  </a:lnTo>
                  <a:lnTo>
                    <a:pt x="972" y="443"/>
                  </a:lnTo>
                  <a:lnTo>
                    <a:pt x="967" y="445"/>
                  </a:lnTo>
                  <a:lnTo>
                    <a:pt x="962" y="445"/>
                  </a:lnTo>
                  <a:lnTo>
                    <a:pt x="956" y="446"/>
                  </a:lnTo>
                  <a:lnTo>
                    <a:pt x="956" y="446"/>
                  </a:lnTo>
                  <a:lnTo>
                    <a:pt x="934" y="444"/>
                  </a:lnTo>
                  <a:lnTo>
                    <a:pt x="913" y="441"/>
                  </a:lnTo>
                  <a:lnTo>
                    <a:pt x="894" y="435"/>
                  </a:lnTo>
                  <a:lnTo>
                    <a:pt x="875" y="429"/>
                  </a:lnTo>
                  <a:lnTo>
                    <a:pt x="857" y="421"/>
                  </a:lnTo>
                  <a:lnTo>
                    <a:pt x="841" y="413"/>
                  </a:lnTo>
                  <a:lnTo>
                    <a:pt x="824" y="402"/>
                  </a:lnTo>
                  <a:lnTo>
                    <a:pt x="810" y="391"/>
                  </a:lnTo>
                  <a:lnTo>
                    <a:pt x="796" y="380"/>
                  </a:lnTo>
                  <a:lnTo>
                    <a:pt x="782" y="367"/>
                  </a:lnTo>
                  <a:lnTo>
                    <a:pt x="769" y="354"/>
                  </a:lnTo>
                  <a:lnTo>
                    <a:pt x="757" y="340"/>
                  </a:lnTo>
                  <a:lnTo>
                    <a:pt x="746" y="327"/>
                  </a:lnTo>
                  <a:lnTo>
                    <a:pt x="736" y="312"/>
                  </a:lnTo>
                  <a:lnTo>
                    <a:pt x="716" y="285"/>
                  </a:lnTo>
                  <a:lnTo>
                    <a:pt x="716" y="285"/>
                  </a:lnTo>
                  <a:lnTo>
                    <a:pt x="690" y="245"/>
                  </a:lnTo>
                  <a:lnTo>
                    <a:pt x="690" y="245"/>
                  </a:lnTo>
                  <a:lnTo>
                    <a:pt x="673" y="217"/>
                  </a:lnTo>
                  <a:lnTo>
                    <a:pt x="654" y="190"/>
                  </a:lnTo>
                  <a:lnTo>
                    <a:pt x="644" y="177"/>
                  </a:lnTo>
                  <a:lnTo>
                    <a:pt x="634" y="163"/>
                  </a:lnTo>
                  <a:lnTo>
                    <a:pt x="623" y="151"/>
                  </a:lnTo>
                  <a:lnTo>
                    <a:pt x="612" y="140"/>
                  </a:lnTo>
                  <a:lnTo>
                    <a:pt x="601" y="129"/>
                  </a:lnTo>
                  <a:lnTo>
                    <a:pt x="588" y="119"/>
                  </a:lnTo>
                  <a:lnTo>
                    <a:pt x="576" y="111"/>
                  </a:lnTo>
                  <a:lnTo>
                    <a:pt x="561" y="103"/>
                  </a:lnTo>
                  <a:lnTo>
                    <a:pt x="547" y="97"/>
                  </a:lnTo>
                  <a:lnTo>
                    <a:pt x="532" y="93"/>
                  </a:lnTo>
                  <a:lnTo>
                    <a:pt x="516" y="90"/>
                  </a:lnTo>
                  <a:lnTo>
                    <a:pt x="499" y="89"/>
                  </a:lnTo>
                  <a:lnTo>
                    <a:pt x="499" y="89"/>
                  </a:lnTo>
                  <a:lnTo>
                    <a:pt x="483" y="90"/>
                  </a:lnTo>
                  <a:lnTo>
                    <a:pt x="466" y="93"/>
                  </a:lnTo>
                  <a:lnTo>
                    <a:pt x="452" y="97"/>
                  </a:lnTo>
                  <a:lnTo>
                    <a:pt x="437" y="103"/>
                  </a:lnTo>
                  <a:lnTo>
                    <a:pt x="424" y="111"/>
                  </a:lnTo>
                  <a:lnTo>
                    <a:pt x="411" y="119"/>
                  </a:lnTo>
                  <a:lnTo>
                    <a:pt x="398" y="129"/>
                  </a:lnTo>
                  <a:lnTo>
                    <a:pt x="387" y="140"/>
                  </a:lnTo>
                  <a:lnTo>
                    <a:pt x="376" y="151"/>
                  </a:lnTo>
                  <a:lnTo>
                    <a:pt x="365" y="163"/>
                  </a:lnTo>
                  <a:lnTo>
                    <a:pt x="355" y="177"/>
                  </a:lnTo>
                  <a:lnTo>
                    <a:pt x="346" y="190"/>
                  </a:lnTo>
                  <a:lnTo>
                    <a:pt x="327" y="217"/>
                  </a:lnTo>
                  <a:lnTo>
                    <a:pt x="309" y="245"/>
                  </a:lnTo>
                  <a:lnTo>
                    <a:pt x="309" y="245"/>
                  </a:lnTo>
                  <a:lnTo>
                    <a:pt x="284" y="285"/>
                  </a:lnTo>
                  <a:lnTo>
                    <a:pt x="284" y="285"/>
                  </a:lnTo>
                  <a:lnTo>
                    <a:pt x="264" y="312"/>
                  </a:lnTo>
                  <a:lnTo>
                    <a:pt x="253" y="327"/>
                  </a:lnTo>
                  <a:lnTo>
                    <a:pt x="241" y="340"/>
                  </a:lnTo>
                  <a:lnTo>
                    <a:pt x="230" y="354"/>
                  </a:lnTo>
                  <a:lnTo>
                    <a:pt x="218" y="367"/>
                  </a:lnTo>
                  <a:lnTo>
                    <a:pt x="204" y="380"/>
                  </a:lnTo>
                  <a:lnTo>
                    <a:pt x="190" y="391"/>
                  </a:lnTo>
                  <a:lnTo>
                    <a:pt x="174" y="402"/>
                  </a:lnTo>
                  <a:lnTo>
                    <a:pt x="159" y="413"/>
                  </a:lnTo>
                  <a:lnTo>
                    <a:pt x="141" y="421"/>
                  </a:lnTo>
                  <a:lnTo>
                    <a:pt x="124" y="429"/>
                  </a:lnTo>
                  <a:lnTo>
                    <a:pt x="105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3" y="446"/>
                  </a:lnTo>
                  <a:lnTo>
                    <a:pt x="43" y="446"/>
                  </a:lnTo>
                  <a:lnTo>
                    <a:pt x="43" y="446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8" y="439"/>
                  </a:lnTo>
                  <a:lnTo>
                    <a:pt x="13" y="435"/>
                  </a:lnTo>
                  <a:lnTo>
                    <a:pt x="9" y="431"/>
                  </a:lnTo>
                  <a:lnTo>
                    <a:pt x="6" y="427"/>
                  </a:lnTo>
                  <a:lnTo>
                    <a:pt x="6" y="427"/>
                  </a:lnTo>
                  <a:lnTo>
                    <a:pt x="4" y="421"/>
                  </a:lnTo>
                  <a:lnTo>
                    <a:pt x="2" y="415"/>
                  </a:lnTo>
                  <a:lnTo>
                    <a:pt x="0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1" y="402"/>
                  </a:moveTo>
                  <a:lnTo>
                    <a:pt x="981" y="402"/>
                  </a:lnTo>
                  <a:lnTo>
                    <a:pt x="980" y="395"/>
                  </a:lnTo>
                  <a:lnTo>
                    <a:pt x="978" y="388"/>
                  </a:lnTo>
                  <a:lnTo>
                    <a:pt x="978" y="388"/>
                  </a:lnTo>
                  <a:lnTo>
                    <a:pt x="975" y="384"/>
                  </a:lnTo>
                  <a:lnTo>
                    <a:pt x="971" y="380"/>
                  </a:lnTo>
                  <a:lnTo>
                    <a:pt x="965" y="376"/>
                  </a:lnTo>
                  <a:lnTo>
                    <a:pt x="961" y="375"/>
                  </a:lnTo>
                  <a:lnTo>
                    <a:pt x="956" y="374"/>
                  </a:lnTo>
                  <a:lnTo>
                    <a:pt x="956" y="374"/>
                  </a:lnTo>
                  <a:lnTo>
                    <a:pt x="937" y="373"/>
                  </a:lnTo>
                  <a:lnTo>
                    <a:pt x="919" y="370"/>
                  </a:lnTo>
                  <a:lnTo>
                    <a:pt x="903" y="365"/>
                  </a:lnTo>
                  <a:lnTo>
                    <a:pt x="887" y="358"/>
                  </a:lnTo>
                  <a:lnTo>
                    <a:pt x="873" y="351"/>
                  </a:lnTo>
                  <a:lnTo>
                    <a:pt x="858" y="341"/>
                  </a:lnTo>
                  <a:lnTo>
                    <a:pt x="845" y="331"/>
                  </a:lnTo>
                  <a:lnTo>
                    <a:pt x="833" y="320"/>
                  </a:lnTo>
                  <a:lnTo>
                    <a:pt x="821" y="307"/>
                  </a:lnTo>
                  <a:lnTo>
                    <a:pt x="810" y="295"/>
                  </a:lnTo>
                  <a:lnTo>
                    <a:pt x="799" y="281"/>
                  </a:lnTo>
                  <a:lnTo>
                    <a:pt x="788" y="267"/>
                  </a:lnTo>
                  <a:lnTo>
                    <a:pt x="769" y="239"/>
                  </a:lnTo>
                  <a:lnTo>
                    <a:pt x="751" y="210"/>
                  </a:lnTo>
                  <a:lnTo>
                    <a:pt x="751" y="210"/>
                  </a:lnTo>
                  <a:lnTo>
                    <a:pt x="725" y="171"/>
                  </a:lnTo>
                  <a:lnTo>
                    <a:pt x="725" y="171"/>
                  </a:lnTo>
                  <a:lnTo>
                    <a:pt x="707" y="144"/>
                  </a:lnTo>
                  <a:lnTo>
                    <a:pt x="685" y="117"/>
                  </a:lnTo>
                  <a:lnTo>
                    <a:pt x="674" y="103"/>
                  </a:lnTo>
                  <a:lnTo>
                    <a:pt x="661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1" y="57"/>
                  </a:lnTo>
                  <a:lnTo>
                    <a:pt x="607" y="48"/>
                  </a:lnTo>
                  <a:lnTo>
                    <a:pt x="590" y="39"/>
                  </a:lnTo>
                  <a:lnTo>
                    <a:pt x="574" y="32"/>
                  </a:lnTo>
                  <a:lnTo>
                    <a:pt x="557" y="26"/>
                  </a:lnTo>
                  <a:lnTo>
                    <a:pt x="539" y="22"/>
                  </a:lnTo>
                  <a:lnTo>
                    <a:pt x="520" y="19"/>
                  </a:lnTo>
                  <a:lnTo>
                    <a:pt x="499" y="19"/>
                  </a:lnTo>
                  <a:lnTo>
                    <a:pt x="499" y="19"/>
                  </a:lnTo>
                  <a:lnTo>
                    <a:pt x="480" y="19"/>
                  </a:lnTo>
                  <a:lnTo>
                    <a:pt x="460" y="22"/>
                  </a:lnTo>
                  <a:lnTo>
                    <a:pt x="443" y="26"/>
                  </a:lnTo>
                  <a:lnTo>
                    <a:pt x="425" y="32"/>
                  </a:lnTo>
                  <a:lnTo>
                    <a:pt x="409" y="39"/>
                  </a:lnTo>
                  <a:lnTo>
                    <a:pt x="393" y="48"/>
                  </a:lnTo>
                  <a:lnTo>
                    <a:pt x="378" y="57"/>
                  </a:lnTo>
                  <a:lnTo>
                    <a:pt x="363" y="68"/>
                  </a:lnTo>
                  <a:lnTo>
                    <a:pt x="350" y="80"/>
                  </a:lnTo>
                  <a:lnTo>
                    <a:pt x="337" y="91"/>
                  </a:lnTo>
                  <a:lnTo>
                    <a:pt x="325" y="103"/>
                  </a:lnTo>
                  <a:lnTo>
                    <a:pt x="314" y="117"/>
                  </a:lnTo>
                  <a:lnTo>
                    <a:pt x="293" y="144"/>
                  </a:lnTo>
                  <a:lnTo>
                    <a:pt x="273" y="171"/>
                  </a:lnTo>
                  <a:lnTo>
                    <a:pt x="273" y="171"/>
                  </a:lnTo>
                  <a:lnTo>
                    <a:pt x="249" y="210"/>
                  </a:lnTo>
                  <a:lnTo>
                    <a:pt x="249" y="210"/>
                  </a:lnTo>
                  <a:lnTo>
                    <a:pt x="230" y="239"/>
                  </a:lnTo>
                  <a:lnTo>
                    <a:pt x="210" y="267"/>
                  </a:lnTo>
                  <a:lnTo>
                    <a:pt x="200" y="281"/>
                  </a:lnTo>
                  <a:lnTo>
                    <a:pt x="190" y="295"/>
                  </a:lnTo>
                  <a:lnTo>
                    <a:pt x="179" y="307"/>
                  </a:lnTo>
                  <a:lnTo>
                    <a:pt x="166" y="320"/>
                  </a:lnTo>
                  <a:lnTo>
                    <a:pt x="154" y="331"/>
                  </a:lnTo>
                  <a:lnTo>
                    <a:pt x="140" y="341"/>
                  </a:lnTo>
                  <a:lnTo>
                    <a:pt x="127" y="351"/>
                  </a:lnTo>
                  <a:lnTo>
                    <a:pt x="111" y="358"/>
                  </a:lnTo>
                  <a:lnTo>
                    <a:pt x="96" y="365"/>
                  </a:lnTo>
                  <a:lnTo>
                    <a:pt x="79" y="370"/>
                  </a:lnTo>
                  <a:lnTo>
                    <a:pt x="62" y="373"/>
                  </a:lnTo>
                  <a:lnTo>
                    <a:pt x="43" y="374"/>
                  </a:lnTo>
                  <a:lnTo>
                    <a:pt x="43" y="374"/>
                  </a:lnTo>
                  <a:lnTo>
                    <a:pt x="38" y="375"/>
                  </a:lnTo>
                  <a:lnTo>
                    <a:pt x="35" y="376"/>
                  </a:lnTo>
                  <a:lnTo>
                    <a:pt x="29" y="380"/>
                  </a:lnTo>
                  <a:lnTo>
                    <a:pt x="24" y="384"/>
                  </a:lnTo>
                  <a:lnTo>
                    <a:pt x="22" y="388"/>
                  </a:lnTo>
                  <a:lnTo>
                    <a:pt x="22" y="388"/>
                  </a:lnTo>
                  <a:lnTo>
                    <a:pt x="19" y="395"/>
                  </a:lnTo>
                  <a:lnTo>
                    <a:pt x="18" y="402"/>
                  </a:lnTo>
                  <a:lnTo>
                    <a:pt x="19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5" y="421"/>
                  </a:lnTo>
                  <a:lnTo>
                    <a:pt x="29" y="424"/>
                  </a:lnTo>
                  <a:lnTo>
                    <a:pt x="35" y="427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63" y="426"/>
                  </a:lnTo>
                  <a:lnTo>
                    <a:pt x="83" y="423"/>
                  </a:lnTo>
                  <a:lnTo>
                    <a:pt x="100" y="419"/>
                  </a:lnTo>
                  <a:lnTo>
                    <a:pt x="118" y="413"/>
                  </a:lnTo>
                  <a:lnTo>
                    <a:pt x="134" y="405"/>
                  </a:lnTo>
                  <a:lnTo>
                    <a:pt x="150" y="397"/>
                  </a:lnTo>
                  <a:lnTo>
                    <a:pt x="164" y="388"/>
                  </a:lnTo>
                  <a:lnTo>
                    <a:pt x="179" y="378"/>
                  </a:lnTo>
                  <a:lnTo>
                    <a:pt x="192" y="367"/>
                  </a:lnTo>
                  <a:lnTo>
                    <a:pt x="204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50" y="303"/>
                  </a:lnTo>
                  <a:lnTo>
                    <a:pt x="269" y="275"/>
                  </a:lnTo>
                  <a:lnTo>
                    <a:pt x="269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2" y="178"/>
                  </a:lnTo>
                  <a:lnTo>
                    <a:pt x="343" y="163"/>
                  </a:lnTo>
                  <a:lnTo>
                    <a:pt x="354" y="150"/>
                  </a:lnTo>
                  <a:lnTo>
                    <a:pt x="365" y="137"/>
                  </a:lnTo>
                  <a:lnTo>
                    <a:pt x="377" y="124"/>
                  </a:lnTo>
                  <a:lnTo>
                    <a:pt x="389" y="114"/>
                  </a:lnTo>
                  <a:lnTo>
                    <a:pt x="402" y="103"/>
                  </a:lnTo>
                  <a:lnTo>
                    <a:pt x="417" y="94"/>
                  </a:lnTo>
                  <a:lnTo>
                    <a:pt x="431" y="86"/>
                  </a:lnTo>
                  <a:lnTo>
                    <a:pt x="447" y="80"/>
                  </a:lnTo>
                  <a:lnTo>
                    <a:pt x="463" y="76"/>
                  </a:lnTo>
                  <a:lnTo>
                    <a:pt x="481" y="72"/>
                  </a:lnTo>
                  <a:lnTo>
                    <a:pt x="499" y="71"/>
                  </a:lnTo>
                  <a:lnTo>
                    <a:pt x="499" y="71"/>
                  </a:lnTo>
                  <a:lnTo>
                    <a:pt x="518" y="72"/>
                  </a:lnTo>
                  <a:lnTo>
                    <a:pt x="536" y="76"/>
                  </a:lnTo>
                  <a:lnTo>
                    <a:pt x="552" y="80"/>
                  </a:lnTo>
                  <a:lnTo>
                    <a:pt x="567" y="86"/>
                  </a:lnTo>
                  <a:lnTo>
                    <a:pt x="583" y="94"/>
                  </a:lnTo>
                  <a:lnTo>
                    <a:pt x="596" y="103"/>
                  </a:lnTo>
                  <a:lnTo>
                    <a:pt x="610" y="114"/>
                  </a:lnTo>
                  <a:lnTo>
                    <a:pt x="622" y="125"/>
                  </a:lnTo>
                  <a:lnTo>
                    <a:pt x="635" y="137"/>
                  </a:lnTo>
                  <a:lnTo>
                    <a:pt x="646" y="150"/>
                  </a:lnTo>
                  <a:lnTo>
                    <a:pt x="656" y="163"/>
                  </a:lnTo>
                  <a:lnTo>
                    <a:pt x="667" y="178"/>
                  </a:lnTo>
                  <a:lnTo>
                    <a:pt x="686" y="207"/>
                  </a:lnTo>
                  <a:lnTo>
                    <a:pt x="705" y="236"/>
                  </a:lnTo>
                  <a:lnTo>
                    <a:pt x="705" y="236"/>
                  </a:lnTo>
                  <a:lnTo>
                    <a:pt x="731" y="275"/>
                  </a:lnTo>
                  <a:lnTo>
                    <a:pt x="731" y="275"/>
                  </a:lnTo>
                  <a:lnTo>
                    <a:pt x="750" y="303"/>
                  </a:lnTo>
                  <a:lnTo>
                    <a:pt x="771" y="330"/>
                  </a:lnTo>
                  <a:lnTo>
                    <a:pt x="782" y="342"/>
                  </a:lnTo>
                  <a:lnTo>
                    <a:pt x="794" y="355"/>
                  </a:lnTo>
                  <a:lnTo>
                    <a:pt x="807" y="367"/>
                  </a:lnTo>
                  <a:lnTo>
                    <a:pt x="820" y="378"/>
                  </a:lnTo>
                  <a:lnTo>
                    <a:pt x="835" y="388"/>
                  </a:lnTo>
                  <a:lnTo>
                    <a:pt x="849" y="397"/>
                  </a:lnTo>
                  <a:lnTo>
                    <a:pt x="865" y="405"/>
                  </a:lnTo>
                  <a:lnTo>
                    <a:pt x="881" y="413"/>
                  </a:lnTo>
                  <a:lnTo>
                    <a:pt x="899" y="419"/>
                  </a:lnTo>
                  <a:lnTo>
                    <a:pt x="917" y="423"/>
                  </a:lnTo>
                  <a:lnTo>
                    <a:pt x="936" y="426"/>
                  </a:lnTo>
                  <a:lnTo>
                    <a:pt x="956" y="428"/>
                  </a:lnTo>
                  <a:lnTo>
                    <a:pt x="956" y="428"/>
                  </a:lnTo>
                  <a:lnTo>
                    <a:pt x="965" y="427"/>
                  </a:lnTo>
                  <a:lnTo>
                    <a:pt x="970" y="424"/>
                  </a:lnTo>
                  <a:lnTo>
                    <a:pt x="975" y="421"/>
                  </a:lnTo>
                  <a:lnTo>
                    <a:pt x="977" y="418"/>
                  </a:lnTo>
                  <a:lnTo>
                    <a:pt x="977" y="418"/>
                  </a:lnTo>
                  <a:lnTo>
                    <a:pt x="980" y="411"/>
                  </a:lnTo>
                  <a:lnTo>
                    <a:pt x="981" y="402"/>
                  </a:lnTo>
                  <a:lnTo>
                    <a:pt x="981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9" name="Rectangle 29">
              <a:extLst>
                <a:ext uri="{FF2B5EF4-FFF2-40B4-BE49-F238E27FC236}">
                  <a16:creationId xmlns:a16="http://schemas.microsoft.com/office/drawing/2014/main" id="{BAC47E2B-3B08-BBF9-26CC-9C3A0E7C5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2837" y="5824054"/>
              <a:ext cx="930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0" name="Rectangle 30">
              <a:extLst>
                <a:ext uri="{FF2B5EF4-FFF2-40B4-BE49-F238E27FC236}">
                  <a16:creationId xmlns:a16="http://schemas.microsoft.com/office/drawing/2014/main" id="{60E6F4D4-2846-1625-1B1C-DDCDAC639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4226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1" name="Rectangle 31">
              <a:extLst>
                <a:ext uri="{FF2B5EF4-FFF2-40B4-BE49-F238E27FC236}">
                  <a16:creationId xmlns:a16="http://schemas.microsoft.com/office/drawing/2014/main" id="{6F27BC7B-1C63-9C31-BC56-E9CDFCC45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5852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2" name="Rectangle 32">
              <a:extLst>
                <a:ext uri="{FF2B5EF4-FFF2-40B4-BE49-F238E27FC236}">
                  <a16:creationId xmlns:a16="http://schemas.microsoft.com/office/drawing/2014/main" id="{C708E04E-F5D0-2B7C-7292-29C8FBBE9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9133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3" name="Rectangle 33">
              <a:extLst>
                <a:ext uri="{FF2B5EF4-FFF2-40B4-BE49-F238E27FC236}">
                  <a16:creationId xmlns:a16="http://schemas.microsoft.com/office/drawing/2014/main" id="{79D7E957-6A95-A547-4263-2A3804437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1689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4" name="Rectangle 34">
              <a:extLst>
                <a:ext uri="{FF2B5EF4-FFF2-40B4-BE49-F238E27FC236}">
                  <a16:creationId xmlns:a16="http://schemas.microsoft.com/office/drawing/2014/main" id="{397EE4E5-E191-1493-13E6-46842CB8F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7491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5" name="Rectangle 35">
              <a:extLst>
                <a:ext uri="{FF2B5EF4-FFF2-40B4-BE49-F238E27FC236}">
                  <a16:creationId xmlns:a16="http://schemas.microsoft.com/office/drawing/2014/main" id="{88303E2D-F03B-3882-D447-11FE65993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3075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6" name="Rectangle 36">
              <a:extLst>
                <a:ext uri="{FF2B5EF4-FFF2-40B4-BE49-F238E27FC236}">
                  <a16:creationId xmlns:a16="http://schemas.microsoft.com/office/drawing/2014/main" id="{2D372AE5-03C3-BF15-BED2-37896A80B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658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7" name="Freeform 37">
              <a:extLst>
                <a:ext uri="{FF2B5EF4-FFF2-40B4-BE49-F238E27FC236}">
                  <a16:creationId xmlns:a16="http://schemas.microsoft.com/office/drawing/2014/main" id="{8991FE19-5B2F-7FE0-08AB-DEA0A3BBE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646" y="5798009"/>
              <a:ext cx="455783" cy="199056"/>
            </a:xfrm>
            <a:custGeom>
              <a:avLst/>
              <a:gdLst>
                <a:gd name="T0" fmla="*/ 44 w 981"/>
                <a:gd name="T1" fmla="*/ 71 h 427"/>
                <a:gd name="T2" fmla="*/ 74 w 981"/>
                <a:gd name="T3" fmla="*/ 76 h 427"/>
                <a:gd name="T4" fmla="*/ 126 w 981"/>
                <a:gd name="T5" fmla="*/ 101 h 427"/>
                <a:gd name="T6" fmla="*/ 167 w 981"/>
                <a:gd name="T7" fmla="*/ 140 h 427"/>
                <a:gd name="T8" fmla="*/ 214 w 981"/>
                <a:gd name="T9" fmla="*/ 204 h 427"/>
                <a:gd name="T10" fmla="*/ 257 w 981"/>
                <a:gd name="T11" fmla="*/ 270 h 427"/>
                <a:gd name="T12" fmla="*/ 302 w 981"/>
                <a:gd name="T13" fmla="*/ 329 h 427"/>
                <a:gd name="T14" fmla="*/ 340 w 981"/>
                <a:gd name="T15" fmla="*/ 368 h 427"/>
                <a:gd name="T16" fmla="*/ 385 w 981"/>
                <a:gd name="T17" fmla="*/ 399 h 427"/>
                <a:gd name="T18" fmla="*/ 434 w 981"/>
                <a:gd name="T19" fmla="*/ 419 h 427"/>
                <a:gd name="T20" fmla="*/ 490 w 981"/>
                <a:gd name="T21" fmla="*/ 427 h 427"/>
                <a:gd name="T22" fmla="*/ 529 w 981"/>
                <a:gd name="T23" fmla="*/ 424 h 427"/>
                <a:gd name="T24" fmla="*/ 581 w 981"/>
                <a:gd name="T25" fmla="*/ 407 h 427"/>
                <a:gd name="T26" fmla="*/ 626 w 981"/>
                <a:gd name="T27" fmla="*/ 379 h 427"/>
                <a:gd name="T28" fmla="*/ 666 w 981"/>
                <a:gd name="T29" fmla="*/ 343 h 427"/>
                <a:gd name="T30" fmla="*/ 702 w 981"/>
                <a:gd name="T31" fmla="*/ 301 h 427"/>
                <a:gd name="T32" fmla="*/ 745 w 981"/>
                <a:gd name="T33" fmla="*/ 237 h 427"/>
                <a:gd name="T34" fmla="*/ 800 w 981"/>
                <a:gd name="T35" fmla="*/ 155 h 427"/>
                <a:gd name="T36" fmla="*/ 841 w 981"/>
                <a:gd name="T37" fmla="*/ 112 h 427"/>
                <a:gd name="T38" fmla="*/ 888 w 981"/>
                <a:gd name="T39" fmla="*/ 82 h 427"/>
                <a:gd name="T40" fmla="*/ 926 w 981"/>
                <a:gd name="T41" fmla="*/ 72 h 427"/>
                <a:gd name="T42" fmla="*/ 947 w 981"/>
                <a:gd name="T43" fmla="*/ 70 h 427"/>
                <a:gd name="T44" fmla="*/ 968 w 981"/>
                <a:gd name="T45" fmla="*/ 63 h 427"/>
                <a:gd name="T46" fmla="*/ 979 w 981"/>
                <a:gd name="T47" fmla="*/ 46 h 427"/>
                <a:gd name="T48" fmla="*/ 981 w 981"/>
                <a:gd name="T49" fmla="*/ 26 h 427"/>
                <a:gd name="T50" fmla="*/ 973 w 981"/>
                <a:gd name="T51" fmla="*/ 10 h 427"/>
                <a:gd name="T52" fmla="*/ 955 w 981"/>
                <a:gd name="T53" fmla="*/ 0 h 427"/>
                <a:gd name="T54" fmla="*/ 927 w 981"/>
                <a:gd name="T55" fmla="*/ 1 h 427"/>
                <a:gd name="T56" fmla="*/ 874 w 981"/>
                <a:gd name="T57" fmla="*/ 13 h 427"/>
                <a:gd name="T58" fmla="*/ 826 w 981"/>
                <a:gd name="T59" fmla="*/ 37 h 427"/>
                <a:gd name="T60" fmla="*/ 784 w 981"/>
                <a:gd name="T61" fmla="*/ 70 h 427"/>
                <a:gd name="T62" fmla="*/ 748 w 981"/>
                <a:gd name="T63" fmla="*/ 110 h 427"/>
                <a:gd name="T64" fmla="*/ 714 w 981"/>
                <a:gd name="T65" fmla="*/ 156 h 427"/>
                <a:gd name="T66" fmla="*/ 649 w 981"/>
                <a:gd name="T67" fmla="*/ 255 h 427"/>
                <a:gd name="T68" fmla="*/ 611 w 981"/>
                <a:gd name="T69" fmla="*/ 301 h 427"/>
                <a:gd name="T70" fmla="*/ 566 w 981"/>
                <a:gd name="T71" fmla="*/ 336 h 427"/>
                <a:gd name="T72" fmla="*/ 530 w 981"/>
                <a:gd name="T73" fmla="*/ 350 h 427"/>
                <a:gd name="T74" fmla="*/ 501 w 981"/>
                <a:gd name="T75" fmla="*/ 355 h 427"/>
                <a:gd name="T76" fmla="*/ 479 w 981"/>
                <a:gd name="T77" fmla="*/ 355 h 427"/>
                <a:gd name="T78" fmla="*/ 451 w 981"/>
                <a:gd name="T79" fmla="*/ 350 h 427"/>
                <a:gd name="T80" fmla="*/ 414 w 981"/>
                <a:gd name="T81" fmla="*/ 336 h 427"/>
                <a:gd name="T82" fmla="*/ 370 w 981"/>
                <a:gd name="T83" fmla="*/ 301 h 427"/>
                <a:gd name="T84" fmla="*/ 332 w 981"/>
                <a:gd name="T85" fmla="*/ 255 h 427"/>
                <a:gd name="T86" fmla="*/ 267 w 981"/>
                <a:gd name="T87" fmla="*/ 156 h 427"/>
                <a:gd name="T88" fmla="*/ 233 w 981"/>
                <a:gd name="T89" fmla="*/ 110 h 427"/>
                <a:gd name="T90" fmla="*/ 197 w 981"/>
                <a:gd name="T91" fmla="*/ 70 h 427"/>
                <a:gd name="T92" fmla="*/ 154 w 981"/>
                <a:gd name="T93" fmla="*/ 37 h 427"/>
                <a:gd name="T94" fmla="*/ 107 w 981"/>
                <a:gd name="T95" fmla="*/ 13 h 427"/>
                <a:gd name="T96" fmla="*/ 53 w 981"/>
                <a:gd name="T97" fmla="*/ 1 h 427"/>
                <a:gd name="T98" fmla="*/ 25 w 981"/>
                <a:gd name="T99" fmla="*/ 0 h 427"/>
                <a:gd name="T100" fmla="*/ 8 w 981"/>
                <a:gd name="T101" fmla="*/ 10 h 427"/>
                <a:gd name="T102" fmla="*/ 0 w 981"/>
                <a:gd name="T103" fmla="*/ 26 h 427"/>
                <a:gd name="T104" fmla="*/ 2 w 981"/>
                <a:gd name="T105" fmla="*/ 46 h 427"/>
                <a:gd name="T106" fmla="*/ 13 w 981"/>
                <a:gd name="T107" fmla="*/ 63 h 427"/>
                <a:gd name="T108" fmla="*/ 34 w 981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70"/>
                  </a:moveTo>
                  <a:lnTo>
                    <a:pt x="34" y="70"/>
                  </a:lnTo>
                  <a:lnTo>
                    <a:pt x="44" y="71"/>
                  </a:lnTo>
                  <a:lnTo>
                    <a:pt x="54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09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4" y="204"/>
                  </a:lnTo>
                  <a:lnTo>
                    <a:pt x="236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8" y="301"/>
                  </a:lnTo>
                  <a:lnTo>
                    <a:pt x="290" y="315"/>
                  </a:lnTo>
                  <a:lnTo>
                    <a:pt x="302" y="329"/>
                  </a:lnTo>
                  <a:lnTo>
                    <a:pt x="314" y="343"/>
                  </a:lnTo>
                  <a:lnTo>
                    <a:pt x="327" y="355"/>
                  </a:lnTo>
                  <a:lnTo>
                    <a:pt x="340" y="368"/>
                  </a:lnTo>
                  <a:lnTo>
                    <a:pt x="355" y="379"/>
                  </a:lnTo>
                  <a:lnTo>
                    <a:pt x="369" y="389"/>
                  </a:lnTo>
                  <a:lnTo>
                    <a:pt x="385" y="399"/>
                  </a:lnTo>
                  <a:lnTo>
                    <a:pt x="400" y="407"/>
                  </a:lnTo>
                  <a:lnTo>
                    <a:pt x="417" y="413"/>
                  </a:lnTo>
                  <a:lnTo>
                    <a:pt x="434" y="419"/>
                  </a:lnTo>
                  <a:lnTo>
                    <a:pt x="452" y="424"/>
                  </a:lnTo>
                  <a:lnTo>
                    <a:pt x="470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09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4" y="413"/>
                  </a:lnTo>
                  <a:lnTo>
                    <a:pt x="581" y="407"/>
                  </a:lnTo>
                  <a:lnTo>
                    <a:pt x="596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0" y="368"/>
                  </a:lnTo>
                  <a:lnTo>
                    <a:pt x="654" y="355"/>
                  </a:lnTo>
                  <a:lnTo>
                    <a:pt x="666" y="343"/>
                  </a:lnTo>
                  <a:lnTo>
                    <a:pt x="679" y="329"/>
                  </a:lnTo>
                  <a:lnTo>
                    <a:pt x="690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0" y="155"/>
                  </a:lnTo>
                  <a:lnTo>
                    <a:pt x="813" y="140"/>
                  </a:lnTo>
                  <a:lnTo>
                    <a:pt x="826" y="126"/>
                  </a:lnTo>
                  <a:lnTo>
                    <a:pt x="841" y="112"/>
                  </a:lnTo>
                  <a:lnTo>
                    <a:pt x="855" y="101"/>
                  </a:lnTo>
                  <a:lnTo>
                    <a:pt x="872" y="91"/>
                  </a:lnTo>
                  <a:lnTo>
                    <a:pt x="888" y="82"/>
                  </a:lnTo>
                  <a:lnTo>
                    <a:pt x="907" y="76"/>
                  </a:lnTo>
                  <a:lnTo>
                    <a:pt x="916" y="74"/>
                  </a:lnTo>
                  <a:lnTo>
                    <a:pt x="926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5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1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5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7" y="1"/>
                  </a:lnTo>
                  <a:lnTo>
                    <a:pt x="909" y="4"/>
                  </a:lnTo>
                  <a:lnTo>
                    <a:pt x="890" y="8"/>
                  </a:lnTo>
                  <a:lnTo>
                    <a:pt x="874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2" y="47"/>
                  </a:lnTo>
                  <a:lnTo>
                    <a:pt x="797" y="57"/>
                  </a:lnTo>
                  <a:lnTo>
                    <a:pt x="784" y="70"/>
                  </a:lnTo>
                  <a:lnTo>
                    <a:pt x="771" y="82"/>
                  </a:lnTo>
                  <a:lnTo>
                    <a:pt x="759" y="96"/>
                  </a:lnTo>
                  <a:lnTo>
                    <a:pt x="748" y="110"/>
                  </a:lnTo>
                  <a:lnTo>
                    <a:pt x="735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3" y="188"/>
                  </a:lnTo>
                  <a:lnTo>
                    <a:pt x="671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4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39" y="348"/>
                  </a:lnTo>
                  <a:lnTo>
                    <a:pt x="530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79" y="355"/>
                  </a:lnTo>
                  <a:lnTo>
                    <a:pt x="469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1" y="348"/>
                  </a:lnTo>
                  <a:lnTo>
                    <a:pt x="432" y="344"/>
                  </a:lnTo>
                  <a:lnTo>
                    <a:pt x="414" y="336"/>
                  </a:lnTo>
                  <a:lnTo>
                    <a:pt x="399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7" y="286"/>
                  </a:lnTo>
                  <a:lnTo>
                    <a:pt x="343" y="271"/>
                  </a:lnTo>
                  <a:lnTo>
                    <a:pt x="332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09" y="82"/>
                  </a:lnTo>
                  <a:lnTo>
                    <a:pt x="197" y="70"/>
                  </a:lnTo>
                  <a:lnTo>
                    <a:pt x="183" y="57"/>
                  </a:lnTo>
                  <a:lnTo>
                    <a:pt x="169" y="47"/>
                  </a:lnTo>
                  <a:lnTo>
                    <a:pt x="154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7" y="13"/>
                  </a:lnTo>
                  <a:lnTo>
                    <a:pt x="90" y="8"/>
                  </a:lnTo>
                  <a:lnTo>
                    <a:pt x="72" y="4"/>
                  </a:lnTo>
                  <a:lnTo>
                    <a:pt x="53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8" y="59"/>
                  </a:lnTo>
                  <a:lnTo>
                    <a:pt x="13" y="63"/>
                  </a:lnTo>
                  <a:lnTo>
                    <a:pt x="18" y="67"/>
                  </a:lnTo>
                  <a:lnTo>
                    <a:pt x="25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8" name="Freeform 38">
              <a:extLst>
                <a:ext uri="{FF2B5EF4-FFF2-40B4-BE49-F238E27FC236}">
                  <a16:creationId xmlns:a16="http://schemas.microsoft.com/office/drawing/2014/main" id="{9E980ADB-23B8-BF20-2E39-30689C583A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0996" y="5794289"/>
              <a:ext cx="465085" cy="206497"/>
            </a:xfrm>
            <a:custGeom>
              <a:avLst/>
              <a:gdLst>
                <a:gd name="T0" fmla="*/ 4 w 1000"/>
                <a:gd name="T1" fmla="*/ 26 h 445"/>
                <a:gd name="T2" fmla="*/ 44 w 1000"/>
                <a:gd name="T3" fmla="*/ 0 h 445"/>
                <a:gd name="T4" fmla="*/ 143 w 1000"/>
                <a:gd name="T5" fmla="*/ 24 h 445"/>
                <a:gd name="T6" fmla="*/ 231 w 1000"/>
                <a:gd name="T7" fmla="*/ 92 h 445"/>
                <a:gd name="T8" fmla="*/ 310 w 1000"/>
                <a:gd name="T9" fmla="*/ 200 h 445"/>
                <a:gd name="T10" fmla="*/ 377 w 1000"/>
                <a:gd name="T11" fmla="*/ 294 h 445"/>
                <a:gd name="T12" fmla="*/ 452 w 1000"/>
                <a:gd name="T13" fmla="*/ 349 h 445"/>
                <a:gd name="T14" fmla="*/ 533 w 1000"/>
                <a:gd name="T15" fmla="*/ 353 h 445"/>
                <a:gd name="T16" fmla="*/ 613 w 1000"/>
                <a:gd name="T17" fmla="*/ 306 h 445"/>
                <a:gd name="T18" fmla="*/ 691 w 1000"/>
                <a:gd name="T19" fmla="*/ 200 h 445"/>
                <a:gd name="T20" fmla="*/ 758 w 1000"/>
                <a:gd name="T21" fmla="*/ 106 h 445"/>
                <a:gd name="T22" fmla="*/ 841 w 1000"/>
                <a:gd name="T23" fmla="*/ 33 h 445"/>
                <a:gd name="T24" fmla="*/ 957 w 1000"/>
                <a:gd name="T25" fmla="*/ 0 h 445"/>
                <a:gd name="T26" fmla="*/ 993 w 1000"/>
                <a:gd name="T27" fmla="*/ 19 h 445"/>
                <a:gd name="T28" fmla="*/ 997 w 1000"/>
                <a:gd name="T29" fmla="*/ 59 h 445"/>
                <a:gd name="T30" fmla="*/ 957 w 1000"/>
                <a:gd name="T31" fmla="*/ 89 h 445"/>
                <a:gd name="T32" fmla="*/ 882 w 1000"/>
                <a:gd name="T33" fmla="*/ 111 h 445"/>
                <a:gd name="T34" fmla="*/ 813 w 1000"/>
                <a:gd name="T35" fmla="*/ 176 h 445"/>
                <a:gd name="T36" fmla="*/ 741 w 1000"/>
                <a:gd name="T37" fmla="*/ 285 h 445"/>
                <a:gd name="T38" fmla="*/ 660 w 1000"/>
                <a:gd name="T39" fmla="*/ 381 h 445"/>
                <a:gd name="T40" fmla="*/ 562 w 1000"/>
                <a:gd name="T41" fmla="*/ 437 h 445"/>
                <a:gd name="T42" fmla="*/ 459 w 1000"/>
                <a:gd name="T43" fmla="*/ 442 h 445"/>
                <a:gd name="T44" fmla="*/ 355 w 1000"/>
                <a:gd name="T45" fmla="*/ 393 h 445"/>
                <a:gd name="T46" fmla="*/ 280 w 1000"/>
                <a:gd name="T47" fmla="*/ 314 h 445"/>
                <a:gd name="T48" fmla="*/ 197 w 1000"/>
                <a:gd name="T49" fmla="*/ 190 h 445"/>
                <a:gd name="T50" fmla="*/ 132 w 1000"/>
                <a:gd name="T51" fmla="*/ 119 h 445"/>
                <a:gd name="T52" fmla="*/ 44 w 1000"/>
                <a:gd name="T53" fmla="*/ 89 h 445"/>
                <a:gd name="T54" fmla="*/ 12 w 1000"/>
                <a:gd name="T55" fmla="*/ 74 h 445"/>
                <a:gd name="T56" fmla="*/ 983 w 1000"/>
                <a:gd name="T57" fmla="*/ 44 h 445"/>
                <a:gd name="T58" fmla="*/ 979 w 1000"/>
                <a:gd name="T59" fmla="*/ 29 h 445"/>
                <a:gd name="T60" fmla="*/ 957 w 1000"/>
                <a:gd name="T61" fmla="*/ 18 h 445"/>
                <a:gd name="T62" fmla="*/ 851 w 1000"/>
                <a:gd name="T63" fmla="*/ 48 h 445"/>
                <a:gd name="T64" fmla="*/ 772 w 1000"/>
                <a:gd name="T65" fmla="*/ 116 h 445"/>
                <a:gd name="T66" fmla="*/ 688 w 1000"/>
                <a:gd name="T67" fmla="*/ 239 h 445"/>
                <a:gd name="T68" fmla="*/ 610 w 1000"/>
                <a:gd name="T69" fmla="*/ 332 h 445"/>
                <a:gd name="T70" fmla="*/ 518 w 1000"/>
                <a:gd name="T71" fmla="*/ 374 h 445"/>
                <a:gd name="T72" fmla="*/ 432 w 1000"/>
                <a:gd name="T73" fmla="*/ 359 h 445"/>
                <a:gd name="T74" fmla="*/ 354 w 1000"/>
                <a:gd name="T75" fmla="*/ 296 h 445"/>
                <a:gd name="T76" fmla="*/ 270 w 1000"/>
                <a:gd name="T77" fmla="*/ 171 h 445"/>
                <a:gd name="T78" fmla="*/ 192 w 1000"/>
                <a:gd name="T79" fmla="*/ 79 h 445"/>
                <a:gd name="T80" fmla="*/ 102 w 1000"/>
                <a:gd name="T81" fmla="*/ 27 h 445"/>
                <a:gd name="T82" fmla="*/ 32 w 1000"/>
                <a:gd name="T83" fmla="*/ 20 h 445"/>
                <a:gd name="T84" fmla="*/ 18 w 1000"/>
                <a:gd name="T85" fmla="*/ 43 h 445"/>
                <a:gd name="T86" fmla="*/ 27 w 1000"/>
                <a:gd name="T87" fmla="*/ 65 h 445"/>
                <a:gd name="T88" fmla="*/ 80 w 1000"/>
                <a:gd name="T89" fmla="*/ 76 h 445"/>
                <a:gd name="T90" fmla="*/ 167 w 1000"/>
                <a:gd name="T91" fmla="*/ 126 h 445"/>
                <a:gd name="T92" fmla="*/ 249 w 1000"/>
                <a:gd name="T93" fmla="*/ 236 h 445"/>
                <a:gd name="T94" fmla="*/ 326 w 1000"/>
                <a:gd name="T95" fmla="*/ 342 h 445"/>
                <a:gd name="T96" fmla="*/ 409 w 1000"/>
                <a:gd name="T97" fmla="*/ 407 h 445"/>
                <a:gd name="T98" fmla="*/ 500 w 1000"/>
                <a:gd name="T99" fmla="*/ 427 h 445"/>
                <a:gd name="T100" fmla="*/ 607 w 1000"/>
                <a:gd name="T101" fmla="*/ 398 h 445"/>
                <a:gd name="T102" fmla="*/ 687 w 1000"/>
                <a:gd name="T103" fmla="*/ 329 h 445"/>
                <a:gd name="T104" fmla="*/ 770 w 1000"/>
                <a:gd name="T105" fmla="*/ 207 h 445"/>
                <a:gd name="T106" fmla="*/ 846 w 1000"/>
                <a:gd name="T107" fmla="*/ 115 h 445"/>
                <a:gd name="T108" fmla="*/ 938 w 1000"/>
                <a:gd name="T109" fmla="*/ 73 h 445"/>
                <a:gd name="T110" fmla="*/ 977 w 1000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0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8" y="7"/>
                  </a:lnTo>
                  <a:lnTo>
                    <a:pt x="25" y="3"/>
                  </a:lnTo>
                  <a:lnTo>
                    <a:pt x="34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6" y="11"/>
                  </a:lnTo>
                  <a:lnTo>
                    <a:pt x="125" y="17"/>
                  </a:lnTo>
                  <a:lnTo>
                    <a:pt x="143" y="24"/>
                  </a:lnTo>
                  <a:lnTo>
                    <a:pt x="159" y="33"/>
                  </a:lnTo>
                  <a:lnTo>
                    <a:pt x="175" y="44"/>
                  </a:lnTo>
                  <a:lnTo>
                    <a:pt x="190" y="54"/>
                  </a:lnTo>
                  <a:lnTo>
                    <a:pt x="205" y="66"/>
                  </a:lnTo>
                  <a:lnTo>
                    <a:pt x="218" y="79"/>
                  </a:lnTo>
                  <a:lnTo>
                    <a:pt x="231" y="92"/>
                  </a:lnTo>
                  <a:lnTo>
                    <a:pt x="243" y="106"/>
                  </a:lnTo>
                  <a:lnTo>
                    <a:pt x="254" y="119"/>
                  </a:lnTo>
                  <a:lnTo>
                    <a:pt x="265" y="133"/>
                  </a:lnTo>
                  <a:lnTo>
                    <a:pt x="284" y="161"/>
                  </a:lnTo>
                  <a:lnTo>
                    <a:pt x="284" y="161"/>
                  </a:lnTo>
                  <a:lnTo>
                    <a:pt x="310" y="200"/>
                  </a:lnTo>
                  <a:lnTo>
                    <a:pt x="310" y="200"/>
                  </a:lnTo>
                  <a:lnTo>
                    <a:pt x="327" y="228"/>
                  </a:lnTo>
                  <a:lnTo>
                    <a:pt x="346" y="256"/>
                  </a:lnTo>
                  <a:lnTo>
                    <a:pt x="355" y="269"/>
                  </a:lnTo>
                  <a:lnTo>
                    <a:pt x="366" y="282"/>
                  </a:lnTo>
                  <a:lnTo>
                    <a:pt x="377" y="294"/>
                  </a:lnTo>
                  <a:lnTo>
                    <a:pt x="387" y="306"/>
                  </a:lnTo>
                  <a:lnTo>
                    <a:pt x="400" y="317"/>
                  </a:lnTo>
                  <a:lnTo>
                    <a:pt x="412" y="327"/>
                  </a:lnTo>
                  <a:lnTo>
                    <a:pt x="424" y="335"/>
                  </a:lnTo>
                  <a:lnTo>
                    <a:pt x="438" y="343"/>
                  </a:lnTo>
                  <a:lnTo>
                    <a:pt x="452" y="349"/>
                  </a:lnTo>
                  <a:lnTo>
                    <a:pt x="468" y="353"/>
                  </a:lnTo>
                  <a:lnTo>
                    <a:pt x="483" y="356"/>
                  </a:lnTo>
                  <a:lnTo>
                    <a:pt x="500" y="357"/>
                  </a:lnTo>
                  <a:lnTo>
                    <a:pt x="500" y="357"/>
                  </a:lnTo>
                  <a:lnTo>
                    <a:pt x="517" y="356"/>
                  </a:lnTo>
                  <a:lnTo>
                    <a:pt x="533" y="353"/>
                  </a:lnTo>
                  <a:lnTo>
                    <a:pt x="548" y="349"/>
                  </a:lnTo>
                  <a:lnTo>
                    <a:pt x="563" y="343"/>
                  </a:lnTo>
                  <a:lnTo>
                    <a:pt x="576" y="335"/>
                  </a:lnTo>
                  <a:lnTo>
                    <a:pt x="589" y="327"/>
                  </a:lnTo>
                  <a:lnTo>
                    <a:pt x="601" y="317"/>
                  </a:lnTo>
                  <a:lnTo>
                    <a:pt x="613" y="306"/>
                  </a:lnTo>
                  <a:lnTo>
                    <a:pt x="624" y="294"/>
                  </a:lnTo>
                  <a:lnTo>
                    <a:pt x="635" y="282"/>
                  </a:lnTo>
                  <a:lnTo>
                    <a:pt x="645" y="269"/>
                  </a:lnTo>
                  <a:lnTo>
                    <a:pt x="655" y="256"/>
                  </a:lnTo>
                  <a:lnTo>
                    <a:pt x="673" y="228"/>
                  </a:lnTo>
                  <a:lnTo>
                    <a:pt x="691" y="200"/>
                  </a:lnTo>
                  <a:lnTo>
                    <a:pt x="691" y="200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36" y="133"/>
                  </a:lnTo>
                  <a:lnTo>
                    <a:pt x="746" y="119"/>
                  </a:lnTo>
                  <a:lnTo>
                    <a:pt x="758" y="106"/>
                  </a:lnTo>
                  <a:lnTo>
                    <a:pt x="770" y="92"/>
                  </a:lnTo>
                  <a:lnTo>
                    <a:pt x="783" y="79"/>
                  </a:lnTo>
                  <a:lnTo>
                    <a:pt x="796" y="66"/>
                  </a:lnTo>
                  <a:lnTo>
                    <a:pt x="810" y="54"/>
                  </a:lnTo>
                  <a:lnTo>
                    <a:pt x="825" y="44"/>
                  </a:lnTo>
                  <a:lnTo>
                    <a:pt x="841" y="33"/>
                  </a:lnTo>
                  <a:lnTo>
                    <a:pt x="858" y="24"/>
                  </a:lnTo>
                  <a:lnTo>
                    <a:pt x="875" y="17"/>
                  </a:lnTo>
                  <a:lnTo>
                    <a:pt x="895" y="11"/>
                  </a:lnTo>
                  <a:lnTo>
                    <a:pt x="915" y="5"/>
                  </a:lnTo>
                  <a:lnTo>
                    <a:pt x="935" y="2"/>
                  </a:lnTo>
                  <a:lnTo>
                    <a:pt x="957" y="0"/>
                  </a:lnTo>
                  <a:lnTo>
                    <a:pt x="957" y="0"/>
                  </a:lnTo>
                  <a:lnTo>
                    <a:pt x="966" y="1"/>
                  </a:lnTo>
                  <a:lnTo>
                    <a:pt x="975" y="3"/>
                  </a:lnTo>
                  <a:lnTo>
                    <a:pt x="983" y="7"/>
                  </a:lnTo>
                  <a:lnTo>
                    <a:pt x="989" y="13"/>
                  </a:lnTo>
                  <a:lnTo>
                    <a:pt x="993" y="19"/>
                  </a:lnTo>
                  <a:lnTo>
                    <a:pt x="997" y="26"/>
                  </a:lnTo>
                  <a:lnTo>
                    <a:pt x="999" y="34"/>
                  </a:lnTo>
                  <a:lnTo>
                    <a:pt x="1000" y="42"/>
                  </a:lnTo>
                  <a:lnTo>
                    <a:pt x="1000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90" y="74"/>
                  </a:lnTo>
                  <a:lnTo>
                    <a:pt x="984" y="80"/>
                  </a:lnTo>
                  <a:lnTo>
                    <a:pt x="977" y="84"/>
                  </a:lnTo>
                  <a:lnTo>
                    <a:pt x="967" y="87"/>
                  </a:lnTo>
                  <a:lnTo>
                    <a:pt x="957" y="89"/>
                  </a:lnTo>
                  <a:lnTo>
                    <a:pt x="957" y="89"/>
                  </a:lnTo>
                  <a:lnTo>
                    <a:pt x="940" y="90"/>
                  </a:lnTo>
                  <a:lnTo>
                    <a:pt x="924" y="93"/>
                  </a:lnTo>
                  <a:lnTo>
                    <a:pt x="909" y="97"/>
                  </a:lnTo>
                  <a:lnTo>
                    <a:pt x="895" y="104"/>
                  </a:lnTo>
                  <a:lnTo>
                    <a:pt x="882" y="111"/>
                  </a:lnTo>
                  <a:lnTo>
                    <a:pt x="868" y="119"/>
                  </a:lnTo>
                  <a:lnTo>
                    <a:pt x="857" y="130"/>
                  </a:lnTo>
                  <a:lnTo>
                    <a:pt x="844" y="140"/>
                  </a:lnTo>
                  <a:lnTo>
                    <a:pt x="834" y="151"/>
                  </a:lnTo>
                  <a:lnTo>
                    <a:pt x="823" y="164"/>
                  </a:lnTo>
                  <a:lnTo>
                    <a:pt x="813" y="176"/>
                  </a:lnTo>
                  <a:lnTo>
                    <a:pt x="803" y="190"/>
                  </a:lnTo>
                  <a:lnTo>
                    <a:pt x="785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1" y="285"/>
                  </a:lnTo>
                  <a:lnTo>
                    <a:pt x="741" y="285"/>
                  </a:lnTo>
                  <a:lnTo>
                    <a:pt x="721" y="314"/>
                  </a:lnTo>
                  <a:lnTo>
                    <a:pt x="710" y="327"/>
                  </a:lnTo>
                  <a:lnTo>
                    <a:pt x="699" y="342"/>
                  </a:lnTo>
                  <a:lnTo>
                    <a:pt x="687" y="355"/>
                  </a:lnTo>
                  <a:lnTo>
                    <a:pt x="673" y="368"/>
                  </a:lnTo>
                  <a:lnTo>
                    <a:pt x="660" y="381"/>
                  </a:lnTo>
                  <a:lnTo>
                    <a:pt x="645" y="393"/>
                  </a:lnTo>
                  <a:lnTo>
                    <a:pt x="631" y="405"/>
                  </a:lnTo>
                  <a:lnTo>
                    <a:pt x="614" y="414"/>
                  </a:lnTo>
                  <a:lnTo>
                    <a:pt x="598" y="423"/>
                  </a:lnTo>
                  <a:lnTo>
                    <a:pt x="580" y="431"/>
                  </a:lnTo>
                  <a:lnTo>
                    <a:pt x="562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500" y="445"/>
                  </a:lnTo>
                  <a:lnTo>
                    <a:pt x="500" y="445"/>
                  </a:lnTo>
                  <a:lnTo>
                    <a:pt x="479" y="444"/>
                  </a:lnTo>
                  <a:lnTo>
                    <a:pt x="459" y="442"/>
                  </a:lnTo>
                  <a:lnTo>
                    <a:pt x="439" y="437"/>
                  </a:lnTo>
                  <a:lnTo>
                    <a:pt x="420" y="431"/>
                  </a:lnTo>
                  <a:lnTo>
                    <a:pt x="403" y="423"/>
                  </a:lnTo>
                  <a:lnTo>
                    <a:pt x="386" y="414"/>
                  </a:lnTo>
                  <a:lnTo>
                    <a:pt x="370" y="405"/>
                  </a:lnTo>
                  <a:lnTo>
                    <a:pt x="355" y="393"/>
                  </a:lnTo>
                  <a:lnTo>
                    <a:pt x="341" y="381"/>
                  </a:lnTo>
                  <a:lnTo>
                    <a:pt x="327" y="368"/>
                  </a:lnTo>
                  <a:lnTo>
                    <a:pt x="314" y="355"/>
                  </a:lnTo>
                  <a:lnTo>
                    <a:pt x="302" y="342"/>
                  </a:lnTo>
                  <a:lnTo>
                    <a:pt x="290" y="327"/>
                  </a:lnTo>
                  <a:lnTo>
                    <a:pt x="280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5" y="245"/>
                  </a:lnTo>
                  <a:lnTo>
                    <a:pt x="235" y="245"/>
                  </a:lnTo>
                  <a:lnTo>
                    <a:pt x="216" y="217"/>
                  </a:lnTo>
                  <a:lnTo>
                    <a:pt x="197" y="190"/>
                  </a:lnTo>
                  <a:lnTo>
                    <a:pt x="187" y="176"/>
                  </a:lnTo>
                  <a:lnTo>
                    <a:pt x="178" y="164"/>
                  </a:lnTo>
                  <a:lnTo>
                    <a:pt x="167" y="151"/>
                  </a:lnTo>
                  <a:lnTo>
                    <a:pt x="156" y="140"/>
                  </a:lnTo>
                  <a:lnTo>
                    <a:pt x="144" y="130"/>
                  </a:lnTo>
                  <a:lnTo>
                    <a:pt x="132" y="119"/>
                  </a:lnTo>
                  <a:lnTo>
                    <a:pt x="119" y="111"/>
                  </a:lnTo>
                  <a:lnTo>
                    <a:pt x="106" y="104"/>
                  </a:lnTo>
                  <a:lnTo>
                    <a:pt x="91" y="97"/>
                  </a:lnTo>
                  <a:lnTo>
                    <a:pt x="77" y="93"/>
                  </a:lnTo>
                  <a:lnTo>
                    <a:pt x="60" y="90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87"/>
                  </a:lnTo>
                  <a:lnTo>
                    <a:pt x="25" y="84"/>
                  </a:lnTo>
                  <a:lnTo>
                    <a:pt x="17" y="80"/>
                  </a:lnTo>
                  <a:lnTo>
                    <a:pt x="12" y="74"/>
                  </a:lnTo>
                  <a:lnTo>
                    <a:pt x="7" y="67"/>
                  </a:lnTo>
                  <a:lnTo>
                    <a:pt x="4" y="60"/>
                  </a:lnTo>
                  <a:lnTo>
                    <a:pt x="1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3" y="44"/>
                  </a:moveTo>
                  <a:lnTo>
                    <a:pt x="983" y="44"/>
                  </a:lnTo>
                  <a:lnTo>
                    <a:pt x="983" y="43"/>
                  </a:lnTo>
                  <a:lnTo>
                    <a:pt x="983" y="43"/>
                  </a:lnTo>
                  <a:lnTo>
                    <a:pt x="982" y="39"/>
                  </a:lnTo>
                  <a:lnTo>
                    <a:pt x="981" y="33"/>
                  </a:lnTo>
                  <a:lnTo>
                    <a:pt x="979" y="29"/>
                  </a:lnTo>
                  <a:lnTo>
                    <a:pt x="977" y="26"/>
                  </a:lnTo>
                  <a:lnTo>
                    <a:pt x="973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7" y="18"/>
                  </a:lnTo>
                  <a:lnTo>
                    <a:pt x="957" y="18"/>
                  </a:lnTo>
                  <a:lnTo>
                    <a:pt x="937" y="20"/>
                  </a:lnTo>
                  <a:lnTo>
                    <a:pt x="918" y="22"/>
                  </a:lnTo>
                  <a:lnTo>
                    <a:pt x="899" y="27"/>
                  </a:lnTo>
                  <a:lnTo>
                    <a:pt x="883" y="33"/>
                  </a:lnTo>
                  <a:lnTo>
                    <a:pt x="866" y="40"/>
                  </a:lnTo>
                  <a:lnTo>
                    <a:pt x="851" y="48"/>
                  </a:lnTo>
                  <a:lnTo>
                    <a:pt x="835" y="57"/>
                  </a:lnTo>
                  <a:lnTo>
                    <a:pt x="822" y="67"/>
                  </a:lnTo>
                  <a:lnTo>
                    <a:pt x="808" y="79"/>
                  </a:lnTo>
                  <a:lnTo>
                    <a:pt x="795" y="91"/>
                  </a:lnTo>
                  <a:lnTo>
                    <a:pt x="784" y="104"/>
                  </a:lnTo>
                  <a:lnTo>
                    <a:pt x="772" y="116"/>
                  </a:lnTo>
                  <a:lnTo>
                    <a:pt x="751" y="143"/>
                  </a:lnTo>
                  <a:lnTo>
                    <a:pt x="731" y="171"/>
                  </a:lnTo>
                  <a:lnTo>
                    <a:pt x="731" y="171"/>
                  </a:lnTo>
                  <a:lnTo>
                    <a:pt x="706" y="210"/>
                  </a:lnTo>
                  <a:lnTo>
                    <a:pt x="706" y="210"/>
                  </a:lnTo>
                  <a:lnTo>
                    <a:pt x="688" y="239"/>
                  </a:lnTo>
                  <a:lnTo>
                    <a:pt x="668" y="268"/>
                  </a:lnTo>
                  <a:lnTo>
                    <a:pt x="657" y="283"/>
                  </a:lnTo>
                  <a:lnTo>
                    <a:pt x="646" y="296"/>
                  </a:lnTo>
                  <a:lnTo>
                    <a:pt x="635" y="308"/>
                  </a:lnTo>
                  <a:lnTo>
                    <a:pt x="623" y="321"/>
                  </a:lnTo>
                  <a:lnTo>
                    <a:pt x="610" y="332"/>
                  </a:lnTo>
                  <a:lnTo>
                    <a:pt x="597" y="343"/>
                  </a:lnTo>
                  <a:lnTo>
                    <a:pt x="583" y="352"/>
                  </a:lnTo>
                  <a:lnTo>
                    <a:pt x="569" y="359"/>
                  </a:lnTo>
                  <a:lnTo>
                    <a:pt x="552" y="366"/>
                  </a:lnTo>
                  <a:lnTo>
                    <a:pt x="536" y="371"/>
                  </a:lnTo>
                  <a:lnTo>
                    <a:pt x="518" y="374"/>
                  </a:lnTo>
                  <a:lnTo>
                    <a:pt x="500" y="375"/>
                  </a:lnTo>
                  <a:lnTo>
                    <a:pt x="500" y="375"/>
                  </a:lnTo>
                  <a:lnTo>
                    <a:pt x="482" y="374"/>
                  </a:lnTo>
                  <a:lnTo>
                    <a:pt x="465" y="371"/>
                  </a:lnTo>
                  <a:lnTo>
                    <a:pt x="448" y="366"/>
                  </a:lnTo>
                  <a:lnTo>
                    <a:pt x="432" y="359"/>
                  </a:lnTo>
                  <a:lnTo>
                    <a:pt x="417" y="352"/>
                  </a:lnTo>
                  <a:lnTo>
                    <a:pt x="404" y="343"/>
                  </a:lnTo>
                  <a:lnTo>
                    <a:pt x="390" y="332"/>
                  </a:lnTo>
                  <a:lnTo>
                    <a:pt x="378" y="321"/>
                  </a:lnTo>
                  <a:lnTo>
                    <a:pt x="366" y="308"/>
                  </a:lnTo>
                  <a:lnTo>
                    <a:pt x="354" y="296"/>
                  </a:lnTo>
                  <a:lnTo>
                    <a:pt x="343" y="283"/>
                  </a:lnTo>
                  <a:lnTo>
                    <a:pt x="333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70" y="171"/>
                  </a:lnTo>
                  <a:lnTo>
                    <a:pt x="270" y="171"/>
                  </a:lnTo>
                  <a:lnTo>
                    <a:pt x="250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6" y="91"/>
                  </a:lnTo>
                  <a:lnTo>
                    <a:pt x="192" y="79"/>
                  </a:lnTo>
                  <a:lnTo>
                    <a:pt x="179" y="67"/>
                  </a:lnTo>
                  <a:lnTo>
                    <a:pt x="166" y="57"/>
                  </a:lnTo>
                  <a:lnTo>
                    <a:pt x="150" y="48"/>
                  </a:lnTo>
                  <a:lnTo>
                    <a:pt x="135" y="40"/>
                  </a:lnTo>
                  <a:lnTo>
                    <a:pt x="118" y="33"/>
                  </a:lnTo>
                  <a:lnTo>
                    <a:pt x="102" y="27"/>
                  </a:lnTo>
                  <a:lnTo>
                    <a:pt x="83" y="22"/>
                  </a:lnTo>
                  <a:lnTo>
                    <a:pt x="63" y="20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38" y="19"/>
                  </a:lnTo>
                  <a:lnTo>
                    <a:pt x="32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2" y="29"/>
                  </a:lnTo>
                  <a:lnTo>
                    <a:pt x="20" y="33"/>
                  </a:lnTo>
                  <a:lnTo>
                    <a:pt x="19" y="39"/>
                  </a:lnTo>
                  <a:lnTo>
                    <a:pt x="18" y="43"/>
                  </a:lnTo>
                  <a:lnTo>
                    <a:pt x="18" y="43"/>
                  </a:lnTo>
                  <a:lnTo>
                    <a:pt x="19" y="48"/>
                  </a:lnTo>
                  <a:lnTo>
                    <a:pt x="20" y="53"/>
                  </a:lnTo>
                  <a:lnTo>
                    <a:pt x="21" y="57"/>
                  </a:lnTo>
                  <a:lnTo>
                    <a:pt x="24" y="61"/>
                  </a:lnTo>
                  <a:lnTo>
                    <a:pt x="27" y="65"/>
                  </a:lnTo>
                  <a:lnTo>
                    <a:pt x="32" y="69"/>
                  </a:lnTo>
                  <a:lnTo>
                    <a:pt x="38" y="71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62" y="73"/>
                  </a:lnTo>
                  <a:lnTo>
                    <a:pt x="80" y="76"/>
                  </a:lnTo>
                  <a:lnTo>
                    <a:pt x="96" y="81"/>
                  </a:lnTo>
                  <a:lnTo>
                    <a:pt x="113" y="87"/>
                  </a:lnTo>
                  <a:lnTo>
                    <a:pt x="127" y="95"/>
                  </a:lnTo>
                  <a:lnTo>
                    <a:pt x="142" y="105"/>
                  </a:lnTo>
                  <a:lnTo>
                    <a:pt x="154" y="115"/>
                  </a:lnTo>
                  <a:lnTo>
                    <a:pt x="167" y="126"/>
                  </a:lnTo>
                  <a:lnTo>
                    <a:pt x="179" y="139"/>
                  </a:lnTo>
                  <a:lnTo>
                    <a:pt x="190" y="151"/>
                  </a:lnTo>
                  <a:lnTo>
                    <a:pt x="201" y="165"/>
                  </a:lnTo>
                  <a:lnTo>
                    <a:pt x="211" y="179"/>
                  </a:lnTo>
                  <a:lnTo>
                    <a:pt x="231" y="207"/>
                  </a:lnTo>
                  <a:lnTo>
                    <a:pt x="249" y="236"/>
                  </a:lnTo>
                  <a:lnTo>
                    <a:pt x="249" y="236"/>
                  </a:lnTo>
                  <a:lnTo>
                    <a:pt x="274" y="275"/>
                  </a:lnTo>
                  <a:lnTo>
                    <a:pt x="274" y="275"/>
                  </a:lnTo>
                  <a:lnTo>
                    <a:pt x="293" y="302"/>
                  </a:lnTo>
                  <a:lnTo>
                    <a:pt x="314" y="329"/>
                  </a:lnTo>
                  <a:lnTo>
                    <a:pt x="326" y="342"/>
                  </a:lnTo>
                  <a:lnTo>
                    <a:pt x="338" y="355"/>
                  </a:lnTo>
                  <a:lnTo>
                    <a:pt x="351" y="366"/>
                  </a:lnTo>
                  <a:lnTo>
                    <a:pt x="365" y="378"/>
                  </a:lnTo>
                  <a:lnTo>
                    <a:pt x="379" y="388"/>
                  </a:lnTo>
                  <a:lnTo>
                    <a:pt x="394" y="398"/>
                  </a:lnTo>
                  <a:lnTo>
                    <a:pt x="409" y="407"/>
                  </a:lnTo>
                  <a:lnTo>
                    <a:pt x="426" y="414"/>
                  </a:lnTo>
                  <a:lnTo>
                    <a:pt x="443" y="419"/>
                  </a:lnTo>
                  <a:lnTo>
                    <a:pt x="462" y="424"/>
                  </a:lnTo>
                  <a:lnTo>
                    <a:pt x="480" y="426"/>
                  </a:lnTo>
                  <a:lnTo>
                    <a:pt x="500" y="427"/>
                  </a:lnTo>
                  <a:lnTo>
                    <a:pt x="500" y="427"/>
                  </a:lnTo>
                  <a:lnTo>
                    <a:pt x="520" y="426"/>
                  </a:lnTo>
                  <a:lnTo>
                    <a:pt x="539" y="424"/>
                  </a:lnTo>
                  <a:lnTo>
                    <a:pt x="558" y="419"/>
                  </a:lnTo>
                  <a:lnTo>
                    <a:pt x="575" y="414"/>
                  </a:lnTo>
                  <a:lnTo>
                    <a:pt x="592" y="407"/>
                  </a:lnTo>
                  <a:lnTo>
                    <a:pt x="607" y="398"/>
                  </a:lnTo>
                  <a:lnTo>
                    <a:pt x="622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3" y="355"/>
                  </a:lnTo>
                  <a:lnTo>
                    <a:pt x="674" y="342"/>
                  </a:lnTo>
                  <a:lnTo>
                    <a:pt x="687" y="329"/>
                  </a:lnTo>
                  <a:lnTo>
                    <a:pt x="707" y="302"/>
                  </a:lnTo>
                  <a:lnTo>
                    <a:pt x="726" y="275"/>
                  </a:lnTo>
                  <a:lnTo>
                    <a:pt x="726" y="275"/>
                  </a:lnTo>
                  <a:lnTo>
                    <a:pt x="752" y="236"/>
                  </a:lnTo>
                  <a:lnTo>
                    <a:pt x="752" y="236"/>
                  </a:lnTo>
                  <a:lnTo>
                    <a:pt x="770" y="207"/>
                  </a:lnTo>
                  <a:lnTo>
                    <a:pt x="790" y="178"/>
                  </a:lnTo>
                  <a:lnTo>
                    <a:pt x="800" y="165"/>
                  </a:lnTo>
                  <a:lnTo>
                    <a:pt x="810" y="151"/>
                  </a:lnTo>
                  <a:lnTo>
                    <a:pt x="822" y="139"/>
                  </a:lnTo>
                  <a:lnTo>
                    <a:pt x="834" y="126"/>
                  </a:lnTo>
                  <a:lnTo>
                    <a:pt x="846" y="115"/>
                  </a:lnTo>
                  <a:lnTo>
                    <a:pt x="859" y="105"/>
                  </a:lnTo>
                  <a:lnTo>
                    <a:pt x="873" y="95"/>
                  </a:lnTo>
                  <a:lnTo>
                    <a:pt x="888" y="87"/>
                  </a:lnTo>
                  <a:lnTo>
                    <a:pt x="904" y="81"/>
                  </a:lnTo>
                  <a:lnTo>
                    <a:pt x="921" y="76"/>
                  </a:lnTo>
                  <a:lnTo>
                    <a:pt x="938" y="73"/>
                  </a:lnTo>
                  <a:lnTo>
                    <a:pt x="957" y="71"/>
                  </a:lnTo>
                  <a:lnTo>
                    <a:pt x="957" y="71"/>
                  </a:lnTo>
                  <a:lnTo>
                    <a:pt x="963" y="71"/>
                  </a:lnTo>
                  <a:lnTo>
                    <a:pt x="968" y="69"/>
                  </a:lnTo>
                  <a:lnTo>
                    <a:pt x="972" y="65"/>
                  </a:lnTo>
                  <a:lnTo>
                    <a:pt x="977" y="62"/>
                  </a:lnTo>
                  <a:lnTo>
                    <a:pt x="979" y="58"/>
                  </a:lnTo>
                  <a:lnTo>
                    <a:pt x="981" y="53"/>
                  </a:lnTo>
                  <a:lnTo>
                    <a:pt x="982" y="49"/>
                  </a:lnTo>
                  <a:lnTo>
                    <a:pt x="983" y="44"/>
                  </a:lnTo>
                  <a:lnTo>
                    <a:pt x="983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9" name="Freeform 39">
              <a:extLst>
                <a:ext uri="{FF2B5EF4-FFF2-40B4-BE49-F238E27FC236}">
                  <a16:creationId xmlns:a16="http://schemas.microsoft.com/office/drawing/2014/main" id="{91A52B10-1874-344E-28C4-8D4AEE96A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646" y="5795219"/>
              <a:ext cx="455783" cy="198126"/>
            </a:xfrm>
            <a:custGeom>
              <a:avLst/>
              <a:gdLst>
                <a:gd name="T0" fmla="*/ 53 w 981"/>
                <a:gd name="T1" fmla="*/ 426 h 427"/>
                <a:gd name="T2" fmla="*/ 107 w 981"/>
                <a:gd name="T3" fmla="*/ 414 h 427"/>
                <a:gd name="T4" fmla="*/ 154 w 981"/>
                <a:gd name="T5" fmla="*/ 390 h 427"/>
                <a:gd name="T6" fmla="*/ 197 w 981"/>
                <a:gd name="T7" fmla="*/ 357 h 427"/>
                <a:gd name="T8" fmla="*/ 233 w 981"/>
                <a:gd name="T9" fmla="*/ 317 h 427"/>
                <a:gd name="T10" fmla="*/ 267 w 981"/>
                <a:gd name="T11" fmla="*/ 271 h 427"/>
                <a:gd name="T12" fmla="*/ 332 w 981"/>
                <a:gd name="T13" fmla="*/ 172 h 427"/>
                <a:gd name="T14" fmla="*/ 370 w 981"/>
                <a:gd name="T15" fmla="*/ 126 h 427"/>
                <a:gd name="T16" fmla="*/ 414 w 981"/>
                <a:gd name="T17" fmla="*/ 90 h 427"/>
                <a:gd name="T18" fmla="*/ 451 w 981"/>
                <a:gd name="T19" fmla="*/ 76 h 427"/>
                <a:gd name="T20" fmla="*/ 479 w 981"/>
                <a:gd name="T21" fmla="*/ 72 h 427"/>
                <a:gd name="T22" fmla="*/ 501 w 981"/>
                <a:gd name="T23" fmla="*/ 72 h 427"/>
                <a:gd name="T24" fmla="*/ 530 w 981"/>
                <a:gd name="T25" fmla="*/ 76 h 427"/>
                <a:gd name="T26" fmla="*/ 566 w 981"/>
                <a:gd name="T27" fmla="*/ 90 h 427"/>
                <a:gd name="T28" fmla="*/ 611 w 981"/>
                <a:gd name="T29" fmla="*/ 126 h 427"/>
                <a:gd name="T30" fmla="*/ 649 w 981"/>
                <a:gd name="T31" fmla="*/ 172 h 427"/>
                <a:gd name="T32" fmla="*/ 714 w 981"/>
                <a:gd name="T33" fmla="*/ 271 h 427"/>
                <a:gd name="T34" fmla="*/ 748 w 981"/>
                <a:gd name="T35" fmla="*/ 317 h 427"/>
                <a:gd name="T36" fmla="*/ 784 w 981"/>
                <a:gd name="T37" fmla="*/ 357 h 427"/>
                <a:gd name="T38" fmla="*/ 826 w 981"/>
                <a:gd name="T39" fmla="*/ 390 h 427"/>
                <a:gd name="T40" fmla="*/ 874 w 981"/>
                <a:gd name="T41" fmla="*/ 414 h 427"/>
                <a:gd name="T42" fmla="*/ 927 w 981"/>
                <a:gd name="T43" fmla="*/ 426 h 427"/>
                <a:gd name="T44" fmla="*/ 955 w 981"/>
                <a:gd name="T45" fmla="*/ 427 h 427"/>
                <a:gd name="T46" fmla="*/ 973 w 981"/>
                <a:gd name="T47" fmla="*/ 417 h 427"/>
                <a:gd name="T48" fmla="*/ 981 w 981"/>
                <a:gd name="T49" fmla="*/ 400 h 427"/>
                <a:gd name="T50" fmla="*/ 979 w 981"/>
                <a:gd name="T51" fmla="*/ 380 h 427"/>
                <a:gd name="T52" fmla="*/ 968 w 981"/>
                <a:gd name="T53" fmla="*/ 364 h 427"/>
                <a:gd name="T54" fmla="*/ 947 w 981"/>
                <a:gd name="T55" fmla="*/ 357 h 427"/>
                <a:gd name="T56" fmla="*/ 926 w 981"/>
                <a:gd name="T57" fmla="*/ 355 h 427"/>
                <a:gd name="T58" fmla="*/ 888 w 981"/>
                <a:gd name="T59" fmla="*/ 345 h 427"/>
                <a:gd name="T60" fmla="*/ 841 w 981"/>
                <a:gd name="T61" fmla="*/ 314 h 427"/>
                <a:gd name="T62" fmla="*/ 800 w 981"/>
                <a:gd name="T63" fmla="*/ 272 h 427"/>
                <a:gd name="T64" fmla="*/ 745 w 981"/>
                <a:gd name="T65" fmla="*/ 190 h 427"/>
                <a:gd name="T66" fmla="*/ 702 w 981"/>
                <a:gd name="T67" fmla="*/ 126 h 427"/>
                <a:gd name="T68" fmla="*/ 666 w 981"/>
                <a:gd name="T69" fmla="*/ 84 h 427"/>
                <a:gd name="T70" fmla="*/ 626 w 981"/>
                <a:gd name="T71" fmla="*/ 48 h 427"/>
                <a:gd name="T72" fmla="*/ 581 w 981"/>
                <a:gd name="T73" fmla="*/ 20 h 427"/>
                <a:gd name="T74" fmla="*/ 529 w 981"/>
                <a:gd name="T75" fmla="*/ 3 h 427"/>
                <a:gd name="T76" fmla="*/ 490 w 981"/>
                <a:gd name="T77" fmla="*/ 0 h 427"/>
                <a:gd name="T78" fmla="*/ 434 w 981"/>
                <a:gd name="T79" fmla="*/ 8 h 427"/>
                <a:gd name="T80" fmla="*/ 385 w 981"/>
                <a:gd name="T81" fmla="*/ 28 h 427"/>
                <a:gd name="T82" fmla="*/ 340 w 981"/>
                <a:gd name="T83" fmla="*/ 59 h 427"/>
                <a:gd name="T84" fmla="*/ 302 w 981"/>
                <a:gd name="T85" fmla="*/ 98 h 427"/>
                <a:gd name="T86" fmla="*/ 257 w 981"/>
                <a:gd name="T87" fmla="*/ 156 h 427"/>
                <a:gd name="T88" fmla="*/ 214 w 981"/>
                <a:gd name="T89" fmla="*/ 223 h 427"/>
                <a:gd name="T90" fmla="*/ 167 w 981"/>
                <a:gd name="T91" fmla="*/ 287 h 427"/>
                <a:gd name="T92" fmla="*/ 126 w 981"/>
                <a:gd name="T93" fmla="*/ 326 h 427"/>
                <a:gd name="T94" fmla="*/ 74 w 981"/>
                <a:gd name="T95" fmla="*/ 351 h 427"/>
                <a:gd name="T96" fmla="*/ 44 w 981"/>
                <a:gd name="T97" fmla="*/ 356 h 427"/>
                <a:gd name="T98" fmla="*/ 25 w 981"/>
                <a:gd name="T99" fmla="*/ 358 h 427"/>
                <a:gd name="T100" fmla="*/ 8 w 981"/>
                <a:gd name="T101" fmla="*/ 369 h 427"/>
                <a:gd name="T102" fmla="*/ 0 w 981"/>
                <a:gd name="T103" fmla="*/ 386 h 427"/>
                <a:gd name="T104" fmla="*/ 2 w 981"/>
                <a:gd name="T105" fmla="*/ 406 h 427"/>
                <a:gd name="T106" fmla="*/ 13 w 981"/>
                <a:gd name="T107" fmla="*/ 421 h 427"/>
                <a:gd name="T108" fmla="*/ 34 w 981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427"/>
                  </a:moveTo>
                  <a:lnTo>
                    <a:pt x="34" y="427"/>
                  </a:lnTo>
                  <a:lnTo>
                    <a:pt x="53" y="426"/>
                  </a:lnTo>
                  <a:lnTo>
                    <a:pt x="72" y="423"/>
                  </a:lnTo>
                  <a:lnTo>
                    <a:pt x="90" y="419"/>
                  </a:lnTo>
                  <a:lnTo>
                    <a:pt x="107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4" y="390"/>
                  </a:lnTo>
                  <a:lnTo>
                    <a:pt x="169" y="380"/>
                  </a:lnTo>
                  <a:lnTo>
                    <a:pt x="183" y="369"/>
                  </a:lnTo>
                  <a:lnTo>
                    <a:pt x="197" y="357"/>
                  </a:lnTo>
                  <a:lnTo>
                    <a:pt x="209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2" y="172"/>
                  </a:lnTo>
                  <a:lnTo>
                    <a:pt x="343" y="155"/>
                  </a:lnTo>
                  <a:lnTo>
                    <a:pt x="357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399" y="101"/>
                  </a:lnTo>
                  <a:lnTo>
                    <a:pt x="414" y="90"/>
                  </a:lnTo>
                  <a:lnTo>
                    <a:pt x="432" y="82"/>
                  </a:lnTo>
                  <a:lnTo>
                    <a:pt x="441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69" y="73"/>
                  </a:lnTo>
                  <a:lnTo>
                    <a:pt x="479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0" y="76"/>
                  </a:lnTo>
                  <a:lnTo>
                    <a:pt x="539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4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1" y="205"/>
                  </a:lnTo>
                  <a:lnTo>
                    <a:pt x="693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5" y="302"/>
                  </a:lnTo>
                  <a:lnTo>
                    <a:pt x="748" y="317"/>
                  </a:lnTo>
                  <a:lnTo>
                    <a:pt x="759" y="331"/>
                  </a:lnTo>
                  <a:lnTo>
                    <a:pt x="771" y="345"/>
                  </a:lnTo>
                  <a:lnTo>
                    <a:pt x="784" y="357"/>
                  </a:lnTo>
                  <a:lnTo>
                    <a:pt x="797" y="369"/>
                  </a:lnTo>
                  <a:lnTo>
                    <a:pt x="812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4" y="414"/>
                  </a:lnTo>
                  <a:lnTo>
                    <a:pt x="890" y="419"/>
                  </a:lnTo>
                  <a:lnTo>
                    <a:pt x="909" y="423"/>
                  </a:lnTo>
                  <a:lnTo>
                    <a:pt x="927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5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1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5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6" y="355"/>
                  </a:lnTo>
                  <a:lnTo>
                    <a:pt x="916" y="353"/>
                  </a:lnTo>
                  <a:lnTo>
                    <a:pt x="907" y="351"/>
                  </a:lnTo>
                  <a:lnTo>
                    <a:pt x="888" y="345"/>
                  </a:lnTo>
                  <a:lnTo>
                    <a:pt x="872" y="336"/>
                  </a:lnTo>
                  <a:lnTo>
                    <a:pt x="855" y="326"/>
                  </a:lnTo>
                  <a:lnTo>
                    <a:pt x="841" y="314"/>
                  </a:lnTo>
                  <a:lnTo>
                    <a:pt x="826" y="301"/>
                  </a:lnTo>
                  <a:lnTo>
                    <a:pt x="813" y="287"/>
                  </a:lnTo>
                  <a:lnTo>
                    <a:pt x="800" y="272"/>
                  </a:lnTo>
                  <a:lnTo>
                    <a:pt x="789" y="256"/>
                  </a:lnTo>
                  <a:lnTo>
                    <a:pt x="766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0" y="112"/>
                  </a:lnTo>
                  <a:lnTo>
                    <a:pt x="679" y="98"/>
                  </a:lnTo>
                  <a:lnTo>
                    <a:pt x="666" y="84"/>
                  </a:lnTo>
                  <a:lnTo>
                    <a:pt x="654" y="71"/>
                  </a:lnTo>
                  <a:lnTo>
                    <a:pt x="640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6" y="28"/>
                  </a:lnTo>
                  <a:lnTo>
                    <a:pt x="581" y="20"/>
                  </a:lnTo>
                  <a:lnTo>
                    <a:pt x="564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09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0" y="1"/>
                  </a:lnTo>
                  <a:lnTo>
                    <a:pt x="452" y="3"/>
                  </a:lnTo>
                  <a:lnTo>
                    <a:pt x="434" y="8"/>
                  </a:lnTo>
                  <a:lnTo>
                    <a:pt x="417" y="13"/>
                  </a:lnTo>
                  <a:lnTo>
                    <a:pt x="400" y="20"/>
                  </a:lnTo>
                  <a:lnTo>
                    <a:pt x="385" y="28"/>
                  </a:lnTo>
                  <a:lnTo>
                    <a:pt x="369" y="38"/>
                  </a:lnTo>
                  <a:lnTo>
                    <a:pt x="355" y="48"/>
                  </a:lnTo>
                  <a:lnTo>
                    <a:pt x="340" y="59"/>
                  </a:lnTo>
                  <a:lnTo>
                    <a:pt x="327" y="71"/>
                  </a:lnTo>
                  <a:lnTo>
                    <a:pt x="314" y="84"/>
                  </a:lnTo>
                  <a:lnTo>
                    <a:pt x="302" y="98"/>
                  </a:lnTo>
                  <a:lnTo>
                    <a:pt x="290" y="112"/>
                  </a:lnTo>
                  <a:lnTo>
                    <a:pt x="278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6" y="190"/>
                  </a:lnTo>
                  <a:lnTo>
                    <a:pt x="214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09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4" y="355"/>
                  </a:lnTo>
                  <a:lnTo>
                    <a:pt x="44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5" y="358"/>
                  </a:lnTo>
                  <a:lnTo>
                    <a:pt x="18" y="360"/>
                  </a:lnTo>
                  <a:lnTo>
                    <a:pt x="13" y="364"/>
                  </a:lnTo>
                  <a:lnTo>
                    <a:pt x="8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8" y="417"/>
                  </a:lnTo>
                  <a:lnTo>
                    <a:pt x="13" y="421"/>
                  </a:lnTo>
                  <a:lnTo>
                    <a:pt x="18" y="425"/>
                  </a:lnTo>
                  <a:lnTo>
                    <a:pt x="25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0" name="Freeform 40">
              <a:extLst>
                <a:ext uri="{FF2B5EF4-FFF2-40B4-BE49-F238E27FC236}">
                  <a16:creationId xmlns:a16="http://schemas.microsoft.com/office/drawing/2014/main" id="{D9F42755-0C02-20CC-890E-2226702247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0996" y="5790568"/>
              <a:ext cx="465085" cy="207428"/>
            </a:xfrm>
            <a:custGeom>
              <a:avLst/>
              <a:gdLst>
                <a:gd name="T0" fmla="*/ 7 w 1000"/>
                <a:gd name="T1" fmla="*/ 380 h 446"/>
                <a:gd name="T2" fmla="*/ 26 w 1000"/>
                <a:gd name="T3" fmla="*/ 361 h 446"/>
                <a:gd name="T4" fmla="*/ 77 w 1000"/>
                <a:gd name="T5" fmla="*/ 353 h 446"/>
                <a:gd name="T6" fmla="*/ 156 w 1000"/>
                <a:gd name="T7" fmla="*/ 306 h 446"/>
                <a:gd name="T8" fmla="*/ 235 w 1000"/>
                <a:gd name="T9" fmla="*/ 201 h 446"/>
                <a:gd name="T10" fmla="*/ 302 w 1000"/>
                <a:gd name="T11" fmla="*/ 104 h 446"/>
                <a:gd name="T12" fmla="*/ 386 w 1000"/>
                <a:gd name="T13" fmla="*/ 31 h 446"/>
                <a:gd name="T14" fmla="*/ 500 w 1000"/>
                <a:gd name="T15" fmla="*/ 0 h 446"/>
                <a:gd name="T16" fmla="*/ 598 w 1000"/>
                <a:gd name="T17" fmla="*/ 23 h 446"/>
                <a:gd name="T18" fmla="*/ 687 w 1000"/>
                <a:gd name="T19" fmla="*/ 91 h 446"/>
                <a:gd name="T20" fmla="*/ 766 w 1000"/>
                <a:gd name="T21" fmla="*/ 201 h 446"/>
                <a:gd name="T22" fmla="*/ 834 w 1000"/>
                <a:gd name="T23" fmla="*/ 295 h 446"/>
                <a:gd name="T24" fmla="*/ 909 w 1000"/>
                <a:gd name="T25" fmla="*/ 348 h 446"/>
                <a:gd name="T26" fmla="*/ 969 w 1000"/>
                <a:gd name="T27" fmla="*/ 359 h 446"/>
                <a:gd name="T28" fmla="*/ 994 w 1000"/>
                <a:gd name="T29" fmla="*/ 380 h 446"/>
                <a:gd name="T30" fmla="*/ 999 w 1000"/>
                <a:gd name="T31" fmla="*/ 410 h 446"/>
                <a:gd name="T32" fmla="*/ 987 w 1000"/>
                <a:gd name="T33" fmla="*/ 435 h 446"/>
                <a:gd name="T34" fmla="*/ 957 w 1000"/>
                <a:gd name="T35" fmla="*/ 446 h 446"/>
                <a:gd name="T36" fmla="*/ 858 w 1000"/>
                <a:gd name="T37" fmla="*/ 421 h 446"/>
                <a:gd name="T38" fmla="*/ 770 w 1000"/>
                <a:gd name="T39" fmla="*/ 354 h 446"/>
                <a:gd name="T40" fmla="*/ 691 w 1000"/>
                <a:gd name="T41" fmla="*/ 245 h 446"/>
                <a:gd name="T42" fmla="*/ 624 w 1000"/>
                <a:gd name="T43" fmla="*/ 151 h 446"/>
                <a:gd name="T44" fmla="*/ 548 w 1000"/>
                <a:gd name="T45" fmla="*/ 97 h 446"/>
                <a:gd name="T46" fmla="*/ 468 w 1000"/>
                <a:gd name="T47" fmla="*/ 93 h 446"/>
                <a:gd name="T48" fmla="*/ 387 w 1000"/>
                <a:gd name="T49" fmla="*/ 140 h 446"/>
                <a:gd name="T50" fmla="*/ 310 w 1000"/>
                <a:gd name="T51" fmla="*/ 245 h 446"/>
                <a:gd name="T52" fmla="*/ 243 w 1000"/>
                <a:gd name="T53" fmla="*/ 340 h 446"/>
                <a:gd name="T54" fmla="*/ 159 w 1000"/>
                <a:gd name="T55" fmla="*/ 413 h 446"/>
                <a:gd name="T56" fmla="*/ 44 w 1000"/>
                <a:gd name="T57" fmla="*/ 446 h 446"/>
                <a:gd name="T58" fmla="*/ 22 w 1000"/>
                <a:gd name="T59" fmla="*/ 441 h 446"/>
                <a:gd name="T60" fmla="*/ 5 w 1000"/>
                <a:gd name="T61" fmla="*/ 421 h 446"/>
                <a:gd name="T62" fmla="*/ 983 w 1000"/>
                <a:gd name="T63" fmla="*/ 402 h 446"/>
                <a:gd name="T64" fmla="*/ 965 w 1000"/>
                <a:gd name="T65" fmla="*/ 376 h 446"/>
                <a:gd name="T66" fmla="*/ 904 w 1000"/>
                <a:gd name="T67" fmla="*/ 365 h 446"/>
                <a:gd name="T68" fmla="*/ 822 w 1000"/>
                <a:gd name="T69" fmla="*/ 307 h 446"/>
                <a:gd name="T70" fmla="*/ 752 w 1000"/>
                <a:gd name="T71" fmla="*/ 210 h 446"/>
                <a:gd name="T72" fmla="*/ 663 w 1000"/>
                <a:gd name="T73" fmla="*/ 91 h 446"/>
                <a:gd name="T74" fmla="*/ 575 w 1000"/>
                <a:gd name="T75" fmla="*/ 32 h 446"/>
                <a:gd name="T76" fmla="*/ 480 w 1000"/>
                <a:gd name="T77" fmla="*/ 19 h 446"/>
                <a:gd name="T78" fmla="*/ 379 w 1000"/>
                <a:gd name="T79" fmla="*/ 57 h 446"/>
                <a:gd name="T80" fmla="*/ 293 w 1000"/>
                <a:gd name="T81" fmla="*/ 144 h 446"/>
                <a:gd name="T82" fmla="*/ 211 w 1000"/>
                <a:gd name="T83" fmla="*/ 267 h 446"/>
                <a:gd name="T84" fmla="*/ 142 w 1000"/>
                <a:gd name="T85" fmla="*/ 341 h 446"/>
                <a:gd name="T86" fmla="*/ 44 w 1000"/>
                <a:gd name="T87" fmla="*/ 374 h 446"/>
                <a:gd name="T88" fmla="*/ 22 w 1000"/>
                <a:gd name="T89" fmla="*/ 388 h 446"/>
                <a:gd name="T90" fmla="*/ 22 w 1000"/>
                <a:gd name="T91" fmla="*/ 418 h 446"/>
                <a:gd name="T92" fmla="*/ 44 w 1000"/>
                <a:gd name="T93" fmla="*/ 428 h 446"/>
                <a:gd name="T94" fmla="*/ 150 w 1000"/>
                <a:gd name="T95" fmla="*/ 397 h 446"/>
                <a:gd name="T96" fmla="*/ 228 w 1000"/>
                <a:gd name="T97" fmla="*/ 330 h 446"/>
                <a:gd name="T98" fmla="*/ 313 w 1000"/>
                <a:gd name="T99" fmla="*/ 207 h 446"/>
                <a:gd name="T100" fmla="*/ 390 w 1000"/>
                <a:gd name="T101" fmla="*/ 114 h 446"/>
                <a:gd name="T102" fmla="*/ 482 w 1000"/>
                <a:gd name="T103" fmla="*/ 72 h 446"/>
                <a:gd name="T104" fmla="*/ 569 w 1000"/>
                <a:gd name="T105" fmla="*/ 86 h 446"/>
                <a:gd name="T106" fmla="*/ 646 w 1000"/>
                <a:gd name="T107" fmla="*/ 150 h 446"/>
                <a:gd name="T108" fmla="*/ 731 w 1000"/>
                <a:gd name="T109" fmla="*/ 275 h 446"/>
                <a:gd name="T110" fmla="*/ 808 w 1000"/>
                <a:gd name="T111" fmla="*/ 367 h 446"/>
                <a:gd name="T112" fmla="*/ 899 w 1000"/>
                <a:gd name="T113" fmla="*/ 419 h 446"/>
                <a:gd name="T114" fmla="*/ 971 w 1000"/>
                <a:gd name="T115" fmla="*/ 424 h 446"/>
                <a:gd name="T116" fmla="*/ 983 w 1000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0" h="446">
                  <a:moveTo>
                    <a:pt x="0" y="402"/>
                  </a:moveTo>
                  <a:lnTo>
                    <a:pt x="0" y="402"/>
                  </a:lnTo>
                  <a:lnTo>
                    <a:pt x="1" y="396"/>
                  </a:lnTo>
                  <a:lnTo>
                    <a:pt x="2" y="390"/>
                  </a:lnTo>
                  <a:lnTo>
                    <a:pt x="4" y="385"/>
                  </a:lnTo>
                  <a:lnTo>
                    <a:pt x="7" y="380"/>
                  </a:lnTo>
                  <a:lnTo>
                    <a:pt x="7" y="380"/>
                  </a:lnTo>
                  <a:lnTo>
                    <a:pt x="10" y="374"/>
                  </a:lnTo>
                  <a:lnTo>
                    <a:pt x="13" y="370"/>
                  </a:lnTo>
                  <a:lnTo>
                    <a:pt x="17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8" y="358"/>
                  </a:lnTo>
                  <a:lnTo>
                    <a:pt x="44" y="357"/>
                  </a:lnTo>
                  <a:lnTo>
                    <a:pt x="44" y="357"/>
                  </a:lnTo>
                  <a:lnTo>
                    <a:pt x="60" y="356"/>
                  </a:lnTo>
                  <a:lnTo>
                    <a:pt x="77" y="353"/>
                  </a:lnTo>
                  <a:lnTo>
                    <a:pt x="91" y="348"/>
                  </a:lnTo>
                  <a:lnTo>
                    <a:pt x="106" y="342"/>
                  </a:lnTo>
                  <a:lnTo>
                    <a:pt x="119" y="335"/>
                  </a:lnTo>
                  <a:lnTo>
                    <a:pt x="132" y="326"/>
                  </a:lnTo>
                  <a:lnTo>
                    <a:pt x="144" y="317"/>
                  </a:lnTo>
                  <a:lnTo>
                    <a:pt x="156" y="306"/>
                  </a:lnTo>
                  <a:lnTo>
                    <a:pt x="167" y="295"/>
                  </a:lnTo>
                  <a:lnTo>
                    <a:pt x="178" y="282"/>
                  </a:lnTo>
                  <a:lnTo>
                    <a:pt x="187" y="270"/>
                  </a:lnTo>
                  <a:lnTo>
                    <a:pt x="197" y="257"/>
                  </a:lnTo>
                  <a:lnTo>
                    <a:pt x="216" y="229"/>
                  </a:lnTo>
                  <a:lnTo>
                    <a:pt x="235" y="201"/>
                  </a:lnTo>
                  <a:lnTo>
                    <a:pt x="235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80" y="132"/>
                  </a:lnTo>
                  <a:lnTo>
                    <a:pt x="290" y="118"/>
                  </a:lnTo>
                  <a:lnTo>
                    <a:pt x="302" y="104"/>
                  </a:lnTo>
                  <a:lnTo>
                    <a:pt x="314" y="91"/>
                  </a:lnTo>
                  <a:lnTo>
                    <a:pt x="327" y="78"/>
                  </a:lnTo>
                  <a:lnTo>
                    <a:pt x="341" y="64"/>
                  </a:lnTo>
                  <a:lnTo>
                    <a:pt x="355" y="53"/>
                  </a:lnTo>
                  <a:lnTo>
                    <a:pt x="370" y="41"/>
                  </a:lnTo>
                  <a:lnTo>
                    <a:pt x="386" y="31"/>
                  </a:lnTo>
                  <a:lnTo>
                    <a:pt x="403" y="23"/>
                  </a:lnTo>
                  <a:lnTo>
                    <a:pt x="420" y="14"/>
                  </a:lnTo>
                  <a:lnTo>
                    <a:pt x="439" y="9"/>
                  </a:lnTo>
                  <a:lnTo>
                    <a:pt x="459" y="4"/>
                  </a:lnTo>
                  <a:lnTo>
                    <a:pt x="479" y="1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2" y="9"/>
                  </a:lnTo>
                  <a:lnTo>
                    <a:pt x="580" y="14"/>
                  </a:lnTo>
                  <a:lnTo>
                    <a:pt x="598" y="23"/>
                  </a:lnTo>
                  <a:lnTo>
                    <a:pt x="614" y="31"/>
                  </a:lnTo>
                  <a:lnTo>
                    <a:pt x="631" y="41"/>
                  </a:lnTo>
                  <a:lnTo>
                    <a:pt x="645" y="53"/>
                  </a:lnTo>
                  <a:lnTo>
                    <a:pt x="660" y="64"/>
                  </a:lnTo>
                  <a:lnTo>
                    <a:pt x="673" y="78"/>
                  </a:lnTo>
                  <a:lnTo>
                    <a:pt x="687" y="91"/>
                  </a:lnTo>
                  <a:lnTo>
                    <a:pt x="699" y="104"/>
                  </a:lnTo>
                  <a:lnTo>
                    <a:pt x="710" y="118"/>
                  </a:lnTo>
                  <a:lnTo>
                    <a:pt x="721" y="132"/>
                  </a:lnTo>
                  <a:lnTo>
                    <a:pt x="741" y="160"/>
                  </a:lnTo>
                  <a:lnTo>
                    <a:pt x="741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5" y="229"/>
                  </a:lnTo>
                  <a:lnTo>
                    <a:pt x="803" y="257"/>
                  </a:lnTo>
                  <a:lnTo>
                    <a:pt x="813" y="270"/>
                  </a:lnTo>
                  <a:lnTo>
                    <a:pt x="823" y="282"/>
                  </a:lnTo>
                  <a:lnTo>
                    <a:pt x="834" y="295"/>
                  </a:lnTo>
                  <a:lnTo>
                    <a:pt x="844" y="306"/>
                  </a:lnTo>
                  <a:lnTo>
                    <a:pt x="857" y="317"/>
                  </a:lnTo>
                  <a:lnTo>
                    <a:pt x="868" y="326"/>
                  </a:lnTo>
                  <a:lnTo>
                    <a:pt x="882" y="335"/>
                  </a:lnTo>
                  <a:lnTo>
                    <a:pt x="895" y="342"/>
                  </a:lnTo>
                  <a:lnTo>
                    <a:pt x="909" y="348"/>
                  </a:lnTo>
                  <a:lnTo>
                    <a:pt x="924" y="353"/>
                  </a:lnTo>
                  <a:lnTo>
                    <a:pt x="940" y="356"/>
                  </a:lnTo>
                  <a:lnTo>
                    <a:pt x="957" y="357"/>
                  </a:lnTo>
                  <a:lnTo>
                    <a:pt x="957" y="357"/>
                  </a:lnTo>
                  <a:lnTo>
                    <a:pt x="963" y="358"/>
                  </a:lnTo>
                  <a:lnTo>
                    <a:pt x="969" y="359"/>
                  </a:lnTo>
                  <a:lnTo>
                    <a:pt x="974" y="361"/>
                  </a:lnTo>
                  <a:lnTo>
                    <a:pt x="979" y="363"/>
                  </a:lnTo>
                  <a:lnTo>
                    <a:pt x="984" y="366"/>
                  </a:lnTo>
                  <a:lnTo>
                    <a:pt x="988" y="370"/>
                  </a:lnTo>
                  <a:lnTo>
                    <a:pt x="991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7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1000" y="403"/>
                  </a:lnTo>
                  <a:lnTo>
                    <a:pt x="999" y="410"/>
                  </a:lnTo>
                  <a:lnTo>
                    <a:pt x="998" y="416"/>
                  </a:lnTo>
                  <a:lnTo>
                    <a:pt x="996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90" y="431"/>
                  </a:lnTo>
                  <a:lnTo>
                    <a:pt x="987" y="435"/>
                  </a:lnTo>
                  <a:lnTo>
                    <a:pt x="983" y="439"/>
                  </a:lnTo>
                  <a:lnTo>
                    <a:pt x="978" y="441"/>
                  </a:lnTo>
                  <a:lnTo>
                    <a:pt x="973" y="443"/>
                  </a:lnTo>
                  <a:lnTo>
                    <a:pt x="968" y="445"/>
                  </a:lnTo>
                  <a:lnTo>
                    <a:pt x="962" y="445"/>
                  </a:lnTo>
                  <a:lnTo>
                    <a:pt x="957" y="446"/>
                  </a:lnTo>
                  <a:lnTo>
                    <a:pt x="957" y="446"/>
                  </a:lnTo>
                  <a:lnTo>
                    <a:pt x="935" y="444"/>
                  </a:lnTo>
                  <a:lnTo>
                    <a:pt x="915" y="441"/>
                  </a:lnTo>
                  <a:lnTo>
                    <a:pt x="895" y="435"/>
                  </a:lnTo>
                  <a:lnTo>
                    <a:pt x="875" y="429"/>
                  </a:lnTo>
                  <a:lnTo>
                    <a:pt x="858" y="421"/>
                  </a:lnTo>
                  <a:lnTo>
                    <a:pt x="841" y="413"/>
                  </a:lnTo>
                  <a:lnTo>
                    <a:pt x="825" y="402"/>
                  </a:lnTo>
                  <a:lnTo>
                    <a:pt x="810" y="391"/>
                  </a:lnTo>
                  <a:lnTo>
                    <a:pt x="796" y="380"/>
                  </a:lnTo>
                  <a:lnTo>
                    <a:pt x="783" y="367"/>
                  </a:lnTo>
                  <a:lnTo>
                    <a:pt x="770" y="354"/>
                  </a:lnTo>
                  <a:lnTo>
                    <a:pt x="758" y="340"/>
                  </a:lnTo>
                  <a:lnTo>
                    <a:pt x="746" y="327"/>
                  </a:lnTo>
                  <a:lnTo>
                    <a:pt x="736" y="312"/>
                  </a:lnTo>
                  <a:lnTo>
                    <a:pt x="716" y="285"/>
                  </a:lnTo>
                  <a:lnTo>
                    <a:pt x="716" y="285"/>
                  </a:lnTo>
                  <a:lnTo>
                    <a:pt x="691" y="245"/>
                  </a:lnTo>
                  <a:lnTo>
                    <a:pt x="691" y="245"/>
                  </a:lnTo>
                  <a:lnTo>
                    <a:pt x="673" y="217"/>
                  </a:lnTo>
                  <a:lnTo>
                    <a:pt x="655" y="190"/>
                  </a:lnTo>
                  <a:lnTo>
                    <a:pt x="645" y="177"/>
                  </a:lnTo>
                  <a:lnTo>
                    <a:pt x="635" y="163"/>
                  </a:lnTo>
                  <a:lnTo>
                    <a:pt x="624" y="151"/>
                  </a:lnTo>
                  <a:lnTo>
                    <a:pt x="613" y="140"/>
                  </a:lnTo>
                  <a:lnTo>
                    <a:pt x="601" y="129"/>
                  </a:lnTo>
                  <a:lnTo>
                    <a:pt x="589" y="119"/>
                  </a:lnTo>
                  <a:lnTo>
                    <a:pt x="576" y="111"/>
                  </a:lnTo>
                  <a:lnTo>
                    <a:pt x="563" y="103"/>
                  </a:lnTo>
                  <a:lnTo>
                    <a:pt x="548" y="97"/>
                  </a:lnTo>
                  <a:lnTo>
                    <a:pt x="533" y="93"/>
                  </a:lnTo>
                  <a:lnTo>
                    <a:pt x="517" y="90"/>
                  </a:lnTo>
                  <a:lnTo>
                    <a:pt x="500" y="89"/>
                  </a:lnTo>
                  <a:lnTo>
                    <a:pt x="500" y="89"/>
                  </a:lnTo>
                  <a:lnTo>
                    <a:pt x="483" y="90"/>
                  </a:lnTo>
                  <a:lnTo>
                    <a:pt x="468" y="93"/>
                  </a:lnTo>
                  <a:lnTo>
                    <a:pt x="452" y="97"/>
                  </a:lnTo>
                  <a:lnTo>
                    <a:pt x="438" y="103"/>
                  </a:lnTo>
                  <a:lnTo>
                    <a:pt x="424" y="111"/>
                  </a:lnTo>
                  <a:lnTo>
                    <a:pt x="412" y="119"/>
                  </a:lnTo>
                  <a:lnTo>
                    <a:pt x="400" y="129"/>
                  </a:lnTo>
                  <a:lnTo>
                    <a:pt x="387" y="140"/>
                  </a:lnTo>
                  <a:lnTo>
                    <a:pt x="377" y="151"/>
                  </a:lnTo>
                  <a:lnTo>
                    <a:pt x="366" y="163"/>
                  </a:lnTo>
                  <a:lnTo>
                    <a:pt x="355" y="177"/>
                  </a:lnTo>
                  <a:lnTo>
                    <a:pt x="346" y="190"/>
                  </a:lnTo>
                  <a:lnTo>
                    <a:pt x="327" y="217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284" y="285"/>
                  </a:lnTo>
                  <a:lnTo>
                    <a:pt x="284" y="285"/>
                  </a:lnTo>
                  <a:lnTo>
                    <a:pt x="265" y="312"/>
                  </a:lnTo>
                  <a:lnTo>
                    <a:pt x="254" y="327"/>
                  </a:lnTo>
                  <a:lnTo>
                    <a:pt x="243" y="340"/>
                  </a:lnTo>
                  <a:lnTo>
                    <a:pt x="231" y="354"/>
                  </a:lnTo>
                  <a:lnTo>
                    <a:pt x="218" y="367"/>
                  </a:lnTo>
                  <a:lnTo>
                    <a:pt x="205" y="380"/>
                  </a:lnTo>
                  <a:lnTo>
                    <a:pt x="190" y="391"/>
                  </a:lnTo>
                  <a:lnTo>
                    <a:pt x="175" y="402"/>
                  </a:lnTo>
                  <a:lnTo>
                    <a:pt x="159" y="413"/>
                  </a:lnTo>
                  <a:lnTo>
                    <a:pt x="143" y="421"/>
                  </a:lnTo>
                  <a:lnTo>
                    <a:pt x="125" y="429"/>
                  </a:lnTo>
                  <a:lnTo>
                    <a:pt x="106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4" y="446"/>
                  </a:lnTo>
                  <a:lnTo>
                    <a:pt x="44" y="446"/>
                  </a:lnTo>
                  <a:lnTo>
                    <a:pt x="44" y="446"/>
                  </a:lnTo>
                  <a:lnTo>
                    <a:pt x="38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8" y="439"/>
                  </a:lnTo>
                  <a:lnTo>
                    <a:pt x="14" y="435"/>
                  </a:lnTo>
                  <a:lnTo>
                    <a:pt x="11" y="431"/>
                  </a:lnTo>
                  <a:lnTo>
                    <a:pt x="8" y="427"/>
                  </a:lnTo>
                  <a:lnTo>
                    <a:pt x="8" y="427"/>
                  </a:lnTo>
                  <a:lnTo>
                    <a:pt x="5" y="421"/>
                  </a:lnTo>
                  <a:lnTo>
                    <a:pt x="2" y="415"/>
                  </a:lnTo>
                  <a:lnTo>
                    <a:pt x="1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3" y="402"/>
                  </a:moveTo>
                  <a:lnTo>
                    <a:pt x="983" y="402"/>
                  </a:lnTo>
                  <a:lnTo>
                    <a:pt x="982" y="395"/>
                  </a:lnTo>
                  <a:lnTo>
                    <a:pt x="979" y="388"/>
                  </a:lnTo>
                  <a:lnTo>
                    <a:pt x="979" y="388"/>
                  </a:lnTo>
                  <a:lnTo>
                    <a:pt x="975" y="384"/>
                  </a:lnTo>
                  <a:lnTo>
                    <a:pt x="971" y="380"/>
                  </a:lnTo>
                  <a:lnTo>
                    <a:pt x="965" y="376"/>
                  </a:lnTo>
                  <a:lnTo>
                    <a:pt x="961" y="375"/>
                  </a:lnTo>
                  <a:lnTo>
                    <a:pt x="957" y="374"/>
                  </a:lnTo>
                  <a:lnTo>
                    <a:pt x="957" y="374"/>
                  </a:lnTo>
                  <a:lnTo>
                    <a:pt x="938" y="373"/>
                  </a:lnTo>
                  <a:lnTo>
                    <a:pt x="921" y="370"/>
                  </a:lnTo>
                  <a:lnTo>
                    <a:pt x="904" y="365"/>
                  </a:lnTo>
                  <a:lnTo>
                    <a:pt x="888" y="358"/>
                  </a:lnTo>
                  <a:lnTo>
                    <a:pt x="873" y="351"/>
                  </a:lnTo>
                  <a:lnTo>
                    <a:pt x="859" y="341"/>
                  </a:lnTo>
                  <a:lnTo>
                    <a:pt x="846" y="331"/>
                  </a:lnTo>
                  <a:lnTo>
                    <a:pt x="834" y="320"/>
                  </a:lnTo>
                  <a:lnTo>
                    <a:pt x="822" y="307"/>
                  </a:lnTo>
                  <a:lnTo>
                    <a:pt x="810" y="295"/>
                  </a:lnTo>
                  <a:lnTo>
                    <a:pt x="800" y="281"/>
                  </a:lnTo>
                  <a:lnTo>
                    <a:pt x="790" y="267"/>
                  </a:lnTo>
                  <a:lnTo>
                    <a:pt x="770" y="239"/>
                  </a:lnTo>
                  <a:lnTo>
                    <a:pt x="752" y="210"/>
                  </a:lnTo>
                  <a:lnTo>
                    <a:pt x="752" y="210"/>
                  </a:lnTo>
                  <a:lnTo>
                    <a:pt x="726" y="171"/>
                  </a:lnTo>
                  <a:lnTo>
                    <a:pt x="726" y="171"/>
                  </a:lnTo>
                  <a:lnTo>
                    <a:pt x="707" y="144"/>
                  </a:lnTo>
                  <a:lnTo>
                    <a:pt x="687" y="117"/>
                  </a:lnTo>
                  <a:lnTo>
                    <a:pt x="674" y="103"/>
                  </a:lnTo>
                  <a:lnTo>
                    <a:pt x="663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2" y="57"/>
                  </a:lnTo>
                  <a:lnTo>
                    <a:pt x="607" y="48"/>
                  </a:lnTo>
                  <a:lnTo>
                    <a:pt x="592" y="39"/>
                  </a:lnTo>
                  <a:lnTo>
                    <a:pt x="575" y="32"/>
                  </a:lnTo>
                  <a:lnTo>
                    <a:pt x="558" y="26"/>
                  </a:lnTo>
                  <a:lnTo>
                    <a:pt x="539" y="22"/>
                  </a:lnTo>
                  <a:lnTo>
                    <a:pt x="520" y="19"/>
                  </a:lnTo>
                  <a:lnTo>
                    <a:pt x="500" y="19"/>
                  </a:lnTo>
                  <a:lnTo>
                    <a:pt x="500" y="19"/>
                  </a:lnTo>
                  <a:lnTo>
                    <a:pt x="480" y="19"/>
                  </a:lnTo>
                  <a:lnTo>
                    <a:pt x="462" y="22"/>
                  </a:lnTo>
                  <a:lnTo>
                    <a:pt x="443" y="26"/>
                  </a:lnTo>
                  <a:lnTo>
                    <a:pt x="426" y="32"/>
                  </a:lnTo>
                  <a:lnTo>
                    <a:pt x="409" y="39"/>
                  </a:lnTo>
                  <a:lnTo>
                    <a:pt x="394" y="48"/>
                  </a:lnTo>
                  <a:lnTo>
                    <a:pt x="379" y="57"/>
                  </a:lnTo>
                  <a:lnTo>
                    <a:pt x="365" y="68"/>
                  </a:lnTo>
                  <a:lnTo>
                    <a:pt x="351" y="80"/>
                  </a:lnTo>
                  <a:lnTo>
                    <a:pt x="338" y="91"/>
                  </a:lnTo>
                  <a:lnTo>
                    <a:pt x="326" y="103"/>
                  </a:lnTo>
                  <a:lnTo>
                    <a:pt x="314" y="117"/>
                  </a:lnTo>
                  <a:lnTo>
                    <a:pt x="293" y="144"/>
                  </a:lnTo>
                  <a:lnTo>
                    <a:pt x="274" y="171"/>
                  </a:lnTo>
                  <a:lnTo>
                    <a:pt x="274" y="171"/>
                  </a:lnTo>
                  <a:lnTo>
                    <a:pt x="249" y="210"/>
                  </a:lnTo>
                  <a:lnTo>
                    <a:pt x="249" y="210"/>
                  </a:lnTo>
                  <a:lnTo>
                    <a:pt x="231" y="239"/>
                  </a:lnTo>
                  <a:lnTo>
                    <a:pt x="211" y="267"/>
                  </a:lnTo>
                  <a:lnTo>
                    <a:pt x="201" y="281"/>
                  </a:lnTo>
                  <a:lnTo>
                    <a:pt x="190" y="295"/>
                  </a:lnTo>
                  <a:lnTo>
                    <a:pt x="179" y="307"/>
                  </a:lnTo>
                  <a:lnTo>
                    <a:pt x="167" y="320"/>
                  </a:lnTo>
                  <a:lnTo>
                    <a:pt x="154" y="331"/>
                  </a:lnTo>
                  <a:lnTo>
                    <a:pt x="142" y="341"/>
                  </a:lnTo>
                  <a:lnTo>
                    <a:pt x="127" y="351"/>
                  </a:lnTo>
                  <a:lnTo>
                    <a:pt x="113" y="358"/>
                  </a:lnTo>
                  <a:lnTo>
                    <a:pt x="96" y="365"/>
                  </a:lnTo>
                  <a:lnTo>
                    <a:pt x="80" y="370"/>
                  </a:lnTo>
                  <a:lnTo>
                    <a:pt x="62" y="373"/>
                  </a:lnTo>
                  <a:lnTo>
                    <a:pt x="44" y="374"/>
                  </a:lnTo>
                  <a:lnTo>
                    <a:pt x="44" y="374"/>
                  </a:lnTo>
                  <a:lnTo>
                    <a:pt x="40" y="375"/>
                  </a:lnTo>
                  <a:lnTo>
                    <a:pt x="35" y="376"/>
                  </a:lnTo>
                  <a:lnTo>
                    <a:pt x="29" y="380"/>
                  </a:lnTo>
                  <a:lnTo>
                    <a:pt x="25" y="384"/>
                  </a:lnTo>
                  <a:lnTo>
                    <a:pt x="22" y="388"/>
                  </a:lnTo>
                  <a:lnTo>
                    <a:pt x="22" y="388"/>
                  </a:lnTo>
                  <a:lnTo>
                    <a:pt x="19" y="395"/>
                  </a:lnTo>
                  <a:lnTo>
                    <a:pt x="18" y="402"/>
                  </a:lnTo>
                  <a:lnTo>
                    <a:pt x="19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5" y="421"/>
                  </a:lnTo>
                  <a:lnTo>
                    <a:pt x="29" y="424"/>
                  </a:lnTo>
                  <a:lnTo>
                    <a:pt x="35" y="427"/>
                  </a:lnTo>
                  <a:lnTo>
                    <a:pt x="44" y="428"/>
                  </a:lnTo>
                  <a:lnTo>
                    <a:pt x="44" y="428"/>
                  </a:lnTo>
                  <a:lnTo>
                    <a:pt x="44" y="428"/>
                  </a:lnTo>
                  <a:lnTo>
                    <a:pt x="63" y="426"/>
                  </a:lnTo>
                  <a:lnTo>
                    <a:pt x="83" y="423"/>
                  </a:lnTo>
                  <a:lnTo>
                    <a:pt x="102" y="419"/>
                  </a:lnTo>
                  <a:lnTo>
                    <a:pt x="118" y="413"/>
                  </a:lnTo>
                  <a:lnTo>
                    <a:pt x="135" y="405"/>
                  </a:lnTo>
                  <a:lnTo>
                    <a:pt x="150" y="397"/>
                  </a:lnTo>
                  <a:lnTo>
                    <a:pt x="166" y="388"/>
                  </a:lnTo>
                  <a:lnTo>
                    <a:pt x="179" y="378"/>
                  </a:lnTo>
                  <a:lnTo>
                    <a:pt x="192" y="367"/>
                  </a:lnTo>
                  <a:lnTo>
                    <a:pt x="206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50" y="303"/>
                  </a:lnTo>
                  <a:lnTo>
                    <a:pt x="270" y="275"/>
                  </a:lnTo>
                  <a:lnTo>
                    <a:pt x="270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3" y="178"/>
                  </a:lnTo>
                  <a:lnTo>
                    <a:pt x="344" y="163"/>
                  </a:lnTo>
                  <a:lnTo>
                    <a:pt x="354" y="150"/>
                  </a:lnTo>
                  <a:lnTo>
                    <a:pt x="366" y="137"/>
                  </a:lnTo>
                  <a:lnTo>
                    <a:pt x="378" y="124"/>
                  </a:lnTo>
                  <a:lnTo>
                    <a:pt x="390" y="114"/>
                  </a:lnTo>
                  <a:lnTo>
                    <a:pt x="404" y="103"/>
                  </a:lnTo>
                  <a:lnTo>
                    <a:pt x="417" y="94"/>
                  </a:lnTo>
                  <a:lnTo>
                    <a:pt x="432" y="86"/>
                  </a:lnTo>
                  <a:lnTo>
                    <a:pt x="448" y="80"/>
                  </a:lnTo>
                  <a:lnTo>
                    <a:pt x="465" y="76"/>
                  </a:lnTo>
                  <a:lnTo>
                    <a:pt x="482" y="72"/>
                  </a:lnTo>
                  <a:lnTo>
                    <a:pt x="500" y="71"/>
                  </a:lnTo>
                  <a:lnTo>
                    <a:pt x="500" y="71"/>
                  </a:lnTo>
                  <a:lnTo>
                    <a:pt x="518" y="72"/>
                  </a:lnTo>
                  <a:lnTo>
                    <a:pt x="536" y="76"/>
                  </a:lnTo>
                  <a:lnTo>
                    <a:pt x="552" y="80"/>
                  </a:lnTo>
                  <a:lnTo>
                    <a:pt x="569" y="86"/>
                  </a:lnTo>
                  <a:lnTo>
                    <a:pt x="583" y="94"/>
                  </a:lnTo>
                  <a:lnTo>
                    <a:pt x="597" y="103"/>
                  </a:lnTo>
                  <a:lnTo>
                    <a:pt x="610" y="114"/>
                  </a:lnTo>
                  <a:lnTo>
                    <a:pt x="623" y="125"/>
                  </a:lnTo>
                  <a:lnTo>
                    <a:pt x="635" y="137"/>
                  </a:lnTo>
                  <a:lnTo>
                    <a:pt x="646" y="150"/>
                  </a:lnTo>
                  <a:lnTo>
                    <a:pt x="657" y="163"/>
                  </a:lnTo>
                  <a:lnTo>
                    <a:pt x="668" y="178"/>
                  </a:lnTo>
                  <a:lnTo>
                    <a:pt x="688" y="207"/>
                  </a:lnTo>
                  <a:lnTo>
                    <a:pt x="706" y="236"/>
                  </a:lnTo>
                  <a:lnTo>
                    <a:pt x="706" y="236"/>
                  </a:lnTo>
                  <a:lnTo>
                    <a:pt x="731" y="275"/>
                  </a:lnTo>
                  <a:lnTo>
                    <a:pt x="731" y="275"/>
                  </a:lnTo>
                  <a:lnTo>
                    <a:pt x="751" y="303"/>
                  </a:lnTo>
                  <a:lnTo>
                    <a:pt x="772" y="330"/>
                  </a:lnTo>
                  <a:lnTo>
                    <a:pt x="784" y="342"/>
                  </a:lnTo>
                  <a:lnTo>
                    <a:pt x="795" y="355"/>
                  </a:lnTo>
                  <a:lnTo>
                    <a:pt x="808" y="367"/>
                  </a:lnTo>
                  <a:lnTo>
                    <a:pt x="822" y="378"/>
                  </a:lnTo>
                  <a:lnTo>
                    <a:pt x="835" y="388"/>
                  </a:lnTo>
                  <a:lnTo>
                    <a:pt x="851" y="397"/>
                  </a:lnTo>
                  <a:lnTo>
                    <a:pt x="866" y="405"/>
                  </a:lnTo>
                  <a:lnTo>
                    <a:pt x="883" y="413"/>
                  </a:lnTo>
                  <a:lnTo>
                    <a:pt x="899" y="419"/>
                  </a:lnTo>
                  <a:lnTo>
                    <a:pt x="918" y="423"/>
                  </a:lnTo>
                  <a:lnTo>
                    <a:pt x="937" y="426"/>
                  </a:lnTo>
                  <a:lnTo>
                    <a:pt x="957" y="428"/>
                  </a:lnTo>
                  <a:lnTo>
                    <a:pt x="957" y="428"/>
                  </a:lnTo>
                  <a:lnTo>
                    <a:pt x="965" y="427"/>
                  </a:lnTo>
                  <a:lnTo>
                    <a:pt x="971" y="424"/>
                  </a:lnTo>
                  <a:lnTo>
                    <a:pt x="975" y="421"/>
                  </a:lnTo>
                  <a:lnTo>
                    <a:pt x="979" y="418"/>
                  </a:lnTo>
                  <a:lnTo>
                    <a:pt x="979" y="418"/>
                  </a:lnTo>
                  <a:lnTo>
                    <a:pt x="982" y="411"/>
                  </a:lnTo>
                  <a:lnTo>
                    <a:pt x="983" y="402"/>
                  </a:lnTo>
                  <a:lnTo>
                    <a:pt x="983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1" name="Rectangle 41">
              <a:extLst>
                <a:ext uri="{FF2B5EF4-FFF2-40B4-BE49-F238E27FC236}">
                  <a16:creationId xmlns:a16="http://schemas.microsoft.com/office/drawing/2014/main" id="{9313B786-7FFD-EF07-26CE-B77ECFE13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2169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2" name="Rectangle 42">
              <a:extLst>
                <a:ext uri="{FF2B5EF4-FFF2-40B4-BE49-F238E27FC236}">
                  <a16:creationId xmlns:a16="http://schemas.microsoft.com/office/drawing/2014/main" id="{0ECE9FD1-478D-F2E8-F789-C2FC608A9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3557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3" name="Rectangle 43">
              <a:extLst>
                <a:ext uri="{FF2B5EF4-FFF2-40B4-BE49-F238E27FC236}">
                  <a16:creationId xmlns:a16="http://schemas.microsoft.com/office/drawing/2014/main" id="{0CB297F2-ED8F-21DE-A765-CBAD0274F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6113" y="5826845"/>
              <a:ext cx="10232" cy="14231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4" name="Rectangle 44">
              <a:extLst>
                <a:ext uri="{FF2B5EF4-FFF2-40B4-BE49-F238E27FC236}">
                  <a16:creationId xmlns:a16="http://schemas.microsoft.com/office/drawing/2014/main" id="{B02B0355-666B-6CEB-001E-9B4D74A60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9394" y="5812892"/>
              <a:ext cx="10232" cy="16278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5" name="Rectangle 45">
              <a:extLst>
                <a:ext uri="{FF2B5EF4-FFF2-40B4-BE49-F238E27FC236}">
                  <a16:creationId xmlns:a16="http://schemas.microsoft.com/office/drawing/2014/main" id="{FB3C6050-03E2-B797-49DB-7EAF1F6DF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1950" y="5829635"/>
              <a:ext cx="10232" cy="129294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6" name="Rectangle 46">
              <a:extLst>
                <a:ext uri="{FF2B5EF4-FFF2-40B4-BE49-F238E27FC236}">
                  <a16:creationId xmlns:a16="http://schemas.microsoft.com/office/drawing/2014/main" id="{242EE9EF-771F-CAA4-2366-C9161A406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7752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7" name="Rectangle 47">
              <a:extLst>
                <a:ext uri="{FF2B5EF4-FFF2-40B4-BE49-F238E27FC236}">
                  <a16:creationId xmlns:a16="http://schemas.microsoft.com/office/drawing/2014/main" id="{3D599B54-278E-437D-A28C-8D1877A68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3336" y="5798009"/>
              <a:ext cx="10232" cy="195335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8" name="Rectangle 48">
              <a:extLst>
                <a:ext uri="{FF2B5EF4-FFF2-40B4-BE49-F238E27FC236}">
                  <a16:creationId xmlns:a16="http://schemas.microsoft.com/office/drawing/2014/main" id="{E3D06DFE-0DC4-F1B8-331B-199DEA790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8919" y="5824054"/>
              <a:ext cx="10232" cy="143246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9" name="Freeform 49">
              <a:extLst>
                <a:ext uri="{FF2B5EF4-FFF2-40B4-BE49-F238E27FC236}">
                  <a16:creationId xmlns:a16="http://schemas.microsoft.com/office/drawing/2014/main" id="{97E778B0-817B-272C-45E4-31A99932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978" y="5798009"/>
              <a:ext cx="456714" cy="199056"/>
            </a:xfrm>
            <a:custGeom>
              <a:avLst/>
              <a:gdLst>
                <a:gd name="T0" fmla="*/ 46 w 982"/>
                <a:gd name="T1" fmla="*/ 71 h 427"/>
                <a:gd name="T2" fmla="*/ 74 w 982"/>
                <a:gd name="T3" fmla="*/ 76 h 427"/>
                <a:gd name="T4" fmla="*/ 126 w 982"/>
                <a:gd name="T5" fmla="*/ 101 h 427"/>
                <a:gd name="T6" fmla="*/ 168 w 982"/>
                <a:gd name="T7" fmla="*/ 140 h 427"/>
                <a:gd name="T8" fmla="*/ 216 w 982"/>
                <a:gd name="T9" fmla="*/ 204 h 427"/>
                <a:gd name="T10" fmla="*/ 258 w 982"/>
                <a:gd name="T11" fmla="*/ 270 h 427"/>
                <a:gd name="T12" fmla="*/ 302 w 982"/>
                <a:gd name="T13" fmla="*/ 329 h 427"/>
                <a:gd name="T14" fmla="*/ 342 w 982"/>
                <a:gd name="T15" fmla="*/ 368 h 427"/>
                <a:gd name="T16" fmla="*/ 385 w 982"/>
                <a:gd name="T17" fmla="*/ 399 h 427"/>
                <a:gd name="T18" fmla="*/ 435 w 982"/>
                <a:gd name="T19" fmla="*/ 419 h 427"/>
                <a:gd name="T20" fmla="*/ 491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6 w 982"/>
                <a:gd name="T27" fmla="*/ 379 h 427"/>
                <a:gd name="T28" fmla="*/ 667 w 982"/>
                <a:gd name="T29" fmla="*/ 343 h 427"/>
                <a:gd name="T30" fmla="*/ 703 w 982"/>
                <a:gd name="T31" fmla="*/ 301 h 427"/>
                <a:gd name="T32" fmla="*/ 745 w 982"/>
                <a:gd name="T33" fmla="*/ 237 h 427"/>
                <a:gd name="T34" fmla="*/ 802 w 982"/>
                <a:gd name="T35" fmla="*/ 155 h 427"/>
                <a:gd name="T36" fmla="*/ 841 w 982"/>
                <a:gd name="T37" fmla="*/ 112 h 427"/>
                <a:gd name="T38" fmla="*/ 890 w 982"/>
                <a:gd name="T39" fmla="*/ 82 h 427"/>
                <a:gd name="T40" fmla="*/ 927 w 982"/>
                <a:gd name="T41" fmla="*/ 72 h 427"/>
                <a:gd name="T42" fmla="*/ 948 w 982"/>
                <a:gd name="T43" fmla="*/ 70 h 427"/>
                <a:gd name="T44" fmla="*/ 969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4 w 982"/>
                <a:gd name="T57" fmla="*/ 13 h 427"/>
                <a:gd name="T58" fmla="*/ 827 w 982"/>
                <a:gd name="T59" fmla="*/ 37 h 427"/>
                <a:gd name="T60" fmla="*/ 785 w 982"/>
                <a:gd name="T61" fmla="*/ 70 h 427"/>
                <a:gd name="T62" fmla="*/ 748 w 982"/>
                <a:gd name="T63" fmla="*/ 110 h 427"/>
                <a:gd name="T64" fmla="*/ 714 w 982"/>
                <a:gd name="T65" fmla="*/ 156 h 427"/>
                <a:gd name="T66" fmla="*/ 650 w 982"/>
                <a:gd name="T67" fmla="*/ 255 h 427"/>
                <a:gd name="T68" fmla="*/ 612 w 982"/>
                <a:gd name="T69" fmla="*/ 301 h 427"/>
                <a:gd name="T70" fmla="*/ 567 w 982"/>
                <a:gd name="T71" fmla="*/ 336 h 427"/>
                <a:gd name="T72" fmla="*/ 532 w 982"/>
                <a:gd name="T73" fmla="*/ 350 h 427"/>
                <a:gd name="T74" fmla="*/ 502 w 982"/>
                <a:gd name="T75" fmla="*/ 355 h 427"/>
                <a:gd name="T76" fmla="*/ 481 w 982"/>
                <a:gd name="T77" fmla="*/ 355 h 427"/>
                <a:gd name="T78" fmla="*/ 451 w 982"/>
                <a:gd name="T79" fmla="*/ 350 h 427"/>
                <a:gd name="T80" fmla="*/ 416 w 982"/>
                <a:gd name="T81" fmla="*/ 336 h 427"/>
                <a:gd name="T82" fmla="*/ 371 w 982"/>
                <a:gd name="T83" fmla="*/ 301 h 427"/>
                <a:gd name="T84" fmla="*/ 332 w 982"/>
                <a:gd name="T85" fmla="*/ 255 h 427"/>
                <a:gd name="T86" fmla="*/ 267 w 982"/>
                <a:gd name="T87" fmla="*/ 156 h 427"/>
                <a:gd name="T88" fmla="*/ 234 w 982"/>
                <a:gd name="T89" fmla="*/ 110 h 427"/>
                <a:gd name="T90" fmla="*/ 197 w 982"/>
                <a:gd name="T91" fmla="*/ 70 h 427"/>
                <a:gd name="T92" fmla="*/ 156 w 982"/>
                <a:gd name="T93" fmla="*/ 37 h 427"/>
                <a:gd name="T94" fmla="*/ 109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8 w 982"/>
                <a:gd name="T101" fmla="*/ 10 h 427"/>
                <a:gd name="T102" fmla="*/ 1 w 982"/>
                <a:gd name="T103" fmla="*/ 26 h 427"/>
                <a:gd name="T104" fmla="*/ 2 w 982"/>
                <a:gd name="T105" fmla="*/ 46 h 427"/>
                <a:gd name="T106" fmla="*/ 14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6" y="71"/>
                  </a:lnTo>
                  <a:lnTo>
                    <a:pt x="55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11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5" y="126"/>
                  </a:lnTo>
                  <a:lnTo>
                    <a:pt x="168" y="140"/>
                  </a:lnTo>
                  <a:lnTo>
                    <a:pt x="181" y="155"/>
                  </a:lnTo>
                  <a:lnTo>
                    <a:pt x="193" y="170"/>
                  </a:lnTo>
                  <a:lnTo>
                    <a:pt x="216" y="204"/>
                  </a:lnTo>
                  <a:lnTo>
                    <a:pt x="236" y="237"/>
                  </a:lnTo>
                  <a:lnTo>
                    <a:pt x="258" y="270"/>
                  </a:lnTo>
                  <a:lnTo>
                    <a:pt x="258" y="270"/>
                  </a:lnTo>
                  <a:lnTo>
                    <a:pt x="280" y="301"/>
                  </a:lnTo>
                  <a:lnTo>
                    <a:pt x="291" y="315"/>
                  </a:lnTo>
                  <a:lnTo>
                    <a:pt x="302" y="329"/>
                  </a:lnTo>
                  <a:lnTo>
                    <a:pt x="315" y="343"/>
                  </a:lnTo>
                  <a:lnTo>
                    <a:pt x="328" y="355"/>
                  </a:lnTo>
                  <a:lnTo>
                    <a:pt x="342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5" y="399"/>
                  </a:lnTo>
                  <a:lnTo>
                    <a:pt x="402" y="407"/>
                  </a:lnTo>
                  <a:lnTo>
                    <a:pt x="418" y="413"/>
                  </a:lnTo>
                  <a:lnTo>
                    <a:pt x="435" y="419"/>
                  </a:lnTo>
                  <a:lnTo>
                    <a:pt x="453" y="424"/>
                  </a:lnTo>
                  <a:lnTo>
                    <a:pt x="472" y="426"/>
                  </a:lnTo>
                  <a:lnTo>
                    <a:pt x="491" y="427"/>
                  </a:lnTo>
                  <a:lnTo>
                    <a:pt x="491" y="427"/>
                  </a:lnTo>
                  <a:lnTo>
                    <a:pt x="511" y="426"/>
                  </a:lnTo>
                  <a:lnTo>
                    <a:pt x="529" y="424"/>
                  </a:lnTo>
                  <a:lnTo>
                    <a:pt x="548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8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1" y="368"/>
                  </a:lnTo>
                  <a:lnTo>
                    <a:pt x="654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3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7" y="204"/>
                  </a:lnTo>
                  <a:lnTo>
                    <a:pt x="790" y="170"/>
                  </a:lnTo>
                  <a:lnTo>
                    <a:pt x="802" y="155"/>
                  </a:lnTo>
                  <a:lnTo>
                    <a:pt x="814" y="140"/>
                  </a:lnTo>
                  <a:lnTo>
                    <a:pt x="828" y="126"/>
                  </a:lnTo>
                  <a:lnTo>
                    <a:pt x="841" y="112"/>
                  </a:lnTo>
                  <a:lnTo>
                    <a:pt x="857" y="101"/>
                  </a:lnTo>
                  <a:lnTo>
                    <a:pt x="872" y="91"/>
                  </a:lnTo>
                  <a:lnTo>
                    <a:pt x="890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8" y="70"/>
                  </a:lnTo>
                  <a:lnTo>
                    <a:pt x="948" y="70"/>
                  </a:lnTo>
                  <a:lnTo>
                    <a:pt x="956" y="69"/>
                  </a:lnTo>
                  <a:lnTo>
                    <a:pt x="963" y="67"/>
                  </a:lnTo>
                  <a:lnTo>
                    <a:pt x="969" y="63"/>
                  </a:lnTo>
                  <a:lnTo>
                    <a:pt x="973" y="59"/>
                  </a:lnTo>
                  <a:lnTo>
                    <a:pt x="977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80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9" y="5"/>
                  </a:lnTo>
                  <a:lnTo>
                    <a:pt x="963" y="2"/>
                  </a:lnTo>
                  <a:lnTo>
                    <a:pt x="956" y="0"/>
                  </a:lnTo>
                  <a:lnTo>
                    <a:pt x="948" y="0"/>
                  </a:lnTo>
                  <a:lnTo>
                    <a:pt x="948" y="0"/>
                  </a:lnTo>
                  <a:lnTo>
                    <a:pt x="928" y="1"/>
                  </a:lnTo>
                  <a:lnTo>
                    <a:pt x="909" y="4"/>
                  </a:lnTo>
                  <a:lnTo>
                    <a:pt x="892" y="8"/>
                  </a:lnTo>
                  <a:lnTo>
                    <a:pt x="874" y="13"/>
                  </a:lnTo>
                  <a:lnTo>
                    <a:pt x="858" y="20"/>
                  </a:lnTo>
                  <a:lnTo>
                    <a:pt x="842" y="27"/>
                  </a:lnTo>
                  <a:lnTo>
                    <a:pt x="827" y="37"/>
                  </a:lnTo>
                  <a:lnTo>
                    <a:pt x="812" y="47"/>
                  </a:lnTo>
                  <a:lnTo>
                    <a:pt x="799" y="57"/>
                  </a:lnTo>
                  <a:lnTo>
                    <a:pt x="785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8" y="110"/>
                  </a:lnTo>
                  <a:lnTo>
                    <a:pt x="737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3" y="221"/>
                  </a:lnTo>
                  <a:lnTo>
                    <a:pt x="650" y="255"/>
                  </a:lnTo>
                  <a:lnTo>
                    <a:pt x="638" y="271"/>
                  </a:lnTo>
                  <a:lnTo>
                    <a:pt x="625" y="286"/>
                  </a:lnTo>
                  <a:lnTo>
                    <a:pt x="612" y="301"/>
                  </a:lnTo>
                  <a:lnTo>
                    <a:pt x="598" y="314"/>
                  </a:lnTo>
                  <a:lnTo>
                    <a:pt x="582" y="325"/>
                  </a:lnTo>
                  <a:lnTo>
                    <a:pt x="567" y="336"/>
                  </a:lnTo>
                  <a:lnTo>
                    <a:pt x="549" y="344"/>
                  </a:lnTo>
                  <a:lnTo>
                    <a:pt x="541" y="348"/>
                  </a:lnTo>
                  <a:lnTo>
                    <a:pt x="532" y="350"/>
                  </a:lnTo>
                  <a:lnTo>
                    <a:pt x="522" y="352"/>
                  </a:lnTo>
                  <a:lnTo>
                    <a:pt x="512" y="354"/>
                  </a:lnTo>
                  <a:lnTo>
                    <a:pt x="502" y="355"/>
                  </a:lnTo>
                  <a:lnTo>
                    <a:pt x="491" y="355"/>
                  </a:lnTo>
                  <a:lnTo>
                    <a:pt x="491" y="355"/>
                  </a:lnTo>
                  <a:lnTo>
                    <a:pt x="481" y="355"/>
                  </a:lnTo>
                  <a:lnTo>
                    <a:pt x="471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2" y="348"/>
                  </a:lnTo>
                  <a:lnTo>
                    <a:pt x="432" y="344"/>
                  </a:lnTo>
                  <a:lnTo>
                    <a:pt x="416" y="336"/>
                  </a:lnTo>
                  <a:lnTo>
                    <a:pt x="399" y="325"/>
                  </a:lnTo>
                  <a:lnTo>
                    <a:pt x="385" y="314"/>
                  </a:lnTo>
                  <a:lnTo>
                    <a:pt x="371" y="301"/>
                  </a:lnTo>
                  <a:lnTo>
                    <a:pt x="357" y="286"/>
                  </a:lnTo>
                  <a:lnTo>
                    <a:pt x="345" y="271"/>
                  </a:lnTo>
                  <a:lnTo>
                    <a:pt x="332" y="255"/>
                  </a:lnTo>
                  <a:lnTo>
                    <a:pt x="310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6" y="125"/>
                  </a:lnTo>
                  <a:lnTo>
                    <a:pt x="234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7" y="70"/>
                  </a:lnTo>
                  <a:lnTo>
                    <a:pt x="184" y="57"/>
                  </a:lnTo>
                  <a:lnTo>
                    <a:pt x="170" y="47"/>
                  </a:lnTo>
                  <a:lnTo>
                    <a:pt x="156" y="37"/>
                  </a:lnTo>
                  <a:lnTo>
                    <a:pt x="140" y="27"/>
                  </a:lnTo>
                  <a:lnTo>
                    <a:pt x="125" y="20"/>
                  </a:lnTo>
                  <a:lnTo>
                    <a:pt x="109" y="13"/>
                  </a:lnTo>
                  <a:lnTo>
                    <a:pt x="91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8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2" y="46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4" y="63"/>
                  </a:lnTo>
                  <a:lnTo>
                    <a:pt x="20" y="67"/>
                  </a:lnTo>
                  <a:lnTo>
                    <a:pt x="27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0" name="Freeform 50">
              <a:extLst>
                <a:ext uri="{FF2B5EF4-FFF2-40B4-BE49-F238E27FC236}">
                  <a16:creationId xmlns:a16="http://schemas.microsoft.com/office/drawing/2014/main" id="{966B05A6-7C22-8CA7-F04F-FF29155256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1257" y="5794289"/>
              <a:ext cx="464155" cy="206497"/>
            </a:xfrm>
            <a:custGeom>
              <a:avLst/>
              <a:gdLst>
                <a:gd name="T0" fmla="*/ 3 w 999"/>
                <a:gd name="T1" fmla="*/ 26 h 445"/>
                <a:gd name="T2" fmla="*/ 42 w 999"/>
                <a:gd name="T3" fmla="*/ 0 h 445"/>
                <a:gd name="T4" fmla="*/ 141 w 999"/>
                <a:gd name="T5" fmla="*/ 24 h 445"/>
                <a:gd name="T6" fmla="*/ 230 w 999"/>
                <a:gd name="T7" fmla="*/ 92 h 445"/>
                <a:gd name="T8" fmla="*/ 308 w 999"/>
                <a:gd name="T9" fmla="*/ 200 h 445"/>
                <a:gd name="T10" fmla="*/ 375 w 999"/>
                <a:gd name="T11" fmla="*/ 294 h 445"/>
                <a:gd name="T12" fmla="*/ 452 w 999"/>
                <a:gd name="T13" fmla="*/ 349 h 445"/>
                <a:gd name="T14" fmla="*/ 532 w 999"/>
                <a:gd name="T15" fmla="*/ 353 h 445"/>
                <a:gd name="T16" fmla="*/ 612 w 999"/>
                <a:gd name="T17" fmla="*/ 306 h 445"/>
                <a:gd name="T18" fmla="*/ 690 w 999"/>
                <a:gd name="T19" fmla="*/ 200 h 445"/>
                <a:gd name="T20" fmla="*/ 757 w 999"/>
                <a:gd name="T21" fmla="*/ 106 h 445"/>
                <a:gd name="T22" fmla="*/ 840 w 999"/>
                <a:gd name="T23" fmla="*/ 33 h 445"/>
                <a:gd name="T24" fmla="*/ 955 w 999"/>
                <a:gd name="T25" fmla="*/ 0 h 445"/>
                <a:gd name="T26" fmla="*/ 993 w 999"/>
                <a:gd name="T27" fmla="*/ 19 h 445"/>
                <a:gd name="T28" fmla="*/ 997 w 999"/>
                <a:gd name="T29" fmla="*/ 59 h 445"/>
                <a:gd name="T30" fmla="*/ 956 w 999"/>
                <a:gd name="T31" fmla="*/ 89 h 445"/>
                <a:gd name="T32" fmla="*/ 880 w 999"/>
                <a:gd name="T33" fmla="*/ 111 h 445"/>
                <a:gd name="T34" fmla="*/ 812 w 999"/>
                <a:gd name="T35" fmla="*/ 176 h 445"/>
                <a:gd name="T36" fmla="*/ 740 w 999"/>
                <a:gd name="T37" fmla="*/ 285 h 445"/>
                <a:gd name="T38" fmla="*/ 659 w 999"/>
                <a:gd name="T39" fmla="*/ 381 h 445"/>
                <a:gd name="T40" fmla="*/ 560 w 999"/>
                <a:gd name="T41" fmla="*/ 437 h 445"/>
                <a:gd name="T42" fmla="*/ 457 w 999"/>
                <a:gd name="T43" fmla="*/ 442 h 445"/>
                <a:gd name="T44" fmla="*/ 354 w 999"/>
                <a:gd name="T45" fmla="*/ 393 h 445"/>
                <a:gd name="T46" fmla="*/ 279 w 999"/>
                <a:gd name="T47" fmla="*/ 314 h 445"/>
                <a:gd name="T48" fmla="*/ 196 w 999"/>
                <a:gd name="T49" fmla="*/ 190 h 445"/>
                <a:gd name="T50" fmla="*/ 131 w 999"/>
                <a:gd name="T51" fmla="*/ 119 h 445"/>
                <a:gd name="T52" fmla="*/ 42 w 999"/>
                <a:gd name="T53" fmla="*/ 89 h 445"/>
                <a:gd name="T54" fmla="*/ 10 w 999"/>
                <a:gd name="T55" fmla="*/ 74 h 445"/>
                <a:gd name="T56" fmla="*/ 981 w 999"/>
                <a:gd name="T57" fmla="*/ 44 h 445"/>
                <a:gd name="T58" fmla="*/ 978 w 999"/>
                <a:gd name="T59" fmla="*/ 29 h 445"/>
                <a:gd name="T60" fmla="*/ 956 w 999"/>
                <a:gd name="T61" fmla="*/ 18 h 445"/>
                <a:gd name="T62" fmla="*/ 849 w 999"/>
                <a:gd name="T63" fmla="*/ 48 h 445"/>
                <a:gd name="T64" fmla="*/ 771 w 999"/>
                <a:gd name="T65" fmla="*/ 116 h 445"/>
                <a:gd name="T66" fmla="*/ 686 w 999"/>
                <a:gd name="T67" fmla="*/ 239 h 445"/>
                <a:gd name="T68" fmla="*/ 610 w 999"/>
                <a:gd name="T69" fmla="*/ 332 h 445"/>
                <a:gd name="T70" fmla="*/ 518 w 999"/>
                <a:gd name="T71" fmla="*/ 374 h 445"/>
                <a:gd name="T72" fmla="*/ 431 w 999"/>
                <a:gd name="T73" fmla="*/ 359 h 445"/>
                <a:gd name="T74" fmla="*/ 353 w 999"/>
                <a:gd name="T75" fmla="*/ 296 h 445"/>
                <a:gd name="T76" fmla="*/ 268 w 999"/>
                <a:gd name="T77" fmla="*/ 171 h 445"/>
                <a:gd name="T78" fmla="*/ 192 w 999"/>
                <a:gd name="T79" fmla="*/ 79 h 445"/>
                <a:gd name="T80" fmla="*/ 100 w 999"/>
                <a:gd name="T81" fmla="*/ 27 h 445"/>
                <a:gd name="T82" fmla="*/ 31 w 999"/>
                <a:gd name="T83" fmla="*/ 20 h 445"/>
                <a:gd name="T84" fmla="*/ 17 w 999"/>
                <a:gd name="T85" fmla="*/ 43 h 445"/>
                <a:gd name="T86" fmla="*/ 27 w 999"/>
                <a:gd name="T87" fmla="*/ 65 h 445"/>
                <a:gd name="T88" fmla="*/ 79 w 999"/>
                <a:gd name="T89" fmla="*/ 76 h 445"/>
                <a:gd name="T90" fmla="*/ 166 w 999"/>
                <a:gd name="T91" fmla="*/ 126 h 445"/>
                <a:gd name="T92" fmla="*/ 248 w 999"/>
                <a:gd name="T93" fmla="*/ 236 h 445"/>
                <a:gd name="T94" fmla="*/ 325 w 999"/>
                <a:gd name="T95" fmla="*/ 342 h 445"/>
                <a:gd name="T96" fmla="*/ 409 w 999"/>
                <a:gd name="T97" fmla="*/ 407 h 445"/>
                <a:gd name="T98" fmla="*/ 499 w 999"/>
                <a:gd name="T99" fmla="*/ 427 h 445"/>
                <a:gd name="T100" fmla="*/ 606 w 999"/>
                <a:gd name="T101" fmla="*/ 398 h 445"/>
                <a:gd name="T102" fmla="*/ 685 w 999"/>
                <a:gd name="T103" fmla="*/ 329 h 445"/>
                <a:gd name="T104" fmla="*/ 769 w 999"/>
                <a:gd name="T105" fmla="*/ 207 h 445"/>
                <a:gd name="T106" fmla="*/ 845 w 999"/>
                <a:gd name="T107" fmla="*/ 115 h 445"/>
                <a:gd name="T108" fmla="*/ 937 w 999"/>
                <a:gd name="T109" fmla="*/ 73 h 445"/>
                <a:gd name="T110" fmla="*/ 975 w 999"/>
                <a:gd name="T111" fmla="*/ 6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9" h="445">
                  <a:moveTo>
                    <a:pt x="0" y="44"/>
                  </a:move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34"/>
                  </a:lnTo>
                  <a:lnTo>
                    <a:pt x="3" y="26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7" y="7"/>
                  </a:lnTo>
                  <a:lnTo>
                    <a:pt x="25" y="3"/>
                  </a:lnTo>
                  <a:lnTo>
                    <a:pt x="33" y="1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65" y="2"/>
                  </a:lnTo>
                  <a:lnTo>
                    <a:pt x="86" y="5"/>
                  </a:lnTo>
                  <a:lnTo>
                    <a:pt x="105" y="11"/>
                  </a:lnTo>
                  <a:lnTo>
                    <a:pt x="124" y="17"/>
                  </a:lnTo>
                  <a:lnTo>
                    <a:pt x="141" y="24"/>
                  </a:lnTo>
                  <a:lnTo>
                    <a:pt x="158" y="33"/>
                  </a:lnTo>
                  <a:lnTo>
                    <a:pt x="174" y="44"/>
                  </a:lnTo>
                  <a:lnTo>
                    <a:pt x="189" y="54"/>
                  </a:lnTo>
                  <a:lnTo>
                    <a:pt x="203" y="66"/>
                  </a:lnTo>
                  <a:lnTo>
                    <a:pt x="217" y="79"/>
                  </a:lnTo>
                  <a:lnTo>
                    <a:pt x="230" y="92"/>
                  </a:lnTo>
                  <a:lnTo>
                    <a:pt x="241" y="106"/>
                  </a:lnTo>
                  <a:lnTo>
                    <a:pt x="253" y="119"/>
                  </a:lnTo>
                  <a:lnTo>
                    <a:pt x="263" y="133"/>
                  </a:lnTo>
                  <a:lnTo>
                    <a:pt x="283" y="161"/>
                  </a:lnTo>
                  <a:lnTo>
                    <a:pt x="283" y="161"/>
                  </a:lnTo>
                  <a:lnTo>
                    <a:pt x="308" y="200"/>
                  </a:lnTo>
                  <a:lnTo>
                    <a:pt x="308" y="200"/>
                  </a:lnTo>
                  <a:lnTo>
                    <a:pt x="326" y="228"/>
                  </a:lnTo>
                  <a:lnTo>
                    <a:pt x="345" y="256"/>
                  </a:lnTo>
                  <a:lnTo>
                    <a:pt x="355" y="269"/>
                  </a:lnTo>
                  <a:lnTo>
                    <a:pt x="365" y="282"/>
                  </a:lnTo>
                  <a:lnTo>
                    <a:pt x="375" y="294"/>
                  </a:lnTo>
                  <a:lnTo>
                    <a:pt x="387" y="306"/>
                  </a:lnTo>
                  <a:lnTo>
                    <a:pt x="398" y="317"/>
                  </a:lnTo>
                  <a:lnTo>
                    <a:pt x="411" y="327"/>
                  </a:lnTo>
                  <a:lnTo>
                    <a:pt x="424" y="335"/>
                  </a:lnTo>
                  <a:lnTo>
                    <a:pt x="437" y="343"/>
                  </a:lnTo>
                  <a:lnTo>
                    <a:pt x="452" y="349"/>
                  </a:lnTo>
                  <a:lnTo>
                    <a:pt x="466" y="353"/>
                  </a:lnTo>
                  <a:lnTo>
                    <a:pt x="483" y="356"/>
                  </a:lnTo>
                  <a:lnTo>
                    <a:pt x="499" y="357"/>
                  </a:lnTo>
                  <a:lnTo>
                    <a:pt x="499" y="357"/>
                  </a:lnTo>
                  <a:lnTo>
                    <a:pt x="516" y="356"/>
                  </a:lnTo>
                  <a:lnTo>
                    <a:pt x="532" y="353"/>
                  </a:lnTo>
                  <a:lnTo>
                    <a:pt x="547" y="349"/>
                  </a:lnTo>
                  <a:lnTo>
                    <a:pt x="561" y="343"/>
                  </a:lnTo>
                  <a:lnTo>
                    <a:pt x="575" y="335"/>
                  </a:lnTo>
                  <a:lnTo>
                    <a:pt x="588" y="327"/>
                  </a:lnTo>
                  <a:lnTo>
                    <a:pt x="600" y="317"/>
                  </a:lnTo>
                  <a:lnTo>
                    <a:pt x="612" y="306"/>
                  </a:lnTo>
                  <a:lnTo>
                    <a:pt x="623" y="294"/>
                  </a:lnTo>
                  <a:lnTo>
                    <a:pt x="633" y="282"/>
                  </a:lnTo>
                  <a:lnTo>
                    <a:pt x="644" y="269"/>
                  </a:lnTo>
                  <a:lnTo>
                    <a:pt x="653" y="256"/>
                  </a:lnTo>
                  <a:lnTo>
                    <a:pt x="673" y="228"/>
                  </a:lnTo>
                  <a:lnTo>
                    <a:pt x="690" y="200"/>
                  </a:lnTo>
                  <a:lnTo>
                    <a:pt x="690" y="200"/>
                  </a:lnTo>
                  <a:lnTo>
                    <a:pt x="715" y="161"/>
                  </a:lnTo>
                  <a:lnTo>
                    <a:pt x="715" y="161"/>
                  </a:lnTo>
                  <a:lnTo>
                    <a:pt x="735" y="133"/>
                  </a:lnTo>
                  <a:lnTo>
                    <a:pt x="746" y="119"/>
                  </a:lnTo>
                  <a:lnTo>
                    <a:pt x="757" y="106"/>
                  </a:lnTo>
                  <a:lnTo>
                    <a:pt x="769" y="92"/>
                  </a:lnTo>
                  <a:lnTo>
                    <a:pt x="782" y="79"/>
                  </a:lnTo>
                  <a:lnTo>
                    <a:pt x="795" y="66"/>
                  </a:lnTo>
                  <a:lnTo>
                    <a:pt x="809" y="54"/>
                  </a:lnTo>
                  <a:lnTo>
                    <a:pt x="824" y="44"/>
                  </a:lnTo>
                  <a:lnTo>
                    <a:pt x="840" y="33"/>
                  </a:lnTo>
                  <a:lnTo>
                    <a:pt x="857" y="24"/>
                  </a:lnTo>
                  <a:lnTo>
                    <a:pt x="875" y="17"/>
                  </a:lnTo>
                  <a:lnTo>
                    <a:pt x="893" y="11"/>
                  </a:lnTo>
                  <a:lnTo>
                    <a:pt x="913" y="5"/>
                  </a:lnTo>
                  <a:lnTo>
                    <a:pt x="934" y="2"/>
                  </a:lnTo>
                  <a:lnTo>
                    <a:pt x="955" y="0"/>
                  </a:lnTo>
                  <a:lnTo>
                    <a:pt x="955" y="0"/>
                  </a:lnTo>
                  <a:lnTo>
                    <a:pt x="966" y="1"/>
                  </a:lnTo>
                  <a:lnTo>
                    <a:pt x="974" y="3"/>
                  </a:lnTo>
                  <a:lnTo>
                    <a:pt x="981" y="7"/>
                  </a:lnTo>
                  <a:lnTo>
                    <a:pt x="987" y="13"/>
                  </a:lnTo>
                  <a:lnTo>
                    <a:pt x="993" y="19"/>
                  </a:lnTo>
                  <a:lnTo>
                    <a:pt x="996" y="26"/>
                  </a:lnTo>
                  <a:lnTo>
                    <a:pt x="998" y="34"/>
                  </a:lnTo>
                  <a:lnTo>
                    <a:pt x="999" y="42"/>
                  </a:lnTo>
                  <a:lnTo>
                    <a:pt x="999" y="42"/>
                  </a:lnTo>
                  <a:lnTo>
                    <a:pt x="999" y="51"/>
                  </a:lnTo>
                  <a:lnTo>
                    <a:pt x="997" y="59"/>
                  </a:lnTo>
                  <a:lnTo>
                    <a:pt x="994" y="66"/>
                  </a:lnTo>
                  <a:lnTo>
                    <a:pt x="988" y="74"/>
                  </a:lnTo>
                  <a:lnTo>
                    <a:pt x="982" y="80"/>
                  </a:lnTo>
                  <a:lnTo>
                    <a:pt x="975" y="84"/>
                  </a:lnTo>
                  <a:lnTo>
                    <a:pt x="967" y="87"/>
                  </a:lnTo>
                  <a:lnTo>
                    <a:pt x="956" y="89"/>
                  </a:lnTo>
                  <a:lnTo>
                    <a:pt x="956" y="89"/>
                  </a:lnTo>
                  <a:lnTo>
                    <a:pt x="939" y="90"/>
                  </a:lnTo>
                  <a:lnTo>
                    <a:pt x="923" y="93"/>
                  </a:lnTo>
                  <a:lnTo>
                    <a:pt x="908" y="97"/>
                  </a:lnTo>
                  <a:lnTo>
                    <a:pt x="893" y="104"/>
                  </a:lnTo>
                  <a:lnTo>
                    <a:pt x="880" y="111"/>
                  </a:lnTo>
                  <a:lnTo>
                    <a:pt x="868" y="119"/>
                  </a:lnTo>
                  <a:lnTo>
                    <a:pt x="855" y="130"/>
                  </a:lnTo>
                  <a:lnTo>
                    <a:pt x="844" y="140"/>
                  </a:lnTo>
                  <a:lnTo>
                    <a:pt x="833" y="151"/>
                  </a:lnTo>
                  <a:lnTo>
                    <a:pt x="822" y="164"/>
                  </a:lnTo>
                  <a:lnTo>
                    <a:pt x="812" y="176"/>
                  </a:lnTo>
                  <a:lnTo>
                    <a:pt x="803" y="190"/>
                  </a:lnTo>
                  <a:lnTo>
                    <a:pt x="783" y="217"/>
                  </a:lnTo>
                  <a:lnTo>
                    <a:pt x="766" y="245"/>
                  </a:lnTo>
                  <a:lnTo>
                    <a:pt x="766" y="245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20" y="314"/>
                  </a:lnTo>
                  <a:lnTo>
                    <a:pt x="709" y="327"/>
                  </a:lnTo>
                  <a:lnTo>
                    <a:pt x="697" y="342"/>
                  </a:lnTo>
                  <a:lnTo>
                    <a:pt x="685" y="355"/>
                  </a:lnTo>
                  <a:lnTo>
                    <a:pt x="673" y="368"/>
                  </a:lnTo>
                  <a:lnTo>
                    <a:pt x="659" y="381"/>
                  </a:lnTo>
                  <a:lnTo>
                    <a:pt x="645" y="393"/>
                  </a:lnTo>
                  <a:lnTo>
                    <a:pt x="629" y="405"/>
                  </a:lnTo>
                  <a:lnTo>
                    <a:pt x="614" y="414"/>
                  </a:lnTo>
                  <a:lnTo>
                    <a:pt x="597" y="423"/>
                  </a:lnTo>
                  <a:lnTo>
                    <a:pt x="579" y="431"/>
                  </a:lnTo>
                  <a:lnTo>
                    <a:pt x="560" y="437"/>
                  </a:lnTo>
                  <a:lnTo>
                    <a:pt x="542" y="442"/>
                  </a:lnTo>
                  <a:lnTo>
                    <a:pt x="521" y="444"/>
                  </a:lnTo>
                  <a:lnTo>
                    <a:pt x="499" y="445"/>
                  </a:lnTo>
                  <a:lnTo>
                    <a:pt x="499" y="445"/>
                  </a:lnTo>
                  <a:lnTo>
                    <a:pt x="478" y="444"/>
                  </a:lnTo>
                  <a:lnTo>
                    <a:pt x="457" y="442"/>
                  </a:lnTo>
                  <a:lnTo>
                    <a:pt x="437" y="437"/>
                  </a:lnTo>
                  <a:lnTo>
                    <a:pt x="419" y="431"/>
                  </a:lnTo>
                  <a:lnTo>
                    <a:pt x="401" y="423"/>
                  </a:lnTo>
                  <a:lnTo>
                    <a:pt x="385" y="414"/>
                  </a:lnTo>
                  <a:lnTo>
                    <a:pt x="369" y="405"/>
                  </a:lnTo>
                  <a:lnTo>
                    <a:pt x="354" y="393"/>
                  </a:lnTo>
                  <a:lnTo>
                    <a:pt x="339" y="381"/>
                  </a:lnTo>
                  <a:lnTo>
                    <a:pt x="326" y="368"/>
                  </a:lnTo>
                  <a:lnTo>
                    <a:pt x="314" y="355"/>
                  </a:lnTo>
                  <a:lnTo>
                    <a:pt x="301" y="342"/>
                  </a:lnTo>
                  <a:lnTo>
                    <a:pt x="290" y="327"/>
                  </a:lnTo>
                  <a:lnTo>
                    <a:pt x="279" y="314"/>
                  </a:lnTo>
                  <a:lnTo>
                    <a:pt x="259" y="285"/>
                  </a:lnTo>
                  <a:lnTo>
                    <a:pt x="259" y="285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15" y="217"/>
                  </a:lnTo>
                  <a:lnTo>
                    <a:pt x="196" y="190"/>
                  </a:lnTo>
                  <a:lnTo>
                    <a:pt x="187" y="176"/>
                  </a:lnTo>
                  <a:lnTo>
                    <a:pt x="176" y="164"/>
                  </a:lnTo>
                  <a:lnTo>
                    <a:pt x="166" y="151"/>
                  </a:lnTo>
                  <a:lnTo>
                    <a:pt x="155" y="140"/>
                  </a:lnTo>
                  <a:lnTo>
                    <a:pt x="143" y="130"/>
                  </a:lnTo>
                  <a:lnTo>
                    <a:pt x="131" y="119"/>
                  </a:lnTo>
                  <a:lnTo>
                    <a:pt x="119" y="111"/>
                  </a:lnTo>
                  <a:lnTo>
                    <a:pt x="105" y="104"/>
                  </a:lnTo>
                  <a:lnTo>
                    <a:pt x="91" y="97"/>
                  </a:lnTo>
                  <a:lnTo>
                    <a:pt x="75" y="93"/>
                  </a:lnTo>
                  <a:lnTo>
                    <a:pt x="59" y="90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32" y="87"/>
                  </a:lnTo>
                  <a:lnTo>
                    <a:pt x="24" y="84"/>
                  </a:lnTo>
                  <a:lnTo>
                    <a:pt x="16" y="80"/>
                  </a:lnTo>
                  <a:lnTo>
                    <a:pt x="10" y="74"/>
                  </a:lnTo>
                  <a:lnTo>
                    <a:pt x="6" y="67"/>
                  </a:lnTo>
                  <a:lnTo>
                    <a:pt x="2" y="60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0" y="44"/>
                  </a:lnTo>
                  <a:close/>
                  <a:moveTo>
                    <a:pt x="981" y="44"/>
                  </a:moveTo>
                  <a:lnTo>
                    <a:pt x="981" y="44"/>
                  </a:lnTo>
                  <a:lnTo>
                    <a:pt x="981" y="43"/>
                  </a:lnTo>
                  <a:lnTo>
                    <a:pt x="981" y="43"/>
                  </a:lnTo>
                  <a:lnTo>
                    <a:pt x="981" y="39"/>
                  </a:lnTo>
                  <a:lnTo>
                    <a:pt x="980" y="33"/>
                  </a:lnTo>
                  <a:lnTo>
                    <a:pt x="978" y="29"/>
                  </a:lnTo>
                  <a:lnTo>
                    <a:pt x="975" y="26"/>
                  </a:lnTo>
                  <a:lnTo>
                    <a:pt x="972" y="22"/>
                  </a:lnTo>
                  <a:lnTo>
                    <a:pt x="968" y="20"/>
                  </a:lnTo>
                  <a:lnTo>
                    <a:pt x="963" y="19"/>
                  </a:lnTo>
                  <a:lnTo>
                    <a:pt x="956" y="18"/>
                  </a:lnTo>
                  <a:lnTo>
                    <a:pt x="956" y="18"/>
                  </a:lnTo>
                  <a:lnTo>
                    <a:pt x="936" y="20"/>
                  </a:lnTo>
                  <a:lnTo>
                    <a:pt x="917" y="22"/>
                  </a:lnTo>
                  <a:lnTo>
                    <a:pt x="899" y="27"/>
                  </a:lnTo>
                  <a:lnTo>
                    <a:pt x="881" y="33"/>
                  </a:lnTo>
                  <a:lnTo>
                    <a:pt x="865" y="40"/>
                  </a:lnTo>
                  <a:lnTo>
                    <a:pt x="849" y="48"/>
                  </a:lnTo>
                  <a:lnTo>
                    <a:pt x="835" y="57"/>
                  </a:lnTo>
                  <a:lnTo>
                    <a:pt x="820" y="67"/>
                  </a:lnTo>
                  <a:lnTo>
                    <a:pt x="807" y="79"/>
                  </a:lnTo>
                  <a:lnTo>
                    <a:pt x="794" y="91"/>
                  </a:lnTo>
                  <a:lnTo>
                    <a:pt x="782" y="104"/>
                  </a:lnTo>
                  <a:lnTo>
                    <a:pt x="771" y="116"/>
                  </a:lnTo>
                  <a:lnTo>
                    <a:pt x="749" y="143"/>
                  </a:lnTo>
                  <a:lnTo>
                    <a:pt x="730" y="171"/>
                  </a:lnTo>
                  <a:lnTo>
                    <a:pt x="730" y="171"/>
                  </a:lnTo>
                  <a:lnTo>
                    <a:pt x="705" y="210"/>
                  </a:lnTo>
                  <a:lnTo>
                    <a:pt x="705" y="210"/>
                  </a:lnTo>
                  <a:lnTo>
                    <a:pt x="686" y="239"/>
                  </a:lnTo>
                  <a:lnTo>
                    <a:pt x="666" y="268"/>
                  </a:lnTo>
                  <a:lnTo>
                    <a:pt x="656" y="283"/>
                  </a:lnTo>
                  <a:lnTo>
                    <a:pt x="645" y="296"/>
                  </a:lnTo>
                  <a:lnTo>
                    <a:pt x="633" y="308"/>
                  </a:lnTo>
                  <a:lnTo>
                    <a:pt x="622" y="321"/>
                  </a:lnTo>
                  <a:lnTo>
                    <a:pt x="610" y="332"/>
                  </a:lnTo>
                  <a:lnTo>
                    <a:pt x="596" y="343"/>
                  </a:lnTo>
                  <a:lnTo>
                    <a:pt x="582" y="352"/>
                  </a:lnTo>
                  <a:lnTo>
                    <a:pt x="567" y="359"/>
                  </a:lnTo>
                  <a:lnTo>
                    <a:pt x="552" y="366"/>
                  </a:lnTo>
                  <a:lnTo>
                    <a:pt x="535" y="371"/>
                  </a:lnTo>
                  <a:lnTo>
                    <a:pt x="518" y="374"/>
                  </a:lnTo>
                  <a:lnTo>
                    <a:pt x="499" y="375"/>
                  </a:lnTo>
                  <a:lnTo>
                    <a:pt x="499" y="375"/>
                  </a:lnTo>
                  <a:lnTo>
                    <a:pt x="481" y="374"/>
                  </a:lnTo>
                  <a:lnTo>
                    <a:pt x="463" y="371"/>
                  </a:lnTo>
                  <a:lnTo>
                    <a:pt x="447" y="366"/>
                  </a:lnTo>
                  <a:lnTo>
                    <a:pt x="431" y="359"/>
                  </a:lnTo>
                  <a:lnTo>
                    <a:pt x="416" y="352"/>
                  </a:lnTo>
                  <a:lnTo>
                    <a:pt x="402" y="343"/>
                  </a:lnTo>
                  <a:lnTo>
                    <a:pt x="389" y="332"/>
                  </a:lnTo>
                  <a:lnTo>
                    <a:pt x="377" y="321"/>
                  </a:lnTo>
                  <a:lnTo>
                    <a:pt x="364" y="308"/>
                  </a:lnTo>
                  <a:lnTo>
                    <a:pt x="353" y="296"/>
                  </a:lnTo>
                  <a:lnTo>
                    <a:pt x="342" y="283"/>
                  </a:lnTo>
                  <a:lnTo>
                    <a:pt x="332" y="268"/>
                  </a:lnTo>
                  <a:lnTo>
                    <a:pt x="313" y="239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268" y="171"/>
                  </a:lnTo>
                  <a:lnTo>
                    <a:pt x="268" y="171"/>
                  </a:lnTo>
                  <a:lnTo>
                    <a:pt x="249" y="143"/>
                  </a:lnTo>
                  <a:lnTo>
                    <a:pt x="228" y="116"/>
                  </a:lnTo>
                  <a:lnTo>
                    <a:pt x="217" y="104"/>
                  </a:lnTo>
                  <a:lnTo>
                    <a:pt x="204" y="91"/>
                  </a:lnTo>
                  <a:lnTo>
                    <a:pt x="192" y="79"/>
                  </a:lnTo>
                  <a:lnTo>
                    <a:pt x="178" y="67"/>
                  </a:lnTo>
                  <a:lnTo>
                    <a:pt x="164" y="57"/>
                  </a:lnTo>
                  <a:lnTo>
                    <a:pt x="150" y="48"/>
                  </a:lnTo>
                  <a:lnTo>
                    <a:pt x="134" y="40"/>
                  </a:lnTo>
                  <a:lnTo>
                    <a:pt x="118" y="33"/>
                  </a:lnTo>
                  <a:lnTo>
                    <a:pt x="100" y="27"/>
                  </a:lnTo>
                  <a:lnTo>
                    <a:pt x="81" y="22"/>
                  </a:lnTo>
                  <a:lnTo>
                    <a:pt x="63" y="20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36" y="19"/>
                  </a:lnTo>
                  <a:lnTo>
                    <a:pt x="31" y="20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1" y="29"/>
                  </a:lnTo>
                  <a:lnTo>
                    <a:pt x="18" y="33"/>
                  </a:lnTo>
                  <a:lnTo>
                    <a:pt x="17" y="39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48"/>
                  </a:lnTo>
                  <a:lnTo>
                    <a:pt x="18" y="53"/>
                  </a:lnTo>
                  <a:lnTo>
                    <a:pt x="21" y="57"/>
                  </a:lnTo>
                  <a:lnTo>
                    <a:pt x="23" y="61"/>
                  </a:lnTo>
                  <a:lnTo>
                    <a:pt x="27" y="65"/>
                  </a:lnTo>
                  <a:lnTo>
                    <a:pt x="31" y="69"/>
                  </a:lnTo>
                  <a:lnTo>
                    <a:pt x="36" y="71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62" y="73"/>
                  </a:lnTo>
                  <a:lnTo>
                    <a:pt x="79" y="76"/>
                  </a:lnTo>
                  <a:lnTo>
                    <a:pt x="96" y="81"/>
                  </a:lnTo>
                  <a:lnTo>
                    <a:pt x="111" y="87"/>
                  </a:lnTo>
                  <a:lnTo>
                    <a:pt x="126" y="95"/>
                  </a:lnTo>
                  <a:lnTo>
                    <a:pt x="140" y="105"/>
                  </a:lnTo>
                  <a:lnTo>
                    <a:pt x="154" y="115"/>
                  </a:lnTo>
                  <a:lnTo>
                    <a:pt x="166" y="126"/>
                  </a:lnTo>
                  <a:lnTo>
                    <a:pt x="177" y="139"/>
                  </a:lnTo>
                  <a:lnTo>
                    <a:pt x="189" y="151"/>
                  </a:lnTo>
                  <a:lnTo>
                    <a:pt x="200" y="165"/>
                  </a:lnTo>
                  <a:lnTo>
                    <a:pt x="210" y="179"/>
                  </a:lnTo>
                  <a:lnTo>
                    <a:pt x="230" y="207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73" y="275"/>
                  </a:lnTo>
                  <a:lnTo>
                    <a:pt x="273" y="275"/>
                  </a:lnTo>
                  <a:lnTo>
                    <a:pt x="292" y="302"/>
                  </a:lnTo>
                  <a:lnTo>
                    <a:pt x="314" y="329"/>
                  </a:lnTo>
                  <a:lnTo>
                    <a:pt x="325" y="342"/>
                  </a:lnTo>
                  <a:lnTo>
                    <a:pt x="337" y="355"/>
                  </a:lnTo>
                  <a:lnTo>
                    <a:pt x="350" y="366"/>
                  </a:lnTo>
                  <a:lnTo>
                    <a:pt x="363" y="378"/>
                  </a:lnTo>
                  <a:lnTo>
                    <a:pt x="378" y="388"/>
                  </a:lnTo>
                  <a:lnTo>
                    <a:pt x="392" y="398"/>
                  </a:lnTo>
                  <a:lnTo>
                    <a:pt x="409" y="407"/>
                  </a:lnTo>
                  <a:lnTo>
                    <a:pt x="425" y="414"/>
                  </a:lnTo>
                  <a:lnTo>
                    <a:pt x="442" y="419"/>
                  </a:lnTo>
                  <a:lnTo>
                    <a:pt x="460" y="424"/>
                  </a:lnTo>
                  <a:lnTo>
                    <a:pt x="480" y="426"/>
                  </a:lnTo>
                  <a:lnTo>
                    <a:pt x="499" y="427"/>
                  </a:lnTo>
                  <a:lnTo>
                    <a:pt x="499" y="427"/>
                  </a:lnTo>
                  <a:lnTo>
                    <a:pt x="519" y="426"/>
                  </a:lnTo>
                  <a:lnTo>
                    <a:pt x="539" y="424"/>
                  </a:lnTo>
                  <a:lnTo>
                    <a:pt x="556" y="419"/>
                  </a:lnTo>
                  <a:lnTo>
                    <a:pt x="574" y="414"/>
                  </a:lnTo>
                  <a:lnTo>
                    <a:pt x="590" y="407"/>
                  </a:lnTo>
                  <a:lnTo>
                    <a:pt x="606" y="398"/>
                  </a:lnTo>
                  <a:lnTo>
                    <a:pt x="621" y="388"/>
                  </a:lnTo>
                  <a:lnTo>
                    <a:pt x="636" y="378"/>
                  </a:lnTo>
                  <a:lnTo>
                    <a:pt x="649" y="366"/>
                  </a:lnTo>
                  <a:lnTo>
                    <a:pt x="661" y="355"/>
                  </a:lnTo>
                  <a:lnTo>
                    <a:pt x="674" y="342"/>
                  </a:lnTo>
                  <a:lnTo>
                    <a:pt x="685" y="329"/>
                  </a:lnTo>
                  <a:lnTo>
                    <a:pt x="706" y="302"/>
                  </a:lnTo>
                  <a:lnTo>
                    <a:pt x="725" y="275"/>
                  </a:lnTo>
                  <a:lnTo>
                    <a:pt x="725" y="275"/>
                  </a:lnTo>
                  <a:lnTo>
                    <a:pt x="750" y="236"/>
                  </a:lnTo>
                  <a:lnTo>
                    <a:pt x="750" y="236"/>
                  </a:lnTo>
                  <a:lnTo>
                    <a:pt x="769" y="207"/>
                  </a:lnTo>
                  <a:lnTo>
                    <a:pt x="788" y="178"/>
                  </a:lnTo>
                  <a:lnTo>
                    <a:pt x="799" y="165"/>
                  </a:lnTo>
                  <a:lnTo>
                    <a:pt x="809" y="151"/>
                  </a:lnTo>
                  <a:lnTo>
                    <a:pt x="820" y="139"/>
                  </a:lnTo>
                  <a:lnTo>
                    <a:pt x="833" y="126"/>
                  </a:lnTo>
                  <a:lnTo>
                    <a:pt x="845" y="115"/>
                  </a:lnTo>
                  <a:lnTo>
                    <a:pt x="858" y="105"/>
                  </a:lnTo>
                  <a:lnTo>
                    <a:pt x="872" y="95"/>
                  </a:lnTo>
                  <a:lnTo>
                    <a:pt x="887" y="87"/>
                  </a:lnTo>
                  <a:lnTo>
                    <a:pt x="903" y="81"/>
                  </a:lnTo>
                  <a:lnTo>
                    <a:pt x="919" y="76"/>
                  </a:lnTo>
                  <a:lnTo>
                    <a:pt x="937" y="73"/>
                  </a:lnTo>
                  <a:lnTo>
                    <a:pt x="955" y="71"/>
                  </a:lnTo>
                  <a:lnTo>
                    <a:pt x="955" y="71"/>
                  </a:lnTo>
                  <a:lnTo>
                    <a:pt x="962" y="71"/>
                  </a:lnTo>
                  <a:lnTo>
                    <a:pt x="967" y="69"/>
                  </a:lnTo>
                  <a:lnTo>
                    <a:pt x="972" y="65"/>
                  </a:lnTo>
                  <a:lnTo>
                    <a:pt x="975" y="62"/>
                  </a:lnTo>
                  <a:lnTo>
                    <a:pt x="978" y="58"/>
                  </a:lnTo>
                  <a:lnTo>
                    <a:pt x="980" y="53"/>
                  </a:lnTo>
                  <a:lnTo>
                    <a:pt x="981" y="49"/>
                  </a:lnTo>
                  <a:lnTo>
                    <a:pt x="981" y="44"/>
                  </a:lnTo>
                  <a:lnTo>
                    <a:pt x="981" y="44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1" name="Freeform 51">
              <a:extLst>
                <a:ext uri="{FF2B5EF4-FFF2-40B4-BE49-F238E27FC236}">
                  <a16:creationId xmlns:a16="http://schemas.microsoft.com/office/drawing/2014/main" id="{8A969CB9-93EB-B52C-A8EA-A936A714B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978" y="5795219"/>
              <a:ext cx="456714" cy="198126"/>
            </a:xfrm>
            <a:custGeom>
              <a:avLst/>
              <a:gdLst>
                <a:gd name="T0" fmla="*/ 54 w 982"/>
                <a:gd name="T1" fmla="*/ 426 h 427"/>
                <a:gd name="T2" fmla="*/ 109 w 982"/>
                <a:gd name="T3" fmla="*/ 414 h 427"/>
                <a:gd name="T4" fmla="*/ 156 w 982"/>
                <a:gd name="T5" fmla="*/ 390 h 427"/>
                <a:gd name="T6" fmla="*/ 197 w 982"/>
                <a:gd name="T7" fmla="*/ 357 h 427"/>
                <a:gd name="T8" fmla="*/ 234 w 982"/>
                <a:gd name="T9" fmla="*/ 317 h 427"/>
                <a:gd name="T10" fmla="*/ 267 w 982"/>
                <a:gd name="T11" fmla="*/ 271 h 427"/>
                <a:gd name="T12" fmla="*/ 332 w 982"/>
                <a:gd name="T13" fmla="*/ 172 h 427"/>
                <a:gd name="T14" fmla="*/ 371 w 982"/>
                <a:gd name="T15" fmla="*/ 126 h 427"/>
                <a:gd name="T16" fmla="*/ 416 w 982"/>
                <a:gd name="T17" fmla="*/ 90 h 427"/>
                <a:gd name="T18" fmla="*/ 451 w 982"/>
                <a:gd name="T19" fmla="*/ 76 h 427"/>
                <a:gd name="T20" fmla="*/ 481 w 982"/>
                <a:gd name="T21" fmla="*/ 72 h 427"/>
                <a:gd name="T22" fmla="*/ 502 w 982"/>
                <a:gd name="T23" fmla="*/ 72 h 427"/>
                <a:gd name="T24" fmla="*/ 532 w 982"/>
                <a:gd name="T25" fmla="*/ 76 h 427"/>
                <a:gd name="T26" fmla="*/ 567 w 982"/>
                <a:gd name="T27" fmla="*/ 90 h 427"/>
                <a:gd name="T28" fmla="*/ 612 w 982"/>
                <a:gd name="T29" fmla="*/ 126 h 427"/>
                <a:gd name="T30" fmla="*/ 650 w 982"/>
                <a:gd name="T31" fmla="*/ 172 h 427"/>
                <a:gd name="T32" fmla="*/ 714 w 982"/>
                <a:gd name="T33" fmla="*/ 271 h 427"/>
                <a:gd name="T34" fmla="*/ 748 w 982"/>
                <a:gd name="T35" fmla="*/ 317 h 427"/>
                <a:gd name="T36" fmla="*/ 785 w 982"/>
                <a:gd name="T37" fmla="*/ 357 h 427"/>
                <a:gd name="T38" fmla="*/ 827 w 982"/>
                <a:gd name="T39" fmla="*/ 390 h 427"/>
                <a:gd name="T40" fmla="*/ 874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9 w 982"/>
                <a:gd name="T53" fmla="*/ 364 h 427"/>
                <a:gd name="T54" fmla="*/ 948 w 982"/>
                <a:gd name="T55" fmla="*/ 357 h 427"/>
                <a:gd name="T56" fmla="*/ 927 w 982"/>
                <a:gd name="T57" fmla="*/ 355 h 427"/>
                <a:gd name="T58" fmla="*/ 890 w 982"/>
                <a:gd name="T59" fmla="*/ 345 h 427"/>
                <a:gd name="T60" fmla="*/ 841 w 982"/>
                <a:gd name="T61" fmla="*/ 314 h 427"/>
                <a:gd name="T62" fmla="*/ 802 w 982"/>
                <a:gd name="T63" fmla="*/ 272 h 427"/>
                <a:gd name="T64" fmla="*/ 745 w 982"/>
                <a:gd name="T65" fmla="*/ 190 h 427"/>
                <a:gd name="T66" fmla="*/ 703 w 982"/>
                <a:gd name="T67" fmla="*/ 126 h 427"/>
                <a:gd name="T68" fmla="*/ 667 w 982"/>
                <a:gd name="T69" fmla="*/ 84 h 427"/>
                <a:gd name="T70" fmla="*/ 626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1 w 982"/>
                <a:gd name="T77" fmla="*/ 0 h 427"/>
                <a:gd name="T78" fmla="*/ 435 w 982"/>
                <a:gd name="T79" fmla="*/ 8 h 427"/>
                <a:gd name="T80" fmla="*/ 385 w 982"/>
                <a:gd name="T81" fmla="*/ 28 h 427"/>
                <a:gd name="T82" fmla="*/ 342 w 982"/>
                <a:gd name="T83" fmla="*/ 59 h 427"/>
                <a:gd name="T84" fmla="*/ 302 w 982"/>
                <a:gd name="T85" fmla="*/ 98 h 427"/>
                <a:gd name="T86" fmla="*/ 258 w 982"/>
                <a:gd name="T87" fmla="*/ 156 h 427"/>
                <a:gd name="T88" fmla="*/ 216 w 982"/>
                <a:gd name="T89" fmla="*/ 223 h 427"/>
                <a:gd name="T90" fmla="*/ 168 w 982"/>
                <a:gd name="T91" fmla="*/ 287 h 427"/>
                <a:gd name="T92" fmla="*/ 126 w 982"/>
                <a:gd name="T93" fmla="*/ 326 h 427"/>
                <a:gd name="T94" fmla="*/ 74 w 982"/>
                <a:gd name="T95" fmla="*/ 351 h 427"/>
                <a:gd name="T96" fmla="*/ 46 w 982"/>
                <a:gd name="T97" fmla="*/ 356 h 427"/>
                <a:gd name="T98" fmla="*/ 27 w 982"/>
                <a:gd name="T99" fmla="*/ 358 h 427"/>
                <a:gd name="T100" fmla="*/ 9 w 982"/>
                <a:gd name="T101" fmla="*/ 369 h 427"/>
                <a:gd name="T102" fmla="*/ 1 w 982"/>
                <a:gd name="T103" fmla="*/ 386 h 427"/>
                <a:gd name="T104" fmla="*/ 2 w 982"/>
                <a:gd name="T105" fmla="*/ 406 h 427"/>
                <a:gd name="T106" fmla="*/ 14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1" y="419"/>
                  </a:lnTo>
                  <a:lnTo>
                    <a:pt x="109" y="414"/>
                  </a:lnTo>
                  <a:lnTo>
                    <a:pt x="125" y="407"/>
                  </a:lnTo>
                  <a:lnTo>
                    <a:pt x="140" y="399"/>
                  </a:lnTo>
                  <a:lnTo>
                    <a:pt x="156" y="390"/>
                  </a:lnTo>
                  <a:lnTo>
                    <a:pt x="170" y="380"/>
                  </a:lnTo>
                  <a:lnTo>
                    <a:pt x="184" y="369"/>
                  </a:lnTo>
                  <a:lnTo>
                    <a:pt x="197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4" y="317"/>
                  </a:lnTo>
                  <a:lnTo>
                    <a:pt x="246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10" y="205"/>
                  </a:lnTo>
                  <a:lnTo>
                    <a:pt x="332" y="172"/>
                  </a:lnTo>
                  <a:lnTo>
                    <a:pt x="345" y="155"/>
                  </a:lnTo>
                  <a:lnTo>
                    <a:pt x="357" y="140"/>
                  </a:lnTo>
                  <a:lnTo>
                    <a:pt x="371" y="126"/>
                  </a:lnTo>
                  <a:lnTo>
                    <a:pt x="385" y="113"/>
                  </a:lnTo>
                  <a:lnTo>
                    <a:pt x="399" y="101"/>
                  </a:lnTo>
                  <a:lnTo>
                    <a:pt x="416" y="90"/>
                  </a:lnTo>
                  <a:lnTo>
                    <a:pt x="432" y="82"/>
                  </a:lnTo>
                  <a:lnTo>
                    <a:pt x="442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71" y="73"/>
                  </a:lnTo>
                  <a:lnTo>
                    <a:pt x="481" y="72"/>
                  </a:lnTo>
                  <a:lnTo>
                    <a:pt x="491" y="71"/>
                  </a:lnTo>
                  <a:lnTo>
                    <a:pt x="491" y="71"/>
                  </a:lnTo>
                  <a:lnTo>
                    <a:pt x="502" y="72"/>
                  </a:lnTo>
                  <a:lnTo>
                    <a:pt x="512" y="73"/>
                  </a:lnTo>
                  <a:lnTo>
                    <a:pt x="522" y="74"/>
                  </a:lnTo>
                  <a:lnTo>
                    <a:pt x="532" y="76"/>
                  </a:lnTo>
                  <a:lnTo>
                    <a:pt x="541" y="79"/>
                  </a:lnTo>
                  <a:lnTo>
                    <a:pt x="549" y="82"/>
                  </a:lnTo>
                  <a:lnTo>
                    <a:pt x="567" y="90"/>
                  </a:lnTo>
                  <a:lnTo>
                    <a:pt x="582" y="101"/>
                  </a:lnTo>
                  <a:lnTo>
                    <a:pt x="598" y="113"/>
                  </a:lnTo>
                  <a:lnTo>
                    <a:pt x="612" y="126"/>
                  </a:lnTo>
                  <a:lnTo>
                    <a:pt x="625" y="140"/>
                  </a:lnTo>
                  <a:lnTo>
                    <a:pt x="638" y="155"/>
                  </a:lnTo>
                  <a:lnTo>
                    <a:pt x="650" y="172"/>
                  </a:lnTo>
                  <a:lnTo>
                    <a:pt x="673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7" y="302"/>
                  </a:lnTo>
                  <a:lnTo>
                    <a:pt x="748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5" y="357"/>
                  </a:lnTo>
                  <a:lnTo>
                    <a:pt x="799" y="369"/>
                  </a:lnTo>
                  <a:lnTo>
                    <a:pt x="812" y="380"/>
                  </a:lnTo>
                  <a:lnTo>
                    <a:pt x="827" y="390"/>
                  </a:lnTo>
                  <a:lnTo>
                    <a:pt x="842" y="400"/>
                  </a:lnTo>
                  <a:lnTo>
                    <a:pt x="858" y="407"/>
                  </a:lnTo>
                  <a:lnTo>
                    <a:pt x="874" y="414"/>
                  </a:lnTo>
                  <a:lnTo>
                    <a:pt x="892" y="419"/>
                  </a:lnTo>
                  <a:lnTo>
                    <a:pt x="909" y="423"/>
                  </a:lnTo>
                  <a:lnTo>
                    <a:pt x="928" y="426"/>
                  </a:lnTo>
                  <a:lnTo>
                    <a:pt x="948" y="427"/>
                  </a:lnTo>
                  <a:lnTo>
                    <a:pt x="948" y="427"/>
                  </a:lnTo>
                  <a:lnTo>
                    <a:pt x="956" y="427"/>
                  </a:lnTo>
                  <a:lnTo>
                    <a:pt x="963" y="425"/>
                  </a:lnTo>
                  <a:lnTo>
                    <a:pt x="969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7" y="374"/>
                  </a:lnTo>
                  <a:lnTo>
                    <a:pt x="973" y="369"/>
                  </a:lnTo>
                  <a:lnTo>
                    <a:pt x="969" y="364"/>
                  </a:lnTo>
                  <a:lnTo>
                    <a:pt x="963" y="360"/>
                  </a:lnTo>
                  <a:lnTo>
                    <a:pt x="956" y="358"/>
                  </a:lnTo>
                  <a:lnTo>
                    <a:pt x="948" y="357"/>
                  </a:lnTo>
                  <a:lnTo>
                    <a:pt x="948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90" y="345"/>
                  </a:lnTo>
                  <a:lnTo>
                    <a:pt x="872" y="336"/>
                  </a:lnTo>
                  <a:lnTo>
                    <a:pt x="857" y="326"/>
                  </a:lnTo>
                  <a:lnTo>
                    <a:pt x="841" y="314"/>
                  </a:lnTo>
                  <a:lnTo>
                    <a:pt x="828" y="301"/>
                  </a:lnTo>
                  <a:lnTo>
                    <a:pt x="814" y="287"/>
                  </a:lnTo>
                  <a:lnTo>
                    <a:pt x="802" y="272"/>
                  </a:lnTo>
                  <a:lnTo>
                    <a:pt x="790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3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4" y="71"/>
                  </a:lnTo>
                  <a:lnTo>
                    <a:pt x="641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8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8" y="8"/>
                  </a:lnTo>
                  <a:lnTo>
                    <a:pt x="529" y="3"/>
                  </a:lnTo>
                  <a:lnTo>
                    <a:pt x="511" y="1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72" y="1"/>
                  </a:lnTo>
                  <a:lnTo>
                    <a:pt x="453" y="3"/>
                  </a:lnTo>
                  <a:lnTo>
                    <a:pt x="435" y="8"/>
                  </a:lnTo>
                  <a:lnTo>
                    <a:pt x="418" y="13"/>
                  </a:lnTo>
                  <a:lnTo>
                    <a:pt x="402" y="20"/>
                  </a:lnTo>
                  <a:lnTo>
                    <a:pt x="385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2" y="59"/>
                  </a:lnTo>
                  <a:lnTo>
                    <a:pt x="328" y="71"/>
                  </a:lnTo>
                  <a:lnTo>
                    <a:pt x="315" y="84"/>
                  </a:lnTo>
                  <a:lnTo>
                    <a:pt x="302" y="98"/>
                  </a:lnTo>
                  <a:lnTo>
                    <a:pt x="291" y="112"/>
                  </a:lnTo>
                  <a:lnTo>
                    <a:pt x="280" y="126"/>
                  </a:lnTo>
                  <a:lnTo>
                    <a:pt x="258" y="156"/>
                  </a:lnTo>
                  <a:lnTo>
                    <a:pt x="258" y="156"/>
                  </a:lnTo>
                  <a:lnTo>
                    <a:pt x="236" y="190"/>
                  </a:lnTo>
                  <a:lnTo>
                    <a:pt x="216" y="223"/>
                  </a:lnTo>
                  <a:lnTo>
                    <a:pt x="193" y="256"/>
                  </a:lnTo>
                  <a:lnTo>
                    <a:pt x="181" y="272"/>
                  </a:lnTo>
                  <a:lnTo>
                    <a:pt x="168" y="287"/>
                  </a:lnTo>
                  <a:lnTo>
                    <a:pt x="155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11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5" y="355"/>
                  </a:lnTo>
                  <a:lnTo>
                    <a:pt x="46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7" y="358"/>
                  </a:lnTo>
                  <a:lnTo>
                    <a:pt x="20" y="360"/>
                  </a:lnTo>
                  <a:lnTo>
                    <a:pt x="14" y="364"/>
                  </a:lnTo>
                  <a:lnTo>
                    <a:pt x="9" y="369"/>
                  </a:lnTo>
                  <a:lnTo>
                    <a:pt x="5" y="374"/>
                  </a:lnTo>
                  <a:lnTo>
                    <a:pt x="2" y="380"/>
                  </a:lnTo>
                  <a:lnTo>
                    <a:pt x="1" y="386"/>
                  </a:lnTo>
                  <a:lnTo>
                    <a:pt x="0" y="393"/>
                  </a:lnTo>
                  <a:lnTo>
                    <a:pt x="1" y="400"/>
                  </a:lnTo>
                  <a:lnTo>
                    <a:pt x="2" y="406"/>
                  </a:lnTo>
                  <a:lnTo>
                    <a:pt x="5" y="412"/>
                  </a:lnTo>
                  <a:lnTo>
                    <a:pt x="8" y="417"/>
                  </a:lnTo>
                  <a:lnTo>
                    <a:pt x="14" y="421"/>
                  </a:lnTo>
                  <a:lnTo>
                    <a:pt x="20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2" name="Freeform 52">
              <a:extLst>
                <a:ext uri="{FF2B5EF4-FFF2-40B4-BE49-F238E27FC236}">
                  <a16:creationId xmlns:a16="http://schemas.microsoft.com/office/drawing/2014/main" id="{0BAF4989-D62E-48BA-0927-226082EED1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1257" y="5790568"/>
              <a:ext cx="464155" cy="207428"/>
            </a:xfrm>
            <a:custGeom>
              <a:avLst/>
              <a:gdLst>
                <a:gd name="T0" fmla="*/ 5 w 999"/>
                <a:gd name="T1" fmla="*/ 380 h 446"/>
                <a:gd name="T2" fmla="*/ 26 w 999"/>
                <a:gd name="T3" fmla="*/ 361 h 446"/>
                <a:gd name="T4" fmla="*/ 75 w 999"/>
                <a:gd name="T5" fmla="*/ 353 h 446"/>
                <a:gd name="T6" fmla="*/ 155 w 999"/>
                <a:gd name="T7" fmla="*/ 306 h 446"/>
                <a:gd name="T8" fmla="*/ 233 w 999"/>
                <a:gd name="T9" fmla="*/ 201 h 446"/>
                <a:gd name="T10" fmla="*/ 301 w 999"/>
                <a:gd name="T11" fmla="*/ 104 h 446"/>
                <a:gd name="T12" fmla="*/ 385 w 999"/>
                <a:gd name="T13" fmla="*/ 31 h 446"/>
                <a:gd name="T14" fmla="*/ 499 w 999"/>
                <a:gd name="T15" fmla="*/ 0 h 446"/>
                <a:gd name="T16" fmla="*/ 597 w 999"/>
                <a:gd name="T17" fmla="*/ 23 h 446"/>
                <a:gd name="T18" fmla="*/ 685 w 999"/>
                <a:gd name="T19" fmla="*/ 91 h 446"/>
                <a:gd name="T20" fmla="*/ 766 w 999"/>
                <a:gd name="T21" fmla="*/ 201 h 446"/>
                <a:gd name="T22" fmla="*/ 833 w 999"/>
                <a:gd name="T23" fmla="*/ 295 h 446"/>
                <a:gd name="T24" fmla="*/ 908 w 999"/>
                <a:gd name="T25" fmla="*/ 348 h 446"/>
                <a:gd name="T26" fmla="*/ 968 w 999"/>
                <a:gd name="T27" fmla="*/ 359 h 446"/>
                <a:gd name="T28" fmla="*/ 994 w 999"/>
                <a:gd name="T29" fmla="*/ 380 h 446"/>
                <a:gd name="T30" fmla="*/ 999 w 999"/>
                <a:gd name="T31" fmla="*/ 410 h 446"/>
                <a:gd name="T32" fmla="*/ 985 w 999"/>
                <a:gd name="T33" fmla="*/ 435 h 446"/>
                <a:gd name="T34" fmla="*/ 955 w 999"/>
                <a:gd name="T35" fmla="*/ 446 h 446"/>
                <a:gd name="T36" fmla="*/ 857 w 999"/>
                <a:gd name="T37" fmla="*/ 421 h 446"/>
                <a:gd name="T38" fmla="*/ 769 w 999"/>
                <a:gd name="T39" fmla="*/ 354 h 446"/>
                <a:gd name="T40" fmla="*/ 690 w 999"/>
                <a:gd name="T41" fmla="*/ 245 h 446"/>
                <a:gd name="T42" fmla="*/ 623 w 999"/>
                <a:gd name="T43" fmla="*/ 151 h 446"/>
                <a:gd name="T44" fmla="*/ 547 w 999"/>
                <a:gd name="T45" fmla="*/ 97 h 446"/>
                <a:gd name="T46" fmla="*/ 466 w 999"/>
                <a:gd name="T47" fmla="*/ 93 h 446"/>
                <a:gd name="T48" fmla="*/ 387 w 999"/>
                <a:gd name="T49" fmla="*/ 140 h 446"/>
                <a:gd name="T50" fmla="*/ 308 w 999"/>
                <a:gd name="T51" fmla="*/ 245 h 446"/>
                <a:gd name="T52" fmla="*/ 241 w 999"/>
                <a:gd name="T53" fmla="*/ 340 h 446"/>
                <a:gd name="T54" fmla="*/ 158 w 999"/>
                <a:gd name="T55" fmla="*/ 413 h 446"/>
                <a:gd name="T56" fmla="*/ 42 w 999"/>
                <a:gd name="T57" fmla="*/ 446 h 446"/>
                <a:gd name="T58" fmla="*/ 22 w 999"/>
                <a:gd name="T59" fmla="*/ 441 h 446"/>
                <a:gd name="T60" fmla="*/ 3 w 999"/>
                <a:gd name="T61" fmla="*/ 421 h 446"/>
                <a:gd name="T62" fmla="*/ 981 w 999"/>
                <a:gd name="T63" fmla="*/ 402 h 446"/>
                <a:gd name="T64" fmla="*/ 964 w 999"/>
                <a:gd name="T65" fmla="*/ 376 h 446"/>
                <a:gd name="T66" fmla="*/ 903 w 999"/>
                <a:gd name="T67" fmla="*/ 365 h 446"/>
                <a:gd name="T68" fmla="*/ 820 w 999"/>
                <a:gd name="T69" fmla="*/ 307 h 446"/>
                <a:gd name="T70" fmla="*/ 750 w 999"/>
                <a:gd name="T71" fmla="*/ 210 h 446"/>
                <a:gd name="T72" fmla="*/ 661 w 999"/>
                <a:gd name="T73" fmla="*/ 91 h 446"/>
                <a:gd name="T74" fmla="*/ 574 w 999"/>
                <a:gd name="T75" fmla="*/ 32 h 446"/>
                <a:gd name="T76" fmla="*/ 480 w 999"/>
                <a:gd name="T77" fmla="*/ 19 h 446"/>
                <a:gd name="T78" fmla="*/ 378 w 999"/>
                <a:gd name="T79" fmla="*/ 57 h 446"/>
                <a:gd name="T80" fmla="*/ 292 w 999"/>
                <a:gd name="T81" fmla="*/ 144 h 446"/>
                <a:gd name="T82" fmla="*/ 210 w 999"/>
                <a:gd name="T83" fmla="*/ 267 h 446"/>
                <a:gd name="T84" fmla="*/ 140 w 999"/>
                <a:gd name="T85" fmla="*/ 341 h 446"/>
                <a:gd name="T86" fmla="*/ 42 w 999"/>
                <a:gd name="T87" fmla="*/ 374 h 446"/>
                <a:gd name="T88" fmla="*/ 21 w 999"/>
                <a:gd name="T89" fmla="*/ 388 h 446"/>
                <a:gd name="T90" fmla="*/ 22 w 999"/>
                <a:gd name="T91" fmla="*/ 418 h 446"/>
                <a:gd name="T92" fmla="*/ 42 w 999"/>
                <a:gd name="T93" fmla="*/ 428 h 446"/>
                <a:gd name="T94" fmla="*/ 150 w 999"/>
                <a:gd name="T95" fmla="*/ 397 h 446"/>
                <a:gd name="T96" fmla="*/ 228 w 999"/>
                <a:gd name="T97" fmla="*/ 330 h 446"/>
                <a:gd name="T98" fmla="*/ 313 w 999"/>
                <a:gd name="T99" fmla="*/ 207 h 446"/>
                <a:gd name="T100" fmla="*/ 389 w 999"/>
                <a:gd name="T101" fmla="*/ 114 h 446"/>
                <a:gd name="T102" fmla="*/ 481 w 999"/>
                <a:gd name="T103" fmla="*/ 72 h 446"/>
                <a:gd name="T104" fmla="*/ 567 w 999"/>
                <a:gd name="T105" fmla="*/ 86 h 446"/>
                <a:gd name="T106" fmla="*/ 645 w 999"/>
                <a:gd name="T107" fmla="*/ 150 h 446"/>
                <a:gd name="T108" fmla="*/ 730 w 999"/>
                <a:gd name="T109" fmla="*/ 275 h 446"/>
                <a:gd name="T110" fmla="*/ 807 w 999"/>
                <a:gd name="T111" fmla="*/ 367 h 446"/>
                <a:gd name="T112" fmla="*/ 899 w 999"/>
                <a:gd name="T113" fmla="*/ 419 h 446"/>
                <a:gd name="T114" fmla="*/ 970 w 999"/>
                <a:gd name="T115" fmla="*/ 424 h 446"/>
                <a:gd name="T116" fmla="*/ 981 w 999"/>
                <a:gd name="T117" fmla="*/ 4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9" h="446">
                  <a:moveTo>
                    <a:pt x="0" y="402"/>
                  </a:moveTo>
                  <a:lnTo>
                    <a:pt x="0" y="402"/>
                  </a:lnTo>
                  <a:lnTo>
                    <a:pt x="0" y="396"/>
                  </a:lnTo>
                  <a:lnTo>
                    <a:pt x="1" y="390"/>
                  </a:lnTo>
                  <a:lnTo>
                    <a:pt x="3" y="385"/>
                  </a:lnTo>
                  <a:lnTo>
                    <a:pt x="5" y="380"/>
                  </a:lnTo>
                  <a:lnTo>
                    <a:pt x="5" y="380"/>
                  </a:lnTo>
                  <a:lnTo>
                    <a:pt x="8" y="374"/>
                  </a:lnTo>
                  <a:lnTo>
                    <a:pt x="12" y="370"/>
                  </a:lnTo>
                  <a:lnTo>
                    <a:pt x="16" y="366"/>
                  </a:lnTo>
                  <a:lnTo>
                    <a:pt x="21" y="363"/>
                  </a:lnTo>
                  <a:lnTo>
                    <a:pt x="26" y="361"/>
                  </a:lnTo>
                  <a:lnTo>
                    <a:pt x="31" y="359"/>
                  </a:lnTo>
                  <a:lnTo>
                    <a:pt x="36" y="358"/>
                  </a:lnTo>
                  <a:lnTo>
                    <a:pt x="42" y="357"/>
                  </a:lnTo>
                  <a:lnTo>
                    <a:pt x="42" y="357"/>
                  </a:lnTo>
                  <a:lnTo>
                    <a:pt x="59" y="356"/>
                  </a:lnTo>
                  <a:lnTo>
                    <a:pt x="75" y="353"/>
                  </a:lnTo>
                  <a:lnTo>
                    <a:pt x="91" y="348"/>
                  </a:lnTo>
                  <a:lnTo>
                    <a:pt x="105" y="342"/>
                  </a:lnTo>
                  <a:lnTo>
                    <a:pt x="119" y="335"/>
                  </a:lnTo>
                  <a:lnTo>
                    <a:pt x="131" y="326"/>
                  </a:lnTo>
                  <a:lnTo>
                    <a:pt x="143" y="317"/>
                  </a:lnTo>
                  <a:lnTo>
                    <a:pt x="155" y="306"/>
                  </a:lnTo>
                  <a:lnTo>
                    <a:pt x="166" y="295"/>
                  </a:lnTo>
                  <a:lnTo>
                    <a:pt x="176" y="282"/>
                  </a:lnTo>
                  <a:lnTo>
                    <a:pt x="187" y="270"/>
                  </a:lnTo>
                  <a:lnTo>
                    <a:pt x="196" y="257"/>
                  </a:lnTo>
                  <a:lnTo>
                    <a:pt x="215" y="229"/>
                  </a:lnTo>
                  <a:lnTo>
                    <a:pt x="233" y="201"/>
                  </a:lnTo>
                  <a:lnTo>
                    <a:pt x="233" y="201"/>
                  </a:lnTo>
                  <a:lnTo>
                    <a:pt x="259" y="160"/>
                  </a:lnTo>
                  <a:lnTo>
                    <a:pt x="259" y="160"/>
                  </a:lnTo>
                  <a:lnTo>
                    <a:pt x="279" y="132"/>
                  </a:lnTo>
                  <a:lnTo>
                    <a:pt x="290" y="118"/>
                  </a:lnTo>
                  <a:lnTo>
                    <a:pt x="301" y="104"/>
                  </a:lnTo>
                  <a:lnTo>
                    <a:pt x="314" y="91"/>
                  </a:lnTo>
                  <a:lnTo>
                    <a:pt x="326" y="78"/>
                  </a:lnTo>
                  <a:lnTo>
                    <a:pt x="339" y="64"/>
                  </a:lnTo>
                  <a:lnTo>
                    <a:pt x="354" y="53"/>
                  </a:lnTo>
                  <a:lnTo>
                    <a:pt x="369" y="41"/>
                  </a:lnTo>
                  <a:lnTo>
                    <a:pt x="385" y="31"/>
                  </a:lnTo>
                  <a:lnTo>
                    <a:pt x="401" y="23"/>
                  </a:lnTo>
                  <a:lnTo>
                    <a:pt x="419" y="14"/>
                  </a:lnTo>
                  <a:lnTo>
                    <a:pt x="437" y="9"/>
                  </a:lnTo>
                  <a:lnTo>
                    <a:pt x="457" y="4"/>
                  </a:lnTo>
                  <a:lnTo>
                    <a:pt x="478" y="1"/>
                  </a:lnTo>
                  <a:lnTo>
                    <a:pt x="499" y="0"/>
                  </a:lnTo>
                  <a:lnTo>
                    <a:pt x="499" y="0"/>
                  </a:lnTo>
                  <a:lnTo>
                    <a:pt x="521" y="1"/>
                  </a:lnTo>
                  <a:lnTo>
                    <a:pt x="542" y="4"/>
                  </a:lnTo>
                  <a:lnTo>
                    <a:pt x="560" y="9"/>
                  </a:lnTo>
                  <a:lnTo>
                    <a:pt x="579" y="14"/>
                  </a:lnTo>
                  <a:lnTo>
                    <a:pt x="597" y="23"/>
                  </a:lnTo>
                  <a:lnTo>
                    <a:pt x="614" y="31"/>
                  </a:lnTo>
                  <a:lnTo>
                    <a:pt x="629" y="41"/>
                  </a:lnTo>
                  <a:lnTo>
                    <a:pt x="645" y="53"/>
                  </a:lnTo>
                  <a:lnTo>
                    <a:pt x="659" y="64"/>
                  </a:lnTo>
                  <a:lnTo>
                    <a:pt x="673" y="78"/>
                  </a:lnTo>
                  <a:lnTo>
                    <a:pt x="685" y="91"/>
                  </a:lnTo>
                  <a:lnTo>
                    <a:pt x="697" y="104"/>
                  </a:lnTo>
                  <a:lnTo>
                    <a:pt x="709" y="118"/>
                  </a:lnTo>
                  <a:lnTo>
                    <a:pt x="720" y="132"/>
                  </a:lnTo>
                  <a:lnTo>
                    <a:pt x="740" y="160"/>
                  </a:lnTo>
                  <a:lnTo>
                    <a:pt x="740" y="160"/>
                  </a:lnTo>
                  <a:lnTo>
                    <a:pt x="766" y="201"/>
                  </a:lnTo>
                  <a:lnTo>
                    <a:pt x="766" y="201"/>
                  </a:lnTo>
                  <a:lnTo>
                    <a:pt x="783" y="229"/>
                  </a:lnTo>
                  <a:lnTo>
                    <a:pt x="803" y="257"/>
                  </a:lnTo>
                  <a:lnTo>
                    <a:pt x="812" y="270"/>
                  </a:lnTo>
                  <a:lnTo>
                    <a:pt x="822" y="282"/>
                  </a:lnTo>
                  <a:lnTo>
                    <a:pt x="833" y="295"/>
                  </a:lnTo>
                  <a:lnTo>
                    <a:pt x="844" y="306"/>
                  </a:lnTo>
                  <a:lnTo>
                    <a:pt x="855" y="317"/>
                  </a:lnTo>
                  <a:lnTo>
                    <a:pt x="868" y="326"/>
                  </a:lnTo>
                  <a:lnTo>
                    <a:pt x="880" y="335"/>
                  </a:lnTo>
                  <a:lnTo>
                    <a:pt x="893" y="342"/>
                  </a:lnTo>
                  <a:lnTo>
                    <a:pt x="908" y="348"/>
                  </a:lnTo>
                  <a:lnTo>
                    <a:pt x="923" y="353"/>
                  </a:lnTo>
                  <a:lnTo>
                    <a:pt x="939" y="356"/>
                  </a:lnTo>
                  <a:lnTo>
                    <a:pt x="956" y="357"/>
                  </a:lnTo>
                  <a:lnTo>
                    <a:pt x="956" y="357"/>
                  </a:lnTo>
                  <a:lnTo>
                    <a:pt x="963" y="358"/>
                  </a:lnTo>
                  <a:lnTo>
                    <a:pt x="968" y="359"/>
                  </a:lnTo>
                  <a:lnTo>
                    <a:pt x="973" y="361"/>
                  </a:lnTo>
                  <a:lnTo>
                    <a:pt x="978" y="363"/>
                  </a:lnTo>
                  <a:lnTo>
                    <a:pt x="982" y="366"/>
                  </a:lnTo>
                  <a:lnTo>
                    <a:pt x="986" y="370"/>
                  </a:lnTo>
                  <a:lnTo>
                    <a:pt x="990" y="374"/>
                  </a:lnTo>
                  <a:lnTo>
                    <a:pt x="994" y="380"/>
                  </a:lnTo>
                  <a:lnTo>
                    <a:pt x="994" y="380"/>
                  </a:lnTo>
                  <a:lnTo>
                    <a:pt x="996" y="385"/>
                  </a:lnTo>
                  <a:lnTo>
                    <a:pt x="998" y="391"/>
                  </a:lnTo>
                  <a:lnTo>
                    <a:pt x="999" y="397"/>
                  </a:lnTo>
                  <a:lnTo>
                    <a:pt x="999" y="403"/>
                  </a:lnTo>
                  <a:lnTo>
                    <a:pt x="999" y="410"/>
                  </a:lnTo>
                  <a:lnTo>
                    <a:pt x="997" y="416"/>
                  </a:lnTo>
                  <a:lnTo>
                    <a:pt x="995" y="421"/>
                  </a:lnTo>
                  <a:lnTo>
                    <a:pt x="993" y="426"/>
                  </a:lnTo>
                  <a:lnTo>
                    <a:pt x="993" y="426"/>
                  </a:lnTo>
                  <a:lnTo>
                    <a:pt x="989" y="431"/>
                  </a:lnTo>
                  <a:lnTo>
                    <a:pt x="985" y="435"/>
                  </a:lnTo>
                  <a:lnTo>
                    <a:pt x="981" y="439"/>
                  </a:lnTo>
                  <a:lnTo>
                    <a:pt x="977" y="441"/>
                  </a:lnTo>
                  <a:lnTo>
                    <a:pt x="972" y="443"/>
                  </a:lnTo>
                  <a:lnTo>
                    <a:pt x="967" y="445"/>
                  </a:lnTo>
                  <a:lnTo>
                    <a:pt x="962" y="445"/>
                  </a:lnTo>
                  <a:lnTo>
                    <a:pt x="955" y="446"/>
                  </a:lnTo>
                  <a:lnTo>
                    <a:pt x="955" y="446"/>
                  </a:lnTo>
                  <a:lnTo>
                    <a:pt x="934" y="444"/>
                  </a:lnTo>
                  <a:lnTo>
                    <a:pt x="913" y="441"/>
                  </a:lnTo>
                  <a:lnTo>
                    <a:pt x="893" y="435"/>
                  </a:lnTo>
                  <a:lnTo>
                    <a:pt x="875" y="429"/>
                  </a:lnTo>
                  <a:lnTo>
                    <a:pt x="857" y="421"/>
                  </a:lnTo>
                  <a:lnTo>
                    <a:pt x="840" y="413"/>
                  </a:lnTo>
                  <a:lnTo>
                    <a:pt x="824" y="402"/>
                  </a:lnTo>
                  <a:lnTo>
                    <a:pt x="809" y="391"/>
                  </a:lnTo>
                  <a:lnTo>
                    <a:pt x="795" y="380"/>
                  </a:lnTo>
                  <a:lnTo>
                    <a:pt x="782" y="367"/>
                  </a:lnTo>
                  <a:lnTo>
                    <a:pt x="769" y="354"/>
                  </a:lnTo>
                  <a:lnTo>
                    <a:pt x="757" y="340"/>
                  </a:lnTo>
                  <a:lnTo>
                    <a:pt x="746" y="327"/>
                  </a:lnTo>
                  <a:lnTo>
                    <a:pt x="735" y="312"/>
                  </a:lnTo>
                  <a:lnTo>
                    <a:pt x="715" y="285"/>
                  </a:lnTo>
                  <a:lnTo>
                    <a:pt x="715" y="285"/>
                  </a:lnTo>
                  <a:lnTo>
                    <a:pt x="690" y="245"/>
                  </a:lnTo>
                  <a:lnTo>
                    <a:pt x="690" y="245"/>
                  </a:lnTo>
                  <a:lnTo>
                    <a:pt x="673" y="217"/>
                  </a:lnTo>
                  <a:lnTo>
                    <a:pt x="653" y="190"/>
                  </a:lnTo>
                  <a:lnTo>
                    <a:pt x="644" y="177"/>
                  </a:lnTo>
                  <a:lnTo>
                    <a:pt x="633" y="163"/>
                  </a:lnTo>
                  <a:lnTo>
                    <a:pt x="623" y="151"/>
                  </a:lnTo>
                  <a:lnTo>
                    <a:pt x="612" y="140"/>
                  </a:lnTo>
                  <a:lnTo>
                    <a:pt x="600" y="129"/>
                  </a:lnTo>
                  <a:lnTo>
                    <a:pt x="588" y="119"/>
                  </a:lnTo>
                  <a:lnTo>
                    <a:pt x="575" y="111"/>
                  </a:lnTo>
                  <a:lnTo>
                    <a:pt x="561" y="103"/>
                  </a:lnTo>
                  <a:lnTo>
                    <a:pt x="547" y="97"/>
                  </a:lnTo>
                  <a:lnTo>
                    <a:pt x="532" y="93"/>
                  </a:lnTo>
                  <a:lnTo>
                    <a:pt x="516" y="90"/>
                  </a:lnTo>
                  <a:lnTo>
                    <a:pt x="499" y="89"/>
                  </a:lnTo>
                  <a:lnTo>
                    <a:pt x="499" y="89"/>
                  </a:lnTo>
                  <a:lnTo>
                    <a:pt x="483" y="90"/>
                  </a:lnTo>
                  <a:lnTo>
                    <a:pt x="466" y="93"/>
                  </a:lnTo>
                  <a:lnTo>
                    <a:pt x="452" y="97"/>
                  </a:lnTo>
                  <a:lnTo>
                    <a:pt x="437" y="103"/>
                  </a:lnTo>
                  <a:lnTo>
                    <a:pt x="424" y="111"/>
                  </a:lnTo>
                  <a:lnTo>
                    <a:pt x="411" y="119"/>
                  </a:lnTo>
                  <a:lnTo>
                    <a:pt x="398" y="129"/>
                  </a:lnTo>
                  <a:lnTo>
                    <a:pt x="387" y="140"/>
                  </a:lnTo>
                  <a:lnTo>
                    <a:pt x="375" y="151"/>
                  </a:lnTo>
                  <a:lnTo>
                    <a:pt x="365" y="163"/>
                  </a:lnTo>
                  <a:lnTo>
                    <a:pt x="355" y="177"/>
                  </a:lnTo>
                  <a:lnTo>
                    <a:pt x="345" y="190"/>
                  </a:lnTo>
                  <a:lnTo>
                    <a:pt x="326" y="217"/>
                  </a:lnTo>
                  <a:lnTo>
                    <a:pt x="308" y="245"/>
                  </a:lnTo>
                  <a:lnTo>
                    <a:pt x="308" y="245"/>
                  </a:lnTo>
                  <a:lnTo>
                    <a:pt x="283" y="285"/>
                  </a:lnTo>
                  <a:lnTo>
                    <a:pt x="283" y="285"/>
                  </a:lnTo>
                  <a:lnTo>
                    <a:pt x="263" y="312"/>
                  </a:lnTo>
                  <a:lnTo>
                    <a:pt x="253" y="327"/>
                  </a:lnTo>
                  <a:lnTo>
                    <a:pt x="241" y="340"/>
                  </a:lnTo>
                  <a:lnTo>
                    <a:pt x="230" y="354"/>
                  </a:lnTo>
                  <a:lnTo>
                    <a:pt x="217" y="367"/>
                  </a:lnTo>
                  <a:lnTo>
                    <a:pt x="203" y="380"/>
                  </a:lnTo>
                  <a:lnTo>
                    <a:pt x="189" y="391"/>
                  </a:lnTo>
                  <a:lnTo>
                    <a:pt x="174" y="402"/>
                  </a:lnTo>
                  <a:lnTo>
                    <a:pt x="158" y="413"/>
                  </a:lnTo>
                  <a:lnTo>
                    <a:pt x="141" y="421"/>
                  </a:lnTo>
                  <a:lnTo>
                    <a:pt x="124" y="429"/>
                  </a:lnTo>
                  <a:lnTo>
                    <a:pt x="105" y="435"/>
                  </a:lnTo>
                  <a:lnTo>
                    <a:pt x="86" y="441"/>
                  </a:lnTo>
                  <a:lnTo>
                    <a:pt x="65" y="444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27" y="443"/>
                  </a:lnTo>
                  <a:lnTo>
                    <a:pt x="22" y="441"/>
                  </a:lnTo>
                  <a:lnTo>
                    <a:pt x="17" y="439"/>
                  </a:lnTo>
                  <a:lnTo>
                    <a:pt x="13" y="435"/>
                  </a:lnTo>
                  <a:lnTo>
                    <a:pt x="9" y="431"/>
                  </a:lnTo>
                  <a:lnTo>
                    <a:pt x="6" y="427"/>
                  </a:lnTo>
                  <a:lnTo>
                    <a:pt x="6" y="427"/>
                  </a:lnTo>
                  <a:lnTo>
                    <a:pt x="3" y="421"/>
                  </a:lnTo>
                  <a:lnTo>
                    <a:pt x="1" y="415"/>
                  </a:lnTo>
                  <a:lnTo>
                    <a:pt x="0" y="409"/>
                  </a:lnTo>
                  <a:lnTo>
                    <a:pt x="0" y="402"/>
                  </a:lnTo>
                  <a:lnTo>
                    <a:pt x="0" y="402"/>
                  </a:lnTo>
                  <a:close/>
                  <a:moveTo>
                    <a:pt x="981" y="402"/>
                  </a:moveTo>
                  <a:lnTo>
                    <a:pt x="981" y="402"/>
                  </a:lnTo>
                  <a:lnTo>
                    <a:pt x="980" y="395"/>
                  </a:lnTo>
                  <a:lnTo>
                    <a:pt x="978" y="388"/>
                  </a:lnTo>
                  <a:lnTo>
                    <a:pt x="978" y="388"/>
                  </a:lnTo>
                  <a:lnTo>
                    <a:pt x="975" y="384"/>
                  </a:lnTo>
                  <a:lnTo>
                    <a:pt x="970" y="380"/>
                  </a:lnTo>
                  <a:lnTo>
                    <a:pt x="964" y="376"/>
                  </a:lnTo>
                  <a:lnTo>
                    <a:pt x="961" y="375"/>
                  </a:lnTo>
                  <a:lnTo>
                    <a:pt x="955" y="374"/>
                  </a:lnTo>
                  <a:lnTo>
                    <a:pt x="955" y="374"/>
                  </a:lnTo>
                  <a:lnTo>
                    <a:pt x="937" y="373"/>
                  </a:lnTo>
                  <a:lnTo>
                    <a:pt x="919" y="370"/>
                  </a:lnTo>
                  <a:lnTo>
                    <a:pt x="903" y="365"/>
                  </a:lnTo>
                  <a:lnTo>
                    <a:pt x="887" y="358"/>
                  </a:lnTo>
                  <a:lnTo>
                    <a:pt x="872" y="351"/>
                  </a:lnTo>
                  <a:lnTo>
                    <a:pt x="858" y="341"/>
                  </a:lnTo>
                  <a:lnTo>
                    <a:pt x="845" y="331"/>
                  </a:lnTo>
                  <a:lnTo>
                    <a:pt x="833" y="320"/>
                  </a:lnTo>
                  <a:lnTo>
                    <a:pt x="820" y="307"/>
                  </a:lnTo>
                  <a:lnTo>
                    <a:pt x="809" y="295"/>
                  </a:lnTo>
                  <a:lnTo>
                    <a:pt x="799" y="281"/>
                  </a:lnTo>
                  <a:lnTo>
                    <a:pt x="788" y="267"/>
                  </a:lnTo>
                  <a:lnTo>
                    <a:pt x="769" y="239"/>
                  </a:lnTo>
                  <a:lnTo>
                    <a:pt x="750" y="210"/>
                  </a:lnTo>
                  <a:lnTo>
                    <a:pt x="750" y="210"/>
                  </a:lnTo>
                  <a:lnTo>
                    <a:pt x="725" y="171"/>
                  </a:lnTo>
                  <a:lnTo>
                    <a:pt x="725" y="171"/>
                  </a:lnTo>
                  <a:lnTo>
                    <a:pt x="706" y="144"/>
                  </a:lnTo>
                  <a:lnTo>
                    <a:pt x="685" y="117"/>
                  </a:lnTo>
                  <a:lnTo>
                    <a:pt x="674" y="103"/>
                  </a:lnTo>
                  <a:lnTo>
                    <a:pt x="661" y="91"/>
                  </a:lnTo>
                  <a:lnTo>
                    <a:pt x="649" y="80"/>
                  </a:lnTo>
                  <a:lnTo>
                    <a:pt x="636" y="68"/>
                  </a:lnTo>
                  <a:lnTo>
                    <a:pt x="621" y="57"/>
                  </a:lnTo>
                  <a:lnTo>
                    <a:pt x="606" y="48"/>
                  </a:lnTo>
                  <a:lnTo>
                    <a:pt x="590" y="39"/>
                  </a:lnTo>
                  <a:lnTo>
                    <a:pt x="574" y="32"/>
                  </a:lnTo>
                  <a:lnTo>
                    <a:pt x="556" y="26"/>
                  </a:lnTo>
                  <a:lnTo>
                    <a:pt x="539" y="22"/>
                  </a:lnTo>
                  <a:lnTo>
                    <a:pt x="519" y="19"/>
                  </a:lnTo>
                  <a:lnTo>
                    <a:pt x="499" y="19"/>
                  </a:lnTo>
                  <a:lnTo>
                    <a:pt x="499" y="19"/>
                  </a:lnTo>
                  <a:lnTo>
                    <a:pt x="480" y="19"/>
                  </a:lnTo>
                  <a:lnTo>
                    <a:pt x="460" y="22"/>
                  </a:lnTo>
                  <a:lnTo>
                    <a:pt x="442" y="26"/>
                  </a:lnTo>
                  <a:lnTo>
                    <a:pt x="425" y="32"/>
                  </a:lnTo>
                  <a:lnTo>
                    <a:pt x="409" y="39"/>
                  </a:lnTo>
                  <a:lnTo>
                    <a:pt x="392" y="48"/>
                  </a:lnTo>
                  <a:lnTo>
                    <a:pt x="378" y="57"/>
                  </a:lnTo>
                  <a:lnTo>
                    <a:pt x="363" y="68"/>
                  </a:lnTo>
                  <a:lnTo>
                    <a:pt x="350" y="80"/>
                  </a:lnTo>
                  <a:lnTo>
                    <a:pt x="337" y="91"/>
                  </a:lnTo>
                  <a:lnTo>
                    <a:pt x="325" y="103"/>
                  </a:lnTo>
                  <a:lnTo>
                    <a:pt x="314" y="117"/>
                  </a:lnTo>
                  <a:lnTo>
                    <a:pt x="292" y="144"/>
                  </a:lnTo>
                  <a:lnTo>
                    <a:pt x="273" y="171"/>
                  </a:lnTo>
                  <a:lnTo>
                    <a:pt x="273" y="171"/>
                  </a:lnTo>
                  <a:lnTo>
                    <a:pt x="248" y="210"/>
                  </a:lnTo>
                  <a:lnTo>
                    <a:pt x="248" y="210"/>
                  </a:lnTo>
                  <a:lnTo>
                    <a:pt x="230" y="239"/>
                  </a:lnTo>
                  <a:lnTo>
                    <a:pt x="210" y="267"/>
                  </a:lnTo>
                  <a:lnTo>
                    <a:pt x="200" y="281"/>
                  </a:lnTo>
                  <a:lnTo>
                    <a:pt x="189" y="295"/>
                  </a:lnTo>
                  <a:lnTo>
                    <a:pt x="177" y="307"/>
                  </a:lnTo>
                  <a:lnTo>
                    <a:pt x="166" y="320"/>
                  </a:lnTo>
                  <a:lnTo>
                    <a:pt x="154" y="331"/>
                  </a:lnTo>
                  <a:lnTo>
                    <a:pt x="140" y="341"/>
                  </a:lnTo>
                  <a:lnTo>
                    <a:pt x="126" y="351"/>
                  </a:lnTo>
                  <a:lnTo>
                    <a:pt x="111" y="358"/>
                  </a:lnTo>
                  <a:lnTo>
                    <a:pt x="96" y="365"/>
                  </a:lnTo>
                  <a:lnTo>
                    <a:pt x="79" y="370"/>
                  </a:lnTo>
                  <a:lnTo>
                    <a:pt x="62" y="373"/>
                  </a:lnTo>
                  <a:lnTo>
                    <a:pt x="42" y="374"/>
                  </a:lnTo>
                  <a:lnTo>
                    <a:pt x="42" y="374"/>
                  </a:lnTo>
                  <a:lnTo>
                    <a:pt x="38" y="375"/>
                  </a:lnTo>
                  <a:lnTo>
                    <a:pt x="34" y="376"/>
                  </a:lnTo>
                  <a:lnTo>
                    <a:pt x="28" y="380"/>
                  </a:lnTo>
                  <a:lnTo>
                    <a:pt x="24" y="384"/>
                  </a:lnTo>
                  <a:lnTo>
                    <a:pt x="21" y="388"/>
                  </a:lnTo>
                  <a:lnTo>
                    <a:pt x="21" y="388"/>
                  </a:lnTo>
                  <a:lnTo>
                    <a:pt x="18" y="395"/>
                  </a:lnTo>
                  <a:lnTo>
                    <a:pt x="17" y="402"/>
                  </a:lnTo>
                  <a:lnTo>
                    <a:pt x="18" y="411"/>
                  </a:lnTo>
                  <a:lnTo>
                    <a:pt x="22" y="418"/>
                  </a:lnTo>
                  <a:lnTo>
                    <a:pt x="22" y="418"/>
                  </a:lnTo>
                  <a:lnTo>
                    <a:pt x="24" y="421"/>
                  </a:lnTo>
                  <a:lnTo>
                    <a:pt x="29" y="424"/>
                  </a:lnTo>
                  <a:lnTo>
                    <a:pt x="34" y="427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42" y="428"/>
                  </a:lnTo>
                  <a:lnTo>
                    <a:pt x="63" y="426"/>
                  </a:lnTo>
                  <a:lnTo>
                    <a:pt x="81" y="423"/>
                  </a:lnTo>
                  <a:lnTo>
                    <a:pt x="100" y="419"/>
                  </a:lnTo>
                  <a:lnTo>
                    <a:pt x="118" y="413"/>
                  </a:lnTo>
                  <a:lnTo>
                    <a:pt x="134" y="405"/>
                  </a:lnTo>
                  <a:lnTo>
                    <a:pt x="150" y="397"/>
                  </a:lnTo>
                  <a:lnTo>
                    <a:pt x="164" y="388"/>
                  </a:lnTo>
                  <a:lnTo>
                    <a:pt x="178" y="378"/>
                  </a:lnTo>
                  <a:lnTo>
                    <a:pt x="192" y="367"/>
                  </a:lnTo>
                  <a:lnTo>
                    <a:pt x="204" y="355"/>
                  </a:lnTo>
                  <a:lnTo>
                    <a:pt x="217" y="342"/>
                  </a:lnTo>
                  <a:lnTo>
                    <a:pt x="228" y="330"/>
                  </a:lnTo>
                  <a:lnTo>
                    <a:pt x="249" y="303"/>
                  </a:lnTo>
                  <a:lnTo>
                    <a:pt x="268" y="275"/>
                  </a:lnTo>
                  <a:lnTo>
                    <a:pt x="268" y="275"/>
                  </a:lnTo>
                  <a:lnTo>
                    <a:pt x="294" y="236"/>
                  </a:lnTo>
                  <a:lnTo>
                    <a:pt x="294" y="236"/>
                  </a:lnTo>
                  <a:lnTo>
                    <a:pt x="313" y="207"/>
                  </a:lnTo>
                  <a:lnTo>
                    <a:pt x="332" y="178"/>
                  </a:lnTo>
                  <a:lnTo>
                    <a:pt x="342" y="163"/>
                  </a:lnTo>
                  <a:lnTo>
                    <a:pt x="353" y="150"/>
                  </a:lnTo>
                  <a:lnTo>
                    <a:pt x="364" y="137"/>
                  </a:lnTo>
                  <a:lnTo>
                    <a:pt x="377" y="124"/>
                  </a:lnTo>
                  <a:lnTo>
                    <a:pt x="389" y="114"/>
                  </a:lnTo>
                  <a:lnTo>
                    <a:pt x="402" y="103"/>
                  </a:lnTo>
                  <a:lnTo>
                    <a:pt x="416" y="94"/>
                  </a:lnTo>
                  <a:lnTo>
                    <a:pt x="431" y="86"/>
                  </a:lnTo>
                  <a:lnTo>
                    <a:pt x="447" y="80"/>
                  </a:lnTo>
                  <a:lnTo>
                    <a:pt x="463" y="76"/>
                  </a:lnTo>
                  <a:lnTo>
                    <a:pt x="481" y="72"/>
                  </a:lnTo>
                  <a:lnTo>
                    <a:pt x="499" y="71"/>
                  </a:lnTo>
                  <a:lnTo>
                    <a:pt x="499" y="71"/>
                  </a:lnTo>
                  <a:lnTo>
                    <a:pt x="518" y="72"/>
                  </a:lnTo>
                  <a:lnTo>
                    <a:pt x="535" y="76"/>
                  </a:lnTo>
                  <a:lnTo>
                    <a:pt x="552" y="80"/>
                  </a:lnTo>
                  <a:lnTo>
                    <a:pt x="567" y="86"/>
                  </a:lnTo>
                  <a:lnTo>
                    <a:pt x="582" y="94"/>
                  </a:lnTo>
                  <a:lnTo>
                    <a:pt x="596" y="103"/>
                  </a:lnTo>
                  <a:lnTo>
                    <a:pt x="610" y="114"/>
                  </a:lnTo>
                  <a:lnTo>
                    <a:pt x="622" y="125"/>
                  </a:lnTo>
                  <a:lnTo>
                    <a:pt x="633" y="137"/>
                  </a:lnTo>
                  <a:lnTo>
                    <a:pt x="645" y="150"/>
                  </a:lnTo>
                  <a:lnTo>
                    <a:pt x="656" y="163"/>
                  </a:lnTo>
                  <a:lnTo>
                    <a:pt x="666" y="178"/>
                  </a:lnTo>
                  <a:lnTo>
                    <a:pt x="686" y="207"/>
                  </a:lnTo>
                  <a:lnTo>
                    <a:pt x="705" y="236"/>
                  </a:lnTo>
                  <a:lnTo>
                    <a:pt x="705" y="236"/>
                  </a:lnTo>
                  <a:lnTo>
                    <a:pt x="730" y="275"/>
                  </a:lnTo>
                  <a:lnTo>
                    <a:pt x="730" y="275"/>
                  </a:lnTo>
                  <a:lnTo>
                    <a:pt x="749" y="303"/>
                  </a:lnTo>
                  <a:lnTo>
                    <a:pt x="771" y="330"/>
                  </a:lnTo>
                  <a:lnTo>
                    <a:pt x="782" y="342"/>
                  </a:lnTo>
                  <a:lnTo>
                    <a:pt x="794" y="355"/>
                  </a:lnTo>
                  <a:lnTo>
                    <a:pt x="807" y="367"/>
                  </a:lnTo>
                  <a:lnTo>
                    <a:pt x="820" y="378"/>
                  </a:lnTo>
                  <a:lnTo>
                    <a:pt x="835" y="388"/>
                  </a:lnTo>
                  <a:lnTo>
                    <a:pt x="849" y="397"/>
                  </a:lnTo>
                  <a:lnTo>
                    <a:pt x="865" y="405"/>
                  </a:lnTo>
                  <a:lnTo>
                    <a:pt x="881" y="413"/>
                  </a:lnTo>
                  <a:lnTo>
                    <a:pt x="899" y="419"/>
                  </a:lnTo>
                  <a:lnTo>
                    <a:pt x="917" y="423"/>
                  </a:lnTo>
                  <a:lnTo>
                    <a:pt x="936" y="426"/>
                  </a:lnTo>
                  <a:lnTo>
                    <a:pt x="956" y="428"/>
                  </a:lnTo>
                  <a:lnTo>
                    <a:pt x="956" y="428"/>
                  </a:lnTo>
                  <a:lnTo>
                    <a:pt x="964" y="427"/>
                  </a:lnTo>
                  <a:lnTo>
                    <a:pt x="970" y="424"/>
                  </a:lnTo>
                  <a:lnTo>
                    <a:pt x="974" y="421"/>
                  </a:lnTo>
                  <a:lnTo>
                    <a:pt x="977" y="418"/>
                  </a:lnTo>
                  <a:lnTo>
                    <a:pt x="977" y="418"/>
                  </a:lnTo>
                  <a:lnTo>
                    <a:pt x="980" y="411"/>
                  </a:lnTo>
                  <a:lnTo>
                    <a:pt x="981" y="402"/>
                  </a:lnTo>
                  <a:lnTo>
                    <a:pt x="981" y="40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A0375984-5BC7-E279-C0AC-7E209F92B303}"/>
              </a:ext>
            </a:extLst>
          </p:cNvPr>
          <p:cNvCxnSpPr/>
          <p:nvPr/>
        </p:nvCxnSpPr>
        <p:spPr bwMode="auto">
          <a:xfrm>
            <a:off x="9173415" y="4341161"/>
            <a:ext cx="732891" cy="0"/>
          </a:xfrm>
          <a:prstGeom prst="line">
            <a:avLst/>
          </a:prstGeom>
          <a:noFill/>
          <a:ln w="381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4952CAC3-B6A8-A492-0253-B585E1A5405C}"/>
              </a:ext>
            </a:extLst>
          </p:cNvPr>
          <p:cNvGrpSpPr/>
          <p:nvPr/>
        </p:nvGrpSpPr>
        <p:grpSpPr>
          <a:xfrm>
            <a:off x="9750293" y="4302124"/>
            <a:ext cx="162593" cy="73248"/>
            <a:chOff x="4153056" y="4290995"/>
            <a:chExt cx="162593" cy="73248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C1FBF656-6DF3-4A8F-32FE-63932741DFFD}"/>
                </a:ext>
              </a:extLst>
            </p:cNvPr>
            <p:cNvSpPr/>
            <p:nvPr/>
          </p:nvSpPr>
          <p:spPr bwMode="auto">
            <a:xfrm>
              <a:off x="4153056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39918883-6CD0-A420-0ADA-23B72336CA97}"/>
                </a:ext>
              </a:extLst>
            </p:cNvPr>
            <p:cNvSpPr/>
            <p:nvPr/>
          </p:nvSpPr>
          <p:spPr bwMode="auto">
            <a:xfrm>
              <a:off x="4196260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B8DD50C8-FDE0-86F2-A2B3-32CB4BA789A4}"/>
                </a:ext>
              </a:extLst>
            </p:cNvPr>
            <p:cNvSpPr/>
            <p:nvPr/>
          </p:nvSpPr>
          <p:spPr bwMode="auto">
            <a:xfrm>
              <a:off x="4242401" y="4290995"/>
              <a:ext cx="73248" cy="73248"/>
            </a:xfrm>
            <a:prstGeom prst="ellipse">
              <a:avLst/>
            </a:prstGeom>
            <a:solidFill>
              <a:schemeClr val="tx1"/>
            </a:solidFill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1A2126A8-6699-2DD4-D2DC-66BAE3F5112E}"/>
              </a:ext>
            </a:extLst>
          </p:cNvPr>
          <p:cNvCxnSpPr/>
          <p:nvPr/>
        </p:nvCxnSpPr>
        <p:spPr bwMode="auto">
          <a:xfrm flipV="1">
            <a:off x="9613620" y="4375372"/>
            <a:ext cx="0" cy="288224"/>
          </a:xfrm>
          <a:prstGeom prst="straightConnector1">
            <a:avLst/>
          </a:prstGeom>
          <a:noFill/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0BDB0ED9-4C47-CF42-BEB3-0D1BF4FF32BA}"/>
              </a:ext>
            </a:extLst>
          </p:cNvPr>
          <p:cNvCxnSpPr>
            <a:cxnSpLocks/>
          </p:cNvCxnSpPr>
          <p:nvPr/>
        </p:nvCxnSpPr>
        <p:spPr bwMode="auto">
          <a:xfrm flipV="1">
            <a:off x="9613620" y="3737785"/>
            <a:ext cx="0" cy="497186"/>
          </a:xfrm>
          <a:prstGeom prst="straightConnector1">
            <a:avLst/>
          </a:prstGeom>
          <a:noFill/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C16E273B-8515-2C5E-601E-648F3E34FEAA}"/>
              </a:ext>
            </a:extLst>
          </p:cNvPr>
          <p:cNvSpPr/>
          <p:nvPr/>
        </p:nvSpPr>
        <p:spPr bwMode="auto">
          <a:xfrm>
            <a:off x="8873837" y="1902485"/>
            <a:ext cx="914400" cy="1238250"/>
          </a:xfrm>
          <a:custGeom>
            <a:avLst/>
            <a:gdLst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  <a:gd name="connsiteX0" fmla="*/ 914400 w 914400"/>
              <a:gd name="connsiteY0" fmla="*/ 1238250 h 1238250"/>
              <a:gd name="connsiteX1" fmla="*/ 752475 w 914400"/>
              <a:gd name="connsiteY1" fmla="*/ 447675 h 1238250"/>
              <a:gd name="connsiteX2" fmla="*/ 0 w 914400"/>
              <a:gd name="connsiteY2" fmla="*/ 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238250">
                <a:moveTo>
                  <a:pt x="914400" y="1238250"/>
                </a:moveTo>
                <a:cubicBezTo>
                  <a:pt x="909637" y="946150"/>
                  <a:pt x="904875" y="654050"/>
                  <a:pt x="752475" y="447675"/>
                </a:cubicBezTo>
                <a:cubicBezTo>
                  <a:pt x="590550" y="174625"/>
                  <a:pt x="300037" y="120650"/>
                  <a:pt x="0" y="0"/>
                </a:cubicBez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FE91F9B7-8781-833C-5FDE-7E5FEDA5857D}"/>
              </a:ext>
            </a:extLst>
          </p:cNvPr>
          <p:cNvSpPr txBox="1"/>
          <p:nvPr/>
        </p:nvSpPr>
        <p:spPr bwMode="auto">
          <a:xfrm>
            <a:off x="9124276" y="1655017"/>
            <a:ext cx="2110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serum Z-AAT </a:t>
            </a: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↓↓</a:t>
            </a:r>
            <a:endParaRPr 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2E09AB78-3C57-8D74-6D87-ACF162D166F2}"/>
              </a:ext>
            </a:extLst>
          </p:cNvPr>
          <p:cNvSpPr txBox="1"/>
          <p:nvPr/>
        </p:nvSpPr>
        <p:spPr bwMode="auto">
          <a:xfrm>
            <a:off x="9777868" y="2474115"/>
            <a:ext cx="5822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G-A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4D2E2CAC-D351-AAA5-3A50-8632E906A771}"/>
              </a:ext>
            </a:extLst>
          </p:cNvPr>
          <p:cNvSpPr txBox="1"/>
          <p:nvPr/>
        </p:nvSpPr>
        <p:spPr bwMode="auto">
          <a:xfrm>
            <a:off x="10922685" y="3537730"/>
            <a:ext cx="4539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ER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55705F13-746D-03FF-D2F0-4946480C35DC}"/>
              </a:ext>
            </a:extLst>
          </p:cNvPr>
          <p:cNvSpPr txBox="1"/>
          <p:nvPr/>
        </p:nvSpPr>
        <p:spPr bwMode="auto">
          <a:xfrm>
            <a:off x="9915155" y="4139806"/>
            <a:ext cx="861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mRNA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79FA677-86B1-BFC1-B48F-B5A0CA0BF5C9}"/>
              </a:ext>
            </a:extLst>
          </p:cNvPr>
          <p:cNvSpPr txBox="1"/>
          <p:nvPr/>
        </p:nvSpPr>
        <p:spPr bwMode="auto">
          <a:xfrm>
            <a:off x="9243699" y="4800050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Pi*ZZ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4FA825EF-FCD8-01C4-34F5-14322B689919}"/>
              </a:ext>
            </a:extLst>
          </p:cNvPr>
          <p:cNvSpPr txBox="1"/>
          <p:nvPr/>
        </p:nvSpPr>
        <p:spPr bwMode="auto">
          <a:xfrm>
            <a:off x="10187480" y="4868300"/>
            <a:ext cx="10005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nucleus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039E413-CC6C-DE43-B979-656D04FDFC21}"/>
              </a:ext>
            </a:extLst>
          </p:cNvPr>
          <p:cNvSpPr txBox="1"/>
          <p:nvPr/>
        </p:nvSpPr>
        <p:spPr bwMode="auto">
          <a:xfrm>
            <a:off x="7247389" y="1671005"/>
            <a:ext cx="11900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>
                <a:solidFill>
                  <a:schemeClr val="bg1"/>
                </a:solidFill>
                <a:latin typeface="Calibri" panose="020F0502020204030204" pitchFamily="34" charset="0"/>
              </a:rPr>
              <a:t>Fazirsiran</a:t>
            </a:r>
          </a:p>
        </p:txBody>
      </p: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5A0D225-2BED-CE5C-E2B4-018C455BD509}"/>
              </a:ext>
            </a:extLst>
          </p:cNvPr>
          <p:cNvGrpSpPr/>
          <p:nvPr/>
        </p:nvGrpSpPr>
        <p:grpSpPr>
          <a:xfrm>
            <a:off x="6498837" y="1791936"/>
            <a:ext cx="774607" cy="156853"/>
            <a:chOff x="4670297" y="5805212"/>
            <a:chExt cx="912108" cy="184696"/>
          </a:xfrm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14062922-E569-B434-88EB-699E549054FD}"/>
                </a:ext>
              </a:extLst>
            </p:cNvPr>
            <p:cNvGrpSpPr/>
            <p:nvPr/>
          </p:nvGrpSpPr>
          <p:grpSpPr>
            <a:xfrm>
              <a:off x="4842324" y="5852420"/>
              <a:ext cx="740081" cy="91367"/>
              <a:chOff x="4842324" y="5852420"/>
              <a:chExt cx="740081" cy="91367"/>
            </a:xfrm>
          </p:grpSpPr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23E4E9C2-DE3A-EE69-22DF-BC8F67F05670}"/>
                  </a:ext>
                </a:extLst>
              </p:cNvPr>
              <p:cNvGrpSpPr/>
              <p:nvPr/>
            </p:nvGrpSpPr>
            <p:grpSpPr>
              <a:xfrm>
                <a:off x="5194136" y="5852738"/>
                <a:ext cx="388269" cy="91049"/>
                <a:chOff x="5005262" y="5852738"/>
                <a:chExt cx="577143" cy="135340"/>
              </a:xfrm>
            </p:grpSpPr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84EED580-38E2-6D36-9518-B2B322E9E242}"/>
                    </a:ext>
                  </a:extLst>
                </p:cNvPr>
                <p:cNvGrpSpPr/>
                <p:nvPr/>
              </p:nvGrpSpPr>
              <p:grpSpPr>
                <a:xfrm>
                  <a:off x="5034616" y="5860503"/>
                  <a:ext cx="518966" cy="126429"/>
                  <a:chOff x="3562111" y="3517100"/>
                  <a:chExt cx="518966" cy="126429"/>
                </a:xfrm>
              </p:grpSpPr>
              <p:grpSp>
                <p:nvGrpSpPr>
                  <p:cNvPr id="242" name="Group 241">
                    <a:extLst>
                      <a:ext uri="{FF2B5EF4-FFF2-40B4-BE49-F238E27FC236}">
                        <a16:creationId xmlns:a16="http://schemas.microsoft.com/office/drawing/2014/main" id="{E83DD2CA-4DCE-CC44-CB2F-00E036B58D3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593122" y="3486089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252" name="Straight Connector 251">
                      <a:extLst>
                        <a:ext uri="{FF2B5EF4-FFF2-40B4-BE49-F238E27FC236}">
                          <a16:creationId xmlns:a16="http://schemas.microsoft.com/office/drawing/2014/main" id="{DF471392-F31A-ECF1-7B10-10460F7DEA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3" name="Straight Connector 252">
                      <a:extLst>
                        <a:ext uri="{FF2B5EF4-FFF2-40B4-BE49-F238E27FC236}">
                          <a16:creationId xmlns:a16="http://schemas.microsoft.com/office/drawing/2014/main" id="{153EA1FE-2EA9-7102-0570-2439DB8A87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4" name="Straight Connector 253">
                      <a:extLst>
                        <a:ext uri="{FF2B5EF4-FFF2-40B4-BE49-F238E27FC236}">
                          <a16:creationId xmlns:a16="http://schemas.microsoft.com/office/drawing/2014/main" id="{8F3276AC-4586-0A94-EBC0-191FD67A9B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5" name="Straight Connector 254">
                      <a:extLst>
                        <a:ext uri="{FF2B5EF4-FFF2-40B4-BE49-F238E27FC236}">
                          <a16:creationId xmlns:a16="http://schemas.microsoft.com/office/drawing/2014/main" id="{ED27147C-704C-238A-610C-0A1530EDFA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6" name="Straight Connector 255">
                      <a:extLst>
                        <a:ext uri="{FF2B5EF4-FFF2-40B4-BE49-F238E27FC236}">
                          <a16:creationId xmlns:a16="http://schemas.microsoft.com/office/drawing/2014/main" id="{51E34B4D-0D21-5017-9451-D37CABFA119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43" name="Group 242">
                    <a:extLst>
                      <a:ext uri="{FF2B5EF4-FFF2-40B4-BE49-F238E27FC236}">
                        <a16:creationId xmlns:a16="http://schemas.microsoft.com/office/drawing/2014/main" id="{13866074-27E8-2DAD-A57F-1A7015FD26C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830530" y="3486605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247" name="Straight Connector 246">
                      <a:extLst>
                        <a:ext uri="{FF2B5EF4-FFF2-40B4-BE49-F238E27FC236}">
                          <a16:creationId xmlns:a16="http://schemas.microsoft.com/office/drawing/2014/main" id="{396F55E2-1995-C05C-A438-A4B52F383C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48" name="Straight Connector 247">
                      <a:extLst>
                        <a:ext uri="{FF2B5EF4-FFF2-40B4-BE49-F238E27FC236}">
                          <a16:creationId xmlns:a16="http://schemas.microsoft.com/office/drawing/2014/main" id="{68A30B62-1F50-12FE-3312-D36AFF0701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49" name="Straight Connector 248">
                      <a:extLst>
                        <a:ext uri="{FF2B5EF4-FFF2-40B4-BE49-F238E27FC236}">
                          <a16:creationId xmlns:a16="http://schemas.microsoft.com/office/drawing/2014/main" id="{F35A0DC4-1426-974A-38D4-72B496CA31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0" name="Straight Connector 249">
                      <a:extLst>
                        <a:ext uri="{FF2B5EF4-FFF2-40B4-BE49-F238E27FC236}">
                          <a16:creationId xmlns:a16="http://schemas.microsoft.com/office/drawing/2014/main" id="{31532638-22FF-3E52-EEC7-44965A0BCD4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51" name="Straight Connector 250">
                      <a:extLst>
                        <a:ext uri="{FF2B5EF4-FFF2-40B4-BE49-F238E27FC236}">
                          <a16:creationId xmlns:a16="http://schemas.microsoft.com/office/drawing/2014/main" id="{CA2679F9-D388-350F-88CC-9137FA9AC61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44" name="Group 243">
                    <a:extLst>
                      <a:ext uri="{FF2B5EF4-FFF2-40B4-BE49-F238E27FC236}">
                        <a16:creationId xmlns:a16="http://schemas.microsoft.com/office/drawing/2014/main" id="{78D15225-0A87-DB52-A722-190590C54235}"/>
                      </a:ext>
                    </a:extLst>
                  </p:cNvPr>
                  <p:cNvGrpSpPr/>
                  <p:nvPr/>
                </p:nvGrpSpPr>
                <p:grpSpPr>
                  <a:xfrm>
                    <a:off x="4034093" y="3517338"/>
                    <a:ext cx="46984" cy="125913"/>
                    <a:chOff x="4092871" y="3670016"/>
                    <a:chExt cx="46984" cy="125913"/>
                  </a:xfrm>
                </p:grpSpPr>
                <p:cxnSp>
                  <p:nvCxnSpPr>
                    <p:cNvPr id="245" name="Straight Connector 244">
                      <a:extLst>
                        <a:ext uri="{FF2B5EF4-FFF2-40B4-BE49-F238E27FC236}">
                          <a16:creationId xmlns:a16="http://schemas.microsoft.com/office/drawing/2014/main" id="{47094AF1-CEED-030F-4C91-F3D2CF940D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76898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46" name="Straight Connector 245">
                      <a:extLst>
                        <a:ext uri="{FF2B5EF4-FFF2-40B4-BE49-F238E27FC236}">
                          <a16:creationId xmlns:a16="http://schemas.microsoft.com/office/drawing/2014/main" id="{F96FB7D3-2C8D-A74F-679C-8B359EF04BC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29914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cxnSp>
              <p:nvCxnSpPr>
                <p:cNvPr id="257" name="Straight Connector 256">
                  <a:extLst>
                    <a:ext uri="{FF2B5EF4-FFF2-40B4-BE49-F238E27FC236}">
                      <a16:creationId xmlns:a16="http://schemas.microsoft.com/office/drawing/2014/main" id="{F01F1DB3-1FA1-18E9-14C0-06DE684B58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85273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BC1F1B1D-E166-4FB3-C6E8-47448C76EB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98807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BF3013F3-5307-1834-971D-0EBFD1608B2A}"/>
                  </a:ext>
                </a:extLst>
              </p:cNvPr>
              <p:cNvGrpSpPr/>
              <p:nvPr/>
            </p:nvGrpSpPr>
            <p:grpSpPr>
              <a:xfrm>
                <a:off x="4842324" y="5852420"/>
                <a:ext cx="388269" cy="91049"/>
                <a:chOff x="5005262" y="5852738"/>
                <a:chExt cx="577143" cy="135340"/>
              </a:xfrm>
            </p:grpSpPr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2E313A36-0EB1-1419-D276-1B53D175E444}"/>
                    </a:ext>
                  </a:extLst>
                </p:cNvPr>
                <p:cNvGrpSpPr/>
                <p:nvPr/>
              </p:nvGrpSpPr>
              <p:grpSpPr>
                <a:xfrm>
                  <a:off x="5034616" y="5860503"/>
                  <a:ext cx="518966" cy="126429"/>
                  <a:chOff x="3562111" y="3517100"/>
                  <a:chExt cx="518966" cy="126429"/>
                </a:xfrm>
              </p:grpSpPr>
              <p:grpSp>
                <p:nvGrpSpPr>
                  <p:cNvPr id="264" name="Group 263">
                    <a:extLst>
                      <a:ext uri="{FF2B5EF4-FFF2-40B4-BE49-F238E27FC236}">
                        <a16:creationId xmlns:a16="http://schemas.microsoft.com/office/drawing/2014/main" id="{F539DE96-BA59-D5E6-B422-FED1C259E32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593122" y="3486089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274" name="Straight Connector 273">
                      <a:extLst>
                        <a:ext uri="{FF2B5EF4-FFF2-40B4-BE49-F238E27FC236}">
                          <a16:creationId xmlns:a16="http://schemas.microsoft.com/office/drawing/2014/main" id="{EFDC240D-F1F2-0479-2B16-049B3132BB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5" name="Straight Connector 274">
                      <a:extLst>
                        <a:ext uri="{FF2B5EF4-FFF2-40B4-BE49-F238E27FC236}">
                          <a16:creationId xmlns:a16="http://schemas.microsoft.com/office/drawing/2014/main" id="{C9D85E7F-853F-D7C6-AACD-838CB3D2F12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6" name="Straight Connector 275">
                      <a:extLst>
                        <a:ext uri="{FF2B5EF4-FFF2-40B4-BE49-F238E27FC236}">
                          <a16:creationId xmlns:a16="http://schemas.microsoft.com/office/drawing/2014/main" id="{F5C0304D-2D66-8654-DCB8-1BD4DB9C20E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7" name="Straight Connector 276">
                      <a:extLst>
                        <a:ext uri="{FF2B5EF4-FFF2-40B4-BE49-F238E27FC236}">
                          <a16:creationId xmlns:a16="http://schemas.microsoft.com/office/drawing/2014/main" id="{B504720F-327C-779F-1C22-DFDAB0B8934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8" name="Straight Connector 277">
                      <a:extLst>
                        <a:ext uri="{FF2B5EF4-FFF2-40B4-BE49-F238E27FC236}">
                          <a16:creationId xmlns:a16="http://schemas.microsoft.com/office/drawing/2014/main" id="{83ABD004-39A8-6628-84AA-CE4800190B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65" name="Group 264">
                    <a:extLst>
                      <a:ext uri="{FF2B5EF4-FFF2-40B4-BE49-F238E27FC236}">
                        <a16:creationId xmlns:a16="http://schemas.microsoft.com/office/drawing/2014/main" id="{914E6EBC-190B-8CD2-79FD-E2EFD5243E3E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830530" y="3486605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269" name="Straight Connector 268">
                      <a:extLst>
                        <a:ext uri="{FF2B5EF4-FFF2-40B4-BE49-F238E27FC236}">
                          <a16:creationId xmlns:a16="http://schemas.microsoft.com/office/drawing/2014/main" id="{15C1A93C-01E2-176C-0EFF-AB1871FD72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0" name="Straight Connector 269">
                      <a:extLst>
                        <a:ext uri="{FF2B5EF4-FFF2-40B4-BE49-F238E27FC236}">
                          <a16:creationId xmlns:a16="http://schemas.microsoft.com/office/drawing/2014/main" id="{F4B4180B-7717-8891-3E22-7C85F2267D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1" name="Straight Connector 270">
                      <a:extLst>
                        <a:ext uri="{FF2B5EF4-FFF2-40B4-BE49-F238E27FC236}">
                          <a16:creationId xmlns:a16="http://schemas.microsoft.com/office/drawing/2014/main" id="{B34533C9-DEB7-A8E2-4652-CC516ECB65E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2" name="Straight Connector 271">
                      <a:extLst>
                        <a:ext uri="{FF2B5EF4-FFF2-40B4-BE49-F238E27FC236}">
                          <a16:creationId xmlns:a16="http://schemas.microsoft.com/office/drawing/2014/main" id="{722EC226-4264-78A6-B053-C2DDEF8B7A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3" name="Straight Connector 272">
                      <a:extLst>
                        <a:ext uri="{FF2B5EF4-FFF2-40B4-BE49-F238E27FC236}">
                          <a16:creationId xmlns:a16="http://schemas.microsoft.com/office/drawing/2014/main" id="{41E82932-F09D-554B-6F36-1A361C0DA9B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66" name="Group 265">
                    <a:extLst>
                      <a:ext uri="{FF2B5EF4-FFF2-40B4-BE49-F238E27FC236}">
                        <a16:creationId xmlns:a16="http://schemas.microsoft.com/office/drawing/2014/main" id="{60044717-3EF7-C056-56BD-47792E40E07F}"/>
                      </a:ext>
                    </a:extLst>
                  </p:cNvPr>
                  <p:cNvGrpSpPr/>
                  <p:nvPr/>
                </p:nvGrpSpPr>
                <p:grpSpPr>
                  <a:xfrm>
                    <a:off x="4034093" y="3517338"/>
                    <a:ext cx="46984" cy="125913"/>
                    <a:chOff x="4092871" y="3670016"/>
                    <a:chExt cx="46984" cy="125913"/>
                  </a:xfrm>
                </p:grpSpPr>
                <p:cxnSp>
                  <p:nvCxnSpPr>
                    <p:cNvPr id="267" name="Straight Connector 266">
                      <a:extLst>
                        <a:ext uri="{FF2B5EF4-FFF2-40B4-BE49-F238E27FC236}">
                          <a16:creationId xmlns:a16="http://schemas.microsoft.com/office/drawing/2014/main" id="{46D9CEDE-3020-8F08-E08D-D3E7E28207B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76898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68" name="Straight Connector 267">
                      <a:extLst>
                        <a:ext uri="{FF2B5EF4-FFF2-40B4-BE49-F238E27FC236}">
                          <a16:creationId xmlns:a16="http://schemas.microsoft.com/office/drawing/2014/main" id="{6594C4E8-1C35-6223-F110-9A9A023F08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29914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cxnSp>
              <p:nvCxnSpPr>
                <p:cNvPr id="262" name="Straight Connector 261">
                  <a:extLst>
                    <a:ext uri="{FF2B5EF4-FFF2-40B4-BE49-F238E27FC236}">
                      <a16:creationId xmlns:a16="http://schemas.microsoft.com/office/drawing/2014/main" id="{79A77829-C5B1-3129-E975-5B0D90EBC3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85273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3" name="Straight Connector 262">
                  <a:extLst>
                    <a:ext uri="{FF2B5EF4-FFF2-40B4-BE49-F238E27FC236}">
                      <a16:creationId xmlns:a16="http://schemas.microsoft.com/office/drawing/2014/main" id="{50EA6386-38A7-BDA7-4674-C34622BD78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98807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CF327F7D-17A3-EA76-4A78-BE1F1B39AA79}"/>
                </a:ext>
              </a:extLst>
            </p:cNvPr>
            <p:cNvSpPr/>
            <p:nvPr/>
          </p:nvSpPr>
          <p:spPr bwMode="auto">
            <a:xfrm>
              <a:off x="4670297" y="5805212"/>
              <a:ext cx="184696" cy="18469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D39BE0ED-AB61-D837-7BA6-529D2A6FE8F1}"/>
              </a:ext>
            </a:extLst>
          </p:cNvPr>
          <p:cNvGrpSpPr/>
          <p:nvPr/>
        </p:nvGrpSpPr>
        <p:grpSpPr>
          <a:xfrm>
            <a:off x="6466968" y="2289377"/>
            <a:ext cx="621273" cy="355455"/>
            <a:chOff x="6363303" y="2321335"/>
            <a:chExt cx="621273" cy="355455"/>
          </a:xfrm>
        </p:grpSpPr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5E68A65D-2145-C253-D553-4CCC1D342599}"/>
                </a:ext>
              </a:extLst>
            </p:cNvPr>
            <p:cNvGrpSpPr/>
            <p:nvPr/>
          </p:nvGrpSpPr>
          <p:grpSpPr>
            <a:xfrm rot="13181817">
              <a:off x="6363303" y="2321335"/>
              <a:ext cx="597871" cy="121065"/>
              <a:chOff x="4670297" y="5805212"/>
              <a:chExt cx="912108" cy="184696"/>
            </a:xfrm>
          </p:grpSpPr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E6A450A1-DDB6-2454-2ED8-5244FBAE7D9E}"/>
                  </a:ext>
                </a:extLst>
              </p:cNvPr>
              <p:cNvGrpSpPr/>
              <p:nvPr/>
            </p:nvGrpSpPr>
            <p:grpSpPr>
              <a:xfrm>
                <a:off x="4842324" y="5852420"/>
                <a:ext cx="740081" cy="91367"/>
                <a:chOff x="4842324" y="5852420"/>
                <a:chExt cx="740081" cy="91367"/>
              </a:xfrm>
            </p:grpSpPr>
            <p:grpSp>
              <p:nvGrpSpPr>
                <p:cNvPr id="285" name="Group 284">
                  <a:extLst>
                    <a:ext uri="{FF2B5EF4-FFF2-40B4-BE49-F238E27FC236}">
                      <a16:creationId xmlns:a16="http://schemas.microsoft.com/office/drawing/2014/main" id="{35E8FEE2-2CA7-243E-B702-543549FF8302}"/>
                    </a:ext>
                  </a:extLst>
                </p:cNvPr>
                <p:cNvGrpSpPr/>
                <p:nvPr/>
              </p:nvGrpSpPr>
              <p:grpSpPr>
                <a:xfrm>
                  <a:off x="5194136" y="5852738"/>
                  <a:ext cx="388269" cy="91049"/>
                  <a:chOff x="5005262" y="5852738"/>
                  <a:chExt cx="577143" cy="135340"/>
                </a:xfrm>
              </p:grpSpPr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5EA7EBEE-1975-DAB1-6DD7-53CE3ADB142B}"/>
                      </a:ext>
                    </a:extLst>
                  </p:cNvPr>
                  <p:cNvGrpSpPr/>
                  <p:nvPr/>
                </p:nvGrpSpPr>
                <p:grpSpPr>
                  <a:xfrm>
                    <a:off x="5034616" y="5860503"/>
                    <a:ext cx="518966" cy="126429"/>
                    <a:chOff x="3562111" y="3517100"/>
                    <a:chExt cx="518966" cy="126429"/>
                  </a:xfrm>
                </p:grpSpPr>
                <p:grpSp>
                  <p:nvGrpSpPr>
                    <p:cNvPr id="308" name="Group 307">
                      <a:extLst>
                        <a:ext uri="{FF2B5EF4-FFF2-40B4-BE49-F238E27FC236}">
                          <a16:creationId xmlns:a16="http://schemas.microsoft.com/office/drawing/2014/main" id="{F5681D04-4724-4BE1-26EC-0EACA11AF340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593122" y="3486089"/>
                      <a:ext cx="125913" cy="187935"/>
                      <a:chOff x="4380980" y="3598579"/>
                      <a:chExt cx="99668" cy="205498"/>
                    </a:xfrm>
                  </p:grpSpPr>
                  <p:cxnSp>
                    <p:nvCxnSpPr>
                      <p:cNvPr id="318" name="Straight Connector 317">
                        <a:extLst>
                          <a:ext uri="{FF2B5EF4-FFF2-40B4-BE49-F238E27FC236}">
                            <a16:creationId xmlns:a16="http://schemas.microsoft.com/office/drawing/2014/main" id="{7A719359-3998-75A5-B703-43B7774A3A2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598579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9" name="Straight Connector 318">
                        <a:extLst>
                          <a:ext uri="{FF2B5EF4-FFF2-40B4-BE49-F238E27FC236}">
                            <a16:creationId xmlns:a16="http://schemas.microsoft.com/office/drawing/2014/main" id="{810490DE-93D1-8DF7-4B77-EE89D70138D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649953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0" name="Straight Connector 319">
                        <a:extLst>
                          <a:ext uri="{FF2B5EF4-FFF2-40B4-BE49-F238E27FC236}">
                            <a16:creationId xmlns:a16="http://schemas.microsoft.com/office/drawing/2014/main" id="{8D4443B7-5681-8E77-F988-FEF75301A0F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0132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1" name="Straight Connector 320">
                        <a:extLst>
                          <a:ext uri="{FF2B5EF4-FFF2-40B4-BE49-F238E27FC236}">
                            <a16:creationId xmlns:a16="http://schemas.microsoft.com/office/drawing/2014/main" id="{089575B6-3AFE-6962-B2C4-8285BE3EF91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52701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2" name="Straight Connector 321">
                        <a:extLst>
                          <a:ext uri="{FF2B5EF4-FFF2-40B4-BE49-F238E27FC236}">
                            <a16:creationId xmlns:a16="http://schemas.microsoft.com/office/drawing/2014/main" id="{72C8983D-6FC6-E1D9-70CC-3D72B780C90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80407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09" name="Group 308">
                      <a:extLst>
                        <a:ext uri="{FF2B5EF4-FFF2-40B4-BE49-F238E27FC236}">
                          <a16:creationId xmlns:a16="http://schemas.microsoft.com/office/drawing/2014/main" id="{138F6DE4-4B7D-82E4-6436-D85DE578D681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830530" y="3486605"/>
                      <a:ext cx="125913" cy="187935"/>
                      <a:chOff x="4380980" y="3598579"/>
                      <a:chExt cx="99668" cy="205498"/>
                    </a:xfrm>
                  </p:grpSpPr>
                  <p:cxnSp>
                    <p:nvCxnSpPr>
                      <p:cNvPr id="313" name="Straight Connector 312">
                        <a:extLst>
                          <a:ext uri="{FF2B5EF4-FFF2-40B4-BE49-F238E27FC236}">
                            <a16:creationId xmlns:a16="http://schemas.microsoft.com/office/drawing/2014/main" id="{4BADFF83-8F16-7B49-27AE-F0650293247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598579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AF248182-6339-7432-4D55-70001ED202E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649953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5" name="Straight Connector 314">
                        <a:extLst>
                          <a:ext uri="{FF2B5EF4-FFF2-40B4-BE49-F238E27FC236}">
                            <a16:creationId xmlns:a16="http://schemas.microsoft.com/office/drawing/2014/main" id="{5276A256-AFE4-1804-13DA-A19E2716D54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0132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6" name="Straight Connector 315">
                        <a:extLst>
                          <a:ext uri="{FF2B5EF4-FFF2-40B4-BE49-F238E27FC236}">
                            <a16:creationId xmlns:a16="http://schemas.microsoft.com/office/drawing/2014/main" id="{B337825E-E0C9-B36A-7FED-6D9BF42B116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52701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7" name="Straight Connector 316">
                        <a:extLst>
                          <a:ext uri="{FF2B5EF4-FFF2-40B4-BE49-F238E27FC236}">
                            <a16:creationId xmlns:a16="http://schemas.microsoft.com/office/drawing/2014/main" id="{C371D5A0-4374-3F54-DD3B-5F2FBCABA67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80407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10" name="Group 309">
                      <a:extLst>
                        <a:ext uri="{FF2B5EF4-FFF2-40B4-BE49-F238E27FC236}">
                          <a16:creationId xmlns:a16="http://schemas.microsoft.com/office/drawing/2014/main" id="{A0429546-995A-EFBA-275A-2522CD54914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34093" y="3517338"/>
                      <a:ext cx="46984" cy="125913"/>
                      <a:chOff x="4092871" y="3670016"/>
                      <a:chExt cx="46984" cy="125913"/>
                    </a:xfrm>
                  </p:grpSpPr>
                  <p:cxnSp>
                    <p:nvCxnSpPr>
                      <p:cNvPr id="311" name="Straight Connector 310">
                        <a:extLst>
                          <a:ext uri="{FF2B5EF4-FFF2-40B4-BE49-F238E27FC236}">
                            <a16:creationId xmlns:a16="http://schemas.microsoft.com/office/drawing/2014/main" id="{B6EDB429-6F6F-B07F-8256-6E1D32019B1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>
                        <a:off x="4076898" y="3732973"/>
                        <a:ext cx="12591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2" name="Straight Connector 311">
                        <a:extLst>
                          <a:ext uri="{FF2B5EF4-FFF2-40B4-BE49-F238E27FC236}">
                            <a16:creationId xmlns:a16="http://schemas.microsoft.com/office/drawing/2014/main" id="{E281A9B0-9764-7D71-5FE6-7F64682129C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>
                        <a:off x="4029914" y="3732973"/>
                        <a:ext cx="12591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  <p:cxnSp>
                <p:nvCxnSpPr>
                  <p:cNvPr id="306" name="Straight Connector 305">
                    <a:extLst>
                      <a:ext uri="{FF2B5EF4-FFF2-40B4-BE49-F238E27FC236}">
                        <a16:creationId xmlns:a16="http://schemas.microsoft.com/office/drawing/2014/main" id="{94C04E66-D038-ADA0-97B6-FF82C1F2E5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05262" y="5852738"/>
                    <a:ext cx="577143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7" name="Straight Connector 306">
                    <a:extLst>
                      <a:ext uri="{FF2B5EF4-FFF2-40B4-BE49-F238E27FC236}">
                        <a16:creationId xmlns:a16="http://schemas.microsoft.com/office/drawing/2014/main" id="{471F5424-715D-1E3F-8A32-EF82CA0D4C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05262" y="5988078"/>
                    <a:ext cx="577143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6" name="Group 285">
                  <a:extLst>
                    <a:ext uri="{FF2B5EF4-FFF2-40B4-BE49-F238E27FC236}">
                      <a16:creationId xmlns:a16="http://schemas.microsoft.com/office/drawing/2014/main" id="{96A5F055-9945-1575-C7F7-88F2FD29FFA5}"/>
                    </a:ext>
                  </a:extLst>
                </p:cNvPr>
                <p:cNvGrpSpPr/>
                <p:nvPr/>
              </p:nvGrpSpPr>
              <p:grpSpPr>
                <a:xfrm>
                  <a:off x="4842324" y="5852420"/>
                  <a:ext cx="388269" cy="91049"/>
                  <a:chOff x="5005262" y="5852738"/>
                  <a:chExt cx="577143" cy="135340"/>
                </a:xfrm>
              </p:grpSpPr>
              <p:grpSp>
                <p:nvGrpSpPr>
                  <p:cNvPr id="287" name="Group 286">
                    <a:extLst>
                      <a:ext uri="{FF2B5EF4-FFF2-40B4-BE49-F238E27FC236}">
                        <a16:creationId xmlns:a16="http://schemas.microsoft.com/office/drawing/2014/main" id="{D870CF70-7041-91AD-D1FB-D8205AB6E7E6}"/>
                      </a:ext>
                    </a:extLst>
                  </p:cNvPr>
                  <p:cNvGrpSpPr/>
                  <p:nvPr/>
                </p:nvGrpSpPr>
                <p:grpSpPr>
                  <a:xfrm>
                    <a:off x="5034616" y="5860503"/>
                    <a:ext cx="518966" cy="126429"/>
                    <a:chOff x="3562111" y="3517100"/>
                    <a:chExt cx="518966" cy="126429"/>
                  </a:xfrm>
                </p:grpSpPr>
                <p:grpSp>
                  <p:nvGrpSpPr>
                    <p:cNvPr id="290" name="Group 289">
                      <a:extLst>
                        <a:ext uri="{FF2B5EF4-FFF2-40B4-BE49-F238E27FC236}">
                          <a16:creationId xmlns:a16="http://schemas.microsoft.com/office/drawing/2014/main" id="{2C70F809-A07C-B0F2-FF33-B1D3CC00524B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593122" y="3486089"/>
                      <a:ext cx="125913" cy="187935"/>
                      <a:chOff x="4380980" y="3598579"/>
                      <a:chExt cx="99668" cy="205498"/>
                    </a:xfrm>
                  </p:grpSpPr>
                  <p:cxnSp>
                    <p:nvCxnSpPr>
                      <p:cNvPr id="300" name="Straight Connector 299">
                        <a:extLst>
                          <a:ext uri="{FF2B5EF4-FFF2-40B4-BE49-F238E27FC236}">
                            <a16:creationId xmlns:a16="http://schemas.microsoft.com/office/drawing/2014/main" id="{8BE3CC31-2015-4018-DD7E-A4E7DB69194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598579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01" name="Straight Connector 300">
                        <a:extLst>
                          <a:ext uri="{FF2B5EF4-FFF2-40B4-BE49-F238E27FC236}">
                            <a16:creationId xmlns:a16="http://schemas.microsoft.com/office/drawing/2014/main" id="{EEEE0AFF-F063-7081-0DB9-3178E065299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649953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02" name="Straight Connector 301">
                        <a:extLst>
                          <a:ext uri="{FF2B5EF4-FFF2-40B4-BE49-F238E27FC236}">
                            <a16:creationId xmlns:a16="http://schemas.microsoft.com/office/drawing/2014/main" id="{A6C857A0-F6AF-56C7-C9CC-D2E8ED3C5BD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0132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03" name="Straight Connector 302">
                        <a:extLst>
                          <a:ext uri="{FF2B5EF4-FFF2-40B4-BE49-F238E27FC236}">
                            <a16:creationId xmlns:a16="http://schemas.microsoft.com/office/drawing/2014/main" id="{09553BFE-40C3-A646-FB4A-D0BCE5CC654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52701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04" name="Straight Connector 303">
                        <a:extLst>
                          <a:ext uri="{FF2B5EF4-FFF2-40B4-BE49-F238E27FC236}">
                            <a16:creationId xmlns:a16="http://schemas.microsoft.com/office/drawing/2014/main" id="{42247B92-A2A4-2694-9F81-C8710A7BD9B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80407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91" name="Group 290">
                      <a:extLst>
                        <a:ext uri="{FF2B5EF4-FFF2-40B4-BE49-F238E27FC236}">
                          <a16:creationId xmlns:a16="http://schemas.microsoft.com/office/drawing/2014/main" id="{1DBAE076-F9C7-30FF-143F-92AC653FABDD}"/>
                        </a:ext>
                      </a:extLst>
                    </p:cNvPr>
                    <p:cNvGrpSpPr/>
                    <p:nvPr/>
                  </p:nvGrpSpPr>
                  <p:grpSpPr>
                    <a:xfrm rot="5400000">
                      <a:off x="3830530" y="3486605"/>
                      <a:ext cx="125913" cy="187935"/>
                      <a:chOff x="4380980" y="3598579"/>
                      <a:chExt cx="99668" cy="205498"/>
                    </a:xfrm>
                  </p:grpSpPr>
                  <p:cxnSp>
                    <p:nvCxnSpPr>
                      <p:cNvPr id="295" name="Straight Connector 294">
                        <a:extLst>
                          <a:ext uri="{FF2B5EF4-FFF2-40B4-BE49-F238E27FC236}">
                            <a16:creationId xmlns:a16="http://schemas.microsoft.com/office/drawing/2014/main" id="{1C08BFE9-8ED7-C877-2027-82CB00EEC94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598579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6" name="Straight Connector 295">
                        <a:extLst>
                          <a:ext uri="{FF2B5EF4-FFF2-40B4-BE49-F238E27FC236}">
                            <a16:creationId xmlns:a16="http://schemas.microsoft.com/office/drawing/2014/main" id="{2C38E020-682A-1A4C-938A-C3EA6162546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649953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8D1F640D-38FA-6EFE-8E26-C4A7F12B0A6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0132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8" name="Straight Connector 297">
                        <a:extLst>
                          <a:ext uri="{FF2B5EF4-FFF2-40B4-BE49-F238E27FC236}">
                            <a16:creationId xmlns:a16="http://schemas.microsoft.com/office/drawing/2014/main" id="{F35476A2-42E6-23AF-EBDE-4CC35896BDD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752701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9" name="Straight Connector 298">
                        <a:extLst>
                          <a:ext uri="{FF2B5EF4-FFF2-40B4-BE49-F238E27FC236}">
                            <a16:creationId xmlns:a16="http://schemas.microsoft.com/office/drawing/2014/main" id="{C57CB0DC-E83E-FE8A-0C8D-63B5B126E6D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>
                        <a:off x="4380980" y="3804077"/>
                        <a:ext cx="99668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92" name="Group 291">
                      <a:extLst>
                        <a:ext uri="{FF2B5EF4-FFF2-40B4-BE49-F238E27FC236}">
                          <a16:creationId xmlns:a16="http://schemas.microsoft.com/office/drawing/2014/main" id="{7C791DFF-BD73-1686-22A1-F7C8DD2FEC4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34093" y="3517338"/>
                      <a:ext cx="46984" cy="125913"/>
                      <a:chOff x="4092871" y="3670016"/>
                      <a:chExt cx="46984" cy="125913"/>
                    </a:xfrm>
                  </p:grpSpPr>
                  <p:cxnSp>
                    <p:nvCxnSpPr>
                      <p:cNvPr id="293" name="Straight Connector 292">
                        <a:extLst>
                          <a:ext uri="{FF2B5EF4-FFF2-40B4-BE49-F238E27FC236}">
                            <a16:creationId xmlns:a16="http://schemas.microsoft.com/office/drawing/2014/main" id="{81CB2CEF-AED3-754F-4687-6E0A8D41B07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>
                        <a:off x="4076898" y="3732973"/>
                        <a:ext cx="12591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4" name="Straight Connector 293">
                        <a:extLst>
                          <a:ext uri="{FF2B5EF4-FFF2-40B4-BE49-F238E27FC236}">
                            <a16:creationId xmlns:a16="http://schemas.microsoft.com/office/drawing/2014/main" id="{16D2A53D-563B-E2AD-9956-E809D1087EE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rot="5400000">
                        <a:off x="4029914" y="3732973"/>
                        <a:ext cx="12591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chemeClr val="accent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  <p:cxnSp>
                <p:nvCxnSpPr>
                  <p:cNvPr id="288" name="Straight Connector 287">
                    <a:extLst>
                      <a:ext uri="{FF2B5EF4-FFF2-40B4-BE49-F238E27FC236}">
                        <a16:creationId xmlns:a16="http://schemas.microsoft.com/office/drawing/2014/main" id="{AB65FD04-55DE-7D18-B946-25DC03A778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05262" y="5852738"/>
                    <a:ext cx="577143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9" name="Straight Connector 288">
                    <a:extLst>
                      <a:ext uri="{FF2B5EF4-FFF2-40B4-BE49-F238E27FC236}">
                        <a16:creationId xmlns:a16="http://schemas.microsoft.com/office/drawing/2014/main" id="{E9CC5EA3-A4D1-1A5B-67BC-1A1B387D50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5005262" y="5988078"/>
                    <a:ext cx="577143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BBD0A31F-6988-DD00-34D0-D0E72C24851C}"/>
                  </a:ext>
                </a:extLst>
              </p:cNvPr>
              <p:cNvSpPr/>
              <p:nvPr/>
            </p:nvSpPr>
            <p:spPr bwMode="auto">
              <a:xfrm>
                <a:off x="4670297" y="5805212"/>
                <a:ext cx="184696" cy="184696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23" name="Block Arc 322">
              <a:extLst>
                <a:ext uri="{FF2B5EF4-FFF2-40B4-BE49-F238E27FC236}">
                  <a16:creationId xmlns:a16="http://schemas.microsoft.com/office/drawing/2014/main" id="{E9508C57-C668-DB75-9D09-7166AB98496E}"/>
                </a:ext>
              </a:extLst>
            </p:cNvPr>
            <p:cNvSpPr/>
            <p:nvPr/>
          </p:nvSpPr>
          <p:spPr bwMode="auto">
            <a:xfrm rot="8082748">
              <a:off x="6711017" y="2403231"/>
              <a:ext cx="273559" cy="273559"/>
            </a:xfrm>
            <a:prstGeom prst="blockArc">
              <a:avLst>
                <a:gd name="adj1" fmla="val 10887326"/>
                <a:gd name="adj2" fmla="val 14"/>
                <a:gd name="adj3" fmla="val 18123"/>
              </a:avLst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95455F3C-8936-97C8-AEDC-482044378F99}"/>
              </a:ext>
            </a:extLst>
          </p:cNvPr>
          <p:cNvGrpSpPr/>
          <p:nvPr/>
        </p:nvGrpSpPr>
        <p:grpSpPr>
          <a:xfrm>
            <a:off x="6748123" y="3198239"/>
            <a:ext cx="774607" cy="156853"/>
            <a:chOff x="4670297" y="5805212"/>
            <a:chExt cx="912108" cy="184696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18AC2059-267A-B60C-18B3-8D0022F45368}"/>
                </a:ext>
              </a:extLst>
            </p:cNvPr>
            <p:cNvGrpSpPr/>
            <p:nvPr/>
          </p:nvGrpSpPr>
          <p:grpSpPr>
            <a:xfrm>
              <a:off x="4842324" y="5852420"/>
              <a:ext cx="740081" cy="91367"/>
              <a:chOff x="4842324" y="5852420"/>
              <a:chExt cx="740081" cy="91367"/>
            </a:xfrm>
          </p:grpSpPr>
          <p:grpSp>
            <p:nvGrpSpPr>
              <p:cNvPr id="328" name="Group 327">
                <a:extLst>
                  <a:ext uri="{FF2B5EF4-FFF2-40B4-BE49-F238E27FC236}">
                    <a16:creationId xmlns:a16="http://schemas.microsoft.com/office/drawing/2014/main" id="{B696A764-69C5-DB81-2F1B-A5CFF560C3E5}"/>
                  </a:ext>
                </a:extLst>
              </p:cNvPr>
              <p:cNvGrpSpPr/>
              <p:nvPr/>
            </p:nvGrpSpPr>
            <p:grpSpPr>
              <a:xfrm>
                <a:off x="5194136" y="5852738"/>
                <a:ext cx="388269" cy="91049"/>
                <a:chOff x="5005262" y="5852738"/>
                <a:chExt cx="577143" cy="135340"/>
              </a:xfrm>
            </p:grpSpPr>
            <p:grpSp>
              <p:nvGrpSpPr>
                <p:cNvPr id="348" name="Group 347">
                  <a:extLst>
                    <a:ext uri="{FF2B5EF4-FFF2-40B4-BE49-F238E27FC236}">
                      <a16:creationId xmlns:a16="http://schemas.microsoft.com/office/drawing/2014/main" id="{1D0064CE-9568-41C5-B19E-6B1052AFACFC}"/>
                    </a:ext>
                  </a:extLst>
                </p:cNvPr>
                <p:cNvGrpSpPr/>
                <p:nvPr/>
              </p:nvGrpSpPr>
              <p:grpSpPr>
                <a:xfrm>
                  <a:off x="5034616" y="5860503"/>
                  <a:ext cx="518966" cy="126429"/>
                  <a:chOff x="3562111" y="3517100"/>
                  <a:chExt cx="518966" cy="126429"/>
                </a:xfrm>
              </p:grpSpPr>
              <p:grpSp>
                <p:nvGrpSpPr>
                  <p:cNvPr id="351" name="Group 350">
                    <a:extLst>
                      <a:ext uri="{FF2B5EF4-FFF2-40B4-BE49-F238E27FC236}">
                        <a16:creationId xmlns:a16="http://schemas.microsoft.com/office/drawing/2014/main" id="{9F20860B-6085-A9A7-B1EC-16373063B9AB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593122" y="3486089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361" name="Straight Connector 360">
                      <a:extLst>
                        <a:ext uri="{FF2B5EF4-FFF2-40B4-BE49-F238E27FC236}">
                          <a16:creationId xmlns:a16="http://schemas.microsoft.com/office/drawing/2014/main" id="{9B89D9F2-98B2-69B8-2165-38574D65675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2" name="Straight Connector 361">
                      <a:extLst>
                        <a:ext uri="{FF2B5EF4-FFF2-40B4-BE49-F238E27FC236}">
                          <a16:creationId xmlns:a16="http://schemas.microsoft.com/office/drawing/2014/main" id="{B3B006E4-AE56-236B-6B69-D8923F2EAAC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3" name="Straight Connector 362">
                      <a:extLst>
                        <a:ext uri="{FF2B5EF4-FFF2-40B4-BE49-F238E27FC236}">
                          <a16:creationId xmlns:a16="http://schemas.microsoft.com/office/drawing/2014/main" id="{5410013B-3749-2C02-BE77-6995BCA3F84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4" name="Straight Connector 363">
                      <a:extLst>
                        <a:ext uri="{FF2B5EF4-FFF2-40B4-BE49-F238E27FC236}">
                          <a16:creationId xmlns:a16="http://schemas.microsoft.com/office/drawing/2014/main" id="{11394F79-16A0-A03E-7E0B-169F6C6FAC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5" name="Straight Connector 364">
                      <a:extLst>
                        <a:ext uri="{FF2B5EF4-FFF2-40B4-BE49-F238E27FC236}">
                          <a16:creationId xmlns:a16="http://schemas.microsoft.com/office/drawing/2014/main" id="{6861844C-84EE-4E30-8325-287C6FC478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52" name="Group 351">
                    <a:extLst>
                      <a:ext uri="{FF2B5EF4-FFF2-40B4-BE49-F238E27FC236}">
                        <a16:creationId xmlns:a16="http://schemas.microsoft.com/office/drawing/2014/main" id="{756F44D6-2226-977F-F64F-A1BBD98AFB0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830530" y="3486605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356" name="Straight Connector 355">
                      <a:extLst>
                        <a:ext uri="{FF2B5EF4-FFF2-40B4-BE49-F238E27FC236}">
                          <a16:creationId xmlns:a16="http://schemas.microsoft.com/office/drawing/2014/main" id="{9A86CB67-6670-9EB8-EA5D-7AA532EB36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57" name="Straight Connector 356">
                      <a:extLst>
                        <a:ext uri="{FF2B5EF4-FFF2-40B4-BE49-F238E27FC236}">
                          <a16:creationId xmlns:a16="http://schemas.microsoft.com/office/drawing/2014/main" id="{46E2EB66-FCBF-423E-5135-11C9C99417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58" name="Straight Connector 357">
                      <a:extLst>
                        <a:ext uri="{FF2B5EF4-FFF2-40B4-BE49-F238E27FC236}">
                          <a16:creationId xmlns:a16="http://schemas.microsoft.com/office/drawing/2014/main" id="{CEF02019-9CDE-FA04-3F0C-E5FC59A8D14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59" name="Straight Connector 358">
                      <a:extLst>
                        <a:ext uri="{FF2B5EF4-FFF2-40B4-BE49-F238E27FC236}">
                          <a16:creationId xmlns:a16="http://schemas.microsoft.com/office/drawing/2014/main" id="{B6E62CE9-223F-846A-F594-F98948BA0CD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0" name="Straight Connector 359">
                      <a:extLst>
                        <a:ext uri="{FF2B5EF4-FFF2-40B4-BE49-F238E27FC236}">
                          <a16:creationId xmlns:a16="http://schemas.microsoft.com/office/drawing/2014/main" id="{E4179B9D-6CB5-D27A-F490-C196863AE2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53" name="Group 352">
                    <a:extLst>
                      <a:ext uri="{FF2B5EF4-FFF2-40B4-BE49-F238E27FC236}">
                        <a16:creationId xmlns:a16="http://schemas.microsoft.com/office/drawing/2014/main" id="{A2088659-ACAA-2623-995D-9F91CBC832F5}"/>
                      </a:ext>
                    </a:extLst>
                  </p:cNvPr>
                  <p:cNvGrpSpPr/>
                  <p:nvPr/>
                </p:nvGrpSpPr>
                <p:grpSpPr>
                  <a:xfrm>
                    <a:off x="4034093" y="3517338"/>
                    <a:ext cx="46984" cy="125913"/>
                    <a:chOff x="4092871" y="3670016"/>
                    <a:chExt cx="46984" cy="125913"/>
                  </a:xfrm>
                </p:grpSpPr>
                <p:cxnSp>
                  <p:nvCxnSpPr>
                    <p:cNvPr id="354" name="Straight Connector 353">
                      <a:extLst>
                        <a:ext uri="{FF2B5EF4-FFF2-40B4-BE49-F238E27FC236}">
                          <a16:creationId xmlns:a16="http://schemas.microsoft.com/office/drawing/2014/main" id="{5A3D9E69-5B58-C22F-7176-E5BD3FC5E6C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76898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55" name="Straight Connector 354">
                      <a:extLst>
                        <a:ext uri="{FF2B5EF4-FFF2-40B4-BE49-F238E27FC236}">
                          <a16:creationId xmlns:a16="http://schemas.microsoft.com/office/drawing/2014/main" id="{D8CCDDBC-AED6-F2BE-8019-806909D8BF3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29914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cxnSp>
              <p:nvCxnSpPr>
                <p:cNvPr id="349" name="Straight Connector 348">
                  <a:extLst>
                    <a:ext uri="{FF2B5EF4-FFF2-40B4-BE49-F238E27FC236}">
                      <a16:creationId xmlns:a16="http://schemas.microsoft.com/office/drawing/2014/main" id="{46FDD93C-FBAF-4037-DCF2-C2A442314C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85273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0" name="Straight Connector 349">
                  <a:extLst>
                    <a:ext uri="{FF2B5EF4-FFF2-40B4-BE49-F238E27FC236}">
                      <a16:creationId xmlns:a16="http://schemas.microsoft.com/office/drawing/2014/main" id="{FCA107EB-4EAB-A717-2CD6-010CBC6928C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98807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07CF3000-7E13-6562-DF26-A4D44BB8FE02}"/>
                  </a:ext>
                </a:extLst>
              </p:cNvPr>
              <p:cNvGrpSpPr/>
              <p:nvPr/>
            </p:nvGrpSpPr>
            <p:grpSpPr>
              <a:xfrm>
                <a:off x="4842324" y="5852420"/>
                <a:ext cx="388269" cy="91049"/>
                <a:chOff x="5005262" y="5852738"/>
                <a:chExt cx="577143" cy="135340"/>
              </a:xfrm>
            </p:grpSpPr>
            <p:grpSp>
              <p:nvGrpSpPr>
                <p:cNvPr id="330" name="Group 329">
                  <a:extLst>
                    <a:ext uri="{FF2B5EF4-FFF2-40B4-BE49-F238E27FC236}">
                      <a16:creationId xmlns:a16="http://schemas.microsoft.com/office/drawing/2014/main" id="{3C29F09D-8008-BB3C-9BD1-2DA5E92AFBB3}"/>
                    </a:ext>
                  </a:extLst>
                </p:cNvPr>
                <p:cNvGrpSpPr/>
                <p:nvPr/>
              </p:nvGrpSpPr>
              <p:grpSpPr>
                <a:xfrm>
                  <a:off x="5034616" y="5860503"/>
                  <a:ext cx="518966" cy="126429"/>
                  <a:chOff x="3562111" y="3517100"/>
                  <a:chExt cx="518966" cy="126429"/>
                </a:xfrm>
              </p:grpSpPr>
              <p:grpSp>
                <p:nvGrpSpPr>
                  <p:cNvPr id="333" name="Group 332">
                    <a:extLst>
                      <a:ext uri="{FF2B5EF4-FFF2-40B4-BE49-F238E27FC236}">
                        <a16:creationId xmlns:a16="http://schemas.microsoft.com/office/drawing/2014/main" id="{1B1FA5CD-CA8D-350B-845A-B5A568FFA79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593122" y="3486089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343" name="Straight Connector 342">
                      <a:extLst>
                        <a:ext uri="{FF2B5EF4-FFF2-40B4-BE49-F238E27FC236}">
                          <a16:creationId xmlns:a16="http://schemas.microsoft.com/office/drawing/2014/main" id="{C6FC552E-850B-7FCB-224F-5BAFB4F996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4" name="Straight Connector 343">
                      <a:extLst>
                        <a:ext uri="{FF2B5EF4-FFF2-40B4-BE49-F238E27FC236}">
                          <a16:creationId xmlns:a16="http://schemas.microsoft.com/office/drawing/2014/main" id="{BB0B38FB-1FFC-6E51-7C0B-B6A877BB053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5" name="Straight Connector 344">
                      <a:extLst>
                        <a:ext uri="{FF2B5EF4-FFF2-40B4-BE49-F238E27FC236}">
                          <a16:creationId xmlns:a16="http://schemas.microsoft.com/office/drawing/2014/main" id="{EE695C64-59AF-ADA6-7561-E10C5E8D578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6" name="Straight Connector 345">
                      <a:extLst>
                        <a:ext uri="{FF2B5EF4-FFF2-40B4-BE49-F238E27FC236}">
                          <a16:creationId xmlns:a16="http://schemas.microsoft.com/office/drawing/2014/main" id="{801E8988-95F5-59F3-9DC3-B98E1FFBFF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7" name="Straight Connector 346">
                      <a:extLst>
                        <a:ext uri="{FF2B5EF4-FFF2-40B4-BE49-F238E27FC236}">
                          <a16:creationId xmlns:a16="http://schemas.microsoft.com/office/drawing/2014/main" id="{4708F5FF-0AD5-C6DE-6ABE-004FBBD3C2A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34" name="Group 333">
                    <a:extLst>
                      <a:ext uri="{FF2B5EF4-FFF2-40B4-BE49-F238E27FC236}">
                        <a16:creationId xmlns:a16="http://schemas.microsoft.com/office/drawing/2014/main" id="{5DBAFFAC-FF42-F763-B0D1-14454B168B1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3830530" y="3486605"/>
                    <a:ext cx="125913" cy="187935"/>
                    <a:chOff x="4380980" y="3598579"/>
                    <a:chExt cx="99668" cy="205498"/>
                  </a:xfrm>
                </p:grpSpPr>
                <p:cxnSp>
                  <p:nvCxnSpPr>
                    <p:cNvPr id="338" name="Straight Connector 337">
                      <a:extLst>
                        <a:ext uri="{FF2B5EF4-FFF2-40B4-BE49-F238E27FC236}">
                          <a16:creationId xmlns:a16="http://schemas.microsoft.com/office/drawing/2014/main" id="{EEAB26D3-57DA-9030-7BDD-C9A91D6FAF4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598579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39" name="Straight Connector 338">
                      <a:extLst>
                        <a:ext uri="{FF2B5EF4-FFF2-40B4-BE49-F238E27FC236}">
                          <a16:creationId xmlns:a16="http://schemas.microsoft.com/office/drawing/2014/main" id="{4EE28631-0B3B-D13C-BFAC-7F5F0EF5E0E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649953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0" name="Straight Connector 339">
                      <a:extLst>
                        <a:ext uri="{FF2B5EF4-FFF2-40B4-BE49-F238E27FC236}">
                          <a16:creationId xmlns:a16="http://schemas.microsoft.com/office/drawing/2014/main" id="{DDD55783-17B0-1FEF-DDF7-2BD016D0A56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0132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1" name="Straight Connector 340">
                      <a:extLst>
                        <a:ext uri="{FF2B5EF4-FFF2-40B4-BE49-F238E27FC236}">
                          <a16:creationId xmlns:a16="http://schemas.microsoft.com/office/drawing/2014/main" id="{87F8C89B-3C32-37A1-3C07-543065491C9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752701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42" name="Straight Connector 341">
                      <a:extLst>
                        <a:ext uri="{FF2B5EF4-FFF2-40B4-BE49-F238E27FC236}">
                          <a16:creationId xmlns:a16="http://schemas.microsoft.com/office/drawing/2014/main" id="{2A86B201-E592-4AC0-E32C-C19AC908AFF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4380980" y="3804077"/>
                      <a:ext cx="9966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35" name="Group 334">
                    <a:extLst>
                      <a:ext uri="{FF2B5EF4-FFF2-40B4-BE49-F238E27FC236}">
                        <a16:creationId xmlns:a16="http://schemas.microsoft.com/office/drawing/2014/main" id="{8193F06F-4C02-45DA-1F77-0921AF66189D}"/>
                      </a:ext>
                    </a:extLst>
                  </p:cNvPr>
                  <p:cNvGrpSpPr/>
                  <p:nvPr/>
                </p:nvGrpSpPr>
                <p:grpSpPr>
                  <a:xfrm>
                    <a:off x="4034093" y="3517338"/>
                    <a:ext cx="46984" cy="125913"/>
                    <a:chOff x="4092871" y="3670016"/>
                    <a:chExt cx="46984" cy="125913"/>
                  </a:xfrm>
                </p:grpSpPr>
                <p:cxnSp>
                  <p:nvCxnSpPr>
                    <p:cNvPr id="336" name="Straight Connector 335">
                      <a:extLst>
                        <a:ext uri="{FF2B5EF4-FFF2-40B4-BE49-F238E27FC236}">
                          <a16:creationId xmlns:a16="http://schemas.microsoft.com/office/drawing/2014/main" id="{7814F47C-30CE-71A5-EBAF-86886710AFF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76898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37" name="Straight Connector 336">
                      <a:extLst>
                        <a:ext uri="{FF2B5EF4-FFF2-40B4-BE49-F238E27FC236}">
                          <a16:creationId xmlns:a16="http://schemas.microsoft.com/office/drawing/2014/main" id="{CCC426BC-CF7D-32D1-41C3-6D4377E1B8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rot="5400000">
                      <a:off x="4029914" y="3732973"/>
                      <a:ext cx="125913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cxnSp>
              <p:nvCxnSpPr>
                <p:cNvPr id="331" name="Straight Connector 330">
                  <a:extLst>
                    <a:ext uri="{FF2B5EF4-FFF2-40B4-BE49-F238E27FC236}">
                      <a16:creationId xmlns:a16="http://schemas.microsoft.com/office/drawing/2014/main" id="{E62D27D1-54AB-3C31-DA2F-616068024AD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85273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AB2FAB7F-05F9-C05C-F1DE-8445820DE1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005262" y="5988078"/>
                  <a:ext cx="57714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21B70C39-C3D3-B59F-D053-514516C40811}"/>
                </a:ext>
              </a:extLst>
            </p:cNvPr>
            <p:cNvSpPr/>
            <p:nvPr/>
          </p:nvSpPr>
          <p:spPr bwMode="auto">
            <a:xfrm>
              <a:off x="4670297" y="5805212"/>
              <a:ext cx="184696" cy="18469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769DADBE-D570-AF07-73D7-ECE7C5CD335E}"/>
              </a:ext>
            </a:extLst>
          </p:cNvPr>
          <p:cNvGrpSpPr/>
          <p:nvPr/>
        </p:nvGrpSpPr>
        <p:grpSpPr>
          <a:xfrm>
            <a:off x="10096287" y="3818073"/>
            <a:ext cx="371334" cy="428621"/>
            <a:chOff x="10096287" y="3818073"/>
            <a:chExt cx="371334" cy="428621"/>
          </a:xfrm>
        </p:grpSpPr>
        <p:grpSp>
          <p:nvGrpSpPr>
            <p:cNvPr id="372" name="Group 371">
              <a:extLst>
                <a:ext uri="{FF2B5EF4-FFF2-40B4-BE49-F238E27FC236}">
                  <a16:creationId xmlns:a16="http://schemas.microsoft.com/office/drawing/2014/main" id="{B71FAE15-E24C-AF4C-A7E7-42A2A9104990}"/>
                </a:ext>
              </a:extLst>
            </p:cNvPr>
            <p:cNvGrpSpPr/>
            <p:nvPr/>
          </p:nvGrpSpPr>
          <p:grpSpPr>
            <a:xfrm>
              <a:off x="10206834" y="3949119"/>
              <a:ext cx="90551" cy="139060"/>
              <a:chOff x="7127952" y="5468739"/>
              <a:chExt cx="107408" cy="164948"/>
            </a:xfrm>
          </p:grpSpPr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5FDA4475-FFB7-225E-370D-BF1AB7E0601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72941" y="5483126"/>
                <a:ext cx="62419" cy="15056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17C86EDD-2E59-8442-24A6-7E22FC7BF86C}"/>
                  </a:ext>
                </a:extLst>
              </p:cNvPr>
              <p:cNvCxnSpPr/>
              <p:nvPr/>
            </p:nvCxnSpPr>
            <p:spPr bwMode="auto">
              <a:xfrm flipV="1">
                <a:off x="7127952" y="5468739"/>
                <a:ext cx="107408" cy="5310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62C4150A-09B5-75FC-32B0-E5A8D4AB84CE}"/>
                </a:ext>
              </a:extLst>
            </p:cNvPr>
            <p:cNvGrpSpPr/>
            <p:nvPr/>
          </p:nvGrpSpPr>
          <p:grpSpPr>
            <a:xfrm rot="12617108">
              <a:off x="10096287" y="3996075"/>
              <a:ext cx="90551" cy="139060"/>
              <a:chOff x="7127952" y="5468739"/>
              <a:chExt cx="107408" cy="164948"/>
            </a:xfrm>
          </p:grpSpPr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8BAC5F7C-4CAC-9751-8B9F-5758739283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72941" y="5483126"/>
                <a:ext cx="62419" cy="15056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5E433437-EE46-50E7-D3E9-19B3DD7FAD80}"/>
                  </a:ext>
                </a:extLst>
              </p:cNvPr>
              <p:cNvCxnSpPr/>
              <p:nvPr/>
            </p:nvCxnSpPr>
            <p:spPr bwMode="auto">
              <a:xfrm flipV="1">
                <a:off x="7127952" y="5468739"/>
                <a:ext cx="107408" cy="5310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432B89C0-03DD-A239-78CF-A9AD717FD1C4}"/>
                </a:ext>
              </a:extLst>
            </p:cNvPr>
            <p:cNvGrpSpPr/>
            <p:nvPr/>
          </p:nvGrpSpPr>
          <p:grpSpPr>
            <a:xfrm rot="18528734">
              <a:off x="10328265" y="4131889"/>
              <a:ext cx="90551" cy="139060"/>
              <a:chOff x="7127952" y="5468739"/>
              <a:chExt cx="107408" cy="164948"/>
            </a:xfrm>
          </p:grpSpPr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AF67676E-AEC3-E87C-D444-443D80E6EA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72941" y="5483126"/>
                <a:ext cx="62419" cy="15056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0328A2DA-9042-8812-519C-8057E5649B94}"/>
                  </a:ext>
                </a:extLst>
              </p:cNvPr>
              <p:cNvCxnSpPr/>
              <p:nvPr/>
            </p:nvCxnSpPr>
            <p:spPr bwMode="auto">
              <a:xfrm flipV="1">
                <a:off x="7127952" y="5468739"/>
                <a:ext cx="107408" cy="5310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99193874-D908-9E89-7543-E5716FE1F819}"/>
                </a:ext>
              </a:extLst>
            </p:cNvPr>
            <p:cNvGrpSpPr/>
            <p:nvPr/>
          </p:nvGrpSpPr>
          <p:grpSpPr>
            <a:xfrm rot="12617108">
              <a:off x="10409319" y="4050401"/>
              <a:ext cx="58302" cy="89535"/>
              <a:chOff x="7127952" y="5468739"/>
              <a:chExt cx="107408" cy="164948"/>
            </a:xfrm>
          </p:grpSpPr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C9AE81E4-DFE2-7316-551D-F3ACEAF7E3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72941" y="5483126"/>
                <a:ext cx="62419" cy="150561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E3FF5792-4900-8B96-9090-8F0654FAD2AA}"/>
                  </a:ext>
                </a:extLst>
              </p:cNvPr>
              <p:cNvCxnSpPr/>
              <p:nvPr/>
            </p:nvCxnSpPr>
            <p:spPr bwMode="auto">
              <a:xfrm flipV="1">
                <a:off x="7127952" y="5468739"/>
                <a:ext cx="107408" cy="53104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BFAB4EF1-7841-4031-46D7-ED47FA34BB75}"/>
                </a:ext>
              </a:extLst>
            </p:cNvPr>
            <p:cNvGrpSpPr/>
            <p:nvPr/>
          </p:nvGrpSpPr>
          <p:grpSpPr>
            <a:xfrm rot="9712175">
              <a:off x="10352921" y="3818073"/>
              <a:ext cx="80162" cy="182266"/>
              <a:chOff x="6951326" y="5347322"/>
              <a:chExt cx="112776" cy="236598"/>
            </a:xfrm>
          </p:grpSpPr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2AC9B808-E186-2F9C-B931-668C357E3B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951326" y="5347322"/>
                <a:ext cx="0" cy="236598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5557BE14-8579-84D0-66A3-AC5C31C21527}"/>
                  </a:ext>
                </a:extLst>
              </p:cNvPr>
              <p:cNvGrpSpPr/>
              <p:nvPr/>
            </p:nvGrpSpPr>
            <p:grpSpPr>
              <a:xfrm>
                <a:off x="6956652" y="5367685"/>
                <a:ext cx="107450" cy="187935"/>
                <a:chOff x="4272619" y="3152631"/>
                <a:chExt cx="107450" cy="187935"/>
              </a:xfrm>
            </p:grpSpPr>
            <p:grpSp>
              <p:nvGrpSpPr>
                <p:cNvPr id="384" name="Group 383">
                  <a:extLst>
                    <a:ext uri="{FF2B5EF4-FFF2-40B4-BE49-F238E27FC236}">
                      <a16:creationId xmlns:a16="http://schemas.microsoft.com/office/drawing/2014/main" id="{083D839B-845C-EBAA-660C-323DAB0662F3}"/>
                    </a:ext>
                  </a:extLst>
                </p:cNvPr>
                <p:cNvGrpSpPr/>
                <p:nvPr/>
              </p:nvGrpSpPr>
              <p:grpSpPr>
                <a:xfrm>
                  <a:off x="4272619" y="3152631"/>
                  <a:ext cx="54504" cy="187935"/>
                  <a:chOff x="4380980" y="3598579"/>
                  <a:chExt cx="99668" cy="205498"/>
                </a:xfrm>
              </p:grpSpPr>
              <p:cxnSp>
                <p:nvCxnSpPr>
                  <p:cNvPr id="391" name="Straight Connector 390">
                    <a:extLst>
                      <a:ext uri="{FF2B5EF4-FFF2-40B4-BE49-F238E27FC236}">
                        <a16:creationId xmlns:a16="http://schemas.microsoft.com/office/drawing/2014/main" id="{F0586255-C937-C606-67F1-7BC7603865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598579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92" name="Straight Connector 391">
                    <a:extLst>
                      <a:ext uri="{FF2B5EF4-FFF2-40B4-BE49-F238E27FC236}">
                        <a16:creationId xmlns:a16="http://schemas.microsoft.com/office/drawing/2014/main" id="{35746CA6-48BE-8881-2FDD-D231F3F113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649953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93" name="Straight Connector 392">
                    <a:extLst>
                      <a:ext uri="{FF2B5EF4-FFF2-40B4-BE49-F238E27FC236}">
                        <a16:creationId xmlns:a16="http://schemas.microsoft.com/office/drawing/2014/main" id="{30107957-A081-675E-A90D-D0C6A4F4D0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0132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94" name="Straight Connector 393">
                    <a:extLst>
                      <a:ext uri="{FF2B5EF4-FFF2-40B4-BE49-F238E27FC236}">
                        <a16:creationId xmlns:a16="http://schemas.microsoft.com/office/drawing/2014/main" id="{0FCB57D1-D172-B138-4D74-50817B0514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52701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95" name="Straight Connector 394">
                    <a:extLst>
                      <a:ext uri="{FF2B5EF4-FFF2-40B4-BE49-F238E27FC236}">
                        <a16:creationId xmlns:a16="http://schemas.microsoft.com/office/drawing/2014/main" id="{AAB7B0EB-FDAB-2B5E-C0D5-EC44D92ED2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80407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85" name="Group 384">
                  <a:extLst>
                    <a:ext uri="{FF2B5EF4-FFF2-40B4-BE49-F238E27FC236}">
                      <a16:creationId xmlns:a16="http://schemas.microsoft.com/office/drawing/2014/main" id="{72FB0221-759B-DD68-5EF6-E2881783BA40}"/>
                    </a:ext>
                  </a:extLst>
                </p:cNvPr>
                <p:cNvGrpSpPr/>
                <p:nvPr/>
              </p:nvGrpSpPr>
              <p:grpSpPr>
                <a:xfrm>
                  <a:off x="4325565" y="3152631"/>
                  <a:ext cx="54504" cy="187935"/>
                  <a:chOff x="4380980" y="3598579"/>
                  <a:chExt cx="99668" cy="205498"/>
                </a:xfrm>
              </p:grpSpPr>
              <p:cxnSp>
                <p:nvCxnSpPr>
                  <p:cNvPr id="386" name="Straight Connector 385">
                    <a:extLst>
                      <a:ext uri="{FF2B5EF4-FFF2-40B4-BE49-F238E27FC236}">
                        <a16:creationId xmlns:a16="http://schemas.microsoft.com/office/drawing/2014/main" id="{99C3EBD0-B051-D42C-F744-05CC045D70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598579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87" name="Straight Connector 386">
                    <a:extLst>
                      <a:ext uri="{FF2B5EF4-FFF2-40B4-BE49-F238E27FC236}">
                        <a16:creationId xmlns:a16="http://schemas.microsoft.com/office/drawing/2014/main" id="{7D8F19B9-DCB3-D0B1-1E57-5102CEB28E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649953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88" name="Straight Connector 387">
                    <a:extLst>
                      <a:ext uri="{FF2B5EF4-FFF2-40B4-BE49-F238E27FC236}">
                        <a16:creationId xmlns:a16="http://schemas.microsoft.com/office/drawing/2014/main" id="{19957ACB-F8CB-1DD8-C902-B2450194F9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0132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89" name="Straight Connector 388">
                    <a:extLst>
                      <a:ext uri="{FF2B5EF4-FFF2-40B4-BE49-F238E27FC236}">
                        <a16:creationId xmlns:a16="http://schemas.microsoft.com/office/drawing/2014/main" id="{1EB04607-ED00-E193-95BF-B2C9025B59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52701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90" name="Straight Connector 389">
                    <a:extLst>
                      <a:ext uri="{FF2B5EF4-FFF2-40B4-BE49-F238E27FC236}">
                        <a16:creationId xmlns:a16="http://schemas.microsoft.com/office/drawing/2014/main" id="{1DB50ED4-79FB-3B18-D511-8CCD5D34CD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80407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437B0299-DC81-41B8-D9D9-41821A2A9BC0}"/>
                </a:ext>
              </a:extLst>
            </p:cNvPr>
            <p:cNvGrpSpPr/>
            <p:nvPr/>
          </p:nvGrpSpPr>
          <p:grpSpPr>
            <a:xfrm rot="15565790">
              <a:off x="10210248" y="4091780"/>
              <a:ext cx="54867" cy="124752"/>
              <a:chOff x="6951326" y="5347322"/>
              <a:chExt cx="112776" cy="236598"/>
            </a:xfrm>
          </p:grpSpPr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5D7B58AA-9566-30F2-4333-D1A1F6D715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951326" y="5347322"/>
                <a:ext cx="0" cy="236598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32FD2E52-7D30-A15C-0B29-2877C68FCFC6}"/>
                  </a:ext>
                </a:extLst>
              </p:cNvPr>
              <p:cNvGrpSpPr/>
              <p:nvPr/>
            </p:nvGrpSpPr>
            <p:grpSpPr>
              <a:xfrm>
                <a:off x="6956652" y="5367685"/>
                <a:ext cx="107450" cy="187935"/>
                <a:chOff x="4272619" y="3152631"/>
                <a:chExt cx="107450" cy="187935"/>
              </a:xfrm>
            </p:grpSpPr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13376BDF-EB35-5234-5895-997735AC3C08}"/>
                    </a:ext>
                  </a:extLst>
                </p:cNvPr>
                <p:cNvGrpSpPr/>
                <p:nvPr/>
              </p:nvGrpSpPr>
              <p:grpSpPr>
                <a:xfrm>
                  <a:off x="4272619" y="3152631"/>
                  <a:ext cx="54504" cy="187935"/>
                  <a:chOff x="4380980" y="3598579"/>
                  <a:chExt cx="99668" cy="205498"/>
                </a:xfrm>
              </p:grpSpPr>
              <p:cxnSp>
                <p:nvCxnSpPr>
                  <p:cNvPr id="407" name="Straight Connector 406">
                    <a:extLst>
                      <a:ext uri="{FF2B5EF4-FFF2-40B4-BE49-F238E27FC236}">
                        <a16:creationId xmlns:a16="http://schemas.microsoft.com/office/drawing/2014/main" id="{80794982-F21A-AEF5-590B-40C1ADDE70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598579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8" name="Straight Connector 407">
                    <a:extLst>
                      <a:ext uri="{FF2B5EF4-FFF2-40B4-BE49-F238E27FC236}">
                        <a16:creationId xmlns:a16="http://schemas.microsoft.com/office/drawing/2014/main" id="{7A671951-E31C-3918-8200-20F6428704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649953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9" name="Straight Connector 408">
                    <a:extLst>
                      <a:ext uri="{FF2B5EF4-FFF2-40B4-BE49-F238E27FC236}">
                        <a16:creationId xmlns:a16="http://schemas.microsoft.com/office/drawing/2014/main" id="{BFF6724E-6137-C888-68D6-FFD4A6CD77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0132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0" name="Straight Connector 409">
                    <a:extLst>
                      <a:ext uri="{FF2B5EF4-FFF2-40B4-BE49-F238E27FC236}">
                        <a16:creationId xmlns:a16="http://schemas.microsoft.com/office/drawing/2014/main" id="{65D6D8B6-134A-E189-9E25-6DE8D5D453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52701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1" name="Straight Connector 410">
                    <a:extLst>
                      <a:ext uri="{FF2B5EF4-FFF2-40B4-BE49-F238E27FC236}">
                        <a16:creationId xmlns:a16="http://schemas.microsoft.com/office/drawing/2014/main" id="{2E8D670B-B42E-521F-BFE9-C2A073224B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80407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1" name="Group 400">
                  <a:extLst>
                    <a:ext uri="{FF2B5EF4-FFF2-40B4-BE49-F238E27FC236}">
                      <a16:creationId xmlns:a16="http://schemas.microsoft.com/office/drawing/2014/main" id="{F2F43B99-8E73-E5EA-B6F6-3276A77C97EB}"/>
                    </a:ext>
                  </a:extLst>
                </p:cNvPr>
                <p:cNvGrpSpPr/>
                <p:nvPr/>
              </p:nvGrpSpPr>
              <p:grpSpPr>
                <a:xfrm>
                  <a:off x="4325565" y="3152631"/>
                  <a:ext cx="54504" cy="187935"/>
                  <a:chOff x="4380980" y="3598579"/>
                  <a:chExt cx="99668" cy="205498"/>
                </a:xfrm>
              </p:grpSpPr>
              <p:cxnSp>
                <p:nvCxnSpPr>
                  <p:cNvPr id="402" name="Straight Connector 401">
                    <a:extLst>
                      <a:ext uri="{FF2B5EF4-FFF2-40B4-BE49-F238E27FC236}">
                        <a16:creationId xmlns:a16="http://schemas.microsoft.com/office/drawing/2014/main" id="{CAAE3A09-3D1D-7309-5D7A-89DCE75627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598579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3" name="Straight Connector 402">
                    <a:extLst>
                      <a:ext uri="{FF2B5EF4-FFF2-40B4-BE49-F238E27FC236}">
                        <a16:creationId xmlns:a16="http://schemas.microsoft.com/office/drawing/2014/main" id="{8D33F472-851C-4AF3-0288-14F088D6E9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649953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4" name="Straight Connector 403">
                    <a:extLst>
                      <a:ext uri="{FF2B5EF4-FFF2-40B4-BE49-F238E27FC236}">
                        <a16:creationId xmlns:a16="http://schemas.microsoft.com/office/drawing/2014/main" id="{2969B199-6976-3093-0893-B91B85921D3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0132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5" name="Straight Connector 404">
                    <a:extLst>
                      <a:ext uri="{FF2B5EF4-FFF2-40B4-BE49-F238E27FC236}">
                        <a16:creationId xmlns:a16="http://schemas.microsoft.com/office/drawing/2014/main" id="{87B5DCA0-ADA3-4280-FDB5-AE38D467686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752701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6" name="Straight Connector 405">
                    <a:extLst>
                      <a:ext uri="{FF2B5EF4-FFF2-40B4-BE49-F238E27FC236}">
                        <a16:creationId xmlns:a16="http://schemas.microsoft.com/office/drawing/2014/main" id="{71BB9495-7D84-943C-D643-5E006C410EB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4380980" y="3804077"/>
                    <a:ext cx="99668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</p:grp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1D66B09A-7490-1477-3E2B-60BE82D0E065}"/>
              </a:ext>
            </a:extLst>
          </p:cNvPr>
          <p:cNvCxnSpPr>
            <a:cxnSpLocks/>
          </p:cNvCxnSpPr>
          <p:nvPr/>
        </p:nvCxnSpPr>
        <p:spPr bwMode="auto">
          <a:xfrm>
            <a:off x="7039880" y="2589613"/>
            <a:ext cx="188778" cy="176292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06B10DE7-6576-3F42-0032-FFEE28BCC854}"/>
              </a:ext>
            </a:extLst>
          </p:cNvPr>
          <p:cNvSpPr/>
          <p:nvPr/>
        </p:nvSpPr>
        <p:spPr bwMode="auto">
          <a:xfrm>
            <a:off x="6422006" y="2136297"/>
            <a:ext cx="342936" cy="730918"/>
          </a:xfrm>
          <a:custGeom>
            <a:avLst/>
            <a:gdLst>
              <a:gd name="connsiteX0" fmla="*/ 0 w 250853"/>
              <a:gd name="connsiteY0" fmla="*/ 0 h 728284"/>
              <a:gd name="connsiteX1" fmla="*/ 64736 w 250853"/>
              <a:gd name="connsiteY1" fmla="*/ 485522 h 728284"/>
              <a:gd name="connsiteX2" fmla="*/ 250853 w 250853"/>
              <a:gd name="connsiteY2" fmla="*/ 728284 h 728284"/>
              <a:gd name="connsiteX0" fmla="*/ 0 w 250853"/>
              <a:gd name="connsiteY0" fmla="*/ 0 h 728284"/>
              <a:gd name="connsiteX1" fmla="*/ 40845 w 250853"/>
              <a:gd name="connsiteY1" fmla="*/ 404894 h 728284"/>
              <a:gd name="connsiteX2" fmla="*/ 250853 w 250853"/>
              <a:gd name="connsiteY2" fmla="*/ 728284 h 728284"/>
              <a:gd name="connsiteX0" fmla="*/ 2266 w 253119"/>
              <a:gd name="connsiteY0" fmla="*/ 0 h 728284"/>
              <a:gd name="connsiteX1" fmla="*/ 43111 w 253119"/>
              <a:gd name="connsiteY1" fmla="*/ 404894 h 728284"/>
              <a:gd name="connsiteX2" fmla="*/ 253119 w 253119"/>
              <a:gd name="connsiteY2" fmla="*/ 728284 h 72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119" h="728284">
                <a:moveTo>
                  <a:pt x="2266" y="0"/>
                </a:moveTo>
                <a:cubicBezTo>
                  <a:pt x="-4189" y="133693"/>
                  <a:pt x="1302" y="283513"/>
                  <a:pt x="43111" y="404894"/>
                </a:cubicBezTo>
                <a:cubicBezTo>
                  <a:pt x="84920" y="526275"/>
                  <a:pt x="180965" y="667593"/>
                  <a:pt x="253119" y="728284"/>
                </a:cubicBezTo>
              </a:path>
            </a:pathLst>
          </a:custGeom>
          <a:noFill/>
          <a:ln w="53975">
            <a:solidFill>
              <a:schemeClr val="bg1"/>
            </a:solidFill>
            <a:miter lim="800000"/>
            <a:headEnd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731333AB-2C97-B580-271F-21AA9259BD82}"/>
              </a:ext>
            </a:extLst>
          </p:cNvPr>
          <p:cNvGrpSpPr/>
          <p:nvPr/>
        </p:nvGrpSpPr>
        <p:grpSpPr>
          <a:xfrm>
            <a:off x="7420395" y="3698061"/>
            <a:ext cx="2086851" cy="434736"/>
            <a:chOff x="7420396" y="3698060"/>
            <a:chExt cx="1585260" cy="742871"/>
          </a:xfrm>
        </p:grpSpPr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F1CC64FC-8D56-C3B8-7449-3CA283C2D4A8}"/>
                </a:ext>
              </a:extLst>
            </p:cNvPr>
            <p:cNvSpPr/>
            <p:nvPr/>
          </p:nvSpPr>
          <p:spPr bwMode="auto">
            <a:xfrm>
              <a:off x="7420396" y="3698060"/>
              <a:ext cx="1569855" cy="575878"/>
            </a:xfrm>
            <a:custGeom>
              <a:avLst/>
              <a:gdLst>
                <a:gd name="connsiteX0" fmla="*/ 0 w 1569855"/>
                <a:gd name="connsiteY0" fmla="*/ 0 h 574535"/>
                <a:gd name="connsiteX1" fmla="*/ 331774 w 1569855"/>
                <a:gd name="connsiteY1" fmla="*/ 178025 h 574535"/>
                <a:gd name="connsiteX2" fmla="*/ 1569855 w 1569855"/>
                <a:gd name="connsiteY2" fmla="*/ 574535 h 574535"/>
                <a:gd name="connsiteX0" fmla="*/ 0 w 1569855"/>
                <a:gd name="connsiteY0" fmla="*/ 0 h 574535"/>
                <a:gd name="connsiteX1" fmla="*/ 393245 w 1569855"/>
                <a:gd name="connsiteY1" fmla="*/ 371610 h 574535"/>
                <a:gd name="connsiteX2" fmla="*/ 1569855 w 1569855"/>
                <a:gd name="connsiteY2" fmla="*/ 574535 h 574535"/>
                <a:gd name="connsiteX0" fmla="*/ 0 w 1569855"/>
                <a:gd name="connsiteY0" fmla="*/ 0 h 575878"/>
                <a:gd name="connsiteX1" fmla="*/ 393245 w 1569855"/>
                <a:gd name="connsiteY1" fmla="*/ 371610 h 575878"/>
                <a:gd name="connsiteX2" fmla="*/ 1569855 w 1569855"/>
                <a:gd name="connsiteY2" fmla="*/ 574535 h 57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9855" h="575878">
                  <a:moveTo>
                    <a:pt x="0" y="0"/>
                  </a:moveTo>
                  <a:cubicBezTo>
                    <a:pt x="35066" y="41134"/>
                    <a:pt x="131603" y="275854"/>
                    <a:pt x="393245" y="371610"/>
                  </a:cubicBezTo>
                  <a:cubicBezTo>
                    <a:pt x="654887" y="467366"/>
                    <a:pt x="1216871" y="590090"/>
                    <a:pt x="1569855" y="574535"/>
                  </a:cubicBezTo>
                </a:path>
              </a:pathLst>
            </a:custGeom>
            <a:noFill/>
            <a:ln w="539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EFD08A6C-B966-3157-5F80-45FC2977A3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05656" y="4139805"/>
              <a:ext cx="0" cy="301126"/>
            </a:xfrm>
            <a:prstGeom prst="line">
              <a:avLst/>
            </a:prstGeom>
            <a:noFill/>
            <a:ln w="539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817879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95">
            <a:extLst>
              <a:ext uri="{FF2B5EF4-FFF2-40B4-BE49-F238E27FC236}">
                <a16:creationId xmlns:a16="http://schemas.microsoft.com/office/drawing/2014/main" id="{F044A784-7BCD-CA62-6A69-391A2893181A}"/>
              </a:ext>
            </a:extLst>
          </p:cNvPr>
          <p:cNvGrpSpPr/>
          <p:nvPr/>
        </p:nvGrpSpPr>
        <p:grpSpPr>
          <a:xfrm>
            <a:off x="6459615" y="2622030"/>
            <a:ext cx="886900" cy="3116819"/>
            <a:chOff x="551879" y="3021269"/>
            <a:chExt cx="886900" cy="281403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3EA5E32-5DD8-C1C5-E7E8-1348CADA34DC}"/>
                </a:ext>
              </a:extLst>
            </p:cNvPr>
            <p:cNvSpPr txBox="1"/>
            <p:nvPr/>
          </p:nvSpPr>
          <p:spPr bwMode="auto">
            <a:xfrm>
              <a:off x="551879" y="5501849"/>
              <a:ext cx="886898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-50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956DBF0-CBA4-A683-2358-CAC5463F839F}"/>
                </a:ext>
              </a:extLst>
            </p:cNvPr>
            <p:cNvSpPr txBox="1"/>
            <p:nvPr/>
          </p:nvSpPr>
          <p:spPr bwMode="auto">
            <a:xfrm>
              <a:off x="856748" y="5005062"/>
              <a:ext cx="582030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18A30C68-BEF0-AB46-FC75-B16CD51366EC}"/>
                </a:ext>
              </a:extLst>
            </p:cNvPr>
            <p:cNvSpPr txBox="1"/>
            <p:nvPr/>
          </p:nvSpPr>
          <p:spPr bwMode="auto">
            <a:xfrm>
              <a:off x="742407" y="4503763"/>
              <a:ext cx="696372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50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3C626281-6A0C-B0C7-D445-CEC785F960F8}"/>
                </a:ext>
              </a:extLst>
            </p:cNvPr>
            <p:cNvSpPr txBox="1"/>
            <p:nvPr/>
          </p:nvSpPr>
          <p:spPr bwMode="auto">
            <a:xfrm>
              <a:off x="742407" y="3527477"/>
              <a:ext cx="696372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150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FFD3E65-73D5-2655-26F9-BDC4C7F1AF47}"/>
                </a:ext>
              </a:extLst>
            </p:cNvPr>
            <p:cNvSpPr txBox="1"/>
            <p:nvPr/>
          </p:nvSpPr>
          <p:spPr bwMode="auto">
            <a:xfrm>
              <a:off x="742407" y="3021269"/>
              <a:ext cx="696372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200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04C7FDE-B4AD-94AF-570D-4CE529DB4245}"/>
                </a:ext>
              </a:extLst>
            </p:cNvPr>
            <p:cNvSpPr txBox="1"/>
            <p:nvPr/>
          </p:nvSpPr>
          <p:spPr bwMode="auto">
            <a:xfrm>
              <a:off x="734139" y="4011589"/>
              <a:ext cx="696372" cy="333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55A9E3-BFA8-76BD-EE5A-7EFC686CBE3D}"/>
              </a:ext>
            </a:extLst>
          </p:cNvPr>
          <p:cNvGrpSpPr/>
          <p:nvPr/>
        </p:nvGrpSpPr>
        <p:grpSpPr>
          <a:xfrm>
            <a:off x="1674103" y="4625436"/>
            <a:ext cx="4306074" cy="945466"/>
            <a:chOff x="1585615" y="4713924"/>
            <a:chExt cx="4306074" cy="94546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F5B90FC0-52EA-5248-33EE-0A79577E42DE}"/>
                </a:ext>
              </a:extLst>
            </p:cNvPr>
            <p:cNvGrpSpPr/>
            <p:nvPr/>
          </p:nvGrpSpPr>
          <p:grpSpPr>
            <a:xfrm>
              <a:off x="1585615" y="5053989"/>
              <a:ext cx="100072" cy="341645"/>
              <a:chOff x="1585615" y="5053989"/>
              <a:chExt cx="100072" cy="341645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00FA892E-24C4-5AA5-399B-D36C8E9217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3989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6A12C79-7740-3CFF-3380-3F3D05A5DF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50C04264-ABBF-E941-1A54-109FCF6242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FCE43C51-A387-2AF7-6418-C14383F7F28F}"/>
                </a:ext>
              </a:extLst>
            </p:cNvPr>
            <p:cNvGrpSpPr/>
            <p:nvPr/>
          </p:nvGrpSpPr>
          <p:grpSpPr>
            <a:xfrm>
              <a:off x="1675282" y="4764727"/>
              <a:ext cx="100072" cy="560090"/>
              <a:chOff x="1585615" y="5055644"/>
              <a:chExt cx="100072" cy="341645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75662FD2-9BB4-58B2-65C1-0C040D2205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5644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6835FA3-33BB-0245-656B-F37C6ECE89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1027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3A0A9771-C31C-6E9B-7EC1-8031BEB4A12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C7ED9E0-C96F-A8C0-A142-5B1562EC9048}"/>
                </a:ext>
              </a:extLst>
            </p:cNvPr>
            <p:cNvGrpSpPr/>
            <p:nvPr/>
          </p:nvGrpSpPr>
          <p:grpSpPr>
            <a:xfrm>
              <a:off x="1636697" y="4916558"/>
              <a:ext cx="100072" cy="390009"/>
              <a:chOff x="1585615" y="5056366"/>
              <a:chExt cx="100072" cy="341645"/>
            </a:xfrm>
          </p:grpSpPr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5EF53733-E44C-A493-C1B0-6064ADAB49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085500B5-694B-1C21-36FA-980A0B474F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80ACBC7C-4280-E599-61BD-085A1A66072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CE697EF-CE74-AD77-8F5A-8BEBF6B108E5}"/>
                </a:ext>
              </a:extLst>
            </p:cNvPr>
            <p:cNvGrpSpPr/>
            <p:nvPr/>
          </p:nvGrpSpPr>
          <p:grpSpPr>
            <a:xfrm>
              <a:off x="1753511" y="5087796"/>
              <a:ext cx="100072" cy="390009"/>
              <a:chOff x="1585615" y="5056366"/>
              <a:chExt cx="100072" cy="341645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7026F58-F364-D674-E167-9035868338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BC1AA8A2-136B-449A-B632-143405BE53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46D10B49-BBF7-41A5-185A-012CD275D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F67CF41-C3B4-A5B9-7DD1-5AC4648953B7}"/>
                </a:ext>
              </a:extLst>
            </p:cNvPr>
            <p:cNvGrpSpPr/>
            <p:nvPr/>
          </p:nvGrpSpPr>
          <p:grpSpPr>
            <a:xfrm>
              <a:off x="1756735" y="5162786"/>
              <a:ext cx="100072" cy="414228"/>
              <a:chOff x="1585615" y="5056366"/>
              <a:chExt cx="100072" cy="341645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99F6FBBB-8BF8-7182-3211-60719CE133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24B35F8C-E845-6256-3482-210D3711EF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4B6A5A48-DE5D-F021-E6AE-4E59929DBB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0FC38D6-C07E-CEF2-5C32-501977544565}"/>
                </a:ext>
              </a:extLst>
            </p:cNvPr>
            <p:cNvGrpSpPr/>
            <p:nvPr/>
          </p:nvGrpSpPr>
          <p:grpSpPr>
            <a:xfrm>
              <a:off x="1924630" y="5301157"/>
              <a:ext cx="100072" cy="336936"/>
              <a:chOff x="1585615" y="5056366"/>
              <a:chExt cx="100072" cy="341645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28733FDA-6070-E351-03BF-A1128A84ED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D0EA5736-FF5C-89A6-AB09-A1EEC15447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7FA7EC60-7CE8-E049-1B33-7DA441D328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6F8EEF75-BB36-48B9-47D3-BA12AC64A70D}"/>
                </a:ext>
              </a:extLst>
            </p:cNvPr>
            <p:cNvGrpSpPr/>
            <p:nvPr/>
          </p:nvGrpSpPr>
          <p:grpSpPr>
            <a:xfrm>
              <a:off x="2767172" y="5043574"/>
              <a:ext cx="100072" cy="456879"/>
              <a:chOff x="1585615" y="5056366"/>
              <a:chExt cx="100072" cy="341645"/>
            </a:xfrm>
          </p:grpSpPr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7DB8BF6C-9BF4-70FC-249E-D441B4FCCD1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5E5A1598-A209-CDA4-CCDD-9EE45ED97D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1EB4AE95-17B5-8EBC-3F39-0DF16BD256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2A2DADB2-B4CC-7D75-C77B-79C34003E94A}"/>
                </a:ext>
              </a:extLst>
            </p:cNvPr>
            <p:cNvGrpSpPr/>
            <p:nvPr/>
          </p:nvGrpSpPr>
          <p:grpSpPr>
            <a:xfrm>
              <a:off x="2767069" y="5253066"/>
              <a:ext cx="100072" cy="300027"/>
              <a:chOff x="1585615" y="5056366"/>
              <a:chExt cx="100072" cy="341645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7D5C11F7-F77F-7CF1-4112-3986384BE7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7FFE5A78-AAB9-02B1-1EA0-27B5BE25CB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8196F4D1-F0A5-5DF8-35BC-41FEB81271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DBFB1B08-D2E0-F59D-B688-6947F805E2AA}"/>
                </a:ext>
              </a:extLst>
            </p:cNvPr>
            <p:cNvGrpSpPr/>
            <p:nvPr/>
          </p:nvGrpSpPr>
          <p:grpSpPr>
            <a:xfrm>
              <a:off x="3266048" y="5421707"/>
              <a:ext cx="100072" cy="201327"/>
              <a:chOff x="1585615" y="5056366"/>
              <a:chExt cx="100072" cy="341645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D9202A54-0C48-FD85-D7B7-58B75A7583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4C5E58DA-5590-3A08-2F53-91152D1E16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1C550904-4F5D-8ACD-E826-4F8FA114A2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DE485CF-4312-471A-C52B-4FF0986EF9EA}"/>
                </a:ext>
              </a:extLst>
            </p:cNvPr>
            <p:cNvGrpSpPr/>
            <p:nvPr/>
          </p:nvGrpSpPr>
          <p:grpSpPr>
            <a:xfrm>
              <a:off x="3440063" y="5244911"/>
              <a:ext cx="100072" cy="338443"/>
              <a:chOff x="1585615" y="5056366"/>
              <a:chExt cx="100072" cy="341645"/>
            </a:xfrm>
          </p:grpSpPr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7021CB78-997C-A242-D284-CC419B3F01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56CEB13B-1054-0DD6-17BB-D75ABB00E4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691EECA7-EE36-B734-0894-FED8AD9693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4E3BAD12-1B06-ADE2-C99B-4C4DE47CF310}"/>
                </a:ext>
              </a:extLst>
            </p:cNvPr>
            <p:cNvGrpSpPr/>
            <p:nvPr/>
          </p:nvGrpSpPr>
          <p:grpSpPr>
            <a:xfrm>
              <a:off x="3776474" y="5217688"/>
              <a:ext cx="100072" cy="354745"/>
              <a:chOff x="1585615" y="5056366"/>
              <a:chExt cx="100072" cy="341645"/>
            </a:xfrm>
          </p:grpSpPr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8F598FBB-CE91-D3A9-891B-5F494E9F2A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854EAE87-92C2-37FB-C72D-CB6F4FB2ED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60346A2-36E5-E28F-F632-B1F41FFD4E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EA73A0DE-0664-B2BF-5A7C-7C2D78A1E1BF}"/>
                </a:ext>
              </a:extLst>
            </p:cNvPr>
            <p:cNvGrpSpPr/>
            <p:nvPr/>
          </p:nvGrpSpPr>
          <p:grpSpPr>
            <a:xfrm>
              <a:off x="3776474" y="4713924"/>
              <a:ext cx="100072" cy="805641"/>
              <a:chOff x="1585615" y="5056366"/>
              <a:chExt cx="100072" cy="341645"/>
            </a:xfrm>
          </p:grpSpPr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3419BAD-0D95-4930-9C29-3F21E4F6E8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B7165233-2483-E464-B71D-8614D78D83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5798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7A2B3CB2-E2B7-2FAB-B0B3-467B9ABE35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8776FFF3-6E71-26AA-62B8-296DA18777DD}"/>
                </a:ext>
              </a:extLst>
            </p:cNvPr>
            <p:cNvGrpSpPr/>
            <p:nvPr/>
          </p:nvGrpSpPr>
          <p:grpSpPr>
            <a:xfrm>
              <a:off x="4279764" y="5386006"/>
              <a:ext cx="100072" cy="229491"/>
              <a:chOff x="1585615" y="5056366"/>
              <a:chExt cx="100072" cy="341645"/>
            </a:xfrm>
          </p:grpSpPr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ED8D2E8A-176A-CB56-0C8D-7E42D02D0F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4B49EE8A-2916-F7C4-574B-A490C4CBC7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EE4DF5ED-414C-08DD-1F61-4382389F86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731028D5-C376-5780-B618-C5D7DD8F0797}"/>
                </a:ext>
              </a:extLst>
            </p:cNvPr>
            <p:cNvGrpSpPr/>
            <p:nvPr/>
          </p:nvGrpSpPr>
          <p:grpSpPr>
            <a:xfrm>
              <a:off x="4787164" y="5106531"/>
              <a:ext cx="100072" cy="479781"/>
              <a:chOff x="1585615" y="5056366"/>
              <a:chExt cx="100072" cy="341645"/>
            </a:xfrm>
          </p:grpSpPr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215A2C3-8C81-B601-72FA-217C6F0740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D4E1CD54-8912-677C-4EA0-E02C326A61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180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BAD6E5DC-09DD-E2A7-6DB6-9BFF851C79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282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160171B9-D733-368F-7C55-24792AEE7929}"/>
                </a:ext>
              </a:extLst>
            </p:cNvPr>
            <p:cNvGrpSpPr/>
            <p:nvPr/>
          </p:nvGrpSpPr>
          <p:grpSpPr>
            <a:xfrm>
              <a:off x="4787482" y="5092819"/>
              <a:ext cx="100072" cy="566571"/>
              <a:chOff x="1585615" y="5056366"/>
              <a:chExt cx="100072" cy="341645"/>
            </a:xfrm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C00A74CB-1DD4-E302-A6DF-65620B32E2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6A6FDAC3-5FA0-6AF4-E6F4-F1167EE449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180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3BCA611D-809E-CFE0-FAB8-8F62978122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282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2CBE5578-0A6B-E934-EAC2-E25D51C01690}"/>
                </a:ext>
              </a:extLst>
            </p:cNvPr>
            <p:cNvGrpSpPr/>
            <p:nvPr/>
          </p:nvGrpSpPr>
          <p:grpSpPr>
            <a:xfrm>
              <a:off x="5452941" y="5362394"/>
              <a:ext cx="100072" cy="260640"/>
              <a:chOff x="1585615" y="5056366"/>
              <a:chExt cx="100072" cy="341645"/>
            </a:xfrm>
          </p:grpSpPr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25FC2AA5-5D2B-DD18-B1FA-71D72F6804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05455184-29C0-DAA2-971C-AF0215BE94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3740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788252BB-00FE-23B1-6D2F-7AF074860B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0896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BA85D97A-05E2-DC48-CA8B-62EFBBDE3440}"/>
                </a:ext>
              </a:extLst>
            </p:cNvPr>
            <p:cNvGrpSpPr/>
            <p:nvPr/>
          </p:nvGrpSpPr>
          <p:grpSpPr>
            <a:xfrm>
              <a:off x="5791567" y="5052810"/>
              <a:ext cx="100072" cy="557820"/>
              <a:chOff x="1585615" y="5056366"/>
              <a:chExt cx="100072" cy="341645"/>
            </a:xfrm>
          </p:grpSpPr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D67630C-F0C1-8758-4222-FF891D0AB2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BE6176C4-C54B-38C0-9C7D-2FD76957CC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180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C645640D-5510-EDF6-0655-B2A69E9D30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282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4CEFAA12-AC2C-E953-34AB-CFFF22215646}"/>
                </a:ext>
              </a:extLst>
            </p:cNvPr>
            <p:cNvGrpSpPr/>
            <p:nvPr/>
          </p:nvGrpSpPr>
          <p:grpSpPr>
            <a:xfrm>
              <a:off x="5791617" y="5108699"/>
              <a:ext cx="100072" cy="461161"/>
              <a:chOff x="1585615" y="5056366"/>
              <a:chExt cx="100072" cy="341645"/>
            </a:xfrm>
          </p:grpSpPr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C216BD67-2C9E-2934-7480-5ABB2C467D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35651" y="5056366"/>
                <a:ext cx="0" cy="341645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CA12096D-DFEE-9F3C-D506-5629D2FE5D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06180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1589D0FD-3F86-5807-8500-BA842ACEA7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5615" y="5392828"/>
                <a:ext cx="100072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effectLst/>
                <a:highlight>
                  <a:srgbClr val="FFFFFF"/>
                </a:highlight>
                <a:latin typeface="+mn-lt"/>
              </a:rPr>
              <a:t>AROAAT-2002: </a:t>
            </a:r>
            <a:r>
              <a:rPr lang="en-US" dirty="0" err="1"/>
              <a:t>Fazirsiran</a:t>
            </a:r>
            <a:r>
              <a:rPr lang="en-US" dirty="0"/>
              <a:t> for Patient With AATD-LD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DA9473-4F93-3B5E-9F4C-17390D42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1648058"/>
          </a:xfrm>
        </p:spPr>
        <p:txBody>
          <a:bodyPr/>
          <a:lstStyle/>
          <a:p>
            <a:r>
              <a:rPr lang="en-US" sz="2400"/>
              <a:t>Open-label, phase II</a:t>
            </a:r>
          </a:p>
          <a:p>
            <a:r>
              <a:rPr lang="en-US" sz="2400"/>
              <a:t>16 patients across 3 cohorts</a:t>
            </a:r>
          </a:p>
          <a:p>
            <a:r>
              <a:rPr lang="en-US" sz="2400"/>
              <a:t>Biopsy sample collected after 24/48 wk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4DD801B-92CC-71F8-4247-0130B7F16E19}"/>
              </a:ext>
            </a:extLst>
          </p:cNvPr>
          <p:cNvSpPr txBox="1">
            <a:spLocks/>
          </p:cNvSpPr>
          <p:nvPr/>
        </p:nvSpPr>
        <p:spPr>
          <a:xfrm>
            <a:off x="426027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Strnad. NEJM. 2022;387:514-524.</a:t>
            </a: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DD7C75AB-27B9-686F-2A7C-C7C03AB342FB}"/>
              </a:ext>
            </a:extLst>
          </p:cNvPr>
          <p:cNvSpPr txBox="1"/>
          <p:nvPr/>
        </p:nvSpPr>
        <p:spPr>
          <a:xfrm>
            <a:off x="3104132" y="3080704"/>
            <a:ext cx="1261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Serum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E18D79F3-ED5A-0AE0-EEB3-609F5F60A70C}"/>
              </a:ext>
            </a:extLst>
          </p:cNvPr>
          <p:cNvSpPr txBox="1"/>
          <p:nvPr/>
        </p:nvSpPr>
        <p:spPr>
          <a:xfrm>
            <a:off x="8773745" y="1478458"/>
            <a:ext cx="1261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7BE954-E913-02A7-3D50-38B27BD5BD1E}"/>
              </a:ext>
            </a:extLst>
          </p:cNvPr>
          <p:cNvSpPr txBox="1"/>
          <p:nvPr/>
        </p:nvSpPr>
        <p:spPr bwMode="auto">
          <a:xfrm>
            <a:off x="1224923" y="5656696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DC68DB-5ABA-2E74-258B-3F08766A0269}"/>
              </a:ext>
            </a:extLst>
          </p:cNvPr>
          <p:cNvSpPr txBox="1"/>
          <p:nvPr/>
        </p:nvSpPr>
        <p:spPr bwMode="auto">
          <a:xfrm>
            <a:off x="1642741" y="5656696"/>
            <a:ext cx="498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3E70DF-7B10-CEDD-5EA2-59B4E9257F17}"/>
              </a:ext>
            </a:extLst>
          </p:cNvPr>
          <p:cNvSpPr txBox="1"/>
          <p:nvPr/>
        </p:nvSpPr>
        <p:spPr bwMode="auto">
          <a:xfrm>
            <a:off x="1894121" y="5656696"/>
            <a:ext cx="621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FB79E8-C638-D4E7-A5FA-4BA9C9F310AA}"/>
              </a:ext>
            </a:extLst>
          </p:cNvPr>
          <p:cNvGrpSpPr/>
          <p:nvPr/>
        </p:nvGrpSpPr>
        <p:grpSpPr>
          <a:xfrm>
            <a:off x="1469887" y="3438989"/>
            <a:ext cx="84529" cy="2195980"/>
            <a:chOff x="8621762" y="2691852"/>
            <a:chExt cx="78090" cy="287338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A198AA4-EF9D-5EF5-D8C2-923994275F2F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909AE09-47C3-780A-2620-4CAD92E2AE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C96C1A1-4266-E37E-7FA5-DAB3DC6947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1DEFD15-11D5-7188-F45F-97220379A1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CC33120-53E1-CC76-2551-A195AC09A0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8D45502-175E-F59A-E834-9B62F7B17A1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EADA52A-DACC-F25D-2FDF-3A43A0DFA2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5F2070-A8F2-203C-34D8-1D67F6817F18}"/>
              </a:ext>
            </a:extLst>
          </p:cNvPr>
          <p:cNvGrpSpPr/>
          <p:nvPr/>
        </p:nvGrpSpPr>
        <p:grpSpPr>
          <a:xfrm>
            <a:off x="640367" y="3249409"/>
            <a:ext cx="886900" cy="2566968"/>
            <a:chOff x="551879" y="3021269"/>
            <a:chExt cx="886900" cy="288805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72FB5A1-297B-4BB3-B1F4-9E9FA53A1810}"/>
                </a:ext>
              </a:extLst>
            </p:cNvPr>
            <p:cNvSpPr txBox="1"/>
            <p:nvPr/>
          </p:nvSpPr>
          <p:spPr bwMode="auto">
            <a:xfrm>
              <a:off x="551879" y="5493795"/>
              <a:ext cx="886898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005693-8FFF-BC81-CB1D-EB1F87618C47}"/>
                </a:ext>
              </a:extLst>
            </p:cNvPr>
            <p:cNvSpPr txBox="1"/>
            <p:nvPr/>
          </p:nvSpPr>
          <p:spPr bwMode="auto">
            <a:xfrm>
              <a:off x="856748" y="5037276"/>
              <a:ext cx="582030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-80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0E72C0-9F0B-D03C-540A-A2851169BA5E}"/>
                </a:ext>
              </a:extLst>
            </p:cNvPr>
            <p:cNvSpPr txBox="1"/>
            <p:nvPr/>
          </p:nvSpPr>
          <p:spPr bwMode="auto">
            <a:xfrm>
              <a:off x="742407" y="4523898"/>
              <a:ext cx="696372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-60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F18597-F13A-4A98-C192-8FB60F4D0D47}"/>
                </a:ext>
              </a:extLst>
            </p:cNvPr>
            <p:cNvSpPr txBox="1"/>
            <p:nvPr/>
          </p:nvSpPr>
          <p:spPr bwMode="auto">
            <a:xfrm>
              <a:off x="742407" y="3527477"/>
              <a:ext cx="696372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-20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960264-2987-A387-44AA-37E6D44B062B}"/>
                </a:ext>
              </a:extLst>
            </p:cNvPr>
            <p:cNvSpPr txBox="1"/>
            <p:nvPr/>
          </p:nvSpPr>
          <p:spPr bwMode="auto">
            <a:xfrm>
              <a:off x="742407" y="3021269"/>
              <a:ext cx="696372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351C3F-D4F6-1CFB-B911-02A91B16B0F8}"/>
                </a:ext>
              </a:extLst>
            </p:cNvPr>
            <p:cNvSpPr txBox="1"/>
            <p:nvPr/>
          </p:nvSpPr>
          <p:spPr bwMode="auto">
            <a:xfrm>
              <a:off x="734139" y="4011589"/>
              <a:ext cx="696372" cy="41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-40</a:t>
              </a:r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4AA52C-2BE7-2662-0EA1-EE2703374F4F}"/>
              </a:ext>
            </a:extLst>
          </p:cNvPr>
          <p:cNvSpPr/>
          <p:nvPr/>
        </p:nvSpPr>
        <p:spPr bwMode="auto">
          <a:xfrm>
            <a:off x="1554417" y="3452089"/>
            <a:ext cx="4715255" cy="2182879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3AC00B-B085-056A-2BEE-FE761BDC9BC3}"/>
              </a:ext>
            </a:extLst>
          </p:cNvPr>
          <p:cNvSpPr txBox="1"/>
          <p:nvPr/>
        </p:nvSpPr>
        <p:spPr bwMode="auto">
          <a:xfrm rot="16200000">
            <a:off x="-544213" y="4243556"/>
            <a:ext cx="25251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Mean (SD) % Change in Serum Z-AAT (µg/mL)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F56075-E582-901A-CF82-F25432A8C724}"/>
              </a:ext>
            </a:extLst>
          </p:cNvPr>
          <p:cNvSpPr txBox="1"/>
          <p:nvPr/>
        </p:nvSpPr>
        <p:spPr bwMode="auto">
          <a:xfrm>
            <a:off x="2298946" y="5656696"/>
            <a:ext cx="517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FC3CA5-B36E-6216-35BE-D6F51FA6E9A3}"/>
              </a:ext>
            </a:extLst>
          </p:cNvPr>
          <p:cNvSpPr txBox="1"/>
          <p:nvPr/>
        </p:nvSpPr>
        <p:spPr bwMode="auto">
          <a:xfrm>
            <a:off x="2650757" y="5656696"/>
            <a:ext cx="498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B144B1-6FA1-D374-A1D7-03C79C214038}"/>
              </a:ext>
            </a:extLst>
          </p:cNvPr>
          <p:cNvSpPr txBox="1"/>
          <p:nvPr/>
        </p:nvSpPr>
        <p:spPr bwMode="auto">
          <a:xfrm>
            <a:off x="2916452" y="5656696"/>
            <a:ext cx="621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DC1C108-18C2-F538-E57B-F547C6357B1D}"/>
              </a:ext>
            </a:extLst>
          </p:cNvPr>
          <p:cNvGrpSpPr/>
          <p:nvPr/>
        </p:nvGrpSpPr>
        <p:grpSpPr>
          <a:xfrm>
            <a:off x="1556316" y="5631208"/>
            <a:ext cx="4715259" cy="88225"/>
            <a:chOff x="1467828" y="5719696"/>
            <a:chExt cx="4715259" cy="8822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13B8497-318B-B28A-691A-B51F18EAFB87}"/>
                </a:ext>
              </a:extLst>
            </p:cNvPr>
            <p:cNvGrpSpPr/>
            <p:nvPr/>
          </p:nvGrpSpPr>
          <p:grpSpPr>
            <a:xfrm rot="5400000">
              <a:off x="2268875" y="4922408"/>
              <a:ext cx="84466" cy="1686560"/>
              <a:chOff x="8621762" y="2691852"/>
              <a:chExt cx="78090" cy="287338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EF333B8-9F87-ED36-F3EE-21E36A1CDDB6}"/>
                  </a:ext>
                </a:extLst>
              </p:cNvPr>
              <p:cNvGrpSpPr/>
              <p:nvPr/>
            </p:nvGrpSpPr>
            <p:grpSpPr>
              <a:xfrm>
                <a:off x="8623019" y="3270739"/>
                <a:ext cx="76833" cy="2294500"/>
                <a:chOff x="2059187" y="2989425"/>
                <a:chExt cx="83127" cy="2135458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C558666F-0563-A2DE-E58C-6220318531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2989425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B395BBF-8558-869A-B2B0-41326773E8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3523289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4485F3A3-9C6E-F9A3-24D4-D64F6CA69C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05715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D92C349B-D78E-599E-AA05-43F247FD02E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591017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B703385-D138-8277-B18E-92332DD42A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512488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740321F-F494-EBA6-370E-7AE3CBDC83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21762" y="2691852"/>
                <a:ext cx="76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EA405F6-38B6-E123-E17E-7ECA6096750C}"/>
                </a:ext>
              </a:extLst>
            </p:cNvPr>
            <p:cNvGrpSpPr/>
            <p:nvPr/>
          </p:nvGrpSpPr>
          <p:grpSpPr>
            <a:xfrm rot="5400000">
              <a:off x="4286616" y="4920009"/>
              <a:ext cx="84466" cy="1686560"/>
              <a:chOff x="8621762" y="2691852"/>
              <a:chExt cx="78090" cy="2873387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C619E7C5-E1A2-EE6E-657C-F667DEB4FF76}"/>
                  </a:ext>
                </a:extLst>
              </p:cNvPr>
              <p:cNvGrpSpPr/>
              <p:nvPr/>
            </p:nvGrpSpPr>
            <p:grpSpPr>
              <a:xfrm>
                <a:off x="8623019" y="3270739"/>
                <a:ext cx="76833" cy="2294500"/>
                <a:chOff x="2059187" y="2989425"/>
                <a:chExt cx="83127" cy="2135458"/>
              </a:xfrm>
            </p:grpSpPr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5F61234E-3BC9-3A4C-03B5-0A71F6E083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2989425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D70ECCA-EFC0-77AF-0325-F62BCDCAC7D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3523289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07C371B-8F8D-251A-6785-A6B5DC591E0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05715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296746F5-C28B-7FAB-7734-4F2C8869A84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4591017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A356CC68-8BE6-CE2E-47DD-823071CCC5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059187" y="5124883"/>
                  <a:ext cx="8312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164DA889-7085-C7C8-60A3-156F5CE86B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21762" y="2691852"/>
                <a:ext cx="7683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8948E23-1D4A-4FC9-E6A2-E0E4F41DBAA4}"/>
                </a:ext>
              </a:extLst>
            </p:cNvPr>
            <p:cNvGrpSpPr/>
            <p:nvPr/>
          </p:nvGrpSpPr>
          <p:grpSpPr>
            <a:xfrm>
              <a:off x="5506610" y="5719696"/>
              <a:ext cx="676477" cy="84466"/>
              <a:chOff x="4648052" y="5873456"/>
              <a:chExt cx="676477" cy="84466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FC419AFF-366E-29DE-E84E-625AD2F1DC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4943193" y="5916369"/>
                <a:ext cx="8310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058B83E-FA26-FAB3-8FEA-C1342C7033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4606499" y="5916369"/>
                <a:ext cx="8310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59D150B-D6F2-08FF-89F8-7A2841A92F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5282976" y="5915009"/>
                <a:ext cx="8310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817400ED-BF88-6323-EE38-2C8E6AA78553}"/>
              </a:ext>
            </a:extLst>
          </p:cNvPr>
          <p:cNvSpPr txBox="1"/>
          <p:nvPr/>
        </p:nvSpPr>
        <p:spPr bwMode="auto">
          <a:xfrm>
            <a:off x="3250599" y="5656696"/>
            <a:ext cx="655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52B7F2C-52C8-FAF2-8284-79DF49C60E61}"/>
              </a:ext>
            </a:extLst>
          </p:cNvPr>
          <p:cNvSpPr txBox="1"/>
          <p:nvPr/>
        </p:nvSpPr>
        <p:spPr bwMode="auto">
          <a:xfrm>
            <a:off x="3668417" y="5656696"/>
            <a:ext cx="498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AC4D7B0-3F92-3545-50B0-13ED18C7BC25}"/>
              </a:ext>
            </a:extLst>
          </p:cNvPr>
          <p:cNvSpPr txBox="1"/>
          <p:nvPr/>
        </p:nvSpPr>
        <p:spPr bwMode="auto">
          <a:xfrm>
            <a:off x="3941919" y="5656696"/>
            <a:ext cx="621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87C75C-6E82-F2CA-0EBE-40715D90ED53}"/>
              </a:ext>
            </a:extLst>
          </p:cNvPr>
          <p:cNvSpPr txBox="1"/>
          <p:nvPr/>
        </p:nvSpPr>
        <p:spPr bwMode="auto">
          <a:xfrm>
            <a:off x="4324622" y="5656696"/>
            <a:ext cx="517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F0EC0D9-DDE2-04EA-2D46-71C54FDBF885}"/>
              </a:ext>
            </a:extLst>
          </p:cNvPr>
          <p:cNvSpPr txBox="1"/>
          <p:nvPr/>
        </p:nvSpPr>
        <p:spPr bwMode="auto">
          <a:xfrm>
            <a:off x="4676433" y="5656696"/>
            <a:ext cx="498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CB8D88-4376-DDB0-286F-09BB5465F985}"/>
              </a:ext>
            </a:extLst>
          </p:cNvPr>
          <p:cNvSpPr txBox="1"/>
          <p:nvPr/>
        </p:nvSpPr>
        <p:spPr bwMode="auto">
          <a:xfrm>
            <a:off x="4942128" y="5656696"/>
            <a:ext cx="621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816BC11-39A7-43E6-3198-D49D4F01194E}"/>
              </a:ext>
            </a:extLst>
          </p:cNvPr>
          <p:cNvSpPr txBox="1"/>
          <p:nvPr/>
        </p:nvSpPr>
        <p:spPr bwMode="auto">
          <a:xfrm>
            <a:off x="5334032" y="5656696"/>
            <a:ext cx="498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6FC7A2C-9D84-10ED-1421-D920C80278AB}"/>
              </a:ext>
            </a:extLst>
          </p:cNvPr>
          <p:cNvSpPr txBox="1"/>
          <p:nvPr/>
        </p:nvSpPr>
        <p:spPr bwMode="auto">
          <a:xfrm>
            <a:off x="5622282" y="5656696"/>
            <a:ext cx="621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DE039BF-7637-4D05-F220-C2727D54E1FA}"/>
              </a:ext>
            </a:extLst>
          </p:cNvPr>
          <p:cNvSpPr txBox="1"/>
          <p:nvPr/>
        </p:nvSpPr>
        <p:spPr bwMode="auto">
          <a:xfrm>
            <a:off x="6004985" y="5656696"/>
            <a:ext cx="517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56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C216B5E-2BA2-0404-0991-11E13B229A4E}"/>
              </a:ext>
            </a:extLst>
          </p:cNvPr>
          <p:cNvGrpSpPr/>
          <p:nvPr/>
        </p:nvGrpSpPr>
        <p:grpSpPr>
          <a:xfrm>
            <a:off x="2720844" y="3457236"/>
            <a:ext cx="3704181" cy="923330"/>
            <a:chOff x="2632356" y="3545724"/>
            <a:chExt cx="3704181" cy="92333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E4BDF9B-DEEC-24B4-54CB-4A0E1DEE9DE0}"/>
                </a:ext>
              </a:extLst>
            </p:cNvPr>
            <p:cNvSpPr txBox="1"/>
            <p:nvPr/>
          </p:nvSpPr>
          <p:spPr bwMode="auto">
            <a:xfrm>
              <a:off x="2876166" y="3545724"/>
              <a:ext cx="346037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Fazirsiran 200 mg cohort 1 (N = 4)</a:t>
              </a:r>
              <a:b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Fazirsiran 200 mg cohort 2 (N = 8)</a:t>
              </a:r>
              <a:b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Fazirsiran 100 mg cohort 1b (N = 4)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CBDC7B5-7268-4BAF-64E7-6CE1C7E7FE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2356" y="3735932"/>
              <a:ext cx="295183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DAAB6F4-8ABC-7C4A-045D-23884553D846}"/>
                </a:ext>
              </a:extLst>
            </p:cNvPr>
            <p:cNvSpPr/>
            <p:nvPr/>
          </p:nvSpPr>
          <p:spPr bwMode="auto">
            <a:xfrm>
              <a:off x="2721850" y="3681218"/>
              <a:ext cx="116195" cy="11619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0B91868-3FFC-EE13-A1B1-020DB426A4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2356" y="4003848"/>
              <a:ext cx="295183" cy="0"/>
            </a:xfrm>
            <a:prstGeom prst="lin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0760688-7AC4-22B0-74BB-8D1C3E08A56A}"/>
                </a:ext>
              </a:extLst>
            </p:cNvPr>
            <p:cNvSpPr/>
            <p:nvPr/>
          </p:nvSpPr>
          <p:spPr bwMode="auto">
            <a:xfrm>
              <a:off x="2721850" y="3949134"/>
              <a:ext cx="116195" cy="116195"/>
            </a:xfrm>
            <a:prstGeom prst="ellipse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42B3474-1EC5-F3E4-294E-F77103BEE1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2356" y="4279349"/>
              <a:ext cx="295183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2D8C237-019C-0791-843B-6F966BB70779}"/>
                </a:ext>
              </a:extLst>
            </p:cNvPr>
            <p:cNvSpPr/>
            <p:nvPr/>
          </p:nvSpPr>
          <p:spPr bwMode="auto">
            <a:xfrm>
              <a:off x="2721850" y="4224635"/>
              <a:ext cx="116195" cy="11619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8F52A5A-EC22-E32C-4F9D-DE1B76B0AA26}"/>
              </a:ext>
            </a:extLst>
          </p:cNvPr>
          <p:cNvSpPr/>
          <p:nvPr/>
        </p:nvSpPr>
        <p:spPr bwMode="auto">
          <a:xfrm>
            <a:off x="1524049" y="3460142"/>
            <a:ext cx="4396700" cy="1999362"/>
          </a:xfrm>
          <a:custGeom>
            <a:avLst/>
            <a:gdLst>
              <a:gd name="connsiteX0" fmla="*/ 0 w 4396700"/>
              <a:gd name="connsiteY0" fmla="*/ 0 h 1999362"/>
              <a:gd name="connsiteX1" fmla="*/ 213202 w 4396700"/>
              <a:gd name="connsiteY1" fmla="*/ 1691403 h 1999362"/>
              <a:gd name="connsiteX2" fmla="*/ 360074 w 4396700"/>
              <a:gd name="connsiteY2" fmla="*/ 1918819 h 1999362"/>
              <a:gd name="connsiteX3" fmla="*/ 544849 w 4396700"/>
              <a:gd name="connsiteY3" fmla="*/ 1999362 h 1999362"/>
              <a:gd name="connsiteX4" fmla="*/ 1373969 w 4396700"/>
              <a:gd name="connsiteY4" fmla="*/ 1795635 h 1999362"/>
              <a:gd name="connsiteX5" fmla="*/ 2060953 w 4396700"/>
              <a:gd name="connsiteY5" fmla="*/ 1942508 h 1999362"/>
              <a:gd name="connsiteX6" fmla="*/ 2387863 w 4396700"/>
              <a:gd name="connsiteY6" fmla="*/ 1809849 h 1999362"/>
              <a:gd name="connsiteX7" fmla="*/ 4396700 w 4396700"/>
              <a:gd name="connsiteY7" fmla="*/ 1880916 h 199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6700" h="1999362">
                <a:moveTo>
                  <a:pt x="0" y="0"/>
                </a:moveTo>
                <a:lnTo>
                  <a:pt x="213202" y="1691403"/>
                </a:lnTo>
                <a:lnTo>
                  <a:pt x="360074" y="1918819"/>
                </a:lnTo>
                <a:lnTo>
                  <a:pt x="544849" y="1999362"/>
                </a:lnTo>
                <a:lnTo>
                  <a:pt x="1373969" y="1795635"/>
                </a:lnTo>
                <a:lnTo>
                  <a:pt x="2060953" y="1942508"/>
                </a:lnTo>
                <a:lnTo>
                  <a:pt x="2387863" y="1809849"/>
                </a:lnTo>
                <a:lnTo>
                  <a:pt x="4396700" y="188091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7759442-05D2-8D42-30F5-A3509D006349}"/>
              </a:ext>
            </a:extLst>
          </p:cNvPr>
          <p:cNvSpPr/>
          <p:nvPr/>
        </p:nvSpPr>
        <p:spPr bwMode="auto">
          <a:xfrm>
            <a:off x="1538262" y="3460142"/>
            <a:ext cx="4387225" cy="1970935"/>
          </a:xfrm>
          <a:custGeom>
            <a:avLst/>
            <a:gdLst>
              <a:gd name="connsiteX0" fmla="*/ 0 w 4387225"/>
              <a:gd name="connsiteY0" fmla="*/ 0 h 1970935"/>
              <a:gd name="connsiteX1" fmla="*/ 236891 w 4387225"/>
              <a:gd name="connsiteY1" fmla="*/ 1572958 h 1970935"/>
              <a:gd name="connsiteX2" fmla="*/ 350599 w 4387225"/>
              <a:gd name="connsiteY2" fmla="*/ 1805111 h 1970935"/>
              <a:gd name="connsiteX3" fmla="*/ 521161 w 4387225"/>
              <a:gd name="connsiteY3" fmla="*/ 1951983 h 1970935"/>
              <a:gd name="connsiteX4" fmla="*/ 1359756 w 4387225"/>
              <a:gd name="connsiteY4" fmla="*/ 1857227 h 1970935"/>
              <a:gd name="connsiteX5" fmla="*/ 1880916 w 4387225"/>
              <a:gd name="connsiteY5" fmla="*/ 1970935 h 1970935"/>
              <a:gd name="connsiteX6" fmla="*/ 2368912 w 4387225"/>
              <a:gd name="connsiteY6" fmla="*/ 1838276 h 1970935"/>
              <a:gd name="connsiteX7" fmla="*/ 2890073 w 4387225"/>
              <a:gd name="connsiteY7" fmla="*/ 1942508 h 1970935"/>
              <a:gd name="connsiteX8" fmla="*/ 3382806 w 4387225"/>
              <a:gd name="connsiteY8" fmla="*/ 1824062 h 1970935"/>
              <a:gd name="connsiteX9" fmla="*/ 4069791 w 4387225"/>
              <a:gd name="connsiteY9" fmla="*/ 1928294 h 1970935"/>
              <a:gd name="connsiteX10" fmla="*/ 4387225 w 4387225"/>
              <a:gd name="connsiteY10" fmla="*/ 1790897 h 197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87225" h="1970935">
                <a:moveTo>
                  <a:pt x="0" y="0"/>
                </a:moveTo>
                <a:lnTo>
                  <a:pt x="236891" y="1572958"/>
                </a:lnTo>
                <a:lnTo>
                  <a:pt x="350599" y="1805111"/>
                </a:lnTo>
                <a:lnTo>
                  <a:pt x="521161" y="1951983"/>
                </a:lnTo>
                <a:lnTo>
                  <a:pt x="1359756" y="1857227"/>
                </a:lnTo>
                <a:lnTo>
                  <a:pt x="1880916" y="1970935"/>
                </a:lnTo>
                <a:lnTo>
                  <a:pt x="2368912" y="1838276"/>
                </a:lnTo>
                <a:lnTo>
                  <a:pt x="2890073" y="1942508"/>
                </a:lnTo>
                <a:lnTo>
                  <a:pt x="3382806" y="1824062"/>
                </a:lnTo>
                <a:lnTo>
                  <a:pt x="4069791" y="1928294"/>
                </a:lnTo>
                <a:lnTo>
                  <a:pt x="4387225" y="1790897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6F708CF-9CDA-D597-9F32-E2E8590BFBC1}"/>
              </a:ext>
            </a:extLst>
          </p:cNvPr>
          <p:cNvSpPr/>
          <p:nvPr/>
        </p:nvSpPr>
        <p:spPr bwMode="auto">
          <a:xfrm>
            <a:off x="1547738" y="3450666"/>
            <a:ext cx="4396700" cy="1899868"/>
          </a:xfrm>
          <a:custGeom>
            <a:avLst/>
            <a:gdLst>
              <a:gd name="connsiteX0" fmla="*/ 0 w 4396700"/>
              <a:gd name="connsiteY0" fmla="*/ 0 h 1899868"/>
              <a:gd name="connsiteX1" fmla="*/ 255842 w 4396700"/>
              <a:gd name="connsiteY1" fmla="*/ 1511366 h 1899868"/>
              <a:gd name="connsiteX2" fmla="*/ 355337 w 4396700"/>
              <a:gd name="connsiteY2" fmla="*/ 1734044 h 1899868"/>
              <a:gd name="connsiteX3" fmla="*/ 492733 w 4396700"/>
              <a:gd name="connsiteY3" fmla="*/ 1899868 h 1899868"/>
              <a:gd name="connsiteX4" fmla="*/ 1359755 w 4396700"/>
              <a:gd name="connsiteY4" fmla="*/ 1715093 h 1899868"/>
              <a:gd name="connsiteX5" fmla="*/ 2023051 w 4396700"/>
              <a:gd name="connsiteY5" fmla="*/ 1814587 h 1899868"/>
              <a:gd name="connsiteX6" fmla="*/ 2359436 w 4396700"/>
              <a:gd name="connsiteY6" fmla="*/ 1520842 h 1899868"/>
              <a:gd name="connsiteX7" fmla="*/ 3359117 w 4396700"/>
              <a:gd name="connsiteY7" fmla="*/ 1681928 h 1899868"/>
              <a:gd name="connsiteX8" fmla="*/ 4396700 w 4396700"/>
              <a:gd name="connsiteY8" fmla="*/ 1715093 h 189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6700" h="1899868">
                <a:moveTo>
                  <a:pt x="0" y="0"/>
                </a:moveTo>
                <a:lnTo>
                  <a:pt x="255842" y="1511366"/>
                </a:lnTo>
                <a:lnTo>
                  <a:pt x="355337" y="1734044"/>
                </a:lnTo>
                <a:lnTo>
                  <a:pt x="492733" y="1899868"/>
                </a:lnTo>
                <a:lnTo>
                  <a:pt x="1359755" y="1715093"/>
                </a:lnTo>
                <a:lnTo>
                  <a:pt x="2023051" y="1814587"/>
                </a:lnTo>
                <a:lnTo>
                  <a:pt x="2359436" y="1520842"/>
                </a:lnTo>
                <a:lnTo>
                  <a:pt x="3359117" y="1681928"/>
                </a:lnTo>
                <a:lnTo>
                  <a:pt x="4396700" y="1715093"/>
                </a:lnTo>
              </a:path>
            </a:pathLst>
          </a:cu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7762262-999C-52C3-4DDC-0C453305C633}"/>
              </a:ext>
            </a:extLst>
          </p:cNvPr>
          <p:cNvGrpSpPr/>
          <p:nvPr/>
        </p:nvGrpSpPr>
        <p:grpSpPr>
          <a:xfrm>
            <a:off x="1665153" y="5073865"/>
            <a:ext cx="4328228" cy="446995"/>
            <a:chOff x="1576665" y="5162353"/>
            <a:chExt cx="4328228" cy="446995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96E15C3-9058-3403-7330-856EFE2EE7C0}"/>
                </a:ext>
              </a:extLst>
            </p:cNvPr>
            <p:cNvSpPr/>
            <p:nvPr/>
          </p:nvSpPr>
          <p:spPr bwMode="auto">
            <a:xfrm>
              <a:off x="1576665" y="5162353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8658DDC-CFBF-3BEE-8F33-C9B0241CFCC9}"/>
                </a:ext>
              </a:extLst>
            </p:cNvPr>
            <p:cNvSpPr/>
            <p:nvPr/>
          </p:nvSpPr>
          <p:spPr bwMode="auto">
            <a:xfrm>
              <a:off x="1747769" y="5395634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B94651F-D990-9382-8F06-8E0AA42A4FB5}"/>
                </a:ext>
              </a:extLst>
            </p:cNvPr>
            <p:cNvSpPr/>
            <p:nvPr/>
          </p:nvSpPr>
          <p:spPr bwMode="auto">
            <a:xfrm>
              <a:off x="1909197" y="5486637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FC359EE-36DF-1B92-A25E-F84C9E04ADCB}"/>
                </a:ext>
              </a:extLst>
            </p:cNvPr>
            <p:cNvSpPr/>
            <p:nvPr/>
          </p:nvSpPr>
          <p:spPr bwMode="auto">
            <a:xfrm>
              <a:off x="2754745" y="5288709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8E12EC5-33D3-32FD-2182-1A7734226DAA}"/>
                </a:ext>
              </a:extLst>
            </p:cNvPr>
            <p:cNvSpPr/>
            <p:nvPr/>
          </p:nvSpPr>
          <p:spPr bwMode="auto">
            <a:xfrm>
              <a:off x="3419635" y="5432152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AC93DF12-B84E-0417-8963-07DA7327072B}"/>
                </a:ext>
              </a:extLst>
            </p:cNvPr>
            <p:cNvSpPr/>
            <p:nvPr/>
          </p:nvSpPr>
          <p:spPr bwMode="auto">
            <a:xfrm>
              <a:off x="3760661" y="5295827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7D42F0F-380F-EDE0-DF68-2F696C0C5DAA}"/>
                </a:ext>
              </a:extLst>
            </p:cNvPr>
            <p:cNvSpPr/>
            <p:nvPr/>
          </p:nvSpPr>
          <p:spPr bwMode="auto">
            <a:xfrm>
              <a:off x="4777688" y="5359188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06D26D4-BC2E-9BCF-EA6A-121659763836}"/>
                </a:ext>
              </a:extLst>
            </p:cNvPr>
            <p:cNvSpPr/>
            <p:nvPr/>
          </p:nvSpPr>
          <p:spPr bwMode="auto">
            <a:xfrm>
              <a:off x="5782182" y="5377745"/>
              <a:ext cx="122711" cy="122711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2DB8C7E-849A-2E53-8282-2AA994EA063D}"/>
              </a:ext>
            </a:extLst>
          </p:cNvPr>
          <p:cNvGrpSpPr/>
          <p:nvPr/>
        </p:nvGrpSpPr>
        <p:grpSpPr>
          <a:xfrm>
            <a:off x="1703257" y="4965639"/>
            <a:ext cx="4287514" cy="529717"/>
            <a:chOff x="1614769" y="5054127"/>
            <a:chExt cx="4287514" cy="529717"/>
          </a:xfrm>
          <a:solidFill>
            <a:schemeClr val="accent2"/>
          </a:solidFill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F7C1C6D-D5B2-A020-9F48-6EEF9A0F93FF}"/>
                </a:ext>
              </a:extLst>
            </p:cNvPr>
            <p:cNvGrpSpPr/>
            <p:nvPr/>
          </p:nvGrpSpPr>
          <p:grpSpPr>
            <a:xfrm>
              <a:off x="1614769" y="5054127"/>
              <a:ext cx="3284984" cy="529717"/>
              <a:chOff x="1576665" y="5162353"/>
              <a:chExt cx="3284984" cy="529717"/>
            </a:xfrm>
            <a:grpFill/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8F140561-33E0-5DA6-EBD2-02A2107C12A5}"/>
                  </a:ext>
                </a:extLst>
              </p:cNvPr>
              <p:cNvSpPr/>
              <p:nvPr/>
            </p:nvSpPr>
            <p:spPr bwMode="auto">
              <a:xfrm>
                <a:off x="1576665" y="5162353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E15296A4-800C-7EE0-2A37-0EAE3266BF52}"/>
                  </a:ext>
                </a:extLst>
              </p:cNvPr>
              <p:cNvSpPr/>
              <p:nvPr/>
            </p:nvSpPr>
            <p:spPr bwMode="auto">
              <a:xfrm>
                <a:off x="1705491" y="5411420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7911BC21-9E2E-9B04-37D7-089314C92109}"/>
                  </a:ext>
                </a:extLst>
              </p:cNvPr>
              <p:cNvSpPr/>
              <p:nvPr/>
            </p:nvSpPr>
            <p:spPr bwMode="auto">
              <a:xfrm>
                <a:off x="1865610" y="5557457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EA00D58C-9198-0102-1953-7472A46C976F}"/>
                  </a:ext>
                </a:extLst>
              </p:cNvPr>
              <p:cNvSpPr/>
              <p:nvPr/>
            </p:nvSpPr>
            <p:spPr bwMode="auto">
              <a:xfrm>
                <a:off x="2716641" y="5464808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BEEB6158-6463-C7E3-11A9-6E7A2D27A2D0}"/>
                  </a:ext>
                </a:extLst>
              </p:cNvPr>
              <p:cNvSpPr/>
              <p:nvPr/>
            </p:nvSpPr>
            <p:spPr bwMode="auto">
              <a:xfrm>
                <a:off x="3217914" y="5569359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CCEA46F-A608-68D4-E8E0-08AD12385BA8}"/>
                  </a:ext>
                </a:extLst>
              </p:cNvPr>
              <p:cNvSpPr/>
              <p:nvPr/>
            </p:nvSpPr>
            <p:spPr bwMode="auto">
              <a:xfrm>
                <a:off x="3728019" y="5443838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9A5811BD-D6A4-F858-9EED-548C3C90915E}"/>
                  </a:ext>
                </a:extLst>
              </p:cNvPr>
              <p:cNvSpPr/>
              <p:nvPr/>
            </p:nvSpPr>
            <p:spPr bwMode="auto">
              <a:xfrm>
                <a:off x="4233639" y="5540377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7BBE8DE6-67DA-96ED-4E45-52BEDD0D3DFB}"/>
                  </a:ext>
                </a:extLst>
              </p:cNvPr>
              <p:cNvSpPr/>
              <p:nvPr/>
            </p:nvSpPr>
            <p:spPr bwMode="auto">
              <a:xfrm>
                <a:off x="4738938" y="5419792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6031CD2-0B32-A399-3BEB-449C4AA8D355}"/>
                </a:ext>
              </a:extLst>
            </p:cNvPr>
            <p:cNvSpPr/>
            <p:nvPr/>
          </p:nvSpPr>
          <p:spPr bwMode="auto">
            <a:xfrm>
              <a:off x="5442817" y="5425997"/>
              <a:ext cx="122711" cy="122711"/>
            </a:xfrm>
            <a:prstGeom prst="ellipse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13A375A-5F08-B856-3A52-3C2A175E5BE6}"/>
                </a:ext>
              </a:extLst>
            </p:cNvPr>
            <p:cNvSpPr/>
            <p:nvPr/>
          </p:nvSpPr>
          <p:spPr bwMode="auto">
            <a:xfrm>
              <a:off x="5779572" y="5273591"/>
              <a:ext cx="122711" cy="122711"/>
            </a:xfrm>
            <a:prstGeom prst="ellipse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BDB13BA-6413-C266-A6BB-E7B0924399EA}"/>
              </a:ext>
            </a:extLst>
          </p:cNvPr>
          <p:cNvGrpSpPr/>
          <p:nvPr/>
        </p:nvGrpSpPr>
        <p:grpSpPr>
          <a:xfrm>
            <a:off x="1505365" y="3377058"/>
            <a:ext cx="4480493" cy="2034360"/>
            <a:chOff x="1416877" y="3465546"/>
            <a:chExt cx="4480493" cy="2034360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5666B755-D9DA-8559-D46F-3237D5819040}"/>
                </a:ext>
              </a:extLst>
            </p:cNvPr>
            <p:cNvGrpSpPr/>
            <p:nvPr/>
          </p:nvGrpSpPr>
          <p:grpSpPr>
            <a:xfrm>
              <a:off x="1416877" y="3465546"/>
              <a:ext cx="3482876" cy="2034360"/>
              <a:chOff x="1321511" y="4178724"/>
              <a:chExt cx="3482876" cy="2034360"/>
            </a:xfrm>
            <a:grpFill/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239ACABB-8F70-3C16-40F0-BC221E62BD9F}"/>
                  </a:ext>
                </a:extLst>
              </p:cNvPr>
              <p:cNvSpPr/>
              <p:nvPr/>
            </p:nvSpPr>
            <p:spPr bwMode="auto">
              <a:xfrm>
                <a:off x="1321511" y="4178724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07087028-5710-DDEF-9002-4921748E3F37}"/>
                  </a:ext>
                </a:extLst>
              </p:cNvPr>
              <p:cNvSpPr/>
              <p:nvPr/>
            </p:nvSpPr>
            <p:spPr bwMode="auto">
              <a:xfrm>
                <a:off x="1569230" y="5696808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F2AEF25C-F1BF-4A50-7844-DADE35343EE2}"/>
                  </a:ext>
                </a:extLst>
              </p:cNvPr>
              <p:cNvSpPr/>
              <p:nvPr/>
            </p:nvSpPr>
            <p:spPr bwMode="auto">
              <a:xfrm>
                <a:off x="1650147" y="5942824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D80A8045-C95F-45AC-6BF5-1FD8A65A2BAD}"/>
                  </a:ext>
                </a:extLst>
              </p:cNvPr>
              <p:cNvSpPr/>
              <p:nvPr/>
            </p:nvSpPr>
            <p:spPr bwMode="auto">
              <a:xfrm>
                <a:off x="1815772" y="6090373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13720060-8254-990D-D096-44BEA0947411}"/>
                  </a:ext>
                </a:extLst>
              </p:cNvPr>
              <p:cNvSpPr/>
              <p:nvPr/>
            </p:nvSpPr>
            <p:spPr bwMode="auto">
              <a:xfrm>
                <a:off x="2658746" y="5906169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5E290BFD-DBB1-F028-F12F-84CF57622A7D}"/>
                  </a:ext>
                </a:extLst>
              </p:cNvPr>
              <p:cNvSpPr/>
              <p:nvPr/>
            </p:nvSpPr>
            <p:spPr bwMode="auto">
              <a:xfrm>
                <a:off x="3334042" y="6021418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45B1C4BD-1C3F-250A-645A-09FCDD7EFBAA}"/>
                  </a:ext>
                </a:extLst>
              </p:cNvPr>
              <p:cNvSpPr/>
              <p:nvPr/>
            </p:nvSpPr>
            <p:spPr bwMode="auto">
              <a:xfrm>
                <a:off x="3669181" y="5706022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1ADBDD87-256A-7B32-A1B9-9DEA8B17C588}"/>
                  </a:ext>
                </a:extLst>
              </p:cNvPr>
              <p:cNvSpPr/>
              <p:nvPr/>
            </p:nvSpPr>
            <p:spPr bwMode="auto">
              <a:xfrm>
                <a:off x="4681676" y="5874416"/>
                <a:ext cx="122711" cy="122711"/>
              </a:xfrm>
              <a:prstGeom prst="ellipse">
                <a:avLst/>
              </a:prstGeom>
              <a:grp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B5B88CD6-D80F-F7B4-9B68-6FE21706AB04}"/>
                </a:ext>
              </a:extLst>
            </p:cNvPr>
            <p:cNvSpPr/>
            <p:nvPr/>
          </p:nvSpPr>
          <p:spPr bwMode="auto">
            <a:xfrm>
              <a:off x="5774659" y="5194353"/>
              <a:ext cx="122711" cy="122711"/>
            </a:xfrm>
            <a:prstGeom prst="ellipse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BF7D2C55-E23C-C947-5D1B-32BEE10D6F43}"/>
              </a:ext>
            </a:extLst>
          </p:cNvPr>
          <p:cNvSpPr/>
          <p:nvPr/>
        </p:nvSpPr>
        <p:spPr bwMode="auto">
          <a:xfrm>
            <a:off x="7386852" y="2787445"/>
            <a:ext cx="4095351" cy="2763818"/>
          </a:xfrm>
          <a:custGeom>
            <a:avLst/>
            <a:gdLst>
              <a:gd name="connsiteX0" fmla="*/ 0 w 3517323"/>
              <a:gd name="connsiteY0" fmla="*/ 0 h 2675659"/>
              <a:gd name="connsiteX1" fmla="*/ 0 w 3517323"/>
              <a:gd name="connsiteY1" fmla="*/ 2675659 h 2675659"/>
              <a:gd name="connsiteX2" fmla="*/ 3517323 w 3517323"/>
              <a:gd name="connsiteY2" fmla="*/ 2675659 h 267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17323" h="2675659">
                <a:moveTo>
                  <a:pt x="0" y="0"/>
                </a:moveTo>
                <a:lnTo>
                  <a:pt x="0" y="2675659"/>
                </a:lnTo>
                <a:lnTo>
                  <a:pt x="3517323" y="267565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4CBB27D-F0BF-39DC-DEFA-0BB95B7BBDB8}"/>
              </a:ext>
            </a:extLst>
          </p:cNvPr>
          <p:cNvGrpSpPr/>
          <p:nvPr/>
        </p:nvGrpSpPr>
        <p:grpSpPr>
          <a:xfrm>
            <a:off x="7293595" y="2804318"/>
            <a:ext cx="100289" cy="2743948"/>
            <a:chOff x="8621762" y="2691852"/>
            <a:chExt cx="78090" cy="2873387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7DA4002F-2BD0-3787-6C9E-17123A0EB638}"/>
                </a:ext>
              </a:extLst>
            </p:cNvPr>
            <p:cNvGrpSpPr/>
            <p:nvPr/>
          </p:nvGrpSpPr>
          <p:grpSpPr>
            <a:xfrm>
              <a:off x="8623019" y="3270739"/>
              <a:ext cx="76833" cy="2294500"/>
              <a:chOff x="2059187" y="2989425"/>
              <a:chExt cx="83127" cy="2135458"/>
            </a:xfrm>
          </p:grpSpPr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809D4B99-E957-4E29-0F87-632FA51E67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2989425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2F87E7C4-938E-D5D2-8181-ACA60064D1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3523289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8DBFE395-54C1-C18B-3175-3E1639F67F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05715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1ADD506C-49E4-9E4D-08ED-4FD9CE7970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4591017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B6E2A094-A133-22DE-08F9-48420DA5FF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59187" y="5124883"/>
                <a:ext cx="831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1C38C42-1BBE-9F9A-56BB-60E2CDB6A9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762" y="2691852"/>
              <a:ext cx="7683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3" name="TextBox 202">
            <a:extLst>
              <a:ext uri="{FF2B5EF4-FFF2-40B4-BE49-F238E27FC236}">
                <a16:creationId xmlns:a16="http://schemas.microsoft.com/office/drawing/2014/main" id="{9B4B549F-4BED-82C8-DF88-D27D23A3D799}"/>
              </a:ext>
            </a:extLst>
          </p:cNvPr>
          <p:cNvSpPr txBox="1"/>
          <p:nvPr/>
        </p:nvSpPr>
        <p:spPr bwMode="auto">
          <a:xfrm rot="16200000">
            <a:off x="5274596" y="4025846"/>
            <a:ext cx="28076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Total Liver Z-AAT (nmol/g)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DA96666-52A4-D6B4-94EA-0FA026390C31}"/>
              </a:ext>
            </a:extLst>
          </p:cNvPr>
          <p:cNvSpPr txBox="1"/>
          <p:nvPr/>
        </p:nvSpPr>
        <p:spPr bwMode="auto">
          <a:xfrm>
            <a:off x="6853027" y="5605455"/>
            <a:ext cx="22932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BL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61.25(36.39) nmol/g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CA3678D-7032-1CC3-4C69-67C5C1F6F18C}"/>
              </a:ext>
            </a:extLst>
          </p:cNvPr>
          <p:cNvSpPr txBox="1"/>
          <p:nvPr/>
        </p:nvSpPr>
        <p:spPr bwMode="auto">
          <a:xfrm>
            <a:off x="8557715" y="5605455"/>
            <a:ext cx="7481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BL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80C87E9-F04A-E7CB-CAEB-07794F24E0F3}"/>
              </a:ext>
            </a:extLst>
          </p:cNvPr>
          <p:cNvSpPr txBox="1"/>
          <p:nvPr/>
        </p:nvSpPr>
        <p:spPr bwMode="auto">
          <a:xfrm>
            <a:off x="9428140" y="5605455"/>
            <a:ext cx="895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Post BL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C2B8BA9C-BD7E-51F4-AEBA-14952EA89A43}"/>
              </a:ext>
            </a:extLst>
          </p:cNvPr>
          <p:cNvSpPr txBox="1"/>
          <p:nvPr/>
        </p:nvSpPr>
        <p:spPr bwMode="auto">
          <a:xfrm>
            <a:off x="9827539" y="5605455"/>
            <a:ext cx="19186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Post BL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9.24(9.57) nmol/g</a:t>
            </a: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645006ED-7E8C-FC6B-1956-EA68D60E8885}"/>
              </a:ext>
            </a:extLst>
          </p:cNvPr>
          <p:cNvGrpSpPr/>
          <p:nvPr/>
        </p:nvGrpSpPr>
        <p:grpSpPr>
          <a:xfrm>
            <a:off x="7963097" y="3929636"/>
            <a:ext cx="100072" cy="802097"/>
            <a:chOff x="5693829" y="5431646"/>
            <a:chExt cx="100072" cy="249872"/>
          </a:xfrm>
        </p:grpSpPr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D02FEE73-DEF9-A476-1122-2BCD62E0FA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43865" y="5431646"/>
              <a:ext cx="0" cy="249872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30A7733-4241-9EC9-E075-56541C6D56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3829" y="5431932"/>
              <a:ext cx="100072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37CD545-CC9F-1CC6-08A7-25DA567148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3829" y="5681518"/>
              <a:ext cx="100072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8" name="Oval 207">
            <a:extLst>
              <a:ext uri="{FF2B5EF4-FFF2-40B4-BE49-F238E27FC236}">
                <a16:creationId xmlns:a16="http://schemas.microsoft.com/office/drawing/2014/main" id="{1C1CAFF7-0854-011F-B13B-1C433DBF7871}"/>
              </a:ext>
            </a:extLst>
          </p:cNvPr>
          <p:cNvSpPr/>
          <p:nvPr/>
        </p:nvSpPr>
        <p:spPr bwMode="auto">
          <a:xfrm>
            <a:off x="7949934" y="4270044"/>
            <a:ext cx="122711" cy="122711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74D2446A-61CF-4C62-9D77-09765F268A91}"/>
              </a:ext>
            </a:extLst>
          </p:cNvPr>
          <p:cNvGrpSpPr/>
          <p:nvPr/>
        </p:nvGrpSpPr>
        <p:grpSpPr>
          <a:xfrm>
            <a:off x="10785389" y="4800602"/>
            <a:ext cx="100072" cy="214312"/>
            <a:chOff x="5693829" y="5431646"/>
            <a:chExt cx="100072" cy="249872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56B1665-AB6A-86E0-34C8-FE2D189F6C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43865" y="5431646"/>
              <a:ext cx="0" cy="249872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66D5244-C2A4-A295-F760-3E862518B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3829" y="5431932"/>
              <a:ext cx="100072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C59CEE0E-11F0-8277-CF1D-EABC8F72DA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3829" y="5681518"/>
              <a:ext cx="100072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9" name="Oval 208">
            <a:extLst>
              <a:ext uri="{FF2B5EF4-FFF2-40B4-BE49-F238E27FC236}">
                <a16:creationId xmlns:a16="http://schemas.microsoft.com/office/drawing/2014/main" id="{265E3A84-8C40-07BE-AA9B-2DA084AF30FE}"/>
              </a:ext>
            </a:extLst>
          </p:cNvPr>
          <p:cNvSpPr/>
          <p:nvPr/>
        </p:nvSpPr>
        <p:spPr bwMode="auto">
          <a:xfrm>
            <a:off x="10776851" y="4843934"/>
            <a:ext cx="122711" cy="122711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7A15837E-B38D-D627-DB5C-B52F232D5872}"/>
              </a:ext>
            </a:extLst>
          </p:cNvPr>
          <p:cNvCxnSpPr>
            <a:cxnSpLocks/>
          </p:cNvCxnSpPr>
          <p:nvPr/>
        </p:nvCxnSpPr>
        <p:spPr bwMode="auto">
          <a:xfrm>
            <a:off x="8981328" y="3429000"/>
            <a:ext cx="897963" cy="1137721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83395299-5CC8-983D-5C79-96E27D1F37B0}"/>
              </a:ext>
            </a:extLst>
          </p:cNvPr>
          <p:cNvCxnSpPr>
            <a:cxnSpLocks/>
          </p:cNvCxnSpPr>
          <p:nvPr/>
        </p:nvCxnSpPr>
        <p:spPr bwMode="auto">
          <a:xfrm>
            <a:off x="8958706" y="3740605"/>
            <a:ext cx="920585" cy="1244293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7229C4EA-0D4E-DADE-25E2-F5A38F2E968B}"/>
              </a:ext>
            </a:extLst>
          </p:cNvPr>
          <p:cNvCxnSpPr>
            <a:cxnSpLocks/>
          </p:cNvCxnSpPr>
          <p:nvPr/>
        </p:nvCxnSpPr>
        <p:spPr bwMode="auto">
          <a:xfrm>
            <a:off x="8958705" y="4067234"/>
            <a:ext cx="920385" cy="811092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4597AD5E-14B9-30B4-36A2-93452A93CEFD}"/>
              </a:ext>
            </a:extLst>
          </p:cNvPr>
          <p:cNvCxnSpPr>
            <a:cxnSpLocks/>
          </p:cNvCxnSpPr>
          <p:nvPr/>
        </p:nvCxnSpPr>
        <p:spPr bwMode="auto">
          <a:xfrm>
            <a:off x="8957277" y="4089705"/>
            <a:ext cx="921813" cy="87694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AD5A7A7F-8FED-431C-15D8-3FEB88F3D466}"/>
              </a:ext>
            </a:extLst>
          </p:cNvPr>
          <p:cNvCxnSpPr>
            <a:cxnSpLocks/>
          </p:cNvCxnSpPr>
          <p:nvPr/>
        </p:nvCxnSpPr>
        <p:spPr bwMode="auto">
          <a:xfrm>
            <a:off x="8957076" y="4303327"/>
            <a:ext cx="922014" cy="53541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45A2F608-193C-1759-37BB-B64FA738F4C3}"/>
              </a:ext>
            </a:extLst>
          </p:cNvPr>
          <p:cNvCxnSpPr>
            <a:cxnSpLocks/>
          </p:cNvCxnSpPr>
          <p:nvPr/>
        </p:nvCxnSpPr>
        <p:spPr bwMode="auto">
          <a:xfrm>
            <a:off x="8944849" y="4303108"/>
            <a:ext cx="967580" cy="639022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B68259D5-0979-4EE3-B5CC-11448E0124E2}"/>
              </a:ext>
            </a:extLst>
          </p:cNvPr>
          <p:cNvCxnSpPr>
            <a:cxnSpLocks/>
          </p:cNvCxnSpPr>
          <p:nvPr/>
        </p:nvCxnSpPr>
        <p:spPr bwMode="auto">
          <a:xfrm>
            <a:off x="8973072" y="4357519"/>
            <a:ext cx="939357" cy="496695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BFA5632C-F4C6-3522-7093-703E4C8C892A}"/>
              </a:ext>
            </a:extLst>
          </p:cNvPr>
          <p:cNvCxnSpPr>
            <a:cxnSpLocks/>
          </p:cNvCxnSpPr>
          <p:nvPr/>
        </p:nvCxnSpPr>
        <p:spPr bwMode="auto">
          <a:xfrm>
            <a:off x="8967632" y="4429564"/>
            <a:ext cx="911458" cy="502954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C5F08020-0FED-9AD4-8BAF-9B32CCAB88AE}"/>
              </a:ext>
            </a:extLst>
          </p:cNvPr>
          <p:cNvCxnSpPr>
            <a:cxnSpLocks/>
          </p:cNvCxnSpPr>
          <p:nvPr/>
        </p:nvCxnSpPr>
        <p:spPr bwMode="auto">
          <a:xfrm>
            <a:off x="8962354" y="4481261"/>
            <a:ext cx="939298" cy="419536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24428C25-8900-7D54-751D-505597E6C843}"/>
              </a:ext>
            </a:extLst>
          </p:cNvPr>
          <p:cNvCxnSpPr>
            <a:cxnSpLocks/>
          </p:cNvCxnSpPr>
          <p:nvPr/>
        </p:nvCxnSpPr>
        <p:spPr bwMode="auto">
          <a:xfrm>
            <a:off x="8973101" y="4619154"/>
            <a:ext cx="918216" cy="286757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0DFFB166-E51C-1B94-E710-AA9D1974E834}"/>
              </a:ext>
            </a:extLst>
          </p:cNvPr>
          <p:cNvCxnSpPr>
            <a:cxnSpLocks/>
          </p:cNvCxnSpPr>
          <p:nvPr/>
        </p:nvCxnSpPr>
        <p:spPr bwMode="auto">
          <a:xfrm>
            <a:off x="8977291" y="4636511"/>
            <a:ext cx="918216" cy="286757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17C058A8-4DF2-12C9-B982-EB9692B7790F}"/>
              </a:ext>
            </a:extLst>
          </p:cNvPr>
          <p:cNvCxnSpPr>
            <a:cxnSpLocks/>
          </p:cNvCxnSpPr>
          <p:nvPr/>
        </p:nvCxnSpPr>
        <p:spPr bwMode="auto">
          <a:xfrm>
            <a:off x="8972683" y="4663438"/>
            <a:ext cx="906407" cy="259043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B4EA8AB0-BBB6-1E51-C5A7-DF139A2BBF92}"/>
              </a:ext>
            </a:extLst>
          </p:cNvPr>
          <p:cNvCxnSpPr>
            <a:cxnSpLocks/>
          </p:cNvCxnSpPr>
          <p:nvPr/>
        </p:nvCxnSpPr>
        <p:spPr bwMode="auto">
          <a:xfrm>
            <a:off x="8958164" y="4756106"/>
            <a:ext cx="936801" cy="219517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6029D539-E9DD-D885-E053-84F7B20E39E0}"/>
              </a:ext>
            </a:extLst>
          </p:cNvPr>
          <p:cNvCxnSpPr>
            <a:cxnSpLocks/>
          </p:cNvCxnSpPr>
          <p:nvPr/>
        </p:nvCxnSpPr>
        <p:spPr bwMode="auto">
          <a:xfrm>
            <a:off x="8964177" y="4846058"/>
            <a:ext cx="933730" cy="151863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9D6B71E9-E3B5-A881-9E63-A52E437B1099}"/>
              </a:ext>
            </a:extLst>
          </p:cNvPr>
          <p:cNvGrpSpPr/>
          <p:nvPr/>
        </p:nvGrpSpPr>
        <p:grpSpPr>
          <a:xfrm>
            <a:off x="9862251" y="4547647"/>
            <a:ext cx="71313" cy="497800"/>
            <a:chOff x="9860012" y="4547647"/>
            <a:chExt cx="71313" cy="497800"/>
          </a:xfrm>
        </p:grpSpPr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6139175B-5FFE-1500-94C7-35C12581DBB1}"/>
                </a:ext>
              </a:extLst>
            </p:cNvPr>
            <p:cNvSpPr/>
            <p:nvPr/>
          </p:nvSpPr>
          <p:spPr bwMode="auto">
            <a:xfrm>
              <a:off x="9860012" y="4547647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F9B69346-A3CE-F4A3-AB39-2C5FEF9224DD}"/>
                </a:ext>
              </a:extLst>
            </p:cNvPr>
            <p:cNvSpPr/>
            <p:nvPr/>
          </p:nvSpPr>
          <p:spPr bwMode="auto">
            <a:xfrm>
              <a:off x="9860012" y="4808277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49FD469D-B6F6-F346-EA78-DCF0E9D5515F}"/>
                </a:ext>
              </a:extLst>
            </p:cNvPr>
            <p:cNvSpPr/>
            <p:nvPr/>
          </p:nvSpPr>
          <p:spPr bwMode="auto">
            <a:xfrm>
              <a:off x="9860012" y="4850906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29D938F3-76F8-2780-B654-C509E37F75A1}"/>
                </a:ext>
              </a:extLst>
            </p:cNvPr>
            <p:cNvSpPr/>
            <p:nvPr/>
          </p:nvSpPr>
          <p:spPr bwMode="auto">
            <a:xfrm>
              <a:off x="9860012" y="4878002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9BDD3934-346C-E27D-3A27-FD8D679ABEA8}"/>
                </a:ext>
              </a:extLst>
            </p:cNvPr>
            <p:cNvSpPr/>
            <p:nvPr/>
          </p:nvSpPr>
          <p:spPr bwMode="auto">
            <a:xfrm>
              <a:off x="9860012" y="4913658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650E9019-371E-CBD9-6A83-C3D90260628E}"/>
                </a:ext>
              </a:extLst>
            </p:cNvPr>
            <p:cNvSpPr/>
            <p:nvPr/>
          </p:nvSpPr>
          <p:spPr bwMode="auto">
            <a:xfrm>
              <a:off x="9860012" y="4954299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C57F8EB7-C079-7763-64E4-08523F35E063}"/>
                </a:ext>
              </a:extLst>
            </p:cNvPr>
            <p:cNvSpPr/>
            <p:nvPr/>
          </p:nvSpPr>
          <p:spPr bwMode="auto">
            <a:xfrm>
              <a:off x="9860012" y="4974134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F9186FD0-1CB9-ABE1-4D44-C5BE692CB760}"/>
              </a:ext>
            </a:extLst>
          </p:cNvPr>
          <p:cNvGrpSpPr/>
          <p:nvPr/>
        </p:nvGrpSpPr>
        <p:grpSpPr>
          <a:xfrm>
            <a:off x="8918014" y="3365427"/>
            <a:ext cx="71313" cy="1511074"/>
            <a:chOff x="8919049" y="3365427"/>
            <a:chExt cx="71313" cy="1511074"/>
          </a:xfrm>
        </p:grpSpPr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43F5E2D7-869A-6B83-5CB2-A6E6B3FE58CE}"/>
                </a:ext>
              </a:extLst>
            </p:cNvPr>
            <p:cNvSpPr/>
            <p:nvPr/>
          </p:nvSpPr>
          <p:spPr bwMode="auto">
            <a:xfrm>
              <a:off x="8919049" y="3365427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1310D1BA-6CAC-36B5-4DDF-ACE6440F87C6}"/>
                </a:ext>
              </a:extLst>
            </p:cNvPr>
            <p:cNvSpPr/>
            <p:nvPr/>
          </p:nvSpPr>
          <p:spPr bwMode="auto">
            <a:xfrm>
              <a:off x="8919049" y="3703231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582168D8-96A3-DEB6-3AE1-C7C87A23239F}"/>
                </a:ext>
              </a:extLst>
            </p:cNvPr>
            <p:cNvSpPr/>
            <p:nvPr/>
          </p:nvSpPr>
          <p:spPr bwMode="auto">
            <a:xfrm>
              <a:off x="8919049" y="4047319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FCCF0C28-D78F-A75C-F9F8-03D0B6C0AB57}"/>
                </a:ext>
              </a:extLst>
            </p:cNvPr>
            <p:cNvSpPr/>
            <p:nvPr/>
          </p:nvSpPr>
          <p:spPr bwMode="auto">
            <a:xfrm>
              <a:off x="8919049" y="4266454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5C77BF22-E503-BF28-A682-6FEA7579A004}"/>
                </a:ext>
              </a:extLst>
            </p:cNvPr>
            <p:cNvSpPr/>
            <p:nvPr/>
          </p:nvSpPr>
          <p:spPr bwMode="auto">
            <a:xfrm>
              <a:off x="8919049" y="4309978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F528380C-E6E2-A689-7CCC-344FBCA09610}"/>
                </a:ext>
              </a:extLst>
            </p:cNvPr>
            <p:cNvSpPr/>
            <p:nvPr/>
          </p:nvSpPr>
          <p:spPr bwMode="auto">
            <a:xfrm>
              <a:off x="8919049" y="4380767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19A3BDC7-1222-658A-37E4-965690D32C77}"/>
                </a:ext>
              </a:extLst>
            </p:cNvPr>
            <p:cNvSpPr/>
            <p:nvPr/>
          </p:nvSpPr>
          <p:spPr bwMode="auto">
            <a:xfrm>
              <a:off x="8919049" y="4436642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596C8241-A849-37B9-B53F-4E6B37AB9BED}"/>
                </a:ext>
              </a:extLst>
            </p:cNvPr>
            <p:cNvSpPr/>
            <p:nvPr/>
          </p:nvSpPr>
          <p:spPr bwMode="auto">
            <a:xfrm>
              <a:off x="8919049" y="4587047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CCC7FA94-8631-2D17-54B1-C02CC657AEE7}"/>
                </a:ext>
              </a:extLst>
            </p:cNvPr>
            <p:cNvSpPr/>
            <p:nvPr/>
          </p:nvSpPr>
          <p:spPr bwMode="auto">
            <a:xfrm>
              <a:off x="8919049" y="4621710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23632CD8-ED66-1BEA-8278-1C46AF7E5483}"/>
                </a:ext>
              </a:extLst>
            </p:cNvPr>
            <p:cNvSpPr/>
            <p:nvPr/>
          </p:nvSpPr>
          <p:spPr bwMode="auto">
            <a:xfrm>
              <a:off x="8919049" y="4720518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0AB46846-BC10-E2BB-F4F7-78CDD442FA89}"/>
                </a:ext>
              </a:extLst>
            </p:cNvPr>
            <p:cNvSpPr/>
            <p:nvPr/>
          </p:nvSpPr>
          <p:spPr bwMode="auto">
            <a:xfrm>
              <a:off x="8919049" y="4805188"/>
              <a:ext cx="71313" cy="71313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70" name="TextBox 269">
            <a:extLst>
              <a:ext uri="{FF2B5EF4-FFF2-40B4-BE49-F238E27FC236}">
                <a16:creationId xmlns:a16="http://schemas.microsoft.com/office/drawing/2014/main" id="{0C4CAD7A-6FF8-1288-BA51-E7BBF79CDA2D}"/>
              </a:ext>
            </a:extLst>
          </p:cNvPr>
          <p:cNvSpPr txBox="1"/>
          <p:nvPr/>
        </p:nvSpPr>
        <p:spPr bwMode="auto">
          <a:xfrm>
            <a:off x="7171951" y="1856032"/>
            <a:ext cx="448000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Liver concentration of Z-AAT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95% confidence interval of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Absolute ∆: -47.9 (-72.7 to -24.6) nmol/g</a:t>
            </a:r>
          </a:p>
          <a:p>
            <a:pPr algn="ctr">
              <a:spcBef>
                <a:spcPts val="0"/>
              </a:spcBef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Relative ∆: -83.3 (-89.7 to -76.4)</a:t>
            </a:r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A5C77F6A-78E3-2CC0-05E1-8446F7491F3C}"/>
              </a:ext>
            </a:extLst>
          </p:cNvPr>
          <p:cNvGrpSpPr/>
          <p:nvPr/>
        </p:nvGrpSpPr>
        <p:grpSpPr>
          <a:xfrm rot="5400000">
            <a:off x="9344310" y="4202429"/>
            <a:ext cx="88759" cy="2776320"/>
            <a:chOff x="2059187" y="3523289"/>
            <a:chExt cx="83127" cy="1601594"/>
          </a:xfrm>
        </p:grpSpPr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7AB6198E-5711-D567-25AD-4AC56CB7EA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3523289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2C938CC0-0825-D65F-584D-E815025E90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047844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16AB0CD3-B594-D3EA-4EF0-F359607213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4591017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2A76B4B3-F765-4FDE-A23B-BAD480D1AC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9187" y="5124883"/>
              <a:ext cx="831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ABA4F41-1043-9F0D-595A-8BA438EE1E4B}"/>
              </a:ext>
            </a:extLst>
          </p:cNvPr>
          <p:cNvSpPr txBox="1"/>
          <p:nvPr/>
        </p:nvSpPr>
        <p:spPr bwMode="auto">
          <a:xfrm>
            <a:off x="2793906" y="5929679"/>
            <a:ext cx="229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</p:spTree>
    <p:extLst>
      <p:ext uri="{BB962C8B-B14F-4D97-AF65-F5344CB8AC3E}">
        <p14:creationId xmlns:p14="http://schemas.microsoft.com/office/powerpoint/2010/main" val="40561488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Segoe UI"/>
              </a:rPr>
              <a:t>SEQUOIA (</a:t>
            </a:r>
            <a:r>
              <a:rPr lang="en-US" i="0" dirty="0">
                <a:effectLst/>
                <a:latin typeface="Calibri"/>
                <a:ea typeface="Calibri"/>
                <a:cs typeface="Segoe UI"/>
              </a:rPr>
              <a:t>AROAAT-2001</a:t>
            </a:r>
            <a:r>
              <a:rPr lang="en-US" dirty="0">
                <a:latin typeface="Calibri"/>
                <a:ea typeface="Calibri"/>
                <a:cs typeface="Segoe UI"/>
              </a:rPr>
              <a:t>):</a:t>
            </a:r>
            <a:r>
              <a:rPr lang="en-US" i="0" dirty="0">
                <a:effectLst/>
                <a:latin typeface="Calibri"/>
                <a:ea typeface="Calibri"/>
                <a:cs typeface="Segoe UI"/>
              </a:rPr>
              <a:t> </a:t>
            </a:r>
            <a:r>
              <a:rPr lang="en-US" dirty="0">
                <a:latin typeface="Calibri"/>
                <a:ea typeface="Calibri"/>
                <a:cs typeface="Segoe UI"/>
              </a:rPr>
              <a:t>Safety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93FCE5-F506-F36A-2E7C-0E36C10A2D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086558"/>
              </p:ext>
            </p:extLst>
          </p:nvPr>
        </p:nvGraphicFramePr>
        <p:xfrm>
          <a:off x="717551" y="1599018"/>
          <a:ext cx="10788649" cy="3840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52947">
                  <a:extLst>
                    <a:ext uri="{9D8B030D-6E8A-4147-A177-3AD203B41FA5}">
                      <a16:colId xmlns:a16="http://schemas.microsoft.com/office/drawing/2014/main" val="1926912385"/>
                    </a:ext>
                  </a:extLst>
                </a:gridCol>
                <a:gridCol w="1768631">
                  <a:extLst>
                    <a:ext uri="{9D8B030D-6E8A-4147-A177-3AD203B41FA5}">
                      <a16:colId xmlns:a16="http://schemas.microsoft.com/office/drawing/2014/main" val="3630636359"/>
                    </a:ext>
                  </a:extLst>
                </a:gridCol>
                <a:gridCol w="2122357">
                  <a:extLst>
                    <a:ext uri="{9D8B030D-6E8A-4147-A177-3AD203B41FA5}">
                      <a16:colId xmlns:a16="http://schemas.microsoft.com/office/drawing/2014/main" val="1732727441"/>
                    </a:ext>
                  </a:extLst>
                </a:gridCol>
                <a:gridCol w="2122357">
                  <a:extLst>
                    <a:ext uri="{9D8B030D-6E8A-4147-A177-3AD203B41FA5}">
                      <a16:colId xmlns:a16="http://schemas.microsoft.com/office/drawing/2014/main" val="1164357964"/>
                    </a:ext>
                  </a:extLst>
                </a:gridCol>
                <a:gridCol w="2122357">
                  <a:extLst>
                    <a:ext uri="{9D8B030D-6E8A-4147-A177-3AD203B41FA5}">
                      <a16:colId xmlns:a16="http://schemas.microsoft.com/office/drawing/2014/main" val="3856954022"/>
                    </a:ext>
                  </a:extLst>
                </a:gridCol>
              </a:tblGrid>
              <a:tr h="158712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TEAEs,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Placebo 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(n = 14)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Fazirsiran 25 mg 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(n = 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Fazirsiran 100 mg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(n = 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Fazirsiran 200 mg 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(n = 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77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Any TEAE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13 (93)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 (100)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 (100)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 (100)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280906"/>
                  </a:ext>
                </a:extLst>
              </a:tr>
              <a:tr h="658109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TEAEs reported in </a:t>
                      </a: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≥4 patients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COVID-19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Headache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Procedural pain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Arthralgia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Diarrhea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Nausea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Back pain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Fatigue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2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3 (21)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3 (21)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3 (21)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3 (21)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(14)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2 (25)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6 (67)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89190"/>
                  </a:ext>
                </a:extLst>
              </a:tr>
            </a:tbl>
          </a:graphicData>
        </a:graphic>
      </p:graphicFrame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37ADCD9-9978-739D-E587-8C343E89E1B2}"/>
              </a:ext>
            </a:extLst>
          </p:cNvPr>
          <p:cNvSpPr txBox="1">
            <a:spLocks/>
          </p:cNvSpPr>
          <p:nvPr/>
        </p:nvSpPr>
        <p:spPr>
          <a:xfrm>
            <a:off x="426027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0" dirty="0">
                <a:solidFill>
                  <a:schemeClr val="bg2"/>
                </a:solidFill>
                <a:effectLst/>
                <a:latin typeface="+mn-lt"/>
              </a:rPr>
              <a:t>Clark. Gastroenterology. 2024;167:1008.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0" dirty="0">
              <a:solidFill>
                <a:schemeClr val="bg2"/>
              </a:solidFill>
              <a:latin typeface="+mn-lt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349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BA534A-F500-2626-AB08-AD3A62E32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SEQUOIA (AROAAT-2001): Safety (cont’d)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FC8A32B-8834-EE11-95AB-0D6B70FF0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551" y="3140821"/>
            <a:ext cx="5194299" cy="327186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200"/>
              <a:t>No TEAEs resulted in discontinuation, dose interruption, study withdrawal, or death</a:t>
            </a:r>
          </a:p>
          <a:p>
            <a:pPr>
              <a:spcAft>
                <a:spcPts val="0"/>
              </a:spcAft>
            </a:pPr>
            <a:r>
              <a:rPr lang="en-US" sz="2200"/>
              <a:t>2 serious AEs in fazirsiran 200 mg group:</a:t>
            </a:r>
          </a:p>
          <a:p>
            <a:pPr lvl="1">
              <a:spcAft>
                <a:spcPts val="0"/>
              </a:spcAft>
            </a:pPr>
            <a:r>
              <a:rPr lang="en-US" sz="2000"/>
              <a:t>2 patients receiving AATD augmentation therapy and with preexisting pulmonary disease had infective exacerbations of bronchiectasis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9144DE5-50D1-7326-2F6B-80AC346DF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163" y="3140821"/>
            <a:ext cx="5229225" cy="327186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200" dirty="0"/>
              <a:t>3 serious AEs in placebo group: </a:t>
            </a:r>
          </a:p>
          <a:p>
            <a:pPr lvl="1">
              <a:spcAft>
                <a:spcPts val="0"/>
              </a:spcAft>
            </a:pPr>
            <a:r>
              <a:rPr lang="en-US" sz="2000" dirty="0"/>
              <a:t>1 patient with influenza, acute pancreatitis, and staphylococcal wound infection </a:t>
            </a:r>
          </a:p>
          <a:p>
            <a:pPr lvl="1">
              <a:spcAft>
                <a:spcPts val="0"/>
              </a:spcAft>
            </a:pPr>
            <a:r>
              <a:rPr lang="en-US" sz="2000" dirty="0"/>
              <a:t>1 patient receiving AATD augmentation therapy had hypertensive crisis and decreased pulmonary function test</a:t>
            </a:r>
          </a:p>
          <a:p>
            <a:pPr lvl="1">
              <a:spcAft>
                <a:spcPts val="0"/>
              </a:spcAft>
            </a:pPr>
            <a:r>
              <a:rPr lang="en-US" sz="2000" dirty="0"/>
              <a:t>1 patient with presyncope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3C07E2E-C345-7436-1899-EC79127C1C33}"/>
              </a:ext>
            </a:extLst>
          </p:cNvPr>
          <p:cNvSpPr txBox="1">
            <a:spLocks/>
          </p:cNvSpPr>
          <p:nvPr/>
        </p:nvSpPr>
        <p:spPr>
          <a:xfrm>
            <a:off x="426027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0">
                <a:solidFill>
                  <a:schemeClr val="bg2"/>
                </a:solidFill>
                <a:effectLst/>
                <a:latin typeface="+mn-lt"/>
              </a:rPr>
              <a:t>Clark. Gastroenterology. 2024;167:1008.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0">
              <a:solidFill>
                <a:schemeClr val="bg2"/>
              </a:solidFill>
              <a:latin typeface="+mn-lt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F1F20C37-6672-9015-BB0A-8904E916F8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767540"/>
              </p:ext>
            </p:extLst>
          </p:nvPr>
        </p:nvGraphicFramePr>
        <p:xfrm>
          <a:off x="717551" y="1592796"/>
          <a:ext cx="10788649" cy="138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24890">
                  <a:extLst>
                    <a:ext uri="{9D8B030D-6E8A-4147-A177-3AD203B41FA5}">
                      <a16:colId xmlns:a16="http://schemas.microsoft.com/office/drawing/2014/main" val="1926912385"/>
                    </a:ext>
                  </a:extLst>
                </a:gridCol>
                <a:gridCol w="1847654">
                  <a:extLst>
                    <a:ext uri="{9D8B030D-6E8A-4147-A177-3AD203B41FA5}">
                      <a16:colId xmlns:a16="http://schemas.microsoft.com/office/drawing/2014/main" val="3630636359"/>
                    </a:ext>
                  </a:extLst>
                </a:gridCol>
                <a:gridCol w="1904214">
                  <a:extLst>
                    <a:ext uri="{9D8B030D-6E8A-4147-A177-3AD203B41FA5}">
                      <a16:colId xmlns:a16="http://schemas.microsoft.com/office/drawing/2014/main" val="1732727441"/>
                    </a:ext>
                  </a:extLst>
                </a:gridCol>
                <a:gridCol w="2036190">
                  <a:extLst>
                    <a:ext uri="{9D8B030D-6E8A-4147-A177-3AD203B41FA5}">
                      <a16:colId xmlns:a16="http://schemas.microsoft.com/office/drawing/2014/main" val="1164357964"/>
                    </a:ext>
                  </a:extLst>
                </a:gridCol>
                <a:gridCol w="1975701">
                  <a:extLst>
                    <a:ext uri="{9D8B030D-6E8A-4147-A177-3AD203B41FA5}">
                      <a16:colId xmlns:a16="http://schemas.microsoft.com/office/drawing/2014/main" val="38569540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/>
                        <a:t>TEAEs,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Placebo </a:t>
                      </a:r>
                    </a:p>
                    <a:p>
                      <a:pPr algn="ctr"/>
                      <a:r>
                        <a:rPr lang="en-US" sz="1800"/>
                        <a:t>(n = 14)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Fazirsiran 25 mg </a:t>
                      </a:r>
                    </a:p>
                    <a:p>
                      <a:pPr algn="ctr"/>
                      <a:r>
                        <a:rPr lang="en-US" sz="1800"/>
                        <a:t>(n = 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Fazirsiran 100 mg</a:t>
                      </a:r>
                    </a:p>
                    <a:p>
                      <a:pPr algn="ctr"/>
                      <a:r>
                        <a:rPr lang="en-US" sz="1800"/>
                        <a:t>(n = 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Fazirsiran 200 mg </a:t>
                      </a:r>
                    </a:p>
                    <a:p>
                      <a:pPr algn="ctr"/>
                      <a:r>
                        <a:rPr lang="en-US" sz="1800"/>
                        <a:t>(n = 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97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Treatment related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8 (57)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4 (50)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74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Serious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3 (21)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0 (0)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0 (0)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305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225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7F0CDE-256F-8932-3859-2E543155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OLE </a:t>
            </a:r>
            <a:r>
              <a:rPr lang="en-US" dirty="0" err="1"/>
              <a:t>Fazirsiran</a:t>
            </a:r>
            <a:r>
              <a:rPr lang="en-US" dirty="0"/>
              <a:t>: Long-term Efficacy and Safety in </a:t>
            </a:r>
            <a:br>
              <a:rPr lang="en-US" dirty="0"/>
            </a:br>
            <a:r>
              <a:rPr lang="en-US" dirty="0"/>
              <a:t>AATD-LD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BC707-20A9-2ADF-B3A7-FA56711F3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>
                <a:latin typeface="Calibri"/>
                <a:ea typeface="Calibri"/>
                <a:cs typeface="Calibri"/>
              </a:rPr>
              <a:t>Multicenter, open-label extension phase 3 study</a:t>
            </a:r>
          </a:p>
          <a:p>
            <a:endParaRPr lang="en-US" sz="2600"/>
          </a:p>
          <a:p>
            <a:endParaRPr lang="en-US" sz="2600"/>
          </a:p>
          <a:p>
            <a:endParaRPr lang="en-US" sz="2600"/>
          </a:p>
          <a:p>
            <a:pPr marL="0" indent="0">
              <a:buNone/>
            </a:pPr>
            <a:endParaRPr lang="en-US" sz="2600"/>
          </a:p>
          <a:p>
            <a:r>
              <a:rPr lang="en-US" sz="2600" b="1"/>
              <a:t>Primary endpoints</a:t>
            </a:r>
            <a:r>
              <a:rPr lang="en-US" sz="2600"/>
              <a:t>: safety, pulmonary function, vitals, and labs</a:t>
            </a:r>
          </a:p>
          <a:p>
            <a:r>
              <a:rPr lang="en-US" sz="2600" b="1"/>
              <a:t>Key secondary endpoints</a:t>
            </a:r>
            <a:r>
              <a:rPr lang="en-US" sz="2600"/>
              <a:t>: progression of fibrosis, Z-AAT protein polymer burden, inflammation, and liver stiffness</a:t>
            </a:r>
          </a:p>
        </p:txBody>
      </p:sp>
      <p:sp>
        <p:nvSpPr>
          <p:cNvPr id="7" name="Text Box 45">
            <a:extLst>
              <a:ext uri="{FF2B5EF4-FFF2-40B4-BE49-F238E27FC236}">
                <a16:creationId xmlns:a16="http://schemas.microsoft.com/office/drawing/2014/main" id="{3DE30024-6295-DB3F-8926-701B32890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5" y="2312638"/>
            <a:ext cx="280829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>
                <a:solidFill>
                  <a:schemeClr val="bg1"/>
                </a:solidFill>
                <a:latin typeface="Calibri" panose="020F0502020204030204" pitchFamily="34" charset="0"/>
              </a:rPr>
              <a:t>Adults with AATD-LD; prior participation in AROAAT-2001/2002 studies and specific meet requirements; nonsmoker; no HCC or other chronic liver diseases</a:t>
            </a:r>
            <a:endParaRPr lang="en-US" altLang="en-US" sz="18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B6ED153C-6CC8-A5C4-E67F-23F9EC61C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135" y="2838170"/>
            <a:ext cx="3790950" cy="703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Calibri" panose="020F0502020204030204" pitchFamily="34" charset="0"/>
              </a:rPr>
              <a:t>Fazirsiran </a:t>
            </a:r>
            <a:r>
              <a:rPr lang="en-US" altLang="en-US" sz="1800" b="0">
                <a:solidFill>
                  <a:schemeClr val="tx1"/>
                </a:solidFill>
                <a:latin typeface="Calibri" panose="020F0502020204030204" pitchFamily="34" charset="0"/>
              </a:rPr>
              <a:t>200 mg SC Q12W</a:t>
            </a:r>
          </a:p>
        </p:txBody>
      </p:sp>
      <p:sp>
        <p:nvSpPr>
          <p:cNvPr id="11" name="Line 51">
            <a:extLst>
              <a:ext uri="{FF2B5EF4-FFF2-40B4-BE49-F238E27FC236}">
                <a16:creationId xmlns:a16="http://schemas.microsoft.com/office/drawing/2014/main" id="{021D4977-809A-244C-61F8-9994FC547281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3829051" y="2982936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Line 51">
            <a:extLst>
              <a:ext uri="{FF2B5EF4-FFF2-40B4-BE49-F238E27FC236}">
                <a16:creationId xmlns:a16="http://schemas.microsoft.com/office/drawing/2014/main" id="{33CA9CD3-798E-D508-02E7-5EE3FAD02A8B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52169" y="2935802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 Box 45">
            <a:extLst>
              <a:ext uri="{FF2B5EF4-FFF2-40B4-BE49-F238E27FC236}">
                <a16:creationId xmlns:a16="http://schemas.microsoft.com/office/drawing/2014/main" id="{ED0BCA3D-01FA-6BD6-E24A-33C923595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9036" y="2589636"/>
            <a:ext cx="28082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i="1">
                <a:solidFill>
                  <a:schemeClr val="bg1"/>
                </a:solidFill>
                <a:latin typeface="Calibri" panose="020F0502020204030204" pitchFamily="34" charset="0"/>
              </a:rPr>
              <a:t>Until regulatory approval and commercially available, withdrawal, or study termination</a:t>
            </a:r>
            <a:endParaRPr lang="en-US" altLang="en-US" sz="1800" b="0" i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BB629EB-B478-4DAE-9F13-F28221661311}"/>
              </a:ext>
            </a:extLst>
          </p:cNvPr>
          <p:cNvSpPr txBox="1">
            <a:spLocks/>
          </p:cNvSpPr>
          <p:nvPr/>
        </p:nvSpPr>
        <p:spPr>
          <a:xfrm>
            <a:off x="426027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0" dirty="0">
                <a:solidFill>
                  <a:schemeClr val="bg2"/>
                </a:solidFill>
                <a:effectLst/>
                <a:latin typeface="+mn-lt"/>
              </a:rPr>
              <a:t>NCT05899673.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0" dirty="0">
              <a:solidFill>
                <a:schemeClr val="bg2"/>
              </a:solidFill>
              <a:latin typeface="+mn-lt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15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3F631C2-708B-15CC-FA1B-BB7FB81BB28F}"/>
              </a:ext>
            </a:extLst>
          </p:cNvPr>
          <p:cNvSpPr txBox="1">
            <a:spLocks/>
          </p:cNvSpPr>
          <p:nvPr/>
        </p:nvSpPr>
        <p:spPr>
          <a:xfrm>
            <a:off x="426027" y="6376615"/>
            <a:ext cx="9950450" cy="3131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0" dirty="0" err="1">
                <a:solidFill>
                  <a:schemeClr val="bg2"/>
                </a:solidFill>
                <a:effectLst/>
                <a:latin typeface="+mn-lt"/>
              </a:rPr>
              <a:t>Dasí</a:t>
            </a:r>
            <a:r>
              <a:rPr lang="en-US" sz="1200" b="0" i="0" dirty="0">
                <a:solidFill>
                  <a:schemeClr val="bg2"/>
                </a:solidFill>
                <a:effectLst/>
                <a:latin typeface="+mn-lt"/>
              </a:rPr>
              <a:t>. Med Clin (</a:t>
            </a:r>
            <a:r>
              <a:rPr lang="en-US" sz="1200" b="0" i="0" dirty="0" err="1">
                <a:solidFill>
                  <a:schemeClr val="bg2"/>
                </a:solidFill>
                <a:effectLst/>
                <a:latin typeface="+mn-lt"/>
              </a:rPr>
              <a:t>Barc</a:t>
            </a:r>
            <a:r>
              <a:rPr lang="en-US" sz="1200" b="0" i="0" dirty="0">
                <a:solidFill>
                  <a:schemeClr val="bg2"/>
                </a:solidFill>
                <a:effectLst/>
                <a:latin typeface="+mn-lt"/>
              </a:rPr>
              <a:t>). 2024;162:336. NCT01379469. Karatas. Int J Mol Sci. 2020;21:1493. Walsh. Cells. 2024;13:1052.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BA8344-11F2-5AD0-64C4-DE4AF645D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Investigational Therapies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B8EF2C5-029E-B91C-8753-AEEE0DF6C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08932"/>
              </p:ext>
            </p:extLst>
          </p:nvPr>
        </p:nvGraphicFramePr>
        <p:xfrm>
          <a:off x="717549" y="1507434"/>
          <a:ext cx="10764652" cy="45986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91163">
                  <a:extLst>
                    <a:ext uri="{9D8B030D-6E8A-4147-A177-3AD203B41FA5}">
                      <a16:colId xmlns:a16="http://schemas.microsoft.com/office/drawing/2014/main" val="774097659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05709748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4219993346"/>
                    </a:ext>
                  </a:extLst>
                </a:gridCol>
                <a:gridCol w="2691163">
                  <a:extLst>
                    <a:ext uri="{9D8B030D-6E8A-4147-A177-3AD203B41FA5}">
                      <a16:colId xmlns:a16="http://schemas.microsoft.com/office/drawing/2014/main" val="1729591020"/>
                    </a:ext>
                  </a:extLst>
                </a:gridCol>
              </a:tblGrid>
              <a:tr h="50417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Autophagy enhancement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Chaperone molecules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Monoclonal antibodies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Gene therapy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602"/>
                  </a:ext>
                </a:extLst>
              </a:tr>
              <a:tr h="3567553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Carbamazepine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and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rapamycin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improve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autophagy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misfolded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AAT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degradation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and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fibrosis) in mouse </a:t>
                      </a: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models</a:t>
                      </a:r>
                    </a:p>
                    <a:p>
                      <a:pPr marL="693420" lvl="1" indent="-340995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System Font Regular"/>
                        <a:buChar char="–"/>
                        <a:tabLst/>
                      </a:pPr>
                      <a:r>
                        <a:rPr lang="nl-NL" sz="1600" dirty="0">
                          <a:solidFill>
                            <a:schemeClr val="bg1"/>
                          </a:solidFill>
                        </a:rPr>
                        <a:t>Carbamazepine </a:t>
                      </a:r>
                      <a:br>
                        <a:rPr lang="nl-NL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nl-NL" sz="1600" dirty="0" err="1">
                          <a:solidFill>
                            <a:schemeClr val="bg1"/>
                          </a:solidFill>
                        </a:rPr>
                        <a:t>phase</a:t>
                      </a:r>
                      <a:r>
                        <a:rPr lang="nl-NL" sz="1600" dirty="0">
                          <a:solidFill>
                            <a:schemeClr val="bg1"/>
                          </a:solidFill>
                        </a:rPr>
                        <a:t> II trial </a:t>
                      </a:r>
                      <a:r>
                        <a:rPr lang="nl-NL" sz="1600" dirty="0" err="1">
                          <a:solidFill>
                            <a:schemeClr val="bg1"/>
                          </a:solidFill>
                        </a:rPr>
                        <a:t>terminated</a:t>
                      </a:r>
                      <a:r>
                        <a:rPr lang="nl-NL" sz="1600" dirty="0">
                          <a:solidFill>
                            <a:schemeClr val="bg1"/>
                          </a:solidFill>
                        </a:rPr>
                        <a:t> in 2017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nl-NL" sz="1800" dirty="0" err="1">
                          <a:solidFill>
                            <a:schemeClr val="bg1"/>
                          </a:solidFill>
                        </a:rPr>
                        <a:t>Kifunensine</a:t>
                      </a: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mannosidase I/II inhibitor) and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castanospermine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(glucosidase inhibitor) may stabilize the folding and/or secretion of AAT</a:t>
                      </a:r>
                    </a:p>
                    <a:p>
                      <a:pPr marL="641350" lvl="1" indent="-288925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System Font Regular"/>
                        <a:buChar char="–"/>
                        <a:tabLst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Histone deacetylase inhibitors like 4-PBA and SAHA increase AAT secretion, but 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4-PBA was found ineffective in a clinical trial</a:t>
                      </a:r>
                      <a:endParaRPr lang="nl-NL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nl-NL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mAb4B12 blocks AAT polymer formation, with its inhibitory activity uncompromised</a:t>
                      </a:r>
                      <a:endParaRPr lang="nl-NL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Pluripotent stem cells with corrected Z allele mutations both in vitro and in vivo using CRISPR/Cas9</a:t>
                      </a:r>
                    </a:p>
                    <a:p>
                      <a:pPr marL="641350" lvl="1" indent="-288925">
                        <a:spcBef>
                          <a:spcPts val="800"/>
                        </a:spcBef>
                        <a:spcAft>
                          <a:spcPts val="0"/>
                        </a:spcAft>
                        <a:buFont typeface="System Font Regular"/>
                        <a:buChar char="–"/>
                        <a:tabLst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Risk of off-target mutagenesis</a:t>
                      </a:r>
                      <a:endParaRPr lang="nl-NL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06673"/>
                  </a:ext>
                </a:extLst>
              </a:tr>
            </a:tbl>
          </a:graphicData>
        </a:graphic>
      </p:graphicFrame>
      <p:pic>
        <p:nvPicPr>
          <p:cNvPr id="8" name="Graphic 7" descr="Medicine with solid fill">
            <a:extLst>
              <a:ext uri="{FF2B5EF4-FFF2-40B4-BE49-F238E27FC236}">
                <a16:creationId xmlns:a16="http://schemas.microsoft.com/office/drawing/2014/main" id="{930E7BF6-AC15-5DC5-2F26-6A7487D7C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44538" y="4598656"/>
            <a:ext cx="1507435" cy="15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01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D3A4-A854-2ADB-BC00-7C81457F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333CB-730C-8410-8EC4-DA96F20E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altLang="en-US">
                <a:latin typeface="Calibri"/>
                <a:ea typeface="Calibri"/>
                <a:cs typeface="Calibri"/>
              </a:rPr>
              <a:t>AATD is caused by alpha-1 antitrypsin deficiency, leading to liver damage from protein accumulation and lung damage from low AAT</a:t>
            </a:r>
          </a:p>
          <a:p>
            <a:pPr lvl="0"/>
            <a:r>
              <a:rPr lang="en-US" altLang="en-US">
                <a:latin typeface="Calibri"/>
                <a:ea typeface="Calibri"/>
                <a:cs typeface="Calibri"/>
              </a:rPr>
              <a:t>Timely recognition and testing are crucial for effective management of AATD</a:t>
            </a:r>
            <a:endParaRPr lang="en-US" altLang="en-US">
              <a:ea typeface="Calibri"/>
              <a:cs typeface="Calibri"/>
            </a:endParaRPr>
          </a:p>
          <a:p>
            <a:pPr lvl="0"/>
            <a:r>
              <a:rPr lang="en-US">
                <a:solidFill>
                  <a:srgbClr val="1B1B1B"/>
                </a:solidFill>
                <a:latin typeface="+mn-lt"/>
              </a:rPr>
              <a:t>F</a:t>
            </a:r>
            <a:r>
              <a:rPr lang="en-US" i="0">
                <a:solidFill>
                  <a:srgbClr val="1B1B1B"/>
                </a:solidFill>
                <a:effectLst/>
                <a:latin typeface="+mn-lt"/>
              </a:rPr>
              <a:t>azirsiran shows promise as a </a:t>
            </a:r>
            <a:r>
              <a:rPr lang="en-US" altLang="en-US">
                <a:latin typeface="+mn-lt"/>
              </a:rPr>
              <a:t>specific </a:t>
            </a:r>
            <a:r>
              <a:rPr lang="en-US" altLang="en-US">
                <a:latin typeface="Calibri"/>
                <a:ea typeface="Calibri"/>
                <a:cs typeface="Calibri"/>
              </a:rPr>
              <a:t>treatment for AATD-LD; it should be started early to prevent worsening liver damage</a:t>
            </a:r>
          </a:p>
          <a:p>
            <a:pPr lvl="0"/>
            <a:r>
              <a:rPr lang="en-US" altLang="en-US">
                <a:latin typeface="Calibri"/>
                <a:ea typeface="Calibri"/>
                <a:cs typeface="Calibri"/>
              </a:rPr>
              <a:t>Multiple therapies are undergoing investigation for treating AATD and may become available in the future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942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9ecd3f32-ea73-41c0-8fcb-13fc4c99118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8C233D5AB38A4585F8035515D04158" ma:contentTypeVersion="12" ma:contentTypeDescription="Create a new document." ma:contentTypeScope="" ma:versionID="ca96c530e17a3c05cb9653e128461482">
  <xsd:schema xmlns:xsd="http://www.w3.org/2001/XMLSchema" xmlns:xs="http://www.w3.org/2001/XMLSchema" xmlns:p="http://schemas.microsoft.com/office/2006/metadata/properties" xmlns:ns2="9ecd3f32-ea73-41c0-8fcb-13fc4c99118d" xmlns:ns3="22fd6914-46d4-4c7e-bbad-46e82841b69d" targetNamespace="http://schemas.microsoft.com/office/2006/metadata/properties" ma:root="true" ma:fieldsID="195057052209602ac10795c2ef0b529b" ns2:_="" ns3:_="">
    <xsd:import namespace="9ecd3f32-ea73-41c0-8fcb-13fc4c99118d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d3f32-ea73-41c0-8fcb-13fc4c9911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5BA55BC3-5A03-47C2-8EC3-D964C3B5E779}">
  <ds:schemaRefs>
    <ds:schemaRef ds:uri="http://www.w3.org/XML/1998/namespace"/>
    <ds:schemaRef ds:uri="http://schemas.microsoft.com/office/2006/documentManagement/types"/>
    <ds:schemaRef ds:uri="22fd6914-46d4-4c7e-bbad-46e82841b69d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ecd3f32-ea73-41c0-8fcb-13fc4c99118d"/>
  </ds:schemaRefs>
</ds:datastoreItem>
</file>

<file path=customXml/itemProps2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805AA5-55F9-4439-B884-E5340E6090C2}">
  <ds:schemaRefs>
    <ds:schemaRef ds:uri="22fd6914-46d4-4c7e-bbad-46e82841b69d"/>
    <ds:schemaRef ds:uri="9ecd3f32-ea73-41c0-8fcb-13fc4c9911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4116</Words>
  <Application>Microsoft Office PowerPoint</Application>
  <PresentationFormat>Widescreen</PresentationFormat>
  <Paragraphs>769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Google Sans</vt:lpstr>
      <vt:lpstr>Roboto</vt:lpstr>
      <vt:lpstr>System Font Regular</vt:lpstr>
      <vt:lpstr>Wingdings</vt:lpstr>
      <vt:lpstr>2022_CCO_Template</vt:lpstr>
      <vt:lpstr>Call to Action in Alpha-1 Antitrypsin Deficiency: Expert Guidance for Improving Early Detection and Multidisciplinary Management</vt:lpstr>
      <vt:lpstr>Faculty</vt:lpstr>
      <vt:lpstr>Disclosures</vt:lpstr>
      <vt:lpstr>Learning Objectives </vt:lpstr>
      <vt:lpstr>Pathophysiology of AATD-LD</vt:lpstr>
      <vt:lpstr>Overview of AATD: Liver vs Lung Disease</vt:lpstr>
      <vt:lpstr>Genetic Drivers of AATD</vt:lpstr>
      <vt:lpstr>Distribution of Pi*Z Frequencies Around the World</vt:lpstr>
      <vt:lpstr>AATD Genetics</vt:lpstr>
      <vt:lpstr>Clinical Presentation Highly Variable</vt:lpstr>
      <vt:lpstr>Genetic and Environmental Factors Play a Major Role</vt:lpstr>
      <vt:lpstr>General Outcomes and Prognoses of AATD-LD</vt:lpstr>
      <vt:lpstr>Disease Risk </vt:lpstr>
      <vt:lpstr>AATD Remains Under Recognized  </vt:lpstr>
      <vt:lpstr>Why Is Early Diagnosis Important?</vt:lpstr>
      <vt:lpstr>Early Detection of AATD-LD Is Poor</vt:lpstr>
      <vt:lpstr>Who Should be Screened for AATD? </vt:lpstr>
      <vt:lpstr>Screening and Confirmatory Testing of AATD-LD</vt:lpstr>
      <vt:lpstr>Diagnosis of AATD</vt:lpstr>
      <vt:lpstr>Evaluating Liver Disease in Patients With AATD Pi*ZZ </vt:lpstr>
      <vt:lpstr>AATD-LD: Elastography Fibrosis Assessment</vt:lpstr>
      <vt:lpstr>Role for Liver Biopsy in Clinical Care</vt:lpstr>
      <vt:lpstr>Evaluating the Liver</vt:lpstr>
      <vt:lpstr>Evaluating the Liver</vt:lpstr>
      <vt:lpstr>Comparing Lung and Liver</vt:lpstr>
      <vt:lpstr>Approach to AATD Lung Disease</vt:lpstr>
      <vt:lpstr>Monitoring Approach for AATD-LD</vt:lpstr>
      <vt:lpstr>Current Management Strategies</vt:lpstr>
      <vt:lpstr>Clinical Trial Landscape for AATD-LD</vt:lpstr>
      <vt:lpstr>siRNA Approach: Pi*Z Is a Liver Toxin</vt:lpstr>
      <vt:lpstr>AROAAT-2002: Fazirsiran for Patient With AATD-LD</vt:lpstr>
      <vt:lpstr>SEQUOIA (AROAAT-2001): Safety</vt:lpstr>
      <vt:lpstr>SEQUOIA (AROAAT-2001): Safety (cont’d)</vt:lpstr>
      <vt:lpstr>OLE Fazirsiran: Long-term Efficacy and Safety in  AATD-LD</vt:lpstr>
      <vt:lpstr>Investigational Therapies</vt:lpstr>
      <vt:lpstr>Key Takeaways</vt:lpstr>
    </vt:vector>
  </TitlesOfParts>
  <Manager/>
  <Company>Preferred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Alpha-1 Antitrypsin Deficiency: Are You Overlooking a Leading Genetic Culprit in Liver Disease?</dc:title>
  <dc:subject/>
  <dc:creator>Preferred User</dc:creator>
  <cp:keywords/>
  <dc:description/>
  <cp:lastModifiedBy>Valerie Wenzel</cp:lastModifiedBy>
  <cp:revision>33</cp:revision>
  <cp:lastPrinted>2016-09-26T20:21:49Z</cp:lastPrinted>
  <dcterms:created xsi:type="dcterms:W3CDTF">2005-05-27T15:08:01Z</dcterms:created>
  <dcterms:modified xsi:type="dcterms:W3CDTF">2025-06-10T13:07:33Z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0x0101000A8C233D5AB38A4585F8035515D04158</vt:lpwstr>
  </property>
  <property fmtid="{D5CDD505-2E9C-101B-9397-08002B2CF9AE}" pid="9" name="MediaServiceImageTags">
    <vt:lpwstr/>
  </property>
</Properties>
</file>