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2"/>
  </p:notesMasterIdLst>
  <p:handoutMasterIdLst>
    <p:handoutMasterId r:id="rId23"/>
  </p:handoutMasterIdLst>
  <p:sldIdLst>
    <p:sldId id="321" r:id="rId11"/>
    <p:sldId id="558" r:id="rId12"/>
    <p:sldId id="533" r:id="rId13"/>
    <p:sldId id="541" r:id="rId14"/>
    <p:sldId id="556" r:id="rId15"/>
    <p:sldId id="559" r:id="rId16"/>
    <p:sldId id="535" r:id="rId17"/>
    <p:sldId id="534" r:id="rId18"/>
    <p:sldId id="557" r:id="rId19"/>
    <p:sldId id="536"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5" clrIdx="3"/>
  <p:cmAuthor id="3" name="ralfieri" initials="ra" lastIdx="2" clrIdx="8"/>
  <p:cmAuthor id="4" name="Megan Capel" initials="MC" lastIdx="20"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4" clrIdx="12">
    <p:extLst>
      <p:ext uri="{19B8F6BF-5375-455C-9EA6-DF929625EA0E}">
        <p15:presenceInfo xmlns:p15="http://schemas.microsoft.com/office/powerpoint/2012/main" userId="S::lfowler@practicingclinicians.com::bdc4c4d6-9ded-467c-b80c-330a0ea8ffe4" providerId="AD"/>
      </p:ext>
    </p:extLst>
  </p:cmAuthor>
  <p:cmAuthor id="14" name="Anna Poppa" initials="AP" lastIdx="1" clrIdx="13">
    <p:extLst>
      <p:ext uri="{19B8F6BF-5375-455C-9EA6-DF929625EA0E}">
        <p15:presenceInfo xmlns:p15="http://schemas.microsoft.com/office/powerpoint/2012/main" userId="c33764466cc77507" providerId="Windows Live"/>
      </p:ext>
    </p:extLst>
  </p:cmAuthor>
  <p:cmAuthor id="15" name="Rachael Andrie" initials="RA" lastIdx="8" clrIdx="14">
    <p:extLst>
      <p:ext uri="{19B8F6BF-5375-455C-9EA6-DF929625EA0E}">
        <p15:presenceInfo xmlns:p15="http://schemas.microsoft.com/office/powerpoint/2012/main" userId="S::randrie@clinicaloptions.com::311027c1-cf79-416d-b346-5f38dcd95c11" providerId="AD"/>
      </p:ext>
    </p:extLst>
  </p:cmAuthor>
  <p:cmAuthor id="16" name="aboecler@clinicaloptions.com" initials="a" lastIdx="3" clrIdx="15">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61B340-A3A5-4298-86D5-A4F25F7342B4}" v="37" dt="2021-12-14T23:29:54.67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036"/>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0085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HMA, hypomethylating agent; HR, high risk; HSCs, </a:t>
            </a:r>
            <a:r>
              <a:rPr lang="en-GB" sz="1200" i="1" dirty="0"/>
              <a:t>hematopoietic stem cells; </a:t>
            </a:r>
            <a:r>
              <a:rPr lang="en-US" i="1" dirty="0"/>
              <a:t>MDS, myelodysplastic syndromes; ND, newly diagnosed; vHR, very high risk.</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817198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t>
            </a:r>
            <a:r>
              <a:rPr lang="en-US" i="1" dirty="0" err="1"/>
              <a:t>DoR</a:t>
            </a:r>
            <a:r>
              <a:rPr lang="en-US" i="1" dirty="0"/>
              <a:t>, duration of response; HMA, hypomethylating agent; HR, high risk; IPSS-R, Revised International Prognostic Scoring System; MDS, myelodysplastic syndrome; MTD, maximum tolerated dose; ND, newly diagnosed; ORR, overall response rate; vHR, very high risk.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975885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ECOG, Eastern Cooperative Oncology Group; ELN, European LeukemiaNet; HMA, hypomethylating agent; HR, high risk; IPSS-R, Revised International Prognostic Scoring System; MDS, myelodysplastic syndromes; ND, newly diagnosed; PS, performance status; vHR, very high risk.</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93913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AML, acute myeloid leukemia; HMA, hypomethylating agent; HR, high risk; MDS, myelodysplastic syndrome; ND, newly diagnosed; vHR, very high risk.</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50221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d/c, discontinued; HMA, hypomethylating agent; HR, high risk; imAE, immune-mediated adverse event; MDS, myelodysplastic syndromes; ND, newly diagnosed; vHR, very high risk.</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00835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AML, acute myeloid leukemia; BL, baseline; BM, bone marrow; CR, complete remission; CRi, complete remission with incomplete hematologic recovery; DoR, duration of response;</a:t>
            </a:r>
            <a:r>
              <a:rPr lang="en-US" i="1" dirty="0"/>
              <a:t> </a:t>
            </a:r>
            <a:r>
              <a:rPr lang="en-US" i="1" baseline="0" dirty="0"/>
              <a:t>HI, hematologic involvement; </a:t>
            </a:r>
            <a:r>
              <a:rPr lang="en-US" i="1" dirty="0"/>
              <a:t>HMA, hypomethylating agent; </a:t>
            </a:r>
            <a:r>
              <a:rPr lang="en-US" i="1" baseline="0" dirty="0"/>
              <a:t>HR, high risk; mCR, bone marrow complete remission; MDS, myelodysplastic syndrome; ND, newly diagnosed; NE, not estimable; PD, progressive disease; PFS, progression-free survival; PR, partial response; ORR, overall response rate; SD, stable disease; vHR, very high risk.</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55611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AML, acute myeloid leukemia; CR, complete remission; CRi, complete remission with incomplete hematologic recovery; DoR, duration of response; </a:t>
            </a:r>
            <a:r>
              <a:rPr lang="en-US" i="1" dirty="0"/>
              <a:t>ELN, European LeukemiaNet; </a:t>
            </a:r>
            <a:r>
              <a:rPr lang="en-US" i="1" baseline="0" dirty="0"/>
              <a:t>HI, hematologic involvement; </a:t>
            </a:r>
            <a:r>
              <a:rPr lang="en-US" i="1" dirty="0"/>
              <a:t>HMA, hypomethylating agent; </a:t>
            </a:r>
            <a:r>
              <a:rPr lang="en-US" i="1" baseline="0" dirty="0"/>
              <a:t>HR, high risk; mCR, bone marrow complete remission; MDS, myelodysplastic syndromes; ND, newly diagnosed; NE, not estimable; PD, progressive disease; PR, partial response; ORR, overall response rate; SD, stable disease; vHR, very high risk.</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261753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AE, adverse event; AML, acute myeloid leukemia; DoR, duration of response; HMA, hypomethylating agents; HR, high risk; MDS, myelodysplastic syndromes; ND, newly diagnosed; NE, not estimable; ORR, overall response rate; vHR, very high risk.</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459949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12/14/2021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40924689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74675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5616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8120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4283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726723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1025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19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Footer Placeholder 1">
            <a:extLst>
              <a:ext uri="{FF2B5EF4-FFF2-40B4-BE49-F238E27FC236}">
                <a16:creationId xmlns:a16="http://schemas.microsoft.com/office/drawing/2014/main" id="{8C06167F-7A00-6D46-934E-DF04232D24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703011318"/>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Ib Study of Sabatolimab + Hypomethylating Agents for Very High–Risk/High-Risk MDS and Newly Diagnosed AML: Final Analysis </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Sabatolimab + HMA for vHR/HR-MDS and ND-AML: Background</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GB" sz="2000" dirty="0"/>
              <a:t>Need for new therapies in the treatment of AML and higher-risk MDS that provide durable responses and are well-tolerated</a:t>
            </a:r>
          </a:p>
          <a:p>
            <a:r>
              <a:rPr lang="en-GB" sz="2000" dirty="0"/>
              <a:t>TIM-3: coinhibitory immuno-myeloid receptor involved in regulation of adaptive and innate immune responses</a:t>
            </a:r>
            <a:r>
              <a:rPr lang="en-GB" sz="2000" baseline="30000" dirty="0"/>
              <a:t>1,2</a:t>
            </a:r>
          </a:p>
          <a:p>
            <a:pPr lvl="1"/>
            <a:r>
              <a:rPr lang="en-GB" sz="1800" dirty="0"/>
              <a:t>In MDS, increased expression on immune cells and HSCs, and in AML, expressed on leukemic stem cells and blasts, but not on healthy HSCs</a:t>
            </a:r>
          </a:p>
          <a:p>
            <a:pPr lvl="1"/>
            <a:r>
              <a:rPr lang="en-GB" sz="1800" dirty="0"/>
              <a:t>Promising therapeutic target in AML/MDS</a:t>
            </a:r>
          </a:p>
          <a:p>
            <a:r>
              <a:rPr lang="en-GB" sz="2000" dirty="0"/>
              <a:t>Sabatolimab: investigational high-affinity, humanized, IgG4 (S228P) antibody targeting TIM-3</a:t>
            </a:r>
            <a:r>
              <a:rPr lang="en-GB" sz="2000" baseline="30000" dirty="0"/>
              <a:t>2-5</a:t>
            </a:r>
          </a:p>
          <a:p>
            <a:pPr lvl="1"/>
            <a:r>
              <a:rPr lang="en-GB" sz="1800" dirty="0"/>
              <a:t>Promising durable responses when combined with HMA demonstrated for patients with </a:t>
            </a:r>
            <a:br>
              <a:rPr lang="en-GB" sz="1800" dirty="0"/>
            </a:br>
            <a:r>
              <a:rPr lang="en-GB" sz="1800" dirty="0"/>
              <a:t>higher-risk MDS and newly diagnosed AML in initial reports of phase Ib study</a:t>
            </a:r>
            <a:r>
              <a:rPr lang="en-GB" sz="1800" baseline="30000" dirty="0"/>
              <a:t>3,4</a:t>
            </a:r>
          </a:p>
          <a:p>
            <a:r>
              <a:rPr lang="en-US" sz="2000" dirty="0"/>
              <a:t>Current study reported final analysis of safety and efficacy of sabatolimab plus HMA in patients with vHR/HR-MDS and ND-AML in phase Ib setting</a:t>
            </a:r>
            <a:r>
              <a:rPr lang="en-US" sz="2000" baseline="30000" dirty="0"/>
              <a:t>5</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204249"/>
            <a:ext cx="693327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Das. Immunol Rev. 2017;276:97. 2. Rezeai. Front Oncol. 2021;11:753677. 3. Brummer. ASH 2020.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Abstr 657. 4. Wei. EHA 2021. Abstr S168. 5. Brunner. ASH 2021. Abstr 244.</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7DB58099-B796-824C-B8B1-ABDD4913F19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769CF659-FC1E-6749-AB74-6DA19F751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5A191FA6-3B45-2A4B-94B9-5BD102C2AF4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Sabatolimab + HMA for vHR/HR-MDS and ND-AML: </a:t>
            </a:r>
            <a:br>
              <a:rPr lang="en-US" dirty="0"/>
            </a:br>
            <a:r>
              <a:rPr lang="en-US" dirty="0"/>
              <a:t>Study Design</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400" dirty="0"/>
              <a:t>Multiarm, open-label phase Ib dose escalation and dose expansion study</a:t>
            </a:r>
          </a:p>
          <a:p>
            <a:endParaRPr lang="en-US" sz="2400" dirty="0"/>
          </a:p>
          <a:p>
            <a:endParaRPr lang="en-US" sz="2400" dirty="0"/>
          </a:p>
          <a:p>
            <a:endParaRPr lang="en-US" sz="2400" dirty="0"/>
          </a:p>
          <a:p>
            <a:endParaRPr lang="en-US" sz="2400" dirty="0"/>
          </a:p>
          <a:p>
            <a:pPr marL="0" indent="0">
              <a:buNone/>
            </a:pPr>
            <a:endParaRPr lang="en-US" sz="2400" dirty="0"/>
          </a:p>
          <a:p>
            <a:endParaRPr lang="en-US" sz="2400" dirty="0"/>
          </a:p>
          <a:p>
            <a:r>
              <a:rPr lang="en-US" sz="2400" dirty="0"/>
              <a:t>Primary endpoint: MTD, recommended dose, safety, tolerability </a:t>
            </a:r>
          </a:p>
          <a:p>
            <a:r>
              <a:rPr lang="en-US" sz="2400" dirty="0"/>
              <a:t>Secondary endpoints: ORR, DoR</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sp>
        <p:nvSpPr>
          <p:cNvPr id="8" name="Text Box 45">
            <a:extLst>
              <a:ext uri="{FF2B5EF4-FFF2-40B4-BE49-F238E27FC236}">
                <a16:creationId xmlns:a16="http://schemas.microsoft.com/office/drawing/2014/main" id="{D1ACFF39-2B8B-E843-98CA-91371D095A1C}"/>
              </a:ext>
            </a:extLst>
          </p:cNvPr>
          <p:cNvSpPr txBox="1">
            <a:spLocks noChangeArrowheads="1"/>
          </p:cNvSpPr>
          <p:nvPr/>
        </p:nvSpPr>
        <p:spPr bwMode="auto">
          <a:xfrm>
            <a:off x="853845" y="2811818"/>
            <a:ext cx="277861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vHR/HR-MDS (by IPSS-R) or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ND-AML who are unfit and ineligible for standard chemotherapy; prior HMA therapy excluded</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101)</a:t>
            </a:r>
            <a:endParaRPr lang="en-US" altLang="en-US" sz="1800" b="0" dirty="0">
              <a:solidFill>
                <a:schemeClr val="bg1"/>
              </a:solidFill>
              <a:latin typeface="Calibri" panose="020F0502020204030204" pitchFamily="34" charset="0"/>
            </a:endParaRPr>
          </a:p>
        </p:txBody>
      </p:sp>
      <p:sp>
        <p:nvSpPr>
          <p:cNvPr id="9" name="Rectangle 49">
            <a:extLst>
              <a:ext uri="{FF2B5EF4-FFF2-40B4-BE49-F238E27FC236}">
                <a16:creationId xmlns:a16="http://schemas.microsoft.com/office/drawing/2014/main" id="{26D80894-7CF1-7643-AE64-DA05E5F38623}"/>
              </a:ext>
            </a:extLst>
          </p:cNvPr>
          <p:cNvSpPr>
            <a:spLocks noChangeArrowheads="1"/>
          </p:cNvSpPr>
          <p:nvPr/>
        </p:nvSpPr>
        <p:spPr bwMode="auto">
          <a:xfrm>
            <a:off x="4512459" y="2924699"/>
            <a:ext cx="2834640"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Decitabine Arm</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20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Days 1-5</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41)</a:t>
            </a:r>
          </a:p>
        </p:txBody>
      </p:sp>
      <p:sp>
        <p:nvSpPr>
          <p:cNvPr id="10" name="Rectangle 50">
            <a:extLst>
              <a:ext uri="{FF2B5EF4-FFF2-40B4-BE49-F238E27FC236}">
                <a16:creationId xmlns:a16="http://schemas.microsoft.com/office/drawing/2014/main" id="{1E864D04-FB4A-294D-9667-7ED3EBD2FA4E}"/>
              </a:ext>
            </a:extLst>
          </p:cNvPr>
          <p:cNvSpPr>
            <a:spLocks noChangeArrowheads="1"/>
          </p:cNvSpPr>
          <p:nvPr/>
        </p:nvSpPr>
        <p:spPr bwMode="auto">
          <a:xfrm>
            <a:off x="4512459" y="3958546"/>
            <a:ext cx="2834640" cy="92332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Azacitidine Arm</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Days 1-7</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60)</a:t>
            </a:r>
          </a:p>
        </p:txBody>
      </p:sp>
      <p:sp>
        <p:nvSpPr>
          <p:cNvPr id="22" name="Rectangle 49">
            <a:extLst>
              <a:ext uri="{FF2B5EF4-FFF2-40B4-BE49-F238E27FC236}">
                <a16:creationId xmlns:a16="http://schemas.microsoft.com/office/drawing/2014/main" id="{6370F6CE-5204-2E41-AFB4-8720E16656DD}"/>
              </a:ext>
            </a:extLst>
          </p:cNvPr>
          <p:cNvSpPr>
            <a:spLocks noChangeArrowheads="1"/>
          </p:cNvSpPr>
          <p:nvPr/>
        </p:nvSpPr>
        <p:spPr bwMode="auto">
          <a:xfrm>
            <a:off x="8222879" y="2924698"/>
            <a:ext cx="2834640" cy="1939687"/>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Sabatolimab </a:t>
            </a:r>
            <a:r>
              <a:rPr lang="en-US" altLang="en-US" sz="1800" b="0" dirty="0">
                <a:solidFill>
                  <a:schemeClr val="tx1"/>
                </a:solidFill>
                <a:latin typeface="Calibri" panose="020F0502020204030204" pitchFamily="34" charset="0"/>
              </a:rPr>
              <a:t>Q2W</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Day 8: </a:t>
            </a:r>
            <a:r>
              <a:rPr lang="en-US" altLang="en-US" sz="1800" b="0" dirty="0">
                <a:solidFill>
                  <a:schemeClr val="tx1"/>
                </a:solidFill>
                <a:latin typeface="Calibri" panose="020F0502020204030204" pitchFamily="34" charset="0"/>
              </a:rPr>
              <a:t>240 mg,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400 mg, or 800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and</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Day 22: </a:t>
            </a:r>
            <a:r>
              <a:rPr lang="en-US" altLang="en-US" sz="1800" b="0" dirty="0">
                <a:solidFill>
                  <a:schemeClr val="tx1"/>
                </a:solidFill>
                <a:latin typeface="Calibri" panose="020F0502020204030204" pitchFamily="34" charset="0"/>
              </a:rPr>
              <a:t>240 mg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or 400 mg</a:t>
            </a:r>
          </a:p>
        </p:txBody>
      </p:sp>
      <p:grpSp>
        <p:nvGrpSpPr>
          <p:cNvPr id="24" name="Group 23">
            <a:extLst>
              <a:ext uri="{FF2B5EF4-FFF2-40B4-BE49-F238E27FC236}">
                <a16:creationId xmlns:a16="http://schemas.microsoft.com/office/drawing/2014/main" id="{E01C97FE-7D06-7B4F-9BC2-9D42F08AB79E}"/>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C7575685-EAFA-204B-B120-F1E4AC08A7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25">
              <a:extLst>
                <a:ext uri="{FF2B5EF4-FFF2-40B4-BE49-F238E27FC236}">
                  <a16:creationId xmlns:a16="http://schemas.microsoft.com/office/drawing/2014/main" id="{6D8367D6-BB7D-844C-B500-F598DBDB8FD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6" name="Straight Arrow Connector 5">
            <a:extLst>
              <a:ext uri="{FF2B5EF4-FFF2-40B4-BE49-F238E27FC236}">
                <a16:creationId xmlns:a16="http://schemas.microsoft.com/office/drawing/2014/main" id="{87B521A3-B844-4D63-AE57-0F222C91A35F}"/>
              </a:ext>
            </a:extLst>
          </p:cNvPr>
          <p:cNvCxnSpPr>
            <a:cxnSpLocks/>
          </p:cNvCxnSpPr>
          <p:nvPr/>
        </p:nvCxnSpPr>
        <p:spPr bwMode="auto">
          <a:xfrm>
            <a:off x="3754789" y="3386364"/>
            <a:ext cx="585627"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E77773DF-EBEF-4946-A86A-B2975E9EE11C}"/>
              </a:ext>
            </a:extLst>
          </p:cNvPr>
          <p:cNvCxnSpPr>
            <a:cxnSpLocks/>
          </p:cNvCxnSpPr>
          <p:nvPr/>
        </p:nvCxnSpPr>
        <p:spPr bwMode="auto">
          <a:xfrm>
            <a:off x="3754789" y="4420210"/>
            <a:ext cx="5856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EAB68A50-B89B-45C8-B21E-C8CED2865BD4}"/>
              </a:ext>
            </a:extLst>
          </p:cNvPr>
          <p:cNvCxnSpPr>
            <a:cxnSpLocks/>
          </p:cNvCxnSpPr>
          <p:nvPr/>
        </p:nvCxnSpPr>
        <p:spPr bwMode="auto">
          <a:xfrm>
            <a:off x="7478935" y="4420210"/>
            <a:ext cx="585627"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67FC3231-5CD6-4C1B-BEAD-6A66F65B691D}"/>
              </a:ext>
            </a:extLst>
          </p:cNvPr>
          <p:cNvCxnSpPr>
            <a:cxnSpLocks/>
          </p:cNvCxnSpPr>
          <p:nvPr/>
        </p:nvCxnSpPr>
        <p:spPr bwMode="auto">
          <a:xfrm>
            <a:off x="7489445" y="3386364"/>
            <a:ext cx="585627" cy="0"/>
          </a:xfrm>
          <a:prstGeom prst="straightConnector1">
            <a:avLst/>
          </a:prstGeom>
          <a:noFill/>
          <a:ln w="28575" cap="flat" cmpd="sng" algn="ctr">
            <a:solidFill>
              <a:schemeClr val="bg1"/>
            </a:solidFill>
            <a:prstDash val="solid"/>
            <a:round/>
            <a:headEnd type="none" w="med" len="med"/>
            <a:tailEnd type="triangle"/>
          </a:ln>
          <a:effectLst/>
        </p:spPr>
      </p:cxnSp>
      <p:sp>
        <p:nvSpPr>
          <p:cNvPr id="7" name="TextBox 6">
            <a:extLst>
              <a:ext uri="{FF2B5EF4-FFF2-40B4-BE49-F238E27FC236}">
                <a16:creationId xmlns:a16="http://schemas.microsoft.com/office/drawing/2014/main" id="{1FBF0AA7-6FA8-45A7-BC0A-624C3CAB9D2B}"/>
              </a:ext>
            </a:extLst>
          </p:cNvPr>
          <p:cNvSpPr txBox="1"/>
          <p:nvPr/>
        </p:nvSpPr>
        <p:spPr bwMode="auto">
          <a:xfrm>
            <a:off x="10579213" y="1852807"/>
            <a:ext cx="8537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28-Day</a:t>
            </a:r>
          </a:p>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Cycles</a:t>
            </a:r>
          </a:p>
        </p:txBody>
      </p:sp>
      <p:cxnSp>
        <p:nvCxnSpPr>
          <p:cNvPr id="16" name="Straight Arrow Connector 15">
            <a:extLst>
              <a:ext uri="{FF2B5EF4-FFF2-40B4-BE49-F238E27FC236}">
                <a16:creationId xmlns:a16="http://schemas.microsoft.com/office/drawing/2014/main" id="{44F0262C-680D-4A54-8FE3-93924B413A43}"/>
              </a:ext>
            </a:extLst>
          </p:cNvPr>
          <p:cNvCxnSpPr/>
          <p:nvPr/>
        </p:nvCxnSpPr>
        <p:spPr bwMode="auto">
          <a:xfrm>
            <a:off x="11039071" y="2444270"/>
            <a:ext cx="0" cy="425043"/>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3EE63A38-69E0-462B-AFF6-6FC561957200}"/>
              </a:ext>
            </a:extLst>
          </p:cNvPr>
          <p:cNvSpPr txBox="1"/>
          <p:nvPr/>
        </p:nvSpPr>
        <p:spPr bwMode="auto">
          <a:xfrm>
            <a:off x="5679441" y="2491313"/>
            <a:ext cx="671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HMA</a:t>
            </a:r>
          </a:p>
        </p:txBody>
      </p:sp>
    </p:spTree>
    <p:extLst>
      <p:ext uri="{BB962C8B-B14F-4D97-AF65-F5344CB8AC3E}">
        <p14:creationId xmlns:p14="http://schemas.microsoft.com/office/powerpoint/2010/main" val="162960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Sabatolimab + HMA for vHR/HR-MDS and ND-AML: </a:t>
            </a:r>
            <a:br>
              <a:rPr lang="en-US" dirty="0"/>
            </a:br>
            <a:r>
              <a:rPr lang="en-US" dirty="0"/>
              <a:t>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9B85AEF2-90FF-454A-89E4-76DBDE2719A5}"/>
              </a:ext>
            </a:extLst>
          </p:cNvPr>
          <p:cNvGraphicFramePr>
            <a:graphicFrameLocks/>
          </p:cNvGraphicFramePr>
          <p:nvPr>
            <p:extLst>
              <p:ext uri="{D42A27DB-BD31-4B8C-83A1-F6EECF244321}">
                <p14:modId xmlns:p14="http://schemas.microsoft.com/office/powerpoint/2010/main" val="977384912"/>
              </p:ext>
            </p:extLst>
          </p:nvPr>
        </p:nvGraphicFramePr>
        <p:xfrm>
          <a:off x="719137" y="1513071"/>
          <a:ext cx="10782764" cy="4575505"/>
        </p:xfrm>
        <a:graphic>
          <a:graphicData uri="http://schemas.openxmlformats.org/drawingml/2006/table">
            <a:tbl>
              <a:tblPr/>
              <a:tblGrid>
                <a:gridCol w="3368904">
                  <a:extLst>
                    <a:ext uri="{9D8B030D-6E8A-4147-A177-3AD203B41FA5}">
                      <a16:colId xmlns:a16="http://schemas.microsoft.com/office/drawing/2014/main" val="20000"/>
                    </a:ext>
                  </a:extLst>
                </a:gridCol>
                <a:gridCol w="3526104">
                  <a:extLst>
                    <a:ext uri="{9D8B030D-6E8A-4147-A177-3AD203B41FA5}">
                      <a16:colId xmlns:a16="http://schemas.microsoft.com/office/drawing/2014/main" val="20001"/>
                    </a:ext>
                  </a:extLst>
                </a:gridCol>
                <a:gridCol w="3887756">
                  <a:extLst>
                    <a:ext uri="{9D8B030D-6E8A-4147-A177-3AD203B41FA5}">
                      <a16:colId xmlns:a16="http://schemas.microsoft.com/office/drawing/2014/main" val="20002"/>
                    </a:ext>
                  </a:extLst>
                </a:gridCol>
              </a:tblGrid>
              <a:tr h="369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vHR/HR-MDS (n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ND-AML (n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020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(59-89)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20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(54.7)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61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(34.0)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(56.6)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(60.4)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41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category,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IPSS-R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2017 ELN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32 (60.4); Very high: 21 (39.6)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18 (37.5); Adverse: 30 (62.5)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4032899"/>
                  </a:ext>
                </a:extLst>
              </a:tr>
              <a:tr h="741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Sabatolimab + decitabine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Sabatolimab + azacitidine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5130070"/>
                  </a:ext>
                </a:extLst>
              </a:tr>
              <a:tr h="741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Select available mutation data,*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TP53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ELN adverse risk mutation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0829511"/>
                  </a:ext>
                </a:extLst>
              </a:tr>
            </a:tbl>
          </a:graphicData>
        </a:graphic>
      </p:graphicFrame>
      <p:sp>
        <p:nvSpPr>
          <p:cNvPr id="10" name="TextBox 9">
            <a:extLst>
              <a:ext uri="{FF2B5EF4-FFF2-40B4-BE49-F238E27FC236}">
                <a16:creationId xmlns:a16="http://schemas.microsoft.com/office/drawing/2014/main" id="{9F86FAC4-BB6A-4542-AEA7-3FA6A083D726}"/>
              </a:ext>
            </a:extLst>
          </p:cNvPr>
          <p:cNvSpPr txBox="1"/>
          <p:nvPr/>
        </p:nvSpPr>
        <p:spPr bwMode="auto">
          <a:xfrm>
            <a:off x="609759" y="6079698"/>
            <a:ext cx="82142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*Based on n = 42 vHR/HR-MDS, n = 33 ND-AML.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1"/>
                </a:solidFill>
                <a:latin typeface="Calibri" panose="020F0502020204030204" pitchFamily="34" charset="0"/>
              </a:rPr>
              <a:t>TP53, ASXL1, RUNX1.</a:t>
            </a:r>
          </a:p>
        </p:txBody>
      </p:sp>
      <p:grpSp>
        <p:nvGrpSpPr>
          <p:cNvPr id="11" name="Group 10">
            <a:extLst>
              <a:ext uri="{FF2B5EF4-FFF2-40B4-BE49-F238E27FC236}">
                <a16:creationId xmlns:a16="http://schemas.microsoft.com/office/drawing/2014/main" id="{D8F39445-8704-0E49-BCFB-0A09F0649145}"/>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1C946F86-6FCF-1540-92FA-94BE03EC71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FA689D89-EC11-D246-A407-3FD83FC5A00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71350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a:xfrm>
            <a:off x="609759" y="238127"/>
            <a:ext cx="10872444" cy="1103313"/>
          </a:xfrm>
        </p:spPr>
        <p:txBody>
          <a:bodyPr/>
          <a:lstStyle/>
          <a:p>
            <a:r>
              <a:rPr lang="en-US" dirty="0"/>
              <a:t>Sabatolimab + HMA for vHR/HR-MDS and ND-AML: </a:t>
            </a:r>
            <a:br>
              <a:rPr lang="en-US" dirty="0"/>
            </a:br>
            <a:r>
              <a:rPr lang="en-US" dirty="0"/>
              <a:t>Safety</a:t>
            </a:r>
          </a:p>
        </p:txBody>
      </p:sp>
      <p:sp>
        <p:nvSpPr>
          <p:cNvPr id="9" name="Content Placeholder 2">
            <a:extLst>
              <a:ext uri="{FF2B5EF4-FFF2-40B4-BE49-F238E27FC236}">
                <a16:creationId xmlns:a16="http://schemas.microsoft.com/office/drawing/2014/main" id="{461C776A-1230-8741-9326-C36D9AE92E3C}"/>
              </a:ext>
            </a:extLst>
          </p:cNvPr>
          <p:cNvSpPr>
            <a:spLocks noGrp="1"/>
          </p:cNvSpPr>
          <p:nvPr>
            <p:ph idx="1"/>
          </p:nvPr>
        </p:nvSpPr>
        <p:spPr>
          <a:xfrm>
            <a:off x="604675" y="1513047"/>
            <a:ext cx="10877529" cy="4650686"/>
          </a:xfrm>
        </p:spPr>
        <p:txBody>
          <a:bodyPr/>
          <a:lstStyle/>
          <a:p>
            <a:r>
              <a:rPr lang="en-US" dirty="0"/>
              <a:t>Most common AEs similar in profile to HMA alone</a:t>
            </a:r>
          </a:p>
          <a:p>
            <a:r>
              <a:rPr lang="en-US" dirty="0"/>
              <a:t>Sabatolimab dose modifications (n = 101)</a:t>
            </a:r>
          </a:p>
          <a:p>
            <a:pPr lvl="1"/>
            <a:r>
              <a:rPr lang="en-US" dirty="0"/>
              <a:t>Dose reduction: 1%</a:t>
            </a:r>
          </a:p>
          <a:p>
            <a:pPr lvl="1"/>
            <a:r>
              <a:rPr lang="en-US" dirty="0"/>
              <a:t>Dose interruption due to AE: 38%</a:t>
            </a:r>
          </a:p>
          <a:p>
            <a:pPr lvl="1"/>
            <a:r>
              <a:rPr lang="en-US" dirty="0"/>
              <a:t>3 patients discontinued due to AE (all ND-AML)</a:t>
            </a:r>
          </a:p>
          <a:p>
            <a:r>
              <a:rPr lang="en-US" dirty="0"/>
              <a:t>1 suspected treatment-related death (septic shock)</a:t>
            </a:r>
          </a:p>
          <a:p>
            <a:r>
              <a:rPr lang="en-US" dirty="0"/>
              <a:t>1 patient with ND-AML experienced dose-limiting toxicity</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grpSp>
        <p:nvGrpSpPr>
          <p:cNvPr id="10" name="Group 9">
            <a:extLst>
              <a:ext uri="{FF2B5EF4-FFF2-40B4-BE49-F238E27FC236}">
                <a16:creationId xmlns:a16="http://schemas.microsoft.com/office/drawing/2014/main" id="{CB27EE42-DBD7-4A4C-B38B-BF5F39D5E32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CCAD9BA-1D0C-6B4A-B201-CB7510278C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74F9BC7A-3ADA-D14B-8F63-14B3A87E626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0242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384D5B86-B130-C74A-B79A-29AEA93FA9AA}"/>
              </a:ext>
            </a:extLst>
          </p:cNvPr>
          <p:cNvGraphicFramePr>
            <a:graphicFrameLocks/>
          </p:cNvGraphicFramePr>
          <p:nvPr>
            <p:extLst>
              <p:ext uri="{D42A27DB-BD31-4B8C-83A1-F6EECF244321}">
                <p14:modId xmlns:p14="http://schemas.microsoft.com/office/powerpoint/2010/main" val="2754791310"/>
              </p:ext>
            </p:extLst>
          </p:nvPr>
        </p:nvGraphicFramePr>
        <p:xfrm>
          <a:off x="519331" y="1602932"/>
          <a:ext cx="7254240" cy="4663712"/>
        </p:xfrm>
        <a:graphic>
          <a:graphicData uri="http://schemas.openxmlformats.org/drawingml/2006/table">
            <a:tbl>
              <a:tblPr/>
              <a:tblGrid>
                <a:gridCol w="310896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127760">
                  <a:extLst>
                    <a:ext uri="{9D8B030D-6E8A-4147-A177-3AD203B41FA5}">
                      <a16:colId xmlns:a16="http://schemas.microsoft.com/office/drawing/2014/main" val="3631027614"/>
                    </a:ext>
                  </a:extLst>
                </a:gridCol>
              </a:tblGrid>
              <a:tr h="21951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Immune-Mediated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vHR/HR-MDS (n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ND-AML (n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1951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55170692"/>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Peripheral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Acute febrile neutrophilic dermatosis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Autoimmune hepatitis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4032899"/>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Dermatitis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5130070"/>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Pericarditis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0829511"/>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9565280"/>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Arthritis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1730942"/>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0656518"/>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Cutaneous vasculitis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528365"/>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Encephalopathy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(2.1)</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1736726"/>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Hemophagocytic lymphohistiocytosis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(2.1)</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1757975"/>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Hepatitis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(2.1)</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53883098"/>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(2.1)</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5875724"/>
                  </a:ext>
                </a:extLst>
              </a:tr>
              <a:tr h="219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Immune-mediated lung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(2.1)</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2887892"/>
                  </a:ext>
                </a:extLst>
              </a:tr>
            </a:tbl>
          </a:graphicData>
        </a:graphic>
      </p:graphicFrame>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Sabatolimab + HMA for vHR/HR-MDS and ND-AML: </a:t>
            </a:r>
            <a:br>
              <a:rPr lang="en-US" dirty="0"/>
            </a:br>
            <a:r>
              <a:rPr lang="en-US" dirty="0"/>
              <a:t>Potential Immune-Mediated AEs</a:t>
            </a:r>
          </a:p>
        </p:txBody>
      </p:sp>
      <p:sp>
        <p:nvSpPr>
          <p:cNvPr id="9" name="Content Placeholder 2">
            <a:extLst>
              <a:ext uri="{FF2B5EF4-FFF2-40B4-BE49-F238E27FC236}">
                <a16:creationId xmlns:a16="http://schemas.microsoft.com/office/drawing/2014/main" id="{461C776A-1230-8741-9326-C36D9AE92E3C}"/>
              </a:ext>
            </a:extLst>
          </p:cNvPr>
          <p:cNvSpPr>
            <a:spLocks noGrp="1"/>
          </p:cNvSpPr>
          <p:nvPr>
            <p:ph idx="4294967295"/>
          </p:nvPr>
        </p:nvSpPr>
        <p:spPr>
          <a:xfrm>
            <a:off x="8128402" y="1512888"/>
            <a:ext cx="3602037" cy="4651375"/>
          </a:xfrm>
        </p:spPr>
        <p:txBody>
          <a:bodyPr/>
          <a:lstStyle/>
          <a:p>
            <a:r>
              <a:rPr lang="en-US" sz="2000" dirty="0"/>
              <a:t>Immune-mediated AEs uncommon</a:t>
            </a:r>
          </a:p>
          <a:p>
            <a:pPr lvl="1"/>
            <a:r>
              <a:rPr lang="en-US" sz="1600" dirty="0"/>
              <a:t>≥1 imAE: 13% in vHR/HR-MDS, 21% in ND-AML</a:t>
            </a:r>
          </a:p>
          <a:p>
            <a:r>
              <a:rPr lang="en-US" sz="2000" dirty="0"/>
              <a:t>No grade ≥3 imAE in </a:t>
            </a:r>
            <a:br>
              <a:rPr lang="en-US" sz="2000" dirty="0"/>
            </a:br>
            <a:r>
              <a:rPr lang="en-US" sz="2000" dirty="0" err="1"/>
              <a:t>vHR</a:t>
            </a:r>
            <a:r>
              <a:rPr lang="en-US" sz="2000" dirty="0"/>
              <a:t>/HR-MDS; no grade 4/5 imAE in ND-AML</a:t>
            </a:r>
          </a:p>
          <a:p>
            <a:r>
              <a:rPr lang="en-US" sz="2000" dirty="0"/>
              <a:t>1 patient with ND-AML d/c due to imAE possibly related to sabatolimab</a:t>
            </a:r>
          </a:p>
          <a:p>
            <a:r>
              <a:rPr lang="en-US" sz="2000" dirty="0"/>
              <a:t>No late-onset serious imAEs observed</a:t>
            </a:r>
          </a:p>
          <a:p>
            <a:r>
              <a:rPr lang="en-US" sz="2000" dirty="0"/>
              <a:t>Of 7 patients with imAE, all achieved remission</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grpSp>
        <p:nvGrpSpPr>
          <p:cNvPr id="10" name="Group 9">
            <a:extLst>
              <a:ext uri="{FF2B5EF4-FFF2-40B4-BE49-F238E27FC236}">
                <a16:creationId xmlns:a16="http://schemas.microsoft.com/office/drawing/2014/main" id="{CB27EE42-DBD7-4A4C-B38B-BF5F39D5E32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CCAD9BA-1D0C-6B4A-B201-CB7510278C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74F9BC7A-3ADA-D14B-8F63-14B3A87E626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36578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07305"/>
            <a:ext cx="10872444" cy="1103313"/>
          </a:xfrm>
        </p:spPr>
        <p:txBody>
          <a:bodyPr/>
          <a:lstStyle/>
          <a:p>
            <a:r>
              <a:rPr lang="en-US" dirty="0"/>
              <a:t>Sabatolimab + HMA for vHR/HR-MDS and ND-AML: Efficacy</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3C9A7CAB-B934-FB45-B057-4E43BE50BFFE}"/>
              </a:ext>
            </a:extLst>
          </p:cNvPr>
          <p:cNvGraphicFramePr>
            <a:graphicFrameLocks/>
          </p:cNvGraphicFramePr>
          <p:nvPr>
            <p:extLst>
              <p:ext uri="{D42A27DB-BD31-4B8C-83A1-F6EECF244321}">
                <p14:modId xmlns:p14="http://schemas.microsoft.com/office/powerpoint/2010/main" val="1563806111"/>
              </p:ext>
            </p:extLst>
          </p:nvPr>
        </p:nvGraphicFramePr>
        <p:xfrm>
          <a:off x="719322" y="1600200"/>
          <a:ext cx="10763066" cy="4480624"/>
        </p:xfrm>
        <a:graphic>
          <a:graphicData uri="http://schemas.openxmlformats.org/drawingml/2006/table">
            <a:tbl>
              <a:tblPr/>
              <a:tblGrid>
                <a:gridCol w="4687334">
                  <a:extLst>
                    <a:ext uri="{9D8B030D-6E8A-4147-A177-3AD203B41FA5}">
                      <a16:colId xmlns:a16="http://schemas.microsoft.com/office/drawing/2014/main" val="20000"/>
                    </a:ext>
                  </a:extLst>
                </a:gridCol>
                <a:gridCol w="3037866">
                  <a:extLst>
                    <a:ext uri="{9D8B030D-6E8A-4147-A177-3AD203B41FA5}">
                      <a16:colId xmlns:a16="http://schemas.microsoft.com/office/drawing/2014/main" val="20001"/>
                    </a:ext>
                  </a:extLst>
                </a:gridCol>
                <a:gridCol w="3037866">
                  <a:extLst>
                    <a:ext uri="{9D8B030D-6E8A-4147-A177-3AD203B41FA5}">
                      <a16:colId xmlns:a16="http://schemas.microsoft.com/office/drawing/2014/main" val="20002"/>
                    </a:ext>
                  </a:extLst>
                </a:gridCol>
              </a:tblGrid>
              <a:tr h="312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in Evaluable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vHR/HR-MDS (n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ND-AML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19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mCR with HI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with HI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Estimated 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54.0 (33.0-71.0)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26.8 (14.2-41.0)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502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CRi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mCR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mCR with HI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17.1 (6.7-NE)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19.3 (12.1-NE)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(3.0-NE)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(5.2-18.0)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 (1.3-23.0)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(2.4-NE)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Box 8">
            <a:extLst>
              <a:ext uri="{FF2B5EF4-FFF2-40B4-BE49-F238E27FC236}">
                <a16:creationId xmlns:a16="http://schemas.microsoft.com/office/drawing/2014/main" id="{BF79AB3E-96BB-EC4A-B798-D891A79F0EDC}"/>
              </a:ext>
            </a:extLst>
          </p:cNvPr>
          <p:cNvSpPr txBox="1"/>
          <p:nvPr/>
        </p:nvSpPr>
        <p:spPr bwMode="auto">
          <a:xfrm>
            <a:off x="661906" y="6029932"/>
            <a:ext cx="9622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*Patients with valid BL and ≥1 post-BL BM assessment or if they had PD or disease-related death prior to first BM assessment. </a:t>
            </a:r>
          </a:p>
          <a:p>
            <a:pPr>
              <a:spcBef>
                <a:spcPts val="0"/>
              </a:spcBef>
            </a:pP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CR/mCR/PR in vHR/HR-MDS; CR/CRi/PR in ND-AML. </a:t>
            </a:r>
            <a:endParaRPr lang="en-US" sz="1200" b="0" dirty="0">
              <a:solidFill>
                <a:schemeClr val="bg1"/>
              </a:solidFill>
              <a:latin typeface="Calibri" panose="020F0502020204030204" pitchFamily="34" charset="0"/>
            </a:endParaRPr>
          </a:p>
        </p:txBody>
      </p:sp>
      <p:grpSp>
        <p:nvGrpSpPr>
          <p:cNvPr id="10" name="Group 9">
            <a:extLst>
              <a:ext uri="{FF2B5EF4-FFF2-40B4-BE49-F238E27FC236}">
                <a16:creationId xmlns:a16="http://schemas.microsoft.com/office/drawing/2014/main" id="{A77B3BE2-60FE-F84A-ADE1-114F54291206}"/>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2401D2F-1B2C-F74F-90E6-9792041AAE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4E99E456-D92A-B741-B4F3-DB885B3116E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682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Sabatolimab + HMA for vHR/HR-MDS and ND-AML: </a:t>
            </a:r>
            <a:br>
              <a:rPr lang="en-US" dirty="0"/>
            </a:br>
            <a:r>
              <a:rPr lang="en-US" dirty="0"/>
              <a:t>Response in Patients With Adverse Risk Factors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3C9A7CAB-B934-FB45-B057-4E43BE50BFFE}"/>
              </a:ext>
            </a:extLst>
          </p:cNvPr>
          <p:cNvGraphicFramePr>
            <a:graphicFrameLocks/>
          </p:cNvGraphicFramePr>
          <p:nvPr>
            <p:extLst>
              <p:ext uri="{D42A27DB-BD31-4B8C-83A1-F6EECF244321}">
                <p14:modId xmlns:p14="http://schemas.microsoft.com/office/powerpoint/2010/main" val="687243655"/>
              </p:ext>
            </p:extLst>
          </p:nvPr>
        </p:nvGraphicFramePr>
        <p:xfrm>
          <a:off x="719322" y="1600200"/>
          <a:ext cx="10763066" cy="3931984"/>
        </p:xfrm>
        <a:graphic>
          <a:graphicData uri="http://schemas.openxmlformats.org/drawingml/2006/table">
            <a:tbl>
              <a:tblPr/>
              <a:tblGrid>
                <a:gridCol w="2919494">
                  <a:extLst>
                    <a:ext uri="{9D8B030D-6E8A-4147-A177-3AD203B41FA5}">
                      <a16:colId xmlns:a16="http://schemas.microsoft.com/office/drawing/2014/main" val="20000"/>
                    </a:ext>
                  </a:extLst>
                </a:gridCol>
                <a:gridCol w="1960893">
                  <a:extLst>
                    <a:ext uri="{9D8B030D-6E8A-4147-A177-3AD203B41FA5}">
                      <a16:colId xmlns:a16="http://schemas.microsoft.com/office/drawing/2014/main" val="20001"/>
                    </a:ext>
                  </a:extLst>
                </a:gridCol>
                <a:gridCol w="1960893">
                  <a:extLst>
                    <a:ext uri="{9D8B030D-6E8A-4147-A177-3AD203B41FA5}">
                      <a16:colId xmlns:a16="http://schemas.microsoft.com/office/drawing/2014/main" val="1832514278"/>
                    </a:ext>
                  </a:extLst>
                </a:gridCol>
                <a:gridCol w="1960893">
                  <a:extLst>
                    <a:ext uri="{9D8B030D-6E8A-4147-A177-3AD203B41FA5}">
                      <a16:colId xmlns:a16="http://schemas.microsoft.com/office/drawing/2014/main" val="20002"/>
                    </a:ext>
                  </a:extLst>
                </a:gridCol>
                <a:gridCol w="1960893">
                  <a:extLst>
                    <a:ext uri="{9D8B030D-6E8A-4147-A177-3AD203B41FA5}">
                      <a16:colId xmlns:a16="http://schemas.microsoft.com/office/drawing/2014/main" val="2956245616"/>
                    </a:ext>
                  </a:extLst>
                </a:gridCol>
              </a:tblGrid>
              <a:tr h="31257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in Patients With Adverse Risk Factors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vHR/HR-MDS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ND-AML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3125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TP53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≥1 ELN-Adverse Risk Factors</a:t>
                      </a:r>
                      <a:r>
                        <a:rPr kumimoji="0" lang="en-US" sz="1800" b="1" i="0" u="none" strike="noStrike" cap="none" normalizeH="0" baseline="30000" dirty="0">
                          <a:ln>
                            <a:noFill/>
                          </a:ln>
                          <a:solidFill>
                            <a:schemeClr val="tx1"/>
                          </a:solidFill>
                          <a:effectLst/>
                          <a:latin typeface="Calibri" panose="020F0502020204030204" pitchFamily="34" charset="0"/>
                        </a:rPr>
                        <a:t>†</a:t>
                      </a:r>
                      <a:r>
                        <a:rPr kumimoji="0" lang="en-US" sz="18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TP53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≥1 ELN-Adverse Risk Factors</a:t>
                      </a:r>
                      <a:r>
                        <a:rPr kumimoji="0" lang="en-US" sz="1800" b="1" i="0" u="none" strike="noStrike" cap="none" normalizeH="0" baseline="30000" dirty="0">
                          <a:ln>
                            <a:noFill/>
                          </a:ln>
                          <a:solidFill>
                            <a:schemeClr val="tx1"/>
                          </a:solidFill>
                          <a:effectLst/>
                          <a:latin typeface="Calibri" panose="020F0502020204030204" pitchFamily="34" charset="0"/>
                        </a:rPr>
                        <a:t>†</a:t>
                      </a:r>
                      <a:r>
                        <a:rPr kumimoji="0" lang="en-US" sz="18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817978590"/>
                  </a:ext>
                </a:extLst>
              </a:tr>
              <a:tr h="1719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mCR with HI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with HI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Events,</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21.5 (6.7-NE)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 (6.7-NE)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(4.2-NE)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(1.3-NE)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9" name="TextBox 8">
            <a:extLst>
              <a:ext uri="{FF2B5EF4-FFF2-40B4-BE49-F238E27FC236}">
                <a16:creationId xmlns:a16="http://schemas.microsoft.com/office/drawing/2014/main" id="{BF79AB3E-96BB-EC4A-B798-D891A79F0EDC}"/>
              </a:ext>
            </a:extLst>
          </p:cNvPr>
          <p:cNvSpPr txBox="1"/>
          <p:nvPr/>
        </p:nvSpPr>
        <p:spPr bwMode="auto">
          <a:xfrm>
            <a:off x="661906" y="5527725"/>
            <a:ext cx="107630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For vHR/HR-MDS: CR + mCR + PR + SD with HI; for ND-AML: CR + CRi + PR.</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TP53, ASXL1, RUNX1.</a:t>
            </a:r>
          </a:p>
          <a:p>
            <a:pPr>
              <a:spcBef>
                <a:spcPts val="0"/>
              </a:spcBef>
            </a:pP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lang="en-US" sz="1400" b="0" dirty="0">
                <a:solidFill>
                  <a:schemeClr val="bg1"/>
                </a:solidFill>
                <a:latin typeface="Calibri" panose="020F0502020204030204" pitchFamily="34" charset="0"/>
              </a:rPr>
              <a:t>DoR events (PD/relapse and death): for vHR/HR-MDS, best response of CR, mCR, or PR; for ND-AML, best response of CR, Cri, or PR.</a:t>
            </a:r>
          </a:p>
        </p:txBody>
      </p:sp>
      <p:grpSp>
        <p:nvGrpSpPr>
          <p:cNvPr id="10" name="Group 9">
            <a:extLst>
              <a:ext uri="{FF2B5EF4-FFF2-40B4-BE49-F238E27FC236}">
                <a16:creationId xmlns:a16="http://schemas.microsoft.com/office/drawing/2014/main" id="{1C34D9B7-E666-6246-AF43-8E46C3B9BBE8}"/>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B6A23605-82BC-A645-8746-5F7488FC1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2FAB7CAF-402B-5D4C-840C-315D124DCB1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37675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Sabatolimab + HMA for vHR/HR-MDS and ND-AML: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In patients with vHR/HR-MDS or newly diagnosed AML, sabatolimab in combination with HMA was generally well tolerated</a:t>
            </a:r>
          </a:p>
          <a:p>
            <a:pPr lvl="1"/>
            <a:r>
              <a:rPr lang="en-US" dirty="0"/>
              <a:t>Common AEs similar to HMA alone, immune-mediated AEs uncommon</a:t>
            </a:r>
          </a:p>
          <a:p>
            <a:r>
              <a:rPr lang="en-US" dirty="0"/>
              <a:t>Treatment resulted in durable clinical benefit, including in patients with adverse risk factors</a:t>
            </a:r>
          </a:p>
          <a:p>
            <a:pPr lvl="1"/>
            <a:r>
              <a:rPr lang="en-US" dirty="0"/>
              <a:t>vHR/HR-MDS: ORR, 56.9%; median DoR, 17.1 mo (95% CI: 6.7-NE)</a:t>
            </a:r>
          </a:p>
          <a:p>
            <a:pPr lvl="1"/>
            <a:r>
              <a:rPr lang="en-US" dirty="0"/>
              <a:t>ND-AML: ORR, 42.5%; median DoR, 12.6 </a:t>
            </a:r>
            <a:r>
              <a:rPr lang="en-US" dirty="0" err="1"/>
              <a:t>mo</a:t>
            </a:r>
            <a:r>
              <a:rPr lang="en-US" dirty="0"/>
              <a:t> (95% CI: 5.2-18.0)</a:t>
            </a:r>
          </a:p>
          <a:p>
            <a:r>
              <a:rPr lang="en-US" dirty="0"/>
              <a:t>Evaluation of sabatolimab-based therapy in patients with MDS and AML ongoing in phase II/III STIMULUS clinical trial program</a:t>
            </a:r>
          </a:p>
          <a:p>
            <a:pPr lvl="1"/>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Brunner. ASH 2021. Abstr 244.</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F3F2C8D5-CA69-A64C-BE90-F9BA301DFEEF}"/>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1ACEBD6E-1413-7E49-8BA3-F13466887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5D51895-2064-DA4E-90A8-E26CFAFFFBE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17AA1095F2B2C42A3E645CE9C56E735" ma:contentTypeVersion="1" ma:contentTypeDescription="Create a new document." ma:contentTypeScope="" ma:versionID="b884654d201c271634a2e4fe208a6882">
  <xsd:schema xmlns:xsd="http://www.w3.org/2001/XMLSchema" xmlns:xs="http://www.w3.org/2001/XMLSchema" xmlns:p="http://schemas.microsoft.com/office/2006/metadata/properties" xmlns:ns2="d54cbe69-32bd-412a-b004-9152f949605e" xmlns:ns3="16027161-c0e7-4319-a087-d526871054c6" targetNamespace="http://schemas.microsoft.com/office/2006/metadata/properties" ma:root="true" ma:fieldsID="655298ae78c1cb23379bce8b5b386f7c" ns2:_="" ns3:_="">
    <xsd:import namespace="d54cbe69-32bd-412a-b004-9152f949605e"/>
    <xsd:import namespace="16027161-c0e7-4319-a087-d526871054c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027161-c0e7-4319-a087-d526871054c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56M7VY3CDVN5-647837771-4</_dlc_DocId>
    <_dlc_DocIdUrl xmlns="d54cbe69-32bd-412a-b004-9152f949605e">
      <Url>https://intranet.clinicaloptions.com/mews/oncology/ONC_2021_ASH_CF_(PRP4549)/MDS_MPN_244_Brunner/_layouts/15/DocIdRedir.aspx?ID=56M7VY3CDVN5-647837771-4</Url>
      <Description>56M7VY3CDVN5-647837771-4</Description>
    </_dlc_DocIdUrl>
    <Document_x0020_Category xmlns="16027161-c0e7-4319-a087-d526871054c6">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372BC0AC-8B36-4E6A-9667-2D6C0968B8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6027161-c0e7-4319-a087-d526871054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http://purl.org/dc/dcmitype/"/>
    <ds:schemaRef ds:uri="http://schemas.microsoft.com/office/2006/documentManagement/types"/>
    <ds:schemaRef ds:uri="http://schemas.microsoft.com/office/infopath/2007/PartnerControls"/>
    <ds:schemaRef ds:uri="http://www.w3.org/XML/1998/namespace"/>
    <ds:schemaRef ds:uri="http://purl.org/dc/elements/1.1/"/>
    <ds:schemaRef ds:uri="d54cbe69-32bd-412a-b004-9152f949605e"/>
    <ds:schemaRef ds:uri="http://purl.org/dc/terms/"/>
    <ds:schemaRef ds:uri="http://schemas.openxmlformats.org/package/2006/metadata/core-properties"/>
    <ds:schemaRef ds:uri="16027161-c0e7-4319-a087-d526871054c6"/>
  </ds:schemaRefs>
</ds:datastoreItem>
</file>

<file path=docProps/app.xml><?xml version="1.0" encoding="utf-8"?>
<Properties xmlns="http://schemas.openxmlformats.org/officeDocument/2006/extended-properties" xmlns:vt="http://schemas.openxmlformats.org/officeDocument/2006/docPropsVTypes">
  <Template/>
  <TotalTime>6959</TotalTime>
  <Words>2224</Words>
  <Application>Microsoft Office PowerPoint</Application>
  <PresentationFormat>Widescreen</PresentationFormat>
  <Paragraphs>338</Paragraphs>
  <Slides>11</Slides>
  <Notes>11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11</vt:i4>
      </vt:variant>
    </vt:vector>
  </HeadingPairs>
  <TitlesOfParts>
    <vt:vector size="20"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Ib Study of Sabatolimab + Hypomethylating Agents for Very High–Risk/High-Risk MDS and Newly Diagnosed AML: Final Analysis </vt:lpstr>
      <vt:lpstr>About These Slides</vt:lpstr>
      <vt:lpstr>Sabatolimab + HMA for vHR/HR-MDS and ND-AML: Background</vt:lpstr>
      <vt:lpstr>Sabatolimab + HMA for vHR/HR-MDS and ND-AML:  Study Design</vt:lpstr>
      <vt:lpstr>Sabatolimab + HMA for vHR/HR-MDS and ND-AML:  Baseline Characteristics</vt:lpstr>
      <vt:lpstr>Sabatolimab + HMA for vHR/HR-MDS and ND-AML:  Safety</vt:lpstr>
      <vt:lpstr>Sabatolimab + HMA for vHR/HR-MDS and ND-AML:  Potential Immune-Mediated AEs</vt:lpstr>
      <vt:lpstr>Sabatolimab + HMA for vHR/HR-MDS and ND-AML: Efficacy</vt:lpstr>
      <vt:lpstr>Sabatolimab + HMA for vHR/HR-MDS and ND-AML:  Response in Patients With Adverse Risk Factors</vt:lpstr>
      <vt:lpstr>Sabatolimab + HMA for vHR/HR-MDS and ND-AML: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Ib Study of Sabatolimab + Hypomethylating Agents for Very High–Risk/High-Risk MDS and Newly Diagnosed AML: Final Analysis</dc:title>
  <dc:creator>Preferred User</dc:creator>
  <cp:lastModifiedBy>nkolenko@clinicaloptions.com</cp:lastModifiedBy>
  <cp:revision>624</cp:revision>
  <cp:lastPrinted>2016-09-26T20:21:49Z</cp:lastPrinted>
  <dcterms:created xsi:type="dcterms:W3CDTF">2005-05-27T15:08:01Z</dcterms:created>
  <dcterms:modified xsi:type="dcterms:W3CDTF">2021-12-15T00:00:40Z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75fdb10c-664b-4e55-ad55-43cd91a8e6fe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0x010100917AA1095F2B2C42A3E645CE9C56E735</vt:lpwstr>
  </property>
</Properties>
</file>