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sldIdLst>
    <p:sldId id="566" r:id="rId5"/>
    <p:sldId id="558" r:id="rId6"/>
    <p:sldId id="559" r:id="rId7"/>
    <p:sldId id="561" r:id="rId8"/>
    <p:sldId id="548" r:id="rId9"/>
    <p:sldId id="574" r:id="rId10"/>
    <p:sldId id="549" r:id="rId11"/>
    <p:sldId id="573" r:id="rId12"/>
    <p:sldId id="550" r:id="rId13"/>
    <p:sldId id="551" r:id="rId14"/>
    <p:sldId id="552" r:id="rId15"/>
    <p:sldId id="5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A29C02-9F00-D4C2-A7AE-452C0E82A08E}" name="Hillary Tunggal" initials="HT" userId="S::htunggal@cealliance.com::ad64bda3-5530-4833-84b4-5d3ed1bf5c1c" providerId="AD"/>
  <p188:author id="{F3A9440F-B7C5-42F6-6D06-73163063AE8E}" name="Timothy Quill" initials="TQ" userId="S::tquill@clinicaloptions.com::b1dc6efb-2995-45e7-a306-57a2c67aa886" providerId="AD"/>
  <p188:author id="{64B07C39-1D90-5FAD-6D40-8892F55FDE24}" name="Jennifer Eimers" initials="JE" userId="S::jeimers@clinicaloptions.com::e496f3f7-6a48-4339-9b0c-9f426a43f948" providerId="AD"/>
  <p188:author id="{D1DEB059-BF63-E75B-3DF1-CD9B1166B984}" name="Kara Nyberg" initials="KN" userId="63b453b522a604bf" providerId="Windows Live"/>
  <p188:author id="{CE92B7DE-A16C-5493-CDE4-DF134CF67713}" name="Kemi Obajimi" initials="KO" userId="S::kobajimi@clinicaloptions.com::81894e25-3cbc-45b7-be28-dda6fb8d19a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2" name="Megan Capel" initials="MC" lastIdx="33" clrIdx="1"/>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4" name="Timothy Quill" initials="TQ" lastIdx="3"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0E14C7-1252-47AC-AB2D-E2AC38EB0227}" v="8" dt="2025-06-04T21:44:48.1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44" autoAdjust="0"/>
    <p:restoredTop sz="84375" autoAdjust="0"/>
  </p:normalViewPr>
  <p:slideViewPr>
    <p:cSldViewPr snapToGrid="0">
      <p:cViewPr varScale="1">
        <p:scale>
          <a:sx n="66" d="100"/>
          <a:sy n="66" d="100"/>
        </p:scale>
        <p:origin x="404" y="3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6/4/2025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dirty="0"/>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dirty="0"/>
          </a:p>
        </p:txBody>
      </p:sp>
    </p:spTree>
    <p:extLst>
      <p:ext uri="{BB962C8B-B14F-4D97-AF65-F5344CB8AC3E}">
        <p14:creationId xmlns:p14="http://schemas.microsoft.com/office/powerpoint/2010/main" val="1051616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dirty="0"/>
          </a:p>
        </p:txBody>
      </p:sp>
    </p:spTree>
    <p:extLst>
      <p:ext uri="{BB962C8B-B14F-4D97-AF65-F5344CB8AC3E}">
        <p14:creationId xmlns:p14="http://schemas.microsoft.com/office/powerpoint/2010/main" val="2021542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dirty="0"/>
          </a:p>
        </p:txBody>
      </p:sp>
    </p:spTree>
    <p:extLst>
      <p:ext uri="{BB962C8B-B14F-4D97-AF65-F5344CB8AC3E}">
        <p14:creationId xmlns:p14="http://schemas.microsoft.com/office/powerpoint/2010/main" val="869380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dirty="0"/>
          </a:p>
        </p:txBody>
      </p:sp>
    </p:spTree>
    <p:extLst>
      <p:ext uri="{BB962C8B-B14F-4D97-AF65-F5344CB8AC3E}">
        <p14:creationId xmlns:p14="http://schemas.microsoft.com/office/powerpoint/2010/main" val="1335422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NC, not calculated</a:t>
            </a:r>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dirty="0"/>
          </a:p>
        </p:txBody>
      </p:sp>
    </p:spTree>
    <p:extLst>
      <p:ext uri="{BB962C8B-B14F-4D97-AF65-F5344CB8AC3E}">
        <p14:creationId xmlns:p14="http://schemas.microsoft.com/office/powerpoint/2010/main" val="4021590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 pertuzumab; T-DXd, trastuzumab deruxtecan; TEAE, treatment-emergent adverse event; THP, taxane + trastuzumab + pertuzumab</a:t>
            </a:r>
          </a:p>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9</a:t>
            </a:fld>
            <a:endParaRPr lang="en-US" dirty="0"/>
          </a:p>
        </p:txBody>
      </p:sp>
    </p:spTree>
    <p:extLst>
      <p:ext uri="{BB962C8B-B14F-4D97-AF65-F5344CB8AC3E}">
        <p14:creationId xmlns:p14="http://schemas.microsoft.com/office/powerpoint/2010/main" val="2884040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10</a:t>
            </a:fld>
            <a:endParaRPr lang="en-US" dirty="0"/>
          </a:p>
        </p:txBody>
      </p:sp>
    </p:spTree>
    <p:extLst>
      <p:ext uri="{BB962C8B-B14F-4D97-AF65-F5344CB8AC3E}">
        <p14:creationId xmlns:p14="http://schemas.microsoft.com/office/powerpoint/2010/main" val="1896685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DESTINY-Breast09: Phase III Trial of Trastuzumab Deruxtecan ± Pertuzumab vs THP as 1L Treatment of HER2+ Advanced/Metastatic Breast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075595"/>
            <a:ext cx="546417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AstraZeneca; Daiichi Sankyo, Inc.; Gilead Sciences, Inc.; Lilly; Novartis Pharmaceuticals Corporation; and Stemline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ASCO Annual Meeting 2025, May 30 - June 3, 2025</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1059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DESTINY-Breast09: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6" y="1513046"/>
            <a:ext cx="10872444" cy="4647119"/>
          </a:xfrm>
        </p:spPr>
        <p:txBody>
          <a:bodyPr/>
          <a:lstStyle/>
          <a:p>
            <a:r>
              <a:rPr lang="en-US" sz="2200" dirty="0"/>
              <a:t>CLEOPATRA established THP as a 1L SoC in HER2+ advanced BC over 10 yr ago</a:t>
            </a:r>
            <a:r>
              <a:rPr lang="en-US" sz="2200" baseline="30000" dirty="0"/>
              <a:t>1</a:t>
            </a:r>
          </a:p>
          <a:p>
            <a:r>
              <a:rPr lang="en-US" sz="2200" dirty="0"/>
              <a:t>Trastuzumab deruxtecan (T-DXd) is a HER2-directed ADC with several indications in advanced BC, including</a:t>
            </a:r>
            <a:r>
              <a:rPr lang="en-US" sz="2200" baseline="30000" dirty="0"/>
              <a:t>2</a:t>
            </a:r>
          </a:p>
          <a:p>
            <a:pPr lvl="1"/>
            <a:r>
              <a:rPr lang="en-US" sz="2000" dirty="0"/>
              <a:t>Unresectable/metastatic HER2+ (IHC 3+ or ISH+) BC after a prior anti-HER2–based regimen in the metastatic or (neo)adjuvant setting after disease recurrence during or within 6 mo of completing therapy</a:t>
            </a:r>
            <a:endParaRPr lang="en-US" sz="2000" baseline="30000" dirty="0"/>
          </a:p>
          <a:p>
            <a:pPr lvl="1"/>
            <a:r>
              <a:rPr lang="en-US" sz="2000" dirty="0"/>
              <a:t>Unresectable/metastatic HR+/HER2-low (IHC 1+ or IHC 2+/ISH-) or HER2-ultralow (IHC 0 with membrane staining) BC after progression on ≥1 endocrine therapies in the metastatic setting</a:t>
            </a:r>
          </a:p>
          <a:p>
            <a:pPr lvl="1"/>
            <a:r>
              <a:rPr lang="en-US" sz="2000" dirty="0"/>
              <a:t>Unresectable/metastatic HER2-low (IHC 1+ or IHC 2+/ISH-) breast cancer after prior CT in the metastatic setting, or with disease recurrence during or within 6 mo of completing adjuvant CT</a:t>
            </a:r>
          </a:p>
          <a:p>
            <a:r>
              <a:rPr lang="en-US" sz="2200" dirty="0"/>
              <a:t>Current interim analysis of the phase III DESTINY-Breast09 trial reports the efficacy and safety of 1L T-DXd + pertuzumab vs THP for patients with HER2+ advanced/metastatic BC</a:t>
            </a:r>
            <a:r>
              <a:rPr lang="en-US" sz="2200" baseline="30000" dirty="0"/>
              <a:t>3</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Baselga</a:t>
            </a:r>
            <a:r>
              <a:rPr lang="en-US" altLang="en-US" sz="1200" dirty="0">
                <a:solidFill>
                  <a:srgbClr val="455560"/>
                </a:solidFill>
                <a:latin typeface="Calibri" panose="020F0502020204030204" pitchFamily="34" charset="0"/>
                <a:cs typeface="Arial" panose="020B060402020202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NEJM. 2012;366:109. </a:t>
            </a:r>
            <a:r>
              <a:rPr lang="en-US" altLang="en-US" sz="1200" dirty="0">
                <a:solidFill>
                  <a:srgbClr val="455560"/>
                </a:solidFill>
                <a:latin typeface="Calibri" panose="020F0502020204030204" pitchFamily="34" charset="0"/>
                <a:cs typeface="Arial" panose="020B0604020202020204" pitchFamily="34" charset="0"/>
              </a:rPr>
              <a:t>2. Trastuzumab deruxtecan PI. 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Tolaney.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LBA1008.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dirty="0"/>
              <a:t>DESTINY-Breast09: </a:t>
            </a:r>
            <a:r>
              <a:rPr lang="en-US" altLang="en-US" dirty="0"/>
              <a:t>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LBA1008. NCT04784715.</a:t>
            </a:r>
          </a:p>
        </p:txBody>
      </p:sp>
      <p:sp>
        <p:nvSpPr>
          <p:cNvPr id="4" name="Content Placeholder 2">
            <a:extLst>
              <a:ext uri="{FF2B5EF4-FFF2-40B4-BE49-F238E27FC236}">
                <a16:creationId xmlns:a16="http://schemas.microsoft.com/office/drawing/2014/main" id="{1FF1EE3E-9A89-7EA2-3C36-CDB88E179A25}"/>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Multicenter, randomized, open-label phase III trial (data cutoff: February 26, 2025)</a:t>
            </a:r>
          </a:p>
        </p:txBody>
      </p:sp>
      <p:sp>
        <p:nvSpPr>
          <p:cNvPr id="5" name="Text Box 45">
            <a:extLst>
              <a:ext uri="{FF2B5EF4-FFF2-40B4-BE49-F238E27FC236}">
                <a16:creationId xmlns:a16="http://schemas.microsoft.com/office/drawing/2014/main" id="{D4108DF3-87A2-D15B-E7FA-DC9498F001E3}"/>
              </a:ext>
            </a:extLst>
          </p:cNvPr>
          <p:cNvSpPr txBox="1">
            <a:spLocks noChangeArrowheads="1"/>
          </p:cNvSpPr>
          <p:nvPr/>
        </p:nvSpPr>
        <p:spPr bwMode="auto">
          <a:xfrm>
            <a:off x="709796" y="2522432"/>
            <a:ext cx="3305709"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HER2+ a/mBC;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DFI &gt;6 mo from last CT or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HER2-targeted therapy in (neo)adjuvant setting; no prior systemic therapy for mBC (1 prior line of ET for mBC permitted); asymptomatic or inactive </a:t>
            </a:r>
            <a:r>
              <a:rPr lang="en-US" altLang="en-US" sz="1800" dirty="0">
                <a:solidFill>
                  <a:srgbClr val="000000"/>
                </a:solidFill>
                <a:latin typeface="Calibri" panose="020F0502020204030204" pitchFamily="34" charset="0"/>
                <a:cs typeface="Calibri" panose="020F0502020204030204" pitchFamily="34" charset="0"/>
              </a:rPr>
              <a:t>brain</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mets allowed; 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rPr>
              <a:t>(N = 1157)</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Rectangle 49">
            <a:extLst>
              <a:ext uri="{FF2B5EF4-FFF2-40B4-BE49-F238E27FC236}">
                <a16:creationId xmlns:a16="http://schemas.microsoft.com/office/drawing/2014/main" id="{2898D2BE-56A3-C900-B6B1-8EB61E202D0B}"/>
              </a:ext>
            </a:extLst>
          </p:cNvPr>
          <p:cNvSpPr>
            <a:spLocks noChangeArrowheads="1"/>
          </p:cNvSpPr>
          <p:nvPr/>
        </p:nvSpPr>
        <p:spPr bwMode="auto">
          <a:xfrm>
            <a:off x="4728995" y="2644645"/>
            <a:ext cx="4212988" cy="718606"/>
          </a:xfrm>
          <a:prstGeom prst="rect">
            <a:avLst/>
          </a:prstGeom>
          <a:solidFill>
            <a:schemeClr val="accent4"/>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T-DXd*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Placebo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cs typeface="Arial" panose="020B0604020202020204" pitchFamily="34" charset="0"/>
              </a:rPr>
              <a:t> </a:t>
            </a:r>
            <a:r>
              <a:rPr lang="en-US" altLang="en-US" sz="1800" b="0" dirty="0">
                <a:solidFill>
                  <a:srgbClr val="FFFFFF"/>
                </a:solidFill>
                <a:latin typeface="Calibri" panose="020F0502020204030204" pitchFamily="34" charset="0"/>
                <a:cs typeface="Calibri" panose="020F0502020204030204" pitchFamily="34" charset="0"/>
              </a:rPr>
              <a:t>(n = 387)</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p:txBody>
      </p:sp>
      <p:sp>
        <p:nvSpPr>
          <p:cNvPr id="7" name="Rectangle 49">
            <a:extLst>
              <a:ext uri="{FF2B5EF4-FFF2-40B4-BE49-F238E27FC236}">
                <a16:creationId xmlns:a16="http://schemas.microsoft.com/office/drawing/2014/main" id="{3528060C-7301-BDE8-3A11-726D119E7F28}"/>
              </a:ext>
            </a:extLst>
          </p:cNvPr>
          <p:cNvSpPr>
            <a:spLocks noChangeArrowheads="1"/>
          </p:cNvSpPr>
          <p:nvPr/>
        </p:nvSpPr>
        <p:spPr bwMode="auto">
          <a:xfrm>
            <a:off x="4728995" y="3444165"/>
            <a:ext cx="4212988" cy="718606"/>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T-DXd*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Pertuzumab</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noProof="0" dirty="0">
                <a:ln>
                  <a:noFill/>
                </a:ln>
                <a:solidFill>
                  <a:srgbClr val="FFFFFF"/>
                </a:solidFill>
                <a:effectLst/>
                <a:uLnTx/>
                <a:uFillTx/>
                <a:latin typeface="Calibri" panose="020F0502020204030204" pitchFamily="34" charset="0"/>
                <a:ea typeface="+mn-ea"/>
                <a:cs typeface="Calibri" panose="020F0502020204030204" pitchFamily="34" charset="0"/>
              </a:rPr>
              <a:t>(n = 383)</a:t>
            </a:r>
          </a:p>
        </p:txBody>
      </p:sp>
      <p:sp>
        <p:nvSpPr>
          <p:cNvPr id="8" name="Line 53">
            <a:extLst>
              <a:ext uri="{FF2B5EF4-FFF2-40B4-BE49-F238E27FC236}">
                <a16:creationId xmlns:a16="http://schemas.microsoft.com/office/drawing/2014/main" id="{56E3F057-0DA9-2B8A-4F39-3C8F9EE5ABAA}"/>
              </a:ext>
            </a:extLst>
          </p:cNvPr>
          <p:cNvSpPr>
            <a:spLocks noChangeShapeType="1"/>
          </p:cNvSpPr>
          <p:nvPr/>
        </p:nvSpPr>
        <p:spPr bwMode="auto">
          <a:xfrm>
            <a:off x="4080306" y="3801127"/>
            <a:ext cx="44796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Line 54">
            <a:extLst>
              <a:ext uri="{FF2B5EF4-FFF2-40B4-BE49-F238E27FC236}">
                <a16:creationId xmlns:a16="http://schemas.microsoft.com/office/drawing/2014/main" id="{35845B65-3E41-4021-005D-02022C8E155F}"/>
              </a:ext>
            </a:extLst>
          </p:cNvPr>
          <p:cNvSpPr>
            <a:spLocks noChangeShapeType="1"/>
          </p:cNvSpPr>
          <p:nvPr/>
        </p:nvSpPr>
        <p:spPr bwMode="auto">
          <a:xfrm flipV="1">
            <a:off x="4080306" y="3282595"/>
            <a:ext cx="447967" cy="2359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Content Placeholder 2">
            <a:extLst>
              <a:ext uri="{FF2B5EF4-FFF2-40B4-BE49-F238E27FC236}">
                <a16:creationId xmlns:a16="http://schemas.microsoft.com/office/drawing/2014/main" id="{2C278ACF-2EDD-E855-87F2-899011EE0CCE}"/>
              </a:ext>
            </a:extLst>
          </p:cNvPr>
          <p:cNvSpPr txBox="1">
            <a:spLocks/>
          </p:cNvSpPr>
          <p:nvPr/>
        </p:nvSpPr>
        <p:spPr bwMode="auto">
          <a:xfrm>
            <a:off x="604838" y="5463081"/>
            <a:ext cx="10877550" cy="493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 </a:t>
            </a:r>
            <a:r>
              <a:rPr lang="en-US" sz="2000" b="0" kern="0" dirty="0"/>
              <a:t>PFS (BICR)</a:t>
            </a:r>
          </a:p>
          <a:p>
            <a:r>
              <a:rPr lang="en-US" sz="2000" b="1" kern="0" dirty="0"/>
              <a:t>Key secondary endpoints: </a:t>
            </a:r>
            <a:r>
              <a:rPr lang="en-US" sz="2000" b="0" kern="0" dirty="0"/>
              <a:t>PFS and PFS2 (investigator), ORR, DoR</a:t>
            </a:r>
            <a:r>
              <a:rPr lang="en-US" sz="2000" kern="0" dirty="0"/>
              <a:t>,</a:t>
            </a:r>
            <a:r>
              <a:rPr lang="en-US" sz="2000" b="0" kern="0" dirty="0"/>
              <a:t> OS, and safety</a:t>
            </a:r>
            <a:endParaRPr lang="en-US" sz="2000" kern="0" dirty="0"/>
          </a:p>
        </p:txBody>
      </p:sp>
      <p:sp>
        <p:nvSpPr>
          <p:cNvPr id="11" name="Text Box 45">
            <a:extLst>
              <a:ext uri="{FF2B5EF4-FFF2-40B4-BE49-F238E27FC236}">
                <a16:creationId xmlns:a16="http://schemas.microsoft.com/office/drawing/2014/main" id="{1EC74FC0-6733-AE4F-31FA-98F41602D127}"/>
              </a:ext>
            </a:extLst>
          </p:cNvPr>
          <p:cNvSpPr txBox="1">
            <a:spLocks noChangeArrowheads="1"/>
          </p:cNvSpPr>
          <p:nvPr/>
        </p:nvSpPr>
        <p:spPr bwMode="auto">
          <a:xfrm>
            <a:off x="9018123" y="2452716"/>
            <a:ext cx="2664803"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285750" marR="0" lvl="0" indent="-285750" defTabSz="914400" rtl="0" eaLnBrk="1" fontAlgn="auto" latinLnBrk="0" hangingPunct="1">
              <a:lnSpc>
                <a:spcPct val="100000"/>
              </a:lnSpc>
              <a:spcBef>
                <a:spcPct val="0"/>
              </a:spcBef>
              <a:spcAft>
                <a:spcPct val="0"/>
              </a:spcAft>
              <a:buClrTx/>
              <a:buSzTx/>
              <a:tabLst/>
              <a:defRPr/>
            </a:pP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If T-DXd</a:t>
            </a:r>
            <a:r>
              <a:rPr lang="en-US" altLang="en-US" sz="1600" dirty="0">
                <a:solidFill>
                  <a:srgbClr val="000000"/>
                </a:solidFill>
                <a:latin typeface="Calibri" panose="020F0502020204030204" pitchFamily="34" charset="0"/>
                <a:cs typeface="Calibri" panose="020F0502020204030204" pitchFamily="34" charset="0"/>
              </a:rPr>
              <a:t> is </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discontinued due to AEs (except grade &gt;2 ILD) → option to switch to trastuzumab</a:t>
            </a:r>
          </a:p>
          <a:p>
            <a:pPr marL="285750" marR="0" lvl="0" indent="-285750" defTabSz="914400" rtl="0" eaLnBrk="1" fontAlgn="auto" latinLnBrk="0" hangingPunct="1">
              <a:lnSpc>
                <a:spcPct val="100000"/>
              </a:lnSpc>
              <a:spcBef>
                <a:spcPct val="0"/>
              </a:spcBef>
              <a:spcAft>
                <a:spcPct val="0"/>
              </a:spcAft>
              <a:buClrTx/>
              <a:buSzTx/>
              <a:tabLst/>
              <a:defRPr/>
            </a:pP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Concurrent use of ET (AI or tamoxifen) allowed for HR+ disease after 6 cycles of T-DXd or taxane discontinuation in THP arm</a:t>
            </a:r>
          </a:p>
        </p:txBody>
      </p:sp>
      <p:sp>
        <p:nvSpPr>
          <p:cNvPr id="14" name="Text Box 45">
            <a:extLst>
              <a:ext uri="{FF2B5EF4-FFF2-40B4-BE49-F238E27FC236}">
                <a16:creationId xmlns:a16="http://schemas.microsoft.com/office/drawing/2014/main" id="{2C9AC6AA-BE98-4E0A-1CDE-DA5B27589CE9}"/>
              </a:ext>
            </a:extLst>
          </p:cNvPr>
          <p:cNvSpPr txBox="1">
            <a:spLocks noChangeArrowheads="1"/>
          </p:cNvSpPr>
          <p:nvPr/>
        </p:nvSpPr>
        <p:spPr bwMode="auto">
          <a:xfrm>
            <a:off x="1374902" y="1921539"/>
            <a:ext cx="56307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previous treatment status (de novo vs recurrent); </a:t>
            </a:r>
            <a:b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status (positive vs negative); PIK3CA mutation status (present vs absent)</a:t>
            </a:r>
          </a:p>
        </p:txBody>
      </p:sp>
      <p:cxnSp>
        <p:nvCxnSpPr>
          <p:cNvPr id="15" name="Straight Arrow Connector 14">
            <a:extLst>
              <a:ext uri="{FF2B5EF4-FFF2-40B4-BE49-F238E27FC236}">
                <a16:creationId xmlns:a16="http://schemas.microsoft.com/office/drawing/2014/main" id="{1A0ED3E3-2A59-9EBD-5AA0-C3819ED148EA}"/>
              </a:ext>
            </a:extLst>
          </p:cNvPr>
          <p:cNvCxnSpPr>
            <a:cxnSpLocks/>
          </p:cNvCxnSpPr>
          <p:nvPr/>
        </p:nvCxnSpPr>
        <p:spPr bwMode="auto">
          <a:xfrm>
            <a:off x="4194213" y="2417769"/>
            <a:ext cx="0" cy="864826"/>
          </a:xfrm>
          <a:prstGeom prst="straightConnector1">
            <a:avLst/>
          </a:prstGeom>
          <a:noFill/>
          <a:ln w="28575" cap="flat" cmpd="sng" algn="ctr">
            <a:solidFill>
              <a:schemeClr val="bg1"/>
            </a:solidFill>
            <a:prstDash val="sysDot"/>
            <a:round/>
            <a:headEnd type="none" w="med" len="med"/>
            <a:tailEnd type="triangle"/>
          </a:ln>
          <a:effectLst/>
        </p:spPr>
      </p:cxnSp>
      <p:sp>
        <p:nvSpPr>
          <p:cNvPr id="13" name="Rectangle 25">
            <a:extLst>
              <a:ext uri="{FF2B5EF4-FFF2-40B4-BE49-F238E27FC236}">
                <a16:creationId xmlns:a16="http://schemas.microsoft.com/office/drawing/2014/main" id="{EAEA1EB1-AB9C-4614-8115-EB4B774B679B}"/>
              </a:ext>
            </a:extLst>
          </p:cNvPr>
          <p:cNvSpPr>
            <a:spLocks noChangeArrowheads="1"/>
          </p:cNvSpPr>
          <p:nvPr/>
        </p:nvSpPr>
        <p:spPr bwMode="auto">
          <a:xfrm>
            <a:off x="4728994" y="4243685"/>
            <a:ext cx="4212987" cy="718606"/>
          </a:xfrm>
          <a:prstGeom prst="rect">
            <a:avLst/>
          </a:prstGeom>
          <a:solidFill>
            <a:schemeClr val="accent3"/>
          </a:solidFill>
          <a:ln w="9525">
            <a:noFill/>
            <a:miter lim="800000"/>
            <a:headEnd/>
            <a:tailEnd/>
          </a:ln>
        </p:spPr>
        <p:txBody>
          <a:bodyPr wrap="none" anchor="ctr" anchorCtr="1"/>
          <a:lstStyle/>
          <a:p>
            <a:pPr algn="ctr">
              <a:lnSpc>
                <a:spcPct val="100000"/>
              </a:lnSpc>
              <a:spcBef>
                <a:spcPct val="0"/>
              </a:spcBef>
              <a:spcAft>
                <a:spcPct val="0"/>
              </a:spcAft>
              <a:buClrTx/>
              <a:buNone/>
              <a:defRPr/>
            </a:pPr>
            <a:r>
              <a:rPr kumimoji="0" lang="en-US" altLang="en-US"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THP: </a:t>
            </a:r>
            <a:r>
              <a:rPr kumimoji="0" lang="en-US" altLang="en-US"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Taxane</a:t>
            </a:r>
            <a:r>
              <a:rPr kumimoji="0" lang="en-US" altLang="en-US"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Trastuzumab</a:t>
            </a:r>
            <a:r>
              <a:rPr lang="en-US" baseline="30000" dirty="0"/>
              <a:t>§</a:t>
            </a:r>
            <a:r>
              <a:rPr kumimoji="0" lang="en-US" altLang="en-US"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Pertuzumab</a:t>
            </a:r>
            <a:r>
              <a:rPr kumimoji="0" lang="en-US" altLang="en-US"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endParaRPr kumimoji="0" lang="en-US" altLang="en-US"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b="0" i="0" u="none" strike="noStrike" kern="1200" cap="none" spc="0" normalizeH="0" noProof="0" dirty="0">
                <a:ln>
                  <a:noFill/>
                </a:ln>
                <a:solidFill>
                  <a:srgbClr val="FFFFFF"/>
                </a:solidFill>
                <a:effectLst/>
                <a:uLnTx/>
                <a:uFillTx/>
                <a:latin typeface="Calibri" panose="020F0502020204030204" pitchFamily="34" charset="0"/>
                <a:ea typeface="+mn-ea"/>
                <a:cs typeface="Calibri" panose="020F0502020204030204" pitchFamily="34" charset="0"/>
              </a:rPr>
              <a:t>(n = 387)</a:t>
            </a:r>
          </a:p>
        </p:txBody>
      </p:sp>
      <p:sp>
        <p:nvSpPr>
          <p:cNvPr id="16" name="Line 53">
            <a:extLst>
              <a:ext uri="{FF2B5EF4-FFF2-40B4-BE49-F238E27FC236}">
                <a16:creationId xmlns:a16="http://schemas.microsoft.com/office/drawing/2014/main" id="{DB0D586E-84E4-3A1D-4A18-40DEFD720875}"/>
              </a:ext>
            </a:extLst>
          </p:cNvPr>
          <p:cNvSpPr>
            <a:spLocks noChangeShapeType="1"/>
          </p:cNvSpPr>
          <p:nvPr/>
        </p:nvSpPr>
        <p:spPr bwMode="auto">
          <a:xfrm>
            <a:off x="4072686" y="4147837"/>
            <a:ext cx="402247" cy="23591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B88D86BC-7F35-6E7F-6482-8DE20FF2406F}"/>
              </a:ext>
            </a:extLst>
          </p:cNvPr>
          <p:cNvSpPr txBox="1"/>
          <p:nvPr/>
        </p:nvSpPr>
        <p:spPr bwMode="auto">
          <a:xfrm>
            <a:off x="4615327" y="5071058"/>
            <a:ext cx="73929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*T-DXd 5.4 mg/kg Q3W.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Pertuzumab 840 mg loading dose</a:t>
            </a:r>
            <a:r>
              <a:rPr lang="en-US" sz="14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 420 mg Q3W. </a:t>
            </a:r>
            <a:r>
              <a:rPr kumimoji="0" lang="en-US" altLang="en-US" sz="1400" i="0" u="none" strike="noStrike" kern="1200" cap="none" spc="0" normalizeH="0" baseline="30000" noProof="0" dirty="0">
                <a:ln>
                  <a:noFill/>
                </a:ln>
                <a:solidFill>
                  <a:schemeClr val="bg1"/>
                </a:solidFill>
                <a:effectLst/>
                <a:uLnTx/>
                <a:uFillTx/>
                <a:latin typeface="Calibri" panose="020F0502020204030204" pitchFamily="34" charset="0"/>
                <a:ea typeface="+mn-ea"/>
                <a:cs typeface="Calibri" panose="020F0502020204030204" pitchFamily="34" charset="0"/>
              </a:rPr>
              <a:t>‡</a:t>
            </a:r>
            <a:r>
              <a:rPr lang="en-US" sz="1400" b="0" dirty="0">
                <a:solidFill>
                  <a:schemeClr val="bg1"/>
                </a:solidFill>
                <a:latin typeface="Calibri" panose="020F0502020204030204" pitchFamily="34" charset="0"/>
              </a:rPr>
              <a:t>Paclitaxel 80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QW or 175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Q3W, or docetaxel 75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Q3W for minimum of 6 cycles or until intolerable toxicity. </a:t>
            </a:r>
            <a:r>
              <a:rPr lang="en-US" sz="1400" baseline="30000" dirty="0">
                <a:solidFill>
                  <a:schemeClr val="bg1"/>
                </a:solidFill>
              </a:rPr>
              <a:t>§</a:t>
            </a:r>
            <a:r>
              <a:rPr lang="en-US" sz="1400" b="0" dirty="0">
                <a:solidFill>
                  <a:schemeClr val="bg1"/>
                </a:solidFill>
                <a:latin typeface="Calibri" panose="020F0502020204030204" pitchFamily="34" charset="0"/>
              </a:rPr>
              <a:t>Trastuzumab 8 mg/kg loading dose</a:t>
            </a:r>
            <a:r>
              <a:rPr lang="en-US" sz="14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 6 mg/kg Q3W.</a:t>
            </a:r>
          </a:p>
        </p:txBody>
      </p:sp>
      <p:sp>
        <p:nvSpPr>
          <p:cNvPr id="18" name="Rectangle 17">
            <a:extLst>
              <a:ext uri="{FF2B5EF4-FFF2-40B4-BE49-F238E27FC236}">
                <a16:creationId xmlns:a16="http://schemas.microsoft.com/office/drawing/2014/main" id="{4B535898-E63B-CFAA-E3CC-AD34889C7A08}"/>
              </a:ext>
            </a:extLst>
          </p:cNvPr>
          <p:cNvSpPr/>
          <p:nvPr/>
        </p:nvSpPr>
        <p:spPr bwMode="auto">
          <a:xfrm>
            <a:off x="4694473" y="3408221"/>
            <a:ext cx="4279407" cy="1599040"/>
          </a:xfrm>
          <a:prstGeom prst="rect">
            <a:avLst/>
          </a:prstGeom>
          <a:noFill/>
          <a:ln w="381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extBox 2">
            <a:extLst>
              <a:ext uri="{FF2B5EF4-FFF2-40B4-BE49-F238E27FC236}">
                <a16:creationId xmlns:a16="http://schemas.microsoft.com/office/drawing/2014/main" id="{1B8D2E1D-D200-8680-80D1-51F9B631DA87}"/>
              </a:ext>
            </a:extLst>
          </p:cNvPr>
          <p:cNvSpPr txBox="1"/>
          <p:nvPr/>
        </p:nvSpPr>
        <p:spPr bwMode="auto">
          <a:xfrm>
            <a:off x="3971623" y="3475154"/>
            <a:ext cx="7691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1:1:1</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DESTINY-Breast09: </a:t>
            </a:r>
            <a:r>
              <a:rPr lang="en-US" dirty="0"/>
              <a:t>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LBA1008.</a:t>
            </a:r>
          </a:p>
        </p:txBody>
      </p:sp>
      <p:graphicFrame>
        <p:nvGraphicFramePr>
          <p:cNvPr id="4" name="Group 3">
            <a:extLst>
              <a:ext uri="{FF2B5EF4-FFF2-40B4-BE49-F238E27FC236}">
                <a16:creationId xmlns:a16="http://schemas.microsoft.com/office/drawing/2014/main" id="{39E8DE14-F8AD-47E7-5195-1A370C3A6635}"/>
              </a:ext>
            </a:extLst>
          </p:cNvPr>
          <p:cNvGraphicFramePr>
            <a:graphicFrameLocks/>
          </p:cNvGraphicFramePr>
          <p:nvPr>
            <p:extLst>
              <p:ext uri="{D42A27DB-BD31-4B8C-83A1-F6EECF244321}">
                <p14:modId xmlns:p14="http://schemas.microsoft.com/office/powerpoint/2010/main" val="340240033"/>
              </p:ext>
            </p:extLst>
          </p:nvPr>
        </p:nvGraphicFramePr>
        <p:xfrm>
          <a:off x="727076" y="1584371"/>
          <a:ext cx="5210263" cy="4263539"/>
        </p:xfrm>
        <a:graphic>
          <a:graphicData uri="http://schemas.openxmlformats.org/drawingml/2006/table">
            <a:tbl>
              <a:tblPr/>
              <a:tblGrid>
                <a:gridCol w="2341801">
                  <a:extLst>
                    <a:ext uri="{9D8B030D-6E8A-4147-A177-3AD203B41FA5}">
                      <a16:colId xmlns:a16="http://schemas.microsoft.com/office/drawing/2014/main" val="20000"/>
                    </a:ext>
                  </a:extLst>
                </a:gridCol>
                <a:gridCol w="1434231">
                  <a:extLst>
                    <a:ext uri="{9D8B030D-6E8A-4147-A177-3AD203B41FA5}">
                      <a16:colId xmlns:a16="http://schemas.microsoft.com/office/drawing/2014/main" val="20001"/>
                    </a:ext>
                  </a:extLst>
                </a:gridCol>
                <a:gridCol w="1434231">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T-DXd + P</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THP</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2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54 (27-85)</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54 (20-81)</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383 (100)</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387 (100)</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Geographic 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 Europe/N America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Rest of world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188 (49.1)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87 (22.7)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108 (28.2)</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191 (49.4)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78 (20.2)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118 (30.5)</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256 (66.8)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127 (33.2)</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246 (63.6)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141 (36.4)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2712315"/>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Site of metastases,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Brain*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Visceral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25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281 (73.4)</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22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268 (69.3)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1990960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De novo disease, n (%)</a:t>
                      </a:r>
                      <a:endParaRPr kumimoji="0" lang="en-US" sz="15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200 (52.2)</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200 (51.7)</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37844046"/>
                  </a:ext>
                </a:extLst>
              </a:tr>
            </a:tbl>
          </a:graphicData>
        </a:graphic>
      </p:graphicFrame>
      <p:graphicFrame>
        <p:nvGraphicFramePr>
          <p:cNvPr id="5" name="Group 3">
            <a:extLst>
              <a:ext uri="{FF2B5EF4-FFF2-40B4-BE49-F238E27FC236}">
                <a16:creationId xmlns:a16="http://schemas.microsoft.com/office/drawing/2014/main" id="{C4C15FC6-2369-DC5F-FF31-E22358251AB8}"/>
              </a:ext>
            </a:extLst>
          </p:cNvPr>
          <p:cNvGraphicFramePr>
            <a:graphicFrameLocks/>
          </p:cNvGraphicFramePr>
          <p:nvPr>
            <p:extLst>
              <p:ext uri="{D42A27DB-BD31-4B8C-83A1-F6EECF244321}">
                <p14:modId xmlns:p14="http://schemas.microsoft.com/office/powerpoint/2010/main" val="903200261"/>
              </p:ext>
            </p:extLst>
          </p:nvPr>
        </p:nvGraphicFramePr>
        <p:xfrm>
          <a:off x="6254662" y="1584371"/>
          <a:ext cx="5210264" cy="2693793"/>
        </p:xfrm>
        <a:graphic>
          <a:graphicData uri="http://schemas.openxmlformats.org/drawingml/2006/table">
            <a:tbl>
              <a:tblPr/>
              <a:tblGrid>
                <a:gridCol w="2454998">
                  <a:extLst>
                    <a:ext uri="{9D8B030D-6E8A-4147-A177-3AD203B41FA5}">
                      <a16:colId xmlns:a16="http://schemas.microsoft.com/office/drawing/2014/main" val="20000"/>
                    </a:ext>
                  </a:extLst>
                </a:gridCol>
                <a:gridCol w="1377633">
                  <a:extLst>
                    <a:ext uri="{9D8B030D-6E8A-4147-A177-3AD203B41FA5}">
                      <a16:colId xmlns:a16="http://schemas.microsoft.com/office/drawing/2014/main" val="20001"/>
                    </a:ext>
                  </a:extLst>
                </a:gridCol>
                <a:gridCol w="1377633">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T-DXd + P</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THP</a:t>
                      </a:r>
                      <a:br>
                        <a:rPr kumimoji="0" lang="en-US" sz="1500" b="1" i="0" u="none" strike="noStrike" cap="none" normalizeH="0" baseline="0" dirty="0">
                          <a:ln>
                            <a:noFill/>
                          </a:ln>
                          <a:solidFill>
                            <a:schemeClr val="tx1"/>
                          </a:solidFill>
                          <a:effectLst/>
                          <a:latin typeface="Calibri" panose="020F0502020204030204" pitchFamily="34" charset="0"/>
                        </a:rPr>
                      </a:br>
                      <a:r>
                        <a:rPr kumimoji="0" lang="en-US" sz="1500" b="1" i="0" u="none" strike="noStrike" cap="none" normalizeH="0" baseline="0" dirty="0">
                          <a:ln>
                            <a:noFill/>
                          </a:ln>
                          <a:solidFill>
                            <a:schemeClr val="tx1"/>
                          </a:solidFill>
                          <a:effectLst/>
                          <a:latin typeface="Calibri" panose="020F0502020204030204" pitchFamily="34" charset="0"/>
                        </a:rPr>
                        <a:t>(n =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2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HR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Positive</a:t>
                      </a:r>
                      <a:r>
                        <a:rPr kumimoji="0" lang="en-US" sz="1500" b="0" i="0" u="none" strike="noStrike" cap="none" normalizeH="0" baseline="30000" dirty="0">
                          <a:ln>
                            <a:noFill/>
                          </a:ln>
                          <a:solidFill>
                            <a:schemeClr val="bg2">
                              <a:lumMod val="10000"/>
                            </a:schemeClr>
                          </a:solidFill>
                          <a:effectLst/>
                          <a:latin typeface="Calibri" panose="020F0502020204030204" pitchFamily="34" charset="0"/>
                        </a:rPr>
                        <a:t> </a:t>
                      </a:r>
                      <a:r>
                        <a:rPr kumimoji="0" lang="en-US" sz="1500" b="0" i="0" u="none" strike="noStrike" cap="none" normalizeH="0" baseline="0" dirty="0">
                          <a:ln>
                            <a:noFill/>
                          </a:ln>
                          <a:solidFill>
                            <a:schemeClr val="bg2">
                              <a:lumMod val="10000"/>
                            </a:schemeClr>
                          </a:solidFill>
                          <a:effectLst/>
                          <a:latin typeface="Calibri" panose="020F0502020204030204" pitchFamily="34" charset="0"/>
                        </a:rPr>
                        <a:t>(ER/PgR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207 (54.0)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176 (46.0)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209 (54.0)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178 (46.0)</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73038956"/>
                  </a:ext>
                </a:extLst>
              </a:tr>
              <a:tr h="362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HER2 score by central test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IHC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IHC &lt;3/ISH+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IHC NR/ISH+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318 (83.0)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62 (16.2)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 (0.8)</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315 (81.4)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71 (18.3)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 (0.3)</a:t>
                      </a:r>
                    </a:p>
                  </a:txBody>
                  <a:tcPr marL="45720" marR="4572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62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1" u="none" strike="noStrike" cap="none" normalizeH="0" baseline="0" dirty="0">
                          <a:ln>
                            <a:noFill/>
                          </a:ln>
                          <a:solidFill>
                            <a:schemeClr val="bg2">
                              <a:lumMod val="10000"/>
                            </a:schemeClr>
                          </a:solidFill>
                          <a:effectLst/>
                          <a:latin typeface="Calibri" panose="020F0502020204030204" pitchFamily="34" charset="0"/>
                        </a:rPr>
                        <a:t>PIK3CA</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mutation-positive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116 (30.3)</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 (31.3)</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35027879"/>
                  </a:ext>
                </a:extLst>
              </a:tr>
            </a:tbl>
          </a:graphicData>
        </a:graphic>
      </p:graphicFrame>
      <p:sp>
        <p:nvSpPr>
          <p:cNvPr id="3" name="TextBox 2">
            <a:extLst>
              <a:ext uri="{FF2B5EF4-FFF2-40B4-BE49-F238E27FC236}">
                <a16:creationId xmlns:a16="http://schemas.microsoft.com/office/drawing/2014/main" id="{BC0DE4FA-133C-A54A-520E-E292292FE2D6}"/>
              </a:ext>
            </a:extLst>
          </p:cNvPr>
          <p:cNvSpPr txBox="1"/>
          <p:nvPr/>
        </p:nvSpPr>
        <p:spPr bwMode="auto">
          <a:xfrm>
            <a:off x="727076" y="5849838"/>
            <a:ext cx="52102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*Participants eligible if they had clinically inactive or treated/asymptomatic CNS metastases.</a:t>
            </a: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DESTINY-Breast09: Previous Therapy for Breast Cancer</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LBA1008.</a:t>
            </a:r>
          </a:p>
        </p:txBody>
      </p:sp>
      <p:graphicFrame>
        <p:nvGraphicFramePr>
          <p:cNvPr id="4" name="Group 3">
            <a:extLst>
              <a:ext uri="{FF2B5EF4-FFF2-40B4-BE49-F238E27FC236}">
                <a16:creationId xmlns:a16="http://schemas.microsoft.com/office/drawing/2014/main" id="{39E8DE14-F8AD-47E7-5195-1A370C3A6635}"/>
              </a:ext>
            </a:extLst>
          </p:cNvPr>
          <p:cNvGraphicFramePr>
            <a:graphicFrameLocks/>
          </p:cNvGraphicFramePr>
          <p:nvPr>
            <p:extLst>
              <p:ext uri="{D42A27DB-BD31-4B8C-83A1-F6EECF244321}">
                <p14:modId xmlns:p14="http://schemas.microsoft.com/office/powerpoint/2010/main" val="188365380"/>
              </p:ext>
            </p:extLst>
          </p:nvPr>
        </p:nvGraphicFramePr>
        <p:xfrm>
          <a:off x="727076" y="1598225"/>
          <a:ext cx="10755128" cy="4541568"/>
        </p:xfrm>
        <a:graphic>
          <a:graphicData uri="http://schemas.openxmlformats.org/drawingml/2006/table">
            <a:tbl>
              <a:tblPr/>
              <a:tblGrid>
                <a:gridCol w="4833992">
                  <a:extLst>
                    <a:ext uri="{9D8B030D-6E8A-4147-A177-3AD203B41FA5}">
                      <a16:colId xmlns:a16="http://schemas.microsoft.com/office/drawing/2014/main" val="20000"/>
                    </a:ext>
                  </a:extLst>
                </a:gridCol>
                <a:gridCol w="2960568">
                  <a:extLst>
                    <a:ext uri="{9D8B030D-6E8A-4147-A177-3AD203B41FA5}">
                      <a16:colId xmlns:a16="http://schemas.microsoft.com/office/drawing/2014/main" val="20001"/>
                    </a:ext>
                  </a:extLst>
                </a:gridCol>
                <a:gridCol w="2960568">
                  <a:extLst>
                    <a:ext uri="{9D8B030D-6E8A-4147-A177-3AD203B41FA5}">
                      <a16:colId xmlns:a16="http://schemas.microsoft.com/office/drawing/2014/main" val="20002"/>
                    </a:ext>
                  </a:extLst>
                </a:gridCol>
              </a:tblGrid>
              <a:tr h="468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Prior Therapy Received,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T-DXd + P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THP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0989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(Neo)adjuvant setting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Endocrine 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Targeted therapy</a:t>
                      </a:r>
                    </a:p>
                    <a:p>
                      <a:pPr marL="687387" marR="0" lvl="1" indent="-34290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Trastuzumab</a:t>
                      </a:r>
                    </a:p>
                    <a:p>
                      <a:pPr marL="687387" marR="0" lvl="1" indent="-34290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Pertuzumab</a:t>
                      </a:r>
                    </a:p>
                    <a:p>
                      <a:pPr marL="687387" marR="0" lvl="1" indent="-34290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T-DM1</a:t>
                      </a:r>
                    </a:p>
                    <a:p>
                      <a:pPr marL="687387" marR="0" lvl="1" indent="-34290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Pyrotinib</a:t>
                      </a:r>
                    </a:p>
                    <a:p>
                      <a:pPr marL="687387" marR="0" lvl="1" indent="-34290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CDK4/6 inhibitor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166 (43.3)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159 (41.5)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74 (19.3)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112 (29.2)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110 (28.7)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31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169 (43.7)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152 (39.3)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85 (22.0)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108 (27.9)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108 (27.9)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24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 (0.3)</a:t>
                      </a:r>
                    </a:p>
                  </a:txBody>
                  <a:tcPr marL="72000" marR="72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687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1L a/mBC setting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Endocrine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 (1.3)</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 (1.3)</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2712315"/>
                  </a:ext>
                </a:extLst>
              </a:tr>
            </a:tbl>
          </a:graphicData>
        </a:graphic>
      </p:graphicFrame>
    </p:spTree>
    <p:extLst>
      <p:ext uri="{BB962C8B-B14F-4D97-AF65-F5344CB8AC3E}">
        <p14:creationId xmlns:p14="http://schemas.microsoft.com/office/powerpoint/2010/main" val="814025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445" name="Straight Connector 9444">
            <a:extLst>
              <a:ext uri="{FF2B5EF4-FFF2-40B4-BE49-F238E27FC236}">
                <a16:creationId xmlns:a16="http://schemas.microsoft.com/office/drawing/2014/main" id="{FA38E152-7E03-659D-CC9D-FCD16537AD78}"/>
              </a:ext>
            </a:extLst>
          </p:cNvPr>
          <p:cNvCxnSpPr>
            <a:cxnSpLocks/>
          </p:cNvCxnSpPr>
          <p:nvPr/>
        </p:nvCxnSpPr>
        <p:spPr bwMode="auto">
          <a:xfrm>
            <a:off x="2590961" y="1768129"/>
            <a:ext cx="6947" cy="2763651"/>
          </a:xfrm>
          <a:prstGeom prst="line">
            <a:avLst/>
          </a:prstGeom>
          <a:noFill/>
          <a:ln w="28575" cap="flat" cmpd="sng" algn="ctr">
            <a:solidFill>
              <a:schemeClr val="tx2">
                <a:lumMod val="90000"/>
              </a:schemeClr>
            </a:solidFill>
            <a:prstDash val="dash"/>
            <a:round/>
            <a:headEnd type="none" w="med" len="med"/>
            <a:tailEnd type="none" w="med" len="med"/>
          </a:ln>
          <a:effectLst/>
        </p:spPr>
      </p:cxnSp>
      <p:cxnSp>
        <p:nvCxnSpPr>
          <p:cNvPr id="9447" name="Straight Connector 9446">
            <a:extLst>
              <a:ext uri="{FF2B5EF4-FFF2-40B4-BE49-F238E27FC236}">
                <a16:creationId xmlns:a16="http://schemas.microsoft.com/office/drawing/2014/main" id="{25BE7439-C18A-4D9A-D7E1-2D84CAF9C187}"/>
              </a:ext>
            </a:extLst>
          </p:cNvPr>
          <p:cNvCxnSpPr>
            <a:cxnSpLocks/>
          </p:cNvCxnSpPr>
          <p:nvPr/>
        </p:nvCxnSpPr>
        <p:spPr bwMode="auto">
          <a:xfrm>
            <a:off x="3745464" y="2010481"/>
            <a:ext cx="0" cy="2568990"/>
          </a:xfrm>
          <a:prstGeom prst="line">
            <a:avLst/>
          </a:prstGeom>
          <a:noFill/>
          <a:ln w="28575" cap="flat" cmpd="sng" algn="ctr">
            <a:solidFill>
              <a:schemeClr val="tx2">
                <a:lumMod val="90000"/>
              </a:schemeClr>
            </a:solidFill>
            <a:prstDash val="dash"/>
            <a:round/>
            <a:headEnd type="none" w="med" len="med"/>
            <a:tailEnd type="none" w="med" len="med"/>
          </a:ln>
          <a:effectLst/>
        </p:spPr>
      </p:cxnSp>
      <p:cxnSp>
        <p:nvCxnSpPr>
          <p:cNvPr id="9449" name="Straight Connector 9448">
            <a:extLst>
              <a:ext uri="{FF2B5EF4-FFF2-40B4-BE49-F238E27FC236}">
                <a16:creationId xmlns:a16="http://schemas.microsoft.com/office/drawing/2014/main" id="{E9566F3C-CCF8-881C-DA1C-0804C8BC53A5}"/>
              </a:ext>
            </a:extLst>
          </p:cNvPr>
          <p:cNvCxnSpPr>
            <a:cxnSpLocks/>
          </p:cNvCxnSpPr>
          <p:nvPr/>
        </p:nvCxnSpPr>
        <p:spPr bwMode="auto">
          <a:xfrm>
            <a:off x="6075007" y="2579661"/>
            <a:ext cx="0" cy="1999810"/>
          </a:xfrm>
          <a:prstGeom prst="line">
            <a:avLst/>
          </a:prstGeom>
          <a:noFill/>
          <a:ln w="28575" cap="flat" cmpd="sng" algn="ctr">
            <a:solidFill>
              <a:schemeClr val="tx2">
                <a:lumMod val="90000"/>
              </a:schemeClr>
            </a:solidFill>
            <a:prstDash val="dash"/>
            <a:round/>
            <a:headEnd type="none" w="med" len="med"/>
            <a:tailEnd type="none" w="med" len="med"/>
          </a:ln>
          <a:effectLst/>
        </p:spPr>
      </p:cxnSp>
      <p:grpSp>
        <p:nvGrpSpPr>
          <p:cNvPr id="9338" name="Group 9337">
            <a:extLst>
              <a:ext uri="{FF2B5EF4-FFF2-40B4-BE49-F238E27FC236}">
                <a16:creationId xmlns:a16="http://schemas.microsoft.com/office/drawing/2014/main" id="{21EB63C4-2D1F-4A6C-7603-68B846D8C991}"/>
              </a:ext>
            </a:extLst>
          </p:cNvPr>
          <p:cNvGrpSpPr/>
          <p:nvPr/>
        </p:nvGrpSpPr>
        <p:grpSpPr>
          <a:xfrm>
            <a:off x="1716125" y="1568781"/>
            <a:ext cx="8252469" cy="2029496"/>
            <a:chOff x="1716125" y="1568781"/>
            <a:chExt cx="8252469" cy="2029496"/>
          </a:xfrm>
        </p:grpSpPr>
        <p:cxnSp>
          <p:nvCxnSpPr>
            <p:cNvPr id="9238" name="Straight Connector 9237">
              <a:extLst>
                <a:ext uri="{FF2B5EF4-FFF2-40B4-BE49-F238E27FC236}">
                  <a16:creationId xmlns:a16="http://schemas.microsoft.com/office/drawing/2014/main" id="{99179B00-B062-8DAF-408F-F09365240F19}"/>
                </a:ext>
              </a:extLst>
            </p:cNvPr>
            <p:cNvCxnSpPr/>
            <p:nvPr/>
          </p:nvCxnSpPr>
          <p:spPr bwMode="auto">
            <a:xfrm>
              <a:off x="1716125" y="156878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EE05C4EE-3CC2-2AED-543B-861464994A91}"/>
                </a:ext>
              </a:extLst>
            </p:cNvPr>
            <p:cNvCxnSpPr/>
            <p:nvPr/>
          </p:nvCxnSpPr>
          <p:spPr bwMode="auto">
            <a:xfrm>
              <a:off x="2002869" y="1603375"/>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94889998-B448-573B-98A3-BFEEC9EFCF63}"/>
                </a:ext>
              </a:extLst>
            </p:cNvPr>
            <p:cNvCxnSpPr/>
            <p:nvPr/>
          </p:nvCxnSpPr>
          <p:spPr bwMode="auto">
            <a:xfrm>
              <a:off x="2059927" y="1613222"/>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79595F61-DE7F-355E-53A2-75A119EF537F}"/>
                </a:ext>
              </a:extLst>
            </p:cNvPr>
            <p:cNvCxnSpPr/>
            <p:nvPr/>
          </p:nvCxnSpPr>
          <p:spPr bwMode="auto">
            <a:xfrm>
              <a:off x="2108320" y="1612043"/>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7F6C6DCC-E6DE-B989-177E-EAAE0A8595D6}"/>
                </a:ext>
              </a:extLst>
            </p:cNvPr>
            <p:cNvCxnSpPr/>
            <p:nvPr/>
          </p:nvCxnSpPr>
          <p:spPr bwMode="auto">
            <a:xfrm>
              <a:off x="2153710" y="1613222"/>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051F487B-7885-9BF6-8A15-961A64C9CFD3}"/>
                </a:ext>
              </a:extLst>
            </p:cNvPr>
            <p:cNvCxnSpPr/>
            <p:nvPr/>
          </p:nvCxnSpPr>
          <p:spPr bwMode="auto">
            <a:xfrm>
              <a:off x="2222056" y="1626224"/>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B2F32BB1-2022-0A6B-0416-912BF02A5BDC}"/>
                </a:ext>
              </a:extLst>
            </p:cNvPr>
            <p:cNvCxnSpPr/>
            <p:nvPr/>
          </p:nvCxnSpPr>
          <p:spPr bwMode="auto">
            <a:xfrm>
              <a:off x="2248780" y="164475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4E6CB2AC-3839-0595-C6E3-0A32EF61FC9F}"/>
                </a:ext>
              </a:extLst>
            </p:cNvPr>
            <p:cNvCxnSpPr/>
            <p:nvPr/>
          </p:nvCxnSpPr>
          <p:spPr bwMode="auto">
            <a:xfrm>
              <a:off x="2348135" y="1653419"/>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DC1DC1FB-8BBE-C89C-6F00-0AC4E087756C}"/>
                </a:ext>
              </a:extLst>
            </p:cNvPr>
            <p:cNvCxnSpPr/>
            <p:nvPr/>
          </p:nvCxnSpPr>
          <p:spPr bwMode="auto">
            <a:xfrm>
              <a:off x="2527962" y="1688013"/>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F4CF051F-77AE-10FF-45F6-1B2BB252F21C}"/>
                </a:ext>
              </a:extLst>
            </p:cNvPr>
            <p:cNvCxnSpPr/>
            <p:nvPr/>
          </p:nvCxnSpPr>
          <p:spPr bwMode="auto">
            <a:xfrm>
              <a:off x="2684695" y="169668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D056F3F1-059B-10E8-0B14-7538DB4852BE}"/>
                </a:ext>
              </a:extLst>
            </p:cNvPr>
            <p:cNvCxnSpPr/>
            <p:nvPr/>
          </p:nvCxnSpPr>
          <p:spPr bwMode="auto">
            <a:xfrm>
              <a:off x="2793188" y="1717244"/>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B9A4BD45-2313-A156-EE51-DD16E04A7532}"/>
                </a:ext>
              </a:extLst>
            </p:cNvPr>
            <p:cNvCxnSpPr/>
            <p:nvPr/>
          </p:nvCxnSpPr>
          <p:spPr bwMode="auto">
            <a:xfrm>
              <a:off x="2827860" y="1729389"/>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130CD0CA-67DD-F7B4-2511-44D02691B768}"/>
                </a:ext>
              </a:extLst>
            </p:cNvPr>
            <p:cNvCxnSpPr/>
            <p:nvPr/>
          </p:nvCxnSpPr>
          <p:spPr bwMode="auto">
            <a:xfrm>
              <a:off x="3047050" y="1757616"/>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B7AEB794-1B85-E345-B202-79842EFC4ECD}"/>
                </a:ext>
              </a:extLst>
            </p:cNvPr>
            <p:cNvCxnSpPr/>
            <p:nvPr/>
          </p:nvCxnSpPr>
          <p:spPr bwMode="auto">
            <a:xfrm>
              <a:off x="3099282" y="1781319"/>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98DEFDAA-57A8-67B0-B801-FAB7F316AFD9}"/>
                </a:ext>
              </a:extLst>
            </p:cNvPr>
            <p:cNvCxnSpPr/>
            <p:nvPr/>
          </p:nvCxnSpPr>
          <p:spPr bwMode="auto">
            <a:xfrm>
              <a:off x="3318576" y="1819218"/>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D69B5DB9-F29A-E36B-24DE-9EAE84E491F4}"/>
                </a:ext>
              </a:extLst>
            </p:cNvPr>
            <p:cNvCxnSpPr/>
            <p:nvPr/>
          </p:nvCxnSpPr>
          <p:spPr bwMode="auto">
            <a:xfrm>
              <a:off x="3403534" y="1822696"/>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AE4C9D12-FCDF-EDE7-C17A-9AA2E27F8FAA}"/>
                </a:ext>
              </a:extLst>
            </p:cNvPr>
            <p:cNvCxnSpPr/>
            <p:nvPr/>
          </p:nvCxnSpPr>
          <p:spPr bwMode="auto">
            <a:xfrm>
              <a:off x="3356134" y="1819218"/>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9D24C756-7DB4-3E95-7B28-AA1267984721}"/>
                </a:ext>
              </a:extLst>
            </p:cNvPr>
            <p:cNvCxnSpPr/>
            <p:nvPr/>
          </p:nvCxnSpPr>
          <p:spPr bwMode="auto">
            <a:xfrm>
              <a:off x="3542861" y="184862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5BB22594-39E6-6752-8C7B-E27E0F21C6C4}"/>
                </a:ext>
              </a:extLst>
            </p:cNvPr>
            <p:cNvCxnSpPr/>
            <p:nvPr/>
          </p:nvCxnSpPr>
          <p:spPr bwMode="auto">
            <a:xfrm>
              <a:off x="3606875" y="1890804"/>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93798D5A-1B64-421F-244F-E83478585356}"/>
                </a:ext>
              </a:extLst>
            </p:cNvPr>
            <p:cNvCxnSpPr/>
            <p:nvPr/>
          </p:nvCxnSpPr>
          <p:spPr bwMode="auto">
            <a:xfrm>
              <a:off x="3562214" y="1865957"/>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060D55ED-C672-9183-585F-FE16F653B1DA}"/>
                </a:ext>
              </a:extLst>
            </p:cNvPr>
            <p:cNvCxnSpPr/>
            <p:nvPr/>
          </p:nvCxnSpPr>
          <p:spPr bwMode="auto">
            <a:xfrm>
              <a:off x="3657620" y="1905223"/>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9C4368F8-E038-990A-84D1-5DDBB9AECA1A}"/>
                </a:ext>
              </a:extLst>
            </p:cNvPr>
            <p:cNvCxnSpPr/>
            <p:nvPr/>
          </p:nvCxnSpPr>
          <p:spPr bwMode="auto">
            <a:xfrm>
              <a:off x="3690124" y="1905223"/>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EDAB90DF-1C85-B980-E861-16878873E499}"/>
                </a:ext>
              </a:extLst>
            </p:cNvPr>
            <p:cNvCxnSpPr/>
            <p:nvPr/>
          </p:nvCxnSpPr>
          <p:spPr bwMode="auto">
            <a:xfrm>
              <a:off x="3734444" y="1905223"/>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B0258B79-CCD5-7D8B-CE95-A17A2AFC1765}"/>
                </a:ext>
              </a:extLst>
            </p:cNvPr>
            <p:cNvCxnSpPr/>
            <p:nvPr/>
          </p:nvCxnSpPr>
          <p:spPr bwMode="auto">
            <a:xfrm>
              <a:off x="4198014" y="2004896"/>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F2D8DBBA-64EE-23C2-E49D-DE7831266E30}"/>
                </a:ext>
              </a:extLst>
            </p:cNvPr>
            <p:cNvCxnSpPr/>
            <p:nvPr/>
          </p:nvCxnSpPr>
          <p:spPr bwMode="auto">
            <a:xfrm>
              <a:off x="3986023" y="1983214"/>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485491F2-1FE2-166A-E6C0-12740BD10051}"/>
                </a:ext>
              </a:extLst>
            </p:cNvPr>
            <p:cNvCxnSpPr/>
            <p:nvPr/>
          </p:nvCxnSpPr>
          <p:spPr bwMode="auto">
            <a:xfrm>
              <a:off x="4239526" y="2006228"/>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31B8FB6E-744B-DCA8-47EF-BB9CC940BD4C}"/>
                </a:ext>
              </a:extLst>
            </p:cNvPr>
            <p:cNvCxnSpPr/>
            <p:nvPr/>
          </p:nvCxnSpPr>
          <p:spPr bwMode="auto">
            <a:xfrm>
              <a:off x="4287011" y="2017898"/>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FA71FC9B-2639-0835-4998-23C7D66D4B9D}"/>
                </a:ext>
              </a:extLst>
            </p:cNvPr>
            <p:cNvCxnSpPr/>
            <p:nvPr/>
          </p:nvCxnSpPr>
          <p:spPr bwMode="auto">
            <a:xfrm>
              <a:off x="4344790" y="2030900"/>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75B11C37-E0D4-88A6-0B6E-C5A89DBD3CA7}"/>
                </a:ext>
              </a:extLst>
            </p:cNvPr>
            <p:cNvCxnSpPr/>
            <p:nvPr/>
          </p:nvCxnSpPr>
          <p:spPr bwMode="auto">
            <a:xfrm>
              <a:off x="4381939" y="2033462"/>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8E3C8D88-2AE1-C8F2-E87F-23EDF1C5FFFC}"/>
                </a:ext>
              </a:extLst>
            </p:cNvPr>
            <p:cNvCxnSpPr/>
            <p:nvPr/>
          </p:nvCxnSpPr>
          <p:spPr bwMode="auto">
            <a:xfrm>
              <a:off x="4466858" y="2076067"/>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12C14535-89E3-B54C-BFAF-1C175C76D88B}"/>
                </a:ext>
              </a:extLst>
            </p:cNvPr>
            <p:cNvCxnSpPr/>
            <p:nvPr/>
          </p:nvCxnSpPr>
          <p:spPr bwMode="auto">
            <a:xfrm>
              <a:off x="4419601" y="2046462"/>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F0584455-5EBA-37B3-9A93-488FAABF738F}"/>
                </a:ext>
              </a:extLst>
            </p:cNvPr>
            <p:cNvCxnSpPr/>
            <p:nvPr/>
          </p:nvCxnSpPr>
          <p:spPr bwMode="auto">
            <a:xfrm>
              <a:off x="4722935" y="2102536"/>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8C59CBC2-440B-8D73-7042-BDC9C49903F0}"/>
                </a:ext>
              </a:extLst>
            </p:cNvPr>
            <p:cNvCxnSpPr/>
            <p:nvPr/>
          </p:nvCxnSpPr>
          <p:spPr bwMode="auto">
            <a:xfrm>
              <a:off x="4605015" y="208712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2D110031-8CC6-2848-1E2C-EF65F4AB58B8}"/>
                </a:ext>
              </a:extLst>
            </p:cNvPr>
            <p:cNvCxnSpPr/>
            <p:nvPr/>
          </p:nvCxnSpPr>
          <p:spPr bwMode="auto">
            <a:xfrm>
              <a:off x="4745677" y="2139042"/>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BF8C9CA6-252A-F82E-B0C4-CA5322296980}"/>
                </a:ext>
              </a:extLst>
            </p:cNvPr>
            <p:cNvCxnSpPr/>
            <p:nvPr/>
          </p:nvCxnSpPr>
          <p:spPr bwMode="auto">
            <a:xfrm>
              <a:off x="4782494" y="2139042"/>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46E8C015-E730-806B-F40A-28F3538079EF}"/>
                </a:ext>
              </a:extLst>
            </p:cNvPr>
            <p:cNvCxnSpPr/>
            <p:nvPr/>
          </p:nvCxnSpPr>
          <p:spPr bwMode="auto">
            <a:xfrm>
              <a:off x="4817884" y="2139042"/>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0303AC17-8F81-FABA-2528-6DACF46B14CE}"/>
                </a:ext>
              </a:extLst>
            </p:cNvPr>
            <p:cNvCxnSpPr/>
            <p:nvPr/>
          </p:nvCxnSpPr>
          <p:spPr bwMode="auto">
            <a:xfrm>
              <a:off x="4902200" y="2156837"/>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5E9077EC-D30A-72DC-966F-8F142A2D5A7C}"/>
                </a:ext>
              </a:extLst>
            </p:cNvPr>
            <p:cNvCxnSpPr/>
            <p:nvPr/>
          </p:nvCxnSpPr>
          <p:spPr bwMode="auto">
            <a:xfrm>
              <a:off x="4857041" y="2146222"/>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19F218A4-7531-6C67-37BF-ACF6504CDC40}"/>
                </a:ext>
              </a:extLst>
            </p:cNvPr>
            <p:cNvCxnSpPr/>
            <p:nvPr/>
          </p:nvCxnSpPr>
          <p:spPr bwMode="auto">
            <a:xfrm>
              <a:off x="5006893" y="215645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EBE4EA92-FBCE-C234-A287-CC270C70B07A}"/>
                </a:ext>
              </a:extLst>
            </p:cNvPr>
            <p:cNvCxnSpPr/>
            <p:nvPr/>
          </p:nvCxnSpPr>
          <p:spPr bwMode="auto">
            <a:xfrm>
              <a:off x="5077059" y="2178507"/>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94FD4310-2D2A-7E60-65BB-9859C29753C6}"/>
                </a:ext>
              </a:extLst>
            </p:cNvPr>
            <p:cNvCxnSpPr/>
            <p:nvPr/>
          </p:nvCxnSpPr>
          <p:spPr bwMode="auto">
            <a:xfrm>
              <a:off x="5320385" y="2269404"/>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55AFB92B-F951-2686-0490-E2AD6188A4BF}"/>
                </a:ext>
              </a:extLst>
            </p:cNvPr>
            <p:cNvCxnSpPr/>
            <p:nvPr/>
          </p:nvCxnSpPr>
          <p:spPr bwMode="auto">
            <a:xfrm>
              <a:off x="5545388" y="229022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0B6111A6-4EDB-EC8F-F388-F8972625A7E1}"/>
                </a:ext>
              </a:extLst>
            </p:cNvPr>
            <p:cNvCxnSpPr/>
            <p:nvPr/>
          </p:nvCxnSpPr>
          <p:spPr bwMode="auto">
            <a:xfrm>
              <a:off x="5474154" y="228674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A4B7C15B-C88A-D130-F907-B64654CB954F}"/>
                </a:ext>
              </a:extLst>
            </p:cNvPr>
            <p:cNvCxnSpPr/>
            <p:nvPr/>
          </p:nvCxnSpPr>
          <p:spPr bwMode="auto">
            <a:xfrm>
              <a:off x="5654381" y="2314035"/>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C8EA1E1A-9010-CF5A-3BDD-DD142AB8832B}"/>
                </a:ext>
              </a:extLst>
            </p:cNvPr>
            <p:cNvCxnSpPr/>
            <p:nvPr/>
          </p:nvCxnSpPr>
          <p:spPr bwMode="auto">
            <a:xfrm>
              <a:off x="5780004" y="233137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EE83F8C7-5087-F156-863E-0F1260918B2C}"/>
                </a:ext>
              </a:extLst>
            </p:cNvPr>
            <p:cNvCxnSpPr/>
            <p:nvPr/>
          </p:nvCxnSpPr>
          <p:spPr bwMode="auto">
            <a:xfrm>
              <a:off x="5567561" y="2308319"/>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01C0081E-5567-DF9F-A8B8-487A999F95DB}"/>
                </a:ext>
              </a:extLst>
            </p:cNvPr>
            <p:cNvCxnSpPr/>
            <p:nvPr/>
          </p:nvCxnSpPr>
          <p:spPr bwMode="auto">
            <a:xfrm>
              <a:off x="5933819" y="2338076"/>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F85B62E0-F064-EA73-A031-47F911113E5C}"/>
                </a:ext>
              </a:extLst>
            </p:cNvPr>
            <p:cNvCxnSpPr/>
            <p:nvPr/>
          </p:nvCxnSpPr>
          <p:spPr bwMode="auto">
            <a:xfrm>
              <a:off x="5815585" y="2331576"/>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5D802227-B658-E428-22D6-F5F27B6A7EBD}"/>
                </a:ext>
              </a:extLst>
            </p:cNvPr>
            <p:cNvCxnSpPr/>
            <p:nvPr/>
          </p:nvCxnSpPr>
          <p:spPr bwMode="auto">
            <a:xfrm>
              <a:off x="6020375" y="2370580"/>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D925DEFF-CF3A-064E-D2E9-46C0331B93DC}"/>
                </a:ext>
              </a:extLst>
            </p:cNvPr>
            <p:cNvCxnSpPr/>
            <p:nvPr/>
          </p:nvCxnSpPr>
          <p:spPr bwMode="auto">
            <a:xfrm>
              <a:off x="6322534" y="2401716"/>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B0C6BA59-092B-5DFE-2C9A-0E958572F551}"/>
                </a:ext>
              </a:extLst>
            </p:cNvPr>
            <p:cNvCxnSpPr/>
            <p:nvPr/>
          </p:nvCxnSpPr>
          <p:spPr bwMode="auto">
            <a:xfrm>
              <a:off x="6063786" y="2390006"/>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EF9C643B-FE0F-ADE9-7709-C048266D8F42}"/>
                </a:ext>
              </a:extLst>
            </p:cNvPr>
            <p:cNvCxnSpPr/>
            <p:nvPr/>
          </p:nvCxnSpPr>
          <p:spPr bwMode="auto">
            <a:xfrm>
              <a:off x="6141588" y="2403008"/>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0C839F31-7A61-6C0E-62A0-B06C14D06BA7}"/>
                </a:ext>
              </a:extLst>
            </p:cNvPr>
            <p:cNvCxnSpPr/>
            <p:nvPr/>
          </p:nvCxnSpPr>
          <p:spPr bwMode="auto">
            <a:xfrm>
              <a:off x="5131590" y="2200177"/>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4373AFDF-49D4-6326-2ED0-07893290FA73}"/>
                </a:ext>
              </a:extLst>
            </p:cNvPr>
            <p:cNvCxnSpPr/>
            <p:nvPr/>
          </p:nvCxnSpPr>
          <p:spPr bwMode="auto">
            <a:xfrm>
              <a:off x="5177454" y="2223680"/>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07240D87-272F-2EDE-311C-8FB96AE48601}"/>
                </a:ext>
              </a:extLst>
            </p:cNvPr>
            <p:cNvCxnSpPr/>
            <p:nvPr/>
          </p:nvCxnSpPr>
          <p:spPr bwMode="auto">
            <a:xfrm>
              <a:off x="5212124" y="2260054"/>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1C665EF6-CABD-D193-8C16-7E81BFABACA5}"/>
                </a:ext>
              </a:extLst>
            </p:cNvPr>
            <p:cNvCxnSpPr/>
            <p:nvPr/>
          </p:nvCxnSpPr>
          <p:spPr bwMode="auto">
            <a:xfrm>
              <a:off x="5615876" y="2314035"/>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8672D948-E5AF-B45A-93CA-81F517B3C2F6}"/>
                </a:ext>
              </a:extLst>
            </p:cNvPr>
            <p:cNvCxnSpPr/>
            <p:nvPr/>
          </p:nvCxnSpPr>
          <p:spPr bwMode="auto">
            <a:xfrm>
              <a:off x="5976291" y="2368135"/>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57A8BB17-D3CB-4F14-11E4-840465631749}"/>
                </a:ext>
              </a:extLst>
            </p:cNvPr>
            <p:cNvCxnSpPr/>
            <p:nvPr/>
          </p:nvCxnSpPr>
          <p:spPr bwMode="auto">
            <a:xfrm>
              <a:off x="6358373" y="2423386"/>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CB9F4BBA-9ADC-C8BB-6D54-E3F93206101B}"/>
                </a:ext>
              </a:extLst>
            </p:cNvPr>
            <p:cNvCxnSpPr/>
            <p:nvPr/>
          </p:nvCxnSpPr>
          <p:spPr bwMode="auto">
            <a:xfrm>
              <a:off x="5856067" y="2332743"/>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A1218126-4057-5F4D-E71A-7DDC705A58CF}"/>
                </a:ext>
              </a:extLst>
            </p:cNvPr>
            <p:cNvCxnSpPr/>
            <p:nvPr/>
          </p:nvCxnSpPr>
          <p:spPr bwMode="auto">
            <a:xfrm>
              <a:off x="6723845" y="2490688"/>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CF315D90-AF35-3A3C-424B-9121DCCCDF77}"/>
                </a:ext>
              </a:extLst>
            </p:cNvPr>
            <p:cNvCxnSpPr/>
            <p:nvPr/>
          </p:nvCxnSpPr>
          <p:spPr bwMode="auto">
            <a:xfrm>
              <a:off x="6381382" y="2448700"/>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7AF75E29-2655-BE3C-0EEE-9A6BB197962A}"/>
                </a:ext>
              </a:extLst>
            </p:cNvPr>
            <p:cNvCxnSpPr/>
            <p:nvPr/>
          </p:nvCxnSpPr>
          <p:spPr bwMode="auto">
            <a:xfrm>
              <a:off x="7136266" y="2495022"/>
              <a:ext cx="0" cy="169277"/>
            </a:xfrm>
            <a:prstGeom prst="line">
              <a:avLst/>
            </a:prstGeom>
            <a:noFill/>
            <a:ln w="57150" cap="flat" cmpd="sng" algn="ctr">
              <a:solidFill>
                <a:schemeClr val="accent1"/>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E5510283-043D-13B1-4B36-A78D355A567F}"/>
                </a:ext>
              </a:extLst>
            </p:cNvPr>
            <p:cNvCxnSpPr/>
            <p:nvPr/>
          </p:nvCxnSpPr>
          <p:spPr bwMode="auto">
            <a:xfrm>
              <a:off x="6427407" y="2453310"/>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420CFF63-0C67-112E-DA6A-0181E5A73D17}"/>
                </a:ext>
              </a:extLst>
            </p:cNvPr>
            <p:cNvCxnSpPr/>
            <p:nvPr/>
          </p:nvCxnSpPr>
          <p:spPr bwMode="auto">
            <a:xfrm>
              <a:off x="6772533" y="2495022"/>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432691B1-B9BE-30F0-8AE5-4D3AA0FDA5BB}"/>
                </a:ext>
              </a:extLst>
            </p:cNvPr>
            <p:cNvCxnSpPr/>
            <p:nvPr/>
          </p:nvCxnSpPr>
          <p:spPr bwMode="auto">
            <a:xfrm>
              <a:off x="6510619" y="246198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D0B7ABD5-47B0-AAFE-993A-8FB576CD6022}"/>
                </a:ext>
              </a:extLst>
            </p:cNvPr>
            <p:cNvCxnSpPr/>
            <p:nvPr/>
          </p:nvCxnSpPr>
          <p:spPr bwMode="auto">
            <a:xfrm>
              <a:off x="6861993" y="2499356"/>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59991E5D-DE6C-D7BB-B541-DAB1A804CD9B}"/>
                </a:ext>
              </a:extLst>
            </p:cNvPr>
            <p:cNvCxnSpPr/>
            <p:nvPr/>
          </p:nvCxnSpPr>
          <p:spPr bwMode="auto">
            <a:xfrm>
              <a:off x="6960693" y="2499356"/>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8F8D8235-A3CD-4B99-81EB-B7F1C36D427D}"/>
                </a:ext>
              </a:extLst>
            </p:cNvPr>
            <p:cNvCxnSpPr/>
            <p:nvPr/>
          </p:nvCxnSpPr>
          <p:spPr bwMode="auto">
            <a:xfrm>
              <a:off x="6595358" y="2470558"/>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E00C345E-CCD5-40CE-E02D-BDB1DE49E51D}"/>
                </a:ext>
              </a:extLst>
            </p:cNvPr>
            <p:cNvCxnSpPr/>
            <p:nvPr/>
          </p:nvCxnSpPr>
          <p:spPr bwMode="auto">
            <a:xfrm>
              <a:off x="7001942" y="2499356"/>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5578920B-6E30-3891-E45C-9ECAE0379DAB}"/>
                </a:ext>
              </a:extLst>
            </p:cNvPr>
            <p:cNvCxnSpPr/>
            <p:nvPr/>
          </p:nvCxnSpPr>
          <p:spPr bwMode="auto">
            <a:xfrm>
              <a:off x="6905879" y="2499356"/>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84C7833E-17E9-81F9-4F9E-65817C0E4759}"/>
                </a:ext>
              </a:extLst>
            </p:cNvPr>
            <p:cNvCxnSpPr/>
            <p:nvPr/>
          </p:nvCxnSpPr>
          <p:spPr bwMode="auto">
            <a:xfrm>
              <a:off x="7254868" y="2536013"/>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80F498BF-A487-B587-BD89-E18C49F0B0C8}"/>
                </a:ext>
              </a:extLst>
            </p:cNvPr>
            <p:cNvCxnSpPr/>
            <p:nvPr/>
          </p:nvCxnSpPr>
          <p:spPr bwMode="auto">
            <a:xfrm>
              <a:off x="7290931" y="2533770"/>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FC30D185-8AAA-60EA-1D6B-3AA74A79C208}"/>
                </a:ext>
              </a:extLst>
            </p:cNvPr>
            <p:cNvCxnSpPr/>
            <p:nvPr/>
          </p:nvCxnSpPr>
          <p:spPr bwMode="auto">
            <a:xfrm>
              <a:off x="7741427" y="2583995"/>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5C579950-F8CC-0E6E-9F65-D0959879CA6D}"/>
                </a:ext>
              </a:extLst>
            </p:cNvPr>
            <p:cNvCxnSpPr/>
            <p:nvPr/>
          </p:nvCxnSpPr>
          <p:spPr bwMode="auto">
            <a:xfrm>
              <a:off x="7675203" y="2583995"/>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07791EA8-B050-05F1-964A-3BB0AC8F9C0C}"/>
                </a:ext>
              </a:extLst>
            </p:cNvPr>
            <p:cNvCxnSpPr/>
            <p:nvPr/>
          </p:nvCxnSpPr>
          <p:spPr bwMode="auto">
            <a:xfrm>
              <a:off x="7353669" y="2562325"/>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BF80325C-4681-BED7-E5C0-44438B8884EE}"/>
                </a:ext>
              </a:extLst>
            </p:cNvPr>
            <p:cNvCxnSpPr/>
            <p:nvPr/>
          </p:nvCxnSpPr>
          <p:spPr bwMode="auto">
            <a:xfrm>
              <a:off x="7440341" y="2562325"/>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903535EB-54B2-0786-D3BB-E4EEE06DE776}"/>
                </a:ext>
              </a:extLst>
            </p:cNvPr>
            <p:cNvCxnSpPr/>
            <p:nvPr/>
          </p:nvCxnSpPr>
          <p:spPr bwMode="auto">
            <a:xfrm>
              <a:off x="6808352" y="2497943"/>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C774121D-73E0-BFB2-9497-9BD29A9AF82D}"/>
                </a:ext>
              </a:extLst>
            </p:cNvPr>
            <p:cNvCxnSpPr/>
            <p:nvPr/>
          </p:nvCxnSpPr>
          <p:spPr bwMode="auto">
            <a:xfrm>
              <a:off x="8295820" y="2579661"/>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B3AA9D00-2EE9-F4BB-D935-BC8F51875035}"/>
                </a:ext>
              </a:extLst>
            </p:cNvPr>
            <p:cNvCxnSpPr/>
            <p:nvPr/>
          </p:nvCxnSpPr>
          <p:spPr bwMode="auto">
            <a:xfrm>
              <a:off x="8014441" y="2583995"/>
              <a:ext cx="0" cy="169277"/>
            </a:xfrm>
            <a:prstGeom prst="line">
              <a:avLst/>
            </a:prstGeom>
            <a:noFill/>
            <a:ln w="38100" cap="flat" cmpd="sng" algn="ctr">
              <a:solidFill>
                <a:schemeClr val="accent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71054167-BC24-6DF7-C514-15C5599A60A2}"/>
                </a:ext>
              </a:extLst>
            </p:cNvPr>
            <p:cNvCxnSpPr/>
            <p:nvPr/>
          </p:nvCxnSpPr>
          <p:spPr bwMode="auto">
            <a:xfrm>
              <a:off x="7200673" y="2521746"/>
              <a:ext cx="0" cy="169277"/>
            </a:xfrm>
            <a:prstGeom prst="line">
              <a:avLst/>
            </a:prstGeom>
            <a:noFill/>
            <a:ln w="76200" cap="flat" cmpd="sng" algn="ctr">
              <a:solidFill>
                <a:schemeClr val="accent1"/>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AEA49BA1-1E69-0838-C3B6-C3E8E2DE9C97}"/>
                </a:ext>
              </a:extLst>
            </p:cNvPr>
            <p:cNvCxnSpPr>
              <a:cxnSpLocks/>
            </p:cNvCxnSpPr>
            <p:nvPr/>
          </p:nvCxnSpPr>
          <p:spPr bwMode="auto">
            <a:xfrm>
              <a:off x="7522086" y="2562325"/>
              <a:ext cx="0" cy="169277"/>
            </a:xfrm>
            <a:prstGeom prst="line">
              <a:avLst/>
            </a:prstGeom>
            <a:noFill/>
            <a:ln w="76200" cap="flat" cmpd="sng" algn="ctr">
              <a:solidFill>
                <a:schemeClr val="accent1"/>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0F50ADBC-2DF8-623D-3109-0A6CCE85B6B5}"/>
                </a:ext>
              </a:extLst>
            </p:cNvPr>
            <p:cNvCxnSpPr/>
            <p:nvPr/>
          </p:nvCxnSpPr>
          <p:spPr bwMode="auto">
            <a:xfrm>
              <a:off x="7610282" y="2588329"/>
              <a:ext cx="0" cy="169277"/>
            </a:xfrm>
            <a:prstGeom prst="line">
              <a:avLst/>
            </a:prstGeom>
            <a:noFill/>
            <a:ln w="76200" cap="flat" cmpd="sng" algn="ctr">
              <a:solidFill>
                <a:schemeClr val="accent1"/>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E391EB13-C099-065E-FB98-03F738A14D1F}"/>
                </a:ext>
              </a:extLst>
            </p:cNvPr>
            <p:cNvCxnSpPr/>
            <p:nvPr/>
          </p:nvCxnSpPr>
          <p:spPr bwMode="auto">
            <a:xfrm>
              <a:off x="7889493" y="2583995"/>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189B90CD-17BE-F661-0D41-26429495FF01}"/>
                </a:ext>
              </a:extLst>
            </p:cNvPr>
            <p:cNvCxnSpPr/>
            <p:nvPr/>
          </p:nvCxnSpPr>
          <p:spPr bwMode="auto">
            <a:xfrm>
              <a:off x="8085230" y="257966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B9712B35-6854-D843-CED1-7DDCA9586320}"/>
                </a:ext>
              </a:extLst>
            </p:cNvPr>
            <p:cNvCxnSpPr/>
            <p:nvPr/>
          </p:nvCxnSpPr>
          <p:spPr bwMode="auto">
            <a:xfrm>
              <a:off x="8332969" y="257966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A7ABA1DD-1005-8B45-CA06-B20C183B5DF0}"/>
                </a:ext>
              </a:extLst>
            </p:cNvPr>
            <p:cNvCxnSpPr/>
            <p:nvPr/>
          </p:nvCxnSpPr>
          <p:spPr bwMode="auto">
            <a:xfrm>
              <a:off x="8350183" y="257966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0E198F9A-2DD4-96B4-CBFD-45E70110CE84}"/>
                </a:ext>
              </a:extLst>
            </p:cNvPr>
            <p:cNvCxnSpPr/>
            <p:nvPr/>
          </p:nvCxnSpPr>
          <p:spPr bwMode="auto">
            <a:xfrm>
              <a:off x="8389187" y="257966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0F37A38B-70B5-3423-E885-7FDDBB8058A0}"/>
                </a:ext>
              </a:extLst>
            </p:cNvPr>
            <p:cNvCxnSpPr/>
            <p:nvPr/>
          </p:nvCxnSpPr>
          <p:spPr bwMode="auto">
            <a:xfrm>
              <a:off x="8424864" y="2685969"/>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A916E11B-FA81-505F-74F1-98B25F77319B}"/>
                </a:ext>
              </a:extLst>
            </p:cNvPr>
            <p:cNvCxnSpPr/>
            <p:nvPr/>
          </p:nvCxnSpPr>
          <p:spPr bwMode="auto">
            <a:xfrm>
              <a:off x="8717221" y="2772731"/>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9BEF20E0-5906-CE31-A982-6A9654CB98E5}"/>
                </a:ext>
              </a:extLst>
            </p:cNvPr>
            <p:cNvCxnSpPr/>
            <p:nvPr/>
          </p:nvCxnSpPr>
          <p:spPr bwMode="auto">
            <a:xfrm>
              <a:off x="8762641" y="2774942"/>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7199466B-9193-1A9A-F381-264AC665A561}"/>
                </a:ext>
              </a:extLst>
            </p:cNvPr>
            <p:cNvCxnSpPr/>
            <p:nvPr/>
          </p:nvCxnSpPr>
          <p:spPr bwMode="auto">
            <a:xfrm>
              <a:off x="7957190" y="2583995"/>
              <a:ext cx="0" cy="169277"/>
            </a:xfrm>
            <a:prstGeom prst="line">
              <a:avLst/>
            </a:prstGeom>
            <a:noFill/>
            <a:ln w="76200" cap="flat" cmpd="sng" algn="ctr">
              <a:solidFill>
                <a:schemeClr val="accent1"/>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F55B4877-8340-BFF9-365F-4BF62EDFE056}"/>
                </a:ext>
              </a:extLst>
            </p:cNvPr>
            <p:cNvCxnSpPr/>
            <p:nvPr/>
          </p:nvCxnSpPr>
          <p:spPr bwMode="auto">
            <a:xfrm>
              <a:off x="8763999" y="2903129"/>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EC34A27F-698E-B003-7422-5BD81FF4C8F2}"/>
                </a:ext>
              </a:extLst>
            </p:cNvPr>
            <p:cNvCxnSpPr/>
            <p:nvPr/>
          </p:nvCxnSpPr>
          <p:spPr bwMode="auto">
            <a:xfrm>
              <a:off x="8798493" y="2905248"/>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9D382933-DDBD-FDAF-3AE1-0AD979ED0E0A}"/>
                </a:ext>
              </a:extLst>
            </p:cNvPr>
            <p:cNvCxnSpPr/>
            <p:nvPr/>
          </p:nvCxnSpPr>
          <p:spPr bwMode="auto">
            <a:xfrm>
              <a:off x="9122620" y="2907463"/>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4A145E70-61D9-D875-3FF8-76C8DF230F3F}"/>
                </a:ext>
              </a:extLst>
            </p:cNvPr>
            <p:cNvCxnSpPr/>
            <p:nvPr/>
          </p:nvCxnSpPr>
          <p:spPr bwMode="auto">
            <a:xfrm>
              <a:off x="9165723" y="2909547"/>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330B0393-BDF3-1E90-43BF-7E1716F50550}"/>
                </a:ext>
              </a:extLst>
            </p:cNvPr>
            <p:cNvCxnSpPr/>
            <p:nvPr/>
          </p:nvCxnSpPr>
          <p:spPr bwMode="auto">
            <a:xfrm>
              <a:off x="9199616" y="2907463"/>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3FCC3C07-8B95-AE4A-5310-3AD06E13624F}"/>
                </a:ext>
              </a:extLst>
            </p:cNvPr>
            <p:cNvCxnSpPr/>
            <p:nvPr/>
          </p:nvCxnSpPr>
          <p:spPr bwMode="auto">
            <a:xfrm>
              <a:off x="9338745" y="3426698"/>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6AFFC857-FBFB-84A7-A804-7CED215A6CB2}"/>
                </a:ext>
              </a:extLst>
            </p:cNvPr>
            <p:cNvCxnSpPr/>
            <p:nvPr/>
          </p:nvCxnSpPr>
          <p:spPr bwMode="auto">
            <a:xfrm>
              <a:off x="9968594" y="3429000"/>
              <a:ext cx="0" cy="169277"/>
            </a:xfrm>
            <a:prstGeom prst="line">
              <a:avLst/>
            </a:prstGeom>
            <a:noFill/>
            <a:ln w="28575" cap="flat" cmpd="sng" algn="ctr">
              <a:solidFill>
                <a:schemeClr val="accent1"/>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E95022F2-D14C-AC9D-0F5A-3F76EAEA2230}"/>
                </a:ext>
              </a:extLst>
            </p:cNvPr>
            <p:cNvCxnSpPr/>
            <p:nvPr/>
          </p:nvCxnSpPr>
          <p:spPr bwMode="auto">
            <a:xfrm>
              <a:off x="9561063" y="3426527"/>
              <a:ext cx="0" cy="169277"/>
            </a:xfrm>
            <a:prstGeom prst="line">
              <a:avLst/>
            </a:prstGeom>
            <a:noFill/>
            <a:ln w="38100" cap="flat" cmpd="sng" algn="ctr">
              <a:solidFill>
                <a:schemeClr val="accent1"/>
              </a:solidFill>
              <a:prstDash val="solid"/>
              <a:round/>
              <a:headEnd type="none" w="med" len="med"/>
              <a:tailEnd type="none" w="med" len="med"/>
            </a:ln>
            <a:effectLst/>
          </p:spPr>
        </p:cxnSp>
      </p:grpSp>
      <p:grpSp>
        <p:nvGrpSpPr>
          <p:cNvPr id="9235" name="Group 9234">
            <a:extLst>
              <a:ext uri="{FF2B5EF4-FFF2-40B4-BE49-F238E27FC236}">
                <a16:creationId xmlns:a16="http://schemas.microsoft.com/office/drawing/2014/main" id="{E0FC3F59-4AF7-B07C-91BD-34A28715E795}"/>
              </a:ext>
            </a:extLst>
          </p:cNvPr>
          <p:cNvGrpSpPr/>
          <p:nvPr/>
        </p:nvGrpSpPr>
        <p:grpSpPr>
          <a:xfrm>
            <a:off x="1434438" y="1577448"/>
            <a:ext cx="8537289" cy="1941475"/>
            <a:chOff x="1434438" y="1577448"/>
            <a:chExt cx="8537289" cy="1941475"/>
          </a:xfrm>
        </p:grpSpPr>
        <p:sp>
          <p:nvSpPr>
            <p:cNvPr id="9233" name="Freeform: Shape 9232">
              <a:extLst>
                <a:ext uri="{FF2B5EF4-FFF2-40B4-BE49-F238E27FC236}">
                  <a16:creationId xmlns:a16="http://schemas.microsoft.com/office/drawing/2014/main" id="{78C465BF-CCD4-9F1F-0B9B-7F2954F505CD}"/>
                </a:ext>
              </a:extLst>
            </p:cNvPr>
            <p:cNvSpPr/>
            <p:nvPr/>
          </p:nvSpPr>
          <p:spPr bwMode="auto">
            <a:xfrm>
              <a:off x="1434438" y="1577448"/>
              <a:ext cx="4641338" cy="884065"/>
            </a:xfrm>
            <a:custGeom>
              <a:avLst/>
              <a:gdLst>
                <a:gd name="connsiteX0" fmla="*/ 0 w 4641338"/>
                <a:gd name="connsiteY0" fmla="*/ 0 h 884065"/>
                <a:gd name="connsiteX1" fmla="*/ 91007 w 4641338"/>
                <a:gd name="connsiteY1" fmla="*/ 0 h 884065"/>
                <a:gd name="connsiteX2" fmla="*/ 91007 w 4641338"/>
                <a:gd name="connsiteY2" fmla="*/ 30336 h 884065"/>
                <a:gd name="connsiteX3" fmla="*/ 247018 w 4641338"/>
                <a:gd name="connsiteY3" fmla="*/ 30336 h 884065"/>
                <a:gd name="connsiteX4" fmla="*/ 247018 w 4641338"/>
                <a:gd name="connsiteY4" fmla="*/ 52004 h 884065"/>
                <a:gd name="connsiteX5" fmla="*/ 294688 w 4641338"/>
                <a:gd name="connsiteY5" fmla="*/ 52004 h 884065"/>
                <a:gd name="connsiteX6" fmla="*/ 294688 w 4641338"/>
                <a:gd name="connsiteY6" fmla="*/ 86673 h 884065"/>
                <a:gd name="connsiteX7" fmla="*/ 572042 w 4641338"/>
                <a:gd name="connsiteY7" fmla="*/ 86673 h 884065"/>
                <a:gd name="connsiteX8" fmla="*/ 572042 w 4641338"/>
                <a:gd name="connsiteY8" fmla="*/ 125676 h 884065"/>
                <a:gd name="connsiteX9" fmla="*/ 775723 w 4641338"/>
                <a:gd name="connsiteY9" fmla="*/ 125676 h 884065"/>
                <a:gd name="connsiteX10" fmla="*/ 775723 w 4641338"/>
                <a:gd name="connsiteY10" fmla="*/ 147344 h 884065"/>
                <a:gd name="connsiteX11" fmla="*/ 888398 w 4641338"/>
                <a:gd name="connsiteY11" fmla="*/ 147344 h 884065"/>
                <a:gd name="connsiteX12" fmla="*/ 888398 w 4641338"/>
                <a:gd name="connsiteY12" fmla="*/ 169013 h 884065"/>
                <a:gd name="connsiteX13" fmla="*/ 1070411 w 4641338"/>
                <a:gd name="connsiteY13" fmla="*/ 169013 h 884065"/>
                <a:gd name="connsiteX14" fmla="*/ 1070411 w 4641338"/>
                <a:gd name="connsiteY14" fmla="*/ 190681 h 884065"/>
                <a:gd name="connsiteX15" fmla="*/ 1144083 w 4641338"/>
                <a:gd name="connsiteY15" fmla="*/ 190681 h 884065"/>
                <a:gd name="connsiteX16" fmla="*/ 1144083 w 4641338"/>
                <a:gd name="connsiteY16" fmla="*/ 203682 h 884065"/>
                <a:gd name="connsiteX17" fmla="*/ 1343431 w 4641338"/>
                <a:gd name="connsiteY17" fmla="*/ 203682 h 884065"/>
                <a:gd name="connsiteX18" fmla="*/ 1343431 w 4641338"/>
                <a:gd name="connsiteY18" fmla="*/ 225350 h 884065"/>
                <a:gd name="connsiteX19" fmla="*/ 1447439 w 4641338"/>
                <a:gd name="connsiteY19" fmla="*/ 225350 h 884065"/>
                <a:gd name="connsiteX20" fmla="*/ 1447439 w 4641338"/>
                <a:gd name="connsiteY20" fmla="*/ 242685 h 884065"/>
                <a:gd name="connsiteX21" fmla="*/ 1573115 w 4641338"/>
                <a:gd name="connsiteY21" fmla="*/ 242685 h 884065"/>
                <a:gd name="connsiteX22" fmla="*/ 1573115 w 4641338"/>
                <a:gd name="connsiteY22" fmla="*/ 281688 h 884065"/>
                <a:gd name="connsiteX23" fmla="*/ 1755128 w 4641338"/>
                <a:gd name="connsiteY23" fmla="*/ 281688 h 884065"/>
                <a:gd name="connsiteX24" fmla="*/ 1755128 w 4641338"/>
                <a:gd name="connsiteY24" fmla="*/ 294688 h 884065"/>
                <a:gd name="connsiteX25" fmla="*/ 1863469 w 4641338"/>
                <a:gd name="connsiteY25" fmla="*/ 294688 h 884065"/>
                <a:gd name="connsiteX26" fmla="*/ 1863469 w 4641338"/>
                <a:gd name="connsiteY26" fmla="*/ 333691 h 884065"/>
                <a:gd name="connsiteX27" fmla="*/ 2045482 w 4641338"/>
                <a:gd name="connsiteY27" fmla="*/ 333691 h 884065"/>
                <a:gd name="connsiteX28" fmla="*/ 2045482 w 4641338"/>
                <a:gd name="connsiteY28" fmla="*/ 368361 h 884065"/>
                <a:gd name="connsiteX29" fmla="*/ 2149490 w 4641338"/>
                <a:gd name="connsiteY29" fmla="*/ 368361 h 884065"/>
                <a:gd name="connsiteX30" fmla="*/ 2158157 w 4641338"/>
                <a:gd name="connsiteY30" fmla="*/ 377028 h 884065"/>
                <a:gd name="connsiteX31" fmla="*/ 2171158 w 4641338"/>
                <a:gd name="connsiteY31" fmla="*/ 377028 h 884065"/>
                <a:gd name="connsiteX32" fmla="*/ 2171158 w 4641338"/>
                <a:gd name="connsiteY32" fmla="*/ 377028 h 884065"/>
                <a:gd name="connsiteX33" fmla="*/ 2171158 w 4641338"/>
                <a:gd name="connsiteY33" fmla="*/ 424698 h 884065"/>
                <a:gd name="connsiteX34" fmla="*/ 2470180 w 4641338"/>
                <a:gd name="connsiteY34" fmla="*/ 424698 h 884065"/>
                <a:gd name="connsiteX35" fmla="*/ 2470180 w 4641338"/>
                <a:gd name="connsiteY35" fmla="*/ 446366 h 884065"/>
                <a:gd name="connsiteX36" fmla="*/ 2543852 w 4641338"/>
                <a:gd name="connsiteY36" fmla="*/ 446366 h 884065"/>
                <a:gd name="connsiteX37" fmla="*/ 2543852 w 4641338"/>
                <a:gd name="connsiteY37" fmla="*/ 498370 h 884065"/>
                <a:gd name="connsiteX38" fmla="*/ 2712864 w 4641338"/>
                <a:gd name="connsiteY38" fmla="*/ 498370 h 884065"/>
                <a:gd name="connsiteX39" fmla="*/ 2712864 w 4641338"/>
                <a:gd name="connsiteY39" fmla="*/ 511371 h 884065"/>
                <a:gd name="connsiteX40" fmla="*/ 2855875 w 4641338"/>
                <a:gd name="connsiteY40" fmla="*/ 511371 h 884065"/>
                <a:gd name="connsiteX41" fmla="*/ 2877543 w 4641338"/>
                <a:gd name="connsiteY41" fmla="*/ 533039 h 884065"/>
                <a:gd name="connsiteX42" fmla="*/ 2994552 w 4641338"/>
                <a:gd name="connsiteY42" fmla="*/ 533039 h 884065"/>
                <a:gd name="connsiteX43" fmla="*/ 2994552 w 4641338"/>
                <a:gd name="connsiteY43" fmla="*/ 580709 h 884065"/>
                <a:gd name="connsiteX44" fmla="*/ 3163564 w 4641338"/>
                <a:gd name="connsiteY44" fmla="*/ 580709 h 884065"/>
                <a:gd name="connsiteX45" fmla="*/ 3163564 w 4641338"/>
                <a:gd name="connsiteY45" fmla="*/ 611045 h 884065"/>
                <a:gd name="connsiteX46" fmla="*/ 3310908 w 4641338"/>
                <a:gd name="connsiteY46" fmla="*/ 611045 h 884065"/>
                <a:gd name="connsiteX47" fmla="*/ 3310908 w 4641338"/>
                <a:gd name="connsiteY47" fmla="*/ 645714 h 884065"/>
                <a:gd name="connsiteX48" fmla="*/ 3423583 w 4641338"/>
                <a:gd name="connsiteY48" fmla="*/ 645714 h 884065"/>
                <a:gd name="connsiteX49" fmla="*/ 3427917 w 4641338"/>
                <a:gd name="connsiteY49" fmla="*/ 650048 h 884065"/>
                <a:gd name="connsiteX50" fmla="*/ 3579594 w 4641338"/>
                <a:gd name="connsiteY50" fmla="*/ 650048 h 884065"/>
                <a:gd name="connsiteX51" fmla="*/ 3579594 w 4641338"/>
                <a:gd name="connsiteY51" fmla="*/ 689051 h 884065"/>
                <a:gd name="connsiteX52" fmla="*/ 3692269 w 4641338"/>
                <a:gd name="connsiteY52" fmla="*/ 689051 h 884065"/>
                <a:gd name="connsiteX53" fmla="*/ 3692269 w 4641338"/>
                <a:gd name="connsiteY53" fmla="*/ 719386 h 884065"/>
                <a:gd name="connsiteX54" fmla="*/ 3757274 w 4641338"/>
                <a:gd name="connsiteY54" fmla="*/ 719386 h 884065"/>
                <a:gd name="connsiteX55" fmla="*/ 3757274 w 4641338"/>
                <a:gd name="connsiteY55" fmla="*/ 767056 h 884065"/>
                <a:gd name="connsiteX56" fmla="*/ 3861281 w 4641338"/>
                <a:gd name="connsiteY56" fmla="*/ 767056 h 884065"/>
                <a:gd name="connsiteX57" fmla="*/ 3861281 w 4641338"/>
                <a:gd name="connsiteY57" fmla="*/ 780057 h 884065"/>
                <a:gd name="connsiteX58" fmla="*/ 3939287 w 4641338"/>
                <a:gd name="connsiteY58" fmla="*/ 780057 h 884065"/>
                <a:gd name="connsiteX59" fmla="*/ 3939287 w 4641338"/>
                <a:gd name="connsiteY59" fmla="*/ 793058 h 884065"/>
                <a:gd name="connsiteX60" fmla="*/ 4116967 w 4641338"/>
                <a:gd name="connsiteY60" fmla="*/ 793058 h 884065"/>
                <a:gd name="connsiteX61" fmla="*/ 4116967 w 4641338"/>
                <a:gd name="connsiteY61" fmla="*/ 827727 h 884065"/>
                <a:gd name="connsiteX62" fmla="*/ 4337983 w 4641338"/>
                <a:gd name="connsiteY62" fmla="*/ 827727 h 884065"/>
                <a:gd name="connsiteX63" fmla="*/ 4342317 w 4641338"/>
                <a:gd name="connsiteY63" fmla="*/ 832061 h 884065"/>
                <a:gd name="connsiteX64" fmla="*/ 4511329 w 4641338"/>
                <a:gd name="connsiteY64" fmla="*/ 832061 h 884065"/>
                <a:gd name="connsiteX65" fmla="*/ 4511329 w 4641338"/>
                <a:gd name="connsiteY65" fmla="*/ 884065 h 884065"/>
                <a:gd name="connsiteX66" fmla="*/ 4641338 w 4641338"/>
                <a:gd name="connsiteY66" fmla="*/ 884065 h 884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641338" h="884065">
                  <a:moveTo>
                    <a:pt x="0" y="0"/>
                  </a:moveTo>
                  <a:lnTo>
                    <a:pt x="91007" y="0"/>
                  </a:lnTo>
                  <a:lnTo>
                    <a:pt x="91007" y="30336"/>
                  </a:lnTo>
                  <a:lnTo>
                    <a:pt x="247018" y="30336"/>
                  </a:lnTo>
                  <a:lnTo>
                    <a:pt x="247018" y="52004"/>
                  </a:lnTo>
                  <a:lnTo>
                    <a:pt x="294688" y="52004"/>
                  </a:lnTo>
                  <a:lnTo>
                    <a:pt x="294688" y="86673"/>
                  </a:lnTo>
                  <a:lnTo>
                    <a:pt x="572042" y="86673"/>
                  </a:lnTo>
                  <a:lnTo>
                    <a:pt x="572042" y="125676"/>
                  </a:lnTo>
                  <a:lnTo>
                    <a:pt x="775723" y="125676"/>
                  </a:lnTo>
                  <a:lnTo>
                    <a:pt x="775723" y="147344"/>
                  </a:lnTo>
                  <a:lnTo>
                    <a:pt x="888398" y="147344"/>
                  </a:lnTo>
                  <a:lnTo>
                    <a:pt x="888398" y="169013"/>
                  </a:lnTo>
                  <a:lnTo>
                    <a:pt x="1070411" y="169013"/>
                  </a:lnTo>
                  <a:lnTo>
                    <a:pt x="1070411" y="190681"/>
                  </a:lnTo>
                  <a:lnTo>
                    <a:pt x="1144083" y="190681"/>
                  </a:lnTo>
                  <a:lnTo>
                    <a:pt x="1144083" y="203682"/>
                  </a:lnTo>
                  <a:lnTo>
                    <a:pt x="1343431" y="203682"/>
                  </a:lnTo>
                  <a:lnTo>
                    <a:pt x="1343431" y="225350"/>
                  </a:lnTo>
                  <a:lnTo>
                    <a:pt x="1447439" y="225350"/>
                  </a:lnTo>
                  <a:lnTo>
                    <a:pt x="1447439" y="242685"/>
                  </a:lnTo>
                  <a:lnTo>
                    <a:pt x="1573115" y="242685"/>
                  </a:lnTo>
                  <a:lnTo>
                    <a:pt x="1573115" y="281688"/>
                  </a:lnTo>
                  <a:lnTo>
                    <a:pt x="1755128" y="281688"/>
                  </a:lnTo>
                  <a:lnTo>
                    <a:pt x="1755128" y="294688"/>
                  </a:lnTo>
                  <a:lnTo>
                    <a:pt x="1863469" y="294688"/>
                  </a:lnTo>
                  <a:lnTo>
                    <a:pt x="1863469" y="333691"/>
                  </a:lnTo>
                  <a:lnTo>
                    <a:pt x="2045482" y="333691"/>
                  </a:lnTo>
                  <a:lnTo>
                    <a:pt x="2045482" y="368361"/>
                  </a:lnTo>
                  <a:lnTo>
                    <a:pt x="2149490" y="368361"/>
                  </a:lnTo>
                  <a:lnTo>
                    <a:pt x="2158157" y="377028"/>
                  </a:lnTo>
                  <a:lnTo>
                    <a:pt x="2171158" y="377028"/>
                  </a:lnTo>
                  <a:lnTo>
                    <a:pt x="2171158" y="377028"/>
                  </a:lnTo>
                  <a:lnTo>
                    <a:pt x="2171158" y="424698"/>
                  </a:lnTo>
                  <a:lnTo>
                    <a:pt x="2470180" y="424698"/>
                  </a:lnTo>
                  <a:lnTo>
                    <a:pt x="2470180" y="446366"/>
                  </a:lnTo>
                  <a:lnTo>
                    <a:pt x="2543852" y="446366"/>
                  </a:lnTo>
                  <a:lnTo>
                    <a:pt x="2543852" y="498370"/>
                  </a:lnTo>
                  <a:lnTo>
                    <a:pt x="2712864" y="498370"/>
                  </a:lnTo>
                  <a:lnTo>
                    <a:pt x="2712864" y="511371"/>
                  </a:lnTo>
                  <a:lnTo>
                    <a:pt x="2855875" y="511371"/>
                  </a:lnTo>
                  <a:lnTo>
                    <a:pt x="2877543" y="533039"/>
                  </a:lnTo>
                  <a:lnTo>
                    <a:pt x="2994552" y="533039"/>
                  </a:lnTo>
                  <a:lnTo>
                    <a:pt x="2994552" y="580709"/>
                  </a:lnTo>
                  <a:lnTo>
                    <a:pt x="3163564" y="580709"/>
                  </a:lnTo>
                  <a:lnTo>
                    <a:pt x="3163564" y="611045"/>
                  </a:lnTo>
                  <a:lnTo>
                    <a:pt x="3310908" y="611045"/>
                  </a:lnTo>
                  <a:lnTo>
                    <a:pt x="3310908" y="645714"/>
                  </a:lnTo>
                  <a:lnTo>
                    <a:pt x="3423583" y="645714"/>
                  </a:lnTo>
                  <a:lnTo>
                    <a:pt x="3427917" y="650048"/>
                  </a:lnTo>
                  <a:lnTo>
                    <a:pt x="3579594" y="650048"/>
                  </a:lnTo>
                  <a:lnTo>
                    <a:pt x="3579594" y="689051"/>
                  </a:lnTo>
                  <a:lnTo>
                    <a:pt x="3692269" y="689051"/>
                  </a:lnTo>
                  <a:lnTo>
                    <a:pt x="3692269" y="719386"/>
                  </a:lnTo>
                  <a:lnTo>
                    <a:pt x="3757274" y="719386"/>
                  </a:lnTo>
                  <a:lnTo>
                    <a:pt x="3757274" y="767056"/>
                  </a:lnTo>
                  <a:lnTo>
                    <a:pt x="3861281" y="767056"/>
                  </a:lnTo>
                  <a:lnTo>
                    <a:pt x="3861281" y="780057"/>
                  </a:lnTo>
                  <a:lnTo>
                    <a:pt x="3939287" y="780057"/>
                  </a:lnTo>
                  <a:lnTo>
                    <a:pt x="3939287" y="793058"/>
                  </a:lnTo>
                  <a:lnTo>
                    <a:pt x="4116967" y="793058"/>
                  </a:lnTo>
                  <a:lnTo>
                    <a:pt x="4116967" y="827727"/>
                  </a:lnTo>
                  <a:lnTo>
                    <a:pt x="4337983" y="827727"/>
                  </a:lnTo>
                  <a:lnTo>
                    <a:pt x="4342317" y="832061"/>
                  </a:lnTo>
                  <a:lnTo>
                    <a:pt x="4511329" y="832061"/>
                  </a:lnTo>
                  <a:lnTo>
                    <a:pt x="4511329" y="884065"/>
                  </a:lnTo>
                  <a:lnTo>
                    <a:pt x="4641338" y="884065"/>
                  </a:lnTo>
                </a:path>
              </a:pathLst>
            </a:custGeom>
            <a:noFill/>
            <a:ln w="28575">
              <a:solidFill>
                <a:schemeClr val="accent1"/>
              </a:solidFill>
              <a:miter lim="800000"/>
              <a:headEnd/>
              <a:tailEnd/>
            </a:ln>
          </p:spPr>
          <p:txBody>
            <a:bodyPr rtlCol="0" anchor="ctr"/>
            <a:lstStyle/>
            <a:p>
              <a:pPr algn="ctr"/>
              <a:endParaRPr lang="en-US"/>
            </a:p>
          </p:txBody>
        </p:sp>
        <p:sp>
          <p:nvSpPr>
            <p:cNvPr id="9234" name="Freeform: Shape 9233">
              <a:extLst>
                <a:ext uri="{FF2B5EF4-FFF2-40B4-BE49-F238E27FC236}">
                  <a16:creationId xmlns:a16="http://schemas.microsoft.com/office/drawing/2014/main" id="{879A4583-D094-4950-7AFF-2451B2F583D8}"/>
                </a:ext>
              </a:extLst>
            </p:cNvPr>
            <p:cNvSpPr/>
            <p:nvPr/>
          </p:nvSpPr>
          <p:spPr bwMode="auto">
            <a:xfrm>
              <a:off x="6067109" y="2470180"/>
              <a:ext cx="3904618" cy="1048743"/>
            </a:xfrm>
            <a:custGeom>
              <a:avLst/>
              <a:gdLst>
                <a:gd name="connsiteX0" fmla="*/ 0 w 3904618"/>
                <a:gd name="connsiteY0" fmla="*/ 0 h 1048743"/>
                <a:gd name="connsiteX1" fmla="*/ 294688 w 3904618"/>
                <a:gd name="connsiteY1" fmla="*/ 0 h 1048743"/>
                <a:gd name="connsiteX2" fmla="*/ 294688 w 3904618"/>
                <a:gd name="connsiteY2" fmla="*/ 69338 h 1048743"/>
                <a:gd name="connsiteX3" fmla="*/ 476701 w 3904618"/>
                <a:gd name="connsiteY3" fmla="*/ 69338 h 1048743"/>
                <a:gd name="connsiteX4" fmla="*/ 481035 w 3904618"/>
                <a:gd name="connsiteY4" fmla="*/ 73672 h 1048743"/>
                <a:gd name="connsiteX5" fmla="*/ 559041 w 3904618"/>
                <a:gd name="connsiteY5" fmla="*/ 73672 h 1048743"/>
                <a:gd name="connsiteX6" fmla="*/ 559041 w 3904618"/>
                <a:gd name="connsiteY6" fmla="*/ 86673 h 1048743"/>
                <a:gd name="connsiteX7" fmla="*/ 719386 w 3904618"/>
                <a:gd name="connsiteY7" fmla="*/ 86673 h 1048743"/>
                <a:gd name="connsiteX8" fmla="*/ 719386 w 3904618"/>
                <a:gd name="connsiteY8" fmla="*/ 108341 h 1048743"/>
                <a:gd name="connsiteX9" fmla="*/ 1100747 w 3904618"/>
                <a:gd name="connsiteY9" fmla="*/ 108341 h 1048743"/>
                <a:gd name="connsiteX10" fmla="*/ 1100747 w 3904618"/>
                <a:gd name="connsiteY10" fmla="*/ 138677 h 1048743"/>
                <a:gd name="connsiteX11" fmla="*/ 1278427 w 3904618"/>
                <a:gd name="connsiteY11" fmla="*/ 138677 h 1048743"/>
                <a:gd name="connsiteX12" fmla="*/ 1278427 w 3904618"/>
                <a:gd name="connsiteY12" fmla="*/ 169012 h 1048743"/>
                <a:gd name="connsiteX13" fmla="*/ 1512444 w 3904618"/>
                <a:gd name="connsiteY13" fmla="*/ 169012 h 1048743"/>
                <a:gd name="connsiteX14" fmla="*/ 1538446 w 3904618"/>
                <a:gd name="connsiteY14" fmla="*/ 195014 h 1048743"/>
                <a:gd name="connsiteX15" fmla="*/ 2318502 w 3904618"/>
                <a:gd name="connsiteY15" fmla="*/ 195014 h 1048743"/>
                <a:gd name="connsiteX16" fmla="*/ 2318502 w 3904618"/>
                <a:gd name="connsiteY16" fmla="*/ 294688 h 1048743"/>
                <a:gd name="connsiteX17" fmla="*/ 2413843 w 3904618"/>
                <a:gd name="connsiteY17" fmla="*/ 294688 h 1048743"/>
                <a:gd name="connsiteX18" fmla="*/ 2413843 w 3904618"/>
                <a:gd name="connsiteY18" fmla="*/ 381361 h 1048743"/>
                <a:gd name="connsiteX19" fmla="*/ 2699864 w 3904618"/>
                <a:gd name="connsiteY19" fmla="*/ 381361 h 1048743"/>
                <a:gd name="connsiteX20" fmla="*/ 2699864 w 3904618"/>
                <a:gd name="connsiteY20" fmla="*/ 520038 h 1048743"/>
                <a:gd name="connsiteX21" fmla="*/ 3219901 w 3904618"/>
                <a:gd name="connsiteY21" fmla="*/ 520038 h 1048743"/>
                <a:gd name="connsiteX22" fmla="*/ 3219901 w 3904618"/>
                <a:gd name="connsiteY22" fmla="*/ 1048743 h 1048743"/>
                <a:gd name="connsiteX23" fmla="*/ 3904618 w 3904618"/>
                <a:gd name="connsiteY23" fmla="*/ 1048743 h 104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04618" h="1048743">
                  <a:moveTo>
                    <a:pt x="0" y="0"/>
                  </a:moveTo>
                  <a:lnTo>
                    <a:pt x="294688" y="0"/>
                  </a:lnTo>
                  <a:lnTo>
                    <a:pt x="294688" y="69338"/>
                  </a:lnTo>
                  <a:lnTo>
                    <a:pt x="476701" y="69338"/>
                  </a:lnTo>
                  <a:lnTo>
                    <a:pt x="481035" y="73672"/>
                  </a:lnTo>
                  <a:lnTo>
                    <a:pt x="559041" y="73672"/>
                  </a:lnTo>
                  <a:lnTo>
                    <a:pt x="559041" y="86673"/>
                  </a:lnTo>
                  <a:lnTo>
                    <a:pt x="719386" y="86673"/>
                  </a:lnTo>
                  <a:lnTo>
                    <a:pt x="719386" y="108341"/>
                  </a:lnTo>
                  <a:lnTo>
                    <a:pt x="1100747" y="108341"/>
                  </a:lnTo>
                  <a:lnTo>
                    <a:pt x="1100747" y="138677"/>
                  </a:lnTo>
                  <a:lnTo>
                    <a:pt x="1278427" y="138677"/>
                  </a:lnTo>
                  <a:lnTo>
                    <a:pt x="1278427" y="169012"/>
                  </a:lnTo>
                  <a:lnTo>
                    <a:pt x="1512444" y="169012"/>
                  </a:lnTo>
                  <a:lnTo>
                    <a:pt x="1538446" y="195014"/>
                  </a:lnTo>
                  <a:lnTo>
                    <a:pt x="2318502" y="195014"/>
                  </a:lnTo>
                  <a:lnTo>
                    <a:pt x="2318502" y="294688"/>
                  </a:lnTo>
                  <a:lnTo>
                    <a:pt x="2413843" y="294688"/>
                  </a:lnTo>
                  <a:lnTo>
                    <a:pt x="2413843" y="381361"/>
                  </a:lnTo>
                  <a:lnTo>
                    <a:pt x="2699864" y="381361"/>
                  </a:lnTo>
                  <a:lnTo>
                    <a:pt x="2699864" y="520038"/>
                  </a:lnTo>
                  <a:lnTo>
                    <a:pt x="3219901" y="520038"/>
                  </a:lnTo>
                  <a:lnTo>
                    <a:pt x="3219901" y="1048743"/>
                  </a:lnTo>
                  <a:lnTo>
                    <a:pt x="3904618" y="1048743"/>
                  </a:lnTo>
                </a:path>
              </a:pathLst>
            </a:custGeom>
            <a:noFill/>
            <a:ln w="28575">
              <a:solidFill>
                <a:schemeClr val="accent1"/>
              </a:solidFill>
              <a:miter lim="800000"/>
              <a:headEnd/>
              <a:tailEnd/>
            </a:ln>
          </p:spPr>
          <p:txBody>
            <a:bodyPr rtlCol="0" anchor="ctr"/>
            <a:lstStyle/>
            <a:p>
              <a:pPr algn="ctr"/>
              <a:endParaRPr lang="en-US"/>
            </a:p>
          </p:txBody>
        </p: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DESTINY-Breast09: </a:t>
            </a:r>
            <a:r>
              <a:rPr lang="en-US" dirty="0"/>
              <a:t>PFS (BICR)</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LBA1008. Reproduced with permission.</a:t>
            </a:r>
          </a:p>
        </p:txBody>
      </p:sp>
      <p:graphicFrame>
        <p:nvGraphicFramePr>
          <p:cNvPr id="2" name="Group 3">
            <a:extLst>
              <a:ext uri="{FF2B5EF4-FFF2-40B4-BE49-F238E27FC236}">
                <a16:creationId xmlns:a16="http://schemas.microsoft.com/office/drawing/2014/main" id="{B041C5D7-B520-E89F-DD2F-441F977EB1BE}"/>
              </a:ext>
            </a:extLst>
          </p:cNvPr>
          <p:cNvGraphicFramePr>
            <a:graphicFrameLocks/>
          </p:cNvGraphicFramePr>
          <p:nvPr>
            <p:extLst>
              <p:ext uri="{D42A27DB-BD31-4B8C-83A1-F6EECF244321}">
                <p14:modId xmlns:p14="http://schemas.microsoft.com/office/powerpoint/2010/main" val="2458747589"/>
              </p:ext>
            </p:extLst>
          </p:nvPr>
        </p:nvGraphicFramePr>
        <p:xfrm>
          <a:off x="6948054" y="969375"/>
          <a:ext cx="4826431" cy="1268000"/>
        </p:xfrm>
        <a:graphic>
          <a:graphicData uri="http://schemas.openxmlformats.org/drawingml/2006/table">
            <a:tbl>
              <a:tblPr/>
              <a:tblGrid>
                <a:gridCol w="2098964">
                  <a:extLst>
                    <a:ext uri="{9D8B030D-6E8A-4147-A177-3AD203B41FA5}">
                      <a16:colId xmlns:a16="http://schemas.microsoft.com/office/drawing/2014/main" val="20000"/>
                    </a:ext>
                  </a:extLst>
                </a:gridCol>
                <a:gridCol w="1319758">
                  <a:extLst>
                    <a:ext uri="{9D8B030D-6E8A-4147-A177-3AD203B41FA5}">
                      <a16:colId xmlns:a16="http://schemas.microsoft.com/office/drawing/2014/main" val="20001"/>
                    </a:ext>
                  </a:extLst>
                </a:gridCol>
                <a:gridCol w="1407709">
                  <a:extLst>
                    <a:ext uri="{9D8B030D-6E8A-4147-A177-3AD203B41FA5}">
                      <a16:colId xmlns:a16="http://schemas.microsoft.com/office/drawing/2014/main" val="20002"/>
                    </a:ext>
                  </a:extLst>
                </a:gridCol>
              </a:tblGrid>
              <a:tr h="1698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T-DXd + P</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THP</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40.7 (36.5-NE)</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26.9 (21.8-NE)</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Stratified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0.56 (0.44-0.71)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a:t>
                      </a:r>
                      <a:r>
                        <a:rPr kumimoji="0" lang="en-US" sz="1400" b="0" i="1"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P</a:t>
                      </a: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 &lt; .00001)</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02903736"/>
                  </a:ext>
                </a:extLst>
              </a:tr>
            </a:tbl>
          </a:graphicData>
        </a:graphic>
      </p:graphicFrame>
      <p:sp>
        <p:nvSpPr>
          <p:cNvPr id="4" name="TextBox 3">
            <a:extLst>
              <a:ext uri="{FF2B5EF4-FFF2-40B4-BE49-F238E27FC236}">
                <a16:creationId xmlns:a16="http://schemas.microsoft.com/office/drawing/2014/main" id="{DDE1A7CC-8CC5-F001-C960-5FF472DFA906}"/>
              </a:ext>
            </a:extLst>
          </p:cNvPr>
          <p:cNvSpPr txBox="1"/>
          <p:nvPr/>
        </p:nvSpPr>
        <p:spPr bwMode="auto">
          <a:xfrm>
            <a:off x="523875" y="5528982"/>
            <a:ext cx="10958328" cy="83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Aft>
                <a:spcPts val="500"/>
              </a:spcAft>
              <a:buClrTx/>
              <a:buFont typeface="Wingdings" panose="05000000000000000000" pitchFamily="2" charset="2"/>
              <a:buChar char="§"/>
            </a:pPr>
            <a:r>
              <a:rPr lang="en-US" sz="1600" b="0" dirty="0">
                <a:solidFill>
                  <a:schemeClr val="bg1"/>
                </a:solidFill>
                <a:latin typeface="Calibri" panose="020F0502020204030204" pitchFamily="34" charset="0"/>
              </a:rPr>
              <a:t>PFS benefit was consistently in favor of T-DXd + P vs THP across prespecified subgroups, including all stratification factors</a:t>
            </a:r>
            <a:endParaRPr lang="en-US" sz="1600" dirty="0">
              <a:solidFill>
                <a:schemeClr val="bg1"/>
              </a:solidFill>
              <a:latin typeface="Calibri" panose="020F0502020204030204" pitchFamily="34" charset="0"/>
            </a:endParaRPr>
          </a:p>
          <a:p>
            <a:pPr marL="742950" lvl="1" indent="-285750">
              <a:spcAft>
                <a:spcPts val="500"/>
              </a:spcAft>
              <a:buFont typeface="Calibri" panose="020F0502020204030204" pitchFamily="34" charset="0"/>
              <a:buChar char="‒"/>
            </a:pPr>
            <a:r>
              <a:rPr lang="en-US" sz="1400" b="0" dirty="0">
                <a:solidFill>
                  <a:schemeClr val="bg1"/>
                </a:solidFill>
                <a:latin typeface="Calibri" panose="020F0502020204030204" pitchFamily="34" charset="0"/>
              </a:rPr>
              <a:t>PFS benefit seen regardless of previous treatment status, HR status, </a:t>
            </a:r>
            <a:r>
              <a:rPr lang="en-US" sz="1400" b="0" i="1" dirty="0">
                <a:solidFill>
                  <a:schemeClr val="bg1"/>
                </a:solidFill>
                <a:latin typeface="Calibri" panose="020F0502020204030204" pitchFamily="34" charset="0"/>
              </a:rPr>
              <a:t>PIK3CA</a:t>
            </a:r>
            <a:r>
              <a:rPr lang="en-US" sz="1400" b="0" dirty="0">
                <a:solidFill>
                  <a:schemeClr val="bg1"/>
                </a:solidFill>
                <a:latin typeface="Calibri" panose="020F0502020204030204" pitchFamily="34" charset="0"/>
              </a:rPr>
              <a:t> mutation status, age, geographic region, brain metastases at baseline, and prior exposure to HER2-directed therapies or </a:t>
            </a:r>
            <a:r>
              <a:rPr lang="en-US" sz="1400" b="0" dirty="0" err="1">
                <a:solidFill>
                  <a:schemeClr val="bg1"/>
                </a:solidFill>
                <a:latin typeface="Calibri" panose="020F0502020204030204" pitchFamily="34" charset="0"/>
              </a:rPr>
              <a:t>pertuzumab</a:t>
            </a:r>
            <a:endParaRPr lang="en-US" sz="1400" b="0" dirty="0">
              <a:solidFill>
                <a:schemeClr val="bg1"/>
              </a:solidFill>
              <a:latin typeface="Calibri" panose="020F0502020204030204" pitchFamily="34" charset="0"/>
            </a:endParaRPr>
          </a:p>
        </p:txBody>
      </p:sp>
      <p:sp>
        <p:nvSpPr>
          <p:cNvPr id="5" name="Freeform: Shape 4">
            <a:extLst>
              <a:ext uri="{FF2B5EF4-FFF2-40B4-BE49-F238E27FC236}">
                <a16:creationId xmlns:a16="http://schemas.microsoft.com/office/drawing/2014/main" id="{110976E2-074D-5F30-82AD-DFD1D955B59F}"/>
              </a:ext>
            </a:extLst>
          </p:cNvPr>
          <p:cNvSpPr/>
          <p:nvPr/>
        </p:nvSpPr>
        <p:spPr bwMode="auto">
          <a:xfrm>
            <a:off x="1439383" y="1548175"/>
            <a:ext cx="9255967" cy="2985796"/>
          </a:xfrm>
          <a:custGeom>
            <a:avLst/>
            <a:gdLst>
              <a:gd name="connsiteX0" fmla="*/ 0 w 9255967"/>
              <a:gd name="connsiteY0" fmla="*/ 0 h 2985796"/>
              <a:gd name="connsiteX1" fmla="*/ 0 w 9255967"/>
              <a:gd name="connsiteY1" fmla="*/ 2985796 h 2985796"/>
              <a:gd name="connsiteX2" fmla="*/ 9255967 w 9255967"/>
              <a:gd name="connsiteY2" fmla="*/ 2985796 h 2985796"/>
            </a:gdLst>
            <a:ahLst/>
            <a:cxnLst>
              <a:cxn ang="0">
                <a:pos x="connsiteX0" y="connsiteY0"/>
              </a:cxn>
              <a:cxn ang="0">
                <a:pos x="connsiteX1" y="connsiteY1"/>
              </a:cxn>
              <a:cxn ang="0">
                <a:pos x="connsiteX2" y="connsiteY2"/>
              </a:cxn>
            </a:cxnLst>
            <a:rect l="l" t="t" r="r" b="b"/>
            <a:pathLst>
              <a:path w="9255967" h="2985796">
                <a:moveTo>
                  <a:pt x="0" y="0"/>
                </a:moveTo>
                <a:lnTo>
                  <a:pt x="0" y="2985796"/>
                </a:lnTo>
                <a:lnTo>
                  <a:pt x="9255967" y="2985796"/>
                </a:lnTo>
              </a:path>
            </a:pathLst>
          </a:custGeom>
          <a:noFill/>
          <a:ln w="28575">
            <a:solidFill>
              <a:schemeClr val="bg1"/>
            </a:solidFill>
            <a:miter lim="800000"/>
            <a:headEnd/>
            <a:tailEnd/>
          </a:ln>
        </p:spPr>
        <p:txBody>
          <a:bodyPr rtlCol="0" anchor="ctr"/>
          <a:lstStyle/>
          <a:p>
            <a:pPr algn="ctr"/>
            <a:endParaRPr lang="en-US"/>
          </a:p>
        </p:txBody>
      </p:sp>
      <p:grpSp>
        <p:nvGrpSpPr>
          <p:cNvPr id="13" name="Group 12">
            <a:extLst>
              <a:ext uri="{FF2B5EF4-FFF2-40B4-BE49-F238E27FC236}">
                <a16:creationId xmlns:a16="http://schemas.microsoft.com/office/drawing/2014/main" id="{058C4D88-61A0-BF25-FE99-69983FC86C35}"/>
              </a:ext>
            </a:extLst>
          </p:cNvPr>
          <p:cNvGrpSpPr/>
          <p:nvPr/>
        </p:nvGrpSpPr>
        <p:grpSpPr>
          <a:xfrm>
            <a:off x="1352299" y="1546685"/>
            <a:ext cx="96415" cy="2987286"/>
            <a:chOff x="1352940" y="1603375"/>
            <a:chExt cx="105747" cy="2987286"/>
          </a:xfrm>
        </p:grpSpPr>
        <p:cxnSp>
          <p:nvCxnSpPr>
            <p:cNvPr id="7" name="Straight Connector 6">
              <a:extLst>
                <a:ext uri="{FF2B5EF4-FFF2-40B4-BE49-F238E27FC236}">
                  <a16:creationId xmlns:a16="http://schemas.microsoft.com/office/drawing/2014/main" id="{91688467-14C8-B47F-5870-FEF26A878605}"/>
                </a:ext>
              </a:extLst>
            </p:cNvPr>
            <p:cNvCxnSpPr>
              <a:cxnSpLocks/>
            </p:cNvCxnSpPr>
            <p:nvPr/>
          </p:nvCxnSpPr>
          <p:spPr bwMode="auto">
            <a:xfrm>
              <a:off x="1352940" y="1603375"/>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03BEB885-843B-71A8-C5B0-4CBA40959622}"/>
                </a:ext>
              </a:extLst>
            </p:cNvPr>
            <p:cNvCxnSpPr>
              <a:cxnSpLocks/>
            </p:cNvCxnSpPr>
            <p:nvPr/>
          </p:nvCxnSpPr>
          <p:spPr bwMode="auto">
            <a:xfrm>
              <a:off x="1352940" y="2200832"/>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3FE3F417-5BE0-00F0-4AD6-1CA6FAD9731B}"/>
                </a:ext>
              </a:extLst>
            </p:cNvPr>
            <p:cNvCxnSpPr>
              <a:cxnSpLocks/>
            </p:cNvCxnSpPr>
            <p:nvPr/>
          </p:nvCxnSpPr>
          <p:spPr bwMode="auto">
            <a:xfrm>
              <a:off x="1352940" y="2798289"/>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E32FDB87-A4A6-BF65-18A4-99D3B6D47703}"/>
                </a:ext>
              </a:extLst>
            </p:cNvPr>
            <p:cNvCxnSpPr>
              <a:cxnSpLocks/>
            </p:cNvCxnSpPr>
            <p:nvPr/>
          </p:nvCxnSpPr>
          <p:spPr bwMode="auto">
            <a:xfrm>
              <a:off x="1352940" y="3395746"/>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DA0D4FA6-7F52-CE58-7544-C181AA22DB2C}"/>
                </a:ext>
              </a:extLst>
            </p:cNvPr>
            <p:cNvCxnSpPr>
              <a:cxnSpLocks/>
            </p:cNvCxnSpPr>
            <p:nvPr/>
          </p:nvCxnSpPr>
          <p:spPr bwMode="auto">
            <a:xfrm>
              <a:off x="1352940" y="3993203"/>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FCDF74D-4044-E9AF-2434-D1123171700E}"/>
                </a:ext>
              </a:extLst>
            </p:cNvPr>
            <p:cNvCxnSpPr>
              <a:cxnSpLocks/>
            </p:cNvCxnSpPr>
            <p:nvPr/>
          </p:nvCxnSpPr>
          <p:spPr bwMode="auto">
            <a:xfrm>
              <a:off x="1352940" y="4590661"/>
              <a:ext cx="10574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BAD6F8B7-C9B8-D980-C8F3-DBFBC10EED02}"/>
              </a:ext>
            </a:extLst>
          </p:cNvPr>
          <p:cNvGrpSpPr/>
          <p:nvPr/>
        </p:nvGrpSpPr>
        <p:grpSpPr>
          <a:xfrm>
            <a:off x="1439383" y="4533945"/>
            <a:ext cx="9258005" cy="76811"/>
            <a:chOff x="1449356" y="4590635"/>
            <a:chExt cx="9258005" cy="76811"/>
          </a:xfrm>
        </p:grpSpPr>
        <p:grpSp>
          <p:nvGrpSpPr>
            <p:cNvPr id="14" name="Group 13">
              <a:extLst>
                <a:ext uri="{FF2B5EF4-FFF2-40B4-BE49-F238E27FC236}">
                  <a16:creationId xmlns:a16="http://schemas.microsoft.com/office/drawing/2014/main" id="{C1F93165-2373-AEE3-D19F-14F22E5FF467}"/>
                </a:ext>
              </a:extLst>
            </p:cNvPr>
            <p:cNvGrpSpPr/>
            <p:nvPr/>
          </p:nvGrpSpPr>
          <p:grpSpPr>
            <a:xfrm rot="5400000">
              <a:off x="2862333" y="3177658"/>
              <a:ext cx="72756" cy="2898709"/>
              <a:chOff x="1352940" y="1603375"/>
              <a:chExt cx="105747" cy="2987286"/>
            </a:xfrm>
          </p:grpSpPr>
          <p:cxnSp>
            <p:nvCxnSpPr>
              <p:cNvPr id="15" name="Straight Connector 14">
                <a:extLst>
                  <a:ext uri="{FF2B5EF4-FFF2-40B4-BE49-F238E27FC236}">
                    <a16:creationId xmlns:a16="http://schemas.microsoft.com/office/drawing/2014/main" id="{46A1A8A0-D8A3-1C8D-8FCF-0D23CC1E67CD}"/>
                  </a:ext>
                </a:extLst>
              </p:cNvPr>
              <p:cNvCxnSpPr>
                <a:cxnSpLocks/>
              </p:cNvCxnSpPr>
              <p:nvPr/>
            </p:nvCxnSpPr>
            <p:spPr bwMode="auto">
              <a:xfrm>
                <a:off x="1352940" y="1603375"/>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D9BE817-AC61-0933-C189-3D09FA028B2E}"/>
                  </a:ext>
                </a:extLst>
              </p:cNvPr>
              <p:cNvCxnSpPr>
                <a:cxnSpLocks/>
              </p:cNvCxnSpPr>
              <p:nvPr/>
            </p:nvCxnSpPr>
            <p:spPr bwMode="auto">
              <a:xfrm>
                <a:off x="1352940" y="2200832"/>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90D4C1AD-A157-94FA-DFB6-C303FD455048}"/>
                  </a:ext>
                </a:extLst>
              </p:cNvPr>
              <p:cNvCxnSpPr>
                <a:cxnSpLocks/>
              </p:cNvCxnSpPr>
              <p:nvPr/>
            </p:nvCxnSpPr>
            <p:spPr bwMode="auto">
              <a:xfrm>
                <a:off x="1352940" y="2798289"/>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43D729F-C3CD-6B58-D795-D64F238FF96D}"/>
                  </a:ext>
                </a:extLst>
              </p:cNvPr>
              <p:cNvCxnSpPr>
                <a:cxnSpLocks/>
              </p:cNvCxnSpPr>
              <p:nvPr/>
            </p:nvCxnSpPr>
            <p:spPr bwMode="auto">
              <a:xfrm>
                <a:off x="1352940" y="3395746"/>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712B636-52AF-77CC-31BF-F43BD1608329}"/>
                  </a:ext>
                </a:extLst>
              </p:cNvPr>
              <p:cNvCxnSpPr>
                <a:cxnSpLocks/>
              </p:cNvCxnSpPr>
              <p:nvPr/>
            </p:nvCxnSpPr>
            <p:spPr bwMode="auto">
              <a:xfrm>
                <a:off x="1352940" y="3993203"/>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048BA91-7A8A-79B7-A218-F9818133C950}"/>
                  </a:ext>
                </a:extLst>
              </p:cNvPr>
              <p:cNvCxnSpPr>
                <a:cxnSpLocks/>
              </p:cNvCxnSpPr>
              <p:nvPr/>
            </p:nvCxnSpPr>
            <p:spPr bwMode="auto">
              <a:xfrm>
                <a:off x="1352940" y="4590661"/>
                <a:ext cx="10574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F923BDBF-C568-7470-C596-3DF30E3A75A0}"/>
                </a:ext>
              </a:extLst>
            </p:cNvPr>
            <p:cNvGrpSpPr/>
            <p:nvPr/>
          </p:nvGrpSpPr>
          <p:grpSpPr>
            <a:xfrm rot="5400000">
              <a:off x="6340784" y="3181713"/>
              <a:ext cx="72756" cy="2898709"/>
              <a:chOff x="1352940" y="1603375"/>
              <a:chExt cx="105747" cy="2987286"/>
            </a:xfrm>
          </p:grpSpPr>
          <p:cxnSp>
            <p:nvCxnSpPr>
              <p:cNvPr id="22" name="Straight Connector 21">
                <a:extLst>
                  <a:ext uri="{FF2B5EF4-FFF2-40B4-BE49-F238E27FC236}">
                    <a16:creationId xmlns:a16="http://schemas.microsoft.com/office/drawing/2014/main" id="{29363F86-592B-5B7B-0A7C-282798587A90}"/>
                  </a:ext>
                </a:extLst>
              </p:cNvPr>
              <p:cNvCxnSpPr>
                <a:cxnSpLocks/>
              </p:cNvCxnSpPr>
              <p:nvPr/>
            </p:nvCxnSpPr>
            <p:spPr bwMode="auto">
              <a:xfrm>
                <a:off x="1352940" y="1603375"/>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344F603-1C2C-A898-1D5A-C43521E418FA}"/>
                  </a:ext>
                </a:extLst>
              </p:cNvPr>
              <p:cNvCxnSpPr>
                <a:cxnSpLocks/>
              </p:cNvCxnSpPr>
              <p:nvPr/>
            </p:nvCxnSpPr>
            <p:spPr bwMode="auto">
              <a:xfrm>
                <a:off x="1352940" y="2200832"/>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B57502F-50FE-648E-F08E-5227280EC9E2}"/>
                  </a:ext>
                </a:extLst>
              </p:cNvPr>
              <p:cNvCxnSpPr>
                <a:cxnSpLocks/>
              </p:cNvCxnSpPr>
              <p:nvPr/>
            </p:nvCxnSpPr>
            <p:spPr bwMode="auto">
              <a:xfrm>
                <a:off x="1352940" y="2798289"/>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192F2BD-5893-36BA-4C21-6D0F49B7BD56}"/>
                  </a:ext>
                </a:extLst>
              </p:cNvPr>
              <p:cNvCxnSpPr>
                <a:cxnSpLocks/>
              </p:cNvCxnSpPr>
              <p:nvPr/>
            </p:nvCxnSpPr>
            <p:spPr bwMode="auto">
              <a:xfrm>
                <a:off x="1352940" y="3395746"/>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EC05D8D-5C17-17AC-4D4C-4FD68BFABE96}"/>
                  </a:ext>
                </a:extLst>
              </p:cNvPr>
              <p:cNvCxnSpPr>
                <a:cxnSpLocks/>
              </p:cNvCxnSpPr>
              <p:nvPr/>
            </p:nvCxnSpPr>
            <p:spPr bwMode="auto">
              <a:xfrm>
                <a:off x="1352940" y="3993203"/>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1DB96DB-28CB-15B5-31D4-0F62675DBF98}"/>
                  </a:ext>
                </a:extLst>
              </p:cNvPr>
              <p:cNvCxnSpPr>
                <a:cxnSpLocks/>
              </p:cNvCxnSpPr>
              <p:nvPr/>
            </p:nvCxnSpPr>
            <p:spPr bwMode="auto">
              <a:xfrm>
                <a:off x="1352940" y="4590661"/>
                <a:ext cx="10574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8089CC84-2D78-85EA-6A31-40330D04436B}"/>
                </a:ext>
              </a:extLst>
            </p:cNvPr>
            <p:cNvGrpSpPr/>
            <p:nvPr/>
          </p:nvGrpSpPr>
          <p:grpSpPr>
            <a:xfrm rot="5400000">
              <a:off x="9511500" y="3467531"/>
              <a:ext cx="72756" cy="2318967"/>
              <a:chOff x="1352940" y="2200832"/>
              <a:chExt cx="105747" cy="2389829"/>
            </a:xfrm>
          </p:grpSpPr>
          <p:cxnSp>
            <p:nvCxnSpPr>
              <p:cNvPr id="30" name="Straight Connector 29">
                <a:extLst>
                  <a:ext uri="{FF2B5EF4-FFF2-40B4-BE49-F238E27FC236}">
                    <a16:creationId xmlns:a16="http://schemas.microsoft.com/office/drawing/2014/main" id="{3CC33FF7-4965-D4CB-4B97-4DF9779F8F31}"/>
                  </a:ext>
                </a:extLst>
              </p:cNvPr>
              <p:cNvCxnSpPr>
                <a:cxnSpLocks/>
              </p:cNvCxnSpPr>
              <p:nvPr/>
            </p:nvCxnSpPr>
            <p:spPr bwMode="auto">
              <a:xfrm>
                <a:off x="1352940" y="2200832"/>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F7851EF-EB82-85E7-B36E-E2E6D42D6350}"/>
                  </a:ext>
                </a:extLst>
              </p:cNvPr>
              <p:cNvCxnSpPr>
                <a:cxnSpLocks/>
              </p:cNvCxnSpPr>
              <p:nvPr/>
            </p:nvCxnSpPr>
            <p:spPr bwMode="auto">
              <a:xfrm>
                <a:off x="1352940" y="2798289"/>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F8676A0-04C1-5D59-64B0-FE0D567EF201}"/>
                  </a:ext>
                </a:extLst>
              </p:cNvPr>
              <p:cNvCxnSpPr>
                <a:cxnSpLocks/>
              </p:cNvCxnSpPr>
              <p:nvPr/>
            </p:nvCxnSpPr>
            <p:spPr bwMode="auto">
              <a:xfrm>
                <a:off x="1352940" y="3395746"/>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12CBF7E-1C07-6BBC-304F-A76F09F5D749}"/>
                  </a:ext>
                </a:extLst>
              </p:cNvPr>
              <p:cNvCxnSpPr>
                <a:cxnSpLocks/>
              </p:cNvCxnSpPr>
              <p:nvPr/>
            </p:nvCxnSpPr>
            <p:spPr bwMode="auto">
              <a:xfrm>
                <a:off x="1352940" y="3993203"/>
                <a:ext cx="10574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C61CE6B-4045-C1AF-E1EF-340BE9FDA6CD}"/>
                  </a:ext>
                </a:extLst>
              </p:cNvPr>
              <p:cNvCxnSpPr>
                <a:cxnSpLocks/>
              </p:cNvCxnSpPr>
              <p:nvPr/>
            </p:nvCxnSpPr>
            <p:spPr bwMode="auto">
              <a:xfrm>
                <a:off x="1352940" y="4590661"/>
                <a:ext cx="10574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6" name="TextBox 35">
            <a:extLst>
              <a:ext uri="{FF2B5EF4-FFF2-40B4-BE49-F238E27FC236}">
                <a16:creationId xmlns:a16="http://schemas.microsoft.com/office/drawing/2014/main" id="{F6682293-1E67-E4D3-F465-11EA67277B63}"/>
              </a:ext>
            </a:extLst>
          </p:cNvPr>
          <p:cNvSpPr txBox="1"/>
          <p:nvPr/>
        </p:nvSpPr>
        <p:spPr bwMode="auto">
          <a:xfrm>
            <a:off x="914413" y="1372309"/>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7" name="TextBox 36">
            <a:extLst>
              <a:ext uri="{FF2B5EF4-FFF2-40B4-BE49-F238E27FC236}">
                <a16:creationId xmlns:a16="http://schemas.microsoft.com/office/drawing/2014/main" id="{AFC5738D-2A00-812C-63C1-B324B6913EB6}"/>
              </a:ext>
            </a:extLst>
          </p:cNvPr>
          <p:cNvSpPr txBox="1"/>
          <p:nvPr/>
        </p:nvSpPr>
        <p:spPr bwMode="auto">
          <a:xfrm>
            <a:off x="932830" y="1969765"/>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38" name="TextBox 37">
            <a:extLst>
              <a:ext uri="{FF2B5EF4-FFF2-40B4-BE49-F238E27FC236}">
                <a16:creationId xmlns:a16="http://schemas.microsoft.com/office/drawing/2014/main" id="{1A223D33-7539-ABD9-FD7F-0A4BA4636F3F}"/>
              </a:ext>
            </a:extLst>
          </p:cNvPr>
          <p:cNvSpPr txBox="1"/>
          <p:nvPr/>
        </p:nvSpPr>
        <p:spPr bwMode="auto">
          <a:xfrm>
            <a:off x="939535" y="2579661"/>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39" name="TextBox 38">
            <a:extLst>
              <a:ext uri="{FF2B5EF4-FFF2-40B4-BE49-F238E27FC236}">
                <a16:creationId xmlns:a16="http://schemas.microsoft.com/office/drawing/2014/main" id="{0587F342-B2EE-8930-F80A-DFFF8C802CD7}"/>
              </a:ext>
            </a:extLst>
          </p:cNvPr>
          <p:cNvSpPr txBox="1"/>
          <p:nvPr/>
        </p:nvSpPr>
        <p:spPr bwMode="auto">
          <a:xfrm>
            <a:off x="957953" y="3177117"/>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40" name="TextBox 39">
            <a:extLst>
              <a:ext uri="{FF2B5EF4-FFF2-40B4-BE49-F238E27FC236}">
                <a16:creationId xmlns:a16="http://schemas.microsoft.com/office/drawing/2014/main" id="{370A85E6-3C45-9CB9-83A7-71BD7240A92C}"/>
              </a:ext>
            </a:extLst>
          </p:cNvPr>
          <p:cNvSpPr txBox="1"/>
          <p:nvPr/>
        </p:nvSpPr>
        <p:spPr bwMode="auto">
          <a:xfrm>
            <a:off x="951733" y="376213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41" name="TextBox 40">
            <a:extLst>
              <a:ext uri="{FF2B5EF4-FFF2-40B4-BE49-F238E27FC236}">
                <a16:creationId xmlns:a16="http://schemas.microsoft.com/office/drawing/2014/main" id="{961B0DE0-5250-7463-C000-D138882694C1}"/>
              </a:ext>
            </a:extLst>
          </p:cNvPr>
          <p:cNvSpPr txBox="1"/>
          <p:nvPr/>
        </p:nvSpPr>
        <p:spPr bwMode="auto">
          <a:xfrm>
            <a:off x="1125642" y="435958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2" name="TextBox 41">
            <a:extLst>
              <a:ext uri="{FF2B5EF4-FFF2-40B4-BE49-F238E27FC236}">
                <a16:creationId xmlns:a16="http://schemas.microsoft.com/office/drawing/2014/main" id="{91D1141D-F82C-3EC1-A0EB-3573E94BF69B}"/>
              </a:ext>
            </a:extLst>
          </p:cNvPr>
          <p:cNvSpPr txBox="1"/>
          <p:nvPr/>
        </p:nvSpPr>
        <p:spPr bwMode="auto">
          <a:xfrm>
            <a:off x="1294952" y="455044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5F206C3A-0C88-7D11-FE68-267E1E8E8307}"/>
              </a:ext>
            </a:extLst>
          </p:cNvPr>
          <p:cNvSpPr txBox="1"/>
          <p:nvPr/>
        </p:nvSpPr>
        <p:spPr bwMode="auto">
          <a:xfrm>
            <a:off x="1883628" y="455044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44" name="TextBox 43">
            <a:extLst>
              <a:ext uri="{FF2B5EF4-FFF2-40B4-BE49-F238E27FC236}">
                <a16:creationId xmlns:a16="http://schemas.microsoft.com/office/drawing/2014/main" id="{CBD1F8B3-95B6-F18D-ED23-35B97AFE12D3}"/>
              </a:ext>
            </a:extLst>
          </p:cNvPr>
          <p:cNvSpPr txBox="1"/>
          <p:nvPr/>
        </p:nvSpPr>
        <p:spPr bwMode="auto">
          <a:xfrm>
            <a:off x="2441038" y="455044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45" name="TextBox 44">
            <a:extLst>
              <a:ext uri="{FF2B5EF4-FFF2-40B4-BE49-F238E27FC236}">
                <a16:creationId xmlns:a16="http://schemas.microsoft.com/office/drawing/2014/main" id="{79CC4111-65C4-214F-AE13-78D720F06910}"/>
              </a:ext>
            </a:extLst>
          </p:cNvPr>
          <p:cNvSpPr txBox="1"/>
          <p:nvPr/>
        </p:nvSpPr>
        <p:spPr bwMode="auto">
          <a:xfrm>
            <a:off x="3029714" y="455044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46" name="TextBox 45">
            <a:extLst>
              <a:ext uri="{FF2B5EF4-FFF2-40B4-BE49-F238E27FC236}">
                <a16:creationId xmlns:a16="http://schemas.microsoft.com/office/drawing/2014/main" id="{4F93027E-69B8-19C2-68BC-4CAE2FF63D74}"/>
              </a:ext>
            </a:extLst>
          </p:cNvPr>
          <p:cNvSpPr txBox="1"/>
          <p:nvPr/>
        </p:nvSpPr>
        <p:spPr bwMode="auto">
          <a:xfrm>
            <a:off x="3559587" y="45504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47" name="TextBox 46">
            <a:extLst>
              <a:ext uri="{FF2B5EF4-FFF2-40B4-BE49-F238E27FC236}">
                <a16:creationId xmlns:a16="http://schemas.microsoft.com/office/drawing/2014/main" id="{3E1216AF-029A-2C00-08AF-2F53CB53877B}"/>
              </a:ext>
            </a:extLst>
          </p:cNvPr>
          <p:cNvSpPr txBox="1"/>
          <p:nvPr/>
        </p:nvSpPr>
        <p:spPr bwMode="auto">
          <a:xfrm>
            <a:off x="4148263" y="45504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48" name="TextBox 47">
            <a:extLst>
              <a:ext uri="{FF2B5EF4-FFF2-40B4-BE49-F238E27FC236}">
                <a16:creationId xmlns:a16="http://schemas.microsoft.com/office/drawing/2014/main" id="{AB2AAA71-704B-E4F5-271E-A3D8F0237C9D}"/>
              </a:ext>
            </a:extLst>
          </p:cNvPr>
          <p:cNvSpPr txBox="1"/>
          <p:nvPr/>
        </p:nvSpPr>
        <p:spPr bwMode="auto">
          <a:xfrm>
            <a:off x="4705673" y="45504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49" name="TextBox 48">
            <a:extLst>
              <a:ext uri="{FF2B5EF4-FFF2-40B4-BE49-F238E27FC236}">
                <a16:creationId xmlns:a16="http://schemas.microsoft.com/office/drawing/2014/main" id="{6FF1DB81-0CF2-4D87-B068-78C06B2CEAAC}"/>
              </a:ext>
            </a:extLst>
          </p:cNvPr>
          <p:cNvSpPr txBox="1"/>
          <p:nvPr/>
        </p:nvSpPr>
        <p:spPr bwMode="auto">
          <a:xfrm>
            <a:off x="5294349" y="45504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50" name="TextBox 49">
            <a:extLst>
              <a:ext uri="{FF2B5EF4-FFF2-40B4-BE49-F238E27FC236}">
                <a16:creationId xmlns:a16="http://schemas.microsoft.com/office/drawing/2014/main" id="{DF5CBC32-E426-3F83-34AE-44ABE55760E9}"/>
              </a:ext>
            </a:extLst>
          </p:cNvPr>
          <p:cNvSpPr txBox="1"/>
          <p:nvPr/>
        </p:nvSpPr>
        <p:spPr bwMode="auto">
          <a:xfrm>
            <a:off x="5880261" y="45504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51" name="TextBox 50">
            <a:extLst>
              <a:ext uri="{FF2B5EF4-FFF2-40B4-BE49-F238E27FC236}">
                <a16:creationId xmlns:a16="http://schemas.microsoft.com/office/drawing/2014/main" id="{923FE5D6-7816-6A99-DB3E-CBDC314E62D2}"/>
              </a:ext>
            </a:extLst>
          </p:cNvPr>
          <p:cNvSpPr txBox="1"/>
          <p:nvPr/>
        </p:nvSpPr>
        <p:spPr bwMode="auto">
          <a:xfrm>
            <a:off x="6468937" y="45504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52" name="TextBox 51">
            <a:extLst>
              <a:ext uri="{FF2B5EF4-FFF2-40B4-BE49-F238E27FC236}">
                <a16:creationId xmlns:a16="http://schemas.microsoft.com/office/drawing/2014/main" id="{9273AAFF-96BE-71D5-AC29-70A6C0AEAA3A}"/>
              </a:ext>
            </a:extLst>
          </p:cNvPr>
          <p:cNvSpPr txBox="1"/>
          <p:nvPr/>
        </p:nvSpPr>
        <p:spPr bwMode="auto">
          <a:xfrm>
            <a:off x="7026347" y="45504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3" name="TextBox 52">
            <a:extLst>
              <a:ext uri="{FF2B5EF4-FFF2-40B4-BE49-F238E27FC236}">
                <a16:creationId xmlns:a16="http://schemas.microsoft.com/office/drawing/2014/main" id="{74CC3989-F580-7F2E-946A-4B6E11DE5491}"/>
              </a:ext>
            </a:extLst>
          </p:cNvPr>
          <p:cNvSpPr txBox="1"/>
          <p:nvPr/>
        </p:nvSpPr>
        <p:spPr bwMode="auto">
          <a:xfrm>
            <a:off x="7615023" y="45504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54" name="TextBox 53">
            <a:extLst>
              <a:ext uri="{FF2B5EF4-FFF2-40B4-BE49-F238E27FC236}">
                <a16:creationId xmlns:a16="http://schemas.microsoft.com/office/drawing/2014/main" id="{60871315-9B73-4509-F4C7-DE877D500F23}"/>
              </a:ext>
            </a:extLst>
          </p:cNvPr>
          <p:cNvSpPr txBox="1"/>
          <p:nvPr/>
        </p:nvSpPr>
        <p:spPr bwMode="auto">
          <a:xfrm>
            <a:off x="8196993" y="45504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55" name="TextBox 54">
            <a:extLst>
              <a:ext uri="{FF2B5EF4-FFF2-40B4-BE49-F238E27FC236}">
                <a16:creationId xmlns:a16="http://schemas.microsoft.com/office/drawing/2014/main" id="{227F86ED-F050-60E6-4F9C-761A5DEA2140}"/>
              </a:ext>
            </a:extLst>
          </p:cNvPr>
          <p:cNvSpPr txBox="1"/>
          <p:nvPr/>
        </p:nvSpPr>
        <p:spPr bwMode="auto">
          <a:xfrm>
            <a:off x="8785669" y="45504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56" name="TextBox 55">
            <a:extLst>
              <a:ext uri="{FF2B5EF4-FFF2-40B4-BE49-F238E27FC236}">
                <a16:creationId xmlns:a16="http://schemas.microsoft.com/office/drawing/2014/main" id="{51EE891E-B7BB-4DF8-27FC-79E8C4F7ABE2}"/>
              </a:ext>
            </a:extLst>
          </p:cNvPr>
          <p:cNvSpPr txBox="1"/>
          <p:nvPr/>
        </p:nvSpPr>
        <p:spPr bwMode="auto">
          <a:xfrm>
            <a:off x="9343079" y="45504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57" name="TextBox 56">
            <a:extLst>
              <a:ext uri="{FF2B5EF4-FFF2-40B4-BE49-F238E27FC236}">
                <a16:creationId xmlns:a16="http://schemas.microsoft.com/office/drawing/2014/main" id="{404667DE-1952-DB78-073E-BC8BA5096D2A}"/>
              </a:ext>
            </a:extLst>
          </p:cNvPr>
          <p:cNvSpPr txBox="1"/>
          <p:nvPr/>
        </p:nvSpPr>
        <p:spPr bwMode="auto">
          <a:xfrm>
            <a:off x="9931755" y="45504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58" name="TextBox 57">
            <a:extLst>
              <a:ext uri="{FF2B5EF4-FFF2-40B4-BE49-F238E27FC236}">
                <a16:creationId xmlns:a16="http://schemas.microsoft.com/office/drawing/2014/main" id="{F7824AF2-0969-9CD5-AAD4-1D37CC9A0BCF}"/>
              </a:ext>
            </a:extLst>
          </p:cNvPr>
          <p:cNvSpPr txBox="1"/>
          <p:nvPr/>
        </p:nvSpPr>
        <p:spPr bwMode="auto">
          <a:xfrm>
            <a:off x="10499160" y="455044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59" name="TextBox 58">
            <a:extLst>
              <a:ext uri="{FF2B5EF4-FFF2-40B4-BE49-F238E27FC236}">
                <a16:creationId xmlns:a16="http://schemas.microsoft.com/office/drawing/2014/main" id="{B078A61A-19FF-CB7B-6560-B2AAB45E8115}"/>
              </a:ext>
            </a:extLst>
          </p:cNvPr>
          <p:cNvSpPr txBox="1"/>
          <p:nvPr/>
        </p:nvSpPr>
        <p:spPr bwMode="auto">
          <a:xfrm>
            <a:off x="1209993" y="501454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383</a:t>
            </a:r>
          </a:p>
          <a:p>
            <a:pPr algn="ctr">
              <a:lnSpc>
                <a:spcPct val="100000"/>
              </a:lnSpc>
              <a:spcAft>
                <a:spcPct val="0"/>
              </a:spcAft>
              <a:buClrTx/>
              <a:buFontTx/>
              <a:buNone/>
            </a:pPr>
            <a:r>
              <a:rPr lang="en-US" sz="1400" dirty="0">
                <a:solidFill>
                  <a:schemeClr val="bg1"/>
                </a:solidFill>
                <a:latin typeface="Calibri" panose="020F0502020204030204" pitchFamily="34" charset="0"/>
              </a:rPr>
              <a:t>387</a:t>
            </a:r>
            <a:endParaRPr lang="en-US" sz="1400" b="0" dirty="0">
              <a:solidFill>
                <a:schemeClr val="bg1"/>
              </a:solidFill>
              <a:latin typeface="Calibri" panose="020F0502020204030204" pitchFamily="34" charset="0"/>
            </a:endParaRPr>
          </a:p>
        </p:txBody>
      </p:sp>
      <p:sp>
        <p:nvSpPr>
          <p:cNvPr id="60" name="TextBox 59">
            <a:extLst>
              <a:ext uri="{FF2B5EF4-FFF2-40B4-BE49-F238E27FC236}">
                <a16:creationId xmlns:a16="http://schemas.microsoft.com/office/drawing/2014/main" id="{F10725A6-9B3B-CCC7-AF18-7C6F5A81D512}"/>
              </a:ext>
            </a:extLst>
          </p:cNvPr>
          <p:cNvSpPr txBox="1"/>
          <p:nvPr/>
        </p:nvSpPr>
        <p:spPr bwMode="auto">
          <a:xfrm>
            <a:off x="1798669" y="501454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358</a:t>
            </a:r>
          </a:p>
          <a:p>
            <a:pPr algn="ctr">
              <a:lnSpc>
                <a:spcPct val="100000"/>
              </a:lnSpc>
              <a:spcAft>
                <a:spcPct val="0"/>
              </a:spcAft>
              <a:buClrTx/>
              <a:buFontTx/>
              <a:buNone/>
            </a:pPr>
            <a:r>
              <a:rPr lang="en-US" sz="1400" dirty="0">
                <a:solidFill>
                  <a:schemeClr val="bg1"/>
                </a:solidFill>
                <a:latin typeface="Calibri" panose="020F0502020204030204" pitchFamily="34" charset="0"/>
              </a:rPr>
              <a:t>353</a:t>
            </a:r>
            <a:endParaRPr lang="en-US" sz="1400" b="0" dirty="0">
              <a:solidFill>
                <a:schemeClr val="bg1"/>
              </a:solidFill>
              <a:latin typeface="Calibri" panose="020F0502020204030204" pitchFamily="34" charset="0"/>
            </a:endParaRPr>
          </a:p>
        </p:txBody>
      </p:sp>
      <p:sp>
        <p:nvSpPr>
          <p:cNvPr id="61" name="TextBox 60">
            <a:extLst>
              <a:ext uri="{FF2B5EF4-FFF2-40B4-BE49-F238E27FC236}">
                <a16:creationId xmlns:a16="http://schemas.microsoft.com/office/drawing/2014/main" id="{0E683CD2-943F-D917-830B-18298C4A56B5}"/>
              </a:ext>
            </a:extLst>
          </p:cNvPr>
          <p:cNvSpPr txBox="1"/>
          <p:nvPr/>
        </p:nvSpPr>
        <p:spPr bwMode="auto">
          <a:xfrm>
            <a:off x="2356079" y="501454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355</a:t>
            </a:r>
          </a:p>
          <a:p>
            <a:pPr algn="ctr">
              <a:lnSpc>
                <a:spcPct val="100000"/>
              </a:lnSpc>
              <a:spcAft>
                <a:spcPct val="0"/>
              </a:spcAft>
              <a:buClrTx/>
              <a:buFontTx/>
              <a:buNone/>
            </a:pPr>
            <a:r>
              <a:rPr lang="en-US" sz="1400" dirty="0">
                <a:solidFill>
                  <a:schemeClr val="bg1"/>
                </a:solidFill>
                <a:latin typeface="Calibri" panose="020F0502020204030204" pitchFamily="34" charset="0"/>
              </a:rPr>
              <a:t>312</a:t>
            </a:r>
            <a:endParaRPr lang="en-US" sz="1400" b="0" dirty="0">
              <a:solidFill>
                <a:schemeClr val="bg1"/>
              </a:solidFill>
              <a:latin typeface="Calibri" panose="020F0502020204030204" pitchFamily="34" charset="0"/>
            </a:endParaRPr>
          </a:p>
        </p:txBody>
      </p:sp>
      <p:sp>
        <p:nvSpPr>
          <p:cNvPr id="62" name="TextBox 61">
            <a:extLst>
              <a:ext uri="{FF2B5EF4-FFF2-40B4-BE49-F238E27FC236}">
                <a16:creationId xmlns:a16="http://schemas.microsoft.com/office/drawing/2014/main" id="{755E700B-8671-224B-88E7-E4AFE805B340}"/>
              </a:ext>
            </a:extLst>
          </p:cNvPr>
          <p:cNvSpPr txBox="1"/>
          <p:nvPr/>
        </p:nvSpPr>
        <p:spPr bwMode="auto">
          <a:xfrm>
            <a:off x="2944755" y="501454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321</a:t>
            </a:r>
          </a:p>
          <a:p>
            <a:pPr algn="ctr">
              <a:lnSpc>
                <a:spcPct val="100000"/>
              </a:lnSpc>
              <a:spcAft>
                <a:spcPct val="0"/>
              </a:spcAft>
              <a:buClrTx/>
              <a:buFontTx/>
              <a:buNone/>
            </a:pPr>
            <a:r>
              <a:rPr lang="en-US" sz="1400" dirty="0">
                <a:solidFill>
                  <a:schemeClr val="bg1"/>
                </a:solidFill>
                <a:latin typeface="Calibri" panose="020F0502020204030204" pitchFamily="34" charset="0"/>
              </a:rPr>
              <a:t>273</a:t>
            </a:r>
            <a:endParaRPr lang="en-US" sz="1400" b="0" dirty="0">
              <a:solidFill>
                <a:schemeClr val="bg1"/>
              </a:solidFill>
              <a:latin typeface="Calibri" panose="020F0502020204030204" pitchFamily="34" charset="0"/>
            </a:endParaRPr>
          </a:p>
        </p:txBody>
      </p:sp>
      <p:sp>
        <p:nvSpPr>
          <p:cNvPr id="63" name="TextBox 62">
            <a:extLst>
              <a:ext uri="{FF2B5EF4-FFF2-40B4-BE49-F238E27FC236}">
                <a16:creationId xmlns:a16="http://schemas.microsoft.com/office/drawing/2014/main" id="{85842930-97B1-694E-9F7A-917EC16989C6}"/>
              </a:ext>
            </a:extLst>
          </p:cNvPr>
          <p:cNvSpPr txBox="1"/>
          <p:nvPr/>
        </p:nvSpPr>
        <p:spPr bwMode="auto">
          <a:xfrm>
            <a:off x="3526725" y="501454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293</a:t>
            </a:r>
          </a:p>
          <a:p>
            <a:pPr algn="ctr">
              <a:lnSpc>
                <a:spcPct val="100000"/>
              </a:lnSpc>
              <a:spcAft>
                <a:spcPct val="0"/>
              </a:spcAft>
              <a:buClrTx/>
              <a:buFontTx/>
              <a:buNone/>
            </a:pPr>
            <a:r>
              <a:rPr lang="en-US" sz="1400" dirty="0">
                <a:solidFill>
                  <a:schemeClr val="bg1"/>
                </a:solidFill>
                <a:latin typeface="Calibri" panose="020F0502020204030204" pitchFamily="34" charset="0"/>
              </a:rPr>
              <a:t>241</a:t>
            </a:r>
            <a:endParaRPr lang="en-US" sz="1400" b="0" dirty="0">
              <a:solidFill>
                <a:schemeClr val="bg1"/>
              </a:solidFill>
              <a:latin typeface="Calibri" panose="020F0502020204030204" pitchFamily="34" charset="0"/>
            </a:endParaRPr>
          </a:p>
        </p:txBody>
      </p:sp>
      <p:sp>
        <p:nvSpPr>
          <p:cNvPr id="9216" name="TextBox 9215">
            <a:extLst>
              <a:ext uri="{FF2B5EF4-FFF2-40B4-BE49-F238E27FC236}">
                <a16:creationId xmlns:a16="http://schemas.microsoft.com/office/drawing/2014/main" id="{A26D595B-47DB-A0AD-7D57-5A37D0C66C7B}"/>
              </a:ext>
            </a:extLst>
          </p:cNvPr>
          <p:cNvSpPr txBox="1"/>
          <p:nvPr/>
        </p:nvSpPr>
        <p:spPr bwMode="auto">
          <a:xfrm>
            <a:off x="4115401" y="501454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275</a:t>
            </a:r>
          </a:p>
          <a:p>
            <a:pPr algn="ctr">
              <a:lnSpc>
                <a:spcPct val="100000"/>
              </a:lnSpc>
              <a:spcAft>
                <a:spcPct val="0"/>
              </a:spcAft>
              <a:buClrTx/>
              <a:buFontTx/>
              <a:buNone/>
            </a:pPr>
            <a:r>
              <a:rPr lang="en-US" sz="1400" dirty="0">
                <a:solidFill>
                  <a:schemeClr val="bg1"/>
                </a:solidFill>
                <a:latin typeface="Calibri" panose="020F0502020204030204" pitchFamily="34" charset="0"/>
              </a:rPr>
              <a:t>215</a:t>
            </a:r>
            <a:endParaRPr lang="en-US" sz="1400" b="0" dirty="0">
              <a:solidFill>
                <a:schemeClr val="bg1"/>
              </a:solidFill>
              <a:latin typeface="Calibri" panose="020F0502020204030204" pitchFamily="34" charset="0"/>
            </a:endParaRPr>
          </a:p>
        </p:txBody>
      </p:sp>
      <p:sp>
        <p:nvSpPr>
          <p:cNvPr id="9217" name="TextBox 9216">
            <a:extLst>
              <a:ext uri="{FF2B5EF4-FFF2-40B4-BE49-F238E27FC236}">
                <a16:creationId xmlns:a16="http://schemas.microsoft.com/office/drawing/2014/main" id="{202C0C13-E872-8863-4C81-E61CEF453A8C}"/>
              </a:ext>
            </a:extLst>
          </p:cNvPr>
          <p:cNvSpPr txBox="1"/>
          <p:nvPr/>
        </p:nvSpPr>
        <p:spPr bwMode="auto">
          <a:xfrm>
            <a:off x="4672811" y="501454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242</a:t>
            </a:r>
          </a:p>
          <a:p>
            <a:pPr algn="ctr">
              <a:lnSpc>
                <a:spcPct val="100000"/>
              </a:lnSpc>
              <a:spcAft>
                <a:spcPct val="0"/>
              </a:spcAft>
              <a:buClrTx/>
              <a:buFontTx/>
              <a:buNone/>
            </a:pPr>
            <a:r>
              <a:rPr lang="en-US" sz="1400" dirty="0">
                <a:solidFill>
                  <a:schemeClr val="bg1"/>
                </a:solidFill>
                <a:latin typeface="Calibri" panose="020F0502020204030204" pitchFamily="34" charset="0"/>
              </a:rPr>
              <a:t>187</a:t>
            </a:r>
            <a:endParaRPr lang="en-US" sz="1400" b="0" dirty="0">
              <a:solidFill>
                <a:schemeClr val="bg1"/>
              </a:solidFill>
              <a:latin typeface="Calibri" panose="020F0502020204030204" pitchFamily="34" charset="0"/>
            </a:endParaRPr>
          </a:p>
        </p:txBody>
      </p:sp>
      <p:sp>
        <p:nvSpPr>
          <p:cNvPr id="9219" name="TextBox 9218">
            <a:extLst>
              <a:ext uri="{FF2B5EF4-FFF2-40B4-BE49-F238E27FC236}">
                <a16:creationId xmlns:a16="http://schemas.microsoft.com/office/drawing/2014/main" id="{E6CA0198-CFE4-7242-81A0-F83C43094EA2}"/>
              </a:ext>
            </a:extLst>
          </p:cNvPr>
          <p:cNvSpPr txBox="1"/>
          <p:nvPr/>
        </p:nvSpPr>
        <p:spPr bwMode="auto">
          <a:xfrm>
            <a:off x="5261487" y="501454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208</a:t>
            </a:r>
          </a:p>
          <a:p>
            <a:pPr algn="ctr">
              <a:lnSpc>
                <a:spcPct val="100000"/>
              </a:lnSpc>
              <a:spcAft>
                <a:spcPct val="0"/>
              </a:spcAft>
              <a:buClrTx/>
              <a:buFontTx/>
              <a:buNone/>
            </a:pPr>
            <a:r>
              <a:rPr lang="en-US" sz="1400" dirty="0">
                <a:solidFill>
                  <a:schemeClr val="bg1"/>
                </a:solidFill>
                <a:latin typeface="Calibri" panose="020F0502020204030204" pitchFamily="34" charset="0"/>
              </a:rPr>
              <a:t>160</a:t>
            </a:r>
            <a:endParaRPr lang="en-US" sz="1400" b="0" dirty="0">
              <a:solidFill>
                <a:schemeClr val="bg1"/>
              </a:solidFill>
              <a:latin typeface="Calibri" panose="020F0502020204030204" pitchFamily="34" charset="0"/>
            </a:endParaRPr>
          </a:p>
        </p:txBody>
      </p:sp>
      <p:sp>
        <p:nvSpPr>
          <p:cNvPr id="9220" name="TextBox 9219">
            <a:extLst>
              <a:ext uri="{FF2B5EF4-FFF2-40B4-BE49-F238E27FC236}">
                <a16:creationId xmlns:a16="http://schemas.microsoft.com/office/drawing/2014/main" id="{4D58A7DD-4EA3-0389-A248-6116A34E026A}"/>
              </a:ext>
            </a:extLst>
          </p:cNvPr>
          <p:cNvSpPr txBox="1"/>
          <p:nvPr/>
        </p:nvSpPr>
        <p:spPr bwMode="auto">
          <a:xfrm>
            <a:off x="5847399" y="501454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175</a:t>
            </a:r>
          </a:p>
          <a:p>
            <a:pPr algn="ctr">
              <a:lnSpc>
                <a:spcPct val="100000"/>
              </a:lnSpc>
              <a:spcAft>
                <a:spcPct val="0"/>
              </a:spcAft>
              <a:buClrTx/>
              <a:buFontTx/>
              <a:buNone/>
            </a:pPr>
            <a:r>
              <a:rPr lang="en-US" sz="1400" dirty="0">
                <a:solidFill>
                  <a:schemeClr val="bg1"/>
                </a:solidFill>
                <a:latin typeface="Calibri" panose="020F0502020204030204" pitchFamily="34" charset="0"/>
              </a:rPr>
              <a:t>124</a:t>
            </a:r>
            <a:endParaRPr lang="en-US" sz="1400" b="0" dirty="0">
              <a:solidFill>
                <a:schemeClr val="bg1"/>
              </a:solidFill>
              <a:latin typeface="Calibri" panose="020F0502020204030204" pitchFamily="34" charset="0"/>
            </a:endParaRPr>
          </a:p>
        </p:txBody>
      </p:sp>
      <p:sp>
        <p:nvSpPr>
          <p:cNvPr id="9222" name="TextBox 9221">
            <a:extLst>
              <a:ext uri="{FF2B5EF4-FFF2-40B4-BE49-F238E27FC236}">
                <a16:creationId xmlns:a16="http://schemas.microsoft.com/office/drawing/2014/main" id="{0CCBD50E-81F7-A57C-3AF5-5A2AD1B17ED0}"/>
              </a:ext>
            </a:extLst>
          </p:cNvPr>
          <p:cNvSpPr txBox="1"/>
          <p:nvPr/>
        </p:nvSpPr>
        <p:spPr bwMode="auto">
          <a:xfrm>
            <a:off x="6436075" y="501454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153</a:t>
            </a:r>
          </a:p>
          <a:p>
            <a:pPr algn="ctr">
              <a:lnSpc>
                <a:spcPct val="100000"/>
              </a:lnSpc>
              <a:spcAft>
                <a:spcPct val="0"/>
              </a:spcAft>
              <a:buClrTx/>
              <a:buFontTx/>
              <a:buNone/>
            </a:pPr>
            <a:r>
              <a:rPr lang="en-US" sz="1400" dirty="0">
                <a:solidFill>
                  <a:schemeClr val="bg1"/>
                </a:solidFill>
                <a:latin typeface="Calibri" panose="020F0502020204030204" pitchFamily="34" charset="0"/>
              </a:rPr>
              <a:t>106</a:t>
            </a:r>
            <a:endParaRPr lang="en-US" sz="1400" b="0" dirty="0">
              <a:solidFill>
                <a:schemeClr val="bg1"/>
              </a:solidFill>
              <a:latin typeface="Calibri" panose="020F0502020204030204" pitchFamily="34" charset="0"/>
            </a:endParaRPr>
          </a:p>
        </p:txBody>
      </p:sp>
      <p:sp>
        <p:nvSpPr>
          <p:cNvPr id="9223" name="TextBox 9222">
            <a:extLst>
              <a:ext uri="{FF2B5EF4-FFF2-40B4-BE49-F238E27FC236}">
                <a16:creationId xmlns:a16="http://schemas.microsoft.com/office/drawing/2014/main" id="{7D0095CA-B35B-6421-3EEB-BAE8E1041671}"/>
              </a:ext>
            </a:extLst>
          </p:cNvPr>
          <p:cNvSpPr txBox="1"/>
          <p:nvPr/>
        </p:nvSpPr>
        <p:spPr bwMode="auto">
          <a:xfrm>
            <a:off x="7039170" y="501454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82</a:t>
            </a:r>
          </a:p>
          <a:p>
            <a:pPr algn="ctr">
              <a:lnSpc>
                <a:spcPct val="100000"/>
              </a:lnSpc>
              <a:spcAft>
                <a:spcPct val="0"/>
              </a:spcAft>
              <a:buClrTx/>
              <a:buFontTx/>
              <a:buNone/>
            </a:pPr>
            <a:r>
              <a:rPr lang="en-US" sz="1400" dirty="0">
                <a:solidFill>
                  <a:schemeClr val="bg1"/>
                </a:solidFill>
                <a:latin typeface="Calibri" panose="020F0502020204030204" pitchFamily="34" charset="0"/>
              </a:rPr>
              <a:t>51</a:t>
            </a:r>
            <a:endParaRPr lang="en-US" sz="1400" b="0" dirty="0">
              <a:solidFill>
                <a:schemeClr val="bg1"/>
              </a:solidFill>
              <a:latin typeface="Calibri" panose="020F0502020204030204" pitchFamily="34" charset="0"/>
            </a:endParaRPr>
          </a:p>
        </p:txBody>
      </p:sp>
      <p:sp>
        <p:nvSpPr>
          <p:cNvPr id="9224" name="TextBox 9223">
            <a:extLst>
              <a:ext uri="{FF2B5EF4-FFF2-40B4-BE49-F238E27FC236}">
                <a16:creationId xmlns:a16="http://schemas.microsoft.com/office/drawing/2014/main" id="{D2AB4F52-8A91-7032-13D9-0DB4D61822BF}"/>
              </a:ext>
            </a:extLst>
          </p:cNvPr>
          <p:cNvSpPr txBox="1"/>
          <p:nvPr/>
        </p:nvSpPr>
        <p:spPr bwMode="auto">
          <a:xfrm>
            <a:off x="7627847" y="501454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49</a:t>
            </a:r>
          </a:p>
          <a:p>
            <a:pPr algn="ctr">
              <a:lnSpc>
                <a:spcPct val="100000"/>
              </a:lnSpc>
              <a:spcAft>
                <a:spcPct val="0"/>
              </a:spcAft>
              <a:buClrTx/>
              <a:buFontTx/>
              <a:buNone/>
            </a:pPr>
            <a:r>
              <a:rPr lang="en-US" sz="1400" dirty="0">
                <a:solidFill>
                  <a:schemeClr val="bg1"/>
                </a:solidFill>
                <a:latin typeface="Calibri" panose="020F0502020204030204" pitchFamily="34" charset="0"/>
              </a:rPr>
              <a:t>32</a:t>
            </a:r>
            <a:endParaRPr lang="en-US" sz="1400" b="0" dirty="0">
              <a:solidFill>
                <a:schemeClr val="bg1"/>
              </a:solidFill>
              <a:latin typeface="Calibri" panose="020F0502020204030204" pitchFamily="34" charset="0"/>
            </a:endParaRPr>
          </a:p>
        </p:txBody>
      </p:sp>
      <p:sp>
        <p:nvSpPr>
          <p:cNvPr id="9225" name="TextBox 9224">
            <a:extLst>
              <a:ext uri="{FF2B5EF4-FFF2-40B4-BE49-F238E27FC236}">
                <a16:creationId xmlns:a16="http://schemas.microsoft.com/office/drawing/2014/main" id="{13A3FD67-D9A8-38BA-60CA-D64497DEC310}"/>
              </a:ext>
            </a:extLst>
          </p:cNvPr>
          <p:cNvSpPr txBox="1"/>
          <p:nvPr/>
        </p:nvSpPr>
        <p:spPr bwMode="auto">
          <a:xfrm>
            <a:off x="8209817" y="501454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21</a:t>
            </a:r>
          </a:p>
          <a:p>
            <a:pPr algn="ctr">
              <a:lnSpc>
                <a:spcPct val="100000"/>
              </a:lnSpc>
              <a:spcAft>
                <a:spcPct val="0"/>
              </a:spcAft>
              <a:buClrTx/>
              <a:buFontTx/>
              <a:buNone/>
            </a:pPr>
            <a:r>
              <a:rPr lang="en-US" sz="1400" dirty="0">
                <a:solidFill>
                  <a:schemeClr val="bg1"/>
                </a:solidFill>
                <a:latin typeface="Calibri" panose="020F0502020204030204" pitchFamily="34" charset="0"/>
              </a:rPr>
              <a:t>12</a:t>
            </a:r>
            <a:endParaRPr lang="en-US" sz="1400" b="0" dirty="0">
              <a:solidFill>
                <a:schemeClr val="bg1"/>
              </a:solidFill>
              <a:latin typeface="Calibri" panose="020F0502020204030204" pitchFamily="34" charset="0"/>
            </a:endParaRPr>
          </a:p>
        </p:txBody>
      </p:sp>
      <p:sp>
        <p:nvSpPr>
          <p:cNvPr id="9226" name="TextBox 9225">
            <a:extLst>
              <a:ext uri="{FF2B5EF4-FFF2-40B4-BE49-F238E27FC236}">
                <a16:creationId xmlns:a16="http://schemas.microsoft.com/office/drawing/2014/main" id="{A30728C6-2D4F-D029-5B15-518E8BE69508}"/>
              </a:ext>
            </a:extLst>
          </p:cNvPr>
          <p:cNvSpPr txBox="1"/>
          <p:nvPr/>
        </p:nvSpPr>
        <p:spPr bwMode="auto">
          <a:xfrm>
            <a:off x="8798493" y="501454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10</a:t>
            </a:r>
          </a:p>
          <a:p>
            <a:pPr algn="ctr">
              <a:lnSpc>
                <a:spcPct val="100000"/>
              </a:lnSpc>
              <a:spcAft>
                <a:spcPct val="0"/>
              </a:spcAft>
              <a:buClrTx/>
              <a:buFontTx/>
              <a:buNone/>
            </a:pPr>
            <a:r>
              <a:rPr lang="en-US" sz="1400" dirty="0">
                <a:solidFill>
                  <a:schemeClr val="bg1"/>
                </a:solidFill>
                <a:latin typeface="Calibri" panose="020F0502020204030204" pitchFamily="34" charset="0"/>
              </a:rPr>
              <a:t>5</a:t>
            </a:r>
            <a:endParaRPr lang="en-US" sz="1400" b="0" dirty="0">
              <a:solidFill>
                <a:schemeClr val="bg1"/>
              </a:solidFill>
              <a:latin typeface="Calibri" panose="020F0502020204030204" pitchFamily="34" charset="0"/>
            </a:endParaRPr>
          </a:p>
        </p:txBody>
      </p:sp>
      <p:sp>
        <p:nvSpPr>
          <p:cNvPr id="9227" name="TextBox 9226">
            <a:extLst>
              <a:ext uri="{FF2B5EF4-FFF2-40B4-BE49-F238E27FC236}">
                <a16:creationId xmlns:a16="http://schemas.microsoft.com/office/drawing/2014/main" id="{746B0066-03BF-6274-DE29-3C579830D1D6}"/>
              </a:ext>
            </a:extLst>
          </p:cNvPr>
          <p:cNvSpPr txBox="1"/>
          <p:nvPr/>
        </p:nvSpPr>
        <p:spPr bwMode="auto">
          <a:xfrm>
            <a:off x="9401588" y="501454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3</a:t>
            </a:r>
          </a:p>
          <a:p>
            <a:pPr algn="ctr">
              <a:lnSpc>
                <a:spcPct val="100000"/>
              </a:lnSpc>
              <a:spcAft>
                <a:spcPct val="0"/>
              </a:spcAft>
              <a:buClrTx/>
              <a:buFontTx/>
              <a:buNone/>
            </a:pPr>
            <a:r>
              <a:rPr lang="en-US" sz="1400" dirty="0">
                <a:solidFill>
                  <a:schemeClr val="bg1"/>
                </a:solidFill>
                <a:latin typeface="Calibri" panose="020F0502020204030204" pitchFamily="34" charset="0"/>
              </a:rPr>
              <a:t>1</a:t>
            </a:r>
            <a:endParaRPr lang="en-US" sz="1400" b="0" dirty="0">
              <a:solidFill>
                <a:schemeClr val="bg1"/>
              </a:solidFill>
              <a:latin typeface="Calibri" panose="020F0502020204030204" pitchFamily="34" charset="0"/>
            </a:endParaRPr>
          </a:p>
        </p:txBody>
      </p:sp>
      <p:sp>
        <p:nvSpPr>
          <p:cNvPr id="9228" name="TextBox 9227">
            <a:extLst>
              <a:ext uri="{FF2B5EF4-FFF2-40B4-BE49-F238E27FC236}">
                <a16:creationId xmlns:a16="http://schemas.microsoft.com/office/drawing/2014/main" id="{D64DDE1D-3A71-77E5-30AE-F14B4992410A}"/>
              </a:ext>
            </a:extLst>
          </p:cNvPr>
          <p:cNvSpPr txBox="1"/>
          <p:nvPr/>
        </p:nvSpPr>
        <p:spPr bwMode="auto">
          <a:xfrm>
            <a:off x="9990264" y="501454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0</a:t>
            </a:r>
          </a:p>
          <a:p>
            <a:pPr algn="ctr">
              <a:lnSpc>
                <a:spcPct val="100000"/>
              </a:lnSpc>
              <a:spcAft>
                <a:spcPct val="0"/>
              </a:spcAft>
              <a:buClrTx/>
              <a:buFontTx/>
              <a:buNone/>
            </a:pPr>
            <a:r>
              <a:rPr lang="en-US" sz="1400" dirty="0">
                <a:solidFill>
                  <a:schemeClr val="bg1"/>
                </a:solidFill>
                <a:latin typeface="Calibri" panose="020F0502020204030204" pitchFamily="34" charset="0"/>
              </a:rPr>
              <a:t>0</a:t>
            </a:r>
            <a:endParaRPr lang="en-US" sz="1400" b="0" dirty="0">
              <a:solidFill>
                <a:schemeClr val="bg1"/>
              </a:solidFill>
              <a:latin typeface="Calibri" panose="020F0502020204030204" pitchFamily="34" charset="0"/>
            </a:endParaRPr>
          </a:p>
        </p:txBody>
      </p:sp>
      <p:sp>
        <p:nvSpPr>
          <p:cNvPr id="9230" name="TextBox 9229">
            <a:extLst>
              <a:ext uri="{FF2B5EF4-FFF2-40B4-BE49-F238E27FC236}">
                <a16:creationId xmlns:a16="http://schemas.microsoft.com/office/drawing/2014/main" id="{CEA750AE-54C0-D7A2-62C1-B314DD2A75B1}"/>
              </a:ext>
            </a:extLst>
          </p:cNvPr>
          <p:cNvSpPr txBox="1"/>
          <p:nvPr/>
        </p:nvSpPr>
        <p:spPr bwMode="auto">
          <a:xfrm>
            <a:off x="414339" y="4805383"/>
            <a:ext cx="9444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Aft>
                <a:spcPct val="0"/>
              </a:spcAft>
              <a:buClrTx/>
              <a:buFontTx/>
              <a:buNone/>
            </a:pPr>
            <a:r>
              <a:rPr lang="en-US" sz="1400" b="1" dirty="0">
                <a:solidFill>
                  <a:schemeClr val="bg1"/>
                </a:solidFill>
                <a:latin typeface="Calibri" panose="020F0502020204030204" pitchFamily="34" charset="0"/>
              </a:rPr>
              <a:t>No. at risk</a:t>
            </a:r>
          </a:p>
          <a:p>
            <a:pPr algn="r">
              <a:lnSpc>
                <a:spcPct val="100000"/>
              </a:lnSpc>
              <a:spcAft>
                <a:spcPct val="0"/>
              </a:spcAft>
              <a:buClrTx/>
              <a:buFontTx/>
              <a:buNone/>
            </a:pPr>
            <a:r>
              <a:rPr lang="en-US" sz="1400" dirty="0">
                <a:solidFill>
                  <a:schemeClr val="accent1"/>
                </a:solidFill>
                <a:latin typeface="Calibri" panose="020F0502020204030204" pitchFamily="34" charset="0"/>
              </a:rPr>
              <a:t>T-</a:t>
            </a:r>
            <a:r>
              <a:rPr lang="en-US" sz="1400" dirty="0" err="1">
                <a:solidFill>
                  <a:schemeClr val="accent1"/>
                </a:solidFill>
                <a:latin typeface="Calibri" panose="020F0502020204030204" pitchFamily="34" charset="0"/>
              </a:rPr>
              <a:t>DXd</a:t>
            </a:r>
            <a:r>
              <a:rPr lang="en-US" sz="1400" dirty="0">
                <a:solidFill>
                  <a:schemeClr val="accent1"/>
                </a:solidFill>
                <a:latin typeface="Calibri" panose="020F0502020204030204" pitchFamily="34" charset="0"/>
              </a:rPr>
              <a:t> + P</a:t>
            </a:r>
          </a:p>
          <a:p>
            <a:pPr algn="r">
              <a:lnSpc>
                <a:spcPct val="100000"/>
              </a:lnSpc>
              <a:spcAft>
                <a:spcPct val="0"/>
              </a:spcAft>
              <a:buClrTx/>
              <a:buFontTx/>
              <a:buNone/>
            </a:pPr>
            <a:r>
              <a:rPr lang="en-US" sz="1400" b="0" dirty="0">
                <a:solidFill>
                  <a:schemeClr val="accent3"/>
                </a:solidFill>
                <a:latin typeface="Calibri" panose="020F0502020204030204" pitchFamily="34" charset="0"/>
              </a:rPr>
              <a:t>THP</a:t>
            </a:r>
          </a:p>
        </p:txBody>
      </p:sp>
      <p:sp>
        <p:nvSpPr>
          <p:cNvPr id="9231" name="TextBox 9230">
            <a:extLst>
              <a:ext uri="{FF2B5EF4-FFF2-40B4-BE49-F238E27FC236}">
                <a16:creationId xmlns:a16="http://schemas.microsoft.com/office/drawing/2014/main" id="{19041DF2-AA57-B44E-9870-C413A05C8BD4}"/>
              </a:ext>
            </a:extLst>
          </p:cNvPr>
          <p:cNvSpPr txBox="1"/>
          <p:nvPr/>
        </p:nvSpPr>
        <p:spPr bwMode="auto">
          <a:xfrm>
            <a:off x="4587032" y="4769234"/>
            <a:ext cx="2971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Time From Randomization (Mos)</a:t>
            </a:r>
          </a:p>
        </p:txBody>
      </p:sp>
      <p:sp>
        <p:nvSpPr>
          <p:cNvPr id="9232" name="TextBox 9231">
            <a:extLst>
              <a:ext uri="{FF2B5EF4-FFF2-40B4-BE49-F238E27FC236}">
                <a16:creationId xmlns:a16="http://schemas.microsoft.com/office/drawing/2014/main" id="{C6C5F0BA-98C0-CBFC-F5CB-ED26C1F20D40}"/>
              </a:ext>
            </a:extLst>
          </p:cNvPr>
          <p:cNvSpPr txBox="1"/>
          <p:nvPr/>
        </p:nvSpPr>
        <p:spPr bwMode="auto">
          <a:xfrm rot="16200000">
            <a:off x="-9224" y="2907463"/>
            <a:ext cx="16830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Probability of PFS</a:t>
            </a:r>
          </a:p>
        </p:txBody>
      </p:sp>
      <p:sp>
        <p:nvSpPr>
          <p:cNvPr id="9236" name="Freeform: Shape 9235">
            <a:extLst>
              <a:ext uri="{FF2B5EF4-FFF2-40B4-BE49-F238E27FC236}">
                <a16:creationId xmlns:a16="http://schemas.microsoft.com/office/drawing/2014/main" id="{CF8B27A2-ADA0-D148-573F-2913889D0F4D}"/>
              </a:ext>
            </a:extLst>
          </p:cNvPr>
          <p:cNvSpPr/>
          <p:nvPr/>
        </p:nvSpPr>
        <p:spPr bwMode="auto">
          <a:xfrm>
            <a:off x="1430104" y="1568781"/>
            <a:ext cx="8151595" cy="1668455"/>
          </a:xfrm>
          <a:custGeom>
            <a:avLst/>
            <a:gdLst>
              <a:gd name="connsiteX0" fmla="*/ 0 w 8151595"/>
              <a:gd name="connsiteY0" fmla="*/ 0 h 1668455"/>
              <a:gd name="connsiteX1" fmla="*/ 273020 w 8151595"/>
              <a:gd name="connsiteY1" fmla="*/ 0 h 1668455"/>
              <a:gd name="connsiteX2" fmla="*/ 273020 w 8151595"/>
              <a:gd name="connsiteY2" fmla="*/ 73672 h 1668455"/>
              <a:gd name="connsiteX3" fmla="*/ 437699 w 8151595"/>
              <a:gd name="connsiteY3" fmla="*/ 73672 h 1668455"/>
              <a:gd name="connsiteX4" fmla="*/ 437699 w 8151595"/>
              <a:gd name="connsiteY4" fmla="*/ 73672 h 1668455"/>
              <a:gd name="connsiteX5" fmla="*/ 437699 w 8151595"/>
              <a:gd name="connsiteY5" fmla="*/ 95340 h 1668455"/>
              <a:gd name="connsiteX6" fmla="*/ 546040 w 8151595"/>
              <a:gd name="connsiteY6" fmla="*/ 95340 h 1668455"/>
              <a:gd name="connsiteX7" fmla="*/ 546040 w 8151595"/>
              <a:gd name="connsiteY7" fmla="*/ 143010 h 1668455"/>
              <a:gd name="connsiteX8" fmla="*/ 819060 w 8151595"/>
              <a:gd name="connsiteY8" fmla="*/ 143010 h 1668455"/>
              <a:gd name="connsiteX9" fmla="*/ 819060 w 8151595"/>
              <a:gd name="connsiteY9" fmla="*/ 208015 h 1668455"/>
              <a:gd name="connsiteX10" fmla="*/ 862396 w 8151595"/>
              <a:gd name="connsiteY10" fmla="*/ 208015 h 1668455"/>
              <a:gd name="connsiteX11" fmla="*/ 862396 w 8151595"/>
              <a:gd name="connsiteY11" fmla="*/ 242684 h 1668455"/>
              <a:gd name="connsiteX12" fmla="*/ 962070 w 8151595"/>
              <a:gd name="connsiteY12" fmla="*/ 242684 h 1668455"/>
              <a:gd name="connsiteX13" fmla="*/ 962070 w 8151595"/>
              <a:gd name="connsiteY13" fmla="*/ 260019 h 1668455"/>
              <a:gd name="connsiteX14" fmla="*/ 1074745 w 8151595"/>
              <a:gd name="connsiteY14" fmla="*/ 260019 h 1668455"/>
              <a:gd name="connsiteX15" fmla="*/ 1074745 w 8151595"/>
              <a:gd name="connsiteY15" fmla="*/ 320690 h 1668455"/>
              <a:gd name="connsiteX16" fmla="*/ 1100747 w 8151595"/>
              <a:gd name="connsiteY16" fmla="*/ 320690 h 1668455"/>
              <a:gd name="connsiteX17" fmla="*/ 1100747 w 8151595"/>
              <a:gd name="connsiteY17" fmla="*/ 364027 h 1668455"/>
              <a:gd name="connsiteX18" fmla="*/ 1291428 w 8151595"/>
              <a:gd name="connsiteY18" fmla="*/ 364027 h 1668455"/>
              <a:gd name="connsiteX19" fmla="*/ 1308762 w 8151595"/>
              <a:gd name="connsiteY19" fmla="*/ 381361 h 1668455"/>
              <a:gd name="connsiteX20" fmla="*/ 1347765 w 8151595"/>
              <a:gd name="connsiteY20" fmla="*/ 381361 h 1668455"/>
              <a:gd name="connsiteX21" fmla="*/ 1347765 w 8151595"/>
              <a:gd name="connsiteY21" fmla="*/ 420364 h 1668455"/>
              <a:gd name="connsiteX22" fmla="*/ 1373767 w 8151595"/>
              <a:gd name="connsiteY22" fmla="*/ 420364 h 1668455"/>
              <a:gd name="connsiteX23" fmla="*/ 1373767 w 8151595"/>
              <a:gd name="connsiteY23" fmla="*/ 455033 h 1668455"/>
              <a:gd name="connsiteX24" fmla="*/ 1486442 w 8151595"/>
              <a:gd name="connsiteY24" fmla="*/ 455033 h 1668455"/>
              <a:gd name="connsiteX25" fmla="*/ 1486442 w 8151595"/>
              <a:gd name="connsiteY25" fmla="*/ 485369 h 1668455"/>
              <a:gd name="connsiteX26" fmla="*/ 1516778 w 8151595"/>
              <a:gd name="connsiteY26" fmla="*/ 485369 h 1668455"/>
              <a:gd name="connsiteX27" fmla="*/ 1516778 w 8151595"/>
              <a:gd name="connsiteY27" fmla="*/ 485369 h 1668455"/>
              <a:gd name="connsiteX28" fmla="*/ 1516778 w 8151595"/>
              <a:gd name="connsiteY28" fmla="*/ 524372 h 1668455"/>
              <a:gd name="connsiteX29" fmla="*/ 1633786 w 8151595"/>
              <a:gd name="connsiteY29" fmla="*/ 524372 h 1668455"/>
              <a:gd name="connsiteX30" fmla="*/ 1633786 w 8151595"/>
              <a:gd name="connsiteY30" fmla="*/ 602377 h 1668455"/>
              <a:gd name="connsiteX31" fmla="*/ 1672789 w 8151595"/>
              <a:gd name="connsiteY31" fmla="*/ 602377 h 1668455"/>
              <a:gd name="connsiteX32" fmla="*/ 1672789 w 8151595"/>
              <a:gd name="connsiteY32" fmla="*/ 619712 h 1668455"/>
              <a:gd name="connsiteX33" fmla="*/ 1737794 w 8151595"/>
              <a:gd name="connsiteY33" fmla="*/ 619712 h 1668455"/>
              <a:gd name="connsiteX34" fmla="*/ 1737794 w 8151595"/>
              <a:gd name="connsiteY34" fmla="*/ 628379 h 1668455"/>
              <a:gd name="connsiteX35" fmla="*/ 1859136 w 8151595"/>
              <a:gd name="connsiteY35" fmla="*/ 628379 h 1668455"/>
              <a:gd name="connsiteX36" fmla="*/ 1859136 w 8151595"/>
              <a:gd name="connsiteY36" fmla="*/ 684717 h 1668455"/>
              <a:gd name="connsiteX37" fmla="*/ 2041149 w 8151595"/>
              <a:gd name="connsiteY37" fmla="*/ 684717 h 1668455"/>
              <a:gd name="connsiteX38" fmla="*/ 2041149 w 8151595"/>
              <a:gd name="connsiteY38" fmla="*/ 702051 h 1668455"/>
              <a:gd name="connsiteX39" fmla="*/ 2110487 w 8151595"/>
              <a:gd name="connsiteY39" fmla="*/ 702051 h 1668455"/>
              <a:gd name="connsiteX40" fmla="*/ 2110487 w 8151595"/>
              <a:gd name="connsiteY40" fmla="*/ 732387 h 1668455"/>
              <a:gd name="connsiteX41" fmla="*/ 2158158 w 8151595"/>
              <a:gd name="connsiteY41" fmla="*/ 732387 h 1668455"/>
              <a:gd name="connsiteX42" fmla="*/ 2158158 w 8151595"/>
              <a:gd name="connsiteY42" fmla="*/ 780057 h 1668455"/>
              <a:gd name="connsiteX43" fmla="*/ 2218829 w 8151595"/>
              <a:gd name="connsiteY43" fmla="*/ 780057 h 1668455"/>
              <a:gd name="connsiteX44" fmla="*/ 2218829 w 8151595"/>
              <a:gd name="connsiteY44" fmla="*/ 806059 h 1668455"/>
              <a:gd name="connsiteX45" fmla="*/ 2309835 w 8151595"/>
              <a:gd name="connsiteY45" fmla="*/ 806059 h 1668455"/>
              <a:gd name="connsiteX46" fmla="*/ 2309835 w 8151595"/>
              <a:gd name="connsiteY46" fmla="*/ 827727 h 1668455"/>
              <a:gd name="connsiteX47" fmla="*/ 2491849 w 8151595"/>
              <a:gd name="connsiteY47" fmla="*/ 827727 h 1668455"/>
              <a:gd name="connsiteX48" fmla="*/ 2491849 w 8151595"/>
              <a:gd name="connsiteY48" fmla="*/ 871064 h 1668455"/>
              <a:gd name="connsiteX49" fmla="*/ 2561187 w 8151595"/>
              <a:gd name="connsiteY49" fmla="*/ 871064 h 1668455"/>
              <a:gd name="connsiteX50" fmla="*/ 2561187 w 8151595"/>
              <a:gd name="connsiteY50" fmla="*/ 931735 h 1668455"/>
              <a:gd name="connsiteX51" fmla="*/ 2595856 w 8151595"/>
              <a:gd name="connsiteY51" fmla="*/ 931735 h 1668455"/>
              <a:gd name="connsiteX52" fmla="*/ 2600190 w 8151595"/>
              <a:gd name="connsiteY52" fmla="*/ 936069 h 1668455"/>
              <a:gd name="connsiteX53" fmla="*/ 2730199 w 8151595"/>
              <a:gd name="connsiteY53" fmla="*/ 936069 h 1668455"/>
              <a:gd name="connsiteX54" fmla="*/ 2730199 w 8151595"/>
              <a:gd name="connsiteY54" fmla="*/ 957737 h 1668455"/>
              <a:gd name="connsiteX55" fmla="*/ 2829873 w 8151595"/>
              <a:gd name="connsiteY55" fmla="*/ 957737 h 1668455"/>
              <a:gd name="connsiteX56" fmla="*/ 2829873 w 8151595"/>
              <a:gd name="connsiteY56" fmla="*/ 1001073 h 1668455"/>
              <a:gd name="connsiteX57" fmla="*/ 2929547 w 8151595"/>
              <a:gd name="connsiteY57" fmla="*/ 1001073 h 1668455"/>
              <a:gd name="connsiteX58" fmla="*/ 2929547 w 8151595"/>
              <a:gd name="connsiteY58" fmla="*/ 1027075 h 1668455"/>
              <a:gd name="connsiteX59" fmla="*/ 2998886 w 8151595"/>
              <a:gd name="connsiteY59" fmla="*/ 1027075 h 1668455"/>
              <a:gd name="connsiteX60" fmla="*/ 2998886 w 8151595"/>
              <a:gd name="connsiteY60" fmla="*/ 1066078 h 1668455"/>
              <a:gd name="connsiteX61" fmla="*/ 3081225 w 8151595"/>
              <a:gd name="connsiteY61" fmla="*/ 1066078 h 1668455"/>
              <a:gd name="connsiteX62" fmla="*/ 3081225 w 8151595"/>
              <a:gd name="connsiteY62" fmla="*/ 1118082 h 1668455"/>
              <a:gd name="connsiteX63" fmla="*/ 3120228 w 8151595"/>
              <a:gd name="connsiteY63" fmla="*/ 1118082 h 1668455"/>
              <a:gd name="connsiteX64" fmla="*/ 3328243 w 8151595"/>
              <a:gd name="connsiteY64" fmla="*/ 1118082 h 1668455"/>
              <a:gd name="connsiteX65" fmla="*/ 3328243 w 8151595"/>
              <a:gd name="connsiteY65" fmla="*/ 1131083 h 1668455"/>
              <a:gd name="connsiteX66" fmla="*/ 3375913 w 8151595"/>
              <a:gd name="connsiteY66" fmla="*/ 1131083 h 1668455"/>
              <a:gd name="connsiteX67" fmla="*/ 3375913 w 8151595"/>
              <a:gd name="connsiteY67" fmla="*/ 1157084 h 1668455"/>
              <a:gd name="connsiteX68" fmla="*/ 3510256 w 8151595"/>
              <a:gd name="connsiteY68" fmla="*/ 1157084 h 1668455"/>
              <a:gd name="connsiteX69" fmla="*/ 3510256 w 8151595"/>
              <a:gd name="connsiteY69" fmla="*/ 1174419 h 1668455"/>
              <a:gd name="connsiteX70" fmla="*/ 3592596 w 8151595"/>
              <a:gd name="connsiteY70" fmla="*/ 1174419 h 1668455"/>
              <a:gd name="connsiteX71" fmla="*/ 3592596 w 8151595"/>
              <a:gd name="connsiteY71" fmla="*/ 1183086 h 1668455"/>
              <a:gd name="connsiteX72" fmla="*/ 3765941 w 8151595"/>
              <a:gd name="connsiteY72" fmla="*/ 1183086 h 1668455"/>
              <a:gd name="connsiteX73" fmla="*/ 3765941 w 8151595"/>
              <a:gd name="connsiteY73" fmla="*/ 1226423 h 1668455"/>
              <a:gd name="connsiteX74" fmla="*/ 3904618 w 8151595"/>
              <a:gd name="connsiteY74" fmla="*/ 1226423 h 1668455"/>
              <a:gd name="connsiteX75" fmla="*/ 3904618 w 8151595"/>
              <a:gd name="connsiteY75" fmla="*/ 1269759 h 1668455"/>
              <a:gd name="connsiteX76" fmla="*/ 4129968 w 8151595"/>
              <a:gd name="connsiteY76" fmla="*/ 1269759 h 1668455"/>
              <a:gd name="connsiteX77" fmla="*/ 4129968 w 8151595"/>
              <a:gd name="connsiteY77" fmla="*/ 1321763 h 1668455"/>
              <a:gd name="connsiteX78" fmla="*/ 4281646 w 8151595"/>
              <a:gd name="connsiteY78" fmla="*/ 1321763 h 1668455"/>
              <a:gd name="connsiteX79" fmla="*/ 4281646 w 8151595"/>
              <a:gd name="connsiteY79" fmla="*/ 1352099 h 1668455"/>
              <a:gd name="connsiteX80" fmla="*/ 4337983 w 8151595"/>
              <a:gd name="connsiteY80" fmla="*/ 1352099 h 1668455"/>
              <a:gd name="connsiteX81" fmla="*/ 4337983 w 8151595"/>
              <a:gd name="connsiteY81" fmla="*/ 1378101 h 1668455"/>
              <a:gd name="connsiteX82" fmla="*/ 4502662 w 8151595"/>
              <a:gd name="connsiteY82" fmla="*/ 1378101 h 1668455"/>
              <a:gd name="connsiteX83" fmla="*/ 4502662 w 8151595"/>
              <a:gd name="connsiteY83" fmla="*/ 1404102 h 1668455"/>
              <a:gd name="connsiteX84" fmla="*/ 4602336 w 8151595"/>
              <a:gd name="connsiteY84" fmla="*/ 1404102 h 1668455"/>
              <a:gd name="connsiteX85" fmla="*/ 4602336 w 8151595"/>
              <a:gd name="connsiteY85" fmla="*/ 1434438 h 1668455"/>
              <a:gd name="connsiteX86" fmla="*/ 4745346 w 8151595"/>
              <a:gd name="connsiteY86" fmla="*/ 1434438 h 1668455"/>
              <a:gd name="connsiteX87" fmla="*/ 4745346 w 8151595"/>
              <a:gd name="connsiteY87" fmla="*/ 1456106 h 1668455"/>
              <a:gd name="connsiteX88" fmla="*/ 5014032 w 8151595"/>
              <a:gd name="connsiteY88" fmla="*/ 1456106 h 1668455"/>
              <a:gd name="connsiteX89" fmla="*/ 5014032 w 8151595"/>
              <a:gd name="connsiteY89" fmla="*/ 1482108 h 1668455"/>
              <a:gd name="connsiteX90" fmla="*/ 5213380 w 8151595"/>
              <a:gd name="connsiteY90" fmla="*/ 1482108 h 1668455"/>
              <a:gd name="connsiteX91" fmla="*/ 5213380 w 8151595"/>
              <a:gd name="connsiteY91" fmla="*/ 1495109 h 1668455"/>
              <a:gd name="connsiteX92" fmla="*/ 5304387 w 8151595"/>
              <a:gd name="connsiteY92" fmla="*/ 1495109 h 1668455"/>
              <a:gd name="connsiteX93" fmla="*/ 5317388 w 8151595"/>
              <a:gd name="connsiteY93" fmla="*/ 1508110 h 1668455"/>
              <a:gd name="connsiteX94" fmla="*/ 5347723 w 8151595"/>
              <a:gd name="connsiteY94" fmla="*/ 1508110 h 1668455"/>
              <a:gd name="connsiteX95" fmla="*/ 5347723 w 8151595"/>
              <a:gd name="connsiteY95" fmla="*/ 1560114 h 1668455"/>
              <a:gd name="connsiteX96" fmla="*/ 5742086 w 8151595"/>
              <a:gd name="connsiteY96" fmla="*/ 1560114 h 1668455"/>
              <a:gd name="connsiteX97" fmla="*/ 5742086 w 8151595"/>
              <a:gd name="connsiteY97" fmla="*/ 1590449 h 1668455"/>
              <a:gd name="connsiteX98" fmla="*/ 6019439 w 8151595"/>
              <a:gd name="connsiteY98" fmla="*/ 1590449 h 1668455"/>
              <a:gd name="connsiteX99" fmla="*/ 6019439 w 8151595"/>
              <a:gd name="connsiteY99" fmla="*/ 1620785 h 1668455"/>
              <a:gd name="connsiteX100" fmla="*/ 6331462 w 8151595"/>
              <a:gd name="connsiteY100" fmla="*/ 1620785 h 1668455"/>
              <a:gd name="connsiteX101" fmla="*/ 6331462 w 8151595"/>
              <a:gd name="connsiteY101" fmla="*/ 1668455 h 1668455"/>
              <a:gd name="connsiteX102" fmla="*/ 8151595 w 8151595"/>
              <a:gd name="connsiteY102" fmla="*/ 1668455 h 1668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8151595" h="1668455">
                <a:moveTo>
                  <a:pt x="0" y="0"/>
                </a:moveTo>
                <a:lnTo>
                  <a:pt x="273020" y="0"/>
                </a:lnTo>
                <a:lnTo>
                  <a:pt x="273020" y="73672"/>
                </a:lnTo>
                <a:lnTo>
                  <a:pt x="437699" y="73672"/>
                </a:lnTo>
                <a:lnTo>
                  <a:pt x="437699" y="73672"/>
                </a:lnTo>
                <a:lnTo>
                  <a:pt x="437699" y="95340"/>
                </a:lnTo>
                <a:lnTo>
                  <a:pt x="546040" y="95340"/>
                </a:lnTo>
                <a:lnTo>
                  <a:pt x="546040" y="143010"/>
                </a:lnTo>
                <a:lnTo>
                  <a:pt x="819060" y="143010"/>
                </a:lnTo>
                <a:lnTo>
                  <a:pt x="819060" y="208015"/>
                </a:lnTo>
                <a:lnTo>
                  <a:pt x="862396" y="208015"/>
                </a:lnTo>
                <a:lnTo>
                  <a:pt x="862396" y="242684"/>
                </a:lnTo>
                <a:lnTo>
                  <a:pt x="962070" y="242684"/>
                </a:lnTo>
                <a:lnTo>
                  <a:pt x="962070" y="260019"/>
                </a:lnTo>
                <a:lnTo>
                  <a:pt x="1074745" y="260019"/>
                </a:lnTo>
                <a:lnTo>
                  <a:pt x="1074745" y="320690"/>
                </a:lnTo>
                <a:lnTo>
                  <a:pt x="1100747" y="320690"/>
                </a:lnTo>
                <a:lnTo>
                  <a:pt x="1100747" y="364027"/>
                </a:lnTo>
                <a:lnTo>
                  <a:pt x="1291428" y="364027"/>
                </a:lnTo>
                <a:lnTo>
                  <a:pt x="1308762" y="381361"/>
                </a:lnTo>
                <a:lnTo>
                  <a:pt x="1347765" y="381361"/>
                </a:lnTo>
                <a:lnTo>
                  <a:pt x="1347765" y="420364"/>
                </a:lnTo>
                <a:lnTo>
                  <a:pt x="1373767" y="420364"/>
                </a:lnTo>
                <a:lnTo>
                  <a:pt x="1373767" y="455033"/>
                </a:lnTo>
                <a:lnTo>
                  <a:pt x="1486442" y="455033"/>
                </a:lnTo>
                <a:lnTo>
                  <a:pt x="1486442" y="485369"/>
                </a:lnTo>
                <a:lnTo>
                  <a:pt x="1516778" y="485369"/>
                </a:lnTo>
                <a:lnTo>
                  <a:pt x="1516778" y="485369"/>
                </a:lnTo>
                <a:lnTo>
                  <a:pt x="1516778" y="524372"/>
                </a:lnTo>
                <a:lnTo>
                  <a:pt x="1633786" y="524372"/>
                </a:lnTo>
                <a:lnTo>
                  <a:pt x="1633786" y="602377"/>
                </a:lnTo>
                <a:lnTo>
                  <a:pt x="1672789" y="602377"/>
                </a:lnTo>
                <a:lnTo>
                  <a:pt x="1672789" y="619712"/>
                </a:lnTo>
                <a:lnTo>
                  <a:pt x="1737794" y="619712"/>
                </a:lnTo>
                <a:lnTo>
                  <a:pt x="1737794" y="628379"/>
                </a:lnTo>
                <a:lnTo>
                  <a:pt x="1859136" y="628379"/>
                </a:lnTo>
                <a:lnTo>
                  <a:pt x="1859136" y="684717"/>
                </a:lnTo>
                <a:lnTo>
                  <a:pt x="2041149" y="684717"/>
                </a:lnTo>
                <a:lnTo>
                  <a:pt x="2041149" y="702051"/>
                </a:lnTo>
                <a:lnTo>
                  <a:pt x="2110487" y="702051"/>
                </a:lnTo>
                <a:lnTo>
                  <a:pt x="2110487" y="732387"/>
                </a:lnTo>
                <a:lnTo>
                  <a:pt x="2158158" y="732387"/>
                </a:lnTo>
                <a:lnTo>
                  <a:pt x="2158158" y="780057"/>
                </a:lnTo>
                <a:lnTo>
                  <a:pt x="2218829" y="780057"/>
                </a:lnTo>
                <a:lnTo>
                  <a:pt x="2218829" y="806059"/>
                </a:lnTo>
                <a:lnTo>
                  <a:pt x="2309835" y="806059"/>
                </a:lnTo>
                <a:lnTo>
                  <a:pt x="2309835" y="827727"/>
                </a:lnTo>
                <a:lnTo>
                  <a:pt x="2491849" y="827727"/>
                </a:lnTo>
                <a:lnTo>
                  <a:pt x="2491849" y="871064"/>
                </a:lnTo>
                <a:lnTo>
                  <a:pt x="2561187" y="871064"/>
                </a:lnTo>
                <a:lnTo>
                  <a:pt x="2561187" y="931735"/>
                </a:lnTo>
                <a:lnTo>
                  <a:pt x="2595856" y="931735"/>
                </a:lnTo>
                <a:lnTo>
                  <a:pt x="2600190" y="936069"/>
                </a:lnTo>
                <a:lnTo>
                  <a:pt x="2730199" y="936069"/>
                </a:lnTo>
                <a:lnTo>
                  <a:pt x="2730199" y="957737"/>
                </a:lnTo>
                <a:lnTo>
                  <a:pt x="2829873" y="957737"/>
                </a:lnTo>
                <a:lnTo>
                  <a:pt x="2829873" y="1001073"/>
                </a:lnTo>
                <a:lnTo>
                  <a:pt x="2929547" y="1001073"/>
                </a:lnTo>
                <a:lnTo>
                  <a:pt x="2929547" y="1027075"/>
                </a:lnTo>
                <a:lnTo>
                  <a:pt x="2998886" y="1027075"/>
                </a:lnTo>
                <a:lnTo>
                  <a:pt x="2998886" y="1066078"/>
                </a:lnTo>
                <a:lnTo>
                  <a:pt x="3081225" y="1066078"/>
                </a:lnTo>
                <a:lnTo>
                  <a:pt x="3081225" y="1118082"/>
                </a:lnTo>
                <a:lnTo>
                  <a:pt x="3120228" y="1118082"/>
                </a:lnTo>
                <a:lnTo>
                  <a:pt x="3328243" y="1118082"/>
                </a:lnTo>
                <a:lnTo>
                  <a:pt x="3328243" y="1131083"/>
                </a:lnTo>
                <a:lnTo>
                  <a:pt x="3375913" y="1131083"/>
                </a:lnTo>
                <a:lnTo>
                  <a:pt x="3375913" y="1157084"/>
                </a:lnTo>
                <a:lnTo>
                  <a:pt x="3510256" y="1157084"/>
                </a:lnTo>
                <a:lnTo>
                  <a:pt x="3510256" y="1174419"/>
                </a:lnTo>
                <a:lnTo>
                  <a:pt x="3592596" y="1174419"/>
                </a:lnTo>
                <a:lnTo>
                  <a:pt x="3592596" y="1183086"/>
                </a:lnTo>
                <a:lnTo>
                  <a:pt x="3765941" y="1183086"/>
                </a:lnTo>
                <a:lnTo>
                  <a:pt x="3765941" y="1226423"/>
                </a:lnTo>
                <a:lnTo>
                  <a:pt x="3904618" y="1226423"/>
                </a:lnTo>
                <a:lnTo>
                  <a:pt x="3904618" y="1269759"/>
                </a:lnTo>
                <a:lnTo>
                  <a:pt x="4129968" y="1269759"/>
                </a:lnTo>
                <a:lnTo>
                  <a:pt x="4129968" y="1321763"/>
                </a:lnTo>
                <a:lnTo>
                  <a:pt x="4281646" y="1321763"/>
                </a:lnTo>
                <a:lnTo>
                  <a:pt x="4281646" y="1352099"/>
                </a:lnTo>
                <a:lnTo>
                  <a:pt x="4337983" y="1352099"/>
                </a:lnTo>
                <a:lnTo>
                  <a:pt x="4337983" y="1378101"/>
                </a:lnTo>
                <a:lnTo>
                  <a:pt x="4502662" y="1378101"/>
                </a:lnTo>
                <a:lnTo>
                  <a:pt x="4502662" y="1404102"/>
                </a:lnTo>
                <a:lnTo>
                  <a:pt x="4602336" y="1404102"/>
                </a:lnTo>
                <a:lnTo>
                  <a:pt x="4602336" y="1434438"/>
                </a:lnTo>
                <a:lnTo>
                  <a:pt x="4745346" y="1434438"/>
                </a:lnTo>
                <a:lnTo>
                  <a:pt x="4745346" y="1456106"/>
                </a:lnTo>
                <a:lnTo>
                  <a:pt x="5014032" y="1456106"/>
                </a:lnTo>
                <a:lnTo>
                  <a:pt x="5014032" y="1482108"/>
                </a:lnTo>
                <a:lnTo>
                  <a:pt x="5213380" y="1482108"/>
                </a:lnTo>
                <a:lnTo>
                  <a:pt x="5213380" y="1495109"/>
                </a:lnTo>
                <a:lnTo>
                  <a:pt x="5304387" y="1495109"/>
                </a:lnTo>
                <a:lnTo>
                  <a:pt x="5317388" y="1508110"/>
                </a:lnTo>
                <a:lnTo>
                  <a:pt x="5347723" y="1508110"/>
                </a:lnTo>
                <a:lnTo>
                  <a:pt x="5347723" y="1560114"/>
                </a:lnTo>
                <a:lnTo>
                  <a:pt x="5742086" y="1560114"/>
                </a:lnTo>
                <a:lnTo>
                  <a:pt x="5742086" y="1590449"/>
                </a:lnTo>
                <a:lnTo>
                  <a:pt x="6019439" y="1590449"/>
                </a:lnTo>
                <a:lnTo>
                  <a:pt x="6019439" y="1620785"/>
                </a:lnTo>
                <a:lnTo>
                  <a:pt x="6331462" y="1620785"/>
                </a:lnTo>
                <a:lnTo>
                  <a:pt x="6331462" y="1668455"/>
                </a:lnTo>
                <a:lnTo>
                  <a:pt x="8151595" y="1668455"/>
                </a:lnTo>
              </a:path>
            </a:pathLst>
          </a:custGeom>
          <a:noFill/>
          <a:ln w="28575">
            <a:solidFill>
              <a:schemeClr val="accent3"/>
            </a:solidFill>
            <a:miter lim="800000"/>
            <a:headEnd/>
            <a:tailEnd/>
          </a:ln>
        </p:spPr>
        <p:txBody>
          <a:bodyPr rtlCol="0" anchor="ctr"/>
          <a:lstStyle/>
          <a:p>
            <a:pPr algn="ctr"/>
            <a:endParaRPr lang="en-US"/>
          </a:p>
        </p:txBody>
      </p:sp>
      <p:grpSp>
        <p:nvGrpSpPr>
          <p:cNvPr id="9441" name="Group 9440">
            <a:extLst>
              <a:ext uri="{FF2B5EF4-FFF2-40B4-BE49-F238E27FC236}">
                <a16:creationId xmlns:a16="http://schemas.microsoft.com/office/drawing/2014/main" id="{155496C5-9DBE-9A8C-0A3A-3C6C57CDCB62}"/>
              </a:ext>
            </a:extLst>
          </p:cNvPr>
          <p:cNvGrpSpPr/>
          <p:nvPr/>
        </p:nvGrpSpPr>
        <p:grpSpPr>
          <a:xfrm>
            <a:off x="1448478" y="1485024"/>
            <a:ext cx="8120873" cy="1839059"/>
            <a:chOff x="1448478" y="1485024"/>
            <a:chExt cx="8120873" cy="1839059"/>
          </a:xfrm>
        </p:grpSpPr>
        <p:cxnSp>
          <p:nvCxnSpPr>
            <p:cNvPr id="9340" name="Straight Connector 9339">
              <a:extLst>
                <a:ext uri="{FF2B5EF4-FFF2-40B4-BE49-F238E27FC236}">
                  <a16:creationId xmlns:a16="http://schemas.microsoft.com/office/drawing/2014/main" id="{2548872D-F1A1-E30D-2659-DD0E43979C89}"/>
                </a:ext>
              </a:extLst>
            </p:cNvPr>
            <p:cNvCxnSpPr/>
            <p:nvPr/>
          </p:nvCxnSpPr>
          <p:spPr bwMode="auto">
            <a:xfrm>
              <a:off x="1448478" y="1485024"/>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8D9DFE71-6FB9-672B-D1D9-5B77C6C7BB8F}"/>
                </a:ext>
              </a:extLst>
            </p:cNvPr>
            <p:cNvCxnSpPr/>
            <p:nvPr/>
          </p:nvCxnSpPr>
          <p:spPr bwMode="auto">
            <a:xfrm>
              <a:off x="1711556" y="1544164"/>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6AE36668-4219-5F02-F486-06171C1F1DAD}"/>
                </a:ext>
              </a:extLst>
            </p:cNvPr>
            <p:cNvCxnSpPr/>
            <p:nvPr/>
          </p:nvCxnSpPr>
          <p:spPr bwMode="auto">
            <a:xfrm>
              <a:off x="1974689" y="1603375"/>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172EAE39-FFDD-5386-BDB1-93B20E981155}"/>
                </a:ext>
              </a:extLst>
            </p:cNvPr>
            <p:cNvCxnSpPr/>
            <p:nvPr/>
          </p:nvCxnSpPr>
          <p:spPr bwMode="auto">
            <a:xfrm>
              <a:off x="1763932" y="1567265"/>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6FB5E2CE-7F33-D70B-690E-C861B8BF5593}"/>
                </a:ext>
              </a:extLst>
            </p:cNvPr>
            <p:cNvCxnSpPr/>
            <p:nvPr/>
          </p:nvCxnSpPr>
          <p:spPr bwMode="auto">
            <a:xfrm>
              <a:off x="2016025" y="1626224"/>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C0A245C9-83C0-ADEF-27D0-393C16E02E92}"/>
                </a:ext>
              </a:extLst>
            </p:cNvPr>
            <p:cNvCxnSpPr/>
            <p:nvPr/>
          </p:nvCxnSpPr>
          <p:spPr bwMode="auto">
            <a:xfrm>
              <a:off x="2243085" y="1688013"/>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6533CCB1-594E-230F-8465-381340EA713D}"/>
                </a:ext>
              </a:extLst>
            </p:cNvPr>
            <p:cNvCxnSpPr/>
            <p:nvPr/>
          </p:nvCxnSpPr>
          <p:spPr bwMode="auto">
            <a:xfrm>
              <a:off x="2193180" y="1651903"/>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458C7A6B-CD8D-E9A1-98D1-825B85B44388}"/>
                </a:ext>
              </a:extLst>
            </p:cNvPr>
            <p:cNvCxnSpPr/>
            <p:nvPr/>
          </p:nvCxnSpPr>
          <p:spPr bwMode="auto">
            <a:xfrm>
              <a:off x="2285421" y="1727390"/>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F8808309-ED24-664E-B1A7-3A4CED9A1C05}"/>
                </a:ext>
              </a:extLst>
            </p:cNvPr>
            <p:cNvCxnSpPr/>
            <p:nvPr/>
          </p:nvCxnSpPr>
          <p:spPr bwMode="auto">
            <a:xfrm>
              <a:off x="2477279" y="1778043"/>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8A901613-CB51-FCA0-9859-1B5932699A3F}"/>
                </a:ext>
              </a:extLst>
            </p:cNvPr>
            <p:cNvCxnSpPr/>
            <p:nvPr/>
          </p:nvCxnSpPr>
          <p:spPr bwMode="auto">
            <a:xfrm>
              <a:off x="2581457" y="1854659"/>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27D208A2-8729-D127-1BCB-7CFD1DC3C844}"/>
                </a:ext>
              </a:extLst>
            </p:cNvPr>
            <p:cNvCxnSpPr/>
            <p:nvPr/>
          </p:nvCxnSpPr>
          <p:spPr bwMode="auto">
            <a:xfrm>
              <a:off x="2717173" y="1853190"/>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6DF38AAA-CF77-1E70-7724-BAF4D7508D5D}"/>
                </a:ext>
              </a:extLst>
            </p:cNvPr>
            <p:cNvCxnSpPr/>
            <p:nvPr/>
          </p:nvCxnSpPr>
          <p:spPr bwMode="auto">
            <a:xfrm>
              <a:off x="2676222" y="1854659"/>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57E03E17-F3F0-EAAA-9705-8AC1D63676E5}"/>
                </a:ext>
              </a:extLst>
            </p:cNvPr>
            <p:cNvCxnSpPr/>
            <p:nvPr/>
          </p:nvCxnSpPr>
          <p:spPr bwMode="auto">
            <a:xfrm>
              <a:off x="2749955" y="1853189"/>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3726033C-B711-23D1-197B-8412B20F4D64}"/>
                </a:ext>
              </a:extLst>
            </p:cNvPr>
            <p:cNvCxnSpPr/>
            <p:nvPr/>
          </p:nvCxnSpPr>
          <p:spPr bwMode="auto">
            <a:xfrm>
              <a:off x="2783372" y="1929805"/>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94D74BCB-1B93-1949-43C7-B2C79006353A}"/>
                </a:ext>
              </a:extLst>
            </p:cNvPr>
            <p:cNvCxnSpPr/>
            <p:nvPr/>
          </p:nvCxnSpPr>
          <p:spPr bwMode="auto">
            <a:xfrm>
              <a:off x="2866840" y="1929804"/>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A5B2B4CA-6957-FC32-895F-7BD52083E62B}"/>
                </a:ext>
              </a:extLst>
            </p:cNvPr>
            <p:cNvCxnSpPr/>
            <p:nvPr/>
          </p:nvCxnSpPr>
          <p:spPr bwMode="auto">
            <a:xfrm>
              <a:off x="3268631" y="2123383"/>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D5ADAF1F-3F27-3AE0-68ED-95ABE7F1CAE8}"/>
                </a:ext>
              </a:extLst>
            </p:cNvPr>
            <p:cNvCxnSpPr/>
            <p:nvPr/>
          </p:nvCxnSpPr>
          <p:spPr bwMode="auto">
            <a:xfrm>
              <a:off x="3030491" y="2014681"/>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FF81A388-F634-C379-8E92-7F0A8722E253}"/>
                </a:ext>
              </a:extLst>
            </p:cNvPr>
            <p:cNvCxnSpPr/>
            <p:nvPr/>
          </p:nvCxnSpPr>
          <p:spPr bwMode="auto">
            <a:xfrm>
              <a:off x="3582661" y="2264585"/>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7A77B94F-2743-4B6C-147D-A1FF4985B593}"/>
                </a:ext>
              </a:extLst>
            </p:cNvPr>
            <p:cNvCxnSpPr/>
            <p:nvPr/>
          </p:nvCxnSpPr>
          <p:spPr bwMode="auto">
            <a:xfrm>
              <a:off x="3640412" y="2280629"/>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F2D3D4DE-5649-C30A-0E5A-0CAC7EB8BB6F}"/>
                </a:ext>
              </a:extLst>
            </p:cNvPr>
            <p:cNvCxnSpPr/>
            <p:nvPr/>
          </p:nvCxnSpPr>
          <p:spPr bwMode="auto">
            <a:xfrm>
              <a:off x="3375873" y="2179947"/>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C6466463-03F5-D4DC-D235-B62EDC0A5955}"/>
                </a:ext>
              </a:extLst>
            </p:cNvPr>
            <p:cNvCxnSpPr/>
            <p:nvPr/>
          </p:nvCxnSpPr>
          <p:spPr bwMode="auto">
            <a:xfrm>
              <a:off x="3711212" y="2296670"/>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8569D8E9-453B-CD6B-5463-5C5892104E78}"/>
                </a:ext>
              </a:extLst>
            </p:cNvPr>
            <p:cNvCxnSpPr/>
            <p:nvPr/>
          </p:nvCxnSpPr>
          <p:spPr bwMode="auto">
            <a:xfrm>
              <a:off x="3666370" y="2292660"/>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F4F850F6-6BE2-88FB-BDEF-66CBD890992F}"/>
                </a:ext>
              </a:extLst>
            </p:cNvPr>
            <p:cNvCxnSpPr/>
            <p:nvPr/>
          </p:nvCxnSpPr>
          <p:spPr bwMode="auto">
            <a:xfrm>
              <a:off x="3809102" y="2323171"/>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1B25B241-880D-45BB-7F7B-929EA6560B11}"/>
                </a:ext>
              </a:extLst>
            </p:cNvPr>
            <p:cNvCxnSpPr/>
            <p:nvPr/>
          </p:nvCxnSpPr>
          <p:spPr bwMode="auto">
            <a:xfrm>
              <a:off x="3932588" y="2346646"/>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D6FB6CF5-95D9-626B-7D74-457202F231B7}"/>
                </a:ext>
              </a:extLst>
            </p:cNvPr>
            <p:cNvCxnSpPr/>
            <p:nvPr/>
          </p:nvCxnSpPr>
          <p:spPr bwMode="auto">
            <a:xfrm>
              <a:off x="3847110" y="2332983"/>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25F85834-BD0A-DEBA-C958-1922C6FCE4E0}"/>
                </a:ext>
              </a:extLst>
            </p:cNvPr>
            <p:cNvCxnSpPr/>
            <p:nvPr/>
          </p:nvCxnSpPr>
          <p:spPr bwMode="auto">
            <a:xfrm>
              <a:off x="3970540" y="2361256"/>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C94B4EDF-6636-A4A1-4CAB-7FACF475CE4D}"/>
                </a:ext>
              </a:extLst>
            </p:cNvPr>
            <p:cNvCxnSpPr/>
            <p:nvPr/>
          </p:nvCxnSpPr>
          <p:spPr bwMode="auto">
            <a:xfrm>
              <a:off x="4026825" y="2430266"/>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1D266B17-8120-4D7F-B2F8-6CA2E7AF5725}"/>
                </a:ext>
              </a:extLst>
            </p:cNvPr>
            <p:cNvCxnSpPr/>
            <p:nvPr/>
          </p:nvCxnSpPr>
          <p:spPr bwMode="auto">
            <a:xfrm>
              <a:off x="4415590" y="2541478"/>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94150BA7-C521-4EE8-716D-64D14E04C46A}"/>
                </a:ext>
              </a:extLst>
            </p:cNvPr>
            <p:cNvCxnSpPr/>
            <p:nvPr/>
          </p:nvCxnSpPr>
          <p:spPr bwMode="auto">
            <a:xfrm>
              <a:off x="4263079" y="2464862"/>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B5A391EC-657D-E605-B2B5-102F9258487F}"/>
                </a:ext>
              </a:extLst>
            </p:cNvPr>
            <p:cNvCxnSpPr/>
            <p:nvPr/>
          </p:nvCxnSpPr>
          <p:spPr bwMode="auto">
            <a:xfrm>
              <a:off x="4660778" y="2599543"/>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F56CE5AC-1806-2614-BC23-C3A900531CE9}"/>
                </a:ext>
              </a:extLst>
            </p:cNvPr>
            <p:cNvCxnSpPr/>
            <p:nvPr/>
          </p:nvCxnSpPr>
          <p:spPr bwMode="auto">
            <a:xfrm>
              <a:off x="4611733" y="2599543"/>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18727D36-2FE4-7BA1-AC06-49C1233E986A}"/>
                </a:ext>
              </a:extLst>
            </p:cNvPr>
            <p:cNvCxnSpPr/>
            <p:nvPr/>
          </p:nvCxnSpPr>
          <p:spPr bwMode="auto">
            <a:xfrm>
              <a:off x="4757802" y="2626116"/>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703FBD93-8E4B-DEE7-44F4-C2C39D4A7059}"/>
                </a:ext>
              </a:extLst>
            </p:cNvPr>
            <p:cNvCxnSpPr/>
            <p:nvPr/>
          </p:nvCxnSpPr>
          <p:spPr bwMode="auto">
            <a:xfrm>
              <a:off x="4725728" y="2603554"/>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8C65B4B0-EB5F-3FE5-6213-37A983E4CF99}"/>
                </a:ext>
              </a:extLst>
            </p:cNvPr>
            <p:cNvCxnSpPr/>
            <p:nvPr/>
          </p:nvCxnSpPr>
          <p:spPr bwMode="auto">
            <a:xfrm>
              <a:off x="5114773" y="2676332"/>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B1D683D8-D536-4707-667A-6E87525D5679}"/>
                </a:ext>
              </a:extLst>
            </p:cNvPr>
            <p:cNvCxnSpPr/>
            <p:nvPr/>
          </p:nvCxnSpPr>
          <p:spPr bwMode="auto">
            <a:xfrm>
              <a:off x="4980466" y="2664299"/>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F67950EF-FB16-334E-E380-1460115F26BF}"/>
                </a:ext>
              </a:extLst>
            </p:cNvPr>
            <p:cNvCxnSpPr/>
            <p:nvPr/>
          </p:nvCxnSpPr>
          <p:spPr bwMode="auto">
            <a:xfrm>
              <a:off x="5158352" y="2676332"/>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01BEBB6E-1B00-E379-4142-1213B99F6C81}"/>
                </a:ext>
              </a:extLst>
            </p:cNvPr>
            <p:cNvCxnSpPr/>
            <p:nvPr/>
          </p:nvCxnSpPr>
          <p:spPr bwMode="auto">
            <a:xfrm>
              <a:off x="5348824" y="2744927"/>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645B1879-DCF9-FC25-7140-A08DEA9A82F3}"/>
                </a:ext>
              </a:extLst>
            </p:cNvPr>
            <p:cNvCxnSpPr/>
            <p:nvPr/>
          </p:nvCxnSpPr>
          <p:spPr bwMode="auto">
            <a:xfrm>
              <a:off x="5223455" y="2710755"/>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6A8B5EF7-2011-A664-F73F-0BBA21F79F70}"/>
                </a:ext>
              </a:extLst>
            </p:cNvPr>
            <p:cNvCxnSpPr/>
            <p:nvPr/>
          </p:nvCxnSpPr>
          <p:spPr bwMode="auto">
            <a:xfrm>
              <a:off x="5490876" y="2748938"/>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C523D2A7-9AA2-0ED4-998E-F6979F6B271C}"/>
                </a:ext>
              </a:extLst>
            </p:cNvPr>
            <p:cNvCxnSpPr/>
            <p:nvPr/>
          </p:nvCxnSpPr>
          <p:spPr bwMode="auto">
            <a:xfrm>
              <a:off x="5190810" y="2706744"/>
              <a:ext cx="0" cy="169277"/>
            </a:xfrm>
            <a:prstGeom prst="line">
              <a:avLst/>
            </a:prstGeom>
            <a:noFill/>
            <a:ln w="38100" cap="flat" cmpd="sng" algn="ctr">
              <a:solidFill>
                <a:schemeClr val="accent3"/>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0758B144-5DF9-B5B1-6F21-A750E0B9B5EC}"/>
                </a:ext>
              </a:extLst>
            </p:cNvPr>
            <p:cNvCxnSpPr/>
            <p:nvPr/>
          </p:nvCxnSpPr>
          <p:spPr bwMode="auto">
            <a:xfrm>
              <a:off x="5521945" y="2748938"/>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DF99A4D1-B443-5006-6FB3-97FDC83CB4FB}"/>
                </a:ext>
              </a:extLst>
            </p:cNvPr>
            <p:cNvCxnSpPr/>
            <p:nvPr/>
          </p:nvCxnSpPr>
          <p:spPr bwMode="auto">
            <a:xfrm>
              <a:off x="5574917" y="2796931"/>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E548EB8E-0D37-C2B6-55C0-77BA5F537080}"/>
                </a:ext>
              </a:extLst>
            </p:cNvPr>
            <p:cNvCxnSpPr/>
            <p:nvPr/>
          </p:nvCxnSpPr>
          <p:spPr bwMode="auto">
            <a:xfrm>
              <a:off x="5559829" y="2748938"/>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75816606-7C7C-E331-78B2-B834B4A440C0}"/>
                </a:ext>
              </a:extLst>
            </p:cNvPr>
            <p:cNvCxnSpPr/>
            <p:nvPr/>
          </p:nvCxnSpPr>
          <p:spPr bwMode="auto">
            <a:xfrm>
              <a:off x="5647817" y="2820745"/>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C1AC0271-8C71-4E73-C1F6-34EB598C8F25}"/>
                </a:ext>
              </a:extLst>
            </p:cNvPr>
            <p:cNvCxnSpPr/>
            <p:nvPr/>
          </p:nvCxnSpPr>
          <p:spPr bwMode="auto">
            <a:xfrm>
              <a:off x="5823333" y="2871796"/>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6341C96F-4F8B-1A33-5527-8E06DA6216BC}"/>
                </a:ext>
              </a:extLst>
            </p:cNvPr>
            <p:cNvCxnSpPr/>
            <p:nvPr/>
          </p:nvCxnSpPr>
          <p:spPr bwMode="auto">
            <a:xfrm>
              <a:off x="5609121" y="2813578"/>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EA291CE0-0954-379D-C93E-7D6A8731F3B8}"/>
                </a:ext>
              </a:extLst>
            </p:cNvPr>
            <p:cNvCxnSpPr/>
            <p:nvPr/>
          </p:nvCxnSpPr>
          <p:spPr bwMode="auto">
            <a:xfrm>
              <a:off x="5888283" y="2883397"/>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61A21F5A-4725-A064-4843-A8AC927AE250}"/>
                </a:ext>
              </a:extLst>
            </p:cNvPr>
            <p:cNvCxnSpPr/>
            <p:nvPr/>
          </p:nvCxnSpPr>
          <p:spPr bwMode="auto">
            <a:xfrm>
              <a:off x="5695427" y="2820795"/>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460E51ED-FC49-7025-7D89-3BB039DA37C6}"/>
                </a:ext>
              </a:extLst>
            </p:cNvPr>
            <p:cNvCxnSpPr/>
            <p:nvPr/>
          </p:nvCxnSpPr>
          <p:spPr bwMode="auto">
            <a:xfrm>
              <a:off x="6106051" y="2914047"/>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66C11E7A-3BF6-4B05-2764-5B8335D822B4}"/>
                </a:ext>
              </a:extLst>
            </p:cNvPr>
            <p:cNvCxnSpPr/>
            <p:nvPr/>
          </p:nvCxnSpPr>
          <p:spPr bwMode="auto">
            <a:xfrm>
              <a:off x="6278103" y="2929571"/>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D8CDF17B-ABAE-E765-4A64-88A63F93EABD}"/>
                </a:ext>
              </a:extLst>
            </p:cNvPr>
            <p:cNvCxnSpPr/>
            <p:nvPr/>
          </p:nvCxnSpPr>
          <p:spPr bwMode="auto">
            <a:xfrm>
              <a:off x="5925703" y="2883398"/>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29E3465D-DD43-D094-090B-3C2D7D8F9AC8}"/>
                </a:ext>
              </a:extLst>
            </p:cNvPr>
            <p:cNvCxnSpPr/>
            <p:nvPr/>
          </p:nvCxnSpPr>
          <p:spPr bwMode="auto">
            <a:xfrm>
              <a:off x="6143043" y="2914820"/>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2FF6D3BF-919F-0854-2E68-D6B5043DBBFA}"/>
                </a:ext>
              </a:extLst>
            </p:cNvPr>
            <p:cNvCxnSpPr/>
            <p:nvPr/>
          </p:nvCxnSpPr>
          <p:spPr bwMode="auto">
            <a:xfrm>
              <a:off x="4808194" y="2626116"/>
              <a:ext cx="0" cy="169277"/>
            </a:xfrm>
            <a:prstGeom prst="line">
              <a:avLst/>
            </a:prstGeom>
            <a:noFill/>
            <a:ln w="38100" cap="flat" cmpd="sng" algn="ctr">
              <a:solidFill>
                <a:schemeClr val="accent3"/>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115D9280-6948-C1C7-2C22-9D4A30AC06B1}"/>
                </a:ext>
              </a:extLst>
            </p:cNvPr>
            <p:cNvCxnSpPr/>
            <p:nvPr/>
          </p:nvCxnSpPr>
          <p:spPr bwMode="auto">
            <a:xfrm>
              <a:off x="2541773" y="1854659"/>
              <a:ext cx="0" cy="169277"/>
            </a:xfrm>
            <a:prstGeom prst="line">
              <a:avLst/>
            </a:prstGeom>
            <a:noFill/>
            <a:ln w="38100" cap="flat" cmpd="sng" algn="ctr">
              <a:solidFill>
                <a:schemeClr val="accent3"/>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2205E997-0540-7FE6-1652-751030794832}"/>
                </a:ext>
              </a:extLst>
            </p:cNvPr>
            <p:cNvCxnSpPr/>
            <p:nvPr/>
          </p:nvCxnSpPr>
          <p:spPr bwMode="auto">
            <a:xfrm>
              <a:off x="2513270" y="1816039"/>
              <a:ext cx="0" cy="169277"/>
            </a:xfrm>
            <a:prstGeom prst="line">
              <a:avLst/>
            </a:prstGeom>
            <a:noFill/>
            <a:ln w="38100" cap="flat" cmpd="sng" algn="ctr">
              <a:solidFill>
                <a:schemeClr val="accent3"/>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05D785A0-464B-AFA8-BC56-AB1B44D83038}"/>
                </a:ext>
              </a:extLst>
            </p:cNvPr>
            <p:cNvCxnSpPr/>
            <p:nvPr/>
          </p:nvCxnSpPr>
          <p:spPr bwMode="auto">
            <a:xfrm>
              <a:off x="5970259" y="2887840"/>
              <a:ext cx="0" cy="169277"/>
            </a:xfrm>
            <a:prstGeom prst="line">
              <a:avLst/>
            </a:prstGeom>
            <a:noFill/>
            <a:ln w="38100" cap="flat" cmpd="sng" algn="ctr">
              <a:solidFill>
                <a:schemeClr val="accent3"/>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756FD9E9-62CB-F5FD-8F8E-70090A2E7E9F}"/>
                </a:ext>
              </a:extLst>
            </p:cNvPr>
            <p:cNvCxnSpPr/>
            <p:nvPr/>
          </p:nvCxnSpPr>
          <p:spPr bwMode="auto">
            <a:xfrm>
              <a:off x="6813936" y="3049095"/>
              <a:ext cx="0" cy="169277"/>
            </a:xfrm>
            <a:prstGeom prst="line">
              <a:avLst/>
            </a:prstGeom>
            <a:noFill/>
            <a:ln w="38100" cap="flat" cmpd="sng" algn="ctr">
              <a:solidFill>
                <a:schemeClr val="accent3"/>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2D84E12B-FD5D-FA9D-4F57-BFE892EAD47E}"/>
                </a:ext>
              </a:extLst>
            </p:cNvPr>
            <p:cNvCxnSpPr/>
            <p:nvPr/>
          </p:nvCxnSpPr>
          <p:spPr bwMode="auto">
            <a:xfrm>
              <a:off x="3330609" y="2162722"/>
              <a:ext cx="0" cy="169277"/>
            </a:xfrm>
            <a:prstGeom prst="line">
              <a:avLst/>
            </a:prstGeom>
            <a:noFill/>
            <a:ln w="38100" cap="flat" cmpd="sng" algn="ctr">
              <a:solidFill>
                <a:schemeClr val="accent3"/>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58F4C31F-B801-E8E7-194A-08E47D446C91}"/>
                </a:ext>
              </a:extLst>
            </p:cNvPr>
            <p:cNvCxnSpPr/>
            <p:nvPr/>
          </p:nvCxnSpPr>
          <p:spPr bwMode="auto">
            <a:xfrm>
              <a:off x="6378889" y="2932359"/>
              <a:ext cx="0" cy="169277"/>
            </a:xfrm>
            <a:prstGeom prst="line">
              <a:avLst/>
            </a:prstGeom>
            <a:noFill/>
            <a:ln w="38100" cap="flat" cmpd="sng" algn="ctr">
              <a:solidFill>
                <a:schemeClr val="accent3"/>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3DE1DFDF-2C57-27BA-C783-735E8592DA41}"/>
                </a:ext>
              </a:extLst>
            </p:cNvPr>
            <p:cNvCxnSpPr/>
            <p:nvPr/>
          </p:nvCxnSpPr>
          <p:spPr bwMode="auto">
            <a:xfrm>
              <a:off x="5266272" y="2718777"/>
              <a:ext cx="0" cy="169277"/>
            </a:xfrm>
            <a:prstGeom prst="line">
              <a:avLst/>
            </a:prstGeom>
            <a:noFill/>
            <a:ln w="38100" cap="flat" cmpd="sng" algn="ctr">
              <a:solidFill>
                <a:schemeClr val="accent3"/>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6320565C-9C69-BC18-D3CF-3D0B103A537E}"/>
                </a:ext>
              </a:extLst>
            </p:cNvPr>
            <p:cNvCxnSpPr/>
            <p:nvPr/>
          </p:nvCxnSpPr>
          <p:spPr bwMode="auto">
            <a:xfrm>
              <a:off x="6418111" y="2956434"/>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6FC72C8A-468B-84F5-1857-EC76AD215F58}"/>
                </a:ext>
              </a:extLst>
            </p:cNvPr>
            <p:cNvCxnSpPr/>
            <p:nvPr/>
          </p:nvCxnSpPr>
          <p:spPr bwMode="auto">
            <a:xfrm>
              <a:off x="7919821" y="3152597"/>
              <a:ext cx="0" cy="169277"/>
            </a:xfrm>
            <a:prstGeom prst="line">
              <a:avLst/>
            </a:prstGeom>
            <a:noFill/>
            <a:ln w="57150" cap="flat" cmpd="sng" algn="ctr">
              <a:solidFill>
                <a:schemeClr val="accent3"/>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0E78B050-30F6-1327-379E-D3CD9F269E87}"/>
                </a:ext>
              </a:extLst>
            </p:cNvPr>
            <p:cNvCxnSpPr/>
            <p:nvPr/>
          </p:nvCxnSpPr>
          <p:spPr bwMode="auto">
            <a:xfrm>
              <a:off x="6336619" y="2926237"/>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B3923393-532E-F73D-D069-77B9A0DC2617}"/>
                </a:ext>
              </a:extLst>
            </p:cNvPr>
            <p:cNvCxnSpPr/>
            <p:nvPr/>
          </p:nvCxnSpPr>
          <p:spPr bwMode="auto">
            <a:xfrm>
              <a:off x="6729872" y="2999818"/>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9298F5AD-B1EF-17B8-39CB-E2FF0B502B0A}"/>
                </a:ext>
              </a:extLst>
            </p:cNvPr>
            <p:cNvCxnSpPr/>
            <p:nvPr/>
          </p:nvCxnSpPr>
          <p:spPr bwMode="auto">
            <a:xfrm>
              <a:off x="6459119" y="2956434"/>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D249E7E6-3A52-ADE8-F2AE-46B185118281}"/>
                </a:ext>
              </a:extLst>
            </p:cNvPr>
            <p:cNvCxnSpPr/>
            <p:nvPr/>
          </p:nvCxnSpPr>
          <p:spPr bwMode="auto">
            <a:xfrm>
              <a:off x="6791259" y="3041073"/>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2196A432-8714-F1A4-AC47-E5BB70D23258}"/>
                </a:ext>
              </a:extLst>
            </p:cNvPr>
            <p:cNvCxnSpPr/>
            <p:nvPr/>
          </p:nvCxnSpPr>
          <p:spPr bwMode="auto">
            <a:xfrm>
              <a:off x="7214728" y="3076434"/>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07" name="Straight Connector 9406">
              <a:extLst>
                <a:ext uri="{FF2B5EF4-FFF2-40B4-BE49-F238E27FC236}">
                  <a16:creationId xmlns:a16="http://schemas.microsoft.com/office/drawing/2014/main" id="{59066C4F-4876-B8A2-17B5-D6B4DF3FF92B}"/>
                </a:ext>
              </a:extLst>
            </p:cNvPr>
            <p:cNvCxnSpPr/>
            <p:nvPr/>
          </p:nvCxnSpPr>
          <p:spPr bwMode="auto">
            <a:xfrm>
              <a:off x="6604834" y="2970339"/>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FAE5F4F2-C52E-AE8C-01AD-23D65A0407D7}"/>
                </a:ext>
              </a:extLst>
            </p:cNvPr>
            <p:cNvCxnSpPr/>
            <p:nvPr/>
          </p:nvCxnSpPr>
          <p:spPr bwMode="auto">
            <a:xfrm>
              <a:off x="7179861" y="3076740"/>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09" name="Straight Connector 9408">
              <a:extLst>
                <a:ext uri="{FF2B5EF4-FFF2-40B4-BE49-F238E27FC236}">
                  <a16:creationId xmlns:a16="http://schemas.microsoft.com/office/drawing/2014/main" id="{227360CB-4AAC-654F-58D1-D9C90E19BCB1}"/>
                </a:ext>
              </a:extLst>
            </p:cNvPr>
            <p:cNvCxnSpPr/>
            <p:nvPr/>
          </p:nvCxnSpPr>
          <p:spPr bwMode="auto">
            <a:xfrm>
              <a:off x="6861993" y="3041073"/>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18382C86-934A-84EC-05A9-A3A530BDF790}"/>
                </a:ext>
              </a:extLst>
            </p:cNvPr>
            <p:cNvCxnSpPr/>
            <p:nvPr/>
          </p:nvCxnSpPr>
          <p:spPr bwMode="auto">
            <a:xfrm>
              <a:off x="7252230" y="3076434"/>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F2A63F35-05BC-6535-1C33-1DE557FC3221}"/>
                </a:ext>
              </a:extLst>
            </p:cNvPr>
            <p:cNvCxnSpPr/>
            <p:nvPr/>
          </p:nvCxnSpPr>
          <p:spPr bwMode="auto">
            <a:xfrm>
              <a:off x="7284366" y="3076740"/>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DCF42F09-AA50-EA02-7307-148FFE9A4C1C}"/>
                </a:ext>
              </a:extLst>
            </p:cNvPr>
            <p:cNvCxnSpPr/>
            <p:nvPr/>
          </p:nvCxnSpPr>
          <p:spPr bwMode="auto">
            <a:xfrm>
              <a:off x="7317767" y="3075441"/>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14CB1FD2-D466-6FC9-2BAA-9BE055A1ED1A}"/>
                </a:ext>
              </a:extLst>
            </p:cNvPr>
            <p:cNvCxnSpPr/>
            <p:nvPr/>
          </p:nvCxnSpPr>
          <p:spPr bwMode="auto">
            <a:xfrm>
              <a:off x="8049639" y="3152597"/>
              <a:ext cx="0" cy="169277"/>
            </a:xfrm>
            <a:prstGeom prst="line">
              <a:avLst/>
            </a:prstGeom>
            <a:noFill/>
            <a:ln w="38100" cap="flat" cmpd="sng" algn="ctr">
              <a:solidFill>
                <a:schemeClr val="accent3"/>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11231900-B60C-A770-EE01-CE3853EC91CE}"/>
                </a:ext>
              </a:extLst>
            </p:cNvPr>
            <p:cNvCxnSpPr/>
            <p:nvPr/>
          </p:nvCxnSpPr>
          <p:spPr bwMode="auto">
            <a:xfrm>
              <a:off x="7527579" y="3108522"/>
              <a:ext cx="0" cy="169277"/>
            </a:xfrm>
            <a:prstGeom prst="line">
              <a:avLst/>
            </a:prstGeom>
            <a:noFill/>
            <a:ln w="38100" cap="flat" cmpd="sng" algn="ctr">
              <a:solidFill>
                <a:schemeClr val="accent3"/>
              </a:solidFill>
              <a:prstDash val="solid"/>
              <a:round/>
              <a:headEnd type="none" w="med" len="med"/>
              <a:tailEnd type="none" w="med" len="med"/>
            </a:ln>
            <a:effectLst/>
          </p:spPr>
        </p:cxnSp>
        <p:cxnSp>
          <p:nvCxnSpPr>
            <p:cNvPr id="9415" name="Straight Connector 9414">
              <a:extLst>
                <a:ext uri="{FF2B5EF4-FFF2-40B4-BE49-F238E27FC236}">
                  <a16:creationId xmlns:a16="http://schemas.microsoft.com/office/drawing/2014/main" id="{7D6D2A32-45CE-7170-6BB9-CE8F0A8FD662}"/>
                </a:ext>
              </a:extLst>
            </p:cNvPr>
            <p:cNvCxnSpPr/>
            <p:nvPr/>
          </p:nvCxnSpPr>
          <p:spPr bwMode="auto">
            <a:xfrm>
              <a:off x="7973461" y="3152597"/>
              <a:ext cx="0" cy="169277"/>
            </a:xfrm>
            <a:prstGeom prst="line">
              <a:avLst/>
            </a:prstGeom>
            <a:noFill/>
            <a:ln w="38100" cap="flat" cmpd="sng" algn="ctr">
              <a:solidFill>
                <a:schemeClr val="accent3"/>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20E77987-DAFB-FBC3-FCC0-4EE5506D6CB9}"/>
                </a:ext>
              </a:extLst>
            </p:cNvPr>
            <p:cNvCxnSpPr/>
            <p:nvPr/>
          </p:nvCxnSpPr>
          <p:spPr bwMode="auto">
            <a:xfrm>
              <a:off x="6761715" y="3015862"/>
              <a:ext cx="0" cy="169277"/>
            </a:xfrm>
            <a:prstGeom prst="line">
              <a:avLst/>
            </a:prstGeom>
            <a:noFill/>
            <a:ln w="38100" cap="flat" cmpd="sng" algn="ctr">
              <a:solidFill>
                <a:schemeClr val="accent3"/>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26DD0055-5D80-BF33-528C-B325E7E94BD3}"/>
                </a:ext>
              </a:extLst>
            </p:cNvPr>
            <p:cNvCxnSpPr/>
            <p:nvPr/>
          </p:nvCxnSpPr>
          <p:spPr bwMode="auto">
            <a:xfrm>
              <a:off x="8765113" y="3154806"/>
              <a:ext cx="0" cy="169277"/>
            </a:xfrm>
            <a:prstGeom prst="line">
              <a:avLst/>
            </a:prstGeom>
            <a:noFill/>
            <a:ln w="38100" cap="flat" cmpd="sng" algn="ctr">
              <a:solidFill>
                <a:schemeClr val="accent3"/>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E804FFD9-4DAC-646D-8156-88518022BD91}"/>
                </a:ext>
              </a:extLst>
            </p:cNvPr>
            <p:cNvCxnSpPr/>
            <p:nvPr/>
          </p:nvCxnSpPr>
          <p:spPr bwMode="auto">
            <a:xfrm>
              <a:off x="7141972" y="3053298"/>
              <a:ext cx="0" cy="169277"/>
            </a:xfrm>
            <a:prstGeom prst="line">
              <a:avLst/>
            </a:prstGeom>
            <a:noFill/>
            <a:ln w="76200" cap="flat" cmpd="sng" algn="ctr">
              <a:solidFill>
                <a:schemeClr val="accent3"/>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9B3FBD7E-2AF9-4EEE-4CCB-B4AAA989BAEA}"/>
                </a:ext>
              </a:extLst>
            </p:cNvPr>
            <p:cNvCxnSpPr>
              <a:cxnSpLocks/>
            </p:cNvCxnSpPr>
            <p:nvPr/>
          </p:nvCxnSpPr>
          <p:spPr bwMode="auto">
            <a:xfrm>
              <a:off x="7594762" y="3108522"/>
              <a:ext cx="0" cy="169277"/>
            </a:xfrm>
            <a:prstGeom prst="line">
              <a:avLst/>
            </a:prstGeom>
            <a:noFill/>
            <a:ln w="76200" cap="flat" cmpd="sng" algn="ctr">
              <a:solidFill>
                <a:schemeClr val="accent3"/>
              </a:solidFill>
              <a:prstDash val="solid"/>
              <a:round/>
              <a:headEnd type="none" w="med" len="med"/>
              <a:tailEnd type="none" w="med" len="med"/>
            </a:ln>
            <a:effectLst/>
          </p:spPr>
        </p:cxnSp>
        <p:cxnSp>
          <p:nvCxnSpPr>
            <p:cNvPr id="9422" name="Straight Connector 9421">
              <a:extLst>
                <a:ext uri="{FF2B5EF4-FFF2-40B4-BE49-F238E27FC236}">
                  <a16:creationId xmlns:a16="http://schemas.microsoft.com/office/drawing/2014/main" id="{E8C0F6B6-9EC1-3A24-3B49-6FAA153ED452}"/>
                </a:ext>
              </a:extLst>
            </p:cNvPr>
            <p:cNvCxnSpPr/>
            <p:nvPr/>
          </p:nvCxnSpPr>
          <p:spPr bwMode="auto">
            <a:xfrm>
              <a:off x="7386523" y="3072729"/>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2038B088-F48A-7B2C-B5F2-6BE23125A8FC}"/>
                </a:ext>
              </a:extLst>
            </p:cNvPr>
            <p:cNvCxnSpPr/>
            <p:nvPr/>
          </p:nvCxnSpPr>
          <p:spPr bwMode="auto">
            <a:xfrm>
              <a:off x="7673603" y="3108522"/>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24" name="Straight Connector 9423">
              <a:extLst>
                <a:ext uri="{FF2B5EF4-FFF2-40B4-BE49-F238E27FC236}">
                  <a16:creationId xmlns:a16="http://schemas.microsoft.com/office/drawing/2014/main" id="{6890A407-3144-AB6F-2148-8FB07AE68986}"/>
                </a:ext>
              </a:extLst>
            </p:cNvPr>
            <p:cNvCxnSpPr/>
            <p:nvPr/>
          </p:nvCxnSpPr>
          <p:spPr bwMode="auto">
            <a:xfrm>
              <a:off x="8292587" y="3152597"/>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A45BEB3F-1485-89F4-F95D-6839C389A6AB}"/>
                </a:ext>
              </a:extLst>
            </p:cNvPr>
            <p:cNvCxnSpPr/>
            <p:nvPr/>
          </p:nvCxnSpPr>
          <p:spPr bwMode="auto">
            <a:xfrm>
              <a:off x="8331584" y="3152597"/>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3A3F923D-213A-C1C4-F693-A4A45B8FAADA}"/>
                </a:ext>
              </a:extLst>
            </p:cNvPr>
            <p:cNvCxnSpPr/>
            <p:nvPr/>
          </p:nvCxnSpPr>
          <p:spPr bwMode="auto">
            <a:xfrm>
              <a:off x="8007288" y="3151279"/>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27" name="Straight Connector 9426">
              <a:extLst>
                <a:ext uri="{FF2B5EF4-FFF2-40B4-BE49-F238E27FC236}">
                  <a16:creationId xmlns:a16="http://schemas.microsoft.com/office/drawing/2014/main" id="{A2681DA3-E944-4522-2582-1F5C373B11DD}"/>
                </a:ext>
              </a:extLst>
            </p:cNvPr>
            <p:cNvCxnSpPr/>
            <p:nvPr/>
          </p:nvCxnSpPr>
          <p:spPr bwMode="auto">
            <a:xfrm>
              <a:off x="8357422" y="3152597"/>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28" name="Straight Connector 9427">
              <a:extLst>
                <a:ext uri="{FF2B5EF4-FFF2-40B4-BE49-F238E27FC236}">
                  <a16:creationId xmlns:a16="http://schemas.microsoft.com/office/drawing/2014/main" id="{66C5631F-06EB-124A-BAA7-A68A8F81FAC6}"/>
                </a:ext>
              </a:extLst>
            </p:cNvPr>
            <p:cNvCxnSpPr>
              <a:cxnSpLocks/>
            </p:cNvCxnSpPr>
            <p:nvPr/>
          </p:nvCxnSpPr>
          <p:spPr bwMode="auto">
            <a:xfrm>
              <a:off x="8386800" y="3152182"/>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2825140A-C8B2-FC27-D198-17A81EF907A8}"/>
                </a:ext>
              </a:extLst>
            </p:cNvPr>
            <p:cNvCxnSpPr/>
            <p:nvPr/>
          </p:nvCxnSpPr>
          <p:spPr bwMode="auto">
            <a:xfrm>
              <a:off x="9003349" y="3152597"/>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31" name="Straight Connector 9430">
              <a:extLst>
                <a:ext uri="{FF2B5EF4-FFF2-40B4-BE49-F238E27FC236}">
                  <a16:creationId xmlns:a16="http://schemas.microsoft.com/office/drawing/2014/main" id="{9D8C5635-5430-126D-9206-089449A085C6}"/>
                </a:ext>
              </a:extLst>
            </p:cNvPr>
            <p:cNvCxnSpPr/>
            <p:nvPr/>
          </p:nvCxnSpPr>
          <p:spPr bwMode="auto">
            <a:xfrm>
              <a:off x="8721337" y="3152597"/>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286FDB7E-B68E-2E67-8270-CC18724624A9}"/>
                </a:ext>
              </a:extLst>
            </p:cNvPr>
            <p:cNvCxnSpPr/>
            <p:nvPr/>
          </p:nvCxnSpPr>
          <p:spPr bwMode="auto">
            <a:xfrm>
              <a:off x="8407569" y="3152597"/>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33" name="Straight Connector 9432">
              <a:extLst>
                <a:ext uri="{FF2B5EF4-FFF2-40B4-BE49-F238E27FC236}">
                  <a16:creationId xmlns:a16="http://schemas.microsoft.com/office/drawing/2014/main" id="{22FE8EEE-0057-31C7-E70C-3EF4836FD072}"/>
                </a:ext>
              </a:extLst>
            </p:cNvPr>
            <p:cNvCxnSpPr/>
            <p:nvPr/>
          </p:nvCxnSpPr>
          <p:spPr bwMode="auto">
            <a:xfrm>
              <a:off x="9165901" y="3152597"/>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34" name="Straight Connector 9433">
              <a:extLst>
                <a:ext uri="{FF2B5EF4-FFF2-40B4-BE49-F238E27FC236}">
                  <a16:creationId xmlns:a16="http://schemas.microsoft.com/office/drawing/2014/main" id="{DD902B58-DE97-72F3-B7CF-2815CC91872C}"/>
                </a:ext>
              </a:extLst>
            </p:cNvPr>
            <p:cNvCxnSpPr/>
            <p:nvPr/>
          </p:nvCxnSpPr>
          <p:spPr bwMode="auto">
            <a:xfrm>
              <a:off x="9283485" y="3148291"/>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99F41478-088F-A656-A1CC-6B3C66B8B742}"/>
                </a:ext>
              </a:extLst>
            </p:cNvPr>
            <p:cNvCxnSpPr/>
            <p:nvPr/>
          </p:nvCxnSpPr>
          <p:spPr bwMode="auto">
            <a:xfrm>
              <a:off x="9215745" y="3154228"/>
              <a:ext cx="0" cy="169277"/>
            </a:xfrm>
            <a:prstGeom prst="line">
              <a:avLst/>
            </a:prstGeom>
            <a:noFill/>
            <a:ln w="28575" cap="flat" cmpd="sng" algn="ctr">
              <a:solidFill>
                <a:schemeClr val="accent3"/>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E35F7E9D-5686-015D-25D3-4FEFC8571DE9}"/>
                </a:ext>
              </a:extLst>
            </p:cNvPr>
            <p:cNvCxnSpPr/>
            <p:nvPr/>
          </p:nvCxnSpPr>
          <p:spPr bwMode="auto">
            <a:xfrm>
              <a:off x="9569351" y="3148586"/>
              <a:ext cx="0" cy="169277"/>
            </a:xfrm>
            <a:prstGeom prst="line">
              <a:avLst/>
            </a:prstGeom>
            <a:noFill/>
            <a:ln w="28575" cap="flat" cmpd="sng" algn="ctr">
              <a:solidFill>
                <a:schemeClr val="accent3"/>
              </a:solidFill>
              <a:prstDash val="solid"/>
              <a:round/>
              <a:headEnd type="none" w="med" len="med"/>
              <a:tailEnd type="none" w="med" len="med"/>
            </a:ln>
            <a:effectLst/>
          </p:spPr>
        </p:cxnSp>
      </p:grpSp>
      <p:sp>
        <p:nvSpPr>
          <p:cNvPr id="9451" name="TextBox 9450">
            <a:extLst>
              <a:ext uri="{FF2B5EF4-FFF2-40B4-BE49-F238E27FC236}">
                <a16:creationId xmlns:a16="http://schemas.microsoft.com/office/drawing/2014/main" id="{4201C387-FEC7-20F1-9844-137667BD05CE}"/>
              </a:ext>
            </a:extLst>
          </p:cNvPr>
          <p:cNvSpPr txBox="1"/>
          <p:nvPr/>
        </p:nvSpPr>
        <p:spPr bwMode="auto">
          <a:xfrm>
            <a:off x="2161528" y="1174780"/>
            <a:ext cx="15664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1" dirty="0">
                <a:solidFill>
                  <a:schemeClr val="accent1"/>
                </a:solidFill>
                <a:latin typeface="Calibri" panose="020F0502020204030204" pitchFamily="34" charset="0"/>
              </a:rPr>
              <a:t>93.0%</a:t>
            </a:r>
          </a:p>
          <a:p>
            <a:pPr algn="ctr">
              <a:lnSpc>
                <a:spcPct val="100000"/>
              </a:lnSpc>
              <a:spcAft>
                <a:spcPct val="0"/>
              </a:spcAft>
              <a:buClrTx/>
              <a:buFontTx/>
              <a:buNone/>
            </a:pPr>
            <a:r>
              <a:rPr lang="en-US" sz="1400" dirty="0">
                <a:solidFill>
                  <a:schemeClr val="accent1"/>
                </a:solidFill>
                <a:latin typeface="Calibri" panose="020F0502020204030204" pitchFamily="34" charset="0"/>
              </a:rPr>
              <a:t>(95% CI: 89.9-95.2)</a:t>
            </a:r>
            <a:endParaRPr lang="en-US" sz="1400" b="0" dirty="0">
              <a:solidFill>
                <a:schemeClr val="accent1"/>
              </a:solidFill>
              <a:latin typeface="Calibri" panose="020F0502020204030204" pitchFamily="34" charset="0"/>
            </a:endParaRPr>
          </a:p>
        </p:txBody>
      </p:sp>
      <p:sp>
        <p:nvSpPr>
          <p:cNvPr id="9452" name="TextBox 9451">
            <a:extLst>
              <a:ext uri="{FF2B5EF4-FFF2-40B4-BE49-F238E27FC236}">
                <a16:creationId xmlns:a16="http://schemas.microsoft.com/office/drawing/2014/main" id="{0EC41E3F-E789-D0BA-04F0-28ADCCFCFFF8}"/>
              </a:ext>
            </a:extLst>
          </p:cNvPr>
          <p:cNvSpPr txBox="1"/>
          <p:nvPr/>
        </p:nvSpPr>
        <p:spPr bwMode="auto">
          <a:xfrm>
            <a:off x="3686309" y="1508586"/>
            <a:ext cx="15664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1" dirty="0">
                <a:solidFill>
                  <a:schemeClr val="accent1"/>
                </a:solidFill>
                <a:latin typeface="Calibri" panose="020F0502020204030204" pitchFamily="34" charset="0"/>
              </a:rPr>
              <a:t>85.9%</a:t>
            </a:r>
          </a:p>
          <a:p>
            <a:pPr algn="ctr">
              <a:lnSpc>
                <a:spcPct val="100000"/>
              </a:lnSpc>
              <a:spcAft>
                <a:spcPct val="0"/>
              </a:spcAft>
              <a:buClrTx/>
              <a:buFontTx/>
              <a:buNone/>
            </a:pPr>
            <a:r>
              <a:rPr lang="en-US" sz="1400" dirty="0">
                <a:solidFill>
                  <a:schemeClr val="accent1"/>
                </a:solidFill>
                <a:latin typeface="Calibri" panose="020F0502020204030204" pitchFamily="34" charset="0"/>
              </a:rPr>
              <a:t>(95% CI: 81.9-89.1)</a:t>
            </a:r>
            <a:endParaRPr lang="en-US" sz="1400" b="0" dirty="0">
              <a:solidFill>
                <a:schemeClr val="accent1"/>
              </a:solidFill>
              <a:latin typeface="Calibri" panose="020F0502020204030204" pitchFamily="34" charset="0"/>
            </a:endParaRPr>
          </a:p>
        </p:txBody>
      </p:sp>
      <p:sp>
        <p:nvSpPr>
          <p:cNvPr id="9453" name="TextBox 9452">
            <a:extLst>
              <a:ext uri="{FF2B5EF4-FFF2-40B4-BE49-F238E27FC236}">
                <a16:creationId xmlns:a16="http://schemas.microsoft.com/office/drawing/2014/main" id="{0F703F00-4154-613D-AEAB-1F68CC0642A8}"/>
              </a:ext>
            </a:extLst>
          </p:cNvPr>
          <p:cNvSpPr txBox="1"/>
          <p:nvPr/>
        </p:nvSpPr>
        <p:spPr bwMode="auto">
          <a:xfrm>
            <a:off x="5390416" y="1791502"/>
            <a:ext cx="15664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1" dirty="0">
                <a:solidFill>
                  <a:schemeClr val="accent1"/>
                </a:solidFill>
                <a:latin typeface="Calibri" panose="020F0502020204030204" pitchFamily="34" charset="0"/>
              </a:rPr>
              <a:t>70.1%</a:t>
            </a:r>
          </a:p>
          <a:p>
            <a:pPr algn="ctr">
              <a:lnSpc>
                <a:spcPct val="100000"/>
              </a:lnSpc>
              <a:spcAft>
                <a:spcPct val="0"/>
              </a:spcAft>
              <a:buClrTx/>
              <a:buFontTx/>
              <a:buNone/>
            </a:pPr>
            <a:r>
              <a:rPr lang="en-US" sz="1400" dirty="0">
                <a:solidFill>
                  <a:schemeClr val="accent1"/>
                </a:solidFill>
                <a:latin typeface="Calibri" panose="020F0502020204030204" pitchFamily="34" charset="0"/>
              </a:rPr>
              <a:t>(95% CI: 64.8-74.8)</a:t>
            </a:r>
            <a:endParaRPr lang="en-US" sz="1400" b="0" dirty="0">
              <a:solidFill>
                <a:schemeClr val="accent1"/>
              </a:solidFill>
              <a:latin typeface="Calibri" panose="020F0502020204030204" pitchFamily="34" charset="0"/>
            </a:endParaRPr>
          </a:p>
        </p:txBody>
      </p:sp>
      <p:sp>
        <p:nvSpPr>
          <p:cNvPr id="9454" name="TextBox 9453">
            <a:extLst>
              <a:ext uri="{FF2B5EF4-FFF2-40B4-BE49-F238E27FC236}">
                <a16:creationId xmlns:a16="http://schemas.microsoft.com/office/drawing/2014/main" id="{E0BE7433-2B44-21C6-1C57-B98DB39F94D2}"/>
              </a:ext>
            </a:extLst>
          </p:cNvPr>
          <p:cNvSpPr txBox="1"/>
          <p:nvPr/>
        </p:nvSpPr>
        <p:spPr bwMode="auto">
          <a:xfrm>
            <a:off x="2114637" y="2225718"/>
            <a:ext cx="15664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1" dirty="0">
                <a:solidFill>
                  <a:schemeClr val="accent3"/>
                </a:solidFill>
                <a:latin typeface="Calibri" panose="020F0502020204030204" pitchFamily="34" charset="0"/>
              </a:rPr>
              <a:t>87.8%</a:t>
            </a:r>
          </a:p>
          <a:p>
            <a:pPr algn="ctr">
              <a:lnSpc>
                <a:spcPct val="100000"/>
              </a:lnSpc>
              <a:spcAft>
                <a:spcPct val="0"/>
              </a:spcAft>
              <a:buClrTx/>
              <a:buFontTx/>
              <a:buNone/>
            </a:pPr>
            <a:r>
              <a:rPr lang="en-US" sz="1400" dirty="0">
                <a:solidFill>
                  <a:schemeClr val="accent3"/>
                </a:solidFill>
                <a:latin typeface="Calibri" panose="020F0502020204030204" pitchFamily="34" charset="0"/>
              </a:rPr>
              <a:t>(95% CI: 84.0-90.7)</a:t>
            </a:r>
            <a:endParaRPr lang="en-US" sz="1400" b="0" dirty="0">
              <a:solidFill>
                <a:schemeClr val="accent3"/>
              </a:solidFill>
              <a:latin typeface="Calibri" panose="020F0502020204030204" pitchFamily="34" charset="0"/>
            </a:endParaRPr>
          </a:p>
        </p:txBody>
      </p:sp>
      <p:sp>
        <p:nvSpPr>
          <p:cNvPr id="9455" name="TextBox 9454">
            <a:extLst>
              <a:ext uri="{FF2B5EF4-FFF2-40B4-BE49-F238E27FC236}">
                <a16:creationId xmlns:a16="http://schemas.microsoft.com/office/drawing/2014/main" id="{D77754AC-E9F4-3047-5CC4-3CB7918F5348}"/>
              </a:ext>
            </a:extLst>
          </p:cNvPr>
          <p:cNvSpPr txBox="1"/>
          <p:nvPr/>
        </p:nvSpPr>
        <p:spPr bwMode="auto">
          <a:xfrm>
            <a:off x="3686062" y="2771756"/>
            <a:ext cx="15664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1" dirty="0">
                <a:solidFill>
                  <a:schemeClr val="accent3"/>
                </a:solidFill>
                <a:latin typeface="Calibri" panose="020F0502020204030204" pitchFamily="34" charset="0"/>
              </a:rPr>
              <a:t>72.4%</a:t>
            </a:r>
          </a:p>
          <a:p>
            <a:pPr algn="ctr">
              <a:lnSpc>
                <a:spcPct val="100000"/>
              </a:lnSpc>
              <a:spcAft>
                <a:spcPct val="0"/>
              </a:spcAft>
              <a:buClrTx/>
              <a:buFontTx/>
              <a:buNone/>
            </a:pPr>
            <a:r>
              <a:rPr lang="en-US" sz="1400" dirty="0">
                <a:solidFill>
                  <a:schemeClr val="accent3"/>
                </a:solidFill>
                <a:latin typeface="Calibri" panose="020F0502020204030204" pitchFamily="34" charset="0"/>
              </a:rPr>
              <a:t>(95% CI: 67.4-76.8)</a:t>
            </a:r>
            <a:endParaRPr lang="en-US" sz="1400" b="0" dirty="0">
              <a:solidFill>
                <a:schemeClr val="accent3"/>
              </a:solidFill>
              <a:latin typeface="Calibri" panose="020F0502020204030204" pitchFamily="34" charset="0"/>
            </a:endParaRPr>
          </a:p>
        </p:txBody>
      </p:sp>
      <p:sp>
        <p:nvSpPr>
          <p:cNvPr id="9456" name="TextBox 9455">
            <a:extLst>
              <a:ext uri="{FF2B5EF4-FFF2-40B4-BE49-F238E27FC236}">
                <a16:creationId xmlns:a16="http://schemas.microsoft.com/office/drawing/2014/main" id="{139130FA-7BEF-5D50-D8AC-5B50281194B3}"/>
              </a:ext>
            </a:extLst>
          </p:cNvPr>
          <p:cNvSpPr txBox="1"/>
          <p:nvPr/>
        </p:nvSpPr>
        <p:spPr bwMode="auto">
          <a:xfrm>
            <a:off x="6010956" y="3205972"/>
            <a:ext cx="15664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1" dirty="0">
                <a:solidFill>
                  <a:schemeClr val="accent3"/>
                </a:solidFill>
                <a:latin typeface="Calibri" panose="020F0502020204030204" pitchFamily="34" charset="0"/>
              </a:rPr>
              <a:t>52.1%</a:t>
            </a:r>
          </a:p>
          <a:p>
            <a:pPr algn="ctr">
              <a:lnSpc>
                <a:spcPct val="100000"/>
              </a:lnSpc>
              <a:spcAft>
                <a:spcPct val="0"/>
              </a:spcAft>
              <a:buClrTx/>
              <a:buFontTx/>
              <a:buNone/>
            </a:pPr>
            <a:r>
              <a:rPr lang="en-US" sz="1400" dirty="0">
                <a:solidFill>
                  <a:schemeClr val="accent3"/>
                </a:solidFill>
                <a:latin typeface="Calibri" panose="020F0502020204030204" pitchFamily="34" charset="0"/>
              </a:rPr>
              <a:t>(95% CI: 46.4-57.5)</a:t>
            </a:r>
            <a:endParaRPr lang="en-US" sz="1400" b="0" dirty="0">
              <a:solidFill>
                <a:schemeClr val="accent3"/>
              </a:solidFill>
              <a:latin typeface="Calibri" panose="020F0502020204030204" pitchFamily="34" charset="0"/>
            </a:endParaRPr>
          </a:p>
        </p:txBody>
      </p:sp>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DESTINY-Breast09: </a:t>
            </a:r>
            <a:r>
              <a:rPr lang="en-US" dirty="0"/>
              <a:t>Secondary Efficacy Endpoints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LBA1008.</a:t>
            </a:r>
          </a:p>
        </p:txBody>
      </p:sp>
      <p:graphicFrame>
        <p:nvGraphicFramePr>
          <p:cNvPr id="2" name="Group 3">
            <a:extLst>
              <a:ext uri="{FF2B5EF4-FFF2-40B4-BE49-F238E27FC236}">
                <a16:creationId xmlns:a16="http://schemas.microsoft.com/office/drawing/2014/main" id="{B041C5D7-B520-E89F-DD2F-441F977EB1BE}"/>
              </a:ext>
            </a:extLst>
          </p:cNvPr>
          <p:cNvGraphicFramePr>
            <a:graphicFrameLocks/>
          </p:cNvGraphicFramePr>
          <p:nvPr>
            <p:extLst>
              <p:ext uri="{D42A27DB-BD31-4B8C-83A1-F6EECF244321}">
                <p14:modId xmlns:p14="http://schemas.microsoft.com/office/powerpoint/2010/main" val="36544974"/>
              </p:ext>
            </p:extLst>
          </p:nvPr>
        </p:nvGraphicFramePr>
        <p:xfrm>
          <a:off x="5668965" y="1149250"/>
          <a:ext cx="5626672" cy="3383392"/>
        </p:xfrm>
        <a:graphic>
          <a:graphicData uri="http://schemas.openxmlformats.org/drawingml/2006/table">
            <a:tbl>
              <a:tblPr/>
              <a:tblGrid>
                <a:gridCol w="2700335">
                  <a:extLst>
                    <a:ext uri="{9D8B030D-6E8A-4147-A177-3AD203B41FA5}">
                      <a16:colId xmlns:a16="http://schemas.microsoft.com/office/drawing/2014/main" val="20000"/>
                    </a:ext>
                  </a:extLst>
                </a:gridCol>
                <a:gridCol w="1297732">
                  <a:extLst>
                    <a:ext uri="{9D8B030D-6E8A-4147-A177-3AD203B41FA5}">
                      <a16:colId xmlns:a16="http://schemas.microsoft.com/office/drawing/2014/main" val="20001"/>
                    </a:ext>
                  </a:extLst>
                </a:gridCol>
                <a:gridCol w="226268">
                  <a:extLst>
                    <a:ext uri="{9D8B030D-6E8A-4147-A177-3AD203B41FA5}">
                      <a16:colId xmlns:a16="http://schemas.microsoft.com/office/drawing/2014/main" val="20002"/>
                    </a:ext>
                  </a:extLst>
                </a:gridCol>
                <a:gridCol w="1402337">
                  <a:extLst>
                    <a:ext uri="{9D8B030D-6E8A-4147-A177-3AD203B41FA5}">
                      <a16:colId xmlns:a16="http://schemas.microsoft.com/office/drawing/2014/main" val="3654035714"/>
                    </a:ext>
                  </a:extLst>
                </a:gridCol>
              </a:tblGrid>
              <a:tr h="5304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Survival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T-DXd + P</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THP</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THP</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304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mPFS (by INV), mo</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40.7 </a:t>
                      </a:r>
                      <a:b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(36.5-NE)</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20.7 </a:t>
                      </a:r>
                      <a:b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(17.3-23.5)</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20.7 </a:t>
                      </a:r>
                      <a:b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(17.3-23.5)</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03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Hazard ratio (95% CI)</a:t>
                      </a:r>
                      <a:endPar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0.49 (0.39-0.61); </a:t>
                      </a:r>
                      <a:r>
                        <a:rPr kumimoji="0" lang="en-US" sz="1800" b="0" i="1"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P</a:t>
                      </a: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 &lt;.00001</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6693185"/>
                  </a:ext>
                </a:extLst>
              </a:tr>
              <a:tr h="5304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mPFS2 (by INV), mo</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NC</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36.5 </a:t>
                      </a:r>
                      <a:b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(36.1-NE)</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36.5 </a:t>
                      </a:r>
                      <a:b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(36.1-NE)</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03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Hazard ratio (95% CI)</a:t>
                      </a:r>
                      <a:endPar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0.60 (0.45-0.79); </a:t>
                      </a:r>
                      <a:r>
                        <a:rPr kumimoji="0" lang="en-US" sz="1800" b="0" i="1"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P</a:t>
                      </a: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 = .00038</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3274795"/>
                  </a:ext>
                </a:extLst>
              </a:tr>
              <a:tr h="303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NC</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NC</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9068730"/>
                  </a:ext>
                </a:extLst>
              </a:tr>
              <a:tr h="3030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0.84 (0.59-1.19)</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18137363"/>
                  </a:ext>
                </a:extLst>
              </a:tr>
            </a:tbl>
          </a:graphicData>
        </a:graphic>
      </p:graphicFrame>
      <p:sp>
        <p:nvSpPr>
          <p:cNvPr id="5" name="Content Placeholder 4">
            <a:extLst>
              <a:ext uri="{FF2B5EF4-FFF2-40B4-BE49-F238E27FC236}">
                <a16:creationId xmlns:a16="http://schemas.microsoft.com/office/drawing/2014/main" id="{CB9753DB-9E78-4CDA-6580-B1DDB643841B}"/>
              </a:ext>
            </a:extLst>
          </p:cNvPr>
          <p:cNvSpPr>
            <a:spLocks noGrp="1"/>
          </p:cNvSpPr>
          <p:nvPr>
            <p:ph idx="1"/>
          </p:nvPr>
        </p:nvSpPr>
        <p:spPr>
          <a:xfrm>
            <a:off x="839195" y="4820297"/>
            <a:ext cx="10456442" cy="1709092"/>
          </a:xfrm>
        </p:spPr>
        <p:txBody>
          <a:bodyPr/>
          <a:lstStyle/>
          <a:p>
            <a:pPr>
              <a:spcBef>
                <a:spcPts val="500"/>
              </a:spcBef>
              <a:spcAft>
                <a:spcPts val="200"/>
              </a:spcAft>
            </a:pPr>
            <a:r>
              <a:rPr lang="en-US" sz="1800" dirty="0"/>
              <a:t>32.4% of patients in the T-DXd + P arm and 46.8% of patients in the THP arm proceeded to receive 2L therapy after treatment discontinuation</a:t>
            </a:r>
          </a:p>
          <a:p>
            <a:pPr lvl="1">
              <a:spcBef>
                <a:spcPts val="500"/>
              </a:spcBef>
              <a:spcAft>
                <a:spcPts val="200"/>
              </a:spcAft>
            </a:pPr>
            <a:r>
              <a:rPr lang="en-US" sz="1800" dirty="0"/>
              <a:t>Received HER2-directed therapies: 111 (29%) on T-</a:t>
            </a:r>
            <a:r>
              <a:rPr lang="en-US" sz="1800" dirty="0" err="1"/>
              <a:t>DXd</a:t>
            </a:r>
            <a:r>
              <a:rPr lang="en-US" sz="1800" dirty="0"/>
              <a:t> + P arm vs 166 (42.9%) on THP arm</a:t>
            </a:r>
          </a:p>
          <a:p>
            <a:pPr lvl="1">
              <a:spcBef>
                <a:spcPts val="500"/>
              </a:spcBef>
              <a:spcAft>
                <a:spcPts val="200"/>
              </a:spcAft>
            </a:pPr>
            <a:r>
              <a:rPr lang="en-US" sz="1800" dirty="0"/>
              <a:t>Received chemotherapy: 68 (17.8%) on T-</a:t>
            </a:r>
            <a:r>
              <a:rPr lang="en-US" sz="1800" dirty="0" err="1"/>
              <a:t>DXd</a:t>
            </a:r>
            <a:r>
              <a:rPr lang="en-US" sz="1800" dirty="0"/>
              <a:t> + P arm vs 57 (14.7%) on THP arm</a:t>
            </a:r>
          </a:p>
          <a:p>
            <a:pPr lvl="1">
              <a:spcBef>
                <a:spcPts val="500"/>
              </a:spcBef>
              <a:spcAft>
                <a:spcPts val="200"/>
              </a:spcAft>
            </a:pPr>
            <a:r>
              <a:rPr lang="en-US" sz="1800" dirty="0"/>
              <a:t>Received endocrine therapy: 19 (5%) on T-</a:t>
            </a:r>
            <a:r>
              <a:rPr lang="en-US" sz="1800" dirty="0" err="1"/>
              <a:t>DXd</a:t>
            </a:r>
            <a:r>
              <a:rPr lang="en-US" sz="1800" dirty="0"/>
              <a:t> + P arm vs 13 (3.4%) on THP arm</a:t>
            </a:r>
          </a:p>
        </p:txBody>
      </p:sp>
      <p:sp>
        <p:nvSpPr>
          <p:cNvPr id="3" name="TextBox 2">
            <a:extLst>
              <a:ext uri="{FF2B5EF4-FFF2-40B4-BE49-F238E27FC236}">
                <a16:creationId xmlns:a16="http://schemas.microsoft.com/office/drawing/2014/main" id="{DA5550FC-5BB8-9A47-59F0-D5E3B63D10CD}"/>
              </a:ext>
            </a:extLst>
          </p:cNvPr>
          <p:cNvSpPr txBox="1"/>
          <p:nvPr/>
        </p:nvSpPr>
        <p:spPr bwMode="auto">
          <a:xfrm>
            <a:off x="5673672" y="4531571"/>
            <a:ext cx="5210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*Data only 16% mature.</a:t>
            </a:r>
          </a:p>
        </p:txBody>
      </p:sp>
      <p:graphicFrame>
        <p:nvGraphicFramePr>
          <p:cNvPr id="6" name="Group 3">
            <a:extLst>
              <a:ext uri="{FF2B5EF4-FFF2-40B4-BE49-F238E27FC236}">
                <a16:creationId xmlns:a16="http://schemas.microsoft.com/office/drawing/2014/main" id="{80484C19-4193-A7F3-A723-522CFF651F04}"/>
              </a:ext>
            </a:extLst>
          </p:cNvPr>
          <p:cNvGraphicFramePr>
            <a:graphicFrameLocks/>
          </p:cNvGraphicFramePr>
          <p:nvPr>
            <p:extLst>
              <p:ext uri="{D42A27DB-BD31-4B8C-83A1-F6EECF244321}">
                <p14:modId xmlns:p14="http://schemas.microsoft.com/office/powerpoint/2010/main" val="598323580"/>
              </p:ext>
            </p:extLst>
          </p:nvPr>
        </p:nvGraphicFramePr>
        <p:xfrm>
          <a:off x="923660" y="1149250"/>
          <a:ext cx="4681772" cy="3200480"/>
        </p:xfrm>
        <a:graphic>
          <a:graphicData uri="http://schemas.openxmlformats.org/drawingml/2006/table">
            <a:tbl>
              <a:tblPr/>
              <a:tblGrid>
                <a:gridCol w="2073480">
                  <a:extLst>
                    <a:ext uri="{9D8B030D-6E8A-4147-A177-3AD203B41FA5}">
                      <a16:colId xmlns:a16="http://schemas.microsoft.com/office/drawing/2014/main" val="20000"/>
                    </a:ext>
                  </a:extLst>
                </a:gridCol>
                <a:gridCol w="1304146">
                  <a:extLst>
                    <a:ext uri="{9D8B030D-6E8A-4147-A177-3AD203B41FA5}">
                      <a16:colId xmlns:a16="http://schemas.microsoft.com/office/drawing/2014/main" val="20001"/>
                    </a:ext>
                  </a:extLst>
                </a:gridCol>
                <a:gridCol w="1304146">
                  <a:extLst>
                    <a:ext uri="{9D8B030D-6E8A-4147-A177-3AD203B41FA5}">
                      <a16:colId xmlns:a16="http://schemas.microsoft.com/office/drawing/2014/main" val="20002"/>
                    </a:ext>
                  </a:extLst>
                </a:gridCol>
              </a:tblGrid>
              <a:tr h="4997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T-DXd + P</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THP</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139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Confirmed 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85.1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70.0</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70.0</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558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9.9</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14.5</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1609020"/>
                  </a:ext>
                </a:extLst>
              </a:tr>
              <a:tr h="4997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39.2 </a:t>
                      </a:r>
                      <a:b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(35.1-NE)</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26.4 </a:t>
                      </a:r>
                      <a:b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(22.3-NE)</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997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Ongoing response at 24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73.3</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54.9</a:t>
                      </a:r>
                    </a:p>
                  </a:txBody>
                  <a:tcPr marR="0"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59068730"/>
                  </a:ext>
                </a:extLst>
              </a:tr>
            </a:tbl>
          </a:graphicData>
        </a:graphic>
      </p:graphicFrame>
    </p:spTree>
    <p:extLst>
      <p:ext uri="{BB962C8B-B14F-4D97-AF65-F5344CB8AC3E}">
        <p14:creationId xmlns:p14="http://schemas.microsoft.com/office/powerpoint/2010/main" val="3300129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DESTINY-Breast09: </a:t>
            </a:r>
            <a:r>
              <a:rPr lang="en-US" dirty="0"/>
              <a:t>Safety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LBA1008.</a:t>
            </a:r>
          </a:p>
        </p:txBody>
      </p:sp>
      <p:graphicFrame>
        <p:nvGraphicFramePr>
          <p:cNvPr id="3" name="Group 3">
            <a:extLst>
              <a:ext uri="{FF2B5EF4-FFF2-40B4-BE49-F238E27FC236}">
                <a16:creationId xmlns:a16="http://schemas.microsoft.com/office/drawing/2014/main" id="{10B4E231-C7A0-E36F-E127-F147DB89266D}"/>
              </a:ext>
            </a:extLst>
          </p:cNvPr>
          <p:cNvGraphicFramePr>
            <a:graphicFrameLocks/>
          </p:cNvGraphicFramePr>
          <p:nvPr>
            <p:extLst>
              <p:ext uri="{D42A27DB-BD31-4B8C-83A1-F6EECF244321}">
                <p14:modId xmlns:p14="http://schemas.microsoft.com/office/powerpoint/2010/main" val="2680135732"/>
              </p:ext>
            </p:extLst>
          </p:nvPr>
        </p:nvGraphicFramePr>
        <p:xfrm>
          <a:off x="723649" y="1603104"/>
          <a:ext cx="6965171" cy="4175834"/>
        </p:xfrm>
        <a:graphic>
          <a:graphicData uri="http://schemas.openxmlformats.org/drawingml/2006/table">
            <a:tbl>
              <a:tblPr/>
              <a:tblGrid>
                <a:gridCol w="3969781">
                  <a:extLst>
                    <a:ext uri="{9D8B030D-6E8A-4147-A177-3AD203B41FA5}">
                      <a16:colId xmlns:a16="http://schemas.microsoft.com/office/drawing/2014/main" val="20000"/>
                    </a:ext>
                  </a:extLst>
                </a:gridCol>
                <a:gridCol w="1497695">
                  <a:extLst>
                    <a:ext uri="{9D8B030D-6E8A-4147-A177-3AD203B41FA5}">
                      <a16:colId xmlns:a16="http://schemas.microsoft.com/office/drawing/2014/main" val="20001"/>
                    </a:ext>
                  </a:extLst>
                </a:gridCol>
                <a:gridCol w="1497695">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T-DXd + P</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THP</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620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Total exposure, patient-yr</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659.7</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564.0</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TEAE, n (%)</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380 (99.7)</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378 (99.0)</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Possible TEAE (by INV),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373 (97.9)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209 (54.9)</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369 (96.6)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200 (52.4)</a:t>
                      </a:r>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4820405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TEAE, n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103 (27.0)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96 (25.1)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757994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 management/outcomes,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Treatment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Dose 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Death</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Possible TRAE (by INV)*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79 (20.7)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262 (68.8)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175 (45.9)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13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 (1.3)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108 (28.3)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187 (49.0)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76 (19.9)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3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1 (0.3)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90371781"/>
                  </a:ext>
                </a:extLst>
              </a:tr>
            </a:tbl>
          </a:graphicData>
        </a:graphic>
      </p:graphicFrame>
      <p:sp>
        <p:nvSpPr>
          <p:cNvPr id="2" name="Content Placeholder 1">
            <a:extLst>
              <a:ext uri="{FF2B5EF4-FFF2-40B4-BE49-F238E27FC236}">
                <a16:creationId xmlns:a16="http://schemas.microsoft.com/office/drawing/2014/main" id="{237B0914-18EC-C4A9-AD1D-8891F5DBDE15}"/>
              </a:ext>
            </a:extLst>
          </p:cNvPr>
          <p:cNvSpPr>
            <a:spLocks noGrp="1"/>
          </p:cNvSpPr>
          <p:nvPr>
            <p:ph idx="1"/>
          </p:nvPr>
        </p:nvSpPr>
        <p:spPr>
          <a:xfrm>
            <a:off x="7794884" y="1513047"/>
            <a:ext cx="3921950" cy="4650686"/>
          </a:xfrm>
        </p:spPr>
        <p:txBody>
          <a:bodyPr/>
          <a:lstStyle/>
          <a:p>
            <a:r>
              <a:rPr lang="en-US" sz="1800" dirty="0"/>
              <a:t>Median overall tx duration</a:t>
            </a:r>
          </a:p>
          <a:p>
            <a:pPr lvl="1"/>
            <a:r>
              <a:rPr lang="en-US" sz="1600" dirty="0"/>
              <a:t>T-DXd + P: 21.7 mo (range: 0.3-44.5)</a:t>
            </a:r>
            <a:endParaRPr lang="en-US" sz="1800" dirty="0"/>
          </a:p>
          <a:p>
            <a:pPr lvl="2">
              <a:buFont typeface="Wingdings" panose="05000000000000000000" pitchFamily="2" charset="2"/>
              <a:buChar char="§"/>
            </a:pPr>
            <a:r>
              <a:rPr lang="en-US" sz="1400" dirty="0"/>
              <a:t>T-DXd: 20.0 mo</a:t>
            </a:r>
            <a:endParaRPr lang="en-US" sz="1800" dirty="0"/>
          </a:p>
          <a:p>
            <a:pPr lvl="1"/>
            <a:r>
              <a:rPr lang="en-US" sz="1600" dirty="0"/>
              <a:t>THP: 16.9 mo (range: 0.7-41.7)</a:t>
            </a:r>
          </a:p>
          <a:p>
            <a:r>
              <a:rPr lang="en-US" sz="1800" dirty="0"/>
              <a:t>Median taxane duration </a:t>
            </a:r>
          </a:p>
          <a:p>
            <a:pPr lvl="1"/>
            <a:r>
              <a:rPr lang="en-US" sz="1600" dirty="0"/>
              <a:t>Docetaxel: 5.5 mo (range: 0.7-37.4)</a:t>
            </a:r>
          </a:p>
          <a:p>
            <a:pPr lvl="1"/>
            <a:r>
              <a:rPr lang="en-US" sz="1600" dirty="0"/>
              <a:t>Paclitaxel: 4.4 mo (range: 0.2-30.7)</a:t>
            </a:r>
          </a:p>
          <a:p>
            <a:r>
              <a:rPr lang="en-US" sz="1800" dirty="0"/>
              <a:t>Median number of taxane cycles</a:t>
            </a:r>
          </a:p>
          <a:p>
            <a:pPr lvl="1"/>
            <a:r>
              <a:rPr lang="en-US" sz="1600" dirty="0"/>
              <a:t>Docetaxel: 8 (range: 1-51)</a:t>
            </a:r>
          </a:p>
          <a:p>
            <a:pPr lvl="1"/>
            <a:r>
              <a:rPr lang="en-US" sz="1600" dirty="0"/>
              <a:t>Paclitaxel: 6 (range: 1-42)</a:t>
            </a:r>
          </a:p>
          <a:p>
            <a:pPr lvl="2"/>
            <a:endParaRPr lang="en-US" sz="1400" dirty="0"/>
          </a:p>
          <a:p>
            <a:endParaRPr lang="en-US" sz="1800" dirty="0"/>
          </a:p>
        </p:txBody>
      </p:sp>
      <p:sp>
        <p:nvSpPr>
          <p:cNvPr id="4" name="TextBox 3">
            <a:extLst>
              <a:ext uri="{FF2B5EF4-FFF2-40B4-BE49-F238E27FC236}">
                <a16:creationId xmlns:a16="http://schemas.microsoft.com/office/drawing/2014/main" id="{65E7B36F-FA4E-C069-11E1-F23956C081D4}"/>
              </a:ext>
            </a:extLst>
          </p:cNvPr>
          <p:cNvSpPr txBox="1"/>
          <p:nvPr/>
        </p:nvSpPr>
        <p:spPr bwMode="auto">
          <a:xfrm>
            <a:off x="723649" y="5841574"/>
            <a:ext cx="69651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*Cause of deaths in T-DXd + P arm: pneumonitis, sepsis, septic shock, febrile neutropenia, and dyspnea (n = 1 each); cause of death in THP arm: anemia (n = 1).</a:t>
            </a:r>
          </a:p>
        </p:txBody>
      </p:sp>
    </p:spTree>
    <p:extLst>
      <p:ext uri="{BB962C8B-B14F-4D97-AF65-F5344CB8AC3E}">
        <p14:creationId xmlns:p14="http://schemas.microsoft.com/office/powerpoint/2010/main" val="1224297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DESTINY-Breast09: </a:t>
            </a:r>
            <a:r>
              <a:rPr lang="en-US" dirty="0"/>
              <a:t>Most Frequent TEAEs and AESIs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LBA1008.</a:t>
            </a:r>
          </a:p>
        </p:txBody>
      </p:sp>
      <p:graphicFrame>
        <p:nvGraphicFramePr>
          <p:cNvPr id="2" name="Table 1">
            <a:extLst>
              <a:ext uri="{FF2B5EF4-FFF2-40B4-BE49-F238E27FC236}">
                <a16:creationId xmlns:a16="http://schemas.microsoft.com/office/drawing/2014/main" id="{C4844A70-1822-833E-D842-87C7D7A19848}"/>
              </a:ext>
            </a:extLst>
          </p:cNvPr>
          <p:cNvGraphicFramePr>
            <a:graphicFrameLocks noGrp="1"/>
          </p:cNvGraphicFramePr>
          <p:nvPr>
            <p:extLst>
              <p:ext uri="{D42A27DB-BD31-4B8C-83A1-F6EECF244321}">
                <p14:modId xmlns:p14="http://schemas.microsoft.com/office/powerpoint/2010/main" val="3733924006"/>
              </p:ext>
            </p:extLst>
          </p:nvPr>
        </p:nvGraphicFramePr>
        <p:xfrm>
          <a:off x="723898" y="1171847"/>
          <a:ext cx="7232747" cy="5120640"/>
        </p:xfrm>
        <a:graphic>
          <a:graphicData uri="http://schemas.openxmlformats.org/drawingml/2006/table">
            <a:tbl>
              <a:tblPr firstRow="1" bandRow="1">
                <a:tableStyleId>{5C22544A-7EE6-4342-B048-85BDC9FD1C3A}</a:tableStyleId>
              </a:tblPr>
              <a:tblGrid>
                <a:gridCol w="2627153">
                  <a:extLst>
                    <a:ext uri="{9D8B030D-6E8A-4147-A177-3AD203B41FA5}">
                      <a16:colId xmlns:a16="http://schemas.microsoft.com/office/drawing/2014/main" val="748279846"/>
                    </a:ext>
                  </a:extLst>
                </a:gridCol>
                <a:gridCol w="1345888">
                  <a:extLst>
                    <a:ext uri="{9D8B030D-6E8A-4147-A177-3AD203B41FA5}">
                      <a16:colId xmlns:a16="http://schemas.microsoft.com/office/drawing/2014/main" val="1544444969"/>
                    </a:ext>
                  </a:extLst>
                </a:gridCol>
                <a:gridCol w="948531">
                  <a:extLst>
                    <a:ext uri="{9D8B030D-6E8A-4147-A177-3AD203B41FA5}">
                      <a16:colId xmlns:a16="http://schemas.microsoft.com/office/drawing/2014/main" val="3632755749"/>
                    </a:ext>
                  </a:extLst>
                </a:gridCol>
                <a:gridCol w="1204890">
                  <a:extLst>
                    <a:ext uri="{9D8B030D-6E8A-4147-A177-3AD203B41FA5}">
                      <a16:colId xmlns:a16="http://schemas.microsoft.com/office/drawing/2014/main" val="3003142347"/>
                    </a:ext>
                  </a:extLst>
                </a:gridCol>
                <a:gridCol w="1106285">
                  <a:extLst>
                    <a:ext uri="{9D8B030D-6E8A-4147-A177-3AD203B41FA5}">
                      <a16:colId xmlns:a16="http://schemas.microsoft.com/office/drawing/2014/main" val="3048797817"/>
                    </a:ext>
                  </a:extLst>
                </a:gridCol>
              </a:tblGrid>
              <a:tr h="215358">
                <a:tc rowSpan="2">
                  <a:txBody>
                    <a:bodyPr/>
                    <a:lstStyle/>
                    <a:p>
                      <a:r>
                        <a:rPr lang="en-US" sz="1500" dirty="0">
                          <a:latin typeface="Calibri" panose="020F0502020204030204" pitchFamily="34" charset="0"/>
                          <a:ea typeface="Calibri" panose="020F0502020204030204" pitchFamily="34" charset="0"/>
                          <a:cs typeface="Calibri" panose="020F0502020204030204" pitchFamily="34" charset="0"/>
                        </a:rPr>
                        <a:t>TEAEs in ≥20% of Patients,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T-DXd + P (n = 381)</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200" dirty="0">
                        <a:latin typeface="Calibri" panose="020F0502020204030204" pitchFamily="34" charset="0"/>
                        <a:ea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THP (n = 382)</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dirty="0"/>
                    </a:p>
                  </a:txBody>
                  <a:tcPr/>
                </a:tc>
                <a:extLst>
                  <a:ext uri="{0D108BD9-81ED-4DB2-BD59-A6C34878D82A}">
                    <a16:rowId xmlns:a16="http://schemas.microsoft.com/office/drawing/2014/main" val="670812852"/>
                  </a:ext>
                </a:extLst>
              </a:tr>
              <a:tr h="215358">
                <a:tc vMerge="1">
                  <a:txBody>
                    <a:bodyPr/>
                    <a:lstStyle/>
                    <a:p>
                      <a:endParaRPr lang="en-US" sz="1400" dirty="0">
                        <a:latin typeface="Calibri" panose="020F0502020204030204" pitchFamily="34" charset="0"/>
                        <a:ea typeface="Calibri" panose="020F0502020204030204" pitchFamily="34" charset="0"/>
                        <a:cs typeface="Calibri" panose="020F0502020204030204" pitchFamily="34" charset="0"/>
                      </a:endParaRPr>
                    </a:p>
                  </a:txBody>
                  <a:tcPr>
                    <a:solidFill>
                      <a:schemeClr val="accent3"/>
                    </a:solidFill>
                  </a:tcPr>
                </a:tc>
                <a:tc>
                  <a:txBody>
                    <a:bodyPr/>
                    <a:lstStyle/>
                    <a:p>
                      <a:pPr algn="ctr"/>
                      <a:r>
                        <a:rPr lang="en-US" sz="1500" b="1" dirty="0">
                          <a:solidFill>
                            <a:schemeClr val="tx1"/>
                          </a:solidFill>
                          <a:latin typeface="Calibri" panose="020F0502020204030204" pitchFamily="34" charset="0"/>
                          <a:ea typeface="Calibri" panose="020F0502020204030204" pitchFamily="34" charset="0"/>
                          <a:cs typeface="Calibri" panose="020F0502020204030204" pitchFamily="34" charset="0"/>
                        </a:rPr>
                        <a:t>Any Grade</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500" b="1" dirty="0">
                          <a:solidFill>
                            <a:schemeClr val="tx1"/>
                          </a:solidFill>
                          <a:latin typeface="Calibri" panose="020F0502020204030204" pitchFamily="34" charset="0"/>
                          <a:ea typeface="Calibri" panose="020F0502020204030204" pitchFamily="34" charset="0"/>
                          <a:cs typeface="Calibri" panose="020F0502020204030204" pitchFamily="34" charset="0"/>
                        </a:rPr>
                        <a:t>Grade ≥3</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500" b="1" dirty="0">
                          <a:solidFill>
                            <a:schemeClr val="tx1"/>
                          </a:solidFill>
                          <a:latin typeface="Calibri" panose="020F0502020204030204" pitchFamily="34" charset="0"/>
                          <a:ea typeface="Calibri" panose="020F0502020204030204" pitchFamily="34" charset="0"/>
                          <a:cs typeface="Calibri" panose="020F0502020204030204" pitchFamily="34" charset="0"/>
                        </a:rPr>
                        <a:t>Any Grade</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500" b="1" dirty="0">
                          <a:solidFill>
                            <a:schemeClr val="tx1"/>
                          </a:solidFill>
                          <a:latin typeface="Calibri" panose="020F0502020204030204" pitchFamily="34" charset="0"/>
                          <a:ea typeface="Calibri" panose="020F0502020204030204" pitchFamily="34" charset="0"/>
                          <a:cs typeface="Calibri" panose="020F0502020204030204" pitchFamily="34" charset="0"/>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5709661"/>
                  </a:ext>
                </a:extLst>
              </a:tr>
              <a:tr h="215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Nausea</a:t>
                      </a:r>
                      <a:endPar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71.1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28.8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562517"/>
                  </a:ext>
                </a:extLst>
              </a:tr>
              <a:tr h="215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Diarrhea</a:t>
                      </a:r>
                      <a:endPar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55.9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54.2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5.2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68501458"/>
                  </a:ext>
                </a:extLst>
              </a:tr>
              <a:tr h="215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48.8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44.5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33.2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2867957"/>
                  </a:ext>
                </a:extLst>
              </a:tr>
              <a:tr h="215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48.3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7.9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34.6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45999370"/>
                  </a:ext>
                </a:extLst>
              </a:tr>
              <a:tr h="215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Alopecia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46.2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50.0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02845701"/>
                  </a:ext>
                </a:extLst>
              </a:tr>
              <a:tr h="215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Vomiting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42.0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46518523"/>
                  </a:ext>
                </a:extLst>
              </a:tr>
              <a:tr h="215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Increased transaminases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36.0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18.8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42805402"/>
                  </a:ext>
                </a:extLst>
              </a:tr>
              <a:tr h="215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35.4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8.4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39.0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60698411"/>
                  </a:ext>
                </a:extLst>
              </a:tr>
              <a:tr h="215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Leukopenia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29.4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30.6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14225496"/>
                  </a:ext>
                </a:extLst>
              </a:tr>
              <a:tr h="215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appetite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28.6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59951310"/>
                  </a:ext>
                </a:extLst>
              </a:tr>
              <a:tr h="215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Decreased weight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54192437"/>
                  </a:ext>
                </a:extLst>
              </a:tr>
              <a:tr h="215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6.3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10647149"/>
                  </a:ext>
                </a:extLst>
              </a:tr>
              <a:tr h="215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Constipation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59829274"/>
                  </a:ext>
                </a:extLst>
              </a:tr>
              <a:tr h="2153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Hypokalemia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21.5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10.2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6.3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500" dirty="0">
                          <a:solidFill>
                            <a:schemeClr val="bg1"/>
                          </a:solidFill>
                          <a:latin typeface="Calibri" panose="020F0502020204030204" pitchFamily="34" charset="0"/>
                          <a:ea typeface="Calibri" panose="020F0502020204030204" pitchFamily="34" charset="0"/>
                          <a:cs typeface="Calibri" panose="020F0502020204030204" pitchFamily="34" charset="0"/>
                        </a:rPr>
                        <a:t>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46172689"/>
                  </a:ext>
                </a:extLst>
              </a:tr>
            </a:tbl>
          </a:graphicData>
        </a:graphic>
      </p:graphicFrame>
      <p:sp>
        <p:nvSpPr>
          <p:cNvPr id="6" name="Content Placeholder 1">
            <a:extLst>
              <a:ext uri="{FF2B5EF4-FFF2-40B4-BE49-F238E27FC236}">
                <a16:creationId xmlns:a16="http://schemas.microsoft.com/office/drawing/2014/main" id="{404D38B9-C921-4CAA-8876-19D2A03CD803}"/>
              </a:ext>
            </a:extLst>
          </p:cNvPr>
          <p:cNvSpPr>
            <a:spLocks noGrp="1"/>
          </p:cNvSpPr>
          <p:nvPr>
            <p:ph idx="1"/>
          </p:nvPr>
        </p:nvSpPr>
        <p:spPr>
          <a:xfrm>
            <a:off x="8070784" y="1513047"/>
            <a:ext cx="3830064" cy="4650686"/>
          </a:xfrm>
        </p:spPr>
        <p:txBody>
          <a:bodyPr/>
          <a:lstStyle/>
          <a:p>
            <a:pPr marL="0" indent="0">
              <a:spcBef>
                <a:spcPts val="700"/>
              </a:spcBef>
              <a:spcAft>
                <a:spcPts val="400"/>
              </a:spcAft>
              <a:buNone/>
            </a:pPr>
            <a:r>
              <a:rPr lang="en-US" sz="1800" b="1" dirty="0"/>
              <a:t>Peripheral sensory neuropathy</a:t>
            </a:r>
          </a:p>
          <a:p>
            <a:pPr>
              <a:spcBef>
                <a:spcPts val="700"/>
              </a:spcBef>
              <a:spcAft>
                <a:spcPts val="400"/>
              </a:spcAft>
            </a:pPr>
            <a:r>
              <a:rPr lang="en-US" sz="1800" dirty="0"/>
              <a:t>T-DXd + P (any: 11.3%; grade ≥3: 0)</a:t>
            </a:r>
          </a:p>
          <a:p>
            <a:pPr>
              <a:spcBef>
                <a:spcPts val="700"/>
              </a:spcBef>
              <a:spcAft>
                <a:spcPts val="400"/>
              </a:spcAft>
            </a:pPr>
            <a:r>
              <a:rPr lang="en-US" sz="1800" dirty="0"/>
              <a:t>THP (any: 28.5%; grade ≥3: 1.0%)</a:t>
            </a:r>
            <a:endParaRPr lang="en-US" sz="1800" b="1" dirty="0"/>
          </a:p>
          <a:p>
            <a:pPr marL="0" indent="0">
              <a:spcBef>
                <a:spcPts val="700"/>
              </a:spcBef>
              <a:spcAft>
                <a:spcPts val="400"/>
              </a:spcAft>
              <a:buNone/>
            </a:pPr>
            <a:r>
              <a:rPr lang="en-US" sz="1800" b="1" dirty="0"/>
              <a:t>AESIs with T-DXd + P vs THP</a:t>
            </a:r>
          </a:p>
          <a:p>
            <a:pPr>
              <a:spcBef>
                <a:spcPts val="700"/>
              </a:spcBef>
              <a:spcAft>
                <a:spcPts val="400"/>
              </a:spcAft>
            </a:pPr>
            <a:r>
              <a:rPr lang="en-US" sz="1800" dirty="0"/>
              <a:t>Adjudicated ILD/pneumonitis</a:t>
            </a:r>
          </a:p>
          <a:p>
            <a:pPr lvl="1">
              <a:spcBef>
                <a:spcPts val="700"/>
              </a:spcBef>
              <a:spcAft>
                <a:spcPts val="400"/>
              </a:spcAft>
            </a:pPr>
            <a:r>
              <a:rPr lang="en-US" sz="1600" dirty="0"/>
              <a:t>Any: 12.1% vs 1.0%</a:t>
            </a:r>
          </a:p>
          <a:p>
            <a:pPr lvl="1">
              <a:spcBef>
                <a:spcPts val="700"/>
              </a:spcBef>
              <a:spcAft>
                <a:spcPts val="400"/>
              </a:spcAft>
            </a:pPr>
            <a:r>
              <a:rPr lang="en-US" sz="1600" dirty="0"/>
              <a:t>Grade 3/4: none on either arm</a:t>
            </a:r>
          </a:p>
          <a:p>
            <a:pPr lvl="1">
              <a:spcBef>
                <a:spcPts val="700"/>
              </a:spcBef>
              <a:spcAft>
                <a:spcPts val="400"/>
              </a:spcAft>
            </a:pPr>
            <a:r>
              <a:rPr lang="en-US" sz="1600" dirty="0"/>
              <a:t>Grade 5: 0.5% vs 0</a:t>
            </a:r>
          </a:p>
          <a:p>
            <a:pPr>
              <a:spcBef>
                <a:spcPts val="700"/>
              </a:spcBef>
              <a:spcAft>
                <a:spcPts val="400"/>
              </a:spcAft>
            </a:pPr>
            <a:r>
              <a:rPr lang="en-US" sz="1800" dirty="0"/>
              <a:t>LV dysfunction</a:t>
            </a:r>
          </a:p>
          <a:p>
            <a:pPr lvl="1">
              <a:spcBef>
                <a:spcPts val="700"/>
              </a:spcBef>
              <a:spcAft>
                <a:spcPts val="400"/>
              </a:spcAft>
            </a:pPr>
            <a:r>
              <a:rPr lang="en-US" sz="1600" dirty="0"/>
              <a:t>Any: 11.0% vs 7.1%</a:t>
            </a:r>
          </a:p>
          <a:p>
            <a:pPr lvl="1">
              <a:spcBef>
                <a:spcPts val="700"/>
              </a:spcBef>
              <a:spcAft>
                <a:spcPts val="400"/>
              </a:spcAft>
            </a:pPr>
            <a:r>
              <a:rPr lang="en-US" sz="1600" dirty="0"/>
              <a:t>Grade 3/4: 2.1% vs 1.8%</a:t>
            </a:r>
          </a:p>
          <a:p>
            <a:pPr lvl="1">
              <a:spcBef>
                <a:spcPts val="700"/>
              </a:spcBef>
              <a:spcAft>
                <a:spcPts val="400"/>
              </a:spcAft>
            </a:pPr>
            <a:r>
              <a:rPr lang="en-US" sz="1600" dirty="0"/>
              <a:t>Grade 5: none on either arm</a:t>
            </a:r>
          </a:p>
          <a:p>
            <a:pPr>
              <a:spcBef>
                <a:spcPts val="700"/>
              </a:spcBef>
              <a:spcAft>
                <a:spcPts val="400"/>
              </a:spcAft>
            </a:pPr>
            <a:endParaRPr lang="en-US" sz="1800" dirty="0"/>
          </a:p>
        </p:txBody>
      </p:sp>
    </p:spTree>
    <p:extLst>
      <p:ext uri="{BB962C8B-B14F-4D97-AF65-F5344CB8AC3E}">
        <p14:creationId xmlns:p14="http://schemas.microsoft.com/office/powerpoint/2010/main" val="424402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DESTINY-Breast09: </a:t>
            </a:r>
            <a:r>
              <a:rPr lang="en-US" altLang="en-US" dirty="0"/>
              <a:t>Investigators’ </a:t>
            </a:r>
            <a:r>
              <a:rPr lang="en-US" dirty="0"/>
              <a:t>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400" b="0" dirty="0">
                <a:solidFill>
                  <a:srgbClr val="000000"/>
                </a:solidFill>
                <a:effectLst/>
                <a:latin typeface="+mn-lt"/>
                <a:ea typeface="Times New Roman" panose="02020603050405020304" pitchFamily="18" charset="0"/>
                <a:cs typeface="Aptos" panose="020B0004020202020204" pitchFamily="34" charset="0"/>
              </a:rPr>
              <a:t>In the </a:t>
            </a:r>
            <a:r>
              <a:rPr lang="en-US" altLang="en-US" sz="2400" dirty="0"/>
              <a:t>DESTINY-Breast09</a:t>
            </a:r>
            <a:r>
              <a:rPr lang="en-US" sz="2400" b="0" dirty="0">
                <a:solidFill>
                  <a:srgbClr val="000000"/>
                </a:solidFill>
                <a:effectLst/>
                <a:latin typeface="+mn-lt"/>
                <a:ea typeface="Times New Roman" panose="02020603050405020304" pitchFamily="18" charset="0"/>
                <a:cs typeface="Aptos" panose="020B0004020202020204" pitchFamily="34" charset="0"/>
              </a:rPr>
              <a:t> trial, T-DXd + P demonstrated a clinically meaningful and statistically significant improvement in PFS vs THP</a:t>
            </a:r>
          </a:p>
          <a:p>
            <a:pPr lvl="1"/>
            <a:r>
              <a:rPr lang="en-US" sz="2200" dirty="0">
                <a:solidFill>
                  <a:srgbClr val="000000"/>
                </a:solidFill>
                <a:latin typeface="+mn-lt"/>
              </a:rPr>
              <a:t>Median PFS (BICR): 40.7 vs 26.9 mo (hazard ratio: 0.56; 95% CI: 0.44-0.71; </a:t>
            </a:r>
            <a:r>
              <a:rPr lang="en-US" sz="2200" i="1" dirty="0">
                <a:solidFill>
                  <a:srgbClr val="000000"/>
                </a:solidFill>
                <a:latin typeface="+mn-lt"/>
              </a:rPr>
              <a:t>P</a:t>
            </a:r>
            <a:r>
              <a:rPr lang="en-US" sz="2200" dirty="0">
                <a:solidFill>
                  <a:srgbClr val="000000"/>
                </a:solidFill>
                <a:latin typeface="+mn-lt"/>
              </a:rPr>
              <a:t> &lt;.00001)</a:t>
            </a:r>
          </a:p>
          <a:p>
            <a:pPr lvl="1"/>
            <a:r>
              <a:rPr lang="en-US" sz="2200" dirty="0">
                <a:solidFill>
                  <a:srgbClr val="000000"/>
                </a:solidFill>
                <a:latin typeface="+mn-lt"/>
              </a:rPr>
              <a:t>PFS benefit with T-DXd was consistent across prespecified subgroups</a:t>
            </a:r>
          </a:p>
          <a:p>
            <a:r>
              <a:rPr lang="en-US" sz="2400" dirty="0"/>
              <a:t>Other efficacy endpoints also favor T-DXd + P over THP</a:t>
            </a:r>
          </a:p>
          <a:p>
            <a:pPr lvl="1"/>
            <a:r>
              <a:rPr lang="en-US" sz="2200" dirty="0"/>
              <a:t>CR: 15.1% vs 8.5%; mDoR: 39.2 vs 26.4 mo; early OS data suggestive of a trend in favor of T-DXd + P (hazard ratio: 0.84; 95% CI: 0.59-1.19)</a:t>
            </a:r>
          </a:p>
          <a:p>
            <a:r>
              <a:rPr lang="en-US" sz="2400" dirty="0"/>
              <a:t>The safety profile of T-DXd + P was consistent with known individual treatments</a:t>
            </a:r>
          </a:p>
          <a:p>
            <a:r>
              <a:rPr lang="en-US" sz="2400" dirty="0">
                <a:latin typeface="+mn-lt"/>
              </a:rPr>
              <a:t>I</a:t>
            </a:r>
            <a:r>
              <a:rPr lang="en-US" sz="2400" dirty="0">
                <a:effectLst/>
                <a:latin typeface="+mn-lt"/>
              </a:rPr>
              <a:t>nvestigators </a:t>
            </a:r>
            <a:r>
              <a:rPr lang="en-US" sz="2400" dirty="0">
                <a:latin typeface="+mn-lt"/>
              </a:rPr>
              <a:t>concluded that T-DXd + P </a:t>
            </a:r>
            <a:r>
              <a:rPr lang="en-US" sz="2400" b="0" dirty="0">
                <a:solidFill>
                  <a:srgbClr val="000000"/>
                </a:solidFill>
                <a:effectLst/>
                <a:latin typeface="+mn-lt"/>
                <a:ea typeface="Times New Roman" panose="02020603050405020304" pitchFamily="18" charset="0"/>
                <a:cs typeface="Aptos" panose="020B0004020202020204" pitchFamily="34" charset="0"/>
              </a:rPr>
              <a:t>may represent a new SoC for the first-line treatment of patients with HER2+ a/mBC</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Tolaney. AS</a:t>
            </a:r>
            <a:r>
              <a:rPr lang="en-US" altLang="en-US" sz="1200" dirty="0">
                <a:solidFill>
                  <a:srgbClr val="455560"/>
                </a:solidFill>
                <a:latin typeface="Calibri" panose="020F0502020204030204" pitchFamily="34" charset="0"/>
                <a:cs typeface="Arial" panose="020B0604020202020204" pitchFamily="34" charset="0"/>
              </a:rPr>
              <a:t>CO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2025. Abstr LBA1008.</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2025!</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lymphomas</a:t>
            </a:r>
            <a:r>
              <a:rPr lang="en-US" sz="2200" dirty="0">
                <a:solidFill>
                  <a:srgbClr val="455560"/>
                </a:solidFill>
                <a:latin typeface="Calibri" panose="020F0502020204030204" pitchFamily="34" charset="0"/>
                <a:cs typeface="Arial" panose="020B0604020202020204" pitchFamily="34" charset="0"/>
              </a:rPr>
              <a:t>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rgbClr val="455560"/>
                </a:solidFill>
                <a:latin typeface="Calibri" panose="020F0502020204030204" pitchFamily="34" charset="0"/>
                <a:cs typeface="Arial" panose="020B0604020202020204" pitchFamily="34" charset="0"/>
              </a:rPr>
              <a:t>Lung cancer</a:t>
            </a:r>
            <a:endParaRPr lang="en-US" sz="2200" b="0" dirty="0">
              <a:solidFill>
                <a:srgbClr val="455560"/>
              </a:solidFill>
              <a:latin typeface="Calibri" panose="020F0502020204030204" pitchFamily="34" charset="0"/>
            </a:endParaRP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Genitourinary cancers </a:t>
            </a: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D2E305C77A6F44D88B6ED7370BEBDC4" ma:contentTypeVersion="11" ma:contentTypeDescription="Create a new document." ma:contentTypeScope="" ma:versionID="277d071057cc1b2dd8b1f13092473adc">
  <xsd:schema xmlns:xsd="http://www.w3.org/2001/XMLSchema" xmlns:xs="http://www.w3.org/2001/XMLSchema" xmlns:p="http://schemas.microsoft.com/office/2006/metadata/properties" xmlns:ns2="e221d7ca-44a6-49dd-890c-e5a2519c2017" xmlns:ns3="22fd6914-46d4-4c7e-bbad-46e82841b69d" targetNamespace="http://schemas.microsoft.com/office/2006/metadata/properties" ma:root="true" ma:fieldsID="bba0b65ce352544d35321ae16cb716a6" ns2:_="" ns3:_="">
    <xsd:import namespace="e221d7ca-44a6-49dd-890c-e5a2519c2017"/>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21d7ca-44a6-49dd-890c-e5a2519c20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221d7ca-44a6-49dd-890c-e5a2519c2017">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13C0AB40-D5F5-4A57-A002-04DCAE248E63}">
  <ds:schemaRefs>
    <ds:schemaRef ds:uri="http://schemas.microsoft.com/sharepoint/v3/contenttype/forms"/>
  </ds:schemaRefs>
</ds:datastoreItem>
</file>

<file path=customXml/itemProps2.xml><?xml version="1.0" encoding="utf-8"?>
<ds:datastoreItem xmlns:ds="http://schemas.openxmlformats.org/officeDocument/2006/customXml" ds:itemID="{A7968F0B-1723-4937-8A56-63874E9162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21d7ca-44a6-49dd-890c-e5a2519c2017"/>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C823536-3E53-4AA6-BB3F-CB17766238F0}">
  <ds:schemaRefs>
    <ds:schemaRef ds:uri="e221d7ca-44a6-49dd-890c-e5a2519c2017"/>
    <ds:schemaRef ds:uri="http://www.w3.org/XML/1998/namespace"/>
    <ds:schemaRef ds:uri="http://purl.org/dc/terms/"/>
    <ds:schemaRef ds:uri="http://purl.org/dc/elements/1.1/"/>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22fd6914-46d4-4c7e-bbad-46e82841b69d"/>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4303</TotalTime>
  <Words>2394</Words>
  <Application>Microsoft Office PowerPoint</Application>
  <PresentationFormat>Widescreen</PresentationFormat>
  <Paragraphs>451</Paragraphs>
  <Slides>12</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Times</vt:lpstr>
      <vt:lpstr>Wingdings</vt:lpstr>
      <vt:lpstr>2022_CCO_Template</vt:lpstr>
      <vt:lpstr>DESTINY-Breast09: Phase III Trial of Trastuzumab Deruxtecan ± Pertuzumab vs THP as 1L Treatment of HER2+ Advanced/Metastatic Breast Cancer</vt:lpstr>
      <vt:lpstr>About These Slides</vt:lpstr>
      <vt:lpstr>DESTINY-Breast09: Background</vt:lpstr>
      <vt:lpstr>DESTINY-Breast09: Study Design</vt:lpstr>
      <vt:lpstr>DESTINY-Breast09: Baseline Characteristics</vt:lpstr>
      <vt:lpstr>DESTINY-Breast09: Previous Therapy for Breast Cancer</vt:lpstr>
      <vt:lpstr>DESTINY-Breast09: PFS (BICR)</vt:lpstr>
      <vt:lpstr>DESTINY-Breast09: Secondary Efficacy Endpoints</vt:lpstr>
      <vt:lpstr>DESTINY-Breast09: Safety</vt:lpstr>
      <vt:lpstr>DESTINY-Breast09: Most Frequent TEAEs and AESIs</vt:lpstr>
      <vt:lpstr>DESTINY-Breast09: Investigators’ Conclusions</vt:lpstr>
      <vt:lpstr>Go Online for More CCO  Coverage of ASCO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DESTINY-Breast09: Phase III Trial of Trastuzumab Deruxtecan ± Pertuzumab vs THP as 1L Treatment of HER2+ Advanced/Metastatic Breast Cancer</dc:title>
  <dc:creator>Timothy Quill</dc:creator>
  <cp:lastModifiedBy>Valerie Wenzel</cp:lastModifiedBy>
  <cp:revision>22</cp:revision>
  <dcterms:created xsi:type="dcterms:W3CDTF">2024-05-30T12:33:52Z</dcterms:created>
  <dcterms:modified xsi:type="dcterms:W3CDTF">2025-06-04T21:49:26Z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0x010100FD2E305C77A6F44D88B6ED7370BEBDC4</vt:lpwstr>
  </property>
  <property fmtid="{D5CDD505-2E9C-101B-9397-08002B2CF9AE}" pid="3" name="MediaServiceImageTags">
    <vt:lpwstr/>
  </property>
</Properties>
</file>