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37" r:id="rId9"/>
    <p:sldId id="538" r:id="rId10"/>
    <p:sldId id="548" r:id="rId11"/>
    <p:sldId id="563" r:id="rId12"/>
    <p:sldId id="568" r:id="rId13"/>
    <p:sldId id="569" r:id="rId14"/>
    <p:sldId id="570" r:id="rId15"/>
    <p:sldId id="571" r:id="rId16"/>
    <p:sldId id="546"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66D13-CFFF-6140-C3DE-48E112F3D90B}" name="Maddelynne Parker" initials="MP" userId="Maddelynne Parker" providerId="None"/>
  <p188:author id="{3A880627-937B-931E-5FBC-5DC0BC732A34}" name="CLINICALOPTIONS\tquill" initials="C" userId="CLINICALOPTIONS\tquill" providerId="None"/>
  <p188:author id="{6A06AE4B-8471-60DC-9A22-959755011D1F}" name="Ryan Topping" initials="RT" userId="Ryan Topping" providerId="None"/>
  <p188:author id="{5F08B390-73C3-6F7B-2C12-6D31CCBFC438}" name="Mindy Tanzola" initials="MT" userId="S::mindy@scienceink.com::e94da788-77e6-4b26-ae6d-484e8c0095e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5"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E084C2-45EF-47D6-8663-B8674AFB4170}" v="98" dt="2023-12-14T16:45:29.39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60" autoAdjust="0"/>
    <p:restoredTop sz="80095" autoAdjust="0"/>
  </p:normalViewPr>
  <p:slideViewPr>
    <p:cSldViewPr snapToGrid="0">
      <p:cViewPr varScale="1">
        <p:scale>
          <a:sx n="53" d="100"/>
          <a:sy n="53" d="100"/>
        </p:scale>
        <p:origin x="1072"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512852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MF, myelofibrosis; SoC, standard of care; TEAE, treatment-emergent adverse event.</a:t>
            </a:r>
            <a:endParaRPr lang="pt-BR" dirty="0"/>
          </a:p>
          <a:p>
            <a:endParaRPr lang="pt-BR"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876754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DIPSS, Dynamic International Prognostic Scoring System; ECOG, Eastern Cooperative Oncology Group; ET, essential thrombocythemia; Int, intermediate; MF, myelofibrosis; MFSAF, Myelofibrosis Symptom Assessment Form; PS, performance status; PV, polycythemia vera; SVR35, ≥35% spleen volume reduction; TSS, total symptom score; TSS50, ≥50% reduction in total symptom score.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49921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AI, American Indian; AN, Alaska Native; DIPSS, Dynamic International Prognostic Scoring System; ECOG, Eastern Cooperative Oncology Group; ET, essential thrombocythemia; Hgb, hemoglobin; Int, intermediate; MF, myelofibrosis; PS, performance status; PV, polycythemia vera; RBC, red blood cell; SD, standard deviation;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361643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BL, baseline; MF, myelofibrosis; SVR35, ≥35% spleen volume reduction; TSS, total symptom score; TSS50, ≥50% reduction in total symptom score. </a:t>
            </a:r>
          </a:p>
          <a:p>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616022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SVR35, ≥35% spleen volume reduction; TSS50, ≥50% reduction in total symptom score. </a:t>
            </a:r>
          </a:p>
          <a:p>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096238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OR, odds ratio; NR, not reported; RBC, red blood cell.</a:t>
            </a:r>
          </a:p>
          <a:p>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794505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SAE, seriously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145945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996957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MF, myelofibrosis; </a:t>
            </a:r>
            <a:r>
              <a:rPr lang="en-US" b="0" i="1" dirty="0"/>
              <a:t>SVR35, ≥35% spleen volume reduction; </a:t>
            </a:r>
            <a:r>
              <a:rPr lang="en-US" i="1" dirty="0"/>
              <a:t>TSS, total symptom score;</a:t>
            </a:r>
            <a:r>
              <a:rPr lang="en-US" b="0" i="1" dirty="0"/>
              <a:t> TSS50, ≥50% reduction in total symptom score.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174280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MANIFEST-2: Phase III Trial of Pelabresib + Ruxolitinib vs Placebo + Ruxolitinib for </a:t>
            </a:r>
            <a:br>
              <a:rPr lang="en-US" altLang="en-US" sz="4000" dirty="0"/>
            </a:br>
            <a:r>
              <a:rPr lang="en-US" altLang="en-US" sz="4000" dirty="0"/>
              <a:t>JAK Inhibitor</a:t>
            </a:r>
            <a:r>
              <a:rPr lang="en-US" altLang="en-US" sz="4000" dirty="0">
                <a:cs typeface="Calibri" panose="020F0502020204030204" pitchFamily="34" charset="0"/>
              </a:rPr>
              <a:t>–</a:t>
            </a:r>
            <a:r>
              <a:rPr lang="en-US" altLang="en-US" sz="4000" dirty="0"/>
              <a:t>Naive Myelofibrosis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Background</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p:txBody>
          <a:bodyPr/>
          <a:lstStyle/>
          <a:p>
            <a:r>
              <a:rPr lang="en-US" sz="2200" dirty="0"/>
              <a:t>MF presents with bone marrow fibrosis, splenomegaly, anemia, and disease-related symptoms and is caused by JAK/STAT pathway dysregulation and BET-mediated gene modulation</a:t>
            </a:r>
            <a:r>
              <a:rPr lang="en-US" sz="2200" baseline="30000" dirty="0"/>
              <a:t>1-3</a:t>
            </a:r>
          </a:p>
          <a:p>
            <a:r>
              <a:rPr lang="en-US" sz="2200" dirty="0"/>
              <a:t>JAK inhibitors are SoC for intermediate- to high-risk MF</a:t>
            </a:r>
            <a:r>
              <a:rPr lang="en-US" sz="2200" baseline="30000" dirty="0"/>
              <a:t>1,4,5</a:t>
            </a:r>
          </a:p>
          <a:p>
            <a:pPr lvl="1"/>
            <a:r>
              <a:rPr lang="en-US" sz="2000" dirty="0"/>
              <a:t>However, due to TEAEs and limited depth and durability of response with approved </a:t>
            </a:r>
            <a:br>
              <a:rPr lang="en-US" sz="2000" dirty="0"/>
            </a:br>
            <a:r>
              <a:rPr lang="en-US" sz="2000" dirty="0"/>
              <a:t>JAK inhibitors, improved therapeutic strategies are sought</a:t>
            </a:r>
          </a:p>
          <a:p>
            <a:r>
              <a:rPr lang="en-US" sz="2200" dirty="0"/>
              <a:t>Pelabresib: novel oral BET inhibitor</a:t>
            </a:r>
            <a:r>
              <a:rPr lang="en-US" sz="2200" baseline="30000" dirty="0"/>
              <a:t>6</a:t>
            </a:r>
          </a:p>
          <a:p>
            <a:pPr lvl="1"/>
            <a:r>
              <a:rPr lang="en-US" sz="2000" dirty="0"/>
              <a:t>Phase II MANIFEST trial of pelabresib + ruxolitinib showed activity of this combination in</a:t>
            </a:r>
            <a:br>
              <a:rPr lang="en-US" sz="2000" dirty="0"/>
            </a:br>
            <a:r>
              <a:rPr lang="en-US" sz="2000" dirty="0"/>
              <a:t>JAK inhibitor</a:t>
            </a:r>
            <a:r>
              <a:rPr lang="en-US" sz="2000" dirty="0">
                <a:cs typeface="Calibri" panose="020F0502020204030204" pitchFamily="34" charset="0"/>
              </a:rPr>
              <a:t>–</a:t>
            </a:r>
            <a:r>
              <a:rPr lang="en-US" sz="2000" dirty="0"/>
              <a:t>naive MF</a:t>
            </a:r>
          </a:p>
          <a:p>
            <a:r>
              <a:rPr lang="en-US" sz="2200" dirty="0"/>
              <a:t>Current analysis of phase III MANIFEST-2 trial reports efficacy and safety of pelabresib + ruxolitinib vs placebo + ruxolitinib in patients with JAK inhibitor</a:t>
            </a:r>
            <a:r>
              <a:rPr lang="en-US" sz="2400" dirty="0">
                <a:cs typeface="Calibri" panose="020F0502020204030204" pitchFamily="34" charset="0"/>
              </a:rPr>
              <a:t>–</a:t>
            </a:r>
            <a:r>
              <a:rPr lang="en-US" sz="2200" dirty="0"/>
              <a:t>naive MF</a:t>
            </a:r>
            <a:r>
              <a:rPr lang="en-US" sz="2200" baseline="30000" dirty="0"/>
              <a:t>7</a:t>
            </a:r>
            <a:endParaRPr lang="en-US" sz="2200" dirty="0"/>
          </a:p>
        </p:txBody>
      </p:sp>
      <p:sp>
        <p:nvSpPr>
          <p:cNvPr id="5" name="Text Box 15">
            <a:extLst>
              <a:ext uri="{FF2B5EF4-FFF2-40B4-BE49-F238E27FC236}">
                <a16:creationId xmlns:a16="http://schemas.microsoft.com/office/drawing/2014/main" id="{32E23ADE-E17F-96BA-D05B-E3A2C52EB4B4}"/>
              </a:ext>
            </a:extLst>
          </p:cNvPr>
          <p:cNvSpPr txBox="1">
            <a:spLocks noChangeArrowheads="1"/>
          </p:cNvSpPr>
          <p:nvPr/>
        </p:nvSpPr>
        <p:spPr bwMode="auto">
          <a:xfrm>
            <a:off x="412751" y="6019583"/>
            <a:ext cx="809117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mn-lt"/>
                <a:cs typeface="+mn-cs"/>
              </a:rPr>
              <a:t>1. </a:t>
            </a:r>
            <a:r>
              <a:rPr lang="en-US" sz="1200" b="0" i="0" dirty="0">
                <a:solidFill>
                  <a:schemeClr val="bg2"/>
                </a:solidFill>
                <a:effectLst/>
                <a:latin typeface="+mn-lt"/>
              </a:rPr>
              <a:t>Tefferi. Am J Hematol</a:t>
            </a:r>
            <a:r>
              <a:rPr lang="en-US" altLang="en-US" sz="1200" b="0" spc="-10" dirty="0">
                <a:solidFill>
                  <a:schemeClr val="bg2"/>
                </a:solidFill>
                <a:latin typeface="+mn-lt"/>
                <a:cs typeface="+mn-cs"/>
              </a:rPr>
              <a:t>. 2021;96:145. 2. Bewersdorf. Hemasphere. 2023;7:e30347e2. </a:t>
            </a:r>
            <a:br>
              <a:rPr lang="en-US" altLang="en-US" sz="1200" b="0" spc="-10" dirty="0">
                <a:solidFill>
                  <a:schemeClr val="bg2"/>
                </a:solidFill>
                <a:latin typeface="+mn-lt"/>
                <a:cs typeface="+mn-cs"/>
              </a:rPr>
            </a:br>
            <a:r>
              <a:rPr lang="en-US" altLang="en-US" sz="1200" b="0" spc="-10" dirty="0">
                <a:solidFill>
                  <a:schemeClr val="bg2"/>
                </a:solidFill>
                <a:latin typeface="+mn-lt"/>
                <a:cs typeface="+mn-cs"/>
              </a:rPr>
              <a:t>3. Kleppe. Cancer Cell. 2018;33:29. 4. Bose. Hemasphere. 2020;4:e424. 5. Harrison. Future Oncol. 2022;18:2987.</a:t>
            </a:r>
            <a:br>
              <a:rPr lang="en-US" altLang="en-US" sz="1200" b="0" spc="-10" dirty="0">
                <a:solidFill>
                  <a:schemeClr val="bg2"/>
                </a:solidFill>
                <a:latin typeface="+mn-lt"/>
                <a:cs typeface="+mn-cs"/>
              </a:rPr>
            </a:br>
            <a:r>
              <a:rPr lang="en-US" altLang="en-US" sz="1200" b="0" spc="-10" dirty="0">
                <a:solidFill>
                  <a:schemeClr val="bg2"/>
                </a:solidFill>
                <a:latin typeface="+mn-lt"/>
                <a:cs typeface="+mn-cs"/>
              </a:rPr>
              <a:t>6. Mascarenhas. JCO. 2023;41:4993. 7. Rampal. ASH 2023. Abstr 628. </a:t>
            </a:r>
          </a:p>
        </p:txBody>
      </p:sp>
    </p:spTree>
    <p:extLst>
      <p:ext uri="{BB962C8B-B14F-4D97-AF65-F5344CB8AC3E}">
        <p14:creationId xmlns:p14="http://schemas.microsoft.com/office/powerpoint/2010/main" val="2440068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Study Design</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p:txBody>
          <a:bodyPr/>
          <a:lstStyle/>
          <a:p>
            <a:r>
              <a:rPr lang="en-US" sz="2200" dirty="0"/>
              <a:t>Randomized, double-blind, placebo-controlled phase III trial; data cutoff August 31, 2023</a:t>
            </a:r>
          </a:p>
          <a:p>
            <a:endParaRPr lang="en-US" sz="2200" dirty="0"/>
          </a:p>
          <a:p>
            <a:endParaRPr lang="en-US" sz="2200" dirty="0"/>
          </a:p>
          <a:p>
            <a:endParaRPr lang="en-US" sz="2200" dirty="0"/>
          </a:p>
          <a:p>
            <a:endParaRPr lang="en-US" sz="2200" dirty="0"/>
          </a:p>
          <a:p>
            <a:endParaRPr lang="en-US" sz="2200" dirty="0"/>
          </a:p>
          <a:p>
            <a:endParaRPr lang="en-US" sz="2200" b="1" kern="0" dirty="0"/>
          </a:p>
          <a:p>
            <a:r>
              <a:rPr lang="en-US" sz="2200" b="1" kern="0" dirty="0"/>
              <a:t>Primary endpoint</a:t>
            </a:r>
            <a:r>
              <a:rPr lang="en-US" sz="2200" b="0" kern="0" dirty="0"/>
              <a:t>: SVR35 at Wk 24</a:t>
            </a:r>
          </a:p>
          <a:p>
            <a:r>
              <a:rPr lang="en-US" sz="2200" b="1" kern="0" dirty="0"/>
              <a:t>Key secondary endpoints</a:t>
            </a:r>
            <a:r>
              <a:rPr lang="en-US" sz="2200" b="0" kern="0" dirty="0"/>
              <a:t>: TSS change and TSS50 at Wk 24, safety </a:t>
            </a:r>
          </a:p>
        </p:txBody>
      </p:sp>
      <p:sp>
        <p:nvSpPr>
          <p:cNvPr id="4" name="Text Box 15">
            <a:extLst>
              <a:ext uri="{FF2B5EF4-FFF2-40B4-BE49-F238E27FC236}">
                <a16:creationId xmlns:a16="http://schemas.microsoft.com/office/drawing/2014/main" id="{12A67B26-D190-475B-9CA1-DA6E8255CB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Rampal. ASH 2023. Abstr 628.</a:t>
            </a:r>
            <a:endParaRPr lang="en-US" altLang="en-US" sz="1200" b="0" dirty="0">
              <a:solidFill>
                <a:schemeClr val="bg2"/>
              </a:solidFill>
              <a:latin typeface="Calibri" panose="020F0502020204030204" pitchFamily="34" charset="0"/>
              <a:cs typeface="+mn-cs"/>
            </a:endParaRPr>
          </a:p>
        </p:txBody>
      </p:sp>
      <p:sp>
        <p:nvSpPr>
          <p:cNvPr id="5" name="Text Box 45">
            <a:extLst>
              <a:ext uri="{FF2B5EF4-FFF2-40B4-BE49-F238E27FC236}">
                <a16:creationId xmlns:a16="http://schemas.microsoft.com/office/drawing/2014/main" id="{5326B6B3-286A-D732-A6EB-D57A973DF6E0}"/>
              </a:ext>
            </a:extLst>
          </p:cNvPr>
          <p:cNvSpPr txBox="1">
            <a:spLocks noChangeArrowheads="1"/>
          </p:cNvSpPr>
          <p:nvPr/>
        </p:nvSpPr>
        <p:spPr bwMode="auto">
          <a:xfrm>
            <a:off x="830351" y="2707189"/>
            <a:ext cx="320675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 patients with JAK inhibitor</a:t>
            </a:r>
            <a:r>
              <a:rPr lang="en-GB" altLang="en-US" sz="1600" b="0" dirty="0">
                <a:solidFill>
                  <a:schemeClr val="bg1"/>
                </a:solidFill>
                <a:latin typeface="Calibri" panose="020F0502020204030204" pitchFamily="34" charset="0"/>
                <a:cs typeface="Calibri" panose="020F0502020204030204" pitchFamily="34" charset="0"/>
              </a:rPr>
              <a:t>–</a:t>
            </a:r>
            <a:r>
              <a:rPr lang="en-GB" altLang="en-US" sz="1600" b="0" dirty="0">
                <a:solidFill>
                  <a:schemeClr val="bg1"/>
                </a:solidFill>
                <a:latin typeface="Calibri" panose="020F0502020204030204" pitchFamily="34" charset="0"/>
              </a:rPr>
              <a:t>naive MF (primary or post ET/PV) with TSS ≥10 (or ≥3 for 2 symptoms) using MFSAF v4.0; DIPSS score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 intermediate-1; spleen volume ≥450 cm</a:t>
            </a:r>
            <a:r>
              <a:rPr lang="en-GB" altLang="en-US" sz="1600" b="0" baseline="30000" dirty="0">
                <a:solidFill>
                  <a:schemeClr val="bg1"/>
                </a:solidFill>
                <a:latin typeface="Calibri" panose="020F0502020204030204" pitchFamily="34" charset="0"/>
              </a:rPr>
              <a:t>3</a:t>
            </a:r>
            <a:r>
              <a:rPr lang="en-GB" altLang="en-US" sz="1600" b="0" dirty="0">
                <a:solidFill>
                  <a:schemeClr val="bg1"/>
                </a:solidFill>
                <a:latin typeface="Calibri" panose="020F0502020204030204" pitchFamily="34" charset="0"/>
              </a:rPr>
              <a:t>;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431)</a:t>
            </a:r>
            <a:endParaRPr lang="en-US" altLang="en-US" sz="1600" b="0" dirty="0">
              <a:solidFill>
                <a:schemeClr val="bg1"/>
              </a:solidFill>
              <a:latin typeface="Calibri" panose="020F0502020204030204" pitchFamily="34" charset="0"/>
            </a:endParaRPr>
          </a:p>
        </p:txBody>
      </p:sp>
      <p:sp>
        <p:nvSpPr>
          <p:cNvPr id="6" name="Rectangle 49">
            <a:extLst>
              <a:ext uri="{FF2B5EF4-FFF2-40B4-BE49-F238E27FC236}">
                <a16:creationId xmlns:a16="http://schemas.microsoft.com/office/drawing/2014/main" id="{166581BD-5320-A934-2AC6-4236E7BB15B0}"/>
              </a:ext>
            </a:extLst>
          </p:cNvPr>
          <p:cNvSpPr>
            <a:spLocks noChangeArrowheads="1"/>
          </p:cNvSpPr>
          <p:nvPr/>
        </p:nvSpPr>
        <p:spPr bwMode="auto">
          <a:xfrm>
            <a:off x="4916239" y="2502103"/>
            <a:ext cx="5614929" cy="92560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Pelabresib</a:t>
            </a:r>
            <a:r>
              <a:rPr lang="en-US" altLang="en-US" sz="1600" b="0" dirty="0">
                <a:solidFill>
                  <a:srgbClr val="FFFFFF"/>
                </a:solidFill>
                <a:latin typeface="Calibri" panose="020F0502020204030204" pitchFamily="34" charset="0"/>
                <a:cs typeface="+mn-cs"/>
              </a:rPr>
              <a:t> 125 mg PO QD* x 14 days + </a:t>
            </a:r>
            <a:r>
              <a:rPr lang="en-US" altLang="en-US" sz="1600" dirty="0">
                <a:solidFill>
                  <a:srgbClr val="FFFFFF"/>
                </a:solidFill>
                <a:latin typeface="Calibri" panose="020F0502020204030204" pitchFamily="34" charset="0"/>
                <a:cs typeface="+mn-cs"/>
              </a:rPr>
              <a:t>Ruxolitinib</a:t>
            </a:r>
            <a:r>
              <a:rPr lang="en-US" altLang="en-US" sz="1600" b="0" dirty="0">
                <a:solidFill>
                  <a:srgbClr val="FFFFFF"/>
                </a:solidFill>
                <a:latin typeface="Calibri" panose="020F0502020204030204" pitchFamily="34" charset="0"/>
                <a:cs typeface="+mn-cs"/>
              </a:rPr>
              <a:t> per label</a:t>
            </a:r>
            <a:r>
              <a:rPr kumimoji="0" lang="en-US" altLang="en-US" sz="1600" b="0" u="none" strike="noStrike" kern="1200" cap="none" spc="0" normalizeH="0" baseline="30000" noProof="0" dirty="0">
                <a:ln>
                  <a:noFill/>
                </a:ln>
                <a:solidFill>
                  <a:schemeClr val="tx1"/>
                </a:solidFill>
                <a:effectLst/>
                <a:uLnTx/>
                <a:uFillTx/>
                <a:latin typeface="Calibri" panose="020F0502020204030204" pitchFamily="34" charset="0"/>
                <a:ea typeface="+mn-ea"/>
                <a:cs typeface="+mn-cs"/>
              </a:rPr>
              <a:t>†</a:t>
            </a:r>
            <a:r>
              <a:rPr lang="en-US" altLang="en-US" sz="1600" b="0" dirty="0">
                <a:solidFill>
                  <a:schemeClr val="tx1"/>
                </a:solidFill>
                <a:latin typeface="Calibri" panose="020F0502020204030204" pitchFamily="34" charset="0"/>
                <a:cs typeface="+mn-cs"/>
              </a:rPr>
              <a:t>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(lowered by 5 mg BID at start) x 21 days</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 = 214)</a:t>
            </a:r>
          </a:p>
        </p:txBody>
      </p:sp>
      <p:sp>
        <p:nvSpPr>
          <p:cNvPr id="7" name="Rectangle 6">
            <a:extLst>
              <a:ext uri="{FF2B5EF4-FFF2-40B4-BE49-F238E27FC236}">
                <a16:creationId xmlns:a16="http://schemas.microsoft.com/office/drawing/2014/main" id="{4AB05A31-C8EB-1AA5-76D4-DE69181EC2FF}"/>
              </a:ext>
            </a:extLst>
          </p:cNvPr>
          <p:cNvSpPr/>
          <p:nvPr/>
        </p:nvSpPr>
        <p:spPr>
          <a:xfrm>
            <a:off x="1800046" y="1980318"/>
            <a:ext cx="5207925"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a:t>
            </a:r>
            <a:r>
              <a:rPr lang="en-US" altLang="en-US" sz="1400" b="0" i="1" dirty="0">
                <a:solidFill>
                  <a:srgbClr val="000000"/>
                </a:solidFill>
                <a:latin typeface="Calibri" panose="020F0502020204030204" pitchFamily="34" charset="0"/>
                <a:cs typeface="+mn-cs"/>
              </a:rPr>
              <a:t>DIPSS risk (Int-1 vs Int-2 vs high), platelet count </a:t>
            </a:r>
            <a:br>
              <a:rPr lang="en-US" altLang="en-US" sz="1400" b="0" i="1" dirty="0">
                <a:solidFill>
                  <a:srgbClr val="000000"/>
                </a:solidFill>
                <a:latin typeface="Calibri" panose="020F0502020204030204" pitchFamily="34" charset="0"/>
                <a:cs typeface="+mn-cs"/>
              </a:rPr>
            </a:br>
            <a:r>
              <a:rPr lang="en-US" altLang="en-US" sz="1400" b="0" i="1" dirty="0">
                <a:solidFill>
                  <a:srgbClr val="000000"/>
                </a:solidFill>
                <a:latin typeface="Calibri" panose="020F0502020204030204" pitchFamily="34" charset="0"/>
                <a:cs typeface="+mn-cs"/>
              </a:rPr>
              <a:t>(100-200 vs &gt;200 x 10</a:t>
            </a:r>
            <a:r>
              <a:rPr lang="en-US" altLang="en-US" sz="1400" b="0" i="1" baseline="30000" dirty="0">
                <a:solidFill>
                  <a:srgbClr val="000000"/>
                </a:solidFill>
                <a:latin typeface="Calibri" panose="020F0502020204030204" pitchFamily="34" charset="0"/>
                <a:cs typeface="+mn-cs"/>
              </a:rPr>
              <a:t>9</a:t>
            </a:r>
            <a:r>
              <a:rPr lang="en-US" altLang="en-US" sz="1400" b="0" i="1" dirty="0">
                <a:solidFill>
                  <a:srgbClr val="000000"/>
                </a:solidFill>
                <a:latin typeface="Calibri" panose="020F0502020204030204" pitchFamily="34" charset="0"/>
                <a:cs typeface="+mn-cs"/>
              </a:rPr>
              <a:t>/L), and spleen volume (&lt;1800 vs </a:t>
            </a:r>
            <a:r>
              <a:rPr lang="en-GB" altLang="en-US" sz="1400" b="0" i="1" dirty="0">
                <a:solidFill>
                  <a:schemeClr val="bg1"/>
                </a:solidFill>
                <a:latin typeface="Calibri" panose="020F0502020204030204" pitchFamily="34" charset="0"/>
              </a:rPr>
              <a:t>≥1800 cm</a:t>
            </a:r>
            <a:r>
              <a:rPr lang="en-GB" altLang="en-US" sz="1400" b="0" i="1" baseline="30000" dirty="0">
                <a:solidFill>
                  <a:schemeClr val="bg1"/>
                </a:solidFill>
                <a:latin typeface="Calibri" panose="020F0502020204030204" pitchFamily="34" charset="0"/>
              </a:rPr>
              <a:t>3</a:t>
            </a:r>
            <a:r>
              <a:rPr lang="en-GB" altLang="en-US" sz="1400" b="0" i="1" dirty="0">
                <a:solidFill>
                  <a:schemeClr val="bg1"/>
                </a:solidFill>
                <a:latin typeface="Calibri" panose="020F0502020204030204" pitchFamily="34" charset="0"/>
              </a:rPr>
              <a:t>)</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8" name="Straight Arrow Connector 7">
            <a:extLst>
              <a:ext uri="{FF2B5EF4-FFF2-40B4-BE49-F238E27FC236}">
                <a16:creationId xmlns:a16="http://schemas.microsoft.com/office/drawing/2014/main" id="{A2709993-6882-4479-E95D-ECBC28C30F7A}"/>
              </a:ext>
            </a:extLst>
          </p:cNvPr>
          <p:cNvCxnSpPr>
            <a:cxnSpLocks/>
          </p:cNvCxnSpPr>
          <p:nvPr/>
        </p:nvCxnSpPr>
        <p:spPr bwMode="auto">
          <a:xfrm>
            <a:off x="4314230" y="2507916"/>
            <a:ext cx="0" cy="605184"/>
          </a:xfrm>
          <a:prstGeom prst="straightConnector1">
            <a:avLst/>
          </a:prstGeom>
          <a:noFill/>
          <a:ln w="28575" cap="flat" cmpd="sng" algn="ctr">
            <a:solidFill>
              <a:schemeClr val="bg1"/>
            </a:solidFill>
            <a:prstDash val="sysDot"/>
            <a:round/>
            <a:headEnd type="none" w="med" len="med"/>
            <a:tailEnd type="triangle"/>
          </a:ln>
          <a:effectLst/>
        </p:spPr>
      </p:cxnSp>
      <p:sp>
        <p:nvSpPr>
          <p:cNvPr id="9" name="Line 53">
            <a:extLst>
              <a:ext uri="{FF2B5EF4-FFF2-40B4-BE49-F238E27FC236}">
                <a16:creationId xmlns:a16="http://schemas.microsoft.com/office/drawing/2014/main" id="{023334A2-AC99-733C-8B33-E9E5834F757E}"/>
              </a:ext>
            </a:extLst>
          </p:cNvPr>
          <p:cNvSpPr>
            <a:spLocks noChangeShapeType="1"/>
          </p:cNvSpPr>
          <p:nvPr/>
        </p:nvSpPr>
        <p:spPr bwMode="auto">
          <a:xfrm>
            <a:off x="4131114" y="3701747"/>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65A12CF3-2879-EA7C-5E1A-3CD537415234}"/>
              </a:ext>
            </a:extLst>
          </p:cNvPr>
          <p:cNvSpPr>
            <a:spLocks noChangeShapeType="1"/>
          </p:cNvSpPr>
          <p:nvPr/>
        </p:nvSpPr>
        <p:spPr bwMode="auto">
          <a:xfrm flipV="1">
            <a:off x="4131114" y="3039893"/>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3" name="Rectangle 49">
            <a:extLst>
              <a:ext uri="{FF2B5EF4-FFF2-40B4-BE49-F238E27FC236}">
                <a16:creationId xmlns:a16="http://schemas.microsoft.com/office/drawing/2014/main" id="{54981026-4CE7-83BC-957B-36D2D38A7A99}"/>
              </a:ext>
            </a:extLst>
          </p:cNvPr>
          <p:cNvSpPr>
            <a:spLocks noChangeArrowheads="1"/>
          </p:cNvSpPr>
          <p:nvPr/>
        </p:nvSpPr>
        <p:spPr bwMode="auto">
          <a:xfrm>
            <a:off x="4916239" y="3527874"/>
            <a:ext cx="5614928" cy="92560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Placebo</a:t>
            </a:r>
            <a:r>
              <a:rPr lang="en-US" altLang="en-US" sz="1600" b="0" dirty="0">
                <a:solidFill>
                  <a:srgbClr val="FFFFFF"/>
                </a:solidFill>
                <a:latin typeface="Calibri" panose="020F0502020204030204" pitchFamily="34" charset="0"/>
                <a:cs typeface="+mn-cs"/>
              </a:rPr>
              <a:t> PO QD x 14 days + </a:t>
            </a:r>
            <a:r>
              <a:rPr lang="en-US" altLang="en-US" sz="1600" dirty="0">
                <a:solidFill>
                  <a:srgbClr val="FFFFFF"/>
                </a:solidFill>
                <a:latin typeface="Calibri" panose="020F0502020204030204" pitchFamily="34" charset="0"/>
                <a:cs typeface="+mn-cs"/>
              </a:rPr>
              <a:t>Ruxolitinib</a:t>
            </a:r>
            <a:r>
              <a:rPr lang="en-US" altLang="en-US" sz="1600" b="0" dirty="0">
                <a:solidFill>
                  <a:srgbClr val="FFFFFF"/>
                </a:solidFill>
                <a:latin typeface="Calibri" panose="020F0502020204030204" pitchFamily="34" charset="0"/>
                <a:cs typeface="+mn-cs"/>
              </a:rPr>
              <a:t> per label</a:t>
            </a:r>
            <a:r>
              <a:rPr kumimoji="0" lang="en-US" altLang="en-US" sz="1600" b="0" u="none" strike="noStrike" kern="1200" cap="none" spc="0" normalizeH="0" baseline="30000" noProof="0" dirty="0">
                <a:ln>
                  <a:noFill/>
                </a:ln>
                <a:solidFill>
                  <a:schemeClr val="tx1"/>
                </a:solidFill>
                <a:effectLst/>
                <a:uLnTx/>
                <a:uFillTx/>
                <a:latin typeface="Calibri" panose="020F0502020204030204" pitchFamily="34" charset="0"/>
                <a:ea typeface="+mn-ea"/>
                <a:cs typeface="+mn-cs"/>
              </a:rPr>
              <a:t>†</a:t>
            </a:r>
            <a:r>
              <a:rPr lang="en-US" altLang="en-US" sz="1600" b="0" dirty="0">
                <a:solidFill>
                  <a:schemeClr val="tx1"/>
                </a:solidFill>
                <a:latin typeface="Calibri" panose="020F0502020204030204" pitchFamily="34" charset="0"/>
                <a:cs typeface="+mn-cs"/>
              </a:rPr>
              <a:t>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(lowered by 5 mg BID at start) BID x 21 days</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 = 216)</a:t>
            </a:r>
          </a:p>
        </p:txBody>
      </p:sp>
      <p:sp>
        <p:nvSpPr>
          <p:cNvPr id="15" name="Rectangle 14">
            <a:extLst>
              <a:ext uri="{FF2B5EF4-FFF2-40B4-BE49-F238E27FC236}">
                <a16:creationId xmlns:a16="http://schemas.microsoft.com/office/drawing/2014/main" id="{881632E0-BF69-EEEB-A984-B06DCDBEB4E8}"/>
              </a:ext>
            </a:extLst>
          </p:cNvPr>
          <p:cNvSpPr/>
          <p:nvPr/>
        </p:nvSpPr>
        <p:spPr>
          <a:xfrm>
            <a:off x="4916240" y="4469129"/>
            <a:ext cx="5614927" cy="646331"/>
          </a:xfrm>
          <a:prstGeom prst="rect">
            <a:avLst/>
          </a:prstGeom>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2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*125 mg start with protocol-defined dose modifications due to AEs and/or treatment response allowed (50-175 mg). </a:t>
            </a:r>
            <a:r>
              <a:rPr kumimoji="0" lang="en-US" altLang="en-US" sz="1200" b="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2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10-15 mg BID starting dose based on platelet count with mandatory dosage increase of 5 mg after 1 cycle, with maximum dose of 25 mg.</a:t>
            </a:r>
          </a:p>
        </p:txBody>
      </p:sp>
    </p:spTree>
    <p:extLst>
      <p:ext uri="{BB962C8B-B14F-4D97-AF65-F5344CB8AC3E}">
        <p14:creationId xmlns:p14="http://schemas.microsoft.com/office/powerpoint/2010/main" val="264575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MANIFEST-2: Baseline Characteristics</a:t>
            </a:r>
            <a:endParaRPr lang="en-US" altLang="en-US" dirty="0"/>
          </a:p>
        </p:txBody>
      </p:sp>
      <p:graphicFrame>
        <p:nvGraphicFramePr>
          <p:cNvPr id="3" name="Group 3">
            <a:extLst>
              <a:ext uri="{FF2B5EF4-FFF2-40B4-BE49-F238E27FC236}">
                <a16:creationId xmlns:a16="http://schemas.microsoft.com/office/drawing/2014/main" id="{C21B3924-318D-B2CD-DAFA-3560E7AF7781}"/>
              </a:ext>
            </a:extLst>
          </p:cNvPr>
          <p:cNvGraphicFramePr>
            <a:graphicFrameLocks/>
          </p:cNvGraphicFramePr>
          <p:nvPr>
            <p:extLst>
              <p:ext uri="{D42A27DB-BD31-4B8C-83A1-F6EECF244321}">
                <p14:modId xmlns:p14="http://schemas.microsoft.com/office/powerpoint/2010/main" val="1824804424"/>
              </p:ext>
            </p:extLst>
          </p:nvPr>
        </p:nvGraphicFramePr>
        <p:xfrm>
          <a:off x="312274" y="1296749"/>
          <a:ext cx="5719270" cy="5120752"/>
        </p:xfrm>
        <a:graphic>
          <a:graphicData uri="http://schemas.openxmlformats.org/drawingml/2006/table">
            <a:tbl>
              <a:tblPr/>
              <a:tblGrid>
                <a:gridCol w="2316190">
                  <a:extLst>
                    <a:ext uri="{9D8B030D-6E8A-4147-A177-3AD203B41FA5}">
                      <a16:colId xmlns:a16="http://schemas.microsoft.com/office/drawing/2014/main" val="20000"/>
                    </a:ext>
                  </a:extLst>
                </a:gridCol>
                <a:gridCol w="1550710">
                  <a:extLst>
                    <a:ext uri="{9D8B030D-6E8A-4147-A177-3AD203B41FA5}">
                      <a16:colId xmlns:a16="http://schemas.microsoft.com/office/drawing/2014/main" val="20001"/>
                    </a:ext>
                  </a:extLst>
                </a:gridCol>
                <a:gridCol w="1852370">
                  <a:extLst>
                    <a:ext uri="{9D8B030D-6E8A-4147-A177-3AD203B41FA5}">
                      <a16:colId xmlns:a16="http://schemas.microsoft.com/office/drawing/2014/main" val="20002"/>
                    </a:ext>
                  </a:extLst>
                </a:gridCol>
              </a:tblGrid>
              <a:tr h="392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Pelabresib + Ruxolitinib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3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(19-84)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(26-88)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63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(60.3)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7366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reported/unknown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 (74.8)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 (75.5)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074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MF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MF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Post-PV MF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Post-ET MF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(50.9)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5074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DIPSS risk category,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(59.8)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(58.8)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(34.3)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29205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1/≥2/missing,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(50), 97 (45.3)/10 (4.7)/0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 (50.5), 95 (44.0)/10 (4.6)/2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2859821"/>
                  </a:ext>
                </a:extLst>
              </a:tr>
            </a:tbl>
          </a:graphicData>
        </a:graphic>
      </p:graphicFrame>
      <p:sp>
        <p:nvSpPr>
          <p:cNvPr id="2" name="Text Box 15">
            <a:extLst>
              <a:ext uri="{FF2B5EF4-FFF2-40B4-BE49-F238E27FC236}">
                <a16:creationId xmlns:a16="http://schemas.microsoft.com/office/drawing/2014/main" id="{451AB117-5BD4-2608-9EC9-0F19502176D3}"/>
              </a:ext>
            </a:extLst>
          </p:cNvPr>
          <p:cNvSpPr txBox="1">
            <a:spLocks noChangeArrowheads="1"/>
          </p:cNvSpPr>
          <p:nvPr/>
        </p:nvSpPr>
        <p:spPr bwMode="auto">
          <a:xfrm>
            <a:off x="412751" y="63740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Rampal. ASH 2023. Abstr 628.</a:t>
            </a:r>
            <a:endParaRPr lang="en-US" altLang="en-US" sz="1200" b="0" dirty="0">
              <a:solidFill>
                <a:schemeClr val="bg2"/>
              </a:solidFill>
              <a:latin typeface="Calibri" panose="020F0502020204030204" pitchFamily="34" charset="0"/>
              <a:cs typeface="+mn-cs"/>
            </a:endParaRPr>
          </a:p>
        </p:txBody>
      </p:sp>
      <p:graphicFrame>
        <p:nvGraphicFramePr>
          <p:cNvPr id="7" name="Group 3">
            <a:extLst>
              <a:ext uri="{FF2B5EF4-FFF2-40B4-BE49-F238E27FC236}">
                <a16:creationId xmlns:a16="http://schemas.microsoft.com/office/drawing/2014/main" id="{B105C2AE-16FF-EC13-CC3F-F72257C02EB0}"/>
              </a:ext>
            </a:extLst>
          </p:cNvPr>
          <p:cNvGraphicFramePr>
            <a:graphicFrameLocks/>
          </p:cNvGraphicFramePr>
          <p:nvPr>
            <p:extLst>
              <p:ext uri="{D42A27DB-BD31-4B8C-83A1-F6EECF244321}">
                <p14:modId xmlns:p14="http://schemas.microsoft.com/office/powerpoint/2010/main" val="2192848779"/>
              </p:ext>
            </p:extLst>
          </p:nvPr>
        </p:nvGraphicFramePr>
        <p:xfrm>
          <a:off x="6180286" y="1296748"/>
          <a:ext cx="5719271" cy="4572128"/>
        </p:xfrm>
        <a:graphic>
          <a:graphicData uri="http://schemas.openxmlformats.org/drawingml/2006/table">
            <a:tbl>
              <a:tblPr/>
              <a:tblGrid>
                <a:gridCol w="2753649">
                  <a:extLst>
                    <a:ext uri="{9D8B030D-6E8A-4147-A177-3AD203B41FA5}">
                      <a16:colId xmlns:a16="http://schemas.microsoft.com/office/drawing/2014/main" val="20000"/>
                    </a:ext>
                  </a:extLst>
                </a:gridCol>
                <a:gridCol w="1482811">
                  <a:extLst>
                    <a:ext uri="{9D8B030D-6E8A-4147-A177-3AD203B41FA5}">
                      <a16:colId xmlns:a16="http://schemas.microsoft.com/office/drawing/2014/main" val="20001"/>
                    </a:ext>
                  </a:extLst>
                </a:gridCol>
                <a:gridCol w="1482811">
                  <a:extLst>
                    <a:ext uri="{9D8B030D-6E8A-4147-A177-3AD203B41FA5}">
                      <a16:colId xmlns:a16="http://schemas.microsoft.com/office/drawing/2014/main" val="20002"/>
                    </a:ext>
                  </a:extLst>
                </a:gridCol>
              </a:tblGrid>
              <a:tr h="525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Pelabresib + Ruxolitinib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Ruxolitinib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137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JAK2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V617F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CALR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MPL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 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molecular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(67.1)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(38.7)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(64.6)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(46.6)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370888538"/>
                  </a:ext>
                </a:extLst>
              </a:tr>
              <a:tr h="218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Hgb, g/dL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 (5.8-18.0)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(6.7-17.9)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72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platelet count, x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285 (99-1303)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287 (66-1084)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8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peripheral blasts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8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Requiring RBC transfusions,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6941445"/>
                  </a:ext>
                </a:extLst>
              </a:tr>
              <a:tr h="372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spleen volume, cc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1308.89 (200.24-7117.03)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1382.97 (277.87-5540.45)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82954701"/>
                  </a:ext>
                </a:extLst>
              </a:tr>
              <a:tr h="218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TSS, score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26.6 (7.3-66.4)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 (9.0-68.4)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1941203"/>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Primary and Key Secondary Endpoints</a:t>
            </a:r>
          </a:p>
        </p:txBody>
      </p:sp>
      <p:sp>
        <p:nvSpPr>
          <p:cNvPr id="8" name="Content Placeholder 2">
            <a:extLst>
              <a:ext uri="{FF2B5EF4-FFF2-40B4-BE49-F238E27FC236}">
                <a16:creationId xmlns:a16="http://schemas.microsoft.com/office/drawing/2014/main" id="{7E6226FC-7C39-1A01-CB9C-FB77CA5CE3AF}"/>
              </a:ext>
            </a:extLst>
          </p:cNvPr>
          <p:cNvSpPr>
            <a:spLocks noGrp="1"/>
          </p:cNvSpPr>
          <p:nvPr>
            <p:ph idx="1"/>
          </p:nvPr>
        </p:nvSpPr>
        <p:spPr>
          <a:xfrm>
            <a:off x="633475" y="4843682"/>
            <a:ext cx="10877529" cy="1362159"/>
          </a:xfrm>
        </p:spPr>
        <p:txBody>
          <a:bodyPr/>
          <a:lstStyle/>
          <a:p>
            <a:pPr>
              <a:spcAft>
                <a:spcPts val="400"/>
              </a:spcAft>
            </a:pPr>
            <a:r>
              <a:rPr lang="en-US" sz="1600" dirty="0"/>
              <a:t>Positive trend observed in TSS at Wk 24 with pelabresib + ruxolitinib vs placebo + ruxolitinib across all domains </a:t>
            </a:r>
            <a:br>
              <a:rPr lang="en-US" sz="1600" dirty="0"/>
            </a:br>
            <a:r>
              <a:rPr lang="en-US" sz="1600" dirty="0"/>
              <a:t>(fullness after eating, itching, pain under left rib, abdominal discomfort, bone pain, night sweats, fatigue)</a:t>
            </a:r>
          </a:p>
          <a:p>
            <a:r>
              <a:rPr lang="en-US" sz="1600" dirty="0"/>
              <a:t>SVR35 responses at Wk 24 consistently higher with pelabresib + ruxolitinib across key subgroups, including all </a:t>
            </a:r>
            <a:br>
              <a:rPr lang="en-US" sz="1600" dirty="0"/>
            </a:br>
            <a:r>
              <a:rPr lang="en-US" sz="1600" dirty="0"/>
              <a:t>DIPSS risk groups, primary and post-ET/PV MF, baseline spleen volume &lt; or ≥1800 </a:t>
            </a:r>
            <a:r>
              <a:rPr lang="en-GB" altLang="en-US" sz="1600" b="0" dirty="0">
                <a:solidFill>
                  <a:schemeClr val="bg1"/>
                </a:solidFill>
              </a:rPr>
              <a:t>cm</a:t>
            </a:r>
            <a:r>
              <a:rPr lang="en-GB" altLang="en-US" sz="1600" b="0" baseline="30000" dirty="0">
                <a:solidFill>
                  <a:schemeClr val="bg1"/>
                </a:solidFill>
              </a:rPr>
              <a:t>3</a:t>
            </a:r>
            <a:r>
              <a:rPr lang="en-US" sz="1600" dirty="0"/>
              <a:t>, Hgb &gt; or ≤10 g/dL, </a:t>
            </a:r>
            <a:br>
              <a:rPr lang="en-US" sz="1600" dirty="0"/>
            </a:br>
            <a:r>
              <a:rPr lang="en-US" sz="1600" dirty="0"/>
              <a:t>platelet count </a:t>
            </a:r>
            <a:r>
              <a:rPr lang="en-US" altLang="en-US" sz="1600" b="0" dirty="0">
                <a:solidFill>
                  <a:srgbClr val="000000"/>
                </a:solidFill>
              </a:rPr>
              <a:t>100-200 or &gt;200 x 10</a:t>
            </a:r>
            <a:r>
              <a:rPr lang="en-US" altLang="en-US" sz="1600" b="0" baseline="30000" dirty="0">
                <a:solidFill>
                  <a:srgbClr val="000000"/>
                </a:solidFill>
              </a:rPr>
              <a:t>9</a:t>
            </a:r>
            <a:r>
              <a:rPr lang="en-US" altLang="en-US" sz="1600" b="0" dirty="0">
                <a:solidFill>
                  <a:srgbClr val="000000"/>
                </a:solidFill>
              </a:rPr>
              <a:t>/L</a:t>
            </a:r>
            <a:endParaRPr lang="en-US" sz="1600" dirty="0"/>
          </a:p>
        </p:txBody>
      </p:sp>
      <p:graphicFrame>
        <p:nvGraphicFramePr>
          <p:cNvPr id="9" name="Group 3">
            <a:extLst>
              <a:ext uri="{FF2B5EF4-FFF2-40B4-BE49-F238E27FC236}">
                <a16:creationId xmlns:a16="http://schemas.microsoft.com/office/drawing/2014/main" id="{BAE87331-ECC7-48DB-83AA-E0576CA4C22F}"/>
              </a:ext>
            </a:extLst>
          </p:cNvPr>
          <p:cNvGraphicFramePr>
            <a:graphicFrameLocks/>
          </p:cNvGraphicFramePr>
          <p:nvPr>
            <p:extLst>
              <p:ext uri="{D42A27DB-BD31-4B8C-83A1-F6EECF244321}">
                <p14:modId xmlns:p14="http://schemas.microsoft.com/office/powerpoint/2010/main" val="3611776375"/>
              </p:ext>
            </p:extLst>
          </p:nvPr>
        </p:nvGraphicFramePr>
        <p:xfrm>
          <a:off x="723900" y="1605419"/>
          <a:ext cx="10755313" cy="3170048"/>
        </p:xfrm>
        <a:graphic>
          <a:graphicData uri="http://schemas.openxmlformats.org/drawingml/2006/table">
            <a:tbl>
              <a:tblPr/>
              <a:tblGrid>
                <a:gridCol w="4408122">
                  <a:extLst>
                    <a:ext uri="{9D8B030D-6E8A-4147-A177-3AD203B41FA5}">
                      <a16:colId xmlns:a16="http://schemas.microsoft.com/office/drawing/2014/main" val="20000"/>
                    </a:ext>
                  </a:extLst>
                </a:gridCol>
                <a:gridCol w="2569621">
                  <a:extLst>
                    <a:ext uri="{9D8B030D-6E8A-4147-A177-3AD203B41FA5}">
                      <a16:colId xmlns:a16="http://schemas.microsoft.com/office/drawing/2014/main" val="20001"/>
                    </a:ext>
                  </a:extLst>
                </a:gridCol>
                <a:gridCol w="2845619">
                  <a:extLst>
                    <a:ext uri="{9D8B030D-6E8A-4147-A177-3AD203B41FA5}">
                      <a16:colId xmlns:a16="http://schemas.microsoft.com/office/drawing/2014/main" val="368295542"/>
                    </a:ext>
                  </a:extLst>
                </a:gridCol>
                <a:gridCol w="931951">
                  <a:extLst>
                    <a:ext uri="{9D8B030D-6E8A-4147-A177-3AD203B41FA5}">
                      <a16:colId xmlns:a16="http://schemas.microsoft.com/office/drawing/2014/main" val="403421345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Wk 24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Pelabresib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SVR35,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937590"/>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Difference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30.4 (21.6 to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5339294"/>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change in spleen volume, % </a:t>
                      </a:r>
                    </a:p>
                    <a:p>
                      <a:pPr marL="301625"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-50.6 (n =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-53.2 to -48.0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-30.6 (n = 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-33.7 to -27.5</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353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change in TSS score from BL to Wk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-14.05</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591955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difference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-1.94 (-3.92 to 0.04)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7057013"/>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TSS50,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46.3</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684573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Difference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(-3.5 to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87735773"/>
                  </a:ext>
                </a:extLst>
              </a:tr>
            </a:tbl>
          </a:graphicData>
        </a:graphic>
      </p:graphicFrame>
      <p:sp>
        <p:nvSpPr>
          <p:cNvPr id="6" name="Text Box 15">
            <a:extLst>
              <a:ext uri="{FF2B5EF4-FFF2-40B4-BE49-F238E27FC236}">
                <a16:creationId xmlns:a16="http://schemas.microsoft.com/office/drawing/2014/main" id="{B4407BCF-D0B3-E914-3694-861D2041D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Rampal. ASH 2023. Abstr 628.</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14407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Dual SVR35 and TSS50 Responders</a:t>
            </a:r>
          </a:p>
        </p:txBody>
      </p:sp>
      <p:sp>
        <p:nvSpPr>
          <p:cNvPr id="6" name="Text Box 15">
            <a:extLst>
              <a:ext uri="{FF2B5EF4-FFF2-40B4-BE49-F238E27FC236}">
                <a16:creationId xmlns:a16="http://schemas.microsoft.com/office/drawing/2014/main" id="{B4407BCF-D0B3-E914-3694-861D2041D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Rampal. ASH 2023. Abstr 628.</a:t>
            </a:r>
            <a:endParaRPr lang="en-US" altLang="en-US" sz="1200" b="0" dirty="0">
              <a:solidFill>
                <a:schemeClr val="bg2"/>
              </a:solidFill>
              <a:latin typeface="Calibri" panose="020F0502020204030204" pitchFamily="34" charset="0"/>
              <a:cs typeface="+mn-cs"/>
            </a:endParaRPr>
          </a:p>
        </p:txBody>
      </p:sp>
      <p:graphicFrame>
        <p:nvGraphicFramePr>
          <p:cNvPr id="3" name="Group 3">
            <a:extLst>
              <a:ext uri="{FF2B5EF4-FFF2-40B4-BE49-F238E27FC236}">
                <a16:creationId xmlns:a16="http://schemas.microsoft.com/office/drawing/2014/main" id="{E8F97614-8A2B-1C5D-27BA-F5F2D1E0D960}"/>
              </a:ext>
            </a:extLst>
          </p:cNvPr>
          <p:cNvGraphicFramePr>
            <a:graphicFrameLocks/>
          </p:cNvGraphicFramePr>
          <p:nvPr>
            <p:extLst>
              <p:ext uri="{D42A27DB-BD31-4B8C-83A1-F6EECF244321}">
                <p14:modId xmlns:p14="http://schemas.microsoft.com/office/powerpoint/2010/main" val="1573980171"/>
              </p:ext>
            </p:extLst>
          </p:nvPr>
        </p:nvGraphicFramePr>
        <p:xfrm>
          <a:off x="723899" y="1606647"/>
          <a:ext cx="10758302" cy="1889824"/>
        </p:xfrm>
        <a:graphic>
          <a:graphicData uri="http://schemas.openxmlformats.org/drawingml/2006/table">
            <a:tbl>
              <a:tblPr/>
              <a:tblGrid>
                <a:gridCol w="3219647">
                  <a:extLst>
                    <a:ext uri="{9D8B030D-6E8A-4147-A177-3AD203B41FA5}">
                      <a16:colId xmlns:a16="http://schemas.microsoft.com/office/drawing/2014/main" val="20000"/>
                    </a:ext>
                  </a:extLst>
                </a:gridCol>
                <a:gridCol w="3688089">
                  <a:extLst>
                    <a:ext uri="{9D8B030D-6E8A-4147-A177-3AD203B41FA5}">
                      <a16:colId xmlns:a16="http://schemas.microsoft.com/office/drawing/2014/main" val="20001"/>
                    </a:ext>
                  </a:extLst>
                </a:gridCol>
                <a:gridCol w="385056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Wk 24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Pelabresib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SVR35 only</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93759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TSS50 only</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353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SVR35 and TSS50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 (40.2)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2991406"/>
                  </a:ext>
                </a:extLst>
              </a:tr>
            </a:tbl>
          </a:graphicData>
        </a:graphic>
      </p:graphicFrame>
    </p:spTree>
    <p:extLst>
      <p:ext uri="{BB962C8B-B14F-4D97-AF65-F5344CB8AC3E}">
        <p14:creationId xmlns:p14="http://schemas.microsoft.com/office/powerpoint/2010/main" val="1945427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Additional Outcomes</a:t>
            </a:r>
          </a:p>
        </p:txBody>
      </p:sp>
      <p:sp>
        <p:nvSpPr>
          <p:cNvPr id="4" name="Content Placeholder 2">
            <a:extLst>
              <a:ext uri="{FF2B5EF4-FFF2-40B4-BE49-F238E27FC236}">
                <a16:creationId xmlns:a16="http://schemas.microsoft.com/office/drawing/2014/main" id="{70E68094-EAB3-6E15-C211-B9ACF16E3062}"/>
              </a:ext>
            </a:extLst>
          </p:cNvPr>
          <p:cNvSpPr>
            <a:spLocks noGrp="1"/>
          </p:cNvSpPr>
          <p:nvPr>
            <p:ph idx="1"/>
          </p:nvPr>
        </p:nvSpPr>
        <p:spPr>
          <a:xfrm>
            <a:off x="619075" y="5738442"/>
            <a:ext cx="10877529" cy="615941"/>
          </a:xfrm>
        </p:spPr>
        <p:txBody>
          <a:bodyPr/>
          <a:lstStyle/>
          <a:p>
            <a:r>
              <a:rPr lang="en-US" sz="1800" dirty="0"/>
              <a:t>Greater reductions in inflammatory cytokines (NF-kB, IL-6, IL-8, TNF-</a:t>
            </a:r>
            <a:r>
              <a:rPr lang="el-GR" sz="1800" dirty="0">
                <a:cs typeface="Calibri" panose="020F0502020204030204" pitchFamily="34" charset="0"/>
              </a:rPr>
              <a:t>α</a:t>
            </a:r>
            <a:r>
              <a:rPr lang="en-US" sz="1800" dirty="0"/>
              <a:t>) observed with pelabresib + ruxolitinib vs placebo + ruxolitinib</a:t>
            </a:r>
          </a:p>
        </p:txBody>
      </p:sp>
      <p:graphicFrame>
        <p:nvGraphicFramePr>
          <p:cNvPr id="9" name="Group 3">
            <a:extLst>
              <a:ext uri="{FF2B5EF4-FFF2-40B4-BE49-F238E27FC236}">
                <a16:creationId xmlns:a16="http://schemas.microsoft.com/office/drawing/2014/main" id="{BAE87331-ECC7-48DB-83AA-E0576CA4C22F}"/>
              </a:ext>
            </a:extLst>
          </p:cNvPr>
          <p:cNvGraphicFramePr>
            <a:graphicFrameLocks/>
          </p:cNvGraphicFramePr>
          <p:nvPr>
            <p:extLst>
              <p:ext uri="{D42A27DB-BD31-4B8C-83A1-F6EECF244321}">
                <p14:modId xmlns:p14="http://schemas.microsoft.com/office/powerpoint/2010/main" val="3171037186"/>
              </p:ext>
            </p:extLst>
          </p:nvPr>
        </p:nvGraphicFramePr>
        <p:xfrm>
          <a:off x="723899" y="1607840"/>
          <a:ext cx="10753219" cy="4023440"/>
        </p:xfrm>
        <a:graphic>
          <a:graphicData uri="http://schemas.openxmlformats.org/drawingml/2006/table">
            <a:tbl>
              <a:tblPr/>
              <a:tblGrid>
                <a:gridCol w="4551550">
                  <a:extLst>
                    <a:ext uri="{9D8B030D-6E8A-4147-A177-3AD203B41FA5}">
                      <a16:colId xmlns:a16="http://schemas.microsoft.com/office/drawing/2014/main" val="20000"/>
                    </a:ext>
                  </a:extLst>
                </a:gridCol>
                <a:gridCol w="2067223">
                  <a:extLst>
                    <a:ext uri="{9D8B030D-6E8A-4147-A177-3AD203B41FA5}">
                      <a16:colId xmlns:a16="http://schemas.microsoft.com/office/drawing/2014/main" val="20001"/>
                    </a:ext>
                  </a:extLst>
                </a:gridCol>
                <a:gridCol w="2067223">
                  <a:extLst>
                    <a:ext uri="{9D8B030D-6E8A-4147-A177-3AD203B41FA5}">
                      <a16:colId xmlns:a16="http://schemas.microsoft.com/office/drawing/2014/main" val="20002"/>
                    </a:ext>
                  </a:extLst>
                </a:gridCol>
                <a:gridCol w="2067223">
                  <a:extLst>
                    <a:ext uri="{9D8B030D-6E8A-4147-A177-3AD203B41FA5}">
                      <a16:colId xmlns:a16="http://schemas.microsoft.com/office/drawing/2014/main" val="4085608348"/>
                    </a:ext>
                  </a:extLst>
                </a:gridCol>
              </a:tblGrid>
              <a:tr h="2566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Wk 24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6673">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Hemoglobin response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increase ≥1.5 g/dL), % (95% CI)</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 (5.45-13.25)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(2.50-8.61)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937590"/>
                  </a:ext>
                </a:extLst>
              </a:tr>
              <a:tr h="150987">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needing RBC transfusion</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screening, n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3530"/>
                  </a:ext>
                </a:extLst>
              </a:tr>
              <a:tr h="150987">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needing RBC transfusion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within first 24 wk,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 (41.2)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7236528"/>
                  </a:ext>
                </a:extLst>
              </a:tr>
              <a:tr h="150987">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Change in reticulin fibrosis grade</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Improved ≥1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Unchanged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Worsened ≥1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38.5</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16.3</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2.09 (1.14-3.93)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0.47 (0.23-0.92)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89276344"/>
                  </a:ext>
                </a:extLst>
              </a:tr>
            </a:tbl>
          </a:graphicData>
        </a:graphic>
      </p:graphicFrame>
      <p:sp>
        <p:nvSpPr>
          <p:cNvPr id="6" name="Text Box 15">
            <a:extLst>
              <a:ext uri="{FF2B5EF4-FFF2-40B4-BE49-F238E27FC236}">
                <a16:creationId xmlns:a16="http://schemas.microsoft.com/office/drawing/2014/main" id="{B4407BCF-D0B3-E914-3694-861D2041D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Rampal. ASH 2023. Abstr 628.</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019552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MANIFEST-2: Safety</a:t>
            </a:r>
            <a:endParaRPr lang="en-US" altLang="en-US" dirty="0"/>
          </a:p>
        </p:txBody>
      </p:sp>
      <p:sp>
        <p:nvSpPr>
          <p:cNvPr id="4" name="Content Placeholder 3">
            <a:extLst>
              <a:ext uri="{FF2B5EF4-FFF2-40B4-BE49-F238E27FC236}">
                <a16:creationId xmlns:a16="http://schemas.microsoft.com/office/drawing/2014/main" id="{3A7B298B-7CA4-19F5-3EC4-37628199DCCE}"/>
              </a:ext>
            </a:extLst>
          </p:cNvPr>
          <p:cNvSpPr>
            <a:spLocks noGrp="1"/>
          </p:cNvSpPr>
          <p:nvPr>
            <p:ph idx="1"/>
          </p:nvPr>
        </p:nvSpPr>
        <p:spPr>
          <a:xfrm>
            <a:off x="619075" y="5739353"/>
            <a:ext cx="10877529" cy="425127"/>
          </a:xfrm>
        </p:spPr>
        <p:txBody>
          <a:bodyPr/>
          <a:lstStyle/>
          <a:p>
            <a:r>
              <a:rPr lang="en-US" sz="1800" dirty="0"/>
              <a:t>Pelabresib + ruxolitinib safety profile consistent with previous trials</a:t>
            </a:r>
          </a:p>
        </p:txBody>
      </p:sp>
      <p:graphicFrame>
        <p:nvGraphicFramePr>
          <p:cNvPr id="3" name="Group 3">
            <a:extLst>
              <a:ext uri="{FF2B5EF4-FFF2-40B4-BE49-F238E27FC236}">
                <a16:creationId xmlns:a16="http://schemas.microsoft.com/office/drawing/2014/main" id="{C21B3924-318D-B2CD-DAFA-3560E7AF7781}"/>
              </a:ext>
            </a:extLst>
          </p:cNvPr>
          <p:cNvGraphicFramePr>
            <a:graphicFrameLocks/>
          </p:cNvGraphicFramePr>
          <p:nvPr>
            <p:extLst>
              <p:ext uri="{D42A27DB-BD31-4B8C-83A1-F6EECF244321}">
                <p14:modId xmlns:p14="http://schemas.microsoft.com/office/powerpoint/2010/main" val="4286721550"/>
              </p:ext>
            </p:extLst>
          </p:nvPr>
        </p:nvGraphicFramePr>
        <p:xfrm>
          <a:off x="723899" y="1606825"/>
          <a:ext cx="10753220" cy="4053952"/>
        </p:xfrm>
        <a:graphic>
          <a:graphicData uri="http://schemas.openxmlformats.org/drawingml/2006/table">
            <a:tbl>
              <a:tblPr/>
              <a:tblGrid>
                <a:gridCol w="5882860">
                  <a:extLst>
                    <a:ext uri="{9D8B030D-6E8A-4147-A177-3AD203B41FA5}">
                      <a16:colId xmlns:a16="http://schemas.microsoft.com/office/drawing/2014/main" val="20000"/>
                    </a:ext>
                  </a:extLst>
                </a:gridCol>
                <a:gridCol w="2561860">
                  <a:extLst>
                    <a:ext uri="{9D8B030D-6E8A-4147-A177-3AD203B41FA5}">
                      <a16:colId xmlns:a16="http://schemas.microsoft.com/office/drawing/2014/main" val="20001"/>
                    </a:ext>
                  </a:extLst>
                </a:gridCol>
                <a:gridCol w="2308500">
                  <a:extLst>
                    <a:ext uri="{9D8B030D-6E8A-4147-A177-3AD203B41FA5}">
                      <a16:colId xmlns:a16="http://schemas.microsoft.com/office/drawing/2014/main" val="2500688851"/>
                    </a:ext>
                  </a:extLst>
                </a:gridCol>
              </a:tblGrid>
              <a:tr h="383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Pelabresib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219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19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19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11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Pelabresib or placebo associated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711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Ruxolitinib associated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219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Associated with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382954701"/>
                  </a:ext>
                </a:extLst>
              </a:tr>
            </a:tbl>
          </a:graphicData>
        </a:graphic>
      </p:graphicFrame>
      <p:sp>
        <p:nvSpPr>
          <p:cNvPr id="2" name="Text Box 15">
            <a:extLst>
              <a:ext uri="{FF2B5EF4-FFF2-40B4-BE49-F238E27FC236}">
                <a16:creationId xmlns:a16="http://schemas.microsoft.com/office/drawing/2014/main" id="{451AB117-5BD4-2608-9EC9-0F19502176D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Rampal. ASH 2023. Abstr 628.</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685456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MANIFEST-2: Safety</a:t>
            </a:r>
            <a:endParaRPr lang="en-US" altLang="en-US" dirty="0"/>
          </a:p>
        </p:txBody>
      </p:sp>
      <p:graphicFrame>
        <p:nvGraphicFramePr>
          <p:cNvPr id="3" name="Group 3">
            <a:extLst>
              <a:ext uri="{FF2B5EF4-FFF2-40B4-BE49-F238E27FC236}">
                <a16:creationId xmlns:a16="http://schemas.microsoft.com/office/drawing/2014/main" id="{C21B3924-318D-B2CD-DAFA-3560E7AF7781}"/>
              </a:ext>
            </a:extLst>
          </p:cNvPr>
          <p:cNvGraphicFramePr>
            <a:graphicFrameLocks/>
          </p:cNvGraphicFramePr>
          <p:nvPr>
            <p:extLst>
              <p:ext uri="{D42A27DB-BD31-4B8C-83A1-F6EECF244321}">
                <p14:modId xmlns:p14="http://schemas.microsoft.com/office/powerpoint/2010/main" val="1434565578"/>
              </p:ext>
            </p:extLst>
          </p:nvPr>
        </p:nvGraphicFramePr>
        <p:xfrm>
          <a:off x="731077" y="1390427"/>
          <a:ext cx="10729845" cy="4877056"/>
        </p:xfrm>
        <a:graphic>
          <a:graphicData uri="http://schemas.openxmlformats.org/drawingml/2006/table">
            <a:tbl>
              <a:tblPr/>
              <a:tblGrid>
                <a:gridCol w="2544387">
                  <a:extLst>
                    <a:ext uri="{9D8B030D-6E8A-4147-A177-3AD203B41FA5}">
                      <a16:colId xmlns:a16="http://schemas.microsoft.com/office/drawing/2014/main" val="20000"/>
                    </a:ext>
                  </a:extLst>
                </a:gridCol>
                <a:gridCol w="1925721">
                  <a:extLst>
                    <a:ext uri="{9D8B030D-6E8A-4147-A177-3AD203B41FA5}">
                      <a16:colId xmlns:a16="http://schemas.microsoft.com/office/drawing/2014/main" val="20001"/>
                    </a:ext>
                  </a:extLst>
                </a:gridCol>
                <a:gridCol w="2086579">
                  <a:extLst>
                    <a:ext uri="{9D8B030D-6E8A-4147-A177-3AD203B41FA5}">
                      <a16:colId xmlns:a16="http://schemas.microsoft.com/office/drawing/2014/main" val="20002"/>
                    </a:ext>
                  </a:extLst>
                </a:gridCol>
                <a:gridCol w="2086579">
                  <a:extLst>
                    <a:ext uri="{9D8B030D-6E8A-4147-A177-3AD203B41FA5}">
                      <a16:colId xmlns:a16="http://schemas.microsoft.com/office/drawing/2014/main" val="2500688851"/>
                    </a:ext>
                  </a:extLst>
                </a:gridCol>
                <a:gridCol w="2086579">
                  <a:extLst>
                    <a:ext uri="{9D8B030D-6E8A-4147-A177-3AD203B41FA5}">
                      <a16:colId xmlns:a16="http://schemas.microsoft.com/office/drawing/2014/main" val="3530571805"/>
                    </a:ext>
                  </a:extLst>
                </a:gridCol>
              </a:tblGrid>
              <a:tr h="1402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in ≥10%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Pelabresib + Ruxolitinib (n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Ruxolitinib (n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1402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TEAEs in ≥10%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platelet count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382954701"/>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4277507"/>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772529783"/>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2405764"/>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35241109"/>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64336274"/>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91819813"/>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98272332"/>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128504030"/>
                  </a:ext>
                </a:extLst>
              </a:tr>
            </a:tbl>
          </a:graphicData>
        </a:graphic>
      </p:graphicFrame>
      <p:sp>
        <p:nvSpPr>
          <p:cNvPr id="2" name="Text Box 15">
            <a:extLst>
              <a:ext uri="{FF2B5EF4-FFF2-40B4-BE49-F238E27FC236}">
                <a16:creationId xmlns:a16="http://schemas.microsoft.com/office/drawing/2014/main" id="{451AB117-5BD4-2608-9EC9-0F19502176D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Rampal. ASH 2023. Abstr 628.</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087377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Investigators’ Conclusions</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p:txBody>
          <a:bodyPr/>
          <a:lstStyle/>
          <a:p>
            <a:r>
              <a:rPr lang="en-US" sz="2400" dirty="0"/>
              <a:t>In patients with JAK inhibitor</a:t>
            </a:r>
            <a:r>
              <a:rPr lang="en-US" sz="2400" dirty="0">
                <a:cs typeface="Calibri" panose="020F0502020204030204" pitchFamily="34" charset="0"/>
              </a:rPr>
              <a:t>–</a:t>
            </a:r>
            <a:r>
              <a:rPr lang="en-US" sz="2400" dirty="0"/>
              <a:t>naive MF, pelabresib + ruxolitinib was associated with numerous treatment benefits vs placebo + ruxolitinib, including:</a:t>
            </a:r>
          </a:p>
          <a:p>
            <a:pPr lvl="1"/>
            <a:r>
              <a:rPr lang="en-US" sz="2200" dirty="0"/>
              <a:t>Significantly greater reductions in SVR35 (66% vs 35%; </a:t>
            </a:r>
            <a:r>
              <a:rPr lang="en-US" sz="2200" i="1" dirty="0"/>
              <a:t>P</a:t>
            </a:r>
            <a:r>
              <a:rPr lang="en-US" sz="2200" dirty="0"/>
              <a:t> &lt;.001)</a:t>
            </a:r>
          </a:p>
          <a:p>
            <a:pPr lvl="1"/>
            <a:r>
              <a:rPr lang="en-US" sz="2200" dirty="0"/>
              <a:t>Positive trend toward improved TSS and TSS50 response </a:t>
            </a:r>
          </a:p>
          <a:p>
            <a:pPr lvl="1"/>
            <a:r>
              <a:rPr lang="en-US" sz="2200" dirty="0"/>
              <a:t>2-fold increase in proportion with both SVR35/TSS50 response</a:t>
            </a:r>
          </a:p>
          <a:p>
            <a:pPr lvl="1"/>
            <a:r>
              <a:rPr lang="en-US" sz="2200" dirty="0"/>
              <a:t>Lower rates of anemia AEs, increased rates of hemoglobin responses, </a:t>
            </a:r>
            <a:br>
              <a:rPr lang="en-US" sz="2200" dirty="0"/>
            </a:br>
            <a:r>
              <a:rPr lang="en-US" sz="2200" dirty="0"/>
              <a:t>lower transfusion requirements</a:t>
            </a:r>
          </a:p>
          <a:p>
            <a:pPr lvl="1"/>
            <a:r>
              <a:rPr lang="en-US" sz="2200" dirty="0"/>
              <a:t>Reduced proinflammatory cytokines and improved bone marrow fibrosis </a:t>
            </a:r>
            <a:br>
              <a:rPr lang="en-US" sz="2200" dirty="0"/>
            </a:br>
            <a:r>
              <a:rPr lang="en-US" sz="2200" dirty="0"/>
              <a:t>and anemia responses </a:t>
            </a:r>
          </a:p>
          <a:p>
            <a:r>
              <a:rPr lang="en-US" sz="2400" dirty="0"/>
              <a:t>Investigators concluded that data support change in the treatment approach for patients with MF</a:t>
            </a:r>
          </a:p>
          <a:p>
            <a:endParaRPr lang="en-US" sz="2400" dirty="0"/>
          </a:p>
        </p:txBody>
      </p:sp>
      <p:sp>
        <p:nvSpPr>
          <p:cNvPr id="4" name="Text Box 15">
            <a:extLst>
              <a:ext uri="{FF2B5EF4-FFF2-40B4-BE49-F238E27FC236}">
                <a16:creationId xmlns:a16="http://schemas.microsoft.com/office/drawing/2014/main" id="{3C6550FC-DC8C-30E5-00FB-B9B45D03F68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Rampal. ASH 2023. Abstr 628.</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838803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7B37FE0EE48D45B8BFA3DF5F3AA61E" ma:contentTypeVersion="1" ma:contentTypeDescription="Create a new document." ma:contentTypeScope="" ma:versionID="438e8f59ef05720dea20e9efed0eeba3">
  <xsd:schema xmlns:xsd="http://www.w3.org/2001/XMLSchema" xmlns:xs="http://www.w3.org/2001/XMLSchema" xmlns:p="http://schemas.microsoft.com/office/2006/metadata/properties" xmlns:ns2="d54cbe69-32bd-412a-b004-9152f949605e" xmlns:ns3="a30bba3d-644e-4a1f-9861-13d982a2c494" targetNamespace="http://schemas.microsoft.com/office/2006/metadata/properties" ma:root="true" ma:fieldsID="79ff64d5d70aa119b1dfea727d09d38a" ns2:_="" ns3:_="">
    <xsd:import namespace="d54cbe69-32bd-412a-b004-9152f949605e"/>
    <xsd:import namespace="a30bba3d-644e-4a1f-9861-13d982a2c49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30bba3d-644e-4a1f-9861-13d982a2c49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a30bba3d-644e-4a1f-9861-13d982a2c494">Conference Capsule Slides</Document_x0020_Category>
    <_dlc_DocId xmlns="d54cbe69-32bd-412a-b004-9152f949605e">56M7VY3CDVN5-1520010903-1</_dlc_DocId>
    <_dlc_DocIdUrl xmlns="d54cbe69-32bd-412a-b004-9152f949605e">
      <Url>https://intranet.clinicaloptions.com/mews/oncology/ONC_2023_ASH_CF_(PRP6554)/MPN_628/_layouts/15/DocIdRedir.aspx?ID=56M7VY3CDVN5-1520010903-1</Url>
      <Description>56M7VY3CDVN5-1520010903-1</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021D9149-BDE9-4F97-8153-82E483A9A2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30bba3d-644e-4a1f-9861-13d982a2c4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BC1730-45D3-4E20-990C-ED709A5B84F1}">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purl.org/dc/elements/1.1/"/>
    <ds:schemaRef ds:uri="http://schemas.microsoft.com/office/2006/metadata/properties"/>
    <ds:schemaRef ds:uri="d54cbe69-32bd-412a-b004-9152f949605e"/>
    <ds:schemaRef ds:uri="http://purl.org/dc/dcmityp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a30bba3d-644e-4a1f-9861-13d982a2c494"/>
    <ds:schemaRef ds:uri="http://www.w3.org/XML/1998/namespac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4408</TotalTime>
  <Words>2213</Words>
  <Application>Microsoft Office PowerPoint</Application>
  <PresentationFormat>Widescreen</PresentationFormat>
  <Paragraphs>389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MANIFEST-2: Phase III Trial of Pelabresib + Ruxolitinib vs Placebo + Ruxolitinib for  JAK Inhibitor–Naive Myelofibrosis</vt:lpstr>
      <vt:lpstr>About These Slides</vt:lpstr>
      <vt:lpstr>MANIFEST-2: Background</vt:lpstr>
      <vt:lpstr>MANIFEST-2: Study Design</vt:lpstr>
      <vt:lpstr>MANIFEST-2: Baseline Characteristics</vt:lpstr>
      <vt:lpstr>MANIFEST-2: Primary and Key Secondary Endpoints</vt:lpstr>
      <vt:lpstr>MANIFEST-2: Dual SVR35 and TSS50 Responders</vt:lpstr>
      <vt:lpstr>MANIFEST-2: Additional Outcomes</vt:lpstr>
      <vt:lpstr>MANIFEST-2: Safety</vt:lpstr>
      <vt:lpstr>MANIFEST-2: Safety</vt:lpstr>
      <vt:lpstr>MANIFEST-2: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MANIFEST-2: Phase III Trial of Pelabresib + Ruxolitinib vs Placebo + Ruxolitinib for JAK Inhibitor–Naive Myelofibrosis</dc:title>
  <dc:creator>Preferred User</dc:creator>
  <cp:lastModifiedBy>jbuckley@clinicaloptions.com</cp:lastModifiedBy>
  <cp:revision>37</cp:revision>
  <cp:lastPrinted>2016-09-26T20:21:49Z</cp:lastPrinted>
  <dcterms:created xsi:type="dcterms:W3CDTF">2005-05-27T15:08:01Z</dcterms:created>
  <dcterms:modified xsi:type="dcterms:W3CDTF">2023-12-14T19:45:33Z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13f62223-1b6b-45b3-8c12-e0925461f31f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0x0101000B7B37FE0EE48D45B8BFA3DF5F3AA61E</vt:lpwstr>
  </property>
  <property fmtid="{D5CDD505-2E9C-101B-9397-08002B2CF9AE}" pid="9" name="MediaServiceImageTags">
    <vt:lpwstr/>
  </property>
</Properties>
</file>