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6"/>
  </p:notesMasterIdLst>
  <p:handoutMasterIdLst>
    <p:handoutMasterId r:id="rId17"/>
  </p:handoutMasterIdLst>
  <p:sldIdLst>
    <p:sldId id="321" r:id="rId7"/>
    <p:sldId id="558" r:id="rId8"/>
    <p:sldId id="537" r:id="rId9"/>
    <p:sldId id="572" r:id="rId10"/>
    <p:sldId id="565" r:id="rId11"/>
    <p:sldId id="568" r:id="rId12"/>
    <p:sldId id="573" r:id="rId13"/>
    <p:sldId id="546" r:id="rId14"/>
    <p:sldId id="560"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1A7905F-8712-C367-3674-C30455971421}" name="pcravens@clinicaloptions.com" initials="p" userId="pcravens@clinicaloptions.com" providerId="None"/>
  <p188:author id="{5F08B390-73C3-6F7B-2C12-6D31CCBFC438}" name="Mindy Tanzola" initials="MT" userId="S::mindy@scienceink.com::e94da788-77e6-4b26-ae6d-484e8c0095e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3" clrIdx="15">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C8B409-C9DB-4411-AFE9-3EF75A38272F}" v="53" dt="2023-12-14T17:34:42.238"/>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92" autoAdjust="0"/>
    <p:restoredTop sz="86917" autoAdjust="0"/>
  </p:normalViewPr>
  <p:slideViewPr>
    <p:cSldViewPr snapToGrid="0">
      <p:cViewPr varScale="1">
        <p:scale>
          <a:sx n="74" d="100"/>
          <a:sy n="74" d="100"/>
        </p:scale>
        <p:origin x="830" y="77"/>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handoutMaster" Target="handoutMasters/handout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microsoft.com/office/2015/10/relationships/revisionInfo" Target="revisionInfo.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204185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CAD, cold agglutinin disease; mAb, monoclonal antibody; QoL, quality of life.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pt-BR"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876754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AESI, adverse event of special interest; CAD, cold agglutinin disease; dx, diagnosis; OLE, open-label extension; RBC, red blood cell; TEAE, treatment-emergent adverse event; TESAE, treatment-emergent serious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014654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CAD, cold agglutinin disease; TEAE, treatment-emergent adverse event; TESAE, treatment-emergent serious adverse event; tx, treatment.</a:t>
            </a:r>
          </a:p>
          <a:p>
            <a:endParaRPr lang="en-US" b="0" i="1" dirty="0"/>
          </a:p>
          <a:p>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262325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AESI, adverse event of special interest; CAD, cold agglutinin disease; TEAE, treatment-emergent adverse event.</a:t>
            </a:r>
          </a:p>
          <a:p>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256833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AE, adverse event; CAD, cold agglutinin disease; GI, gastrointestinal; hx, history; IRR, infusion-related reaction; TB, tuberculosis; TEAE, treatment-emergent adverse event; TESAE, treatment-emergent serious adverse event.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008179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AESI, adverse event of special interest; CAD, cold agglutinin disease;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1742802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9</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Pooled Post Hoc Analysis of Safety Outcomes </a:t>
            </a:r>
            <a:br>
              <a:rPr lang="en-US" altLang="en-US" sz="4000" dirty="0"/>
            </a:br>
            <a:r>
              <a:rPr lang="en-US" altLang="en-US" sz="4000" dirty="0"/>
              <a:t>From Phase III CARDINAL and CADENZA Trials of Sutimlimab in Cold Agglutinin Disease </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901E4-689F-46F0-95E8-84D50B50B310}"/>
              </a:ext>
            </a:extLst>
          </p:cNvPr>
          <p:cNvSpPr>
            <a:spLocks noGrp="1"/>
          </p:cNvSpPr>
          <p:nvPr>
            <p:ph type="title"/>
          </p:nvPr>
        </p:nvSpPr>
        <p:spPr/>
        <p:txBody>
          <a:bodyPr/>
          <a:lstStyle/>
          <a:p>
            <a:r>
              <a:rPr lang="en-US" dirty="0"/>
              <a:t>Pooled Safety Analysis of Sutimlimab in CAD: Background</a:t>
            </a:r>
          </a:p>
        </p:txBody>
      </p:sp>
      <p:sp>
        <p:nvSpPr>
          <p:cNvPr id="3" name="Content Placeholder 2">
            <a:extLst>
              <a:ext uri="{FF2B5EF4-FFF2-40B4-BE49-F238E27FC236}">
                <a16:creationId xmlns:a16="http://schemas.microsoft.com/office/drawing/2014/main" id="{DDA865C6-494F-437E-B2A5-99071CB0AAF9}"/>
              </a:ext>
            </a:extLst>
          </p:cNvPr>
          <p:cNvSpPr>
            <a:spLocks noGrp="1"/>
          </p:cNvSpPr>
          <p:nvPr>
            <p:ph idx="1"/>
          </p:nvPr>
        </p:nvSpPr>
        <p:spPr>
          <a:xfrm>
            <a:off x="604675" y="1525747"/>
            <a:ext cx="10877529" cy="4650686"/>
          </a:xfrm>
        </p:spPr>
        <p:txBody>
          <a:bodyPr/>
          <a:lstStyle/>
          <a:p>
            <a:r>
              <a:rPr lang="en-US" sz="2200" dirty="0"/>
              <a:t>CAD: rare subtype of autoimmune hemolytic anemia in which chronic hemolysis is caused by activation of classical complement pathway</a:t>
            </a:r>
            <a:r>
              <a:rPr lang="en-US" sz="2200" baseline="30000" dirty="0"/>
              <a:t>1</a:t>
            </a:r>
          </a:p>
          <a:p>
            <a:r>
              <a:rPr lang="en-US" sz="2200" dirty="0"/>
              <a:t>Sutimlimab: humanized IgG</a:t>
            </a:r>
            <a:r>
              <a:rPr lang="en-US" sz="2200" baseline="-25000" dirty="0"/>
              <a:t>4</a:t>
            </a:r>
            <a:r>
              <a:rPr lang="en-US" sz="2200" dirty="0"/>
              <a:t> mAb directed against C1s, preventing complement pathway activation and complement-mediated hemolysis</a:t>
            </a:r>
            <a:r>
              <a:rPr lang="en-US" sz="2200" baseline="30000" dirty="0"/>
              <a:t>2,3</a:t>
            </a:r>
            <a:endParaRPr lang="en-US" sz="2200" dirty="0"/>
          </a:p>
          <a:p>
            <a:pPr lvl="1"/>
            <a:r>
              <a:rPr lang="en-US" sz="2000" dirty="0"/>
              <a:t>Approved by FDA for treatment of hemolysis in adults with CAD; indication later expanded to encompass patients with or without transfusion history</a:t>
            </a:r>
          </a:p>
          <a:p>
            <a:r>
              <a:rPr lang="en-US" sz="2200" dirty="0"/>
              <a:t>Initial approval and expanded indication based on single-arm phase III CARDINAL and randomized, placebo-controlled phase III CADENZA trials</a:t>
            </a:r>
            <a:r>
              <a:rPr lang="en-US" sz="2200" baseline="30000" dirty="0"/>
              <a:t>2-4</a:t>
            </a:r>
            <a:endParaRPr lang="en-US" sz="2200" dirty="0"/>
          </a:p>
          <a:p>
            <a:pPr lvl="1"/>
            <a:r>
              <a:rPr lang="en-US" sz="2000" dirty="0"/>
              <a:t>Long-term treatment in CARDINAL participants associated with improvements in efficacy, QoL, and safety being maintained for &gt;2 yr</a:t>
            </a:r>
            <a:r>
              <a:rPr lang="en-US" sz="2000" baseline="30000" dirty="0"/>
              <a:t>5</a:t>
            </a:r>
            <a:endParaRPr lang="en-US" sz="2000" dirty="0"/>
          </a:p>
          <a:p>
            <a:r>
              <a:rPr lang="en-US" sz="2200" dirty="0"/>
              <a:t>Current report presents post hoc analysis of combined safety data from patients with CAD treated with sutimlimab through phase III CARDINAL and CADENZA trials</a:t>
            </a:r>
            <a:r>
              <a:rPr lang="en-US" sz="2200" baseline="30000" dirty="0"/>
              <a:t>6</a:t>
            </a:r>
            <a:endParaRPr lang="en-US" sz="2200" dirty="0"/>
          </a:p>
        </p:txBody>
      </p:sp>
      <p:sp>
        <p:nvSpPr>
          <p:cNvPr id="5" name="Text Box 15">
            <a:extLst>
              <a:ext uri="{FF2B5EF4-FFF2-40B4-BE49-F238E27FC236}">
                <a16:creationId xmlns:a16="http://schemas.microsoft.com/office/drawing/2014/main" id="{32E23ADE-E17F-96BA-D05B-E3A2C52EB4B4}"/>
              </a:ext>
            </a:extLst>
          </p:cNvPr>
          <p:cNvSpPr txBox="1">
            <a:spLocks noChangeArrowheads="1"/>
          </p:cNvSpPr>
          <p:nvPr/>
        </p:nvSpPr>
        <p:spPr bwMode="auto">
          <a:xfrm>
            <a:off x="412751" y="6204249"/>
            <a:ext cx="8076156"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Swiecicki. Blood. 2013;122:1114. 2. Röth. NEJM. 2021;384:1323. 3. Sutimlimab PI.</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4. Röth. Blood. 2022;140:980. 5. Röth. Am J Hematol. 2023;98:1246. 6. Broome. ASH 2023. Abstr 3833.</a:t>
            </a:r>
          </a:p>
        </p:txBody>
      </p:sp>
    </p:spTree>
    <p:extLst>
      <p:ext uri="{BB962C8B-B14F-4D97-AF65-F5344CB8AC3E}">
        <p14:creationId xmlns:p14="http://schemas.microsoft.com/office/powerpoint/2010/main" val="2440068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901E4-689F-46F0-95E8-84D50B50B310}"/>
              </a:ext>
            </a:extLst>
          </p:cNvPr>
          <p:cNvSpPr>
            <a:spLocks noGrp="1"/>
          </p:cNvSpPr>
          <p:nvPr>
            <p:ph type="title"/>
          </p:nvPr>
        </p:nvSpPr>
        <p:spPr/>
        <p:txBody>
          <a:bodyPr/>
          <a:lstStyle/>
          <a:p>
            <a:r>
              <a:rPr lang="en-US" dirty="0"/>
              <a:t>Pooled Safety Analysis of Sutimlimab in CAD: </a:t>
            </a:r>
            <a:br>
              <a:rPr lang="en-US" dirty="0"/>
            </a:br>
            <a:r>
              <a:rPr lang="en-US" dirty="0"/>
              <a:t>Study Design and Baseline Characteristics</a:t>
            </a:r>
          </a:p>
        </p:txBody>
      </p:sp>
      <p:sp>
        <p:nvSpPr>
          <p:cNvPr id="3" name="Content Placeholder 2">
            <a:extLst>
              <a:ext uri="{FF2B5EF4-FFF2-40B4-BE49-F238E27FC236}">
                <a16:creationId xmlns:a16="http://schemas.microsoft.com/office/drawing/2014/main" id="{DDA865C6-494F-437E-B2A5-99071CB0AAF9}"/>
              </a:ext>
            </a:extLst>
          </p:cNvPr>
          <p:cNvSpPr>
            <a:spLocks noGrp="1"/>
          </p:cNvSpPr>
          <p:nvPr>
            <p:ph idx="1"/>
          </p:nvPr>
        </p:nvSpPr>
        <p:spPr>
          <a:xfrm>
            <a:off x="604675" y="5670035"/>
            <a:ext cx="10877529" cy="422257"/>
          </a:xfrm>
        </p:spPr>
        <p:txBody>
          <a:bodyPr/>
          <a:lstStyle/>
          <a:p>
            <a:r>
              <a:rPr lang="en-US" sz="2000" b="1" kern="0" dirty="0"/>
              <a:t>Key endpoints for current analysis:</a:t>
            </a:r>
            <a:r>
              <a:rPr lang="en-US" sz="2000" b="0" kern="0" dirty="0"/>
              <a:t> TEAEs, TESAEs, AESIs (chosen based on important identified and potential risks with sutimlimab)</a:t>
            </a:r>
            <a:r>
              <a:rPr lang="en-US" sz="2000" b="0" kern="0" baseline="30000" dirty="0"/>
              <a:t>1</a:t>
            </a:r>
            <a:endParaRPr lang="en-US" sz="2000" b="0" kern="0" dirty="0"/>
          </a:p>
        </p:txBody>
      </p:sp>
      <p:sp>
        <p:nvSpPr>
          <p:cNvPr id="4" name="Text Box 15">
            <a:extLst>
              <a:ext uri="{FF2B5EF4-FFF2-40B4-BE49-F238E27FC236}">
                <a16:creationId xmlns:a16="http://schemas.microsoft.com/office/drawing/2014/main" id="{12A67B26-D190-475B-9CA1-DA6E8255CBF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Broome. ASH 2023. Abstr 3833. 2. Röth. NEJM. 2021;384:1323. 3. Röth. Blood. 2022;140:980. </a:t>
            </a:r>
            <a:endParaRPr lang="en-US" altLang="en-US" sz="1200" b="0" dirty="0">
              <a:solidFill>
                <a:schemeClr val="bg2"/>
              </a:solidFill>
              <a:latin typeface="Calibri" panose="020F0502020204030204" pitchFamily="34" charset="0"/>
              <a:cs typeface="+mn-cs"/>
            </a:endParaRPr>
          </a:p>
        </p:txBody>
      </p:sp>
      <p:sp>
        <p:nvSpPr>
          <p:cNvPr id="6" name="Content Placeholder 2">
            <a:extLst>
              <a:ext uri="{FF2B5EF4-FFF2-40B4-BE49-F238E27FC236}">
                <a16:creationId xmlns:a16="http://schemas.microsoft.com/office/drawing/2014/main" id="{4F93D76A-97DD-086E-882E-EB857E28A734}"/>
              </a:ext>
            </a:extLst>
          </p:cNvPr>
          <p:cNvSpPr txBox="1">
            <a:spLocks/>
          </p:cNvSpPr>
          <p:nvPr/>
        </p:nvSpPr>
        <p:spPr bwMode="auto">
          <a:xfrm>
            <a:off x="604675" y="1441607"/>
            <a:ext cx="10877529" cy="653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Post hoc analysis of all patients (N = 66) enrolled on phase III CARDINAL or CADENZA trials who received ≥1 dose of sutimlimab and had posttreatment follow-up 9 wk after their last dose</a:t>
            </a:r>
            <a:r>
              <a:rPr lang="en-US" sz="2000" b="0" kern="0" baseline="30000" dirty="0"/>
              <a:t>1</a:t>
            </a:r>
            <a:r>
              <a:rPr lang="en-US" sz="2000" b="0" kern="0" dirty="0"/>
              <a:t> </a:t>
            </a:r>
          </a:p>
        </p:txBody>
      </p:sp>
      <p:sp>
        <p:nvSpPr>
          <p:cNvPr id="7" name="Text Box 45">
            <a:extLst>
              <a:ext uri="{FF2B5EF4-FFF2-40B4-BE49-F238E27FC236}">
                <a16:creationId xmlns:a16="http://schemas.microsoft.com/office/drawing/2014/main" id="{5CAF6EE6-5870-E9B3-E364-8370F713826A}"/>
              </a:ext>
            </a:extLst>
          </p:cNvPr>
          <p:cNvSpPr txBox="1">
            <a:spLocks noChangeArrowheads="1"/>
          </p:cNvSpPr>
          <p:nvPr/>
        </p:nvSpPr>
        <p:spPr bwMode="auto">
          <a:xfrm>
            <a:off x="1155699" y="2198212"/>
            <a:ext cx="153035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dirty="0">
                <a:solidFill>
                  <a:schemeClr val="bg1"/>
                </a:solidFill>
                <a:latin typeface="Calibri" panose="020F0502020204030204" pitchFamily="34" charset="0"/>
              </a:rPr>
              <a:t>CARDINAL</a:t>
            </a:r>
            <a:r>
              <a:rPr lang="en-GB" altLang="en-US" sz="1400" baseline="30000" dirty="0">
                <a:solidFill>
                  <a:schemeClr val="bg1"/>
                </a:solidFill>
                <a:latin typeface="Calibri" panose="020F0502020204030204" pitchFamily="34" charset="0"/>
              </a:rPr>
              <a:t>2</a:t>
            </a:r>
            <a:endParaRPr lang="en-GB" altLang="en-US" sz="1400" b="0" dirty="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Adults with CAD and recent history of RBC transfusion</a:t>
            </a: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(N = 24)</a:t>
            </a:r>
            <a:endParaRPr lang="en-US" altLang="en-US" sz="1400" dirty="0">
              <a:solidFill>
                <a:schemeClr val="bg1"/>
              </a:solidFill>
              <a:latin typeface="Calibri" panose="020F0502020204030204" pitchFamily="34" charset="0"/>
            </a:endParaRPr>
          </a:p>
        </p:txBody>
      </p:sp>
      <p:sp>
        <p:nvSpPr>
          <p:cNvPr id="8" name="Rectangle 46">
            <a:extLst>
              <a:ext uri="{FF2B5EF4-FFF2-40B4-BE49-F238E27FC236}">
                <a16:creationId xmlns:a16="http://schemas.microsoft.com/office/drawing/2014/main" id="{FC5D35ED-6C40-9BC5-8E22-41DAD7AF2E0B}"/>
              </a:ext>
            </a:extLst>
          </p:cNvPr>
          <p:cNvSpPr>
            <a:spLocks noChangeArrowheads="1"/>
          </p:cNvSpPr>
          <p:nvPr/>
        </p:nvSpPr>
        <p:spPr bwMode="auto">
          <a:xfrm>
            <a:off x="5897564" y="2640993"/>
            <a:ext cx="17033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To OLE (part B)</a:t>
            </a:r>
          </a:p>
        </p:txBody>
      </p:sp>
      <p:sp>
        <p:nvSpPr>
          <p:cNvPr id="9" name="Rectangle 49">
            <a:extLst>
              <a:ext uri="{FF2B5EF4-FFF2-40B4-BE49-F238E27FC236}">
                <a16:creationId xmlns:a16="http://schemas.microsoft.com/office/drawing/2014/main" id="{259C6F1D-CCB3-F799-5272-36D3313899D6}"/>
              </a:ext>
            </a:extLst>
          </p:cNvPr>
          <p:cNvSpPr>
            <a:spLocks noChangeArrowheads="1"/>
          </p:cNvSpPr>
          <p:nvPr/>
        </p:nvSpPr>
        <p:spPr bwMode="auto">
          <a:xfrm>
            <a:off x="3392489" y="2372251"/>
            <a:ext cx="1703386" cy="82296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Sutimlimab*</a:t>
            </a:r>
            <a:r>
              <a:rPr lang="en-US" altLang="en-US" sz="1400" b="0" dirty="0">
                <a:solidFill>
                  <a:schemeClr val="tx1"/>
                </a:solidFill>
                <a:latin typeface="Calibri" panose="020F0502020204030204" pitchFamily="34" charset="0"/>
              </a:rPr>
              <a:t> IV on D0, D7, then Q2W for 26 wk</a:t>
            </a:r>
          </a:p>
        </p:txBody>
      </p:sp>
      <p:sp>
        <p:nvSpPr>
          <p:cNvPr id="11" name="Line 52">
            <a:extLst>
              <a:ext uri="{FF2B5EF4-FFF2-40B4-BE49-F238E27FC236}">
                <a16:creationId xmlns:a16="http://schemas.microsoft.com/office/drawing/2014/main" id="{6F6BD3DC-CFA4-8CCA-1C53-5E98A0F76E0B}"/>
              </a:ext>
            </a:extLst>
          </p:cNvPr>
          <p:cNvSpPr>
            <a:spLocks noChangeShapeType="1"/>
          </p:cNvSpPr>
          <p:nvPr/>
        </p:nvSpPr>
        <p:spPr bwMode="auto">
          <a:xfrm>
            <a:off x="5233989" y="2783731"/>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14" name="Line 52">
            <a:extLst>
              <a:ext uri="{FF2B5EF4-FFF2-40B4-BE49-F238E27FC236}">
                <a16:creationId xmlns:a16="http://schemas.microsoft.com/office/drawing/2014/main" id="{1E752B39-2991-622B-A0A6-3DE45A713269}"/>
              </a:ext>
            </a:extLst>
          </p:cNvPr>
          <p:cNvSpPr>
            <a:spLocks noChangeShapeType="1"/>
          </p:cNvSpPr>
          <p:nvPr/>
        </p:nvSpPr>
        <p:spPr bwMode="auto">
          <a:xfrm>
            <a:off x="2728914" y="2783731"/>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15" name="Rectangle 46">
            <a:extLst>
              <a:ext uri="{FF2B5EF4-FFF2-40B4-BE49-F238E27FC236}">
                <a16:creationId xmlns:a16="http://schemas.microsoft.com/office/drawing/2014/main" id="{69DDA988-FDCC-6E0D-0C49-3D61236B01FC}"/>
              </a:ext>
            </a:extLst>
          </p:cNvPr>
          <p:cNvSpPr>
            <a:spLocks noChangeArrowheads="1"/>
          </p:cNvSpPr>
          <p:nvPr/>
        </p:nvSpPr>
        <p:spPr bwMode="auto">
          <a:xfrm>
            <a:off x="3762774" y="2060645"/>
            <a:ext cx="9628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bg1"/>
                </a:solidFill>
                <a:latin typeface="Calibri" panose="020F0502020204030204" pitchFamily="34" charset="0"/>
              </a:rPr>
              <a:t>Part A</a:t>
            </a:r>
          </a:p>
        </p:txBody>
      </p:sp>
      <p:sp>
        <p:nvSpPr>
          <p:cNvPr id="16" name="Text Box 45">
            <a:extLst>
              <a:ext uri="{FF2B5EF4-FFF2-40B4-BE49-F238E27FC236}">
                <a16:creationId xmlns:a16="http://schemas.microsoft.com/office/drawing/2014/main" id="{5B5E5B17-28AA-EF8B-FDD8-69AB72B5E9FD}"/>
              </a:ext>
            </a:extLst>
          </p:cNvPr>
          <p:cNvSpPr txBox="1">
            <a:spLocks noChangeArrowheads="1"/>
          </p:cNvSpPr>
          <p:nvPr/>
        </p:nvSpPr>
        <p:spPr bwMode="auto">
          <a:xfrm>
            <a:off x="1155699" y="3827255"/>
            <a:ext cx="153035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dirty="0">
                <a:solidFill>
                  <a:schemeClr val="bg1"/>
                </a:solidFill>
                <a:latin typeface="Calibri" panose="020F0502020204030204" pitchFamily="34" charset="0"/>
              </a:rPr>
              <a:t>CADENZA</a:t>
            </a:r>
            <a:r>
              <a:rPr lang="en-GB" altLang="en-US" sz="1400" baseline="30000" dirty="0">
                <a:solidFill>
                  <a:schemeClr val="bg1"/>
                </a:solidFill>
                <a:latin typeface="Calibri" panose="020F0502020204030204" pitchFamily="34" charset="0"/>
              </a:rPr>
              <a:t>3</a:t>
            </a:r>
            <a:endParaRPr lang="en-GB" altLang="en-US" sz="1400" b="0" dirty="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Adults with CAD and no recent history of RBC transfusion</a:t>
            </a: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(N = 42)</a:t>
            </a:r>
            <a:endParaRPr lang="en-US" altLang="en-US" sz="1400" dirty="0">
              <a:solidFill>
                <a:schemeClr val="bg1"/>
              </a:solidFill>
              <a:latin typeface="Calibri" panose="020F0502020204030204" pitchFamily="34" charset="0"/>
            </a:endParaRPr>
          </a:p>
        </p:txBody>
      </p:sp>
      <p:sp>
        <p:nvSpPr>
          <p:cNvPr id="17" name="Rectangle 46">
            <a:extLst>
              <a:ext uri="{FF2B5EF4-FFF2-40B4-BE49-F238E27FC236}">
                <a16:creationId xmlns:a16="http://schemas.microsoft.com/office/drawing/2014/main" id="{34B7C03F-5C99-AFB4-3DCE-B1108E82CC22}"/>
              </a:ext>
            </a:extLst>
          </p:cNvPr>
          <p:cNvSpPr>
            <a:spLocks noChangeArrowheads="1"/>
          </p:cNvSpPr>
          <p:nvPr/>
        </p:nvSpPr>
        <p:spPr bwMode="auto">
          <a:xfrm>
            <a:off x="5897564" y="3809557"/>
            <a:ext cx="178649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To OLE (part B); patients randomized </a:t>
            </a:r>
            <a:br>
              <a:rPr lang="en-US" altLang="en-US" sz="1400" b="0" i="1" dirty="0">
                <a:solidFill>
                  <a:schemeClr val="bg1"/>
                </a:solidFill>
                <a:latin typeface="Calibri" panose="020F0502020204030204" pitchFamily="34" charset="0"/>
              </a:rPr>
            </a:br>
            <a:r>
              <a:rPr lang="en-US" altLang="en-US" sz="1400" b="0" i="1" dirty="0">
                <a:solidFill>
                  <a:schemeClr val="bg1"/>
                </a:solidFill>
                <a:latin typeface="Calibri" panose="020F0502020204030204" pitchFamily="34" charset="0"/>
              </a:rPr>
              <a:t>to receive placebo switched to sutimlimab with same dosing as part A</a:t>
            </a:r>
            <a:r>
              <a:rPr lang="en-US" altLang="en-US" sz="1400" b="0" i="1" baseline="30000" dirty="0">
                <a:solidFill>
                  <a:schemeClr val="bg1"/>
                </a:solidFill>
                <a:latin typeface="Calibri" panose="020F0502020204030204" pitchFamily="34" charset="0"/>
              </a:rPr>
              <a:t>1</a:t>
            </a:r>
            <a:endParaRPr lang="en-US" altLang="en-US" sz="1400" b="0" i="1" dirty="0">
              <a:solidFill>
                <a:schemeClr val="bg1"/>
              </a:solidFill>
              <a:latin typeface="Calibri" panose="020F0502020204030204" pitchFamily="34" charset="0"/>
            </a:endParaRPr>
          </a:p>
        </p:txBody>
      </p:sp>
      <p:sp>
        <p:nvSpPr>
          <p:cNvPr id="18" name="Rectangle 49">
            <a:extLst>
              <a:ext uri="{FF2B5EF4-FFF2-40B4-BE49-F238E27FC236}">
                <a16:creationId xmlns:a16="http://schemas.microsoft.com/office/drawing/2014/main" id="{0FC8DBDD-F8D2-16A9-2685-41780952BA58}"/>
              </a:ext>
            </a:extLst>
          </p:cNvPr>
          <p:cNvSpPr>
            <a:spLocks noChangeArrowheads="1"/>
          </p:cNvSpPr>
          <p:nvPr/>
        </p:nvSpPr>
        <p:spPr bwMode="auto">
          <a:xfrm>
            <a:off x="3392489" y="3605213"/>
            <a:ext cx="1703386" cy="82296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Sutimlimab*</a:t>
            </a:r>
            <a:r>
              <a:rPr lang="en-US" altLang="en-US" sz="1400" b="0" dirty="0">
                <a:solidFill>
                  <a:schemeClr val="tx1"/>
                </a:solidFill>
                <a:latin typeface="Calibri" panose="020F0502020204030204" pitchFamily="34" charset="0"/>
              </a:rPr>
              <a:t> IV on D0, D7, then Q2W for 26 wk</a:t>
            </a:r>
          </a:p>
        </p:txBody>
      </p:sp>
      <p:sp>
        <p:nvSpPr>
          <p:cNvPr id="19" name="Rectangle 50">
            <a:extLst>
              <a:ext uri="{FF2B5EF4-FFF2-40B4-BE49-F238E27FC236}">
                <a16:creationId xmlns:a16="http://schemas.microsoft.com/office/drawing/2014/main" id="{543C56B7-BFCF-2BE4-AEAB-CA803F3503A0}"/>
              </a:ext>
            </a:extLst>
          </p:cNvPr>
          <p:cNvSpPr>
            <a:spLocks noChangeArrowheads="1"/>
          </p:cNvSpPr>
          <p:nvPr/>
        </p:nvSpPr>
        <p:spPr bwMode="auto">
          <a:xfrm>
            <a:off x="3392489" y="4549776"/>
            <a:ext cx="1703386" cy="82296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Placebo</a:t>
            </a:r>
            <a:r>
              <a:rPr lang="en-US" altLang="en-US" sz="1400" b="0" dirty="0">
                <a:solidFill>
                  <a:schemeClr val="tx1"/>
                </a:solidFill>
                <a:latin typeface="Calibri" panose="020F0502020204030204" pitchFamily="34" charset="0"/>
              </a:rPr>
              <a:t> IV on </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D0, D7, then Q2W for 26 wk</a:t>
            </a:r>
          </a:p>
        </p:txBody>
      </p:sp>
      <p:sp>
        <p:nvSpPr>
          <p:cNvPr id="20" name="Line 52">
            <a:extLst>
              <a:ext uri="{FF2B5EF4-FFF2-40B4-BE49-F238E27FC236}">
                <a16:creationId xmlns:a16="http://schemas.microsoft.com/office/drawing/2014/main" id="{7A04051E-83E7-2275-AA48-6DD0EE56DCF7}"/>
              </a:ext>
            </a:extLst>
          </p:cNvPr>
          <p:cNvSpPr>
            <a:spLocks noChangeShapeType="1"/>
          </p:cNvSpPr>
          <p:nvPr/>
        </p:nvSpPr>
        <p:spPr bwMode="auto">
          <a:xfrm>
            <a:off x="5233989" y="4488974"/>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21" name="Line 53">
            <a:extLst>
              <a:ext uri="{FF2B5EF4-FFF2-40B4-BE49-F238E27FC236}">
                <a16:creationId xmlns:a16="http://schemas.microsoft.com/office/drawing/2014/main" id="{C45F9362-CF09-ECC8-851D-53F302EE8F53}"/>
              </a:ext>
            </a:extLst>
          </p:cNvPr>
          <p:cNvSpPr>
            <a:spLocks noChangeShapeType="1"/>
          </p:cNvSpPr>
          <p:nvPr/>
        </p:nvSpPr>
        <p:spPr bwMode="auto">
          <a:xfrm>
            <a:off x="2728914" y="4693413"/>
            <a:ext cx="475089" cy="26784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22" name="Line 54">
            <a:extLst>
              <a:ext uri="{FF2B5EF4-FFF2-40B4-BE49-F238E27FC236}">
                <a16:creationId xmlns:a16="http://schemas.microsoft.com/office/drawing/2014/main" id="{1B4CDCCA-69B6-C27A-B37A-7FA19DA098A7}"/>
              </a:ext>
            </a:extLst>
          </p:cNvPr>
          <p:cNvSpPr>
            <a:spLocks noChangeShapeType="1"/>
          </p:cNvSpPr>
          <p:nvPr/>
        </p:nvSpPr>
        <p:spPr bwMode="auto">
          <a:xfrm flipV="1">
            <a:off x="2728914" y="4016693"/>
            <a:ext cx="479425" cy="26784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23" name="Rectangle 46">
            <a:extLst>
              <a:ext uri="{FF2B5EF4-FFF2-40B4-BE49-F238E27FC236}">
                <a16:creationId xmlns:a16="http://schemas.microsoft.com/office/drawing/2014/main" id="{1861B835-E25C-99D0-C133-094D24EA1C68}"/>
              </a:ext>
            </a:extLst>
          </p:cNvPr>
          <p:cNvSpPr>
            <a:spLocks noChangeArrowheads="1"/>
          </p:cNvSpPr>
          <p:nvPr/>
        </p:nvSpPr>
        <p:spPr bwMode="auto">
          <a:xfrm>
            <a:off x="3762774" y="3291222"/>
            <a:ext cx="9628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bg1"/>
                </a:solidFill>
                <a:latin typeface="Calibri" panose="020F0502020204030204" pitchFamily="34" charset="0"/>
              </a:rPr>
              <a:t>Part A</a:t>
            </a:r>
          </a:p>
        </p:txBody>
      </p:sp>
      <p:sp>
        <p:nvSpPr>
          <p:cNvPr id="5" name="Text Box 30">
            <a:extLst>
              <a:ext uri="{FF2B5EF4-FFF2-40B4-BE49-F238E27FC236}">
                <a16:creationId xmlns:a16="http://schemas.microsoft.com/office/drawing/2014/main" id="{D2F0DACD-8317-51E0-935A-6ECF48696E86}"/>
              </a:ext>
            </a:extLst>
          </p:cNvPr>
          <p:cNvSpPr txBox="1">
            <a:spLocks noChangeArrowheads="1"/>
          </p:cNvSpPr>
          <p:nvPr/>
        </p:nvSpPr>
        <p:spPr bwMode="auto">
          <a:xfrm>
            <a:off x="3370187" y="5349762"/>
            <a:ext cx="4313871"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*Dosed at 6.5 g (weight &lt;75 kg) or 7.5 g (weight ≥75 kg).</a:t>
            </a:r>
            <a:endParaRPr lang="en-US" altLang="en-US" sz="1400" dirty="0">
              <a:solidFill>
                <a:schemeClr val="bg1"/>
              </a:solidFill>
              <a:latin typeface="Calibri" panose="020F0502020204030204" pitchFamily="34" charset="0"/>
            </a:endParaRPr>
          </a:p>
        </p:txBody>
      </p:sp>
      <p:sp>
        <p:nvSpPr>
          <p:cNvPr id="10" name="Content Placeholder 3">
            <a:extLst>
              <a:ext uri="{FF2B5EF4-FFF2-40B4-BE49-F238E27FC236}">
                <a16:creationId xmlns:a16="http://schemas.microsoft.com/office/drawing/2014/main" id="{9EED3956-5EED-CE2B-29FC-2763B4C197CD}"/>
              </a:ext>
            </a:extLst>
          </p:cNvPr>
          <p:cNvSpPr txBox="1">
            <a:spLocks/>
          </p:cNvSpPr>
          <p:nvPr/>
        </p:nvSpPr>
        <p:spPr>
          <a:xfrm>
            <a:off x="7643813" y="2195294"/>
            <a:ext cx="3838390" cy="399489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Baseline characteristics of safety analysis set (N = 66)</a:t>
            </a:r>
          </a:p>
          <a:p>
            <a:pPr lvl="1"/>
            <a:r>
              <a:rPr lang="en-US" sz="1800" b="0" kern="0" dirty="0"/>
              <a:t>Median age: 69.5 yr </a:t>
            </a:r>
            <a:br>
              <a:rPr lang="en-US" sz="1800" b="0" kern="0" dirty="0"/>
            </a:br>
            <a:r>
              <a:rPr lang="en-US" sz="1800" b="0" kern="0" dirty="0"/>
              <a:t>(range: 46-88)</a:t>
            </a:r>
          </a:p>
          <a:p>
            <a:pPr lvl="1"/>
            <a:r>
              <a:rPr lang="en-US" sz="1800" b="0" kern="0" dirty="0"/>
              <a:t>Female: 72.7%</a:t>
            </a:r>
          </a:p>
          <a:p>
            <a:pPr lvl="1"/>
            <a:r>
              <a:rPr lang="en-US" sz="1800" b="0" kern="0" dirty="0"/>
              <a:t>Median duration from CAD dx: 5.7 yr (range: 0-33)</a:t>
            </a:r>
          </a:p>
          <a:p>
            <a:pPr lvl="1"/>
            <a:r>
              <a:rPr lang="en-US" sz="1800" b="0" kern="0" dirty="0"/>
              <a:t>Median follow-up: 129.1 wk (range: 5-175)</a:t>
            </a:r>
            <a:endParaRPr lang="en-US" sz="2000" b="0" kern="0" dirty="0"/>
          </a:p>
        </p:txBody>
      </p:sp>
    </p:spTree>
    <p:extLst>
      <p:ext uri="{BB962C8B-B14F-4D97-AF65-F5344CB8AC3E}">
        <p14:creationId xmlns:p14="http://schemas.microsoft.com/office/powerpoint/2010/main" val="3210975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Pooled Safety Analysis of Sutimlimab in CAD: </a:t>
            </a:r>
            <a:br>
              <a:rPr lang="en-US" dirty="0"/>
            </a:br>
            <a:r>
              <a:rPr lang="en-US" dirty="0"/>
              <a:t>TEAEs and TESAEs</a:t>
            </a:r>
            <a:endParaRPr lang="en-US" altLang="en-US" dirty="0"/>
          </a:p>
        </p:txBody>
      </p:sp>
      <p:sp>
        <p:nvSpPr>
          <p:cNvPr id="6" name="Content Placeholder 5">
            <a:extLst>
              <a:ext uri="{FF2B5EF4-FFF2-40B4-BE49-F238E27FC236}">
                <a16:creationId xmlns:a16="http://schemas.microsoft.com/office/drawing/2014/main" id="{D2555D84-C9FF-EFBE-095E-C7AAF3BC9EC4}"/>
              </a:ext>
            </a:extLst>
          </p:cNvPr>
          <p:cNvSpPr>
            <a:spLocks noGrp="1"/>
          </p:cNvSpPr>
          <p:nvPr>
            <p:ph sz="half" idx="1"/>
          </p:nvPr>
        </p:nvSpPr>
        <p:spPr>
          <a:xfrm>
            <a:off x="601820" y="5174979"/>
            <a:ext cx="5309278" cy="936431"/>
          </a:xfrm>
        </p:spPr>
        <p:txBody>
          <a:bodyPr/>
          <a:lstStyle/>
          <a:p>
            <a:r>
              <a:rPr lang="en-US" sz="2000" dirty="0"/>
              <a:t>Possibly related TEAEs observed in &gt;1 patient: headache, acrocyanosis, cystitis, fatigue, hypertension, injection-site erythema, nausea, pyrexia</a:t>
            </a:r>
          </a:p>
        </p:txBody>
      </p:sp>
      <p:sp>
        <p:nvSpPr>
          <p:cNvPr id="8" name="Content Placeholder 7">
            <a:extLst>
              <a:ext uri="{FF2B5EF4-FFF2-40B4-BE49-F238E27FC236}">
                <a16:creationId xmlns:a16="http://schemas.microsoft.com/office/drawing/2014/main" id="{80F49D26-0A5A-A2AF-916B-BEA002344A6A}"/>
              </a:ext>
            </a:extLst>
          </p:cNvPr>
          <p:cNvSpPr>
            <a:spLocks noGrp="1"/>
          </p:cNvSpPr>
          <p:nvPr>
            <p:ph sz="half" idx="2"/>
          </p:nvPr>
        </p:nvSpPr>
        <p:spPr>
          <a:xfrm>
            <a:off x="6252634" y="5174979"/>
            <a:ext cx="5229570" cy="936576"/>
          </a:xfrm>
        </p:spPr>
        <p:txBody>
          <a:bodyPr/>
          <a:lstStyle/>
          <a:p>
            <a:r>
              <a:rPr lang="en-US" sz="2000" dirty="0"/>
              <a:t>Possibly related TESAEs occurred in 3 (4.6%) patients: vitreous hemorrhage, viral infection, severe cerebral venous thrombosis</a:t>
            </a:r>
          </a:p>
        </p:txBody>
      </p:sp>
      <p:sp>
        <p:nvSpPr>
          <p:cNvPr id="2" name="Text Box 15">
            <a:extLst>
              <a:ext uri="{FF2B5EF4-FFF2-40B4-BE49-F238E27FC236}">
                <a16:creationId xmlns:a16="http://schemas.microsoft.com/office/drawing/2014/main" id="{451AB117-5BD4-2608-9EC9-0F19502176D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Broome. ASH 2023. Abstr 3833.</a:t>
            </a:r>
            <a:endParaRPr lang="en-US" altLang="en-US" sz="1200" b="0" dirty="0">
              <a:solidFill>
                <a:schemeClr val="bg2"/>
              </a:solidFill>
              <a:latin typeface="Calibri" panose="020F0502020204030204" pitchFamily="34" charset="0"/>
              <a:cs typeface="+mn-cs"/>
            </a:endParaRPr>
          </a:p>
        </p:txBody>
      </p:sp>
      <p:graphicFrame>
        <p:nvGraphicFramePr>
          <p:cNvPr id="7" name="Group 3">
            <a:extLst>
              <a:ext uri="{FF2B5EF4-FFF2-40B4-BE49-F238E27FC236}">
                <a16:creationId xmlns:a16="http://schemas.microsoft.com/office/drawing/2014/main" id="{B105C2AE-16FF-EC13-CC3F-F72257C02EB0}"/>
              </a:ext>
            </a:extLst>
          </p:cNvPr>
          <p:cNvGraphicFramePr>
            <a:graphicFrameLocks/>
          </p:cNvGraphicFramePr>
          <p:nvPr>
            <p:extLst>
              <p:ext uri="{D42A27DB-BD31-4B8C-83A1-F6EECF244321}">
                <p14:modId xmlns:p14="http://schemas.microsoft.com/office/powerpoint/2010/main" val="3756782778"/>
              </p:ext>
            </p:extLst>
          </p:nvPr>
        </p:nvGraphicFramePr>
        <p:xfrm>
          <a:off x="727076" y="1526905"/>
          <a:ext cx="10735057" cy="3596800"/>
        </p:xfrm>
        <a:graphic>
          <a:graphicData uri="http://schemas.openxmlformats.org/drawingml/2006/table">
            <a:tbl>
              <a:tblPr/>
              <a:tblGrid>
                <a:gridCol w="4483099">
                  <a:extLst>
                    <a:ext uri="{9D8B030D-6E8A-4147-A177-3AD203B41FA5}">
                      <a16:colId xmlns:a16="http://schemas.microsoft.com/office/drawing/2014/main" val="20000"/>
                    </a:ext>
                  </a:extLst>
                </a:gridCol>
                <a:gridCol w="2083986">
                  <a:extLst>
                    <a:ext uri="{9D8B030D-6E8A-4147-A177-3AD203B41FA5}">
                      <a16:colId xmlns:a16="http://schemas.microsoft.com/office/drawing/2014/main" val="20001"/>
                    </a:ext>
                  </a:extLst>
                </a:gridCol>
                <a:gridCol w="2083986">
                  <a:extLst>
                    <a:ext uri="{9D8B030D-6E8A-4147-A177-3AD203B41FA5}">
                      <a16:colId xmlns:a16="http://schemas.microsoft.com/office/drawing/2014/main" val="2845235979"/>
                    </a:ext>
                  </a:extLst>
                </a:gridCol>
                <a:gridCol w="2083986">
                  <a:extLst>
                    <a:ext uri="{9D8B030D-6E8A-4147-A177-3AD203B41FA5}">
                      <a16:colId xmlns:a16="http://schemas.microsoft.com/office/drawing/2014/main" val="1598361841"/>
                    </a:ext>
                  </a:extLst>
                </a:gridCol>
              </a:tblGrid>
              <a:tr h="4671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Incidence,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CARDINAL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CADENZA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Safety Analysis Set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704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tx duration, wk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500868702"/>
                  </a:ext>
                </a:extLst>
              </a:tr>
              <a:tr h="2704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27048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Patients with ≥1 TEAE,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(95.2)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(97.0)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704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 possibly related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750546"/>
                  </a:ext>
                </a:extLst>
              </a:tr>
              <a:tr h="27048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Patients with ≥1 possibly related TEAE,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(45.8)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(45.2)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(45.5)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433334602"/>
                  </a:ext>
                </a:extLst>
              </a:tr>
              <a:tr h="2704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TESAEs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99950771"/>
                  </a:ext>
                </a:extLst>
              </a:tr>
              <a:tr h="27048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Patients with ≥1 TESAE,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(58.3)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64949362"/>
                  </a:ext>
                </a:extLst>
              </a:tr>
              <a:tr h="2704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possibly related TESAEs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50806474"/>
                  </a:ext>
                </a:extLst>
              </a:tr>
              <a:tr h="27048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Patients with ≥1 possibly related TESAE,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380226905"/>
                  </a:ext>
                </a:extLst>
              </a:tr>
            </a:tbl>
          </a:graphicData>
        </a:graphic>
      </p:graphicFrame>
    </p:spTree>
    <p:extLst>
      <p:ext uri="{BB962C8B-B14F-4D97-AF65-F5344CB8AC3E}">
        <p14:creationId xmlns:p14="http://schemas.microsoft.com/office/powerpoint/2010/main" val="3431082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Pooled Safety Analysis of Sutimlimab in CAD: </a:t>
            </a:r>
            <a:br>
              <a:rPr lang="en-US" dirty="0"/>
            </a:br>
            <a:r>
              <a:rPr lang="en-US" dirty="0"/>
              <a:t>AESIs</a:t>
            </a:r>
            <a:endParaRPr lang="en-US" altLang="en-US" dirty="0"/>
          </a:p>
        </p:txBody>
      </p:sp>
      <p:sp>
        <p:nvSpPr>
          <p:cNvPr id="8" name="Content Placeholder 7">
            <a:extLst>
              <a:ext uri="{FF2B5EF4-FFF2-40B4-BE49-F238E27FC236}">
                <a16:creationId xmlns:a16="http://schemas.microsoft.com/office/drawing/2014/main" id="{30222BBA-A7EE-48BE-00B6-CB7CF6DBF19B}"/>
              </a:ext>
            </a:extLst>
          </p:cNvPr>
          <p:cNvSpPr>
            <a:spLocks noGrp="1"/>
          </p:cNvSpPr>
          <p:nvPr>
            <p:ph idx="1"/>
          </p:nvPr>
        </p:nvSpPr>
        <p:spPr>
          <a:xfrm>
            <a:off x="604675" y="5671596"/>
            <a:ext cx="10877529" cy="369476"/>
          </a:xfrm>
        </p:spPr>
        <p:txBody>
          <a:bodyPr/>
          <a:lstStyle/>
          <a:p>
            <a:r>
              <a:rPr lang="en-US" sz="2000" dirty="0"/>
              <a:t>No TEAEs reported for serious hypersensitivity reaction/anaphylaxis, meningococcal infection, or development of systemic lupus erythematosus</a:t>
            </a:r>
          </a:p>
        </p:txBody>
      </p:sp>
      <p:sp>
        <p:nvSpPr>
          <p:cNvPr id="2" name="Text Box 15">
            <a:extLst>
              <a:ext uri="{FF2B5EF4-FFF2-40B4-BE49-F238E27FC236}">
                <a16:creationId xmlns:a16="http://schemas.microsoft.com/office/drawing/2014/main" id="{451AB117-5BD4-2608-9EC9-0F19502176D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Broome. ASH 2023. Abstr 3833.</a:t>
            </a:r>
            <a:endParaRPr lang="en-US" altLang="en-US" sz="1200" b="0" dirty="0">
              <a:solidFill>
                <a:schemeClr val="bg2"/>
              </a:solidFill>
              <a:latin typeface="Calibri" panose="020F0502020204030204" pitchFamily="34" charset="0"/>
              <a:cs typeface="+mn-cs"/>
            </a:endParaRPr>
          </a:p>
        </p:txBody>
      </p:sp>
      <p:graphicFrame>
        <p:nvGraphicFramePr>
          <p:cNvPr id="7" name="Group 3">
            <a:extLst>
              <a:ext uri="{FF2B5EF4-FFF2-40B4-BE49-F238E27FC236}">
                <a16:creationId xmlns:a16="http://schemas.microsoft.com/office/drawing/2014/main" id="{B105C2AE-16FF-EC13-CC3F-F72257C02EB0}"/>
              </a:ext>
            </a:extLst>
          </p:cNvPr>
          <p:cNvGraphicFramePr>
            <a:graphicFrameLocks/>
          </p:cNvGraphicFramePr>
          <p:nvPr>
            <p:extLst>
              <p:ext uri="{D42A27DB-BD31-4B8C-83A1-F6EECF244321}">
                <p14:modId xmlns:p14="http://schemas.microsoft.com/office/powerpoint/2010/main" val="2805662401"/>
              </p:ext>
            </p:extLst>
          </p:nvPr>
        </p:nvGraphicFramePr>
        <p:xfrm>
          <a:off x="727076" y="1482302"/>
          <a:ext cx="10735055" cy="3871040"/>
        </p:xfrm>
        <a:graphic>
          <a:graphicData uri="http://schemas.openxmlformats.org/drawingml/2006/table">
            <a:tbl>
              <a:tblPr/>
              <a:tblGrid>
                <a:gridCol w="5157257">
                  <a:extLst>
                    <a:ext uri="{9D8B030D-6E8A-4147-A177-3AD203B41FA5}">
                      <a16:colId xmlns:a16="http://schemas.microsoft.com/office/drawing/2014/main" val="20000"/>
                    </a:ext>
                  </a:extLst>
                </a:gridCol>
                <a:gridCol w="1859266">
                  <a:extLst>
                    <a:ext uri="{9D8B030D-6E8A-4147-A177-3AD203B41FA5}">
                      <a16:colId xmlns:a16="http://schemas.microsoft.com/office/drawing/2014/main" val="2339225148"/>
                    </a:ext>
                  </a:extLst>
                </a:gridCol>
                <a:gridCol w="1859266">
                  <a:extLst>
                    <a:ext uri="{9D8B030D-6E8A-4147-A177-3AD203B41FA5}">
                      <a16:colId xmlns:a16="http://schemas.microsoft.com/office/drawing/2014/main" val="20001"/>
                    </a:ext>
                  </a:extLst>
                </a:gridCol>
                <a:gridCol w="1859266">
                  <a:extLst>
                    <a:ext uri="{9D8B030D-6E8A-4147-A177-3AD203B41FA5}">
                      <a16:colId xmlns:a16="http://schemas.microsoft.com/office/drawing/2014/main" val="2845235979"/>
                    </a:ext>
                  </a:extLst>
                </a:gridCol>
              </a:tblGrid>
              <a:tr h="3857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AESIs,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CARDINAL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CADENZA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Safety Analysis Set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548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serious infections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with ≥1 event,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possibly related 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548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hypertension events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with ≥1 event,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possibly related 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(25.8)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548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acrocyanosis and/or Raynaud phenomenon events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with ≥1 event,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possibly related 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48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thromboembolic events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with ≥1 event,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possibly related 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750546"/>
                  </a:ext>
                </a:extLst>
              </a:tr>
            </a:tbl>
          </a:graphicData>
        </a:graphic>
      </p:graphicFrame>
      <p:sp>
        <p:nvSpPr>
          <p:cNvPr id="6" name="Text Box 30">
            <a:extLst>
              <a:ext uri="{FF2B5EF4-FFF2-40B4-BE49-F238E27FC236}">
                <a16:creationId xmlns:a16="http://schemas.microsoft.com/office/drawing/2014/main" id="{F3329EA0-EFC6-ADDD-5824-4588FCC57213}"/>
              </a:ext>
            </a:extLst>
          </p:cNvPr>
          <p:cNvSpPr txBox="1">
            <a:spLocks noChangeArrowheads="1"/>
          </p:cNvSpPr>
          <p:nvPr/>
        </p:nvSpPr>
        <p:spPr bwMode="auto">
          <a:xfrm>
            <a:off x="727077" y="5366384"/>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pt-BR" altLang="en-US" sz="1400" b="0" dirty="0">
                <a:solidFill>
                  <a:schemeClr val="bg1"/>
                </a:solidFill>
                <a:latin typeface="Calibri" panose="020F0502020204030204" pitchFamily="34" charset="0"/>
              </a:rPr>
              <a:t>*Acrocyanosis, n = 7; Raynaud phenomenon, n = 1.</a:t>
            </a:r>
          </a:p>
        </p:txBody>
      </p:sp>
    </p:spTree>
    <p:extLst>
      <p:ext uri="{BB962C8B-B14F-4D97-AF65-F5344CB8AC3E}">
        <p14:creationId xmlns:p14="http://schemas.microsoft.com/office/powerpoint/2010/main" val="4262628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297AD-84FC-CFAE-1DE8-B9F24D203E4E}"/>
              </a:ext>
            </a:extLst>
          </p:cNvPr>
          <p:cNvSpPr>
            <a:spLocks noGrp="1"/>
          </p:cNvSpPr>
          <p:nvPr>
            <p:ph type="title"/>
          </p:nvPr>
        </p:nvSpPr>
        <p:spPr/>
        <p:txBody>
          <a:bodyPr/>
          <a:lstStyle/>
          <a:p>
            <a:r>
              <a:rPr lang="en-US" dirty="0"/>
              <a:t>Pooled Safety Analysis of Sutimlimab in CAD: Discontinuations and Deaths</a:t>
            </a:r>
          </a:p>
        </p:txBody>
      </p:sp>
      <p:sp>
        <p:nvSpPr>
          <p:cNvPr id="3" name="Content Placeholder 2">
            <a:extLst>
              <a:ext uri="{FF2B5EF4-FFF2-40B4-BE49-F238E27FC236}">
                <a16:creationId xmlns:a16="http://schemas.microsoft.com/office/drawing/2014/main" id="{5E3D3F03-7F12-F669-34AD-5AE464DAD170}"/>
              </a:ext>
            </a:extLst>
          </p:cNvPr>
          <p:cNvSpPr>
            <a:spLocks noGrp="1"/>
          </p:cNvSpPr>
          <p:nvPr>
            <p:ph sz="half" idx="1"/>
          </p:nvPr>
        </p:nvSpPr>
        <p:spPr>
          <a:xfrm>
            <a:off x="601820" y="1466126"/>
            <a:ext cx="5309278" cy="4678738"/>
          </a:xfrm>
        </p:spPr>
        <p:txBody>
          <a:bodyPr/>
          <a:lstStyle/>
          <a:p>
            <a:r>
              <a:rPr lang="en-US" sz="2200" dirty="0"/>
              <a:t>Discontinuations due to ≥1 TEAE: n = 7 (CARDINAL, n = 3; CADENZA, n = 4)</a:t>
            </a:r>
          </a:p>
          <a:p>
            <a:r>
              <a:rPr lang="en-US" sz="2200" dirty="0"/>
              <a:t>Discontinuations related to sutimlimab: </a:t>
            </a:r>
            <a:br>
              <a:rPr lang="en-US" sz="2200" dirty="0"/>
            </a:br>
            <a:r>
              <a:rPr lang="en-US" sz="2200" dirty="0"/>
              <a:t>n = 2 (both in CARDINAL)</a:t>
            </a:r>
          </a:p>
          <a:p>
            <a:pPr lvl="1"/>
            <a:r>
              <a:rPr lang="en-US" sz="2000" dirty="0"/>
              <a:t>1 due to vitreous hemorrhage in patient with hx of recurrent uveitis and latent TB</a:t>
            </a:r>
          </a:p>
          <a:p>
            <a:pPr lvl="1"/>
            <a:r>
              <a:rPr lang="en-US" sz="2000" dirty="0"/>
              <a:t>1 due to acrocyanosis and GI symptoms (including erosive gastritis)</a:t>
            </a:r>
          </a:p>
          <a:p>
            <a:r>
              <a:rPr lang="en-US" sz="2200" dirty="0"/>
              <a:t>Discontinuations possibly related to sutimlimab: n = 1 (CADENZA) due to IRR during sutimlimab infusion (pain in lumbar spine, both legs)</a:t>
            </a:r>
          </a:p>
        </p:txBody>
      </p:sp>
      <p:sp>
        <p:nvSpPr>
          <p:cNvPr id="4" name="Content Placeholder 3">
            <a:extLst>
              <a:ext uri="{FF2B5EF4-FFF2-40B4-BE49-F238E27FC236}">
                <a16:creationId xmlns:a16="http://schemas.microsoft.com/office/drawing/2014/main" id="{E92070D5-2F84-5CC9-C5D8-604D8E6F2151}"/>
              </a:ext>
            </a:extLst>
          </p:cNvPr>
          <p:cNvSpPr>
            <a:spLocks noGrp="1"/>
          </p:cNvSpPr>
          <p:nvPr>
            <p:ph sz="half" idx="2"/>
          </p:nvPr>
        </p:nvSpPr>
        <p:spPr>
          <a:xfrm>
            <a:off x="6252634" y="1466126"/>
            <a:ext cx="5229570" cy="4679462"/>
          </a:xfrm>
        </p:spPr>
        <p:txBody>
          <a:bodyPr/>
          <a:lstStyle/>
          <a:p>
            <a:pPr>
              <a:spcBef>
                <a:spcPts val="600"/>
              </a:spcBef>
            </a:pPr>
            <a:r>
              <a:rPr lang="en-US" sz="2200" dirty="0"/>
              <a:t>n = 4 deaths occurred during studies; none considered possibly related to sutimlimab</a:t>
            </a:r>
          </a:p>
          <a:p>
            <a:pPr lvl="1">
              <a:spcBef>
                <a:spcPts val="600"/>
              </a:spcBef>
            </a:pPr>
            <a:r>
              <a:rPr lang="en-US" sz="2000" dirty="0"/>
              <a:t>CADENZA: n = 1 who had sutimlimab withdrawn due to TESAE (lung squamous cell carcinoma) before death</a:t>
            </a:r>
          </a:p>
          <a:p>
            <a:pPr lvl="1">
              <a:spcBef>
                <a:spcPts val="600"/>
              </a:spcBef>
            </a:pPr>
            <a:r>
              <a:rPr lang="en-US" sz="2000" dirty="0"/>
              <a:t>CARDINAL: n = 3</a:t>
            </a:r>
          </a:p>
          <a:p>
            <a:pPr lvl="2">
              <a:spcBef>
                <a:spcPts val="600"/>
              </a:spcBef>
            </a:pPr>
            <a:r>
              <a:rPr lang="en-US" sz="1800" dirty="0"/>
              <a:t>1 due to AEs (fatal infection with </a:t>
            </a:r>
            <a:r>
              <a:rPr lang="en-US" sz="1800" i="1" dirty="0"/>
              <a:t>Klebsiella pneumoniae</a:t>
            </a:r>
            <a:r>
              <a:rPr lang="en-US" sz="1800" dirty="0"/>
              <a:t>, acrocyanosis) following premature discontinuation</a:t>
            </a:r>
          </a:p>
          <a:p>
            <a:pPr lvl="2">
              <a:spcBef>
                <a:spcPts val="600"/>
              </a:spcBef>
            </a:pPr>
            <a:r>
              <a:rPr lang="en-US" sz="1800" dirty="0"/>
              <a:t>1 due to new diagnosis of hepatic cancer in first month of trial</a:t>
            </a:r>
          </a:p>
          <a:p>
            <a:pPr lvl="2">
              <a:spcBef>
                <a:spcPts val="600"/>
              </a:spcBef>
            </a:pPr>
            <a:r>
              <a:rPr lang="en-US" sz="1800" dirty="0"/>
              <a:t>1 due to CAD exacerbation ~1.5 mo after last dose during 9-wk washout period</a:t>
            </a:r>
          </a:p>
        </p:txBody>
      </p:sp>
      <p:sp>
        <p:nvSpPr>
          <p:cNvPr id="5" name="Text Box 15">
            <a:extLst>
              <a:ext uri="{FF2B5EF4-FFF2-40B4-BE49-F238E27FC236}">
                <a16:creationId xmlns:a16="http://schemas.microsoft.com/office/drawing/2014/main" id="{E5A68DBE-1D48-DF61-8B3D-2DE785CB23E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Broome. ASH 2023. Abstr 3833.</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4110273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901E4-689F-46F0-95E8-84D50B50B310}"/>
              </a:ext>
            </a:extLst>
          </p:cNvPr>
          <p:cNvSpPr>
            <a:spLocks noGrp="1"/>
          </p:cNvSpPr>
          <p:nvPr>
            <p:ph type="title"/>
          </p:nvPr>
        </p:nvSpPr>
        <p:spPr/>
        <p:txBody>
          <a:bodyPr/>
          <a:lstStyle/>
          <a:p>
            <a:r>
              <a:rPr lang="en-US" dirty="0"/>
              <a:t>Pooled Safety Analysis of Sutimlimab in CAD: Investigators’ Conclusions</a:t>
            </a:r>
          </a:p>
        </p:txBody>
      </p:sp>
      <p:sp>
        <p:nvSpPr>
          <p:cNvPr id="3" name="Content Placeholder 2">
            <a:extLst>
              <a:ext uri="{FF2B5EF4-FFF2-40B4-BE49-F238E27FC236}">
                <a16:creationId xmlns:a16="http://schemas.microsoft.com/office/drawing/2014/main" id="{DDA865C6-494F-437E-B2A5-99071CB0AAF9}"/>
              </a:ext>
            </a:extLst>
          </p:cNvPr>
          <p:cNvSpPr>
            <a:spLocks noGrp="1"/>
          </p:cNvSpPr>
          <p:nvPr>
            <p:ph idx="1"/>
          </p:nvPr>
        </p:nvSpPr>
        <p:spPr/>
        <p:txBody>
          <a:bodyPr/>
          <a:lstStyle/>
          <a:p>
            <a:r>
              <a:rPr lang="en-US" sz="2600" dirty="0"/>
              <a:t>In this post hoc analysis of combined safety data from phase III CARDINAL and CADENZA trials evaluating sutimlimab, 45.5% of patients with CAD developed ≥1 TEAE possibly related to sutimlimab</a:t>
            </a:r>
          </a:p>
          <a:p>
            <a:pPr lvl="1"/>
            <a:r>
              <a:rPr lang="en-US" sz="2400" dirty="0"/>
              <a:t>6.1%-25.8% of patients experienced AESIs (serious infections, hypertension, acrocyanosis and/or Raynaud phenomenon, thromboembolic events)</a:t>
            </a:r>
          </a:p>
          <a:p>
            <a:pPr lvl="1"/>
            <a:r>
              <a:rPr lang="en-US" sz="2400" dirty="0"/>
              <a:t>Of the 4 deaths that occurred during studies, none was deemed related to sutimlimab</a:t>
            </a:r>
          </a:p>
          <a:p>
            <a:r>
              <a:rPr lang="en-US" sz="2600" dirty="0"/>
              <a:t>Investigators concluded that this combined safety analysis demonstrated that sutimlimab has tolerable safety profile reflecting TEAEs that would be expected in older, medically complicated population</a:t>
            </a:r>
          </a:p>
        </p:txBody>
      </p:sp>
      <p:sp>
        <p:nvSpPr>
          <p:cNvPr id="4" name="Text Box 15">
            <a:extLst>
              <a:ext uri="{FF2B5EF4-FFF2-40B4-BE49-F238E27FC236}">
                <a16:creationId xmlns:a16="http://schemas.microsoft.com/office/drawing/2014/main" id="{3C6550FC-DC8C-30E5-00FB-B9B45D03F68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Broome. ASH 2023. Abstr 3833.</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8388039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D92AF94ABFFF84396F44708B47BDD7D" ma:contentTypeVersion="1" ma:contentTypeDescription="Create a new document." ma:contentTypeScope="" ma:versionID="c405b4c4b32e7b1543e26c969133fd52">
  <xsd:schema xmlns:xsd="http://www.w3.org/2001/XMLSchema" xmlns:xs="http://www.w3.org/2001/XMLSchema" xmlns:p="http://schemas.microsoft.com/office/2006/metadata/properties" xmlns:ns2="d54cbe69-32bd-412a-b004-9152f949605e" xmlns:ns3="54815016-bd3f-4deb-aef1-86573ffe99a2" targetNamespace="http://schemas.microsoft.com/office/2006/metadata/properties" ma:root="true" ma:fieldsID="dac21c04244d99a278cdc426e2c60093" ns2:_="" ns3:_="">
    <xsd:import namespace="d54cbe69-32bd-412a-b004-9152f949605e"/>
    <xsd:import namespace="54815016-bd3f-4deb-aef1-86573ffe99a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4815016-bd3f-4deb-aef1-86573ffe99a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54815016-bd3f-4deb-aef1-86573ffe99a2">Conference Capsule Slides</Document_x0020_Category>
    <_dlc_DocId xmlns="d54cbe69-32bd-412a-b004-9152f949605e">56M7VY3CDVN5-1608633521-1</_dlc_DocId>
    <_dlc_DocIdUrl xmlns="d54cbe69-32bd-412a-b004-9152f949605e">
      <Url>https://intranet.clinicaloptions.com/mews/oncology/ONC_2023_ASH_CF_(PRP6554)/NONMALIG_3833/_layouts/15/DocIdRedir.aspx?ID=56M7VY3CDVN5-1608633521-1</Url>
      <Description>56M7VY3CDVN5-1608633521-1</Description>
    </_dlc_DocIdUrl>
  </documentManagement>
</p: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CD392F7A-A186-4E4D-A204-FFC8901037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54815016-bd3f-4deb-aef1-86573ffe99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18837FF-A508-4691-98D6-275271573E12}">
  <ds:schemaRefs>
    <ds:schemaRef ds:uri="http://schemas.microsoft.com/sharepoint/events"/>
  </ds:schemaRefs>
</ds:datastoreItem>
</file>

<file path=customXml/itemProps4.xml><?xml version="1.0" encoding="utf-8"?>
<ds:datastoreItem xmlns:ds="http://schemas.openxmlformats.org/officeDocument/2006/customXml" ds:itemID="{5BA55BC3-5A03-47C2-8EC3-D964C3B5E779}">
  <ds:schemaRefs>
    <ds:schemaRef ds:uri="http://www.w3.org/XML/1998/namespace"/>
    <ds:schemaRef ds:uri="http://purl.org/dc/terms/"/>
    <ds:schemaRef ds:uri="http://schemas.microsoft.com/office/2006/documentManagement/types"/>
    <ds:schemaRef ds:uri="http://purl.org/dc/elements/1.1/"/>
    <ds:schemaRef ds:uri="http://schemas.openxmlformats.org/package/2006/metadata/core-properties"/>
    <ds:schemaRef ds:uri="d54cbe69-32bd-412a-b004-9152f949605e"/>
    <ds:schemaRef ds:uri="http://schemas.microsoft.com/office/2006/metadata/properties"/>
    <ds:schemaRef ds:uri="http://schemas.microsoft.com/office/infopath/2007/PartnerControls"/>
    <ds:schemaRef ds:uri="54815016-bd3f-4deb-aef1-86573ffe99a2"/>
    <ds:schemaRef ds:uri="http://purl.org/dc/dcmitype/"/>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4399</TotalTime>
  <Words>1684</Words>
  <Application>Microsoft Office PowerPoint</Application>
  <PresentationFormat>Widescreen</PresentationFormat>
  <Paragraphs>190</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Times</vt:lpstr>
      <vt:lpstr>Wingdings</vt:lpstr>
      <vt:lpstr>2022_CCO_Template</vt:lpstr>
      <vt:lpstr>Pooled Post Hoc Analysis of Safety Outcomes  From Phase III CARDINAL and CADENZA Trials of Sutimlimab in Cold Agglutinin Disease </vt:lpstr>
      <vt:lpstr>About These Slides</vt:lpstr>
      <vt:lpstr>Pooled Safety Analysis of Sutimlimab in CAD: Background</vt:lpstr>
      <vt:lpstr>Pooled Safety Analysis of Sutimlimab in CAD:  Study Design and Baseline Characteristics</vt:lpstr>
      <vt:lpstr>Pooled Safety Analysis of Sutimlimab in CAD:  TEAEs and TESAEs</vt:lpstr>
      <vt:lpstr>Pooled Safety Analysis of Sutimlimab in CAD:  AESIs</vt:lpstr>
      <vt:lpstr>Pooled Safety Analysis of Sutimlimab in CAD: Discontinuations and Deaths</vt:lpstr>
      <vt:lpstr>Pooled Safety Analysis of Sutimlimab in CAD: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Pooled Post Hoc Analysis of Safety Outcomes From Phase III CARDINAL and CADENZA Trials of Sutimlimab in Cold Agglutinin Disease  </dc:title>
  <dc:creator>Preferred User</dc:creator>
  <cp:lastModifiedBy>vwenzel@clinicaloptions.com</cp:lastModifiedBy>
  <cp:revision>37</cp:revision>
  <cp:lastPrinted>2016-09-26T20:21:49Z</cp:lastPrinted>
  <dcterms:created xsi:type="dcterms:W3CDTF">2005-05-27T15:08:01Z</dcterms:created>
  <dcterms:modified xsi:type="dcterms:W3CDTF">2023-12-14T18:50:11Z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e1cd5766-895b-492f-a280-3b03d587a935</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0x0101002D92AF94ABFFF84396F44708B47BDD7D</vt:lpwstr>
  </property>
  <property fmtid="{D5CDD505-2E9C-101B-9397-08002B2CF9AE}" pid="9" name="MediaServiceImageTags">
    <vt:lpwstr/>
  </property>
</Properties>
</file>