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8" r:id="rId8"/>
    <p:sldId id="559" r:id="rId9"/>
    <p:sldId id="561" r:id="rId10"/>
    <p:sldId id="548" r:id="rId11"/>
    <p:sldId id="549" r:id="rId12"/>
    <p:sldId id="550" r:id="rId13"/>
    <p:sldId id="551" r:id="rId14"/>
    <p:sldId id="552" r:id="rId15"/>
    <p:sldId id="560"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2" clrIdx="15">
    <p:extLst>
      <p:ext uri="{19B8F6BF-5375-455C-9EA6-DF929625EA0E}">
        <p15:presenceInfo xmlns:p15="http://schemas.microsoft.com/office/powerpoint/2012/main" userId="S::cseals@clinicaloptions.com::0852e532-1f9e-4bbf-9b56-be19a9543a31" providerId="AD"/>
      </p:ext>
    </p:extLst>
  </p:cmAuthor>
  <p:cmAuthor id="17" name="Gordon Kelley" initials="GK" lastIdx="2" clrIdx="16">
    <p:extLst>
      <p:ext uri="{19B8F6BF-5375-455C-9EA6-DF929625EA0E}">
        <p15:presenceInfo xmlns:p15="http://schemas.microsoft.com/office/powerpoint/2012/main" userId="S::gkelley@clinicaloptions.com::7e3d11cf-7436-4611-80d7-51121a63678e" providerId="AD"/>
      </p:ext>
    </p:extLst>
  </p:cmAuthor>
  <p:cmAuthor id="18" name="Vanessa Carter" initials="VC" lastIdx="9" clrIdx="17">
    <p:extLst>
      <p:ext uri="{19B8F6BF-5375-455C-9EA6-DF929625EA0E}">
        <p15:presenceInfo xmlns:p15="http://schemas.microsoft.com/office/powerpoint/2012/main" userId="S::vcarter@clinicaloptions.com::9ce73b1e-6b1e-4cab-b34f-91637f33dd50" providerId="AD"/>
      </p:ext>
    </p:extLst>
  </p:cmAuthor>
  <p:cmAuthor id="19" name="kbrandt@clinicaloptions.com" initials="k" lastIdx="10" clrIdx="18">
    <p:extLst>
      <p:ext uri="{19B8F6BF-5375-455C-9EA6-DF929625EA0E}">
        <p15:presenceInfo xmlns:p15="http://schemas.microsoft.com/office/powerpoint/2012/main" userId="kbrandt@clinicaloptions.com" providerId="None"/>
      </p:ext>
    </p:extLst>
  </p:cmAuthor>
  <p:cmAuthor id="20" name="CLINICALOPTIONS\tquill" initials="C" lastIdx="2" clrIdx="19">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88344" autoAdjust="0"/>
  </p:normalViewPr>
  <p:slideViewPr>
    <p:cSldViewPr snapToGrid="0">
      <p:cViewPr varScale="1">
        <p:scale>
          <a:sx n="101" d="100"/>
          <a:sy n="101" d="100"/>
        </p:scale>
        <p:origin x="948" y="9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17907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thrombocythemia.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81733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AML, acute myeloid leukemia; ECOG, Eastern Cooperative Oncology Group; ET, essential thrombocythemia; Hb, hemoglobin; MPN-SAF, Myeloproliferative Neoplasm Symptom Assessment Form; PGIC, Patient Global Impression of Change; PS, performance status;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7845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thrombocythemia; Hb, hemoglobin; MPN-SAF, Myeloproliferative Neoplasm Symptom Assessment Form; SD, standard deviation; SE, standard error; TSS, total symptom score;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441938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thrombocythemia; Hb, hemoglobin;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1603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thrombocythemia; GI, gastrointestinal; PE, pulmonary embolism; TIA, transient ischemic attack.</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594348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AML, acute myeloid leukemia; BL, baseline; ET, essential thrombocythemia; LSM, least squares mean; MPN-SAF, Myeloproliferative Neoplasm Symptom Assessment Form; PGIC, Patient Global Impression of Change; TSS, total symptom score; tx, treatment; VAF, variant allele frequency.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750984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BAT, best available therapy; ET, essential thrombocythemia; MPN-SAF, Myeloproliferative Neoplasm Symptom Assessment Form; PGIC, Patient Global Impression of Change; TSS, total symptom score; VAF, variant allele frequency.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59039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IIb Trial of LSD1 Inhibitor Bomedemstat in Patients With Essential Thrombocythemia Resistant or Intolerant to Standard 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Bomedemstat in ET: Background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No available treatment can significantly alter natural history of ET</a:t>
            </a:r>
            <a:r>
              <a:rPr lang="en-US" altLang="en-US" baseline="30000" dirty="0"/>
              <a:t>1,2</a:t>
            </a:r>
            <a:endParaRPr lang="en-US" altLang="en-US" dirty="0"/>
          </a:p>
          <a:p>
            <a:r>
              <a:rPr lang="en-US" altLang="en-US" dirty="0"/>
              <a:t>LSD1: enzyme that regulates proliferation of hematopoietic stem cells and progenitor cells</a:t>
            </a:r>
            <a:r>
              <a:rPr lang="en-US" altLang="en-US" baseline="30000" dirty="0"/>
              <a:t>3</a:t>
            </a:r>
            <a:endParaRPr lang="en-US" altLang="en-US" dirty="0"/>
          </a:p>
          <a:p>
            <a:r>
              <a:rPr lang="en-US" altLang="en-US" dirty="0"/>
              <a:t>Bomedemstat: LSD1 inhibitor with evidence of reducing platelets, inflammatory cytokines, and mutant cell burden in preclinical models of myeloproliferative neoplasms</a:t>
            </a:r>
            <a:r>
              <a:rPr lang="en-US" altLang="en-US" baseline="30000" dirty="0"/>
              <a:t>4</a:t>
            </a:r>
          </a:p>
          <a:p>
            <a:r>
              <a:rPr lang="en-US" altLang="en-US" dirty="0"/>
              <a:t>Current phase II trial aims to determine whether bomedemstat induces molecular and hematologic response in patients with ET and inadequate response or intolerance to prior standard therapy</a:t>
            </a:r>
            <a:r>
              <a:rPr lang="en-US" altLang="en-US" baseline="30000" dirty="0"/>
              <a:t>5</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68665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Tefferi. Blood Cancer J. 2018;8:2. 2. Spivak. NEJM. 2017;376:2168. 3. Sprussel. Leukemia. 2012;26:2039. 4. Jutzi. HemaSphere. 2018;2:e354. 5. Goethert. ASH 2023. Abstr 747.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DF69B74-C90C-1BDB-35E2-DB26AA93063E}"/>
              </a:ext>
            </a:extLst>
          </p:cNvPr>
          <p:cNvSpPr>
            <a:spLocks noGrp="1"/>
          </p:cNvSpPr>
          <p:nvPr>
            <p:ph idx="1"/>
          </p:nvPr>
        </p:nvSpPr>
        <p:spPr/>
        <p:txBody>
          <a:bodyPr/>
          <a:lstStyle/>
          <a:p>
            <a:r>
              <a:rPr lang="en-US" altLang="en-US" sz="2200" b="0" kern="0" dirty="0"/>
              <a:t>Open-label, single-arm phase II trial</a:t>
            </a:r>
            <a:r>
              <a:rPr lang="en-US" altLang="en-US" sz="2200" b="0" kern="0" baseline="30000" dirty="0"/>
              <a:t>1</a:t>
            </a:r>
            <a:br>
              <a:rPr lang="en-US" altLang="en-US" sz="2200" b="0" kern="0" baseline="30000" dirty="0"/>
            </a:br>
            <a:br>
              <a:rPr lang="en-US" altLang="en-US" sz="2200" b="0" kern="0" baseline="30000" dirty="0"/>
            </a:br>
            <a:br>
              <a:rPr lang="en-US" altLang="en-US" sz="2200" b="0" kern="0" baseline="30000" dirty="0"/>
            </a:br>
            <a:br>
              <a:rPr lang="en-US" altLang="en-US" sz="2200" b="0" kern="0" baseline="30000" dirty="0"/>
            </a:br>
            <a:br>
              <a:rPr lang="en-US" altLang="en-US" sz="2200" b="0" kern="0" baseline="30000" dirty="0"/>
            </a:br>
            <a:endParaRPr lang="en-US" altLang="en-US" sz="2200" b="0" kern="0" dirty="0"/>
          </a:p>
          <a:p>
            <a:endParaRPr lang="en-US" altLang="en-US" sz="2200" b="0" kern="0" dirty="0"/>
          </a:p>
          <a:p>
            <a:pPr marL="0" indent="0">
              <a:buNone/>
            </a:pPr>
            <a:endParaRPr lang="en-US" altLang="en-US" sz="2200" b="0" kern="0" dirty="0"/>
          </a:p>
          <a:p>
            <a:r>
              <a:rPr lang="en-US" altLang="en-US" sz="2200" b="1" kern="0" dirty="0"/>
              <a:t>Primary endpoints: </a:t>
            </a:r>
            <a:r>
              <a:rPr lang="en-US" altLang="en-US" sz="2200" b="0" kern="0" dirty="0"/>
              <a:t>safety, tolerability, response (platelets ≤400 x 10</a:t>
            </a:r>
            <a:r>
              <a:rPr lang="en-US" altLang="en-US" sz="2200" b="0" kern="0" baseline="30000" dirty="0"/>
              <a:t>9</a:t>
            </a:r>
            <a:r>
              <a:rPr lang="en-US" altLang="en-US" sz="2200" b="0" kern="0" dirty="0"/>
              <a:t>/L with no new thromboembolic events)</a:t>
            </a:r>
          </a:p>
          <a:p>
            <a:r>
              <a:rPr lang="en-US" altLang="en-US" sz="2200" b="1" kern="0" dirty="0"/>
              <a:t>Exploratory endpoints: </a:t>
            </a:r>
            <a:r>
              <a:rPr lang="en-US" altLang="en-US" sz="2200" b="0" kern="0" dirty="0"/>
              <a:t>hematologic effects, durable platelet reduction (≤400 x 10</a:t>
            </a:r>
            <a:r>
              <a:rPr lang="en-US" altLang="en-US" sz="2200" b="0" kern="0" baseline="30000" dirty="0"/>
              <a:t>9</a:t>
            </a:r>
            <a:r>
              <a:rPr lang="en-US" altLang="en-US" sz="2200" b="0" kern="0" dirty="0"/>
              <a:t>/L for </a:t>
            </a:r>
            <a:r>
              <a:rPr lang="en-GB" altLang="en-US" sz="2200" b="0" dirty="0">
                <a:solidFill>
                  <a:schemeClr val="bg1"/>
                </a:solidFill>
              </a:rPr>
              <a:t>≥12 </a:t>
            </a:r>
            <a:r>
              <a:rPr lang="en-GB" altLang="en-US" sz="2200" b="0" dirty="0" err="1">
                <a:solidFill>
                  <a:schemeClr val="bg1"/>
                </a:solidFill>
              </a:rPr>
              <a:t>wk</a:t>
            </a:r>
            <a:r>
              <a:rPr lang="en-US" altLang="en-US" sz="2200" b="0" kern="0" dirty="0"/>
              <a:t>), durable WBC reduction (&lt;10 x 10</a:t>
            </a:r>
            <a:r>
              <a:rPr lang="en-US" altLang="en-US" sz="2200" b="0" kern="0" baseline="30000" dirty="0"/>
              <a:t>9</a:t>
            </a:r>
            <a:r>
              <a:rPr lang="en-US" altLang="en-US" sz="2200" b="0" kern="0" dirty="0"/>
              <a:t>/L for </a:t>
            </a:r>
            <a:r>
              <a:rPr lang="en-GB" altLang="en-US" sz="2200" b="0" dirty="0">
                <a:solidFill>
                  <a:schemeClr val="bg1"/>
                </a:solidFill>
              </a:rPr>
              <a:t>≥12 </a:t>
            </a:r>
            <a:r>
              <a:rPr lang="en-GB" altLang="en-US" sz="2200" b="0" dirty="0" err="1">
                <a:solidFill>
                  <a:schemeClr val="bg1"/>
                </a:solidFill>
              </a:rPr>
              <a:t>wk</a:t>
            </a:r>
            <a:r>
              <a:rPr lang="en-GB" altLang="en-US" sz="2200" b="0" dirty="0">
                <a:solidFill>
                  <a:schemeClr val="bg1"/>
                </a:solidFill>
              </a:rPr>
              <a:t>)</a:t>
            </a:r>
            <a:r>
              <a:rPr lang="en-US" altLang="en-US" sz="2200" b="0" kern="0" dirty="0"/>
              <a:t>, patient-reported symptom burden (MPN-SAF, PGIC), thrombotic/hemorrhagic events, mutant allele burden, transformation to AML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Bomedemstat in ET:</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4675" y="1953104"/>
            <a:ext cx="315064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 patients with ET per</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WHO criteria</a:t>
            </a:r>
            <a:r>
              <a:rPr lang="en-GB" altLang="en-US" sz="1600" b="0" baseline="30000" dirty="0">
                <a:solidFill>
                  <a:schemeClr val="bg1"/>
                </a:solidFill>
                <a:latin typeface="Calibri" panose="020F0502020204030204" pitchFamily="34" charset="0"/>
              </a:rPr>
              <a:t>2</a:t>
            </a:r>
            <a:r>
              <a:rPr lang="en-GB" altLang="en-US" sz="1600" b="0" dirty="0">
                <a:solidFill>
                  <a:schemeClr val="bg1"/>
                </a:solidFill>
                <a:latin typeface="Calibri" panose="020F0502020204030204" pitchFamily="34" charset="0"/>
              </a:rPr>
              <a:t>; required cytoreduction; inadequate response or intolerance to</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≥1 standard therapy; platelets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&gt;450 x 10</a:t>
            </a:r>
            <a:r>
              <a:rPr lang="en-GB" altLang="en-US" sz="1600" b="0" baseline="30000" dirty="0">
                <a:solidFill>
                  <a:schemeClr val="bg1"/>
                </a:solidFill>
                <a:latin typeface="Calibri" panose="020F0502020204030204" pitchFamily="34" charset="0"/>
              </a:rPr>
              <a:t>9</a:t>
            </a:r>
            <a:r>
              <a:rPr lang="en-GB" altLang="en-US" sz="1600" b="0" dirty="0">
                <a:solidFill>
                  <a:schemeClr val="bg1"/>
                </a:solidFill>
                <a:latin typeface="Calibri" panose="020F0502020204030204" pitchFamily="34" charset="0"/>
              </a:rPr>
              <a:t>/L; Hb ≥100 g/L;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≤2; no splenectomy</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73)</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83835" y="2418027"/>
            <a:ext cx="3096104" cy="9341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Bomedemstat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Initial dose: 0.6 mg/kg/day PO</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Titrated to platelets 200-400 x 10</a:t>
            </a:r>
            <a:r>
              <a:rPr lang="en-US" altLang="en-US" sz="1600" b="0" baseline="30000" dirty="0">
                <a:solidFill>
                  <a:schemeClr val="tx1"/>
                </a:solidFill>
                <a:latin typeface="Calibri" panose="020F0502020204030204" pitchFamily="34" charset="0"/>
              </a:rPr>
              <a:t>9</a:t>
            </a:r>
            <a:r>
              <a:rPr lang="en-US" altLang="en-US" sz="1600" b="0" dirty="0">
                <a:solidFill>
                  <a:schemeClr val="tx1"/>
                </a:solidFill>
                <a:latin typeface="Calibri" panose="020F0502020204030204" pitchFamily="34" charset="0"/>
              </a:rPr>
              <a:t>/L</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3558986" y="286866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Goethert. ASH 2023. Abstr 747. 2. Arber. Blood. 2016;127:2391.</a:t>
            </a:r>
          </a:p>
        </p:txBody>
      </p:sp>
      <p:sp>
        <p:nvSpPr>
          <p:cNvPr id="4" name="TextBox 3">
            <a:extLst>
              <a:ext uri="{FF2B5EF4-FFF2-40B4-BE49-F238E27FC236}">
                <a16:creationId xmlns:a16="http://schemas.microsoft.com/office/drawing/2014/main" id="{203592AF-3D6F-FF32-FF7C-1F587292A220}"/>
              </a:ext>
            </a:extLst>
          </p:cNvPr>
          <p:cNvSpPr txBox="1"/>
          <p:nvPr/>
        </p:nvSpPr>
        <p:spPr bwMode="auto">
          <a:xfrm>
            <a:off x="4152188" y="2100689"/>
            <a:ext cx="3003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Initial 24 Wk</a:t>
            </a:r>
          </a:p>
        </p:txBody>
      </p:sp>
      <p:sp>
        <p:nvSpPr>
          <p:cNvPr id="7" name="TextBox 6">
            <a:extLst>
              <a:ext uri="{FF2B5EF4-FFF2-40B4-BE49-F238E27FC236}">
                <a16:creationId xmlns:a16="http://schemas.microsoft.com/office/drawing/2014/main" id="{AE22DD0B-0B31-1E8D-1700-3C6A9BACB3D8}"/>
              </a:ext>
            </a:extLst>
          </p:cNvPr>
          <p:cNvSpPr txBox="1"/>
          <p:nvPr/>
        </p:nvSpPr>
        <p:spPr bwMode="auto">
          <a:xfrm>
            <a:off x="7766764" y="2100689"/>
            <a:ext cx="3003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Additional 24-Wk Courses*</a:t>
            </a:r>
          </a:p>
        </p:txBody>
      </p:sp>
      <p:sp>
        <p:nvSpPr>
          <p:cNvPr id="8" name="Rectangle 49">
            <a:extLst>
              <a:ext uri="{FF2B5EF4-FFF2-40B4-BE49-F238E27FC236}">
                <a16:creationId xmlns:a16="http://schemas.microsoft.com/office/drawing/2014/main" id="{BB94D664-066A-0EA9-7986-E508AD637D5D}"/>
              </a:ext>
            </a:extLst>
          </p:cNvPr>
          <p:cNvSpPr>
            <a:spLocks noChangeArrowheads="1"/>
          </p:cNvSpPr>
          <p:nvPr/>
        </p:nvSpPr>
        <p:spPr bwMode="auto">
          <a:xfrm>
            <a:off x="7720694" y="2441928"/>
            <a:ext cx="3096104" cy="9341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Bomedemstat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0.6 mg/kg/day PO</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Titrated to platelets 200-400 x 10</a:t>
            </a:r>
            <a:r>
              <a:rPr lang="en-US" altLang="en-US" sz="1600" b="0" baseline="30000" dirty="0">
                <a:solidFill>
                  <a:schemeClr val="tx1"/>
                </a:solidFill>
                <a:latin typeface="Calibri" panose="020F0502020204030204" pitchFamily="34" charset="0"/>
              </a:rPr>
              <a:t>9</a:t>
            </a:r>
            <a:r>
              <a:rPr lang="en-US" altLang="en-US" sz="1600" b="0" dirty="0">
                <a:solidFill>
                  <a:schemeClr val="tx1"/>
                </a:solidFill>
                <a:latin typeface="Calibri" panose="020F0502020204030204" pitchFamily="34" charset="0"/>
              </a:rPr>
              <a:t>/L</a:t>
            </a:r>
          </a:p>
        </p:txBody>
      </p:sp>
      <p:sp>
        <p:nvSpPr>
          <p:cNvPr id="9" name="Line 52">
            <a:extLst>
              <a:ext uri="{FF2B5EF4-FFF2-40B4-BE49-F238E27FC236}">
                <a16:creationId xmlns:a16="http://schemas.microsoft.com/office/drawing/2014/main" id="{B57CBC95-B15A-8513-D0A6-A20F0A76FDA2}"/>
              </a:ext>
            </a:extLst>
          </p:cNvPr>
          <p:cNvSpPr>
            <a:spLocks noChangeShapeType="1"/>
          </p:cNvSpPr>
          <p:nvPr/>
        </p:nvSpPr>
        <p:spPr bwMode="auto">
          <a:xfrm>
            <a:off x="7195845" y="289256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77531C66-61BE-0AA5-AA88-AB47B0C14D7F}"/>
              </a:ext>
            </a:extLst>
          </p:cNvPr>
          <p:cNvSpPr txBox="1"/>
          <p:nvPr/>
        </p:nvSpPr>
        <p:spPr bwMode="auto">
          <a:xfrm>
            <a:off x="7674624" y="3353184"/>
            <a:ext cx="30961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*Responses assessed Q24W; patients could remain on study if determined to be deriving clinical benefit per investigator. </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Bomedemstat in ET: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Goethert. ASH 2023. Abstr 747.</a:t>
            </a:r>
          </a:p>
        </p:txBody>
      </p:sp>
      <p:graphicFrame>
        <p:nvGraphicFramePr>
          <p:cNvPr id="2" name="Group 3">
            <a:extLst>
              <a:ext uri="{FF2B5EF4-FFF2-40B4-BE49-F238E27FC236}">
                <a16:creationId xmlns:a16="http://schemas.microsoft.com/office/drawing/2014/main" id="{2B557D85-493D-3AD3-8B5C-D50F9A0BD129}"/>
              </a:ext>
            </a:extLst>
          </p:cNvPr>
          <p:cNvGraphicFramePr>
            <a:graphicFrameLocks/>
          </p:cNvGraphicFramePr>
          <p:nvPr>
            <p:extLst>
              <p:ext uri="{D42A27DB-BD31-4B8C-83A1-F6EECF244321}">
                <p14:modId xmlns:p14="http://schemas.microsoft.com/office/powerpoint/2010/main" val="4234013142"/>
              </p:ext>
            </p:extLst>
          </p:nvPr>
        </p:nvGraphicFramePr>
        <p:xfrm>
          <a:off x="723900" y="1603375"/>
          <a:ext cx="5105400" cy="4816000"/>
        </p:xfrm>
        <a:graphic>
          <a:graphicData uri="http://schemas.openxmlformats.org/drawingml/2006/table">
            <a:tbl>
              <a:tblPr/>
              <a:tblGrid>
                <a:gridCol w="3599210">
                  <a:extLst>
                    <a:ext uri="{9D8B030D-6E8A-4147-A177-3AD203B41FA5}">
                      <a16:colId xmlns:a16="http://schemas.microsoft.com/office/drawing/2014/main" val="20000"/>
                    </a:ext>
                  </a:extLst>
                </a:gridCol>
                <a:gridCol w="1506190">
                  <a:extLst>
                    <a:ext uri="{9D8B030D-6E8A-4147-A177-3AD203B41FA5}">
                      <a16:colId xmlns:a16="http://schemas.microsoft.com/office/drawing/2014/main" val="20002"/>
                    </a:ext>
                  </a:extLst>
                </a:gridCol>
              </a:tblGrid>
              <a:tr h="572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Bomedemstat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72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(42-92)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3315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1295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Race/ethnicity,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White/Caucasian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Black/African American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Aboriginal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1703927"/>
                  </a:ext>
                </a:extLst>
              </a:tr>
              <a:tr h="3315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WBC count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9469122"/>
                  </a:ext>
                </a:extLst>
              </a:tr>
              <a:tr h="3315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Hb, g/L (SE)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129.9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0629849"/>
                  </a:ext>
                </a:extLst>
              </a:tr>
              <a:tr h="3315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platelets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808.1 (43.8)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28011110"/>
                  </a:ext>
                </a:extLst>
              </a:tr>
              <a:tr h="3315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since diagnosis,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79.5 (4-400)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6909711"/>
                  </a:ext>
                </a:extLst>
              </a:tr>
              <a:tr h="3315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Bleeding history,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29332955"/>
                  </a:ext>
                </a:extLst>
              </a:tr>
              <a:tr h="3315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 thrombotic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4583340"/>
                  </a:ext>
                </a:extLst>
              </a:tr>
            </a:tbl>
          </a:graphicData>
        </a:graphic>
      </p:graphicFrame>
      <p:graphicFrame>
        <p:nvGraphicFramePr>
          <p:cNvPr id="4" name="Group 3">
            <a:extLst>
              <a:ext uri="{FF2B5EF4-FFF2-40B4-BE49-F238E27FC236}">
                <a16:creationId xmlns:a16="http://schemas.microsoft.com/office/drawing/2014/main" id="{9B58AC89-8FFC-FBEA-F9B7-A8C5DC0C9DDE}"/>
              </a:ext>
            </a:extLst>
          </p:cNvPr>
          <p:cNvGraphicFramePr>
            <a:graphicFrameLocks/>
          </p:cNvGraphicFramePr>
          <p:nvPr>
            <p:extLst>
              <p:ext uri="{D42A27DB-BD31-4B8C-83A1-F6EECF244321}">
                <p14:modId xmlns:p14="http://schemas.microsoft.com/office/powerpoint/2010/main" val="2130855302"/>
              </p:ext>
            </p:extLst>
          </p:nvPr>
        </p:nvGraphicFramePr>
        <p:xfrm>
          <a:off x="6373813" y="1603375"/>
          <a:ext cx="5105400" cy="4267264"/>
        </p:xfrm>
        <a:graphic>
          <a:graphicData uri="http://schemas.openxmlformats.org/drawingml/2006/table">
            <a:tbl>
              <a:tblPr/>
              <a:tblGrid>
                <a:gridCol w="3599210">
                  <a:extLst>
                    <a:ext uri="{9D8B030D-6E8A-4147-A177-3AD203B41FA5}">
                      <a16:colId xmlns:a16="http://schemas.microsoft.com/office/drawing/2014/main" val="20000"/>
                    </a:ext>
                  </a:extLst>
                </a:gridCol>
                <a:gridCol w="1506190">
                  <a:extLst>
                    <a:ext uri="{9D8B030D-6E8A-4147-A177-3AD203B41FA5}">
                      <a16:colId xmlns:a16="http://schemas.microsoft.com/office/drawing/2014/main" val="20002"/>
                    </a:ext>
                  </a:extLst>
                </a:gridCol>
              </a:tblGrid>
              <a:tr h="552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Bomedemstat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2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JAK2</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CALR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MPL</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 negative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secondary mutations</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312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MPN-SAF TSS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312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Most recent prior therapy,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Hydroxyurea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Anagrelide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Interferon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Busulfan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Ruxolitinib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Anagrelide + hydroxyurea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1703927"/>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Bomedemstat in ET: Response and Effects on </a:t>
            </a:r>
            <a:br>
              <a:rPr lang="en-US" dirty="0"/>
            </a:br>
            <a:r>
              <a:rPr lang="en-US" dirty="0"/>
              <a:t>Platelets and WBCs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Goethert. ASH 2023. Abstr 747.</a:t>
            </a:r>
          </a:p>
        </p:txBody>
      </p:sp>
      <p:graphicFrame>
        <p:nvGraphicFramePr>
          <p:cNvPr id="4" name="Group 3">
            <a:extLst>
              <a:ext uri="{FF2B5EF4-FFF2-40B4-BE49-F238E27FC236}">
                <a16:creationId xmlns:a16="http://schemas.microsoft.com/office/drawing/2014/main" id="{C5C4E5BF-00E7-5620-9420-39DBCC5ADC69}"/>
              </a:ext>
            </a:extLst>
          </p:cNvPr>
          <p:cNvGraphicFramePr>
            <a:graphicFrameLocks/>
          </p:cNvGraphicFramePr>
          <p:nvPr>
            <p:extLst>
              <p:ext uri="{D42A27DB-BD31-4B8C-83A1-F6EECF244321}">
                <p14:modId xmlns:p14="http://schemas.microsoft.com/office/powerpoint/2010/main" val="2760942812"/>
              </p:ext>
            </p:extLst>
          </p:nvPr>
        </p:nvGraphicFramePr>
        <p:xfrm>
          <a:off x="536767" y="1496172"/>
          <a:ext cx="5709364" cy="4907392"/>
        </p:xfrm>
        <a:graphic>
          <a:graphicData uri="http://schemas.openxmlformats.org/drawingml/2006/table">
            <a:tbl>
              <a:tblPr/>
              <a:tblGrid>
                <a:gridCol w="3696601">
                  <a:extLst>
                    <a:ext uri="{9D8B030D-6E8A-4147-A177-3AD203B41FA5}">
                      <a16:colId xmlns:a16="http://schemas.microsoft.com/office/drawing/2014/main" val="20000"/>
                    </a:ext>
                  </a:extLst>
                </a:gridCol>
                <a:gridCol w="2012763">
                  <a:extLst>
                    <a:ext uri="{9D8B030D-6E8A-4147-A177-3AD203B41FA5}">
                      <a16:colId xmlns:a16="http://schemas.microsoft.com/office/drawing/2014/main" val="20002"/>
                    </a:ext>
                  </a:extLst>
                </a:gridCol>
              </a:tblGrid>
              <a:tr h="1786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Response in Initial 24-Wk Treatment Period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Bomedemstat (N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86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Wk 4</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assessment results, n</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Responders,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(11) [5.0-21.0]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4286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Wk 8</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assessment results, n</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Responders,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(41) [29.4-53.8]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4286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Wk 12</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assessment results, n</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Responders,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(59) [46.2-70.6]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1703927"/>
                  </a:ext>
                </a:extLst>
              </a:tr>
              <a:tr h="4286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Wk 16</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assessment results, n</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Responders,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(75) [63.1-85.2]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9469122"/>
                  </a:ext>
                </a:extLst>
              </a:tr>
              <a:tr h="4286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Wk 20</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assessment results, n</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Responders,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(65) [52.0-76.7]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0629849"/>
                  </a:ext>
                </a:extLst>
              </a:tr>
              <a:tr h="553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Wk 24</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assessment results, n</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Responders, n (%) [95% CI]</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(77) [64.3-86.2]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28011110"/>
                  </a:ext>
                </a:extLst>
              </a:tr>
            </a:tbl>
          </a:graphicData>
        </a:graphic>
      </p:graphicFrame>
      <p:sp>
        <p:nvSpPr>
          <p:cNvPr id="6" name="Rectangle 5">
            <a:extLst>
              <a:ext uri="{FF2B5EF4-FFF2-40B4-BE49-F238E27FC236}">
                <a16:creationId xmlns:a16="http://schemas.microsoft.com/office/drawing/2014/main" id="{38A4ADED-97CF-EE0A-773A-A0AF8EA13EEC}"/>
              </a:ext>
            </a:extLst>
          </p:cNvPr>
          <p:cNvSpPr/>
          <p:nvPr/>
        </p:nvSpPr>
        <p:spPr bwMode="auto">
          <a:xfrm>
            <a:off x="536767" y="5468272"/>
            <a:ext cx="5709363" cy="91787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8B6C2319-DB03-BE5C-D8E9-FF4A1D6018F9}"/>
              </a:ext>
            </a:extLst>
          </p:cNvPr>
          <p:cNvSpPr txBox="1"/>
          <p:nvPr/>
        </p:nvSpPr>
        <p:spPr bwMode="auto">
          <a:xfrm>
            <a:off x="6980940" y="5651995"/>
            <a:ext cx="391348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At Wk 24, 77% of patients had responded</a:t>
            </a:r>
            <a:br>
              <a:rPr lang="en-US" sz="16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Data cutoff: May 3, 2023</a:t>
            </a:r>
          </a:p>
        </p:txBody>
      </p:sp>
      <p:graphicFrame>
        <p:nvGraphicFramePr>
          <p:cNvPr id="9" name="Group 3">
            <a:extLst>
              <a:ext uri="{FF2B5EF4-FFF2-40B4-BE49-F238E27FC236}">
                <a16:creationId xmlns:a16="http://schemas.microsoft.com/office/drawing/2014/main" id="{98D7E669-8623-C993-E879-72FA1EE4C287}"/>
              </a:ext>
            </a:extLst>
          </p:cNvPr>
          <p:cNvGraphicFramePr>
            <a:graphicFrameLocks/>
          </p:cNvGraphicFramePr>
          <p:nvPr>
            <p:extLst>
              <p:ext uri="{D42A27DB-BD31-4B8C-83A1-F6EECF244321}">
                <p14:modId xmlns:p14="http://schemas.microsoft.com/office/powerpoint/2010/main" val="1986764261"/>
              </p:ext>
            </p:extLst>
          </p:nvPr>
        </p:nvGraphicFramePr>
        <p:xfrm>
          <a:off x="6949181" y="1492581"/>
          <a:ext cx="3891385" cy="914448"/>
        </p:xfrm>
        <a:graphic>
          <a:graphicData uri="http://schemas.openxmlformats.org/drawingml/2006/table">
            <a:tbl>
              <a:tblPr/>
              <a:tblGrid>
                <a:gridCol w="2743352">
                  <a:extLst>
                    <a:ext uri="{9D8B030D-6E8A-4147-A177-3AD203B41FA5}">
                      <a16:colId xmlns:a16="http://schemas.microsoft.com/office/drawing/2014/main" val="20000"/>
                    </a:ext>
                  </a:extLst>
                </a:gridCol>
                <a:gridCol w="1148033">
                  <a:extLst>
                    <a:ext uri="{9D8B030D-6E8A-4147-A177-3AD203B41FA5}">
                      <a16:colId xmlns:a16="http://schemas.microsoft.com/office/drawing/2014/main" val="20002"/>
                    </a:ext>
                  </a:extLst>
                </a:gridCol>
              </a:tblGrid>
              <a:tr h="1915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Durable Blood Count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a:t>
                      </a:r>
                      <a:r>
                        <a:rPr lang="en-US" sz="1400" b="0" dirty="0">
                          <a:solidFill>
                            <a:schemeClr val="bg1"/>
                          </a:solidFill>
                          <a:latin typeface="Calibri" panose="020F0502020204030204" pitchFamily="34" charset="0"/>
                        </a:rPr>
                        <a:t>≤400 x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for ≥12 wk</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52/72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WBCs &lt;10 </a:t>
                      </a:r>
                      <a:r>
                        <a:rPr lang="en-US" sz="1400" b="0" dirty="0">
                          <a:solidFill>
                            <a:schemeClr val="bg1"/>
                          </a:solidFill>
                          <a:latin typeface="Calibri" panose="020F0502020204030204" pitchFamily="34" charset="0"/>
                        </a:rPr>
                        <a:t>x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for ≥12 wk</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61/72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bl>
          </a:graphicData>
        </a:graphic>
      </p:graphicFrame>
      <p:sp>
        <p:nvSpPr>
          <p:cNvPr id="10" name="TextBox 9">
            <a:extLst>
              <a:ext uri="{FF2B5EF4-FFF2-40B4-BE49-F238E27FC236}">
                <a16:creationId xmlns:a16="http://schemas.microsoft.com/office/drawing/2014/main" id="{BDD886EB-EEAE-BE8F-14C0-4275028773ED}"/>
              </a:ext>
            </a:extLst>
          </p:cNvPr>
          <p:cNvSpPr txBox="1"/>
          <p:nvPr/>
        </p:nvSpPr>
        <p:spPr bwMode="auto">
          <a:xfrm>
            <a:off x="7021632" y="2404922"/>
            <a:ext cx="3527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Hb levels stable through Wk 24</a:t>
            </a:r>
          </a:p>
        </p:txBody>
      </p:sp>
      <p:sp>
        <p:nvSpPr>
          <p:cNvPr id="12" name="Arrow: Right 11">
            <a:extLst>
              <a:ext uri="{FF2B5EF4-FFF2-40B4-BE49-F238E27FC236}">
                <a16:creationId xmlns:a16="http://schemas.microsoft.com/office/drawing/2014/main" id="{01CADF17-F2FB-ACA5-C60C-B29AFC0E2276}"/>
              </a:ext>
            </a:extLst>
          </p:cNvPr>
          <p:cNvSpPr/>
          <p:nvPr/>
        </p:nvSpPr>
        <p:spPr bwMode="auto">
          <a:xfrm rot="10800000">
            <a:off x="6315950" y="5740574"/>
            <a:ext cx="595171" cy="408103"/>
          </a:xfrm>
          <a:prstGeom prst="rightArrow">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4335976A-1721-C77A-3ECD-85C5A8ADAB41}"/>
              </a:ext>
            </a:extLst>
          </p:cNvPr>
          <p:cNvSpPr txBox="1"/>
          <p:nvPr/>
        </p:nvSpPr>
        <p:spPr bwMode="auto">
          <a:xfrm>
            <a:off x="7001691" y="3479664"/>
            <a:ext cx="3779520" cy="923330"/>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Responses defined as: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platelets </a:t>
            </a:r>
            <a:r>
              <a:rPr lang="en-US" sz="1800" b="0" dirty="0">
                <a:solidFill>
                  <a:schemeClr val="bg1"/>
                </a:solidFill>
                <a:latin typeface="Calibri" panose="020F0502020204030204" pitchFamily="34" charset="0"/>
              </a:rPr>
              <a:t>≤400 x 10</a:t>
            </a:r>
            <a:r>
              <a:rPr lang="en-US" sz="1800" b="0" baseline="30000" dirty="0">
                <a:solidFill>
                  <a:schemeClr val="bg1"/>
                </a:solidFill>
                <a:latin typeface="Calibri" panose="020F0502020204030204" pitchFamily="34" charset="0"/>
              </a:rPr>
              <a:t>9</a:t>
            </a:r>
            <a:r>
              <a:rPr lang="en-US" sz="1800" b="0" dirty="0">
                <a:solidFill>
                  <a:schemeClr val="bg1"/>
                </a:solidFill>
                <a:latin typeface="Calibri" panose="020F0502020204030204" pitchFamily="34" charset="0"/>
              </a:rPr>
              <a:t>/L with no new thromboemboli</a:t>
            </a:r>
            <a:r>
              <a:rPr lang="en-US" b="0" dirty="0">
                <a:solidFill>
                  <a:schemeClr val="bg1"/>
                </a:solidFill>
                <a:latin typeface="Calibri" panose="020F0502020204030204" pitchFamily="34" charset="0"/>
              </a:rPr>
              <a:t>c events</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Bomedemstat in ET: Thrombotic and </a:t>
            </a:r>
            <a:br>
              <a:rPr lang="en-US" dirty="0"/>
            </a:br>
            <a:r>
              <a:rPr lang="en-US" dirty="0"/>
              <a:t>Hemorrhagic Events</a:t>
            </a:r>
            <a:endParaRPr lang="en-US" altLang="en-US" dirty="0"/>
          </a:p>
        </p:txBody>
      </p:sp>
      <p:sp>
        <p:nvSpPr>
          <p:cNvPr id="5" name="Content Placeholder 4">
            <a:extLst>
              <a:ext uri="{FF2B5EF4-FFF2-40B4-BE49-F238E27FC236}">
                <a16:creationId xmlns:a16="http://schemas.microsoft.com/office/drawing/2014/main" id="{80749CAD-486F-A222-A5D9-B7552C1402AE}"/>
              </a:ext>
            </a:extLst>
          </p:cNvPr>
          <p:cNvSpPr>
            <a:spLocks noGrp="1"/>
          </p:cNvSpPr>
          <p:nvPr>
            <p:ph idx="1"/>
          </p:nvPr>
        </p:nvSpPr>
        <p:spPr>
          <a:xfrm>
            <a:off x="604675" y="1513047"/>
            <a:ext cx="10877529" cy="4650686"/>
          </a:xfrm>
        </p:spPr>
        <p:txBody>
          <a:bodyPr/>
          <a:lstStyle/>
          <a:p>
            <a:pPr>
              <a:spcAft>
                <a:spcPts val="500"/>
              </a:spcAft>
            </a:pPr>
            <a:r>
              <a:rPr lang="en-US" sz="2200" dirty="0"/>
              <a:t>Initial 24-wk treatment period</a:t>
            </a:r>
          </a:p>
          <a:p>
            <a:pPr lvl="1">
              <a:spcAft>
                <a:spcPts val="500"/>
              </a:spcAft>
            </a:pPr>
            <a:r>
              <a:rPr lang="en-US" sz="2000" dirty="0"/>
              <a:t>≥1 thrombotic event: 3%</a:t>
            </a:r>
          </a:p>
          <a:p>
            <a:pPr lvl="1">
              <a:spcAft>
                <a:spcPts val="500"/>
              </a:spcAft>
            </a:pPr>
            <a:r>
              <a:rPr lang="en-US" sz="2000" dirty="0"/>
              <a:t>≥1 hemorrhagic event: 21%</a:t>
            </a:r>
          </a:p>
          <a:p>
            <a:pPr>
              <a:spcAft>
                <a:spcPts val="500"/>
              </a:spcAft>
            </a:pPr>
            <a:r>
              <a:rPr lang="en-US" sz="2200" dirty="0"/>
              <a:t>Overall treatment period</a:t>
            </a:r>
          </a:p>
          <a:p>
            <a:pPr lvl="1">
              <a:spcAft>
                <a:spcPts val="500"/>
              </a:spcAft>
            </a:pPr>
            <a:r>
              <a:rPr lang="en-US" sz="2000" dirty="0"/>
              <a:t>≥1 thrombotic event: 5%</a:t>
            </a:r>
          </a:p>
          <a:p>
            <a:pPr lvl="1">
              <a:spcAft>
                <a:spcPts val="500"/>
              </a:spcAft>
            </a:pPr>
            <a:r>
              <a:rPr lang="en-US" sz="2000" dirty="0"/>
              <a:t>≥1 hemorrhagic event: 32%</a:t>
            </a:r>
          </a:p>
          <a:p>
            <a:pPr>
              <a:spcAft>
                <a:spcPts val="500"/>
              </a:spcAft>
            </a:pPr>
            <a:r>
              <a:rPr lang="en-US" sz="2200" dirty="0"/>
              <a:t>Thrombotic events</a:t>
            </a:r>
          </a:p>
          <a:p>
            <a:pPr lvl="1">
              <a:spcAft>
                <a:spcPts val="500"/>
              </a:spcAft>
            </a:pPr>
            <a:r>
              <a:rPr lang="en-US" sz="2000" dirty="0"/>
              <a:t>TIA: 3%</a:t>
            </a:r>
          </a:p>
          <a:p>
            <a:pPr lvl="1">
              <a:spcAft>
                <a:spcPts val="500"/>
              </a:spcAft>
            </a:pPr>
            <a:r>
              <a:rPr lang="en-US" sz="2000" dirty="0"/>
              <a:t>PE: 1%</a:t>
            </a:r>
          </a:p>
          <a:p>
            <a:pPr lvl="1">
              <a:spcAft>
                <a:spcPts val="500"/>
              </a:spcAft>
            </a:pPr>
            <a:r>
              <a:rPr lang="en-US" sz="2000" dirty="0"/>
              <a:t>Transient global </a:t>
            </a:r>
            <a:br>
              <a:rPr lang="en-US" sz="2000" dirty="0"/>
            </a:br>
            <a:r>
              <a:rPr lang="en-US" sz="2000" dirty="0"/>
              <a:t>amnesia: 1%</a:t>
            </a:r>
          </a:p>
          <a:p>
            <a:pPr>
              <a:spcAft>
                <a:spcPts val="500"/>
              </a:spcAft>
            </a:pPr>
            <a:endParaRPr 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Goethert. ASH 2023. Abstr 747.</a:t>
            </a:r>
          </a:p>
        </p:txBody>
      </p:sp>
      <p:graphicFrame>
        <p:nvGraphicFramePr>
          <p:cNvPr id="2" name="Group 3">
            <a:extLst>
              <a:ext uri="{FF2B5EF4-FFF2-40B4-BE49-F238E27FC236}">
                <a16:creationId xmlns:a16="http://schemas.microsoft.com/office/drawing/2014/main" id="{B5D20E36-021A-85FF-C1AB-D891B182200E}"/>
              </a:ext>
            </a:extLst>
          </p:cNvPr>
          <p:cNvGraphicFramePr>
            <a:graphicFrameLocks/>
          </p:cNvGraphicFramePr>
          <p:nvPr>
            <p:extLst>
              <p:ext uri="{D42A27DB-BD31-4B8C-83A1-F6EECF244321}">
                <p14:modId xmlns:p14="http://schemas.microsoft.com/office/powerpoint/2010/main" val="360559681"/>
              </p:ext>
            </p:extLst>
          </p:nvPr>
        </p:nvGraphicFramePr>
        <p:xfrm>
          <a:off x="6470469" y="1021032"/>
          <a:ext cx="5008744" cy="5151168"/>
        </p:xfrm>
        <a:graphic>
          <a:graphicData uri="http://schemas.openxmlformats.org/drawingml/2006/table">
            <a:tbl>
              <a:tblPr/>
              <a:tblGrid>
                <a:gridCol w="2873828">
                  <a:extLst>
                    <a:ext uri="{9D8B030D-6E8A-4147-A177-3AD203B41FA5}">
                      <a16:colId xmlns:a16="http://schemas.microsoft.com/office/drawing/2014/main" val="20000"/>
                    </a:ext>
                  </a:extLst>
                </a:gridCol>
                <a:gridCol w="2134916">
                  <a:extLst>
                    <a:ext uri="{9D8B030D-6E8A-4147-A177-3AD203B41FA5}">
                      <a16:colId xmlns:a16="http://schemas.microsoft.com/office/drawing/2014/main" val="20002"/>
                    </a:ext>
                  </a:extLst>
                </a:gridCol>
              </a:tblGrid>
              <a:tr h="130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Bomedemstat (N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thrombotic event, n (%)</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Pulmonary embolism</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Transient global amnesia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hemorrhagic event, n (%)</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Contusion</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Epistaxis</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GI hemorrhage</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Gingival bleeding</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Heavy menstrual bleeding</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Hemoptysis</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Mouth hemorrhage</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Postprocedural hemorrhage</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Conjunctival hemorrhage</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Feces discolored</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Hematemesis</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Increased tendency to bruise</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Lower GI hemorrhage</a:t>
                      </a:r>
                    </a:p>
                    <a:p>
                      <a:pPr marL="285750" marR="0" lvl="0" indent="-1651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Petechiae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bl>
          </a:graphicData>
        </a:graphic>
      </p:graphicFrame>
      <p:sp>
        <p:nvSpPr>
          <p:cNvPr id="4" name="TextBox 3">
            <a:extLst>
              <a:ext uri="{FF2B5EF4-FFF2-40B4-BE49-F238E27FC236}">
                <a16:creationId xmlns:a16="http://schemas.microsoft.com/office/drawing/2014/main" id="{1D7604B2-898C-A335-09DD-F92B4E713E89}"/>
              </a:ext>
            </a:extLst>
          </p:cNvPr>
          <p:cNvSpPr txBox="1"/>
          <p:nvPr/>
        </p:nvSpPr>
        <p:spPr bwMode="auto">
          <a:xfrm>
            <a:off x="3377114" y="4367090"/>
            <a:ext cx="2980144" cy="208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nSpc>
                <a:spcPct val="90000"/>
              </a:lnSpc>
              <a:spcBef>
                <a:spcPts val="1000"/>
              </a:spcBef>
              <a:spcAft>
                <a:spcPts val="500"/>
              </a:spcAft>
              <a:buFont typeface="Wingdings" panose="05000000000000000000" pitchFamily="2" charset="2"/>
              <a:buChar char="§"/>
            </a:pPr>
            <a:r>
              <a:rPr lang="en-US" sz="2200" b="0" dirty="0">
                <a:solidFill>
                  <a:schemeClr val="bg2">
                    <a:lumMod val="10000"/>
                  </a:schemeClr>
                </a:solidFill>
                <a:latin typeface="Calibri" panose="020F0502020204030204" pitchFamily="34" charset="0"/>
              </a:rPr>
              <a:t>Hemorrhagic events</a:t>
            </a:r>
          </a:p>
          <a:p>
            <a:pPr marL="742950" lvl="1" indent="-285750">
              <a:lnSpc>
                <a:spcPct val="90000"/>
              </a:lnSpc>
              <a:spcBef>
                <a:spcPts val="1000"/>
              </a:spcBef>
              <a:spcAft>
                <a:spcPts val="500"/>
              </a:spcAft>
              <a:buFont typeface="Calibri" panose="020F0502020204030204" pitchFamily="34" charset="0"/>
              <a:buChar cha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Contusion: 5%</a:t>
            </a:r>
          </a:p>
          <a:p>
            <a:pPr marL="742950" lvl="1" indent="-285750">
              <a:lnSpc>
                <a:spcPct val="90000"/>
              </a:lnSpc>
              <a:spcBef>
                <a:spcPts val="1000"/>
              </a:spcBef>
              <a:spcAft>
                <a:spcPts val="500"/>
              </a:spcAft>
              <a:buFont typeface="Calibri" panose="020F0502020204030204" pitchFamily="34" charset="0"/>
              <a:buChar char="–"/>
            </a:pPr>
            <a:r>
              <a:rPr lang="en-US" sz="2000" b="0" dirty="0">
                <a:solidFill>
                  <a:schemeClr val="bg2">
                    <a:lumMod val="10000"/>
                  </a:schemeClr>
                </a:solidFill>
                <a:latin typeface="Calibri" panose="020F0502020204030204" pitchFamily="34" charset="0"/>
              </a:rPr>
              <a:t>Epistaxis: 5%</a:t>
            </a:r>
          </a:p>
          <a:p>
            <a:pPr marL="742950" lvl="1" indent="-285750">
              <a:lnSpc>
                <a:spcPct val="90000"/>
              </a:lnSpc>
              <a:spcBef>
                <a:spcPts val="1000"/>
              </a:spcBef>
              <a:spcAft>
                <a:spcPts val="500"/>
              </a:spcAft>
              <a:buFont typeface="Calibri" panose="020F0502020204030204" pitchFamily="34" charset="0"/>
              <a:buChar cha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Gingival bleeding: 5%</a:t>
            </a:r>
          </a:p>
        </p:txBody>
      </p:sp>
      <p:sp>
        <p:nvSpPr>
          <p:cNvPr id="6" name="TextBox 5">
            <a:extLst>
              <a:ext uri="{FF2B5EF4-FFF2-40B4-BE49-F238E27FC236}">
                <a16:creationId xmlns:a16="http://schemas.microsoft.com/office/drawing/2014/main" id="{4042D947-8B8E-343C-DF9C-E46F81F63AF9}"/>
              </a:ext>
            </a:extLst>
          </p:cNvPr>
          <p:cNvSpPr txBox="1"/>
          <p:nvPr/>
        </p:nvSpPr>
        <p:spPr bwMode="auto">
          <a:xfrm>
            <a:off x="3520067" y="6357256"/>
            <a:ext cx="6103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cutoff: May 3, 2023</a:t>
            </a:r>
          </a:p>
        </p:txBody>
      </p: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Bomedemstat in ET: Symptom Burden, Safety, </a:t>
            </a:r>
            <a:br>
              <a:rPr lang="en-US" dirty="0"/>
            </a:br>
            <a:r>
              <a:rPr lang="en-US" dirty="0"/>
              <a:t>Mutant Allele Burden </a:t>
            </a:r>
            <a:endParaRPr lang="en-US" altLang="en-US" dirty="0"/>
          </a:p>
        </p:txBody>
      </p:sp>
      <p:sp>
        <p:nvSpPr>
          <p:cNvPr id="5" name="Content Placeholder 4">
            <a:extLst>
              <a:ext uri="{FF2B5EF4-FFF2-40B4-BE49-F238E27FC236}">
                <a16:creationId xmlns:a16="http://schemas.microsoft.com/office/drawing/2014/main" id="{16ADA94F-F233-3B8C-D559-0ED2952C697F}"/>
              </a:ext>
            </a:extLst>
          </p:cNvPr>
          <p:cNvSpPr>
            <a:spLocks noGrp="1"/>
          </p:cNvSpPr>
          <p:nvPr>
            <p:ph idx="1"/>
          </p:nvPr>
        </p:nvSpPr>
        <p:spPr>
          <a:xfrm>
            <a:off x="604839" y="1512888"/>
            <a:ext cx="5090568" cy="4651375"/>
          </a:xfrm>
        </p:spPr>
        <p:txBody>
          <a:bodyPr/>
          <a:lstStyle/>
          <a:p>
            <a:pPr>
              <a:spcAft>
                <a:spcPts val="0"/>
              </a:spcAft>
            </a:pPr>
            <a:r>
              <a:rPr lang="en-US" sz="2200" dirty="0"/>
              <a:t>Overall treatment period</a:t>
            </a:r>
          </a:p>
          <a:p>
            <a:pPr lvl="1">
              <a:spcAft>
                <a:spcPts val="0"/>
              </a:spcAft>
            </a:pPr>
            <a:r>
              <a:rPr lang="en-US" sz="2000" dirty="0"/>
              <a:t>Medium administration of </a:t>
            </a:r>
            <a:r>
              <a:rPr lang="en-US" sz="2000" dirty="0" err="1"/>
              <a:t>bomedemstat</a:t>
            </a:r>
            <a:r>
              <a:rPr lang="en-US" sz="2000" dirty="0"/>
              <a:t>: 336 days (range: 1-832)</a:t>
            </a:r>
          </a:p>
          <a:p>
            <a:pPr lvl="1">
              <a:spcAft>
                <a:spcPts val="0"/>
              </a:spcAft>
            </a:pPr>
            <a:r>
              <a:rPr lang="en-US" sz="2000" dirty="0"/>
              <a:t>Median daily dose: 0.75 mg/kg/day (range: 0.3-1.4)</a:t>
            </a:r>
          </a:p>
          <a:p>
            <a:pPr lvl="1">
              <a:spcAft>
                <a:spcPts val="0"/>
              </a:spcAft>
            </a:pPr>
            <a:r>
              <a:rPr lang="en-US" sz="2000" dirty="0"/>
              <a:t>Transformation to AML between </a:t>
            </a:r>
            <a:br>
              <a:rPr lang="en-US" sz="2000" dirty="0"/>
            </a:br>
            <a:r>
              <a:rPr lang="en-US" sz="2000" dirty="0" err="1"/>
              <a:t>Wk</a:t>
            </a:r>
            <a:r>
              <a:rPr lang="en-US" sz="2000" dirty="0"/>
              <a:t> 24-48: n = 1</a:t>
            </a:r>
          </a:p>
          <a:p>
            <a:pPr>
              <a:spcAft>
                <a:spcPts val="0"/>
              </a:spcAft>
            </a:pPr>
            <a:r>
              <a:rPr lang="en-US" sz="2200" dirty="0"/>
              <a:t>MPN-SAF TSS: LSM change from BL</a:t>
            </a:r>
          </a:p>
          <a:p>
            <a:pPr lvl="1">
              <a:spcAft>
                <a:spcPts val="0"/>
              </a:spcAft>
            </a:pPr>
            <a:r>
              <a:rPr lang="en-US" sz="2000" dirty="0" err="1"/>
              <a:t>Wk</a:t>
            </a:r>
            <a:r>
              <a:rPr lang="en-US" sz="2000" dirty="0"/>
              <a:t> 12: 1.3 (95% CI: -2.4 to 4.9)</a:t>
            </a:r>
          </a:p>
          <a:p>
            <a:pPr lvl="1">
              <a:spcAft>
                <a:spcPts val="0"/>
              </a:spcAft>
            </a:pPr>
            <a:r>
              <a:rPr lang="en-US" sz="2000" dirty="0" err="1"/>
              <a:t>Wk</a:t>
            </a:r>
            <a:r>
              <a:rPr lang="en-US" sz="2000" dirty="0"/>
              <a:t> 24: 0.0 (95% CI: -3.7 to 3.6)</a:t>
            </a:r>
          </a:p>
          <a:p>
            <a:pPr>
              <a:spcAft>
                <a:spcPts val="0"/>
              </a:spcAft>
            </a:pPr>
            <a:r>
              <a:rPr lang="en-US" sz="2200" dirty="0"/>
              <a:t>PGIC favorable responses</a:t>
            </a:r>
          </a:p>
          <a:p>
            <a:pPr lvl="1">
              <a:spcAft>
                <a:spcPts val="0"/>
              </a:spcAft>
            </a:pPr>
            <a:r>
              <a:rPr lang="en-US" sz="2000" dirty="0" err="1"/>
              <a:t>Wk</a:t>
            </a:r>
            <a:r>
              <a:rPr lang="en-US" sz="2000" dirty="0"/>
              <a:t> 12: 42/65 (65%)</a:t>
            </a:r>
          </a:p>
          <a:p>
            <a:pPr lvl="1">
              <a:spcAft>
                <a:spcPts val="0"/>
              </a:spcAft>
            </a:pPr>
            <a:r>
              <a:rPr lang="en-US" sz="2000" dirty="0" err="1"/>
              <a:t>Wk</a:t>
            </a:r>
            <a:r>
              <a:rPr lang="en-US" sz="2000" dirty="0"/>
              <a:t> 24: 44/61 (72%)</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Goethert. ASH 2023. Abstr 747.</a:t>
            </a:r>
          </a:p>
        </p:txBody>
      </p:sp>
      <p:graphicFrame>
        <p:nvGraphicFramePr>
          <p:cNvPr id="2" name="Group 3">
            <a:extLst>
              <a:ext uri="{FF2B5EF4-FFF2-40B4-BE49-F238E27FC236}">
                <a16:creationId xmlns:a16="http://schemas.microsoft.com/office/drawing/2014/main" id="{3AAB3DA4-F7CC-2D36-E7B8-7E33B05FBA8B}"/>
              </a:ext>
            </a:extLst>
          </p:cNvPr>
          <p:cNvGraphicFramePr>
            <a:graphicFrameLocks/>
          </p:cNvGraphicFramePr>
          <p:nvPr>
            <p:extLst>
              <p:ext uri="{D42A27DB-BD31-4B8C-83A1-F6EECF244321}">
                <p14:modId xmlns:p14="http://schemas.microsoft.com/office/powerpoint/2010/main" val="3528628633"/>
              </p:ext>
            </p:extLst>
          </p:nvPr>
        </p:nvGraphicFramePr>
        <p:xfrm>
          <a:off x="5843451" y="1234572"/>
          <a:ext cx="5635761" cy="4419648"/>
        </p:xfrm>
        <a:graphic>
          <a:graphicData uri="http://schemas.openxmlformats.org/drawingml/2006/table">
            <a:tbl>
              <a:tblPr/>
              <a:tblGrid>
                <a:gridCol w="3112209">
                  <a:extLst>
                    <a:ext uri="{9D8B030D-6E8A-4147-A177-3AD203B41FA5}">
                      <a16:colId xmlns:a16="http://schemas.microsoft.com/office/drawing/2014/main" val="20000"/>
                    </a:ext>
                  </a:extLst>
                </a:gridCol>
                <a:gridCol w="1261776">
                  <a:extLst>
                    <a:ext uri="{9D8B030D-6E8A-4147-A177-3AD203B41FA5}">
                      <a16:colId xmlns:a16="http://schemas.microsoft.com/office/drawing/2014/main" val="20002"/>
                    </a:ext>
                  </a:extLst>
                </a:gridCol>
                <a:gridCol w="1261776">
                  <a:extLst>
                    <a:ext uri="{9D8B030D-6E8A-4147-A177-3AD203B41FA5}">
                      <a16:colId xmlns:a16="http://schemas.microsoft.com/office/drawing/2014/main" val="3376594244"/>
                    </a:ext>
                  </a:extLst>
                </a:gridCol>
              </a:tblGrid>
              <a:tr h="130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Adverse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Bomedemstat (N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temporary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tx interruption</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tx discontinuation</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38374196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in ≥20% of patients</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Dysgeusia</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Arthralgia</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COVID-19</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Contusion</a:t>
                      </a:r>
                    </a:p>
                    <a:p>
                      <a:pPr marL="285750" marR="0" lvl="0" indent="-2254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Any Grade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Grade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bl>
          </a:graphicData>
        </a:graphic>
      </p:graphicFrame>
      <p:sp>
        <p:nvSpPr>
          <p:cNvPr id="4" name="TextBox 3">
            <a:extLst>
              <a:ext uri="{FF2B5EF4-FFF2-40B4-BE49-F238E27FC236}">
                <a16:creationId xmlns:a16="http://schemas.microsoft.com/office/drawing/2014/main" id="{4EEF3615-DAB1-C02F-3068-BC17814F20FD}"/>
              </a:ext>
            </a:extLst>
          </p:cNvPr>
          <p:cNvSpPr txBox="1"/>
          <p:nvPr/>
        </p:nvSpPr>
        <p:spPr bwMode="auto">
          <a:xfrm>
            <a:off x="5869577" y="5713282"/>
            <a:ext cx="518438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At Wk 24, VAF had decreased in 85% (39/46) and increased in 15% (7/46)</a:t>
            </a:r>
          </a:p>
        </p:txBody>
      </p:sp>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Bomedemstat in ET: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patients with ET and inadequate response or intolerance to ≥1 standard-of-care treatment, bomedemstat demonstrated clinically meaningful activity</a:t>
            </a:r>
          </a:p>
          <a:p>
            <a:pPr lvl="1"/>
            <a:r>
              <a:rPr lang="en-US" altLang="en-US" sz="2200" dirty="0"/>
              <a:t>Response by Wk 24: 77%, most by Wk 12</a:t>
            </a:r>
          </a:p>
          <a:p>
            <a:pPr lvl="1"/>
            <a:r>
              <a:rPr lang="en-US" altLang="en-US" sz="2200" dirty="0"/>
              <a:t>No significant change in symptom burden (MPN-SAF TSS), with favorable response reported in 72% (PGIC)</a:t>
            </a:r>
          </a:p>
          <a:p>
            <a:r>
              <a:rPr lang="en-US" altLang="en-US" sz="2400" dirty="0"/>
              <a:t>Decrease in VAF of </a:t>
            </a:r>
            <a:r>
              <a:rPr lang="en-US" altLang="en-US" sz="2400" i="1" dirty="0"/>
              <a:t>JAK2, CALR</a:t>
            </a:r>
            <a:r>
              <a:rPr lang="en-US" altLang="en-US" sz="2400" dirty="0"/>
              <a:t>, or </a:t>
            </a:r>
            <a:r>
              <a:rPr lang="en-US" altLang="en-US" sz="2400" i="1" dirty="0"/>
              <a:t>MPL</a:t>
            </a:r>
            <a:r>
              <a:rPr lang="en-US" altLang="en-US" sz="2400" dirty="0"/>
              <a:t> at Wk 24: 85% of evaluable patients, including those with cells homozygous for these driver mutations</a:t>
            </a:r>
          </a:p>
          <a:p>
            <a:r>
              <a:rPr lang="en-US" altLang="en-US" sz="2400" dirty="0"/>
              <a:t>Safety: well tolerated with few thrombotic events</a:t>
            </a:r>
          </a:p>
          <a:p>
            <a:r>
              <a:rPr lang="en-US" altLang="en-US" sz="2400" dirty="0"/>
              <a:t>Most patients with ET achieved clinical response with daily oral bomedemstat</a:t>
            </a:r>
          </a:p>
          <a:p>
            <a:r>
              <a:rPr lang="en-US" altLang="en-US" sz="2400" dirty="0"/>
              <a:t>Phase III trial of bomedemstat vs BAT in ET with inadequate response or intolerance to hydroxyurea ongoing (NCT06079879)</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Goethert. ASH 2023. Abstr 747.</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5c364315-9d2e-4f9c-874c-4f3f0f7f750b">Conference Capsule Slides</Document_x0020_Category>
    <_dlc_DocId xmlns="d54cbe69-32bd-412a-b004-9152f949605e">56M7VY3CDVN5-1597043520-2</_dlc_DocId>
    <_dlc_DocIdUrl xmlns="d54cbe69-32bd-412a-b004-9152f949605e">
      <Url>https://intranet.clinicaloptions.com/mews/oncology/ONC_2023_ASH_CF_(PRP6554)/MPN_747/_layouts/15/DocIdRedir.aspx?ID=56M7VY3CDVN5-1597043520-2</Url>
      <Description>56M7VY3CDVN5-1597043520-2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00D84950961E2A49BC324D4B1CD2D201" ma:contentTypeVersion="1" ma:contentTypeDescription="Create a new document." ma:contentTypeScope="" ma:versionID="5ebe5cd9183646fea3ed91adabfc38cc">
  <xsd:schema xmlns:xsd="http://www.w3.org/2001/XMLSchema" xmlns:xs="http://www.w3.org/2001/XMLSchema" xmlns:p="http://schemas.microsoft.com/office/2006/metadata/properties" xmlns:ns2="d54cbe69-32bd-412a-b004-9152f949605e" xmlns:ns3="5c364315-9d2e-4f9c-874c-4f3f0f7f750b" targetNamespace="http://schemas.microsoft.com/office/2006/metadata/properties" ma:root="true" ma:fieldsID="af10ef8a35982159509a3c9ce0c5bd4d" ns2:_="" ns3:_="">
    <xsd:import namespace="d54cbe69-32bd-412a-b004-9152f949605e"/>
    <xsd:import namespace="5c364315-9d2e-4f9c-874c-4f3f0f7f750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c364315-9d2e-4f9c-874c-4f3f0f7f750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http://www.w3.org/XML/1998/namespace"/>
    <ds:schemaRef ds:uri="http://purl.org/dc/terms/"/>
    <ds:schemaRef ds:uri="http://schemas.openxmlformats.org/package/2006/metadata/core-properties"/>
    <ds:schemaRef ds:uri="5c364315-9d2e-4f9c-874c-4f3f0f7f750b"/>
    <ds:schemaRef ds:uri="http://purl.org/dc/dcmitype/"/>
    <ds:schemaRef ds:uri="d54cbe69-32bd-412a-b004-9152f949605e"/>
    <ds:schemaRef ds:uri="http://schemas.microsoft.com/office/2006/metadata/properties"/>
    <ds:schemaRef ds:uri="http://purl.org/dc/elements/1.1/"/>
  </ds:schemaRefs>
</ds:datastoreItem>
</file>

<file path=customXml/itemProps4.xml><?xml version="1.0" encoding="utf-8"?>
<ds:datastoreItem xmlns:ds="http://schemas.openxmlformats.org/officeDocument/2006/customXml" ds:itemID="{F7B2925D-08B1-4D86-B134-2D15F426E36D}">
  <ds:schemaRefs>
    <ds:schemaRef ds:uri="http://schemas.microsoft.com/sharepoint/events"/>
  </ds:schemaRefs>
</ds:datastoreItem>
</file>

<file path=customXml/itemProps5.xml><?xml version="1.0" encoding="utf-8"?>
<ds:datastoreItem xmlns:ds="http://schemas.openxmlformats.org/officeDocument/2006/customXml" ds:itemID="{035F3B4E-1688-4F33-8087-EC2F7D8B9D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c364315-9d2e-4f9c-874c-4f3f0f7f75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1562</TotalTime>
  <Words>2036</Words>
  <Application>Microsoft Office PowerPoint</Application>
  <PresentationFormat>Widescreen</PresentationFormat>
  <Paragraphs>294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Phase IIb Trial of LSD1 Inhibitor Bomedemstat in Patients With Essential Thrombocythemia Resistant or Intolerant to Standard Therapy</vt:lpstr>
      <vt:lpstr>About These Slides</vt:lpstr>
      <vt:lpstr>Bomedemstat in ET: Background </vt:lpstr>
      <vt:lpstr>Bomedemstat in ET: Study Design</vt:lpstr>
      <vt:lpstr>Bomedemstat in ET: Baseline Characteristics</vt:lpstr>
      <vt:lpstr>Bomedemstat in ET: Response and Effects on  Platelets and WBCs</vt:lpstr>
      <vt:lpstr>Bomedemstat in ET: Thrombotic and  Hemorrhagic Events</vt:lpstr>
      <vt:lpstr>Bomedemstat in ET: Symptom Burden, Safety,  Mutant Allele Burden </vt:lpstr>
      <vt:lpstr>Bomedemstat in ET: Investigators’ Conclusions</vt:lpstr>
      <vt:lpstr>Go Online for More CCO  Coverage of ASH 2023!</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IIb Trial of LSD1 Inhibitor Bomedemstat in Patients With Essential Thrombocythemia Resistant or Intolerant to Standard Therapy</dc:title>
  <dc:subject/>
  <dc:creator>Preferred User</dc:creator>
  <cp:keywords/>
  <dc:description/>
  <cp:lastModifiedBy>vwenzel@clinicaloptions.com</cp:lastModifiedBy>
  <cp:revision>41</cp:revision>
  <cp:lastPrinted>2016-09-26T20:21:49Z</cp:lastPrinted>
  <dcterms:created xsi:type="dcterms:W3CDTF">2005-05-27T15:08:01Z</dcterms:created>
  <dcterms:modified xsi:type="dcterms:W3CDTF">2023-12-13T17:14:57Z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0eba9c6c-2e3e-4751-be71-ebd71da572e5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0x01010000D84950961E2A49BC324D4B1CD2D201</vt:lpwstr>
  </property>
  <property fmtid="{D5CDD505-2E9C-101B-9397-08002B2CF9AE}" pid="9" name="MediaServiceImageTags">
    <vt:lpwstr/>
  </property>
</Properties>
</file>